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7"/>
  </p:notesMasterIdLst>
  <p:handoutMasterIdLst>
    <p:handoutMasterId r:id="rId48"/>
  </p:handoutMasterIdLst>
  <p:sldIdLst>
    <p:sldId id="270" r:id="rId2"/>
    <p:sldId id="324" r:id="rId3"/>
    <p:sldId id="323" r:id="rId4"/>
    <p:sldId id="322" r:id="rId5"/>
    <p:sldId id="289" r:id="rId6"/>
    <p:sldId id="331" r:id="rId7"/>
    <p:sldId id="284" r:id="rId8"/>
    <p:sldId id="283" r:id="rId9"/>
    <p:sldId id="310" r:id="rId10"/>
    <p:sldId id="287" r:id="rId11"/>
    <p:sldId id="332" r:id="rId12"/>
    <p:sldId id="333" r:id="rId13"/>
    <p:sldId id="290" r:id="rId14"/>
    <p:sldId id="285" r:id="rId15"/>
    <p:sldId id="314" r:id="rId16"/>
    <p:sldId id="315" r:id="rId17"/>
    <p:sldId id="320" r:id="rId18"/>
    <p:sldId id="326" r:id="rId19"/>
    <p:sldId id="291" r:id="rId20"/>
    <p:sldId id="292" r:id="rId21"/>
    <p:sldId id="336" r:id="rId22"/>
    <p:sldId id="293" r:id="rId23"/>
    <p:sldId id="338" r:id="rId24"/>
    <p:sldId id="337" r:id="rId25"/>
    <p:sldId id="294" r:id="rId26"/>
    <p:sldId id="295" r:id="rId27"/>
    <p:sldId id="316" r:id="rId28"/>
    <p:sldId id="296" r:id="rId29"/>
    <p:sldId id="297" r:id="rId30"/>
    <p:sldId id="298" r:id="rId31"/>
    <p:sldId id="299" r:id="rId32"/>
    <p:sldId id="300" r:id="rId33"/>
    <p:sldId id="301" r:id="rId34"/>
    <p:sldId id="308" r:id="rId35"/>
    <p:sldId id="302" r:id="rId36"/>
    <p:sldId id="317" r:id="rId37"/>
    <p:sldId id="318" r:id="rId38"/>
    <p:sldId id="334" r:id="rId39"/>
    <p:sldId id="325" r:id="rId40"/>
    <p:sldId id="305" r:id="rId41"/>
    <p:sldId id="306" r:id="rId42"/>
    <p:sldId id="319" r:id="rId43"/>
    <p:sldId id="312" r:id="rId44"/>
    <p:sldId id="335" r:id="rId45"/>
    <p:sldId id="321" r:id="rId46"/>
  </p:sldIdLst>
  <p:sldSz cx="12192000" cy="6858000"/>
  <p:notesSz cx="6858000" cy="9144000"/>
  <p:custDataLst>
    <p:tags r:id="rId49"/>
  </p:custData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9DF"/>
    <a:srgbClr val="FE4402"/>
    <a:srgbClr val="17B0ED"/>
    <a:srgbClr val="E5E9EF"/>
    <a:srgbClr val="66CCFF"/>
    <a:srgbClr val="FFF97D"/>
    <a:srgbClr val="16EEC0"/>
    <a:srgbClr val="36ADA8"/>
    <a:srgbClr val="000000"/>
    <a:srgbClr val="05F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5AFC97-0C1E-4B60-80F2-0403BFC2F669}" v="91" dt="2024-08-27T03:16:35.433"/>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956" y="68"/>
      </p:cViewPr>
      <p:guideLst>
        <p:guide orient="horz" pos="243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2024/8/27</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2024/8/27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a:t>
            </a:fld>
            <a:endParaRPr lang="zh-TW" altLang="en-US"/>
          </a:p>
        </p:txBody>
      </p:sp>
    </p:spTree>
    <p:extLst>
      <p:ext uri="{BB962C8B-B14F-4D97-AF65-F5344CB8AC3E}">
        <p14:creationId xmlns:p14="http://schemas.microsoft.com/office/powerpoint/2010/main" val="2944954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ea typeface="新細明體"/>
              <a:cs typeface="Calibri" panose="020F0502020204030204"/>
            </a:endParaRPr>
          </a:p>
          <a:p>
            <a:endParaRPr lang="en-US" altLang="zh-TW" b="1" dirty="0">
              <a:ea typeface="新細明體"/>
              <a:cs typeface="Calibri"/>
            </a:endParaRPr>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10</a:t>
            </a:fld>
            <a:endParaRPr lang="zh-TW" altLang="en-US"/>
          </a:p>
        </p:txBody>
      </p:sp>
    </p:spTree>
    <p:extLst>
      <p:ext uri="{BB962C8B-B14F-4D97-AF65-F5344CB8AC3E}">
        <p14:creationId xmlns:p14="http://schemas.microsoft.com/office/powerpoint/2010/main" val="411784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ea typeface="新細明體"/>
              <a:cs typeface="Calibri" panose="020F0502020204030204"/>
            </a:endParaRPr>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11</a:t>
            </a:fld>
            <a:endParaRPr lang="zh-TW" altLang="en-US"/>
          </a:p>
        </p:txBody>
      </p:sp>
    </p:spTree>
    <p:extLst>
      <p:ext uri="{BB962C8B-B14F-4D97-AF65-F5344CB8AC3E}">
        <p14:creationId xmlns:p14="http://schemas.microsoft.com/office/powerpoint/2010/main" val="1305288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12</a:t>
            </a:fld>
            <a:endParaRPr lang="zh-TW" altLang="en-US"/>
          </a:p>
        </p:txBody>
      </p:sp>
    </p:spTree>
    <p:extLst>
      <p:ext uri="{BB962C8B-B14F-4D97-AF65-F5344CB8AC3E}">
        <p14:creationId xmlns:p14="http://schemas.microsoft.com/office/powerpoint/2010/main" val="24288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13</a:t>
            </a:fld>
            <a:endParaRPr lang="zh-TW" altLang="en-US"/>
          </a:p>
        </p:txBody>
      </p:sp>
    </p:spTree>
    <p:extLst>
      <p:ext uri="{BB962C8B-B14F-4D97-AF65-F5344CB8AC3E}">
        <p14:creationId xmlns:p14="http://schemas.microsoft.com/office/powerpoint/2010/main" val="1793481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14</a:t>
            </a:fld>
            <a:endParaRPr lang="zh-TW" altLang="en-US"/>
          </a:p>
        </p:txBody>
      </p:sp>
    </p:spTree>
    <p:extLst>
      <p:ext uri="{BB962C8B-B14F-4D97-AF65-F5344CB8AC3E}">
        <p14:creationId xmlns:p14="http://schemas.microsoft.com/office/powerpoint/2010/main" val="2159071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en-US" altLang="zh-TW" dirty="0">
              <a:ea typeface="新細明體"/>
              <a:cs typeface="Calibri"/>
            </a:endParaRPr>
          </a:p>
        </p:txBody>
      </p:sp>
    </p:spTree>
    <p:extLst>
      <p:ext uri="{BB962C8B-B14F-4D97-AF65-F5344CB8AC3E}">
        <p14:creationId xmlns:p14="http://schemas.microsoft.com/office/powerpoint/2010/main" val="3529155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en-US" altLang="zh-TW" dirty="0">
              <a:ea typeface="新細明體"/>
              <a:cs typeface="Calibri"/>
            </a:endParaRPr>
          </a:p>
        </p:txBody>
      </p:sp>
    </p:spTree>
    <p:extLst>
      <p:ext uri="{BB962C8B-B14F-4D97-AF65-F5344CB8AC3E}">
        <p14:creationId xmlns:p14="http://schemas.microsoft.com/office/powerpoint/2010/main" val="1411111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en-US" altLang="zh-TW" dirty="0">
              <a:ea typeface="新細明體"/>
              <a:cs typeface="Calibri"/>
            </a:endParaRPr>
          </a:p>
        </p:txBody>
      </p:sp>
    </p:spTree>
    <p:extLst>
      <p:ext uri="{BB962C8B-B14F-4D97-AF65-F5344CB8AC3E}">
        <p14:creationId xmlns:p14="http://schemas.microsoft.com/office/powerpoint/2010/main" val="3442151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18</a:t>
            </a:fld>
            <a:endParaRPr lang="zh-TW" altLang="en-US"/>
          </a:p>
        </p:txBody>
      </p:sp>
    </p:spTree>
    <p:extLst>
      <p:ext uri="{BB962C8B-B14F-4D97-AF65-F5344CB8AC3E}">
        <p14:creationId xmlns:p14="http://schemas.microsoft.com/office/powerpoint/2010/main" val="448247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19</a:t>
            </a:fld>
            <a:endParaRPr lang="zh-TW" altLang="en-US"/>
          </a:p>
        </p:txBody>
      </p:sp>
    </p:spTree>
    <p:extLst>
      <p:ext uri="{BB962C8B-B14F-4D97-AF65-F5344CB8AC3E}">
        <p14:creationId xmlns:p14="http://schemas.microsoft.com/office/powerpoint/2010/main" val="1958155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dirty="0">
              <a:solidFill>
                <a:srgbClr val="000000"/>
              </a:solidFill>
              <a:latin typeface="Calibri"/>
              <a:ea typeface="Microsoft JhengHei"/>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1877499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ea typeface="Calibri"/>
              <a:cs typeface="Calibri"/>
            </a:endParaRPr>
          </a:p>
        </p:txBody>
      </p:sp>
    </p:spTree>
    <p:extLst>
      <p:ext uri="{BB962C8B-B14F-4D97-AF65-F5344CB8AC3E}">
        <p14:creationId xmlns:p14="http://schemas.microsoft.com/office/powerpoint/2010/main" val="1331064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ea typeface="新細明體"/>
              <a:cs typeface="Calibri"/>
            </a:endParaRPr>
          </a:p>
          <a:p>
            <a:endParaRPr lang="zh-TW" altLang="en-US">
              <a:ea typeface="新細明體"/>
              <a:cs typeface="Calibri"/>
            </a:endParaRPr>
          </a:p>
          <a:p>
            <a:endParaRPr lang="zh-TW" altLang="en-US">
              <a:ea typeface="新細明體"/>
              <a:cs typeface="Calibri"/>
            </a:endParaRPr>
          </a:p>
        </p:txBody>
      </p:sp>
    </p:spTree>
    <p:extLst>
      <p:ext uri="{BB962C8B-B14F-4D97-AF65-F5344CB8AC3E}">
        <p14:creationId xmlns:p14="http://schemas.microsoft.com/office/powerpoint/2010/main" val="1224388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ea typeface="新細明體"/>
              <a:cs typeface="Calibri"/>
            </a:endParaRPr>
          </a:p>
          <a:p>
            <a:endParaRPr lang="zh-TW" altLang="en-US">
              <a:ea typeface="新細明體"/>
              <a:cs typeface="Calibri"/>
            </a:endParaRPr>
          </a:p>
          <a:p>
            <a:endParaRPr lang="zh-TW" altLang="en-US">
              <a:ea typeface="新細明體"/>
              <a:cs typeface="Calibri"/>
            </a:endParaRPr>
          </a:p>
        </p:txBody>
      </p:sp>
    </p:spTree>
    <p:extLst>
      <p:ext uri="{BB962C8B-B14F-4D97-AF65-F5344CB8AC3E}">
        <p14:creationId xmlns:p14="http://schemas.microsoft.com/office/powerpoint/2010/main" val="1177341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ea typeface="新細明體"/>
              <a:cs typeface="Calibri"/>
            </a:endParaRPr>
          </a:p>
          <a:p>
            <a:endParaRPr lang="zh-TW" altLang="en-US">
              <a:ea typeface="新細明體"/>
              <a:cs typeface="Calibri"/>
            </a:endParaRPr>
          </a:p>
          <a:p>
            <a:endParaRPr lang="zh-TW" altLang="en-US">
              <a:ea typeface="新細明體"/>
              <a:cs typeface="Calibri"/>
            </a:endParaRPr>
          </a:p>
        </p:txBody>
      </p:sp>
    </p:spTree>
    <p:extLst>
      <p:ext uri="{BB962C8B-B14F-4D97-AF65-F5344CB8AC3E}">
        <p14:creationId xmlns:p14="http://schemas.microsoft.com/office/powerpoint/2010/main" val="1731795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endParaRPr lang="en-US" altLang="zh-TW" dirty="0">
              <a:solidFill>
                <a:srgbClr val="000000"/>
              </a:solidFill>
              <a:latin typeface="Calibri"/>
              <a:ea typeface="新細明體"/>
              <a:cs typeface="Calibri"/>
            </a:endParaRPr>
          </a:p>
          <a:p>
            <a:pPr marL="0" lvl="0" indent="0" algn="l" rtl="0">
              <a:spcBef>
                <a:spcPts val="0"/>
              </a:spcBef>
              <a:spcAft>
                <a:spcPts val="0"/>
              </a:spcAft>
              <a:buNone/>
            </a:pPr>
            <a:endParaRPr lang="en-US"/>
          </a:p>
        </p:txBody>
      </p:sp>
    </p:spTree>
    <p:extLst>
      <p:ext uri="{BB962C8B-B14F-4D97-AF65-F5344CB8AC3E}">
        <p14:creationId xmlns:p14="http://schemas.microsoft.com/office/powerpoint/2010/main" val="501877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26</a:t>
            </a:fld>
            <a:endParaRPr lang="zh-TW" altLang="en-US"/>
          </a:p>
        </p:txBody>
      </p:sp>
    </p:spTree>
    <p:extLst>
      <p:ext uri="{BB962C8B-B14F-4D97-AF65-F5344CB8AC3E}">
        <p14:creationId xmlns:p14="http://schemas.microsoft.com/office/powerpoint/2010/main" val="1629691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lnSpc>
                <a:spcPct val="130000"/>
              </a:lnSpc>
              <a:spcBef>
                <a:spcPts val="600"/>
              </a:spcBef>
              <a:buNone/>
            </a:pPr>
            <a:endParaRPr lang="en-US" dirty="0">
              <a:cs typeface="Calibri"/>
            </a:endParaRPr>
          </a:p>
        </p:txBody>
      </p:sp>
    </p:spTree>
    <p:extLst>
      <p:ext uri="{BB962C8B-B14F-4D97-AF65-F5344CB8AC3E}">
        <p14:creationId xmlns:p14="http://schemas.microsoft.com/office/powerpoint/2010/main" val="2836904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dirty="0">
              <a:ea typeface="新細明體"/>
              <a:cs typeface="Calibri"/>
            </a:endParaRPr>
          </a:p>
          <a:p>
            <a:endParaRPr lang="zh-TW" altLang="en-US">
              <a:cs typeface="Calibri" panose="020F0502020204030204"/>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28</a:t>
            </a:fld>
            <a:endParaRPr lang="zh-TW" altLang="en-US"/>
          </a:p>
        </p:txBody>
      </p:sp>
    </p:spTree>
    <p:extLst>
      <p:ext uri="{BB962C8B-B14F-4D97-AF65-F5344CB8AC3E}">
        <p14:creationId xmlns:p14="http://schemas.microsoft.com/office/powerpoint/2010/main" val="554690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ea typeface="新細明體"/>
              <a:cs typeface="Calibri" panose="020F0502020204030204"/>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29</a:t>
            </a:fld>
            <a:endParaRPr lang="zh-TW" altLang="en-US"/>
          </a:p>
        </p:txBody>
      </p:sp>
    </p:spTree>
    <p:extLst>
      <p:ext uri="{BB962C8B-B14F-4D97-AF65-F5344CB8AC3E}">
        <p14:creationId xmlns:p14="http://schemas.microsoft.com/office/powerpoint/2010/main" val="4234910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ea typeface="新細明體"/>
              <a:cs typeface="Calibri"/>
            </a:endParaRPr>
          </a:p>
        </p:txBody>
      </p:sp>
      <p:sp>
        <p:nvSpPr>
          <p:cNvPr id="4" name="投影片編號版面配置區 3"/>
          <p:cNvSpPr>
            <a:spLocks noGrp="1"/>
          </p:cNvSpPr>
          <p:nvPr>
            <p:ph type="sldNum" sz="quarter" idx="10"/>
          </p:nvPr>
        </p:nvSpPr>
        <p:spPr/>
        <p:txBody>
          <a:bodyPr/>
          <a:lstStyle/>
          <a:p>
            <a:fld id="{35678FFA-BA42-8343-A4E7-B5F7FA1D13CA}" type="slidenum">
              <a:rPr kumimoji="1" lang="zh-TW" altLang="en-US" smtClean="0"/>
              <a:t>30</a:t>
            </a:fld>
            <a:endParaRPr kumimoji="1" lang="zh-TW" altLang="en-US"/>
          </a:p>
        </p:txBody>
      </p:sp>
    </p:spTree>
    <p:extLst>
      <p:ext uri="{BB962C8B-B14F-4D97-AF65-F5344CB8AC3E}">
        <p14:creationId xmlns:p14="http://schemas.microsoft.com/office/powerpoint/2010/main" val="38814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latin typeface="Calibri"/>
              <a:ea typeface="微軟正黑體" panose="020B0604030504040204" pitchFamily="34" charset="-120"/>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2767075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dirty="0">
              <a:solidFill>
                <a:srgbClr val="333F50"/>
              </a:solidFill>
              <a:latin typeface="Arial"/>
              <a:ea typeface="微軟正黑體"/>
              <a:cs typeface="Arial"/>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31</a:t>
            </a:fld>
            <a:endParaRPr lang="zh-TW" altLang="en-US"/>
          </a:p>
        </p:txBody>
      </p:sp>
    </p:spTree>
    <p:extLst>
      <p:ext uri="{BB962C8B-B14F-4D97-AF65-F5344CB8AC3E}">
        <p14:creationId xmlns:p14="http://schemas.microsoft.com/office/powerpoint/2010/main" val="1381838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zh-TW" dirty="0">
              <a:ea typeface="等线"/>
              <a:cs typeface="Calibri" panose="020F0502020204030204"/>
            </a:endParaRPr>
          </a:p>
        </p:txBody>
      </p:sp>
      <p:sp>
        <p:nvSpPr>
          <p:cNvPr id="4" name="投影片編號版面配置區 3"/>
          <p:cNvSpPr>
            <a:spLocks noGrp="1"/>
          </p:cNvSpPr>
          <p:nvPr>
            <p:ph type="sldNum" sz="quarter" idx="10"/>
          </p:nvPr>
        </p:nvSpPr>
        <p:spPr/>
        <p:txBody>
          <a:bodyPr/>
          <a:lstStyle/>
          <a:p>
            <a:fld id="{35678FFA-BA42-8343-A4E7-B5F7FA1D13CA}" type="slidenum">
              <a:rPr kumimoji="1" lang="zh-TW" altLang="en-US" smtClean="0"/>
              <a:t>32</a:t>
            </a:fld>
            <a:endParaRPr kumimoji="1" lang="zh-TW" altLang="en-US"/>
          </a:p>
        </p:txBody>
      </p:sp>
    </p:spTree>
    <p:extLst>
      <p:ext uri="{BB962C8B-B14F-4D97-AF65-F5344CB8AC3E}">
        <p14:creationId xmlns:p14="http://schemas.microsoft.com/office/powerpoint/2010/main" val="3512047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dirty="0">
              <a:ea typeface="新細明體"/>
              <a:cs typeface="Calibri"/>
            </a:endParaRPr>
          </a:p>
          <a:p>
            <a:pPr>
              <a:defRPr/>
            </a:pPr>
            <a:endParaRPr lang="zh-TW" altLang="en-US">
              <a:cs typeface="Calibri" panose="020F0502020204030204"/>
            </a:endParaRPr>
          </a:p>
        </p:txBody>
      </p:sp>
      <p:sp>
        <p:nvSpPr>
          <p:cNvPr id="4" name="投影片編號版面配置區 3"/>
          <p:cNvSpPr>
            <a:spLocks noGrp="1"/>
          </p:cNvSpPr>
          <p:nvPr>
            <p:ph type="sldNum" sz="quarter" idx="10"/>
          </p:nvPr>
        </p:nvSpPr>
        <p:spPr/>
        <p:txBody>
          <a:bodyPr/>
          <a:lstStyle/>
          <a:p>
            <a:fld id="{35678FFA-BA42-8343-A4E7-B5F7FA1D13CA}" type="slidenum">
              <a:rPr kumimoji="1" lang="zh-TW" altLang="en-US" smtClean="0"/>
              <a:t>33</a:t>
            </a:fld>
            <a:endParaRPr kumimoji="1" lang="zh-TW" altLang="en-US"/>
          </a:p>
        </p:txBody>
      </p:sp>
    </p:spTree>
    <p:extLst>
      <p:ext uri="{BB962C8B-B14F-4D97-AF65-F5344CB8AC3E}">
        <p14:creationId xmlns:p14="http://schemas.microsoft.com/office/powerpoint/2010/main" val="1563497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34</a:t>
            </a:fld>
            <a:endParaRPr lang="zh-TW" altLang="en-US"/>
          </a:p>
        </p:txBody>
      </p:sp>
    </p:spTree>
    <p:extLst>
      <p:ext uri="{BB962C8B-B14F-4D97-AF65-F5344CB8AC3E}">
        <p14:creationId xmlns:p14="http://schemas.microsoft.com/office/powerpoint/2010/main" val="3236004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35678FFA-BA42-8343-A4E7-B5F7FA1D13CA}" type="slidenum">
              <a:rPr kumimoji="1" lang="zh-TW" altLang="en-US" smtClean="0"/>
              <a:t>35</a:t>
            </a:fld>
            <a:endParaRPr kumimoji="1" lang="zh-TW" altLang="en-US"/>
          </a:p>
        </p:txBody>
      </p:sp>
    </p:spTree>
    <p:extLst>
      <p:ext uri="{BB962C8B-B14F-4D97-AF65-F5344CB8AC3E}">
        <p14:creationId xmlns:p14="http://schemas.microsoft.com/office/powerpoint/2010/main" val="3443925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CN" dirty="0">
              <a:ea typeface="等线"/>
              <a:cs typeface="Calibri"/>
            </a:endParaRPr>
          </a:p>
        </p:txBody>
      </p:sp>
    </p:spTree>
    <p:extLst>
      <p:ext uri="{BB962C8B-B14F-4D97-AF65-F5344CB8AC3E}">
        <p14:creationId xmlns:p14="http://schemas.microsoft.com/office/powerpoint/2010/main" val="3441873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dirty="0">
              <a:ea typeface="新細明體"/>
              <a:cs typeface="Calibri"/>
            </a:endParaRPr>
          </a:p>
        </p:txBody>
      </p:sp>
    </p:spTree>
    <p:extLst>
      <p:ext uri="{BB962C8B-B14F-4D97-AF65-F5344CB8AC3E}">
        <p14:creationId xmlns:p14="http://schemas.microsoft.com/office/powerpoint/2010/main" val="3446644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38</a:t>
            </a:fld>
            <a:endParaRPr lang="zh-TW" altLang="en-US"/>
          </a:p>
        </p:txBody>
      </p:sp>
    </p:spTree>
    <p:extLst>
      <p:ext uri="{BB962C8B-B14F-4D97-AF65-F5344CB8AC3E}">
        <p14:creationId xmlns:p14="http://schemas.microsoft.com/office/powerpoint/2010/main" val="2186481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ea typeface="Calibri"/>
              <a:cs typeface="Calibri"/>
            </a:endParaRPr>
          </a:p>
          <a:p>
            <a:endParaRPr lang="en-US" altLang="zh-TW">
              <a:ea typeface="Calibri"/>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39</a:t>
            </a:fld>
            <a:endParaRPr lang="zh-TW" altLang="en-US"/>
          </a:p>
        </p:txBody>
      </p:sp>
    </p:spTree>
    <p:extLst>
      <p:ext uri="{BB962C8B-B14F-4D97-AF65-F5344CB8AC3E}">
        <p14:creationId xmlns:p14="http://schemas.microsoft.com/office/powerpoint/2010/main" val="803204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40</a:t>
            </a:fld>
            <a:endParaRPr lang="zh-TW" altLang="en-US"/>
          </a:p>
        </p:txBody>
      </p:sp>
    </p:spTree>
    <p:extLst>
      <p:ext uri="{BB962C8B-B14F-4D97-AF65-F5344CB8AC3E}">
        <p14:creationId xmlns:p14="http://schemas.microsoft.com/office/powerpoint/2010/main" val="159751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dirty="0">
              <a:ea typeface="新細明體"/>
              <a:cs typeface="Calibri"/>
            </a:endParaRPr>
          </a:p>
        </p:txBody>
      </p:sp>
    </p:spTree>
    <p:extLst>
      <p:ext uri="{BB962C8B-B14F-4D97-AF65-F5344CB8AC3E}">
        <p14:creationId xmlns:p14="http://schemas.microsoft.com/office/powerpoint/2010/main" val="31731353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41</a:t>
            </a:fld>
            <a:endParaRPr lang="zh-TW" altLang="en-US"/>
          </a:p>
        </p:txBody>
      </p:sp>
    </p:spTree>
    <p:extLst>
      <p:ext uri="{BB962C8B-B14F-4D97-AF65-F5344CB8AC3E}">
        <p14:creationId xmlns:p14="http://schemas.microsoft.com/office/powerpoint/2010/main" val="2586234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ltLang="zh-TW" dirty="0">
              <a:cs typeface="Calibri" panose="020F0502020204030204"/>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43</a:t>
            </a:fld>
            <a:endParaRPr lang="zh-TW" altLang="en-US"/>
          </a:p>
        </p:txBody>
      </p:sp>
    </p:spTree>
    <p:extLst>
      <p:ext uri="{BB962C8B-B14F-4D97-AF65-F5344CB8AC3E}">
        <p14:creationId xmlns:p14="http://schemas.microsoft.com/office/powerpoint/2010/main" val="848108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44</a:t>
            </a:fld>
            <a:endParaRPr lang="zh-TW" altLang="en-US"/>
          </a:p>
        </p:txBody>
      </p:sp>
    </p:spTree>
    <p:extLst>
      <p:ext uri="{BB962C8B-B14F-4D97-AF65-F5344CB8AC3E}">
        <p14:creationId xmlns:p14="http://schemas.microsoft.com/office/powerpoint/2010/main" val="1351538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ea typeface="新細明體"/>
              <a:cs typeface="Calibri"/>
            </a:endParaRPr>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45</a:t>
            </a:fld>
            <a:endParaRPr lang="zh-TW" altLang="en-US"/>
          </a:p>
        </p:txBody>
      </p:sp>
    </p:spTree>
    <p:extLst>
      <p:ext uri="{BB962C8B-B14F-4D97-AF65-F5344CB8AC3E}">
        <p14:creationId xmlns:p14="http://schemas.microsoft.com/office/powerpoint/2010/main" val="181176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dirty="0">
              <a:solidFill>
                <a:srgbClr val="000000"/>
              </a:solidFill>
              <a:latin typeface="Calibri"/>
              <a:ea typeface="微軟正黑體"/>
              <a:cs typeface="Calibri"/>
            </a:endParaRPr>
          </a:p>
          <a:p>
            <a:pPr>
              <a:defRPr/>
            </a:pPr>
            <a:r>
              <a:rPr lang="en-US" altLang="zh-TW" b="1" dirty="0">
                <a:solidFill>
                  <a:srgbClr val="2189DF"/>
                </a:solidFill>
                <a:latin typeface="Arial"/>
                <a:ea typeface="微軟正黑體"/>
                <a:cs typeface="Arial"/>
                <a:sym typeface="Arial" panose="020B0604020202020204" pitchFamily="34" charset="0"/>
              </a:rPr>
              <a:t> </a:t>
            </a:r>
            <a:endParaRPr lang="en-US" altLang="zh-TW" sz="1200" b="1" dirty="0">
              <a:solidFill>
                <a:srgbClr val="2189DF"/>
              </a:solidFill>
              <a:latin typeface="Arial"/>
              <a:ea typeface="微軟正黑體"/>
              <a:cs typeface="Arial"/>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5</a:t>
            </a:fld>
            <a:endParaRPr lang="zh-TW" altLang="en-US"/>
          </a:p>
        </p:txBody>
      </p:sp>
    </p:spTree>
    <p:extLst>
      <p:ext uri="{BB962C8B-B14F-4D97-AF65-F5344CB8AC3E}">
        <p14:creationId xmlns:p14="http://schemas.microsoft.com/office/powerpoint/2010/main" val="4002293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dirty="0">
              <a:latin typeface="Calibri"/>
              <a:ea typeface="微軟正黑體"/>
              <a:cs typeface="Calibri"/>
            </a:endParaRPr>
          </a:p>
          <a:p>
            <a:endParaRPr lang="zh-TW" altLang="en-US"/>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6</a:t>
            </a:fld>
            <a:endParaRPr lang="zh-TW" altLang="en-US"/>
          </a:p>
        </p:txBody>
      </p:sp>
    </p:spTree>
    <p:extLst>
      <p:ext uri="{BB962C8B-B14F-4D97-AF65-F5344CB8AC3E}">
        <p14:creationId xmlns:p14="http://schemas.microsoft.com/office/powerpoint/2010/main" val="393777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b="1" dirty="0">
              <a:ea typeface="Calibri"/>
              <a:cs typeface="Calibri"/>
            </a:endParaRPr>
          </a:p>
          <a:p>
            <a:endParaRPr lang="en-US" altLang="zh-TW">
              <a:ea typeface="Calibri"/>
              <a:cs typeface="Calibri"/>
            </a:endParaRPr>
          </a:p>
          <a:p>
            <a:endParaRPr lang="zh-TW" altLang="en-US">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7</a:t>
            </a:fld>
            <a:endParaRPr lang="zh-TW" altLang="en-US"/>
          </a:p>
        </p:txBody>
      </p:sp>
    </p:spTree>
    <p:extLst>
      <p:ext uri="{BB962C8B-B14F-4D97-AF65-F5344CB8AC3E}">
        <p14:creationId xmlns:p14="http://schemas.microsoft.com/office/powerpoint/2010/main" val="4150772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142681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cs typeface="Calibri"/>
            </a:endParaRPr>
          </a:p>
          <a:p>
            <a:endParaRPr lang="en-US" altLang="zh-TW">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3284939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1BC688A-15F1-9236-0C44-ED9E37F2346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78862A5D-3011-C20C-230B-0A810C9374E4}"/>
              </a:ext>
            </a:extLst>
          </p:cNvPr>
          <p:cNvSpPr>
            <a:spLocks noGrp="1"/>
          </p:cNvSpPr>
          <p:nvPr>
            <p:ph type="title"/>
          </p:nvPr>
        </p:nvSpPr>
        <p:spPr>
          <a:xfrm>
            <a:off x="413886" y="365125"/>
            <a:ext cx="11364228" cy="1325563"/>
          </a:xfrm>
        </p:spPr>
        <p:txBody>
          <a:bodyPr/>
          <a:lstStyle>
            <a:lvl1pPr>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859639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3308D53-B2DA-7F17-3769-630CE75251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5773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3308D53-B2DA-7F17-3769-630CE75251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99168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3308D53-B2DA-7F17-3769-630CE75251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99564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1BC688A-15F1-9236-0C44-ED9E37F234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78862A5D-3011-C20C-230B-0A810C9374E4}"/>
              </a:ext>
            </a:extLst>
          </p:cNvPr>
          <p:cNvSpPr>
            <a:spLocks noGrp="1"/>
          </p:cNvSpPr>
          <p:nvPr>
            <p:ph type="title"/>
          </p:nvPr>
        </p:nvSpPr>
        <p:spPr>
          <a:xfrm>
            <a:off x="413886" y="365125"/>
            <a:ext cx="11364228" cy="1325563"/>
          </a:xfrm>
        </p:spPr>
        <p:txBody>
          <a:bodyPr/>
          <a:lstStyle>
            <a:lvl1pPr>
              <a:defRPr>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dirty="0"/>
              <a:t>按一下以編輯母片標題樣式</a:t>
            </a:r>
          </a:p>
        </p:txBody>
      </p:sp>
    </p:spTree>
    <p:extLst>
      <p:ext uri="{BB962C8B-B14F-4D97-AF65-F5344CB8AC3E}">
        <p14:creationId xmlns:p14="http://schemas.microsoft.com/office/powerpoint/2010/main" val="2859639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4" name="圖片 3" descr="一張含有 夜空, 海底 的圖片&#10;&#10;自動產生的描述">
            <a:extLst>
              <a:ext uri="{FF2B5EF4-FFF2-40B4-BE49-F238E27FC236}">
                <a16:creationId xmlns:a16="http://schemas.microsoft.com/office/drawing/2014/main" id="{8D42A88D-0DF5-AD12-4A2C-3788AFE45D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6567432F-7B47-BF25-B016-ECBD7ED364C9}"/>
              </a:ext>
            </a:extLst>
          </p:cNvPr>
          <p:cNvSpPr>
            <a:spLocks noGrp="1"/>
          </p:cNvSpPr>
          <p:nvPr>
            <p:ph type="title"/>
          </p:nvPr>
        </p:nvSpPr>
        <p:spPr>
          <a:xfrm>
            <a:off x="510139" y="365125"/>
            <a:ext cx="11171722" cy="1325563"/>
          </a:xfrm>
        </p:spPr>
        <p:txBody>
          <a:bodyPr/>
          <a:lstStyle>
            <a:lvl1pPr>
              <a:defRPr>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Tree>
    <p:extLst>
      <p:ext uri="{BB962C8B-B14F-4D97-AF65-F5344CB8AC3E}">
        <p14:creationId xmlns:p14="http://schemas.microsoft.com/office/powerpoint/2010/main" val="407048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316EEE0-BE06-37E9-8C6D-1A97071AE4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 1" hidden="1">
            <a:extLst>
              <a:ext uri="{FF2B5EF4-FFF2-40B4-BE49-F238E27FC236}">
                <a16:creationId xmlns:a16="http://schemas.microsoft.com/office/drawing/2014/main" id="{532B3A1A-1848-4436-9845-0FB308343E6B}"/>
              </a:ext>
            </a:extLst>
          </p:cNvPr>
          <p:cNvSpPr>
            <a:spLocks noGrp="1"/>
          </p:cNvSpPr>
          <p:nvPr>
            <p:ph type="title"/>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723808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316EEE0-BE06-37E9-8C6D-1A97071AE4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標題 1" hidden="1">
            <a:extLst>
              <a:ext uri="{FF2B5EF4-FFF2-40B4-BE49-F238E27FC236}">
                <a16:creationId xmlns:a16="http://schemas.microsoft.com/office/drawing/2014/main" id="{532B3A1A-1848-4436-9845-0FB308343E6B}"/>
              </a:ext>
            </a:extLst>
          </p:cNvPr>
          <p:cNvSpPr>
            <a:spLocks noGrp="1"/>
          </p:cNvSpPr>
          <p:nvPr>
            <p:ph type="title"/>
          </p:nvPr>
        </p:nvSpPr>
        <p:spPr/>
        <p:txBody>
          <a:bodyPr/>
          <a:lstStyle>
            <a:lvl1pPr>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1364672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73620-4D6B-46D0-BD53-80DE9068F5BD}"/>
              </a:ext>
            </a:extLst>
          </p:cNvPr>
          <p:cNvPicPr>
            <a:picLocks noChangeAspect="1"/>
          </p:cNvPicPr>
          <p:nvPr userDrawn="1"/>
        </p:nvPicPr>
        <p:blipFill>
          <a:blip r:embed="rId2"/>
          <a:srcRect/>
          <a:stretch/>
        </p:blipFill>
        <p:spPr>
          <a:xfrm>
            <a:off x="1186" y="666"/>
            <a:ext cx="12189631" cy="6856667"/>
          </a:xfrm>
          <a:prstGeom prst="rect">
            <a:avLst/>
          </a:prstGeom>
        </p:spPr>
      </p:pic>
      <p:sp>
        <p:nvSpPr>
          <p:cNvPr id="2" name="標題版面配置區 1">
            <a:extLst>
              <a:ext uri="{FF2B5EF4-FFF2-40B4-BE49-F238E27FC236}">
                <a16:creationId xmlns:a16="http://schemas.microsoft.com/office/drawing/2014/main" id="{B2E979C4-6C94-CA7B-ED89-9B2022A15483}"/>
              </a:ext>
            </a:extLst>
          </p:cNvPr>
          <p:cNvSpPr>
            <a:spLocks noGrp="1"/>
          </p:cNvSpPr>
          <p:nvPr>
            <p:ph type="title"/>
          </p:nvPr>
        </p:nvSpPr>
        <p:spPr>
          <a:xfrm>
            <a:off x="973238" y="1"/>
            <a:ext cx="11218762" cy="1292506"/>
          </a:xfrm>
          <a:prstGeom prst="rect">
            <a:avLst/>
          </a:prstGeom>
        </p:spPr>
        <p:txBody>
          <a:bodyPr vert="horz" lIns="91440" tIns="45720" rIns="91440" bIns="45720" rtlCol="0" anchor="ctr">
            <a:normAutofit/>
          </a:bodyPr>
          <a:lstStyle>
            <a:lvl1pPr>
              <a:defRPr sz="4000" b="1">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84267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37AC4458-3AAD-1C6A-2D1E-FFB0472DF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F8E56C36-329F-B5EF-34EA-2BBA3D464D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76165310"/>
      </p:ext>
    </p:extLst>
  </p:cSld>
  <p:clrMap bg1="lt1" tx1="dk1" bg2="lt2" tx2="dk2" accent1="accent1" accent2="accent2" accent3="accent3" accent4="accent4" accent5="accent5" accent6="accent6" hlink="hlink" folHlink="folHlink"/>
  <p:sldLayoutIdLst>
    <p:sldLayoutId id="2147483700" r:id="rId1"/>
    <p:sldLayoutId id="2147483694" r:id="rId2"/>
    <p:sldLayoutId id="2147483702" r:id="rId3"/>
    <p:sldLayoutId id="2147483699" r:id="rId4"/>
    <p:sldLayoutId id="2147483695" r:id="rId5"/>
    <p:sldLayoutId id="2147483696" r:id="rId6"/>
    <p:sldLayoutId id="2147483697" r:id="rId7"/>
    <p:sldLayoutId id="2147483703" r:id="rId8"/>
    <p:sldLayoutId id="214748370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svg"/></Relationships>
</file>

<file path=ppt/slides/_rels/slide13.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18" Type="http://schemas.openxmlformats.org/officeDocument/2006/relationships/image" Target="../media/image99.sv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svg"/><Relationship Id="rId17" Type="http://schemas.openxmlformats.org/officeDocument/2006/relationships/image" Target="../media/image98.png"/><Relationship Id="rId2" Type="http://schemas.openxmlformats.org/officeDocument/2006/relationships/notesSlide" Target="../notesSlides/notesSlide13.xml"/><Relationship Id="rId16" Type="http://schemas.openxmlformats.org/officeDocument/2006/relationships/image" Target="../media/image97.svg"/><Relationship Id="rId20" Type="http://schemas.openxmlformats.org/officeDocument/2006/relationships/image" Target="../media/image101.svg"/><Relationship Id="rId1" Type="http://schemas.openxmlformats.org/officeDocument/2006/relationships/slideLayout" Target="../slideLayouts/slideLayout5.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sv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sv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svg"/><Relationship Id="rId22" Type="http://schemas.openxmlformats.org/officeDocument/2006/relationships/image" Target="../media/image103.svg"/></Relationships>
</file>

<file path=ppt/slides/_rels/slide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13.svg"/><Relationship Id="rId5" Type="http://schemas.openxmlformats.org/officeDocument/2006/relationships/image" Target="../media/image9.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13.svg"/><Relationship Id="rId5" Type="http://schemas.openxmlformats.org/officeDocument/2006/relationships/image" Target="../media/image9.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16.png"/><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27.png"/></Relationships>
</file>

<file path=ppt/slides/_rels/slide2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3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37.png"/></Relationships>
</file>

<file path=ppt/slides/_rels/slide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40.png"/><Relationship Id="rId4" Type="http://schemas.openxmlformats.org/officeDocument/2006/relationships/image" Target="../media/image139.png"/></Relationships>
</file>

<file path=ppt/slides/_rels/slide32.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 Id="rId9" Type="http://schemas.openxmlformats.org/officeDocument/2006/relationships/image" Target="../media/image147.png"/></Relationships>
</file>

<file path=ppt/slides/_rels/slide33.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8.png"/><Relationship Id="rId7" Type="http://schemas.openxmlformats.org/officeDocument/2006/relationships/image" Target="../media/image162.sv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3.svg"/></Relationships>
</file>

<file path=ppt/slides/_rels/slide3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64.png"/><Relationship Id="rId7"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36.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sv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71.png"/><Relationship Id="rId5" Type="http://schemas.openxmlformats.org/officeDocument/2006/relationships/image" Target="../media/image170.svg"/><Relationship Id="rId10" Type="http://schemas.openxmlformats.org/officeDocument/2006/relationships/image" Target="../media/image175.svg"/><Relationship Id="rId4" Type="http://schemas.openxmlformats.org/officeDocument/2006/relationships/image" Target="../media/image169.png"/><Relationship Id="rId9" Type="http://schemas.openxmlformats.org/officeDocument/2006/relationships/image" Target="../media/image174.png"/></Relationships>
</file>

<file path=ppt/slides/_rels/slide37.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3" Type="http://schemas.openxmlformats.org/officeDocument/2006/relationships/image" Target="../media/image176.jpeg"/><Relationship Id="rId7" Type="http://schemas.openxmlformats.org/officeDocument/2006/relationships/image" Target="../media/image180.png"/><Relationship Id="rId12" Type="http://schemas.openxmlformats.org/officeDocument/2006/relationships/image" Target="../media/image185.png"/><Relationship Id="rId2" Type="http://schemas.openxmlformats.org/officeDocument/2006/relationships/notesSlide" Target="../notesSlides/notesSlide36.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6.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5" Type="http://schemas.openxmlformats.org/officeDocument/2006/relationships/image" Target="../media/image18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png"/></Relationships>
</file>

<file path=ppt/slides/_rels/slide38.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jpeg"/></Relationships>
</file>

<file path=ppt/slides/_rels/slide3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195.png"/><Relationship Id="rId4" Type="http://schemas.openxmlformats.org/officeDocument/2006/relationships/image" Target="../media/image190.jpe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96.gif"/><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199.png"/><Relationship Id="rId4" Type="http://schemas.openxmlformats.org/officeDocument/2006/relationships/image" Target="../media/image198.png"/></Relationships>
</file>

<file path=ppt/slides/_rels/slide4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sv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svg"/><Relationship Id="rId11" Type="http://schemas.openxmlformats.org/officeDocument/2006/relationships/image" Target="../media/image34.svg"/><Relationship Id="rId5" Type="http://schemas.openxmlformats.org/officeDocument/2006/relationships/image" Target="../media/image26.png"/><Relationship Id="rId10" Type="http://schemas.openxmlformats.org/officeDocument/2006/relationships/image" Target="../media/image33.png"/><Relationship Id="rId4" Type="http://schemas.openxmlformats.org/officeDocument/2006/relationships/image" Target="../media/image25.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6.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image" Target="../media/image42.png"/><Relationship Id="rId21" Type="http://schemas.openxmlformats.org/officeDocument/2006/relationships/image" Target="../media/image60.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5" Type="http://schemas.openxmlformats.org/officeDocument/2006/relationships/image" Target="../media/image64.svg"/><Relationship Id="rId2" Type="http://schemas.openxmlformats.org/officeDocument/2006/relationships/notesSlide" Target="../notesSlides/notesSlide9.xml"/><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svg"/><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50.svg"/><Relationship Id="rId24" Type="http://schemas.openxmlformats.org/officeDocument/2006/relationships/image" Target="../media/image63.png"/><Relationship Id="rId5" Type="http://schemas.openxmlformats.org/officeDocument/2006/relationships/image" Target="../media/image44.svg"/><Relationship Id="rId15" Type="http://schemas.openxmlformats.org/officeDocument/2006/relationships/image" Target="../media/image54.svg"/><Relationship Id="rId23" Type="http://schemas.openxmlformats.org/officeDocument/2006/relationships/image" Target="../media/image62.svg"/><Relationship Id="rId28" Type="http://schemas.openxmlformats.org/officeDocument/2006/relationships/image" Target="../media/image67.png"/><Relationship Id="rId10" Type="http://schemas.openxmlformats.org/officeDocument/2006/relationships/image" Target="../media/image49.png"/><Relationship Id="rId19" Type="http://schemas.openxmlformats.org/officeDocument/2006/relationships/image" Target="../media/image58.svg"/><Relationship Id="rId31" Type="http://schemas.openxmlformats.org/officeDocument/2006/relationships/image" Target="../media/image70.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hidden="1">
            <a:extLst>
              <a:ext uri="{FF2B5EF4-FFF2-40B4-BE49-F238E27FC236}">
                <a16:creationId xmlns:a16="http://schemas.microsoft.com/office/drawing/2014/main" id="{C56526E8-A287-4872-AD27-3F4A118DBCD7}"/>
              </a:ext>
            </a:extLst>
          </p:cNvPr>
          <p:cNvSpPr txBox="1"/>
          <p:nvPr/>
        </p:nvSpPr>
        <p:spPr>
          <a:xfrm>
            <a:off x="446144" y="1483517"/>
            <a:ext cx="5801227" cy="938719"/>
          </a:xfrm>
          <a:prstGeom prst="rect">
            <a:avLst/>
          </a:prstGeom>
          <a:noFill/>
        </p:spPr>
        <p:txBody>
          <a:bodyPr wrap="square" rtlCol="0">
            <a:spAutoFit/>
          </a:bodyPr>
          <a:lstStyle/>
          <a:p>
            <a:r>
              <a:rPr lang="en-US" altLang="zh-TW" sz="5500" b="1">
                <a:solidFill>
                  <a:schemeClr val="bg1"/>
                </a:solidFill>
                <a:latin typeface="Arial" panose="020B0604020202020204" pitchFamily="34" charset="0"/>
                <a:ea typeface="微軟正黑體" panose="020B0604030504040204" pitchFamily="34" charset="-120"/>
                <a:sym typeface="Arial" panose="020B0604020202020204" pitchFamily="34" charset="0"/>
              </a:rPr>
              <a:t>TS-x53E</a:t>
            </a:r>
            <a:endParaRPr lang="zh-TW" altLang="en-US" sz="55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形 2">
            <a:extLst>
              <a:ext uri="{FF2B5EF4-FFF2-40B4-BE49-F238E27FC236}">
                <a16:creationId xmlns:a16="http://schemas.microsoft.com/office/drawing/2014/main" id="{4D4450AD-680A-4845-8089-AE7921CD5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144" y="443084"/>
            <a:ext cx="1348877" cy="242926"/>
          </a:xfrm>
          <a:prstGeom prst="rect">
            <a:avLst/>
          </a:prstGeom>
        </p:spPr>
      </p:pic>
      <p:sp>
        <p:nvSpPr>
          <p:cNvPr id="10" name="文字方塊 9" hidden="1">
            <a:extLst>
              <a:ext uri="{FF2B5EF4-FFF2-40B4-BE49-F238E27FC236}">
                <a16:creationId xmlns:a16="http://schemas.microsoft.com/office/drawing/2014/main" id="{C56526E8-A287-4872-AD27-3F4A118DBCD7}"/>
              </a:ext>
            </a:extLst>
          </p:cNvPr>
          <p:cNvSpPr txBox="1"/>
          <p:nvPr/>
        </p:nvSpPr>
        <p:spPr>
          <a:xfrm>
            <a:off x="446143" y="2619578"/>
            <a:ext cx="6130272" cy="1200329"/>
          </a:xfrm>
          <a:prstGeom prst="rect">
            <a:avLst/>
          </a:prstGeom>
          <a:noFill/>
        </p:spPr>
        <p:txBody>
          <a:bodyPr wrap="square" lIns="91440" tIns="45720" rIns="91440" bIns="45720" rtlCol="0" anchor="t">
            <a:spAutoFit/>
          </a:bodyPr>
          <a:lstStyle/>
          <a:p>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Intel Celeron® </a:t>
            </a:r>
            <a:r>
              <a:rPr lang="en-US"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高效四核心處理器</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2/4-bay</a:t>
            </a:r>
            <a:r>
              <a:rPr lang="ja-JP"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穩定長期供應的</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NAS，具有雙</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2.5GbE </a:t>
            </a:r>
            <a:r>
              <a:rPr lang="zh-CN"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網路埠和雙</a:t>
            </a:r>
            <a:r>
              <a:rPr lang="en-US" altLang="zh-CN">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HDMI </a:t>
            </a:r>
            <a:r>
              <a:rPr lang="ja-JP"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螢幕輸出</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r>
              <a:rPr lang="ja-JP"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是</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MSP、SI </a:t>
            </a:r>
            <a:r>
              <a:rPr lang="ja-JP"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進行長期專案需求的理想選擇</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endParaRPr lang="zh-TW"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endParaRPr 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grpSp>
        <p:nvGrpSpPr>
          <p:cNvPr id="5" name="群組 4" hidden="1">
            <a:extLst>
              <a:ext uri="{FF2B5EF4-FFF2-40B4-BE49-F238E27FC236}">
                <a16:creationId xmlns:a16="http://schemas.microsoft.com/office/drawing/2014/main" id="{B29E07AC-1735-0588-E728-7B4FC4C180CA}"/>
              </a:ext>
            </a:extLst>
          </p:cNvPr>
          <p:cNvGrpSpPr/>
          <p:nvPr/>
        </p:nvGrpSpPr>
        <p:grpSpPr>
          <a:xfrm>
            <a:off x="239895" y="4284508"/>
            <a:ext cx="6643791" cy="2314873"/>
            <a:chOff x="239895" y="4284508"/>
            <a:chExt cx="6643791" cy="2314873"/>
          </a:xfrm>
        </p:grpSpPr>
        <p:sp>
          <p:nvSpPr>
            <p:cNvPr id="18" name="文字方塊 17">
              <a:extLst>
                <a:ext uri="{FF2B5EF4-FFF2-40B4-BE49-F238E27FC236}">
                  <a16:creationId xmlns:a16="http://schemas.microsoft.com/office/drawing/2014/main" id="{69737EA6-8668-455E-870B-6BB9336E7DEA}"/>
                </a:ext>
              </a:extLst>
            </p:cNvPr>
            <p:cNvSpPr txBox="1"/>
            <p:nvPr/>
          </p:nvSpPr>
          <p:spPr>
            <a:xfrm>
              <a:off x="3770616" y="6124319"/>
              <a:ext cx="3113070" cy="400110"/>
            </a:xfrm>
            <a:prstGeom prst="rect">
              <a:avLst/>
            </a:prstGeom>
            <a:noFill/>
          </p:spPr>
          <p:txBody>
            <a:bodyPr wrap="square" rtlCol="0">
              <a:spAutoFit/>
            </a:bodyPr>
            <a:lstStyle/>
            <a:p>
              <a:pPr algn="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Andy Chuang</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 name="圖片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9895" y="4655128"/>
              <a:ext cx="3110252" cy="1944253"/>
            </a:xfrm>
            <a:prstGeom prst="rect">
              <a:avLst/>
            </a:prstGeom>
          </p:spPr>
        </p:pic>
        <p:pic>
          <p:nvPicPr>
            <p:cNvPr id="4" name="圖片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25329" y="4655127"/>
              <a:ext cx="3110252" cy="1944253"/>
            </a:xfrm>
            <a:prstGeom prst="rect">
              <a:avLst/>
            </a:prstGeom>
          </p:spPr>
        </p:pic>
        <p:sp>
          <p:nvSpPr>
            <p:cNvPr id="8" name="文字方塊 7">
              <a:extLst>
                <a:ext uri="{FF2B5EF4-FFF2-40B4-BE49-F238E27FC236}">
                  <a16:creationId xmlns:a16="http://schemas.microsoft.com/office/drawing/2014/main" id="{C56526E8-A287-4872-AD27-3F4A118DBCD7}"/>
                </a:ext>
              </a:extLst>
            </p:cNvPr>
            <p:cNvSpPr txBox="1"/>
            <p:nvPr/>
          </p:nvSpPr>
          <p:spPr>
            <a:xfrm>
              <a:off x="1227694" y="4285795"/>
              <a:ext cx="1555125" cy="369332"/>
            </a:xfrm>
            <a:prstGeom prst="rect">
              <a:avLst/>
            </a:prstGeom>
            <a:noFill/>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TS-253E</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文字方塊 8">
              <a:extLst>
                <a:ext uri="{FF2B5EF4-FFF2-40B4-BE49-F238E27FC236}">
                  <a16:creationId xmlns:a16="http://schemas.microsoft.com/office/drawing/2014/main" id="{C56526E8-A287-4872-AD27-3F4A118DBCD7}"/>
                </a:ext>
              </a:extLst>
            </p:cNvPr>
            <p:cNvSpPr txBox="1"/>
            <p:nvPr/>
          </p:nvSpPr>
          <p:spPr>
            <a:xfrm>
              <a:off x="3131713" y="4284508"/>
              <a:ext cx="1555125" cy="369332"/>
            </a:xfrm>
            <a:prstGeom prst="rect">
              <a:avLst/>
            </a:prstGeom>
            <a:noFill/>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TS-453E</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6" name="文字方塊 5">
            <a:extLst>
              <a:ext uri="{FF2B5EF4-FFF2-40B4-BE49-F238E27FC236}">
                <a16:creationId xmlns:a16="http://schemas.microsoft.com/office/drawing/2014/main" id="{9A6E2FD1-AEF1-CD71-862A-A3AA4E25315D}"/>
              </a:ext>
            </a:extLst>
          </p:cNvPr>
          <p:cNvSpPr txBox="1"/>
          <p:nvPr/>
        </p:nvSpPr>
        <p:spPr>
          <a:xfrm>
            <a:off x="317633" y="3354049"/>
            <a:ext cx="5022462" cy="1200329"/>
          </a:xfrm>
          <a:prstGeom prst="rect">
            <a:avLst/>
          </a:prstGeom>
          <a:noFill/>
        </p:spPr>
        <p:txBody>
          <a:bodyPr wrap="square" lIns="91440" tIns="45720" rIns="91440" bIns="45720" rtlCol="0" anchor="t">
            <a:spAutoFit/>
          </a:bodyPr>
          <a:lstStyle/>
          <a:p>
            <a:r>
              <a:rPr lang="en-US" altLang="zh-TW" sz="24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Intel</a:t>
            </a:r>
            <a:r>
              <a:rPr lang="en-US" altLang="zh-TW" sz="2400" b="1" baseline="300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r>
              <a:rPr lang="en-US" altLang="zh-TW" sz="24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J6412 Quad-Core Long-Term Availability NAS for Business and Professional Users</a:t>
            </a:r>
            <a:endParaRPr lang="zh-TW" altLang="en-US" sz="24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 name="文字方塊 6">
            <a:extLst>
              <a:ext uri="{FF2B5EF4-FFF2-40B4-BE49-F238E27FC236}">
                <a16:creationId xmlns:a16="http://schemas.microsoft.com/office/drawing/2014/main" id="{24EC0D98-823A-2838-B8AE-8431708EB275}"/>
              </a:ext>
            </a:extLst>
          </p:cNvPr>
          <p:cNvSpPr txBox="1"/>
          <p:nvPr/>
        </p:nvSpPr>
        <p:spPr>
          <a:xfrm>
            <a:off x="317633" y="4554378"/>
            <a:ext cx="4793863" cy="584775"/>
          </a:xfrm>
          <a:prstGeom prst="rect">
            <a:avLst/>
          </a:prstGeom>
          <a:noFill/>
        </p:spPr>
        <p:txBody>
          <a:bodyPr wrap="square" lIns="91440" tIns="45720" rIns="91440" bIns="45720" rtlCol="0" anchor="t">
            <a:spAutoFit/>
          </a:bodyPr>
          <a:lstStyle/>
          <a:p>
            <a:r>
              <a:rPr lang="en-US" altLang="zh-TW" sz="16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Provides dual-port 2.5 GbE, 4K HDMI dual-screen output, and dual M.2 PCIe SSD expansion slots</a:t>
            </a:r>
            <a:endParaRPr lang="zh-TW" altLang="en-US" sz="16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2" name="文字方塊 11">
            <a:extLst>
              <a:ext uri="{FF2B5EF4-FFF2-40B4-BE49-F238E27FC236}">
                <a16:creationId xmlns:a16="http://schemas.microsoft.com/office/drawing/2014/main" id="{D6A3C89C-33FC-9D6E-556F-A0BF9BF5D025}"/>
              </a:ext>
            </a:extLst>
          </p:cNvPr>
          <p:cNvSpPr txBox="1"/>
          <p:nvPr/>
        </p:nvSpPr>
        <p:spPr>
          <a:xfrm>
            <a:off x="408559" y="709127"/>
            <a:ext cx="1424046" cy="230832"/>
          </a:xfrm>
          <a:prstGeom prst="rect">
            <a:avLst/>
          </a:prstGeom>
          <a:noFill/>
        </p:spPr>
        <p:txBody>
          <a:bodyPr wrap="square" lIns="91440" tIns="45720" rIns="91440" bIns="45720" rtlCol="0" anchor="t">
            <a:spAutoFit/>
          </a:bodyPr>
          <a:lstStyle/>
          <a:p>
            <a:pPr algn="dist"/>
            <a:r>
              <a:rPr lang="en-US" altLang="zh-TW" sz="900" b="1" dirty="0">
                <a:solidFill>
                  <a:schemeClr val="bg1"/>
                </a:solidFill>
              </a:rPr>
              <a:t>v1.1 </a:t>
            </a:r>
            <a:r>
              <a:rPr lang="en-US" altLang="zh-TW" sz="900" b="1" dirty="0">
                <a:solidFill>
                  <a:schemeClr val="bg1"/>
                </a:solidFill>
                <a:sym typeface="Arial" panose="020B0604020202020204" pitchFamily="34" charset="0"/>
              </a:rPr>
              <a:t>202408</a:t>
            </a:r>
            <a:endParaRPr lang="zh-TW" altLang="en-US" sz="900" b="1" dirty="0">
              <a:solidFill>
                <a:schemeClr val="bg1"/>
              </a:solidFill>
              <a:sym typeface="Arial" panose="020B0604020202020204" pitchFamily="34" charset="0"/>
            </a:endParaRPr>
          </a:p>
        </p:txBody>
      </p:sp>
    </p:spTree>
    <p:extLst>
      <p:ext uri="{BB962C8B-B14F-4D97-AF65-F5344CB8AC3E}">
        <p14:creationId xmlns:p14="http://schemas.microsoft.com/office/powerpoint/2010/main" val="2396596706"/>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hidden="1">
            <a:extLst>
              <a:ext uri="{FF2B5EF4-FFF2-40B4-BE49-F238E27FC236}">
                <a16:creationId xmlns:a16="http://schemas.microsoft.com/office/drawing/2014/main" id="{74FF805F-6521-4307-B6BF-1A0874627BC2}"/>
              </a:ext>
            </a:extLst>
          </p:cNvPr>
          <p:cNvSpPr txBox="1"/>
          <p:nvPr/>
        </p:nvSpPr>
        <p:spPr>
          <a:xfrm>
            <a:off x="190500" y="260737"/>
            <a:ext cx="11791950" cy="1323439"/>
          </a:xfrm>
          <a:prstGeom prst="rect">
            <a:avLst/>
          </a:prstGeom>
          <a:noFill/>
        </p:spPr>
        <p:txBody>
          <a:bodyPr wrap="square" lIns="91440" tIns="45720" rIns="91440" bIns="45720" rtlCol="0" anchor="t">
            <a:spAutoFit/>
          </a:bodyPr>
          <a:lstStyle/>
          <a:p>
            <a:pPr algn="ctr"/>
            <a:r>
              <a:rPr lang="ja-JP" altLang="en-US" sz="4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安裝</a:t>
            </a:r>
            <a:r>
              <a:rPr lang="en-US" sz="4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M.2 2280 </a:t>
            </a:r>
            <a:r>
              <a:rPr lang="en-US" sz="40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NVMe</a:t>
            </a:r>
            <a:r>
              <a:rPr lang="en-US" sz="4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PCIe SSD（</a:t>
            </a:r>
            <a:r>
              <a:rPr lang="zh-CN" altLang="en-US" sz="4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另外添購</a:t>
            </a:r>
            <a:r>
              <a:rPr lang="en-US" sz="4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endParaRPr lang="en-US" alt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algn="ctr"/>
            <a:r>
              <a:rPr lang="zh-CN" altLang="en-US" sz="4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提升 </a:t>
            </a:r>
            <a:r>
              <a:rPr lang="en-US" sz="4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NAS </a:t>
            </a:r>
            <a:r>
              <a:rPr lang="ja-JP" altLang="en-US" sz="40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效能</a:t>
            </a:r>
            <a:endParaRPr 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10" name="圖片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71634" y="1742269"/>
            <a:ext cx="11539555" cy="7213504"/>
          </a:xfrm>
          <a:prstGeom prst="rect">
            <a:avLst/>
          </a:prstGeom>
        </p:spPr>
      </p:pic>
      <p:sp>
        <p:nvSpPr>
          <p:cNvPr id="17" name="矩形 16" hidden="1">
            <a:extLst>
              <a:ext uri="{FF2B5EF4-FFF2-40B4-BE49-F238E27FC236}">
                <a16:creationId xmlns:a16="http://schemas.microsoft.com/office/drawing/2014/main" id="{EB960F31-6801-4049-8DE7-19A0D3258568}"/>
              </a:ext>
            </a:extLst>
          </p:cNvPr>
          <p:cNvSpPr/>
          <p:nvPr/>
        </p:nvSpPr>
        <p:spPr>
          <a:xfrm rot="16200000" flipH="1">
            <a:off x="12620635" y="2433263"/>
            <a:ext cx="1331076" cy="1425039"/>
          </a:xfrm>
          <a:prstGeom prst="rect">
            <a:avLst/>
          </a:prstGeom>
          <a:ln w="57150">
            <a:solidFill>
              <a:srgbClr val="00B050"/>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 name="文字方塊 17">
            <a:extLst>
              <a:ext uri="{FF2B5EF4-FFF2-40B4-BE49-F238E27FC236}">
                <a16:creationId xmlns:a16="http://schemas.microsoft.com/office/drawing/2014/main" id="{6E8026C0-C4C9-574B-BB6E-210774F05B7A}"/>
              </a:ext>
            </a:extLst>
          </p:cNvPr>
          <p:cNvSpPr txBox="1"/>
          <p:nvPr/>
        </p:nvSpPr>
        <p:spPr>
          <a:xfrm>
            <a:off x="771525" y="3353207"/>
            <a:ext cx="3834459" cy="1631216"/>
          </a:xfrm>
          <a:prstGeom prst="rect">
            <a:avLst/>
          </a:prstGeom>
          <a:noFill/>
        </p:spPr>
        <p:txBody>
          <a:bodyPr wrap="square" lIns="91440" tIns="45720" rIns="91440" bIns="45720" rtlCol="0" anchor="t">
            <a:spAutoFit/>
          </a:bodyPr>
          <a:lstStyle/>
          <a:p>
            <a:r>
              <a:rPr lang="en-US" sz="2000">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providing SSD cache, and </a:t>
            </a:r>
            <a:r>
              <a:rPr lang="en-US" sz="2000" err="1">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Qtier</a:t>
            </a:r>
            <a:r>
              <a:rPr lang="en-US" sz="2000">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 automatic tiered storage, so that SSD and HDD storage space can achieve the best configuration at any time.</a:t>
            </a:r>
            <a:endParaRPr lang="en-US" altLang="zh-TW" sz="2000">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 name="標題 2">
            <a:extLst>
              <a:ext uri="{FF2B5EF4-FFF2-40B4-BE49-F238E27FC236}">
                <a16:creationId xmlns:a16="http://schemas.microsoft.com/office/drawing/2014/main" id="{11D31875-239A-91DE-44EA-1FC77962C3A7}"/>
              </a:ext>
            </a:extLst>
          </p:cNvPr>
          <p:cNvSpPr>
            <a:spLocks noGrp="1"/>
          </p:cNvSpPr>
          <p:nvPr>
            <p:ph type="title"/>
          </p:nvPr>
        </p:nvSpPr>
        <p:spPr/>
        <p:txBody>
          <a:bodyPr>
            <a:normAutofit fontScale="90000"/>
          </a:bodyPr>
          <a:lstStyle/>
          <a:p>
            <a:r>
              <a:rPr lang="en-US" altLang="zh-TW">
                <a:latin typeface="Arial" panose="020B0604020202020204" pitchFamily="34" charset="0"/>
                <a:sym typeface="Arial" panose="020B0604020202020204" pitchFamily="34" charset="0"/>
              </a:rPr>
              <a:t>Attain greater NAS performance by installing M.2 2280 </a:t>
            </a:r>
            <a:r>
              <a:rPr lang="en-US" altLang="zh-TW" err="1">
                <a:latin typeface="Arial" panose="020B0604020202020204" pitchFamily="34" charset="0"/>
                <a:sym typeface="Arial" panose="020B0604020202020204" pitchFamily="34" charset="0"/>
              </a:rPr>
              <a:t>NVMe</a:t>
            </a:r>
            <a:r>
              <a:rPr lang="en-US" altLang="zh-TW">
                <a:latin typeface="Arial" panose="020B0604020202020204" pitchFamily="34" charset="0"/>
                <a:sym typeface="Arial" panose="020B0604020202020204" pitchFamily="34" charset="0"/>
              </a:rPr>
              <a:t> </a:t>
            </a:r>
            <a:r>
              <a:rPr lang="en-US" altLang="zh-TW" err="1">
                <a:latin typeface="Arial" panose="020B0604020202020204" pitchFamily="34" charset="0"/>
                <a:sym typeface="Arial" panose="020B0604020202020204" pitchFamily="34" charset="0"/>
              </a:rPr>
              <a:t>PCIe</a:t>
            </a:r>
            <a:r>
              <a:rPr lang="en-US" altLang="zh-TW">
                <a:latin typeface="Arial" panose="020B0604020202020204" pitchFamily="34" charset="0"/>
                <a:sym typeface="Arial" panose="020B0604020202020204" pitchFamily="34" charset="0"/>
              </a:rPr>
              <a:t> SSDs (sold separately) </a:t>
            </a:r>
            <a:endParaRPr lang="zh-TW" altLang="en-US">
              <a:latin typeface="Arial" panose="020B0604020202020204" pitchFamily="34" charset="0"/>
              <a:sym typeface="Arial" panose="020B0604020202020204" pitchFamily="34" charset="0"/>
            </a:endParaRPr>
          </a:p>
        </p:txBody>
      </p:sp>
      <p:sp>
        <p:nvSpPr>
          <p:cNvPr id="4" name="文字方塊 3">
            <a:extLst>
              <a:ext uri="{FF2B5EF4-FFF2-40B4-BE49-F238E27FC236}">
                <a16:creationId xmlns:a16="http://schemas.microsoft.com/office/drawing/2014/main" id="{E822EC47-DE1F-6AD8-A1C3-F91199FC0A6D}"/>
              </a:ext>
            </a:extLst>
          </p:cNvPr>
          <p:cNvSpPr txBox="1"/>
          <p:nvPr/>
        </p:nvSpPr>
        <p:spPr>
          <a:xfrm>
            <a:off x="771525" y="2498864"/>
            <a:ext cx="53663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kumimoji="1" lang="en-US"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Dual</a:t>
            </a:r>
            <a:r>
              <a:rPr kumimoji="1" lang="nl-NL"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 M.2 2280 </a:t>
            </a:r>
            <a:r>
              <a:rPr kumimoji="1" lang="nl-NL" altLang="zh-TW" sz="2400" b="1" err="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PCIe</a:t>
            </a:r>
            <a:r>
              <a:rPr kumimoji="1" lang="nl-NL"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 Gen3 x2 </a:t>
            </a:r>
            <a:r>
              <a:rPr kumimoji="1" lang="nl-NL" altLang="zh-TW" sz="2400" b="1" err="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slots</a:t>
            </a:r>
            <a:r>
              <a:rPr kumimoji="1" lang="en-US"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 </a:t>
            </a:r>
            <a:endParaRPr kumimoji="1" lang="zh-TW" altLang="en-US"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endParaRPr>
          </a:p>
          <a:p>
            <a:r>
              <a:rPr kumimoji="1" lang="en-US"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support </a:t>
            </a:r>
            <a:r>
              <a:rPr kumimoji="1" lang="en-US" altLang="zh-TW" sz="2400" b="1" err="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NVMe</a:t>
            </a:r>
            <a:r>
              <a:rPr kumimoji="1" lang="en-US"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 SSD</a:t>
            </a:r>
            <a:endParaRPr lang="zh-TW" altLang="en-US"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961974804"/>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89451F-0117-72EC-C205-BC817CEB558C}"/>
              </a:ext>
            </a:extLst>
          </p:cNvPr>
          <p:cNvSpPr>
            <a:spLocks noGrp="1"/>
          </p:cNvSpPr>
          <p:nvPr>
            <p:ph type="title"/>
          </p:nvPr>
        </p:nvSpPr>
        <p:spPr/>
        <p:txBody>
          <a:bodyPr>
            <a:normAutofit/>
          </a:bodyPr>
          <a:lstStyle/>
          <a:p>
            <a:r>
              <a:rPr lang="en-US" altLang="zh-TW">
                <a:latin typeface="Arial" panose="020B0604020202020204" pitchFamily="34" charset="0"/>
                <a:sym typeface="Arial" panose="020B0604020202020204" pitchFamily="34" charset="0"/>
              </a:rPr>
              <a:t>M.2 </a:t>
            </a:r>
            <a:r>
              <a:rPr lang="en-US" altLang="zh-TW" err="1">
                <a:latin typeface="Arial" panose="020B0604020202020204" pitchFamily="34" charset="0"/>
                <a:sym typeface="Arial" panose="020B0604020202020204" pitchFamily="34" charset="0"/>
              </a:rPr>
              <a:t>NVMe</a:t>
            </a:r>
            <a:r>
              <a:rPr lang="en-US" altLang="zh-TW">
                <a:latin typeface="Arial" panose="020B0604020202020204" pitchFamily="34" charset="0"/>
                <a:sym typeface="Arial" panose="020B0604020202020204" pitchFamily="34" charset="0"/>
              </a:rPr>
              <a:t> SSD cache for improved performance at a lower cost</a:t>
            </a:r>
            <a:endParaRPr lang="zh-TW" altLang="en-US">
              <a:latin typeface="Arial" panose="020B0604020202020204" pitchFamily="34" charset="0"/>
              <a:sym typeface="Arial" panose="020B0604020202020204" pitchFamily="34" charset="0"/>
            </a:endParaRPr>
          </a:p>
        </p:txBody>
      </p:sp>
      <p:sp>
        <p:nvSpPr>
          <p:cNvPr id="5" name="矩形: 圓角 34" hidden="1">
            <a:extLst>
              <a:ext uri="{FF2B5EF4-FFF2-40B4-BE49-F238E27FC236}">
                <a16:creationId xmlns:a16="http://schemas.microsoft.com/office/drawing/2014/main" id="{7293E23F-AFCB-4AB9-98F3-84D9A8E743AB}"/>
              </a:ext>
            </a:extLst>
          </p:cNvPr>
          <p:cNvSpPr/>
          <p:nvPr/>
        </p:nvSpPr>
        <p:spPr>
          <a:xfrm>
            <a:off x="4564688" y="3250032"/>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矩形: 圓角 35" hidden="1">
            <a:extLst>
              <a:ext uri="{FF2B5EF4-FFF2-40B4-BE49-F238E27FC236}">
                <a16:creationId xmlns:a16="http://schemas.microsoft.com/office/drawing/2014/main" id="{42E9480E-4535-48D4-8AFC-1E1CF06547A5}"/>
              </a:ext>
            </a:extLst>
          </p:cNvPr>
          <p:cNvSpPr/>
          <p:nvPr/>
        </p:nvSpPr>
        <p:spPr>
          <a:xfrm>
            <a:off x="549987" y="3411603"/>
            <a:ext cx="4099655" cy="3785653"/>
          </a:xfrm>
          <a:prstGeom prst="roundRect">
            <a:avLst>
              <a:gd name="adj" fmla="val 50000"/>
            </a:avLst>
          </a:prstGeom>
          <a:solidFill>
            <a:srgbClr val="FE4402">
              <a:alpha val="28000"/>
            </a:srgb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矩形: 圓角 33" hidden="1">
            <a:extLst>
              <a:ext uri="{FF2B5EF4-FFF2-40B4-BE49-F238E27FC236}">
                <a16:creationId xmlns:a16="http://schemas.microsoft.com/office/drawing/2014/main" id="{02496F11-2C8B-44F5-BD75-1BE37AD54DB8}"/>
              </a:ext>
            </a:extLst>
          </p:cNvPr>
          <p:cNvSpPr/>
          <p:nvPr/>
        </p:nvSpPr>
        <p:spPr>
          <a:xfrm>
            <a:off x="1108054" y="4271528"/>
            <a:ext cx="3102578" cy="1960327"/>
          </a:xfrm>
          <a:prstGeom prst="roundRect">
            <a:avLst>
              <a:gd name="adj" fmla="val 10451"/>
            </a:avLst>
          </a:prstGeom>
          <a:solidFill>
            <a:srgbClr val="1F1F1F">
              <a:alpha val="51000"/>
            </a:srgbClr>
          </a:solidFill>
          <a:effectLst>
            <a:softEdge rad="4064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8" name="群組 44">
            <a:extLst>
              <a:ext uri="{FF2B5EF4-FFF2-40B4-BE49-F238E27FC236}">
                <a16:creationId xmlns:a16="http://schemas.microsoft.com/office/drawing/2014/main" id="{4FC35E7A-10B1-4188-B1A2-0656F3DC9F01}"/>
              </a:ext>
            </a:extLst>
          </p:cNvPr>
          <p:cNvGrpSpPr>
            <a:grpSpLocks/>
          </p:cNvGrpSpPr>
          <p:nvPr/>
        </p:nvGrpSpPr>
        <p:grpSpPr bwMode="auto">
          <a:xfrm>
            <a:off x="4074626" y="5219473"/>
            <a:ext cx="1312069" cy="744647"/>
            <a:chOff x="11142110" y="1810127"/>
            <a:chExt cx="1749051" cy="992545"/>
          </a:xfrm>
        </p:grpSpPr>
        <p:sp>
          <p:nvSpPr>
            <p:cNvPr id="9" name="Shape 74">
              <a:extLst>
                <a:ext uri="{FF2B5EF4-FFF2-40B4-BE49-F238E27FC236}">
                  <a16:creationId xmlns:a16="http://schemas.microsoft.com/office/drawing/2014/main" id="{1CADE1BA-42D3-48C2-A0D0-3C120E91FC36}"/>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Shape 75">
              <a:extLst>
                <a:ext uri="{FF2B5EF4-FFF2-40B4-BE49-F238E27FC236}">
                  <a16:creationId xmlns:a16="http://schemas.microsoft.com/office/drawing/2014/main" id="{4542532D-FBFA-4E2F-8CA7-DD24EA1A0219}"/>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Shape 96">
              <a:extLst>
                <a:ext uri="{FF2B5EF4-FFF2-40B4-BE49-F238E27FC236}">
                  <a16:creationId xmlns:a16="http://schemas.microsoft.com/office/drawing/2014/main" id="{3B813A57-5D9B-42C2-ACE7-9D219C765787}"/>
                </a:ext>
              </a:extLst>
            </p:cNvPr>
            <p:cNvSpPr txBox="1">
              <a:spLocks noChangeArrowheads="1"/>
            </p:cNvSpPr>
            <p:nvPr/>
          </p:nvSpPr>
          <p:spPr bwMode="auto">
            <a:xfrm>
              <a:off x="11367124" y="2099945"/>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Arial" panose="020B0604020202020204" pitchFamily="34" charset="0"/>
                  <a:ea typeface="微軟正黑體" panose="020B0604030504040204" pitchFamily="34" charset="-120"/>
                  <a:sym typeface="Arial" panose="020B0604020202020204" pitchFamily="34" charset="0"/>
                </a:rPr>
                <a:t>HDD </a:t>
              </a:r>
              <a:r>
                <a:rPr lang="en-US" altLang="zh-TW" sz="900">
                  <a:latin typeface="Arial" panose="020B0604020202020204" pitchFamily="34" charset="0"/>
                  <a:ea typeface="微軟正黑體" panose="020B0604030504040204" pitchFamily="34" charset="-120"/>
                  <a:sym typeface="Arial" panose="020B0604020202020204" pitchFamily="34" charset="0"/>
                </a:rPr>
                <a:t>space</a:t>
              </a:r>
              <a:endParaRPr lang="zh-TW" altLang="zh-TW" sz="900">
                <a:latin typeface="Arial" panose="020B0604020202020204" pitchFamily="34" charset="0"/>
                <a:ea typeface="微軟正黑體" panose="020B0604030504040204" pitchFamily="34" charset="-120"/>
                <a:sym typeface="Arial" panose="020B0604020202020204" pitchFamily="34" charset="0"/>
              </a:endParaRPr>
            </a:p>
          </p:txBody>
        </p:sp>
        <p:sp>
          <p:nvSpPr>
            <p:cNvPr id="12" name="Shape 97">
              <a:extLst>
                <a:ext uri="{FF2B5EF4-FFF2-40B4-BE49-F238E27FC236}">
                  <a16:creationId xmlns:a16="http://schemas.microsoft.com/office/drawing/2014/main" id="{8015A781-3F2B-4E2A-9DC6-28861104FD05}"/>
                </a:ext>
              </a:extLst>
            </p:cNvPr>
            <p:cNvSpPr txBox="1">
              <a:spLocks noChangeArrowheads="1"/>
            </p:cNvSpPr>
            <p:nvPr/>
          </p:nvSpPr>
          <p:spPr bwMode="auto">
            <a:xfrm>
              <a:off x="11367125" y="2421401"/>
              <a:ext cx="1524036"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Arial" panose="020B0604020202020204" pitchFamily="34" charset="0"/>
                  <a:ea typeface="微軟正黑體" panose="020B0604030504040204" pitchFamily="34" charset="-120"/>
                  <a:sym typeface="Arial" panose="020B0604020202020204" pitchFamily="34" charset="0"/>
                </a:rPr>
                <a:t>SSD </a:t>
              </a:r>
              <a:r>
                <a:rPr lang="en-US" altLang="zh-TW" sz="900">
                  <a:latin typeface="Arial" panose="020B0604020202020204" pitchFamily="34" charset="0"/>
                  <a:ea typeface="微軟正黑體" panose="020B0604030504040204" pitchFamily="34" charset="-120"/>
                  <a:sym typeface="Arial" panose="020B0604020202020204" pitchFamily="34" charset="0"/>
                </a:rPr>
                <a:t>space</a:t>
              </a:r>
              <a:endParaRPr lang="zh-TW" altLang="zh-TW" sz="900">
                <a:latin typeface="Arial" panose="020B0604020202020204" pitchFamily="34" charset="0"/>
                <a:ea typeface="微軟正黑體" panose="020B0604030504040204" pitchFamily="34" charset="-120"/>
                <a:sym typeface="Arial" panose="020B0604020202020204" pitchFamily="34" charset="0"/>
              </a:endParaRPr>
            </a:p>
          </p:txBody>
        </p:sp>
        <p:sp>
          <p:nvSpPr>
            <p:cNvPr id="13" name="Shape 105">
              <a:extLst>
                <a:ext uri="{FF2B5EF4-FFF2-40B4-BE49-F238E27FC236}">
                  <a16:creationId xmlns:a16="http://schemas.microsoft.com/office/drawing/2014/main" id="{98354621-E3C1-47AD-BB48-DEF1A9B5BCFC}"/>
                </a:ext>
              </a:extLst>
            </p:cNvPr>
            <p:cNvSpPr txBox="1">
              <a:spLocks noChangeArrowheads="1"/>
            </p:cNvSpPr>
            <p:nvPr/>
          </p:nvSpPr>
          <p:spPr bwMode="auto">
            <a:xfrm>
              <a:off x="11367123" y="1810127"/>
              <a:ext cx="1151083" cy="34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en-US" altLang="zh-TW" sz="900">
                  <a:latin typeface="Arial" panose="020B0604020202020204" pitchFamily="34" charset="0"/>
                  <a:ea typeface="微軟正黑體" panose="020B0604030504040204" pitchFamily="34" charset="-120"/>
                  <a:sym typeface="Arial" panose="020B0604020202020204" pitchFamily="34" charset="0"/>
                </a:rPr>
                <a:t>Application</a:t>
              </a:r>
              <a:endParaRPr lang="zh-TW" altLang="zh-TW" sz="900">
                <a:latin typeface="Arial" panose="020B0604020202020204" pitchFamily="34" charset="0"/>
                <a:ea typeface="微軟正黑體" panose="020B0604030504040204" pitchFamily="34" charset="-120"/>
                <a:sym typeface="Arial" panose="020B0604020202020204" pitchFamily="34" charset="0"/>
              </a:endParaRPr>
            </a:p>
          </p:txBody>
        </p:sp>
        <p:sp>
          <p:nvSpPr>
            <p:cNvPr id="14" name="Shape 74">
              <a:extLst>
                <a:ext uri="{FF2B5EF4-FFF2-40B4-BE49-F238E27FC236}">
                  <a16:creationId xmlns:a16="http://schemas.microsoft.com/office/drawing/2014/main" id="{B4E25D36-6228-498F-A547-B3E4F8339B3D}"/>
                </a:ext>
              </a:extLst>
            </p:cNvPr>
            <p:cNvSpPr>
              <a:spLocks noChangeArrowheads="1"/>
            </p:cNvSpPr>
            <p:nvPr/>
          </p:nvSpPr>
          <p:spPr bwMode="auto">
            <a:xfrm>
              <a:off x="11142110" y="1906933"/>
              <a:ext cx="195220" cy="207897"/>
            </a:xfrm>
            <a:prstGeom prst="rect">
              <a:avLst/>
            </a:prstGeom>
            <a:solidFill>
              <a:schemeClr val="accent4"/>
            </a:solidFill>
            <a:ln w="9525">
              <a:noFill/>
              <a:miter lim="800000"/>
              <a:headEnd/>
              <a:tailEnd/>
            </a:ln>
          </p:spPr>
          <p:txBody>
            <a:bodyPr lIns="68569" tIns="34275" rIns="68569" bIns="34275" anchor="ctr"/>
            <a:lstStyle/>
            <a:p>
              <a:pPr indent="-88106" algn="ctr">
                <a:buSzPts val="1400"/>
                <a:defRPr/>
              </a:pPr>
              <a:endParaRPr lang="zh-TW" altLang="zh-TW" sz="1425" b="1">
                <a:solidFill>
                  <a:schemeClr val="bg1"/>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grpSp>
      <p:pic>
        <p:nvPicPr>
          <p:cNvPr id="15" name="Shape 83">
            <a:extLst>
              <a:ext uri="{FF2B5EF4-FFF2-40B4-BE49-F238E27FC236}">
                <a16:creationId xmlns:a16="http://schemas.microsoft.com/office/drawing/2014/main" id="{42D2BD95-62C4-4566-B656-A23C260E4166}"/>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7652" y="4003538"/>
            <a:ext cx="5922197" cy="2854462"/>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solidFill>
                  <a:srgbClr val="000000"/>
                </a:solidFill>
                <a:round/>
                <a:headEnd/>
                <a:tailEnd/>
              </a14:hiddenLine>
            </a:ext>
          </a:extLst>
        </p:spPr>
      </p:pic>
      <p:sp>
        <p:nvSpPr>
          <p:cNvPr id="16" name="矩形 15">
            <a:extLst>
              <a:ext uri="{FF2B5EF4-FFF2-40B4-BE49-F238E27FC236}">
                <a16:creationId xmlns:a16="http://schemas.microsoft.com/office/drawing/2014/main" id="{804A71C5-0BB5-40EE-98AB-4AA4BB4ABCF4}"/>
              </a:ext>
            </a:extLst>
          </p:cNvPr>
          <p:cNvSpPr/>
          <p:nvPr/>
        </p:nvSpPr>
        <p:spPr>
          <a:xfrm>
            <a:off x="3316060" y="2874597"/>
            <a:ext cx="3197486" cy="338554"/>
          </a:xfrm>
          <a:prstGeom prst="rect">
            <a:avLst/>
          </a:prstGeom>
        </p:spPr>
        <p:txBody>
          <a:bodyPr wrap="square">
            <a:spAutoFit/>
          </a:bodyPr>
          <a:lstStyle/>
          <a:p>
            <a:pPr lvl="0"/>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For IOPS-demanding apps</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 name="矩形 16">
            <a:extLst>
              <a:ext uri="{FF2B5EF4-FFF2-40B4-BE49-F238E27FC236}">
                <a16:creationId xmlns:a16="http://schemas.microsoft.com/office/drawing/2014/main" id="{7951CBF7-D428-4C41-8177-139388D8442A}"/>
              </a:ext>
            </a:extLst>
          </p:cNvPr>
          <p:cNvSpPr/>
          <p:nvPr/>
        </p:nvSpPr>
        <p:spPr>
          <a:xfrm>
            <a:off x="3316060" y="3302355"/>
            <a:ext cx="5603720" cy="584775"/>
          </a:xfrm>
          <a:prstGeom prst="rect">
            <a:avLst/>
          </a:prstGeom>
        </p:spPr>
        <p:txBody>
          <a:bodyPr wrap="square">
            <a:spAutoFit/>
          </a:bodyPr>
          <a:lstStyle/>
          <a:p>
            <a:r>
              <a:rPr lang="en"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Can share a single SSD volume/RAID with all volumes/iSCSI LUNs for a read-only or read-write cache.</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 name="矩形 17">
            <a:extLst>
              <a:ext uri="{FF2B5EF4-FFF2-40B4-BE49-F238E27FC236}">
                <a16:creationId xmlns:a16="http://schemas.microsoft.com/office/drawing/2014/main" id="{421269CB-0E19-48B8-9E13-F303EAB8E4A2}"/>
              </a:ext>
            </a:extLst>
          </p:cNvPr>
          <p:cNvSpPr/>
          <p:nvPr/>
        </p:nvSpPr>
        <p:spPr>
          <a:xfrm>
            <a:off x="929139" y="2849963"/>
            <a:ext cx="2430601" cy="369332"/>
          </a:xfrm>
          <a:prstGeom prst="rect">
            <a:avLst/>
          </a:prstGeom>
        </p:spPr>
        <p:txBody>
          <a:bodyPr wrap="square">
            <a:spAutoFit/>
          </a:bodyPr>
          <a:lstStyle/>
          <a:p>
            <a:pPr lvl="0"/>
            <a:r>
              <a:rPr lang="en-US" altLang="zh-TW" b="1">
                <a:solidFill>
                  <a:srgbClr val="2189D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Improves</a:t>
            </a:r>
            <a:r>
              <a:rPr lang="zh-TW" altLang="en-US" b="1">
                <a:solidFill>
                  <a:srgbClr val="2189D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b="1">
                <a:solidFill>
                  <a:srgbClr val="2189D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I/O latency</a:t>
            </a:r>
            <a:endParaRPr lang="zh-TW" altLang="en-US" b="1">
              <a:solidFill>
                <a:srgbClr val="2189D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 name="矩形 18">
            <a:extLst>
              <a:ext uri="{FF2B5EF4-FFF2-40B4-BE49-F238E27FC236}">
                <a16:creationId xmlns:a16="http://schemas.microsoft.com/office/drawing/2014/main" id="{3846E069-9508-40C7-8368-3F4CEA51B07E}"/>
              </a:ext>
            </a:extLst>
          </p:cNvPr>
          <p:cNvSpPr/>
          <p:nvPr/>
        </p:nvSpPr>
        <p:spPr>
          <a:xfrm>
            <a:off x="922153" y="3307876"/>
            <a:ext cx="2198438" cy="369332"/>
          </a:xfrm>
          <a:prstGeom prst="rect">
            <a:avLst/>
          </a:prstGeom>
        </p:spPr>
        <p:txBody>
          <a:bodyPr wrap="square">
            <a:spAutoFit/>
          </a:bodyPr>
          <a:lstStyle/>
          <a:p>
            <a:pPr lvl="0"/>
            <a:r>
              <a:rPr lang="en-US" altLang="zh-TW" b="1">
                <a:solidFill>
                  <a:srgbClr val="2189D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Global SSD cache</a:t>
            </a:r>
            <a:endParaRPr lang="zh-TW" altLang="en-US" b="1">
              <a:solidFill>
                <a:srgbClr val="2189D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0" name="群組 19">
            <a:extLst>
              <a:ext uri="{FF2B5EF4-FFF2-40B4-BE49-F238E27FC236}">
                <a16:creationId xmlns:a16="http://schemas.microsoft.com/office/drawing/2014/main" id="{4A80F50C-01AB-4571-B437-723B198C6228}"/>
              </a:ext>
            </a:extLst>
          </p:cNvPr>
          <p:cNvGrpSpPr/>
          <p:nvPr/>
        </p:nvGrpSpPr>
        <p:grpSpPr>
          <a:xfrm>
            <a:off x="1205455" y="4098710"/>
            <a:ext cx="4016355" cy="2371305"/>
            <a:chOff x="321742" y="2435327"/>
            <a:chExt cx="4213402" cy="2487644"/>
          </a:xfrm>
        </p:grpSpPr>
        <p:grpSp>
          <p:nvGrpSpPr>
            <p:cNvPr id="21" name="群組 45">
              <a:extLst>
                <a:ext uri="{FF2B5EF4-FFF2-40B4-BE49-F238E27FC236}">
                  <a16:creationId xmlns:a16="http://schemas.microsoft.com/office/drawing/2014/main" id="{DD868544-C438-458B-8533-BCFDDF878F0C}"/>
                </a:ext>
              </a:extLst>
            </p:cNvPr>
            <p:cNvGrpSpPr>
              <a:grpSpLocks/>
            </p:cNvGrpSpPr>
            <p:nvPr/>
          </p:nvGrpSpPr>
          <p:grpSpPr bwMode="auto">
            <a:xfrm>
              <a:off x="3340445" y="2824946"/>
              <a:ext cx="1194699" cy="740615"/>
              <a:chOff x="11139420" y="732770"/>
              <a:chExt cx="1592842" cy="740615"/>
            </a:xfrm>
          </p:grpSpPr>
          <p:cxnSp>
            <p:nvCxnSpPr>
              <p:cNvPr id="47" name="Shape 70">
                <a:extLst>
                  <a:ext uri="{FF2B5EF4-FFF2-40B4-BE49-F238E27FC236}">
                    <a16:creationId xmlns:a16="http://schemas.microsoft.com/office/drawing/2014/main" id="{A4A22F62-1DFD-451D-AA75-1088DF17435F}"/>
                  </a:ext>
                </a:extLst>
              </p:cNvPr>
              <p:cNvCxnSpPr/>
              <p:nvPr/>
            </p:nvCxnSpPr>
            <p:spPr>
              <a:xfrm>
                <a:off x="11139420" y="1159537"/>
                <a:ext cx="265097" cy="0"/>
              </a:xfrm>
              <a:prstGeom prst="straightConnector1">
                <a:avLst/>
              </a:prstGeom>
              <a:noFill/>
              <a:ln w="38100" cap="flat" cmpd="sng">
                <a:solidFill>
                  <a:srgbClr val="FF0000"/>
                </a:solidFill>
                <a:prstDash val="solid"/>
                <a:round/>
                <a:headEnd type="none" w="med" len="med"/>
                <a:tailEnd type="none" w="med" len="med"/>
              </a:ln>
              <a:effectLst/>
            </p:spPr>
          </p:cxnSp>
          <p:cxnSp>
            <p:nvCxnSpPr>
              <p:cNvPr id="48" name="Shape 101">
                <a:extLst>
                  <a:ext uri="{FF2B5EF4-FFF2-40B4-BE49-F238E27FC236}">
                    <a16:creationId xmlns:a16="http://schemas.microsoft.com/office/drawing/2014/main" id="{3EC2581C-FB3C-4A33-95CA-C477326642E3}"/>
                  </a:ext>
                </a:extLst>
              </p:cNvPr>
              <p:cNvCxnSpPr/>
              <p:nvPr/>
            </p:nvCxnSpPr>
            <p:spPr bwMode="auto">
              <a:xfrm>
                <a:off x="11139420" y="899289"/>
                <a:ext cx="265097" cy="0"/>
              </a:xfrm>
              <a:prstGeom prst="straightConnector1">
                <a:avLst/>
              </a:prstGeom>
              <a:noFill/>
              <a:ln w="38100" cap="flat" cmpd="sng">
                <a:solidFill>
                  <a:schemeClr val="tx1"/>
                </a:solidFill>
                <a:prstDash val="solid"/>
                <a:round/>
                <a:headEnd type="none" w="med" len="med"/>
                <a:tailEnd type="none" w="med" len="med"/>
              </a:ln>
              <a:effectLst/>
            </p:spPr>
          </p:cxnSp>
          <p:sp>
            <p:nvSpPr>
              <p:cNvPr id="49" name="Shape 102">
                <a:extLst>
                  <a:ext uri="{FF2B5EF4-FFF2-40B4-BE49-F238E27FC236}">
                    <a16:creationId xmlns:a16="http://schemas.microsoft.com/office/drawing/2014/main" id="{8E069660-8246-40FD-9E91-1A49BD4A9954}"/>
                  </a:ext>
                </a:extLst>
              </p:cNvPr>
              <p:cNvSpPr txBox="1">
                <a:spLocks noChangeArrowheads="1"/>
              </p:cNvSpPr>
              <p:nvPr/>
            </p:nvSpPr>
            <p:spPr bwMode="auto">
              <a:xfrm>
                <a:off x="11409430" y="732770"/>
                <a:ext cx="888275"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en-US" altLang="zh-TW" sz="1200">
                    <a:latin typeface="Arial" panose="020B0604020202020204" pitchFamily="34" charset="0"/>
                    <a:ea typeface="微軟正黑體" panose="020B0604030504040204" pitchFamily="34" charset="-120"/>
                    <a:sym typeface="Arial" panose="020B0604020202020204" pitchFamily="34" charset="0"/>
                  </a:rPr>
                  <a:t>Read</a:t>
                </a:r>
                <a:endParaRPr lang="zh-TW" altLang="zh-TW" sz="1200">
                  <a:latin typeface="Arial" panose="020B0604020202020204" pitchFamily="34" charset="0"/>
                  <a:ea typeface="微軟正黑體" panose="020B0604030504040204" pitchFamily="34" charset="-120"/>
                  <a:sym typeface="Arial" panose="020B0604020202020204" pitchFamily="34" charset="0"/>
                </a:endParaRPr>
              </a:p>
            </p:txBody>
          </p:sp>
          <p:sp>
            <p:nvSpPr>
              <p:cNvPr id="50" name="Shape 103">
                <a:extLst>
                  <a:ext uri="{FF2B5EF4-FFF2-40B4-BE49-F238E27FC236}">
                    <a16:creationId xmlns:a16="http://schemas.microsoft.com/office/drawing/2014/main" id="{4749B404-2633-4897-B310-FDD714EF8718}"/>
                  </a:ext>
                </a:extLst>
              </p:cNvPr>
              <p:cNvSpPr txBox="1">
                <a:spLocks noChangeArrowheads="1"/>
              </p:cNvSpPr>
              <p:nvPr/>
            </p:nvSpPr>
            <p:spPr bwMode="auto">
              <a:xfrm>
                <a:off x="11409430" y="991695"/>
                <a:ext cx="132283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en-US" altLang="zh-TW" sz="1200">
                    <a:latin typeface="Arial" panose="020B0604020202020204" pitchFamily="34" charset="0"/>
                    <a:ea typeface="微軟正黑體" panose="020B0604030504040204" pitchFamily="34" charset="-120"/>
                    <a:sym typeface="Arial" panose="020B0604020202020204" pitchFamily="34" charset="0"/>
                  </a:rPr>
                  <a:t>Write</a:t>
                </a:r>
                <a:endParaRPr lang="zh-TW" altLang="zh-TW" sz="12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2" name="群組 51">
              <a:extLst>
                <a:ext uri="{FF2B5EF4-FFF2-40B4-BE49-F238E27FC236}">
                  <a16:creationId xmlns:a16="http://schemas.microsoft.com/office/drawing/2014/main" id="{92782BDF-87A5-4B41-832D-A43F72AD808D}"/>
                </a:ext>
              </a:extLst>
            </p:cNvPr>
            <p:cNvGrpSpPr>
              <a:grpSpLocks/>
            </p:cNvGrpSpPr>
            <p:nvPr/>
          </p:nvGrpSpPr>
          <p:grpSpPr bwMode="auto">
            <a:xfrm>
              <a:off x="321742" y="2435327"/>
              <a:ext cx="4012627" cy="2487644"/>
              <a:chOff x="5599576" y="2499483"/>
              <a:chExt cx="5351727" cy="3316863"/>
            </a:xfrm>
          </p:grpSpPr>
          <p:cxnSp>
            <p:nvCxnSpPr>
              <p:cNvPr id="27" name="Shape 73">
                <a:extLst>
                  <a:ext uri="{FF2B5EF4-FFF2-40B4-BE49-F238E27FC236}">
                    <a16:creationId xmlns:a16="http://schemas.microsoft.com/office/drawing/2014/main" id="{D5BC3030-2472-492E-83B7-5BF6269F271A}"/>
                  </a:ext>
                </a:extLst>
              </p:cNvPr>
              <p:cNvCxnSpPr>
                <a:cxnSpLocks noChangeShapeType="1"/>
              </p:cNvCxnSpPr>
              <p:nvPr/>
            </p:nvCxnSpPr>
            <p:spPr bwMode="auto">
              <a:xfrm>
                <a:off x="5835430" y="4616402"/>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cxnSp>
            <p:nvCxnSpPr>
              <p:cNvPr id="28" name="Shape 76">
                <a:extLst>
                  <a:ext uri="{FF2B5EF4-FFF2-40B4-BE49-F238E27FC236}">
                    <a16:creationId xmlns:a16="http://schemas.microsoft.com/office/drawing/2014/main" id="{4010BEF8-FFAA-4146-AD00-2B9025F97388}"/>
                  </a:ext>
                </a:extLst>
              </p:cNvPr>
              <p:cNvCxnSpPr>
                <a:cxnSpLocks noChangeShapeType="1"/>
              </p:cNvCxnSpPr>
              <p:nvPr/>
            </p:nvCxnSpPr>
            <p:spPr bwMode="auto">
              <a:xfrm>
                <a:off x="5835430" y="4242055"/>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29" name="Shape 77">
                <a:extLst>
                  <a:ext uri="{FF2B5EF4-FFF2-40B4-BE49-F238E27FC236}">
                    <a16:creationId xmlns:a16="http://schemas.microsoft.com/office/drawing/2014/main" id="{0DC22E76-EAAE-437A-BFE7-58CE1DADA564}"/>
                  </a:ext>
                </a:extLst>
              </p:cNvPr>
              <p:cNvSpPr>
                <a:spLocks noChangeArrowheads="1"/>
              </p:cNvSpPr>
              <p:nvPr/>
            </p:nvSpPr>
            <p:spPr bwMode="auto">
              <a:xfrm>
                <a:off x="5882964" y="3066927"/>
                <a:ext cx="1428835" cy="422516"/>
              </a:xfrm>
              <a:prstGeom prst="rect">
                <a:avLst/>
              </a:prstGeom>
              <a:solidFill>
                <a:srgbClr val="FFC00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 name="Shape 78">
                <a:extLst>
                  <a:ext uri="{FF2B5EF4-FFF2-40B4-BE49-F238E27FC236}">
                    <a16:creationId xmlns:a16="http://schemas.microsoft.com/office/drawing/2014/main" id="{F7D745E3-DC11-4ED6-A6CC-D4D7A411B01A}"/>
                  </a:ext>
                </a:extLst>
              </p:cNvPr>
              <p:cNvSpPr>
                <a:spLocks noChangeArrowheads="1"/>
              </p:cNvSpPr>
              <p:nvPr/>
            </p:nvSpPr>
            <p:spPr bwMode="auto">
              <a:xfrm>
                <a:off x="5835430"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 name="Shape 79">
                <a:extLst>
                  <a:ext uri="{FF2B5EF4-FFF2-40B4-BE49-F238E27FC236}">
                    <a16:creationId xmlns:a16="http://schemas.microsoft.com/office/drawing/2014/main" id="{4B110FFF-7DA1-4F56-8EF0-2DF6DFE0AF33}"/>
                  </a:ext>
                </a:extLst>
              </p:cNvPr>
              <p:cNvSpPr>
                <a:spLocks noChangeArrowheads="1"/>
              </p:cNvSpPr>
              <p:nvPr/>
            </p:nvSpPr>
            <p:spPr bwMode="auto">
              <a:xfrm>
                <a:off x="6624335"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2" name="Shape 80">
                <a:extLst>
                  <a:ext uri="{FF2B5EF4-FFF2-40B4-BE49-F238E27FC236}">
                    <a16:creationId xmlns:a16="http://schemas.microsoft.com/office/drawing/2014/main" id="{841D5F5B-AB4A-483E-ACB8-A7914F043911}"/>
                  </a:ext>
                </a:extLst>
              </p:cNvPr>
              <p:cNvCxnSpPr>
                <a:cxnSpLocks noChangeShapeType="1"/>
              </p:cNvCxnSpPr>
              <p:nvPr/>
            </p:nvCxnSpPr>
            <p:spPr bwMode="auto">
              <a:xfrm rot="-5400000">
                <a:off x="5747520" y="3867185"/>
                <a:ext cx="748540" cy="1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3" name="Shape 81">
                <a:extLst>
                  <a:ext uri="{FF2B5EF4-FFF2-40B4-BE49-F238E27FC236}">
                    <a16:creationId xmlns:a16="http://schemas.microsoft.com/office/drawing/2014/main" id="{4BE3D34D-E2C8-4A3A-A9F8-8D686D048287}"/>
                  </a:ext>
                </a:extLst>
              </p:cNvPr>
              <p:cNvCxnSpPr>
                <a:cxnSpLocks noChangeShapeType="1"/>
              </p:cNvCxnSpPr>
              <p:nvPr/>
            </p:nvCxnSpPr>
            <p:spPr bwMode="auto">
              <a:xfrm rot="-5400000">
                <a:off x="6441132" y="3866682"/>
                <a:ext cx="748540" cy="1200"/>
              </a:xfrm>
              <a:prstGeom prst="straightConnector1">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34" name="Shape 83">
                <a:extLst>
                  <a:ext uri="{FF2B5EF4-FFF2-40B4-BE49-F238E27FC236}">
                    <a16:creationId xmlns:a16="http://schemas.microsoft.com/office/drawing/2014/main" id="{7F7086B9-A118-45E8-8CBF-4B43511E951C}"/>
                  </a:ext>
                </a:extLst>
              </p:cNvPr>
              <p:cNvCxnSpPr>
                <a:cxnSpLocks noChangeShapeType="1"/>
              </p:cNvCxnSpPr>
              <p:nvPr/>
            </p:nvCxnSpPr>
            <p:spPr bwMode="auto">
              <a:xfrm rot="10800000">
                <a:off x="6406747" y="4432709"/>
                <a:ext cx="381209" cy="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 name="Shape 84">
                <a:extLst>
                  <a:ext uri="{FF2B5EF4-FFF2-40B4-BE49-F238E27FC236}">
                    <a16:creationId xmlns:a16="http://schemas.microsoft.com/office/drawing/2014/main" id="{F4DA540F-B462-43A4-8024-75A76F703E45}"/>
                  </a:ext>
                </a:extLst>
              </p:cNvPr>
              <p:cNvCxnSpPr>
                <a:cxnSpLocks noChangeShapeType="1"/>
              </p:cNvCxnSpPr>
              <p:nvPr/>
            </p:nvCxnSpPr>
            <p:spPr bwMode="auto">
              <a:xfrm flipV="1">
                <a:off x="7381226" y="4241552"/>
                <a:ext cx="0" cy="939063"/>
              </a:xfrm>
              <a:prstGeom prst="straightConnector1">
                <a:avLst/>
              </a:prstGeom>
              <a:noFill/>
              <a:ln w="12700">
                <a:solidFill>
                  <a:schemeClr val="tx1"/>
                </a:solidFill>
                <a:round/>
                <a:headEnd type="triangle"/>
                <a:tailEnd type="triangle" w="med" len="med"/>
              </a:ln>
              <a:extLst>
                <a:ext uri="{909E8E84-426E-40DD-AFC4-6F175D3DCCD1}">
                  <a14:hiddenFill xmlns:a14="http://schemas.microsoft.com/office/drawing/2010/main">
                    <a:noFill/>
                  </a14:hiddenFill>
                </a:ext>
              </a:extLst>
            </p:spPr>
          </p:cxnSp>
          <p:cxnSp>
            <p:nvCxnSpPr>
              <p:cNvPr id="36" name="Shape 85">
                <a:extLst>
                  <a:ext uri="{FF2B5EF4-FFF2-40B4-BE49-F238E27FC236}">
                    <a16:creationId xmlns:a16="http://schemas.microsoft.com/office/drawing/2014/main" id="{514B1838-908B-4C38-84C8-1A29757823FF}"/>
                  </a:ext>
                </a:extLst>
              </p:cNvPr>
              <p:cNvCxnSpPr>
                <a:cxnSpLocks noChangeShapeType="1"/>
              </p:cNvCxnSpPr>
              <p:nvPr/>
            </p:nvCxnSpPr>
            <p:spPr bwMode="auto">
              <a:xfrm>
                <a:off x="5835430" y="5165906"/>
                <a:ext cx="3563107" cy="14709"/>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37" name="Shape 87">
                <a:extLst>
                  <a:ext uri="{FF2B5EF4-FFF2-40B4-BE49-F238E27FC236}">
                    <a16:creationId xmlns:a16="http://schemas.microsoft.com/office/drawing/2014/main" id="{06D4E44D-5193-4369-B643-E83078A80026}"/>
                  </a:ext>
                </a:extLst>
              </p:cNvPr>
              <p:cNvSpPr>
                <a:spLocks noChangeArrowheads="1"/>
              </p:cNvSpPr>
              <p:nvPr/>
            </p:nvSpPr>
            <p:spPr bwMode="auto">
              <a:xfrm>
                <a:off x="7694453"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Shape 88">
                <a:extLst>
                  <a:ext uri="{FF2B5EF4-FFF2-40B4-BE49-F238E27FC236}">
                    <a16:creationId xmlns:a16="http://schemas.microsoft.com/office/drawing/2014/main" id="{7BAD3A17-55AF-4E02-A59C-E4FA990279D1}"/>
                  </a:ext>
                </a:extLst>
              </p:cNvPr>
              <p:cNvSpPr>
                <a:spLocks noChangeArrowheads="1"/>
              </p:cNvSpPr>
              <p:nvPr/>
            </p:nvSpPr>
            <p:spPr bwMode="auto">
              <a:xfrm>
                <a:off x="8483373"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9" name="Shape 89">
                <a:extLst>
                  <a:ext uri="{FF2B5EF4-FFF2-40B4-BE49-F238E27FC236}">
                    <a16:creationId xmlns:a16="http://schemas.microsoft.com/office/drawing/2014/main" id="{C166414F-260E-4F91-91C8-C241E05C7161}"/>
                  </a:ext>
                </a:extLst>
              </p:cNvPr>
              <p:cNvCxnSpPr>
                <a:cxnSpLocks noChangeShapeType="1"/>
              </p:cNvCxnSpPr>
              <p:nvPr/>
            </p:nvCxnSpPr>
            <p:spPr bwMode="auto">
              <a:xfrm rot="-5400000">
                <a:off x="7543456" y="3867185"/>
                <a:ext cx="748540" cy="12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0" name="Shape 92">
                <a:extLst>
                  <a:ext uri="{FF2B5EF4-FFF2-40B4-BE49-F238E27FC236}">
                    <a16:creationId xmlns:a16="http://schemas.microsoft.com/office/drawing/2014/main" id="{3A0E0F2B-6772-43D1-BE11-B129DE90EC1F}"/>
                  </a:ext>
                </a:extLst>
              </p:cNvPr>
              <p:cNvCxnSpPr>
                <a:cxnSpLocks noChangeShapeType="1"/>
              </p:cNvCxnSpPr>
              <p:nvPr/>
            </p:nvCxnSpPr>
            <p:spPr bwMode="auto">
              <a:xfrm rot="10800000">
                <a:off x="8289006" y="4334563"/>
                <a:ext cx="381209" cy="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1" name="Shape 93">
                <a:extLst>
                  <a:ext uri="{FF2B5EF4-FFF2-40B4-BE49-F238E27FC236}">
                    <a16:creationId xmlns:a16="http://schemas.microsoft.com/office/drawing/2014/main" id="{85E2A42B-645F-4D5E-9A5C-CEAABC107F59}"/>
                  </a:ext>
                </a:extLst>
              </p:cNvPr>
              <p:cNvSpPr txBox="1">
                <a:spLocks noChangeArrowheads="1"/>
              </p:cNvSpPr>
              <p:nvPr/>
            </p:nvSpPr>
            <p:spPr bwMode="auto">
              <a:xfrm>
                <a:off x="5599576" y="2506386"/>
                <a:ext cx="1819758"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en-US" altLang="zh-TW" sz="1200" b="1">
                    <a:solidFill>
                      <a:srgbClr val="C00000"/>
                    </a:solidFill>
                    <a:latin typeface="Arial" panose="020B0604020202020204" pitchFamily="34" charset="0"/>
                    <a:ea typeface="微軟正黑體" panose="020B0604030504040204" pitchFamily="34" charset="-120"/>
                    <a:sym typeface="Arial" panose="020B0604020202020204" pitchFamily="34" charset="0"/>
                  </a:rPr>
                  <a:t>Read-only Cache</a:t>
                </a:r>
                <a:endParaRPr lang="zh-TW" altLang="zh-TW" sz="1200" b="1">
                  <a:solidFill>
                    <a:srgbClr val="C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Shape 95">
                <a:extLst>
                  <a:ext uri="{FF2B5EF4-FFF2-40B4-BE49-F238E27FC236}">
                    <a16:creationId xmlns:a16="http://schemas.microsoft.com/office/drawing/2014/main" id="{BA97E853-BCE4-473E-BED7-524D6251FAF9}"/>
                  </a:ext>
                </a:extLst>
              </p:cNvPr>
              <p:cNvSpPr txBox="1">
                <a:spLocks noChangeArrowheads="1"/>
              </p:cNvSpPr>
              <p:nvPr/>
            </p:nvSpPr>
            <p:spPr bwMode="auto">
              <a:xfrm>
                <a:off x="5720621" y="5289578"/>
                <a:ext cx="5230682" cy="52676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800"/>
                </a:pPr>
                <a:r>
                  <a:rPr lang="en-US" altLang="zh-TW" b="1">
                    <a:solidFill>
                      <a:srgbClr val="C00000"/>
                    </a:solidFill>
                    <a:latin typeface="Arial" panose="020B0604020202020204" pitchFamily="34" charset="0"/>
                    <a:ea typeface="微軟正黑體" panose="020B0604030504040204" pitchFamily="34" charset="-120"/>
                    <a:cs typeface="Arial" charset="0"/>
                    <a:sym typeface="Arial" panose="020B0604020202020204" pitchFamily="34" charset="0"/>
                  </a:rPr>
                  <a:t>Total capacity = HDD capacity</a:t>
                </a:r>
                <a:endParaRPr lang="zh-TW" altLang="zh-TW" b="1">
                  <a:solidFill>
                    <a:srgbClr val="C00000"/>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cxnSp>
            <p:nvCxnSpPr>
              <p:cNvPr id="43" name="Shape 99">
                <a:extLst>
                  <a:ext uri="{FF2B5EF4-FFF2-40B4-BE49-F238E27FC236}">
                    <a16:creationId xmlns:a16="http://schemas.microsoft.com/office/drawing/2014/main" id="{9729D2DC-74E6-49F6-BA6F-D20281406843}"/>
                  </a:ext>
                </a:extLst>
              </p:cNvPr>
              <p:cNvCxnSpPr>
                <a:cxnSpLocks noChangeShapeType="1"/>
              </p:cNvCxnSpPr>
              <p:nvPr/>
            </p:nvCxnSpPr>
            <p:spPr bwMode="auto">
              <a:xfrm>
                <a:off x="8289206" y="4526503"/>
                <a:ext cx="381209" cy="200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4" name="Shape 100">
                <a:extLst>
                  <a:ext uri="{FF2B5EF4-FFF2-40B4-BE49-F238E27FC236}">
                    <a16:creationId xmlns:a16="http://schemas.microsoft.com/office/drawing/2014/main" id="{7BA7519F-FB9C-494F-95B8-78F6DF6957BD}"/>
                  </a:ext>
                </a:extLst>
              </p:cNvPr>
              <p:cNvCxnSpPr>
                <a:cxnSpLocks noChangeShapeType="1"/>
              </p:cNvCxnSpPr>
              <p:nvPr/>
            </p:nvCxnSpPr>
            <p:spPr bwMode="auto">
              <a:xfrm flipV="1">
                <a:off x="9260017" y="4220390"/>
                <a:ext cx="926" cy="960225"/>
              </a:xfrm>
              <a:prstGeom prst="straightConnector1">
                <a:avLst/>
              </a:prstGeom>
              <a:noFill/>
              <a:ln w="12700">
                <a:solidFill>
                  <a:schemeClr val="tx1"/>
                </a:solidFill>
                <a:round/>
                <a:headEnd type="triangle"/>
                <a:tailEnd type="triangle" w="med" len="med"/>
              </a:ln>
              <a:extLst>
                <a:ext uri="{909E8E84-426E-40DD-AFC4-6F175D3DCCD1}">
                  <a14:hiddenFill xmlns:a14="http://schemas.microsoft.com/office/drawing/2010/main">
                    <a:noFill/>
                  </a14:hiddenFill>
                </a:ext>
              </a:extLst>
            </p:spPr>
          </p:cxnSp>
          <p:sp>
            <p:nvSpPr>
              <p:cNvPr id="45" name="Shape 77">
                <a:extLst>
                  <a:ext uri="{FF2B5EF4-FFF2-40B4-BE49-F238E27FC236}">
                    <a16:creationId xmlns:a16="http://schemas.microsoft.com/office/drawing/2014/main" id="{DAF2FF3A-11B2-4736-A611-51D71839D900}"/>
                  </a:ext>
                </a:extLst>
              </p:cNvPr>
              <p:cNvSpPr>
                <a:spLocks noChangeArrowheads="1"/>
              </p:cNvSpPr>
              <p:nvPr/>
            </p:nvSpPr>
            <p:spPr bwMode="auto">
              <a:xfrm>
                <a:off x="7726093" y="3072685"/>
                <a:ext cx="1428835" cy="422516"/>
              </a:xfrm>
              <a:prstGeom prst="rect">
                <a:avLst/>
              </a:prstGeom>
              <a:solidFill>
                <a:srgbClr val="FFC00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 name="Shape 93">
                <a:extLst>
                  <a:ext uri="{FF2B5EF4-FFF2-40B4-BE49-F238E27FC236}">
                    <a16:creationId xmlns:a16="http://schemas.microsoft.com/office/drawing/2014/main" id="{57F3DE08-F238-4449-8A5C-71FED07316BF}"/>
                  </a:ext>
                </a:extLst>
              </p:cNvPr>
              <p:cNvSpPr txBox="1">
                <a:spLocks noChangeArrowheads="1"/>
              </p:cNvSpPr>
              <p:nvPr/>
            </p:nvSpPr>
            <p:spPr bwMode="auto">
              <a:xfrm>
                <a:off x="7303771" y="2499483"/>
                <a:ext cx="2038893"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en-US" altLang="zh-TW" sz="1200" b="1">
                    <a:solidFill>
                      <a:srgbClr val="C00000"/>
                    </a:solidFill>
                    <a:latin typeface="Arial" panose="020B0604020202020204" pitchFamily="34" charset="0"/>
                    <a:ea typeface="微軟正黑體" panose="020B0604030504040204" pitchFamily="34" charset="-120"/>
                    <a:sym typeface="Arial" panose="020B0604020202020204" pitchFamily="34" charset="0"/>
                  </a:rPr>
                  <a:t>Read-write cache</a:t>
                </a:r>
                <a:endParaRPr lang="zh-TW" altLang="zh-TW" sz="1200" b="1">
                  <a:solidFill>
                    <a:srgbClr val="C00000"/>
                  </a:solidFill>
                  <a:latin typeface="Arial" panose="020B0604020202020204" pitchFamily="34" charset="0"/>
                  <a:ea typeface="微軟正黑體" panose="020B0604030504040204" pitchFamily="34" charset="-120"/>
                  <a:sym typeface="Arial" panose="020B0604020202020204" pitchFamily="34" charset="0"/>
                </a:endParaRPr>
              </a:p>
            </p:txBody>
          </p:sp>
        </p:grpSp>
        <p:cxnSp>
          <p:nvCxnSpPr>
            <p:cNvPr id="23" name="Shape 81">
              <a:extLst>
                <a:ext uri="{FF2B5EF4-FFF2-40B4-BE49-F238E27FC236}">
                  <a16:creationId xmlns:a16="http://schemas.microsoft.com/office/drawing/2014/main" id="{3ACE3342-E210-44F4-AA28-ED62352A9DE0}"/>
                </a:ext>
              </a:extLst>
            </p:cNvPr>
            <p:cNvCxnSpPr>
              <a:cxnSpLocks noChangeShapeType="1"/>
            </p:cNvCxnSpPr>
            <p:nvPr/>
          </p:nvCxnSpPr>
          <p:spPr bwMode="auto">
            <a:xfrm rot="16200000">
              <a:off x="2356518" y="3445129"/>
              <a:ext cx="560785" cy="1190"/>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 name="Shape 82">
              <a:extLst>
                <a:ext uri="{FF2B5EF4-FFF2-40B4-BE49-F238E27FC236}">
                  <a16:creationId xmlns:a16="http://schemas.microsoft.com/office/drawing/2014/main" id="{3B5A8E7F-C129-4EEF-86B8-B5505DCC4C0D}"/>
                </a:ext>
              </a:extLst>
            </p:cNvPr>
            <p:cNvCxnSpPr>
              <a:cxnSpLocks noChangeShapeType="1"/>
            </p:cNvCxnSpPr>
            <p:nvPr/>
          </p:nvCxnSpPr>
          <p:spPr bwMode="auto">
            <a:xfrm rot="5400000">
              <a:off x="2491058" y="3455844"/>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25" name="Shape 82">
              <a:extLst>
                <a:ext uri="{FF2B5EF4-FFF2-40B4-BE49-F238E27FC236}">
                  <a16:creationId xmlns:a16="http://schemas.microsoft.com/office/drawing/2014/main" id="{E375789F-24BE-422C-928B-A9EFBBED0932}"/>
                </a:ext>
              </a:extLst>
            </p:cNvPr>
            <p:cNvCxnSpPr>
              <a:cxnSpLocks noChangeShapeType="1"/>
            </p:cNvCxnSpPr>
            <p:nvPr/>
          </p:nvCxnSpPr>
          <p:spPr bwMode="auto">
            <a:xfrm rot="5400000">
              <a:off x="1131425" y="3446565"/>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26" name="Shape 82">
              <a:extLst>
                <a:ext uri="{FF2B5EF4-FFF2-40B4-BE49-F238E27FC236}">
                  <a16:creationId xmlns:a16="http://schemas.microsoft.com/office/drawing/2014/main" id="{E61265BE-986D-402D-AB86-FDFDFEE80B42}"/>
                </a:ext>
              </a:extLst>
            </p:cNvPr>
            <p:cNvCxnSpPr>
              <a:cxnSpLocks noChangeShapeType="1"/>
            </p:cNvCxnSpPr>
            <p:nvPr/>
          </p:nvCxnSpPr>
          <p:spPr bwMode="auto">
            <a:xfrm rot="5400000">
              <a:off x="1920068" y="3455845"/>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grpSp>
      <p:sp>
        <p:nvSpPr>
          <p:cNvPr id="51" name="文字方塊 50">
            <a:extLst>
              <a:ext uri="{FF2B5EF4-FFF2-40B4-BE49-F238E27FC236}">
                <a16:creationId xmlns:a16="http://schemas.microsoft.com/office/drawing/2014/main" id="{8950DAC0-4882-4A33-B843-DF7D36FB074D}"/>
              </a:ext>
            </a:extLst>
          </p:cNvPr>
          <p:cNvSpPr txBox="1"/>
          <p:nvPr/>
        </p:nvSpPr>
        <p:spPr>
          <a:xfrm>
            <a:off x="773819" y="2072574"/>
            <a:ext cx="5652741" cy="646331"/>
          </a:xfrm>
          <a:prstGeom prst="rect">
            <a:avLst/>
          </a:prstGeom>
        </p:spPr>
        <p:txBody>
          <a:bodyPr wrap="square" lIns="91440" tIns="45720" rIns="91440" bIns="45720" anchor="t">
            <a:spAutoFit/>
          </a:bodyPr>
          <a:lstStyle>
            <a:defPPr>
              <a:defRPr lang="zh-TW"/>
            </a:defPPr>
            <a:lvl1pPr marL="180000" indent="-180000">
              <a:buClr>
                <a:srgbClr val="36ADA8"/>
              </a:buClr>
              <a:buFont typeface="Arial" panose="020B0604020202020204" pitchFamily="34" charset="0"/>
              <a:buChar char="•"/>
              <a:defRPr>
                <a:solidFill>
                  <a:schemeClr val="tx2">
                    <a:lumMod val="75000"/>
                  </a:schemeClr>
                </a:solidFill>
                <a:latin typeface="Arial" panose="020B0604020202020204" pitchFamily="34" charset="0"/>
                <a:ea typeface="微軟正黑體" panose="020B0604030504040204" pitchFamily="34" charset="-120"/>
                <a:cs typeface="+mn-lt"/>
              </a:defRPr>
            </a:lvl1pPr>
          </a:lstStyle>
          <a:p>
            <a:r>
              <a:rPr lang="en-US" altLang="zh-TW">
                <a:sym typeface="Arial" panose="020B0604020202020204" pitchFamily="34" charset="0"/>
              </a:rPr>
              <a:t>Especially useful for RAID 5/6 and applications dealing with small files or concurrent user access.</a:t>
            </a:r>
          </a:p>
        </p:txBody>
      </p:sp>
      <p:sp>
        <p:nvSpPr>
          <p:cNvPr id="52" name="文字方塊 51">
            <a:extLst>
              <a:ext uri="{FF2B5EF4-FFF2-40B4-BE49-F238E27FC236}">
                <a16:creationId xmlns:a16="http://schemas.microsoft.com/office/drawing/2014/main" id="{A8A01487-D6C4-174B-9820-4ACD48A7F6B3}"/>
              </a:ext>
            </a:extLst>
          </p:cNvPr>
          <p:cNvSpPr txBox="1"/>
          <p:nvPr/>
        </p:nvSpPr>
        <p:spPr>
          <a:xfrm>
            <a:off x="6585023" y="2072574"/>
            <a:ext cx="4844825" cy="646331"/>
          </a:xfrm>
          <a:prstGeom prst="rect">
            <a:avLst/>
          </a:prstGeom>
        </p:spPr>
        <p:txBody>
          <a:bodyPr wrap="square" lIns="91440" tIns="45720" rIns="91440" bIns="45720" anchor="t">
            <a:spAutoFit/>
          </a:bodyPr>
          <a:lstStyle>
            <a:defPPr>
              <a:defRPr lang="zh-TW"/>
            </a:defPPr>
            <a:lvl1pPr marL="180000" indent="-180000">
              <a:buClr>
                <a:srgbClr val="36ADA8"/>
              </a:buClr>
              <a:buFont typeface="Arial" panose="020B0604020202020204" pitchFamily="34" charset="0"/>
              <a:buChar char="•"/>
              <a:defRPr>
                <a:solidFill>
                  <a:schemeClr val="tx2">
                    <a:lumMod val="75000"/>
                  </a:schemeClr>
                </a:solidFill>
                <a:latin typeface="Arial" panose="020B0604020202020204" pitchFamily="34" charset="0"/>
                <a:ea typeface="微軟正黑體" panose="020B0604030504040204" pitchFamily="34" charset="-120"/>
                <a:cs typeface="+mn-lt"/>
              </a:defRPr>
            </a:lvl1pPr>
          </a:lstStyle>
          <a:p>
            <a:r>
              <a:rPr lang="en-US" altLang="zh-TW">
                <a:sym typeface="Arial" panose="020B0604020202020204" pitchFamily="34" charset="0"/>
              </a:rPr>
              <a:t>TS-253E / TS-453E on board 8 GB RAM can provide up to </a:t>
            </a:r>
            <a:r>
              <a:rPr lang="en-US" altLang="zh-TW">
                <a:solidFill>
                  <a:srgbClr val="FF0000"/>
                </a:solidFill>
                <a:sym typeface="Arial" panose="020B0604020202020204" pitchFamily="34" charset="0"/>
              </a:rPr>
              <a:t>16TB</a:t>
            </a:r>
            <a:r>
              <a:rPr lang="en-US" altLang="zh-TW">
                <a:sym typeface="Arial" panose="020B0604020202020204" pitchFamily="34" charset="0"/>
              </a:rPr>
              <a:t> </a:t>
            </a:r>
            <a:r>
              <a:rPr lang="en" altLang="zh-TW">
                <a:sym typeface="Arial" panose="020B0604020202020204" pitchFamily="34" charset="0"/>
              </a:rPr>
              <a:t>SSD cache volume</a:t>
            </a:r>
            <a:endParaRPr lang="zh-TW" altLang="en-US">
              <a:sym typeface="Arial" panose="020B0604020202020204" pitchFamily="34" charset="0"/>
            </a:endParaRPr>
          </a:p>
        </p:txBody>
      </p:sp>
    </p:spTree>
    <p:extLst>
      <p:ext uri="{BB962C8B-B14F-4D97-AF65-F5344CB8AC3E}">
        <p14:creationId xmlns:p14="http://schemas.microsoft.com/office/powerpoint/2010/main" val="2119162746"/>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A929F1-D255-5418-48EB-01D023858EAA}"/>
              </a:ext>
            </a:extLst>
          </p:cNvPr>
          <p:cNvSpPr>
            <a:spLocks noGrp="1"/>
          </p:cNvSpPr>
          <p:nvPr>
            <p:ph type="title"/>
          </p:nvPr>
        </p:nvSpPr>
        <p:spPr/>
        <p:txBody>
          <a:bodyPr>
            <a:normAutofit/>
          </a:bodyPr>
          <a:lstStyle/>
          <a:p>
            <a:pPr fontAlgn="base"/>
            <a:r>
              <a:rPr lang="en" altLang="zh-TW" sz="4000" err="1">
                <a:latin typeface="Arial" panose="020B0604020202020204" pitchFamily="34" charset="0"/>
                <a:cs typeface="Arial" panose="020B0604020202020204" pitchFamily="34" charset="0"/>
                <a:sym typeface="Arial" panose="020B0604020202020204" pitchFamily="34" charset="0"/>
              </a:rPr>
              <a:t>Qtier</a:t>
            </a:r>
            <a:r>
              <a:rPr lang="en" altLang="zh-TW" sz="4000">
                <a:latin typeface="Arial" panose="020B0604020202020204" pitchFamily="34" charset="0"/>
                <a:cs typeface="Arial" panose="020B0604020202020204" pitchFamily="34" charset="0"/>
                <a:sym typeface="Arial" panose="020B0604020202020204" pitchFamily="34" charset="0"/>
              </a:rPr>
              <a:t>™: drives auto-tiering constantly optimize data across storage tiers</a:t>
            </a:r>
          </a:p>
        </p:txBody>
      </p:sp>
      <p:sp>
        <p:nvSpPr>
          <p:cNvPr id="4" name="文字方塊 3">
            <a:extLst>
              <a:ext uri="{FF2B5EF4-FFF2-40B4-BE49-F238E27FC236}">
                <a16:creationId xmlns:a16="http://schemas.microsoft.com/office/drawing/2014/main" id="{6A9E6092-D0D3-CEC1-2A5C-0E7AC873ACC0}"/>
              </a:ext>
            </a:extLst>
          </p:cNvPr>
          <p:cNvSpPr txBox="1"/>
          <p:nvPr/>
        </p:nvSpPr>
        <p:spPr>
          <a:xfrm>
            <a:off x="4210598" y="2974683"/>
            <a:ext cx="6498080" cy="646331"/>
          </a:xfrm>
          <a:prstGeom prst="rect">
            <a:avLst/>
          </a:prstGeom>
        </p:spPr>
        <p:txBody>
          <a:bodyPr wrap="square" lIns="91440" tIns="45720" rIns="91440" bIns="45720" anchor="t">
            <a:spAutoFit/>
          </a:bodyPr>
          <a:lstStyle>
            <a:defPPr>
              <a:defRPr lang="zh-TW"/>
            </a:defPPr>
            <a:lvl1pPr marL="180000" indent="-180000">
              <a:buClr>
                <a:srgbClr val="36ADA8"/>
              </a:buClr>
              <a:buFont typeface="Arial" panose="020B0604020202020204" pitchFamily="34" charset="0"/>
              <a:buChar char="•"/>
              <a:defRPr>
                <a:solidFill>
                  <a:schemeClr val="tx2">
                    <a:lumMod val="75000"/>
                  </a:schemeClr>
                </a:solidFill>
                <a:latin typeface="Arial" panose="020B0604020202020204" pitchFamily="34" charset="0"/>
                <a:ea typeface="微軟正黑體" panose="020B0604030504040204" pitchFamily="34" charset="-120"/>
                <a:cs typeface="+mn-lt"/>
              </a:defRPr>
            </a:lvl1pPr>
          </a:lstStyle>
          <a:p>
            <a:r>
              <a:rPr lang="en" altLang="zh-TW">
                <a:sym typeface="Arial" panose="020B0604020202020204" pitchFamily="34" charset="0"/>
              </a:rPr>
              <a:t>Unlike SSD cache, the SSD capacity in Qtier can be used to store data.</a:t>
            </a:r>
            <a:endParaRPr lang="zh-TW" altLang="zh-TW">
              <a:sym typeface="Arial" panose="020B0604020202020204" pitchFamily="34" charset="0"/>
            </a:endParaRPr>
          </a:p>
        </p:txBody>
      </p:sp>
      <p:sp>
        <p:nvSpPr>
          <p:cNvPr id="6" name="文字方塊 5">
            <a:extLst>
              <a:ext uri="{FF2B5EF4-FFF2-40B4-BE49-F238E27FC236}">
                <a16:creationId xmlns:a16="http://schemas.microsoft.com/office/drawing/2014/main" id="{0936A688-39A0-8E77-BAE8-63B041CB971E}"/>
              </a:ext>
            </a:extLst>
          </p:cNvPr>
          <p:cNvSpPr txBox="1"/>
          <p:nvPr/>
        </p:nvSpPr>
        <p:spPr>
          <a:xfrm>
            <a:off x="4210598" y="2239550"/>
            <a:ext cx="6855533" cy="646331"/>
          </a:xfrm>
          <a:prstGeom prst="rect">
            <a:avLst/>
          </a:prstGeom>
        </p:spPr>
        <p:txBody>
          <a:bodyPr wrap="square" lIns="91440" tIns="45720" rIns="91440" bIns="45720" anchor="t">
            <a:spAutoFit/>
          </a:bodyPr>
          <a:lstStyle>
            <a:defPPr>
              <a:defRPr lang="zh-TW"/>
            </a:defPPr>
            <a:lvl1pPr marL="180000" indent="-180000">
              <a:buClr>
                <a:srgbClr val="36ADA8"/>
              </a:buClr>
              <a:buFont typeface="Arial" panose="020B0604020202020204" pitchFamily="34" charset="0"/>
              <a:buChar char="•"/>
              <a:defRPr>
                <a:solidFill>
                  <a:schemeClr val="tx2">
                    <a:lumMod val="75000"/>
                  </a:schemeClr>
                </a:solidFill>
                <a:latin typeface="Arial" panose="020B0604020202020204" pitchFamily="34" charset="0"/>
                <a:ea typeface="微軟正黑體" panose="020B0604030504040204" pitchFamily="34" charset="-120"/>
                <a:cs typeface="+mn-lt"/>
              </a:defRPr>
            </a:lvl1pPr>
          </a:lstStyle>
          <a:p>
            <a:r>
              <a:rPr lang="en-US" altLang="zh-TW">
                <a:sym typeface="Arial" panose="020B0604020202020204" pitchFamily="34" charset="0"/>
              </a:rPr>
              <a:t>A</a:t>
            </a:r>
            <a:r>
              <a:rPr lang="en" altLang="zh-TW">
                <a:sym typeface="Arial" panose="020B0604020202020204" pitchFamily="34" charset="0"/>
              </a:rPr>
              <a:t>utomatically moves hot data to high-performance drives and cold data to lower-cost, higher-capacity drives.</a:t>
            </a:r>
          </a:p>
        </p:txBody>
      </p:sp>
      <p:pic>
        <p:nvPicPr>
          <p:cNvPr id="8" name="Shape 149" descr="1_Qtier-01-01.png">
            <a:extLst>
              <a:ext uri="{FF2B5EF4-FFF2-40B4-BE49-F238E27FC236}">
                <a16:creationId xmlns:a16="http://schemas.microsoft.com/office/drawing/2014/main" id="{41E295D7-4D95-C7E2-0353-89A291AC9E35}"/>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20452" y="5394862"/>
            <a:ext cx="2493433" cy="825903"/>
          </a:xfrm>
          <a:prstGeom prst="rect">
            <a:avLst/>
          </a:prstGeom>
          <a:noFill/>
          <a:ln>
            <a:noFill/>
          </a:ln>
        </p:spPr>
      </p:pic>
      <p:pic>
        <p:nvPicPr>
          <p:cNvPr id="10" name="Shape 149" descr="1_Qtier-01-01.png">
            <a:extLst>
              <a:ext uri="{FF2B5EF4-FFF2-40B4-BE49-F238E27FC236}">
                <a16:creationId xmlns:a16="http://schemas.microsoft.com/office/drawing/2014/main" id="{A5820EF5-5F39-6FDE-8401-46E158BCEE7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486408" y="5394862"/>
            <a:ext cx="2493433" cy="825903"/>
          </a:xfrm>
          <a:prstGeom prst="rect">
            <a:avLst/>
          </a:prstGeom>
          <a:noFill/>
          <a:ln>
            <a:noFill/>
          </a:ln>
        </p:spPr>
      </p:pic>
      <p:pic>
        <p:nvPicPr>
          <p:cNvPr id="12" name="Shape 149" descr="1_Qtier-01-01.png">
            <a:extLst>
              <a:ext uri="{FF2B5EF4-FFF2-40B4-BE49-F238E27FC236}">
                <a16:creationId xmlns:a16="http://schemas.microsoft.com/office/drawing/2014/main" id="{AB9ED45C-ABB2-1EEF-D7A1-8004E1ED414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185909" y="5394862"/>
            <a:ext cx="2493433" cy="825903"/>
          </a:xfrm>
          <a:prstGeom prst="rect">
            <a:avLst/>
          </a:prstGeom>
          <a:noFill/>
          <a:ln>
            <a:noFill/>
          </a:ln>
        </p:spPr>
      </p:pic>
      <p:pic>
        <p:nvPicPr>
          <p:cNvPr id="14" name="Shape 149" descr="1_Qtier-01-01.png">
            <a:extLst>
              <a:ext uri="{FF2B5EF4-FFF2-40B4-BE49-F238E27FC236}">
                <a16:creationId xmlns:a16="http://schemas.microsoft.com/office/drawing/2014/main" id="{1F22E764-1A5E-6C35-98C6-76C6FCF598F4}"/>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9102921" y="5394862"/>
            <a:ext cx="2493433" cy="825903"/>
          </a:xfrm>
          <a:prstGeom prst="rect">
            <a:avLst/>
          </a:prstGeom>
          <a:noFill/>
          <a:ln>
            <a:noFill/>
          </a:ln>
        </p:spPr>
      </p:pic>
      <p:grpSp>
        <p:nvGrpSpPr>
          <p:cNvPr id="22" name="群組 21">
            <a:extLst>
              <a:ext uri="{FF2B5EF4-FFF2-40B4-BE49-F238E27FC236}">
                <a16:creationId xmlns:a16="http://schemas.microsoft.com/office/drawing/2014/main" id="{951993EC-5BE2-DBCA-2667-657E67E31C6C}"/>
              </a:ext>
            </a:extLst>
          </p:cNvPr>
          <p:cNvGrpSpPr/>
          <p:nvPr/>
        </p:nvGrpSpPr>
        <p:grpSpPr>
          <a:xfrm>
            <a:off x="2410829" y="2321786"/>
            <a:ext cx="2079102" cy="953865"/>
            <a:chOff x="10095373" y="1701654"/>
            <a:chExt cx="2079102" cy="953865"/>
          </a:xfrm>
        </p:grpSpPr>
        <p:sp>
          <p:nvSpPr>
            <p:cNvPr id="16" name="矩形 15">
              <a:extLst>
                <a:ext uri="{FF2B5EF4-FFF2-40B4-BE49-F238E27FC236}">
                  <a16:creationId xmlns:a16="http://schemas.microsoft.com/office/drawing/2014/main" id="{8D91F403-D4A5-CE6F-B3D4-753ABB23A22E}"/>
                </a:ext>
              </a:extLst>
            </p:cNvPr>
            <p:cNvSpPr/>
            <p:nvPr/>
          </p:nvSpPr>
          <p:spPr>
            <a:xfrm>
              <a:off x="10095373" y="1701654"/>
              <a:ext cx="259659" cy="259659"/>
            </a:xfrm>
            <a:prstGeom prst="rect">
              <a:avLst/>
            </a:prstGeom>
            <a:solidFill>
              <a:srgbClr val="DE402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Shape 150">
              <a:extLst>
                <a:ext uri="{FF2B5EF4-FFF2-40B4-BE49-F238E27FC236}">
                  <a16:creationId xmlns:a16="http://schemas.microsoft.com/office/drawing/2014/main" id="{A5AB38D2-991D-43B5-4F4A-4D5BA009953C}"/>
                </a:ext>
              </a:extLst>
            </p:cNvPr>
            <p:cNvSpPr txBox="1"/>
            <p:nvPr/>
          </p:nvSpPr>
          <p:spPr>
            <a:xfrm>
              <a:off x="10355032" y="1723502"/>
              <a:ext cx="1819443" cy="261241"/>
            </a:xfrm>
            <a:prstGeom prst="rect">
              <a:avLst/>
            </a:prstGeom>
            <a:noFill/>
            <a:ln>
              <a:noFill/>
            </a:ln>
          </p:spPr>
          <p:txBody>
            <a:bodyPr wrap="square" lIns="121900" tIns="121900" rIns="121900" bIns="121900" anchor="ctr" anchorCtr="0">
              <a:noAutofit/>
            </a:bodyPr>
            <a:lstStyle/>
            <a:p>
              <a:pPr defTabSz="1219170">
                <a:buClr>
                  <a:srgbClr val="000000"/>
                </a:buClr>
              </a:pPr>
              <a:r>
                <a:rPr lang="en-US" altLang="zh-TW" sz="1600" b="1" kern="0">
                  <a:latin typeface="Arial" panose="020B0604020202020204" pitchFamily="34" charset="0"/>
                  <a:ea typeface="微軟正黑體" panose="020B0604030504040204" pitchFamily="34" charset="-120"/>
                  <a:cs typeface="+mn-ea"/>
                  <a:sym typeface="Arial" panose="020B0604020202020204" pitchFamily="34" charset="0"/>
                </a:rPr>
                <a:t>Hot data</a:t>
              </a:r>
              <a:endParaRPr lang="zh-TW" altLang="en-US" sz="1600" b="1" kern="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8" name="Shape 151">
              <a:extLst>
                <a:ext uri="{FF2B5EF4-FFF2-40B4-BE49-F238E27FC236}">
                  <a16:creationId xmlns:a16="http://schemas.microsoft.com/office/drawing/2014/main" id="{38D4B0AC-A237-75BB-1D46-CEA4A3DF9394}"/>
                </a:ext>
              </a:extLst>
            </p:cNvPr>
            <p:cNvSpPr txBox="1"/>
            <p:nvPr/>
          </p:nvSpPr>
          <p:spPr>
            <a:xfrm>
              <a:off x="10355032" y="2049298"/>
              <a:ext cx="1819443" cy="261241"/>
            </a:xfrm>
            <a:prstGeom prst="rect">
              <a:avLst/>
            </a:prstGeom>
            <a:noFill/>
            <a:ln>
              <a:noFill/>
            </a:ln>
          </p:spPr>
          <p:txBody>
            <a:bodyPr wrap="square" lIns="121900" tIns="121900" rIns="121900" bIns="121900" anchor="ctr" anchorCtr="0">
              <a:noAutofit/>
            </a:bodyPr>
            <a:lstStyle/>
            <a:p>
              <a:pPr defTabSz="1219170">
                <a:buClr>
                  <a:srgbClr val="000000"/>
                </a:buClr>
              </a:pPr>
              <a:r>
                <a:rPr lang="en-US" altLang="zh-TW" sz="1600" b="1" kern="0">
                  <a:latin typeface="Arial" panose="020B0604020202020204" pitchFamily="34" charset="0"/>
                  <a:ea typeface="微軟正黑體" panose="020B0604030504040204" pitchFamily="34" charset="-120"/>
                  <a:cs typeface="+mn-ea"/>
                  <a:sym typeface="Arial" panose="020B0604020202020204" pitchFamily="34" charset="0"/>
                </a:rPr>
                <a:t>Warm data</a:t>
              </a:r>
              <a:endParaRPr lang="zh-TW" altLang="en-US" sz="1600" b="1" kern="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 name="Shape 152">
              <a:extLst>
                <a:ext uri="{FF2B5EF4-FFF2-40B4-BE49-F238E27FC236}">
                  <a16:creationId xmlns:a16="http://schemas.microsoft.com/office/drawing/2014/main" id="{0EBD0432-2417-DBBC-9D0B-A1AFA7D47A4D}"/>
                </a:ext>
              </a:extLst>
            </p:cNvPr>
            <p:cNvSpPr txBox="1"/>
            <p:nvPr/>
          </p:nvSpPr>
          <p:spPr>
            <a:xfrm>
              <a:off x="10355032" y="2394278"/>
              <a:ext cx="1819443" cy="261241"/>
            </a:xfrm>
            <a:prstGeom prst="rect">
              <a:avLst/>
            </a:prstGeom>
            <a:noFill/>
            <a:ln>
              <a:noFill/>
            </a:ln>
          </p:spPr>
          <p:txBody>
            <a:bodyPr wrap="square" lIns="121900" tIns="121900" rIns="121900" bIns="121900" anchor="ctr" anchorCtr="0">
              <a:noAutofit/>
            </a:bodyPr>
            <a:lstStyle/>
            <a:p>
              <a:pPr defTabSz="1219170">
                <a:buClr>
                  <a:srgbClr val="000000"/>
                </a:buClr>
              </a:pPr>
              <a:r>
                <a:rPr lang="en-US" altLang="zh-TW" sz="1600" b="1" kern="0">
                  <a:latin typeface="Arial" panose="020B0604020202020204" pitchFamily="34" charset="0"/>
                  <a:ea typeface="微軟正黑體" panose="020B0604030504040204" pitchFamily="34" charset="-120"/>
                  <a:cs typeface="+mn-ea"/>
                  <a:sym typeface="Arial" panose="020B0604020202020204" pitchFamily="34" charset="0"/>
                </a:rPr>
                <a:t>Cold data</a:t>
              </a:r>
              <a:endParaRPr lang="zh-TW" altLang="en-US" sz="1600" b="1" kern="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0" name="矩形 19">
              <a:extLst>
                <a:ext uri="{FF2B5EF4-FFF2-40B4-BE49-F238E27FC236}">
                  <a16:creationId xmlns:a16="http://schemas.microsoft.com/office/drawing/2014/main" id="{1D744C47-6CC9-1819-F0B4-A2CD75FB6E9A}"/>
                </a:ext>
              </a:extLst>
            </p:cNvPr>
            <p:cNvSpPr/>
            <p:nvPr/>
          </p:nvSpPr>
          <p:spPr>
            <a:xfrm>
              <a:off x="10095373" y="2039068"/>
              <a:ext cx="259659" cy="259659"/>
            </a:xfrm>
            <a:prstGeom prst="rect">
              <a:avLst/>
            </a:prstGeom>
            <a:solidFill>
              <a:srgbClr val="F0822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矩形 20">
              <a:extLst>
                <a:ext uri="{FF2B5EF4-FFF2-40B4-BE49-F238E27FC236}">
                  <a16:creationId xmlns:a16="http://schemas.microsoft.com/office/drawing/2014/main" id="{7DE1C114-6681-2CB2-A097-11B1F179E261}"/>
                </a:ext>
              </a:extLst>
            </p:cNvPr>
            <p:cNvSpPr/>
            <p:nvPr/>
          </p:nvSpPr>
          <p:spPr>
            <a:xfrm>
              <a:off x="10095373" y="2384513"/>
              <a:ext cx="259659" cy="259659"/>
            </a:xfrm>
            <a:prstGeom prst="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24" name="Shape 157">
            <a:extLst>
              <a:ext uri="{FF2B5EF4-FFF2-40B4-BE49-F238E27FC236}">
                <a16:creationId xmlns:a16="http://schemas.microsoft.com/office/drawing/2014/main" id="{9CB8BA04-41B3-4142-D1E3-1DB145B4418C}"/>
              </a:ext>
            </a:extLst>
          </p:cNvPr>
          <p:cNvSpPr txBox="1"/>
          <p:nvPr/>
        </p:nvSpPr>
        <p:spPr>
          <a:xfrm>
            <a:off x="697494" y="2426710"/>
            <a:ext cx="1799769" cy="707764"/>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1219170">
              <a:buClr>
                <a:srgbClr val="000000"/>
              </a:buClr>
            </a:pPr>
            <a:r>
              <a:rPr lang="en-US" altLang="zh-TW" sz="3700" b="1" kern="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Qtier</a:t>
            </a:r>
            <a:endParaRPr lang="en-US" altLang="zh-TW" sz="3700" b="1" kern="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pPr defTabSz="1219170">
              <a:buClr>
                <a:srgbClr val="000000"/>
              </a:buClr>
            </a:pPr>
            <a:r>
              <a:rPr lang="en-US" altLang="zh-TW" sz="3700" b="1" kern="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Engine</a:t>
            </a:r>
            <a:endParaRPr lang="zh-TW" altLang="en-US" sz="3700" b="1" kern="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6" name="圖形 25">
            <a:extLst>
              <a:ext uri="{FF2B5EF4-FFF2-40B4-BE49-F238E27FC236}">
                <a16:creationId xmlns:a16="http://schemas.microsoft.com/office/drawing/2014/main" id="{C93D5E6A-60E1-92AE-57F7-E65AF04FCA40}"/>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657241" y="3976026"/>
            <a:ext cx="521696" cy="630815"/>
          </a:xfrm>
          <a:prstGeom prst="rect">
            <a:avLst/>
          </a:prstGeom>
        </p:spPr>
      </p:pic>
      <p:pic>
        <p:nvPicPr>
          <p:cNvPr id="28" name="圖形 27">
            <a:extLst>
              <a:ext uri="{FF2B5EF4-FFF2-40B4-BE49-F238E27FC236}">
                <a16:creationId xmlns:a16="http://schemas.microsoft.com/office/drawing/2014/main" id="{130AB239-C268-F2DC-28DB-1746E4E0D84C}"/>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89931" y="3999948"/>
            <a:ext cx="621879" cy="588376"/>
          </a:xfrm>
          <a:prstGeom prst="rect">
            <a:avLst/>
          </a:prstGeom>
        </p:spPr>
      </p:pic>
      <p:pic>
        <p:nvPicPr>
          <p:cNvPr id="30" name="圖形 29">
            <a:extLst>
              <a:ext uri="{FF2B5EF4-FFF2-40B4-BE49-F238E27FC236}">
                <a16:creationId xmlns:a16="http://schemas.microsoft.com/office/drawing/2014/main" id="{9017C7D1-3EB7-C68F-95B0-A6CD09BE65D7}"/>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7135373" y="3879940"/>
            <a:ext cx="621879" cy="695904"/>
          </a:xfrm>
          <a:prstGeom prst="rect">
            <a:avLst/>
          </a:prstGeom>
        </p:spPr>
      </p:pic>
      <p:pic>
        <p:nvPicPr>
          <p:cNvPr id="32" name="圖形 31">
            <a:extLst>
              <a:ext uri="{FF2B5EF4-FFF2-40B4-BE49-F238E27FC236}">
                <a16:creationId xmlns:a16="http://schemas.microsoft.com/office/drawing/2014/main" id="{96F0C9BF-89E1-EAB2-F5FB-42DDA67EDFDE}"/>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0000497" y="3870496"/>
            <a:ext cx="698280" cy="676071"/>
          </a:xfrm>
          <a:prstGeom prst="rect">
            <a:avLst/>
          </a:prstGeom>
        </p:spPr>
      </p:pic>
      <p:sp>
        <p:nvSpPr>
          <p:cNvPr id="34" name="Shape 212">
            <a:extLst>
              <a:ext uri="{FF2B5EF4-FFF2-40B4-BE49-F238E27FC236}">
                <a16:creationId xmlns:a16="http://schemas.microsoft.com/office/drawing/2014/main" id="{75DA2DD8-EA59-956C-CF50-B6BCC441A71F}"/>
              </a:ext>
            </a:extLst>
          </p:cNvPr>
          <p:cNvSpPr txBox="1"/>
          <p:nvPr/>
        </p:nvSpPr>
        <p:spPr>
          <a:xfrm>
            <a:off x="897931" y="4714782"/>
            <a:ext cx="2010130" cy="614888"/>
          </a:xfrm>
          <a:prstGeom prst="rect">
            <a:avLst/>
          </a:prstGeom>
          <a:noFill/>
          <a:ln>
            <a:noFill/>
          </a:ln>
          <a:effectLst/>
        </p:spPr>
        <p:txBody>
          <a:bodyPr wrap="square" lIns="121900" tIns="121900" rIns="121900" bIns="121900" anchor="ctr" anchorCtr="0">
            <a:noAutofit/>
          </a:bodyPr>
          <a:lstStyle/>
          <a:p>
            <a:pPr algn="ctr" defTabSz="1219170">
              <a:buClr>
                <a:srgbClr val="000000"/>
              </a:buClr>
            </a:pPr>
            <a:r>
              <a:rPr lang="en-US" altLang="zh-TW" b="1" kern="0">
                <a:latin typeface="Arial" panose="020B0604020202020204" pitchFamily="34" charset="0"/>
                <a:ea typeface="微軟正黑體" panose="020B0604030504040204" pitchFamily="34" charset="-120"/>
                <a:cs typeface="+mn-ea"/>
                <a:sym typeface="Arial" panose="020B0604020202020204" pitchFamily="34" charset="0"/>
              </a:rPr>
              <a:t>Before </a:t>
            </a:r>
            <a:r>
              <a:rPr lang="en-US" altLang="zh-TW" b="1" kern="0" err="1">
                <a:latin typeface="Arial" panose="020B0604020202020204" pitchFamily="34" charset="0"/>
                <a:ea typeface="微軟正黑體" panose="020B0604030504040204" pitchFamily="34" charset="-120"/>
                <a:cs typeface="+mn-ea"/>
                <a:sym typeface="Arial" panose="020B0604020202020204" pitchFamily="34" charset="0"/>
              </a:rPr>
              <a:t>tiering</a:t>
            </a:r>
            <a:endParaRPr lang="zh-TW" altLang="en-US" b="1" kern="0">
              <a:latin typeface="Arial" panose="020B0604020202020204" pitchFamily="34" charset="0"/>
              <a:ea typeface="微軟正黑體" panose="020B0604030504040204" pitchFamily="34" charset="-120"/>
              <a:cs typeface="+mn-ea"/>
              <a:sym typeface="Arial" panose="020B0604020202020204" pitchFamily="34" charset="0"/>
            </a:endParaRPr>
          </a:p>
          <a:p>
            <a:pPr lvl="0"/>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Frequently accessed data is not optimized</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 name="Shape 212">
            <a:extLst>
              <a:ext uri="{FF2B5EF4-FFF2-40B4-BE49-F238E27FC236}">
                <a16:creationId xmlns:a16="http://schemas.microsoft.com/office/drawing/2014/main" id="{10BA610C-4B39-51EF-9E71-DB740E8EF2EC}"/>
              </a:ext>
            </a:extLst>
          </p:cNvPr>
          <p:cNvSpPr txBox="1"/>
          <p:nvPr/>
        </p:nvSpPr>
        <p:spPr>
          <a:xfrm>
            <a:off x="3619897" y="4724086"/>
            <a:ext cx="2283863" cy="614888"/>
          </a:xfrm>
          <a:prstGeom prst="rect">
            <a:avLst/>
          </a:prstGeom>
          <a:noFill/>
          <a:ln>
            <a:noFill/>
          </a:ln>
          <a:effectLst/>
        </p:spPr>
        <p:txBody>
          <a:bodyPr wrap="square" lIns="121900" tIns="121900" rIns="121900" bIns="121900" anchor="ctr" anchorCtr="0">
            <a:noAutofit/>
          </a:bodyPr>
          <a:lstStyle/>
          <a:p>
            <a:pPr lvl="0"/>
            <a:r>
              <a:rPr lang="en-US" altLang="zh-TW"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Start data </a:t>
            </a:r>
            <a:r>
              <a:rPr lang="en-US" altLang="zh-TW"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tiering</a:t>
            </a:r>
            <a:endParaRPr lang="zh-TW" altLang="en-US"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Shape 212">
            <a:extLst>
              <a:ext uri="{FF2B5EF4-FFF2-40B4-BE49-F238E27FC236}">
                <a16:creationId xmlns:a16="http://schemas.microsoft.com/office/drawing/2014/main" id="{B989A8E8-AFC3-2EF4-BE5D-D6D762802E14}"/>
              </a:ext>
            </a:extLst>
          </p:cNvPr>
          <p:cNvSpPr txBox="1"/>
          <p:nvPr/>
        </p:nvSpPr>
        <p:spPr>
          <a:xfrm>
            <a:off x="6249322" y="4702876"/>
            <a:ext cx="2361549" cy="614888"/>
          </a:xfrm>
          <a:prstGeom prst="rect">
            <a:avLst/>
          </a:prstGeom>
          <a:noFill/>
          <a:ln>
            <a:noFill/>
          </a:ln>
          <a:effectLst/>
        </p:spPr>
        <p:txBody>
          <a:bodyPr wrap="square" lIns="121900" tIns="121900" rIns="121900" bIns="121900" anchor="ctr" anchorCtr="0">
            <a:noAutofit/>
          </a:bodyPr>
          <a:lstStyle/>
          <a:p>
            <a:pPr algn="ctr" defTabSz="1219170">
              <a:buClr>
                <a:srgbClr val="000000"/>
              </a:buClr>
            </a:pPr>
            <a:r>
              <a:rPr lang="en-US" altLang="zh-TW" sz="2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After </a:t>
            </a:r>
            <a:r>
              <a:rPr lang="en-US" altLang="zh-TW" sz="20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tiering</a:t>
            </a:r>
            <a:endParaRPr lang="en-US" altLang="zh-TW"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lvl="0" algn="ct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 is optimized</a:t>
            </a:r>
            <a:endParaRPr lang="zh-TW" altLang="zh-TW" sz="12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Shape 212">
            <a:extLst>
              <a:ext uri="{FF2B5EF4-FFF2-40B4-BE49-F238E27FC236}">
                <a16:creationId xmlns:a16="http://schemas.microsoft.com/office/drawing/2014/main" id="{38330B7E-CA31-374D-BAA4-B2D373854D59}"/>
              </a:ext>
            </a:extLst>
          </p:cNvPr>
          <p:cNvSpPr txBox="1"/>
          <p:nvPr/>
        </p:nvSpPr>
        <p:spPr>
          <a:xfrm>
            <a:off x="9168863" y="4702876"/>
            <a:ext cx="2361549" cy="614888"/>
          </a:xfrm>
          <a:prstGeom prst="rect">
            <a:avLst/>
          </a:prstGeom>
          <a:noFill/>
          <a:ln>
            <a:noFill/>
          </a:ln>
          <a:effectLst/>
        </p:spPr>
        <p:txBody>
          <a:bodyPr wrap="square" lIns="121900" tIns="121900" rIns="121900" bIns="121900" anchor="ctr" anchorCtr="0">
            <a:noAutofit/>
          </a:bodyPr>
          <a:lstStyle/>
          <a:p>
            <a:pPr lvl="0"/>
            <a:r>
              <a:rPr lang="en-US" altLang="zh-CN"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Changes in data access pattern</a:t>
            </a:r>
            <a:endParaRPr lang="zh-CN"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箭號: 向右 41" hidden="1">
            <a:extLst>
              <a:ext uri="{FF2B5EF4-FFF2-40B4-BE49-F238E27FC236}">
                <a16:creationId xmlns:a16="http://schemas.microsoft.com/office/drawing/2014/main" id="{35841BDD-0499-43DA-95BA-84654A85E4FA}"/>
              </a:ext>
            </a:extLst>
          </p:cNvPr>
          <p:cNvSpPr/>
          <p:nvPr/>
        </p:nvSpPr>
        <p:spPr>
          <a:xfrm rot="10800000" flipH="1">
            <a:off x="2884248" y="4988909"/>
            <a:ext cx="850205"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箭號: 向右 43" hidden="1">
            <a:extLst>
              <a:ext uri="{FF2B5EF4-FFF2-40B4-BE49-F238E27FC236}">
                <a16:creationId xmlns:a16="http://schemas.microsoft.com/office/drawing/2014/main" id="{4D8F1788-E61E-BC88-5FA1-866BC6A7D85A}"/>
              </a:ext>
            </a:extLst>
          </p:cNvPr>
          <p:cNvSpPr/>
          <p:nvPr/>
        </p:nvSpPr>
        <p:spPr>
          <a:xfrm rot="10800000" flipH="1">
            <a:off x="5558199" y="4988909"/>
            <a:ext cx="850205"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箭號: 向右 45" hidden="1">
            <a:extLst>
              <a:ext uri="{FF2B5EF4-FFF2-40B4-BE49-F238E27FC236}">
                <a16:creationId xmlns:a16="http://schemas.microsoft.com/office/drawing/2014/main" id="{D98226BE-CE04-8FEE-F8EF-A6E8D9613391}"/>
              </a:ext>
            </a:extLst>
          </p:cNvPr>
          <p:cNvSpPr/>
          <p:nvPr/>
        </p:nvSpPr>
        <p:spPr>
          <a:xfrm rot="10800000" flipH="1">
            <a:off x="8433735" y="4988909"/>
            <a:ext cx="850205"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9" name="箭號: 向下 28">
            <a:extLst>
              <a:ext uri="{FF2B5EF4-FFF2-40B4-BE49-F238E27FC236}">
                <a16:creationId xmlns:a16="http://schemas.microsoft.com/office/drawing/2014/main" id="{CD1AF80F-5F5D-C59B-1A85-421D35B6AE42}"/>
              </a:ext>
            </a:extLst>
          </p:cNvPr>
          <p:cNvSpPr/>
          <p:nvPr/>
        </p:nvSpPr>
        <p:spPr>
          <a:xfrm rot="16200000">
            <a:off x="8286669" y="3986605"/>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 name="箭號: 向下 30">
            <a:extLst>
              <a:ext uri="{FF2B5EF4-FFF2-40B4-BE49-F238E27FC236}">
                <a16:creationId xmlns:a16="http://schemas.microsoft.com/office/drawing/2014/main" id="{F558F63D-90BA-297C-AE9B-3426EBFA20D6}"/>
              </a:ext>
            </a:extLst>
          </p:cNvPr>
          <p:cNvSpPr/>
          <p:nvPr/>
        </p:nvSpPr>
        <p:spPr>
          <a:xfrm rot="16200000">
            <a:off x="5727329" y="3986605"/>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 name="箭號: 向下 32">
            <a:extLst>
              <a:ext uri="{FF2B5EF4-FFF2-40B4-BE49-F238E27FC236}">
                <a16:creationId xmlns:a16="http://schemas.microsoft.com/office/drawing/2014/main" id="{DD9CD74D-22BF-B68D-C381-BA93C4DC385E}"/>
              </a:ext>
            </a:extLst>
          </p:cNvPr>
          <p:cNvSpPr/>
          <p:nvPr/>
        </p:nvSpPr>
        <p:spPr>
          <a:xfrm rot="16200000">
            <a:off x="3023434" y="3986605"/>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513419713"/>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群組 34" hidden="1">
            <a:extLst>
              <a:ext uri="{FF2B5EF4-FFF2-40B4-BE49-F238E27FC236}">
                <a16:creationId xmlns:a16="http://schemas.microsoft.com/office/drawing/2014/main" id="{31D8F54A-27F2-4D50-AF88-AC16CC68E164}"/>
              </a:ext>
            </a:extLst>
          </p:cNvPr>
          <p:cNvGrpSpPr/>
          <p:nvPr/>
        </p:nvGrpSpPr>
        <p:grpSpPr>
          <a:xfrm>
            <a:off x="821803" y="7313692"/>
            <a:ext cx="10664959" cy="4620546"/>
            <a:chOff x="821803" y="7313692"/>
            <a:chExt cx="10664959" cy="4620546"/>
          </a:xfrm>
        </p:grpSpPr>
        <p:pic>
          <p:nvPicPr>
            <p:cNvPr id="2" name="圖片 1"/>
            <p:cNvPicPr>
              <a:picLocks noChangeAspect="1"/>
            </p:cNvPicPr>
            <p:nvPr/>
          </p:nvPicPr>
          <p:blipFill>
            <a:blip r:embed="rId3"/>
            <a:stretch>
              <a:fillRect/>
            </a:stretch>
          </p:blipFill>
          <p:spPr>
            <a:xfrm>
              <a:off x="1116535" y="7313693"/>
              <a:ext cx="4657725" cy="2276475"/>
            </a:xfrm>
            <a:prstGeom prst="rect">
              <a:avLst/>
            </a:prstGeom>
          </p:spPr>
        </p:pic>
        <p:pic>
          <p:nvPicPr>
            <p:cNvPr id="3" name="圖片 2"/>
            <p:cNvPicPr>
              <a:picLocks noChangeAspect="1"/>
            </p:cNvPicPr>
            <p:nvPr/>
          </p:nvPicPr>
          <p:blipFill>
            <a:blip r:embed="rId4"/>
            <a:stretch>
              <a:fillRect/>
            </a:stretch>
          </p:blipFill>
          <p:spPr>
            <a:xfrm>
              <a:off x="1116535" y="9902796"/>
              <a:ext cx="4657725" cy="2031442"/>
            </a:xfrm>
            <a:prstGeom prst="rect">
              <a:avLst/>
            </a:prstGeom>
          </p:spPr>
        </p:pic>
        <p:pic>
          <p:nvPicPr>
            <p:cNvPr id="4" name="圖片 3"/>
            <p:cNvPicPr>
              <a:picLocks noChangeAspect="1"/>
            </p:cNvPicPr>
            <p:nvPr/>
          </p:nvPicPr>
          <p:blipFill>
            <a:blip r:embed="rId5"/>
            <a:stretch>
              <a:fillRect/>
            </a:stretch>
          </p:blipFill>
          <p:spPr>
            <a:xfrm>
              <a:off x="6887354" y="7313693"/>
              <a:ext cx="4599408" cy="2276475"/>
            </a:xfrm>
            <a:prstGeom prst="rect">
              <a:avLst/>
            </a:prstGeom>
          </p:spPr>
        </p:pic>
        <p:pic>
          <p:nvPicPr>
            <p:cNvPr id="6" name="圖片 5"/>
            <p:cNvPicPr>
              <a:picLocks noChangeAspect="1"/>
            </p:cNvPicPr>
            <p:nvPr/>
          </p:nvPicPr>
          <p:blipFill>
            <a:blip r:embed="rId6"/>
            <a:stretch>
              <a:fillRect/>
            </a:stretch>
          </p:blipFill>
          <p:spPr>
            <a:xfrm>
              <a:off x="6887354" y="9902795"/>
              <a:ext cx="4599408" cy="1944643"/>
            </a:xfrm>
            <a:prstGeom prst="rect">
              <a:avLst/>
            </a:prstGeom>
          </p:spPr>
        </p:pic>
        <p:sp>
          <p:nvSpPr>
            <p:cNvPr id="7" name="文字方塊 6"/>
            <p:cNvSpPr txBox="1"/>
            <p:nvPr/>
          </p:nvSpPr>
          <p:spPr>
            <a:xfrm>
              <a:off x="821803" y="7313693"/>
              <a:ext cx="1562582" cy="584775"/>
            </a:xfrm>
            <a:prstGeom prst="rect">
              <a:avLst/>
            </a:prstGeom>
            <a:noFill/>
          </p:spPr>
          <p:txBody>
            <a:bodyPr wrap="square" rtlCol="0">
              <a:spAutoFit/>
            </a:bodyPr>
            <a:lstStyle/>
            <a:p>
              <a:r>
                <a:rPr lang="en-US" altLang="zh-TW" sz="3200" b="1">
                  <a:solidFill>
                    <a:srgbClr val="FF0000"/>
                  </a:solidFill>
                  <a:latin typeface="Arial" panose="020B0604020202020204" pitchFamily="34" charset="0"/>
                  <a:ea typeface="微軟正黑體" panose="020B0604030504040204" pitchFamily="34" charset="-120"/>
                  <a:sym typeface="Arial" panose="020B0604020202020204" pitchFamily="34" charset="0"/>
                </a:rPr>
                <a:t>Step 1</a:t>
              </a:r>
              <a:endParaRPr lang="zh-TW" altLang="en-US" sz="3200" b="1">
                <a:solidFill>
                  <a:srgbClr val="FF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文字方塊 7"/>
            <p:cNvSpPr txBox="1"/>
            <p:nvPr/>
          </p:nvSpPr>
          <p:spPr>
            <a:xfrm>
              <a:off x="821803" y="9715169"/>
              <a:ext cx="1562582" cy="584775"/>
            </a:xfrm>
            <a:prstGeom prst="rect">
              <a:avLst/>
            </a:prstGeom>
            <a:noFill/>
          </p:spPr>
          <p:txBody>
            <a:bodyPr wrap="square" rtlCol="0">
              <a:spAutoFit/>
            </a:bodyPr>
            <a:lstStyle/>
            <a:p>
              <a:r>
                <a:rPr lang="en-US" altLang="zh-TW" sz="3200" b="1">
                  <a:solidFill>
                    <a:srgbClr val="FF0000"/>
                  </a:solidFill>
                  <a:latin typeface="Arial" panose="020B0604020202020204" pitchFamily="34" charset="0"/>
                  <a:ea typeface="微軟正黑體" panose="020B0604030504040204" pitchFamily="34" charset="-120"/>
                  <a:sym typeface="Arial" panose="020B0604020202020204" pitchFamily="34" charset="0"/>
                </a:rPr>
                <a:t>Step 2</a:t>
              </a:r>
              <a:endParaRPr lang="zh-TW" altLang="en-US" sz="3200" b="1">
                <a:solidFill>
                  <a:srgbClr val="FF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文字方塊 8"/>
            <p:cNvSpPr txBox="1"/>
            <p:nvPr/>
          </p:nvSpPr>
          <p:spPr>
            <a:xfrm>
              <a:off x="6506902" y="7313692"/>
              <a:ext cx="1562582" cy="584775"/>
            </a:xfrm>
            <a:prstGeom prst="rect">
              <a:avLst/>
            </a:prstGeom>
            <a:noFill/>
          </p:spPr>
          <p:txBody>
            <a:bodyPr wrap="square" rtlCol="0">
              <a:spAutoFit/>
            </a:bodyPr>
            <a:lstStyle/>
            <a:p>
              <a:r>
                <a:rPr lang="en-US" altLang="zh-TW" sz="3200" b="1">
                  <a:solidFill>
                    <a:srgbClr val="FF0000"/>
                  </a:solidFill>
                  <a:latin typeface="Arial" panose="020B0604020202020204" pitchFamily="34" charset="0"/>
                  <a:ea typeface="微軟正黑體" panose="020B0604030504040204" pitchFamily="34" charset="-120"/>
                  <a:sym typeface="Arial" panose="020B0604020202020204" pitchFamily="34" charset="0"/>
                </a:rPr>
                <a:t>Step 3</a:t>
              </a:r>
              <a:endParaRPr lang="zh-TW" altLang="en-US" sz="3200" b="1">
                <a:solidFill>
                  <a:srgbClr val="FF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文字方塊 9"/>
            <p:cNvSpPr txBox="1"/>
            <p:nvPr/>
          </p:nvSpPr>
          <p:spPr>
            <a:xfrm>
              <a:off x="6506902" y="9590168"/>
              <a:ext cx="1562582" cy="584775"/>
            </a:xfrm>
            <a:prstGeom prst="rect">
              <a:avLst/>
            </a:prstGeom>
            <a:noFill/>
          </p:spPr>
          <p:txBody>
            <a:bodyPr wrap="square" rtlCol="0">
              <a:spAutoFit/>
            </a:bodyPr>
            <a:lstStyle/>
            <a:p>
              <a:r>
                <a:rPr lang="en-US" altLang="zh-TW" sz="3200" b="1">
                  <a:solidFill>
                    <a:srgbClr val="FF0000"/>
                  </a:solidFill>
                  <a:latin typeface="Arial" panose="020B0604020202020204" pitchFamily="34" charset="0"/>
                  <a:ea typeface="微軟正黑體" panose="020B0604030504040204" pitchFamily="34" charset="-120"/>
                  <a:sym typeface="Arial" panose="020B0604020202020204" pitchFamily="34" charset="0"/>
                </a:rPr>
                <a:t>Step 4</a:t>
              </a:r>
              <a:endParaRPr lang="zh-TW" altLang="en-US" sz="3200" b="1">
                <a:solidFill>
                  <a:srgbClr val="FF0000"/>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2" name="文字方塊 11" hidden="1">
            <a:extLst>
              <a:ext uri="{FF2B5EF4-FFF2-40B4-BE49-F238E27FC236}">
                <a16:creationId xmlns:a16="http://schemas.microsoft.com/office/drawing/2014/main" id="{74FF805F-6521-4307-B6BF-1A0874627BC2}"/>
              </a:ext>
            </a:extLst>
          </p:cNvPr>
          <p:cNvSpPr txBox="1"/>
          <p:nvPr/>
        </p:nvSpPr>
        <p:spPr>
          <a:xfrm>
            <a:off x="199159" y="477214"/>
            <a:ext cx="11791950" cy="707886"/>
          </a:xfrm>
          <a:prstGeom prst="rect">
            <a:avLst/>
          </a:prstGeom>
          <a:noFill/>
        </p:spPr>
        <p:txBody>
          <a:bodyPr wrap="square" lIns="91440" tIns="45720" rIns="91440" bIns="45720" rtlCol="0" anchor="t">
            <a:spAutoFit/>
          </a:bodyPr>
          <a:lstStyle/>
          <a:p>
            <a:pPr algn="ctr"/>
            <a:r>
              <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安裝M.2 2280 </a:t>
            </a:r>
            <a:r>
              <a:rPr lang="en-US" altLang="zh-TW" sz="4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NVMe</a:t>
            </a:r>
            <a:r>
              <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SSD</a:t>
            </a:r>
          </a:p>
        </p:txBody>
      </p:sp>
      <p:pic>
        <p:nvPicPr>
          <p:cNvPr id="11" name="圖形 10">
            <a:extLst>
              <a:ext uri="{FF2B5EF4-FFF2-40B4-BE49-F238E27FC236}">
                <a16:creationId xmlns:a16="http://schemas.microsoft.com/office/drawing/2014/main" id="{BBD117EB-64CE-2780-0BC8-054A35F88A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6197" y="2952889"/>
            <a:ext cx="2559334" cy="1817709"/>
          </a:xfrm>
          <a:prstGeom prst="rect">
            <a:avLst/>
          </a:prstGeom>
        </p:spPr>
      </p:pic>
      <p:pic>
        <p:nvPicPr>
          <p:cNvPr id="14" name="圖形 13" hidden="1">
            <a:extLst>
              <a:ext uri="{FF2B5EF4-FFF2-40B4-BE49-F238E27FC236}">
                <a16:creationId xmlns:a16="http://schemas.microsoft.com/office/drawing/2014/main" id="{16800A28-72A0-4846-8BA9-50FA403957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14865" y="2951874"/>
            <a:ext cx="1715917" cy="1366916"/>
          </a:xfrm>
          <a:prstGeom prst="rect">
            <a:avLst/>
          </a:prstGeom>
        </p:spPr>
      </p:pic>
      <p:pic>
        <p:nvPicPr>
          <p:cNvPr id="16" name="圖形 15">
            <a:extLst>
              <a:ext uri="{FF2B5EF4-FFF2-40B4-BE49-F238E27FC236}">
                <a16:creationId xmlns:a16="http://schemas.microsoft.com/office/drawing/2014/main" id="{10A8CAAB-82C5-4181-8083-D5F27581E8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91623" y="3257377"/>
            <a:ext cx="1846793" cy="1628668"/>
          </a:xfrm>
          <a:prstGeom prst="rect">
            <a:avLst/>
          </a:prstGeom>
        </p:spPr>
      </p:pic>
      <p:pic>
        <p:nvPicPr>
          <p:cNvPr id="18" name="圖形 17">
            <a:extLst>
              <a:ext uri="{FF2B5EF4-FFF2-40B4-BE49-F238E27FC236}">
                <a16:creationId xmlns:a16="http://schemas.microsoft.com/office/drawing/2014/main" id="{B85C3C66-CE47-7DD1-35E7-780D9EF98A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08335" y="2901013"/>
            <a:ext cx="1963127" cy="1890419"/>
          </a:xfrm>
          <a:prstGeom prst="rect">
            <a:avLst/>
          </a:prstGeom>
        </p:spPr>
      </p:pic>
      <p:sp>
        <p:nvSpPr>
          <p:cNvPr id="19" name="箭號: 向下 18">
            <a:extLst>
              <a:ext uri="{FF2B5EF4-FFF2-40B4-BE49-F238E27FC236}">
                <a16:creationId xmlns:a16="http://schemas.microsoft.com/office/drawing/2014/main" id="{3D7CE44F-57EB-A287-8CB8-94289DC73031}"/>
              </a:ext>
            </a:extLst>
          </p:cNvPr>
          <p:cNvSpPr/>
          <p:nvPr/>
        </p:nvSpPr>
        <p:spPr>
          <a:xfrm rot="16200000">
            <a:off x="3885732" y="3664772"/>
            <a:ext cx="603268" cy="66400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1" name="圖形 20">
            <a:extLst>
              <a:ext uri="{FF2B5EF4-FFF2-40B4-BE49-F238E27FC236}">
                <a16:creationId xmlns:a16="http://schemas.microsoft.com/office/drawing/2014/main" id="{52C16E4D-721E-E016-AB24-4548D156B1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38851" y="4890789"/>
            <a:ext cx="2486627" cy="1512335"/>
          </a:xfrm>
          <a:prstGeom prst="rect">
            <a:avLst/>
          </a:prstGeom>
        </p:spPr>
      </p:pic>
      <p:pic>
        <p:nvPicPr>
          <p:cNvPr id="25" name="圖形 24">
            <a:extLst>
              <a:ext uri="{FF2B5EF4-FFF2-40B4-BE49-F238E27FC236}">
                <a16:creationId xmlns:a16="http://schemas.microsoft.com/office/drawing/2014/main" id="{94466B30-136D-8A43-61AD-A03C85ACE0B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15150" y="5314950"/>
            <a:ext cx="1963126" cy="1294209"/>
          </a:xfrm>
          <a:prstGeom prst="rect">
            <a:avLst/>
          </a:prstGeom>
        </p:spPr>
      </p:pic>
      <p:pic>
        <p:nvPicPr>
          <p:cNvPr id="27" name="圖形 26">
            <a:extLst>
              <a:ext uri="{FF2B5EF4-FFF2-40B4-BE49-F238E27FC236}">
                <a16:creationId xmlns:a16="http://schemas.microsoft.com/office/drawing/2014/main" id="{0D317737-301E-65B5-2C29-8365DA51563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590901" y="4924397"/>
            <a:ext cx="2079460" cy="1614126"/>
          </a:xfrm>
          <a:prstGeom prst="rect">
            <a:avLst/>
          </a:prstGeom>
        </p:spPr>
      </p:pic>
      <p:sp>
        <p:nvSpPr>
          <p:cNvPr id="28" name="箭號: 向下 27">
            <a:extLst>
              <a:ext uri="{FF2B5EF4-FFF2-40B4-BE49-F238E27FC236}">
                <a16:creationId xmlns:a16="http://schemas.microsoft.com/office/drawing/2014/main" id="{E6EDC0D7-AE28-219F-F3B0-9E1045DFAE75}"/>
              </a:ext>
            </a:extLst>
          </p:cNvPr>
          <p:cNvSpPr/>
          <p:nvPr/>
        </p:nvSpPr>
        <p:spPr>
          <a:xfrm rot="16200000">
            <a:off x="5929148" y="3664772"/>
            <a:ext cx="603268" cy="66400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 name="箭號: 向下 28">
            <a:extLst>
              <a:ext uri="{FF2B5EF4-FFF2-40B4-BE49-F238E27FC236}">
                <a16:creationId xmlns:a16="http://schemas.microsoft.com/office/drawing/2014/main" id="{44AA868B-4205-D6A7-0F31-C5E731C5DD8A}"/>
              </a:ext>
            </a:extLst>
          </p:cNvPr>
          <p:cNvSpPr/>
          <p:nvPr/>
        </p:nvSpPr>
        <p:spPr>
          <a:xfrm rot="16200000">
            <a:off x="8171742" y="3664772"/>
            <a:ext cx="603268" cy="66400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0" name="箭號: 向下 29">
            <a:extLst>
              <a:ext uri="{FF2B5EF4-FFF2-40B4-BE49-F238E27FC236}">
                <a16:creationId xmlns:a16="http://schemas.microsoft.com/office/drawing/2014/main" id="{9FE4F13D-605A-C213-09F1-3D531C6DD15A}"/>
              </a:ext>
            </a:extLst>
          </p:cNvPr>
          <p:cNvSpPr/>
          <p:nvPr/>
        </p:nvSpPr>
        <p:spPr>
          <a:xfrm rot="16200000">
            <a:off x="3885732" y="5652885"/>
            <a:ext cx="603268" cy="66400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1" name="箭號: 向下 30">
            <a:extLst>
              <a:ext uri="{FF2B5EF4-FFF2-40B4-BE49-F238E27FC236}">
                <a16:creationId xmlns:a16="http://schemas.microsoft.com/office/drawing/2014/main" id="{8DF1711F-A941-4E50-105E-21033A475A5F}"/>
              </a:ext>
            </a:extLst>
          </p:cNvPr>
          <p:cNvSpPr/>
          <p:nvPr/>
        </p:nvSpPr>
        <p:spPr>
          <a:xfrm rot="16200000">
            <a:off x="5929148" y="5652885"/>
            <a:ext cx="603268" cy="66400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箭號: 向下 31">
            <a:extLst>
              <a:ext uri="{FF2B5EF4-FFF2-40B4-BE49-F238E27FC236}">
                <a16:creationId xmlns:a16="http://schemas.microsoft.com/office/drawing/2014/main" id="{CBED41F5-061E-8BA9-8161-79F6CFEDF98E}"/>
              </a:ext>
            </a:extLst>
          </p:cNvPr>
          <p:cNvSpPr/>
          <p:nvPr/>
        </p:nvSpPr>
        <p:spPr>
          <a:xfrm rot="16200000">
            <a:off x="8171742" y="5652885"/>
            <a:ext cx="603268" cy="664009"/>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 name="文字方塊 32">
            <a:extLst>
              <a:ext uri="{FF2B5EF4-FFF2-40B4-BE49-F238E27FC236}">
                <a16:creationId xmlns:a16="http://schemas.microsoft.com/office/drawing/2014/main" id="{F1B69805-594E-099E-93CF-A3A407700C1F}"/>
              </a:ext>
            </a:extLst>
          </p:cNvPr>
          <p:cNvSpPr txBox="1"/>
          <p:nvPr/>
        </p:nvSpPr>
        <p:spPr>
          <a:xfrm>
            <a:off x="561652" y="5462291"/>
            <a:ext cx="1380962" cy="369332"/>
          </a:xfrm>
          <a:prstGeom prst="rect">
            <a:avLst/>
          </a:prstGeom>
          <a:noFill/>
        </p:spPr>
        <p:txBody>
          <a:bodyPr wrap="square" rtlCol="0">
            <a:spAutoFit/>
          </a:bodyPr>
          <a:lstStyle/>
          <a:p>
            <a:r>
              <a:rPr lang="en-US" altLang="zh-TW" b="1">
                <a:latin typeface="Arial" panose="020B0604020202020204" pitchFamily="34" charset="0"/>
                <a:ea typeface="微軟正黑體" panose="020B0604030504040204" pitchFamily="34" charset="-120"/>
                <a:sym typeface="Arial" panose="020B0604020202020204" pitchFamily="34" charset="0"/>
              </a:rPr>
              <a:t>TS-253E</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 name="文字方塊 33">
            <a:extLst>
              <a:ext uri="{FF2B5EF4-FFF2-40B4-BE49-F238E27FC236}">
                <a16:creationId xmlns:a16="http://schemas.microsoft.com/office/drawing/2014/main" id="{B8E3331D-36DD-D63F-77FA-BB6822E1E6CF}"/>
              </a:ext>
            </a:extLst>
          </p:cNvPr>
          <p:cNvSpPr txBox="1"/>
          <p:nvPr/>
        </p:nvSpPr>
        <p:spPr>
          <a:xfrm>
            <a:off x="561652" y="3738268"/>
            <a:ext cx="1380962" cy="369332"/>
          </a:xfrm>
          <a:prstGeom prst="rect">
            <a:avLst/>
          </a:prstGeom>
          <a:noFill/>
        </p:spPr>
        <p:txBody>
          <a:bodyPr wrap="square" rtlCol="0">
            <a:spAutoFit/>
          </a:bodyPr>
          <a:lstStyle/>
          <a:p>
            <a:r>
              <a:rPr lang="en-US" altLang="zh-TW" b="1">
                <a:latin typeface="Arial" panose="020B0604020202020204" pitchFamily="34" charset="0"/>
                <a:ea typeface="微軟正黑體" panose="020B0604030504040204" pitchFamily="34" charset="-120"/>
                <a:sym typeface="Arial" panose="020B0604020202020204" pitchFamily="34" charset="0"/>
              </a:rPr>
              <a:t>TS-453E</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 name="文字方塊 35">
            <a:extLst>
              <a:ext uri="{FF2B5EF4-FFF2-40B4-BE49-F238E27FC236}">
                <a16:creationId xmlns:a16="http://schemas.microsoft.com/office/drawing/2014/main" id="{E81B579C-FD66-39A5-BE1C-50F6499F18CB}"/>
              </a:ext>
            </a:extLst>
          </p:cNvPr>
          <p:cNvSpPr txBox="1"/>
          <p:nvPr/>
        </p:nvSpPr>
        <p:spPr>
          <a:xfrm>
            <a:off x="1874483" y="1858019"/>
            <a:ext cx="1747314" cy="461665"/>
          </a:xfrm>
          <a:prstGeom prst="rect">
            <a:avLst/>
          </a:prstGeom>
          <a:noFill/>
        </p:spPr>
        <p:txBody>
          <a:bodyPr wrap="square" lIns="91440" tIns="45720" rIns="91440" bIns="45720" rtlCol="0" anchor="t">
            <a:spAutoFit/>
          </a:bodyPr>
          <a:lstStyle/>
          <a:p>
            <a:pPr algn="ctr"/>
            <a:r>
              <a:rPr lang="en-US" altLang="zh-TW" sz="24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Step 1 </a:t>
            </a:r>
            <a:endParaRPr lang="zh-TW" altLang="en-US" sz="2400" b="1">
              <a:solidFill>
                <a:srgbClr val="2189D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文字方塊 36">
            <a:extLst>
              <a:ext uri="{FF2B5EF4-FFF2-40B4-BE49-F238E27FC236}">
                <a16:creationId xmlns:a16="http://schemas.microsoft.com/office/drawing/2014/main" id="{082A59AB-6AD8-710C-8C92-F8E15A17F54F}"/>
              </a:ext>
            </a:extLst>
          </p:cNvPr>
          <p:cNvSpPr txBox="1"/>
          <p:nvPr/>
        </p:nvSpPr>
        <p:spPr>
          <a:xfrm>
            <a:off x="4445233" y="1858019"/>
            <a:ext cx="1562582" cy="461665"/>
          </a:xfrm>
          <a:prstGeom prst="rect">
            <a:avLst/>
          </a:prstGeom>
          <a:noFill/>
        </p:spPr>
        <p:txBody>
          <a:bodyPr wrap="square" lIns="91440" tIns="45720" rIns="91440" bIns="45720" rtlCol="0" anchor="t">
            <a:spAutoFit/>
          </a:bodyPr>
          <a:lstStyle/>
          <a:p>
            <a:pPr algn="ctr"/>
            <a:r>
              <a:rPr lang="en-US" altLang="zh-TW" sz="24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Step 2</a:t>
            </a:r>
            <a:endParaRPr lang="zh-TW" altLang="en-US" sz="24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8" name="文字方塊 37">
            <a:extLst>
              <a:ext uri="{FF2B5EF4-FFF2-40B4-BE49-F238E27FC236}">
                <a16:creationId xmlns:a16="http://schemas.microsoft.com/office/drawing/2014/main" id="{82ADE462-1CAF-8174-31D7-2E664E45AF01}"/>
              </a:ext>
            </a:extLst>
          </p:cNvPr>
          <p:cNvSpPr txBox="1"/>
          <p:nvPr/>
        </p:nvSpPr>
        <p:spPr>
          <a:xfrm>
            <a:off x="6682248" y="1858019"/>
            <a:ext cx="1562582" cy="461665"/>
          </a:xfrm>
          <a:prstGeom prst="rect">
            <a:avLst/>
          </a:prstGeom>
          <a:noFill/>
        </p:spPr>
        <p:txBody>
          <a:bodyPr wrap="square" lIns="91440" tIns="45720" rIns="91440" bIns="45720" rtlCol="0" anchor="t">
            <a:spAutoFit/>
          </a:bodyPr>
          <a:lstStyle/>
          <a:p>
            <a:pPr algn="ctr"/>
            <a:r>
              <a:rPr lang="en-US" altLang="zh-TW" sz="24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Step 3</a:t>
            </a:r>
            <a:endParaRPr lang="zh-TW" altLang="en-US" sz="24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9" name="文字方塊 38">
            <a:extLst>
              <a:ext uri="{FF2B5EF4-FFF2-40B4-BE49-F238E27FC236}">
                <a16:creationId xmlns:a16="http://schemas.microsoft.com/office/drawing/2014/main" id="{FB2AECB0-52CB-68B4-26F2-E1907DCA6960}"/>
              </a:ext>
            </a:extLst>
          </p:cNvPr>
          <p:cNvSpPr txBox="1"/>
          <p:nvPr/>
        </p:nvSpPr>
        <p:spPr>
          <a:xfrm>
            <a:off x="9004824" y="1858019"/>
            <a:ext cx="1562582" cy="461665"/>
          </a:xfrm>
          <a:prstGeom prst="rect">
            <a:avLst/>
          </a:prstGeom>
          <a:noFill/>
        </p:spPr>
        <p:txBody>
          <a:bodyPr wrap="square" lIns="91440" tIns="45720" rIns="91440" bIns="45720" rtlCol="0" anchor="t">
            <a:spAutoFit/>
          </a:bodyPr>
          <a:lstStyle/>
          <a:p>
            <a:pPr algn="ctr"/>
            <a:r>
              <a:rPr lang="en-US" altLang="zh-TW" sz="24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Step 4</a:t>
            </a:r>
            <a:endParaRPr lang="zh-TW" altLang="en-US" sz="24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0" name="文字方塊 39">
            <a:extLst>
              <a:ext uri="{FF2B5EF4-FFF2-40B4-BE49-F238E27FC236}">
                <a16:creationId xmlns:a16="http://schemas.microsoft.com/office/drawing/2014/main" id="{0D4283CA-E6E9-FFD2-5F76-236B4E766B32}"/>
              </a:ext>
            </a:extLst>
          </p:cNvPr>
          <p:cNvSpPr txBox="1"/>
          <p:nvPr/>
        </p:nvSpPr>
        <p:spPr>
          <a:xfrm>
            <a:off x="1810566" y="2305724"/>
            <a:ext cx="1791444" cy="523220"/>
          </a:xfrm>
          <a:prstGeom prst="rect">
            <a:avLst/>
          </a:prstGeom>
          <a:noFill/>
        </p:spPr>
        <p:txBody>
          <a:bodyPr wrap="square" lIns="91440" tIns="45720" rIns="91440" bIns="45720" rtlCol="0" anchor="t">
            <a:spAutoFit/>
          </a:bodyPr>
          <a:lstStyle/>
          <a:p>
            <a:pPr algn="ctr"/>
            <a:r>
              <a:rPr lang="en-US" altLang="zh-TW" sz="1400" b="1">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Unscrew and take off casing</a:t>
            </a:r>
            <a:r>
              <a:rPr lang="en-US" altLang="zh-TW" sz="1400">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100" b="1">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文字方塊 40">
            <a:extLst>
              <a:ext uri="{FF2B5EF4-FFF2-40B4-BE49-F238E27FC236}">
                <a16:creationId xmlns:a16="http://schemas.microsoft.com/office/drawing/2014/main" id="{83026810-5956-8772-5D2F-975BC9236B75}"/>
              </a:ext>
            </a:extLst>
          </p:cNvPr>
          <p:cNvSpPr txBox="1"/>
          <p:nvPr/>
        </p:nvSpPr>
        <p:spPr>
          <a:xfrm>
            <a:off x="4318295" y="2317630"/>
            <a:ext cx="1963234" cy="523220"/>
          </a:xfrm>
          <a:prstGeom prst="rect">
            <a:avLst/>
          </a:prstGeom>
          <a:noFill/>
        </p:spPr>
        <p:txBody>
          <a:bodyPr wrap="square" lIns="91440" tIns="45720" rIns="91440" bIns="45720" rtlCol="0" anchor="t">
            <a:spAutoFit/>
          </a:bodyPr>
          <a:lstStyle/>
          <a:p>
            <a:pPr algn="ctr"/>
            <a:r>
              <a:rPr lang="en-US" altLang="zh-TW" sz="1400" b="1">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Install M.2 SSD at 45 degree angle</a:t>
            </a:r>
            <a:endParaRPr lang="en-US" altLang="zh-TW" sz="1400" b="1">
              <a:solidFill>
                <a:schemeClr val="tx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42" name="文字方塊 41">
            <a:extLst>
              <a:ext uri="{FF2B5EF4-FFF2-40B4-BE49-F238E27FC236}">
                <a16:creationId xmlns:a16="http://schemas.microsoft.com/office/drawing/2014/main" id="{FD0F7240-9857-0128-0791-7B223DE7EB8A}"/>
              </a:ext>
            </a:extLst>
          </p:cNvPr>
          <p:cNvSpPr txBox="1"/>
          <p:nvPr/>
        </p:nvSpPr>
        <p:spPr>
          <a:xfrm>
            <a:off x="6456178" y="2305724"/>
            <a:ext cx="2014722" cy="523220"/>
          </a:xfrm>
          <a:prstGeom prst="rect">
            <a:avLst/>
          </a:prstGeom>
          <a:noFill/>
        </p:spPr>
        <p:txBody>
          <a:bodyPr wrap="square" lIns="91440" tIns="45720" rIns="91440" bIns="45720" rtlCol="0" anchor="t">
            <a:spAutoFit/>
          </a:bodyPr>
          <a:lstStyle/>
          <a:p>
            <a:pPr algn="ctr"/>
            <a:r>
              <a:rPr lang="en-US" altLang="zh-TW" sz="1400" b="1">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Screw M.2 SSD on the slot</a:t>
            </a:r>
            <a:r>
              <a:rPr lang="en-US" altLang="zh-TW" sz="1400">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a:t>
            </a:r>
            <a:endParaRPr lang="en-US" altLang="zh-TW" sz="1100" b="1">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4" name="文字方塊 43">
            <a:extLst>
              <a:ext uri="{FF2B5EF4-FFF2-40B4-BE49-F238E27FC236}">
                <a16:creationId xmlns:a16="http://schemas.microsoft.com/office/drawing/2014/main" id="{E428C080-06BA-474D-183E-481C3E49D3D3}"/>
              </a:ext>
            </a:extLst>
          </p:cNvPr>
          <p:cNvSpPr txBox="1"/>
          <p:nvPr/>
        </p:nvSpPr>
        <p:spPr>
          <a:xfrm>
            <a:off x="8849232" y="2305724"/>
            <a:ext cx="1869568" cy="307777"/>
          </a:xfrm>
          <a:prstGeom prst="rect">
            <a:avLst/>
          </a:prstGeom>
          <a:noFill/>
        </p:spPr>
        <p:txBody>
          <a:bodyPr wrap="square" lIns="91440" tIns="45720" rIns="91440" bIns="45720" rtlCol="0" anchor="t">
            <a:spAutoFit/>
          </a:bodyPr>
          <a:lstStyle/>
          <a:p>
            <a:pPr algn="ctr"/>
            <a:r>
              <a:rPr lang="en-US" altLang="zh-TW" sz="1400" b="1">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Put back the casing</a:t>
            </a:r>
            <a:endParaRPr lang="zh-TW" altLang="en-US" sz="1100" b="1">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6" name="圖形 45">
            <a:extLst>
              <a:ext uri="{FF2B5EF4-FFF2-40B4-BE49-F238E27FC236}">
                <a16:creationId xmlns:a16="http://schemas.microsoft.com/office/drawing/2014/main" id="{9D464CA1-F982-3E7D-A413-FD46EF36D7A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29702" y="3257001"/>
            <a:ext cx="1943100" cy="1543050"/>
          </a:xfrm>
          <a:prstGeom prst="rect">
            <a:avLst/>
          </a:prstGeom>
        </p:spPr>
      </p:pic>
      <p:pic>
        <p:nvPicPr>
          <p:cNvPr id="48" name="圖形 47">
            <a:extLst>
              <a:ext uri="{FF2B5EF4-FFF2-40B4-BE49-F238E27FC236}">
                <a16:creationId xmlns:a16="http://schemas.microsoft.com/office/drawing/2014/main" id="{676259C1-7FF9-CEA9-47A6-7F75F2220CB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296776" y="5226772"/>
            <a:ext cx="1983025" cy="1189815"/>
          </a:xfrm>
          <a:prstGeom prst="rect">
            <a:avLst/>
          </a:prstGeom>
        </p:spPr>
      </p:pic>
      <p:sp>
        <p:nvSpPr>
          <p:cNvPr id="45" name="矩形 44">
            <a:extLst>
              <a:ext uri="{FF2B5EF4-FFF2-40B4-BE49-F238E27FC236}">
                <a16:creationId xmlns:a16="http://schemas.microsoft.com/office/drawing/2014/main" id="{569C20AF-2A8F-3046-0266-43D741BF42BE}"/>
              </a:ext>
            </a:extLst>
          </p:cNvPr>
          <p:cNvSpPr/>
          <p:nvPr/>
        </p:nvSpPr>
        <p:spPr>
          <a:xfrm>
            <a:off x="4357748" y="6271579"/>
            <a:ext cx="800219" cy="276999"/>
          </a:xfrm>
          <a:prstGeom prst="rect">
            <a:avLst/>
          </a:prstGeom>
        </p:spPr>
        <p:txBody>
          <a:bodyPr wrap="none">
            <a:spAutoFit/>
          </a:bodyPr>
          <a:lstStyle/>
          <a:p>
            <a:r>
              <a:rPr lang="en-US" altLang="zh-TW" sz="1200" b="1">
                <a:solidFill>
                  <a:srgbClr val="00B0F0"/>
                </a:solidFill>
                <a:latin typeface="Arial" panose="020B0604020202020204" pitchFamily="34" charset="0"/>
                <a:ea typeface="微軟正黑體" panose="020B0604030504040204" pitchFamily="34" charset="-120"/>
                <a:sym typeface="Arial" panose="020B0604020202020204" pitchFamily="34" charset="0"/>
              </a:rPr>
              <a:t>M.2 SSD</a:t>
            </a:r>
            <a:endParaRPr lang="zh-TW" altLang="en-US" sz="1200" b="1">
              <a:solidFill>
                <a:srgbClr val="00B0F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矩形 42">
            <a:extLst>
              <a:ext uri="{FF2B5EF4-FFF2-40B4-BE49-F238E27FC236}">
                <a16:creationId xmlns:a16="http://schemas.microsoft.com/office/drawing/2014/main" id="{9858EEE9-2099-5892-BA0E-CA90BBF63E88}"/>
              </a:ext>
            </a:extLst>
          </p:cNvPr>
          <p:cNvSpPr/>
          <p:nvPr/>
        </p:nvSpPr>
        <p:spPr>
          <a:xfrm>
            <a:off x="4357749" y="4616510"/>
            <a:ext cx="800219" cy="276999"/>
          </a:xfrm>
          <a:prstGeom prst="rect">
            <a:avLst/>
          </a:prstGeom>
        </p:spPr>
        <p:txBody>
          <a:bodyPr wrap="none">
            <a:spAutoFit/>
          </a:bodyPr>
          <a:lstStyle/>
          <a:p>
            <a:r>
              <a:rPr lang="en-US" altLang="zh-TW" sz="1200" b="1">
                <a:solidFill>
                  <a:srgbClr val="00B0F0"/>
                </a:solidFill>
                <a:latin typeface="Arial" panose="020B0604020202020204" pitchFamily="34" charset="0"/>
                <a:ea typeface="微軟正黑體" panose="020B0604030504040204" pitchFamily="34" charset="-120"/>
                <a:sym typeface="Arial" panose="020B0604020202020204" pitchFamily="34" charset="0"/>
              </a:rPr>
              <a:t>M.2 SSD</a:t>
            </a:r>
            <a:endParaRPr lang="zh-TW" altLang="en-US" sz="1200" b="1">
              <a:solidFill>
                <a:srgbClr val="00B0F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標題 12">
            <a:extLst>
              <a:ext uri="{FF2B5EF4-FFF2-40B4-BE49-F238E27FC236}">
                <a16:creationId xmlns:a16="http://schemas.microsoft.com/office/drawing/2014/main" id="{EA9FEFDF-F38D-BCFE-5B4B-5A5769A10504}"/>
              </a:ext>
            </a:extLst>
          </p:cNvPr>
          <p:cNvSpPr>
            <a:spLocks noGrp="1"/>
          </p:cNvSpPr>
          <p:nvPr>
            <p:ph type="title"/>
          </p:nvPr>
        </p:nvSpPr>
        <p:spPr/>
        <p:txBody>
          <a:bodyPr/>
          <a:lstStyle/>
          <a:p>
            <a:r>
              <a:rPr lang="en-US" altLang="zh-TW" sz="4400">
                <a:latin typeface="Arial" panose="020B0604020202020204" pitchFamily="34" charset="0"/>
                <a:cs typeface="Arial"/>
                <a:sym typeface="Arial" panose="020B0604020202020204" pitchFamily="34" charset="0"/>
              </a:rPr>
              <a:t>Installing</a:t>
            </a:r>
            <a:r>
              <a:rPr lang="en-US" altLang="zh-TW">
                <a:latin typeface="Arial" panose="020B0604020202020204" pitchFamily="34" charset="0"/>
                <a:cs typeface="Arial"/>
                <a:sym typeface="Arial" panose="020B0604020202020204" pitchFamily="34" charset="0"/>
              </a:rPr>
              <a:t> </a:t>
            </a:r>
            <a:r>
              <a:rPr lang="en-US" altLang="zh-TW" sz="4400">
                <a:latin typeface="Arial" panose="020B0604020202020204" pitchFamily="34" charset="0"/>
                <a:cs typeface="Arial"/>
                <a:sym typeface="Arial" panose="020B0604020202020204" pitchFamily="34" charset="0"/>
              </a:rPr>
              <a:t>M.2 2280 </a:t>
            </a:r>
            <a:r>
              <a:rPr lang="en-US" altLang="zh-TW" sz="4400" err="1">
                <a:latin typeface="Arial" panose="020B0604020202020204" pitchFamily="34" charset="0"/>
                <a:cs typeface="Arial"/>
                <a:sym typeface="Arial" panose="020B0604020202020204" pitchFamily="34" charset="0"/>
              </a:rPr>
              <a:t>NVMe</a:t>
            </a:r>
            <a:r>
              <a:rPr lang="en-US" altLang="zh-TW">
                <a:latin typeface="Arial" panose="020B0604020202020204" pitchFamily="34" charset="0"/>
                <a:cs typeface="Arial"/>
                <a:sym typeface="Arial" panose="020B0604020202020204" pitchFamily="34" charset="0"/>
              </a:rPr>
              <a:t> </a:t>
            </a:r>
            <a:r>
              <a:rPr lang="en-US" altLang="zh-TW" err="1">
                <a:latin typeface="Arial" panose="020B0604020202020204" pitchFamily="34" charset="0"/>
                <a:cs typeface="Arial"/>
                <a:sym typeface="Arial" panose="020B0604020202020204" pitchFamily="34" charset="0"/>
              </a:rPr>
              <a:t>PCIe</a:t>
            </a:r>
            <a:r>
              <a:rPr lang="en-US" altLang="zh-TW">
                <a:latin typeface="Arial" panose="020B0604020202020204" pitchFamily="34" charset="0"/>
                <a:cs typeface="Arial"/>
                <a:sym typeface="Arial" panose="020B0604020202020204" pitchFamily="34" charset="0"/>
              </a:rPr>
              <a:t> SSD</a:t>
            </a:r>
            <a:endParaRPr lang="zh-TW" altLang="en-US">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1940862"/>
      </p:ext>
    </p:extLst>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3" cstate="hqprint">
            <a:extLst>
              <a:ext uri="{28A0092B-C50C-407E-A947-70E740481C1C}">
                <a14:useLocalDpi xmlns:a14="http://schemas.microsoft.com/office/drawing/2010/main" val="0"/>
              </a:ext>
            </a:extLst>
          </a:blip>
          <a:srcRect l="33074" t="7965" r="33074"/>
          <a:stretch/>
        </p:blipFill>
        <p:spPr>
          <a:xfrm>
            <a:off x="5615258" y="2364962"/>
            <a:ext cx="2739974" cy="4656667"/>
          </a:xfrm>
          <a:prstGeom prst="rect">
            <a:avLst/>
          </a:prstGeom>
        </p:spPr>
      </p:pic>
      <p:sp>
        <p:nvSpPr>
          <p:cNvPr id="2" name="文字方塊 1" hidden="1">
            <a:extLst>
              <a:ext uri="{FF2B5EF4-FFF2-40B4-BE49-F238E27FC236}">
                <a16:creationId xmlns:a16="http://schemas.microsoft.com/office/drawing/2014/main" id="{74FF805F-6521-4307-B6BF-1A0874627BC2}"/>
              </a:ext>
            </a:extLst>
          </p:cNvPr>
          <p:cNvSpPr txBox="1"/>
          <p:nvPr/>
        </p:nvSpPr>
        <p:spPr>
          <a:xfrm>
            <a:off x="190500" y="426992"/>
            <a:ext cx="11791950" cy="707886"/>
          </a:xfrm>
          <a:prstGeom prst="rect">
            <a:avLst/>
          </a:prstGeom>
          <a:noFill/>
        </p:spPr>
        <p:txBody>
          <a:bodyPr wrap="square" lIns="91440" tIns="45720" rIns="91440" bIns="45720" rtlCol="0" anchor="t">
            <a:spAutoFit/>
          </a:bodyPr>
          <a:lstStyle/>
          <a:p>
            <a:pPr algn="ctr"/>
            <a:r>
              <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TS-253E / TS-453E </a:t>
            </a:r>
            <a:r>
              <a:rPr lang="en-US" altLang="zh-TW" sz="4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背面圖</a:t>
            </a:r>
            <a:endPar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cxnSp>
        <p:nvCxnSpPr>
          <p:cNvPr id="12" name="直線接點 11">
            <a:extLst>
              <a:ext uri="{FF2B5EF4-FFF2-40B4-BE49-F238E27FC236}">
                <a16:creationId xmlns:a16="http://schemas.microsoft.com/office/drawing/2014/main" id="{A576D829-A508-4691-9CFC-B1BD5488A2F7}"/>
              </a:ext>
            </a:extLst>
          </p:cNvPr>
          <p:cNvCxnSpPr>
            <a:cxnSpLocks/>
          </p:cNvCxnSpPr>
          <p:nvPr/>
        </p:nvCxnSpPr>
        <p:spPr>
          <a:xfrm>
            <a:off x="4978400" y="5991319"/>
            <a:ext cx="1178742" cy="0"/>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7" name="圖片 16"/>
          <p:cNvPicPr>
            <a:picLocks noChangeAspect="1"/>
          </p:cNvPicPr>
          <p:nvPr/>
        </p:nvPicPr>
        <p:blipFill rotWithShape="1">
          <a:blip r:embed="rId4" cstate="hqprint">
            <a:extLst>
              <a:ext uri="{28A0092B-C50C-407E-A947-70E740481C1C}">
                <a14:useLocalDpi xmlns:a14="http://schemas.microsoft.com/office/drawing/2010/main" val="0"/>
              </a:ext>
            </a:extLst>
          </a:blip>
          <a:srcRect t="8653"/>
          <a:stretch/>
        </p:blipFill>
        <p:spPr>
          <a:xfrm>
            <a:off x="-2681116" y="2373429"/>
            <a:ext cx="8098008" cy="4624162"/>
          </a:xfrm>
          <a:prstGeom prst="rect">
            <a:avLst/>
          </a:prstGeom>
        </p:spPr>
      </p:pic>
      <p:sp>
        <p:nvSpPr>
          <p:cNvPr id="18" name="文字方塊 17">
            <a:extLst>
              <a:ext uri="{FF2B5EF4-FFF2-40B4-BE49-F238E27FC236}">
                <a16:creationId xmlns:a16="http://schemas.microsoft.com/office/drawing/2014/main" id="{6E8026C0-C4C9-574B-BB6E-210774F05B7A}"/>
              </a:ext>
            </a:extLst>
          </p:cNvPr>
          <p:cNvSpPr txBox="1"/>
          <p:nvPr/>
        </p:nvSpPr>
        <p:spPr>
          <a:xfrm>
            <a:off x="8769219" y="4117124"/>
            <a:ext cx="2511022" cy="584775"/>
          </a:xfrm>
          <a:prstGeom prst="rect">
            <a:avLst/>
          </a:prstGeom>
          <a:noFill/>
        </p:spPr>
        <p:txBody>
          <a:bodyPr wrap="square" lIns="91440" tIns="45720" rIns="91440" bIns="45720" rtlCol="0" anchor="t">
            <a:spAutoFit/>
          </a:bodyPr>
          <a:lstStyle/>
          <a:p>
            <a:r>
              <a:rPr kumimoji="1" lang="fr-FR"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2.5 Gigabit Ethernet </a:t>
            </a:r>
          </a:p>
          <a:p>
            <a:r>
              <a:rPr lang="fr-FR"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port</a:t>
            </a:r>
          </a:p>
        </p:txBody>
      </p:sp>
      <p:sp>
        <p:nvSpPr>
          <p:cNvPr id="23" name="矩形 22"/>
          <p:cNvSpPr/>
          <p:nvPr/>
        </p:nvSpPr>
        <p:spPr>
          <a:xfrm>
            <a:off x="8769219" y="5186139"/>
            <a:ext cx="1691489" cy="338554"/>
          </a:xfrm>
          <a:prstGeom prst="rect">
            <a:avLst/>
          </a:prstGeom>
        </p:spPr>
        <p:txBody>
          <a:bodyPr wrap="none" lIns="91440" tIns="45720" rIns="91440" bIns="45720" anchor="t">
            <a:spAutoFit/>
          </a:bodyPr>
          <a:lstStyle/>
          <a:p>
            <a:r>
              <a:rPr lang="en-US"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USB 2.0 </a:t>
            </a:r>
            <a:r>
              <a:rPr lang="fr-FR"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port</a:t>
            </a:r>
            <a:endParaRPr lang="zh-TW" altLang="en-US"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 name="矩形 24"/>
          <p:cNvSpPr/>
          <p:nvPr/>
        </p:nvSpPr>
        <p:spPr>
          <a:xfrm>
            <a:off x="8769219" y="5585445"/>
            <a:ext cx="1976823" cy="338554"/>
          </a:xfrm>
          <a:prstGeom prst="rect">
            <a:avLst/>
          </a:prstGeom>
        </p:spPr>
        <p:txBody>
          <a:bodyPr wrap="none" lIns="91440" tIns="45720" rIns="91440" bIns="45720" anchor="t">
            <a:spAutoFit/>
          </a:bodyPr>
          <a:lstStyle/>
          <a:p>
            <a:r>
              <a:rPr lang="en-US"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USB 3.2 Gen 2 port</a:t>
            </a:r>
            <a:endParaRPr lang="fr-FR"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 name="矩形 26"/>
          <p:cNvSpPr/>
          <p:nvPr/>
        </p:nvSpPr>
        <p:spPr>
          <a:xfrm>
            <a:off x="8769219" y="5961514"/>
            <a:ext cx="2018501" cy="338554"/>
          </a:xfrm>
          <a:prstGeom prst="rect">
            <a:avLst/>
          </a:prstGeom>
        </p:spPr>
        <p:txBody>
          <a:bodyPr wrap="none" lIns="91440" tIns="45720" rIns="91440" bIns="45720" anchor="t">
            <a:spAutoFit/>
          </a:bodyPr>
          <a:lstStyle/>
          <a:p>
            <a:r>
              <a:rPr lang="en-US"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12V DC power input</a:t>
            </a:r>
            <a:endParaRPr lang="zh-TW" altLang="en-US"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文字方塊 27">
            <a:extLst>
              <a:ext uri="{FF2B5EF4-FFF2-40B4-BE49-F238E27FC236}">
                <a16:creationId xmlns:a16="http://schemas.microsoft.com/office/drawing/2014/main" id="{00DC4A69-5EFB-0E49-8FBD-7E5D8A7068C3}"/>
              </a:ext>
            </a:extLst>
          </p:cNvPr>
          <p:cNvSpPr txBox="1"/>
          <p:nvPr/>
        </p:nvSpPr>
        <p:spPr>
          <a:xfrm>
            <a:off x="4136177" y="5837685"/>
            <a:ext cx="1082348" cy="338554"/>
          </a:xfrm>
          <a:prstGeom prst="rect">
            <a:avLst/>
          </a:prstGeom>
          <a:noFill/>
        </p:spPr>
        <p:txBody>
          <a:bodyPr wrap="square" rtlCol="0">
            <a:spAutoFit/>
          </a:bodyPr>
          <a:lstStyle/>
          <a:p>
            <a:r>
              <a:rPr kumimoji="1" lang="en-US"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K-Lock</a:t>
            </a:r>
            <a:endParaRPr kumimoji="1" lang="zh-TW" altLang="en-US"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 name="文字方塊 28">
            <a:extLst>
              <a:ext uri="{FF2B5EF4-FFF2-40B4-BE49-F238E27FC236}">
                <a16:creationId xmlns:a16="http://schemas.microsoft.com/office/drawing/2014/main" id="{6E8026C0-C4C9-574B-BB6E-210774F05B7A}"/>
              </a:ext>
            </a:extLst>
          </p:cNvPr>
          <p:cNvSpPr txBox="1"/>
          <p:nvPr/>
        </p:nvSpPr>
        <p:spPr>
          <a:xfrm>
            <a:off x="8769219" y="3023302"/>
            <a:ext cx="2511022" cy="338554"/>
          </a:xfrm>
          <a:prstGeom prst="rect">
            <a:avLst/>
          </a:prstGeom>
          <a:noFill/>
        </p:spPr>
        <p:txBody>
          <a:bodyPr wrap="square" rtlCol="0">
            <a:spAutoFit/>
          </a:bodyPr>
          <a:lstStyle/>
          <a:p>
            <a:r>
              <a:rPr kumimoji="1" lang="en-US"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HDMI</a:t>
            </a:r>
            <a:r>
              <a:rPr kumimoji="1" lang="zh-TW" altLang="en-US"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1.4b</a:t>
            </a:r>
            <a:endParaRPr kumimoji="1" lang="zh-TW" altLang="en-US"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30" name="直線接點 29">
            <a:extLst>
              <a:ext uri="{FF2B5EF4-FFF2-40B4-BE49-F238E27FC236}">
                <a16:creationId xmlns:a16="http://schemas.microsoft.com/office/drawing/2014/main" id="{1C987C80-5152-4DE2-8D20-51D2B49D142C}"/>
              </a:ext>
            </a:extLst>
          </p:cNvPr>
          <p:cNvCxnSpPr>
            <a:cxnSpLocks/>
          </p:cNvCxnSpPr>
          <p:nvPr/>
        </p:nvCxnSpPr>
        <p:spPr>
          <a:xfrm>
            <a:off x="8098367" y="3192579"/>
            <a:ext cx="632736" cy="0"/>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1C987C80-5152-4DE2-8D20-51D2B49D142C}"/>
              </a:ext>
            </a:extLst>
          </p:cNvPr>
          <p:cNvCxnSpPr>
            <a:cxnSpLocks/>
            <a:stCxn id="34" idx="3"/>
          </p:cNvCxnSpPr>
          <p:nvPr/>
        </p:nvCxnSpPr>
        <p:spPr>
          <a:xfrm>
            <a:off x="5405397" y="3890610"/>
            <a:ext cx="751745" cy="1841"/>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6DE4CCD9-F3A1-ED43-B8EA-CBF02AE78A3A}"/>
              </a:ext>
            </a:extLst>
          </p:cNvPr>
          <p:cNvSpPr txBox="1"/>
          <p:nvPr/>
        </p:nvSpPr>
        <p:spPr>
          <a:xfrm>
            <a:off x="4136177" y="3434593"/>
            <a:ext cx="1269220" cy="584775"/>
          </a:xfrm>
          <a:prstGeom prst="rect">
            <a:avLst/>
          </a:prstGeom>
          <a:noFill/>
        </p:spPr>
        <p:txBody>
          <a:bodyPr wrap="square" lIns="91440" tIns="45720" rIns="91440" bIns="45720" rtlCol="0" anchor="t">
            <a:spAutoFit/>
          </a:bodyPr>
          <a:lstStyle/>
          <a:p>
            <a:r>
              <a:rPr kumimoji="1" lang="en-US"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7CM</a:t>
            </a:r>
          </a:p>
          <a:p>
            <a:r>
              <a:rPr lang="en-US"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Smart fan</a:t>
            </a:r>
          </a:p>
        </p:txBody>
      </p:sp>
      <p:cxnSp>
        <p:nvCxnSpPr>
          <p:cNvPr id="38" name="直線接點 37">
            <a:extLst>
              <a:ext uri="{FF2B5EF4-FFF2-40B4-BE49-F238E27FC236}">
                <a16:creationId xmlns:a16="http://schemas.microsoft.com/office/drawing/2014/main" id="{1C987C80-5152-4DE2-8D20-51D2B49D142C}"/>
              </a:ext>
            </a:extLst>
          </p:cNvPr>
          <p:cNvCxnSpPr>
            <a:cxnSpLocks/>
          </p:cNvCxnSpPr>
          <p:nvPr/>
        </p:nvCxnSpPr>
        <p:spPr>
          <a:xfrm>
            <a:off x="8061325" y="4296957"/>
            <a:ext cx="669778" cy="0"/>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C987C80-5152-4DE2-8D20-51D2B49D142C}"/>
              </a:ext>
            </a:extLst>
          </p:cNvPr>
          <p:cNvCxnSpPr>
            <a:cxnSpLocks/>
          </p:cNvCxnSpPr>
          <p:nvPr/>
        </p:nvCxnSpPr>
        <p:spPr>
          <a:xfrm>
            <a:off x="8072438" y="5355416"/>
            <a:ext cx="658665" cy="0"/>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1C987C80-5152-4DE2-8D20-51D2B49D142C}"/>
              </a:ext>
            </a:extLst>
          </p:cNvPr>
          <p:cNvCxnSpPr>
            <a:cxnSpLocks/>
          </p:cNvCxnSpPr>
          <p:nvPr/>
        </p:nvCxnSpPr>
        <p:spPr>
          <a:xfrm>
            <a:off x="8072438" y="5762144"/>
            <a:ext cx="658665" cy="0"/>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1C987C80-5152-4DE2-8D20-51D2B49D142C}"/>
              </a:ext>
            </a:extLst>
          </p:cNvPr>
          <p:cNvCxnSpPr>
            <a:cxnSpLocks/>
          </p:cNvCxnSpPr>
          <p:nvPr/>
        </p:nvCxnSpPr>
        <p:spPr>
          <a:xfrm>
            <a:off x="8072438" y="6154007"/>
            <a:ext cx="658665" cy="7443"/>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C56526E8-A287-4872-AD27-3F4A118DBCD7}"/>
              </a:ext>
            </a:extLst>
          </p:cNvPr>
          <p:cNvSpPr txBox="1"/>
          <p:nvPr/>
        </p:nvSpPr>
        <p:spPr>
          <a:xfrm>
            <a:off x="6506200" y="1934013"/>
            <a:ext cx="1555125"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sym typeface="Arial" panose="020B0604020202020204" pitchFamily="34" charset="0"/>
              </a:rPr>
              <a:t>TS-253E</a:t>
            </a:r>
            <a:endParaRPr lang="zh-TW" altLang="en-US" sz="2000">
              <a:latin typeface="Arial" panose="020B0604020202020204" pitchFamily="34" charset="0"/>
              <a:ea typeface="微軟正黑體" panose="020B0604030504040204" pitchFamily="34" charset="-120"/>
              <a:sym typeface="Arial" panose="020B0604020202020204" pitchFamily="34" charset="0"/>
            </a:endParaRPr>
          </a:p>
        </p:txBody>
      </p:sp>
      <p:sp>
        <p:nvSpPr>
          <p:cNvPr id="22" name="文字方塊 21">
            <a:extLst>
              <a:ext uri="{FF2B5EF4-FFF2-40B4-BE49-F238E27FC236}">
                <a16:creationId xmlns:a16="http://schemas.microsoft.com/office/drawing/2014/main" id="{C56526E8-A287-4872-AD27-3F4A118DBCD7}"/>
              </a:ext>
            </a:extLst>
          </p:cNvPr>
          <p:cNvSpPr txBox="1"/>
          <p:nvPr/>
        </p:nvSpPr>
        <p:spPr>
          <a:xfrm>
            <a:off x="844061" y="1934013"/>
            <a:ext cx="1555125"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sym typeface="Arial" panose="020B0604020202020204" pitchFamily="34" charset="0"/>
              </a:rPr>
              <a:t>TS-453E</a:t>
            </a:r>
            <a:endParaRPr lang="zh-TW" altLang="en-US" sz="2000">
              <a:latin typeface="Arial" panose="020B0604020202020204" pitchFamily="34" charset="0"/>
              <a:ea typeface="微軟正黑體" panose="020B0604030504040204" pitchFamily="34" charset="-120"/>
              <a:sym typeface="Arial" panose="020B0604020202020204" pitchFamily="34" charset="0"/>
            </a:endParaRPr>
          </a:p>
        </p:txBody>
      </p:sp>
      <p:sp>
        <p:nvSpPr>
          <p:cNvPr id="3" name="文字方塊 2">
            <a:extLst>
              <a:ext uri="{FF2B5EF4-FFF2-40B4-BE49-F238E27FC236}">
                <a16:creationId xmlns:a16="http://schemas.microsoft.com/office/drawing/2014/main" id="{E1AAB0EF-64E7-6E51-4356-50CCF08C6AFC}"/>
              </a:ext>
            </a:extLst>
          </p:cNvPr>
          <p:cNvSpPr txBox="1"/>
          <p:nvPr/>
        </p:nvSpPr>
        <p:spPr>
          <a:xfrm>
            <a:off x="4136176" y="4232312"/>
            <a:ext cx="1269220" cy="584775"/>
          </a:xfrm>
          <a:prstGeom prst="rect">
            <a:avLst/>
          </a:prstGeom>
          <a:noFill/>
        </p:spPr>
        <p:txBody>
          <a:bodyPr wrap="square" lIns="91440" tIns="45720" rIns="91440" bIns="45720" rtlCol="0" anchor="t">
            <a:spAutoFit/>
          </a:bodyPr>
          <a:lstStyle/>
          <a:p>
            <a:r>
              <a:rPr kumimoji="1" lang="en-US"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12CM</a:t>
            </a:r>
          </a:p>
          <a:p>
            <a:r>
              <a:rPr lang="en-US" altLang="zh-TW" sz="160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Smart fan</a:t>
            </a:r>
          </a:p>
        </p:txBody>
      </p:sp>
      <p:cxnSp>
        <p:nvCxnSpPr>
          <p:cNvPr id="4" name="直線接點 3">
            <a:extLst>
              <a:ext uri="{FF2B5EF4-FFF2-40B4-BE49-F238E27FC236}">
                <a16:creationId xmlns:a16="http://schemas.microsoft.com/office/drawing/2014/main" id="{0735CF05-4EBA-F202-018A-2E58157DEF9C}"/>
              </a:ext>
            </a:extLst>
          </p:cNvPr>
          <p:cNvCxnSpPr>
            <a:cxnSpLocks/>
          </p:cNvCxnSpPr>
          <p:nvPr/>
        </p:nvCxnSpPr>
        <p:spPr>
          <a:xfrm>
            <a:off x="1928773" y="4524700"/>
            <a:ext cx="2204307" cy="1841"/>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標題 4">
            <a:extLst>
              <a:ext uri="{FF2B5EF4-FFF2-40B4-BE49-F238E27FC236}">
                <a16:creationId xmlns:a16="http://schemas.microsoft.com/office/drawing/2014/main" id="{B705EBC3-7B21-BB05-273D-089C28EF7202}"/>
              </a:ext>
            </a:extLst>
          </p:cNvPr>
          <p:cNvSpPr>
            <a:spLocks noGrp="1"/>
          </p:cNvSpPr>
          <p:nvPr>
            <p:ph type="title"/>
          </p:nvPr>
        </p:nvSpPr>
        <p:spPr/>
        <p:txBody>
          <a:bodyPr/>
          <a:lstStyle/>
          <a:p>
            <a:r>
              <a:rPr lang="en-US" altLang="zh-TW" sz="4400">
                <a:latin typeface="Arial" panose="020B0604020202020204" pitchFamily="34" charset="0"/>
                <a:cs typeface="Arial"/>
                <a:sym typeface="Arial" panose="020B0604020202020204" pitchFamily="34" charset="0"/>
              </a:rPr>
              <a:t>TS-253E / TS-453E </a:t>
            </a:r>
            <a:r>
              <a:rPr lang="en-US" altLang="zh-TW">
                <a:latin typeface="Arial" panose="020B0604020202020204" pitchFamily="34" charset="0"/>
                <a:cs typeface="Arial"/>
                <a:sym typeface="Arial" panose="020B0604020202020204" pitchFamily="34" charset="0"/>
              </a:rPr>
              <a:t>rear view</a:t>
            </a:r>
          </a:p>
        </p:txBody>
      </p:sp>
    </p:spTree>
    <p:extLst>
      <p:ext uri="{BB962C8B-B14F-4D97-AF65-F5344CB8AC3E}">
        <p14:creationId xmlns:p14="http://schemas.microsoft.com/office/powerpoint/2010/main" val="3842765321"/>
      </p:ext>
    </p:extLst>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AFE242-E9B7-4B83-9D96-E0B0410432BD}"/>
              </a:ext>
            </a:extLst>
          </p:cNvPr>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Add more storage with QNAP USB JBOD &amp; RAID storage expansion units</a:t>
            </a:r>
            <a:endParaRPr lang="zh-TW" altLang="en-US">
              <a:latin typeface="Arial" panose="020B0604020202020204" pitchFamily="34" charset="0"/>
              <a:sym typeface="Arial" panose="020B0604020202020204" pitchFamily="34" charset="0"/>
            </a:endParaRPr>
          </a:p>
        </p:txBody>
      </p:sp>
      <p:sp>
        <p:nvSpPr>
          <p:cNvPr id="5" name="文字方塊 4">
            <a:extLst>
              <a:ext uri="{FF2B5EF4-FFF2-40B4-BE49-F238E27FC236}">
                <a16:creationId xmlns:a16="http://schemas.microsoft.com/office/drawing/2014/main" id="{C15989ED-FDD8-42BB-A87B-E2D73A2D6CA2}"/>
              </a:ext>
            </a:extLst>
          </p:cNvPr>
          <p:cNvSpPr txBox="1"/>
          <p:nvPr/>
        </p:nvSpPr>
        <p:spPr>
          <a:xfrm>
            <a:off x="4627581" y="3690128"/>
            <a:ext cx="2347559" cy="692497"/>
          </a:xfrm>
          <a:prstGeom prst="rect">
            <a:avLst/>
          </a:prstGeom>
          <a:noFill/>
        </p:spPr>
        <p:txBody>
          <a:bodyPr wrap="square" lIns="91440" tIns="45720" rIns="91440" bIns="45720" rtlCol="0" anchor="t">
            <a:spAutoFit/>
          </a:bodyPr>
          <a:lstStyle/>
          <a:p>
            <a:r>
              <a:rPr lang="en-US" altLang="zh-TW" sz="13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4-bay</a:t>
            </a:r>
          </a:p>
          <a:p>
            <a:r>
              <a:rPr lang="en-US" altLang="zh-TW" sz="13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Desktop SATA 6Gb/s JBOD Support hardware RAID</a:t>
            </a:r>
            <a:endParaRPr lang="en-US" altLang="zh-TW" sz="1333">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文字方塊 5">
            <a:extLst>
              <a:ext uri="{FF2B5EF4-FFF2-40B4-BE49-F238E27FC236}">
                <a16:creationId xmlns:a16="http://schemas.microsoft.com/office/drawing/2014/main" id="{E701DE98-92CA-49E3-94EF-2B6A86B8447A}"/>
              </a:ext>
            </a:extLst>
          </p:cNvPr>
          <p:cNvSpPr txBox="1"/>
          <p:nvPr/>
        </p:nvSpPr>
        <p:spPr>
          <a:xfrm>
            <a:off x="1188695" y="3306017"/>
            <a:ext cx="1040670" cy="400110"/>
          </a:xfrm>
          <a:prstGeom prst="rect">
            <a:avLst/>
          </a:prstGeom>
          <a:noFill/>
        </p:spPr>
        <p:txBody>
          <a:bodyPr wrap="none" rtlCol="0">
            <a:spAutoFit/>
          </a:bodyPr>
          <a:lstStyle/>
          <a:p>
            <a:r>
              <a:rPr lang="en-US" altLang="zh-TW" sz="20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TR-002</a:t>
            </a:r>
          </a:p>
        </p:txBody>
      </p:sp>
      <p:pic>
        <p:nvPicPr>
          <p:cNvPr id="1026" name="Picture 2">
            <a:extLst>
              <a:ext uri="{FF2B5EF4-FFF2-40B4-BE49-F238E27FC236}">
                <a16:creationId xmlns:a16="http://schemas.microsoft.com/office/drawing/2014/main" id="{9C79886C-5E9F-486F-9525-C8BFD92FCD84}"/>
              </a:ext>
            </a:extLst>
          </p:cNvPr>
          <p:cNvPicPr>
            <a:picLocks noChangeAspect="1" noChangeArrowheads="1"/>
          </p:cNvPicPr>
          <p:nvPr/>
        </p:nvPicPr>
        <p:blipFill>
          <a:blip r:embed="rId3"/>
          <a:srcRect t="30080" b="30080"/>
          <a:stretch/>
        </p:blipFill>
        <p:spPr bwMode="auto">
          <a:xfrm>
            <a:off x="3915750" y="4472615"/>
            <a:ext cx="3977081" cy="990472"/>
          </a:xfrm>
          <a:prstGeom prst="roundRect">
            <a:avLst>
              <a:gd name="adj" fmla="val 0"/>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CE3E81A9-621E-4AE5-9D89-914B86F02128}"/>
              </a:ext>
            </a:extLst>
          </p:cNvPr>
          <p:cNvSpPr txBox="1"/>
          <p:nvPr/>
        </p:nvSpPr>
        <p:spPr>
          <a:xfrm>
            <a:off x="4224481" y="5701843"/>
            <a:ext cx="2750659" cy="707694"/>
          </a:xfrm>
          <a:prstGeom prst="rect">
            <a:avLst/>
          </a:prstGeom>
          <a:noFill/>
        </p:spPr>
        <p:txBody>
          <a:bodyPr wrap="square" rtlCol="0">
            <a:spAutoFit/>
          </a:bodyPr>
          <a:lstStyle/>
          <a:p>
            <a:r>
              <a:rPr lang="en-US" altLang="zh-TW" sz="1333">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12-bay</a:t>
            </a:r>
          </a:p>
          <a:p>
            <a:r>
              <a:rPr lang="en-US" altLang="zh-TW" sz="1333">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Rackmount USB 3.2 Gen 2 JBOD Support dual power backup</a:t>
            </a:r>
            <a:endParaRPr lang="zh-TW" altLang="en-US" sz="1333">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 name="圖片 17" descr="一張含有 室內, 電子用品, 黑色 的圖片&#10;&#10;自動產生的描述">
            <a:extLst>
              <a:ext uri="{FF2B5EF4-FFF2-40B4-BE49-F238E27FC236}">
                <a16:creationId xmlns:a16="http://schemas.microsoft.com/office/drawing/2014/main" id="{0B4F872B-BFE4-4BB6-81CB-9D886F2AA7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98716" y="1882567"/>
            <a:ext cx="2253181" cy="1408239"/>
          </a:xfrm>
          <a:prstGeom prst="rect">
            <a:avLst/>
          </a:prstGeom>
        </p:spPr>
      </p:pic>
      <p:pic>
        <p:nvPicPr>
          <p:cNvPr id="25" name="圖片 24" descr="一張含有 黑色, 電子用品 的圖片&#10;&#10;自動產生的描述">
            <a:extLst>
              <a:ext uri="{FF2B5EF4-FFF2-40B4-BE49-F238E27FC236}">
                <a16:creationId xmlns:a16="http://schemas.microsoft.com/office/drawing/2014/main" id="{BDA8F57C-35F8-42F3-BF6A-BE21478134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430" y="1882566"/>
            <a:ext cx="2401596" cy="1500997"/>
          </a:xfrm>
          <a:prstGeom prst="rect">
            <a:avLst/>
          </a:prstGeom>
        </p:spPr>
      </p:pic>
      <p:sp>
        <p:nvSpPr>
          <p:cNvPr id="27" name="文字方塊 26">
            <a:extLst>
              <a:ext uri="{FF2B5EF4-FFF2-40B4-BE49-F238E27FC236}">
                <a16:creationId xmlns:a16="http://schemas.microsoft.com/office/drawing/2014/main" id="{9E9BDC02-14F7-43D8-8DEE-835E312E3FA1}"/>
              </a:ext>
            </a:extLst>
          </p:cNvPr>
          <p:cNvSpPr txBox="1"/>
          <p:nvPr/>
        </p:nvSpPr>
        <p:spPr>
          <a:xfrm>
            <a:off x="859821" y="5701842"/>
            <a:ext cx="3055929" cy="692497"/>
          </a:xfrm>
          <a:prstGeom prst="rect">
            <a:avLst/>
          </a:prstGeom>
          <a:noFill/>
        </p:spPr>
        <p:txBody>
          <a:bodyPr wrap="square" lIns="91440" tIns="45720" rIns="91440" bIns="45720" rtlCol="0" anchor="t">
            <a:spAutoFit/>
          </a:bodyPr>
          <a:lstStyle/>
          <a:p>
            <a:r>
              <a:rPr lang="en-US" altLang="zh-TW" sz="13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4-bay</a:t>
            </a:r>
          </a:p>
          <a:p>
            <a:r>
              <a:rPr lang="en-US" altLang="zh-TW" sz="13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Rackmount USB 3.2 Gen 1 JBOD Support hardware RAID</a:t>
            </a:r>
          </a:p>
        </p:txBody>
      </p:sp>
      <p:pic>
        <p:nvPicPr>
          <p:cNvPr id="28" name="圖片 27">
            <a:extLst>
              <a:ext uri="{FF2B5EF4-FFF2-40B4-BE49-F238E27FC236}">
                <a16:creationId xmlns:a16="http://schemas.microsoft.com/office/drawing/2014/main" id="{16277467-4746-40A6-8A19-FA21440743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0860" y="4857735"/>
            <a:ext cx="3261144" cy="605353"/>
          </a:xfrm>
          <a:prstGeom prst="rect">
            <a:avLst/>
          </a:prstGeom>
        </p:spPr>
      </p:pic>
      <p:pic>
        <p:nvPicPr>
          <p:cNvPr id="30" name="圖片 29" descr="一張含有 文字, 室內, 電子用品, 電腦 的圖片&#10;&#10;自動產生的描述">
            <a:extLst>
              <a:ext uri="{FF2B5EF4-FFF2-40B4-BE49-F238E27FC236}">
                <a16:creationId xmlns:a16="http://schemas.microsoft.com/office/drawing/2014/main" id="{C9A57619-1B8D-4899-BA4D-56AE9C37029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69086" y="1669005"/>
            <a:ext cx="3095831" cy="1934895"/>
          </a:xfrm>
          <a:prstGeom prst="rect">
            <a:avLst/>
          </a:prstGeom>
        </p:spPr>
      </p:pic>
      <p:sp>
        <p:nvSpPr>
          <p:cNvPr id="32" name="文字方塊 31">
            <a:extLst>
              <a:ext uri="{FF2B5EF4-FFF2-40B4-BE49-F238E27FC236}">
                <a16:creationId xmlns:a16="http://schemas.microsoft.com/office/drawing/2014/main" id="{2746C507-1713-44AD-BA04-E6E0319FBB83}"/>
              </a:ext>
            </a:extLst>
          </p:cNvPr>
          <p:cNvSpPr txBox="1"/>
          <p:nvPr/>
        </p:nvSpPr>
        <p:spPr>
          <a:xfrm>
            <a:off x="8205158" y="3690129"/>
            <a:ext cx="2510624" cy="502573"/>
          </a:xfrm>
          <a:prstGeom prst="rect">
            <a:avLst/>
          </a:prstGeom>
          <a:noFill/>
        </p:spPr>
        <p:txBody>
          <a:bodyPr wrap="none" rtlCol="0">
            <a:spAutoFit/>
          </a:bodyPr>
          <a:lstStyle/>
          <a:p>
            <a:r>
              <a:rPr lang="en-US" altLang="zh-TW" sz="1333">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8-bay</a:t>
            </a:r>
          </a:p>
          <a:p>
            <a:r>
              <a:rPr lang="en-US" altLang="zh-TW" sz="1333">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Desktop USB 3.2 Gen 2 JBOD</a:t>
            </a:r>
          </a:p>
        </p:txBody>
      </p:sp>
      <p:graphicFrame>
        <p:nvGraphicFramePr>
          <p:cNvPr id="3" name="表格 3">
            <a:extLst>
              <a:ext uri="{FF2B5EF4-FFF2-40B4-BE49-F238E27FC236}">
                <a16:creationId xmlns:a16="http://schemas.microsoft.com/office/drawing/2014/main" id="{40EA2A6F-8918-4B76-96D4-4763C25CCA1E}"/>
              </a:ext>
            </a:extLst>
          </p:cNvPr>
          <p:cNvGraphicFramePr>
            <a:graphicFrameLocks noGrp="1"/>
          </p:cNvGraphicFramePr>
          <p:nvPr>
            <p:extLst>
              <p:ext uri="{D42A27DB-BD31-4B8C-83A1-F6EECF244321}">
                <p14:modId xmlns:p14="http://schemas.microsoft.com/office/powerpoint/2010/main" val="2303947586"/>
              </p:ext>
            </p:extLst>
          </p:nvPr>
        </p:nvGraphicFramePr>
        <p:xfrm>
          <a:off x="8124071" y="4189974"/>
          <a:ext cx="3462300" cy="2471166"/>
        </p:xfrm>
        <a:graphic>
          <a:graphicData uri="http://schemas.openxmlformats.org/drawingml/2006/table">
            <a:tbl>
              <a:tblPr firstRow="1" bandRow="1">
                <a:tableStyleId>{2D5ABB26-0587-4C30-8999-92F81FD0307C}</a:tableStyleId>
              </a:tblPr>
              <a:tblGrid>
                <a:gridCol w="2304776">
                  <a:extLst>
                    <a:ext uri="{9D8B030D-6E8A-4147-A177-3AD203B41FA5}">
                      <a16:colId xmlns:a16="http://schemas.microsoft.com/office/drawing/2014/main" val="3767541910"/>
                    </a:ext>
                  </a:extLst>
                </a:gridCol>
                <a:gridCol w="1157524">
                  <a:extLst>
                    <a:ext uri="{9D8B030D-6E8A-4147-A177-3AD203B41FA5}">
                      <a16:colId xmlns:a16="http://schemas.microsoft.com/office/drawing/2014/main" val="3884991473"/>
                    </a:ext>
                  </a:extLst>
                </a:gridCol>
              </a:tblGrid>
              <a:tr h="357379">
                <a:tc gridSpan="2">
                  <a:txBody>
                    <a:bodyPr/>
                    <a:lstStyle/>
                    <a:p>
                      <a:pPr marL="0" marR="0" lvl="0" indent="0" algn="l" rtl="0">
                        <a:lnSpc>
                          <a:spcPct val="115000"/>
                        </a:lnSpc>
                        <a:spcBef>
                          <a:spcPts val="0"/>
                        </a:spcBef>
                        <a:spcAft>
                          <a:spcPts val="0"/>
                        </a:spcAft>
                        <a:buClr>
                          <a:srgbClr val="000000"/>
                        </a:buClr>
                        <a:buFont typeface="Arial"/>
                        <a:buNone/>
                      </a:pPr>
                      <a:r>
                        <a:rPr lang="en-US" altLang="zh-TW" sz="1600" b="1" u="none" strike="noStrike" cap="none">
                          <a:solidFill>
                            <a:srgbClr val="2189DF"/>
                          </a:solidFill>
                          <a:latin typeface="Arial" panose="020B0604020202020204" pitchFamily="34" charset="0"/>
                          <a:ea typeface="微軟正黑體" panose="020B0604030504040204" pitchFamily="34" charset="-120"/>
                          <a:sym typeface="Arial" panose="020B0604020202020204" pitchFamily="34" charset="0"/>
                        </a:rPr>
                        <a:t>Maximum</a:t>
                      </a:r>
                      <a:r>
                        <a:rPr lang="en-US" altLang="zh-TW" sz="1600" b="1" u="none" strike="noStrike" cap="none" baseline="0">
                          <a:solidFill>
                            <a:srgbClr val="2189DF"/>
                          </a:solidFill>
                          <a:latin typeface="Arial" panose="020B0604020202020204" pitchFamily="34" charset="0"/>
                          <a:ea typeface="微軟正黑體" panose="020B0604030504040204" pitchFamily="34" charset="-120"/>
                          <a:sym typeface="Arial" panose="020B0604020202020204" pitchFamily="34" charset="0"/>
                        </a:rPr>
                        <a:t> of JBOD / RAID expansion enclosures</a:t>
                      </a:r>
                      <a:endParaRPr lang="zh-TW" altLang="en-US" sz="1600" b="1" i="0" u="none" strike="noStrike" cap="none">
                        <a:solidFill>
                          <a:srgbClr val="2189DF"/>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2">
                          <a:lumMod val="75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567082310"/>
                  </a:ext>
                </a:extLst>
              </a:tr>
              <a:tr h="357124">
                <a:tc>
                  <a:txBody>
                    <a:bodyPr/>
                    <a:lstStyle/>
                    <a:p>
                      <a:pPr marL="0" marR="0" lvl="0" indent="0" algn="l" rtl="0">
                        <a:lnSpc>
                          <a:spcPct val="115000"/>
                        </a:lnSpc>
                        <a:spcBef>
                          <a:spcPts val="0"/>
                        </a:spcBef>
                        <a:spcAft>
                          <a:spcPts val="0"/>
                        </a:spcAft>
                        <a:buClr>
                          <a:srgbClr val="000000"/>
                        </a:buClr>
                        <a:buFont typeface="Arial"/>
                        <a:buNone/>
                      </a:pPr>
                      <a:r>
                        <a:rPr lang="en-US" altLang="zh-TW" sz="1500" b="0" u="none" strike="noStrike" cap="none">
                          <a:solidFill>
                            <a:schemeClr val="tx2"/>
                          </a:solidFill>
                          <a:latin typeface="Arial" panose="020B0604020202020204" pitchFamily="34" charset="0"/>
                          <a:ea typeface="微軟正黑體" panose="020B0604030504040204" pitchFamily="34" charset="-120"/>
                          <a:sym typeface="Arial" panose="020B0604020202020204" pitchFamily="34" charset="0"/>
                        </a:rPr>
                        <a:t>TR-002</a:t>
                      </a:r>
                      <a:endParaRPr lang="zh-TW" altLang="en-US" sz="1500" b="0" i="0" u="none" strike="noStrike" cap="none">
                        <a:solidFill>
                          <a:schemeClr val="tx2"/>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lnL w="28575"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28575" cap="flat" cmpd="sng" algn="ctr">
                      <a:solidFill>
                        <a:schemeClr val="tx2">
                          <a:lumMod val="75000"/>
                        </a:schemeClr>
                      </a:solidFill>
                      <a:prstDash val="solid"/>
                      <a:round/>
                      <a:headEnd type="none" w="med" len="med"/>
                      <a:tailEnd type="none" w="med" len="med"/>
                    </a:lnT>
                    <a:lnB w="28575" cap="flat" cmpd="sng" algn="ctr">
                      <a:noFill/>
                      <a:prstDash val="solid"/>
                      <a:round/>
                      <a:headEnd type="none" w="med" len="med"/>
                      <a:tailEnd type="none" w="med" len="med"/>
                    </a:lnB>
                    <a:solidFill>
                      <a:schemeClr val="tx2">
                        <a:lumMod val="20000"/>
                        <a:lumOff val="80000"/>
                      </a:schemeClr>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500" b="0" u="none" strike="noStrike" cap="none">
                          <a:solidFill>
                            <a:schemeClr val="tx2"/>
                          </a:solidFill>
                          <a:latin typeface="Arial" panose="020B0604020202020204" pitchFamily="34" charset="0"/>
                          <a:ea typeface="微軟正黑體" panose="020B0604030504040204" pitchFamily="34" charset="-120"/>
                          <a:sym typeface="Arial" panose="020B0604020202020204" pitchFamily="34" charset="0"/>
                        </a:rPr>
                        <a:t>2</a:t>
                      </a:r>
                      <a:endParaRPr lang="zh-TW" altLang="en-US" sz="1500" b="0" i="0" u="none" strike="noStrike" cap="none">
                        <a:solidFill>
                          <a:schemeClr val="tx2"/>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lnL w="12700" cap="flat" cmpd="sng" algn="ctr">
                      <a:solidFill>
                        <a:schemeClr val="tx2">
                          <a:lumMod val="75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2">
                          <a:lumMod val="75000"/>
                        </a:schemeClr>
                      </a:solidFill>
                      <a:prstDash val="solid"/>
                      <a:round/>
                      <a:headEnd type="none" w="med" len="med"/>
                      <a:tailEnd type="none" w="med" len="med"/>
                    </a:lnT>
                    <a:lnB w="28575" cap="flat" cmpd="sng" algn="ctr">
                      <a:no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282176257"/>
                  </a:ext>
                </a:extLst>
              </a:tr>
              <a:tr h="357124">
                <a:tc>
                  <a:txBody>
                    <a:bodyPr/>
                    <a:lstStyle/>
                    <a:p>
                      <a:pPr marL="0" marR="0" lvl="0" indent="0" algn="l" rtl="0">
                        <a:lnSpc>
                          <a:spcPct val="115000"/>
                        </a:lnSpc>
                        <a:spcBef>
                          <a:spcPts val="0"/>
                        </a:spcBef>
                        <a:spcAft>
                          <a:spcPts val="0"/>
                        </a:spcAft>
                        <a:buClr>
                          <a:srgbClr val="000000"/>
                        </a:buClr>
                        <a:buFont typeface="Arial"/>
                        <a:buNone/>
                      </a:pPr>
                      <a:r>
                        <a:rPr lang="en-US" altLang="zh-TW" sz="1500" b="0" u="none" strike="noStrike" cap="none">
                          <a:solidFill>
                            <a:schemeClr val="tx2"/>
                          </a:solidFill>
                          <a:latin typeface="Arial" panose="020B0604020202020204" pitchFamily="34" charset="0"/>
                          <a:ea typeface="微軟正黑體" panose="020B0604030504040204" pitchFamily="34" charset="-120"/>
                          <a:sym typeface="Arial" panose="020B0604020202020204" pitchFamily="34" charset="0"/>
                        </a:rPr>
                        <a:t>TR-004</a:t>
                      </a:r>
                      <a:endParaRPr lang="zh-TW" altLang="en-US" sz="1500" b="0" i="0" u="none" strike="noStrike" cap="none">
                        <a:solidFill>
                          <a:schemeClr val="tx2"/>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lnL w="28575"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lvl="0" indent="0" algn="l" rtl="0">
                        <a:lnSpc>
                          <a:spcPct val="115000"/>
                        </a:lnSpc>
                        <a:spcBef>
                          <a:spcPts val="0"/>
                        </a:spcBef>
                        <a:spcAft>
                          <a:spcPts val="0"/>
                        </a:spcAft>
                        <a:buClr>
                          <a:srgbClr val="000000"/>
                        </a:buClr>
                        <a:buFont typeface="Arial"/>
                        <a:buNone/>
                      </a:pPr>
                      <a:r>
                        <a:rPr lang="en-US" altLang="zh-TW" sz="1500" b="0" u="none" strike="noStrike" cap="none">
                          <a:solidFill>
                            <a:schemeClr val="tx2"/>
                          </a:solidFill>
                          <a:latin typeface="Arial" panose="020B0604020202020204" pitchFamily="34" charset="0"/>
                          <a:ea typeface="微軟正黑體" panose="020B0604030504040204" pitchFamily="34" charset="-120"/>
                          <a:sym typeface="Arial" panose="020B0604020202020204" pitchFamily="34" charset="0"/>
                        </a:rPr>
                        <a:t>2</a:t>
                      </a:r>
                      <a:endParaRPr lang="zh-TW" altLang="en-US" sz="1500" b="0" i="0" u="none" strike="noStrike" cap="none">
                        <a:solidFill>
                          <a:schemeClr val="tx2"/>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lnL w="12700" cap="flat" cmpd="sng" algn="ctr">
                      <a:solidFill>
                        <a:schemeClr val="tx2">
                          <a:lumMod val="75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3032946468"/>
                  </a:ext>
                </a:extLst>
              </a:tr>
              <a:tr h="357124">
                <a:tc>
                  <a:txBody>
                    <a:bodyPr/>
                    <a:lstStyle/>
                    <a:p>
                      <a:pPr marL="0" marR="0" lvl="0" indent="0" algn="l" defTabSz="914400" rtl="0">
                        <a:lnSpc>
                          <a:spcPct val="114999"/>
                        </a:lnSpc>
                        <a:spcBef>
                          <a:spcPts val="0"/>
                        </a:spcBef>
                        <a:spcAft>
                          <a:spcPts val="0"/>
                        </a:spcAft>
                        <a:buFont typeface="Arial"/>
                        <a:buNone/>
                        <a:tabLst/>
                        <a:defRPr/>
                      </a:pPr>
                      <a:r>
                        <a:rPr lang="en-US" altLang="zh-TW" sz="1500" b="0" u="none" strike="noStrike" cap="none">
                          <a:solidFill>
                            <a:schemeClr val="tx2"/>
                          </a:solidFill>
                          <a:latin typeface="Arial" panose="020B0604020202020204" pitchFamily="34" charset="0"/>
                          <a:ea typeface="微軟正黑體" panose="020B0604030504040204" pitchFamily="34" charset="-120"/>
                          <a:sym typeface="Arial" panose="020B0604020202020204" pitchFamily="34" charset="0"/>
                        </a:rPr>
                        <a:t>TR-004U</a:t>
                      </a:r>
                      <a:endParaRPr lang="zh-TW" altLang="en-US" sz="1500" b="0" i="0" u="none" strike="noStrike" cap="none">
                        <a:solidFill>
                          <a:schemeClr val="tx2"/>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lnL w="28575"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2">
                        <a:lumMod val="20000"/>
                        <a:lumOff val="80000"/>
                      </a:schemeClr>
                    </a:solidFill>
                  </a:tcPr>
                </a:tc>
                <a:tc>
                  <a:txBody>
                    <a:bodyPr/>
                    <a:lstStyle/>
                    <a:p>
                      <a:pPr marL="0" marR="0" lvl="0" indent="0" algn="l" rtl="0">
                        <a:lnSpc>
                          <a:spcPct val="114999"/>
                        </a:lnSpc>
                        <a:spcBef>
                          <a:spcPts val="0"/>
                        </a:spcBef>
                        <a:spcAft>
                          <a:spcPts val="0"/>
                        </a:spcAft>
                        <a:buFont typeface="Arial"/>
                        <a:buNone/>
                      </a:pPr>
                      <a:r>
                        <a:rPr lang="en-US" altLang="zh-TW" sz="1500" b="0" u="none" strike="noStrike" cap="none">
                          <a:solidFill>
                            <a:schemeClr val="tx2"/>
                          </a:solidFill>
                          <a:latin typeface="Arial" panose="020B0604020202020204" pitchFamily="34" charset="0"/>
                          <a:ea typeface="微軟正黑體" panose="020B0604030504040204" pitchFamily="34" charset="-120"/>
                          <a:sym typeface="Arial" panose="020B0604020202020204" pitchFamily="34" charset="0"/>
                        </a:rPr>
                        <a:t>2</a:t>
                      </a:r>
                      <a:endParaRPr lang="zh-TW" altLang="en-US" sz="1500" b="0" i="0" u="none" strike="noStrike" cap="none">
                        <a:solidFill>
                          <a:schemeClr val="tx2"/>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lnL w="12700" cap="flat" cmpd="sng" algn="ctr">
                      <a:solidFill>
                        <a:schemeClr val="tx2">
                          <a:lumMod val="75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234612461"/>
                  </a:ext>
                </a:extLst>
              </a:tr>
              <a:tr h="357124">
                <a:tc>
                  <a:txBody>
                    <a:bodyPr/>
                    <a:lstStyle/>
                    <a:p>
                      <a:pPr marL="0" marR="0" lvl="0" indent="0" algn="l" rtl="0">
                        <a:lnSpc>
                          <a:spcPct val="114999"/>
                        </a:lnSpc>
                        <a:spcBef>
                          <a:spcPts val="0"/>
                        </a:spcBef>
                        <a:spcAft>
                          <a:spcPts val="0"/>
                        </a:spcAft>
                        <a:buSzTx/>
                        <a:buFont typeface="Arial"/>
                        <a:buNone/>
                      </a:pPr>
                      <a:r>
                        <a:rPr lang="en-US" altLang="zh-TW" sz="1500" b="0" u="none" strike="noStrike" cap="none">
                          <a:solidFill>
                            <a:schemeClr val="tx2"/>
                          </a:solidFill>
                          <a:latin typeface="Arial" panose="020B0604020202020204" pitchFamily="34" charset="0"/>
                          <a:ea typeface="微軟正黑體" panose="020B0604030504040204" pitchFamily="34" charset="-120"/>
                          <a:sym typeface="Arial" panose="020B0604020202020204" pitchFamily="34" charset="0"/>
                        </a:rPr>
                        <a:t>TL-D800C</a:t>
                      </a:r>
                      <a:endParaRPr lang="zh-TW" altLang="en-US" sz="1500" b="0" i="0" u="none" strike="noStrike" cap="none">
                        <a:solidFill>
                          <a:schemeClr val="tx2"/>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lnL w="28575"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lvl="0" indent="0" algn="l" rtl="0">
                        <a:lnSpc>
                          <a:spcPct val="114999"/>
                        </a:lnSpc>
                        <a:spcBef>
                          <a:spcPts val="0"/>
                        </a:spcBef>
                        <a:spcAft>
                          <a:spcPts val="0"/>
                        </a:spcAft>
                        <a:buFont typeface="Arial"/>
                        <a:buNone/>
                      </a:pPr>
                      <a:r>
                        <a:rPr lang="en-US" altLang="zh-TW" sz="1500" b="0" u="none" strike="noStrike" cap="none">
                          <a:solidFill>
                            <a:schemeClr val="tx2"/>
                          </a:solidFill>
                          <a:latin typeface="Arial" panose="020B0604020202020204" pitchFamily="34" charset="0"/>
                          <a:ea typeface="微軟正黑體" panose="020B0604030504040204" pitchFamily="34" charset="-120"/>
                          <a:sym typeface="Arial" panose="020B0604020202020204" pitchFamily="34" charset="0"/>
                        </a:rPr>
                        <a:t>1</a:t>
                      </a:r>
                      <a:endParaRPr lang="zh-TW" altLang="en-US" sz="1500" b="0" i="0" u="none" strike="noStrike" cap="none">
                        <a:solidFill>
                          <a:schemeClr val="tx2"/>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lnL w="12700" cap="flat" cmpd="sng" algn="ctr">
                      <a:solidFill>
                        <a:schemeClr val="tx2">
                          <a:lumMod val="75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72382835"/>
                  </a:ext>
                </a:extLst>
              </a:tr>
              <a:tr h="357124">
                <a:tc>
                  <a:txBody>
                    <a:bodyPr/>
                    <a:lstStyle/>
                    <a:p>
                      <a:pPr marL="0" marR="0" lvl="0" indent="0" algn="l" rtl="0">
                        <a:lnSpc>
                          <a:spcPct val="115000"/>
                        </a:lnSpc>
                        <a:spcBef>
                          <a:spcPts val="0"/>
                        </a:spcBef>
                        <a:spcAft>
                          <a:spcPts val="0"/>
                        </a:spcAft>
                        <a:buClr>
                          <a:srgbClr val="000000"/>
                        </a:buClr>
                        <a:buFont typeface="Arial"/>
                        <a:buNone/>
                      </a:pPr>
                      <a:r>
                        <a:rPr lang="en-US" altLang="zh-TW" sz="1500" b="0" u="none" strike="noStrike" cap="none">
                          <a:solidFill>
                            <a:schemeClr val="tx2"/>
                          </a:solidFill>
                          <a:latin typeface="Arial" panose="020B0604020202020204" pitchFamily="34" charset="0"/>
                          <a:ea typeface="微軟正黑體" panose="020B0604030504040204" pitchFamily="34" charset="-120"/>
                          <a:sym typeface="Arial" panose="020B0604020202020204" pitchFamily="34" charset="0"/>
                        </a:rPr>
                        <a:t>TL-R1200C-RP</a:t>
                      </a:r>
                      <a:endParaRPr lang="zh-TW" altLang="en-US" sz="1500" b="0" i="0" u="none" strike="noStrike" cap="none">
                        <a:solidFill>
                          <a:schemeClr val="tx2"/>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lnL w="28575"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2">
                        <a:lumMod val="20000"/>
                        <a:lumOff val="80000"/>
                      </a:schemeClr>
                    </a:solidFill>
                  </a:tcPr>
                </a:tc>
                <a:tc>
                  <a:txBody>
                    <a:bodyPr/>
                    <a:lstStyle/>
                    <a:p>
                      <a:pPr marL="0" marR="0" lvl="0" indent="0" algn="l" rtl="0">
                        <a:lnSpc>
                          <a:spcPct val="115000"/>
                        </a:lnSpc>
                        <a:spcBef>
                          <a:spcPts val="0"/>
                        </a:spcBef>
                        <a:spcAft>
                          <a:spcPts val="0"/>
                        </a:spcAft>
                        <a:buClr>
                          <a:srgbClr val="000000"/>
                        </a:buClr>
                        <a:buFont typeface="Arial"/>
                        <a:buNone/>
                      </a:pPr>
                      <a:r>
                        <a:rPr lang="en-US" altLang="zh-TW" sz="1500" b="0" u="none" strike="noStrike" cap="none">
                          <a:solidFill>
                            <a:schemeClr val="tx2"/>
                          </a:solidFill>
                          <a:latin typeface="Arial" panose="020B0604020202020204" pitchFamily="34" charset="0"/>
                          <a:ea typeface="微軟正黑體" panose="020B0604030504040204" pitchFamily="34" charset="-120"/>
                          <a:sym typeface="Arial" panose="020B0604020202020204" pitchFamily="34" charset="0"/>
                        </a:rPr>
                        <a:t>1</a:t>
                      </a:r>
                      <a:endParaRPr lang="zh-TW" altLang="en-US" sz="1500" b="0" i="0" u="none" strike="noStrike" cap="none">
                        <a:solidFill>
                          <a:schemeClr val="tx2"/>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21920" marR="121920" marT="60960" marB="60960">
                    <a:lnL w="12700" cap="flat" cmpd="sng" algn="ctr">
                      <a:solidFill>
                        <a:schemeClr val="tx2">
                          <a:lumMod val="75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77589966"/>
                  </a:ext>
                </a:extLst>
              </a:tr>
            </a:tbl>
          </a:graphicData>
        </a:graphic>
      </p:graphicFrame>
      <p:sp>
        <p:nvSpPr>
          <p:cNvPr id="19" name="文字方塊 18">
            <a:extLst>
              <a:ext uri="{FF2B5EF4-FFF2-40B4-BE49-F238E27FC236}">
                <a16:creationId xmlns:a16="http://schemas.microsoft.com/office/drawing/2014/main" id="{4E0E831B-99EE-1776-8EA9-A0C96E8B245A}"/>
              </a:ext>
            </a:extLst>
          </p:cNvPr>
          <p:cNvSpPr txBox="1"/>
          <p:nvPr/>
        </p:nvSpPr>
        <p:spPr>
          <a:xfrm>
            <a:off x="1236168" y="3690128"/>
            <a:ext cx="2386107" cy="707694"/>
          </a:xfrm>
          <a:prstGeom prst="rect">
            <a:avLst/>
          </a:prstGeom>
          <a:noFill/>
        </p:spPr>
        <p:txBody>
          <a:bodyPr wrap="square" lIns="91440" tIns="45720" rIns="91440" bIns="45720" anchor="t">
            <a:spAutoFit/>
          </a:bodyPr>
          <a:lstStyle/>
          <a:p>
            <a:pPr defTabSz="1219170">
              <a:defRPr/>
            </a:pPr>
            <a:r>
              <a:rPr lang="en-US" altLang="zh-TW" sz="13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2-bay</a:t>
            </a:r>
          </a:p>
          <a:p>
            <a:pPr defTabSz="1219170">
              <a:defRPr/>
            </a:pPr>
            <a:r>
              <a:rPr lang="en-US" altLang="zh-TW" sz="130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Desktop SATA 6Gb/s JBOD Support hardware RAID</a:t>
            </a:r>
          </a:p>
        </p:txBody>
      </p:sp>
      <p:sp>
        <p:nvSpPr>
          <p:cNvPr id="20" name="文字方塊 19">
            <a:extLst>
              <a:ext uri="{FF2B5EF4-FFF2-40B4-BE49-F238E27FC236}">
                <a16:creationId xmlns:a16="http://schemas.microsoft.com/office/drawing/2014/main" id="{339239FA-1C20-36B6-8FF1-ED38E2E664C4}"/>
              </a:ext>
            </a:extLst>
          </p:cNvPr>
          <p:cNvSpPr txBox="1"/>
          <p:nvPr/>
        </p:nvSpPr>
        <p:spPr>
          <a:xfrm>
            <a:off x="834057" y="5364711"/>
            <a:ext cx="1226618" cy="400110"/>
          </a:xfrm>
          <a:prstGeom prst="rect">
            <a:avLst/>
          </a:prstGeom>
          <a:noFill/>
        </p:spPr>
        <p:txBody>
          <a:bodyPr wrap="none" rtlCol="0">
            <a:spAutoFit/>
          </a:bodyPr>
          <a:lstStyle/>
          <a:p>
            <a:r>
              <a:rPr lang="en-US" altLang="zh-TW" sz="20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TR-004U</a:t>
            </a:r>
          </a:p>
        </p:txBody>
      </p:sp>
      <p:sp>
        <p:nvSpPr>
          <p:cNvPr id="21" name="文字方塊 20">
            <a:extLst>
              <a:ext uri="{FF2B5EF4-FFF2-40B4-BE49-F238E27FC236}">
                <a16:creationId xmlns:a16="http://schemas.microsoft.com/office/drawing/2014/main" id="{8414F81B-8790-5A02-3D23-877C69912A0B}"/>
              </a:ext>
            </a:extLst>
          </p:cNvPr>
          <p:cNvSpPr txBox="1"/>
          <p:nvPr/>
        </p:nvSpPr>
        <p:spPr>
          <a:xfrm>
            <a:off x="4580107" y="3306017"/>
            <a:ext cx="1040670" cy="400110"/>
          </a:xfrm>
          <a:prstGeom prst="rect">
            <a:avLst/>
          </a:prstGeom>
          <a:noFill/>
        </p:spPr>
        <p:txBody>
          <a:bodyPr wrap="none" rtlCol="0">
            <a:spAutoFit/>
          </a:bodyPr>
          <a:lstStyle/>
          <a:p>
            <a:r>
              <a:rPr lang="en-US" altLang="zh-TW" sz="20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TR-004</a:t>
            </a:r>
          </a:p>
        </p:txBody>
      </p:sp>
      <p:sp>
        <p:nvSpPr>
          <p:cNvPr id="22" name="文字方塊 21">
            <a:extLst>
              <a:ext uri="{FF2B5EF4-FFF2-40B4-BE49-F238E27FC236}">
                <a16:creationId xmlns:a16="http://schemas.microsoft.com/office/drawing/2014/main" id="{81B43E02-0ADB-8099-BEE4-2D6AA8FB4C11}"/>
              </a:ext>
            </a:extLst>
          </p:cNvPr>
          <p:cNvSpPr txBox="1"/>
          <p:nvPr/>
        </p:nvSpPr>
        <p:spPr>
          <a:xfrm>
            <a:off x="4198716" y="5364711"/>
            <a:ext cx="1968809" cy="400110"/>
          </a:xfrm>
          <a:prstGeom prst="rect">
            <a:avLst/>
          </a:prstGeom>
          <a:noFill/>
        </p:spPr>
        <p:txBody>
          <a:bodyPr wrap="none" rtlCol="0">
            <a:spAutoFit/>
          </a:bodyPr>
          <a:lstStyle/>
          <a:p>
            <a:r>
              <a:rPr lang="en-US" altLang="zh-TW" sz="20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TL-R1200C-RP</a:t>
            </a:r>
          </a:p>
        </p:txBody>
      </p:sp>
      <p:sp>
        <p:nvSpPr>
          <p:cNvPr id="23" name="文字方塊 22">
            <a:extLst>
              <a:ext uri="{FF2B5EF4-FFF2-40B4-BE49-F238E27FC236}">
                <a16:creationId xmlns:a16="http://schemas.microsoft.com/office/drawing/2014/main" id="{A844D68D-A2D7-D168-26B3-183DF8C46E60}"/>
              </a:ext>
            </a:extLst>
          </p:cNvPr>
          <p:cNvSpPr txBox="1"/>
          <p:nvPr/>
        </p:nvSpPr>
        <p:spPr>
          <a:xfrm>
            <a:off x="8157684" y="3306017"/>
            <a:ext cx="1383712" cy="400110"/>
          </a:xfrm>
          <a:prstGeom prst="rect">
            <a:avLst/>
          </a:prstGeom>
          <a:noFill/>
        </p:spPr>
        <p:txBody>
          <a:bodyPr wrap="none" rtlCol="0">
            <a:spAutoFit/>
          </a:bodyPr>
          <a:lstStyle/>
          <a:p>
            <a:r>
              <a:rPr lang="en-US" altLang="zh-TW" sz="20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TL-D800C</a:t>
            </a:r>
          </a:p>
        </p:txBody>
      </p:sp>
    </p:spTree>
    <p:extLst>
      <p:ext uri="{BB962C8B-B14F-4D97-AF65-F5344CB8AC3E}">
        <p14:creationId xmlns:p14="http://schemas.microsoft.com/office/powerpoint/2010/main" val="3984208446"/>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E66F8F3C-C038-F9CC-10F9-DF71B5646C20}"/>
              </a:ext>
            </a:extLst>
          </p:cNvPr>
          <p:cNvSpPr/>
          <p:nvPr/>
        </p:nvSpPr>
        <p:spPr>
          <a:xfrm>
            <a:off x="6433900" y="2646238"/>
            <a:ext cx="3973731" cy="3110408"/>
          </a:xfrm>
          <a:prstGeom prst="rect">
            <a:avLst/>
          </a:prstGeom>
          <a:gradFill flip="none" rotWithShape="1">
            <a:gsLst>
              <a:gs pos="0">
                <a:srgbClr val="2189DF">
                  <a:alpha val="30000"/>
                </a:srgbClr>
              </a:gs>
              <a:gs pos="100000">
                <a:srgbClr val="17B0ED">
                  <a:alpha val="1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0" name="矩形 49">
            <a:extLst>
              <a:ext uri="{FF2B5EF4-FFF2-40B4-BE49-F238E27FC236}">
                <a16:creationId xmlns:a16="http://schemas.microsoft.com/office/drawing/2014/main" id="{8CFE5843-8F89-A4AD-1FA0-466259931195}"/>
              </a:ext>
            </a:extLst>
          </p:cNvPr>
          <p:cNvSpPr/>
          <p:nvPr/>
        </p:nvSpPr>
        <p:spPr>
          <a:xfrm>
            <a:off x="1819401" y="2646239"/>
            <a:ext cx="3862599" cy="3110407"/>
          </a:xfrm>
          <a:prstGeom prst="rect">
            <a:avLst/>
          </a:prstGeom>
          <a:gradFill flip="none" rotWithShape="1">
            <a:gsLst>
              <a:gs pos="0">
                <a:srgbClr val="2189DF">
                  <a:alpha val="30000"/>
                </a:srgbClr>
              </a:gs>
              <a:gs pos="100000">
                <a:srgbClr val="17B0ED">
                  <a:alpha val="1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6" name="群組 75">
            <a:extLst>
              <a:ext uri="{FF2B5EF4-FFF2-40B4-BE49-F238E27FC236}">
                <a16:creationId xmlns:a16="http://schemas.microsoft.com/office/drawing/2014/main" id="{6E410E53-FEE7-79E8-8600-570362F9197C}"/>
              </a:ext>
            </a:extLst>
          </p:cNvPr>
          <p:cNvGrpSpPr/>
          <p:nvPr/>
        </p:nvGrpSpPr>
        <p:grpSpPr>
          <a:xfrm>
            <a:off x="1819399" y="3191390"/>
            <a:ext cx="8588232" cy="2587953"/>
            <a:chOff x="1513809" y="2315008"/>
            <a:chExt cx="6120420" cy="1940965"/>
          </a:xfrm>
        </p:grpSpPr>
        <p:cxnSp>
          <p:nvCxnSpPr>
            <p:cNvPr id="77" name="直線接點 76">
              <a:extLst>
                <a:ext uri="{FF2B5EF4-FFF2-40B4-BE49-F238E27FC236}">
                  <a16:creationId xmlns:a16="http://schemas.microsoft.com/office/drawing/2014/main" id="{25BC6BEE-E8CB-4C3E-9A29-246B72184B81}"/>
                </a:ext>
              </a:extLst>
            </p:cNvPr>
            <p:cNvCxnSpPr>
              <a:cxnSpLocks/>
            </p:cNvCxnSpPr>
            <p:nvPr/>
          </p:nvCxnSpPr>
          <p:spPr>
            <a:xfrm>
              <a:off x="1513809" y="4227402"/>
              <a:ext cx="6120419" cy="285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6E6F3545-92D9-D1B0-2701-EF60249DB84C}"/>
                </a:ext>
              </a:extLst>
            </p:cNvPr>
            <p:cNvCxnSpPr>
              <a:cxnSpLocks/>
            </p:cNvCxnSpPr>
            <p:nvPr/>
          </p:nvCxnSpPr>
          <p:spPr>
            <a:xfrm>
              <a:off x="1513810" y="3933140"/>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20E3E96A-E384-FC69-CB7E-6367DA43C966}"/>
                </a:ext>
              </a:extLst>
            </p:cNvPr>
            <p:cNvCxnSpPr>
              <a:cxnSpLocks/>
            </p:cNvCxnSpPr>
            <p:nvPr/>
          </p:nvCxnSpPr>
          <p:spPr>
            <a:xfrm>
              <a:off x="1513810" y="3293951"/>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EF5EF712-473A-DF34-F0FC-34D645F7FC2D}"/>
                </a:ext>
              </a:extLst>
            </p:cNvPr>
            <p:cNvCxnSpPr>
              <a:cxnSpLocks/>
            </p:cNvCxnSpPr>
            <p:nvPr/>
          </p:nvCxnSpPr>
          <p:spPr>
            <a:xfrm>
              <a:off x="1513810" y="2981787"/>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74316BB6-BF71-38F6-9251-88794F563476}"/>
                </a:ext>
              </a:extLst>
            </p:cNvPr>
            <p:cNvCxnSpPr>
              <a:cxnSpLocks/>
            </p:cNvCxnSpPr>
            <p:nvPr/>
          </p:nvCxnSpPr>
          <p:spPr>
            <a:xfrm>
              <a:off x="1513810" y="266552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C2977456-6FB2-BE4B-236A-2CFD7C05A7A6}"/>
                </a:ext>
              </a:extLst>
            </p:cNvPr>
            <p:cNvCxnSpPr>
              <a:cxnSpLocks/>
            </p:cNvCxnSpPr>
            <p:nvPr/>
          </p:nvCxnSpPr>
          <p:spPr>
            <a:xfrm>
              <a:off x="1513810" y="3604394"/>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E87EDCED-D509-6F3E-0332-FDDC1575E27C}"/>
                </a:ext>
              </a:extLst>
            </p:cNvPr>
            <p:cNvCxnSpPr>
              <a:cxnSpLocks/>
            </p:cNvCxnSpPr>
            <p:nvPr/>
          </p:nvCxnSpPr>
          <p:spPr>
            <a:xfrm>
              <a:off x="1513810" y="231500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9" name="Shape 79">
            <a:extLst>
              <a:ext uri="{FF2B5EF4-FFF2-40B4-BE49-F238E27FC236}">
                <a16:creationId xmlns:a16="http://schemas.microsoft.com/office/drawing/2014/main" id="{C0556796-BFDB-F2D4-D320-1A55C627EA8B}"/>
              </a:ext>
            </a:extLst>
          </p:cNvPr>
          <p:cNvSpPr/>
          <p:nvPr/>
        </p:nvSpPr>
        <p:spPr>
          <a:xfrm>
            <a:off x="2718296" y="3257697"/>
            <a:ext cx="700937" cy="2517999"/>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533">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 name="標題 62"/>
          <p:cNvSpPr>
            <a:spLocks noGrp="1"/>
          </p:cNvSpPr>
          <p:nvPr>
            <p:ph type="title"/>
          </p:nvPr>
        </p:nvSpPr>
        <p:spPr>
          <a:xfrm>
            <a:off x="413886" y="365125"/>
            <a:ext cx="11519034" cy="1325563"/>
          </a:xfrm>
        </p:spPr>
        <p:txBody>
          <a:bodyPr/>
          <a:lstStyle/>
          <a:p>
            <a:r>
              <a:rPr lang="en-US" altLang="zh-CN">
                <a:latin typeface="Arial" panose="020B0604020202020204" pitchFamily="34" charset="0"/>
                <a:sym typeface="Arial" panose="020B0604020202020204" pitchFamily="34" charset="0"/>
              </a:rPr>
              <a:t>1 x 2.5GbE for 10GB file transfer with excellent performance</a:t>
            </a:r>
          </a:p>
        </p:txBody>
      </p:sp>
      <p:sp>
        <p:nvSpPr>
          <p:cNvPr id="48" name="TextBox 6">
            <a:extLst>
              <a:ext uri="{FF2B5EF4-FFF2-40B4-BE49-F238E27FC236}">
                <a16:creationId xmlns:a16="http://schemas.microsoft.com/office/drawing/2014/main" id="{FD45B67E-2173-84DF-2855-37B7275806C2}"/>
              </a:ext>
            </a:extLst>
          </p:cNvPr>
          <p:cNvSpPr txBox="1"/>
          <p:nvPr/>
        </p:nvSpPr>
        <p:spPr>
          <a:xfrm>
            <a:off x="1706436" y="2030571"/>
            <a:ext cx="3975563" cy="338544"/>
          </a:xfrm>
          <a:prstGeom prst="rect">
            <a:avLst/>
          </a:prstGeom>
          <a:noFill/>
        </p:spPr>
        <p:txBody>
          <a:bodyPr wrap="square" lIns="121908" tIns="60955" rIns="121908" bIns="60955" anchor="t">
            <a:spAutoFit/>
          </a:bodyPr>
          <a:lstStyle/>
          <a:p>
            <a:pPr algn="ctr">
              <a:defRPr/>
            </a:pPr>
            <a:r>
              <a:rPr lang="en-US" altLang="zh-TW" sz="1400" b="1">
                <a:latin typeface="Arial" panose="020B0604020202020204" pitchFamily="34" charset="0"/>
                <a:ea typeface="微軟正黑體" panose="020B0604030504040204" pitchFamily="34" charset="-120"/>
                <a:cs typeface="+mn-ea"/>
                <a:sym typeface="Arial" panose="020B0604020202020204" pitchFamily="34" charset="0"/>
              </a:rPr>
              <a:t>1 x 2.5GbE Windows</a:t>
            </a:r>
            <a:r>
              <a:rPr lang="zh-TW" altLang="en-US" sz="1400" b="1">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400" b="1">
                <a:latin typeface="Arial" panose="020B0604020202020204" pitchFamily="34" charset="0"/>
                <a:ea typeface="微軟正黑體" panose="020B0604030504040204" pitchFamily="34" charset="-120"/>
                <a:cs typeface="+mn-ea"/>
                <a:sym typeface="Arial" panose="020B0604020202020204" pitchFamily="34" charset="0"/>
              </a:rPr>
              <a:t>file transfer (10GB)</a:t>
            </a:r>
            <a:endParaRPr lang="zh-TW" altLang="en-US" sz="1400" b="1">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TextBox 6">
            <a:extLst>
              <a:ext uri="{FF2B5EF4-FFF2-40B4-BE49-F238E27FC236}">
                <a16:creationId xmlns:a16="http://schemas.microsoft.com/office/drawing/2014/main" id="{C7D59D49-EB7A-7FC9-CB9D-1DF0F3C7057E}"/>
              </a:ext>
            </a:extLst>
          </p:cNvPr>
          <p:cNvSpPr txBox="1"/>
          <p:nvPr/>
        </p:nvSpPr>
        <p:spPr>
          <a:xfrm>
            <a:off x="6450880" y="2030571"/>
            <a:ext cx="4151685" cy="553988"/>
          </a:xfrm>
          <a:prstGeom prst="rect">
            <a:avLst/>
          </a:prstGeom>
          <a:noFill/>
        </p:spPr>
        <p:txBody>
          <a:bodyPr wrap="square" lIns="121908" tIns="60955" rIns="121908" bIns="60955" anchor="t">
            <a:spAutoFit/>
          </a:bodyPr>
          <a:lstStyle/>
          <a:p>
            <a:pPr algn="ctr">
              <a:defRPr/>
            </a:pPr>
            <a:r>
              <a:rPr lang="en-US" altLang="zh-TW" sz="1400" b="1">
                <a:latin typeface="Arial" panose="020B0604020202020204" pitchFamily="34" charset="0"/>
                <a:ea typeface="微軟正黑體" panose="020B0604030504040204" pitchFamily="34" charset="-120"/>
                <a:cs typeface="+mn-ea"/>
                <a:sym typeface="Arial" panose="020B0604020202020204" pitchFamily="34" charset="0"/>
              </a:rPr>
              <a:t>1 x 2.5GbE Windows file transfer (10GB)</a:t>
            </a:r>
          </a:p>
          <a:p>
            <a:pPr algn="ctr">
              <a:defRPr/>
            </a:pPr>
            <a:r>
              <a:rPr lang="en-US" altLang="zh-CN" sz="1400" b="1">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sz="1400" b="1">
                <a:latin typeface="Arial" panose="020B0604020202020204" pitchFamily="34" charset="0"/>
                <a:ea typeface="微軟正黑體" panose="020B0604030504040204" pitchFamily="34" charset="-120"/>
                <a:cs typeface="+mn-ea"/>
                <a:sym typeface="Arial" panose="020B0604020202020204" pitchFamily="34" charset="0"/>
              </a:rPr>
              <a:t>encrypted volume</a:t>
            </a:r>
            <a:endParaRPr lang="zh-CN" altLang="en-US" sz="1400" b="1">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2" name="TextBox 6">
            <a:extLst>
              <a:ext uri="{FF2B5EF4-FFF2-40B4-BE49-F238E27FC236}">
                <a16:creationId xmlns:a16="http://schemas.microsoft.com/office/drawing/2014/main" id="{7AD87A31-C11F-8525-579A-3E9049DD35BE}"/>
              </a:ext>
            </a:extLst>
          </p:cNvPr>
          <p:cNvSpPr txBox="1"/>
          <p:nvPr/>
        </p:nvSpPr>
        <p:spPr>
          <a:xfrm>
            <a:off x="3876717" y="5820369"/>
            <a:ext cx="1291521" cy="384711"/>
          </a:xfrm>
          <a:prstGeom prst="rect">
            <a:avLst/>
          </a:prstGeom>
          <a:noFill/>
        </p:spPr>
        <p:txBody>
          <a:bodyPr wrap="square" lIns="121908" tIns="60955" rIns="121908" bIns="60955" anchor="t">
            <a:spAutoFit/>
          </a:bodyPr>
          <a:lstStyle/>
          <a:p>
            <a:pPr algn="ctr">
              <a:defRPr/>
            </a:pPr>
            <a:r>
              <a:rPr lang="en-US" altLang="zh-CN" sz="1700" b="1">
                <a:latin typeface="Arial" panose="020B0604020202020204" pitchFamily="34" charset="0"/>
                <a:ea typeface="微軟正黑體" panose="020B0604030504040204" pitchFamily="34" charset="-120"/>
                <a:cs typeface="+mn-ea"/>
                <a:sym typeface="Arial" panose="020B0604020202020204" pitchFamily="34" charset="0"/>
              </a:rPr>
              <a:t>Download</a:t>
            </a:r>
          </a:p>
        </p:txBody>
      </p:sp>
      <p:sp>
        <p:nvSpPr>
          <p:cNvPr id="53" name="TextBox 6">
            <a:extLst>
              <a:ext uri="{FF2B5EF4-FFF2-40B4-BE49-F238E27FC236}">
                <a16:creationId xmlns:a16="http://schemas.microsoft.com/office/drawing/2014/main" id="{B1D7575B-6740-761E-976F-091884E5C890}"/>
              </a:ext>
            </a:extLst>
          </p:cNvPr>
          <p:cNvSpPr txBox="1"/>
          <p:nvPr/>
        </p:nvSpPr>
        <p:spPr>
          <a:xfrm>
            <a:off x="2437451" y="5818685"/>
            <a:ext cx="1234371" cy="389777"/>
          </a:xfrm>
          <a:prstGeom prst="rect">
            <a:avLst/>
          </a:prstGeom>
          <a:noFill/>
        </p:spPr>
        <p:txBody>
          <a:bodyPr wrap="square" lIns="121908" tIns="60955" rIns="121908" bIns="60955" anchor="t">
            <a:spAutoFit/>
          </a:bodyPr>
          <a:lstStyle/>
          <a:p>
            <a:pPr algn="ctr">
              <a:defRPr/>
            </a:pPr>
            <a:r>
              <a:rPr lang="en-US" altLang="zh-CN" sz="1700" b="1">
                <a:latin typeface="Arial" panose="020B0604020202020204" pitchFamily="34" charset="0"/>
                <a:ea typeface="微軟正黑體" panose="020B0604030504040204" pitchFamily="34" charset="-120"/>
                <a:cs typeface="+mn-ea"/>
                <a:sym typeface="Arial" panose="020B0604020202020204" pitchFamily="34" charset="0"/>
              </a:rPr>
              <a:t>Upload</a:t>
            </a:r>
          </a:p>
        </p:txBody>
      </p:sp>
      <p:sp>
        <p:nvSpPr>
          <p:cNvPr id="54" name="文字方塊 53">
            <a:extLst>
              <a:ext uri="{FF2B5EF4-FFF2-40B4-BE49-F238E27FC236}">
                <a16:creationId xmlns:a16="http://schemas.microsoft.com/office/drawing/2014/main" id="{84F2980A-D710-90FF-E6FE-4AF84B8C840F}"/>
              </a:ext>
            </a:extLst>
          </p:cNvPr>
          <p:cNvSpPr txBox="1"/>
          <p:nvPr/>
        </p:nvSpPr>
        <p:spPr>
          <a:xfrm rot="16200000">
            <a:off x="633767" y="5279534"/>
            <a:ext cx="855512" cy="297454"/>
          </a:xfrm>
          <a:prstGeom prst="rect">
            <a:avLst/>
          </a:prstGeom>
          <a:noFill/>
        </p:spPr>
        <p:txBody>
          <a:bodyPr wrap="square" rtlCol="0">
            <a:spAutoFit/>
          </a:bodyPr>
          <a:lstStyle/>
          <a:p>
            <a:r>
              <a:rPr lang="en-US" altLang="zh-TW" sz="1333">
                <a:latin typeface="Arial" panose="020B0604020202020204" pitchFamily="34" charset="0"/>
                <a:ea typeface="微軟正黑體" panose="020B0604030504040204" pitchFamily="34" charset="-120"/>
                <a:cs typeface="+mn-ea"/>
                <a:sym typeface="Arial" panose="020B0604020202020204" pitchFamily="34" charset="0"/>
              </a:rPr>
              <a:t>(MB/s)</a:t>
            </a:r>
            <a:endParaRPr lang="zh-TW" altLang="en-US" sz="1333">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 name="TextBox 6">
            <a:extLst>
              <a:ext uri="{FF2B5EF4-FFF2-40B4-BE49-F238E27FC236}">
                <a16:creationId xmlns:a16="http://schemas.microsoft.com/office/drawing/2014/main" id="{C83FD710-8EDE-D457-38C4-E233075321A7}"/>
              </a:ext>
            </a:extLst>
          </p:cNvPr>
          <p:cNvSpPr txBox="1"/>
          <p:nvPr/>
        </p:nvSpPr>
        <p:spPr>
          <a:xfrm>
            <a:off x="8532632" y="5826020"/>
            <a:ext cx="1320096" cy="384711"/>
          </a:xfrm>
          <a:prstGeom prst="rect">
            <a:avLst/>
          </a:prstGeom>
          <a:noFill/>
        </p:spPr>
        <p:txBody>
          <a:bodyPr wrap="square" lIns="121908" tIns="60955" rIns="121908" bIns="60955" anchor="t">
            <a:spAutoFit/>
          </a:bodyPr>
          <a:lstStyle/>
          <a:p>
            <a:pPr algn="ctr">
              <a:defRPr/>
            </a:pPr>
            <a:r>
              <a:rPr lang="en-US" altLang="zh-CN" sz="1700" b="1">
                <a:latin typeface="Arial" panose="020B0604020202020204" pitchFamily="34" charset="0"/>
                <a:ea typeface="微軟正黑體" panose="020B0604030504040204" pitchFamily="34" charset="-120"/>
                <a:cs typeface="+mn-ea"/>
                <a:sym typeface="Arial" panose="020B0604020202020204" pitchFamily="34" charset="0"/>
              </a:rPr>
              <a:t>Download</a:t>
            </a:r>
          </a:p>
        </p:txBody>
      </p:sp>
      <p:sp>
        <p:nvSpPr>
          <p:cNvPr id="65" name="TextBox 6">
            <a:extLst>
              <a:ext uri="{FF2B5EF4-FFF2-40B4-BE49-F238E27FC236}">
                <a16:creationId xmlns:a16="http://schemas.microsoft.com/office/drawing/2014/main" id="{FC0A1F76-2398-4C96-670B-A8B3A7E8F350}"/>
              </a:ext>
            </a:extLst>
          </p:cNvPr>
          <p:cNvSpPr txBox="1"/>
          <p:nvPr/>
        </p:nvSpPr>
        <p:spPr>
          <a:xfrm>
            <a:off x="7090925" y="5815563"/>
            <a:ext cx="1234371" cy="389777"/>
          </a:xfrm>
          <a:prstGeom prst="rect">
            <a:avLst/>
          </a:prstGeom>
          <a:noFill/>
        </p:spPr>
        <p:txBody>
          <a:bodyPr wrap="square" lIns="121908" tIns="60955" rIns="121908" bIns="60955" anchor="t">
            <a:spAutoFit/>
          </a:bodyPr>
          <a:lstStyle/>
          <a:p>
            <a:pPr algn="ctr">
              <a:defRPr/>
            </a:pPr>
            <a:r>
              <a:rPr lang="en-US" altLang="zh-CN" sz="1700" b="1">
                <a:latin typeface="Arial" panose="020B0604020202020204" pitchFamily="34" charset="0"/>
                <a:ea typeface="微軟正黑體" panose="020B0604030504040204" pitchFamily="34" charset="-120"/>
                <a:cs typeface="+mn-ea"/>
                <a:sym typeface="Arial" panose="020B0604020202020204" pitchFamily="34" charset="0"/>
              </a:rPr>
              <a:t>Upload</a:t>
            </a:r>
            <a:endParaRPr lang="en-US" altLang="zh-TW" sz="1733" b="1">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矩形 65">
            <a:extLst>
              <a:ext uri="{FF2B5EF4-FFF2-40B4-BE49-F238E27FC236}">
                <a16:creationId xmlns:a16="http://schemas.microsoft.com/office/drawing/2014/main" id="{5CB5BA09-4103-65A8-F860-98478ACF4DB4}"/>
              </a:ext>
            </a:extLst>
          </p:cNvPr>
          <p:cNvSpPr/>
          <p:nvPr/>
        </p:nvSpPr>
        <p:spPr>
          <a:xfrm>
            <a:off x="1316743" y="5600650"/>
            <a:ext cx="284052" cy="307777"/>
          </a:xfrm>
          <a:prstGeom prst="rect">
            <a:avLst/>
          </a:prstGeom>
        </p:spPr>
        <p:txBody>
          <a:bodyPr wrap="none">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1" name="矩形 70">
            <a:extLst>
              <a:ext uri="{FF2B5EF4-FFF2-40B4-BE49-F238E27FC236}">
                <a16:creationId xmlns:a16="http://schemas.microsoft.com/office/drawing/2014/main" id="{9EE15816-8BDE-FF4A-9EA6-7AD22FB2BFAE}"/>
              </a:ext>
            </a:extLst>
          </p:cNvPr>
          <p:cNvSpPr/>
          <p:nvPr/>
        </p:nvSpPr>
        <p:spPr>
          <a:xfrm>
            <a:off x="1262235" y="5219068"/>
            <a:ext cx="383438" cy="307777"/>
          </a:xfrm>
          <a:prstGeom prst="rect">
            <a:avLst/>
          </a:prstGeom>
        </p:spPr>
        <p:txBody>
          <a:bodyPr wrap="none" lIns="91440" tIns="45720" rIns="91440" bIns="45720" anchor="t">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50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2" name="矩形 71">
            <a:extLst>
              <a:ext uri="{FF2B5EF4-FFF2-40B4-BE49-F238E27FC236}">
                <a16:creationId xmlns:a16="http://schemas.microsoft.com/office/drawing/2014/main" id="{B15D1BBA-B79C-2C34-2F35-31E705290BAE}"/>
              </a:ext>
            </a:extLst>
          </p:cNvPr>
          <p:cNvSpPr/>
          <p:nvPr/>
        </p:nvSpPr>
        <p:spPr>
          <a:xfrm>
            <a:off x="1224135" y="4761287"/>
            <a:ext cx="482824" cy="307777"/>
          </a:xfrm>
          <a:prstGeom prst="rect">
            <a:avLst/>
          </a:prstGeom>
        </p:spPr>
        <p:txBody>
          <a:bodyPr wrap="none" lIns="91440" tIns="45720" rIns="91440" bIns="45720" anchor="t">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100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矩形 72">
            <a:extLst>
              <a:ext uri="{FF2B5EF4-FFF2-40B4-BE49-F238E27FC236}">
                <a16:creationId xmlns:a16="http://schemas.microsoft.com/office/drawing/2014/main" id="{3F3D05AB-EA78-C81C-1051-DED3E9E06312}"/>
              </a:ext>
            </a:extLst>
          </p:cNvPr>
          <p:cNvSpPr/>
          <p:nvPr/>
        </p:nvSpPr>
        <p:spPr>
          <a:xfrm>
            <a:off x="1224135" y="4341604"/>
            <a:ext cx="482824" cy="307777"/>
          </a:xfrm>
          <a:prstGeom prst="rect">
            <a:avLst/>
          </a:prstGeom>
        </p:spPr>
        <p:txBody>
          <a:bodyPr wrap="none" lIns="91440" tIns="45720" rIns="91440" bIns="45720" anchor="t">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150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4" name="矩形 73">
            <a:extLst>
              <a:ext uri="{FF2B5EF4-FFF2-40B4-BE49-F238E27FC236}">
                <a16:creationId xmlns:a16="http://schemas.microsoft.com/office/drawing/2014/main" id="{1EB0F407-FAB9-664C-DBD6-7065C03BE55C}"/>
              </a:ext>
            </a:extLst>
          </p:cNvPr>
          <p:cNvSpPr/>
          <p:nvPr/>
        </p:nvSpPr>
        <p:spPr>
          <a:xfrm>
            <a:off x="1224135" y="3921923"/>
            <a:ext cx="482824" cy="307777"/>
          </a:xfrm>
          <a:prstGeom prst="rect">
            <a:avLst/>
          </a:prstGeom>
        </p:spPr>
        <p:txBody>
          <a:bodyPr wrap="none" lIns="91440" tIns="45720" rIns="91440" bIns="45720" anchor="t">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200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5" name="矩形 74">
            <a:extLst>
              <a:ext uri="{FF2B5EF4-FFF2-40B4-BE49-F238E27FC236}">
                <a16:creationId xmlns:a16="http://schemas.microsoft.com/office/drawing/2014/main" id="{9EB38F5A-A2B5-762A-1CF8-E04DFDAC381E}"/>
              </a:ext>
            </a:extLst>
          </p:cNvPr>
          <p:cNvSpPr/>
          <p:nvPr/>
        </p:nvSpPr>
        <p:spPr>
          <a:xfrm>
            <a:off x="1208202" y="3502240"/>
            <a:ext cx="482824" cy="307777"/>
          </a:xfrm>
          <a:prstGeom prst="rect">
            <a:avLst/>
          </a:prstGeom>
        </p:spPr>
        <p:txBody>
          <a:bodyPr wrap="none" lIns="91440" tIns="45720" rIns="91440" bIns="45720" anchor="t">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250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4" name="Shape 80">
            <a:extLst>
              <a:ext uri="{FF2B5EF4-FFF2-40B4-BE49-F238E27FC236}">
                <a16:creationId xmlns:a16="http://schemas.microsoft.com/office/drawing/2014/main" id="{5EC4CE5B-7FE7-12B3-27F7-CF0748153410}"/>
              </a:ext>
            </a:extLst>
          </p:cNvPr>
          <p:cNvSpPr/>
          <p:nvPr/>
        </p:nvSpPr>
        <p:spPr>
          <a:xfrm>
            <a:off x="4177266" y="3258390"/>
            <a:ext cx="667990" cy="2494388"/>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533">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5" name="Shape 79">
            <a:extLst>
              <a:ext uri="{FF2B5EF4-FFF2-40B4-BE49-F238E27FC236}">
                <a16:creationId xmlns:a16="http://schemas.microsoft.com/office/drawing/2014/main" id="{1BECD0F5-16D2-C149-24D4-51A69CF803A4}"/>
              </a:ext>
            </a:extLst>
          </p:cNvPr>
          <p:cNvSpPr/>
          <p:nvPr/>
        </p:nvSpPr>
        <p:spPr>
          <a:xfrm>
            <a:off x="7349350" y="3306512"/>
            <a:ext cx="681887" cy="2450133"/>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533">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6" name="TextBox 20">
            <a:extLst>
              <a:ext uri="{FF2B5EF4-FFF2-40B4-BE49-F238E27FC236}">
                <a16:creationId xmlns:a16="http://schemas.microsoft.com/office/drawing/2014/main" id="{917177E6-F7FB-6ED9-8490-86FC9D9C9933}"/>
              </a:ext>
            </a:extLst>
          </p:cNvPr>
          <p:cNvSpPr txBox="1"/>
          <p:nvPr/>
        </p:nvSpPr>
        <p:spPr>
          <a:xfrm>
            <a:off x="2719190" y="3253393"/>
            <a:ext cx="664852" cy="369332"/>
          </a:xfrm>
          <a:prstGeom prst="rect">
            <a:avLst/>
          </a:prstGeom>
          <a:noFill/>
          <a:ln>
            <a:noFill/>
          </a:ln>
          <a:effectLst/>
        </p:spPr>
        <p:txBody>
          <a:bodyPr wrap="square" lIns="121920" tIns="60960" rIns="121920" bIns="60960" rtlCol="0" anchor="t">
            <a:spAutoFit/>
          </a:bodyPr>
          <a:lstStyle/>
          <a:p>
            <a:pPr algn="ctr"/>
            <a:r>
              <a:rPr lang="en-US" sz="1600" b="1">
                <a:latin typeface="Arial" panose="020B0604020202020204" pitchFamily="34" charset="0"/>
                <a:ea typeface="微軟正黑體" panose="020B0604030504040204" pitchFamily="34" charset="-120"/>
                <a:cs typeface="+mn-ea"/>
                <a:sym typeface="Arial" panose="020B0604020202020204" pitchFamily="34" charset="0"/>
              </a:rPr>
              <a:t>295</a:t>
            </a:r>
          </a:p>
        </p:txBody>
      </p:sp>
      <p:sp>
        <p:nvSpPr>
          <p:cNvPr id="87" name="TextBox 20">
            <a:extLst>
              <a:ext uri="{FF2B5EF4-FFF2-40B4-BE49-F238E27FC236}">
                <a16:creationId xmlns:a16="http://schemas.microsoft.com/office/drawing/2014/main" id="{22DA0132-AC26-C9D1-C772-D7BCF8697A7F}"/>
              </a:ext>
            </a:extLst>
          </p:cNvPr>
          <p:cNvSpPr txBox="1"/>
          <p:nvPr/>
        </p:nvSpPr>
        <p:spPr>
          <a:xfrm>
            <a:off x="4179395" y="3256286"/>
            <a:ext cx="664852" cy="369332"/>
          </a:xfrm>
          <a:prstGeom prst="rect">
            <a:avLst/>
          </a:prstGeom>
          <a:noFill/>
          <a:ln>
            <a:noFill/>
          </a:ln>
          <a:effectLst/>
        </p:spPr>
        <p:txBody>
          <a:bodyPr wrap="square" lIns="121920" tIns="60960" rIns="121920" bIns="60960" rtlCol="0" anchor="t">
            <a:spAutoFit/>
          </a:bodyPr>
          <a:lstStyle/>
          <a:p>
            <a:pPr algn="ctr"/>
            <a:r>
              <a:rPr lang="en-US" altLang="zh-TW" sz="1600" b="1">
                <a:latin typeface="Arial" panose="020B0604020202020204" pitchFamily="34" charset="0"/>
                <a:ea typeface="微軟正黑體" panose="020B0604030504040204" pitchFamily="34" charset="-120"/>
                <a:cs typeface="+mn-ea"/>
                <a:sym typeface="Arial" panose="020B0604020202020204" pitchFamily="34" charset="0"/>
              </a:rPr>
              <a:t>295</a:t>
            </a:r>
            <a:endParaRPr lang="en-US" sz="1600" b="1">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8" name="Shape 80">
            <a:extLst>
              <a:ext uri="{FF2B5EF4-FFF2-40B4-BE49-F238E27FC236}">
                <a16:creationId xmlns:a16="http://schemas.microsoft.com/office/drawing/2014/main" id="{19F4F4B8-98EF-304C-59EB-904A5532BEC1}"/>
              </a:ext>
            </a:extLst>
          </p:cNvPr>
          <p:cNvSpPr/>
          <p:nvPr/>
        </p:nvSpPr>
        <p:spPr>
          <a:xfrm>
            <a:off x="8830110" y="3261692"/>
            <a:ext cx="667990" cy="2507530"/>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533">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0" name="TextBox 20">
            <a:extLst>
              <a:ext uri="{FF2B5EF4-FFF2-40B4-BE49-F238E27FC236}">
                <a16:creationId xmlns:a16="http://schemas.microsoft.com/office/drawing/2014/main" id="{00E5F1D2-E437-A695-3830-9AA893C8F890}"/>
              </a:ext>
            </a:extLst>
          </p:cNvPr>
          <p:cNvSpPr txBox="1"/>
          <p:nvPr/>
        </p:nvSpPr>
        <p:spPr>
          <a:xfrm>
            <a:off x="7357866" y="3291929"/>
            <a:ext cx="664852" cy="369332"/>
          </a:xfrm>
          <a:prstGeom prst="rect">
            <a:avLst/>
          </a:prstGeom>
          <a:noFill/>
          <a:ln>
            <a:noFill/>
          </a:ln>
          <a:effectLst/>
        </p:spPr>
        <p:txBody>
          <a:bodyPr wrap="square" lIns="121920" tIns="60960" rIns="121920" bIns="60960" rtlCol="0" anchor="t">
            <a:spAutoFit/>
          </a:bodyPr>
          <a:lstStyle/>
          <a:p>
            <a:pPr algn="ctr"/>
            <a:r>
              <a:rPr lang="en-US" altLang="zh-TW" sz="1600" b="1">
                <a:latin typeface="Arial" panose="020B0604020202020204" pitchFamily="34" charset="0"/>
                <a:ea typeface="微軟正黑體" panose="020B0604030504040204" pitchFamily="34" charset="-120"/>
                <a:cs typeface="+mn-ea"/>
                <a:sym typeface="Arial" panose="020B0604020202020204" pitchFamily="34" charset="0"/>
              </a:rPr>
              <a:t>294</a:t>
            </a:r>
            <a:endParaRPr lang="en-US" sz="1600" b="1">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1" name="TextBox 20">
            <a:extLst>
              <a:ext uri="{FF2B5EF4-FFF2-40B4-BE49-F238E27FC236}">
                <a16:creationId xmlns:a16="http://schemas.microsoft.com/office/drawing/2014/main" id="{E0D06483-4F46-B7FA-A6D0-84DCA1E1C936}"/>
              </a:ext>
            </a:extLst>
          </p:cNvPr>
          <p:cNvSpPr txBox="1"/>
          <p:nvPr/>
        </p:nvSpPr>
        <p:spPr>
          <a:xfrm>
            <a:off x="8826918" y="3307902"/>
            <a:ext cx="664852" cy="369332"/>
          </a:xfrm>
          <a:prstGeom prst="rect">
            <a:avLst/>
          </a:prstGeom>
          <a:noFill/>
          <a:ln>
            <a:noFill/>
          </a:ln>
          <a:effectLst/>
        </p:spPr>
        <p:txBody>
          <a:bodyPr wrap="square" lIns="121920" tIns="60960" rIns="121920" bIns="60960" rtlCol="0" anchor="t">
            <a:spAutoFit/>
          </a:bodyPr>
          <a:lstStyle/>
          <a:p>
            <a:pPr algn="ctr"/>
            <a:r>
              <a:rPr lang="en-US" altLang="zh-TW" sz="1600" b="1">
                <a:latin typeface="Arial" panose="020B0604020202020204" pitchFamily="34" charset="0"/>
                <a:ea typeface="微軟正黑體" panose="020B0604030504040204" pitchFamily="34" charset="-120"/>
                <a:cs typeface="+mn-ea"/>
                <a:sym typeface="Arial" panose="020B0604020202020204" pitchFamily="34" charset="0"/>
              </a:rPr>
              <a:t>295</a:t>
            </a:r>
          </a:p>
        </p:txBody>
      </p:sp>
      <p:sp>
        <p:nvSpPr>
          <p:cNvPr id="92" name="Rectangle 3">
            <a:extLst>
              <a:ext uri="{FF2B5EF4-FFF2-40B4-BE49-F238E27FC236}">
                <a16:creationId xmlns:a16="http://schemas.microsoft.com/office/drawing/2014/main" id="{1DCADFBA-D47C-5DCE-E6CC-F466E1825FEF}"/>
              </a:ext>
            </a:extLst>
          </p:cNvPr>
          <p:cNvSpPr>
            <a:spLocks noChangeArrowheads="1"/>
          </p:cNvSpPr>
          <p:nvPr/>
        </p:nvSpPr>
        <p:spPr bwMode="auto">
          <a:xfrm>
            <a:off x="1696643" y="6104241"/>
            <a:ext cx="5246994" cy="492432"/>
          </a:xfrm>
          <a:prstGeom prst="rect">
            <a:avLst/>
          </a:prstGeom>
          <a:noFill/>
          <a:ln w="9525">
            <a:noFill/>
            <a:miter lim="800000"/>
            <a:headEnd/>
            <a:tailEnd/>
          </a:ln>
        </p:spPr>
        <p:txBody>
          <a:bodyPr wrap="square" lIns="121908" tIns="60955" rIns="121908" bIns="60955" anchor="t">
            <a:spAutoFit/>
          </a:bodyPr>
          <a:lstStyle/>
          <a:p>
            <a:r>
              <a:rPr lang="en-US" altLang="zh-TW" sz="800">
                <a:latin typeface="Arial" panose="020B0604020202020204" pitchFamily="34" charset="0"/>
                <a:ea typeface="微軟正黑體" panose="020B0604030504040204" pitchFamily="34" charset="-120"/>
                <a:cs typeface="+mn-ea"/>
                <a:sym typeface="Arial" panose="020B0604020202020204" pitchFamily="34" charset="0"/>
              </a:rPr>
              <a:t>Environment:</a:t>
            </a:r>
            <a:br>
              <a:rPr lang="zh-TW" altLang="en-US" sz="800">
                <a:latin typeface="Arial" panose="020B0604020202020204" pitchFamily="34" charset="0"/>
                <a:ea typeface="微軟正黑體" panose="020B0604030504040204" pitchFamily="34" charset="-120"/>
                <a:cs typeface="+mn-ea"/>
                <a:sym typeface="Arial" panose="020B0604020202020204" pitchFamily="34" charset="0"/>
              </a:rPr>
            </a:br>
            <a:r>
              <a:rPr lang="en-US" altLang="zh-TW" sz="800">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800">
                <a:latin typeface="Arial" panose="020B0604020202020204" pitchFamily="34" charset="0"/>
                <a:ea typeface="微軟正黑體" panose="020B0604030504040204" pitchFamily="34" charset="-120"/>
                <a:cs typeface="+mn-ea"/>
                <a:sym typeface="Arial" panose="020B0604020202020204" pitchFamily="34" charset="0"/>
              </a:rPr>
              <a:t> </a:t>
            </a:r>
            <a:r>
              <a:rPr lang="en-US" altLang="en-US" sz="800">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800">
                <a:latin typeface="Arial" panose="020B0604020202020204" pitchFamily="34" charset="0"/>
                <a:ea typeface="微軟正黑體" panose="020B0604030504040204" pitchFamily="34" charset="-120"/>
                <a:cs typeface="+mn-ea"/>
                <a:sym typeface="Arial" panose="020B0604020202020204" pitchFamily="34" charset="0"/>
              </a:rPr>
              <a:t>TS-453E, QTS 5.0, 4 x Samsung 860 Pro 512GB, RAID 5, thick volume</a:t>
            </a:r>
          </a:p>
          <a:p>
            <a:r>
              <a:rPr lang="en" altLang="zh-TW" sz="800">
                <a:latin typeface="Arial" panose="020B0604020202020204" pitchFamily="34" charset="0"/>
                <a:ea typeface="微軟正黑體" panose="020B0604030504040204" pitchFamily="34" charset="-120"/>
                <a:cs typeface="+mn-ea"/>
                <a:sym typeface="Arial" panose="020B0604020202020204" pitchFamily="34" charset="0"/>
              </a:rPr>
              <a:t>PC | </a:t>
            </a:r>
            <a:r>
              <a:rPr lang="en-US" altLang="zh-TW" sz="800">
                <a:latin typeface="Arial" panose="020B0604020202020204" pitchFamily="34" charset="0"/>
                <a:ea typeface="微軟正黑體" panose="020B0604030504040204" pitchFamily="34" charset="-120"/>
                <a:cs typeface="+mn-ea"/>
                <a:sym typeface="Arial" panose="020B0604020202020204" pitchFamily="34" charset="0"/>
              </a:rPr>
              <a:t>Windows Server 2016 Standard</a:t>
            </a:r>
            <a:r>
              <a:rPr lang="en" altLang="zh-TW" sz="800">
                <a:latin typeface="Arial" panose="020B0604020202020204" pitchFamily="34" charset="0"/>
                <a:ea typeface="微軟正黑體" panose="020B0604030504040204" pitchFamily="34" charset="-120"/>
                <a:cs typeface="+mn-ea"/>
                <a:sym typeface="Arial" panose="020B0604020202020204" pitchFamily="34" charset="0"/>
              </a:rPr>
              <a:t>, Intel Core i7-6700 3.4 GHz, 64GB RAM</a:t>
            </a:r>
            <a:endParaRPr lang="en" sz="8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3" name="Rectangle 2">
            <a:extLst>
              <a:ext uri="{FF2B5EF4-FFF2-40B4-BE49-F238E27FC236}">
                <a16:creationId xmlns:a16="http://schemas.microsoft.com/office/drawing/2014/main" id="{100CC4F1-2ABA-83CA-5599-238C97F2C0F9}"/>
              </a:ext>
            </a:extLst>
          </p:cNvPr>
          <p:cNvSpPr>
            <a:spLocks noChangeArrowheads="1"/>
          </p:cNvSpPr>
          <p:nvPr/>
        </p:nvSpPr>
        <p:spPr bwMode="auto">
          <a:xfrm>
            <a:off x="7158795" y="6236581"/>
            <a:ext cx="3837108" cy="246211"/>
          </a:xfrm>
          <a:prstGeom prst="rect">
            <a:avLst/>
          </a:prstGeom>
          <a:noFill/>
          <a:ln w="9525">
            <a:noFill/>
            <a:miter lim="800000"/>
            <a:headEnd/>
            <a:tailEnd/>
          </a:ln>
        </p:spPr>
        <p:txBody>
          <a:bodyPr wrap="square" lIns="121908" tIns="60955" rIns="121908" bIns="60955" anchor="t">
            <a:spAutoFit/>
          </a:bodyPr>
          <a:lstStyle/>
          <a:p>
            <a:r>
              <a:rPr lang="en" altLang="zh-TW" sz="800">
                <a:latin typeface="Arial" panose="020B0604020202020204" pitchFamily="34" charset="0"/>
                <a:ea typeface="微軟正黑體" panose="020B0604030504040204" pitchFamily="34" charset="-120"/>
                <a:cs typeface="+mn-ea"/>
                <a:sym typeface="Arial" panose="020B0604020202020204" pitchFamily="34" charset="0"/>
              </a:rPr>
              <a:t>Tested in QNAP Labs. Figures may vary by environment.</a:t>
            </a:r>
          </a:p>
        </p:txBody>
      </p:sp>
      <p:sp>
        <p:nvSpPr>
          <p:cNvPr id="94" name="矩形 93">
            <a:extLst>
              <a:ext uri="{FF2B5EF4-FFF2-40B4-BE49-F238E27FC236}">
                <a16:creationId xmlns:a16="http://schemas.microsoft.com/office/drawing/2014/main" id="{05C67116-AF6B-E29C-8BBD-40B8466AA3BB}"/>
              </a:ext>
            </a:extLst>
          </p:cNvPr>
          <p:cNvSpPr/>
          <p:nvPr/>
        </p:nvSpPr>
        <p:spPr>
          <a:xfrm>
            <a:off x="1208202" y="3016806"/>
            <a:ext cx="482824" cy="307777"/>
          </a:xfrm>
          <a:prstGeom prst="rect">
            <a:avLst/>
          </a:prstGeom>
        </p:spPr>
        <p:txBody>
          <a:bodyPr wrap="none" lIns="91440" tIns="45720" rIns="91440" bIns="45720" anchor="t">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300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792294086"/>
      </p:ext>
    </p:extLst>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a:extLst>
              <a:ext uri="{FF2B5EF4-FFF2-40B4-BE49-F238E27FC236}">
                <a16:creationId xmlns:a16="http://schemas.microsoft.com/office/drawing/2014/main" id="{E66F8F3C-C038-F9CC-10F9-DF71B5646C20}"/>
              </a:ext>
            </a:extLst>
          </p:cNvPr>
          <p:cNvSpPr/>
          <p:nvPr/>
        </p:nvSpPr>
        <p:spPr>
          <a:xfrm>
            <a:off x="6433900" y="2676683"/>
            <a:ext cx="3973731" cy="3110408"/>
          </a:xfrm>
          <a:prstGeom prst="rect">
            <a:avLst/>
          </a:prstGeom>
          <a:gradFill flip="none" rotWithShape="1">
            <a:gsLst>
              <a:gs pos="0">
                <a:srgbClr val="2189DF">
                  <a:alpha val="30000"/>
                </a:srgbClr>
              </a:gs>
              <a:gs pos="100000">
                <a:srgbClr val="17B0ED">
                  <a:alpha val="1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0" name="矩形 49">
            <a:extLst>
              <a:ext uri="{FF2B5EF4-FFF2-40B4-BE49-F238E27FC236}">
                <a16:creationId xmlns:a16="http://schemas.microsoft.com/office/drawing/2014/main" id="{8CFE5843-8F89-A4AD-1FA0-466259931195}"/>
              </a:ext>
            </a:extLst>
          </p:cNvPr>
          <p:cNvSpPr/>
          <p:nvPr/>
        </p:nvSpPr>
        <p:spPr>
          <a:xfrm>
            <a:off x="1819401" y="2676684"/>
            <a:ext cx="3862599" cy="3110407"/>
          </a:xfrm>
          <a:prstGeom prst="rect">
            <a:avLst/>
          </a:prstGeom>
          <a:gradFill flip="none" rotWithShape="1">
            <a:gsLst>
              <a:gs pos="0">
                <a:srgbClr val="2189DF">
                  <a:alpha val="30000"/>
                </a:srgbClr>
              </a:gs>
              <a:gs pos="100000">
                <a:srgbClr val="17B0ED">
                  <a:alpha val="1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6" name="群組 75">
            <a:extLst>
              <a:ext uri="{FF2B5EF4-FFF2-40B4-BE49-F238E27FC236}">
                <a16:creationId xmlns:a16="http://schemas.microsoft.com/office/drawing/2014/main" id="{6E410E53-FEE7-79E8-8600-570362F9197C}"/>
              </a:ext>
            </a:extLst>
          </p:cNvPr>
          <p:cNvGrpSpPr/>
          <p:nvPr/>
        </p:nvGrpSpPr>
        <p:grpSpPr>
          <a:xfrm>
            <a:off x="1819399" y="3221835"/>
            <a:ext cx="8588232" cy="2587953"/>
            <a:chOff x="1513809" y="2315008"/>
            <a:chExt cx="6120420" cy="1940965"/>
          </a:xfrm>
        </p:grpSpPr>
        <p:cxnSp>
          <p:nvCxnSpPr>
            <p:cNvPr id="77" name="直線接點 76">
              <a:extLst>
                <a:ext uri="{FF2B5EF4-FFF2-40B4-BE49-F238E27FC236}">
                  <a16:creationId xmlns:a16="http://schemas.microsoft.com/office/drawing/2014/main" id="{25BC6BEE-E8CB-4C3E-9A29-246B72184B81}"/>
                </a:ext>
              </a:extLst>
            </p:cNvPr>
            <p:cNvCxnSpPr>
              <a:cxnSpLocks/>
            </p:cNvCxnSpPr>
            <p:nvPr/>
          </p:nvCxnSpPr>
          <p:spPr>
            <a:xfrm>
              <a:off x="1513809" y="4227402"/>
              <a:ext cx="6120419" cy="285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6E6F3545-92D9-D1B0-2701-EF60249DB84C}"/>
                </a:ext>
              </a:extLst>
            </p:cNvPr>
            <p:cNvCxnSpPr>
              <a:cxnSpLocks/>
            </p:cNvCxnSpPr>
            <p:nvPr/>
          </p:nvCxnSpPr>
          <p:spPr>
            <a:xfrm>
              <a:off x="1513810" y="3933140"/>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20E3E96A-E384-FC69-CB7E-6367DA43C966}"/>
                </a:ext>
              </a:extLst>
            </p:cNvPr>
            <p:cNvCxnSpPr>
              <a:cxnSpLocks/>
            </p:cNvCxnSpPr>
            <p:nvPr/>
          </p:nvCxnSpPr>
          <p:spPr>
            <a:xfrm>
              <a:off x="1513810" y="3293951"/>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EF5EF712-473A-DF34-F0FC-34D645F7FC2D}"/>
                </a:ext>
              </a:extLst>
            </p:cNvPr>
            <p:cNvCxnSpPr>
              <a:cxnSpLocks/>
            </p:cNvCxnSpPr>
            <p:nvPr/>
          </p:nvCxnSpPr>
          <p:spPr>
            <a:xfrm>
              <a:off x="1513810" y="2981787"/>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直線接點 80">
              <a:extLst>
                <a:ext uri="{FF2B5EF4-FFF2-40B4-BE49-F238E27FC236}">
                  <a16:creationId xmlns:a16="http://schemas.microsoft.com/office/drawing/2014/main" id="{74316BB6-BF71-38F6-9251-88794F563476}"/>
                </a:ext>
              </a:extLst>
            </p:cNvPr>
            <p:cNvCxnSpPr>
              <a:cxnSpLocks/>
            </p:cNvCxnSpPr>
            <p:nvPr/>
          </p:nvCxnSpPr>
          <p:spPr>
            <a:xfrm>
              <a:off x="1513810" y="266552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C2977456-6FB2-BE4B-236A-2CFD7C05A7A6}"/>
                </a:ext>
              </a:extLst>
            </p:cNvPr>
            <p:cNvCxnSpPr>
              <a:cxnSpLocks/>
            </p:cNvCxnSpPr>
            <p:nvPr/>
          </p:nvCxnSpPr>
          <p:spPr>
            <a:xfrm>
              <a:off x="1513810" y="3604394"/>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E87EDCED-D509-6F3E-0332-FDDC1575E27C}"/>
                </a:ext>
              </a:extLst>
            </p:cNvPr>
            <p:cNvCxnSpPr>
              <a:cxnSpLocks/>
            </p:cNvCxnSpPr>
            <p:nvPr/>
          </p:nvCxnSpPr>
          <p:spPr>
            <a:xfrm>
              <a:off x="1513810" y="2315008"/>
              <a:ext cx="61204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9" name="Shape 79">
            <a:extLst>
              <a:ext uri="{FF2B5EF4-FFF2-40B4-BE49-F238E27FC236}">
                <a16:creationId xmlns:a16="http://schemas.microsoft.com/office/drawing/2014/main" id="{C0556796-BFDB-F2D4-D320-1A55C627EA8B}"/>
              </a:ext>
            </a:extLst>
          </p:cNvPr>
          <p:cNvSpPr/>
          <p:nvPr/>
        </p:nvSpPr>
        <p:spPr>
          <a:xfrm>
            <a:off x="2737346" y="3307192"/>
            <a:ext cx="681887" cy="2479899"/>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533">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3" name="標題 62"/>
          <p:cNvSpPr>
            <a:spLocks noGrp="1"/>
          </p:cNvSpPr>
          <p:nvPr>
            <p:ph type="title"/>
          </p:nvPr>
        </p:nvSpPr>
        <p:spPr/>
        <p:txBody>
          <a:bodyPr/>
          <a:lstStyle/>
          <a:p>
            <a:r>
              <a:rPr lang="en-US" altLang="zh-CN">
                <a:latin typeface="Arial" panose="020B0604020202020204" pitchFamily="34" charset="0"/>
                <a:sym typeface="Arial" panose="020B0604020202020204" pitchFamily="34" charset="0"/>
              </a:rPr>
              <a:t>2 x 2.5GbE for 10GB file transfer with the best performance in dual-client transfer</a:t>
            </a:r>
          </a:p>
        </p:txBody>
      </p:sp>
      <p:sp>
        <p:nvSpPr>
          <p:cNvPr id="48" name="TextBox 6">
            <a:extLst>
              <a:ext uri="{FF2B5EF4-FFF2-40B4-BE49-F238E27FC236}">
                <a16:creationId xmlns:a16="http://schemas.microsoft.com/office/drawing/2014/main" id="{FD45B67E-2173-84DF-2855-37B7275806C2}"/>
              </a:ext>
            </a:extLst>
          </p:cNvPr>
          <p:cNvSpPr txBox="1"/>
          <p:nvPr/>
        </p:nvSpPr>
        <p:spPr>
          <a:xfrm>
            <a:off x="1706436" y="2061016"/>
            <a:ext cx="3975563" cy="338544"/>
          </a:xfrm>
          <a:prstGeom prst="rect">
            <a:avLst/>
          </a:prstGeom>
          <a:noFill/>
        </p:spPr>
        <p:txBody>
          <a:bodyPr wrap="square" lIns="121908" tIns="60955" rIns="121908" bIns="60955" anchor="t">
            <a:spAutoFit/>
          </a:bodyPr>
          <a:lstStyle/>
          <a:p>
            <a:pPr algn="ctr">
              <a:defRPr/>
            </a:pPr>
            <a:r>
              <a:rPr lang="en-US" altLang="zh-TW" sz="1400" b="1">
                <a:latin typeface="Arial" panose="020B0604020202020204" pitchFamily="34" charset="0"/>
                <a:ea typeface="微軟正黑體" panose="020B0604030504040204" pitchFamily="34" charset="-120"/>
                <a:cs typeface="+mn-ea"/>
                <a:sym typeface="Arial" panose="020B0604020202020204" pitchFamily="34" charset="0"/>
              </a:rPr>
              <a:t>2 x 2.5GbE Windows</a:t>
            </a:r>
            <a:r>
              <a:rPr lang="zh-TW" altLang="en-US" sz="1400" b="1">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400" b="1">
                <a:latin typeface="Arial" panose="020B0604020202020204" pitchFamily="34" charset="0"/>
                <a:ea typeface="微軟正黑體" panose="020B0604030504040204" pitchFamily="34" charset="-120"/>
                <a:cs typeface="+mn-ea"/>
                <a:sym typeface="Arial" panose="020B0604020202020204" pitchFamily="34" charset="0"/>
              </a:rPr>
              <a:t>file transfer (10GB)</a:t>
            </a:r>
            <a:endParaRPr lang="zh-TW" altLang="en-US" sz="1400" b="1">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TextBox 6">
            <a:extLst>
              <a:ext uri="{FF2B5EF4-FFF2-40B4-BE49-F238E27FC236}">
                <a16:creationId xmlns:a16="http://schemas.microsoft.com/office/drawing/2014/main" id="{C7D59D49-EB7A-7FC9-CB9D-1DF0F3C7057E}"/>
              </a:ext>
            </a:extLst>
          </p:cNvPr>
          <p:cNvSpPr txBox="1"/>
          <p:nvPr/>
        </p:nvSpPr>
        <p:spPr>
          <a:xfrm>
            <a:off x="6450880" y="2061016"/>
            <a:ext cx="4151685" cy="553988"/>
          </a:xfrm>
          <a:prstGeom prst="rect">
            <a:avLst/>
          </a:prstGeom>
          <a:noFill/>
        </p:spPr>
        <p:txBody>
          <a:bodyPr wrap="square" lIns="121908" tIns="60955" rIns="121908" bIns="60955" anchor="t">
            <a:spAutoFit/>
          </a:bodyPr>
          <a:lstStyle/>
          <a:p>
            <a:pPr algn="ctr">
              <a:defRPr/>
            </a:pPr>
            <a:r>
              <a:rPr lang="en-US" altLang="zh-TW" sz="1400" b="1">
                <a:latin typeface="Arial" panose="020B0604020202020204" pitchFamily="34" charset="0"/>
                <a:ea typeface="微軟正黑體" panose="020B0604030504040204" pitchFamily="34" charset="-120"/>
                <a:cs typeface="+mn-ea"/>
                <a:sym typeface="Arial" panose="020B0604020202020204" pitchFamily="34" charset="0"/>
              </a:rPr>
              <a:t>2 x 2.5GbE Windows file transfer (10GB)</a:t>
            </a:r>
          </a:p>
          <a:p>
            <a:pPr algn="ctr">
              <a:defRPr/>
            </a:pPr>
            <a:r>
              <a:rPr lang="en-US" altLang="zh-CN" sz="1400" b="1">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sz="1400" b="1">
                <a:latin typeface="Arial" panose="020B0604020202020204" pitchFamily="34" charset="0"/>
                <a:ea typeface="微軟正黑體" panose="020B0604030504040204" pitchFamily="34" charset="-120"/>
                <a:cs typeface="+mn-ea"/>
                <a:sym typeface="Arial" panose="020B0604020202020204" pitchFamily="34" charset="0"/>
              </a:rPr>
              <a:t>encrypted volume</a:t>
            </a:r>
            <a:endParaRPr lang="zh-CN" altLang="en-US" sz="1400" b="1">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2" name="TextBox 6">
            <a:extLst>
              <a:ext uri="{FF2B5EF4-FFF2-40B4-BE49-F238E27FC236}">
                <a16:creationId xmlns:a16="http://schemas.microsoft.com/office/drawing/2014/main" id="{7AD87A31-C11F-8525-579A-3E9049DD35BE}"/>
              </a:ext>
            </a:extLst>
          </p:cNvPr>
          <p:cNvSpPr txBox="1"/>
          <p:nvPr/>
        </p:nvSpPr>
        <p:spPr>
          <a:xfrm>
            <a:off x="3876717" y="5850814"/>
            <a:ext cx="1367721" cy="384711"/>
          </a:xfrm>
          <a:prstGeom prst="rect">
            <a:avLst/>
          </a:prstGeom>
          <a:noFill/>
        </p:spPr>
        <p:txBody>
          <a:bodyPr wrap="square" lIns="121908" tIns="60955" rIns="121908" bIns="60955" anchor="t">
            <a:spAutoFit/>
          </a:bodyPr>
          <a:lstStyle/>
          <a:p>
            <a:pPr algn="ctr">
              <a:defRPr/>
            </a:pPr>
            <a:r>
              <a:rPr lang="en-US" altLang="zh-CN" sz="1700" b="1">
                <a:latin typeface="Arial" panose="020B0604020202020204" pitchFamily="34" charset="0"/>
                <a:ea typeface="微軟正黑體" panose="020B0604030504040204" pitchFamily="34" charset="-120"/>
                <a:cs typeface="+mn-ea"/>
                <a:sym typeface="Arial" panose="020B0604020202020204" pitchFamily="34" charset="0"/>
              </a:rPr>
              <a:t>Download</a:t>
            </a:r>
            <a:endParaRPr lang="en-US" sz="1733" b="1">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3" name="TextBox 6">
            <a:extLst>
              <a:ext uri="{FF2B5EF4-FFF2-40B4-BE49-F238E27FC236}">
                <a16:creationId xmlns:a16="http://schemas.microsoft.com/office/drawing/2014/main" id="{B1D7575B-6740-761E-976F-091884E5C890}"/>
              </a:ext>
            </a:extLst>
          </p:cNvPr>
          <p:cNvSpPr txBox="1"/>
          <p:nvPr/>
        </p:nvSpPr>
        <p:spPr>
          <a:xfrm>
            <a:off x="2437451" y="5849130"/>
            <a:ext cx="1234371" cy="389777"/>
          </a:xfrm>
          <a:prstGeom prst="rect">
            <a:avLst/>
          </a:prstGeom>
          <a:noFill/>
        </p:spPr>
        <p:txBody>
          <a:bodyPr wrap="square" lIns="121908" tIns="60955" rIns="121908" bIns="60955" anchor="t">
            <a:spAutoFit/>
          </a:bodyPr>
          <a:lstStyle/>
          <a:p>
            <a:pPr algn="ctr">
              <a:defRPr/>
            </a:pPr>
            <a:r>
              <a:rPr lang="en-US" altLang="zh-CN" sz="1700" b="1">
                <a:latin typeface="Arial" panose="020B0604020202020204" pitchFamily="34" charset="0"/>
                <a:ea typeface="微軟正黑體" panose="020B0604030504040204" pitchFamily="34" charset="-120"/>
                <a:cs typeface="+mn-ea"/>
                <a:sym typeface="Arial" panose="020B0604020202020204" pitchFamily="34" charset="0"/>
              </a:rPr>
              <a:t>Upload</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文字方塊 53">
            <a:extLst>
              <a:ext uri="{FF2B5EF4-FFF2-40B4-BE49-F238E27FC236}">
                <a16:creationId xmlns:a16="http://schemas.microsoft.com/office/drawing/2014/main" id="{84F2980A-D710-90FF-E6FE-4AF84B8C840F}"/>
              </a:ext>
            </a:extLst>
          </p:cNvPr>
          <p:cNvSpPr txBox="1"/>
          <p:nvPr/>
        </p:nvSpPr>
        <p:spPr>
          <a:xfrm rot="16200000">
            <a:off x="633767" y="5409370"/>
            <a:ext cx="855512" cy="297454"/>
          </a:xfrm>
          <a:prstGeom prst="rect">
            <a:avLst/>
          </a:prstGeom>
          <a:noFill/>
        </p:spPr>
        <p:txBody>
          <a:bodyPr wrap="square" rtlCol="0">
            <a:spAutoFit/>
          </a:bodyPr>
          <a:lstStyle/>
          <a:p>
            <a:r>
              <a:rPr lang="en-US" altLang="zh-TW" sz="1333">
                <a:latin typeface="Arial" panose="020B0604020202020204" pitchFamily="34" charset="0"/>
                <a:ea typeface="微軟正黑體" panose="020B0604030504040204" pitchFamily="34" charset="-120"/>
                <a:cs typeface="+mn-ea"/>
                <a:sym typeface="Arial" panose="020B0604020202020204" pitchFamily="34" charset="0"/>
              </a:rPr>
              <a:t>(MB/s)</a:t>
            </a:r>
            <a:endParaRPr lang="zh-TW" altLang="en-US" sz="1333">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4" name="TextBox 6">
            <a:extLst>
              <a:ext uri="{FF2B5EF4-FFF2-40B4-BE49-F238E27FC236}">
                <a16:creationId xmlns:a16="http://schemas.microsoft.com/office/drawing/2014/main" id="{C83FD710-8EDE-D457-38C4-E233075321A7}"/>
              </a:ext>
            </a:extLst>
          </p:cNvPr>
          <p:cNvSpPr txBox="1"/>
          <p:nvPr/>
        </p:nvSpPr>
        <p:spPr>
          <a:xfrm>
            <a:off x="8532632" y="5856465"/>
            <a:ext cx="1339146" cy="384711"/>
          </a:xfrm>
          <a:prstGeom prst="rect">
            <a:avLst/>
          </a:prstGeom>
          <a:noFill/>
        </p:spPr>
        <p:txBody>
          <a:bodyPr wrap="square" lIns="121908" tIns="60955" rIns="121908" bIns="60955" anchor="t">
            <a:spAutoFit/>
          </a:bodyPr>
          <a:lstStyle/>
          <a:p>
            <a:pPr algn="ctr">
              <a:defRPr/>
            </a:pPr>
            <a:r>
              <a:rPr lang="en-US" altLang="zh-CN" sz="1700" b="1">
                <a:latin typeface="Arial" panose="020B0604020202020204" pitchFamily="34" charset="0"/>
                <a:ea typeface="微軟正黑體" panose="020B0604030504040204" pitchFamily="34" charset="-120"/>
                <a:cs typeface="+mn-ea"/>
                <a:sym typeface="Arial" panose="020B0604020202020204" pitchFamily="34" charset="0"/>
              </a:rPr>
              <a:t>Download</a:t>
            </a:r>
            <a:endParaRPr lang="en-US" sz="1733" b="1">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TextBox 6">
            <a:extLst>
              <a:ext uri="{FF2B5EF4-FFF2-40B4-BE49-F238E27FC236}">
                <a16:creationId xmlns:a16="http://schemas.microsoft.com/office/drawing/2014/main" id="{FC0A1F76-2398-4C96-670B-A8B3A7E8F350}"/>
              </a:ext>
            </a:extLst>
          </p:cNvPr>
          <p:cNvSpPr txBox="1"/>
          <p:nvPr/>
        </p:nvSpPr>
        <p:spPr>
          <a:xfrm>
            <a:off x="7090925" y="5846008"/>
            <a:ext cx="1234371" cy="389777"/>
          </a:xfrm>
          <a:prstGeom prst="rect">
            <a:avLst/>
          </a:prstGeom>
          <a:noFill/>
        </p:spPr>
        <p:txBody>
          <a:bodyPr wrap="square" lIns="121908" tIns="60955" rIns="121908" bIns="60955" anchor="t">
            <a:spAutoFit/>
          </a:bodyPr>
          <a:lstStyle/>
          <a:p>
            <a:pPr algn="ctr">
              <a:defRPr/>
            </a:pPr>
            <a:r>
              <a:rPr lang="en-US" altLang="zh-CN" sz="1700" b="1">
                <a:latin typeface="Arial" panose="020B0604020202020204" pitchFamily="34" charset="0"/>
                <a:ea typeface="微軟正黑體" panose="020B0604030504040204" pitchFamily="34" charset="-120"/>
                <a:cs typeface="+mn-ea"/>
                <a:sym typeface="Arial" panose="020B0604020202020204" pitchFamily="34" charset="0"/>
              </a:rPr>
              <a:t>Upload</a:t>
            </a:r>
            <a:endParaRPr lang="en-US" altLang="zh-TW" sz="1733" b="1">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矩形 65">
            <a:extLst>
              <a:ext uri="{FF2B5EF4-FFF2-40B4-BE49-F238E27FC236}">
                <a16:creationId xmlns:a16="http://schemas.microsoft.com/office/drawing/2014/main" id="{5CB5BA09-4103-65A8-F860-98478ACF4DB4}"/>
              </a:ext>
            </a:extLst>
          </p:cNvPr>
          <p:cNvSpPr/>
          <p:nvPr/>
        </p:nvSpPr>
        <p:spPr>
          <a:xfrm>
            <a:off x="1392943" y="5631095"/>
            <a:ext cx="284052" cy="307777"/>
          </a:xfrm>
          <a:prstGeom prst="rect">
            <a:avLst/>
          </a:prstGeom>
        </p:spPr>
        <p:txBody>
          <a:bodyPr wrap="none">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1" name="矩形 70">
            <a:extLst>
              <a:ext uri="{FF2B5EF4-FFF2-40B4-BE49-F238E27FC236}">
                <a16:creationId xmlns:a16="http://schemas.microsoft.com/office/drawing/2014/main" id="{9EE15816-8BDE-FF4A-9EA6-7AD22FB2BFAE}"/>
              </a:ext>
            </a:extLst>
          </p:cNvPr>
          <p:cNvSpPr/>
          <p:nvPr/>
        </p:nvSpPr>
        <p:spPr>
          <a:xfrm>
            <a:off x="1224135" y="5211413"/>
            <a:ext cx="482824" cy="307777"/>
          </a:xfrm>
          <a:prstGeom prst="rect">
            <a:avLst/>
          </a:prstGeom>
        </p:spPr>
        <p:txBody>
          <a:bodyPr wrap="none">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100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2" name="矩形 71">
            <a:extLst>
              <a:ext uri="{FF2B5EF4-FFF2-40B4-BE49-F238E27FC236}">
                <a16:creationId xmlns:a16="http://schemas.microsoft.com/office/drawing/2014/main" id="{B15D1BBA-B79C-2C34-2F35-31E705290BAE}"/>
              </a:ext>
            </a:extLst>
          </p:cNvPr>
          <p:cNvSpPr/>
          <p:nvPr/>
        </p:nvSpPr>
        <p:spPr>
          <a:xfrm>
            <a:off x="1224135" y="4791732"/>
            <a:ext cx="482824" cy="307777"/>
          </a:xfrm>
          <a:prstGeom prst="rect">
            <a:avLst/>
          </a:prstGeom>
        </p:spPr>
        <p:txBody>
          <a:bodyPr wrap="none">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200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3" name="矩形 72">
            <a:extLst>
              <a:ext uri="{FF2B5EF4-FFF2-40B4-BE49-F238E27FC236}">
                <a16:creationId xmlns:a16="http://schemas.microsoft.com/office/drawing/2014/main" id="{3F3D05AB-EA78-C81C-1051-DED3E9E06312}"/>
              </a:ext>
            </a:extLst>
          </p:cNvPr>
          <p:cNvSpPr/>
          <p:nvPr/>
        </p:nvSpPr>
        <p:spPr>
          <a:xfrm>
            <a:off x="1224135" y="4372049"/>
            <a:ext cx="482824" cy="307777"/>
          </a:xfrm>
          <a:prstGeom prst="rect">
            <a:avLst/>
          </a:prstGeom>
        </p:spPr>
        <p:txBody>
          <a:bodyPr wrap="none">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300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4" name="矩形 73">
            <a:extLst>
              <a:ext uri="{FF2B5EF4-FFF2-40B4-BE49-F238E27FC236}">
                <a16:creationId xmlns:a16="http://schemas.microsoft.com/office/drawing/2014/main" id="{1EB0F407-FAB9-664C-DBD6-7065C03BE55C}"/>
              </a:ext>
            </a:extLst>
          </p:cNvPr>
          <p:cNvSpPr/>
          <p:nvPr/>
        </p:nvSpPr>
        <p:spPr>
          <a:xfrm>
            <a:off x="1224135" y="3952368"/>
            <a:ext cx="482824" cy="307777"/>
          </a:xfrm>
          <a:prstGeom prst="rect">
            <a:avLst/>
          </a:prstGeom>
        </p:spPr>
        <p:txBody>
          <a:bodyPr wrap="none">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400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5" name="矩形 74">
            <a:extLst>
              <a:ext uri="{FF2B5EF4-FFF2-40B4-BE49-F238E27FC236}">
                <a16:creationId xmlns:a16="http://schemas.microsoft.com/office/drawing/2014/main" id="{9EB38F5A-A2B5-762A-1CF8-E04DFDAC381E}"/>
              </a:ext>
            </a:extLst>
          </p:cNvPr>
          <p:cNvSpPr/>
          <p:nvPr/>
        </p:nvSpPr>
        <p:spPr>
          <a:xfrm>
            <a:off x="1208202" y="3532685"/>
            <a:ext cx="482824" cy="307777"/>
          </a:xfrm>
          <a:prstGeom prst="rect">
            <a:avLst/>
          </a:prstGeom>
        </p:spPr>
        <p:txBody>
          <a:bodyPr wrap="none">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500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4" name="Shape 80">
            <a:extLst>
              <a:ext uri="{FF2B5EF4-FFF2-40B4-BE49-F238E27FC236}">
                <a16:creationId xmlns:a16="http://schemas.microsoft.com/office/drawing/2014/main" id="{5EC4CE5B-7FE7-12B3-27F7-CF0748153410}"/>
              </a:ext>
            </a:extLst>
          </p:cNvPr>
          <p:cNvSpPr/>
          <p:nvPr/>
        </p:nvSpPr>
        <p:spPr>
          <a:xfrm>
            <a:off x="4177266" y="3288835"/>
            <a:ext cx="658465" cy="2503913"/>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533">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5" name="Shape 79">
            <a:extLst>
              <a:ext uri="{FF2B5EF4-FFF2-40B4-BE49-F238E27FC236}">
                <a16:creationId xmlns:a16="http://schemas.microsoft.com/office/drawing/2014/main" id="{1BECD0F5-16D2-C149-24D4-51A69CF803A4}"/>
              </a:ext>
            </a:extLst>
          </p:cNvPr>
          <p:cNvSpPr/>
          <p:nvPr/>
        </p:nvSpPr>
        <p:spPr>
          <a:xfrm>
            <a:off x="7358875" y="3432207"/>
            <a:ext cx="672362" cy="2354883"/>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533">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6" name="TextBox 20">
            <a:extLst>
              <a:ext uri="{FF2B5EF4-FFF2-40B4-BE49-F238E27FC236}">
                <a16:creationId xmlns:a16="http://schemas.microsoft.com/office/drawing/2014/main" id="{917177E6-F7FB-6ED9-8490-86FC9D9C9933}"/>
              </a:ext>
            </a:extLst>
          </p:cNvPr>
          <p:cNvSpPr txBox="1"/>
          <p:nvPr/>
        </p:nvSpPr>
        <p:spPr>
          <a:xfrm>
            <a:off x="2719190" y="3283838"/>
            <a:ext cx="664852" cy="369332"/>
          </a:xfrm>
          <a:prstGeom prst="rect">
            <a:avLst/>
          </a:prstGeom>
          <a:noFill/>
          <a:ln>
            <a:noFill/>
          </a:ln>
          <a:effectLst/>
        </p:spPr>
        <p:txBody>
          <a:bodyPr wrap="square" lIns="121920" tIns="60960" rIns="121920" bIns="60960" rtlCol="0" anchor="t">
            <a:spAutoFit/>
          </a:bodyPr>
          <a:lstStyle/>
          <a:p>
            <a:pPr algn="ctr"/>
            <a:r>
              <a:rPr lang="en-US" sz="1600" b="1">
                <a:latin typeface="Arial" panose="020B0604020202020204" pitchFamily="34" charset="0"/>
                <a:ea typeface="微軟正黑體" panose="020B0604030504040204" pitchFamily="34" charset="-120"/>
                <a:cs typeface="+mn-ea"/>
                <a:sym typeface="Arial" panose="020B0604020202020204" pitchFamily="34" charset="0"/>
              </a:rPr>
              <a:t>576</a:t>
            </a:r>
          </a:p>
        </p:txBody>
      </p:sp>
      <p:sp>
        <p:nvSpPr>
          <p:cNvPr id="87" name="TextBox 20">
            <a:extLst>
              <a:ext uri="{FF2B5EF4-FFF2-40B4-BE49-F238E27FC236}">
                <a16:creationId xmlns:a16="http://schemas.microsoft.com/office/drawing/2014/main" id="{22DA0132-AC26-C9D1-C772-D7BCF8697A7F}"/>
              </a:ext>
            </a:extLst>
          </p:cNvPr>
          <p:cNvSpPr txBox="1"/>
          <p:nvPr/>
        </p:nvSpPr>
        <p:spPr>
          <a:xfrm>
            <a:off x="4179395" y="3239106"/>
            <a:ext cx="664852" cy="369332"/>
          </a:xfrm>
          <a:prstGeom prst="rect">
            <a:avLst/>
          </a:prstGeom>
          <a:noFill/>
          <a:ln>
            <a:noFill/>
          </a:ln>
          <a:effectLst/>
        </p:spPr>
        <p:txBody>
          <a:bodyPr wrap="square" lIns="121920" tIns="60960" rIns="121920" bIns="60960" rtlCol="0" anchor="t">
            <a:spAutoFit/>
          </a:bodyPr>
          <a:lstStyle/>
          <a:p>
            <a:pPr algn="ctr"/>
            <a:r>
              <a:rPr lang="en-US" altLang="zh-TW" sz="1600" b="1">
                <a:latin typeface="Arial" panose="020B0604020202020204" pitchFamily="34" charset="0"/>
                <a:ea typeface="微軟正黑體" panose="020B0604030504040204" pitchFamily="34" charset="-120"/>
                <a:cs typeface="+mn-ea"/>
                <a:sym typeface="Arial" panose="020B0604020202020204" pitchFamily="34" charset="0"/>
              </a:rPr>
              <a:t>578</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8" name="Shape 80">
            <a:extLst>
              <a:ext uri="{FF2B5EF4-FFF2-40B4-BE49-F238E27FC236}">
                <a16:creationId xmlns:a16="http://schemas.microsoft.com/office/drawing/2014/main" id="{19F4F4B8-98EF-304C-59EB-904A5532BEC1}"/>
              </a:ext>
            </a:extLst>
          </p:cNvPr>
          <p:cNvSpPr/>
          <p:nvPr/>
        </p:nvSpPr>
        <p:spPr>
          <a:xfrm>
            <a:off x="8830110" y="3292137"/>
            <a:ext cx="667990" cy="2507530"/>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2533">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0" name="TextBox 20">
            <a:extLst>
              <a:ext uri="{FF2B5EF4-FFF2-40B4-BE49-F238E27FC236}">
                <a16:creationId xmlns:a16="http://schemas.microsoft.com/office/drawing/2014/main" id="{00E5F1D2-E437-A695-3830-9AA893C8F890}"/>
              </a:ext>
            </a:extLst>
          </p:cNvPr>
          <p:cNvSpPr txBox="1"/>
          <p:nvPr/>
        </p:nvSpPr>
        <p:spPr>
          <a:xfrm>
            <a:off x="7357866" y="3427149"/>
            <a:ext cx="664852" cy="369332"/>
          </a:xfrm>
          <a:prstGeom prst="rect">
            <a:avLst/>
          </a:prstGeom>
          <a:noFill/>
          <a:ln>
            <a:noFill/>
          </a:ln>
          <a:effectLst/>
        </p:spPr>
        <p:txBody>
          <a:bodyPr wrap="square" lIns="121920" tIns="60960" rIns="121920" bIns="60960" rtlCol="0" anchor="t">
            <a:spAutoFit/>
          </a:bodyPr>
          <a:lstStyle/>
          <a:p>
            <a:pPr algn="ctr"/>
            <a:r>
              <a:rPr lang="en-US" altLang="zh-TW" sz="1600" b="1">
                <a:latin typeface="Arial" panose="020B0604020202020204" pitchFamily="34" charset="0"/>
                <a:ea typeface="微軟正黑體" panose="020B0604030504040204" pitchFamily="34" charset="-120"/>
                <a:cs typeface="+mn-ea"/>
                <a:sym typeface="Arial" panose="020B0604020202020204" pitchFamily="34" charset="0"/>
              </a:rPr>
              <a:t>558</a:t>
            </a:r>
          </a:p>
        </p:txBody>
      </p:sp>
      <p:sp>
        <p:nvSpPr>
          <p:cNvPr id="91" name="TextBox 20">
            <a:extLst>
              <a:ext uri="{FF2B5EF4-FFF2-40B4-BE49-F238E27FC236}">
                <a16:creationId xmlns:a16="http://schemas.microsoft.com/office/drawing/2014/main" id="{E0D06483-4F46-B7FA-A6D0-84DCA1E1C936}"/>
              </a:ext>
            </a:extLst>
          </p:cNvPr>
          <p:cNvSpPr txBox="1"/>
          <p:nvPr/>
        </p:nvSpPr>
        <p:spPr>
          <a:xfrm>
            <a:off x="8826918" y="3281197"/>
            <a:ext cx="664852" cy="369332"/>
          </a:xfrm>
          <a:prstGeom prst="rect">
            <a:avLst/>
          </a:prstGeom>
          <a:noFill/>
          <a:ln>
            <a:noFill/>
          </a:ln>
          <a:effectLst/>
        </p:spPr>
        <p:txBody>
          <a:bodyPr wrap="square" lIns="121920" tIns="60960" rIns="121920" bIns="60960" rtlCol="0" anchor="t">
            <a:spAutoFit/>
          </a:bodyPr>
          <a:lstStyle/>
          <a:p>
            <a:pPr algn="ctr"/>
            <a:r>
              <a:rPr lang="en-US" altLang="zh-TW" sz="1600" b="1">
                <a:latin typeface="Arial" panose="020B0604020202020204" pitchFamily="34" charset="0"/>
                <a:ea typeface="微軟正黑體" panose="020B0604030504040204" pitchFamily="34" charset="-120"/>
                <a:cs typeface="+mn-ea"/>
                <a:sym typeface="Arial" panose="020B0604020202020204" pitchFamily="34" charset="0"/>
              </a:rPr>
              <a:t>578</a:t>
            </a:r>
          </a:p>
        </p:txBody>
      </p:sp>
      <p:sp>
        <p:nvSpPr>
          <p:cNvPr id="93" name="Rectangle 2">
            <a:extLst>
              <a:ext uri="{FF2B5EF4-FFF2-40B4-BE49-F238E27FC236}">
                <a16:creationId xmlns:a16="http://schemas.microsoft.com/office/drawing/2014/main" id="{100CC4F1-2ABA-83CA-5599-238C97F2C0F9}"/>
              </a:ext>
            </a:extLst>
          </p:cNvPr>
          <p:cNvSpPr>
            <a:spLocks noChangeArrowheads="1"/>
          </p:cNvSpPr>
          <p:nvPr/>
        </p:nvSpPr>
        <p:spPr bwMode="auto">
          <a:xfrm>
            <a:off x="7158795" y="6117939"/>
            <a:ext cx="3837108" cy="246211"/>
          </a:xfrm>
          <a:prstGeom prst="rect">
            <a:avLst/>
          </a:prstGeom>
          <a:noFill/>
          <a:ln w="9525">
            <a:noFill/>
            <a:miter lim="800000"/>
            <a:headEnd/>
            <a:tailEnd/>
          </a:ln>
        </p:spPr>
        <p:txBody>
          <a:bodyPr wrap="square" lIns="121908" tIns="60955" rIns="121908" bIns="60955" anchor="t">
            <a:spAutoFit/>
          </a:bodyPr>
          <a:lstStyle/>
          <a:p>
            <a:r>
              <a:rPr lang="en" altLang="zh-TW" sz="800">
                <a:latin typeface="Arial" panose="020B0604020202020204" pitchFamily="34" charset="0"/>
                <a:ea typeface="微軟正黑體" panose="020B0604030504040204" pitchFamily="34" charset="-120"/>
                <a:cs typeface="+mn-ea"/>
                <a:sym typeface="Arial" panose="020B0604020202020204" pitchFamily="34" charset="0"/>
              </a:rPr>
              <a:t>Tested in QNAP Labs. Figures may vary by environment.</a:t>
            </a:r>
          </a:p>
        </p:txBody>
      </p:sp>
      <p:sp>
        <p:nvSpPr>
          <p:cNvPr id="94" name="矩形 93">
            <a:extLst>
              <a:ext uri="{FF2B5EF4-FFF2-40B4-BE49-F238E27FC236}">
                <a16:creationId xmlns:a16="http://schemas.microsoft.com/office/drawing/2014/main" id="{05C67116-AF6B-E29C-8BBD-40B8466AA3BB}"/>
              </a:ext>
            </a:extLst>
          </p:cNvPr>
          <p:cNvSpPr/>
          <p:nvPr/>
        </p:nvSpPr>
        <p:spPr>
          <a:xfrm>
            <a:off x="1208202" y="3047251"/>
            <a:ext cx="482824" cy="307777"/>
          </a:xfrm>
          <a:prstGeom prst="rect">
            <a:avLst/>
          </a:prstGeom>
        </p:spPr>
        <p:txBody>
          <a:bodyPr wrap="none">
            <a:spAutoFit/>
          </a:bodyPr>
          <a:lstStyle/>
          <a:p>
            <a:r>
              <a:rPr lang="en-US" altLang="zh-TW" sz="1400">
                <a:latin typeface="Arial" panose="020B0604020202020204" pitchFamily="34" charset="0"/>
                <a:ea typeface="微軟正黑體" panose="020B0604030504040204" pitchFamily="34" charset="-120"/>
                <a:cs typeface="+mn-ea"/>
                <a:sym typeface="Arial" panose="020B0604020202020204" pitchFamily="34" charset="0"/>
              </a:rPr>
              <a:t>600</a:t>
            </a:r>
            <a:endParaRPr lang="zh-TW" altLang="en-US"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 name="Rectangle 3">
            <a:extLst>
              <a:ext uri="{FF2B5EF4-FFF2-40B4-BE49-F238E27FC236}">
                <a16:creationId xmlns:a16="http://schemas.microsoft.com/office/drawing/2014/main" id="{DB049D53-C78F-560A-CE5D-02FE801F0FA1}"/>
              </a:ext>
            </a:extLst>
          </p:cNvPr>
          <p:cNvSpPr>
            <a:spLocks noChangeArrowheads="1"/>
          </p:cNvSpPr>
          <p:nvPr/>
        </p:nvSpPr>
        <p:spPr bwMode="auto">
          <a:xfrm>
            <a:off x="1708549" y="6134686"/>
            <a:ext cx="4925526" cy="492432"/>
          </a:xfrm>
          <a:prstGeom prst="rect">
            <a:avLst/>
          </a:prstGeom>
          <a:noFill/>
          <a:ln w="9525">
            <a:noFill/>
            <a:miter lim="800000"/>
            <a:headEnd/>
            <a:tailEnd/>
          </a:ln>
        </p:spPr>
        <p:txBody>
          <a:bodyPr wrap="square" lIns="121908" tIns="60955" rIns="121908" bIns="60955" anchor="t">
            <a:spAutoFit/>
          </a:bodyPr>
          <a:lstStyle/>
          <a:p>
            <a:r>
              <a:rPr lang="en-US" altLang="zh-TW" sz="800">
                <a:latin typeface="Arial" panose="020B0604020202020204" pitchFamily="34" charset="0"/>
                <a:ea typeface="微軟正黑體" panose="020B0604030504040204" pitchFamily="34" charset="-120"/>
                <a:cs typeface="+mn-ea"/>
                <a:sym typeface="Arial" panose="020B0604020202020204" pitchFamily="34" charset="0"/>
              </a:rPr>
              <a:t>Environment:</a:t>
            </a:r>
            <a:br>
              <a:rPr lang="zh-TW" altLang="en-US" sz="800">
                <a:latin typeface="Arial" panose="020B0604020202020204" pitchFamily="34" charset="0"/>
                <a:ea typeface="微軟正黑體" panose="020B0604030504040204" pitchFamily="34" charset="-120"/>
                <a:cs typeface="+mn-ea"/>
                <a:sym typeface="Arial" panose="020B0604020202020204" pitchFamily="34" charset="0"/>
              </a:rPr>
            </a:br>
            <a:r>
              <a:rPr lang="en-US" altLang="zh-TW" sz="800">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800">
                <a:latin typeface="Arial" panose="020B0604020202020204" pitchFamily="34" charset="0"/>
                <a:ea typeface="微軟正黑體" panose="020B0604030504040204" pitchFamily="34" charset="-120"/>
                <a:cs typeface="+mn-ea"/>
                <a:sym typeface="Arial" panose="020B0604020202020204" pitchFamily="34" charset="0"/>
              </a:rPr>
              <a:t> </a:t>
            </a:r>
            <a:r>
              <a:rPr lang="en-US" altLang="en-US" sz="800">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800">
                <a:latin typeface="Arial" panose="020B0604020202020204" pitchFamily="34" charset="0"/>
                <a:ea typeface="微軟正黑體" panose="020B0604030504040204" pitchFamily="34" charset="-120"/>
                <a:cs typeface="+mn-ea"/>
                <a:sym typeface="Arial" panose="020B0604020202020204" pitchFamily="34" charset="0"/>
              </a:rPr>
              <a:t>TS-453E, QTS 5.0, 4 x Samsung 860 Pro 512GB, RAID 5, thick volume</a:t>
            </a:r>
          </a:p>
          <a:p>
            <a:r>
              <a:rPr lang="en" altLang="zh-TW" sz="800">
                <a:latin typeface="Arial" panose="020B0604020202020204" pitchFamily="34" charset="0"/>
                <a:ea typeface="微軟正黑體" panose="020B0604030504040204" pitchFamily="34" charset="-120"/>
                <a:cs typeface="+mn-ea"/>
                <a:sym typeface="Arial" panose="020B0604020202020204" pitchFamily="34" charset="0"/>
              </a:rPr>
              <a:t>PC | </a:t>
            </a:r>
            <a:r>
              <a:rPr lang="en-US" altLang="zh-TW" sz="800">
                <a:latin typeface="Arial" panose="020B0604020202020204" pitchFamily="34" charset="0"/>
                <a:ea typeface="微軟正黑體" panose="020B0604030504040204" pitchFamily="34" charset="-120"/>
                <a:cs typeface="+mn-ea"/>
                <a:sym typeface="Arial" panose="020B0604020202020204" pitchFamily="34" charset="0"/>
              </a:rPr>
              <a:t>Windows Server 2016 Standard</a:t>
            </a:r>
            <a:r>
              <a:rPr lang="en" altLang="zh-TW" sz="800">
                <a:latin typeface="Arial" panose="020B0604020202020204" pitchFamily="34" charset="0"/>
                <a:ea typeface="微軟正黑體" panose="020B0604030504040204" pitchFamily="34" charset="-120"/>
                <a:cs typeface="+mn-ea"/>
                <a:sym typeface="Arial" panose="020B0604020202020204" pitchFamily="34" charset="0"/>
              </a:rPr>
              <a:t>, Intel Core i7-6700 3.4 GHz, 64GB RAM</a:t>
            </a:r>
            <a:endParaRPr lang="en" sz="800">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494270547"/>
      </p:ext>
    </p:extLst>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hidden="1">
            <a:extLst>
              <a:ext uri="{FF2B5EF4-FFF2-40B4-BE49-F238E27FC236}">
                <a16:creationId xmlns:a16="http://schemas.microsoft.com/office/drawing/2014/main" id="{C56526E8-A287-4872-AD27-3F4A118DBCD7}"/>
              </a:ext>
            </a:extLst>
          </p:cNvPr>
          <p:cNvSpPr txBox="1"/>
          <p:nvPr/>
        </p:nvSpPr>
        <p:spPr>
          <a:xfrm>
            <a:off x="446144" y="1483517"/>
            <a:ext cx="6372727" cy="938719"/>
          </a:xfrm>
          <a:prstGeom prst="rect">
            <a:avLst/>
          </a:prstGeom>
          <a:noFill/>
        </p:spPr>
        <p:txBody>
          <a:bodyPr wrap="square" lIns="91440" tIns="45720" rIns="91440" bIns="45720" rtlCol="0" anchor="t">
            <a:spAutoFit/>
          </a:bodyPr>
          <a:lstStyle/>
          <a:p>
            <a:r>
              <a:rPr lang="en-US" altLang="zh-TW" sz="55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TS-253E / TS-453E</a:t>
            </a:r>
            <a:endParaRPr lang="zh-TW" altLang="en-US" sz="55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5" name="群組 4" hidden="1">
            <a:extLst>
              <a:ext uri="{FF2B5EF4-FFF2-40B4-BE49-F238E27FC236}">
                <a16:creationId xmlns:a16="http://schemas.microsoft.com/office/drawing/2014/main" id="{DA45813A-D35A-92FE-C8A4-F524B4540CD3}"/>
              </a:ext>
            </a:extLst>
          </p:cNvPr>
          <p:cNvGrpSpPr/>
          <p:nvPr/>
        </p:nvGrpSpPr>
        <p:grpSpPr>
          <a:xfrm>
            <a:off x="239895" y="4285795"/>
            <a:ext cx="6643791" cy="2313586"/>
            <a:chOff x="239895" y="4285795"/>
            <a:chExt cx="6643791" cy="2313586"/>
          </a:xfrm>
        </p:grpSpPr>
        <p:sp>
          <p:nvSpPr>
            <p:cNvPr id="18" name="文字方塊 17">
              <a:extLst>
                <a:ext uri="{FF2B5EF4-FFF2-40B4-BE49-F238E27FC236}">
                  <a16:creationId xmlns:a16="http://schemas.microsoft.com/office/drawing/2014/main" id="{69737EA6-8668-455E-870B-6BB9336E7DEA}"/>
                </a:ext>
              </a:extLst>
            </p:cNvPr>
            <p:cNvSpPr txBox="1"/>
            <p:nvPr/>
          </p:nvSpPr>
          <p:spPr>
            <a:xfrm>
              <a:off x="3770616" y="6124319"/>
              <a:ext cx="3113070" cy="400110"/>
            </a:xfrm>
            <a:prstGeom prst="rect">
              <a:avLst/>
            </a:prstGeom>
            <a:noFill/>
          </p:spPr>
          <p:txBody>
            <a:bodyPr wrap="square" rtlCol="0">
              <a:spAutoFit/>
            </a:bodyPr>
            <a:lstStyle/>
            <a:p>
              <a:pPr algn="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Andy Chuang</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 name="圖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9895" y="4655128"/>
              <a:ext cx="3110252" cy="1944253"/>
            </a:xfrm>
            <a:prstGeom prst="rect">
              <a:avLst/>
            </a:prstGeom>
          </p:spPr>
        </p:pic>
        <p:pic>
          <p:nvPicPr>
            <p:cNvPr id="4" name="圖片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25329" y="4655127"/>
              <a:ext cx="3110252" cy="1944253"/>
            </a:xfrm>
            <a:prstGeom prst="rect">
              <a:avLst/>
            </a:prstGeom>
          </p:spPr>
        </p:pic>
        <p:sp>
          <p:nvSpPr>
            <p:cNvPr id="8" name="文字方塊 7">
              <a:extLst>
                <a:ext uri="{FF2B5EF4-FFF2-40B4-BE49-F238E27FC236}">
                  <a16:creationId xmlns:a16="http://schemas.microsoft.com/office/drawing/2014/main" id="{C56526E8-A287-4872-AD27-3F4A118DBCD7}"/>
                </a:ext>
              </a:extLst>
            </p:cNvPr>
            <p:cNvSpPr txBox="1"/>
            <p:nvPr/>
          </p:nvSpPr>
          <p:spPr>
            <a:xfrm>
              <a:off x="1227694" y="4285795"/>
              <a:ext cx="1555125" cy="369332"/>
            </a:xfrm>
            <a:prstGeom prst="rect">
              <a:avLst/>
            </a:prstGeom>
            <a:noFill/>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TS-253E</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文字方塊 8">
              <a:extLst>
                <a:ext uri="{FF2B5EF4-FFF2-40B4-BE49-F238E27FC236}">
                  <a16:creationId xmlns:a16="http://schemas.microsoft.com/office/drawing/2014/main" id="{C56526E8-A287-4872-AD27-3F4A118DBCD7}"/>
                </a:ext>
              </a:extLst>
            </p:cNvPr>
            <p:cNvSpPr txBox="1"/>
            <p:nvPr/>
          </p:nvSpPr>
          <p:spPr>
            <a:xfrm>
              <a:off x="3113128" y="4340264"/>
              <a:ext cx="1555125" cy="369332"/>
            </a:xfrm>
            <a:prstGeom prst="rect">
              <a:avLst/>
            </a:prstGeom>
            <a:noFill/>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TS-453E</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3" name="圖形 2" hidden="1">
            <a:extLst>
              <a:ext uri="{FF2B5EF4-FFF2-40B4-BE49-F238E27FC236}">
                <a16:creationId xmlns:a16="http://schemas.microsoft.com/office/drawing/2014/main" id="{4D4450AD-680A-4845-8089-AE7921CD5D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6144" y="443084"/>
            <a:ext cx="1348877" cy="242926"/>
          </a:xfrm>
          <a:prstGeom prst="rect">
            <a:avLst/>
          </a:prstGeom>
        </p:spPr>
      </p:pic>
      <p:sp>
        <p:nvSpPr>
          <p:cNvPr id="10" name="文字方塊 9">
            <a:extLst>
              <a:ext uri="{FF2B5EF4-FFF2-40B4-BE49-F238E27FC236}">
                <a16:creationId xmlns:a16="http://schemas.microsoft.com/office/drawing/2014/main" id="{C56526E8-A287-4872-AD27-3F4A118DBCD7}"/>
              </a:ext>
            </a:extLst>
          </p:cNvPr>
          <p:cNvSpPr txBox="1"/>
          <p:nvPr/>
        </p:nvSpPr>
        <p:spPr>
          <a:xfrm>
            <a:off x="1470811" y="4905059"/>
            <a:ext cx="3574681" cy="707886"/>
          </a:xfrm>
          <a:prstGeom prst="rect">
            <a:avLst/>
          </a:prstGeom>
          <a:noFill/>
        </p:spPr>
        <p:txBody>
          <a:bodyPr wrap="square" lIns="91440" tIns="45720" rIns="91440" bIns="45720" rtlCol="0" anchor="t">
            <a:spAutoFit/>
          </a:bodyPr>
          <a:lstStyle/>
          <a:p>
            <a:pPr algn="ctr"/>
            <a:r>
              <a:rPr lang="zh-TW" altLang="en-US" sz="4000" spc="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Live Demo</a:t>
            </a:r>
          </a:p>
        </p:txBody>
      </p:sp>
    </p:spTree>
    <p:extLst>
      <p:ext uri="{BB962C8B-B14F-4D97-AF65-F5344CB8AC3E}">
        <p14:creationId xmlns:p14="http://schemas.microsoft.com/office/powerpoint/2010/main" val="3452594365"/>
      </p:ext>
    </p:extLst>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hidden="1">
            <a:extLst>
              <a:ext uri="{FF2B5EF4-FFF2-40B4-BE49-F238E27FC236}">
                <a16:creationId xmlns:a16="http://schemas.microsoft.com/office/drawing/2014/main" id="{C56526E8-A287-4872-AD27-3F4A118DBCD7}"/>
              </a:ext>
            </a:extLst>
          </p:cNvPr>
          <p:cNvSpPr txBox="1"/>
          <p:nvPr/>
        </p:nvSpPr>
        <p:spPr>
          <a:xfrm>
            <a:off x="446144" y="1483517"/>
            <a:ext cx="6372727" cy="938719"/>
          </a:xfrm>
          <a:prstGeom prst="rect">
            <a:avLst/>
          </a:prstGeom>
          <a:noFill/>
        </p:spPr>
        <p:txBody>
          <a:bodyPr wrap="square" lIns="91440" tIns="45720" rIns="91440" bIns="45720" rtlCol="0" anchor="t">
            <a:spAutoFit/>
          </a:bodyPr>
          <a:lstStyle/>
          <a:p>
            <a:r>
              <a:rPr lang="en-US" altLang="zh-TW" sz="55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TS-253E / TS-453E</a:t>
            </a:r>
            <a:endParaRPr lang="zh-TW" altLang="en-US" sz="55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5" name="群組 4" hidden="1">
            <a:extLst>
              <a:ext uri="{FF2B5EF4-FFF2-40B4-BE49-F238E27FC236}">
                <a16:creationId xmlns:a16="http://schemas.microsoft.com/office/drawing/2014/main" id="{DA45813A-D35A-92FE-C8A4-F524B4540CD3}"/>
              </a:ext>
            </a:extLst>
          </p:cNvPr>
          <p:cNvGrpSpPr/>
          <p:nvPr/>
        </p:nvGrpSpPr>
        <p:grpSpPr>
          <a:xfrm>
            <a:off x="239895" y="4285795"/>
            <a:ext cx="6643791" cy="2313586"/>
            <a:chOff x="239895" y="4285795"/>
            <a:chExt cx="6643791" cy="2313586"/>
          </a:xfrm>
        </p:grpSpPr>
        <p:sp>
          <p:nvSpPr>
            <p:cNvPr id="18" name="文字方塊 17">
              <a:extLst>
                <a:ext uri="{FF2B5EF4-FFF2-40B4-BE49-F238E27FC236}">
                  <a16:creationId xmlns:a16="http://schemas.microsoft.com/office/drawing/2014/main" id="{69737EA6-8668-455E-870B-6BB9336E7DEA}"/>
                </a:ext>
              </a:extLst>
            </p:cNvPr>
            <p:cNvSpPr txBox="1"/>
            <p:nvPr/>
          </p:nvSpPr>
          <p:spPr>
            <a:xfrm>
              <a:off x="3770616" y="6124319"/>
              <a:ext cx="3113070" cy="400110"/>
            </a:xfrm>
            <a:prstGeom prst="rect">
              <a:avLst/>
            </a:prstGeom>
            <a:noFill/>
          </p:spPr>
          <p:txBody>
            <a:bodyPr wrap="square" rtlCol="0">
              <a:spAutoFit/>
            </a:bodyPr>
            <a:lstStyle/>
            <a:p>
              <a:pPr algn="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Andy Chuang</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 name="圖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9895" y="4655128"/>
              <a:ext cx="3110252" cy="1944253"/>
            </a:xfrm>
            <a:prstGeom prst="rect">
              <a:avLst/>
            </a:prstGeom>
          </p:spPr>
        </p:pic>
        <p:pic>
          <p:nvPicPr>
            <p:cNvPr id="4" name="圖片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25329" y="4655127"/>
              <a:ext cx="3110252" cy="1944253"/>
            </a:xfrm>
            <a:prstGeom prst="rect">
              <a:avLst/>
            </a:prstGeom>
          </p:spPr>
        </p:pic>
        <p:sp>
          <p:nvSpPr>
            <p:cNvPr id="8" name="文字方塊 7">
              <a:extLst>
                <a:ext uri="{FF2B5EF4-FFF2-40B4-BE49-F238E27FC236}">
                  <a16:creationId xmlns:a16="http://schemas.microsoft.com/office/drawing/2014/main" id="{C56526E8-A287-4872-AD27-3F4A118DBCD7}"/>
                </a:ext>
              </a:extLst>
            </p:cNvPr>
            <p:cNvSpPr txBox="1"/>
            <p:nvPr/>
          </p:nvSpPr>
          <p:spPr>
            <a:xfrm>
              <a:off x="1227694" y="4285795"/>
              <a:ext cx="1555125" cy="369332"/>
            </a:xfrm>
            <a:prstGeom prst="rect">
              <a:avLst/>
            </a:prstGeom>
            <a:noFill/>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TS-253E</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文字方塊 8">
              <a:extLst>
                <a:ext uri="{FF2B5EF4-FFF2-40B4-BE49-F238E27FC236}">
                  <a16:creationId xmlns:a16="http://schemas.microsoft.com/office/drawing/2014/main" id="{C56526E8-A287-4872-AD27-3F4A118DBCD7}"/>
                </a:ext>
              </a:extLst>
            </p:cNvPr>
            <p:cNvSpPr txBox="1"/>
            <p:nvPr/>
          </p:nvSpPr>
          <p:spPr>
            <a:xfrm>
              <a:off x="3113128" y="4340264"/>
              <a:ext cx="1555125" cy="369332"/>
            </a:xfrm>
            <a:prstGeom prst="rect">
              <a:avLst/>
            </a:prstGeom>
            <a:noFill/>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TS-453E</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3" name="圖形 2" hidden="1">
            <a:extLst>
              <a:ext uri="{FF2B5EF4-FFF2-40B4-BE49-F238E27FC236}">
                <a16:creationId xmlns:a16="http://schemas.microsoft.com/office/drawing/2014/main" id="{4D4450AD-680A-4845-8089-AE7921CD5D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6144" y="443084"/>
            <a:ext cx="1348877" cy="242926"/>
          </a:xfrm>
          <a:prstGeom prst="rect">
            <a:avLst/>
          </a:prstGeom>
        </p:spPr>
      </p:pic>
      <p:sp>
        <p:nvSpPr>
          <p:cNvPr id="10" name="文字方塊 9">
            <a:extLst>
              <a:ext uri="{FF2B5EF4-FFF2-40B4-BE49-F238E27FC236}">
                <a16:creationId xmlns:a16="http://schemas.microsoft.com/office/drawing/2014/main" id="{C56526E8-A287-4872-AD27-3F4A118DBCD7}"/>
              </a:ext>
            </a:extLst>
          </p:cNvPr>
          <p:cNvSpPr txBox="1"/>
          <p:nvPr/>
        </p:nvSpPr>
        <p:spPr>
          <a:xfrm>
            <a:off x="1470811" y="4905059"/>
            <a:ext cx="3884243" cy="1323439"/>
          </a:xfrm>
          <a:prstGeom prst="rect">
            <a:avLst/>
          </a:prstGeom>
          <a:noFill/>
        </p:spPr>
        <p:txBody>
          <a:bodyPr wrap="square" lIns="91440" tIns="45720" rIns="91440" bIns="45720" rtlCol="0" anchor="t">
            <a:spAutoFit/>
          </a:bodyPr>
          <a:lstStyle/>
          <a:p>
            <a:pPr algn="ctr"/>
            <a:r>
              <a:rPr lang="zh-TW" altLang="en-US" sz="4000" spc="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Software Introduction</a:t>
            </a:r>
            <a:endParaRPr lang="zh-TW" altLang="en-US" sz="4000" spc="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2742337"/>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2176B5-BBB2-7D3B-9B30-E57C4A1E0238}"/>
              </a:ext>
            </a:extLst>
          </p:cNvPr>
          <p:cNvSpPr>
            <a:spLocks noGrp="1"/>
          </p:cNvSpPr>
          <p:nvPr>
            <p:ph type="title"/>
          </p:nvPr>
        </p:nvSpPr>
        <p:spPr>
          <a:xfrm>
            <a:off x="404742" y="279867"/>
            <a:ext cx="11445882" cy="1325563"/>
          </a:xfrm>
        </p:spPr>
        <p:txBody>
          <a:bodyPr>
            <a:noAutofit/>
          </a:bodyPr>
          <a:lstStyle/>
          <a:p>
            <a:r>
              <a:rPr lang="en-US" altLang="zh-TW" sz="3600">
                <a:latin typeface="Arial" panose="020B0604020202020204" pitchFamily="34" charset="0"/>
                <a:sym typeface="Arial" panose="020B0604020202020204" pitchFamily="34" charset="0"/>
              </a:rPr>
              <a:t>Post-epidemic accelerates enterprise transformation, sustainability and maintenance will be the key</a:t>
            </a:r>
            <a:endParaRPr lang="zh-TW" altLang="en-US" sz="3600">
              <a:latin typeface="Arial" panose="020B0604020202020204" pitchFamily="34" charset="0"/>
              <a:sym typeface="Arial" panose="020B0604020202020204" pitchFamily="34" charset="0"/>
            </a:endParaRPr>
          </a:p>
        </p:txBody>
      </p:sp>
      <p:sp>
        <p:nvSpPr>
          <p:cNvPr id="3" name="文字方塊 2">
            <a:extLst>
              <a:ext uri="{FF2B5EF4-FFF2-40B4-BE49-F238E27FC236}">
                <a16:creationId xmlns:a16="http://schemas.microsoft.com/office/drawing/2014/main" id="{F0FCD73E-0358-8145-858D-05B21F8AB7D5}"/>
              </a:ext>
            </a:extLst>
          </p:cNvPr>
          <p:cNvSpPr txBox="1"/>
          <p:nvPr/>
        </p:nvSpPr>
        <p:spPr>
          <a:xfrm>
            <a:off x="600361" y="2188652"/>
            <a:ext cx="1105464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800" b="1" dirty="0">
                <a:solidFill>
                  <a:srgbClr val="2A2A2A"/>
                </a:solidFill>
                <a:latin typeface="Arial" panose="020B0604020202020204" pitchFamily="34" charset="0"/>
                <a:ea typeface="微軟正黑體" panose="020B0604030504040204" pitchFamily="34" charset="-120"/>
                <a:sym typeface="Arial" panose="020B0604020202020204" pitchFamily="34" charset="0"/>
              </a:rPr>
              <a:t>「</a:t>
            </a:r>
            <a:r>
              <a:rPr lang="en-US" altLang="zh-TW" sz="2800" b="1" dirty="0">
                <a:solidFill>
                  <a:srgbClr val="2A2A2A"/>
                </a:solidFill>
                <a:latin typeface="Arial" panose="020B0604020202020204" pitchFamily="34" charset="0"/>
                <a:ea typeface="微軟正黑體" panose="020B0604030504040204" pitchFamily="34" charset="-120"/>
                <a:sym typeface="Arial" panose="020B0604020202020204" pitchFamily="34" charset="0"/>
              </a:rPr>
              <a:t> This is a year for global corporate information leaders to plan for the future .</a:t>
            </a:r>
            <a:r>
              <a:rPr lang="zh-TW" altLang="en-US" sz="2800" b="1" dirty="0">
                <a:solidFill>
                  <a:srgbClr val="2A2A2A"/>
                </a:solidFill>
                <a:latin typeface="Arial" panose="020B0604020202020204" pitchFamily="34" charset="0"/>
                <a:ea typeface="微軟正黑體" panose="020B0604030504040204" pitchFamily="34" charset="-120"/>
                <a:sym typeface="Arial" panose="020B0604020202020204" pitchFamily="34" charset="0"/>
              </a:rPr>
              <a:t>」</a:t>
            </a:r>
            <a:r>
              <a:rPr lang="zh-TW" altLang="zh-TW" dirty="0">
                <a:latin typeface="Arial" panose="020B0604020202020204" pitchFamily="34" charset="0"/>
                <a:ea typeface="微軟正黑體" panose="020B0604030504040204" pitchFamily="34" charset="-120"/>
                <a:cs typeface="+mn-lt"/>
                <a:sym typeface="Arial" panose="020B0604020202020204" pitchFamily="34" charset="0"/>
              </a:rPr>
              <a:t>John-David Lovelock</a:t>
            </a:r>
            <a:r>
              <a:rPr lang="zh-TW" altLang="en-US" dirty="0">
                <a:latin typeface="Arial" panose="020B0604020202020204" pitchFamily="34" charset="0"/>
                <a:ea typeface="微軟正黑體" panose="020B0604030504040204" pitchFamily="34" charset="-120"/>
                <a:cs typeface="+mn-lt"/>
                <a:sym typeface="Arial" panose="020B0604020202020204" pitchFamily="34" charset="0"/>
              </a:rPr>
              <a:t> </a:t>
            </a:r>
            <a:r>
              <a:rPr lang="en-US" altLang="zh-TW" dirty="0">
                <a:latin typeface="Arial" panose="020B0604020202020204" pitchFamily="34" charset="0"/>
                <a:ea typeface="微軟正黑體" panose="020B0604030504040204" pitchFamily="34" charset="-120"/>
                <a:cs typeface="+mn-lt"/>
                <a:sym typeface="Arial" panose="020B0604020202020204" pitchFamily="34" charset="0"/>
              </a:rPr>
              <a:t>, Vice President of Research at Gartner Inc said.</a:t>
            </a:r>
            <a:endParaRPr lang="en-US" altLang="zh-TW" b="1" dirty="0">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4" name="文字方塊 3">
            <a:extLst>
              <a:ext uri="{FF2B5EF4-FFF2-40B4-BE49-F238E27FC236}">
                <a16:creationId xmlns:a16="http://schemas.microsoft.com/office/drawing/2014/main" id="{E329A9C3-142D-6B0F-C1F9-2E56668057D9}"/>
              </a:ext>
            </a:extLst>
          </p:cNvPr>
          <p:cNvSpPr txBox="1"/>
          <p:nvPr/>
        </p:nvSpPr>
        <p:spPr>
          <a:xfrm>
            <a:off x="600361" y="3400937"/>
            <a:ext cx="505221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solidFill>
                  <a:srgbClr val="232A31"/>
                </a:solidFill>
                <a:latin typeface="Arial" panose="020B0604020202020204" pitchFamily="34" charset="0"/>
                <a:ea typeface="微軟正黑體" panose="020B0604030504040204" pitchFamily="34" charset="-120"/>
                <a:cs typeface="Arial"/>
                <a:sym typeface="Arial" panose="020B0604020202020204" pitchFamily="34" charset="0"/>
              </a:rPr>
              <a:t>Affected by the epidemic in recent years, work modes have become more diverse and flexible, and many companies have also begun to think about how to make IT assets more flexible and to overcome time and location constraints for flexible configuration.</a:t>
            </a:r>
            <a:endParaRPr lang="zh-TW" altLang="en-US">
              <a:solidFill>
                <a:srgbClr val="232A31"/>
              </a:solidFill>
              <a:latin typeface="Arial" panose="020B0604020202020204" pitchFamily="34" charset="0"/>
              <a:ea typeface="微軟正黑體" panose="020B0604030504040204" pitchFamily="34" charset="-120"/>
              <a:cs typeface="Arial"/>
              <a:sym typeface="Arial" panose="020B0604020202020204" pitchFamily="34" charset="0"/>
            </a:endParaRPr>
          </a:p>
          <a:p>
            <a:r>
              <a:rPr lang="en-US" b="1">
                <a:latin typeface="Arial" panose="020B0604020202020204" pitchFamily="34" charset="0"/>
                <a:ea typeface="微軟正黑體" panose="020B0604030504040204" pitchFamily="34" charset="-120"/>
                <a:cs typeface="+mn-lt"/>
                <a:sym typeface="Arial" panose="020B0604020202020204" pitchFamily="34" charset="0"/>
              </a:rPr>
              <a:t>TS-253E / TS-453E can be supplied stably until </a:t>
            </a:r>
            <a:r>
              <a:rPr lang="en-US" b="1" u="sng">
                <a:latin typeface="Arial" panose="020B0604020202020204" pitchFamily="34" charset="0"/>
                <a:ea typeface="微軟正黑體" panose="020B0604030504040204" pitchFamily="34" charset="-120"/>
                <a:cs typeface="+mn-lt"/>
                <a:sym typeface="Arial" panose="020B0604020202020204" pitchFamily="34" charset="0"/>
              </a:rPr>
              <a:t>2029</a:t>
            </a:r>
            <a:r>
              <a:rPr lang="en-US">
                <a:latin typeface="Arial" panose="020B0604020202020204" pitchFamily="34" charset="0"/>
                <a:ea typeface="微軟正黑體" panose="020B0604030504040204" pitchFamily="34" charset="-120"/>
                <a:cs typeface="+mn-lt"/>
                <a:sym typeface="Arial" panose="020B0604020202020204" pitchFamily="34" charset="0"/>
              </a:rPr>
              <a:t>, providing SMB with flexible deployment according to staged needs.</a:t>
            </a:r>
            <a:endParaRPr lang="zh-TW" altLang="en-US">
              <a:solidFill>
                <a:srgbClr val="232A3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8" name="圖片 7" descr="一張含有 文字, 黑色, 室內, 電子用品 的圖片&#10;&#10;自動產生的描述">
            <a:extLst>
              <a:ext uri="{FF2B5EF4-FFF2-40B4-BE49-F238E27FC236}">
                <a16:creationId xmlns:a16="http://schemas.microsoft.com/office/drawing/2014/main" id="{5DD17E07-45D7-CCF2-30D5-7AA238BAF6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41250" y="3274183"/>
            <a:ext cx="5151778" cy="3215883"/>
          </a:xfrm>
          <a:prstGeom prst="rect">
            <a:avLst/>
          </a:prstGeom>
        </p:spPr>
      </p:pic>
      <p:pic>
        <p:nvPicPr>
          <p:cNvPr id="10" name="圖片 9" descr="一張含有 文字, 室內, 電子用品, 黑色 的圖片&#10;&#10;自動產生的描述">
            <a:extLst>
              <a:ext uri="{FF2B5EF4-FFF2-40B4-BE49-F238E27FC236}">
                <a16:creationId xmlns:a16="http://schemas.microsoft.com/office/drawing/2014/main" id="{DE1DB254-63E2-E914-E135-7DD2EE8F60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86116" y="3274183"/>
            <a:ext cx="5151778" cy="3215884"/>
          </a:xfrm>
          <a:prstGeom prst="rect">
            <a:avLst/>
          </a:prstGeom>
        </p:spPr>
      </p:pic>
      <p:sp>
        <p:nvSpPr>
          <p:cNvPr id="12" name="文字方塊 11">
            <a:extLst>
              <a:ext uri="{FF2B5EF4-FFF2-40B4-BE49-F238E27FC236}">
                <a16:creationId xmlns:a16="http://schemas.microsoft.com/office/drawing/2014/main" id="{504F77C2-8CFC-AFB3-79E1-D536FB0DED29}"/>
              </a:ext>
            </a:extLst>
          </p:cNvPr>
          <p:cNvSpPr txBox="1"/>
          <p:nvPr/>
        </p:nvSpPr>
        <p:spPr>
          <a:xfrm>
            <a:off x="6633869" y="6303977"/>
            <a:ext cx="2675484" cy="369332"/>
          </a:xfrm>
          <a:prstGeom prst="rect">
            <a:avLst/>
          </a:prstGeom>
          <a:noFill/>
        </p:spPr>
        <p:txBody>
          <a:bodyPr wrap="square" rtlCol="0">
            <a:spAutoFit/>
          </a:bodyPr>
          <a:lstStyle/>
          <a:p>
            <a:r>
              <a:rPr lang="en-US" altLang="zh-TW" b="1">
                <a:latin typeface="Arial" panose="020B0604020202020204" pitchFamily="34" charset="0"/>
                <a:ea typeface="微軟正黑體" panose="020B0604030504040204" pitchFamily="34" charset="-120"/>
                <a:sym typeface="Arial" panose="020B0604020202020204" pitchFamily="34" charset="0"/>
              </a:rPr>
              <a:t>TS-253E</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 name="文字方塊 13">
            <a:extLst>
              <a:ext uri="{FF2B5EF4-FFF2-40B4-BE49-F238E27FC236}">
                <a16:creationId xmlns:a16="http://schemas.microsoft.com/office/drawing/2014/main" id="{84CA6030-04CD-4D96-0CF7-8F2D587B141E}"/>
              </a:ext>
            </a:extLst>
          </p:cNvPr>
          <p:cNvSpPr txBox="1"/>
          <p:nvPr/>
        </p:nvSpPr>
        <p:spPr>
          <a:xfrm>
            <a:off x="9262313" y="6302609"/>
            <a:ext cx="2675484" cy="369332"/>
          </a:xfrm>
          <a:prstGeom prst="rect">
            <a:avLst/>
          </a:prstGeom>
          <a:noFill/>
        </p:spPr>
        <p:txBody>
          <a:bodyPr wrap="square" rtlCol="0">
            <a:spAutoFit/>
          </a:bodyPr>
          <a:lstStyle/>
          <a:p>
            <a:r>
              <a:rPr lang="en-US" altLang="zh-TW" b="1">
                <a:latin typeface="Arial" panose="020B0604020202020204" pitchFamily="34" charset="0"/>
                <a:ea typeface="微軟正黑體" panose="020B0604030504040204" pitchFamily="34" charset="-120"/>
                <a:sym typeface="Arial" panose="020B0604020202020204" pitchFamily="34" charset="0"/>
              </a:rPr>
              <a:t>TS-453E</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文字方塊 14">
            <a:extLst>
              <a:ext uri="{FF2B5EF4-FFF2-40B4-BE49-F238E27FC236}">
                <a16:creationId xmlns:a16="http://schemas.microsoft.com/office/drawing/2014/main" id="{78D6B0AD-A9F5-E4F5-FD1B-A834771DA2E7}"/>
              </a:ext>
            </a:extLst>
          </p:cNvPr>
          <p:cNvSpPr txBox="1"/>
          <p:nvPr/>
        </p:nvSpPr>
        <p:spPr>
          <a:xfrm>
            <a:off x="600361" y="6074568"/>
            <a:ext cx="55466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latin typeface="Arial" panose="020B0604020202020204" pitchFamily="34" charset="0"/>
                <a:ea typeface="微軟正黑體" panose="020B0604030504040204" pitchFamily="34" charset="-120"/>
                <a:cs typeface="Calibri"/>
                <a:sym typeface="Arial" panose="020B0604020202020204" pitchFamily="34" charset="0"/>
              </a:rPr>
              <a:t>Source</a:t>
            </a:r>
            <a:r>
              <a:rPr lang="zh-TW" altLang="en-US" sz="1200">
                <a:latin typeface="Arial" panose="020B0604020202020204" pitchFamily="34" charset="0"/>
                <a:ea typeface="微軟正黑體" panose="020B0604030504040204" pitchFamily="34" charset="-120"/>
                <a:cs typeface="Calibri"/>
                <a:sym typeface="Arial" panose="020B0604020202020204" pitchFamily="34" charset="0"/>
              </a:rPr>
              <a:t>：</a:t>
            </a:r>
            <a:r>
              <a:rPr lang="en-US" altLang="zh-TW" sz="1200">
                <a:latin typeface="Arial" panose="020B0604020202020204" pitchFamily="34" charset="0"/>
                <a:ea typeface="微軟正黑體" panose="020B0604030504040204" pitchFamily="34" charset="-120"/>
                <a:cs typeface="Calibri"/>
                <a:sym typeface="Arial" panose="020B0604020202020204" pitchFamily="34" charset="0"/>
              </a:rPr>
              <a:t>Commercial Times</a:t>
            </a:r>
            <a:r>
              <a:rPr lang="zh-TW" altLang="en-US" sz="1200">
                <a:latin typeface="Arial" panose="020B0604020202020204" pitchFamily="34" charset="0"/>
                <a:ea typeface="微軟正黑體" panose="020B0604030504040204" pitchFamily="34" charset="-120"/>
                <a:cs typeface="Calibri"/>
                <a:sym typeface="Arial" panose="020B0604020202020204" pitchFamily="34" charset="0"/>
              </a:rPr>
              <a:t> (</a:t>
            </a:r>
            <a:r>
              <a:rPr lang="zh-TW" sz="1200">
                <a:latin typeface="Arial" panose="020B0604020202020204" pitchFamily="34" charset="0"/>
                <a:ea typeface="微軟正黑體" panose="020B0604030504040204" pitchFamily="34" charset="-120"/>
                <a:cs typeface="+mn-lt"/>
                <a:sym typeface="Arial" panose="020B0604020202020204" pitchFamily="34" charset="0"/>
              </a:rPr>
              <a:t>https://reurl.cc/M0EO2K</a:t>
            </a:r>
            <a:r>
              <a:rPr lang="zh-TW" sz="1200">
                <a:latin typeface="Arial" panose="020B0604020202020204" pitchFamily="34" charset="0"/>
                <a:ea typeface="微軟正黑體" panose="020B0604030504040204" pitchFamily="34" charset="-120"/>
                <a:cs typeface="Calibri"/>
                <a:sym typeface="Arial" panose="020B0604020202020204" pitchFamily="34" charset="0"/>
              </a:rPr>
              <a:t>)</a:t>
            </a:r>
            <a:r>
              <a:rPr lang="zh-TW" altLang="en-US" sz="1200">
                <a:latin typeface="Arial" panose="020B0604020202020204" pitchFamily="34" charset="0"/>
                <a:ea typeface="微軟正黑體" panose="020B0604030504040204" pitchFamily="34" charset="-120"/>
                <a:cs typeface="Calibri"/>
                <a:sym typeface="Arial" panose="020B0604020202020204" pitchFamily="34" charset="0"/>
              </a:rPr>
              <a:t> </a:t>
            </a:r>
          </a:p>
        </p:txBody>
      </p:sp>
    </p:spTree>
    <p:extLst>
      <p:ext uri="{BB962C8B-B14F-4D97-AF65-F5344CB8AC3E}">
        <p14:creationId xmlns:p14="http://schemas.microsoft.com/office/powerpoint/2010/main" val="1845729630"/>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7" name="Google Shape;100;p19">
            <a:extLst>
              <a:ext uri="{FF2B5EF4-FFF2-40B4-BE49-F238E27FC236}">
                <a16:creationId xmlns:a16="http://schemas.microsoft.com/office/drawing/2014/main" id="{EA7FE8BD-5835-4E43-BB95-068793FFEC4E}"/>
              </a:ext>
            </a:extLst>
          </p:cNvPr>
          <p:cNvPicPr preferRelativeResize="0"/>
          <p:nvPr/>
        </p:nvPicPr>
        <p:blipFill>
          <a:blip r:embed="rId3" cstate="email">
            <a:extLst>
              <a:ext uri="{28A0092B-C50C-407E-A947-70E740481C1C}">
                <a14:useLocalDpi xmlns:a14="http://schemas.microsoft.com/office/drawing/2010/main"/>
              </a:ext>
            </a:extLst>
          </a:blip>
          <a:stretch>
            <a:fillRect/>
          </a:stretch>
        </p:blipFill>
        <p:spPr>
          <a:xfrm>
            <a:off x="616375" y="2000213"/>
            <a:ext cx="6625810" cy="3649816"/>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p:txBody>
          <a:bodyPr/>
          <a:lstStyle/>
          <a:p>
            <a:r>
              <a:rPr lang="en-US" altLang="zh-TW" dirty="0">
                <a:latin typeface="Arial" panose="020B0604020202020204" pitchFamily="34" charset="0"/>
                <a:sym typeface="Arial" panose="020B0604020202020204" pitchFamily="34" charset="0"/>
              </a:rPr>
              <a:t>Equipped with the latest QTS 5.0 NAS operating system</a:t>
            </a:r>
            <a:endParaRPr lang="zh-TW" altLang="en-US" dirty="0">
              <a:latin typeface="Arial" panose="020B0604020202020204" pitchFamily="34" charset="0"/>
              <a:sym typeface="Arial" panose="020B0604020202020204" pitchFamily="34" charset="0"/>
            </a:endParaRPr>
          </a:p>
        </p:txBody>
      </p:sp>
      <p:sp>
        <p:nvSpPr>
          <p:cNvPr id="10" name="Google Shape;70;p15"/>
          <p:cNvSpPr txBox="1">
            <a:spLocks/>
          </p:cNvSpPr>
          <p:nvPr/>
        </p:nvSpPr>
        <p:spPr>
          <a:xfrm>
            <a:off x="7497570" y="2395708"/>
            <a:ext cx="4186494" cy="3833642"/>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600"/>
              </a:spcBef>
              <a:buClr>
                <a:srgbClr val="36ADA8"/>
              </a:buClr>
              <a:buSzPct val="100000"/>
            </a:pPr>
            <a:r>
              <a:rPr lang="en-US" altLang="zh-TW" sz="20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New Linux Kernel 5.10 improved security</a:t>
            </a:r>
          </a:p>
          <a:p>
            <a:pPr>
              <a:lnSpc>
                <a:spcPct val="130000"/>
              </a:lnSpc>
              <a:spcBef>
                <a:spcPts val="600"/>
              </a:spcBef>
              <a:buClr>
                <a:srgbClr val="36ADA8"/>
              </a:buClr>
              <a:buSzPct val="100000"/>
            </a:pPr>
            <a:r>
              <a:rPr lang="en-US" altLang="zh-TW" sz="20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Smooth and reactive user interface</a:t>
            </a:r>
          </a:p>
          <a:p>
            <a:pPr>
              <a:lnSpc>
                <a:spcPct val="130000"/>
              </a:lnSpc>
              <a:spcBef>
                <a:spcPts val="600"/>
              </a:spcBef>
              <a:buClr>
                <a:srgbClr val="36ADA8"/>
              </a:buClr>
              <a:buSzPct val="100000"/>
            </a:pPr>
            <a:r>
              <a:rPr lang="en-US" altLang="zh-TW" sz="20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Increased </a:t>
            </a:r>
            <a:r>
              <a:rPr lang="en-US" altLang="zh-TW" sz="2000" err="1">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NVMe</a:t>
            </a:r>
            <a:r>
              <a:rPr lang="en-US" altLang="zh-TW" sz="20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 SSD cache performance</a:t>
            </a:r>
          </a:p>
          <a:p>
            <a:pPr>
              <a:lnSpc>
                <a:spcPct val="130000"/>
              </a:lnSpc>
              <a:spcBef>
                <a:spcPts val="600"/>
              </a:spcBef>
              <a:buClr>
                <a:srgbClr val="36ADA8"/>
              </a:buClr>
              <a:buSzPct val="100000"/>
            </a:pPr>
            <a:r>
              <a:rPr lang="en-US" altLang="zh-TW" sz="20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Supports </a:t>
            </a:r>
            <a:r>
              <a:rPr lang="en-US" altLang="zh-TW" sz="2000" err="1">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WireGuard</a:t>
            </a:r>
            <a:r>
              <a:rPr lang="en-US" altLang="zh-TW" sz="20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 VPN</a:t>
            </a:r>
            <a:endParaRPr lang="zh-TW" altLang="en-US" sz="20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6" name="群組 5">
            <a:extLst>
              <a:ext uri="{FF2B5EF4-FFF2-40B4-BE49-F238E27FC236}">
                <a16:creationId xmlns:a16="http://schemas.microsoft.com/office/drawing/2014/main" id="{4E429FF2-628B-4D54-9F69-31CDB8746CB4}"/>
              </a:ext>
            </a:extLst>
          </p:cNvPr>
          <p:cNvGrpSpPr/>
          <p:nvPr/>
        </p:nvGrpSpPr>
        <p:grpSpPr>
          <a:xfrm>
            <a:off x="2615534" y="2793381"/>
            <a:ext cx="4773597" cy="4672672"/>
            <a:chOff x="3982605" y="399251"/>
            <a:chExt cx="5261748" cy="5150501"/>
          </a:xfrm>
        </p:grpSpPr>
        <p:sp>
          <p:nvSpPr>
            <p:cNvPr id="8" name="矩形: 圓角 11">
              <a:extLst>
                <a:ext uri="{FF2B5EF4-FFF2-40B4-BE49-F238E27FC236}">
                  <a16:creationId xmlns:a16="http://schemas.microsoft.com/office/drawing/2014/main" id="{B4020C4E-DEE9-4062-95C7-DDFD0B049557}"/>
                </a:ext>
              </a:extLst>
            </p:cNvPr>
            <p:cNvSpPr/>
            <p:nvPr/>
          </p:nvSpPr>
          <p:spPr>
            <a:xfrm>
              <a:off x="4238514" y="1090246"/>
              <a:ext cx="2468879" cy="3659110"/>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330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圓角 10">
              <a:extLst>
                <a:ext uri="{FF2B5EF4-FFF2-40B4-BE49-F238E27FC236}">
                  <a16:creationId xmlns:a16="http://schemas.microsoft.com/office/drawing/2014/main" id="{EABE08E8-7587-4A32-9DC8-E26D119113E2}"/>
                </a:ext>
              </a:extLst>
            </p:cNvPr>
            <p:cNvSpPr/>
            <p:nvPr/>
          </p:nvSpPr>
          <p:spPr>
            <a:xfrm>
              <a:off x="6675119" y="399251"/>
              <a:ext cx="2569234" cy="5150501"/>
            </a:xfrm>
            <a:prstGeom prst="roundRect">
              <a:avLst>
                <a:gd name="adj" fmla="val 0"/>
              </a:avLst>
            </a:prstGeom>
            <a:gradFill>
              <a:gsLst>
                <a:gs pos="0">
                  <a:schemeClr val="tx1">
                    <a:alpha val="0"/>
                  </a:schemeClr>
                </a:gs>
                <a:gs pos="100000">
                  <a:srgbClr val="1F2127">
                    <a:alpha val="56000"/>
                  </a:srgbClr>
                </a:gs>
              </a:gsLst>
              <a:lin ang="5400000" scaled="1"/>
            </a:gradFill>
            <a:ln>
              <a:noFill/>
            </a:ln>
            <a:effectLst>
              <a:outerShdw dist="50800" dir="5400000" algn="ctr" rotWithShape="0">
                <a:srgbClr val="000000">
                  <a:alpha val="43137"/>
                </a:srgbClr>
              </a:outerShdw>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1" name="Google Shape;115;p21"/>
            <p:cNvPicPr preferRelativeResize="0"/>
            <p:nvPr/>
          </p:nvPicPr>
          <p:blipFill>
            <a:blip r:embed="rId4"/>
            <a:stretch>
              <a:fillRect/>
            </a:stretch>
          </p:blipFill>
          <p:spPr>
            <a:xfrm>
              <a:off x="6626911" y="773868"/>
              <a:ext cx="2247830" cy="4539251"/>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pic>
          <p:nvPicPr>
            <p:cNvPr id="12" name="Google Shape;116;p21"/>
            <p:cNvPicPr preferRelativeResize="0"/>
            <p:nvPr/>
          </p:nvPicPr>
          <p:blipFill>
            <a:blip r:embed="rId5"/>
            <a:stretch>
              <a:fillRect/>
            </a:stretch>
          </p:blipFill>
          <p:spPr>
            <a:xfrm>
              <a:off x="3982605" y="1729044"/>
              <a:ext cx="2423284" cy="2970041"/>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grpSp>
    </p:spTree>
    <p:extLst>
      <p:ext uri="{BB962C8B-B14F-4D97-AF65-F5344CB8AC3E}">
        <p14:creationId xmlns:p14="http://schemas.microsoft.com/office/powerpoint/2010/main" val="3831282553"/>
      </p:ext>
    </p:extLst>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D03DD-19D6-080C-681C-49CBE01A69F8}"/>
              </a:ext>
            </a:extLst>
          </p:cNvPr>
          <p:cNvSpPr>
            <a:spLocks noGrp="1"/>
          </p:cNvSpPr>
          <p:nvPr>
            <p:ph type="title"/>
          </p:nvPr>
        </p:nvSpPr>
        <p:spPr/>
        <p:txBody>
          <a:bodyPr>
            <a:normAutofit/>
          </a:bodyPr>
          <a:lstStyle/>
          <a:p>
            <a:r>
              <a:rPr lang="en-US" altLang="zh-TW" dirty="0"/>
              <a:t>Choose between </a:t>
            </a:r>
            <a:br>
              <a:rPr lang="zh-TW" altLang="en-US" dirty="0"/>
            </a:br>
            <a:r>
              <a:rPr lang="en-US" altLang="zh-TW" dirty="0"/>
              <a:t>QTS and ZFS based </a:t>
            </a:r>
            <a:r>
              <a:rPr lang="en-US" altLang="zh-TW" dirty="0" err="1"/>
              <a:t>QuTS</a:t>
            </a:r>
            <a:r>
              <a:rPr lang="en-US" altLang="zh-TW" dirty="0"/>
              <a:t> hero</a:t>
            </a:r>
            <a:endParaRPr lang="zh-TW" altLang="en-US" dirty="0"/>
          </a:p>
        </p:txBody>
      </p:sp>
      <p:sp>
        <p:nvSpPr>
          <p:cNvPr id="3" name="文字方塊 2">
            <a:extLst>
              <a:ext uri="{FF2B5EF4-FFF2-40B4-BE49-F238E27FC236}">
                <a16:creationId xmlns:a16="http://schemas.microsoft.com/office/drawing/2014/main" id="{ABC6CC11-6DCD-27BB-74DB-D235B25B75BF}"/>
              </a:ext>
            </a:extLst>
          </p:cNvPr>
          <p:cNvSpPr txBox="1"/>
          <p:nvPr/>
        </p:nvSpPr>
        <p:spPr>
          <a:xfrm>
            <a:off x="528452" y="1943595"/>
            <a:ext cx="1124395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dirty="0">
                <a:solidFill>
                  <a:srgbClr val="000000"/>
                </a:solidFill>
                <a:cs typeface="Arial"/>
              </a:rPr>
              <a:t>TS-253E/TS-453E are shipped with the QTS operating system, which has powerful data transmission performance and more efficient memory usage, and enjoys the </a:t>
            </a:r>
            <a:r>
              <a:rPr lang="en-US" altLang="zh-TW" sz="1600" dirty="0" err="1">
                <a:solidFill>
                  <a:srgbClr val="000000"/>
                </a:solidFill>
                <a:cs typeface="Arial"/>
              </a:rPr>
              <a:t>Qtier</a:t>
            </a:r>
            <a:r>
              <a:rPr lang="en-US" altLang="zh-TW" sz="1600" dirty="0">
                <a:solidFill>
                  <a:srgbClr val="000000"/>
                </a:solidFill>
                <a:cs typeface="Arial"/>
              </a:rPr>
              <a:t> automatic tiered storage function. You can also change to the </a:t>
            </a:r>
            <a:r>
              <a:rPr lang="en-US" altLang="zh-TW" sz="1600" dirty="0" err="1">
                <a:solidFill>
                  <a:srgbClr val="000000"/>
                </a:solidFill>
                <a:cs typeface="Arial"/>
              </a:rPr>
              <a:t>QuTS</a:t>
            </a:r>
            <a:r>
              <a:rPr lang="en-US" altLang="zh-TW" sz="1600" dirty="0">
                <a:solidFill>
                  <a:srgbClr val="000000"/>
                </a:solidFill>
                <a:cs typeface="Arial"/>
              </a:rPr>
              <a:t> hero operating system adds support for WORM (Write Once, Read Many) and other features.</a:t>
            </a:r>
          </a:p>
        </p:txBody>
      </p:sp>
      <p:sp>
        <p:nvSpPr>
          <p:cNvPr id="16" name="矩形: 圓角化同側角落 5">
            <a:extLst>
              <a:ext uri="{FF2B5EF4-FFF2-40B4-BE49-F238E27FC236}">
                <a16:creationId xmlns:a16="http://schemas.microsoft.com/office/drawing/2014/main" id="{108AB5DA-FF72-5CC7-77F7-7DD06E0B1647}"/>
              </a:ext>
            </a:extLst>
          </p:cNvPr>
          <p:cNvSpPr/>
          <p:nvPr/>
        </p:nvSpPr>
        <p:spPr>
          <a:xfrm>
            <a:off x="4073664" y="2829579"/>
            <a:ext cx="3928534" cy="287227"/>
          </a:xfrm>
          <a:prstGeom prst="round2SameRect">
            <a:avLst>
              <a:gd name="adj1" fmla="val 9935"/>
              <a:gd name="adj2" fmla="val 0"/>
            </a:avLst>
          </a:prstGeom>
          <a:solidFill>
            <a:srgbClr val="6D5EDB"/>
          </a:soli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sp>
        <p:nvSpPr>
          <p:cNvPr id="18" name="矩形: 圓角化同側角落 14">
            <a:extLst>
              <a:ext uri="{FF2B5EF4-FFF2-40B4-BE49-F238E27FC236}">
                <a16:creationId xmlns:a16="http://schemas.microsoft.com/office/drawing/2014/main" id="{C18A95C0-DF5A-46A7-682D-B93104A24323}"/>
              </a:ext>
            </a:extLst>
          </p:cNvPr>
          <p:cNvSpPr/>
          <p:nvPr/>
        </p:nvSpPr>
        <p:spPr>
          <a:xfrm>
            <a:off x="8069930" y="2829579"/>
            <a:ext cx="3557695" cy="287227"/>
          </a:xfrm>
          <a:prstGeom prst="round2SameRect">
            <a:avLst>
              <a:gd name="adj1" fmla="val 9935"/>
              <a:gd name="adj2" fmla="val 0"/>
            </a:avLst>
          </a:prstGeom>
          <a:solidFill>
            <a:srgbClr val="33CCCC"/>
          </a:solidFill>
          <a:ln>
            <a:gradFill>
              <a:gsLst>
                <a:gs pos="1000">
                  <a:schemeClr val="accent1">
                    <a:lumMod val="5000"/>
                    <a:lumOff val="95000"/>
                    <a:alpha val="69000"/>
                  </a:schemeClr>
                </a:gs>
                <a:gs pos="100000">
                  <a:schemeClr val="accent1">
                    <a:lumMod val="30000"/>
                    <a:lumOff val="70000"/>
                    <a:alpha val="0"/>
                  </a:schemeClr>
                </a:gs>
              </a:gsLst>
              <a:lin ang="5400000" scaled="1"/>
            </a:gradFill>
          </a:ln>
          <a:effectLst>
            <a:outerShdw blurRad="431800" dist="215900" dir="414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graphicFrame>
        <p:nvGraphicFramePr>
          <p:cNvPr id="20" name="表格 19">
            <a:extLst>
              <a:ext uri="{FF2B5EF4-FFF2-40B4-BE49-F238E27FC236}">
                <a16:creationId xmlns:a16="http://schemas.microsoft.com/office/drawing/2014/main" id="{5A44CFD8-A76B-EC0B-99A7-A48BCBF8E7B8}"/>
              </a:ext>
            </a:extLst>
          </p:cNvPr>
          <p:cNvGraphicFramePr>
            <a:graphicFrameLocks noGrp="1"/>
          </p:cNvGraphicFramePr>
          <p:nvPr>
            <p:extLst>
              <p:ext uri="{D42A27DB-BD31-4B8C-83A1-F6EECF244321}">
                <p14:modId xmlns:p14="http://schemas.microsoft.com/office/powerpoint/2010/main" val="1392076165"/>
              </p:ext>
            </p:extLst>
          </p:nvPr>
        </p:nvGraphicFramePr>
        <p:xfrm>
          <a:off x="582583" y="2843768"/>
          <a:ext cx="11026833" cy="3649107"/>
        </p:xfrm>
        <a:graphic>
          <a:graphicData uri="http://schemas.openxmlformats.org/drawingml/2006/table">
            <a:tbl>
              <a:tblPr>
                <a:tableStyleId>{9D7B26C5-4107-4FEC-AEDC-1716B250A1EF}</a:tableStyleId>
              </a:tblPr>
              <a:tblGrid>
                <a:gridCol w="3499659">
                  <a:extLst>
                    <a:ext uri="{9D8B030D-6E8A-4147-A177-3AD203B41FA5}">
                      <a16:colId xmlns:a16="http://schemas.microsoft.com/office/drawing/2014/main" val="494235255"/>
                    </a:ext>
                  </a:extLst>
                </a:gridCol>
                <a:gridCol w="3990109">
                  <a:extLst>
                    <a:ext uri="{9D8B030D-6E8A-4147-A177-3AD203B41FA5}">
                      <a16:colId xmlns:a16="http://schemas.microsoft.com/office/drawing/2014/main" val="2412127287"/>
                    </a:ext>
                  </a:extLst>
                </a:gridCol>
                <a:gridCol w="3537065">
                  <a:extLst>
                    <a:ext uri="{9D8B030D-6E8A-4147-A177-3AD203B41FA5}">
                      <a16:colId xmlns:a16="http://schemas.microsoft.com/office/drawing/2014/main" val="3166380365"/>
                    </a:ext>
                  </a:extLst>
                </a:gridCol>
              </a:tblGrid>
              <a:tr h="284888">
                <a:tc>
                  <a:txBody>
                    <a:bodyPr/>
                    <a:lstStyle/>
                    <a:p>
                      <a:pPr algn="ctr" fontAlgn="ctr"/>
                      <a:endParaRPr lang="en-US" sz="900" b="1">
                        <a:effectLst/>
                        <a:latin typeface="+mn-lt"/>
                        <a:ea typeface="+mn-ea"/>
                        <a:cs typeface="+mn-ea"/>
                        <a:sym typeface="+mn-lt"/>
                      </a:endParaRP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tc>
                  <a:txBody>
                    <a:bodyPr/>
                    <a:lstStyle/>
                    <a:p>
                      <a:pPr marL="0" algn="ctr" defTabSz="1219170" rtl="0" eaLnBrk="1" fontAlgn="ctr" latinLnBrk="0" hangingPunct="1"/>
                      <a:r>
                        <a:rPr lang="en-US" sz="1200" b="1" kern="1200" dirty="0" err="1">
                          <a:solidFill>
                            <a:schemeClr val="bg1"/>
                          </a:solidFill>
                          <a:effectLst/>
                          <a:latin typeface="+mn-lt"/>
                          <a:ea typeface="+mn-ea"/>
                          <a:cs typeface="+mn-ea"/>
                          <a:sym typeface="+mn-lt"/>
                        </a:rPr>
                        <a:t>QuTS</a:t>
                      </a:r>
                      <a:r>
                        <a:rPr lang="en-US" sz="1200" b="1" kern="1200" dirty="0">
                          <a:solidFill>
                            <a:schemeClr val="bg1"/>
                          </a:solidFill>
                          <a:effectLst/>
                          <a:latin typeface="+mn-lt"/>
                          <a:ea typeface="+mn-ea"/>
                          <a:cs typeface="+mn-ea"/>
                          <a:sym typeface="+mn-lt"/>
                        </a:rPr>
                        <a:t> hero</a:t>
                      </a: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tc>
                  <a:txBody>
                    <a:bodyPr/>
                    <a:lstStyle/>
                    <a:p>
                      <a:pPr marL="0" algn="ctr" defTabSz="1219170" rtl="0" eaLnBrk="1" fontAlgn="ctr" latinLnBrk="0" hangingPunct="1"/>
                      <a:r>
                        <a:rPr lang="en-US" sz="1200" b="1" kern="1200" dirty="0">
                          <a:solidFill>
                            <a:schemeClr val="bg1"/>
                          </a:solidFill>
                          <a:effectLst/>
                          <a:latin typeface="+mn-lt"/>
                          <a:ea typeface="+mn-ea"/>
                          <a:cs typeface="+mn-ea"/>
                          <a:sym typeface="+mn-lt"/>
                        </a:rPr>
                        <a:t>QTS</a:t>
                      </a:r>
                    </a:p>
                  </a:txBody>
                  <a:tcPr marL="33874" marR="33874" marT="16937" marB="16937"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74221720"/>
                  </a:ext>
                </a:extLst>
              </a:tr>
              <a:tr h="182961">
                <a:tc>
                  <a:txBody>
                    <a:bodyPr/>
                    <a:lstStyle/>
                    <a:p>
                      <a:pPr algn="ctr" fontAlgn="ctr"/>
                      <a:r>
                        <a:rPr lang="en-US" altLang="zh-TW" sz="1000" b="1" dirty="0">
                          <a:solidFill>
                            <a:srgbClr val="000000"/>
                          </a:solidFill>
                          <a:effectLst/>
                          <a:latin typeface="+mn-lt"/>
                          <a:ea typeface="+mn-ea"/>
                          <a:cs typeface="+mn-ea"/>
                          <a:sym typeface="+mn-lt"/>
                        </a:rPr>
                        <a:t>Filesystem</a:t>
                      </a:r>
                      <a:endParaRPr lang="zh-TW" altLang="en-US" sz="1000" b="1" dirty="0">
                        <a:solidFill>
                          <a:srgbClr val="000000"/>
                        </a:solidFill>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dirty="0">
                          <a:effectLst/>
                          <a:latin typeface="+mn-lt"/>
                          <a:ea typeface="+mn-ea"/>
                          <a:cs typeface="+mn-ea"/>
                          <a:sym typeface="+mn-lt"/>
                        </a:rPr>
                        <a:t>ZFS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dirty="0">
                          <a:effectLst/>
                          <a:latin typeface="+mn-lt"/>
                          <a:ea typeface="+mn-ea"/>
                          <a:cs typeface="+mn-ea"/>
                          <a:sym typeface="+mn-lt"/>
                        </a:rPr>
                        <a:t>Ext4</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85383670"/>
                  </a:ext>
                </a:extLst>
              </a:tr>
              <a:tr h="459886">
                <a:tc>
                  <a:txBody>
                    <a:bodyPr/>
                    <a:lstStyle/>
                    <a:p>
                      <a:pPr algn="ctr" fontAlgn="ctr"/>
                      <a:r>
                        <a:rPr lang="en-US" altLang="zh-TW" sz="1000" b="1" dirty="0">
                          <a:solidFill>
                            <a:srgbClr val="000000"/>
                          </a:solidFill>
                          <a:effectLst/>
                          <a:latin typeface="+mn-lt"/>
                          <a:ea typeface="+mn-ea"/>
                          <a:cs typeface="+mn-ea"/>
                          <a:sym typeface="+mn-lt"/>
                        </a:rPr>
                        <a:t>SSD</a:t>
                      </a:r>
                      <a:r>
                        <a:rPr lang="en-US" altLang="zh-TW" sz="1000" b="1" baseline="0" dirty="0">
                          <a:solidFill>
                            <a:srgbClr val="000000"/>
                          </a:solidFill>
                          <a:effectLst/>
                          <a:latin typeface="+mn-lt"/>
                          <a:ea typeface="+mn-ea"/>
                          <a:cs typeface="+mn-ea"/>
                          <a:sym typeface="+mn-lt"/>
                        </a:rPr>
                        <a:t> cache</a:t>
                      </a:r>
                      <a:endParaRPr lang="zh-TW" altLang="en-US" sz="1000" b="1" dirty="0">
                        <a:solidFill>
                          <a:srgbClr val="000000"/>
                        </a:solidFill>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dirty="0">
                          <a:effectLst/>
                          <a:latin typeface="+mn-lt"/>
                          <a:ea typeface="+mn-ea"/>
                          <a:cs typeface="+mn-ea"/>
                          <a:sym typeface="+mn-lt"/>
                        </a:rPr>
                        <a:t>Read Cache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dirty="0">
                          <a:effectLst/>
                          <a:latin typeface="+mn-lt"/>
                          <a:ea typeface="+mn-ea"/>
                          <a:cs typeface="+mn-ea"/>
                          <a:sym typeface="+mn-lt"/>
                        </a:rPr>
                        <a:t>Read/Write Cache</a:t>
                      </a:r>
                      <a:br>
                        <a:rPr lang="en-US" altLang="zh-TW" sz="950" b="0" dirty="0">
                          <a:effectLst/>
                          <a:latin typeface="+mn-lt"/>
                          <a:ea typeface="+mn-ea"/>
                          <a:cs typeface="+mn-ea"/>
                          <a:sym typeface="+mn-lt"/>
                        </a:rPr>
                      </a:br>
                      <a:r>
                        <a:rPr lang="en-US" altLang="zh-TW" sz="950" b="0" dirty="0">
                          <a:effectLst/>
                          <a:latin typeface="+mn-lt"/>
                          <a:ea typeface="+mn-ea"/>
                          <a:cs typeface="+mn-ea"/>
                          <a:sym typeface="+mn-lt"/>
                        </a:rPr>
                        <a:t>Read Cache</a:t>
                      </a:r>
                      <a:br>
                        <a:rPr lang="en-US" altLang="zh-TW" sz="950" b="0" dirty="0">
                          <a:effectLst/>
                          <a:latin typeface="+mn-lt"/>
                          <a:ea typeface="+mn-ea"/>
                          <a:cs typeface="+mn-ea"/>
                          <a:sym typeface="+mn-lt"/>
                        </a:rPr>
                      </a:br>
                      <a:r>
                        <a:rPr lang="en-US" altLang="zh-TW" sz="950" b="0" dirty="0">
                          <a:effectLst/>
                          <a:latin typeface="+mn-lt"/>
                          <a:ea typeface="+mn-ea"/>
                          <a:cs typeface="+mn-ea"/>
                          <a:sym typeface="+mn-lt"/>
                        </a:rPr>
                        <a:t>Write Cache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869590307"/>
                  </a:ext>
                </a:extLst>
              </a:tr>
              <a:tr h="332650">
                <a:tc>
                  <a:txBody>
                    <a:bodyPr/>
                    <a:lstStyle/>
                    <a:p>
                      <a:pPr algn="ctr" fontAlgn="ctr"/>
                      <a:r>
                        <a:rPr lang="en-US" sz="1000" b="1" dirty="0">
                          <a:solidFill>
                            <a:srgbClr val="000000"/>
                          </a:solidFill>
                          <a:effectLst/>
                          <a:latin typeface="+mn-lt"/>
                          <a:ea typeface="+mn-ea"/>
                          <a:cs typeface="+mn-ea"/>
                          <a:sym typeface="+mn-lt"/>
                        </a:rPr>
                        <a:t>Inline Compression</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dirty="0">
                          <a:solidFill>
                            <a:srgbClr val="6666FF"/>
                          </a:solidFill>
                          <a:effectLst/>
                          <a:latin typeface="+mn-lt"/>
                          <a:ea typeface="+mn-ea"/>
                          <a:cs typeface="+mn-ea"/>
                          <a:sym typeface="+mn-lt"/>
                        </a:rPr>
                        <a:t>Yes</a:t>
                      </a:r>
                      <a:br>
                        <a:rPr lang="en-US" altLang="zh-TW" sz="950" b="0" dirty="0">
                          <a:solidFill>
                            <a:srgbClr val="6666FF"/>
                          </a:solidFill>
                          <a:effectLst/>
                          <a:latin typeface="+mn-lt"/>
                          <a:ea typeface="+mn-ea"/>
                          <a:cs typeface="+mn-ea"/>
                          <a:sym typeface="+mn-lt"/>
                        </a:rPr>
                      </a:br>
                      <a:r>
                        <a:rPr lang="en-US" altLang="zh-TW" sz="950" b="0" dirty="0">
                          <a:solidFill>
                            <a:srgbClr val="6666FF"/>
                          </a:solidFill>
                          <a:effectLst/>
                          <a:latin typeface="+mn-lt"/>
                          <a:ea typeface="+mn-ea"/>
                          <a:cs typeface="+mn-ea"/>
                          <a:sym typeface="+mn-lt"/>
                        </a:rPr>
                        <a:t>(LZ4 compression, ideal for RAW files and document files)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dirty="0">
                          <a:effectLst/>
                          <a:latin typeface="+mn-lt"/>
                          <a:ea typeface="+mn-ea"/>
                          <a:cs typeface="+mn-ea"/>
                          <a:sym typeface="+mn-lt"/>
                        </a:rPr>
                        <a:t>No</a:t>
                      </a:r>
                      <a:endParaRPr lang="zh-TW" altLang="en-US" sz="950" b="0" dirty="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521667223"/>
                  </a:ext>
                </a:extLst>
              </a:tr>
              <a:tr h="332650">
                <a:tc>
                  <a:txBody>
                    <a:bodyPr/>
                    <a:lstStyle/>
                    <a:p>
                      <a:pPr algn="ctr" fontAlgn="ctr"/>
                      <a:r>
                        <a:rPr lang="en-US" sz="1000" b="1" dirty="0">
                          <a:solidFill>
                            <a:srgbClr val="000000"/>
                          </a:solidFill>
                          <a:effectLst/>
                          <a:latin typeface="+mn-lt"/>
                          <a:ea typeface="+mn-ea"/>
                          <a:cs typeface="+mn-ea"/>
                          <a:sym typeface="+mn-lt"/>
                        </a:rPr>
                        <a:t>Inline Deduplication</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dirty="0">
                          <a:solidFill>
                            <a:srgbClr val="6666FF"/>
                          </a:solidFill>
                          <a:effectLst/>
                          <a:latin typeface="+mn-lt"/>
                          <a:ea typeface="+mn-ea"/>
                          <a:cs typeface="+mn-ea"/>
                          <a:sym typeface="+mn-lt"/>
                        </a:rPr>
                        <a:t>Yes</a:t>
                      </a:r>
                      <a:br>
                        <a:rPr lang="en-US" altLang="zh-TW" sz="950" b="0" dirty="0">
                          <a:solidFill>
                            <a:srgbClr val="6666FF"/>
                          </a:solidFill>
                          <a:effectLst/>
                          <a:latin typeface="+mn-lt"/>
                          <a:ea typeface="+mn-ea"/>
                          <a:cs typeface="+mn-ea"/>
                          <a:sym typeface="+mn-lt"/>
                        </a:rPr>
                      </a:br>
                      <a:r>
                        <a:rPr lang="en-US" altLang="zh-TW" sz="950" b="0" dirty="0">
                          <a:solidFill>
                            <a:srgbClr val="6666FF"/>
                          </a:solidFill>
                          <a:effectLst/>
                          <a:latin typeface="+mn-lt"/>
                          <a:ea typeface="+mn-ea"/>
                          <a:cs typeface="+mn-ea"/>
                          <a:sym typeface="+mn-lt"/>
                        </a:rPr>
                        <a:t>(At least 16 GB RAM required)</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dirty="0">
                          <a:effectLst/>
                          <a:latin typeface="+mn-lt"/>
                          <a:ea typeface="+mn-ea"/>
                          <a:cs typeface="+mn-ea"/>
                          <a:sym typeface="+mn-lt"/>
                        </a:rPr>
                        <a:t>No</a:t>
                      </a:r>
                      <a:endParaRPr lang="zh-TW" altLang="en-US" sz="950" b="0" dirty="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1548932897"/>
                  </a:ext>
                </a:extLst>
              </a:tr>
              <a:tr h="182961">
                <a:tc>
                  <a:txBody>
                    <a:bodyPr/>
                    <a:lstStyle/>
                    <a:p>
                      <a:pPr algn="ctr" fontAlgn="ctr"/>
                      <a:r>
                        <a:rPr lang="en-US" altLang="zh-TW" sz="1000" b="1" dirty="0">
                          <a:solidFill>
                            <a:srgbClr val="000000"/>
                          </a:solidFill>
                          <a:effectLst/>
                          <a:latin typeface="+mn-lt"/>
                          <a:ea typeface="+mn-ea"/>
                          <a:cs typeface="+mn-ea"/>
                          <a:sym typeface="+mn-lt"/>
                        </a:rPr>
                        <a:t>HBS with </a:t>
                      </a:r>
                      <a:r>
                        <a:rPr lang="en-US" altLang="zh-TW" sz="1000" b="1" dirty="0" err="1">
                          <a:solidFill>
                            <a:srgbClr val="000000"/>
                          </a:solidFill>
                          <a:effectLst/>
                          <a:latin typeface="+mn-lt"/>
                          <a:ea typeface="+mn-ea"/>
                          <a:cs typeface="+mn-ea"/>
                          <a:sym typeface="+mn-lt"/>
                        </a:rPr>
                        <a:t>QuDedup</a:t>
                      </a:r>
                      <a:r>
                        <a:rPr lang="en-US" altLang="zh-TW" sz="1000" b="1" dirty="0">
                          <a:solidFill>
                            <a:srgbClr val="000000"/>
                          </a:solidFill>
                          <a:effectLst/>
                          <a:latin typeface="+mn-lt"/>
                          <a:ea typeface="+mn-ea"/>
                          <a:cs typeface="+mn-ea"/>
                          <a:sym typeface="+mn-lt"/>
                        </a:rPr>
                        <a:t> for Remote Backup</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dirty="0">
                          <a:effectLst/>
                          <a:latin typeface="+mn-lt"/>
                          <a:ea typeface="+mn-ea"/>
                          <a:cs typeface="+mn-ea"/>
                          <a:sym typeface="+mn-lt"/>
                        </a:rPr>
                        <a:t>Yes</a:t>
                      </a:r>
                      <a:endParaRPr lang="zh-TW" altLang="en-US" sz="950" b="0" dirty="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dirty="0">
                          <a:effectLst/>
                          <a:latin typeface="+mn-lt"/>
                          <a:ea typeface="+mn-ea"/>
                          <a:cs typeface="+mn-ea"/>
                          <a:sym typeface="+mn-lt"/>
                        </a:rPr>
                        <a:t>Yes</a:t>
                      </a:r>
                      <a:endParaRPr lang="zh-TW" altLang="en-US" sz="950" b="0" dirty="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066589079"/>
                  </a:ext>
                </a:extLst>
              </a:tr>
              <a:tr h="459886">
                <a:tc>
                  <a:txBody>
                    <a:bodyPr/>
                    <a:lstStyle/>
                    <a:p>
                      <a:pPr algn="ctr" fontAlgn="ctr"/>
                      <a:r>
                        <a:rPr lang="en-US" altLang="zh-TW" sz="1000" b="1" dirty="0">
                          <a:solidFill>
                            <a:srgbClr val="000000"/>
                          </a:solidFill>
                          <a:effectLst/>
                          <a:latin typeface="+mn-lt"/>
                          <a:ea typeface="+mn-ea"/>
                          <a:cs typeface="+mn-ea"/>
                          <a:sym typeface="+mn-lt"/>
                        </a:rPr>
                        <a:t>Power Failure Protection (Software)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sz="950" b="0" dirty="0">
                          <a:effectLst/>
                          <a:latin typeface="+mn-lt"/>
                          <a:ea typeface="+mn-ea"/>
                          <a:cs typeface="+mn-ea"/>
                          <a:sym typeface="+mn-lt"/>
                        </a:rPr>
                        <a:t>ZIL</a:t>
                      </a:r>
                      <a:br>
                        <a:rPr lang="en-US" sz="950" b="0" dirty="0">
                          <a:effectLst/>
                          <a:latin typeface="+mn-lt"/>
                          <a:ea typeface="+mn-ea"/>
                          <a:cs typeface="+mn-ea"/>
                          <a:sym typeface="+mn-lt"/>
                        </a:rPr>
                      </a:br>
                      <a:r>
                        <a:rPr lang="en-US" sz="950" b="0" dirty="0">
                          <a:effectLst/>
                          <a:latin typeface="+mn-lt"/>
                          <a:ea typeface="+mn-ea"/>
                          <a:cs typeface="+mn-ea"/>
                          <a:sym typeface="+mn-lt"/>
                        </a:rPr>
                        <a:t>Copy-on-Write</a:t>
                      </a:r>
                      <a:endParaRPr lang="en-US" altLang="zh-TW" sz="950" b="0" dirty="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dirty="0">
                          <a:effectLst/>
                          <a:latin typeface="+mn-lt"/>
                          <a:ea typeface="+mn-ea"/>
                          <a:cs typeface="+mn-ea"/>
                          <a:sym typeface="+mn-lt"/>
                        </a:rPr>
                        <a:t>No</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296773913"/>
                  </a:ext>
                </a:extLst>
              </a:tr>
              <a:tr h="182961">
                <a:tc>
                  <a:txBody>
                    <a:bodyPr/>
                    <a:lstStyle/>
                    <a:p>
                      <a:pPr algn="ctr" fontAlgn="ctr"/>
                      <a:r>
                        <a:rPr lang="en-US" altLang="zh-TW" sz="1000" b="1" dirty="0">
                          <a:solidFill>
                            <a:srgbClr val="000000"/>
                          </a:solidFill>
                          <a:effectLst/>
                          <a:latin typeface="+mn-lt"/>
                          <a:ea typeface="+mn-ea"/>
                          <a:cs typeface="+mn-ea"/>
                          <a:sym typeface="+mn-lt"/>
                        </a:rPr>
                        <a:t>Permission Management</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sz="950" b="0" dirty="0">
                          <a:effectLst/>
                          <a:latin typeface="+mn-lt"/>
                          <a:ea typeface="+mn-ea"/>
                          <a:cs typeface="+mn-ea"/>
                          <a:sym typeface="+mn-lt"/>
                        </a:rPr>
                        <a:t>Rich ACL (14 types)</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fr-FR" altLang="zh-TW" sz="900" dirty="0">
                          <a:latin typeface="+mn-lt"/>
                          <a:ea typeface="+mn-ea"/>
                          <a:cs typeface="+mn-ea"/>
                          <a:sym typeface="+mn-lt"/>
                        </a:rPr>
                        <a:t>POSIX </a:t>
                      </a:r>
                      <a:r>
                        <a:rPr lang="fr-FR" altLang="zh-TW" sz="900" dirty="0" err="1">
                          <a:latin typeface="+mn-lt"/>
                          <a:ea typeface="+mn-ea"/>
                          <a:cs typeface="+mn-ea"/>
                          <a:sym typeface="+mn-lt"/>
                        </a:rPr>
                        <a:t>ACLs</a:t>
                      </a:r>
                      <a:r>
                        <a:rPr lang="fr-FR" altLang="zh-TW" sz="900" dirty="0">
                          <a:latin typeface="+mn-lt"/>
                          <a:ea typeface="+mn-ea"/>
                          <a:cs typeface="+mn-ea"/>
                          <a:sym typeface="+mn-lt"/>
                        </a:rPr>
                        <a:t> (3 types) + certain </a:t>
                      </a:r>
                      <a:r>
                        <a:rPr lang="fr-FR" altLang="zh-TW" sz="900" dirty="0" err="1">
                          <a:latin typeface="+mn-lt"/>
                          <a:ea typeface="+mn-ea"/>
                          <a:cs typeface="+mn-ea"/>
                          <a:sym typeface="+mn-lt"/>
                        </a:rPr>
                        <a:t>special</a:t>
                      </a:r>
                      <a:r>
                        <a:rPr lang="fr-FR" altLang="zh-TW" sz="900" dirty="0">
                          <a:latin typeface="+mn-lt"/>
                          <a:ea typeface="+mn-ea"/>
                          <a:cs typeface="+mn-ea"/>
                          <a:sym typeface="+mn-lt"/>
                        </a:rPr>
                        <a:t> permissions</a:t>
                      </a:r>
                      <a:endParaRPr lang="zh-TW" altLang="en-US" sz="900" b="0" dirty="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2086844128"/>
                  </a:ext>
                </a:extLst>
              </a:tr>
              <a:tr h="286473">
                <a:tc>
                  <a:txBody>
                    <a:bodyPr/>
                    <a:lstStyle/>
                    <a:p>
                      <a:pPr lvl="0" algn="ctr">
                        <a:buNone/>
                      </a:pPr>
                      <a:r>
                        <a:rPr lang="en-US" sz="1000" b="1" i="0" u="none" strike="noStrike" baseline="0" noProof="0" dirty="0">
                          <a:solidFill>
                            <a:srgbClr val="000000"/>
                          </a:solidFill>
                          <a:effectLst/>
                          <a:latin typeface="Arial"/>
                        </a:rPr>
                        <a:t>WORM (Write Once, Read Many)</a:t>
                      </a:r>
                      <a:endParaRPr lang="en-US" altLang="zh-TW" sz="1000" b="1" dirty="0">
                        <a:solidFill>
                          <a:srgbClr val="000000"/>
                        </a:solidFill>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dirty="0">
                          <a:effectLst/>
                          <a:latin typeface="+mn-lt"/>
                          <a:ea typeface="+mn-ea"/>
                          <a:cs typeface="+mn-ea"/>
                        </a:rPr>
                        <a:t>Yes</a:t>
                      </a:r>
                      <a:endParaRPr lang="en-US" altLang="zh-TW" sz="950" b="0" dirty="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tc>
                  <a:txBody>
                    <a:bodyPr/>
                    <a:lstStyle/>
                    <a:p>
                      <a:pPr algn="ctr" fontAlgn="ctr"/>
                      <a:r>
                        <a:rPr lang="en-US" altLang="zh-TW" sz="900" dirty="0">
                          <a:latin typeface="+mn-lt"/>
                          <a:ea typeface="+mn-ea"/>
                          <a:cs typeface="+mn-ea"/>
                        </a:rPr>
                        <a:t>No</a:t>
                      </a:r>
                      <a:endParaRPr lang="en-US" altLang="zh-TW" sz="900" dirty="0">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689890637"/>
                  </a:ext>
                </a:extLst>
              </a:tr>
              <a:tr h="317681">
                <a:tc>
                  <a:txBody>
                    <a:bodyPr/>
                    <a:lstStyle/>
                    <a:p>
                      <a:pPr algn="ctr" fontAlgn="ctr"/>
                      <a:r>
                        <a:rPr lang="en-US" altLang="zh-TW" sz="1000" b="1" dirty="0">
                          <a:solidFill>
                            <a:srgbClr val="000000"/>
                          </a:solidFill>
                          <a:effectLst/>
                          <a:latin typeface="+mn-lt"/>
                          <a:ea typeface="+mn-ea"/>
                          <a:cs typeface="+mn-ea"/>
                          <a:sym typeface="+mn-lt"/>
                        </a:rPr>
                        <a:t>Data Security</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50" b="0" dirty="0">
                          <a:solidFill>
                            <a:srgbClr val="6666FF"/>
                          </a:solidFill>
                          <a:effectLst/>
                          <a:latin typeface="+mn-lt"/>
                          <a:ea typeface="+mn-ea"/>
                          <a:cs typeface="+mn-ea"/>
                          <a:sym typeface="+mn-lt"/>
                        </a:rPr>
                        <a:t>Better</a:t>
                      </a:r>
                      <a:br>
                        <a:rPr lang="en-US" altLang="zh-TW" sz="950" b="0" dirty="0">
                          <a:solidFill>
                            <a:srgbClr val="6666FF"/>
                          </a:solidFill>
                          <a:effectLst/>
                          <a:latin typeface="+mn-lt"/>
                          <a:ea typeface="+mn-ea"/>
                          <a:cs typeface="+mn-ea"/>
                          <a:sym typeface="+mn-lt"/>
                        </a:rPr>
                      </a:br>
                      <a:r>
                        <a:rPr lang="en-US" altLang="zh-TW" sz="950" b="0" dirty="0">
                          <a:solidFill>
                            <a:srgbClr val="6666FF"/>
                          </a:solidFill>
                          <a:effectLst/>
                          <a:latin typeface="+mn-lt"/>
                          <a:ea typeface="+mn-ea"/>
                          <a:cs typeface="+mn-ea"/>
                          <a:sym typeface="+mn-lt"/>
                        </a:rPr>
                        <a:t>(Self-Healing &amp; Copy-on-Write)</a:t>
                      </a: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tc>
                  <a:txBody>
                    <a:bodyPr/>
                    <a:lstStyle/>
                    <a:p>
                      <a:pPr algn="ctr" fontAlgn="ctr"/>
                      <a:r>
                        <a:rPr lang="en-US" altLang="zh-TW" sz="900" dirty="0">
                          <a:latin typeface="+mn-lt"/>
                          <a:ea typeface="+mn-ea"/>
                          <a:cs typeface="+mn-ea"/>
                          <a:sym typeface="+mn-lt"/>
                        </a:rPr>
                        <a:t>Standard</a:t>
                      </a:r>
                      <a:endParaRPr lang="zh-TW" altLang="en-US" sz="900" b="0" dirty="0">
                        <a:effectLst/>
                        <a:latin typeface="+mn-lt"/>
                        <a:ea typeface="+mn-ea"/>
                        <a:cs typeface="+mn-ea"/>
                        <a:sym typeface="+mn-lt"/>
                      </a:endParaRPr>
                    </a:p>
                  </a:txBody>
                  <a:tcPr marL="33874" marR="33874" marT="16937" marB="16937" anchor="ctr">
                    <a:lnL>
                      <a:noFill/>
                    </a:lnL>
                    <a:lnR>
                      <a:noFill/>
                    </a:lnR>
                    <a:lnT>
                      <a:noFill/>
                    </a:lnT>
                    <a:lnB>
                      <a:noFill/>
                    </a:lnB>
                    <a:lnTlToBr w="12700" cmpd="sng">
                      <a:noFill/>
                      <a:prstDash val="solid"/>
                    </a:lnTlToBr>
                    <a:lnBlToTr w="12700" cmpd="sng">
                      <a:noFill/>
                      <a:prstDash val="solid"/>
                    </a:lnBlToTr>
                    <a:solidFill>
                      <a:srgbClr val="ECF0F3"/>
                    </a:solidFill>
                  </a:tcPr>
                </a:tc>
                <a:extLst>
                  <a:ext uri="{0D108BD9-81ED-4DB2-BD59-A6C34878D82A}">
                    <a16:rowId xmlns:a16="http://schemas.microsoft.com/office/drawing/2014/main" val="488811087"/>
                  </a:ext>
                </a:extLst>
              </a:tr>
              <a:tr h="602090">
                <a:tc>
                  <a:txBody>
                    <a:bodyPr/>
                    <a:lstStyle/>
                    <a:p>
                      <a:pPr algn="ctr" fontAlgn="ctr"/>
                      <a:r>
                        <a:rPr lang="en-US" altLang="zh-TW" sz="1000" b="1" dirty="0">
                          <a:solidFill>
                            <a:srgbClr val="000000"/>
                          </a:solidFill>
                          <a:effectLst/>
                          <a:latin typeface="+mn-lt"/>
                          <a:ea typeface="+mn-ea"/>
                          <a:cs typeface="+mn-ea"/>
                          <a:sym typeface="+mn-lt"/>
                        </a:rPr>
                        <a:t>Recommendation SSD Configuration for Video Editing Applications</a:t>
                      </a: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tc>
                  <a:txBody>
                    <a:bodyPr/>
                    <a:lstStyle/>
                    <a:p>
                      <a:pPr algn="ctr" fontAlgn="ctr"/>
                      <a:r>
                        <a:rPr lang="en-US" altLang="zh-TW" sz="950" b="0" dirty="0">
                          <a:effectLst/>
                          <a:latin typeface="+mn-lt"/>
                          <a:ea typeface="+mn-ea"/>
                          <a:cs typeface="+mn-ea"/>
                          <a:sym typeface="+mn-lt"/>
                        </a:rPr>
                        <a:t>Use SSD Pools</a:t>
                      </a:r>
                      <a:br>
                        <a:rPr lang="en-US" altLang="zh-TW" sz="950" b="0" dirty="0">
                          <a:effectLst/>
                          <a:latin typeface="+mn-lt"/>
                          <a:ea typeface="+mn-ea"/>
                          <a:cs typeface="+mn-ea"/>
                          <a:sym typeface="+mn-lt"/>
                        </a:rPr>
                      </a:br>
                      <a:r>
                        <a:rPr lang="en-US" altLang="zh-TW" sz="950" b="0" dirty="0">
                          <a:effectLst/>
                          <a:latin typeface="+mn-lt"/>
                          <a:ea typeface="+mn-ea"/>
                          <a:cs typeface="+mn-ea"/>
                          <a:sym typeface="+mn-lt"/>
                        </a:rPr>
                        <a:t>Note: Set the block size 128K when creating Folders/LUNs</a:t>
                      </a: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tc>
                  <a:txBody>
                    <a:bodyPr/>
                    <a:lstStyle/>
                    <a:p>
                      <a:pPr algn="ctr" fontAlgn="ctr"/>
                      <a:r>
                        <a:rPr lang="en-US" altLang="zh-TW" sz="900" dirty="0">
                          <a:latin typeface="+mn-lt"/>
                          <a:ea typeface="+mn-ea"/>
                          <a:cs typeface="+mn-ea"/>
                          <a:sym typeface="+mn-lt"/>
                        </a:rPr>
                        <a:t>Editing (from original/RAW files): Use SSD Pools</a:t>
                      </a:r>
                      <a:br>
                        <a:rPr lang="en-US" altLang="zh-TW" sz="900" dirty="0">
                          <a:latin typeface="+mn-lt"/>
                          <a:ea typeface="+mn-ea"/>
                          <a:cs typeface="+mn-ea"/>
                          <a:sym typeface="+mn-lt"/>
                        </a:rPr>
                      </a:br>
                      <a:r>
                        <a:rPr lang="en-US" altLang="zh-TW" sz="900" dirty="0">
                          <a:latin typeface="+mn-lt"/>
                          <a:ea typeface="+mn-ea"/>
                          <a:cs typeface="+mn-ea"/>
                          <a:sym typeface="+mn-lt"/>
                        </a:rPr>
                        <a:t>Post production: Enable Read/Write cache</a:t>
                      </a:r>
                      <a:br>
                        <a:rPr lang="en-US" altLang="zh-TW" sz="900" dirty="0">
                          <a:latin typeface="+mn-lt"/>
                          <a:ea typeface="+mn-ea"/>
                          <a:cs typeface="+mn-ea"/>
                          <a:sym typeface="+mn-lt"/>
                        </a:rPr>
                      </a:br>
                      <a:r>
                        <a:rPr lang="en-US" altLang="zh-TW" sz="900" dirty="0">
                          <a:latin typeface="+mn-lt"/>
                          <a:ea typeface="+mn-ea"/>
                          <a:cs typeface="+mn-ea"/>
                          <a:sym typeface="+mn-lt"/>
                        </a:rPr>
                        <a:t>Note: Set the block size to 32K or 64K when creating Volumes, and choose “All I/O” for cache mode.</a:t>
                      </a:r>
                      <a:endParaRPr lang="en-US" altLang="zh-TW" sz="900" b="0" dirty="0">
                        <a:effectLst/>
                        <a:latin typeface="+mn-lt"/>
                        <a:ea typeface="+mn-ea"/>
                        <a:cs typeface="+mn-ea"/>
                        <a:sym typeface="+mn-lt"/>
                      </a:endParaRPr>
                    </a:p>
                  </a:txBody>
                  <a:tcPr marL="33874" marR="33874" marT="16937" marB="16937" anchor="ctr">
                    <a:lnL>
                      <a:noFill/>
                    </a:lnL>
                    <a:lnR>
                      <a:noFill/>
                    </a:lnR>
                    <a:lnT>
                      <a:noFill/>
                    </a:lnT>
                    <a:lnB w="12700" cmpd="sng">
                      <a:noFill/>
                    </a:lnB>
                    <a:lnTlToBr w="12700" cmpd="sng">
                      <a:noFill/>
                      <a:prstDash val="solid"/>
                    </a:lnTlToBr>
                    <a:lnBlToTr w="12700" cmpd="sng">
                      <a:noFill/>
                      <a:prstDash val="solid"/>
                    </a:lnBlToTr>
                    <a:solidFill>
                      <a:srgbClr val="D9E1E7"/>
                    </a:solidFill>
                  </a:tcPr>
                </a:tc>
                <a:extLst>
                  <a:ext uri="{0D108BD9-81ED-4DB2-BD59-A6C34878D82A}">
                    <a16:rowId xmlns:a16="http://schemas.microsoft.com/office/drawing/2014/main" val="2618972671"/>
                  </a:ext>
                </a:extLst>
              </a:tr>
            </a:tbl>
          </a:graphicData>
        </a:graphic>
      </p:graphicFrame>
      <p:grpSp>
        <p:nvGrpSpPr>
          <p:cNvPr id="24" name="群組 23">
            <a:extLst>
              <a:ext uri="{FF2B5EF4-FFF2-40B4-BE49-F238E27FC236}">
                <a16:creationId xmlns:a16="http://schemas.microsoft.com/office/drawing/2014/main" id="{3CD8F39A-EB31-2479-FE4A-1DCD8EBCAA71}"/>
              </a:ext>
            </a:extLst>
          </p:cNvPr>
          <p:cNvGrpSpPr/>
          <p:nvPr/>
        </p:nvGrpSpPr>
        <p:grpSpPr>
          <a:xfrm>
            <a:off x="3734458" y="3043571"/>
            <a:ext cx="4344816" cy="3449304"/>
            <a:chOff x="3902593" y="2694649"/>
            <a:chExt cx="4344816" cy="4077989"/>
          </a:xfrm>
        </p:grpSpPr>
        <p:pic>
          <p:nvPicPr>
            <p:cNvPr id="22" name="图片 57">
              <a:extLst>
                <a:ext uri="{FF2B5EF4-FFF2-40B4-BE49-F238E27FC236}">
                  <a16:creationId xmlns:a16="http://schemas.microsoft.com/office/drawing/2014/main" id="{90C09FEF-9340-18F4-89BB-AA76617F065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2058231" y="4539011"/>
              <a:ext cx="4031771" cy="343047"/>
            </a:xfrm>
            <a:prstGeom prst="rect">
              <a:avLst/>
            </a:prstGeom>
          </p:spPr>
        </p:pic>
        <p:pic>
          <p:nvPicPr>
            <p:cNvPr id="23" name="图片 57">
              <a:extLst>
                <a:ext uri="{FF2B5EF4-FFF2-40B4-BE49-F238E27FC236}">
                  <a16:creationId xmlns:a16="http://schemas.microsoft.com/office/drawing/2014/main" id="{3CD807C3-1A55-2CE7-39A6-61305EFA0CF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6060000" y="4585229"/>
              <a:ext cx="4031771" cy="343047"/>
            </a:xfrm>
            <a:prstGeom prst="rect">
              <a:avLst/>
            </a:prstGeom>
          </p:spPr>
        </p:pic>
      </p:grpSp>
    </p:spTree>
    <p:extLst>
      <p:ext uri="{BB962C8B-B14F-4D97-AF65-F5344CB8AC3E}">
        <p14:creationId xmlns:p14="http://schemas.microsoft.com/office/powerpoint/2010/main" val="2502120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3" name="標題 12">
            <a:extLst>
              <a:ext uri="{FF2B5EF4-FFF2-40B4-BE49-F238E27FC236}">
                <a16:creationId xmlns:a16="http://schemas.microsoft.com/office/drawing/2014/main" id="{47AFB9A2-6955-7345-7587-3822052A72D2}"/>
              </a:ext>
            </a:extLst>
          </p:cNvPr>
          <p:cNvSpPr>
            <a:spLocks noGrp="1"/>
          </p:cNvSpPr>
          <p:nvPr>
            <p:ph type="title"/>
          </p:nvPr>
        </p:nvSpPr>
        <p:spPr/>
        <p:txBody>
          <a:bodyPr/>
          <a:lstStyle/>
          <a:p>
            <a:r>
              <a:rPr lang="en-US" altLang="zh-TW" dirty="0"/>
              <a:t>WORM (Write Once Read Many times)</a:t>
            </a:r>
            <a:endParaRPr lang="zh-TW" altLang="en-US" dirty="0"/>
          </a:p>
        </p:txBody>
      </p:sp>
      <p:pic>
        <p:nvPicPr>
          <p:cNvPr id="14" name="圖片 13" descr="一張含有 文字, 螢幕擷取畫面, 軟體, 多媒體軟體 的圖片&#10;&#10;自動產生的描述">
            <a:extLst>
              <a:ext uri="{FF2B5EF4-FFF2-40B4-BE49-F238E27FC236}">
                <a16:creationId xmlns:a16="http://schemas.microsoft.com/office/drawing/2014/main" id="{B4342F1D-D615-CE60-4B55-49EF0860D928}"/>
              </a:ext>
            </a:extLst>
          </p:cNvPr>
          <p:cNvPicPr>
            <a:picLocks noChangeAspect="1"/>
          </p:cNvPicPr>
          <p:nvPr/>
        </p:nvPicPr>
        <p:blipFill>
          <a:blip r:embed="rId3"/>
          <a:stretch>
            <a:fillRect/>
          </a:stretch>
        </p:blipFill>
        <p:spPr>
          <a:xfrm>
            <a:off x="4859171" y="1816730"/>
            <a:ext cx="7335024" cy="6858000"/>
          </a:xfrm>
          <a:prstGeom prst="rect">
            <a:avLst/>
          </a:prstGeom>
        </p:spPr>
      </p:pic>
      <p:sp>
        <p:nvSpPr>
          <p:cNvPr id="15" name="文字方塊 14">
            <a:extLst>
              <a:ext uri="{FF2B5EF4-FFF2-40B4-BE49-F238E27FC236}">
                <a16:creationId xmlns:a16="http://schemas.microsoft.com/office/drawing/2014/main" id="{AF4A2C95-5F15-FDC7-CF18-9C2297EEDCD3}"/>
              </a:ext>
            </a:extLst>
          </p:cNvPr>
          <p:cNvSpPr txBox="1"/>
          <p:nvPr/>
        </p:nvSpPr>
        <p:spPr>
          <a:xfrm>
            <a:off x="509286" y="2110450"/>
            <a:ext cx="418038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600">
                <a:solidFill>
                  <a:schemeClr val="bg1"/>
                </a:solidFill>
              </a:rPr>
              <a:t>WORM is used to avoid modification of saved data. Once this feature is enabled, data in shared folders can only be read and cannot be deleted or modified to ensure data integrity. </a:t>
            </a:r>
            <a:endParaRPr lang="zh-TW" sz="1600">
              <a:solidFill>
                <a:schemeClr val="bg1"/>
              </a:solidFill>
              <a:cs typeface="Arial"/>
            </a:endParaRPr>
          </a:p>
        </p:txBody>
      </p:sp>
      <p:sp>
        <p:nvSpPr>
          <p:cNvPr id="16" name="文字方塊 15">
            <a:extLst>
              <a:ext uri="{FF2B5EF4-FFF2-40B4-BE49-F238E27FC236}">
                <a16:creationId xmlns:a16="http://schemas.microsoft.com/office/drawing/2014/main" id="{00AE73EA-E2D4-D05D-ED3F-1C41875BE33A}"/>
              </a:ext>
            </a:extLst>
          </p:cNvPr>
          <p:cNvSpPr txBox="1"/>
          <p:nvPr/>
        </p:nvSpPr>
        <p:spPr>
          <a:xfrm>
            <a:off x="506631" y="3625602"/>
            <a:ext cx="387173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b="1" dirty="0">
                <a:solidFill>
                  <a:srgbClr val="FFC000"/>
                </a:solidFill>
              </a:rPr>
              <a:t>Enterprise Mode</a:t>
            </a:r>
            <a:endParaRPr lang="zh-TW" altLang="en-US" b="1" dirty="0">
              <a:solidFill>
                <a:srgbClr val="FFFFFF"/>
              </a:solidFill>
            </a:endParaRPr>
          </a:p>
          <a:p>
            <a:r>
              <a:rPr lang="zh-TW" sz="1600" dirty="0">
                <a:solidFill>
                  <a:schemeClr val="bg1"/>
                </a:solidFill>
              </a:rPr>
              <a:t>remove the shared folder through QuTS hero UI or SSH commands (QCLI). </a:t>
            </a:r>
            <a:endParaRPr lang="zh-TW" sz="1600" dirty="0">
              <a:solidFill>
                <a:schemeClr val="bg1"/>
              </a:solidFill>
              <a:cs typeface="Arial"/>
            </a:endParaRPr>
          </a:p>
        </p:txBody>
      </p:sp>
      <p:sp>
        <p:nvSpPr>
          <p:cNvPr id="17" name="文字方塊 16">
            <a:extLst>
              <a:ext uri="{FF2B5EF4-FFF2-40B4-BE49-F238E27FC236}">
                <a16:creationId xmlns:a16="http://schemas.microsoft.com/office/drawing/2014/main" id="{F1915600-572D-65F2-E117-465A85E09A79}"/>
              </a:ext>
            </a:extLst>
          </p:cNvPr>
          <p:cNvSpPr txBox="1"/>
          <p:nvPr/>
        </p:nvSpPr>
        <p:spPr>
          <a:xfrm>
            <a:off x="513622" y="4664403"/>
            <a:ext cx="356307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dirty="0">
                <a:solidFill>
                  <a:srgbClr val="FFC000"/>
                </a:solidFill>
              </a:rPr>
              <a:t>Compliance Mode</a:t>
            </a:r>
            <a:endParaRPr lang="en-US" altLang="zh-TW" b="1" dirty="0">
              <a:solidFill>
                <a:srgbClr val="FFFFFF"/>
              </a:solidFill>
            </a:endParaRPr>
          </a:p>
          <a:p>
            <a:r>
              <a:rPr lang="en-US" altLang="zh-TW" sz="1600" dirty="0">
                <a:solidFill>
                  <a:schemeClr val="bg1"/>
                </a:solidFill>
              </a:rPr>
              <a:t>Have to take the Storage Pool offline and remove the Pool if want to destroy data.</a:t>
            </a:r>
            <a:endParaRPr lang="en-US" altLang="zh-TW" sz="1600" dirty="0">
              <a:solidFill>
                <a:schemeClr val="bg1"/>
              </a:solidFill>
              <a:cs typeface="Arial"/>
            </a:endParaRPr>
          </a:p>
        </p:txBody>
      </p:sp>
    </p:spTree>
    <p:extLst>
      <p:ext uri="{BB962C8B-B14F-4D97-AF65-F5344CB8AC3E}">
        <p14:creationId xmlns:p14="http://schemas.microsoft.com/office/powerpoint/2010/main" val="3665768948"/>
      </p:ext>
    </p:extLst>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p:txBody>
          <a:bodyPr/>
          <a:lstStyle/>
          <a:p>
            <a:pPr fontAlgn="base"/>
            <a:r>
              <a:rPr lang="en-US" altLang="zh-TW">
                <a:latin typeface="Arial" panose="020B0604020202020204" pitchFamily="34" charset="0"/>
                <a:sym typeface="Arial" panose="020B0604020202020204" pitchFamily="34" charset="0"/>
              </a:rPr>
              <a:t>Windows Search Protocol (WSP) support for NAS shared folders</a:t>
            </a:r>
          </a:p>
        </p:txBody>
      </p:sp>
      <p:sp>
        <p:nvSpPr>
          <p:cNvPr id="10"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 name="圖片 2"/>
          <p:cNvPicPr>
            <a:picLocks noChangeAspect="1"/>
          </p:cNvPicPr>
          <p:nvPr/>
        </p:nvPicPr>
        <p:blipFill>
          <a:blip r:embed="rId3"/>
          <a:stretch>
            <a:fillRect/>
          </a:stretch>
        </p:blipFill>
        <p:spPr>
          <a:xfrm>
            <a:off x="2045533" y="3248022"/>
            <a:ext cx="8086346" cy="3609978"/>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sp>
        <p:nvSpPr>
          <p:cNvPr id="4" name="矩形 3"/>
          <p:cNvSpPr/>
          <p:nvPr/>
        </p:nvSpPr>
        <p:spPr>
          <a:xfrm>
            <a:off x="2045534" y="2038215"/>
            <a:ext cx="8641516" cy="1172629"/>
          </a:xfrm>
          <a:prstGeom prst="rect">
            <a:avLst/>
          </a:prstGeom>
        </p:spPr>
        <p:txBody>
          <a:bodyPr wrap="square">
            <a:spAutoFit/>
          </a:bodyPr>
          <a:lstStyle/>
          <a:p>
            <a:pPr>
              <a:lnSpc>
                <a:spcPct val="130000"/>
              </a:lnSpc>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Windows® 10/ Windows Server® 2016 (or later) users can easily search NAS shared folders via Windows® when an SMB drive is mounted to the NAS. Advanced file search by time, file type, or size is supported for greater convenience.</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 name="文字方塊 4">
            <a:extLst>
              <a:ext uri="{FF2B5EF4-FFF2-40B4-BE49-F238E27FC236}">
                <a16:creationId xmlns:a16="http://schemas.microsoft.com/office/drawing/2014/main" id="{591A7840-8ED1-BEFA-203D-3F4C9B33F340}"/>
              </a:ext>
            </a:extLst>
          </p:cNvPr>
          <p:cNvSpPr txBox="1"/>
          <p:nvPr/>
        </p:nvSpPr>
        <p:spPr>
          <a:xfrm>
            <a:off x="182208" y="635437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r>
              <a:rPr lang="en-US" alt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QTS 5.0.1 provided</a:t>
            </a:r>
          </a:p>
        </p:txBody>
      </p:sp>
    </p:spTree>
    <p:extLst>
      <p:ext uri="{BB962C8B-B14F-4D97-AF65-F5344CB8AC3E}">
        <p14:creationId xmlns:p14="http://schemas.microsoft.com/office/powerpoint/2010/main" val="4061978415"/>
      </p:ext>
    </p:extLst>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p:txBody>
          <a:bodyPr/>
          <a:lstStyle/>
          <a:p>
            <a:pPr fontAlgn="base"/>
            <a:r>
              <a:rPr lang="en-US" altLang="zh-TW">
                <a:latin typeface="Arial" panose="020B0604020202020204" pitchFamily="34" charset="0"/>
                <a:sym typeface="Arial" panose="020B0604020202020204" pitchFamily="34" charset="0"/>
              </a:rPr>
              <a:t>Windows Search Protocol (WSP) support for NAS shared folders</a:t>
            </a:r>
          </a:p>
        </p:txBody>
      </p:sp>
      <p:sp>
        <p:nvSpPr>
          <p:cNvPr id="10"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 name="圖片 2"/>
          <p:cNvPicPr>
            <a:picLocks noChangeAspect="1"/>
          </p:cNvPicPr>
          <p:nvPr/>
        </p:nvPicPr>
        <p:blipFill>
          <a:blip r:embed="rId3"/>
          <a:stretch>
            <a:fillRect/>
          </a:stretch>
        </p:blipFill>
        <p:spPr>
          <a:xfrm>
            <a:off x="2045533" y="3248022"/>
            <a:ext cx="8086346" cy="3609978"/>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sp>
        <p:nvSpPr>
          <p:cNvPr id="4" name="矩形 3"/>
          <p:cNvSpPr/>
          <p:nvPr/>
        </p:nvSpPr>
        <p:spPr>
          <a:xfrm>
            <a:off x="2045534" y="2038215"/>
            <a:ext cx="8641516" cy="1172629"/>
          </a:xfrm>
          <a:prstGeom prst="rect">
            <a:avLst/>
          </a:prstGeom>
        </p:spPr>
        <p:txBody>
          <a:bodyPr wrap="square">
            <a:spAutoFit/>
          </a:bodyPr>
          <a:lstStyle/>
          <a:p>
            <a:pPr>
              <a:lnSpc>
                <a:spcPct val="130000"/>
              </a:lnSpc>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Windows® 10/ Windows Server® 2016 (or later) users can easily search NAS shared folders via Windows® when an SMB drive is mounted to the NAS. Advanced file search by time, file type, or size is supported for greater convenience.</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 name="文字方塊 4">
            <a:extLst>
              <a:ext uri="{FF2B5EF4-FFF2-40B4-BE49-F238E27FC236}">
                <a16:creationId xmlns:a16="http://schemas.microsoft.com/office/drawing/2014/main" id="{591A7840-8ED1-BEFA-203D-3F4C9B33F340}"/>
              </a:ext>
            </a:extLst>
          </p:cNvPr>
          <p:cNvSpPr txBox="1"/>
          <p:nvPr/>
        </p:nvSpPr>
        <p:spPr>
          <a:xfrm>
            <a:off x="182208" y="635437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r>
              <a:rPr lang="en-US" altLang="zh-TW" sz="1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QTS 5.0.1 provided</a:t>
            </a:r>
          </a:p>
        </p:txBody>
      </p:sp>
    </p:spTree>
    <p:extLst>
      <p:ext uri="{BB962C8B-B14F-4D97-AF65-F5344CB8AC3E}">
        <p14:creationId xmlns:p14="http://schemas.microsoft.com/office/powerpoint/2010/main" val="2753194719"/>
      </p:ext>
    </p:extLst>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p:txBody>
          <a:bodyPr/>
          <a:lstStyle/>
          <a:p>
            <a:r>
              <a:rPr lang="en-US" altLang="zh-TW">
                <a:latin typeface="Arial" panose="020B0604020202020204" pitchFamily="34" charset="0"/>
                <a:cs typeface="Arial" panose="020B0604020202020204" pitchFamily="34" charset="0"/>
                <a:sym typeface="Arial" panose="020B0604020202020204" pitchFamily="34" charset="0"/>
              </a:rPr>
              <a:t>TS-253E / TS-453E natively supports </a:t>
            </a:r>
            <a:r>
              <a:rPr lang="en-US" altLang="zh-TW" err="1">
                <a:latin typeface="Arial" panose="020B0604020202020204" pitchFamily="34" charset="0"/>
                <a:cs typeface="Arial" panose="020B0604020202020204" pitchFamily="34" charset="0"/>
                <a:sym typeface="Arial" panose="020B0604020202020204" pitchFamily="34" charset="0"/>
              </a:rPr>
              <a:t>exFAT</a:t>
            </a:r>
            <a:endParaRPr lang="zh-TW" altLang="en-US">
              <a:latin typeface="Arial" panose="020B0604020202020204" pitchFamily="34" charset="0"/>
              <a:cs typeface="Arial" panose="020B0604020202020204" pitchFamily="34" charset="0"/>
              <a:sym typeface="Arial" panose="020B0604020202020204" pitchFamily="34" charset="0"/>
            </a:endParaRPr>
          </a:p>
        </p:txBody>
      </p:sp>
      <p:sp>
        <p:nvSpPr>
          <p:cNvPr id="10"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 name="矩形 3"/>
          <p:cNvSpPr/>
          <p:nvPr/>
        </p:nvSpPr>
        <p:spPr>
          <a:xfrm>
            <a:off x="1445246" y="2248599"/>
            <a:ext cx="9572539" cy="1141723"/>
          </a:xfrm>
          <a:prstGeom prst="rect">
            <a:avLst/>
          </a:prstGeom>
        </p:spPr>
        <p:txBody>
          <a:bodyPr wrap="square" lIns="91440" tIns="45720" rIns="91440" bIns="45720" anchor="t">
            <a:spAutoFit/>
          </a:bodyPr>
          <a:lstStyle/>
          <a:p>
            <a:pPr>
              <a:lnSpc>
                <a:spcPct val="130000"/>
              </a:lnSpc>
            </a:pPr>
            <a:r>
              <a:rPr lang="en-US" altLang="zh-TW">
                <a:latin typeface="Arial" panose="020B0604020202020204" pitchFamily="34" charset="0"/>
                <a:ea typeface="微軟正黑體" panose="020B0604030504040204" pitchFamily="34" charset="-120"/>
                <a:cs typeface="Arial"/>
                <a:sym typeface="Arial" panose="020B0604020202020204" pitchFamily="34" charset="0"/>
              </a:rPr>
              <a:t>From QTS version 5.0, </a:t>
            </a:r>
            <a:r>
              <a:rPr lang="en-US" altLang="zh-TW" err="1">
                <a:latin typeface="Arial" panose="020B0604020202020204" pitchFamily="34" charset="0"/>
                <a:ea typeface="微軟正黑體" panose="020B0604030504040204" pitchFamily="34" charset="-120"/>
                <a:cs typeface="Arial"/>
                <a:sym typeface="Arial" panose="020B0604020202020204" pitchFamily="34" charset="0"/>
              </a:rPr>
              <a:t>exFAT</a:t>
            </a:r>
            <a:r>
              <a:rPr lang="en-US" altLang="zh-TW">
                <a:latin typeface="Arial" panose="020B0604020202020204" pitchFamily="34" charset="0"/>
                <a:ea typeface="微軟正黑體" panose="020B0604030504040204" pitchFamily="34" charset="-120"/>
                <a:cs typeface="Arial"/>
                <a:sym typeface="Arial" panose="020B0604020202020204" pitchFamily="34" charset="0"/>
              </a:rPr>
              <a:t> is natively supported free of charge on TS-253E / TS-453E . </a:t>
            </a:r>
            <a:r>
              <a:rPr lang="en-US" altLang="zh-TW" err="1">
                <a:latin typeface="Arial" panose="020B0604020202020204" pitchFamily="34" charset="0"/>
                <a:ea typeface="微軟正黑體" panose="020B0604030504040204" pitchFamily="34" charset="-120"/>
                <a:cs typeface="Arial"/>
                <a:sym typeface="Arial" panose="020B0604020202020204" pitchFamily="34" charset="0"/>
              </a:rPr>
              <a:t>exFAT</a:t>
            </a:r>
            <a:r>
              <a:rPr lang="en-US" altLang="zh-TW">
                <a:latin typeface="Arial" panose="020B0604020202020204" pitchFamily="34" charset="0"/>
                <a:ea typeface="微軟正黑體" panose="020B0604030504040204" pitchFamily="34" charset="-120"/>
                <a:cs typeface="Arial"/>
                <a:sym typeface="Arial" panose="020B0604020202020204" pitchFamily="34" charset="0"/>
              </a:rPr>
              <a:t> is a file system optimized for flash storage (such as SD cards and USB devices) and helps accelerate large media file transfer. </a:t>
            </a:r>
            <a:endParaRPr lang="zh-TW">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462258279"/>
              </p:ext>
            </p:extLst>
          </p:nvPr>
        </p:nvGraphicFramePr>
        <p:xfrm>
          <a:off x="1188720" y="3719693"/>
          <a:ext cx="9829066" cy="2092960"/>
        </p:xfrm>
        <a:graphic>
          <a:graphicData uri="http://schemas.openxmlformats.org/drawingml/2006/table">
            <a:tbl>
              <a:tblPr/>
              <a:tblGrid>
                <a:gridCol w="1474360">
                  <a:extLst>
                    <a:ext uri="{9D8B030D-6E8A-4147-A177-3AD203B41FA5}">
                      <a16:colId xmlns:a16="http://schemas.microsoft.com/office/drawing/2014/main" val="1804648323"/>
                    </a:ext>
                  </a:extLst>
                </a:gridCol>
                <a:gridCol w="4423080">
                  <a:extLst>
                    <a:ext uri="{9D8B030D-6E8A-4147-A177-3AD203B41FA5}">
                      <a16:colId xmlns:a16="http://schemas.microsoft.com/office/drawing/2014/main" val="2514870110"/>
                    </a:ext>
                  </a:extLst>
                </a:gridCol>
                <a:gridCol w="1965813">
                  <a:extLst>
                    <a:ext uri="{9D8B030D-6E8A-4147-A177-3AD203B41FA5}">
                      <a16:colId xmlns:a16="http://schemas.microsoft.com/office/drawing/2014/main" val="1809061635"/>
                    </a:ext>
                  </a:extLst>
                </a:gridCol>
                <a:gridCol w="1965813">
                  <a:extLst>
                    <a:ext uri="{9D8B030D-6E8A-4147-A177-3AD203B41FA5}">
                      <a16:colId xmlns:a16="http://schemas.microsoft.com/office/drawing/2014/main" val="3357932888"/>
                    </a:ext>
                  </a:extLst>
                </a:gridCol>
              </a:tblGrid>
              <a:tr h="0">
                <a:tc>
                  <a:txBody>
                    <a:bodyPr/>
                    <a:lstStyle/>
                    <a:p>
                      <a:pPr algn="ctr" fontAlgn="ctr"/>
                      <a:r>
                        <a:rPr lang="en-US" altLang="ja-JP"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System</a:t>
                      </a:r>
                      <a:endPar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a:noFill/>
                    </a:lnL>
                    <a:lnR>
                      <a:noFill/>
                    </a:lnR>
                    <a:lnT>
                      <a:noFill/>
                    </a:lnT>
                    <a:lnB w="6350" cap="flat" cmpd="sng" algn="ctr">
                      <a:solidFill>
                        <a:srgbClr val="CCCCCC"/>
                      </a:solidFill>
                      <a:prstDash val="solid"/>
                      <a:round/>
                      <a:headEnd type="none" w="med" len="med"/>
                      <a:tailEnd type="none" w="med" len="med"/>
                    </a:lnB>
                    <a:solidFill>
                      <a:srgbClr val="36ADA8"/>
                    </a:solidFill>
                  </a:tcPr>
                </a:tc>
                <a:tc>
                  <a:txBody>
                    <a:bodyPr/>
                    <a:lstStyle/>
                    <a:p>
                      <a:pPr algn="ctr" fontAlgn="ctr"/>
                      <a:r>
                        <a:rPr lang="en-US" sz="1400" b="1" err="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exFAT</a:t>
                      </a:r>
                      <a:endParaRPr lang="en-US"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a:noFill/>
                    </a:lnL>
                    <a:lnR w="12700" cap="flat" cmpd="sng" algn="ctr">
                      <a:solidFill>
                        <a:schemeClr val="bg1">
                          <a:lumMod val="85000"/>
                        </a:schemeClr>
                      </a:solidFill>
                      <a:prstDash val="solid"/>
                      <a:round/>
                      <a:headEnd type="none" w="med" len="med"/>
                      <a:tailEnd type="none" w="med" len="med"/>
                    </a:lnR>
                    <a:lnT>
                      <a:noFill/>
                    </a:lnT>
                    <a:lnB w="6350" cap="flat" cmpd="sng" algn="ctr">
                      <a:solidFill>
                        <a:srgbClr val="CCCCCC"/>
                      </a:solidFill>
                      <a:prstDash val="solid"/>
                      <a:round/>
                      <a:headEnd type="none" w="med" len="med"/>
                      <a:tailEnd type="none" w="med" len="med"/>
                    </a:lnB>
                    <a:solidFill>
                      <a:srgbClr val="36ADA8"/>
                    </a:solidFill>
                  </a:tcPr>
                </a:tc>
                <a:tc>
                  <a:txBody>
                    <a:bodyPr/>
                    <a:lstStyle/>
                    <a:p>
                      <a:pPr algn="ctr" fontAlgn="ctr"/>
                      <a:r>
                        <a:rPr lang="en-US"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NTFS</a:t>
                      </a:r>
                    </a:p>
                  </a:txBody>
                  <a:tcPr marL="63500" marR="63500" marT="127000" marB="127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a:noFill/>
                    </a:lnT>
                    <a:lnB w="6350" cap="flat" cmpd="sng" algn="ctr">
                      <a:solidFill>
                        <a:srgbClr val="CCCCCC"/>
                      </a:solidFill>
                      <a:prstDash val="solid"/>
                      <a:round/>
                      <a:headEnd type="none" w="med" len="med"/>
                      <a:tailEnd type="none" w="med" len="med"/>
                    </a:lnB>
                    <a:solidFill>
                      <a:srgbClr val="36ADA8"/>
                    </a:solidFill>
                  </a:tcPr>
                </a:tc>
                <a:tc>
                  <a:txBody>
                    <a:bodyPr/>
                    <a:lstStyle/>
                    <a:p>
                      <a:pPr algn="ctr" fontAlgn="ctr"/>
                      <a:r>
                        <a:rPr lang="en-US"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FAT32</a:t>
                      </a:r>
                    </a:p>
                  </a:txBody>
                  <a:tcPr marL="63500" marR="63500" marT="127000" marB="127000" anchor="ctr">
                    <a:lnL w="12700" cap="flat" cmpd="sng" algn="ctr">
                      <a:solidFill>
                        <a:schemeClr val="bg1">
                          <a:lumMod val="85000"/>
                        </a:schemeClr>
                      </a:solidFill>
                      <a:prstDash val="solid"/>
                      <a:round/>
                      <a:headEnd type="none" w="med" len="med"/>
                      <a:tailEnd type="none" w="med" len="med"/>
                    </a:lnL>
                    <a:lnR>
                      <a:noFill/>
                    </a:lnR>
                    <a:lnT>
                      <a:noFill/>
                    </a:lnT>
                    <a:lnB w="6350" cap="flat" cmpd="sng" algn="ctr">
                      <a:solidFill>
                        <a:srgbClr val="CCCCCC"/>
                      </a:solidFill>
                      <a:prstDash val="solid"/>
                      <a:round/>
                      <a:headEnd type="none" w="med" len="med"/>
                      <a:tailEnd type="none" w="med" len="med"/>
                    </a:lnB>
                    <a:solidFill>
                      <a:srgbClr val="36ADA8"/>
                    </a:solidFill>
                  </a:tcPr>
                </a:tc>
                <a:extLst>
                  <a:ext uri="{0D108BD9-81ED-4DB2-BD59-A6C34878D82A}">
                    <a16:rowId xmlns:a16="http://schemas.microsoft.com/office/drawing/2014/main" val="1461511426"/>
                  </a:ext>
                </a:extLst>
              </a:tr>
              <a:tr h="0">
                <a:tc>
                  <a:txBody>
                    <a:bodyPr/>
                    <a:lstStyle/>
                    <a:p>
                      <a:pPr algn="ctr" fontAlgn="ctr"/>
                      <a:r>
                        <a:rPr lang="en-US" altLang="zh-CN"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Maximum File Size</a:t>
                      </a:r>
                      <a:endPar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0F0F0"/>
                    </a:solidFill>
                  </a:tcPr>
                </a:tc>
                <a:tc>
                  <a:txBody>
                    <a:bodyPr/>
                    <a:lstStyle/>
                    <a:p>
                      <a:pPr algn="ctr" fontAlgn="ctr"/>
                      <a:r>
                        <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16EB </a:t>
                      </a:r>
                    </a:p>
                  </a:txBody>
                  <a:tcPr marL="63500" marR="63500" marT="127000" marB="127000" anchor="ctr">
                    <a:lnL>
                      <a:noFill/>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ctr"/>
                      <a:r>
                        <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16TB</a:t>
                      </a:r>
                    </a:p>
                  </a:txBody>
                  <a:tcPr marL="63500" marR="63500" marT="127000" marB="127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ctr"/>
                      <a:r>
                        <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4GB</a:t>
                      </a:r>
                    </a:p>
                  </a:txBody>
                  <a:tcPr marL="63500" marR="63500" marT="127000" marB="127000" anchor="ctr">
                    <a:lnL w="12700" cap="flat" cmpd="sng" algn="ctr">
                      <a:solidFill>
                        <a:schemeClr val="bg1">
                          <a:lumMod val="85000"/>
                        </a:schemeClr>
                      </a:solidFill>
                      <a:prstDash val="solid"/>
                      <a:round/>
                      <a:headEnd type="none" w="med" len="med"/>
                      <a:tailEnd type="none" w="med" len="med"/>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95195929"/>
                  </a:ext>
                </a:extLst>
              </a:tr>
              <a:tr h="0">
                <a:tc>
                  <a:txBody>
                    <a:bodyPr/>
                    <a:lstStyle/>
                    <a:p>
                      <a:pPr algn="ctr" fontAlgn="ctr"/>
                      <a:r>
                        <a:rPr lang="en-US" altLang="zh-TW" sz="1400" b="0" i="0" kern="1200">
                          <a:solidFill>
                            <a:schemeClr val="tx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Typical Usage</a:t>
                      </a:r>
                      <a:endPar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0F0F0"/>
                    </a:solidFill>
                  </a:tcPr>
                </a:tc>
                <a:tc>
                  <a:txBody>
                    <a:bodyPr/>
                    <a:lstStyle/>
                    <a:p>
                      <a:pPr algn="ctr" fontAlgn="ctr"/>
                      <a:r>
                        <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Next-generation USB drives and SD cards (such as SDXC) that require higher capacities and faster speeds</a:t>
                      </a:r>
                    </a:p>
                  </a:txBody>
                  <a:tcPr marL="76200" marR="76200" marT="152400" marB="152400" anchor="ctr">
                    <a:lnL>
                      <a:noFill/>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ctr"/>
                      <a:r>
                        <a:rPr lang="en-US" altLang="zh-TW" sz="1400" b="0" i="0" kern="1200">
                          <a:solidFill>
                            <a:schemeClr val="tx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file system used by Windows</a:t>
                      </a:r>
                      <a:endPar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ctr"/>
                      <a:r>
                        <a:rPr lang="en-US" altLang="zh-TW" sz="1400" b="0" i="0" kern="1200">
                          <a:solidFill>
                            <a:schemeClr val="tx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standard file system used by normal USB drives</a:t>
                      </a:r>
                      <a:endPar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w="12700" cap="flat" cmpd="sng" algn="ctr">
                      <a:solidFill>
                        <a:schemeClr val="bg1">
                          <a:lumMod val="85000"/>
                        </a:schemeClr>
                      </a:solidFill>
                      <a:prstDash val="solid"/>
                      <a:round/>
                      <a:headEnd type="none" w="med" len="med"/>
                      <a:tailEnd type="none" w="med" len="med"/>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04071044"/>
                  </a:ext>
                </a:extLst>
              </a:tr>
            </a:tbl>
          </a:graphicData>
        </a:graphic>
      </p:graphicFrame>
    </p:spTree>
    <p:extLst>
      <p:ext uri="{BB962C8B-B14F-4D97-AF65-F5344CB8AC3E}">
        <p14:creationId xmlns:p14="http://schemas.microsoft.com/office/powerpoint/2010/main" val="911394341"/>
      </p:ext>
    </p:extLst>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122">
            <a:extLst>
              <a:ext uri="{FF2B5EF4-FFF2-40B4-BE49-F238E27FC236}">
                <a16:creationId xmlns:a16="http://schemas.microsoft.com/office/drawing/2014/main" id="{53AA666D-4998-4856-94C6-BCFBC3B430C0}"/>
              </a:ext>
            </a:extLst>
          </p:cNvPr>
          <p:cNvSpPr/>
          <p:nvPr/>
        </p:nvSpPr>
        <p:spPr>
          <a:xfrm>
            <a:off x="8742358" y="3217032"/>
            <a:ext cx="1318664" cy="2203459"/>
          </a:xfrm>
          <a:prstGeom prst="roundRect">
            <a:avLst>
              <a:gd name="adj" fmla="val 5203"/>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6" name="矩形: 圓角 124">
            <a:extLst>
              <a:ext uri="{FF2B5EF4-FFF2-40B4-BE49-F238E27FC236}">
                <a16:creationId xmlns:a16="http://schemas.microsoft.com/office/drawing/2014/main" id="{6F0C1FCB-701C-4CC6-B369-FC29011F3C9C}"/>
              </a:ext>
            </a:extLst>
          </p:cNvPr>
          <p:cNvSpPr/>
          <p:nvPr/>
        </p:nvSpPr>
        <p:spPr>
          <a:xfrm>
            <a:off x="8735709" y="5581309"/>
            <a:ext cx="1318664" cy="1016809"/>
          </a:xfrm>
          <a:prstGeom prst="roundRect">
            <a:avLst>
              <a:gd name="adj" fmla="val 6157"/>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38" name="矩形: 圓角 104">
            <a:extLst>
              <a:ext uri="{FF2B5EF4-FFF2-40B4-BE49-F238E27FC236}">
                <a16:creationId xmlns:a16="http://schemas.microsoft.com/office/drawing/2014/main" id="{3E7E5296-1C63-4CC1-8DB3-3FD595329D8E}"/>
              </a:ext>
            </a:extLst>
          </p:cNvPr>
          <p:cNvSpPr/>
          <p:nvPr/>
        </p:nvSpPr>
        <p:spPr>
          <a:xfrm>
            <a:off x="2038427" y="3207330"/>
            <a:ext cx="1318664" cy="3527625"/>
          </a:xfrm>
          <a:prstGeom prst="roundRect">
            <a:avLst>
              <a:gd name="adj" fmla="val 5203"/>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39" name="矩形: 圓角 144">
            <a:extLst>
              <a:ext uri="{FF2B5EF4-FFF2-40B4-BE49-F238E27FC236}">
                <a16:creationId xmlns:a16="http://schemas.microsoft.com/office/drawing/2014/main" id="{A4CD4008-2D15-4072-8B24-264ED649AAB5}"/>
              </a:ext>
            </a:extLst>
          </p:cNvPr>
          <p:cNvSpPr/>
          <p:nvPr/>
        </p:nvSpPr>
        <p:spPr>
          <a:xfrm>
            <a:off x="4940785" y="3207330"/>
            <a:ext cx="2042217" cy="2622953"/>
          </a:xfrm>
          <a:prstGeom prst="roundRect">
            <a:avLst>
              <a:gd name="adj" fmla="val 3774"/>
            </a:avLst>
          </a:prstGeom>
          <a:solidFill>
            <a:srgbClr val="17B0ED">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p:cNvSpPr>
            <a:spLocks noGrp="1"/>
          </p:cNvSpPr>
          <p:nvPr>
            <p:ph type="title"/>
          </p:nvPr>
        </p:nvSpPr>
        <p:spPr/>
        <p:txBody>
          <a:bodyPr/>
          <a:lstStyle/>
          <a:p>
            <a:r>
              <a:rPr lang="en-US" altLang="zh-TW">
                <a:latin typeface="Arial" panose="020B0604020202020204" pitchFamily="34" charset="0"/>
                <a:cs typeface="Arial" panose="020B0604020202020204" pitchFamily="34" charset="0"/>
                <a:sym typeface="Arial" panose="020B0604020202020204" pitchFamily="34" charset="0"/>
              </a:rPr>
              <a:t>Faster image identification with integrated Intel</a:t>
            </a:r>
            <a:r>
              <a:rPr lang="en-US" altLang="zh-TW" baseline="30000">
                <a:latin typeface="Arial" panose="020B0604020202020204" pitchFamily="34" charset="0"/>
                <a:cs typeface="Arial" panose="020B0604020202020204" pitchFamily="34" charset="0"/>
                <a:sym typeface="Arial" panose="020B0604020202020204" pitchFamily="34" charset="0"/>
              </a:rPr>
              <a:t>®</a:t>
            </a:r>
            <a:r>
              <a:rPr lang="en-US" altLang="zh-TW">
                <a:latin typeface="Arial" panose="020B0604020202020204" pitchFamily="34" charset="0"/>
                <a:cs typeface="Arial" panose="020B0604020202020204" pitchFamily="34" charset="0"/>
                <a:sym typeface="Arial" panose="020B0604020202020204" pitchFamily="34" charset="0"/>
              </a:rPr>
              <a:t> </a:t>
            </a:r>
            <a:r>
              <a:rPr lang="en-US" altLang="zh-TW" err="1">
                <a:latin typeface="Arial" panose="020B0604020202020204" pitchFamily="34" charset="0"/>
                <a:cs typeface="Arial" panose="020B0604020202020204" pitchFamily="34" charset="0"/>
                <a:sym typeface="Arial" panose="020B0604020202020204" pitchFamily="34" charset="0"/>
              </a:rPr>
              <a:t>OpenVINO</a:t>
            </a:r>
            <a:r>
              <a:rPr lang="en-US" altLang="zh-TW">
                <a:latin typeface="Arial" panose="020B0604020202020204" pitchFamily="34" charset="0"/>
                <a:cs typeface="Arial" panose="020B0604020202020204" pitchFamily="34" charset="0"/>
                <a:sym typeface="Arial" panose="020B0604020202020204" pitchFamily="34" charset="0"/>
              </a:rPr>
              <a:t>™ AI engine</a:t>
            </a:r>
          </a:p>
        </p:txBody>
      </p:sp>
      <p:sp>
        <p:nvSpPr>
          <p:cNvPr id="4" name="矩形 3"/>
          <p:cNvSpPr/>
          <p:nvPr/>
        </p:nvSpPr>
        <p:spPr>
          <a:xfrm>
            <a:off x="1988063" y="1967789"/>
            <a:ext cx="2949120" cy="461665"/>
          </a:xfrm>
          <a:prstGeom prst="rect">
            <a:avLst/>
          </a:prstGeom>
        </p:spPr>
        <p:txBody>
          <a:bodyPr wrap="square">
            <a:spAutoFit/>
          </a:bodyPr>
          <a:lstStyle/>
          <a:p>
            <a:r>
              <a:rPr lang="en-US" altLang="zh-TW" sz="2400" b="1" err="1">
                <a:solidFill>
                  <a:srgbClr val="2189DF"/>
                </a:solidFill>
                <a:latin typeface="Arial" panose="020B0604020202020204" pitchFamily="34" charset="0"/>
                <a:ea typeface="微軟正黑體" panose="020B0604030504040204" pitchFamily="34" charset="-120"/>
                <a:sym typeface="Arial" panose="020B0604020202020204" pitchFamily="34" charset="0"/>
              </a:rPr>
              <a:t>QuMagie</a:t>
            </a:r>
            <a:r>
              <a:rPr lang="en-US" altLang="zh-TW" sz="2400" b="1">
                <a:solidFill>
                  <a:srgbClr val="2189DF"/>
                </a:solidFill>
                <a:latin typeface="Arial" panose="020B0604020202020204" pitchFamily="34" charset="0"/>
                <a:ea typeface="微軟正黑體" panose="020B0604030504040204" pitchFamily="34" charset="-120"/>
                <a:sym typeface="Arial" panose="020B0604020202020204" pitchFamily="34" charset="0"/>
              </a:rPr>
              <a:t> </a:t>
            </a:r>
          </a:p>
        </p:txBody>
      </p:sp>
      <p:sp>
        <p:nvSpPr>
          <p:cNvPr id="3" name="矩形 2"/>
          <p:cNvSpPr/>
          <p:nvPr/>
        </p:nvSpPr>
        <p:spPr>
          <a:xfrm>
            <a:off x="1988061" y="2401100"/>
            <a:ext cx="7681184" cy="374461"/>
          </a:xfrm>
          <a:prstGeom prst="rect">
            <a:avLst/>
          </a:prstGeom>
        </p:spPr>
        <p:txBody>
          <a:bodyPr wrap="square" lIns="91440" tIns="45720" rIns="91440" bIns="45720" anchor="t">
            <a:spAutoFit/>
          </a:bodyPr>
          <a:lstStyle/>
          <a:p>
            <a:pPr>
              <a:lnSpc>
                <a:spcPts val="2200"/>
              </a:lnSpc>
            </a:pPr>
            <a:r>
              <a:rPr lang="en-US" altLang="zh-CN"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Organize photos with similar faces using facial recognition</a:t>
            </a:r>
          </a:p>
        </p:txBody>
      </p:sp>
      <p:sp>
        <p:nvSpPr>
          <p:cNvPr id="6" name="箭號: 向右 161">
            <a:extLst>
              <a:ext uri="{FF2B5EF4-FFF2-40B4-BE49-F238E27FC236}">
                <a16:creationId xmlns:a16="http://schemas.microsoft.com/office/drawing/2014/main" id="{DEAAF7E2-DFC3-47FF-942E-4A082BC19801}"/>
              </a:ext>
            </a:extLst>
          </p:cNvPr>
          <p:cNvSpPr/>
          <p:nvPr/>
        </p:nvSpPr>
        <p:spPr>
          <a:xfrm rot="10800000" flipH="1">
            <a:off x="7043548" y="3546131"/>
            <a:ext cx="1699524" cy="1171641"/>
          </a:xfrm>
          <a:prstGeom prst="rightArrow">
            <a:avLst>
              <a:gd name="adj1" fmla="val 50000"/>
              <a:gd name="adj2" fmla="val 43081"/>
            </a:avLst>
          </a:prstGeom>
          <a:gradFill>
            <a:gsLst>
              <a:gs pos="16000">
                <a:srgbClr val="43AEFF"/>
              </a:gs>
              <a:gs pos="100000">
                <a:srgbClr val="75FFFF">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 name="文字方塊 6">
            <a:extLst>
              <a:ext uri="{FF2B5EF4-FFF2-40B4-BE49-F238E27FC236}">
                <a16:creationId xmlns:a16="http://schemas.microsoft.com/office/drawing/2014/main" id="{D6A2A031-BE51-45D8-8F66-2F53445EF668}"/>
              </a:ext>
            </a:extLst>
          </p:cNvPr>
          <p:cNvSpPr txBox="1"/>
          <p:nvPr/>
        </p:nvSpPr>
        <p:spPr>
          <a:xfrm>
            <a:off x="7046757" y="3905746"/>
            <a:ext cx="1643101" cy="523220"/>
          </a:xfrm>
          <a:prstGeom prst="rect">
            <a:avLst/>
          </a:prstGeom>
          <a:noFill/>
        </p:spPr>
        <p:txBody>
          <a:bodyPr wrap="square">
            <a:spAutoFit/>
          </a:bodyPr>
          <a:lstStyle/>
          <a:p>
            <a:pPr algn="ctr"/>
            <a:r>
              <a:rPr lang="en-US" altLang="zh-TW" sz="1400" b="1">
                <a:solidFill>
                  <a:schemeClr val="tx2">
                    <a:lumMod val="50000"/>
                  </a:schemeClr>
                </a:solidFill>
                <a:latin typeface="Arial" panose="020B0604020202020204" pitchFamily="34" charset="0"/>
                <a:ea typeface="微軟正黑體" panose="020B0604030504040204" pitchFamily="34" charset="-120"/>
                <a:sym typeface="Arial" panose="020B0604020202020204" pitchFamily="34" charset="0"/>
              </a:rPr>
              <a:t>Browse, Manage Photos</a:t>
            </a:r>
          </a:p>
        </p:txBody>
      </p:sp>
      <p:pic>
        <p:nvPicPr>
          <p:cNvPr id="8" name="圖形 6">
            <a:extLst>
              <a:ext uri="{FF2B5EF4-FFF2-40B4-BE49-F238E27FC236}">
                <a16:creationId xmlns:a16="http://schemas.microsoft.com/office/drawing/2014/main" id="{C3A6E2F6-FD25-4B58-8547-4C524633D93C}"/>
              </a:ext>
            </a:extLst>
          </p:cNvPr>
          <p:cNvPicPr>
            <a:picLocks noChangeAspect="1"/>
          </p:cNvPicPr>
          <p:nvPr/>
        </p:nvPicPr>
        <p:blipFill>
          <a:blip r:embed="rId3"/>
          <a:stretch>
            <a:fillRect/>
          </a:stretch>
        </p:blipFill>
        <p:spPr>
          <a:xfrm>
            <a:off x="2525797" y="3359733"/>
            <a:ext cx="381499" cy="647660"/>
          </a:xfrm>
          <a:prstGeom prst="rect">
            <a:avLst/>
          </a:prstGeom>
        </p:spPr>
      </p:pic>
      <p:sp>
        <p:nvSpPr>
          <p:cNvPr id="9" name="文字方塊 8">
            <a:extLst>
              <a:ext uri="{FF2B5EF4-FFF2-40B4-BE49-F238E27FC236}">
                <a16:creationId xmlns:a16="http://schemas.microsoft.com/office/drawing/2014/main" id="{15BAA529-9D82-4EA0-9D45-AA6D6BD774FC}"/>
              </a:ext>
            </a:extLst>
          </p:cNvPr>
          <p:cNvSpPr txBox="1"/>
          <p:nvPr/>
        </p:nvSpPr>
        <p:spPr>
          <a:xfrm>
            <a:off x="2083559" y="3994419"/>
            <a:ext cx="1310587" cy="330219"/>
          </a:xfrm>
          <a:prstGeom prst="rect">
            <a:avLst/>
          </a:prstGeom>
          <a:noFill/>
        </p:spPr>
        <p:txBody>
          <a:bodyPr wrap="square">
            <a:spAutoFit/>
          </a:bodyPr>
          <a:lstStyle/>
          <a:p>
            <a:pPr algn="ctr">
              <a:lnSpc>
                <a:spcPct val="115000"/>
              </a:lnSpc>
            </a:pPr>
            <a:r>
              <a:rPr lang="en-US" altLang="zh-TW" sz="1467"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rPr>
              <a:t>Mobile</a:t>
            </a:r>
            <a:endParaRPr lang="zh-TW" altLang="en-US" sz="1467"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endParaRPr>
          </a:p>
        </p:txBody>
      </p:sp>
      <p:sp>
        <p:nvSpPr>
          <p:cNvPr id="13" name="文字方塊 12">
            <a:extLst>
              <a:ext uri="{FF2B5EF4-FFF2-40B4-BE49-F238E27FC236}">
                <a16:creationId xmlns:a16="http://schemas.microsoft.com/office/drawing/2014/main" id="{F3D1047E-E042-48DD-B18B-635E80C17BAC}"/>
              </a:ext>
            </a:extLst>
          </p:cNvPr>
          <p:cNvSpPr txBox="1"/>
          <p:nvPr/>
        </p:nvSpPr>
        <p:spPr>
          <a:xfrm>
            <a:off x="2044829" y="5081111"/>
            <a:ext cx="1310587" cy="330219"/>
          </a:xfrm>
          <a:prstGeom prst="rect">
            <a:avLst/>
          </a:prstGeom>
          <a:noFill/>
        </p:spPr>
        <p:txBody>
          <a:bodyPr wrap="square">
            <a:spAutoFit/>
          </a:bodyPr>
          <a:lstStyle/>
          <a:p>
            <a:pPr algn="ctr">
              <a:lnSpc>
                <a:spcPct val="115000"/>
              </a:lnSpc>
            </a:pPr>
            <a:r>
              <a:rPr lang="en-US" altLang="zh-TW" sz="1467"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rPr>
              <a:t>Camera</a:t>
            </a:r>
            <a:endParaRPr lang="zh-TW" altLang="en-US" sz="1467"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endParaRPr>
          </a:p>
        </p:txBody>
      </p:sp>
      <p:sp>
        <p:nvSpPr>
          <p:cNvPr id="15" name="文字方塊 14">
            <a:extLst>
              <a:ext uri="{FF2B5EF4-FFF2-40B4-BE49-F238E27FC236}">
                <a16:creationId xmlns:a16="http://schemas.microsoft.com/office/drawing/2014/main" id="{59DA13C7-429C-4A65-815A-67519FD8610C}"/>
              </a:ext>
            </a:extLst>
          </p:cNvPr>
          <p:cNvSpPr txBox="1"/>
          <p:nvPr/>
        </p:nvSpPr>
        <p:spPr>
          <a:xfrm>
            <a:off x="2079217" y="6271429"/>
            <a:ext cx="1310587" cy="330219"/>
          </a:xfrm>
          <a:prstGeom prst="rect">
            <a:avLst/>
          </a:prstGeom>
          <a:noFill/>
        </p:spPr>
        <p:txBody>
          <a:bodyPr wrap="square">
            <a:spAutoFit/>
          </a:bodyPr>
          <a:lstStyle/>
          <a:p>
            <a:pPr algn="ctr">
              <a:lnSpc>
                <a:spcPct val="115000"/>
              </a:lnSpc>
            </a:pPr>
            <a:r>
              <a:rPr lang="en-US" altLang="zh-TW" sz="1467"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rPr>
              <a:t>PC</a:t>
            </a:r>
            <a:endParaRPr lang="zh-TW" altLang="en-US" sz="1467"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endParaRPr>
          </a:p>
        </p:txBody>
      </p:sp>
      <p:pic>
        <p:nvPicPr>
          <p:cNvPr id="16" name="圖形 9">
            <a:extLst>
              <a:ext uri="{FF2B5EF4-FFF2-40B4-BE49-F238E27FC236}">
                <a16:creationId xmlns:a16="http://schemas.microsoft.com/office/drawing/2014/main" id="{D6490F70-A839-4221-B0BE-76B85CEE812A}"/>
              </a:ext>
            </a:extLst>
          </p:cNvPr>
          <p:cNvPicPr>
            <a:picLocks noChangeAspect="1"/>
          </p:cNvPicPr>
          <p:nvPr/>
        </p:nvPicPr>
        <p:blipFill>
          <a:blip r:embed="rId4"/>
          <a:stretch>
            <a:fillRect/>
          </a:stretch>
        </p:blipFill>
        <p:spPr>
          <a:xfrm>
            <a:off x="2298517" y="4514075"/>
            <a:ext cx="736023" cy="592907"/>
          </a:xfrm>
          <a:prstGeom prst="rect">
            <a:avLst/>
          </a:prstGeom>
        </p:spPr>
      </p:pic>
      <p:pic>
        <p:nvPicPr>
          <p:cNvPr id="17" name="圖形 10">
            <a:extLst>
              <a:ext uri="{FF2B5EF4-FFF2-40B4-BE49-F238E27FC236}">
                <a16:creationId xmlns:a16="http://schemas.microsoft.com/office/drawing/2014/main" id="{EA210AEB-8CF2-4AF1-8F50-855BD3C0169C}"/>
              </a:ext>
            </a:extLst>
          </p:cNvPr>
          <p:cNvPicPr>
            <a:picLocks noChangeAspect="1"/>
          </p:cNvPicPr>
          <p:nvPr/>
        </p:nvPicPr>
        <p:blipFill>
          <a:blip r:embed="rId5"/>
          <a:stretch>
            <a:fillRect/>
          </a:stretch>
        </p:blipFill>
        <p:spPr>
          <a:xfrm>
            <a:off x="2312298" y="5602738"/>
            <a:ext cx="781588" cy="663441"/>
          </a:xfrm>
          <a:prstGeom prst="rect">
            <a:avLst/>
          </a:prstGeom>
        </p:spPr>
      </p:pic>
      <p:sp>
        <p:nvSpPr>
          <p:cNvPr id="18" name="矩形: 圓角 105">
            <a:extLst>
              <a:ext uri="{FF2B5EF4-FFF2-40B4-BE49-F238E27FC236}">
                <a16:creationId xmlns:a16="http://schemas.microsoft.com/office/drawing/2014/main" id="{83B34585-AEF2-4217-BB2D-5BBD72F8B354}"/>
              </a:ext>
            </a:extLst>
          </p:cNvPr>
          <p:cNvSpPr/>
          <p:nvPr/>
        </p:nvSpPr>
        <p:spPr>
          <a:xfrm>
            <a:off x="5142754" y="3803355"/>
            <a:ext cx="1633103" cy="1820180"/>
          </a:xfrm>
          <a:prstGeom prst="roundRect">
            <a:avLst>
              <a:gd name="adj" fmla="val 5166"/>
            </a:avLst>
          </a:prstGeom>
          <a:gradFill>
            <a:gsLst>
              <a:gs pos="100000">
                <a:srgbClr val="2C6FD0"/>
              </a:gs>
              <a:gs pos="0">
                <a:srgbClr val="1F4B9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19" name="圖形 112">
            <a:extLst>
              <a:ext uri="{FF2B5EF4-FFF2-40B4-BE49-F238E27FC236}">
                <a16:creationId xmlns:a16="http://schemas.microsoft.com/office/drawing/2014/main" id="{CAECA419-E193-4FB7-8DF7-D5B6FE310461}"/>
              </a:ext>
            </a:extLst>
          </p:cNvPr>
          <p:cNvPicPr>
            <a:picLocks noChangeAspect="1"/>
          </p:cNvPicPr>
          <p:nvPr/>
        </p:nvPicPr>
        <p:blipFill>
          <a:blip r:embed="rId3"/>
          <a:stretch>
            <a:fillRect/>
          </a:stretch>
        </p:blipFill>
        <p:spPr>
          <a:xfrm>
            <a:off x="9202958" y="3356013"/>
            <a:ext cx="381499" cy="647660"/>
          </a:xfrm>
          <a:prstGeom prst="rect">
            <a:avLst/>
          </a:prstGeom>
        </p:spPr>
      </p:pic>
      <p:sp>
        <p:nvSpPr>
          <p:cNvPr id="20" name="文字方塊 19">
            <a:extLst>
              <a:ext uri="{FF2B5EF4-FFF2-40B4-BE49-F238E27FC236}">
                <a16:creationId xmlns:a16="http://schemas.microsoft.com/office/drawing/2014/main" id="{271757CD-C372-4CE9-8BD3-BAB6610E9A4C}"/>
              </a:ext>
            </a:extLst>
          </p:cNvPr>
          <p:cNvSpPr txBox="1"/>
          <p:nvPr/>
        </p:nvSpPr>
        <p:spPr>
          <a:xfrm>
            <a:off x="8743786" y="3999832"/>
            <a:ext cx="1310587" cy="330219"/>
          </a:xfrm>
          <a:prstGeom prst="rect">
            <a:avLst/>
          </a:prstGeom>
          <a:noFill/>
        </p:spPr>
        <p:txBody>
          <a:bodyPr wrap="square">
            <a:spAutoFit/>
          </a:bodyPr>
          <a:lstStyle/>
          <a:p>
            <a:pPr algn="ctr">
              <a:lnSpc>
                <a:spcPct val="115000"/>
              </a:lnSpc>
            </a:pPr>
            <a:r>
              <a:rPr lang="en-US" altLang="zh-TW" sz="1467"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rPr>
              <a:t>Mobile</a:t>
            </a:r>
            <a:endParaRPr lang="zh-TW" altLang="en-US" sz="1467"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endParaRPr>
          </a:p>
        </p:txBody>
      </p:sp>
      <p:sp>
        <p:nvSpPr>
          <p:cNvPr id="23" name="文字方塊 22">
            <a:extLst>
              <a:ext uri="{FF2B5EF4-FFF2-40B4-BE49-F238E27FC236}">
                <a16:creationId xmlns:a16="http://schemas.microsoft.com/office/drawing/2014/main" id="{3E8C5902-EE3E-4967-842C-EF7BEFD19FCB}"/>
              </a:ext>
            </a:extLst>
          </p:cNvPr>
          <p:cNvSpPr txBox="1"/>
          <p:nvPr/>
        </p:nvSpPr>
        <p:spPr>
          <a:xfrm>
            <a:off x="8758204" y="5029610"/>
            <a:ext cx="1310587" cy="330219"/>
          </a:xfrm>
          <a:prstGeom prst="rect">
            <a:avLst/>
          </a:prstGeom>
          <a:noFill/>
        </p:spPr>
        <p:txBody>
          <a:bodyPr wrap="square">
            <a:spAutoFit/>
          </a:bodyPr>
          <a:lstStyle/>
          <a:p>
            <a:pPr algn="ctr">
              <a:lnSpc>
                <a:spcPct val="115000"/>
              </a:lnSpc>
            </a:pPr>
            <a:r>
              <a:rPr lang="en-US" altLang="zh-TW" sz="1467"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rPr>
              <a:t>PC</a:t>
            </a:r>
            <a:endParaRPr lang="zh-TW" altLang="en-US" sz="1467"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endParaRPr>
          </a:p>
        </p:txBody>
      </p:sp>
      <p:pic>
        <p:nvPicPr>
          <p:cNvPr id="24" name="圖形 121">
            <a:extLst>
              <a:ext uri="{FF2B5EF4-FFF2-40B4-BE49-F238E27FC236}">
                <a16:creationId xmlns:a16="http://schemas.microsoft.com/office/drawing/2014/main" id="{DFBFBFAF-4F30-481B-B38D-6E89CE14414C}"/>
              </a:ext>
            </a:extLst>
          </p:cNvPr>
          <p:cNvPicPr>
            <a:picLocks noChangeAspect="1"/>
          </p:cNvPicPr>
          <p:nvPr/>
        </p:nvPicPr>
        <p:blipFill>
          <a:blip r:embed="rId5"/>
          <a:stretch>
            <a:fillRect/>
          </a:stretch>
        </p:blipFill>
        <p:spPr>
          <a:xfrm>
            <a:off x="9025152" y="4386052"/>
            <a:ext cx="781588" cy="663441"/>
          </a:xfrm>
          <a:prstGeom prst="rect">
            <a:avLst/>
          </a:prstGeom>
        </p:spPr>
      </p:pic>
      <p:sp>
        <p:nvSpPr>
          <p:cNvPr id="27" name="箭號: 向右 130">
            <a:extLst>
              <a:ext uri="{FF2B5EF4-FFF2-40B4-BE49-F238E27FC236}">
                <a16:creationId xmlns:a16="http://schemas.microsoft.com/office/drawing/2014/main" id="{9C4174C1-4C81-486B-825E-A35A2B241E5A}"/>
              </a:ext>
            </a:extLst>
          </p:cNvPr>
          <p:cNvSpPr/>
          <p:nvPr/>
        </p:nvSpPr>
        <p:spPr>
          <a:xfrm rot="10800000" flipH="1">
            <a:off x="3224111" y="4254774"/>
            <a:ext cx="1699524" cy="1264159"/>
          </a:xfrm>
          <a:prstGeom prst="rightArrow">
            <a:avLst>
              <a:gd name="adj1" fmla="val 50000"/>
              <a:gd name="adj2" fmla="val 43081"/>
            </a:avLst>
          </a:prstGeom>
          <a:gradFill>
            <a:gsLst>
              <a:gs pos="16000">
                <a:srgbClr val="43AEFF"/>
              </a:gs>
              <a:gs pos="100000">
                <a:srgbClr val="75FFFF">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C7791BF6-CDE5-40D8-A4E5-C810802426AF}"/>
              </a:ext>
            </a:extLst>
          </p:cNvPr>
          <p:cNvSpPr txBox="1"/>
          <p:nvPr/>
        </p:nvSpPr>
        <p:spPr>
          <a:xfrm>
            <a:off x="8746742" y="6237164"/>
            <a:ext cx="1310587" cy="330219"/>
          </a:xfrm>
          <a:prstGeom prst="rect">
            <a:avLst/>
          </a:prstGeom>
          <a:noFill/>
        </p:spPr>
        <p:txBody>
          <a:bodyPr wrap="square" lIns="91440" tIns="45720" rIns="91440" bIns="45720" anchor="t">
            <a:spAutoFit/>
          </a:bodyPr>
          <a:lstStyle/>
          <a:p>
            <a:pPr algn="ctr">
              <a:lnSpc>
                <a:spcPct val="115000"/>
              </a:lnSpc>
            </a:pPr>
            <a:r>
              <a:rPr lang="en-US" altLang="zh-TW" sz="1450"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rPr>
              <a:t>Social Media</a:t>
            </a:r>
            <a:endParaRPr lang="zh-TW" altLang="en-US" sz="1467" b="1">
              <a:solidFill>
                <a:srgbClr val="1E4A93"/>
              </a:solidFill>
              <a:latin typeface="Arial" panose="020B0604020202020204" pitchFamily="34" charset="0"/>
              <a:ea typeface="微軟正黑體" panose="020B0604030504040204" pitchFamily="34" charset="-120"/>
              <a:cs typeface="Roboto"/>
              <a:sym typeface="Arial" panose="020B0604020202020204" pitchFamily="34" charset="0"/>
            </a:endParaRPr>
          </a:p>
        </p:txBody>
      </p:sp>
      <p:pic>
        <p:nvPicPr>
          <p:cNvPr id="29" name="圖形 12">
            <a:extLst>
              <a:ext uri="{FF2B5EF4-FFF2-40B4-BE49-F238E27FC236}">
                <a16:creationId xmlns:a16="http://schemas.microsoft.com/office/drawing/2014/main" id="{6F4048AB-5F8E-4D3A-95A4-9D47132B0FF1}"/>
              </a:ext>
            </a:extLst>
          </p:cNvPr>
          <p:cNvPicPr>
            <a:picLocks noChangeAspect="1"/>
          </p:cNvPicPr>
          <p:nvPr/>
        </p:nvPicPr>
        <p:blipFill>
          <a:blip r:embed="rId6"/>
          <a:stretch>
            <a:fillRect/>
          </a:stretch>
        </p:blipFill>
        <p:spPr>
          <a:xfrm>
            <a:off x="9020920" y="5696712"/>
            <a:ext cx="750312" cy="524844"/>
          </a:xfrm>
          <a:prstGeom prst="rect">
            <a:avLst/>
          </a:prstGeom>
        </p:spPr>
      </p:pic>
      <p:pic>
        <p:nvPicPr>
          <p:cNvPr id="30" name="圖形 13">
            <a:extLst>
              <a:ext uri="{FF2B5EF4-FFF2-40B4-BE49-F238E27FC236}">
                <a16:creationId xmlns:a16="http://schemas.microsoft.com/office/drawing/2014/main" id="{5D524F3A-F244-45AD-AF54-EAD799A08A27}"/>
              </a:ext>
            </a:extLst>
          </p:cNvPr>
          <p:cNvPicPr>
            <a:picLocks noChangeAspect="1"/>
          </p:cNvPicPr>
          <p:nvPr/>
        </p:nvPicPr>
        <p:blipFill>
          <a:blip r:embed="rId7"/>
          <a:stretch>
            <a:fillRect/>
          </a:stretch>
        </p:blipFill>
        <p:spPr>
          <a:xfrm>
            <a:off x="9262606" y="5901138"/>
            <a:ext cx="241768" cy="241768"/>
          </a:xfrm>
          <a:prstGeom prst="rect">
            <a:avLst/>
          </a:prstGeom>
        </p:spPr>
      </p:pic>
      <p:sp>
        <p:nvSpPr>
          <p:cNvPr id="31" name="Google Shape;216;p23">
            <a:extLst>
              <a:ext uri="{FF2B5EF4-FFF2-40B4-BE49-F238E27FC236}">
                <a16:creationId xmlns:a16="http://schemas.microsoft.com/office/drawing/2014/main" id="{7DC5E3FA-1B23-4AF7-AC83-4B741256C77D}"/>
              </a:ext>
            </a:extLst>
          </p:cNvPr>
          <p:cNvSpPr txBox="1"/>
          <p:nvPr/>
        </p:nvSpPr>
        <p:spPr>
          <a:xfrm>
            <a:off x="4953689" y="3235212"/>
            <a:ext cx="1985600" cy="5808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1600" b="1">
                <a:solidFill>
                  <a:srgbClr val="1A4081"/>
                </a:solidFill>
                <a:latin typeface="Arial" panose="020B0604020202020204" pitchFamily="34" charset="0"/>
                <a:ea typeface="微軟正黑體" panose="020B0604030504040204" pitchFamily="34" charset="-120"/>
                <a:cs typeface="Roboto"/>
                <a:sym typeface="Arial" panose="020B0604020202020204" pitchFamily="34" charset="0"/>
              </a:rPr>
              <a:t>QNAP NAS</a:t>
            </a:r>
            <a:endParaRPr sz="1600" b="1">
              <a:solidFill>
                <a:srgbClr val="1A4081"/>
              </a:solidFill>
              <a:latin typeface="Arial" panose="020B0604020202020204" pitchFamily="34" charset="0"/>
              <a:ea typeface="微軟正黑體" panose="020B0604030504040204" pitchFamily="34" charset="-120"/>
              <a:cs typeface="Roboto"/>
              <a:sym typeface="Arial" panose="020B0604020202020204" pitchFamily="34" charset="0"/>
            </a:endParaRPr>
          </a:p>
        </p:txBody>
      </p:sp>
      <p:pic>
        <p:nvPicPr>
          <p:cNvPr id="32" name="圖片 31">
            <a:extLst>
              <a:ext uri="{FF2B5EF4-FFF2-40B4-BE49-F238E27FC236}">
                <a16:creationId xmlns:a16="http://schemas.microsoft.com/office/drawing/2014/main" id="{B7C47AD3-93B1-4586-956D-C9494A564024}"/>
              </a:ext>
            </a:extLst>
          </p:cNvPr>
          <p:cNvPicPr>
            <a:picLocks noChangeAspect="1"/>
          </p:cNvPicPr>
          <p:nvPr/>
        </p:nvPicPr>
        <p:blipFill>
          <a:blip r:embed="rId8"/>
          <a:stretch>
            <a:fillRect/>
          </a:stretch>
        </p:blipFill>
        <p:spPr>
          <a:xfrm>
            <a:off x="5583840" y="4023581"/>
            <a:ext cx="756104" cy="756104"/>
          </a:xfrm>
          <a:prstGeom prst="rect">
            <a:avLst/>
          </a:prstGeom>
          <a:effectLst>
            <a:outerShdw blurRad="304800" dist="203200" dir="4140000" algn="t" rotWithShape="0">
              <a:prstClr val="black">
                <a:alpha val="25000"/>
              </a:prstClr>
            </a:outerShdw>
          </a:effectLst>
        </p:spPr>
      </p:pic>
      <p:sp>
        <p:nvSpPr>
          <p:cNvPr id="33" name="文字方塊 32">
            <a:extLst>
              <a:ext uri="{FF2B5EF4-FFF2-40B4-BE49-F238E27FC236}">
                <a16:creationId xmlns:a16="http://schemas.microsoft.com/office/drawing/2014/main" id="{FB3C67EF-B3A1-4315-AFD1-DC529F48FBA4}"/>
              </a:ext>
            </a:extLst>
          </p:cNvPr>
          <p:cNvSpPr txBox="1"/>
          <p:nvPr/>
        </p:nvSpPr>
        <p:spPr>
          <a:xfrm>
            <a:off x="5106474" y="4952466"/>
            <a:ext cx="1705662" cy="377667"/>
          </a:xfrm>
          <a:prstGeom prst="rect">
            <a:avLst/>
          </a:prstGeom>
          <a:noFill/>
        </p:spPr>
        <p:txBody>
          <a:bodyPr wrap="square">
            <a:spAutoFit/>
          </a:bodyPr>
          <a:lstStyle/>
          <a:p>
            <a:pPr algn="ctr">
              <a:lnSpc>
                <a:spcPts val="2400"/>
              </a:lnSpc>
            </a:pPr>
            <a:r>
              <a:rPr lang="en-US" altLang="zh-TW" sz="1867" b="1" err="1">
                <a:solidFill>
                  <a:srgbClr val="FFFFFF"/>
                </a:solidFill>
                <a:latin typeface="Arial" panose="020B0604020202020204" pitchFamily="34" charset="0"/>
                <a:ea typeface="微軟正黑體" panose="020B0604030504040204" pitchFamily="34" charset="-120"/>
                <a:cs typeface="Roboto"/>
                <a:sym typeface="Arial" panose="020B0604020202020204" pitchFamily="34" charset="0"/>
              </a:rPr>
              <a:t>QuMagie</a:t>
            </a:r>
            <a:endParaRPr lang="en-US" altLang="zh-TW" sz="1867" b="1">
              <a:solidFill>
                <a:srgbClr val="FFFFFF"/>
              </a:solidFill>
              <a:latin typeface="Arial" panose="020B0604020202020204" pitchFamily="34" charset="0"/>
              <a:ea typeface="微軟正黑體" panose="020B0604030504040204" pitchFamily="34" charset="-120"/>
              <a:cs typeface="Roboto"/>
              <a:sym typeface="Arial" panose="020B0604020202020204" pitchFamily="34" charset="0"/>
            </a:endParaRPr>
          </a:p>
        </p:txBody>
      </p:sp>
      <p:sp>
        <p:nvSpPr>
          <p:cNvPr id="34" name="文字方塊 33">
            <a:extLst>
              <a:ext uri="{FF2B5EF4-FFF2-40B4-BE49-F238E27FC236}">
                <a16:creationId xmlns:a16="http://schemas.microsoft.com/office/drawing/2014/main" id="{E765A3EF-8308-4362-811B-724EF9C45F89}"/>
              </a:ext>
            </a:extLst>
          </p:cNvPr>
          <p:cNvSpPr txBox="1"/>
          <p:nvPr/>
        </p:nvSpPr>
        <p:spPr>
          <a:xfrm>
            <a:off x="3305124" y="4660176"/>
            <a:ext cx="1564411" cy="523220"/>
          </a:xfrm>
          <a:prstGeom prst="rect">
            <a:avLst/>
          </a:prstGeom>
          <a:noFill/>
        </p:spPr>
        <p:txBody>
          <a:bodyPr wrap="square">
            <a:spAutoFit/>
          </a:bodyPr>
          <a:lstStyle/>
          <a:p>
            <a:pPr algn="ctr"/>
            <a:r>
              <a:rPr lang="en-US" altLang="zh-TW" sz="1400" b="1">
                <a:solidFill>
                  <a:schemeClr val="tx2">
                    <a:lumMod val="50000"/>
                  </a:schemeClr>
                </a:solidFill>
                <a:latin typeface="Arial" panose="020B0604020202020204" pitchFamily="34" charset="0"/>
                <a:ea typeface="微軟正黑體" panose="020B0604030504040204" pitchFamily="34" charset="-120"/>
                <a:sym typeface="Arial" panose="020B0604020202020204" pitchFamily="34" charset="0"/>
              </a:rPr>
              <a:t>Upload, Backup Photos</a:t>
            </a:r>
            <a:endParaRPr lang="zh-TW" altLang="en-US" sz="1400" b="1">
              <a:solidFill>
                <a:schemeClr val="tx2">
                  <a:lumMod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 name="箭號: 向右 163">
            <a:extLst>
              <a:ext uri="{FF2B5EF4-FFF2-40B4-BE49-F238E27FC236}">
                <a16:creationId xmlns:a16="http://schemas.microsoft.com/office/drawing/2014/main" id="{C9A7DC15-BEF0-42DB-98D9-0BF65CB5DC70}"/>
              </a:ext>
            </a:extLst>
          </p:cNvPr>
          <p:cNvSpPr/>
          <p:nvPr/>
        </p:nvSpPr>
        <p:spPr>
          <a:xfrm rot="10800000" flipH="1">
            <a:off x="6990334" y="5627358"/>
            <a:ext cx="1699524" cy="906031"/>
          </a:xfrm>
          <a:prstGeom prst="rightArrow">
            <a:avLst>
              <a:gd name="adj1" fmla="val 50000"/>
              <a:gd name="adj2" fmla="val 43081"/>
            </a:avLst>
          </a:prstGeom>
          <a:gradFill>
            <a:gsLst>
              <a:gs pos="16000">
                <a:srgbClr val="43AEFF"/>
              </a:gs>
              <a:gs pos="100000">
                <a:srgbClr val="75FFFF">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6" name="文字方塊 35">
            <a:extLst>
              <a:ext uri="{FF2B5EF4-FFF2-40B4-BE49-F238E27FC236}">
                <a16:creationId xmlns:a16="http://schemas.microsoft.com/office/drawing/2014/main" id="{A79ADF29-0857-4DB2-B934-5A1BCD115AFB}"/>
              </a:ext>
            </a:extLst>
          </p:cNvPr>
          <p:cNvSpPr txBox="1"/>
          <p:nvPr/>
        </p:nvSpPr>
        <p:spPr>
          <a:xfrm>
            <a:off x="7184615" y="5926485"/>
            <a:ext cx="1462370" cy="307777"/>
          </a:xfrm>
          <a:prstGeom prst="rect">
            <a:avLst/>
          </a:prstGeom>
          <a:noFill/>
        </p:spPr>
        <p:txBody>
          <a:bodyPr wrap="square">
            <a:spAutoFit/>
          </a:bodyPr>
          <a:lstStyle/>
          <a:p>
            <a:pPr algn="ctr"/>
            <a:r>
              <a:rPr lang="en-US" altLang="zh-TW" sz="1400" b="1">
                <a:solidFill>
                  <a:schemeClr val="tx2">
                    <a:lumMod val="50000"/>
                  </a:schemeClr>
                </a:solidFill>
                <a:latin typeface="Arial" panose="020B0604020202020204" pitchFamily="34" charset="0"/>
                <a:ea typeface="微軟正黑體" panose="020B0604030504040204" pitchFamily="34" charset="-120"/>
                <a:sym typeface="Arial" panose="020B0604020202020204" pitchFamily="34" charset="0"/>
              </a:rPr>
              <a:t>Share Photos</a:t>
            </a:r>
            <a:endParaRPr lang="zh-TW" altLang="en-US" sz="1400" b="1">
              <a:solidFill>
                <a:schemeClr val="tx2">
                  <a:lumMod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矩形: 圓角 169">
            <a:extLst>
              <a:ext uri="{FF2B5EF4-FFF2-40B4-BE49-F238E27FC236}">
                <a16:creationId xmlns:a16="http://schemas.microsoft.com/office/drawing/2014/main" id="{E0CFDC4E-5AA4-4F1F-B6BE-2BBBA916BDB2}"/>
              </a:ext>
            </a:extLst>
          </p:cNvPr>
          <p:cNvSpPr/>
          <p:nvPr/>
        </p:nvSpPr>
        <p:spPr>
          <a:xfrm>
            <a:off x="4829205" y="5926804"/>
            <a:ext cx="2251297" cy="488342"/>
          </a:xfrm>
          <a:prstGeom prst="roundRect">
            <a:avLst>
              <a:gd name="adj" fmla="val 13461"/>
            </a:avLst>
          </a:prstGeom>
          <a:gradFill>
            <a:gsLst>
              <a:gs pos="100000">
                <a:srgbClr val="DB6BD3"/>
              </a:gs>
              <a:gs pos="0">
                <a:srgbClr val="4338D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41" name="文字方塊 40">
            <a:extLst>
              <a:ext uri="{FF2B5EF4-FFF2-40B4-BE49-F238E27FC236}">
                <a16:creationId xmlns:a16="http://schemas.microsoft.com/office/drawing/2014/main" id="{2927E687-C11A-4684-A649-0D942ECF8341}"/>
              </a:ext>
            </a:extLst>
          </p:cNvPr>
          <p:cNvSpPr txBox="1"/>
          <p:nvPr/>
        </p:nvSpPr>
        <p:spPr>
          <a:xfrm>
            <a:off x="4772850" y="5972858"/>
            <a:ext cx="2378115" cy="430887"/>
          </a:xfrm>
          <a:prstGeom prst="rect">
            <a:avLst/>
          </a:prstGeom>
          <a:noFill/>
        </p:spPr>
        <p:txBody>
          <a:bodyPr wrap="square" lIns="121920" tIns="60960" rIns="121920" bIns="60960" anchor="t">
            <a:spAutoFit/>
          </a:bodyPr>
          <a:lstStyle/>
          <a:p>
            <a:pPr algn="ctr"/>
            <a:r>
              <a:rPr lang="en-US" altLang="zh-TW" sz="2000" b="1" spc="267">
                <a:solidFill>
                  <a:schemeClr val="bg1"/>
                </a:solidFill>
                <a:latin typeface="Arial" panose="020B0604020202020204" pitchFamily="34" charset="0"/>
                <a:ea typeface="微軟正黑體" panose="020B0604030504040204" pitchFamily="34" charset="-120"/>
                <a:sym typeface="Arial" panose="020B0604020202020204" pitchFamily="34" charset="0"/>
              </a:rPr>
              <a:t>QNAP AI Core</a:t>
            </a:r>
            <a:endParaRPr lang="zh-TW" altLang="en-US" sz="2000" b="1" spc="267">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2" name="圖片 41">
            <a:extLst>
              <a:ext uri="{FF2B5EF4-FFF2-40B4-BE49-F238E27FC236}">
                <a16:creationId xmlns:a16="http://schemas.microsoft.com/office/drawing/2014/main" id="{334284DA-1DAF-70CB-D9CC-0ABD94D7775C}"/>
              </a:ext>
            </a:extLst>
          </p:cNvPr>
          <p:cNvPicPr>
            <a:picLocks noChangeAspect="1"/>
          </p:cNvPicPr>
          <p:nvPr/>
        </p:nvPicPr>
        <p:blipFill>
          <a:blip r:embed="rId8"/>
          <a:stretch>
            <a:fillRect/>
          </a:stretch>
        </p:blipFill>
        <p:spPr>
          <a:xfrm>
            <a:off x="634850" y="1690688"/>
            <a:ext cx="1203389" cy="120338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40912972"/>
      </p:ext>
    </p:extLst>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a:stretch>
            <a:fillRect/>
          </a:stretch>
        </p:blipFill>
        <p:spPr>
          <a:xfrm>
            <a:off x="588939" y="3116609"/>
            <a:ext cx="7244433" cy="3498503"/>
          </a:xfrm>
          <a:prstGeom prst="rect">
            <a:avLst/>
          </a:prstGeom>
        </p:spPr>
      </p:pic>
      <p:sp>
        <p:nvSpPr>
          <p:cNvPr id="6" name="標題 5">
            <a:extLst>
              <a:ext uri="{FF2B5EF4-FFF2-40B4-BE49-F238E27FC236}">
                <a16:creationId xmlns:a16="http://schemas.microsoft.com/office/drawing/2014/main" id="{56E69DC5-6A3C-43CA-B121-C221B459A4F1}"/>
              </a:ext>
            </a:extLst>
          </p:cNvPr>
          <p:cNvSpPr>
            <a:spLocks noGrp="1"/>
          </p:cNvSpPr>
          <p:nvPr>
            <p:ph type="title"/>
          </p:nvPr>
        </p:nvSpPr>
        <p:spPr/>
        <p:txBody>
          <a:bodyPr>
            <a:normAutofit/>
          </a:bodyPr>
          <a:lstStyle/>
          <a:p>
            <a:r>
              <a:rPr lang="en-US" altLang="zh-TW">
                <a:latin typeface="Arial" panose="020B0604020202020204" pitchFamily="34" charset="0"/>
                <a:sym typeface="Arial" panose="020B0604020202020204" pitchFamily="34" charset="0"/>
              </a:rPr>
              <a:t>DA Drive Analyzer</a:t>
            </a:r>
            <a:r>
              <a:rPr lang="zh-TW" altLang="en-US">
                <a:latin typeface="Arial" panose="020B0604020202020204" pitchFamily="34" charset="0"/>
                <a:sym typeface="Arial" panose="020B0604020202020204" pitchFamily="34" charset="0"/>
              </a:rPr>
              <a:t> </a:t>
            </a:r>
            <a:r>
              <a:rPr lang="en-US" altLang="zh-TW">
                <a:latin typeface="Arial" panose="020B0604020202020204" pitchFamily="34" charset="0"/>
                <a:sym typeface="Arial" panose="020B0604020202020204" pitchFamily="34" charset="0"/>
              </a:rPr>
              <a:t>,</a:t>
            </a:r>
            <a:br>
              <a:rPr lang="en-US" altLang="zh-TW">
                <a:latin typeface="Arial" panose="020B0604020202020204" pitchFamily="34" charset="0"/>
                <a:sym typeface="Arial" panose="020B0604020202020204" pitchFamily="34" charset="0"/>
              </a:rPr>
            </a:br>
            <a:r>
              <a:rPr lang="en-US" altLang="zh-TW">
                <a:latin typeface="Arial" panose="020B0604020202020204" pitchFamily="34" charset="0"/>
                <a:sym typeface="Arial" panose="020B0604020202020204" pitchFamily="34" charset="0"/>
              </a:rPr>
              <a:t>predict drive failure and minimize downtime</a:t>
            </a:r>
            <a:endParaRPr lang="zh-TW">
              <a:latin typeface="Arial" panose="020B0604020202020204" pitchFamily="34" charset="0"/>
              <a:sym typeface="Arial" panose="020B0604020202020204" pitchFamily="34" charset="0"/>
            </a:endParaRPr>
          </a:p>
        </p:txBody>
      </p:sp>
      <p:sp>
        <p:nvSpPr>
          <p:cNvPr id="8" name="文字方塊 7">
            <a:extLst>
              <a:ext uri="{FF2B5EF4-FFF2-40B4-BE49-F238E27FC236}">
                <a16:creationId xmlns:a16="http://schemas.microsoft.com/office/drawing/2014/main" id="{83AC6952-8038-4E90-94C9-494E29A4995E}"/>
              </a:ext>
            </a:extLst>
          </p:cNvPr>
          <p:cNvSpPr txBox="1"/>
          <p:nvPr/>
        </p:nvSpPr>
        <p:spPr>
          <a:xfrm>
            <a:off x="7992892" y="3005621"/>
            <a:ext cx="4052932" cy="88171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nSpc>
                <a:spcPct val="130000"/>
              </a:lnSpc>
              <a:spcBef>
                <a:spcPts val="800"/>
              </a:spcBef>
            </a:pPr>
            <a:r>
              <a:rPr lang="en-US" altLang="zh-TW" sz="20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Predict Drive Failure and Minimize Downtime</a:t>
            </a:r>
            <a:endParaRPr lang="zh-TW" altLang="en-US" sz="20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文字方塊 9">
            <a:extLst>
              <a:ext uri="{FF2B5EF4-FFF2-40B4-BE49-F238E27FC236}">
                <a16:creationId xmlns:a16="http://schemas.microsoft.com/office/drawing/2014/main" id="{AC1107C3-5781-4BD8-B2CE-CB8DFD32831D}"/>
              </a:ext>
            </a:extLst>
          </p:cNvPr>
          <p:cNvSpPr txBox="1"/>
          <p:nvPr/>
        </p:nvSpPr>
        <p:spPr>
          <a:xfrm>
            <a:off x="1837320" y="1897578"/>
            <a:ext cx="9124050" cy="96436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800"/>
              </a:spcBef>
            </a:pPr>
            <a:r>
              <a:rPr lang="en-US"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1 free disk prediction per NAS </a:t>
            </a:r>
          </a:p>
          <a:p>
            <a:pPr>
              <a:spcBef>
                <a:spcPts val="800"/>
              </a:spcBef>
            </a:pPr>
            <a:r>
              <a:rPr lang="en-US"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Paid subscription for additional disks for added protection</a:t>
            </a:r>
            <a:endParaRPr lang="zh-TW" altLang="en-US"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6" name="圖片 15">
            <a:extLst>
              <a:ext uri="{FF2B5EF4-FFF2-40B4-BE49-F238E27FC236}">
                <a16:creationId xmlns:a16="http://schemas.microsoft.com/office/drawing/2014/main" id="{D4DCE73D-3763-EE72-33A6-2D44933CFD64}"/>
              </a:ext>
            </a:extLst>
          </p:cNvPr>
          <p:cNvPicPr>
            <a:picLocks noChangeAspect="1"/>
          </p:cNvPicPr>
          <p:nvPr/>
        </p:nvPicPr>
        <p:blipFill>
          <a:blip r:embed="rId4"/>
          <a:stretch>
            <a:fillRect/>
          </a:stretch>
        </p:blipFill>
        <p:spPr>
          <a:xfrm>
            <a:off x="588937" y="1690688"/>
            <a:ext cx="1171380" cy="1171380"/>
          </a:xfrm>
          <a:prstGeom prst="rect">
            <a:avLst/>
          </a:prstGeom>
          <a:effectLst>
            <a:outerShdw blurRad="50800" dist="38100" dir="5400000" algn="t" rotWithShape="0">
              <a:prstClr val="black">
                <a:alpha val="40000"/>
              </a:prstClr>
            </a:outerShdw>
          </a:effectLst>
        </p:spPr>
      </p:pic>
      <p:sp>
        <p:nvSpPr>
          <p:cNvPr id="20" name="文字方塊 19">
            <a:extLst>
              <a:ext uri="{FF2B5EF4-FFF2-40B4-BE49-F238E27FC236}">
                <a16:creationId xmlns:a16="http://schemas.microsoft.com/office/drawing/2014/main" id="{6822DEA5-BC84-A1A4-383D-AAE3DE622FC5}"/>
              </a:ext>
            </a:extLst>
          </p:cNvPr>
          <p:cNvSpPr txBox="1"/>
          <p:nvPr/>
        </p:nvSpPr>
        <p:spPr>
          <a:xfrm>
            <a:off x="8073792" y="4031013"/>
            <a:ext cx="3320716" cy="2133405"/>
          </a:xfrm>
          <a:prstGeom prst="rect">
            <a:avLst/>
          </a:prstGeom>
          <a:noFill/>
        </p:spPr>
        <p:txBody>
          <a:bodyPr wrap="square" lIns="91440" tIns="45720" rIns="91440" bIns="45720" anchor="t">
            <a:spAutoFit/>
          </a:bodyPr>
          <a:lstStyle/>
          <a:p>
            <a:pPr>
              <a:lnSpc>
                <a:spcPct val="120000"/>
              </a:lnSpc>
            </a:pPr>
            <a:r>
              <a:rPr lang="en-US" altLang="zh-TW" sz="1600">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DA Drive Analyzer integrates ULINK cloud artificial intelligence technology, which can notify you before disk failure, helping you prevent data loss or downtime loss caused by unwarranted disk damage.</a:t>
            </a:r>
            <a:endParaRPr lang="zh-TW" altLang="en-US" sz="1600">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141031637"/>
      </p:ext>
    </p:extLst>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圓角 144">
            <a:extLst>
              <a:ext uri="{FF2B5EF4-FFF2-40B4-BE49-F238E27FC236}">
                <a16:creationId xmlns:a16="http://schemas.microsoft.com/office/drawing/2014/main" id="{598C56EF-A665-A943-D3AF-EFAE40A3611E}"/>
              </a:ext>
            </a:extLst>
          </p:cNvPr>
          <p:cNvSpPr/>
          <p:nvPr/>
        </p:nvSpPr>
        <p:spPr>
          <a:xfrm>
            <a:off x="4417928" y="2598411"/>
            <a:ext cx="2905439" cy="619175"/>
          </a:xfrm>
          <a:prstGeom prst="roundRect">
            <a:avLst>
              <a:gd name="adj" fmla="val 15260"/>
            </a:avLst>
          </a:prstGeom>
          <a:solidFill>
            <a:srgbClr val="17B0ED">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38" name="矩形: 圓角 144">
            <a:extLst>
              <a:ext uri="{FF2B5EF4-FFF2-40B4-BE49-F238E27FC236}">
                <a16:creationId xmlns:a16="http://schemas.microsoft.com/office/drawing/2014/main" id="{34CA330A-BA63-B38B-6ED4-A6B1ADF5400A}"/>
              </a:ext>
            </a:extLst>
          </p:cNvPr>
          <p:cNvSpPr/>
          <p:nvPr/>
        </p:nvSpPr>
        <p:spPr>
          <a:xfrm>
            <a:off x="1558789" y="2598411"/>
            <a:ext cx="2440435" cy="619175"/>
          </a:xfrm>
          <a:prstGeom prst="roundRect">
            <a:avLst>
              <a:gd name="adj" fmla="val 15260"/>
            </a:avLst>
          </a:prstGeom>
          <a:solidFill>
            <a:srgbClr val="17B0ED">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47" name="矩形: 圓角 144">
            <a:extLst>
              <a:ext uri="{FF2B5EF4-FFF2-40B4-BE49-F238E27FC236}">
                <a16:creationId xmlns:a16="http://schemas.microsoft.com/office/drawing/2014/main" id="{C799152F-5C0F-2E90-80DD-2962451C4B6D}"/>
              </a:ext>
            </a:extLst>
          </p:cNvPr>
          <p:cNvSpPr/>
          <p:nvPr/>
        </p:nvSpPr>
        <p:spPr>
          <a:xfrm>
            <a:off x="7507928" y="2598411"/>
            <a:ext cx="3098228" cy="619175"/>
          </a:xfrm>
          <a:prstGeom prst="roundRect">
            <a:avLst>
              <a:gd name="adj" fmla="val 15260"/>
            </a:avLst>
          </a:prstGeom>
          <a:solidFill>
            <a:srgbClr val="17B0ED">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45" name="矩形: 圓角 104">
            <a:extLst>
              <a:ext uri="{FF2B5EF4-FFF2-40B4-BE49-F238E27FC236}">
                <a16:creationId xmlns:a16="http://schemas.microsoft.com/office/drawing/2014/main" id="{3CC73595-2CC9-98D9-38AF-1811A65754DD}"/>
              </a:ext>
            </a:extLst>
          </p:cNvPr>
          <p:cNvSpPr/>
          <p:nvPr/>
        </p:nvSpPr>
        <p:spPr>
          <a:xfrm>
            <a:off x="7497113" y="3256486"/>
            <a:ext cx="3109043" cy="3527625"/>
          </a:xfrm>
          <a:prstGeom prst="roundRect">
            <a:avLst>
              <a:gd name="adj" fmla="val 5203"/>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44" name="矩形: 圓角 104">
            <a:extLst>
              <a:ext uri="{FF2B5EF4-FFF2-40B4-BE49-F238E27FC236}">
                <a16:creationId xmlns:a16="http://schemas.microsoft.com/office/drawing/2014/main" id="{B5FD6E23-7821-CD81-F286-66D3C96FDD60}"/>
              </a:ext>
            </a:extLst>
          </p:cNvPr>
          <p:cNvSpPr/>
          <p:nvPr/>
        </p:nvSpPr>
        <p:spPr>
          <a:xfrm>
            <a:off x="4417928" y="3256486"/>
            <a:ext cx="2905439" cy="3527625"/>
          </a:xfrm>
          <a:prstGeom prst="roundRect">
            <a:avLst>
              <a:gd name="adj" fmla="val 5203"/>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37" name="矩形: 圓角 104">
            <a:extLst>
              <a:ext uri="{FF2B5EF4-FFF2-40B4-BE49-F238E27FC236}">
                <a16:creationId xmlns:a16="http://schemas.microsoft.com/office/drawing/2014/main" id="{DDE2693B-F19F-92D8-4723-E52CD8CE29E7}"/>
              </a:ext>
            </a:extLst>
          </p:cNvPr>
          <p:cNvSpPr/>
          <p:nvPr/>
        </p:nvSpPr>
        <p:spPr>
          <a:xfrm>
            <a:off x="1559525" y="3256486"/>
            <a:ext cx="2383957" cy="3527625"/>
          </a:xfrm>
          <a:prstGeom prst="roundRect">
            <a:avLst>
              <a:gd name="adj" fmla="val 5203"/>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41" name="圖片 40">
            <a:extLst>
              <a:ext uri="{FF2B5EF4-FFF2-40B4-BE49-F238E27FC236}">
                <a16:creationId xmlns:a16="http://schemas.microsoft.com/office/drawing/2014/main" id="{EB949F93-179F-4AA0-477C-6D12CE0BB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119" y="3174401"/>
            <a:ext cx="8860696" cy="3372972"/>
          </a:xfrm>
          <a:prstGeom prst="rect">
            <a:avLst/>
          </a:prstGeom>
        </p:spPr>
      </p:pic>
      <p:sp>
        <p:nvSpPr>
          <p:cNvPr id="17" name="標題 16"/>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Backup data with deduplication </a:t>
            </a:r>
            <a:r>
              <a:rPr lang="en-US" altLang="zh-TW">
                <a:sym typeface="Arial" panose="020B0604020202020204" pitchFamily="34" charset="0"/>
              </a:rPr>
              <a:t>in HBS 3</a:t>
            </a:r>
            <a:endParaRPr lang="zh-TW" altLang="en-US">
              <a:latin typeface="Arial" panose="020B0604020202020204" pitchFamily="34" charset="0"/>
              <a:sym typeface="Arial" panose="020B0604020202020204" pitchFamily="34" charset="0"/>
            </a:endParaRPr>
          </a:p>
        </p:txBody>
      </p:sp>
      <p:sp>
        <p:nvSpPr>
          <p:cNvPr id="20" name="矩形 19"/>
          <p:cNvSpPr/>
          <p:nvPr/>
        </p:nvSpPr>
        <p:spPr>
          <a:xfrm>
            <a:off x="1498878" y="1836118"/>
            <a:ext cx="8273606" cy="400110"/>
          </a:xfrm>
          <a:prstGeom prst="rect">
            <a:avLst/>
          </a:prstGeom>
        </p:spPr>
        <p:txBody>
          <a:bodyPr wrap="square">
            <a:spAutoFit/>
          </a:bodyPr>
          <a:lstStyle/>
          <a:p>
            <a:r>
              <a:rPr lang="en-US" altLang="zh-TW" sz="2000" b="1">
                <a:solidFill>
                  <a:srgbClr val="2189DF"/>
                </a:solidFill>
                <a:latin typeface="Arial" panose="020B0604020202020204" pitchFamily="34" charset="0"/>
                <a:ea typeface="微軟正黑體" panose="020B0604030504040204" pitchFamily="34" charset="-120"/>
                <a:sym typeface="Arial" panose="020B0604020202020204" pitchFamily="34" charset="0"/>
              </a:rPr>
              <a:t>Hybrid Backup Sync 3</a:t>
            </a:r>
          </a:p>
        </p:txBody>
      </p:sp>
      <p:sp>
        <p:nvSpPr>
          <p:cNvPr id="3" name="矩形 2"/>
          <p:cNvSpPr/>
          <p:nvPr/>
        </p:nvSpPr>
        <p:spPr>
          <a:xfrm>
            <a:off x="1498877" y="2181673"/>
            <a:ext cx="9107279" cy="338554"/>
          </a:xfrm>
          <a:prstGeom prst="rect">
            <a:avLst/>
          </a:prstGeom>
        </p:spPr>
        <p:txBody>
          <a:bodyPr wrap="square">
            <a:spAutoFit/>
          </a:bodyPr>
          <a:lstStyle/>
          <a:p>
            <a:r>
              <a:rPr lang="en-US" altLang="zh-TW" sz="1600">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Keep 3 copies, on 2 types of storage, and store 1 copy off-site to ensure your data safety.</a:t>
            </a:r>
          </a:p>
        </p:txBody>
      </p:sp>
      <p:grpSp>
        <p:nvGrpSpPr>
          <p:cNvPr id="4" name="群組 3">
            <a:extLst>
              <a:ext uri="{FF2B5EF4-FFF2-40B4-BE49-F238E27FC236}">
                <a16:creationId xmlns:a16="http://schemas.microsoft.com/office/drawing/2014/main" id="{F5789C3E-9CFE-6099-5299-7B0FFE2468E7}"/>
              </a:ext>
            </a:extLst>
          </p:cNvPr>
          <p:cNvGrpSpPr/>
          <p:nvPr/>
        </p:nvGrpSpPr>
        <p:grpSpPr>
          <a:xfrm>
            <a:off x="1600763" y="2623394"/>
            <a:ext cx="8981223" cy="4083968"/>
            <a:chOff x="828292" y="2584152"/>
            <a:chExt cx="10136834" cy="4609451"/>
          </a:xfrm>
        </p:grpSpPr>
        <p:pic>
          <p:nvPicPr>
            <p:cNvPr id="6" name="圖片 5" hidden="1">
              <a:extLst>
                <a:ext uri="{FF2B5EF4-FFF2-40B4-BE49-F238E27FC236}">
                  <a16:creationId xmlns:a16="http://schemas.microsoft.com/office/drawing/2014/main" id="{BFE9D776-CD38-E8EB-7F0F-464D7C8DD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292" y="2662035"/>
              <a:ext cx="10136834" cy="4531568"/>
            </a:xfrm>
            <a:prstGeom prst="rect">
              <a:avLst/>
            </a:prstGeom>
          </p:spPr>
        </p:pic>
        <p:pic>
          <p:nvPicPr>
            <p:cNvPr id="7" name="圖片 6">
              <a:extLst>
                <a:ext uri="{FF2B5EF4-FFF2-40B4-BE49-F238E27FC236}">
                  <a16:creationId xmlns:a16="http://schemas.microsoft.com/office/drawing/2014/main" id="{F2BED79D-3E46-8245-9C41-7A6617C77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601" y="5201840"/>
              <a:ext cx="498390" cy="498390"/>
            </a:xfrm>
            <a:prstGeom prst="rect">
              <a:avLst/>
            </a:prstGeom>
          </p:spPr>
        </p:pic>
        <p:pic>
          <p:nvPicPr>
            <p:cNvPr id="8" name="Picture 6" descr="ãwindowsãçåçæå°çµæ">
              <a:extLst>
                <a:ext uri="{FF2B5EF4-FFF2-40B4-BE49-F238E27FC236}">
                  <a16:creationId xmlns:a16="http://schemas.microsoft.com/office/drawing/2014/main" id="{F8973657-26F4-8C70-18C1-C955F3EA523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924835" y="3273300"/>
              <a:ext cx="804135" cy="8041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ç¸éåç">
              <a:extLst>
                <a:ext uri="{FF2B5EF4-FFF2-40B4-BE49-F238E27FC236}">
                  <a16:creationId xmlns:a16="http://schemas.microsoft.com/office/drawing/2014/main" id="{AF7127BC-6E3C-54F0-C9BB-6E7CAF1025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33618" y="4745531"/>
              <a:ext cx="804135" cy="6000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ãubuntuãçåçæå°çµæ">
              <a:extLst>
                <a:ext uri="{FF2B5EF4-FFF2-40B4-BE49-F238E27FC236}">
                  <a16:creationId xmlns:a16="http://schemas.microsoft.com/office/drawing/2014/main" id="{6488F98A-FF9A-A6FF-178A-177AAC1DFA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06071" y="5982670"/>
              <a:ext cx="699805" cy="723781"/>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5399C92F-38E0-C33F-7565-75E785E70E3E}"/>
                </a:ext>
              </a:extLst>
            </p:cNvPr>
            <p:cNvSpPr txBox="1"/>
            <p:nvPr/>
          </p:nvSpPr>
          <p:spPr>
            <a:xfrm>
              <a:off x="897409" y="2623588"/>
              <a:ext cx="2539613" cy="590543"/>
            </a:xfrm>
            <a:prstGeom prst="rect">
              <a:avLst/>
            </a:prstGeom>
            <a:noFill/>
          </p:spPr>
          <p:txBody>
            <a:bodyPr wrap="square" rtlCol="0" anchor="t">
              <a:spAutoFit/>
            </a:bodyPr>
            <a:lstStyle/>
            <a:p>
              <a:pPr algn="ctr"/>
              <a:r>
                <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From local NAS</a:t>
              </a:r>
            </a:p>
            <a:p>
              <a:pPr algn="ctr"/>
              <a:r>
                <a:rPr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(via</a:t>
              </a:r>
              <a:r>
                <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HBS 3)</a:t>
              </a:r>
              <a:endPar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文字方塊 11">
              <a:extLst>
                <a:ext uri="{FF2B5EF4-FFF2-40B4-BE49-F238E27FC236}">
                  <a16:creationId xmlns:a16="http://schemas.microsoft.com/office/drawing/2014/main" id="{9BC976C3-49E7-8702-F5B5-F16C0AE3F300}"/>
                </a:ext>
              </a:extLst>
            </p:cNvPr>
            <p:cNvSpPr txBox="1"/>
            <p:nvPr/>
          </p:nvSpPr>
          <p:spPr>
            <a:xfrm>
              <a:off x="4269921" y="2623588"/>
              <a:ext cx="2755319" cy="590543"/>
            </a:xfrm>
            <a:prstGeom prst="rect">
              <a:avLst/>
            </a:prstGeom>
            <a:noFill/>
          </p:spPr>
          <p:txBody>
            <a:bodyPr wrap="square" rtlCol="0" anchor="t">
              <a:spAutoFit/>
            </a:bodyPr>
            <a:lstStyle/>
            <a:p>
              <a:pPr algn="ctr"/>
              <a:r>
                <a:rPr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From remote NAS</a:t>
              </a:r>
              <a:endPar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(via File Station )</a:t>
              </a:r>
              <a:endPar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文字方塊 12">
              <a:extLst>
                <a:ext uri="{FF2B5EF4-FFF2-40B4-BE49-F238E27FC236}">
                  <a16:creationId xmlns:a16="http://schemas.microsoft.com/office/drawing/2014/main" id="{68BB0229-DE53-D31D-7C18-516D50712896}"/>
                </a:ext>
              </a:extLst>
            </p:cNvPr>
            <p:cNvSpPr txBox="1"/>
            <p:nvPr/>
          </p:nvSpPr>
          <p:spPr>
            <a:xfrm>
              <a:off x="8113261" y="2584152"/>
              <a:ext cx="2634027" cy="590543"/>
            </a:xfrm>
            <a:prstGeom prst="rect">
              <a:avLst/>
            </a:prstGeom>
            <a:noFill/>
          </p:spPr>
          <p:txBody>
            <a:bodyPr wrap="square" rtlCol="0" anchor="t">
              <a:spAutoFit/>
            </a:bodyPr>
            <a:lstStyle/>
            <a:p>
              <a:pPr algn="ctr"/>
              <a:r>
                <a:rPr lang="en-US" altLang="zh-TW" sz="1400" b="1">
                  <a:latin typeface="Arial" panose="020B0604020202020204" pitchFamily="34" charset="0"/>
                  <a:ea typeface="微軟正黑體" panose="020B0604030504040204" pitchFamily="34" charset="-120"/>
                  <a:cs typeface="Calibri"/>
                  <a:sym typeface="Arial" panose="020B0604020202020204" pitchFamily="34" charset="0"/>
                </a:rPr>
                <a:t>Carry and Use</a:t>
              </a:r>
            </a:p>
            <a:p>
              <a:pPr algn="ctr"/>
              <a:r>
                <a:rPr lang="en-US" altLang="zh-TW" sz="1400" b="1">
                  <a:latin typeface="Arial" panose="020B0604020202020204" pitchFamily="34" charset="0"/>
                  <a:ea typeface="微軟正黑體" panose="020B0604030504040204" pitchFamily="34" charset="-120"/>
                  <a:cs typeface="Calibri"/>
                  <a:sym typeface="Arial" panose="020B0604020202020204" pitchFamily="34" charset="0"/>
                </a:rPr>
                <a:t>(</a:t>
              </a:r>
              <a:r>
                <a:rPr lang="en-US" altLang="zh-TW" sz="1400" b="1" err="1">
                  <a:latin typeface="Arial" panose="020B0604020202020204" pitchFamily="34" charset="0"/>
                  <a:ea typeface="微軟正黑體" panose="020B0604030504040204" pitchFamily="34" charset="-120"/>
                  <a:cs typeface="Calibri"/>
                  <a:sym typeface="Arial" panose="020B0604020202020204" pitchFamily="34" charset="0"/>
                </a:rPr>
                <a:t>QuDedup</a:t>
              </a:r>
              <a:r>
                <a:rPr lang="en-US" altLang="zh-TW" sz="1400" b="1">
                  <a:latin typeface="Arial" panose="020B0604020202020204" pitchFamily="34" charset="0"/>
                  <a:ea typeface="微軟正黑體" panose="020B0604030504040204" pitchFamily="34" charset="-120"/>
                  <a:cs typeface="Calibri"/>
                  <a:sym typeface="Arial" panose="020B0604020202020204" pitchFamily="34" charset="0"/>
                </a:rPr>
                <a:t> Extract Tool)</a:t>
              </a:r>
            </a:p>
          </p:txBody>
        </p:sp>
        <p:sp>
          <p:nvSpPr>
            <p:cNvPr id="14" name="文字方塊 13">
              <a:extLst>
                <a:ext uri="{FF2B5EF4-FFF2-40B4-BE49-F238E27FC236}">
                  <a16:creationId xmlns:a16="http://schemas.microsoft.com/office/drawing/2014/main" id="{F92FDD21-336C-22C0-D06F-468D583CBDA0}"/>
                </a:ext>
              </a:extLst>
            </p:cNvPr>
            <p:cNvSpPr txBox="1"/>
            <p:nvPr/>
          </p:nvSpPr>
          <p:spPr>
            <a:xfrm>
              <a:off x="2237488" y="4248937"/>
              <a:ext cx="865301" cy="312640"/>
            </a:xfrm>
            <a:prstGeom prst="rect">
              <a:avLst/>
            </a:prstGeom>
            <a:noFill/>
          </p:spPr>
          <p:txBody>
            <a:bodyPr wrap="square" rtlCol="0">
              <a:spAutoFit/>
            </a:bodyPr>
            <a:lstStyle/>
            <a:p>
              <a:pPr algn="ct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Taipei</a:t>
              </a:r>
              <a:endPar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文字方塊 14">
              <a:extLst>
                <a:ext uri="{FF2B5EF4-FFF2-40B4-BE49-F238E27FC236}">
                  <a16:creationId xmlns:a16="http://schemas.microsoft.com/office/drawing/2014/main" id="{D75B4E54-9C00-F5AD-D140-A8EC9C845BC0}"/>
                </a:ext>
              </a:extLst>
            </p:cNvPr>
            <p:cNvSpPr txBox="1"/>
            <p:nvPr/>
          </p:nvSpPr>
          <p:spPr>
            <a:xfrm>
              <a:off x="2237488" y="6382536"/>
              <a:ext cx="865301" cy="312640"/>
            </a:xfrm>
            <a:prstGeom prst="rect">
              <a:avLst/>
            </a:prstGeom>
            <a:noFill/>
          </p:spPr>
          <p:txBody>
            <a:bodyPr wrap="square" rtlCol="0">
              <a:spAutoFit/>
            </a:bodyPr>
            <a:lstStyle/>
            <a:p>
              <a:pPr algn="ct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Taipei</a:t>
              </a:r>
              <a:endPar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文字方塊 15">
              <a:extLst>
                <a:ext uri="{FF2B5EF4-FFF2-40B4-BE49-F238E27FC236}">
                  <a16:creationId xmlns:a16="http://schemas.microsoft.com/office/drawing/2014/main" id="{9D224CD2-4A55-1800-26E5-D7ADFA9C18D8}"/>
                </a:ext>
              </a:extLst>
            </p:cNvPr>
            <p:cNvSpPr txBox="1"/>
            <p:nvPr/>
          </p:nvSpPr>
          <p:spPr>
            <a:xfrm>
              <a:off x="2785579" y="3438683"/>
              <a:ext cx="1684770" cy="243165"/>
            </a:xfrm>
            <a:prstGeom prst="rect">
              <a:avLst/>
            </a:prstGeom>
            <a:noFill/>
          </p:spPr>
          <p:txBody>
            <a:bodyPr wrap="square" rtlCol="0">
              <a:spAutoFit/>
            </a:bodyPr>
            <a:lstStyle/>
            <a:p>
              <a:pPr algn="ctr"/>
              <a:r>
                <a:rPr lang="en-US" altLang="zh-TW" sz="800" b="1">
                  <a:solidFill>
                    <a:schemeClr val="bg1"/>
                  </a:solidFill>
                  <a:latin typeface="Arial" panose="020B0604020202020204" pitchFamily="34" charset="0"/>
                  <a:ea typeface="微軟正黑體" panose="020B0604030504040204" pitchFamily="34" charset="-120"/>
                  <a:sym typeface="Arial" panose="020B0604020202020204" pitchFamily="34" charset="0"/>
                </a:rPr>
                <a:t>Backup/Restore</a:t>
              </a:r>
              <a:endParaRPr lang="zh-TW" altLang="en-US" sz="8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文字方塊 17">
              <a:extLst>
                <a:ext uri="{FF2B5EF4-FFF2-40B4-BE49-F238E27FC236}">
                  <a16:creationId xmlns:a16="http://schemas.microsoft.com/office/drawing/2014/main" id="{A1BCE550-54CF-91E5-DBB8-53BCDCF9491C}"/>
                </a:ext>
              </a:extLst>
            </p:cNvPr>
            <p:cNvSpPr txBox="1"/>
            <p:nvPr/>
          </p:nvSpPr>
          <p:spPr>
            <a:xfrm>
              <a:off x="3268480" y="4682325"/>
              <a:ext cx="897105" cy="260533"/>
            </a:xfrm>
            <a:prstGeom prst="rect">
              <a:avLst/>
            </a:prstGeom>
            <a:noFill/>
          </p:spPr>
          <p:txBody>
            <a:bodyPr wrap="square" rtlCol="0">
              <a:spAutoFit/>
            </a:bodyPr>
            <a:lstStyle/>
            <a:p>
              <a:pPr algn="ctr"/>
              <a:r>
                <a:rPr lang="en-US" altLang="zh-TW" sz="900" b="1">
                  <a:solidFill>
                    <a:schemeClr val="bg1"/>
                  </a:solidFill>
                  <a:latin typeface="Arial" panose="020B0604020202020204" pitchFamily="34" charset="0"/>
                  <a:ea typeface="微軟正黑體" panose="020B0604030504040204" pitchFamily="34" charset="-120"/>
                  <a:sym typeface="Arial" panose="020B0604020202020204" pitchFamily="34" charset="0"/>
                </a:rPr>
                <a:t>TCP BBR</a:t>
              </a:r>
              <a:endParaRPr lang="zh-TW" altLang="en-US" sz="9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文字方塊 18">
              <a:extLst>
                <a:ext uri="{FF2B5EF4-FFF2-40B4-BE49-F238E27FC236}">
                  <a16:creationId xmlns:a16="http://schemas.microsoft.com/office/drawing/2014/main" id="{BFA78615-E5C0-BC84-0DF1-AFD3178475CC}"/>
                </a:ext>
              </a:extLst>
            </p:cNvPr>
            <p:cNvSpPr txBox="1"/>
            <p:nvPr/>
          </p:nvSpPr>
          <p:spPr>
            <a:xfrm>
              <a:off x="4967772" y="4148257"/>
              <a:ext cx="686683" cy="347379"/>
            </a:xfrm>
            <a:prstGeom prst="rect">
              <a:avLst/>
            </a:prstGeom>
            <a:noFill/>
          </p:spPr>
          <p:txBody>
            <a:bodyPr wrap="square" rtlCol="0">
              <a:spAutoFit/>
            </a:bodyPr>
            <a:lstStyle/>
            <a:p>
              <a:pPr algn="ct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400" err="1">
                  <a:solidFill>
                    <a:schemeClr val="bg1"/>
                  </a:solidFill>
                  <a:latin typeface="Arial" panose="020B0604020202020204" pitchFamily="34" charset="0"/>
                  <a:ea typeface="微軟正黑體" panose="020B0604030504040204" pitchFamily="34" charset="-120"/>
                  <a:sym typeface="Arial" panose="020B0604020202020204" pitchFamily="34" charset="0"/>
                </a:rPr>
                <a:t>qdff</a:t>
              </a: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文字方塊 20">
              <a:extLst>
                <a:ext uri="{FF2B5EF4-FFF2-40B4-BE49-F238E27FC236}">
                  <a16:creationId xmlns:a16="http://schemas.microsoft.com/office/drawing/2014/main" id="{56F4FF3C-B26B-520C-AA1C-8DFDFC590B71}"/>
                </a:ext>
              </a:extLst>
            </p:cNvPr>
            <p:cNvSpPr txBox="1"/>
            <p:nvPr/>
          </p:nvSpPr>
          <p:spPr>
            <a:xfrm>
              <a:off x="5631473" y="5152938"/>
              <a:ext cx="686683" cy="347379"/>
            </a:xfrm>
            <a:prstGeom prst="rect">
              <a:avLst/>
            </a:prstGeom>
            <a:noFill/>
          </p:spPr>
          <p:txBody>
            <a:bodyPr wrap="square" rtlCol="0">
              <a:spAutoFit/>
            </a:bodyPr>
            <a:lstStyle/>
            <a:p>
              <a:pPr algn="ct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400" err="1">
                  <a:solidFill>
                    <a:schemeClr val="bg1"/>
                  </a:solidFill>
                  <a:latin typeface="Arial" panose="020B0604020202020204" pitchFamily="34" charset="0"/>
                  <a:ea typeface="微軟正黑體" panose="020B0604030504040204" pitchFamily="34" charset="-120"/>
                  <a:sym typeface="Arial" panose="020B0604020202020204" pitchFamily="34" charset="0"/>
                </a:rPr>
                <a:t>qdff</a:t>
              </a: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文字方塊 21">
              <a:extLst>
                <a:ext uri="{FF2B5EF4-FFF2-40B4-BE49-F238E27FC236}">
                  <a16:creationId xmlns:a16="http://schemas.microsoft.com/office/drawing/2014/main" id="{A691C1D0-92C6-4E7D-37BD-2879D602D684}"/>
                </a:ext>
              </a:extLst>
            </p:cNvPr>
            <p:cNvSpPr txBox="1"/>
            <p:nvPr/>
          </p:nvSpPr>
          <p:spPr>
            <a:xfrm>
              <a:off x="9191876" y="3148883"/>
              <a:ext cx="686683" cy="312640"/>
            </a:xfrm>
            <a:prstGeom prst="rect">
              <a:avLst/>
            </a:prstGeom>
            <a:noFill/>
          </p:spPr>
          <p:txBody>
            <a:bodyPr wrap="square" rtlCol="0">
              <a:spAutoFit/>
            </a:bodyPr>
            <a:lstStyle/>
            <a:p>
              <a:pPr algn="ct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200" err="1">
                  <a:solidFill>
                    <a:schemeClr val="bg1"/>
                  </a:solidFill>
                  <a:latin typeface="Arial" panose="020B0604020202020204" pitchFamily="34" charset="0"/>
                  <a:ea typeface="微軟正黑體" panose="020B0604030504040204" pitchFamily="34" charset="-120"/>
                  <a:sym typeface="Arial" panose="020B0604020202020204" pitchFamily="34" charset="0"/>
                </a:rPr>
                <a:t>qdff</a:t>
              </a:r>
              <a:endPar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 name="文字方塊 22">
              <a:extLst>
                <a:ext uri="{FF2B5EF4-FFF2-40B4-BE49-F238E27FC236}">
                  <a16:creationId xmlns:a16="http://schemas.microsoft.com/office/drawing/2014/main" id="{D7680C41-174F-8009-295D-DD1234077A26}"/>
                </a:ext>
              </a:extLst>
            </p:cNvPr>
            <p:cNvSpPr txBox="1"/>
            <p:nvPr/>
          </p:nvSpPr>
          <p:spPr>
            <a:xfrm>
              <a:off x="9191876" y="4560588"/>
              <a:ext cx="686683" cy="312640"/>
            </a:xfrm>
            <a:prstGeom prst="rect">
              <a:avLst/>
            </a:prstGeom>
            <a:noFill/>
          </p:spPr>
          <p:txBody>
            <a:bodyPr wrap="square" rtlCol="0">
              <a:spAutoFit/>
            </a:bodyPr>
            <a:lstStyle/>
            <a:p>
              <a:pPr algn="ct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200" err="1">
                  <a:solidFill>
                    <a:schemeClr val="bg1"/>
                  </a:solidFill>
                  <a:latin typeface="Arial" panose="020B0604020202020204" pitchFamily="34" charset="0"/>
                  <a:ea typeface="微軟正黑體" panose="020B0604030504040204" pitchFamily="34" charset="-120"/>
                  <a:sym typeface="Arial" panose="020B0604020202020204" pitchFamily="34" charset="0"/>
                </a:rPr>
                <a:t>qdff</a:t>
              </a:r>
              <a:endPar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文字方塊 23">
              <a:extLst>
                <a:ext uri="{FF2B5EF4-FFF2-40B4-BE49-F238E27FC236}">
                  <a16:creationId xmlns:a16="http://schemas.microsoft.com/office/drawing/2014/main" id="{5E4D0199-DC15-F3AE-2E2A-25D51BF90623}"/>
                </a:ext>
              </a:extLst>
            </p:cNvPr>
            <p:cNvSpPr txBox="1"/>
            <p:nvPr/>
          </p:nvSpPr>
          <p:spPr>
            <a:xfrm>
              <a:off x="9191876" y="5940209"/>
              <a:ext cx="686683" cy="312640"/>
            </a:xfrm>
            <a:prstGeom prst="rect">
              <a:avLst/>
            </a:prstGeom>
            <a:noFill/>
          </p:spPr>
          <p:txBody>
            <a:bodyPr wrap="square" rtlCol="0">
              <a:spAutoFit/>
            </a:bodyPr>
            <a:lstStyle/>
            <a:p>
              <a:pPr algn="ct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200" err="1">
                  <a:solidFill>
                    <a:schemeClr val="bg1"/>
                  </a:solidFill>
                  <a:latin typeface="Arial" panose="020B0604020202020204" pitchFamily="34" charset="0"/>
                  <a:ea typeface="微軟正黑體" panose="020B0604030504040204" pitchFamily="34" charset="-120"/>
                  <a:sym typeface="Arial" panose="020B0604020202020204" pitchFamily="34" charset="0"/>
                </a:rPr>
                <a:t>qdff</a:t>
              </a:r>
              <a:endPar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文字方塊 24">
              <a:extLst>
                <a:ext uri="{FF2B5EF4-FFF2-40B4-BE49-F238E27FC236}">
                  <a16:creationId xmlns:a16="http://schemas.microsoft.com/office/drawing/2014/main" id="{AA7515F5-3D2D-3033-E430-65D07DBF289B}"/>
                </a:ext>
              </a:extLst>
            </p:cNvPr>
            <p:cNvSpPr txBox="1"/>
            <p:nvPr/>
          </p:nvSpPr>
          <p:spPr>
            <a:xfrm>
              <a:off x="6579932" y="5381846"/>
              <a:ext cx="1650258" cy="295271"/>
            </a:xfrm>
            <a:prstGeom prst="rect">
              <a:avLst/>
            </a:prstGeom>
            <a:noFill/>
          </p:spPr>
          <p:txBody>
            <a:bodyPr wrap="square" rtlCol="0">
              <a:spAutoFit/>
            </a:bodyPr>
            <a:lstStyle/>
            <a:p>
              <a:pPr algn="ctr"/>
              <a:r>
                <a:rPr lang="en-US" altLang="zh-TW" sz="11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CIFS / NFS / FTP</a:t>
              </a:r>
            </a:p>
          </p:txBody>
        </p:sp>
        <p:sp>
          <p:nvSpPr>
            <p:cNvPr id="26" name="文字方塊 25">
              <a:extLst>
                <a:ext uri="{FF2B5EF4-FFF2-40B4-BE49-F238E27FC236}">
                  <a16:creationId xmlns:a16="http://schemas.microsoft.com/office/drawing/2014/main" id="{49052EAD-A184-C4AC-82DD-1631DA1C63A7}"/>
                </a:ext>
              </a:extLst>
            </p:cNvPr>
            <p:cNvSpPr txBox="1"/>
            <p:nvPr/>
          </p:nvSpPr>
          <p:spPr>
            <a:xfrm>
              <a:off x="10034548" y="3946546"/>
              <a:ext cx="779482" cy="312640"/>
            </a:xfrm>
            <a:prstGeom prst="rect">
              <a:avLst/>
            </a:prstGeom>
            <a:noFill/>
          </p:spPr>
          <p:txBody>
            <a:bodyPr wrap="square"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Tokyo</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a:extLst>
                <a:ext uri="{FF2B5EF4-FFF2-40B4-BE49-F238E27FC236}">
                  <a16:creationId xmlns:a16="http://schemas.microsoft.com/office/drawing/2014/main" id="{3E273B90-0A8B-9383-952A-81F425333716}"/>
                </a:ext>
              </a:extLst>
            </p:cNvPr>
            <p:cNvSpPr txBox="1"/>
            <p:nvPr/>
          </p:nvSpPr>
          <p:spPr>
            <a:xfrm>
              <a:off x="9909199" y="5338880"/>
              <a:ext cx="993483" cy="312640"/>
            </a:xfrm>
            <a:prstGeom prst="rect">
              <a:avLst/>
            </a:prstGeom>
            <a:noFill/>
          </p:spPr>
          <p:txBody>
            <a:bodyPr wrap="square"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New York</a:t>
              </a:r>
            </a:p>
          </p:txBody>
        </p:sp>
        <p:sp>
          <p:nvSpPr>
            <p:cNvPr id="28" name="文字方塊 27">
              <a:extLst>
                <a:ext uri="{FF2B5EF4-FFF2-40B4-BE49-F238E27FC236}">
                  <a16:creationId xmlns:a16="http://schemas.microsoft.com/office/drawing/2014/main" id="{8D5BA7AA-AFE9-C8C2-5FEA-639A636A95F9}"/>
                </a:ext>
              </a:extLst>
            </p:cNvPr>
            <p:cNvSpPr txBox="1"/>
            <p:nvPr/>
          </p:nvSpPr>
          <p:spPr>
            <a:xfrm>
              <a:off x="9967805" y="6698993"/>
              <a:ext cx="846223" cy="312640"/>
            </a:xfrm>
            <a:prstGeom prst="rect">
              <a:avLst/>
            </a:prstGeom>
            <a:noFill/>
          </p:spPr>
          <p:txBody>
            <a:bodyPr wrap="square" rtlCol="0" anchor="t">
              <a:spAutoFit/>
            </a:body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Beijing</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9" name="圖片 28">
              <a:extLst>
                <a:ext uri="{FF2B5EF4-FFF2-40B4-BE49-F238E27FC236}">
                  <a16:creationId xmlns:a16="http://schemas.microsoft.com/office/drawing/2014/main" id="{0CAC2EF7-0942-D0F8-4776-D16521B455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313" y="5089686"/>
              <a:ext cx="498390" cy="498390"/>
            </a:xfrm>
            <a:prstGeom prst="rect">
              <a:avLst/>
            </a:prstGeom>
          </p:spPr>
        </p:pic>
        <p:pic>
          <p:nvPicPr>
            <p:cNvPr id="30" name="圖片 29">
              <a:extLst>
                <a:ext uri="{FF2B5EF4-FFF2-40B4-BE49-F238E27FC236}">
                  <a16:creationId xmlns:a16="http://schemas.microsoft.com/office/drawing/2014/main" id="{41ECB3F8-8B3B-A13D-E471-09C9FEF5E3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313" y="3694023"/>
              <a:ext cx="498390" cy="498390"/>
            </a:xfrm>
            <a:prstGeom prst="rect">
              <a:avLst/>
            </a:prstGeom>
          </p:spPr>
        </p:pic>
        <p:pic>
          <p:nvPicPr>
            <p:cNvPr id="31" name="圖片 30">
              <a:extLst>
                <a:ext uri="{FF2B5EF4-FFF2-40B4-BE49-F238E27FC236}">
                  <a16:creationId xmlns:a16="http://schemas.microsoft.com/office/drawing/2014/main" id="{D6A34E70-B3B5-9770-98A5-606BC0E8A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313" y="6453266"/>
              <a:ext cx="498390" cy="498390"/>
            </a:xfrm>
            <a:prstGeom prst="rect">
              <a:avLst/>
            </a:prstGeom>
          </p:spPr>
        </p:pic>
        <p:sp>
          <p:nvSpPr>
            <p:cNvPr id="32" name="文字方塊 31">
              <a:extLst>
                <a:ext uri="{FF2B5EF4-FFF2-40B4-BE49-F238E27FC236}">
                  <a16:creationId xmlns:a16="http://schemas.microsoft.com/office/drawing/2014/main" id="{5FC6739B-057B-C85B-DBCA-983E7E5B3CD1}"/>
                </a:ext>
              </a:extLst>
            </p:cNvPr>
            <p:cNvSpPr txBox="1"/>
            <p:nvPr/>
          </p:nvSpPr>
          <p:spPr>
            <a:xfrm>
              <a:off x="5297333" y="6525303"/>
              <a:ext cx="1849234" cy="660018"/>
            </a:xfrm>
            <a:prstGeom prst="rect">
              <a:avLst/>
            </a:prstGeom>
            <a:noFill/>
          </p:spPr>
          <p:txBody>
            <a:bodyPr wrap="square" rtlCol="0" anchor="t">
              <a:spAutoFit/>
            </a:bodyPr>
            <a:lstStyle/>
            <a:p>
              <a:pPr algn="ctr"/>
              <a:r>
                <a:rPr lang="zh-TW" altLang="en-US"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Access from Cloud</a:t>
              </a:r>
              <a:endParaRPr lang="zh-TW"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文字方塊 32">
              <a:extLst>
                <a:ext uri="{FF2B5EF4-FFF2-40B4-BE49-F238E27FC236}">
                  <a16:creationId xmlns:a16="http://schemas.microsoft.com/office/drawing/2014/main" id="{0CFADE3D-350C-DB7D-C8C0-47B97927430A}"/>
                </a:ext>
              </a:extLst>
            </p:cNvPr>
            <p:cNvSpPr txBox="1"/>
            <p:nvPr/>
          </p:nvSpPr>
          <p:spPr>
            <a:xfrm>
              <a:off x="3903718" y="4448420"/>
              <a:ext cx="3555123" cy="27790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station with </a:t>
              </a:r>
              <a:r>
                <a:rPr lang="en-US" altLang="zh-TW" sz="10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QuDedup</a:t>
              </a:r>
              <a:r>
                <a:rPr lang="en-US" altLang="zh-TW" sz="1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(soon)</a:t>
              </a:r>
              <a:endParaRPr lang="zh-TW" altLang="en-US" sz="10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文字方塊 33">
              <a:extLst>
                <a:ext uri="{FF2B5EF4-FFF2-40B4-BE49-F238E27FC236}">
                  <a16:creationId xmlns:a16="http://schemas.microsoft.com/office/drawing/2014/main" id="{3C3D5E35-A11E-3A22-D81C-3814F021A9DD}"/>
                </a:ext>
              </a:extLst>
            </p:cNvPr>
            <p:cNvSpPr txBox="1"/>
            <p:nvPr/>
          </p:nvSpPr>
          <p:spPr>
            <a:xfrm>
              <a:off x="1203802" y="6681866"/>
              <a:ext cx="2331561" cy="486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station with </a:t>
              </a:r>
              <a:r>
                <a:rPr lang="en-US" altLang="zh-TW" sz="11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QuDedup</a:t>
              </a: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(soon)</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2687886767"/>
      </p:ext>
    </p:extLst>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FF0C24-EA2F-F847-8F31-9ED67745973C}"/>
              </a:ext>
            </a:extLst>
          </p:cNvPr>
          <p:cNvSpPr>
            <a:spLocks noGrp="1"/>
          </p:cNvSpPr>
          <p:nvPr>
            <p:ph type="title"/>
          </p:nvPr>
        </p:nvSpPr>
        <p:spPr/>
        <p:txBody>
          <a:bodyPr>
            <a:normAutofit/>
          </a:bodyPr>
          <a:lstStyle/>
          <a:p>
            <a:r>
              <a:rPr lang="en-US" altLang="zh-TW" dirty="0">
                <a:latin typeface="Arial" panose="020B0604020202020204" pitchFamily="34" charset="0"/>
                <a:sym typeface="Arial" panose="020B0604020202020204" pitchFamily="34" charset="0"/>
              </a:rPr>
              <a:t>Snapshots </a:t>
            </a:r>
            <a:r>
              <a:rPr lang="en-US" altLang="zh-TW">
                <a:latin typeface="Arial" panose="020B0604020202020204" pitchFamily="34" charset="0"/>
                <a:sym typeface="Arial" panose="020B0604020202020204" pitchFamily="34" charset="0"/>
              </a:rPr>
              <a:t>help you fight </a:t>
            </a:r>
            <a:r>
              <a:rPr lang="en-US" altLang="zh-TW" dirty="0">
                <a:latin typeface="Arial" panose="020B0604020202020204" pitchFamily="34" charset="0"/>
                <a:sym typeface="Arial" panose="020B0604020202020204" pitchFamily="34" charset="0"/>
              </a:rPr>
              <a:t>with </a:t>
            </a:r>
            <a:r>
              <a:rPr lang="en-US" altLang="zh-TW">
                <a:latin typeface="Arial" panose="020B0604020202020204" pitchFamily="34" charset="0"/>
                <a:sym typeface="Arial" panose="020B0604020202020204" pitchFamily="34" charset="0"/>
              </a:rPr>
              <a:t>ransomware </a:t>
            </a:r>
            <a:r>
              <a:rPr lang="en-US" altLang="zh-TW">
                <a:sym typeface="Arial" panose="020B0604020202020204" pitchFamily="34" charset="0"/>
              </a:rPr>
              <a:t>t</a:t>
            </a:r>
            <a:r>
              <a:rPr lang="en-US" altLang="zh-TW">
                <a:latin typeface="Arial" panose="020B0604020202020204" pitchFamily="34" charset="0"/>
                <a:sym typeface="Arial" panose="020B0604020202020204" pitchFamily="34" charset="0"/>
              </a:rPr>
              <a:t>hreats, security threats and human errors</a:t>
            </a:r>
            <a:endParaRPr lang="zh-TW" altLang="en-US" dirty="0">
              <a:latin typeface="Arial" panose="020B0604020202020204" pitchFamily="34" charset="0"/>
              <a:sym typeface="Arial" panose="020B0604020202020204" pitchFamily="34" charset="0"/>
            </a:endParaRPr>
          </a:p>
        </p:txBody>
      </p:sp>
      <p:pic>
        <p:nvPicPr>
          <p:cNvPr id="7" name="圖片 3" descr="一張含有 文字 的圖片&#10;&#10;自動產生的描述">
            <a:extLst>
              <a:ext uri="{FF2B5EF4-FFF2-40B4-BE49-F238E27FC236}">
                <a16:creationId xmlns:a16="http://schemas.microsoft.com/office/drawing/2014/main" id="{8950AC6E-4BC1-4B11-9EB7-FE2E05A586B8}"/>
              </a:ext>
            </a:extLst>
          </p:cNvPr>
          <p:cNvPicPr>
            <a:picLocks noChangeAspect="1"/>
          </p:cNvPicPr>
          <p:nvPr/>
        </p:nvPicPr>
        <p:blipFill>
          <a:blip r:embed="rId3"/>
          <a:stretch>
            <a:fillRect/>
          </a:stretch>
        </p:blipFill>
        <p:spPr>
          <a:xfrm>
            <a:off x="5276110" y="3188406"/>
            <a:ext cx="6301741" cy="3100261"/>
          </a:xfrm>
          <a:prstGeom prst="roundRect">
            <a:avLst>
              <a:gd name="adj" fmla="val 0"/>
            </a:avLst>
          </a:prstGeom>
          <a:ln>
            <a:noFill/>
          </a:ln>
          <a:effectLst>
            <a:outerShdw blurRad="444500" dist="215900" dir="8100000" algn="tr" rotWithShape="0">
              <a:srgbClr val="09000C">
                <a:alpha val="55000"/>
              </a:srgbClr>
            </a:outerShdw>
          </a:effectLst>
          <a:scene3d>
            <a:camera prst="orthographicFront"/>
            <a:lightRig rig="contrasting" dir="t">
              <a:rot lat="0" lon="0" rev="4200000"/>
            </a:lightRig>
          </a:scene3d>
          <a:sp3d prstMaterial="plastic">
            <a:contourClr>
              <a:srgbClr val="969696"/>
            </a:contourClr>
          </a:sp3d>
        </p:spPr>
      </p:pic>
      <p:sp>
        <p:nvSpPr>
          <p:cNvPr id="8" name="文字方塊 7">
            <a:extLst>
              <a:ext uri="{FF2B5EF4-FFF2-40B4-BE49-F238E27FC236}">
                <a16:creationId xmlns:a16="http://schemas.microsoft.com/office/drawing/2014/main" id="{012C6FE5-FD6C-4983-9AE6-1DA5755C81FE}"/>
              </a:ext>
            </a:extLst>
          </p:cNvPr>
          <p:cNvSpPr txBox="1"/>
          <p:nvPr/>
        </p:nvSpPr>
        <p:spPr>
          <a:xfrm>
            <a:off x="553395" y="2020801"/>
            <a:ext cx="9909821" cy="775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a:solidFill>
                  <a:schemeClr val="tx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rPr>
              <a:t>TS-253E / TS-453E supports Snapshot,</a:t>
            </a:r>
            <a:r>
              <a:rPr lang="en-US" altLang="zh-TW">
                <a:latin typeface="Arial" panose="020B0604020202020204" pitchFamily="34" charset="0"/>
                <a:ea typeface="微軟正黑體" panose="020B0604030504040204" pitchFamily="34" charset="-120"/>
                <a:sym typeface="Arial" panose="020B0604020202020204" pitchFamily="34" charset="0"/>
              </a:rPr>
              <a:t> like taking a photo - within seconds the complete status of your NAS system and data is recorded. </a:t>
            </a:r>
            <a:endParaRPr lang="zh-TW" altLang="en-US">
              <a:solidFill>
                <a:schemeClr val="tx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9" name="圖片 8">
            <a:extLst>
              <a:ext uri="{FF2B5EF4-FFF2-40B4-BE49-F238E27FC236}">
                <a16:creationId xmlns:a16="http://schemas.microsoft.com/office/drawing/2014/main" id="{D5A3D9C9-70D3-44DE-9426-03AD146B9E49}"/>
              </a:ext>
            </a:extLst>
          </p:cNvPr>
          <p:cNvPicPr>
            <a:picLocks noChangeAspect="1"/>
          </p:cNvPicPr>
          <p:nvPr/>
        </p:nvPicPr>
        <p:blipFill>
          <a:blip r:embed="rId4"/>
          <a:stretch>
            <a:fillRect/>
          </a:stretch>
        </p:blipFill>
        <p:spPr>
          <a:xfrm>
            <a:off x="4828595" y="5162205"/>
            <a:ext cx="1306512" cy="1306512"/>
          </a:xfrm>
          <a:prstGeom prst="rect">
            <a:avLst/>
          </a:prstGeom>
          <a:effectLst>
            <a:outerShdw blurRad="50800" dist="38100" dir="5400000" algn="t" rotWithShape="0">
              <a:prstClr val="black">
                <a:alpha val="40000"/>
              </a:prstClr>
            </a:outerShdw>
          </a:effectLst>
        </p:spPr>
      </p:pic>
      <p:sp>
        <p:nvSpPr>
          <p:cNvPr id="10" name="文字方塊 9">
            <a:extLst>
              <a:ext uri="{FF2B5EF4-FFF2-40B4-BE49-F238E27FC236}">
                <a16:creationId xmlns:a16="http://schemas.microsoft.com/office/drawing/2014/main" id="{012C6FE5-FD6C-4983-9AE6-1DA5755C81FE}"/>
              </a:ext>
            </a:extLst>
          </p:cNvPr>
          <p:cNvSpPr txBox="1"/>
          <p:nvPr/>
        </p:nvSpPr>
        <p:spPr>
          <a:xfrm>
            <a:off x="553395" y="2890237"/>
            <a:ext cx="4704871" cy="10025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2400" b="1">
                <a:solidFill>
                  <a:srgbClr val="2189DF"/>
                </a:solidFill>
                <a:latin typeface="Arial" panose="020B0604020202020204" pitchFamily="34" charset="0"/>
                <a:ea typeface="微軟正黑體" panose="020B0604030504040204" pitchFamily="34" charset="-120"/>
                <a:cs typeface="Calibri"/>
                <a:sym typeface="Arial" panose="020B0604020202020204" pitchFamily="34" charset="0"/>
              </a:rPr>
              <a:t>Mitigate the growing threat of ransomware</a:t>
            </a:r>
            <a:endParaRPr lang="zh-TW" altLang="en-US" sz="2400" b="1">
              <a:solidFill>
                <a:srgbClr val="2189D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11" name="文字方塊 10">
            <a:extLst>
              <a:ext uri="{FF2B5EF4-FFF2-40B4-BE49-F238E27FC236}">
                <a16:creationId xmlns:a16="http://schemas.microsoft.com/office/drawing/2014/main" id="{012C6FE5-FD6C-4983-9AE6-1DA5755C81FE}"/>
              </a:ext>
            </a:extLst>
          </p:cNvPr>
          <p:cNvSpPr txBox="1"/>
          <p:nvPr/>
        </p:nvSpPr>
        <p:spPr>
          <a:xfrm>
            <a:off x="553395" y="3892819"/>
            <a:ext cx="4223608" cy="2653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1600" b="1">
                <a:latin typeface="Arial" panose="020B0604020202020204" pitchFamily="34" charset="0"/>
                <a:ea typeface="微軟正黑體" panose="020B0604030504040204" pitchFamily="34" charset="-120"/>
                <a:cs typeface="Calibri"/>
                <a:sym typeface="Arial" panose="020B0604020202020204" pitchFamily="34" charset="0"/>
              </a:rPr>
              <a:t>Step 1 </a:t>
            </a:r>
          </a:p>
          <a:p>
            <a:pPr>
              <a:lnSpc>
                <a:spcPct val="130000"/>
              </a:lnSpc>
            </a:pPr>
            <a:r>
              <a:rPr lang="en-US" altLang="zh-TW" sz="1600">
                <a:solidFill>
                  <a:schemeClr val="tx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rPr>
              <a:t>Regularly update, and use Malware Remover</a:t>
            </a:r>
          </a:p>
          <a:p>
            <a:pPr>
              <a:lnSpc>
                <a:spcPct val="130000"/>
              </a:lnSpc>
            </a:pPr>
            <a:r>
              <a:rPr lang="en-US" altLang="zh-TW" sz="1600" b="1">
                <a:latin typeface="Arial" panose="020B0604020202020204" pitchFamily="34" charset="0"/>
                <a:ea typeface="微軟正黑體" panose="020B0604030504040204" pitchFamily="34" charset="-120"/>
                <a:cs typeface="Calibri"/>
                <a:sym typeface="Arial" panose="020B0604020202020204" pitchFamily="34" charset="0"/>
              </a:rPr>
              <a:t>Step 2</a:t>
            </a:r>
          </a:p>
          <a:p>
            <a:pPr>
              <a:lnSpc>
                <a:spcPct val="130000"/>
              </a:lnSpc>
            </a:pPr>
            <a:r>
              <a:rPr lang="en-US" altLang="zh-TW" sz="1600">
                <a:solidFill>
                  <a:schemeClr val="tx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rPr>
              <a:t>Routinely back up to your NAS, and create multi-version snapshots</a:t>
            </a:r>
          </a:p>
          <a:p>
            <a:pPr>
              <a:lnSpc>
                <a:spcPct val="130000"/>
              </a:lnSpc>
            </a:pPr>
            <a:r>
              <a:rPr lang="en-US" altLang="zh-TW" sz="1600" b="1">
                <a:latin typeface="Arial" panose="020B0604020202020204" pitchFamily="34" charset="0"/>
                <a:ea typeface="微軟正黑體" panose="020B0604030504040204" pitchFamily="34" charset="-120"/>
                <a:cs typeface="Calibri"/>
                <a:sym typeface="Arial" panose="020B0604020202020204" pitchFamily="34" charset="0"/>
              </a:rPr>
              <a:t>Step 3</a:t>
            </a:r>
          </a:p>
          <a:p>
            <a:pPr>
              <a:lnSpc>
                <a:spcPct val="130000"/>
              </a:lnSpc>
            </a:pPr>
            <a:r>
              <a:rPr lang="en-US" altLang="zh-TW" sz="1600">
                <a:solidFill>
                  <a:schemeClr val="tx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rPr>
              <a:t>Back up snapshots to another QNAP NAS</a:t>
            </a:r>
            <a:endParaRPr lang="zh-TW" altLang="en-US" sz="1600">
              <a:solidFill>
                <a:schemeClr val="tx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867438609"/>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BA1D45CD-3BD1-0709-F893-C85E73C90F2F}"/>
              </a:ext>
            </a:extLst>
          </p:cNvPr>
          <p:cNvSpPr/>
          <p:nvPr/>
        </p:nvSpPr>
        <p:spPr>
          <a:xfrm>
            <a:off x="6596592" y="4685597"/>
            <a:ext cx="4901826" cy="335462"/>
          </a:xfrm>
          <a:prstGeom prst="rect">
            <a:avLst/>
          </a:prstGeom>
          <a:solidFill>
            <a:srgbClr val="05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F7A674B-006E-739F-49C6-772B7A424E02}"/>
              </a:ext>
            </a:extLst>
          </p:cNvPr>
          <p:cNvSpPr>
            <a:spLocks noGrp="1"/>
          </p:cNvSpPr>
          <p:nvPr>
            <p:ph type="title"/>
          </p:nvPr>
        </p:nvSpPr>
        <p:spPr>
          <a:xfrm>
            <a:off x="413886" y="365125"/>
            <a:ext cx="11601330" cy="1325563"/>
          </a:xfrm>
        </p:spPr>
        <p:txBody>
          <a:bodyPr>
            <a:normAutofit/>
          </a:bodyPr>
          <a:lstStyle/>
          <a:p>
            <a:r>
              <a:rPr lang="en-US" altLang="zh-TW">
                <a:latin typeface="Arial" panose="020B0604020202020204" pitchFamily="34" charset="0"/>
                <a:sym typeface="Arial" panose="020B0604020202020204" pitchFamily="34" charset="0"/>
              </a:rPr>
              <a:t>SSD prices are expected to fall, affordably improve storage performance now</a:t>
            </a:r>
            <a:r>
              <a:rPr lang="zh-TW" altLang="en-US">
                <a:latin typeface="Arial" panose="020B0604020202020204" pitchFamily="34" charset="0"/>
                <a:sym typeface="Arial" panose="020B0604020202020204" pitchFamily="34" charset="0"/>
              </a:rPr>
              <a:t> </a:t>
            </a:r>
          </a:p>
        </p:txBody>
      </p:sp>
      <p:sp>
        <p:nvSpPr>
          <p:cNvPr id="4" name="Google Shape;298;p34">
            <a:extLst>
              <a:ext uri="{FF2B5EF4-FFF2-40B4-BE49-F238E27FC236}">
                <a16:creationId xmlns:a16="http://schemas.microsoft.com/office/drawing/2014/main" id="{0D04C127-C863-4815-00A7-17D36E57916A}"/>
              </a:ext>
            </a:extLst>
          </p:cNvPr>
          <p:cNvSpPr txBox="1">
            <a:spLocks/>
          </p:cNvSpPr>
          <p:nvPr/>
        </p:nvSpPr>
        <p:spPr>
          <a:xfrm>
            <a:off x="9430396" y="5075748"/>
            <a:ext cx="2293174" cy="32725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800"/>
              </a:spcBef>
              <a:buNone/>
            </a:pPr>
            <a:r>
              <a:rPr lang="en-US" altLang="zh-TW" sz="110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Source</a:t>
            </a:r>
            <a:r>
              <a:rPr lang="zh-TW" altLang="en-US" sz="110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a:t>
            </a:r>
            <a:r>
              <a:rPr lang="en-US" altLang="zh-TW" sz="1100" err="1">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TrendForce</a:t>
            </a:r>
            <a:r>
              <a:rPr lang="en-US" altLang="zh-TW" sz="110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rPr>
              <a:t>, 2022.06</a:t>
            </a:r>
            <a:endParaRPr lang="zh-TW" altLang="en-US" sz="1100">
              <a:solidFill>
                <a:schemeClr val="tx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 name="矩形 4"/>
          <p:cNvSpPr/>
          <p:nvPr/>
        </p:nvSpPr>
        <p:spPr>
          <a:xfrm>
            <a:off x="551336" y="2132237"/>
            <a:ext cx="8542788" cy="461665"/>
          </a:xfrm>
          <a:prstGeom prst="rect">
            <a:avLst/>
          </a:prstGeom>
        </p:spPr>
        <p:txBody>
          <a:bodyPr wrap="square">
            <a:spAutoFit/>
          </a:bodyPr>
          <a:lstStyle/>
          <a:p>
            <a:r>
              <a:rPr lang="en-US" altLang="zh-TW" sz="2400" b="1">
                <a:latin typeface="Arial" panose="020B0604020202020204" pitchFamily="34" charset="0"/>
                <a:ea typeface="微軟正黑體" panose="020B0604030504040204" pitchFamily="34" charset="-120"/>
                <a:sym typeface="Arial" panose="020B0604020202020204" pitchFamily="34" charset="0"/>
              </a:rPr>
              <a:t>SSD has become popular. It is time to upgrade now !</a:t>
            </a:r>
            <a:endParaRPr lang="zh-TW" altLang="en-US" sz="2400" b="1">
              <a:latin typeface="Arial" panose="020B0604020202020204" pitchFamily="34" charset="0"/>
              <a:ea typeface="微軟正黑體" panose="020B0604030504040204" pitchFamily="34" charset="-120"/>
              <a:sym typeface="Arial" panose="020B0604020202020204" pitchFamily="34" charset="0"/>
            </a:endParaRPr>
          </a:p>
        </p:txBody>
      </p:sp>
      <p:sp>
        <p:nvSpPr>
          <p:cNvPr id="6" name="矩形 5"/>
          <p:cNvSpPr/>
          <p:nvPr/>
        </p:nvSpPr>
        <p:spPr>
          <a:xfrm>
            <a:off x="551336" y="2692255"/>
            <a:ext cx="5490106" cy="1200329"/>
          </a:xfrm>
          <a:prstGeom prst="rect">
            <a:avLst/>
          </a:prstGeom>
        </p:spPr>
        <p:txBody>
          <a:bodyPr wrap="square" lIns="91440" tIns="45720" rIns="91440" bIns="45720" anchor="t">
            <a:spAutoFit/>
          </a:bodyPr>
          <a:lstStyle/>
          <a:p>
            <a:r>
              <a:rPr lang="en-US" altLang="zh-TW">
                <a:latin typeface="Arial" panose="020B0604020202020204" pitchFamily="34" charset="0"/>
                <a:ea typeface="微軟正黑體" panose="020B0604030504040204" pitchFamily="34" charset="-120"/>
                <a:sym typeface="Arial" panose="020B0604020202020204" pitchFamily="34" charset="0"/>
              </a:rPr>
              <a:t>The cost per GB of storage for SSDs continues to decline, and the storage capacity continues to grow. In addition, SSD provides better storage performance compared to traditional hard drives. </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70340" y="3990937"/>
            <a:ext cx="8989137" cy="5619209"/>
          </a:xfrm>
          <a:prstGeom prst="rect">
            <a:avLst/>
          </a:prstGeom>
        </p:spPr>
      </p:pic>
      <p:graphicFrame>
        <p:nvGraphicFramePr>
          <p:cNvPr id="8" name="Shape 253">
            <a:extLst>
              <a:ext uri="{FF2B5EF4-FFF2-40B4-BE49-F238E27FC236}">
                <a16:creationId xmlns:a16="http://schemas.microsoft.com/office/drawing/2014/main" id="{3750E5AF-D529-8279-E13F-C53314E9F59E}"/>
              </a:ext>
            </a:extLst>
          </p:cNvPr>
          <p:cNvGraphicFramePr/>
          <p:nvPr>
            <p:extLst>
              <p:ext uri="{D42A27DB-BD31-4B8C-83A1-F6EECF244321}">
                <p14:modId xmlns:p14="http://schemas.microsoft.com/office/powerpoint/2010/main" val="307590064"/>
              </p:ext>
            </p:extLst>
          </p:nvPr>
        </p:nvGraphicFramePr>
        <p:xfrm>
          <a:off x="6596592" y="2786728"/>
          <a:ext cx="4901826" cy="2259823"/>
        </p:xfrm>
        <a:graphic>
          <a:graphicData uri="http://schemas.openxmlformats.org/drawingml/2006/table">
            <a:tbl>
              <a:tblPr firstRow="1" bandRow="1">
                <a:effectLst/>
                <a:tableStyleId>{85BE263C-DBD7-4A20-BB59-AAB30ACAA65A}</a:tableStyleId>
              </a:tblPr>
              <a:tblGrid>
                <a:gridCol w="2450913">
                  <a:extLst>
                    <a:ext uri="{9D8B030D-6E8A-4147-A177-3AD203B41FA5}">
                      <a16:colId xmlns:a16="http://schemas.microsoft.com/office/drawing/2014/main" val="20000"/>
                    </a:ext>
                  </a:extLst>
                </a:gridCol>
                <a:gridCol w="2450913">
                  <a:extLst>
                    <a:ext uri="{9D8B030D-6E8A-4147-A177-3AD203B41FA5}">
                      <a16:colId xmlns:a16="http://schemas.microsoft.com/office/drawing/2014/main" val="20001"/>
                    </a:ext>
                  </a:extLst>
                </a:gridCol>
              </a:tblGrid>
              <a:tr h="522463">
                <a:tc>
                  <a:txBody>
                    <a:bodyPr/>
                    <a:lstStyle/>
                    <a:p>
                      <a:pPr algn="l"/>
                      <a:r>
                        <a:rPr lang="en-US" altLang="zh-TW">
                          <a:latin typeface="Arial" panose="020B0604020202020204" pitchFamily="34" charset="0"/>
                          <a:ea typeface="微軟正黑體" panose="020B0604030504040204" pitchFamily="34" charset="-120"/>
                          <a:sym typeface="Arial" panose="020B0604020202020204" pitchFamily="34" charset="0"/>
                        </a:rPr>
                        <a:t>Type</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tc>
                  <a:txBody>
                    <a:bodyPr/>
                    <a:lstStyle/>
                    <a:p>
                      <a:pPr algn="l"/>
                      <a:r>
                        <a:rPr lang="en-US" altLang="zh-TW">
                          <a:latin typeface="Arial" panose="020B0604020202020204" pitchFamily="34" charset="0"/>
                          <a:ea typeface="微軟正黑體" panose="020B0604030504040204" pitchFamily="34" charset="-120"/>
                          <a:sym typeface="Arial" panose="020B0604020202020204" pitchFamily="34" charset="0"/>
                        </a:rPr>
                        <a:t>3Q22</a:t>
                      </a:r>
                      <a:r>
                        <a:rPr lang="en-US" altLang="zh-TW" baseline="0">
                          <a:latin typeface="Arial" panose="020B0604020202020204" pitchFamily="34" charset="0"/>
                          <a:ea typeface="微軟正黑體" panose="020B0604030504040204" pitchFamily="34" charset="-120"/>
                          <a:sym typeface="Arial" panose="020B0604020202020204" pitchFamily="34" charset="0"/>
                        </a:rPr>
                        <a:t>F</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extLst>
                  <a:ext uri="{0D108BD9-81ED-4DB2-BD59-A6C34878D82A}">
                    <a16:rowId xmlns:a16="http://schemas.microsoft.com/office/drawing/2014/main" val="1342711628"/>
                  </a:ext>
                </a:extLst>
              </a:tr>
              <a:tr h="321912">
                <a:tc>
                  <a:txBody>
                    <a:bodyPr/>
                    <a:lstStyle/>
                    <a:p>
                      <a:pPr algn="l"/>
                      <a:r>
                        <a:rPr lang="en-US" altLang="zh-TW">
                          <a:latin typeface="Arial" panose="020B0604020202020204" pitchFamily="34" charset="0"/>
                          <a:ea typeface="微軟正黑體" panose="020B0604030504040204" pitchFamily="34" charset="-120"/>
                          <a:sym typeface="Arial" panose="020B0604020202020204" pitchFamily="34" charset="0"/>
                        </a:rPr>
                        <a:t>Enterprise SSD</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bg1">
                          <a:lumMod val="50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algn="l"/>
                      <a:r>
                        <a:rPr lang="en-US" altLang="zh-TW">
                          <a:latin typeface="Arial" panose="020B0604020202020204" pitchFamily="34" charset="0"/>
                          <a:ea typeface="微軟正黑體" panose="020B0604030504040204" pitchFamily="34" charset="-120"/>
                          <a:sym typeface="Arial" panose="020B0604020202020204" pitchFamily="34" charset="0"/>
                        </a:rPr>
                        <a:t>Expected to be flat</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21912">
                <a:tc>
                  <a:txBody>
                    <a:bodyPr/>
                    <a:lstStyle/>
                    <a:p>
                      <a:pPr algn="l"/>
                      <a:r>
                        <a:rPr lang="en-US" altLang="zh-TW">
                          <a:latin typeface="Arial" panose="020B0604020202020204" pitchFamily="34" charset="0"/>
                          <a:ea typeface="微軟正黑體" panose="020B0604030504040204" pitchFamily="34" charset="-120"/>
                          <a:sym typeface="Arial" panose="020B0604020202020204" pitchFamily="34" charset="0"/>
                        </a:rPr>
                        <a:t>Client SSD</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bg1">
                          <a:lumMod val="50000"/>
                        </a:schemeClr>
                      </a:solidFill>
                      <a:prstDash val="solid"/>
                      <a:round/>
                      <a:headEnd type="none" w="med" len="med"/>
                      <a:tailEnd type="none" w="med" len="med"/>
                    </a:lnR>
                    <a:solidFill>
                      <a:srgbClr val="010203">
                        <a:alpha val="10196"/>
                      </a:srgbClr>
                    </a:solidFill>
                  </a:tcPr>
                </a:tc>
                <a:tc>
                  <a:txBody>
                    <a:bodyPr/>
                    <a:lstStyle/>
                    <a:p>
                      <a:pPr algn="l"/>
                      <a:r>
                        <a:rPr lang="en-US" altLang="zh-TW">
                          <a:latin typeface="Arial" panose="020B0604020202020204" pitchFamily="34" charset="0"/>
                          <a:ea typeface="微軟正黑體" panose="020B0604030504040204" pitchFamily="34" charset="-120"/>
                          <a:sym typeface="Arial" panose="020B0604020202020204" pitchFamily="34" charset="0"/>
                        </a:rPr>
                        <a:t>decline 3~8%</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solidFill>
                      <a:srgbClr val="010203">
                        <a:alpha val="10196"/>
                      </a:srgbClr>
                    </a:solidFill>
                  </a:tcPr>
                </a:tc>
                <a:extLst>
                  <a:ext uri="{0D108BD9-81ED-4DB2-BD59-A6C34878D82A}">
                    <a16:rowId xmlns:a16="http://schemas.microsoft.com/office/drawing/2014/main" val="10002"/>
                  </a:ext>
                </a:extLst>
              </a:tr>
              <a:tr h="321912">
                <a:tc>
                  <a:txBody>
                    <a:bodyPr/>
                    <a:lstStyle/>
                    <a:p>
                      <a:pPr algn="l"/>
                      <a:r>
                        <a:rPr lang="en-US" altLang="zh-TW">
                          <a:latin typeface="Arial" panose="020B0604020202020204" pitchFamily="34" charset="0"/>
                          <a:ea typeface="微軟正黑體" panose="020B0604030504040204" pitchFamily="34" charset="-120"/>
                          <a:sym typeface="Arial" panose="020B0604020202020204" pitchFamily="34" charset="0"/>
                        </a:rPr>
                        <a:t>3D NAND</a:t>
                      </a:r>
                      <a:r>
                        <a:rPr lang="en-US" altLang="zh-TW" baseline="0">
                          <a:latin typeface="Arial" panose="020B0604020202020204" pitchFamily="34" charset="0"/>
                          <a:ea typeface="微軟正黑體" panose="020B0604030504040204" pitchFamily="34" charset="-120"/>
                          <a:sym typeface="Arial" panose="020B0604020202020204" pitchFamily="34" charset="0"/>
                        </a:rPr>
                        <a:t> Wafers</a:t>
                      </a:r>
                    </a:p>
                    <a:p>
                      <a:pPr algn="l"/>
                      <a:r>
                        <a:rPr lang="en-US" altLang="zh-TW" baseline="0">
                          <a:latin typeface="Arial" panose="020B0604020202020204" pitchFamily="34" charset="0"/>
                          <a:ea typeface="微軟正黑體" panose="020B0604030504040204" pitchFamily="34" charset="-120"/>
                          <a:sym typeface="Arial" panose="020B0604020202020204" pitchFamily="34" charset="0"/>
                        </a:rPr>
                        <a:t>(TLC &amp; QLC )</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bg1">
                          <a:lumMod val="50000"/>
                        </a:schemeClr>
                      </a:solidFill>
                      <a:prstDash val="solid"/>
                      <a:round/>
                      <a:headEnd type="none" w="med" len="med"/>
                      <a:tailEnd type="none" w="med" len="med"/>
                    </a:lnR>
                    <a:solidFill>
                      <a:srgbClr val="FDFDFD">
                        <a:alpha val="14118"/>
                      </a:srgbClr>
                    </a:solidFill>
                  </a:tcPr>
                </a:tc>
                <a:tc>
                  <a:txBody>
                    <a:bodyPr/>
                    <a:lstStyle/>
                    <a:p>
                      <a:pPr algn="l"/>
                      <a:r>
                        <a:rPr lang="en-US" altLang="zh-TW">
                          <a:latin typeface="Arial" panose="020B0604020202020204" pitchFamily="34" charset="0"/>
                          <a:ea typeface="微軟正黑體" panose="020B0604030504040204" pitchFamily="34" charset="-120"/>
                          <a:sym typeface="Arial" panose="020B0604020202020204" pitchFamily="34" charset="0"/>
                        </a:rPr>
                        <a:t>decline 5~10%</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solidFill>
                      <a:srgbClr val="FDFDFD">
                        <a:alpha val="14118"/>
                      </a:srgbClr>
                    </a:solidFill>
                  </a:tcPr>
                </a:tc>
                <a:extLst>
                  <a:ext uri="{0D108BD9-81ED-4DB2-BD59-A6C34878D82A}">
                    <a16:rowId xmlns:a16="http://schemas.microsoft.com/office/drawing/2014/main" val="10003"/>
                  </a:ext>
                </a:extLst>
              </a:tr>
              <a:tr h="321912">
                <a:tc>
                  <a:txBody>
                    <a:bodyPr/>
                    <a:lstStyle/>
                    <a:p>
                      <a:pPr algn="l"/>
                      <a:r>
                        <a:rPr lang="en-US" altLang="zh-TW">
                          <a:latin typeface="Arial" panose="020B0604020202020204" pitchFamily="34" charset="0"/>
                          <a:ea typeface="微軟正黑體" panose="020B0604030504040204" pitchFamily="34" charset="-120"/>
                          <a:sym typeface="Arial" panose="020B0604020202020204" pitchFamily="34" charset="0"/>
                        </a:rPr>
                        <a:t>Total NAND Flash</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bg1">
                          <a:lumMod val="50000"/>
                        </a:schemeClr>
                      </a:solidFill>
                      <a:prstDash val="solid"/>
                      <a:round/>
                      <a:headEnd type="none" w="med" len="med"/>
                      <a:tailEnd type="none" w="med" len="med"/>
                    </a:lnR>
                    <a:solidFill>
                      <a:srgbClr val="010203">
                        <a:alpha val="10196"/>
                      </a:srgbClr>
                    </a:solidFill>
                  </a:tcPr>
                </a:tc>
                <a:tc>
                  <a:txBody>
                    <a:bodyPr/>
                    <a:lstStyle/>
                    <a:p>
                      <a:pPr algn="l"/>
                      <a:r>
                        <a:rPr lang="en-US" altLang="zh-TW">
                          <a:latin typeface="Arial" panose="020B0604020202020204" pitchFamily="34" charset="0"/>
                          <a:ea typeface="微軟正黑體" panose="020B0604030504040204" pitchFamily="34" charset="-120"/>
                          <a:sym typeface="Arial" panose="020B0604020202020204" pitchFamily="34" charset="0"/>
                        </a:rPr>
                        <a:t>decline</a:t>
                      </a:r>
                      <a:r>
                        <a:rPr lang="zh-TW" altLang="en-US">
                          <a:latin typeface="Arial" panose="020B0604020202020204" pitchFamily="34" charset="0"/>
                          <a:ea typeface="微軟正黑體" panose="020B0604030504040204" pitchFamily="34" charset="-120"/>
                          <a:sym typeface="Arial" panose="020B0604020202020204" pitchFamily="34" charset="0"/>
                        </a:rPr>
                        <a:t> </a:t>
                      </a:r>
                      <a:r>
                        <a:rPr lang="en-US" altLang="zh-TW">
                          <a:latin typeface="Arial" panose="020B0604020202020204" pitchFamily="34" charset="0"/>
                          <a:ea typeface="微軟正黑體" panose="020B0604030504040204" pitchFamily="34" charset="-120"/>
                          <a:sym typeface="Arial" panose="020B0604020202020204" pitchFamily="34" charset="0"/>
                        </a:rPr>
                        <a:t>0~5%</a:t>
                      </a:r>
                      <a:endParaRPr lang="zh-TW" altLang="en-US">
                        <a:latin typeface="Arial" panose="020B0604020202020204" pitchFamily="34" charset="0"/>
                        <a:ea typeface="微軟正黑體" panose="020B0604030504040204" pitchFamily="34" charset="-120"/>
                        <a:sym typeface="Arial" panose="020B0604020202020204" pitchFamily="34" charset="0"/>
                      </a:endParaRPr>
                    </a:p>
                  </a:txBody>
                  <a:tcP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solidFill>
                      <a:srgbClr val="010203">
                        <a:alpha val="10196"/>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88089644"/>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E7CD05-9ADE-DC4F-AA2E-5871593C8843}"/>
              </a:ext>
            </a:extLst>
          </p:cNvPr>
          <p:cNvSpPr>
            <a:spLocks noGrp="1"/>
          </p:cNvSpPr>
          <p:nvPr>
            <p:ph type="title"/>
          </p:nvPr>
        </p:nvSpPr>
        <p:spPr/>
        <p:txBody>
          <a:bodyPr/>
          <a:lstStyle/>
          <a:p>
            <a:r>
              <a:rPr lang="en-US" altLang="zh-TW">
                <a:latin typeface="Arial" panose="020B0604020202020204" pitchFamily="34" charset="0"/>
                <a:cs typeface="Arial"/>
                <a:sym typeface="Arial" panose="020B0604020202020204" pitchFamily="34" charset="0"/>
              </a:rPr>
              <a:t>Virtualization Station</a:t>
            </a:r>
            <a:r>
              <a:rPr lang="zh-TW" altLang="en-US">
                <a:latin typeface="Arial" panose="020B0604020202020204" pitchFamily="34" charset="0"/>
                <a:cs typeface="Arial"/>
                <a:sym typeface="Arial" panose="020B0604020202020204" pitchFamily="34" charset="0"/>
              </a:rPr>
              <a:t> </a:t>
            </a:r>
            <a:r>
              <a:rPr lang="en-US" altLang="zh-TW">
                <a:latin typeface="Arial" panose="020B0604020202020204" pitchFamily="34" charset="0"/>
                <a:cs typeface="Arial"/>
                <a:sym typeface="Arial" panose="020B0604020202020204" pitchFamily="34" charset="0"/>
              </a:rPr>
              <a:t>for running VMs </a:t>
            </a:r>
            <a:endParaRPr lang="zh-TW" altLang="en-US">
              <a:latin typeface="Arial" panose="020B0604020202020204" pitchFamily="34" charset="0"/>
              <a:sym typeface="Arial" panose="020B0604020202020204" pitchFamily="34" charset="0"/>
            </a:endParaRPr>
          </a:p>
        </p:txBody>
      </p:sp>
      <p:sp>
        <p:nvSpPr>
          <p:cNvPr id="60" name="矩形 59"/>
          <p:cNvSpPr/>
          <p:nvPr/>
        </p:nvSpPr>
        <p:spPr>
          <a:xfrm>
            <a:off x="798285" y="2967335"/>
            <a:ext cx="4002315" cy="461665"/>
          </a:xfrm>
          <a:prstGeom prst="rect">
            <a:avLst/>
          </a:prstGeom>
        </p:spPr>
        <p:txBody>
          <a:bodyPr wrap="square">
            <a:spAutoFit/>
          </a:bodyPr>
          <a:lstStyle/>
          <a:p>
            <a:r>
              <a:rPr lang="en-US" altLang="zh-TW" sz="2400" b="1">
                <a:solidFill>
                  <a:srgbClr val="2189DF"/>
                </a:solidFill>
                <a:latin typeface="Arial" panose="020B0604020202020204" pitchFamily="34" charset="0"/>
                <a:ea typeface="微軟正黑體" panose="020B0604030504040204" pitchFamily="34" charset="-120"/>
                <a:sym typeface="Arial" panose="020B0604020202020204" pitchFamily="34" charset="0"/>
              </a:rPr>
              <a:t>Virtualization Station</a:t>
            </a:r>
          </a:p>
        </p:txBody>
      </p:sp>
      <p:pic>
        <p:nvPicPr>
          <p:cNvPr id="7"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0327" y="2223400"/>
            <a:ext cx="7189486" cy="4210541"/>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sp>
        <p:nvSpPr>
          <p:cNvPr id="3" name="矩形 2"/>
          <p:cNvSpPr/>
          <p:nvPr/>
        </p:nvSpPr>
        <p:spPr>
          <a:xfrm>
            <a:off x="786253" y="3473897"/>
            <a:ext cx="3912747" cy="1846659"/>
          </a:xfrm>
          <a:prstGeom prst="rect">
            <a:avLst/>
          </a:prstGeom>
        </p:spPr>
        <p:txBody>
          <a:bodyPr wrap="square">
            <a:spAutoFit/>
          </a:bodyPr>
          <a:lstStyle/>
          <a:p>
            <a:r>
              <a:rPr lang="en-US" altLang="zh-TW">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With Virtualization Station, you can create multiple virtual machines to run various operating systems such as Windows, Linux, UNIX and Android on TS-253E / TS-453E.</a:t>
            </a:r>
          </a:p>
          <a:p>
            <a:endParaRPr lang="zh-TW" altLang="en-US" sz="2400" b="1">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4">
            <a:extLst>
              <a:ext uri="{FF2B5EF4-FFF2-40B4-BE49-F238E27FC236}">
                <a16:creationId xmlns:a16="http://schemas.microsoft.com/office/drawing/2014/main" id="{EB19D13C-AAD1-1786-BB81-18373376C6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1468" y="1537444"/>
            <a:ext cx="1371913" cy="137191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24938588"/>
      </p:ext>
    </p:extLst>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E7CD05-9ADE-DC4F-AA2E-5871593C8843}"/>
              </a:ext>
            </a:extLst>
          </p:cNvPr>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Container Station for containerized apps</a:t>
            </a:r>
            <a:endParaRPr lang="zh-TW" altLang="en-US">
              <a:latin typeface="Arial" panose="020B0604020202020204" pitchFamily="34" charset="0"/>
              <a:sym typeface="Arial" panose="020B0604020202020204" pitchFamily="34" charset="0"/>
            </a:endParaRPr>
          </a:p>
        </p:txBody>
      </p:sp>
      <p:sp>
        <p:nvSpPr>
          <p:cNvPr id="61" name="矩形 60"/>
          <p:cNvSpPr/>
          <p:nvPr/>
        </p:nvSpPr>
        <p:spPr>
          <a:xfrm>
            <a:off x="2728671" y="1910686"/>
            <a:ext cx="6561402" cy="461665"/>
          </a:xfrm>
          <a:prstGeom prst="rect">
            <a:avLst/>
          </a:prstGeom>
        </p:spPr>
        <p:txBody>
          <a:bodyPr wrap="square">
            <a:spAutoFit/>
          </a:bodyPr>
          <a:lstStyle/>
          <a:p>
            <a:r>
              <a:rPr lang="en-US" altLang="zh-TW" sz="2400" b="1">
                <a:solidFill>
                  <a:srgbClr val="2189DF"/>
                </a:solidFill>
                <a:latin typeface="Arial" panose="020B0604020202020204" pitchFamily="34" charset="0"/>
                <a:ea typeface="微軟正黑體" panose="020B0604030504040204" pitchFamily="34" charset="-120"/>
                <a:sym typeface="Arial" panose="020B0604020202020204" pitchFamily="34" charset="0"/>
              </a:rPr>
              <a:t>Container Station</a:t>
            </a:r>
          </a:p>
        </p:txBody>
      </p:sp>
      <p:sp>
        <p:nvSpPr>
          <p:cNvPr id="3" name="矩形 2"/>
          <p:cNvSpPr/>
          <p:nvPr/>
        </p:nvSpPr>
        <p:spPr>
          <a:xfrm>
            <a:off x="2728670" y="2314601"/>
            <a:ext cx="8494386" cy="1495281"/>
          </a:xfrm>
          <a:prstGeom prst="rect">
            <a:avLst/>
          </a:prstGeom>
        </p:spPr>
        <p:txBody>
          <a:bodyPr wrap="square">
            <a:spAutoFit/>
          </a:bodyPr>
          <a:lstStyle/>
          <a:p>
            <a:pPr>
              <a:lnSpc>
                <a:spcPct val="130000"/>
              </a:lnSpc>
            </a:pPr>
            <a:r>
              <a:rPr lang="en-US" altLang="zh-TW">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Exclusively integrates LXD and Docker®, Kata lightweight virtualization technologies, allowing you to operate multiple isolated Linux® systems on a QNAP NAS as well as download apps from the built-in Docker® Hub/LXD Image Server Registry.</a:t>
            </a:r>
            <a:endParaRPr lang="zh-TW" altLang="en-US" sz="2400" b="1">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7" descr="Image 7.png"/>
          <p:cNvPicPr>
            <a:picLocks noChangeAspect="1"/>
          </p:cNvPicPr>
          <p:nvPr/>
        </p:nvPicPr>
        <p:blipFill>
          <a:blip r:embed="rId3" cstate="print"/>
          <a:srcRect t="2002"/>
          <a:stretch>
            <a:fillRect/>
          </a:stretch>
        </p:blipFill>
        <p:spPr>
          <a:xfrm>
            <a:off x="1520015" y="3932473"/>
            <a:ext cx="5455848" cy="2628982"/>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pic>
        <p:nvPicPr>
          <p:cNvPr id="9" name="圖片 8" descr="Image 8.png"/>
          <p:cNvPicPr>
            <a:picLocks noChangeAspect="1"/>
          </p:cNvPicPr>
          <p:nvPr/>
        </p:nvPicPr>
        <p:blipFill>
          <a:blip r:embed="rId4" cstate="print"/>
          <a:stretch>
            <a:fillRect/>
          </a:stretch>
        </p:blipFill>
        <p:spPr>
          <a:xfrm>
            <a:off x="6444567" y="4373262"/>
            <a:ext cx="3968163" cy="2484738"/>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pic>
        <p:nvPicPr>
          <p:cNvPr id="5" name="圖片 4">
            <a:extLst>
              <a:ext uri="{FF2B5EF4-FFF2-40B4-BE49-F238E27FC236}">
                <a16:creationId xmlns:a16="http://schemas.microsoft.com/office/drawing/2014/main" id="{0D63AB31-EF88-EEAE-C0E5-DDB2D8F1F4D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5062" y="1707040"/>
            <a:ext cx="1315634" cy="131769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06926055"/>
      </p:ext>
    </p:extLst>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
            <a:extLst>
              <a:ext uri="{FF2B5EF4-FFF2-40B4-BE49-F238E27FC236}">
                <a16:creationId xmlns:a16="http://schemas.microsoft.com/office/drawing/2014/main" id="{954B4A98-5D8D-4985-8876-9E697E0616ED}"/>
              </a:ext>
            </a:extLst>
          </p:cNvPr>
          <p:cNvSpPr/>
          <p:nvPr/>
        </p:nvSpPr>
        <p:spPr>
          <a:xfrm>
            <a:off x="8795430" y="2036198"/>
            <a:ext cx="2751376" cy="2619692"/>
          </a:xfrm>
          <a:prstGeom prst="rect">
            <a:avLst/>
          </a:prstGeom>
        </p:spPr>
        <p:txBody>
          <a:bodyPr wrap="square" lIns="91440" tIns="45720" rIns="91440" bIns="45720" anchor="t">
            <a:spAutoFit/>
          </a:bodyPr>
          <a:lstStyle/>
          <a:p>
            <a:pPr>
              <a:lnSpc>
                <a:spcPct val="130000"/>
              </a:lnSpc>
            </a:pPr>
            <a:r>
              <a:rPr lang="en-US" altLang="zh-TW" sz="16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When there are different devices such as laptops and mobile phones, as long as the files are modified on a single device, the modified files will be automatically synchronized to other devices.</a:t>
            </a:r>
          </a:p>
        </p:txBody>
      </p:sp>
      <p:sp>
        <p:nvSpPr>
          <p:cNvPr id="31" name="矩形 2">
            <a:extLst>
              <a:ext uri="{FF2B5EF4-FFF2-40B4-BE49-F238E27FC236}">
                <a16:creationId xmlns:a16="http://schemas.microsoft.com/office/drawing/2014/main" id="{AF16A0DD-E297-4B0F-89C6-463F65DC4AC9}"/>
              </a:ext>
            </a:extLst>
          </p:cNvPr>
          <p:cNvSpPr/>
          <p:nvPr/>
        </p:nvSpPr>
        <p:spPr>
          <a:xfrm>
            <a:off x="3168970" y="5401203"/>
            <a:ext cx="5795304" cy="1019253"/>
          </a:xfrm>
          <a:prstGeom prst="rect">
            <a:avLst/>
          </a:prstGeom>
        </p:spPr>
        <p:txBody>
          <a:bodyPr wrap="square" lIns="91440" tIns="45720" rIns="91440" bIns="45720" anchor="t">
            <a:spAutoFit/>
          </a:bodyPr>
          <a:lstStyle/>
          <a:p>
            <a:pPr>
              <a:lnSpc>
                <a:spcPct val="130000"/>
              </a:lnSpc>
            </a:pPr>
            <a:r>
              <a:rPr lang="en-US" altLang="ja-JP" sz="16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When team members collaborate and communicate, files can be automatically pushed to the binding devices of all members, making the workflow faster and collaboration smoother.</a:t>
            </a:r>
            <a:endParaRPr lang="en-US" altLang="zh-TW" sz="1600"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6" name="群組 5" hidden="1">
            <a:extLst>
              <a:ext uri="{FF2B5EF4-FFF2-40B4-BE49-F238E27FC236}">
                <a16:creationId xmlns:a16="http://schemas.microsoft.com/office/drawing/2014/main" id="{8FAED8C1-7510-385C-DA5A-5961C9A1E9AC}"/>
              </a:ext>
            </a:extLst>
          </p:cNvPr>
          <p:cNvGrpSpPr/>
          <p:nvPr/>
        </p:nvGrpSpPr>
        <p:grpSpPr>
          <a:xfrm>
            <a:off x="269890" y="7137751"/>
            <a:ext cx="11445760" cy="2096885"/>
            <a:chOff x="269890" y="7137751"/>
            <a:chExt cx="11445760" cy="2096885"/>
          </a:xfrm>
        </p:grpSpPr>
        <p:grpSp>
          <p:nvGrpSpPr>
            <p:cNvPr id="24" name="群組 23">
              <a:extLst>
                <a:ext uri="{FF2B5EF4-FFF2-40B4-BE49-F238E27FC236}">
                  <a16:creationId xmlns:a16="http://schemas.microsoft.com/office/drawing/2014/main" id="{A4AB8264-0ECE-4E33-B1F0-20877FF3A05F}"/>
                </a:ext>
              </a:extLst>
            </p:cNvPr>
            <p:cNvGrpSpPr/>
            <p:nvPr/>
          </p:nvGrpSpPr>
          <p:grpSpPr>
            <a:xfrm>
              <a:off x="6238775" y="7137751"/>
              <a:ext cx="5476875" cy="2088839"/>
              <a:chOff x="619126" y="4769160"/>
              <a:chExt cx="5476875" cy="2088839"/>
            </a:xfrm>
          </p:grpSpPr>
          <p:sp>
            <p:nvSpPr>
              <p:cNvPr id="25" name="矩形 24">
                <a:extLst>
                  <a:ext uri="{FF2B5EF4-FFF2-40B4-BE49-F238E27FC236}">
                    <a16:creationId xmlns:a16="http://schemas.microsoft.com/office/drawing/2014/main" id="{6A87FF70-270D-4D58-97B2-DC54ADFF8DD2}"/>
                  </a:ext>
                </a:extLst>
              </p:cNvPr>
              <p:cNvSpPr/>
              <p:nvPr/>
            </p:nvSpPr>
            <p:spPr>
              <a:xfrm>
                <a:off x="3344625" y="4769160"/>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6" name="矩形 25">
                <a:extLst>
                  <a:ext uri="{FF2B5EF4-FFF2-40B4-BE49-F238E27FC236}">
                    <a16:creationId xmlns:a16="http://schemas.microsoft.com/office/drawing/2014/main" id="{0CA7A0A2-422D-4F77-981B-1614DD014C9B}"/>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 name="群組 26">
              <a:extLst>
                <a:ext uri="{FF2B5EF4-FFF2-40B4-BE49-F238E27FC236}">
                  <a16:creationId xmlns:a16="http://schemas.microsoft.com/office/drawing/2014/main" id="{95FE53FB-12F2-4319-9CA7-E15AD1994A2A}"/>
                </a:ext>
              </a:extLst>
            </p:cNvPr>
            <p:cNvGrpSpPr/>
            <p:nvPr/>
          </p:nvGrpSpPr>
          <p:grpSpPr>
            <a:xfrm>
              <a:off x="269890" y="7145797"/>
              <a:ext cx="5476875" cy="2088839"/>
              <a:chOff x="619126" y="4769160"/>
              <a:chExt cx="5476875" cy="2088839"/>
            </a:xfrm>
          </p:grpSpPr>
          <p:sp>
            <p:nvSpPr>
              <p:cNvPr id="28" name="矩形 27">
                <a:extLst>
                  <a:ext uri="{FF2B5EF4-FFF2-40B4-BE49-F238E27FC236}">
                    <a16:creationId xmlns:a16="http://schemas.microsoft.com/office/drawing/2014/main" id="{A2C3C1CE-3B67-4AD6-8D1C-02241FA28589}"/>
                  </a:ext>
                </a:extLst>
              </p:cNvPr>
              <p:cNvSpPr/>
              <p:nvPr/>
            </p:nvSpPr>
            <p:spPr>
              <a:xfrm>
                <a:off x="3344625" y="4769160"/>
                <a:ext cx="2751376" cy="208883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4A2099C7-A7DB-4EAB-B890-0954EDDF8A8A}"/>
                  </a:ext>
                </a:extLst>
              </p:cNvPr>
              <p:cNvSpPr/>
              <p:nvPr/>
            </p:nvSpPr>
            <p:spPr>
              <a:xfrm>
                <a:off x="619126" y="4769160"/>
                <a:ext cx="5476875" cy="2088839"/>
              </a:xfrm>
              <a:prstGeom prst="rect">
                <a:avLst/>
              </a:prstGeom>
              <a:noFill/>
              <a:ln w="381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pic>
          <p:nvPicPr>
            <p:cNvPr id="32" name="圖形 21">
              <a:extLst>
                <a:ext uri="{FF2B5EF4-FFF2-40B4-BE49-F238E27FC236}">
                  <a16:creationId xmlns:a16="http://schemas.microsoft.com/office/drawing/2014/main" id="{933D5ABB-7766-4C57-A2B4-2076CAA9B6B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433" y="7381106"/>
              <a:ext cx="2503968" cy="1628380"/>
            </a:xfrm>
            <a:prstGeom prst="rect">
              <a:avLst/>
            </a:prstGeom>
          </p:spPr>
        </p:pic>
      </p:grpSp>
      <p:pic>
        <p:nvPicPr>
          <p:cNvPr id="33" name="圖形 22">
            <a:extLst>
              <a:ext uri="{FF2B5EF4-FFF2-40B4-BE49-F238E27FC236}">
                <a16:creationId xmlns:a16="http://schemas.microsoft.com/office/drawing/2014/main" id="{CB96A664-EA92-4908-8C3E-E9E28FBE784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1007" y="4615598"/>
            <a:ext cx="2298356" cy="2088838"/>
          </a:xfrm>
          <a:prstGeom prst="rect">
            <a:avLst/>
          </a:prstGeom>
        </p:spPr>
      </p:pic>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a:xfrm>
            <a:off x="2396690" y="290764"/>
            <a:ext cx="9590263" cy="1325563"/>
          </a:xfrm>
        </p:spPr>
        <p:txBody>
          <a:bodyPr>
            <a:normAutofit/>
          </a:bodyPr>
          <a:lstStyle/>
          <a:p>
            <a:r>
              <a:rPr lang="en-US" altLang="zh-TW" dirty="0" err="1">
                <a:latin typeface="Arial" panose="020B0604020202020204" pitchFamily="34" charset="0"/>
                <a:sym typeface="Arial" panose="020B0604020202020204" pitchFamily="34" charset="0"/>
              </a:rPr>
              <a:t>Qsync</a:t>
            </a:r>
            <a:r>
              <a:rPr lang="en-US" altLang="zh-TW" dirty="0">
                <a:latin typeface="Arial" panose="020B0604020202020204" pitchFamily="34" charset="0"/>
                <a:sym typeface="Arial" panose="020B0604020202020204" pitchFamily="34" charset="0"/>
              </a:rPr>
              <a:t> , </a:t>
            </a:r>
            <a:r>
              <a:rPr lang="en-US" dirty="0">
                <a:latin typeface="Arial" panose="020B0604020202020204" pitchFamily="34" charset="0"/>
                <a:sym typeface="Arial" panose="020B0604020202020204" pitchFamily="34" charset="0"/>
              </a:rPr>
              <a:t>cross-device file sync for individuals and teams</a:t>
            </a:r>
            <a:endParaRPr lang="zh-TW" altLang="en-US" dirty="0">
              <a:latin typeface="Arial" panose="020B0604020202020204" pitchFamily="34" charset="0"/>
              <a:sym typeface="Arial" panose="020B0604020202020204" pitchFamily="34" charset="0"/>
            </a:endParaRPr>
          </a:p>
        </p:txBody>
      </p:sp>
      <p:pic>
        <p:nvPicPr>
          <p:cNvPr id="23" name="圖形 29">
            <a:extLst>
              <a:ext uri="{FF2B5EF4-FFF2-40B4-BE49-F238E27FC236}">
                <a16:creationId xmlns:a16="http://schemas.microsoft.com/office/drawing/2014/main" id="{76DBE4FD-A3F8-491B-A70F-3696537285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0716" y="1954464"/>
            <a:ext cx="7810875" cy="3134741"/>
          </a:xfrm>
          <a:prstGeom prst="rect">
            <a:avLst/>
          </a:prstGeom>
        </p:spPr>
      </p:pic>
      <p:pic>
        <p:nvPicPr>
          <p:cNvPr id="5" name="圖片 4">
            <a:extLst>
              <a:ext uri="{FF2B5EF4-FFF2-40B4-BE49-F238E27FC236}">
                <a16:creationId xmlns:a16="http://schemas.microsoft.com/office/drawing/2014/main" id="{942BBAEA-0F27-8E71-9B9D-96D5ADF1143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76877" y="499516"/>
            <a:ext cx="1536682" cy="153668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28232900"/>
      </p:ext>
    </p:extLst>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橢圓 47">
            <a:extLst>
              <a:ext uri="{FF2B5EF4-FFF2-40B4-BE49-F238E27FC236}">
                <a16:creationId xmlns:a16="http://schemas.microsoft.com/office/drawing/2014/main" id="{C2687F74-B483-11D4-071A-1BFF8E5959E0}"/>
              </a:ext>
            </a:extLst>
          </p:cNvPr>
          <p:cNvSpPr/>
          <p:nvPr/>
        </p:nvSpPr>
        <p:spPr>
          <a:xfrm>
            <a:off x="1035602"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49" name="橢圓 48">
            <a:extLst>
              <a:ext uri="{FF2B5EF4-FFF2-40B4-BE49-F238E27FC236}">
                <a16:creationId xmlns:a16="http://schemas.microsoft.com/office/drawing/2014/main" id="{994C9619-2EB6-70AC-00F0-C626AE3A540F}"/>
              </a:ext>
            </a:extLst>
          </p:cNvPr>
          <p:cNvSpPr/>
          <p:nvPr/>
        </p:nvSpPr>
        <p:spPr>
          <a:xfrm>
            <a:off x="3788900"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50" name="橢圓 49">
            <a:extLst>
              <a:ext uri="{FF2B5EF4-FFF2-40B4-BE49-F238E27FC236}">
                <a16:creationId xmlns:a16="http://schemas.microsoft.com/office/drawing/2014/main" id="{74B4AD69-5D69-B640-6181-C0BC56B53CB5}"/>
              </a:ext>
            </a:extLst>
          </p:cNvPr>
          <p:cNvSpPr/>
          <p:nvPr/>
        </p:nvSpPr>
        <p:spPr>
          <a:xfrm>
            <a:off x="6542198"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51" name="橢圓 50">
            <a:extLst>
              <a:ext uri="{FF2B5EF4-FFF2-40B4-BE49-F238E27FC236}">
                <a16:creationId xmlns:a16="http://schemas.microsoft.com/office/drawing/2014/main" id="{6B55475C-8C6D-4B80-9D13-4EE1DDE5865B}"/>
              </a:ext>
            </a:extLst>
          </p:cNvPr>
          <p:cNvSpPr/>
          <p:nvPr/>
        </p:nvSpPr>
        <p:spPr>
          <a:xfrm>
            <a:off x="9295497"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35" name="圖片 34" descr="一張含有 個人, 室內, 人 的圖片&#10;&#10;自動產生的描述">
            <a:extLst>
              <a:ext uri="{FF2B5EF4-FFF2-40B4-BE49-F238E27FC236}">
                <a16:creationId xmlns:a16="http://schemas.microsoft.com/office/drawing/2014/main" id="{344F181E-85E6-4A5B-91FA-6F9443D0B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206166"/>
            <a:ext cx="11964808" cy="2854892"/>
          </a:xfrm>
          <a:prstGeom prst="rect">
            <a:avLst/>
          </a:prstGeom>
        </p:spPr>
      </p:pic>
      <p:sp>
        <p:nvSpPr>
          <p:cNvPr id="47" name="矩形: 圓角 25">
            <a:extLst>
              <a:ext uri="{FF2B5EF4-FFF2-40B4-BE49-F238E27FC236}">
                <a16:creationId xmlns:a16="http://schemas.microsoft.com/office/drawing/2014/main" id="{22412526-17E7-F844-DD81-DCA6B0D01DB5}"/>
              </a:ext>
            </a:extLst>
          </p:cNvPr>
          <p:cNvSpPr/>
          <p:nvPr/>
        </p:nvSpPr>
        <p:spPr>
          <a:xfrm>
            <a:off x="9554783" y="4631334"/>
            <a:ext cx="1558912" cy="560600"/>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25">
            <a:extLst>
              <a:ext uri="{FF2B5EF4-FFF2-40B4-BE49-F238E27FC236}">
                <a16:creationId xmlns:a16="http://schemas.microsoft.com/office/drawing/2014/main" id="{1436D9D5-CC6E-A7AE-EC74-31C33A7DFD7B}"/>
              </a:ext>
            </a:extLst>
          </p:cNvPr>
          <p:cNvSpPr/>
          <p:nvPr/>
        </p:nvSpPr>
        <p:spPr>
          <a:xfrm>
            <a:off x="6916487" y="4631334"/>
            <a:ext cx="1558912" cy="560600"/>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矩形: 圓角 25">
            <a:extLst>
              <a:ext uri="{FF2B5EF4-FFF2-40B4-BE49-F238E27FC236}">
                <a16:creationId xmlns:a16="http://schemas.microsoft.com/office/drawing/2014/main" id="{03C85879-85A5-0510-0E3F-A2999E317277}"/>
              </a:ext>
            </a:extLst>
          </p:cNvPr>
          <p:cNvSpPr/>
          <p:nvPr/>
        </p:nvSpPr>
        <p:spPr>
          <a:xfrm>
            <a:off x="3905607" y="4604184"/>
            <a:ext cx="1879371" cy="585296"/>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2" name="矩形: 圓角 25">
            <a:extLst>
              <a:ext uri="{FF2B5EF4-FFF2-40B4-BE49-F238E27FC236}">
                <a16:creationId xmlns:a16="http://schemas.microsoft.com/office/drawing/2014/main" id="{9650BD83-DC01-D0F6-8753-A369A15031AF}"/>
              </a:ext>
            </a:extLst>
          </p:cNvPr>
          <p:cNvSpPr/>
          <p:nvPr/>
        </p:nvSpPr>
        <p:spPr>
          <a:xfrm>
            <a:off x="1035602" y="4662704"/>
            <a:ext cx="2002292" cy="488425"/>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a:xfrm>
            <a:off x="413886" y="227865"/>
            <a:ext cx="11364228" cy="1325563"/>
          </a:xfrm>
        </p:spPr>
        <p:txBody>
          <a:bodyPr/>
          <a:lstStyle/>
          <a:p>
            <a:r>
              <a:rPr lang="en-US" altLang="zh-TW">
                <a:solidFill>
                  <a:srgbClr val="FFFFFF"/>
                </a:solidFill>
                <a:cs typeface="+mn-ea"/>
                <a:sym typeface="Arial" panose="020B0604020202020204" pitchFamily="34" charset="0"/>
              </a:rPr>
              <a:t>The NAS provides a productive</a:t>
            </a:r>
            <a:r>
              <a:rPr lang="en-US" altLang="zh-TW">
                <a:solidFill>
                  <a:srgbClr val="FFFFFF"/>
                </a:solidFill>
                <a:latin typeface="Arial" panose="020B0604020202020204" pitchFamily="34" charset="0"/>
                <a:cs typeface="+mn-ea"/>
                <a:sym typeface="Arial" panose="020B0604020202020204" pitchFamily="34" charset="0"/>
              </a:rPr>
              <a:t> office file management flow with useful apps</a:t>
            </a:r>
            <a:endParaRPr lang="zh-TW" altLang="en-US">
              <a:latin typeface="Arial" panose="020B0604020202020204" pitchFamily="34" charset="0"/>
              <a:sym typeface="Arial" panose="020B0604020202020204" pitchFamily="34" charset="0"/>
            </a:endParaRPr>
          </a:p>
        </p:txBody>
      </p:sp>
      <p:pic>
        <p:nvPicPr>
          <p:cNvPr id="5" name="圖片 4" hidden="1"/>
          <p:cNvPicPr>
            <a:picLocks noChangeAspect="1"/>
          </p:cNvPicPr>
          <p:nvPr/>
        </p:nvPicPr>
        <p:blipFill>
          <a:blip r:embed="rId4"/>
          <a:stretch>
            <a:fillRect/>
          </a:stretch>
        </p:blipFill>
        <p:spPr>
          <a:xfrm>
            <a:off x="940630" y="7401475"/>
            <a:ext cx="10987325" cy="2773135"/>
          </a:xfrm>
          <a:prstGeom prst="rect">
            <a:avLst/>
          </a:prstGeom>
        </p:spPr>
      </p:pic>
      <p:pic>
        <p:nvPicPr>
          <p:cNvPr id="9" name="Shape 1684">
            <a:extLst>
              <a:ext uri="{FF2B5EF4-FFF2-40B4-BE49-F238E27FC236}">
                <a16:creationId xmlns:a16="http://schemas.microsoft.com/office/drawing/2014/main" id="{181C31FB-34C0-8D87-D802-B9B15448DB1C}"/>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606013" y="1766118"/>
            <a:ext cx="1634580" cy="1582441"/>
          </a:xfrm>
          <a:prstGeom prst="rect">
            <a:avLst/>
          </a:prstGeom>
          <a:noFill/>
          <a:ln>
            <a:noFill/>
          </a:ln>
        </p:spPr>
      </p:pic>
      <p:sp>
        <p:nvSpPr>
          <p:cNvPr id="11" name="Shape 1686">
            <a:extLst>
              <a:ext uri="{FF2B5EF4-FFF2-40B4-BE49-F238E27FC236}">
                <a16:creationId xmlns:a16="http://schemas.microsoft.com/office/drawing/2014/main" id="{A2A30C1B-3A69-5FFD-72D9-2735CC8D583B}"/>
              </a:ext>
            </a:extLst>
          </p:cNvPr>
          <p:cNvSpPr txBox="1"/>
          <p:nvPr/>
        </p:nvSpPr>
        <p:spPr>
          <a:xfrm>
            <a:off x="10527033" y="3749263"/>
            <a:ext cx="1168224" cy="456903"/>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err="1">
                <a:latin typeface="Arial" panose="020B0604020202020204" pitchFamily="34" charset="0"/>
                <a:ea typeface="微軟正黑體" panose="020B0604030504040204" pitchFamily="34" charset="-120"/>
                <a:cs typeface="+mn-ea"/>
                <a:sym typeface="Arial" panose="020B0604020202020204" pitchFamily="34" charset="0"/>
              </a:rPr>
              <a:t>Qfiling</a:t>
            </a:r>
            <a:endParaRPr lang="en-US" b="1" i="0" u="none" strike="noStrike" cap="none">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Shape 1688">
            <a:extLst>
              <a:ext uri="{FF2B5EF4-FFF2-40B4-BE49-F238E27FC236}">
                <a16:creationId xmlns:a16="http://schemas.microsoft.com/office/drawing/2014/main" id="{5D9B3CC1-A1F5-9773-04B6-7CC92F0A87C2}"/>
              </a:ext>
            </a:extLst>
          </p:cNvPr>
          <p:cNvSpPr txBox="1"/>
          <p:nvPr/>
        </p:nvSpPr>
        <p:spPr>
          <a:xfrm>
            <a:off x="939982" y="4748386"/>
            <a:ext cx="2156084" cy="348595"/>
          </a:xfrm>
          <a:prstGeom prst="rect">
            <a:avLst/>
          </a:prstGeom>
          <a:noFill/>
          <a:ln>
            <a:noFill/>
          </a:ln>
        </p:spPr>
        <p:txBody>
          <a:bodyPr wrap="square" lIns="96000" tIns="48000" rIns="24000" bIns="48000" anchor="t"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rPr>
              <a:t>Store and backup</a:t>
            </a:r>
          </a:p>
        </p:txBody>
      </p:sp>
      <p:sp>
        <p:nvSpPr>
          <p:cNvPr id="16" name="Shape 1691">
            <a:extLst>
              <a:ext uri="{FF2B5EF4-FFF2-40B4-BE49-F238E27FC236}">
                <a16:creationId xmlns:a16="http://schemas.microsoft.com/office/drawing/2014/main" id="{9EEB37B3-8E55-2B32-B954-60D56BCDC3E5}"/>
              </a:ext>
            </a:extLst>
          </p:cNvPr>
          <p:cNvSpPr txBox="1"/>
          <p:nvPr/>
        </p:nvSpPr>
        <p:spPr>
          <a:xfrm>
            <a:off x="9643787" y="4771399"/>
            <a:ext cx="1231906" cy="302569"/>
          </a:xfrm>
          <a:prstGeom prst="rect">
            <a:avLst/>
          </a:prstGeom>
          <a:noFill/>
          <a:ln>
            <a:noFill/>
          </a:ln>
        </p:spPr>
        <p:txBody>
          <a:bodyPr wrap="square" lIns="72000" tIns="48000" rIns="24000" bIns="48000" anchor="ctr"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rPr>
              <a:t>Archive</a:t>
            </a:r>
          </a:p>
        </p:txBody>
      </p:sp>
      <p:sp>
        <p:nvSpPr>
          <p:cNvPr id="17" name="Shape 1693">
            <a:extLst>
              <a:ext uri="{FF2B5EF4-FFF2-40B4-BE49-F238E27FC236}">
                <a16:creationId xmlns:a16="http://schemas.microsoft.com/office/drawing/2014/main" id="{79633C64-4BAD-8C11-B021-D283605B5761}"/>
              </a:ext>
            </a:extLst>
          </p:cNvPr>
          <p:cNvSpPr txBox="1"/>
          <p:nvPr/>
        </p:nvSpPr>
        <p:spPr>
          <a:xfrm>
            <a:off x="1847436" y="3749263"/>
            <a:ext cx="1996877" cy="374626"/>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a:latin typeface="Arial" panose="020B0604020202020204" pitchFamily="34" charset="0"/>
                <a:ea typeface="微軟正黑體" panose="020B0604030504040204" pitchFamily="34" charset="-120"/>
                <a:cs typeface="+mn-ea"/>
                <a:sym typeface="Arial" panose="020B0604020202020204" pitchFamily="34" charset="0"/>
              </a:rPr>
              <a:t>File Station  </a:t>
            </a:r>
          </a:p>
        </p:txBody>
      </p:sp>
      <p:pic>
        <p:nvPicPr>
          <p:cNvPr id="19" name="Shape 1695" descr="圖片 2.png">
            <a:extLst>
              <a:ext uri="{FF2B5EF4-FFF2-40B4-BE49-F238E27FC236}">
                <a16:creationId xmlns:a16="http://schemas.microsoft.com/office/drawing/2014/main" id="{F8021276-5652-B680-AF2D-FE2A360F3075}"/>
              </a:ext>
            </a:extLst>
          </p:cNvPr>
          <p:cNvPicPr preferRelativeResize="0"/>
          <p:nvPr/>
        </p:nvPicPr>
        <p:blipFill rotWithShape="1">
          <a:blip r:embed="rId6">
            <a:alphaModFix/>
          </a:blip>
          <a:srcRect/>
          <a:stretch/>
        </p:blipFill>
        <p:spPr>
          <a:xfrm>
            <a:off x="674516" y="1462722"/>
            <a:ext cx="2722830" cy="1997968"/>
          </a:xfrm>
          <a:prstGeom prst="rect">
            <a:avLst/>
          </a:prstGeom>
          <a:noFill/>
          <a:ln>
            <a:noFill/>
          </a:ln>
        </p:spPr>
      </p:pic>
      <p:sp>
        <p:nvSpPr>
          <p:cNvPr id="20" name="Shape 1696">
            <a:extLst>
              <a:ext uri="{FF2B5EF4-FFF2-40B4-BE49-F238E27FC236}">
                <a16:creationId xmlns:a16="http://schemas.microsoft.com/office/drawing/2014/main" id="{577E4207-1E58-FF24-E81D-0B44F826B142}"/>
              </a:ext>
            </a:extLst>
          </p:cNvPr>
          <p:cNvSpPr txBox="1"/>
          <p:nvPr/>
        </p:nvSpPr>
        <p:spPr>
          <a:xfrm>
            <a:off x="4674090" y="3749263"/>
            <a:ext cx="2273414" cy="398017"/>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a:latin typeface="Arial" panose="020B0604020202020204" pitchFamily="34" charset="0"/>
                <a:ea typeface="微軟正黑體" panose="020B0604030504040204" pitchFamily="34" charset="-120"/>
                <a:cs typeface="+mn-ea"/>
                <a:sym typeface="Arial" panose="020B0604020202020204" pitchFamily="34" charset="0"/>
              </a:rPr>
              <a:t>OCR Converter  </a:t>
            </a:r>
          </a:p>
        </p:txBody>
      </p:sp>
      <p:pic>
        <p:nvPicPr>
          <p:cNvPr id="21" name="Shape 1697" descr="圖片 3.png">
            <a:extLst>
              <a:ext uri="{FF2B5EF4-FFF2-40B4-BE49-F238E27FC236}">
                <a16:creationId xmlns:a16="http://schemas.microsoft.com/office/drawing/2014/main" id="{AD8B17F6-99AC-DCA7-8BFD-00AA4FE7888D}"/>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737652" y="1824863"/>
            <a:ext cx="2461483" cy="1566435"/>
          </a:xfrm>
          <a:prstGeom prst="rect">
            <a:avLst/>
          </a:prstGeom>
          <a:noFill/>
          <a:ln>
            <a:noFill/>
          </a:ln>
        </p:spPr>
      </p:pic>
      <p:sp>
        <p:nvSpPr>
          <p:cNvPr id="23" name="Shape 1698">
            <a:extLst>
              <a:ext uri="{FF2B5EF4-FFF2-40B4-BE49-F238E27FC236}">
                <a16:creationId xmlns:a16="http://schemas.microsoft.com/office/drawing/2014/main" id="{4044A760-FA08-794D-CE86-552DB03935B2}"/>
              </a:ext>
            </a:extLst>
          </p:cNvPr>
          <p:cNvSpPr txBox="1"/>
          <p:nvPr/>
        </p:nvSpPr>
        <p:spPr>
          <a:xfrm>
            <a:off x="7856210" y="3749263"/>
            <a:ext cx="1347600" cy="443289"/>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err="1">
                <a:latin typeface="Arial" panose="020B0604020202020204" pitchFamily="34" charset="0"/>
                <a:ea typeface="微軟正黑體" panose="020B0604030504040204" pitchFamily="34" charset="-120"/>
                <a:cs typeface="+mn-ea"/>
                <a:sym typeface="Arial" panose="020B0604020202020204" pitchFamily="34" charset="0"/>
              </a:rPr>
              <a:t>Qsirch</a:t>
            </a:r>
            <a:r>
              <a:rPr lang="en-US" b="1" i="0" u="none" strike="noStrike" cap="none">
                <a:latin typeface="Arial" panose="020B0604020202020204" pitchFamily="34" charset="0"/>
                <a:ea typeface="微軟正黑體" panose="020B0604030504040204" pitchFamily="34" charset="-120"/>
                <a:cs typeface="+mn-ea"/>
                <a:sym typeface="Arial" panose="020B0604020202020204" pitchFamily="34" charset="0"/>
              </a:rPr>
              <a:t>  </a:t>
            </a:r>
          </a:p>
        </p:txBody>
      </p:sp>
      <p:pic>
        <p:nvPicPr>
          <p:cNvPr id="25" name="Shape 1700" descr="圖片 4.png">
            <a:extLst>
              <a:ext uri="{FF2B5EF4-FFF2-40B4-BE49-F238E27FC236}">
                <a16:creationId xmlns:a16="http://schemas.microsoft.com/office/drawing/2014/main" id="{DD8567E8-A376-95B8-50D1-24DE15FD3427}"/>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947504" y="2110890"/>
            <a:ext cx="1866296" cy="1471070"/>
          </a:xfrm>
          <a:prstGeom prst="rect">
            <a:avLst/>
          </a:prstGeom>
          <a:noFill/>
          <a:ln>
            <a:noFill/>
          </a:ln>
        </p:spPr>
      </p:pic>
      <p:sp>
        <p:nvSpPr>
          <p:cNvPr id="27" name="Shape 1702">
            <a:extLst>
              <a:ext uri="{FF2B5EF4-FFF2-40B4-BE49-F238E27FC236}">
                <a16:creationId xmlns:a16="http://schemas.microsoft.com/office/drawing/2014/main" id="{69EF9D94-8535-67C1-7C23-937974BAA6CC}"/>
              </a:ext>
            </a:extLst>
          </p:cNvPr>
          <p:cNvSpPr txBox="1"/>
          <p:nvPr/>
        </p:nvSpPr>
        <p:spPr>
          <a:xfrm>
            <a:off x="6894850" y="4726504"/>
            <a:ext cx="1602186" cy="392358"/>
          </a:xfrm>
          <a:prstGeom prst="rect">
            <a:avLst/>
          </a:prstGeom>
          <a:noFill/>
          <a:ln>
            <a:noFill/>
          </a:ln>
        </p:spPr>
        <p:txBody>
          <a:bodyPr wrap="square" lIns="72000" tIns="48000" rIns="24000" bIns="48000" anchor="t"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rPr>
              <a:t>Search</a:t>
            </a:r>
          </a:p>
        </p:txBody>
      </p:sp>
      <p:sp>
        <p:nvSpPr>
          <p:cNvPr id="36" name="Shape 1692">
            <a:extLst>
              <a:ext uri="{FF2B5EF4-FFF2-40B4-BE49-F238E27FC236}">
                <a16:creationId xmlns:a16="http://schemas.microsoft.com/office/drawing/2014/main" id="{8C383115-834F-8B37-3DB2-9EF2182CF555}"/>
              </a:ext>
            </a:extLst>
          </p:cNvPr>
          <p:cNvSpPr txBox="1"/>
          <p:nvPr/>
        </p:nvSpPr>
        <p:spPr>
          <a:xfrm>
            <a:off x="3905607" y="4726504"/>
            <a:ext cx="1790368" cy="392359"/>
          </a:xfrm>
          <a:prstGeom prst="rect">
            <a:avLst/>
          </a:prstGeom>
          <a:noFill/>
          <a:ln>
            <a:noFill/>
          </a:ln>
        </p:spPr>
        <p:txBody>
          <a:bodyPr wrap="square" lIns="72000" tIns="48000" rIns="24000" bIns="48000" anchor="t" anchorCtr="0">
            <a:noAutofit/>
          </a:bodyPr>
          <a:lstStyle/>
          <a:p>
            <a:pPr marL="0" marR="0" lvl="0" indent="-28575" algn="ctr" rtl="0">
              <a:lnSpc>
                <a:spcPct val="100000"/>
              </a:lnSpc>
              <a:spcBef>
                <a:spcPts val="0"/>
              </a:spcBef>
              <a:spcAft>
                <a:spcPts val="0"/>
              </a:spcAft>
              <a:buClr>
                <a:srgbClr val="000000"/>
              </a:buClr>
              <a:buSzPct val="25000"/>
              <a:buFont typeface="Arial"/>
              <a:buNone/>
            </a:pPr>
            <a:r>
              <a:rPr lang="en-US" sz="1800" b="1" i="0" u="none" strike="noStrike" cap="none">
                <a:latin typeface="Arial" panose="020B0604020202020204" pitchFamily="34" charset="0"/>
                <a:ea typeface="微軟正黑體" panose="020B0604030504040204" pitchFamily="34" charset="-120"/>
                <a:cs typeface="Arial"/>
                <a:sym typeface="Arial" panose="020B0604020202020204" pitchFamily="34" charset="0"/>
              </a:rPr>
              <a:t>File </a:t>
            </a:r>
            <a:r>
              <a:rPr lang="en-US" b="1">
                <a:latin typeface="Arial" panose="020B0604020202020204" pitchFamily="34" charset="0"/>
                <a:ea typeface="微軟正黑體" panose="020B0604030504040204" pitchFamily="34" charset="-120"/>
                <a:cs typeface="Arial"/>
                <a:sym typeface="Arial" panose="020B0604020202020204" pitchFamily="34" charset="0"/>
              </a:rPr>
              <a:t>Digitization</a:t>
            </a:r>
            <a:endPar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箭號: 向下 37">
            <a:extLst>
              <a:ext uri="{FF2B5EF4-FFF2-40B4-BE49-F238E27FC236}">
                <a16:creationId xmlns:a16="http://schemas.microsoft.com/office/drawing/2014/main" id="{B08E5710-19D9-603A-2F80-DEF67563F897}"/>
              </a:ext>
            </a:extLst>
          </p:cNvPr>
          <p:cNvSpPr/>
          <p:nvPr/>
        </p:nvSpPr>
        <p:spPr>
          <a:xfrm rot="16200000">
            <a:off x="3044797" y="4459190"/>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 name="箭號: 向下 38">
            <a:extLst>
              <a:ext uri="{FF2B5EF4-FFF2-40B4-BE49-F238E27FC236}">
                <a16:creationId xmlns:a16="http://schemas.microsoft.com/office/drawing/2014/main" id="{901AB771-C3E2-95CF-ABDB-E4E48F272C70}"/>
              </a:ext>
            </a:extLst>
          </p:cNvPr>
          <p:cNvSpPr/>
          <p:nvPr/>
        </p:nvSpPr>
        <p:spPr>
          <a:xfrm rot="16200000">
            <a:off x="5886173" y="4459191"/>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箭號: 向下 39">
            <a:extLst>
              <a:ext uri="{FF2B5EF4-FFF2-40B4-BE49-F238E27FC236}">
                <a16:creationId xmlns:a16="http://schemas.microsoft.com/office/drawing/2014/main" id="{ECACDF78-0E07-DA5E-BC54-D17FE7D41167}"/>
              </a:ext>
            </a:extLst>
          </p:cNvPr>
          <p:cNvSpPr/>
          <p:nvPr/>
        </p:nvSpPr>
        <p:spPr>
          <a:xfrm rot="16200000">
            <a:off x="8579086" y="4459191"/>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2" name="Shape 1685">
            <a:extLst>
              <a:ext uri="{FF2B5EF4-FFF2-40B4-BE49-F238E27FC236}">
                <a16:creationId xmlns:a16="http://schemas.microsoft.com/office/drawing/2014/main" id="{B683FE37-BAED-B1B8-C4B6-DA5B140AA596}"/>
              </a:ext>
            </a:extLst>
          </p:cNvPr>
          <p:cNvPicPr preferRelativeResize="0">
            <a:picLocks/>
          </p:cNvPicPr>
          <p:nvPr/>
        </p:nvPicPr>
        <p:blipFill rotWithShape="1">
          <a:blip r:embed="rId9" cstate="print">
            <a:extLst>
              <a:ext uri="{28A0092B-C50C-407E-A947-70E740481C1C}">
                <a14:useLocalDpi xmlns:a14="http://schemas.microsoft.com/office/drawing/2010/main"/>
              </a:ext>
            </a:extLst>
          </a:blip>
          <a:srcRect/>
          <a:stretch/>
        </p:blipFill>
        <p:spPr>
          <a:xfrm>
            <a:off x="9473821" y="3442401"/>
            <a:ext cx="944634" cy="944630"/>
          </a:xfrm>
          <a:prstGeom prst="rect">
            <a:avLst/>
          </a:prstGeom>
          <a:effectLst>
            <a:outerShdw blurRad="50800" dist="38100" dir="5400000" algn="t" rotWithShape="0">
              <a:prstClr val="black">
                <a:alpha val="40000"/>
              </a:prstClr>
            </a:outerShdw>
          </a:effectLst>
        </p:spPr>
      </p:pic>
      <p:pic>
        <p:nvPicPr>
          <p:cNvPr id="33" name="Shape 1694">
            <a:extLst>
              <a:ext uri="{FF2B5EF4-FFF2-40B4-BE49-F238E27FC236}">
                <a16:creationId xmlns:a16="http://schemas.microsoft.com/office/drawing/2014/main" id="{81B1DF8A-01CC-6BDE-979C-2AFDA2C494C1}"/>
              </a:ext>
            </a:extLst>
          </p:cNvPr>
          <p:cNvPicPr preferRelativeResize="0"/>
          <p:nvPr/>
        </p:nvPicPr>
        <p:blipFill>
          <a:blip r:embed="rId10">
            <a:extLst>
              <a:ext uri="{28A0092B-C50C-407E-A947-70E740481C1C}">
                <a14:useLocalDpi xmlns:a14="http://schemas.microsoft.com/office/drawing/2010/main" val="0"/>
              </a:ext>
            </a:extLst>
          </a:blip>
          <a:srcRect/>
          <a:stretch/>
        </p:blipFill>
        <p:spPr>
          <a:xfrm>
            <a:off x="927024" y="3446716"/>
            <a:ext cx="936000" cy="936000"/>
          </a:xfrm>
          <a:prstGeom prst="rect">
            <a:avLst/>
          </a:prstGeom>
          <a:effectLst>
            <a:outerShdw blurRad="50800" dist="38100" dir="5400000" algn="t" rotWithShape="0">
              <a:prstClr val="black">
                <a:alpha val="40000"/>
              </a:prstClr>
            </a:outerShdw>
          </a:effectLst>
        </p:spPr>
      </p:pic>
      <p:pic>
        <p:nvPicPr>
          <p:cNvPr id="34" name="Shape 1699">
            <a:extLst>
              <a:ext uri="{FF2B5EF4-FFF2-40B4-BE49-F238E27FC236}">
                <a16:creationId xmlns:a16="http://schemas.microsoft.com/office/drawing/2014/main" id="{4FA9ED65-FEF5-6FA0-F5C2-0956F7D613E2}"/>
              </a:ext>
            </a:extLst>
          </p:cNvPr>
          <p:cNvPicPr preferRelativeResize="0">
            <a:picLocks/>
          </p:cNvPicPr>
          <p:nvPr/>
        </p:nvPicPr>
        <p:blipFill rotWithShape="1">
          <a:blip r:embed="rId11" cstate="screen">
            <a:extLst>
              <a:ext uri="{28A0092B-C50C-407E-A947-70E740481C1C}">
                <a14:useLocalDpi xmlns:a14="http://schemas.microsoft.com/office/drawing/2010/main"/>
              </a:ext>
            </a:extLst>
          </a:blip>
          <a:srcRect l="8845" t="5645" r="11365" b="6754"/>
          <a:stretch/>
        </p:blipFill>
        <p:spPr>
          <a:xfrm>
            <a:off x="6780213" y="3442401"/>
            <a:ext cx="944634" cy="944630"/>
          </a:xfrm>
          <a:prstGeom prst="rect">
            <a:avLst/>
          </a:prstGeom>
          <a:effectLst>
            <a:outerShdw blurRad="50800" dist="38100" dir="5400000" algn="t" rotWithShape="0">
              <a:prstClr val="black">
                <a:alpha val="40000"/>
              </a:prstClr>
            </a:outerShdw>
          </a:effectLst>
        </p:spPr>
      </p:pic>
      <p:pic>
        <p:nvPicPr>
          <p:cNvPr id="37" name="Shape 1707">
            <a:extLst>
              <a:ext uri="{FF2B5EF4-FFF2-40B4-BE49-F238E27FC236}">
                <a16:creationId xmlns:a16="http://schemas.microsoft.com/office/drawing/2014/main" id="{58CD60F4-9D0D-836D-D459-32124911AC6E}"/>
              </a:ext>
            </a:extLst>
          </p:cNvPr>
          <p:cNvPicPr preferRelativeResize="0">
            <a:picLocks/>
          </p:cNvPicPr>
          <p:nvPr/>
        </p:nvPicPr>
        <p:blipFill rotWithShape="1">
          <a:blip r:embed="rId12" cstate="print">
            <a:extLst>
              <a:ext uri="{28A0092B-C50C-407E-A947-70E740481C1C}">
                <a14:useLocalDpi xmlns:a14="http://schemas.microsoft.com/office/drawing/2010/main"/>
              </a:ext>
            </a:extLst>
          </a:blip>
          <a:srcRect/>
          <a:stretch/>
        </p:blipFill>
        <p:spPr>
          <a:xfrm>
            <a:off x="3738090" y="3446716"/>
            <a:ext cx="936000" cy="9360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86776261"/>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hidden="1">
            <a:extLst>
              <a:ext uri="{FF2B5EF4-FFF2-40B4-BE49-F238E27FC236}">
                <a16:creationId xmlns:a16="http://schemas.microsoft.com/office/drawing/2014/main" id="{74FF805F-6521-4307-B6BF-1A0874627BC2}"/>
              </a:ext>
            </a:extLst>
          </p:cNvPr>
          <p:cNvSpPr txBox="1"/>
          <p:nvPr/>
        </p:nvSpPr>
        <p:spPr>
          <a:xfrm>
            <a:off x="190500" y="426992"/>
            <a:ext cx="11791950" cy="707886"/>
          </a:xfrm>
          <a:prstGeom prst="rect">
            <a:avLst/>
          </a:prstGeom>
          <a:noFill/>
        </p:spPr>
        <p:txBody>
          <a:bodyPr wrap="square" lIns="91440" tIns="45720" rIns="91440" bIns="45720" rtlCol="0" anchor="t">
            <a:spAutoFit/>
          </a:bodyPr>
          <a:lstStyle/>
          <a:p>
            <a:pPr algn="ctr"/>
            <a:r>
              <a:rPr lang="en-US" altLang="zh-TW" sz="4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支援</a:t>
            </a:r>
            <a:r>
              <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HDMI 4K </a:t>
            </a:r>
            <a:r>
              <a:rPr lang="en-US" altLang="zh-TW" sz="4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螢幕輸出</a:t>
            </a:r>
            <a:endParaRPr lang="zh-TW" altLang="en-US" sz="88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 name="Picture 2" hidden="1">
            <a:extLst>
              <a:ext uri="{FF2B5EF4-FFF2-40B4-BE49-F238E27FC236}">
                <a16:creationId xmlns:a16="http://schemas.microsoft.com/office/drawing/2014/main" id="{18AB401F-F3B8-22D0-04CE-B53EE3C379E0}"/>
              </a:ext>
            </a:extLst>
          </p:cNvPr>
          <p:cNvPicPr>
            <a:picLocks noChangeAspect="1"/>
          </p:cNvPicPr>
          <p:nvPr/>
        </p:nvPicPr>
        <p:blipFill>
          <a:blip r:embed="rId3"/>
          <a:stretch>
            <a:fillRect/>
          </a:stretch>
        </p:blipFill>
        <p:spPr>
          <a:xfrm>
            <a:off x="-2059878" y="2200506"/>
            <a:ext cx="1323279" cy="1323279"/>
          </a:xfrm>
          <a:prstGeom prst="rect">
            <a:avLst/>
          </a:prstGeom>
        </p:spPr>
      </p:pic>
      <p:sp>
        <p:nvSpPr>
          <p:cNvPr id="4" name="矩形 4">
            <a:extLst>
              <a:ext uri="{FF2B5EF4-FFF2-40B4-BE49-F238E27FC236}">
                <a16:creationId xmlns:a16="http://schemas.microsoft.com/office/drawing/2014/main" id="{1FA300D6-F2E7-E33A-3E0F-1C18AE33DE63}"/>
              </a:ext>
            </a:extLst>
          </p:cNvPr>
          <p:cNvSpPr/>
          <p:nvPr/>
        </p:nvSpPr>
        <p:spPr>
          <a:xfrm>
            <a:off x="2074779" y="2411427"/>
            <a:ext cx="6401433" cy="523220"/>
          </a:xfrm>
          <a:prstGeom prst="rect">
            <a:avLst/>
          </a:prstGeom>
        </p:spPr>
        <p:txBody>
          <a:bodyPr wrap="square" lIns="91440" tIns="45720" rIns="91440" bIns="45720" anchor="t">
            <a:spAutoFit/>
          </a:bodyPr>
          <a:lstStyle/>
          <a:p>
            <a:r>
              <a:rPr lang="en-US" altLang="zh-TW" sz="28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Dual HDMI 4K output</a:t>
            </a:r>
          </a:p>
        </p:txBody>
      </p:sp>
      <p:sp>
        <p:nvSpPr>
          <p:cNvPr id="10" name="TextBox 9">
            <a:extLst>
              <a:ext uri="{FF2B5EF4-FFF2-40B4-BE49-F238E27FC236}">
                <a16:creationId xmlns:a16="http://schemas.microsoft.com/office/drawing/2014/main" id="{EEFE765F-7665-90F6-257A-213B85030435}"/>
              </a:ext>
            </a:extLst>
          </p:cNvPr>
          <p:cNvSpPr txBox="1"/>
          <p:nvPr/>
        </p:nvSpPr>
        <p:spPr>
          <a:xfrm>
            <a:off x="7674456" y="3050516"/>
            <a:ext cx="3714904" cy="24513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2000">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Directly connect the dual-screen output, you can extend and mirror the screen, use it as a large-screen monitor, or install the </a:t>
            </a:r>
            <a:r>
              <a:rPr lang="en-US" altLang="zh-TW" sz="2000" err="1">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HybridDesk</a:t>
            </a:r>
            <a:r>
              <a:rPr lang="en-US" altLang="zh-TW" sz="2000">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 Station to turn it into a theater.</a:t>
            </a:r>
            <a:endParaRPr lang="zh-TW" sz="2000">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endParaRPr>
          </a:p>
        </p:txBody>
      </p:sp>
      <p:pic>
        <p:nvPicPr>
          <p:cNvPr id="12" name="Picture 14">
            <a:extLst>
              <a:ext uri="{FF2B5EF4-FFF2-40B4-BE49-F238E27FC236}">
                <a16:creationId xmlns:a16="http://schemas.microsoft.com/office/drawing/2014/main" id="{CC889D1D-5A0C-120B-C3FE-515798694948}"/>
              </a:ext>
            </a:extLst>
          </p:cNvPr>
          <p:cNvPicPr>
            <a:picLocks noChangeAspect="1"/>
          </p:cNvPicPr>
          <p:nvPr/>
        </p:nvPicPr>
        <p:blipFill>
          <a:blip r:embed="rId4"/>
          <a:stretch>
            <a:fillRect/>
          </a:stretch>
        </p:blipFill>
        <p:spPr>
          <a:xfrm>
            <a:off x="1620663" y="3655386"/>
            <a:ext cx="5618337" cy="3530477"/>
          </a:xfrm>
          <a:prstGeom prst="rect">
            <a:avLst/>
          </a:prstGeom>
        </p:spPr>
      </p:pic>
      <p:pic>
        <p:nvPicPr>
          <p:cNvPr id="15" name="Picture 16">
            <a:extLst>
              <a:ext uri="{FF2B5EF4-FFF2-40B4-BE49-F238E27FC236}">
                <a16:creationId xmlns:a16="http://schemas.microsoft.com/office/drawing/2014/main" id="{7BCA3228-E8C5-24C2-DBFB-B904C59CE4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9981" y="3363410"/>
            <a:ext cx="1080000" cy="1080000"/>
          </a:xfrm>
          <a:prstGeom prst="rect">
            <a:avLst/>
          </a:prstGeom>
          <a:effectLst>
            <a:outerShdw blurRad="50800" dist="38100" dir="5400000" algn="t" rotWithShape="0">
              <a:prstClr val="black">
                <a:alpha val="40000"/>
              </a:prstClr>
            </a:outerShdw>
          </a:effectLst>
        </p:spPr>
      </p:pic>
      <p:pic>
        <p:nvPicPr>
          <p:cNvPr id="11" name="圖形 10">
            <a:extLst>
              <a:ext uri="{FF2B5EF4-FFF2-40B4-BE49-F238E27FC236}">
                <a16:creationId xmlns:a16="http://schemas.microsoft.com/office/drawing/2014/main" id="{1959278D-41A1-A24D-AAA7-8A2B1C5EFE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3016" y="1407820"/>
            <a:ext cx="968114" cy="156362"/>
          </a:xfrm>
          <a:prstGeom prst="rect">
            <a:avLst/>
          </a:prstGeom>
        </p:spPr>
      </p:pic>
      <p:sp>
        <p:nvSpPr>
          <p:cNvPr id="19" name="矩形: 圓角 18">
            <a:extLst>
              <a:ext uri="{FF2B5EF4-FFF2-40B4-BE49-F238E27FC236}">
                <a16:creationId xmlns:a16="http://schemas.microsoft.com/office/drawing/2014/main" id="{46EB4F68-46CC-3E14-0D31-220C5611205F}"/>
              </a:ext>
            </a:extLst>
          </p:cNvPr>
          <p:cNvSpPr/>
          <p:nvPr/>
        </p:nvSpPr>
        <p:spPr>
          <a:xfrm>
            <a:off x="-2141639" y="918238"/>
            <a:ext cx="1123976" cy="1117518"/>
          </a:xfrm>
          <a:prstGeom prst="roundRect">
            <a:avLst/>
          </a:prstGeom>
          <a:no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886D9CE3-AFAF-BE6B-D0F2-FF334FB01E03}"/>
              </a:ext>
            </a:extLst>
          </p:cNvPr>
          <p:cNvSpPr>
            <a:spLocks noGrp="1"/>
          </p:cNvSpPr>
          <p:nvPr>
            <p:ph type="title"/>
          </p:nvPr>
        </p:nvSpPr>
        <p:spPr>
          <a:xfrm>
            <a:off x="413886" y="365125"/>
            <a:ext cx="9682002" cy="1353557"/>
          </a:xfrm>
        </p:spPr>
        <p:txBody>
          <a:bodyPr/>
          <a:lstStyle/>
          <a:p>
            <a:r>
              <a:rPr lang="en-US">
                <a:latin typeface="Arial" panose="020B0604020202020204" pitchFamily="34" charset="0"/>
                <a:cs typeface="Arial"/>
                <a:sym typeface="Arial" panose="020B0604020202020204" pitchFamily="34" charset="0"/>
              </a:rPr>
              <a:t>TS-253E / TS-453E</a:t>
            </a:r>
            <a:r>
              <a:rPr lang="en-US" altLang="zh-TW">
                <a:latin typeface="Arial" panose="020B0604020202020204" pitchFamily="34" charset="0"/>
                <a:cs typeface="Arial"/>
                <a:sym typeface="Arial" panose="020B0604020202020204" pitchFamily="34" charset="0"/>
              </a:rPr>
              <a:t> </a:t>
            </a:r>
            <a:br>
              <a:rPr lang="en-US" altLang="zh-TW">
                <a:latin typeface="Arial" panose="020B0604020202020204" pitchFamily="34" charset="0"/>
                <a:cs typeface="Arial"/>
                <a:sym typeface="Arial" panose="020B0604020202020204" pitchFamily="34" charset="0"/>
              </a:rPr>
            </a:br>
            <a:r>
              <a:rPr lang="en-US" altLang="zh-TW">
                <a:latin typeface="Arial" panose="020B0604020202020204" pitchFamily="34" charset="0"/>
                <a:cs typeface="Arial"/>
                <a:sym typeface="Arial" panose="020B0604020202020204" pitchFamily="34" charset="0"/>
              </a:rPr>
              <a:t>support</a:t>
            </a:r>
            <a:r>
              <a:rPr lang="en-US" altLang="zh-TW" sz="4400">
                <a:latin typeface="Arial" panose="020B0604020202020204" pitchFamily="34" charset="0"/>
                <a:cs typeface="Arial"/>
                <a:sym typeface="Arial" panose="020B0604020202020204" pitchFamily="34" charset="0"/>
              </a:rPr>
              <a:t> dual HDMI 4K </a:t>
            </a:r>
            <a:r>
              <a:rPr lang="en-US" altLang="zh-TW">
                <a:latin typeface="Arial" panose="020B0604020202020204" pitchFamily="34" charset="0"/>
                <a:cs typeface="Arial"/>
                <a:sym typeface="Arial" panose="020B0604020202020204" pitchFamily="34" charset="0"/>
              </a:rPr>
              <a:t>output</a:t>
            </a:r>
            <a:endParaRPr lang="zh-TW" altLang="en-US">
              <a:latin typeface="Arial" panose="020B0604020202020204" pitchFamily="34" charset="0"/>
              <a:cs typeface="Arial"/>
              <a:sym typeface="Arial" panose="020B0604020202020204" pitchFamily="34" charset="0"/>
            </a:endParaRPr>
          </a:p>
        </p:txBody>
      </p:sp>
      <p:grpSp>
        <p:nvGrpSpPr>
          <p:cNvPr id="5" name="群組 4">
            <a:extLst>
              <a:ext uri="{FF2B5EF4-FFF2-40B4-BE49-F238E27FC236}">
                <a16:creationId xmlns:a16="http://schemas.microsoft.com/office/drawing/2014/main" id="{983F6FB5-D2EE-5868-0864-6C396217974F}"/>
              </a:ext>
            </a:extLst>
          </p:cNvPr>
          <p:cNvGrpSpPr/>
          <p:nvPr/>
        </p:nvGrpSpPr>
        <p:grpSpPr>
          <a:xfrm>
            <a:off x="869981" y="2178702"/>
            <a:ext cx="1021969" cy="1021969"/>
            <a:chOff x="6185354" y="3610337"/>
            <a:chExt cx="1021969" cy="1021969"/>
          </a:xfrm>
        </p:grpSpPr>
        <p:sp>
          <p:nvSpPr>
            <p:cNvPr id="13" name="矩形: 圓角 12">
              <a:extLst>
                <a:ext uri="{FF2B5EF4-FFF2-40B4-BE49-F238E27FC236}">
                  <a16:creationId xmlns:a16="http://schemas.microsoft.com/office/drawing/2014/main" id="{645695F6-E1A4-4BDD-DA73-CFB85962B6F8}"/>
                </a:ext>
              </a:extLst>
            </p:cNvPr>
            <p:cNvSpPr/>
            <p:nvPr/>
          </p:nvSpPr>
          <p:spPr>
            <a:xfrm>
              <a:off x="6185354" y="3610337"/>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4" name="圖形 13">
              <a:extLst>
                <a:ext uri="{FF2B5EF4-FFF2-40B4-BE49-F238E27FC236}">
                  <a16:creationId xmlns:a16="http://schemas.microsoft.com/office/drawing/2014/main" id="{E21A3B81-321C-EDF5-C3D2-AED357F40A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30574" y="3672526"/>
              <a:ext cx="771525" cy="809625"/>
            </a:xfrm>
            <a:prstGeom prst="rect">
              <a:avLst/>
            </a:prstGeom>
          </p:spPr>
        </p:pic>
      </p:grpSp>
    </p:spTree>
    <p:extLst>
      <p:ext uri="{BB962C8B-B14F-4D97-AF65-F5344CB8AC3E}">
        <p14:creationId xmlns:p14="http://schemas.microsoft.com/office/powerpoint/2010/main" val="3646674952"/>
      </p:ext>
    </p:extLst>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接點: 肘形 3">
            <a:extLst>
              <a:ext uri="{FF2B5EF4-FFF2-40B4-BE49-F238E27FC236}">
                <a16:creationId xmlns:a16="http://schemas.microsoft.com/office/drawing/2014/main" id="{AF752C1F-85B5-079B-D58F-DAB6118DB047}"/>
              </a:ext>
            </a:extLst>
          </p:cNvPr>
          <p:cNvCxnSpPr>
            <a:cxnSpLocks/>
          </p:cNvCxnSpPr>
          <p:nvPr/>
        </p:nvCxnSpPr>
        <p:spPr>
          <a:xfrm>
            <a:off x="2802544" y="3969965"/>
            <a:ext cx="3621314" cy="1742084"/>
          </a:xfrm>
          <a:prstGeom prst="bentConnector3">
            <a:avLst>
              <a:gd name="adj1" fmla="val 72327"/>
            </a:avLst>
          </a:prstGeom>
          <a:ln w="38100" cap="rnd">
            <a:solidFill>
              <a:srgbClr val="1471BC"/>
            </a:solidFill>
            <a:prstDash val="sysDash"/>
            <a:round/>
          </a:ln>
        </p:spPr>
        <p:style>
          <a:lnRef idx="1">
            <a:schemeClr val="accent1"/>
          </a:lnRef>
          <a:fillRef idx="0">
            <a:schemeClr val="accent1"/>
          </a:fillRef>
          <a:effectRef idx="0">
            <a:schemeClr val="accent1"/>
          </a:effectRef>
          <a:fontRef idx="minor">
            <a:schemeClr val="tx1"/>
          </a:fontRef>
        </p:style>
      </p:cxnSp>
      <p:sp>
        <p:nvSpPr>
          <p:cNvPr id="10" name="標題 9">
            <a:extLst>
              <a:ext uri="{FF2B5EF4-FFF2-40B4-BE49-F238E27FC236}">
                <a16:creationId xmlns:a16="http://schemas.microsoft.com/office/drawing/2014/main" id="{74FF805F-6521-4307-B6BF-1A0874627BC2}"/>
              </a:ext>
            </a:extLst>
          </p:cNvPr>
          <p:cNvSpPr txBox="1">
            <a:spLocks noGrp="1"/>
          </p:cNvSpPr>
          <p:nvPr>
            <p:ph type="title"/>
          </p:nvPr>
        </p:nvSpPr>
        <p:spPr/>
        <p:txBody>
          <a:bodyPr>
            <a:normAutofit/>
          </a:bodyPr>
          <a:lstStyle/>
          <a:p>
            <a:r>
              <a:rPr lang="en-US" altLang="zh-TW" dirty="0" err="1">
                <a:latin typeface="Arial" panose="020B0604020202020204" pitchFamily="34" charset="0"/>
                <a:cs typeface="+mn-ea"/>
                <a:sym typeface="Arial" panose="020B0604020202020204" pitchFamily="34" charset="0"/>
              </a:rPr>
              <a:t>HybridDesk</a:t>
            </a:r>
            <a:r>
              <a:rPr lang="en-US" altLang="zh-TW" dirty="0">
                <a:latin typeface="Arial" panose="020B0604020202020204" pitchFamily="34" charset="0"/>
                <a:cs typeface="+mn-ea"/>
                <a:sym typeface="Arial" panose="020B0604020202020204" pitchFamily="34" charset="0"/>
              </a:rPr>
              <a:t> Station for various A/V needs</a:t>
            </a:r>
            <a:endParaRPr lang="zh-TW" altLang="en-US" dirty="0">
              <a:latin typeface="Arial" panose="020B0604020202020204" pitchFamily="34" charset="0"/>
              <a:sym typeface="Arial" panose="020B0604020202020204" pitchFamily="34" charset="0"/>
            </a:endParaRPr>
          </a:p>
        </p:txBody>
      </p:sp>
      <p:sp>
        <p:nvSpPr>
          <p:cNvPr id="15" name="Shape 364">
            <a:extLst>
              <a:ext uri="{FF2B5EF4-FFF2-40B4-BE49-F238E27FC236}">
                <a16:creationId xmlns:a16="http://schemas.microsoft.com/office/drawing/2014/main" id="{007A0646-E9C8-414B-A802-6BC2226BE51D}"/>
              </a:ext>
            </a:extLst>
          </p:cNvPr>
          <p:cNvSpPr txBox="1"/>
          <p:nvPr/>
        </p:nvSpPr>
        <p:spPr>
          <a:xfrm>
            <a:off x="2023117" y="5888870"/>
            <a:ext cx="1507557" cy="37862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r>
              <a:rPr lang="en-US" b="1"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Qremote</a:t>
            </a:r>
            <a:r>
              <a:rPr lang="en-US"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App</a:t>
            </a:r>
          </a:p>
        </p:txBody>
      </p:sp>
      <p:sp>
        <p:nvSpPr>
          <p:cNvPr id="16" name="Shape 366">
            <a:extLst>
              <a:ext uri="{FF2B5EF4-FFF2-40B4-BE49-F238E27FC236}">
                <a16:creationId xmlns:a16="http://schemas.microsoft.com/office/drawing/2014/main" id="{6ACBAC16-E86A-BC41-98F1-29A1E47D4392}"/>
              </a:ext>
            </a:extLst>
          </p:cNvPr>
          <p:cNvSpPr txBox="1"/>
          <p:nvPr/>
        </p:nvSpPr>
        <p:spPr>
          <a:xfrm>
            <a:off x="5588373" y="4934529"/>
            <a:ext cx="1346902" cy="37862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rtl="0">
              <a:spcBef>
                <a:spcPts val="0"/>
              </a:spcBef>
              <a:buNone/>
            </a:pPr>
            <a:r>
              <a:rPr lang="en-US"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Mouse &amp; </a:t>
            </a:r>
          </a:p>
          <a:p>
            <a:pPr lvl="0" rtl="0">
              <a:spcBef>
                <a:spcPts val="0"/>
              </a:spcBef>
              <a:buNone/>
            </a:pPr>
            <a:r>
              <a:rPr lang="en-US"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Keyboard</a:t>
            </a:r>
          </a:p>
        </p:txBody>
      </p:sp>
      <p:cxnSp>
        <p:nvCxnSpPr>
          <p:cNvPr id="18" name="直線接點 17">
            <a:extLst>
              <a:ext uri="{FF2B5EF4-FFF2-40B4-BE49-F238E27FC236}">
                <a16:creationId xmlns:a16="http://schemas.microsoft.com/office/drawing/2014/main" id="{32A9FF23-D70B-F441-BE7D-53F8BEB35A36}"/>
              </a:ext>
            </a:extLst>
          </p:cNvPr>
          <p:cNvCxnSpPr>
            <a:cxnSpLocks/>
          </p:cNvCxnSpPr>
          <p:nvPr/>
        </p:nvCxnSpPr>
        <p:spPr>
          <a:xfrm>
            <a:off x="2897204" y="3287606"/>
            <a:ext cx="5695865" cy="0"/>
          </a:xfrm>
          <a:prstGeom prst="line">
            <a:avLst/>
          </a:prstGeom>
          <a:ln w="44450">
            <a:solidFill>
              <a:srgbClr val="17B0ED"/>
            </a:solidFill>
          </a:ln>
          <a:effectLst>
            <a:glow rad="63500">
              <a:srgbClr val="66CCFF">
                <a:alpha val="40000"/>
              </a:srgbClr>
            </a:glow>
          </a:effectLst>
        </p:spPr>
        <p:style>
          <a:lnRef idx="1">
            <a:schemeClr val="accent1"/>
          </a:lnRef>
          <a:fillRef idx="0">
            <a:schemeClr val="accent1"/>
          </a:fillRef>
          <a:effectRef idx="0">
            <a:schemeClr val="accent1"/>
          </a:effectRef>
          <a:fontRef idx="minor">
            <a:schemeClr val="tx1"/>
          </a:fontRef>
        </p:style>
      </p:cxnSp>
      <p:pic>
        <p:nvPicPr>
          <p:cNvPr id="20" name="Picture 2" descr="C:\Users\Han Tsai\Desktop\HD_直播\MPNITOR.png">
            <a:extLst>
              <a:ext uri="{FF2B5EF4-FFF2-40B4-BE49-F238E27FC236}">
                <a16:creationId xmlns:a16="http://schemas.microsoft.com/office/drawing/2014/main" id="{AFF0A48A-7530-154C-AF91-BBDA9C25724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882"/>
          <a:stretch/>
        </p:blipFill>
        <p:spPr bwMode="auto">
          <a:xfrm>
            <a:off x="7071096" y="2225052"/>
            <a:ext cx="4989424" cy="3853128"/>
          </a:xfrm>
          <a:prstGeom prst="rect">
            <a:avLst/>
          </a:prstGeom>
          <a:noFill/>
        </p:spPr>
      </p:pic>
      <p:cxnSp>
        <p:nvCxnSpPr>
          <p:cNvPr id="22" name="接點: 肘形 3">
            <a:extLst>
              <a:ext uri="{FF2B5EF4-FFF2-40B4-BE49-F238E27FC236}">
                <a16:creationId xmlns:a16="http://schemas.microsoft.com/office/drawing/2014/main" id="{819CCC30-D047-224F-820E-BCD34B001D94}"/>
              </a:ext>
            </a:extLst>
          </p:cNvPr>
          <p:cNvCxnSpPr>
            <a:cxnSpLocks/>
          </p:cNvCxnSpPr>
          <p:nvPr/>
        </p:nvCxnSpPr>
        <p:spPr>
          <a:xfrm rot="16200000" flipH="1">
            <a:off x="1770447" y="4120782"/>
            <a:ext cx="2032728" cy="1761730"/>
          </a:xfrm>
          <a:prstGeom prst="bentConnector3">
            <a:avLst>
              <a:gd name="adj1" fmla="val 91235"/>
            </a:avLst>
          </a:prstGeom>
          <a:ln w="38100" cap="rnd">
            <a:solidFill>
              <a:srgbClr val="1471BC"/>
            </a:solidFill>
            <a:prstDash val="sysDash"/>
            <a:round/>
          </a:ln>
        </p:spPr>
        <p:style>
          <a:lnRef idx="1">
            <a:schemeClr val="accent1"/>
          </a:lnRef>
          <a:fillRef idx="0">
            <a:schemeClr val="accent1"/>
          </a:fillRef>
          <a:effectRef idx="0">
            <a:schemeClr val="accent1"/>
          </a:effectRef>
          <a:fontRef idx="minor">
            <a:schemeClr val="tx1"/>
          </a:fontRef>
        </p:style>
      </p:cxnSp>
      <p:sp>
        <p:nvSpPr>
          <p:cNvPr id="23" name="矩形: 圓角 4">
            <a:extLst>
              <a:ext uri="{FF2B5EF4-FFF2-40B4-BE49-F238E27FC236}">
                <a16:creationId xmlns:a16="http://schemas.microsoft.com/office/drawing/2014/main" id="{BFC34A78-16C4-8E44-BA20-EAB54D35CA14}"/>
              </a:ext>
            </a:extLst>
          </p:cNvPr>
          <p:cNvSpPr/>
          <p:nvPr/>
        </p:nvSpPr>
        <p:spPr>
          <a:xfrm>
            <a:off x="4803408" y="3813120"/>
            <a:ext cx="1321160" cy="438843"/>
          </a:xfrm>
          <a:prstGeom prst="roundRect">
            <a:avLst>
              <a:gd name="adj" fmla="val 8555"/>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rPr>
              <a:t>USB</a:t>
            </a: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矩形: 圓角 25">
            <a:extLst>
              <a:ext uri="{FF2B5EF4-FFF2-40B4-BE49-F238E27FC236}">
                <a16:creationId xmlns:a16="http://schemas.microsoft.com/office/drawing/2014/main" id="{ACF1E91F-7ECA-1240-BF0F-551CEF378493}"/>
              </a:ext>
            </a:extLst>
          </p:cNvPr>
          <p:cNvSpPr/>
          <p:nvPr/>
        </p:nvSpPr>
        <p:spPr>
          <a:xfrm>
            <a:off x="4798872" y="3068184"/>
            <a:ext cx="1321160" cy="438843"/>
          </a:xfrm>
          <a:prstGeom prst="roundRect">
            <a:avLst>
              <a:gd name="adj" fmla="val 8555"/>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r>
              <a:rPr lang="en-US" altLang="zh-TW" b="1"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rPr>
              <a:t>HDMI</a:t>
            </a: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5" name="矩形: 圓角 27">
            <a:extLst>
              <a:ext uri="{FF2B5EF4-FFF2-40B4-BE49-F238E27FC236}">
                <a16:creationId xmlns:a16="http://schemas.microsoft.com/office/drawing/2014/main" id="{59BE6819-3E81-7A44-8E0D-48C84C9CCED0}"/>
              </a:ext>
            </a:extLst>
          </p:cNvPr>
          <p:cNvSpPr/>
          <p:nvPr/>
        </p:nvSpPr>
        <p:spPr>
          <a:xfrm>
            <a:off x="1185125" y="5010412"/>
            <a:ext cx="1441642" cy="438843"/>
          </a:xfrm>
          <a:prstGeom prst="roundRect">
            <a:avLst>
              <a:gd name="adj" fmla="val 8555"/>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400"/>
            </a:pPr>
            <a:r>
              <a:rPr lang="en-US" altLang="zh-TW" b="1">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rPr>
              <a:t>Network</a:t>
            </a:r>
          </a:p>
        </p:txBody>
      </p:sp>
      <p:pic>
        <p:nvPicPr>
          <p:cNvPr id="3" name="圖片 2" descr="一張含有 鍵盤, 電腦, 室內, 電子用品 的圖片&#10;&#10;自動產生的描述">
            <a:extLst>
              <a:ext uri="{FF2B5EF4-FFF2-40B4-BE49-F238E27FC236}">
                <a16:creationId xmlns:a16="http://schemas.microsoft.com/office/drawing/2014/main" id="{CC1EFD51-D067-9E87-A05B-6083472A4DA0}"/>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4695" t="38468" r="28105" b="16020"/>
          <a:stretch/>
        </p:blipFill>
        <p:spPr>
          <a:xfrm>
            <a:off x="4831309" y="5313149"/>
            <a:ext cx="2924313" cy="1115030"/>
          </a:xfrm>
          <a:prstGeom prst="roundRect">
            <a:avLst>
              <a:gd name="adj" fmla="val 5125"/>
            </a:avLst>
          </a:prstGeom>
          <a:noFill/>
          <a:ln>
            <a:noFill/>
          </a:ln>
          <a:effectLst>
            <a:outerShdw blurRad="177800" dist="127000" dir="8100000" algn="tr" rotWithShape="0">
              <a:prstClr val="black">
                <a:alpha val="40000"/>
              </a:prstClr>
            </a:outerShdw>
          </a:effectLst>
        </p:spPr>
      </p:pic>
      <p:grpSp>
        <p:nvGrpSpPr>
          <p:cNvPr id="9" name="群組 8">
            <a:extLst>
              <a:ext uri="{FF2B5EF4-FFF2-40B4-BE49-F238E27FC236}">
                <a16:creationId xmlns:a16="http://schemas.microsoft.com/office/drawing/2014/main" id="{6F0DF031-5105-17A7-0379-888800C1E581}"/>
              </a:ext>
            </a:extLst>
          </p:cNvPr>
          <p:cNvGrpSpPr/>
          <p:nvPr/>
        </p:nvGrpSpPr>
        <p:grpSpPr>
          <a:xfrm>
            <a:off x="3507560" y="4528660"/>
            <a:ext cx="970820" cy="1913163"/>
            <a:chOff x="6244873" y="4785025"/>
            <a:chExt cx="970820" cy="1913163"/>
          </a:xfrm>
        </p:grpSpPr>
        <p:pic>
          <p:nvPicPr>
            <p:cNvPr id="17" name="Shape 363">
              <a:extLst>
                <a:ext uri="{FF2B5EF4-FFF2-40B4-BE49-F238E27FC236}">
                  <a16:creationId xmlns:a16="http://schemas.microsoft.com/office/drawing/2014/main" id="{AD6AF2DC-3EF2-B043-BB03-8ABB2AA11FC3}"/>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67987" y="4825466"/>
              <a:ext cx="935245" cy="1832283"/>
            </a:xfrm>
            <a:prstGeom prst="roundRect">
              <a:avLst>
                <a:gd name="adj" fmla="val 5125"/>
              </a:avLst>
            </a:prstGeom>
            <a:noFill/>
            <a:ln>
              <a:noFill/>
            </a:ln>
            <a:effectLst>
              <a:outerShdw blurRad="177800" dist="127000" dir="8100000" algn="tr" rotWithShape="0">
                <a:prstClr val="black">
                  <a:alpha val="40000"/>
                </a:prstClr>
              </a:outerShdw>
            </a:effectLst>
          </p:spPr>
        </p:pic>
        <p:pic>
          <p:nvPicPr>
            <p:cNvPr id="7" name="圖片 6" descr="一張含有 文字, 電子用品, 螢幕擷取畫面, 電腦 的圖片&#10;&#10;自動產生的描述">
              <a:extLst>
                <a:ext uri="{FF2B5EF4-FFF2-40B4-BE49-F238E27FC236}">
                  <a16:creationId xmlns:a16="http://schemas.microsoft.com/office/drawing/2014/main" id="{DAD96A96-EB72-A592-D91C-EFD26684F5C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44873" y="4785025"/>
              <a:ext cx="970820" cy="1913163"/>
            </a:xfrm>
            <a:prstGeom prst="rect">
              <a:avLst/>
            </a:prstGeom>
          </p:spPr>
        </p:pic>
      </p:grpSp>
      <p:pic>
        <p:nvPicPr>
          <p:cNvPr id="4" name="圖片 3" descr="一張含有 文字, 室內, 電子用品, 電腦 的圖片&#10;&#10;自動產生的描述">
            <a:extLst>
              <a:ext uri="{FF2B5EF4-FFF2-40B4-BE49-F238E27FC236}">
                <a16:creationId xmlns:a16="http://schemas.microsoft.com/office/drawing/2014/main" id="{D20B5CEA-5DD3-7BCB-3A73-05400BA954E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1156" t="8489" r="21156"/>
          <a:stretch/>
        </p:blipFill>
        <p:spPr>
          <a:xfrm>
            <a:off x="906427" y="2398611"/>
            <a:ext cx="2008223" cy="1981445"/>
          </a:xfrm>
          <a:prstGeom prst="rect">
            <a:avLst/>
          </a:prstGeom>
        </p:spPr>
      </p:pic>
      <p:pic>
        <p:nvPicPr>
          <p:cNvPr id="19" name="Picture 16">
            <a:extLst>
              <a:ext uri="{FF2B5EF4-FFF2-40B4-BE49-F238E27FC236}">
                <a16:creationId xmlns:a16="http://schemas.microsoft.com/office/drawing/2014/main" id="{3F9555C8-163C-2D93-42DA-3306E0F80F4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62544" y="1974149"/>
            <a:ext cx="1080000" cy="10800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07707211"/>
      </p:ext>
    </p:extLst>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a:stretch>
            <a:fillRect/>
          </a:stretch>
        </p:blipFill>
        <p:spPr>
          <a:xfrm>
            <a:off x="1306097" y="1912213"/>
            <a:ext cx="6799673" cy="3808888"/>
          </a:xfrm>
          <a:prstGeom prst="rect">
            <a:avLst/>
          </a:prstGeom>
        </p:spPr>
      </p:pic>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p:txBody>
          <a:bodyPr/>
          <a:lstStyle/>
          <a:p>
            <a:r>
              <a:rPr lang="en-US" dirty="0">
                <a:latin typeface="Arial" panose="020B0604020202020204" pitchFamily="34" charset="0"/>
                <a:sym typeface="Arial" panose="020B0604020202020204" pitchFamily="34" charset="0"/>
              </a:rPr>
              <a:t>QVR</a:t>
            </a:r>
            <a:r>
              <a:rPr lang="zh-TW" altLang="en-US" dirty="0">
                <a:latin typeface="Arial" panose="020B0604020202020204" pitchFamily="34" charset="0"/>
                <a:sym typeface="Arial" panose="020B0604020202020204" pitchFamily="34" charset="0"/>
              </a:rPr>
              <a:t> </a:t>
            </a:r>
            <a:r>
              <a:rPr lang="en-US" dirty="0">
                <a:latin typeface="Arial" panose="020B0604020202020204" pitchFamily="34" charset="0"/>
                <a:sym typeface="Arial" panose="020B0604020202020204" pitchFamily="34" charset="0"/>
              </a:rPr>
              <a:t>Elite </a:t>
            </a:r>
            <a:r>
              <a:rPr lang="en-US" altLang="zh-TW" dirty="0">
                <a:latin typeface="Arial" panose="020B0604020202020204" pitchFamily="34" charset="0"/>
                <a:sym typeface="Arial" panose="020B0604020202020204" pitchFamily="34" charset="0"/>
              </a:rPr>
              <a:t>24 x7 smart </a:t>
            </a:r>
            <a:r>
              <a:rPr lang="en-US" altLang="zh-TW" dirty="0">
                <a:sym typeface="Arial" panose="020B0604020202020204" pitchFamily="34" charset="0"/>
              </a:rPr>
              <a:t>s</a:t>
            </a:r>
            <a:r>
              <a:rPr lang="en-US" altLang="zh-TW" dirty="0">
                <a:latin typeface="Arial" panose="020B0604020202020204" pitchFamily="34" charset="0"/>
                <a:sym typeface="Arial" panose="020B0604020202020204" pitchFamily="34" charset="0"/>
              </a:rPr>
              <a:t>urveillance </a:t>
            </a:r>
            <a:r>
              <a:rPr lang="en-US" altLang="zh-TW" dirty="0">
                <a:sym typeface="Arial" panose="020B0604020202020204" pitchFamily="34" charset="0"/>
              </a:rPr>
              <a:t>s</a:t>
            </a:r>
            <a:r>
              <a:rPr lang="en-US" altLang="zh-TW" dirty="0">
                <a:latin typeface="Arial" panose="020B0604020202020204" pitchFamily="34" charset="0"/>
                <a:sym typeface="Arial" panose="020B0604020202020204" pitchFamily="34" charset="0"/>
              </a:rPr>
              <a:t>ystem</a:t>
            </a:r>
            <a:endParaRPr lang="en-US" dirty="0">
              <a:latin typeface="Arial" panose="020B0604020202020204" pitchFamily="34" charset="0"/>
              <a:sym typeface="Arial" panose="020B0604020202020204" pitchFamily="34" charset="0"/>
            </a:endParaRPr>
          </a:p>
        </p:txBody>
      </p:sp>
      <p:sp>
        <p:nvSpPr>
          <p:cNvPr id="17" name="文字方塊 16">
            <a:extLst>
              <a:ext uri="{FF2B5EF4-FFF2-40B4-BE49-F238E27FC236}">
                <a16:creationId xmlns:a16="http://schemas.microsoft.com/office/drawing/2014/main" id="{E30B708B-7C59-467F-BF45-1BA5BC5E7F8C}"/>
              </a:ext>
            </a:extLst>
          </p:cNvPr>
          <p:cNvSpPr txBox="1"/>
          <p:nvPr/>
        </p:nvSpPr>
        <p:spPr>
          <a:xfrm>
            <a:off x="2427364" y="5784731"/>
            <a:ext cx="5059286" cy="8760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nSpc>
                <a:spcPct val="110000"/>
              </a:lnSpc>
              <a:spcBef>
                <a:spcPts val="400"/>
              </a:spcBef>
            </a:pPr>
            <a:r>
              <a:rPr lang="en-US" altLang="zh-TW" sz="2400" dirty="0">
                <a:solidFill>
                  <a:schemeClr val="tx2"/>
                </a:solidFill>
                <a:latin typeface="Arial" panose="020B0604020202020204" pitchFamily="34" charset="0"/>
                <a:ea typeface="微軟正黑體" panose="020B0604030504040204" pitchFamily="34" charset="-120"/>
                <a:sym typeface="Arial" panose="020B0604020202020204" pitchFamily="34" charset="0"/>
              </a:rPr>
              <a:t>2 channels are included for free</a:t>
            </a:r>
          </a:p>
          <a:p>
            <a:pPr>
              <a:lnSpc>
                <a:spcPct val="110000"/>
              </a:lnSpc>
              <a:spcBef>
                <a:spcPts val="400"/>
              </a:spcBef>
            </a:pPr>
            <a:r>
              <a:rPr lang="en-US" altLang="zh-TW" dirty="0">
                <a:solidFill>
                  <a:schemeClr val="tx2"/>
                </a:solidFill>
                <a:latin typeface="Arial" panose="020B0604020202020204" pitchFamily="34" charset="0"/>
                <a:ea typeface="微軟正黑體" panose="020B0604030504040204" pitchFamily="34" charset="-120"/>
                <a:sym typeface="Arial" panose="020B0604020202020204" pitchFamily="34" charset="0"/>
              </a:rPr>
              <a:t>(expandable)</a:t>
            </a:r>
          </a:p>
        </p:txBody>
      </p:sp>
      <p:sp>
        <p:nvSpPr>
          <p:cNvPr id="7" name="文字方塊 6">
            <a:extLst>
              <a:ext uri="{FF2B5EF4-FFF2-40B4-BE49-F238E27FC236}">
                <a16:creationId xmlns:a16="http://schemas.microsoft.com/office/drawing/2014/main" id="{0283DDE9-3DE5-49B2-993D-46F07BA33E0B}"/>
              </a:ext>
            </a:extLst>
          </p:cNvPr>
          <p:cNvSpPr txBox="1"/>
          <p:nvPr/>
        </p:nvSpPr>
        <p:spPr>
          <a:xfrm>
            <a:off x="7925189" y="3122318"/>
            <a:ext cx="3415052"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dirty="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Record using the MP4 Format</a:t>
            </a:r>
            <a:endParaRPr lang="zh-TW" altLang="en-US" sz="1050" dirty="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文字方塊 11">
            <a:extLst>
              <a:ext uri="{FF2B5EF4-FFF2-40B4-BE49-F238E27FC236}">
                <a16:creationId xmlns:a16="http://schemas.microsoft.com/office/drawing/2014/main" id="{EEFE514E-CF30-4243-8D86-DDCDD4158EE4}"/>
              </a:ext>
            </a:extLst>
          </p:cNvPr>
          <p:cNvSpPr txBox="1"/>
          <p:nvPr/>
        </p:nvSpPr>
        <p:spPr>
          <a:xfrm>
            <a:off x="8295677" y="4786625"/>
            <a:ext cx="2674076"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dirty="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Flexible Subscription</a:t>
            </a:r>
            <a:endParaRPr lang="zh-TW" altLang="en-US" dirty="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8295677" y="6395835"/>
            <a:ext cx="2674076"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dirty="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rPr>
              <a:t>Expandable Capacity</a:t>
            </a:r>
            <a:endParaRPr lang="zh-TW" altLang="en-US" dirty="0">
              <a:solidFill>
                <a:schemeClr val="tx2"/>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9" name="矩形: 圓角 18">
            <a:extLst>
              <a:ext uri="{FF2B5EF4-FFF2-40B4-BE49-F238E27FC236}">
                <a16:creationId xmlns:a16="http://schemas.microsoft.com/office/drawing/2014/main" id="{C6EEDC0F-5E72-DCF9-CB63-D93B50A14932}"/>
              </a:ext>
            </a:extLst>
          </p:cNvPr>
          <p:cNvSpPr/>
          <p:nvPr/>
        </p:nvSpPr>
        <p:spPr>
          <a:xfrm>
            <a:off x="8711371" y="1938033"/>
            <a:ext cx="1842689" cy="1167454"/>
          </a:xfrm>
          <a:prstGeom prst="roundRect">
            <a:avLst>
              <a:gd name="adj" fmla="val 6364"/>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533">
              <a:latin typeface="Arial" panose="020B0604020202020204" pitchFamily="34" charset="0"/>
              <a:ea typeface="微軟正黑體" panose="020B0604030504040204" pitchFamily="34" charset="-120"/>
              <a:sym typeface="Arial" panose="020B0604020202020204" pitchFamily="34" charset="0"/>
            </a:endParaRPr>
          </a:p>
        </p:txBody>
      </p:sp>
      <p:sp>
        <p:nvSpPr>
          <p:cNvPr id="20" name="矩形: 圓角 19">
            <a:extLst>
              <a:ext uri="{FF2B5EF4-FFF2-40B4-BE49-F238E27FC236}">
                <a16:creationId xmlns:a16="http://schemas.microsoft.com/office/drawing/2014/main" id="{F82D3779-19BE-8537-2DC3-4D464B7D77AF}"/>
              </a:ext>
            </a:extLst>
          </p:cNvPr>
          <p:cNvSpPr/>
          <p:nvPr/>
        </p:nvSpPr>
        <p:spPr>
          <a:xfrm>
            <a:off x="8711371" y="3619310"/>
            <a:ext cx="1842689" cy="1167454"/>
          </a:xfrm>
          <a:prstGeom prst="roundRect">
            <a:avLst>
              <a:gd name="adj" fmla="val 6364"/>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533">
              <a:latin typeface="Arial" panose="020B0604020202020204" pitchFamily="34" charset="0"/>
              <a:ea typeface="微軟正黑體" panose="020B0604030504040204" pitchFamily="34" charset="-120"/>
              <a:sym typeface="Arial" panose="020B0604020202020204" pitchFamily="34" charset="0"/>
            </a:endParaRPr>
          </a:p>
        </p:txBody>
      </p:sp>
      <p:sp>
        <p:nvSpPr>
          <p:cNvPr id="21" name="矩形: 圓角 20">
            <a:extLst>
              <a:ext uri="{FF2B5EF4-FFF2-40B4-BE49-F238E27FC236}">
                <a16:creationId xmlns:a16="http://schemas.microsoft.com/office/drawing/2014/main" id="{2C2198BB-54C4-3B0A-A13B-9802D6771D50}"/>
              </a:ext>
            </a:extLst>
          </p:cNvPr>
          <p:cNvSpPr/>
          <p:nvPr/>
        </p:nvSpPr>
        <p:spPr>
          <a:xfrm>
            <a:off x="8711371" y="5215081"/>
            <a:ext cx="1842689" cy="1167454"/>
          </a:xfrm>
          <a:prstGeom prst="roundRect">
            <a:avLst>
              <a:gd name="adj" fmla="val 6364"/>
            </a:avLst>
          </a:prstGeom>
          <a:noFill/>
          <a:ln w="12700">
            <a:solidFill>
              <a:srgbClr val="1E1E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533">
              <a:latin typeface="Arial" panose="020B0604020202020204" pitchFamily="34" charset="0"/>
              <a:ea typeface="微軟正黑體" panose="020B0604030504040204" pitchFamily="34" charset="-120"/>
              <a:sym typeface="Arial" panose="020B0604020202020204" pitchFamily="34" charset="0"/>
            </a:endParaRPr>
          </a:p>
        </p:txBody>
      </p:sp>
      <p:pic>
        <p:nvPicPr>
          <p:cNvPr id="22" name="圖形 21">
            <a:extLst>
              <a:ext uri="{FF2B5EF4-FFF2-40B4-BE49-F238E27FC236}">
                <a16:creationId xmlns:a16="http://schemas.microsoft.com/office/drawing/2014/main" id="{3F418FDE-3FA6-BE19-DB50-2C0024F79E6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42634" y="3678834"/>
            <a:ext cx="1580163" cy="1074975"/>
          </a:xfrm>
          <a:prstGeom prst="rect">
            <a:avLst/>
          </a:prstGeom>
        </p:spPr>
      </p:pic>
      <p:pic>
        <p:nvPicPr>
          <p:cNvPr id="23" name="圖形 22">
            <a:extLst>
              <a:ext uri="{FF2B5EF4-FFF2-40B4-BE49-F238E27FC236}">
                <a16:creationId xmlns:a16="http://schemas.microsoft.com/office/drawing/2014/main" id="{6015FFC3-0F30-CF78-E74E-24B58F2921B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50280" y="2005451"/>
            <a:ext cx="1164870" cy="1045760"/>
          </a:xfrm>
          <a:prstGeom prst="rect">
            <a:avLst/>
          </a:prstGeom>
        </p:spPr>
      </p:pic>
      <p:grpSp>
        <p:nvGrpSpPr>
          <p:cNvPr id="30" name="圖形 23">
            <a:extLst>
              <a:ext uri="{FF2B5EF4-FFF2-40B4-BE49-F238E27FC236}">
                <a16:creationId xmlns:a16="http://schemas.microsoft.com/office/drawing/2014/main" id="{550B5EBE-D467-6651-12EE-20115AF5E790}"/>
              </a:ext>
            </a:extLst>
          </p:cNvPr>
          <p:cNvGrpSpPr/>
          <p:nvPr/>
        </p:nvGrpSpPr>
        <p:grpSpPr>
          <a:xfrm>
            <a:off x="9357175" y="5454422"/>
            <a:ext cx="551081" cy="771818"/>
            <a:chOff x="6497364" y="3532238"/>
            <a:chExt cx="456533" cy="639398"/>
          </a:xfrm>
          <a:noFill/>
        </p:grpSpPr>
        <p:sp>
          <p:nvSpPr>
            <p:cNvPr id="31" name="手繪多邊形: 圖案 30">
              <a:extLst>
                <a:ext uri="{FF2B5EF4-FFF2-40B4-BE49-F238E27FC236}">
                  <a16:creationId xmlns:a16="http://schemas.microsoft.com/office/drawing/2014/main" id="{93967DAD-F504-A800-8E16-02596B9616A5}"/>
                </a:ext>
              </a:extLst>
            </p:cNvPr>
            <p:cNvSpPr/>
            <p:nvPr/>
          </p:nvSpPr>
          <p:spPr>
            <a:xfrm>
              <a:off x="6497371" y="3933968"/>
              <a:ext cx="456505" cy="237668"/>
            </a:xfrm>
            <a:custGeom>
              <a:avLst/>
              <a:gdLst>
                <a:gd name="connsiteX0" fmla="*/ 455125 w 456505"/>
                <a:gd name="connsiteY0" fmla="*/ -958 h 237668"/>
                <a:gd name="connsiteX1" fmla="*/ 454430 w 456505"/>
                <a:gd name="connsiteY1" fmla="*/ -958 h 237668"/>
                <a:gd name="connsiteX2" fmla="*/ 454493 w 456505"/>
                <a:gd name="connsiteY2" fmla="*/ -146 h 237668"/>
                <a:gd name="connsiteX3" fmla="*/ 226622 w 456505"/>
                <a:gd name="connsiteY3" fmla="*/ 73064 h 237668"/>
                <a:gd name="connsiteX4" fmla="*/ -1249 w 456505"/>
                <a:gd name="connsiteY4" fmla="*/ -146 h 237668"/>
                <a:gd name="connsiteX5" fmla="*/ -1179 w 456505"/>
                <a:gd name="connsiteY5" fmla="*/ -958 h 237668"/>
                <a:gd name="connsiteX6" fmla="*/ -1374 w 456505"/>
                <a:gd name="connsiteY6" fmla="*/ -958 h 237668"/>
                <a:gd name="connsiteX7" fmla="*/ -1374 w 456505"/>
                <a:gd name="connsiteY7" fmla="*/ 162666 h 237668"/>
                <a:gd name="connsiteX8" fmla="*/ -1193 w 456505"/>
                <a:gd name="connsiteY8" fmla="*/ 162666 h 237668"/>
                <a:gd name="connsiteX9" fmla="*/ -1249 w 456505"/>
                <a:gd name="connsiteY9" fmla="*/ 163465 h 237668"/>
                <a:gd name="connsiteX10" fmla="*/ 226622 w 456505"/>
                <a:gd name="connsiteY10" fmla="*/ 236710 h 237668"/>
                <a:gd name="connsiteX11" fmla="*/ 454493 w 456505"/>
                <a:gd name="connsiteY11" fmla="*/ 163451 h 237668"/>
                <a:gd name="connsiteX12" fmla="*/ 454437 w 456505"/>
                <a:gd name="connsiteY12" fmla="*/ 162666 h 237668"/>
                <a:gd name="connsiteX13" fmla="*/ 455132 w 456505"/>
                <a:gd name="connsiteY13" fmla="*/ 162666 h 23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668">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latin typeface="Arial" panose="020B0604020202020204" pitchFamily="34" charset="0"/>
                <a:ea typeface="微軟正黑體" panose="020B0604030504040204" pitchFamily="34" charset="-120"/>
                <a:sym typeface="Arial" panose="020B0604020202020204" pitchFamily="34" charset="0"/>
              </a:endParaRPr>
            </a:p>
          </p:txBody>
        </p:sp>
        <p:sp>
          <p:nvSpPr>
            <p:cNvPr id="32" name="手繪多邊形: 圖案 31">
              <a:extLst>
                <a:ext uri="{FF2B5EF4-FFF2-40B4-BE49-F238E27FC236}">
                  <a16:creationId xmlns:a16="http://schemas.microsoft.com/office/drawing/2014/main" id="{2CDE3A0C-752C-B9BF-B98C-86949F05752F}"/>
                </a:ext>
              </a:extLst>
            </p:cNvPr>
            <p:cNvSpPr/>
            <p:nvPr/>
          </p:nvSpPr>
          <p:spPr>
            <a:xfrm>
              <a:off x="6497392" y="3769336"/>
              <a:ext cx="456505" cy="238071"/>
            </a:xfrm>
            <a:custGeom>
              <a:avLst/>
              <a:gdLst>
                <a:gd name="connsiteX0" fmla="*/ 455104 w 456505"/>
                <a:gd name="connsiteY0" fmla="*/ -958 h 238071"/>
                <a:gd name="connsiteX1" fmla="*/ 454409 w 456505"/>
                <a:gd name="connsiteY1" fmla="*/ -958 h 238071"/>
                <a:gd name="connsiteX2" fmla="*/ 454493 w 456505"/>
                <a:gd name="connsiteY2" fmla="*/ 77 h 238071"/>
                <a:gd name="connsiteX3" fmla="*/ 226622 w 456505"/>
                <a:gd name="connsiteY3" fmla="*/ 73280 h 238071"/>
                <a:gd name="connsiteX4" fmla="*/ -1249 w 456505"/>
                <a:gd name="connsiteY4" fmla="*/ 77 h 238071"/>
                <a:gd name="connsiteX5" fmla="*/ -1165 w 456505"/>
                <a:gd name="connsiteY5" fmla="*/ -958 h 238071"/>
                <a:gd name="connsiteX6" fmla="*/ -1374 w 456505"/>
                <a:gd name="connsiteY6" fmla="*/ -958 h 238071"/>
                <a:gd name="connsiteX7" fmla="*/ -1374 w 456505"/>
                <a:gd name="connsiteY7" fmla="*/ 163722 h 238071"/>
                <a:gd name="connsiteX8" fmla="*/ -1193 w 456505"/>
                <a:gd name="connsiteY8" fmla="*/ 163722 h 238071"/>
                <a:gd name="connsiteX9" fmla="*/ -1249 w 456505"/>
                <a:gd name="connsiteY9" fmla="*/ 164090 h 238071"/>
                <a:gd name="connsiteX10" fmla="*/ 226622 w 456505"/>
                <a:gd name="connsiteY10" fmla="*/ 237113 h 238071"/>
                <a:gd name="connsiteX11" fmla="*/ 454493 w 456505"/>
                <a:gd name="connsiteY11" fmla="*/ 164153 h 238071"/>
                <a:gd name="connsiteX12" fmla="*/ 454437 w 456505"/>
                <a:gd name="connsiteY12" fmla="*/ 163687 h 238071"/>
                <a:gd name="connsiteX13" fmla="*/ 455132 w 456505"/>
                <a:gd name="connsiteY13" fmla="*/ 163687 h 23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8071">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a:solidFill>
                <a:srgbClr val="3E3A39"/>
              </a:solidFill>
              <a:prstDash val="solid"/>
              <a:round/>
            </a:ln>
          </p:spPr>
          <p:txBody>
            <a:bodyPr rtlCol="0" anchor="ctr"/>
            <a:lstStyle/>
            <a:p>
              <a:endParaRPr lang="zh-TW" altLang="en-US" sz="2533">
                <a:latin typeface="Arial" panose="020B0604020202020204" pitchFamily="34" charset="0"/>
                <a:ea typeface="微軟正黑體" panose="020B0604030504040204" pitchFamily="34" charset="-120"/>
                <a:sym typeface="Arial" panose="020B0604020202020204" pitchFamily="34" charset="0"/>
              </a:endParaRPr>
            </a:p>
          </p:txBody>
        </p:sp>
        <p:sp>
          <p:nvSpPr>
            <p:cNvPr id="33" name="手繪多邊形: 圖案 32">
              <a:extLst>
                <a:ext uri="{FF2B5EF4-FFF2-40B4-BE49-F238E27FC236}">
                  <a16:creationId xmlns:a16="http://schemas.microsoft.com/office/drawing/2014/main" id="{2D5465A3-670A-10A9-A5C7-98E32FF447F3}"/>
                </a:ext>
              </a:extLst>
            </p:cNvPr>
            <p:cNvSpPr/>
            <p:nvPr/>
          </p:nvSpPr>
          <p:spPr>
            <a:xfrm>
              <a:off x="6497364" y="3605197"/>
              <a:ext cx="456505" cy="237195"/>
            </a:xfrm>
            <a:custGeom>
              <a:avLst/>
              <a:gdLst>
                <a:gd name="connsiteX0" fmla="*/ 455132 w 456505"/>
                <a:gd name="connsiteY0" fmla="*/ -958 h 237195"/>
                <a:gd name="connsiteX1" fmla="*/ 454507 w 456505"/>
                <a:gd name="connsiteY1" fmla="*/ -958 h 237195"/>
                <a:gd name="connsiteX2" fmla="*/ 454507 w 456505"/>
                <a:gd name="connsiteY2" fmla="*/ -771 h 237195"/>
                <a:gd name="connsiteX3" fmla="*/ 226636 w 456505"/>
                <a:gd name="connsiteY3" fmla="*/ 72432 h 237195"/>
                <a:gd name="connsiteX4" fmla="*/ -1235 w 456505"/>
                <a:gd name="connsiteY4" fmla="*/ -771 h 237195"/>
                <a:gd name="connsiteX5" fmla="*/ -1235 w 456505"/>
                <a:gd name="connsiteY5" fmla="*/ -958 h 237195"/>
                <a:gd name="connsiteX6" fmla="*/ -1374 w 456505"/>
                <a:gd name="connsiteY6" fmla="*/ -958 h 237195"/>
                <a:gd name="connsiteX7" fmla="*/ -1374 w 456505"/>
                <a:gd name="connsiteY7" fmla="*/ 162666 h 237195"/>
                <a:gd name="connsiteX8" fmla="*/ -1193 w 456505"/>
                <a:gd name="connsiteY8" fmla="*/ 162666 h 237195"/>
                <a:gd name="connsiteX9" fmla="*/ -1249 w 456505"/>
                <a:gd name="connsiteY9" fmla="*/ 163159 h 237195"/>
                <a:gd name="connsiteX10" fmla="*/ 226622 w 456505"/>
                <a:gd name="connsiteY10" fmla="*/ 236237 h 237195"/>
                <a:gd name="connsiteX11" fmla="*/ 454493 w 456505"/>
                <a:gd name="connsiteY11" fmla="*/ 163215 h 237195"/>
                <a:gd name="connsiteX12" fmla="*/ 454437 w 456505"/>
                <a:gd name="connsiteY12" fmla="*/ 162666 h 237195"/>
                <a:gd name="connsiteX13" fmla="*/ 455132 w 456505"/>
                <a:gd name="connsiteY13" fmla="*/ 162666 h 2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195">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latin typeface="Arial" panose="020B0604020202020204" pitchFamily="34" charset="0"/>
                <a:ea typeface="微軟正黑體" panose="020B0604030504040204" pitchFamily="34" charset="-120"/>
                <a:sym typeface="Arial" panose="020B0604020202020204" pitchFamily="34" charset="0"/>
              </a:endParaRPr>
            </a:p>
          </p:txBody>
        </p:sp>
        <p:sp>
          <p:nvSpPr>
            <p:cNvPr id="34" name="手繪多邊形: 圖案 33">
              <a:extLst>
                <a:ext uri="{FF2B5EF4-FFF2-40B4-BE49-F238E27FC236}">
                  <a16:creationId xmlns:a16="http://schemas.microsoft.com/office/drawing/2014/main" id="{15A35B0B-33AB-61E4-719C-AC5CA6E91270}"/>
                </a:ext>
              </a:extLst>
            </p:cNvPr>
            <p:cNvSpPr/>
            <p:nvPr/>
          </p:nvSpPr>
          <p:spPr>
            <a:xfrm>
              <a:off x="6497510" y="3532238"/>
              <a:ext cx="455741" cy="146371"/>
            </a:xfrm>
            <a:custGeom>
              <a:avLst/>
              <a:gdLst>
                <a:gd name="connsiteX0" fmla="*/ 454368 w 455741"/>
                <a:gd name="connsiteY0" fmla="*/ 72210 h 146371"/>
                <a:gd name="connsiteX1" fmla="*/ 226497 w 455741"/>
                <a:gd name="connsiteY1" fmla="*/ 145413 h 146371"/>
                <a:gd name="connsiteX2" fmla="*/ -1374 w 455741"/>
                <a:gd name="connsiteY2" fmla="*/ 72210 h 146371"/>
                <a:gd name="connsiteX3" fmla="*/ 226497 w 455741"/>
                <a:gd name="connsiteY3" fmla="*/ -958 h 146371"/>
                <a:gd name="connsiteX4" fmla="*/ 454368 w 455741"/>
                <a:gd name="connsiteY4" fmla="*/ 72210 h 14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41" h="146371">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a:solidFill>
                <a:srgbClr val="3E3A39"/>
              </a:solidFill>
              <a:prstDash val="solid"/>
              <a:round/>
            </a:ln>
          </p:spPr>
          <p:txBody>
            <a:bodyPr rtlCol="0" anchor="ctr"/>
            <a:lstStyle/>
            <a:p>
              <a:endParaRPr lang="zh-TW" altLang="en-US" sz="2533">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5" name="圖形 24">
            <a:extLst>
              <a:ext uri="{FF2B5EF4-FFF2-40B4-BE49-F238E27FC236}">
                <a16:creationId xmlns:a16="http://schemas.microsoft.com/office/drawing/2014/main" id="{78C378F8-1362-1B90-0E3D-BA8B028C5063}"/>
              </a:ext>
            </a:extLst>
          </p:cNvPr>
          <p:cNvGrpSpPr/>
          <p:nvPr/>
        </p:nvGrpSpPr>
        <p:grpSpPr>
          <a:xfrm>
            <a:off x="9357175" y="5454422"/>
            <a:ext cx="551081" cy="771818"/>
            <a:chOff x="7200096" y="3532238"/>
            <a:chExt cx="456533" cy="639398"/>
          </a:xfrm>
          <a:noFill/>
        </p:grpSpPr>
        <p:sp>
          <p:nvSpPr>
            <p:cNvPr id="36" name="手繪多邊形: 圖案 35">
              <a:extLst>
                <a:ext uri="{FF2B5EF4-FFF2-40B4-BE49-F238E27FC236}">
                  <a16:creationId xmlns:a16="http://schemas.microsoft.com/office/drawing/2014/main" id="{66781A1B-E46B-1AB1-011A-950FCEFFE864}"/>
                </a:ext>
              </a:extLst>
            </p:cNvPr>
            <p:cNvSpPr/>
            <p:nvPr/>
          </p:nvSpPr>
          <p:spPr>
            <a:xfrm>
              <a:off x="7200103" y="3933968"/>
              <a:ext cx="456505" cy="237668"/>
            </a:xfrm>
            <a:custGeom>
              <a:avLst/>
              <a:gdLst>
                <a:gd name="connsiteX0" fmla="*/ 455125 w 456505"/>
                <a:gd name="connsiteY0" fmla="*/ -958 h 237668"/>
                <a:gd name="connsiteX1" fmla="*/ 454430 w 456505"/>
                <a:gd name="connsiteY1" fmla="*/ -958 h 237668"/>
                <a:gd name="connsiteX2" fmla="*/ 454493 w 456505"/>
                <a:gd name="connsiteY2" fmla="*/ -146 h 237668"/>
                <a:gd name="connsiteX3" fmla="*/ 226622 w 456505"/>
                <a:gd name="connsiteY3" fmla="*/ 73064 h 237668"/>
                <a:gd name="connsiteX4" fmla="*/ -1249 w 456505"/>
                <a:gd name="connsiteY4" fmla="*/ -146 h 237668"/>
                <a:gd name="connsiteX5" fmla="*/ -1179 w 456505"/>
                <a:gd name="connsiteY5" fmla="*/ -958 h 237668"/>
                <a:gd name="connsiteX6" fmla="*/ -1374 w 456505"/>
                <a:gd name="connsiteY6" fmla="*/ -958 h 237668"/>
                <a:gd name="connsiteX7" fmla="*/ -1374 w 456505"/>
                <a:gd name="connsiteY7" fmla="*/ 162666 h 237668"/>
                <a:gd name="connsiteX8" fmla="*/ -1193 w 456505"/>
                <a:gd name="connsiteY8" fmla="*/ 162666 h 237668"/>
                <a:gd name="connsiteX9" fmla="*/ -1249 w 456505"/>
                <a:gd name="connsiteY9" fmla="*/ 163465 h 237668"/>
                <a:gd name="connsiteX10" fmla="*/ 226622 w 456505"/>
                <a:gd name="connsiteY10" fmla="*/ 236710 h 237668"/>
                <a:gd name="connsiteX11" fmla="*/ 454493 w 456505"/>
                <a:gd name="connsiteY11" fmla="*/ 163451 h 237668"/>
                <a:gd name="connsiteX12" fmla="*/ 454437 w 456505"/>
                <a:gd name="connsiteY12" fmla="*/ 162666 h 237668"/>
                <a:gd name="connsiteX13" fmla="*/ 455132 w 456505"/>
                <a:gd name="connsiteY13" fmla="*/ 162666 h 23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668">
                  <a:moveTo>
                    <a:pt x="455125" y="-958"/>
                  </a:moveTo>
                  <a:lnTo>
                    <a:pt x="454430" y="-958"/>
                  </a:lnTo>
                  <a:cubicBezTo>
                    <a:pt x="454430" y="-687"/>
                    <a:pt x="454493" y="-416"/>
                    <a:pt x="454493" y="-146"/>
                  </a:cubicBezTo>
                  <a:cubicBezTo>
                    <a:pt x="454493" y="40281"/>
                    <a:pt x="352474" y="73064"/>
                    <a:pt x="226622" y="73064"/>
                  </a:cubicBezTo>
                  <a:cubicBezTo>
                    <a:pt x="100770" y="73064"/>
                    <a:pt x="-1249" y="40281"/>
                    <a:pt x="-1249" y="-146"/>
                  </a:cubicBezTo>
                  <a:cubicBezTo>
                    <a:pt x="-1249" y="-416"/>
                    <a:pt x="-1193" y="-687"/>
                    <a:pt x="-1179" y="-958"/>
                  </a:cubicBezTo>
                  <a:lnTo>
                    <a:pt x="-1374" y="-958"/>
                  </a:lnTo>
                  <a:lnTo>
                    <a:pt x="-1374" y="162666"/>
                  </a:lnTo>
                  <a:lnTo>
                    <a:pt x="-1193" y="162666"/>
                  </a:lnTo>
                  <a:cubicBezTo>
                    <a:pt x="-1193" y="162666"/>
                    <a:pt x="-1249" y="163222"/>
                    <a:pt x="-1249" y="163465"/>
                  </a:cubicBezTo>
                  <a:cubicBezTo>
                    <a:pt x="-1249" y="203899"/>
                    <a:pt x="100770" y="236710"/>
                    <a:pt x="226622" y="236710"/>
                  </a:cubicBezTo>
                  <a:cubicBezTo>
                    <a:pt x="352474" y="236710"/>
                    <a:pt x="454493" y="203885"/>
                    <a:pt x="454493" y="163451"/>
                  </a:cubicBezTo>
                  <a:cubicBezTo>
                    <a:pt x="454493" y="163201"/>
                    <a:pt x="454444" y="162666"/>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latin typeface="Arial" panose="020B0604020202020204" pitchFamily="34" charset="0"/>
                <a:ea typeface="微軟正黑體" panose="020B0604030504040204" pitchFamily="34" charset="-120"/>
                <a:sym typeface="Arial" panose="020B0604020202020204" pitchFamily="34" charset="0"/>
              </a:endParaRPr>
            </a:p>
          </p:txBody>
        </p:sp>
        <p:sp>
          <p:nvSpPr>
            <p:cNvPr id="37" name="手繪多邊形: 圖案 36">
              <a:extLst>
                <a:ext uri="{FF2B5EF4-FFF2-40B4-BE49-F238E27FC236}">
                  <a16:creationId xmlns:a16="http://schemas.microsoft.com/office/drawing/2014/main" id="{C208814C-98D9-3EB8-FD01-AD10DDFCC8A8}"/>
                </a:ext>
              </a:extLst>
            </p:cNvPr>
            <p:cNvSpPr/>
            <p:nvPr/>
          </p:nvSpPr>
          <p:spPr>
            <a:xfrm>
              <a:off x="7200124" y="3769336"/>
              <a:ext cx="456505" cy="238071"/>
            </a:xfrm>
            <a:custGeom>
              <a:avLst/>
              <a:gdLst>
                <a:gd name="connsiteX0" fmla="*/ 455104 w 456505"/>
                <a:gd name="connsiteY0" fmla="*/ -958 h 238071"/>
                <a:gd name="connsiteX1" fmla="*/ 454409 w 456505"/>
                <a:gd name="connsiteY1" fmla="*/ -958 h 238071"/>
                <a:gd name="connsiteX2" fmla="*/ 454493 w 456505"/>
                <a:gd name="connsiteY2" fmla="*/ 77 h 238071"/>
                <a:gd name="connsiteX3" fmla="*/ 226622 w 456505"/>
                <a:gd name="connsiteY3" fmla="*/ 73280 h 238071"/>
                <a:gd name="connsiteX4" fmla="*/ -1249 w 456505"/>
                <a:gd name="connsiteY4" fmla="*/ 77 h 238071"/>
                <a:gd name="connsiteX5" fmla="*/ -1165 w 456505"/>
                <a:gd name="connsiteY5" fmla="*/ -958 h 238071"/>
                <a:gd name="connsiteX6" fmla="*/ -1374 w 456505"/>
                <a:gd name="connsiteY6" fmla="*/ -958 h 238071"/>
                <a:gd name="connsiteX7" fmla="*/ -1374 w 456505"/>
                <a:gd name="connsiteY7" fmla="*/ 163722 h 238071"/>
                <a:gd name="connsiteX8" fmla="*/ -1193 w 456505"/>
                <a:gd name="connsiteY8" fmla="*/ 163722 h 238071"/>
                <a:gd name="connsiteX9" fmla="*/ -1249 w 456505"/>
                <a:gd name="connsiteY9" fmla="*/ 164090 h 238071"/>
                <a:gd name="connsiteX10" fmla="*/ 226622 w 456505"/>
                <a:gd name="connsiteY10" fmla="*/ 237113 h 238071"/>
                <a:gd name="connsiteX11" fmla="*/ 454493 w 456505"/>
                <a:gd name="connsiteY11" fmla="*/ 164153 h 238071"/>
                <a:gd name="connsiteX12" fmla="*/ 454437 w 456505"/>
                <a:gd name="connsiteY12" fmla="*/ 163687 h 238071"/>
                <a:gd name="connsiteX13" fmla="*/ 455132 w 456505"/>
                <a:gd name="connsiteY13" fmla="*/ 163687 h 23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8071">
                  <a:moveTo>
                    <a:pt x="455104" y="-958"/>
                  </a:moveTo>
                  <a:lnTo>
                    <a:pt x="454409" y="-958"/>
                  </a:lnTo>
                  <a:cubicBezTo>
                    <a:pt x="454409" y="-611"/>
                    <a:pt x="454493" y="-264"/>
                    <a:pt x="454493" y="77"/>
                  </a:cubicBezTo>
                  <a:cubicBezTo>
                    <a:pt x="454493" y="40511"/>
                    <a:pt x="352474" y="73280"/>
                    <a:pt x="226622" y="73280"/>
                  </a:cubicBezTo>
                  <a:cubicBezTo>
                    <a:pt x="100770" y="73280"/>
                    <a:pt x="-1249" y="40511"/>
                    <a:pt x="-1249" y="77"/>
                  </a:cubicBezTo>
                  <a:cubicBezTo>
                    <a:pt x="-1249" y="-271"/>
                    <a:pt x="-1179" y="-618"/>
                    <a:pt x="-1165" y="-958"/>
                  </a:cubicBezTo>
                  <a:lnTo>
                    <a:pt x="-1374" y="-958"/>
                  </a:lnTo>
                  <a:lnTo>
                    <a:pt x="-1374" y="163722"/>
                  </a:lnTo>
                  <a:lnTo>
                    <a:pt x="-1193" y="163722"/>
                  </a:lnTo>
                  <a:cubicBezTo>
                    <a:pt x="-1242" y="163840"/>
                    <a:pt x="-1255" y="163965"/>
                    <a:pt x="-1249" y="164090"/>
                  </a:cubicBezTo>
                  <a:cubicBezTo>
                    <a:pt x="-1249" y="204524"/>
                    <a:pt x="100770" y="237113"/>
                    <a:pt x="226622" y="237113"/>
                  </a:cubicBezTo>
                  <a:cubicBezTo>
                    <a:pt x="352474" y="237113"/>
                    <a:pt x="454493" y="204614"/>
                    <a:pt x="454493" y="164153"/>
                  </a:cubicBezTo>
                  <a:cubicBezTo>
                    <a:pt x="454493" y="163993"/>
                    <a:pt x="454479" y="163840"/>
                    <a:pt x="454437" y="163687"/>
                  </a:cubicBezTo>
                  <a:lnTo>
                    <a:pt x="455132" y="163687"/>
                  </a:lnTo>
                  <a:close/>
                </a:path>
              </a:pathLst>
            </a:custGeom>
            <a:noFill/>
            <a:ln w="9525" cap="rnd">
              <a:solidFill>
                <a:srgbClr val="3E3A39"/>
              </a:solidFill>
              <a:prstDash val="solid"/>
              <a:round/>
            </a:ln>
          </p:spPr>
          <p:txBody>
            <a:bodyPr rtlCol="0" anchor="ctr"/>
            <a:lstStyle/>
            <a:p>
              <a:endParaRPr lang="zh-TW" altLang="en-US" sz="2533">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424636F8-C6A9-98A2-15A5-65B09EC0AB89}"/>
                </a:ext>
              </a:extLst>
            </p:cNvPr>
            <p:cNvSpPr/>
            <p:nvPr/>
          </p:nvSpPr>
          <p:spPr>
            <a:xfrm>
              <a:off x="7200096" y="3605197"/>
              <a:ext cx="456505" cy="237195"/>
            </a:xfrm>
            <a:custGeom>
              <a:avLst/>
              <a:gdLst>
                <a:gd name="connsiteX0" fmla="*/ 455132 w 456505"/>
                <a:gd name="connsiteY0" fmla="*/ -958 h 237195"/>
                <a:gd name="connsiteX1" fmla="*/ 454507 w 456505"/>
                <a:gd name="connsiteY1" fmla="*/ -958 h 237195"/>
                <a:gd name="connsiteX2" fmla="*/ 454507 w 456505"/>
                <a:gd name="connsiteY2" fmla="*/ -771 h 237195"/>
                <a:gd name="connsiteX3" fmla="*/ 226636 w 456505"/>
                <a:gd name="connsiteY3" fmla="*/ 72432 h 237195"/>
                <a:gd name="connsiteX4" fmla="*/ -1235 w 456505"/>
                <a:gd name="connsiteY4" fmla="*/ -771 h 237195"/>
                <a:gd name="connsiteX5" fmla="*/ -1235 w 456505"/>
                <a:gd name="connsiteY5" fmla="*/ -958 h 237195"/>
                <a:gd name="connsiteX6" fmla="*/ -1374 w 456505"/>
                <a:gd name="connsiteY6" fmla="*/ -958 h 237195"/>
                <a:gd name="connsiteX7" fmla="*/ -1374 w 456505"/>
                <a:gd name="connsiteY7" fmla="*/ 162666 h 237195"/>
                <a:gd name="connsiteX8" fmla="*/ -1193 w 456505"/>
                <a:gd name="connsiteY8" fmla="*/ 162666 h 237195"/>
                <a:gd name="connsiteX9" fmla="*/ -1249 w 456505"/>
                <a:gd name="connsiteY9" fmla="*/ 163159 h 237195"/>
                <a:gd name="connsiteX10" fmla="*/ 226622 w 456505"/>
                <a:gd name="connsiteY10" fmla="*/ 236237 h 237195"/>
                <a:gd name="connsiteX11" fmla="*/ 454493 w 456505"/>
                <a:gd name="connsiteY11" fmla="*/ 163215 h 237195"/>
                <a:gd name="connsiteX12" fmla="*/ 454437 w 456505"/>
                <a:gd name="connsiteY12" fmla="*/ 162666 h 237195"/>
                <a:gd name="connsiteX13" fmla="*/ 455132 w 456505"/>
                <a:gd name="connsiteY13" fmla="*/ 162666 h 2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05" h="237195">
                  <a:moveTo>
                    <a:pt x="455132" y="-958"/>
                  </a:moveTo>
                  <a:lnTo>
                    <a:pt x="454507" y="-958"/>
                  </a:lnTo>
                  <a:cubicBezTo>
                    <a:pt x="454507" y="-896"/>
                    <a:pt x="454507" y="-833"/>
                    <a:pt x="454507" y="-771"/>
                  </a:cubicBezTo>
                  <a:cubicBezTo>
                    <a:pt x="454507" y="39663"/>
                    <a:pt x="352488" y="72432"/>
                    <a:pt x="226636" y="72432"/>
                  </a:cubicBezTo>
                  <a:cubicBezTo>
                    <a:pt x="100784" y="72432"/>
                    <a:pt x="-1235" y="39663"/>
                    <a:pt x="-1235" y="-771"/>
                  </a:cubicBezTo>
                  <a:cubicBezTo>
                    <a:pt x="-1235" y="-833"/>
                    <a:pt x="-1235" y="-896"/>
                    <a:pt x="-1235" y="-958"/>
                  </a:cubicBezTo>
                  <a:lnTo>
                    <a:pt x="-1374" y="-958"/>
                  </a:lnTo>
                  <a:lnTo>
                    <a:pt x="-1374" y="162666"/>
                  </a:lnTo>
                  <a:lnTo>
                    <a:pt x="-1193" y="162666"/>
                  </a:lnTo>
                  <a:cubicBezTo>
                    <a:pt x="-1235" y="162826"/>
                    <a:pt x="-1249" y="162993"/>
                    <a:pt x="-1249" y="163159"/>
                  </a:cubicBezTo>
                  <a:cubicBezTo>
                    <a:pt x="-1249" y="203586"/>
                    <a:pt x="100770" y="236237"/>
                    <a:pt x="226622" y="236237"/>
                  </a:cubicBezTo>
                  <a:cubicBezTo>
                    <a:pt x="352474" y="236237"/>
                    <a:pt x="454493" y="203648"/>
                    <a:pt x="454493" y="163215"/>
                  </a:cubicBezTo>
                  <a:cubicBezTo>
                    <a:pt x="454493" y="163027"/>
                    <a:pt x="454472" y="162847"/>
                    <a:pt x="454437" y="162666"/>
                  </a:cubicBezTo>
                  <a:lnTo>
                    <a:pt x="455132" y="162666"/>
                  </a:lnTo>
                  <a:close/>
                </a:path>
              </a:pathLst>
            </a:custGeom>
            <a:noFill/>
            <a:ln w="9525" cap="rnd">
              <a:solidFill>
                <a:srgbClr val="3E3A39"/>
              </a:solidFill>
              <a:prstDash val="solid"/>
              <a:round/>
            </a:ln>
          </p:spPr>
          <p:txBody>
            <a:bodyPr rtlCol="0" anchor="ctr"/>
            <a:lstStyle/>
            <a:p>
              <a:endParaRPr lang="zh-TW" altLang="en-US" sz="2533">
                <a:latin typeface="Arial" panose="020B0604020202020204" pitchFamily="34" charset="0"/>
                <a:ea typeface="微軟正黑體" panose="020B0604030504040204" pitchFamily="34" charset="-120"/>
                <a:sym typeface="Arial" panose="020B0604020202020204" pitchFamily="34" charset="0"/>
              </a:endParaRPr>
            </a:p>
          </p:txBody>
        </p:sp>
        <p:sp>
          <p:nvSpPr>
            <p:cNvPr id="39" name="手繪多邊形: 圖案 38">
              <a:extLst>
                <a:ext uri="{FF2B5EF4-FFF2-40B4-BE49-F238E27FC236}">
                  <a16:creationId xmlns:a16="http://schemas.microsoft.com/office/drawing/2014/main" id="{AC714B57-65B6-60EC-1C58-8F21E4B64034}"/>
                </a:ext>
              </a:extLst>
            </p:cNvPr>
            <p:cNvSpPr/>
            <p:nvPr/>
          </p:nvSpPr>
          <p:spPr>
            <a:xfrm>
              <a:off x="7200242" y="3532238"/>
              <a:ext cx="455741" cy="146371"/>
            </a:xfrm>
            <a:custGeom>
              <a:avLst/>
              <a:gdLst>
                <a:gd name="connsiteX0" fmla="*/ 454368 w 455741"/>
                <a:gd name="connsiteY0" fmla="*/ 72210 h 146371"/>
                <a:gd name="connsiteX1" fmla="*/ 226497 w 455741"/>
                <a:gd name="connsiteY1" fmla="*/ 145413 h 146371"/>
                <a:gd name="connsiteX2" fmla="*/ -1374 w 455741"/>
                <a:gd name="connsiteY2" fmla="*/ 72210 h 146371"/>
                <a:gd name="connsiteX3" fmla="*/ 226497 w 455741"/>
                <a:gd name="connsiteY3" fmla="*/ -958 h 146371"/>
                <a:gd name="connsiteX4" fmla="*/ 454368 w 455741"/>
                <a:gd name="connsiteY4" fmla="*/ 72210 h 14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41" h="146371">
                  <a:moveTo>
                    <a:pt x="454368" y="72210"/>
                  </a:moveTo>
                  <a:cubicBezTo>
                    <a:pt x="454368" y="112643"/>
                    <a:pt x="352349" y="145413"/>
                    <a:pt x="226497" y="145413"/>
                  </a:cubicBezTo>
                  <a:cubicBezTo>
                    <a:pt x="100645" y="145413"/>
                    <a:pt x="-1374" y="112643"/>
                    <a:pt x="-1374" y="72210"/>
                  </a:cubicBezTo>
                  <a:cubicBezTo>
                    <a:pt x="-1374" y="31776"/>
                    <a:pt x="100645" y="-958"/>
                    <a:pt x="226497" y="-958"/>
                  </a:cubicBezTo>
                  <a:cubicBezTo>
                    <a:pt x="352349" y="-958"/>
                    <a:pt x="454368" y="31783"/>
                    <a:pt x="454368" y="72210"/>
                  </a:cubicBezTo>
                  <a:close/>
                </a:path>
              </a:pathLst>
            </a:custGeom>
            <a:noFill/>
            <a:ln w="9525" cap="rnd">
              <a:solidFill>
                <a:srgbClr val="3E3A39"/>
              </a:solidFill>
              <a:prstDash val="solid"/>
              <a:round/>
            </a:ln>
          </p:spPr>
          <p:txBody>
            <a:bodyPr rtlCol="0" anchor="ctr"/>
            <a:lstStyle/>
            <a:p>
              <a:endParaRPr lang="zh-TW" altLang="en-US" sz="2533">
                <a:latin typeface="Arial" panose="020B0604020202020204" pitchFamily="34" charset="0"/>
                <a:ea typeface="微軟正黑體" panose="020B0604030504040204" pitchFamily="34" charset="-120"/>
                <a:sym typeface="Arial" panose="020B0604020202020204" pitchFamily="34" charset="0"/>
              </a:endParaRPr>
            </a:p>
          </p:txBody>
        </p:sp>
      </p:grpSp>
      <p:cxnSp>
        <p:nvCxnSpPr>
          <p:cNvPr id="27" name="直線接點 26">
            <a:extLst>
              <a:ext uri="{FF2B5EF4-FFF2-40B4-BE49-F238E27FC236}">
                <a16:creationId xmlns:a16="http://schemas.microsoft.com/office/drawing/2014/main" id="{297455CC-3B3B-D5D1-6D3F-32266A1C0AF7}"/>
              </a:ext>
            </a:extLst>
          </p:cNvPr>
          <p:cNvCxnSpPr>
            <a:cxnSpLocks/>
          </p:cNvCxnSpPr>
          <p:nvPr/>
        </p:nvCxnSpPr>
        <p:spPr>
          <a:xfrm>
            <a:off x="9485372" y="5840210"/>
            <a:ext cx="294687" cy="0"/>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29" name="圖片 28">
            <a:extLst>
              <a:ext uri="{FF2B5EF4-FFF2-40B4-BE49-F238E27FC236}">
                <a16:creationId xmlns:a16="http://schemas.microsoft.com/office/drawing/2014/main" id="{AF91A8C7-50F7-9E68-6040-559CB004A28B}"/>
              </a:ext>
            </a:extLst>
          </p:cNvPr>
          <p:cNvPicPr>
            <a:picLocks noChangeAspect="1"/>
          </p:cNvPicPr>
          <p:nvPr/>
        </p:nvPicPr>
        <p:blipFill>
          <a:blip r:embed="rId8"/>
          <a:stretch>
            <a:fillRect/>
          </a:stretch>
        </p:blipFill>
        <p:spPr>
          <a:xfrm>
            <a:off x="574391" y="1653550"/>
            <a:ext cx="1200000" cy="1200000"/>
          </a:xfrm>
          <a:prstGeom prst="rect">
            <a:avLst/>
          </a:prstGeom>
          <a:effectLst>
            <a:outerShdw blurRad="50800" dist="38100" dir="5400000" algn="t" rotWithShape="0">
              <a:prstClr val="black">
                <a:alpha val="40000"/>
              </a:prstClr>
            </a:outerShdw>
          </a:effectLst>
        </p:spPr>
      </p:pic>
      <p:grpSp>
        <p:nvGrpSpPr>
          <p:cNvPr id="28" name="群組 27">
            <a:extLst>
              <a:ext uri="{FF2B5EF4-FFF2-40B4-BE49-F238E27FC236}">
                <a16:creationId xmlns:a16="http://schemas.microsoft.com/office/drawing/2014/main" id="{84D56CC5-1268-CE68-C871-D68FC2B8F472}"/>
              </a:ext>
            </a:extLst>
          </p:cNvPr>
          <p:cNvGrpSpPr/>
          <p:nvPr/>
        </p:nvGrpSpPr>
        <p:grpSpPr>
          <a:xfrm>
            <a:off x="1309440" y="5746724"/>
            <a:ext cx="963049" cy="975061"/>
            <a:chOff x="1436767" y="5746723"/>
            <a:chExt cx="963049" cy="975061"/>
          </a:xfrm>
        </p:grpSpPr>
        <p:sp>
          <p:nvSpPr>
            <p:cNvPr id="40" name="矩形: 圓角 39">
              <a:extLst>
                <a:ext uri="{FF2B5EF4-FFF2-40B4-BE49-F238E27FC236}">
                  <a16:creationId xmlns:a16="http://schemas.microsoft.com/office/drawing/2014/main" id="{D720E6C9-924F-E4E8-EAA7-0F7C2DD5A60C}"/>
                </a:ext>
              </a:extLst>
            </p:cNvPr>
            <p:cNvSpPr/>
            <p:nvPr/>
          </p:nvSpPr>
          <p:spPr>
            <a:xfrm>
              <a:off x="1436767" y="5746723"/>
              <a:ext cx="963049" cy="975061"/>
            </a:xfrm>
            <a:prstGeom prst="roundRect">
              <a:avLst/>
            </a:prstGeom>
            <a:solidFill>
              <a:srgbClr val="CFD7E3"/>
            </a:solidFill>
            <a:ln>
              <a:noFill/>
            </a:ln>
            <a:effectLst>
              <a:outerShdw blurRad="254000" dist="165100" dir="8100000" algn="tr" rotWithShape="0">
                <a:prstClr val="black">
                  <a:alpha val="3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1" name="圖形 40">
              <a:extLst>
                <a:ext uri="{FF2B5EF4-FFF2-40B4-BE49-F238E27FC236}">
                  <a16:creationId xmlns:a16="http://schemas.microsoft.com/office/drawing/2014/main" id="{340DD681-C4E0-6819-F3E6-31D8A36D54B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570287" y="6005385"/>
              <a:ext cx="696009" cy="457736"/>
            </a:xfrm>
            <a:prstGeom prst="rect">
              <a:avLst/>
            </a:prstGeom>
          </p:spPr>
        </p:pic>
      </p:grpSp>
    </p:spTree>
    <p:extLst>
      <p:ext uri="{BB962C8B-B14F-4D97-AF65-F5344CB8AC3E}">
        <p14:creationId xmlns:p14="http://schemas.microsoft.com/office/powerpoint/2010/main" val="332317462"/>
      </p:ext>
    </p:extLst>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p:nvPr>
        </p:nvSpPr>
        <p:spPr/>
        <p:txBody>
          <a:bodyPr/>
          <a:lstStyle/>
          <a:p>
            <a:r>
              <a:rPr lang="en" altLang="zh-TW">
                <a:latin typeface="Arial" panose="020B0604020202020204" pitchFamily="34" charset="0"/>
                <a:sym typeface="Arial" panose="020B0604020202020204" pitchFamily="34" charset="0"/>
              </a:rPr>
              <a:t>QVR Elite with powerful IP surveillance camera management and support</a:t>
            </a:r>
            <a:endParaRPr lang="zh-TW">
              <a:latin typeface="Arial" panose="020B0604020202020204" pitchFamily="34" charset="0"/>
              <a:sym typeface="Arial" panose="020B0604020202020204" pitchFamily="34" charset="0"/>
            </a:endParaRPr>
          </a:p>
        </p:txBody>
      </p:sp>
      <p:sp>
        <p:nvSpPr>
          <p:cNvPr id="3" name="Google Shape;253;p31">
            <a:extLst>
              <a:ext uri="{FF2B5EF4-FFF2-40B4-BE49-F238E27FC236}">
                <a16:creationId xmlns:a16="http://schemas.microsoft.com/office/drawing/2014/main" id="{0907B73D-1BF4-4485-9BC2-80A66557BE43}"/>
              </a:ext>
            </a:extLst>
          </p:cNvPr>
          <p:cNvSpPr/>
          <p:nvPr/>
        </p:nvSpPr>
        <p:spPr>
          <a:xfrm>
            <a:off x="4201879" y="2563006"/>
            <a:ext cx="3601984"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Arial" panose="020B0604020202020204" pitchFamily="34" charset="0"/>
              <a:ea typeface="微軟正黑體" panose="020B0604030504040204" pitchFamily="34" charset="-120"/>
              <a:sym typeface="Arial" panose="020B0604020202020204" pitchFamily="34" charset="0"/>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a:alphaModFix/>
          </a:blip>
          <a:srcRect l="24646" r="16935" b="32791"/>
          <a:stretch/>
        </p:blipFill>
        <p:spPr>
          <a:xfrm>
            <a:off x="4241418" y="3740660"/>
            <a:ext cx="3524087" cy="2472348"/>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281197" y="2563006"/>
            <a:ext cx="3688000"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Arial" panose="020B0604020202020204" pitchFamily="34" charset="0"/>
              <a:ea typeface="微軟正黑體" panose="020B0604030504040204" pitchFamily="34" charset="-120"/>
              <a:sym typeface="Arial" panose="020B0604020202020204" pitchFamily="34" charset="0"/>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281165" y="2046774"/>
            <a:ext cx="3688000" cy="532400"/>
          </a:xfrm>
          <a:prstGeom prst="rect">
            <a:avLst/>
          </a:prstGeom>
          <a:solidFill>
            <a:srgbClr val="2189DF"/>
          </a:solid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More than </a:t>
            </a:r>
            <a:r>
              <a:rPr lang="en" altLang="zh-TW" sz="32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180</a:t>
            </a:r>
            <a:r>
              <a:rPr lang="en" altLang="zh-TW" sz="16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brands</a:t>
            </a: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a:alphaModFix/>
          </a:blip>
          <a:srcRect/>
          <a:stretch/>
        </p:blipFill>
        <p:spPr>
          <a:xfrm>
            <a:off x="4692724" y="2582656"/>
            <a:ext cx="2919201" cy="1115135"/>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2448786" y="3538053"/>
            <a:ext cx="992068" cy="405215"/>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a:alphaModFix/>
          </a:blip>
          <a:srcRect/>
          <a:stretch/>
        </p:blipFill>
        <p:spPr>
          <a:xfrm>
            <a:off x="636595" y="4951899"/>
            <a:ext cx="1315400" cy="263080"/>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a:alphaModFix/>
          </a:blip>
          <a:srcRect t="19264" b="15144"/>
          <a:stretch/>
        </p:blipFill>
        <p:spPr>
          <a:xfrm>
            <a:off x="2423826" y="4942004"/>
            <a:ext cx="1041991" cy="409972"/>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a:alphaModFix/>
          </a:blip>
          <a:srcRect t="35885" b="35423"/>
          <a:stretch/>
        </p:blipFill>
        <p:spPr>
          <a:xfrm>
            <a:off x="2423826" y="4293158"/>
            <a:ext cx="1041989" cy="298955"/>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a:alphaModFix/>
          </a:blip>
          <a:srcRect t="40416" b="39575"/>
          <a:stretch/>
        </p:blipFill>
        <p:spPr>
          <a:xfrm>
            <a:off x="636595" y="3562838"/>
            <a:ext cx="1342797" cy="268644"/>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a:alphaModFix/>
          </a:blip>
          <a:srcRect/>
          <a:stretch/>
        </p:blipFill>
        <p:spPr>
          <a:xfrm>
            <a:off x="703360" y="2795598"/>
            <a:ext cx="1260481" cy="306752"/>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a:alphaModFix/>
          </a:blip>
          <a:srcRect/>
          <a:stretch/>
        </p:blipFill>
        <p:spPr>
          <a:xfrm>
            <a:off x="657318" y="4291971"/>
            <a:ext cx="1320489" cy="199441"/>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a:alphaModFix/>
          </a:blip>
          <a:srcRect t="29378" b="30684"/>
          <a:stretch/>
        </p:blipFill>
        <p:spPr>
          <a:xfrm>
            <a:off x="371547" y="5675469"/>
            <a:ext cx="1845488" cy="368492"/>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a:alphaModFix/>
          </a:blip>
          <a:srcRect/>
          <a:stretch/>
        </p:blipFill>
        <p:spPr>
          <a:xfrm>
            <a:off x="2308452" y="2709785"/>
            <a:ext cx="1366789" cy="478377"/>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a:alphaModFix/>
          </a:blip>
          <a:srcRect t="24883" b="22653"/>
          <a:stretch/>
        </p:blipFill>
        <p:spPr>
          <a:xfrm>
            <a:off x="2262436" y="5701868"/>
            <a:ext cx="1364765" cy="324472"/>
          </a:xfrm>
          <a:prstGeom prst="rect">
            <a:avLst/>
          </a:prstGeom>
          <a:noFill/>
          <a:ln>
            <a:noFill/>
          </a:ln>
        </p:spPr>
      </p:pic>
      <p:sp>
        <p:nvSpPr>
          <p:cNvPr id="19" name="Google Shape;270;p31">
            <a:extLst>
              <a:ext uri="{FF2B5EF4-FFF2-40B4-BE49-F238E27FC236}">
                <a16:creationId xmlns:a16="http://schemas.microsoft.com/office/drawing/2014/main" id="{D37CD554-33EA-4C12-8358-9DE7FEE7228A}"/>
              </a:ext>
            </a:extLst>
          </p:cNvPr>
          <p:cNvSpPr/>
          <p:nvPr/>
        </p:nvSpPr>
        <p:spPr>
          <a:xfrm>
            <a:off x="4203061" y="2046774"/>
            <a:ext cx="3600800" cy="532400"/>
          </a:xfrm>
          <a:prstGeom prst="rect">
            <a:avLst/>
          </a:prstGeom>
          <a:solidFill>
            <a:srgbClr val="2189DF"/>
          </a:solid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altLang="zh-CN"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More than</a:t>
            </a:r>
            <a:r>
              <a:rPr lang="en"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 altLang="zh-TW" sz="32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6700 </a:t>
            </a:r>
            <a:r>
              <a:rPr lang="en-US" altLang="zh-CN"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models</a:t>
            </a:r>
            <a:endParaRPr lang="en" altLang="zh-TW"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0" name="Google Shape;271;p31">
            <a:extLst>
              <a:ext uri="{FF2B5EF4-FFF2-40B4-BE49-F238E27FC236}">
                <a16:creationId xmlns:a16="http://schemas.microsoft.com/office/drawing/2014/main" id="{1B160E1B-1441-4C67-934F-87EE9526CDEB}"/>
              </a:ext>
            </a:extLst>
          </p:cNvPr>
          <p:cNvSpPr/>
          <p:nvPr/>
        </p:nvSpPr>
        <p:spPr>
          <a:xfrm>
            <a:off x="8042043" y="2563006"/>
            <a:ext cx="3870685" cy="3740800"/>
          </a:xfrm>
          <a:prstGeom prst="rect">
            <a:avLst/>
          </a:prstGeom>
          <a:gradFill flip="none" rotWithShape="1">
            <a:gsLst>
              <a:gs pos="43000">
                <a:schemeClr val="accent5">
                  <a:lumMod val="5000"/>
                  <a:lumOff val="95000"/>
                </a:schemeClr>
              </a:gs>
              <a:gs pos="83000">
                <a:schemeClr val="accent5">
                  <a:lumMod val="45000"/>
                  <a:lumOff val="55000"/>
                </a:schemeClr>
              </a:gs>
              <a:gs pos="100000">
                <a:schemeClr val="accent5">
                  <a:lumMod val="30000"/>
                  <a:lumOff val="70000"/>
                </a:schemeClr>
              </a:gs>
            </a:gsLst>
            <a:lin ang="5400000" scaled="1"/>
            <a:tileRect/>
          </a:gradFill>
          <a:ln w="28575"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latin typeface="Arial" panose="020B0604020202020204" pitchFamily="34" charset="0"/>
              <a:ea typeface="微軟正黑體" panose="020B0604030504040204" pitchFamily="34" charset="-120"/>
              <a:sym typeface="Arial" panose="020B0604020202020204" pitchFamily="34" charset="0"/>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8042043" y="2046774"/>
            <a:ext cx="3870685" cy="532400"/>
          </a:xfrm>
          <a:prstGeom prst="rect">
            <a:avLst/>
          </a:prstGeom>
          <a:solidFill>
            <a:srgbClr val="2189DF"/>
          </a:solidFill>
          <a:ln w="38100" cap="flat" cmpd="sng">
            <a:no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000"/>
            </a:pPr>
            <a:r>
              <a:rPr lang="en" sz="2667"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ONVIF Profile </a:t>
            </a:r>
            <a:r>
              <a:rPr lang="en-US"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support</a:t>
            </a:r>
            <a:endParaRPr lang="zh-TW" altLang="en" sz="18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alphaModFix/>
          </a:blip>
          <a:srcRect/>
          <a:stretch/>
        </p:blipFill>
        <p:spPr>
          <a:xfrm>
            <a:off x="8347623" y="2951841"/>
            <a:ext cx="3253867" cy="650773"/>
          </a:xfrm>
          <a:prstGeom prst="rect">
            <a:avLst/>
          </a:prstGeom>
          <a:noFill/>
          <a:ln>
            <a:noFill/>
          </a:ln>
        </p:spPr>
      </p:pic>
      <p:sp>
        <p:nvSpPr>
          <p:cNvPr id="25" name="文字方塊 24">
            <a:extLst>
              <a:ext uri="{FF2B5EF4-FFF2-40B4-BE49-F238E27FC236}">
                <a16:creationId xmlns:a16="http://schemas.microsoft.com/office/drawing/2014/main" id="{2DD74B77-2BBD-41C5-97C5-09824C4D9C27}"/>
              </a:ext>
            </a:extLst>
          </p:cNvPr>
          <p:cNvSpPr txBox="1"/>
          <p:nvPr/>
        </p:nvSpPr>
        <p:spPr>
          <a:xfrm>
            <a:off x="8623528" y="4034776"/>
            <a:ext cx="2822221" cy="1785104"/>
          </a:xfrm>
          <a:prstGeom prst="rect">
            <a:avLst/>
          </a:prstGeom>
          <a:solidFill>
            <a:srgbClr val="2189DF"/>
          </a:solid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just"/>
            <a:r>
              <a:rPr lang="en-US">
                <a:solidFill>
                  <a:schemeClr val="bg1"/>
                </a:solidFill>
                <a:latin typeface="Arial" panose="020B0604020202020204" pitchFamily="34" charset="0"/>
                <a:ea typeface="微軟正黑體" panose="020B0604030504040204" pitchFamily="34" charset="-120"/>
                <a:sym typeface="Arial" panose="020B0604020202020204" pitchFamily="34" charset="0"/>
              </a:rPr>
              <a:t>Record into QVR Elite by using the RTSP/RTMP link with no integration needed. Multiple video sources are supported - not just IP cameras.</a:t>
            </a: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2485556" y="6345955"/>
            <a:ext cx="7220888" cy="37935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050"/>
            </a:pPr>
            <a:r>
              <a:rPr lang="en" sz="1333">
                <a:solidFill>
                  <a:schemeClr val="accent1">
                    <a:lumMod val="40000"/>
                    <a:lumOff val="60000"/>
                  </a:schemeClr>
                </a:solidFill>
                <a:latin typeface="Arial" panose="020B0604020202020204" pitchFamily="34" charset="0"/>
                <a:ea typeface="微軟正黑體" panose="020B0604030504040204" pitchFamily="34" charset="-120"/>
                <a:cs typeface="Calibri"/>
                <a:sym typeface="Arial" panose="020B0604020202020204" pitchFamily="34" charset="0"/>
                <a:hlinkClick r:id="rId16">
                  <a:extLst>
                    <a:ext uri="{A12FA001-AC4F-418D-AE19-62706E023703}">
                      <ahyp:hlinkClr xmlns:ahyp="http://schemas.microsoft.com/office/drawing/2018/hyperlinkcolor" val="tx"/>
                    </a:ext>
                  </a:extLst>
                </a:hlinkClick>
              </a:rPr>
              <a:t>https://www.qnap.com/en/compatibility-qvr-pro</a:t>
            </a:r>
            <a:endParaRPr lang="zh-TW" altLang="en-US" sz="1333">
              <a:solidFill>
                <a:schemeClr val="accent1">
                  <a:lumMod val="40000"/>
                  <a:lumOff val="6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2762035135"/>
      </p:ext>
    </p:extLst>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219D459D-11D7-C5B8-53A1-1B295F1E72C9}"/>
              </a:ext>
            </a:extLst>
          </p:cNvPr>
          <p:cNvSpPr txBox="1">
            <a:spLocks/>
          </p:cNvSpPr>
          <p:nvPr/>
        </p:nvSpPr>
        <p:spPr>
          <a:xfrm>
            <a:off x="413886" y="260669"/>
            <a:ext cx="113642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微軟正黑體" panose="020B0604030504040204" pitchFamily="34" charset="-120"/>
                <a:ea typeface="微軟正黑體" panose="020B0604030504040204" pitchFamily="34" charset="-120"/>
                <a:cs typeface="+mj-cs"/>
              </a:defRPr>
            </a:lvl1pPr>
          </a:lstStyle>
          <a:p>
            <a:r>
              <a:rPr lang="en-US" sz="4200">
                <a:latin typeface="Arial" panose="020B0604020202020204" pitchFamily="34" charset="0"/>
                <a:sym typeface="Arial" panose="020B0604020202020204" pitchFamily="34" charset="0"/>
              </a:rPr>
              <a:t>Upgrade to a surveillance video wall solution or use dual apps with dual HDMI output</a:t>
            </a:r>
            <a:endParaRPr lang="zh-TW" sz="4200">
              <a:latin typeface="Arial" panose="020B0604020202020204" pitchFamily="34" charset="0"/>
              <a:sym typeface="Arial" panose="020B0604020202020204" pitchFamily="34" charset="0"/>
            </a:endParaRPr>
          </a:p>
        </p:txBody>
      </p:sp>
      <p:sp>
        <p:nvSpPr>
          <p:cNvPr id="6" name="文字方塊 5"/>
          <p:cNvSpPr txBox="1"/>
          <p:nvPr/>
        </p:nvSpPr>
        <p:spPr>
          <a:xfrm>
            <a:off x="735273" y="2508625"/>
            <a:ext cx="2805396" cy="923330"/>
          </a:xfrm>
          <a:prstGeom prst="rect">
            <a:avLst/>
          </a:prstGeom>
          <a:noFill/>
        </p:spPr>
        <p:txBody>
          <a:bodyPr wrap="square" rtlCol="0">
            <a:spAutoFit/>
          </a:bodyPr>
          <a:lstStyle/>
          <a:p>
            <a:r>
              <a:rPr lang="en-US" altLang="zh-TW">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Assign many IP CAMs in video wall mode in different HDMI monitors</a:t>
            </a:r>
            <a:endParaRPr lang="zh-TW" altLang="en-US">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文字方塊 10"/>
          <p:cNvSpPr txBox="1"/>
          <p:nvPr/>
        </p:nvSpPr>
        <p:spPr>
          <a:xfrm>
            <a:off x="732475" y="4567909"/>
            <a:ext cx="2947742" cy="1477328"/>
          </a:xfrm>
          <a:prstGeom prst="rect">
            <a:avLst/>
          </a:prstGeom>
          <a:noFill/>
        </p:spPr>
        <p:txBody>
          <a:bodyPr wrap="square" lIns="91440" tIns="45720" rIns="91440" bIns="45720" rtlCol="0" anchor="t">
            <a:spAutoFit/>
          </a:bodyPr>
          <a:lstStyle/>
          <a:p>
            <a:r>
              <a:rPr lang="en-US" altLang="zh-TW">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We can move the QVR monitoring output to another screen and operate other APPs on the original screen</a:t>
            </a:r>
            <a:endParaRPr lang="zh-TW" altLang="en-US">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15" name="圖片 14">
            <a:extLst>
              <a:ext uri="{FF2B5EF4-FFF2-40B4-BE49-F238E27FC236}">
                <a16:creationId xmlns:a16="http://schemas.microsoft.com/office/drawing/2014/main" id="{5E1C3811-DD5D-C189-A7B4-3E8EB9F0E77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06836" y="2030036"/>
            <a:ext cx="3535939" cy="2183087"/>
          </a:xfrm>
          <a:prstGeom prst="rect">
            <a:avLst/>
          </a:prstGeom>
        </p:spPr>
      </p:pic>
      <p:pic>
        <p:nvPicPr>
          <p:cNvPr id="16" name="圖片 15">
            <a:extLst>
              <a:ext uri="{FF2B5EF4-FFF2-40B4-BE49-F238E27FC236}">
                <a16:creationId xmlns:a16="http://schemas.microsoft.com/office/drawing/2014/main" id="{B701013C-8A75-B34B-AE77-702A5FE4F4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66882" y="2030036"/>
            <a:ext cx="3535939" cy="2183087"/>
          </a:xfrm>
          <a:prstGeom prst="rect">
            <a:avLst/>
          </a:prstGeom>
        </p:spPr>
      </p:pic>
      <p:pic>
        <p:nvPicPr>
          <p:cNvPr id="17" name="Picture 2" descr="https://www.qnap.com/assets/img/software/qvr-pro/multi-angle.jpg?v=671ba256691cb57bd96e50168cffcc1e">
            <a:extLst>
              <a:ext uri="{FF2B5EF4-FFF2-40B4-BE49-F238E27FC236}">
                <a16:creationId xmlns:a16="http://schemas.microsoft.com/office/drawing/2014/main" id="{10E04922-AED6-AFBB-483A-E1188464D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2774" y="2061132"/>
            <a:ext cx="3356121" cy="18971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群組 17">
            <a:extLst>
              <a:ext uri="{FF2B5EF4-FFF2-40B4-BE49-F238E27FC236}">
                <a16:creationId xmlns:a16="http://schemas.microsoft.com/office/drawing/2014/main" id="{BC57F4EB-1CDC-3040-3185-D622139C1F37}"/>
              </a:ext>
            </a:extLst>
          </p:cNvPr>
          <p:cNvGrpSpPr/>
          <p:nvPr/>
        </p:nvGrpSpPr>
        <p:grpSpPr>
          <a:xfrm>
            <a:off x="4590377" y="2061132"/>
            <a:ext cx="3348473" cy="1897180"/>
            <a:chOff x="3038801" y="3246722"/>
            <a:chExt cx="4201781" cy="2544412"/>
          </a:xfrm>
        </p:grpSpPr>
        <p:pic>
          <p:nvPicPr>
            <p:cNvPr id="19" name="Picture 2" descr="https://www.qnap.com/assets/img/software/qvr-pro/multi-angle.jpg?v=671ba256691cb57bd96e50168cffcc1e">
              <a:extLst>
                <a:ext uri="{FF2B5EF4-FFF2-40B4-BE49-F238E27FC236}">
                  <a16:creationId xmlns:a16="http://schemas.microsoft.com/office/drawing/2014/main" id="{F36434DC-A3AB-9B70-6529-D6174C411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801" y="3246722"/>
              <a:ext cx="4201781" cy="2544412"/>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a:extLst>
                <a:ext uri="{FF2B5EF4-FFF2-40B4-BE49-F238E27FC236}">
                  <a16:creationId xmlns:a16="http://schemas.microsoft.com/office/drawing/2014/main" id="{F47551A1-4213-85F4-64F7-CBEDA4498786}"/>
                </a:ext>
              </a:extLst>
            </p:cNvPr>
            <p:cNvPicPr>
              <a:picLocks noChangeAspect="1"/>
            </p:cNvPicPr>
            <p:nvPr/>
          </p:nvPicPr>
          <p:blipFill>
            <a:blip r:embed="rId5"/>
            <a:stretch>
              <a:fillRect/>
            </a:stretch>
          </p:blipFill>
          <p:spPr>
            <a:xfrm>
              <a:off x="3729038" y="3396614"/>
              <a:ext cx="3467040" cy="2078356"/>
            </a:xfrm>
            <a:prstGeom prst="rect">
              <a:avLst/>
            </a:prstGeom>
          </p:spPr>
        </p:pic>
      </p:grpSp>
      <p:pic>
        <p:nvPicPr>
          <p:cNvPr id="21" name="圖片 20" descr="一張含有 文字, 黑色, 室內, 電子用品 的圖片&#10;&#10;自動產生的描述">
            <a:extLst>
              <a:ext uri="{FF2B5EF4-FFF2-40B4-BE49-F238E27FC236}">
                <a16:creationId xmlns:a16="http://schemas.microsoft.com/office/drawing/2014/main" id="{5A8E5DE9-B44A-586B-69F7-45D3EC57DCD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1160" t="8394" r="31160"/>
          <a:stretch/>
        </p:blipFill>
        <p:spPr>
          <a:xfrm>
            <a:off x="3568700" y="2820459"/>
            <a:ext cx="850520" cy="1290758"/>
          </a:xfrm>
          <a:prstGeom prst="rect">
            <a:avLst/>
          </a:prstGeom>
        </p:spPr>
      </p:pic>
      <p:pic>
        <p:nvPicPr>
          <p:cNvPr id="22" name="Picture 2" descr="C:\Users\Han Tsai\Desktop\HD_直播\MPNITOR.png">
            <a:extLst>
              <a:ext uri="{FF2B5EF4-FFF2-40B4-BE49-F238E27FC236}">
                <a16:creationId xmlns:a16="http://schemas.microsoft.com/office/drawing/2014/main" id="{C12F4255-2E25-C513-FBAA-5AD8535F7C4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817480" y="4425279"/>
            <a:ext cx="2914650" cy="2270734"/>
          </a:xfrm>
          <a:prstGeom prst="rect">
            <a:avLst/>
          </a:prstGeom>
          <a:noFill/>
        </p:spPr>
      </p:pic>
      <p:pic>
        <p:nvPicPr>
          <p:cNvPr id="23" name="圖片 22">
            <a:extLst>
              <a:ext uri="{FF2B5EF4-FFF2-40B4-BE49-F238E27FC236}">
                <a16:creationId xmlns:a16="http://schemas.microsoft.com/office/drawing/2014/main" id="{8DB62D68-0DA2-EF2C-D64F-82D8865552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07033" y="4449049"/>
            <a:ext cx="3535939" cy="2183087"/>
          </a:xfrm>
          <a:prstGeom prst="rect">
            <a:avLst/>
          </a:prstGeom>
        </p:spPr>
      </p:pic>
      <p:pic>
        <p:nvPicPr>
          <p:cNvPr id="24" name="Picture 2" descr="https://www.qnap.com/assets/img/software/qvr-pro/multi-angle.jpg?v=671ba256691cb57bd96e50168cffcc1e">
            <a:extLst>
              <a:ext uri="{FF2B5EF4-FFF2-40B4-BE49-F238E27FC236}">
                <a16:creationId xmlns:a16="http://schemas.microsoft.com/office/drawing/2014/main" id="{CE9B6714-F07E-E491-5D24-2BE62112B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925" y="4480145"/>
            <a:ext cx="3356121" cy="1897180"/>
          </a:xfrm>
          <a:prstGeom prst="rect">
            <a:avLst/>
          </a:prstGeom>
          <a:noFill/>
          <a:extLst>
            <a:ext uri="{909E8E84-426E-40DD-AFC4-6F175D3DCCD1}">
              <a14:hiddenFill xmlns:a14="http://schemas.microsoft.com/office/drawing/2010/main">
                <a:solidFill>
                  <a:srgbClr val="FFFFFF"/>
                </a:solidFill>
              </a14:hiddenFill>
            </a:ext>
          </a:extLst>
        </p:spPr>
      </p:pic>
      <p:pic>
        <p:nvPicPr>
          <p:cNvPr id="25" name="圖片 24" descr="一張含有 文字, 黑色, 室內, 電子用品 的圖片&#10;&#10;自動產生的描述">
            <a:extLst>
              <a:ext uri="{FF2B5EF4-FFF2-40B4-BE49-F238E27FC236}">
                <a16:creationId xmlns:a16="http://schemas.microsoft.com/office/drawing/2014/main" id="{8778E524-AB06-76C6-A5B7-EB0D76986BC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1160" t="8394" r="31160"/>
          <a:stretch/>
        </p:blipFill>
        <p:spPr>
          <a:xfrm>
            <a:off x="3792057" y="5306573"/>
            <a:ext cx="850520" cy="1290758"/>
          </a:xfrm>
          <a:prstGeom prst="rect">
            <a:avLst/>
          </a:prstGeom>
        </p:spPr>
      </p:pic>
      <p:cxnSp>
        <p:nvCxnSpPr>
          <p:cNvPr id="2" name="直線單箭頭接點 1">
            <a:extLst>
              <a:ext uri="{FF2B5EF4-FFF2-40B4-BE49-F238E27FC236}">
                <a16:creationId xmlns:a16="http://schemas.microsoft.com/office/drawing/2014/main" id="{6ECB7838-B419-BE4B-4FFF-4CF41FBDFDB9}"/>
              </a:ext>
            </a:extLst>
          </p:cNvPr>
          <p:cNvCxnSpPr/>
          <p:nvPr/>
        </p:nvCxnSpPr>
        <p:spPr>
          <a:xfrm>
            <a:off x="762000" y="4273061"/>
            <a:ext cx="10597661" cy="11723"/>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978525"/>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hidden="1">
            <a:extLst>
              <a:ext uri="{FF2B5EF4-FFF2-40B4-BE49-F238E27FC236}">
                <a16:creationId xmlns:a16="http://schemas.microsoft.com/office/drawing/2014/main" id="{219D459D-11D7-C5B8-53A1-1B295F1E72C9}"/>
              </a:ext>
            </a:extLst>
          </p:cNvPr>
          <p:cNvSpPr txBox="1">
            <a:spLocks/>
          </p:cNvSpPr>
          <p:nvPr/>
        </p:nvSpPr>
        <p:spPr>
          <a:xfrm>
            <a:off x="566286" y="517525"/>
            <a:ext cx="11364228"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bg1"/>
                </a:solidFill>
                <a:latin typeface="微軟正黑體" panose="020B0604030504040204" pitchFamily="34" charset="-120"/>
                <a:ea typeface="微軟正黑體" panose="020B0604030504040204" pitchFamily="34" charset="-120"/>
                <a:cs typeface="+mj-cs"/>
              </a:defRPr>
            </a:lvl1pPr>
          </a:lstStyle>
          <a:p>
            <a:r>
              <a:rPr lang="en-US">
                <a:latin typeface="Arial" panose="020B0604020202020204" pitchFamily="34" charset="0"/>
                <a:cs typeface="Arial"/>
                <a:sym typeface="Arial" panose="020B0604020202020204" pitchFamily="34" charset="0"/>
              </a:rPr>
              <a:t>Through Mirror output, </a:t>
            </a:r>
            <a:r>
              <a:rPr lang="en-US">
                <a:latin typeface="Arial" panose="020B0604020202020204" pitchFamily="34" charset="0"/>
                <a:sym typeface="Arial" panose="020B0604020202020204" pitchFamily="34" charset="0"/>
              </a:rPr>
              <a:t>the same picture can also be output to different screens</a:t>
            </a:r>
            <a:endParaRPr lang="zh-TW">
              <a:latin typeface="Arial" panose="020B0604020202020204" pitchFamily="34" charset="0"/>
              <a:sym typeface="Arial" panose="020B0604020202020204" pitchFamily="34" charset="0"/>
            </a:endParaRPr>
          </a:p>
        </p:txBody>
      </p:sp>
      <p:sp>
        <p:nvSpPr>
          <p:cNvPr id="6" name="文字方塊 5"/>
          <p:cNvSpPr txBox="1"/>
          <p:nvPr/>
        </p:nvSpPr>
        <p:spPr>
          <a:xfrm>
            <a:off x="749111" y="2256644"/>
            <a:ext cx="10552762" cy="369332"/>
          </a:xfrm>
          <a:prstGeom prst="rect">
            <a:avLst/>
          </a:prstGeom>
          <a:noFill/>
        </p:spPr>
        <p:txBody>
          <a:bodyPr wrap="square" rtlCol="0">
            <a:spAutoFit/>
          </a:bodyPr>
          <a:lstStyle/>
          <a:p>
            <a:r>
              <a:rPr lang="en-US" altLang="zh-TW">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rPr>
              <a:t>With Mirror output, the same picture can be output to monitors in different places for monitoring</a:t>
            </a:r>
            <a:endParaRPr lang="zh-TW" altLang="en-US">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6">
            <a:extLst>
              <a:ext uri="{FF2B5EF4-FFF2-40B4-BE49-F238E27FC236}">
                <a16:creationId xmlns:a16="http://schemas.microsoft.com/office/drawing/2014/main" id="{FB36A2BA-AD25-C495-CBB8-4F714E99E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11" y="3039533"/>
            <a:ext cx="4813415" cy="2971800"/>
          </a:xfrm>
          <a:prstGeom prst="rect">
            <a:avLst/>
          </a:prstGeom>
        </p:spPr>
      </p:pic>
      <p:pic>
        <p:nvPicPr>
          <p:cNvPr id="8" name="Picture 2" descr="https://www.qnap.com/assets/img/software/qvr-pro/multi-angle.jpg?v=671ba256691cb57bd96e50168cffcc1e">
            <a:extLst>
              <a:ext uri="{FF2B5EF4-FFF2-40B4-BE49-F238E27FC236}">
                <a16:creationId xmlns:a16="http://schemas.microsoft.com/office/drawing/2014/main" id="{905BBD4C-9BE1-F415-5D95-55F6B8E59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261" y="3074459"/>
            <a:ext cx="4569813" cy="2578100"/>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a:extLst>
              <a:ext uri="{FF2B5EF4-FFF2-40B4-BE49-F238E27FC236}">
                <a16:creationId xmlns:a16="http://schemas.microsoft.com/office/drawing/2014/main" id="{D071A8D2-6728-FC03-FC28-B99235D57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88458" y="3039533"/>
            <a:ext cx="4813415" cy="2971800"/>
          </a:xfrm>
          <a:prstGeom prst="rect">
            <a:avLst/>
          </a:prstGeom>
        </p:spPr>
      </p:pic>
      <p:pic>
        <p:nvPicPr>
          <p:cNvPr id="12" name="Picture 2" descr="https://www.qnap.com/assets/img/software/qvr-pro/multi-angle.jpg?v=671ba256691cb57bd96e50168cffcc1e">
            <a:extLst>
              <a:ext uri="{FF2B5EF4-FFF2-40B4-BE49-F238E27FC236}">
                <a16:creationId xmlns:a16="http://schemas.microsoft.com/office/drawing/2014/main" id="{EDBFCE18-AAC1-675A-5684-901E67FEE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76" y="3074459"/>
            <a:ext cx="4569813" cy="2578100"/>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descr="一張含有 文字, 黑色, 室內, 電子用品 的圖片&#10;&#10;自動產生的描述">
            <a:extLst>
              <a:ext uri="{FF2B5EF4-FFF2-40B4-BE49-F238E27FC236}">
                <a16:creationId xmlns:a16="http://schemas.microsoft.com/office/drawing/2014/main" id="{36D86612-0295-C271-B852-911094E332A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1259" r="31259"/>
          <a:stretch/>
        </p:blipFill>
        <p:spPr>
          <a:xfrm>
            <a:off x="5149516" y="3703320"/>
            <a:ext cx="1892968" cy="3152569"/>
          </a:xfrm>
          <a:prstGeom prst="rect">
            <a:avLst/>
          </a:prstGeom>
        </p:spPr>
      </p:pic>
      <p:sp>
        <p:nvSpPr>
          <p:cNvPr id="2" name="標題 1">
            <a:extLst>
              <a:ext uri="{FF2B5EF4-FFF2-40B4-BE49-F238E27FC236}">
                <a16:creationId xmlns:a16="http://schemas.microsoft.com/office/drawing/2014/main" id="{0A731F4E-845A-BAFD-D1B1-D1F95A7ACB57}"/>
              </a:ext>
            </a:extLst>
          </p:cNvPr>
          <p:cNvSpPr>
            <a:spLocks noGrp="1"/>
          </p:cNvSpPr>
          <p:nvPr>
            <p:ph type="title"/>
          </p:nvPr>
        </p:nvSpPr>
        <p:spPr/>
        <p:txBody>
          <a:bodyPr>
            <a:normAutofit fontScale="90000"/>
          </a:bodyPr>
          <a:lstStyle/>
          <a:p>
            <a:r>
              <a:rPr lang="en-US" altLang="zh-TW" dirty="0">
                <a:latin typeface="Arial" panose="020B0604020202020204" pitchFamily="34" charset="0"/>
                <a:sym typeface="Arial" panose="020B0604020202020204" pitchFamily="34" charset="0"/>
              </a:rPr>
              <a:t>Through Mirror output, the same picture can also be output to different screens</a:t>
            </a:r>
            <a:endParaRPr lang="zh-TW" altLang="en-US"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9778233"/>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5"/>
          <p:cNvSpPr txBox="1">
            <a:spLocks noGrp="1"/>
          </p:cNvSpPr>
          <p:nvPr>
            <p:ph type="title"/>
          </p:nvPr>
        </p:nvSpPr>
        <p:spPr/>
        <p:txBody>
          <a:bodyPr/>
          <a:lstStyle/>
          <a:p>
            <a:r>
              <a:rPr lang="en-US" altLang="zh-TW">
                <a:latin typeface="Arial" panose="020B0604020202020204" pitchFamily="34" charset="0"/>
                <a:cs typeface="Arial"/>
                <a:sym typeface="Arial" panose="020B0604020202020204" pitchFamily="34" charset="0"/>
              </a:rPr>
              <a:t>TS-253E / TS-453E NAS Main Features</a:t>
            </a:r>
            <a:endParaRPr lang="zh-TW">
              <a:latin typeface="Arial" panose="020B0604020202020204" pitchFamily="34" charset="0"/>
              <a:cs typeface="Arial"/>
              <a:sym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indent="-239994">
              <a:lnSpc>
                <a:spcPct val="130000"/>
              </a:lnSpc>
              <a:spcBef>
                <a:spcPts val="800"/>
              </a:spcBef>
              <a:buClr>
                <a:srgbClr val="F4D088"/>
              </a:buClr>
              <a:buSzPct val="100000"/>
              <a:buFont typeface="Arial"/>
              <a:buChar char="•"/>
            </a:pPr>
            <a:r>
              <a:rPr lang="en-US" altLang="zh-TW"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indent="-239994">
              <a:lnSpc>
                <a:spcPct val="130000"/>
              </a:lnSpc>
              <a:spcBef>
                <a:spcPts val="800"/>
              </a:spcBef>
              <a:buClr>
                <a:srgbClr val="F4D088"/>
              </a:buClr>
              <a:buSzPct val="100000"/>
              <a:buFont typeface="Arial"/>
              <a:buChar char="•"/>
            </a:pPr>
            <a:r>
              <a:rPr lang="zh-TW" altLang="en-US"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lang="en-US" altLang="zh-TW"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a:p>
            <a:pPr marL="239994" indent="-239994">
              <a:lnSpc>
                <a:spcPct val="130000"/>
              </a:lnSpc>
              <a:spcBef>
                <a:spcPts val="800"/>
              </a:spcBef>
              <a:buClr>
                <a:srgbClr val="F4D088"/>
              </a:buClr>
              <a:buSzPct val="100000"/>
              <a:buFont typeface="Arial"/>
              <a:buChar char="•"/>
            </a:pPr>
            <a:r>
              <a:rPr lang="en-US" altLang="zh-TW"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indent="-239994">
              <a:lnSpc>
                <a:spcPct val="130000"/>
              </a:lnSpc>
              <a:spcBef>
                <a:spcPts val="800"/>
              </a:spcBef>
              <a:buClr>
                <a:srgbClr val="F4D088"/>
              </a:buClr>
              <a:buSzPct val="100000"/>
              <a:buFont typeface="Arial"/>
              <a:buChar char="•"/>
            </a:pPr>
            <a:r>
              <a:rPr lang="zh-CN" altLang="en-US"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lang="en-US" sz="2667" err="1">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QuTS</a:t>
            </a:r>
            <a:r>
              <a:rPr lang="en-US"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hero</a:t>
            </a:r>
          </a:p>
          <a:p>
            <a:pPr marL="0" indent="0">
              <a:buNone/>
            </a:pPr>
            <a:r>
              <a:rPr lang="en-US" sz="2667">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  </a:t>
            </a:r>
            <a:endParaRPr lang="en-US" sz="16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Google Shape;298;p34">
            <a:extLst>
              <a:ext uri="{FF2B5EF4-FFF2-40B4-BE49-F238E27FC236}">
                <a16:creationId xmlns:a16="http://schemas.microsoft.com/office/drawing/2014/main" id="{DD44DE7B-49BF-44FA-8F51-501E3F3ED381}"/>
              </a:ext>
            </a:extLst>
          </p:cNvPr>
          <p:cNvSpPr txBox="1">
            <a:spLocks/>
          </p:cNvSpPr>
          <p:nvPr/>
        </p:nvSpPr>
        <p:spPr>
          <a:xfrm>
            <a:off x="7285618" y="1980701"/>
            <a:ext cx="3771741" cy="7766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a:defPPr>
            <a:lvl1pPr marL="0" indent="0">
              <a:buClr>
                <a:schemeClr val="dk1"/>
              </a:buClr>
              <a:buSzPts val="935"/>
              <a:buFont typeface="Lato"/>
              <a:buNone/>
              <a:defRPr sz="1800" b="1">
                <a:solidFill>
                  <a:srgbClr val="744922"/>
                </a:solidFill>
                <a:ea typeface="微軟正黑體"/>
                <a:cs typeface="+mn-ea"/>
              </a:defRPr>
            </a:lvl1pPr>
            <a:lvl2pPr marL="914400" indent="-317500">
              <a:lnSpc>
                <a:spcPct val="115000"/>
              </a:lnSpc>
              <a:buClr>
                <a:schemeClr val="dk2"/>
              </a:buClr>
              <a:buSzPts val="1400"/>
              <a:buFont typeface="Lato"/>
              <a:buAutoNum type="alphaLcPeriod"/>
              <a:defRPr>
                <a:solidFill>
                  <a:schemeClr val="dk2"/>
                </a:solidFill>
                <a:latin typeface="Lato"/>
                <a:ea typeface="Lato"/>
                <a:cs typeface="Lato"/>
              </a:defRPr>
            </a:lvl2pPr>
            <a:lvl3pPr marL="1371600" indent="-317500">
              <a:lnSpc>
                <a:spcPct val="115000"/>
              </a:lnSpc>
              <a:buClr>
                <a:schemeClr val="dk2"/>
              </a:buClr>
              <a:buSzPts val="1400"/>
              <a:buFont typeface="Lato"/>
              <a:buAutoNum type="romanLcPeriod"/>
              <a:defRPr>
                <a:solidFill>
                  <a:schemeClr val="dk2"/>
                </a:solidFill>
                <a:latin typeface="Lato"/>
                <a:ea typeface="Lato"/>
                <a:cs typeface="Lato"/>
              </a:defRPr>
            </a:lvl3pPr>
            <a:lvl4pPr marL="1828800" indent="-317500">
              <a:lnSpc>
                <a:spcPct val="115000"/>
              </a:lnSpc>
              <a:buClr>
                <a:schemeClr val="dk2"/>
              </a:buClr>
              <a:buSzPts val="1400"/>
              <a:buFont typeface="Lato"/>
              <a:buAutoNum type="arabicPeriod"/>
              <a:defRPr>
                <a:solidFill>
                  <a:schemeClr val="dk2"/>
                </a:solidFill>
                <a:latin typeface="Lato"/>
                <a:ea typeface="Lato"/>
                <a:cs typeface="Lato"/>
              </a:defRPr>
            </a:lvl4pPr>
            <a:lvl5pPr marL="2286000" indent="-317500">
              <a:lnSpc>
                <a:spcPct val="115000"/>
              </a:lnSpc>
              <a:buClr>
                <a:schemeClr val="dk2"/>
              </a:buClr>
              <a:buSzPts val="1400"/>
              <a:buFont typeface="Lato"/>
              <a:buAutoNum type="alphaLcPeriod"/>
              <a:defRPr>
                <a:solidFill>
                  <a:schemeClr val="dk2"/>
                </a:solidFill>
                <a:latin typeface="Lato"/>
                <a:ea typeface="Lato"/>
                <a:cs typeface="Lato"/>
              </a:defRPr>
            </a:lvl5pPr>
            <a:lvl6pPr marL="2743200" indent="-317500">
              <a:lnSpc>
                <a:spcPct val="115000"/>
              </a:lnSpc>
              <a:buClr>
                <a:schemeClr val="dk2"/>
              </a:buClr>
              <a:buSzPts val="1400"/>
              <a:buFont typeface="Lato"/>
              <a:buAutoNum type="romanLcPeriod"/>
              <a:defRPr>
                <a:solidFill>
                  <a:schemeClr val="dk2"/>
                </a:solidFill>
                <a:latin typeface="Lato"/>
                <a:ea typeface="Lato"/>
                <a:cs typeface="Lato"/>
              </a:defRPr>
            </a:lvl6pPr>
            <a:lvl7pPr marL="3200400" indent="-317500">
              <a:lnSpc>
                <a:spcPct val="115000"/>
              </a:lnSpc>
              <a:buClr>
                <a:schemeClr val="dk2"/>
              </a:buClr>
              <a:buSzPts val="1400"/>
              <a:buFont typeface="Lato"/>
              <a:buAutoNum type="arabicPeriod"/>
              <a:defRPr>
                <a:solidFill>
                  <a:schemeClr val="dk2"/>
                </a:solidFill>
                <a:latin typeface="Lato"/>
                <a:ea typeface="Lato"/>
                <a:cs typeface="Lato"/>
              </a:defRPr>
            </a:lvl7pPr>
            <a:lvl8pPr marL="3657600" indent="-317500">
              <a:lnSpc>
                <a:spcPct val="115000"/>
              </a:lnSpc>
              <a:buClr>
                <a:schemeClr val="dk2"/>
              </a:buClr>
              <a:buSzPts val="1400"/>
              <a:buFont typeface="Lato"/>
              <a:buAutoNum type="alphaLcPeriod"/>
              <a:defRPr>
                <a:solidFill>
                  <a:schemeClr val="dk2"/>
                </a:solidFill>
                <a:latin typeface="Lato"/>
                <a:ea typeface="Lato"/>
                <a:cs typeface="Lato"/>
              </a:defRPr>
            </a:lvl8pPr>
            <a:lvl9pPr marL="4114800" indent="-317500">
              <a:lnSpc>
                <a:spcPct val="115000"/>
              </a:lnSpc>
              <a:buClr>
                <a:schemeClr val="dk2"/>
              </a:buClr>
              <a:buSzPts val="1400"/>
              <a:buFont typeface="Lato"/>
              <a:buAutoNum type="romanLcPeriod"/>
              <a:defRPr>
                <a:solidFill>
                  <a:schemeClr val="dk2"/>
                </a:solidFill>
                <a:latin typeface="Lato"/>
                <a:ea typeface="Lato"/>
                <a:cs typeface="Lato"/>
              </a:defRPr>
            </a:lvl9pPr>
          </a:lstStyle>
          <a:p>
            <a:r>
              <a:rPr lang="en-US" altLang="zh-TW" sz="2400">
                <a:solidFill>
                  <a:srgbClr val="2189DF"/>
                </a:solidFill>
                <a:latin typeface="Arial" panose="020B0604020202020204" pitchFamily="34" charset="0"/>
                <a:ea typeface="微軟正黑體" panose="020B0604030504040204" pitchFamily="34" charset="-120"/>
                <a:sym typeface="Arial" panose="020B0604020202020204" pitchFamily="34" charset="0"/>
              </a:rPr>
              <a:t>Dual 2.5 </a:t>
            </a:r>
            <a:r>
              <a:rPr lang="en-US" altLang="zh-TW" sz="2400" err="1">
                <a:solidFill>
                  <a:srgbClr val="2189DF"/>
                </a:solidFill>
                <a:latin typeface="Arial" panose="020B0604020202020204" pitchFamily="34" charset="0"/>
                <a:ea typeface="微軟正黑體" panose="020B0604030504040204" pitchFamily="34" charset="-120"/>
                <a:sym typeface="Arial" panose="020B0604020202020204" pitchFamily="34" charset="0"/>
              </a:rPr>
              <a:t>GbE</a:t>
            </a:r>
            <a:r>
              <a:rPr lang="en-US" altLang="zh-TW" sz="2400">
                <a:solidFill>
                  <a:srgbClr val="2189DF"/>
                </a:solidFill>
                <a:latin typeface="Arial" panose="020B0604020202020204" pitchFamily="34" charset="0"/>
                <a:ea typeface="微軟正黑體" panose="020B0604030504040204" pitchFamily="34" charset="-120"/>
                <a:sym typeface="Arial" panose="020B0604020202020204" pitchFamily="34" charset="0"/>
              </a:rPr>
              <a:t> ports</a:t>
            </a:r>
          </a:p>
        </p:txBody>
      </p:sp>
      <p:sp>
        <p:nvSpPr>
          <p:cNvPr id="39" name="Google Shape;298;p34">
            <a:extLst>
              <a:ext uri="{FF2B5EF4-FFF2-40B4-BE49-F238E27FC236}">
                <a16:creationId xmlns:a16="http://schemas.microsoft.com/office/drawing/2014/main" id="{1D9DD7AF-6493-4FD8-8305-3BEA86FE5CA7}"/>
              </a:ext>
            </a:extLst>
          </p:cNvPr>
          <p:cNvSpPr txBox="1">
            <a:spLocks/>
          </p:cNvSpPr>
          <p:nvPr/>
        </p:nvSpPr>
        <p:spPr>
          <a:xfrm>
            <a:off x="7285617" y="2432891"/>
            <a:ext cx="3654937" cy="96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20000"/>
              </a:lnSpc>
              <a:buClr>
                <a:srgbClr val="F4D088"/>
              </a:buClr>
              <a:buSzPct val="100000"/>
              <a:buNone/>
            </a:pPr>
            <a:r>
              <a:rPr lang="en-US" altLang="zh-TW" sz="16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Sufficient 2.5 </a:t>
            </a:r>
            <a:r>
              <a:rPr lang="en-US" altLang="zh-TW" sz="1600" err="1">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GbE</a:t>
            </a:r>
            <a:r>
              <a:rPr lang="en-US" altLang="zh-TW" sz="16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 network bandwidth for smooth data transfer experience</a:t>
            </a:r>
            <a:endParaRPr lang="en-US" sz="16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8" name="Google Shape;298;p34">
            <a:extLst>
              <a:ext uri="{FF2B5EF4-FFF2-40B4-BE49-F238E27FC236}">
                <a16:creationId xmlns:a16="http://schemas.microsoft.com/office/drawing/2014/main" id="{FBF4E2CD-3BC6-4102-B197-B784A8A3E5AD}"/>
              </a:ext>
            </a:extLst>
          </p:cNvPr>
          <p:cNvSpPr txBox="1">
            <a:spLocks/>
          </p:cNvSpPr>
          <p:nvPr/>
        </p:nvSpPr>
        <p:spPr>
          <a:xfrm>
            <a:off x="7276210" y="3830581"/>
            <a:ext cx="4501903" cy="113995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800"/>
              </a:spcBef>
              <a:buClr>
                <a:srgbClr val="F4D088"/>
              </a:buClr>
              <a:buSzPct val="100000"/>
              <a:buNone/>
            </a:pPr>
            <a:r>
              <a:rPr lang="en-US" altLang="zh-TW" sz="16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Provide dual-port screen output for monitoring or A/V needs</a:t>
            </a:r>
            <a:endParaRPr lang="en-US" sz="16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9" name="Google Shape;298;p34">
            <a:extLst>
              <a:ext uri="{FF2B5EF4-FFF2-40B4-BE49-F238E27FC236}">
                <a16:creationId xmlns:a16="http://schemas.microsoft.com/office/drawing/2014/main" id="{8CA53D96-6BAE-4DFA-AC46-F0691A7C688F}"/>
              </a:ext>
            </a:extLst>
          </p:cNvPr>
          <p:cNvSpPr txBox="1">
            <a:spLocks/>
          </p:cNvSpPr>
          <p:nvPr/>
        </p:nvSpPr>
        <p:spPr>
          <a:xfrm>
            <a:off x="7285618" y="3429392"/>
            <a:ext cx="3210021" cy="64794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buClr>
                <a:srgbClr val="F4D088"/>
              </a:buClr>
              <a:buSzPct val="100000"/>
              <a:buNone/>
            </a:pPr>
            <a:r>
              <a:rPr lang="en-US"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Dual 4K HDMI ports</a:t>
            </a:r>
          </a:p>
        </p:txBody>
      </p:sp>
      <p:sp>
        <p:nvSpPr>
          <p:cNvPr id="26" name="Google Shape;298;p34">
            <a:extLst>
              <a:ext uri="{FF2B5EF4-FFF2-40B4-BE49-F238E27FC236}">
                <a16:creationId xmlns:a16="http://schemas.microsoft.com/office/drawing/2014/main" id="{43857BD8-485F-4275-B262-BC4BD0693F20}"/>
              </a:ext>
            </a:extLst>
          </p:cNvPr>
          <p:cNvSpPr txBox="1">
            <a:spLocks/>
          </p:cNvSpPr>
          <p:nvPr/>
        </p:nvSpPr>
        <p:spPr>
          <a:xfrm>
            <a:off x="1874271" y="5108261"/>
            <a:ext cx="3456763" cy="5672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8 GB RAM on board</a:t>
            </a:r>
          </a:p>
        </p:txBody>
      </p:sp>
      <p:sp>
        <p:nvSpPr>
          <p:cNvPr id="27" name="Google Shape;298;p34">
            <a:extLst>
              <a:ext uri="{FF2B5EF4-FFF2-40B4-BE49-F238E27FC236}">
                <a16:creationId xmlns:a16="http://schemas.microsoft.com/office/drawing/2014/main" id="{03A4A8CB-2963-4912-B924-CF7F1C6DB5DD}"/>
              </a:ext>
            </a:extLst>
          </p:cNvPr>
          <p:cNvSpPr txBox="1">
            <a:spLocks/>
          </p:cNvSpPr>
          <p:nvPr/>
        </p:nvSpPr>
        <p:spPr>
          <a:xfrm>
            <a:off x="1916097" y="5427739"/>
            <a:ext cx="3410133" cy="7498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800"/>
              </a:spcBef>
              <a:buClr>
                <a:srgbClr val="F4D088"/>
              </a:buClr>
              <a:buSzPct val="100000"/>
              <a:buNone/>
            </a:pPr>
            <a:r>
              <a:rPr lang="en-US" altLang="zh-TW" sz="16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Sufficient memory makes NAS applications more flexible</a:t>
            </a:r>
          </a:p>
        </p:txBody>
      </p:sp>
      <p:sp>
        <p:nvSpPr>
          <p:cNvPr id="33" name="Google Shape;298;p34">
            <a:extLst>
              <a:ext uri="{FF2B5EF4-FFF2-40B4-BE49-F238E27FC236}">
                <a16:creationId xmlns:a16="http://schemas.microsoft.com/office/drawing/2014/main" id="{775A6776-F207-47F5-8F9C-6806C16819F3}"/>
              </a:ext>
            </a:extLst>
          </p:cNvPr>
          <p:cNvSpPr txBox="1">
            <a:spLocks/>
          </p:cNvSpPr>
          <p:nvPr/>
        </p:nvSpPr>
        <p:spPr>
          <a:xfrm>
            <a:off x="7276211" y="5362323"/>
            <a:ext cx="4610989" cy="113055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800"/>
              </a:spcBef>
              <a:buClr>
                <a:srgbClr val="F4D088"/>
              </a:buClr>
              <a:buSzPct val="100000"/>
              <a:buNone/>
            </a:pPr>
            <a:r>
              <a:rPr lang="en-US" altLang="zh-TW" sz="16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rPr>
              <a:t>Intel Celeron J6412 4-core burst 2.6 GHz processor, supports various applications of NAS</a:t>
            </a:r>
            <a:endParaRPr lang="en-US" sz="1600">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Google Shape;298;p34">
            <a:extLst>
              <a:ext uri="{FF2B5EF4-FFF2-40B4-BE49-F238E27FC236}">
                <a16:creationId xmlns:a16="http://schemas.microsoft.com/office/drawing/2014/main" id="{FD0F6B58-3D35-434A-BCEB-A4BEE0A70F0C}"/>
              </a:ext>
            </a:extLst>
          </p:cNvPr>
          <p:cNvSpPr txBox="1">
            <a:spLocks/>
          </p:cNvSpPr>
          <p:nvPr/>
        </p:nvSpPr>
        <p:spPr>
          <a:xfrm>
            <a:off x="7276211" y="4970540"/>
            <a:ext cx="4298119" cy="64794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buClr>
                <a:srgbClr val="F4D088"/>
              </a:buClr>
              <a:buSzPct val="100000"/>
              <a:buNone/>
            </a:pPr>
            <a:r>
              <a:rPr lang="en-US"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Quad - core processor</a:t>
            </a:r>
          </a:p>
        </p:txBody>
      </p:sp>
      <p:sp>
        <p:nvSpPr>
          <p:cNvPr id="3" name="Google Shape;298;p34">
            <a:extLst>
              <a:ext uri="{FF2B5EF4-FFF2-40B4-BE49-F238E27FC236}">
                <a16:creationId xmlns:a16="http://schemas.microsoft.com/office/drawing/2014/main" id="{976CF60D-F0DE-3CCC-CEE5-C4167FC360E2}"/>
              </a:ext>
            </a:extLst>
          </p:cNvPr>
          <p:cNvSpPr txBox="1">
            <a:spLocks/>
          </p:cNvSpPr>
          <p:nvPr/>
        </p:nvSpPr>
        <p:spPr>
          <a:xfrm>
            <a:off x="1874271" y="3492820"/>
            <a:ext cx="4205859" cy="5876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buSzPts val="935"/>
              <a:buNone/>
            </a:pPr>
            <a:r>
              <a:rPr lang="en-US"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Dual M.2 </a:t>
            </a:r>
            <a:r>
              <a:rPr lang="en-US" altLang="zh-TW" sz="2400" b="1" err="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PCIe</a:t>
            </a:r>
            <a:r>
              <a:rPr lang="en-US" altLang="zh-TW"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rPr>
              <a:t> SSD expansion slots</a:t>
            </a:r>
            <a:endParaRPr lang="zh-TW" altLang="en-US" sz="2400" b="1">
              <a:solidFill>
                <a:srgbClr val="2189DF"/>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文字方塊 5">
            <a:extLst>
              <a:ext uri="{FF2B5EF4-FFF2-40B4-BE49-F238E27FC236}">
                <a16:creationId xmlns:a16="http://schemas.microsoft.com/office/drawing/2014/main" id="{EE3D7673-34F1-44E9-A938-E65DE6E40925}"/>
              </a:ext>
            </a:extLst>
          </p:cNvPr>
          <p:cNvSpPr txBox="1"/>
          <p:nvPr/>
        </p:nvSpPr>
        <p:spPr>
          <a:xfrm>
            <a:off x="1898227" y="2063176"/>
            <a:ext cx="42265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Long-term availability NAS</a:t>
            </a:r>
            <a:endParaRPr lang="zh-TW" altLang="en-US" sz="24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 name="Google Shape;298;p34">
            <a:extLst>
              <a:ext uri="{FF2B5EF4-FFF2-40B4-BE49-F238E27FC236}">
                <a16:creationId xmlns:a16="http://schemas.microsoft.com/office/drawing/2014/main" id="{0D04C127-C863-4815-00A7-17D36E57916A}"/>
              </a:ext>
            </a:extLst>
          </p:cNvPr>
          <p:cNvSpPr txBox="1">
            <a:spLocks/>
          </p:cNvSpPr>
          <p:nvPr/>
        </p:nvSpPr>
        <p:spPr>
          <a:xfrm>
            <a:off x="1730997" y="2430971"/>
            <a:ext cx="4151813" cy="7498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a:buNone/>
            </a:pPr>
            <a:r>
              <a:rPr lang="en-US" altLang="zh-TW" sz="1600">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Stable long-term availability until 2029</a:t>
            </a:r>
            <a:endParaRPr lang="zh-TW" altLang="en-US" sz="1600">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3" name="矩形: 圓角 12">
            <a:extLst>
              <a:ext uri="{FF2B5EF4-FFF2-40B4-BE49-F238E27FC236}">
                <a16:creationId xmlns:a16="http://schemas.microsoft.com/office/drawing/2014/main" id="{71A50253-DA5A-DCB2-3D62-E7E7F9DFBFB9}"/>
              </a:ext>
            </a:extLst>
          </p:cNvPr>
          <p:cNvSpPr/>
          <p:nvPr/>
        </p:nvSpPr>
        <p:spPr>
          <a:xfrm>
            <a:off x="727842" y="2073178"/>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1" name="圖形 30">
            <a:extLst>
              <a:ext uri="{FF2B5EF4-FFF2-40B4-BE49-F238E27FC236}">
                <a16:creationId xmlns:a16="http://schemas.microsoft.com/office/drawing/2014/main" id="{9617A42A-928C-DEEF-B395-34E7DA04E3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014" y="2229550"/>
            <a:ext cx="1029733" cy="590582"/>
          </a:xfrm>
          <a:prstGeom prst="rect">
            <a:avLst/>
          </a:prstGeom>
        </p:spPr>
      </p:pic>
      <p:sp>
        <p:nvSpPr>
          <p:cNvPr id="40" name="矩形: 圓角 39">
            <a:extLst>
              <a:ext uri="{FF2B5EF4-FFF2-40B4-BE49-F238E27FC236}">
                <a16:creationId xmlns:a16="http://schemas.microsoft.com/office/drawing/2014/main" id="{8A645EFF-AB0C-AC66-CA5C-4F4444687C78}"/>
              </a:ext>
            </a:extLst>
          </p:cNvPr>
          <p:cNvSpPr/>
          <p:nvPr/>
        </p:nvSpPr>
        <p:spPr>
          <a:xfrm>
            <a:off x="727842" y="3610337"/>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 name="矩形: 圓角 40">
            <a:extLst>
              <a:ext uri="{FF2B5EF4-FFF2-40B4-BE49-F238E27FC236}">
                <a16:creationId xmlns:a16="http://schemas.microsoft.com/office/drawing/2014/main" id="{F95A79FC-37DB-305F-F549-B5A28099EB52}"/>
              </a:ext>
            </a:extLst>
          </p:cNvPr>
          <p:cNvSpPr/>
          <p:nvPr/>
        </p:nvSpPr>
        <p:spPr>
          <a:xfrm>
            <a:off x="727842" y="5147496"/>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2" name="矩形: 圓角 41">
            <a:extLst>
              <a:ext uri="{FF2B5EF4-FFF2-40B4-BE49-F238E27FC236}">
                <a16:creationId xmlns:a16="http://schemas.microsoft.com/office/drawing/2014/main" id="{983873A7-7AF4-513B-14A8-B15F9092BC8C}"/>
              </a:ext>
            </a:extLst>
          </p:cNvPr>
          <p:cNvSpPr/>
          <p:nvPr/>
        </p:nvSpPr>
        <p:spPr>
          <a:xfrm>
            <a:off x="6185354" y="2073178"/>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 name="矩形: 圓角 42">
            <a:extLst>
              <a:ext uri="{FF2B5EF4-FFF2-40B4-BE49-F238E27FC236}">
                <a16:creationId xmlns:a16="http://schemas.microsoft.com/office/drawing/2014/main" id="{5CAA144F-2322-F8B7-B36D-0D12DDE63B8B}"/>
              </a:ext>
            </a:extLst>
          </p:cNvPr>
          <p:cNvSpPr/>
          <p:nvPr/>
        </p:nvSpPr>
        <p:spPr>
          <a:xfrm>
            <a:off x="6185354" y="3610337"/>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矩形: 圓角 43">
            <a:extLst>
              <a:ext uri="{FF2B5EF4-FFF2-40B4-BE49-F238E27FC236}">
                <a16:creationId xmlns:a16="http://schemas.microsoft.com/office/drawing/2014/main" id="{242A5FE8-2D6D-E474-DC42-42E8512E5060}"/>
              </a:ext>
            </a:extLst>
          </p:cNvPr>
          <p:cNvSpPr/>
          <p:nvPr/>
        </p:nvSpPr>
        <p:spPr>
          <a:xfrm>
            <a:off x="6185354" y="5147496"/>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形 10">
            <a:extLst>
              <a:ext uri="{FF2B5EF4-FFF2-40B4-BE49-F238E27FC236}">
                <a16:creationId xmlns:a16="http://schemas.microsoft.com/office/drawing/2014/main" id="{0B55FF7C-30DE-A27D-5C5C-7D40594B71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30574" y="3672526"/>
            <a:ext cx="771525" cy="809625"/>
          </a:xfrm>
          <a:prstGeom prst="rect">
            <a:avLst/>
          </a:prstGeom>
        </p:spPr>
      </p:pic>
      <p:grpSp>
        <p:nvGrpSpPr>
          <p:cNvPr id="20" name="群組 19">
            <a:extLst>
              <a:ext uri="{FF2B5EF4-FFF2-40B4-BE49-F238E27FC236}">
                <a16:creationId xmlns:a16="http://schemas.microsoft.com/office/drawing/2014/main" id="{FBE9A86E-13EE-0601-0818-56937FDB5721}"/>
              </a:ext>
            </a:extLst>
          </p:cNvPr>
          <p:cNvGrpSpPr/>
          <p:nvPr/>
        </p:nvGrpSpPr>
        <p:grpSpPr>
          <a:xfrm>
            <a:off x="6282496" y="5192154"/>
            <a:ext cx="788999" cy="914336"/>
            <a:chOff x="4754801" y="7089910"/>
            <a:chExt cx="788999" cy="914336"/>
          </a:xfrm>
        </p:grpSpPr>
        <p:sp>
          <p:nvSpPr>
            <p:cNvPr id="17" name="文字方塊 16">
              <a:extLst>
                <a:ext uri="{FF2B5EF4-FFF2-40B4-BE49-F238E27FC236}">
                  <a16:creationId xmlns:a16="http://schemas.microsoft.com/office/drawing/2014/main" id="{1C0B9D82-BFC0-EF1F-61CE-5CC55DB40A67}"/>
                </a:ext>
              </a:extLst>
            </p:cNvPr>
            <p:cNvSpPr txBox="1"/>
            <p:nvPr/>
          </p:nvSpPr>
          <p:spPr>
            <a:xfrm>
              <a:off x="4754801" y="7089910"/>
              <a:ext cx="788999" cy="610488"/>
            </a:xfrm>
            <a:prstGeom prst="rect">
              <a:avLst/>
            </a:prstGeom>
            <a:noFill/>
          </p:spPr>
          <p:txBody>
            <a:bodyPr wrap="none" rtlCol="0">
              <a:spAutoFit/>
            </a:bodyPr>
            <a:lstStyle/>
            <a:p>
              <a:pPr algn="l"/>
              <a:r>
                <a:rPr lang="zh-TW" altLang="en-US" sz="3367" b="1" spc="0" baseline="0">
                  <a:solidFill>
                    <a:schemeClr val="bg1"/>
                  </a:solidFill>
                  <a:latin typeface="Arial" panose="020B0604020202020204" pitchFamily="34" charset="0"/>
                  <a:ea typeface="微軟正黑體" panose="020B0604030504040204" pitchFamily="34" charset="-120"/>
                  <a:sym typeface="Arial" panose="020B0604020202020204" pitchFamily="34" charset="0"/>
                  <a:rtl val="0"/>
                </a:rPr>
                <a:t>2.6</a:t>
              </a:r>
            </a:p>
          </p:txBody>
        </p:sp>
        <p:sp>
          <p:nvSpPr>
            <p:cNvPr id="18" name="文字方塊 17">
              <a:extLst>
                <a:ext uri="{FF2B5EF4-FFF2-40B4-BE49-F238E27FC236}">
                  <a16:creationId xmlns:a16="http://schemas.microsoft.com/office/drawing/2014/main" id="{5E371553-F1AF-044D-54C5-AD4884A725EC}"/>
                </a:ext>
              </a:extLst>
            </p:cNvPr>
            <p:cNvSpPr txBox="1"/>
            <p:nvPr/>
          </p:nvSpPr>
          <p:spPr>
            <a:xfrm>
              <a:off x="4760386" y="7552456"/>
              <a:ext cx="777777" cy="451790"/>
            </a:xfrm>
            <a:prstGeom prst="rect">
              <a:avLst/>
            </a:prstGeom>
            <a:noFill/>
          </p:spPr>
          <p:txBody>
            <a:bodyPr wrap="none" rtlCol="0">
              <a:spAutoFit/>
            </a:bodyPr>
            <a:lstStyle/>
            <a:p>
              <a:pPr algn="l"/>
              <a:r>
                <a:rPr lang="zh-TW" altLang="en-US" sz="2336" b="1" spc="0" baseline="0">
                  <a:solidFill>
                    <a:schemeClr val="bg1"/>
                  </a:solidFill>
                  <a:latin typeface="Arial" panose="020B0604020202020204" pitchFamily="34" charset="0"/>
                  <a:ea typeface="微軟正黑體" panose="020B0604030504040204" pitchFamily="34" charset="-120"/>
                  <a:sym typeface="Arial" panose="020B0604020202020204" pitchFamily="34" charset="0"/>
                  <a:rtl val="0"/>
                </a:rPr>
                <a:t>GHz</a:t>
              </a:r>
            </a:p>
          </p:txBody>
        </p:sp>
      </p:grpSp>
      <p:pic>
        <p:nvPicPr>
          <p:cNvPr id="22" name="圖形 21">
            <a:extLst>
              <a:ext uri="{FF2B5EF4-FFF2-40B4-BE49-F238E27FC236}">
                <a16:creationId xmlns:a16="http://schemas.microsoft.com/office/drawing/2014/main" id="{047DD7EE-0743-0039-6151-29A38778A2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7238" y="2263418"/>
            <a:ext cx="838200" cy="609600"/>
          </a:xfrm>
          <a:prstGeom prst="rect">
            <a:avLst/>
          </a:prstGeom>
        </p:spPr>
      </p:pic>
      <p:pic>
        <p:nvPicPr>
          <p:cNvPr id="25" name="圖形 24">
            <a:extLst>
              <a:ext uri="{FF2B5EF4-FFF2-40B4-BE49-F238E27FC236}">
                <a16:creationId xmlns:a16="http://schemas.microsoft.com/office/drawing/2014/main" id="{088DFC0D-F5BD-CF02-91C0-61481FA716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742" y="5283641"/>
            <a:ext cx="676275" cy="733425"/>
          </a:xfrm>
          <a:prstGeom prst="rect">
            <a:avLst/>
          </a:prstGeom>
        </p:spPr>
      </p:pic>
      <p:pic>
        <p:nvPicPr>
          <p:cNvPr id="29" name="圖形 28">
            <a:extLst>
              <a:ext uri="{FF2B5EF4-FFF2-40B4-BE49-F238E27FC236}">
                <a16:creationId xmlns:a16="http://schemas.microsoft.com/office/drawing/2014/main" id="{7919ABCC-C637-CFD1-018B-724F7D5671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7951" y="3885352"/>
            <a:ext cx="701750" cy="465290"/>
          </a:xfrm>
          <a:prstGeom prst="rect">
            <a:avLst/>
          </a:prstGeom>
        </p:spPr>
      </p:pic>
      <p:sp>
        <p:nvSpPr>
          <p:cNvPr id="8" name="Google Shape;298;p34">
            <a:extLst>
              <a:ext uri="{FF2B5EF4-FFF2-40B4-BE49-F238E27FC236}">
                <a16:creationId xmlns:a16="http://schemas.microsoft.com/office/drawing/2014/main" id="{08CA9EFF-D5E3-35D2-435B-7EE26050F598}"/>
              </a:ext>
            </a:extLst>
          </p:cNvPr>
          <p:cNvSpPr txBox="1">
            <a:spLocks/>
          </p:cNvSpPr>
          <p:nvPr/>
        </p:nvSpPr>
        <p:spPr>
          <a:xfrm>
            <a:off x="1916097" y="4168897"/>
            <a:ext cx="4050046" cy="113995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0" indent="0">
              <a:lnSpc>
                <a:spcPct val="130000"/>
              </a:lnSpc>
              <a:spcBef>
                <a:spcPts val="800"/>
              </a:spcBef>
              <a:buNone/>
            </a:pPr>
            <a:r>
              <a:rPr lang="en-US" altLang="zh-TW" sz="1600">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Optimum configuration of SSD and HDD</a:t>
            </a:r>
            <a:endParaRPr lang="zh-TW" altLang="en-US">
              <a:solidFill>
                <a:schemeClr val="tx2">
                  <a:lumMod val="7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3269468148"/>
      </p:ext>
    </p:extLst>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3940142-2FB3-4C55-81C7-4998F4A96A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8160" y="1060027"/>
            <a:ext cx="10999520" cy="6187230"/>
          </a:xfrm>
          <a:prstGeom prst="rect">
            <a:avLst/>
          </a:prstGeom>
        </p:spPr>
      </p:pic>
      <p:sp>
        <p:nvSpPr>
          <p:cNvPr id="9" name="文字方塊 8">
            <a:extLst>
              <a:ext uri="{FF2B5EF4-FFF2-40B4-BE49-F238E27FC236}">
                <a16:creationId xmlns:a16="http://schemas.microsoft.com/office/drawing/2014/main" id="{4DF1C33F-FFD5-4DA1-9F33-0057EF66E970}"/>
              </a:ext>
            </a:extLst>
          </p:cNvPr>
          <p:cNvSpPr txBox="1"/>
          <p:nvPr/>
        </p:nvSpPr>
        <p:spPr>
          <a:xfrm>
            <a:off x="6088707" y="5968933"/>
            <a:ext cx="1492716" cy="400110"/>
          </a:xfrm>
          <a:prstGeom prst="rect">
            <a:avLst/>
          </a:prstGeom>
          <a:noFill/>
        </p:spPr>
        <p:txBody>
          <a:bodyPr wrap="none" rtlCol="0">
            <a:spAutoFit/>
          </a:bodyPr>
          <a:lstStyle/>
          <a:p>
            <a:pPr algn="ctr"/>
            <a:r>
              <a:rPr lang="en-US" altLang="zh-TW" sz="2000" b="1" err="1">
                <a:solidFill>
                  <a:srgbClr val="C0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QuFirewall</a:t>
            </a:r>
            <a:endParaRPr lang="zh-TW" altLang="en-US" sz="2000" b="1">
              <a:solidFill>
                <a:srgbClr val="C0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文字方塊 9">
            <a:extLst>
              <a:ext uri="{FF2B5EF4-FFF2-40B4-BE49-F238E27FC236}">
                <a16:creationId xmlns:a16="http://schemas.microsoft.com/office/drawing/2014/main" id="{735F1918-748E-4204-A87B-1024E2248F0A}"/>
              </a:ext>
            </a:extLst>
          </p:cNvPr>
          <p:cNvSpPr txBox="1"/>
          <p:nvPr/>
        </p:nvSpPr>
        <p:spPr>
          <a:xfrm>
            <a:off x="8225452" y="2011317"/>
            <a:ext cx="846360" cy="338554"/>
          </a:xfrm>
          <a:prstGeom prst="rect">
            <a:avLst/>
          </a:prstGeom>
          <a:noFill/>
        </p:spPr>
        <p:txBody>
          <a:bodyPr wrap="square" rtlCol="0">
            <a:spAutoFit/>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User</a:t>
            </a:r>
            <a:r>
              <a:rPr lang="zh-TW" altLang="en-US"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endParaRPr lang="zh-TW" altLang="en-US"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文字方塊 10">
            <a:extLst>
              <a:ext uri="{FF2B5EF4-FFF2-40B4-BE49-F238E27FC236}">
                <a16:creationId xmlns:a16="http://schemas.microsoft.com/office/drawing/2014/main" id="{A687D382-DD8E-4DCC-8A5A-3FCD3AAF1365}"/>
              </a:ext>
            </a:extLst>
          </p:cNvPr>
          <p:cNvSpPr txBox="1"/>
          <p:nvPr/>
        </p:nvSpPr>
        <p:spPr>
          <a:xfrm>
            <a:off x="8225452" y="3635755"/>
            <a:ext cx="846360" cy="338554"/>
          </a:xfrm>
          <a:prstGeom prst="rect">
            <a:avLst/>
          </a:prstGeom>
          <a:noFill/>
        </p:spPr>
        <p:txBody>
          <a:bodyPr wrap="square" rtlCol="0">
            <a:spAutoFit/>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User</a:t>
            </a:r>
            <a:r>
              <a:rPr lang="zh-TW" altLang="en-US"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endParaRPr lang="zh-TW" altLang="en-US"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文字方塊 11">
            <a:extLst>
              <a:ext uri="{FF2B5EF4-FFF2-40B4-BE49-F238E27FC236}">
                <a16:creationId xmlns:a16="http://schemas.microsoft.com/office/drawing/2014/main" id="{E94A56E5-19BB-4AB6-B4C1-6F9A09680C8D}"/>
              </a:ext>
            </a:extLst>
          </p:cNvPr>
          <p:cNvSpPr txBox="1"/>
          <p:nvPr/>
        </p:nvSpPr>
        <p:spPr>
          <a:xfrm>
            <a:off x="8540374" y="5153834"/>
            <a:ext cx="1183246" cy="338554"/>
          </a:xfrm>
          <a:prstGeom prst="rect">
            <a:avLst/>
          </a:prstGeom>
          <a:noFill/>
        </p:spPr>
        <p:txBody>
          <a:bodyPr wrap="square" rtlCol="0">
            <a:spAutoFit/>
          </a:bodyP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a:t>
            </a:r>
            <a:endParaRPr lang="zh-TW" altLang="en-US"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文字方塊 12">
            <a:extLst>
              <a:ext uri="{FF2B5EF4-FFF2-40B4-BE49-F238E27FC236}">
                <a16:creationId xmlns:a16="http://schemas.microsoft.com/office/drawing/2014/main" id="{14F33EDC-BB60-47C7-8374-267265D50F8B}"/>
              </a:ext>
            </a:extLst>
          </p:cNvPr>
          <p:cNvSpPr txBox="1"/>
          <p:nvPr/>
        </p:nvSpPr>
        <p:spPr>
          <a:xfrm>
            <a:off x="1078834" y="4963593"/>
            <a:ext cx="1042529" cy="338554"/>
          </a:xfrm>
          <a:prstGeom prst="rect">
            <a:avLst/>
          </a:prstGeom>
          <a:noFill/>
        </p:spPr>
        <p:txBody>
          <a:bodyPr wrap="square" rtlCol="0">
            <a:spAutoFit/>
          </a:bodyP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Internet</a:t>
            </a:r>
            <a:endParaRPr lang="zh-TW" altLang="en-US"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文字方塊 13">
            <a:extLst>
              <a:ext uri="{FF2B5EF4-FFF2-40B4-BE49-F238E27FC236}">
                <a16:creationId xmlns:a16="http://schemas.microsoft.com/office/drawing/2014/main" id="{45D2F7C4-E990-48C3-8A9F-FC27873EC36B}"/>
              </a:ext>
            </a:extLst>
          </p:cNvPr>
          <p:cNvSpPr txBox="1"/>
          <p:nvPr/>
        </p:nvSpPr>
        <p:spPr>
          <a:xfrm>
            <a:off x="3798085" y="4963593"/>
            <a:ext cx="1042529" cy="338554"/>
          </a:xfrm>
          <a:prstGeom prst="rect">
            <a:avLst/>
          </a:prstGeom>
          <a:noFill/>
        </p:spPr>
        <p:txBody>
          <a:bodyPr wrap="square" rtlCol="0">
            <a:spAutoFit/>
          </a:bodyP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Firewall</a:t>
            </a:r>
            <a:endParaRPr lang="zh-TW" altLang="en-US"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Built-in firewall for QNAP appliances</a:t>
            </a:r>
            <a:endParaRPr lang="zh-TW" altLang="en-US">
              <a:latin typeface="Arial" panose="020B0604020202020204" pitchFamily="34" charset="0"/>
              <a:sym typeface="Arial" panose="020B0604020202020204" pitchFamily="34" charset="0"/>
            </a:endParaRPr>
          </a:p>
        </p:txBody>
      </p:sp>
      <p:sp>
        <p:nvSpPr>
          <p:cNvPr id="19" name="矩形 18"/>
          <p:cNvSpPr/>
          <p:nvPr/>
        </p:nvSpPr>
        <p:spPr>
          <a:xfrm>
            <a:off x="1111106" y="1994565"/>
            <a:ext cx="1936894" cy="461665"/>
          </a:xfrm>
          <a:prstGeom prst="rect">
            <a:avLst/>
          </a:prstGeom>
        </p:spPr>
        <p:txBody>
          <a:bodyPr wrap="square">
            <a:spAutoFit/>
          </a:bodyPr>
          <a:lstStyle/>
          <a:p>
            <a:r>
              <a:rPr lang="en-US" altLang="zh-TW" sz="2400" b="1" dirty="0" err="1">
                <a:solidFill>
                  <a:srgbClr val="2189DF"/>
                </a:solidFill>
                <a:latin typeface="Arial" panose="020B0604020202020204" pitchFamily="34" charset="0"/>
                <a:ea typeface="微軟正黑體" panose="020B0604030504040204" pitchFamily="34" charset="-120"/>
                <a:sym typeface="Arial" panose="020B0604020202020204" pitchFamily="34" charset="0"/>
              </a:rPr>
              <a:t>QuFirewall</a:t>
            </a:r>
            <a:endParaRPr lang="en-US" altLang="zh-TW" sz="2400" b="1" dirty="0">
              <a:solidFill>
                <a:srgbClr val="2189D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矩形 2"/>
          <p:cNvSpPr/>
          <p:nvPr/>
        </p:nvSpPr>
        <p:spPr>
          <a:xfrm>
            <a:off x="1111105" y="2445828"/>
            <a:ext cx="5109221" cy="1200329"/>
          </a:xfrm>
          <a:prstGeom prst="rect">
            <a:avLst/>
          </a:prstGeom>
        </p:spPr>
        <p:txBody>
          <a:bodyPr wrap="square">
            <a:spAutoFit/>
          </a:bodyPr>
          <a:lstStyle/>
          <a:p>
            <a:r>
              <a:rPr lang="en-US" altLang="zh-TW">
                <a:latin typeface="Arial" panose="020B0604020202020204" pitchFamily="34" charset="0"/>
                <a:ea typeface="微軟正黑體" panose="020B0604030504040204" pitchFamily="34" charset="-120"/>
                <a:sym typeface="Arial" panose="020B0604020202020204" pitchFamily="34" charset="0"/>
              </a:rPr>
              <a:t>You can allow/deny IP addresses and regions to prevent unauthorized access and brute force attacks for safeguarding data and service security.</a:t>
            </a:r>
            <a:endParaRPr lang="zh-TW" altLang="en-US" sz="2400" b="1">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82760551"/>
      </p:ext>
    </p:extLst>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p:txBody>
          <a:bodyPr/>
          <a:lstStyle/>
          <a:p>
            <a:r>
              <a:rPr lang="en-US">
                <a:latin typeface="Arial" panose="020B0604020202020204" pitchFamily="34" charset="0"/>
                <a:sym typeface="Arial" panose="020B0604020202020204" pitchFamily="34" charset="0"/>
              </a:rPr>
              <a:t>Secure communication for peace of mind</a:t>
            </a:r>
            <a:endParaRPr lang="zh-TW">
              <a:latin typeface="Arial" panose="020B0604020202020204" pitchFamily="34" charset="0"/>
              <a:sym typeface="Arial" panose="020B0604020202020204" pitchFamily="34" charset="0"/>
            </a:endParaRPr>
          </a:p>
        </p:txBody>
      </p:sp>
      <p:sp>
        <p:nvSpPr>
          <p:cNvPr id="20" name="矩形 19"/>
          <p:cNvSpPr/>
          <p:nvPr/>
        </p:nvSpPr>
        <p:spPr>
          <a:xfrm>
            <a:off x="2363593" y="2271257"/>
            <a:ext cx="3116952" cy="461665"/>
          </a:xfrm>
          <a:prstGeom prst="rect">
            <a:avLst/>
          </a:prstGeom>
        </p:spPr>
        <p:txBody>
          <a:bodyPr wrap="square">
            <a:spAutoFit/>
          </a:bodyPr>
          <a:lstStyle/>
          <a:p>
            <a:r>
              <a:rPr lang="en-US" altLang="zh-TW" sz="2400" b="1" dirty="0">
                <a:solidFill>
                  <a:srgbClr val="2189DF"/>
                </a:solidFill>
                <a:latin typeface="Arial" panose="020B0604020202020204" pitchFamily="34" charset="0"/>
                <a:ea typeface="微軟正黑體" panose="020B0604030504040204" pitchFamily="34" charset="-120"/>
                <a:sym typeface="Arial" panose="020B0604020202020204" pitchFamily="34" charset="0"/>
              </a:rPr>
              <a:t>QVPN</a:t>
            </a:r>
          </a:p>
        </p:txBody>
      </p:sp>
      <p:sp>
        <p:nvSpPr>
          <p:cNvPr id="3" name="矩形 2"/>
          <p:cNvSpPr/>
          <p:nvPr/>
        </p:nvSpPr>
        <p:spPr>
          <a:xfrm>
            <a:off x="1082132" y="3016956"/>
            <a:ext cx="3232455" cy="3410164"/>
          </a:xfrm>
          <a:prstGeom prst="rect">
            <a:avLst/>
          </a:prstGeom>
        </p:spPr>
        <p:txBody>
          <a:bodyPr wrap="square">
            <a:spAutoFit/>
          </a:bodyPr>
          <a:lstStyle/>
          <a:p>
            <a:pPr marL="180000" indent="-180000">
              <a:lnSpc>
                <a:spcPct val="130000"/>
              </a:lnSpc>
              <a:spcBef>
                <a:spcPts val="600"/>
              </a:spcBef>
              <a:buClr>
                <a:srgbClr val="36ADA8"/>
              </a:buClr>
              <a:buSzPct val="100000"/>
              <a:buFont typeface="Arial" panose="020B0604020202020204" pitchFamily="34" charset="0"/>
              <a:buChar char="•"/>
            </a:pPr>
            <a:r>
              <a:rPr lang="en-US" altLang="zh-TW">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In addition to establishing a VPN client connection to a remote server, QVPN can also be used as a VPN server.</a:t>
            </a:r>
          </a:p>
          <a:p>
            <a:pPr marL="180000" indent="-180000">
              <a:lnSpc>
                <a:spcPct val="130000"/>
              </a:lnSpc>
              <a:spcBef>
                <a:spcPts val="600"/>
              </a:spcBef>
              <a:buClr>
                <a:srgbClr val="36ADA8"/>
              </a:buClr>
              <a:buSzPct val="100000"/>
              <a:buFont typeface="Arial" panose="020B0604020202020204" pitchFamily="34" charset="0"/>
              <a:buChar char="•"/>
            </a:pPr>
            <a:r>
              <a:rPr lang="en-US" altLang="zh-TW">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Supports </a:t>
            </a:r>
            <a:r>
              <a:rPr lang="en-US" altLang="zh-TW" err="1">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WireGuard</a:t>
            </a:r>
            <a:r>
              <a:rPr lang="en-US" altLang="zh-TW" baseline="30000">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a:t>
            </a:r>
            <a:r>
              <a:rPr lang="en-US" altLang="zh-TW">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 to provide faster and more stable VPN connections, and to easily set up VPN</a:t>
            </a:r>
            <a:endParaRPr lang="zh-TW" altLang="en-US">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endParaRPr>
          </a:p>
        </p:txBody>
      </p:sp>
      <p:pic>
        <p:nvPicPr>
          <p:cNvPr id="8" name="圖片 7">
            <a:extLst>
              <a:ext uri="{FF2B5EF4-FFF2-40B4-BE49-F238E27FC236}">
                <a16:creationId xmlns:a16="http://schemas.microsoft.com/office/drawing/2014/main" id="{CDAA874F-1B1D-4631-BC3E-58B1DC4D0F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4587" y="2277500"/>
            <a:ext cx="7992138" cy="4088516"/>
          </a:xfrm>
          <a:prstGeom prst="rect">
            <a:avLst/>
          </a:prstGeom>
          <a:effectLst>
            <a:outerShdw blurRad="50800" dist="38100" dir="5400000" algn="t" rotWithShape="0">
              <a:prstClr val="black">
                <a:alpha val="40000"/>
              </a:prstClr>
            </a:outerShdw>
            <a:reflection blurRad="6350" stA="50000" endA="300" endPos="38500" dist="50800" dir="5400000" sy="-100000" algn="bl" rotWithShape="0"/>
          </a:effectLst>
        </p:spPr>
      </p:pic>
      <p:pic>
        <p:nvPicPr>
          <p:cNvPr id="9" name="Picture 1">
            <a:extLst>
              <a:ext uri="{FF2B5EF4-FFF2-40B4-BE49-F238E27FC236}">
                <a16:creationId xmlns:a16="http://schemas.microsoft.com/office/drawing/2014/main" id="{53440417-2467-44FC-8F47-0EAB0A7270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91574" y="2726679"/>
            <a:ext cx="5812224" cy="3409878"/>
          </a:xfrm>
          <a:prstGeom prst="rect">
            <a:avLst/>
          </a:prstGeom>
          <a:effectLst>
            <a:innerShdw blurRad="63500" dist="50800" dir="5400000">
              <a:prstClr val="black">
                <a:alpha val="50000"/>
              </a:prstClr>
            </a:innerShdw>
          </a:effectLst>
        </p:spPr>
      </p:pic>
      <p:pic>
        <p:nvPicPr>
          <p:cNvPr id="10" name="圖片 9">
            <a:extLst>
              <a:ext uri="{FF2B5EF4-FFF2-40B4-BE49-F238E27FC236}">
                <a16:creationId xmlns:a16="http://schemas.microsoft.com/office/drawing/2014/main" id="{5F328CA1-436C-44AF-9800-278D7A3A20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8202" y="1645603"/>
            <a:ext cx="1259888" cy="125988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8883776"/>
      </p:ext>
    </p:extLst>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6" name="Google Shape;166;p28"/>
          <p:cNvPicPr preferRelativeResize="0"/>
          <p:nvPr/>
        </p:nvPicPr>
        <p:blipFill>
          <a:blip r:embed="rId3"/>
          <a:stretch>
            <a:fillRect/>
          </a:stretch>
        </p:blipFill>
        <p:spPr>
          <a:xfrm>
            <a:off x="3744844" y="2045095"/>
            <a:ext cx="8251539" cy="4447780"/>
          </a:xfrm>
          <a:prstGeom prst="roundRect">
            <a:avLst>
              <a:gd name="adj" fmla="val 0"/>
            </a:avLst>
          </a:prstGeom>
          <a:ln>
            <a:noFill/>
          </a:ln>
          <a:effectLst>
            <a:outerShdw blurRad="444500" dist="3302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sp>
        <p:nvSpPr>
          <p:cNvPr id="8" name="Google Shape;61;p14">
            <a:extLst>
              <a:ext uri="{FF2B5EF4-FFF2-40B4-BE49-F238E27FC236}">
                <a16:creationId xmlns:a16="http://schemas.microsoft.com/office/drawing/2014/main" id="{3CF1AB01-9E72-4DBE-AB89-27C36E1D6A60}"/>
              </a:ext>
            </a:extLst>
          </p:cNvPr>
          <p:cNvSpPr txBox="1">
            <a:spLocks/>
          </p:cNvSpPr>
          <p:nvPr/>
        </p:nvSpPr>
        <p:spPr>
          <a:xfrm>
            <a:off x="630611" y="2623121"/>
            <a:ext cx="3210589" cy="3313151"/>
          </a:xfrm>
          <a:prstGeom prst="rect">
            <a:avLst/>
          </a:prstGeom>
        </p:spPr>
        <p:txBody>
          <a:bodyPr wrap="square" lIns="91440" tIns="45720" rIns="91440" bIns="45720" anchor="t">
            <a:spAutoFit/>
          </a:bodyPr>
          <a:lstStyle>
            <a:defPPr>
              <a:defRPr lang="zh-TW"/>
            </a:defPPr>
            <a:lvl1pPr>
              <a:buClr>
                <a:srgbClr val="36ADA8"/>
              </a:buClr>
              <a:buFont typeface="Arial" panose="020B0604020202020204" pitchFamily="34" charset="0"/>
              <a:buChar char="•"/>
              <a:defRPr>
                <a:solidFill>
                  <a:schemeClr val="tx2">
                    <a:lumMod val="75000"/>
                  </a:schemeClr>
                </a:solidFill>
                <a:latin typeface="Arial" panose="020B0604020202020204" pitchFamily="34" charset="0"/>
                <a:ea typeface="微軟正黑體" panose="020B0604030504040204" pitchFamily="34" charset="-120"/>
                <a:cs typeface="+mn-lt"/>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79705" indent="-179705">
              <a:lnSpc>
                <a:spcPct val="130000"/>
              </a:lnSpc>
              <a:spcBef>
                <a:spcPts val="600"/>
              </a:spcBef>
            </a:pPr>
            <a:r>
              <a:rPr lang="en-US" altLang="zh-TW" sz="2000" dirty="0">
                <a:sym typeface="Arial" panose="020B0604020202020204" pitchFamily="34" charset="0"/>
              </a:rPr>
              <a:t>Updated independent</a:t>
            </a:r>
            <a:endParaRPr lang="zh-TW" altLang="en-US" dirty="0">
              <a:sym typeface="Arial" panose="020B0604020202020204" pitchFamily="34" charset="0"/>
            </a:endParaRPr>
          </a:p>
          <a:p>
            <a:pPr marL="179705" indent="-179705">
              <a:lnSpc>
                <a:spcPct val="130000"/>
              </a:lnSpc>
              <a:spcBef>
                <a:spcPts val="600"/>
              </a:spcBef>
            </a:pPr>
            <a:r>
              <a:rPr lang="en-US" altLang="zh-TW" sz="2000" dirty="0">
                <a:sym typeface="Arial" panose="020B0604020202020204" pitchFamily="34" charset="0"/>
              </a:rPr>
              <a:t>Support FTP server</a:t>
            </a:r>
            <a:endParaRPr lang="zh-TW" altLang="en-US" sz="2000" dirty="0">
              <a:sym typeface="Arial" panose="020B0604020202020204" pitchFamily="34" charset="0"/>
            </a:endParaRPr>
          </a:p>
          <a:p>
            <a:pPr marL="179705" indent="-179705">
              <a:lnSpc>
                <a:spcPct val="130000"/>
              </a:lnSpc>
              <a:spcBef>
                <a:spcPts val="600"/>
              </a:spcBef>
            </a:pPr>
            <a:r>
              <a:rPr lang="en-US" sz="2000" dirty="0">
                <a:cs typeface="Arial"/>
                <a:sym typeface="Arial" panose="020B0604020202020204" pitchFamily="34" charset="0"/>
              </a:rPr>
              <a:t>Support FTP client</a:t>
            </a:r>
            <a:endParaRPr lang="en-US" altLang="zh-TW" sz="2000" dirty="0">
              <a:sym typeface="Arial" panose="020B0604020202020204" pitchFamily="34" charset="0"/>
            </a:endParaRPr>
          </a:p>
          <a:p>
            <a:pPr marL="179705" indent="-179705">
              <a:lnSpc>
                <a:spcPct val="130000"/>
              </a:lnSpc>
              <a:spcBef>
                <a:spcPts val="600"/>
              </a:spcBef>
            </a:pPr>
            <a:r>
              <a:rPr lang="en-US" altLang="zh-TW" sz="2000" dirty="0">
                <a:sym typeface="Arial" panose="020B0604020202020204" pitchFamily="34" charset="0"/>
              </a:rPr>
              <a:t>Support TLS setting</a:t>
            </a:r>
            <a:endParaRPr lang="zh-TW" altLang="en-US" sz="2000" dirty="0">
              <a:sym typeface="Arial" panose="020B0604020202020204" pitchFamily="34" charset="0"/>
            </a:endParaRPr>
          </a:p>
          <a:p>
            <a:pPr marL="179705" indent="-179705">
              <a:lnSpc>
                <a:spcPct val="130000"/>
              </a:lnSpc>
              <a:spcBef>
                <a:spcPts val="600"/>
              </a:spcBef>
            </a:pPr>
            <a:r>
              <a:rPr lang="en-US" altLang="zh-TW" sz="2000" dirty="0">
                <a:sym typeface="Arial" panose="020B0604020202020204" pitchFamily="34" charset="0"/>
              </a:rPr>
              <a:t>Support QoS setting</a:t>
            </a:r>
          </a:p>
          <a:p>
            <a:pPr marL="179705" indent="-179705">
              <a:lnSpc>
                <a:spcPct val="130000"/>
              </a:lnSpc>
              <a:spcBef>
                <a:spcPts val="600"/>
              </a:spcBef>
            </a:pPr>
            <a:endParaRPr lang="en-US" altLang="zh-TW" sz="2000" dirty="0">
              <a:sym typeface="Arial" panose="020B0604020202020204" pitchFamily="34" charset="0"/>
            </a:endParaRPr>
          </a:p>
          <a:p>
            <a:pPr marL="179705" indent="-179705">
              <a:lnSpc>
                <a:spcPct val="130000"/>
              </a:lnSpc>
              <a:spcBef>
                <a:spcPts val="600"/>
              </a:spcBef>
            </a:pPr>
            <a:endParaRPr lang="en-US" altLang="zh-TW" sz="2000" dirty="0">
              <a:sym typeface="Arial" panose="020B0604020202020204" pitchFamily="34" charset="0"/>
            </a:endParaRPr>
          </a:p>
        </p:txBody>
      </p:sp>
      <p:sp>
        <p:nvSpPr>
          <p:cNvPr id="3" name="標題 2">
            <a:extLst>
              <a:ext uri="{FF2B5EF4-FFF2-40B4-BE49-F238E27FC236}">
                <a16:creationId xmlns:a16="http://schemas.microsoft.com/office/drawing/2014/main" id="{2569180C-018A-3A4B-A661-2CF0DD3FE717}"/>
              </a:ext>
            </a:extLst>
          </p:cNvPr>
          <p:cNvSpPr>
            <a:spLocks noGrp="1"/>
          </p:cNvSpPr>
          <p:nvPr>
            <p:ph type="title"/>
          </p:nvPr>
        </p:nvSpPr>
        <p:spPr/>
        <p:txBody>
          <a:bodyPr/>
          <a:lstStyle/>
          <a:p>
            <a:r>
              <a:rPr lang="en-US" altLang="zh-TW" dirty="0" err="1">
                <a:latin typeface="Arial" panose="020B0604020202020204" pitchFamily="34" charset="0"/>
                <a:sym typeface="Arial" panose="020B0604020202020204" pitchFamily="34" charset="0"/>
              </a:rPr>
              <a:t>QuFTP</a:t>
            </a:r>
            <a:r>
              <a:rPr lang="en-US" altLang="zh-TW" dirty="0">
                <a:latin typeface="Arial" panose="020B0604020202020204" pitchFamily="34" charset="0"/>
                <a:sym typeface="Arial" panose="020B0604020202020204" pitchFamily="34" charset="0"/>
              </a:rPr>
              <a:t> remote file FTP access service</a:t>
            </a:r>
            <a:endParaRPr lang="zh-TW" altLang="en-US"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9497970"/>
      </p:ext>
    </p:extLst>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521259-294A-6321-1C25-572F78AA0C7D}"/>
              </a:ext>
            </a:extLst>
          </p:cNvPr>
          <p:cNvSpPr/>
          <p:nvPr/>
        </p:nvSpPr>
        <p:spPr>
          <a:xfrm>
            <a:off x="8759305" y="1564531"/>
            <a:ext cx="2196335" cy="4990338"/>
          </a:xfrm>
          <a:prstGeom prst="rect">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矩形 2">
            <a:extLst>
              <a:ext uri="{FF2B5EF4-FFF2-40B4-BE49-F238E27FC236}">
                <a16:creationId xmlns:a16="http://schemas.microsoft.com/office/drawing/2014/main" id="{3379C1A7-D59D-7174-8807-0DC12D3F89D7}"/>
              </a:ext>
            </a:extLst>
          </p:cNvPr>
          <p:cNvSpPr/>
          <p:nvPr/>
        </p:nvSpPr>
        <p:spPr>
          <a:xfrm>
            <a:off x="4430486" y="1564531"/>
            <a:ext cx="2185451" cy="4990338"/>
          </a:xfrm>
          <a:prstGeom prst="rect">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文字方塊 5" hidden="1">
            <a:extLst>
              <a:ext uri="{FF2B5EF4-FFF2-40B4-BE49-F238E27FC236}">
                <a16:creationId xmlns:a16="http://schemas.microsoft.com/office/drawing/2014/main" id="{74FF805F-6521-4307-B6BF-1A0874627BC2}"/>
              </a:ext>
            </a:extLst>
          </p:cNvPr>
          <p:cNvSpPr txBox="1"/>
          <p:nvPr/>
        </p:nvSpPr>
        <p:spPr>
          <a:xfrm>
            <a:off x="205006" y="213421"/>
            <a:ext cx="11791950" cy="707886"/>
          </a:xfrm>
          <a:prstGeom prst="rect">
            <a:avLst/>
          </a:prstGeom>
          <a:noFill/>
        </p:spPr>
        <p:txBody>
          <a:bodyPr wrap="square" lIns="91440" tIns="45720" rIns="91440" bIns="45720" rtlCol="0" anchor="t">
            <a:spAutoFit/>
          </a:bodyPr>
          <a:lstStyle/>
          <a:p>
            <a:pPr algn="ctr"/>
            <a:r>
              <a:rPr lang="en-US" altLang="zh-TW" sz="4000" b="1"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與前代機種之規格比較</a:t>
            </a:r>
            <a:endParaRPr lang="en-US" altLang="zh-TW"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aphicFrame>
        <p:nvGraphicFramePr>
          <p:cNvPr id="2" name="表格 2">
            <a:extLst>
              <a:ext uri="{FF2B5EF4-FFF2-40B4-BE49-F238E27FC236}">
                <a16:creationId xmlns:a16="http://schemas.microsoft.com/office/drawing/2014/main" id="{14C0BBAB-2265-4673-815B-908D2ECD7DAF}"/>
              </a:ext>
            </a:extLst>
          </p:cNvPr>
          <p:cNvGraphicFramePr>
            <a:graphicFrameLocks noGrp="1"/>
          </p:cNvGraphicFramePr>
          <p:nvPr>
            <p:extLst>
              <p:ext uri="{D42A27DB-BD31-4B8C-83A1-F6EECF244321}">
                <p14:modId xmlns:p14="http://schemas.microsoft.com/office/powerpoint/2010/main" val="3420545887"/>
              </p:ext>
            </p:extLst>
          </p:nvPr>
        </p:nvGraphicFramePr>
        <p:xfrm>
          <a:off x="1055914" y="1545771"/>
          <a:ext cx="9921637" cy="5050528"/>
        </p:xfrm>
        <a:graphic>
          <a:graphicData uri="http://schemas.openxmlformats.org/drawingml/2006/table">
            <a:tbl>
              <a:tblPr firstRow="1" bandRow="1">
                <a:effectLst>
                  <a:outerShdw blurRad="152400" dist="292100" dir="2700000" algn="tl" rotWithShape="0">
                    <a:prstClr val="black">
                      <a:alpha val="23000"/>
                    </a:prstClr>
                  </a:outerShdw>
                </a:effectLst>
                <a:tableStyleId>{5C22544A-7EE6-4342-B048-85BDC9FD1C3A}</a:tableStyleId>
              </a:tblPr>
              <a:tblGrid>
                <a:gridCol w="1189921">
                  <a:extLst>
                    <a:ext uri="{9D8B030D-6E8A-4147-A177-3AD203B41FA5}">
                      <a16:colId xmlns:a16="http://schemas.microsoft.com/office/drawing/2014/main" val="1611152212"/>
                    </a:ext>
                  </a:extLst>
                </a:gridCol>
                <a:gridCol w="2182929">
                  <a:extLst>
                    <a:ext uri="{9D8B030D-6E8A-4147-A177-3AD203B41FA5}">
                      <a16:colId xmlns:a16="http://schemas.microsoft.com/office/drawing/2014/main" val="3086726967"/>
                    </a:ext>
                  </a:extLst>
                </a:gridCol>
                <a:gridCol w="2182929">
                  <a:extLst>
                    <a:ext uri="{9D8B030D-6E8A-4147-A177-3AD203B41FA5}">
                      <a16:colId xmlns:a16="http://schemas.microsoft.com/office/drawing/2014/main" val="1405306701"/>
                    </a:ext>
                  </a:extLst>
                </a:gridCol>
                <a:gridCol w="2182929">
                  <a:extLst>
                    <a:ext uri="{9D8B030D-6E8A-4147-A177-3AD203B41FA5}">
                      <a16:colId xmlns:a16="http://schemas.microsoft.com/office/drawing/2014/main" val="4062069406"/>
                    </a:ext>
                  </a:extLst>
                </a:gridCol>
                <a:gridCol w="2182929">
                  <a:extLst>
                    <a:ext uri="{9D8B030D-6E8A-4147-A177-3AD203B41FA5}">
                      <a16:colId xmlns:a16="http://schemas.microsoft.com/office/drawing/2014/main" val="2909376281"/>
                    </a:ext>
                  </a:extLst>
                </a:gridCol>
              </a:tblGrid>
              <a:tr h="518772">
                <a:tc>
                  <a:txBody>
                    <a:bodyPr/>
                    <a:lstStyle/>
                    <a:p>
                      <a:endParaRPr lang="zh-TW" altLang="en-US" sz="1400">
                        <a:latin typeface="Arial" panose="020B0604020202020204" pitchFamily="34" charset="0"/>
                        <a:ea typeface="微軟正黑體" panose="020B0604030504040204" pitchFamily="34" charset="-120"/>
                        <a:sym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800" b="1">
                          <a:solidFill>
                            <a:schemeClr val="bg1"/>
                          </a:solidFill>
                          <a:latin typeface="Arial" panose="020B0604020202020204" pitchFamily="34" charset="0"/>
                          <a:ea typeface="微軟正黑體" panose="020B0604030504040204" pitchFamily="34" charset="-120"/>
                          <a:sym typeface="Arial" panose="020B0604020202020204" pitchFamily="34" charset="0"/>
                        </a:rPr>
                        <a:t>TS-251+</a:t>
                      </a:r>
                      <a:endPar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800">
                          <a:solidFill>
                            <a:srgbClr val="17B0ED"/>
                          </a:solidFill>
                          <a:latin typeface="Arial" panose="020B0604020202020204" pitchFamily="34" charset="0"/>
                          <a:ea typeface="微軟正黑體" panose="020B0604030504040204" pitchFamily="34" charset="-120"/>
                          <a:sym typeface="Arial" panose="020B0604020202020204" pitchFamily="34" charset="0"/>
                        </a:rPr>
                        <a:t>TS-253E</a:t>
                      </a:r>
                      <a:endParaRPr lang="zh-TW" altLang="en-US" sz="1800">
                        <a:solidFill>
                          <a:srgbClr val="17B0ED"/>
                        </a:solidFill>
                        <a:latin typeface="Arial" panose="020B0604020202020204" pitchFamily="34" charset="0"/>
                        <a:ea typeface="微軟正黑體" panose="020B0604030504040204" pitchFamily="34" charset="-120"/>
                        <a:sym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rPr>
                        <a:t>TS-451+</a:t>
                      </a:r>
                      <a:endPar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ctr"/>
                      <a:r>
                        <a:rPr lang="en-US" altLang="zh-TW" sz="1800" b="1">
                          <a:solidFill>
                            <a:srgbClr val="17B0ED"/>
                          </a:solidFill>
                          <a:latin typeface="Arial" panose="020B0604020202020204" pitchFamily="34" charset="0"/>
                          <a:ea typeface="微軟正黑體" panose="020B0604030504040204" pitchFamily="34" charset="-120"/>
                          <a:sym typeface="Arial" panose="020B0604020202020204" pitchFamily="34" charset="0"/>
                        </a:rPr>
                        <a:t>TS-453E</a:t>
                      </a:r>
                      <a:endParaRPr lang="zh-TW" altLang="en-US" sz="1800">
                        <a:solidFill>
                          <a:srgbClr val="17B0ED"/>
                        </a:solidFill>
                        <a:latin typeface="Arial" panose="020B0604020202020204" pitchFamily="34" charset="0"/>
                        <a:ea typeface="微軟正黑體" panose="020B0604030504040204" pitchFamily="34" charset="-120"/>
                        <a:sym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3837753678"/>
                  </a:ext>
                </a:extLst>
              </a:tr>
              <a:tr h="521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0">
                          <a:solidFill>
                            <a:schemeClr val="tx1"/>
                          </a:solidFill>
                          <a:latin typeface="Arial" panose="020B0604020202020204" pitchFamily="34" charset="0"/>
                          <a:ea typeface="微軟正黑體" panose="020B0604030504040204" pitchFamily="34" charset="-120"/>
                          <a:sym typeface="Arial" panose="020B0604020202020204" pitchFamily="34" charset="0"/>
                        </a:rPr>
                        <a:t>SKU</a:t>
                      </a:r>
                      <a:endParaRPr lang="zh-TW" altLang="en-US" sz="1400" b="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marL="144000"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a:txBody>
                    <a:bodyPr/>
                    <a:lstStyle/>
                    <a:p>
                      <a:pPr algn="ctr"/>
                      <a:r>
                        <a:rPr lang="en-US" altLang="zh-TW" sz="1200">
                          <a:latin typeface="Arial" panose="020B0604020202020204" pitchFamily="34" charset="0"/>
                          <a:ea typeface="微軟正黑體" panose="020B0604030504040204" pitchFamily="34" charset="-120"/>
                          <a:sym typeface="Arial" panose="020B0604020202020204" pitchFamily="34" charset="0"/>
                        </a:rPr>
                        <a:t>TS-251+-2G</a:t>
                      </a:r>
                      <a:endParaRPr lang="en-US" altLang="zh-TW" sz="1200" baseline="0">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200" baseline="0">
                          <a:latin typeface="Arial" panose="020B0604020202020204" pitchFamily="34" charset="0"/>
                          <a:ea typeface="微軟正黑體" panose="020B0604030504040204" pitchFamily="34" charset="-120"/>
                          <a:sym typeface="Arial" panose="020B0604020202020204" pitchFamily="34" charset="0"/>
                        </a:rPr>
                        <a:t>TS-251+-8G</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a:txBody>
                    <a:bodyPr/>
                    <a:lstStyle/>
                    <a:p>
                      <a:pPr algn="ctr"/>
                      <a:r>
                        <a:rPr lang="en-US" altLang="zh-TW" sz="1200">
                          <a:solidFill>
                            <a:srgbClr val="FE4402"/>
                          </a:solidFill>
                          <a:latin typeface="Arial" panose="020B0604020202020204" pitchFamily="34" charset="0"/>
                          <a:ea typeface="微軟正黑體" panose="020B0604030504040204" pitchFamily="34" charset="-120"/>
                          <a:sym typeface="Arial" panose="020B0604020202020204" pitchFamily="34" charset="0"/>
                        </a:rPr>
                        <a:t>TS-253E-8G</a:t>
                      </a:r>
                      <a:endParaRPr lang="zh-TW" altLang="en-US" sz="1200">
                        <a:solidFill>
                          <a:srgbClr val="FE4402"/>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a:latin typeface="Arial" panose="020B0604020202020204" pitchFamily="34" charset="0"/>
                          <a:ea typeface="微軟正黑體" panose="020B0604030504040204" pitchFamily="34" charset="-120"/>
                          <a:sym typeface="Arial" panose="020B0604020202020204" pitchFamily="34" charset="0"/>
                        </a:rPr>
                        <a:t>TS-451+-2G</a:t>
                      </a:r>
                      <a:endParaRPr lang="en-US" altLang="zh-TW" sz="1200" baseline="0">
                        <a:latin typeface="Arial" panose="020B0604020202020204" pitchFamily="34" charset="0"/>
                        <a:ea typeface="微軟正黑體" panose="020B0604030504040204" pitchFamily="34" charset="-120"/>
                        <a:sym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baseline="0">
                          <a:latin typeface="Arial" panose="020B0604020202020204" pitchFamily="34" charset="0"/>
                          <a:ea typeface="微軟正黑體" panose="020B0604030504040204" pitchFamily="34" charset="-120"/>
                          <a:sym typeface="Arial" panose="020B0604020202020204" pitchFamily="34" charset="0"/>
                        </a:rPr>
                        <a:t>TS-451+-8G</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tc>
                  <a:txBody>
                    <a:bodyPr/>
                    <a:lstStyle/>
                    <a:p>
                      <a:pPr algn="ctr"/>
                      <a:r>
                        <a:rPr lang="en-US" altLang="zh-TW" sz="1200">
                          <a:solidFill>
                            <a:srgbClr val="FE4402"/>
                          </a:solidFill>
                          <a:latin typeface="Arial" panose="020B0604020202020204" pitchFamily="34" charset="0"/>
                          <a:ea typeface="微軟正黑體" panose="020B0604030504040204" pitchFamily="34" charset="-120"/>
                          <a:sym typeface="Arial" panose="020B0604020202020204" pitchFamily="34" charset="0"/>
                        </a:rPr>
                        <a:t>TS-453E-8G</a:t>
                      </a:r>
                      <a:endParaRPr lang="zh-TW" altLang="en-US" sz="1200">
                        <a:solidFill>
                          <a:srgbClr val="FE4402"/>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90000"/>
                        <a:alpha val="90000"/>
                      </a:schemeClr>
                    </a:solidFill>
                  </a:tcPr>
                </a:tc>
                <a:extLst>
                  <a:ext uri="{0D108BD9-81ED-4DB2-BD59-A6C34878D82A}">
                    <a16:rowId xmlns:a16="http://schemas.microsoft.com/office/drawing/2014/main" val="378692072"/>
                  </a:ext>
                </a:extLst>
              </a:tr>
              <a:tr h="9296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0">
                          <a:solidFill>
                            <a:schemeClr val="tx1"/>
                          </a:solidFill>
                          <a:latin typeface="Arial" panose="020B0604020202020204" pitchFamily="34" charset="0"/>
                          <a:ea typeface="微軟正黑體" panose="020B0604030504040204" pitchFamily="34" charset="-120"/>
                          <a:sym typeface="Arial" panose="020B0604020202020204" pitchFamily="34" charset="0"/>
                        </a:rPr>
                        <a:t>CPU</a:t>
                      </a:r>
                      <a:endParaRPr lang="zh-TW" altLang="en-US" sz="1400" b="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marL="144000"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pPr algn="l">
                        <a:lnSpc>
                          <a:spcPct val="100000"/>
                        </a:lnSpc>
                      </a:pPr>
                      <a:r>
                        <a:rPr lang="en-US" altLang="zh-TW" sz="1200" spc="100">
                          <a:latin typeface="Arial" panose="020B0604020202020204" pitchFamily="34" charset="0"/>
                          <a:ea typeface="微軟正黑體" panose="020B0604030504040204" pitchFamily="34" charset="-120"/>
                          <a:sym typeface="Arial" panose="020B0604020202020204" pitchFamily="34" charset="0"/>
                        </a:rPr>
                        <a:t>Intel® Celeron® J1900 4-core/4-thread processor, burst up to 2.42 GHz</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pPr algn="l">
                        <a:lnSpc>
                          <a:spcPct val="100000"/>
                        </a:lnSpc>
                      </a:pPr>
                      <a:r>
                        <a:rPr lang="en-US" altLang="zh-TW" sz="1200">
                          <a:latin typeface="Arial" panose="020B0604020202020204" pitchFamily="34" charset="0"/>
                          <a:ea typeface="微軟正黑體" panose="020B0604030504040204" pitchFamily="34" charset="-120"/>
                          <a:sym typeface="Arial" panose="020B0604020202020204" pitchFamily="34" charset="0"/>
                        </a:rPr>
                        <a:t>Intel® Celeron® J6412 4-core/4-thread processor, </a:t>
                      </a:r>
                      <a:r>
                        <a:rPr lang="en-US" altLang="zh-TW" sz="1200">
                          <a:solidFill>
                            <a:srgbClr val="FE4402"/>
                          </a:solidFill>
                          <a:latin typeface="Arial" panose="020B0604020202020204" pitchFamily="34" charset="0"/>
                          <a:ea typeface="微軟正黑體" panose="020B0604030504040204" pitchFamily="34" charset="-120"/>
                          <a:sym typeface="Arial" panose="020B0604020202020204" pitchFamily="34" charset="0"/>
                        </a:rPr>
                        <a:t>burst up to 2.6 GHz</a:t>
                      </a:r>
                      <a:endParaRPr lang="zh-TW" altLang="en-US" sz="1200">
                        <a:solidFill>
                          <a:srgbClr val="FE4402"/>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pPr algn="l">
                        <a:lnSpc>
                          <a:spcPct val="100000"/>
                        </a:lnSpc>
                      </a:pPr>
                      <a:r>
                        <a:rPr lang="en-US" altLang="zh-TW" sz="1200">
                          <a:latin typeface="Arial" panose="020B0604020202020204" pitchFamily="34" charset="0"/>
                          <a:ea typeface="微軟正黑體" panose="020B0604030504040204" pitchFamily="34" charset="-120"/>
                          <a:sym typeface="Arial" panose="020B0604020202020204" pitchFamily="34" charset="0"/>
                        </a:rPr>
                        <a:t>Intel® Celeron® J1900 4-core/4-thread processor, burst up to 2.42 GHz</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tc>
                  <a:txBody>
                    <a:bodyPr/>
                    <a:lstStyle/>
                    <a:p>
                      <a:pPr algn="l">
                        <a:lnSpc>
                          <a:spcPct val="100000"/>
                        </a:lnSpc>
                      </a:pPr>
                      <a:r>
                        <a:rPr lang="en-US" altLang="zh-TW" sz="1200" spc="100">
                          <a:latin typeface="Arial" panose="020B0604020202020204" pitchFamily="34" charset="0"/>
                          <a:ea typeface="微軟正黑體" panose="020B0604030504040204" pitchFamily="34" charset="-120"/>
                          <a:sym typeface="Arial" panose="020B0604020202020204" pitchFamily="34" charset="0"/>
                        </a:rPr>
                        <a:t>Intel® Celeron® J6412 4-core/4-thread processor, </a:t>
                      </a:r>
                      <a:r>
                        <a:rPr lang="en-US" altLang="zh-TW" sz="1200" spc="100">
                          <a:solidFill>
                            <a:srgbClr val="FE4402"/>
                          </a:solidFill>
                          <a:latin typeface="Arial" panose="020B0604020202020204" pitchFamily="34" charset="0"/>
                          <a:ea typeface="微軟正黑體" panose="020B0604030504040204" pitchFamily="34" charset="-120"/>
                          <a:sym typeface="Arial" panose="020B0604020202020204" pitchFamily="34" charset="0"/>
                        </a:rPr>
                        <a:t>burst up to 2.6 GHz</a:t>
                      </a:r>
                      <a:endParaRPr lang="zh-TW" altLang="en-US" sz="1200">
                        <a:solidFill>
                          <a:srgbClr val="FE4402"/>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6E6E6">
                        <a:alpha val="90000"/>
                      </a:srgbClr>
                    </a:solidFill>
                  </a:tcPr>
                </a:tc>
                <a:extLst>
                  <a:ext uri="{0D108BD9-81ED-4DB2-BD59-A6C34878D82A}">
                    <a16:rowId xmlns:a16="http://schemas.microsoft.com/office/drawing/2014/main" val="1279859903"/>
                  </a:ext>
                </a:extLst>
              </a:tr>
              <a:tr h="337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0">
                          <a:solidFill>
                            <a:schemeClr val="tx1"/>
                          </a:solidFill>
                          <a:latin typeface="Arial" panose="020B0604020202020204" pitchFamily="34" charset="0"/>
                          <a:ea typeface="微軟正黑體" panose="020B0604030504040204" pitchFamily="34" charset="-120"/>
                          <a:sym typeface="Arial" panose="020B0604020202020204" pitchFamily="34" charset="0"/>
                        </a:rPr>
                        <a:t>O.S.</a:t>
                      </a:r>
                      <a:endParaRPr lang="zh-TW" altLang="en-US" sz="1400" b="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marL="144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a:txBody>
                    <a:bodyPr/>
                    <a:lstStyle/>
                    <a:p>
                      <a:pPr algn="l">
                        <a:lnSpc>
                          <a:spcPct val="100000"/>
                        </a:lnSpc>
                      </a:pPr>
                      <a:r>
                        <a:rPr lang="en-US" altLang="zh-TW" sz="1200" b="0" i="0" kern="1200">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QTS</a:t>
                      </a:r>
                      <a:endPar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a:txBody>
                    <a:bodyPr/>
                    <a:lstStyle/>
                    <a:p>
                      <a:pPr algn="l">
                        <a:lnSpc>
                          <a:spcPct val="100000"/>
                        </a:lnSpc>
                      </a:pPr>
                      <a:r>
                        <a:rPr lang="en-US"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QTS </a:t>
                      </a:r>
                      <a:endPar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a:txBody>
                    <a:bodyPr/>
                    <a:lstStyle/>
                    <a:p>
                      <a:pPr algn="l">
                        <a:lnSpc>
                          <a:spcPct val="100000"/>
                        </a:lnSpc>
                      </a:pPr>
                      <a:r>
                        <a:rPr lang="en-US" altLang="zh-TW" sz="1200" b="0" i="0" kern="1200">
                          <a:solidFill>
                            <a:schemeClr val="tx1"/>
                          </a:solidFill>
                          <a:effectLst/>
                          <a:latin typeface="Arial" panose="020B0604020202020204" pitchFamily="34" charset="0"/>
                          <a:ea typeface="微軟正黑體" panose="020B0604030504040204" pitchFamily="34" charset="-120"/>
                          <a:cs typeface="+mn-cs"/>
                          <a:sym typeface="Arial" panose="020B0604020202020204" pitchFamily="34" charset="0"/>
                        </a:rPr>
                        <a:t>QTS</a:t>
                      </a:r>
                      <a:endPar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QTS </a:t>
                      </a:r>
                      <a:endPar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extLst>
                  <a:ext uri="{0D108BD9-81ED-4DB2-BD59-A6C34878D82A}">
                    <a16:rowId xmlns:a16="http://schemas.microsoft.com/office/drawing/2014/main" val="3269511678"/>
                  </a:ext>
                </a:extLst>
              </a:tr>
              <a:tr h="6272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Memory</a:t>
                      </a:r>
                      <a:endParaRPr lang="zh-TW" altLang="en-US" sz="1400" b="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marL="144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a:txBody>
                    <a:bodyPr/>
                    <a:lstStyle/>
                    <a:p>
                      <a:pPr algn="l">
                        <a:lnSpc>
                          <a:spcPct val="100000"/>
                        </a:lnSpc>
                      </a:pP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 Max</a:t>
                      </a:r>
                      <a:r>
                        <a:rPr lang="en-US" altLang="zh-TW" sz="1200" b="0" i="0" kern="1200" baseline="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8 GB DDR3L</a:t>
                      </a:r>
                    </a:p>
                    <a:p>
                      <a:pPr algn="l">
                        <a:lnSpc>
                          <a:spcPct val="100000"/>
                        </a:lnSpc>
                      </a:pP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(2 x 4 GB)</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a:txBody>
                    <a:bodyPr/>
                    <a:lstStyle/>
                    <a:p>
                      <a:pPr algn="l">
                        <a:lnSpc>
                          <a:spcPct val="100000"/>
                        </a:lnSpc>
                      </a:pPr>
                      <a:r>
                        <a:rPr lang="en-US" altLang="zh-TW" sz="1200" b="0" i="0" kern="120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8</a:t>
                      </a:r>
                      <a:r>
                        <a:rPr lang="en-US" altLang="zh-TW" sz="1200" b="0" i="0" kern="1200" baseline="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 GB </a:t>
                      </a:r>
                      <a:r>
                        <a:rPr lang="en-US" altLang="zh-TW" sz="1200" b="0" i="0" kern="120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DDR4 onboard</a:t>
                      </a:r>
                    </a:p>
                    <a:p>
                      <a:pPr algn="l">
                        <a:lnSpc>
                          <a:spcPct val="100000"/>
                        </a:lnSpc>
                      </a:pP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not expandable</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a:txBody>
                    <a:bodyPr/>
                    <a:lstStyle/>
                    <a:p>
                      <a:pPr algn="l">
                        <a:lnSpc>
                          <a:spcPct val="100000"/>
                        </a:lnSpc>
                      </a:pP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 Max</a:t>
                      </a:r>
                      <a:r>
                        <a:rPr lang="en-US" altLang="zh-TW" sz="1200" b="0" i="0" kern="1200" baseline="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8 GB DDR3L</a:t>
                      </a:r>
                    </a:p>
                    <a:p>
                      <a:pPr algn="l">
                        <a:lnSpc>
                          <a:spcPct val="100000"/>
                        </a:lnSpc>
                      </a:pP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(2 x 4 GB)</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tc>
                  <a:txBody>
                    <a:bodyPr/>
                    <a:lstStyle/>
                    <a:p>
                      <a:pPr algn="l">
                        <a:lnSpc>
                          <a:spcPct val="100000"/>
                        </a:lnSpc>
                      </a:pPr>
                      <a:r>
                        <a:rPr lang="en-US" altLang="zh-TW" sz="1200" b="0" i="0" kern="120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8</a:t>
                      </a:r>
                      <a:r>
                        <a:rPr lang="en-US" altLang="zh-TW" sz="1200" b="0" i="0" kern="1200" baseline="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 GB </a:t>
                      </a:r>
                      <a:r>
                        <a:rPr lang="en-US" altLang="zh-TW" sz="1200" b="0" i="0" kern="120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DDR4 onboard</a:t>
                      </a:r>
                    </a:p>
                    <a:p>
                      <a:pPr algn="l">
                        <a:lnSpc>
                          <a:spcPct val="100000"/>
                        </a:lnSpc>
                      </a:pP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not expandable</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6E6E6">
                        <a:alpha val="90000"/>
                      </a:srgbClr>
                    </a:solidFill>
                  </a:tcPr>
                </a:tc>
                <a:extLst>
                  <a:ext uri="{0D108BD9-81ED-4DB2-BD59-A6C34878D82A}">
                    <a16:rowId xmlns:a16="http://schemas.microsoft.com/office/drawing/2014/main" val="3361326405"/>
                  </a:ext>
                </a:extLst>
              </a:tr>
              <a:tr h="521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0">
                          <a:solidFill>
                            <a:schemeClr val="tx1"/>
                          </a:solidFill>
                          <a:latin typeface="Arial" panose="020B0604020202020204" pitchFamily="34" charset="0"/>
                          <a:ea typeface="微軟正黑體" panose="020B0604030504040204" pitchFamily="34" charset="-120"/>
                          <a:sym typeface="Arial" panose="020B0604020202020204" pitchFamily="34" charset="0"/>
                        </a:rPr>
                        <a:t>LAN</a:t>
                      </a:r>
                      <a:endParaRPr lang="zh-TW" altLang="en-US" sz="1400" b="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marL="144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a:txBody>
                    <a:bodyPr/>
                    <a:lstStyle/>
                    <a:p>
                      <a:pPr algn="l">
                        <a:lnSpc>
                          <a:spcPct val="100000"/>
                        </a:lnSpc>
                      </a:pPr>
                      <a:r>
                        <a:rPr lang="en-US" altLang="zh-TW" sz="1200">
                          <a:latin typeface="Arial" panose="020B0604020202020204" pitchFamily="34" charset="0"/>
                          <a:ea typeface="微軟正黑體" panose="020B0604030504040204" pitchFamily="34" charset="-120"/>
                          <a:sym typeface="Arial" panose="020B0604020202020204" pitchFamily="34" charset="0"/>
                        </a:rPr>
                        <a:t>Gigabit Ethernet Port </a:t>
                      </a:r>
                    </a:p>
                    <a:p>
                      <a:pPr algn="l">
                        <a:lnSpc>
                          <a:spcPct val="100000"/>
                        </a:lnSpc>
                      </a:pPr>
                      <a:r>
                        <a:rPr lang="en-US" altLang="zh-TW" sz="1200">
                          <a:latin typeface="Arial" panose="020B0604020202020204" pitchFamily="34" charset="0"/>
                          <a:ea typeface="微軟正黑體" panose="020B0604030504040204" pitchFamily="34" charset="-120"/>
                          <a:sym typeface="Arial" panose="020B0604020202020204" pitchFamily="34" charset="0"/>
                        </a:rPr>
                        <a:t>(RJ45) x 2</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fr-FR" altLang="zh-TW" sz="1200">
                          <a:latin typeface="Arial" panose="020B0604020202020204" pitchFamily="34" charset="0"/>
                          <a:ea typeface="微軟正黑體" panose="020B0604030504040204" pitchFamily="34" charset="-120"/>
                          <a:cs typeface="+mn-ea"/>
                          <a:sym typeface="Arial" panose="020B0604020202020204" pitchFamily="34" charset="0"/>
                        </a:rPr>
                        <a:t>2 x </a:t>
                      </a:r>
                      <a:r>
                        <a:rPr kumimoji="1" lang="fr-FR" altLang="zh-TW" sz="1200">
                          <a:solidFill>
                            <a:srgbClr val="FE4402"/>
                          </a:solidFill>
                          <a:latin typeface="Arial" panose="020B0604020202020204" pitchFamily="34" charset="0"/>
                          <a:ea typeface="微軟正黑體" panose="020B0604030504040204" pitchFamily="34" charset="-120"/>
                          <a:cs typeface="+mn-ea"/>
                          <a:sym typeface="Arial" panose="020B0604020202020204" pitchFamily="34" charset="0"/>
                        </a:rPr>
                        <a:t>2.5 Gigabit </a:t>
                      </a:r>
                      <a:r>
                        <a:rPr kumimoji="1" lang="fr-FR" altLang="zh-TW" sz="1200">
                          <a:latin typeface="Arial" panose="020B0604020202020204" pitchFamily="34" charset="0"/>
                          <a:ea typeface="微軟正黑體" panose="020B0604030504040204" pitchFamily="34" charset="-120"/>
                          <a:cs typeface="+mn-ea"/>
                          <a:sym typeface="Arial" panose="020B0604020202020204" pitchFamily="34" charset="0"/>
                        </a:rPr>
                        <a:t>Ethernet Port (2.5G/1G/100M)</a:t>
                      </a:r>
                      <a:endParaRPr kumimoji="1"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a:txBody>
                    <a:bodyPr/>
                    <a:lstStyle/>
                    <a:p>
                      <a:pPr algn="l">
                        <a:lnSpc>
                          <a:spcPct val="100000"/>
                        </a:lnSpc>
                      </a:pPr>
                      <a:r>
                        <a:rPr lang="en-US" altLang="zh-TW" sz="1200">
                          <a:latin typeface="Arial" panose="020B0604020202020204" pitchFamily="34" charset="0"/>
                          <a:ea typeface="微軟正黑體" panose="020B0604030504040204" pitchFamily="34" charset="-120"/>
                          <a:sym typeface="Arial" panose="020B0604020202020204" pitchFamily="34" charset="0"/>
                        </a:rPr>
                        <a:t>Gigabit Ethernet Port</a:t>
                      </a:r>
                    </a:p>
                    <a:p>
                      <a:pPr algn="l">
                        <a:lnSpc>
                          <a:spcPct val="100000"/>
                        </a:lnSpc>
                      </a:pPr>
                      <a:r>
                        <a:rPr lang="en-US" altLang="zh-TW" sz="1200">
                          <a:latin typeface="Arial" panose="020B0604020202020204" pitchFamily="34" charset="0"/>
                          <a:ea typeface="微軟正黑體" panose="020B0604030504040204" pitchFamily="34" charset="-120"/>
                          <a:sym typeface="Arial" panose="020B0604020202020204" pitchFamily="34" charset="0"/>
                        </a:rPr>
                        <a:t>(RJ45) x 2</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tc>
                  <a:txBody>
                    <a:bodyPr/>
                    <a:lstStyle/>
                    <a:p>
                      <a:pPr marL="0" indent="0" algn="l">
                        <a:lnSpc>
                          <a:spcPct val="100000"/>
                        </a:lnSpc>
                        <a:buFont typeface="Arial" panose="020B0604020202020204" pitchFamily="34" charset="0"/>
                        <a:buNone/>
                      </a:pPr>
                      <a:r>
                        <a:rPr kumimoji="1" lang="fr-FR" altLang="zh-TW" sz="1200">
                          <a:latin typeface="Arial" panose="020B0604020202020204" pitchFamily="34" charset="0"/>
                          <a:ea typeface="微軟正黑體" panose="020B0604030504040204" pitchFamily="34" charset="-120"/>
                          <a:cs typeface="+mn-ea"/>
                          <a:sym typeface="Arial" panose="020B0604020202020204" pitchFamily="34" charset="0"/>
                        </a:rPr>
                        <a:t>2 x </a:t>
                      </a:r>
                      <a:r>
                        <a:rPr kumimoji="1" lang="fr-FR" altLang="zh-TW" sz="1200">
                          <a:solidFill>
                            <a:srgbClr val="FE4402"/>
                          </a:solidFill>
                          <a:latin typeface="Arial" panose="020B0604020202020204" pitchFamily="34" charset="0"/>
                          <a:ea typeface="微軟正黑體" panose="020B0604030504040204" pitchFamily="34" charset="-120"/>
                          <a:cs typeface="+mn-ea"/>
                          <a:sym typeface="Arial" panose="020B0604020202020204" pitchFamily="34" charset="0"/>
                        </a:rPr>
                        <a:t>2.5 Gigabit </a:t>
                      </a:r>
                      <a:r>
                        <a:rPr kumimoji="1" lang="fr-FR" altLang="zh-TW" sz="1200">
                          <a:latin typeface="Arial" panose="020B0604020202020204" pitchFamily="34" charset="0"/>
                          <a:ea typeface="微軟正黑體" panose="020B0604030504040204" pitchFamily="34" charset="-120"/>
                          <a:cs typeface="+mn-ea"/>
                          <a:sym typeface="Arial" panose="020B0604020202020204" pitchFamily="34" charset="0"/>
                        </a:rPr>
                        <a:t>Ethernet Port (2.5G/1G/100M)</a:t>
                      </a:r>
                      <a:endParaRPr kumimoji="1" lang="zh-TW" altLang="en-US" sz="1200">
                        <a:latin typeface="Arial" panose="020B0604020202020204" pitchFamily="34" charset="0"/>
                        <a:ea typeface="微軟正黑體" panose="020B0604030504040204" pitchFamily="34" charset="-120"/>
                        <a:cs typeface="+mn-ea"/>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90000"/>
                        <a:alpha val="75000"/>
                      </a:schemeClr>
                    </a:solidFill>
                  </a:tcPr>
                </a:tc>
                <a:extLst>
                  <a:ext uri="{0D108BD9-81ED-4DB2-BD59-A6C34878D82A}">
                    <a16:rowId xmlns:a16="http://schemas.microsoft.com/office/drawing/2014/main" val="2822426106"/>
                  </a:ext>
                </a:extLst>
              </a:tr>
              <a:tr h="521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0">
                          <a:solidFill>
                            <a:schemeClr val="tx1"/>
                          </a:solidFill>
                          <a:latin typeface="Arial" panose="020B0604020202020204" pitchFamily="34" charset="0"/>
                          <a:ea typeface="微軟正黑體" panose="020B0604030504040204" pitchFamily="34" charset="-120"/>
                          <a:sym typeface="Arial" panose="020B0604020202020204" pitchFamily="34" charset="0"/>
                        </a:rPr>
                        <a:t>M.2</a:t>
                      </a:r>
                      <a:endParaRPr lang="zh-TW" altLang="en-US" sz="1400" b="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marL="144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a:txBody>
                    <a:bodyPr/>
                    <a:lstStyle/>
                    <a:p>
                      <a:pPr marL="0" indent="0" algn="l">
                        <a:lnSpc>
                          <a:spcPct val="100000"/>
                        </a:lnSpc>
                        <a:buFont typeface="Arial" panose="020B0604020202020204" pitchFamily="34" charset="0"/>
                        <a:buNone/>
                      </a:pPr>
                      <a:r>
                        <a:rPr lang="en-US" altLang="zh-TW" sz="1200">
                          <a:latin typeface="Arial" panose="020B0604020202020204" pitchFamily="34" charset="0"/>
                          <a:ea typeface="微軟正黑體" panose="020B0604030504040204" pitchFamily="34" charset="-120"/>
                          <a:sym typeface="Arial" panose="020B0604020202020204" pitchFamily="34" charset="0"/>
                        </a:rPr>
                        <a:t>-</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a:txBody>
                    <a:bodyPr/>
                    <a:lstStyle/>
                    <a:p>
                      <a:pPr algn="l">
                        <a:lnSpc>
                          <a:spcPct val="100000"/>
                        </a:lnSpc>
                      </a:pPr>
                      <a:r>
                        <a:rPr lang="nl-NL" altLang="zh-TW" sz="1200" b="0" i="0" kern="120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2 x M.2 2280 </a:t>
                      </a:r>
                      <a:r>
                        <a:rPr lang="nl-NL" altLang="zh-TW" sz="1200" b="0" i="0" kern="1200" err="1">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PCIe</a:t>
                      </a:r>
                      <a:r>
                        <a:rPr lang="nl-NL" altLang="zh-TW" sz="1200" b="0" i="0" kern="120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 Gen 3 x2</a:t>
                      </a:r>
                      <a:endParaRPr lang="zh-TW" altLang="en-US" sz="1200">
                        <a:solidFill>
                          <a:srgbClr val="FE4402"/>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a:latin typeface="Arial" panose="020B0604020202020204" pitchFamily="34" charset="0"/>
                          <a:ea typeface="微軟正黑體" panose="020B0604030504040204" pitchFamily="34" charset="-120"/>
                          <a:sym typeface="Arial" panose="020B0604020202020204" pitchFamily="34" charset="0"/>
                        </a:rPr>
                        <a:t>-</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tc>
                  <a:txBody>
                    <a:bodyPr/>
                    <a:lstStyle/>
                    <a:p>
                      <a:pPr algn="l">
                        <a:lnSpc>
                          <a:spcPct val="100000"/>
                        </a:lnSpc>
                      </a:pPr>
                      <a:r>
                        <a:rPr lang="nl-NL" altLang="zh-TW" sz="1200" b="0" i="0" kern="120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2 x M.2 2280 </a:t>
                      </a:r>
                      <a:r>
                        <a:rPr lang="nl-NL" altLang="zh-TW" sz="1200" b="0" i="0" kern="1200" err="1">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PCIe</a:t>
                      </a:r>
                      <a:r>
                        <a:rPr lang="nl-NL" altLang="zh-TW" sz="1200" b="0" i="0" kern="120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 Gen 3 x2</a:t>
                      </a:r>
                      <a:endParaRPr lang="zh-TW" altLang="en-US" sz="1200">
                        <a:solidFill>
                          <a:srgbClr val="FE4402"/>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75000"/>
                        <a:alpha val="90000"/>
                      </a:schemeClr>
                    </a:solidFill>
                  </a:tcPr>
                </a:tc>
                <a:extLst>
                  <a:ext uri="{0D108BD9-81ED-4DB2-BD59-A6C34878D82A}">
                    <a16:rowId xmlns:a16="http://schemas.microsoft.com/office/drawing/2014/main" val="2970437205"/>
                  </a:ext>
                </a:extLst>
              </a:tr>
              <a:tr h="1072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0">
                          <a:solidFill>
                            <a:schemeClr val="tx1"/>
                          </a:solidFill>
                          <a:latin typeface="Arial" panose="020B0604020202020204" pitchFamily="34" charset="0"/>
                          <a:ea typeface="微軟正黑體" panose="020B0604030504040204" pitchFamily="34" charset="-120"/>
                          <a:sym typeface="Arial" panose="020B0604020202020204" pitchFamily="34" charset="0"/>
                        </a:rPr>
                        <a:t>I/O</a:t>
                      </a:r>
                      <a:endParaRPr lang="zh-TW" altLang="en-US" sz="1400" b="0">
                        <a:solidFill>
                          <a:schemeClr val="tx1"/>
                        </a:solidFill>
                        <a:latin typeface="Arial" panose="020B0604020202020204" pitchFamily="34" charset="0"/>
                        <a:ea typeface="微軟正黑體" panose="020B0604030504040204" pitchFamily="34" charset="-120"/>
                        <a:sym typeface="Arial" panose="020B0604020202020204" pitchFamily="34" charset="0"/>
                      </a:endParaRPr>
                    </a:p>
                  </a:txBody>
                  <a:tcPr marL="144000"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a:txBody>
                    <a:bodyPr/>
                    <a:lstStyle/>
                    <a:p>
                      <a:pPr marL="179705" indent="-179705" algn="l">
                        <a:lnSpc>
                          <a:spcPct val="100000"/>
                        </a:lnSpc>
                        <a:buFont typeface="Arial" panose="020B0604020202020204" pitchFamily="34" charset="0"/>
                        <a:buChar char="•"/>
                      </a:pPr>
                      <a:r>
                        <a:rPr lang="en-US" altLang="zh-TW" sz="1200">
                          <a:latin typeface="Arial" panose="020B0604020202020204" pitchFamily="34" charset="0"/>
                          <a:ea typeface="微軟正黑體" panose="020B0604030504040204" pitchFamily="34" charset="-120"/>
                          <a:sym typeface="Arial" panose="020B0604020202020204" pitchFamily="34" charset="0"/>
                        </a:rPr>
                        <a:t>USB</a:t>
                      </a:r>
                      <a:r>
                        <a:rPr lang="en-US" altLang="zh-TW" sz="1200" baseline="0">
                          <a:latin typeface="Arial" panose="020B0604020202020204" pitchFamily="34" charset="0"/>
                          <a:ea typeface="微軟正黑體" panose="020B0604030504040204" pitchFamily="34" charset="-120"/>
                          <a:sym typeface="Arial" panose="020B0604020202020204" pitchFamily="34" charset="0"/>
                        </a:rPr>
                        <a:t> 2.0 x 2</a:t>
                      </a:r>
                    </a:p>
                    <a:p>
                      <a:pPr marL="179705" indent="-179705" algn="l">
                        <a:lnSpc>
                          <a:spcPct val="100000"/>
                        </a:lnSpc>
                        <a:buFont typeface="Arial" panose="020B0604020202020204" pitchFamily="34" charset="0"/>
                        <a:buChar char="•"/>
                      </a:pPr>
                      <a:r>
                        <a:rPr lang="en-US" altLang="zh-TW" sz="1200" baseline="0">
                          <a:latin typeface="Arial" panose="020B0604020202020204" pitchFamily="34" charset="0"/>
                          <a:ea typeface="微軟正黑體" panose="020B0604030504040204" pitchFamily="34" charset="-120"/>
                          <a:sym typeface="Arial" panose="020B0604020202020204" pitchFamily="34" charset="0"/>
                        </a:rPr>
                        <a:t>2 x USB 3.2 Gen 1 </a:t>
                      </a:r>
                    </a:p>
                    <a:p>
                      <a:pPr marL="179705" indent="-179705" algn="l">
                        <a:lnSpc>
                          <a:spcPct val="100000"/>
                        </a:lnSpc>
                        <a:buFont typeface="Arial" panose="020B0604020202020204" pitchFamily="34" charset="0"/>
                        <a:buChar char="•"/>
                      </a:pPr>
                      <a:r>
                        <a:rPr lang="en-US" altLang="zh-TW" sz="1200" baseline="0">
                          <a:latin typeface="Arial" panose="020B0604020202020204" pitchFamily="34" charset="0"/>
                          <a:ea typeface="微軟正黑體" panose="020B0604030504040204" pitchFamily="34" charset="-120"/>
                          <a:sym typeface="Arial" panose="020B0604020202020204" pitchFamily="34" charset="0"/>
                        </a:rPr>
                        <a:t>HDMI x 1</a:t>
                      </a: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(Max</a:t>
                      </a:r>
                      <a:r>
                        <a:rPr lang="zh-TW" altLang="en-US"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1080p)</a:t>
                      </a:r>
                      <a:r>
                        <a:rPr lang="en-US" altLang="zh-TW" sz="1200" baseline="0">
                          <a:latin typeface="Arial" panose="020B0604020202020204" pitchFamily="34" charset="0"/>
                          <a:ea typeface="微軟正黑體" panose="020B0604030504040204" pitchFamily="34" charset="-120"/>
                          <a:sym typeface="Arial" panose="020B0604020202020204" pitchFamily="34" charset="0"/>
                        </a:rPr>
                        <a:t> </a:t>
                      </a: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a:txBody>
                    <a:bodyPr/>
                    <a:lstStyle/>
                    <a:p>
                      <a:pPr marL="179705" indent="-179705" algn="l">
                        <a:lnSpc>
                          <a:spcPct val="100000"/>
                        </a:lnSpc>
                        <a:buFont typeface="Arial" panose="020B0604020202020204" pitchFamily="34" charset="0"/>
                        <a:buChar char="•"/>
                      </a:pPr>
                      <a:r>
                        <a:rPr lang="en-US" altLang="zh-TW" sz="1200">
                          <a:latin typeface="Arial" panose="020B0604020202020204" pitchFamily="34" charset="0"/>
                          <a:ea typeface="微軟正黑體" panose="020B0604030504040204" pitchFamily="34" charset="-120"/>
                          <a:sym typeface="Arial" panose="020B0604020202020204" pitchFamily="34" charset="0"/>
                        </a:rPr>
                        <a:t>USB</a:t>
                      </a:r>
                      <a:r>
                        <a:rPr lang="en-US" altLang="zh-TW" sz="1200" baseline="0">
                          <a:latin typeface="Arial" panose="020B0604020202020204" pitchFamily="34" charset="0"/>
                          <a:ea typeface="微軟正黑體" panose="020B0604030504040204" pitchFamily="34" charset="-120"/>
                          <a:sym typeface="Arial" panose="020B0604020202020204" pitchFamily="34" charset="0"/>
                        </a:rPr>
                        <a:t> 2.0 x 2</a:t>
                      </a:r>
                    </a:p>
                    <a:p>
                      <a:pPr marL="179705" lvl="0" indent="-179705" algn="l">
                        <a:lnSpc>
                          <a:spcPct val="100000"/>
                        </a:lnSpc>
                        <a:buFont typeface="Arial" panose="020B0604020202020204" pitchFamily="34" charset="0"/>
                        <a:buChar char="•"/>
                      </a:pPr>
                      <a:r>
                        <a:rPr lang="en-US" sz="1200" b="0" i="0" u="none" strike="noStrike" baseline="0" noProof="0">
                          <a:solidFill>
                            <a:schemeClr val="tx1"/>
                          </a:solidFill>
                          <a:latin typeface="Arial" panose="020B0604020202020204" pitchFamily="34" charset="0"/>
                          <a:ea typeface="微軟正黑體" panose="020B0604030504040204" pitchFamily="34" charset="-120"/>
                          <a:sym typeface="Arial" panose="020B0604020202020204" pitchFamily="34" charset="0"/>
                        </a:rPr>
                        <a:t>2 x USB 3.2 Gen 2 </a:t>
                      </a:r>
                      <a:endParaRPr lang="en-US" altLang="zh-TW" sz="1200" baseline="0">
                        <a:solidFill>
                          <a:schemeClr val="tx1"/>
                        </a:solidFill>
                        <a:latin typeface="Arial" panose="020B0604020202020204" pitchFamily="34" charset="0"/>
                        <a:ea typeface="微軟正黑體" panose="020B0604030504040204" pitchFamily="34" charset="-120"/>
                        <a:sym typeface="Arial" panose="020B0604020202020204" pitchFamily="34" charset="0"/>
                      </a:endParaRPr>
                    </a:p>
                    <a:p>
                      <a:pPr marL="179705" indent="-179705" algn="l">
                        <a:lnSpc>
                          <a:spcPct val="100000"/>
                        </a:lnSpc>
                        <a:buFont typeface="Arial" panose="020B0604020202020204" pitchFamily="34" charset="0"/>
                        <a:buChar char="•"/>
                      </a:pPr>
                      <a:r>
                        <a:rPr lang="en-US" altLang="zh-TW" sz="1200" baseline="0">
                          <a:solidFill>
                            <a:srgbClr val="FE4402"/>
                          </a:solidFill>
                          <a:latin typeface="Arial" panose="020B0604020202020204" pitchFamily="34" charset="0"/>
                          <a:ea typeface="微軟正黑體" panose="020B0604030504040204" pitchFamily="34" charset="-120"/>
                          <a:sym typeface="Arial" panose="020B0604020202020204" pitchFamily="34" charset="0"/>
                        </a:rPr>
                        <a:t>HDMI x 2 </a:t>
                      </a:r>
                      <a:r>
                        <a:rPr lang="en-US" altLang="zh-TW" sz="1200" b="0" i="0" kern="120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 (up to 3840 x 2160 @ 30Hz)</a:t>
                      </a:r>
                      <a:endParaRPr lang="en-US" altLang="zh-TW" sz="1200" baseline="0">
                        <a:solidFill>
                          <a:srgbClr val="FE4402"/>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a:txBody>
                    <a:bodyPr/>
                    <a:lstStyle/>
                    <a:p>
                      <a:pPr marL="179705" indent="-179705" algn="l">
                        <a:lnSpc>
                          <a:spcPct val="100000"/>
                        </a:lnSpc>
                        <a:buFont typeface="Arial" panose="020B0604020202020204" pitchFamily="34" charset="0"/>
                        <a:buChar char="•"/>
                      </a:pPr>
                      <a:r>
                        <a:rPr lang="en-US" altLang="zh-TW" sz="1200">
                          <a:latin typeface="Arial" panose="020B0604020202020204" pitchFamily="34" charset="0"/>
                          <a:ea typeface="微軟正黑體" panose="020B0604030504040204" pitchFamily="34" charset="-120"/>
                          <a:sym typeface="Arial" panose="020B0604020202020204" pitchFamily="34" charset="0"/>
                        </a:rPr>
                        <a:t>USB</a:t>
                      </a:r>
                      <a:r>
                        <a:rPr lang="en-US" altLang="zh-TW" sz="1200" baseline="0">
                          <a:latin typeface="Arial" panose="020B0604020202020204" pitchFamily="34" charset="0"/>
                          <a:ea typeface="微軟正黑體" panose="020B0604030504040204" pitchFamily="34" charset="-120"/>
                          <a:sym typeface="Arial" panose="020B0604020202020204" pitchFamily="34" charset="0"/>
                        </a:rPr>
                        <a:t> 2.0 x 2</a:t>
                      </a:r>
                    </a:p>
                    <a:p>
                      <a:pPr marL="179705" indent="-179705" algn="l">
                        <a:lnSpc>
                          <a:spcPct val="100000"/>
                        </a:lnSpc>
                        <a:buFont typeface="Arial" panose="020B0604020202020204" pitchFamily="34" charset="0"/>
                        <a:buChar char="•"/>
                      </a:pPr>
                      <a:r>
                        <a:rPr lang="en-US" altLang="zh-TW" sz="1200" baseline="0">
                          <a:latin typeface="Arial" panose="020B0604020202020204" pitchFamily="34" charset="0"/>
                          <a:ea typeface="微軟正黑體" panose="020B0604030504040204" pitchFamily="34" charset="-120"/>
                          <a:sym typeface="Arial" panose="020B0604020202020204" pitchFamily="34" charset="0"/>
                        </a:rPr>
                        <a:t>2 x USB 3.2 Gen 1 </a:t>
                      </a:r>
                    </a:p>
                    <a:p>
                      <a:pPr marL="179705" indent="-179705" algn="l">
                        <a:lnSpc>
                          <a:spcPct val="100000"/>
                        </a:lnSpc>
                        <a:buFont typeface="Arial" panose="020B0604020202020204" pitchFamily="34" charset="0"/>
                        <a:buChar char="•"/>
                      </a:pPr>
                      <a:r>
                        <a:rPr lang="en-US" altLang="zh-TW" sz="1200" baseline="0">
                          <a:latin typeface="Arial" panose="020B0604020202020204" pitchFamily="34" charset="0"/>
                          <a:ea typeface="微軟正黑體" panose="020B0604030504040204" pitchFamily="34" charset="-120"/>
                          <a:sym typeface="Arial" panose="020B0604020202020204" pitchFamily="34" charset="0"/>
                        </a:rPr>
                        <a:t>HDMI x 1  </a:t>
                      </a: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(Max</a:t>
                      </a:r>
                      <a:r>
                        <a:rPr lang="zh-TW" altLang="en-US"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en-US" altLang="zh-TW" sz="1200" b="0" i="0" kern="1200">
                          <a:solidFill>
                            <a:schemeClr val="dk1"/>
                          </a:solidFill>
                          <a:effectLst/>
                          <a:latin typeface="Arial" panose="020B0604020202020204" pitchFamily="34" charset="0"/>
                          <a:ea typeface="微軟正黑體" panose="020B0604030504040204" pitchFamily="34" charset="-120"/>
                          <a:cs typeface="+mn-cs"/>
                          <a:sym typeface="Arial" panose="020B0604020202020204" pitchFamily="34" charset="0"/>
                        </a:rPr>
                        <a:t>1080p)</a:t>
                      </a:r>
                      <a:endParaRPr lang="en-US" altLang="zh-TW" sz="1200" baseline="0">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tc>
                  <a:txBody>
                    <a:bodyPr/>
                    <a:lstStyle/>
                    <a:p>
                      <a:pPr marL="179705" indent="-179705" algn="l">
                        <a:lnSpc>
                          <a:spcPct val="100000"/>
                        </a:lnSpc>
                        <a:buFont typeface="Arial" panose="020B0604020202020204" pitchFamily="34" charset="0"/>
                        <a:buChar char="•"/>
                      </a:pPr>
                      <a:r>
                        <a:rPr lang="en-US" altLang="zh-TW" sz="1200">
                          <a:latin typeface="Arial" panose="020B0604020202020204" pitchFamily="34" charset="0"/>
                          <a:ea typeface="微軟正黑體" panose="020B0604030504040204" pitchFamily="34" charset="-120"/>
                          <a:sym typeface="Arial" panose="020B0604020202020204" pitchFamily="34" charset="0"/>
                        </a:rPr>
                        <a:t>USB</a:t>
                      </a:r>
                      <a:r>
                        <a:rPr lang="en-US" altLang="zh-TW" sz="1200" baseline="0">
                          <a:latin typeface="Arial" panose="020B0604020202020204" pitchFamily="34" charset="0"/>
                          <a:ea typeface="微軟正黑體" panose="020B0604030504040204" pitchFamily="34" charset="-120"/>
                          <a:sym typeface="Arial" panose="020B0604020202020204" pitchFamily="34" charset="0"/>
                        </a:rPr>
                        <a:t> 2.0 x 2</a:t>
                      </a:r>
                    </a:p>
                    <a:p>
                      <a:pPr marL="179705" lvl="0" indent="-179705" algn="l">
                        <a:lnSpc>
                          <a:spcPct val="100000"/>
                        </a:lnSpc>
                        <a:buClr>
                          <a:srgbClr val="000000"/>
                        </a:buClr>
                        <a:buFont typeface="Arial,Sans-Serif" panose="020B0604020202020204" pitchFamily="34" charset="0"/>
                        <a:buChar char="•"/>
                      </a:pPr>
                      <a:r>
                        <a:rPr lang="en-US" sz="1200" b="0" i="0" u="none" strike="noStrike" baseline="0" noProof="0">
                          <a:solidFill>
                            <a:schemeClr val="tx1"/>
                          </a:solidFill>
                          <a:latin typeface="Arial" panose="020B0604020202020204" pitchFamily="34" charset="0"/>
                          <a:ea typeface="微軟正黑體" panose="020B0604030504040204" pitchFamily="34" charset="-120"/>
                          <a:sym typeface="Arial" panose="020B0604020202020204" pitchFamily="34" charset="0"/>
                        </a:rPr>
                        <a:t>2 x USB 3.2 Gen 2 </a:t>
                      </a:r>
                      <a:endParaRPr lang="en-US">
                        <a:latin typeface="Arial" panose="020B0604020202020204" pitchFamily="34" charset="0"/>
                        <a:ea typeface="微軟正黑體" panose="020B0604030504040204" pitchFamily="34" charset="-120"/>
                        <a:sym typeface="Arial" panose="020B0604020202020204" pitchFamily="34" charset="0"/>
                      </a:endParaRPr>
                    </a:p>
                    <a:p>
                      <a:pPr marL="179705" indent="-179705" algn="l">
                        <a:lnSpc>
                          <a:spcPct val="100000"/>
                        </a:lnSpc>
                        <a:buFont typeface="Arial" panose="020B0604020202020204" pitchFamily="34" charset="0"/>
                        <a:buChar char="•"/>
                      </a:pPr>
                      <a:r>
                        <a:rPr lang="en-US" altLang="zh-TW" sz="1200" baseline="0">
                          <a:solidFill>
                            <a:srgbClr val="FE4402"/>
                          </a:solidFill>
                          <a:latin typeface="Arial" panose="020B0604020202020204" pitchFamily="34" charset="0"/>
                          <a:ea typeface="微軟正黑體" panose="020B0604030504040204" pitchFamily="34" charset="-120"/>
                          <a:sym typeface="Arial" panose="020B0604020202020204" pitchFamily="34" charset="0"/>
                        </a:rPr>
                        <a:t>HDMI x 2 </a:t>
                      </a:r>
                      <a:r>
                        <a:rPr lang="en-US" altLang="zh-TW" sz="1200" b="0" i="0" kern="1200">
                          <a:solidFill>
                            <a:srgbClr val="FE4402"/>
                          </a:solidFill>
                          <a:effectLst/>
                          <a:latin typeface="Arial" panose="020B0604020202020204" pitchFamily="34" charset="0"/>
                          <a:ea typeface="微軟正黑體" panose="020B0604030504040204" pitchFamily="34" charset="-120"/>
                          <a:cs typeface="+mn-cs"/>
                          <a:sym typeface="Arial" panose="020B0604020202020204" pitchFamily="34" charset="0"/>
                        </a:rPr>
                        <a:t> (up to 3840 x 2160 @ 30Hz)</a:t>
                      </a:r>
                      <a:endParaRPr lang="en-US" altLang="zh-TW" sz="1200" baseline="0">
                        <a:solidFill>
                          <a:srgbClr val="FE4402"/>
                        </a:solidFill>
                        <a:latin typeface="Arial" panose="020B0604020202020204" pitchFamily="34" charset="0"/>
                        <a:ea typeface="微軟正黑體" panose="020B0604030504040204" pitchFamily="34" charset="-120"/>
                        <a:sym typeface="Arial" panose="020B0604020202020204" pitchFamily="34" charset="0"/>
                      </a:endParaRPr>
                    </a:p>
                  </a:txBody>
                  <a:tcPr marT="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90000"/>
                      </a:schemeClr>
                    </a:solidFill>
                  </a:tcPr>
                </a:tc>
                <a:extLst>
                  <a:ext uri="{0D108BD9-81ED-4DB2-BD59-A6C34878D82A}">
                    <a16:rowId xmlns:a16="http://schemas.microsoft.com/office/drawing/2014/main" val="2615834724"/>
                  </a:ext>
                </a:extLst>
              </a:tr>
            </a:tbl>
          </a:graphicData>
        </a:graphic>
      </p:graphicFrame>
      <p:sp>
        <p:nvSpPr>
          <p:cNvPr id="4" name="標題 3">
            <a:extLst>
              <a:ext uri="{FF2B5EF4-FFF2-40B4-BE49-F238E27FC236}">
                <a16:creationId xmlns:a16="http://schemas.microsoft.com/office/drawing/2014/main" id="{12089154-EBB8-46D6-EC6B-ED570499F8F5}"/>
              </a:ext>
            </a:extLst>
          </p:cNvPr>
          <p:cNvSpPr>
            <a:spLocks noGrp="1"/>
          </p:cNvSpPr>
          <p:nvPr>
            <p:ph type="title"/>
          </p:nvPr>
        </p:nvSpPr>
        <p:spPr>
          <a:xfrm>
            <a:off x="510139" y="232916"/>
            <a:ext cx="11171722" cy="1325563"/>
          </a:xfrm>
        </p:spPr>
        <p:txBody>
          <a:bodyPr/>
          <a:lstStyle/>
          <a:p>
            <a:r>
              <a:rPr lang="en-US" dirty="0">
                <a:latin typeface="Arial" panose="020B0604020202020204" pitchFamily="34" charset="0"/>
                <a:sym typeface="Arial" panose="020B0604020202020204" pitchFamily="34" charset="0"/>
              </a:rPr>
              <a:t>The new TS-253E / TS-453E with greatly improved performance</a:t>
            </a:r>
            <a:endParaRPr lang="zh-TW" altLang="en-US" dirty="0">
              <a:latin typeface="Arial" panose="020B0604020202020204" pitchFamily="34" charset="0"/>
              <a:sym typeface="Arial" panose="020B0604020202020204" pitchFamily="34" charset="0"/>
            </a:endParaRPr>
          </a:p>
        </p:txBody>
      </p:sp>
      <p:pic>
        <p:nvPicPr>
          <p:cNvPr id="5" name="圖片 4"/>
          <p:cNvPicPr>
            <a:picLocks noChangeAspect="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72549" y="1674900"/>
            <a:ext cx="634276" cy="634276"/>
          </a:xfrm>
          <a:prstGeom prst="rect">
            <a:avLst/>
          </a:prstGeom>
          <a:effectLst>
            <a:glow rad="254000">
              <a:srgbClr val="FFF97D">
                <a:alpha val="23922"/>
              </a:srgbClr>
            </a:glow>
          </a:effectLst>
        </p:spPr>
      </p:pic>
      <p:pic>
        <p:nvPicPr>
          <p:cNvPr id="9" name="圖片 8">
            <a:extLst>
              <a:ext uri="{FF2B5EF4-FFF2-40B4-BE49-F238E27FC236}">
                <a16:creationId xmlns:a16="http://schemas.microsoft.com/office/drawing/2014/main" id="{E7284A52-E93D-3F96-56D1-F405EA56F58C}"/>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696085" y="1672179"/>
            <a:ext cx="634276" cy="634276"/>
          </a:xfrm>
          <a:prstGeom prst="rect">
            <a:avLst/>
          </a:prstGeom>
          <a:effectLst>
            <a:glow rad="254000">
              <a:srgbClr val="FFF97D">
                <a:alpha val="23922"/>
              </a:srgbClr>
            </a:glow>
          </a:effectLst>
        </p:spPr>
      </p:pic>
    </p:spTree>
    <p:extLst>
      <p:ext uri="{BB962C8B-B14F-4D97-AF65-F5344CB8AC3E}">
        <p14:creationId xmlns:p14="http://schemas.microsoft.com/office/powerpoint/2010/main" val="176719526"/>
      </p:ext>
    </p:extLst>
  </p:cSld>
  <p:clrMapOvr>
    <a:masterClrMapping/>
  </p:clrMapOvr>
  <p:transition spd="med">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p:txBody>
          <a:bodyPr/>
          <a:lstStyle/>
          <a:p>
            <a:r>
              <a:rPr lang="en-US" altLang="zh-TW" dirty="0">
                <a:latin typeface="+mj-lt"/>
                <a:sym typeface="Arial" panose="020B0604020202020204" pitchFamily="34" charset="0"/>
              </a:rPr>
              <a:t>Shipped</a:t>
            </a:r>
            <a:r>
              <a:rPr lang="zh-TW" altLang="en-US" dirty="0">
                <a:latin typeface="+mj-lt"/>
                <a:sym typeface="Arial" panose="020B0604020202020204" pitchFamily="34" charset="0"/>
              </a:rPr>
              <a:t> </a:t>
            </a:r>
            <a:r>
              <a:rPr lang="en-US" altLang="zh-TW" dirty="0">
                <a:latin typeface="+mj-lt"/>
                <a:sym typeface="Arial" panose="020B0604020202020204" pitchFamily="34" charset="0"/>
              </a:rPr>
              <a:t>with</a:t>
            </a:r>
            <a:r>
              <a:rPr lang="zh-TW" altLang="en-US" dirty="0">
                <a:latin typeface="+mj-lt"/>
                <a:sym typeface="Arial" panose="020B0604020202020204" pitchFamily="34" charset="0"/>
              </a:rPr>
              <a:t> </a:t>
            </a:r>
            <a:r>
              <a:rPr lang="en-US" altLang="zh-TW" dirty="0">
                <a:latin typeface="+mj-lt"/>
                <a:sym typeface="Arial" panose="020B0604020202020204" pitchFamily="34" charset="0"/>
              </a:rPr>
              <a:t>3-year</a:t>
            </a:r>
            <a:r>
              <a:rPr lang="zh-TW" altLang="en-US" dirty="0">
                <a:latin typeface="+mj-lt"/>
                <a:sym typeface="Arial" panose="020B0604020202020204" pitchFamily="34" charset="0"/>
              </a:rPr>
              <a:t> </a:t>
            </a:r>
            <a:r>
              <a:rPr lang="en-US" altLang="zh-TW" dirty="0">
                <a:latin typeface="+mj-lt"/>
                <a:sym typeface="Arial" panose="020B0604020202020204" pitchFamily="34" charset="0"/>
              </a:rPr>
              <a:t>standard</a:t>
            </a:r>
            <a:r>
              <a:rPr lang="zh-TW" altLang="en-US" dirty="0">
                <a:latin typeface="+mj-lt"/>
                <a:sym typeface="Arial" panose="020B0604020202020204" pitchFamily="34" charset="0"/>
              </a:rPr>
              <a:t> </a:t>
            </a:r>
            <a:r>
              <a:rPr lang="en-US" altLang="zh-TW" dirty="0">
                <a:latin typeface="+mj-lt"/>
                <a:sym typeface="Arial" panose="020B0604020202020204" pitchFamily="34" charset="0"/>
              </a:rPr>
              <a:t>warranty,</a:t>
            </a:r>
            <a:r>
              <a:rPr lang="zh-TW" altLang="en-US" dirty="0">
                <a:latin typeface="+mj-lt"/>
                <a:sym typeface="Arial" panose="020B0604020202020204" pitchFamily="34" charset="0"/>
              </a:rPr>
              <a:t> </a:t>
            </a:r>
            <a:r>
              <a:rPr lang="en-US" altLang="zh-TW" dirty="0">
                <a:latin typeface="+mj-lt"/>
                <a:sym typeface="Arial" panose="020B0604020202020204" pitchFamily="34" charset="0"/>
              </a:rPr>
              <a:t>optional</a:t>
            </a:r>
            <a:r>
              <a:rPr lang="zh-TW" altLang="en-US" dirty="0">
                <a:latin typeface="+mj-lt"/>
                <a:sym typeface="Arial" panose="020B0604020202020204" pitchFamily="34" charset="0"/>
              </a:rPr>
              <a:t> </a:t>
            </a:r>
            <a:r>
              <a:rPr lang="en-US" altLang="zh-TW" dirty="0">
                <a:latin typeface="+mj-lt"/>
                <a:sym typeface="Arial" panose="020B0604020202020204" pitchFamily="34" charset="0"/>
              </a:rPr>
              <a:t>2 additional years of</a:t>
            </a:r>
            <a:r>
              <a:rPr lang="zh-TW" altLang="en-US" dirty="0">
                <a:latin typeface="+mj-lt"/>
                <a:sym typeface="Arial" panose="020B0604020202020204" pitchFamily="34" charset="0"/>
              </a:rPr>
              <a:t> </a:t>
            </a:r>
            <a:r>
              <a:rPr lang="en-US" altLang="zh-TW" dirty="0">
                <a:latin typeface="+mj-lt"/>
                <a:sym typeface="Arial" panose="020B0604020202020204" pitchFamily="34" charset="0"/>
              </a:rPr>
              <a:t>coverage</a:t>
            </a:r>
            <a:r>
              <a:rPr lang="zh-TW" altLang="en-US" dirty="0">
                <a:latin typeface="+mj-lt"/>
                <a:sym typeface="Arial" panose="020B0604020202020204" pitchFamily="34" charset="0"/>
              </a:rPr>
              <a:t> </a:t>
            </a:r>
          </a:p>
        </p:txBody>
      </p:sp>
      <p:sp>
        <p:nvSpPr>
          <p:cNvPr id="5" name="文字方塊 4">
            <a:extLst>
              <a:ext uri="{FF2B5EF4-FFF2-40B4-BE49-F238E27FC236}">
                <a16:creationId xmlns:a16="http://schemas.microsoft.com/office/drawing/2014/main" id="{978BC5E9-1D1A-1007-CD72-D39E9C85B15C}"/>
              </a:ext>
            </a:extLst>
          </p:cNvPr>
          <p:cNvSpPr txBox="1"/>
          <p:nvPr/>
        </p:nvSpPr>
        <p:spPr>
          <a:xfrm>
            <a:off x="3911624" y="2563197"/>
            <a:ext cx="4189087" cy="1092607"/>
          </a:xfrm>
          <a:prstGeom prst="rect">
            <a:avLst/>
          </a:prstGeom>
          <a:noFill/>
        </p:spPr>
        <p:txBody>
          <a:bodyPr wrap="square" lIns="91440" tIns="45720" rIns="91440" bIns="45720" rtlCol="0" anchor="t">
            <a:spAutoFit/>
          </a:bodyPr>
          <a:lstStyle/>
          <a:p>
            <a:pPr>
              <a:spcBef>
                <a:spcPts val="600"/>
              </a:spcBef>
            </a:pPr>
            <a:r>
              <a:rPr lang="en" altLang="zh-TW"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TS-253E / TS-453E </a:t>
            </a:r>
            <a:endParaRPr lang="zh-TW" alt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Backed by a 3-year warranty at no additional cost. </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6" name="Google Shape;1112;gc428d55399_0_337" hidden="1">
            <a:extLst>
              <a:ext uri="{FF2B5EF4-FFF2-40B4-BE49-F238E27FC236}">
                <a16:creationId xmlns:a16="http://schemas.microsoft.com/office/drawing/2014/main" id="{6DC45E38-24F4-7201-9CE3-C8BF839BA487}"/>
              </a:ext>
            </a:extLst>
          </p:cNvPr>
          <p:cNvGrpSpPr/>
          <p:nvPr/>
        </p:nvGrpSpPr>
        <p:grpSpPr>
          <a:xfrm>
            <a:off x="12329184" y="1955165"/>
            <a:ext cx="10672614" cy="4787805"/>
            <a:chOff x="-2558018" y="2237279"/>
            <a:chExt cx="6177258" cy="4755000"/>
          </a:xfrm>
          <a:effectLst>
            <a:outerShdw blurRad="342900" dist="177800" dir="3600000" algn="t" rotWithShape="0">
              <a:prstClr val="black">
                <a:alpha val="40000"/>
              </a:prstClr>
            </a:outerShdw>
          </a:effectLst>
        </p:grpSpPr>
        <p:sp>
          <p:nvSpPr>
            <p:cNvPr id="14" name="Google Shape;1113;gc428d55399_0_337">
              <a:extLst>
                <a:ext uri="{FF2B5EF4-FFF2-40B4-BE49-F238E27FC236}">
                  <a16:creationId xmlns:a16="http://schemas.microsoft.com/office/drawing/2014/main" id="{AFCD5E2E-65E7-D73F-09E8-A3A89EC5C745}"/>
                </a:ext>
              </a:extLst>
            </p:cNvPr>
            <p:cNvSpPr/>
            <p:nvPr/>
          </p:nvSpPr>
          <p:spPr>
            <a:xfrm>
              <a:off x="-2558018" y="2237279"/>
              <a:ext cx="2743200" cy="4755000"/>
            </a:xfrm>
            <a:prstGeom prst="rect">
              <a:avLst/>
            </a:prstGeom>
            <a:solidFill>
              <a:srgbClr val="36AD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5" name="Google Shape;1114;gc428d55399_0_337">
              <a:extLst>
                <a:ext uri="{FF2B5EF4-FFF2-40B4-BE49-F238E27FC236}">
                  <a16:creationId xmlns:a16="http://schemas.microsoft.com/office/drawing/2014/main" id="{28BE0E25-7C72-E970-C2DB-A12A67D6909F}"/>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12" name="文字方塊 11">
            <a:extLst>
              <a:ext uri="{FF2B5EF4-FFF2-40B4-BE49-F238E27FC236}">
                <a16:creationId xmlns:a16="http://schemas.microsoft.com/office/drawing/2014/main" id="{62DD1F1F-02C1-5518-EC89-6DD038BC2CAA}"/>
              </a:ext>
            </a:extLst>
          </p:cNvPr>
          <p:cNvSpPr txBox="1"/>
          <p:nvPr/>
        </p:nvSpPr>
        <p:spPr>
          <a:xfrm>
            <a:off x="3912239" y="3912902"/>
            <a:ext cx="4176566" cy="1776384"/>
          </a:xfrm>
          <a:prstGeom prst="rect">
            <a:avLst/>
          </a:prstGeom>
          <a:noFill/>
        </p:spPr>
        <p:txBody>
          <a:bodyPr wrap="square" lIns="91440" tIns="45720" rIns="91440" bIns="45720" rtlCol="0" anchor="t">
            <a:spAutoFit/>
          </a:bodyPr>
          <a:lstStyle/>
          <a:p>
            <a:pPr>
              <a:spcBef>
                <a:spcPts val="600"/>
              </a:spcBef>
            </a:pPr>
            <a:r>
              <a:rPr lang="zh-TW" sz="2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Extend hardware warranty </a:t>
            </a:r>
            <a:endParaRPr lang="en-US" altLang="zh-TW" sz="2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a:spcBef>
                <a:spcPts val="600"/>
              </a:spcBef>
            </a:pPr>
            <a:r>
              <a:rPr lang="zh-TW" sz="2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up to 5 years</a:t>
            </a:r>
            <a:endParaRPr lang="zh-TW" altLang="en-US" sz="24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10000"/>
              </a:lnSpc>
              <a:spcBef>
                <a:spcPts val="600"/>
              </a:spcBef>
            </a:pPr>
            <a:r>
              <a:rPr 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You can also purchase a warranty extension that extends your warranty coverage up to </a:t>
            </a:r>
            <a:r>
              <a:rPr lang="en-US"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5</a:t>
            </a:r>
            <a:r>
              <a:rPr lang="zh-TW" altLang="en-US"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years</a:t>
            </a:r>
            <a:r>
              <a:rPr lang="en-US"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r>
              <a:rPr lang="zh-TW" altLang="en-US"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LW-NAS-PEACH-2Y</a:t>
            </a:r>
            <a:r>
              <a:rPr lang="en-US" altLang="zh-TW"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endParaRPr lang="en" sz="16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21" name="圖片 20" descr="一張含有 文字, 黑色, 電子用品 的圖片&#10;&#10;自動產生的描述">
            <a:extLst>
              <a:ext uri="{FF2B5EF4-FFF2-40B4-BE49-F238E27FC236}">
                <a16:creationId xmlns:a16="http://schemas.microsoft.com/office/drawing/2014/main" id="{A6982C22-25FE-3CB0-E101-F5C82475CB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66050" y="3915076"/>
            <a:ext cx="1283463" cy="1871695"/>
          </a:xfrm>
          <a:prstGeom prst="rect">
            <a:avLst/>
          </a:prstGeom>
        </p:spPr>
      </p:pic>
      <p:pic>
        <p:nvPicPr>
          <p:cNvPr id="23" name="圖片 22" descr="一張含有 文字, 室內, 電子用品, 電腦 的圖片&#10;&#10;自動產生的描述">
            <a:extLst>
              <a:ext uri="{FF2B5EF4-FFF2-40B4-BE49-F238E27FC236}">
                <a16:creationId xmlns:a16="http://schemas.microsoft.com/office/drawing/2014/main" id="{F450B286-722D-8C42-45C7-9C16F875F9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05193" y="3915076"/>
            <a:ext cx="1896626" cy="1871695"/>
          </a:xfrm>
          <a:prstGeom prst="rect">
            <a:avLst/>
          </a:prstGeom>
        </p:spPr>
      </p:pic>
      <p:sp>
        <p:nvSpPr>
          <p:cNvPr id="26" name="文字方塊 25">
            <a:extLst>
              <a:ext uri="{FF2B5EF4-FFF2-40B4-BE49-F238E27FC236}">
                <a16:creationId xmlns:a16="http://schemas.microsoft.com/office/drawing/2014/main" id="{E9099686-6822-4CEF-71B6-FE09BCD032EF}"/>
              </a:ext>
            </a:extLst>
          </p:cNvPr>
          <p:cNvSpPr txBox="1"/>
          <p:nvPr/>
        </p:nvSpPr>
        <p:spPr>
          <a:xfrm>
            <a:off x="8531347" y="3472633"/>
            <a:ext cx="1095172" cy="369332"/>
          </a:xfrm>
          <a:prstGeom prst="rect">
            <a:avLst/>
          </a:prstGeom>
          <a:noFill/>
        </p:spPr>
        <p:txBody>
          <a:bodyPr wrap="none" lIns="91440" tIns="45720" rIns="91440" bIns="45720" rtlCol="0" anchor="t">
            <a:spAutoFit/>
          </a:bodyPr>
          <a:lstStyle/>
          <a:p>
            <a:r>
              <a:rPr kumimoji="1" lang="en-US" altLang="zh-TW"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TS-253E</a:t>
            </a:r>
            <a:endParaRPr kumimoji="1"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8" name="文字方塊 27">
            <a:extLst>
              <a:ext uri="{FF2B5EF4-FFF2-40B4-BE49-F238E27FC236}">
                <a16:creationId xmlns:a16="http://schemas.microsoft.com/office/drawing/2014/main" id="{BB9447F8-6CF5-1920-317E-9B1B20F006B2}"/>
              </a:ext>
            </a:extLst>
          </p:cNvPr>
          <p:cNvSpPr txBox="1"/>
          <p:nvPr/>
        </p:nvSpPr>
        <p:spPr>
          <a:xfrm>
            <a:off x="10218806" y="3473120"/>
            <a:ext cx="1269306" cy="369332"/>
          </a:xfrm>
          <a:prstGeom prst="rect">
            <a:avLst/>
          </a:prstGeom>
          <a:noFill/>
        </p:spPr>
        <p:txBody>
          <a:bodyPr wrap="square" lIns="91440" tIns="45720" rIns="91440" bIns="45720" rtlCol="0" anchor="t">
            <a:spAutoFit/>
          </a:bodyPr>
          <a:lstStyle/>
          <a:p>
            <a:r>
              <a:rPr kumimoji="1" lang="en-US" altLang="zh-TW"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TS-453E</a:t>
            </a:r>
            <a:endParaRPr kumimoji="1"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3" name="圖形 12">
            <a:extLst>
              <a:ext uri="{FF2B5EF4-FFF2-40B4-BE49-F238E27FC236}">
                <a16:creationId xmlns:a16="http://schemas.microsoft.com/office/drawing/2014/main" id="{21FE1B18-5068-8735-C7B3-F21D275F11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236" y="2757995"/>
            <a:ext cx="3183543" cy="2862157"/>
          </a:xfrm>
          <a:prstGeom prst="rect">
            <a:avLst/>
          </a:prstGeom>
        </p:spPr>
      </p:pic>
    </p:spTree>
    <p:extLst>
      <p:ext uri="{BB962C8B-B14F-4D97-AF65-F5344CB8AC3E}">
        <p14:creationId xmlns:p14="http://schemas.microsoft.com/office/powerpoint/2010/main" val="491694299"/>
      </p:ext>
    </p:extLst>
  </p:cSld>
  <p:clrMapOvr>
    <a:masterClrMapping/>
  </p:clrMapOvr>
  <p:transition spd="med">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hidden="1">
            <a:extLst>
              <a:ext uri="{FF2B5EF4-FFF2-40B4-BE49-F238E27FC236}">
                <a16:creationId xmlns:a16="http://schemas.microsoft.com/office/drawing/2014/main" id="{C56526E8-A287-4872-AD27-3F4A118DBCD7}"/>
              </a:ext>
            </a:extLst>
          </p:cNvPr>
          <p:cNvSpPr txBox="1"/>
          <p:nvPr/>
        </p:nvSpPr>
        <p:spPr>
          <a:xfrm>
            <a:off x="446144" y="1483517"/>
            <a:ext cx="5801227" cy="938719"/>
          </a:xfrm>
          <a:prstGeom prst="rect">
            <a:avLst/>
          </a:prstGeom>
          <a:noFill/>
        </p:spPr>
        <p:txBody>
          <a:bodyPr wrap="square" rtlCol="0">
            <a:spAutoFit/>
          </a:bodyPr>
          <a:lstStyle/>
          <a:p>
            <a:r>
              <a:rPr lang="en-US" altLang="zh-TW" sz="5500" b="1">
                <a:solidFill>
                  <a:schemeClr val="bg1"/>
                </a:solidFill>
                <a:latin typeface="Arial" panose="020B0604020202020204" pitchFamily="34" charset="0"/>
                <a:ea typeface="微軟正黑體" panose="020B0604030504040204" pitchFamily="34" charset="-120"/>
                <a:sym typeface="Arial" panose="020B0604020202020204" pitchFamily="34" charset="0"/>
              </a:rPr>
              <a:t>TS-x53E</a:t>
            </a:r>
            <a:endParaRPr lang="zh-TW" altLang="en-US" sz="55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形 2" hidden="1">
            <a:extLst>
              <a:ext uri="{FF2B5EF4-FFF2-40B4-BE49-F238E27FC236}">
                <a16:creationId xmlns:a16="http://schemas.microsoft.com/office/drawing/2014/main" id="{4D4450AD-680A-4845-8089-AE7921CD5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144" y="443084"/>
            <a:ext cx="1348877" cy="242926"/>
          </a:xfrm>
          <a:prstGeom prst="rect">
            <a:avLst/>
          </a:prstGeom>
        </p:spPr>
      </p:pic>
      <p:sp>
        <p:nvSpPr>
          <p:cNvPr id="10" name="文字方塊 9" hidden="1">
            <a:extLst>
              <a:ext uri="{FF2B5EF4-FFF2-40B4-BE49-F238E27FC236}">
                <a16:creationId xmlns:a16="http://schemas.microsoft.com/office/drawing/2014/main" id="{C56526E8-A287-4872-AD27-3F4A118DBCD7}"/>
              </a:ext>
            </a:extLst>
          </p:cNvPr>
          <p:cNvSpPr txBox="1"/>
          <p:nvPr/>
        </p:nvSpPr>
        <p:spPr>
          <a:xfrm>
            <a:off x="446143" y="2619578"/>
            <a:ext cx="6130272" cy="1200329"/>
          </a:xfrm>
          <a:prstGeom prst="rect">
            <a:avLst/>
          </a:prstGeom>
          <a:noFill/>
        </p:spPr>
        <p:txBody>
          <a:bodyPr wrap="square" lIns="91440" tIns="45720" rIns="91440" bIns="45720" rtlCol="0" anchor="t">
            <a:spAutoFit/>
          </a:bodyPr>
          <a:lstStyle/>
          <a:p>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Intel Celeron® </a:t>
            </a:r>
            <a:r>
              <a:rPr lang="en-US"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高效四核心處理器</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2/4-bay</a:t>
            </a:r>
            <a:r>
              <a:rPr lang="ja-JP"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穩定長期供應的</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NAS，具有雙</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2.5GbE </a:t>
            </a:r>
            <a:r>
              <a:rPr lang="zh-CN"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網路埠和雙</a:t>
            </a:r>
            <a:r>
              <a:rPr lang="en-US" altLang="zh-CN">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HDMI </a:t>
            </a:r>
            <a:r>
              <a:rPr lang="ja-JP"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螢幕輸出</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r>
              <a:rPr lang="ja-JP"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是</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MSP、SI </a:t>
            </a:r>
            <a:r>
              <a:rPr lang="ja-JP"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進行長期專案需求的理想選擇</a:t>
            </a:r>
            <a:r>
              <a:rPr 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endParaRPr lang="zh-TW" altLang="en-US">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endParaRPr 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grpSp>
        <p:nvGrpSpPr>
          <p:cNvPr id="5" name="群組 4" hidden="1">
            <a:extLst>
              <a:ext uri="{FF2B5EF4-FFF2-40B4-BE49-F238E27FC236}">
                <a16:creationId xmlns:a16="http://schemas.microsoft.com/office/drawing/2014/main" id="{C822E060-A147-55EF-46CE-35AB3F4819ED}"/>
              </a:ext>
            </a:extLst>
          </p:cNvPr>
          <p:cNvGrpSpPr/>
          <p:nvPr/>
        </p:nvGrpSpPr>
        <p:grpSpPr>
          <a:xfrm>
            <a:off x="239895" y="4284508"/>
            <a:ext cx="6643791" cy="2314873"/>
            <a:chOff x="239895" y="4284508"/>
            <a:chExt cx="6643791" cy="2314873"/>
          </a:xfrm>
        </p:grpSpPr>
        <p:sp>
          <p:nvSpPr>
            <p:cNvPr id="18" name="文字方塊 17">
              <a:extLst>
                <a:ext uri="{FF2B5EF4-FFF2-40B4-BE49-F238E27FC236}">
                  <a16:creationId xmlns:a16="http://schemas.microsoft.com/office/drawing/2014/main" id="{69737EA6-8668-455E-870B-6BB9336E7DEA}"/>
                </a:ext>
              </a:extLst>
            </p:cNvPr>
            <p:cNvSpPr txBox="1"/>
            <p:nvPr/>
          </p:nvSpPr>
          <p:spPr>
            <a:xfrm>
              <a:off x="3770616" y="6124319"/>
              <a:ext cx="3113070" cy="400110"/>
            </a:xfrm>
            <a:prstGeom prst="rect">
              <a:avLst/>
            </a:prstGeom>
            <a:noFill/>
          </p:spPr>
          <p:txBody>
            <a:bodyPr wrap="square" rtlCol="0">
              <a:spAutoFit/>
            </a:bodyPr>
            <a:lstStyle/>
            <a:p>
              <a:pPr algn="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Andy Chuang</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 name="圖片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9895" y="4655128"/>
              <a:ext cx="3110252" cy="1944253"/>
            </a:xfrm>
            <a:prstGeom prst="rect">
              <a:avLst/>
            </a:prstGeom>
          </p:spPr>
        </p:pic>
        <p:pic>
          <p:nvPicPr>
            <p:cNvPr id="4" name="圖片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25329" y="4655127"/>
              <a:ext cx="3110252" cy="1944253"/>
            </a:xfrm>
            <a:prstGeom prst="rect">
              <a:avLst/>
            </a:prstGeom>
          </p:spPr>
        </p:pic>
        <p:sp>
          <p:nvSpPr>
            <p:cNvPr id="8" name="文字方塊 7">
              <a:extLst>
                <a:ext uri="{FF2B5EF4-FFF2-40B4-BE49-F238E27FC236}">
                  <a16:creationId xmlns:a16="http://schemas.microsoft.com/office/drawing/2014/main" id="{C56526E8-A287-4872-AD27-3F4A118DBCD7}"/>
                </a:ext>
              </a:extLst>
            </p:cNvPr>
            <p:cNvSpPr txBox="1"/>
            <p:nvPr/>
          </p:nvSpPr>
          <p:spPr>
            <a:xfrm>
              <a:off x="1227694" y="4285795"/>
              <a:ext cx="1555125" cy="369332"/>
            </a:xfrm>
            <a:prstGeom prst="rect">
              <a:avLst/>
            </a:prstGeom>
            <a:noFill/>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TS-253E</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文字方塊 8">
              <a:extLst>
                <a:ext uri="{FF2B5EF4-FFF2-40B4-BE49-F238E27FC236}">
                  <a16:creationId xmlns:a16="http://schemas.microsoft.com/office/drawing/2014/main" id="{C56526E8-A287-4872-AD27-3F4A118DBCD7}"/>
                </a:ext>
              </a:extLst>
            </p:cNvPr>
            <p:cNvSpPr txBox="1"/>
            <p:nvPr/>
          </p:nvSpPr>
          <p:spPr>
            <a:xfrm>
              <a:off x="3131713" y="4284508"/>
              <a:ext cx="1555125" cy="369332"/>
            </a:xfrm>
            <a:prstGeom prst="rect">
              <a:avLst/>
            </a:prstGeom>
            <a:noFill/>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TS-453E</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2" name="文字方塊 11" hidden="1">
            <a:extLst>
              <a:ext uri="{FF2B5EF4-FFF2-40B4-BE49-F238E27FC236}">
                <a16:creationId xmlns:a16="http://schemas.microsoft.com/office/drawing/2014/main" id="{2BEDED48-05D3-BEE7-2C18-A7C2FC8AF69E}"/>
              </a:ext>
            </a:extLst>
          </p:cNvPr>
          <p:cNvSpPr txBox="1"/>
          <p:nvPr/>
        </p:nvSpPr>
        <p:spPr>
          <a:xfrm>
            <a:off x="602697" y="3191768"/>
            <a:ext cx="4360244" cy="830997"/>
          </a:xfrm>
          <a:prstGeom prst="rect">
            <a:avLst/>
          </a:prstGeom>
          <a:noFill/>
        </p:spPr>
        <p:txBody>
          <a:bodyPr wrap="square" rtlCol="0">
            <a:spAutoFit/>
          </a:bodyPr>
          <a:lstStyle/>
          <a:p>
            <a:r>
              <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rPr>
              <a:t>為</a:t>
            </a:r>
            <a:r>
              <a:rPr lang="en-US" altLang="zh-TW" sz="2400" b="1">
                <a:solidFill>
                  <a:schemeClr val="bg1"/>
                </a:solidFill>
                <a:latin typeface="Arial" panose="020B0604020202020204" pitchFamily="34" charset="0"/>
                <a:ea typeface="微軟正黑體" panose="020B0604030504040204" pitchFamily="34" charset="-120"/>
                <a:sym typeface="Arial" panose="020B0604020202020204" pitchFamily="34" charset="0"/>
              </a:rPr>
              <a:t>SOHO</a:t>
            </a:r>
            <a:r>
              <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rPr>
              <a:t>與專業用戶打造的</a:t>
            </a:r>
            <a:r>
              <a:rPr lang="en-US" altLang="zh-TW" sz="2400" b="1">
                <a:solidFill>
                  <a:schemeClr val="bg1"/>
                </a:solidFill>
                <a:latin typeface="Arial" panose="020B0604020202020204" pitchFamily="34" charset="0"/>
                <a:ea typeface="微軟正黑體" panose="020B0604030504040204" pitchFamily="34" charset="-120"/>
                <a:sym typeface="Arial" panose="020B0604020202020204" pitchFamily="34" charset="0"/>
              </a:rPr>
              <a:t>Intel®</a:t>
            </a:r>
            <a:r>
              <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rPr>
              <a:t>四核心長期供貨</a:t>
            </a:r>
            <a:r>
              <a:rPr lang="en-US" altLang="zh-TW" sz="2400" b="1">
                <a:solidFill>
                  <a:schemeClr val="bg1"/>
                </a:solidFill>
                <a:latin typeface="Arial" panose="020B0604020202020204" pitchFamily="34" charset="0"/>
                <a:ea typeface="微軟正黑體" panose="020B0604030504040204" pitchFamily="34" charset="-120"/>
                <a:sym typeface="Arial" panose="020B0604020202020204" pitchFamily="34" charset="0"/>
              </a:rPr>
              <a:t>NAS</a:t>
            </a:r>
            <a:endPar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文字方塊 12" hidden="1">
            <a:extLst>
              <a:ext uri="{FF2B5EF4-FFF2-40B4-BE49-F238E27FC236}">
                <a16:creationId xmlns:a16="http://schemas.microsoft.com/office/drawing/2014/main" id="{268E17E6-E2B5-DAAB-7F8F-5B87C90521B5}"/>
              </a:ext>
            </a:extLst>
          </p:cNvPr>
          <p:cNvSpPr txBox="1"/>
          <p:nvPr/>
        </p:nvSpPr>
        <p:spPr>
          <a:xfrm>
            <a:off x="560813" y="4047276"/>
            <a:ext cx="4013734" cy="646331"/>
          </a:xfrm>
          <a:prstGeom prst="rect">
            <a:avLst/>
          </a:prstGeom>
          <a:noFill/>
        </p:spPr>
        <p:txBody>
          <a:bodyPr wrap="square" lIns="91440" tIns="45720" rIns="91440" bIns="45720" rtlCol="0" anchor="t">
            <a:spAutoFit/>
          </a:bodyPr>
          <a:lstStyle/>
          <a:p>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提供雙埠</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2.5 GbE</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4K HDMI</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雙螢幕輸出，以及雙</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M.2 PCIe SSD 擴充槽 </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文字方塊 13">
            <a:extLst>
              <a:ext uri="{FF2B5EF4-FFF2-40B4-BE49-F238E27FC236}">
                <a16:creationId xmlns:a16="http://schemas.microsoft.com/office/drawing/2014/main" id="{C44C2A23-88EC-4918-AEA1-591BE9970FD6}"/>
              </a:ext>
            </a:extLst>
          </p:cNvPr>
          <p:cNvSpPr txBox="1"/>
          <p:nvPr/>
        </p:nvSpPr>
        <p:spPr>
          <a:xfrm>
            <a:off x="562841" y="3188465"/>
            <a:ext cx="5055440" cy="1200329"/>
          </a:xfrm>
          <a:prstGeom prst="rect">
            <a:avLst/>
          </a:prstGeom>
          <a:noFill/>
        </p:spPr>
        <p:txBody>
          <a:bodyPr wrap="square" lIns="91440" tIns="45720" rIns="91440" bIns="45720" rtlCol="0" anchor="t">
            <a:spAutoFit/>
          </a:bodyPr>
          <a:lstStyle/>
          <a:p>
            <a:r>
              <a:rPr lang="en-US" altLang="zh-TW" sz="24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Intel</a:t>
            </a:r>
            <a:r>
              <a:rPr lang="en-US" altLang="zh-TW" sz="2400" b="1" baseline="300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r>
              <a:rPr lang="en-US" altLang="zh-TW" sz="24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J6412 Quad-Core Long-Term Availability NAS for Business and Professional Users</a:t>
            </a:r>
            <a:endParaRPr lang="zh-TW" altLang="en-US" sz="24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5" name="文字方塊 14">
            <a:extLst>
              <a:ext uri="{FF2B5EF4-FFF2-40B4-BE49-F238E27FC236}">
                <a16:creationId xmlns:a16="http://schemas.microsoft.com/office/drawing/2014/main" id="{F8B57E54-9DDE-6EED-2E99-84CE3607901C}"/>
              </a:ext>
            </a:extLst>
          </p:cNvPr>
          <p:cNvSpPr txBox="1"/>
          <p:nvPr/>
        </p:nvSpPr>
        <p:spPr>
          <a:xfrm>
            <a:off x="599656" y="4388794"/>
            <a:ext cx="4904557" cy="584775"/>
          </a:xfrm>
          <a:prstGeom prst="rect">
            <a:avLst/>
          </a:prstGeom>
          <a:noFill/>
        </p:spPr>
        <p:txBody>
          <a:bodyPr wrap="square" lIns="91440" tIns="45720" rIns="91440" bIns="45720" rtlCol="0" anchor="t">
            <a:spAutoFit/>
          </a:bodyPr>
          <a:lstStyle/>
          <a:p>
            <a:r>
              <a:rPr lang="en-US" altLang="zh-TW" sz="16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Provides dual-port 2.5 GbE, 4K HDMI dual-screen output, and dual M.2 PCIe SSD expansion slots</a:t>
            </a:r>
            <a:endParaRPr lang="zh-TW" altLang="en-US" sz="1600"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6" name="文字方塊 1">
            <a:extLst>
              <a:ext uri="{FF2B5EF4-FFF2-40B4-BE49-F238E27FC236}">
                <a16:creationId xmlns:a16="http://schemas.microsoft.com/office/drawing/2014/main" id="{1EBA982C-F399-0D3B-AA04-37EFF37F3C39}"/>
              </a:ext>
            </a:extLst>
          </p:cNvPr>
          <p:cNvSpPr txBox="1"/>
          <p:nvPr/>
        </p:nvSpPr>
        <p:spPr>
          <a:xfrm>
            <a:off x="583265" y="5946795"/>
            <a:ext cx="5055440" cy="62350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altLang="zh-TW" sz="800" dirty="0">
                <a:solidFill>
                  <a:schemeClr val="bg1"/>
                </a:solidFill>
                <a:latin typeface="Arial" panose="020B0604020202020204" pitchFamily="34" charset="0"/>
                <a:ea typeface="微軟正黑體" panose="020B0604030504040204" pitchFamily="34" charset="-120"/>
                <a:cs typeface="Arial" panose="020B0604020202020204" pitchFamily="34" charset="0"/>
              </a:rPr>
              <a:t>Copyright© 2024 QNAP Systems, Inc. All rights reserved. QNAP® and other names of QNAP Products are proprietary marks or registered trademarks of QNAP Systems, Inc. Other products and company names mentioned herein are trademarks of their respective holders.​​​​​​​</a:t>
            </a:r>
          </a:p>
        </p:txBody>
      </p:sp>
      <p:sp>
        <p:nvSpPr>
          <p:cNvPr id="17" name="文字方塊 16">
            <a:extLst>
              <a:ext uri="{FF2B5EF4-FFF2-40B4-BE49-F238E27FC236}">
                <a16:creationId xmlns:a16="http://schemas.microsoft.com/office/drawing/2014/main" id="{231A4BA9-277F-3DF1-1AD3-61BF1E65A93B}"/>
              </a:ext>
            </a:extLst>
          </p:cNvPr>
          <p:cNvSpPr txBox="1"/>
          <p:nvPr/>
        </p:nvSpPr>
        <p:spPr>
          <a:xfrm>
            <a:off x="4609979" y="5611311"/>
            <a:ext cx="1090176" cy="200055"/>
          </a:xfrm>
          <a:prstGeom prst="rect">
            <a:avLst/>
          </a:prstGeom>
          <a:noFill/>
        </p:spPr>
        <p:txBody>
          <a:bodyPr wrap="square" lIns="91440" tIns="45720" rIns="91440" bIns="45720" rtlCol="0" anchor="t">
            <a:spAutoFit/>
          </a:bodyPr>
          <a:lstStyle/>
          <a:p>
            <a:pPr algn="dist"/>
            <a:r>
              <a:rPr lang="en-US" altLang="zh-TW" sz="700" b="1" dirty="0">
                <a:solidFill>
                  <a:schemeClr val="bg1"/>
                </a:solidFill>
              </a:rPr>
              <a:t>v1.1 </a:t>
            </a:r>
            <a:r>
              <a:rPr lang="en-US" altLang="zh-TW" sz="7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202408</a:t>
            </a:r>
            <a:endParaRPr lang="zh-TW" altLang="en-US" sz="7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Tree>
    <p:extLst>
      <p:ext uri="{BB962C8B-B14F-4D97-AF65-F5344CB8AC3E}">
        <p14:creationId xmlns:p14="http://schemas.microsoft.com/office/powerpoint/2010/main" val="1802628591"/>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hidden="1">
            <a:extLst>
              <a:ext uri="{FF2B5EF4-FFF2-40B4-BE49-F238E27FC236}">
                <a16:creationId xmlns:a16="http://schemas.microsoft.com/office/drawing/2014/main" id="{74FF805F-6521-4307-B6BF-1A0874627BC2}"/>
              </a:ext>
            </a:extLst>
          </p:cNvPr>
          <p:cNvSpPr txBox="1"/>
          <p:nvPr/>
        </p:nvSpPr>
        <p:spPr>
          <a:xfrm>
            <a:off x="190500" y="426992"/>
            <a:ext cx="11791950" cy="707886"/>
          </a:xfrm>
          <a:prstGeom prst="rect">
            <a:avLst/>
          </a:prstGeom>
          <a:noFill/>
        </p:spPr>
        <p:txBody>
          <a:bodyPr wrap="square" lIns="91440" tIns="45720" rIns="91440" bIns="45720" rtlCol="0" anchor="t">
            <a:spAutoFit/>
          </a:bodyPr>
          <a:lstStyle/>
          <a:p>
            <a:pPr algn="ctr"/>
            <a:r>
              <a:rPr lang="en-US" sz="4000" b="1"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搭載Intel</a:t>
            </a:r>
            <a:r>
              <a:rPr lang="en-US" sz="40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Celeron J系列高效4核心處理器</a:t>
            </a:r>
            <a:endParaRPr lang="en-US" altLang="zh-TW">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16" name="圖形 15" hidden="1">
            <a:extLst>
              <a:ext uri="{FF2B5EF4-FFF2-40B4-BE49-F238E27FC236}">
                <a16:creationId xmlns:a16="http://schemas.microsoft.com/office/drawing/2014/main" id="{20BD5666-48B2-4967-B421-7436A9DB41C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97390" y="2055358"/>
            <a:ext cx="1229772" cy="701898"/>
          </a:xfrm>
          <a:prstGeom prst="rect">
            <a:avLst/>
          </a:prstGeom>
        </p:spPr>
      </p:pic>
      <p:sp>
        <p:nvSpPr>
          <p:cNvPr id="10" name="文字方塊 9">
            <a:extLst>
              <a:ext uri="{FF2B5EF4-FFF2-40B4-BE49-F238E27FC236}">
                <a16:creationId xmlns:a16="http://schemas.microsoft.com/office/drawing/2014/main" id="{C56526E8-A287-4872-AD27-3F4A118DBCD7}"/>
              </a:ext>
            </a:extLst>
          </p:cNvPr>
          <p:cNvSpPr txBox="1"/>
          <p:nvPr/>
        </p:nvSpPr>
        <p:spPr>
          <a:xfrm>
            <a:off x="1268230" y="2341757"/>
            <a:ext cx="4903970" cy="1200329"/>
          </a:xfrm>
          <a:prstGeom prst="rect">
            <a:avLst/>
          </a:prstGeom>
          <a:noFill/>
        </p:spPr>
        <p:txBody>
          <a:bodyPr wrap="square" lIns="91440" tIns="45720" rIns="91440" bIns="45720" rtlCol="0" anchor="t">
            <a:spAutoFit/>
          </a:bodyPr>
          <a:lstStyle/>
          <a:p>
            <a:pPr>
              <a:buClr>
                <a:srgbClr val="36ADA8"/>
              </a:buClr>
            </a:pPr>
            <a:r>
              <a:rPr lang="en-US" altLang="zh-TW" sz="24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Intel J6412 quad-core processor, burst frequency up to 2.6GHz, and support AES-NI encryption</a:t>
            </a:r>
          </a:p>
        </p:txBody>
      </p:sp>
      <p:sp>
        <p:nvSpPr>
          <p:cNvPr id="14" name="矩形: 圓角 32" hidden="1">
            <a:extLst>
              <a:ext uri="{FF2B5EF4-FFF2-40B4-BE49-F238E27FC236}">
                <a16:creationId xmlns:a16="http://schemas.microsoft.com/office/drawing/2014/main" id="{7703496C-52FE-400E-8E1F-EACF16783769}"/>
              </a:ext>
            </a:extLst>
          </p:cNvPr>
          <p:cNvSpPr/>
          <p:nvPr/>
        </p:nvSpPr>
        <p:spPr>
          <a:xfrm>
            <a:off x="9320851" y="4923158"/>
            <a:ext cx="1491944" cy="1548741"/>
          </a:xfrm>
          <a:prstGeom prst="roundRect">
            <a:avLst>
              <a:gd name="adj" fmla="val 4684"/>
            </a:avLst>
          </a:prstGeom>
          <a:gradFill>
            <a:gsLst>
              <a:gs pos="0">
                <a:srgbClr val="082F4F"/>
              </a:gs>
              <a:gs pos="95000">
                <a:srgbClr val="1C4565"/>
              </a:gs>
            </a:gsLst>
            <a:lin ang="5400000" scaled="1"/>
          </a:gra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7" name="圖形 12" hidden="1">
            <a:extLst>
              <a:ext uri="{FF2B5EF4-FFF2-40B4-BE49-F238E27FC236}">
                <a16:creationId xmlns:a16="http://schemas.microsoft.com/office/drawing/2014/main" id="{50B8718D-085F-4BE9-A478-A97FA64827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8478" y="5099184"/>
            <a:ext cx="1196690" cy="1196690"/>
          </a:xfrm>
          <a:prstGeom prst="rect">
            <a:avLst/>
          </a:prstGeom>
        </p:spPr>
      </p:pic>
      <p:graphicFrame>
        <p:nvGraphicFramePr>
          <p:cNvPr id="12" name="Shape 253">
            <a:extLst>
              <a:ext uri="{FF2B5EF4-FFF2-40B4-BE49-F238E27FC236}">
                <a16:creationId xmlns:a16="http://schemas.microsoft.com/office/drawing/2014/main" id="{76F8DD5A-ABC7-BE40-848C-79F6C19AD4CD}"/>
              </a:ext>
            </a:extLst>
          </p:cNvPr>
          <p:cNvGraphicFramePr/>
          <p:nvPr>
            <p:extLst>
              <p:ext uri="{D42A27DB-BD31-4B8C-83A1-F6EECF244321}">
                <p14:modId xmlns:p14="http://schemas.microsoft.com/office/powerpoint/2010/main" val="342671653"/>
              </p:ext>
            </p:extLst>
          </p:nvPr>
        </p:nvGraphicFramePr>
        <p:xfrm>
          <a:off x="1330833" y="3849572"/>
          <a:ext cx="4497340" cy="2107423"/>
        </p:xfrm>
        <a:graphic>
          <a:graphicData uri="http://schemas.openxmlformats.org/drawingml/2006/table">
            <a:tbl>
              <a:tblPr firstRow="1" bandRow="1">
                <a:effectLst/>
                <a:tableStyleId>{85BE263C-DBD7-4A20-BB59-AAB30ACAA65A}</a:tableStyleId>
              </a:tblPr>
              <a:tblGrid>
                <a:gridCol w="2248670">
                  <a:extLst>
                    <a:ext uri="{9D8B030D-6E8A-4147-A177-3AD203B41FA5}">
                      <a16:colId xmlns:a16="http://schemas.microsoft.com/office/drawing/2014/main" val="20000"/>
                    </a:ext>
                  </a:extLst>
                </a:gridCol>
                <a:gridCol w="2248670">
                  <a:extLst>
                    <a:ext uri="{9D8B030D-6E8A-4147-A177-3AD203B41FA5}">
                      <a16:colId xmlns:a16="http://schemas.microsoft.com/office/drawing/2014/main" val="20001"/>
                    </a:ext>
                  </a:extLst>
                </a:gridCol>
              </a:tblGrid>
              <a:tr h="522463">
                <a:tc gridSpan="2">
                  <a:txBody>
                    <a:bodyPr/>
                    <a:lstStyle/>
                    <a:p>
                      <a:r>
                        <a:rPr lang="en-US" altLang="zh-TW" sz="2000">
                          <a:latin typeface="Arial" panose="020B0604020202020204" pitchFamily="34" charset="0"/>
                          <a:ea typeface="微軟正黑體" panose="020B0604030504040204" pitchFamily="34" charset="-120"/>
                          <a:sym typeface="Arial" panose="020B0604020202020204" pitchFamily="34" charset="0"/>
                        </a:rPr>
                        <a:t>CPU Specifications</a:t>
                      </a:r>
                    </a:p>
                  </a:txBody>
                  <a:tcPr marL="96483" marR="96483" marT="48242" marB="48242"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tc hMerge="1">
                  <a:txBody>
                    <a:bodyPr/>
                    <a:lstStyle/>
                    <a:p>
                      <a:pPr marL="0" marR="0" lvl="0" indent="0" algn="ctr" rtl="0">
                        <a:spcBef>
                          <a:spcPts val="0"/>
                        </a:spcBef>
                        <a:spcAft>
                          <a:spcPts val="0"/>
                        </a:spcAft>
                        <a:buNone/>
                      </a:pPr>
                      <a:r>
                        <a:rPr lang="en-US" sz="20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20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6483" marR="96483" marT="48242" marB="48242"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1912">
                <a:tc>
                  <a:txBody>
                    <a:bodyPr/>
                    <a:lstStyle/>
                    <a:p>
                      <a:r>
                        <a:rPr lang="en-US" altLang="ja-JP" sz="1600">
                          <a:latin typeface="Arial" panose="020B0604020202020204" pitchFamily="34" charset="0"/>
                          <a:ea typeface="微軟正黑體" panose="020B0604030504040204" pitchFamily="34" charset="-120"/>
                          <a:sym typeface="Arial" panose="020B0604020202020204" pitchFamily="34" charset="0"/>
                        </a:rPr>
                        <a:t>Total Cores</a:t>
                      </a:r>
                      <a:endParaRPr lang="en-US" sz="1600">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bg1">
                          <a:lumMod val="50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r>
                        <a:rPr lang="en-US" sz="1600">
                          <a:latin typeface="Arial" panose="020B0604020202020204" pitchFamily="34" charset="0"/>
                          <a:ea typeface="微軟正黑體" panose="020B0604030504040204" pitchFamily="34" charset="-120"/>
                          <a:sym typeface="Arial" panose="020B0604020202020204" pitchFamily="34" charset="0"/>
                        </a:rPr>
                        <a:t>4</a:t>
                      </a:r>
                    </a:p>
                  </a:txBody>
                  <a:tcP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21912">
                <a:tc>
                  <a:txBody>
                    <a:bodyPr/>
                    <a:lstStyle/>
                    <a:p>
                      <a:r>
                        <a:rPr lang="en-US" altLang="ja-JP" sz="1600">
                          <a:latin typeface="Arial" panose="020B0604020202020204" pitchFamily="34" charset="0"/>
                          <a:ea typeface="微軟正黑體" panose="020B0604030504040204" pitchFamily="34" charset="-120"/>
                          <a:sym typeface="Arial" panose="020B0604020202020204" pitchFamily="34" charset="0"/>
                        </a:rPr>
                        <a:t>Total Threads</a:t>
                      </a:r>
                      <a:endParaRPr lang="ja-JP" altLang="en-US" sz="1600">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bg1">
                          <a:lumMod val="50000"/>
                        </a:schemeClr>
                      </a:solidFill>
                      <a:prstDash val="solid"/>
                      <a:round/>
                      <a:headEnd type="none" w="med" len="med"/>
                      <a:tailEnd type="none" w="med" len="med"/>
                    </a:lnR>
                    <a:solidFill>
                      <a:srgbClr val="010203">
                        <a:alpha val="10196"/>
                      </a:srgbClr>
                    </a:solidFill>
                  </a:tcPr>
                </a:tc>
                <a:tc>
                  <a:txBody>
                    <a:bodyPr/>
                    <a:lstStyle/>
                    <a:p>
                      <a:r>
                        <a:rPr lang="en-US" sz="1600">
                          <a:latin typeface="Arial" panose="020B0604020202020204" pitchFamily="34" charset="0"/>
                          <a:ea typeface="微軟正黑體" panose="020B0604030504040204" pitchFamily="34" charset="-120"/>
                          <a:sym typeface="Arial" panose="020B0604020202020204" pitchFamily="34" charset="0"/>
                        </a:rPr>
                        <a:t>4</a:t>
                      </a:r>
                    </a:p>
                  </a:txBody>
                  <a:tcP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solidFill>
                      <a:srgbClr val="010203">
                        <a:alpha val="10196"/>
                      </a:srgbClr>
                    </a:solidFill>
                  </a:tcPr>
                </a:tc>
                <a:extLst>
                  <a:ext uri="{0D108BD9-81ED-4DB2-BD59-A6C34878D82A}">
                    <a16:rowId xmlns:a16="http://schemas.microsoft.com/office/drawing/2014/main" val="10002"/>
                  </a:ext>
                </a:extLst>
              </a:tr>
              <a:tr h="321912">
                <a:tc>
                  <a:txBody>
                    <a:bodyPr/>
                    <a:lstStyle/>
                    <a:p>
                      <a:r>
                        <a:rPr lang="en-US" altLang="ja-JP" sz="1600">
                          <a:latin typeface="Arial" panose="020B0604020202020204" pitchFamily="34" charset="0"/>
                          <a:ea typeface="微軟正黑體" panose="020B0604030504040204" pitchFamily="34" charset="-120"/>
                          <a:sym typeface="Arial" panose="020B0604020202020204" pitchFamily="34" charset="0"/>
                        </a:rPr>
                        <a:t>Burst Frequency</a:t>
                      </a:r>
                      <a:endParaRPr lang="en-US" sz="1600">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bg1">
                          <a:lumMod val="50000"/>
                        </a:schemeClr>
                      </a:solidFill>
                      <a:prstDash val="solid"/>
                      <a:round/>
                      <a:headEnd type="none" w="med" len="med"/>
                      <a:tailEnd type="none" w="med" len="med"/>
                    </a:lnR>
                    <a:solidFill>
                      <a:srgbClr val="FDFDFD">
                        <a:alpha val="14118"/>
                      </a:srgbClr>
                    </a:solidFill>
                  </a:tcPr>
                </a:tc>
                <a:tc>
                  <a:txBody>
                    <a:bodyPr/>
                    <a:lstStyle/>
                    <a:p>
                      <a:r>
                        <a:rPr lang="en-US" sz="1600">
                          <a:latin typeface="Arial" panose="020B0604020202020204" pitchFamily="34" charset="0"/>
                          <a:ea typeface="微軟正黑體" panose="020B0604030504040204" pitchFamily="34" charset="-120"/>
                          <a:sym typeface="Arial" panose="020B0604020202020204" pitchFamily="34" charset="0"/>
                        </a:rPr>
                        <a:t>2.60GHz</a:t>
                      </a:r>
                    </a:p>
                  </a:txBody>
                  <a:tcP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solidFill>
                      <a:srgbClr val="FDFDFD">
                        <a:alpha val="14118"/>
                      </a:srgbClr>
                    </a:solidFill>
                  </a:tcPr>
                </a:tc>
                <a:extLst>
                  <a:ext uri="{0D108BD9-81ED-4DB2-BD59-A6C34878D82A}">
                    <a16:rowId xmlns:a16="http://schemas.microsoft.com/office/drawing/2014/main" val="10003"/>
                  </a:ext>
                </a:extLst>
              </a:tr>
              <a:tr h="321912">
                <a:tc>
                  <a:txBody>
                    <a:bodyPr/>
                    <a:lstStyle/>
                    <a:p>
                      <a:r>
                        <a:rPr lang="en-US" altLang="ja-JP" sz="1600">
                          <a:latin typeface="Arial" panose="020B0604020202020204" pitchFamily="34" charset="0"/>
                          <a:ea typeface="微軟正黑體" panose="020B0604030504040204" pitchFamily="34" charset="-120"/>
                          <a:sym typeface="Arial" panose="020B0604020202020204" pitchFamily="34" charset="0"/>
                        </a:rPr>
                        <a:t>Processor Base Frequency</a:t>
                      </a:r>
                      <a:endParaRPr lang="en-US" sz="1600">
                        <a:latin typeface="Arial" panose="020B0604020202020204" pitchFamily="34" charset="0"/>
                        <a:ea typeface="微軟正黑體" panose="020B0604030504040204" pitchFamily="34" charset="-120"/>
                        <a:sym typeface="Arial" panose="020B0604020202020204" pitchFamily="34" charset="0"/>
                      </a:endParaRPr>
                    </a:p>
                  </a:txBody>
                  <a:tcPr>
                    <a:lnR w="6350" cap="flat" cmpd="sng" algn="ctr">
                      <a:solidFill>
                        <a:schemeClr val="bg1">
                          <a:lumMod val="50000"/>
                        </a:schemeClr>
                      </a:solidFill>
                      <a:prstDash val="solid"/>
                      <a:round/>
                      <a:headEnd type="none" w="med" len="med"/>
                      <a:tailEnd type="none" w="med" len="med"/>
                    </a:lnR>
                    <a:solidFill>
                      <a:srgbClr val="010203">
                        <a:alpha val="10196"/>
                      </a:srgbClr>
                    </a:solidFill>
                  </a:tcPr>
                </a:tc>
                <a:tc>
                  <a:txBody>
                    <a:bodyPr/>
                    <a:lstStyle/>
                    <a:p>
                      <a:r>
                        <a:rPr lang="en-US" sz="1600">
                          <a:latin typeface="Arial" panose="020B0604020202020204" pitchFamily="34" charset="0"/>
                          <a:ea typeface="微軟正黑體" panose="020B0604030504040204" pitchFamily="34" charset="-120"/>
                          <a:sym typeface="Arial" panose="020B0604020202020204" pitchFamily="34" charset="0"/>
                        </a:rPr>
                        <a:t>2.00GHz</a:t>
                      </a:r>
                    </a:p>
                  </a:txBody>
                  <a:tcP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solidFill>
                      <a:srgbClr val="010203">
                        <a:alpha val="10196"/>
                      </a:srgbClr>
                    </a:solidFill>
                  </a:tcPr>
                </a:tc>
                <a:extLst>
                  <a:ext uri="{0D108BD9-81ED-4DB2-BD59-A6C34878D82A}">
                    <a16:rowId xmlns:a16="http://schemas.microsoft.com/office/drawing/2014/main" val="10004"/>
                  </a:ext>
                </a:extLst>
              </a:tr>
            </a:tbl>
          </a:graphicData>
        </a:graphic>
      </p:graphicFrame>
      <p:grpSp>
        <p:nvGrpSpPr>
          <p:cNvPr id="34" name="群組 33">
            <a:extLst>
              <a:ext uri="{FF2B5EF4-FFF2-40B4-BE49-F238E27FC236}">
                <a16:creationId xmlns:a16="http://schemas.microsoft.com/office/drawing/2014/main" id="{B55D7316-DF06-48A2-FCDD-EB37B5F04657}"/>
              </a:ext>
            </a:extLst>
          </p:cNvPr>
          <p:cNvGrpSpPr/>
          <p:nvPr/>
        </p:nvGrpSpPr>
        <p:grpSpPr>
          <a:xfrm>
            <a:off x="6862132" y="4092639"/>
            <a:ext cx="3501850" cy="1571184"/>
            <a:chOff x="6744177" y="3384935"/>
            <a:chExt cx="3501850" cy="1571184"/>
          </a:xfrm>
        </p:grpSpPr>
        <p:pic>
          <p:nvPicPr>
            <p:cNvPr id="2" name="圖片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44177" y="3407378"/>
              <a:ext cx="1548741" cy="1548741"/>
            </a:xfrm>
            <a:prstGeom prst="rect">
              <a:avLst/>
            </a:prstGeom>
          </p:spPr>
        </p:pic>
        <p:pic>
          <p:nvPicPr>
            <p:cNvPr id="32" name="圖片 31">
              <a:extLst>
                <a:ext uri="{FF2B5EF4-FFF2-40B4-BE49-F238E27FC236}">
                  <a16:creationId xmlns:a16="http://schemas.microsoft.com/office/drawing/2014/main" id="{F116347A-9F77-637B-7EB8-9C5D593F1999}"/>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8866046" y="3578027"/>
              <a:ext cx="1201016" cy="1201016"/>
            </a:xfrm>
            <a:prstGeom prst="rect">
              <a:avLst/>
            </a:prstGeom>
          </p:spPr>
        </p:pic>
        <p:sp>
          <p:nvSpPr>
            <p:cNvPr id="33" name="矩形: 圓角 32">
              <a:extLst>
                <a:ext uri="{FF2B5EF4-FFF2-40B4-BE49-F238E27FC236}">
                  <a16:creationId xmlns:a16="http://schemas.microsoft.com/office/drawing/2014/main" id="{D2E251B7-5D32-940B-B3E2-8881FBF5E507}"/>
                </a:ext>
              </a:extLst>
            </p:cNvPr>
            <p:cNvSpPr/>
            <p:nvPr/>
          </p:nvSpPr>
          <p:spPr>
            <a:xfrm>
              <a:off x="8697286" y="3384935"/>
              <a:ext cx="1548741" cy="1539843"/>
            </a:xfrm>
            <a:prstGeom prst="roundRect">
              <a:avLst/>
            </a:prstGeom>
            <a:no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4" name="矩形 3"/>
          <p:cNvSpPr/>
          <p:nvPr/>
        </p:nvSpPr>
        <p:spPr>
          <a:xfrm>
            <a:off x="6792141" y="2341757"/>
            <a:ext cx="3110147" cy="461665"/>
          </a:xfrm>
          <a:prstGeom prst="rect">
            <a:avLst/>
          </a:prstGeom>
        </p:spPr>
        <p:txBody>
          <a:bodyPr wrap="none" lIns="91440" tIns="45720" rIns="91440" bIns="45720" anchor="t">
            <a:spAutoFit/>
          </a:bodyPr>
          <a:lstStyle/>
          <a:p>
            <a:pPr>
              <a:buClr>
                <a:srgbClr val="36ADA8"/>
              </a:buClr>
            </a:pPr>
            <a:r>
              <a:rPr lang="en-US" altLang="zh-TW" sz="24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Processor Graphics</a:t>
            </a:r>
          </a:p>
        </p:txBody>
      </p:sp>
      <p:sp>
        <p:nvSpPr>
          <p:cNvPr id="5" name="矩形 4"/>
          <p:cNvSpPr/>
          <p:nvPr/>
        </p:nvSpPr>
        <p:spPr>
          <a:xfrm>
            <a:off x="6792141" y="2828457"/>
            <a:ext cx="4249239" cy="775084"/>
          </a:xfrm>
          <a:prstGeom prst="rect">
            <a:avLst/>
          </a:prstGeom>
        </p:spPr>
        <p:txBody>
          <a:bodyPr wrap="square" lIns="91440" tIns="45720" rIns="91440" bIns="45720" anchor="t">
            <a:spAutoFit/>
          </a:bodyPr>
          <a:lstStyle/>
          <a:p>
            <a:pPr>
              <a:lnSpc>
                <a:spcPct val="130000"/>
              </a:lnSpc>
            </a:pPr>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Intel</a:t>
            </a:r>
            <a:r>
              <a:rPr lang="en-US" altLang="zh-TW" baseline="30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UHD Graphics for 10th Gen Intel</a:t>
            </a:r>
            <a:r>
              <a:rPr lang="en-US" altLang="zh-TW" baseline="30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Processors, </a:t>
            </a:r>
            <a:r>
              <a:rPr lang="en-US" altLang="zh-CN">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support 4K output</a:t>
            </a:r>
            <a:endPar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 name="標題 2">
            <a:extLst>
              <a:ext uri="{FF2B5EF4-FFF2-40B4-BE49-F238E27FC236}">
                <a16:creationId xmlns:a16="http://schemas.microsoft.com/office/drawing/2014/main" id="{F3D8E679-66A2-7DD3-DEA5-DBB97601E393}"/>
              </a:ext>
            </a:extLst>
          </p:cNvPr>
          <p:cNvSpPr>
            <a:spLocks noGrp="1"/>
          </p:cNvSpPr>
          <p:nvPr>
            <p:ph type="title"/>
          </p:nvPr>
        </p:nvSpPr>
        <p:spPr/>
        <p:txBody>
          <a:bodyPr/>
          <a:lstStyle/>
          <a:p>
            <a:r>
              <a:rPr lang="en-US" altLang="zh-TW">
                <a:latin typeface="Arial" panose="020B0604020202020204" pitchFamily="34" charset="0"/>
                <a:cs typeface="+mn-lt"/>
                <a:sym typeface="Arial" panose="020B0604020202020204" pitchFamily="34" charset="0"/>
              </a:rPr>
              <a:t>Powered by an Intel Celeron J6412 high-efficiency quad-core processor</a:t>
            </a:r>
            <a:endParaRPr lang="zh-TW" altLang="en-US">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70596"/>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hidden="1">
            <a:extLst>
              <a:ext uri="{FF2B5EF4-FFF2-40B4-BE49-F238E27FC236}">
                <a16:creationId xmlns:a16="http://schemas.microsoft.com/office/drawing/2014/main" id="{74FF805F-6521-4307-B6BF-1A0874627BC2}"/>
              </a:ext>
            </a:extLst>
          </p:cNvPr>
          <p:cNvSpPr txBox="1"/>
          <p:nvPr/>
        </p:nvSpPr>
        <p:spPr>
          <a:xfrm>
            <a:off x="190500" y="426992"/>
            <a:ext cx="11791950" cy="707886"/>
          </a:xfrm>
          <a:prstGeom prst="rect">
            <a:avLst/>
          </a:prstGeom>
          <a:noFill/>
        </p:spPr>
        <p:txBody>
          <a:bodyPr wrap="square" lIns="91440" tIns="45720" rIns="91440" bIns="45720" rtlCol="0" anchor="t">
            <a:spAutoFit/>
          </a:bodyPr>
          <a:lstStyle/>
          <a:p>
            <a:pPr algn="ctr"/>
            <a:r>
              <a:rPr lang="en-US" sz="4000" b="1"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搭載Intel</a:t>
            </a:r>
            <a:r>
              <a:rPr lang="en-US" sz="40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Celeron J系列高效4核心處理器</a:t>
            </a:r>
            <a:endParaRPr lang="en-US" altLang="zh-TW">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16" name="圖形 15" hidden="1">
            <a:extLst>
              <a:ext uri="{FF2B5EF4-FFF2-40B4-BE49-F238E27FC236}">
                <a16:creationId xmlns:a16="http://schemas.microsoft.com/office/drawing/2014/main" id="{20BD5666-48B2-4967-B421-7436A9DB41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7390" y="2055358"/>
            <a:ext cx="1229772" cy="701898"/>
          </a:xfrm>
          <a:prstGeom prst="rect">
            <a:avLst/>
          </a:prstGeom>
        </p:spPr>
      </p:pic>
      <p:sp>
        <p:nvSpPr>
          <p:cNvPr id="14" name="矩形: 圓角 32" hidden="1">
            <a:extLst>
              <a:ext uri="{FF2B5EF4-FFF2-40B4-BE49-F238E27FC236}">
                <a16:creationId xmlns:a16="http://schemas.microsoft.com/office/drawing/2014/main" id="{7703496C-52FE-400E-8E1F-EACF16783769}"/>
              </a:ext>
            </a:extLst>
          </p:cNvPr>
          <p:cNvSpPr/>
          <p:nvPr/>
        </p:nvSpPr>
        <p:spPr>
          <a:xfrm>
            <a:off x="9320851" y="4923158"/>
            <a:ext cx="1491944" cy="1548741"/>
          </a:xfrm>
          <a:prstGeom prst="roundRect">
            <a:avLst>
              <a:gd name="adj" fmla="val 4684"/>
            </a:avLst>
          </a:prstGeom>
          <a:gradFill>
            <a:gsLst>
              <a:gs pos="0">
                <a:srgbClr val="082F4F"/>
              </a:gs>
              <a:gs pos="95000">
                <a:srgbClr val="1C4565"/>
              </a:gs>
            </a:gsLst>
            <a:lin ang="5400000" scaled="1"/>
          </a:gra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7" name="圖形 12" hidden="1">
            <a:extLst>
              <a:ext uri="{FF2B5EF4-FFF2-40B4-BE49-F238E27FC236}">
                <a16:creationId xmlns:a16="http://schemas.microsoft.com/office/drawing/2014/main" id="{50B8718D-085F-4BE9-A478-A97FA648276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68478" y="5099184"/>
            <a:ext cx="1196690" cy="1196690"/>
          </a:xfrm>
          <a:prstGeom prst="rect">
            <a:avLst/>
          </a:prstGeom>
        </p:spPr>
      </p:pic>
      <p:sp>
        <p:nvSpPr>
          <p:cNvPr id="3" name="標題 2">
            <a:extLst>
              <a:ext uri="{FF2B5EF4-FFF2-40B4-BE49-F238E27FC236}">
                <a16:creationId xmlns:a16="http://schemas.microsoft.com/office/drawing/2014/main" id="{F3D8E679-66A2-7DD3-DEA5-DBB97601E393}"/>
              </a:ext>
            </a:extLst>
          </p:cNvPr>
          <p:cNvSpPr>
            <a:spLocks noGrp="1"/>
          </p:cNvSpPr>
          <p:nvPr>
            <p:ph type="title"/>
          </p:nvPr>
        </p:nvSpPr>
        <p:spPr>
          <a:xfrm>
            <a:off x="157854" y="395199"/>
            <a:ext cx="12259698" cy="1325563"/>
          </a:xfrm>
        </p:spPr>
        <p:txBody>
          <a:bodyPr/>
          <a:lstStyle/>
          <a:p>
            <a:r>
              <a:rPr lang="en-US" altLang="zh-TW">
                <a:latin typeface="Arial" panose="020B0604020202020204" pitchFamily="34" charset="0"/>
                <a:cs typeface="+mn-lt"/>
                <a:sym typeface="Arial" panose="020B0604020202020204" pitchFamily="34" charset="0"/>
              </a:rPr>
              <a:t>Outperforms competing products in the same class with a built-in 8 GB on board memory</a:t>
            </a:r>
            <a:endParaRPr lang="zh-TW" altLang="en-US">
              <a:latin typeface="Arial" panose="020B0604020202020204" pitchFamily="34" charset="0"/>
              <a:sym typeface="Arial" panose="020B0604020202020204" pitchFamily="34" charset="0"/>
            </a:endParaRPr>
          </a:p>
        </p:txBody>
      </p:sp>
      <p:sp>
        <p:nvSpPr>
          <p:cNvPr id="15" name="文字方塊 14">
            <a:extLst>
              <a:ext uri="{FF2B5EF4-FFF2-40B4-BE49-F238E27FC236}">
                <a16:creationId xmlns:a16="http://schemas.microsoft.com/office/drawing/2014/main" id="{0C5630DE-0433-48F4-A2AA-AD2740AF35D6}"/>
              </a:ext>
            </a:extLst>
          </p:cNvPr>
          <p:cNvSpPr txBox="1"/>
          <p:nvPr/>
        </p:nvSpPr>
        <p:spPr>
          <a:xfrm>
            <a:off x="2610104" y="2127423"/>
            <a:ext cx="8188285" cy="13219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300"/>
              </a:spcBef>
            </a:pPr>
            <a:r>
              <a:rPr lang="en-US" altLang="zh-TW" b="1">
                <a:latin typeface="Arial" panose="020B0604020202020204" pitchFamily="34" charset="0"/>
                <a:ea typeface="微軟正黑體" panose="020B0604030504040204" pitchFamily="34" charset="-120"/>
                <a:cs typeface="+mn-ea"/>
                <a:sym typeface="Arial" panose="020B0604020202020204" pitchFamily="34" charset="0"/>
              </a:rPr>
              <a:t>TS-253E / TS-453E with integrated large 8GB memory</a:t>
            </a:r>
          </a:p>
          <a:p>
            <a:pPr>
              <a:spcBef>
                <a:spcPts val="300"/>
              </a:spcBef>
            </a:pPr>
            <a:r>
              <a:rPr lang="en-US" altLang="zh-TW">
                <a:latin typeface="Arial" panose="020B0604020202020204" pitchFamily="34" charset="0"/>
                <a:ea typeface="微軟正黑體" panose="020B0604030504040204" pitchFamily="34" charset="-120"/>
                <a:cs typeface="+mn-ea"/>
                <a:sym typeface="Arial" panose="020B0604020202020204" pitchFamily="34" charset="0"/>
              </a:rPr>
              <a:t>Compared to comparable NAS that generally use lower-capacity memory to save cost, TS-253E / TS-453E are designed with 8 GB large-capacity memory, which can make the overall NAS run more smoothly. </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 name="圖片 2">
            <a:extLst>
              <a:ext uri="{FF2B5EF4-FFF2-40B4-BE49-F238E27FC236}">
                <a16:creationId xmlns:a16="http://schemas.microsoft.com/office/drawing/2014/main" id="{B27E98B0-E23B-4CD5-9C1F-8F7E2DBA176E}"/>
              </a:ext>
            </a:extLst>
          </p:cNvPr>
          <p:cNvPicPr>
            <a:picLocks noChangeAspect="1"/>
          </p:cNvPicPr>
          <p:nvPr/>
        </p:nvPicPr>
        <p:blipFill>
          <a:blip r:embed="rId7" cstate="screen">
            <a:extLst>
              <a:ext uri="{28A0092B-C50C-407E-A947-70E740481C1C}">
                <a14:useLocalDpi xmlns:a14="http://schemas.microsoft.com/office/drawing/2010/main"/>
              </a:ext>
            </a:extLst>
          </a:blip>
          <a:srcRect t="735" b="735"/>
          <a:stretch/>
        </p:blipFill>
        <p:spPr>
          <a:xfrm>
            <a:off x="1307084" y="3881390"/>
            <a:ext cx="936632" cy="922857"/>
          </a:xfrm>
          <a:prstGeom prst="rect">
            <a:avLst/>
          </a:prstGeom>
          <a:effectLst>
            <a:outerShdw blurRad="50800" dist="38100" dir="5400000" algn="t" rotWithShape="0">
              <a:prstClr val="black">
                <a:alpha val="40000"/>
              </a:prstClr>
            </a:outerShdw>
          </a:effectLst>
        </p:spPr>
      </p:pic>
      <p:sp>
        <p:nvSpPr>
          <p:cNvPr id="19" name="文字方塊 18">
            <a:extLst>
              <a:ext uri="{FF2B5EF4-FFF2-40B4-BE49-F238E27FC236}">
                <a16:creationId xmlns:a16="http://schemas.microsoft.com/office/drawing/2014/main" id="{6DB9EB75-4742-4572-B1AE-317B82FCCEA9}"/>
              </a:ext>
            </a:extLst>
          </p:cNvPr>
          <p:cNvSpPr txBox="1"/>
          <p:nvPr/>
        </p:nvSpPr>
        <p:spPr>
          <a:xfrm>
            <a:off x="2602278" y="3993380"/>
            <a:ext cx="2873237" cy="740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pPr>
            <a:r>
              <a:rPr lang="en-US" altLang="zh-TW" b="1">
                <a:latin typeface="Arial" panose="020B0604020202020204" pitchFamily="34" charset="0"/>
                <a:ea typeface="微軟正黑體" panose="020B0604030504040204" pitchFamily="34" charset="-120"/>
                <a:sym typeface="Arial" panose="020B0604020202020204" pitchFamily="34" charset="0"/>
              </a:rPr>
              <a:t>QVR Elite</a:t>
            </a:r>
          </a:p>
          <a:p>
            <a:pPr>
              <a:lnSpc>
                <a:spcPct val="110000"/>
              </a:lnSpc>
              <a:spcBef>
                <a:spcPts val="300"/>
              </a:spcBef>
            </a:pPr>
            <a:r>
              <a:rPr lang="en-US" altLang="zh-TW">
                <a:latin typeface="Arial" panose="020B0604020202020204" pitchFamily="34" charset="0"/>
                <a:ea typeface="微軟正黑體" panose="020B0604030504040204" pitchFamily="34" charset="-120"/>
                <a:sym typeface="Arial" panose="020B0604020202020204" pitchFamily="34" charset="0"/>
              </a:rPr>
              <a:t>Includes 2 Free Channels</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0" name="圖片 19">
            <a:extLst>
              <a:ext uri="{FF2B5EF4-FFF2-40B4-BE49-F238E27FC236}">
                <a16:creationId xmlns:a16="http://schemas.microsoft.com/office/drawing/2014/main" id="{CA7F82E1-AB46-4ABD-9831-EB2E055351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49775" y="3913090"/>
            <a:ext cx="936632" cy="936632"/>
          </a:xfrm>
          <a:prstGeom prst="rect">
            <a:avLst/>
          </a:prstGeom>
          <a:ln w="9144" cap="flat">
            <a:noFill/>
            <a:prstDash val="solid"/>
            <a:miter/>
          </a:ln>
          <a:effectLst>
            <a:outerShdw blurRad="50800" dist="38100" dir="5400000" algn="t" rotWithShape="0">
              <a:prstClr val="black">
                <a:alpha val="40000"/>
              </a:prstClr>
            </a:outerShdw>
          </a:effectLst>
        </p:spPr>
      </p:pic>
      <p:sp>
        <p:nvSpPr>
          <p:cNvPr id="21" name="文字方塊 20">
            <a:extLst>
              <a:ext uri="{FF2B5EF4-FFF2-40B4-BE49-F238E27FC236}">
                <a16:creationId xmlns:a16="http://schemas.microsoft.com/office/drawing/2014/main" id="{D7EB8447-50FA-468D-A53D-0E4758087B38}"/>
              </a:ext>
            </a:extLst>
          </p:cNvPr>
          <p:cNvSpPr txBox="1"/>
          <p:nvPr/>
        </p:nvSpPr>
        <p:spPr>
          <a:xfrm>
            <a:off x="6789119" y="3926866"/>
            <a:ext cx="2396801" cy="740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pPr>
            <a:r>
              <a:rPr lang="en-US" altLang="zh-TW" b="1">
                <a:latin typeface="Arial" panose="020B0604020202020204" pitchFamily="34" charset="0"/>
                <a:ea typeface="微軟正黑體" panose="020B0604030504040204" pitchFamily="34" charset="-120"/>
                <a:sym typeface="Arial" panose="020B0604020202020204" pitchFamily="34" charset="0"/>
              </a:rPr>
              <a:t>Snapshots</a:t>
            </a:r>
          </a:p>
          <a:p>
            <a:pPr>
              <a:lnSpc>
                <a:spcPct val="110000"/>
              </a:lnSpc>
              <a:spcBef>
                <a:spcPts val="300"/>
              </a:spcBef>
            </a:pPr>
            <a:r>
              <a:rPr lang="en-US" altLang="zh-TW">
                <a:latin typeface="Arial" panose="020B0604020202020204" pitchFamily="34" charset="0"/>
                <a:ea typeface="微軟正黑體" panose="020B0604030504040204" pitchFamily="34" charset="-120"/>
                <a:sym typeface="Arial" panose="020B0604020202020204" pitchFamily="34" charset="0"/>
              </a:rPr>
              <a:t>Supports up to 1024</a:t>
            </a:r>
            <a:endParaRPr lang="zh-TW" altLang="en-US" sz="1100">
              <a:latin typeface="Arial" panose="020B0604020202020204" pitchFamily="34" charset="0"/>
              <a:ea typeface="微軟正黑體" panose="020B0604030504040204" pitchFamily="34" charset="-120"/>
              <a:sym typeface="Arial" panose="020B0604020202020204" pitchFamily="34" charset="0"/>
            </a:endParaRPr>
          </a:p>
        </p:txBody>
      </p:sp>
      <p:sp>
        <p:nvSpPr>
          <p:cNvPr id="22" name="矩形: 圓角 21">
            <a:extLst>
              <a:ext uri="{FF2B5EF4-FFF2-40B4-BE49-F238E27FC236}">
                <a16:creationId xmlns:a16="http://schemas.microsoft.com/office/drawing/2014/main" id="{91FC6EBF-3169-4A5E-B728-DB78BF4CA41E}"/>
              </a:ext>
            </a:extLst>
          </p:cNvPr>
          <p:cNvSpPr/>
          <p:nvPr/>
        </p:nvSpPr>
        <p:spPr>
          <a:xfrm>
            <a:off x="1220767" y="2220074"/>
            <a:ext cx="1094987" cy="1108645"/>
          </a:xfrm>
          <a:prstGeom prst="roundRect">
            <a:avLst/>
          </a:prstGeom>
          <a:solidFill>
            <a:srgbClr val="CFD7E3"/>
          </a:solidFill>
          <a:ln>
            <a:noFill/>
          </a:ln>
          <a:effectLst>
            <a:outerShdw blurRad="254000" dist="165100" dir="8100000" algn="tr" rotWithShape="0">
              <a:prstClr val="black">
                <a:alpha val="3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3" name="圖片 22" descr="一張含有 文字 的圖片&#10;&#10;自動產生的描述">
            <a:extLst>
              <a:ext uri="{FF2B5EF4-FFF2-40B4-BE49-F238E27FC236}">
                <a16:creationId xmlns:a16="http://schemas.microsoft.com/office/drawing/2014/main" id="{CF75E000-5292-4745-B107-FE01782F9E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3610" y="2440905"/>
            <a:ext cx="749301" cy="451959"/>
          </a:xfrm>
          <a:prstGeom prst="rect">
            <a:avLst/>
          </a:prstGeom>
        </p:spPr>
      </p:pic>
      <p:sp>
        <p:nvSpPr>
          <p:cNvPr id="24" name="文字方塊 23">
            <a:extLst>
              <a:ext uri="{FF2B5EF4-FFF2-40B4-BE49-F238E27FC236}">
                <a16:creationId xmlns:a16="http://schemas.microsoft.com/office/drawing/2014/main" id="{FDB4A4C6-0883-4523-B0B9-59CA5389937C}"/>
              </a:ext>
            </a:extLst>
          </p:cNvPr>
          <p:cNvSpPr txBox="1"/>
          <p:nvPr/>
        </p:nvSpPr>
        <p:spPr>
          <a:xfrm>
            <a:off x="1307084" y="2872972"/>
            <a:ext cx="922351" cy="369332"/>
          </a:xfrm>
          <a:prstGeom prst="rect">
            <a:avLst/>
          </a:prstGeom>
          <a:noFill/>
        </p:spPr>
        <p:txBody>
          <a:bodyPr wrap="square" rtlCol="0">
            <a:spAutoFit/>
          </a:bodyPr>
          <a:lstStyle/>
          <a:p>
            <a:pPr algn="ctr"/>
            <a:r>
              <a:rPr lang="en-US" altLang="zh-TW" sz="1800">
                <a:latin typeface="Arial" panose="020B0604020202020204" pitchFamily="34" charset="0"/>
                <a:ea typeface="微軟正黑體" panose="020B0604030504040204" pitchFamily="34" charset="-120"/>
                <a:sym typeface="Arial" panose="020B0604020202020204" pitchFamily="34" charset="0"/>
              </a:rPr>
              <a:t>8 GB</a:t>
            </a:r>
            <a:endParaRPr lang="zh-TW" altLang="en-US" sz="1800">
              <a:latin typeface="Arial" panose="020B0604020202020204" pitchFamily="34" charset="0"/>
              <a:ea typeface="微軟正黑體" panose="020B0604030504040204" pitchFamily="34" charset="-120"/>
              <a:sym typeface="Arial" panose="020B0604020202020204" pitchFamily="34" charset="0"/>
            </a:endParaRPr>
          </a:p>
        </p:txBody>
      </p:sp>
      <p:pic>
        <p:nvPicPr>
          <p:cNvPr id="25" name="圖形 23">
            <a:extLst>
              <a:ext uri="{FF2B5EF4-FFF2-40B4-BE49-F238E27FC236}">
                <a16:creationId xmlns:a16="http://schemas.microsoft.com/office/drawing/2014/main" id="{77AFB719-E005-044F-B23F-A14180F71CC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329316" y="5140244"/>
            <a:ext cx="914400" cy="914400"/>
          </a:xfrm>
          <a:prstGeom prst="rect">
            <a:avLst/>
          </a:prstGeom>
          <a:effectLst>
            <a:outerShdw blurRad="50800" dist="38100" dir="5400000" algn="t" rotWithShape="0">
              <a:prstClr val="black">
                <a:alpha val="40000"/>
              </a:prstClr>
            </a:outerShdw>
          </a:effectLst>
        </p:spPr>
      </p:pic>
      <p:sp>
        <p:nvSpPr>
          <p:cNvPr id="26" name="文字方塊 25">
            <a:extLst>
              <a:ext uri="{FF2B5EF4-FFF2-40B4-BE49-F238E27FC236}">
                <a16:creationId xmlns:a16="http://schemas.microsoft.com/office/drawing/2014/main" id="{D7EB8447-50FA-468D-A53D-0E4758087B38}"/>
              </a:ext>
            </a:extLst>
          </p:cNvPr>
          <p:cNvSpPr txBox="1"/>
          <p:nvPr/>
        </p:nvSpPr>
        <p:spPr>
          <a:xfrm>
            <a:off x="2610105" y="5247400"/>
            <a:ext cx="2396801" cy="7017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pPr>
            <a:r>
              <a:rPr lang="en-US" altLang="zh-TW">
                <a:latin typeface="Arial" panose="020B0604020202020204" pitchFamily="34" charset="0"/>
                <a:ea typeface="微軟正黑體" panose="020B0604030504040204" pitchFamily="34" charset="-120"/>
                <a:sym typeface="Arial" panose="020B0604020202020204" pitchFamily="34" charset="0"/>
              </a:rPr>
              <a:t>Runs more apps through App Center</a:t>
            </a:r>
            <a:endParaRPr lang="zh-TW" altLang="en-US" sz="1100">
              <a:latin typeface="Arial" panose="020B0604020202020204" pitchFamily="34" charset="0"/>
              <a:ea typeface="微軟正黑體" panose="020B0604030504040204" pitchFamily="34" charset="-120"/>
              <a:sym typeface="Arial" panose="020B0604020202020204" pitchFamily="34" charset="0"/>
            </a:endParaRPr>
          </a:p>
        </p:txBody>
      </p:sp>
      <p:pic>
        <p:nvPicPr>
          <p:cNvPr id="27" name="圖片 2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185920" y="3807859"/>
            <a:ext cx="2169324" cy="3222457"/>
          </a:xfrm>
          <a:prstGeom prst="rect">
            <a:avLst/>
          </a:prstGeom>
        </p:spPr>
      </p:pic>
    </p:spTree>
    <p:extLst>
      <p:ext uri="{BB962C8B-B14F-4D97-AF65-F5344CB8AC3E}">
        <p14:creationId xmlns:p14="http://schemas.microsoft.com/office/powerpoint/2010/main" val="4085195403"/>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hidden="1">
            <a:extLst>
              <a:ext uri="{FF2B5EF4-FFF2-40B4-BE49-F238E27FC236}">
                <a16:creationId xmlns:a16="http://schemas.microsoft.com/office/drawing/2014/main" id="{74FF805F-6521-4307-B6BF-1A0874627BC2}"/>
              </a:ext>
            </a:extLst>
          </p:cNvPr>
          <p:cNvSpPr txBox="1"/>
          <p:nvPr/>
        </p:nvSpPr>
        <p:spPr>
          <a:xfrm>
            <a:off x="190500" y="426992"/>
            <a:ext cx="11791950" cy="707886"/>
          </a:xfrm>
          <a:prstGeom prst="rect">
            <a:avLst/>
          </a:prstGeom>
          <a:noFill/>
        </p:spPr>
        <p:txBody>
          <a:bodyPr wrap="square" lIns="91440" tIns="45720" rIns="91440" bIns="45720" rtlCol="0" anchor="t">
            <a:spAutoFit/>
          </a:bodyPr>
          <a:lstStyle/>
          <a:p>
            <a:pPr algn="ctr"/>
            <a:r>
              <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雙 2.5 GbE </a:t>
            </a:r>
            <a:r>
              <a:rPr lang="en-US" altLang="zh-TW" sz="4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高速網路埠</a:t>
            </a:r>
            <a:endParaRPr lang="zh-TW" altLang="en-US" sz="88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文字方塊 9">
            <a:extLst>
              <a:ext uri="{FF2B5EF4-FFF2-40B4-BE49-F238E27FC236}">
                <a16:creationId xmlns:a16="http://schemas.microsoft.com/office/drawing/2014/main" id="{C56526E8-A287-4872-AD27-3F4A118DBCD7}"/>
              </a:ext>
            </a:extLst>
          </p:cNvPr>
          <p:cNvSpPr txBox="1"/>
          <p:nvPr/>
        </p:nvSpPr>
        <p:spPr>
          <a:xfrm>
            <a:off x="1978222" y="2220206"/>
            <a:ext cx="4024646" cy="400110"/>
          </a:xfrm>
          <a:prstGeom prst="rect">
            <a:avLst/>
          </a:prstGeom>
          <a:noFill/>
        </p:spPr>
        <p:txBody>
          <a:bodyPr wrap="square" lIns="91440" tIns="45720" rIns="91440" bIns="45720" rtlCol="0" anchor="t">
            <a:spAutoFit/>
          </a:bodyPr>
          <a:lstStyle/>
          <a:p>
            <a:r>
              <a:rPr lang="en-US" altLang="zh-TW" sz="20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Dual 2.5 </a:t>
            </a:r>
            <a:r>
              <a:rPr lang="en-US" altLang="zh-TW" sz="2000" b="1" err="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GbE</a:t>
            </a:r>
            <a:r>
              <a:rPr lang="en-US" altLang="zh-TW" sz="20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 ports</a:t>
            </a:r>
            <a:r>
              <a:rPr lang="zh-TW" altLang="en-US" sz="2000" b="1">
                <a:solidFill>
                  <a:srgbClr val="2189DF"/>
                </a:solidFill>
                <a:latin typeface="Arial" panose="020B0604020202020204" pitchFamily="34" charset="0"/>
                <a:ea typeface="微軟正黑體" panose="020B0604030504040204" pitchFamily="34" charset="-120"/>
                <a:cs typeface="Arial"/>
                <a:sym typeface="Arial" panose="020B0604020202020204" pitchFamily="34" charset="0"/>
              </a:rPr>
              <a:t> *</a:t>
            </a:r>
            <a:endParaRPr lang="zh-TW" altLang="en-US" sz="2000" b="1">
              <a:solidFill>
                <a:srgbClr val="2189D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矩形 3"/>
          <p:cNvSpPr/>
          <p:nvPr/>
        </p:nvSpPr>
        <p:spPr>
          <a:xfrm>
            <a:off x="2002206" y="2545717"/>
            <a:ext cx="4186303" cy="923330"/>
          </a:xfrm>
          <a:prstGeom prst="rect">
            <a:avLst/>
          </a:prstGeom>
        </p:spPr>
        <p:txBody>
          <a:bodyPr wrap="square" lIns="91440" tIns="45720" rIns="91440" bIns="45720" anchor="t">
            <a:spAutoFit/>
          </a:bodyPr>
          <a:lstStyle/>
          <a:p>
            <a:r>
              <a:rPr lang="en-US" altLang="zh-TW">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P</a:t>
            </a:r>
            <a:r>
              <a:rPr lang="en-US">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rovide up to 5Gbps data transfer capability through Port </a:t>
            </a:r>
            <a:r>
              <a:rPr lang="en-US" err="1">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Trunking</a:t>
            </a:r>
            <a:r>
              <a:rPr lang="en-US">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 network aggregation.</a:t>
            </a:r>
            <a:endParaRPr lang="en-US" altLang="zh-TW">
              <a:solidFill>
                <a:schemeClr val="tx2">
                  <a:lumMod val="75000"/>
                </a:schemeClr>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 name="圖片 1" descr="一張含有 文字, 裝置, 黑暗, 儀錶 的圖片&#10;&#10;自動產生的描述" hidden="1">
            <a:extLst>
              <a:ext uri="{FF2B5EF4-FFF2-40B4-BE49-F238E27FC236}">
                <a16:creationId xmlns:a16="http://schemas.microsoft.com/office/drawing/2014/main" id="{C7B30536-23CC-A67C-7477-4A38FB333F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9077" y1="45415" x2="49077" y2="45415"/>
                        <a14:foregroundMark x1="47970" y1="48035" x2="53137" y2="40175"/>
                      </a14:backgroundRemoval>
                    </a14:imgEffect>
                  </a14:imgLayer>
                </a14:imgProps>
              </a:ext>
            </a:extLst>
          </a:blip>
          <a:stretch>
            <a:fillRect/>
          </a:stretch>
        </p:blipFill>
        <p:spPr>
          <a:xfrm>
            <a:off x="6452761" y="-1799783"/>
            <a:ext cx="2451919" cy="2071918"/>
          </a:xfrm>
          <a:prstGeom prst="rect">
            <a:avLst/>
          </a:prstGeom>
        </p:spPr>
      </p:pic>
      <p:sp>
        <p:nvSpPr>
          <p:cNvPr id="5" name="文字方塊 4" hidden="1">
            <a:extLst>
              <a:ext uri="{FF2B5EF4-FFF2-40B4-BE49-F238E27FC236}">
                <a16:creationId xmlns:a16="http://schemas.microsoft.com/office/drawing/2014/main" id="{2212518C-989A-E6A3-8C96-ED1D6CC984DA}"/>
              </a:ext>
            </a:extLst>
          </p:cNvPr>
          <p:cNvSpPr txBox="1"/>
          <p:nvPr/>
        </p:nvSpPr>
        <p:spPr>
          <a:xfrm>
            <a:off x="8600543" y="-1438302"/>
            <a:ext cx="1382752" cy="584775"/>
          </a:xfrm>
          <a:prstGeom prst="rect">
            <a:avLst/>
          </a:prstGeom>
          <a:noFill/>
        </p:spPr>
        <p:txBody>
          <a:bodyPr wrap="square" rtlCol="0">
            <a:spAutoFit/>
          </a:bodyPr>
          <a:lstStyle/>
          <a:p>
            <a:r>
              <a:rPr lang="en-US" altLang="zh-TW" sz="3200" u="sng">
                <a:solidFill>
                  <a:schemeClr val="accent1"/>
                </a:solidFill>
                <a:latin typeface="Arial" panose="020B0604020202020204" pitchFamily="34" charset="0"/>
                <a:ea typeface="微軟正黑體" panose="020B0604030504040204" pitchFamily="34" charset="-120"/>
                <a:sym typeface="Arial" panose="020B0604020202020204" pitchFamily="34" charset="0"/>
              </a:rPr>
              <a:t>X 2.5 </a:t>
            </a:r>
            <a:endParaRPr lang="zh-TW" altLang="en-US" sz="3200" u="sng">
              <a:solidFill>
                <a:schemeClr val="accent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矩形 7">
            <a:extLst>
              <a:ext uri="{FF2B5EF4-FFF2-40B4-BE49-F238E27FC236}">
                <a16:creationId xmlns:a16="http://schemas.microsoft.com/office/drawing/2014/main" id="{CB7C6B47-F88D-D91E-482D-6CFE85AA81B4}"/>
              </a:ext>
            </a:extLst>
          </p:cNvPr>
          <p:cNvSpPr/>
          <p:nvPr/>
        </p:nvSpPr>
        <p:spPr>
          <a:xfrm>
            <a:off x="909728" y="3768561"/>
            <a:ext cx="4766241" cy="400110"/>
          </a:xfrm>
          <a:prstGeom prst="rect">
            <a:avLst/>
          </a:prstGeom>
        </p:spPr>
        <p:txBody>
          <a:bodyPr wrap="none" lIns="91440" tIns="45720" rIns="91440" bIns="45720" anchor="t">
            <a:spAutoFit/>
          </a:bodyPr>
          <a:lstStyle/>
          <a:p>
            <a:pPr fontAlgn="base"/>
            <a:r>
              <a:rPr lang="en-US" altLang="zh-TW" sz="2000" b="1">
                <a:solidFill>
                  <a:srgbClr val="2189DF"/>
                </a:solidFill>
                <a:latin typeface="Arial" panose="020B0604020202020204" pitchFamily="34" charset="0"/>
                <a:ea typeface="微軟正黑體" panose="020B0604030504040204" pitchFamily="34" charset="-120"/>
                <a:cs typeface="Calibri"/>
                <a:sym typeface="Arial" panose="020B0604020202020204" pitchFamily="34" charset="0"/>
              </a:rPr>
              <a:t>H</a:t>
            </a:r>
            <a:r>
              <a:rPr lang="en-US" altLang="ja-JP" sz="2000" b="1">
                <a:solidFill>
                  <a:srgbClr val="2189DF"/>
                </a:solidFill>
                <a:latin typeface="Arial" panose="020B0604020202020204" pitchFamily="34" charset="0"/>
                <a:ea typeface="微軟正黑體" panose="020B0604030504040204" pitchFamily="34" charset="-120"/>
                <a:cs typeface="Calibri"/>
                <a:sym typeface="Arial" panose="020B0604020202020204" pitchFamily="34" charset="0"/>
              </a:rPr>
              <a:t>igh-speed transmission with CAT 5e</a:t>
            </a:r>
            <a:endParaRPr lang="en-US" sz="2000" b="1">
              <a:solidFill>
                <a:srgbClr val="2189DF"/>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graphicFrame>
        <p:nvGraphicFramePr>
          <p:cNvPr id="23" name="Shape 253">
            <a:extLst>
              <a:ext uri="{FF2B5EF4-FFF2-40B4-BE49-F238E27FC236}">
                <a16:creationId xmlns:a16="http://schemas.microsoft.com/office/drawing/2014/main" id="{B58F43D2-2677-5461-A266-575C0A025477}"/>
              </a:ext>
            </a:extLst>
          </p:cNvPr>
          <p:cNvGraphicFramePr/>
          <p:nvPr>
            <p:extLst>
              <p:ext uri="{D42A27DB-BD31-4B8C-83A1-F6EECF244321}">
                <p14:modId xmlns:p14="http://schemas.microsoft.com/office/powerpoint/2010/main" val="3382434249"/>
              </p:ext>
            </p:extLst>
          </p:nvPr>
        </p:nvGraphicFramePr>
        <p:xfrm>
          <a:off x="1001864" y="4230226"/>
          <a:ext cx="4404608" cy="2463744"/>
        </p:xfrm>
        <a:graphic>
          <a:graphicData uri="http://schemas.openxmlformats.org/drawingml/2006/table">
            <a:tbl>
              <a:tblPr firstRow="1" bandRow="1">
                <a:effectLst/>
                <a:tableStyleId>{85BE263C-DBD7-4A20-BB59-AAB30ACAA65A}</a:tableStyleId>
              </a:tblPr>
              <a:tblGrid>
                <a:gridCol w="1101152">
                  <a:extLst>
                    <a:ext uri="{9D8B030D-6E8A-4147-A177-3AD203B41FA5}">
                      <a16:colId xmlns:a16="http://schemas.microsoft.com/office/drawing/2014/main" val="20000"/>
                    </a:ext>
                  </a:extLst>
                </a:gridCol>
                <a:gridCol w="1101152">
                  <a:extLst>
                    <a:ext uri="{9D8B030D-6E8A-4147-A177-3AD203B41FA5}">
                      <a16:colId xmlns:a16="http://schemas.microsoft.com/office/drawing/2014/main" val="20001"/>
                    </a:ext>
                  </a:extLst>
                </a:gridCol>
                <a:gridCol w="1101152">
                  <a:extLst>
                    <a:ext uri="{9D8B030D-6E8A-4147-A177-3AD203B41FA5}">
                      <a16:colId xmlns:a16="http://schemas.microsoft.com/office/drawing/2014/main" val="20002"/>
                    </a:ext>
                  </a:extLst>
                </a:gridCol>
                <a:gridCol w="1101152">
                  <a:extLst>
                    <a:ext uri="{9D8B030D-6E8A-4147-A177-3AD203B41FA5}">
                      <a16:colId xmlns:a16="http://schemas.microsoft.com/office/drawing/2014/main" val="20003"/>
                    </a:ext>
                  </a:extLst>
                </a:gridCol>
              </a:tblGrid>
              <a:tr h="607602">
                <a:tc>
                  <a:txBody>
                    <a:bodyPr/>
                    <a:lstStyle/>
                    <a:p>
                      <a:pPr marL="0" marR="0" lvl="0" indent="0" algn="l" rtl="0">
                        <a:spcBef>
                          <a:spcPts val="0"/>
                        </a:spcBef>
                        <a:spcAft>
                          <a:spcPts val="0"/>
                        </a:spcAft>
                        <a:buNone/>
                      </a:pP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extLst>
                  <a:ext uri="{0D108BD9-81ED-4DB2-BD59-A6C34878D82A}">
                    <a16:rowId xmlns:a16="http://schemas.microsoft.com/office/drawing/2014/main" val="10000"/>
                  </a:ext>
                </a:extLst>
              </a:tr>
              <a:tr h="371216">
                <a:tc>
                  <a:txBody>
                    <a:bodyPr/>
                    <a:lstStyle/>
                    <a:p>
                      <a:pPr marL="0" marR="0" lvl="0" indent="0" algn="ctr" rtl="0">
                        <a:spcBef>
                          <a:spcPts val="0"/>
                        </a:spcBef>
                        <a:spcAft>
                          <a:spcPts val="0"/>
                        </a:spcAft>
                        <a:buNone/>
                      </a:pPr>
                      <a:r>
                        <a:rPr lang="en-US"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zh-TW" altLang="en-US"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71278">
                <a:tc>
                  <a:txBody>
                    <a:bodyPr/>
                    <a:lstStyle/>
                    <a:p>
                      <a:pPr marL="0" marR="0" lvl="0" indent="0" algn="ctr" rtl="0">
                        <a:spcBef>
                          <a:spcPts val="0"/>
                        </a:spcBef>
                        <a:spcAft>
                          <a:spcPts val="0"/>
                        </a:spcAft>
                        <a:buNone/>
                      </a:pPr>
                      <a:r>
                        <a:rPr lang="en-US"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spcBef>
                          <a:spcPts val="0"/>
                        </a:spcBef>
                        <a:spcAft>
                          <a:spcPts val="0"/>
                        </a:spcAft>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2"/>
                  </a:ext>
                </a:extLst>
              </a:tr>
              <a:tr h="371216">
                <a:tc>
                  <a:txBody>
                    <a:bodyPr/>
                    <a:lstStyle/>
                    <a:p>
                      <a:pPr marL="0" marR="0" lvl="0" indent="0" algn="ctr" rtl="0">
                        <a:spcBef>
                          <a:spcPts val="0"/>
                        </a:spcBef>
                        <a:spcAft>
                          <a:spcPts val="0"/>
                        </a:spcAft>
                        <a:buNone/>
                      </a:pPr>
                      <a:r>
                        <a:rPr lang="en-US"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solidFill>
                      <a:srgbClr val="FDFDFD">
                        <a:alpha val="14118"/>
                      </a:srgbClr>
                    </a:solidFill>
                  </a:tcPr>
                </a:tc>
                <a:extLst>
                  <a:ext uri="{0D108BD9-81ED-4DB2-BD59-A6C34878D82A}">
                    <a16:rowId xmlns:a16="http://schemas.microsoft.com/office/drawing/2014/main" val="10003"/>
                  </a:ext>
                </a:extLst>
              </a:tr>
              <a:tr h="371216">
                <a:tc>
                  <a:txBody>
                    <a:bodyPr/>
                    <a:lstStyle/>
                    <a:p>
                      <a:pPr marL="0" marR="0" lvl="0" indent="0" algn="ctr" rtl="0">
                        <a:spcBef>
                          <a:spcPts val="0"/>
                        </a:spcBef>
                        <a:spcAft>
                          <a:spcPts val="0"/>
                        </a:spcAft>
                        <a:buNone/>
                      </a:pPr>
                      <a:r>
                        <a:rPr lang="en-US"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4"/>
                  </a:ext>
                </a:extLst>
              </a:tr>
              <a:tr h="371216">
                <a:tc>
                  <a:txBody>
                    <a:bodyPr/>
                    <a:lstStyle/>
                    <a:p>
                      <a:pPr marL="0" marR="0" lvl="0" indent="0" algn="ctr" rtl="0">
                        <a:spcBef>
                          <a:spcPts val="0"/>
                        </a:spcBef>
                        <a:spcAft>
                          <a:spcPts val="0"/>
                        </a:spcAft>
                        <a:buNone/>
                      </a:pPr>
                      <a:r>
                        <a:rPr lang="en-US"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X</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pic>
        <p:nvPicPr>
          <p:cNvPr id="18" name="圖片 17" descr="一張含有 文字, 電子用品 的圖片&#10;&#10;自動產生的描述">
            <a:extLst>
              <a:ext uri="{FF2B5EF4-FFF2-40B4-BE49-F238E27FC236}">
                <a16:creationId xmlns:a16="http://schemas.microsoft.com/office/drawing/2014/main" id="{F2A079A3-AF92-9266-7E70-C4175D6E35F2}"/>
              </a:ext>
            </a:extLst>
          </p:cNvPr>
          <p:cNvPicPr>
            <a:picLocks noChangeAspect="1"/>
          </p:cNvPicPr>
          <p:nvPr/>
        </p:nvPicPr>
        <p:blipFill rotWithShape="1">
          <a:blip r:embed="rId5">
            <a:extLst>
              <a:ext uri="{28A0092B-C50C-407E-A947-70E740481C1C}">
                <a14:useLocalDpi xmlns:a14="http://schemas.microsoft.com/office/drawing/2010/main" val="0"/>
              </a:ext>
            </a:extLst>
          </a:blip>
          <a:srcRect l="30455" r="30455"/>
          <a:stretch/>
        </p:blipFill>
        <p:spPr>
          <a:xfrm>
            <a:off x="5964925" y="1075365"/>
            <a:ext cx="4288580" cy="6858000"/>
          </a:xfrm>
          <a:prstGeom prst="rect">
            <a:avLst/>
          </a:prstGeom>
        </p:spPr>
      </p:pic>
      <p:sp>
        <p:nvSpPr>
          <p:cNvPr id="22" name="手繪多邊形: 圖案 21">
            <a:extLst>
              <a:ext uri="{FF2B5EF4-FFF2-40B4-BE49-F238E27FC236}">
                <a16:creationId xmlns:a16="http://schemas.microsoft.com/office/drawing/2014/main" id="{34B101B3-C307-D180-6B57-60D7A3CEE7E4}"/>
              </a:ext>
            </a:extLst>
          </p:cNvPr>
          <p:cNvSpPr/>
          <p:nvPr/>
        </p:nvSpPr>
        <p:spPr>
          <a:xfrm>
            <a:off x="9064436" y="2256885"/>
            <a:ext cx="3118585" cy="3274930"/>
          </a:xfrm>
          <a:custGeom>
            <a:avLst/>
            <a:gdLst>
              <a:gd name="connsiteX0" fmla="*/ 0 w 3118585"/>
              <a:gd name="connsiteY0" fmla="*/ 1790299 h 3205213"/>
              <a:gd name="connsiteX1" fmla="*/ 1405288 w 3118585"/>
              <a:gd name="connsiteY1" fmla="*/ 0 h 3205213"/>
              <a:gd name="connsiteX2" fmla="*/ 3118585 w 3118585"/>
              <a:gd name="connsiteY2" fmla="*/ 28876 h 3205213"/>
              <a:gd name="connsiteX3" fmla="*/ 3118585 w 3118585"/>
              <a:gd name="connsiteY3" fmla="*/ 3205213 h 3205213"/>
              <a:gd name="connsiteX4" fmla="*/ 1453414 w 3118585"/>
              <a:gd name="connsiteY4" fmla="*/ 3195588 h 3205213"/>
              <a:gd name="connsiteX5" fmla="*/ 67376 w 3118585"/>
              <a:gd name="connsiteY5" fmla="*/ 3070459 h 3205213"/>
              <a:gd name="connsiteX6" fmla="*/ 0 w 3118585"/>
              <a:gd name="connsiteY6" fmla="*/ 1790299 h 320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8585" h="3205213">
                <a:moveTo>
                  <a:pt x="0" y="1790299"/>
                </a:moveTo>
                <a:lnTo>
                  <a:pt x="1405288" y="0"/>
                </a:lnTo>
                <a:lnTo>
                  <a:pt x="3118585" y="28876"/>
                </a:lnTo>
                <a:lnTo>
                  <a:pt x="3118585" y="3205213"/>
                </a:lnTo>
                <a:lnTo>
                  <a:pt x="1453414" y="3195588"/>
                </a:lnTo>
                <a:lnTo>
                  <a:pt x="67376" y="3070459"/>
                </a:lnTo>
                <a:lnTo>
                  <a:pt x="0" y="1790299"/>
                </a:lnTo>
                <a:close/>
              </a:path>
            </a:pathLst>
          </a:custGeom>
          <a:gradFill>
            <a:gsLst>
              <a:gs pos="56000">
                <a:srgbClr val="2189DF"/>
              </a:gs>
              <a:gs pos="100000">
                <a:srgbClr val="17B0ED">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4" name="圖片 13" descr="一張含有 文字, 電子用品 的圖片&#10;&#10;自動產生的描述">
            <a:extLst>
              <a:ext uri="{FF2B5EF4-FFF2-40B4-BE49-F238E27FC236}">
                <a16:creationId xmlns:a16="http://schemas.microsoft.com/office/drawing/2014/main" id="{71D46FA0-B769-188C-E7D9-0A53BB460006}"/>
              </a:ext>
            </a:extLst>
          </p:cNvPr>
          <p:cNvPicPr>
            <a:picLocks noChangeAspect="1"/>
          </p:cNvPicPr>
          <p:nvPr/>
        </p:nvPicPr>
        <p:blipFill rotWithShape="1">
          <a:blip r:embed="rId5">
            <a:extLst>
              <a:ext uri="{28A0092B-C50C-407E-A947-70E740481C1C}">
                <a14:useLocalDpi xmlns:a14="http://schemas.microsoft.com/office/drawing/2010/main" val="0"/>
              </a:ext>
            </a:extLst>
          </a:blip>
          <a:srcRect l="56720" t="40934" r="35653" b="35847"/>
          <a:stretch/>
        </p:blipFill>
        <p:spPr>
          <a:xfrm>
            <a:off x="10471179" y="2238653"/>
            <a:ext cx="1720821" cy="3274930"/>
          </a:xfrm>
          <a:prstGeom prst="rect">
            <a:avLst/>
          </a:prstGeom>
        </p:spPr>
      </p:pic>
      <p:pic>
        <p:nvPicPr>
          <p:cNvPr id="21" name="Picture 2" descr="C:\Users\user\Desktop\21_PPT對稿QNAP AQC107 10G網卡\29384737_xxl.png">
            <a:extLst>
              <a:ext uri="{FF2B5EF4-FFF2-40B4-BE49-F238E27FC236}">
                <a16:creationId xmlns:a16="http://schemas.microsoft.com/office/drawing/2014/main" id="{2BCC1E8B-2DC0-AEA4-2C23-A079706CC53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1121603">
            <a:off x="4983793" y="5743376"/>
            <a:ext cx="1740113" cy="1611830"/>
          </a:xfrm>
          <a:prstGeom prst="rect">
            <a:avLst/>
          </a:prstGeom>
          <a:ln>
            <a:noFill/>
          </a:ln>
          <a:effectLst>
            <a:outerShdw blurRad="228600" dist="241300" dir="4500000" algn="tr" rotWithShape="0">
              <a:prstClr val="black">
                <a:alpha val="37000"/>
              </a:prstClr>
            </a:outerShdw>
          </a:effectLst>
        </p:spPr>
      </p:pic>
      <p:sp>
        <p:nvSpPr>
          <p:cNvPr id="24" name="標題 23">
            <a:extLst>
              <a:ext uri="{FF2B5EF4-FFF2-40B4-BE49-F238E27FC236}">
                <a16:creationId xmlns:a16="http://schemas.microsoft.com/office/drawing/2014/main" id="{6EF8A872-D428-F522-6021-38E836F4A2BB}"/>
              </a:ext>
            </a:extLst>
          </p:cNvPr>
          <p:cNvSpPr>
            <a:spLocks noGrp="1"/>
          </p:cNvSpPr>
          <p:nvPr>
            <p:ph type="title"/>
          </p:nvPr>
        </p:nvSpPr>
        <p:spPr/>
        <p:txBody>
          <a:bodyPr/>
          <a:lstStyle/>
          <a:p>
            <a:r>
              <a:rPr lang="en-US" altLang="zh-TW">
                <a:latin typeface="Arial" panose="020B0604020202020204" pitchFamily="34" charset="0"/>
                <a:cs typeface="Arial"/>
                <a:sym typeface="Arial" panose="020B0604020202020204" pitchFamily="34" charset="0"/>
              </a:rPr>
              <a:t>Dual 2.5 GbE high-speed network ports</a:t>
            </a:r>
            <a:endParaRPr lang="zh-TW" altLang="en-US">
              <a:latin typeface="Arial" panose="020B0604020202020204" pitchFamily="34" charset="0"/>
              <a:sym typeface="Arial" panose="020B0604020202020204" pitchFamily="34" charset="0"/>
            </a:endParaRPr>
          </a:p>
        </p:txBody>
      </p:sp>
      <p:grpSp>
        <p:nvGrpSpPr>
          <p:cNvPr id="16" name="群組 15">
            <a:extLst>
              <a:ext uri="{FF2B5EF4-FFF2-40B4-BE49-F238E27FC236}">
                <a16:creationId xmlns:a16="http://schemas.microsoft.com/office/drawing/2014/main" id="{0FFC250F-1C3D-C693-41FA-0F99D7146005}"/>
              </a:ext>
            </a:extLst>
          </p:cNvPr>
          <p:cNvGrpSpPr/>
          <p:nvPr/>
        </p:nvGrpSpPr>
        <p:grpSpPr>
          <a:xfrm>
            <a:off x="793940" y="2213457"/>
            <a:ext cx="1021969" cy="1021969"/>
            <a:chOff x="281575" y="3179642"/>
            <a:chExt cx="1021969" cy="1021969"/>
          </a:xfrm>
        </p:grpSpPr>
        <p:sp>
          <p:nvSpPr>
            <p:cNvPr id="19" name="矩形: 圓角 18">
              <a:extLst>
                <a:ext uri="{FF2B5EF4-FFF2-40B4-BE49-F238E27FC236}">
                  <a16:creationId xmlns:a16="http://schemas.microsoft.com/office/drawing/2014/main" id="{A62BDE47-BEC9-74AC-5749-466DBFBCF967}"/>
                </a:ext>
              </a:extLst>
            </p:cNvPr>
            <p:cNvSpPr/>
            <p:nvPr/>
          </p:nvSpPr>
          <p:spPr>
            <a:xfrm>
              <a:off x="281575" y="3179642"/>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0" name="圖形 19">
              <a:extLst>
                <a:ext uri="{FF2B5EF4-FFF2-40B4-BE49-F238E27FC236}">
                  <a16:creationId xmlns:a16="http://schemas.microsoft.com/office/drawing/2014/main" id="{0421C1EF-38C8-E1BF-010B-344AC1B062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3459" y="3369882"/>
              <a:ext cx="838200" cy="609600"/>
            </a:xfrm>
            <a:prstGeom prst="rect">
              <a:avLst/>
            </a:prstGeom>
          </p:spPr>
        </p:pic>
      </p:grpSp>
      <p:sp>
        <p:nvSpPr>
          <p:cNvPr id="7" name="文字方塊 6">
            <a:extLst>
              <a:ext uri="{FF2B5EF4-FFF2-40B4-BE49-F238E27FC236}">
                <a16:creationId xmlns:a16="http://schemas.microsoft.com/office/drawing/2014/main" id="{AEB1FE3E-21B4-D2D8-043C-304CD208259D}"/>
              </a:ext>
            </a:extLst>
          </p:cNvPr>
          <p:cNvSpPr txBox="1"/>
          <p:nvPr/>
        </p:nvSpPr>
        <p:spPr>
          <a:xfrm>
            <a:off x="1914524" y="3457575"/>
            <a:ext cx="33889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solidFill>
                  <a:srgbClr val="242424"/>
                </a:solidFill>
                <a:latin typeface="Arial" panose="020B0604020202020204" pitchFamily="34" charset="0"/>
                <a:ea typeface="微軟正黑體" panose="020B0604030504040204" pitchFamily="34" charset="-120"/>
                <a:cs typeface="Segoe UI"/>
                <a:sym typeface="Arial" panose="020B0604020202020204" pitchFamily="34" charset="0"/>
              </a:rPr>
              <a:t>*</a:t>
            </a:r>
            <a:r>
              <a:rPr lang="en-US" altLang="zh-TW" sz="1200" b="1">
                <a:solidFill>
                  <a:srgbClr val="242424"/>
                </a:solidFill>
                <a:latin typeface="Arial" panose="020B0604020202020204" pitchFamily="34" charset="0"/>
                <a:ea typeface="微軟正黑體" panose="020B0604030504040204" pitchFamily="34" charset="-120"/>
                <a:cs typeface="Segoe UI"/>
                <a:sym typeface="Arial" panose="020B0604020202020204" pitchFamily="34" charset="0"/>
              </a:rPr>
              <a:t>Also compatible with 1GbE &amp; 100MbE</a:t>
            </a:r>
            <a:endParaRPr lang="en-US" altLang="zh-TW" sz="1200" b="1">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523639349"/>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cstate="hqprint">
            <a:extLst>
              <a:ext uri="{28A0092B-C50C-407E-A947-70E740481C1C}">
                <a14:useLocalDpi xmlns:a14="http://schemas.microsoft.com/office/drawing/2010/main" val="0"/>
              </a:ext>
            </a:extLst>
          </a:blip>
          <a:srcRect l="30745" t="8489" r="30745"/>
          <a:stretch/>
        </p:blipFill>
        <p:spPr>
          <a:xfrm>
            <a:off x="4951704" y="2293836"/>
            <a:ext cx="2898448" cy="4305545"/>
          </a:xfrm>
          <a:prstGeom prst="rect">
            <a:avLst/>
          </a:prstGeom>
        </p:spPr>
      </p:pic>
      <p:sp>
        <p:nvSpPr>
          <p:cNvPr id="2" name="文字方塊 1" hidden="1">
            <a:extLst>
              <a:ext uri="{FF2B5EF4-FFF2-40B4-BE49-F238E27FC236}">
                <a16:creationId xmlns:a16="http://schemas.microsoft.com/office/drawing/2014/main" id="{74FF805F-6521-4307-B6BF-1A0874627BC2}"/>
              </a:ext>
            </a:extLst>
          </p:cNvPr>
          <p:cNvSpPr txBox="1"/>
          <p:nvPr/>
        </p:nvSpPr>
        <p:spPr>
          <a:xfrm>
            <a:off x="190500" y="426992"/>
            <a:ext cx="11791950" cy="707886"/>
          </a:xfrm>
          <a:prstGeom prst="rect">
            <a:avLst/>
          </a:prstGeom>
          <a:noFill/>
        </p:spPr>
        <p:txBody>
          <a:bodyPr wrap="square" lIns="91440" tIns="45720" rIns="91440" bIns="45720" rtlCol="0" anchor="t">
            <a:spAutoFit/>
          </a:bodyPr>
          <a:lstStyle/>
          <a:p>
            <a:pPr algn="ctr"/>
            <a:r>
              <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TS-253E / TS-453 </a:t>
            </a:r>
            <a:r>
              <a:rPr lang="en-US" altLang="zh-TW" sz="4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機身圖</a:t>
            </a:r>
            <a:endPar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pic>
        <p:nvPicPr>
          <p:cNvPr id="4" name="圖片 3"/>
          <p:cNvPicPr>
            <a:picLocks noChangeAspect="1"/>
          </p:cNvPicPr>
          <p:nvPr/>
        </p:nvPicPr>
        <p:blipFill rotWithShape="1">
          <a:blip r:embed="rId4" cstate="hqprint">
            <a:extLst>
              <a:ext uri="{28A0092B-C50C-407E-A947-70E740481C1C}">
                <a14:useLocalDpi xmlns:a14="http://schemas.microsoft.com/office/drawing/2010/main" val="0"/>
              </a:ext>
            </a:extLst>
          </a:blip>
          <a:srcRect l="21156" t="8489" r="21156"/>
          <a:stretch/>
        </p:blipFill>
        <p:spPr>
          <a:xfrm>
            <a:off x="7850152" y="2293836"/>
            <a:ext cx="4341848" cy="4305545"/>
          </a:xfrm>
          <a:prstGeom prst="rect">
            <a:avLst/>
          </a:prstGeom>
        </p:spPr>
      </p:pic>
      <p:pic>
        <p:nvPicPr>
          <p:cNvPr id="22" name="圖片 21" descr="一張含有 武器 的圖片&#10;&#10;自動產生的描述">
            <a:extLst>
              <a:ext uri="{FF2B5EF4-FFF2-40B4-BE49-F238E27FC236}">
                <a16:creationId xmlns:a16="http://schemas.microsoft.com/office/drawing/2014/main" id="{1C1963BE-4F09-EEA6-1666-DFEF6927159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5255" y="5978046"/>
            <a:ext cx="758616" cy="644165"/>
          </a:xfrm>
          <a:prstGeom prst="rect">
            <a:avLst/>
          </a:prstGeom>
        </p:spPr>
      </p:pic>
      <p:sp>
        <p:nvSpPr>
          <p:cNvPr id="5" name="矩形 4">
            <a:extLst>
              <a:ext uri="{FF2B5EF4-FFF2-40B4-BE49-F238E27FC236}">
                <a16:creationId xmlns:a16="http://schemas.microsoft.com/office/drawing/2014/main" id="{2FFE9B61-B29B-4099-9967-5DDC83FFDA53}"/>
              </a:ext>
            </a:extLst>
          </p:cNvPr>
          <p:cNvSpPr/>
          <p:nvPr/>
        </p:nvSpPr>
        <p:spPr>
          <a:xfrm>
            <a:off x="928790" y="4673433"/>
            <a:ext cx="2416681" cy="369332"/>
          </a:xfrm>
          <a:prstGeom prst="rect">
            <a:avLst/>
          </a:prstGeom>
        </p:spPr>
        <p:txBody>
          <a:bodyPr wrap="square" lIns="91440" tIns="45720" rIns="91440" bIns="45720" anchor="t">
            <a:spAutoFit/>
          </a:bodyPr>
          <a:lstStyle/>
          <a:p>
            <a:pPr marL="180000" indent="-180000">
              <a:buClr>
                <a:srgbClr val="36ADA8"/>
              </a:buClr>
              <a:buFont typeface="Arial" panose="020B0604020202020204" pitchFamily="34" charset="0"/>
              <a:buChar char="•"/>
            </a:pPr>
            <a:r>
              <a:rPr lang="en-US" altLang="zh-TW">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Power button</a:t>
            </a:r>
            <a:endParaRPr lang="zh-TW" altLang="en-US">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 name="矩形 5">
            <a:extLst>
              <a:ext uri="{FF2B5EF4-FFF2-40B4-BE49-F238E27FC236}">
                <a16:creationId xmlns:a16="http://schemas.microsoft.com/office/drawing/2014/main" id="{69AECEF8-8139-438D-BBC4-EDFDC457974A}"/>
              </a:ext>
            </a:extLst>
          </p:cNvPr>
          <p:cNvSpPr/>
          <p:nvPr/>
        </p:nvSpPr>
        <p:spPr>
          <a:xfrm>
            <a:off x="928790" y="5544074"/>
            <a:ext cx="2979672" cy="369332"/>
          </a:xfrm>
          <a:prstGeom prst="rect">
            <a:avLst/>
          </a:prstGeom>
        </p:spPr>
        <p:txBody>
          <a:bodyPr wrap="square" lIns="91440" tIns="45720" rIns="91440" bIns="45720" anchor="t">
            <a:spAutoFit/>
          </a:bodyPr>
          <a:lstStyle/>
          <a:p>
            <a:pPr marL="180000" indent="-180000">
              <a:buClr>
                <a:srgbClr val="36ADA8"/>
              </a:buClr>
              <a:buFont typeface="Arial" panose="020B0604020202020204" pitchFamily="34" charset="0"/>
              <a:buChar char="•"/>
            </a:pPr>
            <a:r>
              <a:rPr lang="en-US" altLang="zh-TW">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USB 3.2 Gen 2 port</a:t>
            </a:r>
            <a:endParaRPr lang="zh-TW" altLang="en-US">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 name="矩形 6">
            <a:extLst>
              <a:ext uri="{FF2B5EF4-FFF2-40B4-BE49-F238E27FC236}">
                <a16:creationId xmlns:a16="http://schemas.microsoft.com/office/drawing/2014/main" id="{C6F5EA70-F819-914F-8F04-1D4165EE8D0E}"/>
              </a:ext>
            </a:extLst>
          </p:cNvPr>
          <p:cNvSpPr/>
          <p:nvPr/>
        </p:nvSpPr>
        <p:spPr>
          <a:xfrm>
            <a:off x="928790" y="2608321"/>
            <a:ext cx="4022914" cy="923330"/>
          </a:xfrm>
          <a:prstGeom prst="rect">
            <a:avLst/>
          </a:prstGeom>
        </p:spPr>
        <p:txBody>
          <a:bodyPr wrap="square" lIns="91440" tIns="45720" rIns="91440" bIns="45720" anchor="t">
            <a:spAutoFit/>
          </a:bodyPr>
          <a:lstStyle/>
          <a:p>
            <a:pPr marL="180000" indent="-180000">
              <a:buClr>
                <a:srgbClr val="36ADA8"/>
              </a:buClr>
              <a:buFont typeface="Arial" panose="020B0604020202020204" pitchFamily="34" charset="0"/>
              <a:buChar char="•"/>
            </a:pPr>
            <a:r>
              <a:rPr lang="en-US">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LED indicators with adjustable brightness</a:t>
            </a:r>
            <a:r>
              <a:rPr lang="zh-TW" altLang="en-US">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a:t>
            </a:r>
            <a:r>
              <a:rPr lang="en-US" altLang="zh-TW">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rPr>
              <a:t>Status, LAN, USB Copy Drive</a:t>
            </a:r>
            <a:endParaRPr lang="en-US">
              <a:solidFill>
                <a:schemeClr val="tx2">
                  <a:lumMod val="75000"/>
                </a:schemeClr>
              </a:solidFill>
              <a:latin typeface="Arial" panose="020B0604020202020204" pitchFamily="34" charset="0"/>
              <a:ea typeface="微軟正黑體" panose="020B0604030504040204" pitchFamily="34" charset="-120"/>
              <a:cs typeface="+mn-lt"/>
              <a:sym typeface="Arial" panose="020B0604020202020204" pitchFamily="34" charset="0"/>
            </a:endParaRPr>
          </a:p>
        </p:txBody>
      </p:sp>
      <p:sp>
        <p:nvSpPr>
          <p:cNvPr id="9" name="矩形 8">
            <a:extLst>
              <a:ext uri="{FF2B5EF4-FFF2-40B4-BE49-F238E27FC236}">
                <a16:creationId xmlns:a16="http://schemas.microsoft.com/office/drawing/2014/main" id="{B560B8A8-343B-40E2-8ECD-45EADB31A29E}"/>
              </a:ext>
            </a:extLst>
          </p:cNvPr>
          <p:cNvSpPr/>
          <p:nvPr/>
        </p:nvSpPr>
        <p:spPr>
          <a:xfrm>
            <a:off x="928790" y="5042765"/>
            <a:ext cx="2406983" cy="369332"/>
          </a:xfrm>
          <a:prstGeom prst="rect">
            <a:avLst/>
          </a:prstGeom>
        </p:spPr>
        <p:txBody>
          <a:bodyPr wrap="square" lIns="91440" tIns="45720" rIns="91440" bIns="45720" anchor="t">
            <a:spAutoFit/>
          </a:bodyPr>
          <a:lstStyle/>
          <a:p>
            <a:pPr marL="180000" indent="-180000">
              <a:buClr>
                <a:srgbClr val="36ADA8"/>
              </a:buClr>
              <a:buFont typeface="Arial" panose="020B0604020202020204" pitchFamily="34" charset="0"/>
              <a:buChar char="•"/>
            </a:pPr>
            <a:r>
              <a:rPr lang="en-US" altLang="zh-TW">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USB Copy button</a:t>
            </a:r>
            <a:endParaRPr lang="zh-TW" altLang="en-US">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矩形 10">
            <a:extLst>
              <a:ext uri="{FF2B5EF4-FFF2-40B4-BE49-F238E27FC236}">
                <a16:creationId xmlns:a16="http://schemas.microsoft.com/office/drawing/2014/main" id="{EB960F31-6801-4049-8DE7-19A0D3258568}"/>
              </a:ext>
            </a:extLst>
          </p:cNvPr>
          <p:cNvSpPr/>
          <p:nvPr/>
        </p:nvSpPr>
        <p:spPr>
          <a:xfrm rot="16200000" flipH="1">
            <a:off x="4846908" y="2846225"/>
            <a:ext cx="1331076" cy="520606"/>
          </a:xfrm>
          <a:prstGeom prst="rect">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2" name="直線接點 11">
            <a:extLst>
              <a:ext uri="{FF2B5EF4-FFF2-40B4-BE49-F238E27FC236}">
                <a16:creationId xmlns:a16="http://schemas.microsoft.com/office/drawing/2014/main" id="{A576D829-A508-4691-9CFC-B1BD5488A2F7}"/>
              </a:ext>
            </a:extLst>
          </p:cNvPr>
          <p:cNvCxnSpPr>
            <a:cxnSpLocks/>
          </p:cNvCxnSpPr>
          <p:nvPr/>
        </p:nvCxnSpPr>
        <p:spPr>
          <a:xfrm>
            <a:off x="4476584" y="2861953"/>
            <a:ext cx="775559" cy="0"/>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760D88B6-6E77-4674-9ADF-FF542A30DD97}"/>
              </a:ext>
            </a:extLst>
          </p:cNvPr>
          <p:cNvCxnSpPr>
            <a:cxnSpLocks/>
          </p:cNvCxnSpPr>
          <p:nvPr/>
        </p:nvCxnSpPr>
        <p:spPr>
          <a:xfrm flipV="1">
            <a:off x="3388750" y="5225143"/>
            <a:ext cx="1972716" cy="11723"/>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486FA11B-6C26-4AAD-B2C4-A64A123DDC75}"/>
              </a:ext>
            </a:extLst>
          </p:cNvPr>
          <p:cNvCxnSpPr>
            <a:cxnSpLocks/>
          </p:cNvCxnSpPr>
          <p:nvPr/>
        </p:nvCxnSpPr>
        <p:spPr>
          <a:xfrm>
            <a:off x="2966720" y="4845132"/>
            <a:ext cx="2394746" cy="0"/>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2CDB9AD4-7500-471E-BDF4-B04FCBBCC237}"/>
              </a:ext>
            </a:extLst>
          </p:cNvPr>
          <p:cNvCxnSpPr>
            <a:cxnSpLocks/>
          </p:cNvCxnSpPr>
          <p:nvPr/>
        </p:nvCxnSpPr>
        <p:spPr>
          <a:xfrm>
            <a:off x="3784768" y="5743678"/>
            <a:ext cx="1576698" cy="3979"/>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C56526E8-A287-4872-AD27-3F4A118DBCD7}"/>
              </a:ext>
            </a:extLst>
          </p:cNvPr>
          <p:cNvSpPr txBox="1"/>
          <p:nvPr/>
        </p:nvSpPr>
        <p:spPr>
          <a:xfrm>
            <a:off x="5772749" y="1862592"/>
            <a:ext cx="1555125"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sym typeface="Arial" panose="020B0604020202020204" pitchFamily="34" charset="0"/>
              </a:rPr>
              <a:t>TS-253E</a:t>
            </a:r>
            <a:endParaRPr lang="zh-TW" altLang="en-US" sz="2000">
              <a:latin typeface="Arial" panose="020B0604020202020204" pitchFamily="34" charset="0"/>
              <a:ea typeface="微軟正黑體" panose="020B0604030504040204" pitchFamily="34" charset="-120"/>
              <a:sym typeface="Arial" panose="020B0604020202020204" pitchFamily="34" charset="0"/>
            </a:endParaRPr>
          </a:p>
        </p:txBody>
      </p:sp>
      <p:sp>
        <p:nvSpPr>
          <p:cNvPr id="18" name="文字方塊 17">
            <a:extLst>
              <a:ext uri="{FF2B5EF4-FFF2-40B4-BE49-F238E27FC236}">
                <a16:creationId xmlns:a16="http://schemas.microsoft.com/office/drawing/2014/main" id="{C56526E8-A287-4872-AD27-3F4A118DBCD7}"/>
              </a:ext>
            </a:extLst>
          </p:cNvPr>
          <p:cNvSpPr txBox="1"/>
          <p:nvPr/>
        </p:nvSpPr>
        <p:spPr>
          <a:xfrm>
            <a:off x="9359802" y="1862592"/>
            <a:ext cx="1555125" cy="400110"/>
          </a:xfrm>
          <a:prstGeom prst="rect">
            <a:avLst/>
          </a:prstGeom>
          <a:noFill/>
        </p:spPr>
        <p:txBody>
          <a:bodyPr wrap="square" rtlCol="0">
            <a:spAutoFit/>
          </a:bodyPr>
          <a:lstStyle/>
          <a:p>
            <a:r>
              <a:rPr lang="en-US" altLang="zh-TW" sz="2000" b="1">
                <a:latin typeface="Arial" panose="020B0604020202020204" pitchFamily="34" charset="0"/>
                <a:ea typeface="微軟正黑體" panose="020B0604030504040204" pitchFamily="34" charset="-120"/>
                <a:sym typeface="Arial" panose="020B0604020202020204" pitchFamily="34" charset="0"/>
              </a:rPr>
              <a:t>TS-453E</a:t>
            </a:r>
            <a:endParaRPr lang="zh-TW" altLang="en-US" sz="2000">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9DB3A11B-E3C3-D688-358D-F37C6789362E}"/>
              </a:ext>
            </a:extLst>
          </p:cNvPr>
          <p:cNvSpPr/>
          <p:nvPr/>
        </p:nvSpPr>
        <p:spPr>
          <a:xfrm rot="16200000" flipH="1">
            <a:off x="5299795" y="4136118"/>
            <a:ext cx="473484" cy="520606"/>
          </a:xfrm>
          <a:prstGeom prst="rect">
            <a:avLst/>
          </a:prstGeom>
          <a:ln w="19050">
            <a:solidFill>
              <a:srgbClr val="FFC000"/>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21" name="直線接點 20">
            <a:extLst>
              <a:ext uri="{FF2B5EF4-FFF2-40B4-BE49-F238E27FC236}">
                <a16:creationId xmlns:a16="http://schemas.microsoft.com/office/drawing/2014/main" id="{45E568FC-E09B-865A-20D6-15BC84D5C93D}"/>
              </a:ext>
            </a:extLst>
          </p:cNvPr>
          <p:cNvCxnSpPr>
            <a:cxnSpLocks/>
            <a:stCxn id="23" idx="3"/>
          </p:cNvCxnSpPr>
          <p:nvPr/>
        </p:nvCxnSpPr>
        <p:spPr>
          <a:xfrm flipV="1">
            <a:off x="4284081" y="4521201"/>
            <a:ext cx="992153" cy="7594"/>
          </a:xfrm>
          <a:prstGeom prst="line">
            <a:avLst/>
          </a:prstGeom>
          <a:ln w="19050">
            <a:solidFill>
              <a:srgbClr val="FFC00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34A813A6-FE4F-2E7D-EEFF-31E7D2002625}"/>
              </a:ext>
            </a:extLst>
          </p:cNvPr>
          <p:cNvSpPr/>
          <p:nvPr/>
        </p:nvSpPr>
        <p:spPr>
          <a:xfrm>
            <a:off x="925469" y="4344129"/>
            <a:ext cx="3358612" cy="369332"/>
          </a:xfrm>
          <a:prstGeom prst="rect">
            <a:avLst/>
          </a:prstGeom>
        </p:spPr>
        <p:txBody>
          <a:bodyPr wrap="none" lIns="91440" tIns="45720" rIns="91440" bIns="45720" anchor="t">
            <a:spAutoFit/>
          </a:bodyPr>
          <a:lstStyle/>
          <a:p>
            <a:pPr marL="180000" indent="-180000">
              <a:buClr>
                <a:srgbClr val="36ADA8"/>
              </a:buClr>
              <a:buFont typeface="Arial" panose="020B0604020202020204" pitchFamily="34" charset="0"/>
              <a:buChar char="•"/>
            </a:pPr>
            <a:r>
              <a:rPr lang="en-US" altLang="zh-TW">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LED indicators for M.2 SSD</a:t>
            </a:r>
            <a:r>
              <a:rPr lang="en-US" altLang="zh-TW" b="1">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 </a:t>
            </a:r>
            <a:endParaRPr lang="zh-TW" altLang="en-US" b="1">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 name="矩形 24">
            <a:extLst>
              <a:ext uri="{FF2B5EF4-FFF2-40B4-BE49-F238E27FC236}">
                <a16:creationId xmlns:a16="http://schemas.microsoft.com/office/drawing/2014/main" id="{375324C7-73B6-CDF5-5BF5-9D6F7FB54111}"/>
              </a:ext>
            </a:extLst>
          </p:cNvPr>
          <p:cNvSpPr/>
          <p:nvPr/>
        </p:nvSpPr>
        <p:spPr>
          <a:xfrm>
            <a:off x="928790" y="5996511"/>
            <a:ext cx="2979672" cy="369332"/>
          </a:xfrm>
          <a:prstGeom prst="rect">
            <a:avLst/>
          </a:prstGeom>
        </p:spPr>
        <p:txBody>
          <a:bodyPr wrap="square" lIns="91440" tIns="45720" rIns="91440" bIns="45720" anchor="t">
            <a:spAutoFit/>
          </a:bodyPr>
          <a:lstStyle/>
          <a:p>
            <a:pPr marL="180000" indent="-180000">
              <a:buClr>
                <a:srgbClr val="36ADA8"/>
              </a:buClr>
              <a:buFont typeface="Arial" panose="020B0604020202020204" pitchFamily="34" charset="0"/>
              <a:buChar char="•"/>
            </a:pPr>
            <a:r>
              <a:rPr lang="en-US" altLang="zh-TW">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Tray with lock kit</a:t>
            </a:r>
            <a:endParaRPr lang="en-US" altLang="zh-TW">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6" name="圖片 26" descr="一張含有 文字, 迴紋針 的圖片&#10;&#10;自動產生的描述" hidden="1">
            <a:extLst>
              <a:ext uri="{FF2B5EF4-FFF2-40B4-BE49-F238E27FC236}">
                <a16:creationId xmlns:a16="http://schemas.microsoft.com/office/drawing/2014/main" id="{72A7F3A5-61CD-174C-8DB0-EB325E558F73}"/>
              </a:ext>
            </a:extLst>
          </p:cNvPr>
          <p:cNvPicPr>
            <a:picLocks noChangeAspect="1"/>
          </p:cNvPicPr>
          <p:nvPr/>
        </p:nvPicPr>
        <p:blipFill>
          <a:blip r:embed="rId6"/>
          <a:stretch>
            <a:fillRect/>
          </a:stretch>
        </p:blipFill>
        <p:spPr>
          <a:xfrm>
            <a:off x="3442574" y="7278869"/>
            <a:ext cx="721519" cy="728663"/>
          </a:xfrm>
          <a:prstGeom prst="rect">
            <a:avLst/>
          </a:prstGeom>
        </p:spPr>
      </p:pic>
      <p:sp>
        <p:nvSpPr>
          <p:cNvPr id="29" name="標題 28">
            <a:extLst>
              <a:ext uri="{FF2B5EF4-FFF2-40B4-BE49-F238E27FC236}">
                <a16:creationId xmlns:a16="http://schemas.microsoft.com/office/drawing/2014/main" id="{108E0450-F2FA-C308-7F52-D688D37014CB}"/>
              </a:ext>
            </a:extLst>
          </p:cNvPr>
          <p:cNvSpPr>
            <a:spLocks noGrp="1"/>
          </p:cNvSpPr>
          <p:nvPr>
            <p:ph type="title"/>
          </p:nvPr>
        </p:nvSpPr>
        <p:spPr/>
        <p:txBody>
          <a:bodyPr/>
          <a:lstStyle/>
          <a:p>
            <a:r>
              <a:rPr lang="en-US" altLang="zh-TW" sz="4400">
                <a:latin typeface="Arial" panose="020B0604020202020204" pitchFamily="34" charset="0"/>
                <a:cs typeface="Arial"/>
                <a:sym typeface="Arial" panose="020B0604020202020204" pitchFamily="34" charset="0"/>
              </a:rPr>
              <a:t>TS-253E / </a:t>
            </a:r>
            <a:r>
              <a:rPr lang="en-US" altLang="zh-TW">
                <a:latin typeface="Arial" panose="020B0604020202020204" pitchFamily="34" charset="0"/>
                <a:cs typeface="Arial"/>
                <a:sym typeface="Arial" panose="020B0604020202020204" pitchFamily="34" charset="0"/>
              </a:rPr>
              <a:t>TS-453E </a:t>
            </a:r>
            <a:r>
              <a:rPr lang="en-US" altLang="zh-CN">
                <a:latin typeface="Arial" panose="020B0604020202020204" pitchFamily="34" charset="0"/>
                <a:cs typeface="Arial" panose="020B0604020202020204" pitchFamily="34" charset="0"/>
                <a:sym typeface="Arial" panose="020B0604020202020204" pitchFamily="34" charset="0"/>
              </a:rPr>
              <a:t>front view</a:t>
            </a:r>
            <a:endParaRPr lang="zh-TW" altLang="en-US">
              <a:latin typeface="Arial" panose="020B0604020202020204" pitchFamily="34" charset="0"/>
              <a:sym typeface="Arial" panose="020B0604020202020204" pitchFamily="34" charset="0"/>
            </a:endParaRPr>
          </a:p>
        </p:txBody>
      </p:sp>
      <p:cxnSp>
        <p:nvCxnSpPr>
          <p:cNvPr id="30" name="直線接點 26">
            <a:extLst>
              <a:ext uri="{FF2B5EF4-FFF2-40B4-BE49-F238E27FC236}">
                <a16:creationId xmlns:a16="http://schemas.microsoft.com/office/drawing/2014/main" id="{0B7032DD-3E07-394D-8DBB-D88A0D5E493A}"/>
              </a:ext>
            </a:extLst>
          </p:cNvPr>
          <p:cNvCxnSpPr>
            <a:cxnSpLocks/>
          </p:cNvCxnSpPr>
          <p:nvPr/>
        </p:nvCxnSpPr>
        <p:spPr>
          <a:xfrm flipV="1">
            <a:off x="4213393" y="4943331"/>
            <a:ext cx="2007881" cy="1228971"/>
          </a:xfrm>
          <a:prstGeom prst="bentConnector3">
            <a:avLst>
              <a:gd name="adj1" fmla="val 99336"/>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F9AA91F6-EF2C-E3A0-34B3-C88306354DD6}"/>
              </a:ext>
            </a:extLst>
          </p:cNvPr>
          <p:cNvSpPr/>
          <p:nvPr/>
        </p:nvSpPr>
        <p:spPr>
          <a:xfrm>
            <a:off x="928790" y="3628859"/>
            <a:ext cx="4323353" cy="369332"/>
          </a:xfrm>
          <a:prstGeom prst="rect">
            <a:avLst/>
          </a:prstGeom>
        </p:spPr>
        <p:txBody>
          <a:bodyPr wrap="square">
            <a:spAutoFit/>
          </a:bodyPr>
          <a:lstStyle/>
          <a:p>
            <a:pPr marL="285750" indent="-285750">
              <a:buClr>
                <a:srgbClr val="36ADA8"/>
              </a:buClr>
              <a:buFont typeface="Arial" panose="020B0604020202020204" pitchFamily="34" charset="0"/>
              <a:buChar char="•"/>
            </a:pPr>
            <a:r>
              <a:rPr lang="en-US" altLang="zh-TW">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SATA 6Gb/s 3.5”/2.5”</a:t>
            </a:r>
            <a:r>
              <a:rPr lang="zh-TW" altLang="en-US">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HDD/SSD</a:t>
            </a:r>
            <a:endParaRPr lang="zh-TW" altLang="en-US">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28" name="直線接點 27">
            <a:extLst>
              <a:ext uri="{FF2B5EF4-FFF2-40B4-BE49-F238E27FC236}">
                <a16:creationId xmlns:a16="http://schemas.microsoft.com/office/drawing/2014/main" id="{79F1C0EB-438D-EC49-ABD7-9C089A9EF72D}"/>
              </a:ext>
            </a:extLst>
          </p:cNvPr>
          <p:cNvCxnSpPr>
            <a:cxnSpLocks/>
          </p:cNvCxnSpPr>
          <p:nvPr/>
        </p:nvCxnSpPr>
        <p:spPr>
          <a:xfrm>
            <a:off x="5030835" y="4094637"/>
            <a:ext cx="1147088" cy="0"/>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CF3274F9-8D04-E2AE-CB68-9B0301C09BFA}"/>
              </a:ext>
            </a:extLst>
          </p:cNvPr>
          <p:cNvCxnSpPr>
            <a:cxnSpLocks/>
          </p:cNvCxnSpPr>
          <p:nvPr/>
        </p:nvCxnSpPr>
        <p:spPr>
          <a:xfrm>
            <a:off x="5030835" y="3883523"/>
            <a:ext cx="3940606" cy="0"/>
          </a:xfrm>
          <a:prstGeom prst="line">
            <a:avLst/>
          </a:prstGeom>
          <a:ln w="19050">
            <a:solidFill>
              <a:srgbClr val="36ADA8"/>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B4682A3D-621F-1858-6CF0-8D14910727F7}"/>
              </a:ext>
            </a:extLst>
          </p:cNvPr>
          <p:cNvSpPr/>
          <p:nvPr/>
        </p:nvSpPr>
        <p:spPr>
          <a:xfrm>
            <a:off x="928790" y="3970070"/>
            <a:ext cx="4323353" cy="369332"/>
          </a:xfrm>
          <a:prstGeom prst="rect">
            <a:avLst/>
          </a:prstGeom>
        </p:spPr>
        <p:txBody>
          <a:bodyPr wrap="square">
            <a:spAutoFit/>
          </a:bodyPr>
          <a:lstStyle/>
          <a:p>
            <a:pPr marL="285750" indent="-285750">
              <a:buClr>
                <a:srgbClr val="36ADA8"/>
              </a:buClr>
              <a:buFont typeface="Arial" panose="020B0604020202020204" pitchFamily="34" charset="0"/>
              <a:buChar char="•"/>
            </a:pPr>
            <a:r>
              <a:rPr lang="en-US" altLang="zh-TW"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SATA 6Gb/s 3.5”/2.5”</a:t>
            </a:r>
            <a:r>
              <a:rPr lang="zh-TW" altLang="en-US"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HDD/SSD</a:t>
            </a:r>
            <a:endParaRPr lang="zh-TW" altLang="en-US" dirty="0">
              <a:solidFill>
                <a:schemeClr val="tx2">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1794691"/>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hidden="1"/>
          <p:cNvPicPr>
            <a:picLocks noChangeAspect="1"/>
          </p:cNvPicPr>
          <p:nvPr/>
        </p:nvPicPr>
        <p:blipFill>
          <a:blip r:embed="rId3"/>
          <a:stretch>
            <a:fillRect/>
          </a:stretch>
        </p:blipFill>
        <p:spPr>
          <a:xfrm>
            <a:off x="242643" y="8129065"/>
            <a:ext cx="11739807" cy="5485525"/>
          </a:xfrm>
          <a:prstGeom prst="rect">
            <a:avLst/>
          </a:prstGeom>
        </p:spPr>
      </p:pic>
      <p:sp>
        <p:nvSpPr>
          <p:cNvPr id="14" name="文字方塊 13"/>
          <p:cNvSpPr txBox="1"/>
          <p:nvPr/>
        </p:nvSpPr>
        <p:spPr>
          <a:xfrm>
            <a:off x="3838099" y="6031361"/>
            <a:ext cx="2190404" cy="523220"/>
          </a:xfrm>
          <a:prstGeom prst="rect">
            <a:avLst/>
          </a:prstGeom>
          <a:noFill/>
        </p:spPr>
        <p:txBody>
          <a:bodyPr wrap="square" lIns="91440" tIns="45720" rIns="91440" bIns="45720" rtlCol="0" anchor="t">
            <a:spAutoFit/>
          </a:bodyPr>
          <a:lstStyle/>
          <a:p>
            <a:r>
              <a:rPr lang="en-US" altLang="zh-TW" sz="1400">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Install 2.5’’ SSD with screws</a:t>
            </a:r>
          </a:p>
        </p:txBody>
      </p:sp>
      <p:sp>
        <p:nvSpPr>
          <p:cNvPr id="27" name="文字方塊 26"/>
          <p:cNvSpPr txBox="1"/>
          <p:nvPr/>
        </p:nvSpPr>
        <p:spPr>
          <a:xfrm>
            <a:off x="6290347" y="6012547"/>
            <a:ext cx="2191739" cy="523220"/>
          </a:xfrm>
          <a:prstGeom prst="rect">
            <a:avLst/>
          </a:prstGeom>
          <a:noFill/>
        </p:spPr>
        <p:txBody>
          <a:bodyPr wrap="square" lIns="91440" tIns="45720" rIns="91440" bIns="45720" rtlCol="0" anchor="t">
            <a:spAutoFit/>
          </a:bodyPr>
          <a:lstStyle/>
          <a:p>
            <a:r>
              <a:rPr lang="en-US" altLang="zh-TW" sz="1400">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Install 3.5’’ drives without tools</a:t>
            </a:r>
          </a:p>
        </p:txBody>
      </p:sp>
      <p:sp>
        <p:nvSpPr>
          <p:cNvPr id="37" name="箭號: 向下 36">
            <a:extLst>
              <a:ext uri="{FF2B5EF4-FFF2-40B4-BE49-F238E27FC236}">
                <a16:creationId xmlns:a16="http://schemas.microsoft.com/office/drawing/2014/main" id="{CCE96FFE-E7A3-7385-7BF8-33B88BA66A57}"/>
              </a:ext>
            </a:extLst>
          </p:cNvPr>
          <p:cNvSpPr/>
          <p:nvPr/>
        </p:nvSpPr>
        <p:spPr>
          <a:xfrm>
            <a:off x="1509228" y="3896020"/>
            <a:ext cx="727281" cy="951061"/>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 name="箭號: 向下 37">
            <a:extLst>
              <a:ext uri="{FF2B5EF4-FFF2-40B4-BE49-F238E27FC236}">
                <a16:creationId xmlns:a16="http://schemas.microsoft.com/office/drawing/2014/main" id="{2E7446AB-3699-7167-AD18-09D5F0F9CE3E}"/>
              </a:ext>
            </a:extLst>
          </p:cNvPr>
          <p:cNvSpPr/>
          <p:nvPr/>
        </p:nvSpPr>
        <p:spPr>
          <a:xfrm rot="13537976">
            <a:off x="3102501" y="4517626"/>
            <a:ext cx="727281" cy="951061"/>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p:cNvSpPr txBox="1"/>
          <p:nvPr/>
        </p:nvSpPr>
        <p:spPr>
          <a:xfrm>
            <a:off x="9220511" y="4131640"/>
            <a:ext cx="1047005" cy="523220"/>
          </a:xfrm>
          <a:prstGeom prst="rect">
            <a:avLst/>
          </a:prstGeom>
          <a:noFill/>
        </p:spPr>
        <p:txBody>
          <a:bodyPr wrap="square" lIns="91440" tIns="45720" rIns="91440" bIns="45720" rtlCol="0" anchor="t">
            <a:spAutoFit/>
          </a:bodyPr>
          <a:lstStyle/>
          <a:p>
            <a:r>
              <a:rPr lang="en-US" altLang="zh-TW" sz="1400">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Lock kit for Tray </a:t>
            </a:r>
            <a:r>
              <a:rPr lang="en-US" altLang="zh-TW" sz="1400" err="1">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rPr>
              <a:t>safty</a:t>
            </a:r>
            <a:endParaRPr lang="en-US" altLang="zh-TW" sz="1400">
              <a:solidFill>
                <a:schemeClr val="tx2">
                  <a:lumMod val="75000"/>
                </a:schemeClr>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 name="文字方塊 1" hidden="1">
            <a:extLst>
              <a:ext uri="{FF2B5EF4-FFF2-40B4-BE49-F238E27FC236}">
                <a16:creationId xmlns:a16="http://schemas.microsoft.com/office/drawing/2014/main" id="{74FF805F-6521-4307-B6BF-1A0874627BC2}"/>
              </a:ext>
            </a:extLst>
          </p:cNvPr>
          <p:cNvSpPr txBox="1"/>
          <p:nvPr/>
        </p:nvSpPr>
        <p:spPr>
          <a:xfrm>
            <a:off x="190500" y="530391"/>
            <a:ext cx="11791950" cy="707886"/>
          </a:xfrm>
          <a:prstGeom prst="rect">
            <a:avLst/>
          </a:prstGeom>
          <a:noFill/>
        </p:spPr>
        <p:txBody>
          <a:bodyPr wrap="square" lIns="91440" tIns="45720" rIns="91440" bIns="45720" rtlCol="0" anchor="t">
            <a:spAutoFit/>
          </a:bodyPr>
          <a:lstStyle/>
          <a:p>
            <a:pPr algn="ctr"/>
            <a:r>
              <a:rPr lang="en-US" altLang="zh-TW" sz="4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安裝</a:t>
            </a:r>
            <a:r>
              <a:rPr lang="en-US" altLang="zh-TW" sz="40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2.5" / 3.5" </a:t>
            </a:r>
            <a:r>
              <a:rPr lang="en-US" altLang="zh-TW" sz="4000"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硬碟</a:t>
            </a:r>
            <a:endParaRPr lang="zh-TW" altLang="en-US" sz="88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 name="標題 2">
            <a:extLst>
              <a:ext uri="{FF2B5EF4-FFF2-40B4-BE49-F238E27FC236}">
                <a16:creationId xmlns:a16="http://schemas.microsoft.com/office/drawing/2014/main" id="{4EA67C3A-812F-AEA2-3D6B-D7CEEEF9D016}"/>
              </a:ext>
            </a:extLst>
          </p:cNvPr>
          <p:cNvSpPr>
            <a:spLocks noGrp="1"/>
          </p:cNvSpPr>
          <p:nvPr>
            <p:ph type="title"/>
          </p:nvPr>
        </p:nvSpPr>
        <p:spPr/>
        <p:txBody>
          <a:bodyPr/>
          <a:lstStyle/>
          <a:p>
            <a:r>
              <a:rPr lang="en-US" altLang="zh-TW" sz="4400" dirty="0">
                <a:latin typeface="Arial" panose="020B0604020202020204" pitchFamily="34" charset="0"/>
                <a:cs typeface="Arial"/>
                <a:sym typeface="Arial" panose="020B0604020202020204" pitchFamily="34" charset="0"/>
              </a:rPr>
              <a:t>Installing 2.5" / 3.5" </a:t>
            </a:r>
            <a:r>
              <a:rPr lang="en-US" altLang="zh-TW" dirty="0">
                <a:latin typeface="Arial" panose="020B0604020202020204" pitchFamily="34" charset="0"/>
                <a:cs typeface="Arial"/>
                <a:sym typeface="Arial" panose="020B0604020202020204" pitchFamily="34" charset="0"/>
              </a:rPr>
              <a:t>SATA HDD or SSD</a:t>
            </a:r>
          </a:p>
        </p:txBody>
      </p:sp>
      <p:sp>
        <p:nvSpPr>
          <p:cNvPr id="41" name="矩形: 圓角 40">
            <a:extLst>
              <a:ext uri="{FF2B5EF4-FFF2-40B4-BE49-F238E27FC236}">
                <a16:creationId xmlns:a16="http://schemas.microsoft.com/office/drawing/2014/main" id="{C150FD81-F9CB-FD06-BFF2-E83C4AE5D275}"/>
              </a:ext>
            </a:extLst>
          </p:cNvPr>
          <p:cNvSpPr/>
          <p:nvPr/>
        </p:nvSpPr>
        <p:spPr>
          <a:xfrm>
            <a:off x="3560308" y="2078691"/>
            <a:ext cx="2511345" cy="4178692"/>
          </a:xfrm>
          <a:prstGeom prst="roundRect">
            <a:avLst>
              <a:gd name="adj" fmla="val 7476"/>
            </a:avLst>
          </a:prstGeom>
          <a:solidFill>
            <a:schemeClr val="bg1"/>
          </a:solidFill>
          <a:ln w="38100">
            <a:gradFill>
              <a:gsLst>
                <a:gs pos="0">
                  <a:srgbClr val="576CC5"/>
                </a:gs>
                <a:gs pos="100000">
                  <a:srgbClr val="8AD8F4"/>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2" name="矩形: 圓角 41">
            <a:extLst>
              <a:ext uri="{FF2B5EF4-FFF2-40B4-BE49-F238E27FC236}">
                <a16:creationId xmlns:a16="http://schemas.microsoft.com/office/drawing/2014/main" id="{E80F25A7-32A1-B664-5532-836D4A9F7EA2}"/>
              </a:ext>
            </a:extLst>
          </p:cNvPr>
          <p:cNvSpPr/>
          <p:nvPr/>
        </p:nvSpPr>
        <p:spPr>
          <a:xfrm>
            <a:off x="4116049" y="2214539"/>
            <a:ext cx="1442330" cy="509019"/>
          </a:xfrm>
          <a:prstGeom prst="roundRect">
            <a:avLst>
              <a:gd name="adj" fmla="val 27980"/>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3" name="文字方塊 42">
            <a:extLst>
              <a:ext uri="{FF2B5EF4-FFF2-40B4-BE49-F238E27FC236}">
                <a16:creationId xmlns:a16="http://schemas.microsoft.com/office/drawing/2014/main" id="{13935F47-CC75-72F3-FA04-C4D3D7D51F52}"/>
              </a:ext>
            </a:extLst>
          </p:cNvPr>
          <p:cNvSpPr txBox="1"/>
          <p:nvPr/>
        </p:nvSpPr>
        <p:spPr>
          <a:xfrm>
            <a:off x="4257567" y="2295596"/>
            <a:ext cx="1159293" cy="392270"/>
          </a:xfrm>
          <a:prstGeom prst="rect">
            <a:avLst/>
          </a:prstGeom>
          <a:noFill/>
        </p:spPr>
        <p:txBody>
          <a:bodyPr wrap="none" lIns="91440" tIns="45720" rIns="91440" bIns="45720" rtlCol="0" anchor="t">
            <a:spAutoFit/>
          </a:bodyPr>
          <a:lstStyle/>
          <a:p>
            <a:r>
              <a:rPr lang="en-US" altLang="zh-TW" sz="1800" b="1">
                <a:latin typeface="Arial" panose="020B0604020202020204" pitchFamily="34" charset="0"/>
                <a:ea typeface="微軟正黑體" panose="020B0604030504040204" pitchFamily="34" charset="-120"/>
                <a:cs typeface="Arial"/>
                <a:sym typeface="Arial" panose="020B0604020202020204" pitchFamily="34" charset="0"/>
              </a:rPr>
              <a:t>2.5”</a:t>
            </a:r>
            <a:r>
              <a:rPr lang="zh-TW" altLang="en-US" sz="1800" b="1">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b="1">
                <a:latin typeface="Arial" panose="020B0604020202020204" pitchFamily="34" charset="0"/>
                <a:ea typeface="微軟正黑體" panose="020B0604030504040204" pitchFamily="34" charset="-120"/>
                <a:cs typeface="Arial"/>
                <a:sym typeface="Arial" panose="020B0604020202020204" pitchFamily="34" charset="0"/>
              </a:rPr>
              <a:t>SSD</a:t>
            </a:r>
            <a:endParaRPr lang="zh-TW" altLang="en-US" sz="1800" b="1">
              <a:latin typeface="Arial" panose="020B0604020202020204" pitchFamily="34" charset="0"/>
              <a:ea typeface="微軟正黑體" panose="020B0604030504040204" pitchFamily="34" charset="-120"/>
              <a:sym typeface="Arial" panose="020B0604020202020204" pitchFamily="34" charset="0"/>
            </a:endParaRPr>
          </a:p>
        </p:txBody>
      </p:sp>
      <p:sp>
        <p:nvSpPr>
          <p:cNvPr id="44" name="矩形: 圓角 43">
            <a:extLst>
              <a:ext uri="{FF2B5EF4-FFF2-40B4-BE49-F238E27FC236}">
                <a16:creationId xmlns:a16="http://schemas.microsoft.com/office/drawing/2014/main" id="{729A4D3B-F6F2-D8C1-FD25-FD0BAE2F6F82}"/>
              </a:ext>
            </a:extLst>
          </p:cNvPr>
          <p:cNvSpPr/>
          <p:nvPr/>
        </p:nvSpPr>
        <p:spPr>
          <a:xfrm>
            <a:off x="6152096" y="2078691"/>
            <a:ext cx="2511345" cy="4178692"/>
          </a:xfrm>
          <a:prstGeom prst="roundRect">
            <a:avLst>
              <a:gd name="adj" fmla="val 7476"/>
            </a:avLst>
          </a:prstGeom>
          <a:solidFill>
            <a:schemeClr val="bg1"/>
          </a:solidFill>
          <a:ln w="38100">
            <a:gradFill>
              <a:gsLst>
                <a:gs pos="0">
                  <a:srgbClr val="576CC5"/>
                </a:gs>
                <a:gs pos="100000">
                  <a:srgbClr val="8AD8F4"/>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5" name="圖形 44">
            <a:extLst>
              <a:ext uri="{FF2B5EF4-FFF2-40B4-BE49-F238E27FC236}">
                <a16:creationId xmlns:a16="http://schemas.microsoft.com/office/drawing/2014/main" id="{0B152308-CE79-A1CE-020C-513AF468A87A}"/>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4042" y="2300274"/>
            <a:ext cx="2558813" cy="2015461"/>
          </a:xfrm>
          <a:prstGeom prst="rect">
            <a:avLst/>
          </a:prstGeom>
        </p:spPr>
      </p:pic>
      <p:pic>
        <p:nvPicPr>
          <p:cNvPr id="46" name="圖形 45">
            <a:extLst>
              <a:ext uri="{FF2B5EF4-FFF2-40B4-BE49-F238E27FC236}">
                <a16:creationId xmlns:a16="http://schemas.microsoft.com/office/drawing/2014/main" id="{624575E0-A2E2-01E1-3DB3-7509E215A2CC}"/>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220511" y="1724677"/>
            <a:ext cx="2665142" cy="2089789"/>
          </a:xfrm>
          <a:prstGeom prst="rect">
            <a:avLst/>
          </a:prstGeom>
        </p:spPr>
      </p:pic>
      <p:sp>
        <p:nvSpPr>
          <p:cNvPr id="48" name="箭號: 向下 47">
            <a:extLst>
              <a:ext uri="{FF2B5EF4-FFF2-40B4-BE49-F238E27FC236}">
                <a16:creationId xmlns:a16="http://schemas.microsoft.com/office/drawing/2014/main" id="{F1660923-3AF3-E35B-F61B-7A4E3ED0D634}"/>
              </a:ext>
            </a:extLst>
          </p:cNvPr>
          <p:cNvSpPr/>
          <p:nvPr/>
        </p:nvSpPr>
        <p:spPr>
          <a:xfrm>
            <a:off x="1509228" y="3896020"/>
            <a:ext cx="727281" cy="951061"/>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箭號: 向下 50">
            <a:extLst>
              <a:ext uri="{FF2B5EF4-FFF2-40B4-BE49-F238E27FC236}">
                <a16:creationId xmlns:a16="http://schemas.microsoft.com/office/drawing/2014/main" id="{CC955D7E-C4A8-D321-5D88-8F11AA1E28DE}"/>
              </a:ext>
            </a:extLst>
          </p:cNvPr>
          <p:cNvSpPr/>
          <p:nvPr/>
        </p:nvSpPr>
        <p:spPr>
          <a:xfrm rot="13537976">
            <a:off x="3102501" y="4517626"/>
            <a:ext cx="727281" cy="951061"/>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3" name="圖形 52">
            <a:extLst>
              <a:ext uri="{FF2B5EF4-FFF2-40B4-BE49-F238E27FC236}">
                <a16:creationId xmlns:a16="http://schemas.microsoft.com/office/drawing/2014/main" id="{4194AE62-4F8E-2B87-1105-4F9C3BECC542}"/>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t="30693" r="34338"/>
          <a:stretch/>
        </p:blipFill>
        <p:spPr>
          <a:xfrm>
            <a:off x="8925285" y="4269936"/>
            <a:ext cx="2897849" cy="2524422"/>
          </a:xfrm>
          <a:prstGeom prst="rect">
            <a:avLst/>
          </a:prstGeom>
        </p:spPr>
      </p:pic>
      <p:pic>
        <p:nvPicPr>
          <p:cNvPr id="54" name="圖形 53">
            <a:extLst>
              <a:ext uri="{FF2B5EF4-FFF2-40B4-BE49-F238E27FC236}">
                <a16:creationId xmlns:a16="http://schemas.microsoft.com/office/drawing/2014/main" id="{18B02085-CFEC-A12C-B43F-61EADE588FE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2219" y="4824003"/>
            <a:ext cx="2692626" cy="1394055"/>
          </a:xfrm>
          <a:prstGeom prst="rect">
            <a:avLst/>
          </a:prstGeom>
        </p:spPr>
      </p:pic>
      <p:pic>
        <p:nvPicPr>
          <p:cNvPr id="55" name="圖形 54">
            <a:extLst>
              <a:ext uri="{FF2B5EF4-FFF2-40B4-BE49-F238E27FC236}">
                <a16:creationId xmlns:a16="http://schemas.microsoft.com/office/drawing/2014/main" id="{565275A4-BA0A-CC9F-B040-2D0B762A52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09694" y="5911103"/>
            <a:ext cx="486000" cy="360000"/>
          </a:xfrm>
          <a:prstGeom prst="rect">
            <a:avLst/>
          </a:prstGeom>
        </p:spPr>
      </p:pic>
      <p:pic>
        <p:nvPicPr>
          <p:cNvPr id="58" name="圖形 57">
            <a:extLst>
              <a:ext uri="{FF2B5EF4-FFF2-40B4-BE49-F238E27FC236}">
                <a16:creationId xmlns:a16="http://schemas.microsoft.com/office/drawing/2014/main" id="{1099C408-5C05-08CD-4294-C742129B35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533210" y="4927996"/>
            <a:ext cx="486000" cy="360000"/>
          </a:xfrm>
          <a:prstGeom prst="rect">
            <a:avLst/>
          </a:prstGeom>
        </p:spPr>
      </p:pic>
      <p:pic>
        <p:nvPicPr>
          <p:cNvPr id="59" name="圖形 58">
            <a:extLst>
              <a:ext uri="{FF2B5EF4-FFF2-40B4-BE49-F238E27FC236}">
                <a16:creationId xmlns:a16="http://schemas.microsoft.com/office/drawing/2014/main" id="{8F2CAD8B-ED9A-1A37-B582-6D42932C929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15684" y="3268362"/>
            <a:ext cx="549007" cy="345672"/>
          </a:xfrm>
          <a:prstGeom prst="rect">
            <a:avLst/>
          </a:prstGeom>
        </p:spPr>
      </p:pic>
      <p:pic>
        <p:nvPicPr>
          <p:cNvPr id="60" name="圖形 59">
            <a:extLst>
              <a:ext uri="{FF2B5EF4-FFF2-40B4-BE49-F238E27FC236}">
                <a16:creationId xmlns:a16="http://schemas.microsoft.com/office/drawing/2014/main" id="{8808948C-12B0-B34E-4F33-001854DE62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544868" y="3811081"/>
            <a:ext cx="549007" cy="345672"/>
          </a:xfrm>
          <a:prstGeom prst="rect">
            <a:avLst/>
          </a:prstGeom>
        </p:spPr>
      </p:pic>
      <p:pic>
        <p:nvPicPr>
          <p:cNvPr id="61" name="圖形 60">
            <a:extLst>
              <a:ext uri="{FF2B5EF4-FFF2-40B4-BE49-F238E27FC236}">
                <a16:creationId xmlns:a16="http://schemas.microsoft.com/office/drawing/2014/main" id="{BDD04F9E-9230-885B-FB1E-EED894A9D3E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272686" y="3071035"/>
            <a:ext cx="288000" cy="288000"/>
          </a:xfrm>
          <a:prstGeom prst="rect">
            <a:avLst/>
          </a:prstGeom>
        </p:spPr>
      </p:pic>
      <p:pic>
        <p:nvPicPr>
          <p:cNvPr id="62" name="圖形 61">
            <a:extLst>
              <a:ext uri="{FF2B5EF4-FFF2-40B4-BE49-F238E27FC236}">
                <a16:creationId xmlns:a16="http://schemas.microsoft.com/office/drawing/2014/main" id="{1BA8D81D-6595-3D79-A5FB-40B5924E8A8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98536" y="3689587"/>
            <a:ext cx="2244896" cy="1632652"/>
          </a:xfrm>
          <a:prstGeom prst="rect">
            <a:avLst/>
          </a:prstGeom>
        </p:spPr>
      </p:pic>
      <p:pic>
        <p:nvPicPr>
          <p:cNvPr id="63" name="圖形 62">
            <a:extLst>
              <a:ext uri="{FF2B5EF4-FFF2-40B4-BE49-F238E27FC236}">
                <a16:creationId xmlns:a16="http://schemas.microsoft.com/office/drawing/2014/main" id="{89330A4C-0B53-7FDA-4251-4B12B395A91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550657" y="2996967"/>
            <a:ext cx="302400" cy="648000"/>
          </a:xfrm>
          <a:prstGeom prst="rect">
            <a:avLst/>
          </a:prstGeom>
        </p:spPr>
      </p:pic>
      <p:pic>
        <p:nvPicPr>
          <p:cNvPr id="64" name="圖形 63">
            <a:extLst>
              <a:ext uri="{FF2B5EF4-FFF2-40B4-BE49-F238E27FC236}">
                <a16:creationId xmlns:a16="http://schemas.microsoft.com/office/drawing/2014/main" id="{BA3FEAB4-AD9B-BEBB-7863-ABC99E6CF66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0800000">
            <a:off x="4763608" y="5297481"/>
            <a:ext cx="302400" cy="648000"/>
          </a:xfrm>
          <a:prstGeom prst="rect">
            <a:avLst/>
          </a:prstGeom>
        </p:spPr>
      </p:pic>
      <p:pic>
        <p:nvPicPr>
          <p:cNvPr id="65" name="圖形 64">
            <a:extLst>
              <a:ext uri="{FF2B5EF4-FFF2-40B4-BE49-F238E27FC236}">
                <a16:creationId xmlns:a16="http://schemas.microsoft.com/office/drawing/2014/main" id="{D3325FBA-3D1D-D944-8EBE-AE8D1C7E482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527980" y="5554742"/>
            <a:ext cx="288000" cy="288000"/>
          </a:xfrm>
          <a:prstGeom prst="rect">
            <a:avLst/>
          </a:prstGeom>
        </p:spPr>
      </p:pic>
      <p:pic>
        <p:nvPicPr>
          <p:cNvPr id="66" name="圖形 65">
            <a:extLst>
              <a:ext uri="{FF2B5EF4-FFF2-40B4-BE49-F238E27FC236}">
                <a16:creationId xmlns:a16="http://schemas.microsoft.com/office/drawing/2014/main" id="{8D816441-FF0D-526C-FFF4-1AC05C17BEE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389701" y="3010500"/>
            <a:ext cx="1874737" cy="1509855"/>
          </a:xfrm>
          <a:prstGeom prst="rect">
            <a:avLst/>
          </a:prstGeom>
        </p:spPr>
      </p:pic>
      <p:pic>
        <p:nvPicPr>
          <p:cNvPr id="67" name="圖形 66">
            <a:extLst>
              <a:ext uri="{FF2B5EF4-FFF2-40B4-BE49-F238E27FC236}">
                <a16:creationId xmlns:a16="http://schemas.microsoft.com/office/drawing/2014/main" id="{6C67DB96-3B94-F157-140A-4238ED40900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948341" y="3550262"/>
            <a:ext cx="466154" cy="364816"/>
          </a:xfrm>
          <a:prstGeom prst="rect">
            <a:avLst/>
          </a:prstGeom>
        </p:spPr>
      </p:pic>
      <p:pic>
        <p:nvPicPr>
          <p:cNvPr id="68" name="圖形 67">
            <a:extLst>
              <a:ext uri="{FF2B5EF4-FFF2-40B4-BE49-F238E27FC236}">
                <a16:creationId xmlns:a16="http://schemas.microsoft.com/office/drawing/2014/main" id="{45D7387D-7EE3-A999-C3EE-E56C8A5A145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rot="10800000">
            <a:off x="6349624" y="2650872"/>
            <a:ext cx="466154" cy="364816"/>
          </a:xfrm>
          <a:prstGeom prst="rect">
            <a:avLst/>
          </a:prstGeom>
        </p:spPr>
      </p:pic>
      <p:pic>
        <p:nvPicPr>
          <p:cNvPr id="69" name="圖形 68">
            <a:extLst>
              <a:ext uri="{FF2B5EF4-FFF2-40B4-BE49-F238E27FC236}">
                <a16:creationId xmlns:a16="http://schemas.microsoft.com/office/drawing/2014/main" id="{0E052495-9A79-110F-19EF-345AC5B1224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0800000">
            <a:off x="7708651" y="4236427"/>
            <a:ext cx="262209" cy="561876"/>
          </a:xfrm>
          <a:prstGeom prst="rect">
            <a:avLst/>
          </a:prstGeom>
        </p:spPr>
      </p:pic>
      <p:pic>
        <p:nvPicPr>
          <p:cNvPr id="70" name="圖形 69">
            <a:extLst>
              <a:ext uri="{FF2B5EF4-FFF2-40B4-BE49-F238E27FC236}">
                <a16:creationId xmlns:a16="http://schemas.microsoft.com/office/drawing/2014/main" id="{26CDA6BB-AD0A-71F5-5D65-9908EE4A7259}"/>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551148" y="5026315"/>
            <a:ext cx="1543186" cy="1106730"/>
          </a:xfrm>
          <a:prstGeom prst="rect">
            <a:avLst/>
          </a:prstGeom>
        </p:spPr>
      </p:pic>
      <p:pic>
        <p:nvPicPr>
          <p:cNvPr id="71" name="圖形 70">
            <a:extLst>
              <a:ext uri="{FF2B5EF4-FFF2-40B4-BE49-F238E27FC236}">
                <a16:creationId xmlns:a16="http://schemas.microsoft.com/office/drawing/2014/main" id="{FAF06DFF-2479-FDA2-50E6-E721059274A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542968" y="4481575"/>
            <a:ext cx="216000" cy="216000"/>
          </a:xfrm>
          <a:prstGeom prst="rect">
            <a:avLst/>
          </a:prstGeom>
        </p:spPr>
      </p:pic>
      <p:pic>
        <p:nvPicPr>
          <p:cNvPr id="72" name="圖形 71">
            <a:extLst>
              <a:ext uri="{FF2B5EF4-FFF2-40B4-BE49-F238E27FC236}">
                <a16:creationId xmlns:a16="http://schemas.microsoft.com/office/drawing/2014/main" id="{68209771-5883-84AB-2E73-1E247DE0F18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45453" y="2483964"/>
            <a:ext cx="216000" cy="216000"/>
          </a:xfrm>
          <a:prstGeom prst="rect">
            <a:avLst/>
          </a:prstGeom>
        </p:spPr>
      </p:pic>
      <p:pic>
        <p:nvPicPr>
          <p:cNvPr id="73" name="圖形 72">
            <a:extLst>
              <a:ext uri="{FF2B5EF4-FFF2-40B4-BE49-F238E27FC236}">
                <a16:creationId xmlns:a16="http://schemas.microsoft.com/office/drawing/2014/main" id="{61B4C7F4-64A4-8E20-03C9-58896F047C0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97083" y="3447550"/>
            <a:ext cx="216000" cy="216000"/>
          </a:xfrm>
          <a:prstGeom prst="rect">
            <a:avLst/>
          </a:prstGeom>
        </p:spPr>
      </p:pic>
      <p:pic>
        <p:nvPicPr>
          <p:cNvPr id="74" name="圖形 73">
            <a:extLst>
              <a:ext uri="{FF2B5EF4-FFF2-40B4-BE49-F238E27FC236}">
                <a16:creationId xmlns:a16="http://schemas.microsoft.com/office/drawing/2014/main" id="{664B120D-0086-278B-CFB5-63D4D809C01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202464" y="4689301"/>
            <a:ext cx="262209" cy="561876"/>
          </a:xfrm>
          <a:prstGeom prst="rect">
            <a:avLst/>
          </a:prstGeom>
        </p:spPr>
      </p:pic>
      <p:pic>
        <p:nvPicPr>
          <p:cNvPr id="75" name="圖形 74">
            <a:extLst>
              <a:ext uri="{FF2B5EF4-FFF2-40B4-BE49-F238E27FC236}">
                <a16:creationId xmlns:a16="http://schemas.microsoft.com/office/drawing/2014/main" id="{26911811-59FC-1F47-E6E2-84BC2B93F84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030035" y="4797376"/>
            <a:ext cx="216000" cy="216000"/>
          </a:xfrm>
          <a:prstGeom prst="rect">
            <a:avLst/>
          </a:prstGeom>
        </p:spPr>
      </p:pic>
      <p:sp>
        <p:nvSpPr>
          <p:cNvPr id="77" name="箭號: 向下 76">
            <a:extLst>
              <a:ext uri="{FF2B5EF4-FFF2-40B4-BE49-F238E27FC236}">
                <a16:creationId xmlns:a16="http://schemas.microsoft.com/office/drawing/2014/main" id="{B6B21289-57B7-E72B-D56E-C0D8294F8EE8}"/>
              </a:ext>
            </a:extLst>
          </p:cNvPr>
          <p:cNvSpPr/>
          <p:nvPr/>
        </p:nvSpPr>
        <p:spPr>
          <a:xfrm rot="13537976">
            <a:off x="8343996" y="3824758"/>
            <a:ext cx="727281" cy="951061"/>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8" name="矩形: 圓角 77">
            <a:extLst>
              <a:ext uri="{FF2B5EF4-FFF2-40B4-BE49-F238E27FC236}">
                <a16:creationId xmlns:a16="http://schemas.microsoft.com/office/drawing/2014/main" id="{E2C4E087-4C04-7A05-1DCC-02D10E287104}"/>
              </a:ext>
            </a:extLst>
          </p:cNvPr>
          <p:cNvSpPr/>
          <p:nvPr/>
        </p:nvSpPr>
        <p:spPr>
          <a:xfrm>
            <a:off x="6704231" y="2214539"/>
            <a:ext cx="1861487" cy="509019"/>
          </a:xfrm>
          <a:prstGeom prst="roundRect">
            <a:avLst>
              <a:gd name="adj" fmla="val 27980"/>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9" name="文字方塊 78">
            <a:extLst>
              <a:ext uri="{FF2B5EF4-FFF2-40B4-BE49-F238E27FC236}">
                <a16:creationId xmlns:a16="http://schemas.microsoft.com/office/drawing/2014/main" id="{23A8FF5A-4630-5C66-B25A-3F4EA877C563}"/>
              </a:ext>
            </a:extLst>
          </p:cNvPr>
          <p:cNvSpPr txBox="1"/>
          <p:nvPr/>
        </p:nvSpPr>
        <p:spPr>
          <a:xfrm>
            <a:off x="6734473" y="2295596"/>
            <a:ext cx="1898725" cy="369332"/>
          </a:xfrm>
          <a:prstGeom prst="rect">
            <a:avLst/>
          </a:prstGeom>
          <a:noFill/>
        </p:spPr>
        <p:txBody>
          <a:bodyPr wrap="none" lIns="91440" tIns="45720" rIns="91440" bIns="45720" rtlCol="0" anchor="t">
            <a:spAutoFit/>
          </a:bodyPr>
          <a:lstStyle/>
          <a:p>
            <a:r>
              <a:rPr lang="en-US" altLang="zh-TW" sz="1800" b="1" dirty="0">
                <a:latin typeface="Arial" panose="020B0604020202020204" pitchFamily="34" charset="0"/>
                <a:ea typeface="微軟正黑體" panose="020B0604030504040204" pitchFamily="34" charset="-120"/>
                <a:cs typeface="Arial"/>
                <a:sym typeface="Arial" panose="020B0604020202020204" pitchFamily="34" charset="0"/>
              </a:rPr>
              <a:t>3.5”</a:t>
            </a:r>
            <a:r>
              <a:rPr lang="zh-TW" altLang="en-US" sz="1800" b="1" dirty="0">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b="1" dirty="0">
                <a:latin typeface="Arial" panose="020B0604020202020204" pitchFamily="34" charset="0"/>
                <a:ea typeface="微軟正黑體" panose="020B0604030504040204" pitchFamily="34" charset="-120"/>
                <a:cs typeface="Arial"/>
                <a:sym typeface="Arial" panose="020B0604020202020204" pitchFamily="34" charset="0"/>
              </a:rPr>
              <a:t>SATA HDD </a:t>
            </a:r>
            <a:endParaRPr lang="zh-TW" altLang="en-US" sz="1800" b="1" dirty="0">
              <a:latin typeface="Arial" panose="020B0604020202020204" pitchFamily="34" charset="0"/>
              <a:ea typeface="微軟正黑體" panose="020B0604030504040204" pitchFamily="34" charset="-120"/>
              <a:sym typeface="Arial" panose="020B0604020202020204" pitchFamily="34" charset="0"/>
            </a:endParaRPr>
          </a:p>
        </p:txBody>
      </p:sp>
      <p:sp>
        <p:nvSpPr>
          <p:cNvPr id="40" name="箭號: 向下 39">
            <a:extLst>
              <a:ext uri="{FF2B5EF4-FFF2-40B4-BE49-F238E27FC236}">
                <a16:creationId xmlns:a16="http://schemas.microsoft.com/office/drawing/2014/main" id="{530E3DBF-EF59-5D90-592B-E0B7DEAF51AB}"/>
              </a:ext>
            </a:extLst>
          </p:cNvPr>
          <p:cNvSpPr/>
          <p:nvPr/>
        </p:nvSpPr>
        <p:spPr>
          <a:xfrm>
            <a:off x="10443533" y="3652606"/>
            <a:ext cx="727281" cy="951061"/>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505770538"/>
      </p:ext>
    </p:extLst>
  </p:cSld>
  <p:clrMapOvr>
    <a:masterClrMapping/>
  </p:clrMapOvr>
  <p:transition spd="med">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a74e59ac-1c76-4891-9d26-388b3e4d1cd4&quot;,&quot;Name&quot;:null,&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3">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3321</Words>
  <Application>Microsoft Office PowerPoint</Application>
  <PresentationFormat>寬螢幕</PresentationFormat>
  <Paragraphs>573</Paragraphs>
  <Slides>45</Slides>
  <Notes>44</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45</vt:i4>
      </vt:variant>
    </vt:vector>
  </HeadingPairs>
  <TitlesOfParts>
    <vt:vector size="53" baseType="lpstr">
      <vt:lpstr>Arial,Sans-Serif</vt:lpstr>
      <vt:lpstr>等线</vt:lpstr>
      <vt:lpstr>微軟正黑體</vt:lpstr>
      <vt:lpstr>新細明體</vt:lpstr>
      <vt:lpstr>Arial</vt:lpstr>
      <vt:lpstr>Calibri</vt:lpstr>
      <vt:lpstr>Corbel</vt:lpstr>
      <vt:lpstr>自訂設計</vt:lpstr>
      <vt:lpstr>PowerPoint 簡報</vt:lpstr>
      <vt:lpstr>Post-epidemic accelerates enterprise transformation, sustainability and maintenance will be the key</vt:lpstr>
      <vt:lpstr>SSD prices are expected to fall, affordably improve storage performance now </vt:lpstr>
      <vt:lpstr>TS-253E / TS-453E NAS Main Features</vt:lpstr>
      <vt:lpstr>Powered by an Intel Celeron J6412 high-efficiency quad-core processor</vt:lpstr>
      <vt:lpstr>Outperforms competing products in the same class with a built-in 8 GB on board memory</vt:lpstr>
      <vt:lpstr>Dual 2.5 GbE high-speed network ports</vt:lpstr>
      <vt:lpstr>TS-253E / TS-453E front view</vt:lpstr>
      <vt:lpstr>Installing 2.5" / 3.5" SATA HDD or SSD</vt:lpstr>
      <vt:lpstr>Attain greater NAS performance by installing M.2 2280 NVMe PCIe SSDs (sold separately) </vt:lpstr>
      <vt:lpstr>M.2 NVMe SSD cache for improved performance at a lower cost</vt:lpstr>
      <vt:lpstr>Qtier™: drives auto-tiering constantly optimize data across storage tiers</vt:lpstr>
      <vt:lpstr>Installing M.2 2280 NVMe PCIe SSD</vt:lpstr>
      <vt:lpstr>TS-253E / TS-453E rear view</vt:lpstr>
      <vt:lpstr>Add more storage with QNAP USB JBOD &amp; RAID storage expansion units</vt:lpstr>
      <vt:lpstr>1 x 2.5GbE for 10GB file transfer with excellent performance</vt:lpstr>
      <vt:lpstr>2 x 2.5GbE for 10GB file transfer with the best performance in dual-client transfer</vt:lpstr>
      <vt:lpstr>PowerPoint 簡報</vt:lpstr>
      <vt:lpstr>PowerPoint 簡報</vt:lpstr>
      <vt:lpstr>Equipped with the latest QTS 5.0 NAS operating system</vt:lpstr>
      <vt:lpstr>Choose between  QTS and ZFS based QuTS hero</vt:lpstr>
      <vt:lpstr>WORM (Write Once Read Many times)</vt:lpstr>
      <vt:lpstr>Windows Search Protocol (WSP) support for NAS shared folders</vt:lpstr>
      <vt:lpstr>Windows Search Protocol (WSP) support for NAS shared folders</vt:lpstr>
      <vt:lpstr>TS-253E / TS-453E natively supports exFAT</vt:lpstr>
      <vt:lpstr>Faster image identification with integrated Intel® OpenVINO™ AI engine</vt:lpstr>
      <vt:lpstr>DA Drive Analyzer , predict drive failure and minimize downtime</vt:lpstr>
      <vt:lpstr>Backup data with deduplication in HBS 3</vt:lpstr>
      <vt:lpstr>Snapshots help you fight with ransomware threats, security threats and human errors</vt:lpstr>
      <vt:lpstr>Virtualization Station for running VMs </vt:lpstr>
      <vt:lpstr>Container Station for containerized apps</vt:lpstr>
      <vt:lpstr>Qsync , cross-device file sync for individuals and teams</vt:lpstr>
      <vt:lpstr>The NAS provides a productive office file management flow with useful apps</vt:lpstr>
      <vt:lpstr>TS-253E / TS-453E  support dual HDMI 4K output</vt:lpstr>
      <vt:lpstr>HybridDesk Station for various A/V needs</vt:lpstr>
      <vt:lpstr>QVR Elite 24 x7 smart surveillance system</vt:lpstr>
      <vt:lpstr>QVR Elite with powerful IP surveillance camera management and support</vt:lpstr>
      <vt:lpstr>PowerPoint 簡報</vt:lpstr>
      <vt:lpstr>Through Mirror output, the same picture can also be output to different screens</vt:lpstr>
      <vt:lpstr>Built-in firewall for QNAP appliances</vt:lpstr>
      <vt:lpstr>Secure communication for peace of mind</vt:lpstr>
      <vt:lpstr>QuFTP remote file FTP access service</vt:lpstr>
      <vt:lpstr>The new TS-253E / TS-453E with greatly improved performance</vt:lpstr>
      <vt:lpstr>Shipped with 3-year standard warranty, optional 2 additional years of coverage </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Yvonne Tsai 蔡亞彣</cp:lastModifiedBy>
  <cp:revision>123</cp:revision>
  <dcterms:created xsi:type="dcterms:W3CDTF">2021-03-26T08:21:54Z</dcterms:created>
  <dcterms:modified xsi:type="dcterms:W3CDTF">2024-08-27T03:55:37Z</dcterms:modified>
</cp:coreProperties>
</file>