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47"/>
  </p:notesMasterIdLst>
  <p:handoutMasterIdLst>
    <p:handoutMasterId r:id="rId48"/>
  </p:handoutMasterIdLst>
  <p:sldIdLst>
    <p:sldId id="270" r:id="rId2"/>
    <p:sldId id="324" r:id="rId3"/>
    <p:sldId id="323" r:id="rId4"/>
    <p:sldId id="322" r:id="rId5"/>
    <p:sldId id="289" r:id="rId6"/>
    <p:sldId id="331" r:id="rId7"/>
    <p:sldId id="284" r:id="rId8"/>
    <p:sldId id="283" r:id="rId9"/>
    <p:sldId id="310" r:id="rId10"/>
    <p:sldId id="287" r:id="rId11"/>
    <p:sldId id="332" r:id="rId12"/>
    <p:sldId id="333" r:id="rId13"/>
    <p:sldId id="290" r:id="rId14"/>
    <p:sldId id="285" r:id="rId15"/>
    <p:sldId id="314" r:id="rId16"/>
    <p:sldId id="315" r:id="rId17"/>
    <p:sldId id="320" r:id="rId18"/>
    <p:sldId id="326" r:id="rId19"/>
    <p:sldId id="291" r:id="rId20"/>
    <p:sldId id="292" r:id="rId21"/>
    <p:sldId id="336" r:id="rId22"/>
    <p:sldId id="293" r:id="rId23"/>
    <p:sldId id="338" r:id="rId24"/>
    <p:sldId id="337" r:id="rId25"/>
    <p:sldId id="294" r:id="rId26"/>
    <p:sldId id="295" r:id="rId27"/>
    <p:sldId id="316" r:id="rId28"/>
    <p:sldId id="296" r:id="rId29"/>
    <p:sldId id="297" r:id="rId30"/>
    <p:sldId id="298" r:id="rId31"/>
    <p:sldId id="299" r:id="rId32"/>
    <p:sldId id="300" r:id="rId33"/>
    <p:sldId id="301" r:id="rId34"/>
    <p:sldId id="308" r:id="rId35"/>
    <p:sldId id="302" r:id="rId36"/>
    <p:sldId id="317" r:id="rId37"/>
    <p:sldId id="318" r:id="rId38"/>
    <p:sldId id="334" r:id="rId39"/>
    <p:sldId id="325" r:id="rId40"/>
    <p:sldId id="305" r:id="rId41"/>
    <p:sldId id="306" r:id="rId42"/>
    <p:sldId id="319" r:id="rId43"/>
    <p:sldId id="312" r:id="rId44"/>
    <p:sldId id="335" r:id="rId45"/>
    <p:sldId id="321" r:id="rId46"/>
  </p:sldIdLst>
  <p:sldSz cx="12192000" cy="6858000"/>
  <p:notesSz cx="6858000" cy="9144000"/>
  <p:custDataLst>
    <p:tags r:id="rId49"/>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89DF"/>
    <a:srgbClr val="FE4402"/>
    <a:srgbClr val="17B0ED"/>
    <a:srgbClr val="E5E9EF"/>
    <a:srgbClr val="66CCFF"/>
    <a:srgbClr val="FFF97D"/>
    <a:srgbClr val="16EEC0"/>
    <a:srgbClr val="36ADA8"/>
    <a:srgbClr val="000000"/>
    <a:srgbClr val="05FF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5AFC97-0C1E-4B60-80F2-0403BFC2F669}" v="91" dt="2024-08-27T03:16:35.433"/>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956" y="68"/>
      </p:cViewPr>
      <p:guideLst>
        <p:guide orient="horz" pos="2432"/>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2024/8/27</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2024/8/27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2944954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新細明體"/>
              <a:cs typeface="Calibri" panose="020F0502020204030204"/>
            </a:endParaRPr>
          </a:p>
          <a:p>
            <a:endParaRPr lang="en-US" altLang="zh-TW" b="1" dirty="0">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4117840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ea typeface="新細明體"/>
              <a:cs typeface="Calibri" panose="020F0502020204030204"/>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11</a:t>
            </a:fld>
            <a:endParaRPr lang="zh-TW" altLang="en-US"/>
          </a:p>
        </p:txBody>
      </p:sp>
    </p:spTree>
    <p:extLst>
      <p:ext uri="{BB962C8B-B14F-4D97-AF65-F5344CB8AC3E}">
        <p14:creationId xmlns:p14="http://schemas.microsoft.com/office/powerpoint/2010/main" val="1305288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242885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1793481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2159071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Tree>
    <p:extLst>
      <p:ext uri="{BB962C8B-B14F-4D97-AF65-F5344CB8AC3E}">
        <p14:creationId xmlns:p14="http://schemas.microsoft.com/office/powerpoint/2010/main" val="3529155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dirty="0">
              <a:ea typeface="新細明體"/>
              <a:cs typeface="Calibri"/>
            </a:endParaRPr>
          </a:p>
        </p:txBody>
      </p:sp>
    </p:spTree>
    <p:extLst>
      <p:ext uri="{BB962C8B-B14F-4D97-AF65-F5344CB8AC3E}">
        <p14:creationId xmlns:p14="http://schemas.microsoft.com/office/powerpoint/2010/main" val="1411111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dirty="0">
              <a:ea typeface="新細明體"/>
              <a:cs typeface="Calibri"/>
            </a:endParaRPr>
          </a:p>
        </p:txBody>
      </p:sp>
    </p:spTree>
    <p:extLst>
      <p:ext uri="{BB962C8B-B14F-4D97-AF65-F5344CB8AC3E}">
        <p14:creationId xmlns:p14="http://schemas.microsoft.com/office/powerpoint/2010/main" val="3442151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448247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19</a:t>
            </a:fld>
            <a:endParaRPr lang="zh-TW" altLang="en-US"/>
          </a:p>
        </p:txBody>
      </p:sp>
    </p:spTree>
    <p:extLst>
      <p:ext uri="{BB962C8B-B14F-4D97-AF65-F5344CB8AC3E}">
        <p14:creationId xmlns:p14="http://schemas.microsoft.com/office/powerpoint/2010/main" val="1958155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dirty="0">
              <a:solidFill>
                <a:srgbClr val="000000"/>
              </a:solidFill>
              <a:latin typeface="Calibri"/>
              <a:ea typeface="Microsoft JhengHei"/>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1877499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ea typeface="Calibri"/>
              <a:cs typeface="Calibri"/>
            </a:endParaRPr>
          </a:p>
        </p:txBody>
      </p:sp>
    </p:spTree>
    <p:extLst>
      <p:ext uri="{BB962C8B-B14F-4D97-AF65-F5344CB8AC3E}">
        <p14:creationId xmlns:p14="http://schemas.microsoft.com/office/powerpoint/2010/main" val="1331064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ea typeface="新細明體"/>
              <a:cs typeface="Calibri"/>
            </a:endParaRPr>
          </a:p>
          <a:p>
            <a:endParaRPr lang="zh-TW" altLang="en-US">
              <a:ea typeface="新細明體"/>
              <a:cs typeface="Calibri"/>
            </a:endParaRPr>
          </a:p>
          <a:p>
            <a:endParaRPr lang="zh-TW" altLang="en-US">
              <a:ea typeface="新細明體"/>
              <a:cs typeface="Calibri"/>
            </a:endParaRPr>
          </a:p>
        </p:txBody>
      </p:sp>
    </p:spTree>
    <p:extLst>
      <p:ext uri="{BB962C8B-B14F-4D97-AF65-F5344CB8AC3E}">
        <p14:creationId xmlns:p14="http://schemas.microsoft.com/office/powerpoint/2010/main" val="1224388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ea typeface="新細明體"/>
              <a:cs typeface="Calibri"/>
            </a:endParaRPr>
          </a:p>
          <a:p>
            <a:endParaRPr lang="zh-TW" altLang="en-US">
              <a:ea typeface="新細明體"/>
              <a:cs typeface="Calibri"/>
            </a:endParaRPr>
          </a:p>
          <a:p>
            <a:endParaRPr lang="zh-TW" altLang="en-US">
              <a:ea typeface="新細明體"/>
              <a:cs typeface="Calibri"/>
            </a:endParaRPr>
          </a:p>
        </p:txBody>
      </p:sp>
    </p:spTree>
    <p:extLst>
      <p:ext uri="{BB962C8B-B14F-4D97-AF65-F5344CB8AC3E}">
        <p14:creationId xmlns:p14="http://schemas.microsoft.com/office/powerpoint/2010/main" val="1177341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ea typeface="新細明體"/>
              <a:cs typeface="Calibri"/>
            </a:endParaRPr>
          </a:p>
          <a:p>
            <a:endParaRPr lang="zh-TW" altLang="en-US">
              <a:ea typeface="新細明體"/>
              <a:cs typeface="Calibri"/>
            </a:endParaRPr>
          </a:p>
          <a:p>
            <a:endParaRPr lang="zh-TW" altLang="en-US">
              <a:ea typeface="新細明體"/>
              <a:cs typeface="Calibri"/>
            </a:endParaRPr>
          </a:p>
        </p:txBody>
      </p:sp>
    </p:spTree>
    <p:extLst>
      <p:ext uri="{BB962C8B-B14F-4D97-AF65-F5344CB8AC3E}">
        <p14:creationId xmlns:p14="http://schemas.microsoft.com/office/powerpoint/2010/main" val="1731795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defRPr/>
            </a:pPr>
            <a:endParaRPr lang="en-US" altLang="zh-TW" dirty="0">
              <a:solidFill>
                <a:srgbClr val="000000"/>
              </a:solidFill>
              <a:latin typeface="Calibri"/>
              <a:ea typeface="新細明體"/>
              <a:cs typeface="Calibri"/>
            </a:endParaRPr>
          </a:p>
          <a:p>
            <a:pPr marL="0" lvl="0" indent="0" algn="l" rtl="0">
              <a:spcBef>
                <a:spcPts val="0"/>
              </a:spcBef>
              <a:spcAft>
                <a:spcPts val="0"/>
              </a:spcAft>
              <a:buNone/>
            </a:pPr>
            <a:endParaRPr lang="en-US"/>
          </a:p>
        </p:txBody>
      </p:sp>
    </p:spTree>
    <p:extLst>
      <p:ext uri="{BB962C8B-B14F-4D97-AF65-F5344CB8AC3E}">
        <p14:creationId xmlns:p14="http://schemas.microsoft.com/office/powerpoint/2010/main" val="5018773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629691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30000"/>
              </a:lnSpc>
              <a:spcBef>
                <a:spcPts val="600"/>
              </a:spcBef>
              <a:buNone/>
            </a:pPr>
            <a:endParaRPr lang="en-US" dirty="0">
              <a:cs typeface="Calibri"/>
            </a:endParaRPr>
          </a:p>
        </p:txBody>
      </p:sp>
    </p:spTree>
    <p:extLst>
      <p:ext uri="{BB962C8B-B14F-4D97-AF65-F5344CB8AC3E}">
        <p14:creationId xmlns:p14="http://schemas.microsoft.com/office/powerpoint/2010/main" val="2836904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altLang="zh-TW" dirty="0">
              <a:ea typeface="新細明體"/>
              <a:cs typeface="Calibri"/>
            </a:endParaRPr>
          </a:p>
          <a:p>
            <a:endParaRPr lang="zh-TW" altLang="en-US">
              <a:cs typeface="Calibri" panose="020F0502020204030204"/>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28</a:t>
            </a:fld>
            <a:endParaRPr lang="zh-TW" altLang="en-US"/>
          </a:p>
        </p:txBody>
      </p:sp>
    </p:spTree>
    <p:extLst>
      <p:ext uri="{BB962C8B-B14F-4D97-AF65-F5344CB8AC3E}">
        <p14:creationId xmlns:p14="http://schemas.microsoft.com/office/powerpoint/2010/main" val="5546901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ea typeface="新細明體"/>
              <a:cs typeface="Calibri" panose="020F0502020204030204"/>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29</a:t>
            </a:fld>
            <a:endParaRPr lang="zh-TW" altLang="en-US"/>
          </a:p>
        </p:txBody>
      </p:sp>
    </p:spTree>
    <p:extLst>
      <p:ext uri="{BB962C8B-B14F-4D97-AF65-F5344CB8AC3E}">
        <p14:creationId xmlns:p14="http://schemas.microsoft.com/office/powerpoint/2010/main" val="4234910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ea typeface="新細明體"/>
              <a:cs typeface="Calibri"/>
            </a:endParaRPr>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30</a:t>
            </a:fld>
            <a:endParaRPr kumimoji="1" lang="zh-TW" altLang="en-US"/>
          </a:p>
        </p:txBody>
      </p:sp>
    </p:spTree>
    <p:extLst>
      <p:ext uri="{BB962C8B-B14F-4D97-AF65-F5344CB8AC3E}">
        <p14:creationId xmlns:p14="http://schemas.microsoft.com/office/powerpoint/2010/main" val="38814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latin typeface="Calibri"/>
              <a:ea typeface="微軟正黑體" panose="020B0604030504040204" pitchFamily="34" charset="-120"/>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27670756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altLang="zh-TW" dirty="0">
              <a:solidFill>
                <a:srgbClr val="333F50"/>
              </a:solidFill>
              <a:latin typeface="Arial"/>
              <a:ea typeface="微軟正黑體"/>
              <a:cs typeface="Arial"/>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31</a:t>
            </a:fld>
            <a:endParaRPr lang="zh-TW" altLang="en-US"/>
          </a:p>
        </p:txBody>
      </p:sp>
    </p:spTree>
    <p:extLst>
      <p:ext uri="{BB962C8B-B14F-4D97-AF65-F5344CB8AC3E}">
        <p14:creationId xmlns:p14="http://schemas.microsoft.com/office/powerpoint/2010/main" val="13818388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zh-TW" dirty="0">
              <a:ea typeface="等线"/>
              <a:cs typeface="Calibri" panose="020F0502020204030204"/>
            </a:endParaRPr>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32</a:t>
            </a:fld>
            <a:endParaRPr kumimoji="1" lang="zh-TW" altLang="en-US"/>
          </a:p>
        </p:txBody>
      </p:sp>
    </p:spTree>
    <p:extLst>
      <p:ext uri="{BB962C8B-B14F-4D97-AF65-F5344CB8AC3E}">
        <p14:creationId xmlns:p14="http://schemas.microsoft.com/office/powerpoint/2010/main" val="3512047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dirty="0">
              <a:ea typeface="新細明體"/>
              <a:cs typeface="Calibri"/>
            </a:endParaRPr>
          </a:p>
          <a:p>
            <a:pPr>
              <a:defRPr/>
            </a:pPr>
            <a:endParaRPr lang="zh-TW" altLang="en-US">
              <a:cs typeface="Calibri" panose="020F0502020204030204"/>
            </a:endParaRPr>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33</a:t>
            </a:fld>
            <a:endParaRPr kumimoji="1" lang="zh-TW" altLang="en-US"/>
          </a:p>
        </p:txBody>
      </p:sp>
    </p:spTree>
    <p:extLst>
      <p:ext uri="{BB962C8B-B14F-4D97-AF65-F5344CB8AC3E}">
        <p14:creationId xmlns:p14="http://schemas.microsoft.com/office/powerpoint/2010/main" val="1563497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34</a:t>
            </a:fld>
            <a:endParaRPr lang="zh-TW" altLang="en-US"/>
          </a:p>
        </p:txBody>
      </p:sp>
    </p:spTree>
    <p:extLst>
      <p:ext uri="{BB962C8B-B14F-4D97-AF65-F5344CB8AC3E}">
        <p14:creationId xmlns:p14="http://schemas.microsoft.com/office/powerpoint/2010/main" val="32360046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35</a:t>
            </a:fld>
            <a:endParaRPr kumimoji="1" lang="zh-TW" altLang="en-US"/>
          </a:p>
        </p:txBody>
      </p:sp>
    </p:spTree>
    <p:extLst>
      <p:ext uri="{BB962C8B-B14F-4D97-AF65-F5344CB8AC3E}">
        <p14:creationId xmlns:p14="http://schemas.microsoft.com/office/powerpoint/2010/main" val="34439259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CN" dirty="0">
              <a:ea typeface="等线"/>
              <a:cs typeface="Calibri"/>
            </a:endParaRPr>
          </a:p>
        </p:txBody>
      </p:sp>
    </p:spTree>
    <p:extLst>
      <p:ext uri="{BB962C8B-B14F-4D97-AF65-F5344CB8AC3E}">
        <p14:creationId xmlns:p14="http://schemas.microsoft.com/office/powerpoint/2010/main" val="3441873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dirty="0">
              <a:ea typeface="新細明體"/>
              <a:cs typeface="Calibri"/>
            </a:endParaRPr>
          </a:p>
        </p:txBody>
      </p:sp>
    </p:spTree>
    <p:extLst>
      <p:ext uri="{BB962C8B-B14F-4D97-AF65-F5344CB8AC3E}">
        <p14:creationId xmlns:p14="http://schemas.microsoft.com/office/powerpoint/2010/main" val="34466444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2186481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ea typeface="Calibri"/>
              <a:cs typeface="Calibri"/>
            </a:endParaRPr>
          </a:p>
          <a:p>
            <a:endParaRPr lang="en-US" altLang="zh-TW">
              <a:ea typeface="Calibri"/>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8032049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40</a:t>
            </a:fld>
            <a:endParaRPr lang="zh-TW" altLang="en-US"/>
          </a:p>
        </p:txBody>
      </p:sp>
    </p:spTree>
    <p:extLst>
      <p:ext uri="{BB962C8B-B14F-4D97-AF65-F5344CB8AC3E}">
        <p14:creationId xmlns:p14="http://schemas.microsoft.com/office/powerpoint/2010/main" val="1597517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e860f335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e860f33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31731353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41</a:t>
            </a:fld>
            <a:endParaRPr lang="zh-TW" altLang="en-US"/>
          </a:p>
        </p:txBody>
      </p:sp>
    </p:spTree>
    <p:extLst>
      <p:ext uri="{BB962C8B-B14F-4D97-AF65-F5344CB8AC3E}">
        <p14:creationId xmlns:p14="http://schemas.microsoft.com/office/powerpoint/2010/main" val="2586234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f1c6ddcaf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f1c6ddca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dirty="0">
              <a:cs typeface="Calibri" panose="020F0502020204030204"/>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43</a:t>
            </a:fld>
            <a:endParaRPr lang="zh-TW" altLang="en-US"/>
          </a:p>
        </p:txBody>
      </p:sp>
    </p:spTree>
    <p:extLst>
      <p:ext uri="{BB962C8B-B14F-4D97-AF65-F5344CB8AC3E}">
        <p14:creationId xmlns:p14="http://schemas.microsoft.com/office/powerpoint/2010/main" val="8481089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44</a:t>
            </a:fld>
            <a:endParaRPr lang="zh-TW" altLang="en-US"/>
          </a:p>
        </p:txBody>
      </p:sp>
    </p:spTree>
    <p:extLst>
      <p:ext uri="{BB962C8B-B14F-4D97-AF65-F5344CB8AC3E}">
        <p14:creationId xmlns:p14="http://schemas.microsoft.com/office/powerpoint/2010/main" val="1351538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新細明體"/>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45</a:t>
            </a:fld>
            <a:endParaRPr lang="zh-TW" altLang="en-US"/>
          </a:p>
        </p:txBody>
      </p:sp>
    </p:spTree>
    <p:extLst>
      <p:ext uri="{BB962C8B-B14F-4D97-AF65-F5344CB8AC3E}">
        <p14:creationId xmlns:p14="http://schemas.microsoft.com/office/powerpoint/2010/main" val="1811768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dirty="0">
              <a:solidFill>
                <a:srgbClr val="000000"/>
              </a:solidFill>
              <a:latin typeface="Calibri"/>
              <a:ea typeface="微軟正黑體"/>
              <a:cs typeface="Calibri"/>
            </a:endParaRPr>
          </a:p>
          <a:p>
            <a:pPr>
              <a:defRPr/>
            </a:pPr>
            <a:r>
              <a:rPr lang="en-US" altLang="zh-TW" b="1" dirty="0">
                <a:solidFill>
                  <a:srgbClr val="2189DF"/>
                </a:solidFill>
                <a:latin typeface="Arial"/>
                <a:ea typeface="微軟正黑體"/>
                <a:cs typeface="Arial"/>
                <a:sym typeface="Arial" panose="020B0604020202020204" pitchFamily="34" charset="0"/>
              </a:rPr>
              <a:t> </a:t>
            </a:r>
            <a:endParaRPr lang="en-US" altLang="zh-TW" sz="1200" b="1" dirty="0">
              <a:solidFill>
                <a:srgbClr val="2189DF"/>
              </a:solidFill>
              <a:latin typeface="Arial"/>
              <a:ea typeface="微軟正黑體"/>
              <a:cs typeface="Arial"/>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4002293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defRPr/>
            </a:pPr>
            <a:endParaRPr lang="en-US" altLang="zh-TW" dirty="0">
              <a:latin typeface="Calibri"/>
              <a:ea typeface="微軟正黑體"/>
              <a:cs typeface="Calibri"/>
            </a:endParaRPr>
          </a:p>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3937777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b="1" dirty="0">
              <a:ea typeface="Calibri"/>
              <a:cs typeface="Calibri"/>
            </a:endParaRPr>
          </a:p>
          <a:p>
            <a:endParaRPr lang="en-US" altLang="zh-TW">
              <a:ea typeface="Calibri"/>
              <a:cs typeface="Calibri"/>
            </a:endParaRPr>
          </a:p>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4150772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1426811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cs typeface="Calibri"/>
            </a:endParaRPr>
          </a:p>
          <a:p>
            <a:endParaRPr lang="en-US" alt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3284939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1BC688A-15F1-9236-0C44-ED9E37F2346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78862A5D-3011-C20C-230B-0A810C9374E4}"/>
              </a:ext>
            </a:extLst>
          </p:cNvPr>
          <p:cNvSpPr>
            <a:spLocks noGrp="1"/>
          </p:cNvSpPr>
          <p:nvPr>
            <p:ph type="title"/>
          </p:nvPr>
        </p:nvSpPr>
        <p:spPr>
          <a:xfrm>
            <a:off x="413886" y="365125"/>
            <a:ext cx="11364228" cy="1325563"/>
          </a:xfrm>
        </p:spPr>
        <p:txBody>
          <a:bodyPr/>
          <a:lstStyle>
            <a:lvl1pPr>
              <a:defRPr>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2859639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3308D53-B2DA-7F17-3769-630CE75251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5773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3308D53-B2DA-7F17-3769-630CE75251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9916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53308D53-B2DA-7F17-3769-630CE75251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399564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1BC688A-15F1-9236-0C44-ED9E37F234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78862A5D-3011-C20C-230B-0A810C9374E4}"/>
              </a:ext>
            </a:extLst>
          </p:cNvPr>
          <p:cNvSpPr>
            <a:spLocks noGrp="1"/>
          </p:cNvSpPr>
          <p:nvPr>
            <p:ph type="title"/>
          </p:nvPr>
        </p:nvSpPr>
        <p:spPr>
          <a:xfrm>
            <a:off x="413886" y="365125"/>
            <a:ext cx="11364228" cy="1325563"/>
          </a:xfrm>
        </p:spPr>
        <p:txBody>
          <a:bodyPr/>
          <a:lstStyle>
            <a:lvl1pPr>
              <a:defRPr>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dirty="0"/>
              <a:t>按一下以編輯母片標題樣式</a:t>
            </a:r>
          </a:p>
        </p:txBody>
      </p:sp>
    </p:spTree>
    <p:extLst>
      <p:ext uri="{BB962C8B-B14F-4D97-AF65-F5344CB8AC3E}">
        <p14:creationId xmlns:p14="http://schemas.microsoft.com/office/powerpoint/2010/main" val="2859639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4" name="圖片 3" descr="一張含有 夜空, 海底 的圖片&#10;&#10;自動產生的描述">
            <a:extLst>
              <a:ext uri="{FF2B5EF4-FFF2-40B4-BE49-F238E27FC236}">
                <a16:creationId xmlns:a16="http://schemas.microsoft.com/office/drawing/2014/main" id="{8D42A88D-0DF5-AD12-4A2C-3788AFE45D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6567432F-7B47-BF25-B016-ECBD7ED364C9}"/>
              </a:ext>
            </a:extLst>
          </p:cNvPr>
          <p:cNvSpPr>
            <a:spLocks noGrp="1"/>
          </p:cNvSpPr>
          <p:nvPr>
            <p:ph type="title"/>
          </p:nvPr>
        </p:nvSpPr>
        <p:spPr>
          <a:xfrm>
            <a:off x="510139" y="365125"/>
            <a:ext cx="11171722" cy="1325563"/>
          </a:xfrm>
        </p:spPr>
        <p:txBody>
          <a:bodyPr/>
          <a:lstStyle>
            <a:lvl1pPr>
              <a:defRPr>
                <a:solidFill>
                  <a:schemeClr val="bg1"/>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p>
        </p:txBody>
      </p:sp>
    </p:spTree>
    <p:extLst>
      <p:ext uri="{BB962C8B-B14F-4D97-AF65-F5344CB8AC3E}">
        <p14:creationId xmlns:p14="http://schemas.microsoft.com/office/powerpoint/2010/main" val="4070486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316EEE0-BE06-37E9-8C6D-1A97071AE4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hidden="1">
            <a:extLst>
              <a:ext uri="{FF2B5EF4-FFF2-40B4-BE49-F238E27FC236}">
                <a16:creationId xmlns:a16="http://schemas.microsoft.com/office/drawing/2014/main" id="{532B3A1A-1848-4436-9845-0FB308343E6B}"/>
              </a:ext>
            </a:extLst>
          </p:cNvPr>
          <p:cNvSpPr>
            <a:spLocks noGrp="1"/>
          </p:cNvSpPr>
          <p:nvPr>
            <p:ph type="title"/>
          </p:nvPr>
        </p:nvSpPr>
        <p:spPr/>
        <p:txBody>
          <a:bodyPr/>
          <a:lstStyle>
            <a:lvl1pPr>
              <a:defRPr>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3723808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316EEE0-BE06-37E9-8C6D-1A97071AE4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hidden="1">
            <a:extLst>
              <a:ext uri="{FF2B5EF4-FFF2-40B4-BE49-F238E27FC236}">
                <a16:creationId xmlns:a16="http://schemas.microsoft.com/office/drawing/2014/main" id="{532B3A1A-1848-4436-9845-0FB308343E6B}"/>
              </a:ext>
            </a:extLst>
          </p:cNvPr>
          <p:cNvSpPr>
            <a:spLocks noGrp="1"/>
          </p:cNvSpPr>
          <p:nvPr>
            <p:ph type="title"/>
          </p:nvPr>
        </p:nvSpPr>
        <p:spPr/>
        <p:txBody>
          <a:bodyPr/>
          <a:lstStyle>
            <a:lvl1pPr>
              <a:defRPr>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136467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8173620-4D6B-46D0-BD53-80DE9068F5BD}"/>
              </a:ext>
            </a:extLst>
          </p:cNvPr>
          <p:cNvPicPr>
            <a:picLocks noChangeAspect="1"/>
          </p:cNvPicPr>
          <p:nvPr userDrawn="1"/>
        </p:nvPicPr>
        <p:blipFill>
          <a:blip r:embed="rId2"/>
          <a:srcRect/>
          <a:stretch/>
        </p:blipFill>
        <p:spPr>
          <a:xfrm>
            <a:off x="1186" y="666"/>
            <a:ext cx="12189631" cy="6856667"/>
          </a:xfrm>
          <a:prstGeom prst="rect">
            <a:avLst/>
          </a:prstGeom>
        </p:spPr>
      </p:pic>
      <p:sp>
        <p:nvSpPr>
          <p:cNvPr id="2" name="標題版面配置區 1">
            <a:extLst>
              <a:ext uri="{FF2B5EF4-FFF2-40B4-BE49-F238E27FC236}">
                <a16:creationId xmlns:a16="http://schemas.microsoft.com/office/drawing/2014/main" id="{B2E979C4-6C94-CA7B-ED89-9B2022A15483}"/>
              </a:ext>
            </a:extLst>
          </p:cNvPr>
          <p:cNvSpPr>
            <a:spLocks noGrp="1"/>
          </p:cNvSpPr>
          <p:nvPr>
            <p:ph type="title"/>
          </p:nvPr>
        </p:nvSpPr>
        <p:spPr>
          <a:xfrm>
            <a:off x="973238" y="1"/>
            <a:ext cx="11218762" cy="1292506"/>
          </a:xfrm>
          <a:prstGeom prst="rect">
            <a:avLst/>
          </a:prstGeom>
        </p:spPr>
        <p:txBody>
          <a:bodyPr vert="horz" lIns="91440" tIns="45720" rIns="91440" bIns="45720" rtlCol="0" anchor="ctr">
            <a:normAutofit/>
          </a:bodyPr>
          <a:lstStyle>
            <a:lvl1pPr>
              <a:defRPr sz="4000" b="1">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842672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37AC4458-3AAD-1C6A-2D1E-FFB0472DF7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8E56C36-329F-B5EF-34EA-2BBA3D464D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276165310"/>
      </p:ext>
    </p:extLst>
  </p:cSld>
  <p:clrMap bg1="lt1" tx1="dk1" bg2="lt2" tx2="dk2" accent1="accent1" accent2="accent2" accent3="accent3" accent4="accent4" accent5="accent5" accent6="accent6" hlink="hlink" folHlink="folHlink"/>
  <p:sldLayoutIdLst>
    <p:sldLayoutId id="2147483700" r:id="rId1"/>
    <p:sldLayoutId id="2147483694" r:id="rId2"/>
    <p:sldLayoutId id="2147483702" r:id="rId3"/>
    <p:sldLayoutId id="2147483699" r:id="rId4"/>
    <p:sldLayoutId id="2147483695" r:id="rId5"/>
    <p:sldLayoutId id="2147483696" r:id="rId6"/>
    <p:sldLayoutId id="2147483697" r:id="rId7"/>
    <p:sldLayoutId id="2147483703" r:id="rId8"/>
    <p:sldLayoutId id="214748370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3.svg"/></Relationships>
</file>

<file path=ppt/slides/_rels/slide13.xml.rels><?xml version="1.0" encoding="UTF-8" standalone="yes"?>
<Relationships xmlns="http://schemas.openxmlformats.org/package/2006/relationships"><Relationship Id="rId8" Type="http://schemas.openxmlformats.org/officeDocument/2006/relationships/image" Target="../media/image89.svg"/><Relationship Id="rId13" Type="http://schemas.openxmlformats.org/officeDocument/2006/relationships/image" Target="../media/image94.png"/><Relationship Id="rId18" Type="http://schemas.openxmlformats.org/officeDocument/2006/relationships/image" Target="../media/image99.svg"/><Relationship Id="rId3" Type="http://schemas.openxmlformats.org/officeDocument/2006/relationships/image" Target="../media/image84.png"/><Relationship Id="rId21" Type="http://schemas.openxmlformats.org/officeDocument/2006/relationships/image" Target="../media/image102.png"/><Relationship Id="rId7" Type="http://schemas.openxmlformats.org/officeDocument/2006/relationships/image" Target="../media/image88.png"/><Relationship Id="rId12" Type="http://schemas.openxmlformats.org/officeDocument/2006/relationships/image" Target="../media/image93.svg"/><Relationship Id="rId17" Type="http://schemas.openxmlformats.org/officeDocument/2006/relationships/image" Target="../media/image98.png"/><Relationship Id="rId2" Type="http://schemas.openxmlformats.org/officeDocument/2006/relationships/notesSlide" Target="../notesSlides/notesSlide13.xml"/><Relationship Id="rId16" Type="http://schemas.openxmlformats.org/officeDocument/2006/relationships/image" Target="../media/image97.svg"/><Relationship Id="rId20" Type="http://schemas.openxmlformats.org/officeDocument/2006/relationships/image" Target="../media/image101.svg"/><Relationship Id="rId1" Type="http://schemas.openxmlformats.org/officeDocument/2006/relationships/slideLayout" Target="../slideLayouts/slideLayout5.xml"/><Relationship Id="rId6" Type="http://schemas.openxmlformats.org/officeDocument/2006/relationships/image" Target="../media/image87.png"/><Relationship Id="rId11" Type="http://schemas.openxmlformats.org/officeDocument/2006/relationships/image" Target="../media/image92.png"/><Relationship Id="rId24" Type="http://schemas.openxmlformats.org/officeDocument/2006/relationships/image" Target="../media/image105.sv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png"/><Relationship Id="rId10" Type="http://schemas.openxmlformats.org/officeDocument/2006/relationships/image" Target="../media/image91.svg"/><Relationship Id="rId19" Type="http://schemas.openxmlformats.org/officeDocument/2006/relationships/image" Target="../media/image10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svg"/><Relationship Id="rId22" Type="http://schemas.openxmlformats.org/officeDocument/2006/relationships/image" Target="../media/image103.svg"/></Relationships>
</file>

<file path=ppt/slides/_rels/slide1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07.png"/></Relationships>
</file>

<file path=ppt/slides/_rels/slide15.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13.svg"/><Relationship Id="rId5" Type="http://schemas.openxmlformats.org/officeDocument/2006/relationships/image" Target="../media/image9.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13.svg"/><Relationship Id="rId5" Type="http://schemas.openxmlformats.org/officeDocument/2006/relationships/image" Target="../media/image9.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116.png"/><Relationship Id="rId4" Type="http://schemas.openxmlformats.org/officeDocument/2006/relationships/image" Target="../media/image115.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2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27.png"/></Relationships>
</file>

<file path=ppt/slides/_rels/slide2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2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13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37.png"/></Relationships>
</file>

<file path=ppt/slides/_rels/slide3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140.png"/><Relationship Id="rId4" Type="http://schemas.openxmlformats.org/officeDocument/2006/relationships/image" Target="../media/image139.png"/></Relationships>
</file>

<file path=ppt/slides/_rels/slide32.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144.svg"/><Relationship Id="rId5" Type="http://schemas.openxmlformats.org/officeDocument/2006/relationships/image" Target="../media/image143.png"/><Relationship Id="rId4" Type="http://schemas.openxmlformats.org/officeDocument/2006/relationships/image" Target="../media/image142.svg"/><Relationship Id="rId9" Type="http://schemas.openxmlformats.org/officeDocument/2006/relationships/image" Target="../media/image147.png"/></Relationships>
</file>

<file path=ppt/slides/_rels/slide3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12" Type="http://schemas.openxmlformats.org/officeDocument/2006/relationships/image" Target="../media/image157.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s/_rels/slide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8.png"/><Relationship Id="rId7" Type="http://schemas.openxmlformats.org/officeDocument/2006/relationships/image" Target="../media/image162.sv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 Id="rId9" Type="http://schemas.openxmlformats.org/officeDocument/2006/relationships/image" Target="../media/image163.svg"/></Relationships>
</file>

<file path=ppt/slides/_rels/slide35.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64.png"/><Relationship Id="rId7"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s/_rels/slide36.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png"/><Relationship Id="rId7" Type="http://schemas.openxmlformats.org/officeDocument/2006/relationships/image" Target="../media/image172.sv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171.png"/><Relationship Id="rId5" Type="http://schemas.openxmlformats.org/officeDocument/2006/relationships/image" Target="../media/image170.svg"/><Relationship Id="rId10" Type="http://schemas.openxmlformats.org/officeDocument/2006/relationships/image" Target="../media/image175.svg"/><Relationship Id="rId4" Type="http://schemas.openxmlformats.org/officeDocument/2006/relationships/image" Target="../media/image169.png"/><Relationship Id="rId9" Type="http://schemas.openxmlformats.org/officeDocument/2006/relationships/image" Target="../media/image174.png"/></Relationships>
</file>

<file path=ppt/slides/_rels/slide37.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3" Type="http://schemas.openxmlformats.org/officeDocument/2006/relationships/image" Target="../media/image176.jpeg"/><Relationship Id="rId7" Type="http://schemas.openxmlformats.org/officeDocument/2006/relationships/image" Target="../media/image180.png"/><Relationship Id="rId12" Type="http://schemas.openxmlformats.org/officeDocument/2006/relationships/image" Target="../media/image185.png"/><Relationship Id="rId2" Type="http://schemas.openxmlformats.org/officeDocument/2006/relationships/notesSlide" Target="../notesSlides/notesSlide36.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6.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88.png"/><Relationship Id="rId10" Type="http://schemas.openxmlformats.org/officeDocument/2006/relationships/image" Target="../media/image183.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s>
</file>

<file path=ppt/slides/_rels/slide38.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jpeg"/></Relationships>
</file>

<file path=ppt/slides/_rels/slide39.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8.xml"/><Relationship Id="rId1" Type="http://schemas.openxmlformats.org/officeDocument/2006/relationships/slideLayout" Target="../slideLayouts/slideLayout5.xml"/><Relationship Id="rId5" Type="http://schemas.openxmlformats.org/officeDocument/2006/relationships/image" Target="../media/image195.png"/><Relationship Id="rId4" Type="http://schemas.openxmlformats.org/officeDocument/2006/relationships/image" Target="../media/image190.jpe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196.gif"/><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199.png"/><Relationship Id="rId4" Type="http://schemas.openxmlformats.org/officeDocument/2006/relationships/image" Target="../media/image198.png"/></Relationships>
</file>

<file path=ppt/slides/_rels/slide4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202.png"/><Relationship Id="rId7" Type="http://schemas.openxmlformats.org/officeDocument/2006/relationships/image" Target="../media/image206.sv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4.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svg"/><Relationship Id="rId11" Type="http://schemas.openxmlformats.org/officeDocument/2006/relationships/image" Target="../media/image34.svg"/><Relationship Id="rId5" Type="http://schemas.openxmlformats.org/officeDocument/2006/relationships/image" Target="../media/image26.png"/><Relationship Id="rId10" Type="http://schemas.openxmlformats.org/officeDocument/2006/relationships/image" Target="../media/image33.png"/><Relationship Id="rId4" Type="http://schemas.openxmlformats.org/officeDocument/2006/relationships/image" Target="../media/image25.sv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6.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7.png"/><Relationship Id="rId26" Type="http://schemas.openxmlformats.org/officeDocument/2006/relationships/image" Target="../media/image65.png"/><Relationship Id="rId3" Type="http://schemas.openxmlformats.org/officeDocument/2006/relationships/image" Target="../media/image42.png"/><Relationship Id="rId21" Type="http://schemas.openxmlformats.org/officeDocument/2006/relationships/image" Target="../media/image60.sv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6.svg"/><Relationship Id="rId25" Type="http://schemas.openxmlformats.org/officeDocument/2006/relationships/image" Target="../media/image64.svg"/><Relationship Id="rId2" Type="http://schemas.openxmlformats.org/officeDocument/2006/relationships/notesSlide" Target="../notesSlides/notesSlide9.xml"/><Relationship Id="rId16" Type="http://schemas.openxmlformats.org/officeDocument/2006/relationships/image" Target="../media/image55.png"/><Relationship Id="rId20" Type="http://schemas.openxmlformats.org/officeDocument/2006/relationships/image" Target="../media/image59.png"/><Relationship Id="rId29" Type="http://schemas.openxmlformats.org/officeDocument/2006/relationships/image" Target="../media/image68.svg"/><Relationship Id="rId1" Type="http://schemas.openxmlformats.org/officeDocument/2006/relationships/slideLayout" Target="../slideLayouts/slideLayout5.xml"/><Relationship Id="rId6" Type="http://schemas.openxmlformats.org/officeDocument/2006/relationships/image" Target="../media/image45.png"/><Relationship Id="rId11" Type="http://schemas.openxmlformats.org/officeDocument/2006/relationships/image" Target="../media/image50.svg"/><Relationship Id="rId24" Type="http://schemas.openxmlformats.org/officeDocument/2006/relationships/image" Target="../media/image63.png"/><Relationship Id="rId5" Type="http://schemas.openxmlformats.org/officeDocument/2006/relationships/image" Target="../media/image44.svg"/><Relationship Id="rId15" Type="http://schemas.openxmlformats.org/officeDocument/2006/relationships/image" Target="../media/image54.svg"/><Relationship Id="rId23" Type="http://schemas.openxmlformats.org/officeDocument/2006/relationships/image" Target="../media/image62.svg"/><Relationship Id="rId28" Type="http://schemas.openxmlformats.org/officeDocument/2006/relationships/image" Target="../media/image67.png"/><Relationship Id="rId10" Type="http://schemas.openxmlformats.org/officeDocument/2006/relationships/image" Target="../media/image49.png"/><Relationship Id="rId19" Type="http://schemas.openxmlformats.org/officeDocument/2006/relationships/image" Target="../media/image58.svg"/><Relationship Id="rId31" Type="http://schemas.openxmlformats.org/officeDocument/2006/relationships/image" Target="../media/image70.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svg"/><Relationship Id="rId30"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hidden="1">
            <a:extLst>
              <a:ext uri="{FF2B5EF4-FFF2-40B4-BE49-F238E27FC236}">
                <a16:creationId xmlns:a16="http://schemas.microsoft.com/office/drawing/2014/main" id="{C56526E8-A287-4872-AD27-3F4A118DBCD7}"/>
              </a:ext>
            </a:extLst>
          </p:cNvPr>
          <p:cNvSpPr txBox="1"/>
          <p:nvPr/>
        </p:nvSpPr>
        <p:spPr>
          <a:xfrm>
            <a:off x="446144" y="1483517"/>
            <a:ext cx="5801227" cy="938719"/>
          </a:xfrm>
          <a:prstGeom prst="rect">
            <a:avLst/>
          </a:prstGeom>
          <a:noFill/>
        </p:spPr>
        <p:txBody>
          <a:bodyPr wrap="square" rtlCol="0">
            <a:spAutoFit/>
          </a:bodyPr>
          <a:lstStyle/>
          <a:p>
            <a:r>
              <a:rPr lang="en-US" altLang="zh-TW" sz="5500" b="1">
                <a:solidFill>
                  <a:schemeClr val="bg1"/>
                </a:solidFill>
                <a:latin typeface="Arial" panose="020B0604020202020204" pitchFamily="34" charset="0"/>
                <a:ea typeface="微軟正黑體" panose="020B0604030504040204" pitchFamily="34" charset="-120"/>
                <a:sym typeface="Arial" panose="020B0604020202020204" pitchFamily="34" charset="0"/>
              </a:rPr>
              <a:t>TS-x53E</a:t>
            </a:r>
            <a:endParaRPr lang="zh-TW" altLang="en-US" sz="55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圖形 2">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144" y="443084"/>
            <a:ext cx="1348877" cy="242926"/>
          </a:xfrm>
          <a:prstGeom prst="rect">
            <a:avLst/>
          </a:prstGeom>
        </p:spPr>
      </p:pic>
      <p:sp>
        <p:nvSpPr>
          <p:cNvPr id="10" name="文字方塊 9" hidden="1">
            <a:extLst>
              <a:ext uri="{FF2B5EF4-FFF2-40B4-BE49-F238E27FC236}">
                <a16:creationId xmlns:a16="http://schemas.microsoft.com/office/drawing/2014/main" id="{C56526E8-A287-4872-AD27-3F4A118DBCD7}"/>
              </a:ext>
            </a:extLst>
          </p:cNvPr>
          <p:cNvSpPr txBox="1"/>
          <p:nvPr/>
        </p:nvSpPr>
        <p:spPr>
          <a:xfrm>
            <a:off x="446143" y="2619578"/>
            <a:ext cx="6130272" cy="1200329"/>
          </a:xfrm>
          <a:prstGeom prst="rect">
            <a:avLst/>
          </a:prstGeom>
          <a:noFill/>
        </p:spPr>
        <p:txBody>
          <a:bodyPr wrap="square" lIns="91440" tIns="45720" rIns="91440" bIns="45720" rtlCol="0" anchor="t">
            <a:spAutoFit/>
          </a:bodyPr>
          <a:lstStyle/>
          <a:p>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Intel Celeron® </a:t>
            </a:r>
            <a:r>
              <a:rPr lang="en-US"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高效四核心處理器</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2/4-bay</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穩定長期供應的</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NAS，具有雙</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2.5GbE </a:t>
            </a:r>
            <a:r>
              <a:rPr lang="zh-CN"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網路埠和雙</a:t>
            </a:r>
            <a:r>
              <a:rPr lang="en-US" altLang="zh-CN">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HDMI </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螢幕輸出</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是</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MSP、SI </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進行長期專案需求的理想選擇</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endParaRPr lang="zh-TW"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endParaRPr lang="en-US">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grpSp>
        <p:nvGrpSpPr>
          <p:cNvPr id="5" name="群組 4" hidden="1">
            <a:extLst>
              <a:ext uri="{FF2B5EF4-FFF2-40B4-BE49-F238E27FC236}">
                <a16:creationId xmlns:a16="http://schemas.microsoft.com/office/drawing/2014/main" id="{B29E07AC-1735-0588-E728-7B4FC4C180CA}"/>
              </a:ext>
            </a:extLst>
          </p:cNvPr>
          <p:cNvGrpSpPr/>
          <p:nvPr/>
        </p:nvGrpSpPr>
        <p:grpSpPr>
          <a:xfrm>
            <a:off x="239895" y="4284508"/>
            <a:ext cx="6643791" cy="2314873"/>
            <a:chOff x="239895" y="4284508"/>
            <a:chExt cx="6643791" cy="2314873"/>
          </a:xfrm>
        </p:grpSpPr>
        <p:sp>
          <p:nvSpPr>
            <p:cNvPr id="18" name="文字方塊 17">
              <a:extLst>
                <a:ext uri="{FF2B5EF4-FFF2-40B4-BE49-F238E27FC236}">
                  <a16:creationId xmlns:a16="http://schemas.microsoft.com/office/drawing/2014/main" id="{69737EA6-8668-455E-870B-6BB9336E7DEA}"/>
                </a:ext>
              </a:extLst>
            </p:cNvPr>
            <p:cNvSpPr txBox="1"/>
            <p:nvPr/>
          </p:nvSpPr>
          <p:spPr>
            <a:xfrm>
              <a:off x="3770616" y="6124319"/>
              <a:ext cx="3113070" cy="400110"/>
            </a:xfrm>
            <a:prstGeom prst="rect">
              <a:avLst/>
            </a:prstGeom>
            <a:noFill/>
          </p:spPr>
          <p:txBody>
            <a:bodyPr wrap="square" rtlCol="0">
              <a:spAutoFit/>
            </a:bodyPr>
            <a:lstStyle/>
            <a:p>
              <a:pPr algn="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Andy Chuang</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片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9895" y="4655128"/>
              <a:ext cx="3110252" cy="1944253"/>
            </a:xfrm>
            <a:prstGeom prst="rect">
              <a:avLst/>
            </a:prstGeom>
          </p:spPr>
        </p:pic>
        <p:pic>
          <p:nvPicPr>
            <p:cNvPr id="4" name="圖片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25329" y="4655127"/>
              <a:ext cx="3110252" cy="1944253"/>
            </a:xfrm>
            <a:prstGeom prst="rect">
              <a:avLst/>
            </a:prstGeom>
          </p:spPr>
        </p:pic>
        <p:sp>
          <p:nvSpPr>
            <p:cNvPr id="8" name="文字方塊 7">
              <a:extLst>
                <a:ext uri="{FF2B5EF4-FFF2-40B4-BE49-F238E27FC236}">
                  <a16:creationId xmlns:a16="http://schemas.microsoft.com/office/drawing/2014/main" id="{C56526E8-A287-4872-AD27-3F4A118DBCD7}"/>
                </a:ext>
              </a:extLst>
            </p:cNvPr>
            <p:cNvSpPr txBox="1"/>
            <p:nvPr/>
          </p:nvSpPr>
          <p:spPr>
            <a:xfrm>
              <a:off x="1227694" y="4285795"/>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TS-253E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C56526E8-A287-4872-AD27-3F4A118DBCD7}"/>
                </a:ext>
              </a:extLst>
            </p:cNvPr>
            <p:cNvSpPr txBox="1"/>
            <p:nvPr/>
          </p:nvSpPr>
          <p:spPr>
            <a:xfrm>
              <a:off x="3131713" y="4284508"/>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TS-453E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6" name="文字方塊 5">
            <a:extLst>
              <a:ext uri="{FF2B5EF4-FFF2-40B4-BE49-F238E27FC236}">
                <a16:creationId xmlns:a16="http://schemas.microsoft.com/office/drawing/2014/main" id="{9A6E2FD1-AEF1-CD71-862A-A3AA4E25315D}"/>
              </a:ext>
            </a:extLst>
          </p:cNvPr>
          <p:cNvSpPr txBox="1"/>
          <p:nvPr/>
        </p:nvSpPr>
        <p:spPr>
          <a:xfrm>
            <a:off x="317633" y="3354049"/>
            <a:ext cx="5022462" cy="1200329"/>
          </a:xfrm>
          <a:prstGeom prst="rect">
            <a:avLst/>
          </a:prstGeom>
          <a:noFill/>
        </p:spPr>
        <p:txBody>
          <a:bodyPr wrap="square" lIns="91440" tIns="45720" rIns="91440" bIns="45720" rtlCol="0" anchor="t">
            <a:spAutoFit/>
          </a:bodyPr>
          <a:lstStyle/>
          <a:p>
            <a:r>
              <a:rPr lang="en-US" altLang="zh-TW"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Intel</a:t>
            </a:r>
            <a:r>
              <a:rPr lang="en-US" altLang="zh-TW" sz="2400" b="1" baseline="300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J6412 Quad-Core Long-Term Availability NAS for Business and Professional Users</a:t>
            </a:r>
            <a:endParaRPr lang="zh-TW" altLang="en-US"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 name="文字方塊 6">
            <a:extLst>
              <a:ext uri="{FF2B5EF4-FFF2-40B4-BE49-F238E27FC236}">
                <a16:creationId xmlns:a16="http://schemas.microsoft.com/office/drawing/2014/main" id="{24EC0D98-823A-2838-B8AE-8431708EB275}"/>
              </a:ext>
            </a:extLst>
          </p:cNvPr>
          <p:cNvSpPr txBox="1"/>
          <p:nvPr/>
        </p:nvSpPr>
        <p:spPr>
          <a:xfrm>
            <a:off x="317633" y="4554378"/>
            <a:ext cx="4793863" cy="584775"/>
          </a:xfrm>
          <a:prstGeom prst="rect">
            <a:avLst/>
          </a:prstGeom>
          <a:noFill/>
        </p:spPr>
        <p:txBody>
          <a:bodyPr wrap="square" lIns="91440" tIns="45720" rIns="91440" bIns="45720" rtlCol="0" anchor="t">
            <a:spAutoFit/>
          </a:bodyPr>
          <a:lstStyle/>
          <a:p>
            <a:r>
              <a:rPr lang="en-US" altLang="zh-TW" sz="16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Provides dual-port 2.5 GbE, 4K HDMI dual-screen output, and dual M.2 PCIe SSD expansion slots</a:t>
            </a:r>
            <a:endParaRPr lang="zh-TW" altLang="en-US" sz="16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2" name="文字方塊 11">
            <a:extLst>
              <a:ext uri="{FF2B5EF4-FFF2-40B4-BE49-F238E27FC236}">
                <a16:creationId xmlns:a16="http://schemas.microsoft.com/office/drawing/2014/main" id="{D6A3C89C-33FC-9D6E-556F-A0BF9BF5D025}"/>
              </a:ext>
            </a:extLst>
          </p:cNvPr>
          <p:cNvSpPr txBox="1"/>
          <p:nvPr/>
        </p:nvSpPr>
        <p:spPr>
          <a:xfrm>
            <a:off x="408559" y="709127"/>
            <a:ext cx="1424046" cy="230832"/>
          </a:xfrm>
          <a:prstGeom prst="rect">
            <a:avLst/>
          </a:prstGeom>
          <a:noFill/>
        </p:spPr>
        <p:txBody>
          <a:bodyPr wrap="square" lIns="91440" tIns="45720" rIns="91440" bIns="45720" rtlCol="0" anchor="t">
            <a:spAutoFit/>
          </a:bodyPr>
          <a:lstStyle/>
          <a:p>
            <a:pPr algn="dist"/>
            <a:r>
              <a:rPr lang="en-US" altLang="zh-TW" sz="900" b="1" dirty="0">
                <a:solidFill>
                  <a:schemeClr val="bg1"/>
                </a:solidFill>
              </a:rPr>
              <a:t>v1.1 </a:t>
            </a:r>
            <a:r>
              <a:rPr lang="en-US" altLang="zh-TW" sz="900" b="1" dirty="0">
                <a:solidFill>
                  <a:schemeClr val="bg1"/>
                </a:solidFill>
                <a:sym typeface="Arial" panose="020B0604020202020204" pitchFamily="34" charset="0"/>
              </a:rPr>
              <a:t>202408</a:t>
            </a:r>
            <a:endParaRPr lang="zh-TW" altLang="en-US" sz="900" b="1" dirty="0">
              <a:solidFill>
                <a:schemeClr val="bg1"/>
              </a:solidFill>
              <a:sym typeface="Arial" panose="020B0604020202020204" pitchFamily="34" charset="0"/>
            </a:endParaRPr>
          </a:p>
        </p:txBody>
      </p:sp>
    </p:spTree>
    <p:extLst>
      <p:ext uri="{BB962C8B-B14F-4D97-AF65-F5344CB8AC3E}">
        <p14:creationId xmlns:p14="http://schemas.microsoft.com/office/powerpoint/2010/main" val="2396596706"/>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hidden="1">
            <a:extLst>
              <a:ext uri="{FF2B5EF4-FFF2-40B4-BE49-F238E27FC236}">
                <a16:creationId xmlns:a16="http://schemas.microsoft.com/office/drawing/2014/main" id="{74FF805F-6521-4307-B6BF-1A0874627BC2}"/>
              </a:ext>
            </a:extLst>
          </p:cNvPr>
          <p:cNvSpPr txBox="1"/>
          <p:nvPr/>
        </p:nvSpPr>
        <p:spPr>
          <a:xfrm>
            <a:off x="190500" y="260737"/>
            <a:ext cx="11791950" cy="1323439"/>
          </a:xfrm>
          <a:prstGeom prst="rect">
            <a:avLst/>
          </a:prstGeom>
          <a:noFill/>
        </p:spPr>
        <p:txBody>
          <a:bodyPr wrap="square" lIns="91440" tIns="45720" rIns="91440" bIns="45720" rtlCol="0" anchor="t">
            <a:spAutoFit/>
          </a:bodyPr>
          <a:lstStyle/>
          <a:p>
            <a:pPr algn="ctr"/>
            <a:r>
              <a:rPr lang="ja-JP" alt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安裝</a:t>
            </a:r>
            <a:r>
              <a:rPr 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M.2 2280 </a:t>
            </a:r>
            <a:r>
              <a:rPr lang="en-US" sz="4000"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NVMe</a:t>
            </a:r>
            <a:r>
              <a:rPr 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PCIe SSD（</a:t>
            </a:r>
            <a:r>
              <a:rPr lang="zh-CN" alt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另外添購</a:t>
            </a:r>
            <a:r>
              <a:rPr 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endParaRPr lang="en-US" altLang="zh-TW">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algn="ctr"/>
            <a:r>
              <a:rPr lang="zh-CN" alt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提升 </a:t>
            </a:r>
            <a:r>
              <a:rPr 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NAS </a:t>
            </a:r>
            <a:r>
              <a:rPr lang="ja-JP" altLang="en-US" sz="40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效能</a:t>
            </a:r>
            <a:endParaRPr lang="en-US">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10" name="圖片 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71634" y="1742269"/>
            <a:ext cx="11539555" cy="7213504"/>
          </a:xfrm>
          <a:prstGeom prst="rect">
            <a:avLst/>
          </a:prstGeom>
        </p:spPr>
      </p:pic>
      <p:sp>
        <p:nvSpPr>
          <p:cNvPr id="17" name="矩形 16" hidden="1">
            <a:extLst>
              <a:ext uri="{FF2B5EF4-FFF2-40B4-BE49-F238E27FC236}">
                <a16:creationId xmlns:a16="http://schemas.microsoft.com/office/drawing/2014/main" id="{EB960F31-6801-4049-8DE7-19A0D3258568}"/>
              </a:ext>
            </a:extLst>
          </p:cNvPr>
          <p:cNvSpPr/>
          <p:nvPr/>
        </p:nvSpPr>
        <p:spPr>
          <a:xfrm rot="16200000" flipH="1">
            <a:off x="12620635" y="2433263"/>
            <a:ext cx="1331076" cy="1425039"/>
          </a:xfrm>
          <a:prstGeom prst="rect">
            <a:avLst/>
          </a:prstGeom>
          <a:ln w="57150">
            <a:solidFill>
              <a:srgbClr val="00B050"/>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 name="文字方塊 17">
            <a:extLst>
              <a:ext uri="{FF2B5EF4-FFF2-40B4-BE49-F238E27FC236}">
                <a16:creationId xmlns:a16="http://schemas.microsoft.com/office/drawing/2014/main" id="{6E8026C0-C4C9-574B-BB6E-210774F05B7A}"/>
              </a:ext>
            </a:extLst>
          </p:cNvPr>
          <p:cNvSpPr txBox="1"/>
          <p:nvPr/>
        </p:nvSpPr>
        <p:spPr>
          <a:xfrm>
            <a:off x="771525" y="3353207"/>
            <a:ext cx="3834459" cy="1631216"/>
          </a:xfrm>
          <a:prstGeom prst="rect">
            <a:avLst/>
          </a:prstGeom>
          <a:noFill/>
        </p:spPr>
        <p:txBody>
          <a:bodyPr wrap="square" lIns="91440" tIns="45720" rIns="91440" bIns="45720" rtlCol="0" anchor="t">
            <a:spAutoFit/>
          </a:bodyPr>
          <a:lstStyle/>
          <a:p>
            <a:r>
              <a:rPr lang="en-US" sz="2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providing SSD cache, and </a:t>
            </a:r>
            <a:r>
              <a:rPr lang="en-US" sz="2000" err="1">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Qtier</a:t>
            </a:r>
            <a:r>
              <a:rPr lang="en-US" sz="2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 automatic tiered storage, so that SSD and HDD storage space can achieve the best configuration at any time.</a:t>
            </a:r>
            <a:endParaRPr lang="en-US" altLang="zh-TW" sz="20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 name="標題 2">
            <a:extLst>
              <a:ext uri="{FF2B5EF4-FFF2-40B4-BE49-F238E27FC236}">
                <a16:creationId xmlns:a16="http://schemas.microsoft.com/office/drawing/2014/main" id="{11D31875-239A-91DE-44EA-1FC77962C3A7}"/>
              </a:ext>
            </a:extLst>
          </p:cNvPr>
          <p:cNvSpPr>
            <a:spLocks noGrp="1"/>
          </p:cNvSpPr>
          <p:nvPr>
            <p:ph type="title"/>
          </p:nvPr>
        </p:nvSpPr>
        <p:spPr/>
        <p:txBody>
          <a:bodyPr>
            <a:normAutofit fontScale="90000"/>
          </a:bodyPr>
          <a:lstStyle/>
          <a:p>
            <a:r>
              <a:rPr lang="en-US" altLang="zh-TW">
                <a:latin typeface="Arial" panose="020B0604020202020204" pitchFamily="34" charset="0"/>
                <a:sym typeface="Arial" panose="020B0604020202020204" pitchFamily="34" charset="0"/>
              </a:rPr>
              <a:t>Attain greater NAS performance by installing M.2 2280 </a:t>
            </a:r>
            <a:r>
              <a:rPr lang="en-US" altLang="zh-TW" err="1">
                <a:latin typeface="Arial" panose="020B0604020202020204" pitchFamily="34" charset="0"/>
                <a:sym typeface="Arial" panose="020B0604020202020204" pitchFamily="34" charset="0"/>
              </a:rPr>
              <a:t>NVMe</a:t>
            </a:r>
            <a:r>
              <a:rPr lang="en-US" altLang="zh-TW">
                <a:latin typeface="Arial" panose="020B0604020202020204" pitchFamily="34" charset="0"/>
                <a:sym typeface="Arial" panose="020B0604020202020204" pitchFamily="34" charset="0"/>
              </a:rPr>
              <a:t> </a:t>
            </a:r>
            <a:r>
              <a:rPr lang="en-US" altLang="zh-TW" err="1">
                <a:latin typeface="Arial" panose="020B0604020202020204" pitchFamily="34" charset="0"/>
                <a:sym typeface="Arial" panose="020B0604020202020204" pitchFamily="34" charset="0"/>
              </a:rPr>
              <a:t>PCIe</a:t>
            </a:r>
            <a:r>
              <a:rPr lang="en-US" altLang="zh-TW">
                <a:latin typeface="Arial" panose="020B0604020202020204" pitchFamily="34" charset="0"/>
                <a:sym typeface="Arial" panose="020B0604020202020204" pitchFamily="34" charset="0"/>
              </a:rPr>
              <a:t> SSDs (sold separately) </a:t>
            </a:r>
            <a:endParaRPr lang="zh-TW" altLang="en-US">
              <a:latin typeface="Arial" panose="020B0604020202020204" pitchFamily="34" charset="0"/>
              <a:sym typeface="Arial" panose="020B0604020202020204" pitchFamily="34" charset="0"/>
            </a:endParaRPr>
          </a:p>
        </p:txBody>
      </p:sp>
      <p:sp>
        <p:nvSpPr>
          <p:cNvPr id="4" name="文字方塊 3">
            <a:extLst>
              <a:ext uri="{FF2B5EF4-FFF2-40B4-BE49-F238E27FC236}">
                <a16:creationId xmlns:a16="http://schemas.microsoft.com/office/drawing/2014/main" id="{E822EC47-DE1F-6AD8-A1C3-F91199FC0A6D}"/>
              </a:ext>
            </a:extLst>
          </p:cNvPr>
          <p:cNvSpPr txBox="1"/>
          <p:nvPr/>
        </p:nvSpPr>
        <p:spPr>
          <a:xfrm>
            <a:off x="771525" y="2498864"/>
            <a:ext cx="536638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kumimoji="1"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Dual</a:t>
            </a:r>
            <a:r>
              <a:rPr kumimoji="1" lang="nl-NL"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 M.2 2280 </a:t>
            </a:r>
            <a:r>
              <a:rPr kumimoji="1" lang="nl-NL" altLang="zh-TW" sz="2400" b="1" err="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PCIe</a:t>
            </a:r>
            <a:r>
              <a:rPr kumimoji="1" lang="nl-NL"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 Gen3 x2 </a:t>
            </a:r>
            <a:r>
              <a:rPr kumimoji="1" lang="nl-NL" altLang="zh-TW" sz="2400" b="1" err="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slots</a:t>
            </a:r>
            <a:r>
              <a:rPr kumimoji="1"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 </a:t>
            </a:r>
            <a:endParaRPr kumimoji="1" lang="zh-TW" altLang="en-US"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endParaRPr>
          </a:p>
          <a:p>
            <a:r>
              <a:rPr kumimoji="1"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support </a:t>
            </a:r>
            <a:r>
              <a:rPr kumimoji="1" lang="en-US" altLang="zh-TW" sz="2400" b="1" err="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NVMe</a:t>
            </a:r>
            <a:r>
              <a:rPr kumimoji="1"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 SSD</a:t>
            </a:r>
            <a:endParaRPr lang="zh-TW" altLang="en-US"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961974804"/>
      </p:ext>
    </p:extLst>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C89451F-0117-72EC-C205-BC817CEB558C}"/>
              </a:ext>
            </a:extLst>
          </p:cNvPr>
          <p:cNvSpPr>
            <a:spLocks noGrp="1"/>
          </p:cNvSpPr>
          <p:nvPr>
            <p:ph type="title"/>
          </p:nvPr>
        </p:nvSpPr>
        <p:spPr/>
        <p:txBody>
          <a:bodyPr>
            <a:normAutofit/>
          </a:bodyPr>
          <a:lstStyle/>
          <a:p>
            <a:r>
              <a:rPr lang="en-US" altLang="zh-TW">
                <a:latin typeface="Arial" panose="020B0604020202020204" pitchFamily="34" charset="0"/>
                <a:sym typeface="Arial" panose="020B0604020202020204" pitchFamily="34" charset="0"/>
              </a:rPr>
              <a:t>M.2 </a:t>
            </a:r>
            <a:r>
              <a:rPr lang="en-US" altLang="zh-TW" err="1">
                <a:latin typeface="Arial" panose="020B0604020202020204" pitchFamily="34" charset="0"/>
                <a:sym typeface="Arial" panose="020B0604020202020204" pitchFamily="34" charset="0"/>
              </a:rPr>
              <a:t>NVMe</a:t>
            </a:r>
            <a:r>
              <a:rPr lang="en-US" altLang="zh-TW">
                <a:latin typeface="Arial" panose="020B0604020202020204" pitchFamily="34" charset="0"/>
                <a:sym typeface="Arial" panose="020B0604020202020204" pitchFamily="34" charset="0"/>
              </a:rPr>
              <a:t> SSD cache for improved performance at a lower cost</a:t>
            </a:r>
            <a:endParaRPr lang="zh-TW" altLang="en-US">
              <a:latin typeface="Arial" panose="020B0604020202020204" pitchFamily="34" charset="0"/>
              <a:sym typeface="Arial" panose="020B0604020202020204" pitchFamily="34" charset="0"/>
            </a:endParaRPr>
          </a:p>
        </p:txBody>
      </p:sp>
      <p:sp>
        <p:nvSpPr>
          <p:cNvPr id="5" name="矩形: 圓角 34" hidden="1">
            <a:extLst>
              <a:ext uri="{FF2B5EF4-FFF2-40B4-BE49-F238E27FC236}">
                <a16:creationId xmlns:a16="http://schemas.microsoft.com/office/drawing/2014/main" id="{7293E23F-AFCB-4AB9-98F3-84D9A8E743AB}"/>
              </a:ext>
            </a:extLst>
          </p:cNvPr>
          <p:cNvSpPr/>
          <p:nvPr/>
        </p:nvSpPr>
        <p:spPr>
          <a:xfrm>
            <a:off x="4564688" y="3250032"/>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矩形: 圓角 35" hidden="1">
            <a:extLst>
              <a:ext uri="{FF2B5EF4-FFF2-40B4-BE49-F238E27FC236}">
                <a16:creationId xmlns:a16="http://schemas.microsoft.com/office/drawing/2014/main" id="{42E9480E-4535-48D4-8AFC-1E1CF06547A5}"/>
              </a:ext>
            </a:extLst>
          </p:cNvPr>
          <p:cNvSpPr/>
          <p:nvPr/>
        </p:nvSpPr>
        <p:spPr>
          <a:xfrm>
            <a:off x="549987" y="3411603"/>
            <a:ext cx="4099655" cy="3785653"/>
          </a:xfrm>
          <a:prstGeom prst="roundRect">
            <a:avLst>
              <a:gd name="adj" fmla="val 50000"/>
            </a:avLst>
          </a:prstGeom>
          <a:solidFill>
            <a:srgbClr val="FE4402">
              <a:alpha val="28000"/>
            </a:srgb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矩形: 圓角 33" hidden="1">
            <a:extLst>
              <a:ext uri="{FF2B5EF4-FFF2-40B4-BE49-F238E27FC236}">
                <a16:creationId xmlns:a16="http://schemas.microsoft.com/office/drawing/2014/main" id="{02496F11-2C8B-44F5-BD75-1BE37AD54DB8}"/>
              </a:ext>
            </a:extLst>
          </p:cNvPr>
          <p:cNvSpPr/>
          <p:nvPr/>
        </p:nvSpPr>
        <p:spPr>
          <a:xfrm>
            <a:off x="1108054" y="4271528"/>
            <a:ext cx="3102578" cy="1960327"/>
          </a:xfrm>
          <a:prstGeom prst="roundRect">
            <a:avLst>
              <a:gd name="adj" fmla="val 10451"/>
            </a:avLst>
          </a:prstGeom>
          <a:solidFill>
            <a:srgbClr val="1F1F1F">
              <a:alpha val="51000"/>
            </a:srgbClr>
          </a:solidFill>
          <a:effectLst>
            <a:softEdge rad="4064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8" name="群組 44">
            <a:extLst>
              <a:ext uri="{FF2B5EF4-FFF2-40B4-BE49-F238E27FC236}">
                <a16:creationId xmlns:a16="http://schemas.microsoft.com/office/drawing/2014/main" id="{4FC35E7A-10B1-4188-B1A2-0656F3DC9F01}"/>
              </a:ext>
            </a:extLst>
          </p:cNvPr>
          <p:cNvGrpSpPr>
            <a:grpSpLocks/>
          </p:cNvGrpSpPr>
          <p:nvPr/>
        </p:nvGrpSpPr>
        <p:grpSpPr bwMode="auto">
          <a:xfrm>
            <a:off x="4074626" y="5219473"/>
            <a:ext cx="1312069" cy="744647"/>
            <a:chOff x="11142110" y="1810127"/>
            <a:chExt cx="1749051" cy="992545"/>
          </a:xfrm>
        </p:grpSpPr>
        <p:sp>
          <p:nvSpPr>
            <p:cNvPr id="9" name="Shape 74">
              <a:extLst>
                <a:ext uri="{FF2B5EF4-FFF2-40B4-BE49-F238E27FC236}">
                  <a16:creationId xmlns:a16="http://schemas.microsoft.com/office/drawing/2014/main" id="{1CADE1BA-42D3-48C2-A0D0-3C120E91FC36}"/>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Shape 75">
              <a:extLst>
                <a:ext uri="{FF2B5EF4-FFF2-40B4-BE49-F238E27FC236}">
                  <a16:creationId xmlns:a16="http://schemas.microsoft.com/office/drawing/2014/main" id="{4542532D-FBFA-4E2F-8CA7-DD24EA1A0219}"/>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Shape 96">
              <a:extLst>
                <a:ext uri="{FF2B5EF4-FFF2-40B4-BE49-F238E27FC236}">
                  <a16:creationId xmlns:a16="http://schemas.microsoft.com/office/drawing/2014/main" id="{3B813A57-5D9B-42C2-ACE7-9D219C765787}"/>
                </a:ext>
              </a:extLst>
            </p:cNvPr>
            <p:cNvSpPr txBox="1">
              <a:spLocks noChangeArrowheads="1"/>
            </p:cNvSpPr>
            <p:nvPr/>
          </p:nvSpPr>
          <p:spPr bwMode="auto">
            <a:xfrm>
              <a:off x="11367124" y="2099945"/>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Arial" panose="020B0604020202020204" pitchFamily="34" charset="0"/>
                  <a:ea typeface="微軟正黑體" panose="020B0604030504040204" pitchFamily="34" charset="-120"/>
                  <a:sym typeface="Arial" panose="020B0604020202020204" pitchFamily="34" charset="0"/>
                </a:rPr>
                <a:t>HDD </a:t>
              </a:r>
              <a:r>
                <a:rPr lang="en-US" altLang="zh-TW" sz="900">
                  <a:latin typeface="Arial" panose="020B0604020202020204" pitchFamily="34" charset="0"/>
                  <a:ea typeface="微軟正黑體" panose="020B0604030504040204" pitchFamily="34" charset="-120"/>
                  <a:sym typeface="Arial" panose="020B0604020202020204" pitchFamily="34" charset="0"/>
                </a:rPr>
                <a:t>space</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12" name="Shape 97">
              <a:extLst>
                <a:ext uri="{FF2B5EF4-FFF2-40B4-BE49-F238E27FC236}">
                  <a16:creationId xmlns:a16="http://schemas.microsoft.com/office/drawing/2014/main" id="{8015A781-3F2B-4E2A-9DC6-28861104FD05}"/>
                </a:ext>
              </a:extLst>
            </p:cNvPr>
            <p:cNvSpPr txBox="1">
              <a:spLocks noChangeArrowheads="1"/>
            </p:cNvSpPr>
            <p:nvPr/>
          </p:nvSpPr>
          <p:spPr bwMode="auto">
            <a:xfrm>
              <a:off x="11367125" y="2421401"/>
              <a:ext cx="1524036"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Arial" panose="020B0604020202020204" pitchFamily="34" charset="0"/>
                  <a:ea typeface="微軟正黑體" panose="020B0604030504040204" pitchFamily="34" charset="-120"/>
                  <a:sym typeface="Arial" panose="020B0604020202020204" pitchFamily="34" charset="0"/>
                </a:rPr>
                <a:t>SSD </a:t>
              </a:r>
              <a:r>
                <a:rPr lang="en-US" altLang="zh-TW" sz="900">
                  <a:latin typeface="Arial" panose="020B0604020202020204" pitchFamily="34" charset="0"/>
                  <a:ea typeface="微軟正黑體" panose="020B0604030504040204" pitchFamily="34" charset="-120"/>
                  <a:sym typeface="Arial" panose="020B0604020202020204" pitchFamily="34" charset="0"/>
                </a:rPr>
                <a:t>space</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13" name="Shape 105">
              <a:extLst>
                <a:ext uri="{FF2B5EF4-FFF2-40B4-BE49-F238E27FC236}">
                  <a16:creationId xmlns:a16="http://schemas.microsoft.com/office/drawing/2014/main" id="{98354621-E3C1-47AD-BB48-DEF1A9B5BCFC}"/>
                </a:ext>
              </a:extLst>
            </p:cNvPr>
            <p:cNvSpPr txBox="1">
              <a:spLocks noChangeArrowheads="1"/>
            </p:cNvSpPr>
            <p:nvPr/>
          </p:nvSpPr>
          <p:spPr bwMode="auto">
            <a:xfrm>
              <a:off x="11367123" y="1810127"/>
              <a:ext cx="1151083" cy="348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en-US" altLang="zh-TW" sz="900">
                  <a:latin typeface="Arial" panose="020B0604020202020204" pitchFamily="34" charset="0"/>
                  <a:ea typeface="微軟正黑體" panose="020B0604030504040204" pitchFamily="34" charset="-120"/>
                  <a:sym typeface="Arial" panose="020B0604020202020204" pitchFamily="34" charset="0"/>
                </a:rPr>
                <a:t>Application</a:t>
              </a:r>
              <a:endParaRPr lang="zh-TW" altLang="zh-TW" sz="900">
                <a:latin typeface="Arial" panose="020B0604020202020204" pitchFamily="34" charset="0"/>
                <a:ea typeface="微軟正黑體" panose="020B0604030504040204" pitchFamily="34" charset="-120"/>
                <a:sym typeface="Arial" panose="020B0604020202020204" pitchFamily="34" charset="0"/>
              </a:endParaRPr>
            </a:p>
          </p:txBody>
        </p:sp>
        <p:sp>
          <p:nvSpPr>
            <p:cNvPr id="14" name="Shape 74">
              <a:extLst>
                <a:ext uri="{FF2B5EF4-FFF2-40B4-BE49-F238E27FC236}">
                  <a16:creationId xmlns:a16="http://schemas.microsoft.com/office/drawing/2014/main" id="{B4E25D36-6228-498F-A547-B3E4F8339B3D}"/>
                </a:ext>
              </a:extLst>
            </p:cNvPr>
            <p:cNvSpPr>
              <a:spLocks noChangeArrowheads="1"/>
            </p:cNvSpPr>
            <p:nvPr/>
          </p:nvSpPr>
          <p:spPr bwMode="auto">
            <a:xfrm>
              <a:off x="11142110" y="1906933"/>
              <a:ext cx="195220" cy="207897"/>
            </a:xfrm>
            <a:prstGeom prst="rect">
              <a:avLst/>
            </a:prstGeom>
            <a:solidFill>
              <a:schemeClr val="accent4"/>
            </a:solidFill>
            <a:ln w="9525">
              <a:noFill/>
              <a:miter lim="800000"/>
              <a:headEnd/>
              <a:tailEnd/>
            </a:ln>
          </p:spPr>
          <p:txBody>
            <a:bodyPr lIns="68569" tIns="34275" rIns="68569" bIns="34275" anchor="ctr"/>
            <a:lstStyle/>
            <a:p>
              <a:pPr indent="-88106" algn="ctr">
                <a:buSzPts val="1400"/>
                <a:defRPr/>
              </a:pPr>
              <a:endParaRPr lang="zh-TW" altLang="zh-TW" sz="1425" b="1">
                <a:solidFill>
                  <a:schemeClr val="bg1"/>
                </a:solidFill>
                <a:latin typeface="Arial" panose="020B0604020202020204" pitchFamily="34" charset="0"/>
                <a:ea typeface="微軟正黑體" panose="020B0604030504040204" pitchFamily="34" charset="-120"/>
                <a:cs typeface="Arial" charset="0"/>
                <a:sym typeface="Arial" panose="020B0604020202020204" pitchFamily="34" charset="0"/>
              </a:endParaRPr>
            </a:p>
          </p:txBody>
        </p:sp>
      </p:grpSp>
      <p:pic>
        <p:nvPicPr>
          <p:cNvPr id="15" name="Shape 83">
            <a:extLst>
              <a:ext uri="{FF2B5EF4-FFF2-40B4-BE49-F238E27FC236}">
                <a16:creationId xmlns:a16="http://schemas.microsoft.com/office/drawing/2014/main" id="{42D2BD95-62C4-4566-B656-A23C260E4166}"/>
              </a:ext>
            </a:extLst>
          </p:cNvPr>
          <p:cNvPicPr preferRelativeResize="0">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07652" y="4003538"/>
            <a:ext cx="5922197" cy="2854462"/>
          </a:xfrm>
          <a:prstGeom prst="roundRect">
            <a:avLst>
              <a:gd name="adj" fmla="val 0"/>
            </a:avLst>
          </a:prstGeom>
          <a:solidFill>
            <a:srgbClr val="FFFFFF">
              <a:shade val="85000"/>
            </a:srgb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19050">
                <a:solidFill>
                  <a:srgbClr val="000000"/>
                </a:solidFill>
                <a:round/>
                <a:headEnd/>
                <a:tailEnd/>
              </a14:hiddenLine>
            </a:ext>
          </a:extLst>
        </p:spPr>
      </p:pic>
      <p:sp>
        <p:nvSpPr>
          <p:cNvPr id="16" name="矩形 15">
            <a:extLst>
              <a:ext uri="{FF2B5EF4-FFF2-40B4-BE49-F238E27FC236}">
                <a16:creationId xmlns:a16="http://schemas.microsoft.com/office/drawing/2014/main" id="{804A71C5-0BB5-40EE-98AB-4AA4BB4ABCF4}"/>
              </a:ext>
            </a:extLst>
          </p:cNvPr>
          <p:cNvSpPr/>
          <p:nvPr/>
        </p:nvSpPr>
        <p:spPr>
          <a:xfrm>
            <a:off x="3316060" y="2874597"/>
            <a:ext cx="3197486" cy="338554"/>
          </a:xfrm>
          <a:prstGeom prst="rect">
            <a:avLst/>
          </a:prstGeom>
        </p:spPr>
        <p:txBody>
          <a:bodyPr wrap="square">
            <a:spAutoFit/>
          </a:bodyPr>
          <a:lstStyle/>
          <a:p>
            <a:pPr lvl="0"/>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IOPS-demanding apps</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 name="矩形 16">
            <a:extLst>
              <a:ext uri="{FF2B5EF4-FFF2-40B4-BE49-F238E27FC236}">
                <a16:creationId xmlns:a16="http://schemas.microsoft.com/office/drawing/2014/main" id="{7951CBF7-D428-4C41-8177-139388D8442A}"/>
              </a:ext>
            </a:extLst>
          </p:cNvPr>
          <p:cNvSpPr/>
          <p:nvPr/>
        </p:nvSpPr>
        <p:spPr>
          <a:xfrm>
            <a:off x="3316060" y="3302355"/>
            <a:ext cx="5603720" cy="584775"/>
          </a:xfrm>
          <a:prstGeom prst="rect">
            <a:avLst/>
          </a:prstGeom>
        </p:spPr>
        <p:txBody>
          <a:bodyPr wrap="square">
            <a:spAutoFit/>
          </a:bodyPr>
          <a:lstStyle/>
          <a:p>
            <a:r>
              <a:rPr lang="en"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Can share a single SSD volume/RAID with all volumes/iSCSI LUNs for a read-only or read-write cache.</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 name="矩形 17">
            <a:extLst>
              <a:ext uri="{FF2B5EF4-FFF2-40B4-BE49-F238E27FC236}">
                <a16:creationId xmlns:a16="http://schemas.microsoft.com/office/drawing/2014/main" id="{421269CB-0E19-48B8-9E13-F303EAB8E4A2}"/>
              </a:ext>
            </a:extLst>
          </p:cNvPr>
          <p:cNvSpPr/>
          <p:nvPr/>
        </p:nvSpPr>
        <p:spPr>
          <a:xfrm>
            <a:off x="929139" y="2849963"/>
            <a:ext cx="2430601" cy="369332"/>
          </a:xfrm>
          <a:prstGeom prst="rect">
            <a:avLst/>
          </a:prstGeom>
        </p:spPr>
        <p:txBody>
          <a:bodyPr wrap="square">
            <a:spAutoFit/>
          </a:bodyPr>
          <a:lstStyle/>
          <a:p>
            <a:pPr lvl="0"/>
            <a:r>
              <a:rPr lang="en-US" altLang="zh-TW"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Improves</a:t>
            </a:r>
            <a:r>
              <a:rPr lang="zh-TW" altLang="en-US"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I/O latency</a:t>
            </a:r>
            <a:endParaRPr lang="zh-TW" altLang="en-US"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9" name="矩形 18">
            <a:extLst>
              <a:ext uri="{FF2B5EF4-FFF2-40B4-BE49-F238E27FC236}">
                <a16:creationId xmlns:a16="http://schemas.microsoft.com/office/drawing/2014/main" id="{3846E069-9508-40C7-8368-3F4CEA51B07E}"/>
              </a:ext>
            </a:extLst>
          </p:cNvPr>
          <p:cNvSpPr/>
          <p:nvPr/>
        </p:nvSpPr>
        <p:spPr>
          <a:xfrm>
            <a:off x="922153" y="3307876"/>
            <a:ext cx="2198438" cy="369332"/>
          </a:xfrm>
          <a:prstGeom prst="rect">
            <a:avLst/>
          </a:prstGeom>
        </p:spPr>
        <p:txBody>
          <a:bodyPr wrap="square">
            <a:spAutoFit/>
          </a:bodyPr>
          <a:lstStyle/>
          <a:p>
            <a:pPr lvl="0"/>
            <a:r>
              <a:rPr lang="en-US" altLang="zh-TW"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Global SSD cache</a:t>
            </a:r>
            <a:endParaRPr lang="zh-TW" altLang="en-US" b="1">
              <a:solidFill>
                <a:srgbClr val="2189D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20" name="群組 19">
            <a:extLst>
              <a:ext uri="{FF2B5EF4-FFF2-40B4-BE49-F238E27FC236}">
                <a16:creationId xmlns:a16="http://schemas.microsoft.com/office/drawing/2014/main" id="{4A80F50C-01AB-4571-B437-723B198C6228}"/>
              </a:ext>
            </a:extLst>
          </p:cNvPr>
          <p:cNvGrpSpPr/>
          <p:nvPr/>
        </p:nvGrpSpPr>
        <p:grpSpPr>
          <a:xfrm>
            <a:off x="1205455" y="4098710"/>
            <a:ext cx="4016355" cy="2371305"/>
            <a:chOff x="321742" y="2435327"/>
            <a:chExt cx="4213402" cy="2487644"/>
          </a:xfrm>
        </p:grpSpPr>
        <p:grpSp>
          <p:nvGrpSpPr>
            <p:cNvPr id="21" name="群組 45">
              <a:extLst>
                <a:ext uri="{FF2B5EF4-FFF2-40B4-BE49-F238E27FC236}">
                  <a16:creationId xmlns:a16="http://schemas.microsoft.com/office/drawing/2014/main" id="{DD868544-C438-458B-8533-BCFDDF878F0C}"/>
                </a:ext>
              </a:extLst>
            </p:cNvPr>
            <p:cNvGrpSpPr>
              <a:grpSpLocks/>
            </p:cNvGrpSpPr>
            <p:nvPr/>
          </p:nvGrpSpPr>
          <p:grpSpPr bwMode="auto">
            <a:xfrm>
              <a:off x="3340445" y="2824946"/>
              <a:ext cx="1194699" cy="740615"/>
              <a:chOff x="11139420" y="732770"/>
              <a:chExt cx="1592842" cy="740615"/>
            </a:xfrm>
          </p:grpSpPr>
          <p:cxnSp>
            <p:nvCxnSpPr>
              <p:cNvPr id="47" name="Shape 70">
                <a:extLst>
                  <a:ext uri="{FF2B5EF4-FFF2-40B4-BE49-F238E27FC236}">
                    <a16:creationId xmlns:a16="http://schemas.microsoft.com/office/drawing/2014/main" id="{A4A22F62-1DFD-451D-AA75-1088DF17435F}"/>
                  </a:ext>
                </a:extLst>
              </p:cNvPr>
              <p:cNvCxnSpPr/>
              <p:nvPr/>
            </p:nvCxnSpPr>
            <p:spPr>
              <a:xfrm>
                <a:off x="11139420" y="1159537"/>
                <a:ext cx="265097" cy="0"/>
              </a:xfrm>
              <a:prstGeom prst="straightConnector1">
                <a:avLst/>
              </a:prstGeom>
              <a:noFill/>
              <a:ln w="38100" cap="flat" cmpd="sng">
                <a:solidFill>
                  <a:srgbClr val="FF0000"/>
                </a:solidFill>
                <a:prstDash val="solid"/>
                <a:round/>
                <a:headEnd type="none" w="med" len="med"/>
                <a:tailEnd type="none" w="med" len="med"/>
              </a:ln>
              <a:effectLst/>
            </p:spPr>
          </p:cxnSp>
          <p:cxnSp>
            <p:nvCxnSpPr>
              <p:cNvPr id="48" name="Shape 101">
                <a:extLst>
                  <a:ext uri="{FF2B5EF4-FFF2-40B4-BE49-F238E27FC236}">
                    <a16:creationId xmlns:a16="http://schemas.microsoft.com/office/drawing/2014/main" id="{3EC2581C-FB3C-4A33-95CA-C477326642E3}"/>
                  </a:ext>
                </a:extLst>
              </p:cNvPr>
              <p:cNvCxnSpPr/>
              <p:nvPr/>
            </p:nvCxnSpPr>
            <p:spPr bwMode="auto">
              <a:xfrm>
                <a:off x="11139420" y="899289"/>
                <a:ext cx="265097" cy="0"/>
              </a:xfrm>
              <a:prstGeom prst="straightConnector1">
                <a:avLst/>
              </a:prstGeom>
              <a:noFill/>
              <a:ln w="38100" cap="flat" cmpd="sng">
                <a:solidFill>
                  <a:schemeClr val="tx1"/>
                </a:solidFill>
                <a:prstDash val="solid"/>
                <a:round/>
                <a:headEnd type="none" w="med" len="med"/>
                <a:tailEnd type="none" w="med" len="med"/>
              </a:ln>
              <a:effectLst/>
            </p:spPr>
          </p:cxnSp>
          <p:sp>
            <p:nvSpPr>
              <p:cNvPr id="49" name="Shape 102">
                <a:extLst>
                  <a:ext uri="{FF2B5EF4-FFF2-40B4-BE49-F238E27FC236}">
                    <a16:creationId xmlns:a16="http://schemas.microsoft.com/office/drawing/2014/main" id="{8E069660-8246-40FD-9E91-1A49BD4A9954}"/>
                  </a:ext>
                </a:extLst>
              </p:cNvPr>
              <p:cNvSpPr txBox="1">
                <a:spLocks noChangeArrowheads="1"/>
              </p:cNvSpPr>
              <p:nvPr/>
            </p:nvSpPr>
            <p:spPr bwMode="auto">
              <a:xfrm>
                <a:off x="11409430" y="732770"/>
                <a:ext cx="888275"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en-US" altLang="zh-TW" sz="1200">
                    <a:latin typeface="Arial" panose="020B0604020202020204" pitchFamily="34" charset="0"/>
                    <a:ea typeface="微軟正黑體" panose="020B0604030504040204" pitchFamily="34" charset="-120"/>
                    <a:sym typeface="Arial" panose="020B0604020202020204" pitchFamily="34" charset="0"/>
                  </a:rPr>
                  <a:t>Read</a:t>
                </a:r>
                <a:endParaRPr lang="zh-TW" altLang="zh-TW" sz="1200">
                  <a:latin typeface="Arial" panose="020B0604020202020204" pitchFamily="34" charset="0"/>
                  <a:ea typeface="微軟正黑體" panose="020B0604030504040204" pitchFamily="34" charset="-120"/>
                  <a:sym typeface="Arial" panose="020B0604020202020204" pitchFamily="34" charset="0"/>
                </a:endParaRPr>
              </a:p>
            </p:txBody>
          </p:sp>
          <p:sp>
            <p:nvSpPr>
              <p:cNvPr id="50" name="Shape 103">
                <a:extLst>
                  <a:ext uri="{FF2B5EF4-FFF2-40B4-BE49-F238E27FC236}">
                    <a16:creationId xmlns:a16="http://schemas.microsoft.com/office/drawing/2014/main" id="{4749B404-2633-4897-B310-FDD714EF8718}"/>
                  </a:ext>
                </a:extLst>
              </p:cNvPr>
              <p:cNvSpPr txBox="1">
                <a:spLocks noChangeArrowheads="1"/>
              </p:cNvSpPr>
              <p:nvPr/>
            </p:nvSpPr>
            <p:spPr bwMode="auto">
              <a:xfrm>
                <a:off x="11409430" y="991695"/>
                <a:ext cx="132283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en-US" altLang="zh-TW" sz="1200">
                    <a:latin typeface="Arial" panose="020B0604020202020204" pitchFamily="34" charset="0"/>
                    <a:ea typeface="微軟正黑體" panose="020B0604030504040204" pitchFamily="34" charset="-120"/>
                    <a:sym typeface="Arial" panose="020B0604020202020204" pitchFamily="34" charset="0"/>
                  </a:rPr>
                  <a:t>Write</a:t>
                </a:r>
                <a:endParaRPr lang="zh-TW" altLang="zh-TW" sz="1200">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 name="群組 51">
              <a:extLst>
                <a:ext uri="{FF2B5EF4-FFF2-40B4-BE49-F238E27FC236}">
                  <a16:creationId xmlns:a16="http://schemas.microsoft.com/office/drawing/2014/main" id="{92782BDF-87A5-4B41-832D-A43F72AD808D}"/>
                </a:ext>
              </a:extLst>
            </p:cNvPr>
            <p:cNvGrpSpPr>
              <a:grpSpLocks/>
            </p:cNvGrpSpPr>
            <p:nvPr/>
          </p:nvGrpSpPr>
          <p:grpSpPr bwMode="auto">
            <a:xfrm>
              <a:off x="321742" y="2435327"/>
              <a:ext cx="4012627" cy="2487644"/>
              <a:chOff x="5599576" y="2499483"/>
              <a:chExt cx="5351727" cy="3316863"/>
            </a:xfrm>
          </p:grpSpPr>
          <p:cxnSp>
            <p:nvCxnSpPr>
              <p:cNvPr id="27" name="Shape 73">
                <a:extLst>
                  <a:ext uri="{FF2B5EF4-FFF2-40B4-BE49-F238E27FC236}">
                    <a16:creationId xmlns:a16="http://schemas.microsoft.com/office/drawing/2014/main" id="{D5BC3030-2472-492E-83B7-5BF6269F271A}"/>
                  </a:ext>
                </a:extLst>
              </p:cNvPr>
              <p:cNvCxnSpPr>
                <a:cxnSpLocks noChangeShapeType="1"/>
              </p:cNvCxnSpPr>
              <p:nvPr/>
            </p:nvCxnSpPr>
            <p:spPr bwMode="auto">
              <a:xfrm>
                <a:off x="5835430" y="4616402"/>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cxnSp>
            <p:nvCxnSpPr>
              <p:cNvPr id="28" name="Shape 76">
                <a:extLst>
                  <a:ext uri="{FF2B5EF4-FFF2-40B4-BE49-F238E27FC236}">
                    <a16:creationId xmlns:a16="http://schemas.microsoft.com/office/drawing/2014/main" id="{4010BEF8-FFAA-4146-AD00-2B9025F97388}"/>
                  </a:ext>
                </a:extLst>
              </p:cNvPr>
              <p:cNvCxnSpPr>
                <a:cxnSpLocks noChangeShapeType="1"/>
              </p:cNvCxnSpPr>
              <p:nvPr/>
            </p:nvCxnSpPr>
            <p:spPr bwMode="auto">
              <a:xfrm>
                <a:off x="5835430" y="4242055"/>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29" name="Shape 77">
                <a:extLst>
                  <a:ext uri="{FF2B5EF4-FFF2-40B4-BE49-F238E27FC236}">
                    <a16:creationId xmlns:a16="http://schemas.microsoft.com/office/drawing/2014/main" id="{0DC22E76-EAAE-437A-BFE7-58CE1DADA564}"/>
                  </a:ext>
                </a:extLst>
              </p:cNvPr>
              <p:cNvSpPr>
                <a:spLocks noChangeArrowheads="1"/>
              </p:cNvSpPr>
              <p:nvPr/>
            </p:nvSpPr>
            <p:spPr bwMode="auto">
              <a:xfrm>
                <a:off x="5882964" y="3066927"/>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 name="Shape 78">
                <a:extLst>
                  <a:ext uri="{FF2B5EF4-FFF2-40B4-BE49-F238E27FC236}">
                    <a16:creationId xmlns:a16="http://schemas.microsoft.com/office/drawing/2014/main" id="{F7D745E3-DC11-4ED6-A6CC-D4D7A411B01A}"/>
                  </a:ext>
                </a:extLst>
              </p:cNvPr>
              <p:cNvSpPr>
                <a:spLocks noChangeArrowheads="1"/>
              </p:cNvSpPr>
              <p:nvPr/>
            </p:nvSpPr>
            <p:spPr bwMode="auto">
              <a:xfrm>
                <a:off x="5835430"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1" name="Shape 79">
                <a:extLst>
                  <a:ext uri="{FF2B5EF4-FFF2-40B4-BE49-F238E27FC236}">
                    <a16:creationId xmlns:a16="http://schemas.microsoft.com/office/drawing/2014/main" id="{4B110FFF-7DA1-4F56-8EF0-2DF6DFE0AF33}"/>
                  </a:ext>
                </a:extLst>
              </p:cNvPr>
              <p:cNvSpPr>
                <a:spLocks noChangeArrowheads="1"/>
              </p:cNvSpPr>
              <p:nvPr/>
            </p:nvSpPr>
            <p:spPr bwMode="auto">
              <a:xfrm>
                <a:off x="6624335"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2" name="Shape 80">
                <a:extLst>
                  <a:ext uri="{FF2B5EF4-FFF2-40B4-BE49-F238E27FC236}">
                    <a16:creationId xmlns:a16="http://schemas.microsoft.com/office/drawing/2014/main" id="{841D5F5B-AB4A-483E-ACB8-A7914F043911}"/>
                  </a:ext>
                </a:extLst>
              </p:cNvPr>
              <p:cNvCxnSpPr>
                <a:cxnSpLocks noChangeShapeType="1"/>
              </p:cNvCxnSpPr>
              <p:nvPr/>
            </p:nvCxnSpPr>
            <p:spPr bwMode="auto">
              <a:xfrm rot="-5400000">
                <a:off x="5747520"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Shape 81">
                <a:extLst>
                  <a:ext uri="{FF2B5EF4-FFF2-40B4-BE49-F238E27FC236}">
                    <a16:creationId xmlns:a16="http://schemas.microsoft.com/office/drawing/2014/main" id="{4BE3D34D-E2C8-4A3A-A9F8-8D686D048287}"/>
                  </a:ext>
                </a:extLst>
              </p:cNvPr>
              <p:cNvCxnSpPr>
                <a:cxnSpLocks noChangeShapeType="1"/>
              </p:cNvCxnSpPr>
              <p:nvPr/>
            </p:nvCxnSpPr>
            <p:spPr bwMode="auto">
              <a:xfrm rot="-5400000">
                <a:off x="6441132" y="3866682"/>
                <a:ext cx="748540" cy="1200"/>
              </a:xfrm>
              <a:prstGeom prst="straightConnector1">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34" name="Shape 83">
                <a:extLst>
                  <a:ext uri="{FF2B5EF4-FFF2-40B4-BE49-F238E27FC236}">
                    <a16:creationId xmlns:a16="http://schemas.microsoft.com/office/drawing/2014/main" id="{7F7086B9-A118-45E8-8CBF-4B43511E951C}"/>
                  </a:ext>
                </a:extLst>
              </p:cNvPr>
              <p:cNvCxnSpPr>
                <a:cxnSpLocks noChangeShapeType="1"/>
              </p:cNvCxnSpPr>
              <p:nvPr/>
            </p:nvCxnSpPr>
            <p:spPr bwMode="auto">
              <a:xfrm rot="10800000">
                <a:off x="6406747" y="4432709"/>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Shape 84">
                <a:extLst>
                  <a:ext uri="{FF2B5EF4-FFF2-40B4-BE49-F238E27FC236}">
                    <a16:creationId xmlns:a16="http://schemas.microsoft.com/office/drawing/2014/main" id="{F4DA540F-B462-43A4-8024-75A76F703E45}"/>
                  </a:ext>
                </a:extLst>
              </p:cNvPr>
              <p:cNvCxnSpPr>
                <a:cxnSpLocks noChangeShapeType="1"/>
              </p:cNvCxnSpPr>
              <p:nvPr/>
            </p:nvCxnSpPr>
            <p:spPr bwMode="auto">
              <a:xfrm flipV="1">
                <a:off x="7381226" y="4241552"/>
                <a:ext cx="0" cy="939063"/>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cxnSp>
            <p:nvCxnSpPr>
              <p:cNvPr id="36" name="Shape 85">
                <a:extLst>
                  <a:ext uri="{FF2B5EF4-FFF2-40B4-BE49-F238E27FC236}">
                    <a16:creationId xmlns:a16="http://schemas.microsoft.com/office/drawing/2014/main" id="{514B1838-908B-4C38-84C8-1A29757823FF}"/>
                  </a:ext>
                </a:extLst>
              </p:cNvPr>
              <p:cNvCxnSpPr>
                <a:cxnSpLocks noChangeShapeType="1"/>
              </p:cNvCxnSpPr>
              <p:nvPr/>
            </p:nvCxnSpPr>
            <p:spPr bwMode="auto">
              <a:xfrm>
                <a:off x="5835430" y="5165906"/>
                <a:ext cx="3563107" cy="14709"/>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37" name="Shape 87">
                <a:extLst>
                  <a:ext uri="{FF2B5EF4-FFF2-40B4-BE49-F238E27FC236}">
                    <a16:creationId xmlns:a16="http://schemas.microsoft.com/office/drawing/2014/main" id="{06D4E44D-5193-4369-B643-E83078A80026}"/>
                  </a:ext>
                </a:extLst>
              </p:cNvPr>
              <p:cNvSpPr>
                <a:spLocks noChangeArrowheads="1"/>
              </p:cNvSpPr>
              <p:nvPr/>
            </p:nvSpPr>
            <p:spPr bwMode="auto">
              <a:xfrm>
                <a:off x="7694453"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8" name="Shape 88">
                <a:extLst>
                  <a:ext uri="{FF2B5EF4-FFF2-40B4-BE49-F238E27FC236}">
                    <a16:creationId xmlns:a16="http://schemas.microsoft.com/office/drawing/2014/main" id="{7BAD3A17-55AF-4E02-A59C-E4FA990279D1}"/>
                  </a:ext>
                </a:extLst>
              </p:cNvPr>
              <p:cNvSpPr>
                <a:spLocks noChangeArrowheads="1"/>
              </p:cNvSpPr>
              <p:nvPr/>
            </p:nvSpPr>
            <p:spPr bwMode="auto">
              <a:xfrm>
                <a:off x="8483373"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9" name="Shape 89">
                <a:extLst>
                  <a:ext uri="{FF2B5EF4-FFF2-40B4-BE49-F238E27FC236}">
                    <a16:creationId xmlns:a16="http://schemas.microsoft.com/office/drawing/2014/main" id="{C166414F-260E-4F91-91C8-C241E05C7161}"/>
                  </a:ext>
                </a:extLst>
              </p:cNvPr>
              <p:cNvCxnSpPr>
                <a:cxnSpLocks noChangeShapeType="1"/>
              </p:cNvCxnSpPr>
              <p:nvPr/>
            </p:nvCxnSpPr>
            <p:spPr bwMode="auto">
              <a:xfrm rot="-5400000">
                <a:off x="7543456"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0" name="Shape 92">
                <a:extLst>
                  <a:ext uri="{FF2B5EF4-FFF2-40B4-BE49-F238E27FC236}">
                    <a16:creationId xmlns:a16="http://schemas.microsoft.com/office/drawing/2014/main" id="{3A0E0F2B-6772-43D1-BE11-B129DE90EC1F}"/>
                  </a:ext>
                </a:extLst>
              </p:cNvPr>
              <p:cNvCxnSpPr>
                <a:cxnSpLocks noChangeShapeType="1"/>
              </p:cNvCxnSpPr>
              <p:nvPr/>
            </p:nvCxnSpPr>
            <p:spPr bwMode="auto">
              <a:xfrm rot="10800000">
                <a:off x="8289006" y="433456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Shape 93">
                <a:extLst>
                  <a:ext uri="{FF2B5EF4-FFF2-40B4-BE49-F238E27FC236}">
                    <a16:creationId xmlns:a16="http://schemas.microsoft.com/office/drawing/2014/main" id="{85E2A42B-645F-4D5E-9A5C-CEAABC107F59}"/>
                  </a:ext>
                </a:extLst>
              </p:cNvPr>
              <p:cNvSpPr txBox="1">
                <a:spLocks noChangeArrowheads="1"/>
              </p:cNvSpPr>
              <p:nvPr/>
            </p:nvSpPr>
            <p:spPr bwMode="auto">
              <a:xfrm>
                <a:off x="5599576" y="2506386"/>
                <a:ext cx="1819758"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200" b="1">
                    <a:solidFill>
                      <a:srgbClr val="C00000"/>
                    </a:solidFill>
                    <a:latin typeface="Arial" panose="020B0604020202020204" pitchFamily="34" charset="0"/>
                    <a:ea typeface="微軟正黑體" panose="020B0604030504040204" pitchFamily="34" charset="-120"/>
                    <a:sym typeface="Arial" panose="020B0604020202020204" pitchFamily="34" charset="0"/>
                  </a:rPr>
                  <a:t>Read-only Cache</a:t>
                </a:r>
                <a:endParaRPr lang="zh-TW" altLang="zh-TW" sz="1200" b="1">
                  <a:solidFill>
                    <a:srgbClr val="C0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2" name="Shape 95">
                <a:extLst>
                  <a:ext uri="{FF2B5EF4-FFF2-40B4-BE49-F238E27FC236}">
                    <a16:creationId xmlns:a16="http://schemas.microsoft.com/office/drawing/2014/main" id="{BA97E853-BCE4-473E-BED7-524D6251FAF9}"/>
                  </a:ext>
                </a:extLst>
              </p:cNvPr>
              <p:cNvSpPr txBox="1">
                <a:spLocks noChangeArrowheads="1"/>
              </p:cNvSpPr>
              <p:nvPr/>
            </p:nvSpPr>
            <p:spPr bwMode="auto">
              <a:xfrm>
                <a:off x="5720621" y="5289578"/>
                <a:ext cx="5230682" cy="52676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800"/>
                </a:pPr>
                <a:r>
                  <a:rPr lang="en-US" altLang="zh-TW" b="1">
                    <a:solidFill>
                      <a:srgbClr val="C00000"/>
                    </a:solidFill>
                    <a:latin typeface="Arial" panose="020B0604020202020204" pitchFamily="34" charset="0"/>
                    <a:ea typeface="微軟正黑體" panose="020B0604030504040204" pitchFamily="34" charset="-120"/>
                    <a:cs typeface="Arial" charset="0"/>
                    <a:sym typeface="Arial" panose="020B0604020202020204" pitchFamily="34" charset="0"/>
                  </a:rPr>
                  <a:t>Total capacity = HDD capacity</a:t>
                </a:r>
                <a:endParaRPr lang="zh-TW" altLang="zh-TW" b="1">
                  <a:solidFill>
                    <a:srgbClr val="C00000"/>
                  </a:solidFill>
                  <a:latin typeface="Arial" panose="020B0604020202020204" pitchFamily="34" charset="0"/>
                  <a:ea typeface="微軟正黑體" panose="020B0604030504040204" pitchFamily="34" charset="-120"/>
                  <a:cs typeface="Arial" charset="0"/>
                  <a:sym typeface="Arial" panose="020B0604020202020204" pitchFamily="34" charset="0"/>
                </a:endParaRPr>
              </a:p>
            </p:txBody>
          </p:sp>
          <p:cxnSp>
            <p:nvCxnSpPr>
              <p:cNvPr id="43" name="Shape 99">
                <a:extLst>
                  <a:ext uri="{FF2B5EF4-FFF2-40B4-BE49-F238E27FC236}">
                    <a16:creationId xmlns:a16="http://schemas.microsoft.com/office/drawing/2014/main" id="{9729D2DC-74E6-49F6-BA6F-D20281406843}"/>
                  </a:ext>
                </a:extLst>
              </p:cNvPr>
              <p:cNvCxnSpPr>
                <a:cxnSpLocks noChangeShapeType="1"/>
              </p:cNvCxnSpPr>
              <p:nvPr/>
            </p:nvCxnSpPr>
            <p:spPr bwMode="auto">
              <a:xfrm>
                <a:off x="8289206" y="452650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4" name="Shape 100">
                <a:extLst>
                  <a:ext uri="{FF2B5EF4-FFF2-40B4-BE49-F238E27FC236}">
                    <a16:creationId xmlns:a16="http://schemas.microsoft.com/office/drawing/2014/main" id="{7BA7519F-FB9C-494F-95B8-78F6DF6957BD}"/>
                  </a:ext>
                </a:extLst>
              </p:cNvPr>
              <p:cNvCxnSpPr>
                <a:cxnSpLocks noChangeShapeType="1"/>
              </p:cNvCxnSpPr>
              <p:nvPr/>
            </p:nvCxnSpPr>
            <p:spPr bwMode="auto">
              <a:xfrm flipV="1">
                <a:off x="9260017" y="4220390"/>
                <a:ext cx="926" cy="960225"/>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sp>
            <p:nvSpPr>
              <p:cNvPr id="45" name="Shape 77">
                <a:extLst>
                  <a:ext uri="{FF2B5EF4-FFF2-40B4-BE49-F238E27FC236}">
                    <a16:creationId xmlns:a16="http://schemas.microsoft.com/office/drawing/2014/main" id="{DAF2FF3A-11B2-4736-A611-51D71839D900}"/>
                  </a:ext>
                </a:extLst>
              </p:cNvPr>
              <p:cNvSpPr>
                <a:spLocks noChangeArrowheads="1"/>
              </p:cNvSpPr>
              <p:nvPr/>
            </p:nvSpPr>
            <p:spPr bwMode="auto">
              <a:xfrm>
                <a:off x="7726093" y="3072685"/>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b="1">
                  <a:solidFill>
                    <a:srgbClr val="FFFFF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 name="Shape 93">
                <a:extLst>
                  <a:ext uri="{FF2B5EF4-FFF2-40B4-BE49-F238E27FC236}">
                    <a16:creationId xmlns:a16="http://schemas.microsoft.com/office/drawing/2014/main" id="{57F3DE08-F238-4449-8A5C-71FED07316BF}"/>
                  </a:ext>
                </a:extLst>
              </p:cNvPr>
              <p:cNvSpPr txBox="1">
                <a:spLocks noChangeArrowheads="1"/>
              </p:cNvSpPr>
              <p:nvPr/>
            </p:nvSpPr>
            <p:spPr bwMode="auto">
              <a:xfrm>
                <a:off x="7303771" y="2499483"/>
                <a:ext cx="2038893"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lnSpc>
                    <a:spcPct val="115000"/>
                  </a:lnSpc>
                  <a:buClr>
                    <a:srgbClr val="595959"/>
                  </a:buClr>
                  <a:buSzPts val="900"/>
                </a:pPr>
                <a:r>
                  <a:rPr lang="en-US" altLang="zh-TW" sz="1200" b="1">
                    <a:solidFill>
                      <a:srgbClr val="C00000"/>
                    </a:solidFill>
                    <a:latin typeface="Arial" panose="020B0604020202020204" pitchFamily="34" charset="0"/>
                    <a:ea typeface="微軟正黑體" panose="020B0604030504040204" pitchFamily="34" charset="-120"/>
                    <a:sym typeface="Arial" panose="020B0604020202020204" pitchFamily="34" charset="0"/>
                  </a:rPr>
                  <a:t>Read-write cache</a:t>
                </a:r>
                <a:endParaRPr lang="zh-TW" altLang="zh-TW" sz="1200" b="1">
                  <a:solidFill>
                    <a:srgbClr val="C00000"/>
                  </a:solidFill>
                  <a:latin typeface="Arial" panose="020B0604020202020204" pitchFamily="34" charset="0"/>
                  <a:ea typeface="微軟正黑體" panose="020B0604030504040204" pitchFamily="34" charset="-120"/>
                  <a:sym typeface="Arial" panose="020B0604020202020204" pitchFamily="34" charset="0"/>
                </a:endParaRPr>
              </a:p>
            </p:txBody>
          </p:sp>
        </p:grpSp>
        <p:cxnSp>
          <p:nvCxnSpPr>
            <p:cNvPr id="23" name="Shape 81">
              <a:extLst>
                <a:ext uri="{FF2B5EF4-FFF2-40B4-BE49-F238E27FC236}">
                  <a16:creationId xmlns:a16="http://schemas.microsoft.com/office/drawing/2014/main" id="{3ACE3342-E210-44F4-AA28-ED62352A9DE0}"/>
                </a:ext>
              </a:extLst>
            </p:cNvPr>
            <p:cNvCxnSpPr>
              <a:cxnSpLocks noChangeShapeType="1"/>
            </p:cNvCxnSpPr>
            <p:nvPr/>
          </p:nvCxnSpPr>
          <p:spPr bwMode="auto">
            <a:xfrm rot="16200000">
              <a:off x="2356518" y="3445129"/>
              <a:ext cx="560785" cy="119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4" name="Shape 82">
              <a:extLst>
                <a:ext uri="{FF2B5EF4-FFF2-40B4-BE49-F238E27FC236}">
                  <a16:creationId xmlns:a16="http://schemas.microsoft.com/office/drawing/2014/main" id="{3B5A8E7F-C129-4EEF-86B8-B5505DCC4C0D}"/>
                </a:ext>
              </a:extLst>
            </p:cNvPr>
            <p:cNvCxnSpPr>
              <a:cxnSpLocks noChangeShapeType="1"/>
            </p:cNvCxnSpPr>
            <p:nvPr/>
          </p:nvCxnSpPr>
          <p:spPr bwMode="auto">
            <a:xfrm rot="5400000">
              <a:off x="2491058" y="3455844"/>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5" name="Shape 82">
              <a:extLst>
                <a:ext uri="{FF2B5EF4-FFF2-40B4-BE49-F238E27FC236}">
                  <a16:creationId xmlns:a16="http://schemas.microsoft.com/office/drawing/2014/main" id="{E375789F-24BE-422C-928B-A9EFBBED0932}"/>
                </a:ext>
              </a:extLst>
            </p:cNvPr>
            <p:cNvCxnSpPr>
              <a:cxnSpLocks noChangeShapeType="1"/>
            </p:cNvCxnSpPr>
            <p:nvPr/>
          </p:nvCxnSpPr>
          <p:spPr bwMode="auto">
            <a:xfrm rot="5400000">
              <a:off x="1131425" y="3446565"/>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6" name="Shape 82">
              <a:extLst>
                <a:ext uri="{FF2B5EF4-FFF2-40B4-BE49-F238E27FC236}">
                  <a16:creationId xmlns:a16="http://schemas.microsoft.com/office/drawing/2014/main" id="{E61265BE-986D-402D-AB86-FDFDFEE80B42}"/>
                </a:ext>
              </a:extLst>
            </p:cNvPr>
            <p:cNvCxnSpPr>
              <a:cxnSpLocks noChangeShapeType="1"/>
            </p:cNvCxnSpPr>
            <p:nvPr/>
          </p:nvCxnSpPr>
          <p:spPr bwMode="auto">
            <a:xfrm rot="5400000">
              <a:off x="1920068" y="3455845"/>
              <a:ext cx="560784" cy="1191"/>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grpSp>
      <p:sp>
        <p:nvSpPr>
          <p:cNvPr id="51" name="文字方塊 50">
            <a:extLst>
              <a:ext uri="{FF2B5EF4-FFF2-40B4-BE49-F238E27FC236}">
                <a16:creationId xmlns:a16="http://schemas.microsoft.com/office/drawing/2014/main" id="{8950DAC0-4882-4A33-B843-DF7D36FB074D}"/>
              </a:ext>
            </a:extLst>
          </p:cNvPr>
          <p:cNvSpPr txBox="1"/>
          <p:nvPr/>
        </p:nvSpPr>
        <p:spPr>
          <a:xfrm>
            <a:off x="773819" y="2072574"/>
            <a:ext cx="5652741" cy="646331"/>
          </a:xfrm>
          <a:prstGeom prst="rect">
            <a:avLst/>
          </a:prstGeom>
        </p:spPr>
        <p:txBody>
          <a:bodyPr wrap="square" lIns="91440" tIns="45720" rIns="91440" bIns="45720" anchor="t">
            <a:spAutoFit/>
          </a:bodyPr>
          <a:lstStyle>
            <a:defPPr>
              <a:defRPr lang="zh-TW"/>
            </a:defPPr>
            <a:lvl1pPr marL="180000" indent="-180000">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r>
              <a:rPr lang="en-US" altLang="zh-TW">
                <a:sym typeface="Arial" panose="020B0604020202020204" pitchFamily="34" charset="0"/>
              </a:rPr>
              <a:t>Especially useful for RAID 5/6 and applications dealing with small files or concurrent user access.</a:t>
            </a:r>
          </a:p>
        </p:txBody>
      </p:sp>
      <p:sp>
        <p:nvSpPr>
          <p:cNvPr id="52" name="文字方塊 51">
            <a:extLst>
              <a:ext uri="{FF2B5EF4-FFF2-40B4-BE49-F238E27FC236}">
                <a16:creationId xmlns:a16="http://schemas.microsoft.com/office/drawing/2014/main" id="{A8A01487-D6C4-174B-9820-4ACD48A7F6B3}"/>
              </a:ext>
            </a:extLst>
          </p:cNvPr>
          <p:cNvSpPr txBox="1"/>
          <p:nvPr/>
        </p:nvSpPr>
        <p:spPr>
          <a:xfrm>
            <a:off x="6585023" y="2072574"/>
            <a:ext cx="4844825" cy="646331"/>
          </a:xfrm>
          <a:prstGeom prst="rect">
            <a:avLst/>
          </a:prstGeom>
        </p:spPr>
        <p:txBody>
          <a:bodyPr wrap="square" lIns="91440" tIns="45720" rIns="91440" bIns="45720" anchor="t">
            <a:spAutoFit/>
          </a:bodyPr>
          <a:lstStyle>
            <a:defPPr>
              <a:defRPr lang="zh-TW"/>
            </a:defPPr>
            <a:lvl1pPr marL="180000" indent="-180000">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r>
              <a:rPr lang="en-US" altLang="zh-TW">
                <a:sym typeface="Arial" panose="020B0604020202020204" pitchFamily="34" charset="0"/>
              </a:rPr>
              <a:t>TS-253E / TS-453E on board 8 GB RAM can provide up to </a:t>
            </a:r>
            <a:r>
              <a:rPr lang="en-US" altLang="zh-TW">
                <a:solidFill>
                  <a:srgbClr val="FF0000"/>
                </a:solidFill>
                <a:sym typeface="Arial" panose="020B0604020202020204" pitchFamily="34" charset="0"/>
              </a:rPr>
              <a:t>16TB</a:t>
            </a:r>
            <a:r>
              <a:rPr lang="en-US" altLang="zh-TW">
                <a:sym typeface="Arial" panose="020B0604020202020204" pitchFamily="34" charset="0"/>
              </a:rPr>
              <a:t> </a:t>
            </a:r>
            <a:r>
              <a:rPr lang="en" altLang="zh-TW">
                <a:sym typeface="Arial" panose="020B0604020202020204" pitchFamily="34" charset="0"/>
              </a:rPr>
              <a:t>SSD cache volume</a:t>
            </a:r>
            <a:endParaRPr lang="zh-TW" altLang="en-US">
              <a:sym typeface="Arial" panose="020B0604020202020204" pitchFamily="34" charset="0"/>
            </a:endParaRPr>
          </a:p>
        </p:txBody>
      </p:sp>
    </p:spTree>
    <p:extLst>
      <p:ext uri="{BB962C8B-B14F-4D97-AF65-F5344CB8AC3E}">
        <p14:creationId xmlns:p14="http://schemas.microsoft.com/office/powerpoint/2010/main" val="211916274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A929F1-D255-5418-48EB-01D023858EAA}"/>
              </a:ext>
            </a:extLst>
          </p:cNvPr>
          <p:cNvSpPr>
            <a:spLocks noGrp="1"/>
          </p:cNvSpPr>
          <p:nvPr>
            <p:ph type="title"/>
          </p:nvPr>
        </p:nvSpPr>
        <p:spPr/>
        <p:txBody>
          <a:bodyPr>
            <a:normAutofit/>
          </a:bodyPr>
          <a:lstStyle/>
          <a:p>
            <a:pPr fontAlgn="base"/>
            <a:r>
              <a:rPr lang="en" altLang="zh-TW" sz="4000" err="1">
                <a:latin typeface="Arial" panose="020B0604020202020204" pitchFamily="34" charset="0"/>
                <a:cs typeface="Arial" panose="020B0604020202020204" pitchFamily="34" charset="0"/>
                <a:sym typeface="Arial" panose="020B0604020202020204" pitchFamily="34" charset="0"/>
              </a:rPr>
              <a:t>Qtier</a:t>
            </a:r>
            <a:r>
              <a:rPr lang="en" altLang="zh-TW" sz="4000">
                <a:latin typeface="Arial" panose="020B0604020202020204" pitchFamily="34" charset="0"/>
                <a:cs typeface="Arial" panose="020B0604020202020204" pitchFamily="34" charset="0"/>
                <a:sym typeface="Arial" panose="020B0604020202020204" pitchFamily="34" charset="0"/>
              </a:rPr>
              <a:t>™: drives auto-tiering constantly optimize data across storage tiers</a:t>
            </a:r>
          </a:p>
        </p:txBody>
      </p:sp>
      <p:sp>
        <p:nvSpPr>
          <p:cNvPr id="4" name="文字方塊 3">
            <a:extLst>
              <a:ext uri="{FF2B5EF4-FFF2-40B4-BE49-F238E27FC236}">
                <a16:creationId xmlns:a16="http://schemas.microsoft.com/office/drawing/2014/main" id="{6A9E6092-D0D3-CEC1-2A5C-0E7AC873ACC0}"/>
              </a:ext>
            </a:extLst>
          </p:cNvPr>
          <p:cNvSpPr txBox="1"/>
          <p:nvPr/>
        </p:nvSpPr>
        <p:spPr>
          <a:xfrm>
            <a:off x="4210598" y="2974683"/>
            <a:ext cx="6498080" cy="646331"/>
          </a:xfrm>
          <a:prstGeom prst="rect">
            <a:avLst/>
          </a:prstGeom>
        </p:spPr>
        <p:txBody>
          <a:bodyPr wrap="square" lIns="91440" tIns="45720" rIns="91440" bIns="45720" anchor="t">
            <a:spAutoFit/>
          </a:bodyPr>
          <a:lstStyle>
            <a:defPPr>
              <a:defRPr lang="zh-TW"/>
            </a:defPPr>
            <a:lvl1pPr marL="180000" indent="-180000">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r>
              <a:rPr lang="en" altLang="zh-TW">
                <a:sym typeface="Arial" panose="020B0604020202020204" pitchFamily="34" charset="0"/>
              </a:rPr>
              <a:t>Unlike SSD cache, the SSD capacity in Qtier can be used to store data.</a:t>
            </a:r>
            <a:endParaRPr lang="zh-TW" altLang="zh-TW">
              <a:sym typeface="Arial" panose="020B0604020202020204" pitchFamily="34" charset="0"/>
            </a:endParaRPr>
          </a:p>
        </p:txBody>
      </p:sp>
      <p:sp>
        <p:nvSpPr>
          <p:cNvPr id="6" name="文字方塊 5">
            <a:extLst>
              <a:ext uri="{FF2B5EF4-FFF2-40B4-BE49-F238E27FC236}">
                <a16:creationId xmlns:a16="http://schemas.microsoft.com/office/drawing/2014/main" id="{0936A688-39A0-8E77-BAE8-63B041CB971E}"/>
              </a:ext>
            </a:extLst>
          </p:cNvPr>
          <p:cNvSpPr txBox="1"/>
          <p:nvPr/>
        </p:nvSpPr>
        <p:spPr>
          <a:xfrm>
            <a:off x="4210598" y="2239550"/>
            <a:ext cx="6855533" cy="646331"/>
          </a:xfrm>
          <a:prstGeom prst="rect">
            <a:avLst/>
          </a:prstGeom>
        </p:spPr>
        <p:txBody>
          <a:bodyPr wrap="square" lIns="91440" tIns="45720" rIns="91440" bIns="45720" anchor="t">
            <a:spAutoFit/>
          </a:bodyPr>
          <a:lstStyle>
            <a:defPPr>
              <a:defRPr lang="zh-TW"/>
            </a:defPPr>
            <a:lvl1pPr marL="180000" indent="-180000">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r>
              <a:rPr lang="en-US" altLang="zh-TW">
                <a:sym typeface="Arial" panose="020B0604020202020204" pitchFamily="34" charset="0"/>
              </a:rPr>
              <a:t>A</a:t>
            </a:r>
            <a:r>
              <a:rPr lang="en" altLang="zh-TW">
                <a:sym typeface="Arial" panose="020B0604020202020204" pitchFamily="34" charset="0"/>
              </a:rPr>
              <a:t>utomatically moves hot data to high-performance drives and cold data to lower-cost, higher-capacity drives.</a:t>
            </a:r>
          </a:p>
        </p:txBody>
      </p:sp>
      <p:pic>
        <p:nvPicPr>
          <p:cNvPr id="8" name="Shape 149" descr="1_Qtier-01-01.png">
            <a:extLst>
              <a:ext uri="{FF2B5EF4-FFF2-40B4-BE49-F238E27FC236}">
                <a16:creationId xmlns:a16="http://schemas.microsoft.com/office/drawing/2014/main" id="{41E295D7-4D95-C7E2-0353-89A291AC9E3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720452" y="5394862"/>
            <a:ext cx="2493433" cy="825903"/>
          </a:xfrm>
          <a:prstGeom prst="rect">
            <a:avLst/>
          </a:prstGeom>
          <a:noFill/>
          <a:ln>
            <a:noFill/>
          </a:ln>
        </p:spPr>
      </p:pic>
      <p:pic>
        <p:nvPicPr>
          <p:cNvPr id="10" name="Shape 149" descr="1_Qtier-01-01.png">
            <a:extLst>
              <a:ext uri="{FF2B5EF4-FFF2-40B4-BE49-F238E27FC236}">
                <a16:creationId xmlns:a16="http://schemas.microsoft.com/office/drawing/2014/main" id="{A5820EF5-5F39-6FDE-8401-46E158BCEE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486408" y="5394862"/>
            <a:ext cx="2493433" cy="825903"/>
          </a:xfrm>
          <a:prstGeom prst="rect">
            <a:avLst/>
          </a:prstGeom>
          <a:noFill/>
          <a:ln>
            <a:noFill/>
          </a:ln>
        </p:spPr>
      </p:pic>
      <p:pic>
        <p:nvPicPr>
          <p:cNvPr id="12" name="Shape 149" descr="1_Qtier-01-01.png">
            <a:extLst>
              <a:ext uri="{FF2B5EF4-FFF2-40B4-BE49-F238E27FC236}">
                <a16:creationId xmlns:a16="http://schemas.microsoft.com/office/drawing/2014/main" id="{AB9ED45C-ABB2-1EEF-D7A1-8004E1ED4147}"/>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185909" y="5394862"/>
            <a:ext cx="2493433" cy="825903"/>
          </a:xfrm>
          <a:prstGeom prst="rect">
            <a:avLst/>
          </a:prstGeom>
          <a:noFill/>
          <a:ln>
            <a:noFill/>
          </a:ln>
        </p:spPr>
      </p:pic>
      <p:pic>
        <p:nvPicPr>
          <p:cNvPr id="14" name="Shape 149" descr="1_Qtier-01-01.png">
            <a:extLst>
              <a:ext uri="{FF2B5EF4-FFF2-40B4-BE49-F238E27FC236}">
                <a16:creationId xmlns:a16="http://schemas.microsoft.com/office/drawing/2014/main" id="{1F22E764-1A5E-6C35-98C6-76C6FCF598F4}"/>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9102921" y="5394862"/>
            <a:ext cx="2493433" cy="825903"/>
          </a:xfrm>
          <a:prstGeom prst="rect">
            <a:avLst/>
          </a:prstGeom>
          <a:noFill/>
          <a:ln>
            <a:noFill/>
          </a:ln>
        </p:spPr>
      </p:pic>
      <p:grpSp>
        <p:nvGrpSpPr>
          <p:cNvPr id="22" name="群組 21">
            <a:extLst>
              <a:ext uri="{FF2B5EF4-FFF2-40B4-BE49-F238E27FC236}">
                <a16:creationId xmlns:a16="http://schemas.microsoft.com/office/drawing/2014/main" id="{951993EC-5BE2-DBCA-2667-657E67E31C6C}"/>
              </a:ext>
            </a:extLst>
          </p:cNvPr>
          <p:cNvGrpSpPr/>
          <p:nvPr/>
        </p:nvGrpSpPr>
        <p:grpSpPr>
          <a:xfrm>
            <a:off x="2410829" y="2321786"/>
            <a:ext cx="2079102" cy="953865"/>
            <a:chOff x="10095373" y="1701654"/>
            <a:chExt cx="2079102" cy="953865"/>
          </a:xfrm>
        </p:grpSpPr>
        <p:sp>
          <p:nvSpPr>
            <p:cNvPr id="16" name="矩形 15">
              <a:extLst>
                <a:ext uri="{FF2B5EF4-FFF2-40B4-BE49-F238E27FC236}">
                  <a16:creationId xmlns:a16="http://schemas.microsoft.com/office/drawing/2014/main" id="{8D91F403-D4A5-CE6F-B3D4-753ABB23A22E}"/>
                </a:ext>
              </a:extLst>
            </p:cNvPr>
            <p:cNvSpPr/>
            <p:nvPr/>
          </p:nvSpPr>
          <p:spPr>
            <a:xfrm>
              <a:off x="10095373" y="1701654"/>
              <a:ext cx="259659" cy="259659"/>
            </a:xfrm>
            <a:prstGeom prst="rect">
              <a:avLst/>
            </a:prstGeom>
            <a:solidFill>
              <a:srgbClr val="DE402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7" name="Shape 150">
              <a:extLst>
                <a:ext uri="{FF2B5EF4-FFF2-40B4-BE49-F238E27FC236}">
                  <a16:creationId xmlns:a16="http://schemas.microsoft.com/office/drawing/2014/main" id="{A5AB38D2-991D-43B5-4F4A-4D5BA009953C}"/>
                </a:ext>
              </a:extLst>
            </p:cNvPr>
            <p:cNvSpPr txBox="1"/>
            <p:nvPr/>
          </p:nvSpPr>
          <p:spPr>
            <a:xfrm>
              <a:off x="10355032" y="1723502"/>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en-US" altLang="zh-TW" sz="1600" b="1" kern="0">
                  <a:latin typeface="Arial" panose="020B0604020202020204" pitchFamily="34" charset="0"/>
                  <a:ea typeface="微軟正黑體" panose="020B0604030504040204" pitchFamily="34" charset="-120"/>
                  <a:cs typeface="+mn-ea"/>
                  <a:sym typeface="Arial" panose="020B0604020202020204" pitchFamily="34" charset="0"/>
                </a:rPr>
                <a:t>Hot data</a:t>
              </a:r>
              <a:endParaRPr lang="zh-TW" altLang="en-US" sz="1600" b="1"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8" name="Shape 151">
              <a:extLst>
                <a:ext uri="{FF2B5EF4-FFF2-40B4-BE49-F238E27FC236}">
                  <a16:creationId xmlns:a16="http://schemas.microsoft.com/office/drawing/2014/main" id="{38D4B0AC-A237-75BB-1D46-CEA4A3DF9394}"/>
                </a:ext>
              </a:extLst>
            </p:cNvPr>
            <p:cNvSpPr txBox="1"/>
            <p:nvPr/>
          </p:nvSpPr>
          <p:spPr>
            <a:xfrm>
              <a:off x="10355032" y="204929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en-US" altLang="zh-TW" sz="1600" b="1" kern="0">
                  <a:latin typeface="Arial" panose="020B0604020202020204" pitchFamily="34" charset="0"/>
                  <a:ea typeface="微軟正黑體" panose="020B0604030504040204" pitchFamily="34" charset="-120"/>
                  <a:cs typeface="+mn-ea"/>
                  <a:sym typeface="Arial" panose="020B0604020202020204" pitchFamily="34" charset="0"/>
                </a:rPr>
                <a:t>Warm data</a:t>
              </a:r>
              <a:endParaRPr lang="zh-TW" altLang="en-US" sz="1600" b="1"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 name="Shape 152">
              <a:extLst>
                <a:ext uri="{FF2B5EF4-FFF2-40B4-BE49-F238E27FC236}">
                  <a16:creationId xmlns:a16="http://schemas.microsoft.com/office/drawing/2014/main" id="{0EBD0432-2417-DBBC-9D0B-A1AFA7D47A4D}"/>
                </a:ext>
              </a:extLst>
            </p:cNvPr>
            <p:cNvSpPr txBox="1"/>
            <p:nvPr/>
          </p:nvSpPr>
          <p:spPr>
            <a:xfrm>
              <a:off x="10355032" y="239427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en-US" altLang="zh-TW" sz="1600" b="1" kern="0">
                  <a:latin typeface="Arial" panose="020B0604020202020204" pitchFamily="34" charset="0"/>
                  <a:ea typeface="微軟正黑體" panose="020B0604030504040204" pitchFamily="34" charset="-120"/>
                  <a:cs typeface="+mn-ea"/>
                  <a:sym typeface="Arial" panose="020B0604020202020204" pitchFamily="34" charset="0"/>
                </a:rPr>
                <a:t>Cold data</a:t>
              </a:r>
              <a:endParaRPr lang="zh-TW" altLang="en-US" sz="1600" b="1"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 name="矩形 19">
              <a:extLst>
                <a:ext uri="{FF2B5EF4-FFF2-40B4-BE49-F238E27FC236}">
                  <a16:creationId xmlns:a16="http://schemas.microsoft.com/office/drawing/2014/main" id="{1D744C47-6CC9-1819-F0B4-A2CD75FB6E9A}"/>
                </a:ext>
              </a:extLst>
            </p:cNvPr>
            <p:cNvSpPr/>
            <p:nvPr/>
          </p:nvSpPr>
          <p:spPr>
            <a:xfrm>
              <a:off x="10095373" y="2039068"/>
              <a:ext cx="259659" cy="259659"/>
            </a:xfrm>
            <a:prstGeom prst="rect">
              <a:avLst/>
            </a:prstGeom>
            <a:solidFill>
              <a:srgbClr val="F0822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矩形 20">
              <a:extLst>
                <a:ext uri="{FF2B5EF4-FFF2-40B4-BE49-F238E27FC236}">
                  <a16:creationId xmlns:a16="http://schemas.microsoft.com/office/drawing/2014/main" id="{7DE1C114-6681-2CB2-A097-11B1F179E261}"/>
                </a:ext>
              </a:extLst>
            </p:cNvPr>
            <p:cNvSpPr/>
            <p:nvPr/>
          </p:nvSpPr>
          <p:spPr>
            <a:xfrm>
              <a:off x="10095373" y="2384513"/>
              <a:ext cx="259659" cy="259659"/>
            </a:xfrm>
            <a:prstGeom prst="rect">
              <a:avLst/>
            </a:prstGeom>
            <a:solidFill>
              <a:srgbClr val="00A1D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4" name="Shape 157">
            <a:extLst>
              <a:ext uri="{FF2B5EF4-FFF2-40B4-BE49-F238E27FC236}">
                <a16:creationId xmlns:a16="http://schemas.microsoft.com/office/drawing/2014/main" id="{9CB8BA04-41B3-4142-D1E3-1DB145B4418C}"/>
              </a:ext>
            </a:extLst>
          </p:cNvPr>
          <p:cNvSpPr txBox="1"/>
          <p:nvPr/>
        </p:nvSpPr>
        <p:spPr>
          <a:xfrm>
            <a:off x="697494" y="2426710"/>
            <a:ext cx="1799769" cy="707764"/>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buClr>
                <a:srgbClr val="000000"/>
              </a:buClr>
            </a:pPr>
            <a:r>
              <a:rPr lang="en-US" altLang="zh-TW" sz="3700" b="1" kern="0"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Qtier</a:t>
            </a:r>
            <a:endParaRPr lang="en-US" altLang="zh-TW" sz="3700" b="1" kern="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p>
            <a:pPr defTabSz="1219170">
              <a:buClr>
                <a:srgbClr val="000000"/>
              </a:buClr>
            </a:pPr>
            <a:r>
              <a:rPr lang="en-US" altLang="zh-TW" sz="3700" b="1" kern="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Engine</a:t>
            </a:r>
            <a:endParaRPr lang="zh-TW" altLang="en-US" sz="3700" b="1" kern="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26" name="圖形 25">
            <a:extLst>
              <a:ext uri="{FF2B5EF4-FFF2-40B4-BE49-F238E27FC236}">
                <a16:creationId xmlns:a16="http://schemas.microsoft.com/office/drawing/2014/main" id="{C93D5E6A-60E1-92AE-57F7-E65AF04FCA40}"/>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657241" y="3976026"/>
            <a:ext cx="521696" cy="630815"/>
          </a:xfrm>
          <a:prstGeom prst="rect">
            <a:avLst/>
          </a:prstGeom>
        </p:spPr>
      </p:pic>
      <p:pic>
        <p:nvPicPr>
          <p:cNvPr id="28" name="圖形 27">
            <a:extLst>
              <a:ext uri="{FF2B5EF4-FFF2-40B4-BE49-F238E27FC236}">
                <a16:creationId xmlns:a16="http://schemas.microsoft.com/office/drawing/2014/main" id="{130AB239-C268-F2DC-28DB-1746E4E0D84C}"/>
              </a:ext>
            </a:extLst>
          </p:cNvPr>
          <p:cNvPicPr>
            <a:picLocks noChangeAspect="1"/>
          </p:cNvPicPr>
          <p:nvPr/>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489931" y="3999948"/>
            <a:ext cx="621879" cy="588376"/>
          </a:xfrm>
          <a:prstGeom prst="rect">
            <a:avLst/>
          </a:prstGeom>
        </p:spPr>
      </p:pic>
      <p:pic>
        <p:nvPicPr>
          <p:cNvPr id="30" name="圖形 29">
            <a:extLst>
              <a:ext uri="{FF2B5EF4-FFF2-40B4-BE49-F238E27FC236}">
                <a16:creationId xmlns:a16="http://schemas.microsoft.com/office/drawing/2014/main" id="{9017C7D1-3EB7-C68F-95B0-A6CD09BE65D7}"/>
              </a:ext>
            </a:extLst>
          </p:cNvPr>
          <p:cNvPicPr>
            <a:picLocks noChangeAspect="1"/>
          </p:cNvPicPr>
          <p:nvPr/>
        </p:nvPicPr>
        <p:blipFill rotWithShape="1">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7135373" y="3879940"/>
            <a:ext cx="621879" cy="695904"/>
          </a:xfrm>
          <a:prstGeom prst="rect">
            <a:avLst/>
          </a:prstGeom>
        </p:spPr>
      </p:pic>
      <p:pic>
        <p:nvPicPr>
          <p:cNvPr id="32" name="圖形 31">
            <a:extLst>
              <a:ext uri="{FF2B5EF4-FFF2-40B4-BE49-F238E27FC236}">
                <a16:creationId xmlns:a16="http://schemas.microsoft.com/office/drawing/2014/main" id="{96F0C9BF-89E1-EAB2-F5FB-42DDA67EDFDE}"/>
              </a:ext>
            </a:extLst>
          </p:cNvPr>
          <p:cNvPicPr>
            <a:picLocks noChangeAspect="1"/>
          </p:cNvPicPr>
          <p:nvPr/>
        </p:nvPicPr>
        <p:blipFill rotWithShape="1">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10000497" y="3870496"/>
            <a:ext cx="698280" cy="676071"/>
          </a:xfrm>
          <a:prstGeom prst="rect">
            <a:avLst/>
          </a:prstGeom>
        </p:spPr>
      </p:pic>
      <p:sp>
        <p:nvSpPr>
          <p:cNvPr id="34" name="Shape 212">
            <a:extLst>
              <a:ext uri="{FF2B5EF4-FFF2-40B4-BE49-F238E27FC236}">
                <a16:creationId xmlns:a16="http://schemas.microsoft.com/office/drawing/2014/main" id="{75DA2DD8-EA59-956C-CF50-B6BCC441A71F}"/>
              </a:ext>
            </a:extLst>
          </p:cNvPr>
          <p:cNvSpPr txBox="1"/>
          <p:nvPr/>
        </p:nvSpPr>
        <p:spPr>
          <a:xfrm>
            <a:off x="897931" y="4714782"/>
            <a:ext cx="2010130"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en-US" altLang="zh-TW" b="1" kern="0">
                <a:latin typeface="Arial" panose="020B0604020202020204" pitchFamily="34" charset="0"/>
                <a:ea typeface="微軟正黑體" panose="020B0604030504040204" pitchFamily="34" charset="-120"/>
                <a:cs typeface="+mn-ea"/>
                <a:sym typeface="Arial" panose="020B0604020202020204" pitchFamily="34" charset="0"/>
              </a:rPr>
              <a:t>Before </a:t>
            </a:r>
            <a:r>
              <a:rPr lang="en-US" altLang="zh-TW" b="1" kern="0" err="1">
                <a:latin typeface="Arial" panose="020B0604020202020204" pitchFamily="34" charset="0"/>
                <a:ea typeface="微軟正黑體" panose="020B0604030504040204" pitchFamily="34" charset="-120"/>
                <a:cs typeface="+mn-ea"/>
                <a:sym typeface="Arial" panose="020B0604020202020204" pitchFamily="34" charset="0"/>
              </a:rPr>
              <a:t>tiering</a:t>
            </a:r>
            <a:endParaRPr lang="zh-TW" altLang="en-US" b="1" kern="0">
              <a:latin typeface="Arial" panose="020B0604020202020204" pitchFamily="34" charset="0"/>
              <a:ea typeface="微軟正黑體" panose="020B0604030504040204" pitchFamily="34" charset="-120"/>
              <a:cs typeface="+mn-ea"/>
              <a:sym typeface="Arial" panose="020B0604020202020204" pitchFamily="34" charset="0"/>
            </a:endParaRPr>
          </a:p>
          <a:p>
            <a:pPr lvl="0"/>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Frequently accessed data is not optimized</a:t>
            </a:r>
            <a:endParaRPr lang="zh-TW" altLang="en-US"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6" name="Shape 212">
            <a:extLst>
              <a:ext uri="{FF2B5EF4-FFF2-40B4-BE49-F238E27FC236}">
                <a16:creationId xmlns:a16="http://schemas.microsoft.com/office/drawing/2014/main" id="{10BA610C-4B39-51EF-9E71-DB740E8EF2EC}"/>
              </a:ext>
            </a:extLst>
          </p:cNvPr>
          <p:cNvSpPr txBox="1"/>
          <p:nvPr/>
        </p:nvSpPr>
        <p:spPr>
          <a:xfrm>
            <a:off x="3619897" y="4724086"/>
            <a:ext cx="2283863" cy="614888"/>
          </a:xfrm>
          <a:prstGeom prst="rect">
            <a:avLst/>
          </a:prstGeom>
          <a:noFill/>
          <a:ln>
            <a:noFill/>
          </a:ln>
          <a:effectLst/>
        </p:spPr>
        <p:txBody>
          <a:bodyPr wrap="square" lIns="121900" tIns="121900" rIns="121900" bIns="121900" anchor="ctr" anchorCtr="0">
            <a:noAutofit/>
          </a:bodyPr>
          <a:lstStyle/>
          <a:p>
            <a:pPr lvl="0"/>
            <a:r>
              <a:rPr lang="en-US" altLang="zh-TW"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Start data </a:t>
            </a:r>
            <a:r>
              <a:rPr lang="en-US" altLang="zh-TW"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tiering</a:t>
            </a:r>
            <a:endParaRPr lang="zh-TW" altLang="en-US"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 name="Shape 212">
            <a:extLst>
              <a:ext uri="{FF2B5EF4-FFF2-40B4-BE49-F238E27FC236}">
                <a16:creationId xmlns:a16="http://schemas.microsoft.com/office/drawing/2014/main" id="{B989A8E8-AFC3-2EF4-BE5D-D6D762802E14}"/>
              </a:ext>
            </a:extLst>
          </p:cNvPr>
          <p:cNvSpPr txBox="1"/>
          <p:nvPr/>
        </p:nvSpPr>
        <p:spPr>
          <a:xfrm>
            <a:off x="6249322" y="4702876"/>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en-US"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After </a:t>
            </a:r>
            <a:r>
              <a:rPr lang="en-US" altLang="zh-TW" sz="2000"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tiering</a:t>
            </a:r>
            <a:endParaRPr lang="en-US" altLang="zh-TW"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lvl="0" algn="ct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Data is optimized</a:t>
            </a:r>
            <a:endParaRPr lang="zh-TW"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 name="Shape 212">
            <a:extLst>
              <a:ext uri="{FF2B5EF4-FFF2-40B4-BE49-F238E27FC236}">
                <a16:creationId xmlns:a16="http://schemas.microsoft.com/office/drawing/2014/main" id="{38330B7E-CA31-374D-BAA4-B2D373854D59}"/>
              </a:ext>
            </a:extLst>
          </p:cNvPr>
          <p:cNvSpPr txBox="1"/>
          <p:nvPr/>
        </p:nvSpPr>
        <p:spPr>
          <a:xfrm>
            <a:off x="9168863" y="4702876"/>
            <a:ext cx="2361549" cy="614888"/>
          </a:xfrm>
          <a:prstGeom prst="rect">
            <a:avLst/>
          </a:prstGeom>
          <a:noFill/>
          <a:ln>
            <a:noFill/>
          </a:ln>
          <a:effectLst/>
        </p:spPr>
        <p:txBody>
          <a:bodyPr wrap="square" lIns="121900" tIns="121900" rIns="121900" bIns="121900" anchor="ctr" anchorCtr="0">
            <a:noAutofit/>
          </a:bodyPr>
          <a:lstStyle/>
          <a:p>
            <a:pPr lvl="0"/>
            <a:r>
              <a:rPr lang="en-US" altLang="zh-CN"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Changes in data access pattern</a:t>
            </a:r>
            <a:endParaRPr lang="zh-CN"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2" name="箭號: 向右 41" hidden="1">
            <a:extLst>
              <a:ext uri="{FF2B5EF4-FFF2-40B4-BE49-F238E27FC236}">
                <a16:creationId xmlns:a16="http://schemas.microsoft.com/office/drawing/2014/main" id="{35841BDD-0499-43DA-95BA-84654A85E4FA}"/>
              </a:ext>
            </a:extLst>
          </p:cNvPr>
          <p:cNvSpPr/>
          <p:nvPr/>
        </p:nvSpPr>
        <p:spPr>
          <a:xfrm rot="10800000" flipH="1">
            <a:off x="2884248"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箭號: 向右 43" hidden="1">
            <a:extLst>
              <a:ext uri="{FF2B5EF4-FFF2-40B4-BE49-F238E27FC236}">
                <a16:creationId xmlns:a16="http://schemas.microsoft.com/office/drawing/2014/main" id="{4D8F1788-E61E-BC88-5FA1-866BC6A7D85A}"/>
              </a:ext>
            </a:extLst>
          </p:cNvPr>
          <p:cNvSpPr/>
          <p:nvPr/>
        </p:nvSpPr>
        <p:spPr>
          <a:xfrm rot="10800000" flipH="1">
            <a:off x="5558199"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箭號: 向右 45" hidden="1">
            <a:extLst>
              <a:ext uri="{FF2B5EF4-FFF2-40B4-BE49-F238E27FC236}">
                <a16:creationId xmlns:a16="http://schemas.microsoft.com/office/drawing/2014/main" id="{D98226BE-CE04-8FEE-F8EF-A6E8D9613391}"/>
              </a:ext>
            </a:extLst>
          </p:cNvPr>
          <p:cNvSpPr/>
          <p:nvPr/>
        </p:nvSpPr>
        <p:spPr>
          <a:xfrm rot="10800000" flipH="1">
            <a:off x="8433735"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9" name="箭號: 向下 28">
            <a:extLst>
              <a:ext uri="{FF2B5EF4-FFF2-40B4-BE49-F238E27FC236}">
                <a16:creationId xmlns:a16="http://schemas.microsoft.com/office/drawing/2014/main" id="{CD1AF80F-5F5D-C59B-1A85-421D35B6AE42}"/>
              </a:ext>
            </a:extLst>
          </p:cNvPr>
          <p:cNvSpPr/>
          <p:nvPr/>
        </p:nvSpPr>
        <p:spPr>
          <a:xfrm rot="16200000">
            <a:off x="8286669" y="3986605"/>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1" name="箭號: 向下 30">
            <a:extLst>
              <a:ext uri="{FF2B5EF4-FFF2-40B4-BE49-F238E27FC236}">
                <a16:creationId xmlns:a16="http://schemas.microsoft.com/office/drawing/2014/main" id="{F558F63D-90BA-297C-AE9B-3426EBFA20D6}"/>
              </a:ext>
            </a:extLst>
          </p:cNvPr>
          <p:cNvSpPr/>
          <p:nvPr/>
        </p:nvSpPr>
        <p:spPr>
          <a:xfrm rot="16200000">
            <a:off x="5727329" y="3986605"/>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3" name="箭號: 向下 32">
            <a:extLst>
              <a:ext uri="{FF2B5EF4-FFF2-40B4-BE49-F238E27FC236}">
                <a16:creationId xmlns:a16="http://schemas.microsoft.com/office/drawing/2014/main" id="{DD9CD74D-22BF-B68D-C381-BA93C4DC385E}"/>
              </a:ext>
            </a:extLst>
          </p:cNvPr>
          <p:cNvSpPr/>
          <p:nvPr/>
        </p:nvSpPr>
        <p:spPr>
          <a:xfrm rot="16200000">
            <a:off x="3023434" y="3986605"/>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513419713"/>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群組 34" hidden="1">
            <a:extLst>
              <a:ext uri="{FF2B5EF4-FFF2-40B4-BE49-F238E27FC236}">
                <a16:creationId xmlns:a16="http://schemas.microsoft.com/office/drawing/2014/main" id="{31D8F54A-27F2-4D50-AF88-AC16CC68E164}"/>
              </a:ext>
            </a:extLst>
          </p:cNvPr>
          <p:cNvGrpSpPr/>
          <p:nvPr/>
        </p:nvGrpSpPr>
        <p:grpSpPr>
          <a:xfrm>
            <a:off x="821803" y="7313692"/>
            <a:ext cx="10664959" cy="4620546"/>
            <a:chOff x="821803" y="7313692"/>
            <a:chExt cx="10664959" cy="4620546"/>
          </a:xfrm>
        </p:grpSpPr>
        <p:pic>
          <p:nvPicPr>
            <p:cNvPr id="2" name="圖片 1"/>
            <p:cNvPicPr>
              <a:picLocks noChangeAspect="1"/>
            </p:cNvPicPr>
            <p:nvPr/>
          </p:nvPicPr>
          <p:blipFill>
            <a:blip r:embed="rId3"/>
            <a:stretch>
              <a:fillRect/>
            </a:stretch>
          </p:blipFill>
          <p:spPr>
            <a:xfrm>
              <a:off x="1116535" y="7313693"/>
              <a:ext cx="4657725" cy="2276475"/>
            </a:xfrm>
            <a:prstGeom prst="rect">
              <a:avLst/>
            </a:prstGeom>
          </p:spPr>
        </p:pic>
        <p:pic>
          <p:nvPicPr>
            <p:cNvPr id="3" name="圖片 2"/>
            <p:cNvPicPr>
              <a:picLocks noChangeAspect="1"/>
            </p:cNvPicPr>
            <p:nvPr/>
          </p:nvPicPr>
          <p:blipFill>
            <a:blip r:embed="rId4"/>
            <a:stretch>
              <a:fillRect/>
            </a:stretch>
          </p:blipFill>
          <p:spPr>
            <a:xfrm>
              <a:off x="1116535" y="9902796"/>
              <a:ext cx="4657725" cy="2031442"/>
            </a:xfrm>
            <a:prstGeom prst="rect">
              <a:avLst/>
            </a:prstGeom>
          </p:spPr>
        </p:pic>
        <p:pic>
          <p:nvPicPr>
            <p:cNvPr id="4" name="圖片 3"/>
            <p:cNvPicPr>
              <a:picLocks noChangeAspect="1"/>
            </p:cNvPicPr>
            <p:nvPr/>
          </p:nvPicPr>
          <p:blipFill>
            <a:blip r:embed="rId5"/>
            <a:stretch>
              <a:fillRect/>
            </a:stretch>
          </p:blipFill>
          <p:spPr>
            <a:xfrm>
              <a:off x="6887354" y="7313693"/>
              <a:ext cx="4599408" cy="2276475"/>
            </a:xfrm>
            <a:prstGeom prst="rect">
              <a:avLst/>
            </a:prstGeom>
          </p:spPr>
        </p:pic>
        <p:pic>
          <p:nvPicPr>
            <p:cNvPr id="6" name="圖片 5"/>
            <p:cNvPicPr>
              <a:picLocks noChangeAspect="1"/>
            </p:cNvPicPr>
            <p:nvPr/>
          </p:nvPicPr>
          <p:blipFill>
            <a:blip r:embed="rId6"/>
            <a:stretch>
              <a:fillRect/>
            </a:stretch>
          </p:blipFill>
          <p:spPr>
            <a:xfrm>
              <a:off x="6887354" y="9902795"/>
              <a:ext cx="4599408" cy="1944643"/>
            </a:xfrm>
            <a:prstGeom prst="rect">
              <a:avLst/>
            </a:prstGeom>
          </p:spPr>
        </p:pic>
        <p:sp>
          <p:nvSpPr>
            <p:cNvPr id="7" name="文字方塊 6"/>
            <p:cNvSpPr txBox="1"/>
            <p:nvPr/>
          </p:nvSpPr>
          <p:spPr>
            <a:xfrm>
              <a:off x="821803" y="7313693"/>
              <a:ext cx="1562582" cy="584775"/>
            </a:xfrm>
            <a:prstGeom prst="rect">
              <a:avLst/>
            </a:prstGeom>
            <a:noFill/>
          </p:spPr>
          <p:txBody>
            <a:bodyPr wrap="square" rtlCol="0">
              <a:spAutoFit/>
            </a:bodyPr>
            <a:lstStyle/>
            <a:p>
              <a:r>
                <a:rPr lang="en-US" altLang="zh-TW" sz="3200" b="1">
                  <a:solidFill>
                    <a:srgbClr val="FF0000"/>
                  </a:solidFill>
                  <a:latin typeface="Arial" panose="020B0604020202020204" pitchFamily="34" charset="0"/>
                  <a:ea typeface="微軟正黑體" panose="020B0604030504040204" pitchFamily="34" charset="-120"/>
                  <a:sym typeface="Arial" panose="020B0604020202020204" pitchFamily="34" charset="0"/>
                </a:rPr>
                <a:t>Step 1</a:t>
              </a:r>
              <a:endParaRPr lang="zh-TW" altLang="en-US" sz="3200" b="1">
                <a:solidFill>
                  <a:srgbClr val="FF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 name="文字方塊 7"/>
            <p:cNvSpPr txBox="1"/>
            <p:nvPr/>
          </p:nvSpPr>
          <p:spPr>
            <a:xfrm>
              <a:off x="821803" y="9715169"/>
              <a:ext cx="1562582" cy="584775"/>
            </a:xfrm>
            <a:prstGeom prst="rect">
              <a:avLst/>
            </a:prstGeom>
            <a:noFill/>
          </p:spPr>
          <p:txBody>
            <a:bodyPr wrap="square" rtlCol="0">
              <a:spAutoFit/>
            </a:bodyPr>
            <a:lstStyle/>
            <a:p>
              <a:r>
                <a:rPr lang="en-US" altLang="zh-TW" sz="3200" b="1">
                  <a:solidFill>
                    <a:srgbClr val="FF0000"/>
                  </a:solidFill>
                  <a:latin typeface="Arial" panose="020B0604020202020204" pitchFamily="34" charset="0"/>
                  <a:ea typeface="微軟正黑體" panose="020B0604030504040204" pitchFamily="34" charset="-120"/>
                  <a:sym typeface="Arial" panose="020B0604020202020204" pitchFamily="34" charset="0"/>
                </a:rPr>
                <a:t>Step 2</a:t>
              </a:r>
              <a:endParaRPr lang="zh-TW" altLang="en-US" sz="3200" b="1">
                <a:solidFill>
                  <a:srgbClr val="FF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p:cNvSpPr txBox="1"/>
            <p:nvPr/>
          </p:nvSpPr>
          <p:spPr>
            <a:xfrm>
              <a:off x="6506902" y="7313692"/>
              <a:ext cx="1562582" cy="584775"/>
            </a:xfrm>
            <a:prstGeom prst="rect">
              <a:avLst/>
            </a:prstGeom>
            <a:noFill/>
          </p:spPr>
          <p:txBody>
            <a:bodyPr wrap="square" rtlCol="0">
              <a:spAutoFit/>
            </a:bodyPr>
            <a:lstStyle/>
            <a:p>
              <a:r>
                <a:rPr lang="en-US" altLang="zh-TW" sz="3200" b="1">
                  <a:solidFill>
                    <a:srgbClr val="FF0000"/>
                  </a:solidFill>
                  <a:latin typeface="Arial" panose="020B0604020202020204" pitchFamily="34" charset="0"/>
                  <a:ea typeface="微軟正黑體" panose="020B0604030504040204" pitchFamily="34" charset="-120"/>
                  <a:sym typeface="Arial" panose="020B0604020202020204" pitchFamily="34" charset="0"/>
                </a:rPr>
                <a:t>Step 3</a:t>
              </a:r>
              <a:endParaRPr lang="zh-TW" altLang="en-US" sz="3200" b="1">
                <a:solidFill>
                  <a:srgbClr val="FF00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9"/>
            <p:cNvSpPr txBox="1"/>
            <p:nvPr/>
          </p:nvSpPr>
          <p:spPr>
            <a:xfrm>
              <a:off x="6506902" y="9590168"/>
              <a:ext cx="1562582" cy="584775"/>
            </a:xfrm>
            <a:prstGeom prst="rect">
              <a:avLst/>
            </a:prstGeom>
            <a:noFill/>
          </p:spPr>
          <p:txBody>
            <a:bodyPr wrap="square" rtlCol="0">
              <a:spAutoFit/>
            </a:bodyPr>
            <a:lstStyle/>
            <a:p>
              <a:r>
                <a:rPr lang="en-US" altLang="zh-TW" sz="3200" b="1">
                  <a:solidFill>
                    <a:srgbClr val="FF0000"/>
                  </a:solidFill>
                  <a:latin typeface="Arial" panose="020B0604020202020204" pitchFamily="34" charset="0"/>
                  <a:ea typeface="微軟正黑體" panose="020B0604030504040204" pitchFamily="34" charset="-120"/>
                  <a:sym typeface="Arial" panose="020B0604020202020204" pitchFamily="34" charset="0"/>
                </a:rPr>
                <a:t>Step 4</a:t>
              </a:r>
              <a:endParaRPr lang="zh-TW" altLang="en-US" sz="3200" b="1">
                <a:solidFill>
                  <a:srgbClr val="FF0000"/>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2" name="文字方塊 11" hidden="1">
            <a:extLst>
              <a:ext uri="{FF2B5EF4-FFF2-40B4-BE49-F238E27FC236}">
                <a16:creationId xmlns:a16="http://schemas.microsoft.com/office/drawing/2014/main" id="{74FF805F-6521-4307-B6BF-1A0874627BC2}"/>
              </a:ext>
            </a:extLst>
          </p:cNvPr>
          <p:cNvSpPr txBox="1"/>
          <p:nvPr/>
        </p:nvSpPr>
        <p:spPr>
          <a:xfrm>
            <a:off x="199159" y="477214"/>
            <a:ext cx="11791950" cy="707886"/>
          </a:xfrm>
          <a:prstGeom prst="rect">
            <a:avLst/>
          </a:prstGeom>
          <a:noFill/>
        </p:spPr>
        <p:txBody>
          <a:bodyPr wrap="square" lIns="91440" tIns="45720" rIns="91440" bIns="45720" rtlCol="0" anchor="t">
            <a:spAutoFit/>
          </a:bodyPr>
          <a:lstStyle/>
          <a:p>
            <a:pPr algn="ct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安裝M.2 2280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NVMe</a:t>
            </a: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SSD</a:t>
            </a:r>
          </a:p>
        </p:txBody>
      </p:sp>
      <p:pic>
        <p:nvPicPr>
          <p:cNvPr id="11" name="圖形 10">
            <a:extLst>
              <a:ext uri="{FF2B5EF4-FFF2-40B4-BE49-F238E27FC236}">
                <a16:creationId xmlns:a16="http://schemas.microsoft.com/office/drawing/2014/main" id="{BBD117EB-64CE-2780-0BC8-054A35F88A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36197" y="2952889"/>
            <a:ext cx="2559334" cy="1817709"/>
          </a:xfrm>
          <a:prstGeom prst="rect">
            <a:avLst/>
          </a:prstGeom>
        </p:spPr>
      </p:pic>
      <p:pic>
        <p:nvPicPr>
          <p:cNvPr id="14" name="圖形 13" hidden="1">
            <a:extLst>
              <a:ext uri="{FF2B5EF4-FFF2-40B4-BE49-F238E27FC236}">
                <a16:creationId xmlns:a16="http://schemas.microsoft.com/office/drawing/2014/main" id="{16800A28-72A0-4846-8BA9-50FA403957A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14865" y="2951874"/>
            <a:ext cx="1715917" cy="1366916"/>
          </a:xfrm>
          <a:prstGeom prst="rect">
            <a:avLst/>
          </a:prstGeom>
        </p:spPr>
      </p:pic>
      <p:pic>
        <p:nvPicPr>
          <p:cNvPr id="16" name="圖形 15">
            <a:extLst>
              <a:ext uri="{FF2B5EF4-FFF2-40B4-BE49-F238E27FC236}">
                <a16:creationId xmlns:a16="http://schemas.microsoft.com/office/drawing/2014/main" id="{10A8CAAB-82C5-4181-8083-D5F27581E8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91623" y="3257377"/>
            <a:ext cx="1846793" cy="1628668"/>
          </a:xfrm>
          <a:prstGeom prst="rect">
            <a:avLst/>
          </a:prstGeom>
        </p:spPr>
      </p:pic>
      <p:pic>
        <p:nvPicPr>
          <p:cNvPr id="18" name="圖形 17">
            <a:extLst>
              <a:ext uri="{FF2B5EF4-FFF2-40B4-BE49-F238E27FC236}">
                <a16:creationId xmlns:a16="http://schemas.microsoft.com/office/drawing/2014/main" id="{B85C3C66-CE47-7DD1-35E7-780D9EF98AD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608335" y="2901013"/>
            <a:ext cx="1963127" cy="1890419"/>
          </a:xfrm>
          <a:prstGeom prst="rect">
            <a:avLst/>
          </a:prstGeom>
        </p:spPr>
      </p:pic>
      <p:sp>
        <p:nvSpPr>
          <p:cNvPr id="19" name="箭號: 向下 18">
            <a:extLst>
              <a:ext uri="{FF2B5EF4-FFF2-40B4-BE49-F238E27FC236}">
                <a16:creationId xmlns:a16="http://schemas.microsoft.com/office/drawing/2014/main" id="{3D7CE44F-57EB-A287-8CB8-94289DC73031}"/>
              </a:ext>
            </a:extLst>
          </p:cNvPr>
          <p:cNvSpPr/>
          <p:nvPr/>
        </p:nvSpPr>
        <p:spPr>
          <a:xfrm rot="16200000">
            <a:off x="3885732" y="3664772"/>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1" name="圖形 20">
            <a:extLst>
              <a:ext uri="{FF2B5EF4-FFF2-40B4-BE49-F238E27FC236}">
                <a16:creationId xmlns:a16="http://schemas.microsoft.com/office/drawing/2014/main" id="{52C16E4D-721E-E016-AB24-4548D156B1F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738851" y="4890789"/>
            <a:ext cx="2486627" cy="1512335"/>
          </a:xfrm>
          <a:prstGeom prst="rect">
            <a:avLst/>
          </a:prstGeom>
        </p:spPr>
      </p:pic>
      <p:pic>
        <p:nvPicPr>
          <p:cNvPr id="25" name="圖形 24">
            <a:extLst>
              <a:ext uri="{FF2B5EF4-FFF2-40B4-BE49-F238E27FC236}">
                <a16:creationId xmlns:a16="http://schemas.microsoft.com/office/drawing/2014/main" id="{94466B30-136D-8A43-61AD-A03C85ACE0B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415150" y="5314950"/>
            <a:ext cx="1963126" cy="1294209"/>
          </a:xfrm>
          <a:prstGeom prst="rect">
            <a:avLst/>
          </a:prstGeom>
        </p:spPr>
      </p:pic>
      <p:pic>
        <p:nvPicPr>
          <p:cNvPr id="27" name="圖形 26">
            <a:extLst>
              <a:ext uri="{FF2B5EF4-FFF2-40B4-BE49-F238E27FC236}">
                <a16:creationId xmlns:a16="http://schemas.microsoft.com/office/drawing/2014/main" id="{0D317737-301E-65B5-2C29-8365DA51563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590901" y="4924397"/>
            <a:ext cx="2079460" cy="1614126"/>
          </a:xfrm>
          <a:prstGeom prst="rect">
            <a:avLst/>
          </a:prstGeom>
        </p:spPr>
      </p:pic>
      <p:sp>
        <p:nvSpPr>
          <p:cNvPr id="28" name="箭號: 向下 27">
            <a:extLst>
              <a:ext uri="{FF2B5EF4-FFF2-40B4-BE49-F238E27FC236}">
                <a16:creationId xmlns:a16="http://schemas.microsoft.com/office/drawing/2014/main" id="{E6EDC0D7-AE28-219F-F3B0-9E1045DFAE75}"/>
              </a:ext>
            </a:extLst>
          </p:cNvPr>
          <p:cNvSpPr/>
          <p:nvPr/>
        </p:nvSpPr>
        <p:spPr>
          <a:xfrm rot="16200000">
            <a:off x="5929148" y="3664772"/>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9" name="箭號: 向下 28">
            <a:extLst>
              <a:ext uri="{FF2B5EF4-FFF2-40B4-BE49-F238E27FC236}">
                <a16:creationId xmlns:a16="http://schemas.microsoft.com/office/drawing/2014/main" id="{44AA868B-4205-D6A7-0F31-C5E731C5DD8A}"/>
              </a:ext>
            </a:extLst>
          </p:cNvPr>
          <p:cNvSpPr/>
          <p:nvPr/>
        </p:nvSpPr>
        <p:spPr>
          <a:xfrm rot="16200000">
            <a:off x="8171742" y="3664772"/>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 name="箭號: 向下 29">
            <a:extLst>
              <a:ext uri="{FF2B5EF4-FFF2-40B4-BE49-F238E27FC236}">
                <a16:creationId xmlns:a16="http://schemas.microsoft.com/office/drawing/2014/main" id="{9FE4F13D-605A-C213-09F1-3D531C6DD15A}"/>
              </a:ext>
            </a:extLst>
          </p:cNvPr>
          <p:cNvSpPr/>
          <p:nvPr/>
        </p:nvSpPr>
        <p:spPr>
          <a:xfrm rot="16200000">
            <a:off x="3885732" y="5652885"/>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1" name="箭號: 向下 30">
            <a:extLst>
              <a:ext uri="{FF2B5EF4-FFF2-40B4-BE49-F238E27FC236}">
                <a16:creationId xmlns:a16="http://schemas.microsoft.com/office/drawing/2014/main" id="{8DF1711F-A941-4E50-105E-21033A475A5F}"/>
              </a:ext>
            </a:extLst>
          </p:cNvPr>
          <p:cNvSpPr/>
          <p:nvPr/>
        </p:nvSpPr>
        <p:spPr>
          <a:xfrm rot="16200000">
            <a:off x="5929148" y="5652885"/>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2" name="箭號: 向下 31">
            <a:extLst>
              <a:ext uri="{FF2B5EF4-FFF2-40B4-BE49-F238E27FC236}">
                <a16:creationId xmlns:a16="http://schemas.microsoft.com/office/drawing/2014/main" id="{CBED41F5-061E-8BA9-8161-79F6CFEDF98E}"/>
              </a:ext>
            </a:extLst>
          </p:cNvPr>
          <p:cNvSpPr/>
          <p:nvPr/>
        </p:nvSpPr>
        <p:spPr>
          <a:xfrm rot="16200000">
            <a:off x="8171742" y="5652885"/>
            <a:ext cx="603268" cy="664009"/>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3" name="文字方塊 32">
            <a:extLst>
              <a:ext uri="{FF2B5EF4-FFF2-40B4-BE49-F238E27FC236}">
                <a16:creationId xmlns:a16="http://schemas.microsoft.com/office/drawing/2014/main" id="{F1B69805-594E-099E-93CF-A3A407700C1F}"/>
              </a:ext>
            </a:extLst>
          </p:cNvPr>
          <p:cNvSpPr txBox="1"/>
          <p:nvPr/>
        </p:nvSpPr>
        <p:spPr>
          <a:xfrm>
            <a:off x="561652" y="5462291"/>
            <a:ext cx="1380962" cy="369332"/>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sym typeface="Arial" panose="020B0604020202020204" pitchFamily="34" charset="0"/>
              </a:rPr>
              <a:t>TS-253E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4" name="文字方塊 33">
            <a:extLst>
              <a:ext uri="{FF2B5EF4-FFF2-40B4-BE49-F238E27FC236}">
                <a16:creationId xmlns:a16="http://schemas.microsoft.com/office/drawing/2014/main" id="{B8E3331D-36DD-D63F-77FA-BB6822E1E6CF}"/>
              </a:ext>
            </a:extLst>
          </p:cNvPr>
          <p:cNvSpPr txBox="1"/>
          <p:nvPr/>
        </p:nvSpPr>
        <p:spPr>
          <a:xfrm>
            <a:off x="561652" y="3738268"/>
            <a:ext cx="1380962" cy="369332"/>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sym typeface="Arial" panose="020B0604020202020204" pitchFamily="34" charset="0"/>
              </a:rPr>
              <a:t>TS-453E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6" name="文字方塊 35">
            <a:extLst>
              <a:ext uri="{FF2B5EF4-FFF2-40B4-BE49-F238E27FC236}">
                <a16:creationId xmlns:a16="http://schemas.microsoft.com/office/drawing/2014/main" id="{E81B579C-FD66-39A5-BE1C-50F6499F18CB}"/>
              </a:ext>
            </a:extLst>
          </p:cNvPr>
          <p:cNvSpPr txBox="1"/>
          <p:nvPr/>
        </p:nvSpPr>
        <p:spPr>
          <a:xfrm>
            <a:off x="1874483" y="1858019"/>
            <a:ext cx="1747314" cy="461665"/>
          </a:xfrm>
          <a:prstGeom prst="rect">
            <a:avLst/>
          </a:prstGeom>
          <a:noFill/>
        </p:spPr>
        <p:txBody>
          <a:bodyPr wrap="square" lIns="91440" tIns="45720" rIns="91440" bIns="45720" rtlCol="0" anchor="t">
            <a:spAutoFit/>
          </a:bodyPr>
          <a:lstStyle/>
          <a:p>
            <a:pPr algn="ct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Step 1 </a:t>
            </a:r>
            <a:endParaRPr lang="zh-TW" altLang="en-US" sz="2400" b="1">
              <a:solidFill>
                <a:srgbClr val="2189D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文字方塊 36">
            <a:extLst>
              <a:ext uri="{FF2B5EF4-FFF2-40B4-BE49-F238E27FC236}">
                <a16:creationId xmlns:a16="http://schemas.microsoft.com/office/drawing/2014/main" id="{082A59AB-6AD8-710C-8C92-F8E15A17F54F}"/>
              </a:ext>
            </a:extLst>
          </p:cNvPr>
          <p:cNvSpPr txBox="1"/>
          <p:nvPr/>
        </p:nvSpPr>
        <p:spPr>
          <a:xfrm>
            <a:off x="4445233" y="1858019"/>
            <a:ext cx="1562582" cy="461665"/>
          </a:xfrm>
          <a:prstGeom prst="rect">
            <a:avLst/>
          </a:prstGeom>
          <a:noFill/>
        </p:spPr>
        <p:txBody>
          <a:bodyPr wrap="square" lIns="91440" tIns="45720" rIns="91440" bIns="45720" rtlCol="0" anchor="t">
            <a:spAutoFit/>
          </a:bodyPr>
          <a:lstStyle/>
          <a:p>
            <a:pPr algn="ct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Step 2</a:t>
            </a:r>
            <a:endParaRPr lang="zh-TW" altLang="en-US"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8" name="文字方塊 37">
            <a:extLst>
              <a:ext uri="{FF2B5EF4-FFF2-40B4-BE49-F238E27FC236}">
                <a16:creationId xmlns:a16="http://schemas.microsoft.com/office/drawing/2014/main" id="{82ADE462-1CAF-8174-31D7-2E664E45AF01}"/>
              </a:ext>
            </a:extLst>
          </p:cNvPr>
          <p:cNvSpPr txBox="1"/>
          <p:nvPr/>
        </p:nvSpPr>
        <p:spPr>
          <a:xfrm>
            <a:off x="6682248" y="1858019"/>
            <a:ext cx="1562582" cy="461665"/>
          </a:xfrm>
          <a:prstGeom prst="rect">
            <a:avLst/>
          </a:prstGeom>
          <a:noFill/>
        </p:spPr>
        <p:txBody>
          <a:bodyPr wrap="square" lIns="91440" tIns="45720" rIns="91440" bIns="45720" rtlCol="0" anchor="t">
            <a:spAutoFit/>
          </a:bodyPr>
          <a:lstStyle/>
          <a:p>
            <a:pPr algn="ct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Step 3</a:t>
            </a:r>
            <a:endParaRPr lang="zh-TW" altLang="en-US"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9" name="文字方塊 38">
            <a:extLst>
              <a:ext uri="{FF2B5EF4-FFF2-40B4-BE49-F238E27FC236}">
                <a16:creationId xmlns:a16="http://schemas.microsoft.com/office/drawing/2014/main" id="{FB2AECB0-52CB-68B4-26F2-E1907DCA6960}"/>
              </a:ext>
            </a:extLst>
          </p:cNvPr>
          <p:cNvSpPr txBox="1"/>
          <p:nvPr/>
        </p:nvSpPr>
        <p:spPr>
          <a:xfrm>
            <a:off x="9004824" y="1858019"/>
            <a:ext cx="1562582" cy="461665"/>
          </a:xfrm>
          <a:prstGeom prst="rect">
            <a:avLst/>
          </a:prstGeom>
          <a:noFill/>
        </p:spPr>
        <p:txBody>
          <a:bodyPr wrap="square" lIns="91440" tIns="45720" rIns="91440" bIns="45720" rtlCol="0" anchor="t">
            <a:spAutoFit/>
          </a:bodyPr>
          <a:lstStyle/>
          <a:p>
            <a:pPr algn="ct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Step 4</a:t>
            </a:r>
            <a:endParaRPr lang="zh-TW" altLang="en-US"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0" name="文字方塊 39">
            <a:extLst>
              <a:ext uri="{FF2B5EF4-FFF2-40B4-BE49-F238E27FC236}">
                <a16:creationId xmlns:a16="http://schemas.microsoft.com/office/drawing/2014/main" id="{0D4283CA-E6E9-FFD2-5F76-236B4E766B32}"/>
              </a:ext>
            </a:extLst>
          </p:cNvPr>
          <p:cNvSpPr txBox="1"/>
          <p:nvPr/>
        </p:nvSpPr>
        <p:spPr>
          <a:xfrm>
            <a:off x="1810566" y="2305724"/>
            <a:ext cx="1791444" cy="523220"/>
          </a:xfrm>
          <a:prstGeom prst="rect">
            <a:avLst/>
          </a:prstGeom>
          <a:noFill/>
        </p:spPr>
        <p:txBody>
          <a:bodyPr wrap="square" lIns="91440" tIns="45720" rIns="91440" bIns="45720" rtlCol="0" anchor="t">
            <a:spAutoFit/>
          </a:bodyPr>
          <a:lstStyle/>
          <a:p>
            <a:pPr algn="ctr"/>
            <a:r>
              <a:rPr lang="en-US" altLang="zh-TW" sz="1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Unscrew and take off casing</a:t>
            </a:r>
            <a:r>
              <a:rPr lang="en-US" altLang="zh-TW" sz="1400">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a:t>
            </a:r>
            <a:endParaRPr lang="zh-TW" altLang="en-US" sz="11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1" name="文字方塊 40">
            <a:extLst>
              <a:ext uri="{FF2B5EF4-FFF2-40B4-BE49-F238E27FC236}">
                <a16:creationId xmlns:a16="http://schemas.microsoft.com/office/drawing/2014/main" id="{83026810-5956-8772-5D2F-975BC9236B75}"/>
              </a:ext>
            </a:extLst>
          </p:cNvPr>
          <p:cNvSpPr txBox="1"/>
          <p:nvPr/>
        </p:nvSpPr>
        <p:spPr>
          <a:xfrm>
            <a:off x="4318295" y="2317630"/>
            <a:ext cx="1963234" cy="523220"/>
          </a:xfrm>
          <a:prstGeom prst="rect">
            <a:avLst/>
          </a:prstGeom>
          <a:noFill/>
        </p:spPr>
        <p:txBody>
          <a:bodyPr wrap="square" lIns="91440" tIns="45720" rIns="91440" bIns="45720" rtlCol="0" anchor="t">
            <a:spAutoFit/>
          </a:bodyPr>
          <a:lstStyle/>
          <a:p>
            <a:pPr algn="ctr"/>
            <a:r>
              <a:rPr lang="en-US" altLang="zh-TW" sz="1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Install M.2 SSD at 45 degree angle</a:t>
            </a:r>
            <a:endParaRPr lang="en-US" altLang="zh-TW" sz="1400" b="1">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42" name="文字方塊 41">
            <a:extLst>
              <a:ext uri="{FF2B5EF4-FFF2-40B4-BE49-F238E27FC236}">
                <a16:creationId xmlns:a16="http://schemas.microsoft.com/office/drawing/2014/main" id="{FD0F7240-9857-0128-0791-7B223DE7EB8A}"/>
              </a:ext>
            </a:extLst>
          </p:cNvPr>
          <p:cNvSpPr txBox="1"/>
          <p:nvPr/>
        </p:nvSpPr>
        <p:spPr>
          <a:xfrm>
            <a:off x="6456178" y="2305724"/>
            <a:ext cx="2014722" cy="523220"/>
          </a:xfrm>
          <a:prstGeom prst="rect">
            <a:avLst/>
          </a:prstGeom>
          <a:noFill/>
        </p:spPr>
        <p:txBody>
          <a:bodyPr wrap="square" lIns="91440" tIns="45720" rIns="91440" bIns="45720" rtlCol="0" anchor="t">
            <a:spAutoFit/>
          </a:bodyPr>
          <a:lstStyle/>
          <a:p>
            <a:pPr algn="ctr"/>
            <a:r>
              <a:rPr lang="en-US" altLang="zh-TW" sz="1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Screw M.2 SSD on the slot</a:t>
            </a:r>
            <a:r>
              <a:rPr lang="en-US" altLang="zh-TW" sz="1400">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a:t>
            </a:r>
            <a:endParaRPr lang="en-US" altLang="zh-TW" sz="1100" b="1">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文字方塊 43">
            <a:extLst>
              <a:ext uri="{FF2B5EF4-FFF2-40B4-BE49-F238E27FC236}">
                <a16:creationId xmlns:a16="http://schemas.microsoft.com/office/drawing/2014/main" id="{E428C080-06BA-474D-183E-481C3E49D3D3}"/>
              </a:ext>
            </a:extLst>
          </p:cNvPr>
          <p:cNvSpPr txBox="1"/>
          <p:nvPr/>
        </p:nvSpPr>
        <p:spPr>
          <a:xfrm>
            <a:off x="8849232" y="2305724"/>
            <a:ext cx="1869568" cy="307777"/>
          </a:xfrm>
          <a:prstGeom prst="rect">
            <a:avLst/>
          </a:prstGeom>
          <a:noFill/>
        </p:spPr>
        <p:txBody>
          <a:bodyPr wrap="square" lIns="91440" tIns="45720" rIns="91440" bIns="45720" rtlCol="0" anchor="t">
            <a:spAutoFit/>
          </a:bodyPr>
          <a:lstStyle/>
          <a:p>
            <a:pPr algn="ctr"/>
            <a:r>
              <a:rPr lang="en-US" altLang="zh-TW" sz="1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Put back the casing</a:t>
            </a:r>
            <a:endParaRPr lang="zh-TW" altLang="en-US" sz="11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6" name="圖形 45">
            <a:extLst>
              <a:ext uri="{FF2B5EF4-FFF2-40B4-BE49-F238E27FC236}">
                <a16:creationId xmlns:a16="http://schemas.microsoft.com/office/drawing/2014/main" id="{9D464CA1-F982-3E7D-A413-FD46EF36D7A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329702" y="3257001"/>
            <a:ext cx="1943100" cy="1543050"/>
          </a:xfrm>
          <a:prstGeom prst="rect">
            <a:avLst/>
          </a:prstGeom>
        </p:spPr>
      </p:pic>
      <p:pic>
        <p:nvPicPr>
          <p:cNvPr id="48" name="圖形 47">
            <a:extLst>
              <a:ext uri="{FF2B5EF4-FFF2-40B4-BE49-F238E27FC236}">
                <a16:creationId xmlns:a16="http://schemas.microsoft.com/office/drawing/2014/main" id="{676259C1-7FF9-CEA9-47A6-7F75F2220CB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4296776" y="5226772"/>
            <a:ext cx="1983025" cy="1189815"/>
          </a:xfrm>
          <a:prstGeom prst="rect">
            <a:avLst/>
          </a:prstGeom>
        </p:spPr>
      </p:pic>
      <p:sp>
        <p:nvSpPr>
          <p:cNvPr id="45" name="矩形 44">
            <a:extLst>
              <a:ext uri="{FF2B5EF4-FFF2-40B4-BE49-F238E27FC236}">
                <a16:creationId xmlns:a16="http://schemas.microsoft.com/office/drawing/2014/main" id="{569C20AF-2A8F-3046-0266-43D741BF42BE}"/>
              </a:ext>
            </a:extLst>
          </p:cNvPr>
          <p:cNvSpPr/>
          <p:nvPr/>
        </p:nvSpPr>
        <p:spPr>
          <a:xfrm>
            <a:off x="4357748" y="6271579"/>
            <a:ext cx="800219" cy="276999"/>
          </a:xfrm>
          <a:prstGeom prst="rect">
            <a:avLst/>
          </a:prstGeom>
        </p:spPr>
        <p:txBody>
          <a:bodyPr wrap="none">
            <a:spAutoFit/>
          </a:bodyPr>
          <a:lstStyle/>
          <a:p>
            <a:r>
              <a:rPr lang="en-US" altLang="zh-TW" sz="1200" b="1">
                <a:solidFill>
                  <a:srgbClr val="00B0F0"/>
                </a:solidFill>
                <a:latin typeface="Arial" panose="020B0604020202020204" pitchFamily="34" charset="0"/>
                <a:ea typeface="微軟正黑體" panose="020B0604030504040204" pitchFamily="34" charset="-120"/>
                <a:sym typeface="Arial" panose="020B0604020202020204" pitchFamily="34" charset="0"/>
              </a:rPr>
              <a:t>M.2 SSD</a:t>
            </a:r>
            <a:endParaRPr lang="zh-TW" altLang="en-US" sz="1200" b="1">
              <a:solidFill>
                <a:srgbClr val="00B0F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3" name="矩形 42">
            <a:extLst>
              <a:ext uri="{FF2B5EF4-FFF2-40B4-BE49-F238E27FC236}">
                <a16:creationId xmlns:a16="http://schemas.microsoft.com/office/drawing/2014/main" id="{9858EEE9-2099-5892-BA0E-CA90BBF63E88}"/>
              </a:ext>
            </a:extLst>
          </p:cNvPr>
          <p:cNvSpPr/>
          <p:nvPr/>
        </p:nvSpPr>
        <p:spPr>
          <a:xfrm>
            <a:off x="4357749" y="4616510"/>
            <a:ext cx="800219" cy="276999"/>
          </a:xfrm>
          <a:prstGeom prst="rect">
            <a:avLst/>
          </a:prstGeom>
        </p:spPr>
        <p:txBody>
          <a:bodyPr wrap="none">
            <a:spAutoFit/>
          </a:bodyPr>
          <a:lstStyle/>
          <a:p>
            <a:r>
              <a:rPr lang="en-US" altLang="zh-TW" sz="1200" b="1">
                <a:solidFill>
                  <a:srgbClr val="00B0F0"/>
                </a:solidFill>
                <a:latin typeface="Arial" panose="020B0604020202020204" pitchFamily="34" charset="0"/>
                <a:ea typeface="微軟正黑體" panose="020B0604030504040204" pitchFamily="34" charset="-120"/>
                <a:sym typeface="Arial" panose="020B0604020202020204" pitchFamily="34" charset="0"/>
              </a:rPr>
              <a:t>M.2 SSD</a:t>
            </a:r>
            <a:endParaRPr lang="zh-TW" altLang="en-US" sz="1200" b="1">
              <a:solidFill>
                <a:srgbClr val="00B0F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標題 12">
            <a:extLst>
              <a:ext uri="{FF2B5EF4-FFF2-40B4-BE49-F238E27FC236}">
                <a16:creationId xmlns:a16="http://schemas.microsoft.com/office/drawing/2014/main" id="{EA9FEFDF-F38D-BCFE-5B4B-5A5769A10504}"/>
              </a:ext>
            </a:extLst>
          </p:cNvPr>
          <p:cNvSpPr>
            <a:spLocks noGrp="1"/>
          </p:cNvSpPr>
          <p:nvPr>
            <p:ph type="title"/>
          </p:nvPr>
        </p:nvSpPr>
        <p:spPr/>
        <p:txBody>
          <a:bodyPr/>
          <a:lstStyle/>
          <a:p>
            <a:r>
              <a:rPr lang="en-US" altLang="zh-TW" sz="4400">
                <a:latin typeface="Arial" panose="020B0604020202020204" pitchFamily="34" charset="0"/>
                <a:cs typeface="Arial"/>
                <a:sym typeface="Arial" panose="020B0604020202020204" pitchFamily="34" charset="0"/>
              </a:rPr>
              <a:t>Installing</a:t>
            </a:r>
            <a:r>
              <a:rPr lang="en-US" altLang="zh-TW">
                <a:latin typeface="Arial" panose="020B0604020202020204" pitchFamily="34" charset="0"/>
                <a:cs typeface="Arial"/>
                <a:sym typeface="Arial" panose="020B0604020202020204" pitchFamily="34" charset="0"/>
              </a:rPr>
              <a:t> </a:t>
            </a:r>
            <a:r>
              <a:rPr lang="en-US" altLang="zh-TW" sz="4400">
                <a:latin typeface="Arial" panose="020B0604020202020204" pitchFamily="34" charset="0"/>
                <a:cs typeface="Arial"/>
                <a:sym typeface="Arial" panose="020B0604020202020204" pitchFamily="34" charset="0"/>
              </a:rPr>
              <a:t>M.2 2280 </a:t>
            </a:r>
            <a:r>
              <a:rPr lang="en-US" altLang="zh-TW" sz="4400" err="1">
                <a:latin typeface="Arial" panose="020B0604020202020204" pitchFamily="34" charset="0"/>
                <a:cs typeface="Arial"/>
                <a:sym typeface="Arial" panose="020B0604020202020204" pitchFamily="34" charset="0"/>
              </a:rPr>
              <a:t>NVMe</a:t>
            </a:r>
            <a:r>
              <a:rPr lang="en-US" altLang="zh-TW">
                <a:latin typeface="Arial" panose="020B0604020202020204" pitchFamily="34" charset="0"/>
                <a:cs typeface="Arial"/>
                <a:sym typeface="Arial" panose="020B0604020202020204" pitchFamily="34" charset="0"/>
              </a:rPr>
              <a:t> </a:t>
            </a:r>
            <a:r>
              <a:rPr lang="en-US" altLang="zh-TW" err="1">
                <a:latin typeface="Arial" panose="020B0604020202020204" pitchFamily="34" charset="0"/>
                <a:cs typeface="Arial"/>
                <a:sym typeface="Arial" panose="020B0604020202020204" pitchFamily="34" charset="0"/>
              </a:rPr>
              <a:t>PCIe</a:t>
            </a:r>
            <a:r>
              <a:rPr lang="en-US" altLang="zh-TW">
                <a:latin typeface="Arial" panose="020B0604020202020204" pitchFamily="34" charset="0"/>
                <a:cs typeface="Arial"/>
                <a:sym typeface="Arial" panose="020B0604020202020204" pitchFamily="34" charset="0"/>
              </a:rPr>
              <a:t> SSD</a:t>
            </a:r>
            <a:endParaRPr lang="zh-TW" altLang="en-US">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61940862"/>
      </p:ext>
    </p:extLst>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3" cstate="hqprint">
            <a:extLst>
              <a:ext uri="{28A0092B-C50C-407E-A947-70E740481C1C}">
                <a14:useLocalDpi xmlns:a14="http://schemas.microsoft.com/office/drawing/2010/main" val="0"/>
              </a:ext>
            </a:extLst>
          </a:blip>
          <a:srcRect l="33074" t="7965" r="33074"/>
          <a:stretch/>
        </p:blipFill>
        <p:spPr>
          <a:xfrm>
            <a:off x="5615258" y="2364962"/>
            <a:ext cx="2739974" cy="4656667"/>
          </a:xfrm>
          <a:prstGeom prst="rect">
            <a:avLst/>
          </a:prstGeom>
        </p:spPr>
      </p:pic>
      <p:sp>
        <p:nvSpPr>
          <p:cNvPr id="2" name="文字方塊 1"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TS-253E / TS-453E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背面圖</a:t>
            </a:r>
            <a:endPar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cxnSp>
        <p:nvCxnSpPr>
          <p:cNvPr id="12" name="直線接點 11">
            <a:extLst>
              <a:ext uri="{FF2B5EF4-FFF2-40B4-BE49-F238E27FC236}">
                <a16:creationId xmlns:a16="http://schemas.microsoft.com/office/drawing/2014/main" id="{A576D829-A508-4691-9CFC-B1BD5488A2F7}"/>
              </a:ext>
            </a:extLst>
          </p:cNvPr>
          <p:cNvCxnSpPr>
            <a:cxnSpLocks/>
          </p:cNvCxnSpPr>
          <p:nvPr/>
        </p:nvCxnSpPr>
        <p:spPr>
          <a:xfrm>
            <a:off x="4978400" y="5991319"/>
            <a:ext cx="1178742"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17" name="圖片 16"/>
          <p:cNvPicPr>
            <a:picLocks noChangeAspect="1"/>
          </p:cNvPicPr>
          <p:nvPr/>
        </p:nvPicPr>
        <p:blipFill rotWithShape="1">
          <a:blip r:embed="rId4" cstate="hqprint">
            <a:extLst>
              <a:ext uri="{28A0092B-C50C-407E-A947-70E740481C1C}">
                <a14:useLocalDpi xmlns:a14="http://schemas.microsoft.com/office/drawing/2010/main" val="0"/>
              </a:ext>
            </a:extLst>
          </a:blip>
          <a:srcRect t="8653"/>
          <a:stretch/>
        </p:blipFill>
        <p:spPr>
          <a:xfrm>
            <a:off x="-2681116" y="2373429"/>
            <a:ext cx="8098008" cy="4624162"/>
          </a:xfrm>
          <a:prstGeom prst="rect">
            <a:avLst/>
          </a:prstGeom>
        </p:spPr>
      </p:pic>
      <p:sp>
        <p:nvSpPr>
          <p:cNvPr id="18" name="文字方塊 17">
            <a:extLst>
              <a:ext uri="{FF2B5EF4-FFF2-40B4-BE49-F238E27FC236}">
                <a16:creationId xmlns:a16="http://schemas.microsoft.com/office/drawing/2014/main" id="{6E8026C0-C4C9-574B-BB6E-210774F05B7A}"/>
              </a:ext>
            </a:extLst>
          </p:cNvPr>
          <p:cNvSpPr txBox="1"/>
          <p:nvPr/>
        </p:nvSpPr>
        <p:spPr>
          <a:xfrm>
            <a:off x="8769219" y="4117124"/>
            <a:ext cx="2511022" cy="584775"/>
          </a:xfrm>
          <a:prstGeom prst="rect">
            <a:avLst/>
          </a:prstGeom>
          <a:noFill/>
        </p:spPr>
        <p:txBody>
          <a:bodyPr wrap="square" lIns="91440" tIns="45720" rIns="91440" bIns="45720" rtlCol="0" anchor="t">
            <a:spAutoFit/>
          </a:bodyPr>
          <a:lstStyle/>
          <a:p>
            <a:r>
              <a:rPr kumimoji="1" lang="fr-FR"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2.5 Gigabit Ethernet </a:t>
            </a:r>
          </a:p>
          <a:p>
            <a:r>
              <a:rPr lang="fr-FR"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port</a:t>
            </a:r>
          </a:p>
        </p:txBody>
      </p:sp>
      <p:sp>
        <p:nvSpPr>
          <p:cNvPr id="23" name="矩形 22"/>
          <p:cNvSpPr/>
          <p:nvPr/>
        </p:nvSpPr>
        <p:spPr>
          <a:xfrm>
            <a:off x="8769219" y="5186139"/>
            <a:ext cx="1691489" cy="338554"/>
          </a:xfrm>
          <a:prstGeom prst="rect">
            <a:avLst/>
          </a:prstGeom>
        </p:spPr>
        <p:txBody>
          <a:bodyPr wrap="none" lIns="91440" tIns="45720" rIns="91440" bIns="45720" anchor="t">
            <a:spAutoFit/>
          </a:bodyPr>
          <a:lstStyle/>
          <a:p>
            <a:r>
              <a:rPr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USB 2.0 </a:t>
            </a:r>
            <a:r>
              <a:rPr lang="fr-FR"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port</a:t>
            </a:r>
            <a:endParaRPr lang="zh-TW" altLang="en-US"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5" name="矩形 24"/>
          <p:cNvSpPr/>
          <p:nvPr/>
        </p:nvSpPr>
        <p:spPr>
          <a:xfrm>
            <a:off x="8769219" y="5585445"/>
            <a:ext cx="1976823" cy="338554"/>
          </a:xfrm>
          <a:prstGeom prst="rect">
            <a:avLst/>
          </a:prstGeom>
        </p:spPr>
        <p:txBody>
          <a:bodyPr wrap="none" lIns="91440" tIns="45720" rIns="91440" bIns="45720" anchor="t">
            <a:spAutoFit/>
          </a:bodyPr>
          <a:lstStyle/>
          <a:p>
            <a:r>
              <a:rPr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USB 3.2 Gen 2 port</a:t>
            </a:r>
            <a:endParaRPr lang="fr-FR"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7" name="矩形 26"/>
          <p:cNvSpPr/>
          <p:nvPr/>
        </p:nvSpPr>
        <p:spPr>
          <a:xfrm>
            <a:off x="8769219" y="5961514"/>
            <a:ext cx="2018501" cy="338554"/>
          </a:xfrm>
          <a:prstGeom prst="rect">
            <a:avLst/>
          </a:prstGeom>
        </p:spPr>
        <p:txBody>
          <a:bodyPr wrap="none" lIns="91440" tIns="45720" rIns="91440" bIns="45720" anchor="t">
            <a:spAutoFit/>
          </a:bodyPr>
          <a:lstStyle/>
          <a:p>
            <a:r>
              <a:rPr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12V DC power input</a:t>
            </a:r>
            <a:endParaRPr lang="zh-TW" altLang="en-US"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文字方塊 27">
            <a:extLst>
              <a:ext uri="{FF2B5EF4-FFF2-40B4-BE49-F238E27FC236}">
                <a16:creationId xmlns:a16="http://schemas.microsoft.com/office/drawing/2014/main" id="{00DC4A69-5EFB-0E49-8FBD-7E5D8A7068C3}"/>
              </a:ext>
            </a:extLst>
          </p:cNvPr>
          <p:cNvSpPr txBox="1"/>
          <p:nvPr/>
        </p:nvSpPr>
        <p:spPr>
          <a:xfrm>
            <a:off x="4136177" y="5837685"/>
            <a:ext cx="1082348" cy="338554"/>
          </a:xfrm>
          <a:prstGeom prst="rect">
            <a:avLst/>
          </a:prstGeom>
          <a:noFill/>
        </p:spPr>
        <p:txBody>
          <a:bodyPr wrap="square" rtlCol="0">
            <a:spAutoFit/>
          </a:bodyPr>
          <a:lstStyle/>
          <a:p>
            <a:r>
              <a:rPr kumimoji="1"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K-Lock</a:t>
            </a:r>
            <a:endParaRPr kumimoji="1" lang="zh-TW" altLang="en-US"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9" name="文字方塊 28">
            <a:extLst>
              <a:ext uri="{FF2B5EF4-FFF2-40B4-BE49-F238E27FC236}">
                <a16:creationId xmlns:a16="http://schemas.microsoft.com/office/drawing/2014/main" id="{6E8026C0-C4C9-574B-BB6E-210774F05B7A}"/>
              </a:ext>
            </a:extLst>
          </p:cNvPr>
          <p:cNvSpPr txBox="1"/>
          <p:nvPr/>
        </p:nvSpPr>
        <p:spPr>
          <a:xfrm>
            <a:off x="8769219" y="3023302"/>
            <a:ext cx="2511022" cy="338554"/>
          </a:xfrm>
          <a:prstGeom prst="rect">
            <a:avLst/>
          </a:prstGeom>
          <a:noFill/>
        </p:spPr>
        <p:txBody>
          <a:bodyPr wrap="square" rtlCol="0">
            <a:spAutoFit/>
          </a:bodyPr>
          <a:lstStyle/>
          <a:p>
            <a:r>
              <a:rPr kumimoji="1"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HDMI</a:t>
            </a:r>
            <a:r>
              <a:rPr kumimoji="1" lang="zh-TW" altLang="en-US"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kumimoji="1"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1.4b</a:t>
            </a:r>
            <a:endParaRPr kumimoji="1" lang="zh-TW" altLang="en-US"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30" name="直線接點 29">
            <a:extLst>
              <a:ext uri="{FF2B5EF4-FFF2-40B4-BE49-F238E27FC236}">
                <a16:creationId xmlns:a16="http://schemas.microsoft.com/office/drawing/2014/main" id="{1C987C80-5152-4DE2-8D20-51D2B49D142C}"/>
              </a:ext>
            </a:extLst>
          </p:cNvPr>
          <p:cNvCxnSpPr>
            <a:cxnSpLocks/>
          </p:cNvCxnSpPr>
          <p:nvPr/>
        </p:nvCxnSpPr>
        <p:spPr>
          <a:xfrm>
            <a:off x="8098367" y="3192579"/>
            <a:ext cx="632736"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1C987C80-5152-4DE2-8D20-51D2B49D142C}"/>
              </a:ext>
            </a:extLst>
          </p:cNvPr>
          <p:cNvCxnSpPr>
            <a:cxnSpLocks/>
            <a:stCxn id="34" idx="3"/>
          </p:cNvCxnSpPr>
          <p:nvPr/>
        </p:nvCxnSpPr>
        <p:spPr>
          <a:xfrm>
            <a:off x="5405397" y="3890610"/>
            <a:ext cx="751745" cy="1841"/>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6DE4CCD9-F3A1-ED43-B8EA-CBF02AE78A3A}"/>
              </a:ext>
            </a:extLst>
          </p:cNvPr>
          <p:cNvSpPr txBox="1"/>
          <p:nvPr/>
        </p:nvSpPr>
        <p:spPr>
          <a:xfrm>
            <a:off x="4136177" y="3434593"/>
            <a:ext cx="1269220" cy="584775"/>
          </a:xfrm>
          <a:prstGeom prst="rect">
            <a:avLst/>
          </a:prstGeom>
          <a:noFill/>
        </p:spPr>
        <p:txBody>
          <a:bodyPr wrap="square" lIns="91440" tIns="45720" rIns="91440" bIns="45720" rtlCol="0" anchor="t">
            <a:spAutoFit/>
          </a:bodyPr>
          <a:lstStyle/>
          <a:p>
            <a:r>
              <a:rPr kumimoji="1"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7CM</a:t>
            </a:r>
          </a:p>
          <a:p>
            <a:r>
              <a:rPr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Smart fan</a:t>
            </a:r>
          </a:p>
        </p:txBody>
      </p:sp>
      <p:cxnSp>
        <p:nvCxnSpPr>
          <p:cNvPr id="38" name="直線接點 37">
            <a:extLst>
              <a:ext uri="{FF2B5EF4-FFF2-40B4-BE49-F238E27FC236}">
                <a16:creationId xmlns:a16="http://schemas.microsoft.com/office/drawing/2014/main" id="{1C987C80-5152-4DE2-8D20-51D2B49D142C}"/>
              </a:ext>
            </a:extLst>
          </p:cNvPr>
          <p:cNvCxnSpPr>
            <a:cxnSpLocks/>
          </p:cNvCxnSpPr>
          <p:nvPr/>
        </p:nvCxnSpPr>
        <p:spPr>
          <a:xfrm>
            <a:off x="8061325" y="4296957"/>
            <a:ext cx="669778"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1C987C80-5152-4DE2-8D20-51D2B49D142C}"/>
              </a:ext>
            </a:extLst>
          </p:cNvPr>
          <p:cNvCxnSpPr>
            <a:cxnSpLocks/>
          </p:cNvCxnSpPr>
          <p:nvPr/>
        </p:nvCxnSpPr>
        <p:spPr>
          <a:xfrm>
            <a:off x="8072438" y="5355416"/>
            <a:ext cx="658665"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1C987C80-5152-4DE2-8D20-51D2B49D142C}"/>
              </a:ext>
            </a:extLst>
          </p:cNvPr>
          <p:cNvCxnSpPr>
            <a:cxnSpLocks/>
          </p:cNvCxnSpPr>
          <p:nvPr/>
        </p:nvCxnSpPr>
        <p:spPr>
          <a:xfrm>
            <a:off x="8072438" y="5762144"/>
            <a:ext cx="658665"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1C987C80-5152-4DE2-8D20-51D2B49D142C}"/>
              </a:ext>
            </a:extLst>
          </p:cNvPr>
          <p:cNvCxnSpPr>
            <a:cxnSpLocks/>
          </p:cNvCxnSpPr>
          <p:nvPr/>
        </p:nvCxnSpPr>
        <p:spPr>
          <a:xfrm>
            <a:off x="8072438" y="6154007"/>
            <a:ext cx="658665" cy="7443"/>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C56526E8-A287-4872-AD27-3F4A118DBCD7}"/>
              </a:ext>
            </a:extLst>
          </p:cNvPr>
          <p:cNvSpPr txBox="1"/>
          <p:nvPr/>
        </p:nvSpPr>
        <p:spPr>
          <a:xfrm>
            <a:off x="6506200" y="1934013"/>
            <a:ext cx="1555125"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TS-253E</a:t>
            </a:r>
            <a:endParaRPr lang="zh-TW" altLang="en-US" sz="2000">
              <a:latin typeface="Arial" panose="020B0604020202020204" pitchFamily="34" charset="0"/>
              <a:ea typeface="微軟正黑體" panose="020B0604030504040204" pitchFamily="34" charset="-120"/>
              <a:sym typeface="Arial" panose="020B0604020202020204" pitchFamily="34" charset="0"/>
            </a:endParaRPr>
          </a:p>
        </p:txBody>
      </p:sp>
      <p:sp>
        <p:nvSpPr>
          <p:cNvPr id="22" name="文字方塊 21">
            <a:extLst>
              <a:ext uri="{FF2B5EF4-FFF2-40B4-BE49-F238E27FC236}">
                <a16:creationId xmlns:a16="http://schemas.microsoft.com/office/drawing/2014/main" id="{C56526E8-A287-4872-AD27-3F4A118DBCD7}"/>
              </a:ext>
            </a:extLst>
          </p:cNvPr>
          <p:cNvSpPr txBox="1"/>
          <p:nvPr/>
        </p:nvSpPr>
        <p:spPr>
          <a:xfrm>
            <a:off x="844061" y="1934013"/>
            <a:ext cx="1555125"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TS-453E</a:t>
            </a:r>
            <a:endParaRPr lang="zh-TW" altLang="en-US" sz="2000">
              <a:latin typeface="Arial" panose="020B0604020202020204" pitchFamily="34" charset="0"/>
              <a:ea typeface="微軟正黑體" panose="020B0604030504040204" pitchFamily="34" charset="-120"/>
              <a:sym typeface="Arial" panose="020B0604020202020204" pitchFamily="34" charset="0"/>
            </a:endParaRPr>
          </a:p>
        </p:txBody>
      </p:sp>
      <p:sp>
        <p:nvSpPr>
          <p:cNvPr id="3" name="文字方塊 2">
            <a:extLst>
              <a:ext uri="{FF2B5EF4-FFF2-40B4-BE49-F238E27FC236}">
                <a16:creationId xmlns:a16="http://schemas.microsoft.com/office/drawing/2014/main" id="{E1AAB0EF-64E7-6E51-4356-50CCF08C6AFC}"/>
              </a:ext>
            </a:extLst>
          </p:cNvPr>
          <p:cNvSpPr txBox="1"/>
          <p:nvPr/>
        </p:nvSpPr>
        <p:spPr>
          <a:xfrm>
            <a:off x="4136176" y="4232312"/>
            <a:ext cx="1269220" cy="584775"/>
          </a:xfrm>
          <a:prstGeom prst="rect">
            <a:avLst/>
          </a:prstGeom>
          <a:noFill/>
        </p:spPr>
        <p:txBody>
          <a:bodyPr wrap="square" lIns="91440" tIns="45720" rIns="91440" bIns="45720" rtlCol="0" anchor="t">
            <a:spAutoFit/>
          </a:bodyPr>
          <a:lstStyle/>
          <a:p>
            <a:r>
              <a:rPr kumimoji="1"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12CM</a:t>
            </a:r>
          </a:p>
          <a:p>
            <a:r>
              <a:rPr lang="en-US" altLang="zh-TW" sz="160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Smart fan</a:t>
            </a:r>
          </a:p>
        </p:txBody>
      </p:sp>
      <p:cxnSp>
        <p:nvCxnSpPr>
          <p:cNvPr id="4" name="直線接點 3">
            <a:extLst>
              <a:ext uri="{FF2B5EF4-FFF2-40B4-BE49-F238E27FC236}">
                <a16:creationId xmlns:a16="http://schemas.microsoft.com/office/drawing/2014/main" id="{0735CF05-4EBA-F202-018A-2E58157DEF9C}"/>
              </a:ext>
            </a:extLst>
          </p:cNvPr>
          <p:cNvCxnSpPr>
            <a:cxnSpLocks/>
          </p:cNvCxnSpPr>
          <p:nvPr/>
        </p:nvCxnSpPr>
        <p:spPr>
          <a:xfrm>
            <a:off x="1928773" y="4524700"/>
            <a:ext cx="2204307" cy="1841"/>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標題 4">
            <a:extLst>
              <a:ext uri="{FF2B5EF4-FFF2-40B4-BE49-F238E27FC236}">
                <a16:creationId xmlns:a16="http://schemas.microsoft.com/office/drawing/2014/main" id="{B705EBC3-7B21-BB05-273D-089C28EF7202}"/>
              </a:ext>
            </a:extLst>
          </p:cNvPr>
          <p:cNvSpPr>
            <a:spLocks noGrp="1"/>
          </p:cNvSpPr>
          <p:nvPr>
            <p:ph type="title"/>
          </p:nvPr>
        </p:nvSpPr>
        <p:spPr/>
        <p:txBody>
          <a:bodyPr/>
          <a:lstStyle/>
          <a:p>
            <a:r>
              <a:rPr lang="en-US" altLang="zh-TW" sz="4400">
                <a:latin typeface="Arial" panose="020B0604020202020204" pitchFamily="34" charset="0"/>
                <a:cs typeface="Arial"/>
                <a:sym typeface="Arial" panose="020B0604020202020204" pitchFamily="34" charset="0"/>
              </a:rPr>
              <a:t>TS-253E / TS-453E </a:t>
            </a:r>
            <a:r>
              <a:rPr lang="en-US" altLang="zh-TW">
                <a:latin typeface="Arial" panose="020B0604020202020204" pitchFamily="34" charset="0"/>
                <a:cs typeface="Arial"/>
                <a:sym typeface="Arial" panose="020B0604020202020204" pitchFamily="34" charset="0"/>
              </a:rPr>
              <a:t>rear view</a:t>
            </a:r>
          </a:p>
        </p:txBody>
      </p:sp>
    </p:spTree>
    <p:extLst>
      <p:ext uri="{BB962C8B-B14F-4D97-AF65-F5344CB8AC3E}">
        <p14:creationId xmlns:p14="http://schemas.microsoft.com/office/powerpoint/2010/main" val="3842765321"/>
      </p:ext>
    </p:extLst>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Add more storage with QNAP USB JBOD &amp; RAID storage expansion units</a:t>
            </a:r>
            <a:endParaRPr lang="zh-TW" altLang="en-US">
              <a:latin typeface="Arial" panose="020B0604020202020204" pitchFamily="34" charset="0"/>
              <a:sym typeface="Arial" panose="020B0604020202020204" pitchFamily="34" charset="0"/>
            </a:endParaRPr>
          </a:p>
        </p:txBody>
      </p:sp>
      <p:sp>
        <p:nvSpPr>
          <p:cNvPr id="5" name="文字方塊 4">
            <a:extLst>
              <a:ext uri="{FF2B5EF4-FFF2-40B4-BE49-F238E27FC236}">
                <a16:creationId xmlns:a16="http://schemas.microsoft.com/office/drawing/2014/main" id="{C15989ED-FDD8-42BB-A87B-E2D73A2D6CA2}"/>
              </a:ext>
            </a:extLst>
          </p:cNvPr>
          <p:cNvSpPr txBox="1"/>
          <p:nvPr/>
        </p:nvSpPr>
        <p:spPr>
          <a:xfrm>
            <a:off x="4627581" y="3690128"/>
            <a:ext cx="2347559" cy="692497"/>
          </a:xfrm>
          <a:prstGeom prst="rect">
            <a:avLst/>
          </a:prstGeom>
          <a:noFill/>
        </p:spPr>
        <p:txBody>
          <a:bodyPr wrap="square" lIns="91440" tIns="45720" rIns="91440" bIns="45720" rtlCol="0" anchor="t">
            <a:spAutoFit/>
          </a:bodyPr>
          <a:lstStyle/>
          <a:p>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Desktop SATA 6Gb/s JBOD Support hardware RAID</a:t>
            </a:r>
            <a:endParaRPr lang="en-US" altLang="zh-TW"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文字方塊 5">
            <a:extLst>
              <a:ext uri="{FF2B5EF4-FFF2-40B4-BE49-F238E27FC236}">
                <a16:creationId xmlns:a16="http://schemas.microsoft.com/office/drawing/2014/main" id="{E701DE98-92CA-49E3-94EF-2B6A86B8447A}"/>
              </a:ext>
            </a:extLst>
          </p:cNvPr>
          <p:cNvSpPr txBox="1"/>
          <p:nvPr/>
        </p:nvSpPr>
        <p:spPr>
          <a:xfrm>
            <a:off x="1188695" y="3306017"/>
            <a:ext cx="1040670" cy="400110"/>
          </a:xfrm>
          <a:prstGeom prst="rect">
            <a:avLst/>
          </a:prstGeom>
          <a:noFill/>
        </p:spPr>
        <p:txBody>
          <a:bodyPr wrap="none" rtlCol="0">
            <a:spAutoFit/>
          </a:bodyPr>
          <a:lstStyle/>
          <a:p>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TR-002</a:t>
            </a:r>
          </a:p>
        </p:txBody>
      </p:sp>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a:blip r:embed="rId3"/>
          <a:srcRect t="30080" b="30080"/>
          <a:stretch/>
        </p:blipFill>
        <p:spPr bwMode="auto">
          <a:xfrm>
            <a:off x="3915750" y="4472615"/>
            <a:ext cx="3977081" cy="990472"/>
          </a:xfrm>
          <a:prstGeom prst="roundRect">
            <a:avLst>
              <a:gd name="adj" fmla="val 0"/>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CE3E81A9-621E-4AE5-9D89-914B86F02128}"/>
              </a:ext>
            </a:extLst>
          </p:cNvPr>
          <p:cNvSpPr txBox="1"/>
          <p:nvPr/>
        </p:nvSpPr>
        <p:spPr>
          <a:xfrm>
            <a:off x="4224481" y="5701843"/>
            <a:ext cx="2750659" cy="707694"/>
          </a:xfrm>
          <a:prstGeom prst="rect">
            <a:avLst/>
          </a:prstGeom>
          <a:noFill/>
        </p:spPr>
        <p:txBody>
          <a:bodyPr wrap="square" rtlCol="0">
            <a:spAutoFit/>
          </a:bodyPr>
          <a:lstStyle/>
          <a:p>
            <a:r>
              <a:rPr lang="en-US" altLang="zh-TW"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12-bay</a:t>
            </a:r>
          </a:p>
          <a:p>
            <a:r>
              <a:rPr lang="en-US" altLang="zh-TW"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Rackmount USB 3.2 Gen 2 JBOD Support dual power backup</a:t>
            </a:r>
            <a:endParaRPr lang="zh-TW" altLang="en-US"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 name="圖片 17" descr="一張含有 室內, 電子用品, 黑色 的圖片&#10;&#10;自動產生的描述">
            <a:extLst>
              <a:ext uri="{FF2B5EF4-FFF2-40B4-BE49-F238E27FC236}">
                <a16:creationId xmlns:a16="http://schemas.microsoft.com/office/drawing/2014/main" id="{0B4F872B-BFE4-4BB6-81CB-9D886F2AA7E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98716" y="1882567"/>
            <a:ext cx="2253181" cy="1408239"/>
          </a:xfrm>
          <a:prstGeom prst="rect">
            <a:avLst/>
          </a:prstGeom>
        </p:spPr>
      </p:pic>
      <p:pic>
        <p:nvPicPr>
          <p:cNvPr id="25" name="圖片 24" descr="一張含有 黑色, 電子用品 的圖片&#10;&#10;自動產生的描述">
            <a:extLst>
              <a:ext uri="{FF2B5EF4-FFF2-40B4-BE49-F238E27FC236}">
                <a16:creationId xmlns:a16="http://schemas.microsoft.com/office/drawing/2014/main" id="{BDA8F57C-35F8-42F3-BF6A-BE214781343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2430" y="1882566"/>
            <a:ext cx="2401596" cy="1500997"/>
          </a:xfrm>
          <a:prstGeom prst="rect">
            <a:avLst/>
          </a:prstGeom>
        </p:spPr>
      </p:pic>
      <p:sp>
        <p:nvSpPr>
          <p:cNvPr id="27" name="文字方塊 26">
            <a:extLst>
              <a:ext uri="{FF2B5EF4-FFF2-40B4-BE49-F238E27FC236}">
                <a16:creationId xmlns:a16="http://schemas.microsoft.com/office/drawing/2014/main" id="{9E9BDC02-14F7-43D8-8DEE-835E312E3FA1}"/>
              </a:ext>
            </a:extLst>
          </p:cNvPr>
          <p:cNvSpPr txBox="1"/>
          <p:nvPr/>
        </p:nvSpPr>
        <p:spPr>
          <a:xfrm>
            <a:off x="859821" y="5701842"/>
            <a:ext cx="3055929" cy="692497"/>
          </a:xfrm>
          <a:prstGeom prst="rect">
            <a:avLst/>
          </a:prstGeom>
          <a:noFill/>
        </p:spPr>
        <p:txBody>
          <a:bodyPr wrap="square" lIns="91440" tIns="45720" rIns="91440" bIns="45720" rtlCol="0" anchor="t">
            <a:spAutoFit/>
          </a:bodyPr>
          <a:lstStyle/>
          <a:p>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4-bay</a:t>
            </a:r>
          </a:p>
          <a:p>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Rackmount USB 3.2 Gen 1 JBOD Support hardware RAID</a:t>
            </a:r>
          </a:p>
        </p:txBody>
      </p:sp>
      <p:pic>
        <p:nvPicPr>
          <p:cNvPr id="28" name="圖片 27">
            <a:extLst>
              <a:ext uri="{FF2B5EF4-FFF2-40B4-BE49-F238E27FC236}">
                <a16:creationId xmlns:a16="http://schemas.microsoft.com/office/drawing/2014/main" id="{16277467-4746-40A6-8A19-FA2144074332}"/>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70860" y="4857735"/>
            <a:ext cx="3261144" cy="605353"/>
          </a:xfrm>
          <a:prstGeom prst="rect">
            <a:avLst/>
          </a:prstGeom>
        </p:spPr>
      </p:pic>
      <p:pic>
        <p:nvPicPr>
          <p:cNvPr id="30" name="圖片 29" descr="一張含有 文字, 室內, 電子用品, 電腦 的圖片&#10;&#10;自動產生的描述">
            <a:extLst>
              <a:ext uri="{FF2B5EF4-FFF2-40B4-BE49-F238E27FC236}">
                <a16:creationId xmlns:a16="http://schemas.microsoft.com/office/drawing/2014/main" id="{C9A57619-1B8D-4899-BA4D-56AE9C37029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69086" y="1669005"/>
            <a:ext cx="3095831" cy="1934895"/>
          </a:xfrm>
          <a:prstGeom prst="rect">
            <a:avLst/>
          </a:prstGeom>
        </p:spPr>
      </p:pic>
      <p:sp>
        <p:nvSpPr>
          <p:cNvPr id="32" name="文字方塊 31">
            <a:extLst>
              <a:ext uri="{FF2B5EF4-FFF2-40B4-BE49-F238E27FC236}">
                <a16:creationId xmlns:a16="http://schemas.microsoft.com/office/drawing/2014/main" id="{2746C507-1713-44AD-BA04-E6E0319FBB83}"/>
              </a:ext>
            </a:extLst>
          </p:cNvPr>
          <p:cNvSpPr txBox="1"/>
          <p:nvPr/>
        </p:nvSpPr>
        <p:spPr>
          <a:xfrm>
            <a:off x="8205158" y="3690129"/>
            <a:ext cx="2510624" cy="502573"/>
          </a:xfrm>
          <a:prstGeom prst="rect">
            <a:avLst/>
          </a:prstGeom>
          <a:noFill/>
        </p:spPr>
        <p:txBody>
          <a:bodyPr wrap="none" rtlCol="0">
            <a:spAutoFit/>
          </a:bodyPr>
          <a:lstStyle/>
          <a:p>
            <a:r>
              <a:rPr lang="en-US" altLang="zh-TW"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8-bay</a:t>
            </a:r>
          </a:p>
          <a:p>
            <a:r>
              <a:rPr lang="en-US" altLang="zh-TW" sz="1333">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Desktop USB 3.2 Gen 2 JBOD</a:t>
            </a:r>
          </a:p>
        </p:txBody>
      </p:sp>
      <p:graphicFrame>
        <p:nvGraphicFramePr>
          <p:cNvPr id="3" name="表格 3">
            <a:extLst>
              <a:ext uri="{FF2B5EF4-FFF2-40B4-BE49-F238E27FC236}">
                <a16:creationId xmlns:a16="http://schemas.microsoft.com/office/drawing/2014/main" id="{40EA2A6F-8918-4B76-96D4-4763C25CCA1E}"/>
              </a:ext>
            </a:extLst>
          </p:cNvPr>
          <p:cNvGraphicFramePr>
            <a:graphicFrameLocks noGrp="1"/>
          </p:cNvGraphicFramePr>
          <p:nvPr>
            <p:extLst>
              <p:ext uri="{D42A27DB-BD31-4B8C-83A1-F6EECF244321}">
                <p14:modId xmlns:p14="http://schemas.microsoft.com/office/powerpoint/2010/main" val="2303947586"/>
              </p:ext>
            </p:extLst>
          </p:nvPr>
        </p:nvGraphicFramePr>
        <p:xfrm>
          <a:off x="8124071" y="4189974"/>
          <a:ext cx="3462300" cy="2471166"/>
        </p:xfrm>
        <a:graphic>
          <a:graphicData uri="http://schemas.openxmlformats.org/drawingml/2006/table">
            <a:tbl>
              <a:tblPr firstRow="1" bandRow="1">
                <a:tableStyleId>{2D5ABB26-0587-4C30-8999-92F81FD0307C}</a:tableStyleId>
              </a:tblPr>
              <a:tblGrid>
                <a:gridCol w="2304776">
                  <a:extLst>
                    <a:ext uri="{9D8B030D-6E8A-4147-A177-3AD203B41FA5}">
                      <a16:colId xmlns:a16="http://schemas.microsoft.com/office/drawing/2014/main" val="3767541910"/>
                    </a:ext>
                  </a:extLst>
                </a:gridCol>
                <a:gridCol w="1157524">
                  <a:extLst>
                    <a:ext uri="{9D8B030D-6E8A-4147-A177-3AD203B41FA5}">
                      <a16:colId xmlns:a16="http://schemas.microsoft.com/office/drawing/2014/main" val="3884991473"/>
                    </a:ext>
                  </a:extLst>
                </a:gridCol>
              </a:tblGrid>
              <a:tr h="357379">
                <a:tc gridSpan="2">
                  <a:txBody>
                    <a:bodyPr/>
                    <a:lstStyle/>
                    <a:p>
                      <a:pPr marL="0" marR="0" lvl="0" indent="0" algn="l" rtl="0">
                        <a:lnSpc>
                          <a:spcPct val="115000"/>
                        </a:lnSpc>
                        <a:spcBef>
                          <a:spcPts val="0"/>
                        </a:spcBef>
                        <a:spcAft>
                          <a:spcPts val="0"/>
                        </a:spcAft>
                        <a:buClr>
                          <a:srgbClr val="000000"/>
                        </a:buClr>
                        <a:buFont typeface="Arial"/>
                        <a:buNone/>
                      </a:pPr>
                      <a:r>
                        <a:rPr lang="en-US" altLang="zh-TW" sz="1600" b="1" u="none" strike="noStrike" cap="none">
                          <a:solidFill>
                            <a:srgbClr val="2189DF"/>
                          </a:solidFill>
                          <a:latin typeface="Arial" panose="020B0604020202020204" pitchFamily="34" charset="0"/>
                          <a:ea typeface="微軟正黑體" panose="020B0604030504040204" pitchFamily="34" charset="-120"/>
                          <a:sym typeface="Arial" panose="020B0604020202020204" pitchFamily="34" charset="0"/>
                        </a:rPr>
                        <a:t>Maximum</a:t>
                      </a:r>
                      <a:r>
                        <a:rPr lang="en-US" altLang="zh-TW" sz="1600" b="1" u="none" strike="noStrike" cap="none" baseline="0">
                          <a:solidFill>
                            <a:srgbClr val="2189DF"/>
                          </a:solidFill>
                          <a:latin typeface="Arial" panose="020B0604020202020204" pitchFamily="34" charset="0"/>
                          <a:ea typeface="微軟正黑體" panose="020B0604030504040204" pitchFamily="34" charset="-120"/>
                          <a:sym typeface="Arial" panose="020B0604020202020204" pitchFamily="34" charset="0"/>
                        </a:rPr>
                        <a:t> of JBOD / RAID expansion enclosures</a:t>
                      </a:r>
                      <a:endParaRPr lang="zh-TW" altLang="en-US" sz="1600" b="1" i="0" u="none" strike="noStrike" cap="none">
                        <a:solidFill>
                          <a:srgbClr val="2189DF"/>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2">
                          <a:lumMod val="75000"/>
                        </a:schemeClr>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1567082310"/>
                  </a:ext>
                </a:extLst>
              </a:tr>
              <a:tr h="357124">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TR-002</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28575" cap="flat" cmpd="sng" algn="ctr">
                      <a:solidFill>
                        <a:schemeClr val="tx2">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2</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12700" cap="flat" cmpd="sng" algn="ctr">
                      <a:solidFill>
                        <a:schemeClr val="tx2">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2">
                          <a:lumMod val="75000"/>
                        </a:schemeClr>
                      </a:solid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82176257"/>
                  </a:ext>
                </a:extLst>
              </a:tr>
              <a:tr h="357124">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TR-004</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2</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12700" cap="flat" cmpd="sng" algn="ctr">
                      <a:solidFill>
                        <a:schemeClr val="tx2">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3032946468"/>
                  </a:ext>
                </a:extLst>
              </a:tr>
              <a:tr h="357124">
                <a:tc>
                  <a:txBody>
                    <a:bodyPr/>
                    <a:lstStyle/>
                    <a:p>
                      <a:pPr marL="0" marR="0" lvl="0" indent="0" algn="l" defTabSz="914400" rtl="0">
                        <a:lnSpc>
                          <a:spcPct val="114999"/>
                        </a:lnSpc>
                        <a:spcBef>
                          <a:spcPts val="0"/>
                        </a:spcBef>
                        <a:spcAft>
                          <a:spcPts val="0"/>
                        </a:spcAft>
                        <a:buFont typeface="Arial"/>
                        <a:buNone/>
                        <a:tabLst/>
                        <a:defRPr/>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TR-004U</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l" rtl="0">
                        <a:lnSpc>
                          <a:spcPct val="114999"/>
                        </a:lnSpc>
                        <a:spcBef>
                          <a:spcPts val="0"/>
                        </a:spcBef>
                        <a:spcAft>
                          <a:spcPts val="0"/>
                        </a:spcAft>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2</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12700" cap="flat" cmpd="sng" algn="ctr">
                      <a:solidFill>
                        <a:schemeClr val="tx2">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34612461"/>
                  </a:ext>
                </a:extLst>
              </a:tr>
              <a:tr h="357124">
                <a:tc>
                  <a:txBody>
                    <a:bodyPr/>
                    <a:lstStyle/>
                    <a:p>
                      <a:pPr marL="0" marR="0" lvl="0" indent="0" algn="l" rtl="0">
                        <a:lnSpc>
                          <a:spcPct val="114999"/>
                        </a:lnSpc>
                        <a:spcBef>
                          <a:spcPts val="0"/>
                        </a:spcBef>
                        <a:spcAft>
                          <a:spcPts val="0"/>
                        </a:spcAft>
                        <a:buSzTx/>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TL-D800C</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L="0" marR="0" lvl="0" indent="0" algn="l" rtl="0">
                        <a:lnSpc>
                          <a:spcPct val="114999"/>
                        </a:lnSpc>
                        <a:spcBef>
                          <a:spcPts val="0"/>
                        </a:spcBef>
                        <a:spcAft>
                          <a:spcPts val="0"/>
                        </a:spcAft>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1</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12700" cap="flat" cmpd="sng" algn="ctr">
                      <a:solidFill>
                        <a:schemeClr val="tx2">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72382835"/>
                  </a:ext>
                </a:extLst>
              </a:tr>
              <a:tr h="357124">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TL-R1200C-RP</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28575"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500" b="0" u="none" strike="noStrike" cap="none">
                          <a:solidFill>
                            <a:schemeClr val="tx2"/>
                          </a:solidFill>
                          <a:latin typeface="Arial" panose="020B0604020202020204" pitchFamily="34" charset="0"/>
                          <a:ea typeface="微軟正黑體" panose="020B0604030504040204" pitchFamily="34" charset="-120"/>
                          <a:sym typeface="Arial" panose="020B0604020202020204" pitchFamily="34" charset="0"/>
                        </a:rPr>
                        <a:t>1</a:t>
                      </a:r>
                      <a:endParaRPr lang="zh-TW" altLang="en-US" sz="1500" b="0" i="0" u="none" strike="noStrike" cap="none">
                        <a:solidFill>
                          <a:schemeClr val="tx2"/>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21920" marR="121920" marT="60960" marB="60960">
                    <a:lnL w="12700" cap="flat" cmpd="sng" algn="ctr">
                      <a:solidFill>
                        <a:schemeClr val="tx2">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77589966"/>
                  </a:ext>
                </a:extLst>
              </a:tr>
            </a:tbl>
          </a:graphicData>
        </a:graphic>
      </p:graphicFrame>
      <p:sp>
        <p:nvSpPr>
          <p:cNvPr id="19" name="文字方塊 18">
            <a:extLst>
              <a:ext uri="{FF2B5EF4-FFF2-40B4-BE49-F238E27FC236}">
                <a16:creationId xmlns:a16="http://schemas.microsoft.com/office/drawing/2014/main" id="{4E0E831B-99EE-1776-8EA9-A0C96E8B245A}"/>
              </a:ext>
            </a:extLst>
          </p:cNvPr>
          <p:cNvSpPr txBox="1"/>
          <p:nvPr/>
        </p:nvSpPr>
        <p:spPr>
          <a:xfrm>
            <a:off x="1236168" y="3690128"/>
            <a:ext cx="2386107" cy="707694"/>
          </a:xfrm>
          <a:prstGeom prst="rect">
            <a:avLst/>
          </a:prstGeom>
          <a:noFill/>
        </p:spPr>
        <p:txBody>
          <a:bodyPr wrap="square" lIns="91440" tIns="45720" rIns="91440" bIns="45720" anchor="t">
            <a:spAutoFit/>
          </a:bodyPr>
          <a:lstStyle/>
          <a:p>
            <a:pPr defTabSz="1219170">
              <a:defRPr/>
            </a:pPr>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2-bay</a:t>
            </a:r>
          </a:p>
          <a:p>
            <a:pPr defTabSz="1219170">
              <a:defRPr/>
            </a:pPr>
            <a:r>
              <a:rPr lang="en-US" altLang="zh-TW" sz="130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Desktop SATA 6Gb/s JBOD Support hardware RAID</a:t>
            </a:r>
          </a:p>
        </p:txBody>
      </p:sp>
      <p:sp>
        <p:nvSpPr>
          <p:cNvPr id="20" name="文字方塊 19">
            <a:extLst>
              <a:ext uri="{FF2B5EF4-FFF2-40B4-BE49-F238E27FC236}">
                <a16:creationId xmlns:a16="http://schemas.microsoft.com/office/drawing/2014/main" id="{339239FA-1C20-36B6-8FF1-ED38E2E664C4}"/>
              </a:ext>
            </a:extLst>
          </p:cNvPr>
          <p:cNvSpPr txBox="1"/>
          <p:nvPr/>
        </p:nvSpPr>
        <p:spPr>
          <a:xfrm>
            <a:off x="834057" y="5364711"/>
            <a:ext cx="1226618" cy="400110"/>
          </a:xfrm>
          <a:prstGeom prst="rect">
            <a:avLst/>
          </a:prstGeom>
          <a:noFill/>
        </p:spPr>
        <p:txBody>
          <a:bodyPr wrap="none" rtlCol="0">
            <a:spAutoFit/>
          </a:bodyPr>
          <a:lstStyle/>
          <a:p>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TR-004U</a:t>
            </a:r>
          </a:p>
        </p:txBody>
      </p:sp>
      <p:sp>
        <p:nvSpPr>
          <p:cNvPr id="21" name="文字方塊 20">
            <a:extLst>
              <a:ext uri="{FF2B5EF4-FFF2-40B4-BE49-F238E27FC236}">
                <a16:creationId xmlns:a16="http://schemas.microsoft.com/office/drawing/2014/main" id="{8414F81B-8790-5A02-3D23-877C69912A0B}"/>
              </a:ext>
            </a:extLst>
          </p:cNvPr>
          <p:cNvSpPr txBox="1"/>
          <p:nvPr/>
        </p:nvSpPr>
        <p:spPr>
          <a:xfrm>
            <a:off x="4580107" y="3306017"/>
            <a:ext cx="1040670" cy="400110"/>
          </a:xfrm>
          <a:prstGeom prst="rect">
            <a:avLst/>
          </a:prstGeom>
          <a:noFill/>
        </p:spPr>
        <p:txBody>
          <a:bodyPr wrap="none" rtlCol="0">
            <a:spAutoFit/>
          </a:bodyPr>
          <a:lstStyle/>
          <a:p>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TR-004</a:t>
            </a:r>
          </a:p>
        </p:txBody>
      </p:sp>
      <p:sp>
        <p:nvSpPr>
          <p:cNvPr id="22" name="文字方塊 21">
            <a:extLst>
              <a:ext uri="{FF2B5EF4-FFF2-40B4-BE49-F238E27FC236}">
                <a16:creationId xmlns:a16="http://schemas.microsoft.com/office/drawing/2014/main" id="{81B43E02-0ADB-8099-BEE4-2D6AA8FB4C11}"/>
              </a:ext>
            </a:extLst>
          </p:cNvPr>
          <p:cNvSpPr txBox="1"/>
          <p:nvPr/>
        </p:nvSpPr>
        <p:spPr>
          <a:xfrm>
            <a:off x="4198716" y="5364711"/>
            <a:ext cx="1968809" cy="400110"/>
          </a:xfrm>
          <a:prstGeom prst="rect">
            <a:avLst/>
          </a:prstGeom>
          <a:noFill/>
        </p:spPr>
        <p:txBody>
          <a:bodyPr wrap="none" rtlCol="0">
            <a:spAutoFit/>
          </a:bodyPr>
          <a:lstStyle/>
          <a:p>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TL-R1200C-RP</a:t>
            </a:r>
          </a:p>
        </p:txBody>
      </p:sp>
      <p:sp>
        <p:nvSpPr>
          <p:cNvPr id="23" name="文字方塊 22">
            <a:extLst>
              <a:ext uri="{FF2B5EF4-FFF2-40B4-BE49-F238E27FC236}">
                <a16:creationId xmlns:a16="http://schemas.microsoft.com/office/drawing/2014/main" id="{A844D68D-A2D7-D168-26B3-183DF8C46E60}"/>
              </a:ext>
            </a:extLst>
          </p:cNvPr>
          <p:cNvSpPr txBox="1"/>
          <p:nvPr/>
        </p:nvSpPr>
        <p:spPr>
          <a:xfrm>
            <a:off x="8157684" y="3306017"/>
            <a:ext cx="1383712" cy="400110"/>
          </a:xfrm>
          <a:prstGeom prst="rect">
            <a:avLst/>
          </a:prstGeom>
          <a:noFill/>
        </p:spPr>
        <p:txBody>
          <a:bodyPr wrap="none" rtlCol="0">
            <a:spAutoFit/>
          </a:bodyPr>
          <a:lstStyle/>
          <a:p>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TL-D800C</a:t>
            </a:r>
          </a:p>
        </p:txBody>
      </p:sp>
    </p:spTree>
    <p:extLst>
      <p:ext uri="{BB962C8B-B14F-4D97-AF65-F5344CB8AC3E}">
        <p14:creationId xmlns:p14="http://schemas.microsoft.com/office/powerpoint/2010/main" val="3984208446"/>
      </p:ext>
    </p:extLst>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50">
            <a:extLst>
              <a:ext uri="{FF2B5EF4-FFF2-40B4-BE49-F238E27FC236}">
                <a16:creationId xmlns:a16="http://schemas.microsoft.com/office/drawing/2014/main" id="{E66F8F3C-C038-F9CC-10F9-DF71B5646C20}"/>
              </a:ext>
            </a:extLst>
          </p:cNvPr>
          <p:cNvSpPr/>
          <p:nvPr/>
        </p:nvSpPr>
        <p:spPr>
          <a:xfrm>
            <a:off x="6433900" y="2646238"/>
            <a:ext cx="3973731" cy="3110408"/>
          </a:xfrm>
          <a:prstGeom prst="rect">
            <a:avLst/>
          </a:prstGeom>
          <a:gradFill flip="none" rotWithShape="1">
            <a:gsLst>
              <a:gs pos="0">
                <a:srgbClr val="2189DF">
                  <a:alpha val="30000"/>
                </a:srgbClr>
              </a:gs>
              <a:gs pos="100000">
                <a:srgbClr val="17B0ED">
                  <a:alpha val="1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0" name="矩形 49">
            <a:extLst>
              <a:ext uri="{FF2B5EF4-FFF2-40B4-BE49-F238E27FC236}">
                <a16:creationId xmlns:a16="http://schemas.microsoft.com/office/drawing/2014/main" id="{8CFE5843-8F89-A4AD-1FA0-466259931195}"/>
              </a:ext>
            </a:extLst>
          </p:cNvPr>
          <p:cNvSpPr/>
          <p:nvPr/>
        </p:nvSpPr>
        <p:spPr>
          <a:xfrm>
            <a:off x="1819401" y="2646239"/>
            <a:ext cx="3862599" cy="3110407"/>
          </a:xfrm>
          <a:prstGeom prst="rect">
            <a:avLst/>
          </a:prstGeom>
          <a:gradFill flip="none" rotWithShape="1">
            <a:gsLst>
              <a:gs pos="0">
                <a:srgbClr val="2189DF">
                  <a:alpha val="30000"/>
                </a:srgbClr>
              </a:gs>
              <a:gs pos="100000">
                <a:srgbClr val="17B0ED">
                  <a:alpha val="1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6" name="群組 75">
            <a:extLst>
              <a:ext uri="{FF2B5EF4-FFF2-40B4-BE49-F238E27FC236}">
                <a16:creationId xmlns:a16="http://schemas.microsoft.com/office/drawing/2014/main" id="{6E410E53-FEE7-79E8-8600-570362F9197C}"/>
              </a:ext>
            </a:extLst>
          </p:cNvPr>
          <p:cNvGrpSpPr/>
          <p:nvPr/>
        </p:nvGrpSpPr>
        <p:grpSpPr>
          <a:xfrm>
            <a:off x="1819399" y="3191390"/>
            <a:ext cx="8588232" cy="2587953"/>
            <a:chOff x="1513809" y="2315008"/>
            <a:chExt cx="6120420" cy="1940965"/>
          </a:xfrm>
        </p:grpSpPr>
        <p:cxnSp>
          <p:nvCxnSpPr>
            <p:cNvPr id="77" name="直線接點 76">
              <a:extLst>
                <a:ext uri="{FF2B5EF4-FFF2-40B4-BE49-F238E27FC236}">
                  <a16:creationId xmlns:a16="http://schemas.microsoft.com/office/drawing/2014/main" id="{25BC6BEE-E8CB-4C3E-9A29-246B72184B81}"/>
                </a:ext>
              </a:extLst>
            </p:cNvPr>
            <p:cNvCxnSpPr>
              <a:cxnSpLocks/>
            </p:cNvCxnSpPr>
            <p:nvPr/>
          </p:nvCxnSpPr>
          <p:spPr>
            <a:xfrm>
              <a:off x="1513809" y="4227402"/>
              <a:ext cx="6120419" cy="2857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6E6F3545-92D9-D1B0-2701-EF60249DB84C}"/>
                </a:ext>
              </a:extLst>
            </p:cNvPr>
            <p:cNvCxnSpPr>
              <a:cxnSpLocks/>
            </p:cNvCxnSpPr>
            <p:nvPr/>
          </p:nvCxnSpPr>
          <p:spPr>
            <a:xfrm>
              <a:off x="1513810" y="3933140"/>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20E3E96A-E384-FC69-CB7E-6367DA43C966}"/>
                </a:ext>
              </a:extLst>
            </p:cNvPr>
            <p:cNvCxnSpPr>
              <a:cxnSpLocks/>
            </p:cNvCxnSpPr>
            <p:nvPr/>
          </p:nvCxnSpPr>
          <p:spPr>
            <a:xfrm>
              <a:off x="1513810" y="3293951"/>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EF5EF712-473A-DF34-F0FC-34D645F7FC2D}"/>
                </a:ext>
              </a:extLst>
            </p:cNvPr>
            <p:cNvCxnSpPr>
              <a:cxnSpLocks/>
            </p:cNvCxnSpPr>
            <p:nvPr/>
          </p:nvCxnSpPr>
          <p:spPr>
            <a:xfrm>
              <a:off x="1513810" y="2981787"/>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74316BB6-BF71-38F6-9251-88794F563476}"/>
                </a:ext>
              </a:extLst>
            </p:cNvPr>
            <p:cNvCxnSpPr>
              <a:cxnSpLocks/>
            </p:cNvCxnSpPr>
            <p:nvPr/>
          </p:nvCxnSpPr>
          <p:spPr>
            <a:xfrm>
              <a:off x="1513810" y="266552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C2977456-6FB2-BE4B-236A-2CFD7C05A7A6}"/>
                </a:ext>
              </a:extLst>
            </p:cNvPr>
            <p:cNvCxnSpPr>
              <a:cxnSpLocks/>
            </p:cNvCxnSpPr>
            <p:nvPr/>
          </p:nvCxnSpPr>
          <p:spPr>
            <a:xfrm>
              <a:off x="1513810" y="3604394"/>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E87EDCED-D509-6F3E-0332-FDDC1575E27C}"/>
                </a:ext>
              </a:extLst>
            </p:cNvPr>
            <p:cNvCxnSpPr>
              <a:cxnSpLocks/>
            </p:cNvCxnSpPr>
            <p:nvPr/>
          </p:nvCxnSpPr>
          <p:spPr>
            <a:xfrm>
              <a:off x="1513810" y="231500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9" name="Shape 79">
            <a:extLst>
              <a:ext uri="{FF2B5EF4-FFF2-40B4-BE49-F238E27FC236}">
                <a16:creationId xmlns:a16="http://schemas.microsoft.com/office/drawing/2014/main" id="{C0556796-BFDB-F2D4-D320-1A55C627EA8B}"/>
              </a:ext>
            </a:extLst>
          </p:cNvPr>
          <p:cNvSpPr/>
          <p:nvPr/>
        </p:nvSpPr>
        <p:spPr>
          <a:xfrm>
            <a:off x="2718296" y="3257697"/>
            <a:ext cx="700937" cy="251799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 name="標題 62"/>
          <p:cNvSpPr>
            <a:spLocks noGrp="1"/>
          </p:cNvSpPr>
          <p:nvPr>
            <p:ph type="title"/>
          </p:nvPr>
        </p:nvSpPr>
        <p:spPr>
          <a:xfrm>
            <a:off x="413886" y="365125"/>
            <a:ext cx="11519034" cy="1325563"/>
          </a:xfrm>
        </p:spPr>
        <p:txBody>
          <a:bodyPr/>
          <a:lstStyle/>
          <a:p>
            <a:r>
              <a:rPr lang="en-US" altLang="zh-CN">
                <a:latin typeface="Arial" panose="020B0604020202020204" pitchFamily="34" charset="0"/>
                <a:sym typeface="Arial" panose="020B0604020202020204" pitchFamily="34" charset="0"/>
              </a:rPr>
              <a:t>1 x 2.5GbE for 10GB file transfer with excellent performance</a:t>
            </a:r>
          </a:p>
        </p:txBody>
      </p:sp>
      <p:sp>
        <p:nvSpPr>
          <p:cNvPr id="48" name="TextBox 6">
            <a:extLst>
              <a:ext uri="{FF2B5EF4-FFF2-40B4-BE49-F238E27FC236}">
                <a16:creationId xmlns:a16="http://schemas.microsoft.com/office/drawing/2014/main" id="{FD45B67E-2173-84DF-2855-37B7275806C2}"/>
              </a:ext>
            </a:extLst>
          </p:cNvPr>
          <p:cNvSpPr txBox="1"/>
          <p:nvPr/>
        </p:nvSpPr>
        <p:spPr>
          <a:xfrm>
            <a:off x="1706436" y="2030571"/>
            <a:ext cx="3975563" cy="338544"/>
          </a:xfrm>
          <a:prstGeom prst="rect">
            <a:avLst/>
          </a:prstGeom>
          <a:noFill/>
        </p:spPr>
        <p:txBody>
          <a:bodyPr wrap="square" lIns="121908" tIns="60955" rIns="121908" bIns="60955" anchor="t">
            <a:spAutoFit/>
          </a:bodyPr>
          <a:lstStyle/>
          <a:p>
            <a:pPr algn="ctr">
              <a:defRPr/>
            </a:pP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1 x 2.5GbE Windows</a:t>
            </a:r>
            <a:r>
              <a:rPr lang="zh-TW" altLang="en-US" sz="1400" b="1">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file transfer (10GB)</a:t>
            </a:r>
            <a:endParaRPr lang="zh-TW" altLang="en-US" sz="14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TextBox 6">
            <a:extLst>
              <a:ext uri="{FF2B5EF4-FFF2-40B4-BE49-F238E27FC236}">
                <a16:creationId xmlns:a16="http://schemas.microsoft.com/office/drawing/2014/main" id="{C7D59D49-EB7A-7FC9-CB9D-1DF0F3C7057E}"/>
              </a:ext>
            </a:extLst>
          </p:cNvPr>
          <p:cNvSpPr txBox="1"/>
          <p:nvPr/>
        </p:nvSpPr>
        <p:spPr>
          <a:xfrm>
            <a:off x="6450880" y="2030571"/>
            <a:ext cx="4151685" cy="553988"/>
          </a:xfrm>
          <a:prstGeom prst="rect">
            <a:avLst/>
          </a:prstGeom>
          <a:noFill/>
        </p:spPr>
        <p:txBody>
          <a:bodyPr wrap="square" lIns="121908" tIns="60955" rIns="121908" bIns="60955" anchor="t">
            <a:spAutoFit/>
          </a:bodyPr>
          <a:lstStyle/>
          <a:p>
            <a:pPr algn="ctr">
              <a:defRPr/>
            </a:pP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1 x 2.5GbE Windows file transfer (10GB)</a:t>
            </a:r>
          </a:p>
          <a:p>
            <a:pPr algn="ctr">
              <a:defRPr/>
            </a:pPr>
            <a:r>
              <a:rPr lang="en-US" altLang="zh-CN" sz="1400" b="1">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encrypted volume</a:t>
            </a:r>
            <a:endParaRPr lang="zh-CN" altLang="en-US" sz="14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TextBox 6">
            <a:extLst>
              <a:ext uri="{FF2B5EF4-FFF2-40B4-BE49-F238E27FC236}">
                <a16:creationId xmlns:a16="http://schemas.microsoft.com/office/drawing/2014/main" id="{7AD87A31-C11F-8525-579A-3E9049DD35BE}"/>
              </a:ext>
            </a:extLst>
          </p:cNvPr>
          <p:cNvSpPr txBox="1"/>
          <p:nvPr/>
        </p:nvSpPr>
        <p:spPr>
          <a:xfrm>
            <a:off x="3876717" y="5820369"/>
            <a:ext cx="1291521" cy="384711"/>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Download</a:t>
            </a:r>
          </a:p>
        </p:txBody>
      </p:sp>
      <p:sp>
        <p:nvSpPr>
          <p:cNvPr id="53" name="TextBox 6">
            <a:extLst>
              <a:ext uri="{FF2B5EF4-FFF2-40B4-BE49-F238E27FC236}">
                <a16:creationId xmlns:a16="http://schemas.microsoft.com/office/drawing/2014/main" id="{B1D7575B-6740-761E-976F-091884E5C890}"/>
              </a:ext>
            </a:extLst>
          </p:cNvPr>
          <p:cNvSpPr txBox="1"/>
          <p:nvPr/>
        </p:nvSpPr>
        <p:spPr>
          <a:xfrm>
            <a:off x="2437451" y="5818685"/>
            <a:ext cx="1234371" cy="389777"/>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Upload</a:t>
            </a:r>
          </a:p>
        </p:txBody>
      </p:sp>
      <p:sp>
        <p:nvSpPr>
          <p:cNvPr id="54" name="文字方塊 53">
            <a:extLst>
              <a:ext uri="{FF2B5EF4-FFF2-40B4-BE49-F238E27FC236}">
                <a16:creationId xmlns:a16="http://schemas.microsoft.com/office/drawing/2014/main" id="{84F2980A-D710-90FF-E6FE-4AF84B8C840F}"/>
              </a:ext>
            </a:extLst>
          </p:cNvPr>
          <p:cNvSpPr txBox="1"/>
          <p:nvPr/>
        </p:nvSpPr>
        <p:spPr>
          <a:xfrm rot="16200000">
            <a:off x="633767" y="5279534"/>
            <a:ext cx="855512" cy="297454"/>
          </a:xfrm>
          <a:prstGeom prst="rect">
            <a:avLst/>
          </a:prstGeom>
          <a:noFill/>
        </p:spPr>
        <p:txBody>
          <a:bodyPr wrap="square" rtlCol="0">
            <a:spAutoFit/>
          </a:bodyPr>
          <a:lstStyle/>
          <a:p>
            <a:r>
              <a:rPr lang="en-US" altLang="zh-TW" sz="1333">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333">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 name="TextBox 6">
            <a:extLst>
              <a:ext uri="{FF2B5EF4-FFF2-40B4-BE49-F238E27FC236}">
                <a16:creationId xmlns:a16="http://schemas.microsoft.com/office/drawing/2014/main" id="{C83FD710-8EDE-D457-38C4-E233075321A7}"/>
              </a:ext>
            </a:extLst>
          </p:cNvPr>
          <p:cNvSpPr txBox="1"/>
          <p:nvPr/>
        </p:nvSpPr>
        <p:spPr>
          <a:xfrm>
            <a:off x="8532632" y="5826020"/>
            <a:ext cx="1320096" cy="384711"/>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Download</a:t>
            </a:r>
          </a:p>
        </p:txBody>
      </p:sp>
      <p:sp>
        <p:nvSpPr>
          <p:cNvPr id="65" name="TextBox 6">
            <a:extLst>
              <a:ext uri="{FF2B5EF4-FFF2-40B4-BE49-F238E27FC236}">
                <a16:creationId xmlns:a16="http://schemas.microsoft.com/office/drawing/2014/main" id="{FC0A1F76-2398-4C96-670B-A8B3A7E8F350}"/>
              </a:ext>
            </a:extLst>
          </p:cNvPr>
          <p:cNvSpPr txBox="1"/>
          <p:nvPr/>
        </p:nvSpPr>
        <p:spPr>
          <a:xfrm>
            <a:off x="7090925" y="5815563"/>
            <a:ext cx="1234371" cy="389777"/>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Upload</a:t>
            </a:r>
            <a:endParaRPr lang="en-US" altLang="zh-TW" sz="1733"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矩形 65">
            <a:extLst>
              <a:ext uri="{FF2B5EF4-FFF2-40B4-BE49-F238E27FC236}">
                <a16:creationId xmlns:a16="http://schemas.microsoft.com/office/drawing/2014/main" id="{5CB5BA09-4103-65A8-F860-98478ACF4DB4}"/>
              </a:ext>
            </a:extLst>
          </p:cNvPr>
          <p:cNvSpPr/>
          <p:nvPr/>
        </p:nvSpPr>
        <p:spPr>
          <a:xfrm>
            <a:off x="1316743" y="5600650"/>
            <a:ext cx="284052"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1" name="矩形 70">
            <a:extLst>
              <a:ext uri="{FF2B5EF4-FFF2-40B4-BE49-F238E27FC236}">
                <a16:creationId xmlns:a16="http://schemas.microsoft.com/office/drawing/2014/main" id="{9EE15816-8BDE-FF4A-9EA6-7AD22FB2BFAE}"/>
              </a:ext>
            </a:extLst>
          </p:cNvPr>
          <p:cNvSpPr/>
          <p:nvPr/>
        </p:nvSpPr>
        <p:spPr>
          <a:xfrm>
            <a:off x="1262235" y="5219068"/>
            <a:ext cx="383438"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50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矩形 71">
            <a:extLst>
              <a:ext uri="{FF2B5EF4-FFF2-40B4-BE49-F238E27FC236}">
                <a16:creationId xmlns:a16="http://schemas.microsoft.com/office/drawing/2014/main" id="{B15D1BBA-B79C-2C34-2F35-31E705290BAE}"/>
              </a:ext>
            </a:extLst>
          </p:cNvPr>
          <p:cNvSpPr/>
          <p:nvPr/>
        </p:nvSpPr>
        <p:spPr>
          <a:xfrm>
            <a:off x="1224135" y="4761287"/>
            <a:ext cx="482824"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100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矩形 72">
            <a:extLst>
              <a:ext uri="{FF2B5EF4-FFF2-40B4-BE49-F238E27FC236}">
                <a16:creationId xmlns:a16="http://schemas.microsoft.com/office/drawing/2014/main" id="{3F3D05AB-EA78-C81C-1051-DED3E9E06312}"/>
              </a:ext>
            </a:extLst>
          </p:cNvPr>
          <p:cNvSpPr/>
          <p:nvPr/>
        </p:nvSpPr>
        <p:spPr>
          <a:xfrm>
            <a:off x="1224135" y="4341604"/>
            <a:ext cx="482824"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150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矩形 73">
            <a:extLst>
              <a:ext uri="{FF2B5EF4-FFF2-40B4-BE49-F238E27FC236}">
                <a16:creationId xmlns:a16="http://schemas.microsoft.com/office/drawing/2014/main" id="{1EB0F407-FAB9-664C-DBD6-7065C03BE55C}"/>
              </a:ext>
            </a:extLst>
          </p:cNvPr>
          <p:cNvSpPr/>
          <p:nvPr/>
        </p:nvSpPr>
        <p:spPr>
          <a:xfrm>
            <a:off x="1224135" y="3921923"/>
            <a:ext cx="482824"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200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5" name="矩形 74">
            <a:extLst>
              <a:ext uri="{FF2B5EF4-FFF2-40B4-BE49-F238E27FC236}">
                <a16:creationId xmlns:a16="http://schemas.microsoft.com/office/drawing/2014/main" id="{9EB38F5A-A2B5-762A-1CF8-E04DFDAC381E}"/>
              </a:ext>
            </a:extLst>
          </p:cNvPr>
          <p:cNvSpPr/>
          <p:nvPr/>
        </p:nvSpPr>
        <p:spPr>
          <a:xfrm>
            <a:off x="1208202" y="3502240"/>
            <a:ext cx="482824"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250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Shape 80">
            <a:extLst>
              <a:ext uri="{FF2B5EF4-FFF2-40B4-BE49-F238E27FC236}">
                <a16:creationId xmlns:a16="http://schemas.microsoft.com/office/drawing/2014/main" id="{5EC4CE5B-7FE7-12B3-27F7-CF0748153410}"/>
              </a:ext>
            </a:extLst>
          </p:cNvPr>
          <p:cNvSpPr/>
          <p:nvPr/>
        </p:nvSpPr>
        <p:spPr>
          <a:xfrm>
            <a:off x="4177266" y="3258390"/>
            <a:ext cx="667990" cy="2494388"/>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5" name="Shape 79">
            <a:extLst>
              <a:ext uri="{FF2B5EF4-FFF2-40B4-BE49-F238E27FC236}">
                <a16:creationId xmlns:a16="http://schemas.microsoft.com/office/drawing/2014/main" id="{1BECD0F5-16D2-C149-24D4-51A69CF803A4}"/>
              </a:ext>
            </a:extLst>
          </p:cNvPr>
          <p:cNvSpPr/>
          <p:nvPr/>
        </p:nvSpPr>
        <p:spPr>
          <a:xfrm>
            <a:off x="7349350" y="3306512"/>
            <a:ext cx="681887" cy="2450133"/>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TextBox 20">
            <a:extLst>
              <a:ext uri="{FF2B5EF4-FFF2-40B4-BE49-F238E27FC236}">
                <a16:creationId xmlns:a16="http://schemas.microsoft.com/office/drawing/2014/main" id="{917177E6-F7FB-6ED9-8490-86FC9D9C9933}"/>
              </a:ext>
            </a:extLst>
          </p:cNvPr>
          <p:cNvSpPr txBox="1"/>
          <p:nvPr/>
        </p:nvSpPr>
        <p:spPr>
          <a:xfrm>
            <a:off x="2719190" y="3253393"/>
            <a:ext cx="664852" cy="369332"/>
          </a:xfrm>
          <a:prstGeom prst="rect">
            <a:avLst/>
          </a:prstGeom>
          <a:noFill/>
          <a:ln>
            <a:noFill/>
          </a:ln>
          <a:effectLst/>
        </p:spPr>
        <p:txBody>
          <a:bodyPr wrap="square" lIns="121920" tIns="60960" rIns="121920" bIns="60960" rtlCol="0" anchor="t">
            <a:spAutoFit/>
          </a:bodyPr>
          <a:lstStyle/>
          <a:p>
            <a:pPr algn="ctr"/>
            <a:r>
              <a:rPr lang="en-US" sz="1600" b="1">
                <a:latin typeface="Arial" panose="020B0604020202020204" pitchFamily="34" charset="0"/>
                <a:ea typeface="微軟正黑體" panose="020B0604030504040204" pitchFamily="34" charset="-120"/>
                <a:cs typeface="+mn-ea"/>
                <a:sym typeface="Arial" panose="020B0604020202020204" pitchFamily="34" charset="0"/>
              </a:rPr>
              <a:t>295</a:t>
            </a:r>
          </a:p>
        </p:txBody>
      </p:sp>
      <p:sp>
        <p:nvSpPr>
          <p:cNvPr id="87" name="TextBox 20">
            <a:extLst>
              <a:ext uri="{FF2B5EF4-FFF2-40B4-BE49-F238E27FC236}">
                <a16:creationId xmlns:a16="http://schemas.microsoft.com/office/drawing/2014/main" id="{22DA0132-AC26-C9D1-C772-D7BCF8697A7F}"/>
              </a:ext>
            </a:extLst>
          </p:cNvPr>
          <p:cNvSpPr txBox="1"/>
          <p:nvPr/>
        </p:nvSpPr>
        <p:spPr>
          <a:xfrm>
            <a:off x="4179395" y="3256286"/>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295</a:t>
            </a:r>
            <a:endParaRPr lang="en-US" sz="16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8" name="Shape 80">
            <a:extLst>
              <a:ext uri="{FF2B5EF4-FFF2-40B4-BE49-F238E27FC236}">
                <a16:creationId xmlns:a16="http://schemas.microsoft.com/office/drawing/2014/main" id="{19F4F4B8-98EF-304C-59EB-904A5532BEC1}"/>
              </a:ext>
            </a:extLst>
          </p:cNvPr>
          <p:cNvSpPr/>
          <p:nvPr/>
        </p:nvSpPr>
        <p:spPr>
          <a:xfrm>
            <a:off x="8830110" y="3261692"/>
            <a:ext cx="667990" cy="2507530"/>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0" name="TextBox 20">
            <a:extLst>
              <a:ext uri="{FF2B5EF4-FFF2-40B4-BE49-F238E27FC236}">
                <a16:creationId xmlns:a16="http://schemas.microsoft.com/office/drawing/2014/main" id="{00E5F1D2-E437-A695-3830-9AA893C8F890}"/>
              </a:ext>
            </a:extLst>
          </p:cNvPr>
          <p:cNvSpPr txBox="1"/>
          <p:nvPr/>
        </p:nvSpPr>
        <p:spPr>
          <a:xfrm>
            <a:off x="7357866" y="3291929"/>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294</a:t>
            </a:r>
            <a:endParaRPr lang="en-US" sz="16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1" name="TextBox 20">
            <a:extLst>
              <a:ext uri="{FF2B5EF4-FFF2-40B4-BE49-F238E27FC236}">
                <a16:creationId xmlns:a16="http://schemas.microsoft.com/office/drawing/2014/main" id="{E0D06483-4F46-B7FA-A6D0-84DCA1E1C936}"/>
              </a:ext>
            </a:extLst>
          </p:cNvPr>
          <p:cNvSpPr txBox="1"/>
          <p:nvPr/>
        </p:nvSpPr>
        <p:spPr>
          <a:xfrm>
            <a:off x="8826918" y="3307902"/>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295</a:t>
            </a:r>
          </a:p>
        </p:txBody>
      </p:sp>
      <p:sp>
        <p:nvSpPr>
          <p:cNvPr id="92" name="Rectangle 3">
            <a:extLst>
              <a:ext uri="{FF2B5EF4-FFF2-40B4-BE49-F238E27FC236}">
                <a16:creationId xmlns:a16="http://schemas.microsoft.com/office/drawing/2014/main" id="{1DCADFBA-D47C-5DCE-E6CC-F466E1825FEF}"/>
              </a:ext>
            </a:extLst>
          </p:cNvPr>
          <p:cNvSpPr>
            <a:spLocks noChangeArrowheads="1"/>
          </p:cNvSpPr>
          <p:nvPr/>
        </p:nvSpPr>
        <p:spPr bwMode="auto">
          <a:xfrm>
            <a:off x="1696643" y="6104241"/>
            <a:ext cx="5246994" cy="492432"/>
          </a:xfrm>
          <a:prstGeom prst="rect">
            <a:avLst/>
          </a:prstGeom>
          <a:noFill/>
          <a:ln w="9525">
            <a:noFill/>
            <a:miter lim="800000"/>
            <a:headEnd/>
            <a:tailEnd/>
          </a:ln>
        </p:spPr>
        <p:txBody>
          <a:bodyPr wrap="square" lIns="121908" tIns="60955" rIns="121908" bIns="60955" anchor="t">
            <a:spAutoFit/>
          </a:bodyPr>
          <a:lstStyle/>
          <a:p>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800">
                <a:latin typeface="Arial" panose="020B0604020202020204" pitchFamily="34" charset="0"/>
                <a:ea typeface="微軟正黑體" panose="020B0604030504040204" pitchFamily="34" charset="-120"/>
                <a:cs typeface="+mn-ea"/>
                <a:sym typeface="Arial" panose="020B0604020202020204" pitchFamily="34" charset="0"/>
              </a:rPr>
            </a:b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800">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800">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TS-453E, QTS 5.0, 4 x Samsung 860 Pro 512GB, RAID 5, thick volume</a:t>
            </a:r>
          </a:p>
          <a:p>
            <a:r>
              <a:rPr lang="en" altLang="zh-TW" sz="800">
                <a:latin typeface="Arial" panose="020B0604020202020204" pitchFamily="34" charset="0"/>
                <a:ea typeface="微軟正黑體" panose="020B0604030504040204" pitchFamily="34" charset="-120"/>
                <a:cs typeface="+mn-ea"/>
                <a:sym typeface="Arial" panose="020B0604020202020204" pitchFamily="34" charset="0"/>
              </a:rPr>
              <a:t>PC | </a:t>
            </a: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Windows Server 2016 Standard</a:t>
            </a:r>
            <a:r>
              <a:rPr lang="en" altLang="zh-TW" sz="800">
                <a:latin typeface="Arial" panose="020B0604020202020204" pitchFamily="34" charset="0"/>
                <a:ea typeface="微軟正黑體" panose="020B0604030504040204" pitchFamily="34" charset="-120"/>
                <a:cs typeface="+mn-ea"/>
                <a:sym typeface="Arial" panose="020B0604020202020204" pitchFamily="34" charset="0"/>
              </a:rPr>
              <a:t>, Intel Core i7-6700 3.4 GHz, 64GB RAM</a:t>
            </a:r>
            <a:endParaRPr lang="en" sz="8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3" name="Rectangle 2">
            <a:extLst>
              <a:ext uri="{FF2B5EF4-FFF2-40B4-BE49-F238E27FC236}">
                <a16:creationId xmlns:a16="http://schemas.microsoft.com/office/drawing/2014/main" id="{100CC4F1-2ABA-83CA-5599-238C97F2C0F9}"/>
              </a:ext>
            </a:extLst>
          </p:cNvPr>
          <p:cNvSpPr>
            <a:spLocks noChangeArrowheads="1"/>
          </p:cNvSpPr>
          <p:nvPr/>
        </p:nvSpPr>
        <p:spPr bwMode="auto">
          <a:xfrm>
            <a:off x="7158795" y="6236581"/>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94" name="矩形 93">
            <a:extLst>
              <a:ext uri="{FF2B5EF4-FFF2-40B4-BE49-F238E27FC236}">
                <a16:creationId xmlns:a16="http://schemas.microsoft.com/office/drawing/2014/main" id="{05C67116-AF6B-E29C-8BBD-40B8466AA3BB}"/>
              </a:ext>
            </a:extLst>
          </p:cNvPr>
          <p:cNvSpPr/>
          <p:nvPr/>
        </p:nvSpPr>
        <p:spPr>
          <a:xfrm>
            <a:off x="1208202" y="3016806"/>
            <a:ext cx="482824" cy="307777"/>
          </a:xfrm>
          <a:prstGeom prst="rect">
            <a:avLst/>
          </a:prstGeom>
        </p:spPr>
        <p:txBody>
          <a:bodyPr wrap="none" lIns="91440" tIns="45720" rIns="91440" bIns="45720" anchor="t">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300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2792294086"/>
      </p:ext>
    </p:extLst>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矩形 50">
            <a:extLst>
              <a:ext uri="{FF2B5EF4-FFF2-40B4-BE49-F238E27FC236}">
                <a16:creationId xmlns:a16="http://schemas.microsoft.com/office/drawing/2014/main" id="{E66F8F3C-C038-F9CC-10F9-DF71B5646C20}"/>
              </a:ext>
            </a:extLst>
          </p:cNvPr>
          <p:cNvSpPr/>
          <p:nvPr/>
        </p:nvSpPr>
        <p:spPr>
          <a:xfrm>
            <a:off x="6433900" y="2676683"/>
            <a:ext cx="3973731" cy="3110408"/>
          </a:xfrm>
          <a:prstGeom prst="rect">
            <a:avLst/>
          </a:prstGeom>
          <a:gradFill flip="none" rotWithShape="1">
            <a:gsLst>
              <a:gs pos="0">
                <a:srgbClr val="2189DF">
                  <a:alpha val="30000"/>
                </a:srgbClr>
              </a:gs>
              <a:gs pos="100000">
                <a:srgbClr val="17B0ED">
                  <a:alpha val="1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0" name="矩形 49">
            <a:extLst>
              <a:ext uri="{FF2B5EF4-FFF2-40B4-BE49-F238E27FC236}">
                <a16:creationId xmlns:a16="http://schemas.microsoft.com/office/drawing/2014/main" id="{8CFE5843-8F89-A4AD-1FA0-466259931195}"/>
              </a:ext>
            </a:extLst>
          </p:cNvPr>
          <p:cNvSpPr/>
          <p:nvPr/>
        </p:nvSpPr>
        <p:spPr>
          <a:xfrm>
            <a:off x="1819401" y="2676684"/>
            <a:ext cx="3862599" cy="3110407"/>
          </a:xfrm>
          <a:prstGeom prst="rect">
            <a:avLst/>
          </a:prstGeom>
          <a:gradFill flip="none" rotWithShape="1">
            <a:gsLst>
              <a:gs pos="0">
                <a:srgbClr val="2189DF">
                  <a:alpha val="30000"/>
                </a:srgbClr>
              </a:gs>
              <a:gs pos="100000">
                <a:srgbClr val="17B0ED">
                  <a:alpha val="1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76" name="群組 75">
            <a:extLst>
              <a:ext uri="{FF2B5EF4-FFF2-40B4-BE49-F238E27FC236}">
                <a16:creationId xmlns:a16="http://schemas.microsoft.com/office/drawing/2014/main" id="{6E410E53-FEE7-79E8-8600-570362F9197C}"/>
              </a:ext>
            </a:extLst>
          </p:cNvPr>
          <p:cNvGrpSpPr/>
          <p:nvPr/>
        </p:nvGrpSpPr>
        <p:grpSpPr>
          <a:xfrm>
            <a:off x="1819399" y="3221835"/>
            <a:ext cx="8588232" cy="2587953"/>
            <a:chOff x="1513809" y="2315008"/>
            <a:chExt cx="6120420" cy="1940965"/>
          </a:xfrm>
        </p:grpSpPr>
        <p:cxnSp>
          <p:nvCxnSpPr>
            <p:cNvPr id="77" name="直線接點 76">
              <a:extLst>
                <a:ext uri="{FF2B5EF4-FFF2-40B4-BE49-F238E27FC236}">
                  <a16:creationId xmlns:a16="http://schemas.microsoft.com/office/drawing/2014/main" id="{25BC6BEE-E8CB-4C3E-9A29-246B72184B81}"/>
                </a:ext>
              </a:extLst>
            </p:cNvPr>
            <p:cNvCxnSpPr>
              <a:cxnSpLocks/>
            </p:cNvCxnSpPr>
            <p:nvPr/>
          </p:nvCxnSpPr>
          <p:spPr>
            <a:xfrm>
              <a:off x="1513809" y="4227402"/>
              <a:ext cx="6120419" cy="2857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6E6F3545-92D9-D1B0-2701-EF60249DB84C}"/>
                </a:ext>
              </a:extLst>
            </p:cNvPr>
            <p:cNvCxnSpPr>
              <a:cxnSpLocks/>
            </p:cNvCxnSpPr>
            <p:nvPr/>
          </p:nvCxnSpPr>
          <p:spPr>
            <a:xfrm>
              <a:off x="1513810" y="3933140"/>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20E3E96A-E384-FC69-CB7E-6367DA43C966}"/>
                </a:ext>
              </a:extLst>
            </p:cNvPr>
            <p:cNvCxnSpPr>
              <a:cxnSpLocks/>
            </p:cNvCxnSpPr>
            <p:nvPr/>
          </p:nvCxnSpPr>
          <p:spPr>
            <a:xfrm>
              <a:off x="1513810" y="3293951"/>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EF5EF712-473A-DF34-F0FC-34D645F7FC2D}"/>
                </a:ext>
              </a:extLst>
            </p:cNvPr>
            <p:cNvCxnSpPr>
              <a:cxnSpLocks/>
            </p:cNvCxnSpPr>
            <p:nvPr/>
          </p:nvCxnSpPr>
          <p:spPr>
            <a:xfrm>
              <a:off x="1513810" y="2981787"/>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74316BB6-BF71-38F6-9251-88794F563476}"/>
                </a:ext>
              </a:extLst>
            </p:cNvPr>
            <p:cNvCxnSpPr>
              <a:cxnSpLocks/>
            </p:cNvCxnSpPr>
            <p:nvPr/>
          </p:nvCxnSpPr>
          <p:spPr>
            <a:xfrm>
              <a:off x="1513810" y="266552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C2977456-6FB2-BE4B-236A-2CFD7C05A7A6}"/>
                </a:ext>
              </a:extLst>
            </p:cNvPr>
            <p:cNvCxnSpPr>
              <a:cxnSpLocks/>
            </p:cNvCxnSpPr>
            <p:nvPr/>
          </p:nvCxnSpPr>
          <p:spPr>
            <a:xfrm>
              <a:off x="1513810" y="3604394"/>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E87EDCED-D509-6F3E-0332-FDDC1575E27C}"/>
                </a:ext>
              </a:extLst>
            </p:cNvPr>
            <p:cNvCxnSpPr>
              <a:cxnSpLocks/>
            </p:cNvCxnSpPr>
            <p:nvPr/>
          </p:nvCxnSpPr>
          <p:spPr>
            <a:xfrm>
              <a:off x="1513810" y="231500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9" name="Shape 79">
            <a:extLst>
              <a:ext uri="{FF2B5EF4-FFF2-40B4-BE49-F238E27FC236}">
                <a16:creationId xmlns:a16="http://schemas.microsoft.com/office/drawing/2014/main" id="{C0556796-BFDB-F2D4-D320-1A55C627EA8B}"/>
              </a:ext>
            </a:extLst>
          </p:cNvPr>
          <p:cNvSpPr/>
          <p:nvPr/>
        </p:nvSpPr>
        <p:spPr>
          <a:xfrm>
            <a:off x="2737346" y="3307192"/>
            <a:ext cx="681887" cy="247989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3" name="標題 62"/>
          <p:cNvSpPr>
            <a:spLocks noGrp="1"/>
          </p:cNvSpPr>
          <p:nvPr>
            <p:ph type="title"/>
          </p:nvPr>
        </p:nvSpPr>
        <p:spPr/>
        <p:txBody>
          <a:bodyPr/>
          <a:lstStyle/>
          <a:p>
            <a:r>
              <a:rPr lang="en-US" altLang="zh-CN">
                <a:latin typeface="Arial" panose="020B0604020202020204" pitchFamily="34" charset="0"/>
                <a:sym typeface="Arial" panose="020B0604020202020204" pitchFamily="34" charset="0"/>
              </a:rPr>
              <a:t>2 x 2.5GbE for 10GB file transfer with the best performance in dual-client transfer</a:t>
            </a:r>
          </a:p>
        </p:txBody>
      </p:sp>
      <p:sp>
        <p:nvSpPr>
          <p:cNvPr id="48" name="TextBox 6">
            <a:extLst>
              <a:ext uri="{FF2B5EF4-FFF2-40B4-BE49-F238E27FC236}">
                <a16:creationId xmlns:a16="http://schemas.microsoft.com/office/drawing/2014/main" id="{FD45B67E-2173-84DF-2855-37B7275806C2}"/>
              </a:ext>
            </a:extLst>
          </p:cNvPr>
          <p:cNvSpPr txBox="1"/>
          <p:nvPr/>
        </p:nvSpPr>
        <p:spPr>
          <a:xfrm>
            <a:off x="1706436" y="2061016"/>
            <a:ext cx="3975563" cy="338544"/>
          </a:xfrm>
          <a:prstGeom prst="rect">
            <a:avLst/>
          </a:prstGeom>
          <a:noFill/>
        </p:spPr>
        <p:txBody>
          <a:bodyPr wrap="square" lIns="121908" tIns="60955" rIns="121908" bIns="60955" anchor="t">
            <a:spAutoFit/>
          </a:bodyPr>
          <a:lstStyle/>
          <a:p>
            <a:pPr algn="ctr">
              <a:defRPr/>
            </a:pP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2 x 2.5GbE Windows</a:t>
            </a:r>
            <a:r>
              <a:rPr lang="zh-TW" altLang="en-US" sz="1400" b="1">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file transfer (10GB)</a:t>
            </a:r>
            <a:endParaRPr lang="zh-TW" altLang="en-US" sz="14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TextBox 6">
            <a:extLst>
              <a:ext uri="{FF2B5EF4-FFF2-40B4-BE49-F238E27FC236}">
                <a16:creationId xmlns:a16="http://schemas.microsoft.com/office/drawing/2014/main" id="{C7D59D49-EB7A-7FC9-CB9D-1DF0F3C7057E}"/>
              </a:ext>
            </a:extLst>
          </p:cNvPr>
          <p:cNvSpPr txBox="1"/>
          <p:nvPr/>
        </p:nvSpPr>
        <p:spPr>
          <a:xfrm>
            <a:off x="6450880" y="2061016"/>
            <a:ext cx="4151685" cy="553988"/>
          </a:xfrm>
          <a:prstGeom prst="rect">
            <a:avLst/>
          </a:prstGeom>
          <a:noFill/>
        </p:spPr>
        <p:txBody>
          <a:bodyPr wrap="square" lIns="121908" tIns="60955" rIns="121908" bIns="60955" anchor="t">
            <a:spAutoFit/>
          </a:bodyPr>
          <a:lstStyle/>
          <a:p>
            <a:pPr algn="ctr">
              <a:defRPr/>
            </a:pP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2 x 2.5GbE Windows file transfer (10GB)</a:t>
            </a:r>
          </a:p>
          <a:p>
            <a:pPr algn="ctr">
              <a:defRPr/>
            </a:pPr>
            <a:r>
              <a:rPr lang="en-US" altLang="zh-CN" sz="1400" b="1">
                <a:latin typeface="Arial" panose="020B0604020202020204" pitchFamily="34" charset="0"/>
                <a:ea typeface="微軟正黑體" panose="020B0604030504040204" pitchFamily="34" charset="-120"/>
                <a:cs typeface="+mn-ea"/>
                <a:sym typeface="Arial" panose="020B0604020202020204" pitchFamily="34" charset="0"/>
              </a:rPr>
              <a:t>NAS </a:t>
            </a:r>
            <a:r>
              <a:rPr lang="en-US" altLang="zh-TW" sz="1400" b="1">
                <a:latin typeface="Arial" panose="020B0604020202020204" pitchFamily="34" charset="0"/>
                <a:ea typeface="微軟正黑體" panose="020B0604030504040204" pitchFamily="34" charset="-120"/>
                <a:cs typeface="+mn-ea"/>
                <a:sym typeface="Arial" panose="020B0604020202020204" pitchFamily="34" charset="0"/>
              </a:rPr>
              <a:t>encrypted volume</a:t>
            </a:r>
            <a:endParaRPr lang="zh-CN" altLang="en-US" sz="1400"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2" name="TextBox 6">
            <a:extLst>
              <a:ext uri="{FF2B5EF4-FFF2-40B4-BE49-F238E27FC236}">
                <a16:creationId xmlns:a16="http://schemas.microsoft.com/office/drawing/2014/main" id="{7AD87A31-C11F-8525-579A-3E9049DD35BE}"/>
              </a:ext>
            </a:extLst>
          </p:cNvPr>
          <p:cNvSpPr txBox="1"/>
          <p:nvPr/>
        </p:nvSpPr>
        <p:spPr>
          <a:xfrm>
            <a:off x="3876717" y="5850814"/>
            <a:ext cx="1367721" cy="384711"/>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Download</a:t>
            </a:r>
            <a:endParaRPr lang="en-US" sz="1733"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53" name="TextBox 6">
            <a:extLst>
              <a:ext uri="{FF2B5EF4-FFF2-40B4-BE49-F238E27FC236}">
                <a16:creationId xmlns:a16="http://schemas.microsoft.com/office/drawing/2014/main" id="{B1D7575B-6740-761E-976F-091884E5C890}"/>
              </a:ext>
            </a:extLst>
          </p:cNvPr>
          <p:cNvSpPr txBox="1"/>
          <p:nvPr/>
        </p:nvSpPr>
        <p:spPr>
          <a:xfrm>
            <a:off x="2437451" y="5849130"/>
            <a:ext cx="1234371" cy="389777"/>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Upload</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4" name="文字方塊 53">
            <a:extLst>
              <a:ext uri="{FF2B5EF4-FFF2-40B4-BE49-F238E27FC236}">
                <a16:creationId xmlns:a16="http://schemas.microsoft.com/office/drawing/2014/main" id="{84F2980A-D710-90FF-E6FE-4AF84B8C840F}"/>
              </a:ext>
            </a:extLst>
          </p:cNvPr>
          <p:cNvSpPr txBox="1"/>
          <p:nvPr/>
        </p:nvSpPr>
        <p:spPr>
          <a:xfrm rot="16200000">
            <a:off x="633767" y="5409370"/>
            <a:ext cx="855512" cy="297454"/>
          </a:xfrm>
          <a:prstGeom prst="rect">
            <a:avLst/>
          </a:prstGeom>
          <a:noFill/>
        </p:spPr>
        <p:txBody>
          <a:bodyPr wrap="square" rtlCol="0">
            <a:spAutoFit/>
          </a:bodyPr>
          <a:lstStyle/>
          <a:p>
            <a:r>
              <a:rPr lang="en-US" altLang="zh-TW" sz="1333">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333">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4" name="TextBox 6">
            <a:extLst>
              <a:ext uri="{FF2B5EF4-FFF2-40B4-BE49-F238E27FC236}">
                <a16:creationId xmlns:a16="http://schemas.microsoft.com/office/drawing/2014/main" id="{C83FD710-8EDE-D457-38C4-E233075321A7}"/>
              </a:ext>
            </a:extLst>
          </p:cNvPr>
          <p:cNvSpPr txBox="1"/>
          <p:nvPr/>
        </p:nvSpPr>
        <p:spPr>
          <a:xfrm>
            <a:off x="8532632" y="5856465"/>
            <a:ext cx="1339146" cy="384711"/>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Download</a:t>
            </a:r>
            <a:endParaRPr lang="en-US" sz="1733"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5" name="TextBox 6">
            <a:extLst>
              <a:ext uri="{FF2B5EF4-FFF2-40B4-BE49-F238E27FC236}">
                <a16:creationId xmlns:a16="http://schemas.microsoft.com/office/drawing/2014/main" id="{FC0A1F76-2398-4C96-670B-A8B3A7E8F350}"/>
              </a:ext>
            </a:extLst>
          </p:cNvPr>
          <p:cNvSpPr txBox="1"/>
          <p:nvPr/>
        </p:nvSpPr>
        <p:spPr>
          <a:xfrm>
            <a:off x="7090925" y="5846008"/>
            <a:ext cx="1234371" cy="389777"/>
          </a:xfrm>
          <a:prstGeom prst="rect">
            <a:avLst/>
          </a:prstGeom>
          <a:noFill/>
        </p:spPr>
        <p:txBody>
          <a:bodyPr wrap="square" lIns="121908" tIns="60955" rIns="121908" bIns="60955" anchor="t">
            <a:spAutoFit/>
          </a:bodyPr>
          <a:lstStyle/>
          <a:p>
            <a:pPr algn="ctr">
              <a:defRPr/>
            </a:pPr>
            <a:r>
              <a:rPr lang="en-US" altLang="zh-CN" sz="1700" b="1">
                <a:latin typeface="Arial" panose="020B0604020202020204" pitchFamily="34" charset="0"/>
                <a:ea typeface="微軟正黑體" panose="020B0604030504040204" pitchFamily="34" charset="-120"/>
                <a:cs typeface="+mn-ea"/>
                <a:sym typeface="Arial" panose="020B0604020202020204" pitchFamily="34" charset="0"/>
              </a:rPr>
              <a:t>Upload</a:t>
            </a:r>
            <a:endParaRPr lang="en-US" altLang="zh-TW" sz="1733" b="1">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6" name="矩形 65">
            <a:extLst>
              <a:ext uri="{FF2B5EF4-FFF2-40B4-BE49-F238E27FC236}">
                <a16:creationId xmlns:a16="http://schemas.microsoft.com/office/drawing/2014/main" id="{5CB5BA09-4103-65A8-F860-98478ACF4DB4}"/>
              </a:ext>
            </a:extLst>
          </p:cNvPr>
          <p:cNvSpPr/>
          <p:nvPr/>
        </p:nvSpPr>
        <p:spPr>
          <a:xfrm>
            <a:off x="1392943" y="5631095"/>
            <a:ext cx="284052"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1" name="矩形 70">
            <a:extLst>
              <a:ext uri="{FF2B5EF4-FFF2-40B4-BE49-F238E27FC236}">
                <a16:creationId xmlns:a16="http://schemas.microsoft.com/office/drawing/2014/main" id="{9EE15816-8BDE-FF4A-9EA6-7AD22FB2BFAE}"/>
              </a:ext>
            </a:extLst>
          </p:cNvPr>
          <p:cNvSpPr/>
          <p:nvPr/>
        </p:nvSpPr>
        <p:spPr>
          <a:xfrm>
            <a:off x="1224135" y="5211413"/>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100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2" name="矩形 71">
            <a:extLst>
              <a:ext uri="{FF2B5EF4-FFF2-40B4-BE49-F238E27FC236}">
                <a16:creationId xmlns:a16="http://schemas.microsoft.com/office/drawing/2014/main" id="{B15D1BBA-B79C-2C34-2F35-31E705290BAE}"/>
              </a:ext>
            </a:extLst>
          </p:cNvPr>
          <p:cNvSpPr/>
          <p:nvPr/>
        </p:nvSpPr>
        <p:spPr>
          <a:xfrm>
            <a:off x="1224135" y="4791732"/>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200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3" name="矩形 72">
            <a:extLst>
              <a:ext uri="{FF2B5EF4-FFF2-40B4-BE49-F238E27FC236}">
                <a16:creationId xmlns:a16="http://schemas.microsoft.com/office/drawing/2014/main" id="{3F3D05AB-EA78-C81C-1051-DED3E9E06312}"/>
              </a:ext>
            </a:extLst>
          </p:cNvPr>
          <p:cNvSpPr/>
          <p:nvPr/>
        </p:nvSpPr>
        <p:spPr>
          <a:xfrm>
            <a:off x="1224135" y="4372049"/>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300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4" name="矩形 73">
            <a:extLst>
              <a:ext uri="{FF2B5EF4-FFF2-40B4-BE49-F238E27FC236}">
                <a16:creationId xmlns:a16="http://schemas.microsoft.com/office/drawing/2014/main" id="{1EB0F407-FAB9-664C-DBD6-7065C03BE55C}"/>
              </a:ext>
            </a:extLst>
          </p:cNvPr>
          <p:cNvSpPr/>
          <p:nvPr/>
        </p:nvSpPr>
        <p:spPr>
          <a:xfrm>
            <a:off x="1224135" y="3952368"/>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400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5" name="矩形 74">
            <a:extLst>
              <a:ext uri="{FF2B5EF4-FFF2-40B4-BE49-F238E27FC236}">
                <a16:creationId xmlns:a16="http://schemas.microsoft.com/office/drawing/2014/main" id="{9EB38F5A-A2B5-762A-1CF8-E04DFDAC381E}"/>
              </a:ext>
            </a:extLst>
          </p:cNvPr>
          <p:cNvSpPr/>
          <p:nvPr/>
        </p:nvSpPr>
        <p:spPr>
          <a:xfrm>
            <a:off x="1208202" y="3532685"/>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500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4" name="Shape 80">
            <a:extLst>
              <a:ext uri="{FF2B5EF4-FFF2-40B4-BE49-F238E27FC236}">
                <a16:creationId xmlns:a16="http://schemas.microsoft.com/office/drawing/2014/main" id="{5EC4CE5B-7FE7-12B3-27F7-CF0748153410}"/>
              </a:ext>
            </a:extLst>
          </p:cNvPr>
          <p:cNvSpPr/>
          <p:nvPr/>
        </p:nvSpPr>
        <p:spPr>
          <a:xfrm>
            <a:off x="4177266" y="3288835"/>
            <a:ext cx="658465" cy="2503913"/>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5" name="Shape 79">
            <a:extLst>
              <a:ext uri="{FF2B5EF4-FFF2-40B4-BE49-F238E27FC236}">
                <a16:creationId xmlns:a16="http://schemas.microsoft.com/office/drawing/2014/main" id="{1BECD0F5-16D2-C149-24D4-51A69CF803A4}"/>
              </a:ext>
            </a:extLst>
          </p:cNvPr>
          <p:cNvSpPr/>
          <p:nvPr/>
        </p:nvSpPr>
        <p:spPr>
          <a:xfrm>
            <a:off x="7358875" y="3432207"/>
            <a:ext cx="672362" cy="2354883"/>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86" name="TextBox 20">
            <a:extLst>
              <a:ext uri="{FF2B5EF4-FFF2-40B4-BE49-F238E27FC236}">
                <a16:creationId xmlns:a16="http://schemas.microsoft.com/office/drawing/2014/main" id="{917177E6-F7FB-6ED9-8490-86FC9D9C9933}"/>
              </a:ext>
            </a:extLst>
          </p:cNvPr>
          <p:cNvSpPr txBox="1"/>
          <p:nvPr/>
        </p:nvSpPr>
        <p:spPr>
          <a:xfrm>
            <a:off x="2719190" y="3283838"/>
            <a:ext cx="664852" cy="369332"/>
          </a:xfrm>
          <a:prstGeom prst="rect">
            <a:avLst/>
          </a:prstGeom>
          <a:noFill/>
          <a:ln>
            <a:noFill/>
          </a:ln>
          <a:effectLst/>
        </p:spPr>
        <p:txBody>
          <a:bodyPr wrap="square" lIns="121920" tIns="60960" rIns="121920" bIns="60960" rtlCol="0" anchor="t">
            <a:spAutoFit/>
          </a:bodyPr>
          <a:lstStyle/>
          <a:p>
            <a:pPr algn="ctr"/>
            <a:r>
              <a:rPr lang="en-US" sz="1600" b="1">
                <a:latin typeface="Arial" panose="020B0604020202020204" pitchFamily="34" charset="0"/>
                <a:ea typeface="微軟正黑體" panose="020B0604030504040204" pitchFamily="34" charset="-120"/>
                <a:cs typeface="+mn-ea"/>
                <a:sym typeface="Arial" panose="020B0604020202020204" pitchFamily="34" charset="0"/>
              </a:rPr>
              <a:t>576</a:t>
            </a:r>
          </a:p>
        </p:txBody>
      </p:sp>
      <p:sp>
        <p:nvSpPr>
          <p:cNvPr id="87" name="TextBox 20">
            <a:extLst>
              <a:ext uri="{FF2B5EF4-FFF2-40B4-BE49-F238E27FC236}">
                <a16:creationId xmlns:a16="http://schemas.microsoft.com/office/drawing/2014/main" id="{22DA0132-AC26-C9D1-C772-D7BCF8697A7F}"/>
              </a:ext>
            </a:extLst>
          </p:cNvPr>
          <p:cNvSpPr txBox="1"/>
          <p:nvPr/>
        </p:nvSpPr>
        <p:spPr>
          <a:xfrm>
            <a:off x="4179395" y="3239106"/>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578</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8" name="Shape 80">
            <a:extLst>
              <a:ext uri="{FF2B5EF4-FFF2-40B4-BE49-F238E27FC236}">
                <a16:creationId xmlns:a16="http://schemas.microsoft.com/office/drawing/2014/main" id="{19F4F4B8-98EF-304C-59EB-904A5532BEC1}"/>
              </a:ext>
            </a:extLst>
          </p:cNvPr>
          <p:cNvSpPr/>
          <p:nvPr/>
        </p:nvSpPr>
        <p:spPr>
          <a:xfrm>
            <a:off x="8830110" y="3292137"/>
            <a:ext cx="667990" cy="2507530"/>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5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90" name="TextBox 20">
            <a:extLst>
              <a:ext uri="{FF2B5EF4-FFF2-40B4-BE49-F238E27FC236}">
                <a16:creationId xmlns:a16="http://schemas.microsoft.com/office/drawing/2014/main" id="{00E5F1D2-E437-A695-3830-9AA893C8F890}"/>
              </a:ext>
            </a:extLst>
          </p:cNvPr>
          <p:cNvSpPr txBox="1"/>
          <p:nvPr/>
        </p:nvSpPr>
        <p:spPr>
          <a:xfrm>
            <a:off x="7357866" y="3427149"/>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558</a:t>
            </a:r>
          </a:p>
        </p:txBody>
      </p:sp>
      <p:sp>
        <p:nvSpPr>
          <p:cNvPr id="91" name="TextBox 20">
            <a:extLst>
              <a:ext uri="{FF2B5EF4-FFF2-40B4-BE49-F238E27FC236}">
                <a16:creationId xmlns:a16="http://schemas.microsoft.com/office/drawing/2014/main" id="{E0D06483-4F46-B7FA-A6D0-84DCA1E1C936}"/>
              </a:ext>
            </a:extLst>
          </p:cNvPr>
          <p:cNvSpPr txBox="1"/>
          <p:nvPr/>
        </p:nvSpPr>
        <p:spPr>
          <a:xfrm>
            <a:off x="8826918" y="3281197"/>
            <a:ext cx="664852" cy="369332"/>
          </a:xfrm>
          <a:prstGeom prst="rect">
            <a:avLst/>
          </a:prstGeom>
          <a:noFill/>
          <a:ln>
            <a:noFill/>
          </a:ln>
          <a:effectLst/>
        </p:spPr>
        <p:txBody>
          <a:bodyPr wrap="square" lIns="121920" tIns="60960" rIns="121920" bIns="60960" rtlCol="0" anchor="t">
            <a:spAutoFit/>
          </a:bodyPr>
          <a:lstStyle/>
          <a:p>
            <a:pPr algn="ctr"/>
            <a:r>
              <a:rPr lang="en-US" altLang="zh-TW" sz="1600" b="1">
                <a:latin typeface="Arial" panose="020B0604020202020204" pitchFamily="34" charset="0"/>
                <a:ea typeface="微軟正黑體" panose="020B0604030504040204" pitchFamily="34" charset="-120"/>
                <a:cs typeface="+mn-ea"/>
                <a:sym typeface="Arial" panose="020B0604020202020204" pitchFamily="34" charset="0"/>
              </a:rPr>
              <a:t>578</a:t>
            </a:r>
          </a:p>
        </p:txBody>
      </p:sp>
      <p:sp>
        <p:nvSpPr>
          <p:cNvPr id="93" name="Rectangle 2">
            <a:extLst>
              <a:ext uri="{FF2B5EF4-FFF2-40B4-BE49-F238E27FC236}">
                <a16:creationId xmlns:a16="http://schemas.microsoft.com/office/drawing/2014/main" id="{100CC4F1-2ABA-83CA-5599-238C97F2C0F9}"/>
              </a:ext>
            </a:extLst>
          </p:cNvPr>
          <p:cNvSpPr>
            <a:spLocks noChangeArrowheads="1"/>
          </p:cNvSpPr>
          <p:nvPr/>
        </p:nvSpPr>
        <p:spPr bwMode="auto">
          <a:xfrm>
            <a:off x="7158795" y="6117939"/>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94" name="矩形 93">
            <a:extLst>
              <a:ext uri="{FF2B5EF4-FFF2-40B4-BE49-F238E27FC236}">
                <a16:creationId xmlns:a16="http://schemas.microsoft.com/office/drawing/2014/main" id="{05C67116-AF6B-E29C-8BBD-40B8466AA3BB}"/>
              </a:ext>
            </a:extLst>
          </p:cNvPr>
          <p:cNvSpPr/>
          <p:nvPr/>
        </p:nvSpPr>
        <p:spPr>
          <a:xfrm>
            <a:off x="1208202" y="3047251"/>
            <a:ext cx="482824" cy="307777"/>
          </a:xfrm>
          <a:prstGeom prst="rect">
            <a:avLst/>
          </a:prstGeom>
        </p:spPr>
        <p:txBody>
          <a:bodyPr wrap="none">
            <a:spAutoFit/>
          </a:bodyPr>
          <a:lstStyle/>
          <a:p>
            <a:r>
              <a:rPr lang="en-US" altLang="zh-TW" sz="1400">
                <a:latin typeface="Arial" panose="020B0604020202020204" pitchFamily="34" charset="0"/>
                <a:ea typeface="微軟正黑體" panose="020B0604030504040204" pitchFamily="34" charset="-120"/>
                <a:cs typeface="+mn-ea"/>
                <a:sym typeface="Arial" panose="020B0604020202020204" pitchFamily="34" charset="0"/>
              </a:rPr>
              <a:t>600</a:t>
            </a:r>
            <a:endParaRPr lang="zh-TW" altLang="en-US" sz="1400">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 name="Rectangle 3">
            <a:extLst>
              <a:ext uri="{FF2B5EF4-FFF2-40B4-BE49-F238E27FC236}">
                <a16:creationId xmlns:a16="http://schemas.microsoft.com/office/drawing/2014/main" id="{DB049D53-C78F-560A-CE5D-02FE801F0FA1}"/>
              </a:ext>
            </a:extLst>
          </p:cNvPr>
          <p:cNvSpPr>
            <a:spLocks noChangeArrowheads="1"/>
          </p:cNvSpPr>
          <p:nvPr/>
        </p:nvSpPr>
        <p:spPr bwMode="auto">
          <a:xfrm>
            <a:off x="1708549" y="6134686"/>
            <a:ext cx="4925526" cy="492432"/>
          </a:xfrm>
          <a:prstGeom prst="rect">
            <a:avLst/>
          </a:prstGeom>
          <a:noFill/>
          <a:ln w="9525">
            <a:noFill/>
            <a:miter lim="800000"/>
            <a:headEnd/>
            <a:tailEnd/>
          </a:ln>
        </p:spPr>
        <p:txBody>
          <a:bodyPr wrap="square" lIns="121908" tIns="60955" rIns="121908" bIns="60955" anchor="t">
            <a:spAutoFit/>
          </a:bodyPr>
          <a:lstStyle/>
          <a:p>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800">
                <a:latin typeface="Arial" panose="020B0604020202020204" pitchFamily="34" charset="0"/>
                <a:ea typeface="微軟正黑體" panose="020B0604030504040204" pitchFamily="34" charset="-120"/>
                <a:cs typeface="+mn-ea"/>
                <a:sym typeface="Arial" panose="020B0604020202020204" pitchFamily="34" charset="0"/>
              </a:rPr>
            </a:b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800">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800">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TS-453E, QTS 5.0, 4 x Samsung 860 Pro 512GB, RAID 5, thick volume</a:t>
            </a:r>
          </a:p>
          <a:p>
            <a:r>
              <a:rPr lang="en" altLang="zh-TW" sz="800">
                <a:latin typeface="Arial" panose="020B0604020202020204" pitchFamily="34" charset="0"/>
                <a:ea typeface="微軟正黑體" panose="020B0604030504040204" pitchFamily="34" charset="-120"/>
                <a:cs typeface="+mn-ea"/>
                <a:sym typeface="Arial" panose="020B0604020202020204" pitchFamily="34" charset="0"/>
              </a:rPr>
              <a:t>PC | </a:t>
            </a:r>
            <a:r>
              <a:rPr lang="en-US" altLang="zh-TW" sz="800">
                <a:latin typeface="Arial" panose="020B0604020202020204" pitchFamily="34" charset="0"/>
                <a:ea typeface="微軟正黑體" panose="020B0604030504040204" pitchFamily="34" charset="-120"/>
                <a:cs typeface="+mn-ea"/>
                <a:sym typeface="Arial" panose="020B0604020202020204" pitchFamily="34" charset="0"/>
              </a:rPr>
              <a:t>Windows Server 2016 Standard</a:t>
            </a:r>
            <a:r>
              <a:rPr lang="en" altLang="zh-TW" sz="800">
                <a:latin typeface="Arial" panose="020B0604020202020204" pitchFamily="34" charset="0"/>
                <a:ea typeface="微軟正黑體" panose="020B0604030504040204" pitchFamily="34" charset="-120"/>
                <a:cs typeface="+mn-ea"/>
                <a:sym typeface="Arial" panose="020B0604020202020204" pitchFamily="34" charset="0"/>
              </a:rPr>
              <a:t>, Intel Core i7-6700 3.4 GHz, 64GB RAM</a:t>
            </a:r>
            <a:endParaRPr lang="en" sz="800">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1494270547"/>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hidden="1">
            <a:extLst>
              <a:ext uri="{FF2B5EF4-FFF2-40B4-BE49-F238E27FC236}">
                <a16:creationId xmlns:a16="http://schemas.microsoft.com/office/drawing/2014/main" id="{C56526E8-A287-4872-AD27-3F4A118DBCD7}"/>
              </a:ext>
            </a:extLst>
          </p:cNvPr>
          <p:cNvSpPr txBox="1"/>
          <p:nvPr/>
        </p:nvSpPr>
        <p:spPr>
          <a:xfrm>
            <a:off x="446144" y="1483517"/>
            <a:ext cx="6372727" cy="938719"/>
          </a:xfrm>
          <a:prstGeom prst="rect">
            <a:avLst/>
          </a:prstGeom>
          <a:noFill/>
        </p:spPr>
        <p:txBody>
          <a:bodyPr wrap="square" lIns="91440" tIns="45720" rIns="91440" bIns="45720" rtlCol="0" anchor="t">
            <a:spAutoFit/>
          </a:bodyPr>
          <a:lstStyle/>
          <a:p>
            <a:r>
              <a:rPr lang="en-US" altLang="zh-TW" sz="55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TS-253E / TS-453E</a:t>
            </a:r>
            <a:endParaRPr lang="zh-TW" altLang="en-US" sz="55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5" name="群組 4" hidden="1">
            <a:extLst>
              <a:ext uri="{FF2B5EF4-FFF2-40B4-BE49-F238E27FC236}">
                <a16:creationId xmlns:a16="http://schemas.microsoft.com/office/drawing/2014/main" id="{DA45813A-D35A-92FE-C8A4-F524B4540CD3}"/>
              </a:ext>
            </a:extLst>
          </p:cNvPr>
          <p:cNvGrpSpPr/>
          <p:nvPr/>
        </p:nvGrpSpPr>
        <p:grpSpPr>
          <a:xfrm>
            <a:off x="239895" y="4285795"/>
            <a:ext cx="6643791" cy="2313586"/>
            <a:chOff x="239895" y="4285795"/>
            <a:chExt cx="6643791" cy="2313586"/>
          </a:xfrm>
        </p:grpSpPr>
        <p:sp>
          <p:nvSpPr>
            <p:cNvPr id="18" name="文字方塊 17">
              <a:extLst>
                <a:ext uri="{FF2B5EF4-FFF2-40B4-BE49-F238E27FC236}">
                  <a16:creationId xmlns:a16="http://schemas.microsoft.com/office/drawing/2014/main" id="{69737EA6-8668-455E-870B-6BB9336E7DEA}"/>
                </a:ext>
              </a:extLst>
            </p:cNvPr>
            <p:cNvSpPr txBox="1"/>
            <p:nvPr/>
          </p:nvSpPr>
          <p:spPr>
            <a:xfrm>
              <a:off x="3770616" y="6124319"/>
              <a:ext cx="3113070" cy="400110"/>
            </a:xfrm>
            <a:prstGeom prst="rect">
              <a:avLst/>
            </a:prstGeom>
            <a:noFill/>
          </p:spPr>
          <p:txBody>
            <a:bodyPr wrap="square" rtlCol="0">
              <a:spAutoFit/>
            </a:bodyPr>
            <a:lstStyle/>
            <a:p>
              <a:pPr algn="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Andy Chuang</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片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9895" y="4655128"/>
              <a:ext cx="3110252" cy="1944253"/>
            </a:xfrm>
            <a:prstGeom prst="rect">
              <a:avLst/>
            </a:prstGeom>
          </p:spPr>
        </p:pic>
        <p:pic>
          <p:nvPicPr>
            <p:cNvPr id="4" name="圖片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25329" y="4655127"/>
              <a:ext cx="3110252" cy="1944253"/>
            </a:xfrm>
            <a:prstGeom prst="rect">
              <a:avLst/>
            </a:prstGeom>
          </p:spPr>
        </p:pic>
        <p:sp>
          <p:nvSpPr>
            <p:cNvPr id="8" name="文字方塊 7">
              <a:extLst>
                <a:ext uri="{FF2B5EF4-FFF2-40B4-BE49-F238E27FC236}">
                  <a16:creationId xmlns:a16="http://schemas.microsoft.com/office/drawing/2014/main" id="{C56526E8-A287-4872-AD27-3F4A118DBCD7}"/>
                </a:ext>
              </a:extLst>
            </p:cNvPr>
            <p:cNvSpPr txBox="1"/>
            <p:nvPr/>
          </p:nvSpPr>
          <p:spPr>
            <a:xfrm>
              <a:off x="1227694" y="4285795"/>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TS-253E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C56526E8-A287-4872-AD27-3F4A118DBCD7}"/>
                </a:ext>
              </a:extLst>
            </p:cNvPr>
            <p:cNvSpPr txBox="1"/>
            <p:nvPr/>
          </p:nvSpPr>
          <p:spPr>
            <a:xfrm>
              <a:off x="3113128" y="4340264"/>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TS-453E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pic>
        <p:nvPicPr>
          <p:cNvPr id="3" name="圖形 2" hidden="1">
            <a:extLst>
              <a:ext uri="{FF2B5EF4-FFF2-40B4-BE49-F238E27FC236}">
                <a16:creationId xmlns:a16="http://schemas.microsoft.com/office/drawing/2014/main" id="{4D4450AD-680A-4845-8089-AE7921CD5D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1470811" y="4905059"/>
            <a:ext cx="3574681" cy="707886"/>
          </a:xfrm>
          <a:prstGeom prst="rect">
            <a:avLst/>
          </a:prstGeom>
          <a:noFill/>
        </p:spPr>
        <p:txBody>
          <a:bodyPr wrap="square" lIns="91440" tIns="45720" rIns="91440" bIns="45720" rtlCol="0" anchor="t">
            <a:spAutoFit/>
          </a:bodyPr>
          <a:lstStyle/>
          <a:p>
            <a:pPr algn="ctr"/>
            <a:r>
              <a:rPr lang="zh-TW" altLang="en-US" sz="4000" spc="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Live Demo</a:t>
            </a:r>
          </a:p>
        </p:txBody>
      </p:sp>
    </p:spTree>
    <p:extLst>
      <p:ext uri="{BB962C8B-B14F-4D97-AF65-F5344CB8AC3E}">
        <p14:creationId xmlns:p14="http://schemas.microsoft.com/office/powerpoint/2010/main" val="3452594365"/>
      </p:ext>
    </p:extLst>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hidden="1">
            <a:extLst>
              <a:ext uri="{FF2B5EF4-FFF2-40B4-BE49-F238E27FC236}">
                <a16:creationId xmlns:a16="http://schemas.microsoft.com/office/drawing/2014/main" id="{C56526E8-A287-4872-AD27-3F4A118DBCD7}"/>
              </a:ext>
            </a:extLst>
          </p:cNvPr>
          <p:cNvSpPr txBox="1"/>
          <p:nvPr/>
        </p:nvSpPr>
        <p:spPr>
          <a:xfrm>
            <a:off x="446144" y="1483517"/>
            <a:ext cx="6372727" cy="938719"/>
          </a:xfrm>
          <a:prstGeom prst="rect">
            <a:avLst/>
          </a:prstGeom>
          <a:noFill/>
        </p:spPr>
        <p:txBody>
          <a:bodyPr wrap="square" lIns="91440" tIns="45720" rIns="91440" bIns="45720" rtlCol="0" anchor="t">
            <a:spAutoFit/>
          </a:bodyPr>
          <a:lstStyle/>
          <a:p>
            <a:r>
              <a:rPr lang="en-US" altLang="zh-TW" sz="55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TS-253E / TS-453E</a:t>
            </a:r>
            <a:endParaRPr lang="zh-TW" altLang="en-US" sz="55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5" name="群組 4" hidden="1">
            <a:extLst>
              <a:ext uri="{FF2B5EF4-FFF2-40B4-BE49-F238E27FC236}">
                <a16:creationId xmlns:a16="http://schemas.microsoft.com/office/drawing/2014/main" id="{DA45813A-D35A-92FE-C8A4-F524B4540CD3}"/>
              </a:ext>
            </a:extLst>
          </p:cNvPr>
          <p:cNvGrpSpPr/>
          <p:nvPr/>
        </p:nvGrpSpPr>
        <p:grpSpPr>
          <a:xfrm>
            <a:off x="239895" y="4285795"/>
            <a:ext cx="6643791" cy="2313586"/>
            <a:chOff x="239895" y="4285795"/>
            <a:chExt cx="6643791" cy="2313586"/>
          </a:xfrm>
        </p:grpSpPr>
        <p:sp>
          <p:nvSpPr>
            <p:cNvPr id="18" name="文字方塊 17">
              <a:extLst>
                <a:ext uri="{FF2B5EF4-FFF2-40B4-BE49-F238E27FC236}">
                  <a16:creationId xmlns:a16="http://schemas.microsoft.com/office/drawing/2014/main" id="{69737EA6-8668-455E-870B-6BB9336E7DEA}"/>
                </a:ext>
              </a:extLst>
            </p:cNvPr>
            <p:cNvSpPr txBox="1"/>
            <p:nvPr/>
          </p:nvSpPr>
          <p:spPr>
            <a:xfrm>
              <a:off x="3770616" y="6124319"/>
              <a:ext cx="3113070" cy="400110"/>
            </a:xfrm>
            <a:prstGeom prst="rect">
              <a:avLst/>
            </a:prstGeom>
            <a:noFill/>
          </p:spPr>
          <p:txBody>
            <a:bodyPr wrap="square" rtlCol="0">
              <a:spAutoFit/>
            </a:bodyPr>
            <a:lstStyle/>
            <a:p>
              <a:pPr algn="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Andy Chuang</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片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9895" y="4655128"/>
              <a:ext cx="3110252" cy="1944253"/>
            </a:xfrm>
            <a:prstGeom prst="rect">
              <a:avLst/>
            </a:prstGeom>
          </p:spPr>
        </p:pic>
        <p:pic>
          <p:nvPicPr>
            <p:cNvPr id="4" name="圖片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25329" y="4655127"/>
              <a:ext cx="3110252" cy="1944253"/>
            </a:xfrm>
            <a:prstGeom prst="rect">
              <a:avLst/>
            </a:prstGeom>
          </p:spPr>
        </p:pic>
        <p:sp>
          <p:nvSpPr>
            <p:cNvPr id="8" name="文字方塊 7">
              <a:extLst>
                <a:ext uri="{FF2B5EF4-FFF2-40B4-BE49-F238E27FC236}">
                  <a16:creationId xmlns:a16="http://schemas.microsoft.com/office/drawing/2014/main" id="{C56526E8-A287-4872-AD27-3F4A118DBCD7}"/>
                </a:ext>
              </a:extLst>
            </p:cNvPr>
            <p:cNvSpPr txBox="1"/>
            <p:nvPr/>
          </p:nvSpPr>
          <p:spPr>
            <a:xfrm>
              <a:off x="1227694" y="4285795"/>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TS-253E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C56526E8-A287-4872-AD27-3F4A118DBCD7}"/>
                </a:ext>
              </a:extLst>
            </p:cNvPr>
            <p:cNvSpPr txBox="1"/>
            <p:nvPr/>
          </p:nvSpPr>
          <p:spPr>
            <a:xfrm>
              <a:off x="3113128" y="4340264"/>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TS-453E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pic>
        <p:nvPicPr>
          <p:cNvPr id="3" name="圖形 2" hidden="1">
            <a:extLst>
              <a:ext uri="{FF2B5EF4-FFF2-40B4-BE49-F238E27FC236}">
                <a16:creationId xmlns:a16="http://schemas.microsoft.com/office/drawing/2014/main" id="{4D4450AD-680A-4845-8089-AE7921CD5D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6144" y="443084"/>
            <a:ext cx="1348877" cy="242926"/>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1470811" y="4905059"/>
            <a:ext cx="3884243" cy="1323439"/>
          </a:xfrm>
          <a:prstGeom prst="rect">
            <a:avLst/>
          </a:prstGeom>
          <a:noFill/>
        </p:spPr>
        <p:txBody>
          <a:bodyPr wrap="square" lIns="91440" tIns="45720" rIns="91440" bIns="45720" rtlCol="0" anchor="t">
            <a:spAutoFit/>
          </a:bodyPr>
          <a:lstStyle/>
          <a:p>
            <a:pPr algn="ctr"/>
            <a:r>
              <a:rPr lang="zh-TW" altLang="en-US" sz="4000" spc="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Software Introduction</a:t>
            </a:r>
            <a:endParaRPr lang="zh-TW" altLang="en-US" sz="4000" spc="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72742337"/>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2176B5-BBB2-7D3B-9B30-E57C4A1E0238}"/>
              </a:ext>
            </a:extLst>
          </p:cNvPr>
          <p:cNvSpPr>
            <a:spLocks noGrp="1"/>
          </p:cNvSpPr>
          <p:nvPr>
            <p:ph type="title"/>
          </p:nvPr>
        </p:nvSpPr>
        <p:spPr>
          <a:xfrm>
            <a:off x="404742" y="279867"/>
            <a:ext cx="11445882" cy="1325563"/>
          </a:xfrm>
        </p:spPr>
        <p:txBody>
          <a:bodyPr>
            <a:noAutofit/>
          </a:bodyPr>
          <a:lstStyle/>
          <a:p>
            <a:r>
              <a:rPr lang="en-US" altLang="zh-TW" sz="3600">
                <a:latin typeface="Arial" panose="020B0604020202020204" pitchFamily="34" charset="0"/>
                <a:sym typeface="Arial" panose="020B0604020202020204" pitchFamily="34" charset="0"/>
              </a:rPr>
              <a:t>Post-epidemic accelerates enterprise transformation, sustainability and maintenance will be the key</a:t>
            </a:r>
            <a:endParaRPr lang="zh-TW" altLang="en-US" sz="3600">
              <a:latin typeface="Arial" panose="020B0604020202020204" pitchFamily="34" charset="0"/>
              <a:sym typeface="Arial" panose="020B0604020202020204" pitchFamily="34" charset="0"/>
            </a:endParaRPr>
          </a:p>
        </p:txBody>
      </p:sp>
      <p:sp>
        <p:nvSpPr>
          <p:cNvPr id="3" name="文字方塊 2">
            <a:extLst>
              <a:ext uri="{FF2B5EF4-FFF2-40B4-BE49-F238E27FC236}">
                <a16:creationId xmlns:a16="http://schemas.microsoft.com/office/drawing/2014/main" id="{F0FCD73E-0358-8145-858D-05B21F8AB7D5}"/>
              </a:ext>
            </a:extLst>
          </p:cNvPr>
          <p:cNvSpPr txBox="1"/>
          <p:nvPr/>
        </p:nvSpPr>
        <p:spPr>
          <a:xfrm>
            <a:off x="600361" y="2188652"/>
            <a:ext cx="11054644"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800" b="1" dirty="0">
                <a:solidFill>
                  <a:srgbClr val="2A2A2A"/>
                </a:solidFill>
                <a:latin typeface="Arial" panose="020B0604020202020204" pitchFamily="34" charset="0"/>
                <a:ea typeface="微軟正黑體" panose="020B0604030504040204" pitchFamily="34" charset="-120"/>
                <a:sym typeface="Arial" panose="020B0604020202020204" pitchFamily="34" charset="0"/>
              </a:rPr>
              <a:t>「</a:t>
            </a:r>
            <a:r>
              <a:rPr lang="en-US" altLang="zh-TW" sz="2800" b="1" dirty="0">
                <a:solidFill>
                  <a:srgbClr val="2A2A2A"/>
                </a:solidFill>
                <a:latin typeface="Arial" panose="020B0604020202020204" pitchFamily="34" charset="0"/>
                <a:ea typeface="微軟正黑體" panose="020B0604030504040204" pitchFamily="34" charset="-120"/>
                <a:sym typeface="Arial" panose="020B0604020202020204" pitchFamily="34" charset="0"/>
              </a:rPr>
              <a:t> This is a year for global corporate information leaders to plan for the future .</a:t>
            </a:r>
            <a:r>
              <a:rPr lang="zh-TW" altLang="en-US" sz="2800" b="1" dirty="0">
                <a:solidFill>
                  <a:srgbClr val="2A2A2A"/>
                </a:solidFill>
                <a:latin typeface="Arial" panose="020B0604020202020204" pitchFamily="34" charset="0"/>
                <a:ea typeface="微軟正黑體" panose="020B0604030504040204" pitchFamily="34" charset="-120"/>
                <a:sym typeface="Arial" panose="020B0604020202020204" pitchFamily="34" charset="0"/>
              </a:rPr>
              <a:t>」</a:t>
            </a:r>
            <a:r>
              <a:rPr lang="zh-TW" altLang="zh-TW" dirty="0">
                <a:latin typeface="Arial" panose="020B0604020202020204" pitchFamily="34" charset="0"/>
                <a:ea typeface="微軟正黑體" panose="020B0604030504040204" pitchFamily="34" charset="-120"/>
                <a:cs typeface="+mn-lt"/>
                <a:sym typeface="Arial" panose="020B0604020202020204" pitchFamily="34" charset="0"/>
              </a:rPr>
              <a:t>John-David Lovelock</a:t>
            </a:r>
            <a:r>
              <a:rPr lang="zh-TW" altLang="en-US" dirty="0">
                <a:latin typeface="Arial" panose="020B0604020202020204" pitchFamily="34" charset="0"/>
                <a:ea typeface="微軟正黑體" panose="020B0604030504040204" pitchFamily="34" charset="-120"/>
                <a:cs typeface="+mn-lt"/>
                <a:sym typeface="Arial" panose="020B0604020202020204" pitchFamily="34" charset="0"/>
              </a:rPr>
              <a:t> </a:t>
            </a:r>
            <a:r>
              <a:rPr lang="en-US" altLang="zh-TW" dirty="0">
                <a:latin typeface="Arial" panose="020B0604020202020204" pitchFamily="34" charset="0"/>
                <a:ea typeface="微軟正黑體" panose="020B0604030504040204" pitchFamily="34" charset="-120"/>
                <a:cs typeface="+mn-lt"/>
                <a:sym typeface="Arial" panose="020B0604020202020204" pitchFamily="34" charset="0"/>
              </a:rPr>
              <a:t>, Vice President of Research at Gartner Inc said.</a:t>
            </a:r>
            <a:endParaRPr lang="en-US" altLang="zh-TW" b="1" dirty="0">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4" name="文字方塊 3">
            <a:extLst>
              <a:ext uri="{FF2B5EF4-FFF2-40B4-BE49-F238E27FC236}">
                <a16:creationId xmlns:a16="http://schemas.microsoft.com/office/drawing/2014/main" id="{E329A9C3-142D-6B0F-C1F9-2E56668057D9}"/>
              </a:ext>
            </a:extLst>
          </p:cNvPr>
          <p:cNvSpPr txBox="1"/>
          <p:nvPr/>
        </p:nvSpPr>
        <p:spPr>
          <a:xfrm>
            <a:off x="600361" y="3400937"/>
            <a:ext cx="5052213"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solidFill>
                  <a:srgbClr val="232A31"/>
                </a:solidFill>
                <a:latin typeface="Arial" panose="020B0604020202020204" pitchFamily="34" charset="0"/>
                <a:ea typeface="微軟正黑體" panose="020B0604030504040204" pitchFamily="34" charset="-120"/>
                <a:cs typeface="Arial"/>
                <a:sym typeface="Arial" panose="020B0604020202020204" pitchFamily="34" charset="0"/>
              </a:rPr>
              <a:t>Affected by the epidemic in recent years, work modes have become more diverse and flexible, and many companies have also begun to think about how to make IT assets more flexible and to overcome time and location constraints for flexible configuration.</a:t>
            </a:r>
            <a:endParaRPr lang="zh-TW" altLang="en-US">
              <a:solidFill>
                <a:srgbClr val="232A31"/>
              </a:solidFill>
              <a:latin typeface="Arial" panose="020B0604020202020204" pitchFamily="34" charset="0"/>
              <a:ea typeface="微軟正黑體" panose="020B0604030504040204" pitchFamily="34" charset="-120"/>
              <a:cs typeface="Arial"/>
              <a:sym typeface="Arial" panose="020B0604020202020204" pitchFamily="34" charset="0"/>
            </a:endParaRPr>
          </a:p>
          <a:p>
            <a:r>
              <a:rPr lang="en-US" b="1">
                <a:latin typeface="Arial" panose="020B0604020202020204" pitchFamily="34" charset="0"/>
                <a:ea typeface="微軟正黑體" panose="020B0604030504040204" pitchFamily="34" charset="-120"/>
                <a:cs typeface="+mn-lt"/>
                <a:sym typeface="Arial" panose="020B0604020202020204" pitchFamily="34" charset="0"/>
              </a:rPr>
              <a:t>TS-253E / TS-453E can be supplied stably until </a:t>
            </a:r>
            <a:r>
              <a:rPr lang="en-US" b="1" u="sng">
                <a:latin typeface="Arial" panose="020B0604020202020204" pitchFamily="34" charset="0"/>
                <a:ea typeface="微軟正黑體" panose="020B0604030504040204" pitchFamily="34" charset="-120"/>
                <a:cs typeface="+mn-lt"/>
                <a:sym typeface="Arial" panose="020B0604020202020204" pitchFamily="34" charset="0"/>
              </a:rPr>
              <a:t>2029</a:t>
            </a:r>
            <a:r>
              <a:rPr lang="en-US">
                <a:latin typeface="Arial" panose="020B0604020202020204" pitchFamily="34" charset="0"/>
                <a:ea typeface="微軟正黑體" panose="020B0604030504040204" pitchFamily="34" charset="-120"/>
                <a:cs typeface="+mn-lt"/>
                <a:sym typeface="Arial" panose="020B0604020202020204" pitchFamily="34" charset="0"/>
              </a:rPr>
              <a:t>, providing SMB with flexible deployment according to staged needs.</a:t>
            </a:r>
            <a:endParaRPr lang="zh-TW" altLang="en-US">
              <a:solidFill>
                <a:srgbClr val="232A3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8" name="圖片 7" descr="一張含有 文字, 黑色, 室內, 電子用品 的圖片&#10;&#10;自動產生的描述">
            <a:extLst>
              <a:ext uri="{FF2B5EF4-FFF2-40B4-BE49-F238E27FC236}">
                <a16:creationId xmlns:a16="http://schemas.microsoft.com/office/drawing/2014/main" id="{5DD17E07-45D7-CCF2-30D5-7AA238BAF6E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41250" y="3274183"/>
            <a:ext cx="5151778" cy="3215883"/>
          </a:xfrm>
          <a:prstGeom prst="rect">
            <a:avLst/>
          </a:prstGeom>
        </p:spPr>
      </p:pic>
      <p:pic>
        <p:nvPicPr>
          <p:cNvPr id="10" name="圖片 9" descr="一張含有 文字, 室內, 電子用品, 黑色 的圖片&#10;&#10;自動產生的描述">
            <a:extLst>
              <a:ext uri="{FF2B5EF4-FFF2-40B4-BE49-F238E27FC236}">
                <a16:creationId xmlns:a16="http://schemas.microsoft.com/office/drawing/2014/main" id="{DE1DB254-63E2-E914-E135-7DD2EE8F60C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186116" y="3274183"/>
            <a:ext cx="5151778" cy="3215884"/>
          </a:xfrm>
          <a:prstGeom prst="rect">
            <a:avLst/>
          </a:prstGeom>
        </p:spPr>
      </p:pic>
      <p:sp>
        <p:nvSpPr>
          <p:cNvPr id="12" name="文字方塊 11">
            <a:extLst>
              <a:ext uri="{FF2B5EF4-FFF2-40B4-BE49-F238E27FC236}">
                <a16:creationId xmlns:a16="http://schemas.microsoft.com/office/drawing/2014/main" id="{504F77C2-8CFC-AFB3-79E1-D536FB0DED29}"/>
              </a:ext>
            </a:extLst>
          </p:cNvPr>
          <p:cNvSpPr txBox="1"/>
          <p:nvPr/>
        </p:nvSpPr>
        <p:spPr>
          <a:xfrm>
            <a:off x="6633869" y="6303977"/>
            <a:ext cx="2675484" cy="369332"/>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sym typeface="Arial" panose="020B0604020202020204" pitchFamily="34" charset="0"/>
              </a:rPr>
              <a:t>TS-253E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4" name="文字方塊 13">
            <a:extLst>
              <a:ext uri="{FF2B5EF4-FFF2-40B4-BE49-F238E27FC236}">
                <a16:creationId xmlns:a16="http://schemas.microsoft.com/office/drawing/2014/main" id="{84CA6030-04CD-4D96-0CF7-8F2D587B141E}"/>
              </a:ext>
            </a:extLst>
          </p:cNvPr>
          <p:cNvSpPr txBox="1"/>
          <p:nvPr/>
        </p:nvSpPr>
        <p:spPr>
          <a:xfrm>
            <a:off x="9262313" y="6302609"/>
            <a:ext cx="2675484" cy="369332"/>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sym typeface="Arial" panose="020B0604020202020204" pitchFamily="34" charset="0"/>
              </a:rPr>
              <a:t>TS-453E</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a:extLst>
              <a:ext uri="{FF2B5EF4-FFF2-40B4-BE49-F238E27FC236}">
                <a16:creationId xmlns:a16="http://schemas.microsoft.com/office/drawing/2014/main" id="{78D6B0AD-A9F5-E4F5-FD1B-A834771DA2E7}"/>
              </a:ext>
            </a:extLst>
          </p:cNvPr>
          <p:cNvSpPr txBox="1"/>
          <p:nvPr/>
        </p:nvSpPr>
        <p:spPr>
          <a:xfrm>
            <a:off x="600361" y="6074568"/>
            <a:ext cx="554660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a:latin typeface="Arial" panose="020B0604020202020204" pitchFamily="34" charset="0"/>
                <a:ea typeface="微軟正黑體" panose="020B0604030504040204" pitchFamily="34" charset="-120"/>
                <a:cs typeface="Calibri"/>
                <a:sym typeface="Arial" panose="020B0604020202020204" pitchFamily="34" charset="0"/>
              </a:rPr>
              <a:t>Source</a:t>
            </a:r>
            <a:r>
              <a:rPr lang="zh-TW" altLang="en-US" sz="1200">
                <a:latin typeface="Arial" panose="020B0604020202020204" pitchFamily="34" charset="0"/>
                <a:ea typeface="微軟正黑體" panose="020B0604030504040204" pitchFamily="34" charset="-120"/>
                <a:cs typeface="Calibri"/>
                <a:sym typeface="Arial" panose="020B0604020202020204" pitchFamily="34" charset="0"/>
              </a:rPr>
              <a:t>：</a:t>
            </a:r>
            <a:r>
              <a:rPr lang="en-US" altLang="zh-TW" sz="1200">
                <a:latin typeface="Arial" panose="020B0604020202020204" pitchFamily="34" charset="0"/>
                <a:ea typeface="微軟正黑體" panose="020B0604030504040204" pitchFamily="34" charset="-120"/>
                <a:cs typeface="Calibri"/>
                <a:sym typeface="Arial" panose="020B0604020202020204" pitchFamily="34" charset="0"/>
              </a:rPr>
              <a:t>Commercial Times</a:t>
            </a:r>
            <a:r>
              <a:rPr lang="zh-TW" altLang="en-US" sz="1200">
                <a:latin typeface="Arial" panose="020B0604020202020204" pitchFamily="34" charset="0"/>
                <a:ea typeface="微軟正黑體" panose="020B0604030504040204" pitchFamily="34" charset="-120"/>
                <a:cs typeface="Calibri"/>
                <a:sym typeface="Arial" panose="020B0604020202020204" pitchFamily="34" charset="0"/>
              </a:rPr>
              <a:t> (</a:t>
            </a:r>
            <a:r>
              <a:rPr lang="zh-TW" sz="1200">
                <a:latin typeface="Arial" panose="020B0604020202020204" pitchFamily="34" charset="0"/>
                <a:ea typeface="微軟正黑體" panose="020B0604030504040204" pitchFamily="34" charset="-120"/>
                <a:cs typeface="+mn-lt"/>
                <a:sym typeface="Arial" panose="020B0604020202020204" pitchFamily="34" charset="0"/>
              </a:rPr>
              <a:t>https://reurl.cc/M0EO2K</a:t>
            </a:r>
            <a:r>
              <a:rPr lang="zh-TW" sz="1200">
                <a:latin typeface="Arial" panose="020B0604020202020204" pitchFamily="34" charset="0"/>
                <a:ea typeface="微軟正黑體" panose="020B0604030504040204" pitchFamily="34" charset="-120"/>
                <a:cs typeface="Calibri"/>
                <a:sym typeface="Arial" panose="020B0604020202020204" pitchFamily="34" charset="0"/>
              </a:rPr>
              <a:t>)</a:t>
            </a:r>
            <a:r>
              <a:rPr lang="zh-TW" altLang="en-US" sz="1200">
                <a:latin typeface="Arial" panose="020B0604020202020204" pitchFamily="34" charset="0"/>
                <a:ea typeface="微軟正黑體" panose="020B0604030504040204" pitchFamily="34" charset="-120"/>
                <a:cs typeface="Calibri"/>
                <a:sym typeface="Arial" panose="020B0604020202020204" pitchFamily="34" charset="0"/>
              </a:rPr>
              <a:t> </a:t>
            </a:r>
          </a:p>
        </p:txBody>
      </p:sp>
    </p:spTree>
    <p:extLst>
      <p:ext uri="{BB962C8B-B14F-4D97-AF65-F5344CB8AC3E}">
        <p14:creationId xmlns:p14="http://schemas.microsoft.com/office/powerpoint/2010/main" val="1845729630"/>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7" name="Google Shape;100;p19">
            <a:extLst>
              <a:ext uri="{FF2B5EF4-FFF2-40B4-BE49-F238E27FC236}">
                <a16:creationId xmlns:a16="http://schemas.microsoft.com/office/drawing/2014/main" id="{EA7FE8BD-5835-4E43-BB95-068793FFEC4E}"/>
              </a:ext>
            </a:extLst>
          </p:cNvPr>
          <p:cNvPicPr preferRelativeResize="0"/>
          <p:nvPr/>
        </p:nvPicPr>
        <p:blipFill>
          <a:blip r:embed="rId3" cstate="email">
            <a:extLst>
              <a:ext uri="{28A0092B-C50C-407E-A947-70E740481C1C}">
                <a14:useLocalDpi xmlns:a14="http://schemas.microsoft.com/office/drawing/2010/main"/>
              </a:ext>
            </a:extLst>
          </a:blip>
          <a:stretch>
            <a:fillRect/>
          </a:stretch>
        </p:blipFill>
        <p:spPr>
          <a:xfrm>
            <a:off x="616375" y="2000213"/>
            <a:ext cx="6625810" cy="3649816"/>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p:txBody>
          <a:bodyPr/>
          <a:lstStyle/>
          <a:p>
            <a:r>
              <a:rPr lang="en-US" altLang="zh-TW" dirty="0">
                <a:latin typeface="Arial" panose="020B0604020202020204" pitchFamily="34" charset="0"/>
                <a:sym typeface="Arial" panose="020B0604020202020204" pitchFamily="34" charset="0"/>
              </a:rPr>
              <a:t>Equipped with the latest QTS 5.0 NAS operating system</a:t>
            </a:r>
            <a:endParaRPr lang="zh-TW" altLang="en-US" dirty="0">
              <a:latin typeface="Arial" panose="020B0604020202020204" pitchFamily="34" charset="0"/>
              <a:sym typeface="Arial" panose="020B0604020202020204" pitchFamily="34" charset="0"/>
            </a:endParaRPr>
          </a:p>
        </p:txBody>
      </p:sp>
      <p:sp>
        <p:nvSpPr>
          <p:cNvPr id="10" name="Google Shape;70;p15"/>
          <p:cNvSpPr txBox="1">
            <a:spLocks/>
          </p:cNvSpPr>
          <p:nvPr/>
        </p:nvSpPr>
        <p:spPr>
          <a:xfrm>
            <a:off x="7497570" y="2395708"/>
            <a:ext cx="4186494" cy="3833642"/>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spcBef>
                <a:spcPts val="600"/>
              </a:spcBef>
              <a:buClr>
                <a:srgbClr val="36ADA8"/>
              </a:buClr>
              <a:buSzPct val="100000"/>
            </a:pP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New Linux Kernel 5.10 improved security</a:t>
            </a:r>
          </a:p>
          <a:p>
            <a:pPr>
              <a:lnSpc>
                <a:spcPct val="130000"/>
              </a:lnSpc>
              <a:spcBef>
                <a:spcPts val="600"/>
              </a:spcBef>
              <a:buClr>
                <a:srgbClr val="36ADA8"/>
              </a:buClr>
              <a:buSzPct val="100000"/>
            </a:pP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Smooth and reactive user interface</a:t>
            </a:r>
          </a:p>
          <a:p>
            <a:pPr>
              <a:lnSpc>
                <a:spcPct val="130000"/>
              </a:lnSpc>
              <a:spcBef>
                <a:spcPts val="600"/>
              </a:spcBef>
              <a:buClr>
                <a:srgbClr val="36ADA8"/>
              </a:buClr>
              <a:buSzPct val="100000"/>
            </a:pP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Increased </a:t>
            </a:r>
            <a:r>
              <a:rPr lang="en-US" altLang="zh-TW" sz="2000" err="1">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NVMe</a:t>
            </a: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 SSD cache performance</a:t>
            </a:r>
          </a:p>
          <a:p>
            <a:pPr>
              <a:lnSpc>
                <a:spcPct val="130000"/>
              </a:lnSpc>
              <a:spcBef>
                <a:spcPts val="600"/>
              </a:spcBef>
              <a:buClr>
                <a:srgbClr val="36ADA8"/>
              </a:buClr>
              <a:buSzPct val="100000"/>
            </a:pP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Supports </a:t>
            </a:r>
            <a:r>
              <a:rPr lang="en-US" altLang="zh-TW" sz="2000" err="1">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WireGuard</a:t>
            </a:r>
            <a:r>
              <a:rPr lang="en-US" altLang="zh-TW"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 VPN</a:t>
            </a:r>
            <a:endParaRPr lang="zh-TW" altLang="en-US" sz="20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6" name="群組 5">
            <a:extLst>
              <a:ext uri="{FF2B5EF4-FFF2-40B4-BE49-F238E27FC236}">
                <a16:creationId xmlns:a16="http://schemas.microsoft.com/office/drawing/2014/main" id="{4E429FF2-628B-4D54-9F69-31CDB8746CB4}"/>
              </a:ext>
            </a:extLst>
          </p:cNvPr>
          <p:cNvGrpSpPr/>
          <p:nvPr/>
        </p:nvGrpSpPr>
        <p:grpSpPr>
          <a:xfrm>
            <a:off x="2615534" y="2793381"/>
            <a:ext cx="4773597" cy="4672672"/>
            <a:chOff x="3982605" y="399251"/>
            <a:chExt cx="5261748" cy="5150501"/>
          </a:xfrm>
        </p:grpSpPr>
        <p:sp>
          <p:nvSpPr>
            <p:cNvPr id="8" name="矩形: 圓角 11">
              <a:extLst>
                <a:ext uri="{FF2B5EF4-FFF2-40B4-BE49-F238E27FC236}">
                  <a16:creationId xmlns:a16="http://schemas.microsoft.com/office/drawing/2014/main" id="{B4020C4E-DEE9-4062-95C7-DDFD0B049557}"/>
                </a:ext>
              </a:extLst>
            </p:cNvPr>
            <p:cNvSpPr/>
            <p:nvPr/>
          </p:nvSpPr>
          <p:spPr>
            <a:xfrm>
              <a:off x="4238514" y="1090246"/>
              <a:ext cx="2468879" cy="3659110"/>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330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9" name="矩形: 圓角 10">
              <a:extLst>
                <a:ext uri="{FF2B5EF4-FFF2-40B4-BE49-F238E27FC236}">
                  <a16:creationId xmlns:a16="http://schemas.microsoft.com/office/drawing/2014/main" id="{EABE08E8-7587-4A32-9DC8-E26D119113E2}"/>
                </a:ext>
              </a:extLst>
            </p:cNvPr>
            <p:cNvSpPr/>
            <p:nvPr/>
          </p:nvSpPr>
          <p:spPr>
            <a:xfrm>
              <a:off x="6675119" y="399251"/>
              <a:ext cx="2569234" cy="5150501"/>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1" name="Google Shape;115;p21"/>
            <p:cNvPicPr preferRelativeResize="0"/>
            <p:nvPr/>
          </p:nvPicPr>
          <p:blipFill>
            <a:blip r:embed="rId4"/>
            <a:stretch>
              <a:fillRect/>
            </a:stretch>
          </p:blipFill>
          <p:spPr>
            <a:xfrm>
              <a:off x="6626911" y="773868"/>
              <a:ext cx="2247830" cy="453925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pic>
          <p:nvPicPr>
            <p:cNvPr id="12" name="Google Shape;116;p21"/>
            <p:cNvPicPr preferRelativeResize="0"/>
            <p:nvPr/>
          </p:nvPicPr>
          <p:blipFill>
            <a:blip r:embed="rId5"/>
            <a:stretch>
              <a:fillRect/>
            </a:stretch>
          </p:blipFill>
          <p:spPr>
            <a:xfrm>
              <a:off x="3982605" y="1729044"/>
              <a:ext cx="2423284" cy="297004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3831282553"/>
      </p:ext>
    </p:extLst>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EFD03DD-19D6-080C-681C-49CBE01A69F8}"/>
              </a:ext>
            </a:extLst>
          </p:cNvPr>
          <p:cNvSpPr>
            <a:spLocks noGrp="1"/>
          </p:cNvSpPr>
          <p:nvPr>
            <p:ph type="title"/>
          </p:nvPr>
        </p:nvSpPr>
        <p:spPr/>
        <p:txBody>
          <a:bodyPr>
            <a:normAutofit/>
          </a:bodyPr>
          <a:lstStyle/>
          <a:p>
            <a:r>
              <a:rPr lang="en-US" altLang="zh-TW" dirty="0"/>
              <a:t>Choose between </a:t>
            </a:r>
            <a:br>
              <a:rPr lang="zh-TW" altLang="en-US" dirty="0"/>
            </a:br>
            <a:r>
              <a:rPr lang="en-US" altLang="zh-TW" dirty="0"/>
              <a:t>QTS and ZFS based </a:t>
            </a:r>
            <a:r>
              <a:rPr lang="en-US" altLang="zh-TW" dirty="0" err="1"/>
              <a:t>QuTS</a:t>
            </a:r>
            <a:r>
              <a:rPr lang="en-US" altLang="zh-TW" dirty="0"/>
              <a:t> hero</a:t>
            </a:r>
            <a:endParaRPr lang="zh-TW" altLang="en-US" dirty="0"/>
          </a:p>
        </p:txBody>
      </p:sp>
      <p:sp>
        <p:nvSpPr>
          <p:cNvPr id="3" name="文字方塊 2">
            <a:extLst>
              <a:ext uri="{FF2B5EF4-FFF2-40B4-BE49-F238E27FC236}">
                <a16:creationId xmlns:a16="http://schemas.microsoft.com/office/drawing/2014/main" id="{ABC6CC11-6DCD-27BB-74DB-D235B25B75BF}"/>
              </a:ext>
            </a:extLst>
          </p:cNvPr>
          <p:cNvSpPr txBox="1"/>
          <p:nvPr/>
        </p:nvSpPr>
        <p:spPr>
          <a:xfrm>
            <a:off x="528452" y="1943595"/>
            <a:ext cx="1124395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dirty="0">
                <a:solidFill>
                  <a:srgbClr val="000000"/>
                </a:solidFill>
                <a:cs typeface="Arial"/>
              </a:rPr>
              <a:t>TS-253E/TS-453E are shipped with the QTS operating system, which has powerful data transmission performance and more efficient memory usage, and enjoys the </a:t>
            </a:r>
            <a:r>
              <a:rPr lang="en-US" altLang="zh-TW" sz="1600" dirty="0" err="1">
                <a:solidFill>
                  <a:srgbClr val="000000"/>
                </a:solidFill>
                <a:cs typeface="Arial"/>
              </a:rPr>
              <a:t>Qtier</a:t>
            </a:r>
            <a:r>
              <a:rPr lang="en-US" altLang="zh-TW" sz="1600" dirty="0">
                <a:solidFill>
                  <a:srgbClr val="000000"/>
                </a:solidFill>
                <a:cs typeface="Arial"/>
              </a:rPr>
              <a:t> automatic tiered storage function. You can also change to the </a:t>
            </a:r>
            <a:r>
              <a:rPr lang="en-US" altLang="zh-TW" sz="1600" dirty="0" err="1">
                <a:solidFill>
                  <a:srgbClr val="000000"/>
                </a:solidFill>
                <a:cs typeface="Arial"/>
              </a:rPr>
              <a:t>QuTS</a:t>
            </a:r>
            <a:r>
              <a:rPr lang="en-US" altLang="zh-TW" sz="1600" dirty="0">
                <a:solidFill>
                  <a:srgbClr val="000000"/>
                </a:solidFill>
                <a:cs typeface="Arial"/>
              </a:rPr>
              <a:t> hero operating system adds support for WORM (Write Once, Read Many) and other features.</a:t>
            </a:r>
          </a:p>
        </p:txBody>
      </p:sp>
      <p:sp>
        <p:nvSpPr>
          <p:cNvPr id="16" name="矩形: 圓角化同側角落 5">
            <a:extLst>
              <a:ext uri="{FF2B5EF4-FFF2-40B4-BE49-F238E27FC236}">
                <a16:creationId xmlns:a16="http://schemas.microsoft.com/office/drawing/2014/main" id="{108AB5DA-FF72-5CC7-77F7-7DD06E0B1647}"/>
              </a:ext>
            </a:extLst>
          </p:cNvPr>
          <p:cNvSpPr/>
          <p:nvPr/>
        </p:nvSpPr>
        <p:spPr>
          <a:xfrm>
            <a:off x="4073664" y="2829579"/>
            <a:ext cx="3928534" cy="287227"/>
          </a:xfrm>
          <a:prstGeom prst="round2SameRect">
            <a:avLst>
              <a:gd name="adj1" fmla="val 9935"/>
              <a:gd name="adj2" fmla="val 0"/>
            </a:avLst>
          </a:prstGeom>
          <a:solidFill>
            <a:srgbClr val="6D5EDB"/>
          </a:soli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18" name="矩形: 圓角化同側角落 14">
            <a:extLst>
              <a:ext uri="{FF2B5EF4-FFF2-40B4-BE49-F238E27FC236}">
                <a16:creationId xmlns:a16="http://schemas.microsoft.com/office/drawing/2014/main" id="{C18A95C0-DF5A-46A7-682D-B93104A24323}"/>
              </a:ext>
            </a:extLst>
          </p:cNvPr>
          <p:cNvSpPr/>
          <p:nvPr/>
        </p:nvSpPr>
        <p:spPr>
          <a:xfrm>
            <a:off x="8069930" y="2829579"/>
            <a:ext cx="3557695" cy="287227"/>
          </a:xfrm>
          <a:prstGeom prst="round2SameRect">
            <a:avLst>
              <a:gd name="adj1" fmla="val 9935"/>
              <a:gd name="adj2" fmla="val 0"/>
            </a:avLst>
          </a:prstGeom>
          <a:solidFill>
            <a:srgbClr val="33CCCC"/>
          </a:soli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aphicFrame>
        <p:nvGraphicFramePr>
          <p:cNvPr id="20" name="表格 19">
            <a:extLst>
              <a:ext uri="{FF2B5EF4-FFF2-40B4-BE49-F238E27FC236}">
                <a16:creationId xmlns:a16="http://schemas.microsoft.com/office/drawing/2014/main" id="{5A44CFD8-A76B-EC0B-99A7-A48BCBF8E7B8}"/>
              </a:ext>
            </a:extLst>
          </p:cNvPr>
          <p:cNvGraphicFramePr>
            <a:graphicFrameLocks noGrp="1"/>
          </p:cNvGraphicFramePr>
          <p:nvPr>
            <p:extLst>
              <p:ext uri="{D42A27DB-BD31-4B8C-83A1-F6EECF244321}">
                <p14:modId xmlns:p14="http://schemas.microsoft.com/office/powerpoint/2010/main" val="1392076165"/>
              </p:ext>
            </p:extLst>
          </p:nvPr>
        </p:nvGraphicFramePr>
        <p:xfrm>
          <a:off x="582583" y="2843768"/>
          <a:ext cx="11026833" cy="3649107"/>
        </p:xfrm>
        <a:graphic>
          <a:graphicData uri="http://schemas.openxmlformats.org/drawingml/2006/table">
            <a:tbl>
              <a:tblPr>
                <a:tableStyleId>{9D7B26C5-4107-4FEC-AEDC-1716B250A1EF}</a:tableStyleId>
              </a:tblPr>
              <a:tblGrid>
                <a:gridCol w="3499659">
                  <a:extLst>
                    <a:ext uri="{9D8B030D-6E8A-4147-A177-3AD203B41FA5}">
                      <a16:colId xmlns:a16="http://schemas.microsoft.com/office/drawing/2014/main" val="494235255"/>
                    </a:ext>
                  </a:extLst>
                </a:gridCol>
                <a:gridCol w="3990109">
                  <a:extLst>
                    <a:ext uri="{9D8B030D-6E8A-4147-A177-3AD203B41FA5}">
                      <a16:colId xmlns:a16="http://schemas.microsoft.com/office/drawing/2014/main" val="2412127287"/>
                    </a:ext>
                  </a:extLst>
                </a:gridCol>
                <a:gridCol w="3537065">
                  <a:extLst>
                    <a:ext uri="{9D8B030D-6E8A-4147-A177-3AD203B41FA5}">
                      <a16:colId xmlns:a16="http://schemas.microsoft.com/office/drawing/2014/main" val="3166380365"/>
                    </a:ext>
                  </a:extLst>
                </a:gridCol>
              </a:tblGrid>
              <a:tr h="284888">
                <a:tc>
                  <a:txBody>
                    <a:bodyPr/>
                    <a:lstStyle/>
                    <a:p>
                      <a:pPr algn="ctr" fontAlgn="ctr"/>
                      <a:endParaRPr lang="en-US" sz="900" b="1">
                        <a:effectLst/>
                        <a:latin typeface="+mn-lt"/>
                        <a:ea typeface="+mn-ea"/>
                        <a:cs typeface="+mn-ea"/>
                        <a:sym typeface="+mn-lt"/>
                      </a:endParaRP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dirty="0" err="1">
                          <a:solidFill>
                            <a:schemeClr val="bg1"/>
                          </a:solidFill>
                          <a:effectLst/>
                          <a:latin typeface="+mn-lt"/>
                          <a:ea typeface="+mn-ea"/>
                          <a:cs typeface="+mn-ea"/>
                          <a:sym typeface="+mn-lt"/>
                        </a:rPr>
                        <a:t>QuTS</a:t>
                      </a:r>
                      <a:r>
                        <a:rPr lang="en-US" sz="1200" b="1" kern="1200" dirty="0">
                          <a:solidFill>
                            <a:schemeClr val="bg1"/>
                          </a:solidFill>
                          <a:effectLst/>
                          <a:latin typeface="+mn-lt"/>
                          <a:ea typeface="+mn-ea"/>
                          <a:cs typeface="+mn-ea"/>
                          <a:sym typeface="+mn-lt"/>
                        </a:rPr>
                        <a:t> hero</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dirty="0">
                          <a:solidFill>
                            <a:schemeClr val="bg1"/>
                          </a:solidFill>
                          <a:effectLst/>
                          <a:latin typeface="+mn-lt"/>
                          <a:ea typeface="+mn-ea"/>
                          <a:cs typeface="+mn-ea"/>
                          <a:sym typeface="+mn-lt"/>
                        </a:rPr>
                        <a:t>QTS</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74221720"/>
                  </a:ext>
                </a:extLst>
              </a:tr>
              <a:tr h="182961">
                <a:tc>
                  <a:txBody>
                    <a:bodyPr/>
                    <a:lstStyle/>
                    <a:p>
                      <a:pPr algn="ctr" fontAlgn="ctr"/>
                      <a:r>
                        <a:rPr lang="en-US" altLang="zh-TW" sz="1000" b="1" dirty="0">
                          <a:solidFill>
                            <a:srgbClr val="000000"/>
                          </a:solidFill>
                          <a:effectLst/>
                          <a:latin typeface="+mn-lt"/>
                          <a:ea typeface="+mn-ea"/>
                          <a:cs typeface="+mn-ea"/>
                          <a:sym typeface="+mn-lt"/>
                        </a:rPr>
                        <a:t>Filesystem</a:t>
                      </a:r>
                      <a:endParaRPr lang="zh-TW" altLang="en-US" sz="1000" b="1" dirty="0">
                        <a:solidFill>
                          <a:srgbClr val="000000"/>
                        </a:solidFill>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dirty="0">
                          <a:effectLst/>
                          <a:latin typeface="+mn-lt"/>
                          <a:ea typeface="+mn-ea"/>
                          <a:cs typeface="+mn-ea"/>
                          <a:sym typeface="+mn-lt"/>
                        </a:rPr>
                        <a:t>ZFS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dirty="0">
                          <a:effectLst/>
                          <a:latin typeface="+mn-lt"/>
                          <a:ea typeface="+mn-ea"/>
                          <a:cs typeface="+mn-ea"/>
                          <a:sym typeface="+mn-lt"/>
                        </a:rPr>
                        <a:t>Ext4</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85383670"/>
                  </a:ext>
                </a:extLst>
              </a:tr>
              <a:tr h="459886">
                <a:tc>
                  <a:txBody>
                    <a:bodyPr/>
                    <a:lstStyle/>
                    <a:p>
                      <a:pPr algn="ctr" fontAlgn="ctr"/>
                      <a:r>
                        <a:rPr lang="en-US" altLang="zh-TW" sz="1000" b="1" dirty="0">
                          <a:solidFill>
                            <a:srgbClr val="000000"/>
                          </a:solidFill>
                          <a:effectLst/>
                          <a:latin typeface="+mn-lt"/>
                          <a:ea typeface="+mn-ea"/>
                          <a:cs typeface="+mn-ea"/>
                          <a:sym typeface="+mn-lt"/>
                        </a:rPr>
                        <a:t>SSD</a:t>
                      </a:r>
                      <a:r>
                        <a:rPr lang="en-US" altLang="zh-TW" sz="1000" b="1" baseline="0" dirty="0">
                          <a:solidFill>
                            <a:srgbClr val="000000"/>
                          </a:solidFill>
                          <a:effectLst/>
                          <a:latin typeface="+mn-lt"/>
                          <a:ea typeface="+mn-ea"/>
                          <a:cs typeface="+mn-ea"/>
                          <a:sym typeface="+mn-lt"/>
                        </a:rPr>
                        <a:t> cache</a:t>
                      </a:r>
                      <a:endParaRPr lang="zh-TW" altLang="en-US" sz="1000" b="1" dirty="0">
                        <a:solidFill>
                          <a:srgbClr val="000000"/>
                        </a:solidFill>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sym typeface="+mn-lt"/>
                        </a:rPr>
                        <a:t>Read Cache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sym typeface="+mn-lt"/>
                        </a:rPr>
                        <a:t>Read/Write Cache</a:t>
                      </a:r>
                      <a:br>
                        <a:rPr lang="en-US" altLang="zh-TW" sz="950" b="0" dirty="0">
                          <a:effectLst/>
                          <a:latin typeface="+mn-lt"/>
                          <a:ea typeface="+mn-ea"/>
                          <a:cs typeface="+mn-ea"/>
                          <a:sym typeface="+mn-lt"/>
                        </a:rPr>
                      </a:br>
                      <a:r>
                        <a:rPr lang="en-US" altLang="zh-TW" sz="950" b="0" dirty="0">
                          <a:effectLst/>
                          <a:latin typeface="+mn-lt"/>
                          <a:ea typeface="+mn-ea"/>
                          <a:cs typeface="+mn-ea"/>
                          <a:sym typeface="+mn-lt"/>
                        </a:rPr>
                        <a:t>Read Cache</a:t>
                      </a:r>
                      <a:br>
                        <a:rPr lang="en-US" altLang="zh-TW" sz="950" b="0" dirty="0">
                          <a:effectLst/>
                          <a:latin typeface="+mn-lt"/>
                          <a:ea typeface="+mn-ea"/>
                          <a:cs typeface="+mn-ea"/>
                          <a:sym typeface="+mn-lt"/>
                        </a:rPr>
                      </a:br>
                      <a:r>
                        <a:rPr lang="en-US" altLang="zh-TW" sz="950" b="0" dirty="0">
                          <a:effectLst/>
                          <a:latin typeface="+mn-lt"/>
                          <a:ea typeface="+mn-ea"/>
                          <a:cs typeface="+mn-ea"/>
                          <a:sym typeface="+mn-lt"/>
                        </a:rPr>
                        <a:t>Write Cache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869590307"/>
                  </a:ext>
                </a:extLst>
              </a:tr>
              <a:tr h="332650">
                <a:tc>
                  <a:txBody>
                    <a:bodyPr/>
                    <a:lstStyle/>
                    <a:p>
                      <a:pPr algn="ctr" fontAlgn="ctr"/>
                      <a:r>
                        <a:rPr lang="en-US" sz="1000" b="1" dirty="0">
                          <a:solidFill>
                            <a:srgbClr val="000000"/>
                          </a:solidFill>
                          <a:effectLst/>
                          <a:latin typeface="+mn-lt"/>
                          <a:ea typeface="+mn-ea"/>
                          <a:cs typeface="+mn-ea"/>
                          <a:sym typeface="+mn-lt"/>
                        </a:rPr>
                        <a:t>Inline Compression</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dirty="0">
                          <a:solidFill>
                            <a:srgbClr val="6666FF"/>
                          </a:solidFill>
                          <a:effectLst/>
                          <a:latin typeface="+mn-lt"/>
                          <a:ea typeface="+mn-ea"/>
                          <a:cs typeface="+mn-ea"/>
                          <a:sym typeface="+mn-lt"/>
                        </a:rPr>
                        <a:t>Yes</a:t>
                      </a:r>
                      <a:br>
                        <a:rPr lang="en-US" altLang="zh-TW" sz="950" b="0" dirty="0">
                          <a:solidFill>
                            <a:srgbClr val="6666FF"/>
                          </a:solidFill>
                          <a:effectLst/>
                          <a:latin typeface="+mn-lt"/>
                          <a:ea typeface="+mn-ea"/>
                          <a:cs typeface="+mn-ea"/>
                          <a:sym typeface="+mn-lt"/>
                        </a:rPr>
                      </a:br>
                      <a:r>
                        <a:rPr lang="en-US" altLang="zh-TW" sz="950" b="0" dirty="0">
                          <a:solidFill>
                            <a:srgbClr val="6666FF"/>
                          </a:solidFill>
                          <a:effectLst/>
                          <a:latin typeface="+mn-lt"/>
                          <a:ea typeface="+mn-ea"/>
                          <a:cs typeface="+mn-ea"/>
                          <a:sym typeface="+mn-lt"/>
                        </a:rPr>
                        <a:t>(LZ4 compression, ideal for RAW files and document files)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dirty="0">
                          <a:effectLst/>
                          <a:latin typeface="+mn-lt"/>
                          <a:ea typeface="+mn-ea"/>
                          <a:cs typeface="+mn-ea"/>
                          <a:sym typeface="+mn-lt"/>
                        </a:rPr>
                        <a:t>No</a:t>
                      </a:r>
                      <a:endParaRPr lang="zh-TW" altLang="en-US"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521667223"/>
                  </a:ext>
                </a:extLst>
              </a:tr>
              <a:tr h="332650">
                <a:tc>
                  <a:txBody>
                    <a:bodyPr/>
                    <a:lstStyle/>
                    <a:p>
                      <a:pPr algn="ctr" fontAlgn="ctr"/>
                      <a:r>
                        <a:rPr lang="en-US" sz="1000" b="1" dirty="0">
                          <a:solidFill>
                            <a:srgbClr val="000000"/>
                          </a:solidFill>
                          <a:effectLst/>
                          <a:latin typeface="+mn-lt"/>
                          <a:ea typeface="+mn-ea"/>
                          <a:cs typeface="+mn-ea"/>
                          <a:sym typeface="+mn-lt"/>
                        </a:rPr>
                        <a:t>Inline Deduplication</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solidFill>
                            <a:srgbClr val="6666FF"/>
                          </a:solidFill>
                          <a:effectLst/>
                          <a:latin typeface="+mn-lt"/>
                          <a:ea typeface="+mn-ea"/>
                          <a:cs typeface="+mn-ea"/>
                          <a:sym typeface="+mn-lt"/>
                        </a:rPr>
                        <a:t>Yes</a:t>
                      </a:r>
                      <a:br>
                        <a:rPr lang="en-US" altLang="zh-TW" sz="950" b="0" dirty="0">
                          <a:solidFill>
                            <a:srgbClr val="6666FF"/>
                          </a:solidFill>
                          <a:effectLst/>
                          <a:latin typeface="+mn-lt"/>
                          <a:ea typeface="+mn-ea"/>
                          <a:cs typeface="+mn-ea"/>
                          <a:sym typeface="+mn-lt"/>
                        </a:rPr>
                      </a:br>
                      <a:r>
                        <a:rPr lang="en-US" altLang="zh-TW" sz="950" b="0" dirty="0">
                          <a:solidFill>
                            <a:srgbClr val="6666FF"/>
                          </a:solidFill>
                          <a:effectLst/>
                          <a:latin typeface="+mn-lt"/>
                          <a:ea typeface="+mn-ea"/>
                          <a:cs typeface="+mn-ea"/>
                          <a:sym typeface="+mn-lt"/>
                        </a:rPr>
                        <a:t>(At least 16 GB RAM required)</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sym typeface="+mn-lt"/>
                        </a:rPr>
                        <a:t>No</a:t>
                      </a:r>
                      <a:endParaRPr lang="zh-TW" altLang="en-US"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1548932897"/>
                  </a:ext>
                </a:extLst>
              </a:tr>
              <a:tr h="182961">
                <a:tc>
                  <a:txBody>
                    <a:bodyPr/>
                    <a:lstStyle/>
                    <a:p>
                      <a:pPr algn="ctr" fontAlgn="ctr"/>
                      <a:r>
                        <a:rPr lang="en-US" altLang="zh-TW" sz="1000" b="1" dirty="0">
                          <a:solidFill>
                            <a:srgbClr val="000000"/>
                          </a:solidFill>
                          <a:effectLst/>
                          <a:latin typeface="+mn-lt"/>
                          <a:ea typeface="+mn-ea"/>
                          <a:cs typeface="+mn-ea"/>
                          <a:sym typeface="+mn-lt"/>
                        </a:rPr>
                        <a:t>HBS with </a:t>
                      </a:r>
                      <a:r>
                        <a:rPr lang="en-US" altLang="zh-TW" sz="1000" b="1" dirty="0" err="1">
                          <a:solidFill>
                            <a:srgbClr val="000000"/>
                          </a:solidFill>
                          <a:effectLst/>
                          <a:latin typeface="+mn-lt"/>
                          <a:ea typeface="+mn-ea"/>
                          <a:cs typeface="+mn-ea"/>
                          <a:sym typeface="+mn-lt"/>
                        </a:rPr>
                        <a:t>QuDedup</a:t>
                      </a:r>
                      <a:r>
                        <a:rPr lang="en-US" altLang="zh-TW" sz="1000" b="1" dirty="0">
                          <a:solidFill>
                            <a:srgbClr val="000000"/>
                          </a:solidFill>
                          <a:effectLst/>
                          <a:latin typeface="+mn-lt"/>
                          <a:ea typeface="+mn-ea"/>
                          <a:cs typeface="+mn-ea"/>
                          <a:sym typeface="+mn-lt"/>
                        </a:rPr>
                        <a:t> for Remote Backup</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dirty="0">
                          <a:effectLst/>
                          <a:latin typeface="+mn-lt"/>
                          <a:ea typeface="+mn-ea"/>
                          <a:cs typeface="+mn-ea"/>
                          <a:sym typeface="+mn-lt"/>
                        </a:rPr>
                        <a:t>Yes</a:t>
                      </a:r>
                      <a:endParaRPr lang="zh-TW" altLang="en-US"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dirty="0">
                          <a:effectLst/>
                          <a:latin typeface="+mn-lt"/>
                          <a:ea typeface="+mn-ea"/>
                          <a:cs typeface="+mn-ea"/>
                          <a:sym typeface="+mn-lt"/>
                        </a:rPr>
                        <a:t>Yes</a:t>
                      </a:r>
                      <a:endParaRPr lang="zh-TW" altLang="en-US"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066589079"/>
                  </a:ext>
                </a:extLst>
              </a:tr>
              <a:tr h="459886">
                <a:tc>
                  <a:txBody>
                    <a:bodyPr/>
                    <a:lstStyle/>
                    <a:p>
                      <a:pPr algn="ctr" fontAlgn="ctr"/>
                      <a:r>
                        <a:rPr lang="en-US" altLang="zh-TW" sz="1000" b="1" dirty="0">
                          <a:solidFill>
                            <a:srgbClr val="000000"/>
                          </a:solidFill>
                          <a:effectLst/>
                          <a:latin typeface="+mn-lt"/>
                          <a:ea typeface="+mn-ea"/>
                          <a:cs typeface="+mn-ea"/>
                          <a:sym typeface="+mn-lt"/>
                        </a:rPr>
                        <a:t>Power Failure Protection (Software)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sz="950" b="0" dirty="0">
                          <a:effectLst/>
                          <a:latin typeface="+mn-lt"/>
                          <a:ea typeface="+mn-ea"/>
                          <a:cs typeface="+mn-ea"/>
                          <a:sym typeface="+mn-lt"/>
                        </a:rPr>
                        <a:t>ZIL</a:t>
                      </a:r>
                      <a:br>
                        <a:rPr lang="en-US" sz="950" b="0" dirty="0">
                          <a:effectLst/>
                          <a:latin typeface="+mn-lt"/>
                          <a:ea typeface="+mn-ea"/>
                          <a:cs typeface="+mn-ea"/>
                          <a:sym typeface="+mn-lt"/>
                        </a:rPr>
                      </a:br>
                      <a:r>
                        <a:rPr lang="en-US" sz="950" b="0" dirty="0">
                          <a:effectLst/>
                          <a:latin typeface="+mn-lt"/>
                          <a:ea typeface="+mn-ea"/>
                          <a:cs typeface="+mn-ea"/>
                          <a:sym typeface="+mn-lt"/>
                        </a:rPr>
                        <a:t>Copy-on-Write</a:t>
                      </a:r>
                      <a:endParaRPr lang="en-US" altLang="zh-TW"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sym typeface="+mn-lt"/>
                        </a:rPr>
                        <a:t>No</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96773913"/>
                  </a:ext>
                </a:extLst>
              </a:tr>
              <a:tr h="182961">
                <a:tc>
                  <a:txBody>
                    <a:bodyPr/>
                    <a:lstStyle/>
                    <a:p>
                      <a:pPr algn="ctr" fontAlgn="ctr"/>
                      <a:r>
                        <a:rPr lang="en-US" altLang="zh-TW" sz="1000" b="1" dirty="0">
                          <a:solidFill>
                            <a:srgbClr val="000000"/>
                          </a:solidFill>
                          <a:effectLst/>
                          <a:latin typeface="+mn-lt"/>
                          <a:ea typeface="+mn-ea"/>
                          <a:cs typeface="+mn-ea"/>
                          <a:sym typeface="+mn-lt"/>
                        </a:rPr>
                        <a:t>Permission Management</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dirty="0">
                          <a:effectLst/>
                          <a:latin typeface="+mn-lt"/>
                          <a:ea typeface="+mn-ea"/>
                          <a:cs typeface="+mn-ea"/>
                          <a:sym typeface="+mn-lt"/>
                        </a:rPr>
                        <a:t>Rich ACL (14 types)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fr-FR" altLang="zh-TW" sz="900" dirty="0">
                          <a:latin typeface="+mn-lt"/>
                          <a:ea typeface="+mn-ea"/>
                          <a:cs typeface="+mn-ea"/>
                          <a:sym typeface="+mn-lt"/>
                        </a:rPr>
                        <a:t>POSIX </a:t>
                      </a:r>
                      <a:r>
                        <a:rPr lang="fr-FR" altLang="zh-TW" sz="900" dirty="0" err="1">
                          <a:latin typeface="+mn-lt"/>
                          <a:ea typeface="+mn-ea"/>
                          <a:cs typeface="+mn-ea"/>
                          <a:sym typeface="+mn-lt"/>
                        </a:rPr>
                        <a:t>ACLs</a:t>
                      </a:r>
                      <a:r>
                        <a:rPr lang="fr-FR" altLang="zh-TW" sz="900" dirty="0">
                          <a:latin typeface="+mn-lt"/>
                          <a:ea typeface="+mn-ea"/>
                          <a:cs typeface="+mn-ea"/>
                          <a:sym typeface="+mn-lt"/>
                        </a:rPr>
                        <a:t> (3 types) + certain </a:t>
                      </a:r>
                      <a:r>
                        <a:rPr lang="fr-FR" altLang="zh-TW" sz="900" dirty="0" err="1">
                          <a:latin typeface="+mn-lt"/>
                          <a:ea typeface="+mn-ea"/>
                          <a:cs typeface="+mn-ea"/>
                          <a:sym typeface="+mn-lt"/>
                        </a:rPr>
                        <a:t>special</a:t>
                      </a:r>
                      <a:r>
                        <a:rPr lang="fr-FR" altLang="zh-TW" sz="900" dirty="0">
                          <a:latin typeface="+mn-lt"/>
                          <a:ea typeface="+mn-ea"/>
                          <a:cs typeface="+mn-ea"/>
                          <a:sym typeface="+mn-lt"/>
                        </a:rPr>
                        <a:t> permissions</a:t>
                      </a:r>
                      <a:endParaRPr lang="zh-TW" altLang="en-US" sz="90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086844128"/>
                  </a:ext>
                </a:extLst>
              </a:tr>
              <a:tr h="286473">
                <a:tc>
                  <a:txBody>
                    <a:bodyPr/>
                    <a:lstStyle/>
                    <a:p>
                      <a:pPr lvl="0" algn="ctr">
                        <a:buNone/>
                      </a:pPr>
                      <a:r>
                        <a:rPr lang="en-US" sz="1000" b="1" i="0" u="none" strike="noStrike" baseline="0" noProof="0" dirty="0">
                          <a:solidFill>
                            <a:srgbClr val="000000"/>
                          </a:solidFill>
                          <a:effectLst/>
                          <a:latin typeface="Arial"/>
                        </a:rPr>
                        <a:t>WORM (Write Once, Read Many)</a:t>
                      </a:r>
                      <a:endParaRPr lang="en-US" altLang="zh-TW" sz="1000" b="1" dirty="0">
                        <a:solidFill>
                          <a:srgbClr val="000000"/>
                        </a:solidFill>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rPr>
                        <a:t>Yes</a:t>
                      </a:r>
                      <a:endParaRPr lang="en-US" altLang="zh-TW" sz="95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00" dirty="0">
                          <a:latin typeface="+mn-lt"/>
                          <a:ea typeface="+mn-ea"/>
                          <a:cs typeface="+mn-ea"/>
                        </a:rPr>
                        <a:t>No</a:t>
                      </a:r>
                      <a:endParaRPr lang="en-US" altLang="zh-TW" sz="900" dirty="0">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689890637"/>
                  </a:ext>
                </a:extLst>
              </a:tr>
              <a:tr h="317681">
                <a:tc>
                  <a:txBody>
                    <a:bodyPr/>
                    <a:lstStyle/>
                    <a:p>
                      <a:pPr algn="ctr" fontAlgn="ctr"/>
                      <a:r>
                        <a:rPr lang="en-US" altLang="zh-TW" sz="1000" b="1" dirty="0">
                          <a:solidFill>
                            <a:srgbClr val="000000"/>
                          </a:solidFill>
                          <a:effectLst/>
                          <a:latin typeface="+mn-lt"/>
                          <a:ea typeface="+mn-ea"/>
                          <a:cs typeface="+mn-ea"/>
                          <a:sym typeface="+mn-lt"/>
                        </a:rPr>
                        <a:t>Data Security</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dirty="0">
                          <a:solidFill>
                            <a:srgbClr val="6666FF"/>
                          </a:solidFill>
                          <a:effectLst/>
                          <a:latin typeface="+mn-lt"/>
                          <a:ea typeface="+mn-ea"/>
                          <a:cs typeface="+mn-ea"/>
                          <a:sym typeface="+mn-lt"/>
                        </a:rPr>
                        <a:t>Better</a:t>
                      </a:r>
                      <a:br>
                        <a:rPr lang="en-US" altLang="zh-TW" sz="950" b="0" dirty="0">
                          <a:solidFill>
                            <a:srgbClr val="6666FF"/>
                          </a:solidFill>
                          <a:effectLst/>
                          <a:latin typeface="+mn-lt"/>
                          <a:ea typeface="+mn-ea"/>
                          <a:cs typeface="+mn-ea"/>
                          <a:sym typeface="+mn-lt"/>
                        </a:rPr>
                      </a:br>
                      <a:r>
                        <a:rPr lang="en-US" altLang="zh-TW" sz="950" b="0" dirty="0">
                          <a:solidFill>
                            <a:srgbClr val="6666FF"/>
                          </a:solidFill>
                          <a:effectLst/>
                          <a:latin typeface="+mn-lt"/>
                          <a:ea typeface="+mn-ea"/>
                          <a:cs typeface="+mn-ea"/>
                          <a:sym typeface="+mn-lt"/>
                        </a:rPr>
                        <a:t>(Self-Healing &amp; Copy-on-Write)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00" dirty="0">
                          <a:latin typeface="+mn-lt"/>
                          <a:ea typeface="+mn-ea"/>
                          <a:cs typeface="+mn-ea"/>
                          <a:sym typeface="+mn-lt"/>
                        </a:rPr>
                        <a:t>Standard</a:t>
                      </a:r>
                      <a:endParaRPr lang="zh-TW" altLang="en-US" sz="900" b="0" dirty="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488811087"/>
                  </a:ext>
                </a:extLst>
              </a:tr>
              <a:tr h="602090">
                <a:tc>
                  <a:txBody>
                    <a:bodyPr/>
                    <a:lstStyle/>
                    <a:p>
                      <a:pPr algn="ctr" fontAlgn="ctr"/>
                      <a:r>
                        <a:rPr lang="en-US" altLang="zh-TW" sz="1000" b="1" dirty="0">
                          <a:solidFill>
                            <a:srgbClr val="000000"/>
                          </a:solidFill>
                          <a:effectLst/>
                          <a:latin typeface="+mn-lt"/>
                          <a:ea typeface="+mn-ea"/>
                          <a:cs typeface="+mn-ea"/>
                          <a:sym typeface="+mn-lt"/>
                        </a:rPr>
                        <a:t>Recommendation SSD Configuration for Video Editing Applications</a:t>
                      </a: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dirty="0">
                          <a:effectLst/>
                          <a:latin typeface="+mn-lt"/>
                          <a:ea typeface="+mn-ea"/>
                          <a:cs typeface="+mn-ea"/>
                          <a:sym typeface="+mn-lt"/>
                        </a:rPr>
                        <a:t>Use SSD Pools</a:t>
                      </a:r>
                      <a:br>
                        <a:rPr lang="en-US" altLang="zh-TW" sz="950" b="0" dirty="0">
                          <a:effectLst/>
                          <a:latin typeface="+mn-lt"/>
                          <a:ea typeface="+mn-ea"/>
                          <a:cs typeface="+mn-ea"/>
                          <a:sym typeface="+mn-lt"/>
                        </a:rPr>
                      </a:br>
                      <a:r>
                        <a:rPr lang="en-US" altLang="zh-TW" sz="950" b="0" dirty="0">
                          <a:effectLst/>
                          <a:latin typeface="+mn-lt"/>
                          <a:ea typeface="+mn-ea"/>
                          <a:cs typeface="+mn-ea"/>
                          <a:sym typeface="+mn-lt"/>
                        </a:rPr>
                        <a:t>Note: Set the block size 128K when creating Folders/LUNs</a:t>
                      </a: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en-US" altLang="zh-TW" sz="900" dirty="0">
                          <a:latin typeface="+mn-lt"/>
                          <a:ea typeface="+mn-ea"/>
                          <a:cs typeface="+mn-ea"/>
                          <a:sym typeface="+mn-lt"/>
                        </a:rPr>
                        <a:t>Editing (from original/RAW files): Use SSD Pools</a:t>
                      </a:r>
                      <a:br>
                        <a:rPr lang="en-US" altLang="zh-TW" sz="900" dirty="0">
                          <a:latin typeface="+mn-lt"/>
                          <a:ea typeface="+mn-ea"/>
                          <a:cs typeface="+mn-ea"/>
                          <a:sym typeface="+mn-lt"/>
                        </a:rPr>
                      </a:br>
                      <a:r>
                        <a:rPr lang="en-US" altLang="zh-TW" sz="900" dirty="0">
                          <a:latin typeface="+mn-lt"/>
                          <a:ea typeface="+mn-ea"/>
                          <a:cs typeface="+mn-ea"/>
                          <a:sym typeface="+mn-lt"/>
                        </a:rPr>
                        <a:t>Post production: Enable Read/Write cache</a:t>
                      </a:r>
                      <a:br>
                        <a:rPr lang="en-US" altLang="zh-TW" sz="900" dirty="0">
                          <a:latin typeface="+mn-lt"/>
                          <a:ea typeface="+mn-ea"/>
                          <a:cs typeface="+mn-ea"/>
                          <a:sym typeface="+mn-lt"/>
                        </a:rPr>
                      </a:br>
                      <a:r>
                        <a:rPr lang="en-US" altLang="zh-TW" sz="900" dirty="0">
                          <a:latin typeface="+mn-lt"/>
                          <a:ea typeface="+mn-ea"/>
                          <a:cs typeface="+mn-ea"/>
                          <a:sym typeface="+mn-lt"/>
                        </a:rPr>
                        <a:t>Note: Set the block size to 32K or 64K when creating Volumes, and choose “All I/O” for cache mode.</a:t>
                      </a:r>
                      <a:endParaRPr lang="en-US" altLang="zh-TW" sz="900" b="0" dirty="0">
                        <a:effectLst/>
                        <a:latin typeface="+mn-lt"/>
                        <a:ea typeface="+mn-ea"/>
                        <a:cs typeface="+mn-ea"/>
                        <a:sym typeface="+mn-lt"/>
                      </a:endParaRP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618972671"/>
                  </a:ext>
                </a:extLst>
              </a:tr>
            </a:tbl>
          </a:graphicData>
        </a:graphic>
      </p:graphicFrame>
      <p:grpSp>
        <p:nvGrpSpPr>
          <p:cNvPr id="24" name="群組 23">
            <a:extLst>
              <a:ext uri="{FF2B5EF4-FFF2-40B4-BE49-F238E27FC236}">
                <a16:creationId xmlns:a16="http://schemas.microsoft.com/office/drawing/2014/main" id="{3CD8F39A-EB31-2479-FE4A-1DCD8EBCAA71}"/>
              </a:ext>
            </a:extLst>
          </p:cNvPr>
          <p:cNvGrpSpPr/>
          <p:nvPr/>
        </p:nvGrpSpPr>
        <p:grpSpPr>
          <a:xfrm>
            <a:off x="3734458" y="3043571"/>
            <a:ext cx="4344816" cy="3449304"/>
            <a:chOff x="3902593" y="2694649"/>
            <a:chExt cx="4344816" cy="4077989"/>
          </a:xfrm>
        </p:grpSpPr>
        <p:pic>
          <p:nvPicPr>
            <p:cNvPr id="22" name="图片 57">
              <a:extLst>
                <a:ext uri="{FF2B5EF4-FFF2-40B4-BE49-F238E27FC236}">
                  <a16:creationId xmlns:a16="http://schemas.microsoft.com/office/drawing/2014/main" id="{90C09FEF-9340-18F4-89BB-AA76617F065E}"/>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058231" y="4539011"/>
              <a:ext cx="4031771" cy="343047"/>
            </a:xfrm>
            <a:prstGeom prst="rect">
              <a:avLst/>
            </a:prstGeom>
          </p:spPr>
        </p:pic>
        <p:pic>
          <p:nvPicPr>
            <p:cNvPr id="23" name="图片 57">
              <a:extLst>
                <a:ext uri="{FF2B5EF4-FFF2-40B4-BE49-F238E27FC236}">
                  <a16:creationId xmlns:a16="http://schemas.microsoft.com/office/drawing/2014/main" id="{3CD807C3-1A55-2CE7-39A6-61305EFA0CF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6060000" y="4585229"/>
              <a:ext cx="4031771" cy="343047"/>
            </a:xfrm>
            <a:prstGeom prst="rect">
              <a:avLst/>
            </a:prstGeom>
          </p:spPr>
        </p:pic>
      </p:grpSp>
    </p:spTree>
    <p:extLst>
      <p:ext uri="{BB962C8B-B14F-4D97-AF65-F5344CB8AC3E}">
        <p14:creationId xmlns:p14="http://schemas.microsoft.com/office/powerpoint/2010/main" val="2502120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3" name="標題 12">
            <a:extLst>
              <a:ext uri="{FF2B5EF4-FFF2-40B4-BE49-F238E27FC236}">
                <a16:creationId xmlns:a16="http://schemas.microsoft.com/office/drawing/2014/main" id="{47AFB9A2-6955-7345-7587-3822052A72D2}"/>
              </a:ext>
            </a:extLst>
          </p:cNvPr>
          <p:cNvSpPr>
            <a:spLocks noGrp="1"/>
          </p:cNvSpPr>
          <p:nvPr>
            <p:ph type="title"/>
          </p:nvPr>
        </p:nvSpPr>
        <p:spPr/>
        <p:txBody>
          <a:bodyPr/>
          <a:lstStyle/>
          <a:p>
            <a:r>
              <a:rPr lang="en-US" altLang="zh-TW" dirty="0"/>
              <a:t>WORM (Write Once Read Many times)</a:t>
            </a:r>
            <a:endParaRPr lang="zh-TW" altLang="en-US" dirty="0"/>
          </a:p>
        </p:txBody>
      </p:sp>
      <p:pic>
        <p:nvPicPr>
          <p:cNvPr id="14" name="圖片 13" descr="一張含有 文字, 螢幕擷取畫面, 軟體, 多媒體軟體 的圖片&#10;&#10;自動產生的描述">
            <a:extLst>
              <a:ext uri="{FF2B5EF4-FFF2-40B4-BE49-F238E27FC236}">
                <a16:creationId xmlns:a16="http://schemas.microsoft.com/office/drawing/2014/main" id="{B4342F1D-D615-CE60-4B55-49EF0860D928}"/>
              </a:ext>
            </a:extLst>
          </p:cNvPr>
          <p:cNvPicPr>
            <a:picLocks noChangeAspect="1"/>
          </p:cNvPicPr>
          <p:nvPr/>
        </p:nvPicPr>
        <p:blipFill>
          <a:blip r:embed="rId3"/>
          <a:stretch>
            <a:fillRect/>
          </a:stretch>
        </p:blipFill>
        <p:spPr>
          <a:xfrm>
            <a:off x="4859171" y="1816730"/>
            <a:ext cx="7335024" cy="6858000"/>
          </a:xfrm>
          <a:prstGeom prst="rect">
            <a:avLst/>
          </a:prstGeom>
        </p:spPr>
      </p:pic>
      <p:sp>
        <p:nvSpPr>
          <p:cNvPr id="15" name="文字方塊 14">
            <a:extLst>
              <a:ext uri="{FF2B5EF4-FFF2-40B4-BE49-F238E27FC236}">
                <a16:creationId xmlns:a16="http://schemas.microsoft.com/office/drawing/2014/main" id="{AF4A2C95-5F15-FDC7-CF18-9C2297EEDCD3}"/>
              </a:ext>
            </a:extLst>
          </p:cNvPr>
          <p:cNvSpPr txBox="1"/>
          <p:nvPr/>
        </p:nvSpPr>
        <p:spPr>
          <a:xfrm>
            <a:off x="509286" y="2110450"/>
            <a:ext cx="418038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600">
                <a:solidFill>
                  <a:schemeClr val="bg1"/>
                </a:solidFill>
              </a:rPr>
              <a:t>WORM is used to avoid modification of saved data. Once this feature is enabled, data in shared folders can only be read and cannot be deleted or modified to ensure data integrity. </a:t>
            </a:r>
            <a:endParaRPr lang="zh-TW" sz="1600">
              <a:solidFill>
                <a:schemeClr val="bg1"/>
              </a:solidFill>
              <a:cs typeface="Arial"/>
            </a:endParaRPr>
          </a:p>
        </p:txBody>
      </p:sp>
      <p:sp>
        <p:nvSpPr>
          <p:cNvPr id="16" name="文字方塊 15">
            <a:extLst>
              <a:ext uri="{FF2B5EF4-FFF2-40B4-BE49-F238E27FC236}">
                <a16:creationId xmlns:a16="http://schemas.microsoft.com/office/drawing/2014/main" id="{00AE73EA-E2D4-D05D-ED3F-1C41875BE33A}"/>
              </a:ext>
            </a:extLst>
          </p:cNvPr>
          <p:cNvSpPr txBox="1"/>
          <p:nvPr/>
        </p:nvSpPr>
        <p:spPr>
          <a:xfrm>
            <a:off x="506631" y="3625602"/>
            <a:ext cx="3871731"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dirty="0">
                <a:solidFill>
                  <a:srgbClr val="FFC000"/>
                </a:solidFill>
              </a:rPr>
              <a:t>Enterprise Mode</a:t>
            </a:r>
            <a:endParaRPr lang="zh-TW" altLang="en-US" b="1" dirty="0">
              <a:solidFill>
                <a:srgbClr val="FFFFFF"/>
              </a:solidFill>
            </a:endParaRPr>
          </a:p>
          <a:p>
            <a:r>
              <a:rPr lang="zh-TW" sz="1600" dirty="0">
                <a:solidFill>
                  <a:schemeClr val="bg1"/>
                </a:solidFill>
              </a:rPr>
              <a:t>remove the shared folder through QuTS hero UI or SSH commands (QCLI). </a:t>
            </a:r>
            <a:endParaRPr lang="zh-TW" sz="1600" dirty="0">
              <a:solidFill>
                <a:schemeClr val="bg1"/>
              </a:solidFill>
              <a:cs typeface="Arial"/>
            </a:endParaRPr>
          </a:p>
        </p:txBody>
      </p:sp>
      <p:sp>
        <p:nvSpPr>
          <p:cNvPr id="17" name="文字方塊 16">
            <a:extLst>
              <a:ext uri="{FF2B5EF4-FFF2-40B4-BE49-F238E27FC236}">
                <a16:creationId xmlns:a16="http://schemas.microsoft.com/office/drawing/2014/main" id="{F1915600-572D-65F2-E117-465A85E09A79}"/>
              </a:ext>
            </a:extLst>
          </p:cNvPr>
          <p:cNvSpPr txBox="1"/>
          <p:nvPr/>
        </p:nvSpPr>
        <p:spPr>
          <a:xfrm>
            <a:off x="513622" y="4664403"/>
            <a:ext cx="3563073"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a:solidFill>
                  <a:srgbClr val="FFC000"/>
                </a:solidFill>
              </a:rPr>
              <a:t>Compliance Mode</a:t>
            </a:r>
            <a:endParaRPr lang="en-US" altLang="zh-TW" b="1" dirty="0">
              <a:solidFill>
                <a:srgbClr val="FFFFFF"/>
              </a:solidFill>
            </a:endParaRPr>
          </a:p>
          <a:p>
            <a:r>
              <a:rPr lang="en-US" altLang="zh-TW" sz="1600" dirty="0">
                <a:solidFill>
                  <a:schemeClr val="bg1"/>
                </a:solidFill>
              </a:rPr>
              <a:t>Have to take the Storage Pool offline and remove the Pool if want to destroy data.</a:t>
            </a:r>
            <a:endParaRPr lang="en-US" altLang="zh-TW" sz="1600" dirty="0">
              <a:solidFill>
                <a:schemeClr val="bg1"/>
              </a:solidFill>
              <a:cs typeface="Arial"/>
            </a:endParaRPr>
          </a:p>
        </p:txBody>
      </p:sp>
    </p:spTree>
    <p:extLst>
      <p:ext uri="{BB962C8B-B14F-4D97-AF65-F5344CB8AC3E}">
        <p14:creationId xmlns:p14="http://schemas.microsoft.com/office/powerpoint/2010/main" val="3665768948"/>
      </p:ext>
    </p:extLst>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p:txBody>
          <a:bodyPr/>
          <a:lstStyle/>
          <a:p>
            <a:pPr fontAlgn="base"/>
            <a:r>
              <a:rPr lang="en-US" altLang="zh-TW">
                <a:latin typeface="Arial" panose="020B0604020202020204" pitchFamily="34" charset="0"/>
                <a:sym typeface="Arial" panose="020B0604020202020204" pitchFamily="34" charset="0"/>
              </a:rPr>
              <a:t>Windows Search Protocol (WSP) support for NAS shared folders</a:t>
            </a:r>
          </a:p>
        </p:txBody>
      </p:sp>
      <p:sp>
        <p:nvSpPr>
          <p:cNvPr id="10" name="Google Shape;70;p15"/>
          <p:cNvSpPr txBox="1">
            <a:spLocks/>
          </p:cNvSpPr>
          <p:nvPr/>
        </p:nvSpPr>
        <p:spPr>
          <a:xfrm>
            <a:off x="1062082" y="1893564"/>
            <a:ext cx="6397781" cy="3831900"/>
          </a:xfrm>
          <a:prstGeom prst="rect">
            <a:avLst/>
          </a:prstGeom>
        </p:spPr>
        <p:txBody>
          <a:bodyPr spcFirstLastPara="1" vert="horz" wrap="square" lIns="121900" tIns="121900" rIns="121900" bIns="1219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840"/>
              </a:lnSpc>
              <a:spcBef>
                <a:spcPts val="1600"/>
              </a:spcBef>
              <a:buClr>
                <a:srgbClr val="F66616"/>
              </a:buClr>
              <a:buSzPct val="70000"/>
              <a:buNone/>
            </a:pP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 name="圖片 2"/>
          <p:cNvPicPr>
            <a:picLocks noChangeAspect="1"/>
          </p:cNvPicPr>
          <p:nvPr/>
        </p:nvPicPr>
        <p:blipFill>
          <a:blip r:embed="rId3"/>
          <a:stretch>
            <a:fillRect/>
          </a:stretch>
        </p:blipFill>
        <p:spPr>
          <a:xfrm>
            <a:off x="2045533" y="3248022"/>
            <a:ext cx="8086346" cy="3609978"/>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4" name="矩形 3"/>
          <p:cNvSpPr/>
          <p:nvPr/>
        </p:nvSpPr>
        <p:spPr>
          <a:xfrm>
            <a:off x="2045534" y="2038215"/>
            <a:ext cx="8641516" cy="1172629"/>
          </a:xfrm>
          <a:prstGeom prst="rect">
            <a:avLst/>
          </a:prstGeom>
        </p:spPr>
        <p:txBody>
          <a:bodyPr wrap="square">
            <a:spAutoFit/>
          </a:bodyPr>
          <a:lstStyle/>
          <a:p>
            <a:pPr>
              <a:lnSpc>
                <a:spcPct val="130000"/>
              </a:lnSpc>
            </a:pP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Windows® 10/ Windows Server® 2016 (or later) users can easily search NAS shared folders via Windows® when an SMB drive is mounted to the NAS. Advanced file search by time, file type, or size is supported for greater convenience.</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 name="文字方塊 4">
            <a:extLst>
              <a:ext uri="{FF2B5EF4-FFF2-40B4-BE49-F238E27FC236}">
                <a16:creationId xmlns:a16="http://schemas.microsoft.com/office/drawing/2014/main" id="{591A7840-8ED1-BEFA-203D-3F4C9B33F340}"/>
              </a:ext>
            </a:extLst>
          </p:cNvPr>
          <p:cNvSpPr txBox="1"/>
          <p:nvPr/>
        </p:nvSpPr>
        <p:spPr>
          <a:xfrm>
            <a:off x="182208" y="635437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QTS 5.0.1 provided</a:t>
            </a:r>
          </a:p>
        </p:txBody>
      </p:sp>
    </p:spTree>
    <p:extLst>
      <p:ext uri="{BB962C8B-B14F-4D97-AF65-F5344CB8AC3E}">
        <p14:creationId xmlns:p14="http://schemas.microsoft.com/office/powerpoint/2010/main" val="4061978415"/>
      </p:ext>
    </p:extLst>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p:txBody>
          <a:bodyPr/>
          <a:lstStyle/>
          <a:p>
            <a:pPr fontAlgn="base"/>
            <a:r>
              <a:rPr lang="en-US" altLang="zh-TW">
                <a:latin typeface="Arial" panose="020B0604020202020204" pitchFamily="34" charset="0"/>
                <a:sym typeface="Arial" panose="020B0604020202020204" pitchFamily="34" charset="0"/>
              </a:rPr>
              <a:t>Windows Search Protocol (WSP) support for NAS shared folders</a:t>
            </a:r>
          </a:p>
        </p:txBody>
      </p:sp>
      <p:sp>
        <p:nvSpPr>
          <p:cNvPr id="10" name="Google Shape;70;p15"/>
          <p:cNvSpPr txBox="1">
            <a:spLocks/>
          </p:cNvSpPr>
          <p:nvPr/>
        </p:nvSpPr>
        <p:spPr>
          <a:xfrm>
            <a:off x="1062082" y="1893564"/>
            <a:ext cx="6397781" cy="3831900"/>
          </a:xfrm>
          <a:prstGeom prst="rect">
            <a:avLst/>
          </a:prstGeom>
        </p:spPr>
        <p:txBody>
          <a:bodyPr spcFirstLastPara="1" vert="horz" wrap="square" lIns="121900" tIns="121900" rIns="121900" bIns="1219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840"/>
              </a:lnSpc>
              <a:spcBef>
                <a:spcPts val="1600"/>
              </a:spcBef>
              <a:buClr>
                <a:srgbClr val="F66616"/>
              </a:buClr>
              <a:buSzPct val="70000"/>
              <a:buNone/>
            </a:pPr>
            <a:endParaRPr lang="zh-TW" altLang="en-US" sz="2400">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3" name="圖片 2"/>
          <p:cNvPicPr>
            <a:picLocks noChangeAspect="1"/>
          </p:cNvPicPr>
          <p:nvPr/>
        </p:nvPicPr>
        <p:blipFill>
          <a:blip r:embed="rId3"/>
          <a:stretch>
            <a:fillRect/>
          </a:stretch>
        </p:blipFill>
        <p:spPr>
          <a:xfrm>
            <a:off x="2045533" y="3248022"/>
            <a:ext cx="8086346" cy="3609978"/>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4" name="矩形 3"/>
          <p:cNvSpPr/>
          <p:nvPr/>
        </p:nvSpPr>
        <p:spPr>
          <a:xfrm>
            <a:off x="2045534" y="2038215"/>
            <a:ext cx="8641516" cy="1172629"/>
          </a:xfrm>
          <a:prstGeom prst="rect">
            <a:avLst/>
          </a:prstGeom>
        </p:spPr>
        <p:txBody>
          <a:bodyPr wrap="square">
            <a:spAutoFit/>
          </a:bodyPr>
          <a:lstStyle/>
          <a:p>
            <a:pPr>
              <a:lnSpc>
                <a:spcPct val="130000"/>
              </a:lnSpc>
            </a:pPr>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Windows® 10/ Windows Server® 2016 (or later) users can easily search NAS shared folders via Windows® when an SMB drive is mounted to the NAS. Advanced file search by time, file type, or size is supported for greater convenience.</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 name="文字方塊 4">
            <a:extLst>
              <a:ext uri="{FF2B5EF4-FFF2-40B4-BE49-F238E27FC236}">
                <a16:creationId xmlns:a16="http://schemas.microsoft.com/office/drawing/2014/main" id="{591A7840-8ED1-BEFA-203D-3F4C9B33F340}"/>
              </a:ext>
            </a:extLst>
          </p:cNvPr>
          <p:cNvSpPr txBox="1"/>
          <p:nvPr/>
        </p:nvSpPr>
        <p:spPr>
          <a:xfrm>
            <a:off x="182208" y="6354375"/>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sz="12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QTS 5.0.1 provided</a:t>
            </a:r>
          </a:p>
        </p:txBody>
      </p:sp>
    </p:spTree>
    <p:extLst>
      <p:ext uri="{BB962C8B-B14F-4D97-AF65-F5344CB8AC3E}">
        <p14:creationId xmlns:p14="http://schemas.microsoft.com/office/powerpoint/2010/main" val="2753194719"/>
      </p:ext>
    </p:extLst>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p:txBody>
          <a:bodyPr/>
          <a:lstStyle/>
          <a:p>
            <a:r>
              <a:rPr lang="en-US" altLang="zh-TW">
                <a:latin typeface="Arial" panose="020B0604020202020204" pitchFamily="34" charset="0"/>
                <a:cs typeface="Arial" panose="020B0604020202020204" pitchFamily="34" charset="0"/>
                <a:sym typeface="Arial" panose="020B0604020202020204" pitchFamily="34" charset="0"/>
              </a:rPr>
              <a:t>TS-253E / TS-453E natively supports </a:t>
            </a:r>
            <a:r>
              <a:rPr lang="en-US" altLang="zh-TW" err="1">
                <a:latin typeface="Arial" panose="020B0604020202020204" pitchFamily="34" charset="0"/>
                <a:cs typeface="Arial" panose="020B0604020202020204" pitchFamily="34" charset="0"/>
                <a:sym typeface="Arial" panose="020B0604020202020204" pitchFamily="34" charset="0"/>
              </a:rPr>
              <a:t>exFAT</a:t>
            </a:r>
            <a:endParaRPr lang="zh-TW" altLang="en-US">
              <a:latin typeface="Arial" panose="020B0604020202020204" pitchFamily="34" charset="0"/>
              <a:cs typeface="Arial" panose="020B0604020202020204" pitchFamily="34" charset="0"/>
              <a:sym typeface="Arial" panose="020B0604020202020204" pitchFamily="34" charset="0"/>
            </a:endParaRPr>
          </a:p>
        </p:txBody>
      </p:sp>
      <p:sp>
        <p:nvSpPr>
          <p:cNvPr id="10" name="Google Shape;70;p15"/>
          <p:cNvSpPr txBox="1">
            <a:spLocks/>
          </p:cNvSpPr>
          <p:nvPr/>
        </p:nvSpPr>
        <p:spPr>
          <a:xfrm>
            <a:off x="1062082" y="1893564"/>
            <a:ext cx="6397781" cy="3831900"/>
          </a:xfrm>
          <a:prstGeom prst="rect">
            <a:avLst/>
          </a:prstGeom>
        </p:spPr>
        <p:txBody>
          <a:bodyPr spcFirstLastPara="1" vert="horz" wrap="square" lIns="121900" tIns="121900" rIns="121900" bIns="12190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840"/>
              </a:lnSpc>
              <a:spcBef>
                <a:spcPts val="1600"/>
              </a:spcBef>
              <a:buClr>
                <a:srgbClr val="F66616"/>
              </a:buClr>
              <a:buSzPct val="70000"/>
              <a:buNone/>
            </a:pPr>
            <a:endParaRPr lang="zh-TW" altLang="en-US" sz="2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 name="矩形 3"/>
          <p:cNvSpPr/>
          <p:nvPr/>
        </p:nvSpPr>
        <p:spPr>
          <a:xfrm>
            <a:off x="1445246" y="2248599"/>
            <a:ext cx="9572539" cy="1141723"/>
          </a:xfrm>
          <a:prstGeom prst="rect">
            <a:avLst/>
          </a:prstGeom>
        </p:spPr>
        <p:txBody>
          <a:bodyPr wrap="square" lIns="91440" tIns="45720" rIns="91440" bIns="45720" anchor="t">
            <a:spAutoFit/>
          </a:bodyPr>
          <a:lstStyle/>
          <a:p>
            <a:pPr>
              <a:lnSpc>
                <a:spcPct val="130000"/>
              </a:lnSpc>
            </a:pPr>
            <a:r>
              <a:rPr lang="en-US" altLang="zh-TW">
                <a:latin typeface="Arial" panose="020B0604020202020204" pitchFamily="34" charset="0"/>
                <a:ea typeface="微軟正黑體" panose="020B0604030504040204" pitchFamily="34" charset="-120"/>
                <a:cs typeface="Arial"/>
                <a:sym typeface="Arial" panose="020B0604020202020204" pitchFamily="34" charset="0"/>
              </a:rPr>
              <a:t>From QTS version 5.0, </a:t>
            </a:r>
            <a:r>
              <a:rPr lang="en-US" altLang="zh-TW" err="1">
                <a:latin typeface="Arial" panose="020B0604020202020204" pitchFamily="34" charset="0"/>
                <a:ea typeface="微軟正黑體" panose="020B0604030504040204" pitchFamily="34" charset="-120"/>
                <a:cs typeface="Arial"/>
                <a:sym typeface="Arial" panose="020B0604020202020204" pitchFamily="34" charset="0"/>
              </a:rPr>
              <a:t>exFAT</a:t>
            </a:r>
            <a:r>
              <a:rPr lang="en-US" altLang="zh-TW">
                <a:latin typeface="Arial" panose="020B0604020202020204" pitchFamily="34" charset="0"/>
                <a:ea typeface="微軟正黑體" panose="020B0604030504040204" pitchFamily="34" charset="-120"/>
                <a:cs typeface="Arial"/>
                <a:sym typeface="Arial" panose="020B0604020202020204" pitchFamily="34" charset="0"/>
              </a:rPr>
              <a:t> is natively supported free of charge on TS-253E / TS-453E . </a:t>
            </a:r>
            <a:r>
              <a:rPr lang="en-US" altLang="zh-TW" err="1">
                <a:latin typeface="Arial" panose="020B0604020202020204" pitchFamily="34" charset="0"/>
                <a:ea typeface="微軟正黑體" panose="020B0604030504040204" pitchFamily="34" charset="-120"/>
                <a:cs typeface="Arial"/>
                <a:sym typeface="Arial" panose="020B0604020202020204" pitchFamily="34" charset="0"/>
              </a:rPr>
              <a:t>exFAT</a:t>
            </a:r>
            <a:r>
              <a:rPr lang="en-US" altLang="zh-TW">
                <a:latin typeface="Arial" panose="020B0604020202020204" pitchFamily="34" charset="0"/>
                <a:ea typeface="微軟正黑體" panose="020B0604030504040204" pitchFamily="34" charset="-120"/>
                <a:cs typeface="Arial"/>
                <a:sym typeface="Arial" panose="020B0604020202020204" pitchFamily="34" charset="0"/>
              </a:rPr>
              <a:t> is a file system optimized for flash storage (such as SD cards and USB devices) and helps accelerate large media file transfer. </a:t>
            </a:r>
            <a:endParaRPr lang="zh-TW">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462258279"/>
              </p:ext>
            </p:extLst>
          </p:nvPr>
        </p:nvGraphicFramePr>
        <p:xfrm>
          <a:off x="1188720" y="3719693"/>
          <a:ext cx="9829066" cy="2092960"/>
        </p:xfrm>
        <a:graphic>
          <a:graphicData uri="http://schemas.openxmlformats.org/drawingml/2006/table">
            <a:tbl>
              <a:tblPr/>
              <a:tblGrid>
                <a:gridCol w="1474360">
                  <a:extLst>
                    <a:ext uri="{9D8B030D-6E8A-4147-A177-3AD203B41FA5}">
                      <a16:colId xmlns:a16="http://schemas.microsoft.com/office/drawing/2014/main" val="1804648323"/>
                    </a:ext>
                  </a:extLst>
                </a:gridCol>
                <a:gridCol w="4423080">
                  <a:extLst>
                    <a:ext uri="{9D8B030D-6E8A-4147-A177-3AD203B41FA5}">
                      <a16:colId xmlns:a16="http://schemas.microsoft.com/office/drawing/2014/main" val="2514870110"/>
                    </a:ext>
                  </a:extLst>
                </a:gridCol>
                <a:gridCol w="1965813">
                  <a:extLst>
                    <a:ext uri="{9D8B030D-6E8A-4147-A177-3AD203B41FA5}">
                      <a16:colId xmlns:a16="http://schemas.microsoft.com/office/drawing/2014/main" val="1809061635"/>
                    </a:ext>
                  </a:extLst>
                </a:gridCol>
                <a:gridCol w="1965813">
                  <a:extLst>
                    <a:ext uri="{9D8B030D-6E8A-4147-A177-3AD203B41FA5}">
                      <a16:colId xmlns:a16="http://schemas.microsoft.com/office/drawing/2014/main" val="3357932888"/>
                    </a:ext>
                  </a:extLst>
                </a:gridCol>
              </a:tblGrid>
              <a:tr h="0">
                <a:tc>
                  <a:txBody>
                    <a:bodyPr/>
                    <a:lstStyle/>
                    <a:p>
                      <a:pPr algn="ctr" fontAlgn="ctr"/>
                      <a:r>
                        <a:rPr lang="en-US" altLang="ja-JP" sz="1400" b="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File System</a:t>
                      </a:r>
                      <a:endParaRPr lang="en-US" sz="1400" b="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a:noFill/>
                    </a:lnL>
                    <a:lnR>
                      <a:noFill/>
                    </a:lnR>
                    <a:lnT>
                      <a:noFill/>
                    </a:lnT>
                    <a:lnB w="6350" cap="flat" cmpd="sng" algn="ctr">
                      <a:solidFill>
                        <a:srgbClr val="CCCCCC"/>
                      </a:solidFill>
                      <a:prstDash val="solid"/>
                      <a:round/>
                      <a:headEnd type="none" w="med" len="med"/>
                      <a:tailEnd type="none" w="med" len="med"/>
                    </a:lnB>
                    <a:solidFill>
                      <a:srgbClr val="36ADA8"/>
                    </a:solidFill>
                  </a:tcPr>
                </a:tc>
                <a:tc>
                  <a:txBody>
                    <a:bodyPr/>
                    <a:lstStyle/>
                    <a:p>
                      <a:pPr algn="ctr" fontAlgn="ctr"/>
                      <a:r>
                        <a:rPr lang="en-US" sz="1400" b="1" err="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exFAT</a:t>
                      </a:r>
                      <a:endParaRPr lang="en-US"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a:noFill/>
                    </a:lnL>
                    <a:lnR w="12700" cap="flat" cmpd="sng" algn="ctr">
                      <a:solidFill>
                        <a:schemeClr val="bg1">
                          <a:lumMod val="85000"/>
                        </a:schemeClr>
                      </a:solidFill>
                      <a:prstDash val="solid"/>
                      <a:round/>
                      <a:headEnd type="none" w="med" len="med"/>
                      <a:tailEnd type="none" w="med" len="med"/>
                    </a:lnR>
                    <a:lnT>
                      <a:noFill/>
                    </a:lnT>
                    <a:lnB w="6350" cap="flat" cmpd="sng" algn="ctr">
                      <a:solidFill>
                        <a:srgbClr val="CCCCCC"/>
                      </a:solidFill>
                      <a:prstDash val="solid"/>
                      <a:round/>
                      <a:headEnd type="none" w="med" len="med"/>
                      <a:tailEnd type="none" w="med" len="med"/>
                    </a:lnB>
                    <a:solidFill>
                      <a:srgbClr val="36ADA8"/>
                    </a:solidFill>
                  </a:tcPr>
                </a:tc>
                <a:tc>
                  <a:txBody>
                    <a:bodyPr/>
                    <a:lstStyle/>
                    <a:p>
                      <a:pPr algn="ctr" fontAlgn="ctr"/>
                      <a:r>
                        <a:rPr lang="en-US"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NTFS</a:t>
                      </a:r>
                    </a:p>
                  </a:txBody>
                  <a:tcPr marL="63500" marR="63500" marT="127000" marB="127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a:noFill/>
                    </a:lnT>
                    <a:lnB w="6350" cap="flat" cmpd="sng" algn="ctr">
                      <a:solidFill>
                        <a:srgbClr val="CCCCCC"/>
                      </a:solidFill>
                      <a:prstDash val="solid"/>
                      <a:round/>
                      <a:headEnd type="none" w="med" len="med"/>
                      <a:tailEnd type="none" w="med" len="med"/>
                    </a:lnB>
                    <a:solidFill>
                      <a:srgbClr val="36ADA8"/>
                    </a:solidFill>
                  </a:tcPr>
                </a:tc>
                <a:tc>
                  <a:txBody>
                    <a:bodyPr/>
                    <a:lstStyle/>
                    <a:p>
                      <a:pPr algn="ctr" fontAlgn="ctr"/>
                      <a:r>
                        <a:rPr lang="en-US" sz="1400" b="1">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FAT32</a:t>
                      </a:r>
                    </a:p>
                  </a:txBody>
                  <a:tcPr marL="63500" marR="63500" marT="127000" marB="127000" anchor="ctr">
                    <a:lnL w="12700" cap="flat" cmpd="sng" algn="ctr">
                      <a:solidFill>
                        <a:schemeClr val="bg1">
                          <a:lumMod val="85000"/>
                        </a:schemeClr>
                      </a:solidFill>
                      <a:prstDash val="solid"/>
                      <a:round/>
                      <a:headEnd type="none" w="med" len="med"/>
                      <a:tailEnd type="none" w="med" len="med"/>
                    </a:lnL>
                    <a:lnR>
                      <a:noFill/>
                    </a:lnR>
                    <a:lnT>
                      <a:noFill/>
                    </a:lnT>
                    <a:lnB w="6350" cap="flat" cmpd="sng" algn="ctr">
                      <a:solidFill>
                        <a:srgbClr val="CCCCCC"/>
                      </a:solidFill>
                      <a:prstDash val="solid"/>
                      <a:round/>
                      <a:headEnd type="none" w="med" len="med"/>
                      <a:tailEnd type="none" w="med" len="med"/>
                    </a:lnB>
                    <a:solidFill>
                      <a:srgbClr val="36ADA8"/>
                    </a:solidFill>
                  </a:tcPr>
                </a:tc>
                <a:extLst>
                  <a:ext uri="{0D108BD9-81ED-4DB2-BD59-A6C34878D82A}">
                    <a16:rowId xmlns:a16="http://schemas.microsoft.com/office/drawing/2014/main" val="1461511426"/>
                  </a:ext>
                </a:extLst>
              </a:tr>
              <a:tr h="0">
                <a:tc>
                  <a:txBody>
                    <a:bodyPr/>
                    <a:lstStyle/>
                    <a:p>
                      <a:pPr algn="ctr" fontAlgn="ctr"/>
                      <a:r>
                        <a:rPr lang="en-US" altLang="zh-CN"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Maximum File Size</a:t>
                      </a:r>
                      <a:endPar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a:noFill/>
                    </a:lnL>
                    <a:lnR>
                      <a:noFill/>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0F0"/>
                    </a:solidFill>
                  </a:tcPr>
                </a:tc>
                <a:tc>
                  <a:txBody>
                    <a:bodyPr/>
                    <a:lstStyle/>
                    <a:p>
                      <a:pPr algn="ctr" fontAlgn="ctr"/>
                      <a:r>
                        <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16EB </a:t>
                      </a:r>
                    </a:p>
                  </a:txBody>
                  <a:tcPr marL="63500" marR="63500" marT="127000" marB="127000" anchor="ctr">
                    <a:lnL>
                      <a:noFill/>
                    </a:lnL>
                    <a:lnR w="12700" cap="flat" cmpd="sng" algn="ctr">
                      <a:solidFill>
                        <a:schemeClr val="bg1">
                          <a:lumMod val="85000"/>
                        </a:schemeClr>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fontAlgn="ctr"/>
                      <a:r>
                        <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16TB</a:t>
                      </a:r>
                    </a:p>
                  </a:txBody>
                  <a:tcPr marL="63500" marR="63500" marT="127000" marB="127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fontAlgn="ctr"/>
                      <a:r>
                        <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4GB</a:t>
                      </a:r>
                    </a:p>
                  </a:txBody>
                  <a:tcPr marL="63500" marR="63500" marT="127000" marB="127000" anchor="ctr">
                    <a:lnL w="12700" cap="flat" cmpd="sng" algn="ctr">
                      <a:solidFill>
                        <a:schemeClr val="bg1">
                          <a:lumMod val="85000"/>
                        </a:schemeClr>
                      </a:solidFill>
                      <a:prstDash val="solid"/>
                      <a:round/>
                      <a:headEnd type="none" w="med" len="med"/>
                      <a:tailEnd type="none" w="med" len="med"/>
                    </a:lnL>
                    <a:lnR>
                      <a:noFill/>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95195929"/>
                  </a:ext>
                </a:extLst>
              </a:tr>
              <a:tr h="0">
                <a:tc>
                  <a:txBody>
                    <a:bodyPr/>
                    <a:lstStyle/>
                    <a:p>
                      <a:pPr algn="ctr" fontAlgn="ctr"/>
                      <a:r>
                        <a:rPr lang="en-US" altLang="zh-TW" sz="1400" b="0" i="0" kern="1200">
                          <a:solidFill>
                            <a:schemeClr val="tx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Typical Usage</a:t>
                      </a:r>
                      <a:endPar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a:noFill/>
                    </a:lnL>
                    <a:lnR>
                      <a:noFill/>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0F0F0"/>
                    </a:solidFill>
                  </a:tcPr>
                </a:tc>
                <a:tc>
                  <a:txBody>
                    <a:bodyPr/>
                    <a:lstStyle/>
                    <a:p>
                      <a:pPr algn="ctr" fontAlgn="ctr"/>
                      <a:r>
                        <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Next-generation USB drives and SD cards (such as SDXC) that require higher capacities and faster speeds</a:t>
                      </a:r>
                    </a:p>
                  </a:txBody>
                  <a:tcPr marL="76200" marR="76200" marT="152400" marB="152400" anchor="ctr">
                    <a:lnL>
                      <a:noFill/>
                    </a:lnL>
                    <a:lnR w="12700" cap="flat" cmpd="sng" algn="ctr">
                      <a:solidFill>
                        <a:schemeClr val="bg1">
                          <a:lumMod val="85000"/>
                        </a:schemeClr>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fontAlgn="ctr"/>
                      <a:r>
                        <a:rPr lang="en-US" altLang="zh-TW" sz="1400" b="0" i="0" kern="1200">
                          <a:solidFill>
                            <a:schemeClr val="tx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file system used by Windows</a:t>
                      </a:r>
                      <a:endPar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fontAlgn="ctr"/>
                      <a:r>
                        <a:rPr lang="en-US" altLang="zh-TW" sz="1400" b="0" i="0" kern="1200">
                          <a:solidFill>
                            <a:schemeClr val="tx1"/>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standard file system used by normal USB drives</a:t>
                      </a:r>
                      <a:endParaRPr lang="en-US" sz="1400" b="0">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txBody>
                  <a:tcPr marL="63500" marR="63500" marT="127000" marB="127000" anchor="ctr">
                    <a:lnL w="12700" cap="flat" cmpd="sng" algn="ctr">
                      <a:solidFill>
                        <a:schemeClr val="bg1">
                          <a:lumMod val="85000"/>
                        </a:schemeClr>
                      </a:solidFill>
                      <a:prstDash val="solid"/>
                      <a:round/>
                      <a:headEnd type="none" w="med" len="med"/>
                      <a:tailEnd type="none" w="med" len="med"/>
                    </a:lnL>
                    <a:lnR>
                      <a:noFill/>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604071044"/>
                  </a:ext>
                </a:extLst>
              </a:tr>
            </a:tbl>
          </a:graphicData>
        </a:graphic>
      </p:graphicFrame>
    </p:spTree>
    <p:extLst>
      <p:ext uri="{BB962C8B-B14F-4D97-AF65-F5344CB8AC3E}">
        <p14:creationId xmlns:p14="http://schemas.microsoft.com/office/powerpoint/2010/main" val="911394341"/>
      </p:ext>
    </p:extLst>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圓角 122">
            <a:extLst>
              <a:ext uri="{FF2B5EF4-FFF2-40B4-BE49-F238E27FC236}">
                <a16:creationId xmlns:a16="http://schemas.microsoft.com/office/drawing/2014/main" id="{53AA666D-4998-4856-94C6-BCFBC3B430C0}"/>
              </a:ext>
            </a:extLst>
          </p:cNvPr>
          <p:cNvSpPr/>
          <p:nvPr/>
        </p:nvSpPr>
        <p:spPr>
          <a:xfrm>
            <a:off x="8742358" y="3217032"/>
            <a:ext cx="1318664" cy="2203459"/>
          </a:xfrm>
          <a:prstGeom prst="roundRect">
            <a:avLst>
              <a:gd name="adj" fmla="val 5203"/>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圓角 124">
            <a:extLst>
              <a:ext uri="{FF2B5EF4-FFF2-40B4-BE49-F238E27FC236}">
                <a16:creationId xmlns:a16="http://schemas.microsoft.com/office/drawing/2014/main" id="{6F0C1FCB-701C-4CC6-B369-FC29011F3C9C}"/>
              </a:ext>
            </a:extLst>
          </p:cNvPr>
          <p:cNvSpPr/>
          <p:nvPr/>
        </p:nvSpPr>
        <p:spPr>
          <a:xfrm>
            <a:off x="8735709" y="5581309"/>
            <a:ext cx="1318664" cy="1016809"/>
          </a:xfrm>
          <a:prstGeom prst="roundRect">
            <a:avLst>
              <a:gd name="adj" fmla="val 6157"/>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38" name="矩形: 圓角 104">
            <a:extLst>
              <a:ext uri="{FF2B5EF4-FFF2-40B4-BE49-F238E27FC236}">
                <a16:creationId xmlns:a16="http://schemas.microsoft.com/office/drawing/2014/main" id="{3E7E5296-1C63-4CC1-8DB3-3FD595329D8E}"/>
              </a:ext>
            </a:extLst>
          </p:cNvPr>
          <p:cNvSpPr/>
          <p:nvPr/>
        </p:nvSpPr>
        <p:spPr>
          <a:xfrm>
            <a:off x="2038427" y="3207330"/>
            <a:ext cx="1318664" cy="3527625"/>
          </a:xfrm>
          <a:prstGeom prst="roundRect">
            <a:avLst>
              <a:gd name="adj" fmla="val 5203"/>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39" name="矩形: 圓角 144">
            <a:extLst>
              <a:ext uri="{FF2B5EF4-FFF2-40B4-BE49-F238E27FC236}">
                <a16:creationId xmlns:a16="http://schemas.microsoft.com/office/drawing/2014/main" id="{A4CD4008-2D15-4072-8B24-264ED649AAB5}"/>
              </a:ext>
            </a:extLst>
          </p:cNvPr>
          <p:cNvSpPr/>
          <p:nvPr/>
        </p:nvSpPr>
        <p:spPr>
          <a:xfrm>
            <a:off x="4940785" y="3207330"/>
            <a:ext cx="2042217" cy="2622953"/>
          </a:xfrm>
          <a:prstGeom prst="roundRect">
            <a:avLst>
              <a:gd name="adj" fmla="val 3774"/>
            </a:avLst>
          </a:prstGeom>
          <a:solidFill>
            <a:srgbClr val="17B0ED">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p:cNvSpPr>
            <a:spLocks noGrp="1"/>
          </p:cNvSpPr>
          <p:nvPr>
            <p:ph type="title"/>
          </p:nvPr>
        </p:nvSpPr>
        <p:spPr/>
        <p:txBody>
          <a:bodyPr/>
          <a:lstStyle/>
          <a:p>
            <a:r>
              <a:rPr lang="en-US" altLang="zh-TW">
                <a:latin typeface="Arial" panose="020B0604020202020204" pitchFamily="34" charset="0"/>
                <a:cs typeface="Arial" panose="020B0604020202020204" pitchFamily="34" charset="0"/>
                <a:sym typeface="Arial" panose="020B0604020202020204" pitchFamily="34" charset="0"/>
              </a:rPr>
              <a:t>Faster image identification with integrated Intel</a:t>
            </a:r>
            <a:r>
              <a:rPr lang="en-US" altLang="zh-TW" baseline="30000">
                <a:latin typeface="Arial" panose="020B0604020202020204" pitchFamily="34" charset="0"/>
                <a:cs typeface="Arial" panose="020B0604020202020204" pitchFamily="34" charset="0"/>
                <a:sym typeface="Arial" panose="020B0604020202020204" pitchFamily="34" charset="0"/>
              </a:rPr>
              <a:t>®</a:t>
            </a:r>
            <a:r>
              <a:rPr lang="en-US" altLang="zh-TW">
                <a:latin typeface="Arial" panose="020B0604020202020204" pitchFamily="34" charset="0"/>
                <a:cs typeface="Arial" panose="020B0604020202020204" pitchFamily="34" charset="0"/>
                <a:sym typeface="Arial" panose="020B0604020202020204" pitchFamily="34" charset="0"/>
              </a:rPr>
              <a:t> </a:t>
            </a:r>
            <a:r>
              <a:rPr lang="en-US" altLang="zh-TW" err="1">
                <a:latin typeface="Arial" panose="020B0604020202020204" pitchFamily="34" charset="0"/>
                <a:cs typeface="Arial" panose="020B0604020202020204" pitchFamily="34" charset="0"/>
                <a:sym typeface="Arial" panose="020B0604020202020204" pitchFamily="34" charset="0"/>
              </a:rPr>
              <a:t>OpenVINO</a:t>
            </a:r>
            <a:r>
              <a:rPr lang="en-US" altLang="zh-TW">
                <a:latin typeface="Arial" panose="020B0604020202020204" pitchFamily="34" charset="0"/>
                <a:cs typeface="Arial" panose="020B0604020202020204" pitchFamily="34" charset="0"/>
                <a:sym typeface="Arial" panose="020B0604020202020204" pitchFamily="34" charset="0"/>
              </a:rPr>
              <a:t>™ AI engine</a:t>
            </a:r>
          </a:p>
        </p:txBody>
      </p:sp>
      <p:sp>
        <p:nvSpPr>
          <p:cNvPr id="4" name="矩形 3"/>
          <p:cNvSpPr/>
          <p:nvPr/>
        </p:nvSpPr>
        <p:spPr>
          <a:xfrm>
            <a:off x="1988063" y="1967789"/>
            <a:ext cx="2949120" cy="461665"/>
          </a:xfrm>
          <a:prstGeom prst="rect">
            <a:avLst/>
          </a:prstGeom>
        </p:spPr>
        <p:txBody>
          <a:bodyPr wrap="square">
            <a:spAutoFit/>
          </a:bodyPr>
          <a:lstStyle/>
          <a:p>
            <a:r>
              <a:rPr lang="en-US" altLang="zh-TW" sz="2400" b="1" err="1">
                <a:solidFill>
                  <a:srgbClr val="2189DF"/>
                </a:solidFill>
                <a:latin typeface="Arial" panose="020B0604020202020204" pitchFamily="34" charset="0"/>
                <a:ea typeface="微軟正黑體" panose="020B0604030504040204" pitchFamily="34" charset="-120"/>
                <a:sym typeface="Arial" panose="020B0604020202020204" pitchFamily="34" charset="0"/>
              </a:rPr>
              <a:t>QuMagie</a:t>
            </a:r>
            <a:r>
              <a:rPr lang="en-US" altLang="zh-TW" sz="2400" b="1">
                <a:solidFill>
                  <a:srgbClr val="2189DF"/>
                </a:solidFill>
                <a:latin typeface="Arial" panose="020B0604020202020204" pitchFamily="34" charset="0"/>
                <a:ea typeface="微軟正黑體" panose="020B0604030504040204" pitchFamily="34" charset="-120"/>
                <a:sym typeface="Arial" panose="020B0604020202020204" pitchFamily="34" charset="0"/>
              </a:rPr>
              <a:t> </a:t>
            </a:r>
          </a:p>
        </p:txBody>
      </p:sp>
      <p:sp>
        <p:nvSpPr>
          <p:cNvPr id="3" name="矩形 2"/>
          <p:cNvSpPr/>
          <p:nvPr/>
        </p:nvSpPr>
        <p:spPr>
          <a:xfrm>
            <a:off x="1988061" y="2401100"/>
            <a:ext cx="7681184" cy="374461"/>
          </a:xfrm>
          <a:prstGeom prst="rect">
            <a:avLst/>
          </a:prstGeom>
        </p:spPr>
        <p:txBody>
          <a:bodyPr wrap="square" lIns="91440" tIns="45720" rIns="91440" bIns="45720" anchor="t">
            <a:spAutoFit/>
          </a:bodyPr>
          <a:lstStyle/>
          <a:p>
            <a:pPr>
              <a:lnSpc>
                <a:spcPts val="2200"/>
              </a:lnSpc>
            </a:pPr>
            <a:r>
              <a:rPr lang="en-US" altLang="zh-CN" sz="20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Organize photos with similar faces using facial recognition</a:t>
            </a:r>
          </a:p>
        </p:txBody>
      </p:sp>
      <p:sp>
        <p:nvSpPr>
          <p:cNvPr id="6" name="箭號: 向右 161">
            <a:extLst>
              <a:ext uri="{FF2B5EF4-FFF2-40B4-BE49-F238E27FC236}">
                <a16:creationId xmlns:a16="http://schemas.microsoft.com/office/drawing/2014/main" id="{DEAAF7E2-DFC3-47FF-942E-4A082BC19801}"/>
              </a:ext>
            </a:extLst>
          </p:cNvPr>
          <p:cNvSpPr/>
          <p:nvPr/>
        </p:nvSpPr>
        <p:spPr>
          <a:xfrm rot="10800000" flipH="1">
            <a:off x="7043548" y="3546131"/>
            <a:ext cx="1699524" cy="1171641"/>
          </a:xfrm>
          <a:prstGeom prst="rightArrow">
            <a:avLst>
              <a:gd name="adj1" fmla="val 50000"/>
              <a:gd name="adj2" fmla="val 43081"/>
            </a:avLst>
          </a:prstGeom>
          <a:gradFill>
            <a:gsLst>
              <a:gs pos="16000">
                <a:srgbClr val="43AEFF"/>
              </a:gs>
              <a:gs pos="100000">
                <a:srgbClr val="75FFFF">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 name="文字方塊 6">
            <a:extLst>
              <a:ext uri="{FF2B5EF4-FFF2-40B4-BE49-F238E27FC236}">
                <a16:creationId xmlns:a16="http://schemas.microsoft.com/office/drawing/2014/main" id="{D6A2A031-BE51-45D8-8F66-2F53445EF668}"/>
              </a:ext>
            </a:extLst>
          </p:cNvPr>
          <p:cNvSpPr txBox="1"/>
          <p:nvPr/>
        </p:nvSpPr>
        <p:spPr>
          <a:xfrm>
            <a:off x="7046757" y="3905746"/>
            <a:ext cx="1643101" cy="523220"/>
          </a:xfrm>
          <a:prstGeom prst="rect">
            <a:avLst/>
          </a:prstGeom>
          <a:noFill/>
        </p:spPr>
        <p:txBody>
          <a:bodyPr wrap="square">
            <a:spAutoFit/>
          </a:bodyPr>
          <a:lstStyle/>
          <a:p>
            <a:pPr algn="ctr"/>
            <a:r>
              <a:rPr lang="en-US" altLang="zh-TW" sz="1400" b="1">
                <a:solidFill>
                  <a:schemeClr val="tx2">
                    <a:lumMod val="50000"/>
                  </a:schemeClr>
                </a:solidFill>
                <a:latin typeface="Arial" panose="020B0604020202020204" pitchFamily="34" charset="0"/>
                <a:ea typeface="微軟正黑體" panose="020B0604030504040204" pitchFamily="34" charset="-120"/>
                <a:sym typeface="Arial" panose="020B0604020202020204" pitchFamily="34" charset="0"/>
              </a:rPr>
              <a:t>Browse, Manage Photos</a:t>
            </a:r>
          </a:p>
        </p:txBody>
      </p:sp>
      <p:pic>
        <p:nvPicPr>
          <p:cNvPr id="8" name="圖形 6">
            <a:extLst>
              <a:ext uri="{FF2B5EF4-FFF2-40B4-BE49-F238E27FC236}">
                <a16:creationId xmlns:a16="http://schemas.microsoft.com/office/drawing/2014/main" id="{C3A6E2F6-FD25-4B58-8547-4C524633D93C}"/>
              </a:ext>
            </a:extLst>
          </p:cNvPr>
          <p:cNvPicPr>
            <a:picLocks noChangeAspect="1"/>
          </p:cNvPicPr>
          <p:nvPr/>
        </p:nvPicPr>
        <p:blipFill>
          <a:blip r:embed="rId3"/>
          <a:stretch>
            <a:fillRect/>
          </a:stretch>
        </p:blipFill>
        <p:spPr>
          <a:xfrm>
            <a:off x="2525797" y="3359733"/>
            <a:ext cx="381499" cy="647660"/>
          </a:xfrm>
          <a:prstGeom prst="rect">
            <a:avLst/>
          </a:prstGeom>
        </p:spPr>
      </p:pic>
      <p:sp>
        <p:nvSpPr>
          <p:cNvPr id="9" name="文字方塊 8">
            <a:extLst>
              <a:ext uri="{FF2B5EF4-FFF2-40B4-BE49-F238E27FC236}">
                <a16:creationId xmlns:a16="http://schemas.microsoft.com/office/drawing/2014/main" id="{15BAA529-9D82-4EA0-9D45-AA6D6BD774FC}"/>
              </a:ext>
            </a:extLst>
          </p:cNvPr>
          <p:cNvSpPr txBox="1"/>
          <p:nvPr/>
        </p:nvSpPr>
        <p:spPr>
          <a:xfrm>
            <a:off x="2083559" y="3994419"/>
            <a:ext cx="1310587" cy="330219"/>
          </a:xfrm>
          <a:prstGeom prst="rect">
            <a:avLst/>
          </a:prstGeom>
          <a:noFill/>
        </p:spPr>
        <p:txBody>
          <a:bodyPr wrap="square">
            <a:spAutoFit/>
          </a:bodyPr>
          <a:lstStyle/>
          <a:p>
            <a:pPr algn="ctr">
              <a:lnSpc>
                <a:spcPct val="115000"/>
              </a:lnSpc>
            </a:pPr>
            <a:r>
              <a:rPr lang="en-US" altLang="zh-TW"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Mobile</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sp>
        <p:nvSpPr>
          <p:cNvPr id="13" name="文字方塊 12">
            <a:extLst>
              <a:ext uri="{FF2B5EF4-FFF2-40B4-BE49-F238E27FC236}">
                <a16:creationId xmlns:a16="http://schemas.microsoft.com/office/drawing/2014/main" id="{F3D1047E-E042-48DD-B18B-635E80C17BAC}"/>
              </a:ext>
            </a:extLst>
          </p:cNvPr>
          <p:cNvSpPr txBox="1"/>
          <p:nvPr/>
        </p:nvSpPr>
        <p:spPr>
          <a:xfrm>
            <a:off x="2044829" y="5081111"/>
            <a:ext cx="1310587" cy="330219"/>
          </a:xfrm>
          <a:prstGeom prst="rect">
            <a:avLst/>
          </a:prstGeom>
          <a:noFill/>
        </p:spPr>
        <p:txBody>
          <a:bodyPr wrap="square">
            <a:spAutoFit/>
          </a:bodyPr>
          <a:lstStyle/>
          <a:p>
            <a:pPr algn="ctr">
              <a:lnSpc>
                <a:spcPct val="115000"/>
              </a:lnSpc>
            </a:pPr>
            <a:r>
              <a:rPr lang="en-US" altLang="zh-TW"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Camera</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sp>
        <p:nvSpPr>
          <p:cNvPr id="15" name="文字方塊 14">
            <a:extLst>
              <a:ext uri="{FF2B5EF4-FFF2-40B4-BE49-F238E27FC236}">
                <a16:creationId xmlns:a16="http://schemas.microsoft.com/office/drawing/2014/main" id="{59DA13C7-429C-4A65-815A-67519FD8610C}"/>
              </a:ext>
            </a:extLst>
          </p:cNvPr>
          <p:cNvSpPr txBox="1"/>
          <p:nvPr/>
        </p:nvSpPr>
        <p:spPr>
          <a:xfrm>
            <a:off x="2079217" y="6271429"/>
            <a:ext cx="1310587" cy="330219"/>
          </a:xfrm>
          <a:prstGeom prst="rect">
            <a:avLst/>
          </a:prstGeom>
          <a:noFill/>
        </p:spPr>
        <p:txBody>
          <a:bodyPr wrap="square">
            <a:spAutoFit/>
          </a:bodyPr>
          <a:lstStyle/>
          <a:p>
            <a:pPr algn="ctr">
              <a:lnSpc>
                <a:spcPct val="115000"/>
              </a:lnSpc>
            </a:pPr>
            <a:r>
              <a:rPr lang="en-US" altLang="zh-TW"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PC</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pic>
        <p:nvPicPr>
          <p:cNvPr id="16" name="圖形 9">
            <a:extLst>
              <a:ext uri="{FF2B5EF4-FFF2-40B4-BE49-F238E27FC236}">
                <a16:creationId xmlns:a16="http://schemas.microsoft.com/office/drawing/2014/main" id="{D6490F70-A839-4221-B0BE-76B85CEE812A}"/>
              </a:ext>
            </a:extLst>
          </p:cNvPr>
          <p:cNvPicPr>
            <a:picLocks noChangeAspect="1"/>
          </p:cNvPicPr>
          <p:nvPr/>
        </p:nvPicPr>
        <p:blipFill>
          <a:blip r:embed="rId4"/>
          <a:stretch>
            <a:fillRect/>
          </a:stretch>
        </p:blipFill>
        <p:spPr>
          <a:xfrm>
            <a:off x="2298517" y="4514075"/>
            <a:ext cx="736023" cy="592907"/>
          </a:xfrm>
          <a:prstGeom prst="rect">
            <a:avLst/>
          </a:prstGeom>
        </p:spPr>
      </p:pic>
      <p:pic>
        <p:nvPicPr>
          <p:cNvPr id="17" name="圖形 10">
            <a:extLst>
              <a:ext uri="{FF2B5EF4-FFF2-40B4-BE49-F238E27FC236}">
                <a16:creationId xmlns:a16="http://schemas.microsoft.com/office/drawing/2014/main" id="{EA210AEB-8CF2-4AF1-8F50-855BD3C0169C}"/>
              </a:ext>
            </a:extLst>
          </p:cNvPr>
          <p:cNvPicPr>
            <a:picLocks noChangeAspect="1"/>
          </p:cNvPicPr>
          <p:nvPr/>
        </p:nvPicPr>
        <p:blipFill>
          <a:blip r:embed="rId5"/>
          <a:stretch>
            <a:fillRect/>
          </a:stretch>
        </p:blipFill>
        <p:spPr>
          <a:xfrm>
            <a:off x="2312298" y="5602738"/>
            <a:ext cx="781588" cy="663441"/>
          </a:xfrm>
          <a:prstGeom prst="rect">
            <a:avLst/>
          </a:prstGeom>
        </p:spPr>
      </p:pic>
      <p:sp>
        <p:nvSpPr>
          <p:cNvPr id="18" name="矩形: 圓角 105">
            <a:extLst>
              <a:ext uri="{FF2B5EF4-FFF2-40B4-BE49-F238E27FC236}">
                <a16:creationId xmlns:a16="http://schemas.microsoft.com/office/drawing/2014/main" id="{83B34585-AEF2-4217-BB2D-5BBD72F8B354}"/>
              </a:ext>
            </a:extLst>
          </p:cNvPr>
          <p:cNvSpPr/>
          <p:nvPr/>
        </p:nvSpPr>
        <p:spPr>
          <a:xfrm>
            <a:off x="5142754" y="3803355"/>
            <a:ext cx="1633103" cy="1820180"/>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pic>
        <p:nvPicPr>
          <p:cNvPr id="19" name="圖形 112">
            <a:extLst>
              <a:ext uri="{FF2B5EF4-FFF2-40B4-BE49-F238E27FC236}">
                <a16:creationId xmlns:a16="http://schemas.microsoft.com/office/drawing/2014/main" id="{CAECA419-E193-4FB7-8DF7-D5B6FE310461}"/>
              </a:ext>
            </a:extLst>
          </p:cNvPr>
          <p:cNvPicPr>
            <a:picLocks noChangeAspect="1"/>
          </p:cNvPicPr>
          <p:nvPr/>
        </p:nvPicPr>
        <p:blipFill>
          <a:blip r:embed="rId3"/>
          <a:stretch>
            <a:fillRect/>
          </a:stretch>
        </p:blipFill>
        <p:spPr>
          <a:xfrm>
            <a:off x="9202958" y="3356013"/>
            <a:ext cx="381499" cy="647660"/>
          </a:xfrm>
          <a:prstGeom prst="rect">
            <a:avLst/>
          </a:prstGeom>
        </p:spPr>
      </p:pic>
      <p:sp>
        <p:nvSpPr>
          <p:cNvPr id="20" name="文字方塊 19">
            <a:extLst>
              <a:ext uri="{FF2B5EF4-FFF2-40B4-BE49-F238E27FC236}">
                <a16:creationId xmlns:a16="http://schemas.microsoft.com/office/drawing/2014/main" id="{271757CD-C372-4CE9-8BD3-BAB6610E9A4C}"/>
              </a:ext>
            </a:extLst>
          </p:cNvPr>
          <p:cNvSpPr txBox="1"/>
          <p:nvPr/>
        </p:nvSpPr>
        <p:spPr>
          <a:xfrm>
            <a:off x="8743786" y="3999832"/>
            <a:ext cx="1310587" cy="330219"/>
          </a:xfrm>
          <a:prstGeom prst="rect">
            <a:avLst/>
          </a:prstGeom>
          <a:noFill/>
        </p:spPr>
        <p:txBody>
          <a:bodyPr wrap="square">
            <a:spAutoFit/>
          </a:bodyPr>
          <a:lstStyle/>
          <a:p>
            <a:pPr algn="ctr">
              <a:lnSpc>
                <a:spcPct val="115000"/>
              </a:lnSpc>
            </a:pPr>
            <a:r>
              <a:rPr lang="en-US" altLang="zh-TW"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Mobile</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sp>
        <p:nvSpPr>
          <p:cNvPr id="23" name="文字方塊 22">
            <a:extLst>
              <a:ext uri="{FF2B5EF4-FFF2-40B4-BE49-F238E27FC236}">
                <a16:creationId xmlns:a16="http://schemas.microsoft.com/office/drawing/2014/main" id="{3E8C5902-EE3E-4967-842C-EF7BEFD19FCB}"/>
              </a:ext>
            </a:extLst>
          </p:cNvPr>
          <p:cNvSpPr txBox="1"/>
          <p:nvPr/>
        </p:nvSpPr>
        <p:spPr>
          <a:xfrm>
            <a:off x="8758204" y="5029610"/>
            <a:ext cx="1310587" cy="330219"/>
          </a:xfrm>
          <a:prstGeom prst="rect">
            <a:avLst/>
          </a:prstGeom>
          <a:noFill/>
        </p:spPr>
        <p:txBody>
          <a:bodyPr wrap="square">
            <a:spAutoFit/>
          </a:bodyPr>
          <a:lstStyle/>
          <a:p>
            <a:pPr algn="ctr">
              <a:lnSpc>
                <a:spcPct val="115000"/>
              </a:lnSpc>
            </a:pPr>
            <a:r>
              <a:rPr lang="en-US" altLang="zh-TW"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PC</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pic>
        <p:nvPicPr>
          <p:cNvPr id="24" name="圖形 121">
            <a:extLst>
              <a:ext uri="{FF2B5EF4-FFF2-40B4-BE49-F238E27FC236}">
                <a16:creationId xmlns:a16="http://schemas.microsoft.com/office/drawing/2014/main" id="{DFBFBFAF-4F30-481B-B38D-6E89CE14414C}"/>
              </a:ext>
            </a:extLst>
          </p:cNvPr>
          <p:cNvPicPr>
            <a:picLocks noChangeAspect="1"/>
          </p:cNvPicPr>
          <p:nvPr/>
        </p:nvPicPr>
        <p:blipFill>
          <a:blip r:embed="rId5"/>
          <a:stretch>
            <a:fillRect/>
          </a:stretch>
        </p:blipFill>
        <p:spPr>
          <a:xfrm>
            <a:off x="9025152" y="4386052"/>
            <a:ext cx="781588" cy="663441"/>
          </a:xfrm>
          <a:prstGeom prst="rect">
            <a:avLst/>
          </a:prstGeom>
        </p:spPr>
      </p:pic>
      <p:sp>
        <p:nvSpPr>
          <p:cNvPr id="27" name="箭號: 向右 130">
            <a:extLst>
              <a:ext uri="{FF2B5EF4-FFF2-40B4-BE49-F238E27FC236}">
                <a16:creationId xmlns:a16="http://schemas.microsoft.com/office/drawing/2014/main" id="{9C4174C1-4C81-486B-825E-A35A2B241E5A}"/>
              </a:ext>
            </a:extLst>
          </p:cNvPr>
          <p:cNvSpPr/>
          <p:nvPr/>
        </p:nvSpPr>
        <p:spPr>
          <a:xfrm rot="10800000" flipH="1">
            <a:off x="3224111" y="4254774"/>
            <a:ext cx="1699524" cy="1264159"/>
          </a:xfrm>
          <a:prstGeom prst="rightArrow">
            <a:avLst>
              <a:gd name="adj1" fmla="val 50000"/>
              <a:gd name="adj2" fmla="val 43081"/>
            </a:avLst>
          </a:prstGeom>
          <a:gradFill>
            <a:gsLst>
              <a:gs pos="16000">
                <a:srgbClr val="43AEFF"/>
              </a:gs>
              <a:gs pos="100000">
                <a:srgbClr val="75FFFF">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8" name="文字方塊 27">
            <a:extLst>
              <a:ext uri="{FF2B5EF4-FFF2-40B4-BE49-F238E27FC236}">
                <a16:creationId xmlns:a16="http://schemas.microsoft.com/office/drawing/2014/main" id="{C7791BF6-CDE5-40D8-A4E5-C810802426AF}"/>
              </a:ext>
            </a:extLst>
          </p:cNvPr>
          <p:cNvSpPr txBox="1"/>
          <p:nvPr/>
        </p:nvSpPr>
        <p:spPr>
          <a:xfrm>
            <a:off x="8746742" y="6237164"/>
            <a:ext cx="1310587" cy="330219"/>
          </a:xfrm>
          <a:prstGeom prst="rect">
            <a:avLst/>
          </a:prstGeom>
          <a:noFill/>
        </p:spPr>
        <p:txBody>
          <a:bodyPr wrap="square" lIns="91440" tIns="45720" rIns="91440" bIns="45720" anchor="t">
            <a:spAutoFit/>
          </a:bodyPr>
          <a:lstStyle/>
          <a:p>
            <a:pPr algn="ctr">
              <a:lnSpc>
                <a:spcPct val="115000"/>
              </a:lnSpc>
            </a:pPr>
            <a:r>
              <a:rPr lang="en-US" altLang="zh-TW" sz="1450"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rPr>
              <a:t>Social Media</a:t>
            </a:r>
            <a:endParaRPr lang="zh-TW" altLang="en-US" sz="1467" b="1">
              <a:solidFill>
                <a:srgbClr val="1E4A93"/>
              </a:solidFill>
              <a:latin typeface="Arial" panose="020B0604020202020204" pitchFamily="34" charset="0"/>
              <a:ea typeface="微軟正黑體" panose="020B0604030504040204" pitchFamily="34" charset="-120"/>
              <a:cs typeface="Roboto"/>
              <a:sym typeface="Arial" panose="020B0604020202020204" pitchFamily="34" charset="0"/>
            </a:endParaRPr>
          </a:p>
        </p:txBody>
      </p:sp>
      <p:pic>
        <p:nvPicPr>
          <p:cNvPr id="29" name="圖形 12">
            <a:extLst>
              <a:ext uri="{FF2B5EF4-FFF2-40B4-BE49-F238E27FC236}">
                <a16:creationId xmlns:a16="http://schemas.microsoft.com/office/drawing/2014/main" id="{6F4048AB-5F8E-4D3A-95A4-9D47132B0FF1}"/>
              </a:ext>
            </a:extLst>
          </p:cNvPr>
          <p:cNvPicPr>
            <a:picLocks noChangeAspect="1"/>
          </p:cNvPicPr>
          <p:nvPr/>
        </p:nvPicPr>
        <p:blipFill>
          <a:blip r:embed="rId6"/>
          <a:stretch>
            <a:fillRect/>
          </a:stretch>
        </p:blipFill>
        <p:spPr>
          <a:xfrm>
            <a:off x="9020920" y="5696712"/>
            <a:ext cx="750312" cy="524844"/>
          </a:xfrm>
          <a:prstGeom prst="rect">
            <a:avLst/>
          </a:prstGeom>
        </p:spPr>
      </p:pic>
      <p:pic>
        <p:nvPicPr>
          <p:cNvPr id="30" name="圖形 13">
            <a:extLst>
              <a:ext uri="{FF2B5EF4-FFF2-40B4-BE49-F238E27FC236}">
                <a16:creationId xmlns:a16="http://schemas.microsoft.com/office/drawing/2014/main" id="{5D524F3A-F244-45AD-AF54-EAD799A08A27}"/>
              </a:ext>
            </a:extLst>
          </p:cNvPr>
          <p:cNvPicPr>
            <a:picLocks noChangeAspect="1"/>
          </p:cNvPicPr>
          <p:nvPr/>
        </p:nvPicPr>
        <p:blipFill>
          <a:blip r:embed="rId7"/>
          <a:stretch>
            <a:fillRect/>
          </a:stretch>
        </p:blipFill>
        <p:spPr>
          <a:xfrm>
            <a:off x="9262606" y="5901138"/>
            <a:ext cx="241768" cy="241768"/>
          </a:xfrm>
          <a:prstGeom prst="rect">
            <a:avLst/>
          </a:prstGeom>
        </p:spPr>
      </p:pic>
      <p:sp>
        <p:nvSpPr>
          <p:cNvPr id="31" name="Google Shape;216;p23">
            <a:extLst>
              <a:ext uri="{FF2B5EF4-FFF2-40B4-BE49-F238E27FC236}">
                <a16:creationId xmlns:a16="http://schemas.microsoft.com/office/drawing/2014/main" id="{7DC5E3FA-1B23-4AF7-AC83-4B741256C77D}"/>
              </a:ext>
            </a:extLst>
          </p:cNvPr>
          <p:cNvSpPr txBox="1"/>
          <p:nvPr/>
        </p:nvSpPr>
        <p:spPr>
          <a:xfrm>
            <a:off x="4953689" y="3235212"/>
            <a:ext cx="1985600" cy="5808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1600" b="1">
                <a:solidFill>
                  <a:srgbClr val="1A4081"/>
                </a:solidFill>
                <a:latin typeface="Arial" panose="020B0604020202020204" pitchFamily="34" charset="0"/>
                <a:ea typeface="微軟正黑體" panose="020B0604030504040204" pitchFamily="34" charset="-120"/>
                <a:cs typeface="Roboto"/>
                <a:sym typeface="Arial" panose="020B0604020202020204" pitchFamily="34" charset="0"/>
              </a:rPr>
              <a:t>QNAP NAS</a:t>
            </a:r>
            <a:endParaRPr sz="1600" b="1">
              <a:solidFill>
                <a:srgbClr val="1A4081"/>
              </a:solidFill>
              <a:latin typeface="Arial" panose="020B0604020202020204" pitchFamily="34" charset="0"/>
              <a:ea typeface="微軟正黑體" panose="020B0604030504040204" pitchFamily="34" charset="-120"/>
              <a:cs typeface="Roboto"/>
              <a:sym typeface="Arial" panose="020B0604020202020204" pitchFamily="34" charset="0"/>
            </a:endParaRPr>
          </a:p>
        </p:txBody>
      </p:sp>
      <p:pic>
        <p:nvPicPr>
          <p:cNvPr id="32" name="圖片 31">
            <a:extLst>
              <a:ext uri="{FF2B5EF4-FFF2-40B4-BE49-F238E27FC236}">
                <a16:creationId xmlns:a16="http://schemas.microsoft.com/office/drawing/2014/main" id="{B7C47AD3-93B1-4586-956D-C9494A564024}"/>
              </a:ext>
            </a:extLst>
          </p:cNvPr>
          <p:cNvPicPr>
            <a:picLocks noChangeAspect="1"/>
          </p:cNvPicPr>
          <p:nvPr/>
        </p:nvPicPr>
        <p:blipFill>
          <a:blip r:embed="rId8"/>
          <a:stretch>
            <a:fillRect/>
          </a:stretch>
        </p:blipFill>
        <p:spPr>
          <a:xfrm>
            <a:off x="5583840" y="4023581"/>
            <a:ext cx="756104" cy="756104"/>
          </a:xfrm>
          <a:prstGeom prst="rect">
            <a:avLst/>
          </a:prstGeom>
          <a:effectLst>
            <a:outerShdw blurRad="304800" dist="203200" dir="4140000" algn="t" rotWithShape="0">
              <a:prstClr val="black">
                <a:alpha val="25000"/>
              </a:prstClr>
            </a:outerShdw>
          </a:effectLst>
        </p:spPr>
      </p:pic>
      <p:sp>
        <p:nvSpPr>
          <p:cNvPr id="33" name="文字方塊 32">
            <a:extLst>
              <a:ext uri="{FF2B5EF4-FFF2-40B4-BE49-F238E27FC236}">
                <a16:creationId xmlns:a16="http://schemas.microsoft.com/office/drawing/2014/main" id="{FB3C67EF-B3A1-4315-AFD1-DC529F48FBA4}"/>
              </a:ext>
            </a:extLst>
          </p:cNvPr>
          <p:cNvSpPr txBox="1"/>
          <p:nvPr/>
        </p:nvSpPr>
        <p:spPr>
          <a:xfrm>
            <a:off x="5106474" y="4952466"/>
            <a:ext cx="1705662" cy="377667"/>
          </a:xfrm>
          <a:prstGeom prst="rect">
            <a:avLst/>
          </a:prstGeom>
          <a:noFill/>
        </p:spPr>
        <p:txBody>
          <a:bodyPr wrap="square">
            <a:spAutoFit/>
          </a:bodyPr>
          <a:lstStyle/>
          <a:p>
            <a:pPr algn="ctr">
              <a:lnSpc>
                <a:spcPts val="2400"/>
              </a:lnSpc>
            </a:pPr>
            <a:r>
              <a:rPr lang="en-US" altLang="zh-TW" sz="1867" b="1" err="1">
                <a:solidFill>
                  <a:srgbClr val="FFFFFF"/>
                </a:solidFill>
                <a:latin typeface="Arial" panose="020B0604020202020204" pitchFamily="34" charset="0"/>
                <a:ea typeface="微軟正黑體" panose="020B0604030504040204" pitchFamily="34" charset="-120"/>
                <a:cs typeface="Roboto"/>
                <a:sym typeface="Arial" panose="020B0604020202020204" pitchFamily="34" charset="0"/>
              </a:rPr>
              <a:t>QuMagie</a:t>
            </a:r>
            <a:endParaRPr lang="en-US" altLang="zh-TW" sz="1867" b="1">
              <a:solidFill>
                <a:srgbClr val="FFFFFF"/>
              </a:solidFill>
              <a:latin typeface="Arial" panose="020B0604020202020204" pitchFamily="34" charset="0"/>
              <a:ea typeface="微軟正黑體" panose="020B0604030504040204" pitchFamily="34" charset="-120"/>
              <a:cs typeface="Roboto"/>
              <a:sym typeface="Arial" panose="020B0604020202020204" pitchFamily="34" charset="0"/>
            </a:endParaRPr>
          </a:p>
        </p:txBody>
      </p:sp>
      <p:sp>
        <p:nvSpPr>
          <p:cNvPr id="34" name="文字方塊 33">
            <a:extLst>
              <a:ext uri="{FF2B5EF4-FFF2-40B4-BE49-F238E27FC236}">
                <a16:creationId xmlns:a16="http://schemas.microsoft.com/office/drawing/2014/main" id="{E765A3EF-8308-4362-811B-724EF9C45F89}"/>
              </a:ext>
            </a:extLst>
          </p:cNvPr>
          <p:cNvSpPr txBox="1"/>
          <p:nvPr/>
        </p:nvSpPr>
        <p:spPr>
          <a:xfrm>
            <a:off x="3305124" y="4660176"/>
            <a:ext cx="1564411" cy="523220"/>
          </a:xfrm>
          <a:prstGeom prst="rect">
            <a:avLst/>
          </a:prstGeom>
          <a:noFill/>
        </p:spPr>
        <p:txBody>
          <a:bodyPr wrap="square">
            <a:spAutoFit/>
          </a:bodyPr>
          <a:lstStyle/>
          <a:p>
            <a:pPr algn="ctr"/>
            <a:r>
              <a:rPr lang="en-US" altLang="zh-TW" sz="1400" b="1">
                <a:solidFill>
                  <a:schemeClr val="tx2">
                    <a:lumMod val="50000"/>
                  </a:schemeClr>
                </a:solidFill>
                <a:latin typeface="Arial" panose="020B0604020202020204" pitchFamily="34" charset="0"/>
                <a:ea typeface="微軟正黑體" panose="020B0604030504040204" pitchFamily="34" charset="-120"/>
                <a:sym typeface="Arial" panose="020B0604020202020204" pitchFamily="34" charset="0"/>
              </a:rPr>
              <a:t>Upload, Backup Photos</a:t>
            </a:r>
            <a:endParaRPr lang="zh-TW" altLang="en-US" sz="1400" b="1">
              <a:solidFill>
                <a:schemeClr val="tx2">
                  <a:lumMod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5" name="箭號: 向右 163">
            <a:extLst>
              <a:ext uri="{FF2B5EF4-FFF2-40B4-BE49-F238E27FC236}">
                <a16:creationId xmlns:a16="http://schemas.microsoft.com/office/drawing/2014/main" id="{C9A7DC15-BEF0-42DB-98D9-0BF65CB5DC70}"/>
              </a:ext>
            </a:extLst>
          </p:cNvPr>
          <p:cNvSpPr/>
          <p:nvPr/>
        </p:nvSpPr>
        <p:spPr>
          <a:xfrm rot="10800000" flipH="1">
            <a:off x="6990334" y="5627358"/>
            <a:ext cx="1699524" cy="906031"/>
          </a:xfrm>
          <a:prstGeom prst="rightArrow">
            <a:avLst>
              <a:gd name="adj1" fmla="val 50000"/>
              <a:gd name="adj2" fmla="val 43081"/>
            </a:avLst>
          </a:prstGeom>
          <a:gradFill>
            <a:gsLst>
              <a:gs pos="16000">
                <a:srgbClr val="43AEFF"/>
              </a:gs>
              <a:gs pos="100000">
                <a:srgbClr val="75FFFF">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6" name="文字方塊 35">
            <a:extLst>
              <a:ext uri="{FF2B5EF4-FFF2-40B4-BE49-F238E27FC236}">
                <a16:creationId xmlns:a16="http://schemas.microsoft.com/office/drawing/2014/main" id="{A79ADF29-0857-4DB2-B934-5A1BCD115AFB}"/>
              </a:ext>
            </a:extLst>
          </p:cNvPr>
          <p:cNvSpPr txBox="1"/>
          <p:nvPr/>
        </p:nvSpPr>
        <p:spPr>
          <a:xfrm>
            <a:off x="7184615" y="5926485"/>
            <a:ext cx="1462370" cy="307777"/>
          </a:xfrm>
          <a:prstGeom prst="rect">
            <a:avLst/>
          </a:prstGeom>
          <a:noFill/>
        </p:spPr>
        <p:txBody>
          <a:bodyPr wrap="square">
            <a:spAutoFit/>
          </a:bodyPr>
          <a:lstStyle/>
          <a:p>
            <a:pPr algn="ctr"/>
            <a:r>
              <a:rPr lang="en-US" altLang="zh-TW" sz="1400" b="1">
                <a:solidFill>
                  <a:schemeClr val="tx2">
                    <a:lumMod val="50000"/>
                  </a:schemeClr>
                </a:solidFill>
                <a:latin typeface="Arial" panose="020B0604020202020204" pitchFamily="34" charset="0"/>
                <a:ea typeface="微軟正黑體" panose="020B0604030504040204" pitchFamily="34" charset="-120"/>
                <a:sym typeface="Arial" panose="020B0604020202020204" pitchFamily="34" charset="0"/>
              </a:rPr>
              <a:t>Share Photos</a:t>
            </a:r>
            <a:endParaRPr lang="zh-TW" altLang="en-US" sz="1400" b="1">
              <a:solidFill>
                <a:schemeClr val="tx2">
                  <a:lumMod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矩形: 圓角 169">
            <a:extLst>
              <a:ext uri="{FF2B5EF4-FFF2-40B4-BE49-F238E27FC236}">
                <a16:creationId xmlns:a16="http://schemas.microsoft.com/office/drawing/2014/main" id="{E0CFDC4E-5AA4-4F1F-B6BE-2BBBA916BDB2}"/>
              </a:ext>
            </a:extLst>
          </p:cNvPr>
          <p:cNvSpPr/>
          <p:nvPr/>
        </p:nvSpPr>
        <p:spPr>
          <a:xfrm>
            <a:off x="4829205" y="5926804"/>
            <a:ext cx="2251297" cy="488342"/>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41" name="文字方塊 40">
            <a:extLst>
              <a:ext uri="{FF2B5EF4-FFF2-40B4-BE49-F238E27FC236}">
                <a16:creationId xmlns:a16="http://schemas.microsoft.com/office/drawing/2014/main" id="{2927E687-C11A-4684-A649-0D942ECF8341}"/>
              </a:ext>
            </a:extLst>
          </p:cNvPr>
          <p:cNvSpPr txBox="1"/>
          <p:nvPr/>
        </p:nvSpPr>
        <p:spPr>
          <a:xfrm>
            <a:off x="4772850" y="5972858"/>
            <a:ext cx="2378115" cy="430887"/>
          </a:xfrm>
          <a:prstGeom prst="rect">
            <a:avLst/>
          </a:prstGeom>
          <a:noFill/>
        </p:spPr>
        <p:txBody>
          <a:bodyPr wrap="square" lIns="121920" tIns="60960" rIns="121920" bIns="60960" anchor="t">
            <a:spAutoFit/>
          </a:bodyPr>
          <a:lstStyle/>
          <a:p>
            <a:pPr algn="ctr"/>
            <a:r>
              <a:rPr lang="en-US" altLang="zh-TW" sz="2000" b="1" spc="267">
                <a:solidFill>
                  <a:schemeClr val="bg1"/>
                </a:solidFill>
                <a:latin typeface="Arial" panose="020B0604020202020204" pitchFamily="34" charset="0"/>
                <a:ea typeface="微軟正黑體" panose="020B0604030504040204" pitchFamily="34" charset="-120"/>
                <a:sym typeface="Arial" panose="020B0604020202020204" pitchFamily="34" charset="0"/>
              </a:rPr>
              <a:t>QNAP AI Core</a:t>
            </a:r>
            <a:endParaRPr lang="zh-TW" altLang="en-US" sz="2000" b="1" spc="267">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2" name="圖片 41">
            <a:extLst>
              <a:ext uri="{FF2B5EF4-FFF2-40B4-BE49-F238E27FC236}">
                <a16:creationId xmlns:a16="http://schemas.microsoft.com/office/drawing/2014/main" id="{334284DA-1DAF-70CB-D9CC-0ABD94D7775C}"/>
              </a:ext>
            </a:extLst>
          </p:cNvPr>
          <p:cNvPicPr>
            <a:picLocks noChangeAspect="1"/>
          </p:cNvPicPr>
          <p:nvPr/>
        </p:nvPicPr>
        <p:blipFill>
          <a:blip r:embed="rId8"/>
          <a:stretch>
            <a:fillRect/>
          </a:stretch>
        </p:blipFill>
        <p:spPr>
          <a:xfrm>
            <a:off x="634850" y="1690688"/>
            <a:ext cx="1203389" cy="1203389"/>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240912972"/>
      </p:ext>
    </p:ext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a:stretch>
            <a:fillRect/>
          </a:stretch>
        </p:blipFill>
        <p:spPr>
          <a:xfrm>
            <a:off x="588939" y="3116609"/>
            <a:ext cx="7244433" cy="3498503"/>
          </a:xfrm>
          <a:prstGeom prst="rect">
            <a:avLst/>
          </a:prstGeom>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p:txBody>
          <a:bodyPr>
            <a:normAutofit/>
          </a:bodyPr>
          <a:lstStyle/>
          <a:p>
            <a:r>
              <a:rPr lang="en-US" altLang="zh-TW">
                <a:latin typeface="Arial" panose="020B0604020202020204" pitchFamily="34" charset="0"/>
                <a:sym typeface="Arial" panose="020B0604020202020204" pitchFamily="34" charset="0"/>
              </a:rPr>
              <a:t>DA Drive Analyzer</a:t>
            </a:r>
            <a:r>
              <a:rPr lang="zh-TW" altLang="en-US">
                <a:latin typeface="Arial" panose="020B0604020202020204" pitchFamily="34" charset="0"/>
                <a:sym typeface="Arial" panose="020B0604020202020204" pitchFamily="34" charset="0"/>
              </a:rPr>
              <a:t> </a:t>
            </a:r>
            <a:r>
              <a:rPr lang="en-US" altLang="zh-TW">
                <a:latin typeface="Arial" panose="020B0604020202020204" pitchFamily="34" charset="0"/>
                <a:sym typeface="Arial" panose="020B0604020202020204" pitchFamily="34" charset="0"/>
              </a:rPr>
              <a:t>,</a:t>
            </a:r>
            <a:br>
              <a:rPr lang="en-US" altLang="zh-TW">
                <a:latin typeface="Arial" panose="020B0604020202020204" pitchFamily="34" charset="0"/>
                <a:sym typeface="Arial" panose="020B0604020202020204" pitchFamily="34" charset="0"/>
              </a:rPr>
            </a:br>
            <a:r>
              <a:rPr lang="en-US" altLang="zh-TW">
                <a:latin typeface="Arial" panose="020B0604020202020204" pitchFamily="34" charset="0"/>
                <a:sym typeface="Arial" panose="020B0604020202020204" pitchFamily="34" charset="0"/>
              </a:rPr>
              <a:t>predict drive failure and minimize downtime</a:t>
            </a:r>
            <a:endParaRPr lang="zh-TW">
              <a:latin typeface="Arial" panose="020B0604020202020204" pitchFamily="34" charset="0"/>
              <a:sym typeface="Arial" panose="020B0604020202020204" pitchFamily="34" charset="0"/>
            </a:endParaRPr>
          </a:p>
        </p:txBody>
      </p:sp>
      <p:sp>
        <p:nvSpPr>
          <p:cNvPr id="8" name="文字方塊 7">
            <a:extLst>
              <a:ext uri="{FF2B5EF4-FFF2-40B4-BE49-F238E27FC236}">
                <a16:creationId xmlns:a16="http://schemas.microsoft.com/office/drawing/2014/main" id="{83AC6952-8038-4E90-94C9-494E29A4995E}"/>
              </a:ext>
            </a:extLst>
          </p:cNvPr>
          <p:cNvSpPr txBox="1"/>
          <p:nvPr/>
        </p:nvSpPr>
        <p:spPr>
          <a:xfrm>
            <a:off x="7992892" y="3005621"/>
            <a:ext cx="4052932" cy="88171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ct val="130000"/>
              </a:lnSpc>
              <a:spcBef>
                <a:spcPts val="800"/>
              </a:spcBef>
            </a:pPr>
            <a:r>
              <a:rPr lang="en-US" altLang="zh-TW"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Predict Drive Failure and Minimize Downtime</a:t>
            </a:r>
            <a:endParaRPr lang="zh-TW" altLang="en-US" sz="20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0" name="文字方塊 9">
            <a:extLst>
              <a:ext uri="{FF2B5EF4-FFF2-40B4-BE49-F238E27FC236}">
                <a16:creationId xmlns:a16="http://schemas.microsoft.com/office/drawing/2014/main" id="{AC1107C3-5781-4BD8-B2CE-CB8DFD32831D}"/>
              </a:ext>
            </a:extLst>
          </p:cNvPr>
          <p:cNvSpPr txBox="1"/>
          <p:nvPr/>
        </p:nvSpPr>
        <p:spPr>
          <a:xfrm>
            <a:off x="1837320" y="1897578"/>
            <a:ext cx="9124050" cy="96436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spcBef>
                <a:spcPts val="800"/>
              </a:spcBef>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1 free disk prediction per NAS </a:t>
            </a:r>
          </a:p>
          <a:p>
            <a:pPr>
              <a:spcBef>
                <a:spcPts val="800"/>
              </a:spcBef>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Paid subscription for additional disks for added protection</a:t>
            </a:r>
            <a:endParaRPr lang="zh-TW" altLang="en-US"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6" name="圖片 15">
            <a:extLst>
              <a:ext uri="{FF2B5EF4-FFF2-40B4-BE49-F238E27FC236}">
                <a16:creationId xmlns:a16="http://schemas.microsoft.com/office/drawing/2014/main" id="{D4DCE73D-3763-EE72-33A6-2D44933CFD64}"/>
              </a:ext>
            </a:extLst>
          </p:cNvPr>
          <p:cNvPicPr>
            <a:picLocks noChangeAspect="1"/>
          </p:cNvPicPr>
          <p:nvPr/>
        </p:nvPicPr>
        <p:blipFill>
          <a:blip r:embed="rId4"/>
          <a:stretch>
            <a:fillRect/>
          </a:stretch>
        </p:blipFill>
        <p:spPr>
          <a:xfrm>
            <a:off x="588937" y="1690688"/>
            <a:ext cx="1171380" cy="1171380"/>
          </a:xfrm>
          <a:prstGeom prst="rect">
            <a:avLst/>
          </a:prstGeom>
          <a:effectLst>
            <a:outerShdw blurRad="50800" dist="38100" dir="5400000" algn="t" rotWithShape="0">
              <a:prstClr val="black">
                <a:alpha val="40000"/>
              </a:prstClr>
            </a:outerShdw>
          </a:effectLst>
        </p:spPr>
      </p:pic>
      <p:sp>
        <p:nvSpPr>
          <p:cNvPr id="20" name="文字方塊 19">
            <a:extLst>
              <a:ext uri="{FF2B5EF4-FFF2-40B4-BE49-F238E27FC236}">
                <a16:creationId xmlns:a16="http://schemas.microsoft.com/office/drawing/2014/main" id="{6822DEA5-BC84-A1A4-383D-AAE3DE622FC5}"/>
              </a:ext>
            </a:extLst>
          </p:cNvPr>
          <p:cNvSpPr txBox="1"/>
          <p:nvPr/>
        </p:nvSpPr>
        <p:spPr>
          <a:xfrm>
            <a:off x="8073792" y="4031013"/>
            <a:ext cx="3320716" cy="2133405"/>
          </a:xfrm>
          <a:prstGeom prst="rect">
            <a:avLst/>
          </a:prstGeom>
          <a:noFill/>
        </p:spPr>
        <p:txBody>
          <a:bodyPr wrap="square" lIns="91440" tIns="45720" rIns="91440" bIns="45720" anchor="t">
            <a:spAutoFit/>
          </a:bodyPr>
          <a:lstStyle/>
          <a:p>
            <a:pPr>
              <a:lnSpc>
                <a:spcPct val="120000"/>
              </a:lnSpc>
            </a:pPr>
            <a:r>
              <a:rPr lang="en-US" altLang="zh-TW" sz="1600">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DA Drive Analyzer integrates ULINK cloud artificial intelligence technology, which can notify you before disk failure, helping you prevent data loss or downtime loss caused by unwarranted disk damage.</a:t>
            </a:r>
            <a:endParaRPr lang="zh-TW" altLang="en-US" sz="1600">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141031637"/>
      </p:ext>
    </p:extLst>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矩形: 圓角 144">
            <a:extLst>
              <a:ext uri="{FF2B5EF4-FFF2-40B4-BE49-F238E27FC236}">
                <a16:creationId xmlns:a16="http://schemas.microsoft.com/office/drawing/2014/main" id="{598C56EF-A665-A943-D3AF-EFAE40A3611E}"/>
              </a:ext>
            </a:extLst>
          </p:cNvPr>
          <p:cNvSpPr/>
          <p:nvPr/>
        </p:nvSpPr>
        <p:spPr>
          <a:xfrm>
            <a:off x="4417928" y="2598411"/>
            <a:ext cx="2905439" cy="619175"/>
          </a:xfrm>
          <a:prstGeom prst="roundRect">
            <a:avLst>
              <a:gd name="adj" fmla="val 15260"/>
            </a:avLst>
          </a:prstGeom>
          <a:solidFill>
            <a:srgbClr val="17B0ED">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38" name="矩形: 圓角 144">
            <a:extLst>
              <a:ext uri="{FF2B5EF4-FFF2-40B4-BE49-F238E27FC236}">
                <a16:creationId xmlns:a16="http://schemas.microsoft.com/office/drawing/2014/main" id="{34CA330A-BA63-B38B-6ED4-A6B1ADF5400A}"/>
              </a:ext>
            </a:extLst>
          </p:cNvPr>
          <p:cNvSpPr/>
          <p:nvPr/>
        </p:nvSpPr>
        <p:spPr>
          <a:xfrm>
            <a:off x="1558789" y="2598411"/>
            <a:ext cx="2440435" cy="619175"/>
          </a:xfrm>
          <a:prstGeom prst="roundRect">
            <a:avLst>
              <a:gd name="adj" fmla="val 15260"/>
            </a:avLst>
          </a:prstGeom>
          <a:solidFill>
            <a:srgbClr val="17B0ED">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47" name="矩形: 圓角 144">
            <a:extLst>
              <a:ext uri="{FF2B5EF4-FFF2-40B4-BE49-F238E27FC236}">
                <a16:creationId xmlns:a16="http://schemas.microsoft.com/office/drawing/2014/main" id="{C799152F-5C0F-2E90-80DD-2962451C4B6D}"/>
              </a:ext>
            </a:extLst>
          </p:cNvPr>
          <p:cNvSpPr/>
          <p:nvPr/>
        </p:nvSpPr>
        <p:spPr>
          <a:xfrm>
            <a:off x="7507928" y="2598411"/>
            <a:ext cx="3098228" cy="619175"/>
          </a:xfrm>
          <a:prstGeom prst="roundRect">
            <a:avLst>
              <a:gd name="adj" fmla="val 15260"/>
            </a:avLst>
          </a:prstGeom>
          <a:solidFill>
            <a:srgbClr val="17B0ED">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45" name="矩形: 圓角 104">
            <a:extLst>
              <a:ext uri="{FF2B5EF4-FFF2-40B4-BE49-F238E27FC236}">
                <a16:creationId xmlns:a16="http://schemas.microsoft.com/office/drawing/2014/main" id="{3CC73595-2CC9-98D9-38AF-1811A65754DD}"/>
              </a:ext>
            </a:extLst>
          </p:cNvPr>
          <p:cNvSpPr/>
          <p:nvPr/>
        </p:nvSpPr>
        <p:spPr>
          <a:xfrm>
            <a:off x="7497113" y="3256486"/>
            <a:ext cx="3109043" cy="3527625"/>
          </a:xfrm>
          <a:prstGeom prst="roundRect">
            <a:avLst>
              <a:gd name="adj" fmla="val 5203"/>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44" name="矩形: 圓角 104">
            <a:extLst>
              <a:ext uri="{FF2B5EF4-FFF2-40B4-BE49-F238E27FC236}">
                <a16:creationId xmlns:a16="http://schemas.microsoft.com/office/drawing/2014/main" id="{B5FD6E23-7821-CD81-F286-66D3C96FDD60}"/>
              </a:ext>
            </a:extLst>
          </p:cNvPr>
          <p:cNvSpPr/>
          <p:nvPr/>
        </p:nvSpPr>
        <p:spPr>
          <a:xfrm>
            <a:off x="4417928" y="3256486"/>
            <a:ext cx="2905439" cy="3527625"/>
          </a:xfrm>
          <a:prstGeom prst="roundRect">
            <a:avLst>
              <a:gd name="adj" fmla="val 5203"/>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37" name="矩形: 圓角 104">
            <a:extLst>
              <a:ext uri="{FF2B5EF4-FFF2-40B4-BE49-F238E27FC236}">
                <a16:creationId xmlns:a16="http://schemas.microsoft.com/office/drawing/2014/main" id="{DDE2693B-F19F-92D8-4723-E52CD8CE29E7}"/>
              </a:ext>
            </a:extLst>
          </p:cNvPr>
          <p:cNvSpPr/>
          <p:nvPr/>
        </p:nvSpPr>
        <p:spPr>
          <a:xfrm>
            <a:off x="1559525" y="3256486"/>
            <a:ext cx="2383957" cy="3527625"/>
          </a:xfrm>
          <a:prstGeom prst="roundRect">
            <a:avLst>
              <a:gd name="adj" fmla="val 5203"/>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pic>
        <p:nvPicPr>
          <p:cNvPr id="41" name="圖片 40">
            <a:extLst>
              <a:ext uri="{FF2B5EF4-FFF2-40B4-BE49-F238E27FC236}">
                <a16:creationId xmlns:a16="http://schemas.microsoft.com/office/drawing/2014/main" id="{EB949F93-179F-4AA0-477C-6D12CE0BB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3119" y="3174401"/>
            <a:ext cx="8860696" cy="3372972"/>
          </a:xfrm>
          <a:prstGeom prst="rect">
            <a:avLst/>
          </a:prstGeom>
        </p:spPr>
      </p:pic>
      <p:sp>
        <p:nvSpPr>
          <p:cNvPr id="17" name="標題 16"/>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Backup data with deduplication </a:t>
            </a:r>
            <a:r>
              <a:rPr lang="en-US" altLang="zh-TW">
                <a:sym typeface="Arial" panose="020B0604020202020204" pitchFamily="34" charset="0"/>
              </a:rPr>
              <a:t>in HBS 3</a:t>
            </a:r>
            <a:endParaRPr lang="zh-TW" altLang="en-US">
              <a:latin typeface="Arial" panose="020B0604020202020204" pitchFamily="34" charset="0"/>
              <a:sym typeface="Arial" panose="020B0604020202020204" pitchFamily="34" charset="0"/>
            </a:endParaRPr>
          </a:p>
        </p:txBody>
      </p:sp>
      <p:sp>
        <p:nvSpPr>
          <p:cNvPr id="20" name="矩形 19"/>
          <p:cNvSpPr/>
          <p:nvPr/>
        </p:nvSpPr>
        <p:spPr>
          <a:xfrm>
            <a:off x="1498878" y="1836118"/>
            <a:ext cx="8273606" cy="400110"/>
          </a:xfrm>
          <a:prstGeom prst="rect">
            <a:avLst/>
          </a:prstGeom>
        </p:spPr>
        <p:txBody>
          <a:bodyPr wrap="square">
            <a:spAutoFit/>
          </a:bodyPr>
          <a:lstStyle/>
          <a:p>
            <a:r>
              <a:rPr lang="en-US" altLang="zh-TW" sz="2000" b="1">
                <a:solidFill>
                  <a:srgbClr val="2189DF"/>
                </a:solidFill>
                <a:latin typeface="Arial" panose="020B0604020202020204" pitchFamily="34" charset="0"/>
                <a:ea typeface="微軟正黑體" panose="020B0604030504040204" pitchFamily="34" charset="-120"/>
                <a:sym typeface="Arial" panose="020B0604020202020204" pitchFamily="34" charset="0"/>
              </a:rPr>
              <a:t>Hybrid Backup Sync 3</a:t>
            </a:r>
          </a:p>
        </p:txBody>
      </p:sp>
      <p:sp>
        <p:nvSpPr>
          <p:cNvPr id="3" name="矩形 2"/>
          <p:cNvSpPr/>
          <p:nvPr/>
        </p:nvSpPr>
        <p:spPr>
          <a:xfrm>
            <a:off x="1498877" y="2181673"/>
            <a:ext cx="9107279" cy="338554"/>
          </a:xfrm>
          <a:prstGeom prst="rect">
            <a:avLst/>
          </a:prstGeom>
        </p:spPr>
        <p:txBody>
          <a:bodyPr wrap="square">
            <a:spAutoFit/>
          </a:bodyPr>
          <a:lstStyle/>
          <a:p>
            <a:r>
              <a:rPr lang="en-US" altLang="zh-TW" sz="1600">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Keep 3 copies, on 2 types of storage, and store 1 copy off-site to ensure your data safety.</a:t>
            </a:r>
          </a:p>
        </p:txBody>
      </p:sp>
      <p:grpSp>
        <p:nvGrpSpPr>
          <p:cNvPr id="4" name="群組 3">
            <a:extLst>
              <a:ext uri="{FF2B5EF4-FFF2-40B4-BE49-F238E27FC236}">
                <a16:creationId xmlns:a16="http://schemas.microsoft.com/office/drawing/2014/main" id="{F5789C3E-9CFE-6099-5299-7B0FFE2468E7}"/>
              </a:ext>
            </a:extLst>
          </p:cNvPr>
          <p:cNvGrpSpPr/>
          <p:nvPr/>
        </p:nvGrpSpPr>
        <p:grpSpPr>
          <a:xfrm>
            <a:off x="1600763" y="2623394"/>
            <a:ext cx="8981223" cy="4083968"/>
            <a:chOff x="828292" y="2584152"/>
            <a:chExt cx="10136834" cy="4609451"/>
          </a:xfrm>
        </p:grpSpPr>
        <p:pic>
          <p:nvPicPr>
            <p:cNvPr id="6" name="圖片 5" hidden="1">
              <a:extLst>
                <a:ext uri="{FF2B5EF4-FFF2-40B4-BE49-F238E27FC236}">
                  <a16:creationId xmlns:a16="http://schemas.microsoft.com/office/drawing/2014/main" id="{BFE9D776-CD38-E8EB-7F0F-464D7C8DD3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292" y="2662035"/>
              <a:ext cx="10136834" cy="4531568"/>
            </a:xfrm>
            <a:prstGeom prst="rect">
              <a:avLst/>
            </a:prstGeom>
          </p:spPr>
        </p:pic>
        <p:pic>
          <p:nvPicPr>
            <p:cNvPr id="7" name="圖片 6">
              <a:extLst>
                <a:ext uri="{FF2B5EF4-FFF2-40B4-BE49-F238E27FC236}">
                  <a16:creationId xmlns:a16="http://schemas.microsoft.com/office/drawing/2014/main" id="{F2BED79D-3E46-8245-9C41-7A6617C779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8601" y="5201840"/>
              <a:ext cx="498390" cy="498390"/>
            </a:xfrm>
            <a:prstGeom prst="rect">
              <a:avLst/>
            </a:prstGeom>
          </p:spPr>
        </p:pic>
        <p:pic>
          <p:nvPicPr>
            <p:cNvPr id="8" name="Picture 6" descr="ãwindowsãçåçæå°çµæ">
              <a:extLst>
                <a:ext uri="{FF2B5EF4-FFF2-40B4-BE49-F238E27FC236}">
                  <a16:creationId xmlns:a16="http://schemas.microsoft.com/office/drawing/2014/main" id="{F8973657-26F4-8C70-18C1-C955F3EA5232}"/>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924835" y="3273300"/>
              <a:ext cx="804135" cy="8041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ç¸éåç">
              <a:extLst>
                <a:ext uri="{FF2B5EF4-FFF2-40B4-BE49-F238E27FC236}">
                  <a16:creationId xmlns:a16="http://schemas.microsoft.com/office/drawing/2014/main" id="{AF7127BC-6E3C-54F0-C9BB-6E7CAF1025D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33618" y="4745531"/>
              <a:ext cx="804135" cy="6000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ãubuntuãçåçæå°çµæ">
              <a:extLst>
                <a:ext uri="{FF2B5EF4-FFF2-40B4-BE49-F238E27FC236}">
                  <a16:creationId xmlns:a16="http://schemas.microsoft.com/office/drawing/2014/main" id="{6488F98A-FF9A-A6FF-178A-177AAC1DFAE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06071" y="5982670"/>
              <a:ext cx="699805" cy="723781"/>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a:extLst>
                <a:ext uri="{FF2B5EF4-FFF2-40B4-BE49-F238E27FC236}">
                  <a16:creationId xmlns:a16="http://schemas.microsoft.com/office/drawing/2014/main" id="{5399C92F-38E0-C33F-7565-75E785E70E3E}"/>
                </a:ext>
              </a:extLst>
            </p:cNvPr>
            <p:cNvSpPr txBox="1"/>
            <p:nvPr/>
          </p:nvSpPr>
          <p:spPr>
            <a:xfrm>
              <a:off x="897409" y="2623588"/>
              <a:ext cx="2539613" cy="590543"/>
            </a:xfrm>
            <a:prstGeom prst="rect">
              <a:avLst/>
            </a:prstGeom>
            <a:noFill/>
          </p:spPr>
          <p:txBody>
            <a:bodyPr wrap="square" rtlCol="0" anchor="t">
              <a:spAutoFit/>
            </a:bodyPr>
            <a:lstStyle/>
            <a:p>
              <a:pPr algn="ctr"/>
              <a:r>
                <a:rPr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From local NAS</a:t>
              </a:r>
            </a:p>
            <a:p>
              <a:pPr algn="ct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(via</a:t>
              </a:r>
              <a:r>
                <a:rPr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HBS 3)</a:t>
              </a:r>
              <a:endPar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 name="文字方塊 11">
              <a:extLst>
                <a:ext uri="{FF2B5EF4-FFF2-40B4-BE49-F238E27FC236}">
                  <a16:creationId xmlns:a16="http://schemas.microsoft.com/office/drawing/2014/main" id="{9BC976C3-49E7-8702-F5B5-F16C0AE3F300}"/>
                </a:ext>
              </a:extLst>
            </p:cNvPr>
            <p:cNvSpPr txBox="1"/>
            <p:nvPr/>
          </p:nvSpPr>
          <p:spPr>
            <a:xfrm>
              <a:off x="4269921" y="2623588"/>
              <a:ext cx="2755319" cy="590543"/>
            </a:xfrm>
            <a:prstGeom prst="rect">
              <a:avLst/>
            </a:prstGeom>
            <a:noFill/>
          </p:spPr>
          <p:txBody>
            <a:bodyPr wrap="square" rtlCol="0" anchor="t">
              <a:spAutoFit/>
            </a:bodyPr>
            <a:lstStyle/>
            <a:p>
              <a:pPr algn="ct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From remote NAS</a:t>
              </a:r>
              <a:endPar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r>
                <a:rPr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(via File Station )</a:t>
              </a:r>
              <a:endPar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68BB0229-DE53-D31D-7C18-516D50712896}"/>
                </a:ext>
              </a:extLst>
            </p:cNvPr>
            <p:cNvSpPr txBox="1"/>
            <p:nvPr/>
          </p:nvSpPr>
          <p:spPr>
            <a:xfrm>
              <a:off x="8113261" y="2584152"/>
              <a:ext cx="2634027" cy="590543"/>
            </a:xfrm>
            <a:prstGeom prst="rect">
              <a:avLst/>
            </a:prstGeom>
            <a:noFill/>
          </p:spPr>
          <p:txBody>
            <a:bodyPr wrap="square" rtlCol="0" anchor="t">
              <a:spAutoFit/>
            </a:bodyPr>
            <a:lstStyle/>
            <a:p>
              <a:pPr algn="ctr"/>
              <a:r>
                <a:rPr lang="en-US" altLang="zh-TW" sz="1400" b="1">
                  <a:latin typeface="Arial" panose="020B0604020202020204" pitchFamily="34" charset="0"/>
                  <a:ea typeface="微軟正黑體" panose="020B0604030504040204" pitchFamily="34" charset="-120"/>
                  <a:cs typeface="Calibri"/>
                  <a:sym typeface="Arial" panose="020B0604020202020204" pitchFamily="34" charset="0"/>
                </a:rPr>
                <a:t>Carry and Use</a:t>
              </a:r>
            </a:p>
            <a:p>
              <a:pPr algn="ctr"/>
              <a:r>
                <a:rPr lang="en-US" altLang="zh-TW" sz="1400" b="1">
                  <a:latin typeface="Arial" panose="020B0604020202020204" pitchFamily="34" charset="0"/>
                  <a:ea typeface="微軟正黑體" panose="020B0604030504040204" pitchFamily="34" charset="-120"/>
                  <a:cs typeface="Calibri"/>
                  <a:sym typeface="Arial" panose="020B0604020202020204" pitchFamily="34" charset="0"/>
                </a:rPr>
                <a:t>(</a:t>
              </a:r>
              <a:r>
                <a:rPr lang="en-US" altLang="zh-TW" sz="1400" b="1" err="1">
                  <a:latin typeface="Arial" panose="020B0604020202020204" pitchFamily="34" charset="0"/>
                  <a:ea typeface="微軟正黑體" panose="020B0604030504040204" pitchFamily="34" charset="-120"/>
                  <a:cs typeface="Calibri"/>
                  <a:sym typeface="Arial" panose="020B0604020202020204" pitchFamily="34" charset="0"/>
                </a:rPr>
                <a:t>QuDedup</a:t>
              </a:r>
              <a:r>
                <a:rPr lang="en-US" altLang="zh-TW" sz="1400" b="1">
                  <a:latin typeface="Arial" panose="020B0604020202020204" pitchFamily="34" charset="0"/>
                  <a:ea typeface="微軟正黑體" panose="020B0604030504040204" pitchFamily="34" charset="-120"/>
                  <a:cs typeface="Calibri"/>
                  <a:sym typeface="Arial" panose="020B0604020202020204" pitchFamily="34" charset="0"/>
                </a:rPr>
                <a:t> Extract Tool)</a:t>
              </a:r>
            </a:p>
          </p:txBody>
        </p:sp>
        <p:sp>
          <p:nvSpPr>
            <p:cNvPr id="14" name="文字方塊 13">
              <a:extLst>
                <a:ext uri="{FF2B5EF4-FFF2-40B4-BE49-F238E27FC236}">
                  <a16:creationId xmlns:a16="http://schemas.microsoft.com/office/drawing/2014/main" id="{F92FDD21-336C-22C0-D06F-468D583CBDA0}"/>
                </a:ext>
              </a:extLst>
            </p:cNvPr>
            <p:cNvSpPr txBox="1"/>
            <p:nvPr/>
          </p:nvSpPr>
          <p:spPr>
            <a:xfrm>
              <a:off x="2237488" y="4248937"/>
              <a:ext cx="865301" cy="312640"/>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Taipei</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文字方塊 14">
              <a:extLst>
                <a:ext uri="{FF2B5EF4-FFF2-40B4-BE49-F238E27FC236}">
                  <a16:creationId xmlns:a16="http://schemas.microsoft.com/office/drawing/2014/main" id="{D75B4E54-9C00-F5AD-D140-A8EC9C845BC0}"/>
                </a:ext>
              </a:extLst>
            </p:cNvPr>
            <p:cNvSpPr txBox="1"/>
            <p:nvPr/>
          </p:nvSpPr>
          <p:spPr>
            <a:xfrm>
              <a:off x="2237488" y="6382536"/>
              <a:ext cx="865301" cy="312640"/>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Taipei</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文字方塊 15">
              <a:extLst>
                <a:ext uri="{FF2B5EF4-FFF2-40B4-BE49-F238E27FC236}">
                  <a16:creationId xmlns:a16="http://schemas.microsoft.com/office/drawing/2014/main" id="{9D224CD2-4A55-1800-26E5-D7ADFA9C18D8}"/>
                </a:ext>
              </a:extLst>
            </p:cNvPr>
            <p:cNvSpPr txBox="1"/>
            <p:nvPr/>
          </p:nvSpPr>
          <p:spPr>
            <a:xfrm>
              <a:off x="2785579" y="3438683"/>
              <a:ext cx="1684770" cy="243165"/>
            </a:xfrm>
            <a:prstGeom prst="rect">
              <a:avLst/>
            </a:prstGeom>
            <a:noFill/>
          </p:spPr>
          <p:txBody>
            <a:bodyPr wrap="square" rtlCol="0">
              <a:spAutoFit/>
            </a:bodyPr>
            <a:lstStyle/>
            <a:p>
              <a:pPr algn="ctr"/>
              <a:r>
                <a:rPr lang="en-US" altLang="zh-TW" sz="800" b="1">
                  <a:solidFill>
                    <a:schemeClr val="bg1"/>
                  </a:solidFill>
                  <a:latin typeface="Arial" panose="020B0604020202020204" pitchFamily="34" charset="0"/>
                  <a:ea typeface="微軟正黑體" panose="020B0604030504040204" pitchFamily="34" charset="-120"/>
                  <a:sym typeface="Arial" panose="020B0604020202020204" pitchFamily="34" charset="0"/>
                </a:rPr>
                <a:t>Backup/Restore</a:t>
              </a:r>
              <a:endParaRPr lang="zh-TW" altLang="en-US" sz="8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文字方塊 17">
              <a:extLst>
                <a:ext uri="{FF2B5EF4-FFF2-40B4-BE49-F238E27FC236}">
                  <a16:creationId xmlns:a16="http://schemas.microsoft.com/office/drawing/2014/main" id="{A1BCE550-54CF-91E5-DBB8-53BCDCF9491C}"/>
                </a:ext>
              </a:extLst>
            </p:cNvPr>
            <p:cNvSpPr txBox="1"/>
            <p:nvPr/>
          </p:nvSpPr>
          <p:spPr>
            <a:xfrm>
              <a:off x="3268480" y="4682325"/>
              <a:ext cx="897105" cy="260533"/>
            </a:xfrm>
            <a:prstGeom prst="rect">
              <a:avLst/>
            </a:prstGeom>
            <a:noFill/>
          </p:spPr>
          <p:txBody>
            <a:bodyPr wrap="square" rtlCol="0">
              <a:spAutoFit/>
            </a:bodyPr>
            <a:lstStyle/>
            <a:p>
              <a:pPr algn="ctr"/>
              <a:r>
                <a:rPr lang="en-US" altLang="zh-TW" sz="900" b="1">
                  <a:solidFill>
                    <a:schemeClr val="bg1"/>
                  </a:solidFill>
                  <a:latin typeface="Arial" panose="020B0604020202020204" pitchFamily="34" charset="0"/>
                  <a:ea typeface="微軟正黑體" panose="020B0604030504040204" pitchFamily="34" charset="-120"/>
                  <a:sym typeface="Arial" panose="020B0604020202020204" pitchFamily="34" charset="0"/>
                </a:rPr>
                <a:t>TCP BBR</a:t>
              </a:r>
              <a:endParaRPr lang="zh-TW" altLang="en-US" sz="9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 name="文字方塊 18">
              <a:extLst>
                <a:ext uri="{FF2B5EF4-FFF2-40B4-BE49-F238E27FC236}">
                  <a16:creationId xmlns:a16="http://schemas.microsoft.com/office/drawing/2014/main" id="{BFA78615-E5C0-BC84-0DF1-AFD3178475CC}"/>
                </a:ext>
              </a:extLst>
            </p:cNvPr>
            <p:cNvSpPr txBox="1"/>
            <p:nvPr/>
          </p:nvSpPr>
          <p:spPr>
            <a:xfrm>
              <a:off x="4967772" y="4148257"/>
              <a:ext cx="686683" cy="347379"/>
            </a:xfrm>
            <a:prstGeom prst="rect">
              <a:avLst/>
            </a:prstGeom>
            <a:noFill/>
          </p:spPr>
          <p:txBody>
            <a:bodyPr wrap="square" rtlCol="0">
              <a:spAutoFit/>
            </a:bodyPr>
            <a:lstStyle/>
            <a:p>
              <a:pPr algn="ct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4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 name="文字方塊 20">
              <a:extLst>
                <a:ext uri="{FF2B5EF4-FFF2-40B4-BE49-F238E27FC236}">
                  <a16:creationId xmlns:a16="http://schemas.microsoft.com/office/drawing/2014/main" id="{56F4FF3C-B26B-520C-AA1C-8DFDFC590B71}"/>
                </a:ext>
              </a:extLst>
            </p:cNvPr>
            <p:cNvSpPr txBox="1"/>
            <p:nvPr/>
          </p:nvSpPr>
          <p:spPr>
            <a:xfrm>
              <a:off x="5631473" y="5152938"/>
              <a:ext cx="686683" cy="347379"/>
            </a:xfrm>
            <a:prstGeom prst="rect">
              <a:avLst/>
            </a:prstGeom>
            <a:noFill/>
          </p:spPr>
          <p:txBody>
            <a:bodyPr wrap="square" rtlCol="0">
              <a:spAutoFit/>
            </a:bodyPr>
            <a:lstStyle/>
            <a:p>
              <a:pPr algn="ct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4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文字方塊 21">
              <a:extLst>
                <a:ext uri="{FF2B5EF4-FFF2-40B4-BE49-F238E27FC236}">
                  <a16:creationId xmlns:a16="http://schemas.microsoft.com/office/drawing/2014/main" id="{A691C1D0-92C6-4E7D-37BD-2879D602D684}"/>
                </a:ext>
              </a:extLst>
            </p:cNvPr>
            <p:cNvSpPr txBox="1"/>
            <p:nvPr/>
          </p:nvSpPr>
          <p:spPr>
            <a:xfrm>
              <a:off x="9191876" y="3148883"/>
              <a:ext cx="686683" cy="312640"/>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文字方塊 22">
              <a:extLst>
                <a:ext uri="{FF2B5EF4-FFF2-40B4-BE49-F238E27FC236}">
                  <a16:creationId xmlns:a16="http://schemas.microsoft.com/office/drawing/2014/main" id="{D7680C41-174F-8009-295D-DD1234077A26}"/>
                </a:ext>
              </a:extLst>
            </p:cNvPr>
            <p:cNvSpPr txBox="1"/>
            <p:nvPr/>
          </p:nvSpPr>
          <p:spPr>
            <a:xfrm>
              <a:off x="9191876" y="4560588"/>
              <a:ext cx="686683" cy="312640"/>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文字方塊 23">
              <a:extLst>
                <a:ext uri="{FF2B5EF4-FFF2-40B4-BE49-F238E27FC236}">
                  <a16:creationId xmlns:a16="http://schemas.microsoft.com/office/drawing/2014/main" id="{5E4D0199-DC15-F3AE-2E2A-25D51BF90623}"/>
                </a:ext>
              </a:extLst>
            </p:cNvPr>
            <p:cNvSpPr txBox="1"/>
            <p:nvPr/>
          </p:nvSpPr>
          <p:spPr>
            <a:xfrm>
              <a:off x="9191876" y="5940209"/>
              <a:ext cx="686683" cy="312640"/>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2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2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文字方塊 24">
              <a:extLst>
                <a:ext uri="{FF2B5EF4-FFF2-40B4-BE49-F238E27FC236}">
                  <a16:creationId xmlns:a16="http://schemas.microsoft.com/office/drawing/2014/main" id="{AA7515F5-3D2D-3033-E430-65D07DBF289B}"/>
                </a:ext>
              </a:extLst>
            </p:cNvPr>
            <p:cNvSpPr txBox="1"/>
            <p:nvPr/>
          </p:nvSpPr>
          <p:spPr>
            <a:xfrm>
              <a:off x="6579932" y="5381846"/>
              <a:ext cx="1650258" cy="295271"/>
            </a:xfrm>
            <a:prstGeom prst="rect">
              <a:avLst/>
            </a:prstGeom>
            <a:noFill/>
          </p:spPr>
          <p:txBody>
            <a:bodyPr wrap="square" rtlCol="0">
              <a:spAutoFit/>
            </a:bodyPr>
            <a:lstStyle/>
            <a:p>
              <a:pPr algn="ctr"/>
              <a:r>
                <a:rPr lang="en-US" altLang="zh-TW" sz="11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CIFS / NFS / FTP</a:t>
              </a:r>
            </a:p>
          </p:txBody>
        </p:sp>
        <p:sp>
          <p:nvSpPr>
            <p:cNvPr id="26" name="文字方塊 25">
              <a:extLst>
                <a:ext uri="{FF2B5EF4-FFF2-40B4-BE49-F238E27FC236}">
                  <a16:creationId xmlns:a16="http://schemas.microsoft.com/office/drawing/2014/main" id="{49052EAD-A184-C4AC-82DD-1631DA1C63A7}"/>
                </a:ext>
              </a:extLst>
            </p:cNvPr>
            <p:cNvSpPr txBox="1"/>
            <p:nvPr/>
          </p:nvSpPr>
          <p:spPr>
            <a:xfrm>
              <a:off x="10034548" y="3946546"/>
              <a:ext cx="779482" cy="312640"/>
            </a:xfrm>
            <a:prstGeom prst="rect">
              <a:avLst/>
            </a:prstGeom>
            <a:noFill/>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Tokyo</a:t>
              </a:r>
              <a:endParaRPr lang="zh-TW" alt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 name="文字方塊 26">
              <a:extLst>
                <a:ext uri="{FF2B5EF4-FFF2-40B4-BE49-F238E27FC236}">
                  <a16:creationId xmlns:a16="http://schemas.microsoft.com/office/drawing/2014/main" id="{3E273B90-0A8B-9383-952A-81F425333716}"/>
                </a:ext>
              </a:extLst>
            </p:cNvPr>
            <p:cNvSpPr txBox="1"/>
            <p:nvPr/>
          </p:nvSpPr>
          <p:spPr>
            <a:xfrm>
              <a:off x="9909199" y="5338880"/>
              <a:ext cx="993483" cy="312640"/>
            </a:xfrm>
            <a:prstGeom prst="rect">
              <a:avLst/>
            </a:prstGeom>
            <a:noFill/>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New York</a:t>
              </a:r>
            </a:p>
          </p:txBody>
        </p:sp>
        <p:sp>
          <p:nvSpPr>
            <p:cNvPr id="28" name="文字方塊 27">
              <a:extLst>
                <a:ext uri="{FF2B5EF4-FFF2-40B4-BE49-F238E27FC236}">
                  <a16:creationId xmlns:a16="http://schemas.microsoft.com/office/drawing/2014/main" id="{8D5BA7AA-AFE9-C8C2-5FEA-639A636A95F9}"/>
                </a:ext>
              </a:extLst>
            </p:cNvPr>
            <p:cNvSpPr txBox="1"/>
            <p:nvPr/>
          </p:nvSpPr>
          <p:spPr>
            <a:xfrm>
              <a:off x="9967805" y="6698993"/>
              <a:ext cx="846223" cy="312640"/>
            </a:xfrm>
            <a:prstGeom prst="rect">
              <a:avLst/>
            </a:prstGeom>
            <a:noFill/>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Beijing</a:t>
              </a:r>
              <a:endParaRPr lang="zh-TW" altLang="en-US" sz="12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9" name="圖片 28">
              <a:extLst>
                <a:ext uri="{FF2B5EF4-FFF2-40B4-BE49-F238E27FC236}">
                  <a16:creationId xmlns:a16="http://schemas.microsoft.com/office/drawing/2014/main" id="{0CAC2EF7-0942-D0F8-4776-D16521B455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6313" y="5089686"/>
              <a:ext cx="498390" cy="498390"/>
            </a:xfrm>
            <a:prstGeom prst="rect">
              <a:avLst/>
            </a:prstGeom>
          </p:spPr>
        </p:pic>
        <p:pic>
          <p:nvPicPr>
            <p:cNvPr id="30" name="圖片 29">
              <a:extLst>
                <a:ext uri="{FF2B5EF4-FFF2-40B4-BE49-F238E27FC236}">
                  <a16:creationId xmlns:a16="http://schemas.microsoft.com/office/drawing/2014/main" id="{41ECB3F8-8B3B-A13D-E471-09C9FEF5E3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6313" y="3694023"/>
              <a:ext cx="498390" cy="498390"/>
            </a:xfrm>
            <a:prstGeom prst="rect">
              <a:avLst/>
            </a:prstGeom>
          </p:spPr>
        </p:pic>
        <p:pic>
          <p:nvPicPr>
            <p:cNvPr id="31" name="圖片 30">
              <a:extLst>
                <a:ext uri="{FF2B5EF4-FFF2-40B4-BE49-F238E27FC236}">
                  <a16:creationId xmlns:a16="http://schemas.microsoft.com/office/drawing/2014/main" id="{D6A34E70-B3B5-9770-98A5-606BC0E8A8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6313" y="6453266"/>
              <a:ext cx="498390" cy="498390"/>
            </a:xfrm>
            <a:prstGeom prst="rect">
              <a:avLst/>
            </a:prstGeom>
          </p:spPr>
        </p:pic>
        <p:sp>
          <p:nvSpPr>
            <p:cNvPr id="32" name="文字方塊 31">
              <a:extLst>
                <a:ext uri="{FF2B5EF4-FFF2-40B4-BE49-F238E27FC236}">
                  <a16:creationId xmlns:a16="http://schemas.microsoft.com/office/drawing/2014/main" id="{5FC6739B-057B-C85B-DBCA-983E7E5B3CD1}"/>
                </a:ext>
              </a:extLst>
            </p:cNvPr>
            <p:cNvSpPr txBox="1"/>
            <p:nvPr/>
          </p:nvSpPr>
          <p:spPr>
            <a:xfrm>
              <a:off x="5297333" y="6525303"/>
              <a:ext cx="1849234" cy="660018"/>
            </a:xfrm>
            <a:prstGeom prst="rect">
              <a:avLst/>
            </a:prstGeom>
            <a:noFill/>
          </p:spPr>
          <p:txBody>
            <a:bodyPr wrap="square" rtlCol="0" anchor="t">
              <a:spAutoFit/>
            </a:bodyPr>
            <a:lstStyle/>
            <a:p>
              <a:pPr algn="ctr"/>
              <a:r>
                <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Access from Cloud</a:t>
              </a:r>
              <a:endParaRPr lang="zh-TW"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3" name="文字方塊 32">
              <a:extLst>
                <a:ext uri="{FF2B5EF4-FFF2-40B4-BE49-F238E27FC236}">
                  <a16:creationId xmlns:a16="http://schemas.microsoft.com/office/drawing/2014/main" id="{0CFADE3D-350C-DB7D-C8C0-47B97927430A}"/>
                </a:ext>
              </a:extLst>
            </p:cNvPr>
            <p:cNvSpPr txBox="1"/>
            <p:nvPr/>
          </p:nvSpPr>
          <p:spPr>
            <a:xfrm>
              <a:off x="3903718" y="4448420"/>
              <a:ext cx="3555123" cy="27790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File station with </a:t>
              </a:r>
              <a:r>
                <a:rPr lang="en-US" altLang="zh-TW" sz="1000"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QuDedup</a:t>
              </a:r>
              <a:r>
                <a:rPr lang="en-US" altLang="zh-TW" sz="1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(soon)</a:t>
              </a:r>
              <a:endParaRPr lang="zh-TW" altLang="en-US" sz="1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4" name="文字方塊 33">
              <a:extLst>
                <a:ext uri="{FF2B5EF4-FFF2-40B4-BE49-F238E27FC236}">
                  <a16:creationId xmlns:a16="http://schemas.microsoft.com/office/drawing/2014/main" id="{3C3D5E35-A11E-3A22-D81C-3814F021A9DD}"/>
                </a:ext>
              </a:extLst>
            </p:cNvPr>
            <p:cNvSpPr txBox="1"/>
            <p:nvPr/>
          </p:nvSpPr>
          <p:spPr>
            <a:xfrm>
              <a:off x="1203802" y="6681866"/>
              <a:ext cx="2331561" cy="486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File station with </a:t>
              </a:r>
              <a:r>
                <a:rPr lang="en-US" altLang="zh-TW" sz="1100"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QuDedup</a:t>
              </a:r>
              <a:r>
                <a:rPr lang="en-US" altLang="zh-TW"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(soon)</a:t>
              </a:r>
              <a:endParaRPr lang="zh-TW" altLang="en-US" sz="11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Tree>
    <p:extLst>
      <p:ext uri="{BB962C8B-B14F-4D97-AF65-F5344CB8AC3E}">
        <p14:creationId xmlns:p14="http://schemas.microsoft.com/office/powerpoint/2010/main" val="2687886767"/>
      </p:ext>
    </p:ext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FF0C24-EA2F-F847-8F31-9ED67745973C}"/>
              </a:ext>
            </a:extLst>
          </p:cNvPr>
          <p:cNvSpPr>
            <a:spLocks noGrp="1"/>
          </p:cNvSpPr>
          <p:nvPr>
            <p:ph type="title"/>
          </p:nvPr>
        </p:nvSpPr>
        <p:spPr/>
        <p:txBody>
          <a:bodyPr>
            <a:normAutofit/>
          </a:bodyPr>
          <a:lstStyle/>
          <a:p>
            <a:r>
              <a:rPr lang="en-US" altLang="zh-TW" dirty="0">
                <a:latin typeface="Arial" panose="020B0604020202020204" pitchFamily="34" charset="0"/>
                <a:sym typeface="Arial" panose="020B0604020202020204" pitchFamily="34" charset="0"/>
              </a:rPr>
              <a:t>Snapshots </a:t>
            </a:r>
            <a:r>
              <a:rPr lang="en-US" altLang="zh-TW">
                <a:latin typeface="Arial" panose="020B0604020202020204" pitchFamily="34" charset="0"/>
                <a:sym typeface="Arial" panose="020B0604020202020204" pitchFamily="34" charset="0"/>
              </a:rPr>
              <a:t>help you fight </a:t>
            </a:r>
            <a:r>
              <a:rPr lang="en-US" altLang="zh-TW" dirty="0">
                <a:latin typeface="Arial" panose="020B0604020202020204" pitchFamily="34" charset="0"/>
                <a:sym typeface="Arial" panose="020B0604020202020204" pitchFamily="34" charset="0"/>
              </a:rPr>
              <a:t>with </a:t>
            </a:r>
            <a:r>
              <a:rPr lang="en-US" altLang="zh-TW">
                <a:latin typeface="Arial" panose="020B0604020202020204" pitchFamily="34" charset="0"/>
                <a:sym typeface="Arial" panose="020B0604020202020204" pitchFamily="34" charset="0"/>
              </a:rPr>
              <a:t>ransomware </a:t>
            </a:r>
            <a:r>
              <a:rPr lang="en-US" altLang="zh-TW">
                <a:sym typeface="Arial" panose="020B0604020202020204" pitchFamily="34" charset="0"/>
              </a:rPr>
              <a:t>t</a:t>
            </a:r>
            <a:r>
              <a:rPr lang="en-US" altLang="zh-TW">
                <a:latin typeface="Arial" panose="020B0604020202020204" pitchFamily="34" charset="0"/>
                <a:sym typeface="Arial" panose="020B0604020202020204" pitchFamily="34" charset="0"/>
              </a:rPr>
              <a:t>hreats, security threats and human errors</a:t>
            </a:r>
            <a:endParaRPr lang="zh-TW" altLang="en-US" dirty="0">
              <a:latin typeface="Arial" panose="020B0604020202020204" pitchFamily="34" charset="0"/>
              <a:sym typeface="Arial" panose="020B0604020202020204" pitchFamily="34" charset="0"/>
            </a:endParaRPr>
          </a:p>
        </p:txBody>
      </p:sp>
      <p:pic>
        <p:nvPicPr>
          <p:cNvPr id="7" name="圖片 3" descr="一張含有 文字 的圖片&#10;&#10;自動產生的描述">
            <a:extLst>
              <a:ext uri="{FF2B5EF4-FFF2-40B4-BE49-F238E27FC236}">
                <a16:creationId xmlns:a16="http://schemas.microsoft.com/office/drawing/2014/main" id="{8950AC6E-4BC1-4B11-9EB7-FE2E05A586B8}"/>
              </a:ext>
            </a:extLst>
          </p:cNvPr>
          <p:cNvPicPr>
            <a:picLocks noChangeAspect="1"/>
          </p:cNvPicPr>
          <p:nvPr/>
        </p:nvPicPr>
        <p:blipFill>
          <a:blip r:embed="rId3"/>
          <a:stretch>
            <a:fillRect/>
          </a:stretch>
        </p:blipFill>
        <p:spPr>
          <a:xfrm>
            <a:off x="5276110" y="3188406"/>
            <a:ext cx="6301741" cy="3100261"/>
          </a:xfrm>
          <a:prstGeom prst="roundRect">
            <a:avLst>
              <a:gd name="adj" fmla="val 0"/>
            </a:avLst>
          </a:prstGeom>
          <a:ln>
            <a:noFill/>
          </a:ln>
          <a:effectLst>
            <a:outerShdw blurRad="444500" dist="215900" dir="8100000" algn="tr" rotWithShape="0">
              <a:srgbClr val="09000C">
                <a:alpha val="55000"/>
              </a:srgbClr>
            </a:outerShdw>
          </a:effectLst>
          <a:scene3d>
            <a:camera prst="orthographicFront"/>
            <a:lightRig rig="contrasting" dir="t">
              <a:rot lat="0" lon="0" rev="4200000"/>
            </a:lightRig>
          </a:scene3d>
          <a:sp3d prstMaterial="plastic">
            <a:contourClr>
              <a:srgbClr val="969696"/>
            </a:contourClr>
          </a:sp3d>
        </p:spPr>
      </p:pic>
      <p:sp>
        <p:nvSpPr>
          <p:cNvPr id="8" name="文字方塊 7">
            <a:extLst>
              <a:ext uri="{FF2B5EF4-FFF2-40B4-BE49-F238E27FC236}">
                <a16:creationId xmlns:a16="http://schemas.microsoft.com/office/drawing/2014/main" id="{012C6FE5-FD6C-4983-9AE6-1DA5755C81FE}"/>
              </a:ext>
            </a:extLst>
          </p:cNvPr>
          <p:cNvSpPr txBox="1"/>
          <p:nvPr/>
        </p:nvSpPr>
        <p:spPr>
          <a:xfrm>
            <a:off x="553395" y="2020801"/>
            <a:ext cx="9909821" cy="7750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rPr>
              <a:t>TS-253E / TS-453E supports Snapshot,</a:t>
            </a:r>
            <a:r>
              <a:rPr lang="en-US" altLang="zh-TW">
                <a:latin typeface="Arial" panose="020B0604020202020204" pitchFamily="34" charset="0"/>
                <a:ea typeface="微軟正黑體" panose="020B0604030504040204" pitchFamily="34" charset="-120"/>
                <a:sym typeface="Arial" panose="020B0604020202020204" pitchFamily="34" charset="0"/>
              </a:rPr>
              <a:t> like taking a photo - within seconds the complete status of your NAS system and data is recorded. </a:t>
            </a:r>
            <a:endParaRPr lang="zh-TW" altLang="en-US">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9" name="圖片 8">
            <a:extLst>
              <a:ext uri="{FF2B5EF4-FFF2-40B4-BE49-F238E27FC236}">
                <a16:creationId xmlns:a16="http://schemas.microsoft.com/office/drawing/2014/main" id="{D5A3D9C9-70D3-44DE-9426-03AD146B9E49}"/>
              </a:ext>
            </a:extLst>
          </p:cNvPr>
          <p:cNvPicPr>
            <a:picLocks noChangeAspect="1"/>
          </p:cNvPicPr>
          <p:nvPr/>
        </p:nvPicPr>
        <p:blipFill>
          <a:blip r:embed="rId4"/>
          <a:stretch>
            <a:fillRect/>
          </a:stretch>
        </p:blipFill>
        <p:spPr>
          <a:xfrm>
            <a:off x="4828595" y="5162205"/>
            <a:ext cx="1306512" cy="1306512"/>
          </a:xfrm>
          <a:prstGeom prst="rect">
            <a:avLst/>
          </a:prstGeom>
          <a:effectLst>
            <a:outerShdw blurRad="50800" dist="38100" dir="5400000" algn="t" rotWithShape="0">
              <a:prstClr val="black">
                <a:alpha val="40000"/>
              </a:prstClr>
            </a:outerShdw>
          </a:effectLst>
        </p:spPr>
      </p:pic>
      <p:sp>
        <p:nvSpPr>
          <p:cNvPr id="10" name="文字方塊 9">
            <a:extLst>
              <a:ext uri="{FF2B5EF4-FFF2-40B4-BE49-F238E27FC236}">
                <a16:creationId xmlns:a16="http://schemas.microsoft.com/office/drawing/2014/main" id="{012C6FE5-FD6C-4983-9AE6-1DA5755C81FE}"/>
              </a:ext>
            </a:extLst>
          </p:cNvPr>
          <p:cNvSpPr txBox="1"/>
          <p:nvPr/>
        </p:nvSpPr>
        <p:spPr>
          <a:xfrm>
            <a:off x="553395" y="2890237"/>
            <a:ext cx="4704871" cy="10025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2400" b="1">
                <a:solidFill>
                  <a:srgbClr val="2189DF"/>
                </a:solidFill>
                <a:latin typeface="Arial" panose="020B0604020202020204" pitchFamily="34" charset="0"/>
                <a:ea typeface="微軟正黑體" panose="020B0604030504040204" pitchFamily="34" charset="-120"/>
                <a:cs typeface="Calibri"/>
                <a:sym typeface="Arial" panose="020B0604020202020204" pitchFamily="34" charset="0"/>
              </a:rPr>
              <a:t>Mitigate the growing threat of ransomware</a:t>
            </a:r>
            <a:endParaRPr lang="zh-TW" altLang="en-US" sz="2400" b="1">
              <a:solidFill>
                <a:srgbClr val="2189D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11" name="文字方塊 10">
            <a:extLst>
              <a:ext uri="{FF2B5EF4-FFF2-40B4-BE49-F238E27FC236}">
                <a16:creationId xmlns:a16="http://schemas.microsoft.com/office/drawing/2014/main" id="{012C6FE5-FD6C-4983-9AE6-1DA5755C81FE}"/>
              </a:ext>
            </a:extLst>
          </p:cNvPr>
          <p:cNvSpPr txBox="1"/>
          <p:nvPr/>
        </p:nvSpPr>
        <p:spPr>
          <a:xfrm>
            <a:off x="553395" y="3892819"/>
            <a:ext cx="4223608" cy="26530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1600" b="1">
                <a:latin typeface="Arial" panose="020B0604020202020204" pitchFamily="34" charset="0"/>
                <a:ea typeface="微軟正黑體" panose="020B0604030504040204" pitchFamily="34" charset="-120"/>
                <a:cs typeface="Calibri"/>
                <a:sym typeface="Arial" panose="020B0604020202020204" pitchFamily="34" charset="0"/>
              </a:rPr>
              <a:t>Step 1 </a:t>
            </a:r>
          </a:p>
          <a:p>
            <a:pPr>
              <a:lnSpc>
                <a:spcPct val="130000"/>
              </a:lnSpc>
            </a:pPr>
            <a:r>
              <a:rPr lang="en-US" altLang="zh-TW" sz="1600">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rPr>
              <a:t>Regularly update, and use Malware Remover</a:t>
            </a:r>
          </a:p>
          <a:p>
            <a:pPr>
              <a:lnSpc>
                <a:spcPct val="130000"/>
              </a:lnSpc>
            </a:pPr>
            <a:r>
              <a:rPr lang="en-US" altLang="zh-TW" sz="1600" b="1">
                <a:latin typeface="Arial" panose="020B0604020202020204" pitchFamily="34" charset="0"/>
                <a:ea typeface="微軟正黑體" panose="020B0604030504040204" pitchFamily="34" charset="-120"/>
                <a:cs typeface="Calibri"/>
                <a:sym typeface="Arial" panose="020B0604020202020204" pitchFamily="34" charset="0"/>
              </a:rPr>
              <a:t>Step 2</a:t>
            </a:r>
          </a:p>
          <a:p>
            <a:pPr>
              <a:lnSpc>
                <a:spcPct val="130000"/>
              </a:lnSpc>
            </a:pPr>
            <a:r>
              <a:rPr lang="en-US" altLang="zh-TW" sz="1600">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rPr>
              <a:t>Routinely back up to your NAS, and create multi-version snapshots</a:t>
            </a:r>
          </a:p>
          <a:p>
            <a:pPr>
              <a:lnSpc>
                <a:spcPct val="130000"/>
              </a:lnSpc>
            </a:pPr>
            <a:r>
              <a:rPr lang="en-US" altLang="zh-TW" sz="1600" b="1">
                <a:latin typeface="Arial" panose="020B0604020202020204" pitchFamily="34" charset="0"/>
                <a:ea typeface="微軟正黑體" panose="020B0604030504040204" pitchFamily="34" charset="-120"/>
                <a:cs typeface="Calibri"/>
                <a:sym typeface="Arial" panose="020B0604020202020204" pitchFamily="34" charset="0"/>
              </a:rPr>
              <a:t>Step 3</a:t>
            </a:r>
          </a:p>
          <a:p>
            <a:pPr>
              <a:lnSpc>
                <a:spcPct val="130000"/>
              </a:lnSpc>
            </a:pPr>
            <a:r>
              <a:rPr lang="en-US" altLang="zh-TW" sz="1600">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rPr>
              <a:t>Back up snapshots to another QNAP NAS</a:t>
            </a:r>
            <a:endParaRPr lang="zh-TW" altLang="en-US" sz="1600">
              <a:solidFill>
                <a:schemeClr val="tx2">
                  <a:lumMod val="75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867438609"/>
      </p:ext>
    </p:ext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A1D45CD-3BD1-0709-F893-C85E73C90F2F}"/>
              </a:ext>
            </a:extLst>
          </p:cNvPr>
          <p:cNvSpPr/>
          <p:nvPr/>
        </p:nvSpPr>
        <p:spPr>
          <a:xfrm>
            <a:off x="6596592" y="4685597"/>
            <a:ext cx="4901826" cy="335462"/>
          </a:xfrm>
          <a:prstGeom prst="rect">
            <a:avLst/>
          </a:prstGeom>
          <a:solidFill>
            <a:srgbClr val="05F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5F7A674B-006E-739F-49C6-772B7A424E02}"/>
              </a:ext>
            </a:extLst>
          </p:cNvPr>
          <p:cNvSpPr>
            <a:spLocks noGrp="1"/>
          </p:cNvSpPr>
          <p:nvPr>
            <p:ph type="title"/>
          </p:nvPr>
        </p:nvSpPr>
        <p:spPr>
          <a:xfrm>
            <a:off x="413886" y="365125"/>
            <a:ext cx="11601330" cy="1325563"/>
          </a:xfrm>
        </p:spPr>
        <p:txBody>
          <a:bodyPr>
            <a:normAutofit/>
          </a:bodyPr>
          <a:lstStyle/>
          <a:p>
            <a:r>
              <a:rPr lang="en-US" altLang="zh-TW">
                <a:latin typeface="Arial" panose="020B0604020202020204" pitchFamily="34" charset="0"/>
                <a:sym typeface="Arial" panose="020B0604020202020204" pitchFamily="34" charset="0"/>
              </a:rPr>
              <a:t>SSD prices are expected to fall, affordably improve storage performance now</a:t>
            </a:r>
            <a:r>
              <a:rPr lang="zh-TW" altLang="en-US">
                <a:latin typeface="Arial" panose="020B0604020202020204" pitchFamily="34" charset="0"/>
                <a:sym typeface="Arial" panose="020B0604020202020204" pitchFamily="34" charset="0"/>
              </a:rPr>
              <a:t> </a:t>
            </a:r>
          </a:p>
        </p:txBody>
      </p:sp>
      <p:sp>
        <p:nvSpPr>
          <p:cNvPr id="4" name="Google Shape;298;p34">
            <a:extLst>
              <a:ext uri="{FF2B5EF4-FFF2-40B4-BE49-F238E27FC236}">
                <a16:creationId xmlns:a16="http://schemas.microsoft.com/office/drawing/2014/main" id="{0D04C127-C863-4815-00A7-17D36E57916A}"/>
              </a:ext>
            </a:extLst>
          </p:cNvPr>
          <p:cNvSpPr txBox="1">
            <a:spLocks/>
          </p:cNvSpPr>
          <p:nvPr/>
        </p:nvSpPr>
        <p:spPr>
          <a:xfrm>
            <a:off x="9430396" y="5075748"/>
            <a:ext cx="2293174" cy="327258"/>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None/>
            </a:pPr>
            <a:r>
              <a:rPr lang="en-US" altLang="zh-TW" sz="11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Source</a:t>
            </a:r>
            <a:r>
              <a:rPr lang="zh-TW" altLang="en-US" sz="11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sz="1100" err="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TrendForce</a:t>
            </a:r>
            <a:r>
              <a:rPr lang="en-US" altLang="zh-TW" sz="11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rPr>
              <a:t>, 2022.06</a:t>
            </a:r>
            <a:endParaRPr lang="zh-TW" altLang="en-US" sz="1100">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 name="矩形 4"/>
          <p:cNvSpPr/>
          <p:nvPr/>
        </p:nvSpPr>
        <p:spPr>
          <a:xfrm>
            <a:off x="551336" y="2132237"/>
            <a:ext cx="8542788" cy="461665"/>
          </a:xfrm>
          <a:prstGeom prst="rect">
            <a:avLst/>
          </a:prstGeom>
        </p:spPr>
        <p:txBody>
          <a:bodyPr wrap="square">
            <a:spAutoFit/>
          </a:bodyPr>
          <a:lstStyle/>
          <a:p>
            <a:r>
              <a:rPr lang="en-US" altLang="zh-TW" sz="2400" b="1">
                <a:latin typeface="Arial" panose="020B0604020202020204" pitchFamily="34" charset="0"/>
                <a:ea typeface="微軟正黑體" panose="020B0604030504040204" pitchFamily="34" charset="-120"/>
                <a:sym typeface="Arial" panose="020B0604020202020204" pitchFamily="34" charset="0"/>
              </a:rPr>
              <a:t>SSD has become popular. It is time to upgrade now !</a:t>
            </a:r>
            <a:endParaRPr lang="zh-TW" altLang="en-US" sz="2400" b="1">
              <a:latin typeface="Arial" panose="020B0604020202020204" pitchFamily="34" charset="0"/>
              <a:ea typeface="微軟正黑體" panose="020B0604030504040204" pitchFamily="34" charset="-120"/>
              <a:sym typeface="Arial" panose="020B0604020202020204" pitchFamily="34" charset="0"/>
            </a:endParaRPr>
          </a:p>
        </p:txBody>
      </p:sp>
      <p:sp>
        <p:nvSpPr>
          <p:cNvPr id="6" name="矩形 5"/>
          <p:cNvSpPr/>
          <p:nvPr/>
        </p:nvSpPr>
        <p:spPr>
          <a:xfrm>
            <a:off x="551336" y="2692255"/>
            <a:ext cx="5490106" cy="1200329"/>
          </a:xfrm>
          <a:prstGeom prst="rect">
            <a:avLst/>
          </a:prstGeom>
        </p:spPr>
        <p:txBody>
          <a:bodyPr wrap="square" lIns="91440" tIns="45720" rIns="91440" bIns="45720" anchor="t">
            <a:spAutoFit/>
          </a:bodyPr>
          <a:lstStyle/>
          <a:p>
            <a:r>
              <a:rPr lang="en-US" altLang="zh-TW">
                <a:latin typeface="Arial" panose="020B0604020202020204" pitchFamily="34" charset="0"/>
                <a:ea typeface="微軟正黑體" panose="020B0604030504040204" pitchFamily="34" charset="-120"/>
                <a:sym typeface="Arial" panose="020B0604020202020204" pitchFamily="34" charset="0"/>
              </a:rPr>
              <a:t>The cost per GB of storage for SSDs continues to decline, and the storage capacity continues to grow. In addition, SSD provides better storage performance compared to traditional hard drives. </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70340" y="3990937"/>
            <a:ext cx="8989137" cy="5619209"/>
          </a:xfrm>
          <a:prstGeom prst="rect">
            <a:avLst/>
          </a:prstGeom>
        </p:spPr>
      </p:pic>
      <p:graphicFrame>
        <p:nvGraphicFramePr>
          <p:cNvPr id="8" name="Shape 253">
            <a:extLst>
              <a:ext uri="{FF2B5EF4-FFF2-40B4-BE49-F238E27FC236}">
                <a16:creationId xmlns:a16="http://schemas.microsoft.com/office/drawing/2014/main" id="{3750E5AF-D529-8279-E13F-C53314E9F59E}"/>
              </a:ext>
            </a:extLst>
          </p:cNvPr>
          <p:cNvGraphicFramePr/>
          <p:nvPr>
            <p:extLst>
              <p:ext uri="{D42A27DB-BD31-4B8C-83A1-F6EECF244321}">
                <p14:modId xmlns:p14="http://schemas.microsoft.com/office/powerpoint/2010/main" val="307590064"/>
              </p:ext>
            </p:extLst>
          </p:nvPr>
        </p:nvGraphicFramePr>
        <p:xfrm>
          <a:off x="6596592" y="2786728"/>
          <a:ext cx="4901826" cy="2259823"/>
        </p:xfrm>
        <a:graphic>
          <a:graphicData uri="http://schemas.openxmlformats.org/drawingml/2006/table">
            <a:tbl>
              <a:tblPr firstRow="1" bandRow="1">
                <a:effectLst/>
                <a:tableStyleId>{85BE263C-DBD7-4A20-BB59-AAB30ACAA65A}</a:tableStyleId>
              </a:tblPr>
              <a:tblGrid>
                <a:gridCol w="2450913">
                  <a:extLst>
                    <a:ext uri="{9D8B030D-6E8A-4147-A177-3AD203B41FA5}">
                      <a16:colId xmlns:a16="http://schemas.microsoft.com/office/drawing/2014/main" val="20000"/>
                    </a:ext>
                  </a:extLst>
                </a:gridCol>
                <a:gridCol w="2450913">
                  <a:extLst>
                    <a:ext uri="{9D8B030D-6E8A-4147-A177-3AD203B41FA5}">
                      <a16:colId xmlns:a16="http://schemas.microsoft.com/office/drawing/2014/main" val="20001"/>
                    </a:ext>
                  </a:extLst>
                </a:gridCol>
              </a:tblGrid>
              <a:tr h="522463">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Type</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3Q22</a:t>
                      </a:r>
                      <a:r>
                        <a:rPr lang="en-US" altLang="zh-TW" baseline="0">
                          <a:latin typeface="Arial" panose="020B0604020202020204" pitchFamily="34" charset="0"/>
                          <a:ea typeface="微軟正黑體" panose="020B0604030504040204" pitchFamily="34" charset="-120"/>
                          <a:sym typeface="Arial" panose="020B0604020202020204" pitchFamily="34" charset="0"/>
                        </a:rPr>
                        <a:t>F</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extLst>
                  <a:ext uri="{0D108BD9-81ED-4DB2-BD59-A6C34878D82A}">
                    <a16:rowId xmlns:a16="http://schemas.microsoft.com/office/drawing/2014/main" val="1342711628"/>
                  </a:ext>
                </a:extLst>
              </a:tr>
              <a:tr h="321912">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Enterprise SSD</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Expected to be flat</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21912">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Client SSD</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010203">
                        <a:alpha val="10196"/>
                      </a:srgbClr>
                    </a:solidFill>
                  </a:tcPr>
                </a:tc>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decline 3~8%</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010203">
                        <a:alpha val="10196"/>
                      </a:srgbClr>
                    </a:solidFill>
                  </a:tcPr>
                </a:tc>
                <a:extLst>
                  <a:ext uri="{0D108BD9-81ED-4DB2-BD59-A6C34878D82A}">
                    <a16:rowId xmlns:a16="http://schemas.microsoft.com/office/drawing/2014/main" val="10002"/>
                  </a:ext>
                </a:extLst>
              </a:tr>
              <a:tr h="321912">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3D NAND</a:t>
                      </a:r>
                      <a:r>
                        <a:rPr lang="en-US" altLang="zh-TW" baseline="0">
                          <a:latin typeface="Arial" panose="020B0604020202020204" pitchFamily="34" charset="0"/>
                          <a:ea typeface="微軟正黑體" panose="020B0604030504040204" pitchFamily="34" charset="-120"/>
                          <a:sym typeface="Arial" panose="020B0604020202020204" pitchFamily="34" charset="0"/>
                        </a:rPr>
                        <a:t> Wafers</a:t>
                      </a:r>
                    </a:p>
                    <a:p>
                      <a:pPr algn="l"/>
                      <a:r>
                        <a:rPr lang="en-US" altLang="zh-TW" baseline="0">
                          <a:latin typeface="Arial" panose="020B0604020202020204" pitchFamily="34" charset="0"/>
                          <a:ea typeface="微軟正黑體" panose="020B0604030504040204" pitchFamily="34" charset="-120"/>
                          <a:sym typeface="Arial" panose="020B0604020202020204" pitchFamily="34" charset="0"/>
                        </a:rPr>
                        <a:t>(TLC &amp; QLC )</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FDFDFD">
                        <a:alpha val="14118"/>
                      </a:srgbClr>
                    </a:solidFill>
                  </a:tcPr>
                </a:tc>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decline 5~10%</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FDFDFD">
                        <a:alpha val="14118"/>
                      </a:srgbClr>
                    </a:solidFill>
                  </a:tcPr>
                </a:tc>
                <a:extLst>
                  <a:ext uri="{0D108BD9-81ED-4DB2-BD59-A6C34878D82A}">
                    <a16:rowId xmlns:a16="http://schemas.microsoft.com/office/drawing/2014/main" val="10003"/>
                  </a:ext>
                </a:extLst>
              </a:tr>
              <a:tr h="321912">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Total NAND Flash</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010203">
                        <a:alpha val="10196"/>
                      </a:srgbClr>
                    </a:solidFill>
                  </a:tcPr>
                </a:tc>
                <a:tc>
                  <a:txBody>
                    <a:bodyPr/>
                    <a:lstStyle/>
                    <a:p>
                      <a:pPr algn="l"/>
                      <a:r>
                        <a:rPr lang="en-US" altLang="zh-TW">
                          <a:latin typeface="Arial" panose="020B0604020202020204" pitchFamily="34" charset="0"/>
                          <a:ea typeface="微軟正黑體" panose="020B0604030504040204" pitchFamily="34" charset="-120"/>
                          <a:sym typeface="Arial" panose="020B0604020202020204" pitchFamily="34" charset="0"/>
                        </a:rPr>
                        <a:t>decline</a:t>
                      </a:r>
                      <a:r>
                        <a:rPr lang="zh-TW" altLang="en-US">
                          <a:latin typeface="Arial" panose="020B0604020202020204" pitchFamily="34" charset="0"/>
                          <a:ea typeface="微軟正黑體" panose="020B0604030504040204" pitchFamily="34" charset="-120"/>
                          <a:sym typeface="Arial" panose="020B0604020202020204" pitchFamily="34" charset="0"/>
                        </a:rPr>
                        <a:t> </a:t>
                      </a:r>
                      <a:r>
                        <a:rPr lang="en-US" altLang="zh-TW">
                          <a:latin typeface="Arial" panose="020B0604020202020204" pitchFamily="34" charset="0"/>
                          <a:ea typeface="微軟正黑體" panose="020B0604030504040204" pitchFamily="34" charset="-120"/>
                          <a:sym typeface="Arial" panose="020B0604020202020204" pitchFamily="34" charset="0"/>
                        </a:rPr>
                        <a:t>0~5%</a:t>
                      </a:r>
                      <a:endParaRPr lang="zh-TW" altLang="en-US">
                        <a:latin typeface="Arial" panose="020B0604020202020204" pitchFamily="34" charset="0"/>
                        <a:ea typeface="微軟正黑體" panose="020B0604030504040204" pitchFamily="34" charset="-120"/>
                        <a:sym typeface="Arial" panose="020B0604020202020204" pitchFamily="34" charset="0"/>
                      </a:endParaRP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010203">
                        <a:alpha val="10196"/>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88089644"/>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E7CD05-9ADE-DC4F-AA2E-5871593C8843}"/>
              </a:ext>
            </a:extLst>
          </p:cNvPr>
          <p:cNvSpPr>
            <a:spLocks noGrp="1"/>
          </p:cNvSpPr>
          <p:nvPr>
            <p:ph type="title"/>
          </p:nvPr>
        </p:nvSpPr>
        <p:spPr/>
        <p:txBody>
          <a:bodyPr/>
          <a:lstStyle/>
          <a:p>
            <a:r>
              <a:rPr lang="en-US" altLang="zh-TW">
                <a:latin typeface="Arial" panose="020B0604020202020204" pitchFamily="34" charset="0"/>
                <a:cs typeface="Arial"/>
                <a:sym typeface="Arial" panose="020B0604020202020204" pitchFamily="34" charset="0"/>
              </a:rPr>
              <a:t>Virtualization Station</a:t>
            </a:r>
            <a:r>
              <a:rPr lang="zh-TW" altLang="en-US">
                <a:latin typeface="Arial" panose="020B0604020202020204" pitchFamily="34" charset="0"/>
                <a:cs typeface="Arial"/>
                <a:sym typeface="Arial" panose="020B0604020202020204" pitchFamily="34" charset="0"/>
              </a:rPr>
              <a:t> </a:t>
            </a:r>
            <a:r>
              <a:rPr lang="en-US" altLang="zh-TW">
                <a:latin typeface="Arial" panose="020B0604020202020204" pitchFamily="34" charset="0"/>
                <a:cs typeface="Arial"/>
                <a:sym typeface="Arial" panose="020B0604020202020204" pitchFamily="34" charset="0"/>
              </a:rPr>
              <a:t>for running VMs </a:t>
            </a:r>
            <a:endParaRPr lang="zh-TW" altLang="en-US">
              <a:latin typeface="Arial" panose="020B0604020202020204" pitchFamily="34" charset="0"/>
              <a:sym typeface="Arial" panose="020B0604020202020204" pitchFamily="34" charset="0"/>
            </a:endParaRPr>
          </a:p>
        </p:txBody>
      </p:sp>
      <p:sp>
        <p:nvSpPr>
          <p:cNvPr id="60" name="矩形 59"/>
          <p:cNvSpPr/>
          <p:nvPr/>
        </p:nvSpPr>
        <p:spPr>
          <a:xfrm>
            <a:off x="798285" y="2967335"/>
            <a:ext cx="4002315" cy="461665"/>
          </a:xfrm>
          <a:prstGeom prst="rect">
            <a:avLst/>
          </a:prstGeom>
        </p:spPr>
        <p:txBody>
          <a:bodyPr wrap="square">
            <a:spAutoFit/>
          </a:bodyPr>
          <a:lstStyle/>
          <a:p>
            <a:r>
              <a:rPr lang="en-US" altLang="zh-TW" sz="2400" b="1">
                <a:solidFill>
                  <a:srgbClr val="2189DF"/>
                </a:solidFill>
                <a:latin typeface="Arial" panose="020B0604020202020204" pitchFamily="34" charset="0"/>
                <a:ea typeface="微軟正黑體" panose="020B0604030504040204" pitchFamily="34" charset="-120"/>
                <a:sym typeface="Arial" panose="020B0604020202020204" pitchFamily="34" charset="0"/>
              </a:rPr>
              <a:t>Virtualization Station</a:t>
            </a:r>
          </a:p>
        </p:txBody>
      </p:sp>
      <p:pic>
        <p:nvPicPr>
          <p:cNvPr id="7"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70327" y="2223400"/>
            <a:ext cx="7189486" cy="421054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3" name="矩形 2"/>
          <p:cNvSpPr/>
          <p:nvPr/>
        </p:nvSpPr>
        <p:spPr>
          <a:xfrm>
            <a:off x="786253" y="3473897"/>
            <a:ext cx="3912747" cy="1846659"/>
          </a:xfrm>
          <a:prstGeom prst="rect">
            <a:avLst/>
          </a:prstGeom>
        </p:spPr>
        <p:txBody>
          <a:bodyPr wrap="square">
            <a:spAutoFit/>
          </a:bodyPr>
          <a:lstStyle/>
          <a:p>
            <a:r>
              <a:rPr lang="en-US" altLang="zh-TW">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With Virtualization Station, you can create multiple virtual machines to run various operating systems such as Windows, Linux, UNIX and Android on TS-253E / TS-453E.</a:t>
            </a:r>
          </a:p>
          <a:p>
            <a:endParaRPr lang="zh-TW" altLang="en-US" sz="2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 name="圖片 4">
            <a:extLst>
              <a:ext uri="{FF2B5EF4-FFF2-40B4-BE49-F238E27FC236}">
                <a16:creationId xmlns:a16="http://schemas.microsoft.com/office/drawing/2014/main" id="{EB19D13C-AAD1-1786-BB81-18373376C6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71468" y="1537444"/>
            <a:ext cx="1371913" cy="137191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24938588"/>
      </p:ext>
    </p:extLst>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E7CD05-9ADE-DC4F-AA2E-5871593C8843}"/>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Container Station for containerized apps</a:t>
            </a:r>
            <a:endParaRPr lang="zh-TW" altLang="en-US">
              <a:latin typeface="Arial" panose="020B0604020202020204" pitchFamily="34" charset="0"/>
              <a:sym typeface="Arial" panose="020B0604020202020204" pitchFamily="34" charset="0"/>
            </a:endParaRPr>
          </a:p>
        </p:txBody>
      </p:sp>
      <p:sp>
        <p:nvSpPr>
          <p:cNvPr id="61" name="矩形 60"/>
          <p:cNvSpPr/>
          <p:nvPr/>
        </p:nvSpPr>
        <p:spPr>
          <a:xfrm>
            <a:off x="2728671" y="1910686"/>
            <a:ext cx="6561402" cy="461665"/>
          </a:xfrm>
          <a:prstGeom prst="rect">
            <a:avLst/>
          </a:prstGeom>
        </p:spPr>
        <p:txBody>
          <a:bodyPr wrap="square">
            <a:spAutoFit/>
          </a:bodyPr>
          <a:lstStyle/>
          <a:p>
            <a:r>
              <a:rPr lang="en-US" altLang="zh-TW" sz="2400" b="1">
                <a:solidFill>
                  <a:srgbClr val="2189DF"/>
                </a:solidFill>
                <a:latin typeface="Arial" panose="020B0604020202020204" pitchFamily="34" charset="0"/>
                <a:ea typeface="微軟正黑體" panose="020B0604030504040204" pitchFamily="34" charset="-120"/>
                <a:sym typeface="Arial" panose="020B0604020202020204" pitchFamily="34" charset="0"/>
              </a:rPr>
              <a:t>Container Station</a:t>
            </a:r>
          </a:p>
        </p:txBody>
      </p:sp>
      <p:sp>
        <p:nvSpPr>
          <p:cNvPr id="3" name="矩形 2"/>
          <p:cNvSpPr/>
          <p:nvPr/>
        </p:nvSpPr>
        <p:spPr>
          <a:xfrm>
            <a:off x="2728670" y="2314601"/>
            <a:ext cx="8494386" cy="1495281"/>
          </a:xfrm>
          <a:prstGeom prst="rect">
            <a:avLst/>
          </a:prstGeom>
        </p:spPr>
        <p:txBody>
          <a:bodyPr wrap="square">
            <a:spAutoFit/>
          </a:bodyPr>
          <a:lstStyle/>
          <a:p>
            <a:pPr>
              <a:lnSpc>
                <a:spcPct val="130000"/>
              </a:lnSpc>
            </a:pPr>
            <a:r>
              <a:rPr lang="en-US" altLang="zh-TW">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Exclusively integrates LXD and Docker®, Kata lightweight virtualization technologies, allowing you to operate multiple isolated Linux® systems on a QNAP NAS as well as download apps from the built-in Docker® Hub/LXD Image Server Registry.</a:t>
            </a:r>
            <a:endParaRPr lang="zh-TW" altLang="en-US" sz="2400" b="1">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8" name="圖片 7" descr="Image 7.png"/>
          <p:cNvPicPr>
            <a:picLocks noChangeAspect="1"/>
          </p:cNvPicPr>
          <p:nvPr/>
        </p:nvPicPr>
        <p:blipFill>
          <a:blip r:embed="rId3" cstate="print"/>
          <a:srcRect t="2002"/>
          <a:stretch>
            <a:fillRect/>
          </a:stretch>
        </p:blipFill>
        <p:spPr>
          <a:xfrm>
            <a:off x="1520015" y="3932473"/>
            <a:ext cx="5455848" cy="2628982"/>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pic>
        <p:nvPicPr>
          <p:cNvPr id="9" name="圖片 8" descr="Image 8.png"/>
          <p:cNvPicPr>
            <a:picLocks noChangeAspect="1"/>
          </p:cNvPicPr>
          <p:nvPr/>
        </p:nvPicPr>
        <p:blipFill>
          <a:blip r:embed="rId4" cstate="print"/>
          <a:stretch>
            <a:fillRect/>
          </a:stretch>
        </p:blipFill>
        <p:spPr>
          <a:xfrm>
            <a:off x="6444567" y="4373262"/>
            <a:ext cx="3968163" cy="2484738"/>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pic>
        <p:nvPicPr>
          <p:cNvPr id="5" name="圖片 4">
            <a:extLst>
              <a:ext uri="{FF2B5EF4-FFF2-40B4-BE49-F238E27FC236}">
                <a16:creationId xmlns:a16="http://schemas.microsoft.com/office/drawing/2014/main" id="{0D63AB31-EF88-EEAE-C0E5-DDB2D8F1F4D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5062" y="1707040"/>
            <a:ext cx="1315634" cy="131769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06926055"/>
      </p:ext>
    </p:extLst>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
            <a:extLst>
              <a:ext uri="{FF2B5EF4-FFF2-40B4-BE49-F238E27FC236}">
                <a16:creationId xmlns:a16="http://schemas.microsoft.com/office/drawing/2014/main" id="{954B4A98-5D8D-4985-8876-9E697E0616ED}"/>
              </a:ext>
            </a:extLst>
          </p:cNvPr>
          <p:cNvSpPr/>
          <p:nvPr/>
        </p:nvSpPr>
        <p:spPr>
          <a:xfrm>
            <a:off x="8795430" y="2036198"/>
            <a:ext cx="2751376" cy="2619692"/>
          </a:xfrm>
          <a:prstGeom prst="rect">
            <a:avLst/>
          </a:prstGeom>
        </p:spPr>
        <p:txBody>
          <a:bodyPr wrap="square" lIns="91440" tIns="45720" rIns="91440" bIns="45720" anchor="t">
            <a:spAutoFit/>
          </a:bodyPr>
          <a:lstStyle/>
          <a:p>
            <a:pPr>
              <a:lnSpc>
                <a:spcPct val="130000"/>
              </a:lnSpc>
            </a:pPr>
            <a:r>
              <a:rPr lang="en-US" altLang="zh-TW" sz="1600"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When there are different devices such as laptops and mobile phones, as long as the files are modified on a single device, the modified files will be automatically synchronized to other devices.</a:t>
            </a:r>
          </a:p>
        </p:txBody>
      </p:sp>
      <p:sp>
        <p:nvSpPr>
          <p:cNvPr id="31" name="矩形 2">
            <a:extLst>
              <a:ext uri="{FF2B5EF4-FFF2-40B4-BE49-F238E27FC236}">
                <a16:creationId xmlns:a16="http://schemas.microsoft.com/office/drawing/2014/main" id="{AF16A0DD-E297-4B0F-89C6-463F65DC4AC9}"/>
              </a:ext>
            </a:extLst>
          </p:cNvPr>
          <p:cNvSpPr/>
          <p:nvPr/>
        </p:nvSpPr>
        <p:spPr>
          <a:xfrm>
            <a:off x="3168970" y="5401203"/>
            <a:ext cx="5795304" cy="1019253"/>
          </a:xfrm>
          <a:prstGeom prst="rect">
            <a:avLst/>
          </a:prstGeom>
        </p:spPr>
        <p:txBody>
          <a:bodyPr wrap="square" lIns="91440" tIns="45720" rIns="91440" bIns="45720" anchor="t">
            <a:spAutoFit/>
          </a:bodyPr>
          <a:lstStyle/>
          <a:p>
            <a:pPr>
              <a:lnSpc>
                <a:spcPct val="130000"/>
              </a:lnSpc>
            </a:pPr>
            <a:r>
              <a:rPr lang="en-US" altLang="ja-JP" sz="1600"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When team members collaborate and communicate, files can be automatically pushed to the binding devices of all members, making the workflow faster and collaboration smoother.</a:t>
            </a:r>
            <a:endParaRPr lang="en-US" altLang="zh-TW" sz="1600"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6" name="群組 5" hidden="1">
            <a:extLst>
              <a:ext uri="{FF2B5EF4-FFF2-40B4-BE49-F238E27FC236}">
                <a16:creationId xmlns:a16="http://schemas.microsoft.com/office/drawing/2014/main" id="{8FAED8C1-7510-385C-DA5A-5961C9A1E9AC}"/>
              </a:ext>
            </a:extLst>
          </p:cNvPr>
          <p:cNvGrpSpPr/>
          <p:nvPr/>
        </p:nvGrpSpPr>
        <p:grpSpPr>
          <a:xfrm>
            <a:off x="269890" y="7137751"/>
            <a:ext cx="11445760" cy="2096885"/>
            <a:chOff x="269890" y="7137751"/>
            <a:chExt cx="11445760" cy="2096885"/>
          </a:xfrm>
        </p:grpSpPr>
        <p:grpSp>
          <p:nvGrpSpPr>
            <p:cNvPr id="24" name="群組 23">
              <a:extLst>
                <a:ext uri="{FF2B5EF4-FFF2-40B4-BE49-F238E27FC236}">
                  <a16:creationId xmlns:a16="http://schemas.microsoft.com/office/drawing/2014/main" id="{A4AB8264-0ECE-4E33-B1F0-20877FF3A05F}"/>
                </a:ext>
              </a:extLst>
            </p:cNvPr>
            <p:cNvGrpSpPr/>
            <p:nvPr/>
          </p:nvGrpSpPr>
          <p:grpSpPr>
            <a:xfrm>
              <a:off x="6238775" y="7137751"/>
              <a:ext cx="5476875" cy="2088839"/>
              <a:chOff x="619126" y="4769160"/>
              <a:chExt cx="5476875" cy="2088839"/>
            </a:xfrm>
          </p:grpSpPr>
          <p:sp>
            <p:nvSpPr>
              <p:cNvPr id="25" name="矩形 24">
                <a:extLst>
                  <a:ext uri="{FF2B5EF4-FFF2-40B4-BE49-F238E27FC236}">
                    <a16:creationId xmlns:a16="http://schemas.microsoft.com/office/drawing/2014/main" id="{6A87FF70-270D-4D58-97B2-DC54ADFF8DD2}"/>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0CA7A0A2-422D-4F77-981B-1614DD014C9B}"/>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 name="群組 26">
              <a:extLst>
                <a:ext uri="{FF2B5EF4-FFF2-40B4-BE49-F238E27FC236}">
                  <a16:creationId xmlns:a16="http://schemas.microsoft.com/office/drawing/2014/main" id="{95FE53FB-12F2-4319-9CA7-E15AD1994A2A}"/>
                </a:ext>
              </a:extLst>
            </p:cNvPr>
            <p:cNvGrpSpPr/>
            <p:nvPr/>
          </p:nvGrpSpPr>
          <p:grpSpPr>
            <a:xfrm>
              <a:off x="269890" y="7145797"/>
              <a:ext cx="5476875" cy="2088839"/>
              <a:chOff x="619126" y="4769160"/>
              <a:chExt cx="5476875" cy="2088839"/>
            </a:xfrm>
          </p:grpSpPr>
          <p:sp>
            <p:nvSpPr>
              <p:cNvPr id="28" name="矩形 27">
                <a:extLst>
                  <a:ext uri="{FF2B5EF4-FFF2-40B4-BE49-F238E27FC236}">
                    <a16:creationId xmlns:a16="http://schemas.microsoft.com/office/drawing/2014/main" id="{A2C3C1CE-3B67-4AD6-8D1C-02241FA28589}"/>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28">
                <a:extLst>
                  <a:ext uri="{FF2B5EF4-FFF2-40B4-BE49-F238E27FC236}">
                    <a16:creationId xmlns:a16="http://schemas.microsoft.com/office/drawing/2014/main" id="{4A2099C7-A7DB-4EAB-B890-0954EDDF8A8A}"/>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pic>
          <p:nvPicPr>
            <p:cNvPr id="32" name="圖形 21">
              <a:extLst>
                <a:ext uri="{FF2B5EF4-FFF2-40B4-BE49-F238E27FC236}">
                  <a16:creationId xmlns:a16="http://schemas.microsoft.com/office/drawing/2014/main" id="{933D5ABB-7766-4C57-A2B4-2076CAA9B6B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29433" y="7381106"/>
              <a:ext cx="2503968" cy="1628380"/>
            </a:xfrm>
            <a:prstGeom prst="rect">
              <a:avLst/>
            </a:prstGeom>
          </p:spPr>
        </p:pic>
      </p:grpSp>
      <p:pic>
        <p:nvPicPr>
          <p:cNvPr id="33" name="圖形 22">
            <a:extLst>
              <a:ext uri="{FF2B5EF4-FFF2-40B4-BE49-F238E27FC236}">
                <a16:creationId xmlns:a16="http://schemas.microsoft.com/office/drawing/2014/main" id="{CB96A664-EA92-4908-8C3E-E9E28FBE784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1007" y="4615598"/>
            <a:ext cx="2298356" cy="2088838"/>
          </a:xfrm>
          <a:prstGeom prst="rect">
            <a:avLst/>
          </a:prstGeom>
        </p:spPr>
      </p:pic>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2396690" y="290764"/>
            <a:ext cx="9590263" cy="1325563"/>
          </a:xfrm>
        </p:spPr>
        <p:txBody>
          <a:bodyPr>
            <a:normAutofit/>
          </a:bodyPr>
          <a:lstStyle/>
          <a:p>
            <a:r>
              <a:rPr lang="en-US" altLang="zh-TW" dirty="0" err="1">
                <a:latin typeface="Arial" panose="020B0604020202020204" pitchFamily="34" charset="0"/>
                <a:sym typeface="Arial" panose="020B0604020202020204" pitchFamily="34" charset="0"/>
              </a:rPr>
              <a:t>Qsync</a:t>
            </a:r>
            <a:r>
              <a:rPr lang="en-US" altLang="zh-TW" dirty="0">
                <a:latin typeface="Arial" panose="020B0604020202020204" pitchFamily="34" charset="0"/>
                <a:sym typeface="Arial" panose="020B0604020202020204" pitchFamily="34" charset="0"/>
              </a:rPr>
              <a:t> , </a:t>
            </a:r>
            <a:r>
              <a:rPr lang="en-US" dirty="0">
                <a:latin typeface="Arial" panose="020B0604020202020204" pitchFamily="34" charset="0"/>
                <a:sym typeface="Arial" panose="020B0604020202020204" pitchFamily="34" charset="0"/>
              </a:rPr>
              <a:t>cross-device file sync for individuals and teams</a:t>
            </a:r>
            <a:endParaRPr lang="zh-TW" altLang="en-US" dirty="0">
              <a:latin typeface="Arial" panose="020B0604020202020204" pitchFamily="34" charset="0"/>
              <a:sym typeface="Arial" panose="020B0604020202020204" pitchFamily="34" charset="0"/>
            </a:endParaRPr>
          </a:p>
        </p:txBody>
      </p:sp>
      <p:pic>
        <p:nvPicPr>
          <p:cNvPr id="23" name="圖形 29">
            <a:extLst>
              <a:ext uri="{FF2B5EF4-FFF2-40B4-BE49-F238E27FC236}">
                <a16:creationId xmlns:a16="http://schemas.microsoft.com/office/drawing/2014/main" id="{76DBE4FD-A3F8-491B-A70F-3696537285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0716" y="1954464"/>
            <a:ext cx="7810875" cy="3134741"/>
          </a:xfrm>
          <a:prstGeom prst="rect">
            <a:avLst/>
          </a:prstGeom>
        </p:spPr>
      </p:pic>
      <p:pic>
        <p:nvPicPr>
          <p:cNvPr id="5" name="圖片 4">
            <a:extLst>
              <a:ext uri="{FF2B5EF4-FFF2-40B4-BE49-F238E27FC236}">
                <a16:creationId xmlns:a16="http://schemas.microsoft.com/office/drawing/2014/main" id="{942BBAEA-0F27-8E71-9B9D-96D5ADF1143C}"/>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76877" y="499516"/>
            <a:ext cx="1536682" cy="1536682"/>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628232900"/>
      </p:ext>
    </p:extLst>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橢圓 47">
            <a:extLst>
              <a:ext uri="{FF2B5EF4-FFF2-40B4-BE49-F238E27FC236}">
                <a16:creationId xmlns:a16="http://schemas.microsoft.com/office/drawing/2014/main" id="{C2687F74-B483-11D4-071A-1BFF8E5959E0}"/>
              </a:ext>
            </a:extLst>
          </p:cNvPr>
          <p:cNvSpPr/>
          <p:nvPr/>
        </p:nvSpPr>
        <p:spPr>
          <a:xfrm>
            <a:off x="1035602" y="2407985"/>
            <a:ext cx="2042029" cy="2042029"/>
          </a:xfrm>
          <a:prstGeom prst="ellipse">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49" name="橢圓 48">
            <a:extLst>
              <a:ext uri="{FF2B5EF4-FFF2-40B4-BE49-F238E27FC236}">
                <a16:creationId xmlns:a16="http://schemas.microsoft.com/office/drawing/2014/main" id="{994C9619-2EB6-70AC-00F0-C626AE3A540F}"/>
              </a:ext>
            </a:extLst>
          </p:cNvPr>
          <p:cNvSpPr/>
          <p:nvPr/>
        </p:nvSpPr>
        <p:spPr>
          <a:xfrm>
            <a:off x="3788900" y="2407985"/>
            <a:ext cx="2042029" cy="2042029"/>
          </a:xfrm>
          <a:prstGeom prst="ellipse">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50" name="橢圓 49">
            <a:extLst>
              <a:ext uri="{FF2B5EF4-FFF2-40B4-BE49-F238E27FC236}">
                <a16:creationId xmlns:a16="http://schemas.microsoft.com/office/drawing/2014/main" id="{74B4AD69-5D69-B640-6181-C0BC56B53CB5}"/>
              </a:ext>
            </a:extLst>
          </p:cNvPr>
          <p:cNvSpPr/>
          <p:nvPr/>
        </p:nvSpPr>
        <p:spPr>
          <a:xfrm>
            <a:off x="6542198" y="2407985"/>
            <a:ext cx="2042029" cy="2042029"/>
          </a:xfrm>
          <a:prstGeom prst="ellipse">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51" name="橢圓 50">
            <a:extLst>
              <a:ext uri="{FF2B5EF4-FFF2-40B4-BE49-F238E27FC236}">
                <a16:creationId xmlns:a16="http://schemas.microsoft.com/office/drawing/2014/main" id="{6B55475C-8C6D-4B80-9D13-4EE1DDE5865B}"/>
              </a:ext>
            </a:extLst>
          </p:cNvPr>
          <p:cNvSpPr/>
          <p:nvPr/>
        </p:nvSpPr>
        <p:spPr>
          <a:xfrm>
            <a:off x="9295497" y="2407985"/>
            <a:ext cx="2042029" cy="2042029"/>
          </a:xfrm>
          <a:prstGeom prst="ellipse">
            <a:avLst/>
          </a:prstGeom>
          <a:solidFill>
            <a:srgbClr val="A1D5E3">
              <a:alpha val="29804"/>
            </a:srgb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pic>
        <p:nvPicPr>
          <p:cNvPr id="35" name="圖片 34" descr="一張含有 個人, 室內, 人 的圖片&#10;&#10;自動產生的描述">
            <a:extLst>
              <a:ext uri="{FF2B5EF4-FFF2-40B4-BE49-F238E27FC236}">
                <a16:creationId xmlns:a16="http://schemas.microsoft.com/office/drawing/2014/main" id="{344F181E-85E6-4A5B-91FA-6F9443D0B62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4206166"/>
            <a:ext cx="11964808" cy="2854892"/>
          </a:xfrm>
          <a:prstGeom prst="rect">
            <a:avLst/>
          </a:prstGeom>
        </p:spPr>
      </p:pic>
      <p:sp>
        <p:nvSpPr>
          <p:cNvPr id="47" name="矩形: 圓角 25">
            <a:extLst>
              <a:ext uri="{FF2B5EF4-FFF2-40B4-BE49-F238E27FC236}">
                <a16:creationId xmlns:a16="http://schemas.microsoft.com/office/drawing/2014/main" id="{22412526-17E7-F844-DD81-DCA6B0D01DB5}"/>
              </a:ext>
            </a:extLst>
          </p:cNvPr>
          <p:cNvSpPr/>
          <p:nvPr/>
        </p:nvSpPr>
        <p:spPr>
          <a:xfrm>
            <a:off x="9554783" y="4631334"/>
            <a:ext cx="1558912" cy="560600"/>
          </a:xfrm>
          <a:prstGeom prst="roundRect">
            <a:avLst>
              <a:gd name="adj" fmla="val 20131"/>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圓角 25">
            <a:extLst>
              <a:ext uri="{FF2B5EF4-FFF2-40B4-BE49-F238E27FC236}">
                <a16:creationId xmlns:a16="http://schemas.microsoft.com/office/drawing/2014/main" id="{1436D9D5-CC6E-A7AE-EC74-31C33A7DFD7B}"/>
              </a:ext>
            </a:extLst>
          </p:cNvPr>
          <p:cNvSpPr/>
          <p:nvPr/>
        </p:nvSpPr>
        <p:spPr>
          <a:xfrm>
            <a:off x="6916487" y="4631334"/>
            <a:ext cx="1558912" cy="560600"/>
          </a:xfrm>
          <a:prstGeom prst="roundRect">
            <a:avLst>
              <a:gd name="adj" fmla="val 20131"/>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圓角 25">
            <a:extLst>
              <a:ext uri="{FF2B5EF4-FFF2-40B4-BE49-F238E27FC236}">
                <a16:creationId xmlns:a16="http://schemas.microsoft.com/office/drawing/2014/main" id="{03C85879-85A5-0510-0E3F-A2999E317277}"/>
              </a:ext>
            </a:extLst>
          </p:cNvPr>
          <p:cNvSpPr/>
          <p:nvPr/>
        </p:nvSpPr>
        <p:spPr>
          <a:xfrm>
            <a:off x="3905607" y="4604184"/>
            <a:ext cx="1879371" cy="585296"/>
          </a:xfrm>
          <a:prstGeom prst="roundRect">
            <a:avLst>
              <a:gd name="adj" fmla="val 20131"/>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2" name="矩形: 圓角 25">
            <a:extLst>
              <a:ext uri="{FF2B5EF4-FFF2-40B4-BE49-F238E27FC236}">
                <a16:creationId xmlns:a16="http://schemas.microsoft.com/office/drawing/2014/main" id="{9650BD83-DC01-D0F6-8753-A369A15031AF}"/>
              </a:ext>
            </a:extLst>
          </p:cNvPr>
          <p:cNvSpPr/>
          <p:nvPr/>
        </p:nvSpPr>
        <p:spPr>
          <a:xfrm>
            <a:off x="1035602" y="4662704"/>
            <a:ext cx="2002292" cy="488425"/>
          </a:xfrm>
          <a:prstGeom prst="roundRect">
            <a:avLst>
              <a:gd name="adj" fmla="val 20131"/>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413886" y="227865"/>
            <a:ext cx="11364228" cy="1325563"/>
          </a:xfrm>
        </p:spPr>
        <p:txBody>
          <a:bodyPr/>
          <a:lstStyle/>
          <a:p>
            <a:r>
              <a:rPr lang="en-US" altLang="zh-TW">
                <a:solidFill>
                  <a:srgbClr val="FFFFFF"/>
                </a:solidFill>
                <a:cs typeface="+mn-ea"/>
                <a:sym typeface="Arial" panose="020B0604020202020204" pitchFamily="34" charset="0"/>
              </a:rPr>
              <a:t>The NAS provides a productive</a:t>
            </a:r>
            <a:r>
              <a:rPr lang="en-US" altLang="zh-TW">
                <a:solidFill>
                  <a:srgbClr val="FFFFFF"/>
                </a:solidFill>
                <a:latin typeface="Arial" panose="020B0604020202020204" pitchFamily="34" charset="0"/>
                <a:cs typeface="+mn-ea"/>
                <a:sym typeface="Arial" panose="020B0604020202020204" pitchFamily="34" charset="0"/>
              </a:rPr>
              <a:t> office file management flow with useful apps</a:t>
            </a:r>
            <a:endParaRPr lang="zh-TW" altLang="en-US">
              <a:latin typeface="Arial" panose="020B0604020202020204" pitchFamily="34" charset="0"/>
              <a:sym typeface="Arial" panose="020B0604020202020204" pitchFamily="34" charset="0"/>
            </a:endParaRPr>
          </a:p>
        </p:txBody>
      </p:sp>
      <p:pic>
        <p:nvPicPr>
          <p:cNvPr id="5" name="圖片 4" hidden="1"/>
          <p:cNvPicPr>
            <a:picLocks noChangeAspect="1"/>
          </p:cNvPicPr>
          <p:nvPr/>
        </p:nvPicPr>
        <p:blipFill>
          <a:blip r:embed="rId4"/>
          <a:stretch>
            <a:fillRect/>
          </a:stretch>
        </p:blipFill>
        <p:spPr>
          <a:xfrm>
            <a:off x="940630" y="7401475"/>
            <a:ext cx="10987325" cy="2773135"/>
          </a:xfrm>
          <a:prstGeom prst="rect">
            <a:avLst/>
          </a:prstGeom>
        </p:spPr>
      </p:pic>
      <p:pic>
        <p:nvPicPr>
          <p:cNvPr id="9" name="Shape 1684">
            <a:extLst>
              <a:ext uri="{FF2B5EF4-FFF2-40B4-BE49-F238E27FC236}">
                <a16:creationId xmlns:a16="http://schemas.microsoft.com/office/drawing/2014/main" id="{181C31FB-34C0-8D87-D802-B9B15448DB1C}"/>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9606013" y="1766118"/>
            <a:ext cx="1634580" cy="1582441"/>
          </a:xfrm>
          <a:prstGeom prst="rect">
            <a:avLst/>
          </a:prstGeom>
          <a:noFill/>
          <a:ln>
            <a:noFill/>
          </a:ln>
        </p:spPr>
      </p:pic>
      <p:sp>
        <p:nvSpPr>
          <p:cNvPr id="11" name="Shape 1686">
            <a:extLst>
              <a:ext uri="{FF2B5EF4-FFF2-40B4-BE49-F238E27FC236}">
                <a16:creationId xmlns:a16="http://schemas.microsoft.com/office/drawing/2014/main" id="{A2A30C1B-3A69-5FFD-72D9-2735CC8D583B}"/>
              </a:ext>
            </a:extLst>
          </p:cNvPr>
          <p:cNvSpPr txBox="1"/>
          <p:nvPr/>
        </p:nvSpPr>
        <p:spPr>
          <a:xfrm>
            <a:off x="10527033" y="3749263"/>
            <a:ext cx="1168224" cy="456903"/>
          </a:xfrm>
          <a:prstGeom prst="rect">
            <a:avLst/>
          </a:prstGeom>
          <a:noFill/>
          <a:ln>
            <a:noFill/>
          </a:ln>
        </p:spPr>
        <p:txBody>
          <a:bodyPr wrap="square" lIns="91425" tIns="45700" rIns="91425" bIns="45700" anchor="t" anchorCtr="0">
            <a:noAutofit/>
          </a:bodyPr>
          <a:lstStyle/>
          <a:p>
            <a:pPr marL="0" marR="0" lvl="0" indent="-22225" algn="l" rtl="0">
              <a:lnSpc>
                <a:spcPct val="100000"/>
              </a:lnSpc>
              <a:spcBef>
                <a:spcPts val="0"/>
              </a:spcBef>
              <a:spcAft>
                <a:spcPts val="0"/>
              </a:spcAft>
              <a:buClr>
                <a:srgbClr val="FFFFFF"/>
              </a:buClr>
              <a:buSzPct val="25000"/>
              <a:buFont typeface="Arial"/>
              <a:buNone/>
            </a:pPr>
            <a:r>
              <a:rPr lang="en-US" b="1" i="0" u="none" strike="noStrike" cap="none" err="1">
                <a:latin typeface="Arial" panose="020B0604020202020204" pitchFamily="34" charset="0"/>
                <a:ea typeface="微軟正黑體" panose="020B0604030504040204" pitchFamily="34" charset="-120"/>
                <a:cs typeface="+mn-ea"/>
                <a:sym typeface="Arial" panose="020B0604020202020204" pitchFamily="34" charset="0"/>
              </a:rPr>
              <a:t>Qfiling</a:t>
            </a:r>
            <a:endParaRPr lang="en-US" b="1" i="0" u="none" strike="noStrike" cap="none">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Shape 1688">
            <a:extLst>
              <a:ext uri="{FF2B5EF4-FFF2-40B4-BE49-F238E27FC236}">
                <a16:creationId xmlns:a16="http://schemas.microsoft.com/office/drawing/2014/main" id="{5D9B3CC1-A1F5-9773-04B6-7CC92F0A87C2}"/>
              </a:ext>
            </a:extLst>
          </p:cNvPr>
          <p:cNvSpPr txBox="1"/>
          <p:nvPr/>
        </p:nvSpPr>
        <p:spPr>
          <a:xfrm>
            <a:off x="939982" y="4748386"/>
            <a:ext cx="2156084" cy="348595"/>
          </a:xfrm>
          <a:prstGeom prst="rect">
            <a:avLst/>
          </a:prstGeom>
          <a:noFill/>
          <a:ln>
            <a:noFill/>
          </a:ln>
        </p:spPr>
        <p:txBody>
          <a:bodyPr wrap="square" lIns="96000" tIns="48000" rIns="24000" bIns="48000" anchor="t" anchorCtr="0">
            <a:noAutofit/>
          </a:bodyPr>
          <a:lstStyle/>
          <a:p>
            <a:pPr marL="0" marR="0" lvl="0" indent="-28575" algn="ctr" rtl="0">
              <a:lnSpc>
                <a:spcPct val="90000"/>
              </a:lnSpc>
              <a:spcBef>
                <a:spcPts val="0"/>
              </a:spcBef>
              <a:spcAft>
                <a:spcPts val="0"/>
              </a:spcAft>
              <a:buClr>
                <a:srgbClr val="FFFFFF"/>
              </a:buClr>
              <a:buSzPct val="25000"/>
              <a:buFont typeface="Arial"/>
              <a:buNone/>
            </a:pPr>
            <a:r>
              <a:rPr lang="en-US" sz="1800"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Store and backup</a:t>
            </a:r>
          </a:p>
        </p:txBody>
      </p:sp>
      <p:sp>
        <p:nvSpPr>
          <p:cNvPr id="16" name="Shape 1691">
            <a:extLst>
              <a:ext uri="{FF2B5EF4-FFF2-40B4-BE49-F238E27FC236}">
                <a16:creationId xmlns:a16="http://schemas.microsoft.com/office/drawing/2014/main" id="{9EEB37B3-8E55-2B32-B954-60D56BCDC3E5}"/>
              </a:ext>
            </a:extLst>
          </p:cNvPr>
          <p:cNvSpPr txBox="1"/>
          <p:nvPr/>
        </p:nvSpPr>
        <p:spPr>
          <a:xfrm>
            <a:off x="9643787" y="4771399"/>
            <a:ext cx="1231906" cy="302569"/>
          </a:xfrm>
          <a:prstGeom prst="rect">
            <a:avLst/>
          </a:prstGeom>
          <a:noFill/>
          <a:ln>
            <a:noFill/>
          </a:ln>
        </p:spPr>
        <p:txBody>
          <a:bodyPr wrap="square" lIns="72000" tIns="48000" rIns="24000" bIns="48000" anchor="ctr" anchorCtr="0">
            <a:noAutofit/>
          </a:bodyPr>
          <a:lstStyle/>
          <a:p>
            <a:pPr marL="0" marR="0" lvl="0" indent="-28575" algn="ctr" rtl="0">
              <a:lnSpc>
                <a:spcPct val="90000"/>
              </a:lnSpc>
              <a:spcBef>
                <a:spcPts val="0"/>
              </a:spcBef>
              <a:spcAft>
                <a:spcPts val="0"/>
              </a:spcAft>
              <a:buClr>
                <a:srgbClr val="FFFFFF"/>
              </a:buClr>
              <a:buSzPct val="25000"/>
              <a:buFont typeface="Arial"/>
              <a:buNone/>
            </a:pPr>
            <a:r>
              <a:rPr lang="en-US" sz="1800"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Archive</a:t>
            </a:r>
          </a:p>
        </p:txBody>
      </p:sp>
      <p:sp>
        <p:nvSpPr>
          <p:cNvPr id="17" name="Shape 1693">
            <a:extLst>
              <a:ext uri="{FF2B5EF4-FFF2-40B4-BE49-F238E27FC236}">
                <a16:creationId xmlns:a16="http://schemas.microsoft.com/office/drawing/2014/main" id="{79633C64-4BAD-8C11-B021-D283605B5761}"/>
              </a:ext>
            </a:extLst>
          </p:cNvPr>
          <p:cNvSpPr txBox="1"/>
          <p:nvPr/>
        </p:nvSpPr>
        <p:spPr>
          <a:xfrm>
            <a:off x="1847436" y="3749263"/>
            <a:ext cx="1996877" cy="374626"/>
          </a:xfrm>
          <a:prstGeom prst="rect">
            <a:avLst/>
          </a:prstGeom>
          <a:noFill/>
          <a:ln>
            <a:noFill/>
          </a:ln>
        </p:spPr>
        <p:txBody>
          <a:bodyPr wrap="square" lIns="91425" tIns="45700" rIns="91425" bIns="45700" anchor="t" anchorCtr="0">
            <a:noAutofit/>
          </a:bodyPr>
          <a:lstStyle/>
          <a:p>
            <a:pPr marL="0" marR="0" lvl="0" indent="-22225" algn="l" rtl="0">
              <a:lnSpc>
                <a:spcPct val="100000"/>
              </a:lnSpc>
              <a:spcBef>
                <a:spcPts val="0"/>
              </a:spcBef>
              <a:spcAft>
                <a:spcPts val="0"/>
              </a:spcAft>
              <a:buClr>
                <a:srgbClr val="FFFFFF"/>
              </a:buClr>
              <a:buSzPct val="25000"/>
              <a:buFont typeface="Arial"/>
              <a:buNone/>
            </a:pPr>
            <a:r>
              <a:rPr lang="en-US"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File Station  </a:t>
            </a:r>
          </a:p>
        </p:txBody>
      </p:sp>
      <p:pic>
        <p:nvPicPr>
          <p:cNvPr id="19" name="Shape 1695" descr="圖片 2.png">
            <a:extLst>
              <a:ext uri="{FF2B5EF4-FFF2-40B4-BE49-F238E27FC236}">
                <a16:creationId xmlns:a16="http://schemas.microsoft.com/office/drawing/2014/main" id="{F8021276-5652-B680-AF2D-FE2A360F3075}"/>
              </a:ext>
            </a:extLst>
          </p:cNvPr>
          <p:cNvPicPr preferRelativeResize="0"/>
          <p:nvPr/>
        </p:nvPicPr>
        <p:blipFill rotWithShape="1">
          <a:blip r:embed="rId6">
            <a:alphaModFix/>
          </a:blip>
          <a:srcRect/>
          <a:stretch/>
        </p:blipFill>
        <p:spPr>
          <a:xfrm>
            <a:off x="674516" y="1462722"/>
            <a:ext cx="2722830" cy="1997968"/>
          </a:xfrm>
          <a:prstGeom prst="rect">
            <a:avLst/>
          </a:prstGeom>
          <a:noFill/>
          <a:ln>
            <a:noFill/>
          </a:ln>
        </p:spPr>
      </p:pic>
      <p:sp>
        <p:nvSpPr>
          <p:cNvPr id="20" name="Shape 1696">
            <a:extLst>
              <a:ext uri="{FF2B5EF4-FFF2-40B4-BE49-F238E27FC236}">
                <a16:creationId xmlns:a16="http://schemas.microsoft.com/office/drawing/2014/main" id="{577E4207-1E58-FF24-E81D-0B44F826B142}"/>
              </a:ext>
            </a:extLst>
          </p:cNvPr>
          <p:cNvSpPr txBox="1"/>
          <p:nvPr/>
        </p:nvSpPr>
        <p:spPr>
          <a:xfrm>
            <a:off x="4674090" y="3749263"/>
            <a:ext cx="2273414" cy="398017"/>
          </a:xfrm>
          <a:prstGeom prst="rect">
            <a:avLst/>
          </a:prstGeom>
          <a:noFill/>
          <a:ln>
            <a:noFill/>
          </a:ln>
        </p:spPr>
        <p:txBody>
          <a:bodyPr wrap="square" lIns="91425" tIns="45700" rIns="91425" bIns="45700" anchor="t" anchorCtr="0">
            <a:noAutofit/>
          </a:bodyPr>
          <a:lstStyle/>
          <a:p>
            <a:pPr marL="0" marR="0" lvl="0" indent="-22225" algn="l" rtl="0">
              <a:lnSpc>
                <a:spcPct val="100000"/>
              </a:lnSpc>
              <a:spcBef>
                <a:spcPts val="0"/>
              </a:spcBef>
              <a:spcAft>
                <a:spcPts val="0"/>
              </a:spcAft>
              <a:buClr>
                <a:srgbClr val="FFFFFF"/>
              </a:buClr>
              <a:buSzPct val="25000"/>
              <a:buFont typeface="Arial"/>
              <a:buNone/>
            </a:pPr>
            <a:r>
              <a:rPr lang="en-US"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OCR Converter  </a:t>
            </a:r>
          </a:p>
        </p:txBody>
      </p:sp>
      <p:pic>
        <p:nvPicPr>
          <p:cNvPr id="21" name="Shape 1697" descr="圖片 3.png">
            <a:extLst>
              <a:ext uri="{FF2B5EF4-FFF2-40B4-BE49-F238E27FC236}">
                <a16:creationId xmlns:a16="http://schemas.microsoft.com/office/drawing/2014/main" id="{AD8B17F6-99AC-DCA7-8BFD-00AA4FE7888D}"/>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737652" y="1824863"/>
            <a:ext cx="2461483" cy="1566435"/>
          </a:xfrm>
          <a:prstGeom prst="rect">
            <a:avLst/>
          </a:prstGeom>
          <a:noFill/>
          <a:ln>
            <a:noFill/>
          </a:ln>
        </p:spPr>
      </p:pic>
      <p:sp>
        <p:nvSpPr>
          <p:cNvPr id="23" name="Shape 1698">
            <a:extLst>
              <a:ext uri="{FF2B5EF4-FFF2-40B4-BE49-F238E27FC236}">
                <a16:creationId xmlns:a16="http://schemas.microsoft.com/office/drawing/2014/main" id="{4044A760-FA08-794D-CE86-552DB03935B2}"/>
              </a:ext>
            </a:extLst>
          </p:cNvPr>
          <p:cNvSpPr txBox="1"/>
          <p:nvPr/>
        </p:nvSpPr>
        <p:spPr>
          <a:xfrm>
            <a:off x="7856210" y="3749263"/>
            <a:ext cx="1347600" cy="443289"/>
          </a:xfrm>
          <a:prstGeom prst="rect">
            <a:avLst/>
          </a:prstGeom>
          <a:noFill/>
          <a:ln>
            <a:noFill/>
          </a:ln>
        </p:spPr>
        <p:txBody>
          <a:bodyPr wrap="square" lIns="91425" tIns="45700" rIns="91425" bIns="45700" anchor="t" anchorCtr="0">
            <a:noAutofit/>
          </a:bodyPr>
          <a:lstStyle/>
          <a:p>
            <a:pPr marL="0" marR="0" lvl="0" indent="-22225" algn="l" rtl="0">
              <a:lnSpc>
                <a:spcPct val="100000"/>
              </a:lnSpc>
              <a:spcBef>
                <a:spcPts val="0"/>
              </a:spcBef>
              <a:spcAft>
                <a:spcPts val="0"/>
              </a:spcAft>
              <a:buClr>
                <a:srgbClr val="FFFFFF"/>
              </a:buClr>
              <a:buSzPct val="25000"/>
              <a:buFont typeface="Arial"/>
              <a:buNone/>
            </a:pPr>
            <a:r>
              <a:rPr lang="en-US" b="1" i="0" u="none" strike="noStrike" cap="none" err="1">
                <a:latin typeface="Arial" panose="020B0604020202020204" pitchFamily="34" charset="0"/>
                <a:ea typeface="微軟正黑體" panose="020B0604030504040204" pitchFamily="34" charset="-120"/>
                <a:cs typeface="+mn-ea"/>
                <a:sym typeface="Arial" panose="020B0604020202020204" pitchFamily="34" charset="0"/>
              </a:rPr>
              <a:t>Qsirch</a:t>
            </a:r>
            <a:r>
              <a:rPr lang="en-US"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  </a:t>
            </a:r>
          </a:p>
        </p:txBody>
      </p:sp>
      <p:pic>
        <p:nvPicPr>
          <p:cNvPr id="25" name="Shape 1700" descr="圖片 4.png">
            <a:extLst>
              <a:ext uri="{FF2B5EF4-FFF2-40B4-BE49-F238E27FC236}">
                <a16:creationId xmlns:a16="http://schemas.microsoft.com/office/drawing/2014/main" id="{DD8567E8-A376-95B8-50D1-24DE15FD3427}"/>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6947504" y="2110890"/>
            <a:ext cx="1866296" cy="1471070"/>
          </a:xfrm>
          <a:prstGeom prst="rect">
            <a:avLst/>
          </a:prstGeom>
          <a:noFill/>
          <a:ln>
            <a:noFill/>
          </a:ln>
        </p:spPr>
      </p:pic>
      <p:sp>
        <p:nvSpPr>
          <p:cNvPr id="27" name="Shape 1702">
            <a:extLst>
              <a:ext uri="{FF2B5EF4-FFF2-40B4-BE49-F238E27FC236}">
                <a16:creationId xmlns:a16="http://schemas.microsoft.com/office/drawing/2014/main" id="{69EF9D94-8535-67C1-7C23-937974BAA6CC}"/>
              </a:ext>
            </a:extLst>
          </p:cNvPr>
          <p:cNvSpPr txBox="1"/>
          <p:nvPr/>
        </p:nvSpPr>
        <p:spPr>
          <a:xfrm>
            <a:off x="6894850" y="4726504"/>
            <a:ext cx="1602186" cy="392358"/>
          </a:xfrm>
          <a:prstGeom prst="rect">
            <a:avLst/>
          </a:prstGeom>
          <a:noFill/>
          <a:ln>
            <a:noFill/>
          </a:ln>
        </p:spPr>
        <p:txBody>
          <a:bodyPr wrap="square" lIns="72000" tIns="48000" rIns="24000" bIns="48000" anchor="t" anchorCtr="0">
            <a:noAutofit/>
          </a:bodyPr>
          <a:lstStyle/>
          <a:p>
            <a:pPr marL="0" marR="0" lvl="0" indent="-28575" algn="ctr" rtl="0">
              <a:lnSpc>
                <a:spcPct val="90000"/>
              </a:lnSpc>
              <a:spcBef>
                <a:spcPts val="0"/>
              </a:spcBef>
              <a:spcAft>
                <a:spcPts val="0"/>
              </a:spcAft>
              <a:buClr>
                <a:srgbClr val="FFFFFF"/>
              </a:buClr>
              <a:buSzPct val="25000"/>
              <a:buFont typeface="Arial"/>
              <a:buNone/>
            </a:pPr>
            <a:r>
              <a:rPr lang="en-US" sz="1800" b="1" i="0" u="none" strike="noStrike" cap="none">
                <a:latin typeface="Arial" panose="020B0604020202020204" pitchFamily="34" charset="0"/>
                <a:ea typeface="微軟正黑體" panose="020B0604030504040204" pitchFamily="34" charset="-120"/>
                <a:cs typeface="+mn-ea"/>
                <a:sym typeface="Arial" panose="020B0604020202020204" pitchFamily="34" charset="0"/>
              </a:rPr>
              <a:t>Search</a:t>
            </a:r>
          </a:p>
        </p:txBody>
      </p:sp>
      <p:sp>
        <p:nvSpPr>
          <p:cNvPr id="36" name="Shape 1692">
            <a:extLst>
              <a:ext uri="{FF2B5EF4-FFF2-40B4-BE49-F238E27FC236}">
                <a16:creationId xmlns:a16="http://schemas.microsoft.com/office/drawing/2014/main" id="{8C383115-834F-8B37-3DB2-9EF2182CF555}"/>
              </a:ext>
            </a:extLst>
          </p:cNvPr>
          <p:cNvSpPr txBox="1"/>
          <p:nvPr/>
        </p:nvSpPr>
        <p:spPr>
          <a:xfrm>
            <a:off x="3905607" y="4726504"/>
            <a:ext cx="1790368" cy="392359"/>
          </a:xfrm>
          <a:prstGeom prst="rect">
            <a:avLst/>
          </a:prstGeom>
          <a:noFill/>
          <a:ln>
            <a:noFill/>
          </a:ln>
        </p:spPr>
        <p:txBody>
          <a:bodyPr wrap="square" lIns="72000" tIns="48000" rIns="24000" bIns="48000" anchor="t" anchorCtr="0">
            <a:noAutofit/>
          </a:bodyPr>
          <a:lstStyle/>
          <a:p>
            <a:pPr marL="0" marR="0" lvl="0" indent="-28575" algn="ctr" rtl="0">
              <a:lnSpc>
                <a:spcPct val="100000"/>
              </a:lnSpc>
              <a:spcBef>
                <a:spcPts val="0"/>
              </a:spcBef>
              <a:spcAft>
                <a:spcPts val="0"/>
              </a:spcAft>
              <a:buClr>
                <a:srgbClr val="000000"/>
              </a:buClr>
              <a:buSzPct val="25000"/>
              <a:buFont typeface="Arial"/>
              <a:buNone/>
            </a:pPr>
            <a:r>
              <a:rPr lang="en-US" sz="1800" b="1" i="0" u="none" strike="noStrike" cap="none">
                <a:latin typeface="Arial" panose="020B0604020202020204" pitchFamily="34" charset="0"/>
                <a:ea typeface="微軟正黑體" panose="020B0604030504040204" pitchFamily="34" charset="-120"/>
                <a:cs typeface="Arial"/>
                <a:sym typeface="Arial" panose="020B0604020202020204" pitchFamily="34" charset="0"/>
              </a:rPr>
              <a:t>File </a:t>
            </a:r>
            <a:r>
              <a:rPr lang="en-US" b="1">
                <a:latin typeface="Arial" panose="020B0604020202020204" pitchFamily="34" charset="0"/>
                <a:ea typeface="微軟正黑體" panose="020B0604030504040204" pitchFamily="34" charset="-120"/>
                <a:cs typeface="Arial"/>
                <a:sym typeface="Arial" panose="020B0604020202020204" pitchFamily="34" charset="0"/>
              </a:rPr>
              <a:t>Digitization</a:t>
            </a:r>
            <a:endParaRPr lang="en-US" sz="1800" b="1" i="0" u="none" strike="noStrike" cap="none">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箭號: 向下 37">
            <a:extLst>
              <a:ext uri="{FF2B5EF4-FFF2-40B4-BE49-F238E27FC236}">
                <a16:creationId xmlns:a16="http://schemas.microsoft.com/office/drawing/2014/main" id="{B08E5710-19D9-603A-2F80-DEF67563F897}"/>
              </a:ext>
            </a:extLst>
          </p:cNvPr>
          <p:cNvSpPr/>
          <p:nvPr/>
        </p:nvSpPr>
        <p:spPr>
          <a:xfrm rot="16200000">
            <a:off x="3044797" y="4459190"/>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9" name="箭號: 向下 38">
            <a:extLst>
              <a:ext uri="{FF2B5EF4-FFF2-40B4-BE49-F238E27FC236}">
                <a16:creationId xmlns:a16="http://schemas.microsoft.com/office/drawing/2014/main" id="{901AB771-C3E2-95CF-ABDB-E4E48F272C70}"/>
              </a:ext>
            </a:extLst>
          </p:cNvPr>
          <p:cNvSpPr/>
          <p:nvPr/>
        </p:nvSpPr>
        <p:spPr>
          <a:xfrm rot="16200000">
            <a:off x="5886173" y="4459191"/>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0" name="箭號: 向下 39">
            <a:extLst>
              <a:ext uri="{FF2B5EF4-FFF2-40B4-BE49-F238E27FC236}">
                <a16:creationId xmlns:a16="http://schemas.microsoft.com/office/drawing/2014/main" id="{ECACDF78-0E07-DA5E-BC54-D17FE7D41167}"/>
              </a:ext>
            </a:extLst>
          </p:cNvPr>
          <p:cNvSpPr/>
          <p:nvPr/>
        </p:nvSpPr>
        <p:spPr>
          <a:xfrm rot="16200000">
            <a:off x="8579086" y="4459191"/>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2" name="Shape 1685">
            <a:extLst>
              <a:ext uri="{FF2B5EF4-FFF2-40B4-BE49-F238E27FC236}">
                <a16:creationId xmlns:a16="http://schemas.microsoft.com/office/drawing/2014/main" id="{B683FE37-BAED-B1B8-C4B6-DA5B140AA596}"/>
              </a:ext>
            </a:extLst>
          </p:cNvPr>
          <p:cNvPicPr preferRelativeResize="0">
            <a:picLocks/>
          </p:cNvPicPr>
          <p:nvPr/>
        </p:nvPicPr>
        <p:blipFill rotWithShape="1">
          <a:blip r:embed="rId9" cstate="print">
            <a:extLst>
              <a:ext uri="{28A0092B-C50C-407E-A947-70E740481C1C}">
                <a14:useLocalDpi xmlns:a14="http://schemas.microsoft.com/office/drawing/2010/main"/>
              </a:ext>
            </a:extLst>
          </a:blip>
          <a:srcRect/>
          <a:stretch/>
        </p:blipFill>
        <p:spPr>
          <a:xfrm>
            <a:off x="9473821" y="3442401"/>
            <a:ext cx="944634" cy="944630"/>
          </a:xfrm>
          <a:prstGeom prst="rect">
            <a:avLst/>
          </a:prstGeom>
          <a:effectLst>
            <a:outerShdw blurRad="50800" dist="38100" dir="5400000" algn="t" rotWithShape="0">
              <a:prstClr val="black">
                <a:alpha val="40000"/>
              </a:prstClr>
            </a:outerShdw>
          </a:effectLst>
        </p:spPr>
      </p:pic>
      <p:pic>
        <p:nvPicPr>
          <p:cNvPr id="33" name="Shape 1694">
            <a:extLst>
              <a:ext uri="{FF2B5EF4-FFF2-40B4-BE49-F238E27FC236}">
                <a16:creationId xmlns:a16="http://schemas.microsoft.com/office/drawing/2014/main" id="{81B1DF8A-01CC-6BDE-979C-2AFDA2C494C1}"/>
              </a:ext>
            </a:extLst>
          </p:cNvPr>
          <p:cNvPicPr preferRelativeResize="0"/>
          <p:nvPr/>
        </p:nvPicPr>
        <p:blipFill>
          <a:blip r:embed="rId10">
            <a:extLst>
              <a:ext uri="{28A0092B-C50C-407E-A947-70E740481C1C}">
                <a14:useLocalDpi xmlns:a14="http://schemas.microsoft.com/office/drawing/2010/main" val="0"/>
              </a:ext>
            </a:extLst>
          </a:blip>
          <a:srcRect/>
          <a:stretch/>
        </p:blipFill>
        <p:spPr>
          <a:xfrm>
            <a:off x="927024" y="3446716"/>
            <a:ext cx="936000" cy="936000"/>
          </a:xfrm>
          <a:prstGeom prst="rect">
            <a:avLst/>
          </a:prstGeom>
          <a:effectLst>
            <a:outerShdw blurRad="50800" dist="38100" dir="5400000" algn="t" rotWithShape="0">
              <a:prstClr val="black">
                <a:alpha val="40000"/>
              </a:prstClr>
            </a:outerShdw>
          </a:effectLst>
        </p:spPr>
      </p:pic>
      <p:pic>
        <p:nvPicPr>
          <p:cNvPr id="34" name="Shape 1699">
            <a:extLst>
              <a:ext uri="{FF2B5EF4-FFF2-40B4-BE49-F238E27FC236}">
                <a16:creationId xmlns:a16="http://schemas.microsoft.com/office/drawing/2014/main" id="{4FA9ED65-FEF5-6FA0-F5C2-0956F7D613E2}"/>
              </a:ext>
            </a:extLst>
          </p:cNvPr>
          <p:cNvPicPr preferRelativeResize="0">
            <a:picLocks/>
          </p:cNvPicPr>
          <p:nvPr/>
        </p:nvPicPr>
        <p:blipFill rotWithShape="1">
          <a:blip r:embed="rId11" cstate="screen">
            <a:extLst>
              <a:ext uri="{28A0092B-C50C-407E-A947-70E740481C1C}">
                <a14:useLocalDpi xmlns:a14="http://schemas.microsoft.com/office/drawing/2010/main"/>
              </a:ext>
            </a:extLst>
          </a:blip>
          <a:srcRect l="8845" t="5645" r="11365" b="6754"/>
          <a:stretch/>
        </p:blipFill>
        <p:spPr>
          <a:xfrm>
            <a:off x="6780213" y="3442401"/>
            <a:ext cx="944634" cy="944630"/>
          </a:xfrm>
          <a:prstGeom prst="rect">
            <a:avLst/>
          </a:prstGeom>
          <a:effectLst>
            <a:outerShdw blurRad="50800" dist="38100" dir="5400000" algn="t" rotWithShape="0">
              <a:prstClr val="black">
                <a:alpha val="40000"/>
              </a:prstClr>
            </a:outerShdw>
          </a:effectLst>
        </p:spPr>
      </p:pic>
      <p:pic>
        <p:nvPicPr>
          <p:cNvPr id="37" name="Shape 1707">
            <a:extLst>
              <a:ext uri="{FF2B5EF4-FFF2-40B4-BE49-F238E27FC236}">
                <a16:creationId xmlns:a16="http://schemas.microsoft.com/office/drawing/2014/main" id="{58CD60F4-9D0D-836D-D459-32124911AC6E}"/>
              </a:ext>
            </a:extLst>
          </p:cNvPr>
          <p:cNvPicPr preferRelativeResize="0">
            <a:picLocks/>
          </p:cNvPicPr>
          <p:nvPr/>
        </p:nvPicPr>
        <p:blipFill rotWithShape="1">
          <a:blip r:embed="rId12" cstate="print">
            <a:extLst>
              <a:ext uri="{28A0092B-C50C-407E-A947-70E740481C1C}">
                <a14:useLocalDpi xmlns:a14="http://schemas.microsoft.com/office/drawing/2010/main"/>
              </a:ext>
            </a:extLst>
          </a:blip>
          <a:srcRect/>
          <a:stretch/>
        </p:blipFill>
        <p:spPr>
          <a:xfrm>
            <a:off x="3738090" y="3446716"/>
            <a:ext cx="936000" cy="9360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86776261"/>
      </p:ext>
    </p:extLst>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支援</a:t>
            </a: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HDMI 4K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螢幕輸出</a:t>
            </a:r>
            <a:endParaRPr lang="zh-TW" altLang="en-US" sz="88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Picture 2" hidden="1">
            <a:extLst>
              <a:ext uri="{FF2B5EF4-FFF2-40B4-BE49-F238E27FC236}">
                <a16:creationId xmlns:a16="http://schemas.microsoft.com/office/drawing/2014/main" id="{18AB401F-F3B8-22D0-04CE-B53EE3C379E0}"/>
              </a:ext>
            </a:extLst>
          </p:cNvPr>
          <p:cNvPicPr>
            <a:picLocks noChangeAspect="1"/>
          </p:cNvPicPr>
          <p:nvPr/>
        </p:nvPicPr>
        <p:blipFill>
          <a:blip r:embed="rId3"/>
          <a:stretch>
            <a:fillRect/>
          </a:stretch>
        </p:blipFill>
        <p:spPr>
          <a:xfrm>
            <a:off x="-2059878" y="2200506"/>
            <a:ext cx="1323279" cy="1323279"/>
          </a:xfrm>
          <a:prstGeom prst="rect">
            <a:avLst/>
          </a:prstGeom>
        </p:spPr>
      </p:pic>
      <p:sp>
        <p:nvSpPr>
          <p:cNvPr id="4" name="矩形 4">
            <a:extLst>
              <a:ext uri="{FF2B5EF4-FFF2-40B4-BE49-F238E27FC236}">
                <a16:creationId xmlns:a16="http://schemas.microsoft.com/office/drawing/2014/main" id="{1FA300D6-F2E7-E33A-3E0F-1C18AE33DE63}"/>
              </a:ext>
            </a:extLst>
          </p:cNvPr>
          <p:cNvSpPr/>
          <p:nvPr/>
        </p:nvSpPr>
        <p:spPr>
          <a:xfrm>
            <a:off x="2074779" y="2411427"/>
            <a:ext cx="6401433" cy="523220"/>
          </a:xfrm>
          <a:prstGeom prst="rect">
            <a:avLst/>
          </a:prstGeom>
        </p:spPr>
        <p:txBody>
          <a:bodyPr wrap="square" lIns="91440" tIns="45720" rIns="91440" bIns="45720" anchor="t">
            <a:spAutoFit/>
          </a:bodyPr>
          <a:lstStyle/>
          <a:p>
            <a:r>
              <a:rPr lang="en-US" altLang="zh-TW" sz="28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Dual HDMI 4K output</a:t>
            </a:r>
          </a:p>
        </p:txBody>
      </p:sp>
      <p:sp>
        <p:nvSpPr>
          <p:cNvPr id="10" name="TextBox 9">
            <a:extLst>
              <a:ext uri="{FF2B5EF4-FFF2-40B4-BE49-F238E27FC236}">
                <a16:creationId xmlns:a16="http://schemas.microsoft.com/office/drawing/2014/main" id="{EEFE765F-7665-90F6-257A-213B85030435}"/>
              </a:ext>
            </a:extLst>
          </p:cNvPr>
          <p:cNvSpPr txBox="1"/>
          <p:nvPr/>
        </p:nvSpPr>
        <p:spPr>
          <a:xfrm>
            <a:off x="7674456" y="3050516"/>
            <a:ext cx="3714904" cy="24513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2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Directly connect the dual-screen output, you can extend and mirror the screen, use it as a large-screen monitor, or install the </a:t>
            </a:r>
            <a:r>
              <a:rPr lang="en-US" altLang="zh-TW" sz="2000" err="1">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HybridDesk</a:t>
            </a:r>
            <a:r>
              <a:rPr lang="en-US" altLang="zh-TW" sz="2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 Station to turn it into a theater.</a:t>
            </a:r>
            <a:endParaRPr lang="zh-TW" sz="2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12" name="Picture 14">
            <a:extLst>
              <a:ext uri="{FF2B5EF4-FFF2-40B4-BE49-F238E27FC236}">
                <a16:creationId xmlns:a16="http://schemas.microsoft.com/office/drawing/2014/main" id="{CC889D1D-5A0C-120B-C3FE-515798694948}"/>
              </a:ext>
            </a:extLst>
          </p:cNvPr>
          <p:cNvPicPr>
            <a:picLocks noChangeAspect="1"/>
          </p:cNvPicPr>
          <p:nvPr/>
        </p:nvPicPr>
        <p:blipFill>
          <a:blip r:embed="rId4"/>
          <a:stretch>
            <a:fillRect/>
          </a:stretch>
        </p:blipFill>
        <p:spPr>
          <a:xfrm>
            <a:off x="1620663" y="3655386"/>
            <a:ext cx="5618337" cy="3530477"/>
          </a:xfrm>
          <a:prstGeom prst="rect">
            <a:avLst/>
          </a:prstGeom>
        </p:spPr>
      </p:pic>
      <p:pic>
        <p:nvPicPr>
          <p:cNvPr id="15" name="Picture 16">
            <a:extLst>
              <a:ext uri="{FF2B5EF4-FFF2-40B4-BE49-F238E27FC236}">
                <a16:creationId xmlns:a16="http://schemas.microsoft.com/office/drawing/2014/main" id="{7BCA3228-E8C5-24C2-DBFB-B904C59CE48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9981" y="3363410"/>
            <a:ext cx="1080000" cy="1080000"/>
          </a:xfrm>
          <a:prstGeom prst="rect">
            <a:avLst/>
          </a:prstGeom>
          <a:effectLst>
            <a:outerShdw blurRad="50800" dist="38100" dir="5400000" algn="t" rotWithShape="0">
              <a:prstClr val="black">
                <a:alpha val="40000"/>
              </a:prstClr>
            </a:outerShdw>
          </a:effectLst>
        </p:spPr>
      </p:pic>
      <p:pic>
        <p:nvPicPr>
          <p:cNvPr id="11" name="圖形 10">
            <a:extLst>
              <a:ext uri="{FF2B5EF4-FFF2-40B4-BE49-F238E27FC236}">
                <a16:creationId xmlns:a16="http://schemas.microsoft.com/office/drawing/2014/main" id="{1959278D-41A1-A24D-AAA7-8A2B1C5EFE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43016" y="1407820"/>
            <a:ext cx="968114" cy="156362"/>
          </a:xfrm>
          <a:prstGeom prst="rect">
            <a:avLst/>
          </a:prstGeom>
        </p:spPr>
      </p:pic>
      <p:sp>
        <p:nvSpPr>
          <p:cNvPr id="19" name="矩形: 圓角 18">
            <a:extLst>
              <a:ext uri="{FF2B5EF4-FFF2-40B4-BE49-F238E27FC236}">
                <a16:creationId xmlns:a16="http://schemas.microsoft.com/office/drawing/2014/main" id="{46EB4F68-46CC-3E14-0D31-220C5611205F}"/>
              </a:ext>
            </a:extLst>
          </p:cNvPr>
          <p:cNvSpPr/>
          <p:nvPr/>
        </p:nvSpPr>
        <p:spPr>
          <a:xfrm>
            <a:off x="-2141639" y="918238"/>
            <a:ext cx="1123976" cy="1117518"/>
          </a:xfrm>
          <a:prstGeom prst="round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886D9CE3-AFAF-BE6B-D0F2-FF334FB01E03}"/>
              </a:ext>
            </a:extLst>
          </p:cNvPr>
          <p:cNvSpPr>
            <a:spLocks noGrp="1"/>
          </p:cNvSpPr>
          <p:nvPr>
            <p:ph type="title"/>
          </p:nvPr>
        </p:nvSpPr>
        <p:spPr>
          <a:xfrm>
            <a:off x="413886" y="365125"/>
            <a:ext cx="9682002" cy="1353557"/>
          </a:xfrm>
        </p:spPr>
        <p:txBody>
          <a:bodyPr/>
          <a:lstStyle/>
          <a:p>
            <a:r>
              <a:rPr lang="en-US">
                <a:latin typeface="Arial" panose="020B0604020202020204" pitchFamily="34" charset="0"/>
                <a:cs typeface="Arial"/>
                <a:sym typeface="Arial" panose="020B0604020202020204" pitchFamily="34" charset="0"/>
              </a:rPr>
              <a:t>TS-253E / TS-453E</a:t>
            </a:r>
            <a:r>
              <a:rPr lang="en-US" altLang="zh-TW">
                <a:latin typeface="Arial" panose="020B0604020202020204" pitchFamily="34" charset="0"/>
                <a:cs typeface="Arial"/>
                <a:sym typeface="Arial" panose="020B0604020202020204" pitchFamily="34" charset="0"/>
              </a:rPr>
              <a:t> </a:t>
            </a:r>
            <a:br>
              <a:rPr lang="en-US" altLang="zh-TW">
                <a:latin typeface="Arial" panose="020B0604020202020204" pitchFamily="34" charset="0"/>
                <a:cs typeface="Arial"/>
                <a:sym typeface="Arial" panose="020B0604020202020204" pitchFamily="34" charset="0"/>
              </a:rPr>
            </a:br>
            <a:r>
              <a:rPr lang="en-US" altLang="zh-TW">
                <a:latin typeface="Arial" panose="020B0604020202020204" pitchFamily="34" charset="0"/>
                <a:cs typeface="Arial"/>
                <a:sym typeface="Arial" panose="020B0604020202020204" pitchFamily="34" charset="0"/>
              </a:rPr>
              <a:t>support</a:t>
            </a:r>
            <a:r>
              <a:rPr lang="en-US" altLang="zh-TW" sz="4400">
                <a:latin typeface="Arial" panose="020B0604020202020204" pitchFamily="34" charset="0"/>
                <a:cs typeface="Arial"/>
                <a:sym typeface="Arial" panose="020B0604020202020204" pitchFamily="34" charset="0"/>
              </a:rPr>
              <a:t> dual HDMI 4K </a:t>
            </a:r>
            <a:r>
              <a:rPr lang="en-US" altLang="zh-TW">
                <a:latin typeface="Arial" panose="020B0604020202020204" pitchFamily="34" charset="0"/>
                <a:cs typeface="Arial"/>
                <a:sym typeface="Arial" panose="020B0604020202020204" pitchFamily="34" charset="0"/>
              </a:rPr>
              <a:t>output</a:t>
            </a:r>
            <a:endParaRPr lang="zh-TW" altLang="en-US">
              <a:latin typeface="Arial" panose="020B0604020202020204" pitchFamily="34" charset="0"/>
              <a:cs typeface="Arial"/>
              <a:sym typeface="Arial" panose="020B0604020202020204" pitchFamily="34" charset="0"/>
            </a:endParaRPr>
          </a:p>
        </p:txBody>
      </p:sp>
      <p:grpSp>
        <p:nvGrpSpPr>
          <p:cNvPr id="5" name="群組 4">
            <a:extLst>
              <a:ext uri="{FF2B5EF4-FFF2-40B4-BE49-F238E27FC236}">
                <a16:creationId xmlns:a16="http://schemas.microsoft.com/office/drawing/2014/main" id="{983F6FB5-D2EE-5868-0864-6C396217974F}"/>
              </a:ext>
            </a:extLst>
          </p:cNvPr>
          <p:cNvGrpSpPr/>
          <p:nvPr/>
        </p:nvGrpSpPr>
        <p:grpSpPr>
          <a:xfrm>
            <a:off x="869981" y="2178702"/>
            <a:ext cx="1021969" cy="1021969"/>
            <a:chOff x="6185354" y="3610337"/>
            <a:chExt cx="1021969" cy="1021969"/>
          </a:xfrm>
        </p:grpSpPr>
        <p:sp>
          <p:nvSpPr>
            <p:cNvPr id="13" name="矩形: 圓角 12">
              <a:extLst>
                <a:ext uri="{FF2B5EF4-FFF2-40B4-BE49-F238E27FC236}">
                  <a16:creationId xmlns:a16="http://schemas.microsoft.com/office/drawing/2014/main" id="{645695F6-E1A4-4BDD-DA73-CFB85962B6F8}"/>
                </a:ext>
              </a:extLst>
            </p:cNvPr>
            <p:cNvSpPr/>
            <p:nvPr/>
          </p:nvSpPr>
          <p:spPr>
            <a:xfrm>
              <a:off x="6185354" y="3610337"/>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4" name="圖形 13">
              <a:extLst>
                <a:ext uri="{FF2B5EF4-FFF2-40B4-BE49-F238E27FC236}">
                  <a16:creationId xmlns:a16="http://schemas.microsoft.com/office/drawing/2014/main" id="{E21A3B81-321C-EDF5-C3D2-AED357F40A7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30574" y="3672526"/>
              <a:ext cx="771525" cy="809625"/>
            </a:xfrm>
            <a:prstGeom prst="rect">
              <a:avLst/>
            </a:prstGeom>
          </p:spPr>
        </p:pic>
      </p:grpSp>
    </p:spTree>
    <p:extLst>
      <p:ext uri="{BB962C8B-B14F-4D97-AF65-F5344CB8AC3E}">
        <p14:creationId xmlns:p14="http://schemas.microsoft.com/office/powerpoint/2010/main" val="3646674952"/>
      </p:ext>
    </p:extLst>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接點: 肘形 3">
            <a:extLst>
              <a:ext uri="{FF2B5EF4-FFF2-40B4-BE49-F238E27FC236}">
                <a16:creationId xmlns:a16="http://schemas.microsoft.com/office/drawing/2014/main" id="{AF752C1F-85B5-079B-D58F-DAB6118DB047}"/>
              </a:ext>
            </a:extLst>
          </p:cNvPr>
          <p:cNvCxnSpPr>
            <a:cxnSpLocks/>
          </p:cNvCxnSpPr>
          <p:nvPr/>
        </p:nvCxnSpPr>
        <p:spPr>
          <a:xfrm>
            <a:off x="2802544" y="3969965"/>
            <a:ext cx="3621314" cy="1742084"/>
          </a:xfrm>
          <a:prstGeom prst="bentConnector3">
            <a:avLst>
              <a:gd name="adj1" fmla="val 72327"/>
            </a:avLst>
          </a:prstGeom>
          <a:ln w="38100" cap="rnd">
            <a:solidFill>
              <a:srgbClr val="1471BC"/>
            </a:solidFill>
            <a:prstDash val="sysDash"/>
            <a:round/>
          </a:ln>
        </p:spPr>
        <p:style>
          <a:lnRef idx="1">
            <a:schemeClr val="accent1"/>
          </a:lnRef>
          <a:fillRef idx="0">
            <a:schemeClr val="accent1"/>
          </a:fillRef>
          <a:effectRef idx="0">
            <a:schemeClr val="accent1"/>
          </a:effectRef>
          <a:fontRef idx="minor">
            <a:schemeClr val="tx1"/>
          </a:fontRef>
        </p:style>
      </p:cxnSp>
      <p:sp>
        <p:nvSpPr>
          <p:cNvPr id="10" name="標題 9">
            <a:extLst>
              <a:ext uri="{FF2B5EF4-FFF2-40B4-BE49-F238E27FC236}">
                <a16:creationId xmlns:a16="http://schemas.microsoft.com/office/drawing/2014/main" id="{74FF805F-6521-4307-B6BF-1A0874627BC2}"/>
              </a:ext>
            </a:extLst>
          </p:cNvPr>
          <p:cNvSpPr txBox="1">
            <a:spLocks noGrp="1"/>
          </p:cNvSpPr>
          <p:nvPr>
            <p:ph type="title"/>
          </p:nvPr>
        </p:nvSpPr>
        <p:spPr/>
        <p:txBody>
          <a:bodyPr>
            <a:normAutofit/>
          </a:bodyPr>
          <a:lstStyle/>
          <a:p>
            <a:r>
              <a:rPr lang="en-US" altLang="zh-TW" dirty="0" err="1">
                <a:latin typeface="Arial" panose="020B0604020202020204" pitchFamily="34" charset="0"/>
                <a:cs typeface="+mn-ea"/>
                <a:sym typeface="Arial" panose="020B0604020202020204" pitchFamily="34" charset="0"/>
              </a:rPr>
              <a:t>HybridDesk</a:t>
            </a:r>
            <a:r>
              <a:rPr lang="en-US" altLang="zh-TW" dirty="0">
                <a:latin typeface="Arial" panose="020B0604020202020204" pitchFamily="34" charset="0"/>
                <a:cs typeface="+mn-ea"/>
                <a:sym typeface="Arial" panose="020B0604020202020204" pitchFamily="34" charset="0"/>
              </a:rPr>
              <a:t> Station for various A/V needs</a:t>
            </a:r>
            <a:endParaRPr lang="zh-TW" altLang="en-US" dirty="0">
              <a:latin typeface="Arial" panose="020B0604020202020204" pitchFamily="34" charset="0"/>
              <a:sym typeface="Arial" panose="020B0604020202020204" pitchFamily="34" charset="0"/>
            </a:endParaRPr>
          </a:p>
        </p:txBody>
      </p:sp>
      <p:sp>
        <p:nvSpPr>
          <p:cNvPr id="15" name="Shape 364">
            <a:extLst>
              <a:ext uri="{FF2B5EF4-FFF2-40B4-BE49-F238E27FC236}">
                <a16:creationId xmlns:a16="http://schemas.microsoft.com/office/drawing/2014/main" id="{007A0646-E9C8-414B-A802-6BC2226BE51D}"/>
              </a:ext>
            </a:extLst>
          </p:cNvPr>
          <p:cNvSpPr txBox="1"/>
          <p:nvPr/>
        </p:nvSpPr>
        <p:spPr>
          <a:xfrm>
            <a:off x="2023117" y="5888870"/>
            <a:ext cx="1507557" cy="37862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b="1" err="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Qremote</a:t>
            </a:r>
            <a:r>
              <a:rPr lang="en-US"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 App</a:t>
            </a:r>
          </a:p>
        </p:txBody>
      </p:sp>
      <p:sp>
        <p:nvSpPr>
          <p:cNvPr id="16" name="Shape 366">
            <a:extLst>
              <a:ext uri="{FF2B5EF4-FFF2-40B4-BE49-F238E27FC236}">
                <a16:creationId xmlns:a16="http://schemas.microsoft.com/office/drawing/2014/main" id="{6ACBAC16-E86A-BC41-98F1-29A1E47D4392}"/>
              </a:ext>
            </a:extLst>
          </p:cNvPr>
          <p:cNvSpPr txBox="1"/>
          <p:nvPr/>
        </p:nvSpPr>
        <p:spPr>
          <a:xfrm>
            <a:off x="5588373" y="4934529"/>
            <a:ext cx="1346902" cy="37862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en-US"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Mouse &amp; </a:t>
            </a:r>
          </a:p>
          <a:p>
            <a:pPr lvl="0" rtl="0">
              <a:spcBef>
                <a:spcPts val="0"/>
              </a:spcBef>
              <a:buNone/>
            </a:pPr>
            <a:r>
              <a:rPr lang="en-US"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Keyboard</a:t>
            </a:r>
          </a:p>
        </p:txBody>
      </p:sp>
      <p:cxnSp>
        <p:nvCxnSpPr>
          <p:cNvPr id="18" name="直線接點 17">
            <a:extLst>
              <a:ext uri="{FF2B5EF4-FFF2-40B4-BE49-F238E27FC236}">
                <a16:creationId xmlns:a16="http://schemas.microsoft.com/office/drawing/2014/main" id="{32A9FF23-D70B-F441-BE7D-53F8BEB35A36}"/>
              </a:ext>
            </a:extLst>
          </p:cNvPr>
          <p:cNvCxnSpPr>
            <a:cxnSpLocks/>
          </p:cNvCxnSpPr>
          <p:nvPr/>
        </p:nvCxnSpPr>
        <p:spPr>
          <a:xfrm>
            <a:off x="2897204" y="3287606"/>
            <a:ext cx="5695865" cy="0"/>
          </a:xfrm>
          <a:prstGeom prst="line">
            <a:avLst/>
          </a:prstGeom>
          <a:ln w="44450">
            <a:solidFill>
              <a:srgbClr val="17B0ED"/>
            </a:solidFill>
          </a:ln>
          <a:effectLst>
            <a:glow rad="63500">
              <a:srgbClr val="66CCFF">
                <a:alpha val="40000"/>
              </a:srgbClr>
            </a:glow>
          </a:effectLst>
        </p:spPr>
        <p:style>
          <a:lnRef idx="1">
            <a:schemeClr val="accent1"/>
          </a:lnRef>
          <a:fillRef idx="0">
            <a:schemeClr val="accent1"/>
          </a:fillRef>
          <a:effectRef idx="0">
            <a:schemeClr val="accent1"/>
          </a:effectRef>
          <a:fontRef idx="minor">
            <a:schemeClr val="tx1"/>
          </a:fontRef>
        </p:style>
      </p:cxnSp>
      <p:pic>
        <p:nvPicPr>
          <p:cNvPr id="20" name="Picture 2" descr="C:\Users\Han Tsai\Desktop\HD_直播\MPNITOR.png">
            <a:extLst>
              <a:ext uri="{FF2B5EF4-FFF2-40B4-BE49-F238E27FC236}">
                <a16:creationId xmlns:a16="http://schemas.microsoft.com/office/drawing/2014/main" id="{AFF0A48A-7530-154C-AF91-BBDA9C25724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882"/>
          <a:stretch/>
        </p:blipFill>
        <p:spPr bwMode="auto">
          <a:xfrm>
            <a:off x="7071096" y="2225052"/>
            <a:ext cx="4989424" cy="3853128"/>
          </a:xfrm>
          <a:prstGeom prst="rect">
            <a:avLst/>
          </a:prstGeom>
          <a:noFill/>
        </p:spPr>
      </p:pic>
      <p:cxnSp>
        <p:nvCxnSpPr>
          <p:cNvPr id="22" name="接點: 肘形 3">
            <a:extLst>
              <a:ext uri="{FF2B5EF4-FFF2-40B4-BE49-F238E27FC236}">
                <a16:creationId xmlns:a16="http://schemas.microsoft.com/office/drawing/2014/main" id="{819CCC30-D047-224F-820E-BCD34B001D94}"/>
              </a:ext>
            </a:extLst>
          </p:cNvPr>
          <p:cNvCxnSpPr>
            <a:cxnSpLocks/>
          </p:cNvCxnSpPr>
          <p:nvPr/>
        </p:nvCxnSpPr>
        <p:spPr>
          <a:xfrm rot="16200000" flipH="1">
            <a:off x="1770447" y="4120782"/>
            <a:ext cx="2032728" cy="1761730"/>
          </a:xfrm>
          <a:prstGeom prst="bentConnector3">
            <a:avLst>
              <a:gd name="adj1" fmla="val 91235"/>
            </a:avLst>
          </a:prstGeom>
          <a:ln w="38100" cap="rnd">
            <a:solidFill>
              <a:srgbClr val="1471BC"/>
            </a:solidFill>
            <a:prstDash val="sysDash"/>
            <a:round/>
          </a:ln>
        </p:spPr>
        <p:style>
          <a:lnRef idx="1">
            <a:schemeClr val="accent1"/>
          </a:lnRef>
          <a:fillRef idx="0">
            <a:schemeClr val="accent1"/>
          </a:fillRef>
          <a:effectRef idx="0">
            <a:schemeClr val="accent1"/>
          </a:effectRef>
          <a:fontRef idx="minor">
            <a:schemeClr val="tx1"/>
          </a:fontRef>
        </p:style>
      </p:cxnSp>
      <p:sp>
        <p:nvSpPr>
          <p:cNvPr id="23" name="矩形: 圓角 4">
            <a:extLst>
              <a:ext uri="{FF2B5EF4-FFF2-40B4-BE49-F238E27FC236}">
                <a16:creationId xmlns:a16="http://schemas.microsoft.com/office/drawing/2014/main" id="{BFC34A78-16C4-8E44-BA20-EAB54D35CA14}"/>
              </a:ext>
            </a:extLst>
          </p:cNvPr>
          <p:cNvSpPr/>
          <p:nvPr/>
        </p:nvSpPr>
        <p:spPr>
          <a:xfrm>
            <a:off x="4803408" y="3813120"/>
            <a:ext cx="1321160" cy="438843"/>
          </a:xfrm>
          <a:prstGeom prst="roundRect">
            <a:avLst>
              <a:gd name="adj" fmla="val 8555"/>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USB</a:t>
            </a: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圓角 25">
            <a:extLst>
              <a:ext uri="{FF2B5EF4-FFF2-40B4-BE49-F238E27FC236}">
                <a16:creationId xmlns:a16="http://schemas.microsoft.com/office/drawing/2014/main" id="{ACF1E91F-7ECA-1240-BF0F-551CEF378493}"/>
              </a:ext>
            </a:extLst>
          </p:cNvPr>
          <p:cNvSpPr/>
          <p:nvPr/>
        </p:nvSpPr>
        <p:spPr>
          <a:xfrm>
            <a:off x="4798872" y="3068184"/>
            <a:ext cx="1321160" cy="438843"/>
          </a:xfrm>
          <a:prstGeom prst="roundRect">
            <a:avLst>
              <a:gd name="adj" fmla="val 8555"/>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HDMI</a:t>
            </a:r>
            <a:endParaRPr lang="en-US" altLang="zh-TW" b="1" i="0" u="none" strike="noStrike" cap="none">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5" name="矩形: 圓角 27">
            <a:extLst>
              <a:ext uri="{FF2B5EF4-FFF2-40B4-BE49-F238E27FC236}">
                <a16:creationId xmlns:a16="http://schemas.microsoft.com/office/drawing/2014/main" id="{59BE6819-3E81-7A44-8E0D-48C84C9CCED0}"/>
              </a:ext>
            </a:extLst>
          </p:cNvPr>
          <p:cNvSpPr/>
          <p:nvPr/>
        </p:nvSpPr>
        <p:spPr>
          <a:xfrm>
            <a:off x="1185125" y="5010412"/>
            <a:ext cx="1441642" cy="438843"/>
          </a:xfrm>
          <a:prstGeom prst="roundRect">
            <a:avLst>
              <a:gd name="adj" fmla="val 8555"/>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b="1">
                <a:solidFill>
                  <a:srgbClr val="002060"/>
                </a:solidFill>
                <a:latin typeface="Arial" panose="020B0604020202020204" pitchFamily="34" charset="0"/>
                <a:ea typeface="微軟正黑體" panose="020B0604030504040204" pitchFamily="34" charset="-120"/>
                <a:cs typeface="+mn-ea"/>
                <a:sym typeface="Arial" panose="020B0604020202020204" pitchFamily="34" charset="0"/>
              </a:rPr>
              <a:t>Network</a:t>
            </a:r>
          </a:p>
        </p:txBody>
      </p:sp>
      <p:pic>
        <p:nvPicPr>
          <p:cNvPr id="3" name="圖片 2" descr="一張含有 鍵盤, 電腦, 室內, 電子用品 的圖片&#10;&#10;自動產生的描述">
            <a:extLst>
              <a:ext uri="{FF2B5EF4-FFF2-40B4-BE49-F238E27FC236}">
                <a16:creationId xmlns:a16="http://schemas.microsoft.com/office/drawing/2014/main" id="{CC1EFD51-D067-9E87-A05B-6083472A4DA0}"/>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4695" t="38468" r="28105" b="16020"/>
          <a:stretch/>
        </p:blipFill>
        <p:spPr>
          <a:xfrm>
            <a:off x="4831309" y="5313149"/>
            <a:ext cx="2924313" cy="1115030"/>
          </a:xfrm>
          <a:prstGeom prst="roundRect">
            <a:avLst>
              <a:gd name="adj" fmla="val 5125"/>
            </a:avLst>
          </a:prstGeom>
          <a:noFill/>
          <a:ln>
            <a:noFill/>
          </a:ln>
          <a:effectLst>
            <a:outerShdw blurRad="177800" dist="127000" dir="8100000" algn="tr" rotWithShape="0">
              <a:prstClr val="black">
                <a:alpha val="40000"/>
              </a:prstClr>
            </a:outerShdw>
          </a:effectLst>
        </p:spPr>
      </p:pic>
      <p:grpSp>
        <p:nvGrpSpPr>
          <p:cNvPr id="9" name="群組 8">
            <a:extLst>
              <a:ext uri="{FF2B5EF4-FFF2-40B4-BE49-F238E27FC236}">
                <a16:creationId xmlns:a16="http://schemas.microsoft.com/office/drawing/2014/main" id="{6F0DF031-5105-17A7-0379-888800C1E581}"/>
              </a:ext>
            </a:extLst>
          </p:cNvPr>
          <p:cNvGrpSpPr/>
          <p:nvPr/>
        </p:nvGrpSpPr>
        <p:grpSpPr>
          <a:xfrm>
            <a:off x="3507560" y="4528660"/>
            <a:ext cx="970820" cy="1913163"/>
            <a:chOff x="6244873" y="4785025"/>
            <a:chExt cx="970820" cy="1913163"/>
          </a:xfrm>
        </p:grpSpPr>
        <p:pic>
          <p:nvPicPr>
            <p:cNvPr id="17" name="Shape 363">
              <a:extLst>
                <a:ext uri="{FF2B5EF4-FFF2-40B4-BE49-F238E27FC236}">
                  <a16:creationId xmlns:a16="http://schemas.microsoft.com/office/drawing/2014/main" id="{AD6AF2DC-3EF2-B043-BB03-8ABB2AA11FC3}"/>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267987" y="4825466"/>
              <a:ext cx="935245" cy="1832283"/>
            </a:xfrm>
            <a:prstGeom prst="roundRect">
              <a:avLst>
                <a:gd name="adj" fmla="val 5125"/>
              </a:avLst>
            </a:prstGeom>
            <a:noFill/>
            <a:ln>
              <a:noFill/>
            </a:ln>
            <a:effectLst>
              <a:outerShdw blurRad="177800" dist="127000" dir="8100000" algn="tr" rotWithShape="0">
                <a:prstClr val="black">
                  <a:alpha val="40000"/>
                </a:prstClr>
              </a:outerShdw>
            </a:effectLst>
          </p:spPr>
        </p:pic>
        <p:pic>
          <p:nvPicPr>
            <p:cNvPr id="7" name="圖片 6" descr="一張含有 文字, 電子用品, 螢幕擷取畫面, 電腦 的圖片&#10;&#10;自動產生的描述">
              <a:extLst>
                <a:ext uri="{FF2B5EF4-FFF2-40B4-BE49-F238E27FC236}">
                  <a16:creationId xmlns:a16="http://schemas.microsoft.com/office/drawing/2014/main" id="{DAD96A96-EB72-A592-D91C-EFD26684F5C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44873" y="4785025"/>
              <a:ext cx="970820" cy="1913163"/>
            </a:xfrm>
            <a:prstGeom prst="rect">
              <a:avLst/>
            </a:prstGeom>
          </p:spPr>
        </p:pic>
      </p:grpSp>
      <p:pic>
        <p:nvPicPr>
          <p:cNvPr id="4" name="圖片 3" descr="一張含有 文字, 室內, 電子用品, 電腦 的圖片&#10;&#10;自動產生的描述">
            <a:extLst>
              <a:ext uri="{FF2B5EF4-FFF2-40B4-BE49-F238E27FC236}">
                <a16:creationId xmlns:a16="http://schemas.microsoft.com/office/drawing/2014/main" id="{D20B5CEA-5DD3-7BCB-3A73-05400BA954E9}"/>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21156" t="8489" r="21156"/>
          <a:stretch/>
        </p:blipFill>
        <p:spPr>
          <a:xfrm>
            <a:off x="906427" y="2398611"/>
            <a:ext cx="2008223" cy="1981445"/>
          </a:xfrm>
          <a:prstGeom prst="rect">
            <a:avLst/>
          </a:prstGeom>
        </p:spPr>
      </p:pic>
      <p:pic>
        <p:nvPicPr>
          <p:cNvPr id="19" name="Picture 16">
            <a:extLst>
              <a:ext uri="{FF2B5EF4-FFF2-40B4-BE49-F238E27FC236}">
                <a16:creationId xmlns:a16="http://schemas.microsoft.com/office/drawing/2014/main" id="{3F9555C8-163C-2D93-42DA-3306E0F80F4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262544" y="1974149"/>
            <a:ext cx="1080000" cy="10800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07707211"/>
      </p:ext>
    </p:extLst>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3"/>
          <a:stretch>
            <a:fillRect/>
          </a:stretch>
        </p:blipFill>
        <p:spPr>
          <a:xfrm>
            <a:off x="1306097" y="1912213"/>
            <a:ext cx="6799673" cy="3808888"/>
          </a:xfrm>
          <a:prstGeom prst="rect">
            <a:avLst/>
          </a:prstGeom>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p:txBody>
          <a:bodyPr/>
          <a:lstStyle/>
          <a:p>
            <a:r>
              <a:rPr lang="en-US" dirty="0">
                <a:latin typeface="Arial" panose="020B0604020202020204" pitchFamily="34" charset="0"/>
                <a:sym typeface="Arial" panose="020B0604020202020204" pitchFamily="34" charset="0"/>
              </a:rPr>
              <a:t>QVR</a:t>
            </a:r>
            <a:r>
              <a:rPr lang="zh-TW" altLang="en-US" dirty="0">
                <a:latin typeface="Arial" panose="020B0604020202020204" pitchFamily="34" charset="0"/>
                <a:sym typeface="Arial" panose="020B0604020202020204" pitchFamily="34" charset="0"/>
              </a:rPr>
              <a:t> </a:t>
            </a:r>
            <a:r>
              <a:rPr lang="en-US" dirty="0">
                <a:latin typeface="Arial" panose="020B0604020202020204" pitchFamily="34" charset="0"/>
                <a:sym typeface="Arial" panose="020B0604020202020204" pitchFamily="34" charset="0"/>
              </a:rPr>
              <a:t>Elite </a:t>
            </a:r>
            <a:r>
              <a:rPr lang="en-US" altLang="zh-TW" dirty="0">
                <a:latin typeface="Arial" panose="020B0604020202020204" pitchFamily="34" charset="0"/>
                <a:sym typeface="Arial" panose="020B0604020202020204" pitchFamily="34" charset="0"/>
              </a:rPr>
              <a:t>24 x7 smart </a:t>
            </a:r>
            <a:r>
              <a:rPr lang="en-US" altLang="zh-TW" dirty="0">
                <a:sym typeface="Arial" panose="020B0604020202020204" pitchFamily="34" charset="0"/>
              </a:rPr>
              <a:t>s</a:t>
            </a:r>
            <a:r>
              <a:rPr lang="en-US" altLang="zh-TW" dirty="0">
                <a:latin typeface="Arial" panose="020B0604020202020204" pitchFamily="34" charset="0"/>
                <a:sym typeface="Arial" panose="020B0604020202020204" pitchFamily="34" charset="0"/>
              </a:rPr>
              <a:t>urveillance </a:t>
            </a:r>
            <a:r>
              <a:rPr lang="en-US" altLang="zh-TW" dirty="0">
                <a:sym typeface="Arial" panose="020B0604020202020204" pitchFamily="34" charset="0"/>
              </a:rPr>
              <a:t>s</a:t>
            </a:r>
            <a:r>
              <a:rPr lang="en-US" altLang="zh-TW" dirty="0">
                <a:latin typeface="Arial" panose="020B0604020202020204" pitchFamily="34" charset="0"/>
                <a:sym typeface="Arial" panose="020B0604020202020204" pitchFamily="34" charset="0"/>
              </a:rPr>
              <a:t>ystem</a:t>
            </a:r>
            <a:endParaRPr lang="en-US" dirty="0">
              <a:latin typeface="Arial" panose="020B0604020202020204" pitchFamily="34" charset="0"/>
              <a:sym typeface="Arial" panose="020B0604020202020204" pitchFamily="34" charset="0"/>
            </a:endParaRPr>
          </a:p>
        </p:txBody>
      </p:sp>
      <p:sp>
        <p:nvSpPr>
          <p:cNvPr id="17" name="文字方塊 16">
            <a:extLst>
              <a:ext uri="{FF2B5EF4-FFF2-40B4-BE49-F238E27FC236}">
                <a16:creationId xmlns:a16="http://schemas.microsoft.com/office/drawing/2014/main" id="{E30B708B-7C59-467F-BF45-1BA5BC5E7F8C}"/>
              </a:ext>
            </a:extLst>
          </p:cNvPr>
          <p:cNvSpPr txBox="1"/>
          <p:nvPr/>
        </p:nvSpPr>
        <p:spPr>
          <a:xfrm>
            <a:off x="2427364" y="5784731"/>
            <a:ext cx="5059286" cy="87607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ct val="110000"/>
              </a:lnSpc>
              <a:spcBef>
                <a:spcPts val="400"/>
              </a:spcBef>
            </a:pPr>
            <a:r>
              <a:rPr lang="en-US" altLang="zh-TW" sz="2400" dirty="0">
                <a:solidFill>
                  <a:schemeClr val="tx2"/>
                </a:solidFill>
                <a:latin typeface="Arial" panose="020B0604020202020204" pitchFamily="34" charset="0"/>
                <a:ea typeface="微軟正黑體" panose="020B0604030504040204" pitchFamily="34" charset="-120"/>
                <a:sym typeface="Arial" panose="020B0604020202020204" pitchFamily="34" charset="0"/>
              </a:rPr>
              <a:t>2 channels are included for free</a:t>
            </a:r>
          </a:p>
          <a:p>
            <a:pPr>
              <a:lnSpc>
                <a:spcPct val="110000"/>
              </a:lnSpc>
              <a:spcBef>
                <a:spcPts val="400"/>
              </a:spcBef>
            </a:pPr>
            <a:r>
              <a:rPr lang="en-US" altLang="zh-TW" dirty="0">
                <a:solidFill>
                  <a:schemeClr val="tx2"/>
                </a:solidFill>
                <a:latin typeface="Arial" panose="020B0604020202020204" pitchFamily="34" charset="0"/>
                <a:ea typeface="微軟正黑體" panose="020B0604030504040204" pitchFamily="34" charset="-120"/>
                <a:sym typeface="Arial" panose="020B0604020202020204" pitchFamily="34" charset="0"/>
              </a:rPr>
              <a:t>(expandable)</a:t>
            </a:r>
          </a:p>
        </p:txBody>
      </p:sp>
      <p:sp>
        <p:nvSpPr>
          <p:cNvPr id="7" name="文字方塊 6">
            <a:extLst>
              <a:ext uri="{FF2B5EF4-FFF2-40B4-BE49-F238E27FC236}">
                <a16:creationId xmlns:a16="http://schemas.microsoft.com/office/drawing/2014/main" id="{0283DDE9-3DE5-49B2-993D-46F07BA33E0B}"/>
              </a:ext>
            </a:extLst>
          </p:cNvPr>
          <p:cNvSpPr txBox="1"/>
          <p:nvPr/>
        </p:nvSpPr>
        <p:spPr>
          <a:xfrm>
            <a:off x="7925189" y="3122318"/>
            <a:ext cx="3415052"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Record using the MP4 Format</a:t>
            </a:r>
            <a:endParaRPr lang="zh-TW" altLang="en-US" sz="1050"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2" name="文字方塊 11">
            <a:extLst>
              <a:ext uri="{FF2B5EF4-FFF2-40B4-BE49-F238E27FC236}">
                <a16:creationId xmlns:a16="http://schemas.microsoft.com/office/drawing/2014/main" id="{EEFE514E-CF30-4243-8D86-DDCDD4158EE4}"/>
              </a:ext>
            </a:extLst>
          </p:cNvPr>
          <p:cNvSpPr txBox="1"/>
          <p:nvPr/>
        </p:nvSpPr>
        <p:spPr>
          <a:xfrm>
            <a:off x="8295677" y="4786625"/>
            <a:ext cx="2674076"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Flexible Subscription</a:t>
            </a:r>
            <a:endParaRPr lang="zh-TW" altLang="en-US"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3" name="文字方塊 12">
            <a:extLst>
              <a:ext uri="{FF2B5EF4-FFF2-40B4-BE49-F238E27FC236}">
                <a16:creationId xmlns:a16="http://schemas.microsoft.com/office/drawing/2014/main" id="{3395406B-24A5-4514-BE89-7EB7270349B6}"/>
              </a:ext>
            </a:extLst>
          </p:cNvPr>
          <p:cNvSpPr txBox="1"/>
          <p:nvPr/>
        </p:nvSpPr>
        <p:spPr>
          <a:xfrm>
            <a:off x="8295677" y="6395835"/>
            <a:ext cx="2674076"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altLang="zh-TW"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rPr>
              <a:t>Expandable Capacity</a:t>
            </a:r>
            <a:endParaRPr lang="zh-TW" altLang="en-US" dirty="0">
              <a:solidFill>
                <a:schemeClr val="tx2"/>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9" name="矩形: 圓角 18">
            <a:extLst>
              <a:ext uri="{FF2B5EF4-FFF2-40B4-BE49-F238E27FC236}">
                <a16:creationId xmlns:a16="http://schemas.microsoft.com/office/drawing/2014/main" id="{C6EEDC0F-5E72-DCF9-CB63-D93B50A14932}"/>
              </a:ext>
            </a:extLst>
          </p:cNvPr>
          <p:cNvSpPr/>
          <p:nvPr/>
        </p:nvSpPr>
        <p:spPr>
          <a:xfrm>
            <a:off x="8711371" y="1938033"/>
            <a:ext cx="1842689" cy="1167454"/>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圓角 19">
            <a:extLst>
              <a:ext uri="{FF2B5EF4-FFF2-40B4-BE49-F238E27FC236}">
                <a16:creationId xmlns:a16="http://schemas.microsoft.com/office/drawing/2014/main" id="{F82D3779-19BE-8537-2DC3-4D464B7D77AF}"/>
              </a:ext>
            </a:extLst>
          </p:cNvPr>
          <p:cNvSpPr/>
          <p:nvPr/>
        </p:nvSpPr>
        <p:spPr>
          <a:xfrm>
            <a:off x="8711371" y="3619310"/>
            <a:ext cx="1842689" cy="1167454"/>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21" name="矩形: 圓角 20">
            <a:extLst>
              <a:ext uri="{FF2B5EF4-FFF2-40B4-BE49-F238E27FC236}">
                <a16:creationId xmlns:a16="http://schemas.microsoft.com/office/drawing/2014/main" id="{2C2198BB-54C4-3B0A-A13B-9802D6771D50}"/>
              </a:ext>
            </a:extLst>
          </p:cNvPr>
          <p:cNvSpPr/>
          <p:nvPr/>
        </p:nvSpPr>
        <p:spPr>
          <a:xfrm>
            <a:off x="8711371" y="5215081"/>
            <a:ext cx="1842689" cy="1167454"/>
          </a:xfrm>
          <a:prstGeom prst="roundRect">
            <a:avLst>
              <a:gd name="adj" fmla="val 6364"/>
            </a:avLst>
          </a:prstGeom>
          <a:noFill/>
          <a:ln w="12700">
            <a:solidFill>
              <a:srgbClr val="1E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pic>
        <p:nvPicPr>
          <p:cNvPr id="22" name="圖形 21">
            <a:extLst>
              <a:ext uri="{FF2B5EF4-FFF2-40B4-BE49-F238E27FC236}">
                <a16:creationId xmlns:a16="http://schemas.microsoft.com/office/drawing/2014/main" id="{3F418FDE-3FA6-BE19-DB50-2C0024F79E6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842634" y="3678834"/>
            <a:ext cx="1580163" cy="1074975"/>
          </a:xfrm>
          <a:prstGeom prst="rect">
            <a:avLst/>
          </a:prstGeom>
        </p:spPr>
      </p:pic>
      <p:pic>
        <p:nvPicPr>
          <p:cNvPr id="23" name="圖形 22">
            <a:extLst>
              <a:ext uri="{FF2B5EF4-FFF2-40B4-BE49-F238E27FC236}">
                <a16:creationId xmlns:a16="http://schemas.microsoft.com/office/drawing/2014/main" id="{6015FFC3-0F30-CF78-E74E-24B58F2921B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50280" y="2005451"/>
            <a:ext cx="1164870" cy="1045760"/>
          </a:xfrm>
          <a:prstGeom prst="rect">
            <a:avLst/>
          </a:prstGeom>
        </p:spPr>
      </p:pic>
      <p:grpSp>
        <p:nvGrpSpPr>
          <p:cNvPr id="30" name="圖形 23">
            <a:extLst>
              <a:ext uri="{FF2B5EF4-FFF2-40B4-BE49-F238E27FC236}">
                <a16:creationId xmlns:a16="http://schemas.microsoft.com/office/drawing/2014/main" id="{550B5EBE-D467-6651-12EE-20115AF5E790}"/>
              </a:ext>
            </a:extLst>
          </p:cNvPr>
          <p:cNvGrpSpPr/>
          <p:nvPr/>
        </p:nvGrpSpPr>
        <p:grpSpPr>
          <a:xfrm>
            <a:off x="9357175" y="5454422"/>
            <a:ext cx="551081" cy="771818"/>
            <a:chOff x="6497364" y="3532238"/>
            <a:chExt cx="456533" cy="639398"/>
          </a:xfrm>
          <a:noFill/>
        </p:grpSpPr>
        <p:sp>
          <p:nvSpPr>
            <p:cNvPr id="31" name="手繪多邊形: 圖案 30">
              <a:extLst>
                <a:ext uri="{FF2B5EF4-FFF2-40B4-BE49-F238E27FC236}">
                  <a16:creationId xmlns:a16="http://schemas.microsoft.com/office/drawing/2014/main" id="{93967DAD-F504-A800-8E16-02596B9616A5}"/>
                </a:ext>
              </a:extLst>
            </p:cNvPr>
            <p:cNvSpPr/>
            <p:nvPr/>
          </p:nvSpPr>
          <p:spPr>
            <a:xfrm>
              <a:off x="6497371"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2" name="手繪多邊形: 圖案 31">
              <a:extLst>
                <a:ext uri="{FF2B5EF4-FFF2-40B4-BE49-F238E27FC236}">
                  <a16:creationId xmlns:a16="http://schemas.microsoft.com/office/drawing/2014/main" id="{2CDE3A0C-752C-B9BF-B98C-86949F05752F}"/>
                </a:ext>
              </a:extLst>
            </p:cNvPr>
            <p:cNvSpPr/>
            <p:nvPr/>
          </p:nvSpPr>
          <p:spPr>
            <a:xfrm>
              <a:off x="6497392"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3" name="手繪多邊形: 圖案 32">
              <a:extLst>
                <a:ext uri="{FF2B5EF4-FFF2-40B4-BE49-F238E27FC236}">
                  <a16:creationId xmlns:a16="http://schemas.microsoft.com/office/drawing/2014/main" id="{2D5465A3-670A-10A9-A5C7-98E32FF447F3}"/>
                </a:ext>
              </a:extLst>
            </p:cNvPr>
            <p:cNvSpPr/>
            <p:nvPr/>
          </p:nvSpPr>
          <p:spPr>
            <a:xfrm>
              <a:off x="6497364"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4" name="手繪多邊形: 圖案 33">
              <a:extLst>
                <a:ext uri="{FF2B5EF4-FFF2-40B4-BE49-F238E27FC236}">
                  <a16:creationId xmlns:a16="http://schemas.microsoft.com/office/drawing/2014/main" id="{15A35B0B-33AB-61E4-719C-AC5CA6E91270}"/>
                </a:ext>
              </a:extLst>
            </p:cNvPr>
            <p:cNvSpPr/>
            <p:nvPr/>
          </p:nvSpPr>
          <p:spPr>
            <a:xfrm>
              <a:off x="6497510"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35" name="圖形 24">
            <a:extLst>
              <a:ext uri="{FF2B5EF4-FFF2-40B4-BE49-F238E27FC236}">
                <a16:creationId xmlns:a16="http://schemas.microsoft.com/office/drawing/2014/main" id="{78C378F8-1362-1B90-0E3D-BA8B028C5063}"/>
              </a:ext>
            </a:extLst>
          </p:cNvPr>
          <p:cNvGrpSpPr/>
          <p:nvPr/>
        </p:nvGrpSpPr>
        <p:grpSpPr>
          <a:xfrm>
            <a:off x="9357175" y="5454422"/>
            <a:ext cx="551081" cy="771818"/>
            <a:chOff x="7200096" y="3532238"/>
            <a:chExt cx="456533" cy="639398"/>
          </a:xfrm>
          <a:noFill/>
        </p:grpSpPr>
        <p:sp>
          <p:nvSpPr>
            <p:cNvPr id="36" name="手繪多邊形: 圖案 35">
              <a:extLst>
                <a:ext uri="{FF2B5EF4-FFF2-40B4-BE49-F238E27FC236}">
                  <a16:creationId xmlns:a16="http://schemas.microsoft.com/office/drawing/2014/main" id="{66781A1B-E46B-1AB1-011A-950FCEFFE864}"/>
                </a:ext>
              </a:extLst>
            </p:cNvPr>
            <p:cNvSpPr/>
            <p:nvPr/>
          </p:nvSpPr>
          <p:spPr>
            <a:xfrm>
              <a:off x="7200103"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7" name="手繪多邊形: 圖案 36">
              <a:extLst>
                <a:ext uri="{FF2B5EF4-FFF2-40B4-BE49-F238E27FC236}">
                  <a16:creationId xmlns:a16="http://schemas.microsoft.com/office/drawing/2014/main" id="{C208814C-98D9-3EB8-FD01-AD10DDFCC8A8}"/>
                </a:ext>
              </a:extLst>
            </p:cNvPr>
            <p:cNvSpPr/>
            <p:nvPr/>
          </p:nvSpPr>
          <p:spPr>
            <a:xfrm>
              <a:off x="7200124"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8" name="手繪多邊形: 圖案 37">
              <a:extLst>
                <a:ext uri="{FF2B5EF4-FFF2-40B4-BE49-F238E27FC236}">
                  <a16:creationId xmlns:a16="http://schemas.microsoft.com/office/drawing/2014/main" id="{424636F8-C6A9-98A2-15A5-65B09EC0AB89}"/>
                </a:ext>
              </a:extLst>
            </p:cNvPr>
            <p:cNvSpPr/>
            <p:nvPr/>
          </p:nvSpPr>
          <p:spPr>
            <a:xfrm>
              <a:off x="7200096"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sp>
          <p:nvSpPr>
            <p:cNvPr id="39" name="手繪多邊形: 圖案 38">
              <a:extLst>
                <a:ext uri="{FF2B5EF4-FFF2-40B4-BE49-F238E27FC236}">
                  <a16:creationId xmlns:a16="http://schemas.microsoft.com/office/drawing/2014/main" id="{AC714B57-65B6-60EC-1C58-8F21E4B64034}"/>
                </a:ext>
              </a:extLst>
            </p:cNvPr>
            <p:cNvSpPr/>
            <p:nvPr/>
          </p:nvSpPr>
          <p:spPr>
            <a:xfrm>
              <a:off x="7200242"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latin typeface="Arial" panose="020B0604020202020204" pitchFamily="34" charset="0"/>
                <a:ea typeface="微軟正黑體" panose="020B0604030504040204" pitchFamily="34" charset="-120"/>
                <a:sym typeface="Arial" panose="020B0604020202020204" pitchFamily="34" charset="0"/>
              </a:endParaRPr>
            </a:p>
          </p:txBody>
        </p:sp>
      </p:grpSp>
      <p:cxnSp>
        <p:nvCxnSpPr>
          <p:cNvPr id="27" name="直線接點 26">
            <a:extLst>
              <a:ext uri="{FF2B5EF4-FFF2-40B4-BE49-F238E27FC236}">
                <a16:creationId xmlns:a16="http://schemas.microsoft.com/office/drawing/2014/main" id="{297455CC-3B3B-D5D1-6D3F-32266A1C0AF7}"/>
              </a:ext>
            </a:extLst>
          </p:cNvPr>
          <p:cNvCxnSpPr>
            <a:cxnSpLocks/>
          </p:cNvCxnSpPr>
          <p:nvPr/>
        </p:nvCxnSpPr>
        <p:spPr>
          <a:xfrm>
            <a:off x="9485372" y="5840210"/>
            <a:ext cx="294687"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9" name="圖片 28">
            <a:extLst>
              <a:ext uri="{FF2B5EF4-FFF2-40B4-BE49-F238E27FC236}">
                <a16:creationId xmlns:a16="http://schemas.microsoft.com/office/drawing/2014/main" id="{AF91A8C7-50F7-9E68-6040-559CB004A28B}"/>
              </a:ext>
            </a:extLst>
          </p:cNvPr>
          <p:cNvPicPr>
            <a:picLocks noChangeAspect="1"/>
          </p:cNvPicPr>
          <p:nvPr/>
        </p:nvPicPr>
        <p:blipFill>
          <a:blip r:embed="rId8"/>
          <a:stretch>
            <a:fillRect/>
          </a:stretch>
        </p:blipFill>
        <p:spPr>
          <a:xfrm>
            <a:off x="574391" y="1653550"/>
            <a:ext cx="1200000" cy="1200000"/>
          </a:xfrm>
          <a:prstGeom prst="rect">
            <a:avLst/>
          </a:prstGeom>
          <a:effectLst>
            <a:outerShdw blurRad="50800" dist="38100" dir="5400000" algn="t" rotWithShape="0">
              <a:prstClr val="black">
                <a:alpha val="40000"/>
              </a:prstClr>
            </a:outerShdw>
          </a:effectLst>
        </p:spPr>
      </p:pic>
      <p:grpSp>
        <p:nvGrpSpPr>
          <p:cNvPr id="28" name="群組 27">
            <a:extLst>
              <a:ext uri="{FF2B5EF4-FFF2-40B4-BE49-F238E27FC236}">
                <a16:creationId xmlns:a16="http://schemas.microsoft.com/office/drawing/2014/main" id="{84D56CC5-1268-CE68-C871-D68FC2B8F472}"/>
              </a:ext>
            </a:extLst>
          </p:cNvPr>
          <p:cNvGrpSpPr/>
          <p:nvPr/>
        </p:nvGrpSpPr>
        <p:grpSpPr>
          <a:xfrm>
            <a:off x="1309440" y="5746724"/>
            <a:ext cx="963049" cy="975061"/>
            <a:chOff x="1436767" y="5746723"/>
            <a:chExt cx="963049" cy="975061"/>
          </a:xfrm>
        </p:grpSpPr>
        <p:sp>
          <p:nvSpPr>
            <p:cNvPr id="40" name="矩形: 圓角 39">
              <a:extLst>
                <a:ext uri="{FF2B5EF4-FFF2-40B4-BE49-F238E27FC236}">
                  <a16:creationId xmlns:a16="http://schemas.microsoft.com/office/drawing/2014/main" id="{D720E6C9-924F-E4E8-EAA7-0F7C2DD5A60C}"/>
                </a:ext>
              </a:extLst>
            </p:cNvPr>
            <p:cNvSpPr/>
            <p:nvPr/>
          </p:nvSpPr>
          <p:spPr>
            <a:xfrm>
              <a:off x="1436767" y="5746723"/>
              <a:ext cx="963049" cy="975061"/>
            </a:xfrm>
            <a:prstGeom prst="roundRect">
              <a:avLst/>
            </a:prstGeom>
            <a:solidFill>
              <a:srgbClr val="CFD7E3"/>
            </a:solidFill>
            <a:ln>
              <a:noFill/>
            </a:ln>
            <a:effectLst>
              <a:outerShdw blurRad="254000" dist="165100" dir="8100000" algn="tr" rotWithShape="0">
                <a:prstClr val="black">
                  <a:alpha val="3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1" name="圖形 40">
              <a:extLst>
                <a:ext uri="{FF2B5EF4-FFF2-40B4-BE49-F238E27FC236}">
                  <a16:creationId xmlns:a16="http://schemas.microsoft.com/office/drawing/2014/main" id="{340DD681-C4E0-6819-F3E6-31D8A36D54B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570287" y="6005385"/>
              <a:ext cx="696009" cy="457736"/>
            </a:xfrm>
            <a:prstGeom prst="rect">
              <a:avLst/>
            </a:prstGeom>
          </p:spPr>
        </p:pic>
      </p:grpSp>
    </p:spTree>
    <p:extLst>
      <p:ext uri="{BB962C8B-B14F-4D97-AF65-F5344CB8AC3E}">
        <p14:creationId xmlns:p14="http://schemas.microsoft.com/office/powerpoint/2010/main" val="332317462"/>
      </p:ext>
    </p:extLst>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p:txBody>
          <a:bodyPr/>
          <a:lstStyle/>
          <a:p>
            <a:r>
              <a:rPr lang="en" altLang="zh-TW">
                <a:latin typeface="Arial" panose="020B0604020202020204" pitchFamily="34" charset="0"/>
                <a:sym typeface="Arial" panose="020B0604020202020204" pitchFamily="34" charset="0"/>
              </a:rPr>
              <a:t>QVR Elite with powerful IP surveillance camera management and support</a:t>
            </a:r>
            <a:endParaRPr lang="zh-TW">
              <a:latin typeface="Arial" panose="020B0604020202020204" pitchFamily="34" charset="0"/>
              <a:sym typeface="Arial" panose="020B0604020202020204" pitchFamily="34" charset="0"/>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4201879" y="2563006"/>
            <a:ext cx="3601984"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Arial" panose="020B0604020202020204" pitchFamily="34" charset="0"/>
              <a:ea typeface="微軟正黑體" panose="020B0604030504040204" pitchFamily="34" charset="-120"/>
              <a:sym typeface="Arial" panose="020B0604020202020204" pitchFamily="34" charset="0"/>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a:alphaModFix/>
          </a:blip>
          <a:srcRect l="24646" r="16935" b="32791"/>
          <a:stretch/>
        </p:blipFill>
        <p:spPr>
          <a:xfrm>
            <a:off x="4241418" y="3740660"/>
            <a:ext cx="3524087" cy="2472348"/>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281197" y="2563006"/>
            <a:ext cx="3688000"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Arial" panose="020B0604020202020204" pitchFamily="34" charset="0"/>
              <a:ea typeface="微軟正黑體" panose="020B0604030504040204" pitchFamily="34" charset="-120"/>
              <a:sym typeface="Arial" panose="020B0604020202020204" pitchFamily="34" charset="0"/>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281165" y="2046774"/>
            <a:ext cx="3688000" cy="532400"/>
          </a:xfrm>
          <a:prstGeom prst="rect">
            <a:avLst/>
          </a:prstGeom>
          <a:solidFill>
            <a:srgbClr val="2189DF"/>
          </a:solid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More than </a:t>
            </a:r>
            <a:r>
              <a:rPr lang="en" altLang="zh-TW" sz="32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180</a:t>
            </a:r>
            <a:r>
              <a:rPr lang="en" altLang="zh-TW" sz="16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 </a:t>
            </a:r>
            <a:r>
              <a:rPr lang="en"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brands</a:t>
            </a: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a:alphaModFix/>
          </a:blip>
          <a:srcRect/>
          <a:stretch/>
        </p:blipFill>
        <p:spPr>
          <a:xfrm>
            <a:off x="4692724" y="2582656"/>
            <a:ext cx="2919201" cy="1115135"/>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2448786" y="3538053"/>
            <a:ext cx="992068" cy="405215"/>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a:alphaModFix/>
          </a:blip>
          <a:srcRect/>
          <a:stretch/>
        </p:blipFill>
        <p:spPr>
          <a:xfrm>
            <a:off x="636595" y="4951899"/>
            <a:ext cx="1315400" cy="26308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a:alphaModFix/>
          </a:blip>
          <a:srcRect t="19264" b="15144"/>
          <a:stretch/>
        </p:blipFill>
        <p:spPr>
          <a:xfrm>
            <a:off x="2423826" y="4942004"/>
            <a:ext cx="1041991" cy="409972"/>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a:alphaModFix/>
          </a:blip>
          <a:srcRect t="35885" b="35423"/>
          <a:stretch/>
        </p:blipFill>
        <p:spPr>
          <a:xfrm>
            <a:off x="2423826" y="4293158"/>
            <a:ext cx="1041989" cy="298955"/>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a:alphaModFix/>
          </a:blip>
          <a:srcRect t="40416" b="39575"/>
          <a:stretch/>
        </p:blipFill>
        <p:spPr>
          <a:xfrm>
            <a:off x="636595" y="3562838"/>
            <a:ext cx="1342797" cy="268644"/>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a:alphaModFix/>
          </a:blip>
          <a:srcRect/>
          <a:stretch/>
        </p:blipFill>
        <p:spPr>
          <a:xfrm>
            <a:off x="703360" y="2795598"/>
            <a:ext cx="1260481" cy="306752"/>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a:alphaModFix/>
          </a:blip>
          <a:srcRect/>
          <a:stretch/>
        </p:blipFill>
        <p:spPr>
          <a:xfrm>
            <a:off x="657318" y="4291971"/>
            <a:ext cx="1320489" cy="19944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a:alphaModFix/>
          </a:blip>
          <a:srcRect t="29378" b="30684"/>
          <a:stretch/>
        </p:blipFill>
        <p:spPr>
          <a:xfrm>
            <a:off x="371547" y="5675469"/>
            <a:ext cx="1845488" cy="368492"/>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a:alphaModFix/>
          </a:blip>
          <a:srcRect/>
          <a:stretch/>
        </p:blipFill>
        <p:spPr>
          <a:xfrm>
            <a:off x="2308452" y="2709785"/>
            <a:ext cx="1366789" cy="478377"/>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a:alphaModFix/>
          </a:blip>
          <a:srcRect t="24883" b="22653"/>
          <a:stretch/>
        </p:blipFill>
        <p:spPr>
          <a:xfrm>
            <a:off x="2262436" y="5701868"/>
            <a:ext cx="1364765" cy="324472"/>
          </a:xfrm>
          <a:prstGeom prst="rect">
            <a:avLst/>
          </a:prstGeom>
          <a:noFill/>
          <a:ln>
            <a:noFill/>
          </a:ln>
        </p:spPr>
      </p:pic>
      <p:sp>
        <p:nvSpPr>
          <p:cNvPr id="19" name="Google Shape;270;p31">
            <a:extLst>
              <a:ext uri="{FF2B5EF4-FFF2-40B4-BE49-F238E27FC236}">
                <a16:creationId xmlns:a16="http://schemas.microsoft.com/office/drawing/2014/main" id="{D37CD554-33EA-4C12-8358-9DE7FEE7228A}"/>
              </a:ext>
            </a:extLst>
          </p:cNvPr>
          <p:cNvSpPr/>
          <p:nvPr/>
        </p:nvSpPr>
        <p:spPr>
          <a:xfrm>
            <a:off x="4203061" y="2046774"/>
            <a:ext cx="3600800" cy="532400"/>
          </a:xfrm>
          <a:prstGeom prst="rect">
            <a:avLst/>
          </a:prstGeom>
          <a:solidFill>
            <a:srgbClr val="2189DF"/>
          </a:solid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US" altLang="zh-CN"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More than</a:t>
            </a:r>
            <a:r>
              <a:rPr lang="en"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 </a:t>
            </a:r>
            <a:r>
              <a:rPr lang="en" altLang="zh-TW" sz="32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6700 </a:t>
            </a:r>
            <a:r>
              <a:rPr lang="en-US" altLang="zh-CN"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models</a:t>
            </a:r>
            <a:endParaRPr lang="en" altLang="zh-TW"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
        <p:nvSpPr>
          <p:cNvPr id="20" name="Google Shape;271;p31">
            <a:extLst>
              <a:ext uri="{FF2B5EF4-FFF2-40B4-BE49-F238E27FC236}">
                <a16:creationId xmlns:a16="http://schemas.microsoft.com/office/drawing/2014/main" id="{1B160E1B-1441-4C67-934F-87EE9526CDEB}"/>
              </a:ext>
            </a:extLst>
          </p:cNvPr>
          <p:cNvSpPr/>
          <p:nvPr/>
        </p:nvSpPr>
        <p:spPr>
          <a:xfrm>
            <a:off x="8042043" y="2563006"/>
            <a:ext cx="3870685"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Arial" panose="020B0604020202020204" pitchFamily="34" charset="0"/>
              <a:ea typeface="微軟正黑體" panose="020B0604030504040204" pitchFamily="34" charset="-120"/>
              <a:sym typeface="Arial" panose="020B0604020202020204" pitchFamily="34" charset="0"/>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8042043" y="2046774"/>
            <a:ext cx="3870685" cy="532400"/>
          </a:xfrm>
          <a:prstGeom prst="rect">
            <a:avLst/>
          </a:prstGeom>
          <a:solidFill>
            <a:srgbClr val="2189DF"/>
          </a:solid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 sz="2667"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ONVIF Profile </a:t>
            </a:r>
            <a:r>
              <a:rPr lang="en-US"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rPr>
              <a:t>support</a:t>
            </a:r>
            <a:endParaRPr lang="zh-TW" altLang="en" sz="1800" b="1">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alphaModFix/>
          </a:blip>
          <a:srcRect/>
          <a:stretch/>
        </p:blipFill>
        <p:spPr>
          <a:xfrm>
            <a:off x="8347623" y="2951841"/>
            <a:ext cx="3253867" cy="650773"/>
          </a:xfrm>
          <a:prstGeom prst="rect">
            <a:avLst/>
          </a:prstGeom>
          <a:noFill/>
          <a:ln>
            <a:noFill/>
          </a:ln>
        </p:spPr>
      </p:pic>
      <p:sp>
        <p:nvSpPr>
          <p:cNvPr id="25" name="文字方塊 24">
            <a:extLst>
              <a:ext uri="{FF2B5EF4-FFF2-40B4-BE49-F238E27FC236}">
                <a16:creationId xmlns:a16="http://schemas.microsoft.com/office/drawing/2014/main" id="{2DD74B77-2BBD-41C5-97C5-09824C4D9C27}"/>
              </a:ext>
            </a:extLst>
          </p:cNvPr>
          <p:cNvSpPr txBox="1"/>
          <p:nvPr/>
        </p:nvSpPr>
        <p:spPr>
          <a:xfrm>
            <a:off x="8623528" y="4034776"/>
            <a:ext cx="2822221" cy="1785104"/>
          </a:xfrm>
          <a:prstGeom prst="rect">
            <a:avLst/>
          </a:prstGeom>
          <a:solidFill>
            <a:srgbClr val="2189DF"/>
          </a:solidFill>
          <a:ln>
            <a:no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just"/>
            <a:r>
              <a:rPr lang="en-US">
                <a:solidFill>
                  <a:schemeClr val="bg1"/>
                </a:solidFill>
                <a:latin typeface="Arial" panose="020B0604020202020204" pitchFamily="34" charset="0"/>
                <a:ea typeface="微軟正黑體" panose="020B0604030504040204" pitchFamily="34" charset="-120"/>
                <a:sym typeface="Arial" panose="020B0604020202020204" pitchFamily="34" charset="0"/>
              </a:rPr>
              <a:t>Record into QVR Elite by using the RTSP/RTMP link with no integration needed. Multiple video sources are supported - not just IP cameras.</a:t>
            </a: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2485556" y="6345955"/>
            <a:ext cx="7220888" cy="37935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050"/>
            </a:pPr>
            <a:r>
              <a:rPr lang="en" sz="1333">
                <a:solidFill>
                  <a:schemeClr val="accent1">
                    <a:lumMod val="40000"/>
                    <a:lumOff val="60000"/>
                  </a:schemeClr>
                </a:solidFill>
                <a:latin typeface="Arial" panose="020B0604020202020204" pitchFamily="34" charset="0"/>
                <a:ea typeface="微軟正黑體" panose="020B0604030504040204" pitchFamily="34" charset="-120"/>
                <a:cs typeface="Calibri"/>
                <a:sym typeface="Arial" panose="020B0604020202020204" pitchFamily="34" charset="0"/>
                <a:hlinkClick r:id="rId16">
                  <a:extLst>
                    <a:ext uri="{A12FA001-AC4F-418D-AE19-62706E023703}">
                      <ahyp:hlinkClr xmlns:ahyp="http://schemas.microsoft.com/office/drawing/2018/hyperlinkcolor" val="tx"/>
                    </a:ext>
                  </a:extLst>
                </a:hlinkClick>
              </a:rPr>
              <a:t>https://www.qnap.com/en/compatibility-qvr-pro</a:t>
            </a:r>
            <a:endParaRPr lang="zh-TW" altLang="en-US" sz="1333">
              <a:solidFill>
                <a:schemeClr val="accent1">
                  <a:lumMod val="40000"/>
                  <a:lumOff val="60000"/>
                </a:schemeClr>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spTree>
    <p:extLst>
      <p:ext uri="{BB962C8B-B14F-4D97-AF65-F5344CB8AC3E}">
        <p14:creationId xmlns:p14="http://schemas.microsoft.com/office/powerpoint/2010/main" val="2762035135"/>
      </p:ext>
    </p:extLst>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219D459D-11D7-C5B8-53A1-1B295F1E72C9}"/>
              </a:ext>
            </a:extLst>
          </p:cNvPr>
          <p:cNvSpPr txBox="1">
            <a:spLocks/>
          </p:cNvSpPr>
          <p:nvPr/>
        </p:nvSpPr>
        <p:spPr>
          <a:xfrm>
            <a:off x="413886" y="260669"/>
            <a:ext cx="113642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微軟正黑體" panose="020B0604030504040204" pitchFamily="34" charset="-120"/>
                <a:ea typeface="微軟正黑體" panose="020B0604030504040204" pitchFamily="34" charset="-120"/>
                <a:cs typeface="+mj-cs"/>
              </a:defRPr>
            </a:lvl1pPr>
          </a:lstStyle>
          <a:p>
            <a:r>
              <a:rPr lang="en-US" sz="4200">
                <a:latin typeface="Arial" panose="020B0604020202020204" pitchFamily="34" charset="0"/>
                <a:sym typeface="Arial" panose="020B0604020202020204" pitchFamily="34" charset="0"/>
              </a:rPr>
              <a:t>Upgrade to a surveillance video wall solution or use dual apps with dual HDMI output</a:t>
            </a:r>
            <a:endParaRPr lang="zh-TW" sz="4200">
              <a:latin typeface="Arial" panose="020B0604020202020204" pitchFamily="34" charset="0"/>
              <a:sym typeface="Arial" panose="020B0604020202020204" pitchFamily="34" charset="0"/>
            </a:endParaRPr>
          </a:p>
        </p:txBody>
      </p:sp>
      <p:sp>
        <p:nvSpPr>
          <p:cNvPr id="6" name="文字方塊 5"/>
          <p:cNvSpPr txBox="1"/>
          <p:nvPr/>
        </p:nvSpPr>
        <p:spPr>
          <a:xfrm>
            <a:off x="735273" y="2508625"/>
            <a:ext cx="2805396" cy="923330"/>
          </a:xfrm>
          <a:prstGeom prst="rect">
            <a:avLst/>
          </a:prstGeom>
          <a:noFill/>
        </p:spPr>
        <p:txBody>
          <a:bodyPr wrap="square" rtlCol="0">
            <a:spAutoFit/>
          </a:bodyPr>
          <a:lstStyle/>
          <a:p>
            <a:r>
              <a:rPr lang="en-US" altLang="zh-TW">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Assign many IP CAMs in video wall mode in different HDMI monitors</a:t>
            </a:r>
            <a:endParaRPr lang="zh-TW" altLang="en-US">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文字方塊 10"/>
          <p:cNvSpPr txBox="1"/>
          <p:nvPr/>
        </p:nvSpPr>
        <p:spPr>
          <a:xfrm>
            <a:off x="732475" y="4567909"/>
            <a:ext cx="2947742" cy="1477328"/>
          </a:xfrm>
          <a:prstGeom prst="rect">
            <a:avLst/>
          </a:prstGeom>
          <a:noFill/>
        </p:spPr>
        <p:txBody>
          <a:bodyPr wrap="square" lIns="91440" tIns="45720" rIns="91440" bIns="45720" rtlCol="0" anchor="t">
            <a:spAutoFit/>
          </a:bodyPr>
          <a:lstStyle/>
          <a:p>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We can move the QVR monitoring output to another screen and operate other APPs on the original screen</a:t>
            </a:r>
            <a:endParaRPr lang="zh-TW" altLang="en-US">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15" name="圖片 14">
            <a:extLst>
              <a:ext uri="{FF2B5EF4-FFF2-40B4-BE49-F238E27FC236}">
                <a16:creationId xmlns:a16="http://schemas.microsoft.com/office/drawing/2014/main" id="{5E1C3811-DD5D-C189-A7B4-3E8EB9F0E77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06836" y="2030036"/>
            <a:ext cx="3535939" cy="2183087"/>
          </a:xfrm>
          <a:prstGeom prst="rect">
            <a:avLst/>
          </a:prstGeom>
        </p:spPr>
      </p:pic>
      <p:pic>
        <p:nvPicPr>
          <p:cNvPr id="16" name="圖片 15">
            <a:extLst>
              <a:ext uri="{FF2B5EF4-FFF2-40B4-BE49-F238E27FC236}">
                <a16:creationId xmlns:a16="http://schemas.microsoft.com/office/drawing/2014/main" id="{B701013C-8A75-B34B-AE77-702A5FE4F43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66882" y="2030036"/>
            <a:ext cx="3535939" cy="2183087"/>
          </a:xfrm>
          <a:prstGeom prst="rect">
            <a:avLst/>
          </a:prstGeom>
        </p:spPr>
      </p:pic>
      <p:pic>
        <p:nvPicPr>
          <p:cNvPr id="17" name="Picture 2" descr="https://www.qnap.com/assets/img/software/qvr-pro/multi-angle.jpg?v=671ba256691cb57bd96e50168cffcc1e">
            <a:extLst>
              <a:ext uri="{FF2B5EF4-FFF2-40B4-BE49-F238E27FC236}">
                <a16:creationId xmlns:a16="http://schemas.microsoft.com/office/drawing/2014/main" id="{10E04922-AED6-AFBB-483A-E1188464D2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2774" y="2061132"/>
            <a:ext cx="3356121" cy="189718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群組 17">
            <a:extLst>
              <a:ext uri="{FF2B5EF4-FFF2-40B4-BE49-F238E27FC236}">
                <a16:creationId xmlns:a16="http://schemas.microsoft.com/office/drawing/2014/main" id="{BC57F4EB-1CDC-3040-3185-D622139C1F37}"/>
              </a:ext>
            </a:extLst>
          </p:cNvPr>
          <p:cNvGrpSpPr/>
          <p:nvPr/>
        </p:nvGrpSpPr>
        <p:grpSpPr>
          <a:xfrm>
            <a:off x="4590377" y="2061132"/>
            <a:ext cx="3348473" cy="1897180"/>
            <a:chOff x="3038801" y="3246722"/>
            <a:chExt cx="4201781" cy="2544412"/>
          </a:xfrm>
        </p:grpSpPr>
        <p:pic>
          <p:nvPicPr>
            <p:cNvPr id="19" name="Picture 2" descr="https://www.qnap.com/assets/img/software/qvr-pro/multi-angle.jpg?v=671ba256691cb57bd96e50168cffcc1e">
              <a:extLst>
                <a:ext uri="{FF2B5EF4-FFF2-40B4-BE49-F238E27FC236}">
                  <a16:creationId xmlns:a16="http://schemas.microsoft.com/office/drawing/2014/main" id="{F36434DC-A3AB-9B70-6529-D6174C411E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8801" y="3246722"/>
              <a:ext cx="4201781" cy="2544412"/>
            </a:xfrm>
            <a:prstGeom prst="rect">
              <a:avLst/>
            </a:prstGeom>
            <a:noFill/>
            <a:extLst>
              <a:ext uri="{909E8E84-426E-40DD-AFC4-6F175D3DCCD1}">
                <a14:hiddenFill xmlns:a14="http://schemas.microsoft.com/office/drawing/2010/main">
                  <a:solidFill>
                    <a:srgbClr val="FFFFFF"/>
                  </a:solidFill>
                </a14:hiddenFill>
              </a:ext>
            </a:extLst>
          </p:spPr>
        </p:pic>
        <p:pic>
          <p:nvPicPr>
            <p:cNvPr id="20" name="圖片 19">
              <a:extLst>
                <a:ext uri="{FF2B5EF4-FFF2-40B4-BE49-F238E27FC236}">
                  <a16:creationId xmlns:a16="http://schemas.microsoft.com/office/drawing/2014/main" id="{F47551A1-4213-85F4-64F7-CBEDA4498786}"/>
                </a:ext>
              </a:extLst>
            </p:cNvPr>
            <p:cNvPicPr>
              <a:picLocks noChangeAspect="1"/>
            </p:cNvPicPr>
            <p:nvPr/>
          </p:nvPicPr>
          <p:blipFill>
            <a:blip r:embed="rId5"/>
            <a:stretch>
              <a:fillRect/>
            </a:stretch>
          </p:blipFill>
          <p:spPr>
            <a:xfrm>
              <a:off x="3729038" y="3396614"/>
              <a:ext cx="3467040" cy="2078356"/>
            </a:xfrm>
            <a:prstGeom prst="rect">
              <a:avLst/>
            </a:prstGeom>
          </p:spPr>
        </p:pic>
      </p:grpSp>
      <p:pic>
        <p:nvPicPr>
          <p:cNvPr id="21" name="圖片 20" descr="一張含有 文字, 黑色, 室內, 電子用品 的圖片&#10;&#10;自動產生的描述">
            <a:extLst>
              <a:ext uri="{FF2B5EF4-FFF2-40B4-BE49-F238E27FC236}">
                <a16:creationId xmlns:a16="http://schemas.microsoft.com/office/drawing/2014/main" id="{5A8E5DE9-B44A-586B-69F7-45D3EC57DCD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1160" t="8394" r="31160"/>
          <a:stretch/>
        </p:blipFill>
        <p:spPr>
          <a:xfrm>
            <a:off x="3568700" y="2820459"/>
            <a:ext cx="850520" cy="1290758"/>
          </a:xfrm>
          <a:prstGeom prst="rect">
            <a:avLst/>
          </a:prstGeom>
        </p:spPr>
      </p:pic>
      <p:pic>
        <p:nvPicPr>
          <p:cNvPr id="22" name="Picture 2" descr="C:\Users\Han Tsai\Desktop\HD_直播\MPNITOR.png">
            <a:extLst>
              <a:ext uri="{FF2B5EF4-FFF2-40B4-BE49-F238E27FC236}">
                <a16:creationId xmlns:a16="http://schemas.microsoft.com/office/drawing/2014/main" id="{C12F4255-2E25-C513-FBAA-5AD8535F7C4A}"/>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817480" y="4425279"/>
            <a:ext cx="2914650" cy="2270734"/>
          </a:xfrm>
          <a:prstGeom prst="rect">
            <a:avLst/>
          </a:prstGeom>
          <a:noFill/>
        </p:spPr>
      </p:pic>
      <p:pic>
        <p:nvPicPr>
          <p:cNvPr id="23" name="圖片 22">
            <a:extLst>
              <a:ext uri="{FF2B5EF4-FFF2-40B4-BE49-F238E27FC236}">
                <a16:creationId xmlns:a16="http://schemas.microsoft.com/office/drawing/2014/main" id="{8DB62D68-0DA2-EF2C-D64F-82D8865552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07033" y="4449049"/>
            <a:ext cx="3535939" cy="2183087"/>
          </a:xfrm>
          <a:prstGeom prst="rect">
            <a:avLst/>
          </a:prstGeom>
        </p:spPr>
      </p:pic>
      <p:pic>
        <p:nvPicPr>
          <p:cNvPr id="24" name="Picture 2" descr="https://www.qnap.com/assets/img/software/qvr-pro/multi-angle.jpg?v=671ba256691cb57bd96e50168cffcc1e">
            <a:extLst>
              <a:ext uri="{FF2B5EF4-FFF2-40B4-BE49-F238E27FC236}">
                <a16:creationId xmlns:a16="http://schemas.microsoft.com/office/drawing/2014/main" id="{CE9B6714-F07E-E491-5D24-2BE62112B9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2925" y="4480145"/>
            <a:ext cx="3356121" cy="1897180"/>
          </a:xfrm>
          <a:prstGeom prst="rect">
            <a:avLst/>
          </a:prstGeom>
          <a:noFill/>
          <a:extLst>
            <a:ext uri="{909E8E84-426E-40DD-AFC4-6F175D3DCCD1}">
              <a14:hiddenFill xmlns:a14="http://schemas.microsoft.com/office/drawing/2010/main">
                <a:solidFill>
                  <a:srgbClr val="FFFFFF"/>
                </a:solidFill>
              </a14:hiddenFill>
            </a:ext>
          </a:extLst>
        </p:spPr>
      </p:pic>
      <p:pic>
        <p:nvPicPr>
          <p:cNvPr id="25" name="圖片 24" descr="一張含有 文字, 黑色, 室內, 電子用品 的圖片&#10;&#10;自動產生的描述">
            <a:extLst>
              <a:ext uri="{FF2B5EF4-FFF2-40B4-BE49-F238E27FC236}">
                <a16:creationId xmlns:a16="http://schemas.microsoft.com/office/drawing/2014/main" id="{8778E524-AB06-76C6-A5B7-EB0D76986BC0}"/>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1160" t="8394" r="31160"/>
          <a:stretch/>
        </p:blipFill>
        <p:spPr>
          <a:xfrm>
            <a:off x="3792057" y="5306573"/>
            <a:ext cx="850520" cy="1290758"/>
          </a:xfrm>
          <a:prstGeom prst="rect">
            <a:avLst/>
          </a:prstGeom>
        </p:spPr>
      </p:pic>
      <p:cxnSp>
        <p:nvCxnSpPr>
          <p:cNvPr id="2" name="直線單箭頭接點 1">
            <a:extLst>
              <a:ext uri="{FF2B5EF4-FFF2-40B4-BE49-F238E27FC236}">
                <a16:creationId xmlns:a16="http://schemas.microsoft.com/office/drawing/2014/main" id="{6ECB7838-B419-BE4B-4FFF-4CF41FBDFDB9}"/>
              </a:ext>
            </a:extLst>
          </p:cNvPr>
          <p:cNvCxnSpPr/>
          <p:nvPr/>
        </p:nvCxnSpPr>
        <p:spPr>
          <a:xfrm>
            <a:off x="762000" y="4273061"/>
            <a:ext cx="10597661" cy="11723"/>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4978525"/>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hidden="1">
            <a:extLst>
              <a:ext uri="{FF2B5EF4-FFF2-40B4-BE49-F238E27FC236}">
                <a16:creationId xmlns:a16="http://schemas.microsoft.com/office/drawing/2014/main" id="{219D459D-11D7-C5B8-53A1-1B295F1E72C9}"/>
              </a:ext>
            </a:extLst>
          </p:cNvPr>
          <p:cNvSpPr txBox="1">
            <a:spLocks/>
          </p:cNvSpPr>
          <p:nvPr/>
        </p:nvSpPr>
        <p:spPr>
          <a:xfrm>
            <a:off x="566286" y="517525"/>
            <a:ext cx="11364228"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bg1"/>
                </a:solidFill>
                <a:latin typeface="微軟正黑體" panose="020B0604030504040204" pitchFamily="34" charset="-120"/>
                <a:ea typeface="微軟正黑體" panose="020B0604030504040204" pitchFamily="34" charset="-120"/>
                <a:cs typeface="+mj-cs"/>
              </a:defRPr>
            </a:lvl1pPr>
          </a:lstStyle>
          <a:p>
            <a:r>
              <a:rPr lang="en-US">
                <a:latin typeface="Arial" panose="020B0604020202020204" pitchFamily="34" charset="0"/>
                <a:cs typeface="Arial"/>
                <a:sym typeface="Arial" panose="020B0604020202020204" pitchFamily="34" charset="0"/>
              </a:rPr>
              <a:t>Through Mirror output, </a:t>
            </a:r>
            <a:r>
              <a:rPr lang="en-US">
                <a:latin typeface="Arial" panose="020B0604020202020204" pitchFamily="34" charset="0"/>
                <a:sym typeface="Arial" panose="020B0604020202020204" pitchFamily="34" charset="0"/>
              </a:rPr>
              <a:t>the same picture can also be output to different screens</a:t>
            </a:r>
            <a:endParaRPr lang="zh-TW">
              <a:latin typeface="Arial" panose="020B0604020202020204" pitchFamily="34" charset="0"/>
              <a:sym typeface="Arial" panose="020B0604020202020204" pitchFamily="34" charset="0"/>
            </a:endParaRPr>
          </a:p>
        </p:txBody>
      </p:sp>
      <p:sp>
        <p:nvSpPr>
          <p:cNvPr id="6" name="文字方塊 5"/>
          <p:cNvSpPr txBox="1"/>
          <p:nvPr/>
        </p:nvSpPr>
        <p:spPr>
          <a:xfrm>
            <a:off x="749111" y="2256644"/>
            <a:ext cx="10552762" cy="369332"/>
          </a:xfrm>
          <a:prstGeom prst="rect">
            <a:avLst/>
          </a:prstGeom>
          <a:noFill/>
        </p:spPr>
        <p:txBody>
          <a:bodyPr wrap="square" rtlCol="0">
            <a:spAutoFit/>
          </a:bodyPr>
          <a:lstStyle/>
          <a:p>
            <a:r>
              <a:rPr lang="en-US" altLang="zh-TW">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rPr>
              <a:t>With Mirror output, the same picture can be output to monitors in different places for monitoring</a:t>
            </a:r>
            <a:endParaRPr lang="zh-TW" altLang="en-US">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 name="圖片 6">
            <a:extLst>
              <a:ext uri="{FF2B5EF4-FFF2-40B4-BE49-F238E27FC236}">
                <a16:creationId xmlns:a16="http://schemas.microsoft.com/office/drawing/2014/main" id="{FB36A2BA-AD25-C495-CBB8-4F714E99E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111" y="3039533"/>
            <a:ext cx="4813415" cy="2971800"/>
          </a:xfrm>
          <a:prstGeom prst="rect">
            <a:avLst/>
          </a:prstGeom>
        </p:spPr>
      </p:pic>
      <p:pic>
        <p:nvPicPr>
          <p:cNvPr id="8" name="Picture 2" descr="https://www.qnap.com/assets/img/software/qvr-pro/multi-angle.jpg?v=671ba256691cb57bd96e50168cffcc1e">
            <a:extLst>
              <a:ext uri="{FF2B5EF4-FFF2-40B4-BE49-F238E27FC236}">
                <a16:creationId xmlns:a16="http://schemas.microsoft.com/office/drawing/2014/main" id="{905BBD4C-9BE1-F415-5D95-55F6B8E595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261" y="3074459"/>
            <a:ext cx="4569813" cy="2578100"/>
          </a:xfrm>
          <a:prstGeom prst="rect">
            <a:avLst/>
          </a:prstGeom>
          <a:noFill/>
          <a:extLst>
            <a:ext uri="{909E8E84-426E-40DD-AFC4-6F175D3DCCD1}">
              <a14:hiddenFill xmlns:a14="http://schemas.microsoft.com/office/drawing/2010/main">
                <a:solidFill>
                  <a:srgbClr val="FFFFFF"/>
                </a:solidFill>
              </a14:hiddenFill>
            </a:ext>
          </a:extLst>
        </p:spPr>
      </p:pic>
      <p:pic>
        <p:nvPicPr>
          <p:cNvPr id="9" name="圖片 8">
            <a:extLst>
              <a:ext uri="{FF2B5EF4-FFF2-40B4-BE49-F238E27FC236}">
                <a16:creationId xmlns:a16="http://schemas.microsoft.com/office/drawing/2014/main" id="{D071A8D2-6728-FC03-FC28-B99235D57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488458" y="3039533"/>
            <a:ext cx="4813415" cy="2971800"/>
          </a:xfrm>
          <a:prstGeom prst="rect">
            <a:avLst/>
          </a:prstGeom>
        </p:spPr>
      </p:pic>
      <p:pic>
        <p:nvPicPr>
          <p:cNvPr id="12" name="Picture 2" descr="https://www.qnap.com/assets/img/software/qvr-pro/multi-angle.jpg?v=671ba256691cb57bd96e50168cffcc1e">
            <a:extLst>
              <a:ext uri="{FF2B5EF4-FFF2-40B4-BE49-F238E27FC236}">
                <a16:creationId xmlns:a16="http://schemas.microsoft.com/office/drawing/2014/main" id="{EDBFCE18-AAC1-675A-5684-901E67FEEC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76" y="3074459"/>
            <a:ext cx="4569813" cy="2578100"/>
          </a:xfrm>
          <a:prstGeom prst="rect">
            <a:avLst/>
          </a:prstGeom>
          <a:noFill/>
          <a:extLst>
            <a:ext uri="{909E8E84-426E-40DD-AFC4-6F175D3DCCD1}">
              <a14:hiddenFill xmlns:a14="http://schemas.microsoft.com/office/drawing/2010/main">
                <a:solidFill>
                  <a:srgbClr val="FFFFFF"/>
                </a:solidFill>
              </a14:hiddenFill>
            </a:ext>
          </a:extLst>
        </p:spPr>
      </p:pic>
      <p:pic>
        <p:nvPicPr>
          <p:cNvPr id="13" name="圖片 12" descr="一張含有 文字, 黑色, 室內, 電子用品 的圖片&#10;&#10;自動產生的描述">
            <a:extLst>
              <a:ext uri="{FF2B5EF4-FFF2-40B4-BE49-F238E27FC236}">
                <a16:creationId xmlns:a16="http://schemas.microsoft.com/office/drawing/2014/main" id="{36D86612-0295-C271-B852-911094E332A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59" r="31259"/>
          <a:stretch/>
        </p:blipFill>
        <p:spPr>
          <a:xfrm>
            <a:off x="5149516" y="3703320"/>
            <a:ext cx="1892968" cy="3152569"/>
          </a:xfrm>
          <a:prstGeom prst="rect">
            <a:avLst/>
          </a:prstGeom>
        </p:spPr>
      </p:pic>
      <p:sp>
        <p:nvSpPr>
          <p:cNvPr id="2" name="標題 1">
            <a:extLst>
              <a:ext uri="{FF2B5EF4-FFF2-40B4-BE49-F238E27FC236}">
                <a16:creationId xmlns:a16="http://schemas.microsoft.com/office/drawing/2014/main" id="{0A731F4E-845A-BAFD-D1B1-D1F95A7ACB57}"/>
              </a:ext>
            </a:extLst>
          </p:cNvPr>
          <p:cNvSpPr>
            <a:spLocks noGrp="1"/>
          </p:cNvSpPr>
          <p:nvPr>
            <p:ph type="title"/>
          </p:nvPr>
        </p:nvSpPr>
        <p:spPr/>
        <p:txBody>
          <a:bodyPr>
            <a:normAutofit fontScale="90000"/>
          </a:bodyPr>
          <a:lstStyle/>
          <a:p>
            <a:r>
              <a:rPr lang="en-US" altLang="zh-TW" dirty="0">
                <a:latin typeface="Arial" panose="020B0604020202020204" pitchFamily="34" charset="0"/>
                <a:sym typeface="Arial" panose="020B0604020202020204" pitchFamily="34" charset="0"/>
              </a:rPr>
              <a:t>Through Mirror output, the same picture can also be output to different screens</a:t>
            </a:r>
            <a:endParaRPr lang="zh-TW" altLang="en-US" dirty="0">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2977823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5"/>
          <p:cNvSpPr txBox="1">
            <a:spLocks noGrp="1"/>
          </p:cNvSpPr>
          <p:nvPr>
            <p:ph type="title"/>
          </p:nvPr>
        </p:nvSpPr>
        <p:spPr/>
        <p:txBody>
          <a:bodyPr/>
          <a:lstStyle/>
          <a:p>
            <a:r>
              <a:rPr lang="en-US" altLang="zh-TW">
                <a:latin typeface="Arial" panose="020B0604020202020204" pitchFamily="34" charset="0"/>
                <a:cs typeface="Arial"/>
                <a:sym typeface="Arial" panose="020B0604020202020204" pitchFamily="34" charset="0"/>
              </a:rPr>
              <a:t>TS-253E / TS-453E NAS Main Features</a:t>
            </a:r>
            <a:endParaRPr lang="zh-TW">
              <a:latin typeface="Arial" panose="020B0604020202020204" pitchFamily="34" charset="0"/>
              <a:cs typeface="Arial"/>
              <a:sym typeface="Arial" panose="020B0604020202020204" pitchFamily="34" charset="0"/>
            </a:endParaRPr>
          </a:p>
        </p:txBody>
      </p:sp>
      <p:sp>
        <p:nvSpPr>
          <p:cNvPr id="2" name="Google Shape;298;p34" hidden="1">
            <a:extLst>
              <a:ext uri="{FF2B5EF4-FFF2-40B4-BE49-F238E27FC236}">
                <a16:creationId xmlns:a16="http://schemas.microsoft.com/office/drawing/2014/main" id="{6F5A7FCE-BBFC-4561-97BA-2A559963D6AF}"/>
              </a:ext>
            </a:extLst>
          </p:cNvPr>
          <p:cNvSpPr txBox="1">
            <a:spLocks/>
          </p:cNvSpPr>
          <p:nvPr/>
        </p:nvSpPr>
        <p:spPr>
          <a:xfrm>
            <a:off x="5878134" y="7375924"/>
            <a:ext cx="8026727" cy="355117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239994" indent="-239994">
              <a:lnSpc>
                <a:spcPct val="130000"/>
              </a:lnSpc>
              <a:spcBef>
                <a:spcPts val="800"/>
              </a:spcBef>
              <a:buClr>
                <a:srgbClr val="F4D088"/>
              </a:buClr>
              <a:buSzPct val="100000"/>
              <a:buFont typeface="Arial"/>
              <a:buChar char="•"/>
            </a:pPr>
            <a:r>
              <a:rPr lang="en-US" altLang="zh-TW"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12吋短機箱可支援市面上大部分的機櫃</a:t>
            </a:r>
          </a:p>
          <a:p>
            <a:pPr marL="239994" indent="-239994">
              <a:lnSpc>
                <a:spcPct val="130000"/>
              </a:lnSpc>
              <a:spcBef>
                <a:spcPts val="800"/>
              </a:spcBef>
              <a:buClr>
                <a:srgbClr val="F4D088"/>
              </a:buClr>
              <a:buSzPct val="100000"/>
              <a:buFont typeface="Arial"/>
              <a:buChar char="•"/>
            </a:pPr>
            <a:r>
              <a:rPr lang="zh-TW" altLang="en-US"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內建2埠M.2(PCIe Gen 3 x1)，可提供SSD快取，加速隨機存取的速度</a:t>
            </a:r>
            <a:endParaRPr lang="en-US" altLang="zh-TW"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a:p>
            <a:pPr marL="239994" indent="-239994">
              <a:lnSpc>
                <a:spcPct val="130000"/>
              </a:lnSpc>
              <a:spcBef>
                <a:spcPts val="800"/>
              </a:spcBef>
              <a:buClr>
                <a:srgbClr val="F4D088"/>
              </a:buClr>
              <a:buSzPct val="100000"/>
              <a:buFont typeface="Arial"/>
              <a:buChar char="•"/>
            </a:pPr>
            <a:r>
              <a:rPr lang="en-US" altLang="zh-TW"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PCIe Gen 3 x 8插槽，提供各式應用的高速擴充卡</a:t>
            </a:r>
          </a:p>
          <a:p>
            <a:pPr marL="239994" indent="-239994">
              <a:lnSpc>
                <a:spcPct val="130000"/>
              </a:lnSpc>
              <a:spcBef>
                <a:spcPts val="800"/>
              </a:spcBef>
              <a:buClr>
                <a:srgbClr val="F4D088"/>
              </a:buClr>
              <a:buSzPct val="100000"/>
              <a:buFont typeface="Arial"/>
              <a:buChar char="•"/>
            </a:pPr>
            <a:r>
              <a:rPr lang="zh-CN" altLang="en-US"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雙系統靈活切換配置QTS and </a:t>
            </a:r>
            <a:r>
              <a:rPr lang="en-US" sz="2667" err="1">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QuTS</a:t>
            </a:r>
            <a:r>
              <a:rPr lang="en-US"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hero</a:t>
            </a:r>
          </a:p>
          <a:p>
            <a:pPr marL="0" indent="0">
              <a:buNone/>
            </a:pPr>
            <a:r>
              <a:rPr lang="en-US" sz="2667">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rPr>
              <a:t>  </a:t>
            </a:r>
            <a:endParaRPr lang="en-US" sz="1600">
              <a:solidFill>
                <a:schemeClr val="accent6"/>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6" name="Google Shape;298;p34">
            <a:extLst>
              <a:ext uri="{FF2B5EF4-FFF2-40B4-BE49-F238E27FC236}">
                <a16:creationId xmlns:a16="http://schemas.microsoft.com/office/drawing/2014/main" id="{DD44DE7B-49BF-44FA-8F51-501E3F3ED381}"/>
              </a:ext>
            </a:extLst>
          </p:cNvPr>
          <p:cNvSpPr txBox="1">
            <a:spLocks/>
          </p:cNvSpPr>
          <p:nvPr/>
        </p:nvSpPr>
        <p:spPr>
          <a:xfrm>
            <a:off x="7285618" y="1980701"/>
            <a:ext cx="3771741" cy="77660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0" indent="0">
              <a:buClr>
                <a:schemeClr val="dk1"/>
              </a:buClr>
              <a:buSzPts val="935"/>
              <a:buFont typeface="Lato"/>
              <a:buNone/>
              <a:defRPr sz="1800" b="1">
                <a:solidFill>
                  <a:srgbClr val="744922"/>
                </a:solidFill>
                <a:ea typeface="微軟正黑體"/>
                <a:cs typeface="+mn-ea"/>
              </a:defRPr>
            </a:lvl1pPr>
            <a:lvl2pPr marL="914400" indent="-317500">
              <a:lnSpc>
                <a:spcPct val="115000"/>
              </a:lnSpc>
              <a:buClr>
                <a:schemeClr val="dk2"/>
              </a:buClr>
              <a:buSzPts val="1400"/>
              <a:buFont typeface="Lato"/>
              <a:buAutoNum type="alphaLcPeriod"/>
              <a:defRPr>
                <a:solidFill>
                  <a:schemeClr val="dk2"/>
                </a:solidFill>
                <a:latin typeface="Lato"/>
                <a:ea typeface="Lato"/>
                <a:cs typeface="Lato"/>
              </a:defRPr>
            </a:lvl2pPr>
            <a:lvl3pPr marL="1371600" indent="-317500">
              <a:lnSpc>
                <a:spcPct val="115000"/>
              </a:lnSpc>
              <a:buClr>
                <a:schemeClr val="dk2"/>
              </a:buClr>
              <a:buSzPts val="1400"/>
              <a:buFont typeface="Lato"/>
              <a:buAutoNum type="romanLcPeriod"/>
              <a:defRPr>
                <a:solidFill>
                  <a:schemeClr val="dk2"/>
                </a:solidFill>
                <a:latin typeface="Lato"/>
                <a:ea typeface="Lato"/>
                <a:cs typeface="Lato"/>
              </a:defRPr>
            </a:lvl3pPr>
            <a:lvl4pPr marL="1828800" indent="-317500">
              <a:lnSpc>
                <a:spcPct val="115000"/>
              </a:lnSpc>
              <a:buClr>
                <a:schemeClr val="dk2"/>
              </a:buClr>
              <a:buSzPts val="1400"/>
              <a:buFont typeface="Lato"/>
              <a:buAutoNum type="arabicPeriod"/>
              <a:defRPr>
                <a:solidFill>
                  <a:schemeClr val="dk2"/>
                </a:solidFill>
                <a:latin typeface="Lato"/>
                <a:ea typeface="Lato"/>
                <a:cs typeface="Lato"/>
              </a:defRPr>
            </a:lvl4pPr>
            <a:lvl5pPr marL="2286000" indent="-317500">
              <a:lnSpc>
                <a:spcPct val="115000"/>
              </a:lnSpc>
              <a:buClr>
                <a:schemeClr val="dk2"/>
              </a:buClr>
              <a:buSzPts val="1400"/>
              <a:buFont typeface="Lato"/>
              <a:buAutoNum type="alphaLcPeriod"/>
              <a:defRPr>
                <a:solidFill>
                  <a:schemeClr val="dk2"/>
                </a:solidFill>
                <a:latin typeface="Lato"/>
                <a:ea typeface="Lato"/>
                <a:cs typeface="Lato"/>
              </a:defRPr>
            </a:lvl5pPr>
            <a:lvl6pPr marL="2743200" indent="-317500">
              <a:lnSpc>
                <a:spcPct val="115000"/>
              </a:lnSpc>
              <a:buClr>
                <a:schemeClr val="dk2"/>
              </a:buClr>
              <a:buSzPts val="1400"/>
              <a:buFont typeface="Lato"/>
              <a:buAutoNum type="romanLcPeriod"/>
              <a:defRPr>
                <a:solidFill>
                  <a:schemeClr val="dk2"/>
                </a:solidFill>
                <a:latin typeface="Lato"/>
                <a:ea typeface="Lato"/>
                <a:cs typeface="Lato"/>
              </a:defRPr>
            </a:lvl6pPr>
            <a:lvl7pPr marL="3200400" indent="-317500">
              <a:lnSpc>
                <a:spcPct val="115000"/>
              </a:lnSpc>
              <a:buClr>
                <a:schemeClr val="dk2"/>
              </a:buClr>
              <a:buSzPts val="1400"/>
              <a:buFont typeface="Lato"/>
              <a:buAutoNum type="arabicPeriod"/>
              <a:defRPr>
                <a:solidFill>
                  <a:schemeClr val="dk2"/>
                </a:solidFill>
                <a:latin typeface="Lato"/>
                <a:ea typeface="Lato"/>
                <a:cs typeface="Lato"/>
              </a:defRPr>
            </a:lvl7pPr>
            <a:lvl8pPr marL="3657600" indent="-317500">
              <a:lnSpc>
                <a:spcPct val="115000"/>
              </a:lnSpc>
              <a:buClr>
                <a:schemeClr val="dk2"/>
              </a:buClr>
              <a:buSzPts val="1400"/>
              <a:buFont typeface="Lato"/>
              <a:buAutoNum type="alphaLcPeriod"/>
              <a:defRPr>
                <a:solidFill>
                  <a:schemeClr val="dk2"/>
                </a:solidFill>
                <a:latin typeface="Lato"/>
                <a:ea typeface="Lato"/>
                <a:cs typeface="Lato"/>
              </a:defRPr>
            </a:lvl8pPr>
            <a:lvl9pPr marL="4114800" indent="-317500">
              <a:lnSpc>
                <a:spcPct val="115000"/>
              </a:lnSpc>
              <a:buClr>
                <a:schemeClr val="dk2"/>
              </a:buClr>
              <a:buSzPts val="1400"/>
              <a:buFont typeface="Lato"/>
              <a:buAutoNum type="romanLcPeriod"/>
              <a:defRPr>
                <a:solidFill>
                  <a:schemeClr val="dk2"/>
                </a:solidFill>
                <a:latin typeface="Lato"/>
                <a:ea typeface="Lato"/>
                <a:cs typeface="Lato"/>
              </a:defRPr>
            </a:lvl9pPr>
          </a:lstStyle>
          <a:p>
            <a:r>
              <a:rPr lang="en-US" altLang="zh-TW" sz="2400">
                <a:solidFill>
                  <a:srgbClr val="2189DF"/>
                </a:solidFill>
                <a:latin typeface="Arial" panose="020B0604020202020204" pitchFamily="34" charset="0"/>
                <a:ea typeface="微軟正黑體" panose="020B0604030504040204" pitchFamily="34" charset="-120"/>
                <a:sym typeface="Arial" panose="020B0604020202020204" pitchFamily="34" charset="0"/>
              </a:rPr>
              <a:t>Dual 2.5 </a:t>
            </a:r>
            <a:r>
              <a:rPr lang="en-US" altLang="zh-TW" sz="2400" err="1">
                <a:solidFill>
                  <a:srgbClr val="2189DF"/>
                </a:solidFill>
                <a:latin typeface="Arial" panose="020B0604020202020204" pitchFamily="34" charset="0"/>
                <a:ea typeface="微軟正黑體" panose="020B0604030504040204" pitchFamily="34" charset="-120"/>
                <a:sym typeface="Arial" panose="020B0604020202020204" pitchFamily="34" charset="0"/>
              </a:rPr>
              <a:t>GbE</a:t>
            </a:r>
            <a:r>
              <a:rPr lang="en-US" altLang="zh-TW" sz="2400">
                <a:solidFill>
                  <a:srgbClr val="2189DF"/>
                </a:solidFill>
                <a:latin typeface="Arial" panose="020B0604020202020204" pitchFamily="34" charset="0"/>
                <a:ea typeface="微軟正黑體" panose="020B0604030504040204" pitchFamily="34" charset="-120"/>
                <a:sym typeface="Arial" panose="020B0604020202020204" pitchFamily="34" charset="0"/>
              </a:rPr>
              <a:t> ports</a:t>
            </a:r>
          </a:p>
        </p:txBody>
      </p:sp>
      <p:sp>
        <p:nvSpPr>
          <p:cNvPr id="39" name="Google Shape;298;p34">
            <a:extLst>
              <a:ext uri="{FF2B5EF4-FFF2-40B4-BE49-F238E27FC236}">
                <a16:creationId xmlns:a16="http://schemas.microsoft.com/office/drawing/2014/main" id="{1D9DD7AF-6493-4FD8-8305-3BEA86FE5CA7}"/>
              </a:ext>
            </a:extLst>
          </p:cNvPr>
          <p:cNvSpPr txBox="1">
            <a:spLocks/>
          </p:cNvSpPr>
          <p:nvPr/>
        </p:nvSpPr>
        <p:spPr>
          <a:xfrm>
            <a:off x="7285617" y="2432891"/>
            <a:ext cx="3654937" cy="960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20000"/>
              </a:lnSpc>
              <a:buClr>
                <a:srgbClr val="F4D088"/>
              </a:buClr>
              <a:buSzPct val="100000"/>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Sufficient 2.5 </a:t>
            </a:r>
            <a:r>
              <a:rPr lang="en-US" altLang="zh-TW" sz="1600" err="1">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GbE</a:t>
            </a:r>
            <a:r>
              <a:rPr lang="en-US" altLang="zh-TW"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 network bandwidth for smooth data transfer experience</a:t>
            </a:r>
            <a:endParaRPr lang="en-US"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8" name="Google Shape;298;p34">
            <a:extLst>
              <a:ext uri="{FF2B5EF4-FFF2-40B4-BE49-F238E27FC236}">
                <a16:creationId xmlns:a16="http://schemas.microsoft.com/office/drawing/2014/main" id="{FBF4E2CD-3BC6-4102-B197-B784A8A3E5AD}"/>
              </a:ext>
            </a:extLst>
          </p:cNvPr>
          <p:cNvSpPr txBox="1">
            <a:spLocks/>
          </p:cNvSpPr>
          <p:nvPr/>
        </p:nvSpPr>
        <p:spPr>
          <a:xfrm>
            <a:off x="7276210" y="3830581"/>
            <a:ext cx="4501903" cy="11399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Clr>
                <a:srgbClr val="F4D088"/>
              </a:buClr>
              <a:buSzPct val="100000"/>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Provide dual-port screen output for monitoring or A/V needs</a:t>
            </a:r>
            <a:endParaRPr lang="en-US"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Google Shape;298;p34">
            <a:extLst>
              <a:ext uri="{FF2B5EF4-FFF2-40B4-BE49-F238E27FC236}">
                <a16:creationId xmlns:a16="http://schemas.microsoft.com/office/drawing/2014/main" id="{8CA53D96-6BAE-4DFA-AC46-F0691A7C688F}"/>
              </a:ext>
            </a:extLst>
          </p:cNvPr>
          <p:cNvSpPr txBox="1">
            <a:spLocks/>
          </p:cNvSpPr>
          <p:nvPr/>
        </p:nvSpPr>
        <p:spPr>
          <a:xfrm>
            <a:off x="7285618" y="3429392"/>
            <a:ext cx="3210021" cy="64794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Dual 4K HDMI ports</a:t>
            </a:r>
          </a:p>
        </p:txBody>
      </p:sp>
      <p:sp>
        <p:nvSpPr>
          <p:cNvPr id="26" name="Google Shape;298;p34">
            <a:extLst>
              <a:ext uri="{FF2B5EF4-FFF2-40B4-BE49-F238E27FC236}">
                <a16:creationId xmlns:a16="http://schemas.microsoft.com/office/drawing/2014/main" id="{43857BD8-485F-4275-B262-BC4BD0693F20}"/>
              </a:ext>
            </a:extLst>
          </p:cNvPr>
          <p:cNvSpPr txBox="1">
            <a:spLocks/>
          </p:cNvSpPr>
          <p:nvPr/>
        </p:nvSpPr>
        <p:spPr>
          <a:xfrm>
            <a:off x="1874271" y="5108261"/>
            <a:ext cx="3456763" cy="5672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8 GB RAM on board</a:t>
            </a:r>
          </a:p>
        </p:txBody>
      </p:sp>
      <p:sp>
        <p:nvSpPr>
          <p:cNvPr id="27" name="Google Shape;298;p34">
            <a:extLst>
              <a:ext uri="{FF2B5EF4-FFF2-40B4-BE49-F238E27FC236}">
                <a16:creationId xmlns:a16="http://schemas.microsoft.com/office/drawing/2014/main" id="{03A4A8CB-2963-4912-B924-CF7F1C6DB5DD}"/>
              </a:ext>
            </a:extLst>
          </p:cNvPr>
          <p:cNvSpPr txBox="1">
            <a:spLocks/>
          </p:cNvSpPr>
          <p:nvPr/>
        </p:nvSpPr>
        <p:spPr>
          <a:xfrm>
            <a:off x="1916097" y="5427739"/>
            <a:ext cx="3410133" cy="7498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Clr>
                <a:srgbClr val="F4D088"/>
              </a:buClr>
              <a:buSzPct val="100000"/>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Sufficient memory makes NAS applications more flexible</a:t>
            </a:r>
          </a:p>
        </p:txBody>
      </p:sp>
      <p:sp>
        <p:nvSpPr>
          <p:cNvPr id="33" name="Google Shape;298;p34">
            <a:extLst>
              <a:ext uri="{FF2B5EF4-FFF2-40B4-BE49-F238E27FC236}">
                <a16:creationId xmlns:a16="http://schemas.microsoft.com/office/drawing/2014/main" id="{775A6776-F207-47F5-8F9C-6806C16819F3}"/>
              </a:ext>
            </a:extLst>
          </p:cNvPr>
          <p:cNvSpPr txBox="1">
            <a:spLocks/>
          </p:cNvSpPr>
          <p:nvPr/>
        </p:nvSpPr>
        <p:spPr>
          <a:xfrm>
            <a:off x="7276211" y="5362323"/>
            <a:ext cx="4610989" cy="113055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Clr>
                <a:srgbClr val="F4D088"/>
              </a:buClr>
              <a:buSzPct val="100000"/>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rPr>
              <a:t>Intel Celeron J6412 4-core burst 2.6 GHz processor, supports various applications of NAS</a:t>
            </a:r>
            <a:endParaRPr lang="en-US" sz="1600">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Google Shape;298;p34">
            <a:extLst>
              <a:ext uri="{FF2B5EF4-FFF2-40B4-BE49-F238E27FC236}">
                <a16:creationId xmlns:a16="http://schemas.microsoft.com/office/drawing/2014/main" id="{FD0F6B58-3D35-434A-BCEB-A4BEE0A70F0C}"/>
              </a:ext>
            </a:extLst>
          </p:cNvPr>
          <p:cNvSpPr txBox="1">
            <a:spLocks/>
          </p:cNvSpPr>
          <p:nvPr/>
        </p:nvSpPr>
        <p:spPr>
          <a:xfrm>
            <a:off x="7276211" y="4970540"/>
            <a:ext cx="4298119" cy="64794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buClr>
                <a:srgbClr val="F4D088"/>
              </a:buClr>
              <a:buSzPct val="100000"/>
              <a:buNone/>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Quad - core processor</a:t>
            </a:r>
          </a:p>
        </p:txBody>
      </p:sp>
      <p:sp>
        <p:nvSpPr>
          <p:cNvPr id="3" name="Google Shape;298;p34">
            <a:extLst>
              <a:ext uri="{FF2B5EF4-FFF2-40B4-BE49-F238E27FC236}">
                <a16:creationId xmlns:a16="http://schemas.microsoft.com/office/drawing/2014/main" id="{976CF60D-F0DE-3CCC-CEE5-C4167FC360E2}"/>
              </a:ext>
            </a:extLst>
          </p:cNvPr>
          <p:cNvSpPr txBox="1">
            <a:spLocks/>
          </p:cNvSpPr>
          <p:nvPr/>
        </p:nvSpPr>
        <p:spPr>
          <a:xfrm>
            <a:off x="1874271" y="3492820"/>
            <a:ext cx="4205859" cy="58761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buSzPts val="935"/>
              <a:buNone/>
            </a:pP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Dual M.2 </a:t>
            </a:r>
            <a:r>
              <a:rPr lang="en-US" altLang="zh-TW" sz="2400" b="1" err="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PCIe</a:t>
            </a:r>
            <a:r>
              <a:rPr lang="en-US" altLang="zh-TW"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rPr>
              <a:t> SSD expansion slots</a:t>
            </a:r>
            <a:endParaRPr lang="zh-TW" altLang="en-US" sz="2400" b="1">
              <a:solidFill>
                <a:srgbClr val="2189DF"/>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6" name="文字方塊 5">
            <a:extLst>
              <a:ext uri="{FF2B5EF4-FFF2-40B4-BE49-F238E27FC236}">
                <a16:creationId xmlns:a16="http://schemas.microsoft.com/office/drawing/2014/main" id="{EE3D7673-34F1-44E9-A938-E65DE6E40925}"/>
              </a:ext>
            </a:extLst>
          </p:cNvPr>
          <p:cNvSpPr txBox="1"/>
          <p:nvPr/>
        </p:nvSpPr>
        <p:spPr>
          <a:xfrm>
            <a:off x="1898227" y="2063176"/>
            <a:ext cx="422656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Long-term availability NAS</a:t>
            </a:r>
            <a:endParaRPr lang="zh-TW" altLang="en-US"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 name="Google Shape;298;p34">
            <a:extLst>
              <a:ext uri="{FF2B5EF4-FFF2-40B4-BE49-F238E27FC236}">
                <a16:creationId xmlns:a16="http://schemas.microsoft.com/office/drawing/2014/main" id="{0D04C127-C863-4815-00A7-17D36E57916A}"/>
              </a:ext>
            </a:extLst>
          </p:cNvPr>
          <p:cNvSpPr txBox="1">
            <a:spLocks/>
          </p:cNvSpPr>
          <p:nvPr/>
        </p:nvSpPr>
        <p:spPr>
          <a:xfrm>
            <a:off x="1730997" y="2430971"/>
            <a:ext cx="4151813" cy="7498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Stable long-term availability until 2029</a:t>
            </a:r>
            <a:endParaRPr lang="zh-TW" altLang="en-US" sz="16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3" name="矩形: 圓角 12">
            <a:extLst>
              <a:ext uri="{FF2B5EF4-FFF2-40B4-BE49-F238E27FC236}">
                <a16:creationId xmlns:a16="http://schemas.microsoft.com/office/drawing/2014/main" id="{71A50253-DA5A-DCB2-3D62-E7E7F9DFBFB9}"/>
              </a:ext>
            </a:extLst>
          </p:cNvPr>
          <p:cNvSpPr/>
          <p:nvPr/>
        </p:nvSpPr>
        <p:spPr>
          <a:xfrm>
            <a:off x="727842" y="2073178"/>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1" name="圖形 30">
            <a:extLst>
              <a:ext uri="{FF2B5EF4-FFF2-40B4-BE49-F238E27FC236}">
                <a16:creationId xmlns:a16="http://schemas.microsoft.com/office/drawing/2014/main" id="{9617A42A-928C-DEEF-B395-34E7DA04E3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8014" y="2229550"/>
            <a:ext cx="1029733" cy="590582"/>
          </a:xfrm>
          <a:prstGeom prst="rect">
            <a:avLst/>
          </a:prstGeom>
        </p:spPr>
      </p:pic>
      <p:sp>
        <p:nvSpPr>
          <p:cNvPr id="40" name="矩形: 圓角 39">
            <a:extLst>
              <a:ext uri="{FF2B5EF4-FFF2-40B4-BE49-F238E27FC236}">
                <a16:creationId xmlns:a16="http://schemas.microsoft.com/office/drawing/2014/main" id="{8A645EFF-AB0C-AC66-CA5C-4F4444687C78}"/>
              </a:ext>
            </a:extLst>
          </p:cNvPr>
          <p:cNvSpPr/>
          <p:nvPr/>
        </p:nvSpPr>
        <p:spPr>
          <a:xfrm>
            <a:off x="727842" y="3610337"/>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1" name="矩形: 圓角 40">
            <a:extLst>
              <a:ext uri="{FF2B5EF4-FFF2-40B4-BE49-F238E27FC236}">
                <a16:creationId xmlns:a16="http://schemas.microsoft.com/office/drawing/2014/main" id="{F95A79FC-37DB-305F-F549-B5A28099EB52}"/>
              </a:ext>
            </a:extLst>
          </p:cNvPr>
          <p:cNvSpPr/>
          <p:nvPr/>
        </p:nvSpPr>
        <p:spPr>
          <a:xfrm>
            <a:off x="727842" y="5147496"/>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2" name="矩形: 圓角 41">
            <a:extLst>
              <a:ext uri="{FF2B5EF4-FFF2-40B4-BE49-F238E27FC236}">
                <a16:creationId xmlns:a16="http://schemas.microsoft.com/office/drawing/2014/main" id="{983873A7-7AF4-513B-14A8-B15F9092BC8C}"/>
              </a:ext>
            </a:extLst>
          </p:cNvPr>
          <p:cNvSpPr/>
          <p:nvPr/>
        </p:nvSpPr>
        <p:spPr>
          <a:xfrm>
            <a:off x="6185354" y="2073178"/>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3" name="矩形: 圓角 42">
            <a:extLst>
              <a:ext uri="{FF2B5EF4-FFF2-40B4-BE49-F238E27FC236}">
                <a16:creationId xmlns:a16="http://schemas.microsoft.com/office/drawing/2014/main" id="{5CAA144F-2322-F8B7-B36D-0D12DDE63B8B}"/>
              </a:ext>
            </a:extLst>
          </p:cNvPr>
          <p:cNvSpPr/>
          <p:nvPr/>
        </p:nvSpPr>
        <p:spPr>
          <a:xfrm>
            <a:off x="6185354" y="3610337"/>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4" name="矩形: 圓角 43">
            <a:extLst>
              <a:ext uri="{FF2B5EF4-FFF2-40B4-BE49-F238E27FC236}">
                <a16:creationId xmlns:a16="http://schemas.microsoft.com/office/drawing/2014/main" id="{242A5FE8-2D6D-E474-DC42-42E8512E5060}"/>
              </a:ext>
            </a:extLst>
          </p:cNvPr>
          <p:cNvSpPr/>
          <p:nvPr/>
        </p:nvSpPr>
        <p:spPr>
          <a:xfrm>
            <a:off x="6185354" y="5147496"/>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1" name="圖形 10">
            <a:extLst>
              <a:ext uri="{FF2B5EF4-FFF2-40B4-BE49-F238E27FC236}">
                <a16:creationId xmlns:a16="http://schemas.microsoft.com/office/drawing/2014/main" id="{0B55FF7C-30DE-A27D-5C5C-7D40594B71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30574" y="3672526"/>
            <a:ext cx="771525" cy="809625"/>
          </a:xfrm>
          <a:prstGeom prst="rect">
            <a:avLst/>
          </a:prstGeom>
        </p:spPr>
      </p:pic>
      <p:grpSp>
        <p:nvGrpSpPr>
          <p:cNvPr id="20" name="群組 19">
            <a:extLst>
              <a:ext uri="{FF2B5EF4-FFF2-40B4-BE49-F238E27FC236}">
                <a16:creationId xmlns:a16="http://schemas.microsoft.com/office/drawing/2014/main" id="{FBE9A86E-13EE-0601-0818-56937FDB5721}"/>
              </a:ext>
            </a:extLst>
          </p:cNvPr>
          <p:cNvGrpSpPr/>
          <p:nvPr/>
        </p:nvGrpSpPr>
        <p:grpSpPr>
          <a:xfrm>
            <a:off x="6282496" y="5192154"/>
            <a:ext cx="788999" cy="914336"/>
            <a:chOff x="4754801" y="7089910"/>
            <a:chExt cx="788999" cy="914336"/>
          </a:xfrm>
        </p:grpSpPr>
        <p:sp>
          <p:nvSpPr>
            <p:cNvPr id="17" name="文字方塊 16">
              <a:extLst>
                <a:ext uri="{FF2B5EF4-FFF2-40B4-BE49-F238E27FC236}">
                  <a16:creationId xmlns:a16="http://schemas.microsoft.com/office/drawing/2014/main" id="{1C0B9D82-BFC0-EF1F-61CE-5CC55DB40A67}"/>
                </a:ext>
              </a:extLst>
            </p:cNvPr>
            <p:cNvSpPr txBox="1"/>
            <p:nvPr/>
          </p:nvSpPr>
          <p:spPr>
            <a:xfrm>
              <a:off x="4754801" y="7089910"/>
              <a:ext cx="788999" cy="610488"/>
            </a:xfrm>
            <a:prstGeom prst="rect">
              <a:avLst/>
            </a:prstGeom>
            <a:noFill/>
          </p:spPr>
          <p:txBody>
            <a:bodyPr wrap="none" rtlCol="0">
              <a:spAutoFit/>
            </a:bodyPr>
            <a:lstStyle/>
            <a:p>
              <a:pPr algn="l"/>
              <a:r>
                <a:rPr lang="zh-TW" altLang="en-US" sz="3367" b="1" spc="0" baseline="0">
                  <a:solidFill>
                    <a:schemeClr val="bg1"/>
                  </a:solidFill>
                  <a:latin typeface="Arial" panose="020B0604020202020204" pitchFamily="34" charset="0"/>
                  <a:ea typeface="微軟正黑體" panose="020B0604030504040204" pitchFamily="34" charset="-120"/>
                  <a:sym typeface="Arial" panose="020B0604020202020204" pitchFamily="34" charset="0"/>
                  <a:rtl val="0"/>
                </a:rPr>
                <a:t>2.6</a:t>
              </a:r>
            </a:p>
          </p:txBody>
        </p:sp>
        <p:sp>
          <p:nvSpPr>
            <p:cNvPr id="18" name="文字方塊 17">
              <a:extLst>
                <a:ext uri="{FF2B5EF4-FFF2-40B4-BE49-F238E27FC236}">
                  <a16:creationId xmlns:a16="http://schemas.microsoft.com/office/drawing/2014/main" id="{5E371553-F1AF-044D-54C5-AD4884A725EC}"/>
                </a:ext>
              </a:extLst>
            </p:cNvPr>
            <p:cNvSpPr txBox="1"/>
            <p:nvPr/>
          </p:nvSpPr>
          <p:spPr>
            <a:xfrm>
              <a:off x="4760386" y="7552456"/>
              <a:ext cx="777777" cy="451790"/>
            </a:xfrm>
            <a:prstGeom prst="rect">
              <a:avLst/>
            </a:prstGeom>
            <a:noFill/>
          </p:spPr>
          <p:txBody>
            <a:bodyPr wrap="none" rtlCol="0">
              <a:spAutoFit/>
            </a:bodyPr>
            <a:lstStyle/>
            <a:p>
              <a:pPr algn="l"/>
              <a:r>
                <a:rPr lang="zh-TW" altLang="en-US" sz="2336" b="1" spc="0" baseline="0">
                  <a:solidFill>
                    <a:schemeClr val="bg1"/>
                  </a:solidFill>
                  <a:latin typeface="Arial" panose="020B0604020202020204" pitchFamily="34" charset="0"/>
                  <a:ea typeface="微軟正黑體" panose="020B0604030504040204" pitchFamily="34" charset="-120"/>
                  <a:sym typeface="Arial" panose="020B0604020202020204" pitchFamily="34" charset="0"/>
                  <a:rtl val="0"/>
                </a:rPr>
                <a:t>GHz</a:t>
              </a:r>
            </a:p>
          </p:txBody>
        </p:sp>
      </p:grpSp>
      <p:pic>
        <p:nvPicPr>
          <p:cNvPr id="22" name="圖形 21">
            <a:extLst>
              <a:ext uri="{FF2B5EF4-FFF2-40B4-BE49-F238E27FC236}">
                <a16:creationId xmlns:a16="http://schemas.microsoft.com/office/drawing/2014/main" id="{047DD7EE-0743-0039-6151-29A38778A2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77238" y="2263418"/>
            <a:ext cx="838200" cy="609600"/>
          </a:xfrm>
          <a:prstGeom prst="rect">
            <a:avLst/>
          </a:prstGeom>
        </p:spPr>
      </p:pic>
      <p:pic>
        <p:nvPicPr>
          <p:cNvPr id="25" name="圖形 24">
            <a:extLst>
              <a:ext uri="{FF2B5EF4-FFF2-40B4-BE49-F238E27FC236}">
                <a16:creationId xmlns:a16="http://schemas.microsoft.com/office/drawing/2014/main" id="{088DFC0D-F5BD-CF02-91C0-61481FA716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4742" y="5283641"/>
            <a:ext cx="676275" cy="733425"/>
          </a:xfrm>
          <a:prstGeom prst="rect">
            <a:avLst/>
          </a:prstGeom>
        </p:spPr>
      </p:pic>
      <p:pic>
        <p:nvPicPr>
          <p:cNvPr id="29" name="圖形 28">
            <a:extLst>
              <a:ext uri="{FF2B5EF4-FFF2-40B4-BE49-F238E27FC236}">
                <a16:creationId xmlns:a16="http://schemas.microsoft.com/office/drawing/2014/main" id="{7919ABCC-C637-CFD1-018B-724F7D56713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7951" y="3885352"/>
            <a:ext cx="701750" cy="465290"/>
          </a:xfrm>
          <a:prstGeom prst="rect">
            <a:avLst/>
          </a:prstGeom>
        </p:spPr>
      </p:pic>
      <p:sp>
        <p:nvSpPr>
          <p:cNvPr id="8" name="Google Shape;298;p34">
            <a:extLst>
              <a:ext uri="{FF2B5EF4-FFF2-40B4-BE49-F238E27FC236}">
                <a16:creationId xmlns:a16="http://schemas.microsoft.com/office/drawing/2014/main" id="{08CA9EFF-D5E3-35D2-435B-7EE26050F598}"/>
              </a:ext>
            </a:extLst>
          </p:cNvPr>
          <p:cNvSpPr txBox="1">
            <a:spLocks/>
          </p:cNvSpPr>
          <p:nvPr/>
        </p:nvSpPr>
        <p:spPr>
          <a:xfrm>
            <a:off x="1916097" y="4168897"/>
            <a:ext cx="4050046" cy="11399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a:lnSpc>
                <a:spcPct val="130000"/>
              </a:lnSpc>
              <a:spcBef>
                <a:spcPts val="800"/>
              </a:spcBef>
              <a:buNone/>
            </a:pPr>
            <a:r>
              <a:rPr lang="en-US" altLang="zh-TW" sz="16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Optimum configuration of SSD and HDD</a:t>
            </a:r>
            <a:endParaRPr lang="zh-TW" altLang="en-US">
              <a:solidFill>
                <a:schemeClr val="tx2">
                  <a:lumMod val="75000"/>
                </a:schemeClr>
              </a:solidFill>
              <a:latin typeface="Arial" panose="020B0604020202020204" pitchFamily="34" charset="0"/>
              <a:ea typeface="微軟正黑體" panose="020B0604030504040204" pitchFamily="34" charset="-120"/>
              <a:cs typeface="+mn-ea"/>
              <a:sym typeface="Arial" panose="020B0604020202020204" pitchFamily="34" charset="0"/>
            </a:endParaRPr>
          </a:p>
        </p:txBody>
      </p:sp>
    </p:spTree>
    <p:extLst>
      <p:ext uri="{BB962C8B-B14F-4D97-AF65-F5344CB8AC3E}">
        <p14:creationId xmlns:p14="http://schemas.microsoft.com/office/powerpoint/2010/main" val="3269468148"/>
      </p:ext>
    </p:extLst>
  </p:cSld>
  <p:clrMapOvr>
    <a:masterClrMapping/>
  </p:clrMapOvr>
  <p:transition spd="med">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3940142-2FB3-4C55-81C7-4998F4A96A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8160" y="1060027"/>
            <a:ext cx="10999520" cy="6187230"/>
          </a:xfrm>
          <a:prstGeom prst="rect">
            <a:avLst/>
          </a:prstGeom>
        </p:spPr>
      </p:pic>
      <p:sp>
        <p:nvSpPr>
          <p:cNvPr id="9" name="文字方塊 8">
            <a:extLst>
              <a:ext uri="{FF2B5EF4-FFF2-40B4-BE49-F238E27FC236}">
                <a16:creationId xmlns:a16="http://schemas.microsoft.com/office/drawing/2014/main" id="{4DF1C33F-FFD5-4DA1-9F33-0057EF66E970}"/>
              </a:ext>
            </a:extLst>
          </p:cNvPr>
          <p:cNvSpPr txBox="1"/>
          <p:nvPr/>
        </p:nvSpPr>
        <p:spPr>
          <a:xfrm>
            <a:off x="6088707" y="5968933"/>
            <a:ext cx="1492716" cy="400110"/>
          </a:xfrm>
          <a:prstGeom prst="rect">
            <a:avLst/>
          </a:prstGeom>
          <a:noFill/>
        </p:spPr>
        <p:txBody>
          <a:bodyPr wrap="none" rtlCol="0">
            <a:spAutoFit/>
          </a:bodyPr>
          <a:lstStyle/>
          <a:p>
            <a:pPr algn="ctr"/>
            <a:r>
              <a:rPr lang="en-US" altLang="zh-TW" sz="2000" b="1" err="1">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QuFirewall</a:t>
            </a:r>
            <a:endParaRPr lang="zh-TW" altLang="en-US" sz="2000" b="1">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 name="文字方塊 9">
            <a:extLst>
              <a:ext uri="{FF2B5EF4-FFF2-40B4-BE49-F238E27FC236}">
                <a16:creationId xmlns:a16="http://schemas.microsoft.com/office/drawing/2014/main" id="{735F1918-748E-4204-A87B-1024E2248F0A}"/>
              </a:ext>
            </a:extLst>
          </p:cNvPr>
          <p:cNvSpPr txBox="1"/>
          <p:nvPr/>
        </p:nvSpPr>
        <p:spPr>
          <a:xfrm>
            <a:off x="8225452" y="2011317"/>
            <a:ext cx="846360" cy="338554"/>
          </a:xfrm>
          <a:prstGeom prst="rect">
            <a:avLst/>
          </a:prstGeom>
          <a:noFill/>
        </p:spPr>
        <p:txBody>
          <a:bodyPr wrap="square" rtlCol="0">
            <a:spAutoFit/>
          </a:bodyPr>
          <a:lstStyle/>
          <a:p>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User</a:t>
            </a:r>
            <a:r>
              <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a:t>
            </a:r>
            <a:endParaRPr lang="zh-TW" altLang="en-US"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文字方塊 10">
            <a:extLst>
              <a:ext uri="{FF2B5EF4-FFF2-40B4-BE49-F238E27FC236}">
                <a16:creationId xmlns:a16="http://schemas.microsoft.com/office/drawing/2014/main" id="{A687D382-DD8E-4DCC-8A5A-3FCD3AAF1365}"/>
              </a:ext>
            </a:extLst>
          </p:cNvPr>
          <p:cNvSpPr txBox="1"/>
          <p:nvPr/>
        </p:nvSpPr>
        <p:spPr>
          <a:xfrm>
            <a:off x="8225452" y="3635755"/>
            <a:ext cx="846360" cy="338554"/>
          </a:xfrm>
          <a:prstGeom prst="rect">
            <a:avLst/>
          </a:prstGeom>
          <a:noFill/>
        </p:spPr>
        <p:txBody>
          <a:bodyPr wrap="square" rtlCol="0">
            <a:spAutoFit/>
          </a:bodyPr>
          <a:lstStyle/>
          <a:p>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User</a:t>
            </a:r>
            <a:r>
              <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a:t>
            </a:r>
            <a:endParaRPr lang="zh-TW" altLang="en-US"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2" name="文字方塊 11">
            <a:extLst>
              <a:ext uri="{FF2B5EF4-FFF2-40B4-BE49-F238E27FC236}">
                <a16:creationId xmlns:a16="http://schemas.microsoft.com/office/drawing/2014/main" id="{E94A56E5-19BB-4AB6-B4C1-6F9A09680C8D}"/>
              </a:ext>
            </a:extLst>
          </p:cNvPr>
          <p:cNvSpPr txBox="1"/>
          <p:nvPr/>
        </p:nvSpPr>
        <p:spPr>
          <a:xfrm>
            <a:off x="8540374" y="5153834"/>
            <a:ext cx="1183246" cy="338554"/>
          </a:xfrm>
          <a:prstGeom prst="rect">
            <a:avLst/>
          </a:prstGeom>
          <a:noFill/>
        </p:spPr>
        <p:txBody>
          <a:bodyPr wrap="square" rtlCol="0">
            <a:spAutoFit/>
          </a:bodyP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a:t>
            </a:r>
            <a:endParaRPr lang="zh-TW" altLang="en-US"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文字方塊 12">
            <a:extLst>
              <a:ext uri="{FF2B5EF4-FFF2-40B4-BE49-F238E27FC236}">
                <a16:creationId xmlns:a16="http://schemas.microsoft.com/office/drawing/2014/main" id="{14F33EDC-BB60-47C7-8374-267265D50F8B}"/>
              </a:ext>
            </a:extLst>
          </p:cNvPr>
          <p:cNvSpPr txBox="1"/>
          <p:nvPr/>
        </p:nvSpPr>
        <p:spPr>
          <a:xfrm>
            <a:off x="1078834" y="4963593"/>
            <a:ext cx="1042529" cy="338554"/>
          </a:xfrm>
          <a:prstGeom prst="rect">
            <a:avLst/>
          </a:prstGeom>
          <a:noFill/>
        </p:spPr>
        <p:txBody>
          <a:bodyPr wrap="square" rtlCol="0">
            <a:spAutoFit/>
          </a:bodyP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Internet</a:t>
            </a:r>
            <a:endPar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 name="文字方塊 13">
            <a:extLst>
              <a:ext uri="{FF2B5EF4-FFF2-40B4-BE49-F238E27FC236}">
                <a16:creationId xmlns:a16="http://schemas.microsoft.com/office/drawing/2014/main" id="{45D2F7C4-E990-48C3-8A9F-FC27873EC36B}"/>
              </a:ext>
            </a:extLst>
          </p:cNvPr>
          <p:cNvSpPr txBox="1"/>
          <p:nvPr/>
        </p:nvSpPr>
        <p:spPr>
          <a:xfrm>
            <a:off x="3798085" y="4963593"/>
            <a:ext cx="1042529" cy="338554"/>
          </a:xfrm>
          <a:prstGeom prst="rect">
            <a:avLst/>
          </a:prstGeom>
          <a:noFill/>
        </p:spPr>
        <p:txBody>
          <a:bodyPr wrap="square" rtlCol="0">
            <a:spAutoFit/>
          </a:bodyPr>
          <a:lstStyle/>
          <a:p>
            <a:pPr algn="ct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Firewall</a:t>
            </a:r>
            <a:endPar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Built-in firewall for QNAP appliances</a:t>
            </a:r>
            <a:endParaRPr lang="zh-TW" altLang="en-US">
              <a:latin typeface="Arial" panose="020B0604020202020204" pitchFamily="34" charset="0"/>
              <a:sym typeface="Arial" panose="020B0604020202020204" pitchFamily="34" charset="0"/>
            </a:endParaRPr>
          </a:p>
        </p:txBody>
      </p:sp>
      <p:sp>
        <p:nvSpPr>
          <p:cNvPr id="19" name="矩形 18"/>
          <p:cNvSpPr/>
          <p:nvPr/>
        </p:nvSpPr>
        <p:spPr>
          <a:xfrm>
            <a:off x="1111106" y="1994565"/>
            <a:ext cx="1936894" cy="461665"/>
          </a:xfrm>
          <a:prstGeom prst="rect">
            <a:avLst/>
          </a:prstGeom>
        </p:spPr>
        <p:txBody>
          <a:bodyPr wrap="square">
            <a:spAutoFit/>
          </a:bodyPr>
          <a:lstStyle/>
          <a:p>
            <a:r>
              <a:rPr lang="en-US" altLang="zh-TW" sz="2400" b="1" dirty="0" err="1">
                <a:solidFill>
                  <a:srgbClr val="2189DF"/>
                </a:solidFill>
                <a:latin typeface="Arial" panose="020B0604020202020204" pitchFamily="34" charset="0"/>
                <a:ea typeface="微軟正黑體" panose="020B0604030504040204" pitchFamily="34" charset="-120"/>
                <a:sym typeface="Arial" panose="020B0604020202020204" pitchFamily="34" charset="0"/>
              </a:rPr>
              <a:t>QuFirewall</a:t>
            </a:r>
            <a:endParaRPr lang="en-US" altLang="zh-TW" sz="2400" b="1" dirty="0">
              <a:solidFill>
                <a:srgbClr val="2189D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矩形 2"/>
          <p:cNvSpPr/>
          <p:nvPr/>
        </p:nvSpPr>
        <p:spPr>
          <a:xfrm>
            <a:off x="1111105" y="2445828"/>
            <a:ext cx="5109221" cy="1200329"/>
          </a:xfrm>
          <a:prstGeom prst="rect">
            <a:avLst/>
          </a:prstGeom>
        </p:spPr>
        <p:txBody>
          <a:bodyPr wrap="square">
            <a:spAutoFit/>
          </a:bodyPr>
          <a:lstStyle/>
          <a:p>
            <a:r>
              <a:rPr lang="en-US" altLang="zh-TW">
                <a:latin typeface="Arial" panose="020B0604020202020204" pitchFamily="34" charset="0"/>
                <a:ea typeface="微軟正黑體" panose="020B0604030504040204" pitchFamily="34" charset="-120"/>
                <a:sym typeface="Arial" panose="020B0604020202020204" pitchFamily="34" charset="0"/>
              </a:rPr>
              <a:t>You can allow/deny IP addresses and regions to prevent unauthorized access and brute force attacks for safeguarding data and service security.</a:t>
            </a:r>
            <a:endParaRPr lang="zh-TW" altLang="en-US" sz="2400" b="1">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82760551"/>
      </p:ext>
    </p:extLst>
  </p:cSld>
  <p:clrMapOvr>
    <a:masterClrMapping/>
  </p:clrMapOvr>
  <p:transition spd="med">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p:txBody>
          <a:bodyPr/>
          <a:lstStyle/>
          <a:p>
            <a:r>
              <a:rPr lang="en-US">
                <a:latin typeface="Arial" panose="020B0604020202020204" pitchFamily="34" charset="0"/>
                <a:sym typeface="Arial" panose="020B0604020202020204" pitchFamily="34" charset="0"/>
              </a:rPr>
              <a:t>Secure communication for peace of mind</a:t>
            </a:r>
            <a:endParaRPr lang="zh-TW">
              <a:latin typeface="Arial" panose="020B0604020202020204" pitchFamily="34" charset="0"/>
              <a:sym typeface="Arial" panose="020B0604020202020204" pitchFamily="34" charset="0"/>
            </a:endParaRPr>
          </a:p>
        </p:txBody>
      </p:sp>
      <p:sp>
        <p:nvSpPr>
          <p:cNvPr id="20" name="矩形 19"/>
          <p:cNvSpPr/>
          <p:nvPr/>
        </p:nvSpPr>
        <p:spPr>
          <a:xfrm>
            <a:off x="2363593" y="2271257"/>
            <a:ext cx="3116952" cy="461665"/>
          </a:xfrm>
          <a:prstGeom prst="rect">
            <a:avLst/>
          </a:prstGeom>
        </p:spPr>
        <p:txBody>
          <a:bodyPr wrap="square">
            <a:spAutoFit/>
          </a:bodyPr>
          <a:lstStyle/>
          <a:p>
            <a:r>
              <a:rPr lang="en-US" altLang="zh-TW" sz="2400" b="1" dirty="0">
                <a:solidFill>
                  <a:srgbClr val="2189DF"/>
                </a:solidFill>
                <a:latin typeface="Arial" panose="020B0604020202020204" pitchFamily="34" charset="0"/>
                <a:ea typeface="微軟正黑體" panose="020B0604030504040204" pitchFamily="34" charset="-120"/>
                <a:sym typeface="Arial" panose="020B0604020202020204" pitchFamily="34" charset="0"/>
              </a:rPr>
              <a:t>QVPN</a:t>
            </a:r>
          </a:p>
        </p:txBody>
      </p:sp>
      <p:sp>
        <p:nvSpPr>
          <p:cNvPr id="3" name="矩形 2"/>
          <p:cNvSpPr/>
          <p:nvPr/>
        </p:nvSpPr>
        <p:spPr>
          <a:xfrm>
            <a:off x="1082132" y="3016956"/>
            <a:ext cx="3232455" cy="3410164"/>
          </a:xfrm>
          <a:prstGeom prst="rect">
            <a:avLst/>
          </a:prstGeom>
        </p:spPr>
        <p:txBody>
          <a:bodyPr wrap="square">
            <a:spAutoFit/>
          </a:bodyPr>
          <a:lstStyle/>
          <a:p>
            <a:pPr marL="180000" indent="-180000">
              <a:lnSpc>
                <a:spcPct val="130000"/>
              </a:lnSpc>
              <a:spcBef>
                <a:spcPts val="600"/>
              </a:spcBef>
              <a:buClr>
                <a:srgbClr val="36ADA8"/>
              </a:buClr>
              <a:buSzPct val="100000"/>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In addition to establishing a VPN client connection to a remote server, QVPN can also be used as a VPN server.</a:t>
            </a:r>
          </a:p>
          <a:p>
            <a:pPr marL="180000" indent="-180000">
              <a:lnSpc>
                <a:spcPct val="130000"/>
              </a:lnSpc>
              <a:spcBef>
                <a:spcPts val="600"/>
              </a:spcBef>
              <a:buClr>
                <a:srgbClr val="36ADA8"/>
              </a:buClr>
              <a:buSzPct val="100000"/>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Supports </a:t>
            </a:r>
            <a:r>
              <a:rPr lang="en-US" altLang="zh-TW" err="1">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WireGuard</a:t>
            </a:r>
            <a:r>
              <a:rPr lang="en-US" altLang="zh-TW" baseline="30000">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a:t>
            </a:r>
            <a:r>
              <a:rPr lang="en-US" altLang="zh-TW">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 to provide faster and more stable VPN connections, and to easily set up VPN</a:t>
            </a:r>
            <a:endParaRPr lang="zh-TW" alt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p:txBody>
      </p:sp>
      <p:pic>
        <p:nvPicPr>
          <p:cNvPr id="8" name="圖片 7">
            <a:extLst>
              <a:ext uri="{FF2B5EF4-FFF2-40B4-BE49-F238E27FC236}">
                <a16:creationId xmlns:a16="http://schemas.microsoft.com/office/drawing/2014/main" id="{CDAA874F-1B1D-4631-BC3E-58B1DC4D0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4587" y="2277500"/>
            <a:ext cx="7992138" cy="4088516"/>
          </a:xfrm>
          <a:prstGeom prst="rect">
            <a:avLst/>
          </a:prstGeom>
          <a:effectLst>
            <a:outerShdw blurRad="50800" dist="38100" dir="5400000" algn="t" rotWithShape="0">
              <a:prstClr val="black">
                <a:alpha val="40000"/>
              </a:prstClr>
            </a:outerShdw>
            <a:reflection blurRad="6350" stA="50000" endA="300" endPos="38500" dist="50800" dir="5400000" sy="-100000" algn="bl" rotWithShape="0"/>
          </a:effectLst>
        </p:spPr>
      </p:pic>
      <p:pic>
        <p:nvPicPr>
          <p:cNvPr id="9" name="Picture 1">
            <a:extLst>
              <a:ext uri="{FF2B5EF4-FFF2-40B4-BE49-F238E27FC236}">
                <a16:creationId xmlns:a16="http://schemas.microsoft.com/office/drawing/2014/main" id="{53440417-2467-44FC-8F47-0EAB0A7270A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391574" y="2726679"/>
            <a:ext cx="5812224" cy="3409878"/>
          </a:xfrm>
          <a:prstGeom prst="rect">
            <a:avLst/>
          </a:prstGeom>
          <a:effectLst>
            <a:innerShdw blurRad="63500" dist="50800" dir="5400000">
              <a:prstClr val="black">
                <a:alpha val="50000"/>
              </a:prstClr>
            </a:innerShdw>
          </a:effectLst>
        </p:spPr>
      </p:pic>
      <p:pic>
        <p:nvPicPr>
          <p:cNvPr id="10" name="圖片 9">
            <a:extLst>
              <a:ext uri="{FF2B5EF4-FFF2-40B4-BE49-F238E27FC236}">
                <a16:creationId xmlns:a16="http://schemas.microsoft.com/office/drawing/2014/main" id="{5F328CA1-436C-44AF-9800-278D7A3A20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8202" y="1645603"/>
            <a:ext cx="1259888" cy="1259888"/>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8883776"/>
      </p:ext>
    </p:extLst>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28"/>
          <p:cNvPicPr preferRelativeResize="0"/>
          <p:nvPr/>
        </p:nvPicPr>
        <p:blipFill>
          <a:blip r:embed="rId3"/>
          <a:stretch>
            <a:fillRect/>
          </a:stretch>
        </p:blipFill>
        <p:spPr>
          <a:xfrm>
            <a:off x="3744844" y="2045095"/>
            <a:ext cx="8251539" cy="4447780"/>
          </a:xfrm>
          <a:prstGeom prst="roundRect">
            <a:avLst>
              <a:gd name="adj" fmla="val 0"/>
            </a:avLst>
          </a:prstGeom>
          <a:ln>
            <a:noFill/>
          </a:ln>
          <a:effectLst>
            <a:outerShdw blurRad="444500" dist="3302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8" name="Google Shape;61;p14">
            <a:extLst>
              <a:ext uri="{FF2B5EF4-FFF2-40B4-BE49-F238E27FC236}">
                <a16:creationId xmlns:a16="http://schemas.microsoft.com/office/drawing/2014/main" id="{3CF1AB01-9E72-4DBE-AB89-27C36E1D6A60}"/>
              </a:ext>
            </a:extLst>
          </p:cNvPr>
          <p:cNvSpPr txBox="1">
            <a:spLocks/>
          </p:cNvSpPr>
          <p:nvPr/>
        </p:nvSpPr>
        <p:spPr>
          <a:xfrm>
            <a:off x="630611" y="2623121"/>
            <a:ext cx="3210589" cy="3313151"/>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79705" indent="-179705">
              <a:lnSpc>
                <a:spcPct val="130000"/>
              </a:lnSpc>
              <a:spcBef>
                <a:spcPts val="600"/>
              </a:spcBef>
            </a:pPr>
            <a:r>
              <a:rPr lang="en-US" altLang="zh-TW" sz="2000" dirty="0">
                <a:sym typeface="Arial" panose="020B0604020202020204" pitchFamily="34" charset="0"/>
              </a:rPr>
              <a:t>Updated independent</a:t>
            </a:r>
            <a:endParaRPr lang="zh-TW" altLang="en-US" dirty="0">
              <a:sym typeface="Arial" panose="020B0604020202020204" pitchFamily="34" charset="0"/>
            </a:endParaRPr>
          </a:p>
          <a:p>
            <a:pPr marL="179705" indent="-179705">
              <a:lnSpc>
                <a:spcPct val="130000"/>
              </a:lnSpc>
              <a:spcBef>
                <a:spcPts val="600"/>
              </a:spcBef>
            </a:pPr>
            <a:r>
              <a:rPr lang="en-US" altLang="zh-TW" sz="2000" dirty="0">
                <a:sym typeface="Arial" panose="020B0604020202020204" pitchFamily="34" charset="0"/>
              </a:rPr>
              <a:t>Support FTP server</a:t>
            </a:r>
            <a:endParaRPr lang="zh-TW" altLang="en-US" sz="2000" dirty="0">
              <a:sym typeface="Arial" panose="020B0604020202020204" pitchFamily="34" charset="0"/>
            </a:endParaRPr>
          </a:p>
          <a:p>
            <a:pPr marL="179705" indent="-179705">
              <a:lnSpc>
                <a:spcPct val="130000"/>
              </a:lnSpc>
              <a:spcBef>
                <a:spcPts val="600"/>
              </a:spcBef>
            </a:pPr>
            <a:r>
              <a:rPr lang="en-US" sz="2000" dirty="0">
                <a:cs typeface="Arial"/>
                <a:sym typeface="Arial" panose="020B0604020202020204" pitchFamily="34" charset="0"/>
              </a:rPr>
              <a:t>Support FTP client</a:t>
            </a:r>
            <a:endParaRPr lang="en-US" altLang="zh-TW" sz="2000" dirty="0">
              <a:sym typeface="Arial" panose="020B0604020202020204" pitchFamily="34" charset="0"/>
            </a:endParaRPr>
          </a:p>
          <a:p>
            <a:pPr marL="179705" indent="-179705">
              <a:lnSpc>
                <a:spcPct val="130000"/>
              </a:lnSpc>
              <a:spcBef>
                <a:spcPts val="600"/>
              </a:spcBef>
            </a:pPr>
            <a:r>
              <a:rPr lang="en-US" altLang="zh-TW" sz="2000" dirty="0">
                <a:sym typeface="Arial" panose="020B0604020202020204" pitchFamily="34" charset="0"/>
              </a:rPr>
              <a:t>Support TLS setting</a:t>
            </a:r>
            <a:endParaRPr lang="zh-TW" altLang="en-US" sz="2000" dirty="0">
              <a:sym typeface="Arial" panose="020B0604020202020204" pitchFamily="34" charset="0"/>
            </a:endParaRPr>
          </a:p>
          <a:p>
            <a:pPr marL="179705" indent="-179705">
              <a:lnSpc>
                <a:spcPct val="130000"/>
              </a:lnSpc>
              <a:spcBef>
                <a:spcPts val="600"/>
              </a:spcBef>
            </a:pPr>
            <a:r>
              <a:rPr lang="en-US" altLang="zh-TW" sz="2000" dirty="0">
                <a:sym typeface="Arial" panose="020B0604020202020204" pitchFamily="34" charset="0"/>
              </a:rPr>
              <a:t>Support QoS setting</a:t>
            </a:r>
          </a:p>
          <a:p>
            <a:pPr marL="179705" indent="-179705">
              <a:lnSpc>
                <a:spcPct val="130000"/>
              </a:lnSpc>
              <a:spcBef>
                <a:spcPts val="600"/>
              </a:spcBef>
            </a:pPr>
            <a:endParaRPr lang="en-US" altLang="zh-TW" sz="2000" dirty="0">
              <a:sym typeface="Arial" panose="020B0604020202020204" pitchFamily="34" charset="0"/>
            </a:endParaRPr>
          </a:p>
          <a:p>
            <a:pPr marL="179705" indent="-179705">
              <a:lnSpc>
                <a:spcPct val="130000"/>
              </a:lnSpc>
              <a:spcBef>
                <a:spcPts val="600"/>
              </a:spcBef>
            </a:pPr>
            <a:endParaRPr lang="en-US" altLang="zh-TW" sz="2000" dirty="0">
              <a:sym typeface="Arial" panose="020B0604020202020204" pitchFamily="34" charset="0"/>
            </a:endParaRPr>
          </a:p>
        </p:txBody>
      </p:sp>
      <p:sp>
        <p:nvSpPr>
          <p:cNvPr id="3" name="標題 2">
            <a:extLst>
              <a:ext uri="{FF2B5EF4-FFF2-40B4-BE49-F238E27FC236}">
                <a16:creationId xmlns:a16="http://schemas.microsoft.com/office/drawing/2014/main" id="{2569180C-018A-3A4B-A661-2CF0DD3FE717}"/>
              </a:ext>
            </a:extLst>
          </p:cNvPr>
          <p:cNvSpPr>
            <a:spLocks noGrp="1"/>
          </p:cNvSpPr>
          <p:nvPr>
            <p:ph type="title"/>
          </p:nvPr>
        </p:nvSpPr>
        <p:spPr/>
        <p:txBody>
          <a:bodyPr/>
          <a:lstStyle/>
          <a:p>
            <a:r>
              <a:rPr lang="en-US" altLang="zh-TW" dirty="0" err="1">
                <a:latin typeface="Arial" panose="020B0604020202020204" pitchFamily="34" charset="0"/>
                <a:sym typeface="Arial" panose="020B0604020202020204" pitchFamily="34" charset="0"/>
              </a:rPr>
              <a:t>QuFTP</a:t>
            </a:r>
            <a:r>
              <a:rPr lang="en-US" altLang="zh-TW" dirty="0">
                <a:latin typeface="Arial" panose="020B0604020202020204" pitchFamily="34" charset="0"/>
                <a:sym typeface="Arial" panose="020B0604020202020204" pitchFamily="34" charset="0"/>
              </a:rPr>
              <a:t> remote file FTP access service</a:t>
            </a:r>
            <a:endParaRPr lang="zh-TW" altLang="en-US" dirty="0">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49497970"/>
      </p:ext>
    </p:extLst>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7521259-294A-6321-1C25-572F78AA0C7D}"/>
              </a:ext>
            </a:extLst>
          </p:cNvPr>
          <p:cNvSpPr/>
          <p:nvPr/>
        </p:nvSpPr>
        <p:spPr>
          <a:xfrm>
            <a:off x="8759305" y="1564531"/>
            <a:ext cx="2196335" cy="4990338"/>
          </a:xfrm>
          <a:prstGeom prst="rect">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 name="矩形 2">
            <a:extLst>
              <a:ext uri="{FF2B5EF4-FFF2-40B4-BE49-F238E27FC236}">
                <a16:creationId xmlns:a16="http://schemas.microsoft.com/office/drawing/2014/main" id="{3379C1A7-D59D-7174-8807-0DC12D3F89D7}"/>
              </a:ext>
            </a:extLst>
          </p:cNvPr>
          <p:cNvSpPr/>
          <p:nvPr/>
        </p:nvSpPr>
        <p:spPr>
          <a:xfrm>
            <a:off x="4430486" y="1564531"/>
            <a:ext cx="2185451" cy="4990338"/>
          </a:xfrm>
          <a:prstGeom prst="rect">
            <a:avLst/>
          </a:prstGeom>
          <a:solidFill>
            <a:srgbClr val="16EE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文字方塊 5" hidden="1">
            <a:extLst>
              <a:ext uri="{FF2B5EF4-FFF2-40B4-BE49-F238E27FC236}">
                <a16:creationId xmlns:a16="http://schemas.microsoft.com/office/drawing/2014/main" id="{74FF805F-6521-4307-B6BF-1A0874627BC2}"/>
              </a:ext>
            </a:extLst>
          </p:cNvPr>
          <p:cNvSpPr txBox="1"/>
          <p:nvPr/>
        </p:nvSpPr>
        <p:spPr>
          <a:xfrm>
            <a:off x="205006" y="213421"/>
            <a:ext cx="11791950" cy="707886"/>
          </a:xfrm>
          <a:prstGeom prst="rect">
            <a:avLst/>
          </a:prstGeom>
          <a:noFill/>
        </p:spPr>
        <p:txBody>
          <a:bodyPr wrap="square" lIns="91440" tIns="45720" rIns="91440" bIns="45720" rtlCol="0" anchor="t">
            <a:spAutoFit/>
          </a:bodyPr>
          <a:lstStyle/>
          <a:p>
            <a:pPr algn="ctr"/>
            <a:r>
              <a:rPr lang="en-US" altLang="zh-TW" sz="4000" b="1"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與前代機種之規格比較</a:t>
            </a:r>
            <a:endParaRPr lang="en-US" altLang="zh-TW" sz="40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aphicFrame>
        <p:nvGraphicFramePr>
          <p:cNvPr id="2" name="表格 2">
            <a:extLst>
              <a:ext uri="{FF2B5EF4-FFF2-40B4-BE49-F238E27FC236}">
                <a16:creationId xmlns:a16="http://schemas.microsoft.com/office/drawing/2014/main" id="{14C0BBAB-2265-4673-815B-908D2ECD7DAF}"/>
              </a:ext>
            </a:extLst>
          </p:cNvPr>
          <p:cNvGraphicFramePr>
            <a:graphicFrameLocks noGrp="1"/>
          </p:cNvGraphicFramePr>
          <p:nvPr>
            <p:extLst>
              <p:ext uri="{D42A27DB-BD31-4B8C-83A1-F6EECF244321}">
                <p14:modId xmlns:p14="http://schemas.microsoft.com/office/powerpoint/2010/main" val="3420545887"/>
              </p:ext>
            </p:extLst>
          </p:nvPr>
        </p:nvGraphicFramePr>
        <p:xfrm>
          <a:off x="1055914" y="1545771"/>
          <a:ext cx="9921637" cy="5050528"/>
        </p:xfrm>
        <a:graphic>
          <a:graphicData uri="http://schemas.openxmlformats.org/drawingml/2006/table">
            <a:tbl>
              <a:tblPr firstRow="1" bandRow="1">
                <a:effectLst>
                  <a:outerShdw blurRad="152400" dist="292100" dir="2700000" algn="tl" rotWithShape="0">
                    <a:prstClr val="black">
                      <a:alpha val="23000"/>
                    </a:prstClr>
                  </a:outerShdw>
                </a:effectLst>
                <a:tableStyleId>{5C22544A-7EE6-4342-B048-85BDC9FD1C3A}</a:tableStyleId>
              </a:tblPr>
              <a:tblGrid>
                <a:gridCol w="1189921">
                  <a:extLst>
                    <a:ext uri="{9D8B030D-6E8A-4147-A177-3AD203B41FA5}">
                      <a16:colId xmlns:a16="http://schemas.microsoft.com/office/drawing/2014/main" val="1611152212"/>
                    </a:ext>
                  </a:extLst>
                </a:gridCol>
                <a:gridCol w="2182929">
                  <a:extLst>
                    <a:ext uri="{9D8B030D-6E8A-4147-A177-3AD203B41FA5}">
                      <a16:colId xmlns:a16="http://schemas.microsoft.com/office/drawing/2014/main" val="3086726967"/>
                    </a:ext>
                  </a:extLst>
                </a:gridCol>
                <a:gridCol w="2182929">
                  <a:extLst>
                    <a:ext uri="{9D8B030D-6E8A-4147-A177-3AD203B41FA5}">
                      <a16:colId xmlns:a16="http://schemas.microsoft.com/office/drawing/2014/main" val="1405306701"/>
                    </a:ext>
                  </a:extLst>
                </a:gridCol>
                <a:gridCol w="2182929">
                  <a:extLst>
                    <a:ext uri="{9D8B030D-6E8A-4147-A177-3AD203B41FA5}">
                      <a16:colId xmlns:a16="http://schemas.microsoft.com/office/drawing/2014/main" val="4062069406"/>
                    </a:ext>
                  </a:extLst>
                </a:gridCol>
                <a:gridCol w="2182929">
                  <a:extLst>
                    <a:ext uri="{9D8B030D-6E8A-4147-A177-3AD203B41FA5}">
                      <a16:colId xmlns:a16="http://schemas.microsoft.com/office/drawing/2014/main" val="2909376281"/>
                    </a:ext>
                  </a:extLst>
                </a:gridCol>
              </a:tblGrid>
              <a:tr h="518772">
                <a:tc>
                  <a:txBody>
                    <a:bodyPr/>
                    <a:lstStyle/>
                    <a:p>
                      <a:endParaRPr lang="zh-TW" altLang="en-US" sz="1400">
                        <a:latin typeface="Arial" panose="020B0604020202020204" pitchFamily="34" charset="0"/>
                        <a:ea typeface="微軟正黑體" panose="020B0604030504040204" pitchFamily="34" charset="-120"/>
                        <a:sym typeface="Arial" panose="020B0604020202020204" pitchFamily="34" charset="0"/>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800" b="1">
                          <a:solidFill>
                            <a:schemeClr val="bg1"/>
                          </a:solidFill>
                          <a:latin typeface="Arial" panose="020B0604020202020204" pitchFamily="34" charset="0"/>
                          <a:ea typeface="微軟正黑體" panose="020B0604030504040204" pitchFamily="34" charset="-120"/>
                          <a:sym typeface="Arial" panose="020B0604020202020204" pitchFamily="34" charset="0"/>
                        </a:rPr>
                        <a:t>TS-251+</a:t>
                      </a:r>
                      <a:endParaRPr lang="zh-TW" altLang="en-US" sz="1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800">
                          <a:solidFill>
                            <a:srgbClr val="17B0ED"/>
                          </a:solidFill>
                          <a:latin typeface="Arial" panose="020B0604020202020204" pitchFamily="34" charset="0"/>
                          <a:ea typeface="微軟正黑體" panose="020B0604030504040204" pitchFamily="34" charset="-120"/>
                          <a:sym typeface="Arial" panose="020B0604020202020204" pitchFamily="34" charset="0"/>
                        </a:rPr>
                        <a:t>TS-253E</a:t>
                      </a:r>
                      <a:endParaRPr lang="zh-TW" altLang="en-US" sz="1800">
                        <a:solidFill>
                          <a:srgbClr val="17B0ED"/>
                        </a:solidFill>
                        <a:latin typeface="Arial" panose="020B0604020202020204" pitchFamily="34" charset="0"/>
                        <a:ea typeface="微軟正黑體" panose="020B0604030504040204" pitchFamily="34" charset="-120"/>
                        <a:sym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800">
                          <a:solidFill>
                            <a:schemeClr val="bg1"/>
                          </a:solidFill>
                          <a:latin typeface="Arial" panose="020B0604020202020204" pitchFamily="34" charset="0"/>
                          <a:ea typeface="微軟正黑體" panose="020B0604030504040204" pitchFamily="34" charset="-120"/>
                          <a:sym typeface="Arial" panose="020B0604020202020204" pitchFamily="34" charset="0"/>
                        </a:rPr>
                        <a:t>TS-451+</a:t>
                      </a:r>
                      <a:endParaRPr lang="zh-TW" altLang="en-US" sz="1800">
                        <a:solidFill>
                          <a:schemeClr val="bg1"/>
                        </a:solidFill>
                        <a:latin typeface="Arial" panose="020B0604020202020204" pitchFamily="34" charset="0"/>
                        <a:ea typeface="微軟正黑體" panose="020B0604030504040204" pitchFamily="34" charset="-120"/>
                        <a:sym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a:txBody>
                    <a:bodyPr/>
                    <a:lstStyle/>
                    <a:p>
                      <a:pPr algn="ctr"/>
                      <a:r>
                        <a:rPr lang="en-US" altLang="zh-TW" sz="1800" b="1">
                          <a:solidFill>
                            <a:srgbClr val="17B0ED"/>
                          </a:solidFill>
                          <a:latin typeface="Arial" panose="020B0604020202020204" pitchFamily="34" charset="0"/>
                          <a:ea typeface="微軟正黑體" panose="020B0604030504040204" pitchFamily="34" charset="-120"/>
                          <a:sym typeface="Arial" panose="020B0604020202020204" pitchFamily="34" charset="0"/>
                        </a:rPr>
                        <a:t>TS-453E</a:t>
                      </a:r>
                      <a:endParaRPr lang="zh-TW" altLang="en-US" sz="1800">
                        <a:solidFill>
                          <a:srgbClr val="17B0ED"/>
                        </a:solidFill>
                        <a:latin typeface="Arial" panose="020B0604020202020204" pitchFamily="34" charset="0"/>
                        <a:ea typeface="微軟正黑體" panose="020B0604030504040204" pitchFamily="34" charset="-120"/>
                        <a:sym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extLst>
                  <a:ext uri="{0D108BD9-81ED-4DB2-BD59-A6C34878D82A}">
                    <a16:rowId xmlns:a16="http://schemas.microsoft.com/office/drawing/2014/main" val="3837753678"/>
                  </a:ext>
                </a:extLst>
              </a:tr>
              <a:tr h="5215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SKU</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algn="ctr"/>
                      <a:r>
                        <a:rPr lang="en-US" altLang="zh-TW" sz="1200">
                          <a:latin typeface="Arial" panose="020B0604020202020204" pitchFamily="34" charset="0"/>
                          <a:ea typeface="微軟正黑體" panose="020B0604030504040204" pitchFamily="34" charset="-120"/>
                          <a:sym typeface="Arial" panose="020B0604020202020204" pitchFamily="34" charset="0"/>
                        </a:rPr>
                        <a:t>TS-251+-2G</a:t>
                      </a:r>
                      <a:endParaRPr lang="en-US" altLang="zh-TW" sz="1200" baseline="0">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200" baseline="0">
                          <a:latin typeface="Arial" panose="020B0604020202020204" pitchFamily="34" charset="0"/>
                          <a:ea typeface="微軟正黑體" panose="020B0604030504040204" pitchFamily="34" charset="-120"/>
                          <a:sym typeface="Arial" panose="020B0604020202020204" pitchFamily="34" charset="0"/>
                        </a:rPr>
                        <a:t>TS-251+-8G</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algn="ctr"/>
                      <a:r>
                        <a:rPr lang="en-US" altLang="zh-TW" sz="1200">
                          <a:solidFill>
                            <a:srgbClr val="FE4402"/>
                          </a:solidFill>
                          <a:latin typeface="Arial" panose="020B0604020202020204" pitchFamily="34" charset="0"/>
                          <a:ea typeface="微軟正黑體" panose="020B0604030504040204" pitchFamily="34" charset="-120"/>
                          <a:sym typeface="Arial" panose="020B0604020202020204" pitchFamily="34" charset="0"/>
                        </a:rPr>
                        <a:t>TS-253E-8G</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a:latin typeface="Arial" panose="020B0604020202020204" pitchFamily="34" charset="0"/>
                          <a:ea typeface="微軟正黑體" panose="020B0604030504040204" pitchFamily="34" charset="-120"/>
                          <a:sym typeface="Arial" panose="020B0604020202020204" pitchFamily="34" charset="0"/>
                        </a:rPr>
                        <a:t>TS-451+-2G</a:t>
                      </a:r>
                      <a:endParaRPr lang="en-US" altLang="zh-TW" sz="1200" baseline="0">
                        <a:latin typeface="Arial" panose="020B0604020202020204" pitchFamily="34" charset="0"/>
                        <a:ea typeface="微軟正黑體" panose="020B0604030504040204" pitchFamily="34" charset="-120"/>
                        <a:sym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aseline="0">
                          <a:latin typeface="Arial" panose="020B0604020202020204" pitchFamily="34" charset="0"/>
                          <a:ea typeface="微軟正黑體" panose="020B0604030504040204" pitchFamily="34" charset="-120"/>
                          <a:sym typeface="Arial" panose="020B0604020202020204" pitchFamily="34" charset="0"/>
                        </a:rPr>
                        <a:t>TS-451+-8G</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tc>
                  <a:txBody>
                    <a:bodyPr/>
                    <a:lstStyle/>
                    <a:p>
                      <a:pPr algn="ctr"/>
                      <a:r>
                        <a:rPr lang="en-US" altLang="zh-TW" sz="1200">
                          <a:solidFill>
                            <a:srgbClr val="FE4402"/>
                          </a:solidFill>
                          <a:latin typeface="Arial" panose="020B0604020202020204" pitchFamily="34" charset="0"/>
                          <a:ea typeface="微軟正黑體" panose="020B0604030504040204" pitchFamily="34" charset="-120"/>
                          <a:sym typeface="Arial" panose="020B0604020202020204" pitchFamily="34" charset="0"/>
                        </a:rPr>
                        <a:t>TS-453E-8G</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90000"/>
                        <a:alpha val="90000"/>
                      </a:schemeClr>
                    </a:solidFill>
                  </a:tcPr>
                </a:tc>
                <a:extLst>
                  <a:ext uri="{0D108BD9-81ED-4DB2-BD59-A6C34878D82A}">
                    <a16:rowId xmlns:a16="http://schemas.microsoft.com/office/drawing/2014/main" val="378692072"/>
                  </a:ext>
                </a:extLst>
              </a:tr>
              <a:tr h="9296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CPU</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spc="100">
                          <a:latin typeface="Arial" panose="020B0604020202020204" pitchFamily="34" charset="0"/>
                          <a:ea typeface="微軟正黑體" panose="020B0604030504040204" pitchFamily="34" charset="-120"/>
                          <a:sym typeface="Arial" panose="020B0604020202020204" pitchFamily="34" charset="0"/>
                        </a:rPr>
                        <a:t>Intel® Celeron® J1900 4-core/4-thread processor, burst up to 2.42 GHz</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Intel® Celeron® J6412 4-core/4-thread processor, </a:t>
                      </a:r>
                      <a:r>
                        <a:rPr lang="en-US" altLang="zh-TW" sz="1200">
                          <a:solidFill>
                            <a:srgbClr val="FE4402"/>
                          </a:solidFill>
                          <a:latin typeface="Arial" panose="020B0604020202020204" pitchFamily="34" charset="0"/>
                          <a:ea typeface="微軟正黑體" panose="020B0604030504040204" pitchFamily="34" charset="-120"/>
                          <a:sym typeface="Arial" panose="020B0604020202020204" pitchFamily="34" charset="0"/>
                        </a:rPr>
                        <a:t>burst up to 2.6 GHz</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Intel® Celeron® J1900 4-core/4-thread processor, burst up to 2.42 GHz</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spc="100">
                          <a:latin typeface="Arial" panose="020B0604020202020204" pitchFamily="34" charset="0"/>
                          <a:ea typeface="微軟正黑體" panose="020B0604030504040204" pitchFamily="34" charset="-120"/>
                          <a:sym typeface="Arial" panose="020B0604020202020204" pitchFamily="34" charset="0"/>
                        </a:rPr>
                        <a:t>Intel® Celeron® J6412 4-core/4-thread processor, </a:t>
                      </a:r>
                      <a:r>
                        <a:rPr lang="en-US" altLang="zh-TW" sz="1200" spc="100">
                          <a:solidFill>
                            <a:srgbClr val="FE4402"/>
                          </a:solidFill>
                          <a:latin typeface="Arial" panose="020B0604020202020204" pitchFamily="34" charset="0"/>
                          <a:ea typeface="微軟正黑體" panose="020B0604030504040204" pitchFamily="34" charset="-120"/>
                          <a:sym typeface="Arial" panose="020B0604020202020204" pitchFamily="34" charset="0"/>
                        </a:rPr>
                        <a:t>burst up to 2.6 GHz</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1279859903"/>
                  </a:ext>
                </a:extLst>
              </a:tr>
              <a:tr h="3379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O.S.</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algn="l">
                        <a:lnSpc>
                          <a:spcPct val="100000"/>
                        </a:lnSpc>
                      </a:pPr>
                      <a:r>
                        <a:rPr lang="en-US" altLang="zh-TW" sz="1200" b="0" i="0" kern="1200">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QTS</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algn="l">
                        <a:lnSpc>
                          <a:spcPct val="100000"/>
                        </a:lnSpc>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QTS </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algn="l">
                        <a:lnSpc>
                          <a:spcPct val="100000"/>
                        </a:lnSpc>
                      </a:pPr>
                      <a:r>
                        <a:rPr lang="en-US" altLang="zh-TW" sz="1200" b="0" i="0" kern="1200">
                          <a:solidFill>
                            <a:schemeClr val="tx1"/>
                          </a:solidFill>
                          <a:effectLst/>
                          <a:latin typeface="Arial" panose="020B0604020202020204" pitchFamily="34" charset="0"/>
                          <a:ea typeface="微軟正黑體" panose="020B0604030504040204" pitchFamily="34" charset="-120"/>
                          <a:cs typeface="+mn-cs"/>
                          <a:sym typeface="Arial" panose="020B0604020202020204" pitchFamily="34" charset="0"/>
                        </a:rPr>
                        <a:t>QTS</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marL="0" marR="0" indent="0" algn="l" rtl="0" eaLnBrk="1" fontAlgn="auto" latinLnBrk="0" hangingPunct="1">
                        <a:lnSpc>
                          <a:spcPct val="100000"/>
                        </a:lnSpc>
                        <a:spcBef>
                          <a:spcPts val="0"/>
                        </a:spcBef>
                        <a:spcAft>
                          <a:spcPts val="0"/>
                        </a:spcAft>
                        <a:buClrTx/>
                        <a:buSzTx/>
                        <a:buFontTx/>
                        <a:buNone/>
                      </a:pPr>
                      <a:r>
                        <a:rPr lang="en-US" altLang="zh-TW" sz="1200">
                          <a:solidFill>
                            <a:schemeClr val="tx1"/>
                          </a:solidFill>
                          <a:latin typeface="Arial" panose="020B0604020202020204" pitchFamily="34" charset="0"/>
                          <a:ea typeface="微軟正黑體" panose="020B0604030504040204" pitchFamily="34" charset="-120"/>
                          <a:sym typeface="Arial" panose="020B0604020202020204" pitchFamily="34" charset="0"/>
                        </a:rPr>
                        <a:t>QTS </a:t>
                      </a:r>
                      <a:endParaRPr lang="zh-TW" altLang="en-US" sz="120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3269511678"/>
                  </a:ext>
                </a:extLst>
              </a:tr>
              <a:tr h="6272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Memory</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Max</a:t>
                      </a:r>
                      <a:r>
                        <a:rPr lang="en-US" altLang="zh-TW" sz="1200" b="0" i="0" kern="1200" baseline="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8 GB DDR3L</a:t>
                      </a:r>
                    </a:p>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(2 x 4 GB)</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8</a:t>
                      </a:r>
                      <a:r>
                        <a:rPr lang="en-US" altLang="zh-TW" sz="1200" b="0" i="0" kern="1200" baseline="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GB </a:t>
                      </a: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DDR4 onboard</a:t>
                      </a:r>
                    </a:p>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not expandable</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Max</a:t>
                      </a:r>
                      <a:r>
                        <a:rPr lang="en-US" altLang="zh-TW" sz="1200" b="0" i="0" kern="1200" baseline="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8 GB DDR3L</a:t>
                      </a:r>
                    </a:p>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(2 x 4 GB)</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tc>
                  <a:txBody>
                    <a:bodyPr/>
                    <a:lstStyle/>
                    <a:p>
                      <a:pPr algn="l">
                        <a:lnSpc>
                          <a:spcPct val="100000"/>
                        </a:lnSpc>
                      </a:pP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8</a:t>
                      </a:r>
                      <a:r>
                        <a:rPr lang="en-US" altLang="zh-TW" sz="1200" b="0" i="0" kern="1200" baseline="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GB </a:t>
                      </a: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DDR4 onboard</a:t>
                      </a:r>
                    </a:p>
                    <a:p>
                      <a:pPr algn="l">
                        <a:lnSpc>
                          <a:spcPct val="100000"/>
                        </a:lnSpc>
                      </a:pP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not expandable</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6E6E6">
                        <a:alpha val="90000"/>
                      </a:srgbClr>
                    </a:solidFill>
                  </a:tcPr>
                </a:tc>
                <a:extLst>
                  <a:ext uri="{0D108BD9-81ED-4DB2-BD59-A6C34878D82A}">
                    <a16:rowId xmlns:a16="http://schemas.microsoft.com/office/drawing/2014/main" val="3361326405"/>
                  </a:ext>
                </a:extLst>
              </a:tr>
              <a:tr h="5215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LAN</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Gigabit Ethernet Port </a:t>
                      </a:r>
                    </a:p>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(RJ45) x 2</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fr-FR" altLang="zh-TW" sz="1200">
                          <a:latin typeface="Arial" panose="020B0604020202020204" pitchFamily="34" charset="0"/>
                          <a:ea typeface="微軟正黑體" panose="020B0604030504040204" pitchFamily="34" charset="-120"/>
                          <a:cs typeface="+mn-ea"/>
                          <a:sym typeface="Arial" panose="020B0604020202020204" pitchFamily="34" charset="0"/>
                        </a:rPr>
                        <a:t>2 x </a:t>
                      </a:r>
                      <a:r>
                        <a:rPr kumimoji="1" lang="fr-FR" altLang="zh-TW" sz="1200">
                          <a:solidFill>
                            <a:srgbClr val="FE4402"/>
                          </a:solidFill>
                          <a:latin typeface="Arial" panose="020B0604020202020204" pitchFamily="34" charset="0"/>
                          <a:ea typeface="微軟正黑體" panose="020B0604030504040204" pitchFamily="34" charset="-120"/>
                          <a:cs typeface="+mn-ea"/>
                          <a:sym typeface="Arial" panose="020B0604020202020204" pitchFamily="34" charset="0"/>
                        </a:rPr>
                        <a:t>2.5 Gigabit </a:t>
                      </a:r>
                      <a:r>
                        <a:rPr kumimoji="1" lang="fr-FR" altLang="zh-TW" sz="1200">
                          <a:latin typeface="Arial" panose="020B0604020202020204" pitchFamily="34" charset="0"/>
                          <a:ea typeface="微軟正黑體" panose="020B0604030504040204" pitchFamily="34" charset="-120"/>
                          <a:cs typeface="+mn-ea"/>
                          <a:sym typeface="Arial" panose="020B0604020202020204" pitchFamily="34" charset="0"/>
                        </a:rPr>
                        <a:t>Ethernet Port (2.5G/1G/100M)</a:t>
                      </a:r>
                      <a:endParaRPr kumimoji="1"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Gigabit Ethernet Port</a:t>
                      </a:r>
                    </a:p>
                    <a:p>
                      <a:pPr algn="l">
                        <a:lnSpc>
                          <a:spcPct val="100000"/>
                        </a:lnSpc>
                      </a:pPr>
                      <a:r>
                        <a:rPr lang="en-US" altLang="zh-TW" sz="1200">
                          <a:latin typeface="Arial" panose="020B0604020202020204" pitchFamily="34" charset="0"/>
                          <a:ea typeface="微軟正黑體" panose="020B0604030504040204" pitchFamily="34" charset="-120"/>
                          <a:sym typeface="Arial" panose="020B0604020202020204" pitchFamily="34" charset="0"/>
                        </a:rPr>
                        <a:t>(RJ45) x 2</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tc>
                  <a:txBody>
                    <a:bodyPr/>
                    <a:lstStyle/>
                    <a:p>
                      <a:pPr marL="0" indent="0" algn="l">
                        <a:lnSpc>
                          <a:spcPct val="100000"/>
                        </a:lnSpc>
                        <a:buFont typeface="Arial" panose="020B0604020202020204" pitchFamily="34" charset="0"/>
                        <a:buNone/>
                      </a:pPr>
                      <a:r>
                        <a:rPr kumimoji="1" lang="fr-FR" altLang="zh-TW" sz="1200">
                          <a:latin typeface="Arial" panose="020B0604020202020204" pitchFamily="34" charset="0"/>
                          <a:ea typeface="微軟正黑體" panose="020B0604030504040204" pitchFamily="34" charset="-120"/>
                          <a:cs typeface="+mn-ea"/>
                          <a:sym typeface="Arial" panose="020B0604020202020204" pitchFamily="34" charset="0"/>
                        </a:rPr>
                        <a:t>2 x </a:t>
                      </a:r>
                      <a:r>
                        <a:rPr kumimoji="1" lang="fr-FR" altLang="zh-TW" sz="1200">
                          <a:solidFill>
                            <a:srgbClr val="FE4402"/>
                          </a:solidFill>
                          <a:latin typeface="Arial" panose="020B0604020202020204" pitchFamily="34" charset="0"/>
                          <a:ea typeface="微軟正黑體" panose="020B0604030504040204" pitchFamily="34" charset="-120"/>
                          <a:cs typeface="+mn-ea"/>
                          <a:sym typeface="Arial" panose="020B0604020202020204" pitchFamily="34" charset="0"/>
                        </a:rPr>
                        <a:t>2.5 Gigabit </a:t>
                      </a:r>
                      <a:r>
                        <a:rPr kumimoji="1" lang="fr-FR" altLang="zh-TW" sz="1200">
                          <a:latin typeface="Arial" panose="020B0604020202020204" pitchFamily="34" charset="0"/>
                          <a:ea typeface="微軟正黑體" panose="020B0604030504040204" pitchFamily="34" charset="-120"/>
                          <a:cs typeface="+mn-ea"/>
                          <a:sym typeface="Arial" panose="020B0604020202020204" pitchFamily="34" charset="0"/>
                        </a:rPr>
                        <a:t>Ethernet Port (2.5G/1G/100M)</a:t>
                      </a:r>
                      <a:endParaRPr kumimoji="1" lang="zh-TW" altLang="en-US" sz="1200">
                        <a:latin typeface="Arial" panose="020B0604020202020204" pitchFamily="34" charset="0"/>
                        <a:ea typeface="微軟正黑體" panose="020B0604030504040204" pitchFamily="34" charset="-120"/>
                        <a:cs typeface="+mn-ea"/>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alpha val="75000"/>
                      </a:schemeClr>
                    </a:solidFill>
                  </a:tcPr>
                </a:tc>
                <a:extLst>
                  <a:ext uri="{0D108BD9-81ED-4DB2-BD59-A6C34878D82A}">
                    <a16:rowId xmlns:a16="http://schemas.microsoft.com/office/drawing/2014/main" val="2822426106"/>
                  </a:ext>
                </a:extLst>
              </a:tr>
              <a:tr h="5215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M.2</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a:txBody>
                    <a:bodyPr/>
                    <a:lstStyle/>
                    <a:p>
                      <a:pPr marL="0" indent="0" algn="l">
                        <a:lnSpc>
                          <a:spcPct val="100000"/>
                        </a:lnSpc>
                        <a:buFont typeface="Arial" panose="020B0604020202020204" pitchFamily="34" charset="0"/>
                        <a:buNone/>
                      </a:pPr>
                      <a:r>
                        <a:rPr lang="en-US" altLang="zh-TW" sz="1200">
                          <a:latin typeface="Arial" panose="020B0604020202020204" pitchFamily="34" charset="0"/>
                          <a:ea typeface="微軟正黑體" panose="020B0604030504040204" pitchFamily="34" charset="-120"/>
                          <a:sym typeface="Arial" panose="020B0604020202020204" pitchFamily="34" charset="0"/>
                        </a:rPr>
                        <a:t>-</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a:txBody>
                    <a:bodyPr/>
                    <a:lstStyle/>
                    <a:p>
                      <a:pPr algn="l">
                        <a:lnSpc>
                          <a:spcPct val="100000"/>
                        </a:lnSpc>
                      </a:pPr>
                      <a:r>
                        <a:rPr lang="nl-NL"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2 x M.2 2280 </a:t>
                      </a:r>
                      <a:r>
                        <a:rPr lang="nl-NL" altLang="zh-TW" sz="1200" b="0" i="0" kern="1200" err="1">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PCIe</a:t>
                      </a:r>
                      <a:r>
                        <a:rPr lang="nl-NL"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Gen 3 x2</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200">
                          <a:latin typeface="Arial" panose="020B0604020202020204" pitchFamily="34" charset="0"/>
                          <a:ea typeface="微軟正黑體" panose="020B0604030504040204" pitchFamily="34" charset="-120"/>
                          <a:sym typeface="Arial" panose="020B0604020202020204" pitchFamily="34" charset="0"/>
                        </a:rPr>
                        <a:t>-</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tc>
                  <a:txBody>
                    <a:bodyPr/>
                    <a:lstStyle/>
                    <a:p>
                      <a:pPr algn="l">
                        <a:lnSpc>
                          <a:spcPct val="100000"/>
                        </a:lnSpc>
                      </a:pPr>
                      <a:r>
                        <a:rPr lang="nl-NL"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2 x M.2 2280 </a:t>
                      </a:r>
                      <a:r>
                        <a:rPr lang="nl-NL" altLang="zh-TW" sz="1200" b="0" i="0" kern="1200" err="1">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PCIe</a:t>
                      </a:r>
                      <a:r>
                        <a:rPr lang="nl-NL"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Gen 3 x2</a:t>
                      </a:r>
                      <a:endParaRPr lang="zh-TW" altLang="en-US" sz="120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75000"/>
                        <a:alpha val="90000"/>
                      </a:schemeClr>
                    </a:solidFill>
                  </a:tcPr>
                </a:tc>
                <a:extLst>
                  <a:ext uri="{0D108BD9-81ED-4DB2-BD59-A6C34878D82A}">
                    <a16:rowId xmlns:a16="http://schemas.microsoft.com/office/drawing/2014/main" val="2970437205"/>
                  </a:ext>
                </a:extLst>
              </a:tr>
              <a:tr h="1072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0">
                          <a:solidFill>
                            <a:schemeClr val="tx1"/>
                          </a:solidFill>
                          <a:latin typeface="Arial" panose="020B0604020202020204" pitchFamily="34" charset="0"/>
                          <a:ea typeface="微軟正黑體" panose="020B0604030504040204" pitchFamily="34" charset="-120"/>
                          <a:sym typeface="Arial" panose="020B0604020202020204" pitchFamily="34" charset="0"/>
                        </a:rPr>
                        <a:t>I/O</a:t>
                      </a:r>
                      <a:endParaRPr lang="zh-TW" altLang="en-US" sz="1400" b="0">
                        <a:solidFill>
                          <a:schemeClr val="tx1"/>
                        </a:solidFill>
                        <a:latin typeface="Arial" panose="020B0604020202020204" pitchFamily="34" charset="0"/>
                        <a:ea typeface="微軟正黑體" panose="020B0604030504040204" pitchFamily="34" charset="-120"/>
                        <a:sym typeface="Arial" panose="020B0604020202020204" pitchFamily="34" charset="0"/>
                      </a:endParaRPr>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a:txBody>
                    <a:bodyPr/>
                    <a:lstStyle/>
                    <a:p>
                      <a:pPr marL="179705" indent="-179705" algn="l">
                        <a:lnSpc>
                          <a:spcPct val="100000"/>
                        </a:lnSpc>
                        <a:buFont typeface="Arial" panose="020B0604020202020204" pitchFamily="34" charset="0"/>
                        <a:buChar char="•"/>
                      </a:pPr>
                      <a:r>
                        <a:rPr lang="en-US" altLang="zh-TW" sz="1200">
                          <a:latin typeface="Arial" panose="020B0604020202020204" pitchFamily="34" charset="0"/>
                          <a:ea typeface="微軟正黑體" panose="020B0604030504040204" pitchFamily="34" charset="-120"/>
                          <a:sym typeface="Arial" panose="020B0604020202020204" pitchFamily="34" charset="0"/>
                        </a:rPr>
                        <a:t>USB</a:t>
                      </a:r>
                      <a:r>
                        <a:rPr lang="en-US" altLang="zh-TW" sz="1200" baseline="0">
                          <a:latin typeface="Arial" panose="020B0604020202020204" pitchFamily="34" charset="0"/>
                          <a:ea typeface="微軟正黑體" panose="020B0604030504040204" pitchFamily="34" charset="-120"/>
                          <a:sym typeface="Arial" panose="020B0604020202020204" pitchFamily="34" charset="0"/>
                        </a:rPr>
                        <a:t> 2.0 x 2</a:t>
                      </a:r>
                    </a:p>
                    <a:p>
                      <a:pPr marL="179705" indent="-179705" algn="l">
                        <a:lnSpc>
                          <a:spcPct val="100000"/>
                        </a:lnSpc>
                        <a:buFont typeface="Arial" panose="020B0604020202020204" pitchFamily="34" charset="0"/>
                        <a:buChar char="•"/>
                      </a:pPr>
                      <a:r>
                        <a:rPr lang="en-US" altLang="zh-TW" sz="1200" baseline="0">
                          <a:latin typeface="Arial" panose="020B0604020202020204" pitchFamily="34" charset="0"/>
                          <a:ea typeface="微軟正黑體" panose="020B0604030504040204" pitchFamily="34" charset="-120"/>
                          <a:sym typeface="Arial" panose="020B0604020202020204" pitchFamily="34" charset="0"/>
                        </a:rPr>
                        <a:t>2 x USB 3.2 Gen 1 </a:t>
                      </a:r>
                    </a:p>
                    <a:p>
                      <a:pPr marL="179705" indent="-179705" algn="l">
                        <a:lnSpc>
                          <a:spcPct val="100000"/>
                        </a:lnSpc>
                        <a:buFont typeface="Arial" panose="020B0604020202020204" pitchFamily="34" charset="0"/>
                        <a:buChar char="•"/>
                      </a:pPr>
                      <a:r>
                        <a:rPr lang="en-US" altLang="zh-TW" sz="1200" baseline="0">
                          <a:latin typeface="Arial" panose="020B0604020202020204" pitchFamily="34" charset="0"/>
                          <a:ea typeface="微軟正黑體" panose="020B0604030504040204" pitchFamily="34" charset="-120"/>
                          <a:sym typeface="Arial" panose="020B0604020202020204" pitchFamily="34" charset="0"/>
                        </a:rPr>
                        <a:t>HDMI x 1</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(Max</a:t>
                      </a:r>
                      <a:r>
                        <a:rPr lang="zh-TW" altLang="en-US"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1080p)</a:t>
                      </a:r>
                      <a:r>
                        <a:rPr lang="en-US" altLang="zh-TW" sz="1200" baseline="0">
                          <a:latin typeface="Arial" panose="020B0604020202020204" pitchFamily="34" charset="0"/>
                          <a:ea typeface="微軟正黑體" panose="020B0604030504040204" pitchFamily="34" charset="-120"/>
                          <a:sym typeface="Arial" panose="020B0604020202020204" pitchFamily="34" charset="0"/>
                        </a:rPr>
                        <a:t> </a:t>
                      </a: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a:txBody>
                    <a:bodyPr/>
                    <a:lstStyle/>
                    <a:p>
                      <a:pPr marL="179705" indent="-179705" algn="l">
                        <a:lnSpc>
                          <a:spcPct val="100000"/>
                        </a:lnSpc>
                        <a:buFont typeface="Arial" panose="020B0604020202020204" pitchFamily="34" charset="0"/>
                        <a:buChar char="•"/>
                      </a:pPr>
                      <a:r>
                        <a:rPr lang="en-US" altLang="zh-TW" sz="1200">
                          <a:latin typeface="Arial" panose="020B0604020202020204" pitchFamily="34" charset="0"/>
                          <a:ea typeface="微軟正黑體" panose="020B0604030504040204" pitchFamily="34" charset="-120"/>
                          <a:sym typeface="Arial" panose="020B0604020202020204" pitchFamily="34" charset="0"/>
                        </a:rPr>
                        <a:t>USB</a:t>
                      </a:r>
                      <a:r>
                        <a:rPr lang="en-US" altLang="zh-TW" sz="1200" baseline="0">
                          <a:latin typeface="Arial" panose="020B0604020202020204" pitchFamily="34" charset="0"/>
                          <a:ea typeface="微軟正黑體" panose="020B0604030504040204" pitchFamily="34" charset="-120"/>
                          <a:sym typeface="Arial" panose="020B0604020202020204" pitchFamily="34" charset="0"/>
                        </a:rPr>
                        <a:t> 2.0 x 2</a:t>
                      </a:r>
                    </a:p>
                    <a:p>
                      <a:pPr marL="179705" lvl="0" indent="-179705" algn="l">
                        <a:lnSpc>
                          <a:spcPct val="100000"/>
                        </a:lnSpc>
                        <a:buFont typeface="Arial" panose="020B0604020202020204" pitchFamily="34" charset="0"/>
                        <a:buChar char="•"/>
                      </a:pPr>
                      <a:r>
                        <a:rPr lang="en-US" sz="1200" b="0" i="0" u="none" strike="noStrike" baseline="0" noProof="0">
                          <a:solidFill>
                            <a:schemeClr val="tx1"/>
                          </a:solidFill>
                          <a:latin typeface="Arial" panose="020B0604020202020204" pitchFamily="34" charset="0"/>
                          <a:ea typeface="微軟正黑體" panose="020B0604030504040204" pitchFamily="34" charset="-120"/>
                          <a:sym typeface="Arial" panose="020B0604020202020204" pitchFamily="34" charset="0"/>
                        </a:rPr>
                        <a:t>2 x USB 3.2 Gen 2 </a:t>
                      </a:r>
                      <a:endParaRPr lang="en-US" altLang="zh-TW" sz="1200" baseline="0">
                        <a:solidFill>
                          <a:schemeClr val="tx1"/>
                        </a:solidFill>
                        <a:latin typeface="Arial" panose="020B0604020202020204" pitchFamily="34" charset="0"/>
                        <a:ea typeface="微軟正黑體" panose="020B0604030504040204" pitchFamily="34" charset="-120"/>
                        <a:sym typeface="Arial" panose="020B0604020202020204" pitchFamily="34" charset="0"/>
                      </a:endParaRPr>
                    </a:p>
                    <a:p>
                      <a:pPr marL="179705" indent="-179705" algn="l">
                        <a:lnSpc>
                          <a:spcPct val="100000"/>
                        </a:lnSpc>
                        <a:buFont typeface="Arial" panose="020B0604020202020204" pitchFamily="34" charset="0"/>
                        <a:buChar char="•"/>
                      </a:pPr>
                      <a:r>
                        <a:rPr lang="en-US" altLang="zh-TW" sz="1200" baseline="0">
                          <a:solidFill>
                            <a:srgbClr val="FE4402"/>
                          </a:solidFill>
                          <a:latin typeface="Arial" panose="020B0604020202020204" pitchFamily="34" charset="0"/>
                          <a:ea typeface="微軟正黑體" panose="020B0604030504040204" pitchFamily="34" charset="-120"/>
                          <a:sym typeface="Arial" panose="020B0604020202020204" pitchFamily="34" charset="0"/>
                        </a:rPr>
                        <a:t>HDMI x 2 </a:t>
                      </a: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(up to 3840 x 2160 @ 30Hz)</a:t>
                      </a:r>
                      <a:endParaRPr lang="en-US" altLang="zh-TW" sz="1200" baseline="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a:txBody>
                    <a:bodyPr/>
                    <a:lstStyle/>
                    <a:p>
                      <a:pPr marL="179705" indent="-179705" algn="l">
                        <a:lnSpc>
                          <a:spcPct val="100000"/>
                        </a:lnSpc>
                        <a:buFont typeface="Arial" panose="020B0604020202020204" pitchFamily="34" charset="0"/>
                        <a:buChar char="•"/>
                      </a:pPr>
                      <a:r>
                        <a:rPr lang="en-US" altLang="zh-TW" sz="1200">
                          <a:latin typeface="Arial" panose="020B0604020202020204" pitchFamily="34" charset="0"/>
                          <a:ea typeface="微軟正黑體" panose="020B0604030504040204" pitchFamily="34" charset="-120"/>
                          <a:sym typeface="Arial" panose="020B0604020202020204" pitchFamily="34" charset="0"/>
                        </a:rPr>
                        <a:t>USB</a:t>
                      </a:r>
                      <a:r>
                        <a:rPr lang="en-US" altLang="zh-TW" sz="1200" baseline="0">
                          <a:latin typeface="Arial" panose="020B0604020202020204" pitchFamily="34" charset="0"/>
                          <a:ea typeface="微軟正黑體" panose="020B0604030504040204" pitchFamily="34" charset="-120"/>
                          <a:sym typeface="Arial" panose="020B0604020202020204" pitchFamily="34" charset="0"/>
                        </a:rPr>
                        <a:t> 2.0 x 2</a:t>
                      </a:r>
                    </a:p>
                    <a:p>
                      <a:pPr marL="179705" indent="-179705" algn="l">
                        <a:lnSpc>
                          <a:spcPct val="100000"/>
                        </a:lnSpc>
                        <a:buFont typeface="Arial" panose="020B0604020202020204" pitchFamily="34" charset="0"/>
                        <a:buChar char="•"/>
                      </a:pPr>
                      <a:r>
                        <a:rPr lang="en-US" altLang="zh-TW" sz="1200" baseline="0">
                          <a:latin typeface="Arial" panose="020B0604020202020204" pitchFamily="34" charset="0"/>
                          <a:ea typeface="微軟正黑體" panose="020B0604030504040204" pitchFamily="34" charset="-120"/>
                          <a:sym typeface="Arial" panose="020B0604020202020204" pitchFamily="34" charset="0"/>
                        </a:rPr>
                        <a:t>2 x USB 3.2 Gen 1 </a:t>
                      </a:r>
                    </a:p>
                    <a:p>
                      <a:pPr marL="179705" indent="-179705" algn="l">
                        <a:lnSpc>
                          <a:spcPct val="100000"/>
                        </a:lnSpc>
                        <a:buFont typeface="Arial" panose="020B0604020202020204" pitchFamily="34" charset="0"/>
                        <a:buChar char="•"/>
                      </a:pPr>
                      <a:r>
                        <a:rPr lang="en-US" altLang="zh-TW" sz="1200" baseline="0">
                          <a:latin typeface="Arial" panose="020B0604020202020204" pitchFamily="34" charset="0"/>
                          <a:ea typeface="微軟正黑體" panose="020B0604030504040204" pitchFamily="34" charset="-120"/>
                          <a:sym typeface="Arial" panose="020B0604020202020204" pitchFamily="34" charset="0"/>
                        </a:rPr>
                        <a:t>HDMI x 1  </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(Max</a:t>
                      </a:r>
                      <a:r>
                        <a:rPr lang="zh-TW" altLang="en-US"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200" b="0" i="0" kern="1200">
                          <a:solidFill>
                            <a:schemeClr val="dk1"/>
                          </a:solidFill>
                          <a:effectLst/>
                          <a:latin typeface="Arial" panose="020B0604020202020204" pitchFamily="34" charset="0"/>
                          <a:ea typeface="微軟正黑體" panose="020B0604030504040204" pitchFamily="34" charset="-120"/>
                          <a:cs typeface="+mn-cs"/>
                          <a:sym typeface="Arial" panose="020B0604020202020204" pitchFamily="34" charset="0"/>
                        </a:rPr>
                        <a:t>1080p)</a:t>
                      </a:r>
                      <a:endParaRPr lang="en-US" altLang="zh-TW" sz="1200" baseline="0">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tc>
                  <a:txBody>
                    <a:bodyPr/>
                    <a:lstStyle/>
                    <a:p>
                      <a:pPr marL="179705" indent="-179705" algn="l">
                        <a:lnSpc>
                          <a:spcPct val="100000"/>
                        </a:lnSpc>
                        <a:buFont typeface="Arial" panose="020B0604020202020204" pitchFamily="34" charset="0"/>
                        <a:buChar char="•"/>
                      </a:pPr>
                      <a:r>
                        <a:rPr lang="en-US" altLang="zh-TW" sz="1200">
                          <a:latin typeface="Arial" panose="020B0604020202020204" pitchFamily="34" charset="0"/>
                          <a:ea typeface="微軟正黑體" panose="020B0604030504040204" pitchFamily="34" charset="-120"/>
                          <a:sym typeface="Arial" panose="020B0604020202020204" pitchFamily="34" charset="0"/>
                        </a:rPr>
                        <a:t>USB</a:t>
                      </a:r>
                      <a:r>
                        <a:rPr lang="en-US" altLang="zh-TW" sz="1200" baseline="0">
                          <a:latin typeface="Arial" panose="020B0604020202020204" pitchFamily="34" charset="0"/>
                          <a:ea typeface="微軟正黑體" panose="020B0604030504040204" pitchFamily="34" charset="-120"/>
                          <a:sym typeface="Arial" panose="020B0604020202020204" pitchFamily="34" charset="0"/>
                        </a:rPr>
                        <a:t> 2.0 x 2</a:t>
                      </a:r>
                    </a:p>
                    <a:p>
                      <a:pPr marL="179705" lvl="0" indent="-179705" algn="l">
                        <a:lnSpc>
                          <a:spcPct val="100000"/>
                        </a:lnSpc>
                        <a:buClr>
                          <a:srgbClr val="000000"/>
                        </a:buClr>
                        <a:buFont typeface="Arial,Sans-Serif" panose="020B0604020202020204" pitchFamily="34" charset="0"/>
                        <a:buChar char="•"/>
                      </a:pPr>
                      <a:r>
                        <a:rPr lang="en-US" sz="1200" b="0" i="0" u="none" strike="noStrike" baseline="0" noProof="0">
                          <a:solidFill>
                            <a:schemeClr val="tx1"/>
                          </a:solidFill>
                          <a:latin typeface="Arial" panose="020B0604020202020204" pitchFamily="34" charset="0"/>
                          <a:ea typeface="微軟正黑體" panose="020B0604030504040204" pitchFamily="34" charset="-120"/>
                          <a:sym typeface="Arial" panose="020B0604020202020204" pitchFamily="34" charset="0"/>
                        </a:rPr>
                        <a:t>2 x USB 3.2 Gen 2 </a:t>
                      </a:r>
                      <a:endParaRPr lang="en-US">
                        <a:latin typeface="Arial" panose="020B0604020202020204" pitchFamily="34" charset="0"/>
                        <a:ea typeface="微軟正黑體" panose="020B0604030504040204" pitchFamily="34" charset="-120"/>
                        <a:sym typeface="Arial" panose="020B0604020202020204" pitchFamily="34" charset="0"/>
                      </a:endParaRPr>
                    </a:p>
                    <a:p>
                      <a:pPr marL="179705" indent="-179705" algn="l">
                        <a:lnSpc>
                          <a:spcPct val="100000"/>
                        </a:lnSpc>
                        <a:buFont typeface="Arial" panose="020B0604020202020204" pitchFamily="34" charset="0"/>
                        <a:buChar char="•"/>
                      </a:pPr>
                      <a:r>
                        <a:rPr lang="en-US" altLang="zh-TW" sz="1200" baseline="0">
                          <a:solidFill>
                            <a:srgbClr val="FE4402"/>
                          </a:solidFill>
                          <a:latin typeface="Arial" panose="020B0604020202020204" pitchFamily="34" charset="0"/>
                          <a:ea typeface="微軟正黑體" panose="020B0604030504040204" pitchFamily="34" charset="-120"/>
                          <a:sym typeface="Arial" panose="020B0604020202020204" pitchFamily="34" charset="0"/>
                        </a:rPr>
                        <a:t>HDMI x 2 </a:t>
                      </a:r>
                      <a:r>
                        <a:rPr lang="en-US" altLang="zh-TW" sz="1200" b="0" i="0" kern="1200">
                          <a:solidFill>
                            <a:srgbClr val="FE4402"/>
                          </a:solidFill>
                          <a:effectLst/>
                          <a:latin typeface="Arial" panose="020B0604020202020204" pitchFamily="34" charset="0"/>
                          <a:ea typeface="微軟正黑體" panose="020B0604030504040204" pitchFamily="34" charset="-120"/>
                          <a:cs typeface="+mn-cs"/>
                          <a:sym typeface="Arial" panose="020B0604020202020204" pitchFamily="34" charset="0"/>
                        </a:rPr>
                        <a:t> (up to 3840 x 2160 @ 30Hz)</a:t>
                      </a:r>
                      <a:endParaRPr lang="en-US" altLang="zh-TW" sz="1200" baseline="0">
                        <a:solidFill>
                          <a:srgbClr val="FE4402"/>
                        </a:solidFill>
                        <a:latin typeface="Arial" panose="020B0604020202020204" pitchFamily="34" charset="0"/>
                        <a:ea typeface="微軟正黑體" panose="020B0604030504040204" pitchFamily="34" charset="-120"/>
                        <a:sym typeface="Arial" panose="020B0604020202020204" pitchFamily="34" charset="0"/>
                      </a:endParaRPr>
                    </a:p>
                  </a:txBody>
                  <a:tcPr marT="108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85000"/>
                        <a:alpha val="90000"/>
                      </a:schemeClr>
                    </a:solidFill>
                  </a:tcPr>
                </a:tc>
                <a:extLst>
                  <a:ext uri="{0D108BD9-81ED-4DB2-BD59-A6C34878D82A}">
                    <a16:rowId xmlns:a16="http://schemas.microsoft.com/office/drawing/2014/main" val="2615834724"/>
                  </a:ext>
                </a:extLst>
              </a:tr>
            </a:tbl>
          </a:graphicData>
        </a:graphic>
      </p:graphicFrame>
      <p:sp>
        <p:nvSpPr>
          <p:cNvPr id="4" name="標題 3">
            <a:extLst>
              <a:ext uri="{FF2B5EF4-FFF2-40B4-BE49-F238E27FC236}">
                <a16:creationId xmlns:a16="http://schemas.microsoft.com/office/drawing/2014/main" id="{12089154-EBB8-46D6-EC6B-ED570499F8F5}"/>
              </a:ext>
            </a:extLst>
          </p:cNvPr>
          <p:cNvSpPr>
            <a:spLocks noGrp="1"/>
          </p:cNvSpPr>
          <p:nvPr>
            <p:ph type="title"/>
          </p:nvPr>
        </p:nvSpPr>
        <p:spPr>
          <a:xfrm>
            <a:off x="510139" y="232916"/>
            <a:ext cx="11171722" cy="1325563"/>
          </a:xfrm>
        </p:spPr>
        <p:txBody>
          <a:bodyPr/>
          <a:lstStyle/>
          <a:p>
            <a:r>
              <a:rPr lang="en-US" dirty="0">
                <a:latin typeface="Arial" panose="020B0604020202020204" pitchFamily="34" charset="0"/>
                <a:sym typeface="Arial" panose="020B0604020202020204" pitchFamily="34" charset="0"/>
              </a:rPr>
              <a:t>The new TS-253E / TS-453E with greatly improved performance</a:t>
            </a:r>
            <a:endParaRPr lang="zh-TW" altLang="en-US" dirty="0">
              <a:latin typeface="Arial" panose="020B0604020202020204" pitchFamily="34" charset="0"/>
              <a:sym typeface="Arial" panose="020B0604020202020204" pitchFamily="34" charset="0"/>
            </a:endParaRPr>
          </a:p>
        </p:txBody>
      </p:sp>
      <p:pic>
        <p:nvPicPr>
          <p:cNvPr id="5" name="圖片 4"/>
          <p:cNvPicPr>
            <a:picLocks noChangeAspect="1"/>
          </p:cNvPicPr>
          <p:nvPr/>
        </p:nvPicPr>
        <p:blipFill>
          <a:blip r:embed="rId3" cstate="hq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372549" y="1674900"/>
            <a:ext cx="634276" cy="634276"/>
          </a:xfrm>
          <a:prstGeom prst="rect">
            <a:avLst/>
          </a:prstGeom>
          <a:effectLst>
            <a:glow rad="254000">
              <a:srgbClr val="FFF97D">
                <a:alpha val="23922"/>
              </a:srgbClr>
            </a:glow>
          </a:effectLst>
        </p:spPr>
      </p:pic>
      <p:pic>
        <p:nvPicPr>
          <p:cNvPr id="9" name="圖片 8">
            <a:extLst>
              <a:ext uri="{FF2B5EF4-FFF2-40B4-BE49-F238E27FC236}">
                <a16:creationId xmlns:a16="http://schemas.microsoft.com/office/drawing/2014/main" id="{E7284A52-E93D-3F96-56D1-F405EA56F58C}"/>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696085" y="1672179"/>
            <a:ext cx="634276" cy="634276"/>
          </a:xfrm>
          <a:prstGeom prst="rect">
            <a:avLst/>
          </a:prstGeom>
          <a:effectLst>
            <a:glow rad="254000">
              <a:srgbClr val="FFF97D">
                <a:alpha val="23922"/>
              </a:srgbClr>
            </a:glow>
          </a:effectLst>
        </p:spPr>
      </p:pic>
    </p:spTree>
    <p:extLst>
      <p:ext uri="{BB962C8B-B14F-4D97-AF65-F5344CB8AC3E}">
        <p14:creationId xmlns:p14="http://schemas.microsoft.com/office/powerpoint/2010/main" val="176719526"/>
      </p:ext>
    </p:extLst>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p:txBody>
          <a:bodyPr/>
          <a:lstStyle/>
          <a:p>
            <a:r>
              <a:rPr lang="en-US" altLang="zh-TW" dirty="0">
                <a:latin typeface="+mj-lt"/>
                <a:sym typeface="Arial" panose="020B0604020202020204" pitchFamily="34" charset="0"/>
              </a:rPr>
              <a:t>Shipped</a:t>
            </a:r>
            <a:r>
              <a:rPr lang="zh-TW" altLang="en-US" dirty="0">
                <a:latin typeface="+mj-lt"/>
                <a:sym typeface="Arial" panose="020B0604020202020204" pitchFamily="34" charset="0"/>
              </a:rPr>
              <a:t> </a:t>
            </a:r>
            <a:r>
              <a:rPr lang="en-US" altLang="zh-TW" dirty="0">
                <a:latin typeface="+mj-lt"/>
                <a:sym typeface="Arial" panose="020B0604020202020204" pitchFamily="34" charset="0"/>
              </a:rPr>
              <a:t>with</a:t>
            </a:r>
            <a:r>
              <a:rPr lang="zh-TW" altLang="en-US" dirty="0">
                <a:latin typeface="+mj-lt"/>
                <a:sym typeface="Arial" panose="020B0604020202020204" pitchFamily="34" charset="0"/>
              </a:rPr>
              <a:t> </a:t>
            </a:r>
            <a:r>
              <a:rPr lang="en-US" altLang="zh-TW" dirty="0">
                <a:latin typeface="+mj-lt"/>
                <a:sym typeface="Arial" panose="020B0604020202020204" pitchFamily="34" charset="0"/>
              </a:rPr>
              <a:t>3-year</a:t>
            </a:r>
            <a:r>
              <a:rPr lang="zh-TW" altLang="en-US" dirty="0">
                <a:latin typeface="+mj-lt"/>
                <a:sym typeface="Arial" panose="020B0604020202020204" pitchFamily="34" charset="0"/>
              </a:rPr>
              <a:t> </a:t>
            </a:r>
            <a:r>
              <a:rPr lang="en-US" altLang="zh-TW" dirty="0">
                <a:latin typeface="+mj-lt"/>
                <a:sym typeface="Arial" panose="020B0604020202020204" pitchFamily="34" charset="0"/>
              </a:rPr>
              <a:t>standard</a:t>
            </a:r>
            <a:r>
              <a:rPr lang="zh-TW" altLang="en-US" dirty="0">
                <a:latin typeface="+mj-lt"/>
                <a:sym typeface="Arial" panose="020B0604020202020204" pitchFamily="34" charset="0"/>
              </a:rPr>
              <a:t> </a:t>
            </a:r>
            <a:r>
              <a:rPr lang="en-US" altLang="zh-TW" dirty="0">
                <a:latin typeface="+mj-lt"/>
                <a:sym typeface="Arial" panose="020B0604020202020204" pitchFamily="34" charset="0"/>
              </a:rPr>
              <a:t>warranty,</a:t>
            </a:r>
            <a:r>
              <a:rPr lang="zh-TW" altLang="en-US" dirty="0">
                <a:latin typeface="+mj-lt"/>
                <a:sym typeface="Arial" panose="020B0604020202020204" pitchFamily="34" charset="0"/>
              </a:rPr>
              <a:t> </a:t>
            </a:r>
            <a:r>
              <a:rPr lang="en-US" altLang="zh-TW" dirty="0">
                <a:latin typeface="+mj-lt"/>
                <a:sym typeface="Arial" panose="020B0604020202020204" pitchFamily="34" charset="0"/>
              </a:rPr>
              <a:t>optional</a:t>
            </a:r>
            <a:r>
              <a:rPr lang="zh-TW" altLang="en-US" dirty="0">
                <a:latin typeface="+mj-lt"/>
                <a:sym typeface="Arial" panose="020B0604020202020204" pitchFamily="34" charset="0"/>
              </a:rPr>
              <a:t> </a:t>
            </a:r>
            <a:r>
              <a:rPr lang="en-US" altLang="zh-TW" dirty="0">
                <a:latin typeface="+mj-lt"/>
                <a:sym typeface="Arial" panose="020B0604020202020204" pitchFamily="34" charset="0"/>
              </a:rPr>
              <a:t>2 additional years of</a:t>
            </a:r>
            <a:r>
              <a:rPr lang="zh-TW" altLang="en-US" dirty="0">
                <a:latin typeface="+mj-lt"/>
                <a:sym typeface="Arial" panose="020B0604020202020204" pitchFamily="34" charset="0"/>
              </a:rPr>
              <a:t> </a:t>
            </a:r>
            <a:r>
              <a:rPr lang="en-US" altLang="zh-TW" dirty="0">
                <a:latin typeface="+mj-lt"/>
                <a:sym typeface="Arial" panose="020B0604020202020204" pitchFamily="34" charset="0"/>
              </a:rPr>
              <a:t>coverage</a:t>
            </a:r>
            <a:r>
              <a:rPr lang="zh-TW" altLang="en-US" dirty="0">
                <a:latin typeface="+mj-lt"/>
                <a:sym typeface="Arial" panose="020B0604020202020204" pitchFamily="34" charset="0"/>
              </a:rPr>
              <a:t> </a:t>
            </a:r>
          </a:p>
        </p:txBody>
      </p:sp>
      <p:sp>
        <p:nvSpPr>
          <p:cNvPr id="5" name="文字方塊 4">
            <a:extLst>
              <a:ext uri="{FF2B5EF4-FFF2-40B4-BE49-F238E27FC236}">
                <a16:creationId xmlns:a16="http://schemas.microsoft.com/office/drawing/2014/main" id="{978BC5E9-1D1A-1007-CD72-D39E9C85B15C}"/>
              </a:ext>
            </a:extLst>
          </p:cNvPr>
          <p:cNvSpPr txBox="1"/>
          <p:nvPr/>
        </p:nvSpPr>
        <p:spPr>
          <a:xfrm>
            <a:off x="3911624" y="2563197"/>
            <a:ext cx="4189087" cy="1092607"/>
          </a:xfrm>
          <a:prstGeom prst="rect">
            <a:avLst/>
          </a:prstGeom>
          <a:noFill/>
        </p:spPr>
        <p:txBody>
          <a:bodyPr wrap="square" lIns="91440" tIns="45720" rIns="91440" bIns="45720" rtlCol="0" anchor="t">
            <a:spAutoFit/>
          </a:bodyPr>
          <a:lstStyle/>
          <a:p>
            <a:pPr>
              <a:spcBef>
                <a:spcPts val="600"/>
              </a:spcBef>
            </a:pPr>
            <a:r>
              <a:rPr lang="en" altLang="zh-TW"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TS-253E / TS-453E </a:t>
            </a:r>
            <a:endParaRPr lang="zh-TW" alt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a:spcBef>
                <a:spcPts val="600"/>
              </a:spcBef>
            </a:pPr>
            <a:r>
              <a:rPr lang="zh-TW">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Backed by a 3-year warranty at no additional cost. </a:t>
            </a:r>
            <a:endParaRPr lang="zh-TW"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16" name="Google Shape;1112;gc428d55399_0_337" hidden="1">
            <a:extLst>
              <a:ext uri="{FF2B5EF4-FFF2-40B4-BE49-F238E27FC236}">
                <a16:creationId xmlns:a16="http://schemas.microsoft.com/office/drawing/2014/main" id="{6DC45E38-24F4-7201-9CE3-C8BF839BA487}"/>
              </a:ext>
            </a:extLst>
          </p:cNvPr>
          <p:cNvGrpSpPr/>
          <p:nvPr/>
        </p:nvGrpSpPr>
        <p:grpSpPr>
          <a:xfrm>
            <a:off x="12329184" y="1955165"/>
            <a:ext cx="10672614" cy="4787805"/>
            <a:chOff x="-2558018" y="2237279"/>
            <a:chExt cx="6177258" cy="4755000"/>
          </a:xfrm>
          <a:effectLst>
            <a:outerShdw blurRad="342900" dist="177800" dir="3600000" algn="t" rotWithShape="0">
              <a:prstClr val="black">
                <a:alpha val="40000"/>
              </a:prstClr>
            </a:outerShdw>
          </a:effectLst>
        </p:grpSpPr>
        <p:sp>
          <p:nvSpPr>
            <p:cNvPr id="14" name="Google Shape;1113;gc428d55399_0_337">
              <a:extLst>
                <a:ext uri="{FF2B5EF4-FFF2-40B4-BE49-F238E27FC236}">
                  <a16:creationId xmlns:a16="http://schemas.microsoft.com/office/drawing/2014/main" id="{AFCD5E2E-65E7-D73F-09E8-A3A89EC5C745}"/>
                </a:ext>
              </a:extLst>
            </p:cNvPr>
            <p:cNvSpPr/>
            <p:nvPr/>
          </p:nvSpPr>
          <p:spPr>
            <a:xfrm>
              <a:off x="-2558018" y="2237279"/>
              <a:ext cx="2743200" cy="4755000"/>
            </a:xfrm>
            <a:prstGeom prst="rect">
              <a:avLst/>
            </a:prstGeom>
            <a:solidFill>
              <a:srgbClr val="36ADA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5" name="Google Shape;1114;gc428d55399_0_337">
              <a:extLst>
                <a:ext uri="{FF2B5EF4-FFF2-40B4-BE49-F238E27FC236}">
                  <a16:creationId xmlns:a16="http://schemas.microsoft.com/office/drawing/2014/main" id="{28BE0E25-7C72-E970-C2DB-A12A67D6909F}"/>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12" name="文字方塊 11">
            <a:extLst>
              <a:ext uri="{FF2B5EF4-FFF2-40B4-BE49-F238E27FC236}">
                <a16:creationId xmlns:a16="http://schemas.microsoft.com/office/drawing/2014/main" id="{62DD1F1F-02C1-5518-EC89-6DD038BC2CAA}"/>
              </a:ext>
            </a:extLst>
          </p:cNvPr>
          <p:cNvSpPr txBox="1"/>
          <p:nvPr/>
        </p:nvSpPr>
        <p:spPr>
          <a:xfrm>
            <a:off x="3912239" y="3912902"/>
            <a:ext cx="4176566" cy="1776384"/>
          </a:xfrm>
          <a:prstGeom prst="rect">
            <a:avLst/>
          </a:prstGeom>
          <a:noFill/>
        </p:spPr>
        <p:txBody>
          <a:bodyPr wrap="square" lIns="91440" tIns="45720" rIns="91440" bIns="45720" rtlCol="0" anchor="t">
            <a:spAutoFit/>
          </a:bodyPr>
          <a:lstStyle/>
          <a:p>
            <a:pPr>
              <a:spcBef>
                <a:spcPts val="600"/>
              </a:spcBef>
            </a:pPr>
            <a:r>
              <a:rPr lang="zh-TW" sz="24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Extend hardware warranty </a:t>
            </a:r>
            <a:endParaRPr lang="en-US" altLang="zh-TW" sz="24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pPr>
              <a:spcBef>
                <a:spcPts val="600"/>
              </a:spcBef>
            </a:pPr>
            <a:r>
              <a:rPr lang="zh-TW" sz="24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up to 5 years</a:t>
            </a:r>
            <a:endParaRPr lang="zh-TW" altLang="en-US" sz="24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p>
            <a:pPr>
              <a:lnSpc>
                <a:spcPct val="110000"/>
              </a:lnSpc>
              <a:spcBef>
                <a:spcPts val="600"/>
              </a:spcBef>
            </a:pPr>
            <a:r>
              <a:rPr lang="zh-TW"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You can also purchase a warranty extension that extends your warranty coverage up to </a:t>
            </a:r>
            <a:r>
              <a:rPr lang="en-US" altLang="zh-TW"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5</a:t>
            </a:r>
            <a:r>
              <a:rPr lang="zh-TW" altLang="en-US"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zh-TW"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years</a:t>
            </a:r>
            <a:r>
              <a:rPr lang="en-US" altLang="zh-TW"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r>
              <a:rPr lang="zh-TW" altLang="en-US"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LW-NAS-PEACH-2Y</a:t>
            </a:r>
            <a:r>
              <a:rPr lang="en-US" altLang="zh-TW" sz="1600">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endParaRPr lang="en"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21" name="圖片 20" descr="一張含有 文字, 黑色, 電子用品 的圖片&#10;&#10;自動產生的描述">
            <a:extLst>
              <a:ext uri="{FF2B5EF4-FFF2-40B4-BE49-F238E27FC236}">
                <a16:creationId xmlns:a16="http://schemas.microsoft.com/office/drawing/2014/main" id="{A6982C22-25FE-3CB0-E101-F5C82475CBE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66050" y="3915076"/>
            <a:ext cx="1283463" cy="1871695"/>
          </a:xfrm>
          <a:prstGeom prst="rect">
            <a:avLst/>
          </a:prstGeom>
        </p:spPr>
      </p:pic>
      <p:pic>
        <p:nvPicPr>
          <p:cNvPr id="23" name="圖片 22" descr="一張含有 文字, 室內, 電子用品, 電腦 的圖片&#10;&#10;自動產生的描述">
            <a:extLst>
              <a:ext uri="{FF2B5EF4-FFF2-40B4-BE49-F238E27FC236}">
                <a16:creationId xmlns:a16="http://schemas.microsoft.com/office/drawing/2014/main" id="{F450B286-722D-8C42-45C7-9C16F875F97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905193" y="3915076"/>
            <a:ext cx="1896626" cy="1871695"/>
          </a:xfrm>
          <a:prstGeom prst="rect">
            <a:avLst/>
          </a:prstGeom>
        </p:spPr>
      </p:pic>
      <p:sp>
        <p:nvSpPr>
          <p:cNvPr id="26" name="文字方塊 25">
            <a:extLst>
              <a:ext uri="{FF2B5EF4-FFF2-40B4-BE49-F238E27FC236}">
                <a16:creationId xmlns:a16="http://schemas.microsoft.com/office/drawing/2014/main" id="{E9099686-6822-4CEF-71B6-FE09BCD032EF}"/>
              </a:ext>
            </a:extLst>
          </p:cNvPr>
          <p:cNvSpPr txBox="1"/>
          <p:nvPr/>
        </p:nvSpPr>
        <p:spPr>
          <a:xfrm>
            <a:off x="8531347" y="3472633"/>
            <a:ext cx="1095172" cy="369332"/>
          </a:xfrm>
          <a:prstGeom prst="rect">
            <a:avLst/>
          </a:prstGeom>
          <a:noFill/>
        </p:spPr>
        <p:txBody>
          <a:bodyPr wrap="none" lIns="91440" tIns="45720" rIns="91440" bIns="45720" rtlCol="0" anchor="t">
            <a:spAutoFit/>
          </a:bodyPr>
          <a:lstStyle/>
          <a:p>
            <a:r>
              <a:rPr kumimoji="1"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TS-253E</a:t>
            </a:r>
            <a:endParaRPr kumimoji="1"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8" name="文字方塊 27">
            <a:extLst>
              <a:ext uri="{FF2B5EF4-FFF2-40B4-BE49-F238E27FC236}">
                <a16:creationId xmlns:a16="http://schemas.microsoft.com/office/drawing/2014/main" id="{BB9447F8-6CF5-1920-317E-9B1B20F006B2}"/>
              </a:ext>
            </a:extLst>
          </p:cNvPr>
          <p:cNvSpPr txBox="1"/>
          <p:nvPr/>
        </p:nvSpPr>
        <p:spPr>
          <a:xfrm>
            <a:off x="10218806" y="3473120"/>
            <a:ext cx="1269306" cy="369332"/>
          </a:xfrm>
          <a:prstGeom prst="rect">
            <a:avLst/>
          </a:prstGeom>
          <a:noFill/>
        </p:spPr>
        <p:txBody>
          <a:bodyPr wrap="square" lIns="91440" tIns="45720" rIns="91440" bIns="45720" rtlCol="0" anchor="t">
            <a:spAutoFit/>
          </a:bodyPr>
          <a:lstStyle/>
          <a:p>
            <a:r>
              <a:rPr kumimoji="1" lang="en-US" altLang="zh-TW"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TS-453E</a:t>
            </a:r>
            <a:endParaRPr kumimoji="1" lang="zh-TW" altLang="en-US"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3" name="圖形 12">
            <a:extLst>
              <a:ext uri="{FF2B5EF4-FFF2-40B4-BE49-F238E27FC236}">
                <a16:creationId xmlns:a16="http://schemas.microsoft.com/office/drawing/2014/main" id="{21FE1B18-5068-8735-C7B3-F21D275F11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8236" y="2757995"/>
            <a:ext cx="3183543" cy="2862157"/>
          </a:xfrm>
          <a:prstGeom prst="rect">
            <a:avLst/>
          </a:prstGeom>
        </p:spPr>
      </p:pic>
    </p:spTree>
    <p:extLst>
      <p:ext uri="{BB962C8B-B14F-4D97-AF65-F5344CB8AC3E}">
        <p14:creationId xmlns:p14="http://schemas.microsoft.com/office/powerpoint/2010/main" val="491694299"/>
      </p:ext>
    </p:extLst>
  </p:cSld>
  <p:clrMapOvr>
    <a:masterClrMapping/>
  </p:clrMapOvr>
  <p:transition spd="med">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hidden="1">
            <a:extLst>
              <a:ext uri="{FF2B5EF4-FFF2-40B4-BE49-F238E27FC236}">
                <a16:creationId xmlns:a16="http://schemas.microsoft.com/office/drawing/2014/main" id="{C56526E8-A287-4872-AD27-3F4A118DBCD7}"/>
              </a:ext>
            </a:extLst>
          </p:cNvPr>
          <p:cNvSpPr txBox="1"/>
          <p:nvPr/>
        </p:nvSpPr>
        <p:spPr>
          <a:xfrm>
            <a:off x="446144" y="1483517"/>
            <a:ext cx="5801227" cy="938719"/>
          </a:xfrm>
          <a:prstGeom prst="rect">
            <a:avLst/>
          </a:prstGeom>
          <a:noFill/>
        </p:spPr>
        <p:txBody>
          <a:bodyPr wrap="square" rtlCol="0">
            <a:spAutoFit/>
          </a:bodyPr>
          <a:lstStyle/>
          <a:p>
            <a:r>
              <a:rPr lang="en-US" altLang="zh-TW" sz="5500" b="1">
                <a:solidFill>
                  <a:schemeClr val="bg1"/>
                </a:solidFill>
                <a:latin typeface="Arial" panose="020B0604020202020204" pitchFamily="34" charset="0"/>
                <a:ea typeface="微軟正黑體" panose="020B0604030504040204" pitchFamily="34" charset="-120"/>
                <a:sym typeface="Arial" panose="020B0604020202020204" pitchFamily="34" charset="0"/>
              </a:rPr>
              <a:t>TS-x53E</a:t>
            </a:r>
            <a:endParaRPr lang="zh-TW" altLang="en-US" sz="55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圖形 2" hidden="1">
            <a:extLst>
              <a:ext uri="{FF2B5EF4-FFF2-40B4-BE49-F238E27FC236}">
                <a16:creationId xmlns:a16="http://schemas.microsoft.com/office/drawing/2014/main" id="{4D4450AD-680A-4845-8089-AE7921CD5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144" y="443084"/>
            <a:ext cx="1348877" cy="242926"/>
          </a:xfrm>
          <a:prstGeom prst="rect">
            <a:avLst/>
          </a:prstGeom>
        </p:spPr>
      </p:pic>
      <p:sp>
        <p:nvSpPr>
          <p:cNvPr id="10" name="文字方塊 9" hidden="1">
            <a:extLst>
              <a:ext uri="{FF2B5EF4-FFF2-40B4-BE49-F238E27FC236}">
                <a16:creationId xmlns:a16="http://schemas.microsoft.com/office/drawing/2014/main" id="{C56526E8-A287-4872-AD27-3F4A118DBCD7}"/>
              </a:ext>
            </a:extLst>
          </p:cNvPr>
          <p:cNvSpPr txBox="1"/>
          <p:nvPr/>
        </p:nvSpPr>
        <p:spPr>
          <a:xfrm>
            <a:off x="446143" y="2619578"/>
            <a:ext cx="6130272" cy="1200329"/>
          </a:xfrm>
          <a:prstGeom prst="rect">
            <a:avLst/>
          </a:prstGeom>
          <a:noFill/>
        </p:spPr>
        <p:txBody>
          <a:bodyPr wrap="square" lIns="91440" tIns="45720" rIns="91440" bIns="45720" rtlCol="0" anchor="t">
            <a:spAutoFit/>
          </a:bodyPr>
          <a:lstStyle/>
          <a:p>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Intel Celeron® </a:t>
            </a:r>
            <a:r>
              <a:rPr lang="en-US"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高效四核心處理器</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2/4-bay</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穩定長期供應的</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NAS，具有雙</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2.5GbE </a:t>
            </a:r>
            <a:r>
              <a:rPr lang="zh-CN"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網路埠和雙</a:t>
            </a:r>
            <a:r>
              <a:rPr lang="en-US" altLang="zh-CN">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HDMI </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螢幕輸出</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是</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MSP、SI </a:t>
            </a:r>
            <a:r>
              <a:rPr lang="ja-JP"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進行長期專案需求的理想選擇</a:t>
            </a:r>
            <a:r>
              <a:rPr 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a:t>
            </a:r>
            <a:endParaRPr lang="zh-TW" altLang="en-US">
              <a:solidFill>
                <a:schemeClr val="bg1"/>
              </a:solidFill>
              <a:latin typeface="Arial" panose="020B0604020202020204" pitchFamily="34" charset="0"/>
              <a:ea typeface="微軟正黑體" panose="020B0604030504040204" pitchFamily="34" charset="-120"/>
              <a:cs typeface="+mn-lt"/>
              <a:sym typeface="Arial" panose="020B0604020202020204" pitchFamily="34" charset="0"/>
            </a:endParaRPr>
          </a:p>
          <a:p>
            <a:endParaRPr lang="en-US">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grpSp>
        <p:nvGrpSpPr>
          <p:cNvPr id="5" name="群組 4" hidden="1">
            <a:extLst>
              <a:ext uri="{FF2B5EF4-FFF2-40B4-BE49-F238E27FC236}">
                <a16:creationId xmlns:a16="http://schemas.microsoft.com/office/drawing/2014/main" id="{C822E060-A147-55EF-46CE-35AB3F4819ED}"/>
              </a:ext>
            </a:extLst>
          </p:cNvPr>
          <p:cNvGrpSpPr/>
          <p:nvPr/>
        </p:nvGrpSpPr>
        <p:grpSpPr>
          <a:xfrm>
            <a:off x="239895" y="4284508"/>
            <a:ext cx="6643791" cy="2314873"/>
            <a:chOff x="239895" y="4284508"/>
            <a:chExt cx="6643791" cy="2314873"/>
          </a:xfrm>
        </p:grpSpPr>
        <p:sp>
          <p:nvSpPr>
            <p:cNvPr id="18" name="文字方塊 17">
              <a:extLst>
                <a:ext uri="{FF2B5EF4-FFF2-40B4-BE49-F238E27FC236}">
                  <a16:creationId xmlns:a16="http://schemas.microsoft.com/office/drawing/2014/main" id="{69737EA6-8668-455E-870B-6BB9336E7DEA}"/>
                </a:ext>
              </a:extLst>
            </p:cNvPr>
            <p:cNvSpPr txBox="1"/>
            <p:nvPr/>
          </p:nvSpPr>
          <p:spPr>
            <a:xfrm>
              <a:off x="3770616" y="6124319"/>
              <a:ext cx="3113070" cy="400110"/>
            </a:xfrm>
            <a:prstGeom prst="rect">
              <a:avLst/>
            </a:prstGeom>
            <a:noFill/>
          </p:spPr>
          <p:txBody>
            <a:bodyPr wrap="square" rtlCol="0">
              <a:spAutoFit/>
            </a:bodyPr>
            <a:lstStyle/>
            <a:p>
              <a:pPr algn="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Andy Chuang</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片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39895" y="4655128"/>
              <a:ext cx="3110252" cy="1944253"/>
            </a:xfrm>
            <a:prstGeom prst="rect">
              <a:avLst/>
            </a:prstGeom>
          </p:spPr>
        </p:pic>
        <p:pic>
          <p:nvPicPr>
            <p:cNvPr id="4" name="圖片 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25329" y="4655127"/>
              <a:ext cx="3110252" cy="1944253"/>
            </a:xfrm>
            <a:prstGeom prst="rect">
              <a:avLst/>
            </a:prstGeom>
          </p:spPr>
        </p:pic>
        <p:sp>
          <p:nvSpPr>
            <p:cNvPr id="8" name="文字方塊 7">
              <a:extLst>
                <a:ext uri="{FF2B5EF4-FFF2-40B4-BE49-F238E27FC236}">
                  <a16:creationId xmlns:a16="http://schemas.microsoft.com/office/drawing/2014/main" id="{C56526E8-A287-4872-AD27-3F4A118DBCD7}"/>
                </a:ext>
              </a:extLst>
            </p:cNvPr>
            <p:cNvSpPr txBox="1"/>
            <p:nvPr/>
          </p:nvSpPr>
          <p:spPr>
            <a:xfrm>
              <a:off x="1227694" y="4285795"/>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TS-253E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文字方塊 8">
              <a:extLst>
                <a:ext uri="{FF2B5EF4-FFF2-40B4-BE49-F238E27FC236}">
                  <a16:creationId xmlns:a16="http://schemas.microsoft.com/office/drawing/2014/main" id="{C56526E8-A287-4872-AD27-3F4A118DBCD7}"/>
                </a:ext>
              </a:extLst>
            </p:cNvPr>
            <p:cNvSpPr txBox="1"/>
            <p:nvPr/>
          </p:nvSpPr>
          <p:spPr>
            <a:xfrm>
              <a:off x="3131713" y="4284508"/>
              <a:ext cx="1555125" cy="369332"/>
            </a:xfrm>
            <a:prstGeom prst="rect">
              <a:avLst/>
            </a:prstGeom>
            <a:noFill/>
          </p:spPr>
          <p:txBody>
            <a:bodyPr wrap="square" rtlCol="0">
              <a:spAutoFit/>
            </a:bodyPr>
            <a:lstStyle/>
            <a:p>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TS-453E</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2" name="文字方塊 11" hidden="1">
            <a:extLst>
              <a:ext uri="{FF2B5EF4-FFF2-40B4-BE49-F238E27FC236}">
                <a16:creationId xmlns:a16="http://schemas.microsoft.com/office/drawing/2014/main" id="{2BEDED48-05D3-BEE7-2C18-A7C2FC8AF69E}"/>
              </a:ext>
            </a:extLst>
          </p:cNvPr>
          <p:cNvSpPr txBox="1"/>
          <p:nvPr/>
        </p:nvSpPr>
        <p:spPr>
          <a:xfrm>
            <a:off x="602697" y="3191768"/>
            <a:ext cx="4360244" cy="830997"/>
          </a:xfrm>
          <a:prstGeom prst="rect">
            <a:avLst/>
          </a:prstGeom>
          <a:noFill/>
        </p:spPr>
        <p:txBody>
          <a:bodyPr wrap="square" rtlCol="0">
            <a:spAutoFit/>
          </a:bodyPr>
          <a:lstStyle/>
          <a:p>
            <a:r>
              <a:rPr lang="zh-TW" altLang="en-US" sz="2400" b="1">
                <a:solidFill>
                  <a:schemeClr val="bg1"/>
                </a:solidFill>
                <a:latin typeface="Arial" panose="020B0604020202020204" pitchFamily="34" charset="0"/>
                <a:ea typeface="微軟正黑體" panose="020B0604030504040204" pitchFamily="34" charset="-120"/>
                <a:sym typeface="Arial" panose="020B0604020202020204" pitchFamily="34" charset="0"/>
              </a:rPr>
              <a:t>為</a:t>
            </a:r>
            <a:r>
              <a:rPr lang="en-US" altLang="zh-TW" sz="2400" b="1">
                <a:solidFill>
                  <a:schemeClr val="bg1"/>
                </a:solidFill>
                <a:latin typeface="Arial" panose="020B0604020202020204" pitchFamily="34" charset="0"/>
                <a:ea typeface="微軟正黑體" panose="020B0604030504040204" pitchFamily="34" charset="-120"/>
                <a:sym typeface="Arial" panose="020B0604020202020204" pitchFamily="34" charset="0"/>
              </a:rPr>
              <a:t>SOHO</a:t>
            </a:r>
            <a:r>
              <a:rPr lang="zh-TW" altLang="en-US" sz="2400" b="1">
                <a:solidFill>
                  <a:schemeClr val="bg1"/>
                </a:solidFill>
                <a:latin typeface="Arial" panose="020B0604020202020204" pitchFamily="34" charset="0"/>
                <a:ea typeface="微軟正黑體" panose="020B0604030504040204" pitchFamily="34" charset="-120"/>
                <a:sym typeface="Arial" panose="020B0604020202020204" pitchFamily="34" charset="0"/>
              </a:rPr>
              <a:t>與專業用戶打造的</a:t>
            </a:r>
            <a:r>
              <a:rPr lang="en-US" altLang="zh-TW" sz="2400" b="1">
                <a:solidFill>
                  <a:schemeClr val="bg1"/>
                </a:solidFill>
                <a:latin typeface="Arial" panose="020B0604020202020204" pitchFamily="34" charset="0"/>
                <a:ea typeface="微軟正黑體" panose="020B0604030504040204" pitchFamily="34" charset="-120"/>
                <a:sym typeface="Arial" panose="020B0604020202020204" pitchFamily="34" charset="0"/>
              </a:rPr>
              <a:t>Intel®</a:t>
            </a:r>
            <a:r>
              <a:rPr lang="zh-TW" altLang="en-US" sz="2400" b="1">
                <a:solidFill>
                  <a:schemeClr val="bg1"/>
                </a:solidFill>
                <a:latin typeface="Arial" panose="020B0604020202020204" pitchFamily="34" charset="0"/>
                <a:ea typeface="微軟正黑體" panose="020B0604030504040204" pitchFamily="34" charset="-120"/>
                <a:sym typeface="Arial" panose="020B0604020202020204" pitchFamily="34" charset="0"/>
              </a:rPr>
              <a:t>四核心長期供貨</a:t>
            </a:r>
            <a:r>
              <a:rPr lang="en-US" altLang="zh-TW" sz="2400" b="1">
                <a:solidFill>
                  <a:schemeClr val="bg1"/>
                </a:solidFill>
                <a:latin typeface="Arial" panose="020B0604020202020204" pitchFamily="34" charset="0"/>
                <a:ea typeface="微軟正黑體" panose="020B0604030504040204" pitchFamily="34" charset="-120"/>
                <a:sym typeface="Arial" panose="020B0604020202020204" pitchFamily="34" charset="0"/>
              </a:rPr>
              <a:t>NAS</a:t>
            </a:r>
            <a:endParaRPr lang="zh-TW" altLang="en-US" sz="2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文字方塊 12" hidden="1">
            <a:extLst>
              <a:ext uri="{FF2B5EF4-FFF2-40B4-BE49-F238E27FC236}">
                <a16:creationId xmlns:a16="http://schemas.microsoft.com/office/drawing/2014/main" id="{268E17E6-E2B5-DAAB-7F8F-5B87C90521B5}"/>
              </a:ext>
            </a:extLst>
          </p:cNvPr>
          <p:cNvSpPr txBox="1"/>
          <p:nvPr/>
        </p:nvSpPr>
        <p:spPr>
          <a:xfrm>
            <a:off x="560813" y="4047276"/>
            <a:ext cx="4013734" cy="646331"/>
          </a:xfrm>
          <a:prstGeom prst="rect">
            <a:avLst/>
          </a:prstGeom>
          <a:noFill/>
        </p:spPr>
        <p:txBody>
          <a:bodyPr wrap="square" lIns="91440" tIns="45720" rIns="91440" bIns="45720" rtlCol="0" anchor="t">
            <a:spAutoFit/>
          </a:bodyPr>
          <a:lstStyle/>
          <a:p>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提供雙埠</a:t>
            </a:r>
            <a:r>
              <a:rPr lang="en-US"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2.5 GbE</a:t>
            </a:r>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4K HDMI</a:t>
            </a:r>
            <a:r>
              <a:rPr lang="zh-TW" altLang="en-US">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雙螢幕輸出，以及雙</a:t>
            </a:r>
            <a:r>
              <a:rPr lang="en-US" altLang="zh-TW">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M.2 PCIe SSD 擴充槽 </a:t>
            </a: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文字方塊 13">
            <a:extLst>
              <a:ext uri="{FF2B5EF4-FFF2-40B4-BE49-F238E27FC236}">
                <a16:creationId xmlns:a16="http://schemas.microsoft.com/office/drawing/2014/main" id="{C44C2A23-88EC-4918-AEA1-591BE9970FD6}"/>
              </a:ext>
            </a:extLst>
          </p:cNvPr>
          <p:cNvSpPr txBox="1"/>
          <p:nvPr/>
        </p:nvSpPr>
        <p:spPr>
          <a:xfrm>
            <a:off x="562841" y="3188465"/>
            <a:ext cx="5055440" cy="1200329"/>
          </a:xfrm>
          <a:prstGeom prst="rect">
            <a:avLst/>
          </a:prstGeom>
          <a:noFill/>
        </p:spPr>
        <p:txBody>
          <a:bodyPr wrap="square" lIns="91440" tIns="45720" rIns="91440" bIns="45720" rtlCol="0" anchor="t">
            <a:spAutoFit/>
          </a:bodyPr>
          <a:lstStyle/>
          <a:p>
            <a:r>
              <a:rPr lang="en-US" altLang="zh-TW"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Intel</a:t>
            </a:r>
            <a:r>
              <a:rPr lang="en-US" altLang="zh-TW" sz="2400" b="1" baseline="300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a:t>
            </a:r>
            <a:r>
              <a:rPr lang="en-US" altLang="zh-TW"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J6412 Quad-Core Long-Term Availability NAS for Business and Professional Users</a:t>
            </a:r>
            <a:endParaRPr lang="zh-TW" altLang="en-US" sz="24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5" name="文字方塊 14">
            <a:extLst>
              <a:ext uri="{FF2B5EF4-FFF2-40B4-BE49-F238E27FC236}">
                <a16:creationId xmlns:a16="http://schemas.microsoft.com/office/drawing/2014/main" id="{F8B57E54-9DDE-6EED-2E99-84CE3607901C}"/>
              </a:ext>
            </a:extLst>
          </p:cNvPr>
          <p:cNvSpPr txBox="1"/>
          <p:nvPr/>
        </p:nvSpPr>
        <p:spPr>
          <a:xfrm>
            <a:off x="599656" y="4388794"/>
            <a:ext cx="4904557" cy="584775"/>
          </a:xfrm>
          <a:prstGeom prst="rect">
            <a:avLst/>
          </a:prstGeom>
          <a:noFill/>
        </p:spPr>
        <p:txBody>
          <a:bodyPr wrap="square" lIns="91440" tIns="45720" rIns="91440" bIns="45720" rtlCol="0" anchor="t">
            <a:spAutoFit/>
          </a:bodyPr>
          <a:lstStyle/>
          <a:p>
            <a:r>
              <a:rPr lang="en-US" altLang="zh-TW" sz="16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Provides dual-port 2.5 GbE, 4K HDMI dual-screen output, and dual M.2 PCIe SSD expansion slots</a:t>
            </a:r>
            <a:endParaRPr lang="zh-TW" altLang="en-US" sz="1600"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6" name="文字方塊 1">
            <a:extLst>
              <a:ext uri="{FF2B5EF4-FFF2-40B4-BE49-F238E27FC236}">
                <a16:creationId xmlns:a16="http://schemas.microsoft.com/office/drawing/2014/main" id="{1EBA982C-F399-0D3B-AA04-37EFF37F3C39}"/>
              </a:ext>
            </a:extLst>
          </p:cNvPr>
          <p:cNvSpPr txBox="1"/>
          <p:nvPr/>
        </p:nvSpPr>
        <p:spPr>
          <a:xfrm>
            <a:off x="583265" y="5946795"/>
            <a:ext cx="5055440" cy="623504"/>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800" dirty="0">
                <a:solidFill>
                  <a:schemeClr val="bg1"/>
                </a:solidFill>
                <a:latin typeface="Arial" panose="020B0604020202020204" pitchFamily="34" charset="0"/>
                <a:ea typeface="微軟正黑體" panose="020B0604030504040204" pitchFamily="34" charset="-120"/>
                <a:cs typeface="Arial" panose="020B0604020202020204" pitchFamily="34" charset="0"/>
              </a:rPr>
              <a:t>Copyright© 2024 QNAP Systems, Inc. All rights reserved. QNAP® and other names of QNAP Products are proprietary marks or registered trademarks of QNAP Systems, Inc. Other products and company names mentioned herein are trademarks of their respective holders.​​​​​​​</a:t>
            </a:r>
          </a:p>
        </p:txBody>
      </p:sp>
      <p:sp>
        <p:nvSpPr>
          <p:cNvPr id="17" name="文字方塊 16">
            <a:extLst>
              <a:ext uri="{FF2B5EF4-FFF2-40B4-BE49-F238E27FC236}">
                <a16:creationId xmlns:a16="http://schemas.microsoft.com/office/drawing/2014/main" id="{231A4BA9-277F-3DF1-1AD3-61BF1E65A93B}"/>
              </a:ext>
            </a:extLst>
          </p:cNvPr>
          <p:cNvSpPr txBox="1"/>
          <p:nvPr/>
        </p:nvSpPr>
        <p:spPr>
          <a:xfrm>
            <a:off x="4609979" y="5611311"/>
            <a:ext cx="1090176" cy="200055"/>
          </a:xfrm>
          <a:prstGeom prst="rect">
            <a:avLst/>
          </a:prstGeom>
          <a:noFill/>
        </p:spPr>
        <p:txBody>
          <a:bodyPr wrap="square" lIns="91440" tIns="45720" rIns="91440" bIns="45720" rtlCol="0" anchor="t">
            <a:spAutoFit/>
          </a:bodyPr>
          <a:lstStyle/>
          <a:p>
            <a:pPr algn="dist"/>
            <a:r>
              <a:rPr lang="en-US" altLang="zh-TW" sz="700" b="1" dirty="0">
                <a:solidFill>
                  <a:schemeClr val="bg1"/>
                </a:solidFill>
              </a:rPr>
              <a:t>v1.1 </a:t>
            </a:r>
            <a:r>
              <a:rPr lang="en-US" altLang="zh-TW" sz="7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202408</a:t>
            </a:r>
            <a:endParaRPr lang="zh-TW" altLang="en-US" sz="700" b="1" dirty="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Tree>
    <p:extLst>
      <p:ext uri="{BB962C8B-B14F-4D97-AF65-F5344CB8AC3E}">
        <p14:creationId xmlns:p14="http://schemas.microsoft.com/office/powerpoint/2010/main" val="1802628591"/>
      </p:ext>
    </p:extLst>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sz="4000" b="1"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搭載Intel</a:t>
            </a:r>
            <a:r>
              <a:rPr lang="en-US" sz="40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Celeron J系列高效4核心處理器</a:t>
            </a:r>
            <a:endParaRPr lang="en-US" altLang="zh-TW">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16" name="圖形 15" hidden="1">
            <a:extLst>
              <a:ext uri="{FF2B5EF4-FFF2-40B4-BE49-F238E27FC236}">
                <a16:creationId xmlns:a16="http://schemas.microsoft.com/office/drawing/2014/main" id="{20BD5666-48B2-4967-B421-7436A9DB41C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7390" y="2055358"/>
            <a:ext cx="1229772" cy="701898"/>
          </a:xfrm>
          <a:prstGeom prst="rect">
            <a:avLst/>
          </a:prstGeom>
        </p:spPr>
      </p:pic>
      <p:sp>
        <p:nvSpPr>
          <p:cNvPr id="10" name="文字方塊 9">
            <a:extLst>
              <a:ext uri="{FF2B5EF4-FFF2-40B4-BE49-F238E27FC236}">
                <a16:creationId xmlns:a16="http://schemas.microsoft.com/office/drawing/2014/main" id="{C56526E8-A287-4872-AD27-3F4A118DBCD7}"/>
              </a:ext>
            </a:extLst>
          </p:cNvPr>
          <p:cNvSpPr txBox="1"/>
          <p:nvPr/>
        </p:nvSpPr>
        <p:spPr>
          <a:xfrm>
            <a:off x="1268230" y="2341757"/>
            <a:ext cx="4903970" cy="1200329"/>
          </a:xfrm>
          <a:prstGeom prst="rect">
            <a:avLst/>
          </a:prstGeom>
          <a:noFill/>
        </p:spPr>
        <p:txBody>
          <a:bodyPr wrap="square" lIns="91440" tIns="45720" rIns="91440" bIns="45720" rtlCol="0" anchor="t">
            <a:spAutoFit/>
          </a:bodyPr>
          <a:lstStyle/>
          <a:p>
            <a:pPr>
              <a:buClr>
                <a:srgbClr val="36ADA8"/>
              </a:buClr>
            </a:pP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Intel J6412 quad-core processor, burst frequency up to 2.6GHz, and support AES-NI encryption</a:t>
            </a:r>
          </a:p>
        </p:txBody>
      </p:sp>
      <p:sp>
        <p:nvSpPr>
          <p:cNvPr id="14" name="矩形: 圓角 32" hidden="1">
            <a:extLst>
              <a:ext uri="{FF2B5EF4-FFF2-40B4-BE49-F238E27FC236}">
                <a16:creationId xmlns:a16="http://schemas.microsoft.com/office/drawing/2014/main" id="{7703496C-52FE-400E-8E1F-EACF16783769}"/>
              </a:ext>
            </a:extLst>
          </p:cNvPr>
          <p:cNvSpPr/>
          <p:nvPr/>
        </p:nvSpPr>
        <p:spPr>
          <a:xfrm>
            <a:off x="9320851" y="4923158"/>
            <a:ext cx="1491944" cy="1548741"/>
          </a:xfrm>
          <a:prstGeom prst="roundRect">
            <a:avLst>
              <a:gd name="adj" fmla="val 4684"/>
            </a:avLst>
          </a:prstGeom>
          <a:gradFill>
            <a:gsLst>
              <a:gs pos="0">
                <a:srgbClr val="082F4F"/>
              </a:gs>
              <a:gs pos="95000">
                <a:srgbClr val="1C4565"/>
              </a:gs>
            </a:gsLst>
            <a:lin ang="5400000" scaled="1"/>
          </a:gra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7" name="圖形 12" hidden="1">
            <a:extLst>
              <a:ext uri="{FF2B5EF4-FFF2-40B4-BE49-F238E27FC236}">
                <a16:creationId xmlns:a16="http://schemas.microsoft.com/office/drawing/2014/main" id="{50B8718D-085F-4BE9-A478-A97FA64827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68478" y="5099184"/>
            <a:ext cx="1196690" cy="1196690"/>
          </a:xfrm>
          <a:prstGeom prst="rect">
            <a:avLst/>
          </a:prstGeom>
        </p:spPr>
      </p:pic>
      <p:graphicFrame>
        <p:nvGraphicFramePr>
          <p:cNvPr id="12" name="Shape 253">
            <a:extLst>
              <a:ext uri="{FF2B5EF4-FFF2-40B4-BE49-F238E27FC236}">
                <a16:creationId xmlns:a16="http://schemas.microsoft.com/office/drawing/2014/main" id="{76F8DD5A-ABC7-BE40-848C-79F6C19AD4CD}"/>
              </a:ext>
            </a:extLst>
          </p:cNvPr>
          <p:cNvGraphicFramePr/>
          <p:nvPr>
            <p:extLst>
              <p:ext uri="{D42A27DB-BD31-4B8C-83A1-F6EECF244321}">
                <p14:modId xmlns:p14="http://schemas.microsoft.com/office/powerpoint/2010/main" val="342671653"/>
              </p:ext>
            </p:extLst>
          </p:nvPr>
        </p:nvGraphicFramePr>
        <p:xfrm>
          <a:off x="1330833" y="3849572"/>
          <a:ext cx="4497340" cy="2107423"/>
        </p:xfrm>
        <a:graphic>
          <a:graphicData uri="http://schemas.openxmlformats.org/drawingml/2006/table">
            <a:tbl>
              <a:tblPr firstRow="1" bandRow="1">
                <a:effectLst/>
                <a:tableStyleId>{85BE263C-DBD7-4A20-BB59-AAB30ACAA65A}</a:tableStyleId>
              </a:tblPr>
              <a:tblGrid>
                <a:gridCol w="2248670">
                  <a:extLst>
                    <a:ext uri="{9D8B030D-6E8A-4147-A177-3AD203B41FA5}">
                      <a16:colId xmlns:a16="http://schemas.microsoft.com/office/drawing/2014/main" val="20000"/>
                    </a:ext>
                  </a:extLst>
                </a:gridCol>
                <a:gridCol w="2248670">
                  <a:extLst>
                    <a:ext uri="{9D8B030D-6E8A-4147-A177-3AD203B41FA5}">
                      <a16:colId xmlns:a16="http://schemas.microsoft.com/office/drawing/2014/main" val="20001"/>
                    </a:ext>
                  </a:extLst>
                </a:gridCol>
              </a:tblGrid>
              <a:tr h="522463">
                <a:tc gridSpan="2">
                  <a:txBody>
                    <a:bodyPr/>
                    <a:lstStyle/>
                    <a:p>
                      <a:r>
                        <a:rPr lang="en-US" altLang="zh-TW" sz="2000">
                          <a:latin typeface="Arial" panose="020B0604020202020204" pitchFamily="34" charset="0"/>
                          <a:ea typeface="微軟正黑體" panose="020B0604030504040204" pitchFamily="34" charset="-120"/>
                          <a:sym typeface="Arial" panose="020B0604020202020204" pitchFamily="34" charset="0"/>
                        </a:rPr>
                        <a:t>CPU Specifications</a:t>
                      </a:r>
                    </a:p>
                  </a:txBody>
                  <a:tcPr marL="96483" marR="96483" marT="48242" marB="48242"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tc hMerge="1">
                  <a:txBody>
                    <a:bodyPr/>
                    <a:lstStyle/>
                    <a:p>
                      <a:pPr marL="0" marR="0" lvl="0" indent="0" algn="ctr" rtl="0">
                        <a:spcBef>
                          <a:spcPts val="0"/>
                        </a:spcBef>
                        <a:spcAft>
                          <a:spcPts val="0"/>
                        </a:spcAft>
                        <a:buNone/>
                      </a:pPr>
                      <a:r>
                        <a:rPr lang="en-US" sz="20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CAT 5e</a:t>
                      </a:r>
                      <a:endParaRPr sz="2000" b="1">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6483" marR="96483" marT="48242" marB="48242"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1912">
                <a:tc>
                  <a:txBody>
                    <a:bodyPr/>
                    <a:lstStyle/>
                    <a:p>
                      <a:r>
                        <a:rPr lang="en-US" altLang="ja-JP" sz="1600">
                          <a:latin typeface="Arial" panose="020B0604020202020204" pitchFamily="34" charset="0"/>
                          <a:ea typeface="微軟正黑體" panose="020B0604030504040204" pitchFamily="34" charset="-120"/>
                          <a:sym typeface="Arial" panose="020B0604020202020204" pitchFamily="34" charset="0"/>
                        </a:rPr>
                        <a:t>Total Cores</a:t>
                      </a:r>
                      <a:endParaRPr lang="en-US" sz="1600">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r>
                        <a:rPr lang="en-US" sz="1600">
                          <a:latin typeface="Arial" panose="020B0604020202020204" pitchFamily="34" charset="0"/>
                          <a:ea typeface="微軟正黑體" panose="020B0604030504040204" pitchFamily="34" charset="-120"/>
                          <a:sym typeface="Arial" panose="020B0604020202020204" pitchFamily="34" charset="0"/>
                        </a:rPr>
                        <a:t>4</a:t>
                      </a: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21912">
                <a:tc>
                  <a:txBody>
                    <a:bodyPr/>
                    <a:lstStyle/>
                    <a:p>
                      <a:r>
                        <a:rPr lang="en-US" altLang="ja-JP" sz="1600">
                          <a:latin typeface="Arial" panose="020B0604020202020204" pitchFamily="34" charset="0"/>
                          <a:ea typeface="微軟正黑體" panose="020B0604030504040204" pitchFamily="34" charset="-120"/>
                          <a:sym typeface="Arial" panose="020B0604020202020204" pitchFamily="34" charset="0"/>
                        </a:rPr>
                        <a:t>Total Threads</a:t>
                      </a:r>
                      <a:endParaRPr lang="ja-JP" altLang="en-US" sz="1600">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010203">
                        <a:alpha val="10196"/>
                      </a:srgbClr>
                    </a:solidFill>
                  </a:tcPr>
                </a:tc>
                <a:tc>
                  <a:txBody>
                    <a:bodyPr/>
                    <a:lstStyle/>
                    <a:p>
                      <a:r>
                        <a:rPr lang="en-US" sz="1600">
                          <a:latin typeface="Arial" panose="020B0604020202020204" pitchFamily="34" charset="0"/>
                          <a:ea typeface="微軟正黑體" panose="020B0604030504040204" pitchFamily="34" charset="-120"/>
                          <a:sym typeface="Arial" panose="020B0604020202020204" pitchFamily="34" charset="0"/>
                        </a:rPr>
                        <a:t>4</a:t>
                      </a: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010203">
                        <a:alpha val="10196"/>
                      </a:srgbClr>
                    </a:solidFill>
                  </a:tcPr>
                </a:tc>
                <a:extLst>
                  <a:ext uri="{0D108BD9-81ED-4DB2-BD59-A6C34878D82A}">
                    <a16:rowId xmlns:a16="http://schemas.microsoft.com/office/drawing/2014/main" val="10002"/>
                  </a:ext>
                </a:extLst>
              </a:tr>
              <a:tr h="321912">
                <a:tc>
                  <a:txBody>
                    <a:bodyPr/>
                    <a:lstStyle/>
                    <a:p>
                      <a:r>
                        <a:rPr lang="en-US" altLang="ja-JP" sz="1600">
                          <a:latin typeface="Arial" panose="020B0604020202020204" pitchFamily="34" charset="0"/>
                          <a:ea typeface="微軟正黑體" panose="020B0604030504040204" pitchFamily="34" charset="-120"/>
                          <a:sym typeface="Arial" panose="020B0604020202020204" pitchFamily="34" charset="0"/>
                        </a:rPr>
                        <a:t>Burst Frequency</a:t>
                      </a:r>
                      <a:endParaRPr lang="en-US" sz="1600">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FDFDFD">
                        <a:alpha val="14118"/>
                      </a:srgbClr>
                    </a:solidFill>
                  </a:tcPr>
                </a:tc>
                <a:tc>
                  <a:txBody>
                    <a:bodyPr/>
                    <a:lstStyle/>
                    <a:p>
                      <a:r>
                        <a:rPr lang="en-US" sz="1600">
                          <a:latin typeface="Arial" panose="020B0604020202020204" pitchFamily="34" charset="0"/>
                          <a:ea typeface="微軟正黑體" panose="020B0604030504040204" pitchFamily="34" charset="-120"/>
                          <a:sym typeface="Arial" panose="020B0604020202020204" pitchFamily="34" charset="0"/>
                        </a:rPr>
                        <a:t>2.60GHz</a:t>
                      </a: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FDFDFD">
                        <a:alpha val="14118"/>
                      </a:srgbClr>
                    </a:solidFill>
                  </a:tcPr>
                </a:tc>
                <a:extLst>
                  <a:ext uri="{0D108BD9-81ED-4DB2-BD59-A6C34878D82A}">
                    <a16:rowId xmlns:a16="http://schemas.microsoft.com/office/drawing/2014/main" val="10003"/>
                  </a:ext>
                </a:extLst>
              </a:tr>
              <a:tr h="321912">
                <a:tc>
                  <a:txBody>
                    <a:bodyPr/>
                    <a:lstStyle/>
                    <a:p>
                      <a:r>
                        <a:rPr lang="en-US" altLang="ja-JP" sz="1600">
                          <a:latin typeface="Arial" panose="020B0604020202020204" pitchFamily="34" charset="0"/>
                          <a:ea typeface="微軟正黑體" panose="020B0604030504040204" pitchFamily="34" charset="-120"/>
                          <a:sym typeface="Arial" panose="020B0604020202020204" pitchFamily="34" charset="0"/>
                        </a:rPr>
                        <a:t>Processor Base Frequency</a:t>
                      </a:r>
                      <a:endParaRPr lang="en-US" sz="1600">
                        <a:latin typeface="Arial" panose="020B0604020202020204" pitchFamily="34" charset="0"/>
                        <a:ea typeface="微軟正黑體" panose="020B0604030504040204" pitchFamily="34" charset="-120"/>
                        <a:sym typeface="Arial" panose="020B0604020202020204" pitchFamily="34" charset="0"/>
                      </a:endParaRPr>
                    </a:p>
                  </a:txBody>
                  <a:tcPr>
                    <a:lnR w="6350" cap="flat" cmpd="sng" algn="ctr">
                      <a:solidFill>
                        <a:schemeClr val="bg1">
                          <a:lumMod val="50000"/>
                        </a:schemeClr>
                      </a:solidFill>
                      <a:prstDash val="solid"/>
                      <a:round/>
                      <a:headEnd type="none" w="med" len="med"/>
                      <a:tailEnd type="none" w="med" len="med"/>
                    </a:lnR>
                    <a:solidFill>
                      <a:srgbClr val="010203">
                        <a:alpha val="10196"/>
                      </a:srgbClr>
                    </a:solidFill>
                  </a:tcPr>
                </a:tc>
                <a:tc>
                  <a:txBody>
                    <a:bodyPr/>
                    <a:lstStyle/>
                    <a:p>
                      <a:r>
                        <a:rPr lang="en-US" sz="1600">
                          <a:latin typeface="Arial" panose="020B0604020202020204" pitchFamily="34" charset="0"/>
                          <a:ea typeface="微軟正黑體" panose="020B0604030504040204" pitchFamily="34" charset="-120"/>
                          <a:sym typeface="Arial" panose="020B0604020202020204" pitchFamily="34" charset="0"/>
                        </a:rPr>
                        <a:t>2.00GHz</a:t>
                      </a:r>
                    </a:p>
                  </a:txBody>
                  <a:tcPr>
                    <a:lnL w="635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solidFill>
                      <a:srgbClr val="010203">
                        <a:alpha val="10196"/>
                      </a:srgbClr>
                    </a:solidFill>
                  </a:tcPr>
                </a:tc>
                <a:extLst>
                  <a:ext uri="{0D108BD9-81ED-4DB2-BD59-A6C34878D82A}">
                    <a16:rowId xmlns:a16="http://schemas.microsoft.com/office/drawing/2014/main" val="10004"/>
                  </a:ext>
                </a:extLst>
              </a:tr>
            </a:tbl>
          </a:graphicData>
        </a:graphic>
      </p:graphicFrame>
      <p:grpSp>
        <p:nvGrpSpPr>
          <p:cNvPr id="34" name="群組 33">
            <a:extLst>
              <a:ext uri="{FF2B5EF4-FFF2-40B4-BE49-F238E27FC236}">
                <a16:creationId xmlns:a16="http://schemas.microsoft.com/office/drawing/2014/main" id="{B55D7316-DF06-48A2-FCDD-EB37B5F04657}"/>
              </a:ext>
            </a:extLst>
          </p:cNvPr>
          <p:cNvGrpSpPr/>
          <p:nvPr/>
        </p:nvGrpSpPr>
        <p:grpSpPr>
          <a:xfrm>
            <a:off x="6862132" y="4092639"/>
            <a:ext cx="3501850" cy="1571184"/>
            <a:chOff x="6744177" y="3384935"/>
            <a:chExt cx="3501850" cy="1571184"/>
          </a:xfrm>
        </p:grpSpPr>
        <p:pic>
          <p:nvPicPr>
            <p:cNvPr id="2" name="圖片 1"/>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744177" y="3407378"/>
              <a:ext cx="1548741" cy="1548741"/>
            </a:xfrm>
            <a:prstGeom prst="rect">
              <a:avLst/>
            </a:prstGeom>
          </p:spPr>
        </p:pic>
        <p:pic>
          <p:nvPicPr>
            <p:cNvPr id="32" name="圖片 31">
              <a:extLst>
                <a:ext uri="{FF2B5EF4-FFF2-40B4-BE49-F238E27FC236}">
                  <a16:creationId xmlns:a16="http://schemas.microsoft.com/office/drawing/2014/main" id="{F116347A-9F77-637B-7EB8-9C5D593F1999}"/>
                </a:ext>
              </a:extLst>
            </p:cNvPr>
            <p:cNvPicPr>
              <a:picLocks noChangeAspect="1"/>
            </p:cNvPicPr>
            <p:nvPr/>
          </p:nvPicPr>
          <p:blipFill>
            <a:blip r:embed="rId8">
              <a:biLevel thresh="75000"/>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8866046" y="3578027"/>
              <a:ext cx="1201016" cy="1201016"/>
            </a:xfrm>
            <a:prstGeom prst="rect">
              <a:avLst/>
            </a:prstGeom>
          </p:spPr>
        </p:pic>
        <p:sp>
          <p:nvSpPr>
            <p:cNvPr id="33" name="矩形: 圓角 32">
              <a:extLst>
                <a:ext uri="{FF2B5EF4-FFF2-40B4-BE49-F238E27FC236}">
                  <a16:creationId xmlns:a16="http://schemas.microsoft.com/office/drawing/2014/main" id="{D2E251B7-5D32-940B-B3E2-8881FBF5E507}"/>
                </a:ext>
              </a:extLst>
            </p:cNvPr>
            <p:cNvSpPr/>
            <p:nvPr/>
          </p:nvSpPr>
          <p:spPr>
            <a:xfrm>
              <a:off x="8697286" y="3384935"/>
              <a:ext cx="1548741" cy="1539843"/>
            </a:xfrm>
            <a:prstGeom prst="round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4" name="矩形 3"/>
          <p:cNvSpPr/>
          <p:nvPr/>
        </p:nvSpPr>
        <p:spPr>
          <a:xfrm>
            <a:off x="6792141" y="2341757"/>
            <a:ext cx="3110147" cy="461665"/>
          </a:xfrm>
          <a:prstGeom prst="rect">
            <a:avLst/>
          </a:prstGeom>
        </p:spPr>
        <p:txBody>
          <a:bodyPr wrap="none" lIns="91440" tIns="45720" rIns="91440" bIns="45720" anchor="t">
            <a:spAutoFit/>
          </a:bodyPr>
          <a:lstStyle/>
          <a:p>
            <a:pPr>
              <a:buClr>
                <a:srgbClr val="36ADA8"/>
              </a:buClr>
            </a:pPr>
            <a:r>
              <a:rPr lang="en-US" altLang="zh-TW" sz="24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Processor Graphics</a:t>
            </a:r>
          </a:p>
        </p:txBody>
      </p:sp>
      <p:sp>
        <p:nvSpPr>
          <p:cNvPr id="5" name="矩形 4"/>
          <p:cNvSpPr/>
          <p:nvPr/>
        </p:nvSpPr>
        <p:spPr>
          <a:xfrm>
            <a:off x="6792141" y="2828457"/>
            <a:ext cx="4249239" cy="775084"/>
          </a:xfrm>
          <a:prstGeom prst="rect">
            <a:avLst/>
          </a:prstGeom>
        </p:spPr>
        <p:txBody>
          <a:bodyPr wrap="square" lIns="91440" tIns="45720" rIns="91440" bIns="45720" anchor="t">
            <a:spAutoFit/>
          </a:bodyPr>
          <a:lstStyle/>
          <a:p>
            <a:pPr>
              <a:lnSpc>
                <a:spcPct val="130000"/>
              </a:lnSpc>
            </a:pP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Intel</a:t>
            </a:r>
            <a:r>
              <a:rPr lang="en-US" altLang="zh-TW" baseline="300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UHD Graphics for 10th Gen Intel</a:t>
            </a:r>
            <a:r>
              <a:rPr lang="en-US" altLang="zh-TW" baseline="300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Processors, </a:t>
            </a:r>
            <a:r>
              <a:rPr lang="en-US" altLang="zh-CN">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 4K output</a:t>
            </a:r>
            <a:endPar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 name="標題 2">
            <a:extLst>
              <a:ext uri="{FF2B5EF4-FFF2-40B4-BE49-F238E27FC236}">
                <a16:creationId xmlns:a16="http://schemas.microsoft.com/office/drawing/2014/main" id="{F3D8E679-66A2-7DD3-DEA5-DBB97601E393}"/>
              </a:ext>
            </a:extLst>
          </p:cNvPr>
          <p:cNvSpPr>
            <a:spLocks noGrp="1"/>
          </p:cNvSpPr>
          <p:nvPr>
            <p:ph type="title"/>
          </p:nvPr>
        </p:nvSpPr>
        <p:spPr/>
        <p:txBody>
          <a:bodyPr/>
          <a:lstStyle/>
          <a:p>
            <a:r>
              <a:rPr lang="en-US" altLang="zh-TW">
                <a:latin typeface="Arial" panose="020B0604020202020204" pitchFamily="34" charset="0"/>
                <a:cs typeface="+mn-lt"/>
                <a:sym typeface="Arial" panose="020B0604020202020204" pitchFamily="34" charset="0"/>
              </a:rPr>
              <a:t>Powered by an Intel Celeron J6412 high-efficiency quad-core processor</a:t>
            </a:r>
            <a:endParaRPr lang="zh-TW" altLang="en-US">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970596"/>
      </p:ext>
    </p:extLst>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sz="4000" b="1" err="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搭載Intel</a:t>
            </a:r>
            <a:r>
              <a:rPr lang="en-US" sz="4000" b="1">
                <a:solidFill>
                  <a:schemeClr val="bg1"/>
                </a:solidFill>
                <a:latin typeface="Arial" panose="020B0604020202020204" pitchFamily="34" charset="0"/>
                <a:ea typeface="微軟正黑體" panose="020B0604030504040204" pitchFamily="34" charset="-120"/>
                <a:cs typeface="+mn-lt"/>
                <a:sym typeface="Arial" panose="020B0604020202020204" pitchFamily="34" charset="0"/>
              </a:rPr>
              <a:t> Celeron J系列高效4核心處理器</a:t>
            </a:r>
            <a:endParaRPr lang="en-US" altLang="zh-TW">
              <a:solidFill>
                <a:schemeClr val="bg1"/>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pic>
        <p:nvPicPr>
          <p:cNvPr id="16" name="圖形 15" hidden="1">
            <a:extLst>
              <a:ext uri="{FF2B5EF4-FFF2-40B4-BE49-F238E27FC236}">
                <a16:creationId xmlns:a16="http://schemas.microsoft.com/office/drawing/2014/main" id="{20BD5666-48B2-4967-B421-7436A9DB41C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497390" y="2055358"/>
            <a:ext cx="1229772" cy="701898"/>
          </a:xfrm>
          <a:prstGeom prst="rect">
            <a:avLst/>
          </a:prstGeom>
        </p:spPr>
      </p:pic>
      <p:sp>
        <p:nvSpPr>
          <p:cNvPr id="14" name="矩形: 圓角 32" hidden="1">
            <a:extLst>
              <a:ext uri="{FF2B5EF4-FFF2-40B4-BE49-F238E27FC236}">
                <a16:creationId xmlns:a16="http://schemas.microsoft.com/office/drawing/2014/main" id="{7703496C-52FE-400E-8E1F-EACF16783769}"/>
              </a:ext>
            </a:extLst>
          </p:cNvPr>
          <p:cNvSpPr/>
          <p:nvPr/>
        </p:nvSpPr>
        <p:spPr>
          <a:xfrm>
            <a:off x="9320851" y="4923158"/>
            <a:ext cx="1491944" cy="1548741"/>
          </a:xfrm>
          <a:prstGeom prst="roundRect">
            <a:avLst>
              <a:gd name="adj" fmla="val 4684"/>
            </a:avLst>
          </a:prstGeom>
          <a:gradFill>
            <a:gsLst>
              <a:gs pos="0">
                <a:srgbClr val="082F4F"/>
              </a:gs>
              <a:gs pos="95000">
                <a:srgbClr val="1C4565"/>
              </a:gs>
            </a:gsLst>
            <a:lin ang="5400000" scaled="1"/>
          </a:gra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7" name="圖形 12" hidden="1">
            <a:extLst>
              <a:ext uri="{FF2B5EF4-FFF2-40B4-BE49-F238E27FC236}">
                <a16:creationId xmlns:a16="http://schemas.microsoft.com/office/drawing/2014/main" id="{50B8718D-085F-4BE9-A478-A97FA6482765}"/>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468478" y="5099184"/>
            <a:ext cx="1196690" cy="1196690"/>
          </a:xfrm>
          <a:prstGeom prst="rect">
            <a:avLst/>
          </a:prstGeom>
        </p:spPr>
      </p:pic>
      <p:sp>
        <p:nvSpPr>
          <p:cNvPr id="3" name="標題 2">
            <a:extLst>
              <a:ext uri="{FF2B5EF4-FFF2-40B4-BE49-F238E27FC236}">
                <a16:creationId xmlns:a16="http://schemas.microsoft.com/office/drawing/2014/main" id="{F3D8E679-66A2-7DD3-DEA5-DBB97601E393}"/>
              </a:ext>
            </a:extLst>
          </p:cNvPr>
          <p:cNvSpPr>
            <a:spLocks noGrp="1"/>
          </p:cNvSpPr>
          <p:nvPr>
            <p:ph type="title"/>
          </p:nvPr>
        </p:nvSpPr>
        <p:spPr>
          <a:xfrm>
            <a:off x="157854" y="395199"/>
            <a:ext cx="12259698" cy="1325563"/>
          </a:xfrm>
        </p:spPr>
        <p:txBody>
          <a:bodyPr/>
          <a:lstStyle/>
          <a:p>
            <a:r>
              <a:rPr lang="en-US" altLang="zh-TW">
                <a:latin typeface="Arial" panose="020B0604020202020204" pitchFamily="34" charset="0"/>
                <a:cs typeface="+mn-lt"/>
                <a:sym typeface="Arial" panose="020B0604020202020204" pitchFamily="34" charset="0"/>
              </a:rPr>
              <a:t>Outperforms competing products in the same class with a built-in 8 GB on board memory</a:t>
            </a:r>
            <a:endParaRPr lang="zh-TW" altLang="en-US">
              <a:latin typeface="Arial" panose="020B0604020202020204" pitchFamily="34" charset="0"/>
              <a:sym typeface="Arial" panose="020B0604020202020204" pitchFamily="34" charset="0"/>
            </a:endParaRPr>
          </a:p>
        </p:txBody>
      </p:sp>
      <p:sp>
        <p:nvSpPr>
          <p:cNvPr id="15" name="文字方塊 14">
            <a:extLst>
              <a:ext uri="{FF2B5EF4-FFF2-40B4-BE49-F238E27FC236}">
                <a16:creationId xmlns:a16="http://schemas.microsoft.com/office/drawing/2014/main" id="{0C5630DE-0433-48F4-A2AA-AD2740AF35D6}"/>
              </a:ext>
            </a:extLst>
          </p:cNvPr>
          <p:cNvSpPr txBox="1"/>
          <p:nvPr/>
        </p:nvSpPr>
        <p:spPr>
          <a:xfrm>
            <a:off x="2610104" y="2127423"/>
            <a:ext cx="8188285" cy="13219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300"/>
              </a:spcBef>
            </a:pPr>
            <a:r>
              <a:rPr lang="en-US" altLang="zh-TW" b="1">
                <a:latin typeface="Arial" panose="020B0604020202020204" pitchFamily="34" charset="0"/>
                <a:ea typeface="微軟正黑體" panose="020B0604030504040204" pitchFamily="34" charset="-120"/>
                <a:cs typeface="+mn-ea"/>
                <a:sym typeface="Arial" panose="020B0604020202020204" pitchFamily="34" charset="0"/>
              </a:rPr>
              <a:t>TS-253E / TS-453E with integrated large 8GB memory</a:t>
            </a:r>
          </a:p>
          <a:p>
            <a:pPr>
              <a:spcBef>
                <a:spcPts val="300"/>
              </a:spcBef>
            </a:pPr>
            <a:r>
              <a:rPr lang="en-US" altLang="zh-TW">
                <a:latin typeface="Arial" panose="020B0604020202020204" pitchFamily="34" charset="0"/>
                <a:ea typeface="微軟正黑體" panose="020B0604030504040204" pitchFamily="34" charset="-120"/>
                <a:cs typeface="+mn-ea"/>
                <a:sym typeface="Arial" panose="020B0604020202020204" pitchFamily="34" charset="0"/>
              </a:rPr>
              <a:t>Compared to comparable NAS that generally use lower-capacity memory to save cost, TS-253E / TS-453E are designed with 8 GB large-capacity memory, which can make the overall NAS run more smoothly. </a:t>
            </a:r>
            <a:endParaRPr lang="zh-TW" altLang="en-US">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18" name="圖片 2">
            <a:extLst>
              <a:ext uri="{FF2B5EF4-FFF2-40B4-BE49-F238E27FC236}">
                <a16:creationId xmlns:a16="http://schemas.microsoft.com/office/drawing/2014/main" id="{B27E98B0-E23B-4CD5-9C1F-8F7E2DBA176E}"/>
              </a:ext>
            </a:extLst>
          </p:cNvPr>
          <p:cNvPicPr>
            <a:picLocks noChangeAspect="1"/>
          </p:cNvPicPr>
          <p:nvPr/>
        </p:nvPicPr>
        <p:blipFill>
          <a:blip r:embed="rId7" cstate="screen">
            <a:extLst>
              <a:ext uri="{28A0092B-C50C-407E-A947-70E740481C1C}">
                <a14:useLocalDpi xmlns:a14="http://schemas.microsoft.com/office/drawing/2010/main"/>
              </a:ext>
            </a:extLst>
          </a:blip>
          <a:srcRect t="735" b="735"/>
          <a:stretch/>
        </p:blipFill>
        <p:spPr>
          <a:xfrm>
            <a:off x="1307084" y="3881390"/>
            <a:ext cx="936632" cy="922857"/>
          </a:xfrm>
          <a:prstGeom prst="rect">
            <a:avLst/>
          </a:prstGeom>
          <a:effectLst>
            <a:outerShdw blurRad="50800" dist="38100" dir="5400000" algn="t" rotWithShape="0">
              <a:prstClr val="black">
                <a:alpha val="40000"/>
              </a:prstClr>
            </a:outerShdw>
          </a:effectLst>
        </p:spPr>
      </p:pic>
      <p:sp>
        <p:nvSpPr>
          <p:cNvPr id="19" name="文字方塊 18">
            <a:extLst>
              <a:ext uri="{FF2B5EF4-FFF2-40B4-BE49-F238E27FC236}">
                <a16:creationId xmlns:a16="http://schemas.microsoft.com/office/drawing/2014/main" id="{6DB9EB75-4742-4572-B1AE-317B82FCCEA9}"/>
              </a:ext>
            </a:extLst>
          </p:cNvPr>
          <p:cNvSpPr txBox="1"/>
          <p:nvPr/>
        </p:nvSpPr>
        <p:spPr>
          <a:xfrm>
            <a:off x="2602278" y="3993380"/>
            <a:ext cx="2873237" cy="740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b="1">
                <a:latin typeface="Arial" panose="020B0604020202020204" pitchFamily="34" charset="0"/>
                <a:ea typeface="微軟正黑體" panose="020B0604030504040204" pitchFamily="34" charset="-120"/>
                <a:sym typeface="Arial" panose="020B0604020202020204" pitchFamily="34" charset="0"/>
              </a:rPr>
              <a:t>QVR Elite</a:t>
            </a:r>
          </a:p>
          <a:p>
            <a:pPr>
              <a:lnSpc>
                <a:spcPct val="110000"/>
              </a:lnSpc>
              <a:spcBef>
                <a:spcPts val="300"/>
              </a:spcBef>
            </a:pPr>
            <a:r>
              <a:rPr lang="en-US" altLang="zh-TW">
                <a:latin typeface="Arial" panose="020B0604020202020204" pitchFamily="34" charset="0"/>
                <a:ea typeface="微軟正黑體" panose="020B0604030504040204" pitchFamily="34" charset="-120"/>
                <a:sym typeface="Arial" panose="020B0604020202020204" pitchFamily="34" charset="0"/>
              </a:rPr>
              <a:t>Includes 2 Free Channels</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0" name="圖片 19">
            <a:extLst>
              <a:ext uri="{FF2B5EF4-FFF2-40B4-BE49-F238E27FC236}">
                <a16:creationId xmlns:a16="http://schemas.microsoft.com/office/drawing/2014/main" id="{CA7F82E1-AB46-4ABD-9831-EB2E055351E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49775" y="3913090"/>
            <a:ext cx="936632" cy="936632"/>
          </a:xfrm>
          <a:prstGeom prst="rect">
            <a:avLst/>
          </a:prstGeom>
          <a:ln w="9144" cap="flat">
            <a:noFill/>
            <a:prstDash val="solid"/>
            <a:miter/>
          </a:ln>
          <a:effectLst>
            <a:outerShdw blurRad="50800" dist="38100" dir="5400000" algn="t" rotWithShape="0">
              <a:prstClr val="black">
                <a:alpha val="40000"/>
              </a:prstClr>
            </a:outerShdw>
          </a:effectLst>
        </p:spPr>
      </p:pic>
      <p:sp>
        <p:nvSpPr>
          <p:cNvPr id="21" name="文字方塊 20">
            <a:extLst>
              <a:ext uri="{FF2B5EF4-FFF2-40B4-BE49-F238E27FC236}">
                <a16:creationId xmlns:a16="http://schemas.microsoft.com/office/drawing/2014/main" id="{D7EB8447-50FA-468D-A53D-0E4758087B38}"/>
              </a:ext>
            </a:extLst>
          </p:cNvPr>
          <p:cNvSpPr txBox="1"/>
          <p:nvPr/>
        </p:nvSpPr>
        <p:spPr>
          <a:xfrm>
            <a:off x="6789119" y="3926866"/>
            <a:ext cx="2396801" cy="740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b="1">
                <a:latin typeface="Arial" panose="020B0604020202020204" pitchFamily="34" charset="0"/>
                <a:ea typeface="微軟正黑體" panose="020B0604030504040204" pitchFamily="34" charset="-120"/>
                <a:sym typeface="Arial" panose="020B0604020202020204" pitchFamily="34" charset="0"/>
              </a:rPr>
              <a:t>Snapshots</a:t>
            </a:r>
          </a:p>
          <a:p>
            <a:pPr>
              <a:lnSpc>
                <a:spcPct val="110000"/>
              </a:lnSpc>
              <a:spcBef>
                <a:spcPts val="300"/>
              </a:spcBef>
            </a:pPr>
            <a:r>
              <a:rPr lang="en-US" altLang="zh-TW">
                <a:latin typeface="Arial" panose="020B0604020202020204" pitchFamily="34" charset="0"/>
                <a:ea typeface="微軟正黑體" panose="020B0604030504040204" pitchFamily="34" charset="-120"/>
                <a:sym typeface="Arial" panose="020B0604020202020204" pitchFamily="34" charset="0"/>
              </a:rPr>
              <a:t>Supports up to 1024</a:t>
            </a:r>
            <a:endParaRPr lang="zh-TW" altLang="en-US" sz="1100">
              <a:latin typeface="Arial" panose="020B0604020202020204" pitchFamily="34" charset="0"/>
              <a:ea typeface="微軟正黑體" panose="020B0604030504040204" pitchFamily="34" charset="-120"/>
              <a:sym typeface="Arial" panose="020B0604020202020204" pitchFamily="34" charset="0"/>
            </a:endParaRPr>
          </a:p>
        </p:txBody>
      </p:sp>
      <p:sp>
        <p:nvSpPr>
          <p:cNvPr id="22" name="矩形: 圓角 21">
            <a:extLst>
              <a:ext uri="{FF2B5EF4-FFF2-40B4-BE49-F238E27FC236}">
                <a16:creationId xmlns:a16="http://schemas.microsoft.com/office/drawing/2014/main" id="{91FC6EBF-3169-4A5E-B728-DB78BF4CA41E}"/>
              </a:ext>
            </a:extLst>
          </p:cNvPr>
          <p:cNvSpPr/>
          <p:nvPr/>
        </p:nvSpPr>
        <p:spPr>
          <a:xfrm>
            <a:off x="1220767" y="2220074"/>
            <a:ext cx="1094987" cy="1108645"/>
          </a:xfrm>
          <a:prstGeom prst="roundRect">
            <a:avLst/>
          </a:prstGeom>
          <a:solidFill>
            <a:srgbClr val="CFD7E3"/>
          </a:solidFill>
          <a:ln>
            <a:noFill/>
          </a:ln>
          <a:effectLst>
            <a:outerShdw blurRad="254000" dist="165100" dir="8100000" algn="tr" rotWithShape="0">
              <a:prstClr val="black">
                <a:alpha val="3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3" name="圖片 22" descr="一張含有 文字 的圖片&#10;&#10;自動產生的描述">
            <a:extLst>
              <a:ext uri="{FF2B5EF4-FFF2-40B4-BE49-F238E27FC236}">
                <a16:creationId xmlns:a16="http://schemas.microsoft.com/office/drawing/2014/main" id="{CF75E000-5292-4745-B107-FE01782F9ED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93610" y="2440905"/>
            <a:ext cx="749301" cy="451959"/>
          </a:xfrm>
          <a:prstGeom prst="rect">
            <a:avLst/>
          </a:prstGeom>
        </p:spPr>
      </p:pic>
      <p:sp>
        <p:nvSpPr>
          <p:cNvPr id="24" name="文字方塊 23">
            <a:extLst>
              <a:ext uri="{FF2B5EF4-FFF2-40B4-BE49-F238E27FC236}">
                <a16:creationId xmlns:a16="http://schemas.microsoft.com/office/drawing/2014/main" id="{FDB4A4C6-0883-4523-B0B9-59CA5389937C}"/>
              </a:ext>
            </a:extLst>
          </p:cNvPr>
          <p:cNvSpPr txBox="1"/>
          <p:nvPr/>
        </p:nvSpPr>
        <p:spPr>
          <a:xfrm>
            <a:off x="1307084" y="2872972"/>
            <a:ext cx="922351" cy="369332"/>
          </a:xfrm>
          <a:prstGeom prst="rect">
            <a:avLst/>
          </a:prstGeom>
          <a:noFill/>
        </p:spPr>
        <p:txBody>
          <a:bodyPr wrap="square" rtlCol="0">
            <a:spAutoFit/>
          </a:bodyPr>
          <a:lstStyle/>
          <a:p>
            <a:pPr algn="ctr"/>
            <a:r>
              <a:rPr lang="en-US" altLang="zh-TW" sz="1800">
                <a:latin typeface="Arial" panose="020B0604020202020204" pitchFamily="34" charset="0"/>
                <a:ea typeface="微軟正黑體" panose="020B0604030504040204" pitchFamily="34" charset="-120"/>
                <a:sym typeface="Arial" panose="020B0604020202020204" pitchFamily="34" charset="0"/>
              </a:rPr>
              <a:t>8 GB</a:t>
            </a:r>
            <a:endParaRPr lang="zh-TW" altLang="en-US" sz="1800">
              <a:latin typeface="Arial" panose="020B0604020202020204" pitchFamily="34" charset="0"/>
              <a:ea typeface="微軟正黑體" panose="020B0604030504040204" pitchFamily="34" charset="-120"/>
              <a:sym typeface="Arial" panose="020B0604020202020204" pitchFamily="34" charset="0"/>
            </a:endParaRPr>
          </a:p>
        </p:txBody>
      </p:sp>
      <p:pic>
        <p:nvPicPr>
          <p:cNvPr id="25" name="圖形 23">
            <a:extLst>
              <a:ext uri="{FF2B5EF4-FFF2-40B4-BE49-F238E27FC236}">
                <a16:creationId xmlns:a16="http://schemas.microsoft.com/office/drawing/2014/main" id="{77AFB719-E005-044F-B23F-A14180F71CCA}"/>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329316" y="5140244"/>
            <a:ext cx="914400" cy="914400"/>
          </a:xfrm>
          <a:prstGeom prst="rect">
            <a:avLst/>
          </a:prstGeom>
          <a:effectLst>
            <a:outerShdw blurRad="50800" dist="38100" dir="5400000" algn="t" rotWithShape="0">
              <a:prstClr val="black">
                <a:alpha val="40000"/>
              </a:prstClr>
            </a:outerShdw>
          </a:effectLst>
        </p:spPr>
      </p:pic>
      <p:sp>
        <p:nvSpPr>
          <p:cNvPr id="26" name="文字方塊 25">
            <a:extLst>
              <a:ext uri="{FF2B5EF4-FFF2-40B4-BE49-F238E27FC236}">
                <a16:creationId xmlns:a16="http://schemas.microsoft.com/office/drawing/2014/main" id="{D7EB8447-50FA-468D-A53D-0E4758087B38}"/>
              </a:ext>
            </a:extLst>
          </p:cNvPr>
          <p:cNvSpPr txBox="1"/>
          <p:nvPr/>
        </p:nvSpPr>
        <p:spPr>
          <a:xfrm>
            <a:off x="2610105" y="5247400"/>
            <a:ext cx="2396801" cy="701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Bef>
                <a:spcPts val="300"/>
              </a:spcBef>
            </a:pPr>
            <a:r>
              <a:rPr lang="en-US" altLang="zh-TW">
                <a:latin typeface="Arial" panose="020B0604020202020204" pitchFamily="34" charset="0"/>
                <a:ea typeface="微軟正黑體" panose="020B0604030504040204" pitchFamily="34" charset="-120"/>
                <a:sym typeface="Arial" panose="020B0604020202020204" pitchFamily="34" charset="0"/>
              </a:rPr>
              <a:t>Runs more apps through App Center</a:t>
            </a:r>
            <a:endParaRPr lang="zh-TW" altLang="en-US" sz="1100">
              <a:latin typeface="Arial" panose="020B0604020202020204" pitchFamily="34" charset="0"/>
              <a:ea typeface="微軟正黑體" panose="020B0604030504040204" pitchFamily="34" charset="-120"/>
              <a:sym typeface="Arial" panose="020B0604020202020204" pitchFamily="34" charset="0"/>
            </a:endParaRPr>
          </a:p>
        </p:txBody>
      </p:sp>
      <p:pic>
        <p:nvPicPr>
          <p:cNvPr id="27" name="圖片 26"/>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185920" y="3807859"/>
            <a:ext cx="2169324" cy="3222457"/>
          </a:xfrm>
          <a:prstGeom prst="rect">
            <a:avLst/>
          </a:prstGeom>
        </p:spPr>
      </p:pic>
    </p:spTree>
    <p:extLst>
      <p:ext uri="{BB962C8B-B14F-4D97-AF65-F5344CB8AC3E}">
        <p14:creationId xmlns:p14="http://schemas.microsoft.com/office/powerpoint/2010/main" val="4085195403"/>
      </p:ext>
    </p:extLst>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雙 2.5 GbE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高速網路埠</a:t>
            </a:r>
            <a:endParaRPr lang="zh-TW" altLang="en-US" sz="88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9">
            <a:extLst>
              <a:ext uri="{FF2B5EF4-FFF2-40B4-BE49-F238E27FC236}">
                <a16:creationId xmlns:a16="http://schemas.microsoft.com/office/drawing/2014/main" id="{C56526E8-A287-4872-AD27-3F4A118DBCD7}"/>
              </a:ext>
            </a:extLst>
          </p:cNvPr>
          <p:cNvSpPr txBox="1"/>
          <p:nvPr/>
        </p:nvSpPr>
        <p:spPr>
          <a:xfrm>
            <a:off x="1978222" y="2220206"/>
            <a:ext cx="4024646" cy="400110"/>
          </a:xfrm>
          <a:prstGeom prst="rect">
            <a:avLst/>
          </a:prstGeom>
          <a:noFill/>
        </p:spPr>
        <p:txBody>
          <a:bodyPr wrap="square" lIns="91440" tIns="45720" rIns="91440" bIns="45720" rtlCol="0" anchor="t">
            <a:spAutoFit/>
          </a:bodyPr>
          <a:lstStyle/>
          <a:p>
            <a:r>
              <a:rPr lang="en-US" altLang="zh-TW" sz="20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Dual 2.5 </a:t>
            </a:r>
            <a:r>
              <a:rPr lang="en-US" altLang="zh-TW" sz="2000" b="1" err="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GbE</a:t>
            </a:r>
            <a:r>
              <a:rPr lang="en-US" altLang="zh-TW" sz="20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 ports</a:t>
            </a:r>
            <a:r>
              <a:rPr lang="zh-TW" altLang="en-US" sz="2000" b="1">
                <a:solidFill>
                  <a:srgbClr val="2189DF"/>
                </a:solidFill>
                <a:latin typeface="Arial" panose="020B0604020202020204" pitchFamily="34" charset="0"/>
                <a:ea typeface="微軟正黑體" panose="020B0604030504040204" pitchFamily="34" charset="-120"/>
                <a:cs typeface="Arial"/>
                <a:sym typeface="Arial" panose="020B0604020202020204" pitchFamily="34" charset="0"/>
              </a:rPr>
              <a:t> *</a:t>
            </a:r>
            <a:endParaRPr lang="zh-TW" altLang="en-US" sz="2000" b="1">
              <a:solidFill>
                <a:srgbClr val="2189DF"/>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 name="矩形 3"/>
          <p:cNvSpPr/>
          <p:nvPr/>
        </p:nvSpPr>
        <p:spPr>
          <a:xfrm>
            <a:off x="2002206" y="2545717"/>
            <a:ext cx="4186303" cy="923330"/>
          </a:xfrm>
          <a:prstGeom prst="rect">
            <a:avLst/>
          </a:prstGeom>
        </p:spPr>
        <p:txBody>
          <a:bodyPr wrap="square" lIns="91440" tIns="45720" rIns="91440" bIns="45720" anchor="t">
            <a:spAutoFit/>
          </a:bodyPr>
          <a:lstStyle/>
          <a:p>
            <a:r>
              <a:rPr lang="en-US" altLang="zh-TW">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P</a:t>
            </a:r>
            <a:r>
              <a:rPr 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rovide up to 5Gbps data transfer capability through Port </a:t>
            </a:r>
            <a:r>
              <a:rPr lang="en-US" err="1">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Trunking</a:t>
            </a:r>
            <a:r>
              <a:rPr 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 network aggregation.</a:t>
            </a:r>
            <a:endParaRPr lang="en-US" altLang="zh-TW">
              <a:solidFill>
                <a:schemeClr val="tx2">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片 1" descr="一張含有 文字, 裝置, 黑暗, 儀錶 的圖片&#10;&#10;自動產生的描述" hidden="1">
            <a:extLst>
              <a:ext uri="{FF2B5EF4-FFF2-40B4-BE49-F238E27FC236}">
                <a16:creationId xmlns:a16="http://schemas.microsoft.com/office/drawing/2014/main" id="{C7B30536-23CC-A67C-7477-4A38FB333FC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9077" y1="45415" x2="49077" y2="45415"/>
                        <a14:foregroundMark x1="47970" y1="48035" x2="53137" y2="40175"/>
                      </a14:backgroundRemoval>
                    </a14:imgEffect>
                  </a14:imgLayer>
                </a14:imgProps>
              </a:ext>
            </a:extLst>
          </a:blip>
          <a:stretch>
            <a:fillRect/>
          </a:stretch>
        </p:blipFill>
        <p:spPr>
          <a:xfrm>
            <a:off x="6452761" y="-1799783"/>
            <a:ext cx="2451919" cy="2071918"/>
          </a:xfrm>
          <a:prstGeom prst="rect">
            <a:avLst/>
          </a:prstGeom>
        </p:spPr>
      </p:pic>
      <p:sp>
        <p:nvSpPr>
          <p:cNvPr id="5" name="文字方塊 4" hidden="1">
            <a:extLst>
              <a:ext uri="{FF2B5EF4-FFF2-40B4-BE49-F238E27FC236}">
                <a16:creationId xmlns:a16="http://schemas.microsoft.com/office/drawing/2014/main" id="{2212518C-989A-E6A3-8C96-ED1D6CC984DA}"/>
              </a:ext>
            </a:extLst>
          </p:cNvPr>
          <p:cNvSpPr txBox="1"/>
          <p:nvPr/>
        </p:nvSpPr>
        <p:spPr>
          <a:xfrm>
            <a:off x="8600543" y="-1438302"/>
            <a:ext cx="1382752" cy="584775"/>
          </a:xfrm>
          <a:prstGeom prst="rect">
            <a:avLst/>
          </a:prstGeom>
          <a:noFill/>
        </p:spPr>
        <p:txBody>
          <a:bodyPr wrap="square" rtlCol="0">
            <a:spAutoFit/>
          </a:bodyPr>
          <a:lstStyle/>
          <a:p>
            <a:r>
              <a:rPr lang="en-US" altLang="zh-TW" sz="3200" u="sng">
                <a:solidFill>
                  <a:schemeClr val="accent1"/>
                </a:solidFill>
                <a:latin typeface="Arial" panose="020B0604020202020204" pitchFamily="34" charset="0"/>
                <a:ea typeface="微軟正黑體" panose="020B0604030504040204" pitchFamily="34" charset="-120"/>
                <a:sym typeface="Arial" panose="020B0604020202020204" pitchFamily="34" charset="0"/>
              </a:rPr>
              <a:t>X 2.5 </a:t>
            </a:r>
            <a:endParaRPr lang="zh-TW" altLang="en-US" sz="3200" u="sng">
              <a:solidFill>
                <a:schemeClr val="accen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 name="矩形 7">
            <a:extLst>
              <a:ext uri="{FF2B5EF4-FFF2-40B4-BE49-F238E27FC236}">
                <a16:creationId xmlns:a16="http://schemas.microsoft.com/office/drawing/2014/main" id="{CB7C6B47-F88D-D91E-482D-6CFE85AA81B4}"/>
              </a:ext>
            </a:extLst>
          </p:cNvPr>
          <p:cNvSpPr/>
          <p:nvPr/>
        </p:nvSpPr>
        <p:spPr>
          <a:xfrm>
            <a:off x="909728" y="3768561"/>
            <a:ext cx="4766241" cy="400110"/>
          </a:xfrm>
          <a:prstGeom prst="rect">
            <a:avLst/>
          </a:prstGeom>
        </p:spPr>
        <p:txBody>
          <a:bodyPr wrap="none" lIns="91440" tIns="45720" rIns="91440" bIns="45720" anchor="t">
            <a:spAutoFit/>
          </a:bodyPr>
          <a:lstStyle/>
          <a:p>
            <a:pPr fontAlgn="base"/>
            <a:r>
              <a:rPr lang="en-US" altLang="zh-TW" sz="2000" b="1">
                <a:solidFill>
                  <a:srgbClr val="2189DF"/>
                </a:solidFill>
                <a:latin typeface="Arial" panose="020B0604020202020204" pitchFamily="34" charset="0"/>
                <a:ea typeface="微軟正黑體" panose="020B0604030504040204" pitchFamily="34" charset="-120"/>
                <a:cs typeface="Calibri"/>
                <a:sym typeface="Arial" panose="020B0604020202020204" pitchFamily="34" charset="0"/>
              </a:rPr>
              <a:t>H</a:t>
            </a:r>
            <a:r>
              <a:rPr lang="en-US" altLang="ja-JP" sz="2000" b="1">
                <a:solidFill>
                  <a:srgbClr val="2189DF"/>
                </a:solidFill>
                <a:latin typeface="Arial" panose="020B0604020202020204" pitchFamily="34" charset="0"/>
                <a:ea typeface="微軟正黑體" panose="020B0604030504040204" pitchFamily="34" charset="-120"/>
                <a:cs typeface="Calibri"/>
                <a:sym typeface="Arial" panose="020B0604020202020204" pitchFamily="34" charset="0"/>
              </a:rPr>
              <a:t>igh-speed transmission with CAT 5e</a:t>
            </a:r>
            <a:endParaRPr lang="en-US" sz="2000" b="1">
              <a:solidFill>
                <a:srgbClr val="2189DF"/>
              </a:solidFill>
              <a:latin typeface="Arial" panose="020B0604020202020204" pitchFamily="34" charset="0"/>
              <a:ea typeface="微軟正黑體" panose="020B0604030504040204" pitchFamily="34" charset="-120"/>
              <a:cs typeface="Calibri"/>
              <a:sym typeface="Arial" panose="020B0604020202020204" pitchFamily="34" charset="0"/>
            </a:endParaRPr>
          </a:p>
        </p:txBody>
      </p:sp>
      <p:graphicFrame>
        <p:nvGraphicFramePr>
          <p:cNvPr id="23" name="Shape 253">
            <a:extLst>
              <a:ext uri="{FF2B5EF4-FFF2-40B4-BE49-F238E27FC236}">
                <a16:creationId xmlns:a16="http://schemas.microsoft.com/office/drawing/2014/main" id="{B58F43D2-2677-5461-A266-575C0A025477}"/>
              </a:ext>
            </a:extLst>
          </p:cNvPr>
          <p:cNvGraphicFramePr/>
          <p:nvPr>
            <p:extLst>
              <p:ext uri="{D42A27DB-BD31-4B8C-83A1-F6EECF244321}">
                <p14:modId xmlns:p14="http://schemas.microsoft.com/office/powerpoint/2010/main" val="3382434249"/>
              </p:ext>
            </p:extLst>
          </p:nvPr>
        </p:nvGraphicFramePr>
        <p:xfrm>
          <a:off x="1001864" y="4230226"/>
          <a:ext cx="4404608" cy="2463744"/>
        </p:xfrm>
        <a:graphic>
          <a:graphicData uri="http://schemas.openxmlformats.org/drawingml/2006/table">
            <a:tbl>
              <a:tblPr firstRow="1" bandRow="1">
                <a:effectLst/>
                <a:tableStyleId>{85BE263C-DBD7-4A20-BB59-AAB30ACAA65A}</a:tableStyleId>
              </a:tblPr>
              <a:tblGrid>
                <a:gridCol w="1101152">
                  <a:extLst>
                    <a:ext uri="{9D8B030D-6E8A-4147-A177-3AD203B41FA5}">
                      <a16:colId xmlns:a16="http://schemas.microsoft.com/office/drawing/2014/main" val="20000"/>
                    </a:ext>
                  </a:extLst>
                </a:gridCol>
                <a:gridCol w="1101152">
                  <a:extLst>
                    <a:ext uri="{9D8B030D-6E8A-4147-A177-3AD203B41FA5}">
                      <a16:colId xmlns:a16="http://schemas.microsoft.com/office/drawing/2014/main" val="20001"/>
                    </a:ext>
                  </a:extLst>
                </a:gridCol>
                <a:gridCol w="1101152">
                  <a:extLst>
                    <a:ext uri="{9D8B030D-6E8A-4147-A177-3AD203B41FA5}">
                      <a16:colId xmlns:a16="http://schemas.microsoft.com/office/drawing/2014/main" val="20002"/>
                    </a:ext>
                  </a:extLst>
                </a:gridCol>
                <a:gridCol w="1101152">
                  <a:extLst>
                    <a:ext uri="{9D8B030D-6E8A-4147-A177-3AD203B41FA5}">
                      <a16:colId xmlns:a16="http://schemas.microsoft.com/office/drawing/2014/main" val="20003"/>
                    </a:ext>
                  </a:extLst>
                </a:gridCol>
              </a:tblGrid>
              <a:tr h="607602">
                <a:tc>
                  <a:txBody>
                    <a:bodyPr/>
                    <a:lstStyle/>
                    <a:p>
                      <a:pPr marL="0" marR="0" lvl="0" indent="0" algn="l" rtl="0">
                        <a:spcBef>
                          <a:spcPts val="0"/>
                        </a:spcBef>
                        <a:spcAft>
                          <a:spcPts val="0"/>
                        </a:spcAft>
                        <a:buNone/>
                      </a:pPr>
                      <a:endParaRPr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tc>
                  <a:txBody>
                    <a:bodyPr/>
                    <a:lstStyle/>
                    <a:p>
                      <a:pPr marL="0" marR="0" lvl="0" indent="0" algn="ctr" rtl="0">
                        <a:spcBef>
                          <a:spcPts val="0"/>
                        </a:spcBef>
                        <a:spcAft>
                          <a:spcPts val="0"/>
                        </a:spcAft>
                        <a:buNone/>
                      </a:pPr>
                      <a:r>
                        <a:rPr lang="en-US"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5e</a:t>
                      </a:r>
                      <a:endParaRPr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tc>
                  <a:txBody>
                    <a:bodyPr/>
                    <a:lstStyle/>
                    <a:p>
                      <a:pPr marL="0" marR="0" lvl="0" indent="0" algn="ctr" rtl="0">
                        <a:spcBef>
                          <a:spcPts val="0"/>
                        </a:spcBef>
                        <a:spcAft>
                          <a:spcPts val="0"/>
                        </a:spcAft>
                        <a:buNone/>
                      </a:pPr>
                      <a:r>
                        <a:rPr lang="en-US"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t>
                      </a:r>
                      <a:endParaRPr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tc>
                  <a:txBody>
                    <a:bodyPr/>
                    <a:lstStyle/>
                    <a:p>
                      <a:pPr marL="0" marR="0" lvl="0" indent="0" algn="ctr" rtl="0">
                        <a:spcBef>
                          <a:spcPts val="0"/>
                        </a:spcBef>
                        <a:spcAft>
                          <a:spcPts val="0"/>
                        </a:spcAft>
                        <a:buNone/>
                      </a:pPr>
                      <a:r>
                        <a:rPr lang="en-US"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CAT 6A</a:t>
                      </a:r>
                      <a:endParaRPr lang="en-US" altLang="zh-TW" sz="19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6ADA8"/>
                    </a:solidFill>
                  </a:tcPr>
                </a:tc>
                <a:extLst>
                  <a:ext uri="{0D108BD9-81ED-4DB2-BD59-A6C34878D82A}">
                    <a16:rowId xmlns:a16="http://schemas.microsoft.com/office/drawing/2014/main" val="10000"/>
                  </a:ext>
                </a:extLst>
              </a:tr>
              <a:tr h="371216">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100M</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spcBef>
                          <a:spcPts val="0"/>
                        </a:spcBef>
                        <a:spcAft>
                          <a:spcPts val="0"/>
                        </a:spcAft>
                        <a:buNone/>
                      </a:pPr>
                      <a:r>
                        <a:rPr lang="zh-TW" alt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71278">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1G</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spcBef>
                          <a:spcPts val="0"/>
                        </a:spcBef>
                        <a:spcAft>
                          <a:spcPts val="0"/>
                        </a:spcAft>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solidFill>
                      <a:srgbClr val="010203">
                        <a:alpha val="10196"/>
                      </a:srgbClr>
                    </a:solidFill>
                  </a:tcPr>
                </a:tc>
                <a:extLst>
                  <a:ext uri="{0D108BD9-81ED-4DB2-BD59-A6C34878D82A}">
                    <a16:rowId xmlns:a16="http://schemas.microsoft.com/office/drawing/2014/main" val="10002"/>
                  </a:ext>
                </a:extLst>
              </a:tr>
              <a:tr h="371216">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2.5G</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solidFill>
                      <a:srgbClr val="FDFDFD">
                        <a:alpha val="14118"/>
                      </a:srgbClr>
                    </a:solidFill>
                  </a:tcPr>
                </a:tc>
                <a:extLst>
                  <a:ext uri="{0D108BD9-81ED-4DB2-BD59-A6C34878D82A}">
                    <a16:rowId xmlns:a16="http://schemas.microsoft.com/office/drawing/2014/main" val="10003"/>
                  </a:ext>
                </a:extLst>
              </a:tr>
              <a:tr h="371216">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5G</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solidFill>
                      <a:srgbClr val="010203">
                        <a:alpha val="10196"/>
                      </a:srgbClr>
                    </a:solidFill>
                  </a:tcPr>
                </a:tc>
                <a:extLst>
                  <a:ext uri="{0D108BD9-81ED-4DB2-BD59-A6C34878D82A}">
                    <a16:rowId xmlns:a16="http://schemas.microsoft.com/office/drawing/2014/main" val="10004"/>
                  </a:ext>
                </a:extLst>
              </a:tr>
              <a:tr h="371216">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10G</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R w="6350" cap="flat" cmpd="sng" algn="ctr">
                      <a:solidFill>
                        <a:schemeClr val="tx1"/>
                      </a:solidFill>
                      <a:prstDash val="solid"/>
                      <a:round/>
                      <a:headEnd type="none" w="med" len="med"/>
                      <a:tailEnd type="none" w="med" len="med"/>
                    </a:ln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spcBef>
                          <a:spcPts val="0"/>
                        </a:spcBef>
                        <a:spcAft>
                          <a:spcPts val="0"/>
                        </a:spcAft>
                        <a:buNone/>
                      </a:pP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X</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r>
                        <a:rPr lang="en-US"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(55m)</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B w="6350" cap="flat" cmpd="sng" algn="ctr">
                      <a:noFill/>
                      <a:prstDash val="solid"/>
                      <a:round/>
                      <a:headEnd type="none" w="med" len="med"/>
                      <a:tailEnd type="none" w="med" len="med"/>
                    </a:lnB>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rPr>
                        <a:t>✔</a:t>
                      </a:r>
                      <a:endParaRPr sz="1600" b="0">
                        <a:solidFill>
                          <a:schemeClr val="tx1"/>
                        </a:solidFill>
                        <a:latin typeface="Arial" panose="020B0604020202020204" pitchFamily="34" charset="0"/>
                        <a:ea typeface="微軟正黑體" panose="020B0604030504040204" pitchFamily="34" charset="-120"/>
                        <a:cs typeface="+mn-ea"/>
                        <a:sym typeface="Arial" panose="020B0604020202020204" pitchFamily="34" charset="0"/>
                      </a:endParaRPr>
                    </a:p>
                  </a:txBody>
                  <a:tcPr marL="92134" marR="92134" marT="46067" marB="46067" anchor="ctr">
                    <a:lnL w="6350" cap="flat" cmpd="sng" algn="ctr">
                      <a:solidFill>
                        <a:schemeClr val="tx1"/>
                      </a:solidFill>
                      <a:prstDash val="solid"/>
                      <a:round/>
                      <a:headEnd type="none" w="med" len="med"/>
                      <a:tailEnd type="none" w="med" len="med"/>
                    </a:lnL>
                    <a:lnB w="6350" cap="flat" cmpd="sng" algn="ctr">
                      <a:noFill/>
                      <a:prstDash val="solid"/>
                      <a:round/>
                      <a:headEnd type="none" w="med" len="med"/>
                      <a:tailEnd type="none" w="med" len="med"/>
                    </a:lnB>
                    <a:solidFill>
                      <a:srgbClr val="FDFDFD">
                        <a:alpha val="14118"/>
                      </a:srgbClr>
                    </a:solidFill>
                  </a:tcPr>
                </a:tc>
                <a:extLst>
                  <a:ext uri="{0D108BD9-81ED-4DB2-BD59-A6C34878D82A}">
                    <a16:rowId xmlns:a16="http://schemas.microsoft.com/office/drawing/2014/main" val="10005"/>
                  </a:ext>
                </a:extLst>
              </a:tr>
            </a:tbl>
          </a:graphicData>
        </a:graphic>
      </p:graphicFrame>
      <p:pic>
        <p:nvPicPr>
          <p:cNvPr id="18" name="圖片 17" descr="一張含有 文字, 電子用品 的圖片&#10;&#10;自動產生的描述">
            <a:extLst>
              <a:ext uri="{FF2B5EF4-FFF2-40B4-BE49-F238E27FC236}">
                <a16:creationId xmlns:a16="http://schemas.microsoft.com/office/drawing/2014/main" id="{F2A079A3-AF92-9266-7E70-C4175D6E35F2}"/>
              </a:ext>
            </a:extLst>
          </p:cNvPr>
          <p:cNvPicPr>
            <a:picLocks noChangeAspect="1"/>
          </p:cNvPicPr>
          <p:nvPr/>
        </p:nvPicPr>
        <p:blipFill rotWithShape="1">
          <a:blip r:embed="rId5">
            <a:extLst>
              <a:ext uri="{28A0092B-C50C-407E-A947-70E740481C1C}">
                <a14:useLocalDpi xmlns:a14="http://schemas.microsoft.com/office/drawing/2010/main" val="0"/>
              </a:ext>
            </a:extLst>
          </a:blip>
          <a:srcRect l="30455" r="30455"/>
          <a:stretch/>
        </p:blipFill>
        <p:spPr>
          <a:xfrm>
            <a:off x="5964925" y="1075365"/>
            <a:ext cx="4288580" cy="6858000"/>
          </a:xfrm>
          <a:prstGeom prst="rect">
            <a:avLst/>
          </a:prstGeom>
        </p:spPr>
      </p:pic>
      <p:sp>
        <p:nvSpPr>
          <p:cNvPr id="22" name="手繪多邊形: 圖案 21">
            <a:extLst>
              <a:ext uri="{FF2B5EF4-FFF2-40B4-BE49-F238E27FC236}">
                <a16:creationId xmlns:a16="http://schemas.microsoft.com/office/drawing/2014/main" id="{34B101B3-C307-D180-6B57-60D7A3CEE7E4}"/>
              </a:ext>
            </a:extLst>
          </p:cNvPr>
          <p:cNvSpPr/>
          <p:nvPr/>
        </p:nvSpPr>
        <p:spPr>
          <a:xfrm>
            <a:off x="9064436" y="2256885"/>
            <a:ext cx="3118585" cy="3274930"/>
          </a:xfrm>
          <a:custGeom>
            <a:avLst/>
            <a:gdLst>
              <a:gd name="connsiteX0" fmla="*/ 0 w 3118585"/>
              <a:gd name="connsiteY0" fmla="*/ 1790299 h 3205213"/>
              <a:gd name="connsiteX1" fmla="*/ 1405288 w 3118585"/>
              <a:gd name="connsiteY1" fmla="*/ 0 h 3205213"/>
              <a:gd name="connsiteX2" fmla="*/ 3118585 w 3118585"/>
              <a:gd name="connsiteY2" fmla="*/ 28876 h 3205213"/>
              <a:gd name="connsiteX3" fmla="*/ 3118585 w 3118585"/>
              <a:gd name="connsiteY3" fmla="*/ 3205213 h 3205213"/>
              <a:gd name="connsiteX4" fmla="*/ 1453414 w 3118585"/>
              <a:gd name="connsiteY4" fmla="*/ 3195588 h 3205213"/>
              <a:gd name="connsiteX5" fmla="*/ 67376 w 3118585"/>
              <a:gd name="connsiteY5" fmla="*/ 3070459 h 3205213"/>
              <a:gd name="connsiteX6" fmla="*/ 0 w 3118585"/>
              <a:gd name="connsiteY6" fmla="*/ 1790299 h 320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8585" h="3205213">
                <a:moveTo>
                  <a:pt x="0" y="1790299"/>
                </a:moveTo>
                <a:lnTo>
                  <a:pt x="1405288" y="0"/>
                </a:lnTo>
                <a:lnTo>
                  <a:pt x="3118585" y="28876"/>
                </a:lnTo>
                <a:lnTo>
                  <a:pt x="3118585" y="3205213"/>
                </a:lnTo>
                <a:lnTo>
                  <a:pt x="1453414" y="3195588"/>
                </a:lnTo>
                <a:lnTo>
                  <a:pt x="67376" y="3070459"/>
                </a:lnTo>
                <a:lnTo>
                  <a:pt x="0" y="1790299"/>
                </a:lnTo>
                <a:close/>
              </a:path>
            </a:pathLst>
          </a:custGeom>
          <a:gradFill>
            <a:gsLst>
              <a:gs pos="56000">
                <a:srgbClr val="2189DF"/>
              </a:gs>
              <a:gs pos="100000">
                <a:srgbClr val="17B0ED">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4" name="圖片 13" descr="一張含有 文字, 電子用品 的圖片&#10;&#10;自動產生的描述">
            <a:extLst>
              <a:ext uri="{FF2B5EF4-FFF2-40B4-BE49-F238E27FC236}">
                <a16:creationId xmlns:a16="http://schemas.microsoft.com/office/drawing/2014/main" id="{71D46FA0-B769-188C-E7D9-0A53BB460006}"/>
              </a:ext>
            </a:extLst>
          </p:cNvPr>
          <p:cNvPicPr>
            <a:picLocks noChangeAspect="1"/>
          </p:cNvPicPr>
          <p:nvPr/>
        </p:nvPicPr>
        <p:blipFill rotWithShape="1">
          <a:blip r:embed="rId5">
            <a:extLst>
              <a:ext uri="{28A0092B-C50C-407E-A947-70E740481C1C}">
                <a14:useLocalDpi xmlns:a14="http://schemas.microsoft.com/office/drawing/2010/main" val="0"/>
              </a:ext>
            </a:extLst>
          </a:blip>
          <a:srcRect l="56720" t="40934" r="35653" b="35847"/>
          <a:stretch/>
        </p:blipFill>
        <p:spPr>
          <a:xfrm>
            <a:off x="10471179" y="2238653"/>
            <a:ext cx="1720821" cy="3274930"/>
          </a:xfrm>
          <a:prstGeom prst="rect">
            <a:avLst/>
          </a:prstGeom>
        </p:spPr>
      </p:pic>
      <p:pic>
        <p:nvPicPr>
          <p:cNvPr id="21" name="Picture 2" descr="C:\Users\user\Desktop\21_PPT對稿QNAP AQC107 10G網卡\29384737_xxl.png">
            <a:extLst>
              <a:ext uri="{FF2B5EF4-FFF2-40B4-BE49-F238E27FC236}">
                <a16:creationId xmlns:a16="http://schemas.microsoft.com/office/drawing/2014/main" id="{2BCC1E8B-2DC0-AEA4-2C23-A079706CC535}"/>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rot="21121603">
            <a:off x="4983793" y="5743376"/>
            <a:ext cx="1740113" cy="1611830"/>
          </a:xfrm>
          <a:prstGeom prst="rect">
            <a:avLst/>
          </a:prstGeom>
          <a:ln>
            <a:noFill/>
          </a:ln>
          <a:effectLst>
            <a:outerShdw blurRad="228600" dist="241300" dir="4500000" algn="tr" rotWithShape="0">
              <a:prstClr val="black">
                <a:alpha val="37000"/>
              </a:prstClr>
            </a:outerShdw>
          </a:effectLst>
        </p:spPr>
      </p:pic>
      <p:sp>
        <p:nvSpPr>
          <p:cNvPr id="24" name="標題 23">
            <a:extLst>
              <a:ext uri="{FF2B5EF4-FFF2-40B4-BE49-F238E27FC236}">
                <a16:creationId xmlns:a16="http://schemas.microsoft.com/office/drawing/2014/main" id="{6EF8A872-D428-F522-6021-38E836F4A2BB}"/>
              </a:ext>
            </a:extLst>
          </p:cNvPr>
          <p:cNvSpPr>
            <a:spLocks noGrp="1"/>
          </p:cNvSpPr>
          <p:nvPr>
            <p:ph type="title"/>
          </p:nvPr>
        </p:nvSpPr>
        <p:spPr/>
        <p:txBody>
          <a:bodyPr/>
          <a:lstStyle/>
          <a:p>
            <a:r>
              <a:rPr lang="en-US" altLang="zh-TW">
                <a:latin typeface="Arial" panose="020B0604020202020204" pitchFamily="34" charset="0"/>
                <a:cs typeface="Arial"/>
                <a:sym typeface="Arial" panose="020B0604020202020204" pitchFamily="34" charset="0"/>
              </a:rPr>
              <a:t>Dual 2.5 GbE high-speed network ports</a:t>
            </a:r>
            <a:endParaRPr lang="zh-TW" altLang="en-US">
              <a:latin typeface="Arial" panose="020B0604020202020204" pitchFamily="34" charset="0"/>
              <a:sym typeface="Arial" panose="020B0604020202020204" pitchFamily="34" charset="0"/>
            </a:endParaRPr>
          </a:p>
        </p:txBody>
      </p:sp>
      <p:grpSp>
        <p:nvGrpSpPr>
          <p:cNvPr id="16" name="群組 15">
            <a:extLst>
              <a:ext uri="{FF2B5EF4-FFF2-40B4-BE49-F238E27FC236}">
                <a16:creationId xmlns:a16="http://schemas.microsoft.com/office/drawing/2014/main" id="{0FFC250F-1C3D-C693-41FA-0F99D7146005}"/>
              </a:ext>
            </a:extLst>
          </p:cNvPr>
          <p:cNvGrpSpPr/>
          <p:nvPr/>
        </p:nvGrpSpPr>
        <p:grpSpPr>
          <a:xfrm>
            <a:off x="793940" y="2213457"/>
            <a:ext cx="1021969" cy="1021969"/>
            <a:chOff x="281575" y="3179642"/>
            <a:chExt cx="1021969" cy="1021969"/>
          </a:xfrm>
        </p:grpSpPr>
        <p:sp>
          <p:nvSpPr>
            <p:cNvPr id="19" name="矩形: 圓角 18">
              <a:extLst>
                <a:ext uri="{FF2B5EF4-FFF2-40B4-BE49-F238E27FC236}">
                  <a16:creationId xmlns:a16="http://schemas.microsoft.com/office/drawing/2014/main" id="{A62BDE47-BEC9-74AC-5749-466DBFBCF967}"/>
                </a:ext>
              </a:extLst>
            </p:cNvPr>
            <p:cNvSpPr/>
            <p:nvPr/>
          </p:nvSpPr>
          <p:spPr>
            <a:xfrm>
              <a:off x="281575" y="3179642"/>
              <a:ext cx="1021969" cy="1021969"/>
            </a:xfrm>
            <a:prstGeom prst="roundRect">
              <a:avLst/>
            </a:prstGeom>
            <a:solidFill>
              <a:srgbClr val="2189DF"/>
            </a:solidFill>
            <a:ln>
              <a:noFill/>
            </a:ln>
            <a:effectLst>
              <a:softEdge rad="25400"/>
            </a:effectLst>
            <a:scene3d>
              <a:camera prst="orthographicFront"/>
              <a:lightRig rig="soft" dir="t">
                <a:rot lat="0" lon="0" rev="16800000"/>
              </a:lightRig>
            </a:scene3d>
            <a:sp3d extrusionH="254000">
              <a:bevelT w="165100" h="31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0" name="圖形 19">
              <a:extLst>
                <a:ext uri="{FF2B5EF4-FFF2-40B4-BE49-F238E27FC236}">
                  <a16:creationId xmlns:a16="http://schemas.microsoft.com/office/drawing/2014/main" id="{0421C1EF-38C8-E1BF-010B-344AC1B062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3459" y="3369882"/>
              <a:ext cx="838200" cy="609600"/>
            </a:xfrm>
            <a:prstGeom prst="rect">
              <a:avLst/>
            </a:prstGeom>
          </p:spPr>
        </p:pic>
      </p:grpSp>
      <p:sp>
        <p:nvSpPr>
          <p:cNvPr id="7" name="文字方塊 6">
            <a:extLst>
              <a:ext uri="{FF2B5EF4-FFF2-40B4-BE49-F238E27FC236}">
                <a16:creationId xmlns:a16="http://schemas.microsoft.com/office/drawing/2014/main" id="{AEB1FE3E-21B4-D2D8-043C-304CD208259D}"/>
              </a:ext>
            </a:extLst>
          </p:cNvPr>
          <p:cNvSpPr txBox="1"/>
          <p:nvPr/>
        </p:nvSpPr>
        <p:spPr>
          <a:xfrm>
            <a:off x="1914524" y="3457575"/>
            <a:ext cx="338899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b="1">
                <a:solidFill>
                  <a:srgbClr val="242424"/>
                </a:solidFill>
                <a:latin typeface="Arial" panose="020B0604020202020204" pitchFamily="34" charset="0"/>
                <a:ea typeface="微軟正黑體" panose="020B0604030504040204" pitchFamily="34" charset="-120"/>
                <a:cs typeface="Segoe UI"/>
                <a:sym typeface="Arial" panose="020B0604020202020204" pitchFamily="34" charset="0"/>
              </a:rPr>
              <a:t>*</a:t>
            </a:r>
            <a:r>
              <a:rPr lang="en-US" altLang="zh-TW" sz="1200" b="1">
                <a:solidFill>
                  <a:srgbClr val="242424"/>
                </a:solidFill>
                <a:latin typeface="Arial" panose="020B0604020202020204" pitchFamily="34" charset="0"/>
                <a:ea typeface="微軟正黑體" panose="020B0604030504040204" pitchFamily="34" charset="-120"/>
                <a:cs typeface="Segoe UI"/>
                <a:sym typeface="Arial" panose="020B0604020202020204" pitchFamily="34" charset="0"/>
              </a:rPr>
              <a:t>Also compatible with 1GbE &amp; 100MbE</a:t>
            </a:r>
            <a:endParaRPr lang="en-US" altLang="zh-TW" sz="1200" b="1">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523639349"/>
      </p:ext>
    </p:extLst>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3" cstate="hqprint">
            <a:extLst>
              <a:ext uri="{28A0092B-C50C-407E-A947-70E740481C1C}">
                <a14:useLocalDpi xmlns:a14="http://schemas.microsoft.com/office/drawing/2010/main" val="0"/>
              </a:ext>
            </a:extLst>
          </a:blip>
          <a:srcRect l="30745" t="8489" r="30745"/>
          <a:stretch/>
        </p:blipFill>
        <p:spPr>
          <a:xfrm>
            <a:off x="4951704" y="2293836"/>
            <a:ext cx="2898448" cy="4305545"/>
          </a:xfrm>
          <a:prstGeom prst="rect">
            <a:avLst/>
          </a:prstGeom>
        </p:spPr>
      </p:pic>
      <p:sp>
        <p:nvSpPr>
          <p:cNvPr id="2" name="文字方塊 1" hidden="1">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TS-253E / TS-453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機身圖</a:t>
            </a:r>
            <a:endPar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4" name="圖片 3"/>
          <p:cNvPicPr>
            <a:picLocks noChangeAspect="1"/>
          </p:cNvPicPr>
          <p:nvPr/>
        </p:nvPicPr>
        <p:blipFill rotWithShape="1">
          <a:blip r:embed="rId4" cstate="hqprint">
            <a:extLst>
              <a:ext uri="{28A0092B-C50C-407E-A947-70E740481C1C}">
                <a14:useLocalDpi xmlns:a14="http://schemas.microsoft.com/office/drawing/2010/main" val="0"/>
              </a:ext>
            </a:extLst>
          </a:blip>
          <a:srcRect l="21156" t="8489" r="21156"/>
          <a:stretch/>
        </p:blipFill>
        <p:spPr>
          <a:xfrm>
            <a:off x="7850152" y="2293836"/>
            <a:ext cx="4341848" cy="4305545"/>
          </a:xfrm>
          <a:prstGeom prst="rect">
            <a:avLst/>
          </a:prstGeom>
        </p:spPr>
      </p:pic>
      <p:pic>
        <p:nvPicPr>
          <p:cNvPr id="22" name="圖片 21" descr="一張含有 武器 的圖片&#10;&#10;自動產生的描述">
            <a:extLst>
              <a:ext uri="{FF2B5EF4-FFF2-40B4-BE49-F238E27FC236}">
                <a16:creationId xmlns:a16="http://schemas.microsoft.com/office/drawing/2014/main" id="{1C1963BE-4F09-EEA6-1666-DFEF6927159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385255" y="5978046"/>
            <a:ext cx="758616" cy="644165"/>
          </a:xfrm>
          <a:prstGeom prst="rect">
            <a:avLst/>
          </a:prstGeom>
        </p:spPr>
      </p:pic>
      <p:sp>
        <p:nvSpPr>
          <p:cNvPr id="5" name="矩形 4">
            <a:extLst>
              <a:ext uri="{FF2B5EF4-FFF2-40B4-BE49-F238E27FC236}">
                <a16:creationId xmlns:a16="http://schemas.microsoft.com/office/drawing/2014/main" id="{2FFE9B61-B29B-4099-9967-5DDC83FFDA53}"/>
              </a:ext>
            </a:extLst>
          </p:cNvPr>
          <p:cNvSpPr/>
          <p:nvPr/>
        </p:nvSpPr>
        <p:spPr>
          <a:xfrm>
            <a:off x="928790" y="4673433"/>
            <a:ext cx="2416681" cy="369332"/>
          </a:xfrm>
          <a:prstGeom prst="rect">
            <a:avLst/>
          </a:prstGeom>
        </p:spPr>
        <p:txBody>
          <a:bodyPr wrap="square" lIns="91440" tIns="45720" rIns="91440" bIns="45720" anchor="t">
            <a:spAutoFit/>
          </a:bodyPr>
          <a:lstStyle/>
          <a:p>
            <a:pPr marL="180000" indent="-18000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Power button</a:t>
            </a:r>
            <a:endParaRPr lang="zh-TW" altLang="en-US">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 name="矩形 5">
            <a:extLst>
              <a:ext uri="{FF2B5EF4-FFF2-40B4-BE49-F238E27FC236}">
                <a16:creationId xmlns:a16="http://schemas.microsoft.com/office/drawing/2014/main" id="{69AECEF8-8139-438D-BBC4-EDFDC457974A}"/>
              </a:ext>
            </a:extLst>
          </p:cNvPr>
          <p:cNvSpPr/>
          <p:nvPr/>
        </p:nvSpPr>
        <p:spPr>
          <a:xfrm>
            <a:off x="928790" y="5544074"/>
            <a:ext cx="2979672" cy="369332"/>
          </a:xfrm>
          <a:prstGeom prst="rect">
            <a:avLst/>
          </a:prstGeom>
        </p:spPr>
        <p:txBody>
          <a:bodyPr wrap="square" lIns="91440" tIns="45720" rIns="91440" bIns="45720" anchor="t">
            <a:spAutoFit/>
          </a:bodyPr>
          <a:lstStyle/>
          <a:p>
            <a:pPr marL="180000" indent="-18000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USB 3.2 Gen 2 port</a:t>
            </a:r>
            <a:endParaRPr lang="zh-TW" altLang="en-US">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 name="矩形 6">
            <a:extLst>
              <a:ext uri="{FF2B5EF4-FFF2-40B4-BE49-F238E27FC236}">
                <a16:creationId xmlns:a16="http://schemas.microsoft.com/office/drawing/2014/main" id="{C6F5EA70-F819-914F-8F04-1D4165EE8D0E}"/>
              </a:ext>
            </a:extLst>
          </p:cNvPr>
          <p:cNvSpPr/>
          <p:nvPr/>
        </p:nvSpPr>
        <p:spPr>
          <a:xfrm>
            <a:off x="928790" y="2608321"/>
            <a:ext cx="4022914" cy="923330"/>
          </a:xfrm>
          <a:prstGeom prst="rect">
            <a:avLst/>
          </a:prstGeom>
        </p:spPr>
        <p:txBody>
          <a:bodyPr wrap="square" lIns="91440" tIns="45720" rIns="91440" bIns="45720" anchor="t">
            <a:spAutoFit/>
          </a:bodyPr>
          <a:lstStyle/>
          <a:p>
            <a:pPr marL="180000" indent="-180000">
              <a:buClr>
                <a:srgbClr val="36ADA8"/>
              </a:buClr>
              <a:buFont typeface="Arial" panose="020B0604020202020204" pitchFamily="34" charset="0"/>
              <a:buChar char="•"/>
            </a:pPr>
            <a:r>
              <a:rPr 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LED indicators with adjustable brightness</a:t>
            </a:r>
            <a:r>
              <a:rPr lang="zh-TW" alt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a:t>
            </a:r>
            <a:r>
              <a:rPr lang="en-US" altLang="zh-TW">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rPr>
              <a:t>Status, LAN, USB Copy Drive</a:t>
            </a:r>
            <a:endParaRPr lang="en-US">
              <a:solidFill>
                <a:schemeClr val="tx2">
                  <a:lumMod val="75000"/>
                </a:schemeClr>
              </a:solidFill>
              <a:latin typeface="Arial" panose="020B0604020202020204" pitchFamily="34" charset="0"/>
              <a:ea typeface="微軟正黑體" panose="020B0604030504040204" pitchFamily="34" charset="-120"/>
              <a:cs typeface="+mn-lt"/>
              <a:sym typeface="Arial" panose="020B0604020202020204" pitchFamily="34" charset="0"/>
            </a:endParaRPr>
          </a:p>
        </p:txBody>
      </p:sp>
      <p:sp>
        <p:nvSpPr>
          <p:cNvPr id="9" name="矩形 8">
            <a:extLst>
              <a:ext uri="{FF2B5EF4-FFF2-40B4-BE49-F238E27FC236}">
                <a16:creationId xmlns:a16="http://schemas.microsoft.com/office/drawing/2014/main" id="{B560B8A8-343B-40E2-8ECD-45EADB31A29E}"/>
              </a:ext>
            </a:extLst>
          </p:cNvPr>
          <p:cNvSpPr/>
          <p:nvPr/>
        </p:nvSpPr>
        <p:spPr>
          <a:xfrm>
            <a:off x="928790" y="5042765"/>
            <a:ext cx="2406983" cy="369332"/>
          </a:xfrm>
          <a:prstGeom prst="rect">
            <a:avLst/>
          </a:prstGeom>
        </p:spPr>
        <p:txBody>
          <a:bodyPr wrap="square" lIns="91440" tIns="45720" rIns="91440" bIns="45720" anchor="t">
            <a:spAutoFit/>
          </a:bodyPr>
          <a:lstStyle/>
          <a:p>
            <a:pPr marL="180000" indent="-18000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USB Copy button</a:t>
            </a:r>
            <a:endParaRPr lang="zh-TW" altLang="en-US">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矩形 10">
            <a:extLst>
              <a:ext uri="{FF2B5EF4-FFF2-40B4-BE49-F238E27FC236}">
                <a16:creationId xmlns:a16="http://schemas.microsoft.com/office/drawing/2014/main" id="{EB960F31-6801-4049-8DE7-19A0D3258568}"/>
              </a:ext>
            </a:extLst>
          </p:cNvPr>
          <p:cNvSpPr/>
          <p:nvPr/>
        </p:nvSpPr>
        <p:spPr>
          <a:xfrm rot="16200000" flipH="1">
            <a:off x="4846908" y="2846225"/>
            <a:ext cx="1331076" cy="520606"/>
          </a:xfrm>
          <a:prstGeom prst="rect">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12" name="直線接點 11">
            <a:extLst>
              <a:ext uri="{FF2B5EF4-FFF2-40B4-BE49-F238E27FC236}">
                <a16:creationId xmlns:a16="http://schemas.microsoft.com/office/drawing/2014/main" id="{A576D829-A508-4691-9CFC-B1BD5488A2F7}"/>
              </a:ext>
            </a:extLst>
          </p:cNvPr>
          <p:cNvCxnSpPr>
            <a:cxnSpLocks/>
          </p:cNvCxnSpPr>
          <p:nvPr/>
        </p:nvCxnSpPr>
        <p:spPr>
          <a:xfrm>
            <a:off x="4476584" y="2861953"/>
            <a:ext cx="775559"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 name="直線接點 12">
            <a:extLst>
              <a:ext uri="{FF2B5EF4-FFF2-40B4-BE49-F238E27FC236}">
                <a16:creationId xmlns:a16="http://schemas.microsoft.com/office/drawing/2014/main" id="{760D88B6-6E77-4674-9ADF-FF542A30DD97}"/>
              </a:ext>
            </a:extLst>
          </p:cNvPr>
          <p:cNvCxnSpPr>
            <a:cxnSpLocks/>
          </p:cNvCxnSpPr>
          <p:nvPr/>
        </p:nvCxnSpPr>
        <p:spPr>
          <a:xfrm flipV="1">
            <a:off x="3388750" y="5225143"/>
            <a:ext cx="1972716" cy="11723"/>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486FA11B-6C26-4AAD-B2C4-A64A123DDC75}"/>
              </a:ext>
            </a:extLst>
          </p:cNvPr>
          <p:cNvCxnSpPr>
            <a:cxnSpLocks/>
          </p:cNvCxnSpPr>
          <p:nvPr/>
        </p:nvCxnSpPr>
        <p:spPr>
          <a:xfrm>
            <a:off x="2966720" y="4845132"/>
            <a:ext cx="2394746"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6" name="直線接點 15">
            <a:extLst>
              <a:ext uri="{FF2B5EF4-FFF2-40B4-BE49-F238E27FC236}">
                <a16:creationId xmlns:a16="http://schemas.microsoft.com/office/drawing/2014/main" id="{2CDB9AD4-7500-471E-BDF4-B04FCBBCC237}"/>
              </a:ext>
            </a:extLst>
          </p:cNvPr>
          <p:cNvCxnSpPr>
            <a:cxnSpLocks/>
          </p:cNvCxnSpPr>
          <p:nvPr/>
        </p:nvCxnSpPr>
        <p:spPr>
          <a:xfrm>
            <a:off x="3784768" y="5743678"/>
            <a:ext cx="1576698" cy="3979"/>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C56526E8-A287-4872-AD27-3F4A118DBCD7}"/>
              </a:ext>
            </a:extLst>
          </p:cNvPr>
          <p:cNvSpPr txBox="1"/>
          <p:nvPr/>
        </p:nvSpPr>
        <p:spPr>
          <a:xfrm>
            <a:off x="5772749" y="1862592"/>
            <a:ext cx="1555125"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TS-253E</a:t>
            </a:r>
            <a:endParaRPr lang="zh-TW" altLang="en-US" sz="2000">
              <a:latin typeface="Arial" panose="020B0604020202020204" pitchFamily="34" charset="0"/>
              <a:ea typeface="微軟正黑體" panose="020B0604030504040204" pitchFamily="34" charset="-120"/>
              <a:sym typeface="Arial" panose="020B0604020202020204" pitchFamily="34" charset="0"/>
            </a:endParaRPr>
          </a:p>
        </p:txBody>
      </p:sp>
      <p:sp>
        <p:nvSpPr>
          <p:cNvPr id="18" name="文字方塊 17">
            <a:extLst>
              <a:ext uri="{FF2B5EF4-FFF2-40B4-BE49-F238E27FC236}">
                <a16:creationId xmlns:a16="http://schemas.microsoft.com/office/drawing/2014/main" id="{C56526E8-A287-4872-AD27-3F4A118DBCD7}"/>
              </a:ext>
            </a:extLst>
          </p:cNvPr>
          <p:cNvSpPr txBox="1"/>
          <p:nvPr/>
        </p:nvSpPr>
        <p:spPr>
          <a:xfrm>
            <a:off x="9359802" y="1862592"/>
            <a:ext cx="1555125"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TS-453E</a:t>
            </a:r>
            <a:endParaRPr lang="zh-TW" altLang="en-US" sz="2000">
              <a:latin typeface="Arial" panose="020B0604020202020204" pitchFamily="34" charset="0"/>
              <a:ea typeface="微軟正黑體" panose="020B0604030504040204" pitchFamily="34" charset="-120"/>
              <a:sym typeface="Arial" panose="020B0604020202020204" pitchFamily="34" charset="0"/>
            </a:endParaRPr>
          </a:p>
        </p:txBody>
      </p:sp>
      <p:sp>
        <p:nvSpPr>
          <p:cNvPr id="10" name="矩形 9">
            <a:extLst>
              <a:ext uri="{FF2B5EF4-FFF2-40B4-BE49-F238E27FC236}">
                <a16:creationId xmlns:a16="http://schemas.microsoft.com/office/drawing/2014/main" id="{9DB3A11B-E3C3-D688-358D-F37C6789362E}"/>
              </a:ext>
            </a:extLst>
          </p:cNvPr>
          <p:cNvSpPr/>
          <p:nvPr/>
        </p:nvSpPr>
        <p:spPr>
          <a:xfrm rot="16200000" flipH="1">
            <a:off x="5299795" y="4136118"/>
            <a:ext cx="473484" cy="520606"/>
          </a:xfrm>
          <a:prstGeom prst="rect">
            <a:avLst/>
          </a:prstGeom>
          <a:ln w="19050">
            <a:solidFill>
              <a:srgbClr val="FFC000"/>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21" name="直線接點 20">
            <a:extLst>
              <a:ext uri="{FF2B5EF4-FFF2-40B4-BE49-F238E27FC236}">
                <a16:creationId xmlns:a16="http://schemas.microsoft.com/office/drawing/2014/main" id="{45E568FC-E09B-865A-20D6-15BC84D5C93D}"/>
              </a:ext>
            </a:extLst>
          </p:cNvPr>
          <p:cNvCxnSpPr>
            <a:cxnSpLocks/>
            <a:stCxn id="23" idx="3"/>
          </p:cNvCxnSpPr>
          <p:nvPr/>
        </p:nvCxnSpPr>
        <p:spPr>
          <a:xfrm flipV="1">
            <a:off x="4284081" y="4521201"/>
            <a:ext cx="992153" cy="7594"/>
          </a:xfrm>
          <a:prstGeom prst="line">
            <a:avLst/>
          </a:prstGeom>
          <a:ln w="19050">
            <a:solidFill>
              <a:srgbClr val="FFC000"/>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3" name="矩形 22">
            <a:extLst>
              <a:ext uri="{FF2B5EF4-FFF2-40B4-BE49-F238E27FC236}">
                <a16:creationId xmlns:a16="http://schemas.microsoft.com/office/drawing/2014/main" id="{34A813A6-FE4F-2E7D-EEFF-31E7D2002625}"/>
              </a:ext>
            </a:extLst>
          </p:cNvPr>
          <p:cNvSpPr/>
          <p:nvPr/>
        </p:nvSpPr>
        <p:spPr>
          <a:xfrm>
            <a:off x="925469" y="4344129"/>
            <a:ext cx="3358612" cy="369332"/>
          </a:xfrm>
          <a:prstGeom prst="rect">
            <a:avLst/>
          </a:prstGeom>
        </p:spPr>
        <p:txBody>
          <a:bodyPr wrap="none" lIns="91440" tIns="45720" rIns="91440" bIns="45720" anchor="t">
            <a:spAutoFit/>
          </a:bodyPr>
          <a:lstStyle/>
          <a:p>
            <a:pPr marL="180000" indent="-18000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LED indicators for M.2 SSD</a:t>
            </a:r>
            <a:r>
              <a:rPr lang="en-US" altLang="zh-TW" b="1">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endParaRPr lang="zh-TW" altLang="en-US" b="1">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5" name="矩形 24">
            <a:extLst>
              <a:ext uri="{FF2B5EF4-FFF2-40B4-BE49-F238E27FC236}">
                <a16:creationId xmlns:a16="http://schemas.microsoft.com/office/drawing/2014/main" id="{375324C7-73B6-CDF5-5BF5-9D6F7FB54111}"/>
              </a:ext>
            </a:extLst>
          </p:cNvPr>
          <p:cNvSpPr/>
          <p:nvPr/>
        </p:nvSpPr>
        <p:spPr>
          <a:xfrm>
            <a:off x="928790" y="5996511"/>
            <a:ext cx="2979672" cy="369332"/>
          </a:xfrm>
          <a:prstGeom prst="rect">
            <a:avLst/>
          </a:prstGeom>
        </p:spPr>
        <p:txBody>
          <a:bodyPr wrap="square" lIns="91440" tIns="45720" rIns="91440" bIns="45720" anchor="t">
            <a:spAutoFit/>
          </a:bodyPr>
          <a:lstStyle/>
          <a:p>
            <a:pPr marL="180000" indent="-18000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Tray with lock kit</a:t>
            </a:r>
            <a:endParaRPr lang="en-US" altLang="zh-TW">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6" name="圖片 26" descr="一張含有 文字, 迴紋針 的圖片&#10;&#10;自動產生的描述" hidden="1">
            <a:extLst>
              <a:ext uri="{FF2B5EF4-FFF2-40B4-BE49-F238E27FC236}">
                <a16:creationId xmlns:a16="http://schemas.microsoft.com/office/drawing/2014/main" id="{72A7F3A5-61CD-174C-8DB0-EB325E558F73}"/>
              </a:ext>
            </a:extLst>
          </p:cNvPr>
          <p:cNvPicPr>
            <a:picLocks noChangeAspect="1"/>
          </p:cNvPicPr>
          <p:nvPr/>
        </p:nvPicPr>
        <p:blipFill>
          <a:blip r:embed="rId6"/>
          <a:stretch>
            <a:fillRect/>
          </a:stretch>
        </p:blipFill>
        <p:spPr>
          <a:xfrm>
            <a:off x="3442574" y="7278869"/>
            <a:ext cx="721519" cy="728663"/>
          </a:xfrm>
          <a:prstGeom prst="rect">
            <a:avLst/>
          </a:prstGeom>
        </p:spPr>
      </p:pic>
      <p:sp>
        <p:nvSpPr>
          <p:cNvPr id="29" name="標題 28">
            <a:extLst>
              <a:ext uri="{FF2B5EF4-FFF2-40B4-BE49-F238E27FC236}">
                <a16:creationId xmlns:a16="http://schemas.microsoft.com/office/drawing/2014/main" id="{108E0450-F2FA-C308-7F52-D688D37014CB}"/>
              </a:ext>
            </a:extLst>
          </p:cNvPr>
          <p:cNvSpPr>
            <a:spLocks noGrp="1"/>
          </p:cNvSpPr>
          <p:nvPr>
            <p:ph type="title"/>
          </p:nvPr>
        </p:nvSpPr>
        <p:spPr/>
        <p:txBody>
          <a:bodyPr/>
          <a:lstStyle/>
          <a:p>
            <a:r>
              <a:rPr lang="en-US" altLang="zh-TW" sz="4400">
                <a:latin typeface="Arial" panose="020B0604020202020204" pitchFamily="34" charset="0"/>
                <a:cs typeface="Arial"/>
                <a:sym typeface="Arial" panose="020B0604020202020204" pitchFamily="34" charset="0"/>
              </a:rPr>
              <a:t>TS-253E / </a:t>
            </a:r>
            <a:r>
              <a:rPr lang="en-US" altLang="zh-TW">
                <a:latin typeface="Arial" panose="020B0604020202020204" pitchFamily="34" charset="0"/>
                <a:cs typeface="Arial"/>
                <a:sym typeface="Arial" panose="020B0604020202020204" pitchFamily="34" charset="0"/>
              </a:rPr>
              <a:t>TS-453E </a:t>
            </a:r>
            <a:r>
              <a:rPr lang="en-US" altLang="zh-CN">
                <a:latin typeface="Arial" panose="020B0604020202020204" pitchFamily="34" charset="0"/>
                <a:cs typeface="Arial" panose="020B0604020202020204" pitchFamily="34" charset="0"/>
                <a:sym typeface="Arial" panose="020B0604020202020204" pitchFamily="34" charset="0"/>
              </a:rPr>
              <a:t>front view</a:t>
            </a:r>
            <a:endParaRPr lang="zh-TW" altLang="en-US">
              <a:latin typeface="Arial" panose="020B0604020202020204" pitchFamily="34" charset="0"/>
              <a:sym typeface="Arial" panose="020B0604020202020204" pitchFamily="34" charset="0"/>
            </a:endParaRPr>
          </a:p>
        </p:txBody>
      </p:sp>
      <p:cxnSp>
        <p:nvCxnSpPr>
          <p:cNvPr id="30" name="直線接點 26">
            <a:extLst>
              <a:ext uri="{FF2B5EF4-FFF2-40B4-BE49-F238E27FC236}">
                <a16:creationId xmlns:a16="http://schemas.microsoft.com/office/drawing/2014/main" id="{0B7032DD-3E07-394D-8DBB-D88A0D5E493A}"/>
              </a:ext>
            </a:extLst>
          </p:cNvPr>
          <p:cNvCxnSpPr>
            <a:cxnSpLocks/>
          </p:cNvCxnSpPr>
          <p:nvPr/>
        </p:nvCxnSpPr>
        <p:spPr>
          <a:xfrm flipV="1">
            <a:off x="4213393" y="4943331"/>
            <a:ext cx="2007881" cy="1228971"/>
          </a:xfrm>
          <a:prstGeom prst="bentConnector3">
            <a:avLst>
              <a:gd name="adj1" fmla="val 99336"/>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7" name="矩形 26">
            <a:extLst>
              <a:ext uri="{FF2B5EF4-FFF2-40B4-BE49-F238E27FC236}">
                <a16:creationId xmlns:a16="http://schemas.microsoft.com/office/drawing/2014/main" id="{F9AA91F6-EF2C-E3A0-34B3-C88306354DD6}"/>
              </a:ext>
            </a:extLst>
          </p:cNvPr>
          <p:cNvSpPr/>
          <p:nvPr/>
        </p:nvSpPr>
        <p:spPr>
          <a:xfrm>
            <a:off x="928790" y="3628859"/>
            <a:ext cx="4323353" cy="369332"/>
          </a:xfrm>
          <a:prstGeom prst="rect">
            <a:avLst/>
          </a:prstGeom>
        </p:spPr>
        <p:txBody>
          <a:bodyPr wrap="square">
            <a:spAutoFit/>
          </a:bodyPr>
          <a:lstStyle/>
          <a:p>
            <a:pPr marL="285750" indent="-285750">
              <a:buClr>
                <a:srgbClr val="36ADA8"/>
              </a:buClr>
              <a:buFont typeface="Arial" panose="020B0604020202020204" pitchFamily="34" charset="0"/>
              <a:buChar char="•"/>
            </a:pPr>
            <a:r>
              <a:rPr lang="en-US" altLang="zh-TW">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 x SATA 6Gb/s 3.5”/2.5”</a:t>
            </a:r>
            <a:r>
              <a:rPr lang="zh-TW" altLang="en-US">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HDD/SSD</a:t>
            </a:r>
            <a:endParaRPr lang="zh-TW" altLang="en-US">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28" name="直線接點 27">
            <a:extLst>
              <a:ext uri="{FF2B5EF4-FFF2-40B4-BE49-F238E27FC236}">
                <a16:creationId xmlns:a16="http://schemas.microsoft.com/office/drawing/2014/main" id="{79F1C0EB-438D-EC49-ABD7-9C089A9EF72D}"/>
              </a:ext>
            </a:extLst>
          </p:cNvPr>
          <p:cNvCxnSpPr>
            <a:cxnSpLocks/>
          </p:cNvCxnSpPr>
          <p:nvPr/>
        </p:nvCxnSpPr>
        <p:spPr>
          <a:xfrm>
            <a:off x="5030835" y="4094637"/>
            <a:ext cx="1147088"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CF3274F9-8D04-E2AE-CB68-9B0301C09BFA}"/>
              </a:ext>
            </a:extLst>
          </p:cNvPr>
          <p:cNvCxnSpPr>
            <a:cxnSpLocks/>
          </p:cNvCxnSpPr>
          <p:nvPr/>
        </p:nvCxnSpPr>
        <p:spPr>
          <a:xfrm>
            <a:off x="5030835" y="3883523"/>
            <a:ext cx="3940606" cy="0"/>
          </a:xfrm>
          <a:prstGeom prst="line">
            <a:avLst/>
          </a:prstGeom>
          <a:ln w="19050">
            <a:solidFill>
              <a:srgbClr val="36ADA8"/>
            </a:solidFill>
            <a:prstDash val="solid"/>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矩形 31">
            <a:extLst>
              <a:ext uri="{FF2B5EF4-FFF2-40B4-BE49-F238E27FC236}">
                <a16:creationId xmlns:a16="http://schemas.microsoft.com/office/drawing/2014/main" id="{B4682A3D-621F-1858-6CF0-8D14910727F7}"/>
              </a:ext>
            </a:extLst>
          </p:cNvPr>
          <p:cNvSpPr/>
          <p:nvPr/>
        </p:nvSpPr>
        <p:spPr>
          <a:xfrm>
            <a:off x="928790" y="3970070"/>
            <a:ext cx="4323353" cy="369332"/>
          </a:xfrm>
          <a:prstGeom prst="rect">
            <a:avLst/>
          </a:prstGeom>
        </p:spPr>
        <p:txBody>
          <a:bodyPr wrap="square">
            <a:spAutoFit/>
          </a:bodyPr>
          <a:lstStyle/>
          <a:p>
            <a:pPr marL="285750" indent="-285750">
              <a:buClr>
                <a:srgbClr val="36ADA8"/>
              </a:buClr>
              <a:buFont typeface="Arial" panose="020B0604020202020204" pitchFamily="34" charset="0"/>
              <a:buChar char="•"/>
            </a:pPr>
            <a:r>
              <a:rPr lang="en-US" altLang="zh-TW"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SATA 6Gb/s 3.5”/2.5”</a:t>
            </a:r>
            <a:r>
              <a:rPr lang="zh-TW" altLang="en-US"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HDD/SSD</a:t>
            </a:r>
            <a:endParaRPr lang="zh-TW" altLang="en-US" dirty="0">
              <a:solidFill>
                <a:schemeClr val="tx2">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91794691"/>
      </p:ext>
    </p:extLst>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hidden="1"/>
          <p:cNvPicPr>
            <a:picLocks noChangeAspect="1"/>
          </p:cNvPicPr>
          <p:nvPr/>
        </p:nvPicPr>
        <p:blipFill>
          <a:blip r:embed="rId3"/>
          <a:stretch>
            <a:fillRect/>
          </a:stretch>
        </p:blipFill>
        <p:spPr>
          <a:xfrm>
            <a:off x="242643" y="8129065"/>
            <a:ext cx="11739807" cy="5485525"/>
          </a:xfrm>
          <a:prstGeom prst="rect">
            <a:avLst/>
          </a:prstGeom>
        </p:spPr>
      </p:pic>
      <p:sp>
        <p:nvSpPr>
          <p:cNvPr id="14" name="文字方塊 13"/>
          <p:cNvSpPr txBox="1"/>
          <p:nvPr/>
        </p:nvSpPr>
        <p:spPr>
          <a:xfrm>
            <a:off x="3838099" y="6031361"/>
            <a:ext cx="2190404" cy="523220"/>
          </a:xfrm>
          <a:prstGeom prst="rect">
            <a:avLst/>
          </a:prstGeom>
          <a:noFill/>
        </p:spPr>
        <p:txBody>
          <a:bodyPr wrap="square" lIns="91440" tIns="45720" rIns="91440" bIns="45720" rtlCol="0" anchor="t">
            <a:spAutoFit/>
          </a:bodyPr>
          <a:lstStyle/>
          <a:p>
            <a:r>
              <a:rPr lang="en-US" altLang="zh-TW" sz="14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Install 2.5’’ SSD with screws</a:t>
            </a:r>
          </a:p>
        </p:txBody>
      </p:sp>
      <p:sp>
        <p:nvSpPr>
          <p:cNvPr id="27" name="文字方塊 26"/>
          <p:cNvSpPr txBox="1"/>
          <p:nvPr/>
        </p:nvSpPr>
        <p:spPr>
          <a:xfrm>
            <a:off x="6290347" y="6012547"/>
            <a:ext cx="2191739" cy="523220"/>
          </a:xfrm>
          <a:prstGeom prst="rect">
            <a:avLst/>
          </a:prstGeom>
          <a:noFill/>
        </p:spPr>
        <p:txBody>
          <a:bodyPr wrap="square" lIns="91440" tIns="45720" rIns="91440" bIns="45720" rtlCol="0" anchor="t">
            <a:spAutoFit/>
          </a:bodyPr>
          <a:lstStyle/>
          <a:p>
            <a:r>
              <a:rPr lang="en-US" altLang="zh-TW" sz="14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Install 3.5’’ drives without tools</a:t>
            </a:r>
          </a:p>
        </p:txBody>
      </p:sp>
      <p:sp>
        <p:nvSpPr>
          <p:cNvPr id="37" name="箭號: 向下 36">
            <a:extLst>
              <a:ext uri="{FF2B5EF4-FFF2-40B4-BE49-F238E27FC236}">
                <a16:creationId xmlns:a16="http://schemas.microsoft.com/office/drawing/2014/main" id="{CCE96FFE-E7A3-7385-7BF8-33B88BA66A57}"/>
              </a:ext>
            </a:extLst>
          </p:cNvPr>
          <p:cNvSpPr/>
          <p:nvPr/>
        </p:nvSpPr>
        <p:spPr>
          <a:xfrm>
            <a:off x="1509228" y="3896020"/>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8" name="箭號: 向下 37">
            <a:extLst>
              <a:ext uri="{FF2B5EF4-FFF2-40B4-BE49-F238E27FC236}">
                <a16:creationId xmlns:a16="http://schemas.microsoft.com/office/drawing/2014/main" id="{2E7446AB-3699-7167-AD18-09D5F0F9CE3E}"/>
              </a:ext>
            </a:extLst>
          </p:cNvPr>
          <p:cNvSpPr/>
          <p:nvPr/>
        </p:nvSpPr>
        <p:spPr>
          <a:xfrm rot="13537976">
            <a:off x="3102501" y="4517626"/>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8" name="文字方塊 27"/>
          <p:cNvSpPr txBox="1"/>
          <p:nvPr/>
        </p:nvSpPr>
        <p:spPr>
          <a:xfrm>
            <a:off x="9220511" y="4131640"/>
            <a:ext cx="1047005" cy="523220"/>
          </a:xfrm>
          <a:prstGeom prst="rect">
            <a:avLst/>
          </a:prstGeom>
          <a:noFill/>
        </p:spPr>
        <p:txBody>
          <a:bodyPr wrap="square" lIns="91440" tIns="45720" rIns="91440" bIns="45720" rtlCol="0" anchor="t">
            <a:spAutoFit/>
          </a:bodyPr>
          <a:lstStyle/>
          <a:p>
            <a:r>
              <a:rPr lang="en-US" altLang="zh-TW" sz="14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Lock kit for Tray </a:t>
            </a:r>
            <a:r>
              <a:rPr lang="en-US" altLang="zh-TW" sz="1400" err="1">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rPr>
              <a:t>safty</a:t>
            </a:r>
            <a:endParaRPr lang="en-US" altLang="zh-TW" sz="1400">
              <a:solidFill>
                <a:schemeClr val="tx2">
                  <a:lumMod val="7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 name="文字方塊 1" hidden="1">
            <a:extLst>
              <a:ext uri="{FF2B5EF4-FFF2-40B4-BE49-F238E27FC236}">
                <a16:creationId xmlns:a16="http://schemas.microsoft.com/office/drawing/2014/main" id="{74FF805F-6521-4307-B6BF-1A0874627BC2}"/>
              </a:ext>
            </a:extLst>
          </p:cNvPr>
          <p:cNvSpPr txBox="1"/>
          <p:nvPr/>
        </p:nvSpPr>
        <p:spPr>
          <a:xfrm>
            <a:off x="190500" y="530391"/>
            <a:ext cx="11791950" cy="707886"/>
          </a:xfrm>
          <a:prstGeom prst="rect">
            <a:avLst/>
          </a:prstGeom>
          <a:noFill/>
        </p:spPr>
        <p:txBody>
          <a:bodyPr wrap="square" lIns="91440" tIns="45720" rIns="91440" bIns="45720" rtlCol="0" anchor="t">
            <a:spAutoFit/>
          </a:bodyPr>
          <a:lstStyle/>
          <a:p>
            <a:pPr algn="ct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安裝</a:t>
            </a:r>
            <a:r>
              <a:rPr lang="en-US" altLang="zh-TW" sz="40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 2.5" / 3.5" </a:t>
            </a:r>
            <a:r>
              <a:rPr lang="en-US" altLang="zh-TW" sz="4000" err="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硬碟</a:t>
            </a:r>
            <a:endParaRPr lang="zh-TW" altLang="en-US" sz="88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 name="標題 2">
            <a:extLst>
              <a:ext uri="{FF2B5EF4-FFF2-40B4-BE49-F238E27FC236}">
                <a16:creationId xmlns:a16="http://schemas.microsoft.com/office/drawing/2014/main" id="{4EA67C3A-812F-AEA2-3D6B-D7CEEEF9D016}"/>
              </a:ext>
            </a:extLst>
          </p:cNvPr>
          <p:cNvSpPr>
            <a:spLocks noGrp="1"/>
          </p:cNvSpPr>
          <p:nvPr>
            <p:ph type="title"/>
          </p:nvPr>
        </p:nvSpPr>
        <p:spPr/>
        <p:txBody>
          <a:bodyPr/>
          <a:lstStyle/>
          <a:p>
            <a:r>
              <a:rPr lang="en-US" altLang="zh-TW" sz="4400" dirty="0">
                <a:latin typeface="Arial" panose="020B0604020202020204" pitchFamily="34" charset="0"/>
                <a:cs typeface="Arial"/>
                <a:sym typeface="Arial" panose="020B0604020202020204" pitchFamily="34" charset="0"/>
              </a:rPr>
              <a:t>Installing 2.5" / 3.5" </a:t>
            </a:r>
            <a:r>
              <a:rPr lang="en-US" altLang="zh-TW" dirty="0">
                <a:latin typeface="Arial" panose="020B0604020202020204" pitchFamily="34" charset="0"/>
                <a:cs typeface="Arial"/>
                <a:sym typeface="Arial" panose="020B0604020202020204" pitchFamily="34" charset="0"/>
              </a:rPr>
              <a:t>SATA HDD or SSD</a:t>
            </a:r>
          </a:p>
        </p:txBody>
      </p:sp>
      <p:sp>
        <p:nvSpPr>
          <p:cNvPr id="41" name="矩形: 圓角 40">
            <a:extLst>
              <a:ext uri="{FF2B5EF4-FFF2-40B4-BE49-F238E27FC236}">
                <a16:creationId xmlns:a16="http://schemas.microsoft.com/office/drawing/2014/main" id="{C150FD81-F9CB-FD06-BFF2-E83C4AE5D275}"/>
              </a:ext>
            </a:extLst>
          </p:cNvPr>
          <p:cNvSpPr/>
          <p:nvPr/>
        </p:nvSpPr>
        <p:spPr>
          <a:xfrm>
            <a:off x="3560308" y="2078691"/>
            <a:ext cx="2511345" cy="4178692"/>
          </a:xfrm>
          <a:prstGeom prst="roundRect">
            <a:avLst>
              <a:gd name="adj" fmla="val 7476"/>
            </a:avLst>
          </a:prstGeom>
          <a:solidFill>
            <a:schemeClr val="bg1"/>
          </a:solidFill>
          <a:ln w="38100">
            <a:gradFill>
              <a:gsLst>
                <a:gs pos="0">
                  <a:srgbClr val="576CC5"/>
                </a:gs>
                <a:gs pos="100000">
                  <a:srgbClr val="8AD8F4"/>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2" name="矩形: 圓角 41">
            <a:extLst>
              <a:ext uri="{FF2B5EF4-FFF2-40B4-BE49-F238E27FC236}">
                <a16:creationId xmlns:a16="http://schemas.microsoft.com/office/drawing/2014/main" id="{E80F25A7-32A1-B664-5532-836D4A9F7EA2}"/>
              </a:ext>
            </a:extLst>
          </p:cNvPr>
          <p:cNvSpPr/>
          <p:nvPr/>
        </p:nvSpPr>
        <p:spPr>
          <a:xfrm>
            <a:off x="4116049" y="2214539"/>
            <a:ext cx="1442330" cy="509019"/>
          </a:xfrm>
          <a:prstGeom prst="roundRect">
            <a:avLst>
              <a:gd name="adj" fmla="val 27980"/>
            </a:avLst>
          </a:prstGeom>
          <a:solidFill>
            <a:schemeClr val="bg1">
              <a:lumMod val="8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3" name="文字方塊 42">
            <a:extLst>
              <a:ext uri="{FF2B5EF4-FFF2-40B4-BE49-F238E27FC236}">
                <a16:creationId xmlns:a16="http://schemas.microsoft.com/office/drawing/2014/main" id="{13935F47-CC75-72F3-FA04-C4D3D7D51F52}"/>
              </a:ext>
            </a:extLst>
          </p:cNvPr>
          <p:cNvSpPr txBox="1"/>
          <p:nvPr/>
        </p:nvSpPr>
        <p:spPr>
          <a:xfrm>
            <a:off x="4257567" y="2295596"/>
            <a:ext cx="1159293" cy="392270"/>
          </a:xfrm>
          <a:prstGeom prst="rect">
            <a:avLst/>
          </a:prstGeom>
          <a:noFill/>
        </p:spPr>
        <p:txBody>
          <a:bodyPr wrap="none" lIns="91440" tIns="45720" rIns="91440" bIns="45720" rtlCol="0" anchor="t">
            <a:spAutoFit/>
          </a:bodyPr>
          <a:lstStyle/>
          <a:p>
            <a:r>
              <a:rPr lang="en-US" altLang="zh-TW" sz="1800" b="1">
                <a:latin typeface="Arial" panose="020B0604020202020204" pitchFamily="34" charset="0"/>
                <a:ea typeface="微軟正黑體" panose="020B0604030504040204" pitchFamily="34" charset="-120"/>
                <a:cs typeface="Arial"/>
                <a:sym typeface="Arial" panose="020B0604020202020204" pitchFamily="34" charset="0"/>
              </a:rPr>
              <a:t>2.5”</a:t>
            </a:r>
            <a:r>
              <a:rPr lang="zh-TW" altLang="en-US" sz="1800" b="1">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a:sym typeface="Arial" panose="020B0604020202020204" pitchFamily="34" charset="0"/>
              </a:rPr>
              <a:t>SSD</a:t>
            </a:r>
            <a:endParaRPr lang="zh-TW" altLang="en-US" sz="1800" b="1">
              <a:latin typeface="Arial" panose="020B0604020202020204" pitchFamily="34" charset="0"/>
              <a:ea typeface="微軟正黑體" panose="020B0604030504040204" pitchFamily="34" charset="-120"/>
              <a:sym typeface="Arial" panose="020B0604020202020204" pitchFamily="34" charset="0"/>
            </a:endParaRPr>
          </a:p>
        </p:txBody>
      </p:sp>
      <p:sp>
        <p:nvSpPr>
          <p:cNvPr id="44" name="矩形: 圓角 43">
            <a:extLst>
              <a:ext uri="{FF2B5EF4-FFF2-40B4-BE49-F238E27FC236}">
                <a16:creationId xmlns:a16="http://schemas.microsoft.com/office/drawing/2014/main" id="{729A4D3B-F6F2-D8C1-FD25-FD0BAE2F6F82}"/>
              </a:ext>
            </a:extLst>
          </p:cNvPr>
          <p:cNvSpPr/>
          <p:nvPr/>
        </p:nvSpPr>
        <p:spPr>
          <a:xfrm>
            <a:off x="6152096" y="2078691"/>
            <a:ext cx="2511345" cy="4178692"/>
          </a:xfrm>
          <a:prstGeom prst="roundRect">
            <a:avLst>
              <a:gd name="adj" fmla="val 7476"/>
            </a:avLst>
          </a:prstGeom>
          <a:solidFill>
            <a:schemeClr val="bg1"/>
          </a:solidFill>
          <a:ln w="38100">
            <a:gradFill>
              <a:gsLst>
                <a:gs pos="0">
                  <a:srgbClr val="576CC5"/>
                </a:gs>
                <a:gs pos="100000">
                  <a:srgbClr val="8AD8F4"/>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45" name="圖形 44">
            <a:extLst>
              <a:ext uri="{FF2B5EF4-FFF2-40B4-BE49-F238E27FC236}">
                <a16:creationId xmlns:a16="http://schemas.microsoft.com/office/drawing/2014/main" id="{0B152308-CE79-A1CE-020C-513AF468A87A}"/>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14042" y="2300274"/>
            <a:ext cx="2558813" cy="2015461"/>
          </a:xfrm>
          <a:prstGeom prst="rect">
            <a:avLst/>
          </a:prstGeom>
        </p:spPr>
      </p:pic>
      <p:pic>
        <p:nvPicPr>
          <p:cNvPr id="46" name="圖形 45">
            <a:extLst>
              <a:ext uri="{FF2B5EF4-FFF2-40B4-BE49-F238E27FC236}">
                <a16:creationId xmlns:a16="http://schemas.microsoft.com/office/drawing/2014/main" id="{624575E0-A2E2-01E1-3DB3-7509E215A2CC}"/>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9220511" y="1724677"/>
            <a:ext cx="2665142" cy="2089789"/>
          </a:xfrm>
          <a:prstGeom prst="rect">
            <a:avLst/>
          </a:prstGeom>
        </p:spPr>
      </p:pic>
      <p:sp>
        <p:nvSpPr>
          <p:cNvPr id="48" name="箭號: 向下 47">
            <a:extLst>
              <a:ext uri="{FF2B5EF4-FFF2-40B4-BE49-F238E27FC236}">
                <a16:creationId xmlns:a16="http://schemas.microsoft.com/office/drawing/2014/main" id="{F1660923-3AF3-E35B-F61B-7A4E3ED0D634}"/>
              </a:ext>
            </a:extLst>
          </p:cNvPr>
          <p:cNvSpPr/>
          <p:nvPr/>
        </p:nvSpPr>
        <p:spPr>
          <a:xfrm>
            <a:off x="1509228" y="3896020"/>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1" name="箭號: 向下 50">
            <a:extLst>
              <a:ext uri="{FF2B5EF4-FFF2-40B4-BE49-F238E27FC236}">
                <a16:creationId xmlns:a16="http://schemas.microsoft.com/office/drawing/2014/main" id="{CC955D7E-C4A8-D321-5D88-8F11AA1E28DE}"/>
              </a:ext>
            </a:extLst>
          </p:cNvPr>
          <p:cNvSpPr/>
          <p:nvPr/>
        </p:nvSpPr>
        <p:spPr>
          <a:xfrm rot="13537976">
            <a:off x="3102501" y="4517626"/>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3" name="圖形 52">
            <a:extLst>
              <a:ext uri="{FF2B5EF4-FFF2-40B4-BE49-F238E27FC236}">
                <a16:creationId xmlns:a16="http://schemas.microsoft.com/office/drawing/2014/main" id="{4194AE62-4F8E-2B87-1105-4F9C3BECC542}"/>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t="30693" r="34338"/>
          <a:stretch/>
        </p:blipFill>
        <p:spPr>
          <a:xfrm>
            <a:off x="8925285" y="4269936"/>
            <a:ext cx="2897849" cy="2524422"/>
          </a:xfrm>
          <a:prstGeom prst="rect">
            <a:avLst/>
          </a:prstGeom>
        </p:spPr>
      </p:pic>
      <p:pic>
        <p:nvPicPr>
          <p:cNvPr id="54" name="圖形 53">
            <a:extLst>
              <a:ext uri="{FF2B5EF4-FFF2-40B4-BE49-F238E27FC236}">
                <a16:creationId xmlns:a16="http://schemas.microsoft.com/office/drawing/2014/main" id="{18B02085-CFEC-A12C-B43F-61EADE588FE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62219" y="4824003"/>
            <a:ext cx="2692626" cy="1394055"/>
          </a:xfrm>
          <a:prstGeom prst="rect">
            <a:avLst/>
          </a:prstGeom>
        </p:spPr>
      </p:pic>
      <p:pic>
        <p:nvPicPr>
          <p:cNvPr id="55" name="圖形 54">
            <a:extLst>
              <a:ext uri="{FF2B5EF4-FFF2-40B4-BE49-F238E27FC236}">
                <a16:creationId xmlns:a16="http://schemas.microsoft.com/office/drawing/2014/main" id="{565275A4-BA0A-CC9F-B040-2D0B762A52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09694" y="5911103"/>
            <a:ext cx="486000" cy="360000"/>
          </a:xfrm>
          <a:prstGeom prst="rect">
            <a:avLst/>
          </a:prstGeom>
        </p:spPr>
      </p:pic>
      <p:pic>
        <p:nvPicPr>
          <p:cNvPr id="58" name="圖形 57">
            <a:extLst>
              <a:ext uri="{FF2B5EF4-FFF2-40B4-BE49-F238E27FC236}">
                <a16:creationId xmlns:a16="http://schemas.microsoft.com/office/drawing/2014/main" id="{1099C408-5C05-08CD-4294-C742129B35D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0800000">
            <a:off x="533210" y="4927996"/>
            <a:ext cx="486000" cy="360000"/>
          </a:xfrm>
          <a:prstGeom prst="rect">
            <a:avLst/>
          </a:prstGeom>
        </p:spPr>
      </p:pic>
      <p:pic>
        <p:nvPicPr>
          <p:cNvPr id="59" name="圖形 58">
            <a:extLst>
              <a:ext uri="{FF2B5EF4-FFF2-40B4-BE49-F238E27FC236}">
                <a16:creationId xmlns:a16="http://schemas.microsoft.com/office/drawing/2014/main" id="{8F2CAD8B-ED9A-1A37-B582-6D42932C929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15684" y="3268362"/>
            <a:ext cx="549007" cy="345672"/>
          </a:xfrm>
          <a:prstGeom prst="rect">
            <a:avLst/>
          </a:prstGeom>
        </p:spPr>
      </p:pic>
      <p:pic>
        <p:nvPicPr>
          <p:cNvPr id="60" name="圖形 59">
            <a:extLst>
              <a:ext uri="{FF2B5EF4-FFF2-40B4-BE49-F238E27FC236}">
                <a16:creationId xmlns:a16="http://schemas.microsoft.com/office/drawing/2014/main" id="{8808948C-12B0-B34E-4F33-001854DE62F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0800000">
            <a:off x="544868" y="3811081"/>
            <a:ext cx="549007" cy="345672"/>
          </a:xfrm>
          <a:prstGeom prst="rect">
            <a:avLst/>
          </a:prstGeom>
        </p:spPr>
      </p:pic>
      <p:pic>
        <p:nvPicPr>
          <p:cNvPr id="61" name="圖形 60">
            <a:extLst>
              <a:ext uri="{FF2B5EF4-FFF2-40B4-BE49-F238E27FC236}">
                <a16:creationId xmlns:a16="http://schemas.microsoft.com/office/drawing/2014/main" id="{BDD04F9E-9230-885B-FB1E-EED894A9D3E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272686" y="3071035"/>
            <a:ext cx="288000" cy="288000"/>
          </a:xfrm>
          <a:prstGeom prst="rect">
            <a:avLst/>
          </a:prstGeom>
        </p:spPr>
      </p:pic>
      <p:pic>
        <p:nvPicPr>
          <p:cNvPr id="62" name="圖形 61">
            <a:extLst>
              <a:ext uri="{FF2B5EF4-FFF2-40B4-BE49-F238E27FC236}">
                <a16:creationId xmlns:a16="http://schemas.microsoft.com/office/drawing/2014/main" id="{1BA8D81D-6595-3D79-A5FB-40B5924E8A8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698536" y="3689587"/>
            <a:ext cx="2244896" cy="1632652"/>
          </a:xfrm>
          <a:prstGeom prst="rect">
            <a:avLst/>
          </a:prstGeom>
        </p:spPr>
      </p:pic>
      <p:pic>
        <p:nvPicPr>
          <p:cNvPr id="63" name="圖形 62">
            <a:extLst>
              <a:ext uri="{FF2B5EF4-FFF2-40B4-BE49-F238E27FC236}">
                <a16:creationId xmlns:a16="http://schemas.microsoft.com/office/drawing/2014/main" id="{89330A4C-0B53-7FDA-4251-4B12B395A91B}"/>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550657" y="2996967"/>
            <a:ext cx="302400" cy="648000"/>
          </a:xfrm>
          <a:prstGeom prst="rect">
            <a:avLst/>
          </a:prstGeom>
        </p:spPr>
      </p:pic>
      <p:pic>
        <p:nvPicPr>
          <p:cNvPr id="64" name="圖形 63">
            <a:extLst>
              <a:ext uri="{FF2B5EF4-FFF2-40B4-BE49-F238E27FC236}">
                <a16:creationId xmlns:a16="http://schemas.microsoft.com/office/drawing/2014/main" id="{BA3FEAB4-AD9B-BEBB-7863-ABC99E6CF66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10800000">
            <a:off x="4763608" y="5297481"/>
            <a:ext cx="302400" cy="648000"/>
          </a:xfrm>
          <a:prstGeom prst="rect">
            <a:avLst/>
          </a:prstGeom>
        </p:spPr>
      </p:pic>
      <p:pic>
        <p:nvPicPr>
          <p:cNvPr id="65" name="圖形 64">
            <a:extLst>
              <a:ext uri="{FF2B5EF4-FFF2-40B4-BE49-F238E27FC236}">
                <a16:creationId xmlns:a16="http://schemas.microsoft.com/office/drawing/2014/main" id="{D3325FBA-3D1D-D944-8EBE-AE8D1C7E482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27980" y="5554742"/>
            <a:ext cx="288000" cy="288000"/>
          </a:xfrm>
          <a:prstGeom prst="rect">
            <a:avLst/>
          </a:prstGeom>
        </p:spPr>
      </p:pic>
      <p:pic>
        <p:nvPicPr>
          <p:cNvPr id="66" name="圖形 65">
            <a:extLst>
              <a:ext uri="{FF2B5EF4-FFF2-40B4-BE49-F238E27FC236}">
                <a16:creationId xmlns:a16="http://schemas.microsoft.com/office/drawing/2014/main" id="{8D816441-FF0D-526C-FFF4-1AC05C17BEE2}"/>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389701" y="3010500"/>
            <a:ext cx="1874737" cy="1509855"/>
          </a:xfrm>
          <a:prstGeom prst="rect">
            <a:avLst/>
          </a:prstGeom>
        </p:spPr>
      </p:pic>
      <p:pic>
        <p:nvPicPr>
          <p:cNvPr id="67" name="圖形 66">
            <a:extLst>
              <a:ext uri="{FF2B5EF4-FFF2-40B4-BE49-F238E27FC236}">
                <a16:creationId xmlns:a16="http://schemas.microsoft.com/office/drawing/2014/main" id="{6C67DB96-3B94-F157-140A-4238ED40900A}"/>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948341" y="3550262"/>
            <a:ext cx="466154" cy="364816"/>
          </a:xfrm>
          <a:prstGeom prst="rect">
            <a:avLst/>
          </a:prstGeom>
        </p:spPr>
      </p:pic>
      <p:pic>
        <p:nvPicPr>
          <p:cNvPr id="68" name="圖形 67">
            <a:extLst>
              <a:ext uri="{FF2B5EF4-FFF2-40B4-BE49-F238E27FC236}">
                <a16:creationId xmlns:a16="http://schemas.microsoft.com/office/drawing/2014/main" id="{45D7387D-7EE3-A999-C3EE-E56C8A5A145D}"/>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rot="10800000">
            <a:off x="6349624" y="2650872"/>
            <a:ext cx="466154" cy="364816"/>
          </a:xfrm>
          <a:prstGeom prst="rect">
            <a:avLst/>
          </a:prstGeom>
        </p:spPr>
      </p:pic>
      <p:pic>
        <p:nvPicPr>
          <p:cNvPr id="69" name="圖形 68">
            <a:extLst>
              <a:ext uri="{FF2B5EF4-FFF2-40B4-BE49-F238E27FC236}">
                <a16:creationId xmlns:a16="http://schemas.microsoft.com/office/drawing/2014/main" id="{0E052495-9A79-110F-19EF-345AC5B1224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10800000">
            <a:off x="7708651" y="4236427"/>
            <a:ext cx="262209" cy="561876"/>
          </a:xfrm>
          <a:prstGeom prst="rect">
            <a:avLst/>
          </a:prstGeom>
        </p:spPr>
      </p:pic>
      <p:pic>
        <p:nvPicPr>
          <p:cNvPr id="70" name="圖形 69">
            <a:extLst>
              <a:ext uri="{FF2B5EF4-FFF2-40B4-BE49-F238E27FC236}">
                <a16:creationId xmlns:a16="http://schemas.microsoft.com/office/drawing/2014/main" id="{26CDA6BB-AD0A-71F5-5D65-9908EE4A7259}"/>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6551148" y="5026315"/>
            <a:ext cx="1543186" cy="1106730"/>
          </a:xfrm>
          <a:prstGeom prst="rect">
            <a:avLst/>
          </a:prstGeom>
        </p:spPr>
      </p:pic>
      <p:pic>
        <p:nvPicPr>
          <p:cNvPr id="71" name="圖形 70">
            <a:extLst>
              <a:ext uri="{FF2B5EF4-FFF2-40B4-BE49-F238E27FC236}">
                <a16:creationId xmlns:a16="http://schemas.microsoft.com/office/drawing/2014/main" id="{FAF06DFF-2479-FDA2-50E6-E721059274A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542968" y="4481575"/>
            <a:ext cx="216000" cy="216000"/>
          </a:xfrm>
          <a:prstGeom prst="rect">
            <a:avLst/>
          </a:prstGeom>
        </p:spPr>
      </p:pic>
      <p:pic>
        <p:nvPicPr>
          <p:cNvPr id="72" name="圖形 71">
            <a:extLst>
              <a:ext uri="{FF2B5EF4-FFF2-40B4-BE49-F238E27FC236}">
                <a16:creationId xmlns:a16="http://schemas.microsoft.com/office/drawing/2014/main" id="{68209771-5883-84AB-2E73-1E247DE0F18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445453" y="2483964"/>
            <a:ext cx="216000" cy="216000"/>
          </a:xfrm>
          <a:prstGeom prst="rect">
            <a:avLst/>
          </a:prstGeom>
        </p:spPr>
      </p:pic>
      <p:pic>
        <p:nvPicPr>
          <p:cNvPr id="73" name="圖形 72">
            <a:extLst>
              <a:ext uri="{FF2B5EF4-FFF2-40B4-BE49-F238E27FC236}">
                <a16:creationId xmlns:a16="http://schemas.microsoft.com/office/drawing/2014/main" id="{61B4C7F4-64A4-8E20-03C9-58896F047C0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197083" y="3447550"/>
            <a:ext cx="216000" cy="216000"/>
          </a:xfrm>
          <a:prstGeom prst="rect">
            <a:avLst/>
          </a:prstGeom>
        </p:spPr>
      </p:pic>
      <p:pic>
        <p:nvPicPr>
          <p:cNvPr id="74" name="圖形 73">
            <a:extLst>
              <a:ext uri="{FF2B5EF4-FFF2-40B4-BE49-F238E27FC236}">
                <a16:creationId xmlns:a16="http://schemas.microsoft.com/office/drawing/2014/main" id="{664B120D-0086-278B-CFB5-63D4D809C01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202464" y="4689301"/>
            <a:ext cx="262209" cy="561876"/>
          </a:xfrm>
          <a:prstGeom prst="rect">
            <a:avLst/>
          </a:prstGeom>
        </p:spPr>
      </p:pic>
      <p:pic>
        <p:nvPicPr>
          <p:cNvPr id="75" name="圖形 74">
            <a:extLst>
              <a:ext uri="{FF2B5EF4-FFF2-40B4-BE49-F238E27FC236}">
                <a16:creationId xmlns:a16="http://schemas.microsoft.com/office/drawing/2014/main" id="{26911811-59FC-1F47-E6E2-84BC2B93F848}"/>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7030035" y="4797376"/>
            <a:ext cx="216000" cy="216000"/>
          </a:xfrm>
          <a:prstGeom prst="rect">
            <a:avLst/>
          </a:prstGeom>
        </p:spPr>
      </p:pic>
      <p:sp>
        <p:nvSpPr>
          <p:cNvPr id="77" name="箭號: 向下 76">
            <a:extLst>
              <a:ext uri="{FF2B5EF4-FFF2-40B4-BE49-F238E27FC236}">
                <a16:creationId xmlns:a16="http://schemas.microsoft.com/office/drawing/2014/main" id="{B6B21289-57B7-E72B-D56E-C0D8294F8EE8}"/>
              </a:ext>
            </a:extLst>
          </p:cNvPr>
          <p:cNvSpPr/>
          <p:nvPr/>
        </p:nvSpPr>
        <p:spPr>
          <a:xfrm rot="13537976">
            <a:off x="8343996" y="3824758"/>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8" name="矩形: 圓角 77">
            <a:extLst>
              <a:ext uri="{FF2B5EF4-FFF2-40B4-BE49-F238E27FC236}">
                <a16:creationId xmlns:a16="http://schemas.microsoft.com/office/drawing/2014/main" id="{E2C4E087-4C04-7A05-1DCC-02D10E287104}"/>
              </a:ext>
            </a:extLst>
          </p:cNvPr>
          <p:cNvSpPr/>
          <p:nvPr/>
        </p:nvSpPr>
        <p:spPr>
          <a:xfrm>
            <a:off x="6704231" y="2214539"/>
            <a:ext cx="1861487" cy="509019"/>
          </a:xfrm>
          <a:prstGeom prst="roundRect">
            <a:avLst>
              <a:gd name="adj" fmla="val 27980"/>
            </a:avLst>
          </a:prstGeom>
          <a:solidFill>
            <a:schemeClr val="bg1">
              <a:lumMod val="8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9" name="文字方塊 78">
            <a:extLst>
              <a:ext uri="{FF2B5EF4-FFF2-40B4-BE49-F238E27FC236}">
                <a16:creationId xmlns:a16="http://schemas.microsoft.com/office/drawing/2014/main" id="{23A8FF5A-4630-5C66-B25A-3F4EA877C563}"/>
              </a:ext>
            </a:extLst>
          </p:cNvPr>
          <p:cNvSpPr txBox="1"/>
          <p:nvPr/>
        </p:nvSpPr>
        <p:spPr>
          <a:xfrm>
            <a:off x="6734473" y="2295596"/>
            <a:ext cx="1898725" cy="369332"/>
          </a:xfrm>
          <a:prstGeom prst="rect">
            <a:avLst/>
          </a:prstGeom>
          <a:noFill/>
        </p:spPr>
        <p:txBody>
          <a:bodyPr wrap="none" lIns="91440" tIns="45720" rIns="91440" bIns="45720" rtlCol="0" anchor="t">
            <a:spAutoFit/>
          </a:bodyPr>
          <a:lstStyle/>
          <a:p>
            <a:r>
              <a:rPr lang="en-US" altLang="zh-TW" sz="1800" b="1" dirty="0">
                <a:latin typeface="Arial" panose="020B0604020202020204" pitchFamily="34" charset="0"/>
                <a:ea typeface="微軟正黑體" panose="020B0604030504040204" pitchFamily="34" charset="-120"/>
                <a:cs typeface="Arial"/>
                <a:sym typeface="Arial" panose="020B0604020202020204" pitchFamily="34" charset="0"/>
              </a:rPr>
              <a:t>3.5”</a:t>
            </a:r>
            <a:r>
              <a:rPr lang="zh-TW" altLang="en-US" sz="1800" b="1" dirty="0">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dirty="0">
                <a:latin typeface="Arial" panose="020B0604020202020204" pitchFamily="34" charset="0"/>
                <a:ea typeface="微軟正黑體" panose="020B0604030504040204" pitchFamily="34" charset="-120"/>
                <a:cs typeface="Arial"/>
                <a:sym typeface="Arial" panose="020B0604020202020204" pitchFamily="34" charset="0"/>
              </a:rPr>
              <a:t>SATA HDD </a:t>
            </a:r>
            <a:endParaRPr lang="zh-TW" altLang="en-US" sz="1800" b="1" dirty="0">
              <a:latin typeface="Arial" panose="020B0604020202020204" pitchFamily="34" charset="0"/>
              <a:ea typeface="微軟正黑體" panose="020B0604030504040204" pitchFamily="34" charset="-120"/>
              <a:sym typeface="Arial" panose="020B0604020202020204" pitchFamily="34" charset="0"/>
            </a:endParaRPr>
          </a:p>
        </p:txBody>
      </p:sp>
      <p:sp>
        <p:nvSpPr>
          <p:cNvPr id="40" name="箭號: 向下 39">
            <a:extLst>
              <a:ext uri="{FF2B5EF4-FFF2-40B4-BE49-F238E27FC236}">
                <a16:creationId xmlns:a16="http://schemas.microsoft.com/office/drawing/2014/main" id="{530E3DBF-EF59-5D90-592B-E0B7DEAF51AB}"/>
              </a:ext>
            </a:extLst>
          </p:cNvPr>
          <p:cNvSpPr/>
          <p:nvPr/>
        </p:nvSpPr>
        <p:spPr>
          <a:xfrm>
            <a:off x="10443533" y="3652606"/>
            <a:ext cx="727281" cy="951061"/>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505770538"/>
      </p:ext>
    </p:extLst>
  </p:cSld>
  <p:clrMapOvr>
    <a:masterClrMapping/>
  </p:clrMapOvr>
  <p:transition spd="med">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a74e59ac-1c76-4891-9d26-388b3e4d1cd4&quot;,&quot;Name&quot;:null,&quot;Kind&quot;:&quot;Custom&quot;,&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訂 3">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3321</Words>
  <Application>Microsoft Office PowerPoint</Application>
  <PresentationFormat>寬螢幕</PresentationFormat>
  <Paragraphs>573</Paragraphs>
  <Slides>45</Slides>
  <Notes>44</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45</vt:i4>
      </vt:variant>
    </vt:vector>
  </HeadingPairs>
  <TitlesOfParts>
    <vt:vector size="53" baseType="lpstr">
      <vt:lpstr>Arial,Sans-Serif</vt:lpstr>
      <vt:lpstr>等线</vt:lpstr>
      <vt:lpstr>微軟正黑體</vt:lpstr>
      <vt:lpstr>新細明體</vt:lpstr>
      <vt:lpstr>Arial</vt:lpstr>
      <vt:lpstr>Calibri</vt:lpstr>
      <vt:lpstr>Corbel</vt:lpstr>
      <vt:lpstr>自訂設計</vt:lpstr>
      <vt:lpstr>PowerPoint 簡報</vt:lpstr>
      <vt:lpstr>Post-epidemic accelerates enterprise transformation, sustainability and maintenance will be the key</vt:lpstr>
      <vt:lpstr>SSD prices are expected to fall, affordably improve storage performance now </vt:lpstr>
      <vt:lpstr>TS-253E / TS-453E NAS Main Features</vt:lpstr>
      <vt:lpstr>Powered by an Intel Celeron J6412 high-efficiency quad-core processor</vt:lpstr>
      <vt:lpstr>Outperforms competing products in the same class with a built-in 8 GB on board memory</vt:lpstr>
      <vt:lpstr>Dual 2.5 GbE high-speed network ports</vt:lpstr>
      <vt:lpstr>TS-253E / TS-453E front view</vt:lpstr>
      <vt:lpstr>Installing 2.5" / 3.5" SATA HDD or SSD</vt:lpstr>
      <vt:lpstr>Attain greater NAS performance by installing M.2 2280 NVMe PCIe SSDs (sold separately) </vt:lpstr>
      <vt:lpstr>M.2 NVMe SSD cache for improved performance at a lower cost</vt:lpstr>
      <vt:lpstr>Qtier™: drives auto-tiering constantly optimize data across storage tiers</vt:lpstr>
      <vt:lpstr>Installing M.2 2280 NVMe PCIe SSD</vt:lpstr>
      <vt:lpstr>TS-253E / TS-453E rear view</vt:lpstr>
      <vt:lpstr>Add more storage with QNAP USB JBOD &amp; RAID storage expansion units</vt:lpstr>
      <vt:lpstr>1 x 2.5GbE for 10GB file transfer with excellent performance</vt:lpstr>
      <vt:lpstr>2 x 2.5GbE for 10GB file transfer with the best performance in dual-client transfer</vt:lpstr>
      <vt:lpstr>PowerPoint 簡報</vt:lpstr>
      <vt:lpstr>PowerPoint 簡報</vt:lpstr>
      <vt:lpstr>Equipped with the latest QTS 5.0 NAS operating system</vt:lpstr>
      <vt:lpstr>Choose between  QTS and ZFS based QuTS hero</vt:lpstr>
      <vt:lpstr>WORM (Write Once Read Many times)</vt:lpstr>
      <vt:lpstr>Windows Search Protocol (WSP) support for NAS shared folders</vt:lpstr>
      <vt:lpstr>Windows Search Protocol (WSP) support for NAS shared folders</vt:lpstr>
      <vt:lpstr>TS-253E / TS-453E natively supports exFAT</vt:lpstr>
      <vt:lpstr>Faster image identification with integrated Intel® OpenVINO™ AI engine</vt:lpstr>
      <vt:lpstr>DA Drive Analyzer , predict drive failure and minimize downtime</vt:lpstr>
      <vt:lpstr>Backup data with deduplication in HBS 3</vt:lpstr>
      <vt:lpstr>Snapshots help you fight with ransomware threats, security threats and human errors</vt:lpstr>
      <vt:lpstr>Virtualization Station for running VMs </vt:lpstr>
      <vt:lpstr>Container Station for containerized apps</vt:lpstr>
      <vt:lpstr>Qsync , cross-device file sync for individuals and teams</vt:lpstr>
      <vt:lpstr>The NAS provides a productive office file management flow with useful apps</vt:lpstr>
      <vt:lpstr>TS-253E / TS-453E  support dual HDMI 4K output</vt:lpstr>
      <vt:lpstr>HybridDesk Station for various A/V needs</vt:lpstr>
      <vt:lpstr>QVR Elite 24 x7 smart surveillance system</vt:lpstr>
      <vt:lpstr>QVR Elite with powerful IP surveillance camera management and support</vt:lpstr>
      <vt:lpstr>PowerPoint 簡報</vt:lpstr>
      <vt:lpstr>Through Mirror output, the same picture can also be output to different screens</vt:lpstr>
      <vt:lpstr>Built-in firewall for QNAP appliances</vt:lpstr>
      <vt:lpstr>Secure communication for peace of mind</vt:lpstr>
      <vt:lpstr>QuFTP remote file FTP access service</vt:lpstr>
      <vt:lpstr>The new TS-253E / TS-453E with greatly improved performance</vt:lpstr>
      <vt:lpstr>Shipped with 3-year standard warranty, optional 2 additional years of coverage </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Yvonne Tsai 蔡亞彣</cp:lastModifiedBy>
  <cp:revision>123</cp:revision>
  <dcterms:created xsi:type="dcterms:W3CDTF">2021-03-26T08:21:54Z</dcterms:created>
  <dcterms:modified xsi:type="dcterms:W3CDTF">2024-08-27T03:55:37Z</dcterms:modified>
</cp:coreProperties>
</file>