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8"/>
  </p:notesMasterIdLst>
  <p:handoutMasterIdLst>
    <p:handoutMasterId r:id="rId89"/>
  </p:handoutMasterIdLst>
  <p:sldIdLst>
    <p:sldId id="270" r:id="rId5"/>
    <p:sldId id="293" r:id="rId6"/>
    <p:sldId id="276" r:id="rId7"/>
    <p:sldId id="331" r:id="rId8"/>
    <p:sldId id="284" r:id="rId9"/>
    <p:sldId id="332" r:id="rId10"/>
    <p:sldId id="333" r:id="rId11"/>
    <p:sldId id="334" r:id="rId12"/>
    <p:sldId id="439" r:id="rId13"/>
    <p:sldId id="338" r:id="rId14"/>
    <p:sldId id="383" r:id="rId15"/>
    <p:sldId id="384" r:id="rId16"/>
    <p:sldId id="385" r:id="rId17"/>
    <p:sldId id="424" r:id="rId18"/>
    <p:sldId id="425" r:id="rId19"/>
    <p:sldId id="426" r:id="rId20"/>
    <p:sldId id="427" r:id="rId21"/>
    <p:sldId id="391" r:id="rId22"/>
    <p:sldId id="354" r:id="rId23"/>
    <p:sldId id="417" r:id="rId24"/>
    <p:sldId id="418" r:id="rId25"/>
    <p:sldId id="419" r:id="rId26"/>
    <p:sldId id="420" r:id="rId27"/>
    <p:sldId id="421" r:id="rId28"/>
    <p:sldId id="422" r:id="rId29"/>
    <p:sldId id="423" r:id="rId30"/>
    <p:sldId id="357" r:id="rId31"/>
    <p:sldId id="302" r:id="rId32"/>
    <p:sldId id="317" r:id="rId33"/>
    <p:sldId id="325" r:id="rId34"/>
    <p:sldId id="327" r:id="rId35"/>
    <p:sldId id="318" r:id="rId36"/>
    <p:sldId id="319" r:id="rId37"/>
    <p:sldId id="320" r:id="rId38"/>
    <p:sldId id="321" r:id="rId39"/>
    <p:sldId id="322" r:id="rId40"/>
    <p:sldId id="323" r:id="rId41"/>
    <p:sldId id="324" r:id="rId42"/>
    <p:sldId id="355" r:id="rId43"/>
    <p:sldId id="347" r:id="rId44"/>
    <p:sldId id="336" r:id="rId45"/>
    <p:sldId id="348" r:id="rId46"/>
    <p:sldId id="428" r:id="rId47"/>
    <p:sldId id="350" r:id="rId48"/>
    <p:sldId id="351" r:id="rId49"/>
    <p:sldId id="370" r:id="rId50"/>
    <p:sldId id="352" r:id="rId51"/>
    <p:sldId id="406" r:id="rId52"/>
    <p:sldId id="431" r:id="rId53"/>
    <p:sldId id="416" r:id="rId54"/>
    <p:sldId id="429" r:id="rId55"/>
    <p:sldId id="412" r:id="rId56"/>
    <p:sldId id="433" r:id="rId57"/>
    <p:sldId id="411" r:id="rId58"/>
    <p:sldId id="432" r:id="rId59"/>
    <p:sldId id="410" r:id="rId60"/>
    <p:sldId id="435" r:id="rId61"/>
    <p:sldId id="437" r:id="rId62"/>
    <p:sldId id="409" r:id="rId63"/>
    <p:sldId id="408" r:id="rId64"/>
    <p:sldId id="430" r:id="rId65"/>
    <p:sldId id="413" r:id="rId66"/>
    <p:sldId id="436" r:id="rId67"/>
    <p:sldId id="367" r:id="rId68"/>
    <p:sldId id="434" r:id="rId69"/>
    <p:sldId id="407" r:id="rId70"/>
    <p:sldId id="438" r:id="rId71"/>
    <p:sldId id="356" r:id="rId72"/>
    <p:sldId id="353" r:id="rId73"/>
    <p:sldId id="371" r:id="rId74"/>
    <p:sldId id="373" r:id="rId75"/>
    <p:sldId id="374" r:id="rId76"/>
    <p:sldId id="375" r:id="rId77"/>
    <p:sldId id="372" r:id="rId78"/>
    <p:sldId id="377" r:id="rId79"/>
    <p:sldId id="376" r:id="rId80"/>
    <p:sldId id="378" r:id="rId81"/>
    <p:sldId id="379" r:id="rId82"/>
    <p:sldId id="380" r:id="rId83"/>
    <p:sldId id="381" r:id="rId84"/>
    <p:sldId id="382" r:id="rId85"/>
    <p:sldId id="296" r:id="rId86"/>
    <p:sldId id="261" r:id="rId8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29" userDrawn="1">
          <p15:clr>
            <a:srgbClr val="A4A3A4"/>
          </p15:clr>
        </p15:guide>
        <p15:guide id="2" orient="horz" pos="4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1198A3-B725-D554-795D-8DD0CD9D88A2}" name="Stephen Armstrong" initials="SA" userId="83c9eeead8352a0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360"/>
    <a:srgbClr val="073F51"/>
    <a:srgbClr val="F0F0F0"/>
    <a:srgbClr val="09556D"/>
    <a:srgbClr val="0C6C8A"/>
    <a:srgbClr val="0E82AF"/>
    <a:srgbClr val="042942"/>
    <a:srgbClr val="F3F2F1"/>
    <a:srgbClr val="28A09D"/>
    <a:srgbClr val="2AAB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179" autoAdjust="0"/>
    <p:restoredTop sz="94678"/>
  </p:normalViewPr>
  <p:slideViewPr>
    <p:cSldViewPr snapToGrid="0">
      <p:cViewPr varScale="1">
        <p:scale>
          <a:sx n="110" d="100"/>
          <a:sy n="110" d="100"/>
        </p:scale>
        <p:origin x="62" y="77"/>
      </p:cViewPr>
      <p:guideLst>
        <p:guide pos="529"/>
        <p:guide orient="horz" pos="43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2023/2/20</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2023/2/20</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a:t>
            </a:fld>
            <a:endParaRPr lang="zh-TW" altLang="en-US"/>
          </a:p>
        </p:txBody>
      </p:sp>
    </p:spTree>
    <p:extLst>
      <p:ext uri="{BB962C8B-B14F-4D97-AF65-F5344CB8AC3E}">
        <p14:creationId xmlns:p14="http://schemas.microsoft.com/office/powerpoint/2010/main" val="917803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18</a:t>
            </a:fld>
            <a:endParaRPr lang="zh-TW" altLang="en-US"/>
          </a:p>
        </p:txBody>
      </p:sp>
    </p:spTree>
    <p:extLst>
      <p:ext uri="{BB962C8B-B14F-4D97-AF65-F5344CB8AC3E}">
        <p14:creationId xmlns:p14="http://schemas.microsoft.com/office/powerpoint/2010/main" val="2148565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22</a:t>
            </a:fld>
            <a:endParaRPr lang="zh-TW" altLang="en-US"/>
          </a:p>
        </p:txBody>
      </p:sp>
    </p:spTree>
    <p:extLst>
      <p:ext uri="{BB962C8B-B14F-4D97-AF65-F5344CB8AC3E}">
        <p14:creationId xmlns:p14="http://schemas.microsoft.com/office/powerpoint/2010/main" val="288405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24</a:t>
            </a:fld>
            <a:endParaRPr lang="zh-TW" altLang="en-US"/>
          </a:p>
        </p:txBody>
      </p:sp>
    </p:spTree>
    <p:extLst>
      <p:ext uri="{BB962C8B-B14F-4D97-AF65-F5344CB8AC3E}">
        <p14:creationId xmlns:p14="http://schemas.microsoft.com/office/powerpoint/2010/main" val="3702586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25</a:t>
            </a:fld>
            <a:endParaRPr lang="zh-TW" altLang="en-US"/>
          </a:p>
        </p:txBody>
      </p:sp>
    </p:spTree>
    <p:extLst>
      <p:ext uri="{BB962C8B-B14F-4D97-AF65-F5344CB8AC3E}">
        <p14:creationId xmlns:p14="http://schemas.microsoft.com/office/powerpoint/2010/main" val="586112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35</a:t>
            </a:fld>
            <a:endParaRPr lang="zh-TW" altLang="en-US"/>
          </a:p>
        </p:txBody>
      </p:sp>
    </p:spTree>
    <p:extLst>
      <p:ext uri="{BB962C8B-B14F-4D97-AF65-F5344CB8AC3E}">
        <p14:creationId xmlns:p14="http://schemas.microsoft.com/office/powerpoint/2010/main" val="2577430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36</a:t>
            </a:fld>
            <a:endParaRPr lang="zh-TW" altLang="en-US"/>
          </a:p>
        </p:txBody>
      </p:sp>
    </p:spTree>
    <p:extLst>
      <p:ext uri="{BB962C8B-B14F-4D97-AF65-F5344CB8AC3E}">
        <p14:creationId xmlns:p14="http://schemas.microsoft.com/office/powerpoint/2010/main" val="3955107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37</a:t>
            </a:fld>
            <a:endParaRPr lang="zh-TW" altLang="en-US"/>
          </a:p>
        </p:txBody>
      </p:sp>
    </p:spTree>
    <p:extLst>
      <p:ext uri="{BB962C8B-B14F-4D97-AF65-F5344CB8AC3E}">
        <p14:creationId xmlns:p14="http://schemas.microsoft.com/office/powerpoint/2010/main" val="1665028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38</a:t>
            </a:fld>
            <a:endParaRPr lang="zh-TW" altLang="en-US"/>
          </a:p>
        </p:txBody>
      </p:sp>
    </p:spTree>
    <p:extLst>
      <p:ext uri="{BB962C8B-B14F-4D97-AF65-F5344CB8AC3E}">
        <p14:creationId xmlns:p14="http://schemas.microsoft.com/office/powerpoint/2010/main" val="3268958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48</a:t>
            </a:fld>
            <a:endParaRPr lang="zh-TW" altLang="en-US"/>
          </a:p>
        </p:txBody>
      </p:sp>
    </p:spTree>
    <p:extLst>
      <p:ext uri="{BB962C8B-B14F-4D97-AF65-F5344CB8AC3E}">
        <p14:creationId xmlns:p14="http://schemas.microsoft.com/office/powerpoint/2010/main" val="1106929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49</a:t>
            </a:fld>
            <a:endParaRPr lang="zh-TW" altLang="en-US"/>
          </a:p>
        </p:txBody>
      </p:sp>
    </p:spTree>
    <p:extLst>
      <p:ext uri="{BB962C8B-B14F-4D97-AF65-F5344CB8AC3E}">
        <p14:creationId xmlns:p14="http://schemas.microsoft.com/office/powerpoint/2010/main" val="2262647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1401733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51</a:t>
            </a:fld>
            <a:endParaRPr lang="zh-TW" altLang="en-US"/>
          </a:p>
        </p:txBody>
      </p:sp>
    </p:spTree>
    <p:extLst>
      <p:ext uri="{BB962C8B-B14F-4D97-AF65-F5344CB8AC3E}">
        <p14:creationId xmlns:p14="http://schemas.microsoft.com/office/powerpoint/2010/main" val="2206515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52</a:t>
            </a:fld>
            <a:endParaRPr lang="zh-TW" altLang="en-US"/>
          </a:p>
        </p:txBody>
      </p:sp>
    </p:spTree>
    <p:extLst>
      <p:ext uri="{BB962C8B-B14F-4D97-AF65-F5344CB8AC3E}">
        <p14:creationId xmlns:p14="http://schemas.microsoft.com/office/powerpoint/2010/main" val="2299660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53</a:t>
            </a:fld>
            <a:endParaRPr lang="zh-TW" altLang="en-US"/>
          </a:p>
        </p:txBody>
      </p:sp>
    </p:spTree>
    <p:extLst>
      <p:ext uri="{BB962C8B-B14F-4D97-AF65-F5344CB8AC3E}">
        <p14:creationId xmlns:p14="http://schemas.microsoft.com/office/powerpoint/2010/main" val="3985625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55</a:t>
            </a:fld>
            <a:endParaRPr lang="zh-TW" altLang="en-US"/>
          </a:p>
        </p:txBody>
      </p:sp>
    </p:spTree>
    <p:extLst>
      <p:ext uri="{BB962C8B-B14F-4D97-AF65-F5344CB8AC3E}">
        <p14:creationId xmlns:p14="http://schemas.microsoft.com/office/powerpoint/2010/main" val="235682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63</a:t>
            </a:fld>
            <a:endParaRPr lang="zh-TW" altLang="en-US"/>
          </a:p>
        </p:txBody>
      </p:sp>
    </p:spTree>
    <p:extLst>
      <p:ext uri="{BB962C8B-B14F-4D97-AF65-F5344CB8AC3E}">
        <p14:creationId xmlns:p14="http://schemas.microsoft.com/office/powerpoint/2010/main" val="3860673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79</a:t>
            </a:fld>
            <a:endParaRPr lang="zh-TW" altLang="en-US"/>
          </a:p>
        </p:txBody>
      </p:sp>
    </p:spTree>
    <p:extLst>
      <p:ext uri="{BB962C8B-B14F-4D97-AF65-F5344CB8AC3E}">
        <p14:creationId xmlns:p14="http://schemas.microsoft.com/office/powerpoint/2010/main" val="61831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7</a:t>
            </a:fld>
            <a:endParaRPr lang="zh-TW" altLang="en-US"/>
          </a:p>
        </p:txBody>
      </p:sp>
    </p:spTree>
    <p:extLst>
      <p:ext uri="{BB962C8B-B14F-4D97-AF65-F5344CB8AC3E}">
        <p14:creationId xmlns:p14="http://schemas.microsoft.com/office/powerpoint/2010/main" val="253953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2377922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36783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14</a:t>
            </a:fld>
            <a:endParaRPr lang="zh-TW" altLang="en-US"/>
          </a:p>
        </p:txBody>
      </p:sp>
    </p:spTree>
    <p:extLst>
      <p:ext uri="{BB962C8B-B14F-4D97-AF65-F5344CB8AC3E}">
        <p14:creationId xmlns:p14="http://schemas.microsoft.com/office/powerpoint/2010/main" val="3627469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15</a:t>
            </a:fld>
            <a:endParaRPr lang="zh-TW" altLang="en-US"/>
          </a:p>
        </p:txBody>
      </p:sp>
    </p:spTree>
    <p:extLst>
      <p:ext uri="{BB962C8B-B14F-4D97-AF65-F5344CB8AC3E}">
        <p14:creationId xmlns:p14="http://schemas.microsoft.com/office/powerpoint/2010/main" val="1244902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16</a:t>
            </a:fld>
            <a:endParaRPr lang="zh-TW" altLang="en-US"/>
          </a:p>
        </p:txBody>
      </p:sp>
    </p:spTree>
    <p:extLst>
      <p:ext uri="{BB962C8B-B14F-4D97-AF65-F5344CB8AC3E}">
        <p14:creationId xmlns:p14="http://schemas.microsoft.com/office/powerpoint/2010/main" val="37714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17</a:t>
            </a:fld>
            <a:endParaRPr lang="zh-TW" altLang="en-US"/>
          </a:p>
        </p:txBody>
      </p:sp>
    </p:spTree>
    <p:extLst>
      <p:ext uri="{BB962C8B-B14F-4D97-AF65-F5344CB8AC3E}">
        <p14:creationId xmlns:p14="http://schemas.microsoft.com/office/powerpoint/2010/main" val="3334896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png"/><Relationship Id="rId16" Type="http://schemas.openxmlformats.org/officeDocument/2006/relationships/image" Target="../media/image21.sv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85A17B6-6A25-40FC-BEC1-3CD1B6CFF0D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354476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9E3C58C-5AD9-4200-829D-81C30224FF1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6" y="2451"/>
            <a:ext cx="12189628" cy="6853097"/>
          </a:xfrm>
          <a:prstGeom prst="rect">
            <a:avLst/>
          </a:prstGeom>
        </p:spPr>
      </p:pic>
    </p:spTree>
    <p:extLst>
      <p:ext uri="{BB962C8B-B14F-4D97-AF65-F5344CB8AC3E}">
        <p14:creationId xmlns:p14="http://schemas.microsoft.com/office/powerpoint/2010/main" val="131146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0690E9-B52A-4CE8-B1F3-A2FD7CF61C8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785"/>
            <a:ext cx="12191999" cy="6854430"/>
          </a:xfrm>
          <a:prstGeom prst="rect">
            <a:avLst/>
          </a:prstGeom>
        </p:spPr>
      </p:pic>
      <p:pic>
        <p:nvPicPr>
          <p:cNvPr id="4" name="圖形 3">
            <a:extLst>
              <a:ext uri="{FF2B5EF4-FFF2-40B4-BE49-F238E27FC236}">
                <a16:creationId xmlns:a16="http://schemas.microsoft.com/office/drawing/2014/main" id="{A5F31AE8-343B-C116-15A9-CC9020A0DC1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0993" y="1443271"/>
            <a:ext cx="11351007" cy="45719"/>
          </a:xfrm>
          <a:prstGeom prst="rect">
            <a:avLst/>
          </a:prstGeom>
          <a:effectLst>
            <a:outerShdw blurRad="165100" dist="228600" dir="2400000" algn="tl" rotWithShape="0">
              <a:prstClr val="black">
                <a:alpha val="40000"/>
              </a:prstClr>
            </a:outerShdw>
          </a:effectLst>
        </p:spPr>
      </p:pic>
      <p:sp>
        <p:nvSpPr>
          <p:cNvPr id="6" name="標題版面配置區 1">
            <a:extLst>
              <a:ext uri="{FF2B5EF4-FFF2-40B4-BE49-F238E27FC236}">
                <a16:creationId xmlns:a16="http://schemas.microsoft.com/office/drawing/2014/main" id="{404FF937-1C64-75DF-F94F-616A8AA9AEA9}"/>
              </a:ext>
            </a:extLst>
          </p:cNvPr>
          <p:cNvSpPr>
            <a:spLocks noGrp="1"/>
          </p:cNvSpPr>
          <p:nvPr>
            <p:ph type="title"/>
          </p:nvPr>
        </p:nvSpPr>
        <p:spPr>
          <a:xfrm>
            <a:off x="714376" y="207295"/>
            <a:ext cx="11291886" cy="1325563"/>
          </a:xfrm>
          <a:prstGeom prst="rect">
            <a:avLst/>
          </a:prstGeom>
        </p:spPr>
        <p:txBody>
          <a:bodyPr vert="horz" lIns="91440" tIns="45720" rIns="91440" bIns="45720" rtlCol="0" anchor="ctr">
            <a:normAutofit/>
          </a:bodyPr>
          <a:lstStyle>
            <a:lvl1pPr>
              <a:defRPr sz="4400" b="1">
                <a:latin typeface="+mj-lt"/>
              </a:defRPr>
            </a:lvl1pPr>
          </a:lstStyle>
          <a:p>
            <a:r>
              <a:rPr lang="zh-TW" altLang="en-US"/>
              <a:t>按一下以編輯母片標題樣式</a:t>
            </a:r>
          </a:p>
        </p:txBody>
      </p:sp>
      <p:sp>
        <p:nvSpPr>
          <p:cNvPr id="7" name="文字版面配置區 2">
            <a:extLst>
              <a:ext uri="{FF2B5EF4-FFF2-40B4-BE49-F238E27FC236}">
                <a16:creationId xmlns:a16="http://schemas.microsoft.com/office/drawing/2014/main" id="{150D70BA-6498-4F89-FC4E-7B68EE4164FB}"/>
              </a:ext>
            </a:extLst>
          </p:cNvPr>
          <p:cNvSpPr>
            <a:spLocks noGrp="1"/>
          </p:cNvSpPr>
          <p:nvPr>
            <p:ph idx="1"/>
          </p:nvPr>
        </p:nvSpPr>
        <p:spPr>
          <a:xfrm>
            <a:off x="714376" y="1996933"/>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005098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0E6FD71-D621-9BF3-EF22-0627D14D84A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785"/>
            <a:ext cx="12191999" cy="6854430"/>
          </a:xfrm>
          <a:prstGeom prst="rect">
            <a:avLst/>
          </a:prstGeom>
        </p:spPr>
      </p:pic>
      <p:sp>
        <p:nvSpPr>
          <p:cNvPr id="2" name="標題 1">
            <a:extLst>
              <a:ext uri="{FF2B5EF4-FFF2-40B4-BE49-F238E27FC236}">
                <a16:creationId xmlns:a16="http://schemas.microsoft.com/office/drawing/2014/main" id="{E95267F0-3DDB-1FA0-6D1E-D0B2E128B3E5}"/>
              </a:ext>
            </a:extLst>
          </p:cNvPr>
          <p:cNvSpPr>
            <a:spLocks noGrp="1"/>
          </p:cNvSpPr>
          <p:nvPr>
            <p:ph type="title"/>
          </p:nvPr>
        </p:nvSpPr>
        <p:spPr>
          <a:xfrm>
            <a:off x="838200" y="238125"/>
            <a:ext cx="10515600" cy="1325563"/>
          </a:xfrm>
        </p:spPr>
        <p:txBody>
          <a:bodyPr/>
          <a:lstStyle/>
          <a:p>
            <a:r>
              <a:rPr lang="zh-TW" altLang="en-US"/>
              <a:t>按一下以編輯母片標題樣式</a:t>
            </a:r>
          </a:p>
        </p:txBody>
      </p:sp>
    </p:spTree>
    <p:extLst>
      <p:ext uri="{BB962C8B-B14F-4D97-AF65-F5344CB8AC3E}">
        <p14:creationId xmlns:p14="http://schemas.microsoft.com/office/powerpoint/2010/main" val="3029590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自訂版面配置">
    <p:spTree>
      <p:nvGrpSpPr>
        <p:cNvPr id="1" name=""/>
        <p:cNvGrpSpPr/>
        <p:nvPr/>
      </p:nvGrpSpPr>
      <p:grpSpPr>
        <a:xfrm>
          <a:off x="0" y="0"/>
          <a:ext cx="0" cy="0"/>
          <a:chOff x="0" y="0"/>
          <a:chExt cx="0" cy="0"/>
        </a:xfrm>
      </p:grpSpPr>
      <p:pic>
        <p:nvPicPr>
          <p:cNvPr id="4" name="圖形 3">
            <a:extLst>
              <a:ext uri="{FF2B5EF4-FFF2-40B4-BE49-F238E27FC236}">
                <a16:creationId xmlns:a16="http://schemas.microsoft.com/office/drawing/2014/main" id="{53ED848D-26A6-43DF-A0F3-01810F4B42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3488" y="203275"/>
            <a:ext cx="11205019" cy="6451449"/>
          </a:xfrm>
          <a:prstGeom prst="rect">
            <a:avLst/>
          </a:prstGeom>
        </p:spPr>
      </p:pic>
      <p:cxnSp>
        <p:nvCxnSpPr>
          <p:cNvPr id="5" name="直線接點 4">
            <a:extLst>
              <a:ext uri="{FF2B5EF4-FFF2-40B4-BE49-F238E27FC236}">
                <a16:creationId xmlns:a16="http://schemas.microsoft.com/office/drawing/2014/main" id="{1C1AAAA1-687C-4816-B4B8-D6ED22D8946E}"/>
              </a:ext>
            </a:extLst>
          </p:cNvPr>
          <p:cNvCxnSpPr/>
          <p:nvPr userDrawn="1"/>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A9959412-FE44-4520-B5A3-593CFEC3460C}"/>
              </a:ext>
            </a:extLst>
          </p:cNvPr>
          <p:cNvCxnSpPr/>
          <p:nvPr userDrawn="1"/>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227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自訂版面配置">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BF4FB81-E24B-472A-A8A0-D114E93AE9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88391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F7C6D4F-9F06-46D4-9D40-A136D9DB15C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2287105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30" cy="6856667"/>
          </a:xfrm>
          <a:prstGeom prst="rect">
            <a:avLst/>
          </a:prstGeom>
        </p:spPr>
      </p:pic>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5737" y="1533525"/>
            <a:ext cx="11820525" cy="5324474"/>
          </a:xfrm>
          <a:prstGeom prst="rect">
            <a:avLst/>
          </a:prstGeom>
        </p:spPr>
      </p:pic>
      <p:sp>
        <p:nvSpPr>
          <p:cNvPr id="2" name="矩形 1">
            <a:extLst>
              <a:ext uri="{FF2B5EF4-FFF2-40B4-BE49-F238E27FC236}">
                <a16:creationId xmlns:a16="http://schemas.microsoft.com/office/drawing/2014/main" id="{B7463E36-229E-4887-B763-EE77FD7D171D}"/>
              </a:ext>
            </a:extLst>
          </p:cNvPr>
          <p:cNvSpPr/>
          <p:nvPr userDrawn="1"/>
        </p:nvSpPr>
        <p:spPr>
          <a:xfrm>
            <a:off x="185737" y="1636296"/>
            <a:ext cx="11820525" cy="52217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標題版面配置區 1">
            <a:extLst>
              <a:ext uri="{FF2B5EF4-FFF2-40B4-BE49-F238E27FC236}">
                <a16:creationId xmlns:a16="http://schemas.microsoft.com/office/drawing/2014/main" id="{8B0BC42A-13E5-4F47-BF00-A12ECD35360F}"/>
              </a:ext>
            </a:extLst>
          </p:cNvPr>
          <p:cNvSpPr>
            <a:spLocks noGrp="1"/>
          </p:cNvSpPr>
          <p:nvPr>
            <p:ph type="title"/>
          </p:nvPr>
        </p:nvSpPr>
        <p:spPr>
          <a:xfrm>
            <a:off x="714376" y="207295"/>
            <a:ext cx="11291886" cy="1325563"/>
          </a:xfrm>
          <a:prstGeom prst="rect">
            <a:avLst/>
          </a:prstGeom>
        </p:spPr>
        <p:txBody>
          <a:bodyPr vert="horz" lIns="91440" tIns="45720" rIns="91440" bIns="45720" rtlCol="0" anchor="ctr">
            <a:normAutofit/>
          </a:bodyPr>
          <a:lstStyle>
            <a:lvl1pPr>
              <a:defRPr sz="4400" b="1">
                <a:latin typeface="+mj-lt"/>
              </a:defRPr>
            </a:lvl1pPr>
          </a:lstStyle>
          <a:p>
            <a:r>
              <a:rPr lang="zh-TW" altLang="en-US"/>
              <a:t>按一下以編輯母片標題樣式</a:t>
            </a:r>
          </a:p>
        </p:txBody>
      </p:sp>
    </p:spTree>
    <p:extLst>
      <p:ext uri="{BB962C8B-B14F-4D97-AF65-F5344CB8AC3E}">
        <p14:creationId xmlns:p14="http://schemas.microsoft.com/office/powerpoint/2010/main" val="3240160726"/>
      </p:ext>
    </p:extLst>
  </p:cSld>
  <p:clrMapOvr>
    <a:masterClrMapping/>
  </p:clrMapOvr>
  <p:extLst>
    <p:ext uri="{DCECCB84-F9BA-43D5-87BE-67443E8EF086}">
      <p15:sldGuideLst xmlns:p15="http://schemas.microsoft.com/office/powerpoint/2012/main">
        <p15:guide id="1" pos="5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3" name="圖片 2" descr="一張含有 文字 的圖片&#10;&#10;自動產生的描述">
            <a:extLst>
              <a:ext uri="{FF2B5EF4-FFF2-40B4-BE49-F238E27FC236}">
                <a16:creationId xmlns:a16="http://schemas.microsoft.com/office/drawing/2014/main" id="{E8173620-4D6B-46D0-BD53-80DE9068F5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1338190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自訂版面配置">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35FFD88-5761-4E10-9558-7D73215A51E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344250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A67C9DE-BFCA-78CC-649E-299EF361CC9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785"/>
            <a:ext cx="12191999" cy="6854430"/>
          </a:xfrm>
          <a:prstGeom prst="rect">
            <a:avLst/>
          </a:prstGeom>
        </p:spPr>
      </p:pic>
      <p:pic>
        <p:nvPicPr>
          <p:cNvPr id="18" name="圖形 17">
            <a:extLst>
              <a:ext uri="{FF2B5EF4-FFF2-40B4-BE49-F238E27FC236}">
                <a16:creationId xmlns:a16="http://schemas.microsoft.com/office/drawing/2014/main" id="{C9279555-58B7-690C-F097-C5E9CFA128E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20517" y="0"/>
            <a:ext cx="2671483" cy="2876124"/>
          </a:xfrm>
          <a:prstGeom prst="rect">
            <a:avLst/>
          </a:prstGeom>
        </p:spPr>
      </p:pic>
      <p:pic>
        <p:nvPicPr>
          <p:cNvPr id="19" name="圖形 18">
            <a:extLst>
              <a:ext uri="{FF2B5EF4-FFF2-40B4-BE49-F238E27FC236}">
                <a16:creationId xmlns:a16="http://schemas.microsoft.com/office/drawing/2014/main" id="{207BD7C4-BD7C-5D3C-5E67-475FACD054C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20518" y="2196379"/>
            <a:ext cx="2671481" cy="4661621"/>
          </a:xfrm>
          <a:prstGeom prst="rect">
            <a:avLst/>
          </a:prstGeom>
        </p:spPr>
      </p:pic>
      <p:grpSp>
        <p:nvGrpSpPr>
          <p:cNvPr id="20" name="群組 19">
            <a:extLst>
              <a:ext uri="{FF2B5EF4-FFF2-40B4-BE49-F238E27FC236}">
                <a16:creationId xmlns:a16="http://schemas.microsoft.com/office/drawing/2014/main" id="{E939A6B8-9606-4646-1A09-BC86DE611FB8}"/>
              </a:ext>
            </a:extLst>
          </p:cNvPr>
          <p:cNvGrpSpPr/>
          <p:nvPr userDrawn="1"/>
        </p:nvGrpSpPr>
        <p:grpSpPr>
          <a:xfrm>
            <a:off x="9520517" y="4242278"/>
            <a:ext cx="2615722" cy="2615722"/>
            <a:chOff x="552068" y="3232392"/>
            <a:chExt cx="1533525" cy="1533525"/>
          </a:xfrm>
          <a:effectLst>
            <a:outerShdw blurRad="190500" dist="114300" dir="16620000" sx="94000" sy="94000" algn="l" rotWithShape="0">
              <a:prstClr val="black">
                <a:alpha val="20000"/>
              </a:prstClr>
            </a:outerShdw>
          </a:effectLst>
        </p:grpSpPr>
        <p:pic>
          <p:nvPicPr>
            <p:cNvPr id="21" name="圖形 20">
              <a:extLst>
                <a:ext uri="{FF2B5EF4-FFF2-40B4-BE49-F238E27FC236}">
                  <a16:creationId xmlns:a16="http://schemas.microsoft.com/office/drawing/2014/main" id="{E3ED5DD5-A19E-87C4-133E-4CEB04A382A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2068" y="3232392"/>
              <a:ext cx="1533525" cy="1533525"/>
            </a:xfrm>
            <a:prstGeom prst="rect">
              <a:avLst/>
            </a:prstGeom>
          </p:spPr>
        </p:pic>
        <p:pic>
          <p:nvPicPr>
            <p:cNvPr id="22" name="圖形 21">
              <a:extLst>
                <a:ext uri="{FF2B5EF4-FFF2-40B4-BE49-F238E27FC236}">
                  <a16:creationId xmlns:a16="http://schemas.microsoft.com/office/drawing/2014/main" id="{D6D327FE-0A69-6FE9-5493-BE08345DECD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2069" y="3574972"/>
              <a:ext cx="1190944" cy="1190944"/>
            </a:xfrm>
            <a:prstGeom prst="rect">
              <a:avLst/>
            </a:prstGeom>
          </p:spPr>
        </p:pic>
      </p:grpSp>
      <p:pic>
        <p:nvPicPr>
          <p:cNvPr id="23" name="圖形 22">
            <a:extLst>
              <a:ext uri="{FF2B5EF4-FFF2-40B4-BE49-F238E27FC236}">
                <a16:creationId xmlns:a16="http://schemas.microsoft.com/office/drawing/2014/main" id="{DD9938DC-5E7D-F9B6-CDA6-69C11C22F2D7}"/>
              </a:ext>
            </a:extLst>
          </p:cNvPr>
          <p:cNvPicPr>
            <a:picLocks noChangeAspect="1"/>
          </p:cNvPicPr>
          <p:nvPr userDrawn="1"/>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b="21864"/>
          <a:stretch/>
        </p:blipFill>
        <p:spPr>
          <a:xfrm>
            <a:off x="10230522" y="1731746"/>
            <a:ext cx="1961478" cy="3275780"/>
          </a:xfrm>
          <a:prstGeom prst="rect">
            <a:avLst/>
          </a:prstGeom>
        </p:spPr>
      </p:pic>
      <p:pic>
        <p:nvPicPr>
          <p:cNvPr id="24" name="圖形 23">
            <a:extLst>
              <a:ext uri="{FF2B5EF4-FFF2-40B4-BE49-F238E27FC236}">
                <a16:creationId xmlns:a16="http://schemas.microsoft.com/office/drawing/2014/main" id="{CDDCB141-3A1A-77AA-D2B4-27AA1E85CF46}"/>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16200000">
            <a:off x="11170404" y="375045"/>
            <a:ext cx="1229772" cy="701898"/>
          </a:xfrm>
          <a:prstGeom prst="rect">
            <a:avLst/>
          </a:prstGeom>
        </p:spPr>
      </p:pic>
      <p:pic>
        <p:nvPicPr>
          <p:cNvPr id="25" name="圖形 24">
            <a:extLst>
              <a:ext uri="{FF2B5EF4-FFF2-40B4-BE49-F238E27FC236}">
                <a16:creationId xmlns:a16="http://schemas.microsoft.com/office/drawing/2014/main" id="{E8DB33CC-40FE-CB6C-2EA7-D9A48C5925EB}"/>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5400000">
            <a:off x="8971396" y="2479449"/>
            <a:ext cx="1710927" cy="807321"/>
          </a:xfrm>
          <a:prstGeom prst="rect">
            <a:avLst/>
          </a:prstGeom>
        </p:spPr>
      </p:pic>
      <p:pic>
        <p:nvPicPr>
          <p:cNvPr id="17" name="圖形 16">
            <a:extLst>
              <a:ext uri="{FF2B5EF4-FFF2-40B4-BE49-F238E27FC236}">
                <a16:creationId xmlns:a16="http://schemas.microsoft.com/office/drawing/2014/main" id="{3DE09C19-824C-EA8D-D9D5-63676C33BA30}"/>
              </a:ext>
            </a:extLst>
          </p:cNvPr>
          <p:cNvPicPr>
            <a:picLocks noChangeAspect="1"/>
          </p:cNvPicPr>
          <p:nvPr userDrawn="1"/>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40993" y="1443271"/>
            <a:ext cx="11351007" cy="45719"/>
          </a:xfrm>
          <a:prstGeom prst="rect">
            <a:avLst/>
          </a:prstGeom>
          <a:effectLst>
            <a:outerShdw blurRad="165100" dist="228600" dir="2400000" algn="tl" rotWithShape="0">
              <a:prstClr val="black">
                <a:alpha val="40000"/>
              </a:prstClr>
            </a:outerShdw>
          </a:effectLst>
        </p:spPr>
      </p:pic>
    </p:spTree>
    <p:extLst>
      <p:ext uri="{BB962C8B-B14F-4D97-AF65-F5344CB8AC3E}">
        <p14:creationId xmlns:p14="http://schemas.microsoft.com/office/powerpoint/2010/main" val="3096728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62852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pic>
        <p:nvPicPr>
          <p:cNvPr id="3" name="圖片 2">
            <a:extLst>
              <a:ext uri="{FF2B5EF4-FFF2-40B4-BE49-F238E27FC236}">
                <a16:creationId xmlns:a16="http://schemas.microsoft.com/office/drawing/2014/main" id="{25B8C787-BC31-2847-FDE7-12D8F5D211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a:effectLst>
            <a:outerShdw blurRad="165100" dist="228600" dir="2400000" algn="ctr" rotWithShape="0">
              <a:srgbClr val="000000">
                <a:alpha val="40000"/>
              </a:srgbClr>
            </a:outerShdw>
          </a:effectLst>
        </p:spPr>
      </p:pic>
    </p:spTree>
    <p:extLst>
      <p:ext uri="{BB962C8B-B14F-4D97-AF65-F5344CB8AC3E}">
        <p14:creationId xmlns:p14="http://schemas.microsoft.com/office/powerpoint/2010/main" val="3631378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7B5C05D-F43A-4D6B-B66C-18FE52C5643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524" y="857"/>
            <a:ext cx="12188952" cy="6856285"/>
          </a:xfrm>
          <a:prstGeom prst="rect">
            <a:avLst/>
          </a:prstGeom>
          <a:effectLst/>
        </p:spPr>
      </p:pic>
      <p:pic>
        <p:nvPicPr>
          <p:cNvPr id="7" name="圖片 6">
            <a:extLst>
              <a:ext uri="{FF2B5EF4-FFF2-40B4-BE49-F238E27FC236}">
                <a16:creationId xmlns:a16="http://schemas.microsoft.com/office/drawing/2014/main" id="{3E49DF5A-96F9-265D-26FD-D580E777702B}"/>
              </a:ext>
            </a:extLst>
          </p:cNvPr>
          <p:cNvPicPr>
            <a:picLocks noChangeAspect="1"/>
          </p:cNvPicPr>
          <p:nvPr userDrawn="1"/>
        </p:nvPicPr>
        <p:blipFill>
          <a:blip r:embed="rId3"/>
          <a:stretch>
            <a:fillRect/>
          </a:stretch>
        </p:blipFill>
        <p:spPr>
          <a:xfrm rot="10800000">
            <a:off x="840991" y="1476359"/>
            <a:ext cx="8655433" cy="47938"/>
          </a:xfrm>
          <a:prstGeom prst="rect">
            <a:avLst/>
          </a:prstGeom>
          <a:effectLst>
            <a:outerShdw blurRad="165100" dist="228600" dir="2400000" algn="ctr" rotWithShape="0">
              <a:srgbClr val="000000">
                <a:alpha val="40000"/>
              </a:srgbClr>
            </a:outerShdw>
          </a:effectLst>
        </p:spPr>
      </p:pic>
      <p:pic>
        <p:nvPicPr>
          <p:cNvPr id="13" name="圖形 12">
            <a:extLst>
              <a:ext uri="{FF2B5EF4-FFF2-40B4-BE49-F238E27FC236}">
                <a16:creationId xmlns:a16="http://schemas.microsoft.com/office/drawing/2014/main" id="{A791EEBE-CDE0-3286-EB35-6B8CF867A17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36813" y="5164666"/>
            <a:ext cx="1229772" cy="701898"/>
          </a:xfrm>
          <a:prstGeom prst="rect">
            <a:avLst/>
          </a:prstGeom>
        </p:spPr>
      </p:pic>
    </p:spTree>
    <p:extLst>
      <p:ext uri="{BB962C8B-B14F-4D97-AF65-F5344CB8AC3E}">
        <p14:creationId xmlns:p14="http://schemas.microsoft.com/office/powerpoint/2010/main" val="124969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7B5C05D-F43A-4D6B-B66C-18FE52C5643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524" y="857"/>
            <a:ext cx="12188952" cy="6856285"/>
          </a:xfrm>
          <a:prstGeom prst="rect">
            <a:avLst/>
          </a:prstGeom>
        </p:spPr>
      </p:pic>
    </p:spTree>
    <p:extLst>
      <p:ext uri="{BB962C8B-B14F-4D97-AF65-F5344CB8AC3E}">
        <p14:creationId xmlns:p14="http://schemas.microsoft.com/office/powerpoint/2010/main" val="3234002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2023/2/20</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68" r:id="rId3"/>
    <p:sldLayoutId id="2147483677" r:id="rId4"/>
    <p:sldLayoutId id="2147483663" r:id="rId5"/>
    <p:sldLayoutId id="2147483675" r:id="rId6"/>
    <p:sldLayoutId id="2147483669" r:id="rId7"/>
    <p:sldLayoutId id="2147483676" r:id="rId8"/>
    <p:sldLayoutId id="2147483670" r:id="rId9"/>
    <p:sldLayoutId id="2147483671" r:id="rId10"/>
    <p:sldLayoutId id="2147483666" r:id="rId11"/>
    <p:sldLayoutId id="2147483674" r:id="rId12"/>
    <p:sldLayoutId id="2147483673" r:id="rId13"/>
    <p:sldLayoutId id="2147483672"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slideLayout" Target="../slideLayouts/slideLayout11.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11.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image" Target="../media/image86.png"/><Relationship Id="rId16" Type="http://schemas.openxmlformats.org/officeDocument/2006/relationships/image" Target="../media/image111.png"/><Relationship Id="rId1" Type="http://schemas.openxmlformats.org/officeDocument/2006/relationships/slideLayout" Target="../slideLayouts/slideLayout11.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_rels/slide1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image" Target="../media/image86.png"/><Relationship Id="rId1" Type="http://schemas.openxmlformats.org/officeDocument/2006/relationships/slideLayout" Target="../slideLayouts/slideLayout11.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13.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jpeg"/><Relationship Id="rId2" Type="http://schemas.openxmlformats.org/officeDocument/2006/relationships/image" Target="../media/image86.png"/><Relationship Id="rId1" Type="http://schemas.openxmlformats.org/officeDocument/2006/relationships/slideLayout" Target="../slideLayouts/slideLayout11.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5" Type="http://schemas.openxmlformats.org/officeDocument/2006/relationships/image" Target="../media/image13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37.jpe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0.jpeg"/><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41.png"/><Relationship Id="rId5" Type="http://schemas.openxmlformats.org/officeDocument/2006/relationships/image" Target="../media/image21.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42.png"/><Relationship Id="rId5" Type="http://schemas.openxmlformats.org/officeDocument/2006/relationships/image" Target="../media/image138.png"/><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151.png"/><Relationship Id="rId3" Type="http://schemas.openxmlformats.org/officeDocument/2006/relationships/image" Target="../media/image144.png"/><Relationship Id="rId7" Type="http://schemas.openxmlformats.org/officeDocument/2006/relationships/image" Target="../media/image146.jpeg"/><Relationship Id="rId12" Type="http://schemas.openxmlformats.org/officeDocument/2006/relationships/image" Target="../media/image150.png"/><Relationship Id="rId2" Type="http://schemas.openxmlformats.org/officeDocument/2006/relationships/image" Target="../media/image143.png"/><Relationship Id="rId1" Type="http://schemas.openxmlformats.org/officeDocument/2006/relationships/slideLayout" Target="../slideLayouts/slideLayout11.xml"/><Relationship Id="rId6" Type="http://schemas.openxmlformats.org/officeDocument/2006/relationships/image" Target="../media/image17.svg"/><Relationship Id="rId11" Type="http://schemas.openxmlformats.org/officeDocument/2006/relationships/image" Target="../media/image149.png"/><Relationship Id="rId5" Type="http://schemas.openxmlformats.org/officeDocument/2006/relationships/image" Target="../media/image16.png"/><Relationship Id="rId10" Type="http://schemas.openxmlformats.org/officeDocument/2006/relationships/image" Target="../media/image148.png"/><Relationship Id="rId4" Type="http://schemas.openxmlformats.org/officeDocument/2006/relationships/image" Target="../media/image145.jpe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8.jpeg"/><Relationship Id="rId3" Type="http://schemas.openxmlformats.org/officeDocument/2006/relationships/image" Target="../media/image143.png"/><Relationship Id="rId7" Type="http://schemas.openxmlformats.org/officeDocument/2006/relationships/image" Target="../media/image153.png"/><Relationship Id="rId12" Type="http://schemas.openxmlformats.org/officeDocument/2006/relationships/image" Target="../media/image157.jpeg"/><Relationship Id="rId2" Type="http://schemas.openxmlformats.org/officeDocument/2006/relationships/image" Target="../media/image144.png"/><Relationship Id="rId1" Type="http://schemas.openxmlformats.org/officeDocument/2006/relationships/slideLayout" Target="../slideLayouts/slideLayout11.xml"/><Relationship Id="rId6" Type="http://schemas.openxmlformats.org/officeDocument/2006/relationships/image" Target="../media/image152.jpeg"/><Relationship Id="rId11" Type="http://schemas.openxmlformats.org/officeDocument/2006/relationships/image" Target="../media/image156.png"/><Relationship Id="rId5" Type="http://schemas.openxmlformats.org/officeDocument/2006/relationships/image" Target="../media/image17.svg"/><Relationship Id="rId10" Type="http://schemas.openxmlformats.org/officeDocument/2006/relationships/image" Target="../media/image35.png"/><Relationship Id="rId4" Type="http://schemas.openxmlformats.org/officeDocument/2006/relationships/image" Target="../media/image16.png"/><Relationship Id="rId9" Type="http://schemas.openxmlformats.org/officeDocument/2006/relationships/image" Target="../media/image155.png"/></Relationships>
</file>

<file path=ppt/slides/_rels/slide22.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4.jpeg"/><Relationship Id="rId3" Type="http://schemas.openxmlformats.org/officeDocument/2006/relationships/image" Target="../media/image144.png"/><Relationship Id="rId7" Type="http://schemas.openxmlformats.org/officeDocument/2006/relationships/image" Target="../media/image159.png"/><Relationship Id="rId12" Type="http://schemas.openxmlformats.org/officeDocument/2006/relationships/image" Target="../media/image163.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7.svg"/><Relationship Id="rId11" Type="http://schemas.openxmlformats.org/officeDocument/2006/relationships/image" Target="../media/image162.png"/><Relationship Id="rId5" Type="http://schemas.openxmlformats.org/officeDocument/2006/relationships/image" Target="../media/image16.png"/><Relationship Id="rId10" Type="http://schemas.openxmlformats.org/officeDocument/2006/relationships/image" Target="../media/image35.png"/><Relationship Id="rId4" Type="http://schemas.openxmlformats.org/officeDocument/2006/relationships/image" Target="../media/image143.png"/><Relationship Id="rId9" Type="http://schemas.openxmlformats.org/officeDocument/2006/relationships/image" Target="../media/image161.png"/><Relationship Id="rId14" Type="http://schemas.openxmlformats.org/officeDocument/2006/relationships/image" Target="../media/image165.jpeg"/></Relationships>
</file>

<file path=ppt/slides/_rels/slide23.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3" Type="http://schemas.openxmlformats.org/officeDocument/2006/relationships/image" Target="../media/image143.png"/><Relationship Id="rId7" Type="http://schemas.openxmlformats.org/officeDocument/2006/relationships/image" Target="../media/image35.png"/><Relationship Id="rId12" Type="http://schemas.openxmlformats.org/officeDocument/2006/relationships/image" Target="../media/image171.png"/><Relationship Id="rId2" Type="http://schemas.openxmlformats.org/officeDocument/2006/relationships/image" Target="../media/image144.png"/><Relationship Id="rId1" Type="http://schemas.openxmlformats.org/officeDocument/2006/relationships/slideLayout" Target="../slideLayouts/slideLayout11.xml"/><Relationship Id="rId6" Type="http://schemas.openxmlformats.org/officeDocument/2006/relationships/image" Target="../media/image166.jpeg"/><Relationship Id="rId11" Type="http://schemas.openxmlformats.org/officeDocument/2006/relationships/image" Target="../media/image170.png"/><Relationship Id="rId5" Type="http://schemas.openxmlformats.org/officeDocument/2006/relationships/image" Target="../media/image17.svg"/><Relationship Id="rId15" Type="http://schemas.openxmlformats.org/officeDocument/2006/relationships/image" Target="../media/image174.jpeg"/><Relationship Id="rId10" Type="http://schemas.openxmlformats.org/officeDocument/2006/relationships/image" Target="../media/image169.png"/><Relationship Id="rId4" Type="http://schemas.openxmlformats.org/officeDocument/2006/relationships/image" Target="../media/image16.png"/><Relationship Id="rId9" Type="http://schemas.openxmlformats.org/officeDocument/2006/relationships/image" Target="../media/image168.png"/><Relationship Id="rId14" Type="http://schemas.openxmlformats.org/officeDocument/2006/relationships/image" Target="../media/image173.jpeg"/></Relationships>
</file>

<file path=ppt/slides/_rels/slide24.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44.png"/><Relationship Id="rId7" Type="http://schemas.openxmlformats.org/officeDocument/2006/relationships/image" Target="../media/image17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5.png"/><Relationship Id="rId11" Type="http://schemas.openxmlformats.org/officeDocument/2006/relationships/image" Target="../media/image180.jpeg"/><Relationship Id="rId5" Type="http://schemas.openxmlformats.org/officeDocument/2006/relationships/image" Target="../media/image143.png"/><Relationship Id="rId10" Type="http://schemas.openxmlformats.org/officeDocument/2006/relationships/image" Target="../media/image179.jpeg"/><Relationship Id="rId4" Type="http://schemas.openxmlformats.org/officeDocument/2006/relationships/image" Target="../media/image175.jpeg"/><Relationship Id="rId9" Type="http://schemas.openxmlformats.org/officeDocument/2006/relationships/image" Target="../media/image178.png"/></Relationships>
</file>

<file path=ppt/slides/_rels/slide25.xml.rels><?xml version="1.0" encoding="UTF-8" standalone="yes"?>
<Relationships xmlns="http://schemas.openxmlformats.org/package/2006/relationships"><Relationship Id="rId8" Type="http://schemas.openxmlformats.org/officeDocument/2006/relationships/image" Target="../media/image182.jpeg"/><Relationship Id="rId13" Type="http://schemas.openxmlformats.org/officeDocument/2006/relationships/image" Target="../media/image186.png"/><Relationship Id="rId3" Type="http://schemas.openxmlformats.org/officeDocument/2006/relationships/image" Target="../media/image144.png"/><Relationship Id="rId7" Type="http://schemas.openxmlformats.org/officeDocument/2006/relationships/image" Target="../media/image143.png"/><Relationship Id="rId12" Type="http://schemas.openxmlformats.org/officeDocument/2006/relationships/image" Target="../media/image185.png"/><Relationship Id="rId2" Type="http://schemas.openxmlformats.org/officeDocument/2006/relationships/notesSlide" Target="../notesSlides/notesSlide13.xml"/><Relationship Id="rId16" Type="http://schemas.openxmlformats.org/officeDocument/2006/relationships/image" Target="../media/image189.png"/><Relationship Id="rId1" Type="http://schemas.openxmlformats.org/officeDocument/2006/relationships/slideLayout" Target="../slideLayouts/slideLayout11.xml"/><Relationship Id="rId6" Type="http://schemas.openxmlformats.org/officeDocument/2006/relationships/image" Target="../media/image17.svg"/><Relationship Id="rId11" Type="http://schemas.openxmlformats.org/officeDocument/2006/relationships/image" Target="../media/image184.png"/><Relationship Id="rId5" Type="http://schemas.openxmlformats.org/officeDocument/2006/relationships/image" Target="../media/image16.png"/><Relationship Id="rId15" Type="http://schemas.openxmlformats.org/officeDocument/2006/relationships/image" Target="../media/image188.png"/><Relationship Id="rId10" Type="http://schemas.openxmlformats.org/officeDocument/2006/relationships/image" Target="../media/image35.png"/><Relationship Id="rId4" Type="http://schemas.openxmlformats.org/officeDocument/2006/relationships/image" Target="../media/image181.jpeg"/><Relationship Id="rId9" Type="http://schemas.openxmlformats.org/officeDocument/2006/relationships/image" Target="../media/image183.jpeg"/><Relationship Id="rId14" Type="http://schemas.openxmlformats.org/officeDocument/2006/relationships/image" Target="../media/image187.png"/></Relationships>
</file>

<file path=ppt/slides/_rels/slide26.xml.rels><?xml version="1.0" encoding="UTF-8" standalone="yes"?>
<Relationships xmlns="http://schemas.openxmlformats.org/package/2006/relationships"><Relationship Id="rId8" Type="http://schemas.openxmlformats.org/officeDocument/2006/relationships/image" Target="../media/image192.jpeg"/><Relationship Id="rId13" Type="http://schemas.openxmlformats.org/officeDocument/2006/relationships/image" Target="../media/image196.png"/><Relationship Id="rId3" Type="http://schemas.openxmlformats.org/officeDocument/2006/relationships/image" Target="../media/image143.png"/><Relationship Id="rId7" Type="http://schemas.openxmlformats.org/officeDocument/2006/relationships/image" Target="../media/image191.jpeg"/><Relationship Id="rId12" Type="http://schemas.openxmlformats.org/officeDocument/2006/relationships/image" Target="../media/image195.png"/><Relationship Id="rId2" Type="http://schemas.openxmlformats.org/officeDocument/2006/relationships/image" Target="../media/image144.png"/><Relationship Id="rId1" Type="http://schemas.openxmlformats.org/officeDocument/2006/relationships/slideLayout" Target="../slideLayouts/slideLayout11.xml"/><Relationship Id="rId6" Type="http://schemas.openxmlformats.org/officeDocument/2006/relationships/image" Target="../media/image190.jpeg"/><Relationship Id="rId11" Type="http://schemas.openxmlformats.org/officeDocument/2006/relationships/image" Target="../media/image194.png"/><Relationship Id="rId5" Type="http://schemas.openxmlformats.org/officeDocument/2006/relationships/image" Target="../media/image17.svg"/><Relationship Id="rId10" Type="http://schemas.openxmlformats.org/officeDocument/2006/relationships/image" Target="../media/image193.png"/><Relationship Id="rId4" Type="http://schemas.openxmlformats.org/officeDocument/2006/relationships/image" Target="../media/image16.pn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6.svg"/><Relationship Id="rId3" Type="http://schemas.openxmlformats.org/officeDocument/2006/relationships/image" Target="../media/image198.png"/><Relationship Id="rId7" Type="http://schemas.openxmlformats.org/officeDocument/2006/relationships/image" Target="../media/image200.svg"/><Relationship Id="rId12" Type="http://schemas.openxmlformats.org/officeDocument/2006/relationships/image" Target="../media/image205.png"/><Relationship Id="rId2" Type="http://schemas.openxmlformats.org/officeDocument/2006/relationships/image" Target="../media/image197.png"/><Relationship Id="rId1" Type="http://schemas.openxmlformats.org/officeDocument/2006/relationships/slideLayout" Target="../slideLayouts/slideLayout14.xml"/><Relationship Id="rId6" Type="http://schemas.openxmlformats.org/officeDocument/2006/relationships/image" Target="../media/image199.png"/><Relationship Id="rId11" Type="http://schemas.openxmlformats.org/officeDocument/2006/relationships/image" Target="../media/image204.svg"/><Relationship Id="rId5" Type="http://schemas.openxmlformats.org/officeDocument/2006/relationships/image" Target="../media/image17.svg"/><Relationship Id="rId10" Type="http://schemas.openxmlformats.org/officeDocument/2006/relationships/image" Target="../media/image203.png"/><Relationship Id="rId4" Type="http://schemas.openxmlformats.org/officeDocument/2006/relationships/image" Target="../media/image16.png"/><Relationship Id="rId9" Type="http://schemas.openxmlformats.org/officeDocument/2006/relationships/image" Target="../media/image202.svg"/><Relationship Id="rId14" Type="http://schemas.openxmlformats.org/officeDocument/2006/relationships/image" Target="../media/image207.png"/></Relationships>
</file>

<file path=ppt/slides/_rels/slide29.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6.svg"/><Relationship Id="rId18" Type="http://schemas.openxmlformats.org/officeDocument/2006/relationships/image" Target="../media/image221.png"/><Relationship Id="rId3" Type="http://schemas.openxmlformats.org/officeDocument/2006/relationships/image" Target="../media/image209.png"/><Relationship Id="rId7" Type="http://schemas.openxmlformats.org/officeDocument/2006/relationships/image" Target="../media/image211.svg"/><Relationship Id="rId12" Type="http://schemas.openxmlformats.org/officeDocument/2006/relationships/image" Target="../media/image215.png"/><Relationship Id="rId17" Type="http://schemas.openxmlformats.org/officeDocument/2006/relationships/image" Target="../media/image220.svg"/><Relationship Id="rId2" Type="http://schemas.openxmlformats.org/officeDocument/2006/relationships/image" Target="../media/image208.png"/><Relationship Id="rId16" Type="http://schemas.openxmlformats.org/officeDocument/2006/relationships/image" Target="../media/image219.png"/><Relationship Id="rId1" Type="http://schemas.openxmlformats.org/officeDocument/2006/relationships/slideLayout" Target="../slideLayouts/slideLayout14.xml"/><Relationship Id="rId6" Type="http://schemas.openxmlformats.org/officeDocument/2006/relationships/image" Target="../media/image210.png"/><Relationship Id="rId11" Type="http://schemas.microsoft.com/office/2007/relationships/hdphoto" Target="../media/hdphoto3.wdp"/><Relationship Id="rId5" Type="http://schemas.openxmlformats.org/officeDocument/2006/relationships/image" Target="../media/image17.svg"/><Relationship Id="rId15" Type="http://schemas.openxmlformats.org/officeDocument/2006/relationships/image" Target="../media/image218.svg"/><Relationship Id="rId10" Type="http://schemas.openxmlformats.org/officeDocument/2006/relationships/image" Target="../media/image214.png"/><Relationship Id="rId19" Type="http://schemas.openxmlformats.org/officeDocument/2006/relationships/image" Target="../media/image222.svg"/><Relationship Id="rId4" Type="http://schemas.openxmlformats.org/officeDocument/2006/relationships/image" Target="../media/image16.png"/><Relationship Id="rId9" Type="http://schemas.openxmlformats.org/officeDocument/2006/relationships/image" Target="../media/image213.svg"/><Relationship Id="rId14" Type="http://schemas.openxmlformats.org/officeDocument/2006/relationships/image" Target="../media/image217.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4.svg"/></Relationships>
</file>

<file path=ppt/slides/_rels/slide30.xml.rels><?xml version="1.0" encoding="UTF-8" standalone="yes"?>
<Relationships xmlns="http://schemas.openxmlformats.org/package/2006/relationships"><Relationship Id="rId8" Type="http://schemas.openxmlformats.org/officeDocument/2006/relationships/image" Target="../media/image229.svg"/><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image" Target="../media/image223.png"/><Relationship Id="rId1" Type="http://schemas.openxmlformats.org/officeDocument/2006/relationships/slideLayout" Target="../slideLayouts/slideLayout14.xml"/><Relationship Id="rId6" Type="http://schemas.openxmlformats.org/officeDocument/2006/relationships/image" Target="../media/image227.png"/><Relationship Id="rId5" Type="http://schemas.openxmlformats.org/officeDocument/2006/relationships/image" Target="../media/image226.png"/><Relationship Id="rId10" Type="http://schemas.openxmlformats.org/officeDocument/2006/relationships/image" Target="../media/image231.svg"/><Relationship Id="rId4" Type="http://schemas.openxmlformats.org/officeDocument/2006/relationships/image" Target="../media/image225.png"/><Relationship Id="rId9" Type="http://schemas.openxmlformats.org/officeDocument/2006/relationships/image" Target="../media/image230.png"/></Relationships>
</file>

<file path=ppt/slides/_rels/slide31.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36.png"/><Relationship Id="rId3" Type="http://schemas.openxmlformats.org/officeDocument/2006/relationships/image" Target="../media/image233.png"/><Relationship Id="rId7" Type="http://schemas.microsoft.com/office/2007/relationships/hdphoto" Target="../media/hdphoto4.wdp"/><Relationship Id="rId12" Type="http://schemas.openxmlformats.org/officeDocument/2006/relationships/image" Target="../media/image231.svg"/><Relationship Id="rId2" Type="http://schemas.openxmlformats.org/officeDocument/2006/relationships/image" Target="../media/image232.png"/><Relationship Id="rId1" Type="http://schemas.openxmlformats.org/officeDocument/2006/relationships/slideLayout" Target="../slideLayouts/slideLayout14.xml"/><Relationship Id="rId6" Type="http://schemas.openxmlformats.org/officeDocument/2006/relationships/image" Target="../media/image234.png"/><Relationship Id="rId11" Type="http://schemas.openxmlformats.org/officeDocument/2006/relationships/image" Target="../media/image230.png"/><Relationship Id="rId5" Type="http://schemas.openxmlformats.org/officeDocument/2006/relationships/image" Target="../media/image17.svg"/><Relationship Id="rId10" Type="http://schemas.openxmlformats.org/officeDocument/2006/relationships/image" Target="../media/image229.svg"/><Relationship Id="rId4" Type="http://schemas.openxmlformats.org/officeDocument/2006/relationships/image" Target="../media/image16.png"/><Relationship Id="rId9" Type="http://schemas.openxmlformats.org/officeDocument/2006/relationships/image" Target="../media/image228.png"/><Relationship Id="rId14" Type="http://schemas.openxmlformats.org/officeDocument/2006/relationships/image" Target="../media/image237.svg"/></Relationships>
</file>

<file path=ppt/slides/_rels/slide32.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5.png"/><Relationship Id="rId3" Type="http://schemas.openxmlformats.org/officeDocument/2006/relationships/image" Target="../media/image11.svg"/><Relationship Id="rId7" Type="http://schemas.openxmlformats.org/officeDocument/2006/relationships/image" Target="../media/image21.svg"/><Relationship Id="rId12" Type="http://schemas.openxmlformats.org/officeDocument/2006/relationships/image" Target="../media/image244.svg"/><Relationship Id="rId2" Type="http://schemas.openxmlformats.org/officeDocument/2006/relationships/image" Target="../media/image10.png"/><Relationship Id="rId16" Type="http://schemas.openxmlformats.org/officeDocument/2006/relationships/image" Target="../media/image248.svg"/><Relationship Id="rId1" Type="http://schemas.openxmlformats.org/officeDocument/2006/relationships/slideLayout" Target="../slideLayouts/slideLayout14.xml"/><Relationship Id="rId6" Type="http://schemas.openxmlformats.org/officeDocument/2006/relationships/image" Target="../media/image20.png"/><Relationship Id="rId11" Type="http://schemas.openxmlformats.org/officeDocument/2006/relationships/image" Target="../media/image243.png"/><Relationship Id="rId5" Type="http://schemas.openxmlformats.org/officeDocument/2006/relationships/image" Target="../media/image239.svg"/><Relationship Id="rId15" Type="http://schemas.openxmlformats.org/officeDocument/2006/relationships/image" Target="../media/image247.png"/><Relationship Id="rId10" Type="http://schemas.openxmlformats.org/officeDocument/2006/relationships/image" Target="../media/image242.svg"/><Relationship Id="rId4" Type="http://schemas.openxmlformats.org/officeDocument/2006/relationships/image" Target="../media/image238.png"/><Relationship Id="rId9" Type="http://schemas.openxmlformats.org/officeDocument/2006/relationships/image" Target="../media/image241.png"/><Relationship Id="rId14" Type="http://schemas.openxmlformats.org/officeDocument/2006/relationships/image" Target="../media/image246.svg"/></Relationships>
</file>

<file path=ppt/slides/_rels/slide33.xml.rels><?xml version="1.0" encoding="UTF-8" standalone="yes"?>
<Relationships xmlns="http://schemas.openxmlformats.org/package/2006/relationships"><Relationship Id="rId8" Type="http://schemas.openxmlformats.org/officeDocument/2006/relationships/image" Target="../media/image251.png"/><Relationship Id="rId13" Type="http://schemas.openxmlformats.org/officeDocument/2006/relationships/image" Target="../media/image256.svg"/><Relationship Id="rId18" Type="http://schemas.openxmlformats.org/officeDocument/2006/relationships/image" Target="../media/image259.png"/><Relationship Id="rId3" Type="http://schemas.openxmlformats.org/officeDocument/2006/relationships/image" Target="../media/image13.svg"/><Relationship Id="rId7" Type="http://schemas.openxmlformats.org/officeDocument/2006/relationships/image" Target="../media/image250.svg"/><Relationship Id="rId12" Type="http://schemas.openxmlformats.org/officeDocument/2006/relationships/image" Target="../media/image255.png"/><Relationship Id="rId17" Type="http://schemas.openxmlformats.org/officeDocument/2006/relationships/image" Target="../media/image38.svg"/><Relationship Id="rId2" Type="http://schemas.openxmlformats.org/officeDocument/2006/relationships/image" Target="../media/image12.png"/><Relationship Id="rId16"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249.png"/><Relationship Id="rId11" Type="http://schemas.openxmlformats.org/officeDocument/2006/relationships/image" Target="../media/image254.svg"/><Relationship Id="rId5" Type="http://schemas.openxmlformats.org/officeDocument/2006/relationships/image" Target="../media/image9.svg"/><Relationship Id="rId15" Type="http://schemas.openxmlformats.org/officeDocument/2006/relationships/image" Target="../media/image258.svg"/><Relationship Id="rId10" Type="http://schemas.openxmlformats.org/officeDocument/2006/relationships/image" Target="../media/image253.png"/><Relationship Id="rId4" Type="http://schemas.openxmlformats.org/officeDocument/2006/relationships/image" Target="../media/image8.png"/><Relationship Id="rId9" Type="http://schemas.openxmlformats.org/officeDocument/2006/relationships/image" Target="../media/image252.svg"/><Relationship Id="rId14" Type="http://schemas.openxmlformats.org/officeDocument/2006/relationships/image" Target="../media/image257.png"/></Relationships>
</file>

<file path=ppt/slides/_rels/slide34.xml.rels><?xml version="1.0" encoding="UTF-8" standalone="yes"?>
<Relationships xmlns="http://schemas.openxmlformats.org/package/2006/relationships"><Relationship Id="rId8" Type="http://schemas.openxmlformats.org/officeDocument/2006/relationships/image" Target="../media/image264.png"/><Relationship Id="rId13" Type="http://schemas.openxmlformats.org/officeDocument/2006/relationships/image" Target="../media/image269.svg"/><Relationship Id="rId18" Type="http://schemas.openxmlformats.org/officeDocument/2006/relationships/image" Target="../media/image274.png"/><Relationship Id="rId3" Type="http://schemas.openxmlformats.org/officeDocument/2006/relationships/image" Target="../media/image261.svg"/><Relationship Id="rId7" Type="http://schemas.openxmlformats.org/officeDocument/2006/relationships/image" Target="../media/image263.svg"/><Relationship Id="rId12" Type="http://schemas.openxmlformats.org/officeDocument/2006/relationships/image" Target="../media/image268.png"/><Relationship Id="rId17" Type="http://schemas.openxmlformats.org/officeDocument/2006/relationships/image" Target="../media/image273.svg"/><Relationship Id="rId2" Type="http://schemas.openxmlformats.org/officeDocument/2006/relationships/image" Target="../media/image260.png"/><Relationship Id="rId16" Type="http://schemas.openxmlformats.org/officeDocument/2006/relationships/image" Target="../media/image272.png"/><Relationship Id="rId1" Type="http://schemas.openxmlformats.org/officeDocument/2006/relationships/slideLayout" Target="../slideLayouts/slideLayout14.xml"/><Relationship Id="rId6" Type="http://schemas.openxmlformats.org/officeDocument/2006/relationships/image" Target="../media/image262.png"/><Relationship Id="rId11" Type="http://schemas.openxmlformats.org/officeDocument/2006/relationships/image" Target="../media/image267.svg"/><Relationship Id="rId5" Type="http://schemas.openxmlformats.org/officeDocument/2006/relationships/image" Target="../media/image11.svg"/><Relationship Id="rId15" Type="http://schemas.openxmlformats.org/officeDocument/2006/relationships/image" Target="../media/image271.svg"/><Relationship Id="rId10" Type="http://schemas.openxmlformats.org/officeDocument/2006/relationships/image" Target="../media/image266.png"/><Relationship Id="rId4" Type="http://schemas.openxmlformats.org/officeDocument/2006/relationships/image" Target="../media/image10.png"/><Relationship Id="rId9" Type="http://schemas.openxmlformats.org/officeDocument/2006/relationships/image" Target="../media/image265.svg"/><Relationship Id="rId14" Type="http://schemas.openxmlformats.org/officeDocument/2006/relationships/image" Target="../media/image270.png"/></Relationships>
</file>

<file path=ppt/slides/_rels/slide35.xml.rels><?xml version="1.0" encoding="UTF-8" standalone="yes"?>
<Relationships xmlns="http://schemas.openxmlformats.org/package/2006/relationships"><Relationship Id="rId8" Type="http://schemas.openxmlformats.org/officeDocument/2006/relationships/image" Target="../media/image280.png"/><Relationship Id="rId13" Type="http://schemas.openxmlformats.org/officeDocument/2006/relationships/image" Target="../media/image285.svg"/><Relationship Id="rId3" Type="http://schemas.openxmlformats.org/officeDocument/2006/relationships/image" Target="../media/image275.png"/><Relationship Id="rId7" Type="http://schemas.openxmlformats.org/officeDocument/2006/relationships/image" Target="../media/image279.svg"/><Relationship Id="rId12" Type="http://schemas.openxmlformats.org/officeDocument/2006/relationships/image" Target="../media/image284.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78.png"/><Relationship Id="rId11" Type="http://schemas.openxmlformats.org/officeDocument/2006/relationships/image" Target="../media/image283.svg"/><Relationship Id="rId5" Type="http://schemas.openxmlformats.org/officeDocument/2006/relationships/image" Target="../media/image277.svg"/><Relationship Id="rId10" Type="http://schemas.openxmlformats.org/officeDocument/2006/relationships/image" Target="../media/image282.png"/><Relationship Id="rId4" Type="http://schemas.openxmlformats.org/officeDocument/2006/relationships/image" Target="../media/image276.png"/><Relationship Id="rId9" Type="http://schemas.openxmlformats.org/officeDocument/2006/relationships/image" Target="../media/image281.svg"/></Relationships>
</file>

<file path=ppt/slides/_rels/slide36.xml.rels><?xml version="1.0" encoding="UTF-8" standalone="yes"?>
<Relationships xmlns="http://schemas.openxmlformats.org/package/2006/relationships"><Relationship Id="rId8" Type="http://schemas.openxmlformats.org/officeDocument/2006/relationships/image" Target="../media/image291.png"/><Relationship Id="rId13" Type="http://schemas.openxmlformats.org/officeDocument/2006/relationships/image" Target="../media/image296.svg"/><Relationship Id="rId3" Type="http://schemas.openxmlformats.org/officeDocument/2006/relationships/image" Target="../media/image286.png"/><Relationship Id="rId7" Type="http://schemas.openxmlformats.org/officeDocument/2006/relationships/image" Target="../media/image290.svg"/><Relationship Id="rId12" Type="http://schemas.openxmlformats.org/officeDocument/2006/relationships/image" Target="../media/image295.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89.png"/><Relationship Id="rId11" Type="http://schemas.openxmlformats.org/officeDocument/2006/relationships/image" Target="../media/image294.svg"/><Relationship Id="rId5" Type="http://schemas.openxmlformats.org/officeDocument/2006/relationships/image" Target="../media/image288.svg"/><Relationship Id="rId15" Type="http://schemas.openxmlformats.org/officeDocument/2006/relationships/image" Target="../media/image298.svg"/><Relationship Id="rId10" Type="http://schemas.openxmlformats.org/officeDocument/2006/relationships/image" Target="../media/image293.png"/><Relationship Id="rId4" Type="http://schemas.openxmlformats.org/officeDocument/2006/relationships/image" Target="../media/image287.png"/><Relationship Id="rId9" Type="http://schemas.openxmlformats.org/officeDocument/2006/relationships/image" Target="../media/image292.svg"/><Relationship Id="rId14" Type="http://schemas.openxmlformats.org/officeDocument/2006/relationships/image" Target="../media/image297.png"/></Relationships>
</file>

<file path=ppt/slides/_rels/slide37.xml.rels><?xml version="1.0" encoding="UTF-8" standalone="yes"?>
<Relationships xmlns="http://schemas.openxmlformats.org/package/2006/relationships"><Relationship Id="rId3" Type="http://schemas.openxmlformats.org/officeDocument/2006/relationships/image" Target="../media/image299.png"/><Relationship Id="rId7" Type="http://schemas.openxmlformats.org/officeDocument/2006/relationships/image" Target="../media/image303.sv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02.png"/><Relationship Id="rId5" Type="http://schemas.openxmlformats.org/officeDocument/2006/relationships/image" Target="../media/image301.svg"/><Relationship Id="rId4" Type="http://schemas.openxmlformats.org/officeDocument/2006/relationships/image" Target="../media/image300.png"/></Relationships>
</file>

<file path=ppt/slides/_rels/slide38.xml.rels><?xml version="1.0" encoding="UTF-8" standalone="yes"?>
<Relationships xmlns="http://schemas.openxmlformats.org/package/2006/relationships"><Relationship Id="rId8" Type="http://schemas.openxmlformats.org/officeDocument/2006/relationships/image" Target="../media/image309.png"/><Relationship Id="rId13" Type="http://schemas.openxmlformats.org/officeDocument/2006/relationships/image" Target="../media/image314.svg"/><Relationship Id="rId3" Type="http://schemas.openxmlformats.org/officeDocument/2006/relationships/image" Target="../media/image304.png"/><Relationship Id="rId7" Type="http://schemas.openxmlformats.org/officeDocument/2006/relationships/image" Target="../media/image308.svg"/><Relationship Id="rId12" Type="http://schemas.openxmlformats.org/officeDocument/2006/relationships/image" Target="../media/image31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07.png"/><Relationship Id="rId11" Type="http://schemas.openxmlformats.org/officeDocument/2006/relationships/image" Target="../media/image312.svg"/><Relationship Id="rId5" Type="http://schemas.openxmlformats.org/officeDocument/2006/relationships/image" Target="../media/image306.svg"/><Relationship Id="rId10" Type="http://schemas.openxmlformats.org/officeDocument/2006/relationships/image" Target="../media/image311.png"/><Relationship Id="rId4" Type="http://schemas.openxmlformats.org/officeDocument/2006/relationships/image" Target="../media/image305.png"/><Relationship Id="rId9" Type="http://schemas.openxmlformats.org/officeDocument/2006/relationships/image" Target="../media/image310.svg"/></Relationships>
</file>

<file path=ppt/slides/_rels/slide3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6.jpeg"/><Relationship Id="rId7" Type="http://schemas.openxmlformats.org/officeDocument/2006/relationships/image" Target="../media/image320.png"/><Relationship Id="rId2" Type="http://schemas.openxmlformats.org/officeDocument/2006/relationships/image" Target="../media/image315.png"/><Relationship Id="rId1" Type="http://schemas.openxmlformats.org/officeDocument/2006/relationships/slideLayout" Target="../slideLayouts/slideLayout11.xml"/><Relationship Id="rId6" Type="http://schemas.openxmlformats.org/officeDocument/2006/relationships/image" Target="../media/image319.jpeg"/><Relationship Id="rId5" Type="http://schemas.openxmlformats.org/officeDocument/2006/relationships/image" Target="../media/image318.png"/><Relationship Id="rId4" Type="http://schemas.openxmlformats.org/officeDocument/2006/relationships/image" Target="../media/image317.png"/><Relationship Id="rId9" Type="http://schemas.openxmlformats.org/officeDocument/2006/relationships/image" Target="../media/image322.png"/></Relationships>
</file>

<file path=ppt/slides/_rels/slide41.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Layout" Target="../slideLayouts/slideLayout11.xml"/><Relationship Id="rId6" Type="http://schemas.openxmlformats.org/officeDocument/2006/relationships/image" Target="../media/image327.svg"/><Relationship Id="rId5" Type="http://schemas.openxmlformats.org/officeDocument/2006/relationships/image" Target="../media/image326.png"/><Relationship Id="rId4" Type="http://schemas.openxmlformats.org/officeDocument/2006/relationships/image" Target="../media/image325.svg"/></Relationships>
</file>

<file path=ppt/slides/_rels/slide42.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jpeg"/><Relationship Id="rId1" Type="http://schemas.openxmlformats.org/officeDocument/2006/relationships/slideLayout" Target="../slideLayouts/slideLayout11.xml"/><Relationship Id="rId6" Type="http://schemas.openxmlformats.org/officeDocument/2006/relationships/image" Target="../media/image332.png"/><Relationship Id="rId5" Type="http://schemas.openxmlformats.org/officeDocument/2006/relationships/image" Target="../media/image331.png"/><Relationship Id="rId4" Type="http://schemas.openxmlformats.org/officeDocument/2006/relationships/image" Target="../media/image330.png"/></Relationships>
</file>

<file path=ppt/slides/_rels/slide43.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png"/><Relationship Id="rId1" Type="http://schemas.openxmlformats.org/officeDocument/2006/relationships/slideLayout" Target="../slideLayouts/slideLayout11.xml"/><Relationship Id="rId6" Type="http://schemas.openxmlformats.org/officeDocument/2006/relationships/image" Target="../media/image337.svg"/><Relationship Id="rId5" Type="http://schemas.openxmlformats.org/officeDocument/2006/relationships/image" Target="../media/image336.png"/><Relationship Id="rId4" Type="http://schemas.openxmlformats.org/officeDocument/2006/relationships/image" Target="../media/image335.jpeg"/></Relationships>
</file>

<file path=ppt/slides/_rels/slide44.xml.rels><?xml version="1.0" encoding="UTF-8" standalone="yes"?>
<Relationships xmlns="http://schemas.openxmlformats.org/package/2006/relationships"><Relationship Id="rId8" Type="http://schemas.openxmlformats.org/officeDocument/2006/relationships/image" Target="../media/image344.png"/><Relationship Id="rId13" Type="http://schemas.openxmlformats.org/officeDocument/2006/relationships/image" Target="../media/image349.png"/><Relationship Id="rId3" Type="http://schemas.openxmlformats.org/officeDocument/2006/relationships/image" Target="../media/image339.svg"/><Relationship Id="rId7" Type="http://schemas.openxmlformats.org/officeDocument/2006/relationships/image" Target="../media/image343.svg"/><Relationship Id="rId12" Type="http://schemas.openxmlformats.org/officeDocument/2006/relationships/image" Target="../media/image348.svg"/><Relationship Id="rId2" Type="http://schemas.openxmlformats.org/officeDocument/2006/relationships/image" Target="../media/image338.png"/><Relationship Id="rId1" Type="http://schemas.openxmlformats.org/officeDocument/2006/relationships/slideLayout" Target="../slideLayouts/slideLayout11.xml"/><Relationship Id="rId6" Type="http://schemas.openxmlformats.org/officeDocument/2006/relationships/image" Target="../media/image342.png"/><Relationship Id="rId11" Type="http://schemas.openxmlformats.org/officeDocument/2006/relationships/image" Target="../media/image347.png"/><Relationship Id="rId5" Type="http://schemas.openxmlformats.org/officeDocument/2006/relationships/image" Target="../media/image341.svg"/><Relationship Id="rId10" Type="http://schemas.openxmlformats.org/officeDocument/2006/relationships/image" Target="../media/image346.png"/><Relationship Id="rId4" Type="http://schemas.openxmlformats.org/officeDocument/2006/relationships/image" Target="../media/image340.png"/><Relationship Id="rId9" Type="http://schemas.openxmlformats.org/officeDocument/2006/relationships/image" Target="../media/image345.svg"/><Relationship Id="rId14" Type="http://schemas.openxmlformats.org/officeDocument/2006/relationships/image" Target="../media/image350.png"/></Relationships>
</file>

<file path=ppt/slides/_rels/slide45.xml.rels><?xml version="1.0" encoding="UTF-8" standalone="yes"?>
<Relationships xmlns="http://schemas.openxmlformats.org/package/2006/relationships"><Relationship Id="rId3" Type="http://schemas.openxmlformats.org/officeDocument/2006/relationships/image" Target="../media/image352.png"/><Relationship Id="rId7" Type="http://schemas.openxmlformats.org/officeDocument/2006/relationships/image" Target="../media/image356.png"/><Relationship Id="rId2" Type="http://schemas.openxmlformats.org/officeDocument/2006/relationships/image" Target="../media/image351.png"/><Relationship Id="rId1" Type="http://schemas.openxmlformats.org/officeDocument/2006/relationships/slideLayout" Target="../slideLayouts/slideLayout11.xml"/><Relationship Id="rId6" Type="http://schemas.openxmlformats.org/officeDocument/2006/relationships/image" Target="../media/image355.png"/><Relationship Id="rId5" Type="http://schemas.openxmlformats.org/officeDocument/2006/relationships/image" Target="../media/image354.png"/><Relationship Id="rId4" Type="http://schemas.openxmlformats.org/officeDocument/2006/relationships/image" Target="../media/image353.png"/></Relationships>
</file>

<file path=ppt/slides/_rels/slide4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57.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8.png"/></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9.jpeg"/></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6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1.jpe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2.jpe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3.jpeg"/></Relationships>
</file>

<file path=ppt/slides/_rels/slide54.xml.rels><?xml version="1.0" encoding="UTF-8" standalone="yes"?>
<Relationships xmlns="http://schemas.openxmlformats.org/package/2006/relationships"><Relationship Id="rId2" Type="http://schemas.openxmlformats.org/officeDocument/2006/relationships/image" Target="../media/image36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5.jpeg"/></Relationships>
</file>

<file path=ppt/slides/_rels/slide56.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image" Target="../media/image36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2.jpeg"/><Relationship Id="rId11" Type="http://schemas.openxmlformats.org/officeDocument/2006/relationships/image" Target="../media/image46.png"/><Relationship Id="rId5" Type="http://schemas.openxmlformats.org/officeDocument/2006/relationships/image" Target="../media/image34.svg"/><Relationship Id="rId10" Type="http://schemas.openxmlformats.org/officeDocument/2006/relationships/image" Target="../media/image45.wmf"/><Relationship Id="rId4" Type="http://schemas.openxmlformats.org/officeDocument/2006/relationships/image" Target="../media/image33.png"/><Relationship Id="rId9"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7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7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7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jpeg"/><Relationship Id="rId3" Type="http://schemas.openxmlformats.org/officeDocument/2006/relationships/image" Target="../media/image48.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3.xml"/><Relationship Id="rId16" Type="http://schemas.openxmlformats.org/officeDocument/2006/relationships/image" Target="../media/image58.png"/><Relationship Id="rId20" Type="http://schemas.openxmlformats.org/officeDocument/2006/relationships/image" Target="../media/image62.jpeg"/><Relationship Id="rId1" Type="http://schemas.openxmlformats.org/officeDocument/2006/relationships/slideLayout" Target="../slideLayouts/slideLayout11.xml"/><Relationship Id="rId6" Type="http://schemas.openxmlformats.org/officeDocument/2006/relationships/image" Target="../media/image35.png"/><Relationship Id="rId11" Type="http://schemas.openxmlformats.org/officeDocument/2006/relationships/image" Target="../media/image53.png"/><Relationship Id="rId5" Type="http://schemas.openxmlformats.org/officeDocument/2006/relationships/image" Target="../media/image17.sv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16.png"/><Relationship Id="rId9" Type="http://schemas.openxmlformats.org/officeDocument/2006/relationships/image" Target="../media/image51.png"/><Relationship Id="rId14" Type="http://schemas.openxmlformats.org/officeDocument/2006/relationships/image" Target="../media/image56.png"/></Relationships>
</file>

<file path=ppt/slides/_rels/slide70.xml.rels><?xml version="1.0" encoding="UTF-8" standalone="yes"?>
<Relationships xmlns="http://schemas.openxmlformats.org/package/2006/relationships"><Relationship Id="rId8" Type="http://schemas.openxmlformats.org/officeDocument/2006/relationships/image" Target="../media/image385.png"/><Relationship Id="rId3" Type="http://schemas.openxmlformats.org/officeDocument/2006/relationships/image" Target="../media/image380.png"/><Relationship Id="rId7" Type="http://schemas.openxmlformats.org/officeDocument/2006/relationships/image" Target="../media/image384.png"/><Relationship Id="rId2" Type="http://schemas.openxmlformats.org/officeDocument/2006/relationships/image" Target="../media/image379.png"/><Relationship Id="rId1" Type="http://schemas.openxmlformats.org/officeDocument/2006/relationships/slideLayout" Target="../slideLayouts/slideLayout11.xml"/><Relationship Id="rId6" Type="http://schemas.openxmlformats.org/officeDocument/2006/relationships/image" Target="../media/image383.png"/><Relationship Id="rId5" Type="http://schemas.openxmlformats.org/officeDocument/2006/relationships/image" Target="../media/image382.png"/><Relationship Id="rId4" Type="http://schemas.openxmlformats.org/officeDocument/2006/relationships/image" Target="../media/image381.png"/><Relationship Id="rId9" Type="http://schemas.openxmlformats.org/officeDocument/2006/relationships/image" Target="../media/image386.png"/></Relationships>
</file>

<file path=ppt/slides/_rels/slide71.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387.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8" Type="http://schemas.openxmlformats.org/officeDocument/2006/relationships/image" Target="../media/image395.png"/><Relationship Id="rId3" Type="http://schemas.openxmlformats.org/officeDocument/2006/relationships/image" Target="../media/image390.png"/><Relationship Id="rId7" Type="http://schemas.openxmlformats.org/officeDocument/2006/relationships/image" Target="../media/image394.png"/><Relationship Id="rId2" Type="http://schemas.openxmlformats.org/officeDocument/2006/relationships/image" Target="../media/image389.png"/><Relationship Id="rId1" Type="http://schemas.openxmlformats.org/officeDocument/2006/relationships/slideLayout" Target="../slideLayouts/slideLayout11.xml"/><Relationship Id="rId6" Type="http://schemas.openxmlformats.org/officeDocument/2006/relationships/image" Target="../media/image393.png"/><Relationship Id="rId11" Type="http://schemas.openxmlformats.org/officeDocument/2006/relationships/image" Target="../media/image398.png"/><Relationship Id="rId5" Type="http://schemas.openxmlformats.org/officeDocument/2006/relationships/image" Target="../media/image392.png"/><Relationship Id="rId10" Type="http://schemas.openxmlformats.org/officeDocument/2006/relationships/image" Target="../media/image397.png"/><Relationship Id="rId4" Type="http://schemas.openxmlformats.org/officeDocument/2006/relationships/image" Target="../media/image391.png"/><Relationship Id="rId9" Type="http://schemas.openxmlformats.org/officeDocument/2006/relationships/image" Target="../media/image396.png"/></Relationships>
</file>

<file path=ppt/slides/_rels/slide73.xml.rels><?xml version="1.0" encoding="UTF-8" standalone="yes"?>
<Relationships xmlns="http://schemas.openxmlformats.org/package/2006/relationships"><Relationship Id="rId8" Type="http://schemas.openxmlformats.org/officeDocument/2006/relationships/image" Target="../media/image405.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image" Target="../media/image409.png"/><Relationship Id="rId2" Type="http://schemas.openxmlformats.org/officeDocument/2006/relationships/image" Target="../media/image399.png"/><Relationship Id="rId1" Type="http://schemas.openxmlformats.org/officeDocument/2006/relationships/slideLayout" Target="../slideLayouts/slideLayout11.xml"/><Relationship Id="rId6" Type="http://schemas.openxmlformats.org/officeDocument/2006/relationships/image" Target="../media/image403.png"/><Relationship Id="rId11" Type="http://schemas.openxmlformats.org/officeDocument/2006/relationships/image" Target="../media/image408.png"/><Relationship Id="rId5" Type="http://schemas.openxmlformats.org/officeDocument/2006/relationships/image" Target="../media/image402.png"/><Relationship Id="rId10" Type="http://schemas.openxmlformats.org/officeDocument/2006/relationships/image" Target="../media/image407.png"/><Relationship Id="rId4" Type="http://schemas.openxmlformats.org/officeDocument/2006/relationships/image" Target="../media/image401.png"/><Relationship Id="rId9" Type="http://schemas.openxmlformats.org/officeDocument/2006/relationships/image" Target="../media/image406.png"/></Relationships>
</file>

<file path=ppt/slides/_rels/slide74.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image" Target="../media/image410.jpeg"/><Relationship Id="rId1" Type="http://schemas.openxmlformats.org/officeDocument/2006/relationships/slideLayout" Target="../slideLayouts/slideLayout11.xml"/><Relationship Id="rId5" Type="http://schemas.openxmlformats.org/officeDocument/2006/relationships/image" Target="../media/image413.png"/><Relationship Id="rId4" Type="http://schemas.openxmlformats.org/officeDocument/2006/relationships/image" Target="../media/image412.jpeg"/></Relationships>
</file>

<file path=ppt/slides/_rels/slide75.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image" Target="../media/image414.png"/><Relationship Id="rId1" Type="http://schemas.openxmlformats.org/officeDocument/2006/relationships/slideLayout" Target="../slideLayouts/slideLayout11.xml"/><Relationship Id="rId5" Type="http://schemas.openxmlformats.org/officeDocument/2006/relationships/image" Target="../media/image417.png"/><Relationship Id="rId4" Type="http://schemas.openxmlformats.org/officeDocument/2006/relationships/image" Target="../media/image416.png"/></Relationships>
</file>

<file path=ppt/slides/_rels/slide76.xml.rels><?xml version="1.0" encoding="UTF-8" standalone="yes"?>
<Relationships xmlns="http://schemas.openxmlformats.org/package/2006/relationships"><Relationship Id="rId8" Type="http://schemas.openxmlformats.org/officeDocument/2006/relationships/image" Target="../media/image424.png"/><Relationship Id="rId3" Type="http://schemas.openxmlformats.org/officeDocument/2006/relationships/image" Target="../media/image419.png"/><Relationship Id="rId7" Type="http://schemas.openxmlformats.org/officeDocument/2006/relationships/image" Target="../media/image423.jpeg"/><Relationship Id="rId12" Type="http://schemas.microsoft.com/office/2007/relationships/hdphoto" Target="../media/hdphoto5.wdp"/><Relationship Id="rId2" Type="http://schemas.openxmlformats.org/officeDocument/2006/relationships/image" Target="../media/image418.png"/><Relationship Id="rId1" Type="http://schemas.openxmlformats.org/officeDocument/2006/relationships/slideLayout" Target="../slideLayouts/slideLayout11.xml"/><Relationship Id="rId6" Type="http://schemas.openxmlformats.org/officeDocument/2006/relationships/image" Target="../media/image422.png"/><Relationship Id="rId11" Type="http://schemas.openxmlformats.org/officeDocument/2006/relationships/image" Target="../media/image427.png"/><Relationship Id="rId5" Type="http://schemas.openxmlformats.org/officeDocument/2006/relationships/image" Target="../media/image421.png"/><Relationship Id="rId10" Type="http://schemas.openxmlformats.org/officeDocument/2006/relationships/image" Target="../media/image426.png"/><Relationship Id="rId4" Type="http://schemas.openxmlformats.org/officeDocument/2006/relationships/image" Target="../media/image420.png"/><Relationship Id="rId9" Type="http://schemas.openxmlformats.org/officeDocument/2006/relationships/image" Target="../media/image425.jpeg"/></Relationships>
</file>

<file path=ppt/slides/_rels/slide77.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image" Target="../media/image428.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30.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png"/></Relationships>
</file>

<file path=ppt/slides/_rels/slide80.xml.rels><?xml version="1.0" encoding="UTF-8" standalone="yes"?>
<Relationships xmlns="http://schemas.openxmlformats.org/package/2006/relationships"><Relationship Id="rId2" Type="http://schemas.openxmlformats.org/officeDocument/2006/relationships/image" Target="../media/image433.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image" Target="../media/image434.png"/><Relationship Id="rId1" Type="http://schemas.openxmlformats.org/officeDocument/2006/relationships/slideLayout" Target="../slideLayouts/slideLayout11.xml"/><Relationship Id="rId5" Type="http://schemas.openxmlformats.org/officeDocument/2006/relationships/image" Target="../media/image437.png"/><Relationship Id="rId4" Type="http://schemas.openxmlformats.org/officeDocument/2006/relationships/image" Target="../media/image436.png"/></Relationships>
</file>

<file path=ppt/slides/_rels/slide8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443.svg"/><Relationship Id="rId26" Type="http://schemas.openxmlformats.org/officeDocument/2006/relationships/image" Target="../media/image451.png"/><Relationship Id="rId3" Type="http://schemas.openxmlformats.org/officeDocument/2006/relationships/image" Target="../media/image9.svg"/><Relationship Id="rId21" Type="http://schemas.openxmlformats.org/officeDocument/2006/relationships/image" Target="../media/image446.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442.png"/><Relationship Id="rId25" Type="http://schemas.openxmlformats.org/officeDocument/2006/relationships/image" Target="../media/image450.svg"/><Relationship Id="rId2" Type="http://schemas.openxmlformats.org/officeDocument/2006/relationships/image" Target="../media/image8.png"/><Relationship Id="rId16" Type="http://schemas.openxmlformats.org/officeDocument/2006/relationships/image" Target="../media/image441.svg"/><Relationship Id="rId20" Type="http://schemas.openxmlformats.org/officeDocument/2006/relationships/image" Target="../media/image445.png"/><Relationship Id="rId29" Type="http://schemas.openxmlformats.org/officeDocument/2006/relationships/image" Target="../media/image452.png"/><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7.svg"/><Relationship Id="rId24" Type="http://schemas.openxmlformats.org/officeDocument/2006/relationships/image" Target="../media/image449.png"/><Relationship Id="rId5" Type="http://schemas.openxmlformats.org/officeDocument/2006/relationships/image" Target="../media/image11.svg"/><Relationship Id="rId15" Type="http://schemas.openxmlformats.org/officeDocument/2006/relationships/image" Target="../media/image440.png"/><Relationship Id="rId23" Type="http://schemas.openxmlformats.org/officeDocument/2006/relationships/image" Target="../media/image448.png"/><Relationship Id="rId28"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444.png"/><Relationship Id="rId4" Type="http://schemas.openxmlformats.org/officeDocument/2006/relationships/image" Target="../media/image10.png"/><Relationship Id="rId9" Type="http://schemas.openxmlformats.org/officeDocument/2006/relationships/image" Target="../media/image438.svg"/><Relationship Id="rId14" Type="http://schemas.openxmlformats.org/officeDocument/2006/relationships/image" Target="../media/image439.png"/><Relationship Id="rId22" Type="http://schemas.openxmlformats.org/officeDocument/2006/relationships/image" Target="../media/image447.png"/><Relationship Id="rId27" Type="http://schemas.openxmlformats.org/officeDocument/2006/relationships/image" Target="../media/image20.png"/><Relationship Id="rId30" Type="http://schemas.openxmlformats.org/officeDocument/2006/relationships/image" Target="../media/image453.svg"/></Relationships>
</file>

<file path=ppt/slides/_rels/slide8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jfif"/><Relationship Id="rId12"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74001" y="2536448"/>
            <a:ext cx="8608022" cy="1785104"/>
          </a:xfrm>
          <a:prstGeom prst="rect">
            <a:avLst/>
          </a:prstGeom>
          <a:noFill/>
        </p:spPr>
        <p:txBody>
          <a:bodyPr wrap="square" rtlCol="0">
            <a:spAutoFit/>
          </a:bodyPr>
          <a:lstStyle/>
          <a:p>
            <a:r>
              <a:rPr lang="en-US" altLang="zh-TW" sz="6000" b="1" dirty="0">
                <a:cs typeface="+mn-ea"/>
                <a:sym typeface="+mn-lt"/>
              </a:rPr>
              <a:t>Company Profile</a:t>
            </a:r>
          </a:p>
          <a:p>
            <a:r>
              <a:rPr lang="en-US" altLang="zh-TW" sz="5000" spc="300" dirty="0">
                <a:solidFill>
                  <a:schemeClr val="bg1">
                    <a:lumMod val="65000"/>
                  </a:schemeClr>
                </a:solidFill>
                <a:cs typeface="+mn-ea"/>
                <a:sym typeface="+mn-lt"/>
              </a:rPr>
              <a:t>2022</a:t>
            </a:r>
            <a:endParaRPr lang="zh-TW" altLang="en-US" sz="5000" spc="300" dirty="0">
              <a:solidFill>
                <a:schemeClr val="bg1">
                  <a:lumMod val="65000"/>
                </a:schemeClr>
              </a:solidFill>
              <a:cs typeface="+mn-ea"/>
              <a:sym typeface="+mn-lt"/>
            </a:endParaRPr>
          </a:p>
        </p:txBody>
      </p:sp>
      <p:pic>
        <p:nvPicPr>
          <p:cNvPr id="5" name="圖形 4">
            <a:extLst>
              <a:ext uri="{FF2B5EF4-FFF2-40B4-BE49-F238E27FC236}">
                <a16:creationId xmlns:a16="http://schemas.microsoft.com/office/drawing/2014/main" id="{BA5618C6-F4AD-4FC5-87BB-F38BA5389B2A}"/>
              </a:ext>
            </a:extLst>
          </p:cNvPr>
          <p:cNvPicPr>
            <a:picLocks noChangeAspect="1"/>
          </p:cNvPicPr>
          <p:nvPr/>
        </p:nvPicPr>
        <p:blipFill>
          <a:blip r:embed="rId2">
            <a:alphaModFix/>
            <a:extLst>
              <a:ext uri="{96DAC541-7B7A-43D3-8B79-37D633B846F1}">
                <asvg:svgBlip xmlns:asvg="http://schemas.microsoft.com/office/drawing/2016/SVG/main" r:embed="rId3"/>
              </a:ext>
            </a:extLst>
          </a:blip>
          <a:stretch>
            <a:fillRect/>
          </a:stretch>
        </p:blipFill>
        <p:spPr>
          <a:xfrm>
            <a:off x="432260" y="595484"/>
            <a:ext cx="1335645" cy="238824"/>
          </a:xfrm>
          <a:prstGeom prst="rect">
            <a:avLst/>
          </a:prstGeom>
        </p:spPr>
      </p:pic>
    </p:spTree>
    <p:extLst>
      <p:ext uri="{BB962C8B-B14F-4D97-AF65-F5344CB8AC3E}">
        <p14:creationId xmlns:p14="http://schemas.microsoft.com/office/powerpoint/2010/main" val="2396596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 16">
            <a:extLst>
              <a:ext uri="{FF2B5EF4-FFF2-40B4-BE49-F238E27FC236}">
                <a16:creationId xmlns:a16="http://schemas.microsoft.com/office/drawing/2014/main" id="{0C7D4B1F-3801-2820-87DA-0003566AAF9B}"/>
              </a:ext>
            </a:extLst>
          </p:cNvPr>
          <p:cNvSpPr/>
          <p:nvPr/>
        </p:nvSpPr>
        <p:spPr>
          <a:xfrm>
            <a:off x="799720" y="1782402"/>
            <a:ext cx="1500717" cy="512539"/>
          </a:xfrm>
          <a:prstGeom prst="roundRect">
            <a:avLst>
              <a:gd name="adj" fmla="val 16667"/>
            </a:avLst>
          </a:prstGeom>
          <a:gradFill>
            <a:gsLst>
              <a:gs pos="0">
                <a:srgbClr val="0059A7"/>
              </a:gs>
              <a:gs pos="100000">
                <a:srgbClr val="00B4B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6258299" cy="861774"/>
          </a:xfrm>
          <a:prstGeom prst="rect">
            <a:avLst/>
          </a:prstGeom>
          <a:noFill/>
        </p:spPr>
        <p:txBody>
          <a:bodyPr wrap="square" rtlCol="0">
            <a:spAutoFit/>
          </a:bodyPr>
          <a:lstStyle/>
          <a:p>
            <a:r>
              <a:rPr lang="en-US" sz="5000" b="1" dirty="0">
                <a:cs typeface="+mn-ea"/>
                <a:sym typeface="+mn-lt"/>
              </a:rPr>
              <a:t>Major Customers</a:t>
            </a:r>
          </a:p>
        </p:txBody>
      </p:sp>
      <p:sp>
        <p:nvSpPr>
          <p:cNvPr id="3" name="文字方塊 2">
            <a:extLst>
              <a:ext uri="{FF2B5EF4-FFF2-40B4-BE49-F238E27FC236}">
                <a16:creationId xmlns:a16="http://schemas.microsoft.com/office/drawing/2014/main" id="{6C44795C-8105-274B-2AA1-572E5AA0BF5A}"/>
              </a:ext>
            </a:extLst>
          </p:cNvPr>
          <p:cNvSpPr txBox="1"/>
          <p:nvPr/>
        </p:nvSpPr>
        <p:spPr>
          <a:xfrm>
            <a:off x="947322" y="1800144"/>
            <a:ext cx="1500717" cy="477054"/>
          </a:xfrm>
          <a:prstGeom prst="rect">
            <a:avLst/>
          </a:prstGeom>
          <a:noFill/>
        </p:spPr>
        <p:txBody>
          <a:bodyPr wrap="square" rtlCol="0">
            <a:spAutoFit/>
          </a:bodyPr>
          <a:lstStyle/>
          <a:p>
            <a:r>
              <a:rPr lang="en-US" sz="2500" b="1" i="0" dirty="0">
                <a:solidFill>
                  <a:schemeClr val="bg1"/>
                </a:solidFill>
                <a:cs typeface="+mn-ea"/>
                <a:sym typeface="+mn-lt"/>
              </a:rPr>
              <a:t>Agents </a:t>
            </a:r>
          </a:p>
        </p:txBody>
      </p:sp>
      <p:pic>
        <p:nvPicPr>
          <p:cNvPr id="16" name="Google Shape;1114;gc428d55399_0_337">
            <a:extLst>
              <a:ext uri="{FF2B5EF4-FFF2-40B4-BE49-F238E27FC236}">
                <a16:creationId xmlns:a16="http://schemas.microsoft.com/office/drawing/2014/main" id="{C0BD76B5-0FEF-026C-BE1C-5215BA055D26}"/>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3846" y="4528880"/>
            <a:ext cx="1153273" cy="188814"/>
          </a:xfrm>
          <a:prstGeom prst="rect">
            <a:avLst/>
          </a:prstGeom>
          <a:noFill/>
          <a:ln>
            <a:noFill/>
          </a:ln>
        </p:spPr>
      </p:pic>
      <p:pic>
        <p:nvPicPr>
          <p:cNvPr id="18" name="Google Shape;1114;gc428d55399_0_337">
            <a:extLst>
              <a:ext uri="{FF2B5EF4-FFF2-40B4-BE49-F238E27FC236}">
                <a16:creationId xmlns:a16="http://schemas.microsoft.com/office/drawing/2014/main" id="{8A552C67-872E-A49D-0BA8-5EFBEA63B07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1445" y="3120917"/>
            <a:ext cx="1153273" cy="188814"/>
          </a:xfrm>
          <a:prstGeom prst="rect">
            <a:avLst/>
          </a:prstGeom>
          <a:noFill/>
          <a:ln>
            <a:noFill/>
          </a:ln>
        </p:spPr>
      </p:pic>
      <p:pic>
        <p:nvPicPr>
          <p:cNvPr id="19" name="Google Shape;1114;gc428d55399_0_337">
            <a:extLst>
              <a:ext uri="{FF2B5EF4-FFF2-40B4-BE49-F238E27FC236}">
                <a16:creationId xmlns:a16="http://schemas.microsoft.com/office/drawing/2014/main" id="{1C6F8A20-DF2F-C727-ADBE-FE8F2D104A9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9738" y="4461146"/>
            <a:ext cx="1153273" cy="188814"/>
          </a:xfrm>
          <a:prstGeom prst="rect">
            <a:avLst/>
          </a:prstGeom>
          <a:noFill/>
          <a:ln>
            <a:noFill/>
          </a:ln>
        </p:spPr>
      </p:pic>
      <p:pic>
        <p:nvPicPr>
          <p:cNvPr id="20" name="Google Shape;1114;gc428d55399_0_337">
            <a:extLst>
              <a:ext uri="{FF2B5EF4-FFF2-40B4-BE49-F238E27FC236}">
                <a16:creationId xmlns:a16="http://schemas.microsoft.com/office/drawing/2014/main" id="{EC05A51B-1DCD-B55A-17B6-6BBDD5D7A24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7337" y="3053183"/>
            <a:ext cx="1153273" cy="188814"/>
          </a:xfrm>
          <a:prstGeom prst="rect">
            <a:avLst/>
          </a:prstGeom>
          <a:noFill/>
          <a:ln>
            <a:noFill/>
          </a:ln>
        </p:spPr>
      </p:pic>
      <p:pic>
        <p:nvPicPr>
          <p:cNvPr id="22" name="Google Shape;1114;gc428d55399_0_337">
            <a:extLst>
              <a:ext uri="{FF2B5EF4-FFF2-40B4-BE49-F238E27FC236}">
                <a16:creationId xmlns:a16="http://schemas.microsoft.com/office/drawing/2014/main" id="{A1EABD1F-B65A-AD01-DD11-BF65BCE1776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50356" y="4461144"/>
            <a:ext cx="1153273" cy="188814"/>
          </a:xfrm>
          <a:prstGeom prst="rect">
            <a:avLst/>
          </a:prstGeom>
          <a:noFill/>
          <a:ln>
            <a:noFill/>
          </a:ln>
        </p:spPr>
      </p:pic>
      <p:pic>
        <p:nvPicPr>
          <p:cNvPr id="23" name="Google Shape;1114;gc428d55399_0_337">
            <a:extLst>
              <a:ext uri="{FF2B5EF4-FFF2-40B4-BE49-F238E27FC236}">
                <a16:creationId xmlns:a16="http://schemas.microsoft.com/office/drawing/2014/main" id="{99A3DF19-F107-55E4-5D0F-DE520094E3C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47955" y="3053181"/>
            <a:ext cx="1153273" cy="188814"/>
          </a:xfrm>
          <a:prstGeom prst="rect">
            <a:avLst/>
          </a:prstGeom>
          <a:noFill/>
          <a:ln>
            <a:noFill/>
          </a:ln>
        </p:spPr>
      </p:pic>
      <p:pic>
        <p:nvPicPr>
          <p:cNvPr id="25" name="Google Shape;1114;gc428d55399_0_337">
            <a:extLst>
              <a:ext uri="{FF2B5EF4-FFF2-40B4-BE49-F238E27FC236}">
                <a16:creationId xmlns:a16="http://schemas.microsoft.com/office/drawing/2014/main" id="{FB3AB28C-14F9-1ED7-F8E6-C20A8DD12AA9}"/>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3468" y="4461144"/>
            <a:ext cx="1153273" cy="188814"/>
          </a:xfrm>
          <a:prstGeom prst="rect">
            <a:avLst/>
          </a:prstGeom>
          <a:noFill/>
          <a:ln>
            <a:noFill/>
          </a:ln>
        </p:spPr>
      </p:pic>
      <p:pic>
        <p:nvPicPr>
          <p:cNvPr id="26" name="Google Shape;1114;gc428d55399_0_337">
            <a:extLst>
              <a:ext uri="{FF2B5EF4-FFF2-40B4-BE49-F238E27FC236}">
                <a16:creationId xmlns:a16="http://schemas.microsoft.com/office/drawing/2014/main" id="{9D24486C-865C-2573-8490-12A163ABAB7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1067" y="3053181"/>
            <a:ext cx="1153273" cy="188814"/>
          </a:xfrm>
          <a:prstGeom prst="rect">
            <a:avLst/>
          </a:prstGeom>
          <a:noFill/>
          <a:ln>
            <a:noFill/>
          </a:ln>
        </p:spPr>
      </p:pic>
      <p:pic>
        <p:nvPicPr>
          <p:cNvPr id="27" name="Google Shape;1114;gc428d55399_0_337">
            <a:extLst>
              <a:ext uri="{FF2B5EF4-FFF2-40B4-BE49-F238E27FC236}">
                <a16:creationId xmlns:a16="http://schemas.microsoft.com/office/drawing/2014/main" id="{07A95D59-0480-0A2A-62A9-350405BCD9E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995" y="5873985"/>
            <a:ext cx="1153273" cy="188814"/>
          </a:xfrm>
          <a:prstGeom prst="rect">
            <a:avLst/>
          </a:prstGeom>
          <a:noFill/>
          <a:ln>
            <a:noFill/>
          </a:ln>
        </p:spPr>
      </p:pic>
      <p:pic>
        <p:nvPicPr>
          <p:cNvPr id="28" name="Google Shape;1114;gc428d55399_0_337">
            <a:extLst>
              <a:ext uri="{FF2B5EF4-FFF2-40B4-BE49-F238E27FC236}">
                <a16:creationId xmlns:a16="http://schemas.microsoft.com/office/drawing/2014/main" id="{26BD6998-A89C-CDD7-1EF3-749DE905F7A6}"/>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4280" y="4461145"/>
            <a:ext cx="1153273" cy="188814"/>
          </a:xfrm>
          <a:prstGeom prst="rect">
            <a:avLst/>
          </a:prstGeom>
          <a:noFill/>
          <a:ln>
            <a:noFill/>
          </a:ln>
        </p:spPr>
      </p:pic>
      <p:pic>
        <p:nvPicPr>
          <p:cNvPr id="29" name="Google Shape;1114;gc428d55399_0_337">
            <a:extLst>
              <a:ext uri="{FF2B5EF4-FFF2-40B4-BE49-F238E27FC236}">
                <a16:creationId xmlns:a16="http://schemas.microsoft.com/office/drawing/2014/main" id="{7E0DF4A0-1D43-4ACF-7C5B-9ED781A4560A}"/>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879" y="3053182"/>
            <a:ext cx="1153273" cy="188814"/>
          </a:xfrm>
          <a:prstGeom prst="rect">
            <a:avLst/>
          </a:prstGeom>
          <a:noFill/>
          <a:ln>
            <a:noFill/>
          </a:ln>
        </p:spPr>
      </p:pic>
      <p:sp>
        <p:nvSpPr>
          <p:cNvPr id="32" name="矩形 31">
            <a:extLst>
              <a:ext uri="{FF2B5EF4-FFF2-40B4-BE49-F238E27FC236}">
                <a16:creationId xmlns:a16="http://schemas.microsoft.com/office/drawing/2014/main" id="{4D7632C8-6788-B7D8-135C-3ADBB709DD0A}"/>
              </a:ext>
            </a:extLst>
          </p:cNvPr>
          <p:cNvSpPr/>
          <p:nvPr/>
        </p:nvSpPr>
        <p:spPr>
          <a:xfrm>
            <a:off x="1174813" y="533696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8CB5A550-7BB4-4440-BF4D-C7F219BA17D0}"/>
              </a:ext>
            </a:extLst>
          </p:cNvPr>
          <p:cNvSpPr/>
          <p:nvPr/>
        </p:nvSpPr>
        <p:spPr>
          <a:xfrm>
            <a:off x="9350153"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625054D3-DFA2-9BA5-2076-E204BD5A859A}"/>
              </a:ext>
            </a:extLst>
          </p:cNvPr>
          <p:cNvSpPr/>
          <p:nvPr/>
        </p:nvSpPr>
        <p:spPr>
          <a:xfrm>
            <a:off x="7314237"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FA1EFE67-6FC1-89B8-4572-8B5B6048CFCA}"/>
              </a:ext>
            </a:extLst>
          </p:cNvPr>
          <p:cNvSpPr/>
          <p:nvPr/>
        </p:nvSpPr>
        <p:spPr>
          <a:xfrm>
            <a:off x="5270705" y="390098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EB0CEEDC-B020-CDE0-2997-B16B15B0BCA2}"/>
              </a:ext>
            </a:extLst>
          </p:cNvPr>
          <p:cNvSpPr/>
          <p:nvPr/>
        </p:nvSpPr>
        <p:spPr>
          <a:xfrm>
            <a:off x="3234789"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53B1282E-4E23-E403-F8CD-3BE29A7FEA90}"/>
              </a:ext>
            </a:extLst>
          </p:cNvPr>
          <p:cNvSpPr/>
          <p:nvPr/>
        </p:nvSpPr>
        <p:spPr>
          <a:xfrm>
            <a:off x="1198873"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66291C09-F277-B540-475E-0AEFB80DB7D7}"/>
              </a:ext>
            </a:extLst>
          </p:cNvPr>
          <p:cNvSpPr/>
          <p:nvPr/>
        </p:nvSpPr>
        <p:spPr>
          <a:xfrm>
            <a:off x="9342536"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28FF0796-61AF-1E53-C06D-45BC5C33E018}"/>
              </a:ext>
            </a:extLst>
          </p:cNvPr>
          <p:cNvSpPr/>
          <p:nvPr/>
        </p:nvSpPr>
        <p:spPr>
          <a:xfrm>
            <a:off x="7306621"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1095A92E-038F-822F-111F-75AC6DB0FB33}"/>
              </a:ext>
            </a:extLst>
          </p:cNvPr>
          <p:cNvSpPr/>
          <p:nvPr/>
        </p:nvSpPr>
        <p:spPr>
          <a:xfrm>
            <a:off x="5263089" y="2487954"/>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1D082533-4A80-EA48-0C7A-2F0239C56A75}"/>
              </a:ext>
            </a:extLst>
          </p:cNvPr>
          <p:cNvSpPr/>
          <p:nvPr/>
        </p:nvSpPr>
        <p:spPr>
          <a:xfrm>
            <a:off x="3227172"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6BFFE2A8-7363-8410-6EF0-0CD80FBA00AE}"/>
              </a:ext>
            </a:extLst>
          </p:cNvPr>
          <p:cNvSpPr/>
          <p:nvPr/>
        </p:nvSpPr>
        <p:spPr>
          <a:xfrm>
            <a:off x="1191256"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2" name="Picture 4">
            <a:extLst>
              <a:ext uri="{FF2B5EF4-FFF2-40B4-BE49-F238E27FC236}">
                <a16:creationId xmlns:a16="http://schemas.microsoft.com/office/drawing/2014/main" id="{6D2482E3-1999-DFC0-C204-E95DBAA516F4}"/>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30082" y="3027787"/>
            <a:ext cx="1399492" cy="3200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A297057-EB19-0ADB-F33C-0426D316341D}"/>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83448" y="2850844"/>
            <a:ext cx="1275541" cy="4970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3804BFD-F954-F69C-11E4-11643E85601E}"/>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66183" y="4278340"/>
            <a:ext cx="1423579" cy="4266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7EE74F3-07FC-CC04-AC6D-FB43E4B5B788}"/>
              </a:ext>
            </a:extLst>
          </p:cNvPr>
          <p:cNvPicPr>
            <a:picLocks noChangeAspect="1" noChangeArrowheads="1"/>
          </p:cNvPicPr>
          <p:nvPr/>
        </p:nvPicPr>
        <p:blipFill>
          <a:blip r:embed="rId6" cstate="screen">
            <a:clrChange>
              <a:clrFrom>
                <a:srgbClr val="FFFEFE"/>
              </a:clrFrom>
              <a:clrTo>
                <a:srgbClr val="FFFEFE">
                  <a:alpha val="0"/>
                </a:srgbClr>
              </a:clrTo>
            </a:clrChange>
            <a:extLst>
              <a:ext uri="{28A0092B-C50C-407E-A947-70E740481C1C}">
                <a14:useLocalDpi xmlns:a14="http://schemas.microsoft.com/office/drawing/2010/main"/>
              </a:ext>
            </a:extLst>
          </a:blip>
          <a:srcRect/>
          <a:stretch>
            <a:fillRect/>
          </a:stretch>
        </p:blipFill>
        <p:spPr bwMode="auto">
          <a:xfrm>
            <a:off x="7641189" y="4166181"/>
            <a:ext cx="960038" cy="6663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2C8D1AC5-A141-9ED5-3013-FFBE5936748A}"/>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89496" y="2900863"/>
            <a:ext cx="1159116" cy="48228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CC6BB65F-951B-783A-EABD-9897A1F4BAB0}"/>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692500" y="2863195"/>
            <a:ext cx="1026490" cy="54990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1B41DDB1-F853-5990-A283-6C39E75C2BE1}"/>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59042" y="4176035"/>
            <a:ext cx="547816" cy="65647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622BF6BA-7233-1F62-FB7F-A0302402D518}"/>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43741" y="4278340"/>
            <a:ext cx="1218575" cy="47465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3B3A8886-CF37-540F-E42F-1CCDB24149A9}"/>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42087" y="5798482"/>
            <a:ext cx="1288550" cy="3242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D0C0E431-EAC8-2E17-420F-7C0D1DE25DDA}"/>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416716" y="4318666"/>
            <a:ext cx="1200114" cy="394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4749E4DB-ED80-8C0C-0111-5F6EBB42BAC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5246645" y="2932550"/>
            <a:ext cx="1627731" cy="45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863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Google Shape;1114;gc428d55399_0_337">
            <a:extLst>
              <a:ext uri="{FF2B5EF4-FFF2-40B4-BE49-F238E27FC236}">
                <a16:creationId xmlns:a16="http://schemas.microsoft.com/office/drawing/2014/main" id="{63453AE3-2DAE-2C78-0066-99339B9AC6F5}"/>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503699" y="5848256"/>
            <a:ext cx="1153273" cy="188814"/>
          </a:xfrm>
          <a:prstGeom prst="rect">
            <a:avLst/>
          </a:prstGeom>
          <a:noFill/>
          <a:ln>
            <a:noFill/>
          </a:ln>
        </p:spPr>
      </p:pic>
      <p:pic>
        <p:nvPicPr>
          <p:cNvPr id="64" name="Google Shape;1114;gc428d55399_0_337">
            <a:extLst>
              <a:ext uri="{FF2B5EF4-FFF2-40B4-BE49-F238E27FC236}">
                <a16:creationId xmlns:a16="http://schemas.microsoft.com/office/drawing/2014/main" id="{C819AC0F-668A-A69E-397F-1D570DF5F361}"/>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43963" y="5848256"/>
            <a:ext cx="1153273" cy="188814"/>
          </a:xfrm>
          <a:prstGeom prst="rect">
            <a:avLst/>
          </a:prstGeom>
          <a:noFill/>
          <a:ln>
            <a:noFill/>
          </a:ln>
        </p:spPr>
      </p:pic>
      <p:sp>
        <p:nvSpPr>
          <p:cNvPr id="65" name="矩形 64">
            <a:extLst>
              <a:ext uri="{FF2B5EF4-FFF2-40B4-BE49-F238E27FC236}">
                <a16:creationId xmlns:a16="http://schemas.microsoft.com/office/drawing/2014/main" id="{E4A18DC8-F370-835B-0BB7-5146831BCE19}"/>
              </a:ext>
            </a:extLst>
          </p:cNvPr>
          <p:cNvSpPr/>
          <p:nvPr/>
        </p:nvSpPr>
        <p:spPr>
          <a:xfrm>
            <a:off x="9342537" y="5288093"/>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a:extLst>
              <a:ext uri="{FF2B5EF4-FFF2-40B4-BE49-F238E27FC236}">
                <a16:creationId xmlns:a16="http://schemas.microsoft.com/office/drawing/2014/main" id="{21DF811F-3B7B-9BCA-685F-7522243538CA}"/>
              </a:ext>
            </a:extLst>
          </p:cNvPr>
          <p:cNvSpPr/>
          <p:nvPr/>
        </p:nvSpPr>
        <p:spPr>
          <a:xfrm>
            <a:off x="7306621" y="529990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Google Shape;1114;gc428d55399_0_337">
            <a:extLst>
              <a:ext uri="{FF2B5EF4-FFF2-40B4-BE49-F238E27FC236}">
                <a16:creationId xmlns:a16="http://schemas.microsoft.com/office/drawing/2014/main" id="{F4A9AB1A-7FCE-A231-6762-D3F5104C3BC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07807" y="5873984"/>
            <a:ext cx="1153273" cy="188814"/>
          </a:xfrm>
          <a:prstGeom prst="rect">
            <a:avLst/>
          </a:prstGeom>
          <a:noFill/>
          <a:ln>
            <a:noFill/>
          </a:ln>
        </p:spPr>
      </p:pic>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6609615" cy="893180"/>
          </a:xfrm>
          <a:prstGeom prst="rect">
            <a:avLst/>
          </a:prstGeom>
          <a:noFill/>
        </p:spPr>
        <p:txBody>
          <a:bodyPr wrap="square" rtlCol="0">
            <a:spAutoFit/>
          </a:bodyPr>
          <a:lstStyle/>
          <a:p>
            <a:r>
              <a:rPr lang="en-US" sz="5000" b="1" dirty="0">
                <a:cs typeface="+mn-ea"/>
                <a:sym typeface="+mn-lt"/>
              </a:rPr>
              <a:t>Major Customers</a:t>
            </a:r>
          </a:p>
        </p:txBody>
      </p:sp>
      <p:sp>
        <p:nvSpPr>
          <p:cNvPr id="21" name="矩形: 圓角 20">
            <a:extLst>
              <a:ext uri="{FF2B5EF4-FFF2-40B4-BE49-F238E27FC236}">
                <a16:creationId xmlns:a16="http://schemas.microsoft.com/office/drawing/2014/main" id="{8F0C2B58-EC70-D3CC-3231-22C91D5B1D39}"/>
              </a:ext>
            </a:extLst>
          </p:cNvPr>
          <p:cNvSpPr/>
          <p:nvPr/>
        </p:nvSpPr>
        <p:spPr>
          <a:xfrm>
            <a:off x="799720" y="1782402"/>
            <a:ext cx="1500717" cy="512539"/>
          </a:xfrm>
          <a:prstGeom prst="roundRect">
            <a:avLst>
              <a:gd name="adj" fmla="val 16667"/>
            </a:avLst>
          </a:prstGeom>
          <a:gradFill>
            <a:gsLst>
              <a:gs pos="0">
                <a:srgbClr val="0059A7"/>
              </a:gs>
              <a:gs pos="100000">
                <a:srgbClr val="00B4B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22" name="文字方塊 21">
            <a:extLst>
              <a:ext uri="{FF2B5EF4-FFF2-40B4-BE49-F238E27FC236}">
                <a16:creationId xmlns:a16="http://schemas.microsoft.com/office/drawing/2014/main" id="{218E3678-1C2B-6749-C588-5054F517F1C2}"/>
              </a:ext>
            </a:extLst>
          </p:cNvPr>
          <p:cNvSpPr txBox="1"/>
          <p:nvPr/>
        </p:nvSpPr>
        <p:spPr>
          <a:xfrm>
            <a:off x="802943" y="1800144"/>
            <a:ext cx="1500717" cy="477054"/>
          </a:xfrm>
          <a:prstGeom prst="rect">
            <a:avLst/>
          </a:prstGeom>
          <a:noFill/>
        </p:spPr>
        <p:txBody>
          <a:bodyPr wrap="square" rtlCol="0">
            <a:spAutoFit/>
          </a:bodyPr>
          <a:lstStyle/>
          <a:p>
            <a:pPr algn="ctr"/>
            <a:r>
              <a:rPr lang="en-US" sz="2500" b="1" i="0" dirty="0">
                <a:solidFill>
                  <a:schemeClr val="bg1"/>
                </a:solidFill>
                <a:cs typeface="+mn-ea"/>
                <a:sym typeface="+mn-lt"/>
              </a:rPr>
              <a:t>eShop</a:t>
            </a:r>
          </a:p>
        </p:txBody>
      </p:sp>
      <p:pic>
        <p:nvPicPr>
          <p:cNvPr id="23" name="Google Shape;1114;gc428d55399_0_337">
            <a:extLst>
              <a:ext uri="{FF2B5EF4-FFF2-40B4-BE49-F238E27FC236}">
                <a16:creationId xmlns:a16="http://schemas.microsoft.com/office/drawing/2014/main" id="{51BACAF4-7B7D-A496-E0FB-BEBBE21BDEA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3846" y="4528880"/>
            <a:ext cx="1153273" cy="188814"/>
          </a:xfrm>
          <a:prstGeom prst="rect">
            <a:avLst/>
          </a:prstGeom>
          <a:noFill/>
          <a:ln>
            <a:noFill/>
          </a:ln>
        </p:spPr>
      </p:pic>
      <p:pic>
        <p:nvPicPr>
          <p:cNvPr id="24" name="Google Shape;1114;gc428d55399_0_337">
            <a:extLst>
              <a:ext uri="{FF2B5EF4-FFF2-40B4-BE49-F238E27FC236}">
                <a16:creationId xmlns:a16="http://schemas.microsoft.com/office/drawing/2014/main" id="{4A79DE84-C4D4-AAA2-22CA-871AF54455B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1445" y="3120917"/>
            <a:ext cx="1153273" cy="188814"/>
          </a:xfrm>
          <a:prstGeom prst="rect">
            <a:avLst/>
          </a:prstGeom>
          <a:noFill/>
          <a:ln>
            <a:noFill/>
          </a:ln>
        </p:spPr>
      </p:pic>
      <p:pic>
        <p:nvPicPr>
          <p:cNvPr id="25" name="Google Shape;1114;gc428d55399_0_337">
            <a:extLst>
              <a:ext uri="{FF2B5EF4-FFF2-40B4-BE49-F238E27FC236}">
                <a16:creationId xmlns:a16="http://schemas.microsoft.com/office/drawing/2014/main" id="{AB35E691-7C48-3FBF-106C-C8698FDFE35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9738" y="4461146"/>
            <a:ext cx="1153273" cy="188814"/>
          </a:xfrm>
          <a:prstGeom prst="rect">
            <a:avLst/>
          </a:prstGeom>
          <a:noFill/>
          <a:ln>
            <a:noFill/>
          </a:ln>
        </p:spPr>
      </p:pic>
      <p:pic>
        <p:nvPicPr>
          <p:cNvPr id="26" name="Google Shape;1114;gc428d55399_0_337">
            <a:extLst>
              <a:ext uri="{FF2B5EF4-FFF2-40B4-BE49-F238E27FC236}">
                <a16:creationId xmlns:a16="http://schemas.microsoft.com/office/drawing/2014/main" id="{4D035B1A-474C-F68B-7AC4-CF22FE39346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7337" y="3053183"/>
            <a:ext cx="1153273" cy="188814"/>
          </a:xfrm>
          <a:prstGeom prst="rect">
            <a:avLst/>
          </a:prstGeom>
          <a:noFill/>
          <a:ln>
            <a:noFill/>
          </a:ln>
        </p:spPr>
      </p:pic>
      <p:pic>
        <p:nvPicPr>
          <p:cNvPr id="27" name="Google Shape;1114;gc428d55399_0_337">
            <a:extLst>
              <a:ext uri="{FF2B5EF4-FFF2-40B4-BE49-F238E27FC236}">
                <a16:creationId xmlns:a16="http://schemas.microsoft.com/office/drawing/2014/main" id="{CC4C5437-125E-A3CD-09EF-9FDA0A40782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48071" y="5873984"/>
            <a:ext cx="1153273" cy="188814"/>
          </a:xfrm>
          <a:prstGeom prst="rect">
            <a:avLst/>
          </a:prstGeom>
          <a:noFill/>
          <a:ln>
            <a:noFill/>
          </a:ln>
        </p:spPr>
      </p:pic>
      <p:pic>
        <p:nvPicPr>
          <p:cNvPr id="28" name="Google Shape;1114;gc428d55399_0_337">
            <a:extLst>
              <a:ext uri="{FF2B5EF4-FFF2-40B4-BE49-F238E27FC236}">
                <a16:creationId xmlns:a16="http://schemas.microsoft.com/office/drawing/2014/main" id="{B73B9A44-399C-A46B-FB48-8F89A7B9D47D}"/>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50356" y="4461144"/>
            <a:ext cx="1153273" cy="188814"/>
          </a:xfrm>
          <a:prstGeom prst="rect">
            <a:avLst/>
          </a:prstGeom>
          <a:noFill/>
          <a:ln>
            <a:noFill/>
          </a:ln>
        </p:spPr>
      </p:pic>
      <p:pic>
        <p:nvPicPr>
          <p:cNvPr id="29" name="Google Shape;1114;gc428d55399_0_337">
            <a:extLst>
              <a:ext uri="{FF2B5EF4-FFF2-40B4-BE49-F238E27FC236}">
                <a16:creationId xmlns:a16="http://schemas.microsoft.com/office/drawing/2014/main" id="{69C1A559-50C7-5E5E-FD34-3560322871E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47955" y="3053181"/>
            <a:ext cx="1153273" cy="188814"/>
          </a:xfrm>
          <a:prstGeom prst="rect">
            <a:avLst/>
          </a:prstGeom>
          <a:noFill/>
          <a:ln>
            <a:noFill/>
          </a:ln>
        </p:spPr>
      </p:pic>
      <p:pic>
        <p:nvPicPr>
          <p:cNvPr id="31" name="Google Shape;1114;gc428d55399_0_337">
            <a:extLst>
              <a:ext uri="{FF2B5EF4-FFF2-40B4-BE49-F238E27FC236}">
                <a16:creationId xmlns:a16="http://schemas.microsoft.com/office/drawing/2014/main" id="{3881153C-ED89-98C4-50FB-162915CF39E2}"/>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3468" y="4461144"/>
            <a:ext cx="1153273" cy="188814"/>
          </a:xfrm>
          <a:prstGeom prst="rect">
            <a:avLst/>
          </a:prstGeom>
          <a:noFill/>
          <a:ln>
            <a:noFill/>
          </a:ln>
        </p:spPr>
      </p:pic>
      <p:pic>
        <p:nvPicPr>
          <p:cNvPr id="32" name="Google Shape;1114;gc428d55399_0_337">
            <a:extLst>
              <a:ext uri="{FF2B5EF4-FFF2-40B4-BE49-F238E27FC236}">
                <a16:creationId xmlns:a16="http://schemas.microsoft.com/office/drawing/2014/main" id="{7273E2BB-4B8C-6A27-BDDE-A9F5A05F3DFD}"/>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1067" y="3053181"/>
            <a:ext cx="1153273" cy="188814"/>
          </a:xfrm>
          <a:prstGeom prst="rect">
            <a:avLst/>
          </a:prstGeom>
          <a:noFill/>
          <a:ln>
            <a:noFill/>
          </a:ln>
        </p:spPr>
      </p:pic>
      <p:pic>
        <p:nvPicPr>
          <p:cNvPr id="33" name="Google Shape;1114;gc428d55399_0_337">
            <a:extLst>
              <a:ext uri="{FF2B5EF4-FFF2-40B4-BE49-F238E27FC236}">
                <a16:creationId xmlns:a16="http://schemas.microsoft.com/office/drawing/2014/main" id="{0C193550-6D2E-F25A-D92C-13EF81396CC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995" y="5873985"/>
            <a:ext cx="1153273" cy="188814"/>
          </a:xfrm>
          <a:prstGeom prst="rect">
            <a:avLst/>
          </a:prstGeom>
          <a:noFill/>
          <a:ln>
            <a:noFill/>
          </a:ln>
        </p:spPr>
      </p:pic>
      <p:pic>
        <p:nvPicPr>
          <p:cNvPr id="34" name="Google Shape;1114;gc428d55399_0_337">
            <a:extLst>
              <a:ext uri="{FF2B5EF4-FFF2-40B4-BE49-F238E27FC236}">
                <a16:creationId xmlns:a16="http://schemas.microsoft.com/office/drawing/2014/main" id="{F07539AF-C734-EA91-93B5-F1F17F2312F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4280" y="4461145"/>
            <a:ext cx="1153273" cy="188814"/>
          </a:xfrm>
          <a:prstGeom prst="rect">
            <a:avLst/>
          </a:prstGeom>
          <a:noFill/>
          <a:ln>
            <a:noFill/>
          </a:ln>
        </p:spPr>
      </p:pic>
      <p:pic>
        <p:nvPicPr>
          <p:cNvPr id="35" name="Google Shape;1114;gc428d55399_0_337">
            <a:extLst>
              <a:ext uri="{FF2B5EF4-FFF2-40B4-BE49-F238E27FC236}">
                <a16:creationId xmlns:a16="http://schemas.microsoft.com/office/drawing/2014/main" id="{3231C70A-CD5A-4C63-60ED-FE20621F2FD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879" y="3053182"/>
            <a:ext cx="1153273" cy="188814"/>
          </a:xfrm>
          <a:prstGeom prst="rect">
            <a:avLst/>
          </a:prstGeom>
          <a:noFill/>
          <a:ln>
            <a:noFill/>
          </a:ln>
        </p:spPr>
      </p:pic>
      <p:sp>
        <p:nvSpPr>
          <p:cNvPr id="36" name="矩形 35">
            <a:extLst>
              <a:ext uri="{FF2B5EF4-FFF2-40B4-BE49-F238E27FC236}">
                <a16:creationId xmlns:a16="http://schemas.microsoft.com/office/drawing/2014/main" id="{5C1CA3CC-4993-B668-E806-E0EF6EBB38B5}"/>
              </a:ext>
            </a:extLst>
          </p:cNvPr>
          <p:cNvSpPr/>
          <p:nvPr/>
        </p:nvSpPr>
        <p:spPr>
          <a:xfrm>
            <a:off x="5246645" y="531382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56CA7F44-41CB-FD77-71A5-03F7BCADCF5B}"/>
              </a:ext>
            </a:extLst>
          </p:cNvPr>
          <p:cNvSpPr/>
          <p:nvPr/>
        </p:nvSpPr>
        <p:spPr>
          <a:xfrm>
            <a:off x="3210729" y="532563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6CCFA3AF-F678-D9CF-E833-42A7E7978DD5}"/>
              </a:ext>
            </a:extLst>
          </p:cNvPr>
          <p:cNvSpPr/>
          <p:nvPr/>
        </p:nvSpPr>
        <p:spPr>
          <a:xfrm>
            <a:off x="1174813" y="533696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17119512-FE40-7BA0-6690-11A5D2DFE0B9}"/>
              </a:ext>
            </a:extLst>
          </p:cNvPr>
          <p:cNvSpPr/>
          <p:nvPr/>
        </p:nvSpPr>
        <p:spPr>
          <a:xfrm>
            <a:off x="9350153"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464E5B1C-8ADF-2FB6-6BDD-4D4D104BF944}"/>
              </a:ext>
            </a:extLst>
          </p:cNvPr>
          <p:cNvSpPr/>
          <p:nvPr/>
        </p:nvSpPr>
        <p:spPr>
          <a:xfrm>
            <a:off x="7314237"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7C7DC12D-ECD6-4284-09A7-A3918D04F356}"/>
              </a:ext>
            </a:extLst>
          </p:cNvPr>
          <p:cNvSpPr/>
          <p:nvPr/>
        </p:nvSpPr>
        <p:spPr>
          <a:xfrm>
            <a:off x="5270705" y="390098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B128996C-BFDB-DC18-9200-D1850D90E749}"/>
              </a:ext>
            </a:extLst>
          </p:cNvPr>
          <p:cNvSpPr/>
          <p:nvPr/>
        </p:nvSpPr>
        <p:spPr>
          <a:xfrm>
            <a:off x="3234789"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37248685-5736-1EF5-8A77-D9AEB667051B}"/>
              </a:ext>
            </a:extLst>
          </p:cNvPr>
          <p:cNvSpPr/>
          <p:nvPr/>
        </p:nvSpPr>
        <p:spPr>
          <a:xfrm>
            <a:off x="1198873"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8B244AA8-5344-BF6D-8FB2-079F545F0414}"/>
              </a:ext>
            </a:extLst>
          </p:cNvPr>
          <p:cNvSpPr/>
          <p:nvPr/>
        </p:nvSpPr>
        <p:spPr>
          <a:xfrm>
            <a:off x="9342536"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49B58549-9A0F-776A-E6ED-F4F4851FD838}"/>
              </a:ext>
            </a:extLst>
          </p:cNvPr>
          <p:cNvSpPr/>
          <p:nvPr/>
        </p:nvSpPr>
        <p:spPr>
          <a:xfrm>
            <a:off x="7306621"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FDD64F47-4E32-BDE4-D7AE-58A01D7A0023}"/>
              </a:ext>
            </a:extLst>
          </p:cNvPr>
          <p:cNvSpPr/>
          <p:nvPr/>
        </p:nvSpPr>
        <p:spPr>
          <a:xfrm>
            <a:off x="5263089" y="2487954"/>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A214A207-5D5C-E31B-2DCD-06B97AEBF595}"/>
              </a:ext>
            </a:extLst>
          </p:cNvPr>
          <p:cNvSpPr/>
          <p:nvPr/>
        </p:nvSpPr>
        <p:spPr>
          <a:xfrm>
            <a:off x="3227172"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AC5415A7-38EE-FFD4-5B13-463EFEA3FFAB}"/>
              </a:ext>
            </a:extLst>
          </p:cNvPr>
          <p:cNvSpPr/>
          <p:nvPr/>
        </p:nvSpPr>
        <p:spPr>
          <a:xfrm>
            <a:off x="1191256"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98" name="Picture 2">
            <a:extLst>
              <a:ext uri="{FF2B5EF4-FFF2-40B4-BE49-F238E27FC236}">
                <a16:creationId xmlns:a16="http://schemas.microsoft.com/office/drawing/2014/main" id="{CEC3CA6F-93C8-BCB5-8EFC-76EE71DB42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368485" y="3038765"/>
            <a:ext cx="1301468" cy="1721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F6D27AD-339F-2D0C-A19A-7BD76820A34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6905" b="30539"/>
          <a:stretch/>
        </p:blipFill>
        <p:spPr bwMode="auto">
          <a:xfrm>
            <a:off x="3390891" y="2985879"/>
            <a:ext cx="1480105" cy="27994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C4D3AD4E-2BE2-57B8-BE58-17BBA0CFB8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5543098" y="3038765"/>
            <a:ext cx="1034087" cy="31224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A5520A7A-3ADC-167A-C7FB-7B17F58BA11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693917" y="2791578"/>
            <a:ext cx="910007" cy="71066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878736EF-E63F-DD24-8E77-354C861B143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9740962" y="2870730"/>
            <a:ext cx="973543" cy="48028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94584ED9-C08B-1222-6B40-E839FEDFE8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1366578" y="4446645"/>
            <a:ext cx="1264059" cy="33882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453FE583-6811-3AD0-A355-64013513933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3364071" y="5860664"/>
            <a:ext cx="1372623" cy="20773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C9EE805A-3526-2E94-A65F-51135320607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7543218" y="4342346"/>
            <a:ext cx="1225912" cy="40460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656CD60E-4ABA-5A18-F444-459EC566402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p:blipFill>
        <p:spPr bwMode="auto">
          <a:xfrm>
            <a:off x="5432029" y="5920544"/>
            <a:ext cx="1281373" cy="115123"/>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a:extLst>
              <a:ext uri="{FF2B5EF4-FFF2-40B4-BE49-F238E27FC236}">
                <a16:creationId xmlns:a16="http://schemas.microsoft.com/office/drawing/2014/main" id="{A89B8046-7E14-7DB3-44D5-772983127197}"/>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229134" y="5547195"/>
            <a:ext cx="1477400" cy="413976"/>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a:extLst>
              <a:ext uri="{FF2B5EF4-FFF2-40B4-BE49-F238E27FC236}">
                <a16:creationId xmlns:a16="http://schemas.microsoft.com/office/drawing/2014/main" id="{BB9DDBEE-D816-5F01-B8B4-E2B0DEFA449F}"/>
              </a:ext>
            </a:extLst>
          </p:cNvPr>
          <p:cNvPicPr>
            <a:picLocks noChangeAspect="1" noChangeArrowheads="1"/>
          </p:cNvPicPr>
          <p:nvPr/>
        </p:nvPicPr>
        <p:blipFill>
          <a:blip r:embed="rId13">
            <a:clrChange>
              <a:clrFrom>
                <a:srgbClr val="F8F8F8"/>
              </a:clrFrom>
              <a:clrTo>
                <a:srgbClr val="F8F8F8">
                  <a:alpha val="0"/>
                </a:srgbClr>
              </a:clrTo>
            </a:clrChange>
            <a:extLst>
              <a:ext uri="{28A0092B-C50C-407E-A947-70E740481C1C}">
                <a14:useLocalDpi xmlns:a14="http://schemas.microsoft.com/office/drawing/2010/main"/>
              </a:ext>
            </a:extLst>
          </a:blip>
          <a:srcRect/>
          <a:stretch>
            <a:fillRect/>
          </a:stretch>
        </p:blipFill>
        <p:spPr bwMode="auto">
          <a:xfrm>
            <a:off x="7462318" y="5851134"/>
            <a:ext cx="1379513" cy="235527"/>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a:extLst>
              <a:ext uri="{FF2B5EF4-FFF2-40B4-BE49-F238E27FC236}">
                <a16:creationId xmlns:a16="http://schemas.microsoft.com/office/drawing/2014/main" id="{12F3CB10-FAF6-E315-EBF1-CCCA61CDCE0A}"/>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p:blipFill>
        <p:spPr bwMode="auto">
          <a:xfrm>
            <a:off x="5569156" y="4342346"/>
            <a:ext cx="994847" cy="432048"/>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a:extLst>
              <a:ext uri="{FF2B5EF4-FFF2-40B4-BE49-F238E27FC236}">
                <a16:creationId xmlns:a16="http://schemas.microsoft.com/office/drawing/2014/main" id="{79882487-8A26-9614-D0A2-0200B9DB7665}"/>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p:blipFill>
        <p:spPr bwMode="auto">
          <a:xfrm>
            <a:off x="9882422" y="4230632"/>
            <a:ext cx="628029" cy="628029"/>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a:extLst>
              <a:ext uri="{FF2B5EF4-FFF2-40B4-BE49-F238E27FC236}">
                <a16:creationId xmlns:a16="http://schemas.microsoft.com/office/drawing/2014/main" id="{FFFAB584-F238-2BDC-0A97-B2F715054138}"/>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9488329" y="5808581"/>
            <a:ext cx="1349993" cy="240504"/>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a:extLst>
              <a:ext uri="{FF2B5EF4-FFF2-40B4-BE49-F238E27FC236}">
                <a16:creationId xmlns:a16="http://schemas.microsoft.com/office/drawing/2014/main" id="{AC2B717E-F928-25A0-BECF-B66E9BEDBD96}"/>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p:blipFill>
        <p:spPr bwMode="auto">
          <a:xfrm>
            <a:off x="1297233" y="6049084"/>
            <a:ext cx="1333404" cy="31147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710BFE9B-1D0E-9525-91C8-021D0EFA8CA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p:blipFill>
        <p:spPr bwMode="auto">
          <a:xfrm>
            <a:off x="3518539" y="4290015"/>
            <a:ext cx="1048226" cy="4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675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7158521" cy="861774"/>
          </a:xfrm>
          <a:prstGeom prst="rect">
            <a:avLst/>
          </a:prstGeom>
          <a:noFill/>
        </p:spPr>
        <p:txBody>
          <a:bodyPr wrap="square" rtlCol="0">
            <a:spAutoFit/>
          </a:bodyPr>
          <a:lstStyle/>
          <a:p>
            <a:r>
              <a:rPr lang="en-US" sz="5000" b="1" dirty="0">
                <a:cs typeface="+mn-ea"/>
                <a:sym typeface="+mn-lt"/>
              </a:rPr>
              <a:t>Major Customers</a:t>
            </a:r>
          </a:p>
        </p:txBody>
      </p:sp>
      <p:sp>
        <p:nvSpPr>
          <p:cNvPr id="16" name="矩形: 圓角 15">
            <a:extLst>
              <a:ext uri="{FF2B5EF4-FFF2-40B4-BE49-F238E27FC236}">
                <a16:creationId xmlns:a16="http://schemas.microsoft.com/office/drawing/2014/main" id="{88D5F1CF-0554-46E2-8737-518E68154146}"/>
              </a:ext>
            </a:extLst>
          </p:cNvPr>
          <p:cNvSpPr/>
          <p:nvPr/>
        </p:nvSpPr>
        <p:spPr>
          <a:xfrm>
            <a:off x="799720" y="1782402"/>
            <a:ext cx="1500717" cy="512539"/>
          </a:xfrm>
          <a:prstGeom prst="roundRect">
            <a:avLst>
              <a:gd name="adj" fmla="val 16667"/>
            </a:avLst>
          </a:prstGeom>
          <a:gradFill>
            <a:gsLst>
              <a:gs pos="0">
                <a:srgbClr val="0059A7"/>
              </a:gs>
              <a:gs pos="100000">
                <a:srgbClr val="00B4B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17" name="文字方塊 16">
            <a:extLst>
              <a:ext uri="{FF2B5EF4-FFF2-40B4-BE49-F238E27FC236}">
                <a16:creationId xmlns:a16="http://schemas.microsoft.com/office/drawing/2014/main" id="{6AADC393-CC6B-75F3-D496-166F04D0892C}"/>
              </a:ext>
            </a:extLst>
          </p:cNvPr>
          <p:cNvSpPr txBox="1"/>
          <p:nvPr/>
        </p:nvSpPr>
        <p:spPr>
          <a:xfrm>
            <a:off x="802943" y="1800144"/>
            <a:ext cx="1500717" cy="477054"/>
          </a:xfrm>
          <a:prstGeom prst="rect">
            <a:avLst/>
          </a:prstGeom>
          <a:noFill/>
        </p:spPr>
        <p:txBody>
          <a:bodyPr wrap="square" rtlCol="0">
            <a:spAutoFit/>
          </a:bodyPr>
          <a:lstStyle/>
          <a:p>
            <a:pPr algn="ctr"/>
            <a:r>
              <a:rPr lang="en-US" sz="2500" b="1" i="0" dirty="0">
                <a:solidFill>
                  <a:schemeClr val="bg1"/>
                </a:solidFill>
                <a:cs typeface="+mn-ea"/>
                <a:sym typeface="+mn-lt"/>
              </a:rPr>
              <a:t>Retailer</a:t>
            </a:r>
          </a:p>
        </p:txBody>
      </p:sp>
      <p:pic>
        <p:nvPicPr>
          <p:cNvPr id="26" name="Google Shape;1114;gc428d55399_0_337">
            <a:extLst>
              <a:ext uri="{FF2B5EF4-FFF2-40B4-BE49-F238E27FC236}">
                <a16:creationId xmlns:a16="http://schemas.microsoft.com/office/drawing/2014/main" id="{76A46049-B48D-C692-A1FD-F9135296D55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3846" y="5053578"/>
            <a:ext cx="1153273" cy="188814"/>
          </a:xfrm>
          <a:prstGeom prst="rect">
            <a:avLst/>
          </a:prstGeom>
          <a:noFill/>
          <a:ln>
            <a:noFill/>
          </a:ln>
        </p:spPr>
      </p:pic>
      <p:pic>
        <p:nvPicPr>
          <p:cNvPr id="27" name="Google Shape;1114;gc428d55399_0_337">
            <a:extLst>
              <a:ext uri="{FF2B5EF4-FFF2-40B4-BE49-F238E27FC236}">
                <a16:creationId xmlns:a16="http://schemas.microsoft.com/office/drawing/2014/main" id="{553122CC-C273-C8C9-0A3A-322AA48D90B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1445" y="3444388"/>
            <a:ext cx="1153273" cy="188814"/>
          </a:xfrm>
          <a:prstGeom prst="rect">
            <a:avLst/>
          </a:prstGeom>
          <a:noFill/>
          <a:ln>
            <a:noFill/>
          </a:ln>
        </p:spPr>
      </p:pic>
      <p:pic>
        <p:nvPicPr>
          <p:cNvPr id="28" name="Google Shape;1114;gc428d55399_0_337">
            <a:extLst>
              <a:ext uri="{FF2B5EF4-FFF2-40B4-BE49-F238E27FC236}">
                <a16:creationId xmlns:a16="http://schemas.microsoft.com/office/drawing/2014/main" id="{0E752083-DB7E-52FE-728E-359C0DD097BE}"/>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9738" y="4985844"/>
            <a:ext cx="1153273" cy="188814"/>
          </a:xfrm>
          <a:prstGeom prst="rect">
            <a:avLst/>
          </a:prstGeom>
          <a:noFill/>
          <a:ln>
            <a:noFill/>
          </a:ln>
        </p:spPr>
      </p:pic>
      <p:pic>
        <p:nvPicPr>
          <p:cNvPr id="29" name="Google Shape;1114;gc428d55399_0_337">
            <a:extLst>
              <a:ext uri="{FF2B5EF4-FFF2-40B4-BE49-F238E27FC236}">
                <a16:creationId xmlns:a16="http://schemas.microsoft.com/office/drawing/2014/main" id="{BF907237-DF4E-C6E1-31FE-73B669A9A39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7337" y="3376654"/>
            <a:ext cx="1153273" cy="188814"/>
          </a:xfrm>
          <a:prstGeom prst="rect">
            <a:avLst/>
          </a:prstGeom>
          <a:noFill/>
          <a:ln>
            <a:noFill/>
          </a:ln>
        </p:spPr>
      </p:pic>
      <p:pic>
        <p:nvPicPr>
          <p:cNvPr id="31" name="Google Shape;1114;gc428d55399_0_337">
            <a:extLst>
              <a:ext uri="{FF2B5EF4-FFF2-40B4-BE49-F238E27FC236}">
                <a16:creationId xmlns:a16="http://schemas.microsoft.com/office/drawing/2014/main" id="{0ECA87B1-AE95-0CA0-FEB3-2928F7E6237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50356" y="4985842"/>
            <a:ext cx="1153273" cy="188814"/>
          </a:xfrm>
          <a:prstGeom prst="rect">
            <a:avLst/>
          </a:prstGeom>
          <a:noFill/>
          <a:ln>
            <a:noFill/>
          </a:ln>
        </p:spPr>
      </p:pic>
      <p:pic>
        <p:nvPicPr>
          <p:cNvPr id="32" name="Google Shape;1114;gc428d55399_0_337">
            <a:extLst>
              <a:ext uri="{FF2B5EF4-FFF2-40B4-BE49-F238E27FC236}">
                <a16:creationId xmlns:a16="http://schemas.microsoft.com/office/drawing/2014/main" id="{D0DD6A81-D0D3-5BBE-4B02-C88913756761}"/>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47955" y="3376652"/>
            <a:ext cx="1153273" cy="188814"/>
          </a:xfrm>
          <a:prstGeom prst="rect">
            <a:avLst/>
          </a:prstGeom>
          <a:noFill/>
          <a:ln>
            <a:noFill/>
          </a:ln>
        </p:spPr>
      </p:pic>
      <p:pic>
        <p:nvPicPr>
          <p:cNvPr id="33" name="Google Shape;1114;gc428d55399_0_337">
            <a:extLst>
              <a:ext uri="{FF2B5EF4-FFF2-40B4-BE49-F238E27FC236}">
                <a16:creationId xmlns:a16="http://schemas.microsoft.com/office/drawing/2014/main" id="{43423BEF-57CD-A131-724E-9A10ED5A0242}"/>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3468" y="4985842"/>
            <a:ext cx="1153273" cy="188814"/>
          </a:xfrm>
          <a:prstGeom prst="rect">
            <a:avLst/>
          </a:prstGeom>
          <a:noFill/>
          <a:ln>
            <a:noFill/>
          </a:ln>
        </p:spPr>
      </p:pic>
      <p:pic>
        <p:nvPicPr>
          <p:cNvPr id="34" name="Google Shape;1114;gc428d55399_0_337">
            <a:extLst>
              <a:ext uri="{FF2B5EF4-FFF2-40B4-BE49-F238E27FC236}">
                <a16:creationId xmlns:a16="http://schemas.microsoft.com/office/drawing/2014/main" id="{B97D7938-FC2B-8D53-B29C-4230FBBF227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1067" y="3376652"/>
            <a:ext cx="1153273" cy="188814"/>
          </a:xfrm>
          <a:prstGeom prst="rect">
            <a:avLst/>
          </a:prstGeom>
          <a:noFill/>
          <a:ln>
            <a:noFill/>
          </a:ln>
        </p:spPr>
      </p:pic>
      <p:pic>
        <p:nvPicPr>
          <p:cNvPr id="36" name="Google Shape;1114;gc428d55399_0_337">
            <a:extLst>
              <a:ext uri="{FF2B5EF4-FFF2-40B4-BE49-F238E27FC236}">
                <a16:creationId xmlns:a16="http://schemas.microsoft.com/office/drawing/2014/main" id="{5342A131-EA79-626B-9B2B-C3533D10FFC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4280" y="4985843"/>
            <a:ext cx="1153273" cy="188814"/>
          </a:xfrm>
          <a:prstGeom prst="rect">
            <a:avLst/>
          </a:prstGeom>
          <a:noFill/>
          <a:ln>
            <a:noFill/>
          </a:ln>
        </p:spPr>
      </p:pic>
      <p:pic>
        <p:nvPicPr>
          <p:cNvPr id="37" name="Google Shape;1114;gc428d55399_0_337">
            <a:extLst>
              <a:ext uri="{FF2B5EF4-FFF2-40B4-BE49-F238E27FC236}">
                <a16:creationId xmlns:a16="http://schemas.microsoft.com/office/drawing/2014/main" id="{67CC6FEA-807A-52F8-BDCB-9DCCDB726FFF}"/>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879" y="3376653"/>
            <a:ext cx="1153273" cy="188814"/>
          </a:xfrm>
          <a:prstGeom prst="rect">
            <a:avLst/>
          </a:prstGeom>
          <a:noFill/>
          <a:ln>
            <a:noFill/>
          </a:ln>
        </p:spPr>
      </p:pic>
      <p:sp>
        <p:nvSpPr>
          <p:cNvPr id="41" name="矩形 40">
            <a:extLst>
              <a:ext uri="{FF2B5EF4-FFF2-40B4-BE49-F238E27FC236}">
                <a16:creationId xmlns:a16="http://schemas.microsoft.com/office/drawing/2014/main" id="{A0791119-1D03-7342-9FC1-6BB72BE087D7}"/>
              </a:ext>
            </a:extLst>
          </p:cNvPr>
          <p:cNvSpPr/>
          <p:nvPr/>
        </p:nvSpPr>
        <p:spPr>
          <a:xfrm>
            <a:off x="9350153" y="443749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BD39554F-15CD-934A-CB5B-EA2866A6A3A8}"/>
              </a:ext>
            </a:extLst>
          </p:cNvPr>
          <p:cNvSpPr/>
          <p:nvPr/>
        </p:nvSpPr>
        <p:spPr>
          <a:xfrm>
            <a:off x="7314237" y="4448823"/>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18201D80-E34A-1B3B-BE55-1530087EDC81}"/>
              </a:ext>
            </a:extLst>
          </p:cNvPr>
          <p:cNvSpPr/>
          <p:nvPr/>
        </p:nvSpPr>
        <p:spPr>
          <a:xfrm>
            <a:off x="5270705" y="442567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5190B3FF-9BD2-18B2-DC75-7C758BE4C5C3}"/>
              </a:ext>
            </a:extLst>
          </p:cNvPr>
          <p:cNvSpPr/>
          <p:nvPr/>
        </p:nvSpPr>
        <p:spPr>
          <a:xfrm>
            <a:off x="3234789" y="443749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CA951274-3465-0E4D-2B0E-E775DAF706F6}"/>
              </a:ext>
            </a:extLst>
          </p:cNvPr>
          <p:cNvSpPr/>
          <p:nvPr/>
        </p:nvSpPr>
        <p:spPr>
          <a:xfrm>
            <a:off x="1198873" y="4448823"/>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5B8578EE-A36B-540D-2E1B-A29AE2DC3D96}"/>
              </a:ext>
            </a:extLst>
          </p:cNvPr>
          <p:cNvSpPr/>
          <p:nvPr/>
        </p:nvSpPr>
        <p:spPr>
          <a:xfrm>
            <a:off x="9342536" y="2823240"/>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8387F59C-AAA1-8459-B73E-2886DB9F6192}"/>
              </a:ext>
            </a:extLst>
          </p:cNvPr>
          <p:cNvSpPr/>
          <p:nvPr/>
        </p:nvSpPr>
        <p:spPr>
          <a:xfrm>
            <a:off x="7306621" y="2834568"/>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ED0A2E30-6708-AB0B-9B39-2CE35D41AB79}"/>
              </a:ext>
            </a:extLst>
          </p:cNvPr>
          <p:cNvSpPr/>
          <p:nvPr/>
        </p:nvSpPr>
        <p:spPr>
          <a:xfrm>
            <a:off x="5263089" y="28114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2B590A85-6428-CEC9-CE6A-8E7D1A48F7C1}"/>
              </a:ext>
            </a:extLst>
          </p:cNvPr>
          <p:cNvSpPr/>
          <p:nvPr/>
        </p:nvSpPr>
        <p:spPr>
          <a:xfrm>
            <a:off x="3227172" y="2823240"/>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a:extLst>
              <a:ext uri="{FF2B5EF4-FFF2-40B4-BE49-F238E27FC236}">
                <a16:creationId xmlns:a16="http://schemas.microsoft.com/office/drawing/2014/main" id="{E283B5E4-BC8C-273C-4FE7-6070B73A1337}"/>
              </a:ext>
            </a:extLst>
          </p:cNvPr>
          <p:cNvSpPr/>
          <p:nvPr/>
        </p:nvSpPr>
        <p:spPr>
          <a:xfrm>
            <a:off x="1191256" y="2834568"/>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122" name="Picture 2">
            <a:extLst>
              <a:ext uri="{FF2B5EF4-FFF2-40B4-BE49-F238E27FC236}">
                <a16:creationId xmlns:a16="http://schemas.microsoft.com/office/drawing/2014/main" id="{01A5F555-6186-F03A-635E-F0FEDA1545C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582298" y="3158039"/>
            <a:ext cx="836917" cy="5766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085650D-3038-EEDA-F3D8-FB7F61BF4CF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7690165" y="3158039"/>
            <a:ext cx="861496" cy="5944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7AB9DAB-1E6D-993C-993B-32C77C091A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5433196" y="4825808"/>
            <a:ext cx="1343196" cy="37431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45820940-1CDC-120B-C78B-7574DCC1B43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5461328" y="3244840"/>
            <a:ext cx="1272260" cy="34617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19959F83-52D0-93B9-0BF7-7DDCCAAC09C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9709198" y="3229431"/>
            <a:ext cx="966509" cy="48325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02625AEC-3B80-87B2-00DD-17F0BF17205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425412" y="4825808"/>
            <a:ext cx="1322447" cy="30469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1985183A-E6F5-E0E2-DC49-8B5858F2AF77}"/>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290620" y="4920026"/>
            <a:ext cx="1419696" cy="210473"/>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5FD3B9CC-6DBD-D16B-7519-C0AC250FB53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3386970" y="3267832"/>
            <a:ext cx="1373180" cy="32318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a:extLst>
              <a:ext uri="{FF2B5EF4-FFF2-40B4-BE49-F238E27FC236}">
                <a16:creationId xmlns:a16="http://schemas.microsoft.com/office/drawing/2014/main" id="{C1CFCB70-BEE5-1653-7671-C8421B5410A7}"/>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9516248" y="4834415"/>
            <a:ext cx="1331810" cy="365703"/>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a:extLst>
              <a:ext uri="{FF2B5EF4-FFF2-40B4-BE49-F238E27FC236}">
                <a16:creationId xmlns:a16="http://schemas.microsoft.com/office/drawing/2014/main" id="{9584BA0A-3DCD-F90E-C2A5-D5B61B3BADF3}"/>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7451111" y="4781346"/>
            <a:ext cx="1365590" cy="41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596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oogle Shape;1114;gc428d55399_0_337">
            <a:extLst>
              <a:ext uri="{FF2B5EF4-FFF2-40B4-BE49-F238E27FC236}">
                <a16:creationId xmlns:a16="http://schemas.microsoft.com/office/drawing/2014/main" id="{5C94C3FE-9D09-57BA-4CA6-A1635C84139E}"/>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75182" y="4528880"/>
            <a:ext cx="1153273" cy="188814"/>
          </a:xfrm>
          <a:prstGeom prst="rect">
            <a:avLst/>
          </a:prstGeom>
          <a:noFill/>
          <a:ln>
            <a:noFill/>
          </a:ln>
        </p:spPr>
      </p:pic>
      <p:pic>
        <p:nvPicPr>
          <p:cNvPr id="52" name="Google Shape;1114;gc428d55399_0_337">
            <a:extLst>
              <a:ext uri="{FF2B5EF4-FFF2-40B4-BE49-F238E27FC236}">
                <a16:creationId xmlns:a16="http://schemas.microsoft.com/office/drawing/2014/main" id="{E4C5586B-F989-FCFF-1121-621CB80C81A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72781" y="3120917"/>
            <a:ext cx="1153273" cy="188814"/>
          </a:xfrm>
          <a:prstGeom prst="rect">
            <a:avLst/>
          </a:prstGeom>
          <a:noFill/>
          <a:ln>
            <a:noFill/>
          </a:ln>
        </p:spPr>
      </p:pic>
      <p:pic>
        <p:nvPicPr>
          <p:cNvPr id="48" name="Google Shape;1114;gc428d55399_0_337">
            <a:extLst>
              <a:ext uri="{FF2B5EF4-FFF2-40B4-BE49-F238E27FC236}">
                <a16:creationId xmlns:a16="http://schemas.microsoft.com/office/drawing/2014/main" id="{DECC3559-046A-146A-B07C-F43F0F16C595}"/>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541074" y="4461146"/>
            <a:ext cx="1153273" cy="188814"/>
          </a:xfrm>
          <a:prstGeom prst="rect">
            <a:avLst/>
          </a:prstGeom>
          <a:noFill/>
          <a:ln>
            <a:noFill/>
          </a:ln>
        </p:spPr>
      </p:pic>
      <p:pic>
        <p:nvPicPr>
          <p:cNvPr id="49" name="Google Shape;1114;gc428d55399_0_337">
            <a:extLst>
              <a:ext uri="{FF2B5EF4-FFF2-40B4-BE49-F238E27FC236}">
                <a16:creationId xmlns:a16="http://schemas.microsoft.com/office/drawing/2014/main" id="{2EAD882B-56F9-A937-66E0-A43EF852D47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538673" y="3053183"/>
            <a:ext cx="1153273" cy="188814"/>
          </a:xfrm>
          <a:prstGeom prst="rect">
            <a:avLst/>
          </a:prstGeom>
          <a:noFill/>
          <a:ln>
            <a:noFill/>
          </a:ln>
        </p:spPr>
      </p:pic>
      <p:pic>
        <p:nvPicPr>
          <p:cNvPr id="44" name="Google Shape;1114;gc428d55399_0_337">
            <a:extLst>
              <a:ext uri="{FF2B5EF4-FFF2-40B4-BE49-F238E27FC236}">
                <a16:creationId xmlns:a16="http://schemas.microsoft.com/office/drawing/2014/main" id="{6CE3AA2B-D71F-E99B-ECE5-958534FF8EAD}"/>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509407" y="5873984"/>
            <a:ext cx="1153273" cy="188814"/>
          </a:xfrm>
          <a:prstGeom prst="rect">
            <a:avLst/>
          </a:prstGeom>
          <a:noFill/>
          <a:ln>
            <a:noFill/>
          </a:ln>
        </p:spPr>
      </p:pic>
      <p:pic>
        <p:nvPicPr>
          <p:cNvPr id="45" name="Google Shape;1114;gc428d55399_0_337">
            <a:extLst>
              <a:ext uri="{FF2B5EF4-FFF2-40B4-BE49-F238E27FC236}">
                <a16:creationId xmlns:a16="http://schemas.microsoft.com/office/drawing/2014/main" id="{D0453785-B469-E728-46E2-F2222C05145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511692" y="4461144"/>
            <a:ext cx="1153273" cy="188814"/>
          </a:xfrm>
          <a:prstGeom prst="rect">
            <a:avLst/>
          </a:prstGeom>
          <a:noFill/>
          <a:ln>
            <a:noFill/>
          </a:ln>
        </p:spPr>
      </p:pic>
      <p:pic>
        <p:nvPicPr>
          <p:cNvPr id="46" name="Google Shape;1114;gc428d55399_0_337">
            <a:extLst>
              <a:ext uri="{FF2B5EF4-FFF2-40B4-BE49-F238E27FC236}">
                <a16:creationId xmlns:a16="http://schemas.microsoft.com/office/drawing/2014/main" id="{41118101-DDEB-FF64-A5D3-79A5D416F24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509291" y="3053181"/>
            <a:ext cx="1153273" cy="188814"/>
          </a:xfrm>
          <a:prstGeom prst="rect">
            <a:avLst/>
          </a:prstGeom>
          <a:noFill/>
          <a:ln>
            <a:noFill/>
          </a:ln>
        </p:spPr>
      </p:pic>
      <p:pic>
        <p:nvPicPr>
          <p:cNvPr id="41" name="Google Shape;1114;gc428d55399_0_337">
            <a:extLst>
              <a:ext uri="{FF2B5EF4-FFF2-40B4-BE49-F238E27FC236}">
                <a16:creationId xmlns:a16="http://schemas.microsoft.com/office/drawing/2014/main" id="{9BD78618-B266-ACB5-9382-2A779CAA995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502519" y="5873984"/>
            <a:ext cx="1153273" cy="188814"/>
          </a:xfrm>
          <a:prstGeom prst="rect">
            <a:avLst/>
          </a:prstGeom>
          <a:noFill/>
          <a:ln>
            <a:noFill/>
          </a:ln>
        </p:spPr>
      </p:pic>
      <p:pic>
        <p:nvPicPr>
          <p:cNvPr id="42" name="Google Shape;1114;gc428d55399_0_337">
            <a:extLst>
              <a:ext uri="{FF2B5EF4-FFF2-40B4-BE49-F238E27FC236}">
                <a16:creationId xmlns:a16="http://schemas.microsoft.com/office/drawing/2014/main" id="{D2339684-23CF-1487-42EF-E91D81C4A202}"/>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504804" y="4461144"/>
            <a:ext cx="1153273" cy="188814"/>
          </a:xfrm>
          <a:prstGeom prst="rect">
            <a:avLst/>
          </a:prstGeom>
          <a:noFill/>
          <a:ln>
            <a:noFill/>
          </a:ln>
        </p:spPr>
      </p:pic>
      <p:pic>
        <p:nvPicPr>
          <p:cNvPr id="43" name="Google Shape;1114;gc428d55399_0_337">
            <a:extLst>
              <a:ext uri="{FF2B5EF4-FFF2-40B4-BE49-F238E27FC236}">
                <a16:creationId xmlns:a16="http://schemas.microsoft.com/office/drawing/2014/main" id="{D5AD71E4-FCCE-BBA2-8C49-36E73A99D24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502403" y="3053181"/>
            <a:ext cx="1153273" cy="188814"/>
          </a:xfrm>
          <a:prstGeom prst="rect">
            <a:avLst/>
          </a:prstGeom>
          <a:noFill/>
          <a:ln>
            <a:noFill/>
          </a:ln>
        </p:spPr>
      </p:pic>
      <p:pic>
        <p:nvPicPr>
          <p:cNvPr id="40" name="Google Shape;1114;gc428d55399_0_337">
            <a:extLst>
              <a:ext uri="{FF2B5EF4-FFF2-40B4-BE49-F238E27FC236}">
                <a16:creationId xmlns:a16="http://schemas.microsoft.com/office/drawing/2014/main" id="{5315536A-579D-1C7D-D06F-0D94641B84F5}"/>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443331" y="5873985"/>
            <a:ext cx="1153273" cy="188814"/>
          </a:xfrm>
          <a:prstGeom prst="rect">
            <a:avLst/>
          </a:prstGeom>
          <a:noFill/>
          <a:ln>
            <a:noFill/>
          </a:ln>
        </p:spPr>
      </p:pic>
      <p:pic>
        <p:nvPicPr>
          <p:cNvPr id="39" name="Google Shape;1114;gc428d55399_0_337">
            <a:extLst>
              <a:ext uri="{FF2B5EF4-FFF2-40B4-BE49-F238E27FC236}">
                <a16:creationId xmlns:a16="http://schemas.microsoft.com/office/drawing/2014/main" id="{23A7CE97-40BF-B633-5611-C2EA6D45923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445616" y="4461145"/>
            <a:ext cx="1153273" cy="188814"/>
          </a:xfrm>
          <a:prstGeom prst="rect">
            <a:avLst/>
          </a:prstGeom>
          <a:noFill/>
          <a:ln>
            <a:noFill/>
          </a:ln>
        </p:spPr>
      </p:pic>
      <p:pic>
        <p:nvPicPr>
          <p:cNvPr id="20" name="Google Shape;1114;gc428d55399_0_337">
            <a:extLst>
              <a:ext uri="{FF2B5EF4-FFF2-40B4-BE49-F238E27FC236}">
                <a16:creationId xmlns:a16="http://schemas.microsoft.com/office/drawing/2014/main" id="{C050A122-066B-2909-A5D8-4378F05536E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443215" y="3053182"/>
            <a:ext cx="1153273" cy="188814"/>
          </a:xfrm>
          <a:prstGeom prst="rect">
            <a:avLst/>
          </a:prstGeom>
          <a:noFill/>
          <a:ln>
            <a:noFill/>
          </a:ln>
        </p:spPr>
      </p:pic>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6820611" cy="861774"/>
          </a:xfrm>
          <a:prstGeom prst="rect">
            <a:avLst/>
          </a:prstGeom>
          <a:noFill/>
        </p:spPr>
        <p:txBody>
          <a:bodyPr wrap="square" rtlCol="0">
            <a:spAutoFit/>
          </a:bodyPr>
          <a:lstStyle/>
          <a:p>
            <a:r>
              <a:rPr lang="en-US" sz="5000" b="1" dirty="0">
                <a:cs typeface="+mn-ea"/>
                <a:sym typeface="+mn-lt"/>
              </a:rPr>
              <a:t>Major Customers</a:t>
            </a:r>
          </a:p>
        </p:txBody>
      </p:sp>
      <p:sp>
        <p:nvSpPr>
          <p:cNvPr id="34" name="矩形 33">
            <a:extLst>
              <a:ext uri="{FF2B5EF4-FFF2-40B4-BE49-F238E27FC236}">
                <a16:creationId xmlns:a16="http://schemas.microsoft.com/office/drawing/2014/main" id="{8F180EF1-1004-6EBF-E5FD-D7EC72F36494}"/>
              </a:ext>
            </a:extLst>
          </p:cNvPr>
          <p:cNvSpPr/>
          <p:nvPr/>
        </p:nvSpPr>
        <p:spPr>
          <a:xfrm>
            <a:off x="5307981" y="531382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03C464EE-0BA2-21F1-B1D1-D06A45AEF0BD}"/>
              </a:ext>
            </a:extLst>
          </p:cNvPr>
          <p:cNvSpPr/>
          <p:nvPr/>
        </p:nvSpPr>
        <p:spPr>
          <a:xfrm>
            <a:off x="3272065" y="532563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3A2A5C81-0335-7120-0768-958A29EA4EC5}"/>
              </a:ext>
            </a:extLst>
          </p:cNvPr>
          <p:cNvSpPr/>
          <p:nvPr/>
        </p:nvSpPr>
        <p:spPr>
          <a:xfrm>
            <a:off x="1236149" y="533696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0FF58B9E-93FA-85FB-2793-8AA3A35201F3}"/>
              </a:ext>
            </a:extLst>
          </p:cNvPr>
          <p:cNvSpPr/>
          <p:nvPr/>
        </p:nvSpPr>
        <p:spPr>
          <a:xfrm>
            <a:off x="9411489"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02E30FF4-1E35-F08B-EE93-2984CFBCFBE4}"/>
              </a:ext>
            </a:extLst>
          </p:cNvPr>
          <p:cNvSpPr/>
          <p:nvPr/>
        </p:nvSpPr>
        <p:spPr>
          <a:xfrm>
            <a:off x="7375573"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EE13C4B9-F834-CF76-4F45-67FD1A41AEA3}"/>
              </a:ext>
            </a:extLst>
          </p:cNvPr>
          <p:cNvSpPr/>
          <p:nvPr/>
        </p:nvSpPr>
        <p:spPr>
          <a:xfrm>
            <a:off x="5332041" y="390098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7BE88738-FA82-E468-2F0E-FC096E5B36EC}"/>
              </a:ext>
            </a:extLst>
          </p:cNvPr>
          <p:cNvSpPr/>
          <p:nvPr/>
        </p:nvSpPr>
        <p:spPr>
          <a:xfrm>
            <a:off x="3296125"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2A611B4D-71FB-C814-D2F5-95D5F1794401}"/>
              </a:ext>
            </a:extLst>
          </p:cNvPr>
          <p:cNvSpPr/>
          <p:nvPr/>
        </p:nvSpPr>
        <p:spPr>
          <a:xfrm>
            <a:off x="1260209"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6C729B85-7C7E-4861-BDD6-B5A58BAB9191}"/>
              </a:ext>
            </a:extLst>
          </p:cNvPr>
          <p:cNvSpPr/>
          <p:nvPr/>
        </p:nvSpPr>
        <p:spPr>
          <a:xfrm>
            <a:off x="9403872"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309D286F-846E-AFD1-7AE5-835A7760981C}"/>
              </a:ext>
            </a:extLst>
          </p:cNvPr>
          <p:cNvSpPr/>
          <p:nvPr/>
        </p:nvSpPr>
        <p:spPr>
          <a:xfrm>
            <a:off x="7367957"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F15672BE-178A-B433-9A5B-82808E2E188B}"/>
              </a:ext>
            </a:extLst>
          </p:cNvPr>
          <p:cNvSpPr/>
          <p:nvPr/>
        </p:nvSpPr>
        <p:spPr>
          <a:xfrm>
            <a:off x="5324425" y="2487954"/>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4368261B-3E1B-A2CF-46FB-6631E2FB4D52}"/>
              </a:ext>
            </a:extLst>
          </p:cNvPr>
          <p:cNvSpPr/>
          <p:nvPr/>
        </p:nvSpPr>
        <p:spPr>
          <a:xfrm>
            <a:off x="3288508"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4BFDD32F-622C-20FF-641B-27644627BB9C}"/>
              </a:ext>
            </a:extLst>
          </p:cNvPr>
          <p:cNvSpPr/>
          <p:nvPr/>
        </p:nvSpPr>
        <p:spPr>
          <a:xfrm>
            <a:off x="1252592"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146" name="Picture 2">
            <a:extLst>
              <a:ext uri="{FF2B5EF4-FFF2-40B4-BE49-F238E27FC236}">
                <a16:creationId xmlns:a16="http://schemas.microsoft.com/office/drawing/2014/main" id="{9F19FDD6-BA40-BDA0-48A1-DDCB2FA57F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429786" y="2804379"/>
            <a:ext cx="1298254" cy="6136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D5AF3782-E248-16D6-06CA-649CC590EE3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46574" y="2804379"/>
            <a:ext cx="1617864" cy="59884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48FDD578-DD35-B774-D0DE-9343C453FFC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91256" y="4295520"/>
            <a:ext cx="1807040" cy="4728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976CB07F-8B96-C5AF-3789-B20A51E49FE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9448944" y="4143432"/>
            <a:ext cx="1609690" cy="69221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3ADE4FB0-964B-4CC7-D13B-8EF5D69CC89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7670657" y="4261086"/>
            <a:ext cx="1160690" cy="58227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D959C94A-C567-D57B-A07F-CE5C413D33E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3556459" y="2790440"/>
            <a:ext cx="1148699" cy="682527"/>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7490AC51-9E3C-2D6F-BEFC-18EE554C37E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17617" y="2994396"/>
            <a:ext cx="1408678" cy="26187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a16="http://schemas.microsoft.com/office/drawing/2014/main" id="{3C63740B-1280-CF64-5726-15755BA5707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9598377" y="2876725"/>
            <a:ext cx="1340729" cy="442833"/>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a:extLst>
              <a:ext uri="{FF2B5EF4-FFF2-40B4-BE49-F238E27FC236}">
                <a16:creationId xmlns:a16="http://schemas.microsoft.com/office/drawing/2014/main" id="{23C99705-0E84-2D3C-4D48-AC37D3D35DF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p:blipFill>
        <p:spPr bwMode="auto">
          <a:xfrm>
            <a:off x="3556332" y="4167217"/>
            <a:ext cx="1219687" cy="626106"/>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a:extLst>
              <a:ext uri="{FF2B5EF4-FFF2-40B4-BE49-F238E27FC236}">
                <a16:creationId xmlns:a16="http://schemas.microsoft.com/office/drawing/2014/main" id="{D62A558C-AE88-FBC5-E3DF-65A04BB8CC0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1724448" y="5608783"/>
            <a:ext cx="623482" cy="618140"/>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a:extLst>
              <a:ext uri="{FF2B5EF4-FFF2-40B4-BE49-F238E27FC236}">
                <a16:creationId xmlns:a16="http://schemas.microsoft.com/office/drawing/2014/main" id="{98E36F0D-0E47-05B4-4214-6C167C5B236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5776674" y="4167217"/>
            <a:ext cx="757665" cy="644647"/>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a:extLst>
              <a:ext uri="{FF2B5EF4-FFF2-40B4-BE49-F238E27FC236}">
                <a16:creationId xmlns:a16="http://schemas.microsoft.com/office/drawing/2014/main" id="{AFFA4923-6911-407D-1486-CD08267EA61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p:blipFill>
        <p:spPr bwMode="auto">
          <a:xfrm>
            <a:off x="3396685" y="5707677"/>
            <a:ext cx="1372578" cy="420352"/>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a:extLst>
              <a:ext uri="{FF2B5EF4-FFF2-40B4-BE49-F238E27FC236}">
                <a16:creationId xmlns:a16="http://schemas.microsoft.com/office/drawing/2014/main" id="{54A6FB9D-BE3E-72B7-4F34-57F143FFB92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p:blipFill>
        <p:spPr bwMode="auto">
          <a:xfrm>
            <a:off x="5466723" y="5763819"/>
            <a:ext cx="1332170" cy="335108"/>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圓角 16">
            <a:extLst>
              <a:ext uri="{FF2B5EF4-FFF2-40B4-BE49-F238E27FC236}">
                <a16:creationId xmlns:a16="http://schemas.microsoft.com/office/drawing/2014/main" id="{F4BC9A19-C03A-CE8C-EFE7-0A28283A4948}"/>
              </a:ext>
            </a:extLst>
          </p:cNvPr>
          <p:cNvSpPr/>
          <p:nvPr/>
        </p:nvSpPr>
        <p:spPr>
          <a:xfrm>
            <a:off x="799720" y="1782402"/>
            <a:ext cx="1500717" cy="512539"/>
          </a:xfrm>
          <a:prstGeom prst="roundRect">
            <a:avLst>
              <a:gd name="adj" fmla="val 16667"/>
            </a:avLst>
          </a:prstGeom>
          <a:gradFill>
            <a:gsLst>
              <a:gs pos="0">
                <a:srgbClr val="0059A7"/>
              </a:gs>
              <a:gs pos="100000">
                <a:srgbClr val="00B4B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18" name="文字方塊 17">
            <a:extLst>
              <a:ext uri="{FF2B5EF4-FFF2-40B4-BE49-F238E27FC236}">
                <a16:creationId xmlns:a16="http://schemas.microsoft.com/office/drawing/2014/main" id="{8D01040F-D631-7285-4CE2-EB774A9615AF}"/>
              </a:ext>
            </a:extLst>
          </p:cNvPr>
          <p:cNvSpPr txBox="1"/>
          <p:nvPr/>
        </p:nvSpPr>
        <p:spPr>
          <a:xfrm>
            <a:off x="802943" y="1800144"/>
            <a:ext cx="1500717" cy="477054"/>
          </a:xfrm>
          <a:prstGeom prst="rect">
            <a:avLst/>
          </a:prstGeom>
          <a:noFill/>
        </p:spPr>
        <p:txBody>
          <a:bodyPr wrap="square" rtlCol="0">
            <a:spAutoFit/>
          </a:bodyPr>
          <a:lstStyle/>
          <a:p>
            <a:pPr algn="ctr"/>
            <a:r>
              <a:rPr lang="en-US" sz="2500" b="1" i="0" dirty="0">
                <a:solidFill>
                  <a:schemeClr val="bg1"/>
                </a:solidFill>
                <a:cs typeface="+mn-ea"/>
                <a:sym typeface="+mn-lt"/>
              </a:rPr>
              <a:t>Reseller</a:t>
            </a:r>
          </a:p>
        </p:txBody>
      </p:sp>
    </p:spTree>
    <p:extLst>
      <p:ext uri="{BB962C8B-B14F-4D97-AF65-F5344CB8AC3E}">
        <p14:creationId xmlns:p14="http://schemas.microsoft.com/office/powerpoint/2010/main" val="690078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形 35">
            <a:extLst>
              <a:ext uri="{FF2B5EF4-FFF2-40B4-BE49-F238E27FC236}">
                <a16:creationId xmlns:a16="http://schemas.microsoft.com/office/drawing/2014/main" id="{AA51B5D9-A43D-D59A-7CDC-B8AD93CCF50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4957" y="6602333"/>
            <a:ext cx="1680938" cy="76865"/>
          </a:xfrm>
          <a:prstGeom prst="rect">
            <a:avLst/>
          </a:prstGeom>
          <a:effectLst>
            <a:outerShdw blurRad="406400" dist="317500" dir="5400000" sx="89000" sy="89000" rotWithShape="0">
              <a:prstClr val="black">
                <a:alpha val="15000"/>
              </a:prstClr>
            </a:outerShdw>
          </a:effectLst>
        </p:spPr>
      </p:pic>
      <p:sp>
        <p:nvSpPr>
          <p:cNvPr id="24" name="文字方塊 23">
            <a:extLst>
              <a:ext uri="{FF2B5EF4-FFF2-40B4-BE49-F238E27FC236}">
                <a16:creationId xmlns:a16="http://schemas.microsoft.com/office/drawing/2014/main" id="{D7BF6400-0097-A5A8-973D-92EB56F405C8}"/>
              </a:ext>
            </a:extLst>
          </p:cNvPr>
          <p:cNvSpPr txBox="1"/>
          <p:nvPr/>
        </p:nvSpPr>
        <p:spPr>
          <a:xfrm>
            <a:off x="833145" y="2610210"/>
            <a:ext cx="6329761" cy="400110"/>
          </a:xfrm>
          <a:prstGeom prst="rect">
            <a:avLst/>
          </a:prstGeom>
          <a:noFill/>
        </p:spPr>
        <p:txBody>
          <a:bodyPr wrap="square">
            <a:spAutoFit/>
          </a:bodyPr>
          <a:lstStyle/>
          <a:p>
            <a:r>
              <a:rPr lang="en-US" sz="2000" i="0" dirty="0">
                <a:solidFill>
                  <a:srgbClr val="000000"/>
                </a:solidFill>
                <a:cs typeface="+mn-ea"/>
                <a:sym typeface="+mn-lt"/>
              </a:rPr>
              <a:t>456 </a:t>
            </a:r>
          </a:p>
        </p:txBody>
      </p:sp>
      <p:sp>
        <p:nvSpPr>
          <p:cNvPr id="25" name="文字方塊 24">
            <a:extLst>
              <a:ext uri="{FF2B5EF4-FFF2-40B4-BE49-F238E27FC236}">
                <a16:creationId xmlns:a16="http://schemas.microsoft.com/office/drawing/2014/main" id="{FC7399A3-3D1D-B4EC-659B-54DF9F40DC51}"/>
              </a:ext>
            </a:extLst>
          </p:cNvPr>
          <p:cNvSpPr txBox="1"/>
          <p:nvPr/>
        </p:nvSpPr>
        <p:spPr>
          <a:xfrm>
            <a:off x="808388" y="3927678"/>
            <a:ext cx="2977078" cy="2985433"/>
          </a:xfrm>
          <a:prstGeom prst="rect">
            <a:avLst/>
          </a:prstGeom>
          <a:noFill/>
        </p:spPr>
        <p:txBody>
          <a:bodyPr wrap="square">
            <a:spAutoFit/>
          </a:bodyPr>
          <a:lstStyle/>
          <a:p>
            <a:pPr marL="271463" indent="-271463">
              <a:lnSpc>
                <a:spcPct val="120000"/>
              </a:lnSpc>
              <a:buFont typeface="Arial" panose="020B0604020202020204" pitchFamily="34" charset="0"/>
              <a:buChar char="•"/>
            </a:pPr>
            <a:r>
              <a:rPr lang="en-US" sz="2000" i="0" dirty="0">
                <a:solidFill>
                  <a:srgbClr val="000000"/>
                </a:solidFill>
                <a:cs typeface="+mn-ea"/>
                <a:sym typeface="+mn-lt"/>
              </a:rPr>
              <a:t>Administration</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General Affairs</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Finance</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Legal</a:t>
            </a:r>
          </a:p>
          <a:p>
            <a:pPr marL="271463" indent="-271463">
              <a:lnSpc>
                <a:spcPct val="120000"/>
              </a:lnSpc>
              <a:buFont typeface="Arial" panose="020B0604020202020204" pitchFamily="34" charset="0"/>
              <a:buChar char="•"/>
            </a:pPr>
            <a:r>
              <a:rPr lang="en-US" altLang="zh-TW" sz="2000" dirty="0">
                <a:solidFill>
                  <a:srgbClr val="000000"/>
                </a:solidFill>
                <a:cs typeface="+mn-ea"/>
                <a:sym typeface="+mn-lt"/>
              </a:rPr>
              <a:t>Information</a:t>
            </a:r>
          </a:p>
          <a:p>
            <a:pPr marL="271463" indent="-271463">
              <a:lnSpc>
                <a:spcPct val="120000"/>
              </a:lnSpc>
              <a:buFont typeface="Arial" panose="020B0604020202020204" pitchFamily="34" charset="0"/>
              <a:buChar char="•"/>
            </a:pPr>
            <a:r>
              <a:rPr lang="en-US" altLang="zh-TW" sz="2000" dirty="0">
                <a:solidFill>
                  <a:srgbClr val="000000"/>
                </a:solidFill>
                <a:cs typeface="+mn-ea"/>
                <a:sym typeface="+mn-lt"/>
              </a:rPr>
              <a:t>Sales and Marketing</a:t>
            </a:r>
          </a:p>
          <a:p>
            <a:pPr marL="271463" indent="-271463">
              <a:lnSpc>
                <a:spcPct val="120000"/>
              </a:lnSpc>
              <a:buFont typeface="Arial" panose="020B0604020202020204" pitchFamily="34" charset="0"/>
              <a:buChar char="•"/>
            </a:pPr>
            <a:r>
              <a:rPr lang="en-US" altLang="zh-TW" sz="2000" dirty="0">
                <a:solidFill>
                  <a:srgbClr val="000000"/>
                </a:solidFill>
                <a:cs typeface="+mn-ea"/>
                <a:sym typeface="+mn-lt"/>
              </a:rPr>
              <a:t>Product Development</a:t>
            </a:r>
          </a:p>
          <a:p>
            <a:endParaRPr lang="en-US" sz="2000" i="0" dirty="0">
              <a:solidFill>
                <a:srgbClr val="000000"/>
              </a:solidFill>
              <a:cs typeface="+mn-ea"/>
              <a:sym typeface="+mn-lt"/>
            </a:endParaRPr>
          </a:p>
        </p:txBody>
      </p:sp>
      <p:sp>
        <p:nvSpPr>
          <p:cNvPr id="34" name="文字方塊 33">
            <a:extLst>
              <a:ext uri="{FF2B5EF4-FFF2-40B4-BE49-F238E27FC236}">
                <a16:creationId xmlns:a16="http://schemas.microsoft.com/office/drawing/2014/main" id="{BFA9129C-264F-37E3-4C24-9713E8B349D7}"/>
              </a:ext>
            </a:extLst>
          </p:cNvPr>
          <p:cNvSpPr txBox="1"/>
          <p:nvPr/>
        </p:nvSpPr>
        <p:spPr>
          <a:xfrm>
            <a:off x="3118923" y="3927678"/>
            <a:ext cx="2977077" cy="1535741"/>
          </a:xfrm>
          <a:prstGeom prst="rect">
            <a:avLst/>
          </a:prstGeom>
          <a:noFill/>
        </p:spPr>
        <p:txBody>
          <a:bodyPr wrap="square">
            <a:spAutoFit/>
          </a:bodyPr>
          <a:lstStyle/>
          <a:p>
            <a:pPr marL="271463" indent="-271463">
              <a:lnSpc>
                <a:spcPct val="120000"/>
              </a:lnSpc>
              <a:buFont typeface="Arial" panose="020B0604020202020204" pitchFamily="34" charset="0"/>
              <a:buChar char="•"/>
            </a:pPr>
            <a:r>
              <a:rPr lang="en-US" altLang="zh-TW" sz="2000" dirty="0">
                <a:solidFill>
                  <a:srgbClr val="000000"/>
                </a:solidFill>
                <a:cs typeface="+mn-ea"/>
                <a:sym typeface="+mn-lt"/>
              </a:rPr>
              <a:t>R&amp;D</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Testing</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Technical Support</a:t>
            </a:r>
          </a:p>
          <a:p>
            <a:pPr marL="271463" indent="-271463">
              <a:lnSpc>
                <a:spcPct val="120000"/>
              </a:lnSpc>
              <a:buFont typeface="Arial" panose="020B0604020202020204" pitchFamily="34" charset="0"/>
              <a:buChar char="•"/>
            </a:pPr>
            <a:r>
              <a:rPr lang="en-US" sz="2000" dirty="0">
                <a:solidFill>
                  <a:srgbClr val="000000"/>
                </a:solidFill>
                <a:cs typeface="+mn-ea"/>
                <a:sym typeface="+mn-lt"/>
              </a:rPr>
              <a:t>Logistics</a:t>
            </a:r>
            <a:endParaRPr lang="en-US" sz="2000" i="0" dirty="0">
              <a:solidFill>
                <a:srgbClr val="000000"/>
              </a:solidFill>
              <a:cs typeface="+mn-ea"/>
              <a:sym typeface="+mn-lt"/>
            </a:endParaRPr>
          </a:p>
        </p:txBody>
      </p:sp>
      <p:sp>
        <p:nvSpPr>
          <p:cNvPr id="35" name="文字方塊 34">
            <a:extLst>
              <a:ext uri="{FF2B5EF4-FFF2-40B4-BE49-F238E27FC236}">
                <a16:creationId xmlns:a16="http://schemas.microsoft.com/office/drawing/2014/main" id="{995B6FBD-DAB0-D9AC-A63B-B02728F26E0D}"/>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Xizhi Headquarters </a:t>
            </a:r>
          </a:p>
        </p:txBody>
      </p:sp>
      <p:pic>
        <p:nvPicPr>
          <p:cNvPr id="37" name="圖形 36">
            <a:extLst>
              <a:ext uri="{FF2B5EF4-FFF2-40B4-BE49-F238E27FC236}">
                <a16:creationId xmlns:a16="http://schemas.microsoft.com/office/drawing/2014/main" id="{1518C92C-EF3A-FBCB-82E8-3298DDB451C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pic>
        <p:nvPicPr>
          <p:cNvPr id="13" name="圖片 12" descr="一張含有 建築物, 室外, 政府大樓, 公寓大樓 的圖片&#10;&#10;自動產生的描述">
            <a:extLst>
              <a:ext uri="{FF2B5EF4-FFF2-40B4-BE49-F238E27FC236}">
                <a16:creationId xmlns:a16="http://schemas.microsoft.com/office/drawing/2014/main" id="{3CE3B939-8997-B816-7D85-18B666A452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11039" y="1706470"/>
            <a:ext cx="3984034" cy="5352455"/>
          </a:xfrm>
          <a:prstGeom prst="rect">
            <a:avLst/>
          </a:prstGeom>
          <a:effectLst>
            <a:outerShdw blurRad="431800" dist="368300" dir="5760000" sx="106000" sy="106000" rotWithShape="0">
              <a:prstClr val="black">
                <a:alpha val="34000"/>
              </a:prstClr>
            </a:outerShdw>
          </a:effectLst>
        </p:spPr>
      </p:pic>
      <p:grpSp>
        <p:nvGrpSpPr>
          <p:cNvPr id="14" name="群組 13">
            <a:extLst>
              <a:ext uri="{FF2B5EF4-FFF2-40B4-BE49-F238E27FC236}">
                <a16:creationId xmlns:a16="http://schemas.microsoft.com/office/drawing/2014/main" id="{3D1124AF-35E7-78B5-7417-B59B5607F97A}"/>
              </a:ext>
            </a:extLst>
          </p:cNvPr>
          <p:cNvGrpSpPr/>
          <p:nvPr/>
        </p:nvGrpSpPr>
        <p:grpSpPr>
          <a:xfrm>
            <a:off x="833145" y="2080749"/>
            <a:ext cx="3558426" cy="486808"/>
            <a:chOff x="999716" y="2176785"/>
            <a:chExt cx="3558426" cy="486808"/>
          </a:xfrm>
        </p:grpSpPr>
        <p:sp>
          <p:nvSpPr>
            <p:cNvPr id="15" name="矩形: 圓角 14">
              <a:extLst>
                <a:ext uri="{FF2B5EF4-FFF2-40B4-BE49-F238E27FC236}">
                  <a16:creationId xmlns:a16="http://schemas.microsoft.com/office/drawing/2014/main" id="{33A2DC50-8F0A-C3E7-248D-FD6A8245DC02}"/>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C831F061-CDD1-C012-82C2-6E02B6940DF3}"/>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4B3BBA42-7F5B-E63B-AA95-28AA287D2947}"/>
              </a:ext>
            </a:extLst>
          </p:cNvPr>
          <p:cNvGrpSpPr/>
          <p:nvPr/>
        </p:nvGrpSpPr>
        <p:grpSpPr>
          <a:xfrm>
            <a:off x="833145" y="3426525"/>
            <a:ext cx="3586451" cy="477054"/>
            <a:chOff x="971690" y="3522561"/>
            <a:chExt cx="3586451" cy="477054"/>
          </a:xfrm>
        </p:grpSpPr>
        <p:sp>
          <p:nvSpPr>
            <p:cNvPr id="18" name="矩形: 圓角 17">
              <a:extLst>
                <a:ext uri="{FF2B5EF4-FFF2-40B4-BE49-F238E27FC236}">
                  <a16:creationId xmlns:a16="http://schemas.microsoft.com/office/drawing/2014/main" id="{D0A4008D-CA46-0C05-5B80-A21F123C621B}"/>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9" name="文字方塊 18">
              <a:extLst>
                <a:ext uri="{FF2B5EF4-FFF2-40B4-BE49-F238E27FC236}">
                  <a16:creationId xmlns:a16="http://schemas.microsoft.com/office/drawing/2014/main" id="{8859277B-3810-D59D-1F69-E2E68345A63C}"/>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spTree>
    <p:extLst>
      <p:ext uri="{BB962C8B-B14F-4D97-AF65-F5344CB8AC3E}">
        <p14:creationId xmlns:p14="http://schemas.microsoft.com/office/powerpoint/2010/main" val="2679375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形 14">
            <a:extLst>
              <a:ext uri="{FF2B5EF4-FFF2-40B4-BE49-F238E27FC236}">
                <a16:creationId xmlns:a16="http://schemas.microsoft.com/office/drawing/2014/main" id="{FB145103-2D23-EF41-E0DD-D3A0BE4A0AA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1545" y="6602333"/>
            <a:ext cx="1680938" cy="76865"/>
          </a:xfrm>
          <a:prstGeom prst="rect">
            <a:avLst/>
          </a:prstGeom>
          <a:effectLst>
            <a:outerShdw blurRad="406400" dist="317500" dir="5400000" sx="89000" sy="89000" rotWithShape="0">
              <a:prstClr val="black">
                <a:alpha val="15000"/>
              </a:prstClr>
            </a:outerShdw>
          </a:effectLst>
        </p:spPr>
      </p:pic>
      <p:pic>
        <p:nvPicPr>
          <p:cNvPr id="8" name="圖片 7">
            <a:extLst>
              <a:ext uri="{FF2B5EF4-FFF2-40B4-BE49-F238E27FC236}">
                <a16:creationId xmlns:a16="http://schemas.microsoft.com/office/drawing/2014/main" id="{3BFD3EAE-AF62-87A5-DBFB-67BE3E07C155}"/>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a:xfrm>
            <a:off x="6830847" y="1858870"/>
            <a:ext cx="1772536" cy="4245597"/>
          </a:xfrm>
          <a:prstGeom prst="rect">
            <a:avLst/>
          </a:prstGeom>
          <a:effectLst>
            <a:outerShdw blurRad="406400" dist="317500" dir="5400000" sx="89000" sy="89000" rotWithShape="0">
              <a:prstClr val="black">
                <a:alpha val="15000"/>
              </a:prstClr>
            </a:outerShdw>
          </a:effectLst>
        </p:spPr>
      </p:pic>
      <p:pic>
        <p:nvPicPr>
          <p:cNvPr id="12" name="圖形 11">
            <a:extLst>
              <a:ext uri="{FF2B5EF4-FFF2-40B4-BE49-F238E27FC236}">
                <a16:creationId xmlns:a16="http://schemas.microsoft.com/office/drawing/2014/main" id="{E087FC9D-2974-6A59-A55A-DEB70B36511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sp>
        <p:nvSpPr>
          <p:cNvPr id="13" name="文字方塊 12">
            <a:extLst>
              <a:ext uri="{FF2B5EF4-FFF2-40B4-BE49-F238E27FC236}">
                <a16:creationId xmlns:a16="http://schemas.microsoft.com/office/drawing/2014/main" id="{3CC6D0A7-C105-4CC6-7BF2-343D102684B6}"/>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Xinsheng Office</a:t>
            </a:r>
          </a:p>
        </p:txBody>
      </p:sp>
      <p:sp>
        <p:nvSpPr>
          <p:cNvPr id="16" name="文字方塊 15">
            <a:extLst>
              <a:ext uri="{FF2B5EF4-FFF2-40B4-BE49-F238E27FC236}">
                <a16:creationId xmlns:a16="http://schemas.microsoft.com/office/drawing/2014/main" id="{08AC9AB1-9B29-F613-CFE9-035CD0763137}"/>
              </a:ext>
            </a:extLst>
          </p:cNvPr>
          <p:cNvSpPr txBox="1"/>
          <p:nvPr/>
        </p:nvSpPr>
        <p:spPr>
          <a:xfrm>
            <a:off x="833145" y="2613036"/>
            <a:ext cx="6329761" cy="400110"/>
          </a:xfrm>
          <a:prstGeom prst="rect">
            <a:avLst/>
          </a:prstGeom>
          <a:noFill/>
        </p:spPr>
        <p:txBody>
          <a:bodyPr wrap="square">
            <a:spAutoFit/>
          </a:bodyPr>
          <a:lstStyle/>
          <a:p>
            <a:r>
              <a:rPr lang="en-US" sz="2000" i="0" dirty="0">
                <a:solidFill>
                  <a:srgbClr val="000000"/>
                </a:solidFill>
                <a:cs typeface="+mn-ea"/>
                <a:sym typeface="+mn-lt"/>
              </a:rPr>
              <a:t>118 </a:t>
            </a:r>
          </a:p>
        </p:txBody>
      </p:sp>
      <p:sp>
        <p:nvSpPr>
          <p:cNvPr id="17" name="文字方塊 16">
            <a:extLst>
              <a:ext uri="{FF2B5EF4-FFF2-40B4-BE49-F238E27FC236}">
                <a16:creationId xmlns:a16="http://schemas.microsoft.com/office/drawing/2014/main" id="{4E50ADB4-C3B5-2297-7953-7832FBF3D2BD}"/>
              </a:ext>
            </a:extLst>
          </p:cNvPr>
          <p:cNvSpPr txBox="1"/>
          <p:nvPr/>
        </p:nvSpPr>
        <p:spPr>
          <a:xfrm>
            <a:off x="833145" y="3917890"/>
            <a:ext cx="3586451" cy="400110"/>
          </a:xfrm>
          <a:prstGeom prst="rect">
            <a:avLst/>
          </a:prstGeom>
          <a:noFill/>
        </p:spPr>
        <p:txBody>
          <a:bodyPr wrap="square">
            <a:spAutoFit/>
          </a:bodyPr>
          <a:lstStyle/>
          <a:p>
            <a:r>
              <a:rPr lang="en-US" sz="2000" i="0" dirty="0">
                <a:solidFill>
                  <a:srgbClr val="000000"/>
                </a:solidFill>
                <a:cs typeface="+mn-ea"/>
                <a:sym typeface="+mn-lt"/>
              </a:rPr>
              <a:t>Product Development / R&amp;D</a:t>
            </a:r>
          </a:p>
        </p:txBody>
      </p:sp>
      <p:grpSp>
        <p:nvGrpSpPr>
          <p:cNvPr id="2" name="群組 1">
            <a:extLst>
              <a:ext uri="{FF2B5EF4-FFF2-40B4-BE49-F238E27FC236}">
                <a16:creationId xmlns:a16="http://schemas.microsoft.com/office/drawing/2014/main" id="{1B690E51-4136-281D-C7B2-1C01E268B59A}"/>
              </a:ext>
            </a:extLst>
          </p:cNvPr>
          <p:cNvGrpSpPr/>
          <p:nvPr/>
        </p:nvGrpSpPr>
        <p:grpSpPr>
          <a:xfrm>
            <a:off x="833145" y="2080749"/>
            <a:ext cx="3558426" cy="486808"/>
            <a:chOff x="999716" y="2176785"/>
            <a:chExt cx="3558426" cy="486808"/>
          </a:xfrm>
        </p:grpSpPr>
        <p:sp>
          <p:nvSpPr>
            <p:cNvPr id="14" name="矩形: 圓角 13">
              <a:extLst>
                <a:ext uri="{FF2B5EF4-FFF2-40B4-BE49-F238E27FC236}">
                  <a16:creationId xmlns:a16="http://schemas.microsoft.com/office/drawing/2014/main" id="{D7D48325-163B-2755-9169-DBE7D56783D0}"/>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B68A687F-FE5A-A109-7C68-5573D897D276}"/>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3" name="群組 2">
            <a:extLst>
              <a:ext uri="{FF2B5EF4-FFF2-40B4-BE49-F238E27FC236}">
                <a16:creationId xmlns:a16="http://schemas.microsoft.com/office/drawing/2014/main" id="{B8CF98AB-7FBD-4DE9-81EC-A795B62D737C}"/>
              </a:ext>
            </a:extLst>
          </p:cNvPr>
          <p:cNvGrpSpPr/>
          <p:nvPr/>
        </p:nvGrpSpPr>
        <p:grpSpPr>
          <a:xfrm>
            <a:off x="833145" y="3426525"/>
            <a:ext cx="3586451" cy="477054"/>
            <a:chOff x="971690" y="3522561"/>
            <a:chExt cx="3586451" cy="477054"/>
          </a:xfrm>
        </p:grpSpPr>
        <p:sp>
          <p:nvSpPr>
            <p:cNvPr id="19" name="矩形: 圓角 18">
              <a:extLst>
                <a:ext uri="{FF2B5EF4-FFF2-40B4-BE49-F238E27FC236}">
                  <a16:creationId xmlns:a16="http://schemas.microsoft.com/office/drawing/2014/main" id="{8061F722-567B-F95F-3F15-034136C16198}"/>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BAF6F166-6CB4-02D3-6151-70B9AEF94E66}"/>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pic>
        <p:nvPicPr>
          <p:cNvPr id="22" name="圖片 21">
            <a:extLst>
              <a:ext uri="{FF2B5EF4-FFF2-40B4-BE49-F238E27FC236}">
                <a16:creationId xmlns:a16="http://schemas.microsoft.com/office/drawing/2014/main" id="{3F7200F6-69DC-AD9A-0D95-D87824DEDA7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00595" y="1778872"/>
            <a:ext cx="4417085" cy="5402804"/>
          </a:xfrm>
          <a:prstGeom prst="rect">
            <a:avLst/>
          </a:prstGeom>
          <a:effectLst>
            <a:outerShdw blurRad="431800" dist="368300" dir="5760000" sx="106000" sy="106000" rotWithShape="0">
              <a:prstClr val="black">
                <a:alpha val="34000"/>
              </a:prstClr>
            </a:outerShdw>
          </a:effectLst>
        </p:spPr>
      </p:pic>
    </p:spTree>
    <p:extLst>
      <p:ext uri="{BB962C8B-B14F-4D97-AF65-F5344CB8AC3E}">
        <p14:creationId xmlns:p14="http://schemas.microsoft.com/office/powerpoint/2010/main" val="1281276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BFD3EAE-AF62-87A5-DBFB-67BE3E07C155}"/>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6830847" y="1858870"/>
            <a:ext cx="1772536" cy="4245597"/>
          </a:xfrm>
          <a:prstGeom prst="rect">
            <a:avLst/>
          </a:prstGeom>
          <a:effectLst>
            <a:outerShdw blurRad="406400" dist="317500" dir="5400000" sx="89000" sy="89000" rotWithShape="0">
              <a:prstClr val="black">
                <a:alpha val="15000"/>
              </a:prstClr>
            </a:outerShdw>
          </a:effectLst>
        </p:spPr>
      </p:pic>
      <p:pic>
        <p:nvPicPr>
          <p:cNvPr id="12" name="圖形 11">
            <a:extLst>
              <a:ext uri="{FF2B5EF4-FFF2-40B4-BE49-F238E27FC236}">
                <a16:creationId xmlns:a16="http://schemas.microsoft.com/office/drawing/2014/main" id="{E087FC9D-2974-6A59-A55A-DEB70B3651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pic>
        <p:nvPicPr>
          <p:cNvPr id="15" name="圖形 14">
            <a:extLst>
              <a:ext uri="{FF2B5EF4-FFF2-40B4-BE49-F238E27FC236}">
                <a16:creationId xmlns:a16="http://schemas.microsoft.com/office/drawing/2014/main" id="{FB145103-2D23-EF41-E0DD-D3A0BE4A0AA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61545" y="6602333"/>
            <a:ext cx="1680938" cy="76865"/>
          </a:xfrm>
          <a:prstGeom prst="rect">
            <a:avLst/>
          </a:prstGeom>
          <a:effectLst>
            <a:outerShdw blurRad="406400" dist="317500" dir="5400000" sx="89000" sy="89000" rotWithShape="0">
              <a:prstClr val="black">
                <a:alpha val="15000"/>
              </a:prstClr>
            </a:outerShdw>
          </a:effectLst>
        </p:spPr>
      </p:pic>
      <p:sp>
        <p:nvSpPr>
          <p:cNvPr id="13" name="文字方塊 12">
            <a:extLst>
              <a:ext uri="{FF2B5EF4-FFF2-40B4-BE49-F238E27FC236}">
                <a16:creationId xmlns:a16="http://schemas.microsoft.com/office/drawing/2014/main" id="{C5E49A79-83EF-5DE4-4DC8-ABC50A3DB66A}"/>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Hsinchu Office</a:t>
            </a:r>
          </a:p>
        </p:txBody>
      </p:sp>
      <p:sp>
        <p:nvSpPr>
          <p:cNvPr id="16" name="文字方塊 15">
            <a:extLst>
              <a:ext uri="{FF2B5EF4-FFF2-40B4-BE49-F238E27FC236}">
                <a16:creationId xmlns:a16="http://schemas.microsoft.com/office/drawing/2014/main" id="{AC558D3E-A15E-C6D6-3C51-87EEB10A198D}"/>
              </a:ext>
            </a:extLst>
          </p:cNvPr>
          <p:cNvSpPr txBox="1"/>
          <p:nvPr/>
        </p:nvSpPr>
        <p:spPr>
          <a:xfrm>
            <a:off x="833145" y="2612467"/>
            <a:ext cx="6329761" cy="400110"/>
          </a:xfrm>
          <a:prstGeom prst="rect">
            <a:avLst/>
          </a:prstGeom>
          <a:noFill/>
        </p:spPr>
        <p:txBody>
          <a:bodyPr wrap="square">
            <a:spAutoFit/>
          </a:bodyPr>
          <a:lstStyle/>
          <a:p>
            <a:r>
              <a:rPr lang="en-US" sz="2000" dirty="0">
                <a:solidFill>
                  <a:srgbClr val="000000"/>
                </a:solidFill>
                <a:cs typeface="+mn-ea"/>
                <a:sym typeface="+mn-lt"/>
              </a:rPr>
              <a:t>9</a:t>
            </a:r>
            <a:r>
              <a:rPr lang="en-US" sz="2000" i="0" dirty="0">
                <a:solidFill>
                  <a:srgbClr val="000000"/>
                </a:solidFill>
                <a:cs typeface="+mn-ea"/>
                <a:sym typeface="+mn-lt"/>
              </a:rPr>
              <a:t>8 </a:t>
            </a:r>
          </a:p>
        </p:txBody>
      </p:sp>
      <p:sp>
        <p:nvSpPr>
          <p:cNvPr id="17" name="文字方塊 16">
            <a:extLst>
              <a:ext uri="{FF2B5EF4-FFF2-40B4-BE49-F238E27FC236}">
                <a16:creationId xmlns:a16="http://schemas.microsoft.com/office/drawing/2014/main" id="{21DA36E1-C124-45F9-FACC-D1450B6E88B8}"/>
              </a:ext>
            </a:extLst>
          </p:cNvPr>
          <p:cNvSpPr txBox="1"/>
          <p:nvPr/>
        </p:nvSpPr>
        <p:spPr>
          <a:xfrm>
            <a:off x="835975" y="3917208"/>
            <a:ext cx="3886679" cy="400110"/>
          </a:xfrm>
          <a:prstGeom prst="rect">
            <a:avLst/>
          </a:prstGeom>
          <a:noFill/>
        </p:spPr>
        <p:txBody>
          <a:bodyPr wrap="square">
            <a:spAutoFit/>
          </a:bodyPr>
          <a:lstStyle/>
          <a:p>
            <a:r>
              <a:rPr lang="en-US" sz="2000" i="0" dirty="0">
                <a:solidFill>
                  <a:srgbClr val="000000"/>
                </a:solidFill>
                <a:cs typeface="+mn-ea"/>
                <a:sym typeface="+mn-lt"/>
              </a:rPr>
              <a:t>Product Development / R&amp;D</a:t>
            </a:r>
          </a:p>
        </p:txBody>
      </p:sp>
      <p:pic>
        <p:nvPicPr>
          <p:cNvPr id="22" name="圖片 21">
            <a:extLst>
              <a:ext uri="{FF2B5EF4-FFF2-40B4-BE49-F238E27FC236}">
                <a16:creationId xmlns:a16="http://schemas.microsoft.com/office/drawing/2014/main" id="{83380EA3-C24D-9C7F-FF3F-089736FADC7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25713" y="1728072"/>
            <a:ext cx="4208904" cy="5413997"/>
          </a:xfrm>
          <a:prstGeom prst="rect">
            <a:avLst/>
          </a:prstGeom>
          <a:effectLst>
            <a:outerShdw blurRad="431800" dist="368300" dir="5760000" sx="106000" sy="106000" rotWithShape="0">
              <a:prstClr val="black">
                <a:alpha val="34000"/>
              </a:prstClr>
            </a:outerShdw>
          </a:effectLst>
        </p:spPr>
      </p:pic>
      <p:grpSp>
        <p:nvGrpSpPr>
          <p:cNvPr id="18" name="群組 17">
            <a:extLst>
              <a:ext uri="{FF2B5EF4-FFF2-40B4-BE49-F238E27FC236}">
                <a16:creationId xmlns:a16="http://schemas.microsoft.com/office/drawing/2014/main" id="{F1512BCB-4EB5-59B1-E5F0-056DA3C6C968}"/>
              </a:ext>
            </a:extLst>
          </p:cNvPr>
          <p:cNvGrpSpPr/>
          <p:nvPr/>
        </p:nvGrpSpPr>
        <p:grpSpPr>
          <a:xfrm>
            <a:off x="833145" y="2080749"/>
            <a:ext cx="3558426" cy="486808"/>
            <a:chOff x="999716" y="2176785"/>
            <a:chExt cx="3558426" cy="486808"/>
          </a:xfrm>
        </p:grpSpPr>
        <p:sp>
          <p:nvSpPr>
            <p:cNvPr id="23" name="矩形: 圓角 22">
              <a:extLst>
                <a:ext uri="{FF2B5EF4-FFF2-40B4-BE49-F238E27FC236}">
                  <a16:creationId xmlns:a16="http://schemas.microsoft.com/office/drawing/2014/main" id="{D7EE8AE6-E623-0E2B-1AB6-D8210E9DEDD8}"/>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文字方塊 23">
              <a:extLst>
                <a:ext uri="{FF2B5EF4-FFF2-40B4-BE49-F238E27FC236}">
                  <a16:creationId xmlns:a16="http://schemas.microsoft.com/office/drawing/2014/main" id="{2A5FE1DA-907D-58D5-8D5E-2B1966648C86}"/>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25" name="群組 24">
            <a:extLst>
              <a:ext uri="{FF2B5EF4-FFF2-40B4-BE49-F238E27FC236}">
                <a16:creationId xmlns:a16="http://schemas.microsoft.com/office/drawing/2014/main" id="{89A7F06F-6AAB-1700-CC32-53E9AFB24668}"/>
              </a:ext>
            </a:extLst>
          </p:cNvPr>
          <p:cNvGrpSpPr/>
          <p:nvPr/>
        </p:nvGrpSpPr>
        <p:grpSpPr>
          <a:xfrm>
            <a:off x="833145" y="3426525"/>
            <a:ext cx="3586451" cy="477054"/>
            <a:chOff x="971690" y="3522561"/>
            <a:chExt cx="3586451" cy="477054"/>
          </a:xfrm>
        </p:grpSpPr>
        <p:sp>
          <p:nvSpPr>
            <p:cNvPr id="26" name="矩形: 圓角 25">
              <a:extLst>
                <a:ext uri="{FF2B5EF4-FFF2-40B4-BE49-F238E27FC236}">
                  <a16:creationId xmlns:a16="http://schemas.microsoft.com/office/drawing/2014/main" id="{91CBC7D4-EA5E-3306-187B-6C48B9B2E5EC}"/>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7" name="文字方塊 26">
              <a:extLst>
                <a:ext uri="{FF2B5EF4-FFF2-40B4-BE49-F238E27FC236}">
                  <a16:creationId xmlns:a16="http://schemas.microsoft.com/office/drawing/2014/main" id="{9AFC5CC8-4C37-2823-D6C0-713506D0841C}"/>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spTree>
    <p:extLst>
      <p:ext uri="{BB962C8B-B14F-4D97-AF65-F5344CB8AC3E}">
        <p14:creationId xmlns:p14="http://schemas.microsoft.com/office/powerpoint/2010/main" val="2441408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BFD3EAE-AF62-87A5-DBFB-67BE3E07C155}"/>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6830847" y="1858870"/>
            <a:ext cx="1772536" cy="4245597"/>
          </a:xfrm>
          <a:prstGeom prst="rect">
            <a:avLst/>
          </a:prstGeom>
          <a:effectLst>
            <a:outerShdw blurRad="406400" dist="317500" dir="5400000" sx="89000" sy="89000" rotWithShape="0">
              <a:prstClr val="black">
                <a:alpha val="15000"/>
              </a:prstClr>
            </a:outerShdw>
          </a:effectLst>
        </p:spPr>
      </p:pic>
      <p:pic>
        <p:nvPicPr>
          <p:cNvPr id="12" name="圖形 11">
            <a:extLst>
              <a:ext uri="{FF2B5EF4-FFF2-40B4-BE49-F238E27FC236}">
                <a16:creationId xmlns:a16="http://schemas.microsoft.com/office/drawing/2014/main" id="{E087FC9D-2974-6A59-A55A-DEB70B3651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pic>
        <p:nvPicPr>
          <p:cNvPr id="15" name="圖形 14">
            <a:extLst>
              <a:ext uri="{FF2B5EF4-FFF2-40B4-BE49-F238E27FC236}">
                <a16:creationId xmlns:a16="http://schemas.microsoft.com/office/drawing/2014/main" id="{FB145103-2D23-EF41-E0DD-D3A0BE4A0AA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61545" y="6602333"/>
            <a:ext cx="1680938" cy="76865"/>
          </a:xfrm>
          <a:prstGeom prst="rect">
            <a:avLst/>
          </a:prstGeom>
          <a:effectLst>
            <a:outerShdw blurRad="406400" dist="317500" dir="5400000" sx="89000" sy="89000" rotWithShape="0">
              <a:prstClr val="black">
                <a:alpha val="15000"/>
              </a:prstClr>
            </a:outerShdw>
          </a:effectLst>
        </p:spPr>
      </p:pic>
      <p:sp>
        <p:nvSpPr>
          <p:cNvPr id="13" name="文字方塊 12">
            <a:extLst>
              <a:ext uri="{FF2B5EF4-FFF2-40B4-BE49-F238E27FC236}">
                <a16:creationId xmlns:a16="http://schemas.microsoft.com/office/drawing/2014/main" id="{8984AB68-FF1A-9CD9-8810-0E9D733A6018}"/>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Taichung Office</a:t>
            </a:r>
          </a:p>
        </p:txBody>
      </p:sp>
      <p:sp>
        <p:nvSpPr>
          <p:cNvPr id="14" name="文字方塊 13">
            <a:extLst>
              <a:ext uri="{FF2B5EF4-FFF2-40B4-BE49-F238E27FC236}">
                <a16:creationId xmlns:a16="http://schemas.microsoft.com/office/drawing/2014/main" id="{430D997B-84F0-AFC4-EAB2-C3C0A6F9383F}"/>
              </a:ext>
            </a:extLst>
          </p:cNvPr>
          <p:cNvSpPr txBox="1"/>
          <p:nvPr/>
        </p:nvSpPr>
        <p:spPr>
          <a:xfrm>
            <a:off x="833145" y="2611332"/>
            <a:ext cx="6329761" cy="400110"/>
          </a:xfrm>
          <a:prstGeom prst="rect">
            <a:avLst/>
          </a:prstGeom>
          <a:noFill/>
        </p:spPr>
        <p:txBody>
          <a:bodyPr wrap="square">
            <a:spAutoFit/>
          </a:bodyPr>
          <a:lstStyle/>
          <a:p>
            <a:r>
              <a:rPr lang="en-US" sz="2000" i="0" dirty="0">
                <a:solidFill>
                  <a:srgbClr val="000000"/>
                </a:solidFill>
                <a:cs typeface="+mn-ea"/>
                <a:sym typeface="+mn-lt"/>
              </a:rPr>
              <a:t>18 </a:t>
            </a:r>
          </a:p>
        </p:txBody>
      </p:sp>
      <p:sp>
        <p:nvSpPr>
          <p:cNvPr id="16" name="文字方塊 15">
            <a:extLst>
              <a:ext uri="{FF2B5EF4-FFF2-40B4-BE49-F238E27FC236}">
                <a16:creationId xmlns:a16="http://schemas.microsoft.com/office/drawing/2014/main" id="{E069800B-A233-A318-023E-E4E5FFAFE45F}"/>
              </a:ext>
            </a:extLst>
          </p:cNvPr>
          <p:cNvSpPr txBox="1"/>
          <p:nvPr/>
        </p:nvSpPr>
        <p:spPr>
          <a:xfrm>
            <a:off x="833145" y="3927329"/>
            <a:ext cx="3525646" cy="400110"/>
          </a:xfrm>
          <a:prstGeom prst="rect">
            <a:avLst/>
          </a:prstGeom>
          <a:noFill/>
        </p:spPr>
        <p:txBody>
          <a:bodyPr wrap="square">
            <a:spAutoFit/>
          </a:bodyPr>
          <a:lstStyle/>
          <a:p>
            <a:r>
              <a:rPr lang="en-US" sz="2000" i="0" dirty="0">
                <a:solidFill>
                  <a:srgbClr val="000000"/>
                </a:solidFill>
                <a:cs typeface="+mn-ea"/>
                <a:sym typeface="+mn-lt"/>
              </a:rPr>
              <a:t>Product Development / R&amp;D</a:t>
            </a:r>
          </a:p>
        </p:txBody>
      </p:sp>
      <p:pic>
        <p:nvPicPr>
          <p:cNvPr id="17" name="圖片 16">
            <a:extLst>
              <a:ext uri="{FF2B5EF4-FFF2-40B4-BE49-F238E27FC236}">
                <a16:creationId xmlns:a16="http://schemas.microsoft.com/office/drawing/2014/main" id="{DF28CB6B-1B86-2EC4-9B35-3D913E92D7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56153" y="1692203"/>
            <a:ext cx="4176048" cy="5451868"/>
          </a:xfrm>
          <a:prstGeom prst="rect">
            <a:avLst/>
          </a:prstGeom>
          <a:effectLst>
            <a:outerShdw blurRad="431800" dist="368300" dir="5760000" sx="106000" sy="106000" rotWithShape="0">
              <a:prstClr val="black">
                <a:alpha val="34000"/>
              </a:prstClr>
            </a:outerShdw>
          </a:effectLst>
        </p:spPr>
      </p:pic>
      <p:grpSp>
        <p:nvGrpSpPr>
          <p:cNvPr id="19" name="群組 18">
            <a:extLst>
              <a:ext uri="{FF2B5EF4-FFF2-40B4-BE49-F238E27FC236}">
                <a16:creationId xmlns:a16="http://schemas.microsoft.com/office/drawing/2014/main" id="{876BAEE2-08FC-5978-C051-28D6EB36E725}"/>
              </a:ext>
            </a:extLst>
          </p:cNvPr>
          <p:cNvGrpSpPr/>
          <p:nvPr/>
        </p:nvGrpSpPr>
        <p:grpSpPr>
          <a:xfrm>
            <a:off x="833145" y="2080749"/>
            <a:ext cx="3558426" cy="486808"/>
            <a:chOff x="999716" y="2176785"/>
            <a:chExt cx="3558426" cy="486808"/>
          </a:xfrm>
        </p:grpSpPr>
        <p:sp>
          <p:nvSpPr>
            <p:cNvPr id="20" name="矩形: 圓角 19">
              <a:extLst>
                <a:ext uri="{FF2B5EF4-FFF2-40B4-BE49-F238E27FC236}">
                  <a16:creationId xmlns:a16="http://schemas.microsoft.com/office/drawing/2014/main" id="{2DE8C71C-B285-8736-B23A-F73FB2C0F50E}"/>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0FC43310-86D8-F63E-9CD3-316F2351792F}"/>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22" name="群組 21">
            <a:extLst>
              <a:ext uri="{FF2B5EF4-FFF2-40B4-BE49-F238E27FC236}">
                <a16:creationId xmlns:a16="http://schemas.microsoft.com/office/drawing/2014/main" id="{FD12FC9E-5C3B-7193-1C8E-ABE6BD6C579E}"/>
              </a:ext>
            </a:extLst>
          </p:cNvPr>
          <p:cNvGrpSpPr/>
          <p:nvPr/>
        </p:nvGrpSpPr>
        <p:grpSpPr>
          <a:xfrm>
            <a:off x="833145" y="3426525"/>
            <a:ext cx="3586451" cy="477054"/>
            <a:chOff x="971690" y="3522561"/>
            <a:chExt cx="3586451" cy="477054"/>
          </a:xfrm>
        </p:grpSpPr>
        <p:sp>
          <p:nvSpPr>
            <p:cNvPr id="23" name="矩形: 圓角 22">
              <a:extLst>
                <a:ext uri="{FF2B5EF4-FFF2-40B4-BE49-F238E27FC236}">
                  <a16:creationId xmlns:a16="http://schemas.microsoft.com/office/drawing/2014/main" id="{DC29B801-401B-1BDA-CC9A-3406F6AC388F}"/>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文字方塊 23">
              <a:extLst>
                <a:ext uri="{FF2B5EF4-FFF2-40B4-BE49-F238E27FC236}">
                  <a16:creationId xmlns:a16="http://schemas.microsoft.com/office/drawing/2014/main" id="{41AC43BA-5BD3-51CD-EA08-FDB7F142892F}"/>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spTree>
    <p:extLst>
      <p:ext uri="{BB962C8B-B14F-4D97-AF65-F5344CB8AC3E}">
        <p14:creationId xmlns:p14="http://schemas.microsoft.com/office/powerpoint/2010/main" val="167244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形 14">
            <a:extLst>
              <a:ext uri="{FF2B5EF4-FFF2-40B4-BE49-F238E27FC236}">
                <a16:creationId xmlns:a16="http://schemas.microsoft.com/office/drawing/2014/main" id="{FB145103-2D23-EF41-E0DD-D3A0BE4A0AA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1545" y="6602333"/>
            <a:ext cx="1680938" cy="76865"/>
          </a:xfrm>
          <a:prstGeom prst="rect">
            <a:avLst/>
          </a:prstGeom>
          <a:effectLst>
            <a:outerShdw blurRad="406400" dist="317500" dir="5400000" sx="89000" sy="89000" rotWithShape="0">
              <a:prstClr val="black">
                <a:alpha val="15000"/>
              </a:prstClr>
            </a:outerShdw>
          </a:effectLst>
        </p:spPr>
      </p:pic>
      <p:sp>
        <p:nvSpPr>
          <p:cNvPr id="9" name="文字方塊 8">
            <a:extLst>
              <a:ext uri="{FF2B5EF4-FFF2-40B4-BE49-F238E27FC236}">
                <a16:creationId xmlns:a16="http://schemas.microsoft.com/office/drawing/2014/main" id="{686F5C85-32C2-4284-B70B-6519FFFF5963}"/>
              </a:ext>
            </a:extLst>
          </p:cNvPr>
          <p:cNvSpPr txBox="1"/>
          <p:nvPr/>
        </p:nvSpPr>
        <p:spPr>
          <a:xfrm>
            <a:off x="674159" y="344234"/>
            <a:ext cx="9212446" cy="938719"/>
          </a:xfrm>
          <a:prstGeom prst="rect">
            <a:avLst/>
          </a:prstGeom>
          <a:noFill/>
        </p:spPr>
        <p:txBody>
          <a:bodyPr wrap="square" rtlCol="0">
            <a:spAutoFit/>
          </a:bodyPr>
          <a:lstStyle/>
          <a:p>
            <a:pPr>
              <a:defRPr/>
            </a:pPr>
            <a:r>
              <a:rPr lang="en-US" sz="5500" b="1" dirty="0">
                <a:cs typeface="+mn-ea"/>
                <a:sym typeface="+mn-lt"/>
              </a:rPr>
              <a:t>Kaohsiung Office</a:t>
            </a:r>
          </a:p>
        </p:txBody>
      </p:sp>
      <p:pic>
        <p:nvPicPr>
          <p:cNvPr id="8" name="圖片 7">
            <a:extLst>
              <a:ext uri="{FF2B5EF4-FFF2-40B4-BE49-F238E27FC236}">
                <a16:creationId xmlns:a16="http://schemas.microsoft.com/office/drawing/2014/main" id="{3BFD3EAE-AF62-87A5-DBFB-67BE3E07C155}"/>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a:xfrm>
            <a:off x="6830847" y="1858870"/>
            <a:ext cx="1772536" cy="4245597"/>
          </a:xfrm>
          <a:prstGeom prst="rect">
            <a:avLst/>
          </a:prstGeom>
          <a:effectLst>
            <a:outerShdw blurRad="406400" dist="317500" dir="5400000" sx="89000" sy="89000" rotWithShape="0">
              <a:prstClr val="black">
                <a:alpha val="15000"/>
              </a:prstClr>
            </a:outerShdw>
          </a:effectLst>
        </p:spPr>
      </p:pic>
      <p:pic>
        <p:nvPicPr>
          <p:cNvPr id="12" name="圖形 11">
            <a:extLst>
              <a:ext uri="{FF2B5EF4-FFF2-40B4-BE49-F238E27FC236}">
                <a16:creationId xmlns:a16="http://schemas.microsoft.com/office/drawing/2014/main" id="{E087FC9D-2974-6A59-A55A-DEB70B36511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sp>
        <p:nvSpPr>
          <p:cNvPr id="28" name="文字方塊 27">
            <a:extLst>
              <a:ext uri="{FF2B5EF4-FFF2-40B4-BE49-F238E27FC236}">
                <a16:creationId xmlns:a16="http://schemas.microsoft.com/office/drawing/2014/main" id="{D7766B57-AFD6-399D-315E-1AD84AC7367F}"/>
              </a:ext>
            </a:extLst>
          </p:cNvPr>
          <p:cNvSpPr txBox="1"/>
          <p:nvPr/>
        </p:nvSpPr>
        <p:spPr>
          <a:xfrm>
            <a:off x="833145" y="2624639"/>
            <a:ext cx="6329761" cy="400110"/>
          </a:xfrm>
          <a:prstGeom prst="rect">
            <a:avLst/>
          </a:prstGeom>
          <a:noFill/>
        </p:spPr>
        <p:txBody>
          <a:bodyPr wrap="square">
            <a:spAutoFit/>
          </a:bodyPr>
          <a:lstStyle/>
          <a:p>
            <a:r>
              <a:rPr lang="en-US" sz="2000" dirty="0">
                <a:solidFill>
                  <a:srgbClr val="000000"/>
                </a:solidFill>
                <a:cs typeface="+mn-ea"/>
                <a:sym typeface="+mn-lt"/>
              </a:rPr>
              <a:t>57</a:t>
            </a:r>
            <a:r>
              <a:rPr lang="en-US" sz="2000" i="0" dirty="0">
                <a:solidFill>
                  <a:srgbClr val="000000"/>
                </a:solidFill>
                <a:cs typeface="+mn-ea"/>
                <a:sym typeface="+mn-lt"/>
              </a:rPr>
              <a:t> </a:t>
            </a:r>
          </a:p>
        </p:txBody>
      </p:sp>
      <p:sp>
        <p:nvSpPr>
          <p:cNvPr id="29" name="文字方塊 28">
            <a:extLst>
              <a:ext uri="{FF2B5EF4-FFF2-40B4-BE49-F238E27FC236}">
                <a16:creationId xmlns:a16="http://schemas.microsoft.com/office/drawing/2014/main" id="{CB7562E7-4AB3-D80A-D3FE-AD381FFDDF93}"/>
              </a:ext>
            </a:extLst>
          </p:cNvPr>
          <p:cNvSpPr txBox="1"/>
          <p:nvPr/>
        </p:nvSpPr>
        <p:spPr>
          <a:xfrm>
            <a:off x="833145" y="3950960"/>
            <a:ext cx="3780415" cy="400110"/>
          </a:xfrm>
          <a:prstGeom prst="rect">
            <a:avLst/>
          </a:prstGeom>
          <a:noFill/>
        </p:spPr>
        <p:txBody>
          <a:bodyPr wrap="square">
            <a:spAutoFit/>
          </a:bodyPr>
          <a:lstStyle/>
          <a:p>
            <a:r>
              <a:rPr lang="en-US" sz="2000" i="0" dirty="0">
                <a:solidFill>
                  <a:srgbClr val="000000"/>
                </a:solidFill>
                <a:cs typeface="+mn-ea"/>
                <a:sym typeface="+mn-lt"/>
              </a:rPr>
              <a:t>Product Development / R&amp;D</a:t>
            </a:r>
          </a:p>
        </p:txBody>
      </p:sp>
      <p:pic>
        <p:nvPicPr>
          <p:cNvPr id="7178" name="Picture 10">
            <a:extLst>
              <a:ext uri="{FF2B5EF4-FFF2-40B4-BE49-F238E27FC236}">
                <a16:creationId xmlns:a16="http://schemas.microsoft.com/office/drawing/2014/main" id="{D432F7CE-900A-85EC-0DA8-95F50F60B86F}"/>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harpenSoften amount="31000"/>
                    </a14:imgEffect>
                  </a14:imgLayer>
                </a14:imgProps>
              </a:ext>
              <a:ext uri="{28A0092B-C50C-407E-A947-70E740481C1C}">
                <a14:useLocalDpi xmlns:a14="http://schemas.microsoft.com/office/drawing/2010/main"/>
              </a:ext>
            </a:extLst>
          </a:blip>
          <a:srcRect t="-237"/>
          <a:stretch/>
        </p:blipFill>
        <p:spPr bwMode="auto">
          <a:xfrm>
            <a:off x="5053738" y="1731870"/>
            <a:ext cx="4180879" cy="5109196"/>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grpSp>
        <p:nvGrpSpPr>
          <p:cNvPr id="13" name="群組 12">
            <a:extLst>
              <a:ext uri="{FF2B5EF4-FFF2-40B4-BE49-F238E27FC236}">
                <a16:creationId xmlns:a16="http://schemas.microsoft.com/office/drawing/2014/main" id="{43A2149B-4BA2-827F-2F5B-1A331677E29B}"/>
              </a:ext>
            </a:extLst>
          </p:cNvPr>
          <p:cNvGrpSpPr/>
          <p:nvPr/>
        </p:nvGrpSpPr>
        <p:grpSpPr>
          <a:xfrm>
            <a:off x="833145" y="2080749"/>
            <a:ext cx="3558426" cy="486808"/>
            <a:chOff x="999716" y="2176785"/>
            <a:chExt cx="3558426" cy="486808"/>
          </a:xfrm>
        </p:grpSpPr>
        <p:sp>
          <p:nvSpPr>
            <p:cNvPr id="14" name="矩形: 圓角 13">
              <a:extLst>
                <a:ext uri="{FF2B5EF4-FFF2-40B4-BE49-F238E27FC236}">
                  <a16:creationId xmlns:a16="http://schemas.microsoft.com/office/drawing/2014/main" id="{98869325-CF10-6CF2-0040-90CD6855D8C2}"/>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DFA5D090-ADAA-9911-42BB-216D5A8A433A}"/>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ABCD43CF-5A51-7C83-CFEB-B4A380D9A056}"/>
              </a:ext>
            </a:extLst>
          </p:cNvPr>
          <p:cNvGrpSpPr/>
          <p:nvPr/>
        </p:nvGrpSpPr>
        <p:grpSpPr>
          <a:xfrm>
            <a:off x="833145" y="3426525"/>
            <a:ext cx="3586451" cy="477054"/>
            <a:chOff x="971690" y="3522561"/>
            <a:chExt cx="3586451" cy="477054"/>
          </a:xfrm>
        </p:grpSpPr>
        <p:sp>
          <p:nvSpPr>
            <p:cNvPr id="19" name="矩形: 圓角 18">
              <a:extLst>
                <a:ext uri="{FF2B5EF4-FFF2-40B4-BE49-F238E27FC236}">
                  <a16:creationId xmlns:a16="http://schemas.microsoft.com/office/drawing/2014/main" id="{2147F478-E972-FE34-74B0-A383C869992D}"/>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F42854AB-756F-822C-973E-246E74B5208F}"/>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spTree>
    <p:extLst>
      <p:ext uri="{BB962C8B-B14F-4D97-AF65-F5344CB8AC3E}">
        <p14:creationId xmlns:p14="http://schemas.microsoft.com/office/powerpoint/2010/main" val="989199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96967" y="2790567"/>
            <a:ext cx="8623065" cy="1015663"/>
          </a:xfrm>
          <a:prstGeom prst="rect">
            <a:avLst/>
          </a:prstGeom>
          <a:noFill/>
        </p:spPr>
        <p:txBody>
          <a:bodyPr wrap="square" rtlCol="0">
            <a:spAutoFit/>
          </a:bodyPr>
          <a:lstStyle/>
          <a:p>
            <a:pPr algn="l"/>
            <a:r>
              <a:rPr lang="en-US" sz="6000" b="1" dirty="0">
                <a:cs typeface="+mn-ea"/>
                <a:sym typeface="+mn-lt"/>
              </a:rPr>
              <a:t>Product Applications</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254796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方塊 16">
            <a:extLst>
              <a:ext uri="{FF2B5EF4-FFF2-40B4-BE49-F238E27FC236}">
                <a16:creationId xmlns:a16="http://schemas.microsoft.com/office/drawing/2014/main" id="{6C8154DA-17AD-6D8D-97AA-EB781508AD34}"/>
              </a:ext>
            </a:extLst>
          </p:cNvPr>
          <p:cNvSpPr txBox="1"/>
          <p:nvPr/>
        </p:nvSpPr>
        <p:spPr>
          <a:xfrm>
            <a:off x="907249" y="1620177"/>
            <a:ext cx="7273446" cy="4060663"/>
          </a:xfrm>
          <a:prstGeom prst="rect">
            <a:avLst/>
          </a:prstGeom>
          <a:noFill/>
        </p:spPr>
        <p:txBody>
          <a:bodyPr wrap="square">
            <a:spAutoFit/>
          </a:bodyPr>
          <a:lstStyle/>
          <a:p>
            <a:pPr marL="342900" indent="-342900">
              <a:lnSpc>
                <a:spcPts val="4500"/>
              </a:lnSpc>
              <a:buFont typeface="Arial" panose="020B0604020202020204" pitchFamily="34" charset="0"/>
              <a:buChar char="•"/>
            </a:pPr>
            <a:r>
              <a:rPr lang="en-US" sz="2500" dirty="0">
                <a:cs typeface="+mn-ea"/>
                <a:sym typeface="+mn-lt"/>
              </a:rPr>
              <a:t>About QNAP</a:t>
            </a:r>
          </a:p>
          <a:p>
            <a:pPr marL="342900" indent="-342900">
              <a:lnSpc>
                <a:spcPts val="4500"/>
              </a:lnSpc>
              <a:buFont typeface="Arial" panose="020B0604020202020204" pitchFamily="34" charset="0"/>
              <a:buChar char="•"/>
            </a:pPr>
            <a:r>
              <a:rPr lang="en-US" sz="2500" dirty="0">
                <a:cs typeface="+mn-ea"/>
                <a:sym typeface="+mn-lt"/>
              </a:rPr>
              <a:t>Product Applications</a:t>
            </a:r>
          </a:p>
          <a:p>
            <a:pPr marL="342900" indent="-342900">
              <a:lnSpc>
                <a:spcPts val="4500"/>
              </a:lnSpc>
              <a:buFont typeface="Arial" panose="020B0604020202020204" pitchFamily="34" charset="0"/>
              <a:buChar char="•"/>
            </a:pPr>
            <a:r>
              <a:rPr lang="en-US" sz="2500" dirty="0">
                <a:cs typeface="+mn-ea"/>
                <a:sym typeface="+mn-lt"/>
              </a:rPr>
              <a:t>Full QNAP Product Lineup</a:t>
            </a:r>
          </a:p>
          <a:p>
            <a:pPr marL="342900" indent="-342900">
              <a:lnSpc>
                <a:spcPts val="4500"/>
              </a:lnSpc>
              <a:buFont typeface="Arial" panose="020B0604020202020204" pitchFamily="34" charset="0"/>
              <a:buChar char="•"/>
            </a:pPr>
            <a:r>
              <a:rPr lang="en-US" sz="2500" dirty="0">
                <a:cs typeface="+mn-ea"/>
                <a:sym typeface="+mn-lt"/>
              </a:rPr>
              <a:t>Operational Sustainability</a:t>
            </a:r>
          </a:p>
          <a:p>
            <a:pPr marL="342900" indent="-342900">
              <a:lnSpc>
                <a:spcPts val="4500"/>
              </a:lnSpc>
              <a:buFont typeface="Arial" panose="020B0604020202020204" pitchFamily="34" charset="0"/>
              <a:buChar char="•"/>
            </a:pPr>
            <a:r>
              <a:rPr lang="en-US" sz="2500" dirty="0">
                <a:cs typeface="+mn-ea"/>
                <a:sym typeface="+mn-lt"/>
              </a:rPr>
              <a:t>Global Businesses Deployment</a:t>
            </a:r>
          </a:p>
          <a:p>
            <a:pPr marL="342900" indent="-342900">
              <a:lnSpc>
                <a:spcPts val="4500"/>
              </a:lnSpc>
              <a:buFont typeface="Arial" panose="020B0604020202020204" pitchFamily="34" charset="0"/>
              <a:buChar char="•"/>
            </a:pPr>
            <a:r>
              <a:rPr lang="en-US" sz="2500" dirty="0">
                <a:cs typeface="+mn-ea"/>
                <a:sym typeface="+mn-lt"/>
              </a:rPr>
              <a:t>Manufacturing and Quality Control</a:t>
            </a:r>
          </a:p>
          <a:p>
            <a:pPr marL="342900" indent="-342900">
              <a:lnSpc>
                <a:spcPts val="4500"/>
              </a:lnSpc>
              <a:buFont typeface="Arial" panose="020B0604020202020204" pitchFamily="34" charset="0"/>
              <a:buChar char="•"/>
            </a:pPr>
            <a:endParaRPr lang="zh-TW" altLang="en-US" sz="2500" dirty="0">
              <a:cs typeface="+mn-ea"/>
              <a:sym typeface="+mn-lt"/>
            </a:endParaRPr>
          </a:p>
        </p:txBody>
      </p:sp>
    </p:spTree>
    <p:extLst>
      <p:ext uri="{BB962C8B-B14F-4D97-AF65-F5344CB8AC3E}">
        <p14:creationId xmlns:p14="http://schemas.microsoft.com/office/powerpoint/2010/main" val="3515966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11" name="圖片 10">
            <a:extLst>
              <a:ext uri="{FF2B5EF4-FFF2-40B4-BE49-F238E27FC236}">
                <a16:creationId xmlns:a16="http://schemas.microsoft.com/office/drawing/2014/main" id="{45DA9B86-F463-10EE-EA0E-D4355CE118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13" name="圖片 12" descr="一張含有 文字, 電腦, 電子用品 的圖片&#10;&#10;自動產生的描述">
            <a:extLst>
              <a:ext uri="{FF2B5EF4-FFF2-40B4-BE49-F238E27FC236}">
                <a16:creationId xmlns:a16="http://schemas.microsoft.com/office/drawing/2014/main" id="{786CFDBC-D756-FD46-9D01-2BE2B5A368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15195" y="1608344"/>
            <a:ext cx="5905680" cy="5132978"/>
          </a:xfrm>
          <a:prstGeom prst="rect">
            <a:avLst/>
          </a:prstGeom>
          <a:effectLst>
            <a:outerShdw blurRad="431800" dist="368300" dir="5760000" sx="106000" sy="106000" algn="ctr" rotWithShape="0">
              <a:srgbClr val="000000">
                <a:alpha val="34000"/>
              </a:srgbClr>
            </a:outerShdw>
          </a:effectLst>
        </p:spPr>
      </p:pic>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8696376" cy="861774"/>
          </a:xfrm>
          <a:prstGeom prst="rect">
            <a:avLst/>
          </a:prstGeom>
          <a:noFill/>
        </p:spPr>
        <p:txBody>
          <a:bodyPr wrap="square" rtlCol="0">
            <a:spAutoFit/>
          </a:bodyPr>
          <a:lstStyle/>
          <a:p>
            <a:r>
              <a:rPr lang="en-US" sz="5000" b="1" dirty="0">
                <a:cs typeface="+mn-ea"/>
                <a:sym typeface="+mn-lt"/>
              </a:rPr>
              <a:t>Information Engineering</a:t>
            </a:r>
          </a:p>
        </p:txBody>
      </p:sp>
      <p:sp>
        <p:nvSpPr>
          <p:cNvPr id="6" name="文字方塊 5">
            <a:extLst>
              <a:ext uri="{FF2B5EF4-FFF2-40B4-BE49-F238E27FC236}">
                <a16:creationId xmlns:a16="http://schemas.microsoft.com/office/drawing/2014/main" id="{AEC3374E-4C03-EEF9-B20A-58DAFEA5B8DC}"/>
              </a:ext>
            </a:extLst>
          </p:cNvPr>
          <p:cNvSpPr txBox="1"/>
          <p:nvPr/>
        </p:nvSpPr>
        <p:spPr>
          <a:xfrm>
            <a:off x="746149" y="1767763"/>
            <a:ext cx="3705201" cy="2843792"/>
          </a:xfrm>
          <a:prstGeom prst="rect">
            <a:avLst/>
          </a:prstGeom>
          <a:noFill/>
        </p:spPr>
        <p:txBody>
          <a:bodyPr wrap="square">
            <a:spAutoFit/>
          </a:bodyPr>
          <a:lstStyle/>
          <a:p>
            <a:pPr marL="285750" indent="-285750">
              <a:lnSpc>
                <a:spcPts val="3000"/>
              </a:lnSpc>
              <a:buFont typeface="Arial" panose="020B0604020202020204" pitchFamily="34" charset="0"/>
              <a:buChar char="•"/>
            </a:pPr>
            <a:r>
              <a:rPr lang="en-US" dirty="0">
                <a:cs typeface="+mn-ea"/>
                <a:sym typeface="+mn-lt"/>
              </a:rPr>
              <a:t>IT Storage Architecture </a:t>
            </a:r>
          </a:p>
          <a:p>
            <a:pPr marL="285750" indent="-285750">
              <a:lnSpc>
                <a:spcPts val="3000"/>
              </a:lnSpc>
              <a:buFont typeface="Arial" panose="020B0604020202020204" pitchFamily="34" charset="0"/>
              <a:buChar char="•"/>
            </a:pPr>
            <a:r>
              <a:rPr lang="en-US" dirty="0">
                <a:cs typeface="+mn-ea"/>
                <a:sym typeface="+mn-lt"/>
              </a:rPr>
              <a:t>Data Backup and Recovery </a:t>
            </a:r>
          </a:p>
          <a:p>
            <a:pPr marL="285750" indent="-285750">
              <a:lnSpc>
                <a:spcPts val="3000"/>
              </a:lnSpc>
              <a:buFont typeface="Arial" panose="020B0604020202020204" pitchFamily="34" charset="0"/>
              <a:buChar char="•"/>
            </a:pPr>
            <a:r>
              <a:rPr lang="en-US" dirty="0">
                <a:cs typeface="+mn-ea"/>
                <a:sym typeface="+mn-lt"/>
              </a:rPr>
              <a:t>Infrastructure as a Service (IaaS) </a:t>
            </a:r>
          </a:p>
          <a:p>
            <a:pPr marL="285750" indent="-285750">
              <a:lnSpc>
                <a:spcPts val="3000"/>
              </a:lnSpc>
              <a:buFont typeface="Arial" panose="020B0604020202020204" pitchFamily="34" charset="0"/>
              <a:buChar char="•"/>
            </a:pPr>
            <a:r>
              <a:rPr lang="en-US" dirty="0">
                <a:cs typeface="+mn-ea"/>
                <a:sym typeface="+mn-lt"/>
              </a:rPr>
              <a:t>Workspace Collaboration </a:t>
            </a:r>
          </a:p>
          <a:p>
            <a:pPr marL="285750" indent="-285750">
              <a:lnSpc>
                <a:spcPts val="3000"/>
              </a:lnSpc>
              <a:buFont typeface="Arial" panose="020B0604020202020204" pitchFamily="34" charset="0"/>
              <a:buChar char="•"/>
            </a:pPr>
            <a:r>
              <a:rPr lang="en-US" dirty="0">
                <a:cs typeface="+mn-ea"/>
                <a:sym typeface="+mn-lt"/>
              </a:rPr>
              <a:t>Network Infrastructure </a:t>
            </a:r>
          </a:p>
          <a:p>
            <a:pPr>
              <a:lnSpc>
                <a:spcPts val="4000"/>
              </a:lnSpc>
            </a:pPr>
            <a:endParaRPr lang="zh-TW" altLang="en-US" sz="2000" dirty="0">
              <a:cs typeface="+mn-ea"/>
              <a:sym typeface="+mn-lt"/>
            </a:endParaRPr>
          </a:p>
        </p:txBody>
      </p:sp>
      <p:pic>
        <p:nvPicPr>
          <p:cNvPr id="30" name="圖形 29">
            <a:extLst>
              <a:ext uri="{FF2B5EF4-FFF2-40B4-BE49-F238E27FC236}">
                <a16:creationId xmlns:a16="http://schemas.microsoft.com/office/drawing/2014/main" id="{F1A5CF73-3798-40B6-7592-0161DFE58C5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58958" y="5566944"/>
            <a:ext cx="1229772" cy="701898"/>
          </a:xfrm>
          <a:prstGeom prst="rect">
            <a:avLst/>
          </a:prstGeom>
        </p:spPr>
      </p:pic>
      <p:pic>
        <p:nvPicPr>
          <p:cNvPr id="34" name="圖片 33">
            <a:extLst>
              <a:ext uri="{FF2B5EF4-FFF2-40B4-BE49-F238E27FC236}">
                <a16:creationId xmlns:a16="http://schemas.microsoft.com/office/drawing/2014/main" id="{93847C77-DBF2-6B49-11AC-389C60ECD77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45789" y="2302316"/>
            <a:ext cx="1727027" cy="979080"/>
          </a:xfrm>
          <a:prstGeom prst="rect">
            <a:avLst/>
          </a:prstGeom>
          <a:effectLst>
            <a:outerShdw blurRad="431800" dist="368300" dir="5760000" sx="106000" sy="106000" algn="ctr" rotWithShape="0">
              <a:srgbClr val="000000">
                <a:alpha val="34000"/>
              </a:srgbClr>
            </a:outerShdw>
          </a:effectLst>
        </p:spPr>
      </p:pic>
      <p:pic>
        <p:nvPicPr>
          <p:cNvPr id="16" name="圖片 15">
            <a:extLst>
              <a:ext uri="{FF2B5EF4-FFF2-40B4-BE49-F238E27FC236}">
                <a16:creationId xmlns:a16="http://schemas.microsoft.com/office/drawing/2014/main" id="{2A7A2974-BF7E-7ABC-F5C9-231C71DAF21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465074" y="3484788"/>
            <a:ext cx="1707742" cy="1053935"/>
          </a:xfrm>
          <a:prstGeom prst="rect">
            <a:avLst/>
          </a:prstGeom>
          <a:effectLst>
            <a:outerShdw blurRad="431800" dist="368300" dir="5760000" sx="106000" sy="106000" algn="ctr" rotWithShape="0">
              <a:srgbClr val="000000">
                <a:alpha val="34000"/>
              </a:srgbClr>
            </a:outerShdw>
          </a:effectLst>
        </p:spPr>
      </p:pic>
      <p:grpSp>
        <p:nvGrpSpPr>
          <p:cNvPr id="4" name="群組 3">
            <a:extLst>
              <a:ext uri="{FF2B5EF4-FFF2-40B4-BE49-F238E27FC236}">
                <a16:creationId xmlns:a16="http://schemas.microsoft.com/office/drawing/2014/main" id="{DD1780A3-2BC8-A2FF-8967-D66343A7488F}"/>
              </a:ext>
            </a:extLst>
          </p:cNvPr>
          <p:cNvGrpSpPr/>
          <p:nvPr/>
        </p:nvGrpSpPr>
        <p:grpSpPr>
          <a:xfrm>
            <a:off x="248404" y="5085911"/>
            <a:ext cx="5478891" cy="1933701"/>
            <a:chOff x="2467567" y="4342155"/>
            <a:chExt cx="9059121" cy="3197295"/>
          </a:xfrm>
        </p:grpSpPr>
        <p:pic>
          <p:nvPicPr>
            <p:cNvPr id="27" name="圖片 26">
              <a:extLst>
                <a:ext uri="{FF2B5EF4-FFF2-40B4-BE49-F238E27FC236}">
                  <a16:creationId xmlns:a16="http://schemas.microsoft.com/office/drawing/2014/main" id="{DFB69CA4-EF42-A84E-D0B9-83D1944EB40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2721233" y="6394001"/>
              <a:ext cx="4415313" cy="495126"/>
            </a:xfrm>
            <a:prstGeom prst="rect">
              <a:avLst/>
            </a:prstGeom>
          </p:spPr>
        </p:pic>
        <p:pic>
          <p:nvPicPr>
            <p:cNvPr id="21" name="圖片 20">
              <a:extLst>
                <a:ext uri="{FF2B5EF4-FFF2-40B4-BE49-F238E27FC236}">
                  <a16:creationId xmlns:a16="http://schemas.microsoft.com/office/drawing/2014/main" id="{747C5900-D61E-2848-3B34-FAE9545DB87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7027334" y="6407683"/>
              <a:ext cx="4415313" cy="495126"/>
            </a:xfrm>
            <a:prstGeom prst="rect">
              <a:avLst/>
            </a:prstGeom>
          </p:spPr>
        </p:pic>
        <p:pic>
          <p:nvPicPr>
            <p:cNvPr id="5" name="圖片 4" descr="一張含有 室內, 電腦 的圖片&#10;&#10;自動產生的描述">
              <a:extLst>
                <a:ext uri="{FF2B5EF4-FFF2-40B4-BE49-F238E27FC236}">
                  <a16:creationId xmlns:a16="http://schemas.microsoft.com/office/drawing/2014/main" id="{78204A52-038C-982E-4D81-AC8640A9C2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10238" y="4363820"/>
              <a:ext cx="4304944" cy="2691069"/>
            </a:xfrm>
            <a:prstGeom prst="rect">
              <a:avLst/>
            </a:prstGeom>
          </p:spPr>
        </p:pic>
        <p:pic>
          <p:nvPicPr>
            <p:cNvPr id="18" name="圖片 17">
              <a:extLst>
                <a:ext uri="{FF2B5EF4-FFF2-40B4-BE49-F238E27FC236}">
                  <a16:creationId xmlns:a16="http://schemas.microsoft.com/office/drawing/2014/main" id="{93D73982-C2FC-EE61-F2E6-E9D8AB24DC5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6955054" y="6314541"/>
              <a:ext cx="4415314" cy="495126"/>
            </a:xfrm>
            <a:prstGeom prst="rect">
              <a:avLst/>
            </a:prstGeom>
          </p:spPr>
        </p:pic>
        <p:pic>
          <p:nvPicPr>
            <p:cNvPr id="19" name="圖片 18">
              <a:extLst>
                <a:ext uri="{FF2B5EF4-FFF2-40B4-BE49-F238E27FC236}">
                  <a16:creationId xmlns:a16="http://schemas.microsoft.com/office/drawing/2014/main" id="{D678D97B-A8F6-6158-733E-FB9B8A7D900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6916965" y="4823975"/>
              <a:ext cx="4415313" cy="495126"/>
            </a:xfrm>
            <a:prstGeom prst="rect">
              <a:avLst/>
            </a:prstGeom>
          </p:spPr>
        </p:pic>
        <p:pic>
          <p:nvPicPr>
            <p:cNvPr id="9" name="圖片 8" descr="一張含有 文字, 電子用品 的圖片&#10;&#10;自動產生的描述">
              <a:extLst>
                <a:ext uri="{FF2B5EF4-FFF2-40B4-BE49-F238E27FC236}">
                  <a16:creationId xmlns:a16="http://schemas.microsoft.com/office/drawing/2014/main" id="{CEDEF06D-02C0-F054-6055-12861E7E1F0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798732" y="4342155"/>
              <a:ext cx="4727956" cy="1323354"/>
            </a:xfrm>
            <a:prstGeom prst="rect">
              <a:avLst/>
            </a:prstGeom>
          </p:spPr>
        </p:pic>
        <p:pic>
          <p:nvPicPr>
            <p:cNvPr id="20" name="圖片 19">
              <a:extLst>
                <a:ext uri="{FF2B5EF4-FFF2-40B4-BE49-F238E27FC236}">
                  <a16:creationId xmlns:a16="http://schemas.microsoft.com/office/drawing/2014/main" id="{4FE4B1C8-B316-F314-0396-A15CD72D866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7059214" y="4830934"/>
              <a:ext cx="4415313" cy="495126"/>
            </a:xfrm>
            <a:prstGeom prst="rect">
              <a:avLst/>
            </a:prstGeom>
          </p:spPr>
        </p:pic>
        <p:pic>
          <p:nvPicPr>
            <p:cNvPr id="23" name="圖片 22">
              <a:extLst>
                <a:ext uri="{FF2B5EF4-FFF2-40B4-BE49-F238E27FC236}">
                  <a16:creationId xmlns:a16="http://schemas.microsoft.com/office/drawing/2014/main" id="{D68FC273-625C-4F95-C8C0-94C07287B88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467567" y="5836314"/>
              <a:ext cx="4949233" cy="1703136"/>
            </a:xfrm>
            <a:prstGeom prst="rect">
              <a:avLst/>
            </a:prstGeom>
          </p:spPr>
        </p:pic>
        <p:pic>
          <p:nvPicPr>
            <p:cNvPr id="26" name="圖片 25">
              <a:extLst>
                <a:ext uri="{FF2B5EF4-FFF2-40B4-BE49-F238E27FC236}">
                  <a16:creationId xmlns:a16="http://schemas.microsoft.com/office/drawing/2014/main" id="{AD7018EC-0482-D3A9-60B8-E097B65F9A1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2683143" y="6269453"/>
              <a:ext cx="4415314" cy="495126"/>
            </a:xfrm>
            <a:prstGeom prst="rect">
              <a:avLst/>
            </a:prstGeom>
          </p:spPr>
        </p:pic>
        <p:pic>
          <p:nvPicPr>
            <p:cNvPr id="28" name="圖片 27">
              <a:extLst>
                <a:ext uri="{FF2B5EF4-FFF2-40B4-BE49-F238E27FC236}">
                  <a16:creationId xmlns:a16="http://schemas.microsoft.com/office/drawing/2014/main" id="{3838A83A-675C-E5CC-AB18-D0D99EFBB6C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2504045" y="5531693"/>
              <a:ext cx="4415313" cy="495126"/>
            </a:xfrm>
            <a:prstGeom prst="rect">
              <a:avLst/>
            </a:prstGeom>
          </p:spPr>
        </p:pic>
        <p:pic>
          <p:nvPicPr>
            <p:cNvPr id="29" name="圖片 28">
              <a:extLst>
                <a:ext uri="{FF2B5EF4-FFF2-40B4-BE49-F238E27FC236}">
                  <a16:creationId xmlns:a16="http://schemas.microsoft.com/office/drawing/2014/main" id="{B7307AE6-0945-BCFD-C747-7ADE7CE1472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2713694" y="5529767"/>
              <a:ext cx="4415313" cy="495126"/>
            </a:xfrm>
            <a:prstGeom prst="rect">
              <a:avLst/>
            </a:prstGeom>
          </p:spPr>
        </p:pic>
        <p:pic>
          <p:nvPicPr>
            <p:cNvPr id="25" name="圖片 24" descr="一張含有 文字, 電子用品 的圖片&#10;&#10;自動產生的描述">
              <a:extLst>
                <a:ext uri="{FF2B5EF4-FFF2-40B4-BE49-F238E27FC236}">
                  <a16:creationId xmlns:a16="http://schemas.microsoft.com/office/drawing/2014/main" id="{4E36F6B4-CAEB-F76C-656D-A162E986965E}"/>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738329" y="5014091"/>
              <a:ext cx="4415313" cy="881667"/>
            </a:xfrm>
            <a:prstGeom prst="rect">
              <a:avLst/>
            </a:prstGeom>
          </p:spPr>
        </p:pic>
      </p:grpSp>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spTree>
    <p:extLst>
      <p:ext uri="{BB962C8B-B14F-4D97-AF65-F5344CB8AC3E}">
        <p14:creationId xmlns:p14="http://schemas.microsoft.com/office/powerpoint/2010/main" val="1189785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片 50">
            <a:extLst>
              <a:ext uri="{FF2B5EF4-FFF2-40B4-BE49-F238E27FC236}">
                <a16:creationId xmlns:a16="http://schemas.microsoft.com/office/drawing/2014/main" id="{630B0C1F-AEC8-6762-E071-F88F2DDFD1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30" name="圖形 29">
            <a:extLst>
              <a:ext uri="{FF2B5EF4-FFF2-40B4-BE49-F238E27FC236}">
                <a16:creationId xmlns:a16="http://schemas.microsoft.com/office/drawing/2014/main" id="{F1A5CF73-3798-40B6-7592-0161DFE58C5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8958" y="5566944"/>
            <a:ext cx="1229772" cy="701898"/>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pic>
        <p:nvPicPr>
          <p:cNvPr id="31" name="圖片 30">
            <a:extLst>
              <a:ext uri="{FF2B5EF4-FFF2-40B4-BE49-F238E27FC236}">
                <a16:creationId xmlns:a16="http://schemas.microsoft.com/office/drawing/2014/main" id="{93EDC86B-066A-1308-D8FF-AFED3E51C3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79225" y="1608344"/>
            <a:ext cx="6062251" cy="5132978"/>
          </a:xfrm>
          <a:prstGeom prst="rect">
            <a:avLst/>
          </a:prstGeom>
          <a:effectLst>
            <a:outerShdw blurRad="431800" dist="368300" dir="5760000" sx="106000" sy="106000" algn="ctr" rotWithShape="0">
              <a:srgbClr val="000000">
                <a:alpha val="34000"/>
              </a:srgbClr>
            </a:outerShdw>
          </a:effectLst>
        </p:spPr>
      </p:pic>
      <p:grpSp>
        <p:nvGrpSpPr>
          <p:cNvPr id="3" name="群組 2">
            <a:extLst>
              <a:ext uri="{FF2B5EF4-FFF2-40B4-BE49-F238E27FC236}">
                <a16:creationId xmlns:a16="http://schemas.microsoft.com/office/drawing/2014/main" id="{14FE8CA1-7DF4-86C2-FA75-DD57446DC8FE}"/>
              </a:ext>
            </a:extLst>
          </p:cNvPr>
          <p:cNvGrpSpPr/>
          <p:nvPr/>
        </p:nvGrpSpPr>
        <p:grpSpPr>
          <a:xfrm>
            <a:off x="758461" y="4617703"/>
            <a:ext cx="3842029" cy="2158525"/>
            <a:chOff x="758461" y="4617703"/>
            <a:chExt cx="3842029" cy="2158525"/>
          </a:xfrm>
        </p:grpSpPr>
        <p:pic>
          <p:nvPicPr>
            <p:cNvPr id="33" name="圖片 32">
              <a:extLst>
                <a:ext uri="{FF2B5EF4-FFF2-40B4-BE49-F238E27FC236}">
                  <a16:creationId xmlns:a16="http://schemas.microsoft.com/office/drawing/2014/main" id="{936ABB7A-19F4-5110-9313-B956F69FD3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14912" y="5472511"/>
              <a:ext cx="2085578" cy="1303717"/>
            </a:xfrm>
            <a:prstGeom prst="rect">
              <a:avLst/>
            </a:prstGeom>
          </p:spPr>
        </p:pic>
        <p:pic>
          <p:nvPicPr>
            <p:cNvPr id="35" name="圖片 34" descr="一張含有 文字, 電子用品 的圖片&#10;&#10;自動產生的描述">
              <a:extLst>
                <a:ext uri="{FF2B5EF4-FFF2-40B4-BE49-F238E27FC236}">
                  <a16:creationId xmlns:a16="http://schemas.microsoft.com/office/drawing/2014/main" id="{AE589288-DB7D-5BE8-2EF8-59026FA48F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67486" y="4619994"/>
              <a:ext cx="1688669" cy="1055606"/>
            </a:xfrm>
            <a:prstGeom prst="rect">
              <a:avLst/>
            </a:prstGeom>
          </p:spPr>
        </p:pic>
        <p:pic>
          <p:nvPicPr>
            <p:cNvPr id="36" name="圖片 35" descr="一張含有 文字, 電子用品, 黑色 的圖片&#10;&#10;自動產生的描述">
              <a:extLst>
                <a:ext uri="{FF2B5EF4-FFF2-40B4-BE49-F238E27FC236}">
                  <a16:creationId xmlns:a16="http://schemas.microsoft.com/office/drawing/2014/main" id="{57317E6F-42B1-F12D-6EC1-39EE76354B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8461" y="5536138"/>
              <a:ext cx="1734910" cy="1084510"/>
            </a:xfrm>
            <a:prstGeom prst="rect">
              <a:avLst/>
            </a:prstGeom>
          </p:spPr>
        </p:pic>
        <p:pic>
          <p:nvPicPr>
            <p:cNvPr id="37" name="圖片 36">
              <a:extLst>
                <a:ext uri="{FF2B5EF4-FFF2-40B4-BE49-F238E27FC236}">
                  <a16:creationId xmlns:a16="http://schemas.microsoft.com/office/drawing/2014/main" id="{2F29E080-C1AD-A74C-4DAA-170C7793C02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775894" y="6388402"/>
              <a:ext cx="1734910" cy="317263"/>
            </a:xfrm>
            <a:prstGeom prst="rect">
              <a:avLst/>
            </a:prstGeom>
          </p:spPr>
        </p:pic>
        <p:pic>
          <p:nvPicPr>
            <p:cNvPr id="38" name="圖片 37">
              <a:extLst>
                <a:ext uri="{FF2B5EF4-FFF2-40B4-BE49-F238E27FC236}">
                  <a16:creationId xmlns:a16="http://schemas.microsoft.com/office/drawing/2014/main" id="{7518A478-0B2C-1E54-FD4B-A202DA66CC4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2446972" y="5457805"/>
              <a:ext cx="1502027" cy="317263"/>
            </a:xfrm>
            <a:prstGeom prst="rect">
              <a:avLst/>
            </a:prstGeom>
          </p:spPr>
        </p:pic>
        <p:pic>
          <p:nvPicPr>
            <p:cNvPr id="39" name="圖片 38">
              <a:extLst>
                <a:ext uri="{FF2B5EF4-FFF2-40B4-BE49-F238E27FC236}">
                  <a16:creationId xmlns:a16="http://schemas.microsoft.com/office/drawing/2014/main" id="{436D352D-22BA-790C-D278-494AB87B187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2448236" y="6388402"/>
              <a:ext cx="2133004" cy="317263"/>
            </a:xfrm>
            <a:prstGeom prst="rect">
              <a:avLst/>
            </a:prstGeom>
          </p:spPr>
        </p:pic>
        <p:pic>
          <p:nvPicPr>
            <p:cNvPr id="40" name="圖片 39">
              <a:extLst>
                <a:ext uri="{FF2B5EF4-FFF2-40B4-BE49-F238E27FC236}">
                  <a16:creationId xmlns:a16="http://schemas.microsoft.com/office/drawing/2014/main" id="{A85BC9E9-DBA8-8921-27BB-715ACC2907F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1179712" y="5454562"/>
              <a:ext cx="1130859" cy="317263"/>
            </a:xfrm>
            <a:prstGeom prst="rect">
              <a:avLst/>
            </a:prstGeom>
          </p:spPr>
        </p:pic>
        <p:pic>
          <p:nvPicPr>
            <p:cNvPr id="41" name="圖片 40" descr="一張含有 文字, 電子用品 的圖片&#10;&#10;自動產生的描述">
              <a:extLst>
                <a:ext uri="{FF2B5EF4-FFF2-40B4-BE49-F238E27FC236}">
                  <a16:creationId xmlns:a16="http://schemas.microsoft.com/office/drawing/2014/main" id="{6DA85BE1-2DCF-730A-C7F0-7E166FF95C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1435" y="4617703"/>
              <a:ext cx="1688669" cy="1055606"/>
            </a:xfrm>
            <a:prstGeom prst="rect">
              <a:avLst/>
            </a:prstGeom>
          </p:spPr>
        </p:pic>
      </p:grpSp>
      <p:sp>
        <p:nvSpPr>
          <p:cNvPr id="45" name="文字方塊 44">
            <a:extLst>
              <a:ext uri="{FF2B5EF4-FFF2-40B4-BE49-F238E27FC236}">
                <a16:creationId xmlns:a16="http://schemas.microsoft.com/office/drawing/2014/main" id="{EC4BF471-59B6-0B58-904F-FACEAFC707CD}"/>
              </a:ext>
            </a:extLst>
          </p:cNvPr>
          <p:cNvSpPr txBox="1"/>
          <p:nvPr/>
        </p:nvSpPr>
        <p:spPr>
          <a:xfrm>
            <a:off x="697006" y="547260"/>
            <a:ext cx="11134776" cy="677108"/>
          </a:xfrm>
          <a:prstGeom prst="rect">
            <a:avLst/>
          </a:prstGeom>
          <a:noFill/>
        </p:spPr>
        <p:txBody>
          <a:bodyPr wrap="square" rtlCol="0">
            <a:spAutoFit/>
          </a:bodyPr>
          <a:lstStyle/>
          <a:p>
            <a:r>
              <a:rPr lang="en-US" sz="3800" b="1" dirty="0">
                <a:cs typeface="+mn-ea"/>
                <a:sym typeface="+mn-lt"/>
              </a:rPr>
              <a:t>Video Surveillance </a:t>
            </a:r>
            <a:r>
              <a:rPr lang="en-US" altLang="zh-TW" sz="3800" b="1" dirty="0">
                <a:cs typeface="+mn-ea"/>
                <a:sym typeface="+mn-lt"/>
              </a:rPr>
              <a:t>&amp;</a:t>
            </a:r>
            <a:r>
              <a:rPr lang="en-US" sz="3800" b="1" dirty="0">
                <a:cs typeface="+mn-ea"/>
                <a:sym typeface="+mn-lt"/>
              </a:rPr>
              <a:t> Teleconferencing</a:t>
            </a:r>
          </a:p>
        </p:txBody>
      </p:sp>
      <p:sp>
        <p:nvSpPr>
          <p:cNvPr id="46" name="文字方塊 45">
            <a:extLst>
              <a:ext uri="{FF2B5EF4-FFF2-40B4-BE49-F238E27FC236}">
                <a16:creationId xmlns:a16="http://schemas.microsoft.com/office/drawing/2014/main" id="{676DE2B3-8111-327F-F6F5-20AB7F7E81E3}"/>
              </a:ext>
            </a:extLst>
          </p:cNvPr>
          <p:cNvSpPr txBox="1"/>
          <p:nvPr/>
        </p:nvSpPr>
        <p:spPr>
          <a:xfrm>
            <a:off x="761416" y="1765624"/>
            <a:ext cx="4433461" cy="2741776"/>
          </a:xfrm>
          <a:prstGeom prst="rect">
            <a:avLst/>
          </a:prstGeom>
          <a:noFill/>
        </p:spPr>
        <p:txBody>
          <a:bodyPr wrap="square">
            <a:spAutoFit/>
          </a:bodyPr>
          <a:lstStyle/>
          <a:p>
            <a:pPr marL="271463" indent="-271463">
              <a:lnSpc>
                <a:spcPts val="3000"/>
              </a:lnSpc>
              <a:buFont typeface="Arial" panose="020B0604020202020204" pitchFamily="34" charset="0"/>
              <a:buChar char="•"/>
            </a:pPr>
            <a:r>
              <a:rPr lang="en-US" dirty="0">
                <a:cs typeface="+mn-ea"/>
                <a:sym typeface="+mn-lt"/>
              </a:rPr>
              <a:t>Live Stream and Surveillance </a:t>
            </a:r>
          </a:p>
          <a:p>
            <a:pPr marL="271463" indent="-271463">
              <a:lnSpc>
                <a:spcPts val="3000"/>
              </a:lnSpc>
              <a:buFont typeface="Arial" panose="020B0604020202020204" pitchFamily="34" charset="0"/>
              <a:buChar char="•"/>
            </a:pPr>
            <a:r>
              <a:rPr lang="en-US" dirty="0">
                <a:cs typeface="+mn-ea"/>
                <a:sym typeface="+mn-lt"/>
              </a:rPr>
              <a:t>AI-powered Surveillance Event Search </a:t>
            </a:r>
          </a:p>
          <a:p>
            <a:pPr marL="271463" indent="-271463">
              <a:lnSpc>
                <a:spcPts val="3000"/>
              </a:lnSpc>
              <a:buFont typeface="Arial" panose="020B0604020202020204" pitchFamily="34" charset="0"/>
              <a:buChar char="•"/>
            </a:pPr>
            <a:r>
              <a:rPr lang="en-US" dirty="0">
                <a:cs typeface="+mn-ea"/>
                <a:sym typeface="+mn-lt"/>
              </a:rPr>
              <a:t>High-availability Recording </a:t>
            </a:r>
            <a:br>
              <a:rPr lang="en-US" dirty="0">
                <a:cs typeface="+mn-ea"/>
                <a:sym typeface="+mn-lt"/>
              </a:rPr>
            </a:br>
            <a:r>
              <a:rPr lang="en-US" dirty="0">
                <a:cs typeface="+mn-ea"/>
                <a:sym typeface="+mn-lt"/>
              </a:rPr>
              <a:t>Takeover </a:t>
            </a:r>
          </a:p>
          <a:p>
            <a:pPr marL="271463" indent="-271463">
              <a:lnSpc>
                <a:spcPts val="3000"/>
              </a:lnSpc>
              <a:buFont typeface="Arial" panose="020B0604020202020204" pitchFamily="34" charset="0"/>
              <a:buChar char="•"/>
            </a:pPr>
            <a:r>
              <a:rPr lang="en-US" dirty="0">
                <a:cs typeface="+mn-ea"/>
                <a:sym typeface="+mn-lt"/>
              </a:rPr>
              <a:t>HD Wireless Projection </a:t>
            </a:r>
          </a:p>
          <a:p>
            <a:pPr marL="271463" indent="-271463">
              <a:lnSpc>
                <a:spcPts val="3000"/>
              </a:lnSpc>
              <a:buFont typeface="Arial" panose="020B0604020202020204" pitchFamily="34" charset="0"/>
              <a:buChar char="•"/>
            </a:pPr>
            <a:r>
              <a:rPr lang="en-US" dirty="0">
                <a:cs typeface="+mn-ea"/>
                <a:sym typeface="+mn-lt"/>
              </a:rPr>
              <a:t>Multipoint Video Conference </a:t>
            </a:r>
            <a:br>
              <a:rPr lang="en-US" dirty="0">
                <a:cs typeface="+mn-ea"/>
                <a:sym typeface="+mn-lt"/>
              </a:rPr>
            </a:br>
            <a:r>
              <a:rPr lang="en-US" dirty="0">
                <a:cs typeface="+mn-ea"/>
                <a:sym typeface="+mn-lt"/>
              </a:rPr>
              <a:t>System </a:t>
            </a:r>
          </a:p>
        </p:txBody>
      </p:sp>
      <p:pic>
        <p:nvPicPr>
          <p:cNvPr id="42" name="圖片 41">
            <a:extLst>
              <a:ext uri="{FF2B5EF4-FFF2-40B4-BE49-F238E27FC236}">
                <a16:creationId xmlns:a16="http://schemas.microsoft.com/office/drawing/2014/main" id="{558C4AB5-8D6D-F88B-F070-41998E9406C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383737" y="2717095"/>
            <a:ext cx="1727026" cy="1013421"/>
          </a:xfrm>
          <a:prstGeom prst="rect">
            <a:avLst/>
          </a:prstGeom>
          <a:effectLst>
            <a:outerShdw blurRad="431800" dist="368300" dir="5760000" sx="106000" sy="106000" algn="ctr" rotWithShape="0">
              <a:srgbClr val="000000">
                <a:alpha val="34000"/>
              </a:srgbClr>
            </a:outerShdw>
          </a:effectLst>
        </p:spPr>
      </p:pic>
      <p:pic>
        <p:nvPicPr>
          <p:cNvPr id="44" name="圖片 43">
            <a:extLst>
              <a:ext uri="{FF2B5EF4-FFF2-40B4-BE49-F238E27FC236}">
                <a16:creationId xmlns:a16="http://schemas.microsoft.com/office/drawing/2014/main" id="{4647C748-A360-A3ED-C026-B8E8E0670A96}"/>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366803" y="3955699"/>
            <a:ext cx="1753569" cy="1082218"/>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150679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片 50">
            <a:extLst>
              <a:ext uri="{FF2B5EF4-FFF2-40B4-BE49-F238E27FC236}">
                <a16:creationId xmlns:a16="http://schemas.microsoft.com/office/drawing/2014/main" id="{D2E44F73-5A40-1925-045C-20CD19FB51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30" name="圖形 29">
            <a:extLst>
              <a:ext uri="{FF2B5EF4-FFF2-40B4-BE49-F238E27FC236}">
                <a16:creationId xmlns:a16="http://schemas.microsoft.com/office/drawing/2014/main" id="{F1A5CF73-3798-40B6-7592-0161DFE58C5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58958" y="5566944"/>
            <a:ext cx="1229772" cy="701898"/>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sp>
        <p:nvSpPr>
          <p:cNvPr id="31" name="文字方塊 30">
            <a:extLst>
              <a:ext uri="{FF2B5EF4-FFF2-40B4-BE49-F238E27FC236}">
                <a16:creationId xmlns:a16="http://schemas.microsoft.com/office/drawing/2014/main" id="{D3718B86-DB3C-6364-0422-BB39213DC4C0}"/>
              </a:ext>
            </a:extLst>
          </p:cNvPr>
          <p:cNvSpPr txBox="1"/>
          <p:nvPr/>
        </p:nvSpPr>
        <p:spPr>
          <a:xfrm>
            <a:off x="697006" y="380999"/>
            <a:ext cx="11000378" cy="882591"/>
          </a:xfrm>
          <a:prstGeom prst="rect">
            <a:avLst/>
          </a:prstGeom>
          <a:noFill/>
        </p:spPr>
        <p:txBody>
          <a:bodyPr wrap="square" rtlCol="0">
            <a:spAutoFit/>
          </a:bodyPr>
          <a:lstStyle/>
          <a:p>
            <a:r>
              <a:rPr lang="en-US" sz="5000" b="1" dirty="0">
                <a:cs typeface="+mn-ea"/>
                <a:sym typeface="+mn-lt"/>
              </a:rPr>
              <a:t>Content Creator </a:t>
            </a:r>
            <a:r>
              <a:rPr lang="en-US" altLang="zh-TW" sz="5000" b="1" dirty="0">
                <a:cs typeface="+mn-ea"/>
                <a:sym typeface="+mn-lt"/>
              </a:rPr>
              <a:t>&amp;</a:t>
            </a:r>
            <a:r>
              <a:rPr lang="en-US" sz="5000" b="1" dirty="0">
                <a:cs typeface="+mn-ea"/>
                <a:sym typeface="+mn-lt"/>
              </a:rPr>
              <a:t> Video Editing </a:t>
            </a:r>
          </a:p>
        </p:txBody>
      </p:sp>
      <p:sp>
        <p:nvSpPr>
          <p:cNvPr id="32" name="文字方塊 31">
            <a:extLst>
              <a:ext uri="{FF2B5EF4-FFF2-40B4-BE49-F238E27FC236}">
                <a16:creationId xmlns:a16="http://schemas.microsoft.com/office/drawing/2014/main" id="{6003A9E2-AC4A-7C95-93A8-993D8C853882}"/>
              </a:ext>
            </a:extLst>
          </p:cNvPr>
          <p:cNvSpPr txBox="1"/>
          <p:nvPr/>
        </p:nvSpPr>
        <p:spPr>
          <a:xfrm>
            <a:off x="752950" y="1765624"/>
            <a:ext cx="4385076" cy="2652008"/>
          </a:xfrm>
          <a:prstGeom prst="rect">
            <a:avLst/>
          </a:prstGeom>
          <a:noFill/>
        </p:spPr>
        <p:txBody>
          <a:bodyPr wrap="square">
            <a:spAutoFit/>
          </a:bodyPr>
          <a:lstStyle/>
          <a:p>
            <a:pPr marL="271463" indent="-271463">
              <a:lnSpc>
                <a:spcPts val="3400"/>
              </a:lnSpc>
              <a:buFont typeface="Arial" panose="020B0604020202020204" pitchFamily="34" charset="0"/>
              <a:buChar char="•"/>
            </a:pPr>
            <a:r>
              <a:rPr lang="en-US" dirty="0">
                <a:cs typeface="+mn-ea"/>
                <a:sym typeface="+mn-lt"/>
              </a:rPr>
              <a:t>4K High Resolution Online Editing </a:t>
            </a:r>
          </a:p>
          <a:p>
            <a:pPr marL="271463" indent="-271463">
              <a:lnSpc>
                <a:spcPts val="3400"/>
              </a:lnSpc>
              <a:buFont typeface="Arial" panose="020B0604020202020204" pitchFamily="34" charset="0"/>
              <a:buChar char="•"/>
            </a:pPr>
            <a:r>
              <a:rPr lang="en-US" dirty="0">
                <a:cs typeface="+mn-ea"/>
                <a:sym typeface="+mn-lt"/>
              </a:rPr>
              <a:t>Thunderbolt High-speed Transmission </a:t>
            </a:r>
          </a:p>
          <a:p>
            <a:pPr marL="271463" indent="-271463">
              <a:lnSpc>
                <a:spcPts val="3400"/>
              </a:lnSpc>
              <a:buFont typeface="Arial" panose="020B0604020202020204" pitchFamily="34" charset="0"/>
              <a:buChar char="•"/>
            </a:pPr>
            <a:r>
              <a:rPr lang="en-US" dirty="0">
                <a:cs typeface="+mn-ea"/>
                <a:sym typeface="+mn-lt"/>
              </a:rPr>
              <a:t>Petabyte-scale File Storage </a:t>
            </a:r>
          </a:p>
          <a:p>
            <a:pPr marL="271463" indent="-271463">
              <a:lnSpc>
                <a:spcPts val="3400"/>
              </a:lnSpc>
              <a:buFont typeface="Arial" panose="020B0604020202020204" pitchFamily="34" charset="0"/>
              <a:buChar char="•"/>
            </a:pPr>
            <a:r>
              <a:rPr lang="en-US" dirty="0">
                <a:cs typeface="+mn-ea"/>
                <a:sym typeface="+mn-lt"/>
              </a:rPr>
              <a:t>Integrates Non-linear Editing Applications </a:t>
            </a:r>
          </a:p>
          <a:p>
            <a:pPr marL="271463" indent="-271463">
              <a:lnSpc>
                <a:spcPts val="3400"/>
              </a:lnSpc>
              <a:buFont typeface="Arial" panose="020B0604020202020204" pitchFamily="34" charset="0"/>
              <a:buChar char="•"/>
            </a:pPr>
            <a:r>
              <a:rPr lang="en-US" dirty="0">
                <a:cs typeface="+mn-ea"/>
                <a:sym typeface="+mn-lt"/>
              </a:rPr>
              <a:t>Direct-attached Storage</a:t>
            </a:r>
          </a:p>
        </p:txBody>
      </p:sp>
      <p:grpSp>
        <p:nvGrpSpPr>
          <p:cNvPr id="3" name="群組 2">
            <a:extLst>
              <a:ext uri="{FF2B5EF4-FFF2-40B4-BE49-F238E27FC236}">
                <a16:creationId xmlns:a16="http://schemas.microsoft.com/office/drawing/2014/main" id="{56A9A0DC-5560-F0B6-9CE8-47D570E5190F}"/>
              </a:ext>
            </a:extLst>
          </p:cNvPr>
          <p:cNvGrpSpPr/>
          <p:nvPr/>
        </p:nvGrpSpPr>
        <p:grpSpPr>
          <a:xfrm>
            <a:off x="697006" y="4666045"/>
            <a:ext cx="5268273" cy="2075277"/>
            <a:chOff x="612762" y="7787378"/>
            <a:chExt cx="5268273" cy="2075277"/>
          </a:xfrm>
        </p:grpSpPr>
        <p:pic>
          <p:nvPicPr>
            <p:cNvPr id="35" name="圖片 34" descr="一張含有 室內 的圖片&#10;&#10;自動產生的描述">
              <a:extLst>
                <a:ext uri="{FF2B5EF4-FFF2-40B4-BE49-F238E27FC236}">
                  <a16:creationId xmlns:a16="http://schemas.microsoft.com/office/drawing/2014/main" id="{7A0B6036-2BB2-5199-967E-ED23453A2FA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32992" y="8558953"/>
              <a:ext cx="3432083" cy="1124693"/>
            </a:xfrm>
            <a:prstGeom prst="rect">
              <a:avLst/>
            </a:prstGeom>
          </p:spPr>
        </p:pic>
        <p:pic>
          <p:nvPicPr>
            <p:cNvPr id="36" name="圖片 35" descr="一張含有 文字, 電子用品 的圖片&#10;&#10;自動產生的描述">
              <a:extLst>
                <a:ext uri="{FF2B5EF4-FFF2-40B4-BE49-F238E27FC236}">
                  <a16:creationId xmlns:a16="http://schemas.microsoft.com/office/drawing/2014/main" id="{A790E3F5-AFD6-BDC8-9D21-0D230FFFB35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709" y="8706349"/>
              <a:ext cx="1672284" cy="1045364"/>
            </a:xfrm>
            <a:prstGeom prst="rect">
              <a:avLst/>
            </a:prstGeom>
          </p:spPr>
        </p:pic>
        <p:pic>
          <p:nvPicPr>
            <p:cNvPr id="37" name="圖片 36" descr="一張含有 文字, 電子用品 的圖片&#10;&#10;自動產生的描述">
              <a:extLst>
                <a:ext uri="{FF2B5EF4-FFF2-40B4-BE49-F238E27FC236}">
                  <a16:creationId xmlns:a16="http://schemas.microsoft.com/office/drawing/2014/main" id="{4BA5EED3-F572-4D79-CA19-2CC1E1AB431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37499" y="7800817"/>
              <a:ext cx="1620503" cy="1012994"/>
            </a:xfrm>
            <a:prstGeom prst="rect">
              <a:avLst/>
            </a:prstGeom>
          </p:spPr>
        </p:pic>
        <p:pic>
          <p:nvPicPr>
            <p:cNvPr id="38" name="圖片 37">
              <a:extLst>
                <a:ext uri="{FF2B5EF4-FFF2-40B4-BE49-F238E27FC236}">
                  <a16:creationId xmlns:a16="http://schemas.microsoft.com/office/drawing/2014/main" id="{F9501B5A-73AA-4701-CBFE-1C8FAC7592A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2337499" y="8609023"/>
              <a:ext cx="1542062" cy="305811"/>
            </a:xfrm>
            <a:prstGeom prst="rect">
              <a:avLst/>
            </a:prstGeom>
          </p:spPr>
        </p:pic>
        <p:pic>
          <p:nvPicPr>
            <p:cNvPr id="39" name="圖片 38">
              <a:extLst>
                <a:ext uri="{FF2B5EF4-FFF2-40B4-BE49-F238E27FC236}">
                  <a16:creationId xmlns:a16="http://schemas.microsoft.com/office/drawing/2014/main" id="{8E499DE7-4BE9-1EE6-D890-ABBF232D7D4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612762" y="9527418"/>
              <a:ext cx="1720231" cy="305811"/>
            </a:xfrm>
            <a:prstGeom prst="rect">
              <a:avLst/>
            </a:prstGeom>
          </p:spPr>
        </p:pic>
        <p:pic>
          <p:nvPicPr>
            <p:cNvPr id="40" name="圖片 39">
              <a:extLst>
                <a:ext uri="{FF2B5EF4-FFF2-40B4-BE49-F238E27FC236}">
                  <a16:creationId xmlns:a16="http://schemas.microsoft.com/office/drawing/2014/main" id="{37F41156-86C6-C42A-2316-E8D9EF9FE78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2331700" y="9504795"/>
              <a:ext cx="3549335" cy="357860"/>
            </a:xfrm>
            <a:prstGeom prst="rect">
              <a:avLst/>
            </a:prstGeom>
          </p:spPr>
        </p:pic>
        <p:pic>
          <p:nvPicPr>
            <p:cNvPr id="41" name="圖片 40">
              <a:extLst>
                <a:ext uri="{FF2B5EF4-FFF2-40B4-BE49-F238E27FC236}">
                  <a16:creationId xmlns:a16="http://schemas.microsoft.com/office/drawing/2014/main" id="{08792A34-33D2-FD3E-EA88-D34B763B713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1297876" y="8578539"/>
              <a:ext cx="1062217" cy="305811"/>
            </a:xfrm>
            <a:prstGeom prst="rect">
              <a:avLst/>
            </a:prstGeom>
          </p:spPr>
        </p:pic>
        <p:pic>
          <p:nvPicPr>
            <p:cNvPr id="42" name="圖片 41" descr="一張含有 文字, 電子用品, 遊戲, 遙控 的圖片&#10;&#10;自動產生的描述">
              <a:extLst>
                <a:ext uri="{FF2B5EF4-FFF2-40B4-BE49-F238E27FC236}">
                  <a16:creationId xmlns:a16="http://schemas.microsoft.com/office/drawing/2014/main" id="{3811067D-BAB4-923D-029B-F05860E962E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297877" y="7787378"/>
              <a:ext cx="972964" cy="1022180"/>
            </a:xfrm>
            <a:prstGeom prst="rect">
              <a:avLst/>
            </a:prstGeom>
          </p:spPr>
        </p:pic>
      </p:grpSp>
      <p:pic>
        <p:nvPicPr>
          <p:cNvPr id="43" name="圖片 42">
            <a:extLst>
              <a:ext uri="{FF2B5EF4-FFF2-40B4-BE49-F238E27FC236}">
                <a16:creationId xmlns:a16="http://schemas.microsoft.com/office/drawing/2014/main" id="{BDFAB6C8-D40D-EFF6-C9E5-A579F273734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290158" y="1637638"/>
            <a:ext cx="6119104" cy="5082726"/>
          </a:xfrm>
          <a:prstGeom prst="rect">
            <a:avLst/>
          </a:prstGeom>
          <a:effectLst>
            <a:outerShdw blurRad="431800" dist="368300" dir="5760000" sx="106000" sy="106000" algn="ctr" rotWithShape="0">
              <a:srgbClr val="000000">
                <a:alpha val="34000"/>
              </a:srgbClr>
            </a:outerShdw>
          </a:effectLst>
        </p:spPr>
      </p:pic>
      <p:pic>
        <p:nvPicPr>
          <p:cNvPr id="44" name="圖片 43">
            <a:extLst>
              <a:ext uri="{FF2B5EF4-FFF2-40B4-BE49-F238E27FC236}">
                <a16:creationId xmlns:a16="http://schemas.microsoft.com/office/drawing/2014/main" id="{786627DB-C732-1B2D-BEA0-D4F0F3328AA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4827"/>
          <a:stretch/>
        </p:blipFill>
        <p:spPr>
          <a:xfrm>
            <a:off x="4309656" y="2724525"/>
            <a:ext cx="1858417" cy="1149797"/>
          </a:xfrm>
          <a:prstGeom prst="rect">
            <a:avLst/>
          </a:prstGeom>
          <a:effectLst>
            <a:outerShdw blurRad="431800" dist="368300" dir="5760000" sx="106000" sy="106000" algn="ctr" rotWithShape="0">
              <a:srgbClr val="000000">
                <a:alpha val="34000"/>
              </a:srgbClr>
            </a:outerShdw>
          </a:effectLst>
        </p:spPr>
      </p:pic>
      <p:pic>
        <p:nvPicPr>
          <p:cNvPr id="45" name="圖片 44">
            <a:extLst>
              <a:ext uri="{FF2B5EF4-FFF2-40B4-BE49-F238E27FC236}">
                <a16:creationId xmlns:a16="http://schemas.microsoft.com/office/drawing/2014/main" id="{19608F84-B21F-1232-AF62-3DFDD4F1CF5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286459" y="3965609"/>
            <a:ext cx="1902860" cy="1124693"/>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620997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圖片 57">
            <a:extLst>
              <a:ext uri="{FF2B5EF4-FFF2-40B4-BE49-F238E27FC236}">
                <a16:creationId xmlns:a16="http://schemas.microsoft.com/office/drawing/2014/main" id="{EE32F134-2DF4-C699-DF50-C4D8EAFD4F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30" name="圖形 29">
            <a:extLst>
              <a:ext uri="{FF2B5EF4-FFF2-40B4-BE49-F238E27FC236}">
                <a16:creationId xmlns:a16="http://schemas.microsoft.com/office/drawing/2014/main" id="{F1A5CF73-3798-40B6-7592-0161DFE58C5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8958" y="5566944"/>
            <a:ext cx="1229772" cy="701898"/>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sp>
        <p:nvSpPr>
          <p:cNvPr id="31" name="文字方塊 30">
            <a:extLst>
              <a:ext uri="{FF2B5EF4-FFF2-40B4-BE49-F238E27FC236}">
                <a16:creationId xmlns:a16="http://schemas.microsoft.com/office/drawing/2014/main" id="{351D175C-25AF-E929-7E49-D2D69DB5814A}"/>
              </a:ext>
            </a:extLst>
          </p:cNvPr>
          <p:cNvSpPr txBox="1"/>
          <p:nvPr/>
        </p:nvSpPr>
        <p:spPr>
          <a:xfrm>
            <a:off x="697006" y="381000"/>
            <a:ext cx="9123399" cy="861774"/>
          </a:xfrm>
          <a:prstGeom prst="rect">
            <a:avLst/>
          </a:prstGeom>
          <a:noFill/>
        </p:spPr>
        <p:txBody>
          <a:bodyPr wrap="square" rtlCol="0">
            <a:spAutoFit/>
          </a:bodyPr>
          <a:lstStyle/>
          <a:p>
            <a:r>
              <a:rPr lang="en-US" sz="5000" b="1" dirty="0">
                <a:cs typeface="+mn-ea"/>
                <a:sym typeface="+mn-lt"/>
              </a:rPr>
              <a:t>Retail </a:t>
            </a:r>
            <a:r>
              <a:rPr lang="en-US" altLang="zh-TW" sz="5000" b="1" dirty="0">
                <a:cs typeface="+mn-ea"/>
                <a:sym typeface="+mn-lt"/>
              </a:rPr>
              <a:t>&amp;</a:t>
            </a:r>
            <a:r>
              <a:rPr lang="en-US" sz="5000" b="1" dirty="0">
                <a:cs typeface="+mn-ea"/>
                <a:sym typeface="+mn-lt"/>
              </a:rPr>
              <a:t> Department Stores </a:t>
            </a:r>
          </a:p>
        </p:txBody>
      </p:sp>
      <p:sp>
        <p:nvSpPr>
          <p:cNvPr id="32" name="文字方塊 31">
            <a:extLst>
              <a:ext uri="{FF2B5EF4-FFF2-40B4-BE49-F238E27FC236}">
                <a16:creationId xmlns:a16="http://schemas.microsoft.com/office/drawing/2014/main" id="{A7D8CC7C-3EB9-6ED3-6184-30F9A69AB322}"/>
              </a:ext>
            </a:extLst>
          </p:cNvPr>
          <p:cNvSpPr txBox="1"/>
          <p:nvPr/>
        </p:nvSpPr>
        <p:spPr>
          <a:xfrm>
            <a:off x="810679" y="1824893"/>
            <a:ext cx="3521976" cy="3511218"/>
          </a:xfrm>
          <a:prstGeom prst="rect">
            <a:avLst/>
          </a:prstGeom>
          <a:noFill/>
        </p:spPr>
        <p:txBody>
          <a:bodyPr wrap="square">
            <a:spAutoFit/>
          </a:bodyPr>
          <a:lstStyle/>
          <a:p>
            <a:pPr marL="271463" indent="-271463">
              <a:lnSpc>
                <a:spcPts val="3000"/>
              </a:lnSpc>
              <a:buFont typeface="Arial" panose="020B0604020202020204" pitchFamily="34" charset="0"/>
              <a:buChar char="•"/>
            </a:pPr>
            <a:r>
              <a:rPr lang="en-US" dirty="0">
                <a:cs typeface="+mn-ea"/>
                <a:sym typeface="+mn-lt"/>
              </a:rPr>
              <a:t>AI Smart Retail Data Analysis </a:t>
            </a:r>
          </a:p>
          <a:p>
            <a:pPr marL="271463" indent="-271463">
              <a:lnSpc>
                <a:spcPts val="3000"/>
              </a:lnSpc>
              <a:buFont typeface="Arial" panose="020B0604020202020204" pitchFamily="34" charset="0"/>
              <a:buChar char="•"/>
            </a:pPr>
            <a:r>
              <a:rPr lang="en-US" dirty="0">
                <a:cs typeface="+mn-ea"/>
                <a:sym typeface="+mn-lt"/>
              </a:rPr>
              <a:t>Facial Recognition Tracking with Non-overlapping Camera Views </a:t>
            </a:r>
          </a:p>
          <a:p>
            <a:pPr marL="271463" indent="-271463">
              <a:lnSpc>
                <a:spcPts val="3000"/>
              </a:lnSpc>
              <a:buFont typeface="Arial" panose="020B0604020202020204" pitchFamily="34" charset="0"/>
              <a:buChar char="•"/>
            </a:pPr>
            <a:r>
              <a:rPr lang="en-US" dirty="0">
                <a:cs typeface="+mn-ea"/>
                <a:sym typeface="+mn-lt"/>
              </a:rPr>
              <a:t>Heat maps of People Flow</a:t>
            </a:r>
          </a:p>
          <a:p>
            <a:pPr marL="271463" indent="-271463">
              <a:lnSpc>
                <a:spcPts val="3000"/>
              </a:lnSpc>
              <a:buFont typeface="Arial" panose="020B0604020202020204" pitchFamily="34" charset="0"/>
              <a:buChar char="•"/>
            </a:pPr>
            <a:r>
              <a:rPr lang="en-US" dirty="0">
                <a:cs typeface="+mn-ea"/>
                <a:sym typeface="+mn-lt"/>
              </a:rPr>
              <a:t>Computes Visit Duration and Conversion</a:t>
            </a:r>
          </a:p>
          <a:p>
            <a:pPr marL="271463" indent="-271463">
              <a:lnSpc>
                <a:spcPts val="3000"/>
              </a:lnSpc>
              <a:buFont typeface="Arial" panose="020B0604020202020204" pitchFamily="34" charset="0"/>
              <a:buChar char="•"/>
            </a:pPr>
            <a:r>
              <a:rPr lang="en-US" dirty="0">
                <a:cs typeface="+mn-ea"/>
                <a:sym typeface="+mn-lt"/>
              </a:rPr>
              <a:t>Centralized Cloud Management </a:t>
            </a:r>
          </a:p>
        </p:txBody>
      </p:sp>
      <p:pic>
        <p:nvPicPr>
          <p:cNvPr id="33" name="圖片 32">
            <a:extLst>
              <a:ext uri="{FF2B5EF4-FFF2-40B4-BE49-F238E27FC236}">
                <a16:creationId xmlns:a16="http://schemas.microsoft.com/office/drawing/2014/main" id="{E8775485-A06A-930E-F6AA-4C60F5A2BF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73978" y="1593575"/>
            <a:ext cx="5957307" cy="5132978"/>
          </a:xfrm>
          <a:prstGeom prst="rect">
            <a:avLst/>
          </a:prstGeom>
          <a:effectLst>
            <a:outerShdw blurRad="431800" dist="368300" dir="5760000" sx="106000" sy="106000" algn="ctr" rotWithShape="0">
              <a:srgbClr val="000000">
                <a:alpha val="34000"/>
              </a:srgbClr>
            </a:outerShdw>
          </a:effectLst>
        </p:spPr>
      </p:pic>
      <p:grpSp>
        <p:nvGrpSpPr>
          <p:cNvPr id="43" name="群組 42">
            <a:extLst>
              <a:ext uri="{FF2B5EF4-FFF2-40B4-BE49-F238E27FC236}">
                <a16:creationId xmlns:a16="http://schemas.microsoft.com/office/drawing/2014/main" id="{3087E6B0-58C4-D5EF-510A-CCAAF0CA3EC0}"/>
              </a:ext>
            </a:extLst>
          </p:cNvPr>
          <p:cNvGrpSpPr/>
          <p:nvPr/>
        </p:nvGrpSpPr>
        <p:grpSpPr>
          <a:xfrm>
            <a:off x="262791" y="4898990"/>
            <a:ext cx="5524915" cy="1668533"/>
            <a:chOff x="1123286" y="3517370"/>
            <a:chExt cx="11068713" cy="3342767"/>
          </a:xfrm>
        </p:grpSpPr>
        <p:pic>
          <p:nvPicPr>
            <p:cNvPr id="44" name="圖片 43">
              <a:extLst>
                <a:ext uri="{FF2B5EF4-FFF2-40B4-BE49-F238E27FC236}">
                  <a16:creationId xmlns:a16="http://schemas.microsoft.com/office/drawing/2014/main" id="{815A5F49-E350-EDF5-4716-DE7E0951AD9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1123286" y="6348891"/>
              <a:ext cx="5655839" cy="495126"/>
            </a:xfrm>
            <a:prstGeom prst="rect">
              <a:avLst/>
            </a:prstGeom>
          </p:spPr>
        </p:pic>
        <p:pic>
          <p:nvPicPr>
            <p:cNvPr id="45" name="圖片 44">
              <a:extLst>
                <a:ext uri="{FF2B5EF4-FFF2-40B4-BE49-F238E27FC236}">
                  <a16:creationId xmlns:a16="http://schemas.microsoft.com/office/drawing/2014/main" id="{3286E5FC-85A0-B907-5021-A75505D7190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6536160" y="6332770"/>
              <a:ext cx="5655839" cy="495126"/>
            </a:xfrm>
            <a:prstGeom prst="rect">
              <a:avLst/>
            </a:prstGeom>
          </p:spPr>
        </p:pic>
        <p:pic>
          <p:nvPicPr>
            <p:cNvPr id="46" name="圖片 45">
              <a:extLst>
                <a:ext uri="{FF2B5EF4-FFF2-40B4-BE49-F238E27FC236}">
                  <a16:creationId xmlns:a16="http://schemas.microsoft.com/office/drawing/2014/main" id="{F40FC0AA-4BF3-8E6F-6782-D940000D351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6535957" y="6365011"/>
              <a:ext cx="5655839" cy="495126"/>
            </a:xfrm>
            <a:prstGeom prst="rect">
              <a:avLst/>
            </a:prstGeom>
          </p:spPr>
        </p:pic>
        <p:pic>
          <p:nvPicPr>
            <p:cNvPr id="47" name="圖片 46">
              <a:extLst>
                <a:ext uri="{FF2B5EF4-FFF2-40B4-BE49-F238E27FC236}">
                  <a16:creationId xmlns:a16="http://schemas.microsoft.com/office/drawing/2014/main" id="{CDD3CC64-230C-B83B-D3B3-DFBB6663EB7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1123286" y="5746289"/>
              <a:ext cx="5655839" cy="495126"/>
            </a:xfrm>
            <a:prstGeom prst="rect">
              <a:avLst/>
            </a:prstGeom>
          </p:spPr>
        </p:pic>
        <p:pic>
          <p:nvPicPr>
            <p:cNvPr id="48" name="圖片 47">
              <a:extLst>
                <a:ext uri="{FF2B5EF4-FFF2-40B4-BE49-F238E27FC236}">
                  <a16:creationId xmlns:a16="http://schemas.microsoft.com/office/drawing/2014/main" id="{F8215028-37B3-E751-82E3-5DDB2C9C968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3783303" y="5110133"/>
              <a:ext cx="2995600" cy="495126"/>
            </a:xfrm>
            <a:prstGeom prst="rect">
              <a:avLst/>
            </a:prstGeom>
          </p:spPr>
        </p:pic>
        <p:pic>
          <p:nvPicPr>
            <p:cNvPr id="49" name="圖片 48">
              <a:extLst>
                <a:ext uri="{FF2B5EF4-FFF2-40B4-BE49-F238E27FC236}">
                  <a16:creationId xmlns:a16="http://schemas.microsoft.com/office/drawing/2014/main" id="{0F5F93B2-3CCA-86F1-5A8E-E60FEE74A9D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79345" y="5644217"/>
              <a:ext cx="5280529" cy="1048855"/>
            </a:xfrm>
            <a:prstGeom prst="rect">
              <a:avLst/>
            </a:prstGeom>
          </p:spPr>
        </p:pic>
        <p:pic>
          <p:nvPicPr>
            <p:cNvPr id="50" name="圖片 49">
              <a:extLst>
                <a:ext uri="{FF2B5EF4-FFF2-40B4-BE49-F238E27FC236}">
                  <a16:creationId xmlns:a16="http://schemas.microsoft.com/office/drawing/2014/main" id="{2EDFA6B3-F88C-1DD1-A2BF-1F71B5D13AB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498818" y="6036950"/>
              <a:ext cx="5280528" cy="656122"/>
            </a:xfrm>
            <a:prstGeom prst="rect">
              <a:avLst/>
            </a:prstGeom>
          </p:spPr>
        </p:pic>
        <p:pic>
          <p:nvPicPr>
            <p:cNvPr id="51" name="圖片 50">
              <a:extLst>
                <a:ext uri="{FF2B5EF4-FFF2-40B4-BE49-F238E27FC236}">
                  <a16:creationId xmlns:a16="http://schemas.microsoft.com/office/drawing/2014/main" id="{8BC8C9D0-364F-9FE9-A7D0-F6C3A4B0B56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779125" y="5153559"/>
              <a:ext cx="5280526" cy="636198"/>
            </a:xfrm>
            <a:prstGeom prst="rect">
              <a:avLst/>
            </a:prstGeom>
          </p:spPr>
        </p:pic>
        <p:pic>
          <p:nvPicPr>
            <p:cNvPr id="52" name="圖片 51">
              <a:extLst>
                <a:ext uri="{FF2B5EF4-FFF2-40B4-BE49-F238E27FC236}">
                  <a16:creationId xmlns:a16="http://schemas.microsoft.com/office/drawing/2014/main" id="{6739A250-DC7D-66C7-49D1-7860785A8B2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498599" y="5450269"/>
              <a:ext cx="5280526" cy="636198"/>
            </a:xfrm>
            <a:prstGeom prst="rect">
              <a:avLst/>
            </a:prstGeom>
          </p:spPr>
        </p:pic>
        <p:pic>
          <p:nvPicPr>
            <p:cNvPr id="53" name="圖片 52">
              <a:extLst>
                <a:ext uri="{FF2B5EF4-FFF2-40B4-BE49-F238E27FC236}">
                  <a16:creationId xmlns:a16="http://schemas.microsoft.com/office/drawing/2014/main" id="{26B96444-C395-FEBC-A0D4-EDF90D9FA78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8837799" y="4857519"/>
              <a:ext cx="2915884" cy="495126"/>
            </a:xfrm>
            <a:prstGeom prst="rect">
              <a:avLst/>
            </a:prstGeom>
          </p:spPr>
        </p:pic>
        <p:pic>
          <p:nvPicPr>
            <p:cNvPr id="54" name="圖片 53" descr="一張含有 文字, 電子用品 的圖片&#10;&#10;自動產生的描述">
              <a:extLst>
                <a:ext uri="{FF2B5EF4-FFF2-40B4-BE49-F238E27FC236}">
                  <a16:creationId xmlns:a16="http://schemas.microsoft.com/office/drawing/2014/main" id="{37D9CB23-867B-5B43-3AE8-802660A7FD0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38022" y="3517370"/>
              <a:ext cx="2915661" cy="1822612"/>
            </a:xfrm>
            <a:prstGeom prst="rect">
              <a:avLst/>
            </a:prstGeom>
          </p:spPr>
        </p:pic>
        <p:pic>
          <p:nvPicPr>
            <p:cNvPr id="55" name="圖片 54">
              <a:extLst>
                <a:ext uri="{FF2B5EF4-FFF2-40B4-BE49-F238E27FC236}">
                  <a16:creationId xmlns:a16="http://schemas.microsoft.com/office/drawing/2014/main" id="{0CE010D5-A1D0-7823-4512-6DEAA3D79EE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783303" y="5002215"/>
              <a:ext cx="3145061" cy="573353"/>
            </a:xfrm>
            <a:prstGeom prst="rect">
              <a:avLst/>
            </a:prstGeom>
          </p:spPr>
        </p:pic>
      </p:grpSp>
      <p:pic>
        <p:nvPicPr>
          <p:cNvPr id="38" name="圖片 37">
            <a:extLst>
              <a:ext uri="{FF2B5EF4-FFF2-40B4-BE49-F238E27FC236}">
                <a16:creationId xmlns:a16="http://schemas.microsoft.com/office/drawing/2014/main" id="{A9B5AA8C-7341-FA2C-E18E-3883094CCA2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flipH="1">
            <a:off x="4446957" y="3645911"/>
            <a:ext cx="1748682" cy="1079202"/>
          </a:xfrm>
          <a:prstGeom prst="rect">
            <a:avLst/>
          </a:prstGeom>
          <a:effectLst>
            <a:outerShdw blurRad="431800" dist="368300" dir="5760000" sx="106000" sy="106000" algn="ctr" rotWithShape="0">
              <a:srgbClr val="000000">
                <a:alpha val="34000"/>
              </a:srgbClr>
            </a:outerShdw>
          </a:effectLst>
        </p:spPr>
      </p:pic>
      <p:pic>
        <p:nvPicPr>
          <p:cNvPr id="39" name="圖片 38">
            <a:extLst>
              <a:ext uri="{FF2B5EF4-FFF2-40B4-BE49-F238E27FC236}">
                <a16:creationId xmlns:a16="http://schemas.microsoft.com/office/drawing/2014/main" id="{76558E55-4096-A4B8-352A-7368E12D9C6B}"/>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4443859" y="2411860"/>
            <a:ext cx="1718915" cy="1060831"/>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1145955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圖片 56">
            <a:extLst>
              <a:ext uri="{FF2B5EF4-FFF2-40B4-BE49-F238E27FC236}">
                <a16:creationId xmlns:a16="http://schemas.microsoft.com/office/drawing/2014/main" id="{C69963C4-2488-F58D-2824-82725B6C1B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6" name="圖片 25" descr="一張含有 個人 的圖片&#10;&#10;自動產生的描述">
            <a:extLst>
              <a:ext uri="{FF2B5EF4-FFF2-40B4-BE49-F238E27FC236}">
                <a16:creationId xmlns:a16="http://schemas.microsoft.com/office/drawing/2014/main" id="{99735A49-8BBE-7539-8D47-F71C46B83D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83452" y="1562797"/>
            <a:ext cx="5929417" cy="5184242"/>
          </a:xfrm>
          <a:prstGeom prst="rect">
            <a:avLst/>
          </a:prstGeom>
          <a:effectLst>
            <a:outerShdw blurRad="431800" dist="368300" dir="5760000" sx="106000" sy="106000" algn="ctr" rotWithShape="0">
              <a:srgbClr val="000000">
                <a:alpha val="34000"/>
              </a:srgbClr>
            </a:outerShdw>
          </a:effectLst>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sp>
        <p:nvSpPr>
          <p:cNvPr id="23" name="文字方塊 22">
            <a:extLst>
              <a:ext uri="{FF2B5EF4-FFF2-40B4-BE49-F238E27FC236}">
                <a16:creationId xmlns:a16="http://schemas.microsoft.com/office/drawing/2014/main" id="{A51685EA-B60E-4EA1-5B43-E3B224C8E924}"/>
              </a:ext>
            </a:extLst>
          </p:cNvPr>
          <p:cNvSpPr txBox="1"/>
          <p:nvPr/>
        </p:nvSpPr>
        <p:spPr>
          <a:xfrm>
            <a:off x="697006" y="381000"/>
            <a:ext cx="9123399" cy="861774"/>
          </a:xfrm>
          <a:prstGeom prst="rect">
            <a:avLst/>
          </a:prstGeom>
          <a:noFill/>
        </p:spPr>
        <p:txBody>
          <a:bodyPr wrap="square" rtlCol="0">
            <a:spAutoFit/>
          </a:bodyPr>
          <a:lstStyle/>
          <a:p>
            <a:r>
              <a:rPr lang="en-US" sz="5000" b="1" dirty="0">
                <a:cs typeface="+mn-ea"/>
                <a:sym typeface="+mn-lt"/>
              </a:rPr>
              <a:t>Healthcare</a:t>
            </a:r>
          </a:p>
        </p:txBody>
      </p:sp>
      <p:sp>
        <p:nvSpPr>
          <p:cNvPr id="25" name="文字方塊 24">
            <a:extLst>
              <a:ext uri="{FF2B5EF4-FFF2-40B4-BE49-F238E27FC236}">
                <a16:creationId xmlns:a16="http://schemas.microsoft.com/office/drawing/2014/main" id="{72DF48F9-AF96-0DA4-1517-4E9280BAF571}"/>
              </a:ext>
            </a:extLst>
          </p:cNvPr>
          <p:cNvSpPr txBox="1"/>
          <p:nvPr/>
        </p:nvSpPr>
        <p:spPr>
          <a:xfrm>
            <a:off x="778355" y="1791025"/>
            <a:ext cx="4777318" cy="2741776"/>
          </a:xfrm>
          <a:prstGeom prst="rect">
            <a:avLst/>
          </a:prstGeom>
          <a:noFill/>
        </p:spPr>
        <p:txBody>
          <a:bodyPr wrap="square">
            <a:spAutoFit/>
          </a:bodyPr>
          <a:lstStyle/>
          <a:p>
            <a:pPr marL="271463" indent="-271463">
              <a:lnSpc>
                <a:spcPts val="3000"/>
              </a:lnSpc>
              <a:buFont typeface="Arial" panose="020B0604020202020204" pitchFamily="34" charset="0"/>
              <a:buChar char="•"/>
            </a:pPr>
            <a:r>
              <a:rPr lang="en-US" dirty="0">
                <a:cs typeface="+mn-ea"/>
                <a:sym typeface="+mn-lt"/>
              </a:rPr>
              <a:t>Storage and Backup of Confidential Data </a:t>
            </a:r>
          </a:p>
          <a:p>
            <a:pPr marL="271463" indent="-271463">
              <a:lnSpc>
                <a:spcPts val="3000"/>
              </a:lnSpc>
              <a:buFont typeface="Arial" panose="020B0604020202020204" pitchFamily="34" charset="0"/>
              <a:buChar char="•"/>
            </a:pPr>
            <a:r>
              <a:rPr lang="en-US" dirty="0">
                <a:cs typeface="+mn-ea"/>
                <a:sym typeface="+mn-lt"/>
              </a:rPr>
              <a:t>Machine Learning Model for </a:t>
            </a:r>
            <a:br>
              <a:rPr lang="en-US" dirty="0">
                <a:cs typeface="+mn-ea"/>
                <a:sym typeface="+mn-lt"/>
              </a:rPr>
            </a:br>
            <a:r>
              <a:rPr lang="en-US" dirty="0">
                <a:cs typeface="+mn-ea"/>
                <a:sym typeface="+mn-lt"/>
              </a:rPr>
              <a:t>Medical Imaging </a:t>
            </a:r>
          </a:p>
          <a:p>
            <a:pPr marL="271463" indent="-271463">
              <a:lnSpc>
                <a:spcPts val="3000"/>
              </a:lnSpc>
              <a:buFont typeface="Arial" panose="020B0604020202020204" pitchFamily="34" charset="0"/>
              <a:buChar char="•"/>
            </a:pPr>
            <a:r>
              <a:rPr lang="en-US" dirty="0">
                <a:cs typeface="+mn-ea"/>
                <a:sym typeface="+mn-lt"/>
              </a:rPr>
              <a:t>Extraction of Medical Journals </a:t>
            </a:r>
            <a:br>
              <a:rPr lang="en-US" dirty="0">
                <a:cs typeface="+mn-ea"/>
                <a:sym typeface="+mn-lt"/>
              </a:rPr>
            </a:br>
            <a:r>
              <a:rPr lang="en-US" dirty="0">
                <a:cs typeface="+mn-ea"/>
                <a:sym typeface="+mn-lt"/>
              </a:rPr>
              <a:t>and Documents </a:t>
            </a:r>
          </a:p>
          <a:p>
            <a:pPr marL="271463" indent="-271463">
              <a:lnSpc>
                <a:spcPts val="3000"/>
              </a:lnSpc>
              <a:buFont typeface="Arial" panose="020B0604020202020204" pitchFamily="34" charset="0"/>
              <a:buChar char="•"/>
            </a:pPr>
            <a:r>
              <a:rPr lang="en-US" dirty="0">
                <a:cs typeface="+mn-ea"/>
                <a:sym typeface="+mn-lt"/>
              </a:rPr>
              <a:t>Telemedicine and Interaction </a:t>
            </a:r>
          </a:p>
          <a:p>
            <a:pPr marL="271463" indent="-271463">
              <a:lnSpc>
                <a:spcPts val="3000"/>
              </a:lnSpc>
              <a:buFont typeface="Arial" panose="020B0604020202020204" pitchFamily="34" charset="0"/>
              <a:buChar char="•"/>
            </a:pPr>
            <a:r>
              <a:rPr lang="en-US" dirty="0">
                <a:cs typeface="+mn-ea"/>
                <a:sym typeface="+mn-lt"/>
              </a:rPr>
              <a:t>DICOM Integration </a:t>
            </a:r>
          </a:p>
        </p:txBody>
      </p:sp>
      <p:pic>
        <p:nvPicPr>
          <p:cNvPr id="50" name="圖片 49">
            <a:extLst>
              <a:ext uri="{FF2B5EF4-FFF2-40B4-BE49-F238E27FC236}">
                <a16:creationId xmlns:a16="http://schemas.microsoft.com/office/drawing/2014/main" id="{BAC5355D-696D-ACA8-7DB0-66A71C8FB3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725889" y="6180056"/>
            <a:ext cx="1333418" cy="264434"/>
          </a:xfrm>
          <a:prstGeom prst="rect">
            <a:avLst/>
          </a:prstGeom>
        </p:spPr>
      </p:pic>
      <p:pic>
        <p:nvPicPr>
          <p:cNvPr id="51" name="圖片 50">
            <a:extLst>
              <a:ext uri="{FF2B5EF4-FFF2-40B4-BE49-F238E27FC236}">
                <a16:creationId xmlns:a16="http://schemas.microsoft.com/office/drawing/2014/main" id="{ECD59ECA-CE44-2CFE-DB78-6922EC440A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2280" y="4769959"/>
            <a:ext cx="1695147" cy="1915615"/>
          </a:xfrm>
          <a:prstGeom prst="rect">
            <a:avLst/>
          </a:prstGeom>
        </p:spPr>
      </p:pic>
      <p:pic>
        <p:nvPicPr>
          <p:cNvPr id="52" name="圖片 51" descr="一張含有 文字, 室內, 電子用品 的圖片&#10;&#10;自動產生的描述">
            <a:extLst>
              <a:ext uri="{FF2B5EF4-FFF2-40B4-BE49-F238E27FC236}">
                <a16:creationId xmlns:a16="http://schemas.microsoft.com/office/drawing/2014/main" id="{00A0F6B5-745F-D4AF-A0FA-B9E3030EC2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9705" y="5291708"/>
            <a:ext cx="1764678" cy="1103119"/>
          </a:xfrm>
          <a:prstGeom prst="rect">
            <a:avLst/>
          </a:prstGeom>
        </p:spPr>
      </p:pic>
      <p:pic>
        <p:nvPicPr>
          <p:cNvPr id="53" name="圖片 52" descr="一張含有 文字, 電子用品, 室內, 印表機 的圖片&#10;&#10;自動產生的描述">
            <a:extLst>
              <a:ext uri="{FF2B5EF4-FFF2-40B4-BE49-F238E27FC236}">
                <a16:creationId xmlns:a16="http://schemas.microsoft.com/office/drawing/2014/main" id="{ACDD5C3A-FD81-D2F0-FAD5-B7475A6714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92864" y="5852848"/>
            <a:ext cx="1417268" cy="885950"/>
          </a:xfrm>
          <a:prstGeom prst="rect">
            <a:avLst/>
          </a:prstGeom>
        </p:spPr>
      </p:pic>
      <p:pic>
        <p:nvPicPr>
          <p:cNvPr id="54" name="圖片 53">
            <a:extLst>
              <a:ext uri="{FF2B5EF4-FFF2-40B4-BE49-F238E27FC236}">
                <a16:creationId xmlns:a16="http://schemas.microsoft.com/office/drawing/2014/main" id="{4F52C06E-57F9-3D17-1B49-D320467C9E5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1685857" y="6354369"/>
            <a:ext cx="1498411" cy="264434"/>
          </a:xfrm>
          <a:prstGeom prst="rect">
            <a:avLst/>
          </a:prstGeom>
        </p:spPr>
      </p:pic>
      <p:pic>
        <p:nvPicPr>
          <p:cNvPr id="28" name="圖片 27" descr="一張含有 個人, 室內, 嬰兒, 幼兒 的圖片&#10;&#10;自動產生的描述">
            <a:extLst>
              <a:ext uri="{FF2B5EF4-FFF2-40B4-BE49-F238E27FC236}">
                <a16:creationId xmlns:a16="http://schemas.microsoft.com/office/drawing/2014/main" id="{703CD4B5-8889-6917-0E97-792C46B7641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397476" y="2393139"/>
            <a:ext cx="1770453" cy="1112155"/>
          </a:xfrm>
          <a:prstGeom prst="rect">
            <a:avLst/>
          </a:prstGeom>
          <a:effectLst>
            <a:outerShdw blurRad="431800" dist="368300" dir="5760000" sx="106000" sy="106000" algn="ctr" rotWithShape="0">
              <a:srgbClr val="000000">
                <a:alpha val="34000"/>
              </a:srgbClr>
            </a:outerShdw>
          </a:effectLst>
        </p:spPr>
      </p:pic>
      <p:pic>
        <p:nvPicPr>
          <p:cNvPr id="29" name="圖片 28">
            <a:extLst>
              <a:ext uri="{FF2B5EF4-FFF2-40B4-BE49-F238E27FC236}">
                <a16:creationId xmlns:a16="http://schemas.microsoft.com/office/drawing/2014/main" id="{E1FE7457-CF33-9194-3088-29500D526F1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397476" y="3672003"/>
            <a:ext cx="1765600" cy="1038791"/>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1767262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E6C5F7C2-8BF4-6FF5-3EE8-3270E61E80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6" name="圖片 25">
            <a:extLst>
              <a:ext uri="{FF2B5EF4-FFF2-40B4-BE49-F238E27FC236}">
                <a16:creationId xmlns:a16="http://schemas.microsoft.com/office/drawing/2014/main" id="{99735A49-8BBE-7539-8D47-F71C46B83D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63302" y="1562797"/>
            <a:ext cx="5929417" cy="5184242"/>
          </a:xfrm>
          <a:prstGeom prst="rect">
            <a:avLst/>
          </a:prstGeom>
          <a:effectLst>
            <a:outerShdw blurRad="431800" dist="368300" dir="5760000" sx="106000" sy="106000" algn="ctr" rotWithShape="0">
              <a:srgbClr val="000000">
                <a:alpha val="34000"/>
              </a:srgbClr>
            </a:outerShdw>
          </a:effectLst>
        </p:spPr>
      </p:pic>
      <p:pic>
        <p:nvPicPr>
          <p:cNvPr id="30" name="圖形 29">
            <a:extLst>
              <a:ext uri="{FF2B5EF4-FFF2-40B4-BE49-F238E27FC236}">
                <a16:creationId xmlns:a16="http://schemas.microsoft.com/office/drawing/2014/main" id="{F1A5CF73-3798-40B6-7592-0161DFE58C5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45680" y="5950460"/>
            <a:ext cx="1229772" cy="701898"/>
          </a:xfrm>
          <a:prstGeom prst="rect">
            <a:avLst/>
          </a:prstGeom>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pic>
        <p:nvPicPr>
          <p:cNvPr id="28" name="圖片 27">
            <a:extLst>
              <a:ext uri="{FF2B5EF4-FFF2-40B4-BE49-F238E27FC236}">
                <a16:creationId xmlns:a16="http://schemas.microsoft.com/office/drawing/2014/main" id="{703CD4B5-8889-6917-0E97-792C46B7641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331514" y="2553822"/>
            <a:ext cx="1770453" cy="1112155"/>
          </a:xfrm>
          <a:prstGeom prst="rect">
            <a:avLst/>
          </a:prstGeom>
          <a:effectLst>
            <a:outerShdw blurRad="431800" dist="368300" dir="5760000" sx="106000" sy="106000" algn="ctr" rotWithShape="0">
              <a:srgbClr val="000000">
                <a:alpha val="34000"/>
              </a:srgbClr>
            </a:outerShdw>
          </a:effectLst>
        </p:spPr>
      </p:pic>
      <p:pic>
        <p:nvPicPr>
          <p:cNvPr id="29" name="圖片 28">
            <a:extLst>
              <a:ext uri="{FF2B5EF4-FFF2-40B4-BE49-F238E27FC236}">
                <a16:creationId xmlns:a16="http://schemas.microsoft.com/office/drawing/2014/main" id="{E1FE7457-CF33-9194-3088-29500D526F1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349367" y="3821848"/>
            <a:ext cx="1752600" cy="1069566"/>
          </a:xfrm>
          <a:prstGeom prst="rect">
            <a:avLst/>
          </a:prstGeom>
          <a:effectLst>
            <a:outerShdw blurRad="431800" dist="368300" dir="5760000" sx="106000" sy="106000" algn="ctr" rotWithShape="0">
              <a:srgbClr val="000000">
                <a:alpha val="34000"/>
              </a:srgbClr>
            </a:outerShdw>
          </a:effectLst>
        </p:spPr>
      </p:pic>
      <p:sp>
        <p:nvSpPr>
          <p:cNvPr id="16" name="文字方塊 15">
            <a:extLst>
              <a:ext uri="{FF2B5EF4-FFF2-40B4-BE49-F238E27FC236}">
                <a16:creationId xmlns:a16="http://schemas.microsoft.com/office/drawing/2014/main" id="{DA2C78B1-C7FE-FE80-C044-080F7285DE7D}"/>
              </a:ext>
            </a:extLst>
          </p:cNvPr>
          <p:cNvSpPr txBox="1"/>
          <p:nvPr/>
        </p:nvSpPr>
        <p:spPr>
          <a:xfrm>
            <a:off x="697006" y="381000"/>
            <a:ext cx="9123399" cy="861774"/>
          </a:xfrm>
          <a:prstGeom prst="rect">
            <a:avLst/>
          </a:prstGeom>
          <a:noFill/>
        </p:spPr>
        <p:txBody>
          <a:bodyPr wrap="square" rtlCol="0">
            <a:spAutoFit/>
          </a:bodyPr>
          <a:lstStyle/>
          <a:p>
            <a:r>
              <a:rPr lang="en-US" sz="5000" b="1" dirty="0">
                <a:cs typeface="+mn-ea"/>
                <a:sym typeface="+mn-lt"/>
              </a:rPr>
              <a:t>Education</a:t>
            </a:r>
          </a:p>
        </p:txBody>
      </p:sp>
      <p:sp>
        <p:nvSpPr>
          <p:cNvPr id="17" name="文字方塊 16">
            <a:extLst>
              <a:ext uri="{FF2B5EF4-FFF2-40B4-BE49-F238E27FC236}">
                <a16:creationId xmlns:a16="http://schemas.microsoft.com/office/drawing/2014/main" id="{8A417241-7129-C7F9-05ED-81C8AAA054FD}"/>
              </a:ext>
            </a:extLst>
          </p:cNvPr>
          <p:cNvSpPr txBox="1"/>
          <p:nvPr/>
        </p:nvSpPr>
        <p:spPr>
          <a:xfrm>
            <a:off x="708955" y="1824893"/>
            <a:ext cx="5016990" cy="2741776"/>
          </a:xfrm>
          <a:prstGeom prst="rect">
            <a:avLst/>
          </a:prstGeom>
          <a:noFill/>
        </p:spPr>
        <p:txBody>
          <a:bodyPr wrap="square">
            <a:spAutoFit/>
          </a:bodyPr>
          <a:lstStyle/>
          <a:p>
            <a:pPr marL="271463" indent="-271463">
              <a:lnSpc>
                <a:spcPts val="3000"/>
              </a:lnSpc>
              <a:buFont typeface="Arial" panose="020B0604020202020204" pitchFamily="34" charset="0"/>
              <a:buChar char="•"/>
            </a:pPr>
            <a:r>
              <a:rPr lang="en-US" dirty="0">
                <a:cs typeface="+mn-ea"/>
                <a:sym typeface="+mn-lt"/>
              </a:rPr>
              <a:t>Multipoint Data Sharing and Synchronization </a:t>
            </a:r>
          </a:p>
          <a:p>
            <a:pPr marL="271463" indent="-271463">
              <a:lnSpc>
                <a:spcPts val="3000"/>
              </a:lnSpc>
              <a:buFont typeface="Arial" panose="020B0604020202020204" pitchFamily="34" charset="0"/>
              <a:buChar char="•"/>
            </a:pPr>
            <a:r>
              <a:rPr lang="en-US" dirty="0">
                <a:cs typeface="+mn-ea"/>
                <a:sym typeface="+mn-lt"/>
              </a:rPr>
              <a:t>FTP File Management System </a:t>
            </a:r>
          </a:p>
          <a:p>
            <a:pPr marL="271463" indent="-271463">
              <a:lnSpc>
                <a:spcPts val="3000"/>
              </a:lnSpc>
              <a:buFont typeface="Arial" panose="020B0604020202020204" pitchFamily="34" charset="0"/>
              <a:buChar char="•"/>
            </a:pPr>
            <a:r>
              <a:rPr lang="en-US" dirty="0">
                <a:cs typeface="+mn-ea"/>
                <a:sym typeface="+mn-lt"/>
              </a:rPr>
              <a:t>Small form factor Classroom </a:t>
            </a:r>
          </a:p>
          <a:p>
            <a:pPr>
              <a:lnSpc>
                <a:spcPts val="3000"/>
              </a:lnSpc>
            </a:pPr>
            <a:r>
              <a:rPr lang="zh-TW" altLang="en-US" dirty="0">
                <a:cs typeface="+mn-ea"/>
                <a:sym typeface="+mn-lt"/>
              </a:rPr>
              <a:t>    </a:t>
            </a:r>
            <a:r>
              <a:rPr lang="en-US" dirty="0">
                <a:cs typeface="+mn-ea"/>
                <a:sym typeface="+mn-lt"/>
              </a:rPr>
              <a:t>Storage Device</a:t>
            </a:r>
          </a:p>
          <a:p>
            <a:pPr marL="271463" indent="-271463">
              <a:lnSpc>
                <a:spcPts val="3000"/>
              </a:lnSpc>
              <a:buFont typeface="Arial" panose="020B0604020202020204" pitchFamily="34" charset="0"/>
              <a:buChar char="•"/>
            </a:pPr>
            <a:r>
              <a:rPr lang="en-US" dirty="0">
                <a:cs typeface="+mn-ea"/>
                <a:sym typeface="+mn-lt"/>
              </a:rPr>
              <a:t>Remote Learning and </a:t>
            </a:r>
            <a:br>
              <a:rPr lang="en-US" dirty="0">
                <a:cs typeface="+mn-ea"/>
                <a:sym typeface="+mn-lt"/>
              </a:rPr>
            </a:br>
            <a:r>
              <a:rPr lang="en-US" dirty="0">
                <a:cs typeface="+mn-ea"/>
                <a:sym typeface="+mn-lt"/>
              </a:rPr>
              <a:t>Interaction</a:t>
            </a:r>
          </a:p>
          <a:p>
            <a:pPr marL="271463" indent="-271463">
              <a:lnSpc>
                <a:spcPts val="3000"/>
              </a:lnSpc>
              <a:buFont typeface="Arial" panose="020B0604020202020204" pitchFamily="34" charset="0"/>
              <a:buChar char="•"/>
            </a:pPr>
            <a:r>
              <a:rPr lang="en-US" dirty="0">
                <a:cs typeface="+mn-ea"/>
                <a:sym typeface="+mn-lt"/>
              </a:rPr>
              <a:t>Campus Safety Surveillance </a:t>
            </a:r>
          </a:p>
        </p:txBody>
      </p:sp>
      <p:sp>
        <p:nvSpPr>
          <p:cNvPr id="20" name="文字方塊 19">
            <a:extLst>
              <a:ext uri="{FF2B5EF4-FFF2-40B4-BE49-F238E27FC236}">
                <a16:creationId xmlns:a16="http://schemas.microsoft.com/office/drawing/2014/main" id="{7C955AC0-010D-D725-295B-A2F2E7AD08DF}"/>
              </a:ext>
            </a:extLst>
          </p:cNvPr>
          <p:cNvSpPr txBox="1"/>
          <p:nvPr/>
        </p:nvSpPr>
        <p:spPr>
          <a:xfrm>
            <a:off x="622392" y="7370172"/>
            <a:ext cx="7841144" cy="1200329"/>
          </a:xfrm>
          <a:prstGeom prst="rect">
            <a:avLst/>
          </a:prstGeom>
          <a:noFill/>
        </p:spPr>
        <p:txBody>
          <a:bodyPr wrap="square">
            <a:spAutoFit/>
          </a:bodyPr>
          <a:lstStyle/>
          <a:p>
            <a:r>
              <a:rPr lang="en-US" dirty="0"/>
              <a:t>Product</a:t>
            </a:r>
          </a:p>
          <a:p>
            <a:r>
              <a:rPr lang="en-US" b="0" i="0" dirty="0">
                <a:solidFill>
                  <a:srgbClr val="000000"/>
                </a:solidFill>
                <a:ea typeface="WordVisi_MSFontService"/>
              </a:rPr>
              <a:t>Short-Chassis Rackmount Model - TS-873AeU / TS-864eU-RP / TS-435XeU</a:t>
            </a:r>
          </a:p>
          <a:p>
            <a:r>
              <a:rPr lang="en-US" b="0" i="0" dirty="0">
                <a:solidFill>
                  <a:srgbClr val="000000"/>
                </a:solidFill>
                <a:ea typeface="WordVisi_MSFontService"/>
              </a:rPr>
              <a:t>Desktop NAS – TVS-672XT / TS-h973AX</a:t>
            </a:r>
          </a:p>
          <a:p>
            <a:r>
              <a:rPr lang="en-US" b="0" i="0" dirty="0">
                <a:solidFill>
                  <a:srgbClr val="000000"/>
                </a:solidFill>
                <a:ea typeface="WordVisi_MSFontService"/>
              </a:rPr>
              <a:t>KoiBox</a:t>
            </a:r>
          </a:p>
        </p:txBody>
      </p:sp>
      <p:grpSp>
        <p:nvGrpSpPr>
          <p:cNvPr id="4" name="群組 3">
            <a:extLst>
              <a:ext uri="{FF2B5EF4-FFF2-40B4-BE49-F238E27FC236}">
                <a16:creationId xmlns:a16="http://schemas.microsoft.com/office/drawing/2014/main" id="{2A3089B4-1FEA-7126-2511-FC244695B042}"/>
              </a:ext>
            </a:extLst>
          </p:cNvPr>
          <p:cNvGrpSpPr/>
          <p:nvPr/>
        </p:nvGrpSpPr>
        <p:grpSpPr>
          <a:xfrm>
            <a:off x="439194" y="4805431"/>
            <a:ext cx="5352007" cy="1935891"/>
            <a:chOff x="-382074" y="4788215"/>
            <a:chExt cx="5427079" cy="1963046"/>
          </a:xfrm>
        </p:grpSpPr>
        <p:pic>
          <p:nvPicPr>
            <p:cNvPr id="33" name="圖片 32">
              <a:extLst>
                <a:ext uri="{FF2B5EF4-FFF2-40B4-BE49-F238E27FC236}">
                  <a16:creationId xmlns:a16="http://schemas.microsoft.com/office/drawing/2014/main" id="{C8126239-D19B-30DA-3973-B998A09F4AE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382074" y="6469859"/>
              <a:ext cx="2823095" cy="247141"/>
            </a:xfrm>
            <a:prstGeom prst="rect">
              <a:avLst/>
            </a:prstGeom>
          </p:spPr>
        </p:pic>
        <p:pic>
          <p:nvPicPr>
            <p:cNvPr id="34" name="圖片 33">
              <a:extLst>
                <a:ext uri="{FF2B5EF4-FFF2-40B4-BE49-F238E27FC236}">
                  <a16:creationId xmlns:a16="http://schemas.microsoft.com/office/drawing/2014/main" id="{CF7E9205-8CD0-C255-5946-8544B5DBDC8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2221910" y="6496490"/>
              <a:ext cx="2823095" cy="247141"/>
            </a:xfrm>
            <a:prstGeom prst="rect">
              <a:avLst/>
            </a:prstGeom>
          </p:spPr>
        </p:pic>
        <p:pic>
          <p:nvPicPr>
            <p:cNvPr id="37" name="圖片 36">
              <a:extLst>
                <a:ext uri="{FF2B5EF4-FFF2-40B4-BE49-F238E27FC236}">
                  <a16:creationId xmlns:a16="http://schemas.microsoft.com/office/drawing/2014/main" id="{698073CA-5195-1DBD-9ED4-6C4EC6EB16D5}"/>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2343295" y="6057811"/>
              <a:ext cx="2635760" cy="523533"/>
            </a:xfrm>
            <a:prstGeom prst="rect">
              <a:avLst/>
            </a:prstGeom>
          </p:spPr>
        </p:pic>
        <p:pic>
          <p:nvPicPr>
            <p:cNvPr id="38" name="圖片 37">
              <a:extLst>
                <a:ext uri="{FF2B5EF4-FFF2-40B4-BE49-F238E27FC236}">
                  <a16:creationId xmlns:a16="http://schemas.microsoft.com/office/drawing/2014/main" id="{00E30A74-51B3-0B84-AB6D-AAADC18521B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92574" y="5895393"/>
              <a:ext cx="2635760" cy="855868"/>
            </a:xfrm>
            <a:prstGeom prst="rect">
              <a:avLst/>
            </a:prstGeom>
          </p:spPr>
        </p:pic>
        <p:pic>
          <p:nvPicPr>
            <p:cNvPr id="41" name="圖片 40">
              <a:extLst>
                <a:ext uri="{FF2B5EF4-FFF2-40B4-BE49-F238E27FC236}">
                  <a16:creationId xmlns:a16="http://schemas.microsoft.com/office/drawing/2014/main" id="{973A90CB-BA3C-6DFA-1CD6-2F47E033A8A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2262684" y="6025200"/>
              <a:ext cx="2563746" cy="247141"/>
            </a:xfrm>
            <a:prstGeom prst="rect">
              <a:avLst/>
            </a:prstGeom>
          </p:spPr>
        </p:pic>
        <p:pic>
          <p:nvPicPr>
            <p:cNvPr id="39" name="圖片 38">
              <a:extLst>
                <a:ext uri="{FF2B5EF4-FFF2-40B4-BE49-F238E27FC236}">
                  <a16:creationId xmlns:a16="http://schemas.microsoft.com/office/drawing/2014/main" id="{494118AD-11AF-5E99-5937-4BA4E5D544F8}"/>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2343075" y="5786134"/>
              <a:ext cx="2635759" cy="317556"/>
            </a:xfrm>
            <a:prstGeom prst="rect">
              <a:avLst/>
            </a:prstGeom>
          </p:spPr>
        </p:pic>
        <p:pic>
          <p:nvPicPr>
            <p:cNvPr id="35" name="圖片 34">
              <a:extLst>
                <a:ext uri="{FF2B5EF4-FFF2-40B4-BE49-F238E27FC236}">
                  <a16:creationId xmlns:a16="http://schemas.microsoft.com/office/drawing/2014/main" id="{371F33B4-574B-D32F-2FFA-DC1AFFE6379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999182" y="5973296"/>
              <a:ext cx="1374284" cy="247141"/>
            </a:xfrm>
            <a:prstGeom prst="rect">
              <a:avLst/>
            </a:prstGeom>
          </p:spPr>
        </p:pic>
        <p:pic>
          <p:nvPicPr>
            <p:cNvPr id="36" name="圖片 35">
              <a:extLst>
                <a:ext uri="{FF2B5EF4-FFF2-40B4-BE49-F238E27FC236}">
                  <a16:creationId xmlns:a16="http://schemas.microsoft.com/office/drawing/2014/main" id="{267263BB-A4A5-7E7E-4BF2-77EF2872E4C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3474432" y="5701337"/>
              <a:ext cx="1289470" cy="295194"/>
            </a:xfrm>
            <a:prstGeom prst="rect">
              <a:avLst/>
            </a:prstGeom>
          </p:spPr>
        </p:pic>
        <p:pic>
          <p:nvPicPr>
            <p:cNvPr id="52" name="圖片 51">
              <a:extLst>
                <a:ext uri="{FF2B5EF4-FFF2-40B4-BE49-F238E27FC236}">
                  <a16:creationId xmlns:a16="http://schemas.microsoft.com/office/drawing/2014/main" id="{00A0F6B5-745F-D4AF-A0FA-B9E3030EC262}"/>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959927" y="5184085"/>
              <a:ext cx="1535663" cy="959518"/>
            </a:xfrm>
            <a:prstGeom prst="rect">
              <a:avLst/>
            </a:prstGeom>
          </p:spPr>
        </p:pic>
        <p:pic>
          <p:nvPicPr>
            <p:cNvPr id="44" name="圖片 43" descr="一張含有 文字, 電子用品 的圖片&#10;&#10;自動產生的描述">
              <a:extLst>
                <a:ext uri="{FF2B5EF4-FFF2-40B4-BE49-F238E27FC236}">
                  <a16:creationId xmlns:a16="http://schemas.microsoft.com/office/drawing/2014/main" id="{720D5A11-FF3A-B5C2-4FE8-FD37F67FF8D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66684" y="4979148"/>
              <a:ext cx="1439144" cy="899625"/>
            </a:xfrm>
            <a:prstGeom prst="rect">
              <a:avLst/>
            </a:prstGeom>
          </p:spPr>
        </p:pic>
        <p:pic>
          <p:nvPicPr>
            <p:cNvPr id="3" name="圖片 2">
              <a:extLst>
                <a:ext uri="{FF2B5EF4-FFF2-40B4-BE49-F238E27FC236}">
                  <a16:creationId xmlns:a16="http://schemas.microsoft.com/office/drawing/2014/main" id="{91F7DFA4-43CE-03A7-402D-6C2CFC4AC69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88824" y="4788215"/>
              <a:ext cx="1344835" cy="1519742"/>
            </a:xfrm>
            <a:prstGeom prst="rect">
              <a:avLst/>
            </a:prstGeom>
          </p:spPr>
        </p:pic>
      </p:grpSp>
    </p:spTree>
    <p:extLst>
      <p:ext uri="{BB962C8B-B14F-4D97-AF65-F5344CB8AC3E}">
        <p14:creationId xmlns:p14="http://schemas.microsoft.com/office/powerpoint/2010/main" val="4058781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B495D455-66FE-5421-BE6E-D5C95C7C2D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9583" y="4609543"/>
            <a:ext cx="2440327" cy="2131779"/>
          </a:xfrm>
          <a:prstGeom prst="rect">
            <a:avLst/>
          </a:prstGeom>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30" name="圖形 29">
            <a:extLst>
              <a:ext uri="{FF2B5EF4-FFF2-40B4-BE49-F238E27FC236}">
                <a16:creationId xmlns:a16="http://schemas.microsoft.com/office/drawing/2014/main" id="{F1A5CF73-3798-40B6-7592-0161DFE58C5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8958" y="5566944"/>
            <a:ext cx="1229772" cy="701898"/>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pic>
        <p:nvPicPr>
          <p:cNvPr id="31" name="圖片 30">
            <a:extLst>
              <a:ext uri="{FF2B5EF4-FFF2-40B4-BE49-F238E27FC236}">
                <a16:creationId xmlns:a16="http://schemas.microsoft.com/office/drawing/2014/main" id="{93EDC86B-066A-1308-D8FF-AFED3E51C3E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313049" y="1608344"/>
            <a:ext cx="6062251" cy="5132978"/>
          </a:xfrm>
          <a:prstGeom prst="rect">
            <a:avLst/>
          </a:prstGeom>
          <a:effectLst>
            <a:outerShdw blurRad="431800" dist="368300" dir="5760000" sx="106000" sy="106000" algn="ctr" rotWithShape="0">
              <a:srgbClr val="000000">
                <a:alpha val="34000"/>
              </a:srgbClr>
            </a:outerShdw>
          </a:effectLst>
        </p:spPr>
      </p:pic>
      <p:sp>
        <p:nvSpPr>
          <p:cNvPr id="46" name="文字方塊 45">
            <a:extLst>
              <a:ext uri="{FF2B5EF4-FFF2-40B4-BE49-F238E27FC236}">
                <a16:creationId xmlns:a16="http://schemas.microsoft.com/office/drawing/2014/main" id="{676DE2B3-8111-327F-F6F5-20AB7F7E81E3}"/>
              </a:ext>
            </a:extLst>
          </p:cNvPr>
          <p:cNvSpPr txBox="1"/>
          <p:nvPr/>
        </p:nvSpPr>
        <p:spPr>
          <a:xfrm>
            <a:off x="743263" y="1925871"/>
            <a:ext cx="3701341" cy="3703578"/>
          </a:xfrm>
          <a:prstGeom prst="rect">
            <a:avLst/>
          </a:prstGeom>
          <a:noFill/>
        </p:spPr>
        <p:txBody>
          <a:bodyPr wrap="square">
            <a:spAutoFit/>
          </a:bodyPr>
          <a:lstStyle/>
          <a:p>
            <a:pPr marL="271463" indent="-271463">
              <a:lnSpc>
                <a:spcPts val="2500"/>
              </a:lnSpc>
              <a:spcBef>
                <a:spcPts val="600"/>
              </a:spcBef>
              <a:buFont typeface="Arial" panose="020B0604020202020204" pitchFamily="34" charset="0"/>
              <a:buChar char="•"/>
            </a:pPr>
            <a:r>
              <a:rPr lang="en-US" dirty="0">
                <a:cs typeface="+mn-ea"/>
                <a:sym typeface="+mn-lt"/>
              </a:rPr>
              <a:t>NAS with Wide‑temperature and Wide-voltage Power Supply </a:t>
            </a:r>
          </a:p>
          <a:p>
            <a:pPr marL="271463" indent="-271463">
              <a:lnSpc>
                <a:spcPts val="2500"/>
              </a:lnSpc>
              <a:spcBef>
                <a:spcPts val="600"/>
              </a:spcBef>
              <a:buFont typeface="Arial" panose="020B0604020202020204" pitchFamily="34" charset="0"/>
              <a:buChar char="•"/>
            </a:pPr>
            <a:r>
              <a:rPr lang="en-US" dirty="0">
                <a:cs typeface="+mn-ea"/>
                <a:sym typeface="+mn-lt"/>
              </a:rPr>
              <a:t>Network Switch with Industrial Network Management </a:t>
            </a:r>
          </a:p>
          <a:p>
            <a:pPr marL="271463" indent="-271463">
              <a:lnSpc>
                <a:spcPts val="2500"/>
              </a:lnSpc>
              <a:spcBef>
                <a:spcPts val="600"/>
              </a:spcBef>
              <a:buFont typeface="Arial" panose="020B0604020202020204" pitchFamily="34" charset="0"/>
              <a:buChar char="•"/>
            </a:pPr>
            <a:r>
              <a:rPr lang="en-US" dirty="0">
                <a:cs typeface="+mn-ea"/>
                <a:sym typeface="+mn-lt"/>
              </a:rPr>
              <a:t>Objective Ransomware Information Defensive System </a:t>
            </a:r>
          </a:p>
          <a:p>
            <a:pPr marL="271463" indent="-271463">
              <a:lnSpc>
                <a:spcPts val="2500"/>
              </a:lnSpc>
              <a:spcBef>
                <a:spcPts val="600"/>
              </a:spcBef>
              <a:buFont typeface="Arial" panose="020B0604020202020204" pitchFamily="34" charset="0"/>
              <a:buChar char="•"/>
            </a:pPr>
            <a:r>
              <a:rPr lang="en-US" dirty="0">
                <a:cs typeface="+mn-ea"/>
                <a:sym typeface="+mn-lt"/>
              </a:rPr>
              <a:t>PoE++ / PoE+ Power over Ethernet Switch </a:t>
            </a:r>
          </a:p>
          <a:p>
            <a:pPr marL="271463" indent="-271463">
              <a:lnSpc>
                <a:spcPts val="2500"/>
              </a:lnSpc>
              <a:spcBef>
                <a:spcPts val="600"/>
              </a:spcBef>
              <a:buFont typeface="Arial" panose="020B0604020202020204" pitchFamily="34" charset="0"/>
              <a:buChar char="•"/>
            </a:pPr>
            <a:r>
              <a:rPr lang="en-US" dirty="0">
                <a:cs typeface="+mn-ea"/>
                <a:sym typeface="+mn-lt"/>
              </a:rPr>
              <a:t>IoT Private Cloud Platform </a:t>
            </a:r>
          </a:p>
        </p:txBody>
      </p:sp>
      <p:pic>
        <p:nvPicPr>
          <p:cNvPr id="42" name="圖片 41">
            <a:extLst>
              <a:ext uri="{FF2B5EF4-FFF2-40B4-BE49-F238E27FC236}">
                <a16:creationId xmlns:a16="http://schemas.microsoft.com/office/drawing/2014/main" id="{558C4AB5-8D6D-F88B-F070-41998E9406C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461538" y="2550106"/>
            <a:ext cx="1727026" cy="1013421"/>
          </a:xfrm>
          <a:prstGeom prst="rect">
            <a:avLst/>
          </a:prstGeom>
          <a:effectLst>
            <a:outerShdw blurRad="431800" dist="368300" dir="5760000" sx="106000" sy="106000" algn="ctr" rotWithShape="0">
              <a:srgbClr val="000000">
                <a:alpha val="34000"/>
              </a:srgbClr>
            </a:outerShdw>
          </a:effectLst>
        </p:spPr>
      </p:pic>
      <p:pic>
        <p:nvPicPr>
          <p:cNvPr id="44" name="圖片 43">
            <a:extLst>
              <a:ext uri="{FF2B5EF4-FFF2-40B4-BE49-F238E27FC236}">
                <a16:creationId xmlns:a16="http://schemas.microsoft.com/office/drawing/2014/main" id="{4647C748-A360-A3ED-C026-B8E8E0670A9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444604" y="3788710"/>
            <a:ext cx="1753569" cy="1082218"/>
          </a:xfrm>
          <a:prstGeom prst="rect">
            <a:avLst/>
          </a:prstGeom>
          <a:effectLst>
            <a:outerShdw blurRad="431800" dist="368300" dir="5760000" sx="106000" sy="106000" algn="ctr" rotWithShape="0">
              <a:srgbClr val="000000">
                <a:alpha val="34000"/>
              </a:srgbClr>
            </a:outerShdw>
          </a:effectLst>
        </p:spPr>
      </p:pic>
      <p:sp>
        <p:nvSpPr>
          <p:cNvPr id="21" name="文字方塊 20">
            <a:extLst>
              <a:ext uri="{FF2B5EF4-FFF2-40B4-BE49-F238E27FC236}">
                <a16:creationId xmlns:a16="http://schemas.microsoft.com/office/drawing/2014/main" id="{9814C6B9-1E26-27B7-8F20-00040B2F7660}"/>
              </a:ext>
            </a:extLst>
          </p:cNvPr>
          <p:cNvSpPr txBox="1"/>
          <p:nvPr/>
        </p:nvSpPr>
        <p:spPr>
          <a:xfrm>
            <a:off x="697006" y="381000"/>
            <a:ext cx="9123399" cy="861774"/>
          </a:xfrm>
          <a:prstGeom prst="rect">
            <a:avLst/>
          </a:prstGeom>
          <a:noFill/>
        </p:spPr>
        <p:txBody>
          <a:bodyPr wrap="square" rtlCol="0">
            <a:spAutoFit/>
          </a:bodyPr>
          <a:lstStyle/>
          <a:p>
            <a:r>
              <a:rPr lang="en-US" sz="5000" b="1" dirty="0">
                <a:cs typeface="+mn-ea"/>
                <a:sym typeface="+mn-lt"/>
              </a:rPr>
              <a:t>Industrial Manufacturing</a:t>
            </a:r>
          </a:p>
        </p:txBody>
      </p:sp>
      <p:sp>
        <p:nvSpPr>
          <p:cNvPr id="23" name="文字方塊 22">
            <a:extLst>
              <a:ext uri="{FF2B5EF4-FFF2-40B4-BE49-F238E27FC236}">
                <a16:creationId xmlns:a16="http://schemas.microsoft.com/office/drawing/2014/main" id="{52D836C2-384F-4915-0DB8-A1294FFAE809}"/>
              </a:ext>
            </a:extLst>
          </p:cNvPr>
          <p:cNvSpPr txBox="1"/>
          <p:nvPr/>
        </p:nvSpPr>
        <p:spPr>
          <a:xfrm>
            <a:off x="697006" y="7189802"/>
            <a:ext cx="7645202" cy="646331"/>
          </a:xfrm>
          <a:prstGeom prst="rect">
            <a:avLst/>
          </a:prstGeom>
          <a:noFill/>
        </p:spPr>
        <p:txBody>
          <a:bodyPr wrap="square">
            <a:spAutoFit/>
          </a:bodyPr>
          <a:lstStyle/>
          <a:p>
            <a:r>
              <a:rPr lang="en-US" dirty="0"/>
              <a:t>Product</a:t>
            </a:r>
          </a:p>
          <a:p>
            <a:r>
              <a:rPr lang="en-US" dirty="0"/>
              <a:t>TS-i410X, QSW-IM1200-8C, ADRA-3010P, QGD-1602P </a:t>
            </a:r>
          </a:p>
        </p:txBody>
      </p:sp>
      <p:grpSp>
        <p:nvGrpSpPr>
          <p:cNvPr id="2" name="群組 1">
            <a:extLst>
              <a:ext uri="{FF2B5EF4-FFF2-40B4-BE49-F238E27FC236}">
                <a16:creationId xmlns:a16="http://schemas.microsoft.com/office/drawing/2014/main" id="{C768F84E-54F0-B0DB-AAFE-7FD4676280EE}"/>
              </a:ext>
            </a:extLst>
          </p:cNvPr>
          <p:cNvGrpSpPr/>
          <p:nvPr/>
        </p:nvGrpSpPr>
        <p:grpSpPr>
          <a:xfrm>
            <a:off x="465128" y="5381716"/>
            <a:ext cx="5310463" cy="1351139"/>
            <a:chOff x="741378" y="5521824"/>
            <a:chExt cx="4566462" cy="1161843"/>
          </a:xfrm>
        </p:grpSpPr>
        <p:pic>
          <p:nvPicPr>
            <p:cNvPr id="39" name="圖片 38">
              <a:extLst>
                <a:ext uri="{FF2B5EF4-FFF2-40B4-BE49-F238E27FC236}">
                  <a16:creationId xmlns:a16="http://schemas.microsoft.com/office/drawing/2014/main" id="{436D352D-22BA-790C-D278-494AB87B187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3451630" y="6192212"/>
              <a:ext cx="1855774" cy="317263"/>
            </a:xfrm>
            <a:prstGeom prst="rect">
              <a:avLst/>
            </a:prstGeom>
          </p:spPr>
        </p:pic>
        <p:pic>
          <p:nvPicPr>
            <p:cNvPr id="37" name="圖片 36">
              <a:extLst>
                <a:ext uri="{FF2B5EF4-FFF2-40B4-BE49-F238E27FC236}">
                  <a16:creationId xmlns:a16="http://schemas.microsoft.com/office/drawing/2014/main" id="{2F29E080-C1AD-A74C-4DAA-170C7793C02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741378" y="6192214"/>
              <a:ext cx="2994748" cy="317263"/>
            </a:xfrm>
            <a:prstGeom prst="rect">
              <a:avLst/>
            </a:prstGeom>
          </p:spPr>
        </p:pic>
        <p:pic>
          <p:nvPicPr>
            <p:cNvPr id="35" name="圖片 34">
              <a:extLst>
                <a:ext uri="{FF2B5EF4-FFF2-40B4-BE49-F238E27FC236}">
                  <a16:creationId xmlns:a16="http://schemas.microsoft.com/office/drawing/2014/main" id="{AE589288-DB7D-5BE8-2EF8-59026FA48F0C}"/>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567486" y="5628061"/>
              <a:ext cx="1686588" cy="1055606"/>
            </a:xfrm>
            <a:prstGeom prst="rect">
              <a:avLst/>
            </a:prstGeom>
          </p:spPr>
        </p:pic>
        <p:pic>
          <p:nvPicPr>
            <p:cNvPr id="36" name="圖片 35">
              <a:extLst>
                <a:ext uri="{FF2B5EF4-FFF2-40B4-BE49-F238E27FC236}">
                  <a16:creationId xmlns:a16="http://schemas.microsoft.com/office/drawing/2014/main" id="{57317E6F-42B1-F12D-6EC1-39EE76354BA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69331" y="5836777"/>
              <a:ext cx="2746181" cy="638175"/>
            </a:xfrm>
            <a:prstGeom prst="rect">
              <a:avLst/>
            </a:prstGeom>
          </p:spPr>
        </p:pic>
        <p:pic>
          <p:nvPicPr>
            <p:cNvPr id="38" name="圖片 37">
              <a:extLst>
                <a:ext uri="{FF2B5EF4-FFF2-40B4-BE49-F238E27FC236}">
                  <a16:creationId xmlns:a16="http://schemas.microsoft.com/office/drawing/2014/main" id="{7518A478-0B2C-1E54-FD4B-A202DA66CC4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771721" y="5889869"/>
              <a:ext cx="2754653" cy="317263"/>
            </a:xfrm>
            <a:prstGeom prst="rect">
              <a:avLst/>
            </a:prstGeom>
          </p:spPr>
        </p:pic>
        <p:pic>
          <p:nvPicPr>
            <p:cNvPr id="40" name="圖片 39">
              <a:extLst>
                <a:ext uri="{FF2B5EF4-FFF2-40B4-BE49-F238E27FC236}">
                  <a16:creationId xmlns:a16="http://schemas.microsoft.com/office/drawing/2014/main" id="{A85BC9E9-DBA8-8921-27BB-715ACC2907F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4176981" y="5889868"/>
              <a:ext cx="1130859" cy="233995"/>
            </a:xfrm>
            <a:prstGeom prst="rect">
              <a:avLst/>
            </a:prstGeom>
          </p:spPr>
        </p:pic>
        <p:pic>
          <p:nvPicPr>
            <p:cNvPr id="33" name="圖片 32">
              <a:extLst>
                <a:ext uri="{FF2B5EF4-FFF2-40B4-BE49-F238E27FC236}">
                  <a16:creationId xmlns:a16="http://schemas.microsoft.com/office/drawing/2014/main" id="{936ABB7A-19F4-5110-9313-B956F69FD30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63899" y="5588198"/>
              <a:ext cx="2757043" cy="559720"/>
            </a:xfrm>
            <a:prstGeom prst="rect">
              <a:avLst/>
            </a:prstGeom>
          </p:spPr>
        </p:pic>
        <p:pic>
          <p:nvPicPr>
            <p:cNvPr id="41" name="圖片 40">
              <a:extLst>
                <a:ext uri="{FF2B5EF4-FFF2-40B4-BE49-F238E27FC236}">
                  <a16:creationId xmlns:a16="http://schemas.microsoft.com/office/drawing/2014/main" id="{6DA85BE1-2DCF-730A-C7F0-7E166FF95C05}"/>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209103" y="5521824"/>
              <a:ext cx="964284" cy="602040"/>
            </a:xfrm>
            <a:prstGeom prst="rect">
              <a:avLst/>
            </a:prstGeom>
          </p:spPr>
        </p:pic>
      </p:grpSp>
    </p:spTree>
    <p:extLst>
      <p:ext uri="{BB962C8B-B14F-4D97-AF65-F5344CB8AC3E}">
        <p14:creationId xmlns:p14="http://schemas.microsoft.com/office/powerpoint/2010/main" val="232998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286884" y="1867238"/>
            <a:ext cx="7147923" cy="1938992"/>
          </a:xfrm>
          <a:prstGeom prst="rect">
            <a:avLst/>
          </a:prstGeom>
          <a:noFill/>
        </p:spPr>
        <p:txBody>
          <a:bodyPr wrap="square" rtlCol="0">
            <a:spAutoFit/>
          </a:bodyPr>
          <a:lstStyle/>
          <a:p>
            <a:r>
              <a:rPr lang="en-US" sz="6000" b="1" dirty="0">
                <a:cs typeface="+mn-ea"/>
                <a:sym typeface="+mn-lt"/>
              </a:rPr>
              <a:t>Full QNAP Product </a:t>
            </a:r>
          </a:p>
          <a:p>
            <a:r>
              <a:rPr lang="en-US" sz="6000" b="1" dirty="0">
                <a:cs typeface="+mn-ea"/>
                <a:sym typeface="+mn-lt"/>
              </a:rPr>
              <a:t>Lineup</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3956260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a:extLst>
              <a:ext uri="{FF2B5EF4-FFF2-40B4-BE49-F238E27FC236}">
                <a16:creationId xmlns:a16="http://schemas.microsoft.com/office/drawing/2014/main" id="{8CB16BE2-B3D1-4D84-A951-485B48A050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246998" y="163090"/>
            <a:ext cx="328587" cy="1900236"/>
          </a:xfrm>
          <a:prstGeom prst="rect">
            <a:avLst/>
          </a:prstGeom>
        </p:spPr>
      </p:pic>
      <p:sp>
        <p:nvSpPr>
          <p:cNvPr id="7" name="圖形 60">
            <a:extLst>
              <a:ext uri="{FF2B5EF4-FFF2-40B4-BE49-F238E27FC236}">
                <a16:creationId xmlns:a16="http://schemas.microsoft.com/office/drawing/2014/main" id="{2FAAD91B-F04E-4BF2-9DD7-F42197C58589}"/>
              </a:ext>
            </a:extLst>
          </p:cNvPr>
          <p:cNvSpPr/>
          <p:nvPr/>
        </p:nvSpPr>
        <p:spPr>
          <a:xfrm>
            <a:off x="493488" y="2649796"/>
            <a:ext cx="11207777" cy="400428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31" name="圖片 30">
            <a:extLst>
              <a:ext uri="{FF2B5EF4-FFF2-40B4-BE49-F238E27FC236}">
                <a16:creationId xmlns:a16="http://schemas.microsoft.com/office/drawing/2014/main" id="{50E2D558-DA26-4711-BB43-791E242AC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4599" y="2767012"/>
            <a:ext cx="757781" cy="4194053"/>
          </a:xfrm>
          <a:prstGeom prst="rect">
            <a:avLst/>
          </a:prstGeom>
        </p:spPr>
      </p:pic>
      <p:sp>
        <p:nvSpPr>
          <p:cNvPr id="8" name="文字方塊 7">
            <a:extLst>
              <a:ext uri="{FF2B5EF4-FFF2-40B4-BE49-F238E27FC236}">
                <a16:creationId xmlns:a16="http://schemas.microsoft.com/office/drawing/2014/main" id="{16B056CD-4B97-49A6-B34E-9D0931C7020A}"/>
              </a:ext>
            </a:extLst>
          </p:cNvPr>
          <p:cNvSpPr txBox="1"/>
          <p:nvPr/>
        </p:nvSpPr>
        <p:spPr>
          <a:xfrm>
            <a:off x="1463358" y="4125345"/>
            <a:ext cx="4140289"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Write amplification is an undesirable effect of SSDs, bringing challenges to flash memory performance and endurance. QNAP’s exclusive Write Coalescing algorithm is engineered for flash optimization by transforming all random writes to sequential writes along with reduced I/O. It not only effectively increases random write performance for all-flash environments but can also improve SSD lifespans.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9B9A071D-F074-4A49-A11A-D7D7E7479F7D}"/>
              </a:ext>
            </a:extLst>
          </p:cNvPr>
          <p:cNvSpPr txBox="1"/>
          <p:nvPr/>
        </p:nvSpPr>
        <p:spPr>
          <a:xfrm>
            <a:off x="1463358" y="3901123"/>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Flash-optimized storage</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FCF8DFA6-A730-40F4-AC22-958056F77FC6}"/>
              </a:ext>
            </a:extLst>
          </p:cNvPr>
          <p:cNvSpPr txBox="1"/>
          <p:nvPr/>
        </p:nvSpPr>
        <p:spPr>
          <a:xfrm>
            <a:off x="1463358" y="5478868"/>
            <a:ext cx="4140289"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Quality of Service helps optimize resource allocation based on I/O and bandwidth for LUNs/shared folders at different service levels. QoS prioritizes the performance of business-critical applications that run concurrently with non-critical applications as well as reducing "noisy neighbor" problems.</a:t>
            </a:r>
          </a:p>
        </p:txBody>
      </p:sp>
      <p:sp>
        <p:nvSpPr>
          <p:cNvPr id="11" name="文字方塊 10">
            <a:extLst>
              <a:ext uri="{FF2B5EF4-FFF2-40B4-BE49-F238E27FC236}">
                <a16:creationId xmlns:a16="http://schemas.microsoft.com/office/drawing/2014/main" id="{3F7927C0-DD95-478A-825A-306898537862}"/>
              </a:ext>
            </a:extLst>
          </p:cNvPr>
          <p:cNvSpPr txBox="1"/>
          <p:nvPr/>
        </p:nvSpPr>
        <p:spPr>
          <a:xfrm>
            <a:off x="1463358" y="5254646"/>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Quality of service</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9AB28CEF-0DAD-4480-9F05-2BDCED25EED4}"/>
              </a:ext>
            </a:extLst>
          </p:cNvPr>
          <p:cNvSpPr txBox="1"/>
          <p:nvPr/>
        </p:nvSpPr>
        <p:spPr>
          <a:xfrm>
            <a:off x="7057623" y="4125345"/>
            <a:ext cx="4057791"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Inline data compression shrinks file sizes to lower storage I/O workloads for improved performance. It also helps optimize storage utilization of SSD over-provisioning.</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D5B0EF7F-FEAB-4536-A3B4-B63624E0E9A9}"/>
              </a:ext>
            </a:extLst>
          </p:cNvPr>
          <p:cNvSpPr txBox="1"/>
          <p:nvPr/>
        </p:nvSpPr>
        <p:spPr>
          <a:xfrm>
            <a:off x="7057623" y="3901123"/>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Inline data compression and compaction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7DCA1133-B9FA-4EFD-AF70-26F10F5D36DD}"/>
              </a:ext>
            </a:extLst>
          </p:cNvPr>
          <p:cNvSpPr txBox="1"/>
          <p:nvPr/>
        </p:nvSpPr>
        <p:spPr>
          <a:xfrm>
            <a:off x="7057623" y="5478868"/>
            <a:ext cx="4057791"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While almost all SSDs have shown consistent write performance degradation, TRIM helps overcome write performance drops. SSD TRIM allows the system to inform SSDs to delete unneeded data blocks. Deletion tasks are processed during system idle times, meaning it does not have to wait for when new data is written to the block.</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7" name="文字方塊 16">
            <a:extLst>
              <a:ext uri="{FF2B5EF4-FFF2-40B4-BE49-F238E27FC236}">
                <a16:creationId xmlns:a16="http://schemas.microsoft.com/office/drawing/2014/main" id="{E1B20F9F-1E6D-434B-A518-E45459933A89}"/>
              </a:ext>
            </a:extLst>
          </p:cNvPr>
          <p:cNvSpPr txBox="1"/>
          <p:nvPr/>
        </p:nvSpPr>
        <p:spPr>
          <a:xfrm>
            <a:off x="7057623" y="5254646"/>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SSD TRIM</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cxnSp>
        <p:nvCxnSpPr>
          <p:cNvPr id="19" name="直線接點 18">
            <a:extLst>
              <a:ext uri="{FF2B5EF4-FFF2-40B4-BE49-F238E27FC236}">
                <a16:creationId xmlns:a16="http://schemas.microsoft.com/office/drawing/2014/main" id="{CDEB0931-D53E-4BD5-BDAE-434F49297CD2}"/>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6" name="圖形 5">
            <a:extLst>
              <a:ext uri="{FF2B5EF4-FFF2-40B4-BE49-F238E27FC236}">
                <a16:creationId xmlns:a16="http://schemas.microsoft.com/office/drawing/2014/main" id="{96996853-F457-489B-8B64-F6FD013910F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234785" y="2835816"/>
            <a:ext cx="1229772" cy="701898"/>
          </a:xfrm>
          <a:prstGeom prst="rect">
            <a:avLst/>
          </a:prstGeom>
        </p:spPr>
      </p:pic>
      <p:cxnSp>
        <p:nvCxnSpPr>
          <p:cNvPr id="18" name="直線接點 17">
            <a:extLst>
              <a:ext uri="{FF2B5EF4-FFF2-40B4-BE49-F238E27FC236}">
                <a16:creationId xmlns:a16="http://schemas.microsoft.com/office/drawing/2014/main" id="{0329BCDF-DEE5-4F00-A1B1-42608249605A}"/>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1" name="圖形 20">
            <a:extLst>
              <a:ext uri="{FF2B5EF4-FFF2-40B4-BE49-F238E27FC236}">
                <a16:creationId xmlns:a16="http://schemas.microsoft.com/office/drawing/2014/main" id="{6B55F82B-511E-465F-828E-38D0AF46FF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4900" y="5331229"/>
            <a:ext cx="252000" cy="325500"/>
          </a:xfrm>
          <a:prstGeom prst="rect">
            <a:avLst/>
          </a:prstGeom>
        </p:spPr>
      </p:pic>
      <p:pic>
        <p:nvPicPr>
          <p:cNvPr id="23" name="圖形 22">
            <a:extLst>
              <a:ext uri="{FF2B5EF4-FFF2-40B4-BE49-F238E27FC236}">
                <a16:creationId xmlns:a16="http://schemas.microsoft.com/office/drawing/2014/main" id="{195115C6-0680-40E9-86EB-C1E6BCBD42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93953" y="3935962"/>
            <a:ext cx="314182" cy="324000"/>
          </a:xfrm>
          <a:prstGeom prst="rect">
            <a:avLst/>
          </a:prstGeom>
        </p:spPr>
      </p:pic>
      <p:pic>
        <p:nvPicPr>
          <p:cNvPr id="25" name="圖形 24">
            <a:extLst>
              <a:ext uri="{FF2B5EF4-FFF2-40B4-BE49-F238E27FC236}">
                <a16:creationId xmlns:a16="http://schemas.microsoft.com/office/drawing/2014/main" id="{12077C41-1269-445A-B099-A28DF1D4C5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6747" y="3917811"/>
            <a:ext cx="294545" cy="324000"/>
          </a:xfrm>
          <a:prstGeom prst="rect">
            <a:avLst/>
          </a:prstGeom>
        </p:spPr>
      </p:pic>
      <p:pic>
        <p:nvPicPr>
          <p:cNvPr id="27" name="圖形 26">
            <a:extLst>
              <a:ext uri="{FF2B5EF4-FFF2-40B4-BE49-F238E27FC236}">
                <a16:creationId xmlns:a16="http://schemas.microsoft.com/office/drawing/2014/main" id="{557969AA-1BD4-4FFF-9E3C-7303F6D549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87292" y="5331229"/>
            <a:ext cx="324000" cy="274909"/>
          </a:xfrm>
          <a:prstGeom prst="rect">
            <a:avLst/>
          </a:prstGeom>
        </p:spPr>
      </p:pic>
      <p:pic>
        <p:nvPicPr>
          <p:cNvPr id="29" name="圖形 28">
            <a:extLst>
              <a:ext uri="{FF2B5EF4-FFF2-40B4-BE49-F238E27FC236}">
                <a16:creationId xmlns:a16="http://schemas.microsoft.com/office/drawing/2014/main" id="{DF6E8289-4FAA-4354-9A5E-8F01BDC6324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31571" y="1707776"/>
            <a:ext cx="1363493" cy="778220"/>
          </a:xfrm>
          <a:prstGeom prst="rect">
            <a:avLst/>
          </a:prstGeom>
        </p:spPr>
      </p:pic>
      <p:pic>
        <p:nvPicPr>
          <p:cNvPr id="28" name="圖片 27" descr="一張含有 文字, 電子用品, 電腦, 鍵盤 的圖片&#10;&#10;自動產生的描述">
            <a:extLst>
              <a:ext uri="{FF2B5EF4-FFF2-40B4-BE49-F238E27FC236}">
                <a16:creationId xmlns:a16="http://schemas.microsoft.com/office/drawing/2014/main" id="{46ADF162-0789-4471-86C5-0ADCEFB1155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16747" y="1266178"/>
            <a:ext cx="8926159" cy="2342998"/>
          </a:xfrm>
          <a:prstGeom prst="rect">
            <a:avLst/>
          </a:prstGeom>
        </p:spPr>
      </p:pic>
      <p:sp>
        <p:nvSpPr>
          <p:cNvPr id="12" name="文字方塊 11">
            <a:extLst>
              <a:ext uri="{FF2B5EF4-FFF2-40B4-BE49-F238E27FC236}">
                <a16:creationId xmlns:a16="http://schemas.microsoft.com/office/drawing/2014/main" id="{022CF64A-84D4-4C5B-B290-727C4CF22810}"/>
              </a:ext>
            </a:extLst>
          </p:cNvPr>
          <p:cNvSpPr txBox="1"/>
          <p:nvPr/>
        </p:nvSpPr>
        <p:spPr>
          <a:xfrm>
            <a:off x="1687091" y="527974"/>
            <a:ext cx="9756553" cy="707886"/>
          </a:xfrm>
          <a:prstGeom prst="rect">
            <a:avLst/>
          </a:prstGeom>
          <a:noFill/>
        </p:spPr>
        <p:txBody>
          <a:bodyPr wrap="square" rtlCol="0">
            <a:spAutoFit/>
          </a:bodyPr>
          <a:lstStyle/>
          <a:p>
            <a:pPr>
              <a:defRPr/>
            </a:pPr>
            <a:r>
              <a:rPr lang="en-US" altLang="zh-TW" sz="4000" b="1" dirty="0">
                <a:latin typeface="Arial" panose="020B0604020202020204" pitchFamily="34" charset="0"/>
                <a:cs typeface="Arial" panose="020B0604020202020204" pitchFamily="34" charset="0"/>
              </a:rPr>
              <a:t>All-flash storage.</a:t>
            </a:r>
            <a:r>
              <a:rPr lang="zh-TW" altLang="en-US" sz="4000" b="1" dirty="0">
                <a:latin typeface="Arial" panose="020B0604020202020204" pitchFamily="34" charset="0"/>
                <a:cs typeface="Arial" panose="020B0604020202020204" pitchFamily="34" charset="0"/>
              </a:rPr>
              <a:t> </a:t>
            </a:r>
            <a:r>
              <a:rPr lang="en-US" altLang="zh-TW" sz="4000" b="1" dirty="0">
                <a:latin typeface="Arial" panose="020B0604020202020204" pitchFamily="34" charset="0"/>
                <a:cs typeface="Arial" panose="020B0604020202020204" pitchFamily="34" charset="0"/>
              </a:rPr>
              <a:t>Ultimate performance.</a:t>
            </a:r>
            <a:endParaRPr lang="zh-TW" altLang="en-US" sz="4000" b="1" dirty="0">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E3D0FF39-EF66-4C86-A4B0-476D50EA6A30}"/>
              </a:ext>
            </a:extLst>
          </p:cNvPr>
          <p:cNvSpPr txBox="1"/>
          <p:nvPr/>
        </p:nvSpPr>
        <p:spPr>
          <a:xfrm>
            <a:off x="1685872" y="1187814"/>
            <a:ext cx="9110539" cy="547522"/>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QNAP’s All-Flash Storage Solutions feature ZFS data reduction and SSD optimization technologies</a:t>
            </a:r>
            <a:r>
              <a:rPr lang="zh-TW" altLang="en-US" sz="1200" dirty="0">
                <a:latin typeface="Arial" panose="020B0604020202020204" pitchFamily="34" charset="0"/>
                <a:ea typeface="微軟正黑體" panose="020B0604030504040204" pitchFamily="34" charset="-120"/>
                <a:cs typeface="Arial" panose="020B0604020202020204" pitchFamily="34" charset="0"/>
              </a:rPr>
              <a:t> </a:t>
            </a:r>
            <a:r>
              <a:rPr lang="en-US" altLang="zh-TW" sz="1200" dirty="0">
                <a:latin typeface="Arial" panose="020B0604020202020204" pitchFamily="34" charset="0"/>
                <a:ea typeface="微軟正黑體" panose="020B0604030504040204" pitchFamily="34" charset="-120"/>
                <a:cs typeface="Arial" panose="020B0604020202020204" pitchFamily="34" charset="0"/>
              </a:rPr>
              <a:t>to maximize SSD performance and lifespan. Perfect for keeping your business agile and efficient!</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442370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圖形 60">
            <a:extLst>
              <a:ext uri="{FF2B5EF4-FFF2-40B4-BE49-F238E27FC236}">
                <a16:creationId xmlns:a16="http://schemas.microsoft.com/office/drawing/2014/main" id="{EFA53D7A-B346-48D7-826A-A1E66EB035FD}"/>
              </a:ext>
            </a:extLst>
          </p:cNvPr>
          <p:cNvSpPr/>
          <p:nvPr/>
        </p:nvSpPr>
        <p:spPr>
          <a:xfrm>
            <a:off x="493488" y="3633742"/>
            <a:ext cx="11207777" cy="3020338"/>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12" name="圖形 11">
            <a:extLst>
              <a:ext uri="{FF2B5EF4-FFF2-40B4-BE49-F238E27FC236}">
                <a16:creationId xmlns:a16="http://schemas.microsoft.com/office/drawing/2014/main" id="{A2BFD62F-FA1E-43CF-AC05-FD7D2D29362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603080" y="373453"/>
            <a:ext cx="638175" cy="651344"/>
          </a:xfrm>
          <a:prstGeom prst="rect">
            <a:avLst/>
          </a:prstGeom>
        </p:spPr>
      </p:pic>
      <p:pic>
        <p:nvPicPr>
          <p:cNvPr id="13" name="圖片 12">
            <a:extLst>
              <a:ext uri="{FF2B5EF4-FFF2-40B4-BE49-F238E27FC236}">
                <a16:creationId xmlns:a16="http://schemas.microsoft.com/office/drawing/2014/main" id="{CC17BFEA-CB12-4BF1-AD3B-9AC7D5B41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49604" y="2306800"/>
            <a:ext cx="3390445" cy="1035614"/>
          </a:xfrm>
          <a:prstGeom prst="rect">
            <a:avLst/>
          </a:prstGeom>
        </p:spPr>
      </p:pic>
      <p:pic>
        <p:nvPicPr>
          <p:cNvPr id="6" name="圖形 5">
            <a:extLst>
              <a:ext uri="{FF2B5EF4-FFF2-40B4-BE49-F238E27FC236}">
                <a16:creationId xmlns:a16="http://schemas.microsoft.com/office/drawing/2014/main" id="{96996853-F457-489B-8B64-F6FD013910F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8664998" y="2705930"/>
            <a:ext cx="1323681" cy="755498"/>
          </a:xfrm>
          <a:prstGeom prst="rect">
            <a:avLst/>
          </a:prstGeom>
        </p:spPr>
      </p:pic>
      <p:pic>
        <p:nvPicPr>
          <p:cNvPr id="5" name="圖形 4">
            <a:extLst>
              <a:ext uri="{FF2B5EF4-FFF2-40B4-BE49-F238E27FC236}">
                <a16:creationId xmlns:a16="http://schemas.microsoft.com/office/drawing/2014/main" id="{F8B33D82-7080-4D52-9310-DAED2C61BDE1}"/>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r="3330"/>
          <a:stretch/>
        </p:blipFill>
        <p:spPr>
          <a:xfrm>
            <a:off x="9815513" y="687544"/>
            <a:ext cx="1881357" cy="1657382"/>
          </a:xfrm>
          <a:prstGeom prst="rect">
            <a:avLst/>
          </a:prstGeom>
        </p:spPr>
      </p:pic>
      <p:pic>
        <p:nvPicPr>
          <p:cNvPr id="8" name="圖形 7">
            <a:extLst>
              <a:ext uri="{FF2B5EF4-FFF2-40B4-BE49-F238E27FC236}">
                <a16:creationId xmlns:a16="http://schemas.microsoft.com/office/drawing/2014/main" id="{0CF7A2A2-74B3-4251-965D-A66AB0E128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91649" y="2302037"/>
            <a:ext cx="4043310" cy="128190"/>
          </a:xfrm>
          <a:prstGeom prst="rect">
            <a:avLst/>
          </a:prstGeom>
        </p:spPr>
      </p:pic>
      <p:grpSp>
        <p:nvGrpSpPr>
          <p:cNvPr id="16" name="群組 15">
            <a:extLst>
              <a:ext uri="{FF2B5EF4-FFF2-40B4-BE49-F238E27FC236}">
                <a16:creationId xmlns:a16="http://schemas.microsoft.com/office/drawing/2014/main" id="{63EEB5A4-7C32-48D9-8293-F0BD76031CE9}"/>
              </a:ext>
            </a:extLst>
          </p:cNvPr>
          <p:cNvGrpSpPr/>
          <p:nvPr/>
        </p:nvGrpSpPr>
        <p:grpSpPr>
          <a:xfrm>
            <a:off x="5580024" y="699125"/>
            <a:ext cx="3890048" cy="3001618"/>
            <a:chOff x="4458992" y="3777113"/>
            <a:chExt cx="3041393" cy="2346784"/>
          </a:xfrm>
        </p:grpSpPr>
        <p:sp>
          <p:nvSpPr>
            <p:cNvPr id="14" name="矩形: 圓角 13">
              <a:extLst>
                <a:ext uri="{FF2B5EF4-FFF2-40B4-BE49-F238E27FC236}">
                  <a16:creationId xmlns:a16="http://schemas.microsoft.com/office/drawing/2014/main" id="{D2EE88EF-95A3-4BA2-8845-2F86B1FEEEFE}"/>
                </a:ext>
              </a:extLst>
            </p:cNvPr>
            <p:cNvSpPr/>
            <p:nvPr/>
          </p:nvSpPr>
          <p:spPr>
            <a:xfrm>
              <a:off x="4458992" y="4017635"/>
              <a:ext cx="3041393" cy="2106262"/>
            </a:xfrm>
            <a:prstGeom prst="roundRect">
              <a:avLst>
                <a:gd name="adj" fmla="val 4881"/>
              </a:avLst>
            </a:prstGeom>
            <a:gradFill>
              <a:gsLst>
                <a:gs pos="0">
                  <a:schemeClr val="tx1">
                    <a:lumMod val="95000"/>
                    <a:lumOff val="5000"/>
                    <a:alpha val="0"/>
                  </a:schemeClr>
                </a:gs>
                <a:gs pos="100000">
                  <a:schemeClr val="tx1">
                    <a:lumMod val="95000"/>
                    <a:lumOff val="5000"/>
                    <a:alpha val="70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片 14" descr="一張含有 文字, 電腦 的圖片&#10;&#10;自動產生的描述">
              <a:extLst>
                <a:ext uri="{FF2B5EF4-FFF2-40B4-BE49-F238E27FC236}">
                  <a16:creationId xmlns:a16="http://schemas.microsoft.com/office/drawing/2014/main" id="{454AC257-A9A0-4C1C-A67B-AA43D936235A}"/>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l="-1" r="-1680"/>
            <a:stretch/>
          </p:blipFill>
          <p:spPr>
            <a:xfrm>
              <a:off x="4739669" y="3777113"/>
              <a:ext cx="2625477" cy="2062209"/>
            </a:xfrm>
            <a:prstGeom prst="rect">
              <a:avLst/>
            </a:prstGeom>
          </p:spPr>
        </p:pic>
      </p:grpSp>
      <p:sp>
        <p:nvSpPr>
          <p:cNvPr id="17" name="文字方塊 16">
            <a:extLst>
              <a:ext uri="{FF2B5EF4-FFF2-40B4-BE49-F238E27FC236}">
                <a16:creationId xmlns:a16="http://schemas.microsoft.com/office/drawing/2014/main" id="{D434485B-A0CD-4CFB-BED7-C3BB60937E65}"/>
              </a:ext>
            </a:extLst>
          </p:cNvPr>
          <p:cNvSpPr txBox="1"/>
          <p:nvPr/>
        </p:nvSpPr>
        <p:spPr>
          <a:xfrm>
            <a:off x="1357760" y="4191646"/>
            <a:ext cx="4167156"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Inline data deduplication is block-based and runs before data is written to storage. This greatly optimizes storage usage while significantly decreasing storage capacity requirements. Coupled with inline compression and inline compaction technologies, ZFS significantly reduces the overall storage footprint - especially helpful for increasing SSD storage efficiency when highly-repetitive data or massive small files are generated.</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357760" y="3967424"/>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Efficient data reduction technology</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1357760" y="5632926"/>
            <a:ext cx="4140289"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ZFS supports up to 65,535 snapshots for iSCSI LUN and shared folders to accomplish well-rounded snapshot versioning. If 1 snapshot is created every hour, 24 snapshots per day, then up to 7 years of snapshots can be created without needing to delete any!</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1357760" y="5408704"/>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Near-limitless, instant snapshots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6" y="560202"/>
            <a:ext cx="4820993" cy="1938992"/>
          </a:xfrm>
          <a:prstGeom prst="rect">
            <a:avLst/>
          </a:prstGeom>
          <a:noFill/>
        </p:spPr>
        <p:txBody>
          <a:bodyPr wrap="square" rtlCol="0">
            <a:spAutoFit/>
          </a:bodyPr>
          <a:lstStyle/>
          <a:p>
            <a:pPr>
              <a:defRPr/>
            </a:pPr>
            <a:r>
              <a:rPr lang="en-US" altLang="zh-TW" sz="4000" b="1" dirty="0">
                <a:latin typeface="Arial" panose="020B0604020202020204" pitchFamily="34" charset="0"/>
                <a:cs typeface="Arial" panose="020B0604020202020204" pitchFamily="34" charset="0"/>
              </a:rPr>
              <a:t>High-performance ZFS-based OS with greater reliability</a:t>
            </a:r>
            <a:endParaRPr lang="zh-TW" altLang="en-US" sz="40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2565700"/>
            <a:ext cx="4969651" cy="1027654"/>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QNAP’s QuTS hero operating system combines the app-based QTS with a 128-bit ZFS file system to provide flexible storage management, comprehensive data protection and optimized performance to meet the needs of business-critical applications.</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7057623" y="4191646"/>
            <a:ext cx="4057791"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128-bit ZFS filesystem has huge capacity potential and natively supports standard RAID levels and additional ZFS RAID layouts (RAID Z). ZFS-based QNAP storage solutions provide up to 5PB capacity for individual shared folders, enabling enterprises to tackle storage-demanding applications.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7057623" y="3967424"/>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Up to petabyte capacity per shared folder</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7057623" y="5632926"/>
            <a:ext cx="4057791"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advanced block-based real-time SnapSync ensures that a primary and secondary NAS always keep the same data, providing the strongest support for nonstop business operations and helping users remove the risk of data loss!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7057623" y="5408704"/>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Real-time SnapSync</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62" name="圖形 61">
            <a:extLst>
              <a:ext uri="{FF2B5EF4-FFF2-40B4-BE49-F238E27FC236}">
                <a16:creationId xmlns:a16="http://schemas.microsoft.com/office/drawing/2014/main" id="{B6B19EB4-ECB7-4168-BC82-6DA69B6C7C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4070" y="4043324"/>
            <a:ext cx="314325" cy="314325"/>
          </a:xfrm>
          <a:prstGeom prst="rect">
            <a:avLst/>
          </a:prstGeom>
        </p:spPr>
      </p:pic>
      <p:pic>
        <p:nvPicPr>
          <p:cNvPr id="64" name="圖形 63">
            <a:extLst>
              <a:ext uri="{FF2B5EF4-FFF2-40B4-BE49-F238E27FC236}">
                <a16:creationId xmlns:a16="http://schemas.microsoft.com/office/drawing/2014/main" id="{6FABFE43-5427-4243-A16A-9F1F46A2AB4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9038" y="5500638"/>
            <a:ext cx="354462" cy="288000"/>
          </a:xfrm>
          <a:prstGeom prst="rect">
            <a:avLst/>
          </a:prstGeom>
        </p:spPr>
      </p:pic>
      <p:pic>
        <p:nvPicPr>
          <p:cNvPr id="66" name="圖形 65">
            <a:extLst>
              <a:ext uri="{FF2B5EF4-FFF2-40B4-BE49-F238E27FC236}">
                <a16:creationId xmlns:a16="http://schemas.microsoft.com/office/drawing/2014/main" id="{5BF09CA4-550B-40F5-A87A-4C85FC45A3A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60799" y="5500637"/>
            <a:ext cx="360000" cy="360000"/>
          </a:xfrm>
          <a:prstGeom prst="rect">
            <a:avLst/>
          </a:prstGeom>
        </p:spPr>
      </p:pic>
      <p:pic>
        <p:nvPicPr>
          <p:cNvPr id="68" name="圖形 67">
            <a:extLst>
              <a:ext uri="{FF2B5EF4-FFF2-40B4-BE49-F238E27FC236}">
                <a16:creationId xmlns:a16="http://schemas.microsoft.com/office/drawing/2014/main" id="{F46506C1-3EF7-4ACE-B210-ADBD83E606B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660799" y="4071902"/>
            <a:ext cx="337500" cy="360000"/>
          </a:xfrm>
          <a:prstGeom prst="rect">
            <a:avLst/>
          </a:prstGeom>
        </p:spPr>
      </p:pic>
      <p:cxnSp>
        <p:nvCxnSpPr>
          <p:cNvPr id="70" name="直線接點 69">
            <a:extLst>
              <a:ext uri="{FF2B5EF4-FFF2-40B4-BE49-F238E27FC236}">
                <a16:creationId xmlns:a16="http://schemas.microsoft.com/office/drawing/2014/main" id="{3A17E0D3-3086-4111-B78B-E5DB440D074E}"/>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52F755E6-6F3E-4018-B09C-CCD658DC81F0}"/>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503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686F5C85-32C2-4284-B70B-6519FFFF5963}"/>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About QNAP </a:t>
            </a:r>
          </a:p>
        </p:txBody>
      </p:sp>
      <p:sp>
        <p:nvSpPr>
          <p:cNvPr id="10" name="文字方塊 9">
            <a:extLst>
              <a:ext uri="{FF2B5EF4-FFF2-40B4-BE49-F238E27FC236}">
                <a16:creationId xmlns:a16="http://schemas.microsoft.com/office/drawing/2014/main" id="{C2686B07-8137-4933-A4FF-8863278582BA}"/>
              </a:ext>
            </a:extLst>
          </p:cNvPr>
          <p:cNvSpPr txBox="1"/>
          <p:nvPr/>
        </p:nvSpPr>
        <p:spPr>
          <a:xfrm>
            <a:off x="771525" y="2575893"/>
            <a:ext cx="7673227" cy="1613519"/>
          </a:xfrm>
          <a:prstGeom prst="rect">
            <a:avLst/>
          </a:prstGeom>
          <a:noFill/>
        </p:spPr>
        <p:txBody>
          <a:bodyPr wrap="square" rtlCol="0">
            <a:spAutoFit/>
          </a:bodyPr>
          <a:lstStyle/>
          <a:p>
            <a:pPr>
              <a:lnSpc>
                <a:spcPct val="150000"/>
              </a:lnSpc>
            </a:pPr>
            <a:r>
              <a:rPr lang="en-US" sz="1700" dirty="0">
                <a:cs typeface="+mn-ea"/>
                <a:sym typeface="+mn-lt"/>
              </a:rPr>
              <a:t>The name of QNAP originates from “Quality Network Appliance Provider”. </a:t>
            </a:r>
          </a:p>
          <a:p>
            <a:pPr>
              <a:lnSpc>
                <a:spcPct val="150000"/>
              </a:lnSpc>
            </a:pPr>
            <a:r>
              <a:rPr lang="en-US" sz="1700" dirty="0">
                <a:cs typeface="+mn-ea"/>
                <a:sym typeface="+mn-lt"/>
              </a:rPr>
              <a:t>We are committed to developing software applications, dedicated to optimizing hardware design, and have established our own production lines to offer comprehensive and cutting-edge technological solutions. </a:t>
            </a:r>
          </a:p>
        </p:txBody>
      </p:sp>
      <p:sp>
        <p:nvSpPr>
          <p:cNvPr id="2" name="文字方塊 1">
            <a:extLst>
              <a:ext uri="{FF2B5EF4-FFF2-40B4-BE49-F238E27FC236}">
                <a16:creationId xmlns:a16="http://schemas.microsoft.com/office/drawing/2014/main" id="{793A1DFE-842E-1B39-3540-77181ECAC679}"/>
              </a:ext>
            </a:extLst>
          </p:cNvPr>
          <p:cNvSpPr txBox="1"/>
          <p:nvPr/>
        </p:nvSpPr>
        <p:spPr>
          <a:xfrm>
            <a:off x="771526" y="4224168"/>
            <a:ext cx="8372474" cy="2446824"/>
          </a:xfrm>
          <a:prstGeom prst="rect">
            <a:avLst/>
          </a:prstGeom>
          <a:noFill/>
        </p:spPr>
        <p:txBody>
          <a:bodyPr wrap="square" rtlCol="0">
            <a:spAutoFit/>
          </a:bodyPr>
          <a:lstStyle/>
          <a:p>
            <a:pPr indent="-180975">
              <a:lnSpc>
                <a:spcPct val="150000"/>
              </a:lnSpc>
              <a:buFont typeface="Arial" panose="020B0604020202020204" pitchFamily="34" charset="0"/>
              <a:buChar char="•"/>
            </a:pPr>
            <a:r>
              <a:rPr lang="en-US" dirty="0">
                <a:cs typeface="+mn-ea"/>
                <a:sym typeface="+mn-lt"/>
              </a:rPr>
              <a:t>QNAP was established in 2004</a:t>
            </a:r>
          </a:p>
          <a:p>
            <a:pPr marL="180975" indent="-180975">
              <a:lnSpc>
                <a:spcPct val="150000"/>
              </a:lnSpc>
              <a:buFont typeface="Arial" panose="020B0604020202020204" pitchFamily="34" charset="0"/>
              <a:buChar char="•"/>
            </a:pPr>
            <a:r>
              <a:rPr lang="en-US" dirty="0">
                <a:cs typeface="+mn-ea"/>
                <a:sym typeface="+mn-lt"/>
              </a:rPr>
              <a:t>We have 12 subsidiaries / 5 offices in 28 countries around the world to serve our customers</a:t>
            </a:r>
          </a:p>
          <a:p>
            <a:pPr indent="-180975">
              <a:lnSpc>
                <a:spcPct val="150000"/>
              </a:lnSpc>
              <a:buFont typeface="Arial" panose="020B0604020202020204" pitchFamily="34" charset="0"/>
              <a:buChar char="•"/>
            </a:pPr>
            <a:r>
              <a:rPr lang="en-US" dirty="0">
                <a:cs typeface="+mn-ea"/>
                <a:sym typeface="+mn-lt"/>
              </a:rPr>
              <a:t>More than 1300 fantastic employees work at worldwide locations of QNAP</a:t>
            </a:r>
          </a:p>
          <a:p>
            <a:pPr indent="-180975">
              <a:lnSpc>
                <a:spcPct val="150000"/>
              </a:lnSpc>
              <a:buFont typeface="Arial" panose="020B0604020202020204" pitchFamily="34" charset="0"/>
              <a:buChar char="•"/>
            </a:pPr>
            <a:r>
              <a:rPr lang="en-US" dirty="0">
                <a:cs typeface="+mn-ea"/>
                <a:sym typeface="+mn-lt"/>
              </a:rPr>
              <a:t>Over 600 engineers dedicated to R&amp;D and innovation</a:t>
            </a:r>
          </a:p>
          <a:p>
            <a:endParaRPr lang="zh-TW" altLang="en-US" dirty="0">
              <a:cs typeface="+mn-ea"/>
              <a:sym typeface="+mn-lt"/>
            </a:endParaRPr>
          </a:p>
        </p:txBody>
      </p:sp>
      <p:pic>
        <p:nvPicPr>
          <p:cNvPr id="7" name="圖片 6">
            <a:extLst>
              <a:ext uri="{FF2B5EF4-FFF2-40B4-BE49-F238E27FC236}">
                <a16:creationId xmlns:a16="http://schemas.microsoft.com/office/drawing/2014/main" id="{E3AC74FB-F330-9BC7-A3AF-F68A3A56CB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189"/>
          <a:stretch/>
        </p:blipFill>
        <p:spPr>
          <a:xfrm>
            <a:off x="7588393" y="652587"/>
            <a:ext cx="4603608" cy="4894670"/>
          </a:xfrm>
          <a:prstGeom prst="rect">
            <a:avLst/>
          </a:prstGeom>
          <a:effectLst>
            <a:outerShdw blurRad="762000" dist="749300" dir="5700000" sx="94000" sy="94000" algn="t" rotWithShape="0">
              <a:prstClr val="black">
                <a:alpha val="11000"/>
              </a:prstClr>
            </a:outerShdw>
          </a:effectLst>
        </p:spPr>
      </p:pic>
      <p:pic>
        <p:nvPicPr>
          <p:cNvPr id="4" name="圖形 3">
            <a:extLst>
              <a:ext uri="{FF2B5EF4-FFF2-40B4-BE49-F238E27FC236}">
                <a16:creationId xmlns:a16="http://schemas.microsoft.com/office/drawing/2014/main" id="{E51A227F-23F8-F8D1-F063-7D3196415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788" y="2080951"/>
            <a:ext cx="2229448" cy="383186"/>
          </a:xfrm>
          <a:prstGeom prst="rect">
            <a:avLst/>
          </a:prstGeom>
        </p:spPr>
      </p:pic>
    </p:spTree>
    <p:extLst>
      <p:ext uri="{BB962C8B-B14F-4D97-AF65-F5344CB8AC3E}">
        <p14:creationId xmlns:p14="http://schemas.microsoft.com/office/powerpoint/2010/main" val="2224263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圖片 45">
            <a:extLst>
              <a:ext uri="{FF2B5EF4-FFF2-40B4-BE49-F238E27FC236}">
                <a16:creationId xmlns:a16="http://schemas.microsoft.com/office/drawing/2014/main" id="{5ACF9C35-9513-49B8-99B2-712FB9F26C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50802" y="184597"/>
            <a:ext cx="1849853" cy="2706241"/>
          </a:xfrm>
          <a:prstGeom prst="rect">
            <a:avLst/>
          </a:prstGeom>
        </p:spPr>
      </p:pic>
      <p:grpSp>
        <p:nvGrpSpPr>
          <p:cNvPr id="36" name="群組 35">
            <a:extLst>
              <a:ext uri="{FF2B5EF4-FFF2-40B4-BE49-F238E27FC236}">
                <a16:creationId xmlns:a16="http://schemas.microsoft.com/office/drawing/2014/main" id="{3A061AC3-AC8F-4C45-A0EE-92B0CF0D8DA6}"/>
              </a:ext>
            </a:extLst>
          </p:cNvPr>
          <p:cNvGrpSpPr/>
          <p:nvPr/>
        </p:nvGrpSpPr>
        <p:grpSpPr>
          <a:xfrm>
            <a:off x="489197" y="3818306"/>
            <a:ext cx="5263904" cy="1915606"/>
            <a:chOff x="3372953" y="2281541"/>
            <a:chExt cx="5343484" cy="2524405"/>
          </a:xfrm>
        </p:grpSpPr>
        <p:pic>
          <p:nvPicPr>
            <p:cNvPr id="5" name="圖片 4">
              <a:extLst>
                <a:ext uri="{FF2B5EF4-FFF2-40B4-BE49-F238E27FC236}">
                  <a16:creationId xmlns:a16="http://schemas.microsoft.com/office/drawing/2014/main" id="{A93272D3-72BB-4633-A6DB-8DF99EFCAA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2953" y="2281541"/>
              <a:ext cx="5343484" cy="2524405"/>
            </a:xfrm>
            <a:prstGeom prst="rect">
              <a:avLst/>
            </a:prstGeom>
          </p:spPr>
        </p:pic>
        <p:pic>
          <p:nvPicPr>
            <p:cNvPr id="35" name="圖片 34">
              <a:extLst>
                <a:ext uri="{FF2B5EF4-FFF2-40B4-BE49-F238E27FC236}">
                  <a16:creationId xmlns:a16="http://schemas.microsoft.com/office/drawing/2014/main" id="{480D8607-5838-4C53-9F4D-C1C628960E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0445" y="2654407"/>
              <a:ext cx="4456185" cy="1383475"/>
            </a:xfrm>
            <a:prstGeom prst="rect">
              <a:avLst/>
            </a:prstGeom>
          </p:spPr>
        </p:pic>
      </p:grpSp>
      <p:sp>
        <p:nvSpPr>
          <p:cNvPr id="7" name="圖形 60">
            <a:extLst>
              <a:ext uri="{FF2B5EF4-FFF2-40B4-BE49-F238E27FC236}">
                <a16:creationId xmlns:a16="http://schemas.microsoft.com/office/drawing/2014/main" id="{2FAAD91B-F04E-4BF2-9DD7-F42197C58589}"/>
              </a:ext>
            </a:extLst>
          </p:cNvPr>
          <p:cNvSpPr/>
          <p:nvPr/>
        </p:nvSpPr>
        <p:spPr>
          <a:xfrm>
            <a:off x="6609820" y="2276476"/>
            <a:ext cx="5088690" cy="4360437"/>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sp>
        <p:nvSpPr>
          <p:cNvPr id="8" name="文字方塊 7">
            <a:extLst>
              <a:ext uri="{FF2B5EF4-FFF2-40B4-BE49-F238E27FC236}">
                <a16:creationId xmlns:a16="http://schemas.microsoft.com/office/drawing/2014/main" id="{16B056CD-4B97-49A6-B34E-9D0931C7020A}"/>
              </a:ext>
            </a:extLst>
          </p:cNvPr>
          <p:cNvSpPr txBox="1"/>
          <p:nvPr/>
        </p:nvSpPr>
        <p:spPr>
          <a:xfrm>
            <a:off x="1350024" y="2584272"/>
            <a:ext cx="4286502"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TS-h3088XU-RP provides a built-in dual-port 25GbE SFP28 SmartNIC with the NVIDIA® Mellanox ConnectX-4 Lx SmartNIC controller that supports iSCSI Extensions for RDMA (iSER) to increase performance of data transfer between NAS and ESXi server and offload CPU workloads. </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9B9A071D-F074-4A49-A11A-D7D7E7479F7D}"/>
              </a:ext>
            </a:extLst>
          </p:cNvPr>
          <p:cNvSpPr txBox="1"/>
          <p:nvPr/>
        </p:nvSpPr>
        <p:spPr>
          <a:xfrm>
            <a:off x="1350023" y="236005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25GbE-ready All-flash NAS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FCF8DFA6-A730-40F4-AC22-958056F77FC6}"/>
              </a:ext>
            </a:extLst>
          </p:cNvPr>
          <p:cNvSpPr txBox="1"/>
          <p:nvPr/>
        </p:nvSpPr>
        <p:spPr>
          <a:xfrm>
            <a:off x="7389707" y="3765529"/>
            <a:ext cx="4019510"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QSW-M5216-1T is a 25GbE Layer 2 web managed switch that provides flexible network interfaces for high compatibility at an affordable price, enabling small businesses to quickly upgrade to an ultra-high-speed backbone network by integrating to existing network infrastructure.</a:t>
            </a:r>
          </a:p>
        </p:txBody>
      </p:sp>
      <p:sp>
        <p:nvSpPr>
          <p:cNvPr id="11" name="文字方塊 10">
            <a:extLst>
              <a:ext uri="{FF2B5EF4-FFF2-40B4-BE49-F238E27FC236}">
                <a16:creationId xmlns:a16="http://schemas.microsoft.com/office/drawing/2014/main" id="{3F7927C0-DD95-478A-825A-306898537862}"/>
              </a:ext>
            </a:extLst>
          </p:cNvPr>
          <p:cNvSpPr txBox="1"/>
          <p:nvPr/>
        </p:nvSpPr>
        <p:spPr>
          <a:xfrm>
            <a:off x="7389706" y="3541307"/>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Affordable 25GbE managed switch</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28" name="圖片 27" descr="一張含有 文字, 電子用品, 電腦, 鍵盤 的圖片&#10;&#10;自動產生的描述">
            <a:extLst>
              <a:ext uri="{FF2B5EF4-FFF2-40B4-BE49-F238E27FC236}">
                <a16:creationId xmlns:a16="http://schemas.microsoft.com/office/drawing/2014/main" id="{46ADF162-0789-4471-86C5-0ADCEFB115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9196" y="4795623"/>
            <a:ext cx="7600946" cy="1538536"/>
          </a:xfrm>
          <a:prstGeom prst="rect">
            <a:avLst/>
          </a:prstGeom>
        </p:spPr>
      </p:pic>
      <p:sp>
        <p:nvSpPr>
          <p:cNvPr id="12" name="文字方塊 11">
            <a:extLst>
              <a:ext uri="{FF2B5EF4-FFF2-40B4-BE49-F238E27FC236}">
                <a16:creationId xmlns:a16="http://schemas.microsoft.com/office/drawing/2014/main" id="{022CF64A-84D4-4C5B-B290-727C4CF22810}"/>
              </a:ext>
            </a:extLst>
          </p:cNvPr>
          <p:cNvSpPr txBox="1"/>
          <p:nvPr/>
        </p:nvSpPr>
        <p:spPr>
          <a:xfrm>
            <a:off x="713474" y="569147"/>
            <a:ext cx="9332742" cy="769441"/>
          </a:xfrm>
          <a:prstGeom prst="rect">
            <a:avLst/>
          </a:prstGeom>
          <a:noFill/>
        </p:spPr>
        <p:txBody>
          <a:bodyPr wrap="square" rtlCol="0">
            <a:spAutoFit/>
          </a:bodyPr>
          <a:lstStyle/>
          <a:p>
            <a:pPr>
              <a:defRPr/>
            </a:pPr>
            <a:r>
              <a:rPr lang="en-US" altLang="zh-TW" sz="4400" b="1" dirty="0">
                <a:latin typeface="Arial" panose="020B0604020202020204" pitchFamily="34" charset="0"/>
                <a:cs typeface="Arial" panose="020B0604020202020204" pitchFamily="34" charset="0"/>
              </a:rPr>
              <a:t>High-speed 25GbE networking</a:t>
            </a:r>
            <a:endParaRPr lang="zh-TW" altLang="en-US" sz="4400" b="1">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E3D0FF39-EF66-4C86-A4B0-476D50EA6A30}"/>
              </a:ext>
            </a:extLst>
          </p:cNvPr>
          <p:cNvSpPr txBox="1"/>
          <p:nvPr/>
        </p:nvSpPr>
        <p:spPr>
          <a:xfrm>
            <a:off x="753013" y="1418825"/>
            <a:ext cx="6004837" cy="547522"/>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Enable lightning-fast throughput for bandwidth-demanding tasks such as virtualization, massive data transmission, and fast backup/restoration.</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cxnSp>
        <p:nvCxnSpPr>
          <p:cNvPr id="18" name="直線接點 17">
            <a:extLst>
              <a:ext uri="{FF2B5EF4-FFF2-40B4-BE49-F238E27FC236}">
                <a16:creationId xmlns:a16="http://schemas.microsoft.com/office/drawing/2014/main" id="{0329BCDF-DEE5-4F00-A1B1-42608249605A}"/>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64DC87BC-FB25-49A0-8932-E894BE88B722}"/>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1" name="圖片 40">
            <a:extLst>
              <a:ext uri="{FF2B5EF4-FFF2-40B4-BE49-F238E27FC236}">
                <a16:creationId xmlns:a16="http://schemas.microsoft.com/office/drawing/2014/main" id="{F57CB991-0AD8-4D21-B50D-709F2E5925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2485" y="1665167"/>
            <a:ext cx="5286731" cy="1843222"/>
          </a:xfrm>
          <a:prstGeom prst="rect">
            <a:avLst/>
          </a:prstGeom>
        </p:spPr>
      </p:pic>
      <p:pic>
        <p:nvPicPr>
          <p:cNvPr id="43" name="圖形 42">
            <a:extLst>
              <a:ext uri="{FF2B5EF4-FFF2-40B4-BE49-F238E27FC236}">
                <a16:creationId xmlns:a16="http://schemas.microsoft.com/office/drawing/2014/main" id="{23E159B7-62F7-49EC-9A0E-8C06139E0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410" y="2438377"/>
            <a:ext cx="396000" cy="291789"/>
          </a:xfrm>
          <a:prstGeom prst="rect">
            <a:avLst/>
          </a:prstGeom>
        </p:spPr>
      </p:pic>
      <p:pic>
        <p:nvPicPr>
          <p:cNvPr id="45" name="圖形 44">
            <a:extLst>
              <a:ext uri="{FF2B5EF4-FFF2-40B4-BE49-F238E27FC236}">
                <a16:creationId xmlns:a16="http://schemas.microsoft.com/office/drawing/2014/main" id="{F9A6608A-C06D-4F37-9DE0-53AB662B4F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66039" y="3607144"/>
            <a:ext cx="360000" cy="243871"/>
          </a:xfrm>
          <a:prstGeom prst="rect">
            <a:avLst/>
          </a:prstGeom>
        </p:spPr>
      </p:pic>
    </p:spTree>
    <p:extLst>
      <p:ext uri="{BB962C8B-B14F-4D97-AF65-F5344CB8AC3E}">
        <p14:creationId xmlns:p14="http://schemas.microsoft.com/office/powerpoint/2010/main" val="472737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a:extLst>
              <a:ext uri="{FF2B5EF4-FFF2-40B4-BE49-F238E27FC236}">
                <a16:creationId xmlns:a16="http://schemas.microsoft.com/office/drawing/2014/main" id="{6C679EB6-6FF6-4501-9FAD-2A1D3C0841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197" y="692149"/>
            <a:ext cx="2547849" cy="2460625"/>
          </a:xfrm>
          <a:prstGeom prst="rect">
            <a:avLst/>
          </a:prstGeom>
        </p:spPr>
      </p:pic>
      <p:pic>
        <p:nvPicPr>
          <p:cNvPr id="34" name="圖片 33" descr="一張含有 文字 的圖片&#10;&#10;自動產生的描述">
            <a:extLst>
              <a:ext uri="{FF2B5EF4-FFF2-40B4-BE49-F238E27FC236}">
                <a16:creationId xmlns:a16="http://schemas.microsoft.com/office/drawing/2014/main" id="{FED33D41-67F7-48F4-AE0B-2CCFA0BDFC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785" y="-90220"/>
            <a:ext cx="1768653" cy="3788048"/>
          </a:xfrm>
          <a:prstGeom prst="rect">
            <a:avLst/>
          </a:prstGeom>
        </p:spPr>
      </p:pic>
      <p:sp>
        <p:nvSpPr>
          <p:cNvPr id="7" name="圖形 60">
            <a:extLst>
              <a:ext uri="{FF2B5EF4-FFF2-40B4-BE49-F238E27FC236}">
                <a16:creationId xmlns:a16="http://schemas.microsoft.com/office/drawing/2014/main" id="{2FAAD91B-F04E-4BF2-9DD7-F42197C58589}"/>
              </a:ext>
            </a:extLst>
          </p:cNvPr>
          <p:cNvSpPr/>
          <p:nvPr/>
        </p:nvSpPr>
        <p:spPr>
          <a:xfrm>
            <a:off x="493489" y="3697828"/>
            <a:ext cx="11205020" cy="2956252"/>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sp>
        <p:nvSpPr>
          <p:cNvPr id="14" name="文字方塊 13">
            <a:extLst>
              <a:ext uri="{FF2B5EF4-FFF2-40B4-BE49-F238E27FC236}">
                <a16:creationId xmlns:a16="http://schemas.microsoft.com/office/drawing/2014/main" id="{9AB28CEF-0DAD-4480-9F05-2BDCED25EED4}"/>
              </a:ext>
            </a:extLst>
          </p:cNvPr>
          <p:cNvSpPr txBox="1"/>
          <p:nvPr/>
        </p:nvSpPr>
        <p:spPr>
          <a:xfrm>
            <a:off x="1452673" y="4595051"/>
            <a:ext cx="4057791"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provides a range of NAS with integrated hardware and software solutions that can make the most of the incredible bandwidth provided by 10GbE networks.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D5B0EF7F-FEAB-4536-A3B4-B63624E0E9A9}"/>
              </a:ext>
            </a:extLst>
          </p:cNvPr>
          <p:cNvSpPr txBox="1"/>
          <p:nvPr/>
        </p:nvSpPr>
        <p:spPr>
          <a:xfrm>
            <a:off x="1452673" y="4370829"/>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10GbE NAS solutions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7DCA1133-B9FA-4EFD-AF70-26F10F5D36DD}"/>
              </a:ext>
            </a:extLst>
          </p:cNvPr>
          <p:cNvSpPr txBox="1"/>
          <p:nvPr/>
        </p:nvSpPr>
        <p:spPr>
          <a:xfrm>
            <a:off x="1452673" y="5499992"/>
            <a:ext cx="4057791"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provides 10GbE PCIe expansion card and Thunderbolt to 10GbE adapters to empower devices with 10GbE connectivity. The QM2 Expansion Card not only includes 10GbE connectivity, but also provides the ability to add M.2 SSDs to your workstation or NAS.</a:t>
            </a:r>
          </a:p>
        </p:txBody>
      </p:sp>
      <p:sp>
        <p:nvSpPr>
          <p:cNvPr id="17" name="文字方塊 16">
            <a:extLst>
              <a:ext uri="{FF2B5EF4-FFF2-40B4-BE49-F238E27FC236}">
                <a16:creationId xmlns:a16="http://schemas.microsoft.com/office/drawing/2014/main" id="{E1B20F9F-1E6D-434B-A518-E45459933A89}"/>
              </a:ext>
            </a:extLst>
          </p:cNvPr>
          <p:cNvSpPr txBox="1"/>
          <p:nvPr/>
        </p:nvSpPr>
        <p:spPr>
          <a:xfrm>
            <a:off x="1452673" y="527577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10GbE network adapters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29" name="圖形 28">
            <a:extLst>
              <a:ext uri="{FF2B5EF4-FFF2-40B4-BE49-F238E27FC236}">
                <a16:creationId xmlns:a16="http://schemas.microsoft.com/office/drawing/2014/main" id="{DF6E8289-4FAA-4354-9A5E-8F01BDC6324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47029" y="2642648"/>
            <a:ext cx="1363493" cy="778220"/>
          </a:xfrm>
          <a:prstGeom prst="rect">
            <a:avLst/>
          </a:prstGeom>
        </p:spPr>
      </p:pic>
      <p:cxnSp>
        <p:nvCxnSpPr>
          <p:cNvPr id="19" name="直線接點 18">
            <a:extLst>
              <a:ext uri="{FF2B5EF4-FFF2-40B4-BE49-F238E27FC236}">
                <a16:creationId xmlns:a16="http://schemas.microsoft.com/office/drawing/2014/main" id="{CDEB0931-D53E-4BD5-BDAE-434F49297CD2}"/>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0329BCDF-DEE5-4F00-A1B1-42608249605A}"/>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06BEA6AE-0034-409E-A238-A562BA68AAC4}"/>
              </a:ext>
            </a:extLst>
          </p:cNvPr>
          <p:cNvSpPr txBox="1"/>
          <p:nvPr/>
        </p:nvSpPr>
        <p:spPr>
          <a:xfrm>
            <a:off x="6946917" y="5499992"/>
            <a:ext cx="4129489"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QNAP’s QSW Series 10GbE switches supports 10GBASE-T and NBASE-T standards, allowing you to take advantage of higher network speeds with existing Cat 5e and 6a cables. Both SFP+ (fiber) and RJ45 (copper) ports are available for servicing a range of network needs. </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23D41909-8BE2-4400-854A-FC5B274780CE}"/>
              </a:ext>
            </a:extLst>
          </p:cNvPr>
          <p:cNvSpPr txBox="1"/>
          <p:nvPr/>
        </p:nvSpPr>
        <p:spPr>
          <a:xfrm>
            <a:off x="6946917" y="527577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10GbE switches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33" name="圖片 32" descr="一張含有 文字, 電子用品, 電腦 的圖片&#10;&#10;自動產生的描述">
            <a:extLst>
              <a:ext uri="{FF2B5EF4-FFF2-40B4-BE49-F238E27FC236}">
                <a16:creationId xmlns:a16="http://schemas.microsoft.com/office/drawing/2014/main" id="{44363743-FC9C-4A15-A7B6-A16CFD364EE9}"/>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l="5787"/>
          <a:stretch/>
        </p:blipFill>
        <p:spPr>
          <a:xfrm>
            <a:off x="497780" y="2714506"/>
            <a:ext cx="6559843" cy="1632769"/>
          </a:xfrm>
          <a:prstGeom prst="rect">
            <a:avLst/>
          </a:prstGeom>
        </p:spPr>
      </p:pic>
      <p:sp>
        <p:nvSpPr>
          <p:cNvPr id="37" name="文字方塊 36">
            <a:extLst>
              <a:ext uri="{FF2B5EF4-FFF2-40B4-BE49-F238E27FC236}">
                <a16:creationId xmlns:a16="http://schemas.microsoft.com/office/drawing/2014/main" id="{5CB9380B-24A3-4480-8A66-9E395239B780}"/>
              </a:ext>
            </a:extLst>
          </p:cNvPr>
          <p:cNvSpPr txBox="1"/>
          <p:nvPr/>
        </p:nvSpPr>
        <p:spPr>
          <a:xfrm>
            <a:off x="3567050" y="547915"/>
            <a:ext cx="6598334" cy="1446550"/>
          </a:xfrm>
          <a:prstGeom prst="rect">
            <a:avLst/>
          </a:prstGeom>
          <a:noFill/>
        </p:spPr>
        <p:txBody>
          <a:bodyPr wrap="square" rtlCol="0">
            <a:spAutoFit/>
          </a:bodyPr>
          <a:lstStyle/>
          <a:p>
            <a:pPr>
              <a:defRPr/>
            </a:pPr>
            <a:r>
              <a:rPr lang="en-US" altLang="zh-TW" sz="4400" b="1" dirty="0">
                <a:latin typeface="Arial" panose="020B0604020202020204" pitchFamily="34" charset="0"/>
                <a:cs typeface="Arial" panose="020B0604020202020204" pitchFamily="34" charset="0"/>
              </a:rPr>
              <a:t>10GbE connectivity: </a:t>
            </a:r>
          </a:p>
          <a:p>
            <a:pPr>
              <a:defRPr/>
            </a:pPr>
            <a:r>
              <a:rPr lang="en-US" altLang="zh-TW" sz="4400" b="1" dirty="0">
                <a:latin typeface="Arial" panose="020B0604020202020204" pitchFamily="34" charset="0"/>
                <a:cs typeface="Arial" panose="020B0604020202020204" pitchFamily="34" charset="0"/>
              </a:rPr>
              <a:t>The future is now!</a:t>
            </a:r>
            <a:endParaRPr lang="zh-TW" altLang="en-US" sz="4400" b="1">
              <a:latin typeface="Arial" panose="020B0604020202020204" pitchFamily="34" charset="0"/>
              <a:cs typeface="Arial" panose="020B0604020202020204" pitchFamily="34" charset="0"/>
            </a:endParaRPr>
          </a:p>
        </p:txBody>
      </p:sp>
      <p:sp>
        <p:nvSpPr>
          <p:cNvPr id="38" name="文字方塊 37">
            <a:extLst>
              <a:ext uri="{FF2B5EF4-FFF2-40B4-BE49-F238E27FC236}">
                <a16:creationId xmlns:a16="http://schemas.microsoft.com/office/drawing/2014/main" id="{50122B7A-1B63-4B4B-B300-051F8EC75EF9}"/>
              </a:ext>
            </a:extLst>
          </p:cNvPr>
          <p:cNvSpPr txBox="1"/>
          <p:nvPr/>
        </p:nvSpPr>
        <p:spPr>
          <a:xfrm>
            <a:off x="3618989" y="1957275"/>
            <a:ext cx="6474243" cy="787588"/>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10GbE connectivity improves overall network performance and everyday tasks with ten times the bandwidth of 1GbE. By offering 10GbE-ready NAS, network adapters and switches, QNAP is a one-stop provider for everything you need to create your own 10GbE environment.</a:t>
            </a:r>
          </a:p>
        </p:txBody>
      </p:sp>
      <p:pic>
        <p:nvPicPr>
          <p:cNvPr id="3" name="圖片 2">
            <a:extLst>
              <a:ext uri="{FF2B5EF4-FFF2-40B4-BE49-F238E27FC236}">
                <a16:creationId xmlns:a16="http://schemas.microsoft.com/office/drawing/2014/main" id="{21473A63-8C8A-473E-8959-8A3031D16E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8606" y="3437133"/>
            <a:ext cx="5015147" cy="1748002"/>
          </a:xfrm>
          <a:prstGeom prst="rect">
            <a:avLst/>
          </a:prstGeom>
        </p:spPr>
      </p:pic>
      <p:pic>
        <p:nvPicPr>
          <p:cNvPr id="6" name="圖形 5">
            <a:extLst>
              <a:ext uri="{FF2B5EF4-FFF2-40B4-BE49-F238E27FC236}">
                <a16:creationId xmlns:a16="http://schemas.microsoft.com/office/drawing/2014/main" id="{2ECD3DE2-4067-4636-83CD-F90C370C76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8359" y="4457606"/>
            <a:ext cx="396000" cy="291789"/>
          </a:xfrm>
          <a:prstGeom prst="rect">
            <a:avLst/>
          </a:prstGeom>
        </p:spPr>
      </p:pic>
      <p:pic>
        <p:nvPicPr>
          <p:cNvPr id="21" name="圖形 20">
            <a:extLst>
              <a:ext uri="{FF2B5EF4-FFF2-40B4-BE49-F238E27FC236}">
                <a16:creationId xmlns:a16="http://schemas.microsoft.com/office/drawing/2014/main" id="{8C702E57-4F93-47FE-9477-4AF76D7A59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88700" y="5373091"/>
            <a:ext cx="360000" cy="243871"/>
          </a:xfrm>
          <a:prstGeom prst="rect">
            <a:avLst/>
          </a:prstGeom>
        </p:spPr>
      </p:pic>
      <p:pic>
        <p:nvPicPr>
          <p:cNvPr id="25" name="圖形 24">
            <a:extLst>
              <a:ext uri="{FF2B5EF4-FFF2-40B4-BE49-F238E27FC236}">
                <a16:creationId xmlns:a16="http://schemas.microsoft.com/office/drawing/2014/main" id="{4F33BDA9-DE9E-4634-9753-76A02804CC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5593" y="5309404"/>
            <a:ext cx="324000" cy="274909"/>
          </a:xfrm>
          <a:prstGeom prst="rect">
            <a:avLst/>
          </a:prstGeom>
        </p:spPr>
      </p:pic>
    </p:spTree>
    <p:extLst>
      <p:ext uri="{BB962C8B-B14F-4D97-AF65-F5344CB8AC3E}">
        <p14:creationId xmlns:p14="http://schemas.microsoft.com/office/powerpoint/2010/main" val="3884976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493488" y="3409526"/>
            <a:ext cx="11207777" cy="324455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1357760" y="3891512"/>
            <a:ext cx="4140289"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With transfer speeds of up to 40GbE, file sharing and high-resolution multimedia editing is greatly boosted.</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357760" y="366729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Ultra-high speed transfer</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1357760" y="5499540"/>
            <a:ext cx="4140289"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innovative T2E Converter bridges Thunderbolt and Ethernet networks, allowing Thunderbolt-enabled computers to connect to these networks via their Thunderbolt connection to the Thunderbolt NAS. This saves a 10GbE port and eliminates the need for extra adapters or network cards.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1357760" y="5108570"/>
            <a:ext cx="3338065" cy="461665"/>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Facilitate 10GbE workflows with Thunderbolt-to-Ethernet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6" y="560202"/>
            <a:ext cx="6675599" cy="1754326"/>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Breakthrough performance and outstanding connectivity with Thunderbolt NAS</a:t>
            </a:r>
            <a:endParaRPr lang="zh-TW" altLang="en-US" sz="36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2323040"/>
            <a:ext cx="6531769" cy="1027654"/>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QNAP offers the very best in connectivity with Thunderbolt™ NAS. Providing speed and versatility that standard NAS cannot match, video production professionals using QNAP Thunderbolt™ NAS enjoy enhanced workflows, unprecedented speed, and incredible versatility.</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316435" y="3891512"/>
            <a:ext cx="4057791"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Compatible with USB Type-C, Thunderbolt NAS can easily centralize file storage and sharing from any USB Type-C device without needing a different cable.</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316435" y="366729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High availability with USB Type-C</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316435" y="5332792"/>
            <a:ext cx="4057791"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increased bandwidth of Thunderbolt 3 enables smooth video editing and faster file sharing for photographers, video editors and graphic designers. Several Thunderbolt™ devices can be connected to the Thunderbolt NAS to process real-time photo and audio editing simultaneously without impacting system performance.</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316435" y="510857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Collaboration station for Mac and Windows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49" name="圖形 48">
            <a:extLst>
              <a:ext uri="{FF2B5EF4-FFF2-40B4-BE49-F238E27FC236}">
                <a16:creationId xmlns:a16="http://schemas.microsoft.com/office/drawing/2014/main" id="{E2C0370F-C975-41C4-BC17-66AB9BE7D56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0921604" y="190500"/>
            <a:ext cx="773378" cy="6463580"/>
          </a:xfrm>
          <a:prstGeom prst="rect">
            <a:avLst/>
          </a:prstGeom>
        </p:spPr>
      </p:pic>
      <p:pic>
        <p:nvPicPr>
          <p:cNvPr id="47" name="圖形 46">
            <a:extLst>
              <a:ext uri="{FF2B5EF4-FFF2-40B4-BE49-F238E27FC236}">
                <a16:creationId xmlns:a16="http://schemas.microsoft.com/office/drawing/2014/main" id="{F344167F-EDAD-474B-B1DD-98E8BBD076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08886" y="1891159"/>
            <a:ext cx="1186096" cy="2372191"/>
          </a:xfrm>
          <a:prstGeom prst="rect">
            <a:avLst/>
          </a:prstGeom>
        </p:spPr>
      </p:pic>
      <p:pic>
        <p:nvPicPr>
          <p:cNvPr id="52" name="圖形 51">
            <a:extLst>
              <a:ext uri="{FF2B5EF4-FFF2-40B4-BE49-F238E27FC236}">
                <a16:creationId xmlns:a16="http://schemas.microsoft.com/office/drawing/2014/main" id="{8702D7A5-CBC2-4BE4-842A-9DDBE4F9447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10503886" y="4010294"/>
            <a:ext cx="1598474" cy="46904"/>
          </a:xfrm>
          <a:prstGeom prst="rect">
            <a:avLst/>
          </a:prstGeom>
        </p:spPr>
      </p:pic>
      <p:pic>
        <p:nvPicPr>
          <p:cNvPr id="53" name="圖形 52">
            <a:extLst>
              <a:ext uri="{FF2B5EF4-FFF2-40B4-BE49-F238E27FC236}">
                <a16:creationId xmlns:a16="http://schemas.microsoft.com/office/drawing/2014/main" id="{BB509A3E-2900-4137-8EF7-63CE4E3EA33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10301401" y="3440661"/>
            <a:ext cx="1598474" cy="46904"/>
          </a:xfrm>
          <a:prstGeom prst="rect">
            <a:avLst/>
          </a:prstGeom>
        </p:spPr>
      </p:pic>
      <p:pic>
        <p:nvPicPr>
          <p:cNvPr id="51" name="圖片 50" descr="一張含有 文字, 電子用品, 電腦 的圖片&#10;&#10;自動產生的描述">
            <a:extLst>
              <a:ext uri="{FF2B5EF4-FFF2-40B4-BE49-F238E27FC236}">
                <a16:creationId xmlns:a16="http://schemas.microsoft.com/office/drawing/2014/main" id="{B9F54E09-EE77-4E7B-8E89-C33D88B107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94928" y="633537"/>
            <a:ext cx="3971746" cy="2332951"/>
          </a:xfrm>
          <a:prstGeom prst="rect">
            <a:avLst/>
          </a:prstGeom>
        </p:spPr>
      </p:pic>
      <p:pic>
        <p:nvPicPr>
          <p:cNvPr id="3" name="圖形 2">
            <a:extLst>
              <a:ext uri="{FF2B5EF4-FFF2-40B4-BE49-F238E27FC236}">
                <a16:creationId xmlns:a16="http://schemas.microsoft.com/office/drawing/2014/main" id="{96CDBE1F-F022-494B-A561-0064134A75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22391" y="5191424"/>
            <a:ext cx="342900" cy="352425"/>
          </a:xfrm>
          <a:prstGeom prst="rect">
            <a:avLst/>
          </a:prstGeom>
        </p:spPr>
      </p:pic>
      <p:pic>
        <p:nvPicPr>
          <p:cNvPr id="7" name="圖形 6">
            <a:extLst>
              <a:ext uri="{FF2B5EF4-FFF2-40B4-BE49-F238E27FC236}">
                <a16:creationId xmlns:a16="http://schemas.microsoft.com/office/drawing/2014/main" id="{47722A41-E507-420D-B61D-C226018F5F9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38626" y="3781973"/>
            <a:ext cx="342900" cy="104775"/>
          </a:xfrm>
          <a:prstGeom prst="rect">
            <a:avLst/>
          </a:prstGeom>
        </p:spPr>
      </p:pic>
      <p:pic>
        <p:nvPicPr>
          <p:cNvPr id="10" name="圖形 9">
            <a:extLst>
              <a:ext uri="{FF2B5EF4-FFF2-40B4-BE49-F238E27FC236}">
                <a16:creationId xmlns:a16="http://schemas.microsoft.com/office/drawing/2014/main" id="{66F87423-7688-4996-A56E-A3E50721A7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936" y="3744105"/>
            <a:ext cx="381000" cy="285750"/>
          </a:xfrm>
          <a:prstGeom prst="rect">
            <a:avLst/>
          </a:prstGeom>
        </p:spPr>
      </p:pic>
      <p:pic>
        <p:nvPicPr>
          <p:cNvPr id="28" name="圖形 27">
            <a:extLst>
              <a:ext uri="{FF2B5EF4-FFF2-40B4-BE49-F238E27FC236}">
                <a16:creationId xmlns:a16="http://schemas.microsoft.com/office/drawing/2014/main" id="{279B513D-55C8-4DCB-94FF-5BB45B1A1E6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4085" y="5191764"/>
            <a:ext cx="250839" cy="324000"/>
          </a:xfrm>
          <a:prstGeom prst="rect">
            <a:avLst/>
          </a:prstGeom>
        </p:spPr>
      </p:pic>
    </p:spTree>
    <p:extLst>
      <p:ext uri="{BB962C8B-B14F-4D97-AF65-F5344CB8AC3E}">
        <p14:creationId xmlns:p14="http://schemas.microsoft.com/office/powerpoint/2010/main" val="3330591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群組 37">
            <a:extLst>
              <a:ext uri="{FF2B5EF4-FFF2-40B4-BE49-F238E27FC236}">
                <a16:creationId xmlns:a16="http://schemas.microsoft.com/office/drawing/2014/main" id="{C024FDFE-411E-4049-B5E5-7C68B1B40F51}"/>
              </a:ext>
            </a:extLst>
          </p:cNvPr>
          <p:cNvGrpSpPr/>
          <p:nvPr/>
        </p:nvGrpSpPr>
        <p:grpSpPr>
          <a:xfrm>
            <a:off x="506348" y="4139808"/>
            <a:ext cx="2494025" cy="2494025"/>
            <a:chOff x="552068" y="3232392"/>
            <a:chExt cx="1533525" cy="1533525"/>
          </a:xfrm>
        </p:grpSpPr>
        <p:pic>
          <p:nvPicPr>
            <p:cNvPr id="39" name="圖形 38">
              <a:extLst>
                <a:ext uri="{FF2B5EF4-FFF2-40B4-BE49-F238E27FC236}">
                  <a16:creationId xmlns:a16="http://schemas.microsoft.com/office/drawing/2014/main" id="{F9F5CFB8-A569-43D4-85BF-87B5282E707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2068" y="3232392"/>
              <a:ext cx="1533525" cy="1533525"/>
            </a:xfrm>
            <a:prstGeom prst="rect">
              <a:avLst/>
            </a:prstGeom>
          </p:spPr>
        </p:pic>
        <p:pic>
          <p:nvPicPr>
            <p:cNvPr id="40" name="圖形 39">
              <a:extLst>
                <a:ext uri="{FF2B5EF4-FFF2-40B4-BE49-F238E27FC236}">
                  <a16:creationId xmlns:a16="http://schemas.microsoft.com/office/drawing/2014/main" id="{1EC53611-4683-4C24-AEA0-E256FF174A9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2069" y="3574972"/>
              <a:ext cx="1190944" cy="1190944"/>
            </a:xfrm>
            <a:prstGeom prst="rect">
              <a:avLst/>
            </a:prstGeom>
          </p:spPr>
        </p:pic>
      </p:grpSp>
      <p:sp>
        <p:nvSpPr>
          <p:cNvPr id="45" name="矩形: 圓角 44">
            <a:extLst>
              <a:ext uri="{FF2B5EF4-FFF2-40B4-BE49-F238E27FC236}">
                <a16:creationId xmlns:a16="http://schemas.microsoft.com/office/drawing/2014/main" id="{E09840E7-CFA3-4E9D-90FC-A16706F8014B}"/>
              </a:ext>
            </a:extLst>
          </p:cNvPr>
          <p:cNvSpPr/>
          <p:nvPr/>
        </p:nvSpPr>
        <p:spPr>
          <a:xfrm>
            <a:off x="2281347" y="3908723"/>
            <a:ext cx="2105033" cy="1807970"/>
          </a:xfrm>
          <a:prstGeom prst="roundRect">
            <a:avLst>
              <a:gd name="adj" fmla="val 4881"/>
            </a:avLst>
          </a:prstGeom>
          <a:gradFill>
            <a:gsLst>
              <a:gs pos="0">
                <a:schemeClr val="tx1">
                  <a:lumMod val="95000"/>
                  <a:lumOff val="5000"/>
                  <a:alpha val="0"/>
                </a:schemeClr>
              </a:gs>
              <a:gs pos="100000">
                <a:schemeClr val="tx1">
                  <a:lumMod val="95000"/>
                  <a:lumOff val="5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圖形 36">
            <a:extLst>
              <a:ext uri="{FF2B5EF4-FFF2-40B4-BE49-F238E27FC236}">
                <a16:creationId xmlns:a16="http://schemas.microsoft.com/office/drawing/2014/main" id="{2B0D41C5-9848-4B10-8B42-D8480C83AE5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38575" y="3662056"/>
            <a:ext cx="1276725" cy="1150905"/>
          </a:xfrm>
          <a:prstGeom prst="rect">
            <a:avLst/>
          </a:prstGeom>
        </p:spPr>
      </p:pic>
      <p:sp>
        <p:nvSpPr>
          <p:cNvPr id="29" name="圖形 60">
            <a:extLst>
              <a:ext uri="{FF2B5EF4-FFF2-40B4-BE49-F238E27FC236}">
                <a16:creationId xmlns:a16="http://schemas.microsoft.com/office/drawing/2014/main" id="{0E229200-B2FD-4149-9318-3440BFF70537}"/>
              </a:ext>
            </a:extLst>
          </p:cNvPr>
          <p:cNvSpPr/>
          <p:nvPr/>
        </p:nvSpPr>
        <p:spPr>
          <a:xfrm>
            <a:off x="5600699" y="184597"/>
            <a:ext cx="6100565" cy="6469483"/>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6549162" y="915218"/>
            <a:ext cx="4580800" cy="254172"/>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DAS supports various RAID levels to improve performance and data protection.</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6549162" y="690996"/>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RAID Support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6549162" y="1877825"/>
            <a:ext cx="465384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QNAP External RAID Manager helps monitor the DAS system, drives, and health status. It automatically sends system alerts to your PC if an error occurs.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6549162" y="1616732"/>
            <a:ext cx="3338065"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Simple Interface</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7" y="541150"/>
            <a:ext cx="4832512" cy="1754326"/>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Flexible and economical storage expansion</a:t>
            </a:r>
            <a:endParaRPr lang="zh-TW" altLang="en-US" sz="36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1" y="2284936"/>
            <a:ext cx="4481583" cy="1267719"/>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Direct-attached Storage (DAS) adds additional storage capacity to your PC by being directly connected via USB or another port. DAS is usually plug-and-use to a single device and is suitable for users who seek extra storage space and not the advanced features and network connectivity of NAS.</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525986" y="2960417"/>
            <a:ext cx="4603976"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DAS can be used with either USB Type-C, SATA, or SAS for faster data transfer and can be easily managed using QTS / QuTS hero Storage &amp; Snapshots. The TL series is suited for NAS expansion.</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525985" y="2736195"/>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For NAS Expansion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525985" y="4184732"/>
            <a:ext cx="4603977"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DAS is completely plug-and-use and does not require any network configuration. An eject button is included to quickly remove the DAS from the connected computer.</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525985" y="396051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Effortless Setup</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6525985" y="5334044"/>
            <a:ext cx="4677023"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DAS are ideal choices for PC users looking to expand their storage space. They use USB Type-C, SATA, or SAS for faster data transfer and support software and hardware-controlled RAID configurations for flexible storage configuration.</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6525985" y="5109822"/>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For PC Expansion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4" name="圖形 3">
            <a:extLst>
              <a:ext uri="{FF2B5EF4-FFF2-40B4-BE49-F238E27FC236}">
                <a16:creationId xmlns:a16="http://schemas.microsoft.com/office/drawing/2014/main" id="{6079C9EE-BF78-4514-B5CE-1B99F1F8F9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62687" y="772343"/>
            <a:ext cx="334800" cy="324000"/>
          </a:xfrm>
          <a:prstGeom prst="rect">
            <a:avLst/>
          </a:prstGeom>
        </p:spPr>
      </p:pic>
      <p:pic>
        <p:nvPicPr>
          <p:cNvPr id="6" name="圖形 5">
            <a:extLst>
              <a:ext uri="{FF2B5EF4-FFF2-40B4-BE49-F238E27FC236}">
                <a16:creationId xmlns:a16="http://schemas.microsoft.com/office/drawing/2014/main" id="{0FD821D8-8E64-4B40-9205-E4C79CC3BC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3160" y="1693705"/>
            <a:ext cx="324000" cy="243000"/>
          </a:xfrm>
          <a:prstGeom prst="rect">
            <a:avLst/>
          </a:prstGeom>
        </p:spPr>
      </p:pic>
      <p:pic>
        <p:nvPicPr>
          <p:cNvPr id="9" name="圖形 8">
            <a:extLst>
              <a:ext uri="{FF2B5EF4-FFF2-40B4-BE49-F238E27FC236}">
                <a16:creationId xmlns:a16="http://schemas.microsoft.com/office/drawing/2014/main" id="{4CCED631-EC3A-403B-89E1-6EDCB2553F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7922" y="2836592"/>
            <a:ext cx="288000" cy="277333"/>
          </a:xfrm>
          <a:prstGeom prst="rect">
            <a:avLst/>
          </a:prstGeom>
        </p:spPr>
      </p:pic>
      <p:pic>
        <p:nvPicPr>
          <p:cNvPr id="12" name="圖形 11">
            <a:extLst>
              <a:ext uri="{FF2B5EF4-FFF2-40B4-BE49-F238E27FC236}">
                <a16:creationId xmlns:a16="http://schemas.microsoft.com/office/drawing/2014/main" id="{550F9D63-5A01-42B6-898D-4C63F5A989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57923" y="4004482"/>
            <a:ext cx="288000" cy="288000"/>
          </a:xfrm>
          <a:prstGeom prst="rect">
            <a:avLst/>
          </a:prstGeom>
        </p:spPr>
      </p:pic>
      <p:pic>
        <p:nvPicPr>
          <p:cNvPr id="14" name="圖形 13">
            <a:extLst>
              <a:ext uri="{FF2B5EF4-FFF2-40B4-BE49-F238E27FC236}">
                <a16:creationId xmlns:a16="http://schemas.microsoft.com/office/drawing/2014/main" id="{F1FB6ED3-EE8F-483E-BB14-5AAAAF1675C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48397" y="5224505"/>
            <a:ext cx="317739" cy="252000"/>
          </a:xfrm>
          <a:prstGeom prst="rect">
            <a:avLst/>
          </a:prstGeom>
        </p:spPr>
      </p:pic>
      <p:pic>
        <p:nvPicPr>
          <p:cNvPr id="36" name="圖形 35">
            <a:extLst>
              <a:ext uri="{FF2B5EF4-FFF2-40B4-BE49-F238E27FC236}">
                <a16:creationId xmlns:a16="http://schemas.microsoft.com/office/drawing/2014/main" id="{CC22C3F2-9087-4ECE-913E-F8C75671FF87}"/>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801308" y="4070340"/>
            <a:ext cx="388990" cy="696087"/>
          </a:xfrm>
          <a:prstGeom prst="rect">
            <a:avLst/>
          </a:prstGeom>
        </p:spPr>
      </p:pic>
      <p:pic>
        <p:nvPicPr>
          <p:cNvPr id="32" name="圖片 31" descr="一張含有 文字, 電子用品, 計算機 的圖片&#10;&#10;自動產生的描述">
            <a:extLst>
              <a:ext uri="{FF2B5EF4-FFF2-40B4-BE49-F238E27FC236}">
                <a16:creationId xmlns:a16="http://schemas.microsoft.com/office/drawing/2014/main" id="{573A39E9-C6D3-4C10-885E-7F8CAB37F34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7149" y="3701503"/>
            <a:ext cx="4985292" cy="2998374"/>
          </a:xfrm>
          <a:prstGeom prst="rect">
            <a:avLst/>
          </a:prstGeom>
        </p:spPr>
      </p:pic>
    </p:spTree>
    <p:extLst>
      <p:ext uri="{BB962C8B-B14F-4D97-AF65-F5344CB8AC3E}">
        <p14:creationId xmlns:p14="http://schemas.microsoft.com/office/powerpoint/2010/main" val="760031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6972300" y="184597"/>
            <a:ext cx="4728964" cy="6458405"/>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43" name="圖形 42">
            <a:extLst>
              <a:ext uri="{FF2B5EF4-FFF2-40B4-BE49-F238E27FC236}">
                <a16:creationId xmlns:a16="http://schemas.microsoft.com/office/drawing/2014/main" id="{AB3F7E1D-A464-4074-B188-F3392708CCB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6240" r="25643" b="1"/>
          <a:stretch/>
        </p:blipFill>
        <p:spPr>
          <a:xfrm rot="5400000">
            <a:off x="9191817" y="3004312"/>
            <a:ext cx="1606922" cy="3406481"/>
          </a:xfrm>
          <a:prstGeom prst="rect">
            <a:avLst/>
          </a:prstGeom>
        </p:spPr>
      </p:pic>
      <p:pic>
        <p:nvPicPr>
          <p:cNvPr id="41" name="圖形 40">
            <a:extLst>
              <a:ext uri="{FF2B5EF4-FFF2-40B4-BE49-F238E27FC236}">
                <a16:creationId xmlns:a16="http://schemas.microsoft.com/office/drawing/2014/main" id="{181B3299-8C5D-42A9-9DCC-8F1B6BBE094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flipH="1">
            <a:off x="8972948" y="3507327"/>
            <a:ext cx="722178" cy="4728962"/>
          </a:xfrm>
          <a:prstGeom prst="rect">
            <a:avLst/>
          </a:prstGeom>
        </p:spPr>
      </p:pic>
      <p:pic>
        <p:nvPicPr>
          <p:cNvPr id="48" name="圖形 47">
            <a:extLst>
              <a:ext uri="{FF2B5EF4-FFF2-40B4-BE49-F238E27FC236}">
                <a16:creationId xmlns:a16="http://schemas.microsoft.com/office/drawing/2014/main" id="{92E16497-583A-42E8-B001-5ACEC8D2406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flipH="1">
            <a:off x="8972950" y="3917432"/>
            <a:ext cx="722178" cy="4728961"/>
          </a:xfrm>
          <a:prstGeom prst="rect">
            <a:avLst/>
          </a:prstGeom>
        </p:spPr>
      </p:pic>
      <p:sp>
        <p:nvSpPr>
          <p:cNvPr id="52" name="矩形: 圓角 51">
            <a:extLst>
              <a:ext uri="{FF2B5EF4-FFF2-40B4-BE49-F238E27FC236}">
                <a16:creationId xmlns:a16="http://schemas.microsoft.com/office/drawing/2014/main" id="{33BF2629-959E-48E8-9A7B-75C04A003D94}"/>
              </a:ext>
            </a:extLst>
          </p:cNvPr>
          <p:cNvSpPr/>
          <p:nvPr/>
        </p:nvSpPr>
        <p:spPr>
          <a:xfrm>
            <a:off x="7445242" y="3535555"/>
            <a:ext cx="3773671" cy="3438406"/>
          </a:xfrm>
          <a:prstGeom prst="roundRect">
            <a:avLst>
              <a:gd name="adj" fmla="val 4881"/>
            </a:avLst>
          </a:prstGeom>
          <a:gradFill>
            <a:gsLst>
              <a:gs pos="0">
                <a:schemeClr val="tx1">
                  <a:lumMod val="95000"/>
                  <a:lumOff val="5000"/>
                  <a:alpha val="0"/>
                </a:schemeClr>
              </a:gs>
              <a:gs pos="100000">
                <a:schemeClr val="tx1">
                  <a:lumMod val="95000"/>
                  <a:lumOff val="5000"/>
                  <a:alpha val="70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1299296" y="3997886"/>
            <a:ext cx="5010437"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Easily play recordings with a connected HDMI display using the QVR Smart Client. Search for event recordings within a time period and detection area specified in the user interface.</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299297" y="3773664"/>
            <a:ext cx="4653846"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Direct monitoring on an HDMI display</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1299297" y="4960493"/>
            <a:ext cx="4959831"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QVR Elite’s surveillance footage can be processed by multiple QNAP AI-based video analytics applications (such as QVR Face, QVR Human, QVR DoorAccess) to empower surveillance systems with smart door access, facial recognition, human counting capabilities and more.</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1299297" y="4699400"/>
            <a:ext cx="458080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Leverage AI-based applications for value-added services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43731" y="338095"/>
            <a:ext cx="6100565" cy="1754326"/>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Next-generation</a:t>
            </a:r>
            <a:r>
              <a:rPr lang="zh-TW" altLang="en-US" sz="3600" b="1" dirty="0">
                <a:latin typeface="Arial" panose="020B0604020202020204" pitchFamily="34" charset="0"/>
                <a:cs typeface="Arial" panose="020B0604020202020204" pitchFamily="34" charset="0"/>
              </a:rPr>
              <a:t> </a:t>
            </a:r>
            <a:r>
              <a:rPr lang="en-US" altLang="zh-TW" sz="3600" b="1" dirty="0">
                <a:latin typeface="Arial" panose="020B0604020202020204" pitchFamily="34" charset="0"/>
                <a:cs typeface="Arial" panose="020B0604020202020204" pitchFamily="34" charset="0"/>
              </a:rPr>
              <a:t>intelligent IP surveillance</a:t>
            </a:r>
            <a:r>
              <a:rPr lang="zh-TW" altLang="en-US" sz="3600" b="1" dirty="0">
                <a:latin typeface="Arial" panose="020B0604020202020204" pitchFamily="34" charset="0"/>
                <a:cs typeface="Arial" panose="020B0604020202020204" pitchFamily="34" charset="0"/>
              </a:rPr>
              <a:t> </a:t>
            </a:r>
            <a:r>
              <a:rPr lang="en-US" altLang="zh-TW" sz="3600" b="1" dirty="0">
                <a:latin typeface="Arial" panose="020B0604020202020204" pitchFamily="34" charset="0"/>
                <a:cs typeface="Arial" panose="020B0604020202020204" pitchFamily="34" charset="0"/>
              </a:rPr>
              <a:t>and remote backup</a:t>
            </a:r>
            <a:r>
              <a:rPr lang="zh-TW" altLang="en-US" sz="3600" b="1" dirty="0">
                <a:latin typeface="Arial" panose="020B0604020202020204" pitchFamily="34" charset="0"/>
                <a:cs typeface="Arial" panose="020B0604020202020204" pitchFamily="34" charset="0"/>
              </a:rPr>
              <a:t> </a:t>
            </a:r>
            <a:r>
              <a:rPr lang="en-US" altLang="zh-TW" sz="3600" b="1" dirty="0">
                <a:latin typeface="Arial" panose="020B0604020202020204" pitchFamily="34" charset="0"/>
                <a:cs typeface="Arial" panose="020B0604020202020204" pitchFamily="34" charset="0"/>
              </a:rPr>
              <a:t>solution</a:t>
            </a:r>
            <a:endParaRPr lang="zh-TW" altLang="en-US" sz="3600" b="1" dirty="0">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54425" y="2049272"/>
            <a:ext cx="5524273" cy="1507785"/>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With the subscription-based QVR Elite smart surveillance solution you only pay for the channel licenses you need, allowing you to affordably safeguard your property. You can arrange a dedicated, independent storage space for surveillance data on the QNAP NAS and enjoy simplified camera management, storage space allocation, camera live viewing and playback. Recordings are saved as MP4 files for playback on nearly every device. </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1276121" y="6043085"/>
            <a:ext cx="503578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QVR Pro Client enables monitoring multiple channels simultaneously. Flexibly switch between live view and playback mode to easily fulfill centralized monitoring and management. </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1276120" y="5818863"/>
            <a:ext cx="4603976"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QVR Pro Client: Centralized monitoring and management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7680656" y="1740264"/>
            <a:ext cx="3756919"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Create multiple recording spaces for QVR Elite recordings. If you run out of storage space, you can easily expand your NAS storage by connecting to QNAP expansion enclosures.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7680655" y="1516043"/>
            <a:ext cx="4167017"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Easy capacity expansion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7680656" y="2757406"/>
            <a:ext cx="3816526"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QVR Elite is subscription-based, with monthly, yearly, and 3-year subscription plans. You can build a robust surveillance system with a low-cost monthly price of US $1.99 per channel. You can alter the subscription based on your needs to reach higher cost efficiency.</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7680655" y="2533185"/>
            <a:ext cx="4167017"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Low cost: flexible subscription plan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3" name="文字方塊 32">
            <a:extLst>
              <a:ext uri="{FF2B5EF4-FFF2-40B4-BE49-F238E27FC236}">
                <a16:creationId xmlns:a16="http://schemas.microsoft.com/office/drawing/2014/main" id="{23D83322-BC60-4D11-898E-225B3B984CE8}"/>
              </a:ext>
            </a:extLst>
          </p:cNvPr>
          <p:cNvSpPr txBox="1"/>
          <p:nvPr/>
        </p:nvSpPr>
        <p:spPr>
          <a:xfrm>
            <a:off x="7680656" y="588193"/>
            <a:ext cx="3756919"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QVR Elite records video files in the universal MP4 format, allowing for smooth playback on any device. In addition, you can conveniently back up recordings to other QTS / QuTS hero NAS or cloud storage space using Hybrid Backup Sync or HybridMount.</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4" name="文字方塊 33">
            <a:extLst>
              <a:ext uri="{FF2B5EF4-FFF2-40B4-BE49-F238E27FC236}">
                <a16:creationId xmlns:a16="http://schemas.microsoft.com/office/drawing/2014/main" id="{DC44526C-C0C1-45A2-8E68-A9421F666AE3}"/>
              </a:ext>
            </a:extLst>
          </p:cNvPr>
          <p:cNvSpPr txBox="1"/>
          <p:nvPr/>
        </p:nvSpPr>
        <p:spPr>
          <a:xfrm>
            <a:off x="7680655" y="363972"/>
            <a:ext cx="4167017"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Records using the MP4 video format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5" name="圖形 4">
            <a:extLst>
              <a:ext uri="{FF2B5EF4-FFF2-40B4-BE49-F238E27FC236}">
                <a16:creationId xmlns:a16="http://schemas.microsoft.com/office/drawing/2014/main" id="{C33C1F53-A2C7-46D2-A9F3-1CA93AE2EA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9935" y="3863150"/>
            <a:ext cx="360000" cy="144000"/>
          </a:xfrm>
          <a:prstGeom prst="rect">
            <a:avLst/>
          </a:prstGeom>
        </p:spPr>
      </p:pic>
      <p:pic>
        <p:nvPicPr>
          <p:cNvPr id="8" name="圖形 7">
            <a:extLst>
              <a:ext uri="{FF2B5EF4-FFF2-40B4-BE49-F238E27FC236}">
                <a16:creationId xmlns:a16="http://schemas.microsoft.com/office/drawing/2014/main" id="{70316A88-2C17-4BB9-8FB5-137508ACE9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7935" y="4694767"/>
            <a:ext cx="324000" cy="353455"/>
          </a:xfrm>
          <a:prstGeom prst="rect">
            <a:avLst/>
          </a:prstGeom>
        </p:spPr>
      </p:pic>
      <p:pic>
        <p:nvPicPr>
          <p:cNvPr id="11" name="圖形 10">
            <a:extLst>
              <a:ext uri="{FF2B5EF4-FFF2-40B4-BE49-F238E27FC236}">
                <a16:creationId xmlns:a16="http://schemas.microsoft.com/office/drawing/2014/main" id="{39BCB657-9D5D-4B2C-9E82-76E48A1877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5935" y="5852301"/>
            <a:ext cx="288000" cy="288000"/>
          </a:xfrm>
          <a:prstGeom prst="rect">
            <a:avLst/>
          </a:prstGeom>
        </p:spPr>
      </p:pic>
      <p:pic>
        <p:nvPicPr>
          <p:cNvPr id="15" name="圖形 14">
            <a:extLst>
              <a:ext uri="{FF2B5EF4-FFF2-40B4-BE49-F238E27FC236}">
                <a16:creationId xmlns:a16="http://schemas.microsoft.com/office/drawing/2014/main" id="{26BF9947-AB0F-4E10-82C5-33A82DD5CCC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83242" y="426850"/>
            <a:ext cx="324000" cy="250839"/>
          </a:xfrm>
          <a:prstGeom prst="rect">
            <a:avLst/>
          </a:prstGeom>
        </p:spPr>
      </p:pic>
      <p:pic>
        <p:nvPicPr>
          <p:cNvPr id="21" name="圖形 20">
            <a:extLst>
              <a:ext uri="{FF2B5EF4-FFF2-40B4-BE49-F238E27FC236}">
                <a16:creationId xmlns:a16="http://schemas.microsoft.com/office/drawing/2014/main" id="{0FCA328C-4022-432D-9F0A-D241463226E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01242" y="1544616"/>
            <a:ext cx="288000" cy="288000"/>
          </a:xfrm>
          <a:prstGeom prst="rect">
            <a:avLst/>
          </a:prstGeom>
        </p:spPr>
      </p:pic>
      <p:pic>
        <p:nvPicPr>
          <p:cNvPr id="44" name="圖形 43">
            <a:extLst>
              <a:ext uri="{FF2B5EF4-FFF2-40B4-BE49-F238E27FC236}">
                <a16:creationId xmlns:a16="http://schemas.microsoft.com/office/drawing/2014/main" id="{9579DEA9-7522-4DA2-B4AF-444A5DF6BEC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283242" y="2542515"/>
            <a:ext cx="324000" cy="394875"/>
          </a:xfrm>
          <a:prstGeom prst="rect">
            <a:avLst/>
          </a:prstGeom>
        </p:spPr>
      </p:pic>
      <p:pic>
        <p:nvPicPr>
          <p:cNvPr id="47" name="圖片 46">
            <a:extLst>
              <a:ext uri="{FF2B5EF4-FFF2-40B4-BE49-F238E27FC236}">
                <a16:creationId xmlns:a16="http://schemas.microsoft.com/office/drawing/2014/main" id="{33FF4DD5-EC1A-4F28-AD03-BA482354E98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328890" y="3408350"/>
            <a:ext cx="3743615" cy="3438406"/>
          </a:xfrm>
          <a:prstGeom prst="rect">
            <a:avLst/>
          </a:prstGeom>
        </p:spPr>
      </p:pic>
    </p:spTree>
    <p:extLst>
      <p:ext uri="{BB962C8B-B14F-4D97-AF65-F5344CB8AC3E}">
        <p14:creationId xmlns:p14="http://schemas.microsoft.com/office/powerpoint/2010/main" val="1381944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31F42D8-A13A-4E8A-A6C1-7F8F90F68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311" y="2826511"/>
            <a:ext cx="4137901" cy="4136501"/>
          </a:xfrm>
          <a:prstGeom prst="rect">
            <a:avLst/>
          </a:prstGeom>
        </p:spPr>
      </p:pic>
      <p:sp>
        <p:nvSpPr>
          <p:cNvPr id="29" name="圖形 60">
            <a:extLst>
              <a:ext uri="{FF2B5EF4-FFF2-40B4-BE49-F238E27FC236}">
                <a16:creationId xmlns:a16="http://schemas.microsoft.com/office/drawing/2014/main" id="{0E229200-B2FD-4149-9318-3440BFF70537}"/>
              </a:ext>
            </a:extLst>
          </p:cNvPr>
          <p:cNvSpPr/>
          <p:nvPr/>
        </p:nvSpPr>
        <p:spPr>
          <a:xfrm>
            <a:off x="5700467" y="184597"/>
            <a:ext cx="6000797" cy="6469483"/>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6549162" y="915218"/>
            <a:ext cx="4580800"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QNAP NAS can do many things, but at its heart is a complete backup solution to protect your files and data. By regularly backing up your files and device content, you can make data loss a thing of the past.</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6549162" y="690996"/>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An easy-to-use, all-in-one backup solution</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6549162" y="2189821"/>
            <a:ext cx="465384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QNAP NAS comes with a wide range of media applications, including Photo Station, Video Station and Music Station, allowing you to easily manage and view your media files.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6549162" y="1928728"/>
            <a:ext cx="3338065"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Greater multimedia enjoyment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7" y="541150"/>
            <a:ext cx="4832512" cy="1754326"/>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Easily build a personal cloud and access anywhere</a:t>
            </a:r>
            <a:endParaRPr lang="zh-TW" altLang="en-US" sz="3600" b="1" dirty="0">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2284936"/>
            <a:ext cx="4681879" cy="787588"/>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In contrast to the limited storage space and potential security issues with public cloud services, the QNAP NAS is advantageous for establishing a secure and large-capacity personal cloud.</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525986" y="3242887"/>
            <a:ext cx="4603976"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myQNAPcloud allows you to remain connected to your QNAP NAS using a unique domain name. No complex routing or configuration is required, and myQNAPcloud strengthens SSL Certificate keys to 2048-bits to enable secure remote access, management, and sharing files and check your system status from anywhere.</a:t>
            </a: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525985" y="3018665"/>
            <a:ext cx="476579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Easy and secure remote connection with myQNAPcloud</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525985" y="4665285"/>
            <a:ext cx="4603977"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Snapshots are essential for NAS data protection, and their block-level feature makes it a dependable data protection method in the face of growing ransomware threats.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525985" y="4441063"/>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A secure backup center with snapshot protection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6525985" y="5718349"/>
            <a:ext cx="4677023"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With HDMI output, the QNAP NAS allows you to directly enjoy multimedia content, use web browsers, manage your NAS, or watch recorded surveillance footage or live feeds on your NAS. </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6525985" y="5494127"/>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Connect to a TV or monitor with HDMI</a:t>
            </a:r>
          </a:p>
        </p:txBody>
      </p:sp>
      <p:pic>
        <p:nvPicPr>
          <p:cNvPr id="7" name="圖形 6">
            <a:extLst>
              <a:ext uri="{FF2B5EF4-FFF2-40B4-BE49-F238E27FC236}">
                <a16:creationId xmlns:a16="http://schemas.microsoft.com/office/drawing/2014/main" id="{0078F70E-A137-42F0-80A7-DCEA28DF96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11502" y="677608"/>
            <a:ext cx="352507" cy="307022"/>
          </a:xfrm>
          <a:prstGeom prst="rect">
            <a:avLst/>
          </a:prstGeom>
        </p:spPr>
      </p:pic>
      <p:pic>
        <p:nvPicPr>
          <p:cNvPr id="13" name="圖形 12">
            <a:extLst>
              <a:ext uri="{FF2B5EF4-FFF2-40B4-BE49-F238E27FC236}">
                <a16:creationId xmlns:a16="http://schemas.microsoft.com/office/drawing/2014/main" id="{D01F7213-9BF0-4B8A-AB2C-55DA213FFB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28886" y="1956606"/>
            <a:ext cx="317739" cy="328330"/>
          </a:xfrm>
          <a:prstGeom prst="rect">
            <a:avLst/>
          </a:prstGeom>
        </p:spPr>
      </p:pic>
      <p:pic>
        <p:nvPicPr>
          <p:cNvPr id="16" name="圖形 15">
            <a:extLst>
              <a:ext uri="{FF2B5EF4-FFF2-40B4-BE49-F238E27FC236}">
                <a16:creationId xmlns:a16="http://schemas.microsoft.com/office/drawing/2014/main" id="{C33DEDDE-D8A2-4B0F-B7B0-3F70685E51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85286" y="3065334"/>
            <a:ext cx="404939" cy="328329"/>
          </a:xfrm>
          <a:prstGeom prst="rect">
            <a:avLst/>
          </a:prstGeom>
        </p:spPr>
      </p:pic>
      <p:pic>
        <p:nvPicPr>
          <p:cNvPr id="28" name="圖形 27">
            <a:extLst>
              <a:ext uri="{FF2B5EF4-FFF2-40B4-BE49-F238E27FC236}">
                <a16:creationId xmlns:a16="http://schemas.microsoft.com/office/drawing/2014/main" id="{939BEAAB-632A-4262-96A6-032F754794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11967" y="4434977"/>
            <a:ext cx="351576" cy="276999"/>
          </a:xfrm>
          <a:prstGeom prst="rect">
            <a:avLst/>
          </a:prstGeom>
        </p:spPr>
      </p:pic>
      <p:pic>
        <p:nvPicPr>
          <p:cNvPr id="34" name="圖形 33">
            <a:extLst>
              <a:ext uri="{FF2B5EF4-FFF2-40B4-BE49-F238E27FC236}">
                <a16:creationId xmlns:a16="http://schemas.microsoft.com/office/drawing/2014/main" id="{587F46D9-0BDC-4345-B8E3-CA4472B6D1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70984" y="5545918"/>
            <a:ext cx="433542" cy="173416"/>
          </a:xfrm>
          <a:prstGeom prst="rect">
            <a:avLst/>
          </a:prstGeom>
        </p:spPr>
      </p:pic>
    </p:spTree>
    <p:extLst>
      <p:ext uri="{BB962C8B-B14F-4D97-AF65-F5344CB8AC3E}">
        <p14:creationId xmlns:p14="http://schemas.microsoft.com/office/powerpoint/2010/main" val="2879741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489197" y="3678865"/>
            <a:ext cx="11212068" cy="297521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4" name="圖片 3">
            <a:extLst>
              <a:ext uri="{FF2B5EF4-FFF2-40B4-BE49-F238E27FC236}">
                <a16:creationId xmlns:a16="http://schemas.microsoft.com/office/drawing/2014/main" id="{9A187B26-4F95-4314-B65F-2354CDC59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9859" y="541150"/>
            <a:ext cx="5632944" cy="3309441"/>
          </a:xfrm>
          <a:prstGeom prst="rect">
            <a:avLst/>
          </a:prstGeom>
        </p:spPr>
      </p:pic>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a:cxnSpLocks/>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2120918" y="4228862"/>
            <a:ext cx="3648778"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Automatically establishes a mesh VPN and removes the need for manual static VPN settings.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2120917" y="400464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Auto mesh VPN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5" name="文字方塊 34">
            <a:extLst>
              <a:ext uri="{FF2B5EF4-FFF2-40B4-BE49-F238E27FC236}">
                <a16:creationId xmlns:a16="http://schemas.microsoft.com/office/drawing/2014/main" id="{75D20194-543A-475D-9017-AB0B5FE3E4C7}"/>
              </a:ext>
            </a:extLst>
          </p:cNvPr>
          <p:cNvSpPr txBox="1"/>
          <p:nvPr/>
        </p:nvSpPr>
        <p:spPr>
          <a:xfrm>
            <a:off x="2120916" y="5068211"/>
            <a:ext cx="3521529"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QuWAN Orchestrator provides powerful and convenient central network management.</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6" name="文字方塊 35">
            <a:extLst>
              <a:ext uri="{FF2B5EF4-FFF2-40B4-BE49-F238E27FC236}">
                <a16:creationId xmlns:a16="http://schemas.microsoft.com/office/drawing/2014/main" id="{E6AD2880-0D85-41C9-B88E-2415F2B85F8E}"/>
              </a:ext>
            </a:extLst>
          </p:cNvPr>
          <p:cNvSpPr txBox="1"/>
          <p:nvPr/>
        </p:nvSpPr>
        <p:spPr>
          <a:xfrm>
            <a:off x="2120917" y="4843989"/>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Cloud management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6" name="圖形 5">
            <a:extLst>
              <a:ext uri="{FF2B5EF4-FFF2-40B4-BE49-F238E27FC236}">
                <a16:creationId xmlns:a16="http://schemas.microsoft.com/office/drawing/2014/main" id="{DB53BE99-B992-4C53-B343-3FEA479FC5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9620" y="3968164"/>
            <a:ext cx="419780" cy="391795"/>
          </a:xfrm>
          <a:prstGeom prst="rect">
            <a:avLst/>
          </a:prstGeom>
        </p:spPr>
      </p:pic>
      <p:pic>
        <p:nvPicPr>
          <p:cNvPr id="9" name="圖形 8">
            <a:extLst>
              <a:ext uri="{FF2B5EF4-FFF2-40B4-BE49-F238E27FC236}">
                <a16:creationId xmlns:a16="http://schemas.microsoft.com/office/drawing/2014/main" id="{89FF4801-CA7B-410A-AEC4-12EF5F6293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17935" y="4883732"/>
            <a:ext cx="700825" cy="207062"/>
          </a:xfrm>
          <a:prstGeom prst="rect">
            <a:avLst/>
          </a:prstGeom>
        </p:spPr>
      </p:pic>
      <p:sp>
        <p:nvSpPr>
          <p:cNvPr id="38" name="文字方塊 37">
            <a:extLst>
              <a:ext uri="{FF2B5EF4-FFF2-40B4-BE49-F238E27FC236}">
                <a16:creationId xmlns:a16="http://schemas.microsoft.com/office/drawing/2014/main" id="{1C4459D4-129C-4E87-9775-0AA02DF94DC6}"/>
              </a:ext>
            </a:extLst>
          </p:cNvPr>
          <p:cNvSpPr txBox="1"/>
          <p:nvPr/>
        </p:nvSpPr>
        <p:spPr>
          <a:xfrm>
            <a:off x="2120917" y="5911119"/>
            <a:ext cx="3645678"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Adopts Deep Packet Inspection to analyze L7-Payloads for content information from websites and devices.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39" name="文字方塊 38">
            <a:extLst>
              <a:ext uri="{FF2B5EF4-FFF2-40B4-BE49-F238E27FC236}">
                <a16:creationId xmlns:a16="http://schemas.microsoft.com/office/drawing/2014/main" id="{1A70F084-0576-4A3D-87E4-9D937512AD2D}"/>
              </a:ext>
            </a:extLst>
          </p:cNvPr>
          <p:cNvSpPr txBox="1"/>
          <p:nvPr/>
        </p:nvSpPr>
        <p:spPr>
          <a:xfrm>
            <a:off x="2120917" y="5686897"/>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Network security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11" name="圖形 10">
            <a:extLst>
              <a:ext uri="{FF2B5EF4-FFF2-40B4-BE49-F238E27FC236}">
                <a16:creationId xmlns:a16="http://schemas.microsoft.com/office/drawing/2014/main" id="{F4511926-F11D-4209-9AFE-7B75CE6091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77642" y="5608801"/>
            <a:ext cx="489472" cy="438838"/>
          </a:xfrm>
          <a:prstGeom prst="rect">
            <a:avLst/>
          </a:prstGeom>
        </p:spPr>
      </p:pic>
      <p:sp>
        <p:nvSpPr>
          <p:cNvPr id="41" name="文字方塊 40">
            <a:extLst>
              <a:ext uri="{FF2B5EF4-FFF2-40B4-BE49-F238E27FC236}">
                <a16:creationId xmlns:a16="http://schemas.microsoft.com/office/drawing/2014/main" id="{032CDDEE-5B50-48CD-B7FD-8D4C194747C4}"/>
              </a:ext>
            </a:extLst>
          </p:cNvPr>
          <p:cNvSpPr txBox="1"/>
          <p:nvPr/>
        </p:nvSpPr>
        <p:spPr>
          <a:xfrm>
            <a:off x="6755922" y="4228862"/>
            <a:ext cx="3648779"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QuWAN adopts load balancing technologies to combine the bandwidth of different ISPs and to prioritize bandwidth utilization.</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42" name="文字方塊 41">
            <a:extLst>
              <a:ext uri="{FF2B5EF4-FFF2-40B4-BE49-F238E27FC236}">
                <a16:creationId xmlns:a16="http://schemas.microsoft.com/office/drawing/2014/main" id="{42C6D7D2-FCC5-46B9-A189-8EB3C3C7DBDC}"/>
              </a:ext>
            </a:extLst>
          </p:cNvPr>
          <p:cNvSpPr txBox="1"/>
          <p:nvPr/>
        </p:nvSpPr>
        <p:spPr>
          <a:xfrm>
            <a:off x="6755923" y="4004640"/>
            <a:ext cx="272434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WAN optimization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43" name="文字方塊 42">
            <a:extLst>
              <a:ext uri="{FF2B5EF4-FFF2-40B4-BE49-F238E27FC236}">
                <a16:creationId xmlns:a16="http://schemas.microsoft.com/office/drawing/2014/main" id="{0114589D-4DB6-438F-A7A3-DB9F60C958A1}"/>
              </a:ext>
            </a:extLst>
          </p:cNvPr>
          <p:cNvSpPr txBox="1"/>
          <p:nvPr/>
        </p:nvSpPr>
        <p:spPr>
          <a:xfrm>
            <a:off x="6755922" y="5068211"/>
            <a:ext cx="3862374"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Optimizes fiber/network transmission to lower the cost of VPN equipment and bandwidth expenses.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44" name="文字方塊 43">
            <a:extLst>
              <a:ext uri="{FF2B5EF4-FFF2-40B4-BE49-F238E27FC236}">
                <a16:creationId xmlns:a16="http://schemas.microsoft.com/office/drawing/2014/main" id="{20BB32FF-C003-4847-8B55-96C7F726000D}"/>
              </a:ext>
            </a:extLst>
          </p:cNvPr>
          <p:cNvSpPr txBox="1"/>
          <p:nvPr/>
        </p:nvSpPr>
        <p:spPr>
          <a:xfrm>
            <a:off x="6755923" y="4843989"/>
            <a:ext cx="272434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Cost optimization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47" name="文字方塊 46">
            <a:extLst>
              <a:ext uri="{FF2B5EF4-FFF2-40B4-BE49-F238E27FC236}">
                <a16:creationId xmlns:a16="http://schemas.microsoft.com/office/drawing/2014/main" id="{2AFB7D51-5892-4E62-BF62-BC7026876490}"/>
              </a:ext>
            </a:extLst>
          </p:cNvPr>
          <p:cNvSpPr txBox="1"/>
          <p:nvPr/>
        </p:nvSpPr>
        <p:spPr>
          <a:xfrm>
            <a:off x="6755923" y="5911119"/>
            <a:ext cx="3645680"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Provides user-friendly functionality, including a dashboard, eMap, traffic analysis, and more.</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48" name="文字方塊 47">
            <a:extLst>
              <a:ext uri="{FF2B5EF4-FFF2-40B4-BE49-F238E27FC236}">
                <a16:creationId xmlns:a16="http://schemas.microsoft.com/office/drawing/2014/main" id="{4DED4FC8-E119-45E0-A799-254C9EF2289D}"/>
              </a:ext>
            </a:extLst>
          </p:cNvPr>
          <p:cNvSpPr txBox="1"/>
          <p:nvPr/>
        </p:nvSpPr>
        <p:spPr>
          <a:xfrm>
            <a:off x="6755923" y="5686897"/>
            <a:ext cx="272434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Web GUI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15" name="圖形 14">
            <a:extLst>
              <a:ext uri="{FF2B5EF4-FFF2-40B4-BE49-F238E27FC236}">
                <a16:creationId xmlns:a16="http://schemas.microsoft.com/office/drawing/2014/main" id="{3AD61FF8-B35E-4E1D-AA43-D04DBD129A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30894" y="3979905"/>
            <a:ext cx="368311" cy="368311"/>
          </a:xfrm>
          <a:prstGeom prst="rect">
            <a:avLst/>
          </a:prstGeom>
        </p:spPr>
      </p:pic>
      <p:pic>
        <p:nvPicPr>
          <p:cNvPr id="50" name="圖形 49">
            <a:extLst>
              <a:ext uri="{FF2B5EF4-FFF2-40B4-BE49-F238E27FC236}">
                <a16:creationId xmlns:a16="http://schemas.microsoft.com/office/drawing/2014/main" id="{6D2A4F0E-ED7D-43D1-92D6-48500876BC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87103" y="4699489"/>
            <a:ext cx="466660" cy="575548"/>
          </a:xfrm>
          <a:prstGeom prst="rect">
            <a:avLst/>
          </a:prstGeom>
        </p:spPr>
      </p:pic>
      <p:pic>
        <p:nvPicPr>
          <p:cNvPr id="52" name="圖形 51">
            <a:extLst>
              <a:ext uri="{FF2B5EF4-FFF2-40B4-BE49-F238E27FC236}">
                <a16:creationId xmlns:a16="http://schemas.microsoft.com/office/drawing/2014/main" id="{6A61788B-E665-441F-BC6A-EB377522BD4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87103" y="5676135"/>
            <a:ext cx="412102" cy="305261"/>
          </a:xfrm>
          <a:prstGeom prst="rect">
            <a:avLst/>
          </a:prstGeom>
        </p:spPr>
      </p:pic>
      <p:sp>
        <p:nvSpPr>
          <p:cNvPr id="60" name="文字方塊 59">
            <a:extLst>
              <a:ext uri="{FF2B5EF4-FFF2-40B4-BE49-F238E27FC236}">
                <a16:creationId xmlns:a16="http://schemas.microsoft.com/office/drawing/2014/main" id="{CA964D5E-65D8-44F5-8BDB-FA0BB08CF0DE}"/>
              </a:ext>
            </a:extLst>
          </p:cNvPr>
          <p:cNvSpPr txBox="1"/>
          <p:nvPr/>
        </p:nvSpPr>
        <p:spPr>
          <a:xfrm>
            <a:off x="725326" y="541150"/>
            <a:ext cx="7828123" cy="1446550"/>
          </a:xfrm>
          <a:prstGeom prst="rect">
            <a:avLst/>
          </a:prstGeom>
          <a:noFill/>
        </p:spPr>
        <p:txBody>
          <a:bodyPr wrap="square" rtlCol="0">
            <a:spAutoFit/>
          </a:bodyPr>
          <a:lstStyle/>
          <a:p>
            <a:pPr>
              <a:defRPr/>
            </a:pPr>
            <a:r>
              <a:rPr lang="en-US" altLang="zh-TW" sz="4400" b="1" dirty="0">
                <a:latin typeface="Arial" panose="020B0604020202020204" pitchFamily="34" charset="0"/>
                <a:cs typeface="Arial" panose="020B0604020202020204" pitchFamily="34" charset="0"/>
              </a:rPr>
              <a:t>QuWAN SD-WAN solution for resilient IT infrastructure</a:t>
            </a:r>
            <a:endParaRPr lang="zh-TW" altLang="en-US" sz="4400" b="1" dirty="0">
              <a:latin typeface="Arial" panose="020B0604020202020204" pitchFamily="34" charset="0"/>
              <a:cs typeface="Arial" panose="020B0604020202020204" pitchFamily="34" charset="0"/>
            </a:endParaRPr>
          </a:p>
        </p:txBody>
      </p:sp>
      <p:sp>
        <p:nvSpPr>
          <p:cNvPr id="61" name="文字方塊 60">
            <a:extLst>
              <a:ext uri="{FF2B5EF4-FFF2-40B4-BE49-F238E27FC236}">
                <a16:creationId xmlns:a16="http://schemas.microsoft.com/office/drawing/2014/main" id="{4EF51EF5-DB0D-4088-8B6E-9D626C2114C4}"/>
              </a:ext>
            </a:extLst>
          </p:cNvPr>
          <p:cNvSpPr txBox="1"/>
          <p:nvPr/>
        </p:nvSpPr>
        <p:spPr>
          <a:xfrm>
            <a:off x="771895" y="2017860"/>
            <a:ext cx="5325482" cy="1267719"/>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QNAP’s QuWAN SD-WAN solution features Auto Mesh VPN, IPsec encryption and cloud-centric management. Compatible with a wide range of QNAP solutions, QuWAN enables SMBs to efficiently build a dependable network at a cost-effective price, and to facilitate digital transformation, multi-site expansion and remote working.</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570438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DF1F04A3-8AD2-4877-A89C-7DA8DD0D108B}"/>
              </a:ext>
            </a:extLst>
          </p:cNvPr>
          <p:cNvGrpSpPr/>
          <p:nvPr/>
        </p:nvGrpSpPr>
        <p:grpSpPr>
          <a:xfrm>
            <a:off x="493488" y="541150"/>
            <a:ext cx="6386625" cy="3309441"/>
            <a:chOff x="493488" y="541150"/>
            <a:chExt cx="6386625" cy="3309441"/>
          </a:xfrm>
        </p:grpSpPr>
        <p:pic>
          <p:nvPicPr>
            <p:cNvPr id="4" name="圖片 3">
              <a:extLst>
                <a:ext uri="{FF2B5EF4-FFF2-40B4-BE49-F238E27FC236}">
                  <a16:creationId xmlns:a16="http://schemas.microsoft.com/office/drawing/2014/main" id="{9A187B26-4F95-4314-B65F-2354CDC59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488" y="541150"/>
              <a:ext cx="6386624" cy="3309441"/>
            </a:xfrm>
            <a:prstGeom prst="rect">
              <a:avLst/>
            </a:prstGeom>
          </p:spPr>
        </p:pic>
        <p:sp>
          <p:nvSpPr>
            <p:cNvPr id="3" name="矩形 2">
              <a:extLst>
                <a:ext uri="{FF2B5EF4-FFF2-40B4-BE49-F238E27FC236}">
                  <a16:creationId xmlns:a16="http://schemas.microsoft.com/office/drawing/2014/main" id="{7CD7D09A-3AEF-410A-A5E6-A602225917E4}"/>
                </a:ext>
              </a:extLst>
            </p:cNvPr>
            <p:cNvSpPr/>
            <p:nvPr/>
          </p:nvSpPr>
          <p:spPr>
            <a:xfrm>
              <a:off x="6358271" y="2401696"/>
              <a:ext cx="521842" cy="1277169"/>
            </a:xfrm>
            <a:prstGeom prst="rect">
              <a:avLst/>
            </a:prstGeom>
            <a:gradFill>
              <a:gsLst>
                <a:gs pos="0">
                  <a:schemeClr val="bg1">
                    <a:alpha val="0"/>
                    <a:lumMod val="0"/>
                    <a:lumOff val="10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9" name="圖形 60">
            <a:extLst>
              <a:ext uri="{FF2B5EF4-FFF2-40B4-BE49-F238E27FC236}">
                <a16:creationId xmlns:a16="http://schemas.microsoft.com/office/drawing/2014/main" id="{0E229200-B2FD-4149-9318-3440BFF70537}"/>
              </a:ext>
            </a:extLst>
          </p:cNvPr>
          <p:cNvSpPr/>
          <p:nvPr/>
        </p:nvSpPr>
        <p:spPr>
          <a:xfrm>
            <a:off x="489197" y="3678865"/>
            <a:ext cx="11212068" cy="297521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a:cxnSpLocks/>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a:cxnSpLocks/>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1541241" y="4704802"/>
            <a:ext cx="4052574"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QMiro-201W / QMiroPlus-201W adopts Wi-Fi Handover technology, allowing multiple users to be automatically connected to the router with the strongest Wi-Fi signal with a single SSID. With dual-band 2.4GHz/5GHz, QMiro-201W / QMiroPlus-201W also provides a dedicated Mesh 5GHz frequency for high-bandwidth connections between Mesh Wi-Fi routers, guaranteeing smooth and stable Wi-Fi connections.</a:t>
            </a: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541242" y="4305123"/>
            <a:ext cx="3977056" cy="461665"/>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Connect your Home with High-Coverage Tri-Band Mesh Wi-Fi</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60" name="文字方塊 59">
            <a:extLst>
              <a:ext uri="{FF2B5EF4-FFF2-40B4-BE49-F238E27FC236}">
                <a16:creationId xmlns:a16="http://schemas.microsoft.com/office/drawing/2014/main" id="{CA964D5E-65D8-44F5-8BDB-FA0BB08CF0DE}"/>
              </a:ext>
            </a:extLst>
          </p:cNvPr>
          <p:cNvSpPr txBox="1"/>
          <p:nvPr/>
        </p:nvSpPr>
        <p:spPr>
          <a:xfrm>
            <a:off x="5472113" y="625118"/>
            <a:ext cx="6287718" cy="1446550"/>
          </a:xfrm>
          <a:prstGeom prst="rect">
            <a:avLst/>
          </a:prstGeom>
          <a:noFill/>
        </p:spPr>
        <p:txBody>
          <a:bodyPr wrap="square" rtlCol="0">
            <a:spAutoFit/>
          </a:bodyPr>
          <a:lstStyle/>
          <a:p>
            <a:pPr>
              <a:defRPr/>
            </a:pPr>
            <a:r>
              <a:rPr lang="en-US" altLang="zh-TW" sz="4400" b="1" dirty="0">
                <a:latin typeface="Arial" panose="020B0604020202020204" pitchFamily="34" charset="0"/>
                <a:cs typeface="Arial" panose="020B0604020202020204" pitchFamily="34" charset="0"/>
              </a:rPr>
              <a:t>Enjoy a high-coverage Mesh Wi-Fi experience</a:t>
            </a:r>
            <a:endParaRPr lang="zh-TW" altLang="en-US" sz="4400" b="1">
              <a:latin typeface="Arial" panose="020B0604020202020204" pitchFamily="34" charset="0"/>
              <a:cs typeface="Arial" panose="020B0604020202020204" pitchFamily="34" charset="0"/>
            </a:endParaRPr>
          </a:p>
        </p:txBody>
      </p:sp>
      <p:sp>
        <p:nvSpPr>
          <p:cNvPr id="61" name="文字方塊 60">
            <a:extLst>
              <a:ext uri="{FF2B5EF4-FFF2-40B4-BE49-F238E27FC236}">
                <a16:creationId xmlns:a16="http://schemas.microsoft.com/office/drawing/2014/main" id="{4EF51EF5-DB0D-4088-8B6E-9D626C2114C4}"/>
              </a:ext>
            </a:extLst>
          </p:cNvPr>
          <p:cNvSpPr txBox="1"/>
          <p:nvPr/>
        </p:nvSpPr>
        <p:spPr>
          <a:xfrm>
            <a:off x="6669501" y="2071668"/>
            <a:ext cx="4976275" cy="787588"/>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The QMiro-201W and QMiroPlus-201W support tri-band Wi-Fi 5 wireless transmission and Mesh Wi-Fi handover, ensuring stable Wi-Fi connections and greater signal quality via a Mesh Wi-Fi network.</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CA7A0908-5A97-4C30-A8BB-F45B5BCDBDBA}"/>
              </a:ext>
            </a:extLst>
          </p:cNvPr>
          <p:cNvSpPr txBox="1"/>
          <p:nvPr/>
        </p:nvSpPr>
        <p:spPr>
          <a:xfrm>
            <a:off x="6598184" y="4704802"/>
            <a:ext cx="4052573"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Supports tri-band Wi-Fi of 2.4GHz, 5GHz and a dedicated Mesh Wi-Fi 5GHz band for high-bandwidth connections between Mesh Wi-Fi routers. Unlike conventional dual-band routers whose 5GHz band must be shared between Wi-Fi clients and Mesh Wi-Fi routers, the QMiro-201W /QMiroPlus-201W guarantees smooth and stable Wi-Fi connections.</a:t>
            </a:r>
          </a:p>
        </p:txBody>
      </p:sp>
      <p:sp>
        <p:nvSpPr>
          <p:cNvPr id="31" name="文字方塊 30">
            <a:extLst>
              <a:ext uri="{FF2B5EF4-FFF2-40B4-BE49-F238E27FC236}">
                <a16:creationId xmlns:a16="http://schemas.microsoft.com/office/drawing/2014/main" id="{FE7B6E1E-3A18-4591-8558-2DEFD52D2925}"/>
              </a:ext>
            </a:extLst>
          </p:cNvPr>
          <p:cNvSpPr txBox="1"/>
          <p:nvPr/>
        </p:nvSpPr>
        <p:spPr>
          <a:xfrm>
            <a:off x="6598184" y="4305123"/>
            <a:ext cx="4417145"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Dedicated Tri-band Mesh Wi-Fi for smooth connections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8" name="圖形 7">
            <a:extLst>
              <a:ext uri="{FF2B5EF4-FFF2-40B4-BE49-F238E27FC236}">
                <a16:creationId xmlns:a16="http://schemas.microsoft.com/office/drawing/2014/main" id="{7F5CEC40-0BB5-40CC-88DB-CF146B6F8A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2289" y="4231653"/>
            <a:ext cx="699247" cy="608603"/>
          </a:xfrm>
          <a:prstGeom prst="rect">
            <a:avLst/>
          </a:prstGeom>
        </p:spPr>
      </p:pic>
      <p:pic>
        <p:nvPicPr>
          <p:cNvPr id="12" name="圖形 11">
            <a:extLst>
              <a:ext uri="{FF2B5EF4-FFF2-40B4-BE49-F238E27FC236}">
                <a16:creationId xmlns:a16="http://schemas.microsoft.com/office/drawing/2014/main" id="{DD691D91-2947-4EE6-84D9-A085C39C35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37180" y="4274845"/>
            <a:ext cx="460235" cy="460235"/>
          </a:xfrm>
          <a:prstGeom prst="rect">
            <a:avLst/>
          </a:prstGeom>
        </p:spPr>
      </p:pic>
    </p:spTree>
    <p:extLst>
      <p:ext uri="{BB962C8B-B14F-4D97-AF65-F5344CB8AC3E}">
        <p14:creationId xmlns:p14="http://schemas.microsoft.com/office/powerpoint/2010/main" val="3825093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6050904" y="184597"/>
            <a:ext cx="5650359" cy="6469483"/>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6760920" y="915218"/>
            <a:ext cx="4580800"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KoiMeeter provides an dedicated solution for small meeting rooms with support for wireless presentations, cross-platform communication and local storage.</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6760920" y="690996"/>
            <a:ext cx="4498959"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Running KoiMeeter video conferencing operating system</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6760920" y="2047578"/>
            <a:ext cx="465384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4K wireless projection provides a seamless wireless projection experience free from complex cabling and without needing additional projection devices.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6760920" y="1786485"/>
            <a:ext cx="412682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Free yourself from cables with 4K wireless projection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6" y="541150"/>
            <a:ext cx="5325579" cy="1200329"/>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Smart Video</a:t>
            </a:r>
          </a:p>
          <a:p>
            <a:pPr>
              <a:defRPr/>
            </a:pPr>
            <a:r>
              <a:rPr lang="en-US" altLang="zh-TW" sz="3600" b="1" dirty="0">
                <a:latin typeface="Arial" panose="020B0604020202020204" pitchFamily="34" charset="0"/>
                <a:cs typeface="Arial" panose="020B0604020202020204" pitchFamily="34" charset="0"/>
              </a:rPr>
              <a:t>Conferencing Solution</a:t>
            </a:r>
            <a:endParaRPr lang="zh-TW" altLang="en-US" sz="36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1786485"/>
            <a:ext cx="4906918" cy="1396985"/>
          </a:xfrm>
          <a:prstGeom prst="rect">
            <a:avLst/>
          </a:prstGeom>
          <a:noFill/>
        </p:spPr>
        <p:txBody>
          <a:bodyPr wrap="square" rtlCol="0">
            <a:spAutoFit/>
          </a:bodyPr>
          <a:lstStyle/>
          <a:p>
            <a:r>
              <a:rPr lang="en-US" altLang="zh-TW" sz="1200" dirty="0">
                <a:latin typeface="Arial" panose="020B0604020202020204" pitchFamily="34" charset="0"/>
                <a:ea typeface="微軟正黑體" panose="020B0604030504040204" pitchFamily="34" charset="-120"/>
                <a:cs typeface="Arial" panose="020B0604020202020204" pitchFamily="34" charset="0"/>
              </a:rPr>
              <a:t>All-in-one: video calling, wireless presentation and meeting recordings.</a:t>
            </a:r>
          </a:p>
          <a:p>
            <a:endParaRPr lang="en-US" altLang="zh-TW" sz="1200" dirty="0">
              <a:latin typeface="Arial" panose="020B0604020202020204" pitchFamily="34" charset="0"/>
              <a:ea typeface="微軟正黑體" panose="020B0604030504040204" pitchFamily="34" charset="-120"/>
              <a:cs typeface="Arial" panose="020B0604020202020204" pitchFamily="34" charset="0"/>
            </a:endParaRPr>
          </a:p>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QNAP Smart Video Conferencing Solution is a high-quality video conferencing system, providing an ideal solution for small meeting rooms with support for wireless presentations, cross-platform communication and local storage.</a:t>
            </a: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737744" y="3143067"/>
            <a:ext cx="460397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Multi-point video conferencing with the QNAP KoiBox-100W, KoiMeeter, the KoiMeeter mobile app, and compatible SIP systems.</a:t>
            </a: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737743" y="2918845"/>
            <a:ext cx="476579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Up to four-way video conferencing and collaboration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737743" y="4238556"/>
            <a:ext cx="4603977"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Install a 2.5-inch SATA drive and locally store all your meeting videos, audio and shared files while also enabling further usage as training materials.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737743" y="4014334"/>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Local storage for record and store meetings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6737743" y="5334044"/>
            <a:ext cx="4677023"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QNAP Smart Video Conferencing Solution supports popular cloud meeting services, such as Zoom®, Skype™, Microsoft Teams®, Cisco Webex®, and Google Meet™ for streamlining communication between different platforms.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6737743" y="5109822"/>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Optimized cloud meeting experience</a:t>
            </a:r>
          </a:p>
        </p:txBody>
      </p:sp>
      <p:pic>
        <p:nvPicPr>
          <p:cNvPr id="4" name="圖片 3">
            <a:extLst>
              <a:ext uri="{FF2B5EF4-FFF2-40B4-BE49-F238E27FC236}">
                <a16:creationId xmlns:a16="http://schemas.microsoft.com/office/drawing/2014/main" id="{B44CF543-027D-4F40-B313-B8F21870E0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618" y="2969357"/>
            <a:ext cx="5460504" cy="3900925"/>
          </a:xfrm>
          <a:prstGeom prst="rect">
            <a:avLst/>
          </a:prstGeom>
        </p:spPr>
      </p:pic>
      <p:pic>
        <p:nvPicPr>
          <p:cNvPr id="12" name="圖形 11">
            <a:extLst>
              <a:ext uri="{FF2B5EF4-FFF2-40B4-BE49-F238E27FC236}">
                <a16:creationId xmlns:a16="http://schemas.microsoft.com/office/drawing/2014/main" id="{567456B9-675C-4B15-9A6B-D16F9CEEC1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9925" y="684880"/>
            <a:ext cx="416725" cy="328329"/>
          </a:xfrm>
          <a:prstGeom prst="rect">
            <a:avLst/>
          </a:prstGeom>
        </p:spPr>
      </p:pic>
      <p:pic>
        <p:nvPicPr>
          <p:cNvPr id="15" name="圖形 14">
            <a:extLst>
              <a:ext uri="{FF2B5EF4-FFF2-40B4-BE49-F238E27FC236}">
                <a16:creationId xmlns:a16="http://schemas.microsoft.com/office/drawing/2014/main" id="{99D28C54-E126-458A-AE2F-BA4862EF67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9925" y="1800340"/>
            <a:ext cx="416725" cy="265189"/>
          </a:xfrm>
          <a:prstGeom prst="rect">
            <a:avLst/>
          </a:prstGeom>
        </p:spPr>
      </p:pic>
      <p:pic>
        <p:nvPicPr>
          <p:cNvPr id="32" name="圖形 31">
            <a:extLst>
              <a:ext uri="{FF2B5EF4-FFF2-40B4-BE49-F238E27FC236}">
                <a16:creationId xmlns:a16="http://schemas.microsoft.com/office/drawing/2014/main" id="{A6C0D305-4B7F-43C5-B8AA-4A9F1DCB52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69925" y="2909082"/>
            <a:ext cx="416725" cy="312544"/>
          </a:xfrm>
          <a:prstGeom prst="rect">
            <a:avLst/>
          </a:prstGeom>
        </p:spPr>
      </p:pic>
      <p:pic>
        <p:nvPicPr>
          <p:cNvPr id="35" name="圖形 34">
            <a:extLst>
              <a:ext uri="{FF2B5EF4-FFF2-40B4-BE49-F238E27FC236}">
                <a16:creationId xmlns:a16="http://schemas.microsoft.com/office/drawing/2014/main" id="{6D1C0E52-9989-46EB-9976-0FB97709B5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51279" y="3998858"/>
            <a:ext cx="254016" cy="332175"/>
          </a:xfrm>
          <a:prstGeom prst="rect">
            <a:avLst/>
          </a:prstGeom>
        </p:spPr>
      </p:pic>
      <p:pic>
        <p:nvPicPr>
          <p:cNvPr id="37" name="圖形 36">
            <a:extLst>
              <a:ext uri="{FF2B5EF4-FFF2-40B4-BE49-F238E27FC236}">
                <a16:creationId xmlns:a16="http://schemas.microsoft.com/office/drawing/2014/main" id="{9CDAB04C-01E3-49EB-B9CE-9B5BAFCBB9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75383" y="5066781"/>
            <a:ext cx="405808" cy="332025"/>
          </a:xfrm>
          <a:prstGeom prst="rect">
            <a:avLst/>
          </a:prstGeom>
        </p:spPr>
      </p:pic>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500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96967" y="1867238"/>
            <a:ext cx="6927758" cy="1938992"/>
          </a:xfrm>
          <a:prstGeom prst="rect">
            <a:avLst/>
          </a:prstGeom>
          <a:noFill/>
        </p:spPr>
        <p:txBody>
          <a:bodyPr wrap="square" rtlCol="0">
            <a:spAutoFit/>
          </a:bodyPr>
          <a:lstStyle/>
          <a:p>
            <a:pPr algn="l"/>
            <a:r>
              <a:rPr lang="en-US" sz="6000" b="1" dirty="0">
                <a:cs typeface="+mn-ea"/>
                <a:sym typeface="+mn-lt"/>
              </a:rPr>
              <a:t>Operational Sustainability</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459191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圖片 65">
            <a:extLst>
              <a:ext uri="{FF2B5EF4-FFF2-40B4-BE49-F238E27FC236}">
                <a16:creationId xmlns:a16="http://schemas.microsoft.com/office/drawing/2014/main" id="{2A73D348-BBD2-FE98-31D3-056B7775FE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5229842" y="5861285"/>
            <a:ext cx="6697529" cy="696654"/>
          </a:xfrm>
          <a:prstGeom prst="rect">
            <a:avLst/>
          </a:prstGeom>
        </p:spPr>
      </p:pic>
      <p:sp>
        <p:nvSpPr>
          <p:cNvPr id="59" name="矩形: 圓角 58">
            <a:extLst>
              <a:ext uri="{FF2B5EF4-FFF2-40B4-BE49-F238E27FC236}">
                <a16:creationId xmlns:a16="http://schemas.microsoft.com/office/drawing/2014/main" id="{233721BF-AE7D-8D8A-6233-2FBBC5C45C67}"/>
              </a:ext>
            </a:extLst>
          </p:cNvPr>
          <p:cNvSpPr/>
          <p:nvPr/>
        </p:nvSpPr>
        <p:spPr>
          <a:xfrm>
            <a:off x="1014454" y="1164413"/>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文字方塊 30">
            <a:extLst>
              <a:ext uri="{FF2B5EF4-FFF2-40B4-BE49-F238E27FC236}">
                <a16:creationId xmlns:a16="http://schemas.microsoft.com/office/drawing/2014/main" id="{FFB11724-2209-9FD7-E2D9-2A895026272E}"/>
              </a:ext>
            </a:extLst>
          </p:cNvPr>
          <p:cNvSpPr txBox="1"/>
          <p:nvPr/>
        </p:nvSpPr>
        <p:spPr>
          <a:xfrm>
            <a:off x="950487" y="1761669"/>
            <a:ext cx="6329761" cy="646331"/>
          </a:xfrm>
          <a:prstGeom prst="rect">
            <a:avLst/>
          </a:prstGeom>
          <a:noFill/>
        </p:spPr>
        <p:txBody>
          <a:bodyPr wrap="square">
            <a:spAutoFit/>
          </a:bodyPr>
          <a:lstStyle/>
          <a:p>
            <a:r>
              <a:rPr lang="en-US" sz="1800" b="0" i="0" dirty="0">
                <a:solidFill>
                  <a:srgbClr val="000000"/>
                </a:solidFill>
                <a:cs typeface="+mn-ea"/>
                <a:sym typeface="+mn-lt"/>
              </a:rPr>
              <a:t>Smart innovation that integrates storage, networking, and video communication to redefine modern IT solutions </a:t>
            </a:r>
          </a:p>
        </p:txBody>
      </p:sp>
      <p:sp>
        <p:nvSpPr>
          <p:cNvPr id="33" name="文字方塊 32">
            <a:extLst>
              <a:ext uri="{FF2B5EF4-FFF2-40B4-BE49-F238E27FC236}">
                <a16:creationId xmlns:a16="http://schemas.microsoft.com/office/drawing/2014/main" id="{453948A7-21C8-F199-0B31-36002D46696A}"/>
              </a:ext>
            </a:extLst>
          </p:cNvPr>
          <p:cNvSpPr txBox="1"/>
          <p:nvPr/>
        </p:nvSpPr>
        <p:spPr>
          <a:xfrm>
            <a:off x="950487" y="3139526"/>
            <a:ext cx="5908423" cy="646331"/>
          </a:xfrm>
          <a:prstGeom prst="rect">
            <a:avLst/>
          </a:prstGeom>
          <a:noFill/>
        </p:spPr>
        <p:txBody>
          <a:bodyPr wrap="square">
            <a:spAutoFit/>
          </a:bodyPr>
          <a:lstStyle/>
          <a:p>
            <a:r>
              <a:rPr lang="en-US" sz="1800" b="0" i="0" dirty="0">
                <a:solidFill>
                  <a:srgbClr val="000000"/>
                </a:solidFill>
                <a:cs typeface="+mn-ea"/>
                <a:sym typeface="+mn-lt"/>
              </a:rPr>
              <a:t>Software-defined </a:t>
            </a:r>
            <a:r>
              <a:rPr lang="en-US" dirty="0">
                <a:solidFill>
                  <a:srgbClr val="000000"/>
                </a:solidFill>
                <a:cs typeface="+mn-ea"/>
                <a:sym typeface="+mn-lt"/>
              </a:rPr>
              <a:t>architectures </a:t>
            </a:r>
            <a:r>
              <a:rPr lang="en-US" sz="1800" b="0" i="0" dirty="0">
                <a:solidFill>
                  <a:srgbClr val="000000"/>
                </a:solidFill>
                <a:cs typeface="+mn-ea"/>
                <a:sym typeface="+mn-lt"/>
              </a:rPr>
              <a:t>to establish future-proof digital information flow </a:t>
            </a:r>
          </a:p>
        </p:txBody>
      </p:sp>
      <p:sp>
        <p:nvSpPr>
          <p:cNvPr id="35" name="文字方塊 34">
            <a:extLst>
              <a:ext uri="{FF2B5EF4-FFF2-40B4-BE49-F238E27FC236}">
                <a16:creationId xmlns:a16="http://schemas.microsoft.com/office/drawing/2014/main" id="{61D37695-2308-7568-F640-28A0AABC035F}"/>
              </a:ext>
            </a:extLst>
          </p:cNvPr>
          <p:cNvSpPr txBox="1"/>
          <p:nvPr/>
        </p:nvSpPr>
        <p:spPr>
          <a:xfrm>
            <a:off x="986429" y="4619339"/>
            <a:ext cx="5908423" cy="646331"/>
          </a:xfrm>
          <a:prstGeom prst="rect">
            <a:avLst/>
          </a:prstGeom>
          <a:noFill/>
        </p:spPr>
        <p:txBody>
          <a:bodyPr wrap="square">
            <a:spAutoFit/>
          </a:bodyPr>
          <a:lstStyle/>
          <a:p>
            <a:pPr algn="l" rtl="0" fontAlgn="base"/>
            <a:r>
              <a:rPr lang="en-US" sz="1800" b="0" i="0" dirty="0">
                <a:solidFill>
                  <a:srgbClr val="000000"/>
                </a:solidFill>
                <a:cs typeface="+mn-ea"/>
                <a:sym typeface="+mn-lt"/>
              </a:rPr>
              <a:t>Drive enterprise digital transformation with innovative information technology </a:t>
            </a:r>
          </a:p>
        </p:txBody>
      </p:sp>
      <p:pic>
        <p:nvPicPr>
          <p:cNvPr id="50" name="圖片 49" descr="一張含有 文字, 電子用品, 電腦, 鍵盤 的圖片&#10;&#10;自動產生的描述">
            <a:extLst>
              <a:ext uri="{FF2B5EF4-FFF2-40B4-BE49-F238E27FC236}">
                <a16:creationId xmlns:a16="http://schemas.microsoft.com/office/drawing/2014/main" id="{406A0316-BB2E-283B-C65A-E3615A9D4B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5173" y="4659505"/>
            <a:ext cx="5795741" cy="1521305"/>
          </a:xfrm>
          <a:prstGeom prst="rect">
            <a:avLst/>
          </a:prstGeom>
        </p:spPr>
      </p:pic>
      <p:sp>
        <p:nvSpPr>
          <p:cNvPr id="55" name="矩形: 圓角 54">
            <a:extLst>
              <a:ext uri="{FF2B5EF4-FFF2-40B4-BE49-F238E27FC236}">
                <a16:creationId xmlns:a16="http://schemas.microsoft.com/office/drawing/2014/main" id="{59B776D6-DAF9-0E43-89C4-68F12325A443}"/>
              </a:ext>
            </a:extLst>
          </p:cNvPr>
          <p:cNvSpPr/>
          <p:nvPr/>
        </p:nvSpPr>
        <p:spPr>
          <a:xfrm>
            <a:off x="8031963" y="3184695"/>
            <a:ext cx="2457761" cy="2110921"/>
          </a:xfrm>
          <a:prstGeom prst="roundRect">
            <a:avLst>
              <a:gd name="adj" fmla="val 4881"/>
            </a:avLst>
          </a:prstGeom>
          <a:gradFill>
            <a:gsLst>
              <a:gs pos="0">
                <a:schemeClr val="tx1">
                  <a:lumMod val="95000"/>
                  <a:lumOff val="5000"/>
                  <a:alpha val="0"/>
                </a:schemeClr>
              </a:gs>
              <a:gs pos="100000">
                <a:schemeClr val="tx1">
                  <a:lumMod val="95000"/>
                  <a:lumOff val="5000"/>
                  <a:alpha val="14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57" name="圖形 56">
            <a:extLst>
              <a:ext uri="{FF2B5EF4-FFF2-40B4-BE49-F238E27FC236}">
                <a16:creationId xmlns:a16="http://schemas.microsoft.com/office/drawing/2014/main" id="{C47B2919-30E4-895A-FC43-96475CFC279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17694" y="3964911"/>
            <a:ext cx="292348" cy="523149"/>
          </a:xfrm>
          <a:prstGeom prst="rect">
            <a:avLst/>
          </a:prstGeom>
        </p:spPr>
      </p:pic>
      <p:grpSp>
        <p:nvGrpSpPr>
          <p:cNvPr id="63" name="群組 62">
            <a:extLst>
              <a:ext uri="{FF2B5EF4-FFF2-40B4-BE49-F238E27FC236}">
                <a16:creationId xmlns:a16="http://schemas.microsoft.com/office/drawing/2014/main" id="{0832D094-53C7-F2AA-B6D5-4EA3A4E09555}"/>
              </a:ext>
            </a:extLst>
          </p:cNvPr>
          <p:cNvGrpSpPr/>
          <p:nvPr/>
        </p:nvGrpSpPr>
        <p:grpSpPr>
          <a:xfrm>
            <a:off x="8147805" y="3561825"/>
            <a:ext cx="2306727" cy="1779904"/>
            <a:chOff x="4458992" y="3777113"/>
            <a:chExt cx="3041393" cy="2346784"/>
          </a:xfrm>
        </p:grpSpPr>
        <p:sp>
          <p:nvSpPr>
            <p:cNvPr id="64" name="矩形: 圓角 63">
              <a:extLst>
                <a:ext uri="{FF2B5EF4-FFF2-40B4-BE49-F238E27FC236}">
                  <a16:creationId xmlns:a16="http://schemas.microsoft.com/office/drawing/2014/main" id="{97E65484-BE74-77F4-C61F-7FF0F8827018}"/>
                </a:ext>
              </a:extLst>
            </p:cNvPr>
            <p:cNvSpPr/>
            <p:nvPr/>
          </p:nvSpPr>
          <p:spPr>
            <a:xfrm>
              <a:off x="4458992" y="4017635"/>
              <a:ext cx="3041393" cy="2106262"/>
            </a:xfrm>
            <a:prstGeom prst="roundRect">
              <a:avLst>
                <a:gd name="adj" fmla="val 4881"/>
              </a:avLst>
            </a:prstGeom>
            <a:gradFill>
              <a:gsLst>
                <a:gs pos="0">
                  <a:schemeClr val="tx1">
                    <a:lumMod val="95000"/>
                    <a:lumOff val="5000"/>
                    <a:alpha val="0"/>
                  </a:schemeClr>
                </a:gs>
                <a:gs pos="100000">
                  <a:schemeClr val="tx1">
                    <a:lumMod val="95000"/>
                    <a:lumOff val="5000"/>
                    <a:alpha val="70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65" name="圖片 64" descr="一張含有 文字, 電腦 的圖片&#10;&#10;自動產生的描述">
              <a:extLst>
                <a:ext uri="{FF2B5EF4-FFF2-40B4-BE49-F238E27FC236}">
                  <a16:creationId xmlns:a16="http://schemas.microsoft.com/office/drawing/2014/main" id="{765D24EE-8947-3D96-5D79-6B9F42914258}"/>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l="-1" r="-1680"/>
            <a:stretch/>
          </p:blipFill>
          <p:spPr>
            <a:xfrm>
              <a:off x="4739669" y="3777113"/>
              <a:ext cx="2625477" cy="2062209"/>
            </a:xfrm>
            <a:prstGeom prst="rect">
              <a:avLst/>
            </a:prstGeom>
          </p:spPr>
        </p:pic>
      </p:grpSp>
      <p:sp>
        <p:nvSpPr>
          <p:cNvPr id="72" name="矩形: 圓角 71">
            <a:extLst>
              <a:ext uri="{FF2B5EF4-FFF2-40B4-BE49-F238E27FC236}">
                <a16:creationId xmlns:a16="http://schemas.microsoft.com/office/drawing/2014/main" id="{8CC9104F-91A1-167B-A24D-D8072BD7C4E4}"/>
              </a:ext>
            </a:extLst>
          </p:cNvPr>
          <p:cNvSpPr/>
          <p:nvPr/>
        </p:nvSpPr>
        <p:spPr>
          <a:xfrm>
            <a:off x="986429" y="2510189"/>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3" name="矩形: 圓角 72">
            <a:extLst>
              <a:ext uri="{FF2B5EF4-FFF2-40B4-BE49-F238E27FC236}">
                <a16:creationId xmlns:a16="http://schemas.microsoft.com/office/drawing/2014/main" id="{509816D6-4A0E-408C-C640-B6CD8E684032}"/>
              </a:ext>
            </a:extLst>
          </p:cNvPr>
          <p:cNvSpPr/>
          <p:nvPr/>
        </p:nvSpPr>
        <p:spPr>
          <a:xfrm>
            <a:off x="1014453" y="3905134"/>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文字方塊 23">
            <a:extLst>
              <a:ext uri="{FF2B5EF4-FFF2-40B4-BE49-F238E27FC236}">
                <a16:creationId xmlns:a16="http://schemas.microsoft.com/office/drawing/2014/main" id="{E0F283E5-2F65-DF60-84B0-C256385C4F36}"/>
              </a:ext>
            </a:extLst>
          </p:cNvPr>
          <p:cNvSpPr txBox="1"/>
          <p:nvPr/>
        </p:nvSpPr>
        <p:spPr>
          <a:xfrm>
            <a:off x="417025" y="1173909"/>
            <a:ext cx="2714650" cy="477054"/>
          </a:xfrm>
          <a:prstGeom prst="rect">
            <a:avLst/>
          </a:prstGeom>
          <a:noFill/>
        </p:spPr>
        <p:txBody>
          <a:bodyPr wrap="square">
            <a:spAutoFit/>
          </a:bodyPr>
          <a:lstStyle/>
          <a:p>
            <a:pPr algn="ctr"/>
            <a:r>
              <a:rPr lang="en-US" sz="2500" b="1" i="0" dirty="0">
                <a:solidFill>
                  <a:schemeClr val="bg1"/>
                </a:solidFill>
                <a:cs typeface="+mn-ea"/>
                <a:sym typeface="+mn-lt"/>
              </a:rPr>
              <a:t>Values</a:t>
            </a:r>
          </a:p>
        </p:txBody>
      </p:sp>
      <p:sp>
        <p:nvSpPr>
          <p:cNvPr id="28" name="文字方塊 27">
            <a:extLst>
              <a:ext uri="{FF2B5EF4-FFF2-40B4-BE49-F238E27FC236}">
                <a16:creationId xmlns:a16="http://schemas.microsoft.com/office/drawing/2014/main" id="{CAD3A45E-E268-EAD2-6211-B70B4687A19A}"/>
              </a:ext>
            </a:extLst>
          </p:cNvPr>
          <p:cNvSpPr txBox="1"/>
          <p:nvPr/>
        </p:nvSpPr>
        <p:spPr>
          <a:xfrm>
            <a:off x="1105630" y="2510189"/>
            <a:ext cx="1216767" cy="477054"/>
          </a:xfrm>
          <a:prstGeom prst="rect">
            <a:avLst/>
          </a:prstGeom>
          <a:noFill/>
        </p:spPr>
        <p:txBody>
          <a:bodyPr wrap="square">
            <a:spAutoFit/>
          </a:bodyPr>
          <a:lstStyle/>
          <a:p>
            <a:pPr algn="ctr"/>
            <a:r>
              <a:rPr lang="en-US" sz="2500" b="1" i="0" dirty="0">
                <a:solidFill>
                  <a:schemeClr val="bg1"/>
                </a:solidFill>
                <a:cs typeface="+mn-ea"/>
                <a:sym typeface="+mn-lt"/>
              </a:rPr>
              <a:t>Vision</a:t>
            </a:r>
          </a:p>
        </p:txBody>
      </p:sp>
      <p:sp>
        <p:nvSpPr>
          <p:cNvPr id="29" name="文字方塊 28">
            <a:extLst>
              <a:ext uri="{FF2B5EF4-FFF2-40B4-BE49-F238E27FC236}">
                <a16:creationId xmlns:a16="http://schemas.microsoft.com/office/drawing/2014/main" id="{5CC0CD47-37AD-A60A-96E8-EEF8899D02A7}"/>
              </a:ext>
            </a:extLst>
          </p:cNvPr>
          <p:cNvSpPr txBox="1"/>
          <p:nvPr/>
        </p:nvSpPr>
        <p:spPr>
          <a:xfrm>
            <a:off x="485909" y="3894894"/>
            <a:ext cx="2714650" cy="477054"/>
          </a:xfrm>
          <a:prstGeom prst="rect">
            <a:avLst/>
          </a:prstGeom>
          <a:noFill/>
        </p:spPr>
        <p:txBody>
          <a:bodyPr wrap="square">
            <a:spAutoFit/>
          </a:bodyPr>
          <a:lstStyle/>
          <a:p>
            <a:pPr algn="ctr"/>
            <a:r>
              <a:rPr lang="en-US" sz="2500" b="1" i="0" dirty="0">
                <a:solidFill>
                  <a:schemeClr val="bg1"/>
                </a:solidFill>
                <a:cs typeface="+mn-ea"/>
                <a:sym typeface="+mn-lt"/>
              </a:rPr>
              <a:t>Mission</a:t>
            </a:r>
          </a:p>
        </p:txBody>
      </p:sp>
    </p:spTree>
    <p:extLst>
      <p:ext uri="{BB962C8B-B14F-4D97-AF65-F5344CB8AC3E}">
        <p14:creationId xmlns:p14="http://schemas.microsoft.com/office/powerpoint/2010/main" val="3594714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EF6C1CA-ECC4-A592-D6A2-30C604B138F0}"/>
              </a:ext>
            </a:extLst>
          </p:cNvPr>
          <p:cNvSpPr txBox="1"/>
          <p:nvPr/>
        </p:nvSpPr>
        <p:spPr>
          <a:xfrm>
            <a:off x="760747" y="78030"/>
            <a:ext cx="11314885" cy="1384995"/>
          </a:xfrm>
          <a:prstGeom prst="rect">
            <a:avLst/>
          </a:prstGeom>
          <a:noFill/>
        </p:spPr>
        <p:txBody>
          <a:bodyPr wrap="square" rtlCol="0">
            <a:spAutoFit/>
          </a:bodyPr>
          <a:lstStyle/>
          <a:p>
            <a:r>
              <a:rPr lang="en-US" sz="4200" b="1" dirty="0">
                <a:cs typeface="+mn-ea"/>
                <a:sym typeface="+mn-lt"/>
              </a:rPr>
              <a:t>Worldwide Quality Control Processes Certified by ISO</a:t>
            </a:r>
          </a:p>
        </p:txBody>
      </p:sp>
      <p:sp>
        <p:nvSpPr>
          <p:cNvPr id="8" name="文字方塊 7">
            <a:extLst>
              <a:ext uri="{FF2B5EF4-FFF2-40B4-BE49-F238E27FC236}">
                <a16:creationId xmlns:a16="http://schemas.microsoft.com/office/drawing/2014/main" id="{7BB76D30-FC3E-357F-BC76-06FA71EEAD8D}"/>
              </a:ext>
            </a:extLst>
          </p:cNvPr>
          <p:cNvSpPr txBox="1"/>
          <p:nvPr/>
        </p:nvSpPr>
        <p:spPr>
          <a:xfrm>
            <a:off x="620754" y="1678469"/>
            <a:ext cx="8838145" cy="707886"/>
          </a:xfrm>
          <a:prstGeom prst="rect">
            <a:avLst/>
          </a:prstGeom>
          <a:noFill/>
        </p:spPr>
        <p:txBody>
          <a:bodyPr wrap="square" rtlCol="0">
            <a:spAutoFit/>
          </a:bodyPr>
          <a:lstStyle/>
          <a:p>
            <a:r>
              <a:rPr lang="en-US" sz="2000" dirty="0">
                <a:cs typeface="+mn-ea"/>
                <a:sym typeface="+mn-lt"/>
              </a:rPr>
              <a:t>The quality of QNAP products and services is accredited by international certifications, demonstrating the conformity to high-quality standards</a:t>
            </a:r>
          </a:p>
        </p:txBody>
      </p:sp>
      <p:pic>
        <p:nvPicPr>
          <p:cNvPr id="5" name="圖片 4">
            <a:extLst>
              <a:ext uri="{FF2B5EF4-FFF2-40B4-BE49-F238E27FC236}">
                <a16:creationId xmlns:a16="http://schemas.microsoft.com/office/drawing/2014/main" id="{632E5022-6953-2582-548F-9A941BC1AC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727" y="2542954"/>
            <a:ext cx="2116917" cy="2986019"/>
          </a:xfrm>
          <a:prstGeom prst="rect">
            <a:avLst/>
          </a:prstGeom>
          <a:effectLst>
            <a:outerShdw blurRad="431800" dist="355600" dir="1740000" algn="ctr" rotWithShape="0">
              <a:srgbClr val="000000">
                <a:alpha val="23000"/>
              </a:srgbClr>
            </a:outerShdw>
          </a:effectLst>
        </p:spPr>
      </p:pic>
      <p:pic>
        <p:nvPicPr>
          <p:cNvPr id="10" name="圖片 9">
            <a:extLst>
              <a:ext uri="{FF2B5EF4-FFF2-40B4-BE49-F238E27FC236}">
                <a16:creationId xmlns:a16="http://schemas.microsoft.com/office/drawing/2014/main" id="{0C547472-003A-2BD9-5402-B9119D6D2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5638" y="2545765"/>
            <a:ext cx="2114189" cy="2986019"/>
          </a:xfrm>
          <a:prstGeom prst="rect">
            <a:avLst/>
          </a:prstGeom>
          <a:effectLst>
            <a:outerShdw blurRad="431800" dist="355600" dir="1740000" algn="ctr" rotWithShape="0">
              <a:srgbClr val="000000">
                <a:alpha val="23000"/>
              </a:srgbClr>
            </a:outerShdw>
          </a:effectLst>
        </p:spPr>
      </p:pic>
      <p:pic>
        <p:nvPicPr>
          <p:cNvPr id="12" name="圖片 11">
            <a:extLst>
              <a:ext uri="{FF2B5EF4-FFF2-40B4-BE49-F238E27FC236}">
                <a16:creationId xmlns:a16="http://schemas.microsoft.com/office/drawing/2014/main" id="{2A98073C-8745-9646-7A10-24D51ECCCC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5701" y="2830562"/>
            <a:ext cx="1404302" cy="2168558"/>
          </a:xfrm>
          <a:prstGeom prst="rect">
            <a:avLst/>
          </a:prstGeom>
          <a:effectLst>
            <a:outerShdw blurRad="431800" dist="355600" dir="1740000" algn="ctr" rotWithShape="0">
              <a:srgbClr val="000000">
                <a:alpha val="23000"/>
              </a:srgbClr>
            </a:outerShdw>
          </a:effectLst>
        </p:spPr>
      </p:pic>
      <p:pic>
        <p:nvPicPr>
          <p:cNvPr id="14" name="圖片 13">
            <a:extLst>
              <a:ext uri="{FF2B5EF4-FFF2-40B4-BE49-F238E27FC236}">
                <a16:creationId xmlns:a16="http://schemas.microsoft.com/office/drawing/2014/main" id="{940E49C8-169D-1F2E-8E49-4058EB26CD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5542" y="2815920"/>
            <a:ext cx="1527614" cy="2168558"/>
          </a:xfrm>
          <a:prstGeom prst="rect">
            <a:avLst/>
          </a:prstGeom>
          <a:effectLst>
            <a:outerShdw blurRad="431800" dist="355600" dir="1740000" algn="ctr" rotWithShape="0">
              <a:srgbClr val="000000">
                <a:alpha val="23000"/>
              </a:srgbClr>
            </a:outerShdw>
          </a:effectLst>
        </p:spPr>
      </p:pic>
      <p:pic>
        <p:nvPicPr>
          <p:cNvPr id="16" name="圖片 15">
            <a:extLst>
              <a:ext uri="{FF2B5EF4-FFF2-40B4-BE49-F238E27FC236}">
                <a16:creationId xmlns:a16="http://schemas.microsoft.com/office/drawing/2014/main" id="{B86DD51B-FD7B-5119-9F80-923649E164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41731" y="2830562"/>
            <a:ext cx="1536648" cy="2168558"/>
          </a:xfrm>
          <a:prstGeom prst="rect">
            <a:avLst/>
          </a:prstGeom>
          <a:effectLst>
            <a:outerShdw blurRad="431800" dist="355600" dir="1740000" algn="ctr" rotWithShape="0">
              <a:srgbClr val="000000">
                <a:alpha val="23000"/>
              </a:srgbClr>
            </a:outerShdw>
          </a:effectLst>
        </p:spPr>
      </p:pic>
      <p:pic>
        <p:nvPicPr>
          <p:cNvPr id="18" name="圖片 17">
            <a:extLst>
              <a:ext uri="{FF2B5EF4-FFF2-40B4-BE49-F238E27FC236}">
                <a16:creationId xmlns:a16="http://schemas.microsoft.com/office/drawing/2014/main" id="{7FE7A763-26DB-7CCA-EF50-04ABFF9BC4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66954" y="2850293"/>
            <a:ext cx="1540170" cy="2168558"/>
          </a:xfrm>
          <a:prstGeom prst="rect">
            <a:avLst/>
          </a:prstGeom>
          <a:effectLst>
            <a:outerShdw blurRad="431800" dist="355600" dir="1740000" algn="ctr" rotWithShape="0">
              <a:srgbClr val="000000">
                <a:alpha val="23000"/>
              </a:srgbClr>
            </a:outerShdw>
          </a:effectLst>
        </p:spPr>
      </p:pic>
      <p:sp>
        <p:nvSpPr>
          <p:cNvPr id="19" name="文字方塊 18">
            <a:extLst>
              <a:ext uri="{FF2B5EF4-FFF2-40B4-BE49-F238E27FC236}">
                <a16:creationId xmlns:a16="http://schemas.microsoft.com/office/drawing/2014/main" id="{EA5B36D2-5C4B-26F9-A381-38F38BF41D81}"/>
              </a:ext>
            </a:extLst>
          </p:cNvPr>
          <p:cNvSpPr txBox="1"/>
          <p:nvPr/>
        </p:nvSpPr>
        <p:spPr>
          <a:xfrm>
            <a:off x="760747" y="5678902"/>
            <a:ext cx="1957476" cy="769441"/>
          </a:xfrm>
          <a:prstGeom prst="rect">
            <a:avLst/>
          </a:prstGeom>
          <a:noFill/>
        </p:spPr>
        <p:txBody>
          <a:bodyPr wrap="square" rtlCol="0">
            <a:spAutoFit/>
          </a:bodyPr>
          <a:lstStyle/>
          <a:p>
            <a:r>
              <a:rPr lang="en-US" sz="1600" b="1" dirty="0">
                <a:solidFill>
                  <a:srgbClr val="0C6C8A"/>
                </a:solidFill>
                <a:cs typeface="+mn-ea"/>
                <a:sym typeface="+mn-lt"/>
              </a:rPr>
              <a:t>ISO 9001 </a:t>
            </a:r>
          </a:p>
          <a:p>
            <a:r>
              <a:rPr lang="en-US" sz="1400" b="1" dirty="0">
                <a:cs typeface="+mn-ea"/>
                <a:sym typeface="+mn-lt"/>
              </a:rPr>
              <a:t>Quality Management System</a:t>
            </a:r>
          </a:p>
        </p:txBody>
      </p:sp>
      <p:sp>
        <p:nvSpPr>
          <p:cNvPr id="20" name="文字方塊 19">
            <a:extLst>
              <a:ext uri="{FF2B5EF4-FFF2-40B4-BE49-F238E27FC236}">
                <a16:creationId xmlns:a16="http://schemas.microsoft.com/office/drawing/2014/main" id="{37E98D0B-411C-AE64-C600-2183980846F8}"/>
              </a:ext>
            </a:extLst>
          </p:cNvPr>
          <p:cNvSpPr txBox="1"/>
          <p:nvPr/>
        </p:nvSpPr>
        <p:spPr>
          <a:xfrm>
            <a:off x="3008224" y="5678902"/>
            <a:ext cx="1957476" cy="553998"/>
          </a:xfrm>
          <a:prstGeom prst="rect">
            <a:avLst/>
          </a:prstGeom>
          <a:noFill/>
        </p:spPr>
        <p:txBody>
          <a:bodyPr wrap="square" rtlCol="0">
            <a:spAutoFit/>
          </a:bodyPr>
          <a:lstStyle/>
          <a:p>
            <a:r>
              <a:rPr lang="en-US" sz="1600" b="1" dirty="0">
                <a:solidFill>
                  <a:srgbClr val="0C6C8A"/>
                </a:solidFill>
                <a:cs typeface="+mn-ea"/>
                <a:sym typeface="+mn-lt"/>
              </a:rPr>
              <a:t>ISO 27001 </a:t>
            </a:r>
          </a:p>
          <a:p>
            <a:r>
              <a:rPr lang="en-US" sz="1400" b="1" dirty="0">
                <a:cs typeface="+mn-ea"/>
                <a:sym typeface="+mn-lt"/>
              </a:rPr>
              <a:t>Information Security Management System</a:t>
            </a:r>
          </a:p>
        </p:txBody>
      </p:sp>
      <p:sp>
        <p:nvSpPr>
          <p:cNvPr id="21" name="文字方塊 20">
            <a:extLst>
              <a:ext uri="{FF2B5EF4-FFF2-40B4-BE49-F238E27FC236}">
                <a16:creationId xmlns:a16="http://schemas.microsoft.com/office/drawing/2014/main" id="{3C33D86A-4EF1-3BED-09F6-1238A688EACB}"/>
              </a:ext>
            </a:extLst>
          </p:cNvPr>
          <p:cNvSpPr txBox="1"/>
          <p:nvPr/>
        </p:nvSpPr>
        <p:spPr>
          <a:xfrm>
            <a:off x="5217907" y="5128695"/>
            <a:ext cx="1604425" cy="553998"/>
          </a:xfrm>
          <a:prstGeom prst="rect">
            <a:avLst/>
          </a:prstGeom>
          <a:noFill/>
        </p:spPr>
        <p:txBody>
          <a:bodyPr wrap="square" rtlCol="0">
            <a:spAutoFit/>
          </a:bodyPr>
          <a:lstStyle/>
          <a:p>
            <a:r>
              <a:rPr lang="en-US" sz="1600" b="1" dirty="0">
                <a:solidFill>
                  <a:srgbClr val="0C6C8A"/>
                </a:solidFill>
                <a:cs typeface="+mn-ea"/>
                <a:sym typeface="+mn-lt"/>
              </a:rPr>
              <a:t>ISO 14001</a:t>
            </a:r>
          </a:p>
          <a:p>
            <a:r>
              <a:rPr lang="en-US" sz="1400" b="1" dirty="0">
                <a:cs typeface="+mn-ea"/>
                <a:sym typeface="+mn-lt"/>
              </a:rPr>
              <a:t>Environmental Management System</a:t>
            </a:r>
          </a:p>
        </p:txBody>
      </p:sp>
      <p:sp>
        <p:nvSpPr>
          <p:cNvPr id="22" name="文字方塊 21">
            <a:extLst>
              <a:ext uri="{FF2B5EF4-FFF2-40B4-BE49-F238E27FC236}">
                <a16:creationId xmlns:a16="http://schemas.microsoft.com/office/drawing/2014/main" id="{5E2E6E6B-8532-B5A6-7728-BC88C948A7AF}"/>
              </a:ext>
            </a:extLst>
          </p:cNvPr>
          <p:cNvSpPr txBox="1"/>
          <p:nvPr/>
        </p:nvSpPr>
        <p:spPr>
          <a:xfrm>
            <a:off x="6787136" y="5135723"/>
            <a:ext cx="1739909" cy="1415772"/>
          </a:xfrm>
          <a:prstGeom prst="rect">
            <a:avLst/>
          </a:prstGeom>
          <a:noFill/>
        </p:spPr>
        <p:txBody>
          <a:bodyPr wrap="square" rtlCol="0">
            <a:spAutoFit/>
          </a:bodyPr>
          <a:lstStyle/>
          <a:p>
            <a:r>
              <a:rPr lang="en-US" sz="1600" b="1" dirty="0">
                <a:solidFill>
                  <a:srgbClr val="0C6C8A"/>
                </a:solidFill>
                <a:cs typeface="+mn-ea"/>
                <a:sym typeface="+mn-lt"/>
              </a:rPr>
              <a:t>ISO 45001</a:t>
            </a:r>
          </a:p>
          <a:p>
            <a:r>
              <a:rPr lang="en-US" sz="1400" b="1" dirty="0">
                <a:cs typeface="+mn-ea"/>
                <a:sym typeface="+mn-lt"/>
              </a:rPr>
              <a:t>Occupational Health and Safety Management System</a:t>
            </a:r>
          </a:p>
          <a:p>
            <a:r>
              <a:rPr lang="en-US" sz="1400" b="1" dirty="0">
                <a:cs typeface="+mn-ea"/>
                <a:sym typeface="+mn-lt"/>
              </a:rPr>
              <a:t>CSR Certification</a:t>
            </a:r>
          </a:p>
        </p:txBody>
      </p:sp>
      <p:sp>
        <p:nvSpPr>
          <p:cNvPr id="23" name="文字方塊 22">
            <a:extLst>
              <a:ext uri="{FF2B5EF4-FFF2-40B4-BE49-F238E27FC236}">
                <a16:creationId xmlns:a16="http://schemas.microsoft.com/office/drawing/2014/main" id="{13B7B2A1-C985-CACD-1A10-5948FCBF3185}"/>
              </a:ext>
            </a:extLst>
          </p:cNvPr>
          <p:cNvSpPr txBox="1"/>
          <p:nvPr/>
        </p:nvSpPr>
        <p:spPr>
          <a:xfrm>
            <a:off x="8527045" y="5128139"/>
            <a:ext cx="1739908" cy="769441"/>
          </a:xfrm>
          <a:prstGeom prst="rect">
            <a:avLst/>
          </a:prstGeom>
          <a:noFill/>
        </p:spPr>
        <p:txBody>
          <a:bodyPr wrap="square" rtlCol="0">
            <a:spAutoFit/>
          </a:bodyPr>
          <a:lstStyle/>
          <a:p>
            <a:pPr algn="l"/>
            <a:r>
              <a:rPr lang="en-US" sz="1600" b="1" i="0" dirty="0">
                <a:solidFill>
                  <a:srgbClr val="0C6C8A"/>
                </a:solidFill>
                <a:cs typeface="+mn-ea"/>
                <a:sym typeface="+mn-lt"/>
              </a:rPr>
              <a:t>ISO 27017</a:t>
            </a:r>
          </a:p>
          <a:p>
            <a:pPr algn="l"/>
            <a:r>
              <a:rPr lang="en-US" sz="1400" b="1" i="0" dirty="0">
                <a:solidFill>
                  <a:srgbClr val="333333"/>
                </a:solidFill>
                <a:cs typeface="+mn-ea"/>
                <a:sym typeface="+mn-lt"/>
              </a:rPr>
              <a:t>Cloud Information Security</a:t>
            </a:r>
          </a:p>
        </p:txBody>
      </p:sp>
      <p:sp>
        <p:nvSpPr>
          <p:cNvPr id="24" name="文字方塊 23">
            <a:extLst>
              <a:ext uri="{FF2B5EF4-FFF2-40B4-BE49-F238E27FC236}">
                <a16:creationId xmlns:a16="http://schemas.microsoft.com/office/drawing/2014/main" id="{07024C19-8EB3-8485-3846-91E91C4CE1B2}"/>
              </a:ext>
            </a:extLst>
          </p:cNvPr>
          <p:cNvSpPr txBox="1"/>
          <p:nvPr/>
        </p:nvSpPr>
        <p:spPr>
          <a:xfrm>
            <a:off x="10266953" y="5128139"/>
            <a:ext cx="1604425" cy="984885"/>
          </a:xfrm>
          <a:prstGeom prst="rect">
            <a:avLst/>
          </a:prstGeom>
          <a:noFill/>
        </p:spPr>
        <p:txBody>
          <a:bodyPr wrap="square" rtlCol="0">
            <a:spAutoFit/>
          </a:bodyPr>
          <a:lstStyle/>
          <a:p>
            <a:pPr algn="l"/>
            <a:r>
              <a:rPr lang="en-US" sz="1600" b="1" i="0" dirty="0">
                <a:solidFill>
                  <a:srgbClr val="0C6C8A"/>
                </a:solidFill>
                <a:cs typeface="+mn-ea"/>
                <a:sym typeface="+mn-lt"/>
              </a:rPr>
              <a:t>ISO 27018</a:t>
            </a:r>
          </a:p>
          <a:p>
            <a:pPr algn="l"/>
            <a:r>
              <a:rPr lang="en-US" sz="1400" b="1" i="0" dirty="0">
                <a:solidFill>
                  <a:srgbClr val="333333"/>
                </a:solidFill>
                <a:cs typeface="+mn-ea"/>
                <a:sym typeface="+mn-lt"/>
              </a:rPr>
              <a:t>Cloud PII Protection Management </a:t>
            </a:r>
          </a:p>
        </p:txBody>
      </p:sp>
      <p:pic>
        <p:nvPicPr>
          <p:cNvPr id="17" name="圖片 16">
            <a:extLst>
              <a:ext uri="{FF2B5EF4-FFF2-40B4-BE49-F238E27FC236}">
                <a16:creationId xmlns:a16="http://schemas.microsoft.com/office/drawing/2014/main" id="{573A18C9-C360-D139-71EC-A817226D38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66575" y="2006258"/>
            <a:ext cx="1404803" cy="691426"/>
          </a:xfrm>
          <a:prstGeom prst="rect">
            <a:avLst/>
          </a:prstGeom>
        </p:spPr>
      </p:pic>
      <p:pic>
        <p:nvPicPr>
          <p:cNvPr id="26" name="圖片 25" descr="一張含有 文字, 美工圖案 的圖片&#10;&#10;自動產生的描述">
            <a:extLst>
              <a:ext uri="{FF2B5EF4-FFF2-40B4-BE49-F238E27FC236}">
                <a16:creationId xmlns:a16="http://schemas.microsoft.com/office/drawing/2014/main" id="{8A70FAAF-0B2A-5894-CFF4-AEB3EC0A27AA}"/>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06571" y="1995978"/>
            <a:ext cx="1263226" cy="593100"/>
          </a:xfrm>
          <a:prstGeom prst="rect">
            <a:avLst/>
          </a:prstGeom>
        </p:spPr>
      </p:pic>
    </p:spTree>
    <p:extLst>
      <p:ext uri="{BB962C8B-B14F-4D97-AF65-F5344CB8AC3E}">
        <p14:creationId xmlns:p14="http://schemas.microsoft.com/office/powerpoint/2010/main" val="3240062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QNAP</a:t>
            </a:r>
            <a:r>
              <a:rPr lang="zh-TW" altLang="en-US" sz="5000" b="1" dirty="0">
                <a:cs typeface="+mn-ea"/>
                <a:sym typeface="+mn-lt"/>
              </a:rPr>
              <a:t> </a:t>
            </a:r>
            <a:r>
              <a:rPr lang="en-US" altLang="zh-TW" sz="5000" b="1" dirty="0">
                <a:cs typeface="+mn-ea"/>
                <a:sym typeface="+mn-lt"/>
              </a:rPr>
              <a:t>ESG</a:t>
            </a:r>
            <a:r>
              <a:rPr lang="zh-TW" altLang="en-US" sz="5000" b="1" dirty="0">
                <a:cs typeface="+mn-ea"/>
                <a:sym typeface="+mn-lt"/>
              </a:rPr>
              <a:t> </a:t>
            </a:r>
            <a:r>
              <a:rPr lang="en-US" altLang="zh-TW" sz="5000" b="1" dirty="0">
                <a:cs typeface="+mn-ea"/>
                <a:sym typeface="+mn-lt"/>
              </a:rPr>
              <a:t>Guideline</a:t>
            </a:r>
            <a:endParaRPr lang="zh-TW" altLang="en-US" sz="5000" b="1" dirty="0">
              <a:cs typeface="+mn-ea"/>
              <a:sym typeface="+mn-lt"/>
            </a:endParaRPr>
          </a:p>
        </p:txBody>
      </p:sp>
      <p:sp>
        <p:nvSpPr>
          <p:cNvPr id="3" name="文字方塊 2">
            <a:extLst>
              <a:ext uri="{FF2B5EF4-FFF2-40B4-BE49-F238E27FC236}">
                <a16:creationId xmlns:a16="http://schemas.microsoft.com/office/drawing/2014/main" id="{6BA9899D-3228-A963-AC0E-A80B9E3BB594}"/>
              </a:ext>
            </a:extLst>
          </p:cNvPr>
          <p:cNvSpPr txBox="1"/>
          <p:nvPr/>
        </p:nvSpPr>
        <p:spPr>
          <a:xfrm>
            <a:off x="697006" y="1565449"/>
            <a:ext cx="10051677" cy="646331"/>
          </a:xfrm>
          <a:prstGeom prst="rect">
            <a:avLst/>
          </a:prstGeom>
          <a:noFill/>
        </p:spPr>
        <p:txBody>
          <a:bodyPr wrap="square" rtlCol="0">
            <a:spAutoFit/>
          </a:bodyPr>
          <a:lstStyle/>
          <a:p>
            <a:r>
              <a:rPr lang="en-US" altLang="zh-TW" dirty="0">
                <a:cs typeface="+mn-ea"/>
                <a:sym typeface="+mn-lt"/>
              </a:rPr>
              <a:t>Environmental protection, employee health and safety, and social participation fulfill corporate social responsibility and the pursuit of business continuity</a:t>
            </a:r>
            <a:endParaRPr lang="zh-TW" altLang="en-US" dirty="0">
              <a:cs typeface="+mn-ea"/>
              <a:sym typeface="+mn-lt"/>
            </a:endParaRPr>
          </a:p>
        </p:txBody>
      </p:sp>
      <p:sp>
        <p:nvSpPr>
          <p:cNvPr id="7" name="文字方塊 6">
            <a:extLst>
              <a:ext uri="{FF2B5EF4-FFF2-40B4-BE49-F238E27FC236}">
                <a16:creationId xmlns:a16="http://schemas.microsoft.com/office/drawing/2014/main" id="{1779AE5E-1AAA-38EF-0538-9475B50ACC26}"/>
              </a:ext>
            </a:extLst>
          </p:cNvPr>
          <p:cNvSpPr txBox="1"/>
          <p:nvPr/>
        </p:nvSpPr>
        <p:spPr>
          <a:xfrm>
            <a:off x="826030" y="2883363"/>
            <a:ext cx="2205317" cy="1754326"/>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Environmental Policy</a:t>
            </a:r>
          </a:p>
          <a:p>
            <a:pPr marL="182563" indent="-182563">
              <a:buFont typeface="Arial" panose="020B0604020202020204" pitchFamily="34" charset="0"/>
              <a:buChar char="•"/>
            </a:pPr>
            <a:r>
              <a:rPr lang="en-US" altLang="zh-TW" sz="1200" dirty="0">
                <a:cs typeface="+mn-ea"/>
                <a:sym typeface="+mn-lt"/>
              </a:rPr>
              <a:t>Carbon reduction management</a:t>
            </a:r>
          </a:p>
          <a:p>
            <a:pPr marL="182563" indent="-182563">
              <a:buFont typeface="Arial" panose="020B0604020202020204" pitchFamily="34" charset="0"/>
              <a:buChar char="•"/>
            </a:pPr>
            <a:r>
              <a:rPr lang="en-US" altLang="zh-TW" sz="1200" dirty="0">
                <a:cs typeface="+mn-ea"/>
                <a:sym typeface="+mn-lt"/>
              </a:rPr>
              <a:t>Green procurement</a:t>
            </a:r>
          </a:p>
          <a:p>
            <a:pPr marL="182563" indent="-182563">
              <a:buFont typeface="Arial" panose="020B0604020202020204" pitchFamily="34" charset="0"/>
              <a:buChar char="•"/>
            </a:pPr>
            <a:r>
              <a:rPr lang="en-US" altLang="zh-TW" sz="1200" dirty="0">
                <a:cs typeface="+mn-ea"/>
                <a:sym typeface="+mn-lt"/>
              </a:rPr>
              <a:t>Environmental sustainability education</a:t>
            </a:r>
          </a:p>
          <a:p>
            <a:pPr marL="182563" indent="-182563">
              <a:buFont typeface="Arial" panose="020B0604020202020204" pitchFamily="34" charset="0"/>
              <a:buChar char="•"/>
            </a:pPr>
            <a:r>
              <a:rPr lang="en-US" altLang="zh-TW" sz="1200" dirty="0">
                <a:cs typeface="+mn-ea"/>
                <a:sym typeface="+mn-lt"/>
              </a:rPr>
              <a:t>Supply chain management</a:t>
            </a:r>
          </a:p>
          <a:p>
            <a:pPr marL="182563" indent="-182563">
              <a:buFont typeface="Arial" panose="020B0604020202020204" pitchFamily="34" charset="0"/>
              <a:buChar char="•"/>
            </a:pPr>
            <a:r>
              <a:rPr lang="en-US" altLang="zh-TW" sz="1200" dirty="0">
                <a:cs typeface="+mn-ea"/>
                <a:sym typeface="+mn-lt"/>
              </a:rPr>
              <a:t>Energy and waste management</a:t>
            </a:r>
            <a:endParaRPr lang="zh-TW" altLang="en-US" sz="1200" dirty="0">
              <a:cs typeface="+mn-ea"/>
              <a:sym typeface="+mn-lt"/>
            </a:endParaRPr>
          </a:p>
        </p:txBody>
      </p:sp>
      <p:sp>
        <p:nvSpPr>
          <p:cNvPr id="5" name="文字方塊 4">
            <a:extLst>
              <a:ext uri="{FF2B5EF4-FFF2-40B4-BE49-F238E27FC236}">
                <a16:creationId xmlns:a16="http://schemas.microsoft.com/office/drawing/2014/main" id="{FACBA16E-F6D3-3765-D80D-83623F9DE003}"/>
              </a:ext>
            </a:extLst>
          </p:cNvPr>
          <p:cNvSpPr txBox="1"/>
          <p:nvPr/>
        </p:nvSpPr>
        <p:spPr>
          <a:xfrm>
            <a:off x="826030" y="5303408"/>
            <a:ext cx="2205317" cy="1384995"/>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Product and service liability</a:t>
            </a:r>
          </a:p>
          <a:p>
            <a:pPr marL="182563" indent="-182563">
              <a:buFont typeface="Arial" panose="020B0604020202020204" pitchFamily="34" charset="0"/>
              <a:buChar char="•"/>
            </a:pPr>
            <a:r>
              <a:rPr lang="en-US" altLang="zh-TW" sz="1200" dirty="0">
                <a:cs typeface="+mn-ea"/>
                <a:sym typeface="+mn-lt"/>
              </a:rPr>
              <a:t>Ensuring confidentiality of customer information</a:t>
            </a:r>
          </a:p>
          <a:p>
            <a:pPr marL="182563" indent="-182563">
              <a:buFont typeface="Arial" panose="020B0604020202020204" pitchFamily="34" charset="0"/>
              <a:buChar char="•"/>
            </a:pPr>
            <a:r>
              <a:rPr lang="en-US" altLang="zh-TW" sz="1200" dirty="0">
                <a:cs typeface="+mn-ea"/>
                <a:sym typeface="+mn-lt"/>
              </a:rPr>
              <a:t>Customer relationship maintenance</a:t>
            </a:r>
          </a:p>
          <a:p>
            <a:pPr marL="182563" indent="-182563">
              <a:buFont typeface="Arial" panose="020B0604020202020204" pitchFamily="34" charset="0"/>
              <a:buChar char="•"/>
            </a:pPr>
            <a:r>
              <a:rPr lang="en-US" altLang="zh-TW" sz="1200" dirty="0">
                <a:cs typeface="+mn-ea"/>
                <a:sym typeface="+mn-lt"/>
              </a:rPr>
              <a:t>Green products</a:t>
            </a:r>
            <a:endParaRPr lang="zh-TW" altLang="en-US" sz="1200" dirty="0">
              <a:cs typeface="+mn-ea"/>
              <a:sym typeface="+mn-lt"/>
            </a:endParaRPr>
          </a:p>
        </p:txBody>
      </p:sp>
      <p:sp>
        <p:nvSpPr>
          <p:cNvPr id="6" name="文字方塊 5">
            <a:extLst>
              <a:ext uri="{FF2B5EF4-FFF2-40B4-BE49-F238E27FC236}">
                <a16:creationId xmlns:a16="http://schemas.microsoft.com/office/drawing/2014/main" id="{B8B025E2-9D4B-20C9-72D5-82914CDAE33B}"/>
              </a:ext>
            </a:extLst>
          </p:cNvPr>
          <p:cNvSpPr txBox="1"/>
          <p:nvPr/>
        </p:nvSpPr>
        <p:spPr>
          <a:xfrm>
            <a:off x="3305671" y="2872350"/>
            <a:ext cx="2108228" cy="1569660"/>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Employee compensation and benefits</a:t>
            </a:r>
          </a:p>
          <a:p>
            <a:pPr marL="182563" indent="-182563">
              <a:buFont typeface="Arial" panose="020B0604020202020204" pitchFamily="34" charset="0"/>
              <a:buChar char="•"/>
            </a:pPr>
            <a:r>
              <a:rPr lang="en-US" altLang="zh-TW" sz="1200" dirty="0">
                <a:cs typeface="+mn-ea"/>
                <a:sym typeface="+mn-lt"/>
              </a:rPr>
              <a:t>Labor rights</a:t>
            </a:r>
          </a:p>
          <a:p>
            <a:pPr marL="182563" indent="-182563">
              <a:buFont typeface="Arial" panose="020B0604020202020204" pitchFamily="34" charset="0"/>
              <a:buChar char="•"/>
            </a:pPr>
            <a:r>
              <a:rPr lang="en-US" altLang="zh-TW" sz="1200" dirty="0">
                <a:cs typeface="+mn-ea"/>
                <a:sym typeface="+mn-lt"/>
              </a:rPr>
              <a:t>Employment environment</a:t>
            </a:r>
          </a:p>
          <a:p>
            <a:pPr marL="182563" indent="-182563">
              <a:buFont typeface="Arial" panose="020B0604020202020204" pitchFamily="34" charset="0"/>
              <a:buChar char="•"/>
            </a:pPr>
            <a:r>
              <a:rPr lang="en-US" altLang="zh-TW" sz="1200" dirty="0">
                <a:cs typeface="+mn-ea"/>
                <a:sym typeface="+mn-lt"/>
              </a:rPr>
              <a:t>Competency management </a:t>
            </a:r>
          </a:p>
          <a:p>
            <a:pPr marL="182563" indent="-182563">
              <a:buFont typeface="Arial" panose="020B0604020202020204" pitchFamily="34" charset="0"/>
              <a:buChar char="•"/>
            </a:pPr>
            <a:r>
              <a:rPr lang="en-US" altLang="zh-TW" sz="1200" dirty="0">
                <a:cs typeface="+mn-ea"/>
                <a:sym typeface="+mn-lt"/>
              </a:rPr>
              <a:t>Labor relation</a:t>
            </a:r>
          </a:p>
          <a:p>
            <a:pPr marL="182563" indent="-182563">
              <a:buFont typeface="Arial" panose="020B0604020202020204" pitchFamily="34" charset="0"/>
              <a:buChar char="•"/>
            </a:pPr>
            <a:r>
              <a:rPr lang="en-US" altLang="zh-TW" sz="1200" dirty="0">
                <a:cs typeface="+mn-ea"/>
                <a:sym typeface="+mn-lt"/>
              </a:rPr>
              <a:t>Education &amp; training</a:t>
            </a:r>
            <a:endParaRPr lang="zh-TW" altLang="en-US" sz="1200" dirty="0">
              <a:cs typeface="+mn-ea"/>
              <a:sym typeface="+mn-lt"/>
            </a:endParaRPr>
          </a:p>
        </p:txBody>
      </p:sp>
      <p:sp>
        <p:nvSpPr>
          <p:cNvPr id="8" name="文字方塊 7">
            <a:extLst>
              <a:ext uri="{FF2B5EF4-FFF2-40B4-BE49-F238E27FC236}">
                <a16:creationId xmlns:a16="http://schemas.microsoft.com/office/drawing/2014/main" id="{0A6DADAF-FC4C-264D-DA86-CC815EB058B8}"/>
              </a:ext>
            </a:extLst>
          </p:cNvPr>
          <p:cNvSpPr txBox="1"/>
          <p:nvPr/>
        </p:nvSpPr>
        <p:spPr>
          <a:xfrm>
            <a:off x="3305670" y="5303408"/>
            <a:ext cx="2394808" cy="830997"/>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Social care</a:t>
            </a:r>
          </a:p>
          <a:p>
            <a:pPr marL="182563" indent="-182563">
              <a:buFont typeface="Arial" panose="020B0604020202020204" pitchFamily="34" charset="0"/>
              <a:buChar char="•"/>
            </a:pPr>
            <a:r>
              <a:rPr lang="en-US" altLang="zh-TW" sz="1200" dirty="0">
                <a:cs typeface="+mn-ea"/>
                <a:sym typeface="+mn-lt"/>
              </a:rPr>
              <a:t>Community involvement</a:t>
            </a:r>
          </a:p>
          <a:p>
            <a:pPr marL="182563" indent="-182563">
              <a:buFont typeface="Arial" panose="020B0604020202020204" pitchFamily="34" charset="0"/>
              <a:buChar char="•"/>
            </a:pPr>
            <a:r>
              <a:rPr lang="en-US" altLang="zh-TW" sz="1200" dirty="0">
                <a:cs typeface="+mn-ea"/>
                <a:sym typeface="+mn-lt"/>
              </a:rPr>
              <a:t>Charitable activities</a:t>
            </a:r>
          </a:p>
          <a:p>
            <a:pPr marL="182563" indent="-182563">
              <a:buFont typeface="Arial" panose="020B0604020202020204" pitchFamily="34" charset="0"/>
              <a:buChar char="•"/>
            </a:pPr>
            <a:r>
              <a:rPr lang="en-US" altLang="zh-TW" sz="1200" dirty="0">
                <a:cs typeface="+mn-ea"/>
                <a:sym typeface="+mn-lt"/>
              </a:rPr>
              <a:t>Corporate image</a:t>
            </a:r>
            <a:endParaRPr lang="zh-TW" altLang="en-US" sz="1200" dirty="0">
              <a:cs typeface="+mn-ea"/>
              <a:sym typeface="+mn-lt"/>
            </a:endParaRPr>
          </a:p>
        </p:txBody>
      </p:sp>
      <p:sp>
        <p:nvSpPr>
          <p:cNvPr id="9" name="文字方塊 8">
            <a:extLst>
              <a:ext uri="{FF2B5EF4-FFF2-40B4-BE49-F238E27FC236}">
                <a16:creationId xmlns:a16="http://schemas.microsoft.com/office/drawing/2014/main" id="{2AF4F2D0-2BBA-412B-8F46-798EC0D2544B}"/>
              </a:ext>
            </a:extLst>
          </p:cNvPr>
          <p:cNvSpPr txBox="1"/>
          <p:nvPr/>
        </p:nvSpPr>
        <p:spPr>
          <a:xfrm>
            <a:off x="5700478" y="2883363"/>
            <a:ext cx="1854208" cy="1754326"/>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Integrity management </a:t>
            </a:r>
          </a:p>
          <a:p>
            <a:pPr marL="182563" indent="-182563">
              <a:buFont typeface="Arial" panose="020B0604020202020204" pitchFamily="34" charset="0"/>
              <a:buChar char="•"/>
            </a:pPr>
            <a:r>
              <a:rPr lang="en-US" altLang="zh-TW" sz="1200" dirty="0">
                <a:cs typeface="+mn-ea"/>
                <a:sym typeface="+mn-lt"/>
              </a:rPr>
              <a:t>Organization strategy</a:t>
            </a:r>
          </a:p>
          <a:p>
            <a:pPr marL="182563" indent="-182563">
              <a:buFont typeface="Arial" panose="020B0604020202020204" pitchFamily="34" charset="0"/>
              <a:buChar char="•"/>
            </a:pPr>
            <a:r>
              <a:rPr lang="en-US" altLang="zh-TW" sz="1200" dirty="0">
                <a:cs typeface="+mn-ea"/>
                <a:sym typeface="+mn-lt"/>
              </a:rPr>
              <a:t>Regulations compliance</a:t>
            </a:r>
          </a:p>
          <a:p>
            <a:pPr marL="182563" indent="-182563">
              <a:buFont typeface="Arial" panose="020B0604020202020204" pitchFamily="34" charset="0"/>
              <a:buChar char="•"/>
            </a:pPr>
            <a:r>
              <a:rPr lang="en-US" altLang="zh-TW" sz="1200" dirty="0">
                <a:cs typeface="+mn-ea"/>
                <a:sym typeface="+mn-lt"/>
              </a:rPr>
              <a:t>Information transparency</a:t>
            </a:r>
          </a:p>
          <a:p>
            <a:pPr marL="182563" indent="-182563">
              <a:buFont typeface="Arial" panose="020B0604020202020204" pitchFamily="34" charset="0"/>
              <a:buChar char="•"/>
            </a:pPr>
            <a:r>
              <a:rPr lang="en-US" altLang="zh-TW" sz="1200" dirty="0">
                <a:cs typeface="+mn-ea"/>
                <a:sym typeface="+mn-lt"/>
              </a:rPr>
              <a:t>Internal control</a:t>
            </a:r>
          </a:p>
          <a:p>
            <a:pPr marL="182563" indent="-182563">
              <a:buFont typeface="Arial" panose="020B0604020202020204" pitchFamily="34" charset="0"/>
              <a:buChar char="•"/>
            </a:pPr>
            <a:r>
              <a:rPr lang="en-US" altLang="zh-TW" sz="1200" dirty="0">
                <a:cs typeface="+mn-ea"/>
                <a:sym typeface="+mn-lt"/>
              </a:rPr>
              <a:t>Stakeholder compunctions</a:t>
            </a:r>
            <a:endParaRPr lang="zh-TW" altLang="en-US" sz="1200" dirty="0">
              <a:cs typeface="+mn-ea"/>
              <a:sym typeface="+mn-lt"/>
            </a:endParaRPr>
          </a:p>
        </p:txBody>
      </p:sp>
      <p:sp>
        <p:nvSpPr>
          <p:cNvPr id="10" name="矩形: 圓角 9">
            <a:extLst>
              <a:ext uri="{FF2B5EF4-FFF2-40B4-BE49-F238E27FC236}">
                <a16:creationId xmlns:a16="http://schemas.microsoft.com/office/drawing/2014/main" id="{21F6802F-AEB2-050A-91FC-4073A255520A}"/>
              </a:ext>
            </a:extLst>
          </p:cNvPr>
          <p:cNvSpPr/>
          <p:nvPr/>
        </p:nvSpPr>
        <p:spPr>
          <a:xfrm>
            <a:off x="826030" y="2299176"/>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1" name="文字方塊 10">
            <a:extLst>
              <a:ext uri="{FF2B5EF4-FFF2-40B4-BE49-F238E27FC236}">
                <a16:creationId xmlns:a16="http://schemas.microsoft.com/office/drawing/2014/main" id="{C558A6D9-6B88-10E1-901E-10F276EB7415}"/>
              </a:ext>
            </a:extLst>
          </p:cNvPr>
          <p:cNvSpPr txBox="1"/>
          <p:nvPr/>
        </p:nvSpPr>
        <p:spPr>
          <a:xfrm>
            <a:off x="845833" y="2273658"/>
            <a:ext cx="1585878" cy="537844"/>
          </a:xfrm>
          <a:prstGeom prst="rect">
            <a:avLst/>
          </a:prstGeom>
          <a:noFill/>
        </p:spPr>
        <p:txBody>
          <a:bodyPr wrap="square">
            <a:spAutoFit/>
          </a:bodyPr>
          <a:lstStyle/>
          <a:p>
            <a:pPr algn="ctr"/>
            <a:r>
              <a:rPr lang="en-US" altLang="zh-TW" sz="1400" b="1" i="0" dirty="0">
                <a:solidFill>
                  <a:schemeClr val="bg1"/>
                </a:solidFill>
                <a:effectLst/>
                <a:cs typeface="+mn-ea"/>
                <a:sym typeface="+mn-lt"/>
              </a:rPr>
              <a:t>Environmental Sustainability</a:t>
            </a:r>
            <a:endParaRPr lang="zh-TW" altLang="en-US" sz="1400" b="1" dirty="0">
              <a:solidFill>
                <a:schemeClr val="bg1"/>
              </a:solidFill>
              <a:cs typeface="+mn-ea"/>
              <a:sym typeface="+mn-lt"/>
            </a:endParaRPr>
          </a:p>
        </p:txBody>
      </p:sp>
      <p:pic>
        <p:nvPicPr>
          <p:cNvPr id="12" name="圖片 11">
            <a:extLst>
              <a:ext uri="{FF2B5EF4-FFF2-40B4-BE49-F238E27FC236}">
                <a16:creationId xmlns:a16="http://schemas.microsoft.com/office/drawing/2014/main" id="{7C81402D-160F-462C-06C5-779A413A17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314821" y="2365210"/>
            <a:ext cx="5146577" cy="4327179"/>
          </a:xfrm>
          <a:prstGeom prst="rect">
            <a:avLst/>
          </a:prstGeom>
        </p:spPr>
      </p:pic>
      <p:sp>
        <p:nvSpPr>
          <p:cNvPr id="14" name="矩形: 圓角 13">
            <a:extLst>
              <a:ext uri="{FF2B5EF4-FFF2-40B4-BE49-F238E27FC236}">
                <a16:creationId xmlns:a16="http://schemas.microsoft.com/office/drawing/2014/main" id="{9DC7EA8E-4FA5-9A8E-FA20-A4CF070FC5EA}"/>
              </a:ext>
            </a:extLst>
          </p:cNvPr>
          <p:cNvSpPr/>
          <p:nvPr/>
        </p:nvSpPr>
        <p:spPr>
          <a:xfrm>
            <a:off x="826030" y="473339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18" name="矩形: 圓角 17">
            <a:extLst>
              <a:ext uri="{FF2B5EF4-FFF2-40B4-BE49-F238E27FC236}">
                <a16:creationId xmlns:a16="http://schemas.microsoft.com/office/drawing/2014/main" id="{6A4765E1-F3B8-5B02-2E02-014830B52D13}"/>
              </a:ext>
            </a:extLst>
          </p:cNvPr>
          <p:cNvSpPr/>
          <p:nvPr/>
        </p:nvSpPr>
        <p:spPr>
          <a:xfrm>
            <a:off x="3305671" y="2321589"/>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9" name="文字方塊 18">
            <a:extLst>
              <a:ext uri="{FF2B5EF4-FFF2-40B4-BE49-F238E27FC236}">
                <a16:creationId xmlns:a16="http://schemas.microsoft.com/office/drawing/2014/main" id="{5283DA62-ACF3-A5FF-7B57-BAD55B6DDACD}"/>
              </a:ext>
            </a:extLst>
          </p:cNvPr>
          <p:cNvSpPr txBox="1"/>
          <p:nvPr/>
        </p:nvSpPr>
        <p:spPr>
          <a:xfrm>
            <a:off x="817367" y="4720995"/>
            <a:ext cx="1614344"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Customer Engagement</a:t>
            </a:r>
            <a:endParaRPr lang="zh-TW" altLang="en-US" sz="1400" b="1" dirty="0">
              <a:solidFill>
                <a:schemeClr val="bg1"/>
              </a:solidFill>
              <a:cs typeface="+mn-ea"/>
              <a:sym typeface="+mn-lt"/>
            </a:endParaRPr>
          </a:p>
        </p:txBody>
      </p:sp>
      <p:sp>
        <p:nvSpPr>
          <p:cNvPr id="20" name="矩形: 圓角 19">
            <a:extLst>
              <a:ext uri="{FF2B5EF4-FFF2-40B4-BE49-F238E27FC236}">
                <a16:creationId xmlns:a16="http://schemas.microsoft.com/office/drawing/2014/main" id="{DE06B418-F4E4-B270-C847-226B0FB9D436}"/>
              </a:ext>
            </a:extLst>
          </p:cNvPr>
          <p:cNvSpPr/>
          <p:nvPr/>
        </p:nvSpPr>
        <p:spPr>
          <a:xfrm>
            <a:off x="3305671" y="4755810"/>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矩形: 圓角 22">
            <a:extLst>
              <a:ext uri="{FF2B5EF4-FFF2-40B4-BE49-F238E27FC236}">
                <a16:creationId xmlns:a16="http://schemas.microsoft.com/office/drawing/2014/main" id="{157FAB11-482B-37CB-72E4-9723B83EFBEA}"/>
              </a:ext>
            </a:extLst>
          </p:cNvPr>
          <p:cNvSpPr/>
          <p:nvPr/>
        </p:nvSpPr>
        <p:spPr>
          <a:xfrm>
            <a:off x="5700478" y="2308930"/>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2" name="圖形 31">
            <a:extLst>
              <a:ext uri="{FF2B5EF4-FFF2-40B4-BE49-F238E27FC236}">
                <a16:creationId xmlns:a16="http://schemas.microsoft.com/office/drawing/2014/main" id="{0C0E8D80-87C7-B74A-B9F5-E5A0662FAB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8994" y="1965100"/>
            <a:ext cx="805531" cy="1393569"/>
          </a:xfrm>
          <a:prstGeom prst="rect">
            <a:avLst/>
          </a:prstGeom>
        </p:spPr>
      </p:pic>
      <p:pic>
        <p:nvPicPr>
          <p:cNvPr id="26" name="圖形 25">
            <a:extLst>
              <a:ext uri="{FF2B5EF4-FFF2-40B4-BE49-F238E27FC236}">
                <a16:creationId xmlns:a16="http://schemas.microsoft.com/office/drawing/2014/main" id="{215EC164-4180-DFC8-71F8-B929B4D144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14143" y="2584421"/>
            <a:ext cx="753492" cy="976749"/>
          </a:xfrm>
          <a:prstGeom prst="rect">
            <a:avLst/>
          </a:prstGeom>
        </p:spPr>
      </p:pic>
      <p:sp>
        <p:nvSpPr>
          <p:cNvPr id="22" name="文字方塊 21">
            <a:extLst>
              <a:ext uri="{FF2B5EF4-FFF2-40B4-BE49-F238E27FC236}">
                <a16:creationId xmlns:a16="http://schemas.microsoft.com/office/drawing/2014/main" id="{B6D4DAD3-B105-223F-F3A7-306D4ED33363}"/>
              </a:ext>
            </a:extLst>
          </p:cNvPr>
          <p:cNvSpPr txBox="1"/>
          <p:nvPr/>
        </p:nvSpPr>
        <p:spPr>
          <a:xfrm>
            <a:off x="3317926" y="2280970"/>
            <a:ext cx="1614344"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Employee </a:t>
            </a:r>
          </a:p>
          <a:p>
            <a:pPr algn="ctr"/>
            <a:r>
              <a:rPr lang="en-US" altLang="zh-TW" sz="1400" b="1" dirty="0">
                <a:solidFill>
                  <a:schemeClr val="bg1"/>
                </a:solidFill>
                <a:cs typeface="+mn-ea"/>
                <a:sym typeface="+mn-lt"/>
              </a:rPr>
              <a:t>Care</a:t>
            </a:r>
            <a:endParaRPr lang="zh-TW" altLang="en-US" sz="1400" b="1" dirty="0">
              <a:solidFill>
                <a:schemeClr val="bg1"/>
              </a:solidFill>
              <a:cs typeface="+mn-ea"/>
              <a:sym typeface="+mn-lt"/>
            </a:endParaRPr>
          </a:p>
        </p:txBody>
      </p:sp>
      <p:sp>
        <p:nvSpPr>
          <p:cNvPr id="25" name="文字方塊 24">
            <a:extLst>
              <a:ext uri="{FF2B5EF4-FFF2-40B4-BE49-F238E27FC236}">
                <a16:creationId xmlns:a16="http://schemas.microsoft.com/office/drawing/2014/main" id="{C78A444D-DDD5-503D-3296-B42879CEAE33}"/>
              </a:ext>
            </a:extLst>
          </p:cNvPr>
          <p:cNvSpPr txBox="1"/>
          <p:nvPr/>
        </p:nvSpPr>
        <p:spPr>
          <a:xfrm>
            <a:off x="3308676" y="4730666"/>
            <a:ext cx="1614344"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Social Involvement</a:t>
            </a:r>
            <a:endParaRPr lang="zh-TW" altLang="en-US" sz="1400" b="1" dirty="0">
              <a:solidFill>
                <a:schemeClr val="bg1"/>
              </a:solidFill>
              <a:cs typeface="+mn-ea"/>
              <a:sym typeface="+mn-lt"/>
            </a:endParaRPr>
          </a:p>
        </p:txBody>
      </p:sp>
      <p:sp>
        <p:nvSpPr>
          <p:cNvPr id="27" name="文字方塊 26">
            <a:extLst>
              <a:ext uri="{FF2B5EF4-FFF2-40B4-BE49-F238E27FC236}">
                <a16:creationId xmlns:a16="http://schemas.microsoft.com/office/drawing/2014/main" id="{A7729369-5122-7671-8822-CF8B7A1BA3EE}"/>
              </a:ext>
            </a:extLst>
          </p:cNvPr>
          <p:cNvSpPr txBox="1"/>
          <p:nvPr/>
        </p:nvSpPr>
        <p:spPr>
          <a:xfrm>
            <a:off x="5722844" y="2268491"/>
            <a:ext cx="1614344"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Corporate Governance</a:t>
            </a:r>
            <a:endParaRPr lang="zh-TW" altLang="en-US" sz="1400" b="1" dirty="0">
              <a:solidFill>
                <a:schemeClr val="bg1"/>
              </a:solidFill>
              <a:cs typeface="+mn-ea"/>
              <a:sym typeface="+mn-lt"/>
            </a:endParaRPr>
          </a:p>
        </p:txBody>
      </p:sp>
    </p:spTree>
    <p:extLst>
      <p:ext uri="{BB962C8B-B14F-4D97-AF65-F5344CB8AC3E}">
        <p14:creationId xmlns:p14="http://schemas.microsoft.com/office/powerpoint/2010/main" val="1748307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277280" cy="861774"/>
          </a:xfrm>
          <a:prstGeom prst="rect">
            <a:avLst/>
          </a:prstGeom>
          <a:noFill/>
        </p:spPr>
        <p:txBody>
          <a:bodyPr wrap="square" rtlCol="0">
            <a:spAutoFit/>
          </a:bodyPr>
          <a:lstStyle/>
          <a:p>
            <a:r>
              <a:rPr lang="en-US" sz="5000" b="1" dirty="0">
                <a:cs typeface="+mn-ea"/>
                <a:sym typeface="+mn-lt"/>
              </a:rPr>
              <a:t>Green Product Design Management</a:t>
            </a:r>
          </a:p>
        </p:txBody>
      </p:sp>
      <p:sp>
        <p:nvSpPr>
          <p:cNvPr id="3" name="文字方塊 2">
            <a:extLst>
              <a:ext uri="{FF2B5EF4-FFF2-40B4-BE49-F238E27FC236}">
                <a16:creationId xmlns:a16="http://schemas.microsoft.com/office/drawing/2014/main" id="{6BA9899D-3228-A963-AC0E-A80B9E3BB594}"/>
              </a:ext>
            </a:extLst>
          </p:cNvPr>
          <p:cNvSpPr txBox="1"/>
          <p:nvPr/>
        </p:nvSpPr>
        <p:spPr>
          <a:xfrm>
            <a:off x="778654" y="1672463"/>
            <a:ext cx="10924261" cy="897875"/>
          </a:xfrm>
          <a:prstGeom prst="rect">
            <a:avLst/>
          </a:prstGeom>
          <a:noFill/>
        </p:spPr>
        <p:txBody>
          <a:bodyPr wrap="square" rtlCol="0">
            <a:spAutoFit/>
          </a:bodyPr>
          <a:lstStyle/>
          <a:p>
            <a:pPr>
              <a:lnSpc>
                <a:spcPct val="120000"/>
              </a:lnSpc>
            </a:pPr>
            <a:r>
              <a:rPr lang="en-US" sz="1500" dirty="0">
                <a:cs typeface="+mn-ea"/>
                <a:sym typeface="+mn-lt"/>
              </a:rPr>
              <a:t>QNAP takes Sustainable Development Goals (SDG 12) as its corporate philosophy, and also regards the sustainability of the Earth as its corporate vision. Starting from product design, elimination of hazardous elements and packaging design, with innovative thinking, we are dedicated to developing Green products with low consumption and low correlation elements.</a:t>
            </a:r>
          </a:p>
        </p:txBody>
      </p:sp>
      <p:pic>
        <p:nvPicPr>
          <p:cNvPr id="6" name="圖片 5">
            <a:extLst>
              <a:ext uri="{FF2B5EF4-FFF2-40B4-BE49-F238E27FC236}">
                <a16:creationId xmlns:a16="http://schemas.microsoft.com/office/drawing/2014/main" id="{D68F4B5B-3C68-A4ED-35F4-5C99EE211088}"/>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1077" y="5655665"/>
            <a:ext cx="1293182" cy="775910"/>
          </a:xfrm>
          <a:prstGeom prst="rect">
            <a:avLst/>
          </a:prstGeom>
        </p:spPr>
      </p:pic>
      <p:sp>
        <p:nvSpPr>
          <p:cNvPr id="9" name="矩形: 圓角 8">
            <a:extLst>
              <a:ext uri="{FF2B5EF4-FFF2-40B4-BE49-F238E27FC236}">
                <a16:creationId xmlns:a16="http://schemas.microsoft.com/office/drawing/2014/main" id="{A549F1FC-7D7D-2618-EBE3-5326996954B3}"/>
              </a:ext>
            </a:extLst>
          </p:cNvPr>
          <p:cNvSpPr/>
          <p:nvPr/>
        </p:nvSpPr>
        <p:spPr>
          <a:xfrm>
            <a:off x="845280" y="2740925"/>
            <a:ext cx="2714650"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1" name="文字方塊 10">
            <a:extLst>
              <a:ext uri="{FF2B5EF4-FFF2-40B4-BE49-F238E27FC236}">
                <a16:creationId xmlns:a16="http://schemas.microsoft.com/office/drawing/2014/main" id="{F709362C-CEF0-3F45-AD39-13DC642920F8}"/>
              </a:ext>
            </a:extLst>
          </p:cNvPr>
          <p:cNvSpPr txBox="1"/>
          <p:nvPr/>
        </p:nvSpPr>
        <p:spPr>
          <a:xfrm>
            <a:off x="845280" y="2744524"/>
            <a:ext cx="2714650" cy="477054"/>
          </a:xfrm>
          <a:prstGeom prst="rect">
            <a:avLst/>
          </a:prstGeom>
          <a:noFill/>
        </p:spPr>
        <p:txBody>
          <a:bodyPr wrap="square">
            <a:spAutoFit/>
          </a:bodyPr>
          <a:lstStyle/>
          <a:p>
            <a:pPr algn="ctr"/>
            <a:r>
              <a:rPr lang="en-US" sz="2500" b="1" i="0" dirty="0">
                <a:solidFill>
                  <a:schemeClr val="bg1"/>
                </a:solidFill>
                <a:cs typeface="+mn-ea"/>
                <a:sym typeface="+mn-lt"/>
              </a:rPr>
              <a:t>Green </a:t>
            </a:r>
            <a:r>
              <a:rPr lang="en-US" sz="2400" b="1" i="0" dirty="0">
                <a:solidFill>
                  <a:schemeClr val="bg1"/>
                </a:solidFill>
                <a:cs typeface="+mn-ea"/>
                <a:sym typeface="+mn-lt"/>
              </a:rPr>
              <a:t>Materials</a:t>
            </a:r>
          </a:p>
        </p:txBody>
      </p:sp>
      <p:sp>
        <p:nvSpPr>
          <p:cNvPr id="13" name="文字方塊 12">
            <a:extLst>
              <a:ext uri="{FF2B5EF4-FFF2-40B4-BE49-F238E27FC236}">
                <a16:creationId xmlns:a16="http://schemas.microsoft.com/office/drawing/2014/main" id="{E9878FBE-4936-056C-7F2F-985112E1A097}"/>
              </a:ext>
            </a:extLst>
          </p:cNvPr>
          <p:cNvSpPr txBox="1"/>
          <p:nvPr/>
        </p:nvSpPr>
        <p:spPr>
          <a:xfrm>
            <a:off x="845280" y="3351865"/>
            <a:ext cx="4159857" cy="2133213"/>
          </a:xfrm>
          <a:prstGeom prst="rect">
            <a:avLst/>
          </a:prstGeom>
          <a:noFill/>
        </p:spPr>
        <p:txBody>
          <a:bodyPr wrap="square" rtlCol="0">
            <a:spAutoFit/>
          </a:bodyPr>
          <a:lstStyle/>
          <a:p>
            <a:pPr marL="182563" indent="-182563">
              <a:lnSpc>
                <a:spcPts val="2300"/>
              </a:lnSpc>
              <a:buFont typeface="Arial" panose="020B0604020202020204" pitchFamily="34" charset="0"/>
              <a:buChar char="•"/>
            </a:pPr>
            <a:r>
              <a:rPr lang="en-US" sz="1700" dirty="0">
                <a:cs typeface="+mn-ea"/>
                <a:sym typeface="+mn-lt"/>
              </a:rPr>
              <a:t>RoHS II</a:t>
            </a:r>
          </a:p>
          <a:p>
            <a:pPr marL="182563" indent="-182563">
              <a:lnSpc>
                <a:spcPts val="2300"/>
              </a:lnSpc>
              <a:buFont typeface="Arial" panose="020B0604020202020204" pitchFamily="34" charset="0"/>
              <a:buChar char="•"/>
            </a:pPr>
            <a:r>
              <a:rPr lang="en-US" sz="1700" dirty="0">
                <a:cs typeface="+mn-ea"/>
                <a:sym typeface="+mn-lt"/>
              </a:rPr>
              <a:t>RoHS China</a:t>
            </a:r>
          </a:p>
          <a:p>
            <a:pPr marL="182563" indent="-182563">
              <a:lnSpc>
                <a:spcPts val="2300"/>
              </a:lnSpc>
              <a:buFont typeface="Arial" panose="020B0604020202020204" pitchFamily="34" charset="0"/>
              <a:buChar char="•"/>
            </a:pPr>
            <a:r>
              <a:rPr lang="en-US" sz="1700" dirty="0">
                <a:cs typeface="+mn-ea"/>
                <a:sym typeface="+mn-lt"/>
              </a:rPr>
              <a:t>REACH</a:t>
            </a:r>
          </a:p>
          <a:p>
            <a:pPr marL="182563" indent="-182563">
              <a:lnSpc>
                <a:spcPts val="2300"/>
              </a:lnSpc>
              <a:buFont typeface="Arial" panose="020B0604020202020204" pitchFamily="34" charset="0"/>
              <a:buChar char="•"/>
            </a:pPr>
            <a:r>
              <a:rPr lang="en-US" sz="1700" dirty="0">
                <a:cs typeface="+mn-ea"/>
                <a:sym typeface="+mn-lt"/>
              </a:rPr>
              <a:t>United States “TSCA” regulation</a:t>
            </a:r>
          </a:p>
          <a:p>
            <a:pPr marL="182563" indent="-182563">
              <a:lnSpc>
                <a:spcPts val="2300"/>
              </a:lnSpc>
              <a:buFont typeface="Arial" panose="020B0604020202020204" pitchFamily="34" charset="0"/>
              <a:buChar char="•"/>
            </a:pPr>
            <a:r>
              <a:rPr lang="en-US" sz="1700" dirty="0">
                <a:cs typeface="+mn-ea"/>
                <a:sym typeface="+mn-lt"/>
              </a:rPr>
              <a:t>Taiwan EPA</a:t>
            </a:r>
          </a:p>
          <a:p>
            <a:pPr marL="182563" indent="-182563">
              <a:lnSpc>
                <a:spcPts val="2300"/>
              </a:lnSpc>
              <a:buFont typeface="Arial" panose="020B0604020202020204" pitchFamily="34" charset="0"/>
              <a:buChar char="•"/>
            </a:pPr>
            <a:r>
              <a:rPr lang="en-US" sz="1700" dirty="0">
                <a:cs typeface="+mn-ea"/>
                <a:sym typeface="+mn-lt"/>
              </a:rPr>
              <a:t>Conflict Free Minerals Policy</a:t>
            </a:r>
          </a:p>
          <a:p>
            <a:pPr marL="182563" indent="-182563">
              <a:lnSpc>
                <a:spcPts val="2300"/>
              </a:lnSpc>
              <a:buFont typeface="Arial" panose="020B0604020202020204" pitchFamily="34" charset="0"/>
              <a:buChar char="•"/>
            </a:pPr>
            <a:r>
              <a:rPr lang="en-US" sz="1700" dirty="0">
                <a:cs typeface="+mn-ea"/>
                <a:sym typeface="+mn-lt"/>
              </a:rPr>
              <a:t>EU Deca-BDE, PFOS and DMF</a:t>
            </a:r>
          </a:p>
        </p:txBody>
      </p:sp>
      <p:sp>
        <p:nvSpPr>
          <p:cNvPr id="14" name="矩形: 圓角 13">
            <a:extLst>
              <a:ext uri="{FF2B5EF4-FFF2-40B4-BE49-F238E27FC236}">
                <a16:creationId xmlns:a16="http://schemas.microsoft.com/office/drawing/2014/main" id="{C2C24BD7-DA53-D351-BFA7-708B69472EE8}"/>
              </a:ext>
            </a:extLst>
          </p:cNvPr>
          <p:cNvSpPr/>
          <p:nvPr/>
        </p:nvSpPr>
        <p:spPr>
          <a:xfrm>
            <a:off x="5022368" y="2740925"/>
            <a:ext cx="2714649"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5" name="文字方塊 14">
            <a:extLst>
              <a:ext uri="{FF2B5EF4-FFF2-40B4-BE49-F238E27FC236}">
                <a16:creationId xmlns:a16="http://schemas.microsoft.com/office/drawing/2014/main" id="{043F0DB0-B915-A91C-1684-95C614788944}"/>
              </a:ext>
            </a:extLst>
          </p:cNvPr>
          <p:cNvSpPr txBox="1"/>
          <p:nvPr/>
        </p:nvSpPr>
        <p:spPr>
          <a:xfrm>
            <a:off x="5022368" y="2746485"/>
            <a:ext cx="2714649" cy="461665"/>
          </a:xfrm>
          <a:prstGeom prst="rect">
            <a:avLst/>
          </a:prstGeom>
          <a:noFill/>
        </p:spPr>
        <p:txBody>
          <a:bodyPr wrap="square">
            <a:spAutoFit/>
          </a:bodyPr>
          <a:lstStyle/>
          <a:p>
            <a:pPr algn="ctr"/>
            <a:r>
              <a:rPr lang="en-US" sz="2400" b="1" dirty="0">
                <a:solidFill>
                  <a:schemeClr val="bg1"/>
                </a:solidFill>
                <a:cs typeface="+mn-ea"/>
                <a:sym typeface="+mn-lt"/>
              </a:rPr>
              <a:t>Green Packaging</a:t>
            </a:r>
          </a:p>
        </p:txBody>
      </p:sp>
      <p:sp>
        <p:nvSpPr>
          <p:cNvPr id="17" name="文字方塊 16">
            <a:extLst>
              <a:ext uri="{FF2B5EF4-FFF2-40B4-BE49-F238E27FC236}">
                <a16:creationId xmlns:a16="http://schemas.microsoft.com/office/drawing/2014/main" id="{EB5A7C4B-8A0B-6ACE-3470-46DD6D2BE9B1}"/>
              </a:ext>
            </a:extLst>
          </p:cNvPr>
          <p:cNvSpPr txBox="1"/>
          <p:nvPr/>
        </p:nvSpPr>
        <p:spPr>
          <a:xfrm>
            <a:off x="5005138" y="3426300"/>
            <a:ext cx="2791326" cy="1966179"/>
          </a:xfrm>
          <a:prstGeom prst="rect">
            <a:avLst/>
          </a:prstGeom>
          <a:noFill/>
        </p:spPr>
        <p:txBody>
          <a:bodyPr wrap="square" rtlCol="0">
            <a:spAutoFit/>
          </a:bodyPr>
          <a:lstStyle/>
          <a:p>
            <a:pPr marL="182563" indent="-182563">
              <a:lnSpc>
                <a:spcPts val="2300"/>
              </a:lnSpc>
              <a:buFont typeface="Arial" panose="020B0604020202020204" pitchFamily="34" charset="0"/>
              <a:buChar char="•"/>
            </a:pPr>
            <a:r>
              <a:rPr lang="en-US" sz="1700" dirty="0">
                <a:cs typeface="+mn-ea"/>
                <a:sym typeface="+mn-lt"/>
              </a:rPr>
              <a:t>EU Packaging and Packaging Waste Directive 94/62/EC</a:t>
            </a:r>
          </a:p>
          <a:p>
            <a:pPr marL="182563" indent="-182563">
              <a:lnSpc>
                <a:spcPts val="1000"/>
              </a:lnSpc>
              <a:buFont typeface="Arial" panose="020B0604020202020204" pitchFamily="34" charset="0"/>
              <a:buChar char="•"/>
            </a:pPr>
            <a:endParaRPr lang="en-US" altLang="zh-TW" sz="500" dirty="0">
              <a:cs typeface="+mn-ea"/>
              <a:sym typeface="+mn-lt"/>
            </a:endParaRPr>
          </a:p>
          <a:p>
            <a:pPr marL="182563" indent="-182563">
              <a:lnSpc>
                <a:spcPts val="2300"/>
              </a:lnSpc>
              <a:buFont typeface="Arial" panose="020B0604020202020204" pitchFamily="34" charset="0"/>
              <a:buChar char="•"/>
            </a:pPr>
            <a:r>
              <a:rPr lang="en-US" sz="1700" dirty="0">
                <a:cs typeface="+mn-ea"/>
                <a:sym typeface="+mn-lt"/>
              </a:rPr>
              <a:t>The total amount of Pb, Cd. Hg and Hexavalent Cr doesn’t exceed 100mg/kg (ppm)</a:t>
            </a:r>
          </a:p>
        </p:txBody>
      </p:sp>
      <p:sp>
        <p:nvSpPr>
          <p:cNvPr id="20" name="矩形: 圓角 19">
            <a:extLst>
              <a:ext uri="{FF2B5EF4-FFF2-40B4-BE49-F238E27FC236}">
                <a16:creationId xmlns:a16="http://schemas.microsoft.com/office/drawing/2014/main" id="{F692BF24-4650-695F-5955-7CC3CB4A6DBC}"/>
              </a:ext>
            </a:extLst>
          </p:cNvPr>
          <p:cNvSpPr/>
          <p:nvPr/>
        </p:nvSpPr>
        <p:spPr>
          <a:xfrm>
            <a:off x="8392286" y="2740925"/>
            <a:ext cx="2954434"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673FBE75-19EA-EAE3-C14B-677CD14D09AD}"/>
              </a:ext>
            </a:extLst>
          </p:cNvPr>
          <p:cNvSpPr txBox="1"/>
          <p:nvPr/>
        </p:nvSpPr>
        <p:spPr>
          <a:xfrm>
            <a:off x="8392286" y="2745802"/>
            <a:ext cx="2954434" cy="461665"/>
          </a:xfrm>
          <a:prstGeom prst="rect">
            <a:avLst/>
          </a:prstGeom>
          <a:noFill/>
        </p:spPr>
        <p:txBody>
          <a:bodyPr wrap="square">
            <a:spAutoFit/>
          </a:bodyPr>
          <a:lstStyle/>
          <a:p>
            <a:pPr algn="ctr"/>
            <a:r>
              <a:rPr lang="en-US" sz="2400" b="1" i="0" dirty="0">
                <a:solidFill>
                  <a:schemeClr val="bg1"/>
                </a:solidFill>
                <a:cs typeface="+mn-ea"/>
                <a:sym typeface="+mn-lt"/>
              </a:rPr>
              <a:t>Product Recycling</a:t>
            </a:r>
          </a:p>
        </p:txBody>
      </p:sp>
      <p:sp>
        <p:nvSpPr>
          <p:cNvPr id="22" name="文字方塊 21">
            <a:extLst>
              <a:ext uri="{FF2B5EF4-FFF2-40B4-BE49-F238E27FC236}">
                <a16:creationId xmlns:a16="http://schemas.microsoft.com/office/drawing/2014/main" id="{E353BD52-38A8-C395-98B7-C10ED522C0FB}"/>
              </a:ext>
            </a:extLst>
          </p:cNvPr>
          <p:cNvSpPr txBox="1"/>
          <p:nvPr/>
        </p:nvSpPr>
        <p:spPr>
          <a:xfrm>
            <a:off x="8375054" y="3426300"/>
            <a:ext cx="3150831" cy="953081"/>
          </a:xfrm>
          <a:prstGeom prst="rect">
            <a:avLst/>
          </a:prstGeom>
          <a:noFill/>
        </p:spPr>
        <p:txBody>
          <a:bodyPr wrap="square" rtlCol="0">
            <a:spAutoFit/>
          </a:bodyPr>
          <a:lstStyle/>
          <a:p>
            <a:pPr marL="182563" indent="-182563">
              <a:lnSpc>
                <a:spcPts val="2300"/>
              </a:lnSpc>
              <a:buFont typeface="Arial" panose="020B0604020202020204" pitchFamily="34" charset="0"/>
              <a:buChar char="•"/>
            </a:pPr>
            <a:r>
              <a:rPr lang="en-US" sz="1700" dirty="0">
                <a:cs typeface="+mn-ea"/>
                <a:sym typeface="+mn-lt"/>
              </a:rPr>
              <a:t>Waste Electrical and Electronic Equipment (WEEE) Directive</a:t>
            </a:r>
          </a:p>
        </p:txBody>
      </p:sp>
      <p:pic>
        <p:nvPicPr>
          <p:cNvPr id="24" name="圖片 23" descr="一張含有 文字, 美工圖案, 向量圖形 的圖片&#10;&#10;自動產生的描述">
            <a:extLst>
              <a:ext uri="{FF2B5EF4-FFF2-40B4-BE49-F238E27FC236}">
                <a16:creationId xmlns:a16="http://schemas.microsoft.com/office/drawing/2014/main" id="{15743AA2-9554-F4B2-3692-5330F60AD4C6}"/>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b="-4547"/>
          <a:stretch/>
        </p:blipFill>
        <p:spPr>
          <a:xfrm>
            <a:off x="1589743" y="5689414"/>
            <a:ext cx="941702" cy="775910"/>
          </a:xfrm>
          <a:prstGeom prst="rect">
            <a:avLst/>
          </a:prstGeom>
        </p:spPr>
      </p:pic>
      <p:pic>
        <p:nvPicPr>
          <p:cNvPr id="25" name="圖片 24" descr="一張含有 文字, 美工圖案, 向量圖形 的圖片&#10;&#10;自動產生的描述">
            <a:extLst>
              <a:ext uri="{FF2B5EF4-FFF2-40B4-BE49-F238E27FC236}">
                <a16:creationId xmlns:a16="http://schemas.microsoft.com/office/drawing/2014/main" id="{506EFCE7-2C93-7409-C378-434AFA85209A}"/>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b="-13481"/>
          <a:stretch/>
        </p:blipFill>
        <p:spPr>
          <a:xfrm>
            <a:off x="2419409" y="5697068"/>
            <a:ext cx="941671" cy="842211"/>
          </a:xfrm>
          <a:prstGeom prst="rect">
            <a:avLst/>
          </a:prstGeom>
        </p:spPr>
      </p:pic>
      <p:pic>
        <p:nvPicPr>
          <p:cNvPr id="27" name="圖片 26">
            <a:extLst>
              <a:ext uri="{FF2B5EF4-FFF2-40B4-BE49-F238E27FC236}">
                <a16:creationId xmlns:a16="http://schemas.microsoft.com/office/drawing/2014/main" id="{499147DD-D8A4-764D-B00A-5C7E0AF5258C}"/>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5044"/>
          <a:stretch/>
        </p:blipFill>
        <p:spPr>
          <a:xfrm>
            <a:off x="5132387" y="5710018"/>
            <a:ext cx="2664077" cy="816312"/>
          </a:xfrm>
          <a:prstGeom prst="rect">
            <a:avLst/>
          </a:prstGeom>
        </p:spPr>
      </p:pic>
      <p:pic>
        <p:nvPicPr>
          <p:cNvPr id="29" name="圖片 28">
            <a:extLst>
              <a:ext uri="{FF2B5EF4-FFF2-40B4-BE49-F238E27FC236}">
                <a16:creationId xmlns:a16="http://schemas.microsoft.com/office/drawing/2014/main" id="{071B5812-0AC2-497D-87A5-69401812E6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13590" y="5555068"/>
            <a:ext cx="699180" cy="994001"/>
          </a:xfrm>
          <a:prstGeom prst="rect">
            <a:avLst/>
          </a:prstGeom>
        </p:spPr>
      </p:pic>
    </p:spTree>
    <p:extLst>
      <p:ext uri="{BB962C8B-B14F-4D97-AF65-F5344CB8AC3E}">
        <p14:creationId xmlns:p14="http://schemas.microsoft.com/office/powerpoint/2010/main" val="1815098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9352E53-1E22-7C69-C589-A892CF05829E}"/>
              </a:ext>
            </a:extLst>
          </p:cNvPr>
          <p:cNvPicPr>
            <a:picLocks noChangeAspect="1"/>
          </p:cNvPicPr>
          <p:nvPr/>
        </p:nvPicPr>
        <p:blipFill>
          <a:blip r:embed="rId2" cstate="screen">
            <a:alphaModFix amt="54000"/>
            <a:extLst>
              <a:ext uri="{28A0092B-C50C-407E-A947-70E740481C1C}">
                <a14:useLocalDpi xmlns:a14="http://schemas.microsoft.com/office/drawing/2010/main"/>
              </a:ext>
            </a:extLst>
          </a:blip>
          <a:stretch>
            <a:fillRect/>
          </a:stretch>
        </p:blipFill>
        <p:spPr>
          <a:xfrm rot="226938">
            <a:off x="6929251" y="1979109"/>
            <a:ext cx="3383986" cy="3298437"/>
          </a:xfrm>
          <a:prstGeom prst="rect">
            <a:avLst/>
          </a:prstGeom>
        </p:spPr>
      </p:pic>
      <p:sp>
        <p:nvSpPr>
          <p:cNvPr id="55" name="箭號: 向下 54">
            <a:extLst>
              <a:ext uri="{FF2B5EF4-FFF2-40B4-BE49-F238E27FC236}">
                <a16:creationId xmlns:a16="http://schemas.microsoft.com/office/drawing/2014/main" id="{EEFB9C4C-2969-A771-A001-1BB3CEDEF61C}"/>
              </a:ext>
            </a:extLst>
          </p:cNvPr>
          <p:cNvSpPr/>
          <p:nvPr/>
        </p:nvSpPr>
        <p:spPr>
          <a:xfrm rot="20466979">
            <a:off x="10206242" y="3143444"/>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箭號: 向下 55">
            <a:extLst>
              <a:ext uri="{FF2B5EF4-FFF2-40B4-BE49-F238E27FC236}">
                <a16:creationId xmlns:a16="http://schemas.microsoft.com/office/drawing/2014/main" id="{A92A8856-116F-C6E0-271F-42F5116D1B3B}"/>
              </a:ext>
            </a:extLst>
          </p:cNvPr>
          <p:cNvSpPr/>
          <p:nvPr/>
        </p:nvSpPr>
        <p:spPr>
          <a:xfrm rot="3532468">
            <a:off x="9338832" y="5261663"/>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箭號: 向下 58">
            <a:extLst>
              <a:ext uri="{FF2B5EF4-FFF2-40B4-BE49-F238E27FC236}">
                <a16:creationId xmlns:a16="http://schemas.microsoft.com/office/drawing/2014/main" id="{54145A09-281D-C288-C5E6-A2C97B0DEBDD}"/>
              </a:ext>
            </a:extLst>
          </p:cNvPr>
          <p:cNvSpPr/>
          <p:nvPr/>
        </p:nvSpPr>
        <p:spPr>
          <a:xfrm rot="12460659">
            <a:off x="10152664" y="4397621"/>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箭號: 向下 61">
            <a:extLst>
              <a:ext uri="{FF2B5EF4-FFF2-40B4-BE49-F238E27FC236}">
                <a16:creationId xmlns:a16="http://schemas.microsoft.com/office/drawing/2014/main" id="{5204E87F-787E-6CE6-3E63-5C7F66412470}"/>
              </a:ext>
            </a:extLst>
          </p:cNvPr>
          <p:cNvSpPr/>
          <p:nvPr/>
        </p:nvSpPr>
        <p:spPr>
          <a:xfrm rot="9949141">
            <a:off x="6829565" y="4173381"/>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箭號: 向下 63">
            <a:extLst>
              <a:ext uri="{FF2B5EF4-FFF2-40B4-BE49-F238E27FC236}">
                <a16:creationId xmlns:a16="http://schemas.microsoft.com/office/drawing/2014/main" id="{7714CB92-65D4-84D2-56E5-FFD57077ACCC}"/>
              </a:ext>
            </a:extLst>
          </p:cNvPr>
          <p:cNvSpPr/>
          <p:nvPr/>
        </p:nvSpPr>
        <p:spPr>
          <a:xfrm rot="17683575">
            <a:off x="7541655" y="5165231"/>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1" name="直線接點 40">
            <a:extLst>
              <a:ext uri="{FF2B5EF4-FFF2-40B4-BE49-F238E27FC236}">
                <a16:creationId xmlns:a16="http://schemas.microsoft.com/office/drawing/2014/main" id="{AEC2C76E-5F2C-4394-79E3-736B54818F50}"/>
              </a:ext>
            </a:extLst>
          </p:cNvPr>
          <p:cNvCxnSpPr/>
          <p:nvPr/>
        </p:nvCxnSpPr>
        <p:spPr>
          <a:xfrm>
            <a:off x="2339902" y="2835554"/>
            <a:ext cx="533400" cy="672536"/>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89A6C6D8-7C12-19E2-3D0B-A7B9F433A082}"/>
              </a:ext>
            </a:extLst>
          </p:cNvPr>
          <p:cNvCxnSpPr>
            <a:cxnSpLocks/>
          </p:cNvCxnSpPr>
          <p:nvPr/>
        </p:nvCxnSpPr>
        <p:spPr>
          <a:xfrm flipH="1">
            <a:off x="3390539" y="2901134"/>
            <a:ext cx="597615" cy="692629"/>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272BEEE8-5495-C883-1FA7-8EDA143C4584}"/>
              </a:ext>
            </a:extLst>
          </p:cNvPr>
          <p:cNvCxnSpPr>
            <a:cxnSpLocks/>
          </p:cNvCxnSpPr>
          <p:nvPr/>
        </p:nvCxnSpPr>
        <p:spPr>
          <a:xfrm flipV="1">
            <a:off x="1651332" y="3979840"/>
            <a:ext cx="3004958" cy="31407"/>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0CD6077A-2A7E-C3BF-8697-72FA537A698C}"/>
              </a:ext>
            </a:extLst>
          </p:cNvPr>
          <p:cNvCxnSpPr>
            <a:cxnSpLocks/>
          </p:cNvCxnSpPr>
          <p:nvPr/>
        </p:nvCxnSpPr>
        <p:spPr>
          <a:xfrm flipH="1">
            <a:off x="2113822" y="4582079"/>
            <a:ext cx="597615" cy="692629"/>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452181E3-A21E-5127-96A0-928B1A2D83A5}"/>
              </a:ext>
            </a:extLst>
          </p:cNvPr>
          <p:cNvCxnSpPr/>
          <p:nvPr/>
        </p:nvCxnSpPr>
        <p:spPr>
          <a:xfrm>
            <a:off x="3544120" y="4527830"/>
            <a:ext cx="533400" cy="672536"/>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39" name="矩形: 圓角 38">
            <a:extLst>
              <a:ext uri="{FF2B5EF4-FFF2-40B4-BE49-F238E27FC236}">
                <a16:creationId xmlns:a16="http://schemas.microsoft.com/office/drawing/2014/main" id="{0574866C-2063-9BC4-DD34-6CEDBD01CB76}"/>
              </a:ext>
            </a:extLst>
          </p:cNvPr>
          <p:cNvSpPr/>
          <p:nvPr/>
        </p:nvSpPr>
        <p:spPr>
          <a:xfrm>
            <a:off x="536242" y="3640848"/>
            <a:ext cx="1331413" cy="709392"/>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RoHS Compliance</a:t>
            </a:r>
            <a:endParaRPr lang="zh-TW" altLang="en-US" sz="5000" b="1" dirty="0">
              <a:cs typeface="+mn-ea"/>
              <a:sym typeface="+mn-lt"/>
            </a:endParaRPr>
          </a:p>
        </p:txBody>
      </p:sp>
      <p:sp>
        <p:nvSpPr>
          <p:cNvPr id="12" name="橢圓 11">
            <a:extLst>
              <a:ext uri="{FF2B5EF4-FFF2-40B4-BE49-F238E27FC236}">
                <a16:creationId xmlns:a16="http://schemas.microsoft.com/office/drawing/2014/main" id="{BF9A265E-3319-EA11-46C6-92BB20CF3308}"/>
              </a:ext>
            </a:extLst>
          </p:cNvPr>
          <p:cNvSpPr/>
          <p:nvPr/>
        </p:nvSpPr>
        <p:spPr>
          <a:xfrm>
            <a:off x="2221813" y="3173278"/>
            <a:ext cx="1888927" cy="1888927"/>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C76BCD72-2E6C-5CB2-5163-DEE4730BD5BB}"/>
              </a:ext>
            </a:extLst>
          </p:cNvPr>
          <p:cNvSpPr txBox="1"/>
          <p:nvPr/>
        </p:nvSpPr>
        <p:spPr>
          <a:xfrm>
            <a:off x="2264636" y="3408482"/>
            <a:ext cx="1888927" cy="874663"/>
          </a:xfrm>
          <a:prstGeom prst="rect">
            <a:avLst/>
          </a:prstGeom>
          <a:noFill/>
        </p:spPr>
        <p:txBody>
          <a:bodyPr wrap="square">
            <a:spAutoFit/>
          </a:bodyPr>
          <a:lstStyle/>
          <a:p>
            <a:pPr algn="ctr">
              <a:lnSpc>
                <a:spcPts val="3200"/>
              </a:lnSpc>
            </a:pPr>
            <a:r>
              <a:rPr lang="en-US" altLang="zh-TW" sz="2200" b="1" dirty="0">
                <a:solidFill>
                  <a:schemeClr val="bg1"/>
                </a:solidFill>
                <a:cs typeface="+mn-ea"/>
                <a:sym typeface="+mn-lt"/>
              </a:rPr>
              <a:t>Agile Advantage</a:t>
            </a:r>
          </a:p>
        </p:txBody>
      </p:sp>
      <p:sp>
        <p:nvSpPr>
          <p:cNvPr id="10" name="矩形: 圓角 9">
            <a:extLst>
              <a:ext uri="{FF2B5EF4-FFF2-40B4-BE49-F238E27FC236}">
                <a16:creationId xmlns:a16="http://schemas.microsoft.com/office/drawing/2014/main" id="{279D4DDA-3792-D00E-8AED-4A09C78E4CC8}"/>
              </a:ext>
            </a:extLst>
          </p:cNvPr>
          <p:cNvSpPr/>
          <p:nvPr/>
        </p:nvSpPr>
        <p:spPr>
          <a:xfrm>
            <a:off x="1264270" y="2270819"/>
            <a:ext cx="1331413" cy="709392"/>
          </a:xfrm>
          <a:prstGeom prst="roundRect">
            <a:avLst>
              <a:gd name="adj" fmla="val 8312"/>
            </a:avLst>
          </a:prstGeom>
          <a:gradFill>
            <a:gsLst>
              <a:gs pos="2000">
                <a:srgbClr val="616C9D"/>
              </a:gs>
              <a:gs pos="100000">
                <a:srgbClr val="505A8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6" name="文字方塊 25">
            <a:extLst>
              <a:ext uri="{FF2B5EF4-FFF2-40B4-BE49-F238E27FC236}">
                <a16:creationId xmlns:a16="http://schemas.microsoft.com/office/drawing/2014/main" id="{0F9CBAE6-9EB3-7712-602B-C9775E0837C4}"/>
              </a:ext>
            </a:extLst>
          </p:cNvPr>
          <p:cNvSpPr txBox="1"/>
          <p:nvPr/>
        </p:nvSpPr>
        <p:spPr>
          <a:xfrm>
            <a:off x="1264270" y="2365493"/>
            <a:ext cx="1331413" cy="523220"/>
          </a:xfrm>
          <a:prstGeom prst="rect">
            <a:avLst/>
          </a:prstGeom>
          <a:noFill/>
        </p:spPr>
        <p:txBody>
          <a:bodyPr wrap="square">
            <a:spAutoFit/>
          </a:bodyPr>
          <a:lstStyle/>
          <a:p>
            <a:pPr algn="ctr"/>
            <a:r>
              <a:rPr lang="en-US" altLang="zh-TW" sz="1400" b="1" dirty="0">
                <a:solidFill>
                  <a:schemeClr val="bg1"/>
                </a:solidFill>
                <a:cs typeface="+mn-ea"/>
                <a:sym typeface="+mn-lt"/>
              </a:rPr>
              <a:t>Program Management</a:t>
            </a:r>
            <a:endParaRPr lang="zh-TW" altLang="en-US" sz="1400" b="1" dirty="0">
              <a:solidFill>
                <a:schemeClr val="bg1"/>
              </a:solidFill>
              <a:cs typeface="+mn-ea"/>
              <a:sym typeface="+mn-lt"/>
            </a:endParaRPr>
          </a:p>
        </p:txBody>
      </p:sp>
      <p:sp>
        <p:nvSpPr>
          <p:cNvPr id="27" name="矩形: 圓角 26">
            <a:extLst>
              <a:ext uri="{FF2B5EF4-FFF2-40B4-BE49-F238E27FC236}">
                <a16:creationId xmlns:a16="http://schemas.microsoft.com/office/drawing/2014/main" id="{F17D7C28-B79A-9EAD-6D0C-0B20528A1E12}"/>
              </a:ext>
            </a:extLst>
          </p:cNvPr>
          <p:cNvSpPr/>
          <p:nvPr/>
        </p:nvSpPr>
        <p:spPr>
          <a:xfrm>
            <a:off x="3843515" y="5162286"/>
            <a:ext cx="1331413" cy="709392"/>
          </a:xfrm>
          <a:prstGeom prst="roundRect">
            <a:avLst>
              <a:gd name="adj" fmla="val 8312"/>
            </a:avLst>
          </a:prstGeom>
          <a:gradFill>
            <a:gsLst>
              <a:gs pos="2000">
                <a:srgbClr val="616C9D"/>
              </a:gs>
              <a:gs pos="100000">
                <a:srgbClr val="505A8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7608688A-E1B1-5F9E-7442-2E0B79A93BEE}"/>
              </a:ext>
            </a:extLst>
          </p:cNvPr>
          <p:cNvSpPr txBox="1"/>
          <p:nvPr/>
        </p:nvSpPr>
        <p:spPr>
          <a:xfrm>
            <a:off x="3858404" y="5247585"/>
            <a:ext cx="1323949" cy="523220"/>
          </a:xfrm>
          <a:prstGeom prst="rect">
            <a:avLst/>
          </a:prstGeom>
          <a:noFill/>
        </p:spPr>
        <p:txBody>
          <a:bodyPr wrap="square">
            <a:spAutoFit/>
          </a:bodyPr>
          <a:lstStyle/>
          <a:p>
            <a:pPr algn="ctr"/>
            <a:r>
              <a:rPr lang="en-US" altLang="zh-TW" sz="1400" b="1" dirty="0">
                <a:solidFill>
                  <a:schemeClr val="bg1"/>
                </a:solidFill>
                <a:cs typeface="+mn-ea"/>
                <a:sym typeface="+mn-lt"/>
              </a:rPr>
              <a:t>Quality Management</a:t>
            </a:r>
            <a:endParaRPr lang="zh-TW" altLang="en-US" sz="1400" b="1" dirty="0">
              <a:solidFill>
                <a:schemeClr val="bg1"/>
              </a:solidFill>
              <a:cs typeface="+mn-ea"/>
              <a:sym typeface="+mn-lt"/>
            </a:endParaRPr>
          </a:p>
        </p:txBody>
      </p:sp>
      <p:sp>
        <p:nvSpPr>
          <p:cNvPr id="29" name="矩形: 圓角 28">
            <a:extLst>
              <a:ext uri="{FF2B5EF4-FFF2-40B4-BE49-F238E27FC236}">
                <a16:creationId xmlns:a16="http://schemas.microsoft.com/office/drawing/2014/main" id="{D650DDB6-A8CD-9CFB-6A3B-9B52DB3739A8}"/>
              </a:ext>
            </a:extLst>
          </p:cNvPr>
          <p:cNvSpPr/>
          <p:nvPr/>
        </p:nvSpPr>
        <p:spPr>
          <a:xfrm>
            <a:off x="4384769" y="3645447"/>
            <a:ext cx="1331413" cy="709392"/>
          </a:xfrm>
          <a:prstGeom prst="roundRect">
            <a:avLst>
              <a:gd name="adj" fmla="val 8312"/>
            </a:avLst>
          </a:prstGeom>
          <a:gradFill>
            <a:gsLst>
              <a:gs pos="2000">
                <a:srgbClr val="AEAEAE"/>
              </a:gs>
              <a:gs pos="100000">
                <a:srgbClr val="69696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FF0D6456-4957-2707-DE5B-D6857D3E72BB}"/>
              </a:ext>
            </a:extLst>
          </p:cNvPr>
          <p:cNvSpPr txBox="1"/>
          <p:nvPr/>
        </p:nvSpPr>
        <p:spPr>
          <a:xfrm>
            <a:off x="4376184" y="3612057"/>
            <a:ext cx="1331413" cy="738664"/>
          </a:xfrm>
          <a:prstGeom prst="rect">
            <a:avLst/>
          </a:prstGeom>
          <a:noFill/>
        </p:spPr>
        <p:txBody>
          <a:bodyPr wrap="square">
            <a:spAutoFit/>
          </a:bodyPr>
          <a:lstStyle/>
          <a:p>
            <a:pPr algn="ctr"/>
            <a:r>
              <a:rPr lang="en-US" altLang="zh-TW" sz="1400" b="1" dirty="0">
                <a:solidFill>
                  <a:schemeClr val="bg1"/>
                </a:solidFill>
                <a:cs typeface="+mn-ea"/>
                <a:sym typeface="+mn-lt"/>
              </a:rPr>
              <a:t>Document Management &amp; Control</a:t>
            </a:r>
            <a:endParaRPr lang="zh-TW" altLang="en-US" sz="1400" b="1" dirty="0">
              <a:solidFill>
                <a:schemeClr val="bg1"/>
              </a:solidFill>
              <a:cs typeface="+mn-ea"/>
              <a:sym typeface="+mn-lt"/>
            </a:endParaRPr>
          </a:p>
        </p:txBody>
      </p:sp>
      <p:sp>
        <p:nvSpPr>
          <p:cNvPr id="32" name="文字方塊 31">
            <a:extLst>
              <a:ext uri="{FF2B5EF4-FFF2-40B4-BE49-F238E27FC236}">
                <a16:creationId xmlns:a16="http://schemas.microsoft.com/office/drawing/2014/main" id="{9874FA7B-7753-5C9B-1661-D8A6C5AC09E9}"/>
              </a:ext>
            </a:extLst>
          </p:cNvPr>
          <p:cNvSpPr txBox="1"/>
          <p:nvPr/>
        </p:nvSpPr>
        <p:spPr>
          <a:xfrm>
            <a:off x="615312" y="3741905"/>
            <a:ext cx="1147899" cy="523220"/>
          </a:xfrm>
          <a:prstGeom prst="rect">
            <a:avLst/>
          </a:prstGeom>
          <a:noFill/>
        </p:spPr>
        <p:txBody>
          <a:bodyPr wrap="square">
            <a:spAutoFit/>
          </a:bodyPr>
          <a:lstStyle/>
          <a:p>
            <a:pPr algn="ctr"/>
            <a:r>
              <a:rPr lang="en-US" altLang="zh-TW" sz="1400" b="1" dirty="0">
                <a:solidFill>
                  <a:schemeClr val="bg1"/>
                </a:solidFill>
                <a:cs typeface="+mn-ea"/>
                <a:sym typeface="+mn-lt"/>
              </a:rPr>
              <a:t>Product sourcing</a:t>
            </a:r>
            <a:endParaRPr lang="zh-TW" altLang="en-US" sz="1400" b="1" dirty="0">
              <a:solidFill>
                <a:schemeClr val="bg1"/>
              </a:solidFill>
              <a:cs typeface="+mn-ea"/>
              <a:sym typeface="+mn-lt"/>
            </a:endParaRPr>
          </a:p>
        </p:txBody>
      </p:sp>
      <p:sp>
        <p:nvSpPr>
          <p:cNvPr id="33" name="矩形: 圓角 32">
            <a:extLst>
              <a:ext uri="{FF2B5EF4-FFF2-40B4-BE49-F238E27FC236}">
                <a16:creationId xmlns:a16="http://schemas.microsoft.com/office/drawing/2014/main" id="{F972DB2F-C480-4842-E296-C40D4557F6D8}"/>
              </a:ext>
            </a:extLst>
          </p:cNvPr>
          <p:cNvSpPr/>
          <p:nvPr/>
        </p:nvSpPr>
        <p:spPr>
          <a:xfrm>
            <a:off x="3810820" y="2270819"/>
            <a:ext cx="1331413" cy="709392"/>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4" name="文字方塊 33">
            <a:extLst>
              <a:ext uri="{FF2B5EF4-FFF2-40B4-BE49-F238E27FC236}">
                <a16:creationId xmlns:a16="http://schemas.microsoft.com/office/drawing/2014/main" id="{21695C83-8DE7-75EC-090C-E8D7F467EC4B}"/>
              </a:ext>
            </a:extLst>
          </p:cNvPr>
          <p:cNvSpPr txBox="1"/>
          <p:nvPr/>
        </p:nvSpPr>
        <p:spPr>
          <a:xfrm>
            <a:off x="3804909" y="2272744"/>
            <a:ext cx="1331413" cy="738664"/>
          </a:xfrm>
          <a:prstGeom prst="rect">
            <a:avLst/>
          </a:prstGeom>
          <a:noFill/>
        </p:spPr>
        <p:txBody>
          <a:bodyPr wrap="square">
            <a:spAutoFit/>
          </a:bodyPr>
          <a:lstStyle/>
          <a:p>
            <a:pPr algn="ctr"/>
            <a:r>
              <a:rPr lang="en-US" altLang="zh-TW" sz="1400" b="1" dirty="0">
                <a:solidFill>
                  <a:schemeClr val="bg1"/>
                </a:solidFill>
                <a:cs typeface="+mn-ea"/>
                <a:sym typeface="+mn-lt"/>
              </a:rPr>
              <a:t>Product Record Management</a:t>
            </a:r>
            <a:endParaRPr lang="zh-TW" altLang="en-US" sz="1400" b="1" dirty="0">
              <a:solidFill>
                <a:schemeClr val="bg1"/>
              </a:solidFill>
              <a:cs typeface="+mn-ea"/>
              <a:sym typeface="+mn-lt"/>
            </a:endParaRPr>
          </a:p>
        </p:txBody>
      </p:sp>
      <p:sp>
        <p:nvSpPr>
          <p:cNvPr id="37" name="矩形: 圓角 36">
            <a:extLst>
              <a:ext uri="{FF2B5EF4-FFF2-40B4-BE49-F238E27FC236}">
                <a16:creationId xmlns:a16="http://schemas.microsoft.com/office/drawing/2014/main" id="{57B2E5EA-3005-0A4E-452A-2569176F3A04}"/>
              </a:ext>
            </a:extLst>
          </p:cNvPr>
          <p:cNvSpPr/>
          <p:nvPr/>
        </p:nvSpPr>
        <p:spPr>
          <a:xfrm>
            <a:off x="1166603" y="5154842"/>
            <a:ext cx="1331413" cy="709392"/>
          </a:xfrm>
          <a:prstGeom prst="roundRect">
            <a:avLst>
              <a:gd name="adj" fmla="val 8312"/>
            </a:avLst>
          </a:prstGeom>
          <a:gradFill>
            <a:gsLst>
              <a:gs pos="2000">
                <a:srgbClr val="AEAEAE"/>
              </a:gs>
              <a:gs pos="100000">
                <a:srgbClr val="69696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8" name="文字方塊 37">
            <a:extLst>
              <a:ext uri="{FF2B5EF4-FFF2-40B4-BE49-F238E27FC236}">
                <a16:creationId xmlns:a16="http://schemas.microsoft.com/office/drawing/2014/main" id="{A441D5CC-F2DA-7FB1-6BF9-85D6820AFD24}"/>
              </a:ext>
            </a:extLst>
          </p:cNvPr>
          <p:cNvSpPr txBox="1"/>
          <p:nvPr/>
        </p:nvSpPr>
        <p:spPr>
          <a:xfrm>
            <a:off x="1155916" y="5238455"/>
            <a:ext cx="1343233" cy="523220"/>
          </a:xfrm>
          <a:prstGeom prst="rect">
            <a:avLst/>
          </a:prstGeom>
          <a:noFill/>
        </p:spPr>
        <p:txBody>
          <a:bodyPr wrap="square">
            <a:spAutoFit/>
          </a:bodyPr>
          <a:lstStyle/>
          <a:p>
            <a:pPr algn="ctr"/>
            <a:r>
              <a:rPr lang="en-US" altLang="zh-TW" sz="1400" b="1" dirty="0">
                <a:solidFill>
                  <a:schemeClr val="bg1"/>
                </a:solidFill>
                <a:cs typeface="+mn-ea"/>
                <a:sym typeface="+mn-lt"/>
              </a:rPr>
              <a:t>View &amp; Markup</a:t>
            </a:r>
            <a:endParaRPr lang="zh-TW" altLang="en-US" sz="1400" b="1" dirty="0">
              <a:solidFill>
                <a:schemeClr val="bg1"/>
              </a:solidFill>
              <a:cs typeface="+mn-ea"/>
              <a:sym typeface="+mn-lt"/>
            </a:endParaRPr>
          </a:p>
        </p:txBody>
      </p:sp>
      <p:pic>
        <p:nvPicPr>
          <p:cNvPr id="49" name="圖片 48">
            <a:extLst>
              <a:ext uri="{FF2B5EF4-FFF2-40B4-BE49-F238E27FC236}">
                <a16:creationId xmlns:a16="http://schemas.microsoft.com/office/drawing/2014/main" id="{C144F94E-CCAB-6EBB-25E3-1A7231FA8AA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13163" y="3429000"/>
            <a:ext cx="1509232" cy="323554"/>
          </a:xfrm>
          <a:prstGeom prst="rect">
            <a:avLst/>
          </a:prstGeom>
        </p:spPr>
      </p:pic>
      <p:pic>
        <p:nvPicPr>
          <p:cNvPr id="50" name="圖片 49">
            <a:extLst>
              <a:ext uri="{FF2B5EF4-FFF2-40B4-BE49-F238E27FC236}">
                <a16:creationId xmlns:a16="http://schemas.microsoft.com/office/drawing/2014/main" id="{E553FF7F-0318-C467-C875-B50BA1AB306D}"/>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685736" y="3190513"/>
            <a:ext cx="1123376" cy="900452"/>
          </a:xfrm>
          <a:prstGeom prst="rect">
            <a:avLst/>
          </a:prstGeom>
        </p:spPr>
      </p:pic>
      <p:sp>
        <p:nvSpPr>
          <p:cNvPr id="57" name="文字方塊 56">
            <a:extLst>
              <a:ext uri="{FF2B5EF4-FFF2-40B4-BE49-F238E27FC236}">
                <a16:creationId xmlns:a16="http://schemas.microsoft.com/office/drawing/2014/main" id="{6CE80326-C872-1A3B-1AFB-4F9D0573EE63}"/>
              </a:ext>
            </a:extLst>
          </p:cNvPr>
          <p:cNvSpPr txBox="1"/>
          <p:nvPr/>
        </p:nvSpPr>
        <p:spPr>
          <a:xfrm>
            <a:off x="7757970" y="3190513"/>
            <a:ext cx="1871340" cy="1267719"/>
          </a:xfrm>
          <a:prstGeom prst="rect">
            <a:avLst/>
          </a:prstGeom>
          <a:noFill/>
        </p:spPr>
        <p:txBody>
          <a:bodyPr wrap="square">
            <a:spAutoFit/>
          </a:bodyPr>
          <a:lstStyle/>
          <a:p>
            <a:pPr algn="ctr">
              <a:lnSpc>
                <a:spcPct val="130000"/>
              </a:lnSpc>
            </a:pPr>
            <a:r>
              <a:rPr lang="en-US" altLang="zh-TW" sz="1200" dirty="0">
                <a:cs typeface="+mn-ea"/>
                <a:sym typeface="+mn-lt"/>
              </a:rPr>
              <a:t>PLM</a:t>
            </a:r>
            <a:r>
              <a:rPr lang="zh-TW" altLang="en-US" sz="1200" dirty="0">
                <a:cs typeface="+mn-ea"/>
                <a:sym typeface="+mn-lt"/>
              </a:rPr>
              <a:t> </a:t>
            </a:r>
            <a:r>
              <a:rPr lang="en-US" altLang="zh-TW" sz="1200" dirty="0">
                <a:cs typeface="+mn-ea"/>
                <a:sym typeface="+mn-lt"/>
              </a:rPr>
              <a:t>RoHS components database provides detailed RoHS components information management</a:t>
            </a:r>
            <a:endParaRPr lang="zh-TW" altLang="en-US" sz="1200" dirty="0">
              <a:cs typeface="+mn-ea"/>
              <a:sym typeface="+mn-lt"/>
            </a:endParaRPr>
          </a:p>
        </p:txBody>
      </p:sp>
      <p:sp>
        <p:nvSpPr>
          <p:cNvPr id="58" name="文字方塊 57">
            <a:extLst>
              <a:ext uri="{FF2B5EF4-FFF2-40B4-BE49-F238E27FC236}">
                <a16:creationId xmlns:a16="http://schemas.microsoft.com/office/drawing/2014/main" id="{F259028E-4FE6-9933-47A5-7EBEDCCD8DA3}"/>
              </a:ext>
            </a:extLst>
          </p:cNvPr>
          <p:cNvSpPr txBox="1"/>
          <p:nvPr/>
        </p:nvSpPr>
        <p:spPr>
          <a:xfrm>
            <a:off x="10802027" y="3207949"/>
            <a:ext cx="1389973" cy="1027654"/>
          </a:xfrm>
          <a:prstGeom prst="rect">
            <a:avLst/>
          </a:prstGeom>
          <a:noFill/>
        </p:spPr>
        <p:txBody>
          <a:bodyPr wrap="square">
            <a:spAutoFit/>
          </a:bodyPr>
          <a:lstStyle/>
          <a:p>
            <a:pPr>
              <a:lnSpc>
                <a:spcPct val="130000"/>
              </a:lnSpc>
            </a:pPr>
            <a:r>
              <a:rPr lang="en-US" altLang="zh-TW" sz="1200" dirty="0">
                <a:solidFill>
                  <a:srgbClr val="0B607B"/>
                </a:solidFill>
                <a:cs typeface="+mn-ea"/>
                <a:sym typeface="+mn-lt"/>
              </a:rPr>
              <a:t>RoHS compliance with QNAP’s lead-free production</a:t>
            </a:r>
            <a:endParaRPr lang="zh-TW" altLang="en-US" sz="1200" dirty="0">
              <a:solidFill>
                <a:srgbClr val="0B607B"/>
              </a:solidFill>
              <a:cs typeface="+mn-ea"/>
              <a:sym typeface="+mn-lt"/>
            </a:endParaRPr>
          </a:p>
        </p:txBody>
      </p:sp>
      <p:sp>
        <p:nvSpPr>
          <p:cNvPr id="60" name="文字方塊 59">
            <a:extLst>
              <a:ext uri="{FF2B5EF4-FFF2-40B4-BE49-F238E27FC236}">
                <a16:creationId xmlns:a16="http://schemas.microsoft.com/office/drawing/2014/main" id="{7544A8AE-27E7-9C09-D8A4-8F4CA5ADB27B}"/>
              </a:ext>
            </a:extLst>
          </p:cNvPr>
          <p:cNvSpPr txBox="1"/>
          <p:nvPr/>
        </p:nvSpPr>
        <p:spPr>
          <a:xfrm>
            <a:off x="10129132" y="4750196"/>
            <a:ext cx="1782558" cy="1027654"/>
          </a:xfrm>
          <a:prstGeom prst="rect">
            <a:avLst/>
          </a:prstGeom>
          <a:noFill/>
        </p:spPr>
        <p:txBody>
          <a:bodyPr wrap="square">
            <a:spAutoFit/>
          </a:bodyPr>
          <a:lstStyle/>
          <a:p>
            <a:pPr>
              <a:lnSpc>
                <a:spcPct val="130000"/>
              </a:lnSpc>
            </a:pPr>
            <a:r>
              <a:rPr lang="en-US" altLang="zh-TW" sz="1200" dirty="0">
                <a:solidFill>
                  <a:srgbClr val="0B607B"/>
                </a:solidFill>
                <a:cs typeface="+mn-ea"/>
                <a:sym typeface="+mn-lt"/>
              </a:rPr>
              <a:t>Incoming material tested for hazards and especially for Cr, PBB and PBDE</a:t>
            </a:r>
            <a:endParaRPr lang="zh-TW" altLang="en-US" sz="1200" dirty="0">
              <a:solidFill>
                <a:srgbClr val="0B607B"/>
              </a:solidFill>
              <a:cs typeface="+mn-ea"/>
              <a:sym typeface="+mn-lt"/>
            </a:endParaRPr>
          </a:p>
        </p:txBody>
      </p:sp>
      <p:sp>
        <p:nvSpPr>
          <p:cNvPr id="61" name="文字方塊 60">
            <a:extLst>
              <a:ext uri="{FF2B5EF4-FFF2-40B4-BE49-F238E27FC236}">
                <a16:creationId xmlns:a16="http://schemas.microsoft.com/office/drawing/2014/main" id="{37AC2C0E-BB9F-14D0-66EB-B2AC7145F7A3}"/>
              </a:ext>
            </a:extLst>
          </p:cNvPr>
          <p:cNvSpPr txBox="1"/>
          <p:nvPr/>
        </p:nvSpPr>
        <p:spPr>
          <a:xfrm>
            <a:off x="5641026" y="4636919"/>
            <a:ext cx="1360981" cy="623312"/>
          </a:xfrm>
          <a:prstGeom prst="rect">
            <a:avLst/>
          </a:prstGeom>
          <a:noFill/>
        </p:spPr>
        <p:txBody>
          <a:bodyPr wrap="square">
            <a:spAutoFit/>
          </a:bodyPr>
          <a:lstStyle/>
          <a:p>
            <a:pPr algn="r">
              <a:lnSpc>
                <a:spcPct val="130000"/>
              </a:lnSpc>
            </a:pPr>
            <a:r>
              <a:rPr lang="en-US" altLang="zh-TW" sz="1400" b="1" dirty="0">
                <a:solidFill>
                  <a:srgbClr val="0B607B"/>
                </a:solidFill>
                <a:cs typeface="+mn-ea"/>
                <a:sym typeface="+mn-lt"/>
              </a:rPr>
              <a:t>RoHS Compliance</a:t>
            </a:r>
            <a:endParaRPr lang="zh-TW" altLang="en-US" sz="1400" b="1" dirty="0">
              <a:solidFill>
                <a:srgbClr val="0B607B"/>
              </a:solidFill>
              <a:cs typeface="+mn-ea"/>
              <a:sym typeface="+mn-lt"/>
            </a:endParaRPr>
          </a:p>
        </p:txBody>
      </p:sp>
      <p:pic>
        <p:nvPicPr>
          <p:cNvPr id="63" name="圖形 62">
            <a:extLst>
              <a:ext uri="{FF2B5EF4-FFF2-40B4-BE49-F238E27FC236}">
                <a16:creationId xmlns:a16="http://schemas.microsoft.com/office/drawing/2014/main" id="{7752D0D2-4277-52AC-E3E5-1F9F39C025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3237" y="5138696"/>
            <a:ext cx="1079885" cy="421418"/>
          </a:xfrm>
          <a:prstGeom prst="rect">
            <a:avLst/>
          </a:prstGeom>
        </p:spPr>
      </p:pic>
      <p:sp>
        <p:nvSpPr>
          <p:cNvPr id="65" name="文字方塊 64">
            <a:extLst>
              <a:ext uri="{FF2B5EF4-FFF2-40B4-BE49-F238E27FC236}">
                <a16:creationId xmlns:a16="http://schemas.microsoft.com/office/drawing/2014/main" id="{C96FDBA4-7D06-A2AC-4EE9-689B276177A1}"/>
              </a:ext>
            </a:extLst>
          </p:cNvPr>
          <p:cNvSpPr txBox="1"/>
          <p:nvPr/>
        </p:nvSpPr>
        <p:spPr>
          <a:xfrm>
            <a:off x="7308846" y="5695858"/>
            <a:ext cx="2571617" cy="703021"/>
          </a:xfrm>
          <a:prstGeom prst="rect">
            <a:avLst/>
          </a:prstGeom>
          <a:noFill/>
        </p:spPr>
        <p:txBody>
          <a:bodyPr wrap="square">
            <a:spAutoFit/>
          </a:bodyPr>
          <a:lstStyle/>
          <a:p>
            <a:pPr algn="ctr">
              <a:lnSpc>
                <a:spcPts val="1400"/>
              </a:lnSpc>
              <a:spcBef>
                <a:spcPts val="400"/>
              </a:spcBef>
            </a:pPr>
            <a:r>
              <a:rPr lang="en-US" altLang="zh-TW" sz="1500" dirty="0">
                <a:solidFill>
                  <a:schemeClr val="bg2">
                    <a:lumMod val="25000"/>
                  </a:schemeClr>
                </a:solidFill>
                <a:cs typeface="+mn-ea"/>
                <a:sym typeface="+mn-lt"/>
              </a:rPr>
              <a:t>SPECTRO</a:t>
            </a:r>
            <a:r>
              <a:rPr lang="zh-TW" altLang="en-US" sz="1500" dirty="0">
                <a:solidFill>
                  <a:schemeClr val="bg2">
                    <a:lumMod val="25000"/>
                  </a:schemeClr>
                </a:solidFill>
                <a:cs typeface="+mn-ea"/>
                <a:sym typeface="+mn-lt"/>
              </a:rPr>
              <a:t> </a:t>
            </a:r>
            <a:r>
              <a:rPr lang="en-US" altLang="zh-TW" sz="1500" dirty="0">
                <a:solidFill>
                  <a:schemeClr val="bg2">
                    <a:lumMod val="25000"/>
                  </a:schemeClr>
                </a:solidFill>
                <a:cs typeface="+mn-ea"/>
                <a:sym typeface="+mn-lt"/>
              </a:rPr>
              <a:t>XEPOS</a:t>
            </a:r>
          </a:p>
          <a:p>
            <a:pPr algn="ctr">
              <a:lnSpc>
                <a:spcPts val="1400"/>
              </a:lnSpc>
              <a:spcBef>
                <a:spcPts val="400"/>
              </a:spcBef>
            </a:pPr>
            <a:r>
              <a:rPr lang="en-US" altLang="zh-TW" sz="1200" dirty="0">
                <a:solidFill>
                  <a:schemeClr val="bg2">
                    <a:lumMod val="25000"/>
                  </a:schemeClr>
                </a:solidFill>
                <a:cs typeface="+mn-ea"/>
                <a:sym typeface="+mn-lt"/>
              </a:rPr>
              <a:t>Benchtop X-Ray Fluorescence Spectrometer</a:t>
            </a:r>
          </a:p>
        </p:txBody>
      </p:sp>
      <p:sp>
        <p:nvSpPr>
          <p:cNvPr id="67" name="文字方塊 66">
            <a:extLst>
              <a:ext uri="{FF2B5EF4-FFF2-40B4-BE49-F238E27FC236}">
                <a16:creationId xmlns:a16="http://schemas.microsoft.com/office/drawing/2014/main" id="{CA7C167C-A6B2-0520-FB50-405775A03A48}"/>
              </a:ext>
            </a:extLst>
          </p:cNvPr>
          <p:cNvSpPr txBox="1"/>
          <p:nvPr/>
        </p:nvSpPr>
        <p:spPr>
          <a:xfrm>
            <a:off x="9652458" y="3960647"/>
            <a:ext cx="1284461" cy="523220"/>
          </a:xfrm>
          <a:prstGeom prst="rect">
            <a:avLst/>
          </a:prstGeom>
          <a:noFill/>
        </p:spPr>
        <p:txBody>
          <a:bodyPr wrap="square">
            <a:spAutoFit/>
          </a:bodyPr>
          <a:lstStyle/>
          <a:p>
            <a:pPr algn="ctr"/>
            <a:r>
              <a:rPr lang="en-US" altLang="zh-TW" sz="1400" b="1" dirty="0">
                <a:solidFill>
                  <a:srgbClr val="0B607B"/>
                </a:solidFill>
                <a:cs typeface="+mn-ea"/>
                <a:sym typeface="+mn-lt"/>
              </a:rPr>
              <a:t>Green Production</a:t>
            </a:r>
            <a:endParaRPr lang="zh-TW" altLang="en-US" sz="1400" b="1" dirty="0">
              <a:solidFill>
                <a:srgbClr val="0B607B"/>
              </a:solidFill>
              <a:cs typeface="+mn-ea"/>
              <a:sym typeface="+mn-lt"/>
            </a:endParaRPr>
          </a:p>
        </p:txBody>
      </p:sp>
      <p:sp>
        <p:nvSpPr>
          <p:cNvPr id="8" name="橢圓 7">
            <a:extLst>
              <a:ext uri="{FF2B5EF4-FFF2-40B4-BE49-F238E27FC236}">
                <a16:creationId xmlns:a16="http://schemas.microsoft.com/office/drawing/2014/main" id="{AD021997-1D8C-19B9-263C-3E244446F0A6}"/>
              </a:ext>
            </a:extLst>
          </p:cNvPr>
          <p:cNvSpPr/>
          <p:nvPr/>
        </p:nvSpPr>
        <p:spPr>
          <a:xfrm>
            <a:off x="9819400" y="4873411"/>
            <a:ext cx="209550" cy="209550"/>
          </a:xfrm>
          <a:prstGeom prst="ellipse">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橢圓 65">
            <a:extLst>
              <a:ext uri="{FF2B5EF4-FFF2-40B4-BE49-F238E27FC236}">
                <a16:creationId xmlns:a16="http://schemas.microsoft.com/office/drawing/2014/main" id="{DEDFC447-54FF-4242-FC9C-21AB716B41B9}"/>
              </a:ext>
            </a:extLst>
          </p:cNvPr>
          <p:cNvSpPr/>
          <p:nvPr/>
        </p:nvSpPr>
        <p:spPr>
          <a:xfrm>
            <a:off x="7020123" y="4640932"/>
            <a:ext cx="209550" cy="209550"/>
          </a:xfrm>
          <a:prstGeom prst="ellipse">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F92BBB51-77D2-2EEF-5F58-D30F21958CE0}"/>
              </a:ext>
            </a:extLst>
          </p:cNvPr>
          <p:cNvSpPr txBox="1"/>
          <p:nvPr/>
        </p:nvSpPr>
        <p:spPr>
          <a:xfrm>
            <a:off x="2480762" y="4200300"/>
            <a:ext cx="1359350" cy="646331"/>
          </a:xfrm>
          <a:prstGeom prst="rect">
            <a:avLst/>
          </a:prstGeom>
          <a:noFill/>
        </p:spPr>
        <p:txBody>
          <a:bodyPr wrap="square" rtlCol="0">
            <a:spAutoFit/>
          </a:bodyPr>
          <a:lstStyle/>
          <a:p>
            <a:pPr algn="ctr"/>
            <a:r>
              <a:rPr lang="en-US" altLang="zh-TW" sz="1200" dirty="0">
                <a:solidFill>
                  <a:schemeClr val="bg1"/>
                </a:solidFill>
                <a:cs typeface="+mn-ea"/>
                <a:sym typeface="+mn-lt"/>
              </a:rPr>
              <a:t>AGILE ENTERPRISE INTERGRATION</a:t>
            </a:r>
            <a:endParaRPr lang="zh-TW" altLang="en-US" sz="1200" dirty="0">
              <a:solidFill>
                <a:schemeClr val="bg1"/>
              </a:solidFill>
              <a:cs typeface="+mn-ea"/>
              <a:sym typeface="+mn-lt"/>
            </a:endParaRPr>
          </a:p>
        </p:txBody>
      </p:sp>
    </p:spTree>
    <p:extLst>
      <p:ext uri="{BB962C8B-B14F-4D97-AF65-F5344CB8AC3E}">
        <p14:creationId xmlns:p14="http://schemas.microsoft.com/office/powerpoint/2010/main" val="359861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Environmental Responsibility</a:t>
            </a:r>
            <a:endParaRPr lang="zh-TW" altLang="en-US" sz="5000" b="1" dirty="0">
              <a:cs typeface="+mn-ea"/>
              <a:sym typeface="+mn-lt"/>
            </a:endParaRPr>
          </a:p>
        </p:txBody>
      </p:sp>
      <p:sp>
        <p:nvSpPr>
          <p:cNvPr id="5" name="文字方塊 4">
            <a:extLst>
              <a:ext uri="{FF2B5EF4-FFF2-40B4-BE49-F238E27FC236}">
                <a16:creationId xmlns:a16="http://schemas.microsoft.com/office/drawing/2014/main" id="{FC1140DC-AD1F-9702-B89A-9B634E582C95}"/>
              </a:ext>
            </a:extLst>
          </p:cNvPr>
          <p:cNvSpPr txBox="1"/>
          <p:nvPr/>
        </p:nvSpPr>
        <p:spPr>
          <a:xfrm>
            <a:off x="887165" y="1775101"/>
            <a:ext cx="6002076" cy="937949"/>
          </a:xfrm>
          <a:prstGeom prst="rect">
            <a:avLst/>
          </a:prstGeom>
          <a:noFill/>
        </p:spPr>
        <p:txBody>
          <a:bodyPr wrap="square" rtlCol="0">
            <a:spAutoFit/>
          </a:bodyPr>
          <a:lstStyle/>
          <a:p>
            <a:pPr>
              <a:lnSpc>
                <a:spcPct val="120000"/>
              </a:lnSpc>
            </a:pPr>
            <a:r>
              <a:rPr lang="en-US" altLang="zh-TW" sz="2400" b="1" dirty="0">
                <a:cs typeface="+mn-ea"/>
                <a:sym typeface="+mn-lt"/>
              </a:rPr>
              <a:t>QNAP plans to reduce CO</a:t>
            </a:r>
            <a:r>
              <a:rPr lang="en-US" altLang="zh-TW" sz="2400" b="1" baseline="-25000" dirty="0">
                <a:cs typeface="+mn-ea"/>
                <a:sym typeface="+mn-lt"/>
              </a:rPr>
              <a:t>2</a:t>
            </a:r>
            <a:r>
              <a:rPr lang="en-US" altLang="zh-TW" sz="2400" b="1" dirty="0">
                <a:cs typeface="+mn-ea"/>
                <a:sym typeface="+mn-lt"/>
              </a:rPr>
              <a:t> emissions by 4% in 5 years</a:t>
            </a:r>
            <a:endParaRPr lang="zh-TW" altLang="en-US" sz="2400" b="1" dirty="0">
              <a:cs typeface="+mn-ea"/>
              <a:sym typeface="+mn-lt"/>
            </a:endParaRPr>
          </a:p>
        </p:txBody>
      </p:sp>
      <p:sp>
        <p:nvSpPr>
          <p:cNvPr id="17" name="橢圓 16">
            <a:extLst>
              <a:ext uri="{FF2B5EF4-FFF2-40B4-BE49-F238E27FC236}">
                <a16:creationId xmlns:a16="http://schemas.microsoft.com/office/drawing/2014/main" id="{5FB8869C-7F00-45FF-FA4C-8D9E59D41D71}"/>
              </a:ext>
            </a:extLst>
          </p:cNvPr>
          <p:cNvSpPr/>
          <p:nvPr/>
        </p:nvSpPr>
        <p:spPr>
          <a:xfrm>
            <a:off x="968059" y="4730241"/>
            <a:ext cx="1117842" cy="1117842"/>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4" name="圖形 13">
            <a:extLst>
              <a:ext uri="{FF2B5EF4-FFF2-40B4-BE49-F238E27FC236}">
                <a16:creationId xmlns:a16="http://schemas.microsoft.com/office/drawing/2014/main" id="{B75BA2EA-A920-1FF9-0CC5-4D872F2193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2591" y="4956763"/>
            <a:ext cx="673694" cy="631588"/>
          </a:xfrm>
          <a:prstGeom prst="rect">
            <a:avLst/>
          </a:prstGeom>
        </p:spPr>
      </p:pic>
      <p:sp>
        <p:nvSpPr>
          <p:cNvPr id="18" name="橢圓 17">
            <a:extLst>
              <a:ext uri="{FF2B5EF4-FFF2-40B4-BE49-F238E27FC236}">
                <a16:creationId xmlns:a16="http://schemas.microsoft.com/office/drawing/2014/main" id="{098243B0-FBD9-2812-7672-54E4562D1811}"/>
              </a:ext>
            </a:extLst>
          </p:cNvPr>
          <p:cNvSpPr/>
          <p:nvPr/>
        </p:nvSpPr>
        <p:spPr>
          <a:xfrm>
            <a:off x="2360872" y="4731353"/>
            <a:ext cx="1117842" cy="1117842"/>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橢圓 19">
            <a:extLst>
              <a:ext uri="{FF2B5EF4-FFF2-40B4-BE49-F238E27FC236}">
                <a16:creationId xmlns:a16="http://schemas.microsoft.com/office/drawing/2014/main" id="{5D25D75B-3237-D12D-6112-4C7EF23F74F8}"/>
              </a:ext>
            </a:extLst>
          </p:cNvPr>
          <p:cNvSpPr/>
          <p:nvPr/>
        </p:nvSpPr>
        <p:spPr>
          <a:xfrm>
            <a:off x="3746479" y="4729129"/>
            <a:ext cx="1117842" cy="1117842"/>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2" name="橢圓 21">
            <a:extLst>
              <a:ext uri="{FF2B5EF4-FFF2-40B4-BE49-F238E27FC236}">
                <a16:creationId xmlns:a16="http://schemas.microsoft.com/office/drawing/2014/main" id="{354D9BCB-81C7-6D2C-C145-27008A5EAC42}"/>
              </a:ext>
            </a:extLst>
          </p:cNvPr>
          <p:cNvSpPr/>
          <p:nvPr/>
        </p:nvSpPr>
        <p:spPr>
          <a:xfrm>
            <a:off x="5124881" y="4730241"/>
            <a:ext cx="1117842" cy="1117842"/>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703A135A-403D-E4B1-1676-652C2FD04BAB}"/>
              </a:ext>
            </a:extLst>
          </p:cNvPr>
          <p:cNvSpPr txBox="1"/>
          <p:nvPr/>
        </p:nvSpPr>
        <p:spPr>
          <a:xfrm>
            <a:off x="968059" y="5971712"/>
            <a:ext cx="1117842" cy="615553"/>
          </a:xfrm>
          <a:prstGeom prst="rect">
            <a:avLst/>
          </a:prstGeom>
          <a:noFill/>
        </p:spPr>
        <p:txBody>
          <a:bodyPr wrap="square">
            <a:spAutoFit/>
          </a:bodyPr>
          <a:lstStyle/>
          <a:p>
            <a:pPr algn="ctr"/>
            <a:r>
              <a:rPr lang="en-US" altLang="zh-TW" sz="1700" b="1" dirty="0">
                <a:solidFill>
                  <a:srgbClr val="0C6C8A"/>
                </a:solidFill>
                <a:cs typeface="+mn-ea"/>
                <a:sym typeface="+mn-lt"/>
              </a:rPr>
              <a:t>Waste gas</a:t>
            </a:r>
            <a:endParaRPr lang="zh-TW" altLang="en-US" sz="1700" b="1" dirty="0">
              <a:solidFill>
                <a:srgbClr val="0C6C8A"/>
              </a:solidFill>
              <a:cs typeface="+mn-ea"/>
              <a:sym typeface="+mn-lt"/>
            </a:endParaRPr>
          </a:p>
        </p:txBody>
      </p:sp>
      <p:sp>
        <p:nvSpPr>
          <p:cNvPr id="26" name="文字方塊 25">
            <a:extLst>
              <a:ext uri="{FF2B5EF4-FFF2-40B4-BE49-F238E27FC236}">
                <a16:creationId xmlns:a16="http://schemas.microsoft.com/office/drawing/2014/main" id="{1ABE9DFE-6081-B587-E65F-4540A05E34E1}"/>
              </a:ext>
            </a:extLst>
          </p:cNvPr>
          <p:cNvSpPr txBox="1"/>
          <p:nvPr/>
        </p:nvSpPr>
        <p:spPr>
          <a:xfrm>
            <a:off x="2443532" y="5971712"/>
            <a:ext cx="1012992" cy="615553"/>
          </a:xfrm>
          <a:prstGeom prst="rect">
            <a:avLst/>
          </a:prstGeom>
          <a:noFill/>
        </p:spPr>
        <p:txBody>
          <a:bodyPr wrap="square">
            <a:spAutoFit/>
          </a:bodyPr>
          <a:lstStyle/>
          <a:p>
            <a:pPr algn="ctr"/>
            <a:r>
              <a:rPr lang="en-US" altLang="zh-TW" sz="1700" b="1" dirty="0">
                <a:solidFill>
                  <a:srgbClr val="0C6C8A"/>
                </a:solidFill>
                <a:cs typeface="+mn-ea"/>
                <a:sym typeface="+mn-lt"/>
              </a:rPr>
              <a:t>Waste water</a:t>
            </a:r>
            <a:endParaRPr lang="zh-TW" altLang="en-US" sz="1700" b="1" dirty="0">
              <a:solidFill>
                <a:srgbClr val="0C6C8A"/>
              </a:solidFill>
              <a:cs typeface="+mn-ea"/>
              <a:sym typeface="+mn-lt"/>
            </a:endParaRPr>
          </a:p>
        </p:txBody>
      </p:sp>
      <p:sp>
        <p:nvSpPr>
          <p:cNvPr id="27" name="文字方塊 26">
            <a:extLst>
              <a:ext uri="{FF2B5EF4-FFF2-40B4-BE49-F238E27FC236}">
                <a16:creationId xmlns:a16="http://schemas.microsoft.com/office/drawing/2014/main" id="{061FDA08-679A-2850-3414-D2758E950BC2}"/>
              </a:ext>
            </a:extLst>
          </p:cNvPr>
          <p:cNvSpPr txBox="1"/>
          <p:nvPr/>
        </p:nvSpPr>
        <p:spPr>
          <a:xfrm>
            <a:off x="3814155" y="5971712"/>
            <a:ext cx="924556" cy="353943"/>
          </a:xfrm>
          <a:prstGeom prst="rect">
            <a:avLst/>
          </a:prstGeom>
          <a:noFill/>
        </p:spPr>
        <p:txBody>
          <a:bodyPr wrap="square">
            <a:spAutoFit/>
          </a:bodyPr>
          <a:lstStyle/>
          <a:p>
            <a:pPr algn="ctr"/>
            <a:r>
              <a:rPr lang="en-US" altLang="zh-TW" sz="1700" b="1" dirty="0">
                <a:solidFill>
                  <a:srgbClr val="0C6C8A"/>
                </a:solidFill>
                <a:cs typeface="+mn-ea"/>
                <a:sym typeface="+mn-lt"/>
              </a:rPr>
              <a:t>Waste</a:t>
            </a:r>
            <a:endParaRPr lang="zh-TW" altLang="en-US" sz="1700" b="1" dirty="0">
              <a:solidFill>
                <a:srgbClr val="0C6C8A"/>
              </a:solidFill>
              <a:cs typeface="+mn-ea"/>
              <a:sym typeface="+mn-lt"/>
            </a:endParaRPr>
          </a:p>
        </p:txBody>
      </p:sp>
      <p:sp>
        <p:nvSpPr>
          <p:cNvPr id="28" name="文字方塊 27">
            <a:extLst>
              <a:ext uri="{FF2B5EF4-FFF2-40B4-BE49-F238E27FC236}">
                <a16:creationId xmlns:a16="http://schemas.microsoft.com/office/drawing/2014/main" id="{56787CC8-D545-8DF0-6F3C-807E6266B5DC}"/>
              </a:ext>
            </a:extLst>
          </p:cNvPr>
          <p:cNvSpPr txBox="1"/>
          <p:nvPr/>
        </p:nvSpPr>
        <p:spPr>
          <a:xfrm>
            <a:off x="5170297" y="5971712"/>
            <a:ext cx="1320286" cy="615553"/>
          </a:xfrm>
          <a:prstGeom prst="rect">
            <a:avLst/>
          </a:prstGeom>
          <a:noFill/>
        </p:spPr>
        <p:txBody>
          <a:bodyPr wrap="square">
            <a:spAutoFit/>
          </a:bodyPr>
          <a:lstStyle/>
          <a:p>
            <a:pPr algn="ctr"/>
            <a:r>
              <a:rPr lang="en-US" altLang="zh-TW" sz="1700" b="1" dirty="0">
                <a:solidFill>
                  <a:srgbClr val="0C6C8A"/>
                </a:solidFill>
                <a:cs typeface="+mn-ea"/>
                <a:sym typeface="+mn-lt"/>
              </a:rPr>
              <a:t>Carbon emissions</a:t>
            </a:r>
            <a:endParaRPr lang="zh-TW" altLang="en-US" sz="1700" b="1" dirty="0">
              <a:solidFill>
                <a:srgbClr val="0C6C8A"/>
              </a:solidFill>
              <a:cs typeface="+mn-ea"/>
              <a:sym typeface="+mn-lt"/>
            </a:endParaRPr>
          </a:p>
        </p:txBody>
      </p:sp>
      <p:pic>
        <p:nvPicPr>
          <p:cNvPr id="30" name="圖形 29">
            <a:extLst>
              <a:ext uri="{FF2B5EF4-FFF2-40B4-BE49-F238E27FC236}">
                <a16:creationId xmlns:a16="http://schemas.microsoft.com/office/drawing/2014/main" id="{72123F46-3150-F456-10DF-4F5F1175EB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71604" y="4901851"/>
            <a:ext cx="824396" cy="644060"/>
          </a:xfrm>
          <a:prstGeom prst="rect">
            <a:avLst/>
          </a:prstGeom>
        </p:spPr>
      </p:pic>
      <p:pic>
        <p:nvPicPr>
          <p:cNvPr id="32" name="圖形 31">
            <a:extLst>
              <a:ext uri="{FF2B5EF4-FFF2-40B4-BE49-F238E27FC236}">
                <a16:creationId xmlns:a16="http://schemas.microsoft.com/office/drawing/2014/main" id="{5491A466-2F78-D74B-4133-4835AEFD1F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24333" y="4955651"/>
            <a:ext cx="651390" cy="664417"/>
          </a:xfrm>
          <a:prstGeom prst="rect">
            <a:avLst/>
          </a:prstGeom>
        </p:spPr>
      </p:pic>
      <p:pic>
        <p:nvPicPr>
          <p:cNvPr id="34" name="圖形 33">
            <a:extLst>
              <a:ext uri="{FF2B5EF4-FFF2-40B4-BE49-F238E27FC236}">
                <a16:creationId xmlns:a16="http://schemas.microsoft.com/office/drawing/2014/main" id="{BDD1891C-EA99-67C2-9AC6-6CE57388BB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34043" y="4961871"/>
            <a:ext cx="730893" cy="626479"/>
          </a:xfrm>
          <a:prstGeom prst="rect">
            <a:avLst/>
          </a:prstGeom>
        </p:spPr>
      </p:pic>
      <p:sp>
        <p:nvSpPr>
          <p:cNvPr id="21" name="文字方塊 20">
            <a:extLst>
              <a:ext uri="{FF2B5EF4-FFF2-40B4-BE49-F238E27FC236}">
                <a16:creationId xmlns:a16="http://schemas.microsoft.com/office/drawing/2014/main" id="{F7142A96-E3E0-34DE-8590-C9F91431F2AB}"/>
              </a:ext>
            </a:extLst>
          </p:cNvPr>
          <p:cNvSpPr txBox="1"/>
          <p:nvPr/>
        </p:nvSpPr>
        <p:spPr>
          <a:xfrm>
            <a:off x="800031" y="2837791"/>
            <a:ext cx="6700692" cy="1659429"/>
          </a:xfrm>
          <a:prstGeom prst="rect">
            <a:avLst/>
          </a:prstGeom>
          <a:noFill/>
        </p:spPr>
        <p:txBody>
          <a:bodyPr wrap="square" lIns="91440" tIns="45720" rIns="91440" bIns="45720" rtlCol="0" anchor="t">
            <a:spAutoFit/>
          </a:bodyPr>
          <a:lstStyle/>
          <a:p>
            <a:pPr marL="177800" indent="-177800">
              <a:lnSpc>
                <a:spcPct val="130000"/>
              </a:lnSpc>
              <a:buFont typeface="Arial" panose="020B0604020202020204" pitchFamily="34" charset="0"/>
              <a:buChar char="•"/>
            </a:pPr>
            <a:r>
              <a:rPr lang="en-US" altLang="zh-TW" sz="1600" dirty="0">
                <a:cs typeface="+mn-ea"/>
                <a:sym typeface="+mn-lt"/>
              </a:rPr>
              <a:t>Operation guidelines related to environmental protection management, environmental management systems (ISO</a:t>
            </a:r>
            <a:r>
              <a:rPr lang="zh-TW" altLang="en-US" sz="1600" dirty="0">
                <a:cs typeface="+mn-ea"/>
                <a:sym typeface="+mn-lt"/>
              </a:rPr>
              <a:t> </a:t>
            </a:r>
            <a:r>
              <a:rPr lang="en-US" altLang="zh-TW" sz="1600" dirty="0">
                <a:cs typeface="+mn-ea"/>
                <a:sym typeface="+mn-lt"/>
              </a:rPr>
              <a:t>14001)</a:t>
            </a:r>
          </a:p>
          <a:p>
            <a:pPr marL="177800" indent="-177800">
              <a:lnSpc>
                <a:spcPct val="130000"/>
              </a:lnSpc>
              <a:buFont typeface="Arial" panose="020B0604020202020204" pitchFamily="34" charset="0"/>
              <a:buChar char="•"/>
            </a:pPr>
            <a:r>
              <a:rPr lang="en-US" altLang="zh-TW" sz="1600" dirty="0">
                <a:cs typeface="+mn-ea"/>
                <a:sym typeface="+mn-lt"/>
              </a:rPr>
              <a:t>Energy saving appliance replacement, and tracking CO2 emissions</a:t>
            </a:r>
          </a:p>
          <a:p>
            <a:pPr marL="177800" indent="-177800">
              <a:lnSpc>
                <a:spcPct val="130000"/>
              </a:lnSpc>
              <a:buFont typeface="Arial" panose="020B0604020202020204" pitchFamily="34" charset="0"/>
              <a:buChar char="•"/>
            </a:pPr>
            <a:r>
              <a:rPr lang="en-US" altLang="zh-TW" sz="1600" dirty="0">
                <a:cs typeface="+mn-ea"/>
                <a:sym typeface="+mn-lt"/>
              </a:rPr>
              <a:t>Reduce electric consumption by using LED lights and inverter air conditioners throughout the company</a:t>
            </a:r>
            <a:endParaRPr lang="zh-TW" altLang="en-US" sz="1600" dirty="0">
              <a:cs typeface="+mn-ea"/>
              <a:sym typeface="+mn-lt"/>
            </a:endParaRPr>
          </a:p>
        </p:txBody>
      </p:sp>
      <p:grpSp>
        <p:nvGrpSpPr>
          <p:cNvPr id="12" name="群組 11">
            <a:extLst>
              <a:ext uri="{FF2B5EF4-FFF2-40B4-BE49-F238E27FC236}">
                <a16:creationId xmlns:a16="http://schemas.microsoft.com/office/drawing/2014/main" id="{FFE6B2C3-CF08-A192-4742-CFA5331DCA9D}"/>
              </a:ext>
            </a:extLst>
          </p:cNvPr>
          <p:cNvGrpSpPr/>
          <p:nvPr/>
        </p:nvGrpSpPr>
        <p:grpSpPr>
          <a:xfrm>
            <a:off x="7643670" y="2048402"/>
            <a:ext cx="2797773" cy="902781"/>
            <a:chOff x="7120926" y="1983507"/>
            <a:chExt cx="3676425" cy="1186303"/>
          </a:xfrm>
        </p:grpSpPr>
        <p:pic>
          <p:nvPicPr>
            <p:cNvPr id="7" name="圖片 6">
              <a:extLst>
                <a:ext uri="{FF2B5EF4-FFF2-40B4-BE49-F238E27FC236}">
                  <a16:creationId xmlns:a16="http://schemas.microsoft.com/office/drawing/2014/main" id="{14CF430B-0EAC-FC2A-C07E-20023709B4E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20926" y="2011763"/>
              <a:ext cx="1158047" cy="1158047"/>
            </a:xfrm>
            <a:prstGeom prst="rect">
              <a:avLst/>
            </a:prstGeom>
            <a:effectLst>
              <a:outerShdw blurRad="431800" dist="101600" dir="1740000" algn="ctr" rotWithShape="0">
                <a:srgbClr val="000000">
                  <a:alpha val="23000"/>
                </a:srgbClr>
              </a:outerShdw>
            </a:effectLst>
          </p:spPr>
        </p:pic>
        <p:pic>
          <p:nvPicPr>
            <p:cNvPr id="8" name="圖形 7">
              <a:extLst>
                <a:ext uri="{FF2B5EF4-FFF2-40B4-BE49-F238E27FC236}">
                  <a16:creationId xmlns:a16="http://schemas.microsoft.com/office/drawing/2014/main" id="{3C61F1CB-6648-819F-3865-B870354361A9}"/>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698927" y="2120597"/>
              <a:ext cx="1098424" cy="940377"/>
            </a:xfrm>
            <a:prstGeom prst="rect">
              <a:avLst/>
            </a:prstGeom>
            <a:effectLst>
              <a:outerShdw blurRad="431800" dist="101600" dir="1740000" algn="ctr" rotWithShape="0">
                <a:srgbClr val="000000">
                  <a:alpha val="23000"/>
                </a:srgbClr>
              </a:outerShdw>
            </a:effectLst>
          </p:spPr>
        </p:pic>
        <p:pic>
          <p:nvPicPr>
            <p:cNvPr id="11" name="圖片 10">
              <a:extLst>
                <a:ext uri="{FF2B5EF4-FFF2-40B4-BE49-F238E27FC236}">
                  <a16:creationId xmlns:a16="http://schemas.microsoft.com/office/drawing/2014/main" id="{6327AD20-2DFD-9479-0564-29946C542A59}"/>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91161" y="1983507"/>
              <a:ext cx="1614829" cy="1130380"/>
            </a:xfrm>
            <a:prstGeom prst="rect">
              <a:avLst/>
            </a:prstGeom>
            <a:effectLst>
              <a:outerShdw blurRad="431800" dist="101600" dir="1740000" algn="ctr" rotWithShape="0">
                <a:srgbClr val="000000">
                  <a:alpha val="23000"/>
                </a:srgbClr>
              </a:outerShdw>
            </a:effectLst>
          </p:spPr>
        </p:pic>
      </p:grpSp>
      <p:pic>
        <p:nvPicPr>
          <p:cNvPr id="9" name="圖片 8" descr="一張含有 個人, 手 的圖片&#10;&#10;自動產生的描述">
            <a:extLst>
              <a:ext uri="{FF2B5EF4-FFF2-40B4-BE49-F238E27FC236}">
                <a16:creationId xmlns:a16="http://schemas.microsoft.com/office/drawing/2014/main" id="{9047CD41-3F9A-C988-AFA3-493601144AC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13589" y="3246623"/>
            <a:ext cx="7029256" cy="3581400"/>
          </a:xfrm>
          <a:prstGeom prst="rect">
            <a:avLst/>
          </a:prstGeom>
          <a:effectLst>
            <a:outerShdw blurRad="431800" dist="101600" dir="1740000" algn="ctr" rotWithShape="0">
              <a:srgbClr val="000000">
                <a:alpha val="23000"/>
              </a:srgbClr>
            </a:outerShdw>
          </a:effectLst>
        </p:spPr>
      </p:pic>
    </p:spTree>
    <p:extLst>
      <p:ext uri="{BB962C8B-B14F-4D97-AF65-F5344CB8AC3E}">
        <p14:creationId xmlns:p14="http://schemas.microsoft.com/office/powerpoint/2010/main" val="3898774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Supply Chain Management</a:t>
            </a:r>
            <a:endParaRPr lang="zh-TW" altLang="en-US" sz="5000" b="1" dirty="0">
              <a:cs typeface="+mn-ea"/>
              <a:sym typeface="+mn-lt"/>
            </a:endParaRPr>
          </a:p>
        </p:txBody>
      </p:sp>
      <p:sp>
        <p:nvSpPr>
          <p:cNvPr id="2" name="文字方塊 1">
            <a:extLst>
              <a:ext uri="{FF2B5EF4-FFF2-40B4-BE49-F238E27FC236}">
                <a16:creationId xmlns:a16="http://schemas.microsoft.com/office/drawing/2014/main" id="{0FFA5A57-26DD-6C44-5F46-748622E27A46}"/>
              </a:ext>
            </a:extLst>
          </p:cNvPr>
          <p:cNvSpPr txBox="1"/>
          <p:nvPr/>
        </p:nvSpPr>
        <p:spPr>
          <a:xfrm>
            <a:off x="697006" y="1809865"/>
            <a:ext cx="9853763" cy="923330"/>
          </a:xfrm>
          <a:prstGeom prst="rect">
            <a:avLst/>
          </a:prstGeom>
          <a:noFill/>
        </p:spPr>
        <p:txBody>
          <a:bodyPr wrap="square" rtlCol="0">
            <a:spAutoFit/>
          </a:bodyPr>
          <a:lstStyle/>
          <a:p>
            <a:r>
              <a:rPr lang="en-US" altLang="zh-TW" dirty="0">
                <a:cs typeface="+mn-ea"/>
                <a:sym typeface="+mn-lt"/>
              </a:rPr>
              <a:t>QNAP has a skilled supply chain management team that proactively uses advanced ERP tools to hep customers gain a competitive edge</a:t>
            </a:r>
          </a:p>
          <a:p>
            <a:endParaRPr lang="en-US" altLang="zh-TW" dirty="0">
              <a:cs typeface="+mn-ea"/>
              <a:sym typeface="+mn-lt"/>
            </a:endParaRPr>
          </a:p>
        </p:txBody>
      </p:sp>
      <p:sp>
        <p:nvSpPr>
          <p:cNvPr id="22" name="橢圓 21">
            <a:extLst>
              <a:ext uri="{FF2B5EF4-FFF2-40B4-BE49-F238E27FC236}">
                <a16:creationId xmlns:a16="http://schemas.microsoft.com/office/drawing/2014/main" id="{8AD6CF65-1A6C-1B5D-380C-5BD9869C8DBA}"/>
              </a:ext>
            </a:extLst>
          </p:cNvPr>
          <p:cNvSpPr/>
          <p:nvPr/>
        </p:nvSpPr>
        <p:spPr>
          <a:xfrm>
            <a:off x="8131968" y="3654640"/>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橢圓 22">
            <a:extLst>
              <a:ext uri="{FF2B5EF4-FFF2-40B4-BE49-F238E27FC236}">
                <a16:creationId xmlns:a16="http://schemas.microsoft.com/office/drawing/2014/main" id="{0D2EBE28-A4B4-7BF8-BBAE-C1981559DEEC}"/>
              </a:ext>
            </a:extLst>
          </p:cNvPr>
          <p:cNvSpPr/>
          <p:nvPr/>
        </p:nvSpPr>
        <p:spPr>
          <a:xfrm>
            <a:off x="8269032" y="3791704"/>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24" name="圖片 23">
            <a:extLst>
              <a:ext uri="{FF2B5EF4-FFF2-40B4-BE49-F238E27FC236}">
                <a16:creationId xmlns:a16="http://schemas.microsoft.com/office/drawing/2014/main" id="{19892208-F455-CF71-C6BC-98A47868952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448851" y="3892106"/>
            <a:ext cx="875462" cy="897465"/>
          </a:xfrm>
          <a:prstGeom prst="rect">
            <a:avLst/>
          </a:prstGeom>
          <a:effectLst/>
        </p:spPr>
      </p:pic>
      <p:sp>
        <p:nvSpPr>
          <p:cNvPr id="28" name="文字方塊 27">
            <a:extLst>
              <a:ext uri="{FF2B5EF4-FFF2-40B4-BE49-F238E27FC236}">
                <a16:creationId xmlns:a16="http://schemas.microsoft.com/office/drawing/2014/main" id="{9E6B47A1-FA3E-C279-DFB1-8F08F453B9E4}"/>
              </a:ext>
            </a:extLst>
          </p:cNvPr>
          <p:cNvSpPr txBox="1"/>
          <p:nvPr/>
        </p:nvSpPr>
        <p:spPr>
          <a:xfrm>
            <a:off x="8269032" y="5372082"/>
            <a:ext cx="1493170" cy="615553"/>
          </a:xfrm>
          <a:prstGeom prst="rect">
            <a:avLst/>
          </a:prstGeom>
          <a:noFill/>
        </p:spPr>
        <p:txBody>
          <a:bodyPr wrap="square">
            <a:spAutoFit/>
          </a:bodyPr>
          <a:lstStyle/>
          <a:p>
            <a:r>
              <a:rPr lang="en-US" altLang="zh-TW" sz="1700" b="1" dirty="0">
                <a:cs typeface="+mn-ea"/>
                <a:sym typeface="+mn-lt"/>
              </a:rPr>
              <a:t>Competitive Costs</a:t>
            </a:r>
            <a:endParaRPr lang="zh-TW" altLang="en-US" sz="1700" b="1" dirty="0">
              <a:cs typeface="+mn-ea"/>
              <a:sym typeface="+mn-lt"/>
            </a:endParaRPr>
          </a:p>
        </p:txBody>
      </p:sp>
      <p:sp>
        <p:nvSpPr>
          <p:cNvPr id="29" name="橢圓 28">
            <a:extLst>
              <a:ext uri="{FF2B5EF4-FFF2-40B4-BE49-F238E27FC236}">
                <a16:creationId xmlns:a16="http://schemas.microsoft.com/office/drawing/2014/main" id="{75BCFB99-5BC7-61CE-8B78-045A2A0E8E76}"/>
              </a:ext>
            </a:extLst>
          </p:cNvPr>
          <p:cNvSpPr/>
          <p:nvPr/>
        </p:nvSpPr>
        <p:spPr>
          <a:xfrm>
            <a:off x="1020206" y="3654649"/>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橢圓 29">
            <a:extLst>
              <a:ext uri="{FF2B5EF4-FFF2-40B4-BE49-F238E27FC236}">
                <a16:creationId xmlns:a16="http://schemas.microsoft.com/office/drawing/2014/main" id="{312C23CA-D6C0-8355-71F0-1FB2B1040984}"/>
              </a:ext>
            </a:extLst>
          </p:cNvPr>
          <p:cNvSpPr/>
          <p:nvPr/>
        </p:nvSpPr>
        <p:spPr>
          <a:xfrm>
            <a:off x="1157270" y="3791713"/>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1" name="圖片 30">
            <a:extLst>
              <a:ext uri="{FF2B5EF4-FFF2-40B4-BE49-F238E27FC236}">
                <a16:creationId xmlns:a16="http://schemas.microsoft.com/office/drawing/2014/main" id="{25E28F64-1F8E-1839-6E55-E1535591637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37961" y="3968315"/>
            <a:ext cx="801121" cy="821256"/>
          </a:xfrm>
          <a:prstGeom prst="rect">
            <a:avLst/>
          </a:prstGeom>
          <a:effectLst/>
        </p:spPr>
      </p:pic>
      <p:sp>
        <p:nvSpPr>
          <p:cNvPr id="32" name="文字方塊 31">
            <a:extLst>
              <a:ext uri="{FF2B5EF4-FFF2-40B4-BE49-F238E27FC236}">
                <a16:creationId xmlns:a16="http://schemas.microsoft.com/office/drawing/2014/main" id="{DF9B5368-C4E0-4B26-C430-6EA799EF1C3C}"/>
              </a:ext>
            </a:extLst>
          </p:cNvPr>
          <p:cNvSpPr txBox="1"/>
          <p:nvPr/>
        </p:nvSpPr>
        <p:spPr>
          <a:xfrm>
            <a:off x="1157270" y="5372082"/>
            <a:ext cx="1219041" cy="615553"/>
          </a:xfrm>
          <a:prstGeom prst="rect">
            <a:avLst/>
          </a:prstGeom>
          <a:noFill/>
        </p:spPr>
        <p:txBody>
          <a:bodyPr wrap="square">
            <a:spAutoFit/>
          </a:bodyPr>
          <a:lstStyle/>
          <a:p>
            <a:pPr algn="ctr"/>
            <a:r>
              <a:rPr lang="en-US" altLang="zh-TW" sz="1700" b="1" dirty="0">
                <a:cs typeface="+mn-ea"/>
                <a:sym typeface="+mn-lt"/>
              </a:rPr>
              <a:t>Reduced Inventory</a:t>
            </a:r>
            <a:endParaRPr lang="zh-TW" altLang="en-US" sz="1700" b="1" dirty="0">
              <a:cs typeface="+mn-ea"/>
              <a:sym typeface="+mn-lt"/>
            </a:endParaRPr>
          </a:p>
        </p:txBody>
      </p:sp>
      <p:sp>
        <p:nvSpPr>
          <p:cNvPr id="7" name="橢圓 6">
            <a:extLst>
              <a:ext uri="{FF2B5EF4-FFF2-40B4-BE49-F238E27FC236}">
                <a16:creationId xmlns:a16="http://schemas.microsoft.com/office/drawing/2014/main" id="{818E6107-6011-7DEF-77E9-4336F5078B64}"/>
              </a:ext>
            </a:extLst>
          </p:cNvPr>
          <p:cNvSpPr/>
          <p:nvPr/>
        </p:nvSpPr>
        <p:spPr>
          <a:xfrm>
            <a:off x="2787108" y="3654640"/>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 name="橢圓 2">
            <a:extLst>
              <a:ext uri="{FF2B5EF4-FFF2-40B4-BE49-F238E27FC236}">
                <a16:creationId xmlns:a16="http://schemas.microsoft.com/office/drawing/2014/main" id="{4D029128-B7E0-5D7C-B6F5-A677FB7CE150}"/>
              </a:ext>
            </a:extLst>
          </p:cNvPr>
          <p:cNvSpPr/>
          <p:nvPr/>
        </p:nvSpPr>
        <p:spPr>
          <a:xfrm>
            <a:off x="2924172" y="3791704"/>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21" name="圖片 20">
            <a:extLst>
              <a:ext uri="{FF2B5EF4-FFF2-40B4-BE49-F238E27FC236}">
                <a16:creationId xmlns:a16="http://schemas.microsoft.com/office/drawing/2014/main" id="{0C98C178-D364-4F21-A0C8-3B2C2F4F2C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045595" y="3892106"/>
            <a:ext cx="959260" cy="983367"/>
          </a:xfrm>
          <a:prstGeom prst="rect">
            <a:avLst/>
          </a:prstGeom>
          <a:effectLst/>
        </p:spPr>
      </p:pic>
      <p:sp>
        <p:nvSpPr>
          <p:cNvPr id="26" name="文字方塊 25">
            <a:extLst>
              <a:ext uri="{FF2B5EF4-FFF2-40B4-BE49-F238E27FC236}">
                <a16:creationId xmlns:a16="http://schemas.microsoft.com/office/drawing/2014/main" id="{E419751B-FA8D-B817-3A2B-8BA2D11A5143}"/>
              </a:ext>
            </a:extLst>
          </p:cNvPr>
          <p:cNvSpPr txBox="1"/>
          <p:nvPr/>
        </p:nvSpPr>
        <p:spPr>
          <a:xfrm>
            <a:off x="2778640" y="5372082"/>
            <a:ext cx="1493170" cy="615553"/>
          </a:xfrm>
          <a:prstGeom prst="rect">
            <a:avLst/>
          </a:prstGeom>
          <a:noFill/>
        </p:spPr>
        <p:txBody>
          <a:bodyPr wrap="square">
            <a:spAutoFit/>
          </a:bodyPr>
          <a:lstStyle/>
          <a:p>
            <a:pPr algn="ctr"/>
            <a:r>
              <a:rPr lang="en-US" altLang="zh-TW" sz="1700" b="1" dirty="0">
                <a:cs typeface="+mn-ea"/>
                <a:sym typeface="+mn-lt"/>
              </a:rPr>
              <a:t>Stable Quality</a:t>
            </a:r>
            <a:endParaRPr lang="zh-TW" altLang="en-US" sz="1700" b="1" dirty="0">
              <a:cs typeface="+mn-ea"/>
              <a:sym typeface="+mn-lt"/>
            </a:endParaRPr>
          </a:p>
        </p:txBody>
      </p:sp>
      <p:sp>
        <p:nvSpPr>
          <p:cNvPr id="33" name="橢圓 32">
            <a:extLst>
              <a:ext uri="{FF2B5EF4-FFF2-40B4-BE49-F238E27FC236}">
                <a16:creationId xmlns:a16="http://schemas.microsoft.com/office/drawing/2014/main" id="{E950CABC-4A3B-B5CB-DE01-F9DC4104A28F}"/>
              </a:ext>
            </a:extLst>
          </p:cNvPr>
          <p:cNvSpPr/>
          <p:nvPr/>
        </p:nvSpPr>
        <p:spPr>
          <a:xfrm>
            <a:off x="4577196" y="3654640"/>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4" name="橢圓 33">
            <a:extLst>
              <a:ext uri="{FF2B5EF4-FFF2-40B4-BE49-F238E27FC236}">
                <a16:creationId xmlns:a16="http://schemas.microsoft.com/office/drawing/2014/main" id="{812F351C-2A92-7E5A-5774-7F10B74FBD2A}"/>
              </a:ext>
            </a:extLst>
          </p:cNvPr>
          <p:cNvSpPr/>
          <p:nvPr/>
        </p:nvSpPr>
        <p:spPr>
          <a:xfrm>
            <a:off x="4714260" y="3791704"/>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5" name="圖片 34">
            <a:extLst>
              <a:ext uri="{FF2B5EF4-FFF2-40B4-BE49-F238E27FC236}">
                <a16:creationId xmlns:a16="http://schemas.microsoft.com/office/drawing/2014/main" id="{B606862F-971F-614D-B771-A34B38C65C9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878019" y="3909040"/>
            <a:ext cx="875462" cy="897465"/>
          </a:xfrm>
          <a:prstGeom prst="rect">
            <a:avLst/>
          </a:prstGeom>
          <a:effectLst/>
        </p:spPr>
      </p:pic>
      <p:sp>
        <p:nvSpPr>
          <p:cNvPr id="36" name="文字方塊 35">
            <a:extLst>
              <a:ext uri="{FF2B5EF4-FFF2-40B4-BE49-F238E27FC236}">
                <a16:creationId xmlns:a16="http://schemas.microsoft.com/office/drawing/2014/main" id="{9882FC7D-C58F-185B-540F-09524275AD9F}"/>
              </a:ext>
            </a:extLst>
          </p:cNvPr>
          <p:cNvSpPr txBox="1"/>
          <p:nvPr/>
        </p:nvSpPr>
        <p:spPr>
          <a:xfrm>
            <a:off x="4568728" y="5372082"/>
            <a:ext cx="1493170" cy="615553"/>
          </a:xfrm>
          <a:prstGeom prst="rect">
            <a:avLst/>
          </a:prstGeom>
          <a:noFill/>
        </p:spPr>
        <p:txBody>
          <a:bodyPr wrap="square">
            <a:spAutoFit/>
          </a:bodyPr>
          <a:lstStyle/>
          <a:p>
            <a:pPr algn="ctr"/>
            <a:r>
              <a:rPr lang="en-US" altLang="zh-TW" sz="1700" b="1" dirty="0">
                <a:cs typeface="+mn-ea"/>
                <a:sym typeface="+mn-lt"/>
              </a:rPr>
              <a:t>Time to Market</a:t>
            </a:r>
            <a:endParaRPr lang="zh-TW" altLang="en-US" sz="1700" b="1" dirty="0">
              <a:cs typeface="+mn-ea"/>
              <a:sym typeface="+mn-lt"/>
            </a:endParaRPr>
          </a:p>
        </p:txBody>
      </p:sp>
      <p:sp>
        <p:nvSpPr>
          <p:cNvPr id="37" name="橢圓 36">
            <a:extLst>
              <a:ext uri="{FF2B5EF4-FFF2-40B4-BE49-F238E27FC236}">
                <a16:creationId xmlns:a16="http://schemas.microsoft.com/office/drawing/2014/main" id="{353C9CFD-A574-7661-6880-4261EAA385E2}"/>
              </a:ext>
            </a:extLst>
          </p:cNvPr>
          <p:cNvSpPr/>
          <p:nvPr/>
        </p:nvSpPr>
        <p:spPr>
          <a:xfrm>
            <a:off x="6358816" y="3648752"/>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8" name="橢圓 37">
            <a:extLst>
              <a:ext uri="{FF2B5EF4-FFF2-40B4-BE49-F238E27FC236}">
                <a16:creationId xmlns:a16="http://schemas.microsoft.com/office/drawing/2014/main" id="{E16E512F-E296-4BEA-271A-1351C37D4D3A}"/>
              </a:ext>
            </a:extLst>
          </p:cNvPr>
          <p:cNvSpPr/>
          <p:nvPr/>
        </p:nvSpPr>
        <p:spPr>
          <a:xfrm>
            <a:off x="6495880" y="3785816"/>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9" name="圖片 38">
            <a:extLst>
              <a:ext uri="{FF2B5EF4-FFF2-40B4-BE49-F238E27FC236}">
                <a16:creationId xmlns:a16="http://schemas.microsoft.com/office/drawing/2014/main" id="{6C577A84-1A13-D9EB-2D76-BAB28D3489D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661043" y="3923856"/>
            <a:ext cx="966130" cy="990411"/>
          </a:xfrm>
          <a:prstGeom prst="rect">
            <a:avLst/>
          </a:prstGeom>
          <a:effectLst/>
        </p:spPr>
      </p:pic>
      <p:sp>
        <p:nvSpPr>
          <p:cNvPr id="40" name="文字方塊 39">
            <a:extLst>
              <a:ext uri="{FF2B5EF4-FFF2-40B4-BE49-F238E27FC236}">
                <a16:creationId xmlns:a16="http://schemas.microsoft.com/office/drawing/2014/main" id="{77208E79-13F4-A798-1605-7589742583DD}"/>
              </a:ext>
            </a:extLst>
          </p:cNvPr>
          <p:cNvSpPr txBox="1"/>
          <p:nvPr/>
        </p:nvSpPr>
        <p:spPr>
          <a:xfrm>
            <a:off x="6350348" y="5372082"/>
            <a:ext cx="1493170" cy="615553"/>
          </a:xfrm>
          <a:prstGeom prst="rect">
            <a:avLst/>
          </a:prstGeom>
          <a:noFill/>
        </p:spPr>
        <p:txBody>
          <a:bodyPr wrap="square">
            <a:spAutoFit/>
          </a:bodyPr>
          <a:lstStyle/>
          <a:p>
            <a:pPr algn="ctr"/>
            <a:r>
              <a:rPr lang="en-US" altLang="zh-TW" sz="1700" b="1" dirty="0">
                <a:cs typeface="+mn-ea"/>
                <a:sym typeface="+mn-lt"/>
              </a:rPr>
              <a:t>Reliable Source</a:t>
            </a:r>
            <a:endParaRPr lang="zh-TW" altLang="en-US" sz="1700" b="1" dirty="0">
              <a:cs typeface="+mn-ea"/>
              <a:sym typeface="+mn-lt"/>
            </a:endParaRPr>
          </a:p>
        </p:txBody>
      </p:sp>
      <p:sp>
        <p:nvSpPr>
          <p:cNvPr id="41" name="橢圓 40">
            <a:extLst>
              <a:ext uri="{FF2B5EF4-FFF2-40B4-BE49-F238E27FC236}">
                <a16:creationId xmlns:a16="http://schemas.microsoft.com/office/drawing/2014/main" id="{B5A85339-F245-F9B3-03F2-2A4E918FA210}"/>
              </a:ext>
            </a:extLst>
          </p:cNvPr>
          <p:cNvSpPr/>
          <p:nvPr/>
        </p:nvSpPr>
        <p:spPr>
          <a:xfrm>
            <a:off x="9907178" y="3647123"/>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2" name="橢圓 41">
            <a:extLst>
              <a:ext uri="{FF2B5EF4-FFF2-40B4-BE49-F238E27FC236}">
                <a16:creationId xmlns:a16="http://schemas.microsoft.com/office/drawing/2014/main" id="{8CCE8C49-7596-3C89-6675-3B36AFC561C1}"/>
              </a:ext>
            </a:extLst>
          </p:cNvPr>
          <p:cNvSpPr/>
          <p:nvPr/>
        </p:nvSpPr>
        <p:spPr>
          <a:xfrm>
            <a:off x="10044242" y="3784187"/>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43" name="圖片 42">
            <a:extLst>
              <a:ext uri="{FF2B5EF4-FFF2-40B4-BE49-F238E27FC236}">
                <a16:creationId xmlns:a16="http://schemas.microsoft.com/office/drawing/2014/main" id="{858BAC07-0E41-24DF-9AE4-CC5453D4B64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180828" y="3906560"/>
            <a:ext cx="875462" cy="897464"/>
          </a:xfrm>
          <a:prstGeom prst="rect">
            <a:avLst/>
          </a:prstGeom>
          <a:effectLst/>
        </p:spPr>
      </p:pic>
      <p:sp>
        <p:nvSpPr>
          <p:cNvPr id="44" name="文字方塊 43">
            <a:extLst>
              <a:ext uri="{FF2B5EF4-FFF2-40B4-BE49-F238E27FC236}">
                <a16:creationId xmlns:a16="http://schemas.microsoft.com/office/drawing/2014/main" id="{C910F18B-AAFB-111F-297E-79E440B12C98}"/>
              </a:ext>
            </a:extLst>
          </p:cNvPr>
          <p:cNvSpPr txBox="1"/>
          <p:nvPr/>
        </p:nvSpPr>
        <p:spPr>
          <a:xfrm>
            <a:off x="10023755" y="5372082"/>
            <a:ext cx="1945581" cy="877163"/>
          </a:xfrm>
          <a:prstGeom prst="rect">
            <a:avLst/>
          </a:prstGeom>
          <a:noFill/>
        </p:spPr>
        <p:txBody>
          <a:bodyPr wrap="square">
            <a:spAutoFit/>
          </a:bodyPr>
          <a:lstStyle/>
          <a:p>
            <a:r>
              <a:rPr lang="en-US" altLang="zh-TW" sz="1700" b="1" dirty="0">
                <a:cs typeface="+mn-ea"/>
                <a:sym typeface="+mn-lt"/>
              </a:rPr>
              <a:t>Conflict Mineral Procurement Strategy</a:t>
            </a:r>
            <a:endParaRPr lang="zh-TW" altLang="en-US" sz="1700" b="1" dirty="0">
              <a:cs typeface="+mn-ea"/>
              <a:sym typeface="+mn-lt"/>
            </a:endParaRPr>
          </a:p>
        </p:txBody>
      </p:sp>
      <p:sp>
        <p:nvSpPr>
          <p:cNvPr id="46" name="文字方塊 45">
            <a:extLst>
              <a:ext uri="{FF2B5EF4-FFF2-40B4-BE49-F238E27FC236}">
                <a16:creationId xmlns:a16="http://schemas.microsoft.com/office/drawing/2014/main" id="{3385E4DB-CE3E-7001-884F-4DCDAFF9E999}"/>
              </a:ext>
            </a:extLst>
          </p:cNvPr>
          <p:cNvSpPr txBox="1"/>
          <p:nvPr/>
        </p:nvSpPr>
        <p:spPr>
          <a:xfrm>
            <a:off x="1020206" y="2707448"/>
            <a:ext cx="10180938" cy="707886"/>
          </a:xfrm>
          <a:prstGeom prst="rect">
            <a:avLst/>
          </a:prstGeom>
          <a:noFill/>
        </p:spPr>
        <p:txBody>
          <a:bodyPr wrap="square" lIns="91440" tIns="45720" rIns="91440" bIns="45720" anchor="t">
            <a:spAutoFit/>
          </a:bodyPr>
          <a:lstStyle/>
          <a:p>
            <a:pPr algn="ctr"/>
            <a:r>
              <a:rPr lang="en-US" altLang="zh-TW" sz="2000" dirty="0">
                <a:solidFill>
                  <a:srgbClr val="0B607B"/>
                </a:solidFill>
                <a:cs typeface="+mn-ea"/>
                <a:sym typeface="+mn-lt"/>
              </a:rPr>
              <a:t>QNAP</a:t>
            </a:r>
            <a:r>
              <a:rPr lang="zh-TW" altLang="en-US" sz="2000" dirty="0">
                <a:solidFill>
                  <a:srgbClr val="0B607B"/>
                </a:solidFill>
                <a:cs typeface="+mn-ea"/>
                <a:sym typeface="+mn-lt"/>
              </a:rPr>
              <a:t> </a:t>
            </a:r>
            <a:r>
              <a:rPr lang="en-US" altLang="zh-TW" sz="2000" dirty="0">
                <a:solidFill>
                  <a:srgbClr val="0B607B"/>
                </a:solidFill>
                <a:cs typeface="+mn-ea"/>
                <a:sym typeface="+mn-lt"/>
              </a:rPr>
              <a:t>ensure that our customers can reduce their TCO</a:t>
            </a:r>
            <a:r>
              <a:rPr lang="zh-TW" altLang="en-US" sz="2000" dirty="0">
                <a:solidFill>
                  <a:srgbClr val="0B607B"/>
                </a:solidFill>
                <a:cs typeface="+mn-ea"/>
                <a:sym typeface="+mn-lt"/>
              </a:rPr>
              <a:t> </a:t>
            </a:r>
            <a:r>
              <a:rPr lang="en-US" altLang="zh-TW" sz="2000" dirty="0">
                <a:solidFill>
                  <a:srgbClr val="0B607B"/>
                </a:solidFill>
                <a:cs typeface="+mn-ea"/>
                <a:sym typeface="+mn-lt"/>
              </a:rPr>
              <a:t>(Total cost of ownership) with the following criteria</a:t>
            </a:r>
            <a:endParaRPr lang="zh-TW" altLang="en-US" sz="2000" dirty="0">
              <a:solidFill>
                <a:srgbClr val="0B607B"/>
              </a:solidFill>
              <a:cs typeface="+mn-ea"/>
              <a:sym typeface="+mn-lt"/>
            </a:endParaRPr>
          </a:p>
        </p:txBody>
      </p:sp>
    </p:spTree>
    <p:extLst>
      <p:ext uri="{BB962C8B-B14F-4D97-AF65-F5344CB8AC3E}">
        <p14:creationId xmlns:p14="http://schemas.microsoft.com/office/powerpoint/2010/main" val="2119422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96967" y="1903869"/>
            <a:ext cx="7583251" cy="1938992"/>
          </a:xfrm>
          <a:prstGeom prst="rect">
            <a:avLst/>
          </a:prstGeom>
          <a:noFill/>
        </p:spPr>
        <p:txBody>
          <a:bodyPr wrap="square" lIns="91440" tIns="45720" rIns="91440" bIns="45720" rtlCol="0" anchor="t">
            <a:spAutoFit/>
          </a:bodyPr>
          <a:lstStyle/>
          <a:p>
            <a:r>
              <a:rPr lang="en-US" sz="6000" b="1" dirty="0">
                <a:cs typeface="+mn-ea"/>
              </a:rPr>
              <a:t>Global Deployment of QNAP</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3657696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sz="5000" b="1" dirty="0">
                <a:cs typeface="+mn-ea"/>
                <a:sym typeface="+mn-lt"/>
              </a:rPr>
              <a:t>Qidu Factory</a:t>
            </a:r>
          </a:p>
        </p:txBody>
      </p:sp>
      <p:pic>
        <p:nvPicPr>
          <p:cNvPr id="7" name="圖片 6">
            <a:extLst>
              <a:ext uri="{FF2B5EF4-FFF2-40B4-BE49-F238E27FC236}">
                <a16:creationId xmlns:a16="http://schemas.microsoft.com/office/drawing/2014/main" id="{E4636690-6B8C-B2AF-4AD1-D1459CBB24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6905" y="2917758"/>
            <a:ext cx="11152472" cy="4243438"/>
          </a:xfrm>
          <a:prstGeom prst="rect">
            <a:avLst/>
          </a:prstGeom>
          <a:effectLst>
            <a:outerShdw blurRad="431800" dist="368300" dir="5760000" sx="106000" sy="106000" algn="ctr" rotWithShape="0">
              <a:srgbClr val="000000">
                <a:alpha val="34000"/>
              </a:srgbClr>
            </a:outerShdw>
          </a:effectLst>
        </p:spPr>
      </p:pic>
      <p:sp>
        <p:nvSpPr>
          <p:cNvPr id="8" name="文字方塊 7">
            <a:extLst>
              <a:ext uri="{FF2B5EF4-FFF2-40B4-BE49-F238E27FC236}">
                <a16:creationId xmlns:a16="http://schemas.microsoft.com/office/drawing/2014/main" id="{3D49EBB7-C6CC-6D1E-9120-D5E074F1B2AD}"/>
              </a:ext>
            </a:extLst>
          </p:cNvPr>
          <p:cNvSpPr txBox="1"/>
          <p:nvPr/>
        </p:nvSpPr>
        <p:spPr>
          <a:xfrm>
            <a:off x="1712583" y="1508952"/>
            <a:ext cx="2417618" cy="1333698"/>
          </a:xfrm>
          <a:prstGeom prst="rect">
            <a:avLst/>
          </a:prstGeom>
          <a:noFill/>
        </p:spPr>
        <p:txBody>
          <a:bodyPr wrap="square" rtlCol="0">
            <a:spAutoFit/>
          </a:bodyPr>
          <a:lstStyle/>
          <a:p>
            <a:pPr>
              <a:lnSpc>
                <a:spcPts val="4000"/>
              </a:lnSpc>
            </a:pPr>
            <a:r>
              <a:rPr lang="en-US" sz="1400" dirty="0">
                <a:cs typeface="+mn-ea"/>
                <a:sym typeface="+mn-lt"/>
              </a:rPr>
              <a:t>Gross Building Area </a:t>
            </a:r>
          </a:p>
          <a:p>
            <a:pPr>
              <a:lnSpc>
                <a:spcPts val="4000"/>
              </a:lnSpc>
            </a:pPr>
            <a:r>
              <a:rPr lang="en-US" sz="4000" b="1" dirty="0">
                <a:solidFill>
                  <a:srgbClr val="0E7FA2"/>
                </a:solidFill>
                <a:cs typeface="+mn-ea"/>
                <a:sym typeface="+mn-lt"/>
              </a:rPr>
              <a:t>19,180</a:t>
            </a:r>
          </a:p>
          <a:p>
            <a:r>
              <a:rPr lang="en-US" sz="1400" dirty="0">
                <a:cs typeface="+mn-ea"/>
                <a:sym typeface="+mn-lt"/>
              </a:rPr>
              <a:t>square meters</a:t>
            </a:r>
          </a:p>
        </p:txBody>
      </p:sp>
      <p:sp>
        <p:nvSpPr>
          <p:cNvPr id="9" name="文字方塊 8">
            <a:extLst>
              <a:ext uri="{FF2B5EF4-FFF2-40B4-BE49-F238E27FC236}">
                <a16:creationId xmlns:a16="http://schemas.microsoft.com/office/drawing/2014/main" id="{6C883C5D-6FE9-62A0-94C2-A6918594CCA2}"/>
              </a:ext>
            </a:extLst>
          </p:cNvPr>
          <p:cNvSpPr txBox="1"/>
          <p:nvPr/>
        </p:nvSpPr>
        <p:spPr>
          <a:xfrm>
            <a:off x="4415078" y="1508952"/>
            <a:ext cx="2417618" cy="1333698"/>
          </a:xfrm>
          <a:prstGeom prst="rect">
            <a:avLst/>
          </a:prstGeom>
          <a:noFill/>
        </p:spPr>
        <p:txBody>
          <a:bodyPr wrap="square" rtlCol="0">
            <a:spAutoFit/>
          </a:bodyPr>
          <a:lstStyle/>
          <a:p>
            <a:pPr>
              <a:lnSpc>
                <a:spcPts val="4000"/>
              </a:lnSpc>
            </a:pPr>
            <a:r>
              <a:rPr lang="en-US" sz="1400" dirty="0">
                <a:cs typeface="+mn-ea"/>
                <a:sym typeface="+mn-lt"/>
              </a:rPr>
              <a:t>PCBA Capacity in 2021</a:t>
            </a:r>
          </a:p>
          <a:p>
            <a:pPr>
              <a:lnSpc>
                <a:spcPts val="4000"/>
              </a:lnSpc>
            </a:pPr>
            <a:r>
              <a:rPr lang="en-US" sz="4000" b="1" dirty="0">
                <a:solidFill>
                  <a:srgbClr val="0E7FA2"/>
                </a:solidFill>
                <a:cs typeface="+mn-ea"/>
              </a:rPr>
              <a:t>30K </a:t>
            </a:r>
            <a:r>
              <a:rPr lang="en-US" dirty="0"/>
              <a:t>per month</a:t>
            </a:r>
          </a:p>
          <a:p>
            <a:r>
              <a:rPr lang="en-US" sz="1400" dirty="0">
                <a:cs typeface="+mn-ea"/>
                <a:sym typeface="+mn-lt"/>
              </a:rPr>
              <a:t>SMD x5 &amp; DIP x2</a:t>
            </a:r>
          </a:p>
        </p:txBody>
      </p:sp>
      <p:sp>
        <p:nvSpPr>
          <p:cNvPr id="10" name="文字方塊 9">
            <a:extLst>
              <a:ext uri="{FF2B5EF4-FFF2-40B4-BE49-F238E27FC236}">
                <a16:creationId xmlns:a16="http://schemas.microsoft.com/office/drawing/2014/main" id="{BADBE600-3278-C68A-D98A-65A3F6A9BA10}"/>
              </a:ext>
            </a:extLst>
          </p:cNvPr>
          <p:cNvSpPr txBox="1"/>
          <p:nvPr/>
        </p:nvSpPr>
        <p:spPr>
          <a:xfrm>
            <a:off x="7403069" y="1508952"/>
            <a:ext cx="2417618" cy="1333698"/>
          </a:xfrm>
          <a:prstGeom prst="rect">
            <a:avLst/>
          </a:prstGeom>
          <a:noFill/>
        </p:spPr>
        <p:txBody>
          <a:bodyPr wrap="square" rtlCol="0">
            <a:spAutoFit/>
          </a:bodyPr>
          <a:lstStyle/>
          <a:p>
            <a:pPr>
              <a:lnSpc>
                <a:spcPts val="4000"/>
              </a:lnSpc>
            </a:pPr>
            <a:r>
              <a:rPr lang="en-US" sz="1400" dirty="0">
                <a:cs typeface="+mn-ea"/>
                <a:sym typeface="+mn-lt"/>
              </a:rPr>
              <a:t>System Capacity in 2021</a:t>
            </a:r>
          </a:p>
          <a:p>
            <a:pPr>
              <a:lnSpc>
                <a:spcPts val="4000"/>
              </a:lnSpc>
            </a:pPr>
            <a:r>
              <a:rPr lang="en-US" sz="4000" b="1" dirty="0">
                <a:solidFill>
                  <a:srgbClr val="0E7FA2"/>
                </a:solidFill>
                <a:cs typeface="+mn-ea"/>
              </a:rPr>
              <a:t>28K</a:t>
            </a:r>
            <a:r>
              <a:rPr lang="en-US" dirty="0"/>
              <a:t> per month</a:t>
            </a:r>
          </a:p>
          <a:p>
            <a:r>
              <a:rPr lang="en-US" sz="1400" dirty="0">
                <a:cs typeface="+mn-ea"/>
                <a:sym typeface="+mn-lt"/>
              </a:rPr>
              <a:t>Assembly Line x 13</a:t>
            </a:r>
          </a:p>
        </p:txBody>
      </p:sp>
    </p:spTree>
    <p:extLst>
      <p:ext uri="{BB962C8B-B14F-4D97-AF65-F5344CB8AC3E}">
        <p14:creationId xmlns:p14="http://schemas.microsoft.com/office/powerpoint/2010/main" val="3881764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sp>
        <p:nvSpPr>
          <p:cNvPr id="4" name="文字方塊 3">
            <a:extLst>
              <a:ext uri="{FF2B5EF4-FFF2-40B4-BE49-F238E27FC236}">
                <a16:creationId xmlns:a16="http://schemas.microsoft.com/office/drawing/2014/main" id="{C16481EB-2BA1-91B6-AAB1-67DC8CB785D4}"/>
              </a:ext>
            </a:extLst>
          </p:cNvPr>
          <p:cNvSpPr txBox="1"/>
          <p:nvPr/>
        </p:nvSpPr>
        <p:spPr>
          <a:xfrm>
            <a:off x="760701" y="1601951"/>
            <a:ext cx="4943525" cy="461665"/>
          </a:xfrm>
          <a:prstGeom prst="rect">
            <a:avLst/>
          </a:prstGeom>
          <a:noFill/>
        </p:spPr>
        <p:txBody>
          <a:bodyPr wrap="square" rtlCol="0">
            <a:spAutoFit/>
          </a:bodyPr>
          <a:lstStyle/>
          <a:p>
            <a:r>
              <a:rPr lang="en-US" sz="2400" b="1" dirty="0">
                <a:solidFill>
                  <a:srgbClr val="0C6C8A"/>
                </a:solidFill>
                <a:cs typeface="+mn-ea"/>
                <a:sym typeface="+mn-lt"/>
              </a:rPr>
              <a:t>Office / Warehouse Center</a:t>
            </a:r>
          </a:p>
        </p:txBody>
      </p:sp>
      <p:sp>
        <p:nvSpPr>
          <p:cNvPr id="8" name="文字方塊 7">
            <a:extLst>
              <a:ext uri="{FF2B5EF4-FFF2-40B4-BE49-F238E27FC236}">
                <a16:creationId xmlns:a16="http://schemas.microsoft.com/office/drawing/2014/main" id="{3D49EBB7-C6CC-6D1E-9120-D5E074F1B2AD}"/>
              </a:ext>
            </a:extLst>
          </p:cNvPr>
          <p:cNvSpPr txBox="1"/>
          <p:nvPr/>
        </p:nvSpPr>
        <p:spPr>
          <a:xfrm>
            <a:off x="925572" y="2892722"/>
            <a:ext cx="2417618" cy="547073"/>
          </a:xfrm>
          <a:prstGeom prst="rect">
            <a:avLst/>
          </a:prstGeom>
          <a:noFill/>
        </p:spPr>
        <p:txBody>
          <a:bodyPr wrap="square" rtlCol="0">
            <a:spAutoFit/>
          </a:bodyPr>
          <a:lstStyle/>
          <a:p>
            <a:pPr>
              <a:lnSpc>
                <a:spcPts val="4000"/>
              </a:lnSpc>
            </a:pPr>
            <a:r>
              <a:rPr lang="en-US" sz="2000" dirty="0">
                <a:cs typeface="+mn-ea"/>
                <a:sym typeface="+mn-lt"/>
              </a:rPr>
              <a:t>2009</a:t>
            </a:r>
          </a:p>
        </p:txBody>
      </p:sp>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904833" y="886077"/>
            <a:ext cx="6821623"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grpSp>
        <p:nvGrpSpPr>
          <p:cNvPr id="5" name="群組 4">
            <a:extLst>
              <a:ext uri="{FF2B5EF4-FFF2-40B4-BE49-F238E27FC236}">
                <a16:creationId xmlns:a16="http://schemas.microsoft.com/office/drawing/2014/main" id="{C6F41240-9A04-371B-56F9-02E67861ADFC}"/>
              </a:ext>
            </a:extLst>
          </p:cNvPr>
          <p:cNvGrpSpPr/>
          <p:nvPr/>
        </p:nvGrpSpPr>
        <p:grpSpPr>
          <a:xfrm>
            <a:off x="871848" y="2406044"/>
            <a:ext cx="3811301" cy="486808"/>
            <a:chOff x="7766988" y="2101432"/>
            <a:chExt cx="1849676" cy="486808"/>
          </a:xfrm>
        </p:grpSpPr>
        <p:sp>
          <p:nvSpPr>
            <p:cNvPr id="7" name="矩形: 圓角 6">
              <a:extLst>
                <a:ext uri="{FF2B5EF4-FFF2-40B4-BE49-F238E27FC236}">
                  <a16:creationId xmlns:a16="http://schemas.microsoft.com/office/drawing/2014/main" id="{CF0E51EA-4CDE-56AE-C3C2-9D1976E65EA8}"/>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1" name="文字方塊 10">
              <a:extLst>
                <a:ext uri="{FF2B5EF4-FFF2-40B4-BE49-F238E27FC236}">
                  <a16:creationId xmlns:a16="http://schemas.microsoft.com/office/drawing/2014/main" id="{83C9527B-C75B-C55E-F263-03D36EDB4071}"/>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sp>
        <p:nvSpPr>
          <p:cNvPr id="18" name="文字方塊 17">
            <a:extLst>
              <a:ext uri="{FF2B5EF4-FFF2-40B4-BE49-F238E27FC236}">
                <a16:creationId xmlns:a16="http://schemas.microsoft.com/office/drawing/2014/main" id="{F1738F2D-606B-EC48-AD3B-FC5E2C5FD2C9}"/>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USA</a:t>
            </a:r>
          </a:p>
        </p:txBody>
      </p:sp>
      <p:grpSp>
        <p:nvGrpSpPr>
          <p:cNvPr id="19" name="群組 18">
            <a:extLst>
              <a:ext uri="{FF2B5EF4-FFF2-40B4-BE49-F238E27FC236}">
                <a16:creationId xmlns:a16="http://schemas.microsoft.com/office/drawing/2014/main" id="{837036A0-87FC-176D-FA34-69C4ED436099}"/>
              </a:ext>
            </a:extLst>
          </p:cNvPr>
          <p:cNvGrpSpPr/>
          <p:nvPr/>
        </p:nvGrpSpPr>
        <p:grpSpPr>
          <a:xfrm>
            <a:off x="871849" y="3666306"/>
            <a:ext cx="1834453" cy="486808"/>
            <a:chOff x="7793459" y="3771377"/>
            <a:chExt cx="1614343" cy="486808"/>
          </a:xfrm>
        </p:grpSpPr>
        <p:sp>
          <p:nvSpPr>
            <p:cNvPr id="20" name="矩形: 圓角 19">
              <a:extLst>
                <a:ext uri="{FF2B5EF4-FFF2-40B4-BE49-F238E27FC236}">
                  <a16:creationId xmlns:a16="http://schemas.microsoft.com/office/drawing/2014/main" id="{7FA1B41A-ED8B-91CE-7496-4A6C6C3514B8}"/>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4317BC1A-EF81-8953-B558-DA73DBDA3F1C}"/>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
        <p:nvSpPr>
          <p:cNvPr id="22" name="文字方塊 21">
            <a:extLst>
              <a:ext uri="{FF2B5EF4-FFF2-40B4-BE49-F238E27FC236}">
                <a16:creationId xmlns:a16="http://schemas.microsoft.com/office/drawing/2014/main" id="{EDA7A893-A0A2-FFDD-0D9A-F63FDA14187F}"/>
              </a:ext>
            </a:extLst>
          </p:cNvPr>
          <p:cNvSpPr txBox="1"/>
          <p:nvPr/>
        </p:nvSpPr>
        <p:spPr>
          <a:xfrm>
            <a:off x="899350" y="4162352"/>
            <a:ext cx="1848203" cy="547073"/>
          </a:xfrm>
          <a:prstGeom prst="rect">
            <a:avLst/>
          </a:prstGeom>
          <a:noFill/>
        </p:spPr>
        <p:txBody>
          <a:bodyPr wrap="square" rtlCol="0">
            <a:spAutoFit/>
          </a:bodyPr>
          <a:lstStyle/>
          <a:p>
            <a:pPr>
              <a:lnSpc>
                <a:spcPts val="4000"/>
              </a:lnSpc>
            </a:pPr>
            <a:r>
              <a:rPr lang="en-US" altLang="zh-TW" sz="2000" dirty="0">
                <a:cs typeface="+mn-ea"/>
                <a:sym typeface="+mn-lt"/>
              </a:rPr>
              <a:t>Pomona CA</a:t>
            </a:r>
          </a:p>
        </p:txBody>
      </p:sp>
    </p:spTree>
    <p:extLst>
      <p:ext uri="{BB962C8B-B14F-4D97-AF65-F5344CB8AC3E}">
        <p14:creationId xmlns:p14="http://schemas.microsoft.com/office/powerpoint/2010/main" val="3387576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955644" y="886077"/>
            <a:ext cx="6720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BFA1003A-6879-0828-9710-560B77712ED9}"/>
              </a:ext>
            </a:extLst>
          </p:cNvPr>
          <p:cNvSpPr txBox="1"/>
          <p:nvPr/>
        </p:nvSpPr>
        <p:spPr>
          <a:xfrm>
            <a:off x="760701" y="281452"/>
            <a:ext cx="4186467" cy="1107996"/>
          </a:xfrm>
          <a:prstGeom prst="rect">
            <a:avLst/>
          </a:prstGeom>
          <a:noFill/>
        </p:spPr>
        <p:txBody>
          <a:bodyPr wrap="square" rtlCol="0">
            <a:spAutoFit/>
          </a:bodyPr>
          <a:lstStyle/>
          <a:p>
            <a:r>
              <a:rPr lang="en-US" altLang="zh-TW" sz="6600" b="1" dirty="0">
                <a:latin typeface="+mj-lt"/>
                <a:cs typeface="+mn-ea"/>
                <a:sym typeface="+mn-lt"/>
              </a:rPr>
              <a:t>USA</a:t>
            </a:r>
          </a:p>
        </p:txBody>
      </p:sp>
      <p:sp>
        <p:nvSpPr>
          <p:cNvPr id="26" name="文字方塊 25">
            <a:extLst>
              <a:ext uri="{FF2B5EF4-FFF2-40B4-BE49-F238E27FC236}">
                <a16:creationId xmlns:a16="http://schemas.microsoft.com/office/drawing/2014/main" id="{71F1D677-A4F9-0AB0-20D6-D4911B78063C}"/>
              </a:ext>
            </a:extLst>
          </p:cNvPr>
          <p:cNvSpPr txBox="1"/>
          <p:nvPr/>
        </p:nvSpPr>
        <p:spPr>
          <a:xfrm>
            <a:off x="906562" y="2890769"/>
            <a:ext cx="2417618" cy="547073"/>
          </a:xfrm>
          <a:prstGeom prst="rect">
            <a:avLst/>
          </a:prstGeom>
          <a:noFill/>
        </p:spPr>
        <p:txBody>
          <a:bodyPr wrap="square" rtlCol="0">
            <a:spAutoFit/>
          </a:bodyPr>
          <a:lstStyle/>
          <a:p>
            <a:pPr>
              <a:lnSpc>
                <a:spcPts val="4000"/>
              </a:lnSpc>
            </a:pPr>
            <a:r>
              <a:rPr lang="en-US" sz="2000" dirty="0">
                <a:cs typeface="+mn-ea"/>
                <a:sym typeface="+mn-lt"/>
              </a:rPr>
              <a:t>47</a:t>
            </a:r>
          </a:p>
        </p:txBody>
      </p:sp>
      <p:sp>
        <p:nvSpPr>
          <p:cNvPr id="27" name="文字方塊 26">
            <a:extLst>
              <a:ext uri="{FF2B5EF4-FFF2-40B4-BE49-F238E27FC236}">
                <a16:creationId xmlns:a16="http://schemas.microsoft.com/office/drawing/2014/main" id="{C6CB3AEE-6BF2-1A0A-00F7-6C0F34AD391D}"/>
              </a:ext>
            </a:extLst>
          </p:cNvPr>
          <p:cNvSpPr txBox="1"/>
          <p:nvPr/>
        </p:nvSpPr>
        <p:spPr>
          <a:xfrm>
            <a:off x="906562" y="4153114"/>
            <a:ext cx="4504028" cy="824008"/>
          </a:xfrm>
          <a:prstGeom prst="rect">
            <a:avLst/>
          </a:prstGeom>
          <a:noFill/>
        </p:spPr>
        <p:txBody>
          <a:bodyPr wrap="square" rtlCol="0">
            <a:spAutoFit/>
          </a:bodyPr>
          <a:lstStyle/>
          <a:p>
            <a:pPr>
              <a:lnSpc>
                <a:spcPts val="3000"/>
              </a:lnSpc>
            </a:pPr>
            <a:r>
              <a:rPr lang="en-US" sz="2000" dirty="0">
                <a:cs typeface="+mn-ea"/>
                <a:sym typeface="+mn-lt"/>
              </a:rPr>
              <a:t>Before &amp; After Sales Services</a:t>
            </a:r>
          </a:p>
          <a:p>
            <a:pPr>
              <a:lnSpc>
                <a:spcPts val="3000"/>
              </a:lnSpc>
            </a:pPr>
            <a:r>
              <a:rPr lang="en-US" sz="2000" dirty="0">
                <a:cs typeface="+mn-ea"/>
                <a:sym typeface="+mn-lt"/>
              </a:rPr>
              <a:t>Warehouse Center</a:t>
            </a:r>
          </a:p>
        </p:txBody>
      </p:sp>
      <p:sp>
        <p:nvSpPr>
          <p:cNvPr id="31" name="文字方塊 30">
            <a:extLst>
              <a:ext uri="{FF2B5EF4-FFF2-40B4-BE49-F238E27FC236}">
                <a16:creationId xmlns:a16="http://schemas.microsoft.com/office/drawing/2014/main" id="{D9DB6C1A-BDDA-97BF-C976-1D9F93786A69}"/>
              </a:ext>
            </a:extLst>
          </p:cNvPr>
          <p:cNvSpPr txBox="1"/>
          <p:nvPr/>
        </p:nvSpPr>
        <p:spPr>
          <a:xfrm>
            <a:off x="760701" y="1601951"/>
            <a:ext cx="4943525" cy="461665"/>
          </a:xfrm>
          <a:prstGeom prst="rect">
            <a:avLst/>
          </a:prstGeom>
          <a:noFill/>
        </p:spPr>
        <p:txBody>
          <a:bodyPr wrap="square" rtlCol="0">
            <a:spAutoFit/>
          </a:bodyPr>
          <a:lstStyle/>
          <a:p>
            <a:r>
              <a:rPr lang="en-US" sz="2400" b="1" dirty="0">
                <a:solidFill>
                  <a:srgbClr val="0C6C8A"/>
                </a:solidFill>
                <a:cs typeface="+mn-ea"/>
                <a:sym typeface="+mn-lt"/>
              </a:rPr>
              <a:t>Office / Warehouse Center</a:t>
            </a:r>
          </a:p>
        </p:txBody>
      </p:sp>
      <p:grpSp>
        <p:nvGrpSpPr>
          <p:cNvPr id="38" name="群組 37">
            <a:extLst>
              <a:ext uri="{FF2B5EF4-FFF2-40B4-BE49-F238E27FC236}">
                <a16:creationId xmlns:a16="http://schemas.microsoft.com/office/drawing/2014/main" id="{A04B3A91-C637-580D-518A-B00830A02A7F}"/>
              </a:ext>
            </a:extLst>
          </p:cNvPr>
          <p:cNvGrpSpPr/>
          <p:nvPr/>
        </p:nvGrpSpPr>
        <p:grpSpPr>
          <a:xfrm>
            <a:off x="871848" y="2406044"/>
            <a:ext cx="3811301" cy="486808"/>
            <a:chOff x="7766988" y="2101432"/>
            <a:chExt cx="1849676" cy="486808"/>
          </a:xfrm>
        </p:grpSpPr>
        <p:sp>
          <p:nvSpPr>
            <p:cNvPr id="39" name="矩形: 圓角 38">
              <a:extLst>
                <a:ext uri="{FF2B5EF4-FFF2-40B4-BE49-F238E27FC236}">
                  <a16:creationId xmlns:a16="http://schemas.microsoft.com/office/drawing/2014/main" id="{561CBA46-22F5-CC20-755F-93B0EE727C52}"/>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0" name="文字方塊 39">
              <a:extLst>
                <a:ext uri="{FF2B5EF4-FFF2-40B4-BE49-F238E27FC236}">
                  <a16:creationId xmlns:a16="http://schemas.microsoft.com/office/drawing/2014/main" id="{5F76BB5F-414E-381E-5FB5-C33FEAB8F02E}"/>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41" name="群組 40">
            <a:extLst>
              <a:ext uri="{FF2B5EF4-FFF2-40B4-BE49-F238E27FC236}">
                <a16:creationId xmlns:a16="http://schemas.microsoft.com/office/drawing/2014/main" id="{A27133BC-C737-6CEB-F329-8773E5B7CB2F}"/>
              </a:ext>
            </a:extLst>
          </p:cNvPr>
          <p:cNvGrpSpPr/>
          <p:nvPr/>
        </p:nvGrpSpPr>
        <p:grpSpPr>
          <a:xfrm>
            <a:off x="871849" y="3666306"/>
            <a:ext cx="3811300" cy="871270"/>
            <a:chOff x="7793459" y="3771377"/>
            <a:chExt cx="1614343" cy="871270"/>
          </a:xfrm>
        </p:grpSpPr>
        <p:sp>
          <p:nvSpPr>
            <p:cNvPr id="42" name="矩形: 圓角 41">
              <a:extLst>
                <a:ext uri="{FF2B5EF4-FFF2-40B4-BE49-F238E27FC236}">
                  <a16:creationId xmlns:a16="http://schemas.microsoft.com/office/drawing/2014/main" id="{6EA0E014-4804-60E7-3701-89B941C0E976}"/>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3" name="文字方塊 42">
              <a:extLst>
                <a:ext uri="{FF2B5EF4-FFF2-40B4-BE49-F238E27FC236}">
                  <a16:creationId xmlns:a16="http://schemas.microsoft.com/office/drawing/2014/main" id="{3DFD4749-A768-02EC-1AB4-34F130EED3A7}"/>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Tree>
    <p:extLst>
      <p:ext uri="{BB962C8B-B14F-4D97-AF65-F5344CB8AC3E}">
        <p14:creationId xmlns:p14="http://schemas.microsoft.com/office/powerpoint/2010/main" val="1130196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e three pillars of QNAP to help its clients accelerate digital transformation: Intelligent Storage, Smart Networking, and Smart Video. QNAP complies with the trend to invest in new IT infrastructure technologies and devotes to providing our client future-proof total solutions.">
            <a:extLst>
              <a:ext uri="{FF2B5EF4-FFF2-40B4-BE49-F238E27FC236}">
                <a16:creationId xmlns:a16="http://schemas.microsoft.com/office/drawing/2014/main" id="{576F5168-427D-4157-AE66-5775ECD9CAFA}"/>
              </a:ext>
            </a:extLst>
          </p:cNvPr>
          <p:cNvSpPr txBox="1"/>
          <p:nvPr/>
        </p:nvSpPr>
        <p:spPr>
          <a:xfrm>
            <a:off x="918165" y="2071804"/>
            <a:ext cx="5876243" cy="414927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285750" indent="-285750">
              <a:lnSpc>
                <a:spcPct val="150000"/>
              </a:lnSpc>
              <a:buFont typeface="Arial" panose="020B0604020202020204" pitchFamily="34" charset="0"/>
              <a:buChar char="•"/>
            </a:pPr>
            <a:r>
              <a:rPr lang="en-US" sz="2000" dirty="0">
                <a:cs typeface="+mn-ea"/>
                <a:sym typeface="+mn-lt"/>
              </a:rPr>
              <a:t>Virtualized Storage and Network Communication </a:t>
            </a:r>
          </a:p>
          <a:p>
            <a:pPr marL="285750" indent="-285750">
              <a:lnSpc>
                <a:spcPct val="150000"/>
              </a:lnSpc>
              <a:buFont typeface="Arial" panose="020B0604020202020204" pitchFamily="34" charset="0"/>
              <a:buChar char="•"/>
            </a:pPr>
            <a:r>
              <a:rPr lang="en-US" sz="2000" dirty="0">
                <a:cs typeface="+mn-ea"/>
                <a:sym typeface="+mn-lt"/>
              </a:rPr>
              <a:t>Integrated Hybrid Cloud and AI Value-added Information Technology </a:t>
            </a:r>
          </a:p>
          <a:p>
            <a:pPr marL="285750" indent="-285750">
              <a:lnSpc>
                <a:spcPct val="150000"/>
              </a:lnSpc>
              <a:buFont typeface="Arial" panose="020B0604020202020204" pitchFamily="34" charset="0"/>
              <a:buChar char="•"/>
            </a:pPr>
            <a:r>
              <a:rPr lang="en-US" sz="2000" dirty="0">
                <a:cs typeface="+mn-ea"/>
                <a:sym typeface="+mn-lt"/>
              </a:rPr>
              <a:t>In-house Production foundation and Full-process Production Lines </a:t>
            </a:r>
          </a:p>
          <a:p>
            <a:pPr marL="285750" indent="-285750">
              <a:lnSpc>
                <a:spcPct val="150000"/>
              </a:lnSpc>
              <a:buFont typeface="Arial" panose="020B0604020202020204" pitchFamily="34" charset="0"/>
              <a:buChar char="•"/>
            </a:pPr>
            <a:r>
              <a:rPr lang="en-US" sz="2000" dirty="0">
                <a:cs typeface="+mn-ea"/>
                <a:sym typeface="+mn-lt"/>
              </a:rPr>
              <a:t>Vertical Market Deployment for High-Penetration Businesses </a:t>
            </a:r>
          </a:p>
          <a:p>
            <a:pPr marL="285750" indent="-285750">
              <a:lnSpc>
                <a:spcPct val="150000"/>
              </a:lnSpc>
              <a:buFont typeface="Arial" panose="020B0604020202020204" pitchFamily="34" charset="0"/>
              <a:buChar char="•"/>
            </a:pPr>
            <a:r>
              <a:rPr lang="en-US" sz="2000" dirty="0">
                <a:cs typeface="+mn-ea"/>
                <a:sym typeface="+mn-lt"/>
              </a:rPr>
              <a:t>Local Before-and-After Sales Services from Worldwide Subsidiaries </a:t>
            </a:r>
          </a:p>
        </p:txBody>
      </p:sp>
      <p:sp>
        <p:nvSpPr>
          <p:cNvPr id="4" name="文字方塊 3">
            <a:extLst>
              <a:ext uri="{FF2B5EF4-FFF2-40B4-BE49-F238E27FC236}">
                <a16:creationId xmlns:a16="http://schemas.microsoft.com/office/drawing/2014/main" id="{A30B11BA-843C-4D29-9396-4464420C9DBE}"/>
              </a:ext>
            </a:extLst>
          </p:cNvPr>
          <p:cNvSpPr txBox="1"/>
          <p:nvPr/>
        </p:nvSpPr>
        <p:spPr>
          <a:xfrm>
            <a:off x="754740" y="385208"/>
            <a:ext cx="6203091" cy="938719"/>
          </a:xfrm>
          <a:prstGeom prst="rect">
            <a:avLst/>
          </a:prstGeom>
          <a:noFill/>
        </p:spPr>
        <p:txBody>
          <a:bodyPr wrap="square" rtlCol="0">
            <a:spAutoFit/>
          </a:bodyPr>
          <a:lstStyle/>
          <a:p>
            <a:pPr>
              <a:defRPr/>
            </a:pPr>
            <a:r>
              <a:rPr lang="en-US" sz="5500" b="1" dirty="0">
                <a:cs typeface="+mn-ea"/>
                <a:sym typeface="+mn-lt"/>
              </a:rPr>
              <a:t>Core Competency</a:t>
            </a:r>
          </a:p>
        </p:txBody>
      </p:sp>
      <p:pic>
        <p:nvPicPr>
          <p:cNvPr id="5" name="Innovate toward Digital Transformation.jpg" descr="Innovate toward Digital Transformation.jpg">
            <a:extLst>
              <a:ext uri="{FF2B5EF4-FFF2-40B4-BE49-F238E27FC236}">
                <a16:creationId xmlns:a16="http://schemas.microsoft.com/office/drawing/2014/main" id="{CE88D33A-56B3-0FC0-F21C-89220A25E9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6379" y="1"/>
            <a:ext cx="5543350" cy="6858000"/>
          </a:xfrm>
          <a:prstGeom prst="rect">
            <a:avLst/>
          </a:prstGeom>
          <a:ln w="12700">
            <a:miter lim="400000"/>
          </a:ln>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459425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p:blipFill>
        <p:spPr bwMode="auto">
          <a:xfrm>
            <a:off x="4815567"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906562" y="2902218"/>
            <a:ext cx="2417618" cy="547073"/>
          </a:xfrm>
          <a:prstGeom prst="rect">
            <a:avLst/>
          </a:prstGeom>
          <a:noFill/>
        </p:spPr>
        <p:txBody>
          <a:bodyPr wrap="square" rtlCol="0">
            <a:spAutoFit/>
          </a:bodyPr>
          <a:lstStyle/>
          <a:p>
            <a:pPr>
              <a:lnSpc>
                <a:spcPts val="4000"/>
              </a:lnSpc>
            </a:pPr>
            <a:r>
              <a:rPr lang="en-US" sz="2000" dirty="0">
                <a:cs typeface="+mn-ea"/>
                <a:sym typeface="+mn-lt"/>
              </a:rPr>
              <a:t>2022</a:t>
            </a:r>
          </a:p>
        </p:txBody>
      </p:sp>
      <p:sp>
        <p:nvSpPr>
          <p:cNvPr id="23" name="文字方塊 22">
            <a:extLst>
              <a:ext uri="{FF2B5EF4-FFF2-40B4-BE49-F238E27FC236}">
                <a16:creationId xmlns:a16="http://schemas.microsoft.com/office/drawing/2014/main" id="{3C3EA1A2-E100-FF35-0972-A042E091204C}"/>
              </a:ext>
            </a:extLst>
          </p:cNvPr>
          <p:cNvSpPr txBox="1"/>
          <p:nvPr/>
        </p:nvSpPr>
        <p:spPr>
          <a:xfrm>
            <a:off x="760701" y="1557686"/>
            <a:ext cx="4186467" cy="461665"/>
          </a:xfrm>
          <a:prstGeom prst="rect">
            <a:avLst/>
          </a:prstGeom>
          <a:noFill/>
        </p:spPr>
        <p:txBody>
          <a:bodyPr wrap="square" rtlCol="0">
            <a:spAutoFit/>
          </a:bodyPr>
          <a:lstStyle/>
          <a:p>
            <a:r>
              <a:rPr lang="en-US" sz="2400" b="1" dirty="0">
                <a:solidFill>
                  <a:srgbClr val="0C6C8A"/>
                </a:solidFill>
                <a:cs typeface="+mn-ea"/>
                <a:sym typeface="+mn-lt"/>
              </a:rPr>
              <a:t>European Headquarters</a:t>
            </a:r>
          </a:p>
        </p:txBody>
      </p:sp>
      <p:sp>
        <p:nvSpPr>
          <p:cNvPr id="24" name="文字方塊 23">
            <a:extLst>
              <a:ext uri="{FF2B5EF4-FFF2-40B4-BE49-F238E27FC236}">
                <a16:creationId xmlns:a16="http://schemas.microsoft.com/office/drawing/2014/main" id="{FD71C829-E505-B181-AC9A-A1DAA7C1AE3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Germany</a:t>
            </a:r>
          </a:p>
        </p:txBody>
      </p:sp>
      <p:sp>
        <p:nvSpPr>
          <p:cNvPr id="25" name="文字方塊 24">
            <a:extLst>
              <a:ext uri="{FF2B5EF4-FFF2-40B4-BE49-F238E27FC236}">
                <a16:creationId xmlns:a16="http://schemas.microsoft.com/office/drawing/2014/main" id="{00881215-6EEE-0155-6ACD-B0166143085D}"/>
              </a:ext>
            </a:extLst>
          </p:cNvPr>
          <p:cNvSpPr txBox="1"/>
          <p:nvPr/>
        </p:nvSpPr>
        <p:spPr>
          <a:xfrm>
            <a:off x="925572" y="4096592"/>
            <a:ext cx="1373774" cy="547073"/>
          </a:xfrm>
          <a:prstGeom prst="rect">
            <a:avLst/>
          </a:prstGeom>
          <a:noFill/>
        </p:spPr>
        <p:txBody>
          <a:bodyPr wrap="square" rtlCol="0">
            <a:spAutoFit/>
          </a:bodyPr>
          <a:lstStyle/>
          <a:p>
            <a:pPr>
              <a:lnSpc>
                <a:spcPts val="4000"/>
              </a:lnSpc>
            </a:pPr>
            <a:r>
              <a:rPr lang="en-US" sz="2000" dirty="0">
                <a:cs typeface="+mn-ea"/>
                <a:sym typeface="+mn-lt"/>
              </a:rPr>
              <a:t>Willich</a:t>
            </a:r>
          </a:p>
        </p:txBody>
      </p:sp>
      <p:grpSp>
        <p:nvGrpSpPr>
          <p:cNvPr id="15" name="群組 14">
            <a:extLst>
              <a:ext uri="{FF2B5EF4-FFF2-40B4-BE49-F238E27FC236}">
                <a16:creationId xmlns:a16="http://schemas.microsoft.com/office/drawing/2014/main" id="{577183EE-BA72-3575-2E63-A02FD127FCF0}"/>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34B37AB0-AB0E-61F8-8D4E-151BEBD9D565}"/>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B19F5D03-6084-DF90-4DD6-69B50AC4897F}"/>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D8E1A58B-5B96-374A-EF1E-9DE9E7909A6A}"/>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85CB5E9E-F4C3-BF92-5734-44C1B017B8B1}"/>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DA9AE826-6226-3BFC-DE6F-DEE194C50EDA}"/>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3026932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55644" y="1166077"/>
            <a:ext cx="6720000" cy="448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6" name="文字方塊 25">
            <a:extLst>
              <a:ext uri="{FF2B5EF4-FFF2-40B4-BE49-F238E27FC236}">
                <a16:creationId xmlns:a16="http://schemas.microsoft.com/office/drawing/2014/main" id="{564A7348-CAEA-4184-F664-3E79657AC9C9}"/>
              </a:ext>
            </a:extLst>
          </p:cNvPr>
          <p:cNvSpPr txBox="1"/>
          <p:nvPr/>
        </p:nvSpPr>
        <p:spPr>
          <a:xfrm>
            <a:off x="870771" y="2890995"/>
            <a:ext cx="2417618" cy="547073"/>
          </a:xfrm>
          <a:prstGeom prst="rect">
            <a:avLst/>
          </a:prstGeom>
          <a:noFill/>
        </p:spPr>
        <p:txBody>
          <a:bodyPr wrap="square" rtlCol="0">
            <a:spAutoFit/>
          </a:bodyPr>
          <a:lstStyle/>
          <a:p>
            <a:pPr>
              <a:lnSpc>
                <a:spcPts val="4000"/>
              </a:lnSpc>
            </a:pPr>
            <a:r>
              <a:rPr lang="en-US" sz="2000" dirty="0">
                <a:cs typeface="+mn-ea"/>
                <a:sym typeface="+mn-lt"/>
              </a:rPr>
              <a:t>50</a:t>
            </a:r>
          </a:p>
        </p:txBody>
      </p:sp>
      <p:sp>
        <p:nvSpPr>
          <p:cNvPr id="27" name="文字方塊 26">
            <a:extLst>
              <a:ext uri="{FF2B5EF4-FFF2-40B4-BE49-F238E27FC236}">
                <a16:creationId xmlns:a16="http://schemas.microsoft.com/office/drawing/2014/main" id="{F382BEB3-12E7-6C9A-BE91-D8A03D1C04C3}"/>
              </a:ext>
            </a:extLst>
          </p:cNvPr>
          <p:cNvSpPr txBox="1"/>
          <p:nvPr/>
        </p:nvSpPr>
        <p:spPr>
          <a:xfrm>
            <a:off x="870771" y="4156440"/>
            <a:ext cx="4034069" cy="759888"/>
          </a:xfrm>
          <a:prstGeom prst="rect">
            <a:avLst/>
          </a:prstGeom>
          <a:noFill/>
        </p:spPr>
        <p:txBody>
          <a:bodyPr wrap="square" rtlCol="0">
            <a:spAutoFit/>
          </a:bodyPr>
          <a:lstStyle/>
          <a:p>
            <a:pPr>
              <a:lnSpc>
                <a:spcPts val="2500"/>
              </a:lnSpc>
            </a:pPr>
            <a:r>
              <a:rPr lang="en-US" sz="2000" dirty="0">
                <a:cs typeface="+mn-ea"/>
                <a:sym typeface="+mn-lt"/>
              </a:rPr>
              <a:t>Before &amp; After Sales Services</a:t>
            </a:r>
          </a:p>
          <a:p>
            <a:pPr>
              <a:lnSpc>
                <a:spcPts val="3000"/>
              </a:lnSpc>
            </a:pPr>
            <a:r>
              <a:rPr lang="en-US" sz="2000" dirty="0">
                <a:cs typeface="+mn-ea"/>
                <a:sym typeface="+mn-lt"/>
              </a:rPr>
              <a:t>Warehouse Center</a:t>
            </a:r>
          </a:p>
        </p:txBody>
      </p:sp>
      <p:grpSp>
        <p:nvGrpSpPr>
          <p:cNvPr id="14" name="群組 13">
            <a:extLst>
              <a:ext uri="{FF2B5EF4-FFF2-40B4-BE49-F238E27FC236}">
                <a16:creationId xmlns:a16="http://schemas.microsoft.com/office/drawing/2014/main" id="{8EB14E41-3134-D1D8-F4C1-70DB8FBB231C}"/>
              </a:ext>
            </a:extLst>
          </p:cNvPr>
          <p:cNvGrpSpPr/>
          <p:nvPr/>
        </p:nvGrpSpPr>
        <p:grpSpPr>
          <a:xfrm>
            <a:off x="871848" y="2406044"/>
            <a:ext cx="3811301" cy="486808"/>
            <a:chOff x="7766988" y="2101432"/>
            <a:chExt cx="1849676" cy="486808"/>
          </a:xfrm>
        </p:grpSpPr>
        <p:sp>
          <p:nvSpPr>
            <p:cNvPr id="15" name="矩形: 圓角 14">
              <a:extLst>
                <a:ext uri="{FF2B5EF4-FFF2-40B4-BE49-F238E27FC236}">
                  <a16:creationId xmlns:a16="http://schemas.microsoft.com/office/drawing/2014/main" id="{3E521B7B-12B2-515A-5008-7BFE19B04398}"/>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594A568F-F388-5CC4-A4E8-52FEE55A3452}"/>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21BCF414-CA59-5012-9640-E8C68B70649A}"/>
              </a:ext>
            </a:extLst>
          </p:cNvPr>
          <p:cNvGrpSpPr/>
          <p:nvPr/>
        </p:nvGrpSpPr>
        <p:grpSpPr>
          <a:xfrm>
            <a:off x="871849" y="3666306"/>
            <a:ext cx="3811300" cy="871270"/>
            <a:chOff x="7793459" y="3771377"/>
            <a:chExt cx="1614343" cy="871270"/>
          </a:xfrm>
        </p:grpSpPr>
        <p:sp>
          <p:nvSpPr>
            <p:cNvPr id="29" name="矩形: 圓角 28">
              <a:extLst>
                <a:ext uri="{FF2B5EF4-FFF2-40B4-BE49-F238E27FC236}">
                  <a16:creationId xmlns:a16="http://schemas.microsoft.com/office/drawing/2014/main" id="{A876555C-919B-2B91-4642-F352FBE0F299}"/>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C6E69D5B-7352-6D6F-A3DB-993184D2108A}"/>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31" name="文字方塊 30">
            <a:extLst>
              <a:ext uri="{FF2B5EF4-FFF2-40B4-BE49-F238E27FC236}">
                <a16:creationId xmlns:a16="http://schemas.microsoft.com/office/drawing/2014/main" id="{56CE2803-75C6-4FCE-93BC-E72E88018293}"/>
              </a:ext>
            </a:extLst>
          </p:cNvPr>
          <p:cNvSpPr txBox="1"/>
          <p:nvPr/>
        </p:nvSpPr>
        <p:spPr>
          <a:xfrm>
            <a:off x="760701" y="1557686"/>
            <a:ext cx="4186467" cy="461665"/>
          </a:xfrm>
          <a:prstGeom prst="rect">
            <a:avLst/>
          </a:prstGeom>
          <a:noFill/>
        </p:spPr>
        <p:txBody>
          <a:bodyPr wrap="square" rtlCol="0">
            <a:spAutoFit/>
          </a:bodyPr>
          <a:lstStyle/>
          <a:p>
            <a:r>
              <a:rPr lang="en-US" sz="2400" b="1" dirty="0">
                <a:solidFill>
                  <a:srgbClr val="0C6C8A"/>
                </a:solidFill>
                <a:cs typeface="+mn-ea"/>
                <a:sym typeface="+mn-lt"/>
              </a:rPr>
              <a:t>European Headquarters</a:t>
            </a:r>
          </a:p>
        </p:txBody>
      </p:sp>
      <p:sp>
        <p:nvSpPr>
          <p:cNvPr id="32" name="文字方塊 31">
            <a:extLst>
              <a:ext uri="{FF2B5EF4-FFF2-40B4-BE49-F238E27FC236}">
                <a16:creationId xmlns:a16="http://schemas.microsoft.com/office/drawing/2014/main" id="{D9602DA8-0DB1-6F6C-1C0A-B66B5889C356}"/>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Germany</a:t>
            </a:r>
          </a:p>
        </p:txBody>
      </p:sp>
    </p:spTree>
    <p:extLst>
      <p:ext uri="{BB962C8B-B14F-4D97-AF65-F5344CB8AC3E}">
        <p14:creationId xmlns:p14="http://schemas.microsoft.com/office/powerpoint/2010/main" val="1748568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sp>
        <p:nvSpPr>
          <p:cNvPr id="8" name="文字方塊 7">
            <a:extLst>
              <a:ext uri="{FF2B5EF4-FFF2-40B4-BE49-F238E27FC236}">
                <a16:creationId xmlns:a16="http://schemas.microsoft.com/office/drawing/2014/main" id="{3D49EBB7-C6CC-6D1E-9120-D5E074F1B2AD}"/>
              </a:ext>
            </a:extLst>
          </p:cNvPr>
          <p:cNvSpPr txBox="1"/>
          <p:nvPr/>
        </p:nvSpPr>
        <p:spPr>
          <a:xfrm>
            <a:off x="871848" y="2886771"/>
            <a:ext cx="2417618" cy="547073"/>
          </a:xfrm>
          <a:prstGeom prst="rect">
            <a:avLst/>
          </a:prstGeom>
          <a:noFill/>
        </p:spPr>
        <p:txBody>
          <a:bodyPr wrap="square" rtlCol="0">
            <a:spAutoFit/>
          </a:bodyPr>
          <a:lstStyle/>
          <a:p>
            <a:pPr>
              <a:lnSpc>
                <a:spcPts val="4000"/>
              </a:lnSpc>
            </a:pPr>
            <a:r>
              <a:rPr lang="en-US" sz="2000" dirty="0">
                <a:cs typeface="+mn-ea"/>
                <a:sym typeface="+mn-lt"/>
              </a:rPr>
              <a:t>2015</a:t>
            </a:r>
          </a:p>
        </p:txBody>
      </p:sp>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904833" y="886077"/>
            <a:ext cx="6821623"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8" name="文字方塊 17">
            <a:extLst>
              <a:ext uri="{FF2B5EF4-FFF2-40B4-BE49-F238E27FC236}">
                <a16:creationId xmlns:a16="http://schemas.microsoft.com/office/drawing/2014/main" id="{9FE9F2FA-65C3-0706-E866-474A39AE5118}"/>
              </a:ext>
            </a:extLst>
          </p:cNvPr>
          <p:cNvSpPr txBox="1"/>
          <p:nvPr/>
        </p:nvSpPr>
        <p:spPr>
          <a:xfrm>
            <a:off x="819966"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19" name="文字方塊 18">
            <a:extLst>
              <a:ext uri="{FF2B5EF4-FFF2-40B4-BE49-F238E27FC236}">
                <a16:creationId xmlns:a16="http://schemas.microsoft.com/office/drawing/2014/main" id="{BFA1003A-6879-0828-9710-560B77712ED9}"/>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Canada</a:t>
            </a:r>
          </a:p>
        </p:txBody>
      </p:sp>
      <p:sp>
        <p:nvSpPr>
          <p:cNvPr id="20" name="文字方塊 19">
            <a:extLst>
              <a:ext uri="{FF2B5EF4-FFF2-40B4-BE49-F238E27FC236}">
                <a16:creationId xmlns:a16="http://schemas.microsoft.com/office/drawing/2014/main" id="{C15E9419-C867-ABF1-7E3B-840F2549EB35}"/>
              </a:ext>
            </a:extLst>
          </p:cNvPr>
          <p:cNvSpPr txBox="1"/>
          <p:nvPr/>
        </p:nvSpPr>
        <p:spPr>
          <a:xfrm>
            <a:off x="871848" y="4152856"/>
            <a:ext cx="3117167" cy="547073"/>
          </a:xfrm>
          <a:prstGeom prst="rect">
            <a:avLst/>
          </a:prstGeom>
          <a:noFill/>
        </p:spPr>
        <p:txBody>
          <a:bodyPr wrap="square" rtlCol="0">
            <a:spAutoFit/>
          </a:bodyPr>
          <a:lstStyle/>
          <a:p>
            <a:pPr>
              <a:lnSpc>
                <a:spcPts val="4000"/>
              </a:lnSpc>
            </a:pPr>
            <a:r>
              <a:rPr lang="en-US" altLang="zh-TW" sz="2000" dirty="0">
                <a:cs typeface="+mn-ea"/>
                <a:sym typeface="+mn-lt"/>
              </a:rPr>
              <a:t>Markham, Ontario</a:t>
            </a:r>
          </a:p>
        </p:txBody>
      </p:sp>
      <p:grpSp>
        <p:nvGrpSpPr>
          <p:cNvPr id="14" name="群組 13">
            <a:extLst>
              <a:ext uri="{FF2B5EF4-FFF2-40B4-BE49-F238E27FC236}">
                <a16:creationId xmlns:a16="http://schemas.microsoft.com/office/drawing/2014/main" id="{6F924A16-6E39-DF6A-B580-C8CB24526C9C}"/>
              </a:ext>
            </a:extLst>
          </p:cNvPr>
          <p:cNvGrpSpPr/>
          <p:nvPr/>
        </p:nvGrpSpPr>
        <p:grpSpPr>
          <a:xfrm>
            <a:off x="871848" y="2406044"/>
            <a:ext cx="3811301" cy="486808"/>
            <a:chOff x="7766988" y="2101432"/>
            <a:chExt cx="1849676" cy="486808"/>
          </a:xfrm>
        </p:grpSpPr>
        <p:sp>
          <p:nvSpPr>
            <p:cNvPr id="15" name="矩形: 圓角 14">
              <a:extLst>
                <a:ext uri="{FF2B5EF4-FFF2-40B4-BE49-F238E27FC236}">
                  <a16:creationId xmlns:a16="http://schemas.microsoft.com/office/drawing/2014/main" id="{B3D4FF88-8D76-869F-F0A7-634A6A5C9344}"/>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240265E4-4C3F-0F4E-F8E0-D8FACF1865E2}"/>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7" name="群組 16">
            <a:extLst>
              <a:ext uri="{FF2B5EF4-FFF2-40B4-BE49-F238E27FC236}">
                <a16:creationId xmlns:a16="http://schemas.microsoft.com/office/drawing/2014/main" id="{27B99A75-553D-9CA2-8063-00528B7FC201}"/>
              </a:ext>
            </a:extLst>
          </p:cNvPr>
          <p:cNvGrpSpPr/>
          <p:nvPr/>
        </p:nvGrpSpPr>
        <p:grpSpPr>
          <a:xfrm>
            <a:off x="871849" y="3666306"/>
            <a:ext cx="1834453" cy="486808"/>
            <a:chOff x="7793459" y="3771377"/>
            <a:chExt cx="1614343" cy="486808"/>
          </a:xfrm>
        </p:grpSpPr>
        <p:sp>
          <p:nvSpPr>
            <p:cNvPr id="24" name="矩形: 圓角 23">
              <a:extLst>
                <a:ext uri="{FF2B5EF4-FFF2-40B4-BE49-F238E27FC236}">
                  <a16:creationId xmlns:a16="http://schemas.microsoft.com/office/drawing/2014/main" id="{758DF3E6-4725-3255-9139-9B001A6CF188}"/>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6B04727B-D0CC-249A-2E3D-713FB2DE30B5}"/>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2573415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955644" y="886077"/>
            <a:ext cx="6720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BFA1003A-6879-0828-9710-560B77712ED9}"/>
              </a:ext>
            </a:extLst>
          </p:cNvPr>
          <p:cNvSpPr txBox="1"/>
          <p:nvPr/>
        </p:nvSpPr>
        <p:spPr>
          <a:xfrm>
            <a:off x="760701" y="281452"/>
            <a:ext cx="4186467" cy="1107996"/>
          </a:xfrm>
          <a:prstGeom prst="rect">
            <a:avLst/>
          </a:prstGeom>
          <a:noFill/>
        </p:spPr>
        <p:txBody>
          <a:bodyPr wrap="square" rtlCol="0">
            <a:spAutoFit/>
          </a:bodyPr>
          <a:lstStyle/>
          <a:p>
            <a:r>
              <a:rPr lang="en-US" altLang="zh-TW" sz="6600" b="1">
                <a:latin typeface="+mj-lt"/>
                <a:cs typeface="+mn-ea"/>
                <a:sym typeface="+mn-lt"/>
              </a:rPr>
              <a:t>Canada</a:t>
            </a:r>
          </a:p>
        </p:txBody>
      </p:sp>
      <p:sp>
        <p:nvSpPr>
          <p:cNvPr id="26" name="文字方塊 25">
            <a:extLst>
              <a:ext uri="{FF2B5EF4-FFF2-40B4-BE49-F238E27FC236}">
                <a16:creationId xmlns:a16="http://schemas.microsoft.com/office/drawing/2014/main" id="{EDD7F204-53EA-357A-A2EF-06C6C5E503A1}"/>
              </a:ext>
            </a:extLst>
          </p:cNvPr>
          <p:cNvSpPr txBox="1"/>
          <p:nvPr/>
        </p:nvSpPr>
        <p:spPr>
          <a:xfrm>
            <a:off x="871848" y="2892722"/>
            <a:ext cx="2417618" cy="547073"/>
          </a:xfrm>
          <a:prstGeom prst="rect">
            <a:avLst/>
          </a:prstGeom>
          <a:noFill/>
        </p:spPr>
        <p:txBody>
          <a:bodyPr wrap="square" rtlCol="0">
            <a:spAutoFit/>
          </a:bodyPr>
          <a:lstStyle/>
          <a:p>
            <a:pPr>
              <a:lnSpc>
                <a:spcPts val="4000"/>
              </a:lnSpc>
            </a:pPr>
            <a:r>
              <a:rPr lang="en-US" sz="2000" dirty="0">
                <a:cs typeface="+mn-ea"/>
                <a:sym typeface="+mn-lt"/>
              </a:rPr>
              <a:t>11</a:t>
            </a:r>
          </a:p>
        </p:txBody>
      </p:sp>
      <p:sp>
        <p:nvSpPr>
          <p:cNvPr id="27" name="文字方塊 26">
            <a:extLst>
              <a:ext uri="{FF2B5EF4-FFF2-40B4-BE49-F238E27FC236}">
                <a16:creationId xmlns:a16="http://schemas.microsoft.com/office/drawing/2014/main" id="{153F74D9-42B6-C1C5-E7B8-5A05D2AFC83D}"/>
              </a:ext>
            </a:extLst>
          </p:cNvPr>
          <p:cNvSpPr txBox="1"/>
          <p:nvPr/>
        </p:nvSpPr>
        <p:spPr>
          <a:xfrm>
            <a:off x="871848" y="4153114"/>
            <a:ext cx="3742027" cy="535468"/>
          </a:xfrm>
          <a:prstGeom prst="rect">
            <a:avLst/>
          </a:prstGeom>
          <a:noFill/>
        </p:spPr>
        <p:txBody>
          <a:bodyPr wrap="square" rtlCol="0">
            <a:spAutoFit/>
          </a:bodyPr>
          <a:lstStyle/>
          <a:p>
            <a:pPr>
              <a:lnSpc>
                <a:spcPts val="4000"/>
              </a:lnSpc>
            </a:pPr>
            <a:r>
              <a:rPr lang="en-US" sz="2000" dirty="0">
                <a:cs typeface="+mn-ea"/>
                <a:sym typeface="+mn-lt"/>
              </a:rPr>
              <a:t>Before &amp; After Sales Services</a:t>
            </a:r>
          </a:p>
        </p:txBody>
      </p:sp>
      <p:grpSp>
        <p:nvGrpSpPr>
          <p:cNvPr id="14" name="群組 13">
            <a:extLst>
              <a:ext uri="{FF2B5EF4-FFF2-40B4-BE49-F238E27FC236}">
                <a16:creationId xmlns:a16="http://schemas.microsoft.com/office/drawing/2014/main" id="{ED5C8114-7654-C207-A453-EE27D993127F}"/>
              </a:ext>
            </a:extLst>
          </p:cNvPr>
          <p:cNvGrpSpPr/>
          <p:nvPr/>
        </p:nvGrpSpPr>
        <p:grpSpPr>
          <a:xfrm>
            <a:off x="871848" y="2406044"/>
            <a:ext cx="3811301" cy="486808"/>
            <a:chOff x="7766988" y="2101432"/>
            <a:chExt cx="1849676" cy="486808"/>
          </a:xfrm>
        </p:grpSpPr>
        <p:sp>
          <p:nvSpPr>
            <p:cNvPr id="15" name="矩形: 圓角 14">
              <a:extLst>
                <a:ext uri="{FF2B5EF4-FFF2-40B4-BE49-F238E27FC236}">
                  <a16:creationId xmlns:a16="http://schemas.microsoft.com/office/drawing/2014/main" id="{12B0D9D2-7E18-7197-F00C-14F26DFF5802}"/>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6BEB9961-B89E-0DF8-D2EE-882B13EC203C}"/>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95700805-2663-36C7-D37A-06DED48C8EA9}"/>
              </a:ext>
            </a:extLst>
          </p:cNvPr>
          <p:cNvGrpSpPr/>
          <p:nvPr/>
        </p:nvGrpSpPr>
        <p:grpSpPr>
          <a:xfrm>
            <a:off x="871849" y="3666306"/>
            <a:ext cx="3811300" cy="871270"/>
            <a:chOff x="7793459" y="3771377"/>
            <a:chExt cx="1614343" cy="871270"/>
          </a:xfrm>
        </p:grpSpPr>
        <p:sp>
          <p:nvSpPr>
            <p:cNvPr id="29" name="矩形: 圓角 28">
              <a:extLst>
                <a:ext uri="{FF2B5EF4-FFF2-40B4-BE49-F238E27FC236}">
                  <a16:creationId xmlns:a16="http://schemas.microsoft.com/office/drawing/2014/main" id="{F0313D7F-C063-4444-7454-2D9E2A3E1CF0}"/>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F92F0888-3F72-4650-65F4-9DB6F4E4F148}"/>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31" name="文字方塊 30">
            <a:extLst>
              <a:ext uri="{FF2B5EF4-FFF2-40B4-BE49-F238E27FC236}">
                <a16:creationId xmlns:a16="http://schemas.microsoft.com/office/drawing/2014/main" id="{FAC6FC72-A74B-FBCD-719A-CBBB69F3A7F6}"/>
              </a:ext>
            </a:extLst>
          </p:cNvPr>
          <p:cNvSpPr txBox="1"/>
          <p:nvPr/>
        </p:nvSpPr>
        <p:spPr>
          <a:xfrm>
            <a:off x="819966"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Tree>
    <p:extLst>
      <p:ext uri="{BB962C8B-B14F-4D97-AF65-F5344CB8AC3E}">
        <p14:creationId xmlns:p14="http://schemas.microsoft.com/office/powerpoint/2010/main" val="6248927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cstate="screen">
            <a:extLst>
              <a:ext uri="{28A0092B-C50C-407E-A947-70E740481C1C}">
                <a14:useLocalDpi xmlns:a14="http://schemas.microsoft.com/office/drawing/2010/main"/>
              </a:ext>
            </a:extLst>
          </a:blip>
          <a:srcRect t="778" b="778"/>
          <a:stretch/>
        </p:blipFill>
        <p:spPr bwMode="auto">
          <a:xfrm>
            <a:off x="4815567"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83518"/>
            <a:ext cx="2417618" cy="547073"/>
          </a:xfrm>
          <a:prstGeom prst="rect">
            <a:avLst/>
          </a:prstGeom>
          <a:noFill/>
        </p:spPr>
        <p:txBody>
          <a:bodyPr wrap="square" rtlCol="0">
            <a:spAutoFit/>
          </a:bodyPr>
          <a:lstStyle/>
          <a:p>
            <a:pPr>
              <a:lnSpc>
                <a:spcPts val="4000"/>
              </a:lnSpc>
            </a:pPr>
            <a:r>
              <a:rPr lang="en-US" sz="2000" dirty="0">
                <a:cs typeface="+mn-ea"/>
                <a:sym typeface="+mn-lt"/>
              </a:rPr>
              <a:t>2015</a:t>
            </a:r>
          </a:p>
        </p:txBody>
      </p:sp>
      <p:sp>
        <p:nvSpPr>
          <p:cNvPr id="23" name="文字方塊 22">
            <a:extLst>
              <a:ext uri="{FF2B5EF4-FFF2-40B4-BE49-F238E27FC236}">
                <a16:creationId xmlns:a16="http://schemas.microsoft.com/office/drawing/2014/main" id="{633AD7E2-507F-FA44-0B74-B9E8F8AB72AC}"/>
              </a:ext>
            </a:extLst>
          </p:cNvPr>
          <p:cNvSpPr txBox="1"/>
          <p:nvPr/>
        </p:nvSpPr>
        <p:spPr>
          <a:xfrm>
            <a:off x="813481" y="158079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7606E641-9883-3427-6C1E-23D6021CD63C}"/>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Italy </a:t>
            </a:r>
          </a:p>
        </p:txBody>
      </p:sp>
      <p:sp>
        <p:nvSpPr>
          <p:cNvPr id="25" name="文字方塊 24">
            <a:extLst>
              <a:ext uri="{FF2B5EF4-FFF2-40B4-BE49-F238E27FC236}">
                <a16:creationId xmlns:a16="http://schemas.microsoft.com/office/drawing/2014/main" id="{8D762C52-11FC-BF06-36F3-6FFDD86389CF}"/>
              </a:ext>
            </a:extLst>
          </p:cNvPr>
          <p:cNvSpPr txBox="1"/>
          <p:nvPr/>
        </p:nvSpPr>
        <p:spPr>
          <a:xfrm>
            <a:off x="871848" y="4162352"/>
            <a:ext cx="1373774" cy="547073"/>
          </a:xfrm>
          <a:prstGeom prst="rect">
            <a:avLst/>
          </a:prstGeom>
          <a:noFill/>
        </p:spPr>
        <p:txBody>
          <a:bodyPr wrap="square" rtlCol="0">
            <a:spAutoFit/>
          </a:bodyPr>
          <a:lstStyle/>
          <a:p>
            <a:pPr>
              <a:lnSpc>
                <a:spcPts val="4000"/>
              </a:lnSpc>
            </a:pPr>
            <a:r>
              <a:rPr lang="en-US" sz="2000" dirty="0">
                <a:cs typeface="+mn-ea"/>
                <a:sym typeface="+mn-lt"/>
              </a:rPr>
              <a:t>Roma</a:t>
            </a:r>
          </a:p>
        </p:txBody>
      </p:sp>
      <p:grpSp>
        <p:nvGrpSpPr>
          <p:cNvPr id="15" name="群組 14">
            <a:extLst>
              <a:ext uri="{FF2B5EF4-FFF2-40B4-BE49-F238E27FC236}">
                <a16:creationId xmlns:a16="http://schemas.microsoft.com/office/drawing/2014/main" id="{411F8807-1E72-0AD1-DFC8-6DFFEAD95ACA}"/>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336F2185-A0E5-4650-5461-517BFAC23A11}"/>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96CCD053-6B4B-13FF-A8BA-03B5227D7C53}"/>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705234AF-032D-A815-9C11-EA946E50C78D}"/>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C6DDC3AF-69D6-D014-8B08-DB570DCF8B31}"/>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6CEF9A29-3DE6-6D37-5B54-F372BD89236E}"/>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2977570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55644" y="886077"/>
            <a:ext cx="6720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BFA1003A-6879-0828-9710-560B77712ED9}"/>
              </a:ext>
            </a:extLst>
          </p:cNvPr>
          <p:cNvSpPr txBox="1"/>
          <p:nvPr/>
        </p:nvSpPr>
        <p:spPr>
          <a:xfrm>
            <a:off x="760701" y="281452"/>
            <a:ext cx="4186467" cy="1107996"/>
          </a:xfrm>
          <a:prstGeom prst="rect">
            <a:avLst/>
          </a:prstGeom>
          <a:noFill/>
        </p:spPr>
        <p:txBody>
          <a:bodyPr wrap="square" rtlCol="0">
            <a:spAutoFit/>
          </a:bodyPr>
          <a:lstStyle/>
          <a:p>
            <a:r>
              <a:rPr lang="en-US" altLang="zh-TW" sz="6600" b="1" dirty="0">
                <a:latin typeface="+mj-lt"/>
                <a:cs typeface="+mn-ea"/>
                <a:sym typeface="+mn-lt"/>
              </a:rPr>
              <a:t>Italy </a:t>
            </a:r>
          </a:p>
        </p:txBody>
      </p:sp>
      <p:sp>
        <p:nvSpPr>
          <p:cNvPr id="26" name="文字方塊 25">
            <a:extLst>
              <a:ext uri="{FF2B5EF4-FFF2-40B4-BE49-F238E27FC236}">
                <a16:creationId xmlns:a16="http://schemas.microsoft.com/office/drawing/2014/main" id="{5B23F275-8DD9-3F67-99FC-DD4E2B8F5B6F}"/>
              </a:ext>
            </a:extLst>
          </p:cNvPr>
          <p:cNvSpPr txBox="1"/>
          <p:nvPr/>
        </p:nvSpPr>
        <p:spPr>
          <a:xfrm>
            <a:off x="871848" y="2892722"/>
            <a:ext cx="2417618" cy="547073"/>
          </a:xfrm>
          <a:prstGeom prst="rect">
            <a:avLst/>
          </a:prstGeom>
          <a:noFill/>
        </p:spPr>
        <p:txBody>
          <a:bodyPr wrap="square" rtlCol="0">
            <a:spAutoFit/>
          </a:bodyPr>
          <a:lstStyle/>
          <a:p>
            <a:pPr>
              <a:lnSpc>
                <a:spcPts val="4000"/>
              </a:lnSpc>
            </a:pPr>
            <a:r>
              <a:rPr lang="en-US" sz="2000" dirty="0">
                <a:cs typeface="+mn-ea"/>
                <a:sym typeface="+mn-lt"/>
              </a:rPr>
              <a:t>8</a:t>
            </a:r>
          </a:p>
        </p:txBody>
      </p:sp>
      <p:sp>
        <p:nvSpPr>
          <p:cNvPr id="27" name="文字方塊 26">
            <a:extLst>
              <a:ext uri="{FF2B5EF4-FFF2-40B4-BE49-F238E27FC236}">
                <a16:creationId xmlns:a16="http://schemas.microsoft.com/office/drawing/2014/main" id="{CDB2AEC5-A2C1-73CC-B344-E66CEBDACEFF}"/>
              </a:ext>
            </a:extLst>
          </p:cNvPr>
          <p:cNvSpPr txBox="1"/>
          <p:nvPr/>
        </p:nvSpPr>
        <p:spPr>
          <a:xfrm>
            <a:off x="906561" y="4153114"/>
            <a:ext cx="3785063" cy="535468"/>
          </a:xfrm>
          <a:prstGeom prst="rect">
            <a:avLst/>
          </a:prstGeom>
          <a:noFill/>
        </p:spPr>
        <p:txBody>
          <a:bodyPr wrap="square" rtlCol="0">
            <a:spAutoFit/>
          </a:bodyPr>
          <a:lstStyle/>
          <a:p>
            <a:pPr>
              <a:lnSpc>
                <a:spcPts val="4000"/>
              </a:lnSpc>
            </a:pPr>
            <a:r>
              <a:rPr lang="en-US" sz="2000" dirty="0">
                <a:cs typeface="+mn-ea"/>
                <a:sym typeface="+mn-lt"/>
              </a:rPr>
              <a:t>Before &amp; After Sales Services</a:t>
            </a:r>
          </a:p>
        </p:txBody>
      </p:sp>
      <p:grpSp>
        <p:nvGrpSpPr>
          <p:cNvPr id="14" name="群組 13">
            <a:extLst>
              <a:ext uri="{FF2B5EF4-FFF2-40B4-BE49-F238E27FC236}">
                <a16:creationId xmlns:a16="http://schemas.microsoft.com/office/drawing/2014/main" id="{4B2859BF-B6AF-CD9D-1D00-1E28E5DD6343}"/>
              </a:ext>
            </a:extLst>
          </p:cNvPr>
          <p:cNvGrpSpPr/>
          <p:nvPr/>
        </p:nvGrpSpPr>
        <p:grpSpPr>
          <a:xfrm>
            <a:off x="871848" y="2406044"/>
            <a:ext cx="3811301" cy="486808"/>
            <a:chOff x="7766988" y="2101432"/>
            <a:chExt cx="1849676" cy="486808"/>
          </a:xfrm>
        </p:grpSpPr>
        <p:sp>
          <p:nvSpPr>
            <p:cNvPr id="15" name="矩形: 圓角 14">
              <a:extLst>
                <a:ext uri="{FF2B5EF4-FFF2-40B4-BE49-F238E27FC236}">
                  <a16:creationId xmlns:a16="http://schemas.microsoft.com/office/drawing/2014/main" id="{14BC4AC1-18C8-DCAE-3A0D-F2466FA6599D}"/>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6FCF4589-C44B-2533-A2D6-A4BBFA301368}"/>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F0313F66-EAE3-A8B0-03B3-1EB861A536EB}"/>
              </a:ext>
            </a:extLst>
          </p:cNvPr>
          <p:cNvGrpSpPr/>
          <p:nvPr/>
        </p:nvGrpSpPr>
        <p:grpSpPr>
          <a:xfrm>
            <a:off x="871849" y="3666306"/>
            <a:ext cx="3811300" cy="871270"/>
            <a:chOff x="7793459" y="3771377"/>
            <a:chExt cx="1614343" cy="871270"/>
          </a:xfrm>
        </p:grpSpPr>
        <p:sp>
          <p:nvSpPr>
            <p:cNvPr id="29" name="矩形: 圓角 28">
              <a:extLst>
                <a:ext uri="{FF2B5EF4-FFF2-40B4-BE49-F238E27FC236}">
                  <a16:creationId xmlns:a16="http://schemas.microsoft.com/office/drawing/2014/main" id="{EDE0A6D7-1C51-3DD8-0AF8-A496ACE6EA0C}"/>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9D15301A-5FB5-0CD0-2A8B-6EB301FD996E}"/>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31" name="文字方塊 30">
            <a:extLst>
              <a:ext uri="{FF2B5EF4-FFF2-40B4-BE49-F238E27FC236}">
                <a16:creationId xmlns:a16="http://schemas.microsoft.com/office/drawing/2014/main" id="{9AA282FC-FAC6-4FBF-9899-BC6C6DBB6B19}"/>
              </a:ext>
            </a:extLst>
          </p:cNvPr>
          <p:cNvSpPr txBox="1"/>
          <p:nvPr/>
        </p:nvSpPr>
        <p:spPr>
          <a:xfrm>
            <a:off x="813481" y="158079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Tree>
    <p:extLst>
      <p:ext uri="{BB962C8B-B14F-4D97-AF65-F5344CB8AC3E}">
        <p14:creationId xmlns:p14="http://schemas.microsoft.com/office/powerpoint/2010/main" val="42422843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p:blipFill>
        <p:spPr bwMode="auto">
          <a:xfrm>
            <a:off x="4815567"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93624"/>
            <a:ext cx="2417618" cy="547073"/>
          </a:xfrm>
          <a:prstGeom prst="rect">
            <a:avLst/>
          </a:prstGeom>
          <a:noFill/>
        </p:spPr>
        <p:txBody>
          <a:bodyPr wrap="square" rtlCol="0">
            <a:spAutoFit/>
          </a:bodyPr>
          <a:lstStyle/>
          <a:p>
            <a:pPr>
              <a:lnSpc>
                <a:spcPts val="4000"/>
              </a:lnSpc>
            </a:pPr>
            <a:r>
              <a:rPr lang="en-US" sz="2000" dirty="0">
                <a:cs typeface="+mn-ea"/>
                <a:sym typeface="+mn-lt"/>
              </a:rPr>
              <a:t>2016</a:t>
            </a:r>
          </a:p>
        </p:txBody>
      </p:sp>
      <p:sp>
        <p:nvSpPr>
          <p:cNvPr id="23" name="文字方塊 22">
            <a:extLst>
              <a:ext uri="{FF2B5EF4-FFF2-40B4-BE49-F238E27FC236}">
                <a16:creationId xmlns:a16="http://schemas.microsoft.com/office/drawing/2014/main" id="{BE2A7F47-72DC-1545-E3A0-D07CE81B95AC}"/>
              </a:ext>
            </a:extLst>
          </p:cNvPr>
          <p:cNvSpPr txBox="1"/>
          <p:nvPr/>
        </p:nvSpPr>
        <p:spPr>
          <a:xfrm>
            <a:off x="760701" y="1563174"/>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D4D7BA36-3257-767C-1996-1B84C480555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Japan </a:t>
            </a:r>
          </a:p>
        </p:txBody>
      </p:sp>
      <p:pic>
        <p:nvPicPr>
          <p:cNvPr id="25" name="Picture 4">
            <a:extLst>
              <a:ext uri="{FF2B5EF4-FFF2-40B4-BE49-F238E27FC236}">
                <a16:creationId xmlns:a16="http://schemas.microsoft.com/office/drawing/2014/main" id="{70B21D60-4BB2-9405-558B-32CCD9CC08A2}"/>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815567" y="1093698"/>
            <a:ext cx="6822000" cy="5431508"/>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6" name="文字方塊 25">
            <a:extLst>
              <a:ext uri="{FF2B5EF4-FFF2-40B4-BE49-F238E27FC236}">
                <a16:creationId xmlns:a16="http://schemas.microsoft.com/office/drawing/2014/main" id="{7D29CD74-8763-D1A2-F915-EFE2B5BCC53A}"/>
              </a:ext>
            </a:extLst>
          </p:cNvPr>
          <p:cNvSpPr txBox="1"/>
          <p:nvPr/>
        </p:nvSpPr>
        <p:spPr>
          <a:xfrm>
            <a:off x="871848" y="4162352"/>
            <a:ext cx="1373774" cy="547073"/>
          </a:xfrm>
          <a:prstGeom prst="rect">
            <a:avLst/>
          </a:prstGeom>
          <a:noFill/>
        </p:spPr>
        <p:txBody>
          <a:bodyPr wrap="square" rtlCol="0">
            <a:spAutoFit/>
          </a:bodyPr>
          <a:lstStyle/>
          <a:p>
            <a:pPr>
              <a:lnSpc>
                <a:spcPts val="4000"/>
              </a:lnSpc>
            </a:pPr>
            <a:r>
              <a:rPr lang="en-US" sz="2000" dirty="0">
                <a:cs typeface="+mn-ea"/>
                <a:sym typeface="+mn-lt"/>
              </a:rPr>
              <a:t>Tokyo</a:t>
            </a:r>
          </a:p>
        </p:txBody>
      </p:sp>
      <p:grpSp>
        <p:nvGrpSpPr>
          <p:cNvPr id="15" name="群組 14">
            <a:extLst>
              <a:ext uri="{FF2B5EF4-FFF2-40B4-BE49-F238E27FC236}">
                <a16:creationId xmlns:a16="http://schemas.microsoft.com/office/drawing/2014/main" id="{5CA10EFA-AAC1-8320-8666-E78D9D63698B}"/>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A66B793A-1DC5-E435-D9BC-8DE16F589BA6}"/>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F13591F4-72E7-DCC2-2879-6E33A67C8DF2}"/>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E72B5C3A-E16D-BC66-D48A-0D3754E48412}"/>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BC1D361B-E7C1-B7D7-3FC5-1ADA98F16F82}"/>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0D326703-5539-A520-F93D-7BF4757757A0}"/>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1300944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p:blipFill>
        <p:spPr bwMode="auto">
          <a:xfrm>
            <a:off x="4867832" y="1146306"/>
            <a:ext cx="6717469"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C487CC40-5403-78A8-0429-48CE37594082}"/>
              </a:ext>
            </a:extLst>
          </p:cNvPr>
          <p:cNvSpPr txBox="1"/>
          <p:nvPr/>
        </p:nvSpPr>
        <p:spPr>
          <a:xfrm>
            <a:off x="906562" y="2881927"/>
            <a:ext cx="2417618" cy="547073"/>
          </a:xfrm>
          <a:prstGeom prst="rect">
            <a:avLst/>
          </a:prstGeom>
          <a:noFill/>
        </p:spPr>
        <p:txBody>
          <a:bodyPr wrap="square" rtlCol="0">
            <a:spAutoFit/>
          </a:bodyPr>
          <a:lstStyle/>
          <a:p>
            <a:pPr>
              <a:lnSpc>
                <a:spcPts val="4000"/>
              </a:lnSpc>
            </a:pPr>
            <a:r>
              <a:rPr lang="en-US" sz="2000" dirty="0">
                <a:cs typeface="+mn-ea"/>
                <a:sym typeface="+mn-lt"/>
              </a:rPr>
              <a:t>15</a:t>
            </a:r>
          </a:p>
        </p:txBody>
      </p:sp>
      <p:sp>
        <p:nvSpPr>
          <p:cNvPr id="22" name="文字方塊 21">
            <a:extLst>
              <a:ext uri="{FF2B5EF4-FFF2-40B4-BE49-F238E27FC236}">
                <a16:creationId xmlns:a16="http://schemas.microsoft.com/office/drawing/2014/main" id="{A3D9B08A-3559-8F6B-49D8-937DCF87CEFC}"/>
              </a:ext>
            </a:extLst>
          </p:cNvPr>
          <p:cNvSpPr txBox="1"/>
          <p:nvPr/>
        </p:nvSpPr>
        <p:spPr>
          <a:xfrm>
            <a:off x="871848" y="4162610"/>
            <a:ext cx="3811300" cy="535468"/>
          </a:xfrm>
          <a:prstGeom prst="rect">
            <a:avLst/>
          </a:prstGeom>
          <a:noFill/>
        </p:spPr>
        <p:txBody>
          <a:bodyPr wrap="square" rtlCol="0">
            <a:spAutoFit/>
          </a:bodyPr>
          <a:lstStyle/>
          <a:p>
            <a:pPr>
              <a:lnSpc>
                <a:spcPts val="4000"/>
              </a:lnSpc>
            </a:pPr>
            <a:r>
              <a:rPr lang="en-US" sz="2000" dirty="0">
                <a:cs typeface="+mn-ea"/>
                <a:sym typeface="+mn-lt"/>
              </a:rPr>
              <a:t>Before &amp; After Sales Services</a:t>
            </a:r>
          </a:p>
        </p:txBody>
      </p:sp>
      <p:sp>
        <p:nvSpPr>
          <p:cNvPr id="23" name="文字方塊 22">
            <a:extLst>
              <a:ext uri="{FF2B5EF4-FFF2-40B4-BE49-F238E27FC236}">
                <a16:creationId xmlns:a16="http://schemas.microsoft.com/office/drawing/2014/main" id="{BE2A7F47-72DC-1545-E3A0-D07CE81B95AC}"/>
              </a:ext>
            </a:extLst>
          </p:cNvPr>
          <p:cNvSpPr txBox="1"/>
          <p:nvPr/>
        </p:nvSpPr>
        <p:spPr>
          <a:xfrm>
            <a:off x="760701" y="1563174"/>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D4D7BA36-3257-767C-1996-1B84C480555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Japan </a:t>
            </a:r>
          </a:p>
        </p:txBody>
      </p:sp>
      <p:grpSp>
        <p:nvGrpSpPr>
          <p:cNvPr id="13" name="群組 12">
            <a:extLst>
              <a:ext uri="{FF2B5EF4-FFF2-40B4-BE49-F238E27FC236}">
                <a16:creationId xmlns:a16="http://schemas.microsoft.com/office/drawing/2014/main" id="{A9161B34-2821-9F61-AC00-46924256643D}"/>
              </a:ext>
            </a:extLst>
          </p:cNvPr>
          <p:cNvGrpSpPr/>
          <p:nvPr/>
        </p:nvGrpSpPr>
        <p:grpSpPr>
          <a:xfrm>
            <a:off x="871848" y="2406044"/>
            <a:ext cx="3811301" cy="486808"/>
            <a:chOff x="7766988" y="2101432"/>
            <a:chExt cx="1849676" cy="486808"/>
          </a:xfrm>
        </p:grpSpPr>
        <p:sp>
          <p:nvSpPr>
            <p:cNvPr id="14" name="矩形: 圓角 13">
              <a:extLst>
                <a:ext uri="{FF2B5EF4-FFF2-40B4-BE49-F238E27FC236}">
                  <a16:creationId xmlns:a16="http://schemas.microsoft.com/office/drawing/2014/main" id="{75FA36C5-B8DC-7CA0-454C-9D100C14750B}"/>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177C1F9F-5691-DD33-40F6-98B23D1E9BEE}"/>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26" name="群組 25">
            <a:extLst>
              <a:ext uri="{FF2B5EF4-FFF2-40B4-BE49-F238E27FC236}">
                <a16:creationId xmlns:a16="http://schemas.microsoft.com/office/drawing/2014/main" id="{7AA0E723-7719-C395-FA08-FCFE7E326BE5}"/>
              </a:ext>
            </a:extLst>
          </p:cNvPr>
          <p:cNvGrpSpPr/>
          <p:nvPr/>
        </p:nvGrpSpPr>
        <p:grpSpPr>
          <a:xfrm>
            <a:off x="871849" y="3666306"/>
            <a:ext cx="3811300" cy="871270"/>
            <a:chOff x="7793459" y="3771377"/>
            <a:chExt cx="1614343" cy="871270"/>
          </a:xfrm>
        </p:grpSpPr>
        <p:sp>
          <p:nvSpPr>
            <p:cNvPr id="27" name="矩形: 圓角 26">
              <a:extLst>
                <a:ext uri="{FF2B5EF4-FFF2-40B4-BE49-F238E27FC236}">
                  <a16:creationId xmlns:a16="http://schemas.microsoft.com/office/drawing/2014/main" id="{F5040448-7EA5-C674-919A-A40025D82393}"/>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C4125827-D087-47CB-1680-948ACD715ED2}"/>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Tree>
    <p:extLst>
      <p:ext uri="{BB962C8B-B14F-4D97-AF65-F5344CB8AC3E}">
        <p14:creationId xmlns:p14="http://schemas.microsoft.com/office/powerpoint/2010/main" val="1432489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a:extLst>
              <a:ext uri="{28A0092B-C50C-407E-A947-70E740481C1C}">
                <a14:useLocalDpi xmlns:a14="http://schemas.microsoft.com/office/drawing/2010/main" val="0"/>
              </a:ext>
            </a:extLst>
          </a:blip>
          <a:srcRect/>
          <a:stretch/>
        </p:blipFill>
        <p:spPr bwMode="auto">
          <a:xfrm>
            <a:off x="4815567" y="1345419"/>
            <a:ext cx="6822000" cy="4641773"/>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53462"/>
            <a:ext cx="2417618" cy="547073"/>
          </a:xfrm>
          <a:prstGeom prst="rect">
            <a:avLst/>
          </a:prstGeom>
          <a:noFill/>
        </p:spPr>
        <p:txBody>
          <a:bodyPr wrap="square" rtlCol="0">
            <a:spAutoFit/>
          </a:bodyPr>
          <a:lstStyle/>
          <a:p>
            <a:pPr>
              <a:lnSpc>
                <a:spcPts val="4000"/>
              </a:lnSpc>
            </a:pPr>
            <a:r>
              <a:rPr lang="en-US" sz="2000" dirty="0">
                <a:cs typeface="+mn-ea"/>
                <a:sym typeface="+mn-lt"/>
              </a:rPr>
              <a:t>2017</a:t>
            </a:r>
          </a:p>
        </p:txBody>
      </p:sp>
      <p:sp>
        <p:nvSpPr>
          <p:cNvPr id="23" name="文字方塊 22">
            <a:extLst>
              <a:ext uri="{FF2B5EF4-FFF2-40B4-BE49-F238E27FC236}">
                <a16:creationId xmlns:a16="http://schemas.microsoft.com/office/drawing/2014/main" id="{46371F60-5615-923F-E89B-178AC96EF2AB}"/>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16851A3A-2D05-7405-490F-3D0CCB4A79F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India </a:t>
            </a:r>
          </a:p>
        </p:txBody>
      </p:sp>
      <p:sp>
        <p:nvSpPr>
          <p:cNvPr id="25" name="文字方塊 24">
            <a:extLst>
              <a:ext uri="{FF2B5EF4-FFF2-40B4-BE49-F238E27FC236}">
                <a16:creationId xmlns:a16="http://schemas.microsoft.com/office/drawing/2014/main" id="{DA0E0FE0-FB0D-7936-8B4E-8CF25FD339F8}"/>
              </a:ext>
            </a:extLst>
          </p:cNvPr>
          <p:cNvSpPr txBox="1"/>
          <p:nvPr/>
        </p:nvSpPr>
        <p:spPr>
          <a:xfrm>
            <a:off x="871848" y="4145348"/>
            <a:ext cx="3514522" cy="535468"/>
          </a:xfrm>
          <a:prstGeom prst="rect">
            <a:avLst/>
          </a:prstGeom>
          <a:noFill/>
        </p:spPr>
        <p:txBody>
          <a:bodyPr wrap="square" rtlCol="0">
            <a:spAutoFit/>
          </a:bodyPr>
          <a:lstStyle/>
          <a:p>
            <a:pPr>
              <a:lnSpc>
                <a:spcPts val="4000"/>
              </a:lnSpc>
            </a:pPr>
            <a:r>
              <a:rPr lang="en-US" sz="2000" dirty="0">
                <a:cs typeface="+mn-ea"/>
                <a:sym typeface="+mn-lt"/>
              </a:rPr>
              <a:t>Bengaluru (Bangalore</a:t>
            </a:r>
            <a:r>
              <a:rPr lang="en-US" altLang="zh-TW" sz="2000" dirty="0">
                <a:cs typeface="+mn-ea"/>
                <a:sym typeface="+mn-lt"/>
              </a:rPr>
              <a:t>)</a:t>
            </a:r>
            <a:endParaRPr lang="en-US" sz="2000" dirty="0">
              <a:cs typeface="+mn-ea"/>
              <a:sym typeface="+mn-lt"/>
            </a:endParaRPr>
          </a:p>
        </p:txBody>
      </p:sp>
      <p:grpSp>
        <p:nvGrpSpPr>
          <p:cNvPr id="15" name="群組 14">
            <a:extLst>
              <a:ext uri="{FF2B5EF4-FFF2-40B4-BE49-F238E27FC236}">
                <a16:creationId xmlns:a16="http://schemas.microsoft.com/office/drawing/2014/main" id="{05D0CE9B-EE00-8E12-8089-7CCD3E601E32}"/>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F81277EE-5C4F-3FBC-DE09-60871EBF7F31}"/>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FCEF77CA-C110-9188-EBDF-C7AF20EBBB9E}"/>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F654C457-EA0A-A5E1-958B-B733BF327AD4}"/>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903EC8B8-3375-D8A1-3B1C-765B42A4C73A}"/>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A3EF855D-E7DF-69BC-8461-D5B71CA45BEE}"/>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3003868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字方塊 20">
            <a:extLst>
              <a:ext uri="{FF2B5EF4-FFF2-40B4-BE49-F238E27FC236}">
                <a16:creationId xmlns:a16="http://schemas.microsoft.com/office/drawing/2014/main" id="{C487CC40-5403-78A8-0429-48CE37594082}"/>
              </a:ext>
            </a:extLst>
          </p:cNvPr>
          <p:cNvSpPr txBox="1"/>
          <p:nvPr/>
        </p:nvSpPr>
        <p:spPr>
          <a:xfrm>
            <a:off x="871848" y="2900499"/>
            <a:ext cx="2417618" cy="547073"/>
          </a:xfrm>
          <a:prstGeom prst="rect">
            <a:avLst/>
          </a:prstGeom>
          <a:noFill/>
        </p:spPr>
        <p:txBody>
          <a:bodyPr wrap="square" rtlCol="0">
            <a:spAutoFit/>
          </a:bodyPr>
          <a:lstStyle/>
          <a:p>
            <a:pPr>
              <a:lnSpc>
                <a:spcPts val="4000"/>
              </a:lnSpc>
            </a:pPr>
            <a:r>
              <a:rPr lang="en-US" sz="2000" dirty="0">
                <a:cs typeface="+mn-ea"/>
                <a:sym typeface="+mn-lt"/>
              </a:rPr>
              <a:t>48</a:t>
            </a:r>
          </a:p>
        </p:txBody>
      </p:sp>
      <p:sp>
        <p:nvSpPr>
          <p:cNvPr id="22" name="文字方塊 21">
            <a:extLst>
              <a:ext uri="{FF2B5EF4-FFF2-40B4-BE49-F238E27FC236}">
                <a16:creationId xmlns:a16="http://schemas.microsoft.com/office/drawing/2014/main" id="{A3D9B08A-3559-8F6B-49D8-937DCF87CEFC}"/>
              </a:ext>
            </a:extLst>
          </p:cNvPr>
          <p:cNvSpPr txBox="1"/>
          <p:nvPr/>
        </p:nvSpPr>
        <p:spPr>
          <a:xfrm>
            <a:off x="871848" y="4153114"/>
            <a:ext cx="3506910" cy="547586"/>
          </a:xfrm>
          <a:prstGeom prst="rect">
            <a:avLst/>
          </a:prstGeom>
          <a:noFill/>
        </p:spPr>
        <p:txBody>
          <a:bodyPr wrap="square" rtlCol="0">
            <a:spAutoFit/>
          </a:bodyPr>
          <a:lstStyle/>
          <a:p>
            <a:pPr>
              <a:lnSpc>
                <a:spcPts val="4000"/>
              </a:lnSpc>
            </a:pPr>
            <a:r>
              <a:rPr lang="en-US" sz="2000" dirty="0">
                <a:cs typeface="+mn-ea"/>
                <a:sym typeface="+mn-lt"/>
              </a:rPr>
              <a:t>R&amp;D and After Sales Service</a:t>
            </a:r>
          </a:p>
        </p:txBody>
      </p:sp>
      <p:sp>
        <p:nvSpPr>
          <p:cNvPr id="23" name="文字方塊 22">
            <a:extLst>
              <a:ext uri="{FF2B5EF4-FFF2-40B4-BE49-F238E27FC236}">
                <a16:creationId xmlns:a16="http://schemas.microsoft.com/office/drawing/2014/main" id="{46371F60-5615-923F-E89B-178AC96EF2AB}"/>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16851A3A-2D05-7405-490F-3D0CCB4A79F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India </a:t>
            </a:r>
          </a:p>
        </p:txBody>
      </p:sp>
      <p:pic>
        <p:nvPicPr>
          <p:cNvPr id="3" name="圖片 2" descr="一張含有 個人, 直立的, 團體, 人 的圖片&#10;&#10;自動產生的描述">
            <a:extLst>
              <a:ext uri="{FF2B5EF4-FFF2-40B4-BE49-F238E27FC236}">
                <a16:creationId xmlns:a16="http://schemas.microsoft.com/office/drawing/2014/main" id="{75B7B895-940F-E87D-4587-0CEF008235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15567" y="1146307"/>
            <a:ext cx="6822000" cy="5039999"/>
          </a:xfrm>
          <a:prstGeom prst="rect">
            <a:avLst/>
          </a:prstGeom>
          <a:effectLst>
            <a:outerShdw blurRad="431800" dist="368300" dir="5760000" sx="106000" sy="106000" algn="ctr" rotWithShape="0">
              <a:srgbClr val="000000">
                <a:alpha val="34000"/>
              </a:srgbClr>
            </a:outerShdw>
          </a:effectLst>
        </p:spPr>
      </p:pic>
      <p:grpSp>
        <p:nvGrpSpPr>
          <p:cNvPr id="13" name="群組 12">
            <a:extLst>
              <a:ext uri="{FF2B5EF4-FFF2-40B4-BE49-F238E27FC236}">
                <a16:creationId xmlns:a16="http://schemas.microsoft.com/office/drawing/2014/main" id="{9D2056C8-B329-EF05-54A2-F793BFEBF887}"/>
              </a:ext>
            </a:extLst>
          </p:cNvPr>
          <p:cNvGrpSpPr/>
          <p:nvPr/>
        </p:nvGrpSpPr>
        <p:grpSpPr>
          <a:xfrm>
            <a:off x="871848" y="2406044"/>
            <a:ext cx="3811301" cy="486808"/>
            <a:chOff x="7766988" y="2101432"/>
            <a:chExt cx="1849676" cy="486808"/>
          </a:xfrm>
        </p:grpSpPr>
        <p:sp>
          <p:nvSpPr>
            <p:cNvPr id="14" name="矩形: 圓角 13">
              <a:extLst>
                <a:ext uri="{FF2B5EF4-FFF2-40B4-BE49-F238E27FC236}">
                  <a16:creationId xmlns:a16="http://schemas.microsoft.com/office/drawing/2014/main" id="{058F5113-DB9A-567A-6BAA-A58EDA9C84C8}"/>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C147F80D-6A43-2302-DA84-83AB2C7EA25B}"/>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26" name="群組 25">
            <a:extLst>
              <a:ext uri="{FF2B5EF4-FFF2-40B4-BE49-F238E27FC236}">
                <a16:creationId xmlns:a16="http://schemas.microsoft.com/office/drawing/2014/main" id="{91961001-FD97-FC8D-A56A-67129812854B}"/>
              </a:ext>
            </a:extLst>
          </p:cNvPr>
          <p:cNvGrpSpPr/>
          <p:nvPr/>
        </p:nvGrpSpPr>
        <p:grpSpPr>
          <a:xfrm>
            <a:off x="871849" y="3666306"/>
            <a:ext cx="3811300" cy="871270"/>
            <a:chOff x="7793459" y="3771377"/>
            <a:chExt cx="1614343" cy="871270"/>
          </a:xfrm>
        </p:grpSpPr>
        <p:sp>
          <p:nvSpPr>
            <p:cNvPr id="27" name="矩形: 圓角 26">
              <a:extLst>
                <a:ext uri="{FF2B5EF4-FFF2-40B4-BE49-F238E27FC236}">
                  <a16:creationId xmlns:a16="http://schemas.microsoft.com/office/drawing/2014/main" id="{A7CE8643-1F0B-C0B0-B36C-B0C146DEF04D}"/>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C8376618-5CC7-762A-E3A1-3291D28F23D9}"/>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Tree>
    <p:extLst>
      <p:ext uri="{BB962C8B-B14F-4D97-AF65-F5344CB8AC3E}">
        <p14:creationId xmlns:p14="http://schemas.microsoft.com/office/powerpoint/2010/main" val="2914628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8">
            <a:extLst>
              <a:ext uri="{FF2B5EF4-FFF2-40B4-BE49-F238E27FC236}">
                <a16:creationId xmlns:a16="http://schemas.microsoft.com/office/drawing/2014/main" id="{21E97071-46F3-1D23-EDC5-145FDF71DC9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91051" y="1848173"/>
            <a:ext cx="892084" cy="531559"/>
          </a:xfrm>
          <a:prstGeom prst="rect">
            <a:avLst/>
          </a:prstGeom>
          <a:noFill/>
          <a:effectLst>
            <a:outerShdw blurRad="431800" dist="1270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73" name="圖形 72">
            <a:extLst>
              <a:ext uri="{FF2B5EF4-FFF2-40B4-BE49-F238E27FC236}">
                <a16:creationId xmlns:a16="http://schemas.microsoft.com/office/drawing/2014/main" id="{829BB988-D8CB-26EE-DBE6-47EC77DD681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0664" y="2255358"/>
            <a:ext cx="751967" cy="129244"/>
          </a:xfrm>
          <a:prstGeom prst="rect">
            <a:avLst/>
          </a:prstGeom>
        </p:spPr>
      </p:pic>
      <p:pic>
        <p:nvPicPr>
          <p:cNvPr id="75" name="圖片 74" descr="一張含有 建築物, 室外, 政府大樓, 公寓大樓 的圖片&#10;&#10;自動產生的描述">
            <a:extLst>
              <a:ext uri="{FF2B5EF4-FFF2-40B4-BE49-F238E27FC236}">
                <a16:creationId xmlns:a16="http://schemas.microsoft.com/office/drawing/2014/main" id="{DC507DA8-FFA4-E3C4-0B31-806F040186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556"/>
          <a:stretch/>
        </p:blipFill>
        <p:spPr>
          <a:xfrm>
            <a:off x="1400852" y="1840232"/>
            <a:ext cx="412088" cy="580887"/>
          </a:xfrm>
          <a:prstGeom prst="rect">
            <a:avLst/>
          </a:prstGeom>
          <a:effectLst>
            <a:outerShdw blurRad="431800" dist="127000" dir="5760000" sx="106000" sy="106000" rotWithShape="0">
              <a:prstClr val="black">
                <a:alpha val="34000"/>
              </a:prstClr>
            </a:outerShdw>
          </a:effectLst>
        </p:spPr>
      </p:pic>
      <p:pic>
        <p:nvPicPr>
          <p:cNvPr id="72" name="Picture 4">
            <a:extLst>
              <a:ext uri="{FF2B5EF4-FFF2-40B4-BE49-F238E27FC236}">
                <a16:creationId xmlns:a16="http://schemas.microsoft.com/office/drawing/2014/main" id="{48E6A8F2-9B23-5525-1C79-C44F33AED890}"/>
              </a:ext>
            </a:extLst>
          </p:cNvPr>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732560" y="1891149"/>
            <a:ext cx="751966" cy="479051"/>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70" name="Picture 8">
            <a:extLst>
              <a:ext uri="{FF2B5EF4-FFF2-40B4-BE49-F238E27FC236}">
                <a16:creationId xmlns:a16="http://schemas.microsoft.com/office/drawing/2014/main" id="{0DE1B576-AC8C-42B0-64F6-C32542103B1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11180160" y="1803633"/>
            <a:ext cx="797853" cy="516347"/>
          </a:xfrm>
          <a:prstGeom prst="rect">
            <a:avLst/>
          </a:prstGeom>
          <a:noFill/>
          <a:effectLst>
            <a:outerShdw blurRad="431800" dist="1270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79" name="圓角矩形 28">
            <a:extLst>
              <a:ext uri="{FF2B5EF4-FFF2-40B4-BE49-F238E27FC236}">
                <a16:creationId xmlns:a16="http://schemas.microsoft.com/office/drawing/2014/main" id="{9C915FEB-4EBF-650D-3F5A-41E78AC4C468}"/>
              </a:ext>
            </a:extLst>
          </p:cNvPr>
          <p:cNvSpPr/>
          <p:nvPr/>
        </p:nvSpPr>
        <p:spPr>
          <a:xfrm>
            <a:off x="8870830" y="4774977"/>
            <a:ext cx="2328287" cy="1160734"/>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80" name="圓角矩形 28">
            <a:extLst>
              <a:ext uri="{FF2B5EF4-FFF2-40B4-BE49-F238E27FC236}">
                <a16:creationId xmlns:a16="http://schemas.microsoft.com/office/drawing/2014/main" id="{D387C150-C033-0E97-A3DB-D81BB82198DA}"/>
              </a:ext>
            </a:extLst>
          </p:cNvPr>
          <p:cNvSpPr/>
          <p:nvPr/>
        </p:nvSpPr>
        <p:spPr>
          <a:xfrm>
            <a:off x="6061663" y="4774922"/>
            <a:ext cx="2328287" cy="812422"/>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82" name="圓角矩形 28">
            <a:extLst>
              <a:ext uri="{FF2B5EF4-FFF2-40B4-BE49-F238E27FC236}">
                <a16:creationId xmlns:a16="http://schemas.microsoft.com/office/drawing/2014/main" id="{0992560D-8B2E-8C14-CB2A-889D6BFC84B5}"/>
              </a:ext>
            </a:extLst>
          </p:cNvPr>
          <p:cNvSpPr/>
          <p:nvPr/>
        </p:nvSpPr>
        <p:spPr>
          <a:xfrm>
            <a:off x="562862" y="4841632"/>
            <a:ext cx="2237138" cy="120821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81" name="圓角矩形 28">
            <a:extLst>
              <a:ext uri="{FF2B5EF4-FFF2-40B4-BE49-F238E27FC236}">
                <a16:creationId xmlns:a16="http://schemas.microsoft.com/office/drawing/2014/main" id="{3C704C6E-B19C-BE08-234D-A307AC1961AA}"/>
              </a:ext>
            </a:extLst>
          </p:cNvPr>
          <p:cNvSpPr/>
          <p:nvPr/>
        </p:nvSpPr>
        <p:spPr>
          <a:xfrm>
            <a:off x="173071" y="2477329"/>
            <a:ext cx="1642182" cy="76790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7" name="圓角矩形 28">
            <a:extLst>
              <a:ext uri="{FF2B5EF4-FFF2-40B4-BE49-F238E27FC236}">
                <a16:creationId xmlns:a16="http://schemas.microsoft.com/office/drawing/2014/main" id="{1F50616A-3C6A-74C9-3998-D1B4BD335254}"/>
              </a:ext>
            </a:extLst>
          </p:cNvPr>
          <p:cNvSpPr/>
          <p:nvPr/>
        </p:nvSpPr>
        <p:spPr>
          <a:xfrm>
            <a:off x="4530147" y="2477493"/>
            <a:ext cx="1969561" cy="977068"/>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8" name="圓角矩形 28">
            <a:extLst>
              <a:ext uri="{FF2B5EF4-FFF2-40B4-BE49-F238E27FC236}">
                <a16:creationId xmlns:a16="http://schemas.microsoft.com/office/drawing/2014/main" id="{305196F0-A849-66FA-39C5-55DF3059EC89}"/>
              </a:ext>
            </a:extLst>
          </p:cNvPr>
          <p:cNvSpPr/>
          <p:nvPr/>
        </p:nvSpPr>
        <p:spPr>
          <a:xfrm>
            <a:off x="9882608" y="2389203"/>
            <a:ext cx="2086124" cy="101407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4" name="圓角矩形 28">
            <a:extLst>
              <a:ext uri="{FF2B5EF4-FFF2-40B4-BE49-F238E27FC236}">
                <a16:creationId xmlns:a16="http://schemas.microsoft.com/office/drawing/2014/main" id="{E34F068E-6029-DAFF-8C69-47F90A1EC82F}"/>
              </a:ext>
            </a:extLst>
          </p:cNvPr>
          <p:cNvSpPr/>
          <p:nvPr/>
        </p:nvSpPr>
        <p:spPr>
          <a:xfrm>
            <a:off x="2062332" y="2477493"/>
            <a:ext cx="2236891" cy="977068"/>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5" name="圓角矩形 28">
            <a:extLst>
              <a:ext uri="{FF2B5EF4-FFF2-40B4-BE49-F238E27FC236}">
                <a16:creationId xmlns:a16="http://schemas.microsoft.com/office/drawing/2014/main" id="{3FBBA533-9DAB-EF45-0AB8-E7B7EABF5EA6}"/>
              </a:ext>
            </a:extLst>
          </p:cNvPr>
          <p:cNvSpPr/>
          <p:nvPr/>
        </p:nvSpPr>
        <p:spPr>
          <a:xfrm>
            <a:off x="6726438" y="1802929"/>
            <a:ext cx="2929440" cy="1607752"/>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2" name="圓角矩形 28">
            <a:extLst>
              <a:ext uri="{FF2B5EF4-FFF2-40B4-BE49-F238E27FC236}">
                <a16:creationId xmlns:a16="http://schemas.microsoft.com/office/drawing/2014/main" id="{A437F3DB-D41F-B26D-E8C8-DCA8A29A995D}"/>
              </a:ext>
            </a:extLst>
          </p:cNvPr>
          <p:cNvSpPr/>
          <p:nvPr/>
        </p:nvSpPr>
        <p:spPr>
          <a:xfrm>
            <a:off x="3073781" y="4776789"/>
            <a:ext cx="2771888" cy="1830014"/>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4" name="文字方塊 3">
            <a:extLst>
              <a:ext uri="{FF2B5EF4-FFF2-40B4-BE49-F238E27FC236}">
                <a16:creationId xmlns:a16="http://schemas.microsoft.com/office/drawing/2014/main" id="{C68AECED-FC12-7168-0BD0-CD6C1D506F37}"/>
              </a:ext>
            </a:extLst>
          </p:cNvPr>
          <p:cNvSpPr txBox="1"/>
          <p:nvPr/>
        </p:nvSpPr>
        <p:spPr>
          <a:xfrm>
            <a:off x="743324" y="302559"/>
            <a:ext cx="6858000" cy="938719"/>
          </a:xfrm>
          <a:prstGeom prst="rect">
            <a:avLst/>
          </a:prstGeom>
          <a:noFill/>
        </p:spPr>
        <p:txBody>
          <a:bodyPr wrap="square" rtlCol="0">
            <a:spAutoFit/>
          </a:bodyPr>
          <a:lstStyle/>
          <a:p>
            <a:r>
              <a:rPr lang="en-US" sz="5500" b="1" dirty="0">
                <a:cs typeface="+mn-ea"/>
                <a:sym typeface="+mn-lt"/>
              </a:rPr>
              <a:t>Yearbook</a:t>
            </a:r>
          </a:p>
        </p:txBody>
      </p:sp>
      <p:sp>
        <p:nvSpPr>
          <p:cNvPr id="10" name="文字方塊 9">
            <a:extLst>
              <a:ext uri="{FF2B5EF4-FFF2-40B4-BE49-F238E27FC236}">
                <a16:creationId xmlns:a16="http://schemas.microsoft.com/office/drawing/2014/main" id="{882993EE-6051-1420-D6CC-67A798EC8327}"/>
              </a:ext>
            </a:extLst>
          </p:cNvPr>
          <p:cNvSpPr txBox="1"/>
          <p:nvPr/>
        </p:nvSpPr>
        <p:spPr>
          <a:xfrm>
            <a:off x="659384" y="4987918"/>
            <a:ext cx="2173462" cy="1038169"/>
          </a:xfrm>
          <a:prstGeom prst="rect">
            <a:avLst/>
          </a:prstGeom>
          <a:noFill/>
        </p:spPr>
        <p:txBody>
          <a:bodyPr wrap="square" rtlCol="0">
            <a:spAutoFit/>
          </a:bodyPr>
          <a:lstStyle/>
          <a:p>
            <a:pPr>
              <a:lnSpc>
                <a:spcPts val="1500"/>
              </a:lnSpc>
            </a:pPr>
            <a:r>
              <a:rPr lang="en-US" sz="1100" b="1" dirty="0">
                <a:solidFill>
                  <a:srgbClr val="0C6C8A"/>
                </a:solidFill>
                <a:cs typeface="+mn-ea"/>
                <a:sym typeface="+mn-lt"/>
              </a:rPr>
              <a:t>US office/Warehouse</a:t>
            </a:r>
            <a:br>
              <a:rPr lang="en-US" sz="1100" b="1" dirty="0">
                <a:solidFill>
                  <a:srgbClr val="0C6C8A"/>
                </a:solidFill>
                <a:cs typeface="+mn-ea"/>
                <a:sym typeface="+mn-lt"/>
              </a:rPr>
            </a:br>
            <a:r>
              <a:rPr lang="en-US" sz="1100" dirty="0">
                <a:cs typeface="+mn-ea"/>
                <a:sym typeface="+mn-lt"/>
              </a:rPr>
              <a:t>Established in Pomona, California, mainly offering services to customers in the Americas</a:t>
            </a:r>
          </a:p>
        </p:txBody>
      </p:sp>
      <p:sp>
        <p:nvSpPr>
          <p:cNvPr id="14" name="文字方塊 13">
            <a:extLst>
              <a:ext uri="{FF2B5EF4-FFF2-40B4-BE49-F238E27FC236}">
                <a16:creationId xmlns:a16="http://schemas.microsoft.com/office/drawing/2014/main" id="{C4647E44-CBB6-3269-362E-E3C5BD40CA40}"/>
              </a:ext>
            </a:extLst>
          </p:cNvPr>
          <p:cNvSpPr txBox="1"/>
          <p:nvPr/>
        </p:nvSpPr>
        <p:spPr>
          <a:xfrm>
            <a:off x="3183828" y="4884060"/>
            <a:ext cx="2661842" cy="1746632"/>
          </a:xfrm>
          <a:prstGeom prst="rect">
            <a:avLst/>
          </a:prstGeom>
          <a:noFill/>
        </p:spPr>
        <p:txBody>
          <a:bodyPr wrap="square" rtlCol="0">
            <a:spAutoFit/>
          </a:bodyPr>
          <a:lstStyle/>
          <a:p>
            <a:pPr>
              <a:lnSpc>
                <a:spcPts val="1300"/>
              </a:lnSpc>
              <a:spcBef>
                <a:spcPts val="600"/>
              </a:spcBef>
            </a:pPr>
            <a:r>
              <a:rPr lang="en-US" sz="1100" b="1" dirty="0">
                <a:solidFill>
                  <a:srgbClr val="0C6C8A"/>
                </a:solidFill>
                <a:cs typeface="+mn-ea"/>
                <a:sym typeface="+mn-lt"/>
              </a:rPr>
              <a:t>CA office</a:t>
            </a:r>
            <a:r>
              <a:rPr lang="en-US" sz="1100" dirty="0">
                <a:cs typeface="+mn-ea"/>
                <a:sym typeface="+mn-lt"/>
              </a:rPr>
              <a:t>: Established in Markham, Canada, offering before and after sales services </a:t>
            </a:r>
            <a:endParaRPr lang="zh-TW" altLang="en-US" sz="1100" dirty="0">
              <a:cs typeface="+mn-ea"/>
              <a:sym typeface="+mn-lt"/>
            </a:endParaRPr>
          </a:p>
          <a:p>
            <a:pPr>
              <a:lnSpc>
                <a:spcPts val="1300"/>
              </a:lnSpc>
              <a:spcBef>
                <a:spcPts val="600"/>
              </a:spcBef>
            </a:pPr>
            <a:r>
              <a:rPr lang="en-US" sz="1100" b="1" dirty="0">
                <a:solidFill>
                  <a:srgbClr val="0C6C8A"/>
                </a:solidFill>
                <a:cs typeface="+mn-ea"/>
                <a:sym typeface="+mn-lt"/>
              </a:rPr>
              <a:t>DE office</a:t>
            </a:r>
            <a:r>
              <a:rPr lang="en-US" sz="1100" dirty="0">
                <a:cs typeface="+mn-ea"/>
                <a:sym typeface="+mn-lt"/>
              </a:rPr>
              <a:t>: Established in Willich, Germany, the office and warehouse offers high-end models to European customers</a:t>
            </a:r>
            <a:endParaRPr lang="zh-TW" altLang="en-US" sz="1100" dirty="0">
              <a:cs typeface="+mn-ea"/>
              <a:sym typeface="+mn-lt"/>
            </a:endParaRPr>
          </a:p>
          <a:p>
            <a:pPr>
              <a:lnSpc>
                <a:spcPts val="1300"/>
              </a:lnSpc>
              <a:spcBef>
                <a:spcPts val="600"/>
              </a:spcBef>
            </a:pPr>
            <a:r>
              <a:rPr lang="en-US" sz="1100" b="1" dirty="0">
                <a:solidFill>
                  <a:srgbClr val="0C6C8A"/>
                </a:solidFill>
                <a:cs typeface="+mn-ea"/>
                <a:sym typeface="+mn-lt"/>
              </a:rPr>
              <a:t>IT office</a:t>
            </a:r>
            <a:r>
              <a:rPr lang="en-US" sz="1100" dirty="0">
                <a:cs typeface="+mn-ea"/>
                <a:sym typeface="+mn-lt"/>
              </a:rPr>
              <a:t>: Established in Rome, Italy, offering before-and-after sales services </a:t>
            </a:r>
          </a:p>
        </p:txBody>
      </p:sp>
      <p:sp>
        <p:nvSpPr>
          <p:cNvPr id="17" name="文字方塊 16">
            <a:extLst>
              <a:ext uri="{FF2B5EF4-FFF2-40B4-BE49-F238E27FC236}">
                <a16:creationId xmlns:a16="http://schemas.microsoft.com/office/drawing/2014/main" id="{9A7460A3-94C9-7EE7-2E88-55A2876C07B7}"/>
              </a:ext>
            </a:extLst>
          </p:cNvPr>
          <p:cNvSpPr txBox="1"/>
          <p:nvPr/>
        </p:nvSpPr>
        <p:spPr>
          <a:xfrm>
            <a:off x="6157939" y="4872332"/>
            <a:ext cx="2188710" cy="728341"/>
          </a:xfrm>
          <a:prstGeom prst="rect">
            <a:avLst/>
          </a:prstGeom>
          <a:noFill/>
        </p:spPr>
        <p:txBody>
          <a:bodyPr wrap="square" rtlCol="0">
            <a:spAutoFit/>
          </a:bodyPr>
          <a:lstStyle/>
          <a:p>
            <a:pPr>
              <a:lnSpc>
                <a:spcPts val="1700"/>
              </a:lnSpc>
            </a:pPr>
            <a:r>
              <a:rPr lang="en-US" sz="1100" b="1" dirty="0">
                <a:solidFill>
                  <a:srgbClr val="0C6C8A"/>
                </a:solidFill>
                <a:cs typeface="+mn-ea"/>
                <a:sym typeface="+mn-lt"/>
              </a:rPr>
              <a:t>QIN</a:t>
            </a:r>
            <a:r>
              <a:rPr lang="en-US" sz="1100" dirty="0">
                <a:cs typeface="+mn-ea"/>
                <a:sym typeface="+mn-lt"/>
              </a:rPr>
              <a:t>: Established in Bengaluru, India, with an R&amp;D and after-sales service center </a:t>
            </a:r>
          </a:p>
        </p:txBody>
      </p:sp>
      <p:sp>
        <p:nvSpPr>
          <p:cNvPr id="18" name="文字方塊 17">
            <a:extLst>
              <a:ext uri="{FF2B5EF4-FFF2-40B4-BE49-F238E27FC236}">
                <a16:creationId xmlns:a16="http://schemas.microsoft.com/office/drawing/2014/main" id="{AF6246FE-A7FC-90A8-FB3E-4AFF4FEE29B2}"/>
              </a:ext>
            </a:extLst>
          </p:cNvPr>
          <p:cNvSpPr txBox="1"/>
          <p:nvPr/>
        </p:nvSpPr>
        <p:spPr>
          <a:xfrm>
            <a:off x="6907329" y="1890838"/>
            <a:ext cx="2813680" cy="1477328"/>
          </a:xfrm>
          <a:prstGeom prst="rect">
            <a:avLst/>
          </a:prstGeom>
          <a:noFill/>
        </p:spPr>
        <p:txBody>
          <a:bodyPr wrap="square" rtlCol="0">
            <a:spAutoFit/>
          </a:bodyPr>
          <a:lstStyle/>
          <a:p>
            <a:pPr>
              <a:lnSpc>
                <a:spcPts val="1300"/>
              </a:lnSpc>
              <a:spcBef>
                <a:spcPts val="150"/>
              </a:spcBef>
            </a:pPr>
            <a:r>
              <a:rPr lang="en-US" sz="1000" b="1" dirty="0">
                <a:solidFill>
                  <a:srgbClr val="0C6C8A"/>
                </a:solidFill>
                <a:cs typeface="+mn-ea"/>
                <a:sym typeface="+mn-lt"/>
              </a:rPr>
              <a:t>TH office</a:t>
            </a:r>
            <a:r>
              <a:rPr lang="en-US" sz="1000" dirty="0">
                <a:cs typeface="+mn-ea"/>
                <a:sym typeface="+mn-lt"/>
              </a:rPr>
              <a:t>: Established in Bangkok, Thailand, offering before-and-after sales services </a:t>
            </a:r>
          </a:p>
          <a:p>
            <a:pPr>
              <a:lnSpc>
                <a:spcPts val="1300"/>
              </a:lnSpc>
              <a:spcBef>
                <a:spcPts val="150"/>
              </a:spcBef>
            </a:pPr>
            <a:r>
              <a:rPr lang="en-US" sz="1000" b="1" dirty="0">
                <a:solidFill>
                  <a:srgbClr val="0C6C8A"/>
                </a:solidFill>
                <a:cs typeface="+mn-ea"/>
                <a:sym typeface="+mn-lt"/>
              </a:rPr>
              <a:t>UK office</a:t>
            </a:r>
            <a:r>
              <a:rPr lang="en-US" sz="1000" b="1" dirty="0">
                <a:solidFill>
                  <a:srgbClr val="105451"/>
                </a:solidFill>
                <a:cs typeface="+mn-ea"/>
                <a:sym typeface="+mn-lt"/>
              </a:rPr>
              <a:t>:</a:t>
            </a:r>
            <a:r>
              <a:rPr lang="en-US" sz="1000" dirty="0">
                <a:cs typeface="+mn-ea"/>
                <a:sym typeface="+mn-lt"/>
              </a:rPr>
              <a:t> Established in Swindon, UK office and warehouse offer services to customers in UK &amp; Ireland </a:t>
            </a:r>
          </a:p>
          <a:p>
            <a:pPr>
              <a:lnSpc>
                <a:spcPts val="1300"/>
              </a:lnSpc>
              <a:spcBef>
                <a:spcPts val="150"/>
              </a:spcBef>
            </a:pPr>
            <a:r>
              <a:rPr lang="en-US" sz="1000" b="1" dirty="0">
                <a:solidFill>
                  <a:srgbClr val="0C6C8A"/>
                </a:solidFill>
                <a:cs typeface="+mn-ea"/>
                <a:sym typeface="+mn-lt"/>
              </a:rPr>
              <a:t>HK office</a:t>
            </a:r>
            <a:r>
              <a:rPr lang="en-US" sz="1000" b="1" dirty="0">
                <a:solidFill>
                  <a:srgbClr val="105451"/>
                </a:solidFill>
                <a:cs typeface="+mn-ea"/>
                <a:sym typeface="+mn-lt"/>
              </a:rPr>
              <a:t>: </a:t>
            </a:r>
            <a:r>
              <a:rPr lang="en-US" sz="1000" dirty="0">
                <a:cs typeface="+mn-ea"/>
                <a:sym typeface="+mn-lt"/>
              </a:rPr>
              <a:t>Established in Kowloon Bay, offering before-and-after sales services to the customers in Hong Kong and Macau </a:t>
            </a:r>
          </a:p>
        </p:txBody>
      </p:sp>
      <p:sp>
        <p:nvSpPr>
          <p:cNvPr id="19" name="文字方塊 18">
            <a:extLst>
              <a:ext uri="{FF2B5EF4-FFF2-40B4-BE49-F238E27FC236}">
                <a16:creationId xmlns:a16="http://schemas.microsoft.com/office/drawing/2014/main" id="{344097C6-21A2-A827-9CE7-6AC9E5144BA9}"/>
              </a:ext>
            </a:extLst>
          </p:cNvPr>
          <p:cNvSpPr txBox="1"/>
          <p:nvPr/>
        </p:nvSpPr>
        <p:spPr>
          <a:xfrm>
            <a:off x="9003787" y="4858747"/>
            <a:ext cx="2176374" cy="946349"/>
          </a:xfrm>
          <a:prstGeom prst="rect">
            <a:avLst/>
          </a:prstGeom>
          <a:noFill/>
        </p:spPr>
        <p:txBody>
          <a:bodyPr wrap="square" rtlCol="0">
            <a:spAutoFit/>
          </a:bodyPr>
          <a:lstStyle/>
          <a:p>
            <a:pPr>
              <a:lnSpc>
                <a:spcPts val="1700"/>
              </a:lnSpc>
            </a:pPr>
            <a:r>
              <a:rPr lang="en-US" sz="1100" b="1" dirty="0">
                <a:solidFill>
                  <a:srgbClr val="0C6C8A"/>
                </a:solidFill>
                <a:cs typeface="+mn-ea"/>
                <a:sym typeface="+mn-lt"/>
              </a:rPr>
              <a:t>GeneVisio Co. Ltd.</a:t>
            </a:r>
            <a:r>
              <a:rPr lang="en-US" sz="1100" dirty="0">
                <a:solidFill>
                  <a:srgbClr val="0C6C8A"/>
                </a:solidFill>
                <a:cs typeface="+mn-ea"/>
                <a:sym typeface="+mn-lt"/>
              </a:rPr>
              <a:t>: </a:t>
            </a:r>
            <a:r>
              <a:rPr lang="en-US" sz="1100" dirty="0">
                <a:cs typeface="+mn-ea"/>
                <a:sym typeface="+mn-lt"/>
              </a:rPr>
              <a:t>Dedicated to 5G networks and telecommunications, offers the core solutions of 5G networks </a:t>
            </a:r>
          </a:p>
        </p:txBody>
      </p:sp>
      <p:sp>
        <p:nvSpPr>
          <p:cNvPr id="26" name="文字方塊 25">
            <a:extLst>
              <a:ext uri="{FF2B5EF4-FFF2-40B4-BE49-F238E27FC236}">
                <a16:creationId xmlns:a16="http://schemas.microsoft.com/office/drawing/2014/main" id="{C8457AE9-1457-E60E-B21B-4FC9C02E94FA}"/>
              </a:ext>
            </a:extLst>
          </p:cNvPr>
          <p:cNvSpPr txBox="1"/>
          <p:nvPr/>
        </p:nvSpPr>
        <p:spPr>
          <a:xfrm>
            <a:off x="434480" y="3488830"/>
            <a:ext cx="736226" cy="369332"/>
          </a:xfrm>
          <a:prstGeom prst="rect">
            <a:avLst/>
          </a:prstGeom>
          <a:noFill/>
        </p:spPr>
        <p:txBody>
          <a:bodyPr wrap="square">
            <a:spAutoFit/>
          </a:bodyPr>
          <a:lstStyle/>
          <a:p>
            <a:r>
              <a:rPr lang="en-US" sz="1800" b="1" dirty="0">
                <a:solidFill>
                  <a:srgbClr val="0C6C8A"/>
                </a:solidFill>
                <a:cs typeface="+mn-ea"/>
                <a:sym typeface="+mn-lt"/>
              </a:rPr>
              <a:t>2004</a:t>
            </a:r>
          </a:p>
        </p:txBody>
      </p:sp>
      <p:sp>
        <p:nvSpPr>
          <p:cNvPr id="31" name="文字方塊 30">
            <a:extLst>
              <a:ext uri="{FF2B5EF4-FFF2-40B4-BE49-F238E27FC236}">
                <a16:creationId xmlns:a16="http://schemas.microsoft.com/office/drawing/2014/main" id="{C8480E98-2851-F2B8-D15F-8E1FD0BBC94D}"/>
              </a:ext>
            </a:extLst>
          </p:cNvPr>
          <p:cNvSpPr txBox="1"/>
          <p:nvPr/>
        </p:nvSpPr>
        <p:spPr>
          <a:xfrm>
            <a:off x="2640051" y="3489036"/>
            <a:ext cx="736226" cy="369332"/>
          </a:xfrm>
          <a:prstGeom prst="rect">
            <a:avLst/>
          </a:prstGeom>
          <a:noFill/>
        </p:spPr>
        <p:txBody>
          <a:bodyPr wrap="square">
            <a:spAutoFit/>
          </a:bodyPr>
          <a:lstStyle/>
          <a:p>
            <a:r>
              <a:rPr lang="en-US" sz="1800" b="1" dirty="0">
                <a:solidFill>
                  <a:srgbClr val="0C6C8A"/>
                </a:solidFill>
                <a:cs typeface="+mn-ea"/>
                <a:sym typeface="+mn-lt"/>
              </a:rPr>
              <a:t>2012</a:t>
            </a:r>
          </a:p>
        </p:txBody>
      </p:sp>
      <p:sp>
        <p:nvSpPr>
          <p:cNvPr id="35" name="文字方塊 34">
            <a:extLst>
              <a:ext uri="{FF2B5EF4-FFF2-40B4-BE49-F238E27FC236}">
                <a16:creationId xmlns:a16="http://schemas.microsoft.com/office/drawing/2014/main" id="{7118482A-6783-7125-94B0-075EA885A0AB}"/>
              </a:ext>
            </a:extLst>
          </p:cNvPr>
          <p:cNvSpPr txBox="1"/>
          <p:nvPr/>
        </p:nvSpPr>
        <p:spPr>
          <a:xfrm>
            <a:off x="1576467" y="4400078"/>
            <a:ext cx="736226" cy="369332"/>
          </a:xfrm>
          <a:prstGeom prst="rect">
            <a:avLst/>
          </a:prstGeom>
          <a:noFill/>
        </p:spPr>
        <p:txBody>
          <a:bodyPr wrap="square">
            <a:spAutoFit/>
          </a:bodyPr>
          <a:lstStyle/>
          <a:p>
            <a:r>
              <a:rPr lang="en-US" sz="1800" b="1" dirty="0">
                <a:solidFill>
                  <a:srgbClr val="0C6C8A"/>
                </a:solidFill>
                <a:cs typeface="+mn-ea"/>
                <a:sym typeface="+mn-lt"/>
              </a:rPr>
              <a:t>2009</a:t>
            </a:r>
          </a:p>
        </p:txBody>
      </p:sp>
      <p:cxnSp>
        <p:nvCxnSpPr>
          <p:cNvPr id="45" name="直線單箭頭接點 44">
            <a:extLst>
              <a:ext uri="{FF2B5EF4-FFF2-40B4-BE49-F238E27FC236}">
                <a16:creationId xmlns:a16="http://schemas.microsoft.com/office/drawing/2014/main" id="{06E10CF7-8693-2B86-D546-9DC13258F13D}"/>
              </a:ext>
            </a:extLst>
          </p:cNvPr>
          <p:cNvCxnSpPr>
            <a:cxnSpLocks/>
          </p:cNvCxnSpPr>
          <p:nvPr/>
        </p:nvCxnSpPr>
        <p:spPr>
          <a:xfrm flipV="1">
            <a:off x="659384" y="4957230"/>
            <a:ext cx="0" cy="847866"/>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6" name="文字方塊 45">
            <a:extLst>
              <a:ext uri="{FF2B5EF4-FFF2-40B4-BE49-F238E27FC236}">
                <a16:creationId xmlns:a16="http://schemas.microsoft.com/office/drawing/2014/main" id="{597D5638-4979-4A4D-32C8-745829841CE6}"/>
              </a:ext>
            </a:extLst>
          </p:cNvPr>
          <p:cNvSpPr txBox="1"/>
          <p:nvPr/>
        </p:nvSpPr>
        <p:spPr>
          <a:xfrm>
            <a:off x="3828017" y="4426823"/>
            <a:ext cx="736226" cy="369332"/>
          </a:xfrm>
          <a:prstGeom prst="rect">
            <a:avLst/>
          </a:prstGeom>
          <a:noFill/>
        </p:spPr>
        <p:txBody>
          <a:bodyPr wrap="square">
            <a:spAutoFit/>
          </a:bodyPr>
          <a:lstStyle/>
          <a:p>
            <a:r>
              <a:rPr lang="en-US" sz="1800" b="1" dirty="0">
                <a:solidFill>
                  <a:srgbClr val="0C6C8A"/>
                </a:solidFill>
                <a:cs typeface="+mn-ea"/>
                <a:sym typeface="+mn-lt"/>
              </a:rPr>
              <a:t>2015</a:t>
            </a:r>
          </a:p>
        </p:txBody>
      </p:sp>
      <p:sp>
        <p:nvSpPr>
          <p:cNvPr id="50" name="文字方塊 49">
            <a:extLst>
              <a:ext uri="{FF2B5EF4-FFF2-40B4-BE49-F238E27FC236}">
                <a16:creationId xmlns:a16="http://schemas.microsoft.com/office/drawing/2014/main" id="{BEA670E0-3B9D-2F81-26A4-C67E58AFD4FA}"/>
              </a:ext>
            </a:extLst>
          </p:cNvPr>
          <p:cNvSpPr txBox="1"/>
          <p:nvPr/>
        </p:nvSpPr>
        <p:spPr>
          <a:xfrm>
            <a:off x="4958179" y="3509502"/>
            <a:ext cx="736226" cy="369332"/>
          </a:xfrm>
          <a:prstGeom prst="rect">
            <a:avLst/>
          </a:prstGeom>
          <a:noFill/>
        </p:spPr>
        <p:txBody>
          <a:bodyPr wrap="square">
            <a:spAutoFit/>
          </a:bodyPr>
          <a:lstStyle/>
          <a:p>
            <a:r>
              <a:rPr lang="en-US" sz="1800" b="1" dirty="0">
                <a:solidFill>
                  <a:srgbClr val="0C6C8A"/>
                </a:solidFill>
                <a:cs typeface="+mn-ea"/>
                <a:sym typeface="+mn-lt"/>
              </a:rPr>
              <a:t>2016</a:t>
            </a:r>
          </a:p>
        </p:txBody>
      </p:sp>
      <p:sp>
        <p:nvSpPr>
          <p:cNvPr id="53" name="文字方塊 52">
            <a:extLst>
              <a:ext uri="{FF2B5EF4-FFF2-40B4-BE49-F238E27FC236}">
                <a16:creationId xmlns:a16="http://schemas.microsoft.com/office/drawing/2014/main" id="{04D9C018-CA94-EE11-73AD-4F3B6568761B}"/>
              </a:ext>
            </a:extLst>
          </p:cNvPr>
          <p:cNvSpPr txBox="1"/>
          <p:nvPr/>
        </p:nvSpPr>
        <p:spPr>
          <a:xfrm>
            <a:off x="6189931" y="4385172"/>
            <a:ext cx="736226" cy="369332"/>
          </a:xfrm>
          <a:prstGeom prst="rect">
            <a:avLst/>
          </a:prstGeom>
          <a:noFill/>
        </p:spPr>
        <p:txBody>
          <a:bodyPr wrap="square">
            <a:spAutoFit/>
          </a:bodyPr>
          <a:lstStyle/>
          <a:p>
            <a:r>
              <a:rPr lang="en-US" sz="1800" b="1" dirty="0">
                <a:solidFill>
                  <a:srgbClr val="0C6C8A"/>
                </a:solidFill>
                <a:cs typeface="+mn-ea"/>
                <a:sym typeface="+mn-lt"/>
              </a:rPr>
              <a:t>2017</a:t>
            </a:r>
          </a:p>
        </p:txBody>
      </p:sp>
      <p:cxnSp>
        <p:nvCxnSpPr>
          <p:cNvPr id="54" name="直線單箭頭接點 53">
            <a:extLst>
              <a:ext uri="{FF2B5EF4-FFF2-40B4-BE49-F238E27FC236}">
                <a16:creationId xmlns:a16="http://schemas.microsoft.com/office/drawing/2014/main" id="{30CD3C6D-1882-B3D2-2FB9-73D20C524EA9}"/>
              </a:ext>
            </a:extLst>
          </p:cNvPr>
          <p:cNvCxnSpPr>
            <a:cxnSpLocks/>
          </p:cNvCxnSpPr>
          <p:nvPr/>
        </p:nvCxnSpPr>
        <p:spPr>
          <a:xfrm flipV="1">
            <a:off x="6157939" y="4966455"/>
            <a:ext cx="0" cy="54058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5" name="文字方塊 54">
            <a:extLst>
              <a:ext uri="{FF2B5EF4-FFF2-40B4-BE49-F238E27FC236}">
                <a16:creationId xmlns:a16="http://schemas.microsoft.com/office/drawing/2014/main" id="{B628E172-2D44-5B7B-1B64-BB1DEC236356}"/>
              </a:ext>
            </a:extLst>
          </p:cNvPr>
          <p:cNvSpPr txBox="1"/>
          <p:nvPr/>
        </p:nvSpPr>
        <p:spPr>
          <a:xfrm>
            <a:off x="9100260" y="4378587"/>
            <a:ext cx="736226" cy="369332"/>
          </a:xfrm>
          <a:prstGeom prst="rect">
            <a:avLst/>
          </a:prstGeom>
          <a:noFill/>
        </p:spPr>
        <p:txBody>
          <a:bodyPr wrap="square">
            <a:spAutoFit/>
          </a:bodyPr>
          <a:lstStyle/>
          <a:p>
            <a:r>
              <a:rPr lang="en-US" sz="1800" b="1" dirty="0">
                <a:solidFill>
                  <a:srgbClr val="0C6C8A"/>
                </a:solidFill>
                <a:cs typeface="+mn-ea"/>
                <a:sym typeface="+mn-lt"/>
              </a:rPr>
              <a:t>2021</a:t>
            </a:r>
          </a:p>
        </p:txBody>
      </p:sp>
      <p:sp>
        <p:nvSpPr>
          <p:cNvPr id="57" name="文字方塊 56">
            <a:extLst>
              <a:ext uri="{FF2B5EF4-FFF2-40B4-BE49-F238E27FC236}">
                <a16:creationId xmlns:a16="http://schemas.microsoft.com/office/drawing/2014/main" id="{2FF50916-1FFF-BC59-3297-98CDB9AEEC16}"/>
              </a:ext>
            </a:extLst>
          </p:cNvPr>
          <p:cNvSpPr txBox="1"/>
          <p:nvPr/>
        </p:nvSpPr>
        <p:spPr>
          <a:xfrm>
            <a:off x="7093172" y="3511788"/>
            <a:ext cx="736226" cy="369332"/>
          </a:xfrm>
          <a:prstGeom prst="rect">
            <a:avLst/>
          </a:prstGeom>
          <a:noFill/>
        </p:spPr>
        <p:txBody>
          <a:bodyPr wrap="square">
            <a:spAutoFit/>
          </a:bodyPr>
          <a:lstStyle/>
          <a:p>
            <a:r>
              <a:rPr lang="en-US" sz="1800" b="1" dirty="0">
                <a:solidFill>
                  <a:srgbClr val="0C6C8A"/>
                </a:solidFill>
                <a:cs typeface="+mn-ea"/>
                <a:sym typeface="+mn-lt"/>
              </a:rPr>
              <a:t>2018</a:t>
            </a:r>
          </a:p>
        </p:txBody>
      </p:sp>
      <p:sp>
        <p:nvSpPr>
          <p:cNvPr id="59" name="文字方塊 58">
            <a:extLst>
              <a:ext uri="{FF2B5EF4-FFF2-40B4-BE49-F238E27FC236}">
                <a16:creationId xmlns:a16="http://schemas.microsoft.com/office/drawing/2014/main" id="{84EB52C5-C19F-875F-91C8-B879F39CA501}"/>
              </a:ext>
            </a:extLst>
          </p:cNvPr>
          <p:cNvSpPr txBox="1"/>
          <p:nvPr/>
        </p:nvSpPr>
        <p:spPr>
          <a:xfrm>
            <a:off x="10128505" y="3466021"/>
            <a:ext cx="736226" cy="369332"/>
          </a:xfrm>
          <a:prstGeom prst="rect">
            <a:avLst/>
          </a:prstGeom>
          <a:noFill/>
        </p:spPr>
        <p:txBody>
          <a:bodyPr wrap="square">
            <a:spAutoFit/>
          </a:bodyPr>
          <a:lstStyle/>
          <a:p>
            <a:r>
              <a:rPr lang="en-US" sz="1800" b="1" dirty="0">
                <a:solidFill>
                  <a:srgbClr val="0C6C8A"/>
                </a:solidFill>
                <a:cs typeface="+mn-ea"/>
                <a:sym typeface="+mn-lt"/>
              </a:rPr>
              <a:t>2022</a:t>
            </a:r>
          </a:p>
        </p:txBody>
      </p:sp>
      <p:cxnSp>
        <p:nvCxnSpPr>
          <p:cNvPr id="80" name="直線接點 79">
            <a:extLst>
              <a:ext uri="{FF2B5EF4-FFF2-40B4-BE49-F238E27FC236}">
                <a16:creationId xmlns:a16="http://schemas.microsoft.com/office/drawing/2014/main" id="{DC3EA8B5-3502-76CC-7B64-001CB93F537C}"/>
              </a:ext>
            </a:extLst>
          </p:cNvPr>
          <p:cNvCxnSpPr>
            <a:stCxn id="74" idx="0"/>
          </p:cNvCxnSpPr>
          <p:nvPr/>
        </p:nvCxnSpPr>
        <p:spPr>
          <a:xfrm flipV="1">
            <a:off x="774214" y="3839633"/>
            <a:ext cx="0" cy="166526"/>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4" name="橢圓 73">
            <a:extLst>
              <a:ext uri="{FF2B5EF4-FFF2-40B4-BE49-F238E27FC236}">
                <a16:creationId xmlns:a16="http://schemas.microsoft.com/office/drawing/2014/main" id="{688191B8-519C-0154-E5D6-AB89B335691F}"/>
              </a:ext>
            </a:extLst>
          </p:cNvPr>
          <p:cNvSpPr/>
          <p:nvPr/>
        </p:nvSpPr>
        <p:spPr>
          <a:xfrm>
            <a:off x="674543" y="4006159"/>
            <a:ext cx="199342" cy="199342"/>
          </a:xfrm>
          <a:prstGeom prst="ellipse">
            <a:avLst/>
          </a:prstGeom>
          <a:noFill/>
          <a:ln w="38100">
            <a:gradFill>
              <a:gsLst>
                <a:gs pos="0">
                  <a:srgbClr val="0E82AF"/>
                </a:gs>
                <a:gs pos="100000">
                  <a:srgbClr val="12B59A"/>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83" name="直線接點 82">
            <a:extLst>
              <a:ext uri="{FF2B5EF4-FFF2-40B4-BE49-F238E27FC236}">
                <a16:creationId xmlns:a16="http://schemas.microsoft.com/office/drawing/2014/main" id="{9BBA64B4-7CA4-1C74-D981-A6EFD795CA12}"/>
              </a:ext>
            </a:extLst>
          </p:cNvPr>
          <p:cNvCxnSpPr>
            <a:stCxn id="84" idx="0"/>
          </p:cNvCxnSpPr>
          <p:nvPr/>
        </p:nvCxnSpPr>
        <p:spPr>
          <a:xfrm flipV="1">
            <a:off x="2996199" y="3839633"/>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84" name="橢圓 83">
            <a:extLst>
              <a:ext uri="{FF2B5EF4-FFF2-40B4-BE49-F238E27FC236}">
                <a16:creationId xmlns:a16="http://schemas.microsoft.com/office/drawing/2014/main" id="{B06719D4-804E-F5B9-9CFE-5575939DE857}"/>
              </a:ext>
            </a:extLst>
          </p:cNvPr>
          <p:cNvSpPr/>
          <p:nvPr/>
        </p:nvSpPr>
        <p:spPr>
          <a:xfrm>
            <a:off x="2896528" y="4006158"/>
            <a:ext cx="199342" cy="199343"/>
          </a:xfrm>
          <a:prstGeom prst="ellipse">
            <a:avLst/>
          </a:prstGeom>
          <a:noFill/>
          <a:ln w="38100">
            <a:gradFill>
              <a:gsLst>
                <a:gs pos="0">
                  <a:srgbClr val="0E82AF"/>
                </a:gs>
                <a:gs pos="100000">
                  <a:srgbClr val="12B59A"/>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86" name="直線接點 85">
            <a:extLst>
              <a:ext uri="{FF2B5EF4-FFF2-40B4-BE49-F238E27FC236}">
                <a16:creationId xmlns:a16="http://schemas.microsoft.com/office/drawing/2014/main" id="{9A919083-D2A7-0D36-689D-9A24595CAB2B}"/>
              </a:ext>
            </a:extLst>
          </p:cNvPr>
          <p:cNvCxnSpPr>
            <a:cxnSpLocks/>
          </p:cNvCxnSpPr>
          <p:nvPr/>
        </p:nvCxnSpPr>
        <p:spPr>
          <a:xfrm>
            <a:off x="562862" y="4105829"/>
            <a:ext cx="111681" cy="0"/>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3C09E0EC-74FA-A1C5-E258-061733DFDC57}"/>
              </a:ext>
            </a:extLst>
          </p:cNvPr>
          <p:cNvCxnSpPr>
            <a:cxnSpLocks/>
            <a:stCxn id="74" idx="6"/>
            <a:endCxn id="94" idx="2"/>
          </p:cNvCxnSpPr>
          <p:nvPr/>
        </p:nvCxnSpPr>
        <p:spPr>
          <a:xfrm>
            <a:off x="873885" y="4105830"/>
            <a:ext cx="971024" cy="0"/>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8E342151-F115-2DC1-81A3-64CD6140B918}"/>
              </a:ext>
            </a:extLst>
          </p:cNvPr>
          <p:cNvCxnSpPr>
            <a:cxnSpLocks/>
            <a:stCxn id="84" idx="6"/>
            <a:endCxn id="102" idx="2"/>
          </p:cNvCxnSpPr>
          <p:nvPr/>
        </p:nvCxnSpPr>
        <p:spPr>
          <a:xfrm flipV="1">
            <a:off x="3095870" y="4103834"/>
            <a:ext cx="977981" cy="1996"/>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6BB5FFD0-F954-6B8A-928F-FB8027A9E81E}"/>
              </a:ext>
            </a:extLst>
          </p:cNvPr>
          <p:cNvCxnSpPr>
            <a:cxnSpLocks/>
          </p:cNvCxnSpPr>
          <p:nvPr/>
        </p:nvCxnSpPr>
        <p:spPr>
          <a:xfrm flipV="1">
            <a:off x="1944580" y="4205501"/>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94" name="橢圓 93">
            <a:extLst>
              <a:ext uri="{FF2B5EF4-FFF2-40B4-BE49-F238E27FC236}">
                <a16:creationId xmlns:a16="http://schemas.microsoft.com/office/drawing/2014/main" id="{09544177-7AED-3C8E-24AE-25585A381F94}"/>
              </a:ext>
            </a:extLst>
          </p:cNvPr>
          <p:cNvSpPr/>
          <p:nvPr/>
        </p:nvSpPr>
        <p:spPr>
          <a:xfrm>
            <a:off x="1844909" y="4006158"/>
            <a:ext cx="199342" cy="199343"/>
          </a:xfrm>
          <a:prstGeom prst="ellipse">
            <a:avLst/>
          </a:prstGeom>
          <a:noFill/>
          <a:ln w="38100">
            <a:gradFill>
              <a:gsLst>
                <a:gs pos="0">
                  <a:srgbClr val="146764"/>
                </a:gs>
                <a:gs pos="100000">
                  <a:srgbClr val="12B59A"/>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96" name="直線接點 95">
            <a:extLst>
              <a:ext uri="{FF2B5EF4-FFF2-40B4-BE49-F238E27FC236}">
                <a16:creationId xmlns:a16="http://schemas.microsoft.com/office/drawing/2014/main" id="{8D2DF9E5-69A1-E1F0-F0DB-A6F338833426}"/>
              </a:ext>
            </a:extLst>
          </p:cNvPr>
          <p:cNvCxnSpPr>
            <a:cxnSpLocks/>
            <a:stCxn id="94" idx="6"/>
            <a:endCxn id="84" idx="2"/>
          </p:cNvCxnSpPr>
          <p:nvPr/>
        </p:nvCxnSpPr>
        <p:spPr>
          <a:xfrm>
            <a:off x="2044251" y="4105830"/>
            <a:ext cx="852277" cy="0"/>
          </a:xfrm>
          <a:prstGeom prst="line">
            <a:avLst/>
          </a:prstGeom>
          <a:ln w="38100" cap="rnd">
            <a:gradFill>
              <a:gsLst>
                <a:gs pos="100000">
                  <a:srgbClr val="2AB5AA"/>
                </a:gs>
                <a:gs pos="0">
                  <a:srgbClr val="0E82AF"/>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DDA66D84-552B-ED04-0F2F-D8B0AE60498B}"/>
              </a:ext>
            </a:extLst>
          </p:cNvPr>
          <p:cNvCxnSpPr>
            <a:cxnSpLocks/>
          </p:cNvCxnSpPr>
          <p:nvPr/>
        </p:nvCxnSpPr>
        <p:spPr>
          <a:xfrm flipV="1">
            <a:off x="4173522" y="4205501"/>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02" name="橢圓 101">
            <a:extLst>
              <a:ext uri="{FF2B5EF4-FFF2-40B4-BE49-F238E27FC236}">
                <a16:creationId xmlns:a16="http://schemas.microsoft.com/office/drawing/2014/main" id="{4EB0888D-57BA-55E8-9E2B-967A1826A73C}"/>
              </a:ext>
            </a:extLst>
          </p:cNvPr>
          <p:cNvSpPr/>
          <p:nvPr/>
        </p:nvSpPr>
        <p:spPr>
          <a:xfrm>
            <a:off x="4073851" y="4004162"/>
            <a:ext cx="199342" cy="199343"/>
          </a:xfrm>
          <a:prstGeom prst="ellipse">
            <a:avLst/>
          </a:prstGeom>
          <a:noFill/>
          <a:ln w="38100">
            <a:gradFill>
              <a:gsLst>
                <a:gs pos="0">
                  <a:srgbClr val="146764"/>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rgbClr val="105451"/>
              </a:solidFill>
              <a:cs typeface="+mn-ea"/>
              <a:sym typeface="+mn-lt"/>
            </a:endParaRPr>
          </a:p>
        </p:txBody>
      </p:sp>
      <p:cxnSp>
        <p:nvCxnSpPr>
          <p:cNvPr id="103" name="直線接點 102">
            <a:extLst>
              <a:ext uri="{FF2B5EF4-FFF2-40B4-BE49-F238E27FC236}">
                <a16:creationId xmlns:a16="http://schemas.microsoft.com/office/drawing/2014/main" id="{9DD1CD0B-2619-4BED-E83F-08D5E78C1559}"/>
              </a:ext>
            </a:extLst>
          </p:cNvPr>
          <p:cNvCxnSpPr>
            <a:cxnSpLocks/>
          </p:cNvCxnSpPr>
          <p:nvPr/>
        </p:nvCxnSpPr>
        <p:spPr>
          <a:xfrm flipV="1">
            <a:off x="6423944" y="4214542"/>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04" name="橢圓 103">
            <a:extLst>
              <a:ext uri="{FF2B5EF4-FFF2-40B4-BE49-F238E27FC236}">
                <a16:creationId xmlns:a16="http://schemas.microsoft.com/office/drawing/2014/main" id="{DB6D78A2-3218-603F-0553-9116F9811474}"/>
              </a:ext>
            </a:extLst>
          </p:cNvPr>
          <p:cNvSpPr/>
          <p:nvPr/>
        </p:nvSpPr>
        <p:spPr>
          <a:xfrm>
            <a:off x="6324273" y="4001753"/>
            <a:ext cx="199342" cy="199343"/>
          </a:xfrm>
          <a:prstGeom prst="ellipse">
            <a:avLst/>
          </a:prstGeom>
          <a:noFill/>
          <a:ln w="38100">
            <a:gradFill>
              <a:gsLst>
                <a:gs pos="0">
                  <a:srgbClr val="146764"/>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105" name="直線接點 104">
            <a:extLst>
              <a:ext uri="{FF2B5EF4-FFF2-40B4-BE49-F238E27FC236}">
                <a16:creationId xmlns:a16="http://schemas.microsoft.com/office/drawing/2014/main" id="{D70BD142-3CB7-01C9-893B-9AF81BF0C0EF}"/>
              </a:ext>
            </a:extLst>
          </p:cNvPr>
          <p:cNvCxnSpPr>
            <a:cxnSpLocks/>
          </p:cNvCxnSpPr>
          <p:nvPr/>
        </p:nvCxnSpPr>
        <p:spPr>
          <a:xfrm flipV="1">
            <a:off x="9419017" y="4211851"/>
            <a:ext cx="0" cy="166525"/>
          </a:xfrm>
          <a:prstGeom prst="line">
            <a:avLst/>
          </a:prstGeom>
          <a:ln w="38100" cap="rnd">
            <a:gradFill>
              <a:gsLst>
                <a:gs pos="0">
                  <a:srgbClr val="12B59A"/>
                </a:gs>
                <a:gs pos="100000">
                  <a:srgbClr val="0E82AF"/>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06" name="橢圓 105">
            <a:extLst>
              <a:ext uri="{FF2B5EF4-FFF2-40B4-BE49-F238E27FC236}">
                <a16:creationId xmlns:a16="http://schemas.microsoft.com/office/drawing/2014/main" id="{F43454D1-1F4E-081F-0983-9E5B9C1BA66A}"/>
              </a:ext>
            </a:extLst>
          </p:cNvPr>
          <p:cNvSpPr/>
          <p:nvPr/>
        </p:nvSpPr>
        <p:spPr>
          <a:xfrm>
            <a:off x="9319346" y="4003544"/>
            <a:ext cx="199342" cy="199343"/>
          </a:xfrm>
          <a:prstGeom prst="ellipse">
            <a:avLst/>
          </a:prstGeom>
          <a:noFill/>
          <a:ln w="38100">
            <a:gradFill>
              <a:gsLst>
                <a:gs pos="0">
                  <a:srgbClr val="0E82AF"/>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107" name="直線接點 106">
            <a:extLst>
              <a:ext uri="{FF2B5EF4-FFF2-40B4-BE49-F238E27FC236}">
                <a16:creationId xmlns:a16="http://schemas.microsoft.com/office/drawing/2014/main" id="{5FA15F07-386A-BAA4-40F9-46983B5080B5}"/>
              </a:ext>
            </a:extLst>
          </p:cNvPr>
          <p:cNvCxnSpPr>
            <a:cxnSpLocks/>
          </p:cNvCxnSpPr>
          <p:nvPr/>
        </p:nvCxnSpPr>
        <p:spPr>
          <a:xfrm flipV="1">
            <a:off x="5318987" y="3823573"/>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08" name="橢圓 107">
            <a:extLst>
              <a:ext uri="{FF2B5EF4-FFF2-40B4-BE49-F238E27FC236}">
                <a16:creationId xmlns:a16="http://schemas.microsoft.com/office/drawing/2014/main" id="{4D3EF055-0122-3BEB-55D2-5C2CD6C0FFA0}"/>
              </a:ext>
            </a:extLst>
          </p:cNvPr>
          <p:cNvSpPr/>
          <p:nvPr/>
        </p:nvSpPr>
        <p:spPr>
          <a:xfrm>
            <a:off x="5219316" y="4000496"/>
            <a:ext cx="199342" cy="199343"/>
          </a:xfrm>
          <a:prstGeom prst="ellipse">
            <a:avLst/>
          </a:prstGeom>
          <a:noFill/>
          <a:ln w="38100">
            <a:gradFill>
              <a:gsLst>
                <a:gs pos="0">
                  <a:srgbClr val="0E82AF"/>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109" name="直線接點 108">
            <a:extLst>
              <a:ext uri="{FF2B5EF4-FFF2-40B4-BE49-F238E27FC236}">
                <a16:creationId xmlns:a16="http://schemas.microsoft.com/office/drawing/2014/main" id="{0E2AB3C5-FF91-8D08-836B-6DFB65979BE1}"/>
              </a:ext>
            </a:extLst>
          </p:cNvPr>
          <p:cNvCxnSpPr>
            <a:stCxn id="110" idx="0"/>
          </p:cNvCxnSpPr>
          <p:nvPr/>
        </p:nvCxnSpPr>
        <p:spPr>
          <a:xfrm flipV="1">
            <a:off x="7471310" y="3836112"/>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10" name="橢圓 109">
            <a:extLst>
              <a:ext uri="{FF2B5EF4-FFF2-40B4-BE49-F238E27FC236}">
                <a16:creationId xmlns:a16="http://schemas.microsoft.com/office/drawing/2014/main" id="{A56F25E4-FB58-4B95-0788-2B3B9CCA67AF}"/>
              </a:ext>
            </a:extLst>
          </p:cNvPr>
          <p:cNvSpPr/>
          <p:nvPr/>
        </p:nvSpPr>
        <p:spPr>
          <a:xfrm>
            <a:off x="7371639" y="4002637"/>
            <a:ext cx="199342" cy="199343"/>
          </a:xfrm>
          <a:prstGeom prst="ellipse">
            <a:avLst/>
          </a:prstGeom>
          <a:noFill/>
          <a:ln w="38100">
            <a:gradFill>
              <a:gsLst>
                <a:gs pos="0">
                  <a:srgbClr val="0E82AF"/>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111" name="直線接點 110">
            <a:extLst>
              <a:ext uri="{FF2B5EF4-FFF2-40B4-BE49-F238E27FC236}">
                <a16:creationId xmlns:a16="http://schemas.microsoft.com/office/drawing/2014/main" id="{56375360-2358-C687-95F9-C79F682DC747}"/>
              </a:ext>
            </a:extLst>
          </p:cNvPr>
          <p:cNvCxnSpPr>
            <a:stCxn id="112" idx="0"/>
          </p:cNvCxnSpPr>
          <p:nvPr/>
        </p:nvCxnSpPr>
        <p:spPr>
          <a:xfrm flipV="1">
            <a:off x="10476462" y="3837414"/>
            <a:ext cx="0" cy="166525"/>
          </a:xfrm>
          <a:prstGeom prst="line">
            <a:avLst/>
          </a:prstGeom>
          <a:ln w="38100" cap="rnd">
            <a:gradFill>
              <a:gsLst>
                <a:gs pos="0">
                  <a:srgbClr val="12B59A"/>
                </a:gs>
                <a:gs pos="100000">
                  <a:srgbClr val="0E82AF"/>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12" name="橢圓 111">
            <a:extLst>
              <a:ext uri="{FF2B5EF4-FFF2-40B4-BE49-F238E27FC236}">
                <a16:creationId xmlns:a16="http://schemas.microsoft.com/office/drawing/2014/main" id="{C551187C-C4B7-E514-AFB4-6B820044F41C}"/>
              </a:ext>
            </a:extLst>
          </p:cNvPr>
          <p:cNvSpPr/>
          <p:nvPr/>
        </p:nvSpPr>
        <p:spPr>
          <a:xfrm>
            <a:off x="10376791" y="4003939"/>
            <a:ext cx="199342" cy="199343"/>
          </a:xfrm>
          <a:prstGeom prst="ellipse">
            <a:avLst/>
          </a:prstGeom>
          <a:noFill/>
          <a:ln w="38100">
            <a:gradFill>
              <a:gsLst>
                <a:gs pos="0">
                  <a:srgbClr val="0E82AF"/>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114" name="直線接點 113">
            <a:extLst>
              <a:ext uri="{FF2B5EF4-FFF2-40B4-BE49-F238E27FC236}">
                <a16:creationId xmlns:a16="http://schemas.microsoft.com/office/drawing/2014/main" id="{FE630547-6F2C-0904-76DC-0E0558208326}"/>
              </a:ext>
            </a:extLst>
          </p:cNvPr>
          <p:cNvCxnSpPr>
            <a:cxnSpLocks/>
            <a:stCxn id="102" idx="6"/>
            <a:endCxn id="108" idx="2"/>
          </p:cNvCxnSpPr>
          <p:nvPr/>
        </p:nvCxnSpPr>
        <p:spPr>
          <a:xfrm flipV="1">
            <a:off x="4273193" y="4100168"/>
            <a:ext cx="946123" cy="3666"/>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16" name="直線接點 115">
            <a:extLst>
              <a:ext uri="{FF2B5EF4-FFF2-40B4-BE49-F238E27FC236}">
                <a16:creationId xmlns:a16="http://schemas.microsoft.com/office/drawing/2014/main" id="{D09F7115-B8E5-F2A0-AC22-C9FB7A9518B5}"/>
              </a:ext>
            </a:extLst>
          </p:cNvPr>
          <p:cNvCxnSpPr>
            <a:cxnSpLocks/>
            <a:stCxn id="108" idx="6"/>
            <a:endCxn id="104" idx="2"/>
          </p:cNvCxnSpPr>
          <p:nvPr/>
        </p:nvCxnSpPr>
        <p:spPr>
          <a:xfrm>
            <a:off x="5418658" y="4100168"/>
            <a:ext cx="905615" cy="1257"/>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96F6454A-4134-17C2-8228-01B4F520E15A}"/>
              </a:ext>
            </a:extLst>
          </p:cNvPr>
          <p:cNvCxnSpPr>
            <a:cxnSpLocks/>
            <a:stCxn id="104" idx="6"/>
            <a:endCxn id="110" idx="2"/>
          </p:cNvCxnSpPr>
          <p:nvPr/>
        </p:nvCxnSpPr>
        <p:spPr>
          <a:xfrm>
            <a:off x="6523615" y="4101425"/>
            <a:ext cx="848024" cy="884"/>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20" name="直線接點 119">
            <a:extLst>
              <a:ext uri="{FF2B5EF4-FFF2-40B4-BE49-F238E27FC236}">
                <a16:creationId xmlns:a16="http://schemas.microsoft.com/office/drawing/2014/main" id="{63D6A501-1C3A-B78F-D630-BE21AE12E513}"/>
              </a:ext>
            </a:extLst>
          </p:cNvPr>
          <p:cNvCxnSpPr>
            <a:cxnSpLocks/>
            <a:stCxn id="110" idx="6"/>
            <a:endCxn id="106" idx="2"/>
          </p:cNvCxnSpPr>
          <p:nvPr/>
        </p:nvCxnSpPr>
        <p:spPr>
          <a:xfrm>
            <a:off x="7570981" y="4102309"/>
            <a:ext cx="1748365" cy="907"/>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22" name="直線接點 121">
            <a:extLst>
              <a:ext uri="{FF2B5EF4-FFF2-40B4-BE49-F238E27FC236}">
                <a16:creationId xmlns:a16="http://schemas.microsoft.com/office/drawing/2014/main" id="{9B7FBFC0-9956-9C6A-9FC7-A5E57552F2BB}"/>
              </a:ext>
            </a:extLst>
          </p:cNvPr>
          <p:cNvCxnSpPr>
            <a:cxnSpLocks/>
            <a:stCxn id="106" idx="6"/>
            <a:endCxn id="112" idx="2"/>
          </p:cNvCxnSpPr>
          <p:nvPr/>
        </p:nvCxnSpPr>
        <p:spPr>
          <a:xfrm>
            <a:off x="9518688" y="4103216"/>
            <a:ext cx="858103" cy="395"/>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24" name="直線接點 123">
            <a:extLst>
              <a:ext uri="{FF2B5EF4-FFF2-40B4-BE49-F238E27FC236}">
                <a16:creationId xmlns:a16="http://schemas.microsoft.com/office/drawing/2014/main" id="{067C9358-1D6F-DA05-C003-D98344F0891A}"/>
              </a:ext>
            </a:extLst>
          </p:cNvPr>
          <p:cNvCxnSpPr>
            <a:cxnSpLocks/>
          </p:cNvCxnSpPr>
          <p:nvPr/>
        </p:nvCxnSpPr>
        <p:spPr>
          <a:xfrm>
            <a:off x="10583961" y="4109758"/>
            <a:ext cx="799672" cy="0"/>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27" name="直線單箭頭接點 126">
            <a:extLst>
              <a:ext uri="{FF2B5EF4-FFF2-40B4-BE49-F238E27FC236}">
                <a16:creationId xmlns:a16="http://schemas.microsoft.com/office/drawing/2014/main" id="{5636BC1F-378D-60B8-BB4C-CDF07B43CDC4}"/>
              </a:ext>
            </a:extLst>
          </p:cNvPr>
          <p:cNvCxnSpPr>
            <a:cxnSpLocks/>
          </p:cNvCxnSpPr>
          <p:nvPr/>
        </p:nvCxnSpPr>
        <p:spPr>
          <a:xfrm flipV="1">
            <a:off x="6822259" y="1943481"/>
            <a:ext cx="0" cy="113744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1" name="直線單箭頭接點 130">
            <a:extLst>
              <a:ext uri="{FF2B5EF4-FFF2-40B4-BE49-F238E27FC236}">
                <a16:creationId xmlns:a16="http://schemas.microsoft.com/office/drawing/2014/main" id="{30B7940D-8336-2793-2174-3161AE69F9DD}"/>
              </a:ext>
            </a:extLst>
          </p:cNvPr>
          <p:cNvCxnSpPr>
            <a:cxnSpLocks/>
          </p:cNvCxnSpPr>
          <p:nvPr/>
        </p:nvCxnSpPr>
        <p:spPr>
          <a:xfrm flipV="1">
            <a:off x="279955" y="2747493"/>
            <a:ext cx="0" cy="457037"/>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6" name="直線單箭頭接點 165">
            <a:extLst>
              <a:ext uri="{FF2B5EF4-FFF2-40B4-BE49-F238E27FC236}">
                <a16:creationId xmlns:a16="http://schemas.microsoft.com/office/drawing/2014/main" id="{1ED14F73-2274-0C14-3EF7-945FAB643566}"/>
              </a:ext>
            </a:extLst>
          </p:cNvPr>
          <p:cNvCxnSpPr>
            <a:cxnSpLocks/>
          </p:cNvCxnSpPr>
          <p:nvPr/>
        </p:nvCxnSpPr>
        <p:spPr>
          <a:xfrm flipV="1">
            <a:off x="8985705" y="4966455"/>
            <a:ext cx="0" cy="54058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7" name="直線單箭頭接點 166">
            <a:extLst>
              <a:ext uri="{FF2B5EF4-FFF2-40B4-BE49-F238E27FC236}">
                <a16:creationId xmlns:a16="http://schemas.microsoft.com/office/drawing/2014/main" id="{241F0618-4BED-CD82-6D05-73468498A019}"/>
              </a:ext>
            </a:extLst>
          </p:cNvPr>
          <p:cNvCxnSpPr>
            <a:cxnSpLocks/>
          </p:cNvCxnSpPr>
          <p:nvPr/>
        </p:nvCxnSpPr>
        <p:spPr>
          <a:xfrm flipV="1">
            <a:off x="9980164" y="2705719"/>
            <a:ext cx="0" cy="54058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8" name="直線單箭頭接點 167">
            <a:extLst>
              <a:ext uri="{FF2B5EF4-FFF2-40B4-BE49-F238E27FC236}">
                <a16:creationId xmlns:a16="http://schemas.microsoft.com/office/drawing/2014/main" id="{E94244FF-3B97-72E9-7C28-1B7CF1C0C9AD}"/>
              </a:ext>
            </a:extLst>
          </p:cNvPr>
          <p:cNvCxnSpPr>
            <a:cxnSpLocks/>
          </p:cNvCxnSpPr>
          <p:nvPr/>
        </p:nvCxnSpPr>
        <p:spPr>
          <a:xfrm flipV="1">
            <a:off x="4628701" y="2717858"/>
            <a:ext cx="0" cy="54058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9" name="直線單箭頭接點 168">
            <a:extLst>
              <a:ext uri="{FF2B5EF4-FFF2-40B4-BE49-F238E27FC236}">
                <a16:creationId xmlns:a16="http://schemas.microsoft.com/office/drawing/2014/main" id="{ED0108DA-D7AA-E130-12C1-9840FC0100C0}"/>
              </a:ext>
            </a:extLst>
          </p:cNvPr>
          <p:cNvCxnSpPr>
            <a:cxnSpLocks/>
          </p:cNvCxnSpPr>
          <p:nvPr/>
        </p:nvCxnSpPr>
        <p:spPr>
          <a:xfrm flipV="1">
            <a:off x="2148156" y="2692458"/>
            <a:ext cx="0" cy="54058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0" name="直線單箭頭接點 169">
            <a:extLst>
              <a:ext uri="{FF2B5EF4-FFF2-40B4-BE49-F238E27FC236}">
                <a16:creationId xmlns:a16="http://schemas.microsoft.com/office/drawing/2014/main" id="{F4B82337-A86F-1A25-AF77-AC69F91D7021}"/>
              </a:ext>
            </a:extLst>
          </p:cNvPr>
          <p:cNvCxnSpPr>
            <a:cxnSpLocks/>
          </p:cNvCxnSpPr>
          <p:nvPr/>
        </p:nvCxnSpPr>
        <p:spPr>
          <a:xfrm flipV="1">
            <a:off x="3180777" y="4913190"/>
            <a:ext cx="0" cy="113744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aphicFrame>
        <p:nvGraphicFramePr>
          <p:cNvPr id="2" name="物件 1">
            <a:extLst>
              <a:ext uri="{FF2B5EF4-FFF2-40B4-BE49-F238E27FC236}">
                <a16:creationId xmlns:a16="http://schemas.microsoft.com/office/drawing/2014/main" id="{2C12983D-9681-C1F2-1910-711D2CF28590}"/>
              </a:ext>
            </a:extLst>
          </p:cNvPr>
          <p:cNvGraphicFramePr>
            <a:graphicFrameLocks noChangeAspect="1"/>
          </p:cNvGraphicFramePr>
          <p:nvPr>
            <p:extLst>
              <p:ext uri="{D42A27DB-BD31-4B8C-83A1-F6EECF244321}">
                <p14:modId xmlns:p14="http://schemas.microsoft.com/office/powerpoint/2010/main" val="1112466664"/>
              </p:ext>
            </p:extLst>
          </p:nvPr>
        </p:nvGraphicFramePr>
        <p:xfrm>
          <a:off x="10338176" y="6137429"/>
          <a:ext cx="932592" cy="219159"/>
        </p:xfrm>
        <a:graphic>
          <a:graphicData uri="http://schemas.openxmlformats.org/presentationml/2006/ole">
            <mc:AlternateContent xmlns:mc="http://schemas.openxmlformats.org/markup-compatibility/2006">
              <mc:Choice xmlns:v="urn:schemas-microsoft-com:vml" Requires="v">
                <p:oleObj r:id="rId9" imgW="2539440" imgH="596520" progId="">
                  <p:embed/>
                </p:oleObj>
              </mc:Choice>
              <mc:Fallback>
                <p:oleObj r:id="rId9" imgW="2539440" imgH="596520" progId="">
                  <p:embed/>
                  <p:pic>
                    <p:nvPicPr>
                      <p:cNvPr id="2" name="物件 1">
                        <a:extLst>
                          <a:ext uri="{FF2B5EF4-FFF2-40B4-BE49-F238E27FC236}">
                            <a16:creationId xmlns:a16="http://schemas.microsoft.com/office/drawing/2014/main" id="{2C12983D-9681-C1F2-1910-711D2CF28590}"/>
                          </a:ext>
                        </a:extLst>
                      </p:cNvPr>
                      <p:cNvPicPr/>
                      <p:nvPr/>
                    </p:nvPicPr>
                    <p:blipFill>
                      <a:blip r:embed="rId10"/>
                      <a:stretch>
                        <a:fillRect/>
                      </a:stretch>
                    </p:blipFill>
                    <p:spPr>
                      <a:xfrm>
                        <a:off x="10338176" y="6137429"/>
                        <a:ext cx="932592" cy="219159"/>
                      </a:xfrm>
                      <a:prstGeom prst="rect">
                        <a:avLst/>
                      </a:prstGeom>
                    </p:spPr>
                  </p:pic>
                </p:oleObj>
              </mc:Fallback>
            </mc:AlternateContent>
          </a:graphicData>
        </a:graphic>
      </p:graphicFrame>
      <p:sp>
        <p:nvSpPr>
          <p:cNvPr id="20" name="文字方塊 19">
            <a:extLst>
              <a:ext uri="{FF2B5EF4-FFF2-40B4-BE49-F238E27FC236}">
                <a16:creationId xmlns:a16="http://schemas.microsoft.com/office/drawing/2014/main" id="{3178C7F3-61CF-5063-17DA-C838F40AC33C}"/>
              </a:ext>
            </a:extLst>
          </p:cNvPr>
          <p:cNvSpPr txBox="1"/>
          <p:nvPr/>
        </p:nvSpPr>
        <p:spPr>
          <a:xfrm>
            <a:off x="9964330" y="2492317"/>
            <a:ext cx="2038934" cy="925894"/>
          </a:xfrm>
          <a:prstGeom prst="rect">
            <a:avLst/>
          </a:prstGeom>
          <a:noFill/>
        </p:spPr>
        <p:txBody>
          <a:bodyPr wrap="square" rtlCol="0">
            <a:spAutoFit/>
          </a:bodyPr>
          <a:lstStyle/>
          <a:p>
            <a:pPr>
              <a:lnSpc>
                <a:spcPts val="1300"/>
              </a:lnSpc>
            </a:pPr>
            <a:r>
              <a:rPr lang="en-US" sz="1100" b="1" dirty="0">
                <a:solidFill>
                  <a:srgbClr val="0C6C8A"/>
                </a:solidFill>
                <a:cs typeface="+mn-ea"/>
                <a:sym typeface="+mn-lt"/>
              </a:rPr>
              <a:t>European Headquarters</a:t>
            </a:r>
            <a:r>
              <a:rPr lang="en-US" sz="1100" dirty="0">
                <a:cs typeface="+mn-ea"/>
                <a:sym typeface="+mn-lt"/>
              </a:rPr>
              <a:t>: Based in Willich, Germany, the warehouse and service center covers European customers </a:t>
            </a:r>
          </a:p>
        </p:txBody>
      </p:sp>
      <p:pic>
        <p:nvPicPr>
          <p:cNvPr id="71" name="Picture 4">
            <a:extLst>
              <a:ext uri="{FF2B5EF4-FFF2-40B4-BE49-F238E27FC236}">
                <a16:creationId xmlns:a16="http://schemas.microsoft.com/office/drawing/2014/main" id="{303F250B-2FDF-D035-9531-8256B5082D0E}"/>
              </a:ext>
            </a:extLst>
          </p:cNvPr>
          <p:cNvPicPr>
            <a:picLocks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594683" y="5751484"/>
            <a:ext cx="751966" cy="495525"/>
          </a:xfrm>
          <a:prstGeom prst="rect">
            <a:avLst/>
          </a:prstGeom>
          <a:noFill/>
          <a:effectLst>
            <a:outerShdw blurRad="431800" dist="1905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76" name="Picture 8">
            <a:extLst>
              <a:ext uri="{FF2B5EF4-FFF2-40B4-BE49-F238E27FC236}">
                <a16:creationId xmlns:a16="http://schemas.microsoft.com/office/drawing/2014/main" id="{DA80B9AF-B77E-863F-B850-D71E805FE13E}"/>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2123117" y="6247009"/>
            <a:ext cx="748443" cy="465996"/>
          </a:xfrm>
          <a:prstGeom prst="rect">
            <a:avLst/>
          </a:prstGeom>
          <a:noFill/>
          <a:effectLst>
            <a:outerShdw blurRad="431800" dist="1905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27AE31FE-1508-3D71-1462-963B1F51C50C}"/>
              </a:ext>
            </a:extLst>
          </p:cNvPr>
          <p:cNvSpPr txBox="1"/>
          <p:nvPr/>
        </p:nvSpPr>
        <p:spPr>
          <a:xfrm>
            <a:off x="2156081" y="2554715"/>
            <a:ext cx="2144914" cy="941989"/>
          </a:xfrm>
          <a:prstGeom prst="rect">
            <a:avLst/>
          </a:prstGeom>
          <a:noFill/>
        </p:spPr>
        <p:txBody>
          <a:bodyPr wrap="square" rtlCol="0">
            <a:spAutoFit/>
          </a:bodyPr>
          <a:lstStyle/>
          <a:p>
            <a:pPr>
              <a:lnSpc>
                <a:spcPts val="1700"/>
              </a:lnSpc>
            </a:pPr>
            <a:r>
              <a:rPr lang="en-US" sz="1100" b="1" dirty="0">
                <a:solidFill>
                  <a:srgbClr val="0C6C8A"/>
                </a:solidFill>
                <a:cs typeface="+mn-ea"/>
                <a:sym typeface="+mn-lt"/>
              </a:rPr>
              <a:t>NL Warehouse</a:t>
            </a:r>
          </a:p>
          <a:p>
            <a:pPr>
              <a:lnSpc>
                <a:spcPts val="1700"/>
              </a:lnSpc>
            </a:pPr>
            <a:r>
              <a:rPr lang="en-US" sz="1100" dirty="0">
                <a:cs typeface="+mn-ea"/>
                <a:sym typeface="+mn-lt"/>
              </a:rPr>
              <a:t>Established in Bleiswijk, responsible for deliveries to European countries</a:t>
            </a:r>
          </a:p>
        </p:txBody>
      </p:sp>
      <p:sp>
        <p:nvSpPr>
          <p:cNvPr id="15" name="文字方塊 14">
            <a:extLst>
              <a:ext uri="{FF2B5EF4-FFF2-40B4-BE49-F238E27FC236}">
                <a16:creationId xmlns:a16="http://schemas.microsoft.com/office/drawing/2014/main" id="{018985BB-3B39-5612-99E8-AF947BA5A52B}"/>
              </a:ext>
            </a:extLst>
          </p:cNvPr>
          <p:cNvSpPr txBox="1"/>
          <p:nvPr/>
        </p:nvSpPr>
        <p:spPr>
          <a:xfrm>
            <a:off x="4630474" y="2577239"/>
            <a:ext cx="1796275" cy="946349"/>
          </a:xfrm>
          <a:prstGeom prst="rect">
            <a:avLst/>
          </a:prstGeom>
          <a:noFill/>
        </p:spPr>
        <p:txBody>
          <a:bodyPr wrap="square" rtlCol="0">
            <a:spAutoFit/>
          </a:bodyPr>
          <a:lstStyle/>
          <a:p>
            <a:pPr>
              <a:lnSpc>
                <a:spcPts val="1700"/>
              </a:lnSpc>
            </a:pPr>
            <a:r>
              <a:rPr lang="en-US" sz="1100" b="1" dirty="0">
                <a:solidFill>
                  <a:srgbClr val="0C6C8A"/>
                </a:solidFill>
                <a:cs typeface="+mn-ea"/>
                <a:sym typeface="+mn-lt"/>
              </a:rPr>
              <a:t>JP office</a:t>
            </a:r>
          </a:p>
          <a:p>
            <a:pPr>
              <a:lnSpc>
                <a:spcPts val="1700"/>
              </a:lnSpc>
            </a:pPr>
            <a:r>
              <a:rPr lang="en-US" sz="1100" dirty="0">
                <a:cs typeface="+mn-ea"/>
                <a:sym typeface="+mn-lt"/>
              </a:rPr>
              <a:t>Established in Tokyo, offering before-and-after sales services </a:t>
            </a:r>
          </a:p>
        </p:txBody>
      </p:sp>
      <p:sp>
        <p:nvSpPr>
          <p:cNvPr id="3" name="文字方塊 2">
            <a:extLst>
              <a:ext uri="{FF2B5EF4-FFF2-40B4-BE49-F238E27FC236}">
                <a16:creationId xmlns:a16="http://schemas.microsoft.com/office/drawing/2014/main" id="{9D4E9937-0860-50E4-2049-4BE8CADC200D}"/>
              </a:ext>
            </a:extLst>
          </p:cNvPr>
          <p:cNvSpPr txBox="1"/>
          <p:nvPr/>
        </p:nvSpPr>
        <p:spPr>
          <a:xfrm>
            <a:off x="286893" y="2662683"/>
            <a:ext cx="1731568" cy="510333"/>
          </a:xfrm>
          <a:prstGeom prst="rect">
            <a:avLst/>
          </a:prstGeom>
          <a:noFill/>
        </p:spPr>
        <p:txBody>
          <a:bodyPr wrap="square" rtlCol="0">
            <a:spAutoFit/>
          </a:bodyPr>
          <a:lstStyle/>
          <a:p>
            <a:pPr>
              <a:lnSpc>
                <a:spcPts val="1700"/>
              </a:lnSpc>
            </a:pPr>
            <a:r>
              <a:rPr lang="en-US" sz="1100" b="1" dirty="0">
                <a:solidFill>
                  <a:srgbClr val="0C6C8A"/>
                </a:solidFill>
                <a:cs typeface="+mn-ea"/>
                <a:sym typeface="+mn-lt"/>
              </a:rPr>
              <a:t>QNAP Headquarters</a:t>
            </a:r>
            <a:br>
              <a:rPr lang="en-US" sz="1100" b="1" dirty="0">
                <a:solidFill>
                  <a:srgbClr val="0C6C8A"/>
                </a:solidFill>
                <a:cs typeface="+mn-ea"/>
                <a:sym typeface="+mn-lt"/>
              </a:rPr>
            </a:br>
            <a:r>
              <a:rPr lang="en-US" sz="1100" dirty="0">
                <a:cs typeface="+mn-ea"/>
                <a:sym typeface="+mn-lt"/>
              </a:rPr>
              <a:t>Established in Taipei</a:t>
            </a:r>
          </a:p>
        </p:txBody>
      </p:sp>
      <p:sp>
        <p:nvSpPr>
          <p:cNvPr id="85" name="箭號: 向下 84">
            <a:extLst>
              <a:ext uri="{FF2B5EF4-FFF2-40B4-BE49-F238E27FC236}">
                <a16:creationId xmlns:a16="http://schemas.microsoft.com/office/drawing/2014/main" id="{F66DC648-AEBE-CD70-E0EF-E6A300D9A4B7}"/>
              </a:ext>
            </a:extLst>
          </p:cNvPr>
          <p:cNvSpPr/>
          <p:nvPr/>
        </p:nvSpPr>
        <p:spPr>
          <a:xfrm rot="16200000">
            <a:off x="11363008" y="4023502"/>
            <a:ext cx="222155" cy="150744"/>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箭號: 向下 86">
            <a:extLst>
              <a:ext uri="{FF2B5EF4-FFF2-40B4-BE49-F238E27FC236}">
                <a16:creationId xmlns:a16="http://schemas.microsoft.com/office/drawing/2014/main" id="{FCA50F8A-6416-62DD-B141-121353DB56BF}"/>
              </a:ext>
            </a:extLst>
          </p:cNvPr>
          <p:cNvSpPr/>
          <p:nvPr/>
        </p:nvSpPr>
        <p:spPr>
          <a:xfrm rot="16200000">
            <a:off x="11539312" y="4019453"/>
            <a:ext cx="222155" cy="150744"/>
          </a:xfrm>
          <a:prstGeom prst="downArrow">
            <a:avLst>
              <a:gd name="adj1" fmla="val 100000"/>
              <a:gd name="adj2" fmla="val 100000"/>
            </a:avLst>
          </a:prstGeom>
          <a:gradFill>
            <a:gsLst>
              <a:gs pos="0">
                <a:srgbClr val="0E82AF"/>
              </a:gs>
              <a:gs pos="95652">
                <a:srgbClr val="5997A4">
                  <a:alpha val="0"/>
                </a:srgbClr>
              </a:gs>
              <a:gs pos="0">
                <a:srgbClr val="29797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923920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815567"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93143"/>
            <a:ext cx="2417618" cy="547073"/>
          </a:xfrm>
          <a:prstGeom prst="rect">
            <a:avLst/>
          </a:prstGeom>
          <a:noFill/>
        </p:spPr>
        <p:txBody>
          <a:bodyPr wrap="square" rtlCol="0">
            <a:spAutoFit/>
          </a:bodyPr>
          <a:lstStyle/>
          <a:p>
            <a:pPr>
              <a:lnSpc>
                <a:spcPts val="4000"/>
              </a:lnSpc>
            </a:pPr>
            <a:r>
              <a:rPr lang="en-US" sz="2000" dirty="0">
                <a:cs typeface="+mn-ea"/>
                <a:sym typeface="+mn-lt"/>
              </a:rPr>
              <a:t>2018</a:t>
            </a:r>
          </a:p>
        </p:txBody>
      </p:sp>
      <p:sp>
        <p:nvSpPr>
          <p:cNvPr id="23" name="文字方塊 22">
            <a:extLst>
              <a:ext uri="{FF2B5EF4-FFF2-40B4-BE49-F238E27FC236}">
                <a16:creationId xmlns:a16="http://schemas.microsoft.com/office/drawing/2014/main" id="{97BFDFA3-ADB1-EF99-8AE7-2ECF8A106E1E}"/>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72B50A80-F8D1-63D7-69EC-19253C0A7F82}"/>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Thailand</a:t>
            </a:r>
          </a:p>
        </p:txBody>
      </p:sp>
      <p:sp>
        <p:nvSpPr>
          <p:cNvPr id="25" name="文字方塊 24">
            <a:extLst>
              <a:ext uri="{FF2B5EF4-FFF2-40B4-BE49-F238E27FC236}">
                <a16:creationId xmlns:a16="http://schemas.microsoft.com/office/drawing/2014/main" id="{FDDCDCDE-E131-545E-77CA-93DF016156C4}"/>
              </a:ext>
            </a:extLst>
          </p:cNvPr>
          <p:cNvSpPr txBox="1"/>
          <p:nvPr/>
        </p:nvSpPr>
        <p:spPr>
          <a:xfrm>
            <a:off x="899350" y="4162352"/>
            <a:ext cx="1848203" cy="547073"/>
          </a:xfrm>
          <a:prstGeom prst="rect">
            <a:avLst/>
          </a:prstGeom>
          <a:noFill/>
        </p:spPr>
        <p:txBody>
          <a:bodyPr wrap="square" rtlCol="0">
            <a:spAutoFit/>
          </a:bodyPr>
          <a:lstStyle/>
          <a:p>
            <a:pPr>
              <a:lnSpc>
                <a:spcPts val="4000"/>
              </a:lnSpc>
            </a:pPr>
            <a:r>
              <a:rPr lang="en-US" altLang="zh-TW" sz="2000" dirty="0">
                <a:cs typeface="+mn-ea"/>
                <a:sym typeface="+mn-lt"/>
              </a:rPr>
              <a:t>Bangkok</a:t>
            </a:r>
          </a:p>
        </p:txBody>
      </p:sp>
      <p:grpSp>
        <p:nvGrpSpPr>
          <p:cNvPr id="18" name="群組 17">
            <a:extLst>
              <a:ext uri="{FF2B5EF4-FFF2-40B4-BE49-F238E27FC236}">
                <a16:creationId xmlns:a16="http://schemas.microsoft.com/office/drawing/2014/main" id="{7E4D5C9A-FAC6-D841-C79B-F1AB7B86DE19}"/>
              </a:ext>
            </a:extLst>
          </p:cNvPr>
          <p:cNvGrpSpPr/>
          <p:nvPr/>
        </p:nvGrpSpPr>
        <p:grpSpPr>
          <a:xfrm>
            <a:off x="871848" y="2406044"/>
            <a:ext cx="3811301" cy="486808"/>
            <a:chOff x="7766988" y="2101432"/>
            <a:chExt cx="1849676" cy="486808"/>
          </a:xfrm>
        </p:grpSpPr>
        <p:sp>
          <p:nvSpPr>
            <p:cNvPr id="19" name="矩形: 圓角 18">
              <a:extLst>
                <a:ext uri="{FF2B5EF4-FFF2-40B4-BE49-F238E27FC236}">
                  <a16:creationId xmlns:a16="http://schemas.microsoft.com/office/drawing/2014/main" id="{15D4402D-585F-FB51-3C04-400DD01E4AD4}"/>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81B134D7-29A3-D5A8-7D5A-413917A29243}"/>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21" name="群組 20">
            <a:extLst>
              <a:ext uri="{FF2B5EF4-FFF2-40B4-BE49-F238E27FC236}">
                <a16:creationId xmlns:a16="http://schemas.microsoft.com/office/drawing/2014/main" id="{4A17E2BC-CC20-A6B4-FA28-9E08077F32D1}"/>
              </a:ext>
            </a:extLst>
          </p:cNvPr>
          <p:cNvGrpSpPr/>
          <p:nvPr/>
        </p:nvGrpSpPr>
        <p:grpSpPr>
          <a:xfrm>
            <a:off x="871849" y="3666306"/>
            <a:ext cx="1834453" cy="486808"/>
            <a:chOff x="7793459" y="3771377"/>
            <a:chExt cx="1614343" cy="486808"/>
          </a:xfrm>
        </p:grpSpPr>
        <p:sp>
          <p:nvSpPr>
            <p:cNvPr id="22" name="矩形: 圓角 21">
              <a:extLst>
                <a:ext uri="{FF2B5EF4-FFF2-40B4-BE49-F238E27FC236}">
                  <a16:creationId xmlns:a16="http://schemas.microsoft.com/office/drawing/2014/main" id="{FF442EC8-EB4F-D726-3C03-5D1AD22910B0}"/>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6" name="文字方塊 25">
              <a:extLst>
                <a:ext uri="{FF2B5EF4-FFF2-40B4-BE49-F238E27FC236}">
                  <a16:creationId xmlns:a16="http://schemas.microsoft.com/office/drawing/2014/main" id="{A05BE600-FC8E-615C-F72C-EC56B0FD4861}"/>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7806275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a:extLst>
              <a:ext uri="{28A0092B-C50C-407E-A947-70E740481C1C}">
                <a14:useLocalDpi xmlns:a14="http://schemas.microsoft.com/office/drawing/2010/main"/>
              </a:ext>
            </a:extLst>
          </a:blip>
          <a:srcRect/>
          <a:stretch/>
        </p:blipFill>
        <p:spPr bwMode="auto">
          <a:xfrm>
            <a:off x="4866567" y="1146306"/>
            <a:ext cx="6720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9" name="文字方塊 28">
            <a:extLst>
              <a:ext uri="{FF2B5EF4-FFF2-40B4-BE49-F238E27FC236}">
                <a16:creationId xmlns:a16="http://schemas.microsoft.com/office/drawing/2014/main" id="{E3360BB2-D0AC-2E87-C32A-6583277E7F34}"/>
              </a:ext>
            </a:extLst>
          </p:cNvPr>
          <p:cNvSpPr txBox="1"/>
          <p:nvPr/>
        </p:nvSpPr>
        <p:spPr>
          <a:xfrm>
            <a:off x="871848" y="2902218"/>
            <a:ext cx="2417618" cy="547073"/>
          </a:xfrm>
          <a:prstGeom prst="rect">
            <a:avLst/>
          </a:prstGeom>
          <a:noFill/>
        </p:spPr>
        <p:txBody>
          <a:bodyPr wrap="square" rtlCol="0">
            <a:spAutoFit/>
          </a:bodyPr>
          <a:lstStyle/>
          <a:p>
            <a:pPr>
              <a:lnSpc>
                <a:spcPts val="4000"/>
              </a:lnSpc>
            </a:pPr>
            <a:r>
              <a:rPr lang="en-US" sz="2000" dirty="0">
                <a:cs typeface="+mn-ea"/>
                <a:sym typeface="+mn-lt"/>
              </a:rPr>
              <a:t>7</a:t>
            </a:r>
          </a:p>
        </p:txBody>
      </p:sp>
      <p:sp>
        <p:nvSpPr>
          <p:cNvPr id="30" name="文字方塊 29">
            <a:extLst>
              <a:ext uri="{FF2B5EF4-FFF2-40B4-BE49-F238E27FC236}">
                <a16:creationId xmlns:a16="http://schemas.microsoft.com/office/drawing/2014/main" id="{0CBF7F90-8356-B1DE-C8EF-F5838ECF1814}"/>
              </a:ext>
            </a:extLst>
          </p:cNvPr>
          <p:cNvSpPr txBox="1"/>
          <p:nvPr/>
        </p:nvSpPr>
        <p:spPr>
          <a:xfrm>
            <a:off x="871847" y="4153114"/>
            <a:ext cx="3811299" cy="535468"/>
          </a:xfrm>
          <a:prstGeom prst="rect">
            <a:avLst/>
          </a:prstGeom>
          <a:noFill/>
        </p:spPr>
        <p:txBody>
          <a:bodyPr wrap="square" rtlCol="0">
            <a:spAutoFit/>
          </a:bodyPr>
          <a:lstStyle/>
          <a:p>
            <a:pPr>
              <a:lnSpc>
                <a:spcPts val="4000"/>
              </a:lnSpc>
            </a:pPr>
            <a:r>
              <a:rPr lang="en-US" sz="2000" dirty="0">
                <a:cs typeface="+mn-ea"/>
                <a:sym typeface="+mn-lt"/>
              </a:rPr>
              <a:t>Before &amp; After Sales Services</a:t>
            </a:r>
          </a:p>
        </p:txBody>
      </p:sp>
      <p:grpSp>
        <p:nvGrpSpPr>
          <p:cNvPr id="15" name="群組 14">
            <a:extLst>
              <a:ext uri="{FF2B5EF4-FFF2-40B4-BE49-F238E27FC236}">
                <a16:creationId xmlns:a16="http://schemas.microsoft.com/office/drawing/2014/main" id="{2968B850-BCC1-9DAD-45F5-5BA9758E4F65}"/>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401793B5-6EDA-E791-EFE1-156AAC7A8A7F}"/>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362A8E73-A3DC-0028-2145-00B4296B70CC}"/>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8" name="群組 17">
            <a:extLst>
              <a:ext uri="{FF2B5EF4-FFF2-40B4-BE49-F238E27FC236}">
                <a16:creationId xmlns:a16="http://schemas.microsoft.com/office/drawing/2014/main" id="{F94C025B-FDFA-D253-2C23-38D2F562FA4B}"/>
              </a:ext>
            </a:extLst>
          </p:cNvPr>
          <p:cNvGrpSpPr/>
          <p:nvPr/>
        </p:nvGrpSpPr>
        <p:grpSpPr>
          <a:xfrm>
            <a:off x="871849" y="3666306"/>
            <a:ext cx="3811300" cy="871270"/>
            <a:chOff x="7793459" y="3771377"/>
            <a:chExt cx="1614343" cy="871270"/>
          </a:xfrm>
        </p:grpSpPr>
        <p:sp>
          <p:nvSpPr>
            <p:cNvPr id="19" name="矩形: 圓角 18">
              <a:extLst>
                <a:ext uri="{FF2B5EF4-FFF2-40B4-BE49-F238E27FC236}">
                  <a16:creationId xmlns:a16="http://schemas.microsoft.com/office/drawing/2014/main" id="{986D1A76-53A7-166C-5975-6D664E9A5829}"/>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73E79426-5FD4-E120-A3CF-E4BC195A1E74}"/>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21" name="文字方塊 20">
            <a:extLst>
              <a:ext uri="{FF2B5EF4-FFF2-40B4-BE49-F238E27FC236}">
                <a16:creationId xmlns:a16="http://schemas.microsoft.com/office/drawing/2014/main" id="{CCCB1C59-226C-0DC2-F717-52622A4C4827}"/>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2" name="文字方塊 21">
            <a:extLst>
              <a:ext uri="{FF2B5EF4-FFF2-40B4-BE49-F238E27FC236}">
                <a16:creationId xmlns:a16="http://schemas.microsoft.com/office/drawing/2014/main" id="{EC1840FB-30AA-3702-EA31-8C163A0F562C}"/>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Thailand</a:t>
            </a:r>
          </a:p>
        </p:txBody>
      </p:sp>
    </p:spTree>
    <p:extLst>
      <p:ext uri="{BB962C8B-B14F-4D97-AF65-F5344CB8AC3E}">
        <p14:creationId xmlns:p14="http://schemas.microsoft.com/office/powerpoint/2010/main" val="25396450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rotWithShape="1">
          <a:blip r:embed="rId2" cstate="screen">
            <a:extLst>
              <a:ext uri="{28A0092B-C50C-407E-A947-70E740481C1C}">
                <a14:useLocalDpi xmlns:a14="http://schemas.microsoft.com/office/drawing/2010/main"/>
              </a:ext>
            </a:extLst>
          </a:blip>
          <a:srcRect t="-188"/>
          <a:stretch/>
        </p:blipFill>
        <p:spPr bwMode="auto">
          <a:xfrm>
            <a:off x="4848224"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81927"/>
            <a:ext cx="2417618" cy="547073"/>
          </a:xfrm>
          <a:prstGeom prst="rect">
            <a:avLst/>
          </a:prstGeom>
          <a:noFill/>
        </p:spPr>
        <p:txBody>
          <a:bodyPr wrap="square" rtlCol="0">
            <a:spAutoFit/>
          </a:bodyPr>
          <a:lstStyle/>
          <a:p>
            <a:pPr>
              <a:lnSpc>
                <a:spcPts val="4000"/>
              </a:lnSpc>
            </a:pPr>
            <a:r>
              <a:rPr lang="en-US" sz="2000" dirty="0">
                <a:cs typeface="+mn-ea"/>
                <a:sym typeface="+mn-lt"/>
              </a:rPr>
              <a:t>2018</a:t>
            </a:r>
          </a:p>
        </p:txBody>
      </p:sp>
      <p:sp>
        <p:nvSpPr>
          <p:cNvPr id="23" name="文字方塊 22">
            <a:extLst>
              <a:ext uri="{FF2B5EF4-FFF2-40B4-BE49-F238E27FC236}">
                <a16:creationId xmlns:a16="http://schemas.microsoft.com/office/drawing/2014/main" id="{78C89BD4-2440-3693-D897-694F66BA3531}"/>
              </a:ext>
            </a:extLst>
          </p:cNvPr>
          <p:cNvSpPr txBox="1"/>
          <p:nvPr/>
        </p:nvSpPr>
        <p:spPr>
          <a:xfrm>
            <a:off x="760701" y="1576902"/>
            <a:ext cx="4186467" cy="461665"/>
          </a:xfrm>
          <a:prstGeom prst="rect">
            <a:avLst/>
          </a:prstGeom>
          <a:noFill/>
        </p:spPr>
        <p:txBody>
          <a:bodyPr wrap="square" rtlCol="0">
            <a:spAutoFit/>
          </a:bodyPr>
          <a:lstStyle/>
          <a:p>
            <a:r>
              <a:rPr lang="en-US" sz="2400" b="1" dirty="0">
                <a:solidFill>
                  <a:srgbClr val="0C6C8A"/>
                </a:solidFill>
                <a:cs typeface="+mn-ea"/>
                <a:sym typeface="+mn-lt"/>
              </a:rPr>
              <a:t>Office / Warehouse Center</a:t>
            </a:r>
          </a:p>
        </p:txBody>
      </p:sp>
      <p:sp>
        <p:nvSpPr>
          <p:cNvPr id="24" name="文字方塊 23">
            <a:extLst>
              <a:ext uri="{FF2B5EF4-FFF2-40B4-BE49-F238E27FC236}">
                <a16:creationId xmlns:a16="http://schemas.microsoft.com/office/drawing/2014/main" id="{7A92B270-6EEC-2833-424C-974B8CDFE693}"/>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UK </a:t>
            </a:r>
          </a:p>
        </p:txBody>
      </p:sp>
      <p:sp>
        <p:nvSpPr>
          <p:cNvPr id="28" name="文字方塊 27">
            <a:extLst>
              <a:ext uri="{FF2B5EF4-FFF2-40B4-BE49-F238E27FC236}">
                <a16:creationId xmlns:a16="http://schemas.microsoft.com/office/drawing/2014/main" id="{85C7E6C1-0BDB-2B38-F1A6-0A1E7F728802}"/>
              </a:ext>
            </a:extLst>
          </p:cNvPr>
          <p:cNvSpPr txBox="1"/>
          <p:nvPr/>
        </p:nvSpPr>
        <p:spPr>
          <a:xfrm>
            <a:off x="899350" y="4162352"/>
            <a:ext cx="2620746" cy="547073"/>
          </a:xfrm>
          <a:prstGeom prst="rect">
            <a:avLst/>
          </a:prstGeom>
          <a:noFill/>
        </p:spPr>
        <p:txBody>
          <a:bodyPr wrap="square" rtlCol="0">
            <a:spAutoFit/>
          </a:bodyPr>
          <a:lstStyle/>
          <a:p>
            <a:pPr>
              <a:lnSpc>
                <a:spcPts val="4000"/>
              </a:lnSpc>
            </a:pPr>
            <a:r>
              <a:rPr lang="en-US" altLang="zh-TW" sz="2000" dirty="0">
                <a:cs typeface="+mn-ea"/>
                <a:sym typeface="+mn-lt"/>
              </a:rPr>
              <a:t>Swindon</a:t>
            </a:r>
          </a:p>
        </p:txBody>
      </p:sp>
      <p:grpSp>
        <p:nvGrpSpPr>
          <p:cNvPr id="15" name="群組 14">
            <a:extLst>
              <a:ext uri="{FF2B5EF4-FFF2-40B4-BE49-F238E27FC236}">
                <a16:creationId xmlns:a16="http://schemas.microsoft.com/office/drawing/2014/main" id="{BAE8C0FA-1F2C-A297-6306-155BDBC68307}"/>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72BC6418-3B60-D207-1F5F-E0F3711A3152}"/>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0E71216B-7EA9-F618-D76F-718C1AB63B01}"/>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F7E17A44-2EA1-5A60-CEA6-E87BF8D523C0}"/>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EC200DB7-41BF-B039-814F-0A9366145CBC}"/>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EB010EDE-4EA3-B1AD-5088-7F19305E8E84}"/>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15638793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48224"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9" name="文字方塊 28">
            <a:extLst>
              <a:ext uri="{FF2B5EF4-FFF2-40B4-BE49-F238E27FC236}">
                <a16:creationId xmlns:a16="http://schemas.microsoft.com/office/drawing/2014/main" id="{531497D0-BF2B-5AD7-03AA-DB5CFF78266C}"/>
              </a:ext>
            </a:extLst>
          </p:cNvPr>
          <p:cNvSpPr txBox="1"/>
          <p:nvPr/>
        </p:nvSpPr>
        <p:spPr>
          <a:xfrm>
            <a:off x="870728" y="2892722"/>
            <a:ext cx="2417618" cy="547073"/>
          </a:xfrm>
          <a:prstGeom prst="rect">
            <a:avLst/>
          </a:prstGeom>
          <a:noFill/>
        </p:spPr>
        <p:txBody>
          <a:bodyPr wrap="square" rtlCol="0">
            <a:spAutoFit/>
          </a:bodyPr>
          <a:lstStyle/>
          <a:p>
            <a:pPr>
              <a:lnSpc>
                <a:spcPts val="4000"/>
              </a:lnSpc>
            </a:pPr>
            <a:r>
              <a:rPr lang="en-US" sz="2000" dirty="0">
                <a:cs typeface="+mn-ea"/>
                <a:sym typeface="+mn-lt"/>
              </a:rPr>
              <a:t>13</a:t>
            </a:r>
          </a:p>
        </p:txBody>
      </p:sp>
      <p:sp>
        <p:nvSpPr>
          <p:cNvPr id="30" name="文字方塊 29">
            <a:extLst>
              <a:ext uri="{FF2B5EF4-FFF2-40B4-BE49-F238E27FC236}">
                <a16:creationId xmlns:a16="http://schemas.microsoft.com/office/drawing/2014/main" id="{A92F9586-763F-633B-3AD0-C7249A3AA755}"/>
              </a:ext>
            </a:extLst>
          </p:cNvPr>
          <p:cNvSpPr txBox="1"/>
          <p:nvPr/>
        </p:nvSpPr>
        <p:spPr>
          <a:xfrm>
            <a:off x="870728" y="4153114"/>
            <a:ext cx="4186466" cy="824008"/>
          </a:xfrm>
          <a:prstGeom prst="rect">
            <a:avLst/>
          </a:prstGeom>
          <a:noFill/>
        </p:spPr>
        <p:txBody>
          <a:bodyPr wrap="square" rtlCol="0">
            <a:spAutoFit/>
          </a:bodyPr>
          <a:lstStyle/>
          <a:p>
            <a:pPr>
              <a:lnSpc>
                <a:spcPts val="3000"/>
              </a:lnSpc>
            </a:pPr>
            <a:r>
              <a:rPr lang="en-US" sz="2000" dirty="0">
                <a:cs typeface="+mn-ea"/>
                <a:sym typeface="+mn-lt"/>
              </a:rPr>
              <a:t>Before &amp; After Sales Services</a:t>
            </a:r>
          </a:p>
          <a:p>
            <a:pPr>
              <a:lnSpc>
                <a:spcPts val="3000"/>
              </a:lnSpc>
            </a:pPr>
            <a:r>
              <a:rPr lang="en-US" sz="2000" dirty="0">
                <a:cs typeface="+mn-ea"/>
                <a:sym typeface="+mn-lt"/>
              </a:rPr>
              <a:t>Warehouse Center</a:t>
            </a:r>
          </a:p>
        </p:txBody>
      </p:sp>
      <p:grpSp>
        <p:nvGrpSpPr>
          <p:cNvPr id="15" name="群組 14">
            <a:extLst>
              <a:ext uri="{FF2B5EF4-FFF2-40B4-BE49-F238E27FC236}">
                <a16:creationId xmlns:a16="http://schemas.microsoft.com/office/drawing/2014/main" id="{69A45E54-A6D8-4297-48ED-14D5A49BB7B5}"/>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2D924E4E-35FB-B959-ABCC-2D69EC3E9BDC}"/>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4FFBAC9B-66DF-17AE-DE70-C628BC56F7BA}"/>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8" name="群組 17">
            <a:extLst>
              <a:ext uri="{FF2B5EF4-FFF2-40B4-BE49-F238E27FC236}">
                <a16:creationId xmlns:a16="http://schemas.microsoft.com/office/drawing/2014/main" id="{2663F410-5189-4470-F536-4727048503A5}"/>
              </a:ext>
            </a:extLst>
          </p:cNvPr>
          <p:cNvGrpSpPr/>
          <p:nvPr/>
        </p:nvGrpSpPr>
        <p:grpSpPr>
          <a:xfrm>
            <a:off x="871849" y="3666306"/>
            <a:ext cx="3811300" cy="871270"/>
            <a:chOff x="7793459" y="3771377"/>
            <a:chExt cx="1614343" cy="871270"/>
          </a:xfrm>
        </p:grpSpPr>
        <p:sp>
          <p:nvSpPr>
            <p:cNvPr id="19" name="矩形: 圓角 18">
              <a:extLst>
                <a:ext uri="{FF2B5EF4-FFF2-40B4-BE49-F238E27FC236}">
                  <a16:creationId xmlns:a16="http://schemas.microsoft.com/office/drawing/2014/main" id="{E33ABFC3-96D5-DAD9-A672-BEE0638E259B}"/>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2547B564-AA6C-75DE-C888-F8FA0E2D69F7}"/>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21" name="文字方塊 20">
            <a:extLst>
              <a:ext uri="{FF2B5EF4-FFF2-40B4-BE49-F238E27FC236}">
                <a16:creationId xmlns:a16="http://schemas.microsoft.com/office/drawing/2014/main" id="{0C58A969-B60E-5FC5-1A5E-4FCB8E14D9D2}"/>
              </a:ext>
            </a:extLst>
          </p:cNvPr>
          <p:cNvSpPr txBox="1"/>
          <p:nvPr/>
        </p:nvSpPr>
        <p:spPr>
          <a:xfrm>
            <a:off x="760701" y="1576902"/>
            <a:ext cx="4186467" cy="461665"/>
          </a:xfrm>
          <a:prstGeom prst="rect">
            <a:avLst/>
          </a:prstGeom>
          <a:noFill/>
        </p:spPr>
        <p:txBody>
          <a:bodyPr wrap="square" rtlCol="0">
            <a:spAutoFit/>
          </a:bodyPr>
          <a:lstStyle/>
          <a:p>
            <a:r>
              <a:rPr lang="en-US" sz="2400" b="1" dirty="0">
                <a:solidFill>
                  <a:srgbClr val="0C6C8A"/>
                </a:solidFill>
                <a:cs typeface="+mn-ea"/>
                <a:sym typeface="+mn-lt"/>
              </a:rPr>
              <a:t>Office / Warehouse Center</a:t>
            </a:r>
          </a:p>
        </p:txBody>
      </p:sp>
      <p:sp>
        <p:nvSpPr>
          <p:cNvPr id="22" name="文字方塊 21">
            <a:extLst>
              <a:ext uri="{FF2B5EF4-FFF2-40B4-BE49-F238E27FC236}">
                <a16:creationId xmlns:a16="http://schemas.microsoft.com/office/drawing/2014/main" id="{39E1647C-8188-B5A2-272D-15742B34513A}"/>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UK </a:t>
            </a:r>
          </a:p>
        </p:txBody>
      </p:sp>
    </p:spTree>
    <p:extLst>
      <p:ext uri="{BB962C8B-B14F-4D97-AF65-F5344CB8AC3E}">
        <p14:creationId xmlns:p14="http://schemas.microsoft.com/office/powerpoint/2010/main" val="132959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5">
            <a:extLst>
              <a:ext uri="{FF2B5EF4-FFF2-40B4-BE49-F238E27FC236}">
                <a16:creationId xmlns:a16="http://schemas.microsoft.com/office/drawing/2014/main" id="{8E2E2DF2-BC65-C2FF-5ACA-EE858C8D495E}"/>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4814283" y="1148486"/>
            <a:ext cx="6822000" cy="5040000"/>
          </a:xfrm>
          <a:prstGeom prst="rect">
            <a:avLst/>
          </a:prstGeom>
          <a:effectLst>
            <a:outerShdw blurRad="431800" dist="368300" dir="5760000" sx="106000" sy="106000" algn="ctr" rotWithShape="0">
              <a:srgbClr val="000000">
                <a:alpha val="34000"/>
              </a:srgbClr>
            </a:outerShdw>
          </a:effectLst>
        </p:spPr>
      </p:pic>
      <p:sp>
        <p:nvSpPr>
          <p:cNvPr id="13" name="文字方塊 12">
            <a:extLst>
              <a:ext uri="{FF2B5EF4-FFF2-40B4-BE49-F238E27FC236}">
                <a16:creationId xmlns:a16="http://schemas.microsoft.com/office/drawing/2014/main" id="{8D8C742F-8A6E-B527-3201-0C7AA46F16E2}"/>
              </a:ext>
            </a:extLst>
          </p:cNvPr>
          <p:cNvSpPr txBox="1"/>
          <p:nvPr/>
        </p:nvSpPr>
        <p:spPr>
          <a:xfrm>
            <a:off x="871848" y="2893959"/>
            <a:ext cx="2417618" cy="547073"/>
          </a:xfrm>
          <a:prstGeom prst="rect">
            <a:avLst/>
          </a:prstGeom>
          <a:noFill/>
        </p:spPr>
        <p:txBody>
          <a:bodyPr wrap="square" rtlCol="0">
            <a:spAutoFit/>
          </a:bodyPr>
          <a:lstStyle/>
          <a:p>
            <a:pPr>
              <a:lnSpc>
                <a:spcPts val="4000"/>
              </a:lnSpc>
            </a:pPr>
            <a:r>
              <a:rPr lang="en-US" sz="2000" dirty="0">
                <a:cs typeface="+mn-ea"/>
                <a:sym typeface="+mn-lt"/>
              </a:rPr>
              <a:t>2018</a:t>
            </a:r>
          </a:p>
        </p:txBody>
      </p:sp>
      <p:sp>
        <p:nvSpPr>
          <p:cNvPr id="25" name="文字方塊 24">
            <a:extLst>
              <a:ext uri="{FF2B5EF4-FFF2-40B4-BE49-F238E27FC236}">
                <a16:creationId xmlns:a16="http://schemas.microsoft.com/office/drawing/2014/main" id="{EA5F7D32-E1DB-3188-AF18-AB82B83E1B37}"/>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6" name="文字方塊 25">
            <a:extLst>
              <a:ext uri="{FF2B5EF4-FFF2-40B4-BE49-F238E27FC236}">
                <a16:creationId xmlns:a16="http://schemas.microsoft.com/office/drawing/2014/main" id="{4F284E81-359A-8A0B-204E-79502FEFAA42}"/>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HK</a:t>
            </a:r>
          </a:p>
        </p:txBody>
      </p:sp>
      <p:sp>
        <p:nvSpPr>
          <p:cNvPr id="30" name="文字方塊 29">
            <a:extLst>
              <a:ext uri="{FF2B5EF4-FFF2-40B4-BE49-F238E27FC236}">
                <a16:creationId xmlns:a16="http://schemas.microsoft.com/office/drawing/2014/main" id="{71CEF256-5389-93D9-BC8D-507E526F769E}"/>
              </a:ext>
            </a:extLst>
          </p:cNvPr>
          <p:cNvSpPr txBox="1"/>
          <p:nvPr/>
        </p:nvSpPr>
        <p:spPr>
          <a:xfrm>
            <a:off x="899350" y="4162352"/>
            <a:ext cx="2620746" cy="547073"/>
          </a:xfrm>
          <a:prstGeom prst="rect">
            <a:avLst/>
          </a:prstGeom>
          <a:noFill/>
        </p:spPr>
        <p:txBody>
          <a:bodyPr wrap="square" rtlCol="0">
            <a:spAutoFit/>
          </a:bodyPr>
          <a:lstStyle/>
          <a:p>
            <a:pPr>
              <a:lnSpc>
                <a:spcPts val="4000"/>
              </a:lnSpc>
            </a:pPr>
            <a:r>
              <a:rPr lang="en-US" altLang="zh-TW" sz="2000" dirty="0">
                <a:cs typeface="+mn-ea"/>
                <a:sym typeface="+mn-lt"/>
              </a:rPr>
              <a:t>Kowloon Bay</a:t>
            </a:r>
          </a:p>
        </p:txBody>
      </p:sp>
      <p:grpSp>
        <p:nvGrpSpPr>
          <p:cNvPr id="17" name="群組 16">
            <a:extLst>
              <a:ext uri="{FF2B5EF4-FFF2-40B4-BE49-F238E27FC236}">
                <a16:creationId xmlns:a16="http://schemas.microsoft.com/office/drawing/2014/main" id="{ADA309A9-0C43-5B5B-53B5-35B59D5FDC76}"/>
              </a:ext>
            </a:extLst>
          </p:cNvPr>
          <p:cNvGrpSpPr/>
          <p:nvPr/>
        </p:nvGrpSpPr>
        <p:grpSpPr>
          <a:xfrm>
            <a:off x="871848" y="2406044"/>
            <a:ext cx="3811301" cy="486808"/>
            <a:chOff x="7766988" y="2101432"/>
            <a:chExt cx="1849676" cy="486808"/>
          </a:xfrm>
        </p:grpSpPr>
        <p:sp>
          <p:nvSpPr>
            <p:cNvPr id="18" name="矩形: 圓角 17">
              <a:extLst>
                <a:ext uri="{FF2B5EF4-FFF2-40B4-BE49-F238E27FC236}">
                  <a16:creationId xmlns:a16="http://schemas.microsoft.com/office/drawing/2014/main" id="{83BC3145-7683-CD3E-76F3-BA03E5759B3E}"/>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9" name="文字方塊 18">
              <a:extLst>
                <a:ext uri="{FF2B5EF4-FFF2-40B4-BE49-F238E27FC236}">
                  <a16:creationId xmlns:a16="http://schemas.microsoft.com/office/drawing/2014/main" id="{0BB76FF4-AA6A-8AA5-CD17-9CEE6BB5262C}"/>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20" name="群組 19">
            <a:extLst>
              <a:ext uri="{FF2B5EF4-FFF2-40B4-BE49-F238E27FC236}">
                <a16:creationId xmlns:a16="http://schemas.microsoft.com/office/drawing/2014/main" id="{40CF9FD0-F5C2-3F1D-617D-2C3E7285610E}"/>
              </a:ext>
            </a:extLst>
          </p:cNvPr>
          <p:cNvGrpSpPr/>
          <p:nvPr/>
        </p:nvGrpSpPr>
        <p:grpSpPr>
          <a:xfrm>
            <a:off x="871849" y="3666306"/>
            <a:ext cx="1834453" cy="486808"/>
            <a:chOff x="7793459" y="3771377"/>
            <a:chExt cx="1614343" cy="486808"/>
          </a:xfrm>
        </p:grpSpPr>
        <p:sp>
          <p:nvSpPr>
            <p:cNvPr id="21" name="矩形: 圓角 20">
              <a:extLst>
                <a:ext uri="{FF2B5EF4-FFF2-40B4-BE49-F238E27FC236}">
                  <a16:creationId xmlns:a16="http://schemas.microsoft.com/office/drawing/2014/main" id="{CCAAF6AC-97ED-2133-70B6-5322A8209ED0}"/>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2" name="文字方塊 21">
              <a:extLst>
                <a:ext uri="{FF2B5EF4-FFF2-40B4-BE49-F238E27FC236}">
                  <a16:creationId xmlns:a16="http://schemas.microsoft.com/office/drawing/2014/main" id="{A9A96949-3E26-BCCB-A305-1E76B7C3CD46}"/>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29383464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5">
            <a:extLst>
              <a:ext uri="{FF2B5EF4-FFF2-40B4-BE49-F238E27FC236}">
                <a16:creationId xmlns:a16="http://schemas.microsoft.com/office/drawing/2014/main" id="{8E2E2DF2-BC65-C2FF-5ACA-EE858C8D495E}"/>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4865977" y="1148486"/>
            <a:ext cx="6718611" cy="5040000"/>
          </a:xfrm>
          <a:prstGeom prst="rect">
            <a:avLst/>
          </a:prstGeom>
          <a:effectLst>
            <a:outerShdw blurRad="431800" dist="368300" dir="5760000" sx="106000" sy="106000" algn="ctr" rotWithShape="0">
              <a:srgbClr val="000000">
                <a:alpha val="34000"/>
              </a:srgbClr>
            </a:outerShdw>
          </a:effectLst>
        </p:spPr>
      </p:pic>
      <p:sp>
        <p:nvSpPr>
          <p:cNvPr id="23" name="文字方塊 22">
            <a:extLst>
              <a:ext uri="{FF2B5EF4-FFF2-40B4-BE49-F238E27FC236}">
                <a16:creationId xmlns:a16="http://schemas.microsoft.com/office/drawing/2014/main" id="{EC7F25B3-5998-A25E-6F0D-4763CE0CE219}"/>
              </a:ext>
            </a:extLst>
          </p:cNvPr>
          <p:cNvSpPr txBox="1"/>
          <p:nvPr/>
        </p:nvSpPr>
        <p:spPr>
          <a:xfrm>
            <a:off x="871847" y="2881927"/>
            <a:ext cx="2417618" cy="547073"/>
          </a:xfrm>
          <a:prstGeom prst="rect">
            <a:avLst/>
          </a:prstGeom>
          <a:noFill/>
        </p:spPr>
        <p:txBody>
          <a:bodyPr wrap="square" rtlCol="0">
            <a:spAutoFit/>
          </a:bodyPr>
          <a:lstStyle/>
          <a:p>
            <a:pPr>
              <a:lnSpc>
                <a:spcPts val="4000"/>
              </a:lnSpc>
            </a:pPr>
            <a:r>
              <a:rPr lang="en-US" sz="2000" dirty="0">
                <a:cs typeface="+mn-ea"/>
                <a:sym typeface="+mn-lt"/>
              </a:rPr>
              <a:t>7</a:t>
            </a:r>
          </a:p>
        </p:txBody>
      </p:sp>
      <p:sp>
        <p:nvSpPr>
          <p:cNvPr id="24" name="文字方塊 23">
            <a:extLst>
              <a:ext uri="{FF2B5EF4-FFF2-40B4-BE49-F238E27FC236}">
                <a16:creationId xmlns:a16="http://schemas.microsoft.com/office/drawing/2014/main" id="{6F051B4F-AB01-E318-2256-2C28C0DCE511}"/>
              </a:ext>
            </a:extLst>
          </p:cNvPr>
          <p:cNvSpPr txBox="1"/>
          <p:nvPr/>
        </p:nvSpPr>
        <p:spPr>
          <a:xfrm>
            <a:off x="871847" y="4162610"/>
            <a:ext cx="3811299" cy="535468"/>
          </a:xfrm>
          <a:prstGeom prst="rect">
            <a:avLst/>
          </a:prstGeom>
          <a:noFill/>
        </p:spPr>
        <p:txBody>
          <a:bodyPr wrap="square" rtlCol="0">
            <a:spAutoFit/>
          </a:bodyPr>
          <a:lstStyle/>
          <a:p>
            <a:pPr>
              <a:lnSpc>
                <a:spcPts val="4000"/>
              </a:lnSpc>
            </a:pPr>
            <a:r>
              <a:rPr lang="en-US" sz="2000" dirty="0">
                <a:cs typeface="+mn-ea"/>
                <a:sym typeface="+mn-lt"/>
              </a:rPr>
              <a:t>Before &amp; After Sales Services</a:t>
            </a:r>
          </a:p>
        </p:txBody>
      </p:sp>
      <p:grpSp>
        <p:nvGrpSpPr>
          <p:cNvPr id="13" name="群組 12">
            <a:extLst>
              <a:ext uri="{FF2B5EF4-FFF2-40B4-BE49-F238E27FC236}">
                <a16:creationId xmlns:a16="http://schemas.microsoft.com/office/drawing/2014/main" id="{BC58E650-7394-41E5-87E5-F80761949359}"/>
              </a:ext>
            </a:extLst>
          </p:cNvPr>
          <p:cNvGrpSpPr/>
          <p:nvPr/>
        </p:nvGrpSpPr>
        <p:grpSpPr>
          <a:xfrm>
            <a:off x="871848" y="2406044"/>
            <a:ext cx="3811301" cy="486808"/>
            <a:chOff x="7766988" y="2101432"/>
            <a:chExt cx="1849676" cy="486808"/>
          </a:xfrm>
        </p:grpSpPr>
        <p:sp>
          <p:nvSpPr>
            <p:cNvPr id="14" name="矩形: 圓角 13">
              <a:extLst>
                <a:ext uri="{FF2B5EF4-FFF2-40B4-BE49-F238E27FC236}">
                  <a16:creationId xmlns:a16="http://schemas.microsoft.com/office/drawing/2014/main" id="{6B7C902F-1E19-2FB6-5EB5-72C3DCEF3303}"/>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5" name="文字方塊 14">
              <a:extLst>
                <a:ext uri="{FF2B5EF4-FFF2-40B4-BE49-F238E27FC236}">
                  <a16:creationId xmlns:a16="http://schemas.microsoft.com/office/drawing/2014/main" id="{8763907F-4DF9-189A-16D5-54C680DB369D}"/>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6" name="群組 15">
            <a:extLst>
              <a:ext uri="{FF2B5EF4-FFF2-40B4-BE49-F238E27FC236}">
                <a16:creationId xmlns:a16="http://schemas.microsoft.com/office/drawing/2014/main" id="{B6E0E5CC-6600-1322-63FA-5B9698B159AD}"/>
              </a:ext>
            </a:extLst>
          </p:cNvPr>
          <p:cNvGrpSpPr/>
          <p:nvPr/>
        </p:nvGrpSpPr>
        <p:grpSpPr>
          <a:xfrm>
            <a:off x="871849" y="3666306"/>
            <a:ext cx="3811300" cy="871270"/>
            <a:chOff x="7793459" y="3771377"/>
            <a:chExt cx="1614343" cy="871270"/>
          </a:xfrm>
        </p:grpSpPr>
        <p:sp>
          <p:nvSpPr>
            <p:cNvPr id="27" name="矩形: 圓角 26">
              <a:extLst>
                <a:ext uri="{FF2B5EF4-FFF2-40B4-BE49-F238E27FC236}">
                  <a16:creationId xmlns:a16="http://schemas.microsoft.com/office/drawing/2014/main" id="{1838B569-A0B2-C017-026F-7937874562CC}"/>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2C220BF9-DAFA-3220-A91C-A14F8108FAD8}"/>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29" name="文字方塊 28">
            <a:extLst>
              <a:ext uri="{FF2B5EF4-FFF2-40B4-BE49-F238E27FC236}">
                <a16:creationId xmlns:a16="http://schemas.microsoft.com/office/drawing/2014/main" id="{664518BA-48DD-865B-B040-1B736AE95365}"/>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30" name="文字方塊 29">
            <a:extLst>
              <a:ext uri="{FF2B5EF4-FFF2-40B4-BE49-F238E27FC236}">
                <a16:creationId xmlns:a16="http://schemas.microsoft.com/office/drawing/2014/main" id="{BA34CB78-609E-8DF9-FE9E-282050EF3A38}"/>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HK</a:t>
            </a:r>
          </a:p>
        </p:txBody>
      </p:sp>
    </p:spTree>
    <p:extLst>
      <p:ext uri="{BB962C8B-B14F-4D97-AF65-F5344CB8AC3E}">
        <p14:creationId xmlns:p14="http://schemas.microsoft.com/office/powerpoint/2010/main" val="10808911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rotWithShape="1">
          <a:blip r:embed="rId2" cstate="screen">
            <a:extLst>
              <a:ext uri="{28A0092B-C50C-407E-A947-70E740481C1C}">
                <a14:useLocalDpi xmlns:a14="http://schemas.microsoft.com/office/drawing/2010/main"/>
              </a:ext>
            </a:extLst>
          </a:blip>
          <a:srcRect t="-188"/>
          <a:stretch/>
        </p:blipFill>
        <p:spPr bwMode="auto">
          <a:xfrm>
            <a:off x="4815567"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85617"/>
            <a:ext cx="2417618" cy="547073"/>
          </a:xfrm>
          <a:prstGeom prst="rect">
            <a:avLst/>
          </a:prstGeom>
          <a:noFill/>
        </p:spPr>
        <p:txBody>
          <a:bodyPr wrap="square" rtlCol="0">
            <a:spAutoFit/>
          </a:bodyPr>
          <a:lstStyle/>
          <a:p>
            <a:pPr>
              <a:lnSpc>
                <a:spcPts val="4000"/>
              </a:lnSpc>
            </a:pPr>
            <a:r>
              <a:rPr lang="en-US" sz="2000" dirty="0">
                <a:cs typeface="+mn-ea"/>
                <a:sym typeface="+mn-lt"/>
              </a:rPr>
              <a:t>2021</a:t>
            </a:r>
          </a:p>
        </p:txBody>
      </p:sp>
      <p:sp>
        <p:nvSpPr>
          <p:cNvPr id="23" name="文字方塊 22">
            <a:extLst>
              <a:ext uri="{FF2B5EF4-FFF2-40B4-BE49-F238E27FC236}">
                <a16:creationId xmlns:a16="http://schemas.microsoft.com/office/drawing/2014/main" id="{6DDFBB0B-16C0-DCEC-F78A-756A0849F2EF}"/>
              </a:ext>
            </a:extLst>
          </p:cNvPr>
          <p:cNvSpPr txBox="1"/>
          <p:nvPr/>
        </p:nvSpPr>
        <p:spPr>
          <a:xfrm>
            <a:off x="760701" y="1560911"/>
            <a:ext cx="4186467" cy="523220"/>
          </a:xfrm>
          <a:prstGeom prst="rect">
            <a:avLst/>
          </a:prstGeom>
          <a:noFill/>
        </p:spPr>
        <p:txBody>
          <a:bodyPr wrap="square" rtlCol="0">
            <a:spAutoFit/>
          </a:bodyPr>
          <a:lstStyle/>
          <a:p>
            <a:r>
              <a:rPr lang="en-US" sz="2800" b="1" dirty="0">
                <a:solidFill>
                  <a:srgbClr val="0C6C8A"/>
                </a:solidFill>
                <a:cs typeface="+mn-ea"/>
                <a:sym typeface="+mn-lt"/>
              </a:rPr>
              <a:t>GeneVisio Co. Ltd.</a:t>
            </a:r>
          </a:p>
        </p:txBody>
      </p:sp>
      <p:sp>
        <p:nvSpPr>
          <p:cNvPr id="24" name="文字方塊 23">
            <a:extLst>
              <a:ext uri="{FF2B5EF4-FFF2-40B4-BE49-F238E27FC236}">
                <a16:creationId xmlns:a16="http://schemas.microsoft.com/office/drawing/2014/main" id="{D32454D2-04C6-17FA-11F0-1749F94500CA}"/>
              </a:ext>
            </a:extLst>
          </p:cNvPr>
          <p:cNvSpPr txBox="1"/>
          <p:nvPr/>
        </p:nvSpPr>
        <p:spPr>
          <a:xfrm>
            <a:off x="760701" y="212177"/>
            <a:ext cx="8771226" cy="1107996"/>
          </a:xfrm>
          <a:prstGeom prst="rect">
            <a:avLst/>
          </a:prstGeom>
          <a:noFill/>
        </p:spPr>
        <p:txBody>
          <a:bodyPr wrap="square" rtlCol="0">
            <a:spAutoFit/>
          </a:bodyPr>
          <a:lstStyle/>
          <a:p>
            <a:r>
              <a:rPr lang="en-US" sz="6600" b="1" dirty="0" err="1">
                <a:latin typeface="+mj-lt"/>
                <a:cs typeface="+mn-ea"/>
                <a:sym typeface="+mn-lt"/>
              </a:rPr>
              <a:t>GeneVisio</a:t>
            </a:r>
            <a:endParaRPr lang="en-US" sz="6600" b="1" dirty="0">
              <a:latin typeface="+mj-lt"/>
              <a:cs typeface="+mn-ea"/>
              <a:sym typeface="+mn-lt"/>
            </a:endParaRPr>
          </a:p>
        </p:txBody>
      </p:sp>
      <p:sp>
        <p:nvSpPr>
          <p:cNvPr id="28" name="文字方塊 27">
            <a:extLst>
              <a:ext uri="{FF2B5EF4-FFF2-40B4-BE49-F238E27FC236}">
                <a16:creationId xmlns:a16="http://schemas.microsoft.com/office/drawing/2014/main" id="{9954AE94-4792-2FB1-6E95-F66E0885F7A7}"/>
              </a:ext>
            </a:extLst>
          </p:cNvPr>
          <p:cNvSpPr txBox="1"/>
          <p:nvPr/>
        </p:nvSpPr>
        <p:spPr>
          <a:xfrm>
            <a:off x="871848" y="4162352"/>
            <a:ext cx="2620746" cy="547073"/>
          </a:xfrm>
          <a:prstGeom prst="rect">
            <a:avLst/>
          </a:prstGeom>
          <a:noFill/>
        </p:spPr>
        <p:txBody>
          <a:bodyPr wrap="square" rtlCol="0">
            <a:spAutoFit/>
          </a:bodyPr>
          <a:lstStyle/>
          <a:p>
            <a:pPr>
              <a:lnSpc>
                <a:spcPts val="4000"/>
              </a:lnSpc>
            </a:pPr>
            <a:r>
              <a:rPr lang="en-US" altLang="zh-TW" sz="2000" dirty="0">
                <a:cs typeface="+mn-ea"/>
                <a:sym typeface="+mn-lt"/>
              </a:rPr>
              <a:t>New Taipei City</a:t>
            </a:r>
          </a:p>
        </p:txBody>
      </p:sp>
      <p:grpSp>
        <p:nvGrpSpPr>
          <p:cNvPr id="29" name="群組 28">
            <a:extLst>
              <a:ext uri="{FF2B5EF4-FFF2-40B4-BE49-F238E27FC236}">
                <a16:creationId xmlns:a16="http://schemas.microsoft.com/office/drawing/2014/main" id="{4E56637B-68D2-4E58-32B2-F8C3F23683CD}"/>
              </a:ext>
            </a:extLst>
          </p:cNvPr>
          <p:cNvGrpSpPr/>
          <p:nvPr/>
        </p:nvGrpSpPr>
        <p:grpSpPr>
          <a:xfrm>
            <a:off x="871848" y="2406044"/>
            <a:ext cx="3811301" cy="486808"/>
            <a:chOff x="7766988" y="2101432"/>
            <a:chExt cx="1849676" cy="486808"/>
          </a:xfrm>
        </p:grpSpPr>
        <p:sp>
          <p:nvSpPr>
            <p:cNvPr id="30" name="矩形: 圓角 29">
              <a:extLst>
                <a:ext uri="{FF2B5EF4-FFF2-40B4-BE49-F238E27FC236}">
                  <a16:creationId xmlns:a16="http://schemas.microsoft.com/office/drawing/2014/main" id="{3DD1D3D4-CFFF-1735-97F7-8874E50459B9}"/>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文字方塊 30">
              <a:extLst>
                <a:ext uri="{FF2B5EF4-FFF2-40B4-BE49-F238E27FC236}">
                  <a16:creationId xmlns:a16="http://schemas.microsoft.com/office/drawing/2014/main" id="{DC86EA54-81BF-5F10-A04E-D95D199311D7}"/>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32" name="群組 31">
            <a:extLst>
              <a:ext uri="{FF2B5EF4-FFF2-40B4-BE49-F238E27FC236}">
                <a16:creationId xmlns:a16="http://schemas.microsoft.com/office/drawing/2014/main" id="{70372D37-4F79-01F4-C78A-A05263533E37}"/>
              </a:ext>
            </a:extLst>
          </p:cNvPr>
          <p:cNvGrpSpPr/>
          <p:nvPr/>
        </p:nvGrpSpPr>
        <p:grpSpPr>
          <a:xfrm>
            <a:off x="871849" y="3666306"/>
            <a:ext cx="1834453" cy="486808"/>
            <a:chOff x="7793459" y="3771377"/>
            <a:chExt cx="1614343" cy="486808"/>
          </a:xfrm>
        </p:grpSpPr>
        <p:sp>
          <p:nvSpPr>
            <p:cNvPr id="33" name="矩形: 圓角 32">
              <a:extLst>
                <a:ext uri="{FF2B5EF4-FFF2-40B4-BE49-F238E27FC236}">
                  <a16:creationId xmlns:a16="http://schemas.microsoft.com/office/drawing/2014/main" id="{9E261CB4-182C-8663-1A05-24550DEFA811}"/>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4" name="文字方塊 33">
              <a:extLst>
                <a:ext uri="{FF2B5EF4-FFF2-40B4-BE49-F238E27FC236}">
                  <a16:creationId xmlns:a16="http://schemas.microsoft.com/office/drawing/2014/main" id="{8BD7228C-1710-7539-08FD-F78120627284}"/>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1607504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rotWithShape="1">
          <a:blip r:embed="rId2" cstate="screen">
            <a:extLst>
              <a:ext uri="{28A0092B-C50C-407E-A947-70E740481C1C}">
                <a14:useLocalDpi xmlns:a14="http://schemas.microsoft.com/office/drawing/2010/main"/>
              </a:ext>
            </a:extLst>
          </a:blip>
          <a:srcRect r="-73"/>
          <a:stretch/>
        </p:blipFill>
        <p:spPr bwMode="auto">
          <a:xfrm>
            <a:off x="4815567"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C487CC40-5403-78A8-0429-48CE37594082}"/>
              </a:ext>
            </a:extLst>
          </p:cNvPr>
          <p:cNvSpPr txBox="1"/>
          <p:nvPr/>
        </p:nvSpPr>
        <p:spPr>
          <a:xfrm>
            <a:off x="871848" y="2881927"/>
            <a:ext cx="2417618" cy="547073"/>
          </a:xfrm>
          <a:prstGeom prst="rect">
            <a:avLst/>
          </a:prstGeom>
          <a:noFill/>
        </p:spPr>
        <p:txBody>
          <a:bodyPr wrap="square" rtlCol="0">
            <a:spAutoFit/>
          </a:bodyPr>
          <a:lstStyle/>
          <a:p>
            <a:pPr>
              <a:lnSpc>
                <a:spcPts val="4000"/>
              </a:lnSpc>
            </a:pPr>
            <a:r>
              <a:rPr lang="en-US" sz="2000" dirty="0">
                <a:cs typeface="+mn-ea"/>
                <a:sym typeface="+mn-lt"/>
              </a:rPr>
              <a:t>17</a:t>
            </a:r>
          </a:p>
        </p:txBody>
      </p:sp>
      <p:sp>
        <p:nvSpPr>
          <p:cNvPr id="22" name="文字方塊 21">
            <a:extLst>
              <a:ext uri="{FF2B5EF4-FFF2-40B4-BE49-F238E27FC236}">
                <a16:creationId xmlns:a16="http://schemas.microsoft.com/office/drawing/2014/main" id="{A3D9B08A-3559-8F6B-49D8-937DCF87CEFC}"/>
              </a:ext>
            </a:extLst>
          </p:cNvPr>
          <p:cNvSpPr txBox="1"/>
          <p:nvPr/>
        </p:nvSpPr>
        <p:spPr>
          <a:xfrm>
            <a:off x="871848" y="4162610"/>
            <a:ext cx="3811300" cy="400110"/>
          </a:xfrm>
          <a:prstGeom prst="rect">
            <a:avLst/>
          </a:prstGeom>
          <a:noFill/>
        </p:spPr>
        <p:txBody>
          <a:bodyPr wrap="square" rtlCol="0">
            <a:spAutoFit/>
          </a:bodyPr>
          <a:lstStyle/>
          <a:p>
            <a:r>
              <a:rPr lang="en-US" sz="2000" dirty="0">
                <a:cs typeface="+mn-ea"/>
                <a:sym typeface="+mn-lt"/>
              </a:rPr>
              <a:t>Core Solutions of 5G Network</a:t>
            </a:r>
          </a:p>
        </p:txBody>
      </p:sp>
      <p:grpSp>
        <p:nvGrpSpPr>
          <p:cNvPr id="25" name="群組 24">
            <a:extLst>
              <a:ext uri="{FF2B5EF4-FFF2-40B4-BE49-F238E27FC236}">
                <a16:creationId xmlns:a16="http://schemas.microsoft.com/office/drawing/2014/main" id="{9161C8F5-E666-DBED-C020-1A689713B716}"/>
              </a:ext>
            </a:extLst>
          </p:cNvPr>
          <p:cNvGrpSpPr/>
          <p:nvPr/>
        </p:nvGrpSpPr>
        <p:grpSpPr>
          <a:xfrm>
            <a:off x="871848" y="2406044"/>
            <a:ext cx="3811301" cy="486808"/>
            <a:chOff x="7766988" y="2101432"/>
            <a:chExt cx="1849676" cy="486808"/>
          </a:xfrm>
        </p:grpSpPr>
        <p:sp>
          <p:nvSpPr>
            <p:cNvPr id="26" name="矩形: 圓角 25">
              <a:extLst>
                <a:ext uri="{FF2B5EF4-FFF2-40B4-BE49-F238E27FC236}">
                  <a16:creationId xmlns:a16="http://schemas.microsoft.com/office/drawing/2014/main" id="{75653E7C-494A-926A-4644-95E410CE2E26}"/>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7" name="文字方塊 26">
              <a:extLst>
                <a:ext uri="{FF2B5EF4-FFF2-40B4-BE49-F238E27FC236}">
                  <a16:creationId xmlns:a16="http://schemas.microsoft.com/office/drawing/2014/main" id="{C8FA947A-C4CB-BFE6-E1B5-8D0F2E2FF7CB}"/>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41" name="群組 40">
            <a:extLst>
              <a:ext uri="{FF2B5EF4-FFF2-40B4-BE49-F238E27FC236}">
                <a16:creationId xmlns:a16="http://schemas.microsoft.com/office/drawing/2014/main" id="{7046919A-F8BE-68A6-98E4-69CE12E8805D}"/>
              </a:ext>
            </a:extLst>
          </p:cNvPr>
          <p:cNvGrpSpPr>
            <a:grpSpLocks/>
          </p:cNvGrpSpPr>
          <p:nvPr/>
        </p:nvGrpSpPr>
        <p:grpSpPr>
          <a:xfrm>
            <a:off x="871849" y="3666306"/>
            <a:ext cx="3811300" cy="486808"/>
            <a:chOff x="7793459" y="3771377"/>
            <a:chExt cx="1614343" cy="486808"/>
          </a:xfrm>
        </p:grpSpPr>
        <p:sp>
          <p:nvSpPr>
            <p:cNvPr id="42" name="矩形: 圓角 41">
              <a:extLst>
                <a:ext uri="{FF2B5EF4-FFF2-40B4-BE49-F238E27FC236}">
                  <a16:creationId xmlns:a16="http://schemas.microsoft.com/office/drawing/2014/main" id="{4D8C65B8-7346-5D92-7148-F56DE626E40B}"/>
                </a:ext>
              </a:extLst>
            </p:cNvPr>
            <p:cNvSpPr>
              <a:spLocks/>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3" name="文字方塊 42">
              <a:extLst>
                <a:ext uri="{FF2B5EF4-FFF2-40B4-BE49-F238E27FC236}">
                  <a16:creationId xmlns:a16="http://schemas.microsoft.com/office/drawing/2014/main" id="{C63245B1-F567-579B-23E9-9457178A40C9}"/>
                </a:ext>
              </a:extLst>
            </p:cNvPr>
            <p:cNvSpPr txBox="1">
              <a:spLocks/>
            </p:cNvSpPr>
            <p:nvPr/>
          </p:nvSpPr>
          <p:spPr>
            <a:xfrm>
              <a:off x="7834779" y="3780873"/>
              <a:ext cx="1528202" cy="477312"/>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44" name="文字方塊 43">
            <a:extLst>
              <a:ext uri="{FF2B5EF4-FFF2-40B4-BE49-F238E27FC236}">
                <a16:creationId xmlns:a16="http://schemas.microsoft.com/office/drawing/2014/main" id="{95C5A31A-3A5B-B121-7D28-9D68DA248843}"/>
              </a:ext>
            </a:extLst>
          </p:cNvPr>
          <p:cNvSpPr txBox="1"/>
          <p:nvPr/>
        </p:nvSpPr>
        <p:spPr>
          <a:xfrm>
            <a:off x="760701" y="1560911"/>
            <a:ext cx="4186467" cy="523220"/>
          </a:xfrm>
          <a:prstGeom prst="rect">
            <a:avLst/>
          </a:prstGeom>
          <a:noFill/>
        </p:spPr>
        <p:txBody>
          <a:bodyPr wrap="square" rtlCol="0">
            <a:spAutoFit/>
          </a:bodyPr>
          <a:lstStyle/>
          <a:p>
            <a:r>
              <a:rPr lang="en-US" sz="2800" b="1" dirty="0">
                <a:solidFill>
                  <a:srgbClr val="0C6C8A"/>
                </a:solidFill>
                <a:cs typeface="+mn-ea"/>
                <a:sym typeface="+mn-lt"/>
              </a:rPr>
              <a:t>GeneVisio Co. Ltd.</a:t>
            </a:r>
          </a:p>
        </p:txBody>
      </p:sp>
      <p:sp>
        <p:nvSpPr>
          <p:cNvPr id="45" name="文字方塊 44">
            <a:extLst>
              <a:ext uri="{FF2B5EF4-FFF2-40B4-BE49-F238E27FC236}">
                <a16:creationId xmlns:a16="http://schemas.microsoft.com/office/drawing/2014/main" id="{F0B038AF-1160-A03D-58F5-0665B8970872}"/>
              </a:ext>
            </a:extLst>
          </p:cNvPr>
          <p:cNvSpPr txBox="1"/>
          <p:nvPr/>
        </p:nvSpPr>
        <p:spPr>
          <a:xfrm>
            <a:off x="760701" y="212177"/>
            <a:ext cx="8771226" cy="1107996"/>
          </a:xfrm>
          <a:prstGeom prst="rect">
            <a:avLst/>
          </a:prstGeom>
          <a:noFill/>
        </p:spPr>
        <p:txBody>
          <a:bodyPr wrap="square" rtlCol="0">
            <a:spAutoFit/>
          </a:bodyPr>
          <a:lstStyle/>
          <a:p>
            <a:r>
              <a:rPr lang="en-US" sz="6600" b="1" dirty="0" err="1">
                <a:latin typeface="+mj-lt"/>
                <a:cs typeface="+mn-ea"/>
                <a:sym typeface="+mn-lt"/>
              </a:rPr>
              <a:t>GeneVisio</a:t>
            </a:r>
            <a:endParaRPr lang="en-US" sz="6600" b="1" dirty="0">
              <a:latin typeface="+mj-lt"/>
              <a:cs typeface="+mn-ea"/>
              <a:sym typeface="+mn-lt"/>
            </a:endParaRPr>
          </a:p>
        </p:txBody>
      </p:sp>
    </p:spTree>
    <p:extLst>
      <p:ext uri="{BB962C8B-B14F-4D97-AF65-F5344CB8AC3E}">
        <p14:creationId xmlns:p14="http://schemas.microsoft.com/office/powerpoint/2010/main" val="15172554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96967" y="1220907"/>
            <a:ext cx="7586199" cy="2585323"/>
          </a:xfrm>
          <a:prstGeom prst="rect">
            <a:avLst/>
          </a:prstGeom>
          <a:noFill/>
        </p:spPr>
        <p:txBody>
          <a:bodyPr wrap="square" rtlCol="0">
            <a:spAutoFit/>
          </a:bodyPr>
          <a:lstStyle/>
          <a:p>
            <a:pPr algn="l"/>
            <a:r>
              <a:rPr lang="en-US" sz="5400" b="1" dirty="0">
                <a:cs typeface="+mn-ea"/>
                <a:sym typeface="+mn-lt"/>
              </a:rPr>
              <a:t>Quality Management and Production Process of QNAP</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13830981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圓角 9">
            <a:extLst>
              <a:ext uri="{FF2B5EF4-FFF2-40B4-BE49-F238E27FC236}">
                <a16:creationId xmlns:a16="http://schemas.microsoft.com/office/drawing/2014/main" id="{C3F53359-9884-20E3-412A-FEF5A03789E9}"/>
              </a:ext>
            </a:extLst>
          </p:cNvPr>
          <p:cNvSpPr/>
          <p:nvPr/>
        </p:nvSpPr>
        <p:spPr>
          <a:xfrm>
            <a:off x="1203032" y="1840258"/>
            <a:ext cx="3092292" cy="4641314"/>
          </a:xfrm>
          <a:prstGeom prst="roundRect">
            <a:avLst>
              <a:gd name="adj" fmla="val 2352"/>
            </a:avLst>
          </a:prstGeom>
          <a:gradFill>
            <a:gsLst>
              <a:gs pos="2000">
                <a:srgbClr val="AEAEAE"/>
              </a:gs>
              <a:gs pos="100000">
                <a:srgbClr val="69696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233737" cy="861774"/>
          </a:xfrm>
          <a:prstGeom prst="rect">
            <a:avLst/>
          </a:prstGeom>
          <a:noFill/>
        </p:spPr>
        <p:txBody>
          <a:bodyPr wrap="square" rtlCol="0">
            <a:spAutoFit/>
          </a:bodyPr>
          <a:lstStyle/>
          <a:p>
            <a:r>
              <a:rPr lang="en-US" altLang="zh-TW" sz="5000" b="1" dirty="0">
                <a:cs typeface="+mn-ea"/>
                <a:sym typeface="+mn-lt"/>
              </a:rPr>
              <a:t>QNAP Quality Control Management</a:t>
            </a:r>
            <a:endParaRPr lang="zh-TW" altLang="en-US" sz="5000" b="1" dirty="0">
              <a:cs typeface="+mn-ea"/>
              <a:sym typeface="+mn-lt"/>
            </a:endParaRPr>
          </a:p>
        </p:txBody>
      </p:sp>
      <p:sp>
        <p:nvSpPr>
          <p:cNvPr id="8" name="矩形: 圓角 7">
            <a:extLst>
              <a:ext uri="{FF2B5EF4-FFF2-40B4-BE49-F238E27FC236}">
                <a16:creationId xmlns:a16="http://schemas.microsoft.com/office/drawing/2014/main" id="{A6A5E6BE-4841-47C4-C64F-CC583EAE3D9C}"/>
              </a:ext>
            </a:extLst>
          </p:cNvPr>
          <p:cNvSpPr/>
          <p:nvPr/>
        </p:nvSpPr>
        <p:spPr>
          <a:xfrm>
            <a:off x="4555195" y="1825635"/>
            <a:ext cx="3092292" cy="4641314"/>
          </a:xfrm>
          <a:prstGeom prst="roundRect">
            <a:avLst>
              <a:gd name="adj" fmla="val 235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 name="矩形: 圓角 8">
            <a:extLst>
              <a:ext uri="{FF2B5EF4-FFF2-40B4-BE49-F238E27FC236}">
                <a16:creationId xmlns:a16="http://schemas.microsoft.com/office/drawing/2014/main" id="{4B887133-001E-4B79-A6A2-40A426A9B847}"/>
              </a:ext>
            </a:extLst>
          </p:cNvPr>
          <p:cNvSpPr/>
          <p:nvPr/>
        </p:nvSpPr>
        <p:spPr>
          <a:xfrm>
            <a:off x="7871968" y="1840258"/>
            <a:ext cx="3092292" cy="4655792"/>
          </a:xfrm>
          <a:prstGeom prst="roundRect">
            <a:avLst>
              <a:gd name="adj" fmla="val 3629"/>
            </a:avLst>
          </a:prstGeom>
          <a:gradFill>
            <a:gsLst>
              <a:gs pos="2000">
                <a:srgbClr val="616C9D"/>
              </a:gs>
              <a:gs pos="100000">
                <a:srgbClr val="505A8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8" name="文字方塊 17">
            <a:extLst>
              <a:ext uri="{FF2B5EF4-FFF2-40B4-BE49-F238E27FC236}">
                <a16:creationId xmlns:a16="http://schemas.microsoft.com/office/drawing/2014/main" id="{D08C2640-DB69-3DA2-A546-413284825338}"/>
              </a:ext>
            </a:extLst>
          </p:cNvPr>
          <p:cNvSpPr txBox="1"/>
          <p:nvPr/>
        </p:nvSpPr>
        <p:spPr>
          <a:xfrm>
            <a:off x="1727795" y="1933858"/>
            <a:ext cx="1962150" cy="477054"/>
          </a:xfrm>
          <a:prstGeom prst="rect">
            <a:avLst/>
          </a:prstGeom>
          <a:noFill/>
        </p:spPr>
        <p:txBody>
          <a:bodyPr wrap="square">
            <a:spAutoFit/>
          </a:bodyPr>
          <a:lstStyle/>
          <a:p>
            <a:pPr algn="ctr"/>
            <a:r>
              <a:rPr lang="en-US" altLang="zh-TW" sz="2500" b="1" dirty="0">
                <a:solidFill>
                  <a:schemeClr val="bg1"/>
                </a:solidFill>
                <a:cs typeface="+mn-ea"/>
                <a:sym typeface="+mn-lt"/>
              </a:rPr>
              <a:t>Design </a:t>
            </a:r>
          </a:p>
        </p:txBody>
      </p:sp>
      <p:sp>
        <p:nvSpPr>
          <p:cNvPr id="20" name="文字方塊 19">
            <a:extLst>
              <a:ext uri="{FF2B5EF4-FFF2-40B4-BE49-F238E27FC236}">
                <a16:creationId xmlns:a16="http://schemas.microsoft.com/office/drawing/2014/main" id="{408DAF69-1CDD-ADC1-A6E0-5BF2F728AC94}"/>
              </a:ext>
            </a:extLst>
          </p:cNvPr>
          <p:cNvSpPr txBox="1"/>
          <p:nvPr/>
        </p:nvSpPr>
        <p:spPr>
          <a:xfrm>
            <a:off x="1588368" y="2373939"/>
            <a:ext cx="2372154" cy="369332"/>
          </a:xfrm>
          <a:prstGeom prst="rect">
            <a:avLst/>
          </a:prstGeom>
          <a:noFill/>
        </p:spPr>
        <p:txBody>
          <a:bodyPr wrap="square">
            <a:spAutoFit/>
          </a:bodyPr>
          <a:lstStyle/>
          <a:p>
            <a:pPr algn="ctr"/>
            <a:r>
              <a:rPr lang="en-US" altLang="zh-TW" dirty="0">
                <a:solidFill>
                  <a:schemeClr val="bg1"/>
                </a:solidFill>
                <a:cs typeface="+mn-ea"/>
                <a:sym typeface="+mn-lt"/>
              </a:rPr>
              <a:t>Quality Assurance</a:t>
            </a:r>
          </a:p>
        </p:txBody>
      </p:sp>
      <p:sp>
        <p:nvSpPr>
          <p:cNvPr id="21" name="文字方塊 20">
            <a:extLst>
              <a:ext uri="{FF2B5EF4-FFF2-40B4-BE49-F238E27FC236}">
                <a16:creationId xmlns:a16="http://schemas.microsoft.com/office/drawing/2014/main" id="{A8B9265D-8B35-2065-3C99-06F5D1D255C7}"/>
              </a:ext>
            </a:extLst>
          </p:cNvPr>
          <p:cNvSpPr txBox="1"/>
          <p:nvPr/>
        </p:nvSpPr>
        <p:spPr>
          <a:xfrm>
            <a:off x="4843877" y="1924219"/>
            <a:ext cx="2525389" cy="477054"/>
          </a:xfrm>
          <a:prstGeom prst="rect">
            <a:avLst/>
          </a:prstGeom>
          <a:noFill/>
        </p:spPr>
        <p:txBody>
          <a:bodyPr wrap="square">
            <a:spAutoFit/>
          </a:bodyPr>
          <a:lstStyle/>
          <a:p>
            <a:pPr algn="ctr"/>
            <a:r>
              <a:rPr lang="en-US" altLang="zh-TW" sz="2500" b="1" dirty="0">
                <a:solidFill>
                  <a:schemeClr val="bg1"/>
                </a:solidFill>
                <a:cs typeface="+mn-ea"/>
                <a:sym typeface="+mn-lt"/>
              </a:rPr>
              <a:t>Manufacturing</a:t>
            </a:r>
          </a:p>
        </p:txBody>
      </p:sp>
      <p:sp>
        <p:nvSpPr>
          <p:cNvPr id="22" name="文字方塊 21">
            <a:extLst>
              <a:ext uri="{FF2B5EF4-FFF2-40B4-BE49-F238E27FC236}">
                <a16:creationId xmlns:a16="http://schemas.microsoft.com/office/drawing/2014/main" id="{3332553A-0CB5-6A35-F7E9-92BCE27CE7D5}"/>
              </a:ext>
            </a:extLst>
          </p:cNvPr>
          <p:cNvSpPr txBox="1"/>
          <p:nvPr/>
        </p:nvSpPr>
        <p:spPr>
          <a:xfrm>
            <a:off x="4885111" y="2364300"/>
            <a:ext cx="2372154" cy="369332"/>
          </a:xfrm>
          <a:prstGeom prst="rect">
            <a:avLst/>
          </a:prstGeom>
          <a:noFill/>
        </p:spPr>
        <p:txBody>
          <a:bodyPr wrap="square">
            <a:spAutoFit/>
          </a:bodyPr>
          <a:lstStyle/>
          <a:p>
            <a:pPr algn="ctr"/>
            <a:r>
              <a:rPr lang="en-US" altLang="zh-TW" dirty="0">
                <a:solidFill>
                  <a:schemeClr val="bg1"/>
                </a:solidFill>
                <a:cs typeface="+mn-ea"/>
                <a:sym typeface="+mn-lt"/>
              </a:rPr>
              <a:t>Quality Assurance</a:t>
            </a:r>
          </a:p>
        </p:txBody>
      </p:sp>
      <p:sp>
        <p:nvSpPr>
          <p:cNvPr id="23" name="文字方塊 22">
            <a:extLst>
              <a:ext uri="{FF2B5EF4-FFF2-40B4-BE49-F238E27FC236}">
                <a16:creationId xmlns:a16="http://schemas.microsoft.com/office/drawing/2014/main" id="{BFAEBDC8-A2BC-5862-C866-9E4B47AEA41E}"/>
              </a:ext>
            </a:extLst>
          </p:cNvPr>
          <p:cNvSpPr txBox="1"/>
          <p:nvPr/>
        </p:nvSpPr>
        <p:spPr>
          <a:xfrm>
            <a:off x="8420521" y="1924219"/>
            <a:ext cx="1962150" cy="477054"/>
          </a:xfrm>
          <a:prstGeom prst="rect">
            <a:avLst/>
          </a:prstGeom>
          <a:noFill/>
        </p:spPr>
        <p:txBody>
          <a:bodyPr wrap="square">
            <a:spAutoFit/>
          </a:bodyPr>
          <a:lstStyle/>
          <a:p>
            <a:pPr algn="ctr"/>
            <a:r>
              <a:rPr lang="en-US" altLang="zh-TW" sz="2500" b="1" dirty="0">
                <a:solidFill>
                  <a:schemeClr val="bg1"/>
                </a:solidFill>
                <a:cs typeface="+mn-ea"/>
                <a:sym typeface="+mn-lt"/>
              </a:rPr>
              <a:t>Customer</a:t>
            </a:r>
          </a:p>
        </p:txBody>
      </p:sp>
      <p:sp>
        <p:nvSpPr>
          <p:cNvPr id="24" name="文字方塊 23">
            <a:extLst>
              <a:ext uri="{FF2B5EF4-FFF2-40B4-BE49-F238E27FC236}">
                <a16:creationId xmlns:a16="http://schemas.microsoft.com/office/drawing/2014/main" id="{19BD7671-BF40-81FD-1BC7-2F24B4AB1EC8}"/>
              </a:ext>
            </a:extLst>
          </p:cNvPr>
          <p:cNvSpPr txBox="1"/>
          <p:nvPr/>
        </p:nvSpPr>
        <p:spPr>
          <a:xfrm>
            <a:off x="8281094" y="2364300"/>
            <a:ext cx="2372154" cy="369332"/>
          </a:xfrm>
          <a:prstGeom prst="rect">
            <a:avLst/>
          </a:prstGeom>
          <a:noFill/>
        </p:spPr>
        <p:txBody>
          <a:bodyPr wrap="square">
            <a:spAutoFit/>
          </a:bodyPr>
          <a:lstStyle/>
          <a:p>
            <a:pPr algn="ctr"/>
            <a:r>
              <a:rPr lang="en-US" altLang="zh-TW" dirty="0">
                <a:solidFill>
                  <a:schemeClr val="bg1"/>
                </a:solidFill>
                <a:cs typeface="+mn-ea"/>
                <a:sym typeface="+mn-lt"/>
              </a:rPr>
              <a:t>Quality Assurance</a:t>
            </a:r>
          </a:p>
        </p:txBody>
      </p:sp>
      <p:sp>
        <p:nvSpPr>
          <p:cNvPr id="28" name="文字方塊 27">
            <a:extLst>
              <a:ext uri="{FF2B5EF4-FFF2-40B4-BE49-F238E27FC236}">
                <a16:creationId xmlns:a16="http://schemas.microsoft.com/office/drawing/2014/main" id="{372BC41C-AF34-C609-4272-E0F51AEE4D7A}"/>
              </a:ext>
            </a:extLst>
          </p:cNvPr>
          <p:cNvSpPr txBox="1"/>
          <p:nvPr/>
        </p:nvSpPr>
        <p:spPr>
          <a:xfrm>
            <a:off x="1398493" y="3402253"/>
            <a:ext cx="2444750" cy="820738"/>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NPI</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ECR/ECN</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P/N approval</a:t>
            </a:r>
          </a:p>
        </p:txBody>
      </p:sp>
      <p:sp>
        <p:nvSpPr>
          <p:cNvPr id="34" name="文字方塊 33">
            <a:extLst>
              <a:ext uri="{FF2B5EF4-FFF2-40B4-BE49-F238E27FC236}">
                <a16:creationId xmlns:a16="http://schemas.microsoft.com/office/drawing/2014/main" id="{432E9040-A8DF-1BC3-116C-7321209844E1}"/>
              </a:ext>
            </a:extLst>
          </p:cNvPr>
          <p:cNvSpPr txBox="1"/>
          <p:nvPr/>
        </p:nvSpPr>
        <p:spPr>
          <a:xfrm>
            <a:off x="1384360" y="5048070"/>
            <a:ext cx="2910964" cy="1220847"/>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Mechanical/signal/environmental reliability capability</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Networking products reliability capability</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Certifications (EMC/Safety)</a:t>
            </a:r>
            <a:endParaRPr lang="zh-TW" altLang="en-US" sz="1300">
              <a:solidFill>
                <a:schemeClr val="bg1"/>
              </a:solidFill>
              <a:cs typeface="+mn-ea"/>
              <a:sym typeface="+mn-lt"/>
            </a:endParaRPr>
          </a:p>
        </p:txBody>
      </p:sp>
      <p:sp>
        <p:nvSpPr>
          <p:cNvPr id="40" name="文字方塊 39">
            <a:extLst>
              <a:ext uri="{FF2B5EF4-FFF2-40B4-BE49-F238E27FC236}">
                <a16:creationId xmlns:a16="http://schemas.microsoft.com/office/drawing/2014/main" id="{710FD5EE-E6EF-8950-D29E-A28FA22A1ADC}"/>
              </a:ext>
            </a:extLst>
          </p:cNvPr>
          <p:cNvSpPr txBox="1"/>
          <p:nvPr/>
        </p:nvSpPr>
        <p:spPr>
          <a:xfrm>
            <a:off x="4878966" y="3993317"/>
            <a:ext cx="2444750" cy="518091"/>
          </a:xfrm>
          <a:prstGeom prst="rect">
            <a:avLst/>
          </a:prstGeom>
          <a:noFill/>
        </p:spPr>
        <p:txBody>
          <a:bodyPr wrap="square">
            <a:spAutoFit/>
          </a:bodyPr>
          <a:lstStyle/>
          <a:p>
            <a:pPr marL="285750" indent="-285750">
              <a:spcBef>
                <a:spcPts val="100"/>
              </a:spcBef>
              <a:buFont typeface="Arial" panose="020B0604020202020204" pitchFamily="34" charset="0"/>
              <a:buChar char="•"/>
            </a:pPr>
            <a:r>
              <a:rPr lang="en-US" altLang="zh-TW" sz="1300" dirty="0">
                <a:solidFill>
                  <a:schemeClr val="bg1"/>
                </a:solidFill>
                <a:cs typeface="+mn-ea"/>
                <a:sym typeface="+mn-lt"/>
              </a:rPr>
              <a:t>First article inspection</a:t>
            </a:r>
          </a:p>
          <a:p>
            <a:pPr marL="285750" indent="-285750">
              <a:spcBef>
                <a:spcPts val="100"/>
              </a:spcBef>
              <a:buFont typeface="Arial" panose="020B0604020202020204" pitchFamily="34" charset="0"/>
              <a:buChar char="•"/>
            </a:pPr>
            <a:r>
              <a:rPr lang="en-US" altLang="zh-TW" sz="1300" dirty="0">
                <a:solidFill>
                  <a:schemeClr val="bg1"/>
                </a:solidFill>
                <a:cs typeface="+mn-ea"/>
                <a:sym typeface="+mn-lt"/>
              </a:rPr>
              <a:t>On line audit</a:t>
            </a:r>
          </a:p>
        </p:txBody>
      </p:sp>
      <p:sp>
        <p:nvSpPr>
          <p:cNvPr id="13" name="矩形: 圓角 12">
            <a:extLst>
              <a:ext uri="{FF2B5EF4-FFF2-40B4-BE49-F238E27FC236}">
                <a16:creationId xmlns:a16="http://schemas.microsoft.com/office/drawing/2014/main" id="{CF55CCCB-F6AA-827B-9BF0-60F0418C4A83}"/>
              </a:ext>
            </a:extLst>
          </p:cNvPr>
          <p:cNvSpPr/>
          <p:nvPr/>
        </p:nvSpPr>
        <p:spPr>
          <a:xfrm>
            <a:off x="1203032" y="2830605"/>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29" name="矩形: 圓角 28">
            <a:extLst>
              <a:ext uri="{FF2B5EF4-FFF2-40B4-BE49-F238E27FC236}">
                <a16:creationId xmlns:a16="http://schemas.microsoft.com/office/drawing/2014/main" id="{802EFE67-5D0B-631C-1237-3200D690A09A}"/>
              </a:ext>
            </a:extLst>
          </p:cNvPr>
          <p:cNvSpPr/>
          <p:nvPr/>
        </p:nvSpPr>
        <p:spPr>
          <a:xfrm>
            <a:off x="1203032" y="4471143"/>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35" name="矩形: 圓角 34">
            <a:extLst>
              <a:ext uri="{FF2B5EF4-FFF2-40B4-BE49-F238E27FC236}">
                <a16:creationId xmlns:a16="http://schemas.microsoft.com/office/drawing/2014/main" id="{E3CFF48B-217C-BEF6-E63C-1FBD7F964A53}"/>
              </a:ext>
            </a:extLst>
          </p:cNvPr>
          <p:cNvSpPr/>
          <p:nvPr/>
        </p:nvSpPr>
        <p:spPr>
          <a:xfrm>
            <a:off x="4556452" y="2829819"/>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38" name="矩形: 圓角 37">
            <a:extLst>
              <a:ext uri="{FF2B5EF4-FFF2-40B4-BE49-F238E27FC236}">
                <a16:creationId xmlns:a16="http://schemas.microsoft.com/office/drawing/2014/main" id="{5CE1A960-C930-418F-71EE-1143E0E544DA}"/>
              </a:ext>
            </a:extLst>
          </p:cNvPr>
          <p:cNvSpPr/>
          <p:nvPr/>
        </p:nvSpPr>
        <p:spPr>
          <a:xfrm>
            <a:off x="4555195" y="3580470"/>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43" name="矩形: 圓角 42">
            <a:extLst>
              <a:ext uri="{FF2B5EF4-FFF2-40B4-BE49-F238E27FC236}">
                <a16:creationId xmlns:a16="http://schemas.microsoft.com/office/drawing/2014/main" id="{E4359BA3-09DD-62B3-8A66-7AC6DA6F5D09}"/>
              </a:ext>
            </a:extLst>
          </p:cNvPr>
          <p:cNvSpPr/>
          <p:nvPr/>
        </p:nvSpPr>
        <p:spPr>
          <a:xfrm>
            <a:off x="4563975" y="4523836"/>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46" name="矩形: 圓角 45">
            <a:extLst>
              <a:ext uri="{FF2B5EF4-FFF2-40B4-BE49-F238E27FC236}">
                <a16:creationId xmlns:a16="http://schemas.microsoft.com/office/drawing/2014/main" id="{CCA4A40B-ED05-0105-EF0E-8C12711A607D}"/>
              </a:ext>
            </a:extLst>
          </p:cNvPr>
          <p:cNvSpPr/>
          <p:nvPr/>
        </p:nvSpPr>
        <p:spPr>
          <a:xfrm>
            <a:off x="4554971" y="5272815"/>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48" name="文字方塊 47">
            <a:extLst>
              <a:ext uri="{FF2B5EF4-FFF2-40B4-BE49-F238E27FC236}">
                <a16:creationId xmlns:a16="http://schemas.microsoft.com/office/drawing/2014/main" id="{DB9C6AB2-5608-4B90-1393-4CE420C987A3}"/>
              </a:ext>
            </a:extLst>
          </p:cNvPr>
          <p:cNvSpPr txBox="1"/>
          <p:nvPr/>
        </p:nvSpPr>
        <p:spPr>
          <a:xfrm>
            <a:off x="4857577" y="5675393"/>
            <a:ext cx="2444750" cy="743793"/>
          </a:xfrm>
          <a:prstGeom prst="rect">
            <a:avLst/>
          </a:prstGeom>
          <a:noFill/>
        </p:spPr>
        <p:txBody>
          <a:bodyPr wrap="square">
            <a:spAutoFit/>
          </a:bodyPr>
          <a:lstStyle/>
          <a:p>
            <a:pPr marL="285750" indent="-285750">
              <a:spcBef>
                <a:spcPts val="100"/>
              </a:spcBef>
              <a:buFont typeface="Arial" panose="020B0604020202020204" pitchFamily="34" charset="0"/>
              <a:buChar char="•"/>
            </a:pPr>
            <a:r>
              <a:rPr lang="en-US" altLang="zh-TW" sz="1300" dirty="0">
                <a:solidFill>
                  <a:schemeClr val="bg1"/>
                </a:solidFill>
                <a:cs typeface="+mn-ea"/>
                <a:sym typeface="+mn-lt"/>
              </a:rPr>
              <a:t>Analysis defect symptom</a:t>
            </a:r>
          </a:p>
          <a:p>
            <a:pPr marL="285750" indent="-285750">
              <a:spcBef>
                <a:spcPts val="100"/>
              </a:spcBef>
              <a:buFont typeface="Arial" panose="020B0604020202020204" pitchFamily="34" charset="0"/>
              <a:buChar char="•"/>
            </a:pPr>
            <a:r>
              <a:rPr lang="en-US" altLang="zh-TW" sz="1300" dirty="0">
                <a:solidFill>
                  <a:schemeClr val="bg1"/>
                </a:solidFill>
                <a:cs typeface="+mn-ea"/>
                <a:sym typeface="+mn-lt"/>
              </a:rPr>
              <a:t>Feedback issues</a:t>
            </a:r>
          </a:p>
          <a:p>
            <a:pPr marL="285750" indent="-285750">
              <a:spcBef>
                <a:spcPts val="100"/>
              </a:spcBef>
              <a:buFont typeface="Arial" panose="020B0604020202020204" pitchFamily="34" charset="0"/>
              <a:buChar char="•"/>
            </a:pPr>
            <a:r>
              <a:rPr lang="en-US" altLang="zh-TW" sz="1300" dirty="0">
                <a:solidFill>
                  <a:schemeClr val="bg1"/>
                </a:solidFill>
                <a:cs typeface="+mn-ea"/>
                <a:sym typeface="+mn-lt"/>
              </a:rPr>
              <a:t>Track improvement</a:t>
            </a:r>
          </a:p>
        </p:txBody>
      </p:sp>
      <p:sp>
        <p:nvSpPr>
          <p:cNvPr id="26" name="文字方塊 25">
            <a:extLst>
              <a:ext uri="{FF2B5EF4-FFF2-40B4-BE49-F238E27FC236}">
                <a16:creationId xmlns:a16="http://schemas.microsoft.com/office/drawing/2014/main" id="{D037F669-AC75-C1BC-4DB3-03380D55749F}"/>
              </a:ext>
            </a:extLst>
          </p:cNvPr>
          <p:cNvSpPr txBox="1"/>
          <p:nvPr/>
        </p:nvSpPr>
        <p:spPr>
          <a:xfrm>
            <a:off x="1145878" y="2840784"/>
            <a:ext cx="3149446" cy="369332"/>
          </a:xfrm>
          <a:prstGeom prst="rect">
            <a:avLst/>
          </a:prstGeom>
          <a:noFill/>
        </p:spPr>
        <p:txBody>
          <a:bodyPr wrap="square">
            <a:spAutoFit/>
          </a:bodyPr>
          <a:lstStyle/>
          <a:p>
            <a:pPr algn="ctr"/>
            <a:r>
              <a:rPr lang="en-US" altLang="zh-TW" dirty="0">
                <a:solidFill>
                  <a:schemeClr val="bg1"/>
                </a:solidFill>
                <a:cs typeface="+mn-ea"/>
                <a:sym typeface="+mn-lt"/>
              </a:rPr>
              <a:t>R&amp;D</a:t>
            </a:r>
          </a:p>
        </p:txBody>
      </p:sp>
      <p:sp>
        <p:nvSpPr>
          <p:cNvPr id="32" name="文字方塊 31">
            <a:extLst>
              <a:ext uri="{FF2B5EF4-FFF2-40B4-BE49-F238E27FC236}">
                <a16:creationId xmlns:a16="http://schemas.microsoft.com/office/drawing/2014/main" id="{D4D96328-94DA-1A0A-317D-841CCAFBD5EF}"/>
              </a:ext>
            </a:extLst>
          </p:cNvPr>
          <p:cNvSpPr txBox="1"/>
          <p:nvPr/>
        </p:nvSpPr>
        <p:spPr>
          <a:xfrm>
            <a:off x="1145878" y="4480373"/>
            <a:ext cx="3149446" cy="369332"/>
          </a:xfrm>
          <a:prstGeom prst="rect">
            <a:avLst/>
          </a:prstGeom>
          <a:noFill/>
        </p:spPr>
        <p:txBody>
          <a:bodyPr wrap="square">
            <a:spAutoFit/>
          </a:bodyPr>
          <a:lstStyle/>
          <a:p>
            <a:pPr algn="ctr"/>
            <a:r>
              <a:rPr lang="en-US" altLang="zh-TW" dirty="0">
                <a:solidFill>
                  <a:schemeClr val="bg1"/>
                </a:solidFill>
                <a:cs typeface="+mn-ea"/>
                <a:sym typeface="+mn-lt"/>
              </a:rPr>
              <a:t>QA Lab</a:t>
            </a:r>
          </a:p>
        </p:txBody>
      </p:sp>
      <p:sp>
        <p:nvSpPr>
          <p:cNvPr id="39" name="文字方塊 38">
            <a:extLst>
              <a:ext uri="{FF2B5EF4-FFF2-40B4-BE49-F238E27FC236}">
                <a16:creationId xmlns:a16="http://schemas.microsoft.com/office/drawing/2014/main" id="{4DAD923E-9832-60F5-A9F3-79A04D965AD1}"/>
              </a:ext>
            </a:extLst>
          </p:cNvPr>
          <p:cNvSpPr txBox="1"/>
          <p:nvPr/>
        </p:nvSpPr>
        <p:spPr>
          <a:xfrm>
            <a:off x="4648200" y="3583651"/>
            <a:ext cx="2897792" cy="369332"/>
          </a:xfrm>
          <a:prstGeom prst="rect">
            <a:avLst/>
          </a:prstGeom>
          <a:noFill/>
        </p:spPr>
        <p:txBody>
          <a:bodyPr wrap="square">
            <a:spAutoFit/>
          </a:bodyPr>
          <a:lstStyle/>
          <a:p>
            <a:pPr algn="ctr"/>
            <a:r>
              <a:rPr lang="en-US" altLang="zh-TW" dirty="0">
                <a:solidFill>
                  <a:schemeClr val="bg1"/>
                </a:solidFill>
                <a:cs typeface="+mn-ea"/>
                <a:sym typeface="+mn-lt"/>
              </a:rPr>
              <a:t>LQC</a:t>
            </a:r>
          </a:p>
        </p:txBody>
      </p:sp>
      <p:sp>
        <p:nvSpPr>
          <p:cNvPr id="44" name="文字方塊 43">
            <a:extLst>
              <a:ext uri="{FF2B5EF4-FFF2-40B4-BE49-F238E27FC236}">
                <a16:creationId xmlns:a16="http://schemas.microsoft.com/office/drawing/2014/main" id="{8C3B8B19-756D-FA0E-862E-D8652F99E7CC}"/>
              </a:ext>
            </a:extLst>
          </p:cNvPr>
          <p:cNvSpPr txBox="1"/>
          <p:nvPr/>
        </p:nvSpPr>
        <p:spPr>
          <a:xfrm>
            <a:off x="4506821" y="4532412"/>
            <a:ext cx="3149446" cy="369332"/>
          </a:xfrm>
          <a:prstGeom prst="rect">
            <a:avLst/>
          </a:prstGeom>
          <a:noFill/>
        </p:spPr>
        <p:txBody>
          <a:bodyPr wrap="square">
            <a:spAutoFit/>
          </a:bodyPr>
          <a:lstStyle/>
          <a:p>
            <a:pPr algn="ctr"/>
            <a:r>
              <a:rPr lang="en-US" altLang="zh-TW" dirty="0">
                <a:solidFill>
                  <a:schemeClr val="bg1"/>
                </a:solidFill>
                <a:cs typeface="+mn-ea"/>
                <a:sym typeface="+mn-lt"/>
              </a:rPr>
              <a:t>OQC</a:t>
            </a:r>
          </a:p>
        </p:txBody>
      </p:sp>
      <p:sp>
        <p:nvSpPr>
          <p:cNvPr id="47" name="文字方塊 46">
            <a:extLst>
              <a:ext uri="{FF2B5EF4-FFF2-40B4-BE49-F238E27FC236}">
                <a16:creationId xmlns:a16="http://schemas.microsoft.com/office/drawing/2014/main" id="{1C0A83FC-5250-D99F-205B-95C08AB91124}"/>
              </a:ext>
            </a:extLst>
          </p:cNvPr>
          <p:cNvSpPr txBox="1"/>
          <p:nvPr/>
        </p:nvSpPr>
        <p:spPr>
          <a:xfrm>
            <a:off x="4476652" y="5291576"/>
            <a:ext cx="3149446" cy="369332"/>
          </a:xfrm>
          <a:prstGeom prst="rect">
            <a:avLst/>
          </a:prstGeom>
          <a:noFill/>
        </p:spPr>
        <p:txBody>
          <a:bodyPr wrap="square">
            <a:spAutoFit/>
          </a:bodyPr>
          <a:lstStyle/>
          <a:p>
            <a:pPr algn="ctr"/>
            <a:r>
              <a:rPr lang="en-US" altLang="zh-TW" dirty="0">
                <a:solidFill>
                  <a:schemeClr val="bg1"/>
                </a:solidFill>
                <a:cs typeface="+mn-ea"/>
                <a:sym typeface="+mn-lt"/>
              </a:rPr>
              <a:t>QE</a:t>
            </a:r>
          </a:p>
        </p:txBody>
      </p:sp>
      <p:sp>
        <p:nvSpPr>
          <p:cNvPr id="36" name="文字方塊 35">
            <a:extLst>
              <a:ext uri="{FF2B5EF4-FFF2-40B4-BE49-F238E27FC236}">
                <a16:creationId xmlns:a16="http://schemas.microsoft.com/office/drawing/2014/main" id="{920632FF-AAD1-9109-ABB6-F0ABE43ACD18}"/>
              </a:ext>
            </a:extLst>
          </p:cNvPr>
          <p:cNvSpPr txBox="1"/>
          <p:nvPr/>
        </p:nvSpPr>
        <p:spPr>
          <a:xfrm>
            <a:off x="4499298" y="2853334"/>
            <a:ext cx="3149446" cy="369332"/>
          </a:xfrm>
          <a:prstGeom prst="rect">
            <a:avLst/>
          </a:prstGeom>
          <a:noFill/>
        </p:spPr>
        <p:txBody>
          <a:bodyPr wrap="square">
            <a:spAutoFit/>
          </a:bodyPr>
          <a:lstStyle/>
          <a:p>
            <a:pPr algn="ctr"/>
            <a:r>
              <a:rPr lang="en-US" altLang="zh-TW" dirty="0">
                <a:solidFill>
                  <a:schemeClr val="bg1"/>
                </a:solidFill>
                <a:cs typeface="+mn-ea"/>
                <a:sym typeface="+mn-lt"/>
              </a:rPr>
              <a:t>IQC</a:t>
            </a:r>
          </a:p>
        </p:txBody>
      </p:sp>
      <p:sp>
        <p:nvSpPr>
          <p:cNvPr id="37" name="文字方塊 36">
            <a:extLst>
              <a:ext uri="{FF2B5EF4-FFF2-40B4-BE49-F238E27FC236}">
                <a16:creationId xmlns:a16="http://schemas.microsoft.com/office/drawing/2014/main" id="{BC9135CC-214A-16A6-B784-8CF07359C240}"/>
              </a:ext>
            </a:extLst>
          </p:cNvPr>
          <p:cNvSpPr txBox="1"/>
          <p:nvPr/>
        </p:nvSpPr>
        <p:spPr>
          <a:xfrm>
            <a:off x="4880223" y="3248809"/>
            <a:ext cx="2444750" cy="292388"/>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Component yield rate</a:t>
            </a:r>
          </a:p>
        </p:txBody>
      </p:sp>
      <p:sp>
        <p:nvSpPr>
          <p:cNvPr id="45" name="文字方塊 44">
            <a:extLst>
              <a:ext uri="{FF2B5EF4-FFF2-40B4-BE49-F238E27FC236}">
                <a16:creationId xmlns:a16="http://schemas.microsoft.com/office/drawing/2014/main" id="{65364AB6-F2B0-2933-95B6-2578A91E4505}"/>
              </a:ext>
            </a:extLst>
          </p:cNvPr>
          <p:cNvSpPr txBox="1"/>
          <p:nvPr/>
        </p:nvSpPr>
        <p:spPr>
          <a:xfrm>
            <a:off x="4887746" y="4940498"/>
            <a:ext cx="2444750" cy="292388"/>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Finish goods yield rate</a:t>
            </a:r>
          </a:p>
        </p:txBody>
      </p:sp>
      <p:sp>
        <p:nvSpPr>
          <p:cNvPr id="50" name="矩形: 圓角 49">
            <a:extLst>
              <a:ext uri="{FF2B5EF4-FFF2-40B4-BE49-F238E27FC236}">
                <a16:creationId xmlns:a16="http://schemas.microsoft.com/office/drawing/2014/main" id="{6B5FC8C3-2FD9-8819-2E4C-3F512812C364}"/>
              </a:ext>
            </a:extLst>
          </p:cNvPr>
          <p:cNvSpPr/>
          <p:nvPr/>
        </p:nvSpPr>
        <p:spPr>
          <a:xfrm>
            <a:off x="7883508" y="2824948"/>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51" name="文字方塊 50">
            <a:extLst>
              <a:ext uri="{FF2B5EF4-FFF2-40B4-BE49-F238E27FC236}">
                <a16:creationId xmlns:a16="http://schemas.microsoft.com/office/drawing/2014/main" id="{6DBB6B18-6334-DE1B-85D4-EC30803E06E0}"/>
              </a:ext>
            </a:extLst>
          </p:cNvPr>
          <p:cNvSpPr txBox="1"/>
          <p:nvPr/>
        </p:nvSpPr>
        <p:spPr>
          <a:xfrm>
            <a:off x="8055435" y="3275651"/>
            <a:ext cx="2844925" cy="492443"/>
          </a:xfrm>
          <a:prstGeom prst="rect">
            <a:avLst/>
          </a:prstGeom>
          <a:noFill/>
        </p:spPr>
        <p:txBody>
          <a:bodyPr wrap="square">
            <a:spAutoFit/>
          </a:bodyPr>
          <a:lstStyle/>
          <a:p>
            <a:pPr marL="285750" indent="-285750">
              <a:spcBef>
                <a:spcPts val="100"/>
              </a:spcBef>
              <a:buFont typeface="Arial" panose="020B0604020202020204" pitchFamily="34" charset="0"/>
              <a:buChar char="•"/>
            </a:pPr>
            <a:r>
              <a:rPr lang="en-US" altLang="zh-TW" sz="1300" dirty="0">
                <a:solidFill>
                  <a:schemeClr val="bg1"/>
                </a:solidFill>
                <a:cs typeface="+mn-ea"/>
                <a:sym typeface="+mn-lt"/>
              </a:rPr>
              <a:t>Annual customer satisfaction survey &amp; feedback</a:t>
            </a:r>
          </a:p>
        </p:txBody>
      </p:sp>
      <p:sp>
        <p:nvSpPr>
          <p:cNvPr id="52" name="文字方塊 51">
            <a:extLst>
              <a:ext uri="{FF2B5EF4-FFF2-40B4-BE49-F238E27FC236}">
                <a16:creationId xmlns:a16="http://schemas.microsoft.com/office/drawing/2014/main" id="{651AB419-A9B5-17A3-6CE7-40C12BC8811B}"/>
              </a:ext>
            </a:extLst>
          </p:cNvPr>
          <p:cNvSpPr txBox="1"/>
          <p:nvPr/>
        </p:nvSpPr>
        <p:spPr>
          <a:xfrm>
            <a:off x="7805189" y="2843709"/>
            <a:ext cx="3149446" cy="369332"/>
          </a:xfrm>
          <a:prstGeom prst="rect">
            <a:avLst/>
          </a:prstGeom>
          <a:noFill/>
        </p:spPr>
        <p:txBody>
          <a:bodyPr wrap="square">
            <a:spAutoFit/>
          </a:bodyPr>
          <a:lstStyle/>
          <a:p>
            <a:pPr algn="ctr"/>
            <a:r>
              <a:rPr lang="en-US" altLang="zh-TW" dirty="0">
                <a:solidFill>
                  <a:schemeClr val="bg1"/>
                </a:solidFill>
                <a:cs typeface="+mn-ea"/>
                <a:sym typeface="+mn-lt"/>
              </a:rPr>
              <a:t>Customer</a:t>
            </a:r>
          </a:p>
        </p:txBody>
      </p:sp>
      <p:sp>
        <p:nvSpPr>
          <p:cNvPr id="53" name="矩形: 圓角 52">
            <a:extLst>
              <a:ext uri="{FF2B5EF4-FFF2-40B4-BE49-F238E27FC236}">
                <a16:creationId xmlns:a16="http://schemas.microsoft.com/office/drawing/2014/main" id="{529531C2-9035-5FF5-96F2-426607EDB4A0}"/>
              </a:ext>
            </a:extLst>
          </p:cNvPr>
          <p:cNvSpPr/>
          <p:nvPr/>
        </p:nvSpPr>
        <p:spPr>
          <a:xfrm>
            <a:off x="7883508" y="3846433"/>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54" name="文字方塊 53">
            <a:extLst>
              <a:ext uri="{FF2B5EF4-FFF2-40B4-BE49-F238E27FC236}">
                <a16:creationId xmlns:a16="http://schemas.microsoft.com/office/drawing/2014/main" id="{9CD618A1-40C4-42B7-C365-E7D68E9AA8FE}"/>
              </a:ext>
            </a:extLst>
          </p:cNvPr>
          <p:cNvSpPr txBox="1"/>
          <p:nvPr/>
        </p:nvSpPr>
        <p:spPr>
          <a:xfrm>
            <a:off x="8055435" y="4403014"/>
            <a:ext cx="2844925" cy="1877437"/>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Customer application service</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Return product analysis</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Technical support</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DOA &amp; RMA</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Product lifecycle management</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Production traceability</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Quality traceability</a:t>
            </a:r>
          </a:p>
        </p:txBody>
      </p:sp>
      <p:sp>
        <p:nvSpPr>
          <p:cNvPr id="55" name="文字方塊 54">
            <a:extLst>
              <a:ext uri="{FF2B5EF4-FFF2-40B4-BE49-F238E27FC236}">
                <a16:creationId xmlns:a16="http://schemas.microsoft.com/office/drawing/2014/main" id="{B5F5C9F7-AF98-F6D0-8367-7CE3D119C8D4}"/>
              </a:ext>
            </a:extLst>
          </p:cNvPr>
          <p:cNvSpPr txBox="1"/>
          <p:nvPr/>
        </p:nvSpPr>
        <p:spPr>
          <a:xfrm>
            <a:off x="7805189" y="3865194"/>
            <a:ext cx="3149446" cy="369332"/>
          </a:xfrm>
          <a:prstGeom prst="rect">
            <a:avLst/>
          </a:prstGeom>
          <a:noFill/>
        </p:spPr>
        <p:txBody>
          <a:bodyPr wrap="square">
            <a:spAutoFit/>
          </a:bodyPr>
          <a:lstStyle/>
          <a:p>
            <a:pPr algn="ctr"/>
            <a:r>
              <a:rPr lang="en-US" altLang="zh-TW" dirty="0">
                <a:solidFill>
                  <a:schemeClr val="bg1"/>
                </a:solidFill>
                <a:cs typeface="+mn-ea"/>
                <a:sym typeface="+mn-lt"/>
              </a:rPr>
              <a:t>FAE &amp; RMA</a:t>
            </a:r>
          </a:p>
        </p:txBody>
      </p:sp>
    </p:spTree>
    <p:extLst>
      <p:ext uri="{BB962C8B-B14F-4D97-AF65-F5344CB8AC3E}">
        <p14:creationId xmlns:p14="http://schemas.microsoft.com/office/powerpoint/2010/main" val="2634530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8A3BAD05-4490-70B4-A238-827381A428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12556" y="3271028"/>
            <a:ext cx="5579444" cy="2382234"/>
          </a:xfrm>
          <a:prstGeom prst="rect">
            <a:avLst/>
          </a:prstGeom>
        </p:spPr>
      </p:pic>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4733365" cy="861774"/>
          </a:xfrm>
          <a:prstGeom prst="rect">
            <a:avLst/>
          </a:prstGeom>
          <a:noFill/>
        </p:spPr>
        <p:txBody>
          <a:bodyPr wrap="square" rtlCol="0">
            <a:spAutoFit/>
          </a:bodyPr>
          <a:lstStyle/>
          <a:p>
            <a:r>
              <a:rPr lang="en-US" sz="5000" b="1" dirty="0">
                <a:cs typeface="+mn-ea"/>
                <a:sym typeface="+mn-lt"/>
              </a:rPr>
              <a:t>Awards</a:t>
            </a:r>
          </a:p>
        </p:txBody>
      </p:sp>
      <p:pic>
        <p:nvPicPr>
          <p:cNvPr id="4" name="圖形 3">
            <a:extLst>
              <a:ext uri="{FF2B5EF4-FFF2-40B4-BE49-F238E27FC236}">
                <a16:creationId xmlns:a16="http://schemas.microsoft.com/office/drawing/2014/main" id="{331F5523-2825-DBA5-A492-0828C573D03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53838" y="2054581"/>
            <a:ext cx="1229772" cy="701898"/>
          </a:xfrm>
          <a:prstGeom prst="rect">
            <a:avLst/>
          </a:prstGeom>
        </p:spPr>
      </p:pic>
      <p:grpSp>
        <p:nvGrpSpPr>
          <p:cNvPr id="12" name="群組 11">
            <a:extLst>
              <a:ext uri="{FF2B5EF4-FFF2-40B4-BE49-F238E27FC236}">
                <a16:creationId xmlns:a16="http://schemas.microsoft.com/office/drawing/2014/main" id="{D0CA0091-AAA4-95A5-64BA-86E325B29669}"/>
              </a:ext>
            </a:extLst>
          </p:cNvPr>
          <p:cNvGrpSpPr/>
          <p:nvPr/>
        </p:nvGrpSpPr>
        <p:grpSpPr>
          <a:xfrm>
            <a:off x="7615899" y="4042614"/>
            <a:ext cx="5162987" cy="2282331"/>
            <a:chOff x="7873465" y="5199962"/>
            <a:chExt cx="3938403" cy="1740995"/>
          </a:xfrm>
        </p:grpSpPr>
        <p:pic>
          <p:nvPicPr>
            <p:cNvPr id="7" name="圖片 6">
              <a:extLst>
                <a:ext uri="{FF2B5EF4-FFF2-40B4-BE49-F238E27FC236}">
                  <a16:creationId xmlns:a16="http://schemas.microsoft.com/office/drawing/2014/main" id="{BFE0ADA6-B25D-E0D9-7F96-5D79EE3692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7873465" y="6244303"/>
              <a:ext cx="3938403" cy="696654"/>
            </a:xfrm>
            <a:prstGeom prst="rect">
              <a:avLst/>
            </a:prstGeom>
          </p:spPr>
        </p:pic>
        <p:pic>
          <p:nvPicPr>
            <p:cNvPr id="6" name="圖片 5" descr="一張含有 文字, 電子用品, 室內, 監視器 的圖片&#10;&#10;自動產生的描述">
              <a:extLst>
                <a:ext uri="{FF2B5EF4-FFF2-40B4-BE49-F238E27FC236}">
                  <a16:creationId xmlns:a16="http://schemas.microsoft.com/office/drawing/2014/main" id="{43972E87-EE0A-EBCF-A75C-CC85649E4F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78162" y="5199962"/>
              <a:ext cx="2652389" cy="1658038"/>
            </a:xfrm>
            <a:prstGeom prst="rect">
              <a:avLst/>
            </a:prstGeom>
          </p:spPr>
        </p:pic>
      </p:grpSp>
      <p:sp>
        <p:nvSpPr>
          <p:cNvPr id="14" name="文字方塊 13">
            <a:extLst>
              <a:ext uri="{FF2B5EF4-FFF2-40B4-BE49-F238E27FC236}">
                <a16:creationId xmlns:a16="http://schemas.microsoft.com/office/drawing/2014/main" id="{F575AF64-477E-FAB8-A45F-37CBA34D3108}"/>
              </a:ext>
            </a:extLst>
          </p:cNvPr>
          <p:cNvSpPr txBox="1"/>
          <p:nvPr/>
        </p:nvSpPr>
        <p:spPr>
          <a:xfrm>
            <a:off x="572658" y="1807127"/>
            <a:ext cx="2338187" cy="605294"/>
          </a:xfrm>
          <a:prstGeom prst="rect">
            <a:avLst/>
          </a:prstGeom>
          <a:noFill/>
        </p:spPr>
        <p:txBody>
          <a:bodyPr wrap="square">
            <a:spAutoFit/>
          </a:bodyPr>
          <a:lstStyle/>
          <a:p>
            <a:pPr>
              <a:lnSpc>
                <a:spcPts val="2000"/>
              </a:lnSpc>
            </a:pPr>
            <a:r>
              <a:rPr lang="en-US" sz="1600" b="1" dirty="0">
                <a:solidFill>
                  <a:srgbClr val="0C6C8A"/>
                </a:solidFill>
                <a:cs typeface="+mn-ea"/>
                <a:sym typeface="+mn-lt"/>
              </a:rPr>
              <a:t>2017 Red Dot Award: Product Design</a:t>
            </a:r>
          </a:p>
        </p:txBody>
      </p:sp>
      <p:grpSp>
        <p:nvGrpSpPr>
          <p:cNvPr id="41" name="群組 40">
            <a:extLst>
              <a:ext uri="{FF2B5EF4-FFF2-40B4-BE49-F238E27FC236}">
                <a16:creationId xmlns:a16="http://schemas.microsoft.com/office/drawing/2014/main" id="{7F5F8E28-7A72-7316-24A8-FDA0BF524D61}"/>
              </a:ext>
            </a:extLst>
          </p:cNvPr>
          <p:cNvGrpSpPr/>
          <p:nvPr/>
        </p:nvGrpSpPr>
        <p:grpSpPr>
          <a:xfrm>
            <a:off x="514154" y="2364803"/>
            <a:ext cx="1466984" cy="1027324"/>
            <a:chOff x="478091" y="2335959"/>
            <a:chExt cx="1453902" cy="1018163"/>
          </a:xfrm>
        </p:grpSpPr>
        <p:pic>
          <p:nvPicPr>
            <p:cNvPr id="17" name="圖片 16">
              <a:extLst>
                <a:ext uri="{FF2B5EF4-FFF2-40B4-BE49-F238E27FC236}">
                  <a16:creationId xmlns:a16="http://schemas.microsoft.com/office/drawing/2014/main" id="{42CDE2A2-2CB9-3ADE-6532-96996B8AFD8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478091" y="2858996"/>
              <a:ext cx="1453902" cy="495126"/>
            </a:xfrm>
            <a:prstGeom prst="rect">
              <a:avLst/>
            </a:prstGeom>
          </p:spPr>
        </p:pic>
        <p:pic>
          <p:nvPicPr>
            <p:cNvPr id="16" name="圖片 15" descr="一張含有 文字, 電子用品 的圖片&#10;&#10;自動產生的描述">
              <a:extLst>
                <a:ext uri="{FF2B5EF4-FFF2-40B4-BE49-F238E27FC236}">
                  <a16:creationId xmlns:a16="http://schemas.microsoft.com/office/drawing/2014/main" id="{2A2F7004-69E9-125B-4902-20B24D1ACDA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9143" y="2335959"/>
              <a:ext cx="1231770" cy="908850"/>
            </a:xfrm>
            <a:prstGeom prst="rect">
              <a:avLst/>
            </a:prstGeom>
          </p:spPr>
        </p:pic>
      </p:grpSp>
      <p:sp>
        <p:nvSpPr>
          <p:cNvPr id="19" name="文字方塊 18">
            <a:extLst>
              <a:ext uri="{FF2B5EF4-FFF2-40B4-BE49-F238E27FC236}">
                <a16:creationId xmlns:a16="http://schemas.microsoft.com/office/drawing/2014/main" id="{6414B0ED-2B81-002E-D24E-A9105E5D06FD}"/>
              </a:ext>
            </a:extLst>
          </p:cNvPr>
          <p:cNvSpPr txBox="1"/>
          <p:nvPr/>
        </p:nvSpPr>
        <p:spPr>
          <a:xfrm>
            <a:off x="653993" y="4260032"/>
            <a:ext cx="2264725" cy="605294"/>
          </a:xfrm>
          <a:prstGeom prst="rect">
            <a:avLst/>
          </a:prstGeom>
          <a:noFill/>
        </p:spPr>
        <p:txBody>
          <a:bodyPr wrap="square">
            <a:spAutoFit/>
          </a:bodyPr>
          <a:lstStyle/>
          <a:p>
            <a:pPr>
              <a:lnSpc>
                <a:spcPts val="2000"/>
              </a:lnSpc>
            </a:pPr>
            <a:r>
              <a:rPr lang="en-US" sz="1600" b="1" dirty="0">
                <a:solidFill>
                  <a:srgbClr val="0C6C8A"/>
                </a:solidFill>
                <a:cs typeface="+mn-ea"/>
                <a:sym typeface="+mn-lt"/>
              </a:rPr>
              <a:t>2017 EHA (European Hardware Awards)</a:t>
            </a:r>
          </a:p>
        </p:txBody>
      </p:sp>
      <p:grpSp>
        <p:nvGrpSpPr>
          <p:cNvPr id="42" name="群組 41">
            <a:extLst>
              <a:ext uri="{FF2B5EF4-FFF2-40B4-BE49-F238E27FC236}">
                <a16:creationId xmlns:a16="http://schemas.microsoft.com/office/drawing/2014/main" id="{173F919F-C22B-EACE-28CF-E071C2AF64F9}"/>
              </a:ext>
            </a:extLst>
          </p:cNvPr>
          <p:cNvGrpSpPr/>
          <p:nvPr/>
        </p:nvGrpSpPr>
        <p:grpSpPr>
          <a:xfrm>
            <a:off x="655131" y="4863480"/>
            <a:ext cx="1073519" cy="1100833"/>
            <a:chOff x="415878" y="5052604"/>
            <a:chExt cx="1073519" cy="1100833"/>
          </a:xfrm>
        </p:grpSpPr>
        <p:pic>
          <p:nvPicPr>
            <p:cNvPr id="18" name="圖片 17">
              <a:extLst>
                <a:ext uri="{FF2B5EF4-FFF2-40B4-BE49-F238E27FC236}">
                  <a16:creationId xmlns:a16="http://schemas.microsoft.com/office/drawing/2014/main" id="{4F414C19-4244-619E-3D8C-043B45B231A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507526" y="5658311"/>
              <a:ext cx="981871" cy="495126"/>
            </a:xfrm>
            <a:prstGeom prst="rect">
              <a:avLst/>
            </a:prstGeom>
          </p:spPr>
        </p:pic>
        <p:pic>
          <p:nvPicPr>
            <p:cNvPr id="20" name="圖片 19">
              <a:extLst>
                <a:ext uri="{FF2B5EF4-FFF2-40B4-BE49-F238E27FC236}">
                  <a16:creationId xmlns:a16="http://schemas.microsoft.com/office/drawing/2014/main" id="{EDB251B7-AA33-EC1C-3739-AAB3109505B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15878" y="5052604"/>
              <a:ext cx="1021801" cy="908849"/>
            </a:xfrm>
            <a:prstGeom prst="rect">
              <a:avLst/>
            </a:prstGeom>
          </p:spPr>
        </p:pic>
      </p:grpSp>
      <p:sp>
        <p:nvSpPr>
          <p:cNvPr id="22" name="文字方塊 21">
            <a:extLst>
              <a:ext uri="{FF2B5EF4-FFF2-40B4-BE49-F238E27FC236}">
                <a16:creationId xmlns:a16="http://schemas.microsoft.com/office/drawing/2014/main" id="{8333576C-BE4A-5C54-4171-02B12A3A8D85}"/>
              </a:ext>
            </a:extLst>
          </p:cNvPr>
          <p:cNvSpPr txBox="1"/>
          <p:nvPr/>
        </p:nvSpPr>
        <p:spPr>
          <a:xfrm>
            <a:off x="578711" y="3301576"/>
            <a:ext cx="1716752" cy="461665"/>
          </a:xfrm>
          <a:prstGeom prst="rect">
            <a:avLst/>
          </a:prstGeom>
          <a:noFill/>
        </p:spPr>
        <p:txBody>
          <a:bodyPr wrap="square">
            <a:spAutoFit/>
          </a:bodyPr>
          <a:lstStyle/>
          <a:p>
            <a:r>
              <a:rPr lang="en-US" sz="1200" dirty="0">
                <a:cs typeface="+mn-ea"/>
                <a:sym typeface="+mn-lt"/>
              </a:rPr>
              <a:t>TVS-873 10GbE Business NAS</a:t>
            </a:r>
          </a:p>
        </p:txBody>
      </p:sp>
      <p:sp>
        <p:nvSpPr>
          <p:cNvPr id="24" name="文字方塊 23">
            <a:extLst>
              <a:ext uri="{FF2B5EF4-FFF2-40B4-BE49-F238E27FC236}">
                <a16:creationId xmlns:a16="http://schemas.microsoft.com/office/drawing/2014/main" id="{AA8C0F6F-339A-308B-C15A-24AE6C937E6F}"/>
              </a:ext>
            </a:extLst>
          </p:cNvPr>
          <p:cNvSpPr txBox="1"/>
          <p:nvPr/>
        </p:nvSpPr>
        <p:spPr>
          <a:xfrm>
            <a:off x="547381" y="5854493"/>
            <a:ext cx="2264725" cy="315471"/>
          </a:xfrm>
          <a:prstGeom prst="rect">
            <a:avLst/>
          </a:prstGeom>
          <a:noFill/>
        </p:spPr>
        <p:txBody>
          <a:bodyPr wrap="square">
            <a:spAutoFit/>
          </a:bodyPr>
          <a:lstStyle/>
          <a:p>
            <a:r>
              <a:rPr lang="en-US" sz="1450" dirty="0">
                <a:cs typeface="+mn-ea"/>
                <a:sym typeface="+mn-lt"/>
              </a:rPr>
              <a:t>NAS Excellence Awards</a:t>
            </a:r>
          </a:p>
        </p:txBody>
      </p:sp>
      <p:sp>
        <p:nvSpPr>
          <p:cNvPr id="25" name="文字方塊 24">
            <a:extLst>
              <a:ext uri="{FF2B5EF4-FFF2-40B4-BE49-F238E27FC236}">
                <a16:creationId xmlns:a16="http://schemas.microsoft.com/office/drawing/2014/main" id="{F37A7D4A-350D-6C12-899F-1A7470255EDA}"/>
              </a:ext>
            </a:extLst>
          </p:cNvPr>
          <p:cNvSpPr txBox="1"/>
          <p:nvPr/>
        </p:nvSpPr>
        <p:spPr>
          <a:xfrm>
            <a:off x="529752" y="6135197"/>
            <a:ext cx="2089141" cy="276999"/>
          </a:xfrm>
          <a:prstGeom prst="rect">
            <a:avLst/>
          </a:prstGeom>
          <a:noFill/>
        </p:spPr>
        <p:txBody>
          <a:bodyPr wrap="square">
            <a:spAutoFit/>
          </a:bodyPr>
          <a:lstStyle/>
          <a:p>
            <a:r>
              <a:rPr lang="en-US" sz="1200" dirty="0">
                <a:cs typeface="+mn-ea"/>
                <a:sym typeface="+mn-lt"/>
              </a:rPr>
              <a:t>TS-451+ Quad-Core NAS for homes and businesses</a:t>
            </a:r>
          </a:p>
        </p:txBody>
      </p:sp>
      <p:sp>
        <p:nvSpPr>
          <p:cNvPr id="27" name="文字方塊 26">
            <a:extLst>
              <a:ext uri="{FF2B5EF4-FFF2-40B4-BE49-F238E27FC236}">
                <a16:creationId xmlns:a16="http://schemas.microsoft.com/office/drawing/2014/main" id="{6312F11C-906F-F59D-0307-02C435C013CC}"/>
              </a:ext>
            </a:extLst>
          </p:cNvPr>
          <p:cNvSpPr txBox="1"/>
          <p:nvPr/>
        </p:nvSpPr>
        <p:spPr>
          <a:xfrm>
            <a:off x="2874896" y="1807127"/>
            <a:ext cx="2258776" cy="605294"/>
          </a:xfrm>
          <a:prstGeom prst="rect">
            <a:avLst/>
          </a:prstGeom>
          <a:noFill/>
        </p:spPr>
        <p:txBody>
          <a:bodyPr wrap="square">
            <a:spAutoFit/>
          </a:bodyPr>
          <a:lstStyle/>
          <a:p>
            <a:pPr>
              <a:lnSpc>
                <a:spcPts val="2000"/>
              </a:lnSpc>
            </a:pPr>
            <a:r>
              <a:rPr lang="en-US" sz="1600" b="1" dirty="0">
                <a:solidFill>
                  <a:srgbClr val="0C6C8A"/>
                </a:solidFill>
                <a:cs typeface="+mn-ea"/>
                <a:sym typeface="+mn-lt"/>
              </a:rPr>
              <a:t>2018 Red Dot Award: Product Design</a:t>
            </a:r>
          </a:p>
        </p:txBody>
      </p:sp>
      <p:grpSp>
        <p:nvGrpSpPr>
          <p:cNvPr id="43" name="群組 42">
            <a:extLst>
              <a:ext uri="{FF2B5EF4-FFF2-40B4-BE49-F238E27FC236}">
                <a16:creationId xmlns:a16="http://schemas.microsoft.com/office/drawing/2014/main" id="{B2BED397-D529-664E-6266-D1C0E706CAFD}"/>
              </a:ext>
            </a:extLst>
          </p:cNvPr>
          <p:cNvGrpSpPr/>
          <p:nvPr/>
        </p:nvGrpSpPr>
        <p:grpSpPr>
          <a:xfrm>
            <a:off x="2763902" y="2427364"/>
            <a:ext cx="1294537" cy="1012983"/>
            <a:chOff x="3297302" y="2197710"/>
            <a:chExt cx="1453901" cy="1137686"/>
          </a:xfrm>
        </p:grpSpPr>
        <p:pic>
          <p:nvPicPr>
            <p:cNvPr id="26" name="圖片 25">
              <a:extLst>
                <a:ext uri="{FF2B5EF4-FFF2-40B4-BE49-F238E27FC236}">
                  <a16:creationId xmlns:a16="http://schemas.microsoft.com/office/drawing/2014/main" id="{84F3B5DF-032E-A0F8-38E0-03BA35F6DF3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3365186" y="2840270"/>
              <a:ext cx="1344069" cy="495126"/>
            </a:xfrm>
            <a:prstGeom prst="rect">
              <a:avLst/>
            </a:prstGeom>
          </p:spPr>
        </p:pic>
        <p:pic>
          <p:nvPicPr>
            <p:cNvPr id="28" name="圖片 27">
              <a:extLst>
                <a:ext uri="{FF2B5EF4-FFF2-40B4-BE49-F238E27FC236}">
                  <a16:creationId xmlns:a16="http://schemas.microsoft.com/office/drawing/2014/main" id="{8B5A74AE-91BC-5C0A-36C9-E7B828EB8D2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297302" y="2197710"/>
              <a:ext cx="1453901" cy="908849"/>
            </a:xfrm>
            <a:prstGeom prst="rect">
              <a:avLst/>
            </a:prstGeom>
          </p:spPr>
        </p:pic>
      </p:grpSp>
      <p:sp>
        <p:nvSpPr>
          <p:cNvPr id="29" name="文字方塊 28">
            <a:extLst>
              <a:ext uri="{FF2B5EF4-FFF2-40B4-BE49-F238E27FC236}">
                <a16:creationId xmlns:a16="http://schemas.microsoft.com/office/drawing/2014/main" id="{1E2EFFBB-95AA-41D2-F439-EB5119609FD5}"/>
              </a:ext>
            </a:extLst>
          </p:cNvPr>
          <p:cNvSpPr txBox="1"/>
          <p:nvPr/>
        </p:nvSpPr>
        <p:spPr>
          <a:xfrm>
            <a:off x="2894021" y="3326869"/>
            <a:ext cx="1970275" cy="461665"/>
          </a:xfrm>
          <a:prstGeom prst="rect">
            <a:avLst/>
          </a:prstGeom>
          <a:noFill/>
        </p:spPr>
        <p:txBody>
          <a:bodyPr wrap="square">
            <a:spAutoFit/>
          </a:bodyPr>
          <a:lstStyle/>
          <a:p>
            <a:r>
              <a:rPr lang="en-US" sz="1200" dirty="0">
                <a:cs typeface="+mn-ea"/>
                <a:sym typeface="+mn-lt"/>
              </a:rPr>
              <a:t>TVS-951X 9-bay 10GbE Multimedia NAS</a:t>
            </a:r>
          </a:p>
        </p:txBody>
      </p:sp>
      <p:sp>
        <p:nvSpPr>
          <p:cNvPr id="31" name="文字方塊 30">
            <a:extLst>
              <a:ext uri="{FF2B5EF4-FFF2-40B4-BE49-F238E27FC236}">
                <a16:creationId xmlns:a16="http://schemas.microsoft.com/office/drawing/2014/main" id="{A1F13E2A-A9DD-D66B-0A4E-92F6BC6D27F7}"/>
              </a:ext>
            </a:extLst>
          </p:cNvPr>
          <p:cNvSpPr txBox="1"/>
          <p:nvPr/>
        </p:nvSpPr>
        <p:spPr>
          <a:xfrm>
            <a:off x="7813960" y="6248355"/>
            <a:ext cx="4895193" cy="292388"/>
          </a:xfrm>
          <a:prstGeom prst="rect">
            <a:avLst/>
          </a:prstGeom>
          <a:noFill/>
        </p:spPr>
        <p:txBody>
          <a:bodyPr wrap="square">
            <a:spAutoFit/>
          </a:bodyPr>
          <a:lstStyle/>
          <a:p>
            <a:r>
              <a:rPr lang="en-US" sz="1300" dirty="0">
                <a:cs typeface="+mn-ea"/>
                <a:sym typeface="+mn-lt"/>
              </a:rPr>
              <a:t>TS-h1290FX Desktop 12-bay All-Flash NAS</a:t>
            </a:r>
          </a:p>
        </p:txBody>
      </p:sp>
      <p:pic>
        <p:nvPicPr>
          <p:cNvPr id="35" name="圖片 34" descr="一張含有 文字, 賭場 的圖片&#10;&#10;自動產生的描述">
            <a:extLst>
              <a:ext uri="{FF2B5EF4-FFF2-40B4-BE49-F238E27FC236}">
                <a16:creationId xmlns:a16="http://schemas.microsoft.com/office/drawing/2014/main" id="{231FA88F-80AC-9BEC-4FB0-2016FFE389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76415" y="2129843"/>
            <a:ext cx="1726377" cy="913309"/>
          </a:xfrm>
          <a:prstGeom prst="rect">
            <a:avLst/>
          </a:prstGeom>
        </p:spPr>
      </p:pic>
      <p:sp>
        <p:nvSpPr>
          <p:cNvPr id="38" name="文字方塊 37">
            <a:extLst>
              <a:ext uri="{FF2B5EF4-FFF2-40B4-BE49-F238E27FC236}">
                <a16:creationId xmlns:a16="http://schemas.microsoft.com/office/drawing/2014/main" id="{A6216800-3FFD-5AD9-81DC-5D77C34F2870}"/>
              </a:ext>
            </a:extLst>
          </p:cNvPr>
          <p:cNvSpPr txBox="1"/>
          <p:nvPr/>
        </p:nvSpPr>
        <p:spPr>
          <a:xfrm>
            <a:off x="2910845" y="4229355"/>
            <a:ext cx="1703465" cy="605294"/>
          </a:xfrm>
          <a:prstGeom prst="rect">
            <a:avLst/>
          </a:prstGeom>
          <a:noFill/>
        </p:spPr>
        <p:txBody>
          <a:bodyPr wrap="square">
            <a:spAutoFit/>
          </a:bodyPr>
          <a:lstStyle/>
          <a:p>
            <a:pPr>
              <a:lnSpc>
                <a:spcPts val="2000"/>
              </a:lnSpc>
            </a:pPr>
            <a:r>
              <a:rPr lang="en-US" sz="1600" b="1" dirty="0">
                <a:solidFill>
                  <a:srgbClr val="0C6C8A"/>
                </a:solidFill>
                <a:cs typeface="+mn-ea"/>
                <a:sym typeface="+mn-lt"/>
              </a:rPr>
              <a:t>2018 Best Choice Award</a:t>
            </a:r>
          </a:p>
        </p:txBody>
      </p:sp>
      <p:grpSp>
        <p:nvGrpSpPr>
          <p:cNvPr id="53" name="群組 52">
            <a:extLst>
              <a:ext uri="{FF2B5EF4-FFF2-40B4-BE49-F238E27FC236}">
                <a16:creationId xmlns:a16="http://schemas.microsoft.com/office/drawing/2014/main" id="{C057CBC8-79F4-814A-2CA4-B2FA133B1B38}"/>
              </a:ext>
            </a:extLst>
          </p:cNvPr>
          <p:cNvGrpSpPr/>
          <p:nvPr/>
        </p:nvGrpSpPr>
        <p:grpSpPr>
          <a:xfrm>
            <a:off x="2736864" y="4849975"/>
            <a:ext cx="1453899" cy="1110005"/>
            <a:chOff x="2737579" y="4706161"/>
            <a:chExt cx="1453899" cy="1110005"/>
          </a:xfrm>
        </p:grpSpPr>
        <p:pic>
          <p:nvPicPr>
            <p:cNvPr id="37" name="圖片 36">
              <a:extLst>
                <a:ext uri="{FF2B5EF4-FFF2-40B4-BE49-F238E27FC236}">
                  <a16:creationId xmlns:a16="http://schemas.microsoft.com/office/drawing/2014/main" id="{4EE0606D-40AC-8E0E-73B2-35643314766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2981115" y="5321040"/>
              <a:ext cx="1021801" cy="495126"/>
            </a:xfrm>
            <a:prstGeom prst="rect">
              <a:avLst/>
            </a:prstGeom>
          </p:spPr>
        </p:pic>
        <p:pic>
          <p:nvPicPr>
            <p:cNvPr id="39" name="圖片 38">
              <a:extLst>
                <a:ext uri="{FF2B5EF4-FFF2-40B4-BE49-F238E27FC236}">
                  <a16:creationId xmlns:a16="http://schemas.microsoft.com/office/drawing/2014/main" id="{2C198CF2-2834-9F58-7859-E488B6691E59}"/>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2737579" y="4706161"/>
              <a:ext cx="1453899" cy="908849"/>
            </a:xfrm>
            <a:prstGeom prst="rect">
              <a:avLst/>
            </a:prstGeom>
          </p:spPr>
        </p:pic>
      </p:grpSp>
      <p:sp>
        <p:nvSpPr>
          <p:cNvPr id="40" name="文字方塊 39">
            <a:extLst>
              <a:ext uri="{FF2B5EF4-FFF2-40B4-BE49-F238E27FC236}">
                <a16:creationId xmlns:a16="http://schemas.microsoft.com/office/drawing/2014/main" id="{39036755-75AC-90E2-63FC-ABF6C9CCC0A4}"/>
              </a:ext>
            </a:extLst>
          </p:cNvPr>
          <p:cNvSpPr txBox="1"/>
          <p:nvPr/>
        </p:nvSpPr>
        <p:spPr>
          <a:xfrm>
            <a:off x="3006840" y="5863745"/>
            <a:ext cx="1576369" cy="461665"/>
          </a:xfrm>
          <a:prstGeom prst="rect">
            <a:avLst/>
          </a:prstGeom>
          <a:noFill/>
        </p:spPr>
        <p:txBody>
          <a:bodyPr wrap="square">
            <a:spAutoFit/>
          </a:bodyPr>
          <a:lstStyle/>
          <a:p>
            <a:r>
              <a:rPr lang="en-US" sz="1200" dirty="0">
                <a:cs typeface="+mn-ea"/>
                <a:sym typeface="+mn-lt"/>
              </a:rPr>
              <a:t>TS-328 3-bay RAID 5 NAS</a:t>
            </a:r>
          </a:p>
        </p:txBody>
      </p:sp>
      <p:sp>
        <p:nvSpPr>
          <p:cNvPr id="44" name="文字方塊 43">
            <a:extLst>
              <a:ext uri="{FF2B5EF4-FFF2-40B4-BE49-F238E27FC236}">
                <a16:creationId xmlns:a16="http://schemas.microsoft.com/office/drawing/2014/main" id="{9609BED6-F039-8DF5-C9E5-18E1B1A4516E}"/>
              </a:ext>
            </a:extLst>
          </p:cNvPr>
          <p:cNvSpPr txBox="1"/>
          <p:nvPr/>
        </p:nvSpPr>
        <p:spPr>
          <a:xfrm>
            <a:off x="5123245" y="1779584"/>
            <a:ext cx="2134302" cy="605294"/>
          </a:xfrm>
          <a:prstGeom prst="rect">
            <a:avLst/>
          </a:prstGeom>
          <a:noFill/>
        </p:spPr>
        <p:txBody>
          <a:bodyPr wrap="square">
            <a:spAutoFit/>
          </a:bodyPr>
          <a:lstStyle/>
          <a:p>
            <a:pPr>
              <a:lnSpc>
                <a:spcPts val="2000"/>
              </a:lnSpc>
            </a:pPr>
            <a:r>
              <a:rPr lang="en-US" sz="1600" b="1" dirty="0">
                <a:solidFill>
                  <a:srgbClr val="0C6C8A"/>
                </a:solidFill>
                <a:cs typeface="+mn-ea"/>
                <a:sym typeface="+mn-lt"/>
              </a:rPr>
              <a:t>CES 2019 </a:t>
            </a:r>
          </a:p>
          <a:p>
            <a:pPr>
              <a:lnSpc>
                <a:spcPts val="2000"/>
              </a:lnSpc>
            </a:pPr>
            <a:r>
              <a:rPr lang="en-US" sz="1600" b="1" dirty="0">
                <a:solidFill>
                  <a:srgbClr val="0C6C8A"/>
                </a:solidFill>
                <a:cs typeface="+mn-ea"/>
                <a:sym typeface="+mn-lt"/>
              </a:rPr>
              <a:t>Innovation Awards</a:t>
            </a:r>
          </a:p>
        </p:txBody>
      </p:sp>
      <p:grpSp>
        <p:nvGrpSpPr>
          <p:cNvPr id="45" name="群組 44">
            <a:extLst>
              <a:ext uri="{FF2B5EF4-FFF2-40B4-BE49-F238E27FC236}">
                <a16:creationId xmlns:a16="http://schemas.microsoft.com/office/drawing/2014/main" id="{4F3CF336-36AE-00B7-8A3D-4218E2527FDD}"/>
              </a:ext>
            </a:extLst>
          </p:cNvPr>
          <p:cNvGrpSpPr/>
          <p:nvPr/>
        </p:nvGrpSpPr>
        <p:grpSpPr>
          <a:xfrm>
            <a:off x="5153283" y="2343807"/>
            <a:ext cx="1559327" cy="876112"/>
            <a:chOff x="3431453" y="1786422"/>
            <a:chExt cx="1751288" cy="983966"/>
          </a:xfrm>
        </p:grpSpPr>
        <p:pic>
          <p:nvPicPr>
            <p:cNvPr id="46" name="圖片 45">
              <a:extLst>
                <a:ext uri="{FF2B5EF4-FFF2-40B4-BE49-F238E27FC236}">
                  <a16:creationId xmlns:a16="http://schemas.microsoft.com/office/drawing/2014/main" id="{526A3E98-8E72-18A6-32B3-9813795B436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3431453" y="2202728"/>
              <a:ext cx="1751288" cy="486948"/>
            </a:xfrm>
            <a:prstGeom prst="rect">
              <a:avLst/>
            </a:prstGeom>
          </p:spPr>
        </p:pic>
        <p:pic>
          <p:nvPicPr>
            <p:cNvPr id="47" name="圖片 46">
              <a:extLst>
                <a:ext uri="{FF2B5EF4-FFF2-40B4-BE49-F238E27FC236}">
                  <a16:creationId xmlns:a16="http://schemas.microsoft.com/office/drawing/2014/main" id="{8E0EB4A6-6744-C671-0116-34AB8A473CC1}"/>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3477666" y="1786422"/>
              <a:ext cx="1574068" cy="983966"/>
            </a:xfrm>
            <a:prstGeom prst="rect">
              <a:avLst/>
            </a:prstGeom>
          </p:spPr>
        </p:pic>
      </p:grpSp>
      <p:sp>
        <p:nvSpPr>
          <p:cNvPr id="48" name="文字方塊 47">
            <a:extLst>
              <a:ext uri="{FF2B5EF4-FFF2-40B4-BE49-F238E27FC236}">
                <a16:creationId xmlns:a16="http://schemas.microsoft.com/office/drawing/2014/main" id="{B6D1A3C5-72D4-55CF-CD6B-E0DA40C30DCE}"/>
              </a:ext>
            </a:extLst>
          </p:cNvPr>
          <p:cNvSpPr txBox="1"/>
          <p:nvPr/>
        </p:nvSpPr>
        <p:spPr>
          <a:xfrm>
            <a:off x="5190492" y="3292073"/>
            <a:ext cx="1196744" cy="461665"/>
          </a:xfrm>
          <a:prstGeom prst="rect">
            <a:avLst/>
          </a:prstGeom>
          <a:noFill/>
        </p:spPr>
        <p:txBody>
          <a:bodyPr wrap="square">
            <a:spAutoFit/>
          </a:bodyPr>
          <a:lstStyle/>
          <a:p>
            <a:r>
              <a:rPr lang="en-US" sz="1200" dirty="0">
                <a:cs typeface="+mn-ea"/>
                <a:sym typeface="+mn-lt"/>
              </a:rPr>
              <a:t>HS-453DX Fanless NAS </a:t>
            </a:r>
          </a:p>
        </p:txBody>
      </p:sp>
      <p:pic>
        <p:nvPicPr>
          <p:cNvPr id="49" name="圖片 48">
            <a:extLst>
              <a:ext uri="{FF2B5EF4-FFF2-40B4-BE49-F238E27FC236}">
                <a16:creationId xmlns:a16="http://schemas.microsoft.com/office/drawing/2014/main" id="{86E01956-24F3-4011-CB82-3006B9B1D0A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5137684" y="5347306"/>
            <a:ext cx="1474872" cy="495126"/>
          </a:xfrm>
          <a:prstGeom prst="rect">
            <a:avLst/>
          </a:prstGeom>
        </p:spPr>
      </p:pic>
      <p:sp>
        <p:nvSpPr>
          <p:cNvPr id="50" name="文字方塊 49">
            <a:extLst>
              <a:ext uri="{FF2B5EF4-FFF2-40B4-BE49-F238E27FC236}">
                <a16:creationId xmlns:a16="http://schemas.microsoft.com/office/drawing/2014/main" id="{34E5AC31-CC4A-7171-49D9-8277F140F507}"/>
              </a:ext>
            </a:extLst>
          </p:cNvPr>
          <p:cNvSpPr txBox="1"/>
          <p:nvPr/>
        </p:nvSpPr>
        <p:spPr>
          <a:xfrm>
            <a:off x="5034745" y="4229634"/>
            <a:ext cx="2258776" cy="844334"/>
          </a:xfrm>
          <a:prstGeom prst="rect">
            <a:avLst/>
          </a:prstGeom>
          <a:noFill/>
        </p:spPr>
        <p:txBody>
          <a:bodyPr wrap="square">
            <a:spAutoFit/>
          </a:bodyPr>
          <a:lstStyle/>
          <a:p>
            <a:pPr>
              <a:lnSpc>
                <a:spcPts val="2000"/>
              </a:lnSpc>
            </a:pPr>
            <a:r>
              <a:rPr lang="en-US" sz="1600" b="1" dirty="0">
                <a:solidFill>
                  <a:srgbClr val="0C6C8A"/>
                </a:solidFill>
                <a:cs typeface="+mn-ea"/>
                <a:sym typeface="+mn-lt"/>
              </a:rPr>
              <a:t>2021 Red Dot Award: Innovative </a:t>
            </a:r>
            <a:br>
              <a:rPr lang="en-US" sz="1600" b="1" dirty="0">
                <a:solidFill>
                  <a:srgbClr val="0C6C8A"/>
                </a:solidFill>
                <a:cs typeface="+mn-ea"/>
                <a:sym typeface="+mn-lt"/>
              </a:rPr>
            </a:br>
            <a:r>
              <a:rPr lang="en-US" sz="1600" b="1" dirty="0">
                <a:solidFill>
                  <a:srgbClr val="0C6C8A"/>
                </a:solidFill>
                <a:cs typeface="+mn-ea"/>
                <a:sym typeface="+mn-lt"/>
              </a:rPr>
              <a:t>Product Design</a:t>
            </a:r>
          </a:p>
        </p:txBody>
      </p:sp>
      <p:pic>
        <p:nvPicPr>
          <p:cNvPr id="51" name="圖片 50">
            <a:extLst>
              <a:ext uri="{FF2B5EF4-FFF2-40B4-BE49-F238E27FC236}">
                <a16:creationId xmlns:a16="http://schemas.microsoft.com/office/drawing/2014/main" id="{8FAA5299-1750-EB46-8F9C-AAA5ED887EB8}"/>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5133672" y="4900326"/>
            <a:ext cx="1453899" cy="908848"/>
          </a:xfrm>
          <a:prstGeom prst="rect">
            <a:avLst/>
          </a:prstGeom>
        </p:spPr>
      </p:pic>
      <p:sp>
        <p:nvSpPr>
          <p:cNvPr id="52" name="文字方塊 51">
            <a:extLst>
              <a:ext uri="{FF2B5EF4-FFF2-40B4-BE49-F238E27FC236}">
                <a16:creationId xmlns:a16="http://schemas.microsoft.com/office/drawing/2014/main" id="{BE80D64A-8A0F-DBAA-1919-5DB54AA7C297}"/>
              </a:ext>
            </a:extLst>
          </p:cNvPr>
          <p:cNvSpPr txBox="1"/>
          <p:nvPr/>
        </p:nvSpPr>
        <p:spPr>
          <a:xfrm>
            <a:off x="5135611" y="5863745"/>
            <a:ext cx="1704394" cy="646331"/>
          </a:xfrm>
          <a:prstGeom prst="rect">
            <a:avLst/>
          </a:prstGeom>
          <a:noFill/>
        </p:spPr>
        <p:txBody>
          <a:bodyPr wrap="square">
            <a:spAutoFit/>
          </a:bodyPr>
          <a:lstStyle/>
          <a:p>
            <a:r>
              <a:rPr lang="en-US" sz="1200" dirty="0">
                <a:cs typeface="+mn-ea"/>
                <a:sym typeface="+mn-lt"/>
              </a:rPr>
              <a:t>QGD-3014-16PT Desktop Smart Edge PoE Switch</a:t>
            </a:r>
          </a:p>
        </p:txBody>
      </p:sp>
      <p:pic>
        <p:nvPicPr>
          <p:cNvPr id="55" name="圖片 54" descr="一張含有 文字, 賭場, 美工圖案 的圖片&#10;&#10;自動產生的描述">
            <a:extLst>
              <a:ext uri="{FF2B5EF4-FFF2-40B4-BE49-F238E27FC236}">
                <a16:creationId xmlns:a16="http://schemas.microsoft.com/office/drawing/2014/main" id="{3810F40A-0BDA-0350-F70C-93919997F7D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021089" y="2541917"/>
            <a:ext cx="787403" cy="534869"/>
          </a:xfrm>
          <a:prstGeom prst="rect">
            <a:avLst/>
          </a:prstGeom>
        </p:spPr>
      </p:pic>
      <p:pic>
        <p:nvPicPr>
          <p:cNvPr id="57" name="圖片 56">
            <a:extLst>
              <a:ext uri="{FF2B5EF4-FFF2-40B4-BE49-F238E27FC236}">
                <a16:creationId xmlns:a16="http://schemas.microsoft.com/office/drawing/2014/main" id="{4DD16342-FB0D-BED8-C709-51C78AFB39F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595963" y="2316474"/>
            <a:ext cx="737660" cy="948049"/>
          </a:xfrm>
          <a:prstGeom prst="rect">
            <a:avLst/>
          </a:prstGeom>
        </p:spPr>
      </p:pic>
      <p:pic>
        <p:nvPicPr>
          <p:cNvPr id="59" name="圖片 58">
            <a:extLst>
              <a:ext uri="{FF2B5EF4-FFF2-40B4-BE49-F238E27FC236}">
                <a16:creationId xmlns:a16="http://schemas.microsoft.com/office/drawing/2014/main" id="{8F58D2C9-5410-35DA-793F-A33C080F2F0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688826" y="5001262"/>
            <a:ext cx="951743" cy="652940"/>
          </a:xfrm>
          <a:prstGeom prst="rect">
            <a:avLst/>
          </a:prstGeom>
        </p:spPr>
      </p:pic>
      <p:pic>
        <p:nvPicPr>
          <p:cNvPr id="61" name="圖片 60">
            <a:extLst>
              <a:ext uri="{FF2B5EF4-FFF2-40B4-BE49-F238E27FC236}">
                <a16:creationId xmlns:a16="http://schemas.microsoft.com/office/drawing/2014/main" id="{E81E5A63-4596-C1F7-7268-36CC94CA1644}"/>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019715" y="5011324"/>
            <a:ext cx="546012" cy="548301"/>
          </a:xfrm>
          <a:prstGeom prst="rect">
            <a:avLst/>
          </a:prstGeom>
        </p:spPr>
      </p:pic>
      <p:pic>
        <p:nvPicPr>
          <p:cNvPr id="62" name="圖片 61">
            <a:extLst>
              <a:ext uri="{FF2B5EF4-FFF2-40B4-BE49-F238E27FC236}">
                <a16:creationId xmlns:a16="http://schemas.microsoft.com/office/drawing/2014/main" id="{927D0A53-C07F-5186-7E0B-0CCEBBEAD0C2}"/>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1945916" y="2523005"/>
            <a:ext cx="787403" cy="534696"/>
          </a:xfrm>
          <a:prstGeom prst="rect">
            <a:avLst/>
          </a:prstGeom>
        </p:spPr>
      </p:pic>
      <p:pic>
        <p:nvPicPr>
          <p:cNvPr id="63" name="圖片 62">
            <a:extLst>
              <a:ext uri="{FF2B5EF4-FFF2-40B4-BE49-F238E27FC236}">
                <a16:creationId xmlns:a16="http://schemas.microsoft.com/office/drawing/2014/main" id="{497AF233-EA81-3756-E3D4-EB9534854044}"/>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1884632" y="5001262"/>
            <a:ext cx="365534" cy="548301"/>
          </a:xfrm>
          <a:prstGeom prst="rect">
            <a:avLst/>
          </a:prstGeom>
        </p:spPr>
      </p:pic>
      <p:sp>
        <p:nvSpPr>
          <p:cNvPr id="30" name="文字方塊 29">
            <a:extLst>
              <a:ext uri="{FF2B5EF4-FFF2-40B4-BE49-F238E27FC236}">
                <a16:creationId xmlns:a16="http://schemas.microsoft.com/office/drawing/2014/main" id="{EF78F80C-0782-28B7-0880-1946E28AD9F4}"/>
              </a:ext>
            </a:extLst>
          </p:cNvPr>
          <p:cNvSpPr txBox="1"/>
          <p:nvPr/>
        </p:nvSpPr>
        <p:spPr>
          <a:xfrm>
            <a:off x="7813960" y="5907177"/>
            <a:ext cx="4239490" cy="375744"/>
          </a:xfrm>
          <a:prstGeom prst="rect">
            <a:avLst/>
          </a:prstGeom>
          <a:noFill/>
        </p:spPr>
        <p:txBody>
          <a:bodyPr wrap="square">
            <a:spAutoFit/>
          </a:bodyPr>
          <a:lstStyle/>
          <a:p>
            <a:pPr>
              <a:lnSpc>
                <a:spcPts val="2400"/>
              </a:lnSpc>
            </a:pPr>
            <a:r>
              <a:rPr lang="en-US" b="1" dirty="0">
                <a:solidFill>
                  <a:srgbClr val="0C6C8A"/>
                </a:solidFill>
                <a:cs typeface="+mn-ea"/>
                <a:sym typeface="+mn-lt"/>
              </a:rPr>
              <a:t>2022 Red Dot Award: Product Design</a:t>
            </a:r>
          </a:p>
        </p:txBody>
      </p:sp>
    </p:spTree>
    <p:extLst>
      <p:ext uri="{BB962C8B-B14F-4D97-AF65-F5344CB8AC3E}">
        <p14:creationId xmlns:p14="http://schemas.microsoft.com/office/powerpoint/2010/main" val="20697768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0602365" cy="861774"/>
          </a:xfrm>
          <a:prstGeom prst="rect">
            <a:avLst/>
          </a:prstGeom>
          <a:noFill/>
        </p:spPr>
        <p:txBody>
          <a:bodyPr wrap="square" rtlCol="0">
            <a:spAutoFit/>
          </a:bodyPr>
          <a:lstStyle/>
          <a:p>
            <a:r>
              <a:rPr lang="en-US" altLang="zh-TW" sz="5000" b="1" dirty="0">
                <a:cs typeface="+mn-ea"/>
                <a:sym typeface="+mn-lt"/>
              </a:rPr>
              <a:t>Mechanical Reliability Capability</a:t>
            </a:r>
            <a:endParaRPr lang="zh-TW" altLang="en-US" sz="5000" b="1" dirty="0">
              <a:cs typeface="+mn-ea"/>
              <a:sym typeface="+mn-lt"/>
            </a:endParaRPr>
          </a:p>
        </p:txBody>
      </p:sp>
      <p:sp>
        <p:nvSpPr>
          <p:cNvPr id="7" name="文字方塊 6">
            <a:extLst>
              <a:ext uri="{FF2B5EF4-FFF2-40B4-BE49-F238E27FC236}">
                <a16:creationId xmlns:a16="http://schemas.microsoft.com/office/drawing/2014/main" id="{9BA1BE25-A6D0-72DE-3317-74341BD8DE58}"/>
              </a:ext>
            </a:extLst>
          </p:cNvPr>
          <p:cNvSpPr txBox="1"/>
          <p:nvPr/>
        </p:nvSpPr>
        <p:spPr>
          <a:xfrm>
            <a:off x="4060498" y="3708674"/>
            <a:ext cx="1400027" cy="338554"/>
          </a:xfrm>
          <a:prstGeom prst="rect">
            <a:avLst/>
          </a:prstGeom>
          <a:noFill/>
        </p:spPr>
        <p:txBody>
          <a:bodyPr wrap="square" rtlCol="0">
            <a:spAutoFit/>
          </a:bodyPr>
          <a:lstStyle/>
          <a:p>
            <a:pPr algn="ctr"/>
            <a:r>
              <a:rPr lang="en-US" altLang="zh-TW" sz="1600" dirty="0">
                <a:cs typeface="+mn-ea"/>
                <a:sym typeface="+mn-lt"/>
              </a:rPr>
              <a:t>Drop Test</a:t>
            </a:r>
            <a:endParaRPr lang="zh-TW" altLang="en-US" sz="1600" dirty="0">
              <a:cs typeface="+mn-ea"/>
              <a:sym typeface="+mn-lt"/>
            </a:endParaRPr>
          </a:p>
        </p:txBody>
      </p:sp>
      <p:pic>
        <p:nvPicPr>
          <p:cNvPr id="15" name="圖片 14">
            <a:extLst>
              <a:ext uri="{FF2B5EF4-FFF2-40B4-BE49-F238E27FC236}">
                <a16:creationId xmlns:a16="http://schemas.microsoft.com/office/drawing/2014/main" id="{47DCA384-558F-F10E-69B9-E61D99A7B49A}"/>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359014" y="4311953"/>
            <a:ext cx="2303038" cy="1670849"/>
          </a:xfrm>
          <a:prstGeom prst="rect">
            <a:avLst/>
          </a:prstGeom>
          <a:effectLst>
            <a:outerShdw blurRad="431800" dist="368300" dir="5760000" sx="106000" sy="106000" algn="ctr" rotWithShape="0">
              <a:srgbClr val="000000">
                <a:alpha val="22000"/>
              </a:srgbClr>
            </a:outerShdw>
          </a:effectLst>
        </p:spPr>
      </p:pic>
      <p:pic>
        <p:nvPicPr>
          <p:cNvPr id="14" name="圖片 13" descr="一張含有 室內, 投影機, 銑床 的圖片&#10;&#10;自動產生的描述">
            <a:extLst>
              <a:ext uri="{FF2B5EF4-FFF2-40B4-BE49-F238E27FC236}">
                <a16:creationId xmlns:a16="http://schemas.microsoft.com/office/drawing/2014/main" id="{5C8407FA-3344-1CEE-F7EF-51C0E605F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6093" y="2049544"/>
            <a:ext cx="1803223" cy="1385403"/>
          </a:xfrm>
          <a:prstGeom prst="rect">
            <a:avLst/>
          </a:prstGeom>
          <a:effectLst>
            <a:outerShdw blurRad="431800" dist="368300" dir="5760000" sx="106000" sy="106000" algn="ctr" rotWithShape="0">
              <a:srgbClr val="000000">
                <a:alpha val="22000"/>
              </a:srgbClr>
            </a:outerShdw>
          </a:effectLst>
        </p:spPr>
      </p:pic>
      <p:sp>
        <p:nvSpPr>
          <p:cNvPr id="28" name="箭號: 向下 27">
            <a:extLst>
              <a:ext uri="{FF2B5EF4-FFF2-40B4-BE49-F238E27FC236}">
                <a16:creationId xmlns:a16="http://schemas.microsoft.com/office/drawing/2014/main" id="{D49F4911-4723-A486-0424-7523BEC67E40}"/>
              </a:ext>
            </a:extLst>
          </p:cNvPr>
          <p:cNvSpPr/>
          <p:nvPr/>
        </p:nvSpPr>
        <p:spPr>
          <a:xfrm>
            <a:off x="2046014" y="352620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576A8A2F-9822-F9E7-4E7F-5E56EBF75C73}"/>
              </a:ext>
            </a:extLst>
          </p:cNvPr>
          <p:cNvSpPr txBox="1"/>
          <p:nvPr/>
        </p:nvSpPr>
        <p:spPr>
          <a:xfrm>
            <a:off x="1328306" y="3649061"/>
            <a:ext cx="1593912" cy="338554"/>
          </a:xfrm>
          <a:prstGeom prst="rect">
            <a:avLst/>
          </a:prstGeom>
          <a:noFill/>
        </p:spPr>
        <p:txBody>
          <a:bodyPr wrap="square" rtlCol="0">
            <a:spAutoFit/>
          </a:bodyPr>
          <a:lstStyle/>
          <a:p>
            <a:pPr algn="ctr"/>
            <a:r>
              <a:rPr lang="en-US" altLang="zh-TW" sz="1600" dirty="0">
                <a:cs typeface="+mn-ea"/>
                <a:sym typeface="+mn-lt"/>
              </a:rPr>
              <a:t>Vibration Test</a:t>
            </a:r>
            <a:endParaRPr lang="zh-TW" altLang="en-US" sz="1600" dirty="0">
              <a:cs typeface="+mn-ea"/>
              <a:sym typeface="+mn-lt"/>
            </a:endParaRPr>
          </a:p>
        </p:txBody>
      </p:sp>
      <p:pic>
        <p:nvPicPr>
          <p:cNvPr id="30" name="圖片 29">
            <a:extLst>
              <a:ext uri="{FF2B5EF4-FFF2-40B4-BE49-F238E27FC236}">
                <a16:creationId xmlns:a16="http://schemas.microsoft.com/office/drawing/2014/main" id="{97A140DE-1C9F-9877-B8F4-A87CCD4ECB2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861343" y="2049544"/>
            <a:ext cx="1803222" cy="1385403"/>
          </a:xfrm>
          <a:prstGeom prst="rect">
            <a:avLst/>
          </a:prstGeom>
          <a:effectLst>
            <a:outerShdw blurRad="431800" dist="368300" dir="5760000" sx="106000" sy="106000" algn="ctr" rotWithShape="0">
              <a:srgbClr val="000000">
                <a:alpha val="22000"/>
              </a:srgbClr>
            </a:outerShdw>
          </a:effectLst>
        </p:spPr>
      </p:pic>
      <p:sp>
        <p:nvSpPr>
          <p:cNvPr id="31" name="箭號: 向下 30">
            <a:extLst>
              <a:ext uri="{FF2B5EF4-FFF2-40B4-BE49-F238E27FC236}">
                <a16:creationId xmlns:a16="http://schemas.microsoft.com/office/drawing/2014/main" id="{3EC6A090-74B5-7DED-152F-F74309718448}"/>
              </a:ext>
            </a:extLst>
          </p:cNvPr>
          <p:cNvSpPr/>
          <p:nvPr/>
        </p:nvSpPr>
        <p:spPr>
          <a:xfrm>
            <a:off x="4681264" y="352620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片 31">
            <a:extLst>
              <a:ext uri="{FF2B5EF4-FFF2-40B4-BE49-F238E27FC236}">
                <a16:creationId xmlns:a16="http://schemas.microsoft.com/office/drawing/2014/main" id="{C49674CA-2EB1-47F8-BC9C-356723ACAD55}"/>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704084" y="1681281"/>
            <a:ext cx="1612900" cy="1866879"/>
          </a:xfrm>
          <a:prstGeom prst="rect">
            <a:avLst/>
          </a:prstGeom>
        </p:spPr>
      </p:pic>
      <p:sp>
        <p:nvSpPr>
          <p:cNvPr id="33" name="箭號: 向下 32">
            <a:extLst>
              <a:ext uri="{FF2B5EF4-FFF2-40B4-BE49-F238E27FC236}">
                <a16:creationId xmlns:a16="http://schemas.microsoft.com/office/drawing/2014/main" id="{9C1CF5E7-74D1-2463-D34D-29C4745DCD41}"/>
              </a:ext>
            </a:extLst>
          </p:cNvPr>
          <p:cNvSpPr/>
          <p:nvPr/>
        </p:nvSpPr>
        <p:spPr>
          <a:xfrm>
            <a:off x="7431286" y="3534865"/>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圖片 33">
            <a:extLst>
              <a:ext uri="{FF2B5EF4-FFF2-40B4-BE49-F238E27FC236}">
                <a16:creationId xmlns:a16="http://schemas.microsoft.com/office/drawing/2014/main" id="{CA3CE83D-5131-2455-EEB6-B522822AE36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554411" y="2156259"/>
            <a:ext cx="838737" cy="1258158"/>
          </a:xfrm>
          <a:prstGeom prst="rect">
            <a:avLst/>
          </a:prstGeom>
          <a:effectLst>
            <a:outerShdw blurRad="431800" dist="254000" dir="5760000" sx="106000" sy="106000" algn="ctr" rotWithShape="0">
              <a:srgbClr val="000000">
                <a:alpha val="22000"/>
              </a:srgbClr>
            </a:outerShdw>
          </a:effectLst>
        </p:spPr>
      </p:pic>
      <p:sp>
        <p:nvSpPr>
          <p:cNvPr id="35" name="箭號: 向下 34">
            <a:extLst>
              <a:ext uri="{FF2B5EF4-FFF2-40B4-BE49-F238E27FC236}">
                <a16:creationId xmlns:a16="http://schemas.microsoft.com/office/drawing/2014/main" id="{935E112E-9B26-AE7B-305C-069686269C07}"/>
              </a:ext>
            </a:extLst>
          </p:cNvPr>
          <p:cNvSpPr/>
          <p:nvPr/>
        </p:nvSpPr>
        <p:spPr>
          <a:xfrm>
            <a:off x="10013313" y="3541513"/>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8" name="圖片 37">
            <a:extLst>
              <a:ext uri="{FF2B5EF4-FFF2-40B4-BE49-F238E27FC236}">
                <a16:creationId xmlns:a16="http://schemas.microsoft.com/office/drawing/2014/main" id="{596BD80F-BC37-374A-C347-2103C4A6D7D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229811" y="4580882"/>
            <a:ext cx="1803222" cy="1385403"/>
          </a:xfrm>
          <a:prstGeom prst="rect">
            <a:avLst/>
          </a:prstGeom>
          <a:effectLst>
            <a:outerShdw blurRad="431800" dist="368300" dir="5760000" sx="106000" sy="106000" algn="ctr" rotWithShape="0">
              <a:srgbClr val="000000">
                <a:alpha val="22000"/>
              </a:srgbClr>
            </a:outerShdw>
          </a:effectLst>
        </p:spPr>
      </p:pic>
      <p:sp>
        <p:nvSpPr>
          <p:cNvPr id="39" name="箭號: 向下 38">
            <a:extLst>
              <a:ext uri="{FF2B5EF4-FFF2-40B4-BE49-F238E27FC236}">
                <a16:creationId xmlns:a16="http://schemas.microsoft.com/office/drawing/2014/main" id="{AF30A208-A5D8-D8A2-5F20-B3982C803CAD}"/>
              </a:ext>
            </a:extLst>
          </p:cNvPr>
          <p:cNvSpPr/>
          <p:nvPr/>
        </p:nvSpPr>
        <p:spPr>
          <a:xfrm>
            <a:off x="2049732" y="605754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 name="圖片 39">
            <a:extLst>
              <a:ext uri="{FF2B5EF4-FFF2-40B4-BE49-F238E27FC236}">
                <a16:creationId xmlns:a16="http://schemas.microsoft.com/office/drawing/2014/main" id="{B485D651-615F-8B32-4AEF-B1727D9FE6F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861343" y="4585809"/>
            <a:ext cx="1803222" cy="1385402"/>
          </a:xfrm>
          <a:prstGeom prst="rect">
            <a:avLst/>
          </a:prstGeom>
          <a:effectLst>
            <a:outerShdw blurRad="431800" dist="368300" dir="5760000" sx="106000" sy="106000" algn="ctr" rotWithShape="0">
              <a:srgbClr val="000000">
                <a:alpha val="22000"/>
              </a:srgbClr>
            </a:outerShdw>
          </a:effectLst>
        </p:spPr>
      </p:pic>
      <p:sp>
        <p:nvSpPr>
          <p:cNvPr id="41" name="箭號: 向下 40">
            <a:extLst>
              <a:ext uri="{FF2B5EF4-FFF2-40B4-BE49-F238E27FC236}">
                <a16:creationId xmlns:a16="http://schemas.microsoft.com/office/drawing/2014/main" id="{A3F01CB1-C251-1BEF-45CF-AF56484B3E24}"/>
              </a:ext>
            </a:extLst>
          </p:cNvPr>
          <p:cNvSpPr/>
          <p:nvPr/>
        </p:nvSpPr>
        <p:spPr>
          <a:xfrm>
            <a:off x="4681264" y="606247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2" name="圖片 41">
            <a:extLst>
              <a:ext uri="{FF2B5EF4-FFF2-40B4-BE49-F238E27FC236}">
                <a16:creationId xmlns:a16="http://schemas.microsoft.com/office/drawing/2014/main" id="{02AD3063-D2FF-8367-A820-0C13EC9800D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279541" y="4587404"/>
            <a:ext cx="1803221" cy="1385402"/>
          </a:xfrm>
          <a:prstGeom prst="rect">
            <a:avLst/>
          </a:prstGeom>
          <a:effectLst>
            <a:outerShdw blurRad="431800" dist="368300" dir="5760000" sx="106000" sy="106000" algn="ctr" rotWithShape="0">
              <a:srgbClr val="000000">
                <a:alpha val="22000"/>
              </a:srgbClr>
            </a:outerShdw>
          </a:effectLst>
        </p:spPr>
      </p:pic>
      <p:sp>
        <p:nvSpPr>
          <p:cNvPr id="43" name="箭號: 向下 42">
            <a:extLst>
              <a:ext uri="{FF2B5EF4-FFF2-40B4-BE49-F238E27FC236}">
                <a16:creationId xmlns:a16="http://schemas.microsoft.com/office/drawing/2014/main" id="{CF1AFFB1-D5FA-B54B-02A0-2FAFB98267E9}"/>
              </a:ext>
            </a:extLst>
          </p:cNvPr>
          <p:cNvSpPr/>
          <p:nvPr/>
        </p:nvSpPr>
        <p:spPr>
          <a:xfrm>
            <a:off x="10099462" y="606406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4069FA0D-B6EC-C5C7-9978-1DB57C43A698}"/>
              </a:ext>
            </a:extLst>
          </p:cNvPr>
          <p:cNvSpPr txBox="1"/>
          <p:nvPr/>
        </p:nvSpPr>
        <p:spPr>
          <a:xfrm>
            <a:off x="1231365" y="6190366"/>
            <a:ext cx="1787795" cy="584775"/>
          </a:xfrm>
          <a:prstGeom prst="rect">
            <a:avLst/>
          </a:prstGeom>
          <a:noFill/>
        </p:spPr>
        <p:txBody>
          <a:bodyPr wrap="square" rtlCol="0">
            <a:spAutoFit/>
          </a:bodyPr>
          <a:lstStyle/>
          <a:p>
            <a:pPr algn="ctr"/>
            <a:r>
              <a:rPr lang="en-US" altLang="zh-TW" sz="1600" dirty="0">
                <a:cs typeface="+mn-ea"/>
                <a:sym typeface="+mn-lt"/>
              </a:rPr>
              <a:t>Thermal Analysis Lab</a:t>
            </a:r>
            <a:endParaRPr lang="zh-TW" altLang="en-US" sz="1600" dirty="0">
              <a:cs typeface="+mn-ea"/>
              <a:sym typeface="+mn-lt"/>
            </a:endParaRPr>
          </a:p>
        </p:txBody>
      </p:sp>
      <p:sp>
        <p:nvSpPr>
          <p:cNvPr id="11" name="文字方塊 10">
            <a:extLst>
              <a:ext uri="{FF2B5EF4-FFF2-40B4-BE49-F238E27FC236}">
                <a16:creationId xmlns:a16="http://schemas.microsoft.com/office/drawing/2014/main" id="{6EAD0FDD-963F-D355-7FEF-EF66235E84DE}"/>
              </a:ext>
            </a:extLst>
          </p:cNvPr>
          <p:cNvSpPr txBox="1"/>
          <p:nvPr/>
        </p:nvSpPr>
        <p:spPr>
          <a:xfrm>
            <a:off x="3790918" y="6190366"/>
            <a:ext cx="2131516" cy="584775"/>
          </a:xfrm>
          <a:prstGeom prst="rect">
            <a:avLst/>
          </a:prstGeom>
          <a:noFill/>
        </p:spPr>
        <p:txBody>
          <a:bodyPr wrap="square" rtlCol="0">
            <a:spAutoFit/>
          </a:bodyPr>
          <a:lstStyle/>
          <a:p>
            <a:pPr algn="ctr"/>
            <a:r>
              <a:rPr lang="en-US" altLang="zh-TW" sz="1600" dirty="0">
                <a:cs typeface="+mn-ea"/>
                <a:sym typeface="+mn-lt"/>
              </a:rPr>
              <a:t>Natural Convection Chamber</a:t>
            </a:r>
            <a:endParaRPr lang="zh-TW" altLang="en-US" sz="1600" dirty="0">
              <a:cs typeface="+mn-ea"/>
              <a:sym typeface="+mn-lt"/>
            </a:endParaRPr>
          </a:p>
        </p:txBody>
      </p:sp>
      <p:sp>
        <p:nvSpPr>
          <p:cNvPr id="8" name="文字方塊 7">
            <a:extLst>
              <a:ext uri="{FF2B5EF4-FFF2-40B4-BE49-F238E27FC236}">
                <a16:creationId xmlns:a16="http://schemas.microsoft.com/office/drawing/2014/main" id="{9517C35B-532D-601C-8BA0-B7F91B3D42DC}"/>
              </a:ext>
            </a:extLst>
          </p:cNvPr>
          <p:cNvSpPr txBox="1"/>
          <p:nvPr/>
        </p:nvSpPr>
        <p:spPr>
          <a:xfrm>
            <a:off x="6810520" y="3708674"/>
            <a:ext cx="1400027" cy="338554"/>
          </a:xfrm>
          <a:prstGeom prst="rect">
            <a:avLst/>
          </a:prstGeom>
          <a:noFill/>
        </p:spPr>
        <p:txBody>
          <a:bodyPr wrap="square" rtlCol="0">
            <a:spAutoFit/>
          </a:bodyPr>
          <a:lstStyle/>
          <a:p>
            <a:pPr algn="ctr"/>
            <a:r>
              <a:rPr lang="en-US" altLang="zh-TW" sz="1600" dirty="0">
                <a:cs typeface="+mn-ea"/>
                <a:sym typeface="+mn-lt"/>
              </a:rPr>
              <a:t>Shock Test</a:t>
            </a:r>
            <a:endParaRPr lang="zh-TW" altLang="en-US" sz="1600" dirty="0">
              <a:cs typeface="+mn-ea"/>
              <a:sym typeface="+mn-lt"/>
            </a:endParaRPr>
          </a:p>
        </p:txBody>
      </p:sp>
      <p:sp>
        <p:nvSpPr>
          <p:cNvPr id="9" name="文字方塊 8">
            <a:extLst>
              <a:ext uri="{FF2B5EF4-FFF2-40B4-BE49-F238E27FC236}">
                <a16:creationId xmlns:a16="http://schemas.microsoft.com/office/drawing/2014/main" id="{DF79320D-D1D7-C2A5-501E-770C47B799EA}"/>
              </a:ext>
            </a:extLst>
          </p:cNvPr>
          <p:cNvSpPr txBox="1"/>
          <p:nvPr/>
        </p:nvSpPr>
        <p:spPr>
          <a:xfrm>
            <a:off x="8955954" y="3723728"/>
            <a:ext cx="2273213" cy="338554"/>
          </a:xfrm>
          <a:prstGeom prst="rect">
            <a:avLst/>
          </a:prstGeom>
          <a:noFill/>
        </p:spPr>
        <p:txBody>
          <a:bodyPr wrap="square" lIns="91440" tIns="45720" rIns="91440" bIns="45720" rtlCol="0" anchor="t">
            <a:spAutoFit/>
          </a:bodyPr>
          <a:lstStyle/>
          <a:p>
            <a:pPr algn="ctr"/>
            <a:r>
              <a:rPr lang="en-US" altLang="zh-TW" sz="1600" dirty="0">
                <a:cs typeface="+mn-ea"/>
                <a:sym typeface="+mn-lt"/>
              </a:rPr>
              <a:t>3D Printing RP sample</a:t>
            </a:r>
            <a:endParaRPr lang="zh-TW" altLang="en-US" sz="1600" dirty="0">
              <a:cs typeface="+mn-ea"/>
              <a:sym typeface="+mn-lt"/>
            </a:endParaRPr>
          </a:p>
        </p:txBody>
      </p:sp>
      <p:sp>
        <p:nvSpPr>
          <p:cNvPr id="12" name="文字方塊 11">
            <a:extLst>
              <a:ext uri="{FF2B5EF4-FFF2-40B4-BE49-F238E27FC236}">
                <a16:creationId xmlns:a16="http://schemas.microsoft.com/office/drawing/2014/main" id="{8810E5D9-3ADE-822A-E32D-34FE3FF97CF3}"/>
              </a:ext>
            </a:extLst>
          </p:cNvPr>
          <p:cNvSpPr txBox="1"/>
          <p:nvPr/>
        </p:nvSpPr>
        <p:spPr>
          <a:xfrm>
            <a:off x="6649742" y="6216750"/>
            <a:ext cx="1787795" cy="338554"/>
          </a:xfrm>
          <a:prstGeom prst="rect">
            <a:avLst/>
          </a:prstGeom>
          <a:noFill/>
        </p:spPr>
        <p:txBody>
          <a:bodyPr wrap="square" rtlCol="0">
            <a:spAutoFit/>
          </a:bodyPr>
          <a:lstStyle/>
          <a:p>
            <a:pPr algn="ctr"/>
            <a:r>
              <a:rPr lang="en-US" altLang="zh-TW" sz="1600" dirty="0">
                <a:cs typeface="+mn-ea"/>
                <a:sym typeface="+mn-lt"/>
              </a:rPr>
              <a:t>IR Camera</a:t>
            </a:r>
            <a:endParaRPr lang="zh-TW" altLang="en-US" sz="1600" dirty="0">
              <a:cs typeface="+mn-ea"/>
              <a:sym typeface="+mn-lt"/>
            </a:endParaRPr>
          </a:p>
        </p:txBody>
      </p:sp>
      <p:sp>
        <p:nvSpPr>
          <p:cNvPr id="13" name="文字方塊 12">
            <a:extLst>
              <a:ext uri="{FF2B5EF4-FFF2-40B4-BE49-F238E27FC236}">
                <a16:creationId xmlns:a16="http://schemas.microsoft.com/office/drawing/2014/main" id="{EBF4140F-C3B0-D730-8B72-7C490B4C575A}"/>
              </a:ext>
            </a:extLst>
          </p:cNvPr>
          <p:cNvSpPr txBox="1"/>
          <p:nvPr/>
        </p:nvSpPr>
        <p:spPr>
          <a:xfrm>
            <a:off x="9158074" y="6216750"/>
            <a:ext cx="2131516" cy="584775"/>
          </a:xfrm>
          <a:prstGeom prst="rect">
            <a:avLst/>
          </a:prstGeom>
          <a:noFill/>
        </p:spPr>
        <p:txBody>
          <a:bodyPr wrap="square" rtlCol="0">
            <a:spAutoFit/>
          </a:bodyPr>
          <a:lstStyle/>
          <a:p>
            <a:pPr algn="ctr"/>
            <a:r>
              <a:rPr lang="en-US" altLang="zh-TW" sz="1600" dirty="0">
                <a:cs typeface="+mn-ea"/>
                <a:sym typeface="+mn-lt"/>
              </a:rPr>
              <a:t>Temperature Data Acquisition</a:t>
            </a:r>
            <a:endParaRPr lang="zh-TW" altLang="en-US" sz="1600" dirty="0">
              <a:cs typeface="+mn-ea"/>
              <a:sym typeface="+mn-lt"/>
            </a:endParaRPr>
          </a:p>
        </p:txBody>
      </p:sp>
      <p:sp>
        <p:nvSpPr>
          <p:cNvPr id="44" name="箭號: 向下 43">
            <a:extLst>
              <a:ext uri="{FF2B5EF4-FFF2-40B4-BE49-F238E27FC236}">
                <a16:creationId xmlns:a16="http://schemas.microsoft.com/office/drawing/2014/main" id="{FF35DBB4-809E-90D9-9E5A-86DA51EF9AF0}"/>
              </a:ext>
            </a:extLst>
          </p:cNvPr>
          <p:cNvSpPr/>
          <p:nvPr/>
        </p:nvSpPr>
        <p:spPr>
          <a:xfrm>
            <a:off x="7543639" y="605754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592632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圓角矩形 28">
            <a:extLst>
              <a:ext uri="{FF2B5EF4-FFF2-40B4-BE49-F238E27FC236}">
                <a16:creationId xmlns:a16="http://schemas.microsoft.com/office/drawing/2014/main" id="{5A5EE7E7-2CE3-DD8D-ACFE-BDA0337ECB09}"/>
              </a:ext>
            </a:extLst>
          </p:cNvPr>
          <p:cNvSpPr/>
          <p:nvPr/>
        </p:nvSpPr>
        <p:spPr>
          <a:xfrm>
            <a:off x="1094536" y="4753795"/>
            <a:ext cx="2086124" cy="169780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48" name="圓角矩形 28">
            <a:extLst>
              <a:ext uri="{FF2B5EF4-FFF2-40B4-BE49-F238E27FC236}">
                <a16:creationId xmlns:a16="http://schemas.microsoft.com/office/drawing/2014/main" id="{7CB41675-FD5A-9678-D57A-F976D20E6852}"/>
              </a:ext>
            </a:extLst>
          </p:cNvPr>
          <p:cNvSpPr/>
          <p:nvPr/>
        </p:nvSpPr>
        <p:spPr>
          <a:xfrm>
            <a:off x="3706191" y="4735282"/>
            <a:ext cx="7941496" cy="169780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026908" cy="861774"/>
          </a:xfrm>
          <a:prstGeom prst="rect">
            <a:avLst/>
          </a:prstGeom>
          <a:noFill/>
        </p:spPr>
        <p:txBody>
          <a:bodyPr wrap="square" lIns="91440" tIns="45720" rIns="91440" bIns="45720" rtlCol="0" anchor="t">
            <a:spAutoFit/>
          </a:bodyPr>
          <a:lstStyle/>
          <a:p>
            <a:r>
              <a:rPr lang="en-US" altLang="zh-TW" sz="5000" b="1" dirty="0">
                <a:cs typeface="+mn-ea"/>
                <a:sym typeface="+mn-lt"/>
              </a:rPr>
              <a:t>Experienced Heat Flow Engineering</a:t>
            </a:r>
            <a:endParaRPr lang="zh-TW" dirty="0">
              <a:cs typeface="+mn-ea"/>
              <a:sym typeface="+mn-lt"/>
            </a:endParaRPr>
          </a:p>
        </p:txBody>
      </p:sp>
      <p:sp>
        <p:nvSpPr>
          <p:cNvPr id="15" name="文字方塊 14">
            <a:extLst>
              <a:ext uri="{FF2B5EF4-FFF2-40B4-BE49-F238E27FC236}">
                <a16:creationId xmlns:a16="http://schemas.microsoft.com/office/drawing/2014/main" id="{9C95E1F7-6A8E-BEFB-9A62-64D3BC99AAB3}"/>
              </a:ext>
            </a:extLst>
          </p:cNvPr>
          <p:cNvSpPr txBox="1"/>
          <p:nvPr/>
        </p:nvSpPr>
        <p:spPr>
          <a:xfrm>
            <a:off x="935050" y="2391126"/>
            <a:ext cx="1624084" cy="1692771"/>
          </a:xfrm>
          <a:prstGeom prst="rect">
            <a:avLst/>
          </a:prstGeom>
          <a:noFill/>
        </p:spPr>
        <p:txBody>
          <a:bodyPr wrap="square" rtlCol="0">
            <a:spAutoFit/>
          </a:bodyPr>
          <a:lstStyle/>
          <a:p>
            <a:pPr marL="182563" indent="-182563">
              <a:buFont typeface="Arial" panose="020B0604020202020204" pitchFamily="34" charset="0"/>
              <a:buChar char="•"/>
              <a:tabLst>
                <a:tab pos="895350" algn="l"/>
              </a:tabLst>
            </a:pPr>
            <a:r>
              <a:rPr lang="en-US" altLang="zh-TW" sz="1300" dirty="0">
                <a:cs typeface="+mn-ea"/>
                <a:sym typeface="+mn-lt"/>
              </a:rPr>
              <a:t>Power consumption</a:t>
            </a:r>
          </a:p>
          <a:p>
            <a:pPr marL="182563" indent="-182563">
              <a:buFont typeface="Arial" panose="020B0604020202020204" pitchFamily="34" charset="0"/>
              <a:buChar char="•"/>
              <a:tabLst>
                <a:tab pos="895350" algn="l"/>
              </a:tabLst>
            </a:pPr>
            <a:r>
              <a:rPr lang="en-US" altLang="zh-TW" sz="1300" dirty="0">
                <a:cs typeface="+mn-ea"/>
                <a:sym typeface="+mn-lt"/>
              </a:rPr>
              <a:t>Mechanical drawing</a:t>
            </a:r>
          </a:p>
          <a:p>
            <a:pPr marL="182563" indent="-182563">
              <a:buFont typeface="Arial" panose="020B0604020202020204" pitchFamily="34" charset="0"/>
              <a:buChar char="•"/>
              <a:tabLst>
                <a:tab pos="895350" algn="l"/>
              </a:tabLst>
            </a:pPr>
            <a:r>
              <a:rPr lang="en-US" altLang="zh-TW" sz="1300" dirty="0">
                <a:cs typeface="+mn-ea"/>
                <a:sym typeface="+mn-lt"/>
              </a:rPr>
              <a:t>Material property</a:t>
            </a:r>
          </a:p>
          <a:p>
            <a:pPr marL="182563" indent="-182563">
              <a:buFont typeface="Arial" panose="020B0604020202020204" pitchFamily="34" charset="0"/>
              <a:buChar char="•"/>
              <a:tabLst>
                <a:tab pos="895350" algn="l"/>
              </a:tabLst>
            </a:pPr>
            <a:r>
              <a:rPr lang="en-US" altLang="zh-TW" sz="1300" dirty="0">
                <a:cs typeface="+mn-ea"/>
                <a:sym typeface="+mn-lt"/>
              </a:rPr>
              <a:t>Component spec.</a:t>
            </a:r>
          </a:p>
          <a:p>
            <a:pPr marL="182563" indent="-182563">
              <a:buFont typeface="Arial" panose="020B0604020202020204" pitchFamily="34" charset="0"/>
              <a:buChar char="•"/>
              <a:tabLst>
                <a:tab pos="895350" algn="l"/>
              </a:tabLst>
            </a:pPr>
            <a:r>
              <a:rPr lang="en-US" altLang="zh-TW" sz="1300" dirty="0">
                <a:cs typeface="+mn-ea"/>
                <a:sym typeface="+mn-lt"/>
              </a:rPr>
              <a:t>Customer request</a:t>
            </a:r>
          </a:p>
        </p:txBody>
      </p:sp>
      <p:sp>
        <p:nvSpPr>
          <p:cNvPr id="16" name="文字方塊 15">
            <a:extLst>
              <a:ext uri="{FF2B5EF4-FFF2-40B4-BE49-F238E27FC236}">
                <a16:creationId xmlns:a16="http://schemas.microsoft.com/office/drawing/2014/main" id="{3EFD44FA-E3F2-AE2B-89E0-2DBD2A8C726B}"/>
              </a:ext>
            </a:extLst>
          </p:cNvPr>
          <p:cNvSpPr txBox="1"/>
          <p:nvPr/>
        </p:nvSpPr>
        <p:spPr>
          <a:xfrm>
            <a:off x="2990894" y="2391126"/>
            <a:ext cx="2138149" cy="892552"/>
          </a:xfrm>
          <a:prstGeom prst="rect">
            <a:avLst/>
          </a:prstGeom>
          <a:noFill/>
        </p:spPr>
        <p:txBody>
          <a:bodyPr wrap="square" rtlCol="0">
            <a:spAutoFit/>
          </a:bodyPr>
          <a:lstStyle/>
          <a:p>
            <a:pPr marL="182563" indent="-182563">
              <a:buFont typeface="Arial" panose="020B0604020202020204" pitchFamily="34" charset="0"/>
              <a:buChar char="•"/>
            </a:pPr>
            <a:r>
              <a:rPr lang="en-US" altLang="zh-TW" sz="1300" dirty="0">
                <a:cs typeface="+mn-ea"/>
                <a:sym typeface="+mn-lt"/>
              </a:rPr>
              <a:t>Geometry simplifying</a:t>
            </a:r>
          </a:p>
          <a:p>
            <a:pPr marL="182563" indent="-182563">
              <a:buFont typeface="Arial" panose="020B0604020202020204" pitchFamily="34" charset="0"/>
              <a:buChar char="•"/>
            </a:pPr>
            <a:r>
              <a:rPr lang="en-US" altLang="zh-TW" sz="1300" dirty="0">
                <a:cs typeface="+mn-ea"/>
                <a:sym typeface="+mn-lt"/>
              </a:rPr>
              <a:t>Material property setting</a:t>
            </a:r>
          </a:p>
          <a:p>
            <a:pPr marL="182563" indent="-182563">
              <a:buFont typeface="Arial" panose="020B0604020202020204" pitchFamily="34" charset="0"/>
              <a:buChar char="•"/>
            </a:pPr>
            <a:r>
              <a:rPr lang="en-US" altLang="zh-TW" sz="1300" dirty="0">
                <a:cs typeface="+mn-ea"/>
                <a:sym typeface="+mn-lt"/>
              </a:rPr>
              <a:t>Condition setting</a:t>
            </a:r>
            <a:endParaRPr lang="zh-TW" altLang="en-US" sz="1300" dirty="0">
              <a:cs typeface="+mn-ea"/>
              <a:sym typeface="+mn-lt"/>
            </a:endParaRPr>
          </a:p>
        </p:txBody>
      </p:sp>
      <p:sp>
        <p:nvSpPr>
          <p:cNvPr id="17" name="文字方塊 16">
            <a:extLst>
              <a:ext uri="{FF2B5EF4-FFF2-40B4-BE49-F238E27FC236}">
                <a16:creationId xmlns:a16="http://schemas.microsoft.com/office/drawing/2014/main" id="{C89B8A42-F6A0-D57B-2391-92831BA7F23E}"/>
              </a:ext>
            </a:extLst>
          </p:cNvPr>
          <p:cNvSpPr txBox="1"/>
          <p:nvPr/>
        </p:nvSpPr>
        <p:spPr>
          <a:xfrm>
            <a:off x="5203788" y="2391126"/>
            <a:ext cx="1859171" cy="892552"/>
          </a:xfrm>
          <a:prstGeom prst="rect">
            <a:avLst/>
          </a:prstGeom>
          <a:noFill/>
        </p:spPr>
        <p:txBody>
          <a:bodyPr wrap="square" rtlCol="0">
            <a:spAutoFit/>
          </a:bodyPr>
          <a:lstStyle/>
          <a:p>
            <a:pPr marL="177800" indent="-177800">
              <a:buFont typeface="Arial" panose="020B0604020202020204" pitchFamily="34" charset="0"/>
              <a:buChar char="•"/>
            </a:pPr>
            <a:r>
              <a:rPr lang="en-US" altLang="zh-TW" sz="1300" dirty="0">
                <a:cs typeface="+mn-ea"/>
                <a:sym typeface="+mn-lt"/>
              </a:rPr>
              <a:t>Grid generation</a:t>
            </a:r>
          </a:p>
          <a:p>
            <a:pPr marL="177800" indent="-177800">
              <a:buFont typeface="Arial" panose="020B0604020202020204" pitchFamily="34" charset="0"/>
              <a:buChar char="•"/>
            </a:pPr>
            <a:r>
              <a:rPr lang="en-US" altLang="zh-TW" sz="1300" dirty="0">
                <a:cs typeface="+mn-ea"/>
                <a:sym typeface="+mn-lt"/>
              </a:rPr>
              <a:t>Grid quality improvement</a:t>
            </a:r>
          </a:p>
          <a:p>
            <a:pPr marL="177800" indent="-177800">
              <a:buFont typeface="Arial" panose="020B0604020202020204" pitchFamily="34" charset="0"/>
              <a:buChar char="•"/>
            </a:pPr>
            <a:r>
              <a:rPr lang="en-US" altLang="zh-TW" sz="1300" dirty="0">
                <a:cs typeface="+mn-ea"/>
                <a:sym typeface="+mn-lt"/>
              </a:rPr>
              <a:t>Model check</a:t>
            </a:r>
            <a:endParaRPr lang="zh-TW" altLang="en-US" sz="1300" dirty="0">
              <a:cs typeface="+mn-ea"/>
              <a:sym typeface="+mn-lt"/>
            </a:endParaRPr>
          </a:p>
        </p:txBody>
      </p:sp>
      <p:sp>
        <p:nvSpPr>
          <p:cNvPr id="18" name="文字方塊 17">
            <a:extLst>
              <a:ext uri="{FF2B5EF4-FFF2-40B4-BE49-F238E27FC236}">
                <a16:creationId xmlns:a16="http://schemas.microsoft.com/office/drawing/2014/main" id="{6C6B0407-1C24-CD0B-5020-1E30CFF6FC30}"/>
              </a:ext>
            </a:extLst>
          </p:cNvPr>
          <p:cNvSpPr txBox="1"/>
          <p:nvPr/>
        </p:nvSpPr>
        <p:spPr>
          <a:xfrm>
            <a:off x="7527689" y="2391126"/>
            <a:ext cx="2499815" cy="492443"/>
          </a:xfrm>
          <a:prstGeom prst="rect">
            <a:avLst/>
          </a:prstGeom>
          <a:noFill/>
        </p:spPr>
        <p:txBody>
          <a:bodyPr wrap="square" rtlCol="0">
            <a:spAutoFit/>
          </a:bodyPr>
          <a:lstStyle/>
          <a:p>
            <a:pPr marL="177800" indent="-177800">
              <a:buFont typeface="Arial" panose="020B0604020202020204" pitchFamily="34" charset="0"/>
              <a:buChar char="•"/>
            </a:pPr>
            <a:r>
              <a:rPr lang="en-US" altLang="zh-TW" sz="1300" dirty="0">
                <a:cs typeface="+mn-ea"/>
                <a:sym typeface="+mn-lt"/>
              </a:rPr>
              <a:t>Temperature profile</a:t>
            </a:r>
          </a:p>
          <a:p>
            <a:pPr marL="177800" indent="-177800">
              <a:buFont typeface="Arial" panose="020B0604020202020204" pitchFamily="34" charset="0"/>
              <a:buChar char="•"/>
            </a:pPr>
            <a:r>
              <a:rPr lang="en-US" altLang="zh-TW" sz="1300" dirty="0">
                <a:cs typeface="+mn-ea"/>
                <a:sym typeface="+mn-lt"/>
              </a:rPr>
              <a:t>Air flow profile</a:t>
            </a:r>
          </a:p>
        </p:txBody>
      </p:sp>
      <p:sp>
        <p:nvSpPr>
          <p:cNvPr id="19" name="文字方塊 18">
            <a:extLst>
              <a:ext uri="{FF2B5EF4-FFF2-40B4-BE49-F238E27FC236}">
                <a16:creationId xmlns:a16="http://schemas.microsoft.com/office/drawing/2014/main" id="{3C0CBB48-01BE-B478-4845-4D57205CBA21}"/>
              </a:ext>
            </a:extLst>
          </p:cNvPr>
          <p:cNvSpPr txBox="1"/>
          <p:nvPr/>
        </p:nvSpPr>
        <p:spPr>
          <a:xfrm>
            <a:off x="9692185" y="2391126"/>
            <a:ext cx="2499815" cy="692497"/>
          </a:xfrm>
          <a:prstGeom prst="rect">
            <a:avLst/>
          </a:prstGeom>
          <a:noFill/>
        </p:spPr>
        <p:txBody>
          <a:bodyPr wrap="square" rtlCol="0">
            <a:spAutoFit/>
          </a:bodyPr>
          <a:lstStyle/>
          <a:p>
            <a:pPr marL="177800" indent="-177800">
              <a:buFont typeface="Arial" panose="020B0604020202020204" pitchFamily="34" charset="0"/>
              <a:buChar char="•"/>
            </a:pPr>
            <a:r>
              <a:rPr lang="en-US" altLang="zh-TW" sz="1300" dirty="0">
                <a:cs typeface="+mn-ea"/>
                <a:sym typeface="+mn-lt"/>
              </a:rPr>
              <a:t>Temperature results</a:t>
            </a:r>
          </a:p>
          <a:p>
            <a:pPr marL="177800" indent="-177800">
              <a:buFont typeface="Arial" panose="020B0604020202020204" pitchFamily="34" charset="0"/>
              <a:buChar char="•"/>
            </a:pPr>
            <a:r>
              <a:rPr lang="en-US" altLang="zh-TW" sz="1300" dirty="0">
                <a:cs typeface="+mn-ea"/>
                <a:sym typeface="+mn-lt"/>
              </a:rPr>
              <a:t>Temperature profile</a:t>
            </a:r>
          </a:p>
          <a:p>
            <a:pPr marL="177800" indent="-177800">
              <a:buFont typeface="Arial" panose="020B0604020202020204" pitchFamily="34" charset="0"/>
              <a:buChar char="•"/>
            </a:pPr>
            <a:r>
              <a:rPr lang="en-US" altLang="zh-TW" sz="1300" dirty="0">
                <a:cs typeface="+mn-ea"/>
                <a:sym typeface="+mn-lt"/>
              </a:rPr>
              <a:t>Flow profile</a:t>
            </a:r>
          </a:p>
        </p:txBody>
      </p:sp>
      <p:sp>
        <p:nvSpPr>
          <p:cNvPr id="24" name="文字方塊 23">
            <a:extLst>
              <a:ext uri="{FF2B5EF4-FFF2-40B4-BE49-F238E27FC236}">
                <a16:creationId xmlns:a16="http://schemas.microsoft.com/office/drawing/2014/main" id="{9D814D50-1495-9075-AE9A-E3C3076D92DA}"/>
              </a:ext>
            </a:extLst>
          </p:cNvPr>
          <p:cNvSpPr txBox="1"/>
          <p:nvPr/>
        </p:nvSpPr>
        <p:spPr>
          <a:xfrm>
            <a:off x="1094536" y="4138865"/>
            <a:ext cx="2248791" cy="584775"/>
          </a:xfrm>
          <a:prstGeom prst="rect">
            <a:avLst/>
          </a:prstGeom>
          <a:noFill/>
        </p:spPr>
        <p:txBody>
          <a:bodyPr wrap="square" rtlCol="0">
            <a:spAutoFit/>
          </a:bodyPr>
          <a:lstStyle/>
          <a:p>
            <a:r>
              <a:rPr lang="en-US" altLang="zh-TW" sz="1600" b="1" dirty="0">
                <a:solidFill>
                  <a:srgbClr val="0C6C8A"/>
                </a:solidFill>
                <a:cs typeface="+mn-ea"/>
                <a:sym typeface="+mn-lt"/>
              </a:rPr>
              <a:t>Optimal Heat Sink Simulation</a:t>
            </a:r>
            <a:endParaRPr lang="zh-TW" altLang="en-US" sz="1600" b="1" dirty="0">
              <a:solidFill>
                <a:srgbClr val="0C6C8A"/>
              </a:solidFill>
              <a:cs typeface="+mn-ea"/>
              <a:sym typeface="+mn-lt"/>
            </a:endParaRPr>
          </a:p>
        </p:txBody>
      </p:sp>
      <p:sp>
        <p:nvSpPr>
          <p:cNvPr id="25" name="文字方塊 24">
            <a:extLst>
              <a:ext uri="{FF2B5EF4-FFF2-40B4-BE49-F238E27FC236}">
                <a16:creationId xmlns:a16="http://schemas.microsoft.com/office/drawing/2014/main" id="{2D8A99C4-8035-22C5-AA61-0C4AF32E5E75}"/>
              </a:ext>
            </a:extLst>
          </p:cNvPr>
          <p:cNvSpPr txBox="1"/>
          <p:nvPr/>
        </p:nvSpPr>
        <p:spPr>
          <a:xfrm>
            <a:off x="6080807" y="4318209"/>
            <a:ext cx="3946697" cy="338554"/>
          </a:xfrm>
          <a:prstGeom prst="rect">
            <a:avLst/>
          </a:prstGeom>
          <a:noFill/>
        </p:spPr>
        <p:txBody>
          <a:bodyPr wrap="square" rtlCol="0">
            <a:spAutoFit/>
          </a:bodyPr>
          <a:lstStyle/>
          <a:p>
            <a:r>
              <a:rPr lang="en-US" altLang="zh-TW" sz="1600" b="1" dirty="0">
                <a:solidFill>
                  <a:srgbClr val="0C6C8A"/>
                </a:solidFill>
                <a:cs typeface="+mn-ea"/>
                <a:sym typeface="+mn-lt"/>
              </a:rPr>
              <a:t>System Thermal Simulation</a:t>
            </a:r>
            <a:endParaRPr lang="zh-TW" altLang="en-US" sz="1600" b="1" dirty="0">
              <a:solidFill>
                <a:srgbClr val="0C6C8A"/>
              </a:solidFill>
              <a:cs typeface="+mn-ea"/>
              <a:sym typeface="+mn-lt"/>
            </a:endParaRPr>
          </a:p>
        </p:txBody>
      </p:sp>
      <p:sp>
        <p:nvSpPr>
          <p:cNvPr id="12" name="矩形: 圓角 11">
            <a:extLst>
              <a:ext uri="{FF2B5EF4-FFF2-40B4-BE49-F238E27FC236}">
                <a16:creationId xmlns:a16="http://schemas.microsoft.com/office/drawing/2014/main" id="{42099E97-9DD2-7847-53A9-4477D85C809F}"/>
              </a:ext>
            </a:extLst>
          </p:cNvPr>
          <p:cNvSpPr/>
          <p:nvPr/>
        </p:nvSpPr>
        <p:spPr>
          <a:xfrm>
            <a:off x="895068" y="1826754"/>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3" name="文字方塊 12">
            <a:extLst>
              <a:ext uri="{FF2B5EF4-FFF2-40B4-BE49-F238E27FC236}">
                <a16:creationId xmlns:a16="http://schemas.microsoft.com/office/drawing/2014/main" id="{C4667B63-6F4D-F663-48B4-459E123F4840}"/>
              </a:ext>
            </a:extLst>
          </p:cNvPr>
          <p:cNvSpPr txBox="1"/>
          <p:nvPr/>
        </p:nvSpPr>
        <p:spPr>
          <a:xfrm>
            <a:off x="986861" y="1809953"/>
            <a:ext cx="1471381"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Data Collection</a:t>
            </a:r>
            <a:endParaRPr lang="zh-TW" altLang="en-US" sz="1400" b="1" dirty="0">
              <a:solidFill>
                <a:schemeClr val="bg1"/>
              </a:solidFill>
              <a:cs typeface="+mn-ea"/>
              <a:sym typeface="+mn-lt"/>
            </a:endParaRPr>
          </a:p>
        </p:txBody>
      </p:sp>
      <p:sp>
        <p:nvSpPr>
          <p:cNvPr id="20" name="矩形: 圓角 19">
            <a:extLst>
              <a:ext uri="{FF2B5EF4-FFF2-40B4-BE49-F238E27FC236}">
                <a16:creationId xmlns:a16="http://schemas.microsoft.com/office/drawing/2014/main" id="{6A288DB4-6EEE-EF0C-7EC9-E8DDFE778035}"/>
              </a:ext>
            </a:extLst>
          </p:cNvPr>
          <p:cNvSpPr/>
          <p:nvPr/>
        </p:nvSpPr>
        <p:spPr>
          <a:xfrm>
            <a:off x="3059565" y="1824262"/>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6DDF23B6-72CD-0B7E-47AB-148E77FA7FB3}"/>
              </a:ext>
            </a:extLst>
          </p:cNvPr>
          <p:cNvSpPr txBox="1"/>
          <p:nvPr/>
        </p:nvSpPr>
        <p:spPr>
          <a:xfrm>
            <a:off x="2521918" y="1917248"/>
            <a:ext cx="2714650" cy="307777"/>
          </a:xfrm>
          <a:prstGeom prst="rect">
            <a:avLst/>
          </a:prstGeom>
          <a:noFill/>
        </p:spPr>
        <p:txBody>
          <a:bodyPr wrap="square">
            <a:spAutoFit/>
          </a:bodyPr>
          <a:lstStyle/>
          <a:p>
            <a:pPr algn="ctr"/>
            <a:r>
              <a:rPr lang="en-US" altLang="zh-TW" sz="1400" b="1" i="0" dirty="0">
                <a:solidFill>
                  <a:schemeClr val="bg1"/>
                </a:solidFill>
                <a:effectLst/>
                <a:cs typeface="+mn-ea"/>
                <a:sym typeface="+mn-lt"/>
              </a:rPr>
              <a:t>Model Building</a:t>
            </a:r>
            <a:endParaRPr lang="zh-TW" altLang="en-US" sz="1400" b="1" dirty="0">
              <a:solidFill>
                <a:schemeClr val="bg1"/>
              </a:solidFill>
              <a:cs typeface="+mn-ea"/>
              <a:sym typeface="+mn-lt"/>
            </a:endParaRPr>
          </a:p>
        </p:txBody>
      </p:sp>
      <p:sp>
        <p:nvSpPr>
          <p:cNvPr id="27" name="矩形: 圓角 26">
            <a:extLst>
              <a:ext uri="{FF2B5EF4-FFF2-40B4-BE49-F238E27FC236}">
                <a16:creationId xmlns:a16="http://schemas.microsoft.com/office/drawing/2014/main" id="{192B0BFC-CB20-D6EC-CEFB-DEFD4DF96C95}"/>
              </a:ext>
            </a:extLst>
          </p:cNvPr>
          <p:cNvSpPr/>
          <p:nvPr/>
        </p:nvSpPr>
        <p:spPr>
          <a:xfrm>
            <a:off x="5082199" y="1827597"/>
            <a:ext cx="1997217"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62326B60-E27A-2728-704C-B22F1F3F531D}"/>
              </a:ext>
            </a:extLst>
          </p:cNvPr>
          <p:cNvSpPr txBox="1"/>
          <p:nvPr/>
        </p:nvSpPr>
        <p:spPr>
          <a:xfrm>
            <a:off x="4745408" y="1918409"/>
            <a:ext cx="2714650" cy="307777"/>
          </a:xfrm>
          <a:prstGeom prst="rect">
            <a:avLst/>
          </a:prstGeom>
          <a:noFill/>
        </p:spPr>
        <p:txBody>
          <a:bodyPr wrap="square">
            <a:spAutoFit/>
          </a:bodyPr>
          <a:lstStyle/>
          <a:p>
            <a:pPr algn="ctr"/>
            <a:r>
              <a:rPr lang="en-US" altLang="zh-TW" sz="1400" b="1" i="0" dirty="0">
                <a:solidFill>
                  <a:schemeClr val="bg1"/>
                </a:solidFill>
                <a:effectLst/>
                <a:cs typeface="+mn-ea"/>
                <a:sym typeface="+mn-lt"/>
              </a:rPr>
              <a:t>Running and debug</a:t>
            </a:r>
            <a:endParaRPr lang="zh-TW" altLang="en-US" sz="1400" b="1" dirty="0">
              <a:solidFill>
                <a:schemeClr val="bg1"/>
              </a:solidFill>
              <a:cs typeface="+mn-ea"/>
              <a:sym typeface="+mn-lt"/>
            </a:endParaRPr>
          </a:p>
        </p:txBody>
      </p:sp>
      <p:sp>
        <p:nvSpPr>
          <p:cNvPr id="29" name="矩形: 圓角 28">
            <a:extLst>
              <a:ext uri="{FF2B5EF4-FFF2-40B4-BE49-F238E27FC236}">
                <a16:creationId xmlns:a16="http://schemas.microsoft.com/office/drawing/2014/main" id="{AA8EFD4E-9FE8-72AD-5451-5B6215457BC7}"/>
              </a:ext>
            </a:extLst>
          </p:cNvPr>
          <p:cNvSpPr/>
          <p:nvPr/>
        </p:nvSpPr>
        <p:spPr>
          <a:xfrm>
            <a:off x="7487707" y="1824262"/>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DD66B194-6207-12A9-651F-BF1C98DFD196}"/>
              </a:ext>
            </a:extLst>
          </p:cNvPr>
          <p:cNvSpPr txBox="1"/>
          <p:nvPr/>
        </p:nvSpPr>
        <p:spPr>
          <a:xfrm>
            <a:off x="6937553" y="1924695"/>
            <a:ext cx="2714650" cy="307777"/>
          </a:xfrm>
          <a:prstGeom prst="rect">
            <a:avLst/>
          </a:prstGeom>
          <a:noFill/>
        </p:spPr>
        <p:txBody>
          <a:bodyPr wrap="square">
            <a:spAutoFit/>
          </a:bodyPr>
          <a:lstStyle/>
          <a:p>
            <a:pPr algn="ctr"/>
            <a:r>
              <a:rPr lang="en-US" altLang="zh-TW" sz="1400" b="1" i="0" dirty="0">
                <a:solidFill>
                  <a:schemeClr val="bg1"/>
                </a:solidFill>
                <a:effectLst/>
                <a:cs typeface="+mn-ea"/>
                <a:sym typeface="+mn-lt"/>
              </a:rPr>
              <a:t>Post</a:t>
            </a:r>
            <a:r>
              <a:rPr lang="zh-TW" altLang="en-US" sz="1400" b="1" i="0" dirty="0">
                <a:solidFill>
                  <a:schemeClr val="bg1"/>
                </a:solidFill>
                <a:effectLst/>
                <a:cs typeface="+mn-ea"/>
                <a:sym typeface="+mn-lt"/>
              </a:rPr>
              <a:t> </a:t>
            </a:r>
            <a:r>
              <a:rPr lang="en-US" altLang="zh-TW" sz="1400" b="1" i="0" dirty="0">
                <a:solidFill>
                  <a:schemeClr val="bg1"/>
                </a:solidFill>
                <a:effectLst/>
                <a:cs typeface="+mn-ea"/>
                <a:sym typeface="+mn-lt"/>
              </a:rPr>
              <a:t>Processing</a:t>
            </a:r>
            <a:endParaRPr lang="zh-TW" altLang="en-US" sz="1400" b="1" dirty="0">
              <a:solidFill>
                <a:schemeClr val="bg1"/>
              </a:solidFill>
              <a:cs typeface="+mn-ea"/>
              <a:sym typeface="+mn-lt"/>
            </a:endParaRPr>
          </a:p>
        </p:txBody>
      </p:sp>
      <p:sp>
        <p:nvSpPr>
          <p:cNvPr id="31" name="矩形: 圓角 30">
            <a:extLst>
              <a:ext uri="{FF2B5EF4-FFF2-40B4-BE49-F238E27FC236}">
                <a16:creationId xmlns:a16="http://schemas.microsoft.com/office/drawing/2014/main" id="{AF3396A7-D66A-C92C-0EE8-7E8F9147C054}"/>
              </a:ext>
            </a:extLst>
          </p:cNvPr>
          <p:cNvSpPr/>
          <p:nvPr/>
        </p:nvSpPr>
        <p:spPr>
          <a:xfrm>
            <a:off x="9558821" y="1819542"/>
            <a:ext cx="208886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2" name="文字方塊 31">
            <a:extLst>
              <a:ext uri="{FF2B5EF4-FFF2-40B4-BE49-F238E27FC236}">
                <a16:creationId xmlns:a16="http://schemas.microsoft.com/office/drawing/2014/main" id="{4F6A20E1-AC74-6DB3-8C81-3D8611177A16}"/>
              </a:ext>
            </a:extLst>
          </p:cNvPr>
          <p:cNvSpPr txBox="1"/>
          <p:nvPr/>
        </p:nvSpPr>
        <p:spPr>
          <a:xfrm>
            <a:off x="9609990" y="1816973"/>
            <a:ext cx="1961612"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Thermal Simulation Report</a:t>
            </a:r>
            <a:endParaRPr lang="zh-TW" altLang="en-US" sz="1400" b="1" dirty="0">
              <a:solidFill>
                <a:schemeClr val="bg1"/>
              </a:solidFill>
              <a:cs typeface="+mn-ea"/>
              <a:sym typeface="+mn-lt"/>
            </a:endParaRPr>
          </a:p>
        </p:txBody>
      </p:sp>
      <p:sp>
        <p:nvSpPr>
          <p:cNvPr id="2" name="箭號: 向下 1">
            <a:extLst>
              <a:ext uri="{FF2B5EF4-FFF2-40B4-BE49-F238E27FC236}">
                <a16:creationId xmlns:a16="http://schemas.microsoft.com/office/drawing/2014/main" id="{981383B7-356E-893F-84C0-62214FCFED8D}"/>
              </a:ext>
            </a:extLst>
          </p:cNvPr>
          <p:cNvSpPr/>
          <p:nvPr/>
        </p:nvSpPr>
        <p:spPr>
          <a:xfrm rot="16200000">
            <a:off x="2656666" y="1995621"/>
            <a:ext cx="236815" cy="160691"/>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箭號: 向下 32">
            <a:extLst>
              <a:ext uri="{FF2B5EF4-FFF2-40B4-BE49-F238E27FC236}">
                <a16:creationId xmlns:a16="http://schemas.microsoft.com/office/drawing/2014/main" id="{B7DEF178-4AB2-A9C9-9727-8035E53D43C1}"/>
              </a:ext>
            </a:extLst>
          </p:cNvPr>
          <p:cNvSpPr/>
          <p:nvPr/>
        </p:nvSpPr>
        <p:spPr>
          <a:xfrm rot="16200000">
            <a:off x="4759646" y="1995621"/>
            <a:ext cx="236815" cy="160691"/>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箭號: 向下 33">
            <a:extLst>
              <a:ext uri="{FF2B5EF4-FFF2-40B4-BE49-F238E27FC236}">
                <a16:creationId xmlns:a16="http://schemas.microsoft.com/office/drawing/2014/main" id="{2A7E0CD5-E9C8-0045-FEA7-B8E6474602AB}"/>
              </a:ext>
            </a:extLst>
          </p:cNvPr>
          <p:cNvSpPr/>
          <p:nvPr/>
        </p:nvSpPr>
        <p:spPr>
          <a:xfrm rot="16200000">
            <a:off x="7174109" y="1995621"/>
            <a:ext cx="236815" cy="160691"/>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箭號: 向下 34">
            <a:extLst>
              <a:ext uri="{FF2B5EF4-FFF2-40B4-BE49-F238E27FC236}">
                <a16:creationId xmlns:a16="http://schemas.microsoft.com/office/drawing/2014/main" id="{1EADF6AD-CA0E-5133-539C-73617F892B29}"/>
              </a:ext>
            </a:extLst>
          </p:cNvPr>
          <p:cNvSpPr/>
          <p:nvPr/>
        </p:nvSpPr>
        <p:spPr>
          <a:xfrm rot="16200000">
            <a:off x="9208353" y="1995621"/>
            <a:ext cx="236815" cy="160691"/>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片 35">
            <a:extLst>
              <a:ext uri="{FF2B5EF4-FFF2-40B4-BE49-F238E27FC236}">
                <a16:creationId xmlns:a16="http://schemas.microsoft.com/office/drawing/2014/main" id="{2524E2D5-C0E4-255F-B33A-B6223453E35C}"/>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57203" y="4814961"/>
            <a:ext cx="2714650" cy="1782343"/>
          </a:xfrm>
          <a:prstGeom prst="rect">
            <a:avLst/>
          </a:prstGeom>
        </p:spPr>
      </p:pic>
      <p:pic>
        <p:nvPicPr>
          <p:cNvPr id="37" name="圖片 36">
            <a:extLst>
              <a:ext uri="{FF2B5EF4-FFF2-40B4-BE49-F238E27FC236}">
                <a16:creationId xmlns:a16="http://schemas.microsoft.com/office/drawing/2014/main" id="{91A3357E-FF01-FC06-5C97-37BB00CC6F38}"/>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44642" y="4947508"/>
            <a:ext cx="7318270" cy="1310378"/>
          </a:xfrm>
          <a:prstGeom prst="rect">
            <a:avLst/>
          </a:prstGeom>
          <a:effectLst>
            <a:outerShdw blurRad="431800" dist="368300" dir="5760000" sx="106000" sy="106000" algn="t" rotWithShape="0">
              <a:prstClr val="black">
                <a:alpha val="22000"/>
              </a:prstClr>
            </a:outerShdw>
          </a:effectLst>
        </p:spPr>
      </p:pic>
    </p:spTree>
    <p:extLst>
      <p:ext uri="{BB962C8B-B14F-4D97-AF65-F5344CB8AC3E}">
        <p14:creationId xmlns:p14="http://schemas.microsoft.com/office/powerpoint/2010/main" val="2763808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005160" cy="861774"/>
          </a:xfrm>
          <a:prstGeom prst="rect">
            <a:avLst/>
          </a:prstGeom>
          <a:noFill/>
        </p:spPr>
        <p:txBody>
          <a:bodyPr wrap="square" rtlCol="0">
            <a:spAutoFit/>
          </a:bodyPr>
          <a:lstStyle/>
          <a:p>
            <a:r>
              <a:rPr lang="en-US" altLang="zh-TW" sz="5000" b="1" dirty="0">
                <a:cs typeface="+mn-ea"/>
                <a:sym typeface="+mn-lt"/>
              </a:rPr>
              <a:t>Environmental Reliability Capability</a:t>
            </a:r>
            <a:endParaRPr lang="zh-TW" altLang="en-US" sz="5000" b="1" dirty="0">
              <a:cs typeface="+mn-ea"/>
              <a:sym typeface="+mn-lt"/>
            </a:endParaRPr>
          </a:p>
        </p:txBody>
      </p:sp>
      <p:sp>
        <p:nvSpPr>
          <p:cNvPr id="6" name="文字方塊 5">
            <a:extLst>
              <a:ext uri="{FF2B5EF4-FFF2-40B4-BE49-F238E27FC236}">
                <a16:creationId xmlns:a16="http://schemas.microsoft.com/office/drawing/2014/main" id="{576A8A2F-9822-F9E7-4E7F-5E56EBF75C73}"/>
              </a:ext>
            </a:extLst>
          </p:cNvPr>
          <p:cNvSpPr txBox="1"/>
          <p:nvPr/>
        </p:nvSpPr>
        <p:spPr>
          <a:xfrm>
            <a:off x="771487" y="3719066"/>
            <a:ext cx="1875083" cy="584775"/>
          </a:xfrm>
          <a:prstGeom prst="rect">
            <a:avLst/>
          </a:prstGeom>
          <a:noFill/>
        </p:spPr>
        <p:txBody>
          <a:bodyPr wrap="square" rtlCol="0">
            <a:spAutoFit/>
          </a:bodyPr>
          <a:lstStyle/>
          <a:p>
            <a:pPr algn="ctr"/>
            <a:r>
              <a:rPr lang="en-US" altLang="zh-TW" sz="1600" dirty="0">
                <a:cs typeface="+mn-ea"/>
                <a:sym typeface="+mn-lt"/>
              </a:rPr>
              <a:t>Thermal Shock With Humidity</a:t>
            </a:r>
            <a:endParaRPr lang="zh-TW" altLang="en-US" sz="1600" dirty="0">
              <a:cs typeface="+mn-ea"/>
              <a:sym typeface="+mn-lt"/>
            </a:endParaRPr>
          </a:p>
        </p:txBody>
      </p:sp>
      <p:sp>
        <p:nvSpPr>
          <p:cNvPr id="7" name="文字方塊 6">
            <a:extLst>
              <a:ext uri="{FF2B5EF4-FFF2-40B4-BE49-F238E27FC236}">
                <a16:creationId xmlns:a16="http://schemas.microsoft.com/office/drawing/2014/main" id="{9BA1BE25-A6D0-72DE-3317-74341BD8DE58}"/>
              </a:ext>
            </a:extLst>
          </p:cNvPr>
          <p:cNvSpPr txBox="1"/>
          <p:nvPr/>
        </p:nvSpPr>
        <p:spPr>
          <a:xfrm>
            <a:off x="3050350" y="3702639"/>
            <a:ext cx="1875083" cy="338554"/>
          </a:xfrm>
          <a:prstGeom prst="rect">
            <a:avLst/>
          </a:prstGeom>
          <a:noFill/>
        </p:spPr>
        <p:txBody>
          <a:bodyPr wrap="square" rtlCol="0">
            <a:spAutoFit/>
          </a:bodyPr>
          <a:lstStyle/>
          <a:p>
            <a:pPr algn="ctr"/>
            <a:r>
              <a:rPr lang="en-US" altLang="zh-TW" sz="1600" dirty="0">
                <a:cs typeface="+mn-ea"/>
                <a:sym typeface="+mn-lt"/>
              </a:rPr>
              <a:t>Hosedown IPX6</a:t>
            </a:r>
            <a:endParaRPr lang="zh-TW" altLang="en-US" sz="1600" dirty="0">
              <a:cs typeface="+mn-ea"/>
              <a:sym typeface="+mn-lt"/>
            </a:endParaRPr>
          </a:p>
        </p:txBody>
      </p:sp>
      <p:sp>
        <p:nvSpPr>
          <p:cNvPr id="8" name="文字方塊 7">
            <a:extLst>
              <a:ext uri="{FF2B5EF4-FFF2-40B4-BE49-F238E27FC236}">
                <a16:creationId xmlns:a16="http://schemas.microsoft.com/office/drawing/2014/main" id="{9517C35B-532D-601C-8BA0-B7F91B3D42DC}"/>
              </a:ext>
            </a:extLst>
          </p:cNvPr>
          <p:cNvSpPr txBox="1"/>
          <p:nvPr/>
        </p:nvSpPr>
        <p:spPr>
          <a:xfrm>
            <a:off x="5434400" y="3687976"/>
            <a:ext cx="1611406" cy="584775"/>
          </a:xfrm>
          <a:prstGeom prst="rect">
            <a:avLst/>
          </a:prstGeom>
          <a:noFill/>
        </p:spPr>
        <p:txBody>
          <a:bodyPr wrap="square" rtlCol="0">
            <a:spAutoFit/>
          </a:bodyPr>
          <a:lstStyle/>
          <a:p>
            <a:pPr algn="ctr"/>
            <a:r>
              <a:rPr lang="en-US" altLang="zh-TW" sz="1600" dirty="0">
                <a:cs typeface="+mn-ea"/>
                <a:sym typeface="+mn-lt"/>
              </a:rPr>
              <a:t>Air</a:t>
            </a:r>
            <a:r>
              <a:rPr lang="zh-TW" altLang="en-US" sz="1600" dirty="0">
                <a:cs typeface="+mn-ea"/>
                <a:sym typeface="+mn-lt"/>
              </a:rPr>
              <a:t> </a:t>
            </a:r>
            <a:r>
              <a:rPr lang="en-US" altLang="zh-TW" sz="1600" dirty="0">
                <a:cs typeface="+mn-ea"/>
                <a:sym typeface="+mn-lt"/>
              </a:rPr>
              <a:t>Leak</a:t>
            </a:r>
            <a:r>
              <a:rPr lang="zh-TW" altLang="en-US" sz="1600" dirty="0">
                <a:cs typeface="+mn-ea"/>
                <a:sym typeface="+mn-lt"/>
              </a:rPr>
              <a:t> </a:t>
            </a:r>
            <a:r>
              <a:rPr lang="en-US" altLang="zh-TW" sz="1600" dirty="0">
                <a:cs typeface="+mn-ea"/>
                <a:sym typeface="+mn-lt"/>
              </a:rPr>
              <a:t>Tester</a:t>
            </a:r>
            <a:r>
              <a:rPr lang="zh-TW" altLang="en-US" sz="1600" dirty="0">
                <a:cs typeface="+mn-ea"/>
                <a:sym typeface="+mn-lt"/>
              </a:rPr>
              <a:t> </a:t>
            </a:r>
            <a:r>
              <a:rPr lang="en-US" altLang="zh-TW" sz="1600" dirty="0">
                <a:cs typeface="+mn-ea"/>
                <a:sym typeface="+mn-lt"/>
              </a:rPr>
              <a:t>IPX7</a:t>
            </a:r>
            <a:r>
              <a:rPr lang="zh-TW" altLang="en-US" sz="1600" dirty="0">
                <a:cs typeface="+mn-ea"/>
                <a:sym typeface="+mn-lt"/>
              </a:rPr>
              <a:t> </a:t>
            </a:r>
            <a:r>
              <a:rPr lang="en-US" altLang="zh-TW" sz="1600" dirty="0">
                <a:cs typeface="+mn-ea"/>
                <a:sym typeface="+mn-lt"/>
              </a:rPr>
              <a:t>/</a:t>
            </a:r>
            <a:r>
              <a:rPr lang="zh-TW" altLang="en-US" sz="1600" dirty="0">
                <a:cs typeface="+mn-ea"/>
                <a:sym typeface="+mn-lt"/>
              </a:rPr>
              <a:t> </a:t>
            </a:r>
            <a:r>
              <a:rPr lang="en-US" altLang="zh-TW" sz="1600" dirty="0">
                <a:cs typeface="+mn-ea"/>
                <a:sym typeface="+mn-lt"/>
              </a:rPr>
              <a:t>IP69K</a:t>
            </a:r>
            <a:endParaRPr lang="zh-TW" altLang="en-US" sz="1600" dirty="0">
              <a:cs typeface="+mn-ea"/>
              <a:sym typeface="+mn-lt"/>
            </a:endParaRPr>
          </a:p>
        </p:txBody>
      </p:sp>
      <p:sp>
        <p:nvSpPr>
          <p:cNvPr id="9" name="文字方塊 8">
            <a:extLst>
              <a:ext uri="{FF2B5EF4-FFF2-40B4-BE49-F238E27FC236}">
                <a16:creationId xmlns:a16="http://schemas.microsoft.com/office/drawing/2014/main" id="{DF79320D-D1D7-C2A5-501E-770C47B799EA}"/>
              </a:ext>
            </a:extLst>
          </p:cNvPr>
          <p:cNvSpPr txBox="1"/>
          <p:nvPr/>
        </p:nvSpPr>
        <p:spPr>
          <a:xfrm>
            <a:off x="7386295" y="3721991"/>
            <a:ext cx="2071233" cy="338554"/>
          </a:xfrm>
          <a:prstGeom prst="rect">
            <a:avLst/>
          </a:prstGeom>
          <a:noFill/>
        </p:spPr>
        <p:txBody>
          <a:bodyPr wrap="square" lIns="91440" tIns="45720" rIns="91440" bIns="45720" rtlCol="0" anchor="t">
            <a:spAutoFit/>
          </a:bodyPr>
          <a:lstStyle/>
          <a:p>
            <a:pPr algn="ctr"/>
            <a:r>
              <a:rPr lang="en-US" altLang="zh-TW" sz="1600" dirty="0">
                <a:cs typeface="+mn-ea"/>
                <a:sym typeface="+mn-lt"/>
              </a:rPr>
              <a:t>Dust Test</a:t>
            </a:r>
            <a:endParaRPr lang="zh-TW" altLang="en-US" sz="1600" dirty="0">
              <a:cs typeface="+mn-ea"/>
              <a:sym typeface="+mn-lt"/>
            </a:endParaRPr>
          </a:p>
        </p:txBody>
      </p:sp>
      <p:sp>
        <p:nvSpPr>
          <p:cNvPr id="10" name="文字方塊 9">
            <a:extLst>
              <a:ext uri="{FF2B5EF4-FFF2-40B4-BE49-F238E27FC236}">
                <a16:creationId xmlns:a16="http://schemas.microsoft.com/office/drawing/2014/main" id="{4069FA0D-B6EC-C5C7-9978-1DB57C43A698}"/>
              </a:ext>
            </a:extLst>
          </p:cNvPr>
          <p:cNvSpPr txBox="1"/>
          <p:nvPr/>
        </p:nvSpPr>
        <p:spPr>
          <a:xfrm>
            <a:off x="680168" y="6230112"/>
            <a:ext cx="2057720" cy="584775"/>
          </a:xfrm>
          <a:prstGeom prst="rect">
            <a:avLst/>
          </a:prstGeom>
          <a:noFill/>
        </p:spPr>
        <p:txBody>
          <a:bodyPr wrap="square" rtlCol="0">
            <a:spAutoFit/>
          </a:bodyPr>
          <a:lstStyle/>
          <a:p>
            <a:pPr algn="ctr"/>
            <a:r>
              <a:rPr lang="en-US" altLang="zh-TW" sz="1600" dirty="0">
                <a:cs typeface="+mn-ea"/>
                <a:sym typeface="+mn-lt"/>
              </a:rPr>
              <a:t>Acoustic Noise Testing</a:t>
            </a:r>
            <a:endParaRPr lang="zh-TW" altLang="en-US" sz="1600" dirty="0">
              <a:cs typeface="+mn-ea"/>
              <a:sym typeface="+mn-lt"/>
            </a:endParaRPr>
          </a:p>
        </p:txBody>
      </p:sp>
      <p:sp>
        <p:nvSpPr>
          <p:cNvPr id="11" name="文字方塊 10">
            <a:extLst>
              <a:ext uri="{FF2B5EF4-FFF2-40B4-BE49-F238E27FC236}">
                <a16:creationId xmlns:a16="http://schemas.microsoft.com/office/drawing/2014/main" id="{6EAD0FDD-963F-D355-7FEF-EF66235E84DE}"/>
              </a:ext>
            </a:extLst>
          </p:cNvPr>
          <p:cNvSpPr txBox="1"/>
          <p:nvPr/>
        </p:nvSpPr>
        <p:spPr>
          <a:xfrm>
            <a:off x="5176750" y="6230112"/>
            <a:ext cx="2242457" cy="584775"/>
          </a:xfrm>
          <a:prstGeom prst="rect">
            <a:avLst/>
          </a:prstGeom>
          <a:noFill/>
        </p:spPr>
        <p:txBody>
          <a:bodyPr wrap="square" rtlCol="0">
            <a:spAutoFit/>
          </a:bodyPr>
          <a:lstStyle/>
          <a:p>
            <a:pPr algn="ctr"/>
            <a:r>
              <a:rPr lang="en-US" altLang="zh-TW" sz="1600" dirty="0">
                <a:cs typeface="+mn-ea"/>
                <a:sym typeface="+mn-lt"/>
              </a:rPr>
              <a:t>Natural Convection Chamber</a:t>
            </a:r>
            <a:endParaRPr lang="zh-TW" altLang="en-US" sz="1600" dirty="0">
              <a:cs typeface="+mn-ea"/>
              <a:sym typeface="+mn-lt"/>
            </a:endParaRPr>
          </a:p>
        </p:txBody>
      </p:sp>
      <p:sp>
        <p:nvSpPr>
          <p:cNvPr id="12" name="文字方塊 11">
            <a:extLst>
              <a:ext uri="{FF2B5EF4-FFF2-40B4-BE49-F238E27FC236}">
                <a16:creationId xmlns:a16="http://schemas.microsoft.com/office/drawing/2014/main" id="{8810E5D9-3ADE-822A-E32D-34FE3FF97CF3}"/>
              </a:ext>
            </a:extLst>
          </p:cNvPr>
          <p:cNvSpPr txBox="1"/>
          <p:nvPr/>
        </p:nvSpPr>
        <p:spPr>
          <a:xfrm>
            <a:off x="9932688" y="3702639"/>
            <a:ext cx="1802877" cy="584775"/>
          </a:xfrm>
          <a:prstGeom prst="rect">
            <a:avLst/>
          </a:prstGeom>
          <a:noFill/>
        </p:spPr>
        <p:txBody>
          <a:bodyPr wrap="square" rtlCol="0">
            <a:spAutoFit/>
          </a:bodyPr>
          <a:lstStyle/>
          <a:p>
            <a:pPr algn="ctr"/>
            <a:r>
              <a:rPr lang="en-US" altLang="zh-TW" sz="1600" dirty="0">
                <a:cs typeface="+mn-ea"/>
                <a:sym typeface="+mn-lt"/>
              </a:rPr>
              <a:t>LCD</a:t>
            </a:r>
            <a:r>
              <a:rPr lang="zh-TW" altLang="en-US" sz="1600" dirty="0">
                <a:cs typeface="+mn-ea"/>
                <a:sym typeface="+mn-lt"/>
              </a:rPr>
              <a:t> </a:t>
            </a:r>
            <a:r>
              <a:rPr lang="en-US" altLang="zh-TW" sz="1600" dirty="0">
                <a:cs typeface="+mn-ea"/>
                <a:sym typeface="+mn-lt"/>
              </a:rPr>
              <a:t>Display and Compatibility Test</a:t>
            </a:r>
            <a:endParaRPr lang="zh-TW" altLang="en-US" sz="1600" dirty="0">
              <a:cs typeface="+mn-ea"/>
              <a:sym typeface="+mn-lt"/>
            </a:endParaRPr>
          </a:p>
        </p:txBody>
      </p:sp>
      <p:sp>
        <p:nvSpPr>
          <p:cNvPr id="13" name="文字方塊 12">
            <a:extLst>
              <a:ext uri="{FF2B5EF4-FFF2-40B4-BE49-F238E27FC236}">
                <a16:creationId xmlns:a16="http://schemas.microsoft.com/office/drawing/2014/main" id="{EBF4140F-C3B0-D730-8B72-7C490B4C575A}"/>
              </a:ext>
            </a:extLst>
          </p:cNvPr>
          <p:cNvSpPr txBox="1"/>
          <p:nvPr/>
        </p:nvSpPr>
        <p:spPr>
          <a:xfrm>
            <a:off x="2975075" y="6314392"/>
            <a:ext cx="1948543" cy="338554"/>
          </a:xfrm>
          <a:prstGeom prst="rect">
            <a:avLst/>
          </a:prstGeom>
          <a:noFill/>
        </p:spPr>
        <p:txBody>
          <a:bodyPr wrap="square" rtlCol="0">
            <a:spAutoFit/>
          </a:bodyPr>
          <a:lstStyle/>
          <a:p>
            <a:pPr algn="ctr"/>
            <a:r>
              <a:rPr lang="en-US" altLang="zh-TW" sz="1600" dirty="0">
                <a:cs typeface="+mn-ea"/>
                <a:sym typeface="+mn-lt"/>
              </a:rPr>
              <a:t>Salt Spray Tester</a:t>
            </a:r>
            <a:endParaRPr lang="zh-TW" altLang="en-US" sz="1600" dirty="0">
              <a:cs typeface="+mn-ea"/>
              <a:sym typeface="+mn-lt"/>
            </a:endParaRPr>
          </a:p>
        </p:txBody>
      </p:sp>
      <p:sp>
        <p:nvSpPr>
          <p:cNvPr id="15" name="文字方塊 14">
            <a:extLst>
              <a:ext uri="{FF2B5EF4-FFF2-40B4-BE49-F238E27FC236}">
                <a16:creationId xmlns:a16="http://schemas.microsoft.com/office/drawing/2014/main" id="{033235EA-EF18-056A-CBD4-8AEF026522B0}"/>
              </a:ext>
            </a:extLst>
          </p:cNvPr>
          <p:cNvSpPr txBox="1"/>
          <p:nvPr/>
        </p:nvSpPr>
        <p:spPr>
          <a:xfrm>
            <a:off x="7601817" y="6230112"/>
            <a:ext cx="3566926" cy="584775"/>
          </a:xfrm>
          <a:prstGeom prst="rect">
            <a:avLst/>
          </a:prstGeom>
          <a:noFill/>
        </p:spPr>
        <p:txBody>
          <a:bodyPr wrap="square" rtlCol="0">
            <a:spAutoFit/>
          </a:bodyPr>
          <a:lstStyle/>
          <a:p>
            <a:pPr algn="ctr"/>
            <a:r>
              <a:rPr lang="en-US" altLang="zh-TW" sz="1600" dirty="0">
                <a:cs typeface="+mn-ea"/>
                <a:sym typeface="+mn-lt"/>
              </a:rPr>
              <a:t>Represents real interior environment for in-wall mounting system</a:t>
            </a:r>
            <a:endParaRPr lang="zh-TW" altLang="en-US" sz="1600" dirty="0">
              <a:cs typeface="+mn-ea"/>
              <a:sym typeface="+mn-lt"/>
            </a:endParaRPr>
          </a:p>
        </p:txBody>
      </p:sp>
      <p:pic>
        <p:nvPicPr>
          <p:cNvPr id="17" name="圖片 16">
            <a:extLst>
              <a:ext uri="{FF2B5EF4-FFF2-40B4-BE49-F238E27FC236}">
                <a16:creationId xmlns:a16="http://schemas.microsoft.com/office/drawing/2014/main" id="{9C39628A-57D1-1F47-62D5-64B49F42611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10032" y="2043597"/>
            <a:ext cx="1802879" cy="1385403"/>
          </a:xfrm>
          <a:prstGeom prst="rect">
            <a:avLst/>
          </a:prstGeom>
          <a:effectLst>
            <a:outerShdw blurRad="431800" dist="368300" dir="5760000" sx="106000" sy="106000" algn="ctr" rotWithShape="0">
              <a:srgbClr val="000000">
                <a:alpha val="22000"/>
              </a:srgbClr>
            </a:outerShdw>
          </a:effectLst>
        </p:spPr>
      </p:pic>
      <p:sp>
        <p:nvSpPr>
          <p:cNvPr id="18" name="箭號: 向下 17">
            <a:extLst>
              <a:ext uri="{FF2B5EF4-FFF2-40B4-BE49-F238E27FC236}">
                <a16:creationId xmlns:a16="http://schemas.microsoft.com/office/drawing/2014/main" id="{48202FFD-9A33-5132-3C20-E1AB1DA84F9F}"/>
              </a:ext>
            </a:extLst>
          </p:cNvPr>
          <p:cNvSpPr/>
          <p:nvPr/>
        </p:nvSpPr>
        <p:spPr>
          <a:xfrm>
            <a:off x="1629781" y="35202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8">
            <a:extLst>
              <a:ext uri="{FF2B5EF4-FFF2-40B4-BE49-F238E27FC236}">
                <a16:creationId xmlns:a16="http://schemas.microsoft.com/office/drawing/2014/main" id="{5CB3DD30-D872-1AD7-576B-701CB6653EE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50350" y="2043597"/>
            <a:ext cx="1802879" cy="1385402"/>
          </a:xfrm>
          <a:prstGeom prst="rect">
            <a:avLst/>
          </a:prstGeom>
          <a:effectLst>
            <a:outerShdw blurRad="431800" dist="368300" dir="5760000" sx="106000" sy="106000" algn="ctr" rotWithShape="0">
              <a:srgbClr val="000000">
                <a:alpha val="22000"/>
              </a:srgbClr>
            </a:outerShdw>
          </a:effectLst>
        </p:spPr>
      </p:pic>
      <p:sp>
        <p:nvSpPr>
          <p:cNvPr id="20" name="箭號: 向下 19">
            <a:extLst>
              <a:ext uri="{FF2B5EF4-FFF2-40B4-BE49-F238E27FC236}">
                <a16:creationId xmlns:a16="http://schemas.microsoft.com/office/drawing/2014/main" id="{DFB27017-6A00-7599-C306-9183AA55BA67}"/>
              </a:ext>
            </a:extLst>
          </p:cNvPr>
          <p:cNvSpPr/>
          <p:nvPr/>
        </p:nvSpPr>
        <p:spPr>
          <a:xfrm>
            <a:off x="3870099" y="35202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id="{33156A7A-B6CB-2E9E-805D-C4790CEFD89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899289" y="2043597"/>
            <a:ext cx="1802877" cy="1385402"/>
          </a:xfrm>
          <a:prstGeom prst="rect">
            <a:avLst/>
          </a:prstGeom>
          <a:effectLst>
            <a:outerShdw blurRad="431800" dist="368300" dir="5760000" sx="106000" sy="106000" algn="ctr" rotWithShape="0">
              <a:srgbClr val="000000">
                <a:alpha val="22000"/>
              </a:srgbClr>
            </a:outerShdw>
          </a:effectLst>
        </p:spPr>
      </p:pic>
      <p:sp>
        <p:nvSpPr>
          <p:cNvPr id="22" name="箭號: 向下 21">
            <a:extLst>
              <a:ext uri="{FF2B5EF4-FFF2-40B4-BE49-F238E27FC236}">
                <a16:creationId xmlns:a16="http://schemas.microsoft.com/office/drawing/2014/main" id="{D665785A-DB1E-7CBA-D9F0-274368A1C76A}"/>
              </a:ext>
            </a:extLst>
          </p:cNvPr>
          <p:cNvSpPr/>
          <p:nvPr/>
        </p:nvSpPr>
        <p:spPr>
          <a:xfrm>
            <a:off x="10719037" y="35202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0B13109A-5C89-3DD2-F02A-E3DB8C91A14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0032" y="4645902"/>
            <a:ext cx="1802879" cy="1385402"/>
          </a:xfrm>
          <a:prstGeom prst="rect">
            <a:avLst/>
          </a:prstGeom>
          <a:effectLst>
            <a:outerShdw blurRad="431800" dist="368300" dir="5760000" sx="106000" sy="106000" algn="ctr" rotWithShape="0">
              <a:srgbClr val="000000">
                <a:alpha val="22000"/>
              </a:srgbClr>
            </a:outerShdw>
          </a:effectLst>
        </p:spPr>
      </p:pic>
      <p:sp>
        <p:nvSpPr>
          <p:cNvPr id="24" name="箭號: 向下 23">
            <a:extLst>
              <a:ext uri="{FF2B5EF4-FFF2-40B4-BE49-F238E27FC236}">
                <a16:creationId xmlns:a16="http://schemas.microsoft.com/office/drawing/2014/main" id="{E998F907-856E-07DD-6FCA-640D3C6BDDEF}"/>
              </a:ext>
            </a:extLst>
          </p:cNvPr>
          <p:cNvSpPr/>
          <p:nvPr/>
        </p:nvSpPr>
        <p:spPr>
          <a:xfrm>
            <a:off x="1629781" y="612256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圖片 24">
            <a:extLst>
              <a:ext uri="{FF2B5EF4-FFF2-40B4-BE49-F238E27FC236}">
                <a16:creationId xmlns:a16="http://schemas.microsoft.com/office/drawing/2014/main" id="{B84C34AE-444E-8836-EB37-66E848DA295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050351" y="4645902"/>
            <a:ext cx="1802877" cy="1385402"/>
          </a:xfrm>
          <a:prstGeom prst="rect">
            <a:avLst/>
          </a:prstGeom>
          <a:effectLst>
            <a:outerShdw blurRad="431800" dist="368300" dir="5760000" sx="106000" sy="106000" algn="ctr" rotWithShape="0">
              <a:srgbClr val="000000">
                <a:alpha val="22000"/>
              </a:srgbClr>
            </a:outerShdw>
          </a:effectLst>
        </p:spPr>
      </p:pic>
      <p:sp>
        <p:nvSpPr>
          <p:cNvPr id="26" name="箭號: 向下 25">
            <a:extLst>
              <a:ext uri="{FF2B5EF4-FFF2-40B4-BE49-F238E27FC236}">
                <a16:creationId xmlns:a16="http://schemas.microsoft.com/office/drawing/2014/main" id="{3B67AFC9-131F-B907-FFE2-43919839854A}"/>
              </a:ext>
            </a:extLst>
          </p:cNvPr>
          <p:cNvSpPr/>
          <p:nvPr/>
        </p:nvSpPr>
        <p:spPr>
          <a:xfrm>
            <a:off x="3870099" y="612256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片 26">
            <a:extLst>
              <a:ext uri="{FF2B5EF4-FFF2-40B4-BE49-F238E27FC236}">
                <a16:creationId xmlns:a16="http://schemas.microsoft.com/office/drawing/2014/main" id="{85B982BB-4651-E66B-3795-7A4232C01E9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601817" y="2043597"/>
            <a:ext cx="1802877" cy="1385401"/>
          </a:xfrm>
          <a:prstGeom prst="rect">
            <a:avLst/>
          </a:prstGeom>
          <a:effectLst>
            <a:outerShdw blurRad="431800" dist="368300" dir="5760000" sx="106000" sy="106000" algn="ctr" rotWithShape="0">
              <a:srgbClr val="000000">
                <a:alpha val="22000"/>
              </a:srgbClr>
            </a:outerShdw>
          </a:effectLst>
        </p:spPr>
      </p:pic>
      <p:sp>
        <p:nvSpPr>
          <p:cNvPr id="28" name="箭號: 向下 27">
            <a:extLst>
              <a:ext uri="{FF2B5EF4-FFF2-40B4-BE49-F238E27FC236}">
                <a16:creationId xmlns:a16="http://schemas.microsoft.com/office/drawing/2014/main" id="{176BCBE1-1B87-F8E8-257C-452CF65E3D84}"/>
              </a:ext>
            </a:extLst>
          </p:cNvPr>
          <p:cNvSpPr/>
          <p:nvPr/>
        </p:nvSpPr>
        <p:spPr>
          <a:xfrm>
            <a:off x="8421565" y="35202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9" name="圖片 28">
            <a:extLst>
              <a:ext uri="{FF2B5EF4-FFF2-40B4-BE49-F238E27FC236}">
                <a16:creationId xmlns:a16="http://schemas.microsoft.com/office/drawing/2014/main" id="{511A7315-CCE9-7C3B-127E-A5C36A578EE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297964" y="4646034"/>
            <a:ext cx="1802877" cy="1385137"/>
          </a:xfrm>
          <a:prstGeom prst="rect">
            <a:avLst/>
          </a:prstGeom>
          <a:effectLst>
            <a:outerShdw blurRad="431800" dist="368300" dir="5760000" sx="106000" sy="106000" algn="ctr" rotWithShape="0">
              <a:srgbClr val="000000">
                <a:alpha val="22000"/>
              </a:srgbClr>
            </a:outerShdw>
          </a:effectLst>
        </p:spPr>
      </p:pic>
      <p:sp>
        <p:nvSpPr>
          <p:cNvPr id="30" name="箭號: 向下 29">
            <a:extLst>
              <a:ext uri="{FF2B5EF4-FFF2-40B4-BE49-F238E27FC236}">
                <a16:creationId xmlns:a16="http://schemas.microsoft.com/office/drawing/2014/main" id="{38910E76-81D1-7756-41FD-7464502B3CF9}"/>
              </a:ext>
            </a:extLst>
          </p:cNvPr>
          <p:cNvSpPr/>
          <p:nvPr/>
        </p:nvSpPr>
        <p:spPr>
          <a:xfrm>
            <a:off x="6117712" y="612256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a16="http://schemas.microsoft.com/office/drawing/2014/main" id="{B2A0E9B1-CB8C-5FFB-C643-C37D1D1ED34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639815" y="4627133"/>
            <a:ext cx="1802876" cy="1385137"/>
          </a:xfrm>
          <a:prstGeom prst="rect">
            <a:avLst/>
          </a:prstGeom>
          <a:effectLst>
            <a:outerShdw blurRad="431800" dist="368300" dir="5760000" sx="106000" sy="106000" algn="ctr" rotWithShape="0">
              <a:srgbClr val="000000">
                <a:alpha val="22000"/>
              </a:srgbClr>
            </a:outerShdw>
          </a:effectLst>
        </p:spPr>
      </p:pic>
      <p:sp>
        <p:nvSpPr>
          <p:cNvPr id="32" name="箭號: 向下 31">
            <a:extLst>
              <a:ext uri="{FF2B5EF4-FFF2-40B4-BE49-F238E27FC236}">
                <a16:creationId xmlns:a16="http://schemas.microsoft.com/office/drawing/2014/main" id="{2E900EAD-CDDA-F8F4-5349-E3C288EA3C73}"/>
              </a:ext>
            </a:extLst>
          </p:cNvPr>
          <p:cNvSpPr/>
          <p:nvPr/>
        </p:nvSpPr>
        <p:spPr>
          <a:xfrm>
            <a:off x="8595913" y="6103663"/>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a:extLst>
              <a:ext uri="{FF2B5EF4-FFF2-40B4-BE49-F238E27FC236}">
                <a16:creationId xmlns:a16="http://schemas.microsoft.com/office/drawing/2014/main" id="{A01F5D97-AC8C-4780-7BD1-2D0C3D08F134}"/>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661026" y="2020643"/>
            <a:ext cx="1120294" cy="1385402"/>
          </a:xfrm>
          <a:prstGeom prst="rect">
            <a:avLst/>
          </a:prstGeom>
          <a:effectLst>
            <a:outerShdw blurRad="431800" dist="368300" dir="5760000" sx="106000" sy="106000" algn="ctr" rotWithShape="0">
              <a:srgbClr val="000000">
                <a:alpha val="22000"/>
              </a:srgbClr>
            </a:outerShdw>
          </a:effectLst>
        </p:spPr>
      </p:pic>
      <p:sp>
        <p:nvSpPr>
          <p:cNvPr id="34" name="箭號: 向下 33">
            <a:extLst>
              <a:ext uri="{FF2B5EF4-FFF2-40B4-BE49-F238E27FC236}">
                <a16:creationId xmlns:a16="http://schemas.microsoft.com/office/drawing/2014/main" id="{EE1E05A6-7BC2-6DD7-C973-B34B5B3D2560}"/>
              </a:ext>
            </a:extLst>
          </p:cNvPr>
          <p:cNvSpPr/>
          <p:nvPr/>
        </p:nvSpPr>
        <p:spPr>
          <a:xfrm>
            <a:off x="6139483" y="3497305"/>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5" name="圖片 34">
            <a:extLst>
              <a:ext uri="{FF2B5EF4-FFF2-40B4-BE49-F238E27FC236}">
                <a16:creationId xmlns:a16="http://schemas.microsoft.com/office/drawing/2014/main" id="{B7CB7374-2C56-7337-D458-0C34345153CC}"/>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591777" y="4626868"/>
            <a:ext cx="1120294" cy="1385401"/>
          </a:xfrm>
          <a:prstGeom prst="rect">
            <a:avLst/>
          </a:prstGeom>
          <a:effectLst>
            <a:outerShdw blurRad="431800" dist="368300" dir="5760000" sx="106000" sy="106000" algn="ctr" rotWithShape="0">
              <a:srgbClr val="000000">
                <a:alpha val="22000"/>
              </a:srgbClr>
            </a:outerShdw>
          </a:effectLst>
        </p:spPr>
      </p:pic>
      <p:sp>
        <p:nvSpPr>
          <p:cNvPr id="37" name="箭號: 向下 36">
            <a:extLst>
              <a:ext uri="{FF2B5EF4-FFF2-40B4-BE49-F238E27FC236}">
                <a16:creationId xmlns:a16="http://schemas.microsoft.com/office/drawing/2014/main" id="{4B251AAD-E11A-886C-F56D-632C45988BC9}"/>
              </a:ext>
            </a:extLst>
          </p:cNvPr>
          <p:cNvSpPr/>
          <p:nvPr/>
        </p:nvSpPr>
        <p:spPr>
          <a:xfrm>
            <a:off x="10096414" y="6094195"/>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462044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Signal Validation Test</a:t>
            </a:r>
            <a:endParaRPr lang="zh-TW" altLang="en-US" sz="5000" b="1" dirty="0">
              <a:cs typeface="+mn-ea"/>
              <a:sym typeface="+mn-lt"/>
            </a:endParaRPr>
          </a:p>
        </p:txBody>
      </p:sp>
      <p:sp>
        <p:nvSpPr>
          <p:cNvPr id="19" name="矩形: 圓角 18">
            <a:extLst>
              <a:ext uri="{FF2B5EF4-FFF2-40B4-BE49-F238E27FC236}">
                <a16:creationId xmlns:a16="http://schemas.microsoft.com/office/drawing/2014/main" id="{D82D9B1D-609A-9AAE-5D23-1C7E104EEB8B}"/>
              </a:ext>
            </a:extLst>
          </p:cNvPr>
          <p:cNvSpPr/>
          <p:nvPr/>
        </p:nvSpPr>
        <p:spPr>
          <a:xfrm>
            <a:off x="895068" y="1792833"/>
            <a:ext cx="351364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9EB9595F-12EC-3929-CECA-37732C572539}"/>
              </a:ext>
            </a:extLst>
          </p:cNvPr>
          <p:cNvSpPr txBox="1"/>
          <p:nvPr/>
        </p:nvSpPr>
        <p:spPr>
          <a:xfrm>
            <a:off x="1000188" y="1832008"/>
            <a:ext cx="3309258" cy="400110"/>
          </a:xfrm>
          <a:prstGeom prst="rect">
            <a:avLst/>
          </a:prstGeom>
          <a:noFill/>
        </p:spPr>
        <p:txBody>
          <a:bodyPr wrap="square">
            <a:spAutoFit/>
          </a:bodyPr>
          <a:lstStyle/>
          <a:p>
            <a:pPr algn="ctr"/>
            <a:r>
              <a:rPr lang="en-US" altLang="zh-TW" sz="2000" b="1" i="0" dirty="0">
                <a:solidFill>
                  <a:schemeClr val="bg1"/>
                </a:solidFill>
                <a:effectLst/>
                <a:cs typeface="+mn-ea"/>
                <a:sym typeface="+mn-lt"/>
              </a:rPr>
              <a:t>Radio Frequency Testing</a:t>
            </a:r>
            <a:endParaRPr lang="zh-TW" altLang="en-US" sz="2000" b="1" i="0" dirty="0">
              <a:solidFill>
                <a:schemeClr val="bg1"/>
              </a:solidFill>
              <a:effectLst/>
              <a:cs typeface="+mn-ea"/>
              <a:sym typeface="+mn-lt"/>
            </a:endParaRPr>
          </a:p>
        </p:txBody>
      </p:sp>
      <p:sp>
        <p:nvSpPr>
          <p:cNvPr id="22" name="矩形: 圓角 21">
            <a:extLst>
              <a:ext uri="{FF2B5EF4-FFF2-40B4-BE49-F238E27FC236}">
                <a16:creationId xmlns:a16="http://schemas.microsoft.com/office/drawing/2014/main" id="{CD478126-8591-E715-4487-90A5BF75BD73}"/>
              </a:ext>
            </a:extLst>
          </p:cNvPr>
          <p:cNvSpPr/>
          <p:nvPr/>
        </p:nvSpPr>
        <p:spPr>
          <a:xfrm>
            <a:off x="895068" y="4221373"/>
            <a:ext cx="3513645"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文字方塊 22">
            <a:extLst>
              <a:ext uri="{FF2B5EF4-FFF2-40B4-BE49-F238E27FC236}">
                <a16:creationId xmlns:a16="http://schemas.microsoft.com/office/drawing/2014/main" id="{4DAEF584-38E3-120C-D9F8-EFD389B45F38}"/>
              </a:ext>
            </a:extLst>
          </p:cNvPr>
          <p:cNvSpPr txBox="1"/>
          <p:nvPr/>
        </p:nvSpPr>
        <p:spPr>
          <a:xfrm>
            <a:off x="989302" y="4259996"/>
            <a:ext cx="3320144" cy="400110"/>
          </a:xfrm>
          <a:prstGeom prst="rect">
            <a:avLst/>
          </a:prstGeom>
          <a:noFill/>
        </p:spPr>
        <p:txBody>
          <a:bodyPr wrap="square">
            <a:spAutoFit/>
          </a:bodyPr>
          <a:lstStyle/>
          <a:p>
            <a:pPr algn="ctr"/>
            <a:r>
              <a:rPr lang="en-US" altLang="zh-TW" sz="2000" b="1" i="0" dirty="0">
                <a:solidFill>
                  <a:schemeClr val="bg1"/>
                </a:solidFill>
                <a:effectLst/>
                <a:cs typeface="+mn-ea"/>
                <a:sym typeface="+mn-lt"/>
              </a:rPr>
              <a:t>Signal / Power / Spectrum</a:t>
            </a:r>
            <a:endParaRPr lang="zh-TW" altLang="en-US" sz="2000" b="1" i="0" dirty="0">
              <a:solidFill>
                <a:schemeClr val="bg1"/>
              </a:solidFill>
              <a:effectLst/>
              <a:cs typeface="+mn-ea"/>
              <a:sym typeface="+mn-lt"/>
            </a:endParaRPr>
          </a:p>
        </p:txBody>
      </p:sp>
      <p:pic>
        <p:nvPicPr>
          <p:cNvPr id="10" name="圖片 9" descr="一張含有 文字, 電子用品 的圖片&#10;&#10;自動產生的描述">
            <a:extLst>
              <a:ext uri="{FF2B5EF4-FFF2-40B4-BE49-F238E27FC236}">
                <a16:creationId xmlns:a16="http://schemas.microsoft.com/office/drawing/2014/main" id="{E2E3E424-72A9-CBD7-8D58-53975ABF58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4389" y="2564203"/>
            <a:ext cx="1694129" cy="313414"/>
          </a:xfrm>
          <a:prstGeom prst="rect">
            <a:avLst/>
          </a:prstGeom>
          <a:effectLst>
            <a:outerShdw blurRad="431800" dist="254000" dir="5760000" sx="106000" sy="106000" algn="ctr" rotWithShape="0">
              <a:srgbClr val="000000">
                <a:alpha val="22000"/>
              </a:srgbClr>
            </a:outerShdw>
          </a:effectLst>
        </p:spPr>
      </p:pic>
      <p:sp>
        <p:nvSpPr>
          <p:cNvPr id="25" name="矩形: 圓角 24">
            <a:extLst>
              <a:ext uri="{FF2B5EF4-FFF2-40B4-BE49-F238E27FC236}">
                <a16:creationId xmlns:a16="http://schemas.microsoft.com/office/drawing/2014/main" id="{6A131498-72DD-9801-5948-5F5216EE826D}"/>
              </a:ext>
            </a:extLst>
          </p:cNvPr>
          <p:cNvSpPr/>
          <p:nvPr/>
        </p:nvSpPr>
        <p:spPr>
          <a:xfrm>
            <a:off x="934389" y="3051031"/>
            <a:ext cx="1771894" cy="332761"/>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2" name="文字方塊 31">
            <a:extLst>
              <a:ext uri="{FF2B5EF4-FFF2-40B4-BE49-F238E27FC236}">
                <a16:creationId xmlns:a16="http://schemas.microsoft.com/office/drawing/2014/main" id="{17FC26C0-293C-37EF-3F3B-DE94FD229F7E}"/>
              </a:ext>
            </a:extLst>
          </p:cNvPr>
          <p:cNvSpPr txBox="1"/>
          <p:nvPr/>
        </p:nvSpPr>
        <p:spPr>
          <a:xfrm>
            <a:off x="918100" y="3036506"/>
            <a:ext cx="1771894" cy="338554"/>
          </a:xfrm>
          <a:prstGeom prst="rect">
            <a:avLst/>
          </a:prstGeom>
          <a:noFill/>
        </p:spPr>
        <p:txBody>
          <a:bodyPr wrap="square" rtlCol="0">
            <a:spAutoFit/>
          </a:bodyPr>
          <a:lstStyle/>
          <a:p>
            <a:pPr algn="ctr"/>
            <a:r>
              <a:rPr lang="en-US" altLang="zh-TW" sz="1600" dirty="0">
                <a:solidFill>
                  <a:schemeClr val="bg1"/>
                </a:solidFill>
                <a:cs typeface="+mn-ea"/>
                <a:sym typeface="+mn-lt"/>
              </a:rPr>
              <a:t>Impedance Test</a:t>
            </a:r>
          </a:p>
        </p:txBody>
      </p:sp>
      <p:sp>
        <p:nvSpPr>
          <p:cNvPr id="33" name="箭號: 向下 32">
            <a:extLst>
              <a:ext uri="{FF2B5EF4-FFF2-40B4-BE49-F238E27FC236}">
                <a16:creationId xmlns:a16="http://schemas.microsoft.com/office/drawing/2014/main" id="{9BD58782-67C2-5070-8447-69E88C699F4F}"/>
              </a:ext>
            </a:extLst>
          </p:cNvPr>
          <p:cNvSpPr/>
          <p:nvPr/>
        </p:nvSpPr>
        <p:spPr>
          <a:xfrm>
            <a:off x="1737593" y="350203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a:extLst>
              <a:ext uri="{FF2B5EF4-FFF2-40B4-BE49-F238E27FC236}">
                <a16:creationId xmlns:a16="http://schemas.microsoft.com/office/drawing/2014/main" id="{F9082951-C75F-7958-DB51-5094B7D50F0B}"/>
              </a:ext>
            </a:extLst>
          </p:cNvPr>
          <p:cNvSpPr txBox="1"/>
          <p:nvPr/>
        </p:nvSpPr>
        <p:spPr>
          <a:xfrm>
            <a:off x="601458" y="3632414"/>
            <a:ext cx="2450456" cy="307777"/>
          </a:xfrm>
          <a:prstGeom prst="rect">
            <a:avLst/>
          </a:prstGeom>
          <a:noFill/>
        </p:spPr>
        <p:txBody>
          <a:bodyPr wrap="square">
            <a:spAutoFit/>
          </a:bodyPr>
          <a:lstStyle/>
          <a:p>
            <a:pPr algn="ctr"/>
            <a:r>
              <a:rPr lang="en-US" altLang="zh-TW" sz="1400" dirty="0">
                <a:cs typeface="+mn-ea"/>
                <a:sym typeface="+mn-lt"/>
              </a:rPr>
              <a:t>Agilent Network Analyzer</a:t>
            </a:r>
            <a:endParaRPr lang="zh-TW" altLang="en-US" sz="1400">
              <a:cs typeface="+mn-ea"/>
              <a:sym typeface="+mn-lt"/>
            </a:endParaRPr>
          </a:p>
        </p:txBody>
      </p:sp>
      <p:pic>
        <p:nvPicPr>
          <p:cNvPr id="35" name="圖片 34">
            <a:extLst>
              <a:ext uri="{FF2B5EF4-FFF2-40B4-BE49-F238E27FC236}">
                <a16:creationId xmlns:a16="http://schemas.microsoft.com/office/drawing/2014/main" id="{2613E74E-D14B-0513-C0AA-73FB3B6392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48648" y="2356429"/>
            <a:ext cx="1711590" cy="710825"/>
          </a:xfrm>
          <a:prstGeom prst="rect">
            <a:avLst/>
          </a:prstGeom>
          <a:effectLst>
            <a:outerShdw blurRad="431800" dist="254000" dir="5760000" sx="106000" sy="106000" algn="ctr" rotWithShape="0">
              <a:srgbClr val="000000">
                <a:alpha val="22000"/>
              </a:srgbClr>
            </a:outerShdw>
          </a:effectLst>
        </p:spPr>
      </p:pic>
      <p:sp>
        <p:nvSpPr>
          <p:cNvPr id="36" name="矩形: 圓角 35">
            <a:extLst>
              <a:ext uri="{FF2B5EF4-FFF2-40B4-BE49-F238E27FC236}">
                <a16:creationId xmlns:a16="http://schemas.microsoft.com/office/drawing/2014/main" id="{F9224643-F198-19EF-B146-563D8E16072B}"/>
              </a:ext>
            </a:extLst>
          </p:cNvPr>
          <p:cNvSpPr/>
          <p:nvPr/>
        </p:nvSpPr>
        <p:spPr>
          <a:xfrm>
            <a:off x="3228126" y="3042710"/>
            <a:ext cx="1771894" cy="332761"/>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7" name="文字方塊 36">
            <a:extLst>
              <a:ext uri="{FF2B5EF4-FFF2-40B4-BE49-F238E27FC236}">
                <a16:creationId xmlns:a16="http://schemas.microsoft.com/office/drawing/2014/main" id="{E88ACED2-1759-3412-B51D-F648457464E2}"/>
              </a:ext>
            </a:extLst>
          </p:cNvPr>
          <p:cNvSpPr txBox="1"/>
          <p:nvPr/>
        </p:nvSpPr>
        <p:spPr>
          <a:xfrm>
            <a:off x="3013406" y="3028185"/>
            <a:ext cx="2201333" cy="338554"/>
          </a:xfrm>
          <a:prstGeom prst="rect">
            <a:avLst/>
          </a:prstGeom>
          <a:noFill/>
        </p:spPr>
        <p:txBody>
          <a:bodyPr wrap="square" rtlCol="0">
            <a:spAutoFit/>
          </a:bodyPr>
          <a:lstStyle/>
          <a:p>
            <a:pPr algn="ctr"/>
            <a:r>
              <a:rPr lang="en-US" altLang="zh-TW" sz="1600" dirty="0">
                <a:solidFill>
                  <a:schemeClr val="bg1"/>
                </a:solidFill>
                <a:cs typeface="+mn-ea"/>
                <a:sym typeface="+mn-lt"/>
              </a:rPr>
              <a:t>Bluetooth</a:t>
            </a:r>
          </a:p>
        </p:txBody>
      </p:sp>
      <p:sp>
        <p:nvSpPr>
          <p:cNvPr id="38" name="箭號: 向下 37">
            <a:extLst>
              <a:ext uri="{FF2B5EF4-FFF2-40B4-BE49-F238E27FC236}">
                <a16:creationId xmlns:a16="http://schemas.microsoft.com/office/drawing/2014/main" id="{1B6DDED0-95B0-E48A-407F-54691EB7892C}"/>
              </a:ext>
            </a:extLst>
          </p:cNvPr>
          <p:cNvSpPr/>
          <p:nvPr/>
        </p:nvSpPr>
        <p:spPr>
          <a:xfrm>
            <a:off x="4003704" y="350565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a:extLst>
              <a:ext uri="{FF2B5EF4-FFF2-40B4-BE49-F238E27FC236}">
                <a16:creationId xmlns:a16="http://schemas.microsoft.com/office/drawing/2014/main" id="{DC383F73-507A-FF6E-DF48-9207D9A3C8C8}"/>
              </a:ext>
            </a:extLst>
          </p:cNvPr>
          <p:cNvSpPr txBox="1"/>
          <p:nvPr/>
        </p:nvSpPr>
        <p:spPr>
          <a:xfrm>
            <a:off x="3104957" y="3649265"/>
            <a:ext cx="2030930" cy="307777"/>
          </a:xfrm>
          <a:prstGeom prst="rect">
            <a:avLst/>
          </a:prstGeom>
          <a:noFill/>
        </p:spPr>
        <p:txBody>
          <a:bodyPr wrap="square">
            <a:spAutoFit/>
          </a:bodyPr>
          <a:lstStyle/>
          <a:p>
            <a:pPr algn="ctr"/>
            <a:r>
              <a:rPr lang="en-US" altLang="zh-TW" sz="1400" dirty="0">
                <a:cs typeface="+mn-ea"/>
                <a:sym typeface="+mn-lt"/>
              </a:rPr>
              <a:t>Anritsu MT8852</a:t>
            </a:r>
            <a:endParaRPr lang="zh-TW" altLang="en-US" sz="1400">
              <a:cs typeface="+mn-ea"/>
              <a:sym typeface="+mn-lt"/>
            </a:endParaRPr>
          </a:p>
        </p:txBody>
      </p:sp>
      <p:pic>
        <p:nvPicPr>
          <p:cNvPr id="44" name="圖片 43">
            <a:extLst>
              <a:ext uri="{FF2B5EF4-FFF2-40B4-BE49-F238E27FC236}">
                <a16:creationId xmlns:a16="http://schemas.microsoft.com/office/drawing/2014/main" id="{62C06F83-4086-7DAF-121C-22D31F89CF4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62072" y="2121028"/>
            <a:ext cx="1886774" cy="925332"/>
          </a:xfrm>
          <a:prstGeom prst="rect">
            <a:avLst/>
          </a:prstGeom>
          <a:effectLst>
            <a:outerShdw blurRad="431800" dist="254000" dir="5760000" sx="106000" sy="106000" algn="ctr" rotWithShape="0">
              <a:srgbClr val="000000">
                <a:alpha val="22000"/>
              </a:srgbClr>
            </a:outerShdw>
          </a:effectLst>
        </p:spPr>
      </p:pic>
      <p:sp>
        <p:nvSpPr>
          <p:cNvPr id="45" name="矩形: 圓角 44">
            <a:extLst>
              <a:ext uri="{FF2B5EF4-FFF2-40B4-BE49-F238E27FC236}">
                <a16:creationId xmlns:a16="http://schemas.microsoft.com/office/drawing/2014/main" id="{E98E3F2D-29D7-53CC-96B3-416F32FE6799}"/>
              </a:ext>
            </a:extLst>
          </p:cNvPr>
          <p:cNvSpPr/>
          <p:nvPr/>
        </p:nvSpPr>
        <p:spPr>
          <a:xfrm>
            <a:off x="5580290" y="3042710"/>
            <a:ext cx="1771894" cy="332761"/>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6" name="文字方塊 45">
            <a:extLst>
              <a:ext uri="{FF2B5EF4-FFF2-40B4-BE49-F238E27FC236}">
                <a16:creationId xmlns:a16="http://schemas.microsoft.com/office/drawing/2014/main" id="{724C40C7-4D26-E0E4-7D06-F83AA581BC70}"/>
              </a:ext>
            </a:extLst>
          </p:cNvPr>
          <p:cNvSpPr txBox="1"/>
          <p:nvPr/>
        </p:nvSpPr>
        <p:spPr>
          <a:xfrm>
            <a:off x="5365570" y="3036652"/>
            <a:ext cx="2201333" cy="338554"/>
          </a:xfrm>
          <a:prstGeom prst="rect">
            <a:avLst/>
          </a:prstGeom>
          <a:noFill/>
        </p:spPr>
        <p:txBody>
          <a:bodyPr wrap="square" rtlCol="0">
            <a:spAutoFit/>
          </a:bodyPr>
          <a:lstStyle/>
          <a:p>
            <a:pPr algn="ctr"/>
            <a:r>
              <a:rPr lang="en-US" altLang="zh-TW" sz="1600" dirty="0">
                <a:solidFill>
                  <a:schemeClr val="bg1"/>
                </a:solidFill>
                <a:cs typeface="+mn-ea"/>
                <a:sym typeface="+mn-lt"/>
              </a:rPr>
              <a:t>WLAN</a:t>
            </a:r>
          </a:p>
        </p:txBody>
      </p:sp>
      <p:sp>
        <p:nvSpPr>
          <p:cNvPr id="47" name="箭號: 向下 46">
            <a:extLst>
              <a:ext uri="{FF2B5EF4-FFF2-40B4-BE49-F238E27FC236}">
                <a16:creationId xmlns:a16="http://schemas.microsoft.com/office/drawing/2014/main" id="{490AA029-D3DF-D0C0-B429-095D716B12FC}"/>
              </a:ext>
            </a:extLst>
          </p:cNvPr>
          <p:cNvSpPr/>
          <p:nvPr/>
        </p:nvSpPr>
        <p:spPr>
          <a:xfrm>
            <a:off x="6436410" y="350565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文字方塊 47">
            <a:extLst>
              <a:ext uri="{FF2B5EF4-FFF2-40B4-BE49-F238E27FC236}">
                <a16:creationId xmlns:a16="http://schemas.microsoft.com/office/drawing/2014/main" id="{1D4B7DB1-481E-B252-2073-6556CDAF5715}"/>
              </a:ext>
            </a:extLst>
          </p:cNvPr>
          <p:cNvSpPr txBox="1"/>
          <p:nvPr/>
        </p:nvSpPr>
        <p:spPr>
          <a:xfrm>
            <a:off x="5500193" y="3667279"/>
            <a:ext cx="2030930" cy="307777"/>
          </a:xfrm>
          <a:prstGeom prst="rect">
            <a:avLst/>
          </a:prstGeom>
          <a:noFill/>
        </p:spPr>
        <p:txBody>
          <a:bodyPr wrap="square">
            <a:spAutoFit/>
          </a:bodyPr>
          <a:lstStyle/>
          <a:p>
            <a:pPr algn="ctr"/>
            <a:r>
              <a:rPr lang="en-US" altLang="zh-TW" sz="1400" dirty="0">
                <a:cs typeface="+mn-ea"/>
                <a:sym typeface="+mn-lt"/>
              </a:rPr>
              <a:t>Anritsu MT8860C</a:t>
            </a:r>
            <a:endParaRPr lang="zh-TW" altLang="en-US" sz="1400">
              <a:cs typeface="+mn-ea"/>
              <a:sym typeface="+mn-lt"/>
            </a:endParaRPr>
          </a:p>
        </p:txBody>
      </p:sp>
      <p:pic>
        <p:nvPicPr>
          <p:cNvPr id="49" name="圖片 48">
            <a:extLst>
              <a:ext uri="{FF2B5EF4-FFF2-40B4-BE49-F238E27FC236}">
                <a16:creationId xmlns:a16="http://schemas.microsoft.com/office/drawing/2014/main" id="{5767B7C4-06F0-7384-862C-1C516A66456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756045" y="2213034"/>
            <a:ext cx="1623564" cy="751574"/>
          </a:xfrm>
          <a:prstGeom prst="rect">
            <a:avLst/>
          </a:prstGeom>
          <a:effectLst>
            <a:outerShdw blurRad="431800" dist="254000" dir="5760000" sx="106000" sy="106000" algn="ctr" rotWithShape="0">
              <a:srgbClr val="000000">
                <a:alpha val="22000"/>
              </a:srgbClr>
            </a:outerShdw>
          </a:effectLst>
        </p:spPr>
      </p:pic>
      <p:pic>
        <p:nvPicPr>
          <p:cNvPr id="50" name="圖片 49">
            <a:extLst>
              <a:ext uri="{FF2B5EF4-FFF2-40B4-BE49-F238E27FC236}">
                <a16:creationId xmlns:a16="http://schemas.microsoft.com/office/drawing/2014/main" id="{D6C99F3C-C93E-58EB-A843-0407BFB9CF1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520825" y="2468942"/>
            <a:ext cx="1886774" cy="368037"/>
          </a:xfrm>
          <a:prstGeom prst="rect">
            <a:avLst/>
          </a:prstGeom>
          <a:effectLst>
            <a:outerShdw blurRad="431800" dist="254000" dir="5760000" sx="106000" sy="106000" algn="ctr" rotWithShape="0">
              <a:srgbClr val="000000">
                <a:alpha val="22000"/>
              </a:srgbClr>
            </a:outerShdw>
          </a:effectLst>
        </p:spPr>
      </p:pic>
      <p:sp>
        <p:nvSpPr>
          <p:cNvPr id="51" name="矩形: 圓角 50">
            <a:extLst>
              <a:ext uri="{FF2B5EF4-FFF2-40B4-BE49-F238E27FC236}">
                <a16:creationId xmlns:a16="http://schemas.microsoft.com/office/drawing/2014/main" id="{A044625A-921F-7912-3CAB-7AF781565605}"/>
              </a:ext>
            </a:extLst>
          </p:cNvPr>
          <p:cNvSpPr/>
          <p:nvPr/>
        </p:nvSpPr>
        <p:spPr>
          <a:xfrm>
            <a:off x="7929116" y="3034746"/>
            <a:ext cx="3478483" cy="332761"/>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4" name="文字方塊 53">
            <a:extLst>
              <a:ext uri="{FF2B5EF4-FFF2-40B4-BE49-F238E27FC236}">
                <a16:creationId xmlns:a16="http://schemas.microsoft.com/office/drawing/2014/main" id="{CCC32BEE-738C-FEE5-DD61-4E484D1CABD0}"/>
              </a:ext>
            </a:extLst>
          </p:cNvPr>
          <p:cNvSpPr txBox="1"/>
          <p:nvPr/>
        </p:nvSpPr>
        <p:spPr>
          <a:xfrm>
            <a:off x="8205927" y="3667278"/>
            <a:ext cx="2814384" cy="307777"/>
          </a:xfrm>
          <a:prstGeom prst="rect">
            <a:avLst/>
          </a:prstGeom>
          <a:noFill/>
        </p:spPr>
        <p:txBody>
          <a:bodyPr wrap="square">
            <a:spAutoFit/>
          </a:bodyPr>
          <a:lstStyle/>
          <a:p>
            <a:pPr algn="ctr"/>
            <a:r>
              <a:rPr lang="en-US" altLang="zh-TW" sz="1400" dirty="0">
                <a:cs typeface="+mn-ea"/>
                <a:sym typeface="+mn-lt"/>
              </a:rPr>
              <a:t>IxChariot / LitePoint IQxel</a:t>
            </a:r>
          </a:p>
        </p:txBody>
      </p:sp>
      <p:sp>
        <p:nvSpPr>
          <p:cNvPr id="52" name="文字方塊 51">
            <a:extLst>
              <a:ext uri="{FF2B5EF4-FFF2-40B4-BE49-F238E27FC236}">
                <a16:creationId xmlns:a16="http://schemas.microsoft.com/office/drawing/2014/main" id="{6E20869B-0CFA-C0DC-775E-1CB9FA9B82D2}"/>
              </a:ext>
            </a:extLst>
          </p:cNvPr>
          <p:cNvSpPr txBox="1"/>
          <p:nvPr/>
        </p:nvSpPr>
        <p:spPr>
          <a:xfrm>
            <a:off x="8567827" y="3028688"/>
            <a:ext cx="2201333" cy="338554"/>
          </a:xfrm>
          <a:prstGeom prst="rect">
            <a:avLst/>
          </a:prstGeom>
          <a:noFill/>
        </p:spPr>
        <p:txBody>
          <a:bodyPr wrap="square" rtlCol="0">
            <a:spAutoFit/>
          </a:bodyPr>
          <a:lstStyle/>
          <a:p>
            <a:pPr algn="ctr"/>
            <a:r>
              <a:rPr lang="en-US" altLang="zh-TW" sz="1600" dirty="0">
                <a:solidFill>
                  <a:schemeClr val="bg1"/>
                </a:solidFill>
                <a:cs typeface="+mn-ea"/>
                <a:sym typeface="+mn-lt"/>
              </a:rPr>
              <a:t>Throughput Test</a:t>
            </a:r>
          </a:p>
        </p:txBody>
      </p:sp>
      <p:sp>
        <p:nvSpPr>
          <p:cNvPr id="53" name="箭號: 向下 52">
            <a:extLst>
              <a:ext uri="{FF2B5EF4-FFF2-40B4-BE49-F238E27FC236}">
                <a16:creationId xmlns:a16="http://schemas.microsoft.com/office/drawing/2014/main" id="{C4C7BE4E-A3D4-529E-C312-E67E46B01FC2}"/>
              </a:ext>
            </a:extLst>
          </p:cNvPr>
          <p:cNvSpPr/>
          <p:nvPr/>
        </p:nvSpPr>
        <p:spPr>
          <a:xfrm>
            <a:off x="9533871" y="3531670"/>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5" name="圖片 54">
            <a:extLst>
              <a:ext uri="{FF2B5EF4-FFF2-40B4-BE49-F238E27FC236}">
                <a16:creationId xmlns:a16="http://schemas.microsoft.com/office/drawing/2014/main" id="{C931E460-30EC-DB2F-B5CA-C2D95A97B8E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59395" y="4914449"/>
            <a:ext cx="1695060" cy="822003"/>
          </a:xfrm>
          <a:prstGeom prst="rect">
            <a:avLst/>
          </a:prstGeom>
          <a:effectLst>
            <a:outerShdw blurRad="431800" dist="254000" dir="5760000" sx="106000" sy="106000" algn="ctr" rotWithShape="0">
              <a:srgbClr val="000000">
                <a:alpha val="22000"/>
              </a:srgbClr>
            </a:outerShdw>
          </a:effectLst>
        </p:spPr>
      </p:pic>
      <p:sp>
        <p:nvSpPr>
          <p:cNvPr id="56" name="箭號: 向下 55">
            <a:extLst>
              <a:ext uri="{FF2B5EF4-FFF2-40B4-BE49-F238E27FC236}">
                <a16:creationId xmlns:a16="http://schemas.microsoft.com/office/drawing/2014/main" id="{C7932291-784B-438A-4663-B7FE4735B99C}"/>
              </a:ext>
            </a:extLst>
          </p:cNvPr>
          <p:cNvSpPr/>
          <p:nvPr/>
        </p:nvSpPr>
        <p:spPr>
          <a:xfrm>
            <a:off x="1611570" y="592879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文字方塊 56">
            <a:extLst>
              <a:ext uri="{FF2B5EF4-FFF2-40B4-BE49-F238E27FC236}">
                <a16:creationId xmlns:a16="http://schemas.microsoft.com/office/drawing/2014/main" id="{A759D61F-4468-A25B-1D37-7AE59A90A7BA}"/>
              </a:ext>
            </a:extLst>
          </p:cNvPr>
          <p:cNvSpPr txBox="1"/>
          <p:nvPr/>
        </p:nvSpPr>
        <p:spPr>
          <a:xfrm>
            <a:off x="675353" y="6108250"/>
            <a:ext cx="2030930" cy="307777"/>
          </a:xfrm>
          <a:prstGeom prst="rect">
            <a:avLst/>
          </a:prstGeom>
          <a:noFill/>
        </p:spPr>
        <p:txBody>
          <a:bodyPr wrap="square">
            <a:spAutoFit/>
          </a:bodyPr>
          <a:lstStyle/>
          <a:p>
            <a:pPr algn="ctr"/>
            <a:r>
              <a:rPr lang="en-US" altLang="zh-TW" sz="1400" dirty="0">
                <a:cs typeface="+mn-ea"/>
                <a:sym typeface="+mn-lt"/>
              </a:rPr>
              <a:t>Agilent Signal Gen.</a:t>
            </a:r>
            <a:endParaRPr lang="zh-TW" altLang="en-US" sz="1400">
              <a:cs typeface="+mn-ea"/>
              <a:sym typeface="+mn-lt"/>
            </a:endParaRPr>
          </a:p>
        </p:txBody>
      </p:sp>
      <p:pic>
        <p:nvPicPr>
          <p:cNvPr id="58" name="圖片 57">
            <a:extLst>
              <a:ext uri="{FF2B5EF4-FFF2-40B4-BE49-F238E27FC236}">
                <a16:creationId xmlns:a16="http://schemas.microsoft.com/office/drawing/2014/main" id="{2DBBC4FB-9DC0-F670-B4D0-47AF72C67B9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223933" y="4896605"/>
            <a:ext cx="1297899" cy="822003"/>
          </a:xfrm>
          <a:prstGeom prst="rect">
            <a:avLst/>
          </a:prstGeom>
          <a:effectLst>
            <a:outerShdw blurRad="431800" dist="254000" dir="5760000" sx="106000" sy="106000" algn="ctr" rotWithShape="0">
              <a:srgbClr val="000000">
                <a:alpha val="22000"/>
              </a:srgbClr>
            </a:outerShdw>
          </a:effectLst>
        </p:spPr>
      </p:pic>
      <p:sp>
        <p:nvSpPr>
          <p:cNvPr id="59" name="箭號: 向下 58">
            <a:extLst>
              <a:ext uri="{FF2B5EF4-FFF2-40B4-BE49-F238E27FC236}">
                <a16:creationId xmlns:a16="http://schemas.microsoft.com/office/drawing/2014/main" id="{C414C504-D6BC-196A-3567-599262CE8B4F}"/>
              </a:ext>
            </a:extLst>
          </p:cNvPr>
          <p:cNvSpPr/>
          <p:nvPr/>
        </p:nvSpPr>
        <p:spPr>
          <a:xfrm>
            <a:off x="3793634" y="5910953"/>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文字方塊 59">
            <a:extLst>
              <a:ext uri="{FF2B5EF4-FFF2-40B4-BE49-F238E27FC236}">
                <a16:creationId xmlns:a16="http://schemas.microsoft.com/office/drawing/2014/main" id="{71EBAE02-CF8C-3A72-5949-B0733DEF3C15}"/>
              </a:ext>
            </a:extLst>
          </p:cNvPr>
          <p:cNvSpPr txBox="1"/>
          <p:nvPr/>
        </p:nvSpPr>
        <p:spPr>
          <a:xfrm>
            <a:off x="2909362" y="6133108"/>
            <a:ext cx="2030930" cy="307777"/>
          </a:xfrm>
          <a:prstGeom prst="rect">
            <a:avLst/>
          </a:prstGeom>
          <a:noFill/>
        </p:spPr>
        <p:txBody>
          <a:bodyPr wrap="square">
            <a:spAutoFit/>
          </a:bodyPr>
          <a:lstStyle/>
          <a:p>
            <a:pPr algn="ctr"/>
            <a:r>
              <a:rPr lang="en-US" altLang="zh-TW" sz="1400" dirty="0">
                <a:cs typeface="+mn-ea"/>
                <a:sym typeface="+mn-lt"/>
              </a:rPr>
              <a:t>Agilent Power Meter</a:t>
            </a:r>
          </a:p>
        </p:txBody>
      </p:sp>
      <p:pic>
        <p:nvPicPr>
          <p:cNvPr id="61" name="圖片 60">
            <a:extLst>
              <a:ext uri="{FF2B5EF4-FFF2-40B4-BE49-F238E27FC236}">
                <a16:creationId xmlns:a16="http://schemas.microsoft.com/office/drawing/2014/main" id="{1E614BC6-6EE2-B7A7-09C9-9B49A0B0B1A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052296" y="5055434"/>
            <a:ext cx="1663796" cy="598267"/>
          </a:xfrm>
          <a:prstGeom prst="rect">
            <a:avLst/>
          </a:prstGeom>
          <a:effectLst>
            <a:outerShdw blurRad="431800" dist="254000" dir="5760000" sx="106000" sy="106000" algn="ctr" rotWithShape="0">
              <a:srgbClr val="000000">
                <a:alpha val="22000"/>
              </a:srgbClr>
            </a:outerShdw>
          </a:effectLst>
        </p:spPr>
      </p:pic>
      <p:sp>
        <p:nvSpPr>
          <p:cNvPr id="62" name="箭號: 向下 61">
            <a:extLst>
              <a:ext uri="{FF2B5EF4-FFF2-40B4-BE49-F238E27FC236}">
                <a16:creationId xmlns:a16="http://schemas.microsoft.com/office/drawing/2014/main" id="{974D2D81-1AFB-F77B-18B7-D69C7C77E71B}"/>
              </a:ext>
            </a:extLst>
          </p:cNvPr>
          <p:cNvSpPr/>
          <p:nvPr/>
        </p:nvSpPr>
        <p:spPr>
          <a:xfrm>
            <a:off x="5853041" y="5921683"/>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文字方塊 62">
            <a:extLst>
              <a:ext uri="{FF2B5EF4-FFF2-40B4-BE49-F238E27FC236}">
                <a16:creationId xmlns:a16="http://schemas.microsoft.com/office/drawing/2014/main" id="{262E0436-E079-0ECD-2EB5-64F4F530CA23}"/>
              </a:ext>
            </a:extLst>
          </p:cNvPr>
          <p:cNvSpPr txBox="1"/>
          <p:nvPr/>
        </p:nvSpPr>
        <p:spPr>
          <a:xfrm>
            <a:off x="4916824" y="6095370"/>
            <a:ext cx="2030930" cy="523220"/>
          </a:xfrm>
          <a:prstGeom prst="rect">
            <a:avLst/>
          </a:prstGeom>
          <a:noFill/>
        </p:spPr>
        <p:txBody>
          <a:bodyPr wrap="square">
            <a:spAutoFit/>
          </a:bodyPr>
          <a:lstStyle/>
          <a:p>
            <a:pPr algn="ctr"/>
            <a:r>
              <a:rPr lang="en-US" altLang="zh-TW" sz="1400" dirty="0">
                <a:cs typeface="+mn-ea"/>
                <a:sym typeface="+mn-lt"/>
              </a:rPr>
              <a:t>Agilent Spectrum Analyzer</a:t>
            </a:r>
          </a:p>
        </p:txBody>
      </p:sp>
      <p:pic>
        <p:nvPicPr>
          <p:cNvPr id="64" name="圖片 63">
            <a:extLst>
              <a:ext uri="{FF2B5EF4-FFF2-40B4-BE49-F238E27FC236}">
                <a16:creationId xmlns:a16="http://schemas.microsoft.com/office/drawing/2014/main" id="{A48E6A42-3D43-6D46-2B61-4959CC11C89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125698" y="4643887"/>
            <a:ext cx="1753773" cy="1074721"/>
          </a:xfrm>
          <a:prstGeom prst="rect">
            <a:avLst/>
          </a:prstGeom>
          <a:effectLst>
            <a:outerShdw blurRad="431800" dist="254000" dir="5760000" sx="106000" sy="106000" algn="ctr" rotWithShape="0">
              <a:srgbClr val="000000">
                <a:alpha val="22000"/>
              </a:srgbClr>
            </a:outerShdw>
          </a:effectLst>
        </p:spPr>
      </p:pic>
      <p:sp>
        <p:nvSpPr>
          <p:cNvPr id="65" name="箭號: 向下 64">
            <a:extLst>
              <a:ext uri="{FF2B5EF4-FFF2-40B4-BE49-F238E27FC236}">
                <a16:creationId xmlns:a16="http://schemas.microsoft.com/office/drawing/2014/main" id="{7FAE274E-1C5F-CFF2-4C19-8376C95058EB}"/>
              </a:ext>
            </a:extLst>
          </p:cNvPr>
          <p:cNvSpPr/>
          <p:nvPr/>
        </p:nvSpPr>
        <p:spPr>
          <a:xfrm>
            <a:off x="7972015" y="591417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文字方塊 65">
            <a:extLst>
              <a:ext uri="{FF2B5EF4-FFF2-40B4-BE49-F238E27FC236}">
                <a16:creationId xmlns:a16="http://schemas.microsoft.com/office/drawing/2014/main" id="{D03E56AE-ED17-48BC-EDF4-E0E6EE1DD1FC}"/>
              </a:ext>
            </a:extLst>
          </p:cNvPr>
          <p:cNvSpPr txBox="1"/>
          <p:nvPr/>
        </p:nvSpPr>
        <p:spPr>
          <a:xfrm>
            <a:off x="7035798" y="6046695"/>
            <a:ext cx="2030930" cy="684803"/>
          </a:xfrm>
          <a:prstGeom prst="rect">
            <a:avLst/>
          </a:prstGeom>
          <a:noFill/>
        </p:spPr>
        <p:txBody>
          <a:bodyPr wrap="square">
            <a:spAutoFit/>
          </a:bodyPr>
          <a:lstStyle/>
          <a:p>
            <a:pPr algn="ctr"/>
            <a:r>
              <a:rPr lang="en-US" altLang="zh-TW" sz="1400" dirty="0">
                <a:cs typeface="+mn-ea"/>
                <a:sym typeface="+mn-lt"/>
              </a:rPr>
              <a:t>Tektronix Signal Measurement Labe</a:t>
            </a:r>
          </a:p>
          <a:p>
            <a:pPr algn="ctr"/>
            <a:r>
              <a:rPr lang="en-US" altLang="zh-TW" sz="1050" dirty="0">
                <a:cs typeface="+mn-ea"/>
                <a:sym typeface="+mn-lt"/>
              </a:rPr>
              <a:t>(4 channel 200GS/s)</a:t>
            </a:r>
          </a:p>
        </p:txBody>
      </p:sp>
      <p:sp>
        <p:nvSpPr>
          <p:cNvPr id="69" name="文字方塊 68">
            <a:extLst>
              <a:ext uri="{FF2B5EF4-FFF2-40B4-BE49-F238E27FC236}">
                <a16:creationId xmlns:a16="http://schemas.microsoft.com/office/drawing/2014/main" id="{34D5575A-130D-4526-85E4-A95A709D4C7F}"/>
              </a:ext>
            </a:extLst>
          </p:cNvPr>
          <p:cNvSpPr txBox="1"/>
          <p:nvPr/>
        </p:nvSpPr>
        <p:spPr>
          <a:xfrm>
            <a:off x="9518171" y="5999190"/>
            <a:ext cx="1892082" cy="684803"/>
          </a:xfrm>
          <a:prstGeom prst="rect">
            <a:avLst/>
          </a:prstGeom>
          <a:noFill/>
        </p:spPr>
        <p:txBody>
          <a:bodyPr wrap="square">
            <a:spAutoFit/>
          </a:bodyPr>
          <a:lstStyle/>
          <a:p>
            <a:pPr algn="ctr"/>
            <a:r>
              <a:rPr lang="da-DK" altLang="zh-TW" sz="1400">
                <a:cs typeface="+mn-ea"/>
                <a:sym typeface="+mn-lt"/>
              </a:rPr>
              <a:t>Sifos POE Tester PSE &amp; PD</a:t>
            </a:r>
          </a:p>
          <a:p>
            <a:pPr algn="ctr"/>
            <a:r>
              <a:rPr lang="da-DK" altLang="zh-TW" sz="1050">
                <a:cs typeface="+mn-ea"/>
                <a:sym typeface="+mn-lt"/>
              </a:rPr>
              <a:t>(802.3/at/af/bt compliance)</a:t>
            </a:r>
            <a:endParaRPr lang="en-US" altLang="zh-TW" sz="1050" dirty="0">
              <a:cs typeface="+mn-ea"/>
              <a:sym typeface="+mn-lt"/>
            </a:endParaRPr>
          </a:p>
        </p:txBody>
      </p:sp>
      <p:pic>
        <p:nvPicPr>
          <p:cNvPr id="70" name="圖片 69">
            <a:extLst>
              <a:ext uri="{FF2B5EF4-FFF2-40B4-BE49-F238E27FC236}">
                <a16:creationId xmlns:a16="http://schemas.microsoft.com/office/drawing/2014/main" id="{D9CA421D-1677-21BD-0E3D-729A8BF1DA78}"/>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9294557" y="4917963"/>
            <a:ext cx="1617636" cy="677150"/>
          </a:xfrm>
          <a:prstGeom prst="rect">
            <a:avLst/>
          </a:prstGeom>
          <a:effectLst>
            <a:outerShdw blurRad="431800" dist="254000" dir="5760000" sx="106000" sy="106000" algn="ctr" rotWithShape="0">
              <a:srgbClr val="000000">
                <a:alpha val="22000"/>
              </a:srgbClr>
            </a:outerShdw>
          </a:effectLst>
        </p:spPr>
      </p:pic>
      <p:pic>
        <p:nvPicPr>
          <p:cNvPr id="67" name="圖片 66">
            <a:extLst>
              <a:ext uri="{FF2B5EF4-FFF2-40B4-BE49-F238E27FC236}">
                <a16:creationId xmlns:a16="http://schemas.microsoft.com/office/drawing/2014/main" id="{9B82ECC9-9DA2-3F0A-E4E8-8DE1DCCC04C7}"/>
              </a:ext>
            </a:extLst>
          </p:cNvPr>
          <p:cNvPicPr>
            <a:picLocks noChangeAspect="1"/>
          </p:cNvPicPr>
          <p:nvPr/>
        </p:nvPicPr>
        <p:blipFill>
          <a:blip r:embed="rId12">
            <a:extLst>
              <a:ext uri="{28A0092B-C50C-407E-A947-70E740481C1C}">
                <a14:useLocalDpi xmlns:a14="http://schemas.microsoft.com/office/drawing/2010/main"/>
              </a:ext>
            </a:extLst>
          </a:blip>
          <a:srcRect/>
          <a:stretch/>
        </p:blipFill>
        <p:spPr>
          <a:xfrm>
            <a:off x="10248169" y="4350850"/>
            <a:ext cx="1328048" cy="697684"/>
          </a:xfrm>
          <a:prstGeom prst="rect">
            <a:avLst/>
          </a:prstGeom>
          <a:effectLst>
            <a:outerShdw blurRad="431800" dist="254000" dir="5760000" sx="106000" sy="106000" algn="ctr" rotWithShape="0">
              <a:srgbClr val="000000">
                <a:alpha val="22000"/>
              </a:srgbClr>
            </a:outerShdw>
          </a:effectLst>
        </p:spPr>
      </p:pic>
      <p:sp>
        <p:nvSpPr>
          <p:cNvPr id="68" name="箭號: 向下 67">
            <a:extLst>
              <a:ext uri="{FF2B5EF4-FFF2-40B4-BE49-F238E27FC236}">
                <a16:creationId xmlns:a16="http://schemas.microsoft.com/office/drawing/2014/main" id="{9C772677-AE52-14BB-477B-7AF66FDCA097}"/>
              </a:ext>
            </a:extLst>
          </p:cNvPr>
          <p:cNvSpPr/>
          <p:nvPr/>
        </p:nvSpPr>
        <p:spPr>
          <a:xfrm>
            <a:off x="10347135" y="582950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615408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24">
            <a:extLst>
              <a:ext uri="{FF2B5EF4-FFF2-40B4-BE49-F238E27FC236}">
                <a16:creationId xmlns:a16="http://schemas.microsoft.com/office/drawing/2014/main" id="{598F9586-D445-2304-57DA-2D895238C3E5}"/>
              </a:ext>
            </a:extLst>
          </p:cNvPr>
          <p:cNvSpPr/>
          <p:nvPr/>
        </p:nvSpPr>
        <p:spPr>
          <a:xfrm>
            <a:off x="434185" y="1109370"/>
            <a:ext cx="3703687"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Shape 317">
            <a:extLst>
              <a:ext uri="{FF2B5EF4-FFF2-40B4-BE49-F238E27FC236}">
                <a16:creationId xmlns:a16="http://schemas.microsoft.com/office/drawing/2014/main" id="{F2B56189-5C0C-6123-0732-18EA6D80E329}"/>
              </a:ext>
            </a:extLst>
          </p:cNvPr>
          <p:cNvSpPr/>
          <p:nvPr/>
        </p:nvSpPr>
        <p:spPr>
          <a:xfrm>
            <a:off x="950966"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18" name="矩形: 圓角 17">
            <a:extLst>
              <a:ext uri="{FF2B5EF4-FFF2-40B4-BE49-F238E27FC236}">
                <a16:creationId xmlns:a16="http://schemas.microsoft.com/office/drawing/2014/main" id="{78DE4A1C-0C56-B70C-1F6C-B2DA56E2A386}"/>
              </a:ext>
            </a:extLst>
          </p:cNvPr>
          <p:cNvSpPr/>
          <p:nvPr/>
        </p:nvSpPr>
        <p:spPr>
          <a:xfrm>
            <a:off x="1387841" y="1863446"/>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 name="文字方塊 4">
            <a:extLst>
              <a:ext uri="{FF2B5EF4-FFF2-40B4-BE49-F238E27FC236}">
                <a16:creationId xmlns:a16="http://schemas.microsoft.com/office/drawing/2014/main" id="{9307E826-A2F3-FFCF-6EE7-2DCD2C4EAF48}"/>
              </a:ext>
            </a:extLst>
          </p:cNvPr>
          <p:cNvSpPr txBox="1"/>
          <p:nvPr/>
        </p:nvSpPr>
        <p:spPr>
          <a:xfrm>
            <a:off x="1407564" y="1943420"/>
            <a:ext cx="1532722" cy="323165"/>
          </a:xfrm>
          <a:prstGeom prst="rect">
            <a:avLst/>
          </a:prstGeom>
          <a:noFill/>
        </p:spPr>
        <p:txBody>
          <a:bodyPr wrap="square" rtlCol="0">
            <a:spAutoFit/>
          </a:bodyPr>
          <a:lstStyle/>
          <a:p>
            <a:pPr algn="ctr"/>
            <a:r>
              <a:rPr lang="en-US" sz="1500" b="1" dirty="0">
                <a:solidFill>
                  <a:schemeClr val="bg1"/>
                </a:solidFill>
                <a:cs typeface="+mn-ea"/>
                <a:sym typeface="+mn-lt"/>
              </a:rPr>
              <a:t>Testing Center</a:t>
            </a:r>
          </a:p>
        </p:txBody>
      </p:sp>
      <p:sp>
        <p:nvSpPr>
          <p:cNvPr id="20" name="矩形: 圓角 24">
            <a:extLst>
              <a:ext uri="{FF2B5EF4-FFF2-40B4-BE49-F238E27FC236}">
                <a16:creationId xmlns:a16="http://schemas.microsoft.com/office/drawing/2014/main" id="{B02E9E6E-1A50-ECE9-16AB-4DAD18DCB9E3}"/>
              </a:ext>
            </a:extLst>
          </p:cNvPr>
          <p:cNvSpPr/>
          <p:nvPr/>
        </p:nvSpPr>
        <p:spPr>
          <a:xfrm>
            <a:off x="3166275" y="1109370"/>
            <a:ext cx="3703687"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Shape 317">
            <a:extLst>
              <a:ext uri="{FF2B5EF4-FFF2-40B4-BE49-F238E27FC236}">
                <a16:creationId xmlns:a16="http://schemas.microsoft.com/office/drawing/2014/main" id="{3FB3E1E0-6D6F-9A2D-A573-1C02E515AE4C}"/>
              </a:ext>
            </a:extLst>
          </p:cNvPr>
          <p:cNvSpPr/>
          <p:nvPr/>
        </p:nvSpPr>
        <p:spPr>
          <a:xfrm>
            <a:off x="3683055"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2" name="矩形: 圓角 21">
            <a:extLst>
              <a:ext uri="{FF2B5EF4-FFF2-40B4-BE49-F238E27FC236}">
                <a16:creationId xmlns:a16="http://schemas.microsoft.com/office/drawing/2014/main" id="{C1301264-61E0-D124-C4D8-B05ACB70F0C8}"/>
              </a:ext>
            </a:extLst>
          </p:cNvPr>
          <p:cNvSpPr/>
          <p:nvPr/>
        </p:nvSpPr>
        <p:spPr>
          <a:xfrm>
            <a:off x="3737746" y="1863446"/>
            <a:ext cx="2386165"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文字方塊 22">
            <a:extLst>
              <a:ext uri="{FF2B5EF4-FFF2-40B4-BE49-F238E27FC236}">
                <a16:creationId xmlns:a16="http://schemas.microsoft.com/office/drawing/2014/main" id="{08C19BE6-13FB-53CA-4CCA-CF738BC6D364}"/>
              </a:ext>
            </a:extLst>
          </p:cNvPr>
          <p:cNvSpPr txBox="1"/>
          <p:nvPr/>
        </p:nvSpPr>
        <p:spPr>
          <a:xfrm>
            <a:off x="3785944" y="1943420"/>
            <a:ext cx="2299461" cy="323165"/>
          </a:xfrm>
          <a:prstGeom prst="rect">
            <a:avLst/>
          </a:prstGeom>
          <a:noFill/>
        </p:spPr>
        <p:txBody>
          <a:bodyPr wrap="square" rtlCol="0">
            <a:spAutoFit/>
          </a:bodyPr>
          <a:lstStyle/>
          <a:p>
            <a:pPr algn="ctr"/>
            <a:r>
              <a:rPr lang="en-US" sz="1500" b="1" dirty="0">
                <a:solidFill>
                  <a:schemeClr val="bg1"/>
                </a:solidFill>
                <a:cs typeface="+mn-ea"/>
                <a:sym typeface="+mn-lt"/>
              </a:rPr>
              <a:t>LAN Performance Test</a:t>
            </a:r>
          </a:p>
        </p:txBody>
      </p:sp>
      <p:sp>
        <p:nvSpPr>
          <p:cNvPr id="30" name="矩形: 圓角 24">
            <a:extLst>
              <a:ext uri="{FF2B5EF4-FFF2-40B4-BE49-F238E27FC236}">
                <a16:creationId xmlns:a16="http://schemas.microsoft.com/office/drawing/2014/main" id="{6881EAC7-F14D-5DD1-2887-6563AA85C09A}"/>
              </a:ext>
            </a:extLst>
          </p:cNvPr>
          <p:cNvSpPr/>
          <p:nvPr/>
        </p:nvSpPr>
        <p:spPr>
          <a:xfrm>
            <a:off x="5872127" y="1109370"/>
            <a:ext cx="3530719"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Shape 317">
            <a:extLst>
              <a:ext uri="{FF2B5EF4-FFF2-40B4-BE49-F238E27FC236}">
                <a16:creationId xmlns:a16="http://schemas.microsoft.com/office/drawing/2014/main" id="{66807EF9-5A87-6197-C416-D9C1BB99FB55}"/>
              </a:ext>
            </a:extLst>
          </p:cNvPr>
          <p:cNvSpPr/>
          <p:nvPr/>
        </p:nvSpPr>
        <p:spPr>
          <a:xfrm>
            <a:off x="6388908"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2" name="矩形: 圓角 31">
            <a:extLst>
              <a:ext uri="{FF2B5EF4-FFF2-40B4-BE49-F238E27FC236}">
                <a16:creationId xmlns:a16="http://schemas.microsoft.com/office/drawing/2014/main" id="{1AAF36FE-C37B-E725-8D90-BC2171F00011}"/>
              </a:ext>
            </a:extLst>
          </p:cNvPr>
          <p:cNvSpPr/>
          <p:nvPr/>
        </p:nvSpPr>
        <p:spPr>
          <a:xfrm>
            <a:off x="6509333" y="1863446"/>
            <a:ext cx="2243562"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文字方塊 32">
            <a:extLst>
              <a:ext uri="{FF2B5EF4-FFF2-40B4-BE49-F238E27FC236}">
                <a16:creationId xmlns:a16="http://schemas.microsoft.com/office/drawing/2014/main" id="{3DB455E1-A953-BA9E-6D30-08482C74BCDF}"/>
              </a:ext>
            </a:extLst>
          </p:cNvPr>
          <p:cNvSpPr txBox="1"/>
          <p:nvPr/>
        </p:nvSpPr>
        <p:spPr>
          <a:xfrm>
            <a:off x="6509334" y="1943420"/>
            <a:ext cx="2251514" cy="323165"/>
          </a:xfrm>
          <a:prstGeom prst="rect">
            <a:avLst/>
          </a:prstGeom>
          <a:noFill/>
        </p:spPr>
        <p:txBody>
          <a:bodyPr wrap="square" rtlCol="0">
            <a:spAutoFit/>
          </a:bodyPr>
          <a:lstStyle/>
          <a:p>
            <a:pPr algn="ctr"/>
            <a:r>
              <a:rPr lang="en-US" sz="1500" b="1" dirty="0">
                <a:solidFill>
                  <a:schemeClr val="bg1"/>
                </a:solidFill>
                <a:cs typeface="+mn-ea"/>
                <a:sym typeface="+mn-lt"/>
              </a:rPr>
              <a:t>LAN Performance Test</a:t>
            </a:r>
          </a:p>
        </p:txBody>
      </p:sp>
      <p:sp>
        <p:nvSpPr>
          <p:cNvPr id="34" name="矩形: 圓角 24">
            <a:extLst>
              <a:ext uri="{FF2B5EF4-FFF2-40B4-BE49-F238E27FC236}">
                <a16:creationId xmlns:a16="http://schemas.microsoft.com/office/drawing/2014/main" id="{BB2912E5-C5A8-143C-0010-42EA2264811C}"/>
              </a:ext>
            </a:extLst>
          </p:cNvPr>
          <p:cNvSpPr/>
          <p:nvPr/>
        </p:nvSpPr>
        <p:spPr>
          <a:xfrm>
            <a:off x="8572647" y="1109370"/>
            <a:ext cx="4098748"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5" name="Shape 317">
            <a:extLst>
              <a:ext uri="{FF2B5EF4-FFF2-40B4-BE49-F238E27FC236}">
                <a16:creationId xmlns:a16="http://schemas.microsoft.com/office/drawing/2014/main" id="{7D90977C-C91C-D62C-FA8C-9D457D6344D9}"/>
              </a:ext>
            </a:extLst>
          </p:cNvPr>
          <p:cNvSpPr/>
          <p:nvPr/>
        </p:nvSpPr>
        <p:spPr>
          <a:xfrm>
            <a:off x="9089427"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6" name="矩形: 圓角 35">
            <a:extLst>
              <a:ext uri="{FF2B5EF4-FFF2-40B4-BE49-F238E27FC236}">
                <a16:creationId xmlns:a16="http://schemas.microsoft.com/office/drawing/2014/main" id="{1821FF6F-4232-2FF9-B3D1-1306610185C2}"/>
              </a:ext>
            </a:extLst>
          </p:cNvPr>
          <p:cNvSpPr/>
          <p:nvPr/>
        </p:nvSpPr>
        <p:spPr>
          <a:xfrm>
            <a:off x="9410799" y="1863446"/>
            <a:ext cx="1830190"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7" name="文字方塊 36">
            <a:extLst>
              <a:ext uri="{FF2B5EF4-FFF2-40B4-BE49-F238E27FC236}">
                <a16:creationId xmlns:a16="http://schemas.microsoft.com/office/drawing/2014/main" id="{47ED0915-89D7-263A-3ACA-7D31E2E2F249}"/>
              </a:ext>
            </a:extLst>
          </p:cNvPr>
          <p:cNvSpPr txBox="1"/>
          <p:nvPr/>
        </p:nvSpPr>
        <p:spPr>
          <a:xfrm>
            <a:off x="9300930" y="1943420"/>
            <a:ext cx="2043399" cy="323165"/>
          </a:xfrm>
          <a:prstGeom prst="rect">
            <a:avLst/>
          </a:prstGeom>
          <a:noFill/>
        </p:spPr>
        <p:txBody>
          <a:bodyPr wrap="square" rtlCol="0">
            <a:spAutoFit/>
          </a:bodyPr>
          <a:lstStyle/>
          <a:p>
            <a:pPr algn="ctr"/>
            <a:r>
              <a:rPr lang="en-US" sz="1500" b="1" dirty="0">
                <a:solidFill>
                  <a:schemeClr val="bg1"/>
                </a:solidFill>
                <a:cs typeface="+mn-ea"/>
                <a:sym typeface="+mn-lt"/>
              </a:rPr>
              <a:t>Spirent 400G Test</a:t>
            </a:r>
          </a:p>
        </p:txBody>
      </p:sp>
      <p:pic>
        <p:nvPicPr>
          <p:cNvPr id="39" name="圖片 38">
            <a:extLst>
              <a:ext uri="{FF2B5EF4-FFF2-40B4-BE49-F238E27FC236}">
                <a16:creationId xmlns:a16="http://schemas.microsoft.com/office/drawing/2014/main" id="{DC0BEC10-3098-F30D-A5AD-87E2A776D0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19930" y="2558761"/>
            <a:ext cx="1617045" cy="1117436"/>
          </a:xfrm>
          <a:prstGeom prst="rect">
            <a:avLst/>
          </a:prstGeom>
          <a:effectLst>
            <a:outerShdw blurRad="431800" dist="254000" dir="5760000" sx="106000" sy="106000" algn="ctr" rotWithShape="0">
              <a:srgbClr val="000000">
                <a:alpha val="22000"/>
              </a:srgbClr>
            </a:outerShdw>
          </a:effectLst>
        </p:spPr>
      </p:pic>
      <p:pic>
        <p:nvPicPr>
          <p:cNvPr id="40" name="圖片 39">
            <a:extLst>
              <a:ext uri="{FF2B5EF4-FFF2-40B4-BE49-F238E27FC236}">
                <a16:creationId xmlns:a16="http://schemas.microsoft.com/office/drawing/2014/main" id="{6417F14F-8B94-76A1-7A13-D0D9F153AC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8165" y="2598624"/>
            <a:ext cx="1391808" cy="1087656"/>
          </a:xfrm>
          <a:prstGeom prst="rect">
            <a:avLst/>
          </a:prstGeom>
          <a:effectLst>
            <a:outerShdw blurRad="431800" dist="254000" dir="5760000" sx="106000" sy="106000" algn="ctr" rotWithShape="0">
              <a:srgbClr val="000000">
                <a:alpha val="22000"/>
              </a:srgbClr>
            </a:outerShdw>
          </a:effectLst>
        </p:spPr>
      </p:pic>
      <p:pic>
        <p:nvPicPr>
          <p:cNvPr id="41" name="圖片 40">
            <a:extLst>
              <a:ext uri="{FF2B5EF4-FFF2-40B4-BE49-F238E27FC236}">
                <a16:creationId xmlns:a16="http://schemas.microsoft.com/office/drawing/2014/main" id="{0C16C096-5AE0-E7D8-4CD7-008B215BD052}"/>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82546" y="2648533"/>
            <a:ext cx="2605713" cy="789272"/>
          </a:xfrm>
          <a:prstGeom prst="rect">
            <a:avLst/>
          </a:prstGeom>
          <a:effectLst>
            <a:outerShdw blurRad="431800" dist="254000" dir="5760000" sx="106000" sy="106000" algn="ctr" rotWithShape="0">
              <a:srgbClr val="000000">
                <a:alpha val="22000"/>
              </a:srgbClr>
            </a:outerShdw>
          </a:effectLst>
        </p:spPr>
      </p:pic>
      <p:sp>
        <p:nvSpPr>
          <p:cNvPr id="9" name="文字方塊 8">
            <a:extLst>
              <a:ext uri="{FF2B5EF4-FFF2-40B4-BE49-F238E27FC236}">
                <a16:creationId xmlns:a16="http://schemas.microsoft.com/office/drawing/2014/main" id="{76EA7AED-41CD-77D9-282E-E7E7B97148CB}"/>
              </a:ext>
            </a:extLst>
          </p:cNvPr>
          <p:cNvSpPr txBox="1"/>
          <p:nvPr/>
        </p:nvSpPr>
        <p:spPr>
          <a:xfrm>
            <a:off x="1061898" y="4369660"/>
            <a:ext cx="2429934" cy="1862048"/>
          </a:xfrm>
          <a:prstGeom prst="rect">
            <a:avLst/>
          </a:prstGeom>
          <a:noFill/>
        </p:spPr>
        <p:txBody>
          <a:bodyPr wrap="square" rtlCol="0">
            <a:spAutoFit/>
          </a:bodyPr>
          <a:lstStyle/>
          <a:p>
            <a:pPr marL="182563" indent="-182563">
              <a:buFont typeface="Arial" panose="020B0604020202020204" pitchFamily="34" charset="0"/>
              <a:buChar char="•"/>
            </a:pPr>
            <a:r>
              <a:rPr lang="en-US" sz="1150" dirty="0">
                <a:cs typeface="+mn-ea"/>
                <a:sym typeface="+mn-lt"/>
              </a:rPr>
              <a:t>100/1G/10G/25G/40G/100G Ethernet (12-Port Dual Media QSFP+)</a:t>
            </a:r>
          </a:p>
          <a:p>
            <a:pPr marL="182563" indent="-182563">
              <a:buFont typeface="Arial" panose="020B0604020202020204" pitchFamily="34" charset="0"/>
              <a:buChar char="•"/>
            </a:pPr>
            <a:r>
              <a:rPr lang="en-US" sz="1150" dirty="0">
                <a:cs typeface="+mn-ea"/>
                <a:sym typeface="+mn-lt"/>
              </a:rPr>
              <a:t>Test 16 port RJ45 or fiber (SFP+)*3</a:t>
            </a:r>
          </a:p>
          <a:p>
            <a:pPr marL="182563" indent="-182563">
              <a:buFont typeface="Arial" panose="020B0604020202020204" pitchFamily="34" charset="0"/>
              <a:buChar char="•"/>
            </a:pPr>
            <a:r>
              <a:rPr lang="en-US" sz="1150" dirty="0">
                <a:cs typeface="+mn-ea"/>
                <a:sym typeface="+mn-lt"/>
              </a:rPr>
              <a:t>Test 16 Port RJ45 10G/5G/1G/100M/10M</a:t>
            </a:r>
          </a:p>
          <a:p>
            <a:pPr marL="182563" indent="-182563">
              <a:buFont typeface="Arial" panose="020B0604020202020204" pitchFamily="34" charset="0"/>
              <a:buChar char="•"/>
            </a:pPr>
            <a:r>
              <a:rPr lang="en-US" sz="1150" dirty="0">
                <a:cs typeface="+mn-ea"/>
                <a:sym typeface="+mn-lt"/>
              </a:rPr>
              <a:t>Test Standard RFC2544 or RFC 2889</a:t>
            </a:r>
          </a:p>
          <a:p>
            <a:pPr marL="182563" indent="-182563">
              <a:buFont typeface="Arial" panose="020B0604020202020204" pitchFamily="34" charset="0"/>
              <a:buChar char="•"/>
            </a:pPr>
            <a:r>
              <a:rPr lang="en-US" sz="1150" dirty="0">
                <a:cs typeface="+mn-ea"/>
                <a:sym typeface="+mn-lt"/>
              </a:rPr>
              <a:t>WiFi-modules</a:t>
            </a:r>
          </a:p>
        </p:txBody>
      </p:sp>
      <p:sp>
        <p:nvSpPr>
          <p:cNvPr id="46" name="文字方塊 45">
            <a:extLst>
              <a:ext uri="{FF2B5EF4-FFF2-40B4-BE49-F238E27FC236}">
                <a16:creationId xmlns:a16="http://schemas.microsoft.com/office/drawing/2014/main" id="{B07EA351-738C-BE8D-013B-85AF2360BFD5}"/>
              </a:ext>
            </a:extLst>
          </p:cNvPr>
          <p:cNvSpPr txBox="1"/>
          <p:nvPr/>
        </p:nvSpPr>
        <p:spPr>
          <a:xfrm>
            <a:off x="6475802" y="4378352"/>
            <a:ext cx="2429934" cy="1331134"/>
          </a:xfrm>
          <a:prstGeom prst="rect">
            <a:avLst/>
          </a:prstGeom>
          <a:noFill/>
        </p:spPr>
        <p:txBody>
          <a:bodyPr wrap="square" rtlCol="0">
            <a:spAutoFit/>
          </a:bodyPr>
          <a:lstStyle/>
          <a:p>
            <a:pPr marL="182563" indent="-182563">
              <a:buFont typeface="Arial" panose="020B0604020202020204" pitchFamily="34" charset="0"/>
              <a:buChar char="•"/>
            </a:pPr>
            <a:r>
              <a:rPr lang="en-US" sz="1150" dirty="0">
                <a:cs typeface="+mn-ea"/>
                <a:sym typeface="+mn-lt"/>
              </a:rPr>
              <a:t>100/1G/10G/25G/40G/100G Ethernet (12-Port Dual Media QSFP+)</a:t>
            </a:r>
          </a:p>
          <a:p>
            <a:pPr marL="182563" indent="-182563">
              <a:buFont typeface="Arial" panose="020B0604020202020204" pitchFamily="34" charset="0"/>
              <a:buChar char="•"/>
            </a:pPr>
            <a:r>
              <a:rPr lang="en-US" sz="1150" dirty="0">
                <a:cs typeface="+mn-ea"/>
                <a:sym typeface="+mn-lt"/>
              </a:rPr>
              <a:t>Test 16 port RJ45 or fiber (SFP+)</a:t>
            </a:r>
          </a:p>
          <a:p>
            <a:pPr marL="182563" indent="-182563">
              <a:buFont typeface="Arial" panose="020B0604020202020204" pitchFamily="34" charset="0"/>
              <a:buChar char="•"/>
            </a:pPr>
            <a:r>
              <a:rPr lang="en-US" sz="1150" dirty="0">
                <a:cs typeface="+mn-ea"/>
                <a:sym typeface="+mn-lt"/>
              </a:rPr>
              <a:t>Test Standard RFC2544 or RFC 2889</a:t>
            </a:r>
          </a:p>
        </p:txBody>
      </p:sp>
      <p:sp>
        <p:nvSpPr>
          <p:cNvPr id="47" name="文字方塊 46">
            <a:extLst>
              <a:ext uri="{FF2B5EF4-FFF2-40B4-BE49-F238E27FC236}">
                <a16:creationId xmlns:a16="http://schemas.microsoft.com/office/drawing/2014/main" id="{376D8A57-3429-EEFF-CED9-33223808F07E}"/>
              </a:ext>
            </a:extLst>
          </p:cNvPr>
          <p:cNvSpPr txBox="1"/>
          <p:nvPr/>
        </p:nvSpPr>
        <p:spPr>
          <a:xfrm>
            <a:off x="3775283" y="4391667"/>
            <a:ext cx="2429934" cy="1154162"/>
          </a:xfrm>
          <a:prstGeom prst="rect">
            <a:avLst/>
          </a:prstGeom>
          <a:noFill/>
        </p:spPr>
        <p:txBody>
          <a:bodyPr wrap="square" rtlCol="0">
            <a:spAutoFit/>
          </a:bodyPr>
          <a:lstStyle/>
          <a:p>
            <a:pPr marL="182563" indent="-182563">
              <a:buFont typeface="Arial" panose="020B0604020202020204" pitchFamily="34" charset="0"/>
              <a:buChar char="•"/>
            </a:pPr>
            <a:r>
              <a:rPr lang="en-US" sz="1150" dirty="0">
                <a:cs typeface="+mn-ea"/>
                <a:sym typeface="+mn-lt"/>
              </a:rPr>
              <a:t>10/100/1G Ethernet (12-Port Dual Media QSFP+)</a:t>
            </a:r>
          </a:p>
          <a:p>
            <a:pPr marL="182563" indent="-182563">
              <a:buFont typeface="Arial" panose="020B0604020202020204" pitchFamily="34" charset="0"/>
              <a:buChar char="•"/>
            </a:pPr>
            <a:r>
              <a:rPr lang="en-US" sz="1150" dirty="0">
                <a:cs typeface="+mn-ea"/>
                <a:sym typeface="+mn-lt"/>
              </a:rPr>
              <a:t>Test 36 port RJ45 or fiber (SFP+)</a:t>
            </a:r>
          </a:p>
          <a:p>
            <a:pPr marL="182563" indent="-182563">
              <a:buFont typeface="Arial" panose="020B0604020202020204" pitchFamily="34" charset="0"/>
              <a:buChar char="•"/>
            </a:pPr>
            <a:r>
              <a:rPr lang="en-US" sz="1150" dirty="0">
                <a:cs typeface="+mn-ea"/>
                <a:sym typeface="+mn-lt"/>
              </a:rPr>
              <a:t>Test Standard RFC2544 or RFC 2889</a:t>
            </a:r>
          </a:p>
        </p:txBody>
      </p:sp>
      <p:sp>
        <p:nvSpPr>
          <p:cNvPr id="48" name="文字方塊 47">
            <a:extLst>
              <a:ext uri="{FF2B5EF4-FFF2-40B4-BE49-F238E27FC236}">
                <a16:creationId xmlns:a16="http://schemas.microsoft.com/office/drawing/2014/main" id="{6BEB92AC-A078-FA49-8A42-0F637549F32A}"/>
              </a:ext>
            </a:extLst>
          </p:cNvPr>
          <p:cNvSpPr txBox="1"/>
          <p:nvPr/>
        </p:nvSpPr>
        <p:spPr>
          <a:xfrm>
            <a:off x="9147587" y="4369660"/>
            <a:ext cx="2429934" cy="1508105"/>
          </a:xfrm>
          <a:prstGeom prst="rect">
            <a:avLst/>
          </a:prstGeom>
          <a:noFill/>
        </p:spPr>
        <p:txBody>
          <a:bodyPr wrap="square" rtlCol="0">
            <a:spAutoFit/>
          </a:bodyPr>
          <a:lstStyle/>
          <a:p>
            <a:pPr marL="171450" indent="-171450">
              <a:buFont typeface="Arial" panose="020B0604020202020204" pitchFamily="34" charset="0"/>
              <a:buChar char="•"/>
            </a:pPr>
            <a:r>
              <a:rPr lang="en-US" sz="1150" dirty="0">
                <a:cs typeface="+mn-ea"/>
                <a:sym typeface="+mn-lt"/>
              </a:rPr>
              <a:t>PAM4:</a:t>
            </a:r>
          </a:p>
          <a:p>
            <a:pPr marL="180000" lvl="1"/>
            <a:r>
              <a:rPr lang="en-US" sz="1150" dirty="0">
                <a:cs typeface="+mn-ea"/>
                <a:sym typeface="+mn-lt"/>
              </a:rPr>
              <a:t>8 x 400GbE, 16 x 200GbE, 32 x 100GAUI-2, 64 x 50GAUI-1</a:t>
            </a:r>
          </a:p>
          <a:p>
            <a:pPr marL="171450" indent="-171450">
              <a:buFont typeface="Arial" panose="020B0604020202020204" pitchFamily="34" charset="0"/>
              <a:buChar char="•"/>
            </a:pPr>
            <a:r>
              <a:rPr lang="en-US" sz="1150" dirty="0">
                <a:cs typeface="+mn-ea"/>
                <a:sym typeface="+mn-lt"/>
              </a:rPr>
              <a:t>NRZ(25G)</a:t>
            </a:r>
          </a:p>
          <a:p>
            <a:pPr marL="180000" lvl="1"/>
            <a:r>
              <a:rPr lang="en-US" sz="1150" dirty="0">
                <a:cs typeface="+mn-ea"/>
                <a:sym typeface="+mn-lt"/>
              </a:rPr>
              <a:t>16 x 100GAUI-4, 32 x 50GAUI-2, 32 x 25GAUI</a:t>
            </a:r>
          </a:p>
          <a:p>
            <a:pPr marL="171450" indent="-171450">
              <a:buFont typeface="Arial" panose="020B0604020202020204" pitchFamily="34" charset="0"/>
              <a:buChar char="•"/>
            </a:pPr>
            <a:r>
              <a:rPr lang="en-US" sz="1150" dirty="0">
                <a:cs typeface="+mn-ea"/>
                <a:sym typeface="+mn-lt"/>
              </a:rPr>
              <a:t>NRX(Others): 16 x 40GbE, 32 x 10GbE</a:t>
            </a:r>
          </a:p>
        </p:txBody>
      </p:sp>
      <p:sp>
        <p:nvSpPr>
          <p:cNvPr id="49" name="箭號: 向下 48">
            <a:extLst>
              <a:ext uri="{FF2B5EF4-FFF2-40B4-BE49-F238E27FC236}">
                <a16:creationId xmlns:a16="http://schemas.microsoft.com/office/drawing/2014/main" id="{81813BA1-E3A2-E078-C82B-10140B09BFD5}"/>
              </a:ext>
            </a:extLst>
          </p:cNvPr>
          <p:cNvSpPr/>
          <p:nvPr/>
        </p:nvSpPr>
        <p:spPr>
          <a:xfrm>
            <a:off x="2124282" y="419320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箭號: 向下 49">
            <a:extLst>
              <a:ext uri="{FF2B5EF4-FFF2-40B4-BE49-F238E27FC236}">
                <a16:creationId xmlns:a16="http://schemas.microsoft.com/office/drawing/2014/main" id="{0B9DC7DD-4732-67AC-7BBB-6FB0F0369B9F}"/>
              </a:ext>
            </a:extLst>
          </p:cNvPr>
          <p:cNvSpPr/>
          <p:nvPr/>
        </p:nvSpPr>
        <p:spPr>
          <a:xfrm>
            <a:off x="4829462" y="418641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箭號: 向下 50">
            <a:extLst>
              <a:ext uri="{FF2B5EF4-FFF2-40B4-BE49-F238E27FC236}">
                <a16:creationId xmlns:a16="http://schemas.microsoft.com/office/drawing/2014/main" id="{6ED57A80-844C-A06A-28EF-A1B11C7D3322}"/>
              </a:ext>
            </a:extLst>
          </p:cNvPr>
          <p:cNvSpPr/>
          <p:nvPr/>
        </p:nvSpPr>
        <p:spPr>
          <a:xfrm>
            <a:off x="7541719" y="417542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箭號: 向下 51">
            <a:extLst>
              <a:ext uri="{FF2B5EF4-FFF2-40B4-BE49-F238E27FC236}">
                <a16:creationId xmlns:a16="http://schemas.microsoft.com/office/drawing/2014/main" id="{06328BDC-5183-4568-B4BD-FF147B3B315B}"/>
              </a:ext>
            </a:extLst>
          </p:cNvPr>
          <p:cNvSpPr/>
          <p:nvPr/>
        </p:nvSpPr>
        <p:spPr>
          <a:xfrm>
            <a:off x="10304650" y="4172110"/>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3" name="圖片 52">
            <a:extLst>
              <a:ext uri="{FF2B5EF4-FFF2-40B4-BE49-F238E27FC236}">
                <a16:creationId xmlns:a16="http://schemas.microsoft.com/office/drawing/2014/main" id="{00B15BCE-B83D-564F-D733-063B25B73B1F}"/>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540468" y="2579257"/>
            <a:ext cx="1327120" cy="1117575"/>
          </a:xfrm>
          <a:prstGeom prst="rect">
            <a:avLst/>
          </a:prstGeom>
          <a:effectLst>
            <a:outerShdw blurRad="431800" dist="254000" dir="5760000" sx="106000" sy="106000" algn="ctr" rotWithShape="0">
              <a:srgbClr val="000000">
                <a:alpha val="22000"/>
              </a:srgbClr>
            </a:outerShdw>
          </a:effectLst>
        </p:spPr>
      </p:pic>
      <p:sp>
        <p:nvSpPr>
          <p:cNvPr id="43" name="文字方塊 42">
            <a:extLst>
              <a:ext uri="{FF2B5EF4-FFF2-40B4-BE49-F238E27FC236}">
                <a16:creationId xmlns:a16="http://schemas.microsoft.com/office/drawing/2014/main" id="{8DB380BD-D929-5774-7CE8-095ED9927722}"/>
              </a:ext>
            </a:extLst>
          </p:cNvPr>
          <p:cNvSpPr txBox="1"/>
          <p:nvPr/>
        </p:nvSpPr>
        <p:spPr>
          <a:xfrm>
            <a:off x="3839090" y="3782358"/>
            <a:ext cx="2187268" cy="307777"/>
          </a:xfrm>
          <a:prstGeom prst="rect">
            <a:avLst/>
          </a:prstGeom>
          <a:noFill/>
        </p:spPr>
        <p:txBody>
          <a:bodyPr wrap="square" rtlCol="0">
            <a:spAutoFit/>
          </a:bodyPr>
          <a:lstStyle/>
          <a:p>
            <a:pPr algn="ctr"/>
            <a:r>
              <a:rPr lang="en-US" sz="1400" b="1" dirty="0">
                <a:solidFill>
                  <a:srgbClr val="0C6C8A"/>
                </a:solidFill>
                <a:cs typeface="+mn-ea"/>
                <a:sym typeface="+mn-lt"/>
              </a:rPr>
              <a:t>Spirent CHS-9000A</a:t>
            </a:r>
          </a:p>
        </p:txBody>
      </p:sp>
      <p:sp>
        <p:nvSpPr>
          <p:cNvPr id="44" name="文字方塊 43">
            <a:extLst>
              <a:ext uri="{FF2B5EF4-FFF2-40B4-BE49-F238E27FC236}">
                <a16:creationId xmlns:a16="http://schemas.microsoft.com/office/drawing/2014/main" id="{AAE52C03-12E3-F871-9827-2A2AC596377C}"/>
              </a:ext>
            </a:extLst>
          </p:cNvPr>
          <p:cNvSpPr txBox="1"/>
          <p:nvPr/>
        </p:nvSpPr>
        <p:spPr>
          <a:xfrm>
            <a:off x="6697564" y="3780867"/>
            <a:ext cx="1875083" cy="307777"/>
          </a:xfrm>
          <a:prstGeom prst="rect">
            <a:avLst/>
          </a:prstGeom>
          <a:noFill/>
        </p:spPr>
        <p:txBody>
          <a:bodyPr wrap="square" rtlCol="0">
            <a:spAutoFit/>
          </a:bodyPr>
          <a:lstStyle/>
          <a:p>
            <a:pPr algn="ctr"/>
            <a:r>
              <a:rPr lang="en-US" sz="1400" b="1" dirty="0">
                <a:solidFill>
                  <a:srgbClr val="0C6C8A"/>
                </a:solidFill>
                <a:cs typeface="+mn-ea"/>
                <a:sym typeface="+mn-lt"/>
              </a:rPr>
              <a:t>Spirent N11U</a:t>
            </a:r>
          </a:p>
        </p:txBody>
      </p:sp>
      <p:sp>
        <p:nvSpPr>
          <p:cNvPr id="45" name="文字方塊 44">
            <a:extLst>
              <a:ext uri="{FF2B5EF4-FFF2-40B4-BE49-F238E27FC236}">
                <a16:creationId xmlns:a16="http://schemas.microsoft.com/office/drawing/2014/main" id="{828B2E44-3DF7-24FA-4F5F-D4200467CA56}"/>
              </a:ext>
            </a:extLst>
          </p:cNvPr>
          <p:cNvSpPr txBox="1"/>
          <p:nvPr/>
        </p:nvSpPr>
        <p:spPr>
          <a:xfrm>
            <a:off x="9046525" y="3573953"/>
            <a:ext cx="2547186" cy="523220"/>
          </a:xfrm>
          <a:prstGeom prst="rect">
            <a:avLst/>
          </a:prstGeom>
          <a:noFill/>
        </p:spPr>
        <p:txBody>
          <a:bodyPr wrap="square" rtlCol="0">
            <a:spAutoFit/>
          </a:bodyPr>
          <a:lstStyle/>
          <a:p>
            <a:pPr algn="ctr"/>
            <a:r>
              <a:rPr lang="en-US" sz="1400" b="1" dirty="0">
                <a:solidFill>
                  <a:srgbClr val="0C6C8A"/>
                </a:solidFill>
                <a:cs typeface="+mn-ea"/>
                <a:sym typeface="+mn-lt"/>
              </a:rPr>
              <a:t>Spirent dX3 G400G</a:t>
            </a:r>
          </a:p>
          <a:p>
            <a:pPr algn="ctr"/>
            <a:r>
              <a:rPr lang="en-US" sz="1400" b="1" dirty="0">
                <a:solidFill>
                  <a:srgbClr val="0C6C8A"/>
                </a:solidFill>
                <a:cs typeface="+mn-ea"/>
                <a:sym typeface="+mn-lt"/>
              </a:rPr>
              <a:t>Seven-Speed Appliance</a:t>
            </a:r>
          </a:p>
        </p:txBody>
      </p:sp>
      <p:sp>
        <p:nvSpPr>
          <p:cNvPr id="42" name="文字方塊 41">
            <a:extLst>
              <a:ext uri="{FF2B5EF4-FFF2-40B4-BE49-F238E27FC236}">
                <a16:creationId xmlns:a16="http://schemas.microsoft.com/office/drawing/2014/main" id="{8CEFE436-A5C4-27DF-1942-7BFFE46E9166}"/>
              </a:ext>
            </a:extLst>
          </p:cNvPr>
          <p:cNvSpPr txBox="1"/>
          <p:nvPr/>
        </p:nvSpPr>
        <p:spPr>
          <a:xfrm>
            <a:off x="1180236" y="3798786"/>
            <a:ext cx="2093433" cy="307777"/>
          </a:xfrm>
          <a:prstGeom prst="rect">
            <a:avLst/>
          </a:prstGeom>
          <a:noFill/>
        </p:spPr>
        <p:txBody>
          <a:bodyPr wrap="square" rtlCol="0">
            <a:spAutoFit/>
          </a:bodyPr>
          <a:lstStyle/>
          <a:p>
            <a:pPr algn="ctr"/>
            <a:r>
              <a:rPr lang="en-US" sz="1400" b="1" dirty="0">
                <a:solidFill>
                  <a:srgbClr val="0C6C8A"/>
                </a:solidFill>
                <a:cs typeface="+mn-ea"/>
                <a:sym typeface="+mn-lt"/>
              </a:rPr>
              <a:t>Spirent Testing Center</a:t>
            </a:r>
          </a:p>
        </p:txBody>
      </p:sp>
      <p:sp>
        <p:nvSpPr>
          <p:cNvPr id="54" name="文字方塊 53">
            <a:extLst>
              <a:ext uri="{FF2B5EF4-FFF2-40B4-BE49-F238E27FC236}">
                <a16:creationId xmlns:a16="http://schemas.microsoft.com/office/drawing/2014/main" id="{C53BCA64-3890-29EE-5711-793F39BC5C3E}"/>
              </a:ext>
            </a:extLst>
          </p:cNvPr>
          <p:cNvSpPr txBox="1"/>
          <p:nvPr/>
        </p:nvSpPr>
        <p:spPr>
          <a:xfrm>
            <a:off x="697006" y="46148"/>
            <a:ext cx="8935927" cy="1384995"/>
          </a:xfrm>
          <a:prstGeom prst="rect">
            <a:avLst/>
          </a:prstGeom>
          <a:noFill/>
        </p:spPr>
        <p:txBody>
          <a:bodyPr wrap="square" rtlCol="0">
            <a:spAutoFit/>
          </a:bodyPr>
          <a:lstStyle/>
          <a:p>
            <a:r>
              <a:rPr lang="en-US" sz="4200" b="1" dirty="0">
                <a:cs typeface="+mn-ea"/>
                <a:sym typeface="+mn-lt"/>
              </a:rPr>
              <a:t>Networking Specific Design and Validation Facilities</a:t>
            </a:r>
          </a:p>
        </p:txBody>
      </p:sp>
    </p:spTree>
    <p:extLst>
      <p:ext uri="{BB962C8B-B14F-4D97-AF65-F5344CB8AC3E}">
        <p14:creationId xmlns:p14="http://schemas.microsoft.com/office/powerpoint/2010/main" val="25123301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46148"/>
            <a:ext cx="8935927" cy="1384995"/>
          </a:xfrm>
          <a:prstGeom prst="rect">
            <a:avLst/>
          </a:prstGeom>
          <a:noFill/>
        </p:spPr>
        <p:txBody>
          <a:bodyPr wrap="square" rtlCol="0">
            <a:spAutoFit/>
          </a:bodyPr>
          <a:lstStyle/>
          <a:p>
            <a:r>
              <a:rPr lang="en-US" altLang="zh-TW" sz="4200" b="1" dirty="0">
                <a:cs typeface="+mn-ea"/>
                <a:sym typeface="+mn-lt"/>
              </a:rPr>
              <a:t>Networking Specific Design and Validation Facilities</a:t>
            </a:r>
            <a:endParaRPr lang="zh-TW" altLang="en-US" sz="4200" b="1" dirty="0">
              <a:cs typeface="+mn-ea"/>
              <a:sym typeface="+mn-lt"/>
            </a:endParaRPr>
          </a:p>
        </p:txBody>
      </p:sp>
      <p:sp>
        <p:nvSpPr>
          <p:cNvPr id="12" name="矩形: 圓角 24">
            <a:extLst>
              <a:ext uri="{FF2B5EF4-FFF2-40B4-BE49-F238E27FC236}">
                <a16:creationId xmlns:a16="http://schemas.microsoft.com/office/drawing/2014/main" id="{A3A94C82-1199-FFFC-1916-C7E241649901}"/>
              </a:ext>
            </a:extLst>
          </p:cNvPr>
          <p:cNvSpPr/>
          <p:nvPr/>
        </p:nvSpPr>
        <p:spPr>
          <a:xfrm>
            <a:off x="362933" y="1153180"/>
            <a:ext cx="3703687"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Shape 317">
            <a:extLst>
              <a:ext uri="{FF2B5EF4-FFF2-40B4-BE49-F238E27FC236}">
                <a16:creationId xmlns:a16="http://schemas.microsoft.com/office/drawing/2014/main" id="{8CE94D34-A1B7-960B-2B23-B8C3B562AA9C}"/>
              </a:ext>
            </a:extLst>
          </p:cNvPr>
          <p:cNvSpPr/>
          <p:nvPr/>
        </p:nvSpPr>
        <p:spPr>
          <a:xfrm>
            <a:off x="950966"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0" name="矩形: 圓角 19">
            <a:extLst>
              <a:ext uri="{FF2B5EF4-FFF2-40B4-BE49-F238E27FC236}">
                <a16:creationId xmlns:a16="http://schemas.microsoft.com/office/drawing/2014/main" id="{D81DDB48-0116-4E67-2542-23A32218A764}"/>
              </a:ext>
            </a:extLst>
          </p:cNvPr>
          <p:cNvSpPr/>
          <p:nvPr/>
        </p:nvSpPr>
        <p:spPr>
          <a:xfrm>
            <a:off x="1233901" y="1863446"/>
            <a:ext cx="1963802"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65E5A0C9-5735-717F-84A4-B0F976ACF8F4}"/>
              </a:ext>
            </a:extLst>
          </p:cNvPr>
          <p:cNvSpPr txBox="1"/>
          <p:nvPr/>
        </p:nvSpPr>
        <p:spPr>
          <a:xfrm>
            <a:off x="1234000" y="1943420"/>
            <a:ext cx="1963803" cy="323165"/>
          </a:xfrm>
          <a:prstGeom prst="rect">
            <a:avLst/>
          </a:prstGeom>
          <a:noFill/>
        </p:spPr>
        <p:txBody>
          <a:bodyPr wrap="square" rtlCol="0">
            <a:spAutoFit/>
          </a:bodyPr>
          <a:lstStyle/>
          <a:p>
            <a:pPr algn="ctr"/>
            <a:r>
              <a:rPr lang="en-US" altLang="zh-TW" sz="1500" b="1" dirty="0">
                <a:solidFill>
                  <a:schemeClr val="bg1"/>
                </a:solidFill>
                <a:cs typeface="+mn-ea"/>
                <a:sym typeface="+mn-lt"/>
              </a:rPr>
              <a:t>100G Load Tester</a:t>
            </a:r>
            <a:endParaRPr lang="zh-TW" altLang="en-US" sz="1500" b="1">
              <a:solidFill>
                <a:schemeClr val="bg1"/>
              </a:solidFill>
              <a:cs typeface="+mn-ea"/>
              <a:sym typeface="+mn-lt"/>
            </a:endParaRPr>
          </a:p>
        </p:txBody>
      </p:sp>
      <p:sp>
        <p:nvSpPr>
          <p:cNvPr id="22" name="矩形: 圓角 24">
            <a:extLst>
              <a:ext uri="{FF2B5EF4-FFF2-40B4-BE49-F238E27FC236}">
                <a16:creationId xmlns:a16="http://schemas.microsoft.com/office/drawing/2014/main" id="{DFD4F634-2C5A-9B2D-9730-AA88434B70C5}"/>
              </a:ext>
            </a:extLst>
          </p:cNvPr>
          <p:cNvSpPr/>
          <p:nvPr/>
        </p:nvSpPr>
        <p:spPr>
          <a:xfrm>
            <a:off x="3095023" y="1153180"/>
            <a:ext cx="3703687"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Shape 317">
            <a:extLst>
              <a:ext uri="{FF2B5EF4-FFF2-40B4-BE49-F238E27FC236}">
                <a16:creationId xmlns:a16="http://schemas.microsoft.com/office/drawing/2014/main" id="{BB466694-8C25-C44E-BF5A-D530F76AA28F}"/>
              </a:ext>
            </a:extLst>
          </p:cNvPr>
          <p:cNvSpPr/>
          <p:nvPr/>
        </p:nvSpPr>
        <p:spPr>
          <a:xfrm>
            <a:off x="3683055"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4" name="矩形: 圓角 23">
            <a:extLst>
              <a:ext uri="{FF2B5EF4-FFF2-40B4-BE49-F238E27FC236}">
                <a16:creationId xmlns:a16="http://schemas.microsoft.com/office/drawing/2014/main" id="{83D7F2F9-2208-66FE-7692-AF8980A996B0}"/>
              </a:ext>
            </a:extLst>
          </p:cNvPr>
          <p:cNvSpPr/>
          <p:nvPr/>
        </p:nvSpPr>
        <p:spPr>
          <a:xfrm>
            <a:off x="3955687" y="1863446"/>
            <a:ext cx="1963802"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75CD7EA6-7F77-F2F8-CF65-EDA02D56263F}"/>
              </a:ext>
            </a:extLst>
          </p:cNvPr>
          <p:cNvSpPr txBox="1"/>
          <p:nvPr/>
        </p:nvSpPr>
        <p:spPr>
          <a:xfrm>
            <a:off x="4021354" y="1943420"/>
            <a:ext cx="1813143" cy="323165"/>
          </a:xfrm>
          <a:prstGeom prst="rect">
            <a:avLst/>
          </a:prstGeom>
          <a:noFill/>
        </p:spPr>
        <p:txBody>
          <a:bodyPr wrap="square" rtlCol="0">
            <a:spAutoFit/>
          </a:bodyPr>
          <a:lstStyle/>
          <a:p>
            <a:pPr algn="ctr"/>
            <a:r>
              <a:rPr lang="en-US" altLang="zh-TW" sz="1500" b="1" dirty="0">
                <a:solidFill>
                  <a:schemeClr val="bg1"/>
                </a:solidFill>
                <a:cs typeface="+mn-ea"/>
                <a:sym typeface="+mn-lt"/>
              </a:rPr>
              <a:t>100G Load Tester</a:t>
            </a:r>
            <a:endParaRPr lang="zh-TW" altLang="en-US" sz="1500" b="1">
              <a:solidFill>
                <a:schemeClr val="bg1"/>
              </a:solidFill>
              <a:cs typeface="+mn-ea"/>
              <a:sym typeface="+mn-lt"/>
            </a:endParaRPr>
          </a:p>
        </p:txBody>
      </p:sp>
      <p:sp>
        <p:nvSpPr>
          <p:cNvPr id="26" name="矩形: 圓角 24">
            <a:extLst>
              <a:ext uri="{FF2B5EF4-FFF2-40B4-BE49-F238E27FC236}">
                <a16:creationId xmlns:a16="http://schemas.microsoft.com/office/drawing/2014/main" id="{3036D7D5-F6D8-D1C0-1D29-187FD0A38565}"/>
              </a:ext>
            </a:extLst>
          </p:cNvPr>
          <p:cNvSpPr/>
          <p:nvPr/>
        </p:nvSpPr>
        <p:spPr>
          <a:xfrm>
            <a:off x="5800875" y="1153180"/>
            <a:ext cx="3530719"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7" name="Shape 317">
            <a:extLst>
              <a:ext uri="{FF2B5EF4-FFF2-40B4-BE49-F238E27FC236}">
                <a16:creationId xmlns:a16="http://schemas.microsoft.com/office/drawing/2014/main" id="{B9800A09-DE3F-78C0-2DB2-D0CFBAA5EBB8}"/>
              </a:ext>
            </a:extLst>
          </p:cNvPr>
          <p:cNvSpPr/>
          <p:nvPr/>
        </p:nvSpPr>
        <p:spPr>
          <a:xfrm>
            <a:off x="6388908"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8" name="矩形: 圓角 27">
            <a:extLst>
              <a:ext uri="{FF2B5EF4-FFF2-40B4-BE49-F238E27FC236}">
                <a16:creationId xmlns:a16="http://schemas.microsoft.com/office/drawing/2014/main" id="{545D22A7-61A5-261F-865E-544539C4CC78}"/>
              </a:ext>
            </a:extLst>
          </p:cNvPr>
          <p:cNvSpPr/>
          <p:nvPr/>
        </p:nvSpPr>
        <p:spPr>
          <a:xfrm>
            <a:off x="6647360" y="1863446"/>
            <a:ext cx="1963802"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文字方塊 28">
            <a:extLst>
              <a:ext uri="{FF2B5EF4-FFF2-40B4-BE49-F238E27FC236}">
                <a16:creationId xmlns:a16="http://schemas.microsoft.com/office/drawing/2014/main" id="{9C53E1DE-5E74-4752-CD3F-A87048850D1F}"/>
              </a:ext>
            </a:extLst>
          </p:cNvPr>
          <p:cNvSpPr txBox="1"/>
          <p:nvPr/>
        </p:nvSpPr>
        <p:spPr>
          <a:xfrm>
            <a:off x="6633872" y="1943420"/>
            <a:ext cx="2006247" cy="323165"/>
          </a:xfrm>
          <a:prstGeom prst="rect">
            <a:avLst/>
          </a:prstGeom>
          <a:noFill/>
        </p:spPr>
        <p:txBody>
          <a:bodyPr wrap="square" rtlCol="0">
            <a:spAutoFit/>
          </a:bodyPr>
          <a:lstStyle/>
          <a:p>
            <a:pPr algn="ctr"/>
            <a:r>
              <a:rPr lang="en-US" altLang="zh-TW" sz="1500" b="1" dirty="0">
                <a:solidFill>
                  <a:schemeClr val="bg1"/>
                </a:solidFill>
                <a:cs typeface="+mn-ea"/>
                <a:sym typeface="+mn-lt"/>
              </a:rPr>
              <a:t>100G Load Tester</a:t>
            </a:r>
            <a:endParaRPr lang="zh-TW" altLang="en-US" sz="1500" b="1">
              <a:solidFill>
                <a:schemeClr val="bg1"/>
              </a:solidFill>
              <a:cs typeface="+mn-ea"/>
              <a:sym typeface="+mn-lt"/>
            </a:endParaRPr>
          </a:p>
        </p:txBody>
      </p:sp>
      <p:sp>
        <p:nvSpPr>
          <p:cNvPr id="30" name="矩形: 圓角 24">
            <a:extLst>
              <a:ext uri="{FF2B5EF4-FFF2-40B4-BE49-F238E27FC236}">
                <a16:creationId xmlns:a16="http://schemas.microsoft.com/office/drawing/2014/main" id="{B5A26932-59F6-2A46-5CBE-F077EADAABC7}"/>
              </a:ext>
            </a:extLst>
          </p:cNvPr>
          <p:cNvSpPr/>
          <p:nvPr/>
        </p:nvSpPr>
        <p:spPr>
          <a:xfrm>
            <a:off x="8501395" y="1153180"/>
            <a:ext cx="4098748"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Shape 317">
            <a:extLst>
              <a:ext uri="{FF2B5EF4-FFF2-40B4-BE49-F238E27FC236}">
                <a16:creationId xmlns:a16="http://schemas.microsoft.com/office/drawing/2014/main" id="{2F5A4AD5-E2E2-2175-CB3B-FAA52B5F4F38}"/>
              </a:ext>
            </a:extLst>
          </p:cNvPr>
          <p:cNvSpPr/>
          <p:nvPr/>
        </p:nvSpPr>
        <p:spPr>
          <a:xfrm>
            <a:off x="9089427"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2" name="矩形: 圓角 31">
            <a:extLst>
              <a:ext uri="{FF2B5EF4-FFF2-40B4-BE49-F238E27FC236}">
                <a16:creationId xmlns:a16="http://schemas.microsoft.com/office/drawing/2014/main" id="{ECC02511-B15E-FA5F-E3E4-60CAE3C2B17E}"/>
              </a:ext>
            </a:extLst>
          </p:cNvPr>
          <p:cNvSpPr/>
          <p:nvPr/>
        </p:nvSpPr>
        <p:spPr>
          <a:xfrm>
            <a:off x="9228458" y="1863446"/>
            <a:ext cx="2226374"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文字方塊 32">
            <a:extLst>
              <a:ext uri="{FF2B5EF4-FFF2-40B4-BE49-F238E27FC236}">
                <a16:creationId xmlns:a16="http://schemas.microsoft.com/office/drawing/2014/main" id="{18FBE652-0BF4-8EE0-0E3E-03E1A00A01F3}"/>
              </a:ext>
            </a:extLst>
          </p:cNvPr>
          <p:cNvSpPr txBox="1"/>
          <p:nvPr/>
        </p:nvSpPr>
        <p:spPr>
          <a:xfrm>
            <a:off x="9130323" y="1943420"/>
            <a:ext cx="2427850" cy="323165"/>
          </a:xfrm>
          <a:prstGeom prst="rect">
            <a:avLst/>
          </a:prstGeom>
          <a:noFill/>
        </p:spPr>
        <p:txBody>
          <a:bodyPr wrap="square" rtlCol="0">
            <a:spAutoFit/>
          </a:bodyPr>
          <a:lstStyle/>
          <a:p>
            <a:pPr algn="ctr"/>
            <a:r>
              <a:rPr lang="en-US" altLang="zh-TW" sz="1500" b="1" dirty="0">
                <a:solidFill>
                  <a:schemeClr val="bg1"/>
                </a:solidFill>
                <a:cs typeface="+mn-ea"/>
                <a:sym typeface="+mn-lt"/>
              </a:rPr>
              <a:t>400G Real Time Signal</a:t>
            </a:r>
            <a:endParaRPr lang="zh-TW" altLang="en-US" sz="1500" b="1">
              <a:solidFill>
                <a:schemeClr val="bg1"/>
              </a:solidFill>
              <a:cs typeface="+mn-ea"/>
              <a:sym typeface="+mn-lt"/>
            </a:endParaRPr>
          </a:p>
        </p:txBody>
      </p:sp>
      <p:sp>
        <p:nvSpPr>
          <p:cNvPr id="38" name="文字方塊 37">
            <a:extLst>
              <a:ext uri="{FF2B5EF4-FFF2-40B4-BE49-F238E27FC236}">
                <a16:creationId xmlns:a16="http://schemas.microsoft.com/office/drawing/2014/main" id="{11E73A74-2D1A-337A-74AE-930F82480018}"/>
              </a:ext>
            </a:extLst>
          </p:cNvPr>
          <p:cNvSpPr txBox="1"/>
          <p:nvPr/>
        </p:nvSpPr>
        <p:spPr>
          <a:xfrm>
            <a:off x="1280248" y="3733025"/>
            <a:ext cx="1875083" cy="307777"/>
          </a:xfrm>
          <a:prstGeom prst="rect">
            <a:avLst/>
          </a:prstGeom>
          <a:noFill/>
        </p:spPr>
        <p:txBody>
          <a:bodyPr wrap="square" rtlCol="0">
            <a:spAutoFit/>
          </a:bodyPr>
          <a:lstStyle/>
          <a:p>
            <a:pPr algn="ctr"/>
            <a:r>
              <a:rPr lang="en-US" altLang="zh-TW" sz="1400" b="1" dirty="0">
                <a:solidFill>
                  <a:srgbClr val="0C6C8A"/>
                </a:solidFill>
                <a:cs typeface="+mn-ea"/>
                <a:sym typeface="+mn-lt"/>
              </a:rPr>
              <a:t>NOVUS 100GE</a:t>
            </a:r>
            <a:endParaRPr lang="zh-TW" altLang="en-US" sz="1400" b="1">
              <a:solidFill>
                <a:srgbClr val="0C6C8A"/>
              </a:solidFill>
              <a:cs typeface="+mn-ea"/>
              <a:sym typeface="+mn-lt"/>
            </a:endParaRPr>
          </a:p>
        </p:txBody>
      </p:sp>
      <p:sp>
        <p:nvSpPr>
          <p:cNvPr id="39" name="文字方塊 38">
            <a:extLst>
              <a:ext uri="{FF2B5EF4-FFF2-40B4-BE49-F238E27FC236}">
                <a16:creationId xmlns:a16="http://schemas.microsoft.com/office/drawing/2014/main" id="{ED87B69C-7880-292D-3F7C-E22FB671935F}"/>
              </a:ext>
            </a:extLst>
          </p:cNvPr>
          <p:cNvSpPr txBox="1"/>
          <p:nvPr/>
        </p:nvSpPr>
        <p:spPr>
          <a:xfrm>
            <a:off x="3839090" y="3739375"/>
            <a:ext cx="2187268" cy="307777"/>
          </a:xfrm>
          <a:prstGeom prst="rect">
            <a:avLst/>
          </a:prstGeom>
          <a:noFill/>
        </p:spPr>
        <p:txBody>
          <a:bodyPr wrap="square" rtlCol="0">
            <a:spAutoFit/>
          </a:bodyPr>
          <a:lstStyle/>
          <a:p>
            <a:pPr algn="ctr"/>
            <a:r>
              <a:rPr lang="en-US" altLang="zh-TW" sz="1400" b="1" dirty="0">
                <a:solidFill>
                  <a:srgbClr val="0C6C8A"/>
                </a:solidFill>
                <a:cs typeface="+mn-ea"/>
                <a:sym typeface="+mn-lt"/>
              </a:rPr>
              <a:t>XENA 10/40/100-GigE</a:t>
            </a:r>
            <a:endParaRPr lang="zh-TW" altLang="en-US" sz="1400" b="1">
              <a:solidFill>
                <a:srgbClr val="0C6C8A"/>
              </a:solidFill>
              <a:cs typeface="+mn-ea"/>
              <a:sym typeface="+mn-lt"/>
            </a:endParaRPr>
          </a:p>
        </p:txBody>
      </p:sp>
      <p:sp>
        <p:nvSpPr>
          <p:cNvPr id="40" name="文字方塊 39">
            <a:extLst>
              <a:ext uri="{FF2B5EF4-FFF2-40B4-BE49-F238E27FC236}">
                <a16:creationId xmlns:a16="http://schemas.microsoft.com/office/drawing/2014/main" id="{EA9F351C-905E-D66B-8FDC-365A790A3ED9}"/>
              </a:ext>
            </a:extLst>
          </p:cNvPr>
          <p:cNvSpPr txBox="1"/>
          <p:nvPr/>
        </p:nvSpPr>
        <p:spPr>
          <a:xfrm>
            <a:off x="1059780" y="4331560"/>
            <a:ext cx="2429934" cy="1576522"/>
          </a:xfrm>
          <a:prstGeom prst="rect">
            <a:avLst/>
          </a:prstGeom>
          <a:noFill/>
        </p:spPr>
        <p:txBody>
          <a:bodyPr wrap="square" rtlCol="0">
            <a:spAutoFit/>
          </a:bodyPr>
          <a:lstStyle/>
          <a:p>
            <a:pPr marL="177800" indent="-177800">
              <a:lnSpc>
                <a:spcPts val="1600"/>
              </a:lnSpc>
              <a:spcBef>
                <a:spcPts val="500"/>
              </a:spcBef>
              <a:buFont typeface="Arial" panose="020B0604020202020204" pitchFamily="34" charset="0"/>
              <a:buChar char="•"/>
            </a:pPr>
            <a:r>
              <a:rPr lang="en-US" altLang="zh-TW" sz="1150" dirty="0">
                <a:cs typeface="+mn-ea"/>
                <a:sym typeface="+mn-lt"/>
              </a:rPr>
              <a:t>Enable high-density multi-rate native 100/50/40/25/10 GE testing</a:t>
            </a:r>
          </a:p>
          <a:p>
            <a:pPr marL="177800" indent="-177800">
              <a:lnSpc>
                <a:spcPts val="1600"/>
              </a:lnSpc>
              <a:spcBef>
                <a:spcPts val="500"/>
              </a:spcBef>
              <a:buFont typeface="Arial" panose="020B0604020202020204" pitchFamily="34" charset="0"/>
              <a:buChar char="•"/>
            </a:pPr>
            <a:r>
              <a:rPr lang="en-US" altLang="zh-TW" sz="1150" dirty="0">
                <a:cs typeface="+mn-ea"/>
                <a:sym typeface="+mn-lt"/>
              </a:rPr>
              <a:t>Leverage affordable lower-density 4-port full feature configuration with field-upgradable option to 8-ports</a:t>
            </a:r>
          </a:p>
        </p:txBody>
      </p:sp>
      <p:sp>
        <p:nvSpPr>
          <p:cNvPr id="41" name="文字方塊 40">
            <a:extLst>
              <a:ext uri="{FF2B5EF4-FFF2-40B4-BE49-F238E27FC236}">
                <a16:creationId xmlns:a16="http://schemas.microsoft.com/office/drawing/2014/main" id="{5A65ABE6-8C5B-F471-0391-727B48C46D72}"/>
              </a:ext>
            </a:extLst>
          </p:cNvPr>
          <p:cNvSpPr txBox="1"/>
          <p:nvPr/>
        </p:nvSpPr>
        <p:spPr>
          <a:xfrm>
            <a:off x="6585443" y="3738197"/>
            <a:ext cx="2112963" cy="307777"/>
          </a:xfrm>
          <a:prstGeom prst="rect">
            <a:avLst/>
          </a:prstGeom>
          <a:noFill/>
        </p:spPr>
        <p:txBody>
          <a:bodyPr wrap="square" rtlCol="0">
            <a:spAutoFit/>
          </a:bodyPr>
          <a:lstStyle/>
          <a:p>
            <a:pPr algn="ctr"/>
            <a:r>
              <a:rPr lang="en-US" altLang="zh-TW" sz="1400" b="1" dirty="0">
                <a:solidFill>
                  <a:srgbClr val="0C6C8A"/>
                </a:solidFill>
                <a:cs typeface="+mn-ea"/>
                <a:sym typeface="+mn-lt"/>
              </a:rPr>
              <a:t>Spirent CF20 L4-L7</a:t>
            </a:r>
          </a:p>
        </p:txBody>
      </p:sp>
      <p:sp>
        <p:nvSpPr>
          <p:cNvPr id="42" name="文字方塊 41">
            <a:extLst>
              <a:ext uri="{FF2B5EF4-FFF2-40B4-BE49-F238E27FC236}">
                <a16:creationId xmlns:a16="http://schemas.microsoft.com/office/drawing/2014/main" id="{570E3427-0AB5-B5C7-1894-0A7662BA434F}"/>
              </a:ext>
            </a:extLst>
          </p:cNvPr>
          <p:cNvSpPr txBox="1"/>
          <p:nvPr/>
        </p:nvSpPr>
        <p:spPr>
          <a:xfrm>
            <a:off x="9071926" y="3734904"/>
            <a:ext cx="2547186" cy="307777"/>
          </a:xfrm>
          <a:prstGeom prst="rect">
            <a:avLst/>
          </a:prstGeom>
          <a:noFill/>
        </p:spPr>
        <p:txBody>
          <a:bodyPr wrap="square" rtlCol="0">
            <a:spAutoFit/>
          </a:bodyPr>
          <a:lstStyle/>
          <a:p>
            <a:pPr algn="ctr"/>
            <a:r>
              <a:rPr lang="en-US" altLang="zh-TW" sz="1400" b="1" dirty="0">
                <a:solidFill>
                  <a:srgbClr val="0C6C8A"/>
                </a:solidFill>
                <a:cs typeface="+mn-ea"/>
                <a:sym typeface="+mn-lt"/>
              </a:rPr>
              <a:t>Tektronix DPS77004SX</a:t>
            </a:r>
            <a:endParaRPr lang="zh-TW" altLang="en-US" sz="1400" b="1">
              <a:solidFill>
                <a:srgbClr val="0C6C8A"/>
              </a:solidFill>
              <a:cs typeface="+mn-ea"/>
              <a:sym typeface="+mn-lt"/>
            </a:endParaRPr>
          </a:p>
        </p:txBody>
      </p:sp>
      <p:sp>
        <p:nvSpPr>
          <p:cNvPr id="43" name="文字方塊 42">
            <a:extLst>
              <a:ext uri="{FF2B5EF4-FFF2-40B4-BE49-F238E27FC236}">
                <a16:creationId xmlns:a16="http://schemas.microsoft.com/office/drawing/2014/main" id="{D2DBB68B-70BA-9CEB-45BA-11505D71ADA8}"/>
              </a:ext>
            </a:extLst>
          </p:cNvPr>
          <p:cNvSpPr txBox="1"/>
          <p:nvPr/>
        </p:nvSpPr>
        <p:spPr>
          <a:xfrm>
            <a:off x="6524485" y="4340252"/>
            <a:ext cx="2429934" cy="755784"/>
          </a:xfrm>
          <a:prstGeom prst="rect">
            <a:avLst/>
          </a:prstGeom>
          <a:noFill/>
        </p:spPr>
        <p:txBody>
          <a:bodyPr wrap="square" rtlCol="0">
            <a:spAutoFit/>
          </a:bodyPr>
          <a:lstStyle/>
          <a:p>
            <a:pPr marL="177800" indent="-177800">
              <a:lnSpc>
                <a:spcPts val="1600"/>
              </a:lnSpc>
              <a:spcBef>
                <a:spcPts val="500"/>
              </a:spcBef>
              <a:buFont typeface="Arial" panose="020B0604020202020204" pitchFamily="34" charset="0"/>
              <a:buChar char="•"/>
            </a:pPr>
            <a:r>
              <a:rPr lang="en-US" altLang="zh-TW" sz="1150" dirty="0">
                <a:cs typeface="+mn-ea"/>
                <a:sym typeface="+mn-lt"/>
              </a:rPr>
              <a:t>1G/10G/40G and 100G interfaces</a:t>
            </a:r>
          </a:p>
          <a:p>
            <a:pPr marL="177800" indent="-177800">
              <a:lnSpc>
                <a:spcPts val="1600"/>
              </a:lnSpc>
              <a:spcBef>
                <a:spcPts val="500"/>
              </a:spcBef>
              <a:buFont typeface="Arial" panose="020B0604020202020204" pitchFamily="34" charset="0"/>
              <a:buChar char="•"/>
            </a:pPr>
            <a:r>
              <a:rPr lang="en-US" altLang="zh-TW" sz="1150" dirty="0">
                <a:cs typeface="+mn-ea"/>
                <a:sym typeface="+mn-lt"/>
              </a:rPr>
              <a:t>Web-based test controller</a:t>
            </a:r>
          </a:p>
        </p:txBody>
      </p:sp>
      <p:sp>
        <p:nvSpPr>
          <p:cNvPr id="44" name="文字方塊 43">
            <a:extLst>
              <a:ext uri="{FF2B5EF4-FFF2-40B4-BE49-F238E27FC236}">
                <a16:creationId xmlns:a16="http://schemas.microsoft.com/office/drawing/2014/main" id="{DEB6E0C9-9EC4-850B-47F1-256726EE2455}"/>
              </a:ext>
            </a:extLst>
          </p:cNvPr>
          <p:cNvSpPr txBox="1"/>
          <p:nvPr/>
        </p:nvSpPr>
        <p:spPr>
          <a:xfrm>
            <a:off x="3798566" y="4353567"/>
            <a:ext cx="2429934" cy="1640642"/>
          </a:xfrm>
          <a:prstGeom prst="rect">
            <a:avLst/>
          </a:prstGeom>
          <a:noFill/>
        </p:spPr>
        <p:txBody>
          <a:bodyPr wrap="square" rtlCol="0">
            <a:spAutoFit/>
          </a:bodyPr>
          <a:lstStyle/>
          <a:p>
            <a:pPr marL="177800" indent="-177800">
              <a:lnSpc>
                <a:spcPts val="1600"/>
              </a:lnSpc>
              <a:spcBef>
                <a:spcPts val="500"/>
              </a:spcBef>
              <a:buFont typeface="Arial" panose="020B0604020202020204" pitchFamily="34" charset="0"/>
              <a:buChar char="•"/>
            </a:pPr>
            <a:r>
              <a:rPr lang="en-US" altLang="zh-TW" sz="1150" dirty="0">
                <a:cs typeface="+mn-ea"/>
                <a:sym typeface="+mn-lt"/>
              </a:rPr>
              <a:t>12 slots in a 4U form factor</a:t>
            </a:r>
          </a:p>
          <a:p>
            <a:pPr marL="177800" indent="-177800">
              <a:lnSpc>
                <a:spcPts val="1600"/>
              </a:lnSpc>
              <a:spcBef>
                <a:spcPts val="500"/>
              </a:spcBef>
              <a:buFont typeface="Arial" panose="020B0604020202020204" pitchFamily="34" charset="0"/>
              <a:buChar char="•"/>
            </a:pPr>
            <a:r>
              <a:rPr lang="en-US" altLang="zh-TW" sz="1150" dirty="0">
                <a:cs typeface="+mn-ea"/>
                <a:sym typeface="+mn-lt"/>
              </a:rPr>
              <a:t>High port density e.g. 144x10GE ports</a:t>
            </a:r>
          </a:p>
          <a:p>
            <a:pPr marL="177800" indent="-177800">
              <a:lnSpc>
                <a:spcPts val="1600"/>
              </a:lnSpc>
              <a:spcBef>
                <a:spcPts val="500"/>
              </a:spcBef>
              <a:buFont typeface="Arial" panose="020B0604020202020204" pitchFamily="34" charset="0"/>
              <a:buChar char="•"/>
            </a:pPr>
            <a:r>
              <a:rPr lang="en-US" altLang="zh-TW" sz="1150" dirty="0">
                <a:cs typeface="+mn-ea"/>
                <a:sym typeface="+mn-lt"/>
              </a:rPr>
              <a:t>Support copper and optical Gigabit Ethernet and 0/40/100/200/400-Gigabit Ethernet modules</a:t>
            </a:r>
          </a:p>
        </p:txBody>
      </p:sp>
      <p:sp>
        <p:nvSpPr>
          <p:cNvPr id="45" name="文字方塊 44">
            <a:extLst>
              <a:ext uri="{FF2B5EF4-FFF2-40B4-BE49-F238E27FC236}">
                <a16:creationId xmlns:a16="http://schemas.microsoft.com/office/drawing/2014/main" id="{0DFF21FF-B3CD-9C7B-6258-BDE9D543505F}"/>
              </a:ext>
            </a:extLst>
          </p:cNvPr>
          <p:cNvSpPr txBox="1"/>
          <p:nvPr/>
        </p:nvSpPr>
        <p:spPr>
          <a:xfrm>
            <a:off x="9162403" y="4331560"/>
            <a:ext cx="2429934" cy="1576522"/>
          </a:xfrm>
          <a:prstGeom prst="rect">
            <a:avLst/>
          </a:prstGeom>
          <a:noFill/>
        </p:spPr>
        <p:txBody>
          <a:bodyPr wrap="square" rtlCol="0">
            <a:spAutoFit/>
          </a:bodyPr>
          <a:lstStyle/>
          <a:p>
            <a:pPr marL="177800" indent="-177800">
              <a:lnSpc>
                <a:spcPts val="1600"/>
              </a:lnSpc>
              <a:spcBef>
                <a:spcPts val="500"/>
              </a:spcBef>
              <a:buFont typeface="Arial" panose="020B0604020202020204" pitchFamily="34" charset="0"/>
              <a:buChar char="•"/>
            </a:pPr>
            <a:r>
              <a:rPr lang="en-US" altLang="zh-TW" sz="1150" dirty="0">
                <a:cs typeface="+mn-ea"/>
                <a:sym typeface="+mn-lt"/>
              </a:rPr>
              <a:t>70</a:t>
            </a:r>
            <a:r>
              <a:rPr lang="zh-TW" altLang="en-US" sz="1150">
                <a:cs typeface="+mn-ea"/>
                <a:sym typeface="+mn-lt"/>
              </a:rPr>
              <a:t> </a:t>
            </a:r>
            <a:r>
              <a:rPr lang="en-US" altLang="zh-TW" sz="1150" dirty="0">
                <a:cs typeface="+mn-ea"/>
                <a:sym typeface="+mn-lt"/>
              </a:rPr>
              <a:t>GHz ATI Performance Oscilloscope Systems: 2 x 70 GHz, 200</a:t>
            </a:r>
            <a:r>
              <a:rPr lang="zh-TW" altLang="en-US" sz="1150">
                <a:cs typeface="+mn-ea"/>
                <a:sym typeface="+mn-lt"/>
              </a:rPr>
              <a:t> </a:t>
            </a:r>
            <a:r>
              <a:rPr lang="en-US" altLang="zh-TW" sz="1150" dirty="0">
                <a:cs typeface="+mn-ea"/>
                <a:sym typeface="+mn-lt"/>
              </a:rPr>
              <a:t>GS/s or 4 x 33 GHz, 100GS/s</a:t>
            </a:r>
          </a:p>
          <a:p>
            <a:pPr marL="177800" indent="-177800">
              <a:lnSpc>
                <a:spcPts val="1600"/>
              </a:lnSpc>
              <a:spcBef>
                <a:spcPts val="500"/>
              </a:spcBef>
              <a:buFont typeface="Arial" panose="020B0604020202020204" pitchFamily="34" charset="0"/>
              <a:buChar char="•"/>
            </a:pPr>
            <a:r>
              <a:rPr lang="en-US" altLang="zh-TW" sz="1150" dirty="0">
                <a:cs typeface="+mn-ea"/>
                <a:sym typeface="+mn-lt"/>
              </a:rPr>
              <a:t>2 x DPS77004SX required for 400GbE PAM4 real-time signals</a:t>
            </a:r>
          </a:p>
        </p:txBody>
      </p:sp>
      <p:sp>
        <p:nvSpPr>
          <p:cNvPr id="46" name="箭號: 向下 45">
            <a:extLst>
              <a:ext uri="{FF2B5EF4-FFF2-40B4-BE49-F238E27FC236}">
                <a16:creationId xmlns:a16="http://schemas.microsoft.com/office/drawing/2014/main" id="{0201B5C7-727D-722C-5B0C-64296688D1F2}"/>
              </a:ext>
            </a:extLst>
          </p:cNvPr>
          <p:cNvSpPr/>
          <p:nvPr/>
        </p:nvSpPr>
        <p:spPr>
          <a:xfrm>
            <a:off x="2124282" y="415510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箭號: 向下 46">
            <a:extLst>
              <a:ext uri="{FF2B5EF4-FFF2-40B4-BE49-F238E27FC236}">
                <a16:creationId xmlns:a16="http://schemas.microsoft.com/office/drawing/2014/main" id="{DD9E64D7-917B-7AE0-CD56-56EC6F64651C}"/>
              </a:ext>
            </a:extLst>
          </p:cNvPr>
          <p:cNvSpPr/>
          <p:nvPr/>
        </p:nvSpPr>
        <p:spPr>
          <a:xfrm>
            <a:off x="4829462" y="416101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箭號: 向下 47">
            <a:extLst>
              <a:ext uri="{FF2B5EF4-FFF2-40B4-BE49-F238E27FC236}">
                <a16:creationId xmlns:a16="http://schemas.microsoft.com/office/drawing/2014/main" id="{D1B2F63E-E67E-9DC4-80BA-5B036F33287E}"/>
              </a:ext>
            </a:extLst>
          </p:cNvPr>
          <p:cNvSpPr/>
          <p:nvPr/>
        </p:nvSpPr>
        <p:spPr>
          <a:xfrm>
            <a:off x="7541719" y="415637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箭號: 向下 48">
            <a:extLst>
              <a:ext uri="{FF2B5EF4-FFF2-40B4-BE49-F238E27FC236}">
                <a16:creationId xmlns:a16="http://schemas.microsoft.com/office/drawing/2014/main" id="{C7F237A4-2105-072D-8ECB-EA2B0A412B31}"/>
              </a:ext>
            </a:extLst>
          </p:cNvPr>
          <p:cNvSpPr/>
          <p:nvPr/>
        </p:nvSpPr>
        <p:spPr>
          <a:xfrm>
            <a:off x="10304650" y="4159410"/>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1" name="圖片 50">
            <a:extLst>
              <a:ext uri="{FF2B5EF4-FFF2-40B4-BE49-F238E27FC236}">
                <a16:creationId xmlns:a16="http://schemas.microsoft.com/office/drawing/2014/main" id="{E0779FFB-3E3A-D674-9424-4EED45A7467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22706" y="2828071"/>
            <a:ext cx="1945477" cy="622959"/>
          </a:xfrm>
          <a:prstGeom prst="rect">
            <a:avLst/>
          </a:prstGeom>
          <a:effectLst>
            <a:outerShdw blurRad="431800" dist="254000" dir="5760000" sx="106000" sy="106000" algn="ctr" rotWithShape="0">
              <a:srgbClr val="000000">
                <a:alpha val="22000"/>
              </a:srgbClr>
            </a:outerShdw>
          </a:effectLst>
        </p:spPr>
      </p:pic>
      <p:pic>
        <p:nvPicPr>
          <p:cNvPr id="52" name="圖片 51">
            <a:extLst>
              <a:ext uri="{FF2B5EF4-FFF2-40B4-BE49-F238E27FC236}">
                <a16:creationId xmlns:a16="http://schemas.microsoft.com/office/drawing/2014/main" id="{209A75C2-2F08-BF11-7EDD-08A694A5D9C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78785" y="2853996"/>
            <a:ext cx="1907651" cy="643343"/>
          </a:xfrm>
          <a:prstGeom prst="rect">
            <a:avLst/>
          </a:prstGeom>
          <a:effectLst>
            <a:outerShdw blurRad="431800" dist="254000" dir="5760000" sx="106000" sy="106000" algn="ctr" rotWithShape="0">
              <a:srgbClr val="000000">
                <a:alpha val="22000"/>
              </a:srgbClr>
            </a:outerShdw>
          </a:effectLst>
        </p:spPr>
      </p:pic>
      <p:pic>
        <p:nvPicPr>
          <p:cNvPr id="53" name="圖片 52">
            <a:extLst>
              <a:ext uri="{FF2B5EF4-FFF2-40B4-BE49-F238E27FC236}">
                <a16:creationId xmlns:a16="http://schemas.microsoft.com/office/drawing/2014/main" id="{074FC25E-891F-788E-C2C8-295728F292E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18556" y="2777404"/>
            <a:ext cx="1863672" cy="755249"/>
          </a:xfrm>
          <a:prstGeom prst="rect">
            <a:avLst/>
          </a:prstGeom>
          <a:effectLst>
            <a:outerShdw blurRad="431800" dist="254000" dir="5760000" sx="106000" sy="106000" algn="ctr" rotWithShape="0">
              <a:srgbClr val="000000">
                <a:alpha val="22000"/>
              </a:srgbClr>
            </a:outerShdw>
          </a:effectLst>
        </p:spPr>
      </p:pic>
      <p:pic>
        <p:nvPicPr>
          <p:cNvPr id="54" name="圖片 53">
            <a:extLst>
              <a:ext uri="{FF2B5EF4-FFF2-40B4-BE49-F238E27FC236}">
                <a16:creationId xmlns:a16="http://schemas.microsoft.com/office/drawing/2014/main" id="{E99BA44D-E762-AFCF-2863-EB24B8E63A7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632933" y="2667631"/>
            <a:ext cx="1336361" cy="842160"/>
          </a:xfrm>
          <a:prstGeom prst="rect">
            <a:avLst/>
          </a:prstGeom>
          <a:effectLst>
            <a:outerShdw blurRad="431800" dist="254000" dir="5760000" sx="106000" sy="106000" algn="ctr" rotWithShape="0">
              <a:srgbClr val="000000">
                <a:alpha val="22000"/>
              </a:srgbClr>
            </a:outerShdw>
          </a:effectLst>
        </p:spPr>
      </p:pic>
    </p:spTree>
    <p:extLst>
      <p:ext uri="{BB962C8B-B14F-4D97-AF65-F5344CB8AC3E}">
        <p14:creationId xmlns:p14="http://schemas.microsoft.com/office/powerpoint/2010/main" val="14775118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群組 83">
            <a:extLst>
              <a:ext uri="{FF2B5EF4-FFF2-40B4-BE49-F238E27FC236}">
                <a16:creationId xmlns:a16="http://schemas.microsoft.com/office/drawing/2014/main" id="{8E1F09F6-0672-48A8-422B-091F9C3F6D2A}"/>
              </a:ext>
            </a:extLst>
          </p:cNvPr>
          <p:cNvGrpSpPr/>
          <p:nvPr/>
        </p:nvGrpSpPr>
        <p:grpSpPr>
          <a:xfrm>
            <a:off x="173254" y="4024339"/>
            <a:ext cx="12108584" cy="2511878"/>
            <a:chOff x="173254" y="6903430"/>
            <a:chExt cx="12108584" cy="2555358"/>
          </a:xfrm>
        </p:grpSpPr>
        <p:sp>
          <p:nvSpPr>
            <p:cNvPr id="85" name="矩形: 圓角 24">
              <a:extLst>
                <a:ext uri="{FF2B5EF4-FFF2-40B4-BE49-F238E27FC236}">
                  <a16:creationId xmlns:a16="http://schemas.microsoft.com/office/drawing/2014/main" id="{F4278F9E-36F3-1B60-CCEE-737074A29771}"/>
                </a:ext>
              </a:extLst>
            </p:cNvPr>
            <p:cNvSpPr/>
            <p:nvPr/>
          </p:nvSpPr>
          <p:spPr>
            <a:xfrm>
              <a:off x="2451766" y="6903430"/>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6" name="Shape 317">
              <a:extLst>
                <a:ext uri="{FF2B5EF4-FFF2-40B4-BE49-F238E27FC236}">
                  <a16:creationId xmlns:a16="http://schemas.microsoft.com/office/drawing/2014/main" id="{90737586-21EC-3666-387D-05B72E76EB3E}"/>
                </a:ext>
              </a:extLst>
            </p:cNvPr>
            <p:cNvSpPr/>
            <p:nvPr/>
          </p:nvSpPr>
          <p:spPr>
            <a:xfrm>
              <a:off x="2793888" y="7248174"/>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87" name="矩形: 圓角 24">
              <a:extLst>
                <a:ext uri="{FF2B5EF4-FFF2-40B4-BE49-F238E27FC236}">
                  <a16:creationId xmlns:a16="http://schemas.microsoft.com/office/drawing/2014/main" id="{B4D5BB33-C85D-7424-1489-A4ED68F9D2FA}"/>
                </a:ext>
              </a:extLst>
            </p:cNvPr>
            <p:cNvSpPr/>
            <p:nvPr/>
          </p:nvSpPr>
          <p:spPr>
            <a:xfrm>
              <a:off x="173254" y="6913124"/>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8" name="Shape 317">
              <a:extLst>
                <a:ext uri="{FF2B5EF4-FFF2-40B4-BE49-F238E27FC236}">
                  <a16:creationId xmlns:a16="http://schemas.microsoft.com/office/drawing/2014/main" id="{64AA5A51-8129-E06A-C2D6-8FE0DE69C196}"/>
                </a:ext>
              </a:extLst>
            </p:cNvPr>
            <p:cNvSpPr/>
            <p:nvPr/>
          </p:nvSpPr>
          <p:spPr>
            <a:xfrm>
              <a:off x="525002" y="725140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89" name="矩形: 圓角 24">
              <a:extLst>
                <a:ext uri="{FF2B5EF4-FFF2-40B4-BE49-F238E27FC236}">
                  <a16:creationId xmlns:a16="http://schemas.microsoft.com/office/drawing/2014/main" id="{C1C0C0FC-AF44-104D-3A83-69DAA03C59F6}"/>
                </a:ext>
              </a:extLst>
            </p:cNvPr>
            <p:cNvSpPr/>
            <p:nvPr/>
          </p:nvSpPr>
          <p:spPr>
            <a:xfrm>
              <a:off x="6960664" y="6923908"/>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0" name="Shape 317">
              <a:extLst>
                <a:ext uri="{FF2B5EF4-FFF2-40B4-BE49-F238E27FC236}">
                  <a16:creationId xmlns:a16="http://schemas.microsoft.com/office/drawing/2014/main" id="{73EF2D4B-7D3D-7DC5-F3D9-7981347B50DD}"/>
                </a:ext>
              </a:extLst>
            </p:cNvPr>
            <p:cNvSpPr/>
            <p:nvPr/>
          </p:nvSpPr>
          <p:spPr>
            <a:xfrm>
              <a:off x="7312412" y="725357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91" name="矩形: 圓角 24">
              <a:extLst>
                <a:ext uri="{FF2B5EF4-FFF2-40B4-BE49-F238E27FC236}">
                  <a16:creationId xmlns:a16="http://schemas.microsoft.com/office/drawing/2014/main" id="{3B0F2E09-D308-3DB3-ACEF-CE3A9D60B0B4}"/>
                </a:ext>
              </a:extLst>
            </p:cNvPr>
            <p:cNvSpPr/>
            <p:nvPr/>
          </p:nvSpPr>
          <p:spPr>
            <a:xfrm>
              <a:off x="4701402" y="6933602"/>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2" name="Shape 317">
              <a:extLst>
                <a:ext uri="{FF2B5EF4-FFF2-40B4-BE49-F238E27FC236}">
                  <a16:creationId xmlns:a16="http://schemas.microsoft.com/office/drawing/2014/main" id="{E3A45F2B-A897-6CEB-7D57-D1BEB83DE14D}"/>
                </a:ext>
              </a:extLst>
            </p:cNvPr>
            <p:cNvSpPr/>
            <p:nvPr/>
          </p:nvSpPr>
          <p:spPr>
            <a:xfrm>
              <a:off x="5053150" y="7252506"/>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93" name="矩形: 圓角 24">
              <a:extLst>
                <a:ext uri="{FF2B5EF4-FFF2-40B4-BE49-F238E27FC236}">
                  <a16:creationId xmlns:a16="http://schemas.microsoft.com/office/drawing/2014/main" id="{CD355E96-4150-8192-8F5C-590C38DE8FBA}"/>
                </a:ext>
              </a:extLst>
            </p:cNvPr>
            <p:cNvSpPr/>
            <p:nvPr/>
          </p:nvSpPr>
          <p:spPr>
            <a:xfrm>
              <a:off x="9256838" y="6946911"/>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4" name="Shape 317">
              <a:extLst>
                <a:ext uri="{FF2B5EF4-FFF2-40B4-BE49-F238E27FC236}">
                  <a16:creationId xmlns:a16="http://schemas.microsoft.com/office/drawing/2014/main" id="{C456D753-431F-909B-6ABB-C8D8D775DDAE}"/>
                </a:ext>
              </a:extLst>
            </p:cNvPr>
            <p:cNvSpPr/>
            <p:nvPr/>
          </p:nvSpPr>
          <p:spPr>
            <a:xfrm>
              <a:off x="9608586" y="724858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grpSp>
      <p:grpSp>
        <p:nvGrpSpPr>
          <p:cNvPr id="15" name="群組 14">
            <a:extLst>
              <a:ext uri="{FF2B5EF4-FFF2-40B4-BE49-F238E27FC236}">
                <a16:creationId xmlns:a16="http://schemas.microsoft.com/office/drawing/2014/main" id="{A4081B28-5B9C-BB02-8E35-C3981729FAE3}"/>
              </a:ext>
            </a:extLst>
          </p:cNvPr>
          <p:cNvGrpSpPr/>
          <p:nvPr/>
        </p:nvGrpSpPr>
        <p:grpSpPr>
          <a:xfrm>
            <a:off x="173254" y="1446204"/>
            <a:ext cx="12108584" cy="2511878"/>
            <a:chOff x="173254" y="6903430"/>
            <a:chExt cx="12108584" cy="2555358"/>
          </a:xfrm>
        </p:grpSpPr>
        <p:sp>
          <p:nvSpPr>
            <p:cNvPr id="26" name="矩形: 圓角 24">
              <a:extLst>
                <a:ext uri="{FF2B5EF4-FFF2-40B4-BE49-F238E27FC236}">
                  <a16:creationId xmlns:a16="http://schemas.microsoft.com/office/drawing/2014/main" id="{A341CA70-675A-55D6-D073-C0530B4AE09A}"/>
                </a:ext>
              </a:extLst>
            </p:cNvPr>
            <p:cNvSpPr/>
            <p:nvPr/>
          </p:nvSpPr>
          <p:spPr>
            <a:xfrm>
              <a:off x="2451766" y="6903430"/>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7" name="Shape 317">
              <a:extLst>
                <a:ext uri="{FF2B5EF4-FFF2-40B4-BE49-F238E27FC236}">
                  <a16:creationId xmlns:a16="http://schemas.microsoft.com/office/drawing/2014/main" id="{F4AA6D0F-0CE0-3062-691C-D765744317EE}"/>
                </a:ext>
              </a:extLst>
            </p:cNvPr>
            <p:cNvSpPr/>
            <p:nvPr/>
          </p:nvSpPr>
          <p:spPr>
            <a:xfrm>
              <a:off x="2793888" y="7248174"/>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4" name="矩形: 圓角 24">
              <a:extLst>
                <a:ext uri="{FF2B5EF4-FFF2-40B4-BE49-F238E27FC236}">
                  <a16:creationId xmlns:a16="http://schemas.microsoft.com/office/drawing/2014/main" id="{27333CB2-AC22-A720-1594-1302370A4FE1}"/>
                </a:ext>
              </a:extLst>
            </p:cNvPr>
            <p:cNvSpPr/>
            <p:nvPr/>
          </p:nvSpPr>
          <p:spPr>
            <a:xfrm>
              <a:off x="173254" y="6913124"/>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Shape 317">
              <a:extLst>
                <a:ext uri="{FF2B5EF4-FFF2-40B4-BE49-F238E27FC236}">
                  <a16:creationId xmlns:a16="http://schemas.microsoft.com/office/drawing/2014/main" id="{117B16B5-C4F3-2E0E-D0D5-FC690D65B392}"/>
                </a:ext>
              </a:extLst>
            </p:cNvPr>
            <p:cNvSpPr/>
            <p:nvPr/>
          </p:nvSpPr>
          <p:spPr>
            <a:xfrm>
              <a:off x="525002" y="725140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8" name="矩形: 圓角 24">
              <a:extLst>
                <a:ext uri="{FF2B5EF4-FFF2-40B4-BE49-F238E27FC236}">
                  <a16:creationId xmlns:a16="http://schemas.microsoft.com/office/drawing/2014/main" id="{6CADAC44-556A-CABD-17AD-2E4C7922CA3A}"/>
                </a:ext>
              </a:extLst>
            </p:cNvPr>
            <p:cNvSpPr/>
            <p:nvPr/>
          </p:nvSpPr>
          <p:spPr>
            <a:xfrm>
              <a:off x="6960664" y="6923908"/>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Shape 317">
              <a:extLst>
                <a:ext uri="{FF2B5EF4-FFF2-40B4-BE49-F238E27FC236}">
                  <a16:creationId xmlns:a16="http://schemas.microsoft.com/office/drawing/2014/main" id="{FEFA2C8A-C751-9BD3-925A-837D40029CB1}"/>
                </a:ext>
              </a:extLst>
            </p:cNvPr>
            <p:cNvSpPr/>
            <p:nvPr/>
          </p:nvSpPr>
          <p:spPr>
            <a:xfrm>
              <a:off x="7312412" y="725357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0" name="矩形: 圓角 24">
              <a:extLst>
                <a:ext uri="{FF2B5EF4-FFF2-40B4-BE49-F238E27FC236}">
                  <a16:creationId xmlns:a16="http://schemas.microsoft.com/office/drawing/2014/main" id="{76C3D271-A7D7-32B3-975B-A29759CB82D0}"/>
                </a:ext>
              </a:extLst>
            </p:cNvPr>
            <p:cNvSpPr/>
            <p:nvPr/>
          </p:nvSpPr>
          <p:spPr>
            <a:xfrm>
              <a:off x="4701402" y="6933602"/>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Shape 317">
              <a:extLst>
                <a:ext uri="{FF2B5EF4-FFF2-40B4-BE49-F238E27FC236}">
                  <a16:creationId xmlns:a16="http://schemas.microsoft.com/office/drawing/2014/main" id="{FEAD5409-4DC1-FD5C-F4A3-51D64D282429}"/>
                </a:ext>
              </a:extLst>
            </p:cNvPr>
            <p:cNvSpPr/>
            <p:nvPr/>
          </p:nvSpPr>
          <p:spPr>
            <a:xfrm>
              <a:off x="5053150" y="7252506"/>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2" name="矩形: 圓角 24">
              <a:extLst>
                <a:ext uri="{FF2B5EF4-FFF2-40B4-BE49-F238E27FC236}">
                  <a16:creationId xmlns:a16="http://schemas.microsoft.com/office/drawing/2014/main" id="{0620454B-FC02-32DC-63F8-24FD208017B3}"/>
                </a:ext>
              </a:extLst>
            </p:cNvPr>
            <p:cNvSpPr/>
            <p:nvPr/>
          </p:nvSpPr>
          <p:spPr>
            <a:xfrm>
              <a:off x="9256838" y="6946911"/>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Shape 317">
              <a:extLst>
                <a:ext uri="{FF2B5EF4-FFF2-40B4-BE49-F238E27FC236}">
                  <a16:creationId xmlns:a16="http://schemas.microsoft.com/office/drawing/2014/main" id="{FCCC9BD7-07F4-260D-91C9-8C56200CE6F8}"/>
                </a:ext>
              </a:extLst>
            </p:cNvPr>
            <p:cNvSpPr/>
            <p:nvPr/>
          </p:nvSpPr>
          <p:spPr>
            <a:xfrm>
              <a:off x="9608586" y="724858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grpSp>
      <p:sp>
        <p:nvSpPr>
          <p:cNvPr id="4" name="文字方塊 3">
            <a:extLst>
              <a:ext uri="{FF2B5EF4-FFF2-40B4-BE49-F238E27FC236}">
                <a16:creationId xmlns:a16="http://schemas.microsoft.com/office/drawing/2014/main" id="{C16481EB-2BA1-91B6-AAB1-67DC8CB785D4}"/>
              </a:ext>
            </a:extLst>
          </p:cNvPr>
          <p:cNvSpPr txBox="1"/>
          <p:nvPr/>
        </p:nvSpPr>
        <p:spPr>
          <a:xfrm>
            <a:off x="697006" y="131610"/>
            <a:ext cx="10776537" cy="1384995"/>
          </a:xfrm>
          <a:prstGeom prst="rect">
            <a:avLst/>
          </a:prstGeom>
          <a:noFill/>
        </p:spPr>
        <p:txBody>
          <a:bodyPr wrap="square" rtlCol="0">
            <a:spAutoFit/>
          </a:bodyPr>
          <a:lstStyle/>
          <a:p>
            <a:r>
              <a:rPr lang="en-US" sz="4200" b="1" dirty="0">
                <a:cs typeface="+mn-ea"/>
                <a:sym typeface="+mn-lt"/>
              </a:rPr>
              <a:t>High Reliability PCBA Production &amp; Quality Management</a:t>
            </a:r>
          </a:p>
        </p:txBody>
      </p:sp>
      <p:pic>
        <p:nvPicPr>
          <p:cNvPr id="3074" name="Picture 2">
            <a:extLst>
              <a:ext uri="{FF2B5EF4-FFF2-40B4-BE49-F238E27FC236}">
                <a16:creationId xmlns:a16="http://schemas.microsoft.com/office/drawing/2014/main" id="{85837948-A273-4A43-0FBB-2301DD021E85}"/>
              </a:ext>
            </a:extLst>
          </p:cNvPr>
          <p:cNvPicPr>
            <a:picLocks noChangeAspect="1" noChangeArrowheads="1"/>
          </p:cNvPicPr>
          <p:nvPr/>
        </p:nvPicPr>
        <p:blipFill>
          <a:blip r:embed="rId2"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2963806" y="1913460"/>
            <a:ext cx="1657969" cy="1411872"/>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64A95CD7-B2F4-0473-5F31-7C6232720D25}"/>
              </a:ext>
            </a:extLst>
          </p:cNvPr>
          <p:cNvSpPr txBox="1"/>
          <p:nvPr/>
        </p:nvSpPr>
        <p:spPr>
          <a:xfrm>
            <a:off x="283650" y="3764062"/>
            <a:ext cx="2370667" cy="692497"/>
          </a:xfrm>
          <a:prstGeom prst="rect">
            <a:avLst/>
          </a:prstGeom>
          <a:noFill/>
        </p:spPr>
        <p:txBody>
          <a:bodyPr wrap="square" rtlCol="0">
            <a:spAutoFit/>
          </a:bodyPr>
          <a:lstStyle/>
          <a:p>
            <a:pPr algn="ctr"/>
            <a:r>
              <a:rPr lang="en-US" sz="1300" dirty="0">
                <a:cs typeface="+mn-ea"/>
                <a:sym typeface="+mn-lt"/>
              </a:rPr>
              <a:t>Omron VT-X750</a:t>
            </a:r>
          </a:p>
          <a:p>
            <a:pPr algn="ctr"/>
            <a:r>
              <a:rPr lang="en-US" sz="1300" dirty="0">
                <a:cs typeface="+mn-ea"/>
                <a:sym typeface="+mn-lt"/>
              </a:rPr>
              <a:t>High-speed automated X-ray CT inspection system</a:t>
            </a:r>
          </a:p>
        </p:txBody>
      </p:sp>
      <p:sp>
        <p:nvSpPr>
          <p:cNvPr id="5" name="文字方塊 4">
            <a:extLst>
              <a:ext uri="{FF2B5EF4-FFF2-40B4-BE49-F238E27FC236}">
                <a16:creationId xmlns:a16="http://schemas.microsoft.com/office/drawing/2014/main" id="{3FB2B5E2-9172-6662-C0C4-3FCCF407B2F7}"/>
              </a:ext>
            </a:extLst>
          </p:cNvPr>
          <p:cNvSpPr txBox="1"/>
          <p:nvPr/>
        </p:nvSpPr>
        <p:spPr>
          <a:xfrm>
            <a:off x="2624550" y="3798050"/>
            <a:ext cx="2311400" cy="292388"/>
          </a:xfrm>
          <a:prstGeom prst="rect">
            <a:avLst/>
          </a:prstGeom>
          <a:noFill/>
        </p:spPr>
        <p:txBody>
          <a:bodyPr wrap="square" rtlCol="0">
            <a:spAutoFit/>
          </a:bodyPr>
          <a:lstStyle/>
          <a:p>
            <a:pPr algn="ctr"/>
            <a:r>
              <a:rPr lang="en-US" sz="1300" b="0" i="0" dirty="0">
                <a:solidFill>
                  <a:srgbClr val="000000"/>
                </a:solidFill>
                <a:cs typeface="+mn-ea"/>
                <a:sym typeface="+mn-lt"/>
              </a:rPr>
              <a:t>ERKA SERIO 8000 </a:t>
            </a:r>
          </a:p>
        </p:txBody>
      </p:sp>
      <p:pic>
        <p:nvPicPr>
          <p:cNvPr id="3076" name="Picture 4">
            <a:extLst>
              <a:ext uri="{FF2B5EF4-FFF2-40B4-BE49-F238E27FC236}">
                <a16:creationId xmlns:a16="http://schemas.microsoft.com/office/drawing/2014/main" id="{1A613A54-60A1-414C-5948-EC0CB6A9576A}"/>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34175" y="1827679"/>
            <a:ext cx="2139623" cy="1765311"/>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EE720A1E-3C7A-9EE7-0F61-44051C4D65B5}"/>
              </a:ext>
            </a:extLst>
          </p:cNvPr>
          <p:cNvSpPr txBox="1"/>
          <p:nvPr/>
        </p:nvSpPr>
        <p:spPr>
          <a:xfrm>
            <a:off x="5073666" y="3728092"/>
            <a:ext cx="2078865" cy="492443"/>
          </a:xfrm>
          <a:prstGeom prst="rect">
            <a:avLst/>
          </a:prstGeom>
          <a:noFill/>
        </p:spPr>
        <p:txBody>
          <a:bodyPr wrap="square" rtlCol="0">
            <a:spAutoFit/>
          </a:bodyPr>
          <a:lstStyle/>
          <a:p>
            <a:pPr algn="ctr"/>
            <a:r>
              <a:rPr lang="en-US" sz="1300" b="0" i="0" dirty="0">
                <a:solidFill>
                  <a:srgbClr val="333333"/>
                </a:solidFill>
                <a:cs typeface="+mn-ea"/>
                <a:sym typeface="+mn-lt"/>
              </a:rPr>
              <a:t>3D Solder Paste Inspection (SPI) </a:t>
            </a:r>
          </a:p>
        </p:txBody>
      </p:sp>
      <p:pic>
        <p:nvPicPr>
          <p:cNvPr id="3078" name="Picture 6">
            <a:extLst>
              <a:ext uri="{FF2B5EF4-FFF2-40B4-BE49-F238E27FC236}">
                <a16:creationId xmlns:a16="http://schemas.microsoft.com/office/drawing/2014/main" id="{F4F7CD04-0E59-A7A5-DFFC-9FA63B75C89A}"/>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475484" y="1735493"/>
            <a:ext cx="1721794" cy="1732064"/>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385F068A-F65E-8B9A-7857-7E8159DD9E3A}"/>
              </a:ext>
            </a:extLst>
          </p:cNvPr>
          <p:cNvSpPr txBox="1"/>
          <p:nvPr/>
        </p:nvSpPr>
        <p:spPr>
          <a:xfrm>
            <a:off x="7389691" y="3764062"/>
            <a:ext cx="1807587" cy="492443"/>
          </a:xfrm>
          <a:prstGeom prst="rect">
            <a:avLst/>
          </a:prstGeom>
          <a:noFill/>
        </p:spPr>
        <p:txBody>
          <a:bodyPr wrap="square" rtlCol="0">
            <a:spAutoFit/>
          </a:bodyPr>
          <a:lstStyle/>
          <a:p>
            <a:pPr algn="ctr"/>
            <a:r>
              <a:rPr lang="en-US" sz="1300" dirty="0">
                <a:cs typeface="+mn-ea"/>
                <a:sym typeface="+mn-lt"/>
              </a:rPr>
              <a:t>Panasonic NPM-W2 / NPM-W2S</a:t>
            </a:r>
          </a:p>
        </p:txBody>
      </p:sp>
      <p:pic>
        <p:nvPicPr>
          <p:cNvPr id="3080" name="Picture 8">
            <a:extLst>
              <a:ext uri="{FF2B5EF4-FFF2-40B4-BE49-F238E27FC236}">
                <a16:creationId xmlns:a16="http://schemas.microsoft.com/office/drawing/2014/main" id="{EA2FEF2A-4A7D-7814-160C-BF4DB192FACF}"/>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810612" y="2137423"/>
            <a:ext cx="1769085" cy="1017335"/>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88726671-E991-4537-1983-1CDAD46A571B}"/>
              </a:ext>
            </a:extLst>
          </p:cNvPr>
          <p:cNvSpPr txBox="1"/>
          <p:nvPr/>
        </p:nvSpPr>
        <p:spPr>
          <a:xfrm>
            <a:off x="9434438" y="3787679"/>
            <a:ext cx="2414250" cy="292388"/>
          </a:xfrm>
          <a:prstGeom prst="rect">
            <a:avLst/>
          </a:prstGeom>
          <a:noFill/>
        </p:spPr>
        <p:txBody>
          <a:bodyPr wrap="square" rtlCol="0">
            <a:spAutoFit/>
          </a:bodyPr>
          <a:lstStyle/>
          <a:p>
            <a:pPr algn="ctr"/>
            <a:r>
              <a:rPr lang="en-US" sz="1300" dirty="0">
                <a:cs typeface="+mn-ea"/>
                <a:sym typeface="+mn-lt"/>
              </a:rPr>
              <a:t>Pyramax 150A z12</a:t>
            </a:r>
          </a:p>
        </p:txBody>
      </p:sp>
      <p:sp>
        <p:nvSpPr>
          <p:cNvPr id="23" name="箭號: 向下 22">
            <a:extLst>
              <a:ext uri="{FF2B5EF4-FFF2-40B4-BE49-F238E27FC236}">
                <a16:creationId xmlns:a16="http://schemas.microsoft.com/office/drawing/2014/main" id="{4635E864-CFB2-8198-0364-5FC68F0271E0}"/>
              </a:ext>
            </a:extLst>
          </p:cNvPr>
          <p:cNvSpPr/>
          <p:nvPr/>
        </p:nvSpPr>
        <p:spPr>
          <a:xfrm>
            <a:off x="1389736" y="363533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箭號: 向下 35">
            <a:extLst>
              <a:ext uri="{FF2B5EF4-FFF2-40B4-BE49-F238E27FC236}">
                <a16:creationId xmlns:a16="http://schemas.microsoft.com/office/drawing/2014/main" id="{EC2A6EDC-A6DB-56F3-91D5-9D96EBE5CC2C}"/>
              </a:ext>
            </a:extLst>
          </p:cNvPr>
          <p:cNvSpPr/>
          <p:nvPr/>
        </p:nvSpPr>
        <p:spPr>
          <a:xfrm>
            <a:off x="3728246" y="3636352"/>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箭號: 向下 36">
            <a:extLst>
              <a:ext uri="{FF2B5EF4-FFF2-40B4-BE49-F238E27FC236}">
                <a16:creationId xmlns:a16="http://schemas.microsoft.com/office/drawing/2014/main" id="{6CA8B2DE-BC51-E2EE-06B1-8135B7B23267}"/>
              </a:ext>
            </a:extLst>
          </p:cNvPr>
          <p:cNvSpPr/>
          <p:nvPr/>
        </p:nvSpPr>
        <p:spPr>
          <a:xfrm>
            <a:off x="6017091" y="363522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箭號: 向下 37">
            <a:extLst>
              <a:ext uri="{FF2B5EF4-FFF2-40B4-BE49-F238E27FC236}">
                <a16:creationId xmlns:a16="http://schemas.microsoft.com/office/drawing/2014/main" id="{0C441033-810F-22AF-599E-92F422C96854}"/>
              </a:ext>
            </a:extLst>
          </p:cNvPr>
          <p:cNvSpPr/>
          <p:nvPr/>
        </p:nvSpPr>
        <p:spPr>
          <a:xfrm>
            <a:off x="8238361" y="362752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箭號: 向下 38">
            <a:extLst>
              <a:ext uri="{FF2B5EF4-FFF2-40B4-BE49-F238E27FC236}">
                <a16:creationId xmlns:a16="http://schemas.microsoft.com/office/drawing/2014/main" id="{D2C1612F-D444-0A55-255F-F6747D8EEE18}"/>
              </a:ext>
            </a:extLst>
          </p:cNvPr>
          <p:cNvSpPr/>
          <p:nvPr/>
        </p:nvSpPr>
        <p:spPr>
          <a:xfrm>
            <a:off x="10545418" y="3638470"/>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文字方塊 50">
            <a:extLst>
              <a:ext uri="{FF2B5EF4-FFF2-40B4-BE49-F238E27FC236}">
                <a16:creationId xmlns:a16="http://schemas.microsoft.com/office/drawing/2014/main" id="{14116ECA-5116-F65C-091B-A066CA9FF492}"/>
              </a:ext>
            </a:extLst>
          </p:cNvPr>
          <p:cNvSpPr txBox="1"/>
          <p:nvPr/>
        </p:nvSpPr>
        <p:spPr>
          <a:xfrm>
            <a:off x="348241" y="6355208"/>
            <a:ext cx="2370667" cy="292388"/>
          </a:xfrm>
          <a:prstGeom prst="rect">
            <a:avLst/>
          </a:prstGeom>
          <a:noFill/>
        </p:spPr>
        <p:txBody>
          <a:bodyPr wrap="square" rtlCol="0">
            <a:spAutoFit/>
          </a:bodyPr>
          <a:lstStyle/>
          <a:p>
            <a:pPr algn="ctr"/>
            <a:r>
              <a:rPr lang="en-US" sz="1300" dirty="0">
                <a:cs typeface="+mn-ea"/>
                <a:sym typeface="+mn-lt"/>
              </a:rPr>
              <a:t>TR7700 SIII Plus</a:t>
            </a:r>
          </a:p>
        </p:txBody>
      </p:sp>
      <p:sp>
        <p:nvSpPr>
          <p:cNvPr id="52" name="文字方塊 51">
            <a:extLst>
              <a:ext uri="{FF2B5EF4-FFF2-40B4-BE49-F238E27FC236}">
                <a16:creationId xmlns:a16="http://schemas.microsoft.com/office/drawing/2014/main" id="{FC0D07D3-7669-9EB8-1F31-E6CCB93A6680}"/>
              </a:ext>
            </a:extLst>
          </p:cNvPr>
          <p:cNvSpPr txBox="1"/>
          <p:nvPr/>
        </p:nvSpPr>
        <p:spPr>
          <a:xfrm>
            <a:off x="2654317" y="6352718"/>
            <a:ext cx="2311400" cy="292388"/>
          </a:xfrm>
          <a:prstGeom prst="rect">
            <a:avLst/>
          </a:prstGeom>
          <a:noFill/>
        </p:spPr>
        <p:txBody>
          <a:bodyPr wrap="square" rtlCol="0">
            <a:spAutoFit/>
          </a:bodyPr>
          <a:lstStyle/>
          <a:p>
            <a:pPr algn="ctr"/>
            <a:r>
              <a:rPr lang="en-US" sz="1300" b="0" i="0" dirty="0">
                <a:solidFill>
                  <a:srgbClr val="000000"/>
                </a:solidFill>
                <a:cs typeface="+mn-ea"/>
                <a:sym typeface="+mn-lt"/>
              </a:rPr>
              <a:t>TR7006L </a:t>
            </a:r>
          </a:p>
        </p:txBody>
      </p:sp>
      <p:sp>
        <p:nvSpPr>
          <p:cNvPr id="53" name="文字方塊 52">
            <a:extLst>
              <a:ext uri="{FF2B5EF4-FFF2-40B4-BE49-F238E27FC236}">
                <a16:creationId xmlns:a16="http://schemas.microsoft.com/office/drawing/2014/main" id="{A382870E-E6A2-4240-BA37-FED4DF8EC476}"/>
              </a:ext>
            </a:extLst>
          </p:cNvPr>
          <p:cNvSpPr txBox="1"/>
          <p:nvPr/>
        </p:nvSpPr>
        <p:spPr>
          <a:xfrm>
            <a:off x="4928337" y="6356333"/>
            <a:ext cx="2311400" cy="292388"/>
          </a:xfrm>
          <a:prstGeom prst="rect">
            <a:avLst/>
          </a:prstGeom>
          <a:noFill/>
        </p:spPr>
        <p:txBody>
          <a:bodyPr wrap="square" rtlCol="0">
            <a:spAutoFit/>
          </a:bodyPr>
          <a:lstStyle/>
          <a:p>
            <a:pPr algn="ctr"/>
            <a:r>
              <a:rPr lang="en-US" sz="1300" b="0" i="0" dirty="0">
                <a:solidFill>
                  <a:srgbClr val="333333"/>
                </a:solidFill>
                <a:cs typeface="+mn-ea"/>
                <a:sym typeface="+mn-lt"/>
              </a:rPr>
              <a:t>YG100</a:t>
            </a:r>
          </a:p>
        </p:txBody>
      </p:sp>
      <p:sp>
        <p:nvSpPr>
          <p:cNvPr id="54" name="文字方塊 53">
            <a:extLst>
              <a:ext uri="{FF2B5EF4-FFF2-40B4-BE49-F238E27FC236}">
                <a16:creationId xmlns:a16="http://schemas.microsoft.com/office/drawing/2014/main" id="{0EAA5F09-AD1C-2A3A-F1C4-CD7C41011D25}"/>
              </a:ext>
            </a:extLst>
          </p:cNvPr>
          <p:cNvSpPr txBox="1"/>
          <p:nvPr/>
        </p:nvSpPr>
        <p:spPr>
          <a:xfrm>
            <a:off x="7431938" y="6356320"/>
            <a:ext cx="1807587" cy="292388"/>
          </a:xfrm>
          <a:prstGeom prst="rect">
            <a:avLst/>
          </a:prstGeom>
          <a:noFill/>
        </p:spPr>
        <p:txBody>
          <a:bodyPr wrap="square" rtlCol="0">
            <a:spAutoFit/>
          </a:bodyPr>
          <a:lstStyle/>
          <a:p>
            <a:pPr algn="ctr"/>
            <a:r>
              <a:rPr lang="en-US" sz="1300" dirty="0">
                <a:cs typeface="+mn-ea"/>
                <a:sym typeface="+mn-lt"/>
              </a:rPr>
              <a:t>TR7500 </a:t>
            </a:r>
          </a:p>
        </p:txBody>
      </p:sp>
      <p:sp>
        <p:nvSpPr>
          <p:cNvPr id="55" name="文字方塊 54">
            <a:extLst>
              <a:ext uri="{FF2B5EF4-FFF2-40B4-BE49-F238E27FC236}">
                <a16:creationId xmlns:a16="http://schemas.microsoft.com/office/drawing/2014/main" id="{4D77C5DE-6884-D9A7-8D1A-9EA0A8D5E528}"/>
              </a:ext>
            </a:extLst>
          </p:cNvPr>
          <p:cNvSpPr txBox="1"/>
          <p:nvPr/>
        </p:nvSpPr>
        <p:spPr>
          <a:xfrm>
            <a:off x="9468342" y="6353283"/>
            <a:ext cx="2414250" cy="292388"/>
          </a:xfrm>
          <a:prstGeom prst="rect">
            <a:avLst/>
          </a:prstGeom>
          <a:noFill/>
        </p:spPr>
        <p:txBody>
          <a:bodyPr wrap="square" rtlCol="0">
            <a:spAutoFit/>
          </a:bodyPr>
          <a:lstStyle/>
          <a:p>
            <a:pPr algn="ctr"/>
            <a:r>
              <a:rPr lang="en-US" sz="1300" dirty="0">
                <a:cs typeface="+mn-ea"/>
                <a:sym typeface="+mn-lt"/>
              </a:rPr>
              <a:t>YG88 </a:t>
            </a:r>
          </a:p>
        </p:txBody>
      </p:sp>
      <p:sp>
        <p:nvSpPr>
          <p:cNvPr id="95" name="箭號: 向下 94">
            <a:extLst>
              <a:ext uri="{FF2B5EF4-FFF2-40B4-BE49-F238E27FC236}">
                <a16:creationId xmlns:a16="http://schemas.microsoft.com/office/drawing/2014/main" id="{AFE3CD4D-9E7B-E2A8-98E7-18D8A5BC6E7B}"/>
              </a:ext>
            </a:extLst>
          </p:cNvPr>
          <p:cNvSpPr/>
          <p:nvPr/>
        </p:nvSpPr>
        <p:spPr>
          <a:xfrm>
            <a:off x="1389736" y="6213472"/>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箭號: 向下 95">
            <a:extLst>
              <a:ext uri="{FF2B5EF4-FFF2-40B4-BE49-F238E27FC236}">
                <a16:creationId xmlns:a16="http://schemas.microsoft.com/office/drawing/2014/main" id="{B85F5D8E-61DE-8026-4877-A01DB405146E}"/>
              </a:ext>
            </a:extLst>
          </p:cNvPr>
          <p:cNvSpPr/>
          <p:nvPr/>
        </p:nvSpPr>
        <p:spPr>
          <a:xfrm>
            <a:off x="3728246" y="621448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箭號: 向下 96">
            <a:extLst>
              <a:ext uri="{FF2B5EF4-FFF2-40B4-BE49-F238E27FC236}">
                <a16:creationId xmlns:a16="http://schemas.microsoft.com/office/drawing/2014/main" id="{60F4BF65-096C-8B86-8EC8-C2ABA0AD8C50}"/>
              </a:ext>
            </a:extLst>
          </p:cNvPr>
          <p:cNvSpPr/>
          <p:nvPr/>
        </p:nvSpPr>
        <p:spPr>
          <a:xfrm>
            <a:off x="6017091" y="621336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箭號: 向下 97">
            <a:extLst>
              <a:ext uri="{FF2B5EF4-FFF2-40B4-BE49-F238E27FC236}">
                <a16:creationId xmlns:a16="http://schemas.microsoft.com/office/drawing/2014/main" id="{4B98AB6E-C866-349E-653E-805DAD0AAE8F}"/>
              </a:ext>
            </a:extLst>
          </p:cNvPr>
          <p:cNvSpPr/>
          <p:nvPr/>
        </p:nvSpPr>
        <p:spPr>
          <a:xfrm>
            <a:off x="8238361" y="62056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箭號: 向下 98">
            <a:extLst>
              <a:ext uri="{FF2B5EF4-FFF2-40B4-BE49-F238E27FC236}">
                <a16:creationId xmlns:a16="http://schemas.microsoft.com/office/drawing/2014/main" id="{52565670-B2FB-0870-5C8E-6DB2362BAE9F}"/>
              </a:ext>
            </a:extLst>
          </p:cNvPr>
          <p:cNvSpPr/>
          <p:nvPr/>
        </p:nvSpPr>
        <p:spPr>
          <a:xfrm>
            <a:off x="10545418" y="6216605"/>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90" name="Picture 18">
            <a:extLst>
              <a:ext uri="{FF2B5EF4-FFF2-40B4-BE49-F238E27FC236}">
                <a16:creationId xmlns:a16="http://schemas.microsoft.com/office/drawing/2014/main" id="{052DAA35-A161-0ED3-0B4C-5A0C8F18DB0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94013" y="4527092"/>
            <a:ext cx="1722087" cy="142229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BF28C290-FDBE-2BAD-3EAC-55DA1F23AE95}"/>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3644" y="4527092"/>
            <a:ext cx="1409696" cy="132511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E893D9A3-9FA1-83C2-44D6-2AAF11630A70}"/>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37870" y="4527092"/>
            <a:ext cx="1396264" cy="139502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BF53BEB1-701C-3CE0-A34C-8E925391B4DB}"/>
              </a:ext>
            </a:extLst>
          </p:cNvPr>
          <p:cNvPicPr>
            <a:picLocks noChangeAspect="1" noChangeArrowheads="1"/>
          </p:cNvPicPr>
          <p:nvPr/>
        </p:nvPicPr>
        <p:blipFill rotWithShape="1">
          <a:blip r:embed="rId9" cstate="screen">
            <a:clrChange>
              <a:clrFrom>
                <a:srgbClr val="FFFDFE"/>
              </a:clrFrom>
              <a:clrTo>
                <a:srgbClr val="FFFDFE">
                  <a:alpha val="0"/>
                </a:srgbClr>
              </a:clrTo>
            </a:clrChange>
            <a:extLst>
              <a:ext uri="{28A0092B-C50C-407E-A947-70E740481C1C}">
                <a14:useLocalDpi xmlns:a14="http://schemas.microsoft.com/office/drawing/2010/main"/>
              </a:ext>
            </a:extLst>
          </a:blip>
          <a:srcRect/>
          <a:stretch/>
        </p:blipFill>
        <p:spPr bwMode="auto">
          <a:xfrm>
            <a:off x="3226745" y="4608721"/>
            <a:ext cx="1236135" cy="139745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793A46DE-C86D-1E4B-90FD-B6FDF0E2006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178446" y="4382975"/>
            <a:ext cx="1811182" cy="1811182"/>
          </a:xfrm>
          <a:prstGeom prst="rect">
            <a:avLst/>
          </a:prstGeom>
          <a:noFill/>
          <a:extLst>
            <a:ext uri="{909E8E84-426E-40DD-AFC4-6F175D3DCCD1}">
              <a14:hiddenFill xmlns:a14="http://schemas.microsoft.com/office/drawing/2010/main">
                <a:solidFill>
                  <a:srgbClr val="FFFFFF"/>
                </a:solidFill>
              </a14:hiddenFill>
            </a:ext>
          </a:extLst>
        </p:spPr>
      </p:pic>
      <p:pic>
        <p:nvPicPr>
          <p:cNvPr id="11" name="圖片 10" descr="一張含有 文字, 廚房電器 的圖片&#10;&#10;自動產生的描述">
            <a:extLst>
              <a:ext uri="{FF2B5EF4-FFF2-40B4-BE49-F238E27FC236}">
                <a16:creationId xmlns:a16="http://schemas.microsoft.com/office/drawing/2014/main" id="{DE26E407-4A74-4D63-5431-697B4DBBFB8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848" y1="10101" x2="34848" y2="19697"/>
                        <a14:foregroundMark x1="54545" y1="51515" x2="54040" y2="82323"/>
                        <a14:backgroundMark x1="23737" y1="75758" x2="67677" y2="90404"/>
                      </a14:backgroundRemoval>
                    </a14:imgEffect>
                  </a14:imgLayer>
                </a14:imgProps>
              </a:ext>
              <a:ext uri="{28A0092B-C50C-407E-A947-70E740481C1C}">
                <a14:useLocalDpi xmlns:a14="http://schemas.microsoft.com/office/drawing/2010/main"/>
              </a:ext>
            </a:extLst>
          </a:blip>
          <a:stretch>
            <a:fillRect/>
          </a:stretch>
        </p:blipFill>
        <p:spPr>
          <a:xfrm>
            <a:off x="565292" y="1766945"/>
            <a:ext cx="1885950" cy="1885950"/>
          </a:xfrm>
          <a:prstGeom prst="rect">
            <a:avLst/>
          </a:prstGeom>
        </p:spPr>
      </p:pic>
    </p:spTree>
    <p:extLst>
      <p:ext uri="{BB962C8B-B14F-4D97-AF65-F5344CB8AC3E}">
        <p14:creationId xmlns:p14="http://schemas.microsoft.com/office/powerpoint/2010/main" val="3080792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0472197" cy="861774"/>
          </a:xfrm>
          <a:prstGeom prst="rect">
            <a:avLst/>
          </a:prstGeom>
          <a:noFill/>
        </p:spPr>
        <p:txBody>
          <a:bodyPr wrap="square" rtlCol="0">
            <a:spAutoFit/>
          </a:bodyPr>
          <a:lstStyle/>
          <a:p>
            <a:r>
              <a:rPr lang="en-US" altLang="zh-TW" sz="5000" b="1" dirty="0">
                <a:cs typeface="+mn-ea"/>
                <a:sym typeface="+mn-lt"/>
              </a:rPr>
              <a:t>Production History Management</a:t>
            </a:r>
            <a:endParaRPr lang="zh-TW" altLang="en-US" sz="5000" b="1" dirty="0">
              <a:cs typeface="+mn-ea"/>
              <a:sym typeface="+mn-lt"/>
            </a:endParaRPr>
          </a:p>
        </p:txBody>
      </p:sp>
      <p:sp>
        <p:nvSpPr>
          <p:cNvPr id="36" name="文字方塊 35">
            <a:extLst>
              <a:ext uri="{FF2B5EF4-FFF2-40B4-BE49-F238E27FC236}">
                <a16:creationId xmlns:a16="http://schemas.microsoft.com/office/drawing/2014/main" id="{8D82272B-A2CB-173B-CB07-2B18FBD8EB29}"/>
              </a:ext>
            </a:extLst>
          </p:cNvPr>
          <p:cNvSpPr txBox="1"/>
          <p:nvPr/>
        </p:nvSpPr>
        <p:spPr>
          <a:xfrm>
            <a:off x="917571" y="2282477"/>
            <a:ext cx="2975108" cy="523220"/>
          </a:xfrm>
          <a:prstGeom prst="rect">
            <a:avLst/>
          </a:prstGeom>
          <a:noFill/>
        </p:spPr>
        <p:txBody>
          <a:bodyPr wrap="square">
            <a:spAutoFit/>
          </a:bodyPr>
          <a:lstStyle/>
          <a:p>
            <a:pPr marL="177800" indent="-177800" algn="r">
              <a:buFont typeface="Arial" panose="020B0604020202020204" pitchFamily="34" charset="0"/>
              <a:buChar char="•"/>
            </a:pPr>
            <a:r>
              <a:rPr lang="en-US" altLang="zh-TW" sz="1400" dirty="0">
                <a:cs typeface="+mn-ea"/>
                <a:sym typeface="+mn-lt"/>
              </a:rPr>
              <a:t>Visual inspection (cosmetic)</a:t>
            </a:r>
          </a:p>
          <a:p>
            <a:pPr marL="177800" indent="-177800" algn="r">
              <a:buFont typeface="Arial" panose="020B0604020202020204" pitchFamily="34" charset="0"/>
              <a:buChar char="•"/>
            </a:pPr>
            <a:r>
              <a:rPr lang="en-US" altLang="zh-TW" sz="1400" dirty="0">
                <a:cs typeface="+mn-ea"/>
                <a:sym typeface="+mn-lt"/>
              </a:rPr>
              <a:t>Functional test (simulation test)</a:t>
            </a:r>
          </a:p>
        </p:txBody>
      </p:sp>
      <p:sp>
        <p:nvSpPr>
          <p:cNvPr id="41" name="文字方塊 40">
            <a:extLst>
              <a:ext uri="{FF2B5EF4-FFF2-40B4-BE49-F238E27FC236}">
                <a16:creationId xmlns:a16="http://schemas.microsoft.com/office/drawing/2014/main" id="{81CA549D-C832-6724-283C-21A280F18AB5}"/>
              </a:ext>
            </a:extLst>
          </p:cNvPr>
          <p:cNvSpPr txBox="1"/>
          <p:nvPr/>
        </p:nvSpPr>
        <p:spPr>
          <a:xfrm>
            <a:off x="1939874" y="1901657"/>
            <a:ext cx="2059172" cy="400110"/>
          </a:xfrm>
          <a:prstGeom prst="rect">
            <a:avLst/>
          </a:prstGeom>
          <a:noFill/>
        </p:spPr>
        <p:txBody>
          <a:bodyPr wrap="square">
            <a:spAutoFit/>
          </a:bodyPr>
          <a:lstStyle/>
          <a:p>
            <a:r>
              <a:rPr lang="en-US" altLang="zh-TW" sz="2000" b="1" dirty="0">
                <a:solidFill>
                  <a:srgbClr val="28A09D"/>
                </a:solidFill>
                <a:cs typeface="+mn-ea"/>
                <a:sym typeface="+mn-lt"/>
              </a:rPr>
              <a:t>Manufacturing</a:t>
            </a:r>
          </a:p>
        </p:txBody>
      </p:sp>
      <p:sp>
        <p:nvSpPr>
          <p:cNvPr id="43" name="文字方塊 42">
            <a:extLst>
              <a:ext uri="{FF2B5EF4-FFF2-40B4-BE49-F238E27FC236}">
                <a16:creationId xmlns:a16="http://schemas.microsoft.com/office/drawing/2014/main" id="{A187BC29-A660-54AA-DF70-4A7D76E3193E}"/>
              </a:ext>
            </a:extLst>
          </p:cNvPr>
          <p:cNvSpPr txBox="1"/>
          <p:nvPr/>
        </p:nvSpPr>
        <p:spPr>
          <a:xfrm>
            <a:off x="754482" y="3500894"/>
            <a:ext cx="3103409" cy="990015"/>
          </a:xfrm>
          <a:prstGeom prst="rect">
            <a:avLst/>
          </a:prstGeom>
          <a:noFill/>
        </p:spPr>
        <p:txBody>
          <a:bodyPr wrap="square">
            <a:spAutoFit/>
          </a:bodyPr>
          <a:lstStyle/>
          <a:p>
            <a:pPr marL="285750" indent="-285750" algn="r">
              <a:lnSpc>
                <a:spcPts val="1500"/>
              </a:lnSpc>
              <a:spcBef>
                <a:spcPts val="500"/>
              </a:spcBef>
              <a:buFont typeface="Arial" panose="020B0604020202020204" pitchFamily="34" charset="0"/>
              <a:buChar char="•"/>
            </a:pPr>
            <a:r>
              <a:rPr lang="en-US" altLang="zh-TW" sz="1400" dirty="0">
                <a:cs typeface="+mn-ea"/>
                <a:sym typeface="+mn-lt"/>
              </a:rPr>
              <a:t>Analyze defects and take action</a:t>
            </a:r>
          </a:p>
          <a:p>
            <a:pPr marL="285750" indent="-285750" algn="r">
              <a:lnSpc>
                <a:spcPts val="1500"/>
              </a:lnSpc>
              <a:spcBef>
                <a:spcPts val="500"/>
              </a:spcBef>
              <a:buFont typeface="Arial" panose="020B0604020202020204" pitchFamily="34" charset="0"/>
              <a:buChar char="•"/>
            </a:pPr>
            <a:r>
              <a:rPr lang="en-US" altLang="zh-TW" sz="1400" dirty="0">
                <a:cs typeface="+mn-ea"/>
                <a:sym typeface="+mn-lt"/>
              </a:rPr>
              <a:t>Feedback to related department for future improvements</a:t>
            </a:r>
          </a:p>
          <a:p>
            <a:pPr marL="285750" indent="-285750" algn="r">
              <a:lnSpc>
                <a:spcPts val="1500"/>
              </a:lnSpc>
              <a:spcBef>
                <a:spcPts val="500"/>
              </a:spcBef>
              <a:buFont typeface="Arial" panose="020B0604020202020204" pitchFamily="34" charset="0"/>
              <a:buChar char="•"/>
            </a:pPr>
            <a:r>
              <a:rPr lang="en-US" altLang="zh-TW" sz="1400" dirty="0">
                <a:cs typeface="+mn-ea"/>
                <a:sym typeface="+mn-lt"/>
              </a:rPr>
              <a:t>Track improvement efficiency</a:t>
            </a:r>
          </a:p>
        </p:txBody>
      </p:sp>
      <p:sp>
        <p:nvSpPr>
          <p:cNvPr id="44" name="文字方塊 43">
            <a:extLst>
              <a:ext uri="{FF2B5EF4-FFF2-40B4-BE49-F238E27FC236}">
                <a16:creationId xmlns:a16="http://schemas.microsoft.com/office/drawing/2014/main" id="{8AA455EA-9D44-F615-FF31-684169FB8F6A}"/>
              </a:ext>
            </a:extLst>
          </p:cNvPr>
          <p:cNvSpPr txBox="1"/>
          <p:nvPr/>
        </p:nvSpPr>
        <p:spPr>
          <a:xfrm>
            <a:off x="1309396" y="3138085"/>
            <a:ext cx="2583283" cy="400110"/>
          </a:xfrm>
          <a:prstGeom prst="rect">
            <a:avLst/>
          </a:prstGeom>
          <a:noFill/>
        </p:spPr>
        <p:txBody>
          <a:bodyPr wrap="square">
            <a:spAutoFit/>
          </a:bodyPr>
          <a:lstStyle/>
          <a:p>
            <a:pPr algn="r"/>
            <a:r>
              <a:rPr lang="en-US" altLang="zh-TW" sz="2000" b="1" dirty="0">
                <a:solidFill>
                  <a:srgbClr val="168AB2"/>
                </a:solidFill>
                <a:cs typeface="+mn-ea"/>
                <a:sym typeface="+mn-lt"/>
              </a:rPr>
              <a:t>Quality Engineering</a:t>
            </a:r>
          </a:p>
        </p:txBody>
      </p:sp>
      <p:sp>
        <p:nvSpPr>
          <p:cNvPr id="45" name="文字方塊 44">
            <a:extLst>
              <a:ext uri="{FF2B5EF4-FFF2-40B4-BE49-F238E27FC236}">
                <a16:creationId xmlns:a16="http://schemas.microsoft.com/office/drawing/2014/main" id="{039F292A-632F-0457-9885-9B3E8FDA0307}"/>
              </a:ext>
            </a:extLst>
          </p:cNvPr>
          <p:cNvSpPr txBox="1"/>
          <p:nvPr/>
        </p:nvSpPr>
        <p:spPr>
          <a:xfrm>
            <a:off x="754482" y="5382978"/>
            <a:ext cx="3103409" cy="990015"/>
          </a:xfrm>
          <a:prstGeom prst="rect">
            <a:avLst/>
          </a:prstGeom>
          <a:noFill/>
        </p:spPr>
        <p:txBody>
          <a:bodyPr wrap="square">
            <a:spAutoFit/>
          </a:bodyPr>
          <a:lstStyle/>
          <a:p>
            <a:pPr marL="285750" indent="-285750" algn="r">
              <a:lnSpc>
                <a:spcPts val="1500"/>
              </a:lnSpc>
              <a:spcBef>
                <a:spcPts val="500"/>
              </a:spcBef>
              <a:buFont typeface="Arial" panose="020B0604020202020204" pitchFamily="34" charset="0"/>
              <a:buChar char="•"/>
            </a:pPr>
            <a:r>
              <a:rPr lang="en-US" altLang="zh-TW" sz="1400" dirty="0">
                <a:cs typeface="+mn-ea"/>
                <a:sym typeface="+mn-lt"/>
              </a:rPr>
              <a:t>Lead team members push quality improvement for quality yield rate</a:t>
            </a:r>
          </a:p>
          <a:p>
            <a:pPr marL="285750" indent="-285750" algn="r">
              <a:lnSpc>
                <a:spcPts val="1500"/>
              </a:lnSpc>
              <a:spcBef>
                <a:spcPts val="500"/>
              </a:spcBef>
              <a:buFont typeface="Arial" panose="020B0604020202020204" pitchFamily="34" charset="0"/>
              <a:buChar char="•"/>
            </a:pPr>
            <a:r>
              <a:rPr lang="en-US" altLang="zh-TW" sz="1400" dirty="0">
                <a:cs typeface="+mn-ea"/>
                <a:sym typeface="+mn-lt"/>
              </a:rPr>
              <a:t>4M management</a:t>
            </a:r>
          </a:p>
          <a:p>
            <a:pPr marL="285750" indent="-285750" algn="r">
              <a:lnSpc>
                <a:spcPts val="1500"/>
              </a:lnSpc>
              <a:spcBef>
                <a:spcPts val="500"/>
              </a:spcBef>
              <a:buFont typeface="Arial" panose="020B0604020202020204" pitchFamily="34" charset="0"/>
              <a:buChar char="•"/>
            </a:pPr>
            <a:r>
              <a:rPr lang="en-US" altLang="zh-TW" sz="1400" dirty="0">
                <a:cs typeface="+mn-ea"/>
                <a:sym typeface="+mn-lt"/>
              </a:rPr>
              <a:t>Follow up customer requirements</a:t>
            </a:r>
          </a:p>
        </p:txBody>
      </p:sp>
      <p:sp>
        <p:nvSpPr>
          <p:cNvPr id="46" name="文字方塊 45">
            <a:extLst>
              <a:ext uri="{FF2B5EF4-FFF2-40B4-BE49-F238E27FC236}">
                <a16:creationId xmlns:a16="http://schemas.microsoft.com/office/drawing/2014/main" id="{E0867FB4-2177-F086-A3F0-E65C505D79D8}"/>
              </a:ext>
            </a:extLst>
          </p:cNvPr>
          <p:cNvSpPr txBox="1"/>
          <p:nvPr/>
        </p:nvSpPr>
        <p:spPr>
          <a:xfrm>
            <a:off x="-108857" y="4976519"/>
            <a:ext cx="4001537" cy="400110"/>
          </a:xfrm>
          <a:prstGeom prst="rect">
            <a:avLst/>
          </a:prstGeom>
          <a:noFill/>
        </p:spPr>
        <p:txBody>
          <a:bodyPr wrap="square">
            <a:spAutoFit/>
          </a:bodyPr>
          <a:lstStyle/>
          <a:p>
            <a:pPr algn="r"/>
            <a:r>
              <a:rPr lang="en-US" altLang="zh-TW" sz="2000" b="1" dirty="0">
                <a:solidFill>
                  <a:srgbClr val="076781"/>
                </a:solidFill>
                <a:cs typeface="+mn-ea"/>
                <a:sym typeface="+mn-lt"/>
              </a:rPr>
              <a:t>Project Quality Management</a:t>
            </a:r>
            <a:endParaRPr lang="zh-TW" altLang="en-US" sz="2000" b="1" dirty="0">
              <a:solidFill>
                <a:srgbClr val="076781"/>
              </a:solidFill>
              <a:cs typeface="+mn-ea"/>
              <a:sym typeface="+mn-lt"/>
            </a:endParaRPr>
          </a:p>
        </p:txBody>
      </p:sp>
      <p:sp>
        <p:nvSpPr>
          <p:cNvPr id="47" name="文字方塊 46">
            <a:extLst>
              <a:ext uri="{FF2B5EF4-FFF2-40B4-BE49-F238E27FC236}">
                <a16:creationId xmlns:a16="http://schemas.microsoft.com/office/drawing/2014/main" id="{6E76229F-009E-8DCB-0937-EB172CAF46F9}"/>
              </a:ext>
            </a:extLst>
          </p:cNvPr>
          <p:cNvSpPr txBox="1"/>
          <p:nvPr/>
        </p:nvSpPr>
        <p:spPr>
          <a:xfrm>
            <a:off x="8388765" y="2368048"/>
            <a:ext cx="3320635" cy="1169551"/>
          </a:xfrm>
          <a:prstGeom prst="rect">
            <a:avLst/>
          </a:prstGeom>
          <a:noFill/>
        </p:spPr>
        <p:txBody>
          <a:bodyPr wrap="square">
            <a:spAutoFit/>
          </a:bodyPr>
          <a:lstStyle/>
          <a:p>
            <a:pPr marL="177800" indent="-177800">
              <a:buFont typeface="Arial" panose="020B0604020202020204" pitchFamily="34" charset="0"/>
              <a:buChar char="•"/>
            </a:pPr>
            <a:r>
              <a:rPr lang="en-US" altLang="zh-TW" sz="1400" dirty="0">
                <a:cs typeface="+mn-ea"/>
                <a:sym typeface="+mn-lt"/>
              </a:rPr>
              <a:t>First article inspection</a:t>
            </a:r>
          </a:p>
          <a:p>
            <a:pPr marL="177800" indent="-177800">
              <a:buFont typeface="Arial" panose="020B0604020202020204" pitchFamily="34" charset="0"/>
              <a:buChar char="•"/>
            </a:pPr>
            <a:r>
              <a:rPr lang="en-US" altLang="zh-TW" sz="1400" dirty="0">
                <a:cs typeface="+mn-ea"/>
                <a:sym typeface="+mn-lt"/>
              </a:rPr>
              <a:t>On line audit according to checklist</a:t>
            </a:r>
          </a:p>
          <a:p>
            <a:pPr marL="177800" indent="-177800">
              <a:buFont typeface="Arial" panose="020B0604020202020204" pitchFamily="34" charset="0"/>
              <a:buChar char="•"/>
            </a:pPr>
            <a:r>
              <a:rPr lang="en-US" altLang="zh-TW" sz="1400" dirty="0">
                <a:cs typeface="+mn-ea"/>
                <a:sym typeface="+mn-lt"/>
              </a:rPr>
              <a:t>LQC-SMT 100% inspection</a:t>
            </a:r>
          </a:p>
          <a:p>
            <a:pPr marL="177800" indent="-177800">
              <a:buFont typeface="Arial" panose="020B0604020202020204" pitchFamily="34" charset="0"/>
              <a:buChar char="•"/>
            </a:pPr>
            <a:r>
              <a:rPr lang="en-US" altLang="zh-TW" sz="1400" dirty="0">
                <a:cs typeface="+mn-ea"/>
                <a:sym typeface="+mn-lt"/>
              </a:rPr>
              <a:t>LQC-DIP 100% inspection</a:t>
            </a:r>
          </a:p>
          <a:p>
            <a:pPr marL="177800" indent="-177800">
              <a:buFont typeface="Arial" panose="020B0604020202020204" pitchFamily="34" charset="0"/>
              <a:buChar char="•"/>
            </a:pPr>
            <a:r>
              <a:rPr lang="en-US" altLang="zh-TW" sz="1400" dirty="0">
                <a:cs typeface="+mn-ea"/>
                <a:sym typeface="+mn-lt"/>
              </a:rPr>
              <a:t>LQC-ASSY 100% inspection</a:t>
            </a:r>
          </a:p>
        </p:txBody>
      </p:sp>
      <p:sp>
        <p:nvSpPr>
          <p:cNvPr id="48" name="文字方塊 47">
            <a:extLst>
              <a:ext uri="{FF2B5EF4-FFF2-40B4-BE49-F238E27FC236}">
                <a16:creationId xmlns:a16="http://schemas.microsoft.com/office/drawing/2014/main" id="{1E7079E1-7730-A248-7F6F-FBEE956D1F21}"/>
              </a:ext>
            </a:extLst>
          </p:cNvPr>
          <p:cNvSpPr txBox="1"/>
          <p:nvPr/>
        </p:nvSpPr>
        <p:spPr>
          <a:xfrm>
            <a:off x="8354441" y="1938785"/>
            <a:ext cx="2821112" cy="400110"/>
          </a:xfrm>
          <a:prstGeom prst="rect">
            <a:avLst/>
          </a:prstGeom>
          <a:noFill/>
        </p:spPr>
        <p:txBody>
          <a:bodyPr wrap="square">
            <a:spAutoFit/>
          </a:bodyPr>
          <a:lstStyle/>
          <a:p>
            <a:r>
              <a:rPr lang="en-US" altLang="zh-TW" sz="2000" b="1" dirty="0">
                <a:solidFill>
                  <a:srgbClr val="666666"/>
                </a:solidFill>
                <a:cs typeface="+mn-ea"/>
                <a:sym typeface="+mn-lt"/>
              </a:rPr>
              <a:t>Line Quality Control</a:t>
            </a:r>
            <a:endParaRPr lang="zh-TW" altLang="en-US" sz="2000" b="1" dirty="0">
              <a:solidFill>
                <a:srgbClr val="666666"/>
              </a:solidFill>
              <a:cs typeface="+mn-ea"/>
              <a:sym typeface="+mn-lt"/>
            </a:endParaRPr>
          </a:p>
        </p:txBody>
      </p:sp>
      <p:sp>
        <p:nvSpPr>
          <p:cNvPr id="49" name="文字方塊 48">
            <a:extLst>
              <a:ext uri="{FF2B5EF4-FFF2-40B4-BE49-F238E27FC236}">
                <a16:creationId xmlns:a16="http://schemas.microsoft.com/office/drawing/2014/main" id="{F8DD7AA6-27C2-4301-0701-9842FED51CFC}"/>
              </a:ext>
            </a:extLst>
          </p:cNvPr>
          <p:cNvSpPr txBox="1"/>
          <p:nvPr/>
        </p:nvSpPr>
        <p:spPr>
          <a:xfrm>
            <a:off x="8388766" y="4562198"/>
            <a:ext cx="3538846" cy="954107"/>
          </a:xfrm>
          <a:prstGeom prst="rect">
            <a:avLst/>
          </a:prstGeom>
          <a:noFill/>
        </p:spPr>
        <p:txBody>
          <a:bodyPr wrap="square">
            <a:spAutoFit/>
          </a:bodyPr>
          <a:lstStyle/>
          <a:p>
            <a:pPr marL="177800" indent="-177800">
              <a:buFont typeface="Arial" panose="020B0604020202020204" pitchFamily="34" charset="0"/>
              <a:buChar char="•"/>
            </a:pPr>
            <a:r>
              <a:rPr lang="en-US" altLang="zh-TW" sz="1400" dirty="0">
                <a:cs typeface="+mn-ea"/>
                <a:sym typeface="+mn-lt"/>
              </a:rPr>
              <a:t>Visual inspection (AOI)</a:t>
            </a:r>
          </a:p>
          <a:p>
            <a:pPr marL="177800" indent="-177800">
              <a:buFont typeface="Arial" panose="020B0604020202020204" pitchFamily="34" charset="0"/>
              <a:buChar char="•"/>
            </a:pPr>
            <a:r>
              <a:rPr lang="en-US" altLang="zh-TW" sz="1400" dirty="0">
                <a:cs typeface="+mn-ea"/>
                <a:sym typeface="+mn-lt"/>
              </a:rPr>
              <a:t>ECN change review</a:t>
            </a:r>
          </a:p>
          <a:p>
            <a:pPr marL="177800" indent="-177800">
              <a:buFont typeface="Arial" panose="020B0604020202020204" pitchFamily="34" charset="0"/>
              <a:buChar char="•"/>
            </a:pPr>
            <a:r>
              <a:rPr lang="en-US" altLang="zh-TW" sz="1400" dirty="0">
                <a:cs typeface="+mn-ea"/>
                <a:sym typeface="+mn-lt"/>
              </a:rPr>
              <a:t>ORT test</a:t>
            </a:r>
          </a:p>
          <a:p>
            <a:pPr marL="177800" indent="-177800">
              <a:buFont typeface="Arial" panose="020B0604020202020204" pitchFamily="34" charset="0"/>
              <a:buChar char="•"/>
            </a:pPr>
            <a:r>
              <a:rPr lang="en-US" altLang="zh-TW" sz="1400" dirty="0">
                <a:cs typeface="+mn-ea"/>
                <a:sym typeface="+mn-lt"/>
              </a:rPr>
              <a:t>FCT test</a:t>
            </a:r>
          </a:p>
        </p:txBody>
      </p:sp>
      <p:sp>
        <p:nvSpPr>
          <p:cNvPr id="50" name="文字方塊 49">
            <a:extLst>
              <a:ext uri="{FF2B5EF4-FFF2-40B4-BE49-F238E27FC236}">
                <a16:creationId xmlns:a16="http://schemas.microsoft.com/office/drawing/2014/main" id="{28D438F8-8BB7-A435-3EF2-07147CDE388D}"/>
              </a:ext>
            </a:extLst>
          </p:cNvPr>
          <p:cNvSpPr txBox="1"/>
          <p:nvPr/>
        </p:nvSpPr>
        <p:spPr>
          <a:xfrm>
            <a:off x="8348090" y="4120235"/>
            <a:ext cx="3452023" cy="400110"/>
          </a:xfrm>
          <a:prstGeom prst="rect">
            <a:avLst/>
          </a:prstGeom>
          <a:noFill/>
        </p:spPr>
        <p:txBody>
          <a:bodyPr wrap="square">
            <a:spAutoFit/>
          </a:bodyPr>
          <a:lstStyle/>
          <a:p>
            <a:r>
              <a:rPr lang="en-US" altLang="zh-TW" sz="2000" b="1" dirty="0">
                <a:solidFill>
                  <a:srgbClr val="4D547A"/>
                </a:solidFill>
                <a:cs typeface="+mn-ea"/>
                <a:sym typeface="+mn-lt"/>
              </a:rPr>
              <a:t>Outgoing Quality Control</a:t>
            </a:r>
            <a:endParaRPr lang="zh-TW" altLang="en-US" sz="2000" b="1" dirty="0">
              <a:solidFill>
                <a:srgbClr val="4D547A"/>
              </a:solidFill>
              <a:cs typeface="+mn-ea"/>
              <a:sym typeface="+mn-lt"/>
            </a:endParaRPr>
          </a:p>
        </p:txBody>
      </p:sp>
      <p:cxnSp>
        <p:nvCxnSpPr>
          <p:cNvPr id="53" name="直線接點 52">
            <a:extLst>
              <a:ext uri="{FF2B5EF4-FFF2-40B4-BE49-F238E27FC236}">
                <a16:creationId xmlns:a16="http://schemas.microsoft.com/office/drawing/2014/main" id="{650095DE-7283-2E68-B810-B09F666AC303}"/>
              </a:ext>
            </a:extLst>
          </p:cNvPr>
          <p:cNvCxnSpPr>
            <a:cxnSpLocks/>
          </p:cNvCxnSpPr>
          <p:nvPr/>
        </p:nvCxnSpPr>
        <p:spPr>
          <a:xfrm>
            <a:off x="402771" y="5353345"/>
            <a:ext cx="3378257" cy="0"/>
          </a:xfrm>
          <a:prstGeom prst="line">
            <a:avLst/>
          </a:prstGeom>
          <a:ln w="10160" cap="rnd">
            <a:solidFill>
              <a:srgbClr val="087492"/>
            </a:solidFill>
            <a:round/>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1947814D-59B1-B932-D5F3-BF33F4A948E5}"/>
              </a:ext>
            </a:extLst>
          </p:cNvPr>
          <p:cNvCxnSpPr>
            <a:cxnSpLocks/>
          </p:cNvCxnSpPr>
          <p:nvPr/>
        </p:nvCxnSpPr>
        <p:spPr>
          <a:xfrm flipV="1">
            <a:off x="1502229" y="3518844"/>
            <a:ext cx="2272449" cy="18755"/>
          </a:xfrm>
          <a:prstGeom prst="line">
            <a:avLst/>
          </a:prstGeom>
          <a:ln w="10160" cap="rnd">
            <a:solidFill>
              <a:srgbClr val="409EBD"/>
            </a:solidFill>
            <a:round/>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360E6C7A-F22F-2989-1BD6-A33967F8FF89}"/>
              </a:ext>
            </a:extLst>
          </p:cNvPr>
          <p:cNvCxnSpPr>
            <a:cxnSpLocks/>
          </p:cNvCxnSpPr>
          <p:nvPr/>
        </p:nvCxnSpPr>
        <p:spPr>
          <a:xfrm>
            <a:off x="1998134" y="2282477"/>
            <a:ext cx="1783555" cy="7294"/>
          </a:xfrm>
          <a:prstGeom prst="line">
            <a:avLst/>
          </a:prstGeom>
          <a:ln w="10160" cap="rnd">
            <a:solidFill>
              <a:srgbClr val="2AB5AA"/>
            </a:solidFill>
            <a:round/>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33314983-FB88-FABD-5110-A2624A31D74E}"/>
              </a:ext>
            </a:extLst>
          </p:cNvPr>
          <p:cNvCxnSpPr>
            <a:cxnSpLocks/>
          </p:cNvCxnSpPr>
          <p:nvPr/>
        </p:nvCxnSpPr>
        <p:spPr>
          <a:xfrm>
            <a:off x="8489950" y="2336298"/>
            <a:ext cx="2384879" cy="31750"/>
          </a:xfrm>
          <a:prstGeom prst="line">
            <a:avLst/>
          </a:prstGeom>
          <a:ln w="10160"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1C105C6A-9AA6-7927-6B56-2185C1015E67}"/>
              </a:ext>
            </a:extLst>
          </p:cNvPr>
          <p:cNvCxnSpPr>
            <a:cxnSpLocks/>
          </p:cNvCxnSpPr>
          <p:nvPr/>
        </p:nvCxnSpPr>
        <p:spPr>
          <a:xfrm flipV="1">
            <a:off x="8471297" y="4520345"/>
            <a:ext cx="2958703" cy="3753"/>
          </a:xfrm>
          <a:prstGeom prst="line">
            <a:avLst/>
          </a:prstGeom>
          <a:ln w="10160" cap="rnd">
            <a:solidFill>
              <a:srgbClr val="6D76A3"/>
            </a:solidFill>
            <a:round/>
          </a:ln>
        </p:spPr>
        <p:style>
          <a:lnRef idx="1">
            <a:schemeClr val="accent1"/>
          </a:lnRef>
          <a:fillRef idx="0">
            <a:schemeClr val="accent1"/>
          </a:fillRef>
          <a:effectRef idx="0">
            <a:schemeClr val="accent1"/>
          </a:effectRef>
          <a:fontRef idx="minor">
            <a:schemeClr val="tx1"/>
          </a:fontRef>
        </p:style>
      </p:cxnSp>
      <p:pic>
        <p:nvPicPr>
          <p:cNvPr id="73" name="圖片 72">
            <a:extLst>
              <a:ext uri="{FF2B5EF4-FFF2-40B4-BE49-F238E27FC236}">
                <a16:creationId xmlns:a16="http://schemas.microsoft.com/office/drawing/2014/main" id="{95FED54E-0DA5-19D6-6E7F-3BFE18E2872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9921160">
            <a:off x="4166419" y="1786466"/>
            <a:ext cx="3960901" cy="3960901"/>
          </a:xfrm>
          <a:prstGeom prst="rect">
            <a:avLst/>
          </a:prstGeom>
          <a:effectLst>
            <a:outerShdw blurRad="431800" dist="254000" dir="5760000" sx="106000" sy="106000" algn="ctr" rotWithShape="0">
              <a:srgbClr val="000000">
                <a:alpha val="22000"/>
              </a:srgbClr>
            </a:outerShdw>
          </a:effectLst>
        </p:spPr>
      </p:pic>
      <p:sp>
        <p:nvSpPr>
          <p:cNvPr id="10" name="文字方塊 9">
            <a:extLst>
              <a:ext uri="{FF2B5EF4-FFF2-40B4-BE49-F238E27FC236}">
                <a16:creationId xmlns:a16="http://schemas.microsoft.com/office/drawing/2014/main" id="{5D945D0F-6C36-D62E-BAB4-32B00F97FBCC}"/>
              </a:ext>
            </a:extLst>
          </p:cNvPr>
          <p:cNvSpPr txBox="1"/>
          <p:nvPr/>
        </p:nvSpPr>
        <p:spPr>
          <a:xfrm>
            <a:off x="4914556" y="2500686"/>
            <a:ext cx="822247" cy="361637"/>
          </a:xfrm>
          <a:prstGeom prst="rect">
            <a:avLst/>
          </a:prstGeom>
          <a:noFill/>
        </p:spPr>
        <p:txBody>
          <a:bodyPr wrap="square">
            <a:spAutoFit/>
          </a:bodyPr>
          <a:lstStyle/>
          <a:p>
            <a:r>
              <a:rPr lang="en-US" altLang="zh-TW" sz="1750" b="1" dirty="0">
                <a:solidFill>
                  <a:schemeClr val="bg1"/>
                </a:solidFill>
                <a:cs typeface="+mn-ea"/>
                <a:sym typeface="+mn-lt"/>
              </a:rPr>
              <a:t>MFG</a:t>
            </a:r>
          </a:p>
        </p:txBody>
      </p:sp>
      <p:sp>
        <p:nvSpPr>
          <p:cNvPr id="11" name="文字方塊 10">
            <a:extLst>
              <a:ext uri="{FF2B5EF4-FFF2-40B4-BE49-F238E27FC236}">
                <a16:creationId xmlns:a16="http://schemas.microsoft.com/office/drawing/2014/main" id="{43C897EB-941C-3600-CE26-9A0955974B51}"/>
              </a:ext>
            </a:extLst>
          </p:cNvPr>
          <p:cNvSpPr txBox="1"/>
          <p:nvPr/>
        </p:nvSpPr>
        <p:spPr>
          <a:xfrm>
            <a:off x="6792331" y="2512260"/>
            <a:ext cx="1093609" cy="361637"/>
          </a:xfrm>
          <a:prstGeom prst="rect">
            <a:avLst/>
          </a:prstGeom>
          <a:noFill/>
        </p:spPr>
        <p:txBody>
          <a:bodyPr wrap="square">
            <a:spAutoFit/>
          </a:bodyPr>
          <a:lstStyle/>
          <a:p>
            <a:r>
              <a:rPr lang="en-US" altLang="zh-TW" sz="1750" b="1" dirty="0">
                <a:solidFill>
                  <a:schemeClr val="bg1"/>
                </a:solidFill>
                <a:cs typeface="+mn-ea"/>
                <a:sym typeface="+mn-lt"/>
              </a:rPr>
              <a:t>LQC</a:t>
            </a:r>
            <a:endParaRPr lang="zh-TW" altLang="en-US" sz="1750" b="1" dirty="0">
              <a:solidFill>
                <a:schemeClr val="bg1"/>
              </a:solidFill>
              <a:cs typeface="+mn-ea"/>
              <a:sym typeface="+mn-lt"/>
            </a:endParaRPr>
          </a:p>
        </p:txBody>
      </p:sp>
      <p:sp>
        <p:nvSpPr>
          <p:cNvPr id="12" name="文字方塊 11">
            <a:extLst>
              <a:ext uri="{FF2B5EF4-FFF2-40B4-BE49-F238E27FC236}">
                <a16:creationId xmlns:a16="http://schemas.microsoft.com/office/drawing/2014/main" id="{C861C55F-56E5-880E-E70D-D9BB34D4FC20}"/>
              </a:ext>
            </a:extLst>
          </p:cNvPr>
          <p:cNvSpPr txBox="1"/>
          <p:nvPr/>
        </p:nvSpPr>
        <p:spPr>
          <a:xfrm>
            <a:off x="7240502" y="4066460"/>
            <a:ext cx="1093609" cy="361637"/>
          </a:xfrm>
          <a:prstGeom prst="rect">
            <a:avLst/>
          </a:prstGeom>
          <a:noFill/>
        </p:spPr>
        <p:txBody>
          <a:bodyPr wrap="square">
            <a:spAutoFit/>
          </a:bodyPr>
          <a:lstStyle/>
          <a:p>
            <a:r>
              <a:rPr lang="en-US" altLang="zh-TW" sz="1750" b="1" dirty="0">
                <a:solidFill>
                  <a:schemeClr val="bg1"/>
                </a:solidFill>
                <a:cs typeface="+mn-ea"/>
                <a:sym typeface="+mn-lt"/>
              </a:rPr>
              <a:t>OQC</a:t>
            </a:r>
            <a:endParaRPr lang="zh-TW" altLang="en-US" sz="1750" b="1" dirty="0">
              <a:solidFill>
                <a:schemeClr val="bg1"/>
              </a:solidFill>
              <a:cs typeface="+mn-ea"/>
              <a:sym typeface="+mn-lt"/>
            </a:endParaRPr>
          </a:p>
        </p:txBody>
      </p:sp>
      <p:sp>
        <p:nvSpPr>
          <p:cNvPr id="13" name="文字方塊 12">
            <a:extLst>
              <a:ext uri="{FF2B5EF4-FFF2-40B4-BE49-F238E27FC236}">
                <a16:creationId xmlns:a16="http://schemas.microsoft.com/office/drawing/2014/main" id="{7AC94191-880E-DDB5-2058-8A6135BD4E9F}"/>
              </a:ext>
            </a:extLst>
          </p:cNvPr>
          <p:cNvSpPr txBox="1"/>
          <p:nvPr/>
        </p:nvSpPr>
        <p:spPr>
          <a:xfrm>
            <a:off x="4412015" y="3840381"/>
            <a:ext cx="682485" cy="361637"/>
          </a:xfrm>
          <a:prstGeom prst="rect">
            <a:avLst/>
          </a:prstGeom>
          <a:noFill/>
        </p:spPr>
        <p:txBody>
          <a:bodyPr wrap="square">
            <a:spAutoFit/>
          </a:bodyPr>
          <a:lstStyle/>
          <a:p>
            <a:r>
              <a:rPr lang="en-US" altLang="zh-TW" sz="1750" b="1" dirty="0">
                <a:solidFill>
                  <a:schemeClr val="bg1"/>
                </a:solidFill>
                <a:cs typeface="+mn-ea"/>
                <a:sym typeface="+mn-lt"/>
              </a:rPr>
              <a:t>QE</a:t>
            </a:r>
            <a:endParaRPr lang="zh-TW" altLang="en-US" sz="1750" b="1" dirty="0">
              <a:solidFill>
                <a:schemeClr val="bg1"/>
              </a:solidFill>
              <a:cs typeface="+mn-ea"/>
              <a:sym typeface="+mn-lt"/>
            </a:endParaRPr>
          </a:p>
        </p:txBody>
      </p:sp>
      <p:sp>
        <p:nvSpPr>
          <p:cNvPr id="14" name="文字方塊 13">
            <a:extLst>
              <a:ext uri="{FF2B5EF4-FFF2-40B4-BE49-F238E27FC236}">
                <a16:creationId xmlns:a16="http://schemas.microsoft.com/office/drawing/2014/main" id="{AFD6BC2D-AF04-3E3E-912C-6D799587471A}"/>
              </a:ext>
            </a:extLst>
          </p:cNvPr>
          <p:cNvSpPr txBox="1"/>
          <p:nvPr/>
        </p:nvSpPr>
        <p:spPr>
          <a:xfrm>
            <a:off x="5821352" y="5039251"/>
            <a:ext cx="1093609" cy="361637"/>
          </a:xfrm>
          <a:prstGeom prst="rect">
            <a:avLst/>
          </a:prstGeom>
          <a:noFill/>
        </p:spPr>
        <p:txBody>
          <a:bodyPr wrap="square">
            <a:spAutoFit/>
          </a:bodyPr>
          <a:lstStyle/>
          <a:p>
            <a:r>
              <a:rPr lang="en-US" altLang="zh-TW" sz="1750" b="1" dirty="0">
                <a:solidFill>
                  <a:schemeClr val="bg1"/>
                </a:solidFill>
                <a:cs typeface="+mn-ea"/>
                <a:sym typeface="+mn-lt"/>
              </a:rPr>
              <a:t>PGM</a:t>
            </a:r>
            <a:endParaRPr lang="zh-TW" altLang="en-US" sz="1750" b="1" dirty="0">
              <a:solidFill>
                <a:schemeClr val="bg1"/>
              </a:solidFill>
              <a:cs typeface="+mn-ea"/>
              <a:sym typeface="+mn-lt"/>
            </a:endParaRPr>
          </a:p>
        </p:txBody>
      </p:sp>
      <p:pic>
        <p:nvPicPr>
          <p:cNvPr id="75" name="圖片 74">
            <a:extLst>
              <a:ext uri="{FF2B5EF4-FFF2-40B4-BE49-F238E27FC236}">
                <a16:creationId xmlns:a16="http://schemas.microsoft.com/office/drawing/2014/main" id="{5865F1A1-17E6-146C-C066-F9A5E373E7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1518" y="5780712"/>
            <a:ext cx="1220813" cy="590387"/>
          </a:xfrm>
          <a:prstGeom prst="rect">
            <a:avLst/>
          </a:prstGeom>
        </p:spPr>
      </p:pic>
      <p:sp>
        <p:nvSpPr>
          <p:cNvPr id="77" name="文字方塊 76">
            <a:extLst>
              <a:ext uri="{FF2B5EF4-FFF2-40B4-BE49-F238E27FC236}">
                <a16:creationId xmlns:a16="http://schemas.microsoft.com/office/drawing/2014/main" id="{A0BB0C41-8A08-7032-3925-D136E2AA5AAE}"/>
              </a:ext>
            </a:extLst>
          </p:cNvPr>
          <p:cNvSpPr txBox="1"/>
          <p:nvPr/>
        </p:nvSpPr>
        <p:spPr>
          <a:xfrm>
            <a:off x="5404723" y="6359722"/>
            <a:ext cx="1559738" cy="361637"/>
          </a:xfrm>
          <a:prstGeom prst="rect">
            <a:avLst/>
          </a:prstGeom>
          <a:noFill/>
        </p:spPr>
        <p:txBody>
          <a:bodyPr wrap="square">
            <a:spAutoFit/>
          </a:bodyPr>
          <a:lstStyle/>
          <a:p>
            <a:pPr algn="ctr"/>
            <a:r>
              <a:rPr lang="en-US" altLang="zh-TW" sz="1750" b="1" dirty="0">
                <a:solidFill>
                  <a:srgbClr val="164360"/>
                </a:solidFill>
                <a:cs typeface="+mn-ea"/>
                <a:sym typeface="+mn-lt"/>
              </a:rPr>
              <a:t>Customer</a:t>
            </a:r>
            <a:endParaRPr lang="zh-TW" altLang="en-US" sz="1750" b="1" dirty="0">
              <a:solidFill>
                <a:srgbClr val="164360"/>
              </a:solidFill>
              <a:cs typeface="+mn-ea"/>
              <a:sym typeface="+mn-lt"/>
            </a:endParaRPr>
          </a:p>
        </p:txBody>
      </p:sp>
      <p:sp>
        <p:nvSpPr>
          <p:cNvPr id="78" name="文字方塊 77">
            <a:extLst>
              <a:ext uri="{FF2B5EF4-FFF2-40B4-BE49-F238E27FC236}">
                <a16:creationId xmlns:a16="http://schemas.microsoft.com/office/drawing/2014/main" id="{82696469-80AE-EF3F-2B55-C473AC57E8A2}"/>
              </a:ext>
            </a:extLst>
          </p:cNvPr>
          <p:cNvSpPr txBox="1"/>
          <p:nvPr/>
        </p:nvSpPr>
        <p:spPr>
          <a:xfrm>
            <a:off x="5635119" y="5789513"/>
            <a:ext cx="1093609" cy="461665"/>
          </a:xfrm>
          <a:prstGeom prst="rect">
            <a:avLst/>
          </a:prstGeom>
          <a:noFill/>
        </p:spPr>
        <p:txBody>
          <a:bodyPr wrap="square">
            <a:spAutoFit/>
          </a:bodyPr>
          <a:lstStyle/>
          <a:p>
            <a:pPr algn="ctr"/>
            <a:r>
              <a:rPr lang="en-US" altLang="zh-TW" sz="1200" b="1" dirty="0">
                <a:solidFill>
                  <a:schemeClr val="bg1"/>
                </a:solidFill>
                <a:cs typeface="+mn-ea"/>
                <a:sym typeface="+mn-lt"/>
              </a:rPr>
              <a:t>Good Quality</a:t>
            </a:r>
            <a:endParaRPr lang="zh-TW" altLang="en-US" sz="1200" b="1" dirty="0">
              <a:solidFill>
                <a:schemeClr val="bg1"/>
              </a:solidFill>
              <a:cs typeface="+mn-ea"/>
              <a:sym typeface="+mn-lt"/>
            </a:endParaRPr>
          </a:p>
        </p:txBody>
      </p:sp>
    </p:spTree>
    <p:extLst>
      <p:ext uri="{BB962C8B-B14F-4D97-AF65-F5344CB8AC3E}">
        <p14:creationId xmlns:p14="http://schemas.microsoft.com/office/powerpoint/2010/main" val="2094271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9FAFA"/>
        </a:solid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Product Traceability</a:t>
            </a:r>
            <a:endParaRPr lang="zh-TW" altLang="en-US" sz="5000" b="1" dirty="0">
              <a:cs typeface="+mn-ea"/>
              <a:sym typeface="+mn-lt"/>
            </a:endParaRPr>
          </a:p>
        </p:txBody>
      </p:sp>
      <p:pic>
        <p:nvPicPr>
          <p:cNvPr id="33" name="圖片 32">
            <a:extLst>
              <a:ext uri="{FF2B5EF4-FFF2-40B4-BE49-F238E27FC236}">
                <a16:creationId xmlns:a16="http://schemas.microsoft.com/office/drawing/2014/main" id="{7CA9D115-012C-7126-82A4-8EABCC6226A6}"/>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1484428" y="2357525"/>
            <a:ext cx="1963786" cy="1558461"/>
          </a:xfrm>
          <a:prstGeom prst="rect">
            <a:avLst/>
          </a:prstGeom>
          <a:effectLst>
            <a:outerShdw blurRad="431800" dist="355600" dir="1740000" algn="ctr" rotWithShape="0">
              <a:srgbClr val="000000">
                <a:alpha val="23000"/>
              </a:srgbClr>
            </a:outerShdw>
          </a:effectLst>
        </p:spPr>
      </p:pic>
      <p:pic>
        <p:nvPicPr>
          <p:cNvPr id="40" name="圖片 39" descr="一張含有 箭 的圖片&#10;&#10;自動產生的描述">
            <a:extLst>
              <a:ext uri="{FF2B5EF4-FFF2-40B4-BE49-F238E27FC236}">
                <a16:creationId xmlns:a16="http://schemas.microsoft.com/office/drawing/2014/main" id="{8A9E2A9C-295F-44F0-5307-62EDAABA714C}"/>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8663533" y="4447939"/>
            <a:ext cx="1963786" cy="1558461"/>
          </a:xfrm>
          <a:prstGeom prst="rect">
            <a:avLst/>
          </a:prstGeom>
          <a:effectLst>
            <a:outerShdw blurRad="431800" dist="355600" dir="1740000" algn="ctr" rotWithShape="0">
              <a:srgbClr val="000000">
                <a:alpha val="23000"/>
              </a:srgbClr>
            </a:outerShdw>
          </a:effectLst>
        </p:spPr>
      </p:pic>
      <p:pic>
        <p:nvPicPr>
          <p:cNvPr id="32" name="圖片 31">
            <a:extLst>
              <a:ext uri="{FF2B5EF4-FFF2-40B4-BE49-F238E27FC236}">
                <a16:creationId xmlns:a16="http://schemas.microsoft.com/office/drawing/2014/main" id="{E60B178E-DC2C-CCC5-BFD0-6DAF2D71576A}"/>
              </a:ext>
            </a:extLst>
          </p:cNvPr>
          <p:cNvPicPr>
            <a:picLocks noChangeAspect="1"/>
          </p:cNvPicPr>
          <p:nvPr/>
        </p:nvPicPr>
        <p:blipFill>
          <a:blip r:embed="rId2" cstate="screen">
            <a:alphaModFix amt="40000"/>
            <a:extLst>
              <a:ext uri="{28A0092B-C50C-407E-A947-70E740481C1C}">
                <a14:useLocalDpi xmlns:a14="http://schemas.microsoft.com/office/drawing/2010/main"/>
              </a:ext>
            </a:extLst>
          </a:blip>
          <a:stretch>
            <a:fillRect/>
          </a:stretch>
        </p:blipFill>
        <p:spPr>
          <a:xfrm>
            <a:off x="3343087" y="2364109"/>
            <a:ext cx="1963786" cy="1558461"/>
          </a:xfrm>
          <a:prstGeom prst="rect">
            <a:avLst/>
          </a:prstGeom>
          <a:effectLst>
            <a:outerShdw blurRad="431800" dist="355600" dir="1740000" algn="ctr" rotWithShape="0">
              <a:srgbClr val="000000">
                <a:alpha val="23000"/>
              </a:srgbClr>
            </a:outerShdw>
          </a:effectLst>
        </p:spPr>
      </p:pic>
      <p:pic>
        <p:nvPicPr>
          <p:cNvPr id="39" name="圖片 38" descr="一張含有 箭 的圖片&#10;&#10;自動產生的描述">
            <a:extLst>
              <a:ext uri="{FF2B5EF4-FFF2-40B4-BE49-F238E27FC236}">
                <a16:creationId xmlns:a16="http://schemas.microsoft.com/office/drawing/2014/main" id="{894A98F5-6E62-6811-B8A0-5CCFB720F0F8}"/>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6833803" y="4446927"/>
            <a:ext cx="1963786" cy="1558461"/>
          </a:xfrm>
          <a:prstGeom prst="rect">
            <a:avLst/>
          </a:prstGeom>
          <a:effectLst>
            <a:outerShdw blurRad="431800" dist="355600" dir="1740000" algn="ctr" rotWithShape="0">
              <a:srgbClr val="000000">
                <a:alpha val="23000"/>
              </a:srgbClr>
            </a:outerShdw>
          </a:effectLst>
        </p:spPr>
      </p:pic>
      <p:pic>
        <p:nvPicPr>
          <p:cNvPr id="31" name="圖片 30">
            <a:extLst>
              <a:ext uri="{FF2B5EF4-FFF2-40B4-BE49-F238E27FC236}">
                <a16:creationId xmlns:a16="http://schemas.microsoft.com/office/drawing/2014/main" id="{066D176F-6322-F39A-E62F-A91A04DEACFE}"/>
              </a:ext>
            </a:extLst>
          </p:cNvPr>
          <p:cNvPicPr>
            <a:picLocks noChangeAspect="1"/>
          </p:cNvPicPr>
          <p:nvPr/>
        </p:nvPicPr>
        <p:blipFill>
          <a:blip r:embed="rId2" cstate="screen">
            <a:alphaModFix amt="70000"/>
            <a:extLst>
              <a:ext uri="{28A0092B-C50C-407E-A947-70E740481C1C}">
                <a14:useLocalDpi xmlns:a14="http://schemas.microsoft.com/office/drawing/2010/main"/>
              </a:ext>
            </a:extLst>
          </a:blip>
          <a:stretch>
            <a:fillRect/>
          </a:stretch>
        </p:blipFill>
        <p:spPr>
          <a:xfrm>
            <a:off x="5198220" y="2365179"/>
            <a:ext cx="1963786" cy="1558461"/>
          </a:xfrm>
          <a:prstGeom prst="rect">
            <a:avLst/>
          </a:prstGeom>
          <a:effectLst>
            <a:outerShdw blurRad="431800" dist="355600" dir="1740000" algn="ctr" rotWithShape="0">
              <a:srgbClr val="000000">
                <a:alpha val="23000"/>
              </a:srgbClr>
            </a:outerShdw>
          </a:effectLst>
        </p:spPr>
      </p:pic>
      <p:pic>
        <p:nvPicPr>
          <p:cNvPr id="38" name="圖片 37" descr="一張含有 箭 的圖片&#10;&#10;自動產生的描述">
            <a:extLst>
              <a:ext uri="{FF2B5EF4-FFF2-40B4-BE49-F238E27FC236}">
                <a16:creationId xmlns:a16="http://schemas.microsoft.com/office/drawing/2014/main" id="{806D9B1F-2114-5348-C5F2-D9E0D1866462}"/>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tretch>
            <a:fillRect/>
          </a:stretch>
        </p:blipFill>
        <p:spPr>
          <a:xfrm>
            <a:off x="5004073" y="4447940"/>
            <a:ext cx="1963786" cy="1558461"/>
          </a:xfrm>
          <a:prstGeom prst="rect">
            <a:avLst/>
          </a:prstGeom>
          <a:effectLst>
            <a:outerShdw blurRad="431800" dist="355600" dir="1740000" algn="ctr" rotWithShape="0">
              <a:srgbClr val="000000">
                <a:alpha val="23000"/>
              </a:srgbClr>
            </a:outerShdw>
          </a:effectLst>
        </p:spPr>
      </p:pic>
      <p:pic>
        <p:nvPicPr>
          <p:cNvPr id="30" name="圖片 29">
            <a:extLst>
              <a:ext uri="{FF2B5EF4-FFF2-40B4-BE49-F238E27FC236}">
                <a16:creationId xmlns:a16="http://schemas.microsoft.com/office/drawing/2014/main" id="{EFC58F41-767A-8977-2010-BCF0666970DD}"/>
              </a:ext>
            </a:extLst>
          </p:cNvPr>
          <p:cNvPicPr>
            <a:picLocks noChangeAspect="1"/>
          </p:cNvPicPr>
          <p:nvPr/>
        </p:nvPicPr>
        <p:blipFill>
          <a:blip r:embed="rId2" cstate="screen">
            <a:alphaModFix amt="80000"/>
            <a:extLst>
              <a:ext uri="{28A0092B-C50C-407E-A947-70E740481C1C}">
                <a14:useLocalDpi xmlns:a14="http://schemas.microsoft.com/office/drawing/2010/main"/>
              </a:ext>
            </a:extLst>
          </a:blip>
          <a:stretch>
            <a:fillRect/>
          </a:stretch>
        </p:blipFill>
        <p:spPr>
          <a:xfrm>
            <a:off x="7053353" y="2358438"/>
            <a:ext cx="1963786" cy="1558461"/>
          </a:xfrm>
          <a:prstGeom prst="rect">
            <a:avLst/>
          </a:prstGeom>
          <a:effectLst>
            <a:outerShdw blurRad="431800" dist="355600" dir="1740000" algn="ctr" rotWithShape="0">
              <a:srgbClr val="000000">
                <a:alpha val="23000"/>
              </a:srgbClr>
            </a:outerShdw>
          </a:effectLst>
        </p:spPr>
      </p:pic>
      <p:pic>
        <p:nvPicPr>
          <p:cNvPr id="36" name="圖片 35" descr="一張含有 箭 的圖片&#10;&#10;自動產生的描述">
            <a:extLst>
              <a:ext uri="{FF2B5EF4-FFF2-40B4-BE49-F238E27FC236}">
                <a16:creationId xmlns:a16="http://schemas.microsoft.com/office/drawing/2014/main" id="{057CC7B1-9928-A953-F696-7BD864E99705}"/>
              </a:ext>
            </a:extLst>
          </p:cNvPr>
          <p:cNvPicPr>
            <a:picLocks noChangeAspect="1"/>
          </p:cNvPicPr>
          <p:nvPr/>
        </p:nvPicPr>
        <p:blipFill>
          <a:blip r:embed="rId3" cstate="screen">
            <a:alphaModFix amt="80000"/>
            <a:extLst>
              <a:ext uri="{28A0092B-C50C-407E-A947-70E740481C1C}">
                <a14:useLocalDpi xmlns:a14="http://schemas.microsoft.com/office/drawing/2010/main"/>
              </a:ext>
            </a:extLst>
          </a:blip>
          <a:stretch>
            <a:fillRect/>
          </a:stretch>
        </p:blipFill>
        <p:spPr>
          <a:xfrm>
            <a:off x="3192789" y="4447940"/>
            <a:ext cx="1963786" cy="1558461"/>
          </a:xfrm>
          <a:prstGeom prst="rect">
            <a:avLst/>
          </a:prstGeom>
          <a:effectLst>
            <a:outerShdw blurRad="431800" dist="355600" dir="1740000" algn="ctr" rotWithShape="0">
              <a:srgbClr val="000000">
                <a:alpha val="23000"/>
              </a:srgbClr>
            </a:outerShdw>
          </a:effectLst>
        </p:spPr>
      </p:pic>
      <p:pic>
        <p:nvPicPr>
          <p:cNvPr id="27" name="圖片 26">
            <a:extLst>
              <a:ext uri="{FF2B5EF4-FFF2-40B4-BE49-F238E27FC236}">
                <a16:creationId xmlns:a16="http://schemas.microsoft.com/office/drawing/2014/main" id="{D16255DF-4A27-7394-941A-46BBAA9B35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8486" y="2364792"/>
            <a:ext cx="1963786" cy="1558461"/>
          </a:xfrm>
          <a:prstGeom prst="rect">
            <a:avLst/>
          </a:prstGeom>
          <a:effectLst>
            <a:outerShdw blurRad="431800" dist="355600" dir="1740000" algn="ctr" rotWithShape="0">
              <a:srgbClr val="000000">
                <a:alpha val="23000"/>
              </a:srgbClr>
            </a:outerShdw>
          </a:effectLst>
        </p:spPr>
      </p:pic>
      <p:pic>
        <p:nvPicPr>
          <p:cNvPr id="29" name="圖片 28" descr="一張含有 箭 的圖片&#10;&#10;自動產生的描述">
            <a:extLst>
              <a:ext uri="{FF2B5EF4-FFF2-40B4-BE49-F238E27FC236}">
                <a16:creationId xmlns:a16="http://schemas.microsoft.com/office/drawing/2014/main" id="{BBFB81C0-6F69-4F25-3DAC-05FDB3A6E7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3059" y="4448953"/>
            <a:ext cx="1963786" cy="1558461"/>
          </a:xfrm>
          <a:prstGeom prst="rect">
            <a:avLst/>
          </a:prstGeom>
          <a:effectLst>
            <a:outerShdw blurRad="431800" dist="355600" dir="1740000" algn="ctr" rotWithShape="0">
              <a:srgbClr val="000000">
                <a:alpha val="23000"/>
              </a:srgbClr>
            </a:outerShdw>
          </a:effectLst>
        </p:spPr>
      </p:pic>
      <p:sp>
        <p:nvSpPr>
          <p:cNvPr id="43" name="矩形: 圓角 42">
            <a:extLst>
              <a:ext uri="{FF2B5EF4-FFF2-40B4-BE49-F238E27FC236}">
                <a16:creationId xmlns:a16="http://schemas.microsoft.com/office/drawing/2014/main" id="{640939FE-7DB3-FEED-EA7A-0A1712F4F840}"/>
              </a:ext>
            </a:extLst>
          </p:cNvPr>
          <p:cNvSpPr/>
          <p:nvPr/>
        </p:nvSpPr>
        <p:spPr>
          <a:xfrm>
            <a:off x="4746171" y="1774660"/>
            <a:ext cx="2303059" cy="423987"/>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文字方塊 43">
            <a:extLst>
              <a:ext uri="{FF2B5EF4-FFF2-40B4-BE49-F238E27FC236}">
                <a16:creationId xmlns:a16="http://schemas.microsoft.com/office/drawing/2014/main" id="{E029CAFC-59D4-36C8-B837-65AF98813AA0}"/>
              </a:ext>
            </a:extLst>
          </p:cNvPr>
          <p:cNvSpPr txBox="1"/>
          <p:nvPr/>
        </p:nvSpPr>
        <p:spPr>
          <a:xfrm>
            <a:off x="4858520" y="1772567"/>
            <a:ext cx="2147803" cy="400110"/>
          </a:xfrm>
          <a:prstGeom prst="rect">
            <a:avLst/>
          </a:prstGeom>
          <a:noFill/>
        </p:spPr>
        <p:txBody>
          <a:bodyPr wrap="square" rtlCol="0">
            <a:spAutoFit/>
          </a:bodyPr>
          <a:lstStyle/>
          <a:p>
            <a:pPr algn="ctr"/>
            <a:r>
              <a:rPr lang="en-US" altLang="zh-TW" sz="2000" b="1" dirty="0">
                <a:solidFill>
                  <a:schemeClr val="bg1"/>
                </a:solidFill>
                <a:cs typeface="+mn-ea"/>
                <a:sym typeface="+mn-lt"/>
              </a:rPr>
              <a:t>Data Collection</a:t>
            </a:r>
            <a:endParaRPr lang="zh-TW" altLang="en-US" sz="2000" b="1" dirty="0">
              <a:solidFill>
                <a:schemeClr val="bg1"/>
              </a:solidFill>
              <a:cs typeface="+mn-ea"/>
              <a:sym typeface="+mn-lt"/>
            </a:endParaRPr>
          </a:p>
        </p:txBody>
      </p:sp>
      <p:sp>
        <p:nvSpPr>
          <p:cNvPr id="46" name="矩形: 圓角 45">
            <a:extLst>
              <a:ext uri="{FF2B5EF4-FFF2-40B4-BE49-F238E27FC236}">
                <a16:creationId xmlns:a16="http://schemas.microsoft.com/office/drawing/2014/main" id="{7D9AD43E-DAB3-4BCF-C096-AAEE4ECE904C}"/>
              </a:ext>
            </a:extLst>
          </p:cNvPr>
          <p:cNvSpPr/>
          <p:nvPr/>
        </p:nvSpPr>
        <p:spPr>
          <a:xfrm>
            <a:off x="4746171" y="6248810"/>
            <a:ext cx="2303059" cy="413324"/>
          </a:xfrm>
          <a:prstGeom prst="roundRect">
            <a:avLst>
              <a:gd name="adj" fmla="val 1541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7" name="文字方塊 46">
            <a:extLst>
              <a:ext uri="{FF2B5EF4-FFF2-40B4-BE49-F238E27FC236}">
                <a16:creationId xmlns:a16="http://schemas.microsoft.com/office/drawing/2014/main" id="{A5A17C9D-2B39-F6F1-FBF7-0EEC6A1ED34F}"/>
              </a:ext>
            </a:extLst>
          </p:cNvPr>
          <p:cNvSpPr txBox="1"/>
          <p:nvPr/>
        </p:nvSpPr>
        <p:spPr>
          <a:xfrm>
            <a:off x="5058399" y="6247797"/>
            <a:ext cx="1855134" cy="400110"/>
          </a:xfrm>
          <a:prstGeom prst="rect">
            <a:avLst/>
          </a:prstGeom>
          <a:noFill/>
        </p:spPr>
        <p:txBody>
          <a:bodyPr wrap="square" rtlCol="0">
            <a:spAutoFit/>
          </a:bodyPr>
          <a:lstStyle/>
          <a:p>
            <a:pPr algn="ctr"/>
            <a:r>
              <a:rPr lang="en-US" altLang="zh-TW" sz="2000" b="1" dirty="0">
                <a:solidFill>
                  <a:schemeClr val="bg1"/>
                </a:solidFill>
                <a:cs typeface="+mn-ea"/>
                <a:sym typeface="+mn-lt"/>
              </a:rPr>
              <a:t>Traceability</a:t>
            </a:r>
            <a:endParaRPr lang="zh-TW" altLang="en-US" sz="2000" b="1" dirty="0">
              <a:solidFill>
                <a:schemeClr val="bg1"/>
              </a:solidFill>
              <a:cs typeface="+mn-ea"/>
              <a:sym typeface="+mn-lt"/>
            </a:endParaRPr>
          </a:p>
        </p:txBody>
      </p:sp>
      <p:sp>
        <p:nvSpPr>
          <p:cNvPr id="6" name="文字方塊 5">
            <a:extLst>
              <a:ext uri="{FF2B5EF4-FFF2-40B4-BE49-F238E27FC236}">
                <a16:creationId xmlns:a16="http://schemas.microsoft.com/office/drawing/2014/main" id="{329002E3-4157-E48C-A782-2C7C41B4EDE5}"/>
              </a:ext>
            </a:extLst>
          </p:cNvPr>
          <p:cNvSpPr txBox="1"/>
          <p:nvPr/>
        </p:nvSpPr>
        <p:spPr>
          <a:xfrm>
            <a:off x="1963355" y="2974647"/>
            <a:ext cx="1223356" cy="769441"/>
          </a:xfrm>
          <a:prstGeom prst="rect">
            <a:avLst/>
          </a:prstGeom>
          <a:noFill/>
        </p:spPr>
        <p:txBody>
          <a:bodyPr wrap="square" rtlCol="0">
            <a:spAutoFit/>
          </a:bodyPr>
          <a:lstStyle/>
          <a:p>
            <a:pPr marL="87313" indent="-87313">
              <a:buFont typeface="Arial" panose="020B0604020202020204" pitchFamily="34" charset="0"/>
              <a:buChar char="•"/>
            </a:pPr>
            <a:r>
              <a:rPr lang="en-US" altLang="zh-TW" sz="1100" dirty="0"/>
              <a:t>Data code</a:t>
            </a:r>
          </a:p>
          <a:p>
            <a:pPr marL="87313" indent="-87313">
              <a:buFont typeface="Arial" panose="020B0604020202020204" pitchFamily="34" charset="0"/>
              <a:buChar char="•"/>
            </a:pPr>
            <a:r>
              <a:rPr lang="en-US" altLang="zh-TW" sz="1100" dirty="0"/>
              <a:t>Incoming lot</a:t>
            </a:r>
          </a:p>
          <a:p>
            <a:pPr marL="87313" indent="-87313">
              <a:buFont typeface="Arial" panose="020B0604020202020204" pitchFamily="34" charset="0"/>
              <a:buChar char="•"/>
            </a:pPr>
            <a:r>
              <a:rPr lang="en-US" altLang="zh-TW" sz="1100" dirty="0">
                <a:solidFill>
                  <a:srgbClr val="385723"/>
                </a:solidFill>
              </a:rPr>
              <a:t>Reel ID</a:t>
            </a:r>
          </a:p>
          <a:p>
            <a:pPr marL="87313" indent="-87313">
              <a:buFont typeface="Arial" panose="020B0604020202020204" pitchFamily="34" charset="0"/>
              <a:buChar char="•"/>
            </a:pPr>
            <a:r>
              <a:rPr lang="en-US" altLang="zh-TW" sz="1100" dirty="0"/>
              <a:t>Vendor Info</a:t>
            </a:r>
            <a:endParaRPr lang="zh-TW" altLang="en-US" sz="1100"/>
          </a:p>
        </p:txBody>
      </p:sp>
      <p:sp>
        <p:nvSpPr>
          <p:cNvPr id="8" name="文字方塊 7">
            <a:extLst>
              <a:ext uri="{FF2B5EF4-FFF2-40B4-BE49-F238E27FC236}">
                <a16:creationId xmlns:a16="http://schemas.microsoft.com/office/drawing/2014/main" id="{1614B28C-5FBC-40C7-AA17-4D1B3DE31E75}"/>
              </a:ext>
            </a:extLst>
          </p:cNvPr>
          <p:cNvSpPr txBox="1"/>
          <p:nvPr/>
        </p:nvSpPr>
        <p:spPr>
          <a:xfrm>
            <a:off x="3921892" y="2938541"/>
            <a:ext cx="944654" cy="307777"/>
          </a:xfrm>
          <a:prstGeom prst="rect">
            <a:avLst/>
          </a:prstGeom>
          <a:noFill/>
        </p:spPr>
        <p:txBody>
          <a:bodyPr wrap="square" rtlCol="0">
            <a:spAutoFit/>
          </a:bodyPr>
          <a:lstStyle/>
          <a:p>
            <a:r>
              <a:rPr lang="en-US" altLang="zh-TW" sz="1400" b="1" dirty="0"/>
              <a:t>Storage</a:t>
            </a:r>
            <a:endParaRPr lang="zh-TW" altLang="en-US" sz="1400" b="1"/>
          </a:p>
        </p:txBody>
      </p:sp>
      <p:sp>
        <p:nvSpPr>
          <p:cNvPr id="9" name="文字方塊 8">
            <a:extLst>
              <a:ext uri="{FF2B5EF4-FFF2-40B4-BE49-F238E27FC236}">
                <a16:creationId xmlns:a16="http://schemas.microsoft.com/office/drawing/2014/main" id="{A70E6207-B242-9054-7D6D-510134C0FC16}"/>
              </a:ext>
            </a:extLst>
          </p:cNvPr>
          <p:cNvSpPr txBox="1"/>
          <p:nvPr/>
        </p:nvSpPr>
        <p:spPr>
          <a:xfrm>
            <a:off x="5651418" y="2791380"/>
            <a:ext cx="1652598" cy="806759"/>
          </a:xfrm>
          <a:prstGeom prst="rect">
            <a:avLst/>
          </a:prstGeom>
          <a:noFill/>
        </p:spPr>
        <p:txBody>
          <a:bodyPr wrap="square" rtlCol="0">
            <a:spAutoFit/>
          </a:bodyPr>
          <a:lstStyle/>
          <a:p>
            <a:pPr>
              <a:lnSpc>
                <a:spcPts val="1700"/>
              </a:lnSpc>
              <a:spcBef>
                <a:spcPts val="300"/>
              </a:spcBef>
            </a:pPr>
            <a:r>
              <a:rPr lang="en-US" altLang="zh-TW" sz="1300" b="1" dirty="0">
                <a:solidFill>
                  <a:schemeClr val="bg1"/>
                </a:solidFill>
              </a:rPr>
              <a:t>FIFO control</a:t>
            </a:r>
          </a:p>
          <a:p>
            <a:pPr marL="87313" indent="-87313">
              <a:lnSpc>
                <a:spcPts val="1700"/>
              </a:lnSpc>
              <a:spcBef>
                <a:spcPts val="300"/>
              </a:spcBef>
              <a:buFont typeface="Arial" panose="020B0604020202020204" pitchFamily="34" charset="0"/>
              <a:buChar char="•"/>
            </a:pPr>
            <a:r>
              <a:rPr lang="en-US" altLang="zh-TW" sz="1300" dirty="0">
                <a:solidFill>
                  <a:schemeClr val="bg1"/>
                </a:solidFill>
              </a:rPr>
              <a:t>Working order</a:t>
            </a:r>
          </a:p>
          <a:p>
            <a:pPr marL="87313" indent="-87313">
              <a:lnSpc>
                <a:spcPts val="1700"/>
              </a:lnSpc>
              <a:spcBef>
                <a:spcPts val="300"/>
              </a:spcBef>
              <a:buFont typeface="Arial" panose="020B0604020202020204" pitchFamily="34" charset="0"/>
              <a:buChar char="•"/>
            </a:pPr>
            <a:r>
              <a:rPr lang="en-US" altLang="zh-TW" sz="1300" dirty="0">
                <a:solidFill>
                  <a:srgbClr val="D1EFD3"/>
                </a:solidFill>
              </a:rPr>
              <a:t>Reel ID</a:t>
            </a:r>
            <a:endParaRPr lang="zh-TW" altLang="en-US" sz="1300">
              <a:solidFill>
                <a:srgbClr val="D1EFD3"/>
              </a:solidFill>
            </a:endParaRPr>
          </a:p>
        </p:txBody>
      </p:sp>
      <p:sp>
        <p:nvSpPr>
          <p:cNvPr id="10" name="文字方塊 9">
            <a:extLst>
              <a:ext uri="{FF2B5EF4-FFF2-40B4-BE49-F238E27FC236}">
                <a16:creationId xmlns:a16="http://schemas.microsoft.com/office/drawing/2014/main" id="{14A6F0E6-55A0-95FA-920D-81A663250FCC}"/>
              </a:ext>
            </a:extLst>
          </p:cNvPr>
          <p:cNvSpPr txBox="1"/>
          <p:nvPr/>
        </p:nvSpPr>
        <p:spPr>
          <a:xfrm>
            <a:off x="7486949" y="2939896"/>
            <a:ext cx="1310640" cy="307777"/>
          </a:xfrm>
          <a:prstGeom prst="rect">
            <a:avLst/>
          </a:prstGeom>
          <a:noFill/>
        </p:spPr>
        <p:txBody>
          <a:bodyPr wrap="square" rtlCol="0">
            <a:spAutoFit/>
          </a:bodyPr>
          <a:lstStyle/>
          <a:p>
            <a:r>
              <a:rPr lang="en-US" altLang="zh-TW" sz="1400" b="1" dirty="0">
                <a:solidFill>
                  <a:schemeClr val="bg1"/>
                </a:solidFill>
              </a:rPr>
              <a:t>Production</a:t>
            </a:r>
            <a:endParaRPr lang="zh-TW" altLang="en-US" sz="1400" b="1">
              <a:solidFill>
                <a:schemeClr val="bg1"/>
              </a:solidFill>
            </a:endParaRPr>
          </a:p>
        </p:txBody>
      </p:sp>
      <p:sp>
        <p:nvSpPr>
          <p:cNvPr id="13" name="文字方塊 12">
            <a:extLst>
              <a:ext uri="{FF2B5EF4-FFF2-40B4-BE49-F238E27FC236}">
                <a16:creationId xmlns:a16="http://schemas.microsoft.com/office/drawing/2014/main" id="{CA101651-7374-4F78-3F58-9DF485D13CE9}"/>
              </a:ext>
            </a:extLst>
          </p:cNvPr>
          <p:cNvSpPr txBox="1"/>
          <p:nvPr/>
        </p:nvSpPr>
        <p:spPr>
          <a:xfrm>
            <a:off x="9532056" y="2870888"/>
            <a:ext cx="1308671" cy="523220"/>
          </a:xfrm>
          <a:prstGeom prst="rect">
            <a:avLst/>
          </a:prstGeom>
          <a:noFill/>
        </p:spPr>
        <p:txBody>
          <a:bodyPr wrap="square" rtlCol="0">
            <a:spAutoFit/>
          </a:bodyPr>
          <a:lstStyle/>
          <a:p>
            <a:r>
              <a:rPr lang="en-US" altLang="zh-TW" sz="1400" b="1" dirty="0">
                <a:solidFill>
                  <a:schemeClr val="bg1"/>
                </a:solidFill>
              </a:rPr>
              <a:t>Use the product</a:t>
            </a:r>
            <a:endParaRPr lang="zh-TW" altLang="en-US" sz="1400" b="1">
              <a:solidFill>
                <a:schemeClr val="bg1"/>
              </a:solidFill>
            </a:endParaRPr>
          </a:p>
        </p:txBody>
      </p:sp>
      <p:sp>
        <p:nvSpPr>
          <p:cNvPr id="48" name="文字方塊 47">
            <a:extLst>
              <a:ext uri="{FF2B5EF4-FFF2-40B4-BE49-F238E27FC236}">
                <a16:creationId xmlns:a16="http://schemas.microsoft.com/office/drawing/2014/main" id="{4FD01B65-67B5-5FC6-85BA-93F3F56E011B}"/>
              </a:ext>
            </a:extLst>
          </p:cNvPr>
          <p:cNvSpPr txBox="1"/>
          <p:nvPr/>
        </p:nvSpPr>
        <p:spPr>
          <a:xfrm>
            <a:off x="1930703" y="2525297"/>
            <a:ext cx="1368425" cy="523220"/>
          </a:xfrm>
          <a:prstGeom prst="rect">
            <a:avLst/>
          </a:prstGeom>
          <a:noFill/>
        </p:spPr>
        <p:txBody>
          <a:bodyPr wrap="square" rtlCol="0">
            <a:spAutoFit/>
          </a:bodyPr>
          <a:lstStyle/>
          <a:p>
            <a:r>
              <a:rPr lang="en-US" altLang="zh-TW" sz="1400" b="1" dirty="0"/>
              <a:t>Inspection</a:t>
            </a:r>
          </a:p>
          <a:p>
            <a:r>
              <a:rPr lang="en-US" altLang="zh-TW" sz="1400" b="1" dirty="0"/>
              <a:t>Record date</a:t>
            </a:r>
            <a:endParaRPr lang="zh-TW" altLang="en-US" sz="1400"/>
          </a:p>
        </p:txBody>
      </p:sp>
      <p:sp>
        <p:nvSpPr>
          <p:cNvPr id="50" name="文字方塊 49">
            <a:extLst>
              <a:ext uri="{FF2B5EF4-FFF2-40B4-BE49-F238E27FC236}">
                <a16:creationId xmlns:a16="http://schemas.microsoft.com/office/drawing/2014/main" id="{32E3CC3A-6C18-BDC1-D616-589380E38DE8}"/>
              </a:ext>
            </a:extLst>
          </p:cNvPr>
          <p:cNvSpPr txBox="1"/>
          <p:nvPr/>
        </p:nvSpPr>
        <p:spPr>
          <a:xfrm>
            <a:off x="2158016" y="4190295"/>
            <a:ext cx="649706" cy="338554"/>
          </a:xfrm>
          <a:prstGeom prst="rect">
            <a:avLst/>
          </a:prstGeom>
          <a:noFill/>
        </p:spPr>
        <p:txBody>
          <a:bodyPr wrap="square">
            <a:spAutoFit/>
          </a:bodyPr>
          <a:lstStyle/>
          <a:p>
            <a:r>
              <a:rPr lang="en-US" altLang="zh-TW" sz="1600" dirty="0"/>
              <a:t>IQC</a:t>
            </a:r>
          </a:p>
        </p:txBody>
      </p:sp>
      <p:sp>
        <p:nvSpPr>
          <p:cNvPr id="52" name="文字方塊 51">
            <a:extLst>
              <a:ext uri="{FF2B5EF4-FFF2-40B4-BE49-F238E27FC236}">
                <a16:creationId xmlns:a16="http://schemas.microsoft.com/office/drawing/2014/main" id="{19D810B2-93F5-084B-417B-6902C5F10472}"/>
              </a:ext>
            </a:extLst>
          </p:cNvPr>
          <p:cNvSpPr txBox="1"/>
          <p:nvPr/>
        </p:nvSpPr>
        <p:spPr>
          <a:xfrm>
            <a:off x="3678617" y="4190295"/>
            <a:ext cx="1633620" cy="338554"/>
          </a:xfrm>
          <a:prstGeom prst="rect">
            <a:avLst/>
          </a:prstGeom>
          <a:noFill/>
        </p:spPr>
        <p:txBody>
          <a:bodyPr wrap="square">
            <a:spAutoFit/>
          </a:bodyPr>
          <a:lstStyle/>
          <a:p>
            <a:r>
              <a:rPr lang="en-US" altLang="zh-TW" sz="1600" dirty="0"/>
              <a:t>Warehouse</a:t>
            </a:r>
          </a:p>
        </p:txBody>
      </p:sp>
      <p:sp>
        <p:nvSpPr>
          <p:cNvPr id="54" name="文字方塊 53">
            <a:extLst>
              <a:ext uri="{FF2B5EF4-FFF2-40B4-BE49-F238E27FC236}">
                <a16:creationId xmlns:a16="http://schemas.microsoft.com/office/drawing/2014/main" id="{AC817288-8621-05CE-7846-CA5DAD872DA7}"/>
              </a:ext>
            </a:extLst>
          </p:cNvPr>
          <p:cNvSpPr txBox="1"/>
          <p:nvPr/>
        </p:nvSpPr>
        <p:spPr>
          <a:xfrm>
            <a:off x="5492162" y="4201655"/>
            <a:ext cx="2112547" cy="338554"/>
          </a:xfrm>
          <a:prstGeom prst="rect">
            <a:avLst/>
          </a:prstGeom>
          <a:noFill/>
        </p:spPr>
        <p:txBody>
          <a:bodyPr wrap="square">
            <a:spAutoFit/>
          </a:bodyPr>
          <a:lstStyle/>
          <a:p>
            <a:r>
              <a:rPr lang="en-US" altLang="zh-TW" sz="1600" dirty="0"/>
              <a:t>Part Release</a:t>
            </a:r>
          </a:p>
        </p:txBody>
      </p:sp>
      <p:sp>
        <p:nvSpPr>
          <p:cNvPr id="56" name="文字方塊 55">
            <a:extLst>
              <a:ext uri="{FF2B5EF4-FFF2-40B4-BE49-F238E27FC236}">
                <a16:creationId xmlns:a16="http://schemas.microsoft.com/office/drawing/2014/main" id="{75BBAE28-CF73-430E-6995-52F0BD07551A}"/>
              </a:ext>
            </a:extLst>
          </p:cNvPr>
          <p:cNvSpPr txBox="1"/>
          <p:nvPr/>
        </p:nvSpPr>
        <p:spPr>
          <a:xfrm>
            <a:off x="7586410" y="4187695"/>
            <a:ext cx="1111718" cy="338554"/>
          </a:xfrm>
          <a:prstGeom prst="rect">
            <a:avLst/>
          </a:prstGeom>
          <a:noFill/>
        </p:spPr>
        <p:txBody>
          <a:bodyPr wrap="square">
            <a:spAutoFit/>
          </a:bodyPr>
          <a:lstStyle/>
          <a:p>
            <a:r>
              <a:rPr lang="en-US" altLang="zh-TW" sz="1600" dirty="0"/>
              <a:t>MFG</a:t>
            </a:r>
          </a:p>
        </p:txBody>
      </p:sp>
      <p:sp>
        <p:nvSpPr>
          <p:cNvPr id="58" name="文字方塊 57">
            <a:extLst>
              <a:ext uri="{FF2B5EF4-FFF2-40B4-BE49-F238E27FC236}">
                <a16:creationId xmlns:a16="http://schemas.microsoft.com/office/drawing/2014/main" id="{97CABB20-2C8B-50DD-C3B6-EC0869F56F57}"/>
              </a:ext>
            </a:extLst>
          </p:cNvPr>
          <p:cNvSpPr txBox="1"/>
          <p:nvPr/>
        </p:nvSpPr>
        <p:spPr>
          <a:xfrm>
            <a:off x="9263274" y="4187695"/>
            <a:ext cx="2079895" cy="338554"/>
          </a:xfrm>
          <a:prstGeom prst="rect">
            <a:avLst/>
          </a:prstGeom>
          <a:noFill/>
        </p:spPr>
        <p:txBody>
          <a:bodyPr wrap="square">
            <a:spAutoFit/>
          </a:bodyPr>
          <a:lstStyle/>
          <a:p>
            <a:r>
              <a:rPr lang="en-US" altLang="zh-TW" sz="1600" dirty="0"/>
              <a:t>Customer</a:t>
            </a:r>
          </a:p>
        </p:txBody>
      </p:sp>
      <p:sp>
        <p:nvSpPr>
          <p:cNvPr id="60" name="文字方塊 59">
            <a:extLst>
              <a:ext uri="{FF2B5EF4-FFF2-40B4-BE49-F238E27FC236}">
                <a16:creationId xmlns:a16="http://schemas.microsoft.com/office/drawing/2014/main" id="{530AD69D-474A-5B8A-74F4-D2322813E4DF}"/>
              </a:ext>
            </a:extLst>
          </p:cNvPr>
          <p:cNvSpPr txBox="1"/>
          <p:nvPr/>
        </p:nvSpPr>
        <p:spPr>
          <a:xfrm>
            <a:off x="1925230" y="4692183"/>
            <a:ext cx="1140594" cy="338554"/>
          </a:xfrm>
          <a:prstGeom prst="rect">
            <a:avLst/>
          </a:prstGeom>
          <a:noFill/>
        </p:spPr>
        <p:txBody>
          <a:bodyPr wrap="square">
            <a:spAutoFit/>
          </a:bodyPr>
          <a:lstStyle/>
          <a:p>
            <a:r>
              <a:rPr lang="en-US" altLang="zh-TW" sz="1600" dirty="0">
                <a:solidFill>
                  <a:srgbClr val="A2DEA6"/>
                </a:solidFill>
              </a:rPr>
              <a:t>Reel ID</a:t>
            </a:r>
          </a:p>
        </p:txBody>
      </p:sp>
      <p:sp>
        <p:nvSpPr>
          <p:cNvPr id="61" name="文字方塊 60">
            <a:extLst>
              <a:ext uri="{FF2B5EF4-FFF2-40B4-BE49-F238E27FC236}">
                <a16:creationId xmlns:a16="http://schemas.microsoft.com/office/drawing/2014/main" id="{6F7FA9D0-5357-A3F6-88A1-343FB933DDE8}"/>
              </a:ext>
            </a:extLst>
          </p:cNvPr>
          <p:cNvSpPr txBox="1"/>
          <p:nvPr/>
        </p:nvSpPr>
        <p:spPr>
          <a:xfrm>
            <a:off x="3717926" y="4692183"/>
            <a:ext cx="1140594" cy="338554"/>
          </a:xfrm>
          <a:prstGeom prst="rect">
            <a:avLst/>
          </a:prstGeom>
          <a:noFill/>
        </p:spPr>
        <p:txBody>
          <a:bodyPr wrap="square">
            <a:spAutoFit/>
          </a:bodyPr>
          <a:lstStyle/>
          <a:p>
            <a:r>
              <a:rPr lang="en-US" altLang="zh-TW" sz="1600" dirty="0">
                <a:solidFill>
                  <a:srgbClr val="A2DEA6"/>
                </a:solidFill>
              </a:rPr>
              <a:t>Reel ID</a:t>
            </a:r>
          </a:p>
        </p:txBody>
      </p:sp>
      <p:sp>
        <p:nvSpPr>
          <p:cNvPr id="62" name="文字方塊 61">
            <a:extLst>
              <a:ext uri="{FF2B5EF4-FFF2-40B4-BE49-F238E27FC236}">
                <a16:creationId xmlns:a16="http://schemas.microsoft.com/office/drawing/2014/main" id="{97F34A9D-3A69-2457-3732-9C05D2AC8A0D}"/>
              </a:ext>
            </a:extLst>
          </p:cNvPr>
          <p:cNvSpPr txBox="1"/>
          <p:nvPr/>
        </p:nvSpPr>
        <p:spPr>
          <a:xfrm>
            <a:off x="5575393" y="5331499"/>
            <a:ext cx="1140594" cy="338554"/>
          </a:xfrm>
          <a:prstGeom prst="rect">
            <a:avLst/>
          </a:prstGeom>
          <a:noFill/>
        </p:spPr>
        <p:txBody>
          <a:bodyPr wrap="square">
            <a:spAutoFit/>
          </a:bodyPr>
          <a:lstStyle/>
          <a:p>
            <a:r>
              <a:rPr lang="en-US" altLang="zh-TW" sz="1600" dirty="0">
                <a:solidFill>
                  <a:srgbClr val="A2DEA6"/>
                </a:solidFill>
              </a:rPr>
              <a:t>Reel ID</a:t>
            </a:r>
          </a:p>
        </p:txBody>
      </p:sp>
      <p:sp>
        <p:nvSpPr>
          <p:cNvPr id="64" name="文字方塊 63">
            <a:extLst>
              <a:ext uri="{FF2B5EF4-FFF2-40B4-BE49-F238E27FC236}">
                <a16:creationId xmlns:a16="http://schemas.microsoft.com/office/drawing/2014/main" id="{D572C07E-FBF4-5A06-4194-89421B68FC4C}"/>
              </a:ext>
            </a:extLst>
          </p:cNvPr>
          <p:cNvSpPr txBox="1"/>
          <p:nvPr/>
        </p:nvSpPr>
        <p:spPr>
          <a:xfrm>
            <a:off x="1995771" y="5018586"/>
            <a:ext cx="811952" cy="292388"/>
          </a:xfrm>
          <a:prstGeom prst="rect">
            <a:avLst/>
          </a:prstGeom>
          <a:noFill/>
        </p:spPr>
        <p:txBody>
          <a:bodyPr wrap="square">
            <a:spAutoFit/>
          </a:bodyPr>
          <a:lstStyle/>
          <a:p>
            <a:r>
              <a:rPr lang="en-US" altLang="zh-TW" sz="1300" dirty="0">
                <a:solidFill>
                  <a:schemeClr val="bg1"/>
                </a:solidFill>
              </a:rPr>
              <a:t>Trace</a:t>
            </a:r>
          </a:p>
        </p:txBody>
      </p:sp>
      <p:sp>
        <p:nvSpPr>
          <p:cNvPr id="65" name="文字方塊 64">
            <a:extLst>
              <a:ext uri="{FF2B5EF4-FFF2-40B4-BE49-F238E27FC236}">
                <a16:creationId xmlns:a16="http://schemas.microsoft.com/office/drawing/2014/main" id="{3239BAAE-9658-BB65-1C3F-7BE3DC15F401}"/>
              </a:ext>
            </a:extLst>
          </p:cNvPr>
          <p:cNvSpPr txBox="1"/>
          <p:nvPr/>
        </p:nvSpPr>
        <p:spPr>
          <a:xfrm>
            <a:off x="3835734" y="5084184"/>
            <a:ext cx="811952" cy="292388"/>
          </a:xfrm>
          <a:prstGeom prst="rect">
            <a:avLst/>
          </a:prstGeom>
          <a:noFill/>
        </p:spPr>
        <p:txBody>
          <a:bodyPr wrap="square">
            <a:spAutoFit/>
          </a:bodyPr>
          <a:lstStyle/>
          <a:p>
            <a:r>
              <a:rPr lang="en-US" altLang="zh-TW" sz="1300" dirty="0">
                <a:solidFill>
                  <a:schemeClr val="bg1"/>
                </a:solidFill>
              </a:rPr>
              <a:t>Trace</a:t>
            </a:r>
          </a:p>
        </p:txBody>
      </p:sp>
      <p:sp>
        <p:nvSpPr>
          <p:cNvPr id="66" name="文字方塊 65">
            <a:extLst>
              <a:ext uri="{FF2B5EF4-FFF2-40B4-BE49-F238E27FC236}">
                <a16:creationId xmlns:a16="http://schemas.microsoft.com/office/drawing/2014/main" id="{16EDBDC8-FB85-11FF-ACA4-164FFE685B27}"/>
              </a:ext>
            </a:extLst>
          </p:cNvPr>
          <p:cNvSpPr txBox="1"/>
          <p:nvPr/>
        </p:nvSpPr>
        <p:spPr>
          <a:xfrm>
            <a:off x="5623887" y="5005995"/>
            <a:ext cx="811952" cy="292388"/>
          </a:xfrm>
          <a:prstGeom prst="rect">
            <a:avLst/>
          </a:prstGeom>
          <a:noFill/>
        </p:spPr>
        <p:txBody>
          <a:bodyPr wrap="square">
            <a:spAutoFit/>
          </a:bodyPr>
          <a:lstStyle/>
          <a:p>
            <a:r>
              <a:rPr lang="en-US" altLang="zh-TW" sz="1300" dirty="0">
                <a:solidFill>
                  <a:schemeClr val="bg1"/>
                </a:solidFill>
              </a:rPr>
              <a:t>Trace</a:t>
            </a:r>
          </a:p>
        </p:txBody>
      </p:sp>
      <p:sp>
        <p:nvSpPr>
          <p:cNvPr id="68" name="文字方塊 67">
            <a:extLst>
              <a:ext uri="{FF2B5EF4-FFF2-40B4-BE49-F238E27FC236}">
                <a16:creationId xmlns:a16="http://schemas.microsoft.com/office/drawing/2014/main" id="{C7B542B2-915E-E781-EED0-BC96BE886DA5}"/>
              </a:ext>
            </a:extLst>
          </p:cNvPr>
          <p:cNvSpPr txBox="1"/>
          <p:nvPr/>
        </p:nvSpPr>
        <p:spPr>
          <a:xfrm>
            <a:off x="1601518" y="5292999"/>
            <a:ext cx="1576266" cy="492443"/>
          </a:xfrm>
          <a:prstGeom prst="rect">
            <a:avLst/>
          </a:prstGeom>
          <a:noFill/>
        </p:spPr>
        <p:txBody>
          <a:bodyPr wrap="square">
            <a:spAutoFit/>
          </a:bodyPr>
          <a:lstStyle/>
          <a:p>
            <a:r>
              <a:rPr lang="en-US" altLang="zh-TW" sz="1300" b="1" dirty="0">
                <a:solidFill>
                  <a:schemeClr val="bg1"/>
                </a:solidFill>
              </a:rPr>
              <a:t>Part information DC, Lot, Vendor</a:t>
            </a:r>
            <a:endParaRPr lang="zh-TW" altLang="en-US" sz="1300" b="1">
              <a:solidFill>
                <a:schemeClr val="bg1"/>
              </a:solidFill>
            </a:endParaRPr>
          </a:p>
        </p:txBody>
      </p:sp>
      <p:sp>
        <p:nvSpPr>
          <p:cNvPr id="69" name="文字方塊 68">
            <a:extLst>
              <a:ext uri="{FF2B5EF4-FFF2-40B4-BE49-F238E27FC236}">
                <a16:creationId xmlns:a16="http://schemas.microsoft.com/office/drawing/2014/main" id="{BF5CF87C-A1D6-0361-1488-12E7A66FF67A}"/>
              </a:ext>
            </a:extLst>
          </p:cNvPr>
          <p:cNvSpPr txBox="1"/>
          <p:nvPr/>
        </p:nvSpPr>
        <p:spPr>
          <a:xfrm>
            <a:off x="3612351" y="5408843"/>
            <a:ext cx="1576266" cy="292388"/>
          </a:xfrm>
          <a:prstGeom prst="rect">
            <a:avLst/>
          </a:prstGeom>
          <a:noFill/>
        </p:spPr>
        <p:txBody>
          <a:bodyPr wrap="square">
            <a:spAutoFit/>
          </a:bodyPr>
          <a:lstStyle/>
          <a:p>
            <a:r>
              <a:rPr lang="en-US" altLang="zh-TW" sz="1300" b="1" dirty="0">
                <a:solidFill>
                  <a:schemeClr val="bg1"/>
                </a:solidFill>
              </a:rPr>
              <a:t>Storage date</a:t>
            </a:r>
          </a:p>
        </p:txBody>
      </p:sp>
      <p:sp>
        <p:nvSpPr>
          <p:cNvPr id="70" name="文字方塊 69">
            <a:extLst>
              <a:ext uri="{FF2B5EF4-FFF2-40B4-BE49-F238E27FC236}">
                <a16:creationId xmlns:a16="http://schemas.microsoft.com/office/drawing/2014/main" id="{0087AFC1-51E2-963A-20C1-417AEB62A983}"/>
              </a:ext>
            </a:extLst>
          </p:cNvPr>
          <p:cNvSpPr txBox="1"/>
          <p:nvPr/>
        </p:nvSpPr>
        <p:spPr>
          <a:xfrm>
            <a:off x="5430057" y="4704023"/>
            <a:ext cx="1576266" cy="292388"/>
          </a:xfrm>
          <a:prstGeom prst="rect">
            <a:avLst/>
          </a:prstGeom>
          <a:noFill/>
        </p:spPr>
        <p:txBody>
          <a:bodyPr wrap="square">
            <a:spAutoFit/>
          </a:bodyPr>
          <a:lstStyle/>
          <a:p>
            <a:r>
              <a:rPr lang="en-US" altLang="zh-TW" sz="1300" b="1" dirty="0">
                <a:solidFill>
                  <a:schemeClr val="bg1"/>
                </a:solidFill>
              </a:rPr>
              <a:t>Working Order</a:t>
            </a:r>
          </a:p>
        </p:txBody>
      </p:sp>
      <p:sp>
        <p:nvSpPr>
          <p:cNvPr id="71" name="文字方塊 70">
            <a:extLst>
              <a:ext uri="{FF2B5EF4-FFF2-40B4-BE49-F238E27FC236}">
                <a16:creationId xmlns:a16="http://schemas.microsoft.com/office/drawing/2014/main" id="{71419E88-5A6A-8630-E24F-C344A0D705D1}"/>
              </a:ext>
            </a:extLst>
          </p:cNvPr>
          <p:cNvSpPr txBox="1"/>
          <p:nvPr/>
        </p:nvSpPr>
        <p:spPr>
          <a:xfrm>
            <a:off x="7452013" y="5006115"/>
            <a:ext cx="811952" cy="292388"/>
          </a:xfrm>
          <a:prstGeom prst="rect">
            <a:avLst/>
          </a:prstGeom>
          <a:noFill/>
        </p:spPr>
        <p:txBody>
          <a:bodyPr wrap="square">
            <a:spAutoFit/>
          </a:bodyPr>
          <a:lstStyle/>
          <a:p>
            <a:r>
              <a:rPr lang="en-US" altLang="zh-TW" sz="1300" dirty="0">
                <a:solidFill>
                  <a:schemeClr val="tx1">
                    <a:lumMod val="95000"/>
                    <a:lumOff val="5000"/>
                  </a:schemeClr>
                </a:solidFill>
              </a:rPr>
              <a:t>Trace</a:t>
            </a:r>
          </a:p>
        </p:txBody>
      </p:sp>
      <p:sp>
        <p:nvSpPr>
          <p:cNvPr id="72" name="文字方塊 71">
            <a:extLst>
              <a:ext uri="{FF2B5EF4-FFF2-40B4-BE49-F238E27FC236}">
                <a16:creationId xmlns:a16="http://schemas.microsoft.com/office/drawing/2014/main" id="{75569468-8978-7A0D-06E2-E6E2DB4CEF72}"/>
              </a:ext>
            </a:extLst>
          </p:cNvPr>
          <p:cNvSpPr txBox="1"/>
          <p:nvPr/>
        </p:nvSpPr>
        <p:spPr>
          <a:xfrm>
            <a:off x="7494663" y="4733021"/>
            <a:ext cx="1576266" cy="292388"/>
          </a:xfrm>
          <a:prstGeom prst="rect">
            <a:avLst/>
          </a:prstGeom>
          <a:noFill/>
        </p:spPr>
        <p:txBody>
          <a:bodyPr wrap="square">
            <a:spAutoFit/>
          </a:bodyPr>
          <a:lstStyle/>
          <a:p>
            <a:r>
              <a:rPr lang="en-US" altLang="zh-TW" sz="1300" b="1" dirty="0">
                <a:solidFill>
                  <a:schemeClr val="tx1">
                    <a:lumMod val="95000"/>
                    <a:lumOff val="5000"/>
                  </a:schemeClr>
                </a:solidFill>
              </a:rPr>
              <a:t>SN</a:t>
            </a:r>
          </a:p>
        </p:txBody>
      </p:sp>
      <p:sp>
        <p:nvSpPr>
          <p:cNvPr id="73" name="文字方塊 72">
            <a:extLst>
              <a:ext uri="{FF2B5EF4-FFF2-40B4-BE49-F238E27FC236}">
                <a16:creationId xmlns:a16="http://schemas.microsoft.com/office/drawing/2014/main" id="{546E01A5-03DF-9ED3-B1C8-D65AC6BF6209}"/>
              </a:ext>
            </a:extLst>
          </p:cNvPr>
          <p:cNvSpPr txBox="1"/>
          <p:nvPr/>
        </p:nvSpPr>
        <p:spPr>
          <a:xfrm>
            <a:off x="7183299" y="5284534"/>
            <a:ext cx="1461787" cy="292388"/>
          </a:xfrm>
          <a:prstGeom prst="rect">
            <a:avLst/>
          </a:prstGeom>
          <a:noFill/>
        </p:spPr>
        <p:txBody>
          <a:bodyPr wrap="square">
            <a:spAutoFit/>
          </a:bodyPr>
          <a:lstStyle/>
          <a:p>
            <a:r>
              <a:rPr lang="en-US" altLang="zh-TW" sz="1300" dirty="0">
                <a:solidFill>
                  <a:schemeClr val="tx1">
                    <a:lumMod val="95000"/>
                    <a:lumOff val="5000"/>
                  </a:schemeClr>
                </a:solidFill>
              </a:rPr>
              <a:t>Working order</a:t>
            </a:r>
          </a:p>
        </p:txBody>
      </p:sp>
      <p:sp>
        <p:nvSpPr>
          <p:cNvPr id="74" name="文字方塊 73">
            <a:extLst>
              <a:ext uri="{FF2B5EF4-FFF2-40B4-BE49-F238E27FC236}">
                <a16:creationId xmlns:a16="http://schemas.microsoft.com/office/drawing/2014/main" id="{6DA03E8A-B6F6-D0FD-7788-1EE5216811AB}"/>
              </a:ext>
            </a:extLst>
          </p:cNvPr>
          <p:cNvSpPr txBox="1"/>
          <p:nvPr/>
        </p:nvSpPr>
        <p:spPr>
          <a:xfrm>
            <a:off x="8830614" y="4893043"/>
            <a:ext cx="1559412" cy="292388"/>
          </a:xfrm>
          <a:prstGeom prst="rect">
            <a:avLst/>
          </a:prstGeom>
          <a:noFill/>
        </p:spPr>
        <p:txBody>
          <a:bodyPr wrap="square">
            <a:spAutoFit/>
          </a:bodyPr>
          <a:lstStyle/>
          <a:p>
            <a:r>
              <a:rPr lang="en-US" altLang="zh-TW" sz="1300" dirty="0">
                <a:solidFill>
                  <a:schemeClr val="tx1">
                    <a:lumMod val="95000"/>
                    <a:lumOff val="5000"/>
                  </a:schemeClr>
                </a:solidFill>
              </a:rPr>
              <a:t>Request feedback</a:t>
            </a:r>
          </a:p>
        </p:txBody>
      </p:sp>
      <p:sp>
        <p:nvSpPr>
          <p:cNvPr id="75" name="文字方塊 74">
            <a:extLst>
              <a:ext uri="{FF2B5EF4-FFF2-40B4-BE49-F238E27FC236}">
                <a16:creationId xmlns:a16="http://schemas.microsoft.com/office/drawing/2014/main" id="{1B01E391-85D0-214E-7EEF-A91E07B003A0}"/>
              </a:ext>
            </a:extLst>
          </p:cNvPr>
          <p:cNvSpPr txBox="1"/>
          <p:nvPr/>
        </p:nvSpPr>
        <p:spPr>
          <a:xfrm>
            <a:off x="8989652" y="5230378"/>
            <a:ext cx="1576266" cy="292388"/>
          </a:xfrm>
          <a:prstGeom prst="rect">
            <a:avLst/>
          </a:prstGeom>
          <a:noFill/>
        </p:spPr>
        <p:txBody>
          <a:bodyPr wrap="square">
            <a:spAutoFit/>
          </a:bodyPr>
          <a:lstStyle/>
          <a:p>
            <a:r>
              <a:rPr lang="en-US" altLang="zh-TW" sz="1300" b="1" dirty="0">
                <a:solidFill>
                  <a:schemeClr val="tx1">
                    <a:lumMod val="95000"/>
                    <a:lumOff val="5000"/>
                  </a:schemeClr>
                </a:solidFill>
              </a:rPr>
              <a:t>SN, symptom</a:t>
            </a:r>
          </a:p>
        </p:txBody>
      </p:sp>
    </p:spTree>
    <p:extLst>
      <p:ext uri="{BB962C8B-B14F-4D97-AF65-F5344CB8AC3E}">
        <p14:creationId xmlns:p14="http://schemas.microsoft.com/office/powerpoint/2010/main" val="15495649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矩形: 圓角 81">
            <a:extLst>
              <a:ext uri="{FF2B5EF4-FFF2-40B4-BE49-F238E27FC236}">
                <a16:creationId xmlns:a16="http://schemas.microsoft.com/office/drawing/2014/main" id="{7043E6B5-B093-C961-6703-2D0F73F358F9}"/>
              </a:ext>
            </a:extLst>
          </p:cNvPr>
          <p:cNvSpPr/>
          <p:nvPr/>
        </p:nvSpPr>
        <p:spPr>
          <a:xfrm>
            <a:off x="5258090" y="4307392"/>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3" name="矩形: 圓角 82">
            <a:extLst>
              <a:ext uri="{FF2B5EF4-FFF2-40B4-BE49-F238E27FC236}">
                <a16:creationId xmlns:a16="http://schemas.microsoft.com/office/drawing/2014/main" id="{172CFFD0-19CB-102F-6546-38EFAEAA577A}"/>
              </a:ext>
            </a:extLst>
          </p:cNvPr>
          <p:cNvSpPr/>
          <p:nvPr/>
        </p:nvSpPr>
        <p:spPr>
          <a:xfrm>
            <a:off x="5258090" y="4786593"/>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4" name="矩形: 圓角 83">
            <a:extLst>
              <a:ext uri="{FF2B5EF4-FFF2-40B4-BE49-F238E27FC236}">
                <a16:creationId xmlns:a16="http://schemas.microsoft.com/office/drawing/2014/main" id="{43CB7F49-4F3C-884C-2696-D0F2A45EF2F1}"/>
              </a:ext>
            </a:extLst>
          </p:cNvPr>
          <p:cNvSpPr/>
          <p:nvPr/>
        </p:nvSpPr>
        <p:spPr>
          <a:xfrm>
            <a:off x="6772746" y="4307392"/>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5" name="矩形: 圓角 84">
            <a:extLst>
              <a:ext uri="{FF2B5EF4-FFF2-40B4-BE49-F238E27FC236}">
                <a16:creationId xmlns:a16="http://schemas.microsoft.com/office/drawing/2014/main" id="{297AADAD-6EA4-6A17-2A16-B4DCC19DA23D}"/>
              </a:ext>
            </a:extLst>
          </p:cNvPr>
          <p:cNvSpPr/>
          <p:nvPr/>
        </p:nvSpPr>
        <p:spPr>
          <a:xfrm>
            <a:off x="6772746" y="4786593"/>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6" name="矩形: 圓角 85">
            <a:extLst>
              <a:ext uri="{FF2B5EF4-FFF2-40B4-BE49-F238E27FC236}">
                <a16:creationId xmlns:a16="http://schemas.microsoft.com/office/drawing/2014/main" id="{6C8CEA59-FBD7-DF84-732A-2CE90425E6FE}"/>
              </a:ext>
            </a:extLst>
          </p:cNvPr>
          <p:cNvSpPr/>
          <p:nvPr/>
        </p:nvSpPr>
        <p:spPr>
          <a:xfrm>
            <a:off x="8287403" y="4307392"/>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3" name="矩形: 圓角 92">
            <a:extLst>
              <a:ext uri="{FF2B5EF4-FFF2-40B4-BE49-F238E27FC236}">
                <a16:creationId xmlns:a16="http://schemas.microsoft.com/office/drawing/2014/main" id="{3590DEF7-E549-0B00-F0C0-4E709BF4324B}"/>
              </a:ext>
            </a:extLst>
          </p:cNvPr>
          <p:cNvSpPr/>
          <p:nvPr/>
        </p:nvSpPr>
        <p:spPr>
          <a:xfrm>
            <a:off x="5258090" y="5469051"/>
            <a:ext cx="1230345" cy="374714"/>
          </a:xfrm>
          <a:prstGeom prst="roundRect">
            <a:avLst>
              <a:gd name="adj" fmla="val 13649"/>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4" name="矩形: 圓角 93">
            <a:extLst>
              <a:ext uri="{FF2B5EF4-FFF2-40B4-BE49-F238E27FC236}">
                <a16:creationId xmlns:a16="http://schemas.microsoft.com/office/drawing/2014/main" id="{33B79321-ADC5-A1E1-AB1D-6BC4FAF5AB89}"/>
              </a:ext>
            </a:extLst>
          </p:cNvPr>
          <p:cNvSpPr/>
          <p:nvPr/>
        </p:nvSpPr>
        <p:spPr>
          <a:xfrm>
            <a:off x="5258090" y="5948252"/>
            <a:ext cx="1230345" cy="374714"/>
          </a:xfrm>
          <a:prstGeom prst="roundRect">
            <a:avLst>
              <a:gd name="adj" fmla="val 13649"/>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5" name="矩形: 圓角 94">
            <a:extLst>
              <a:ext uri="{FF2B5EF4-FFF2-40B4-BE49-F238E27FC236}">
                <a16:creationId xmlns:a16="http://schemas.microsoft.com/office/drawing/2014/main" id="{B3A9A3EB-0427-BD21-12B3-89E31D24D347}"/>
              </a:ext>
            </a:extLst>
          </p:cNvPr>
          <p:cNvSpPr/>
          <p:nvPr/>
        </p:nvSpPr>
        <p:spPr>
          <a:xfrm>
            <a:off x="6772746" y="5469051"/>
            <a:ext cx="1230345" cy="374714"/>
          </a:xfrm>
          <a:prstGeom prst="roundRect">
            <a:avLst>
              <a:gd name="adj" fmla="val 13649"/>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1" name="矩形: 圓角 70">
            <a:extLst>
              <a:ext uri="{FF2B5EF4-FFF2-40B4-BE49-F238E27FC236}">
                <a16:creationId xmlns:a16="http://schemas.microsoft.com/office/drawing/2014/main" id="{99E03859-F21C-C4F7-ED8E-64E2EBD2B335}"/>
              </a:ext>
            </a:extLst>
          </p:cNvPr>
          <p:cNvSpPr/>
          <p:nvPr/>
        </p:nvSpPr>
        <p:spPr>
          <a:xfrm>
            <a:off x="5258091" y="3124520"/>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2" name="矩形: 圓角 71">
            <a:extLst>
              <a:ext uri="{FF2B5EF4-FFF2-40B4-BE49-F238E27FC236}">
                <a16:creationId xmlns:a16="http://schemas.microsoft.com/office/drawing/2014/main" id="{B63CE215-537E-9C19-C1A0-B1208ECE0E06}"/>
              </a:ext>
            </a:extLst>
          </p:cNvPr>
          <p:cNvSpPr/>
          <p:nvPr/>
        </p:nvSpPr>
        <p:spPr>
          <a:xfrm>
            <a:off x="5258091" y="3603721"/>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3" name="矩形: 圓角 72">
            <a:extLst>
              <a:ext uri="{FF2B5EF4-FFF2-40B4-BE49-F238E27FC236}">
                <a16:creationId xmlns:a16="http://schemas.microsoft.com/office/drawing/2014/main" id="{6D45C5EA-83BB-9591-5563-1C44F5AE8658}"/>
              </a:ext>
            </a:extLst>
          </p:cNvPr>
          <p:cNvSpPr/>
          <p:nvPr/>
        </p:nvSpPr>
        <p:spPr>
          <a:xfrm>
            <a:off x="6759196" y="3124520"/>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4" name="矩形: 圓角 73">
            <a:extLst>
              <a:ext uri="{FF2B5EF4-FFF2-40B4-BE49-F238E27FC236}">
                <a16:creationId xmlns:a16="http://schemas.microsoft.com/office/drawing/2014/main" id="{D738DA89-DAE8-052D-FFD8-F47AF7804690}"/>
              </a:ext>
            </a:extLst>
          </p:cNvPr>
          <p:cNvSpPr/>
          <p:nvPr/>
        </p:nvSpPr>
        <p:spPr>
          <a:xfrm>
            <a:off x="6759196" y="3603721"/>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5" name="矩形: 圓角 74">
            <a:extLst>
              <a:ext uri="{FF2B5EF4-FFF2-40B4-BE49-F238E27FC236}">
                <a16:creationId xmlns:a16="http://schemas.microsoft.com/office/drawing/2014/main" id="{740B93B6-47C2-9522-7C2D-F1D5F805D064}"/>
              </a:ext>
            </a:extLst>
          </p:cNvPr>
          <p:cNvSpPr/>
          <p:nvPr/>
        </p:nvSpPr>
        <p:spPr>
          <a:xfrm>
            <a:off x="9892261" y="3124520"/>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04" name="矩形: 圓角 103">
            <a:extLst>
              <a:ext uri="{FF2B5EF4-FFF2-40B4-BE49-F238E27FC236}">
                <a16:creationId xmlns:a16="http://schemas.microsoft.com/office/drawing/2014/main" id="{2D018E8D-852A-4001-947C-A44CDF5DC435}"/>
              </a:ext>
            </a:extLst>
          </p:cNvPr>
          <p:cNvSpPr/>
          <p:nvPr/>
        </p:nvSpPr>
        <p:spPr>
          <a:xfrm>
            <a:off x="9892261" y="3615219"/>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222851" cy="861774"/>
          </a:xfrm>
          <a:prstGeom prst="rect">
            <a:avLst/>
          </a:prstGeom>
          <a:noFill/>
        </p:spPr>
        <p:txBody>
          <a:bodyPr wrap="square" rtlCol="0">
            <a:spAutoFit/>
          </a:bodyPr>
          <a:lstStyle/>
          <a:p>
            <a:r>
              <a:rPr lang="en-US" altLang="zh-TW" sz="5000" b="1" dirty="0">
                <a:cs typeface="+mn-ea"/>
                <a:sym typeface="+mn-lt"/>
              </a:rPr>
              <a:t>Production History Management</a:t>
            </a:r>
            <a:endParaRPr lang="zh-TW" altLang="en-US" sz="5000" b="1" dirty="0">
              <a:cs typeface="+mn-ea"/>
              <a:sym typeface="+mn-lt"/>
            </a:endParaRPr>
          </a:p>
        </p:txBody>
      </p:sp>
      <p:sp>
        <p:nvSpPr>
          <p:cNvPr id="13" name="文字方塊 12">
            <a:extLst>
              <a:ext uri="{FF2B5EF4-FFF2-40B4-BE49-F238E27FC236}">
                <a16:creationId xmlns:a16="http://schemas.microsoft.com/office/drawing/2014/main" id="{F5C9BC26-14DF-C438-0678-920BF3F5277E}"/>
              </a:ext>
            </a:extLst>
          </p:cNvPr>
          <p:cNvSpPr txBox="1"/>
          <p:nvPr/>
        </p:nvSpPr>
        <p:spPr>
          <a:xfrm>
            <a:off x="9982650" y="5543683"/>
            <a:ext cx="2067836" cy="1107996"/>
          </a:xfrm>
          <a:prstGeom prst="rect">
            <a:avLst/>
          </a:prstGeom>
          <a:noFill/>
        </p:spPr>
        <p:txBody>
          <a:bodyPr wrap="square" rtlCol="0">
            <a:spAutoFit/>
          </a:bodyPr>
          <a:lstStyle/>
          <a:p>
            <a:r>
              <a:rPr lang="en-US" altLang="zh-TW" sz="1100" dirty="0">
                <a:solidFill>
                  <a:srgbClr val="13334B"/>
                </a:solidFill>
              </a:rPr>
              <a:t>Uses barcode scanners to track product serial numbers in key assembly station, and input error messages for product control and quality issue tracking.</a:t>
            </a:r>
            <a:endParaRPr lang="zh-TW" altLang="en-US" sz="1100" dirty="0">
              <a:solidFill>
                <a:srgbClr val="13334B"/>
              </a:solidFill>
            </a:endParaRPr>
          </a:p>
        </p:txBody>
      </p:sp>
      <p:sp>
        <p:nvSpPr>
          <p:cNvPr id="14" name="矩形: 圓角 13">
            <a:extLst>
              <a:ext uri="{FF2B5EF4-FFF2-40B4-BE49-F238E27FC236}">
                <a16:creationId xmlns:a16="http://schemas.microsoft.com/office/drawing/2014/main" id="{56F81B0B-BE90-F8FC-B73B-CE0E9094F8FD}"/>
              </a:ext>
            </a:extLst>
          </p:cNvPr>
          <p:cNvSpPr/>
          <p:nvPr/>
        </p:nvSpPr>
        <p:spPr>
          <a:xfrm>
            <a:off x="978293" y="3545479"/>
            <a:ext cx="1489081" cy="1007743"/>
          </a:xfrm>
          <a:prstGeom prst="roundRect">
            <a:avLst>
              <a:gd name="adj" fmla="val 235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7" name="矩形: 圓角 46">
            <a:extLst>
              <a:ext uri="{FF2B5EF4-FFF2-40B4-BE49-F238E27FC236}">
                <a16:creationId xmlns:a16="http://schemas.microsoft.com/office/drawing/2014/main" id="{89991DEA-0345-374C-43AD-F904438B904C}"/>
              </a:ext>
            </a:extLst>
          </p:cNvPr>
          <p:cNvSpPr/>
          <p:nvPr/>
        </p:nvSpPr>
        <p:spPr>
          <a:xfrm>
            <a:off x="3361995" y="1955482"/>
            <a:ext cx="1124010" cy="862360"/>
          </a:xfrm>
          <a:prstGeom prst="roundRect">
            <a:avLst>
              <a:gd name="adj" fmla="val 2352"/>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8" name="矩形: 圓角 47">
            <a:extLst>
              <a:ext uri="{FF2B5EF4-FFF2-40B4-BE49-F238E27FC236}">
                <a16:creationId xmlns:a16="http://schemas.microsoft.com/office/drawing/2014/main" id="{11CF6FD6-A116-81E4-0DE2-6EA93037C10F}"/>
              </a:ext>
            </a:extLst>
          </p:cNvPr>
          <p:cNvSpPr/>
          <p:nvPr/>
        </p:nvSpPr>
        <p:spPr>
          <a:xfrm>
            <a:off x="3361995" y="3126999"/>
            <a:ext cx="1124010" cy="862360"/>
          </a:xfrm>
          <a:prstGeom prst="roundRect">
            <a:avLst>
              <a:gd name="adj" fmla="val 2352"/>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9" name="矩形: 圓角 48">
            <a:extLst>
              <a:ext uri="{FF2B5EF4-FFF2-40B4-BE49-F238E27FC236}">
                <a16:creationId xmlns:a16="http://schemas.microsoft.com/office/drawing/2014/main" id="{42524BFD-9446-94B8-1C02-9178466456DB}"/>
              </a:ext>
            </a:extLst>
          </p:cNvPr>
          <p:cNvSpPr/>
          <p:nvPr/>
        </p:nvSpPr>
        <p:spPr>
          <a:xfrm>
            <a:off x="3352991" y="4298516"/>
            <a:ext cx="1124010" cy="862360"/>
          </a:xfrm>
          <a:prstGeom prst="roundRect">
            <a:avLst>
              <a:gd name="adj" fmla="val 2352"/>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0" name="矩形: 圓角 49">
            <a:extLst>
              <a:ext uri="{FF2B5EF4-FFF2-40B4-BE49-F238E27FC236}">
                <a16:creationId xmlns:a16="http://schemas.microsoft.com/office/drawing/2014/main" id="{E2BFBD9A-E3BE-4827-FE0A-7C17A336E7E9}"/>
              </a:ext>
            </a:extLst>
          </p:cNvPr>
          <p:cNvSpPr/>
          <p:nvPr/>
        </p:nvSpPr>
        <p:spPr>
          <a:xfrm>
            <a:off x="3361995" y="5470033"/>
            <a:ext cx="1124010" cy="862360"/>
          </a:xfrm>
          <a:prstGeom prst="roundRect">
            <a:avLst>
              <a:gd name="adj" fmla="val 2352"/>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1" name="矩形: 圓角 50">
            <a:extLst>
              <a:ext uri="{FF2B5EF4-FFF2-40B4-BE49-F238E27FC236}">
                <a16:creationId xmlns:a16="http://schemas.microsoft.com/office/drawing/2014/main" id="{C1199289-A6D0-3B8B-562E-6E48AFC60B45}"/>
              </a:ext>
            </a:extLst>
          </p:cNvPr>
          <p:cNvSpPr/>
          <p:nvPr/>
        </p:nvSpPr>
        <p:spPr>
          <a:xfrm>
            <a:off x="5277902" y="1946240"/>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2" name="矩形: 圓角 51">
            <a:extLst>
              <a:ext uri="{FF2B5EF4-FFF2-40B4-BE49-F238E27FC236}">
                <a16:creationId xmlns:a16="http://schemas.microsoft.com/office/drawing/2014/main" id="{561B6861-1BF0-0B9A-C0C3-6E1AD0665307}"/>
              </a:ext>
            </a:extLst>
          </p:cNvPr>
          <p:cNvSpPr/>
          <p:nvPr/>
        </p:nvSpPr>
        <p:spPr>
          <a:xfrm>
            <a:off x="5277902" y="2425441"/>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3" name="矩形: 圓角 52">
            <a:extLst>
              <a:ext uri="{FF2B5EF4-FFF2-40B4-BE49-F238E27FC236}">
                <a16:creationId xmlns:a16="http://schemas.microsoft.com/office/drawing/2014/main" id="{02B9F7A9-9A7F-7ED2-D14C-AADE9344CAF1}"/>
              </a:ext>
            </a:extLst>
          </p:cNvPr>
          <p:cNvSpPr/>
          <p:nvPr/>
        </p:nvSpPr>
        <p:spPr>
          <a:xfrm>
            <a:off x="6762934" y="1946240"/>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4" name="矩形: 圓角 53">
            <a:extLst>
              <a:ext uri="{FF2B5EF4-FFF2-40B4-BE49-F238E27FC236}">
                <a16:creationId xmlns:a16="http://schemas.microsoft.com/office/drawing/2014/main" id="{E511454D-7F27-DAF4-425A-C4B1C80DD7F7}"/>
              </a:ext>
            </a:extLst>
          </p:cNvPr>
          <p:cNvSpPr/>
          <p:nvPr/>
        </p:nvSpPr>
        <p:spPr>
          <a:xfrm>
            <a:off x="6762934" y="2425441"/>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5" name="矩形: 圓角 54">
            <a:extLst>
              <a:ext uri="{FF2B5EF4-FFF2-40B4-BE49-F238E27FC236}">
                <a16:creationId xmlns:a16="http://schemas.microsoft.com/office/drawing/2014/main" id="{A4D77738-6D2A-A84E-9302-AA99B5314852}"/>
              </a:ext>
            </a:extLst>
          </p:cNvPr>
          <p:cNvSpPr/>
          <p:nvPr/>
        </p:nvSpPr>
        <p:spPr>
          <a:xfrm>
            <a:off x="8247966" y="1946240"/>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6" name="箭號: 向下 55">
            <a:extLst>
              <a:ext uri="{FF2B5EF4-FFF2-40B4-BE49-F238E27FC236}">
                <a16:creationId xmlns:a16="http://schemas.microsoft.com/office/drawing/2014/main" id="{2DECB148-0E01-16AD-23AD-BF9A788EC464}"/>
              </a:ext>
            </a:extLst>
          </p:cNvPr>
          <p:cNvSpPr/>
          <p:nvPr/>
        </p:nvSpPr>
        <p:spPr>
          <a:xfrm rot="16200000">
            <a:off x="2793383" y="2311289"/>
            <a:ext cx="222155" cy="150744"/>
          </a:xfrm>
          <a:prstGeom prst="downArrow">
            <a:avLst>
              <a:gd name="adj1" fmla="val 100000"/>
              <a:gd name="adj2" fmla="val 100000"/>
            </a:avLst>
          </a:prstGeom>
          <a:gradFill>
            <a:gsLst>
              <a:gs pos="0">
                <a:srgbClr val="0E82AF"/>
              </a:gs>
              <a:gs pos="95652">
                <a:schemeClr val="bg2">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箭號: 向下 56">
            <a:extLst>
              <a:ext uri="{FF2B5EF4-FFF2-40B4-BE49-F238E27FC236}">
                <a16:creationId xmlns:a16="http://schemas.microsoft.com/office/drawing/2014/main" id="{CA3C12D5-9326-F442-86E2-E636E7F14DFD}"/>
              </a:ext>
            </a:extLst>
          </p:cNvPr>
          <p:cNvSpPr/>
          <p:nvPr/>
        </p:nvSpPr>
        <p:spPr>
          <a:xfrm rot="16200000">
            <a:off x="4780473" y="2277615"/>
            <a:ext cx="222155" cy="150744"/>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箭號: 向下 57">
            <a:extLst>
              <a:ext uri="{FF2B5EF4-FFF2-40B4-BE49-F238E27FC236}">
                <a16:creationId xmlns:a16="http://schemas.microsoft.com/office/drawing/2014/main" id="{EEA61139-7523-317A-2FB7-86DE6A5AF8ED}"/>
              </a:ext>
            </a:extLst>
          </p:cNvPr>
          <p:cNvSpPr/>
          <p:nvPr/>
        </p:nvSpPr>
        <p:spPr>
          <a:xfrm rot="16200000">
            <a:off x="2804640" y="3477405"/>
            <a:ext cx="222155" cy="150744"/>
          </a:xfrm>
          <a:prstGeom prst="downArrow">
            <a:avLst>
              <a:gd name="adj1" fmla="val 100000"/>
              <a:gd name="adj2" fmla="val 100000"/>
            </a:avLst>
          </a:prstGeom>
          <a:gradFill>
            <a:gsLst>
              <a:gs pos="0">
                <a:srgbClr val="0E82AF"/>
              </a:gs>
              <a:gs pos="95652">
                <a:schemeClr val="bg2">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箭號: 向下 58">
            <a:extLst>
              <a:ext uri="{FF2B5EF4-FFF2-40B4-BE49-F238E27FC236}">
                <a16:creationId xmlns:a16="http://schemas.microsoft.com/office/drawing/2014/main" id="{25EEBED9-D8EA-E4A1-99E2-93B1D866CAA7}"/>
              </a:ext>
            </a:extLst>
          </p:cNvPr>
          <p:cNvSpPr/>
          <p:nvPr/>
        </p:nvSpPr>
        <p:spPr>
          <a:xfrm rot="16200000">
            <a:off x="2804640" y="4638958"/>
            <a:ext cx="222155" cy="150744"/>
          </a:xfrm>
          <a:prstGeom prst="downArrow">
            <a:avLst>
              <a:gd name="adj1" fmla="val 100000"/>
              <a:gd name="adj2" fmla="val 100000"/>
            </a:avLst>
          </a:prstGeom>
          <a:gradFill>
            <a:gsLst>
              <a:gs pos="0">
                <a:srgbClr val="0E82AF"/>
              </a:gs>
              <a:gs pos="95652">
                <a:schemeClr val="bg2">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箭號: 向下 59">
            <a:extLst>
              <a:ext uri="{FF2B5EF4-FFF2-40B4-BE49-F238E27FC236}">
                <a16:creationId xmlns:a16="http://schemas.microsoft.com/office/drawing/2014/main" id="{D081D815-5EDD-BDBE-9437-4040F6969C65}"/>
              </a:ext>
            </a:extLst>
          </p:cNvPr>
          <p:cNvSpPr/>
          <p:nvPr/>
        </p:nvSpPr>
        <p:spPr>
          <a:xfrm rot="16200000">
            <a:off x="2815897" y="5754274"/>
            <a:ext cx="222155" cy="150744"/>
          </a:xfrm>
          <a:prstGeom prst="downArrow">
            <a:avLst>
              <a:gd name="adj1" fmla="val 100000"/>
              <a:gd name="adj2" fmla="val 100000"/>
            </a:avLst>
          </a:prstGeom>
          <a:gradFill>
            <a:gsLst>
              <a:gs pos="0">
                <a:srgbClr val="0E82AF"/>
              </a:gs>
              <a:gs pos="95652">
                <a:schemeClr val="bg2">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DE8484D7-0745-FE5B-28F3-04B9D8FEE502}"/>
              </a:ext>
            </a:extLst>
          </p:cNvPr>
          <p:cNvSpPr txBox="1"/>
          <p:nvPr/>
        </p:nvSpPr>
        <p:spPr>
          <a:xfrm>
            <a:off x="992344" y="3677177"/>
            <a:ext cx="1475029" cy="769441"/>
          </a:xfrm>
          <a:prstGeom prst="rect">
            <a:avLst/>
          </a:prstGeom>
          <a:noFill/>
        </p:spPr>
        <p:txBody>
          <a:bodyPr wrap="square" rtlCol="0">
            <a:spAutoFit/>
          </a:bodyPr>
          <a:lstStyle/>
          <a:p>
            <a:pPr algn="ctr"/>
            <a:r>
              <a:rPr lang="en-US" altLang="zh-TW" sz="2200" b="1" dirty="0">
                <a:solidFill>
                  <a:schemeClr val="bg1"/>
                </a:solidFill>
              </a:rPr>
              <a:t>Product S/N</a:t>
            </a:r>
            <a:endParaRPr lang="zh-TW" altLang="en-US" sz="2200" b="1" dirty="0">
              <a:solidFill>
                <a:schemeClr val="bg1"/>
              </a:solidFill>
            </a:endParaRPr>
          </a:p>
        </p:txBody>
      </p:sp>
      <p:sp>
        <p:nvSpPr>
          <p:cNvPr id="61" name="文字方塊 60">
            <a:extLst>
              <a:ext uri="{FF2B5EF4-FFF2-40B4-BE49-F238E27FC236}">
                <a16:creationId xmlns:a16="http://schemas.microsoft.com/office/drawing/2014/main" id="{0616B68F-8624-404A-1489-B9406370A670}"/>
              </a:ext>
            </a:extLst>
          </p:cNvPr>
          <p:cNvSpPr txBox="1"/>
          <p:nvPr/>
        </p:nvSpPr>
        <p:spPr>
          <a:xfrm>
            <a:off x="3370999" y="2169559"/>
            <a:ext cx="1115006" cy="461665"/>
          </a:xfrm>
          <a:prstGeom prst="rect">
            <a:avLst/>
          </a:prstGeom>
          <a:noFill/>
        </p:spPr>
        <p:txBody>
          <a:bodyPr wrap="square">
            <a:spAutoFit/>
          </a:bodyPr>
          <a:lstStyle/>
          <a:p>
            <a:pPr algn="ctr"/>
            <a:r>
              <a:rPr lang="en-US" altLang="zh-TW" sz="1200" b="1" dirty="0">
                <a:solidFill>
                  <a:schemeClr val="bg1"/>
                </a:solidFill>
              </a:rPr>
              <a:t>Production History</a:t>
            </a:r>
          </a:p>
        </p:txBody>
      </p:sp>
      <p:sp>
        <p:nvSpPr>
          <p:cNvPr id="62" name="文字方塊 61">
            <a:extLst>
              <a:ext uri="{FF2B5EF4-FFF2-40B4-BE49-F238E27FC236}">
                <a16:creationId xmlns:a16="http://schemas.microsoft.com/office/drawing/2014/main" id="{CB72E7C5-BBD2-5605-4F23-E7CB0D5972F6}"/>
              </a:ext>
            </a:extLst>
          </p:cNvPr>
          <p:cNvSpPr txBox="1"/>
          <p:nvPr/>
        </p:nvSpPr>
        <p:spPr>
          <a:xfrm>
            <a:off x="3369022" y="3423875"/>
            <a:ext cx="1124009" cy="276999"/>
          </a:xfrm>
          <a:prstGeom prst="rect">
            <a:avLst/>
          </a:prstGeom>
          <a:noFill/>
        </p:spPr>
        <p:txBody>
          <a:bodyPr wrap="square">
            <a:spAutoFit/>
          </a:bodyPr>
          <a:lstStyle/>
          <a:p>
            <a:pPr algn="ctr"/>
            <a:r>
              <a:rPr lang="en-US" altLang="zh-TW" sz="1200" b="1" dirty="0">
                <a:solidFill>
                  <a:schemeClr val="bg1"/>
                </a:solidFill>
              </a:rPr>
              <a:t>Components</a:t>
            </a:r>
          </a:p>
        </p:txBody>
      </p:sp>
      <p:sp>
        <p:nvSpPr>
          <p:cNvPr id="63" name="文字方塊 62">
            <a:extLst>
              <a:ext uri="{FF2B5EF4-FFF2-40B4-BE49-F238E27FC236}">
                <a16:creationId xmlns:a16="http://schemas.microsoft.com/office/drawing/2014/main" id="{C47F23CF-1384-B8E3-CAC9-24FBC3469CF8}"/>
              </a:ext>
            </a:extLst>
          </p:cNvPr>
          <p:cNvSpPr txBox="1"/>
          <p:nvPr/>
        </p:nvSpPr>
        <p:spPr>
          <a:xfrm>
            <a:off x="3341902" y="4575830"/>
            <a:ext cx="1124011" cy="276999"/>
          </a:xfrm>
          <a:prstGeom prst="rect">
            <a:avLst/>
          </a:prstGeom>
          <a:noFill/>
        </p:spPr>
        <p:txBody>
          <a:bodyPr wrap="square">
            <a:spAutoFit/>
          </a:bodyPr>
          <a:lstStyle/>
          <a:p>
            <a:pPr algn="ctr"/>
            <a:r>
              <a:rPr lang="en-US" altLang="zh-TW" sz="1200" b="1" dirty="0">
                <a:solidFill>
                  <a:schemeClr val="bg1"/>
                </a:solidFill>
              </a:rPr>
              <a:t>Quality Data</a:t>
            </a:r>
          </a:p>
        </p:txBody>
      </p:sp>
      <p:sp>
        <p:nvSpPr>
          <p:cNvPr id="64" name="文字方塊 63">
            <a:extLst>
              <a:ext uri="{FF2B5EF4-FFF2-40B4-BE49-F238E27FC236}">
                <a16:creationId xmlns:a16="http://schemas.microsoft.com/office/drawing/2014/main" id="{160020AE-77C9-1F37-E67C-D39E7FF84006}"/>
              </a:ext>
            </a:extLst>
          </p:cNvPr>
          <p:cNvSpPr txBox="1"/>
          <p:nvPr/>
        </p:nvSpPr>
        <p:spPr>
          <a:xfrm>
            <a:off x="3369022" y="5762713"/>
            <a:ext cx="1096891" cy="276999"/>
          </a:xfrm>
          <a:prstGeom prst="rect">
            <a:avLst/>
          </a:prstGeom>
          <a:noFill/>
        </p:spPr>
        <p:txBody>
          <a:bodyPr wrap="square">
            <a:spAutoFit/>
          </a:bodyPr>
          <a:lstStyle/>
          <a:p>
            <a:pPr algn="ctr"/>
            <a:r>
              <a:rPr lang="en-US" altLang="zh-TW" sz="1200" b="1" dirty="0">
                <a:solidFill>
                  <a:schemeClr val="bg1"/>
                </a:solidFill>
              </a:rPr>
              <a:t>Shipping</a:t>
            </a:r>
          </a:p>
        </p:txBody>
      </p:sp>
      <p:sp>
        <p:nvSpPr>
          <p:cNvPr id="65" name="文字方塊 64">
            <a:extLst>
              <a:ext uri="{FF2B5EF4-FFF2-40B4-BE49-F238E27FC236}">
                <a16:creationId xmlns:a16="http://schemas.microsoft.com/office/drawing/2014/main" id="{A00363D5-2FF8-D3BD-A234-2F4CA7080C51}"/>
              </a:ext>
            </a:extLst>
          </p:cNvPr>
          <p:cNvSpPr txBox="1"/>
          <p:nvPr/>
        </p:nvSpPr>
        <p:spPr>
          <a:xfrm>
            <a:off x="5341823" y="1931747"/>
            <a:ext cx="1060089" cy="400110"/>
          </a:xfrm>
          <a:prstGeom prst="rect">
            <a:avLst/>
          </a:prstGeom>
          <a:noFill/>
        </p:spPr>
        <p:txBody>
          <a:bodyPr wrap="square">
            <a:spAutoFit/>
          </a:bodyPr>
          <a:lstStyle/>
          <a:p>
            <a:pPr algn="ctr"/>
            <a:r>
              <a:rPr lang="en-US" altLang="zh-TW" sz="1000" b="1" dirty="0">
                <a:solidFill>
                  <a:schemeClr val="bg1"/>
                </a:solidFill>
              </a:rPr>
              <a:t>Production Line</a:t>
            </a:r>
          </a:p>
        </p:txBody>
      </p:sp>
      <p:sp>
        <p:nvSpPr>
          <p:cNvPr id="66" name="文字方塊 65">
            <a:extLst>
              <a:ext uri="{FF2B5EF4-FFF2-40B4-BE49-F238E27FC236}">
                <a16:creationId xmlns:a16="http://schemas.microsoft.com/office/drawing/2014/main" id="{26081F05-4DF4-7F45-ABE4-29C8ACA8262A}"/>
              </a:ext>
            </a:extLst>
          </p:cNvPr>
          <p:cNvSpPr txBox="1"/>
          <p:nvPr/>
        </p:nvSpPr>
        <p:spPr>
          <a:xfrm>
            <a:off x="5340596" y="2504409"/>
            <a:ext cx="1061315" cy="246221"/>
          </a:xfrm>
          <a:prstGeom prst="rect">
            <a:avLst/>
          </a:prstGeom>
          <a:noFill/>
        </p:spPr>
        <p:txBody>
          <a:bodyPr wrap="square">
            <a:spAutoFit/>
          </a:bodyPr>
          <a:lstStyle/>
          <a:p>
            <a:pPr algn="ctr"/>
            <a:r>
              <a:rPr lang="en-US" altLang="zh-TW" sz="1000" b="1" dirty="0">
                <a:solidFill>
                  <a:schemeClr val="bg1"/>
                </a:solidFill>
              </a:rPr>
              <a:t>Process</a:t>
            </a:r>
          </a:p>
        </p:txBody>
      </p:sp>
      <p:sp>
        <p:nvSpPr>
          <p:cNvPr id="67" name="文字方塊 66">
            <a:extLst>
              <a:ext uri="{FF2B5EF4-FFF2-40B4-BE49-F238E27FC236}">
                <a16:creationId xmlns:a16="http://schemas.microsoft.com/office/drawing/2014/main" id="{468A6FC2-677B-63CF-4B99-B7A64840A04B}"/>
              </a:ext>
            </a:extLst>
          </p:cNvPr>
          <p:cNvSpPr txBox="1"/>
          <p:nvPr/>
        </p:nvSpPr>
        <p:spPr>
          <a:xfrm>
            <a:off x="6759196" y="1931747"/>
            <a:ext cx="1231733" cy="400110"/>
          </a:xfrm>
          <a:prstGeom prst="rect">
            <a:avLst/>
          </a:prstGeom>
          <a:noFill/>
        </p:spPr>
        <p:txBody>
          <a:bodyPr wrap="square">
            <a:spAutoFit/>
          </a:bodyPr>
          <a:lstStyle/>
          <a:p>
            <a:pPr algn="ctr"/>
            <a:r>
              <a:rPr lang="en-US" altLang="zh-TW" sz="1000" b="1" dirty="0">
                <a:solidFill>
                  <a:schemeClr val="bg1"/>
                </a:solidFill>
              </a:rPr>
              <a:t>Work Order/ Revision</a:t>
            </a:r>
          </a:p>
        </p:txBody>
      </p:sp>
      <p:sp>
        <p:nvSpPr>
          <p:cNvPr id="68" name="文字方塊 67">
            <a:extLst>
              <a:ext uri="{FF2B5EF4-FFF2-40B4-BE49-F238E27FC236}">
                <a16:creationId xmlns:a16="http://schemas.microsoft.com/office/drawing/2014/main" id="{A9A09A89-20DD-CFF5-0804-C304DE136587}"/>
              </a:ext>
            </a:extLst>
          </p:cNvPr>
          <p:cNvSpPr txBox="1"/>
          <p:nvPr/>
        </p:nvSpPr>
        <p:spPr>
          <a:xfrm>
            <a:off x="6888607" y="2439093"/>
            <a:ext cx="998622" cy="246221"/>
          </a:xfrm>
          <a:prstGeom prst="rect">
            <a:avLst/>
          </a:prstGeom>
          <a:noFill/>
        </p:spPr>
        <p:txBody>
          <a:bodyPr wrap="square">
            <a:spAutoFit/>
          </a:bodyPr>
          <a:lstStyle/>
          <a:p>
            <a:pPr algn="ctr"/>
            <a:r>
              <a:rPr lang="en-US" altLang="zh-TW" sz="1000" b="1" dirty="0">
                <a:solidFill>
                  <a:schemeClr val="bg1"/>
                </a:solidFill>
              </a:rPr>
              <a:t>Time</a:t>
            </a:r>
            <a:endParaRPr lang="zh-TW" altLang="en-US" sz="1000" b="1" dirty="0">
              <a:solidFill>
                <a:schemeClr val="bg1"/>
              </a:solidFill>
            </a:endParaRPr>
          </a:p>
        </p:txBody>
      </p:sp>
      <p:sp>
        <p:nvSpPr>
          <p:cNvPr id="69" name="文字方塊 68">
            <a:extLst>
              <a:ext uri="{FF2B5EF4-FFF2-40B4-BE49-F238E27FC236}">
                <a16:creationId xmlns:a16="http://schemas.microsoft.com/office/drawing/2014/main" id="{5DEC8BE9-AC0F-9F1F-4FC0-932C04878862}"/>
              </a:ext>
            </a:extLst>
          </p:cNvPr>
          <p:cNvSpPr txBox="1"/>
          <p:nvPr/>
        </p:nvSpPr>
        <p:spPr>
          <a:xfrm>
            <a:off x="8351795" y="1972775"/>
            <a:ext cx="998622" cy="246221"/>
          </a:xfrm>
          <a:prstGeom prst="rect">
            <a:avLst/>
          </a:prstGeom>
          <a:noFill/>
        </p:spPr>
        <p:txBody>
          <a:bodyPr wrap="square">
            <a:spAutoFit/>
          </a:bodyPr>
          <a:lstStyle/>
          <a:p>
            <a:pPr algn="ctr"/>
            <a:r>
              <a:rPr lang="en-US" altLang="zh-TW" sz="1000" b="1" dirty="0">
                <a:solidFill>
                  <a:schemeClr val="bg1"/>
                </a:solidFill>
              </a:rPr>
              <a:t>Employee</a:t>
            </a:r>
          </a:p>
        </p:txBody>
      </p:sp>
      <p:sp>
        <p:nvSpPr>
          <p:cNvPr id="76" name="箭號: 向下 75">
            <a:extLst>
              <a:ext uri="{FF2B5EF4-FFF2-40B4-BE49-F238E27FC236}">
                <a16:creationId xmlns:a16="http://schemas.microsoft.com/office/drawing/2014/main" id="{597E5468-346A-0CC1-7604-9CEAB9D06AD1}"/>
              </a:ext>
            </a:extLst>
          </p:cNvPr>
          <p:cNvSpPr/>
          <p:nvPr/>
        </p:nvSpPr>
        <p:spPr>
          <a:xfrm rot="16200000">
            <a:off x="4760661" y="3455895"/>
            <a:ext cx="222155" cy="150744"/>
          </a:xfrm>
          <a:prstGeom prst="downArrow">
            <a:avLst>
              <a:gd name="adj1" fmla="val 100000"/>
              <a:gd name="adj2" fmla="val 100000"/>
            </a:avLst>
          </a:prstGeom>
          <a:gradFill>
            <a:gsLst>
              <a:gs pos="0">
                <a:srgbClr val="0E82AF"/>
              </a:gs>
              <a:gs pos="95652">
                <a:srgbClr val="5997A4">
                  <a:alpha val="0"/>
                </a:srgbClr>
              </a:gs>
              <a:gs pos="0">
                <a:srgbClr val="29797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文字方塊 76">
            <a:extLst>
              <a:ext uri="{FF2B5EF4-FFF2-40B4-BE49-F238E27FC236}">
                <a16:creationId xmlns:a16="http://schemas.microsoft.com/office/drawing/2014/main" id="{37A30FE3-2F3F-5C62-14DD-D42953DF6B3D}"/>
              </a:ext>
            </a:extLst>
          </p:cNvPr>
          <p:cNvSpPr txBox="1"/>
          <p:nvPr/>
        </p:nvSpPr>
        <p:spPr>
          <a:xfrm>
            <a:off x="5350590" y="3110938"/>
            <a:ext cx="1122783" cy="400110"/>
          </a:xfrm>
          <a:prstGeom prst="rect">
            <a:avLst/>
          </a:prstGeom>
          <a:noFill/>
        </p:spPr>
        <p:txBody>
          <a:bodyPr wrap="square">
            <a:spAutoFit/>
          </a:bodyPr>
          <a:lstStyle/>
          <a:p>
            <a:pPr algn="ctr"/>
            <a:r>
              <a:rPr lang="en-US" altLang="zh-TW" sz="1000" b="1" dirty="0">
                <a:solidFill>
                  <a:schemeClr val="bg1"/>
                </a:solidFill>
              </a:rPr>
              <a:t>Part No. / Desc. / Revision</a:t>
            </a:r>
          </a:p>
        </p:txBody>
      </p:sp>
      <p:sp>
        <p:nvSpPr>
          <p:cNvPr id="78" name="文字方塊 77">
            <a:extLst>
              <a:ext uri="{FF2B5EF4-FFF2-40B4-BE49-F238E27FC236}">
                <a16:creationId xmlns:a16="http://schemas.microsoft.com/office/drawing/2014/main" id="{780441A6-F443-8060-8BF1-15A60662B96C}"/>
              </a:ext>
            </a:extLst>
          </p:cNvPr>
          <p:cNvSpPr txBox="1"/>
          <p:nvPr/>
        </p:nvSpPr>
        <p:spPr>
          <a:xfrm>
            <a:off x="5342409" y="3604672"/>
            <a:ext cx="1128300" cy="400110"/>
          </a:xfrm>
          <a:prstGeom prst="rect">
            <a:avLst/>
          </a:prstGeom>
          <a:noFill/>
        </p:spPr>
        <p:txBody>
          <a:bodyPr wrap="square">
            <a:spAutoFit/>
          </a:bodyPr>
          <a:lstStyle/>
          <a:p>
            <a:pPr algn="ctr"/>
            <a:r>
              <a:rPr lang="pt-BR" altLang="zh-TW" sz="1000" b="1" dirty="0">
                <a:solidFill>
                  <a:schemeClr val="bg1"/>
                </a:solidFill>
              </a:rPr>
              <a:t>S/N </a:t>
            </a:r>
            <a:r>
              <a:rPr lang="en-US" altLang="zh-TW" sz="1000" b="1" dirty="0">
                <a:solidFill>
                  <a:schemeClr val="bg1"/>
                </a:solidFill>
              </a:rPr>
              <a:t>or</a:t>
            </a:r>
            <a:r>
              <a:rPr lang="zh-TW" altLang="pt-BR" sz="1000" b="1" dirty="0">
                <a:solidFill>
                  <a:schemeClr val="bg1"/>
                </a:solidFill>
              </a:rPr>
              <a:t> </a:t>
            </a:r>
            <a:r>
              <a:rPr lang="pt-BR" altLang="zh-TW" sz="1000" b="1" dirty="0">
                <a:solidFill>
                  <a:schemeClr val="bg1"/>
                </a:solidFill>
              </a:rPr>
              <a:t>Date code</a:t>
            </a:r>
            <a:endParaRPr lang="en-US" altLang="zh-TW" sz="1000" b="1" dirty="0">
              <a:solidFill>
                <a:schemeClr val="bg1"/>
              </a:solidFill>
            </a:endParaRPr>
          </a:p>
        </p:txBody>
      </p:sp>
      <p:sp>
        <p:nvSpPr>
          <p:cNvPr id="79" name="文字方塊 78">
            <a:extLst>
              <a:ext uri="{FF2B5EF4-FFF2-40B4-BE49-F238E27FC236}">
                <a16:creationId xmlns:a16="http://schemas.microsoft.com/office/drawing/2014/main" id="{E8EC1C8A-9335-E3BD-12F5-E6E8E77E8331}"/>
              </a:ext>
            </a:extLst>
          </p:cNvPr>
          <p:cNvSpPr txBox="1"/>
          <p:nvPr/>
        </p:nvSpPr>
        <p:spPr>
          <a:xfrm>
            <a:off x="6746728" y="3197115"/>
            <a:ext cx="1231733" cy="246221"/>
          </a:xfrm>
          <a:prstGeom prst="rect">
            <a:avLst/>
          </a:prstGeom>
          <a:noFill/>
        </p:spPr>
        <p:txBody>
          <a:bodyPr wrap="square">
            <a:spAutoFit/>
          </a:bodyPr>
          <a:lstStyle/>
          <a:p>
            <a:pPr algn="ctr"/>
            <a:r>
              <a:rPr lang="en-US" altLang="zh-TW" sz="1000" b="1" dirty="0">
                <a:solidFill>
                  <a:schemeClr val="bg1"/>
                </a:solidFill>
              </a:rPr>
              <a:t>RoHS Validation</a:t>
            </a:r>
          </a:p>
        </p:txBody>
      </p:sp>
      <p:sp>
        <p:nvSpPr>
          <p:cNvPr id="80" name="文字方塊 79">
            <a:extLst>
              <a:ext uri="{FF2B5EF4-FFF2-40B4-BE49-F238E27FC236}">
                <a16:creationId xmlns:a16="http://schemas.microsoft.com/office/drawing/2014/main" id="{89DA1A58-239E-4B40-D414-192EAE16186C}"/>
              </a:ext>
            </a:extLst>
          </p:cNvPr>
          <p:cNvSpPr txBox="1"/>
          <p:nvPr/>
        </p:nvSpPr>
        <p:spPr>
          <a:xfrm>
            <a:off x="6788049" y="3671803"/>
            <a:ext cx="1134024" cy="246221"/>
          </a:xfrm>
          <a:prstGeom prst="rect">
            <a:avLst/>
          </a:prstGeom>
          <a:noFill/>
        </p:spPr>
        <p:txBody>
          <a:bodyPr wrap="square">
            <a:spAutoFit/>
          </a:bodyPr>
          <a:lstStyle/>
          <a:p>
            <a:pPr algn="ctr"/>
            <a:r>
              <a:rPr lang="en-US" altLang="zh-TW" sz="1000" b="1" dirty="0">
                <a:solidFill>
                  <a:schemeClr val="bg1"/>
                </a:solidFill>
              </a:rPr>
              <a:t>MAC Address</a:t>
            </a:r>
            <a:endParaRPr lang="zh-TW" altLang="en-US" sz="1000" b="1" dirty="0">
              <a:solidFill>
                <a:schemeClr val="bg1"/>
              </a:solidFill>
            </a:endParaRPr>
          </a:p>
        </p:txBody>
      </p:sp>
      <p:sp>
        <p:nvSpPr>
          <p:cNvPr id="81" name="文字方塊 80">
            <a:extLst>
              <a:ext uri="{FF2B5EF4-FFF2-40B4-BE49-F238E27FC236}">
                <a16:creationId xmlns:a16="http://schemas.microsoft.com/office/drawing/2014/main" id="{522E5881-9EAF-BAD5-5301-CF353EE67159}"/>
              </a:ext>
            </a:extLst>
          </p:cNvPr>
          <p:cNvSpPr txBox="1"/>
          <p:nvPr/>
        </p:nvSpPr>
        <p:spPr>
          <a:xfrm>
            <a:off x="9770906" y="3194599"/>
            <a:ext cx="1437610" cy="246221"/>
          </a:xfrm>
          <a:prstGeom prst="rect">
            <a:avLst/>
          </a:prstGeom>
          <a:noFill/>
        </p:spPr>
        <p:txBody>
          <a:bodyPr wrap="square">
            <a:spAutoFit/>
          </a:bodyPr>
          <a:lstStyle/>
          <a:p>
            <a:pPr algn="ctr"/>
            <a:r>
              <a:rPr lang="en-US" altLang="zh-TW" sz="1000" b="1" dirty="0">
                <a:solidFill>
                  <a:schemeClr val="bg1"/>
                </a:solidFill>
              </a:rPr>
              <a:t>Vendor</a:t>
            </a:r>
            <a:r>
              <a:rPr lang="zh-TW" altLang="en-US" sz="1000" b="1" dirty="0">
                <a:solidFill>
                  <a:schemeClr val="bg1"/>
                </a:solidFill>
              </a:rPr>
              <a:t> </a:t>
            </a:r>
            <a:r>
              <a:rPr lang="en-US" altLang="zh-TW" sz="1000" b="1" dirty="0">
                <a:solidFill>
                  <a:schemeClr val="bg1"/>
                </a:solidFill>
              </a:rPr>
              <a:t>/ AML</a:t>
            </a:r>
          </a:p>
        </p:txBody>
      </p:sp>
      <p:sp>
        <p:nvSpPr>
          <p:cNvPr id="87" name="箭號: 向下 86">
            <a:extLst>
              <a:ext uri="{FF2B5EF4-FFF2-40B4-BE49-F238E27FC236}">
                <a16:creationId xmlns:a16="http://schemas.microsoft.com/office/drawing/2014/main" id="{236C2D7E-3DCB-28AE-618B-E966555CBA3B}"/>
              </a:ext>
            </a:extLst>
          </p:cNvPr>
          <p:cNvSpPr/>
          <p:nvPr/>
        </p:nvSpPr>
        <p:spPr>
          <a:xfrm rot="16200000">
            <a:off x="4760660" y="4621833"/>
            <a:ext cx="222155" cy="150744"/>
          </a:xfrm>
          <a:prstGeom prst="downArrow">
            <a:avLst>
              <a:gd name="adj1" fmla="val 100000"/>
              <a:gd name="adj2" fmla="val 100000"/>
            </a:avLst>
          </a:prstGeom>
          <a:gradFill>
            <a:gsLst>
              <a:gs pos="0">
                <a:srgbClr val="0E82AF"/>
              </a:gs>
              <a:gs pos="95652">
                <a:srgbClr val="0C607A">
                  <a:alpha val="0"/>
                </a:srgbClr>
              </a:gs>
              <a:gs pos="0">
                <a:srgbClr val="074155"/>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文字方塊 87">
            <a:extLst>
              <a:ext uri="{FF2B5EF4-FFF2-40B4-BE49-F238E27FC236}">
                <a16:creationId xmlns:a16="http://schemas.microsoft.com/office/drawing/2014/main" id="{0855AC77-95E5-C25C-2327-FB1490A89E42}"/>
              </a:ext>
            </a:extLst>
          </p:cNvPr>
          <p:cNvSpPr txBox="1"/>
          <p:nvPr/>
        </p:nvSpPr>
        <p:spPr>
          <a:xfrm>
            <a:off x="5333605" y="4306954"/>
            <a:ext cx="1143823" cy="400110"/>
          </a:xfrm>
          <a:prstGeom prst="rect">
            <a:avLst/>
          </a:prstGeom>
          <a:noFill/>
        </p:spPr>
        <p:txBody>
          <a:bodyPr wrap="square">
            <a:spAutoFit/>
          </a:bodyPr>
          <a:lstStyle/>
          <a:p>
            <a:pPr algn="ctr"/>
            <a:r>
              <a:rPr lang="pt-BR" altLang="zh-TW" sz="1000" b="1" dirty="0">
                <a:solidFill>
                  <a:schemeClr val="bg1"/>
                </a:solidFill>
              </a:rPr>
              <a:t>IQC / LQC / OQC </a:t>
            </a:r>
            <a:r>
              <a:rPr lang="en-US" altLang="zh-TW" sz="1000" b="1" dirty="0">
                <a:solidFill>
                  <a:schemeClr val="bg1"/>
                </a:solidFill>
              </a:rPr>
              <a:t>Data</a:t>
            </a:r>
          </a:p>
        </p:txBody>
      </p:sp>
      <p:sp>
        <p:nvSpPr>
          <p:cNvPr id="89" name="文字方塊 88">
            <a:extLst>
              <a:ext uri="{FF2B5EF4-FFF2-40B4-BE49-F238E27FC236}">
                <a16:creationId xmlns:a16="http://schemas.microsoft.com/office/drawing/2014/main" id="{E29CB4D6-FBEF-C84A-8B16-2BA898A7768F}"/>
              </a:ext>
            </a:extLst>
          </p:cNvPr>
          <p:cNvSpPr txBox="1"/>
          <p:nvPr/>
        </p:nvSpPr>
        <p:spPr>
          <a:xfrm>
            <a:off x="5402649" y="4778473"/>
            <a:ext cx="998622" cy="400110"/>
          </a:xfrm>
          <a:prstGeom prst="rect">
            <a:avLst/>
          </a:prstGeom>
          <a:noFill/>
        </p:spPr>
        <p:txBody>
          <a:bodyPr wrap="square">
            <a:spAutoFit/>
          </a:bodyPr>
          <a:lstStyle/>
          <a:p>
            <a:pPr algn="ctr"/>
            <a:r>
              <a:rPr lang="en-US" altLang="zh-TW" sz="1000" b="1" dirty="0">
                <a:solidFill>
                  <a:schemeClr val="bg1"/>
                </a:solidFill>
              </a:rPr>
              <a:t>Defects Statistics</a:t>
            </a:r>
          </a:p>
        </p:txBody>
      </p:sp>
      <p:sp>
        <p:nvSpPr>
          <p:cNvPr id="90" name="文字方塊 89">
            <a:extLst>
              <a:ext uri="{FF2B5EF4-FFF2-40B4-BE49-F238E27FC236}">
                <a16:creationId xmlns:a16="http://schemas.microsoft.com/office/drawing/2014/main" id="{68D09D21-83B9-0F6C-59A2-76E4A3D17C53}"/>
              </a:ext>
            </a:extLst>
          </p:cNvPr>
          <p:cNvSpPr txBox="1"/>
          <p:nvPr/>
        </p:nvSpPr>
        <p:spPr>
          <a:xfrm>
            <a:off x="6770303" y="4369101"/>
            <a:ext cx="1231733" cy="246221"/>
          </a:xfrm>
          <a:prstGeom prst="rect">
            <a:avLst/>
          </a:prstGeom>
          <a:noFill/>
        </p:spPr>
        <p:txBody>
          <a:bodyPr wrap="square">
            <a:spAutoFit/>
          </a:bodyPr>
          <a:lstStyle/>
          <a:p>
            <a:pPr algn="ctr"/>
            <a:r>
              <a:rPr lang="en-US" altLang="zh-TW" sz="1000" b="1" dirty="0">
                <a:solidFill>
                  <a:schemeClr val="bg1"/>
                </a:solidFill>
              </a:rPr>
              <a:t>Reason Analysis</a:t>
            </a:r>
          </a:p>
        </p:txBody>
      </p:sp>
      <p:sp>
        <p:nvSpPr>
          <p:cNvPr id="91" name="文字方塊 90">
            <a:extLst>
              <a:ext uri="{FF2B5EF4-FFF2-40B4-BE49-F238E27FC236}">
                <a16:creationId xmlns:a16="http://schemas.microsoft.com/office/drawing/2014/main" id="{90F18D59-DA0D-2795-0DBD-746245C2151A}"/>
              </a:ext>
            </a:extLst>
          </p:cNvPr>
          <p:cNvSpPr txBox="1"/>
          <p:nvPr/>
        </p:nvSpPr>
        <p:spPr>
          <a:xfrm>
            <a:off x="6889417" y="4778473"/>
            <a:ext cx="998622" cy="400110"/>
          </a:xfrm>
          <a:prstGeom prst="rect">
            <a:avLst/>
          </a:prstGeom>
          <a:noFill/>
        </p:spPr>
        <p:txBody>
          <a:bodyPr wrap="square">
            <a:spAutoFit/>
          </a:bodyPr>
          <a:lstStyle/>
          <a:p>
            <a:pPr algn="ctr"/>
            <a:r>
              <a:rPr lang="en-US" altLang="zh-TW" sz="1000" b="1" dirty="0">
                <a:solidFill>
                  <a:schemeClr val="bg1"/>
                </a:solidFill>
              </a:rPr>
              <a:t>Duty Analysis</a:t>
            </a:r>
            <a:endParaRPr lang="zh-TW" altLang="en-US" sz="1000" b="1" dirty="0">
              <a:solidFill>
                <a:schemeClr val="bg1"/>
              </a:solidFill>
            </a:endParaRPr>
          </a:p>
        </p:txBody>
      </p:sp>
      <p:sp>
        <p:nvSpPr>
          <p:cNvPr id="92" name="文字方塊 91">
            <a:extLst>
              <a:ext uri="{FF2B5EF4-FFF2-40B4-BE49-F238E27FC236}">
                <a16:creationId xmlns:a16="http://schemas.microsoft.com/office/drawing/2014/main" id="{7EA944BB-ED13-484F-0227-12B32E5F0741}"/>
              </a:ext>
            </a:extLst>
          </p:cNvPr>
          <p:cNvSpPr txBox="1"/>
          <p:nvPr/>
        </p:nvSpPr>
        <p:spPr>
          <a:xfrm>
            <a:off x="8326304" y="4389689"/>
            <a:ext cx="1143822" cy="246221"/>
          </a:xfrm>
          <a:prstGeom prst="rect">
            <a:avLst/>
          </a:prstGeom>
          <a:noFill/>
        </p:spPr>
        <p:txBody>
          <a:bodyPr wrap="square">
            <a:spAutoFit/>
          </a:bodyPr>
          <a:lstStyle/>
          <a:p>
            <a:pPr algn="ctr"/>
            <a:r>
              <a:rPr lang="en-US" altLang="zh-TW" sz="1000" b="1" dirty="0">
                <a:solidFill>
                  <a:schemeClr val="bg1"/>
                </a:solidFill>
              </a:rPr>
              <a:t>Repair History</a:t>
            </a:r>
          </a:p>
        </p:txBody>
      </p:sp>
      <p:sp>
        <p:nvSpPr>
          <p:cNvPr id="98" name="箭號: 向下 97">
            <a:extLst>
              <a:ext uri="{FF2B5EF4-FFF2-40B4-BE49-F238E27FC236}">
                <a16:creationId xmlns:a16="http://schemas.microsoft.com/office/drawing/2014/main" id="{CF4794D2-B9B9-FEF1-CFA7-BA024C6E8715}"/>
              </a:ext>
            </a:extLst>
          </p:cNvPr>
          <p:cNvSpPr/>
          <p:nvPr/>
        </p:nvSpPr>
        <p:spPr>
          <a:xfrm rot="16200000">
            <a:off x="4760660" y="5783492"/>
            <a:ext cx="222155" cy="150744"/>
          </a:xfrm>
          <a:prstGeom prst="downArrow">
            <a:avLst>
              <a:gd name="adj1" fmla="val 100000"/>
              <a:gd name="adj2" fmla="val 100000"/>
            </a:avLst>
          </a:prstGeom>
          <a:gradFill>
            <a:gsLst>
              <a:gs pos="0">
                <a:srgbClr val="0E82AF"/>
              </a:gs>
              <a:gs pos="95652">
                <a:srgbClr val="1E4F74">
                  <a:alpha val="0"/>
                </a:srgbClr>
              </a:gs>
              <a:gs pos="0">
                <a:srgbClr val="133249"/>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文字方塊 98">
            <a:extLst>
              <a:ext uri="{FF2B5EF4-FFF2-40B4-BE49-F238E27FC236}">
                <a16:creationId xmlns:a16="http://schemas.microsoft.com/office/drawing/2014/main" id="{85E9155F-02FC-6B79-0C92-53E5E49A064E}"/>
              </a:ext>
            </a:extLst>
          </p:cNvPr>
          <p:cNvSpPr txBox="1"/>
          <p:nvPr/>
        </p:nvSpPr>
        <p:spPr>
          <a:xfrm>
            <a:off x="5392555" y="5530693"/>
            <a:ext cx="998622" cy="246221"/>
          </a:xfrm>
          <a:prstGeom prst="rect">
            <a:avLst/>
          </a:prstGeom>
          <a:noFill/>
        </p:spPr>
        <p:txBody>
          <a:bodyPr wrap="square">
            <a:spAutoFit/>
          </a:bodyPr>
          <a:lstStyle/>
          <a:p>
            <a:pPr algn="ctr"/>
            <a:r>
              <a:rPr lang="en-US" altLang="zh-TW" sz="1000" b="1" dirty="0">
                <a:solidFill>
                  <a:schemeClr val="bg1"/>
                </a:solidFill>
              </a:rPr>
              <a:t>Shipment No.</a:t>
            </a:r>
          </a:p>
        </p:txBody>
      </p:sp>
      <p:sp>
        <p:nvSpPr>
          <p:cNvPr id="100" name="文字方塊 99">
            <a:extLst>
              <a:ext uri="{FF2B5EF4-FFF2-40B4-BE49-F238E27FC236}">
                <a16:creationId xmlns:a16="http://schemas.microsoft.com/office/drawing/2014/main" id="{3254D7BF-854A-C275-AF5F-41494DD4D7DA}"/>
              </a:ext>
            </a:extLst>
          </p:cNvPr>
          <p:cNvSpPr txBox="1"/>
          <p:nvPr/>
        </p:nvSpPr>
        <p:spPr>
          <a:xfrm>
            <a:off x="5224256" y="5940724"/>
            <a:ext cx="1287006" cy="400110"/>
          </a:xfrm>
          <a:prstGeom prst="rect">
            <a:avLst/>
          </a:prstGeom>
          <a:noFill/>
        </p:spPr>
        <p:txBody>
          <a:bodyPr wrap="square">
            <a:spAutoFit/>
          </a:bodyPr>
          <a:lstStyle/>
          <a:p>
            <a:pPr algn="ctr"/>
            <a:r>
              <a:rPr lang="en-US" altLang="zh-TW" sz="1000" b="1" dirty="0">
                <a:solidFill>
                  <a:schemeClr val="bg1"/>
                </a:solidFill>
              </a:rPr>
              <a:t>Shipment Data and Warranty</a:t>
            </a:r>
          </a:p>
        </p:txBody>
      </p:sp>
      <p:sp>
        <p:nvSpPr>
          <p:cNvPr id="101" name="文字方塊 100">
            <a:extLst>
              <a:ext uri="{FF2B5EF4-FFF2-40B4-BE49-F238E27FC236}">
                <a16:creationId xmlns:a16="http://schemas.microsoft.com/office/drawing/2014/main" id="{2C197613-C471-0833-25D6-214F98F4663A}"/>
              </a:ext>
            </a:extLst>
          </p:cNvPr>
          <p:cNvSpPr txBox="1"/>
          <p:nvPr/>
        </p:nvSpPr>
        <p:spPr>
          <a:xfrm>
            <a:off x="6658945" y="5456372"/>
            <a:ext cx="1457424" cy="415498"/>
          </a:xfrm>
          <a:prstGeom prst="rect">
            <a:avLst/>
          </a:prstGeom>
          <a:noFill/>
        </p:spPr>
        <p:txBody>
          <a:bodyPr wrap="square">
            <a:spAutoFit/>
          </a:bodyPr>
          <a:lstStyle/>
          <a:p>
            <a:pPr algn="ctr"/>
            <a:r>
              <a:rPr lang="en-US" altLang="zh-TW" sz="1050" b="1" dirty="0">
                <a:solidFill>
                  <a:schemeClr val="bg1"/>
                </a:solidFill>
              </a:rPr>
              <a:t>Original Order </a:t>
            </a:r>
          </a:p>
          <a:p>
            <a:pPr algn="ctr"/>
            <a:r>
              <a:rPr lang="en-US" altLang="zh-TW" sz="1050" b="1" dirty="0">
                <a:solidFill>
                  <a:schemeClr val="bg1"/>
                </a:solidFill>
              </a:rPr>
              <a:t>No.</a:t>
            </a:r>
          </a:p>
        </p:txBody>
      </p:sp>
      <p:sp>
        <p:nvSpPr>
          <p:cNvPr id="105" name="文字方塊 104">
            <a:extLst>
              <a:ext uri="{FF2B5EF4-FFF2-40B4-BE49-F238E27FC236}">
                <a16:creationId xmlns:a16="http://schemas.microsoft.com/office/drawing/2014/main" id="{2EB2B6CE-A363-F5D1-0236-F595AE8ED1B0}"/>
              </a:ext>
            </a:extLst>
          </p:cNvPr>
          <p:cNvSpPr txBox="1"/>
          <p:nvPr/>
        </p:nvSpPr>
        <p:spPr>
          <a:xfrm>
            <a:off x="9862527" y="3607282"/>
            <a:ext cx="1263123" cy="400110"/>
          </a:xfrm>
          <a:prstGeom prst="rect">
            <a:avLst/>
          </a:prstGeom>
          <a:noFill/>
        </p:spPr>
        <p:txBody>
          <a:bodyPr wrap="square">
            <a:spAutoFit/>
          </a:bodyPr>
          <a:lstStyle/>
          <a:p>
            <a:pPr algn="ctr"/>
            <a:r>
              <a:rPr lang="en-US" altLang="zh-TW" sz="1000" b="1" dirty="0">
                <a:solidFill>
                  <a:schemeClr val="bg1"/>
                </a:solidFill>
              </a:rPr>
              <a:t>Half-Finished Product History</a:t>
            </a:r>
          </a:p>
        </p:txBody>
      </p:sp>
      <p:sp>
        <p:nvSpPr>
          <p:cNvPr id="106" name="箭號: 向下 105">
            <a:extLst>
              <a:ext uri="{FF2B5EF4-FFF2-40B4-BE49-F238E27FC236}">
                <a16:creationId xmlns:a16="http://schemas.microsoft.com/office/drawing/2014/main" id="{22CB2C8C-49F6-74A5-5499-1F0C472288E0}"/>
              </a:ext>
            </a:extLst>
          </p:cNvPr>
          <p:cNvSpPr/>
          <p:nvPr/>
        </p:nvSpPr>
        <p:spPr>
          <a:xfrm rot="16200000">
            <a:off x="8809381" y="2946508"/>
            <a:ext cx="222155" cy="1231734"/>
          </a:xfrm>
          <a:prstGeom prst="downArrow">
            <a:avLst>
              <a:gd name="adj1" fmla="val 50455"/>
              <a:gd name="adj2" fmla="val 79039"/>
            </a:avLst>
          </a:prstGeom>
          <a:gradFill>
            <a:gsLst>
              <a:gs pos="44000">
                <a:srgbClr val="5997A4">
                  <a:alpha val="49000"/>
                </a:srgbClr>
              </a:gs>
              <a:gs pos="0">
                <a:srgbClr val="5997A4">
                  <a:alpha val="0"/>
                </a:srgbClr>
              </a:gs>
              <a:gs pos="100000">
                <a:srgbClr val="118FC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1" name="圖片 110">
            <a:extLst>
              <a:ext uri="{FF2B5EF4-FFF2-40B4-BE49-F238E27FC236}">
                <a16:creationId xmlns:a16="http://schemas.microsoft.com/office/drawing/2014/main" id="{27232D36-DD82-001B-4710-CA635CE9602B}"/>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181629" y="5387724"/>
            <a:ext cx="1806019" cy="1216095"/>
          </a:xfrm>
          <a:prstGeom prst="rect">
            <a:avLst/>
          </a:prstGeom>
        </p:spPr>
      </p:pic>
      <p:sp>
        <p:nvSpPr>
          <p:cNvPr id="112" name="箭號: 向下 111">
            <a:extLst>
              <a:ext uri="{FF2B5EF4-FFF2-40B4-BE49-F238E27FC236}">
                <a16:creationId xmlns:a16="http://schemas.microsoft.com/office/drawing/2014/main" id="{82F6B4C8-1C3F-8C8B-8F62-EAAFC5B051B9}"/>
              </a:ext>
            </a:extLst>
          </p:cNvPr>
          <p:cNvSpPr/>
          <p:nvPr/>
        </p:nvSpPr>
        <p:spPr>
          <a:xfrm rot="14505539">
            <a:off x="8787277" y="5551924"/>
            <a:ext cx="170415" cy="944862"/>
          </a:xfrm>
          <a:prstGeom prst="downArrow">
            <a:avLst>
              <a:gd name="adj1" fmla="val 20089"/>
              <a:gd name="adj2" fmla="val 77875"/>
            </a:avLst>
          </a:prstGeom>
          <a:gradFill>
            <a:gsLst>
              <a:gs pos="44000">
                <a:srgbClr val="C6F1F1">
                  <a:alpha val="50000"/>
                </a:srgbClr>
              </a:gs>
              <a:gs pos="0">
                <a:srgbClr val="5997A4">
                  <a:alpha val="0"/>
                </a:srgbClr>
              </a:gs>
              <a:gs pos="100000">
                <a:srgbClr val="03EBB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85297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形 9">
            <a:extLst>
              <a:ext uri="{FF2B5EF4-FFF2-40B4-BE49-F238E27FC236}">
                <a16:creationId xmlns:a16="http://schemas.microsoft.com/office/drawing/2014/main" id="{735584E8-33D6-1F28-0FC8-A0E568D42C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1111" y="2126284"/>
            <a:ext cx="7758112" cy="4573482"/>
          </a:xfrm>
          <a:prstGeom prst="rect">
            <a:avLst/>
          </a:prstGeom>
        </p:spPr>
      </p:pic>
      <p:sp>
        <p:nvSpPr>
          <p:cNvPr id="6" name="文字方塊 5">
            <a:extLst>
              <a:ext uri="{FF2B5EF4-FFF2-40B4-BE49-F238E27FC236}">
                <a16:creationId xmlns:a16="http://schemas.microsoft.com/office/drawing/2014/main" id="{A3D20473-A31A-2D13-5680-91D5B1CFEDB3}"/>
              </a:ext>
            </a:extLst>
          </p:cNvPr>
          <p:cNvSpPr txBox="1"/>
          <p:nvPr/>
        </p:nvSpPr>
        <p:spPr>
          <a:xfrm>
            <a:off x="716255" y="1671716"/>
            <a:ext cx="8716688" cy="384721"/>
          </a:xfrm>
          <a:prstGeom prst="rect">
            <a:avLst/>
          </a:prstGeom>
          <a:noFill/>
        </p:spPr>
        <p:txBody>
          <a:bodyPr wrap="square" rtlCol="0">
            <a:spAutoFit/>
          </a:bodyPr>
          <a:lstStyle/>
          <a:p>
            <a:r>
              <a:rPr lang="en-US" sz="1900" dirty="0">
                <a:cs typeface="+mn-ea"/>
                <a:sym typeface="+mn-lt"/>
              </a:rPr>
              <a:t>The deployment of QNAP subsidiaries around the world is shown as follows</a:t>
            </a:r>
          </a:p>
        </p:txBody>
      </p:sp>
      <p:sp>
        <p:nvSpPr>
          <p:cNvPr id="9" name="文字方塊 8">
            <a:extLst>
              <a:ext uri="{FF2B5EF4-FFF2-40B4-BE49-F238E27FC236}">
                <a16:creationId xmlns:a16="http://schemas.microsoft.com/office/drawing/2014/main" id="{B5AEAB37-4E9A-2549-C988-29DC138A32C7}"/>
              </a:ext>
            </a:extLst>
          </p:cNvPr>
          <p:cNvSpPr txBox="1"/>
          <p:nvPr/>
        </p:nvSpPr>
        <p:spPr>
          <a:xfrm>
            <a:off x="697005" y="381000"/>
            <a:ext cx="11370303" cy="784830"/>
          </a:xfrm>
          <a:prstGeom prst="rect">
            <a:avLst/>
          </a:prstGeom>
          <a:noFill/>
        </p:spPr>
        <p:txBody>
          <a:bodyPr wrap="square" rtlCol="0">
            <a:spAutoFit/>
          </a:bodyPr>
          <a:lstStyle/>
          <a:p>
            <a:r>
              <a:rPr lang="en-US" sz="4500" b="1" dirty="0">
                <a:cs typeface="+mn-ea"/>
                <a:sym typeface="+mn-lt"/>
              </a:rPr>
              <a:t>Worldwide Deployment of Subsidiaries </a:t>
            </a:r>
          </a:p>
        </p:txBody>
      </p:sp>
      <p:cxnSp>
        <p:nvCxnSpPr>
          <p:cNvPr id="15" name="直線接點 14">
            <a:extLst>
              <a:ext uri="{FF2B5EF4-FFF2-40B4-BE49-F238E27FC236}">
                <a16:creationId xmlns:a16="http://schemas.microsoft.com/office/drawing/2014/main" id="{405E1D3C-FA88-338B-DE21-F25860B0077B}"/>
              </a:ext>
            </a:extLst>
          </p:cNvPr>
          <p:cNvCxnSpPr>
            <a:cxnSpLocks/>
          </p:cNvCxnSpPr>
          <p:nvPr/>
        </p:nvCxnSpPr>
        <p:spPr>
          <a:xfrm flipH="1">
            <a:off x="612616" y="4227607"/>
            <a:ext cx="2361252" cy="0"/>
          </a:xfrm>
          <a:prstGeom prst="line">
            <a:avLst/>
          </a:prstGeom>
          <a:ln w="16510">
            <a:solidFill>
              <a:srgbClr val="0C6C8A">
                <a:alpha val="65000"/>
              </a:srgb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BB23B21-1A24-57F8-A136-1318D30FC96A}"/>
              </a:ext>
            </a:extLst>
          </p:cNvPr>
          <p:cNvSpPr txBox="1"/>
          <p:nvPr/>
        </p:nvSpPr>
        <p:spPr>
          <a:xfrm>
            <a:off x="523439" y="3890108"/>
            <a:ext cx="853016" cy="338554"/>
          </a:xfrm>
          <a:prstGeom prst="rect">
            <a:avLst/>
          </a:prstGeom>
          <a:noFill/>
        </p:spPr>
        <p:txBody>
          <a:bodyPr wrap="square">
            <a:spAutoFit/>
          </a:bodyPr>
          <a:lstStyle/>
          <a:p>
            <a:pPr algn="l" rtl="0" fontAlgn="base"/>
            <a:r>
              <a:rPr lang="en-US" sz="1600" b="1" i="0" dirty="0">
                <a:solidFill>
                  <a:srgbClr val="0C6C8A"/>
                </a:solidFill>
                <a:cs typeface="+mn-ea"/>
                <a:sym typeface="+mn-lt"/>
              </a:rPr>
              <a:t>USA</a:t>
            </a:r>
            <a:r>
              <a:rPr lang="en-US" sz="1600" b="0" i="0" dirty="0">
                <a:solidFill>
                  <a:srgbClr val="0C6C8A"/>
                </a:solidFill>
                <a:cs typeface="+mn-ea"/>
                <a:sym typeface="+mn-lt"/>
              </a:rPr>
              <a:t> </a:t>
            </a:r>
          </a:p>
        </p:txBody>
      </p:sp>
      <p:sp>
        <p:nvSpPr>
          <p:cNvPr id="19" name="文字方塊 18">
            <a:extLst>
              <a:ext uri="{FF2B5EF4-FFF2-40B4-BE49-F238E27FC236}">
                <a16:creationId xmlns:a16="http://schemas.microsoft.com/office/drawing/2014/main" id="{14C43563-0534-06B4-5CD2-93C412CE80C6}"/>
              </a:ext>
            </a:extLst>
          </p:cNvPr>
          <p:cNvSpPr txBox="1"/>
          <p:nvPr/>
        </p:nvSpPr>
        <p:spPr>
          <a:xfrm>
            <a:off x="523438" y="4217150"/>
            <a:ext cx="2473613" cy="461665"/>
          </a:xfrm>
          <a:prstGeom prst="rect">
            <a:avLst/>
          </a:prstGeom>
          <a:noFill/>
        </p:spPr>
        <p:txBody>
          <a:bodyPr wrap="square">
            <a:spAutoFit/>
          </a:bodyPr>
          <a:lstStyle/>
          <a:p>
            <a:pPr algn="l" rtl="0" fontAlgn="base"/>
            <a:r>
              <a:rPr lang="en-US" sz="1200" b="0" i="0" dirty="0">
                <a:solidFill>
                  <a:srgbClr val="000000"/>
                </a:solidFill>
                <a:cs typeface="+mn-ea"/>
                <a:sym typeface="+mn-lt"/>
              </a:rPr>
              <a:t>Sales / Marketing / Warehouse / After-Sales Service </a:t>
            </a:r>
          </a:p>
        </p:txBody>
      </p:sp>
      <p:sp>
        <p:nvSpPr>
          <p:cNvPr id="28" name="文字方塊 27">
            <a:extLst>
              <a:ext uri="{FF2B5EF4-FFF2-40B4-BE49-F238E27FC236}">
                <a16:creationId xmlns:a16="http://schemas.microsoft.com/office/drawing/2014/main" id="{38EC374A-B9E8-4898-5BE3-3D9F4BE92B0E}"/>
              </a:ext>
            </a:extLst>
          </p:cNvPr>
          <p:cNvSpPr txBox="1"/>
          <p:nvPr/>
        </p:nvSpPr>
        <p:spPr>
          <a:xfrm>
            <a:off x="1056162" y="3967883"/>
            <a:ext cx="1289028" cy="261610"/>
          </a:xfrm>
          <a:prstGeom prst="rect">
            <a:avLst/>
          </a:prstGeom>
          <a:noFill/>
        </p:spPr>
        <p:txBody>
          <a:bodyPr wrap="square">
            <a:spAutoFit/>
          </a:bodyPr>
          <a:lstStyle/>
          <a:p>
            <a:r>
              <a:rPr lang="en-US" sz="1100" dirty="0">
                <a:cs typeface="+mn-ea"/>
                <a:sym typeface="+mn-lt"/>
              </a:rPr>
              <a:t>Pomona  2009 </a:t>
            </a:r>
          </a:p>
        </p:txBody>
      </p:sp>
      <p:cxnSp>
        <p:nvCxnSpPr>
          <p:cNvPr id="30" name="直線接點 29">
            <a:extLst>
              <a:ext uri="{FF2B5EF4-FFF2-40B4-BE49-F238E27FC236}">
                <a16:creationId xmlns:a16="http://schemas.microsoft.com/office/drawing/2014/main" id="{BFA82CFD-468C-CC3D-E898-31815F7770B8}"/>
              </a:ext>
            </a:extLst>
          </p:cNvPr>
          <p:cNvCxnSpPr>
            <a:cxnSpLocks/>
          </p:cNvCxnSpPr>
          <p:nvPr/>
        </p:nvCxnSpPr>
        <p:spPr>
          <a:xfrm flipH="1">
            <a:off x="8665359" y="3476421"/>
            <a:ext cx="2981719"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40" name="橢圓 39">
            <a:extLst>
              <a:ext uri="{FF2B5EF4-FFF2-40B4-BE49-F238E27FC236}">
                <a16:creationId xmlns:a16="http://schemas.microsoft.com/office/drawing/2014/main" id="{98827B3F-B0D6-4574-EE49-2F2FA06D9588}"/>
              </a:ext>
            </a:extLst>
          </p:cNvPr>
          <p:cNvSpPr/>
          <p:nvPr/>
        </p:nvSpPr>
        <p:spPr>
          <a:xfrm>
            <a:off x="5993492" y="4043707"/>
            <a:ext cx="237321" cy="237321"/>
          </a:xfrm>
          <a:prstGeom prst="ellipse">
            <a:avLst/>
          </a:prstGeom>
          <a:solidFill>
            <a:srgbClr val="12B5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1" name="橢圓 40">
            <a:extLst>
              <a:ext uri="{FF2B5EF4-FFF2-40B4-BE49-F238E27FC236}">
                <a16:creationId xmlns:a16="http://schemas.microsoft.com/office/drawing/2014/main" id="{E2FDD8E5-660A-BC0E-1912-41838FF88645}"/>
              </a:ext>
            </a:extLst>
          </p:cNvPr>
          <p:cNvSpPr/>
          <p:nvPr/>
        </p:nvSpPr>
        <p:spPr>
          <a:xfrm>
            <a:off x="7370721" y="4581400"/>
            <a:ext cx="465179" cy="465179"/>
          </a:xfrm>
          <a:prstGeom prst="ellipse">
            <a:avLst/>
          </a:prstGeom>
          <a:solidFill>
            <a:srgbClr val="12B5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2" name="橢圓 41">
            <a:extLst>
              <a:ext uri="{FF2B5EF4-FFF2-40B4-BE49-F238E27FC236}">
                <a16:creationId xmlns:a16="http://schemas.microsoft.com/office/drawing/2014/main" id="{BA341F86-8A26-C23E-2B6B-32E8161EBA4A}"/>
              </a:ext>
            </a:extLst>
          </p:cNvPr>
          <p:cNvSpPr/>
          <p:nvPr/>
        </p:nvSpPr>
        <p:spPr>
          <a:xfrm>
            <a:off x="5585171" y="3573435"/>
            <a:ext cx="192184" cy="192184"/>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3" name="橢圓 42">
            <a:extLst>
              <a:ext uri="{FF2B5EF4-FFF2-40B4-BE49-F238E27FC236}">
                <a16:creationId xmlns:a16="http://schemas.microsoft.com/office/drawing/2014/main" id="{8689369E-4A4C-7535-BF71-46883A17EEAF}"/>
              </a:ext>
            </a:extLst>
          </p:cNvPr>
          <p:cNvSpPr/>
          <p:nvPr/>
        </p:nvSpPr>
        <p:spPr>
          <a:xfrm>
            <a:off x="8054087" y="4743297"/>
            <a:ext cx="192184" cy="192184"/>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橢圓 43">
            <a:extLst>
              <a:ext uri="{FF2B5EF4-FFF2-40B4-BE49-F238E27FC236}">
                <a16:creationId xmlns:a16="http://schemas.microsoft.com/office/drawing/2014/main" id="{A277A2EB-427D-5807-D16E-66982063DD4B}"/>
              </a:ext>
            </a:extLst>
          </p:cNvPr>
          <p:cNvSpPr/>
          <p:nvPr/>
        </p:nvSpPr>
        <p:spPr>
          <a:xfrm>
            <a:off x="8393974" y="4510709"/>
            <a:ext cx="143601" cy="143601"/>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5" name="橢圓 44">
            <a:extLst>
              <a:ext uri="{FF2B5EF4-FFF2-40B4-BE49-F238E27FC236}">
                <a16:creationId xmlns:a16="http://schemas.microsoft.com/office/drawing/2014/main" id="{66682C3B-0CBF-1756-459E-9FDD055E4245}"/>
              </a:ext>
            </a:extLst>
          </p:cNvPr>
          <p:cNvSpPr/>
          <p:nvPr/>
        </p:nvSpPr>
        <p:spPr>
          <a:xfrm>
            <a:off x="8560864" y="4456572"/>
            <a:ext cx="143601" cy="143601"/>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cxnSp>
        <p:nvCxnSpPr>
          <p:cNvPr id="54" name="直線接點 53">
            <a:extLst>
              <a:ext uri="{FF2B5EF4-FFF2-40B4-BE49-F238E27FC236}">
                <a16:creationId xmlns:a16="http://schemas.microsoft.com/office/drawing/2014/main" id="{99DAF6B0-73A6-FABF-9CAD-18F7B9CECCA7}"/>
              </a:ext>
            </a:extLst>
          </p:cNvPr>
          <p:cNvCxnSpPr>
            <a:cxnSpLocks/>
          </p:cNvCxnSpPr>
          <p:nvPr/>
        </p:nvCxnSpPr>
        <p:spPr>
          <a:xfrm flipH="1" flipV="1">
            <a:off x="639233" y="3405427"/>
            <a:ext cx="2548245" cy="13284"/>
          </a:xfrm>
          <a:prstGeom prst="line">
            <a:avLst/>
          </a:prstGeom>
          <a:ln w="16510">
            <a:solidFill>
              <a:srgbClr val="0C6C8A">
                <a:alpha val="65000"/>
              </a:srgbClr>
            </a:solidFill>
          </a:ln>
        </p:spPr>
        <p:style>
          <a:lnRef idx="1">
            <a:schemeClr val="accent1"/>
          </a:lnRef>
          <a:fillRef idx="0">
            <a:schemeClr val="accent1"/>
          </a:fillRef>
          <a:effectRef idx="0">
            <a:schemeClr val="accent1"/>
          </a:effectRef>
          <a:fontRef idx="minor">
            <a:schemeClr val="tx1"/>
          </a:fontRef>
        </p:style>
      </p:cxnSp>
      <p:sp>
        <p:nvSpPr>
          <p:cNvPr id="55" name="文字方塊 54">
            <a:extLst>
              <a:ext uri="{FF2B5EF4-FFF2-40B4-BE49-F238E27FC236}">
                <a16:creationId xmlns:a16="http://schemas.microsoft.com/office/drawing/2014/main" id="{E8164EE6-CE9D-97CD-8EFF-6946CA323CC1}"/>
              </a:ext>
            </a:extLst>
          </p:cNvPr>
          <p:cNvSpPr txBox="1"/>
          <p:nvPr/>
        </p:nvSpPr>
        <p:spPr>
          <a:xfrm>
            <a:off x="523439" y="3088709"/>
            <a:ext cx="969864" cy="338554"/>
          </a:xfrm>
          <a:prstGeom prst="rect">
            <a:avLst/>
          </a:prstGeom>
          <a:noFill/>
        </p:spPr>
        <p:txBody>
          <a:bodyPr wrap="square">
            <a:spAutoFit/>
          </a:bodyPr>
          <a:lstStyle/>
          <a:p>
            <a:pPr algn="l" rtl="0" fontAlgn="base"/>
            <a:r>
              <a:rPr lang="en-US" sz="1600" b="1" i="0" dirty="0">
                <a:solidFill>
                  <a:srgbClr val="0C6C8A"/>
                </a:solidFill>
                <a:cs typeface="+mn-ea"/>
                <a:sym typeface="+mn-lt"/>
              </a:rPr>
              <a:t>Canada</a:t>
            </a:r>
          </a:p>
        </p:txBody>
      </p:sp>
      <p:sp>
        <p:nvSpPr>
          <p:cNvPr id="56" name="文字方塊 55">
            <a:extLst>
              <a:ext uri="{FF2B5EF4-FFF2-40B4-BE49-F238E27FC236}">
                <a16:creationId xmlns:a16="http://schemas.microsoft.com/office/drawing/2014/main" id="{85B4F809-7148-FCE4-248D-14529C2F874C}"/>
              </a:ext>
            </a:extLst>
          </p:cNvPr>
          <p:cNvSpPr txBox="1"/>
          <p:nvPr/>
        </p:nvSpPr>
        <p:spPr>
          <a:xfrm>
            <a:off x="523440" y="3415751"/>
            <a:ext cx="1900430" cy="461665"/>
          </a:xfrm>
          <a:prstGeom prst="rect">
            <a:avLst/>
          </a:prstGeom>
          <a:noFill/>
        </p:spPr>
        <p:txBody>
          <a:bodyPr wrap="square">
            <a:spAutoFit/>
          </a:bodyPr>
          <a:lstStyle/>
          <a:p>
            <a:pPr algn="l" rtl="0" fontAlgn="base"/>
            <a:r>
              <a:rPr lang="en-US" sz="1200" b="0" i="0" dirty="0">
                <a:solidFill>
                  <a:srgbClr val="000000"/>
                </a:solidFill>
                <a:cs typeface="+mn-ea"/>
                <a:sym typeface="+mn-lt"/>
              </a:rPr>
              <a:t>Sales / Marketing / Technical Support </a:t>
            </a:r>
          </a:p>
        </p:txBody>
      </p:sp>
      <p:sp>
        <p:nvSpPr>
          <p:cNvPr id="57" name="文字方塊 56">
            <a:extLst>
              <a:ext uri="{FF2B5EF4-FFF2-40B4-BE49-F238E27FC236}">
                <a16:creationId xmlns:a16="http://schemas.microsoft.com/office/drawing/2014/main" id="{4D96F121-1B6E-8EE2-FD75-EC112B113E91}"/>
              </a:ext>
            </a:extLst>
          </p:cNvPr>
          <p:cNvSpPr txBox="1"/>
          <p:nvPr/>
        </p:nvSpPr>
        <p:spPr>
          <a:xfrm>
            <a:off x="1305856" y="3135265"/>
            <a:ext cx="1121239" cy="261610"/>
          </a:xfrm>
          <a:prstGeom prst="rect">
            <a:avLst/>
          </a:prstGeom>
          <a:noFill/>
        </p:spPr>
        <p:txBody>
          <a:bodyPr wrap="square">
            <a:spAutoFit/>
          </a:bodyPr>
          <a:lstStyle/>
          <a:p>
            <a:r>
              <a:rPr lang="en-US" sz="1100" dirty="0">
                <a:cs typeface="+mn-ea"/>
                <a:sym typeface="+mn-lt"/>
              </a:rPr>
              <a:t>Ontario  2015 </a:t>
            </a:r>
          </a:p>
        </p:txBody>
      </p:sp>
      <p:cxnSp>
        <p:nvCxnSpPr>
          <p:cNvPr id="58" name="直線接點 57">
            <a:extLst>
              <a:ext uri="{FF2B5EF4-FFF2-40B4-BE49-F238E27FC236}">
                <a16:creationId xmlns:a16="http://schemas.microsoft.com/office/drawing/2014/main" id="{B32807EE-1AA4-0DA2-6086-FC5BA4A4EC1A}"/>
              </a:ext>
            </a:extLst>
          </p:cNvPr>
          <p:cNvCxnSpPr>
            <a:cxnSpLocks/>
          </p:cNvCxnSpPr>
          <p:nvPr/>
        </p:nvCxnSpPr>
        <p:spPr>
          <a:xfrm flipH="1">
            <a:off x="654672" y="2401954"/>
            <a:ext cx="4969602"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59" name="文字方塊 58">
            <a:extLst>
              <a:ext uri="{FF2B5EF4-FFF2-40B4-BE49-F238E27FC236}">
                <a16:creationId xmlns:a16="http://schemas.microsoft.com/office/drawing/2014/main" id="{4DE8842E-EE38-2F97-1FB1-D73F2A66D9C7}"/>
              </a:ext>
            </a:extLst>
          </p:cNvPr>
          <p:cNvSpPr txBox="1"/>
          <p:nvPr/>
        </p:nvSpPr>
        <p:spPr>
          <a:xfrm>
            <a:off x="515770" y="2091586"/>
            <a:ext cx="853016" cy="338554"/>
          </a:xfrm>
          <a:prstGeom prst="rect">
            <a:avLst/>
          </a:prstGeom>
          <a:noFill/>
        </p:spPr>
        <p:txBody>
          <a:bodyPr wrap="square">
            <a:spAutoFit/>
          </a:bodyPr>
          <a:lstStyle/>
          <a:p>
            <a:pPr algn="l" rtl="0" fontAlgn="base"/>
            <a:r>
              <a:rPr lang="en-US" sz="1600" b="1" i="0" dirty="0">
                <a:solidFill>
                  <a:srgbClr val="0C6C8A"/>
                </a:solidFill>
                <a:cs typeface="+mn-ea"/>
                <a:sym typeface="+mn-lt"/>
              </a:rPr>
              <a:t>UK </a:t>
            </a:r>
          </a:p>
        </p:txBody>
      </p:sp>
      <p:sp>
        <p:nvSpPr>
          <p:cNvPr id="60" name="文字方塊 59">
            <a:extLst>
              <a:ext uri="{FF2B5EF4-FFF2-40B4-BE49-F238E27FC236}">
                <a16:creationId xmlns:a16="http://schemas.microsoft.com/office/drawing/2014/main" id="{72B26F38-077B-4880-BAE8-57C5AA1FB015}"/>
              </a:ext>
            </a:extLst>
          </p:cNvPr>
          <p:cNvSpPr txBox="1"/>
          <p:nvPr/>
        </p:nvSpPr>
        <p:spPr>
          <a:xfrm>
            <a:off x="503096" y="2443464"/>
            <a:ext cx="1902122" cy="646331"/>
          </a:xfrm>
          <a:prstGeom prst="rect">
            <a:avLst/>
          </a:prstGeom>
          <a:noFill/>
        </p:spPr>
        <p:txBody>
          <a:bodyPr wrap="square">
            <a:spAutoFit/>
          </a:bodyPr>
          <a:lstStyle/>
          <a:p>
            <a:pPr algn="l" rtl="0" fontAlgn="base"/>
            <a:r>
              <a:rPr lang="en-US" sz="1200" b="0" i="0" dirty="0">
                <a:solidFill>
                  <a:srgbClr val="000000"/>
                </a:solidFill>
                <a:cs typeface="+mn-ea"/>
                <a:sym typeface="+mn-lt"/>
              </a:rPr>
              <a:t>Sales / Marketing / Warehouse / After-Sales Service </a:t>
            </a:r>
          </a:p>
        </p:txBody>
      </p:sp>
      <p:sp>
        <p:nvSpPr>
          <p:cNvPr id="61" name="文字方塊 60">
            <a:extLst>
              <a:ext uri="{FF2B5EF4-FFF2-40B4-BE49-F238E27FC236}">
                <a16:creationId xmlns:a16="http://schemas.microsoft.com/office/drawing/2014/main" id="{CDBD30D5-C55F-6A4E-6C4D-83EEF65CEC5D}"/>
              </a:ext>
            </a:extLst>
          </p:cNvPr>
          <p:cNvSpPr txBox="1"/>
          <p:nvPr/>
        </p:nvSpPr>
        <p:spPr>
          <a:xfrm>
            <a:off x="979218" y="2156661"/>
            <a:ext cx="1797298" cy="261610"/>
          </a:xfrm>
          <a:prstGeom prst="rect">
            <a:avLst/>
          </a:prstGeom>
          <a:noFill/>
        </p:spPr>
        <p:txBody>
          <a:bodyPr wrap="square">
            <a:spAutoFit/>
          </a:bodyPr>
          <a:lstStyle/>
          <a:p>
            <a:r>
              <a:rPr lang="en-US" sz="1100" dirty="0">
                <a:cs typeface="+mn-ea"/>
                <a:sym typeface="+mn-lt"/>
              </a:rPr>
              <a:t>Swindon  2018 </a:t>
            </a:r>
          </a:p>
        </p:txBody>
      </p:sp>
      <p:cxnSp>
        <p:nvCxnSpPr>
          <p:cNvPr id="66" name="直線接點 65">
            <a:extLst>
              <a:ext uri="{FF2B5EF4-FFF2-40B4-BE49-F238E27FC236}">
                <a16:creationId xmlns:a16="http://schemas.microsoft.com/office/drawing/2014/main" id="{A7456FD9-0056-D345-8F2E-E01B36FB87DA}"/>
              </a:ext>
            </a:extLst>
          </p:cNvPr>
          <p:cNvCxnSpPr>
            <a:cxnSpLocks/>
          </p:cNvCxnSpPr>
          <p:nvPr/>
        </p:nvCxnSpPr>
        <p:spPr>
          <a:xfrm flipV="1">
            <a:off x="5612458" y="2414541"/>
            <a:ext cx="11816" cy="116097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pic>
        <p:nvPicPr>
          <p:cNvPr id="26" name="圖片 25" descr="一張含有 文字, 並排的 的圖片&#10;&#10;自動產生的描述">
            <a:extLst>
              <a:ext uri="{FF2B5EF4-FFF2-40B4-BE49-F238E27FC236}">
                <a16:creationId xmlns:a16="http://schemas.microsoft.com/office/drawing/2014/main" id="{3A4C5363-71E5-F257-67E2-E3E1F048FB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7551" y="3801788"/>
            <a:ext cx="699873" cy="699873"/>
          </a:xfrm>
          <a:prstGeom prst="rect">
            <a:avLst/>
          </a:prstGeom>
          <a:effectLst>
            <a:outerShdw blurRad="431800" dist="355600" dir="1740000" algn="ctr" rotWithShape="0">
              <a:srgbClr val="000000">
                <a:alpha val="23000"/>
              </a:srgbClr>
            </a:outerShdw>
          </a:effectLst>
        </p:spPr>
      </p:pic>
      <p:cxnSp>
        <p:nvCxnSpPr>
          <p:cNvPr id="84" name="直線接點 83">
            <a:extLst>
              <a:ext uri="{FF2B5EF4-FFF2-40B4-BE49-F238E27FC236}">
                <a16:creationId xmlns:a16="http://schemas.microsoft.com/office/drawing/2014/main" id="{49C8D891-2D4C-8ACD-451C-03731C03CD93}"/>
              </a:ext>
            </a:extLst>
          </p:cNvPr>
          <p:cNvCxnSpPr>
            <a:cxnSpLocks/>
          </p:cNvCxnSpPr>
          <p:nvPr/>
        </p:nvCxnSpPr>
        <p:spPr>
          <a:xfrm flipV="1">
            <a:off x="6117037" y="4270834"/>
            <a:ext cx="0" cy="918667"/>
          </a:xfrm>
          <a:prstGeom prst="line">
            <a:avLst/>
          </a:prstGeom>
          <a:ln w="16510" cap="rnd">
            <a:solidFill>
              <a:srgbClr val="0C6C8A">
                <a:alpha val="64706"/>
              </a:srgbClr>
            </a:solidFill>
            <a:round/>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2986AA88-CCF3-EBC7-8099-F8CCDA857762}"/>
              </a:ext>
            </a:extLst>
          </p:cNvPr>
          <p:cNvCxnSpPr>
            <a:cxnSpLocks/>
          </p:cNvCxnSpPr>
          <p:nvPr/>
        </p:nvCxnSpPr>
        <p:spPr>
          <a:xfrm flipH="1">
            <a:off x="607357" y="5189501"/>
            <a:ext cx="5499440" cy="0"/>
          </a:xfrm>
          <a:prstGeom prst="line">
            <a:avLst/>
          </a:prstGeom>
          <a:ln w="16510" cap="rnd">
            <a:solidFill>
              <a:srgbClr val="0C6C8A">
                <a:alpha val="64706"/>
              </a:srgbClr>
            </a:solidFill>
            <a:round/>
          </a:ln>
        </p:spPr>
        <p:style>
          <a:lnRef idx="1">
            <a:schemeClr val="accent1"/>
          </a:lnRef>
          <a:fillRef idx="0">
            <a:schemeClr val="accent1"/>
          </a:fillRef>
          <a:effectRef idx="0">
            <a:schemeClr val="accent1"/>
          </a:effectRef>
          <a:fontRef idx="minor">
            <a:schemeClr val="tx1"/>
          </a:fontRef>
        </p:style>
      </p:cxnSp>
      <p:sp>
        <p:nvSpPr>
          <p:cNvPr id="87" name="文字方塊 86">
            <a:extLst>
              <a:ext uri="{FF2B5EF4-FFF2-40B4-BE49-F238E27FC236}">
                <a16:creationId xmlns:a16="http://schemas.microsoft.com/office/drawing/2014/main" id="{E67467EB-9B87-E7D7-DB2D-3349C7A1A81B}"/>
              </a:ext>
            </a:extLst>
          </p:cNvPr>
          <p:cNvSpPr txBox="1"/>
          <p:nvPr/>
        </p:nvSpPr>
        <p:spPr>
          <a:xfrm>
            <a:off x="510511" y="4874522"/>
            <a:ext cx="853016" cy="338554"/>
          </a:xfrm>
          <a:prstGeom prst="rect">
            <a:avLst/>
          </a:prstGeom>
          <a:noFill/>
        </p:spPr>
        <p:txBody>
          <a:bodyPr wrap="square">
            <a:spAutoFit/>
          </a:bodyPr>
          <a:lstStyle/>
          <a:p>
            <a:pPr algn="l" rtl="0" fontAlgn="base"/>
            <a:r>
              <a:rPr lang="en-US" sz="1600" b="1" i="0" dirty="0">
                <a:solidFill>
                  <a:srgbClr val="0C6C8A"/>
                </a:solidFill>
                <a:cs typeface="+mn-ea"/>
                <a:sym typeface="+mn-lt"/>
              </a:rPr>
              <a:t>Italy</a:t>
            </a:r>
          </a:p>
        </p:txBody>
      </p:sp>
      <p:sp>
        <p:nvSpPr>
          <p:cNvPr id="88" name="文字方塊 87">
            <a:extLst>
              <a:ext uri="{FF2B5EF4-FFF2-40B4-BE49-F238E27FC236}">
                <a16:creationId xmlns:a16="http://schemas.microsoft.com/office/drawing/2014/main" id="{EE9F9306-A0E3-0B31-2DDE-FA78E807DF91}"/>
              </a:ext>
            </a:extLst>
          </p:cNvPr>
          <p:cNvSpPr txBox="1"/>
          <p:nvPr/>
        </p:nvSpPr>
        <p:spPr>
          <a:xfrm>
            <a:off x="510510" y="5201564"/>
            <a:ext cx="3091651" cy="276999"/>
          </a:xfrm>
          <a:prstGeom prst="rect">
            <a:avLst/>
          </a:prstGeom>
          <a:noFill/>
        </p:spPr>
        <p:txBody>
          <a:bodyPr wrap="square">
            <a:spAutoFit/>
          </a:bodyPr>
          <a:lstStyle/>
          <a:p>
            <a:pPr algn="l" rtl="0" fontAlgn="base"/>
            <a:r>
              <a:rPr lang="en-US" sz="1200" b="0" i="0" dirty="0">
                <a:solidFill>
                  <a:srgbClr val="000000"/>
                </a:solidFill>
                <a:cs typeface="+mn-ea"/>
                <a:sym typeface="+mn-lt"/>
              </a:rPr>
              <a:t>Sales / Marketing / After-Sales Service </a:t>
            </a:r>
          </a:p>
        </p:txBody>
      </p:sp>
      <p:sp>
        <p:nvSpPr>
          <p:cNvPr id="89" name="文字方塊 88">
            <a:extLst>
              <a:ext uri="{FF2B5EF4-FFF2-40B4-BE49-F238E27FC236}">
                <a16:creationId xmlns:a16="http://schemas.microsoft.com/office/drawing/2014/main" id="{2E00FC9F-7393-3150-24CB-C2737F4E3A8A}"/>
              </a:ext>
            </a:extLst>
          </p:cNvPr>
          <p:cNvSpPr txBox="1"/>
          <p:nvPr/>
        </p:nvSpPr>
        <p:spPr>
          <a:xfrm>
            <a:off x="1055953" y="4945947"/>
            <a:ext cx="1797298" cy="261610"/>
          </a:xfrm>
          <a:prstGeom prst="rect">
            <a:avLst/>
          </a:prstGeom>
          <a:noFill/>
        </p:spPr>
        <p:txBody>
          <a:bodyPr wrap="square">
            <a:spAutoFit/>
          </a:bodyPr>
          <a:lstStyle/>
          <a:p>
            <a:r>
              <a:rPr lang="en-US" sz="1100" dirty="0">
                <a:cs typeface="+mn-ea"/>
                <a:sym typeface="+mn-lt"/>
              </a:rPr>
              <a:t>Roma  2015</a:t>
            </a:r>
          </a:p>
        </p:txBody>
      </p:sp>
      <p:sp>
        <p:nvSpPr>
          <p:cNvPr id="90" name="文字方塊 89">
            <a:extLst>
              <a:ext uri="{FF2B5EF4-FFF2-40B4-BE49-F238E27FC236}">
                <a16:creationId xmlns:a16="http://schemas.microsoft.com/office/drawing/2014/main" id="{2B29D790-4ACC-072A-742A-DD9C9E0B9274}"/>
              </a:ext>
            </a:extLst>
          </p:cNvPr>
          <p:cNvSpPr txBox="1"/>
          <p:nvPr/>
        </p:nvSpPr>
        <p:spPr>
          <a:xfrm>
            <a:off x="8458171" y="3171655"/>
            <a:ext cx="3278637" cy="338554"/>
          </a:xfrm>
          <a:prstGeom prst="rect">
            <a:avLst/>
          </a:prstGeom>
          <a:noFill/>
        </p:spPr>
        <p:txBody>
          <a:bodyPr wrap="square">
            <a:spAutoFit/>
          </a:bodyPr>
          <a:lstStyle/>
          <a:p>
            <a:pPr algn="r" rtl="0" fontAlgn="base"/>
            <a:r>
              <a:rPr lang="en-US" sz="1600" b="1" i="0" dirty="0">
                <a:solidFill>
                  <a:srgbClr val="0C6C8A"/>
                </a:solidFill>
                <a:cs typeface="+mn-ea"/>
                <a:sym typeface="+mn-lt"/>
              </a:rPr>
              <a:t>Taiwan </a:t>
            </a:r>
            <a:r>
              <a:rPr lang="en-US" sz="1100" b="1" i="0" dirty="0">
                <a:solidFill>
                  <a:srgbClr val="0C6C8A"/>
                </a:solidFill>
                <a:cs typeface="+mn-ea"/>
                <a:sym typeface="+mn-lt"/>
              </a:rPr>
              <a:t>(GeneVisio Co., Ltd.)</a:t>
            </a:r>
            <a:endParaRPr lang="en-US" sz="1600" b="1" i="0" dirty="0">
              <a:solidFill>
                <a:srgbClr val="0C6C8A"/>
              </a:solidFill>
              <a:cs typeface="+mn-ea"/>
              <a:sym typeface="+mn-lt"/>
            </a:endParaRPr>
          </a:p>
        </p:txBody>
      </p:sp>
      <p:sp>
        <p:nvSpPr>
          <p:cNvPr id="91" name="文字方塊 90">
            <a:extLst>
              <a:ext uri="{FF2B5EF4-FFF2-40B4-BE49-F238E27FC236}">
                <a16:creationId xmlns:a16="http://schemas.microsoft.com/office/drawing/2014/main" id="{6934114D-34AA-99F3-6A30-D1A0EA866B4C}"/>
              </a:ext>
            </a:extLst>
          </p:cNvPr>
          <p:cNvSpPr txBox="1"/>
          <p:nvPr/>
        </p:nvSpPr>
        <p:spPr>
          <a:xfrm>
            <a:off x="8876679" y="3482188"/>
            <a:ext cx="2886613" cy="276999"/>
          </a:xfrm>
          <a:prstGeom prst="rect">
            <a:avLst/>
          </a:prstGeom>
          <a:noFill/>
        </p:spPr>
        <p:txBody>
          <a:bodyPr wrap="square">
            <a:spAutoFit/>
          </a:bodyPr>
          <a:lstStyle/>
          <a:p>
            <a:pPr algn="r" rtl="0" fontAlgn="base"/>
            <a:r>
              <a:rPr lang="en-US" sz="1200" b="0" i="0" dirty="0">
                <a:solidFill>
                  <a:srgbClr val="000000"/>
                </a:solidFill>
                <a:cs typeface="+mn-ea"/>
                <a:sym typeface="+mn-lt"/>
              </a:rPr>
              <a:t>Core Solutions of 5G Network </a:t>
            </a:r>
          </a:p>
        </p:txBody>
      </p:sp>
      <p:cxnSp>
        <p:nvCxnSpPr>
          <p:cNvPr id="92" name="直線接點 91">
            <a:extLst>
              <a:ext uri="{FF2B5EF4-FFF2-40B4-BE49-F238E27FC236}">
                <a16:creationId xmlns:a16="http://schemas.microsoft.com/office/drawing/2014/main" id="{3B795E08-E98F-DF77-8B86-6E22D27A6CD4}"/>
              </a:ext>
            </a:extLst>
          </p:cNvPr>
          <p:cNvCxnSpPr>
            <a:cxnSpLocks/>
          </p:cNvCxnSpPr>
          <p:nvPr/>
        </p:nvCxnSpPr>
        <p:spPr>
          <a:xfrm flipV="1">
            <a:off x="6162387" y="2441832"/>
            <a:ext cx="0" cy="1240338"/>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96" name="直線接點 95">
            <a:extLst>
              <a:ext uri="{FF2B5EF4-FFF2-40B4-BE49-F238E27FC236}">
                <a16:creationId xmlns:a16="http://schemas.microsoft.com/office/drawing/2014/main" id="{8B3F6EDF-93CC-6A03-0370-347B2427075C}"/>
              </a:ext>
            </a:extLst>
          </p:cNvPr>
          <p:cNvCxnSpPr>
            <a:cxnSpLocks/>
          </p:cNvCxnSpPr>
          <p:nvPr/>
        </p:nvCxnSpPr>
        <p:spPr>
          <a:xfrm flipH="1">
            <a:off x="6169081" y="2443577"/>
            <a:ext cx="5433007"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97" name="文字方塊 96">
            <a:extLst>
              <a:ext uri="{FF2B5EF4-FFF2-40B4-BE49-F238E27FC236}">
                <a16:creationId xmlns:a16="http://schemas.microsoft.com/office/drawing/2014/main" id="{195DBFEA-8786-D106-69A9-5709A5B0C13A}"/>
              </a:ext>
            </a:extLst>
          </p:cNvPr>
          <p:cNvSpPr txBox="1"/>
          <p:nvPr/>
        </p:nvSpPr>
        <p:spPr>
          <a:xfrm>
            <a:off x="9950558" y="3039894"/>
            <a:ext cx="1745712" cy="261610"/>
          </a:xfrm>
          <a:prstGeom prst="rect">
            <a:avLst/>
          </a:prstGeom>
          <a:noFill/>
        </p:spPr>
        <p:txBody>
          <a:bodyPr wrap="square">
            <a:spAutoFit/>
          </a:bodyPr>
          <a:lstStyle/>
          <a:p>
            <a:pPr algn="r"/>
            <a:r>
              <a:rPr lang="en-US" sz="1100" dirty="0">
                <a:cs typeface="+mn-ea"/>
                <a:sym typeface="+mn-lt"/>
              </a:rPr>
              <a:t>2021  New Taipei City </a:t>
            </a:r>
          </a:p>
        </p:txBody>
      </p:sp>
      <p:sp>
        <p:nvSpPr>
          <p:cNvPr id="101" name="文字方塊 100">
            <a:extLst>
              <a:ext uri="{FF2B5EF4-FFF2-40B4-BE49-F238E27FC236}">
                <a16:creationId xmlns:a16="http://schemas.microsoft.com/office/drawing/2014/main" id="{E3E1B2C4-4506-7F2C-F394-56F2A2DA4092}"/>
              </a:ext>
            </a:extLst>
          </p:cNvPr>
          <p:cNvSpPr txBox="1"/>
          <p:nvPr/>
        </p:nvSpPr>
        <p:spPr>
          <a:xfrm>
            <a:off x="7545956" y="2134791"/>
            <a:ext cx="4247355" cy="338554"/>
          </a:xfrm>
          <a:prstGeom prst="rect">
            <a:avLst/>
          </a:prstGeom>
          <a:noFill/>
        </p:spPr>
        <p:txBody>
          <a:bodyPr wrap="square">
            <a:spAutoFit/>
          </a:bodyPr>
          <a:lstStyle/>
          <a:p>
            <a:pPr algn="r" rtl="0" fontAlgn="base"/>
            <a:r>
              <a:rPr lang="en-US" sz="1600" b="1" i="0" dirty="0">
                <a:solidFill>
                  <a:srgbClr val="0C6C8A"/>
                </a:solidFill>
                <a:cs typeface="+mn-ea"/>
                <a:sym typeface="+mn-lt"/>
              </a:rPr>
              <a:t>Germany (Headquarters in Europe) </a:t>
            </a:r>
          </a:p>
        </p:txBody>
      </p:sp>
      <p:sp>
        <p:nvSpPr>
          <p:cNvPr id="102" name="文字方塊 101">
            <a:extLst>
              <a:ext uri="{FF2B5EF4-FFF2-40B4-BE49-F238E27FC236}">
                <a16:creationId xmlns:a16="http://schemas.microsoft.com/office/drawing/2014/main" id="{F8BB1397-BC05-A06D-C997-3BE7A15D94E9}"/>
              </a:ext>
            </a:extLst>
          </p:cNvPr>
          <p:cNvSpPr txBox="1"/>
          <p:nvPr/>
        </p:nvSpPr>
        <p:spPr>
          <a:xfrm>
            <a:off x="9337415" y="2445323"/>
            <a:ext cx="2440191" cy="461665"/>
          </a:xfrm>
          <a:prstGeom prst="rect">
            <a:avLst/>
          </a:prstGeom>
          <a:noFill/>
        </p:spPr>
        <p:txBody>
          <a:bodyPr wrap="square">
            <a:spAutoFit/>
          </a:bodyPr>
          <a:lstStyle/>
          <a:p>
            <a:pPr algn="r" rtl="0" fontAlgn="base"/>
            <a:r>
              <a:rPr lang="en-US" sz="1200" b="0" i="0" dirty="0">
                <a:solidFill>
                  <a:srgbClr val="000000"/>
                </a:solidFill>
                <a:cs typeface="+mn-ea"/>
                <a:sym typeface="+mn-lt"/>
              </a:rPr>
              <a:t>Sales / Marketing / Warehouse / After-Sales Service </a:t>
            </a:r>
          </a:p>
        </p:txBody>
      </p:sp>
      <p:sp>
        <p:nvSpPr>
          <p:cNvPr id="103" name="文字方塊 102">
            <a:extLst>
              <a:ext uri="{FF2B5EF4-FFF2-40B4-BE49-F238E27FC236}">
                <a16:creationId xmlns:a16="http://schemas.microsoft.com/office/drawing/2014/main" id="{FBF2D95F-80AA-C558-3B68-B5F6019E294E}"/>
              </a:ext>
            </a:extLst>
          </p:cNvPr>
          <p:cNvSpPr txBox="1"/>
          <p:nvPr/>
        </p:nvSpPr>
        <p:spPr>
          <a:xfrm>
            <a:off x="10690764" y="1981628"/>
            <a:ext cx="1086756" cy="261610"/>
          </a:xfrm>
          <a:prstGeom prst="rect">
            <a:avLst/>
          </a:prstGeom>
          <a:noFill/>
        </p:spPr>
        <p:txBody>
          <a:bodyPr wrap="square">
            <a:spAutoFit/>
          </a:bodyPr>
          <a:lstStyle/>
          <a:p>
            <a:pPr algn="r" rtl="0" fontAlgn="base"/>
            <a:r>
              <a:rPr lang="en-US" sz="1100" b="0" i="0" dirty="0">
                <a:solidFill>
                  <a:srgbClr val="333333"/>
                </a:solidFill>
                <a:cs typeface="+mn-ea"/>
                <a:sym typeface="+mn-lt"/>
              </a:rPr>
              <a:t>2022  Willich  </a:t>
            </a:r>
          </a:p>
        </p:txBody>
      </p:sp>
      <p:cxnSp>
        <p:nvCxnSpPr>
          <p:cNvPr id="104" name="直線接點 103">
            <a:extLst>
              <a:ext uri="{FF2B5EF4-FFF2-40B4-BE49-F238E27FC236}">
                <a16:creationId xmlns:a16="http://schemas.microsoft.com/office/drawing/2014/main" id="{05E1E791-E666-5D74-E044-2C795A91493E}"/>
              </a:ext>
            </a:extLst>
          </p:cNvPr>
          <p:cNvCxnSpPr>
            <a:cxnSpLocks/>
          </p:cNvCxnSpPr>
          <p:nvPr/>
        </p:nvCxnSpPr>
        <p:spPr>
          <a:xfrm flipV="1">
            <a:off x="8666295" y="3476421"/>
            <a:ext cx="2260" cy="986778"/>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114" name="直線接點 113">
            <a:extLst>
              <a:ext uri="{FF2B5EF4-FFF2-40B4-BE49-F238E27FC236}">
                <a16:creationId xmlns:a16="http://schemas.microsoft.com/office/drawing/2014/main" id="{AEDAC41D-B6DF-1B91-15B9-5C432087C096}"/>
              </a:ext>
            </a:extLst>
          </p:cNvPr>
          <p:cNvCxnSpPr>
            <a:cxnSpLocks/>
          </p:cNvCxnSpPr>
          <p:nvPr/>
        </p:nvCxnSpPr>
        <p:spPr>
          <a:xfrm flipH="1">
            <a:off x="9242535" y="4048438"/>
            <a:ext cx="2385307"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115" name="文字方塊 114">
            <a:extLst>
              <a:ext uri="{FF2B5EF4-FFF2-40B4-BE49-F238E27FC236}">
                <a16:creationId xmlns:a16="http://schemas.microsoft.com/office/drawing/2014/main" id="{314D300F-F123-AEAE-EC0B-EE5646353374}"/>
              </a:ext>
            </a:extLst>
          </p:cNvPr>
          <p:cNvSpPr txBox="1"/>
          <p:nvPr/>
        </p:nvSpPr>
        <p:spPr>
          <a:xfrm>
            <a:off x="10926971" y="3714399"/>
            <a:ext cx="853016" cy="338554"/>
          </a:xfrm>
          <a:prstGeom prst="rect">
            <a:avLst/>
          </a:prstGeom>
          <a:noFill/>
        </p:spPr>
        <p:txBody>
          <a:bodyPr wrap="square">
            <a:spAutoFit/>
          </a:bodyPr>
          <a:lstStyle/>
          <a:p>
            <a:pPr algn="r" rtl="0" fontAlgn="base"/>
            <a:r>
              <a:rPr lang="en-US" sz="1600" b="1" i="0" dirty="0">
                <a:solidFill>
                  <a:srgbClr val="0C6C8A"/>
                </a:solidFill>
                <a:cs typeface="+mn-ea"/>
                <a:sym typeface="+mn-lt"/>
              </a:rPr>
              <a:t>Japan </a:t>
            </a:r>
          </a:p>
        </p:txBody>
      </p:sp>
      <p:sp>
        <p:nvSpPr>
          <p:cNvPr id="116" name="文字方塊 115">
            <a:extLst>
              <a:ext uri="{FF2B5EF4-FFF2-40B4-BE49-F238E27FC236}">
                <a16:creationId xmlns:a16="http://schemas.microsoft.com/office/drawing/2014/main" id="{DE3C9BB0-C32D-F96E-DF19-93852AD5F35D}"/>
              </a:ext>
            </a:extLst>
          </p:cNvPr>
          <p:cNvSpPr txBox="1"/>
          <p:nvPr/>
        </p:nvSpPr>
        <p:spPr>
          <a:xfrm>
            <a:off x="10110487" y="4054205"/>
            <a:ext cx="1659152" cy="472614"/>
          </a:xfrm>
          <a:prstGeom prst="rect">
            <a:avLst/>
          </a:prstGeom>
          <a:noFill/>
        </p:spPr>
        <p:txBody>
          <a:bodyPr wrap="square">
            <a:spAutoFit/>
          </a:bodyPr>
          <a:lstStyle/>
          <a:p>
            <a:pPr algn="r" rtl="0" fontAlgn="base"/>
            <a:r>
              <a:rPr lang="en-US" sz="1200" b="0" i="0" dirty="0">
                <a:solidFill>
                  <a:srgbClr val="000000"/>
                </a:solidFill>
                <a:cs typeface="+mn-ea"/>
                <a:sym typeface="+mn-lt"/>
              </a:rPr>
              <a:t>Sales / Marketing / After-Sales Service </a:t>
            </a:r>
          </a:p>
        </p:txBody>
      </p:sp>
      <p:sp>
        <p:nvSpPr>
          <p:cNvPr id="117" name="文字方塊 116">
            <a:extLst>
              <a:ext uri="{FF2B5EF4-FFF2-40B4-BE49-F238E27FC236}">
                <a16:creationId xmlns:a16="http://schemas.microsoft.com/office/drawing/2014/main" id="{30B3E356-E82A-D1C0-512B-7A4B2C8C1859}"/>
              </a:ext>
            </a:extLst>
          </p:cNvPr>
          <p:cNvSpPr txBox="1"/>
          <p:nvPr/>
        </p:nvSpPr>
        <p:spPr>
          <a:xfrm>
            <a:off x="9972355" y="3795179"/>
            <a:ext cx="1154770" cy="261610"/>
          </a:xfrm>
          <a:prstGeom prst="rect">
            <a:avLst/>
          </a:prstGeom>
          <a:noFill/>
        </p:spPr>
        <p:txBody>
          <a:bodyPr wrap="square">
            <a:spAutoFit/>
          </a:bodyPr>
          <a:lstStyle/>
          <a:p>
            <a:pPr algn="r"/>
            <a:r>
              <a:rPr lang="en-US" sz="1100" dirty="0">
                <a:cs typeface="+mn-ea"/>
                <a:sym typeface="+mn-lt"/>
              </a:rPr>
              <a:t>2016  Tokyo   </a:t>
            </a:r>
          </a:p>
        </p:txBody>
      </p:sp>
      <p:sp>
        <p:nvSpPr>
          <p:cNvPr id="121" name="文字方塊 120">
            <a:extLst>
              <a:ext uri="{FF2B5EF4-FFF2-40B4-BE49-F238E27FC236}">
                <a16:creationId xmlns:a16="http://schemas.microsoft.com/office/drawing/2014/main" id="{631BA683-22E7-1783-0EE2-BF6A66293185}"/>
              </a:ext>
            </a:extLst>
          </p:cNvPr>
          <p:cNvSpPr txBox="1"/>
          <p:nvPr/>
        </p:nvSpPr>
        <p:spPr>
          <a:xfrm>
            <a:off x="10127465" y="4510803"/>
            <a:ext cx="1659152" cy="338554"/>
          </a:xfrm>
          <a:prstGeom prst="rect">
            <a:avLst/>
          </a:prstGeom>
          <a:noFill/>
        </p:spPr>
        <p:txBody>
          <a:bodyPr wrap="square">
            <a:spAutoFit/>
          </a:bodyPr>
          <a:lstStyle/>
          <a:p>
            <a:pPr algn="r" rtl="0" fontAlgn="base"/>
            <a:r>
              <a:rPr lang="en-US" sz="1600" b="1" i="0" dirty="0">
                <a:solidFill>
                  <a:srgbClr val="0C6C8A"/>
                </a:solidFill>
                <a:cs typeface="+mn-ea"/>
                <a:sym typeface="+mn-lt"/>
              </a:rPr>
              <a:t>Hong Kong </a:t>
            </a:r>
          </a:p>
        </p:txBody>
      </p:sp>
      <p:sp>
        <p:nvSpPr>
          <p:cNvPr id="122" name="文字方塊 121">
            <a:extLst>
              <a:ext uri="{FF2B5EF4-FFF2-40B4-BE49-F238E27FC236}">
                <a16:creationId xmlns:a16="http://schemas.microsoft.com/office/drawing/2014/main" id="{35BBFD64-63F4-46D3-A0F7-566B01458051}"/>
              </a:ext>
            </a:extLst>
          </p:cNvPr>
          <p:cNvSpPr txBox="1"/>
          <p:nvPr/>
        </p:nvSpPr>
        <p:spPr>
          <a:xfrm>
            <a:off x="8892031" y="4821336"/>
            <a:ext cx="2894367" cy="276999"/>
          </a:xfrm>
          <a:prstGeom prst="rect">
            <a:avLst/>
          </a:prstGeom>
          <a:noFill/>
        </p:spPr>
        <p:txBody>
          <a:bodyPr wrap="square">
            <a:spAutoFit/>
          </a:bodyPr>
          <a:lstStyle/>
          <a:p>
            <a:pPr algn="r" rtl="0" fontAlgn="base"/>
            <a:r>
              <a:rPr lang="en-US" sz="1200" b="0" i="0" dirty="0">
                <a:solidFill>
                  <a:srgbClr val="000000"/>
                </a:solidFill>
                <a:cs typeface="+mn-ea"/>
                <a:sym typeface="+mn-lt"/>
              </a:rPr>
              <a:t>Sales / Marketing / Technical Support  </a:t>
            </a:r>
          </a:p>
        </p:txBody>
      </p:sp>
      <p:sp>
        <p:nvSpPr>
          <p:cNvPr id="123" name="文字方塊 122">
            <a:extLst>
              <a:ext uri="{FF2B5EF4-FFF2-40B4-BE49-F238E27FC236}">
                <a16:creationId xmlns:a16="http://schemas.microsoft.com/office/drawing/2014/main" id="{A5F4D744-15D4-5AB5-4BAF-9CA8D94277AC}"/>
              </a:ext>
            </a:extLst>
          </p:cNvPr>
          <p:cNvSpPr txBox="1"/>
          <p:nvPr/>
        </p:nvSpPr>
        <p:spPr>
          <a:xfrm>
            <a:off x="8150179" y="4562253"/>
            <a:ext cx="2470478" cy="261610"/>
          </a:xfrm>
          <a:prstGeom prst="rect">
            <a:avLst/>
          </a:prstGeom>
          <a:noFill/>
        </p:spPr>
        <p:txBody>
          <a:bodyPr wrap="square">
            <a:spAutoFit/>
          </a:bodyPr>
          <a:lstStyle/>
          <a:p>
            <a:pPr algn="r"/>
            <a:r>
              <a:rPr lang="en-US" sz="1100" dirty="0">
                <a:cs typeface="+mn-ea"/>
                <a:sym typeface="+mn-lt"/>
              </a:rPr>
              <a:t>2018  Kowloon Bay  </a:t>
            </a:r>
          </a:p>
        </p:txBody>
      </p:sp>
      <p:cxnSp>
        <p:nvCxnSpPr>
          <p:cNvPr id="124" name="直線接點 123">
            <a:extLst>
              <a:ext uri="{FF2B5EF4-FFF2-40B4-BE49-F238E27FC236}">
                <a16:creationId xmlns:a16="http://schemas.microsoft.com/office/drawing/2014/main" id="{DD2DF813-895B-214E-DF35-2F76CCB40AC0}"/>
              </a:ext>
            </a:extLst>
          </p:cNvPr>
          <p:cNvCxnSpPr>
            <a:cxnSpLocks/>
          </p:cNvCxnSpPr>
          <p:nvPr/>
        </p:nvCxnSpPr>
        <p:spPr>
          <a:xfrm flipH="1">
            <a:off x="8432899" y="4819563"/>
            <a:ext cx="3179067"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126" name="直線接點 125">
            <a:extLst>
              <a:ext uri="{FF2B5EF4-FFF2-40B4-BE49-F238E27FC236}">
                <a16:creationId xmlns:a16="http://schemas.microsoft.com/office/drawing/2014/main" id="{30E65A6E-D0AC-51C2-D7F9-A07B538E7677}"/>
              </a:ext>
            </a:extLst>
          </p:cNvPr>
          <p:cNvCxnSpPr>
            <a:cxnSpLocks/>
          </p:cNvCxnSpPr>
          <p:nvPr/>
        </p:nvCxnSpPr>
        <p:spPr>
          <a:xfrm flipV="1">
            <a:off x="8432899" y="4654310"/>
            <a:ext cx="0" cy="165253"/>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131" name="文字方塊 130">
            <a:extLst>
              <a:ext uri="{FF2B5EF4-FFF2-40B4-BE49-F238E27FC236}">
                <a16:creationId xmlns:a16="http://schemas.microsoft.com/office/drawing/2014/main" id="{74D4F262-1BDD-5AF2-95AA-D92DA07C304F}"/>
              </a:ext>
            </a:extLst>
          </p:cNvPr>
          <p:cNvSpPr txBox="1"/>
          <p:nvPr/>
        </p:nvSpPr>
        <p:spPr>
          <a:xfrm>
            <a:off x="10381426" y="5088182"/>
            <a:ext cx="1323955" cy="340149"/>
          </a:xfrm>
          <a:prstGeom prst="rect">
            <a:avLst/>
          </a:prstGeom>
          <a:noFill/>
        </p:spPr>
        <p:txBody>
          <a:bodyPr wrap="square">
            <a:spAutoFit/>
          </a:bodyPr>
          <a:lstStyle/>
          <a:p>
            <a:pPr algn="r" rtl="0" fontAlgn="base"/>
            <a:r>
              <a:rPr lang="en-US" sz="1600" b="1" i="0" dirty="0">
                <a:solidFill>
                  <a:srgbClr val="0C6C8A"/>
                </a:solidFill>
                <a:cs typeface="+mn-ea"/>
                <a:sym typeface="+mn-lt"/>
              </a:rPr>
              <a:t>Thailand</a:t>
            </a:r>
          </a:p>
        </p:txBody>
      </p:sp>
      <p:sp>
        <p:nvSpPr>
          <p:cNvPr id="132" name="文字方塊 131">
            <a:extLst>
              <a:ext uri="{FF2B5EF4-FFF2-40B4-BE49-F238E27FC236}">
                <a16:creationId xmlns:a16="http://schemas.microsoft.com/office/drawing/2014/main" id="{A8E3A9B4-2EE4-09A5-F4C5-8677F1941A71}"/>
              </a:ext>
            </a:extLst>
          </p:cNvPr>
          <p:cNvSpPr txBox="1"/>
          <p:nvPr/>
        </p:nvSpPr>
        <p:spPr>
          <a:xfrm>
            <a:off x="9417191" y="5391094"/>
            <a:ext cx="2333441" cy="461665"/>
          </a:xfrm>
          <a:prstGeom prst="rect">
            <a:avLst/>
          </a:prstGeom>
          <a:noFill/>
        </p:spPr>
        <p:txBody>
          <a:bodyPr wrap="square">
            <a:spAutoFit/>
          </a:bodyPr>
          <a:lstStyle/>
          <a:p>
            <a:pPr algn="r" rtl="0" fontAlgn="base"/>
            <a:r>
              <a:rPr lang="en-US" sz="1200" b="0" i="0" dirty="0">
                <a:solidFill>
                  <a:srgbClr val="000000"/>
                </a:solidFill>
                <a:cs typeface="+mn-ea"/>
                <a:sym typeface="+mn-lt"/>
              </a:rPr>
              <a:t>Sales / Marketing / Warehouse / After-Sales Service </a:t>
            </a:r>
          </a:p>
        </p:txBody>
      </p:sp>
      <p:sp>
        <p:nvSpPr>
          <p:cNvPr id="133" name="文字方塊 132">
            <a:extLst>
              <a:ext uri="{FF2B5EF4-FFF2-40B4-BE49-F238E27FC236}">
                <a16:creationId xmlns:a16="http://schemas.microsoft.com/office/drawing/2014/main" id="{0565E297-1FE1-DFD3-E640-88338368C45A}"/>
              </a:ext>
            </a:extLst>
          </p:cNvPr>
          <p:cNvSpPr txBox="1"/>
          <p:nvPr/>
        </p:nvSpPr>
        <p:spPr>
          <a:xfrm>
            <a:off x="8351221" y="5146286"/>
            <a:ext cx="2470478" cy="261610"/>
          </a:xfrm>
          <a:prstGeom prst="rect">
            <a:avLst/>
          </a:prstGeom>
          <a:noFill/>
        </p:spPr>
        <p:txBody>
          <a:bodyPr wrap="square">
            <a:spAutoFit/>
          </a:bodyPr>
          <a:lstStyle/>
          <a:p>
            <a:pPr algn="r"/>
            <a:r>
              <a:rPr lang="en-US" sz="1100" dirty="0">
                <a:cs typeface="+mn-ea"/>
                <a:sym typeface="+mn-lt"/>
              </a:rPr>
              <a:t> 2018 Bangkok</a:t>
            </a:r>
          </a:p>
        </p:txBody>
      </p:sp>
      <p:cxnSp>
        <p:nvCxnSpPr>
          <p:cNvPr id="134" name="直線接點 133">
            <a:extLst>
              <a:ext uri="{FF2B5EF4-FFF2-40B4-BE49-F238E27FC236}">
                <a16:creationId xmlns:a16="http://schemas.microsoft.com/office/drawing/2014/main" id="{E9D3D77B-EA4E-3079-E000-E4A9F20EA00E}"/>
              </a:ext>
            </a:extLst>
          </p:cNvPr>
          <p:cNvCxnSpPr>
            <a:cxnSpLocks/>
          </p:cNvCxnSpPr>
          <p:nvPr/>
        </p:nvCxnSpPr>
        <p:spPr>
          <a:xfrm flipH="1">
            <a:off x="8160975" y="5407896"/>
            <a:ext cx="3466867"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A1638801-3BC6-432B-7124-E4EB1CDA13B0}"/>
              </a:ext>
            </a:extLst>
          </p:cNvPr>
          <p:cNvCxnSpPr>
            <a:cxnSpLocks/>
          </p:cNvCxnSpPr>
          <p:nvPr/>
        </p:nvCxnSpPr>
        <p:spPr>
          <a:xfrm flipV="1">
            <a:off x="8160975" y="4925776"/>
            <a:ext cx="0" cy="482120"/>
          </a:xfrm>
          <a:prstGeom prst="line">
            <a:avLst/>
          </a:prstGeom>
          <a:ln w="16510" cap="rnd">
            <a:solidFill>
              <a:srgbClr val="0E82AF">
                <a:alpha val="70000"/>
              </a:srgbClr>
            </a:solidFill>
            <a:round/>
          </a:ln>
        </p:spPr>
        <p:style>
          <a:lnRef idx="1">
            <a:schemeClr val="accent1"/>
          </a:lnRef>
          <a:fillRef idx="0">
            <a:schemeClr val="accent1"/>
          </a:fillRef>
          <a:effectRef idx="0">
            <a:schemeClr val="accent1"/>
          </a:effectRef>
          <a:fontRef idx="minor">
            <a:schemeClr val="tx1"/>
          </a:fontRef>
        </p:style>
      </p:cxnSp>
      <p:cxnSp>
        <p:nvCxnSpPr>
          <p:cNvPr id="138" name="直線接點 137">
            <a:extLst>
              <a:ext uri="{FF2B5EF4-FFF2-40B4-BE49-F238E27FC236}">
                <a16:creationId xmlns:a16="http://schemas.microsoft.com/office/drawing/2014/main" id="{9451687D-6CFB-DB62-9E57-C4C7237423D8}"/>
              </a:ext>
            </a:extLst>
          </p:cNvPr>
          <p:cNvCxnSpPr>
            <a:cxnSpLocks/>
          </p:cNvCxnSpPr>
          <p:nvPr/>
        </p:nvCxnSpPr>
        <p:spPr>
          <a:xfrm flipH="1">
            <a:off x="7603310" y="6143715"/>
            <a:ext cx="3966300"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139" name="直線接點 138">
            <a:extLst>
              <a:ext uri="{FF2B5EF4-FFF2-40B4-BE49-F238E27FC236}">
                <a16:creationId xmlns:a16="http://schemas.microsoft.com/office/drawing/2014/main" id="{BC798F7C-5937-C2F4-17CA-7284B44EB629}"/>
              </a:ext>
            </a:extLst>
          </p:cNvPr>
          <p:cNvCxnSpPr>
            <a:cxnSpLocks/>
          </p:cNvCxnSpPr>
          <p:nvPr/>
        </p:nvCxnSpPr>
        <p:spPr>
          <a:xfrm flipV="1">
            <a:off x="7603400" y="5033571"/>
            <a:ext cx="0" cy="1118224"/>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141" name="文字方塊 140">
            <a:extLst>
              <a:ext uri="{FF2B5EF4-FFF2-40B4-BE49-F238E27FC236}">
                <a16:creationId xmlns:a16="http://schemas.microsoft.com/office/drawing/2014/main" id="{EF9AB557-C95A-96BD-179B-A64D32AC9A33}"/>
              </a:ext>
            </a:extLst>
          </p:cNvPr>
          <p:cNvSpPr txBox="1"/>
          <p:nvPr/>
        </p:nvSpPr>
        <p:spPr>
          <a:xfrm>
            <a:off x="10806834" y="5844728"/>
            <a:ext cx="853016" cy="338554"/>
          </a:xfrm>
          <a:prstGeom prst="rect">
            <a:avLst/>
          </a:prstGeom>
          <a:noFill/>
        </p:spPr>
        <p:txBody>
          <a:bodyPr wrap="square">
            <a:spAutoFit/>
          </a:bodyPr>
          <a:lstStyle/>
          <a:p>
            <a:pPr algn="r" rtl="0" fontAlgn="base"/>
            <a:r>
              <a:rPr lang="en-US" sz="1600" b="1" i="0" dirty="0">
                <a:solidFill>
                  <a:srgbClr val="0C6C8A"/>
                </a:solidFill>
                <a:cs typeface="+mn-ea"/>
                <a:sym typeface="+mn-lt"/>
              </a:rPr>
              <a:t>India</a:t>
            </a:r>
          </a:p>
        </p:txBody>
      </p:sp>
      <p:sp>
        <p:nvSpPr>
          <p:cNvPr id="142" name="文字方塊 141">
            <a:extLst>
              <a:ext uri="{FF2B5EF4-FFF2-40B4-BE49-F238E27FC236}">
                <a16:creationId xmlns:a16="http://schemas.microsoft.com/office/drawing/2014/main" id="{B2E661CD-2A0C-BB2B-EC0B-76991C8A30A4}"/>
              </a:ext>
            </a:extLst>
          </p:cNvPr>
          <p:cNvSpPr txBox="1"/>
          <p:nvPr/>
        </p:nvSpPr>
        <p:spPr>
          <a:xfrm>
            <a:off x="9823708" y="6130634"/>
            <a:ext cx="1868885" cy="461665"/>
          </a:xfrm>
          <a:prstGeom prst="rect">
            <a:avLst/>
          </a:prstGeom>
          <a:noFill/>
        </p:spPr>
        <p:txBody>
          <a:bodyPr wrap="square">
            <a:spAutoFit/>
          </a:bodyPr>
          <a:lstStyle/>
          <a:p>
            <a:pPr algn="r" rtl="0" fontAlgn="base"/>
            <a:r>
              <a:rPr lang="en-US" sz="1200" b="0" i="0" dirty="0">
                <a:solidFill>
                  <a:srgbClr val="000000"/>
                </a:solidFill>
                <a:cs typeface="+mn-ea"/>
                <a:sym typeface="+mn-lt"/>
              </a:rPr>
              <a:t>Sales / Marketing / R&amp;D / Technical Support </a:t>
            </a:r>
          </a:p>
        </p:txBody>
      </p:sp>
      <p:sp>
        <p:nvSpPr>
          <p:cNvPr id="143" name="文字方塊 142">
            <a:extLst>
              <a:ext uri="{FF2B5EF4-FFF2-40B4-BE49-F238E27FC236}">
                <a16:creationId xmlns:a16="http://schemas.microsoft.com/office/drawing/2014/main" id="{3288ECF9-351D-3D33-A55D-2995044D9A82}"/>
              </a:ext>
            </a:extLst>
          </p:cNvPr>
          <p:cNvSpPr txBox="1"/>
          <p:nvPr/>
        </p:nvSpPr>
        <p:spPr>
          <a:xfrm>
            <a:off x="8630543" y="5896234"/>
            <a:ext cx="2470478" cy="261610"/>
          </a:xfrm>
          <a:prstGeom prst="rect">
            <a:avLst/>
          </a:prstGeom>
          <a:noFill/>
        </p:spPr>
        <p:txBody>
          <a:bodyPr wrap="square">
            <a:spAutoFit/>
          </a:bodyPr>
          <a:lstStyle/>
          <a:p>
            <a:pPr algn="r"/>
            <a:r>
              <a:rPr lang="en-US" sz="1100" dirty="0">
                <a:cs typeface="+mn-ea"/>
                <a:sym typeface="+mn-lt"/>
              </a:rPr>
              <a:t> 2017 Bengaluru</a:t>
            </a:r>
          </a:p>
        </p:txBody>
      </p:sp>
      <p:pic>
        <p:nvPicPr>
          <p:cNvPr id="78" name="圖片 77">
            <a:extLst>
              <a:ext uri="{FF2B5EF4-FFF2-40B4-BE49-F238E27FC236}">
                <a16:creationId xmlns:a16="http://schemas.microsoft.com/office/drawing/2014/main" id="{C7771EC0-F985-D486-7C4F-6E587DF97DB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158526" y="3077655"/>
            <a:ext cx="680786" cy="680786"/>
          </a:xfrm>
          <a:prstGeom prst="rect">
            <a:avLst/>
          </a:prstGeom>
          <a:effectLst>
            <a:outerShdw blurRad="431800" dist="355600" dir="1740000" algn="ctr" rotWithShape="0">
              <a:srgbClr val="000000">
                <a:alpha val="23000"/>
              </a:srgbClr>
            </a:outerShdw>
          </a:effectLst>
        </p:spPr>
      </p:pic>
      <p:pic>
        <p:nvPicPr>
          <p:cNvPr id="83" name="圖片 82">
            <a:extLst>
              <a:ext uri="{FF2B5EF4-FFF2-40B4-BE49-F238E27FC236}">
                <a16:creationId xmlns:a16="http://schemas.microsoft.com/office/drawing/2014/main" id="{2B3B9062-35A8-D255-5D89-E6556ADC79A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926478" y="3992788"/>
            <a:ext cx="474256" cy="474256"/>
          </a:xfrm>
          <a:prstGeom prst="rect">
            <a:avLst/>
          </a:prstGeom>
          <a:effectLst>
            <a:outerShdw blurRad="431800" dist="355600" dir="1740000" algn="ctr" rotWithShape="0">
              <a:srgbClr val="000000">
                <a:alpha val="23000"/>
              </a:srgbClr>
            </a:outerShdw>
          </a:effectLst>
        </p:spPr>
      </p:pic>
      <p:pic>
        <p:nvPicPr>
          <p:cNvPr id="86" name="圖片 85">
            <a:extLst>
              <a:ext uri="{FF2B5EF4-FFF2-40B4-BE49-F238E27FC236}">
                <a16:creationId xmlns:a16="http://schemas.microsoft.com/office/drawing/2014/main" id="{274FB0A4-69B9-77B9-681B-CFABC888F0C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815482" y="3801551"/>
            <a:ext cx="521933" cy="521933"/>
          </a:xfrm>
          <a:prstGeom prst="rect">
            <a:avLst/>
          </a:prstGeom>
          <a:effectLst>
            <a:outerShdw blurRad="393700" dist="76200" dir="360000" sx="39000" sy="39000" algn="ctr" rotWithShape="0">
              <a:srgbClr val="000000">
                <a:alpha val="48000"/>
              </a:srgbClr>
            </a:outerShdw>
          </a:effectLst>
        </p:spPr>
      </p:pic>
      <p:pic>
        <p:nvPicPr>
          <p:cNvPr id="93" name="圖片 92">
            <a:extLst>
              <a:ext uri="{FF2B5EF4-FFF2-40B4-BE49-F238E27FC236}">
                <a16:creationId xmlns:a16="http://schemas.microsoft.com/office/drawing/2014/main" id="{740B5145-A403-2C26-AA63-EA2F0F2B7F3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308276" y="4510709"/>
            <a:ext cx="610549" cy="610549"/>
          </a:xfrm>
          <a:prstGeom prst="rect">
            <a:avLst/>
          </a:prstGeom>
          <a:effectLst>
            <a:outerShdw blurRad="431800" dist="355600" dir="1740000" algn="ctr" rotWithShape="0">
              <a:srgbClr val="000000">
                <a:alpha val="23000"/>
              </a:srgbClr>
            </a:outerShdw>
          </a:effectLst>
        </p:spPr>
      </p:pic>
      <p:pic>
        <p:nvPicPr>
          <p:cNvPr id="94" name="圖片 93">
            <a:extLst>
              <a:ext uri="{FF2B5EF4-FFF2-40B4-BE49-F238E27FC236}">
                <a16:creationId xmlns:a16="http://schemas.microsoft.com/office/drawing/2014/main" id="{35C34EF8-37AE-234A-D8B4-447521621F49}"/>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944177" y="4680080"/>
            <a:ext cx="376195" cy="376195"/>
          </a:xfrm>
          <a:prstGeom prst="rect">
            <a:avLst/>
          </a:prstGeom>
          <a:effectLst>
            <a:outerShdw blurRad="393700" dist="76200" dir="360000" sx="39000" sy="39000" algn="ctr" rotWithShape="0">
              <a:srgbClr val="000000">
                <a:alpha val="48000"/>
              </a:srgbClr>
            </a:outerShdw>
          </a:effectLst>
        </p:spPr>
      </p:pic>
      <p:pic>
        <p:nvPicPr>
          <p:cNvPr id="95" name="圖片 94">
            <a:extLst>
              <a:ext uri="{FF2B5EF4-FFF2-40B4-BE49-F238E27FC236}">
                <a16:creationId xmlns:a16="http://schemas.microsoft.com/office/drawing/2014/main" id="{CD3F8C38-4B78-882F-0AE8-9A2A64B990FE}"/>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8281928" y="4469720"/>
            <a:ext cx="262086" cy="262086"/>
          </a:xfrm>
          <a:prstGeom prst="rect">
            <a:avLst/>
          </a:prstGeom>
          <a:effectLst>
            <a:outerShdw blurRad="393700" dist="76200" dir="360000" sx="39000" sy="39000" algn="ctr" rotWithShape="0">
              <a:srgbClr val="000000">
                <a:alpha val="48000"/>
              </a:srgbClr>
            </a:outerShdw>
          </a:effectLst>
        </p:spPr>
      </p:pic>
      <p:pic>
        <p:nvPicPr>
          <p:cNvPr id="106" name="圖片 105">
            <a:extLst>
              <a:ext uri="{FF2B5EF4-FFF2-40B4-BE49-F238E27FC236}">
                <a16:creationId xmlns:a16="http://schemas.microsoft.com/office/drawing/2014/main" id="{E60E29EE-A849-9705-3417-863A2D114D47}"/>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969000" y="3418711"/>
            <a:ext cx="474256" cy="474256"/>
          </a:xfrm>
          <a:prstGeom prst="rect">
            <a:avLst/>
          </a:prstGeom>
          <a:effectLst>
            <a:outerShdw blurRad="431800" dist="355600" dir="1740000" algn="ctr" rotWithShape="0">
              <a:srgbClr val="000000">
                <a:alpha val="23000"/>
              </a:srgbClr>
            </a:outerShdw>
          </a:effectLst>
        </p:spPr>
      </p:pic>
      <p:pic>
        <p:nvPicPr>
          <p:cNvPr id="107" name="圖片 106">
            <a:extLst>
              <a:ext uri="{FF2B5EF4-FFF2-40B4-BE49-F238E27FC236}">
                <a16:creationId xmlns:a16="http://schemas.microsoft.com/office/drawing/2014/main" id="{450EB168-90C9-FA45-A941-CAEF03182721}"/>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8542959" y="4364805"/>
            <a:ext cx="240566" cy="240566"/>
          </a:xfrm>
          <a:prstGeom prst="rect">
            <a:avLst/>
          </a:prstGeom>
          <a:effectLst>
            <a:outerShdw blurRad="393700" dist="76200" dir="360000" sx="39000" sy="39000" algn="ctr" rotWithShape="0">
              <a:srgbClr val="000000">
                <a:alpha val="48000"/>
              </a:srgbClr>
            </a:outerShdw>
          </a:effectLst>
        </p:spPr>
      </p:pic>
      <p:pic>
        <p:nvPicPr>
          <p:cNvPr id="108" name="圖片 107">
            <a:extLst>
              <a:ext uri="{FF2B5EF4-FFF2-40B4-BE49-F238E27FC236}">
                <a16:creationId xmlns:a16="http://schemas.microsoft.com/office/drawing/2014/main" id="{BD02DD5F-9F47-53CF-435F-F03E2284EFCE}"/>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5411053" y="3419381"/>
            <a:ext cx="403609" cy="403609"/>
          </a:xfrm>
          <a:prstGeom prst="rect">
            <a:avLst/>
          </a:prstGeom>
          <a:effectLst>
            <a:outerShdw blurRad="431800" dist="355600" dir="1740000" algn="ctr" rotWithShape="0">
              <a:srgbClr val="000000">
                <a:alpha val="23000"/>
              </a:srgbClr>
            </a:outerShdw>
          </a:effectLst>
        </p:spPr>
      </p:pic>
    </p:spTree>
    <p:extLst>
      <p:ext uri="{BB962C8B-B14F-4D97-AF65-F5344CB8AC3E}">
        <p14:creationId xmlns:p14="http://schemas.microsoft.com/office/powerpoint/2010/main" val="3084018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直線接點 40">
            <a:extLst>
              <a:ext uri="{FF2B5EF4-FFF2-40B4-BE49-F238E27FC236}">
                <a16:creationId xmlns:a16="http://schemas.microsoft.com/office/drawing/2014/main" id="{25F35CA3-AD82-7F4F-F676-1ECBAC91FDD6}"/>
              </a:ext>
            </a:extLst>
          </p:cNvPr>
          <p:cNvCxnSpPr>
            <a:cxnSpLocks/>
          </p:cNvCxnSpPr>
          <p:nvPr/>
        </p:nvCxnSpPr>
        <p:spPr>
          <a:xfrm flipV="1">
            <a:off x="6095439" y="3568689"/>
            <a:ext cx="0" cy="301635"/>
          </a:xfrm>
          <a:prstGeom prst="line">
            <a:avLst/>
          </a:prstGeom>
          <a:ln w="25400">
            <a:gradFill>
              <a:gsLst>
                <a:gs pos="0">
                  <a:srgbClr val="1A3147">
                    <a:alpha val="0"/>
                  </a:srgbClr>
                </a:gs>
                <a:gs pos="100000">
                  <a:srgbClr val="1A3147"/>
                </a:gs>
              </a:gsLst>
              <a:lin ang="5400000" scaled="1"/>
            </a:gradFill>
            <a:headEnd type="none"/>
            <a:tailEnd type="oval"/>
          </a:ln>
        </p:spPr>
        <p:style>
          <a:lnRef idx="1">
            <a:schemeClr val="accent1"/>
          </a:lnRef>
          <a:fillRef idx="0">
            <a:schemeClr val="accent1"/>
          </a:fillRef>
          <a:effectRef idx="0">
            <a:schemeClr val="accent1"/>
          </a:effectRef>
          <a:fontRef idx="minor">
            <a:schemeClr val="tx1"/>
          </a:fontRef>
        </p:style>
      </p:cxnSp>
      <p:sp>
        <p:nvSpPr>
          <p:cNvPr id="38" name="箭號: 向下 37">
            <a:extLst>
              <a:ext uri="{FF2B5EF4-FFF2-40B4-BE49-F238E27FC236}">
                <a16:creationId xmlns:a16="http://schemas.microsoft.com/office/drawing/2014/main" id="{EFB67523-9359-4806-C9D9-C9E5929D97C9}"/>
              </a:ext>
            </a:extLst>
          </p:cNvPr>
          <p:cNvSpPr/>
          <p:nvPr/>
        </p:nvSpPr>
        <p:spPr>
          <a:xfrm rot="10800000">
            <a:off x="7325649" y="4400243"/>
            <a:ext cx="179053" cy="907383"/>
          </a:xfrm>
          <a:prstGeom prst="downArrow">
            <a:avLst>
              <a:gd name="adj1" fmla="val 36269"/>
              <a:gd name="adj2" fmla="val 0"/>
            </a:avLst>
          </a:prstGeom>
          <a:gradFill>
            <a:gsLst>
              <a:gs pos="44000">
                <a:schemeClr val="bg1">
                  <a:lumMod val="65000"/>
                </a:schemeClr>
              </a:gs>
              <a:gs pos="0">
                <a:schemeClr val="bg1">
                  <a:lumMod val="50000"/>
                  <a:alpha val="0"/>
                </a:schemeClr>
              </a:gs>
              <a:gs pos="100000">
                <a:srgbClr val="60606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descr="一張含有 文字, 時鐘, 量表, 手錶 的圖片&#10;&#10;自動產生的描述">
            <a:extLst>
              <a:ext uri="{FF2B5EF4-FFF2-40B4-BE49-F238E27FC236}">
                <a16:creationId xmlns:a16="http://schemas.microsoft.com/office/drawing/2014/main" id="{A5D47228-1650-B7F2-3A2F-1A308F3F14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438" y="2208932"/>
            <a:ext cx="10782479" cy="4002860"/>
          </a:xfrm>
          <a:prstGeom prst="rect">
            <a:avLst/>
          </a:prstGeom>
          <a:effectLst>
            <a:outerShdw blurRad="431800" dist="355600" dir="1740000" algn="ctr" rotWithShape="0">
              <a:srgbClr val="000000">
                <a:alpha val="23000"/>
              </a:srgbClr>
            </a:outerShdw>
          </a:effectLst>
        </p:spPr>
      </p:pic>
      <p:sp>
        <p:nvSpPr>
          <p:cNvPr id="36" name="箭號: 向下 35">
            <a:extLst>
              <a:ext uri="{FF2B5EF4-FFF2-40B4-BE49-F238E27FC236}">
                <a16:creationId xmlns:a16="http://schemas.microsoft.com/office/drawing/2014/main" id="{E40123C4-42DC-5215-E4A5-7EF3351B0576}"/>
              </a:ext>
            </a:extLst>
          </p:cNvPr>
          <p:cNvSpPr/>
          <p:nvPr/>
        </p:nvSpPr>
        <p:spPr>
          <a:xfrm rot="5400000">
            <a:off x="6499779" y="5172022"/>
            <a:ext cx="179053" cy="689257"/>
          </a:xfrm>
          <a:prstGeom prst="downArrow">
            <a:avLst>
              <a:gd name="adj1" fmla="val 36269"/>
              <a:gd name="adj2" fmla="val 79039"/>
            </a:avLst>
          </a:prstGeom>
          <a:gradFill>
            <a:gsLst>
              <a:gs pos="44000">
                <a:schemeClr val="bg1">
                  <a:lumMod val="65000"/>
                </a:schemeClr>
              </a:gs>
              <a:gs pos="0">
                <a:schemeClr val="bg1">
                  <a:lumMod val="50000"/>
                  <a:alpha val="0"/>
                </a:schemeClr>
              </a:gs>
              <a:gs pos="100000">
                <a:srgbClr val="60606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箭號: 向下 33">
            <a:extLst>
              <a:ext uri="{FF2B5EF4-FFF2-40B4-BE49-F238E27FC236}">
                <a16:creationId xmlns:a16="http://schemas.microsoft.com/office/drawing/2014/main" id="{04F3DE3A-B56F-55C5-D0B3-2C3F552851F4}"/>
              </a:ext>
            </a:extLst>
          </p:cNvPr>
          <p:cNvSpPr/>
          <p:nvPr/>
        </p:nvSpPr>
        <p:spPr>
          <a:xfrm rot="10800000">
            <a:off x="5444834" y="4652259"/>
            <a:ext cx="179053" cy="689257"/>
          </a:xfrm>
          <a:prstGeom prst="downArrow">
            <a:avLst>
              <a:gd name="adj1" fmla="val 36269"/>
              <a:gd name="adj2" fmla="val 79039"/>
            </a:avLst>
          </a:prstGeom>
          <a:gradFill>
            <a:gsLst>
              <a:gs pos="44000">
                <a:schemeClr val="bg1">
                  <a:lumMod val="65000"/>
                </a:schemeClr>
              </a:gs>
              <a:gs pos="0">
                <a:schemeClr val="bg1">
                  <a:lumMod val="50000"/>
                  <a:alpha val="0"/>
                </a:schemeClr>
              </a:gs>
              <a:gs pos="100000">
                <a:srgbClr val="60606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RMA</a:t>
            </a:r>
            <a:r>
              <a:rPr lang="zh-TW" altLang="en-US" sz="5000" b="1" dirty="0">
                <a:cs typeface="+mn-ea"/>
                <a:sym typeface="+mn-lt"/>
              </a:rPr>
              <a:t> </a:t>
            </a:r>
            <a:r>
              <a:rPr lang="en-US" altLang="zh-TW" sz="5000" b="1" dirty="0">
                <a:cs typeface="+mn-ea"/>
                <a:sym typeface="+mn-lt"/>
              </a:rPr>
              <a:t>Service Process</a:t>
            </a:r>
            <a:endParaRPr lang="zh-TW" altLang="en-US" sz="5000" b="1" dirty="0">
              <a:cs typeface="+mn-ea"/>
              <a:sym typeface="+mn-lt"/>
            </a:endParaRPr>
          </a:p>
        </p:txBody>
      </p:sp>
      <p:sp>
        <p:nvSpPr>
          <p:cNvPr id="12" name="文字方塊 11">
            <a:extLst>
              <a:ext uri="{FF2B5EF4-FFF2-40B4-BE49-F238E27FC236}">
                <a16:creationId xmlns:a16="http://schemas.microsoft.com/office/drawing/2014/main" id="{F71E4C90-A55E-577B-349D-516CF340BDF5}"/>
              </a:ext>
            </a:extLst>
          </p:cNvPr>
          <p:cNvSpPr txBox="1"/>
          <p:nvPr/>
        </p:nvSpPr>
        <p:spPr>
          <a:xfrm>
            <a:off x="1428749" y="2436972"/>
            <a:ext cx="1780117" cy="523220"/>
          </a:xfrm>
          <a:prstGeom prst="rect">
            <a:avLst/>
          </a:prstGeom>
          <a:noFill/>
        </p:spPr>
        <p:txBody>
          <a:bodyPr wrap="square">
            <a:spAutoFit/>
          </a:bodyPr>
          <a:lstStyle/>
          <a:p>
            <a:pPr algn="ctr"/>
            <a:r>
              <a:rPr lang="en-US" altLang="zh-TW" sz="1400" b="1" dirty="0">
                <a:solidFill>
                  <a:srgbClr val="1A3147"/>
                </a:solidFill>
              </a:rPr>
              <a:t>Customer Reports Defects</a:t>
            </a:r>
            <a:endParaRPr lang="zh-TW" altLang="en-US" sz="1400" b="1" dirty="0">
              <a:solidFill>
                <a:srgbClr val="1A3147"/>
              </a:solidFill>
            </a:endParaRPr>
          </a:p>
        </p:txBody>
      </p:sp>
      <p:sp>
        <p:nvSpPr>
          <p:cNvPr id="13" name="文字方塊 12">
            <a:extLst>
              <a:ext uri="{FF2B5EF4-FFF2-40B4-BE49-F238E27FC236}">
                <a16:creationId xmlns:a16="http://schemas.microsoft.com/office/drawing/2014/main" id="{E581CD22-0773-C805-7BB1-7F2156196D18}"/>
              </a:ext>
            </a:extLst>
          </p:cNvPr>
          <p:cNvSpPr txBox="1"/>
          <p:nvPr/>
        </p:nvSpPr>
        <p:spPr>
          <a:xfrm>
            <a:off x="3801436" y="2545832"/>
            <a:ext cx="1780117" cy="307777"/>
          </a:xfrm>
          <a:prstGeom prst="rect">
            <a:avLst/>
          </a:prstGeom>
          <a:noFill/>
        </p:spPr>
        <p:txBody>
          <a:bodyPr wrap="square">
            <a:spAutoFit/>
          </a:bodyPr>
          <a:lstStyle/>
          <a:p>
            <a:r>
              <a:rPr lang="en-US" altLang="zh-TW" sz="1400" b="1" dirty="0">
                <a:solidFill>
                  <a:srgbClr val="1A3147"/>
                </a:solidFill>
              </a:rPr>
              <a:t>RMA No. Release</a:t>
            </a:r>
            <a:endParaRPr lang="zh-TW" altLang="en-US" sz="1400" b="1" dirty="0">
              <a:solidFill>
                <a:srgbClr val="1A3147"/>
              </a:solidFill>
            </a:endParaRPr>
          </a:p>
        </p:txBody>
      </p:sp>
      <p:sp>
        <p:nvSpPr>
          <p:cNvPr id="14" name="文字方塊 13">
            <a:extLst>
              <a:ext uri="{FF2B5EF4-FFF2-40B4-BE49-F238E27FC236}">
                <a16:creationId xmlns:a16="http://schemas.microsoft.com/office/drawing/2014/main" id="{9BADAAF5-6B24-CA3B-0DBB-350C6D05FC93}"/>
              </a:ext>
            </a:extLst>
          </p:cNvPr>
          <p:cNvSpPr txBox="1"/>
          <p:nvPr/>
        </p:nvSpPr>
        <p:spPr>
          <a:xfrm>
            <a:off x="6174123" y="2444293"/>
            <a:ext cx="1780117" cy="523220"/>
          </a:xfrm>
          <a:prstGeom prst="rect">
            <a:avLst/>
          </a:prstGeom>
          <a:noFill/>
        </p:spPr>
        <p:txBody>
          <a:bodyPr wrap="square">
            <a:spAutoFit/>
          </a:bodyPr>
          <a:lstStyle/>
          <a:p>
            <a:pPr algn="ctr"/>
            <a:r>
              <a:rPr lang="en-US" altLang="zh-TW" sz="1400" b="1" dirty="0">
                <a:solidFill>
                  <a:srgbClr val="1A3147"/>
                </a:solidFill>
              </a:rPr>
              <a:t>Review Shipping Doc.</a:t>
            </a:r>
            <a:endParaRPr lang="zh-TW" altLang="en-US" sz="1400" b="1" dirty="0">
              <a:solidFill>
                <a:srgbClr val="1A3147"/>
              </a:solidFill>
            </a:endParaRPr>
          </a:p>
        </p:txBody>
      </p:sp>
      <p:sp>
        <p:nvSpPr>
          <p:cNvPr id="15" name="文字方塊 14">
            <a:extLst>
              <a:ext uri="{FF2B5EF4-FFF2-40B4-BE49-F238E27FC236}">
                <a16:creationId xmlns:a16="http://schemas.microsoft.com/office/drawing/2014/main" id="{5E411E0E-069F-CB17-FD54-61CEDA0F1552}"/>
              </a:ext>
            </a:extLst>
          </p:cNvPr>
          <p:cNvSpPr txBox="1"/>
          <p:nvPr/>
        </p:nvSpPr>
        <p:spPr>
          <a:xfrm>
            <a:off x="8529550" y="2436972"/>
            <a:ext cx="1780117" cy="523220"/>
          </a:xfrm>
          <a:prstGeom prst="rect">
            <a:avLst/>
          </a:prstGeom>
          <a:noFill/>
        </p:spPr>
        <p:txBody>
          <a:bodyPr wrap="square">
            <a:spAutoFit/>
          </a:bodyPr>
          <a:lstStyle/>
          <a:p>
            <a:pPr algn="ctr"/>
            <a:r>
              <a:rPr lang="en-US" altLang="zh-TW" sz="1400" b="1" dirty="0">
                <a:solidFill>
                  <a:srgbClr val="1A3147"/>
                </a:solidFill>
              </a:rPr>
              <a:t>Customer Returns Units</a:t>
            </a:r>
            <a:endParaRPr lang="zh-TW" altLang="en-US" sz="1400" b="1" dirty="0">
              <a:solidFill>
                <a:srgbClr val="1A3147"/>
              </a:solidFill>
            </a:endParaRPr>
          </a:p>
        </p:txBody>
      </p:sp>
      <p:sp>
        <p:nvSpPr>
          <p:cNvPr id="16" name="文字方塊 15">
            <a:extLst>
              <a:ext uri="{FF2B5EF4-FFF2-40B4-BE49-F238E27FC236}">
                <a16:creationId xmlns:a16="http://schemas.microsoft.com/office/drawing/2014/main" id="{B5CC15F7-6E26-C891-8687-B664ABD79919}"/>
              </a:ext>
            </a:extLst>
          </p:cNvPr>
          <p:cNvSpPr txBox="1"/>
          <p:nvPr/>
        </p:nvSpPr>
        <p:spPr>
          <a:xfrm>
            <a:off x="10771587" y="2960192"/>
            <a:ext cx="1122475" cy="1169551"/>
          </a:xfrm>
          <a:prstGeom prst="rect">
            <a:avLst/>
          </a:prstGeom>
          <a:noFill/>
        </p:spPr>
        <p:txBody>
          <a:bodyPr wrap="square">
            <a:spAutoFit/>
          </a:bodyPr>
          <a:lstStyle/>
          <a:p>
            <a:r>
              <a:rPr lang="en-US" altLang="zh-TW" sz="1400" b="1" dirty="0">
                <a:solidFill>
                  <a:srgbClr val="1A3147"/>
                </a:solidFill>
              </a:rPr>
              <a:t>Inspect Received Units </a:t>
            </a:r>
            <a:r>
              <a:rPr lang="en-US" altLang="zh-TW" sz="1400" dirty="0">
                <a:solidFill>
                  <a:srgbClr val="1A3147"/>
                </a:solidFill>
              </a:rPr>
              <a:t>(Model, Q’ty etc.)</a:t>
            </a:r>
            <a:endParaRPr lang="zh-TW" altLang="en-US" sz="1400" dirty="0">
              <a:solidFill>
                <a:srgbClr val="1A3147"/>
              </a:solidFill>
            </a:endParaRPr>
          </a:p>
        </p:txBody>
      </p:sp>
      <p:sp>
        <p:nvSpPr>
          <p:cNvPr id="17" name="文字方塊 16">
            <a:extLst>
              <a:ext uri="{FF2B5EF4-FFF2-40B4-BE49-F238E27FC236}">
                <a16:creationId xmlns:a16="http://schemas.microsoft.com/office/drawing/2014/main" id="{14EEE517-ADED-A7BE-1FF7-D15A3AA3E1DB}"/>
              </a:ext>
            </a:extLst>
          </p:cNvPr>
          <p:cNvSpPr txBox="1"/>
          <p:nvPr/>
        </p:nvSpPr>
        <p:spPr>
          <a:xfrm>
            <a:off x="8357647" y="3957053"/>
            <a:ext cx="1314851" cy="523220"/>
          </a:xfrm>
          <a:prstGeom prst="rect">
            <a:avLst/>
          </a:prstGeom>
          <a:noFill/>
        </p:spPr>
        <p:txBody>
          <a:bodyPr wrap="square">
            <a:spAutoFit/>
          </a:bodyPr>
          <a:lstStyle/>
          <a:p>
            <a:pPr algn="ctr"/>
            <a:r>
              <a:rPr lang="en-US" altLang="zh-TW" sz="1400" b="1" dirty="0">
                <a:solidFill>
                  <a:schemeClr val="bg1"/>
                </a:solidFill>
              </a:rPr>
              <a:t>Duplicate &amp; Analyze</a:t>
            </a:r>
            <a:endParaRPr lang="zh-TW" altLang="en-US" sz="1400" b="1" dirty="0">
              <a:solidFill>
                <a:schemeClr val="bg1"/>
              </a:solidFill>
            </a:endParaRPr>
          </a:p>
        </p:txBody>
      </p:sp>
      <p:sp>
        <p:nvSpPr>
          <p:cNvPr id="18" name="文字方塊 17">
            <a:extLst>
              <a:ext uri="{FF2B5EF4-FFF2-40B4-BE49-F238E27FC236}">
                <a16:creationId xmlns:a16="http://schemas.microsoft.com/office/drawing/2014/main" id="{3C0FEDA9-8A8B-146D-46CE-45F1F53B0BD9}"/>
              </a:ext>
            </a:extLst>
          </p:cNvPr>
          <p:cNvSpPr txBox="1"/>
          <p:nvPr/>
        </p:nvSpPr>
        <p:spPr>
          <a:xfrm>
            <a:off x="6182869" y="4043657"/>
            <a:ext cx="1780117" cy="307777"/>
          </a:xfrm>
          <a:prstGeom prst="rect">
            <a:avLst/>
          </a:prstGeom>
          <a:noFill/>
        </p:spPr>
        <p:txBody>
          <a:bodyPr wrap="square">
            <a:spAutoFit/>
          </a:bodyPr>
          <a:lstStyle/>
          <a:p>
            <a:r>
              <a:rPr lang="zh-TW" altLang="en-US" sz="1400" b="1" dirty="0">
                <a:solidFill>
                  <a:schemeClr val="bg1"/>
                </a:solidFill>
              </a:rPr>
              <a:t> </a:t>
            </a:r>
            <a:r>
              <a:rPr lang="en-US" altLang="zh-TW" sz="1400" b="1" dirty="0">
                <a:solidFill>
                  <a:schemeClr val="bg1"/>
                </a:solidFill>
              </a:rPr>
              <a:t>Check</a:t>
            </a:r>
            <a:r>
              <a:rPr lang="zh-TW" altLang="en-US" sz="1400" b="1" dirty="0">
                <a:solidFill>
                  <a:schemeClr val="bg1"/>
                </a:solidFill>
              </a:rPr>
              <a:t> </a:t>
            </a:r>
            <a:r>
              <a:rPr lang="en-US" altLang="zh-TW" sz="1400" b="1" dirty="0">
                <a:solidFill>
                  <a:schemeClr val="bg1"/>
                </a:solidFill>
              </a:rPr>
              <a:t>Warranty</a:t>
            </a:r>
            <a:endParaRPr lang="zh-TW" altLang="en-US" sz="1400" b="1" dirty="0">
              <a:solidFill>
                <a:schemeClr val="bg1"/>
              </a:solidFill>
            </a:endParaRPr>
          </a:p>
        </p:txBody>
      </p:sp>
      <p:sp>
        <p:nvSpPr>
          <p:cNvPr id="19" name="文字方塊 18">
            <a:extLst>
              <a:ext uri="{FF2B5EF4-FFF2-40B4-BE49-F238E27FC236}">
                <a16:creationId xmlns:a16="http://schemas.microsoft.com/office/drawing/2014/main" id="{7994B169-446C-F6DD-F377-556246032D7C}"/>
              </a:ext>
            </a:extLst>
          </p:cNvPr>
          <p:cNvSpPr txBox="1"/>
          <p:nvPr/>
        </p:nvSpPr>
        <p:spPr>
          <a:xfrm>
            <a:off x="5566802" y="3260912"/>
            <a:ext cx="1780117" cy="307777"/>
          </a:xfrm>
          <a:prstGeom prst="rect">
            <a:avLst/>
          </a:prstGeom>
          <a:noFill/>
        </p:spPr>
        <p:txBody>
          <a:bodyPr wrap="square">
            <a:spAutoFit/>
          </a:bodyPr>
          <a:lstStyle/>
          <a:p>
            <a:r>
              <a:rPr lang="en-US" altLang="zh-TW" sz="1400" b="1" dirty="0">
                <a:solidFill>
                  <a:srgbClr val="1A3147"/>
                </a:solidFill>
              </a:rPr>
              <a:t>In Warranty</a:t>
            </a:r>
            <a:endParaRPr lang="zh-TW" altLang="en-US" sz="1400" b="1" dirty="0">
              <a:solidFill>
                <a:srgbClr val="1A3147"/>
              </a:solidFill>
            </a:endParaRPr>
          </a:p>
        </p:txBody>
      </p:sp>
      <p:sp>
        <p:nvSpPr>
          <p:cNvPr id="20" name="文字方塊 19">
            <a:extLst>
              <a:ext uri="{FF2B5EF4-FFF2-40B4-BE49-F238E27FC236}">
                <a16:creationId xmlns:a16="http://schemas.microsoft.com/office/drawing/2014/main" id="{26995806-0EC7-1DAB-2465-CDF73BF6A729}"/>
              </a:ext>
            </a:extLst>
          </p:cNvPr>
          <p:cNvSpPr txBox="1"/>
          <p:nvPr/>
        </p:nvSpPr>
        <p:spPr>
          <a:xfrm>
            <a:off x="2158209" y="3948752"/>
            <a:ext cx="1579614" cy="523220"/>
          </a:xfrm>
          <a:prstGeom prst="rect">
            <a:avLst/>
          </a:prstGeom>
          <a:noFill/>
        </p:spPr>
        <p:txBody>
          <a:bodyPr wrap="square">
            <a:spAutoFit/>
          </a:bodyPr>
          <a:lstStyle/>
          <a:p>
            <a:pPr algn="ctr"/>
            <a:r>
              <a:rPr lang="en-US" altLang="zh-TW" sz="1400" b="1" dirty="0">
                <a:solidFill>
                  <a:schemeClr val="bg1"/>
                </a:solidFill>
              </a:rPr>
              <a:t>Function Test and Final Check</a:t>
            </a:r>
            <a:endParaRPr lang="zh-TW" altLang="en-US" sz="1400" b="1" dirty="0">
              <a:solidFill>
                <a:schemeClr val="bg1"/>
              </a:solidFill>
            </a:endParaRPr>
          </a:p>
        </p:txBody>
      </p:sp>
      <p:sp>
        <p:nvSpPr>
          <p:cNvPr id="21" name="文字方塊 20">
            <a:extLst>
              <a:ext uri="{FF2B5EF4-FFF2-40B4-BE49-F238E27FC236}">
                <a16:creationId xmlns:a16="http://schemas.microsoft.com/office/drawing/2014/main" id="{B1AD09D2-57DA-8BF2-271E-F0DD7552C3F4}"/>
              </a:ext>
            </a:extLst>
          </p:cNvPr>
          <p:cNvSpPr txBox="1"/>
          <p:nvPr/>
        </p:nvSpPr>
        <p:spPr>
          <a:xfrm>
            <a:off x="924380" y="4591688"/>
            <a:ext cx="1008738" cy="738664"/>
          </a:xfrm>
          <a:prstGeom prst="rect">
            <a:avLst/>
          </a:prstGeom>
          <a:noFill/>
        </p:spPr>
        <p:txBody>
          <a:bodyPr wrap="square">
            <a:spAutoFit/>
          </a:bodyPr>
          <a:lstStyle/>
          <a:p>
            <a:r>
              <a:rPr lang="en-US" altLang="zh-TW" sz="1400" b="1" dirty="0">
                <a:solidFill>
                  <a:schemeClr val="bg1"/>
                </a:solidFill>
              </a:rPr>
              <a:t>File Repair Report</a:t>
            </a:r>
            <a:endParaRPr lang="zh-TW" altLang="en-US" sz="1400" b="1" dirty="0">
              <a:solidFill>
                <a:schemeClr val="bg1"/>
              </a:solidFill>
            </a:endParaRPr>
          </a:p>
        </p:txBody>
      </p:sp>
      <p:sp>
        <p:nvSpPr>
          <p:cNvPr id="22" name="文字方塊 21">
            <a:extLst>
              <a:ext uri="{FF2B5EF4-FFF2-40B4-BE49-F238E27FC236}">
                <a16:creationId xmlns:a16="http://schemas.microsoft.com/office/drawing/2014/main" id="{BD74647C-12B2-3ABA-9AD5-35517EA7496A}"/>
              </a:ext>
            </a:extLst>
          </p:cNvPr>
          <p:cNvSpPr txBox="1"/>
          <p:nvPr/>
        </p:nvSpPr>
        <p:spPr>
          <a:xfrm>
            <a:off x="2683837" y="5468817"/>
            <a:ext cx="1147931" cy="523220"/>
          </a:xfrm>
          <a:prstGeom prst="rect">
            <a:avLst/>
          </a:prstGeom>
          <a:noFill/>
        </p:spPr>
        <p:txBody>
          <a:bodyPr wrap="square">
            <a:spAutoFit/>
          </a:bodyPr>
          <a:lstStyle/>
          <a:p>
            <a:pPr algn="ctr"/>
            <a:r>
              <a:rPr lang="en-US" altLang="zh-TW" sz="1400" b="1" dirty="0">
                <a:solidFill>
                  <a:schemeClr val="bg1"/>
                </a:solidFill>
              </a:rPr>
              <a:t>Return to Customers</a:t>
            </a:r>
            <a:endParaRPr lang="zh-TW" altLang="en-US" sz="1400" b="1" dirty="0">
              <a:solidFill>
                <a:schemeClr val="bg1"/>
              </a:solidFill>
            </a:endParaRPr>
          </a:p>
        </p:txBody>
      </p:sp>
      <p:sp>
        <p:nvSpPr>
          <p:cNvPr id="23" name="文字方塊 22">
            <a:extLst>
              <a:ext uri="{FF2B5EF4-FFF2-40B4-BE49-F238E27FC236}">
                <a16:creationId xmlns:a16="http://schemas.microsoft.com/office/drawing/2014/main" id="{983572B2-BFF9-953D-7657-27D8BD2656A7}"/>
              </a:ext>
            </a:extLst>
          </p:cNvPr>
          <p:cNvSpPr txBox="1"/>
          <p:nvPr/>
        </p:nvSpPr>
        <p:spPr>
          <a:xfrm>
            <a:off x="4275416" y="4043656"/>
            <a:ext cx="1780117" cy="307777"/>
          </a:xfrm>
          <a:prstGeom prst="rect">
            <a:avLst/>
          </a:prstGeom>
          <a:noFill/>
        </p:spPr>
        <p:txBody>
          <a:bodyPr wrap="square">
            <a:spAutoFit/>
          </a:bodyPr>
          <a:lstStyle/>
          <a:p>
            <a:r>
              <a:rPr lang="en-US" altLang="zh-TW" sz="1400" b="1" dirty="0">
                <a:solidFill>
                  <a:srgbClr val="1A3147"/>
                </a:solidFill>
              </a:rPr>
              <a:t>Start Repair</a:t>
            </a:r>
            <a:endParaRPr lang="zh-TW" altLang="en-US" sz="1400" b="1" dirty="0">
              <a:solidFill>
                <a:srgbClr val="1A3147"/>
              </a:solidFill>
            </a:endParaRPr>
          </a:p>
        </p:txBody>
      </p:sp>
      <p:sp>
        <p:nvSpPr>
          <p:cNvPr id="24" name="文字方塊 23">
            <a:extLst>
              <a:ext uri="{FF2B5EF4-FFF2-40B4-BE49-F238E27FC236}">
                <a16:creationId xmlns:a16="http://schemas.microsoft.com/office/drawing/2014/main" id="{2E947A45-104A-8D06-A905-55BC4379533F}"/>
              </a:ext>
            </a:extLst>
          </p:cNvPr>
          <p:cNvSpPr txBox="1"/>
          <p:nvPr/>
        </p:nvSpPr>
        <p:spPr>
          <a:xfrm>
            <a:off x="7467589" y="4781724"/>
            <a:ext cx="1780117" cy="307777"/>
          </a:xfrm>
          <a:prstGeom prst="rect">
            <a:avLst/>
          </a:prstGeom>
          <a:noFill/>
        </p:spPr>
        <p:txBody>
          <a:bodyPr wrap="square">
            <a:spAutoFit/>
          </a:bodyPr>
          <a:lstStyle/>
          <a:p>
            <a:r>
              <a:rPr lang="en-US" altLang="zh-TW" sz="1400" b="1" dirty="0">
                <a:solidFill>
                  <a:srgbClr val="1A3147"/>
                </a:solidFill>
              </a:rPr>
              <a:t>Out of Warranty</a:t>
            </a:r>
            <a:endParaRPr lang="zh-TW" altLang="en-US" sz="1400" b="1" dirty="0">
              <a:solidFill>
                <a:srgbClr val="1A3147"/>
              </a:solidFill>
            </a:endParaRPr>
          </a:p>
        </p:txBody>
      </p:sp>
      <p:sp>
        <p:nvSpPr>
          <p:cNvPr id="25" name="矩形: 圓角 24">
            <a:extLst>
              <a:ext uri="{FF2B5EF4-FFF2-40B4-BE49-F238E27FC236}">
                <a16:creationId xmlns:a16="http://schemas.microsoft.com/office/drawing/2014/main" id="{393E9026-79CA-4070-45A4-D441647F484F}"/>
              </a:ext>
            </a:extLst>
          </p:cNvPr>
          <p:cNvSpPr/>
          <p:nvPr/>
        </p:nvSpPr>
        <p:spPr>
          <a:xfrm>
            <a:off x="5244393" y="5147732"/>
            <a:ext cx="1283433" cy="756142"/>
          </a:xfrm>
          <a:prstGeom prst="roundRect">
            <a:avLst>
              <a:gd name="adj" fmla="val 780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6" name="矩形: 圓角 25">
            <a:extLst>
              <a:ext uri="{FF2B5EF4-FFF2-40B4-BE49-F238E27FC236}">
                <a16:creationId xmlns:a16="http://schemas.microsoft.com/office/drawing/2014/main" id="{28972C44-2727-1025-31AA-1628707788C8}"/>
              </a:ext>
            </a:extLst>
          </p:cNvPr>
          <p:cNvSpPr/>
          <p:nvPr/>
        </p:nvSpPr>
        <p:spPr>
          <a:xfrm>
            <a:off x="6758862" y="5147732"/>
            <a:ext cx="1283433" cy="756142"/>
          </a:xfrm>
          <a:prstGeom prst="roundRect">
            <a:avLst>
              <a:gd name="adj" fmla="val 780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A5AB3C53-0770-36EB-675A-7D4D12E32E1B}"/>
              </a:ext>
            </a:extLst>
          </p:cNvPr>
          <p:cNvSpPr txBox="1"/>
          <p:nvPr/>
        </p:nvSpPr>
        <p:spPr>
          <a:xfrm>
            <a:off x="5266459" y="5255041"/>
            <a:ext cx="1283433" cy="523220"/>
          </a:xfrm>
          <a:prstGeom prst="rect">
            <a:avLst/>
          </a:prstGeom>
          <a:noFill/>
        </p:spPr>
        <p:txBody>
          <a:bodyPr wrap="square">
            <a:spAutoFit/>
          </a:bodyPr>
          <a:lstStyle/>
          <a:p>
            <a:pPr algn="ctr"/>
            <a:r>
              <a:rPr lang="en-US" altLang="zh-TW" sz="1400" b="1" dirty="0">
                <a:solidFill>
                  <a:schemeClr val="bg1"/>
                </a:solidFill>
              </a:rPr>
              <a:t>Quotation Signed</a:t>
            </a:r>
          </a:p>
        </p:txBody>
      </p:sp>
      <p:sp>
        <p:nvSpPr>
          <p:cNvPr id="29" name="文字方塊 28">
            <a:extLst>
              <a:ext uri="{FF2B5EF4-FFF2-40B4-BE49-F238E27FC236}">
                <a16:creationId xmlns:a16="http://schemas.microsoft.com/office/drawing/2014/main" id="{00B11225-8179-5887-77EC-B427F333A119}"/>
              </a:ext>
            </a:extLst>
          </p:cNvPr>
          <p:cNvSpPr txBox="1"/>
          <p:nvPr/>
        </p:nvSpPr>
        <p:spPr>
          <a:xfrm>
            <a:off x="6859651" y="5247259"/>
            <a:ext cx="1121170" cy="523220"/>
          </a:xfrm>
          <a:prstGeom prst="rect">
            <a:avLst/>
          </a:prstGeom>
          <a:noFill/>
        </p:spPr>
        <p:txBody>
          <a:bodyPr wrap="square">
            <a:spAutoFit/>
          </a:bodyPr>
          <a:lstStyle/>
          <a:p>
            <a:pPr algn="ctr"/>
            <a:r>
              <a:rPr lang="en-US" altLang="zh-TW" sz="1400" b="1" dirty="0">
                <a:solidFill>
                  <a:schemeClr val="bg1"/>
                </a:solidFill>
              </a:rPr>
              <a:t>Quote Customer</a:t>
            </a:r>
          </a:p>
        </p:txBody>
      </p:sp>
    </p:spTree>
    <p:extLst>
      <p:ext uri="{BB962C8B-B14F-4D97-AF65-F5344CB8AC3E}">
        <p14:creationId xmlns:p14="http://schemas.microsoft.com/office/powerpoint/2010/main" val="29262264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圓角 61">
            <a:extLst>
              <a:ext uri="{FF2B5EF4-FFF2-40B4-BE49-F238E27FC236}">
                <a16:creationId xmlns:a16="http://schemas.microsoft.com/office/drawing/2014/main" id="{5968A1B8-CDE5-804C-23F8-AC64C5C190E2}"/>
              </a:ext>
            </a:extLst>
          </p:cNvPr>
          <p:cNvSpPr/>
          <p:nvPr/>
        </p:nvSpPr>
        <p:spPr>
          <a:xfrm>
            <a:off x="10037598" y="5794064"/>
            <a:ext cx="1586316" cy="728765"/>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2" name="矩形: 圓角 31">
            <a:extLst>
              <a:ext uri="{FF2B5EF4-FFF2-40B4-BE49-F238E27FC236}">
                <a16:creationId xmlns:a16="http://schemas.microsoft.com/office/drawing/2014/main" id="{FD93EE57-604B-7B08-E4BD-E67479E43131}"/>
              </a:ext>
            </a:extLst>
          </p:cNvPr>
          <p:cNvSpPr/>
          <p:nvPr/>
        </p:nvSpPr>
        <p:spPr>
          <a:xfrm>
            <a:off x="2914649" y="2195396"/>
            <a:ext cx="4728209" cy="4159791"/>
          </a:xfrm>
          <a:prstGeom prst="roundRect">
            <a:avLst>
              <a:gd name="adj" fmla="val 2352"/>
            </a:avLst>
          </a:prstGeom>
          <a:gradFill>
            <a:gsLst>
              <a:gs pos="8000">
                <a:srgbClr val="CCF2FC">
                  <a:alpha val="52000"/>
                </a:srgbClr>
              </a:gs>
              <a:gs pos="100000">
                <a:srgbClr val="CCF2FC"/>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矩形: 圓角 29">
            <a:extLst>
              <a:ext uri="{FF2B5EF4-FFF2-40B4-BE49-F238E27FC236}">
                <a16:creationId xmlns:a16="http://schemas.microsoft.com/office/drawing/2014/main" id="{9D688F13-EEA8-5D84-D3C6-6FDD1B362218}"/>
              </a:ext>
            </a:extLst>
          </p:cNvPr>
          <p:cNvSpPr/>
          <p:nvPr/>
        </p:nvSpPr>
        <p:spPr>
          <a:xfrm>
            <a:off x="3378200" y="2304750"/>
            <a:ext cx="3840747" cy="3581330"/>
          </a:xfrm>
          <a:prstGeom prst="roundRect">
            <a:avLst>
              <a:gd name="adj" fmla="val 2352"/>
            </a:avLst>
          </a:prstGeom>
          <a:gradFill>
            <a:gsLst>
              <a:gs pos="8000">
                <a:srgbClr val="5CBCDE">
                  <a:alpha val="36000"/>
                </a:srgbClr>
              </a:gs>
              <a:gs pos="100000">
                <a:srgbClr val="5CBCDE"/>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9" name="矩形: 圓角 18">
            <a:extLst>
              <a:ext uri="{FF2B5EF4-FFF2-40B4-BE49-F238E27FC236}">
                <a16:creationId xmlns:a16="http://schemas.microsoft.com/office/drawing/2014/main" id="{5FC4DF88-988A-3236-66D1-F515DFDCC44F}"/>
              </a:ext>
            </a:extLst>
          </p:cNvPr>
          <p:cNvSpPr/>
          <p:nvPr/>
        </p:nvSpPr>
        <p:spPr>
          <a:xfrm>
            <a:off x="4025765" y="2450657"/>
            <a:ext cx="2781701" cy="3026385"/>
          </a:xfrm>
          <a:prstGeom prst="roundRect">
            <a:avLst>
              <a:gd name="adj" fmla="val 2352"/>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IT Infrastructure at QNAP</a:t>
            </a:r>
            <a:endParaRPr lang="zh-TW" altLang="en-US" sz="5000" b="1" dirty="0">
              <a:cs typeface="+mn-ea"/>
              <a:sym typeface="+mn-lt"/>
            </a:endParaRPr>
          </a:p>
        </p:txBody>
      </p:sp>
      <p:sp>
        <p:nvSpPr>
          <p:cNvPr id="9" name="文字方塊 8">
            <a:extLst>
              <a:ext uri="{FF2B5EF4-FFF2-40B4-BE49-F238E27FC236}">
                <a16:creationId xmlns:a16="http://schemas.microsoft.com/office/drawing/2014/main" id="{9CAD3BF4-6C06-CEA9-3313-0CEB4F8AB515}"/>
              </a:ext>
            </a:extLst>
          </p:cNvPr>
          <p:cNvSpPr txBox="1"/>
          <p:nvPr/>
        </p:nvSpPr>
        <p:spPr>
          <a:xfrm>
            <a:off x="2641876" y="6436176"/>
            <a:ext cx="5871926" cy="276999"/>
          </a:xfrm>
          <a:prstGeom prst="rect">
            <a:avLst/>
          </a:prstGeom>
          <a:noFill/>
        </p:spPr>
        <p:txBody>
          <a:bodyPr wrap="square" rtlCol="0">
            <a:spAutoFit/>
          </a:bodyPr>
          <a:lstStyle/>
          <a:p>
            <a:pPr algn="ctr"/>
            <a:r>
              <a:rPr lang="en-US" altLang="zh-TW" sz="1200" dirty="0">
                <a:solidFill>
                  <a:srgbClr val="042942"/>
                </a:solidFill>
              </a:rPr>
              <a:t>WMS:</a:t>
            </a:r>
            <a:r>
              <a:rPr lang="zh-TW" altLang="en-US" sz="1200" dirty="0">
                <a:solidFill>
                  <a:srgbClr val="042942"/>
                </a:solidFill>
              </a:rPr>
              <a:t> </a:t>
            </a:r>
            <a:r>
              <a:rPr lang="en-US" altLang="zh-TW" sz="1200" dirty="0">
                <a:solidFill>
                  <a:srgbClr val="042942"/>
                </a:solidFill>
              </a:rPr>
              <a:t>Warehouse Management System, </a:t>
            </a:r>
            <a:r>
              <a:rPr lang="zh-TW" altLang="en-US" sz="1200" dirty="0">
                <a:solidFill>
                  <a:srgbClr val="042942"/>
                </a:solidFill>
              </a:rPr>
              <a:t> </a:t>
            </a:r>
            <a:r>
              <a:rPr lang="en-US" altLang="zh-TW" sz="1200" dirty="0">
                <a:solidFill>
                  <a:srgbClr val="042942"/>
                </a:solidFill>
              </a:rPr>
              <a:t>ASCP: Advanced Supply Chain Planning</a:t>
            </a:r>
            <a:endParaRPr lang="zh-TW" altLang="en-US" sz="1200" dirty="0">
              <a:solidFill>
                <a:srgbClr val="042942"/>
              </a:solidFill>
            </a:endParaRPr>
          </a:p>
        </p:txBody>
      </p:sp>
      <p:sp>
        <p:nvSpPr>
          <p:cNvPr id="13" name="文字方塊 12">
            <a:extLst>
              <a:ext uri="{FF2B5EF4-FFF2-40B4-BE49-F238E27FC236}">
                <a16:creationId xmlns:a16="http://schemas.microsoft.com/office/drawing/2014/main" id="{863B6829-24A4-FFD6-0ABB-0EF0F7B69713}"/>
              </a:ext>
            </a:extLst>
          </p:cNvPr>
          <p:cNvSpPr txBox="1"/>
          <p:nvPr/>
        </p:nvSpPr>
        <p:spPr>
          <a:xfrm>
            <a:off x="10108030" y="5835280"/>
            <a:ext cx="1445451" cy="646331"/>
          </a:xfrm>
          <a:prstGeom prst="rect">
            <a:avLst/>
          </a:prstGeom>
          <a:noFill/>
        </p:spPr>
        <p:txBody>
          <a:bodyPr wrap="square" rtlCol="0">
            <a:spAutoFit/>
          </a:bodyPr>
          <a:lstStyle/>
          <a:p>
            <a:r>
              <a:rPr lang="en-US" altLang="zh-TW" sz="1200" dirty="0">
                <a:solidFill>
                  <a:schemeClr val="bg1"/>
                </a:solidFill>
              </a:rPr>
              <a:t>Data Retrieved from IEI / MES / ERP</a:t>
            </a:r>
            <a:r>
              <a:rPr lang="zh-TW" altLang="en-US" sz="1200" dirty="0">
                <a:solidFill>
                  <a:schemeClr val="bg1"/>
                </a:solidFill>
              </a:rPr>
              <a:t> </a:t>
            </a:r>
            <a:r>
              <a:rPr lang="en-US" altLang="zh-TW" sz="1200" dirty="0">
                <a:solidFill>
                  <a:schemeClr val="bg1"/>
                </a:solidFill>
              </a:rPr>
              <a:t>/ EIP System</a:t>
            </a:r>
            <a:endParaRPr lang="zh-TW" altLang="en-US" sz="1200" dirty="0">
              <a:solidFill>
                <a:schemeClr val="bg1"/>
              </a:solidFill>
            </a:endParaRPr>
          </a:p>
        </p:txBody>
      </p:sp>
      <p:sp>
        <p:nvSpPr>
          <p:cNvPr id="15" name="文字方塊 14">
            <a:extLst>
              <a:ext uri="{FF2B5EF4-FFF2-40B4-BE49-F238E27FC236}">
                <a16:creationId xmlns:a16="http://schemas.microsoft.com/office/drawing/2014/main" id="{583D3915-F173-9296-A8E2-A6C7D1D1ECC5}"/>
              </a:ext>
            </a:extLst>
          </p:cNvPr>
          <p:cNvSpPr txBox="1"/>
          <p:nvPr/>
        </p:nvSpPr>
        <p:spPr>
          <a:xfrm>
            <a:off x="1763469" y="1761282"/>
            <a:ext cx="1455420" cy="400110"/>
          </a:xfrm>
          <a:prstGeom prst="rect">
            <a:avLst/>
          </a:prstGeom>
          <a:noFill/>
        </p:spPr>
        <p:txBody>
          <a:bodyPr wrap="square" rtlCol="0">
            <a:spAutoFit/>
          </a:bodyPr>
          <a:lstStyle/>
          <a:p>
            <a:r>
              <a:rPr lang="en-US" altLang="zh-TW" sz="2000" b="1" dirty="0">
                <a:solidFill>
                  <a:srgbClr val="042942"/>
                </a:solidFill>
              </a:rPr>
              <a:t>Vendors</a:t>
            </a:r>
            <a:endParaRPr lang="zh-TW" altLang="en-US" sz="2000" b="1" dirty="0">
              <a:solidFill>
                <a:srgbClr val="042942"/>
              </a:solidFill>
            </a:endParaRPr>
          </a:p>
        </p:txBody>
      </p:sp>
      <p:sp>
        <p:nvSpPr>
          <p:cNvPr id="16" name="文字方塊 15">
            <a:extLst>
              <a:ext uri="{FF2B5EF4-FFF2-40B4-BE49-F238E27FC236}">
                <a16:creationId xmlns:a16="http://schemas.microsoft.com/office/drawing/2014/main" id="{CAD2CA8C-73A3-2EB8-2D11-D429EAD454EC}"/>
              </a:ext>
            </a:extLst>
          </p:cNvPr>
          <p:cNvSpPr txBox="1"/>
          <p:nvPr/>
        </p:nvSpPr>
        <p:spPr>
          <a:xfrm>
            <a:off x="8908081" y="1761282"/>
            <a:ext cx="1727262" cy="400110"/>
          </a:xfrm>
          <a:prstGeom prst="rect">
            <a:avLst/>
          </a:prstGeom>
          <a:noFill/>
        </p:spPr>
        <p:txBody>
          <a:bodyPr wrap="square" rtlCol="0">
            <a:spAutoFit/>
          </a:bodyPr>
          <a:lstStyle/>
          <a:p>
            <a:r>
              <a:rPr lang="en-US" altLang="zh-TW" sz="2000" b="1" dirty="0">
                <a:solidFill>
                  <a:srgbClr val="042942"/>
                </a:solidFill>
              </a:rPr>
              <a:t>Customers</a:t>
            </a:r>
            <a:endParaRPr lang="zh-TW" altLang="en-US" sz="2000" b="1" dirty="0">
              <a:solidFill>
                <a:srgbClr val="042942"/>
              </a:solidFill>
            </a:endParaRPr>
          </a:p>
        </p:txBody>
      </p:sp>
      <p:sp>
        <p:nvSpPr>
          <p:cNvPr id="17" name="文字方塊 16">
            <a:extLst>
              <a:ext uri="{FF2B5EF4-FFF2-40B4-BE49-F238E27FC236}">
                <a16:creationId xmlns:a16="http://schemas.microsoft.com/office/drawing/2014/main" id="{EEDB661F-1327-EBE9-D9AE-7C12E203D3E9}"/>
              </a:ext>
            </a:extLst>
          </p:cNvPr>
          <p:cNvSpPr txBox="1"/>
          <p:nvPr/>
        </p:nvSpPr>
        <p:spPr>
          <a:xfrm>
            <a:off x="5107516" y="1725316"/>
            <a:ext cx="1386417" cy="400110"/>
          </a:xfrm>
          <a:prstGeom prst="rect">
            <a:avLst/>
          </a:prstGeom>
          <a:noFill/>
        </p:spPr>
        <p:txBody>
          <a:bodyPr wrap="square">
            <a:spAutoFit/>
          </a:bodyPr>
          <a:lstStyle/>
          <a:p>
            <a:r>
              <a:rPr lang="en-US" altLang="zh-TW" sz="2000" b="1" dirty="0">
                <a:solidFill>
                  <a:srgbClr val="042942"/>
                </a:solidFill>
              </a:rPr>
              <a:t>QNAP</a:t>
            </a:r>
          </a:p>
        </p:txBody>
      </p:sp>
      <p:sp>
        <p:nvSpPr>
          <p:cNvPr id="18" name="矩形: 圓角 17">
            <a:extLst>
              <a:ext uri="{FF2B5EF4-FFF2-40B4-BE49-F238E27FC236}">
                <a16:creationId xmlns:a16="http://schemas.microsoft.com/office/drawing/2014/main" id="{28E0A001-761A-1E8C-6254-FB149C5FE087}"/>
              </a:ext>
            </a:extLst>
          </p:cNvPr>
          <p:cNvSpPr/>
          <p:nvPr/>
        </p:nvSpPr>
        <p:spPr>
          <a:xfrm>
            <a:off x="1545224" y="3687558"/>
            <a:ext cx="1283433" cy="621377"/>
          </a:xfrm>
          <a:prstGeom prst="roundRect">
            <a:avLst>
              <a:gd name="adj" fmla="val 235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矩形: 圓角 22">
            <a:extLst>
              <a:ext uri="{FF2B5EF4-FFF2-40B4-BE49-F238E27FC236}">
                <a16:creationId xmlns:a16="http://schemas.microsoft.com/office/drawing/2014/main" id="{881F1B5C-B977-596A-47B1-7585F6BF658E}"/>
              </a:ext>
            </a:extLst>
          </p:cNvPr>
          <p:cNvSpPr/>
          <p:nvPr/>
        </p:nvSpPr>
        <p:spPr>
          <a:xfrm>
            <a:off x="1545223" y="4437353"/>
            <a:ext cx="1283433" cy="621377"/>
          </a:xfrm>
          <a:prstGeom prst="roundRect">
            <a:avLst>
              <a:gd name="adj" fmla="val 2352"/>
            </a:avLst>
          </a:prstGeom>
          <a:gradFill>
            <a:gsLst>
              <a:gs pos="100000">
                <a:srgbClr val="868686"/>
              </a:gs>
              <a:gs pos="0">
                <a:srgbClr val="4D4D4D"/>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矩形: 圓角 23">
            <a:extLst>
              <a:ext uri="{FF2B5EF4-FFF2-40B4-BE49-F238E27FC236}">
                <a16:creationId xmlns:a16="http://schemas.microsoft.com/office/drawing/2014/main" id="{B6A5966A-84B3-28FC-05A1-1EC39EBE390C}"/>
              </a:ext>
            </a:extLst>
          </p:cNvPr>
          <p:cNvSpPr/>
          <p:nvPr/>
        </p:nvSpPr>
        <p:spPr>
          <a:xfrm>
            <a:off x="1545223" y="2935442"/>
            <a:ext cx="1283433" cy="621377"/>
          </a:xfrm>
          <a:prstGeom prst="roundRect">
            <a:avLst>
              <a:gd name="adj" fmla="val 2352"/>
            </a:avLst>
          </a:prstGeom>
          <a:gradFill>
            <a:gsLst>
              <a:gs pos="100000">
                <a:srgbClr val="B6B6B6"/>
              </a:gs>
              <a:gs pos="0">
                <a:srgbClr val="7B7B7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矩形: 圓角 28">
            <a:extLst>
              <a:ext uri="{FF2B5EF4-FFF2-40B4-BE49-F238E27FC236}">
                <a16:creationId xmlns:a16="http://schemas.microsoft.com/office/drawing/2014/main" id="{1A82F4CF-5887-95D7-728A-F81E364F327D}"/>
              </a:ext>
            </a:extLst>
          </p:cNvPr>
          <p:cNvSpPr/>
          <p:nvPr/>
        </p:nvSpPr>
        <p:spPr>
          <a:xfrm>
            <a:off x="4186989" y="2926074"/>
            <a:ext cx="2781701" cy="621377"/>
          </a:xfrm>
          <a:prstGeom prst="roundRect">
            <a:avLst>
              <a:gd name="adj" fmla="val 2352"/>
            </a:avLst>
          </a:prstGeom>
          <a:gradFill>
            <a:gsLst>
              <a:gs pos="100000">
                <a:srgbClr val="BEBEBE"/>
              </a:gs>
              <a:gs pos="0">
                <a:srgbClr val="7B7B7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文字方塊 32">
            <a:extLst>
              <a:ext uri="{FF2B5EF4-FFF2-40B4-BE49-F238E27FC236}">
                <a16:creationId xmlns:a16="http://schemas.microsoft.com/office/drawing/2014/main" id="{BE95A904-8948-4818-BE20-16CE0E137CB8}"/>
              </a:ext>
            </a:extLst>
          </p:cNvPr>
          <p:cNvSpPr txBox="1"/>
          <p:nvPr/>
        </p:nvSpPr>
        <p:spPr>
          <a:xfrm>
            <a:off x="1565792" y="2984520"/>
            <a:ext cx="1283434" cy="523220"/>
          </a:xfrm>
          <a:prstGeom prst="rect">
            <a:avLst/>
          </a:prstGeom>
          <a:noFill/>
        </p:spPr>
        <p:txBody>
          <a:bodyPr wrap="square">
            <a:spAutoFit/>
          </a:bodyPr>
          <a:lstStyle/>
          <a:p>
            <a:pPr algn="ctr"/>
            <a:r>
              <a:rPr lang="en-US" altLang="zh-TW" sz="1400" b="1" dirty="0">
                <a:solidFill>
                  <a:schemeClr val="bg1"/>
                </a:solidFill>
              </a:rPr>
              <a:t>Design Engineering</a:t>
            </a:r>
            <a:endParaRPr lang="zh-TW" altLang="en-US" sz="1400" b="1" dirty="0">
              <a:solidFill>
                <a:schemeClr val="bg1"/>
              </a:solidFill>
            </a:endParaRPr>
          </a:p>
        </p:txBody>
      </p:sp>
      <p:sp>
        <p:nvSpPr>
          <p:cNvPr id="34" name="文字方塊 33">
            <a:extLst>
              <a:ext uri="{FF2B5EF4-FFF2-40B4-BE49-F238E27FC236}">
                <a16:creationId xmlns:a16="http://schemas.microsoft.com/office/drawing/2014/main" id="{2F098EC0-4D80-B49B-F3C7-640858B86139}"/>
              </a:ext>
            </a:extLst>
          </p:cNvPr>
          <p:cNvSpPr txBox="1"/>
          <p:nvPr/>
        </p:nvSpPr>
        <p:spPr>
          <a:xfrm>
            <a:off x="1528930" y="3731630"/>
            <a:ext cx="1283434" cy="523220"/>
          </a:xfrm>
          <a:prstGeom prst="rect">
            <a:avLst/>
          </a:prstGeom>
          <a:noFill/>
        </p:spPr>
        <p:txBody>
          <a:bodyPr wrap="square">
            <a:spAutoFit/>
          </a:bodyPr>
          <a:lstStyle/>
          <a:p>
            <a:pPr algn="ctr"/>
            <a:r>
              <a:rPr lang="en-US" altLang="zh-TW" sz="1400" b="1" dirty="0">
                <a:solidFill>
                  <a:schemeClr val="bg1"/>
                </a:solidFill>
              </a:rPr>
              <a:t>Materials Planning</a:t>
            </a:r>
            <a:endParaRPr lang="zh-TW" altLang="en-US" sz="1400" b="1" dirty="0">
              <a:solidFill>
                <a:schemeClr val="bg1"/>
              </a:solidFill>
            </a:endParaRPr>
          </a:p>
        </p:txBody>
      </p:sp>
      <p:sp>
        <p:nvSpPr>
          <p:cNvPr id="35" name="文字方塊 34">
            <a:extLst>
              <a:ext uri="{FF2B5EF4-FFF2-40B4-BE49-F238E27FC236}">
                <a16:creationId xmlns:a16="http://schemas.microsoft.com/office/drawing/2014/main" id="{6874E149-F9C4-D2C2-821C-8C938BB7428C}"/>
              </a:ext>
            </a:extLst>
          </p:cNvPr>
          <p:cNvSpPr txBox="1"/>
          <p:nvPr/>
        </p:nvSpPr>
        <p:spPr>
          <a:xfrm>
            <a:off x="1536079" y="4562097"/>
            <a:ext cx="1283434" cy="307777"/>
          </a:xfrm>
          <a:prstGeom prst="rect">
            <a:avLst/>
          </a:prstGeom>
          <a:noFill/>
        </p:spPr>
        <p:txBody>
          <a:bodyPr wrap="square">
            <a:spAutoFit/>
          </a:bodyPr>
          <a:lstStyle/>
          <a:p>
            <a:pPr algn="ctr"/>
            <a:r>
              <a:rPr lang="en-US" altLang="zh-TW" sz="1400" b="1" dirty="0">
                <a:solidFill>
                  <a:schemeClr val="bg1"/>
                </a:solidFill>
              </a:rPr>
              <a:t>Logistics</a:t>
            </a:r>
            <a:endParaRPr lang="zh-TW" altLang="en-US" sz="1400" b="1" dirty="0">
              <a:solidFill>
                <a:schemeClr val="bg1"/>
              </a:solidFill>
            </a:endParaRPr>
          </a:p>
        </p:txBody>
      </p:sp>
      <p:sp>
        <p:nvSpPr>
          <p:cNvPr id="36" name="箭號: 左-右雙向 35">
            <a:extLst>
              <a:ext uri="{FF2B5EF4-FFF2-40B4-BE49-F238E27FC236}">
                <a16:creationId xmlns:a16="http://schemas.microsoft.com/office/drawing/2014/main" id="{4C48F765-3EF2-694D-BBE0-DFAB8D589C83}"/>
              </a:ext>
            </a:extLst>
          </p:cNvPr>
          <p:cNvSpPr/>
          <p:nvPr/>
        </p:nvSpPr>
        <p:spPr>
          <a:xfrm>
            <a:off x="2914650" y="3058603"/>
            <a:ext cx="1235939" cy="426592"/>
          </a:xfrm>
          <a:prstGeom prst="leftRightArrow">
            <a:avLst>
              <a:gd name="adj1" fmla="val 50000"/>
              <a:gd name="adj2" fmla="val 48237"/>
            </a:avLst>
          </a:prstGeom>
          <a:gradFill>
            <a:gsLst>
              <a:gs pos="89000">
                <a:srgbClr val="BCBCBC"/>
              </a:gs>
              <a:gs pos="10000">
                <a:srgbClr val="7F7F7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箭號: 左-右雙向 36">
            <a:extLst>
              <a:ext uri="{FF2B5EF4-FFF2-40B4-BE49-F238E27FC236}">
                <a16:creationId xmlns:a16="http://schemas.microsoft.com/office/drawing/2014/main" id="{4E91F53E-E5F5-25A9-F598-5463C2B6EDA5}"/>
              </a:ext>
            </a:extLst>
          </p:cNvPr>
          <p:cNvSpPr/>
          <p:nvPr/>
        </p:nvSpPr>
        <p:spPr>
          <a:xfrm>
            <a:off x="2914649" y="3775646"/>
            <a:ext cx="1235939" cy="426592"/>
          </a:xfrm>
          <a:prstGeom prst="leftRightArrow">
            <a:avLst>
              <a:gd name="adj1" fmla="val 50000"/>
              <a:gd name="adj2" fmla="val 48237"/>
            </a:avLst>
          </a:prstGeom>
          <a:gradFill>
            <a:gsLst>
              <a:gs pos="89000">
                <a:srgbClr val="A7A7A7"/>
              </a:gs>
              <a:gs pos="10000">
                <a:srgbClr val="62626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箭號: 左-右雙向 37">
            <a:extLst>
              <a:ext uri="{FF2B5EF4-FFF2-40B4-BE49-F238E27FC236}">
                <a16:creationId xmlns:a16="http://schemas.microsoft.com/office/drawing/2014/main" id="{1F140C67-DB81-7991-91F7-E388B1202BF3}"/>
              </a:ext>
            </a:extLst>
          </p:cNvPr>
          <p:cNvSpPr/>
          <p:nvPr/>
        </p:nvSpPr>
        <p:spPr>
          <a:xfrm>
            <a:off x="2922722" y="4508201"/>
            <a:ext cx="1235939" cy="426592"/>
          </a:xfrm>
          <a:prstGeom prst="leftRightArrow">
            <a:avLst>
              <a:gd name="adj1" fmla="val 50000"/>
              <a:gd name="adj2" fmla="val 48237"/>
            </a:avLst>
          </a:prstGeom>
          <a:gradFill>
            <a:gsLst>
              <a:gs pos="89000">
                <a:srgbClr val="868686"/>
              </a:gs>
              <a:gs pos="10000">
                <a:srgbClr val="50505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文字方塊 39">
            <a:extLst>
              <a:ext uri="{FF2B5EF4-FFF2-40B4-BE49-F238E27FC236}">
                <a16:creationId xmlns:a16="http://schemas.microsoft.com/office/drawing/2014/main" id="{0FA7B454-F8DF-6821-6F01-5F40ACB5F587}"/>
              </a:ext>
            </a:extLst>
          </p:cNvPr>
          <p:cNvSpPr txBox="1"/>
          <p:nvPr/>
        </p:nvSpPr>
        <p:spPr>
          <a:xfrm>
            <a:off x="3079347" y="3150474"/>
            <a:ext cx="922869" cy="246221"/>
          </a:xfrm>
          <a:prstGeom prst="rect">
            <a:avLst/>
          </a:prstGeom>
          <a:noFill/>
        </p:spPr>
        <p:txBody>
          <a:bodyPr wrap="square">
            <a:spAutoFit/>
          </a:bodyPr>
          <a:lstStyle/>
          <a:p>
            <a:pPr algn="ctr"/>
            <a:r>
              <a:rPr lang="en-US" altLang="zh-TW" sz="1000" b="1" dirty="0">
                <a:solidFill>
                  <a:schemeClr val="bg1"/>
                </a:solidFill>
              </a:rPr>
              <a:t>Collaborate</a:t>
            </a:r>
            <a:endParaRPr lang="zh-TW" altLang="en-US" sz="1000" b="1" dirty="0">
              <a:solidFill>
                <a:schemeClr val="bg1"/>
              </a:solidFill>
            </a:endParaRPr>
          </a:p>
        </p:txBody>
      </p:sp>
      <p:sp>
        <p:nvSpPr>
          <p:cNvPr id="41" name="文字方塊 40">
            <a:extLst>
              <a:ext uri="{FF2B5EF4-FFF2-40B4-BE49-F238E27FC236}">
                <a16:creationId xmlns:a16="http://schemas.microsoft.com/office/drawing/2014/main" id="{564F1F01-2403-A62E-56C6-C608CE756DFA}"/>
              </a:ext>
            </a:extLst>
          </p:cNvPr>
          <p:cNvSpPr txBox="1"/>
          <p:nvPr/>
        </p:nvSpPr>
        <p:spPr>
          <a:xfrm>
            <a:off x="3159120" y="3861958"/>
            <a:ext cx="726707" cy="246221"/>
          </a:xfrm>
          <a:prstGeom prst="rect">
            <a:avLst/>
          </a:prstGeom>
          <a:noFill/>
        </p:spPr>
        <p:txBody>
          <a:bodyPr wrap="square">
            <a:spAutoFit/>
          </a:bodyPr>
          <a:lstStyle/>
          <a:p>
            <a:pPr algn="ctr"/>
            <a:r>
              <a:rPr lang="en-US" altLang="zh-TW" sz="1000" b="1" dirty="0">
                <a:solidFill>
                  <a:schemeClr val="bg1"/>
                </a:solidFill>
              </a:rPr>
              <a:t>e-P</a:t>
            </a:r>
            <a:endParaRPr lang="zh-TW" altLang="en-US" sz="1000" b="1">
              <a:solidFill>
                <a:schemeClr val="bg1"/>
              </a:solidFill>
            </a:endParaRPr>
          </a:p>
        </p:txBody>
      </p:sp>
      <p:sp>
        <p:nvSpPr>
          <p:cNvPr id="42" name="文字方塊 41">
            <a:extLst>
              <a:ext uri="{FF2B5EF4-FFF2-40B4-BE49-F238E27FC236}">
                <a16:creationId xmlns:a16="http://schemas.microsoft.com/office/drawing/2014/main" id="{92DE85F9-9D97-F945-5929-28F3AC548A45}"/>
              </a:ext>
            </a:extLst>
          </p:cNvPr>
          <p:cNvSpPr txBox="1"/>
          <p:nvPr/>
        </p:nvSpPr>
        <p:spPr>
          <a:xfrm>
            <a:off x="2861761" y="4597657"/>
            <a:ext cx="1397163" cy="246221"/>
          </a:xfrm>
          <a:prstGeom prst="rect">
            <a:avLst/>
          </a:prstGeom>
          <a:noFill/>
        </p:spPr>
        <p:txBody>
          <a:bodyPr wrap="square">
            <a:spAutoFit/>
          </a:bodyPr>
          <a:lstStyle/>
          <a:p>
            <a:pPr algn="ctr"/>
            <a:r>
              <a:rPr lang="en-US" altLang="zh-TW" sz="1000" b="1" dirty="0">
                <a:solidFill>
                  <a:schemeClr val="bg1"/>
                </a:solidFill>
              </a:rPr>
              <a:t>ASN QC reports</a:t>
            </a:r>
            <a:endParaRPr lang="zh-TW" altLang="en-US" sz="1000" b="1" dirty="0">
              <a:solidFill>
                <a:schemeClr val="bg1"/>
              </a:solidFill>
            </a:endParaRPr>
          </a:p>
        </p:txBody>
      </p:sp>
      <p:sp>
        <p:nvSpPr>
          <p:cNvPr id="25" name="矩形: 圓角 24">
            <a:extLst>
              <a:ext uri="{FF2B5EF4-FFF2-40B4-BE49-F238E27FC236}">
                <a16:creationId xmlns:a16="http://schemas.microsoft.com/office/drawing/2014/main" id="{B7884E12-E1C1-B2BB-0FD9-75453095CF75}"/>
              </a:ext>
            </a:extLst>
          </p:cNvPr>
          <p:cNvSpPr/>
          <p:nvPr/>
        </p:nvSpPr>
        <p:spPr>
          <a:xfrm>
            <a:off x="4186990" y="3682552"/>
            <a:ext cx="2781702" cy="621377"/>
          </a:xfrm>
          <a:prstGeom prst="roundRect">
            <a:avLst>
              <a:gd name="adj" fmla="val 235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6" name="矩形: 圓角 25">
            <a:extLst>
              <a:ext uri="{FF2B5EF4-FFF2-40B4-BE49-F238E27FC236}">
                <a16:creationId xmlns:a16="http://schemas.microsoft.com/office/drawing/2014/main" id="{998D796C-5343-9F0C-75C8-F7EEDDC7FA6F}"/>
              </a:ext>
            </a:extLst>
          </p:cNvPr>
          <p:cNvSpPr/>
          <p:nvPr/>
        </p:nvSpPr>
        <p:spPr>
          <a:xfrm>
            <a:off x="4186989" y="4432347"/>
            <a:ext cx="2781702" cy="621377"/>
          </a:xfrm>
          <a:prstGeom prst="roundRect">
            <a:avLst>
              <a:gd name="adj" fmla="val 2352"/>
            </a:avLst>
          </a:prstGeom>
          <a:gradFill>
            <a:gsLst>
              <a:gs pos="100000">
                <a:srgbClr val="868686"/>
              </a:gs>
              <a:gs pos="0">
                <a:srgbClr val="4D4D4D"/>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矩形: 圓角 27">
            <a:extLst>
              <a:ext uri="{FF2B5EF4-FFF2-40B4-BE49-F238E27FC236}">
                <a16:creationId xmlns:a16="http://schemas.microsoft.com/office/drawing/2014/main" id="{02A80902-F741-B7B3-992F-E2DF2D84C611}"/>
              </a:ext>
            </a:extLst>
          </p:cNvPr>
          <p:cNvSpPr/>
          <p:nvPr/>
        </p:nvSpPr>
        <p:spPr>
          <a:xfrm>
            <a:off x="6968691" y="2450658"/>
            <a:ext cx="549709" cy="3129130"/>
          </a:xfrm>
          <a:prstGeom prst="roundRect">
            <a:avLst>
              <a:gd name="adj" fmla="val 8874"/>
            </a:avLst>
          </a:prstGeom>
          <a:gradFill>
            <a:gsLst>
              <a:gs pos="89000">
                <a:srgbClr val="404868"/>
              </a:gs>
              <a:gs pos="10000">
                <a:srgbClr val="4F5981"/>
              </a:gs>
            </a:gsLst>
            <a:lin ang="540000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文字方塊 43">
            <a:extLst>
              <a:ext uri="{FF2B5EF4-FFF2-40B4-BE49-F238E27FC236}">
                <a16:creationId xmlns:a16="http://schemas.microsoft.com/office/drawing/2014/main" id="{0CC79FA2-7454-EC75-1384-85564B6A9FD3}"/>
              </a:ext>
            </a:extLst>
          </p:cNvPr>
          <p:cNvSpPr txBox="1"/>
          <p:nvPr/>
        </p:nvSpPr>
        <p:spPr>
          <a:xfrm>
            <a:off x="5078747" y="2517037"/>
            <a:ext cx="1684018" cy="353943"/>
          </a:xfrm>
          <a:prstGeom prst="rect">
            <a:avLst/>
          </a:prstGeom>
          <a:noFill/>
        </p:spPr>
        <p:txBody>
          <a:bodyPr wrap="square">
            <a:spAutoFit/>
          </a:bodyPr>
          <a:lstStyle/>
          <a:p>
            <a:r>
              <a:rPr lang="en-US" altLang="zh-TW" sz="1700" dirty="0">
                <a:solidFill>
                  <a:schemeClr val="bg1"/>
                </a:solidFill>
              </a:rPr>
              <a:t>CRM/SRM</a:t>
            </a:r>
          </a:p>
        </p:txBody>
      </p:sp>
      <p:sp>
        <p:nvSpPr>
          <p:cNvPr id="45" name="文字方塊 44">
            <a:extLst>
              <a:ext uri="{FF2B5EF4-FFF2-40B4-BE49-F238E27FC236}">
                <a16:creationId xmlns:a16="http://schemas.microsoft.com/office/drawing/2014/main" id="{A5919DB0-8C20-ACBC-24A1-5BDF0378E9C0}"/>
              </a:ext>
            </a:extLst>
          </p:cNvPr>
          <p:cNvSpPr txBox="1"/>
          <p:nvPr/>
        </p:nvSpPr>
        <p:spPr>
          <a:xfrm>
            <a:off x="4554062" y="3068318"/>
            <a:ext cx="2634114" cy="338554"/>
          </a:xfrm>
          <a:prstGeom prst="rect">
            <a:avLst/>
          </a:prstGeom>
          <a:noFill/>
        </p:spPr>
        <p:txBody>
          <a:bodyPr wrap="square">
            <a:spAutoFit/>
          </a:bodyPr>
          <a:lstStyle/>
          <a:p>
            <a:r>
              <a:rPr lang="en-US" altLang="zh-TW" sz="1600" dirty="0">
                <a:solidFill>
                  <a:schemeClr val="bg1"/>
                </a:solidFill>
              </a:rPr>
              <a:t>Jira / PLM / PDM / CIS</a:t>
            </a:r>
          </a:p>
        </p:txBody>
      </p:sp>
      <p:sp>
        <p:nvSpPr>
          <p:cNvPr id="46" name="文字方塊 45">
            <a:extLst>
              <a:ext uri="{FF2B5EF4-FFF2-40B4-BE49-F238E27FC236}">
                <a16:creationId xmlns:a16="http://schemas.microsoft.com/office/drawing/2014/main" id="{EC7E2BED-B351-FD06-FB42-00399919B118}"/>
              </a:ext>
            </a:extLst>
          </p:cNvPr>
          <p:cNvSpPr txBox="1"/>
          <p:nvPr/>
        </p:nvSpPr>
        <p:spPr>
          <a:xfrm>
            <a:off x="4992374" y="3810024"/>
            <a:ext cx="1684018" cy="338554"/>
          </a:xfrm>
          <a:prstGeom prst="rect">
            <a:avLst/>
          </a:prstGeom>
          <a:noFill/>
        </p:spPr>
        <p:txBody>
          <a:bodyPr wrap="square">
            <a:spAutoFit/>
          </a:bodyPr>
          <a:lstStyle/>
          <a:p>
            <a:r>
              <a:rPr lang="en-US" altLang="zh-TW" sz="1600" dirty="0">
                <a:solidFill>
                  <a:schemeClr val="bg1"/>
                </a:solidFill>
              </a:rPr>
              <a:t>ERP / ASCP</a:t>
            </a:r>
          </a:p>
        </p:txBody>
      </p:sp>
      <p:sp>
        <p:nvSpPr>
          <p:cNvPr id="47" name="文字方塊 46">
            <a:extLst>
              <a:ext uri="{FF2B5EF4-FFF2-40B4-BE49-F238E27FC236}">
                <a16:creationId xmlns:a16="http://schemas.microsoft.com/office/drawing/2014/main" id="{6009FC9E-C622-4724-A52E-3F285BFBD3E2}"/>
              </a:ext>
            </a:extLst>
          </p:cNvPr>
          <p:cNvSpPr txBox="1"/>
          <p:nvPr/>
        </p:nvSpPr>
        <p:spPr>
          <a:xfrm>
            <a:off x="4227643" y="4528779"/>
            <a:ext cx="3251038" cy="338554"/>
          </a:xfrm>
          <a:prstGeom prst="rect">
            <a:avLst/>
          </a:prstGeom>
          <a:noFill/>
        </p:spPr>
        <p:txBody>
          <a:bodyPr wrap="square">
            <a:spAutoFit/>
          </a:bodyPr>
          <a:lstStyle/>
          <a:p>
            <a:r>
              <a:rPr lang="en-US" altLang="zh-TW" sz="1600" dirty="0">
                <a:solidFill>
                  <a:schemeClr val="bg1"/>
                </a:solidFill>
              </a:rPr>
              <a:t>MES / WMS / HMS / gRMA</a:t>
            </a:r>
          </a:p>
        </p:txBody>
      </p:sp>
      <p:sp>
        <p:nvSpPr>
          <p:cNvPr id="48" name="文字方塊 47">
            <a:extLst>
              <a:ext uri="{FF2B5EF4-FFF2-40B4-BE49-F238E27FC236}">
                <a16:creationId xmlns:a16="http://schemas.microsoft.com/office/drawing/2014/main" id="{59A36449-DBA1-B899-0F1E-5AEA771B0611}"/>
              </a:ext>
            </a:extLst>
          </p:cNvPr>
          <p:cNvSpPr txBox="1"/>
          <p:nvPr/>
        </p:nvSpPr>
        <p:spPr>
          <a:xfrm>
            <a:off x="5160215" y="5073387"/>
            <a:ext cx="1684018" cy="353943"/>
          </a:xfrm>
          <a:prstGeom prst="rect">
            <a:avLst/>
          </a:prstGeom>
          <a:noFill/>
        </p:spPr>
        <p:txBody>
          <a:bodyPr wrap="square">
            <a:spAutoFit/>
          </a:bodyPr>
          <a:lstStyle/>
          <a:p>
            <a:r>
              <a:rPr lang="en-US" altLang="zh-TW" sz="1700" dirty="0">
                <a:solidFill>
                  <a:schemeClr val="bg1"/>
                </a:solidFill>
              </a:rPr>
              <a:t>BI / EIP</a:t>
            </a:r>
          </a:p>
        </p:txBody>
      </p:sp>
      <p:sp>
        <p:nvSpPr>
          <p:cNvPr id="49" name="文字方塊 48">
            <a:extLst>
              <a:ext uri="{FF2B5EF4-FFF2-40B4-BE49-F238E27FC236}">
                <a16:creationId xmlns:a16="http://schemas.microsoft.com/office/drawing/2014/main" id="{472AB0F3-84D7-56F6-623A-AFFC5918FE49}"/>
              </a:ext>
            </a:extLst>
          </p:cNvPr>
          <p:cNvSpPr txBox="1"/>
          <p:nvPr/>
        </p:nvSpPr>
        <p:spPr>
          <a:xfrm>
            <a:off x="4464330" y="5509440"/>
            <a:ext cx="2479652" cy="353943"/>
          </a:xfrm>
          <a:prstGeom prst="rect">
            <a:avLst/>
          </a:prstGeom>
          <a:noFill/>
        </p:spPr>
        <p:txBody>
          <a:bodyPr wrap="square">
            <a:spAutoFit/>
          </a:bodyPr>
          <a:lstStyle/>
          <a:p>
            <a:r>
              <a:rPr lang="en-US" altLang="zh-TW" sz="1700" dirty="0">
                <a:solidFill>
                  <a:schemeClr val="bg1"/>
                </a:solidFill>
              </a:rPr>
              <a:t>Notes (Workflow &amp; KM)</a:t>
            </a:r>
          </a:p>
        </p:txBody>
      </p:sp>
      <p:sp>
        <p:nvSpPr>
          <p:cNvPr id="50" name="文字方塊 49">
            <a:extLst>
              <a:ext uri="{FF2B5EF4-FFF2-40B4-BE49-F238E27FC236}">
                <a16:creationId xmlns:a16="http://schemas.microsoft.com/office/drawing/2014/main" id="{880EB78A-6FBA-5456-EA2F-884826AEC691}"/>
              </a:ext>
            </a:extLst>
          </p:cNvPr>
          <p:cNvSpPr txBox="1"/>
          <p:nvPr/>
        </p:nvSpPr>
        <p:spPr>
          <a:xfrm>
            <a:off x="4809915" y="5938372"/>
            <a:ext cx="1684018" cy="353943"/>
          </a:xfrm>
          <a:prstGeom prst="rect">
            <a:avLst/>
          </a:prstGeom>
          <a:noFill/>
        </p:spPr>
        <p:txBody>
          <a:bodyPr wrap="square">
            <a:spAutoFit/>
          </a:bodyPr>
          <a:lstStyle/>
          <a:p>
            <a:r>
              <a:rPr lang="en-US" altLang="zh-TW" sz="1700" dirty="0">
                <a:solidFill>
                  <a:schemeClr val="tx1">
                    <a:lumMod val="85000"/>
                    <a:lumOff val="15000"/>
                  </a:schemeClr>
                </a:solidFill>
              </a:rPr>
              <a:t>Global System</a:t>
            </a:r>
          </a:p>
        </p:txBody>
      </p:sp>
      <p:sp>
        <p:nvSpPr>
          <p:cNvPr id="12" name="文字方塊 11">
            <a:extLst>
              <a:ext uri="{FF2B5EF4-FFF2-40B4-BE49-F238E27FC236}">
                <a16:creationId xmlns:a16="http://schemas.microsoft.com/office/drawing/2014/main" id="{4FB2EE4A-24E2-FCC7-03CB-45E25E15598F}"/>
              </a:ext>
            </a:extLst>
          </p:cNvPr>
          <p:cNvSpPr txBox="1"/>
          <p:nvPr/>
        </p:nvSpPr>
        <p:spPr>
          <a:xfrm rot="5400000">
            <a:off x="5805704" y="3906323"/>
            <a:ext cx="2848485" cy="284693"/>
          </a:xfrm>
          <a:prstGeom prst="rect">
            <a:avLst/>
          </a:prstGeom>
          <a:noFill/>
        </p:spPr>
        <p:txBody>
          <a:bodyPr wrap="square" rtlCol="0">
            <a:spAutoFit/>
          </a:bodyPr>
          <a:lstStyle/>
          <a:p>
            <a:r>
              <a:rPr lang="en-US" altLang="zh-TW" sz="1250" dirty="0">
                <a:solidFill>
                  <a:schemeClr val="bg1"/>
                </a:solidFill>
              </a:rPr>
              <a:t>Enterprise Portal / B2B / B2C / RMA</a:t>
            </a:r>
            <a:endParaRPr lang="zh-TW" altLang="en-US" sz="1250">
              <a:solidFill>
                <a:schemeClr val="bg1"/>
              </a:solidFill>
            </a:endParaRPr>
          </a:p>
        </p:txBody>
      </p:sp>
      <p:sp>
        <p:nvSpPr>
          <p:cNvPr id="51" name="箭號: 左-右雙向 50">
            <a:extLst>
              <a:ext uri="{FF2B5EF4-FFF2-40B4-BE49-F238E27FC236}">
                <a16:creationId xmlns:a16="http://schemas.microsoft.com/office/drawing/2014/main" id="{2810F7D2-E8A5-4033-CF44-BBB59449BCA0}"/>
              </a:ext>
            </a:extLst>
          </p:cNvPr>
          <p:cNvSpPr/>
          <p:nvPr/>
        </p:nvSpPr>
        <p:spPr>
          <a:xfrm>
            <a:off x="7587199" y="3068318"/>
            <a:ext cx="1235939" cy="426592"/>
          </a:xfrm>
          <a:prstGeom prst="leftRightArrow">
            <a:avLst>
              <a:gd name="adj1" fmla="val 50000"/>
              <a:gd name="adj2" fmla="val 48237"/>
            </a:avLst>
          </a:prstGeom>
          <a:gradFill>
            <a:gsLst>
              <a:gs pos="89000">
                <a:srgbClr val="BCBCBC"/>
              </a:gs>
              <a:gs pos="10000">
                <a:srgbClr val="7F7F7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箭號: 左-右雙向 51">
            <a:extLst>
              <a:ext uri="{FF2B5EF4-FFF2-40B4-BE49-F238E27FC236}">
                <a16:creationId xmlns:a16="http://schemas.microsoft.com/office/drawing/2014/main" id="{E7D5D5E7-DD83-F360-9115-DB497854B45C}"/>
              </a:ext>
            </a:extLst>
          </p:cNvPr>
          <p:cNvSpPr/>
          <p:nvPr/>
        </p:nvSpPr>
        <p:spPr>
          <a:xfrm>
            <a:off x="7587198" y="3785361"/>
            <a:ext cx="1235939" cy="426592"/>
          </a:xfrm>
          <a:prstGeom prst="leftRightArrow">
            <a:avLst>
              <a:gd name="adj1" fmla="val 50000"/>
              <a:gd name="adj2" fmla="val 48237"/>
            </a:avLst>
          </a:prstGeom>
          <a:gradFill>
            <a:gsLst>
              <a:gs pos="89000">
                <a:srgbClr val="A7A7A7"/>
              </a:gs>
              <a:gs pos="10000">
                <a:srgbClr val="62626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箭號: 左-右雙向 52">
            <a:extLst>
              <a:ext uri="{FF2B5EF4-FFF2-40B4-BE49-F238E27FC236}">
                <a16:creationId xmlns:a16="http://schemas.microsoft.com/office/drawing/2014/main" id="{D4CCCA6B-337A-78AD-63C0-56442834E9A7}"/>
              </a:ext>
            </a:extLst>
          </p:cNvPr>
          <p:cNvSpPr/>
          <p:nvPr/>
        </p:nvSpPr>
        <p:spPr>
          <a:xfrm>
            <a:off x="7595271" y="4517916"/>
            <a:ext cx="1235939" cy="426592"/>
          </a:xfrm>
          <a:prstGeom prst="leftRightArrow">
            <a:avLst>
              <a:gd name="adj1" fmla="val 50000"/>
              <a:gd name="adj2" fmla="val 48237"/>
            </a:avLst>
          </a:prstGeom>
          <a:gradFill>
            <a:gsLst>
              <a:gs pos="89000">
                <a:srgbClr val="868686"/>
              </a:gs>
              <a:gs pos="10000">
                <a:srgbClr val="50505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a:extLst>
              <a:ext uri="{FF2B5EF4-FFF2-40B4-BE49-F238E27FC236}">
                <a16:creationId xmlns:a16="http://schemas.microsoft.com/office/drawing/2014/main" id="{AC116EBA-C163-8729-3AF4-6586AC47EB7E}"/>
              </a:ext>
            </a:extLst>
          </p:cNvPr>
          <p:cNvSpPr txBox="1"/>
          <p:nvPr/>
        </p:nvSpPr>
        <p:spPr>
          <a:xfrm>
            <a:off x="7708281" y="3150474"/>
            <a:ext cx="1012871" cy="246221"/>
          </a:xfrm>
          <a:prstGeom prst="rect">
            <a:avLst/>
          </a:prstGeom>
          <a:noFill/>
        </p:spPr>
        <p:txBody>
          <a:bodyPr wrap="square">
            <a:spAutoFit/>
          </a:bodyPr>
          <a:lstStyle/>
          <a:p>
            <a:pPr algn="ctr"/>
            <a:r>
              <a:rPr lang="en-US" altLang="zh-TW" sz="1000" b="1" dirty="0">
                <a:solidFill>
                  <a:schemeClr val="bg1"/>
                </a:solidFill>
              </a:rPr>
              <a:t>Collaborate</a:t>
            </a:r>
            <a:endParaRPr lang="zh-TW" altLang="en-US" sz="1000" b="1" dirty="0">
              <a:solidFill>
                <a:schemeClr val="bg1"/>
              </a:solidFill>
            </a:endParaRPr>
          </a:p>
        </p:txBody>
      </p:sp>
      <p:sp>
        <p:nvSpPr>
          <p:cNvPr id="55" name="文字方塊 54">
            <a:extLst>
              <a:ext uri="{FF2B5EF4-FFF2-40B4-BE49-F238E27FC236}">
                <a16:creationId xmlns:a16="http://schemas.microsoft.com/office/drawing/2014/main" id="{F4A9D13F-2C90-3CA1-78E7-B723B2FD0C25}"/>
              </a:ext>
            </a:extLst>
          </p:cNvPr>
          <p:cNvSpPr txBox="1"/>
          <p:nvPr/>
        </p:nvSpPr>
        <p:spPr>
          <a:xfrm>
            <a:off x="7435204" y="3863206"/>
            <a:ext cx="1513203" cy="246221"/>
          </a:xfrm>
          <a:prstGeom prst="rect">
            <a:avLst/>
          </a:prstGeom>
          <a:noFill/>
        </p:spPr>
        <p:txBody>
          <a:bodyPr wrap="square">
            <a:spAutoFit/>
          </a:bodyPr>
          <a:lstStyle/>
          <a:p>
            <a:pPr algn="ctr"/>
            <a:r>
              <a:rPr lang="en-US" altLang="zh-TW" sz="1000" b="1" dirty="0">
                <a:solidFill>
                  <a:schemeClr val="bg1"/>
                </a:solidFill>
              </a:rPr>
              <a:t>eCommerce /EDI</a:t>
            </a:r>
            <a:endParaRPr lang="zh-TW" altLang="en-US" sz="1000" b="1" dirty="0">
              <a:solidFill>
                <a:schemeClr val="bg1"/>
              </a:solidFill>
            </a:endParaRPr>
          </a:p>
        </p:txBody>
      </p:sp>
      <p:sp>
        <p:nvSpPr>
          <p:cNvPr id="56" name="文字方塊 55">
            <a:extLst>
              <a:ext uri="{FF2B5EF4-FFF2-40B4-BE49-F238E27FC236}">
                <a16:creationId xmlns:a16="http://schemas.microsoft.com/office/drawing/2014/main" id="{E5358478-5FB5-FA4C-589B-E2DAF8C627EF}"/>
              </a:ext>
            </a:extLst>
          </p:cNvPr>
          <p:cNvSpPr txBox="1"/>
          <p:nvPr/>
        </p:nvSpPr>
        <p:spPr>
          <a:xfrm>
            <a:off x="7455031" y="4612553"/>
            <a:ext cx="1584015" cy="215444"/>
          </a:xfrm>
          <a:prstGeom prst="rect">
            <a:avLst/>
          </a:prstGeom>
          <a:noFill/>
        </p:spPr>
        <p:txBody>
          <a:bodyPr wrap="square">
            <a:spAutoFit/>
          </a:bodyPr>
          <a:lstStyle/>
          <a:p>
            <a:pPr algn="ctr"/>
            <a:r>
              <a:rPr lang="en-US" altLang="zh-TW" sz="800" b="1" dirty="0">
                <a:solidFill>
                  <a:schemeClr val="bg1"/>
                </a:solidFill>
              </a:rPr>
              <a:t>Delivery / Quality RMA</a:t>
            </a:r>
            <a:endParaRPr lang="zh-TW" altLang="en-US" sz="800" b="1" dirty="0">
              <a:solidFill>
                <a:schemeClr val="bg1"/>
              </a:solidFill>
            </a:endParaRPr>
          </a:p>
        </p:txBody>
      </p:sp>
      <p:sp>
        <p:nvSpPr>
          <p:cNvPr id="57" name="箭號: 左-右雙向 56">
            <a:extLst>
              <a:ext uri="{FF2B5EF4-FFF2-40B4-BE49-F238E27FC236}">
                <a16:creationId xmlns:a16="http://schemas.microsoft.com/office/drawing/2014/main" id="{95AC6A1C-C08E-FCD6-D162-FC93C2807697}"/>
              </a:ext>
            </a:extLst>
          </p:cNvPr>
          <p:cNvSpPr/>
          <p:nvPr/>
        </p:nvSpPr>
        <p:spPr>
          <a:xfrm>
            <a:off x="7587828" y="5179348"/>
            <a:ext cx="1235939" cy="426592"/>
          </a:xfrm>
          <a:prstGeom prst="leftRightArrow">
            <a:avLst>
              <a:gd name="adj1" fmla="val 50000"/>
              <a:gd name="adj2" fmla="val 48237"/>
            </a:avLst>
          </a:prstGeom>
          <a:gradFill>
            <a:gsLst>
              <a:gs pos="89000">
                <a:srgbClr val="5AB4D5"/>
              </a:gs>
              <a:gs pos="10000">
                <a:srgbClr val="277B9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文字方塊 57">
            <a:extLst>
              <a:ext uri="{FF2B5EF4-FFF2-40B4-BE49-F238E27FC236}">
                <a16:creationId xmlns:a16="http://schemas.microsoft.com/office/drawing/2014/main" id="{D597342B-422D-3A41-2568-AA9394115A01}"/>
              </a:ext>
            </a:extLst>
          </p:cNvPr>
          <p:cNvSpPr txBox="1"/>
          <p:nvPr/>
        </p:nvSpPr>
        <p:spPr>
          <a:xfrm>
            <a:off x="7518400" y="5260337"/>
            <a:ext cx="1397163" cy="246221"/>
          </a:xfrm>
          <a:prstGeom prst="rect">
            <a:avLst/>
          </a:prstGeom>
          <a:noFill/>
        </p:spPr>
        <p:txBody>
          <a:bodyPr wrap="square">
            <a:spAutoFit/>
          </a:bodyPr>
          <a:lstStyle/>
          <a:p>
            <a:pPr algn="ctr"/>
            <a:r>
              <a:rPr lang="en-US" altLang="zh-TW" sz="1000" b="1" dirty="0">
                <a:solidFill>
                  <a:schemeClr val="bg1"/>
                </a:solidFill>
              </a:rPr>
              <a:t>VIP Portal</a:t>
            </a:r>
            <a:endParaRPr lang="zh-TW" altLang="en-US" sz="1000" b="1" dirty="0">
              <a:solidFill>
                <a:schemeClr val="bg1"/>
              </a:solidFill>
            </a:endParaRPr>
          </a:p>
        </p:txBody>
      </p:sp>
      <p:pic>
        <p:nvPicPr>
          <p:cNvPr id="59" name="圖片 58">
            <a:extLst>
              <a:ext uri="{FF2B5EF4-FFF2-40B4-BE49-F238E27FC236}">
                <a16:creationId xmlns:a16="http://schemas.microsoft.com/office/drawing/2014/main" id="{57FF71E6-7265-DE19-3A1E-6641105A0617}"/>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15948" y="2731809"/>
            <a:ext cx="1012871" cy="862291"/>
          </a:xfrm>
          <a:prstGeom prst="rect">
            <a:avLst/>
          </a:prstGeom>
        </p:spPr>
      </p:pic>
      <p:pic>
        <p:nvPicPr>
          <p:cNvPr id="63" name="圖片 62">
            <a:extLst>
              <a:ext uri="{FF2B5EF4-FFF2-40B4-BE49-F238E27FC236}">
                <a16:creationId xmlns:a16="http://schemas.microsoft.com/office/drawing/2014/main" id="{7CEC5ED5-D86D-220B-A49F-8E74E337D428}"/>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37039" y="5085091"/>
            <a:ext cx="970688" cy="795670"/>
          </a:xfrm>
          <a:prstGeom prst="rect">
            <a:avLst/>
          </a:prstGeom>
        </p:spPr>
      </p:pic>
      <p:pic>
        <p:nvPicPr>
          <p:cNvPr id="64" name="圖片 63">
            <a:extLst>
              <a:ext uri="{FF2B5EF4-FFF2-40B4-BE49-F238E27FC236}">
                <a16:creationId xmlns:a16="http://schemas.microsoft.com/office/drawing/2014/main" id="{115E0B95-DA67-D19B-E81E-1E5F6F7658C9}"/>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60028" y="3567716"/>
            <a:ext cx="970688" cy="728766"/>
          </a:xfrm>
          <a:prstGeom prst="rect">
            <a:avLst/>
          </a:prstGeom>
        </p:spPr>
      </p:pic>
      <p:pic>
        <p:nvPicPr>
          <p:cNvPr id="65" name="圖片 64">
            <a:extLst>
              <a:ext uri="{FF2B5EF4-FFF2-40B4-BE49-F238E27FC236}">
                <a16:creationId xmlns:a16="http://schemas.microsoft.com/office/drawing/2014/main" id="{54C13FD2-AEFD-943A-F41E-C7E445FC257D}"/>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28577" y="4286996"/>
            <a:ext cx="913018" cy="768732"/>
          </a:xfrm>
          <a:prstGeom prst="rect">
            <a:avLst/>
          </a:prstGeom>
        </p:spPr>
      </p:pic>
    </p:spTree>
    <p:extLst>
      <p:ext uri="{BB962C8B-B14F-4D97-AF65-F5344CB8AC3E}">
        <p14:creationId xmlns:p14="http://schemas.microsoft.com/office/powerpoint/2010/main" val="8631624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圖形 66">
            <a:extLst>
              <a:ext uri="{FF2B5EF4-FFF2-40B4-BE49-F238E27FC236}">
                <a16:creationId xmlns:a16="http://schemas.microsoft.com/office/drawing/2014/main" id="{D4D29A31-E203-4B26-82DE-8502FD76A2F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20517" y="0"/>
            <a:ext cx="2671483" cy="2876124"/>
          </a:xfrm>
          <a:prstGeom prst="rect">
            <a:avLst/>
          </a:prstGeom>
        </p:spPr>
      </p:pic>
      <p:pic>
        <p:nvPicPr>
          <p:cNvPr id="68" name="圖形 67">
            <a:extLst>
              <a:ext uri="{FF2B5EF4-FFF2-40B4-BE49-F238E27FC236}">
                <a16:creationId xmlns:a16="http://schemas.microsoft.com/office/drawing/2014/main" id="{011698AF-E692-4608-82F2-675A6A3E8D1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20518" y="2196379"/>
            <a:ext cx="2671481" cy="4661621"/>
          </a:xfrm>
          <a:prstGeom prst="rect">
            <a:avLst/>
          </a:prstGeom>
        </p:spPr>
      </p:pic>
      <p:grpSp>
        <p:nvGrpSpPr>
          <p:cNvPr id="69" name="群組 68">
            <a:extLst>
              <a:ext uri="{FF2B5EF4-FFF2-40B4-BE49-F238E27FC236}">
                <a16:creationId xmlns:a16="http://schemas.microsoft.com/office/drawing/2014/main" id="{670A1BA8-003E-4B6B-A49C-5B02DED89CDC}"/>
              </a:ext>
            </a:extLst>
          </p:cNvPr>
          <p:cNvGrpSpPr/>
          <p:nvPr/>
        </p:nvGrpSpPr>
        <p:grpSpPr>
          <a:xfrm>
            <a:off x="9520517" y="4242278"/>
            <a:ext cx="2615722" cy="2615722"/>
            <a:chOff x="552068" y="3232392"/>
            <a:chExt cx="1533525" cy="1533525"/>
          </a:xfrm>
          <a:effectLst>
            <a:outerShdw blurRad="190500" dist="114300" dir="16620000" sx="94000" sy="94000" algn="l" rotWithShape="0">
              <a:prstClr val="black">
                <a:alpha val="20000"/>
              </a:prstClr>
            </a:outerShdw>
          </a:effectLst>
        </p:grpSpPr>
        <p:pic>
          <p:nvPicPr>
            <p:cNvPr id="70" name="圖形 69">
              <a:extLst>
                <a:ext uri="{FF2B5EF4-FFF2-40B4-BE49-F238E27FC236}">
                  <a16:creationId xmlns:a16="http://schemas.microsoft.com/office/drawing/2014/main" id="{4AE8B4C0-239D-4F9B-A778-5C81D939DDF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2068" y="3232392"/>
              <a:ext cx="1533525" cy="1533525"/>
            </a:xfrm>
            <a:prstGeom prst="rect">
              <a:avLst/>
            </a:prstGeom>
          </p:spPr>
        </p:pic>
        <p:pic>
          <p:nvPicPr>
            <p:cNvPr id="71" name="圖形 70">
              <a:extLst>
                <a:ext uri="{FF2B5EF4-FFF2-40B4-BE49-F238E27FC236}">
                  <a16:creationId xmlns:a16="http://schemas.microsoft.com/office/drawing/2014/main" id="{9C66202E-0B21-497E-AA58-3C33961D646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2069" y="3574972"/>
              <a:ext cx="1190944" cy="1190944"/>
            </a:xfrm>
            <a:prstGeom prst="rect">
              <a:avLst/>
            </a:prstGeom>
          </p:spPr>
        </p:pic>
      </p:grpSp>
      <p:pic>
        <p:nvPicPr>
          <p:cNvPr id="72" name="圖形 71">
            <a:extLst>
              <a:ext uri="{FF2B5EF4-FFF2-40B4-BE49-F238E27FC236}">
                <a16:creationId xmlns:a16="http://schemas.microsoft.com/office/drawing/2014/main" id="{676215CE-2BF0-4A5B-AF9B-8EC805FA4444}"/>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21864"/>
          <a:stretch/>
        </p:blipFill>
        <p:spPr>
          <a:xfrm>
            <a:off x="10230522" y="1731746"/>
            <a:ext cx="1961478" cy="3275780"/>
          </a:xfrm>
          <a:prstGeom prst="rect">
            <a:avLst/>
          </a:prstGeom>
        </p:spPr>
      </p:pic>
      <p:pic>
        <p:nvPicPr>
          <p:cNvPr id="73" name="圖形 72">
            <a:extLst>
              <a:ext uri="{FF2B5EF4-FFF2-40B4-BE49-F238E27FC236}">
                <a16:creationId xmlns:a16="http://schemas.microsoft.com/office/drawing/2014/main" id="{11A06EBB-3909-4C0A-85ED-4BFE15D99ED3}"/>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6200000">
            <a:off x="11170404" y="375045"/>
            <a:ext cx="1229772" cy="701898"/>
          </a:xfrm>
          <a:prstGeom prst="rect">
            <a:avLst/>
          </a:prstGeom>
        </p:spPr>
      </p:pic>
      <p:pic>
        <p:nvPicPr>
          <p:cNvPr id="74" name="圖形 73">
            <a:extLst>
              <a:ext uri="{FF2B5EF4-FFF2-40B4-BE49-F238E27FC236}">
                <a16:creationId xmlns:a16="http://schemas.microsoft.com/office/drawing/2014/main" id="{4422DD5C-68B1-44F9-B2F0-84949A2EBDB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5400000">
            <a:off x="8971396" y="2589269"/>
            <a:ext cx="1710927" cy="807321"/>
          </a:xfrm>
          <a:prstGeom prst="rect">
            <a:avLst/>
          </a:prstGeom>
        </p:spPr>
      </p:pic>
      <p:pic>
        <p:nvPicPr>
          <p:cNvPr id="64" name="圖片 63">
            <a:extLst>
              <a:ext uri="{FF2B5EF4-FFF2-40B4-BE49-F238E27FC236}">
                <a16:creationId xmlns:a16="http://schemas.microsoft.com/office/drawing/2014/main" id="{4EE9A904-2263-495B-846C-D80D7A00B2F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014519" y="4984511"/>
            <a:ext cx="1099852" cy="1099852"/>
          </a:xfrm>
          <a:prstGeom prst="rect">
            <a:avLst/>
          </a:prstGeom>
        </p:spPr>
      </p:pic>
      <p:pic>
        <p:nvPicPr>
          <p:cNvPr id="62" name="圖形 61">
            <a:extLst>
              <a:ext uri="{FF2B5EF4-FFF2-40B4-BE49-F238E27FC236}">
                <a16:creationId xmlns:a16="http://schemas.microsoft.com/office/drawing/2014/main" id="{AF8E5704-11EB-41CD-9B40-AA22D3A90AC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2697" y="5362186"/>
            <a:ext cx="344503" cy="344503"/>
          </a:xfrm>
          <a:prstGeom prst="rect">
            <a:avLst/>
          </a:prstGeom>
        </p:spPr>
      </p:pic>
      <p:pic>
        <p:nvPicPr>
          <p:cNvPr id="57" name="圖形 56">
            <a:extLst>
              <a:ext uri="{FF2B5EF4-FFF2-40B4-BE49-F238E27FC236}">
                <a16:creationId xmlns:a16="http://schemas.microsoft.com/office/drawing/2014/main" id="{8E87EE20-C837-4112-8AAC-5B23EB02EBE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70452" y="3775857"/>
            <a:ext cx="372306" cy="372306"/>
          </a:xfrm>
          <a:prstGeom prst="rect">
            <a:avLst/>
          </a:prstGeom>
        </p:spPr>
      </p:pic>
      <p:pic>
        <p:nvPicPr>
          <p:cNvPr id="30" name="圖片 29">
            <a:extLst>
              <a:ext uri="{FF2B5EF4-FFF2-40B4-BE49-F238E27FC236}">
                <a16:creationId xmlns:a16="http://schemas.microsoft.com/office/drawing/2014/main" id="{9ABF9787-A80F-4D4B-92DA-A3FCA1D2F16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218384" y="3412084"/>
            <a:ext cx="1099852" cy="1099852"/>
          </a:xfrm>
          <a:prstGeom prst="rect">
            <a:avLst/>
          </a:prstGeom>
        </p:spPr>
      </p:pic>
      <p:pic>
        <p:nvPicPr>
          <p:cNvPr id="24" name="圖形 23">
            <a:extLst>
              <a:ext uri="{FF2B5EF4-FFF2-40B4-BE49-F238E27FC236}">
                <a16:creationId xmlns:a16="http://schemas.microsoft.com/office/drawing/2014/main" id="{B16B4FB0-45F2-4622-A8CC-9AEB92A77C0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72697" y="3832513"/>
            <a:ext cx="372306" cy="258995"/>
          </a:xfrm>
          <a:prstGeom prst="rect">
            <a:avLst/>
          </a:prstGeom>
        </p:spPr>
      </p:pic>
      <p:pic>
        <p:nvPicPr>
          <p:cNvPr id="22" name="圖片 21">
            <a:extLst>
              <a:ext uri="{FF2B5EF4-FFF2-40B4-BE49-F238E27FC236}">
                <a16:creationId xmlns:a16="http://schemas.microsoft.com/office/drawing/2014/main" id="{1AA2F913-4619-446F-A9C5-C0504E6FB7E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014519" y="3412084"/>
            <a:ext cx="1099852" cy="1099852"/>
          </a:xfrm>
          <a:prstGeom prst="rect">
            <a:avLst/>
          </a:prstGeom>
        </p:spPr>
      </p:pic>
      <p:pic>
        <p:nvPicPr>
          <p:cNvPr id="14" name="圖片 13">
            <a:extLst>
              <a:ext uri="{FF2B5EF4-FFF2-40B4-BE49-F238E27FC236}">
                <a16:creationId xmlns:a16="http://schemas.microsoft.com/office/drawing/2014/main" id="{CCF2CF78-B15E-448E-926B-2C936E2845C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218386" y="1884678"/>
            <a:ext cx="1099852" cy="1099852"/>
          </a:xfrm>
          <a:prstGeom prst="rect">
            <a:avLst/>
          </a:prstGeom>
        </p:spPr>
      </p:pic>
      <p:pic>
        <p:nvPicPr>
          <p:cNvPr id="12" name="圖形 11">
            <a:extLst>
              <a:ext uri="{FF2B5EF4-FFF2-40B4-BE49-F238E27FC236}">
                <a16:creationId xmlns:a16="http://schemas.microsoft.com/office/drawing/2014/main" id="{98C1016A-45C4-4104-8D04-BA040DA381A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070452" y="2248451"/>
            <a:ext cx="372306" cy="372306"/>
          </a:xfrm>
          <a:prstGeom prst="rect">
            <a:avLst/>
          </a:prstGeom>
        </p:spPr>
      </p:pic>
      <p:pic>
        <p:nvPicPr>
          <p:cNvPr id="4" name="圖片 3">
            <a:extLst>
              <a:ext uri="{FF2B5EF4-FFF2-40B4-BE49-F238E27FC236}">
                <a16:creationId xmlns:a16="http://schemas.microsoft.com/office/drawing/2014/main" id="{97034842-BD33-4621-9091-51AB18566192}"/>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014521" y="1884678"/>
            <a:ext cx="1099852" cy="1099852"/>
          </a:xfrm>
          <a:prstGeom prst="rect">
            <a:avLst/>
          </a:prstGeom>
        </p:spPr>
      </p:pic>
      <p:pic>
        <p:nvPicPr>
          <p:cNvPr id="15" name="圖形 14">
            <a:extLst>
              <a:ext uri="{FF2B5EF4-FFF2-40B4-BE49-F238E27FC236}">
                <a16:creationId xmlns:a16="http://schemas.microsoft.com/office/drawing/2014/main" id="{8F7321D7-5012-40BC-ADBF-B2B30B03FFDE}"/>
              </a:ext>
            </a:extLst>
          </p:cNvPr>
          <p:cNvPicPr>
            <a:picLocks noChangeAspect="1"/>
          </p:cNvPicPr>
          <p:nvPr/>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840993" y="1433383"/>
            <a:ext cx="11351007" cy="55607"/>
          </a:xfrm>
          <a:prstGeom prst="rect">
            <a:avLst/>
          </a:prstGeom>
          <a:effectLst>
            <a:outerShdw blurRad="165100" dist="228600" dir="2400000" algn="tl" rotWithShape="0">
              <a:prstClr val="black">
                <a:alpha val="40000"/>
              </a:prstClr>
            </a:outerShdw>
          </a:effectLst>
        </p:spPr>
      </p:pic>
      <p:sp>
        <p:nvSpPr>
          <p:cNvPr id="16" name="文字方塊 15">
            <a:extLst>
              <a:ext uri="{FF2B5EF4-FFF2-40B4-BE49-F238E27FC236}">
                <a16:creationId xmlns:a16="http://schemas.microsoft.com/office/drawing/2014/main" id="{5674418D-3E19-4761-BFF0-42D2032229F8}"/>
              </a:ext>
            </a:extLst>
          </p:cNvPr>
          <p:cNvSpPr txBox="1"/>
          <p:nvPr/>
        </p:nvSpPr>
        <p:spPr>
          <a:xfrm>
            <a:off x="840993" y="454237"/>
            <a:ext cx="11458126" cy="769441"/>
          </a:xfrm>
          <a:prstGeom prst="rect">
            <a:avLst/>
          </a:prstGeom>
          <a:noFill/>
        </p:spPr>
        <p:txBody>
          <a:bodyPr wrap="square" rtlCol="0">
            <a:spAutoFit/>
          </a:bodyPr>
          <a:lstStyle/>
          <a:p>
            <a:pPr>
              <a:defRPr/>
            </a:pPr>
            <a:r>
              <a:rPr lang="en-US" altLang="zh-TW" sz="4400" b="1" dirty="0">
                <a:cs typeface="+mn-ea"/>
                <a:sym typeface="+mn-lt"/>
              </a:rPr>
              <a:t>Get in Touch</a:t>
            </a:r>
            <a:endParaRPr lang="zh-TW" altLang="en-US" sz="4400" b="1" dirty="0">
              <a:cs typeface="+mn-ea"/>
              <a:sym typeface="+mn-lt"/>
            </a:endParaRPr>
          </a:p>
        </p:txBody>
      </p:sp>
      <p:sp>
        <p:nvSpPr>
          <p:cNvPr id="29" name="文字方塊 28">
            <a:extLst>
              <a:ext uri="{FF2B5EF4-FFF2-40B4-BE49-F238E27FC236}">
                <a16:creationId xmlns:a16="http://schemas.microsoft.com/office/drawing/2014/main" id="{2680682A-21DB-4BDE-872B-7D0016E4F86F}"/>
              </a:ext>
            </a:extLst>
          </p:cNvPr>
          <p:cNvSpPr txBox="1"/>
          <p:nvPr/>
        </p:nvSpPr>
        <p:spPr>
          <a:xfrm>
            <a:off x="1303543" y="2265327"/>
            <a:ext cx="4057791" cy="338554"/>
          </a:xfrm>
          <a:prstGeom prst="rect">
            <a:avLst/>
          </a:prstGeom>
          <a:noFill/>
        </p:spPr>
        <p:txBody>
          <a:bodyPr wrap="square" rtlCol="0">
            <a:spAutoFit/>
          </a:bodyPr>
          <a:lstStyle/>
          <a:p>
            <a:r>
              <a:rPr lang="en-US" altLang="zh-TW" sz="1600" dirty="0">
                <a:cs typeface="+mn-ea"/>
                <a:sym typeface="+mn-lt"/>
              </a:rPr>
              <a:t>www.qnap.com</a:t>
            </a:r>
            <a:endParaRPr lang="zh-TW" altLang="zh-TW" sz="1600">
              <a:cs typeface="+mn-ea"/>
              <a:sym typeface="+mn-lt"/>
            </a:endParaRPr>
          </a:p>
        </p:txBody>
      </p:sp>
      <p:pic>
        <p:nvPicPr>
          <p:cNvPr id="8" name="圖形 7">
            <a:extLst>
              <a:ext uri="{FF2B5EF4-FFF2-40B4-BE49-F238E27FC236}">
                <a16:creationId xmlns:a16="http://schemas.microsoft.com/office/drawing/2014/main" id="{98CB57BA-36F6-4E8C-BEEE-2562F805FE9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86599" y="2262353"/>
            <a:ext cx="344503" cy="344503"/>
          </a:xfrm>
          <a:prstGeom prst="rect">
            <a:avLst/>
          </a:prstGeom>
        </p:spPr>
      </p:pic>
      <p:sp>
        <p:nvSpPr>
          <p:cNvPr id="35" name="文字方塊 34">
            <a:extLst>
              <a:ext uri="{FF2B5EF4-FFF2-40B4-BE49-F238E27FC236}">
                <a16:creationId xmlns:a16="http://schemas.microsoft.com/office/drawing/2014/main" id="{BEA341FA-344B-420F-B463-B7C3D242E81D}"/>
              </a:ext>
            </a:extLst>
          </p:cNvPr>
          <p:cNvSpPr txBox="1"/>
          <p:nvPr/>
        </p:nvSpPr>
        <p:spPr>
          <a:xfrm>
            <a:off x="5487641" y="2265327"/>
            <a:ext cx="4057791" cy="338554"/>
          </a:xfrm>
          <a:prstGeom prst="rect">
            <a:avLst/>
          </a:prstGeom>
          <a:noFill/>
        </p:spPr>
        <p:txBody>
          <a:bodyPr wrap="square" rtlCol="0">
            <a:spAutoFit/>
          </a:bodyPr>
          <a:lstStyle/>
          <a:p>
            <a:r>
              <a:rPr lang="en-US" altLang="zh-TW" sz="1600" dirty="0">
                <a:cs typeface="+mn-ea"/>
                <a:sym typeface="+mn-lt"/>
              </a:rPr>
              <a:t>Facebook</a:t>
            </a:r>
            <a:endParaRPr lang="zh-TW" altLang="zh-TW" sz="1600">
              <a:cs typeface="+mn-ea"/>
              <a:sym typeface="+mn-lt"/>
            </a:endParaRPr>
          </a:p>
        </p:txBody>
      </p:sp>
      <p:sp>
        <p:nvSpPr>
          <p:cNvPr id="54" name="文字方塊 53">
            <a:extLst>
              <a:ext uri="{FF2B5EF4-FFF2-40B4-BE49-F238E27FC236}">
                <a16:creationId xmlns:a16="http://schemas.microsoft.com/office/drawing/2014/main" id="{53CA78BF-9F5B-49B8-97A7-283594A68C5A}"/>
              </a:ext>
            </a:extLst>
          </p:cNvPr>
          <p:cNvSpPr txBox="1"/>
          <p:nvPr/>
        </p:nvSpPr>
        <p:spPr>
          <a:xfrm>
            <a:off x="1303543" y="3792733"/>
            <a:ext cx="4057791" cy="338554"/>
          </a:xfrm>
          <a:prstGeom prst="rect">
            <a:avLst/>
          </a:prstGeom>
          <a:noFill/>
        </p:spPr>
        <p:txBody>
          <a:bodyPr wrap="square" rtlCol="0">
            <a:spAutoFit/>
          </a:bodyPr>
          <a:lstStyle/>
          <a:p>
            <a:r>
              <a:rPr lang="en-US" altLang="zh-TW" sz="1600" dirty="0">
                <a:cs typeface="+mn-ea"/>
                <a:sym typeface="+mn-lt"/>
              </a:rPr>
              <a:t>YouTube</a:t>
            </a:r>
            <a:endParaRPr lang="zh-TW" altLang="zh-TW" sz="1600">
              <a:cs typeface="+mn-ea"/>
              <a:sym typeface="+mn-lt"/>
            </a:endParaRPr>
          </a:p>
        </p:txBody>
      </p:sp>
      <p:sp>
        <p:nvSpPr>
          <p:cNvPr id="56" name="文字方塊 55">
            <a:extLst>
              <a:ext uri="{FF2B5EF4-FFF2-40B4-BE49-F238E27FC236}">
                <a16:creationId xmlns:a16="http://schemas.microsoft.com/office/drawing/2014/main" id="{DEE82323-27AD-454D-80A4-E81DF8CDF2EC}"/>
              </a:ext>
            </a:extLst>
          </p:cNvPr>
          <p:cNvSpPr txBox="1"/>
          <p:nvPr/>
        </p:nvSpPr>
        <p:spPr>
          <a:xfrm>
            <a:off x="5462725" y="3799767"/>
            <a:ext cx="4057791" cy="338554"/>
          </a:xfrm>
          <a:prstGeom prst="rect">
            <a:avLst/>
          </a:prstGeom>
          <a:noFill/>
        </p:spPr>
        <p:txBody>
          <a:bodyPr wrap="square" rtlCol="0">
            <a:spAutoFit/>
          </a:bodyPr>
          <a:lstStyle/>
          <a:p>
            <a:r>
              <a:rPr lang="en-US" altLang="zh-TW" sz="1600" dirty="0">
                <a:cs typeface="+mn-ea"/>
                <a:sym typeface="+mn-lt"/>
              </a:rPr>
              <a:t>Instagram</a:t>
            </a:r>
            <a:endParaRPr lang="zh-TW" altLang="zh-TW" sz="1600">
              <a:cs typeface="+mn-ea"/>
              <a:sym typeface="+mn-lt"/>
            </a:endParaRPr>
          </a:p>
        </p:txBody>
      </p:sp>
      <p:sp>
        <p:nvSpPr>
          <p:cNvPr id="60" name="文字方塊 59">
            <a:extLst>
              <a:ext uri="{FF2B5EF4-FFF2-40B4-BE49-F238E27FC236}">
                <a16:creationId xmlns:a16="http://schemas.microsoft.com/office/drawing/2014/main" id="{9C0B2221-329F-40A1-980B-0330EF4D7BAF}"/>
              </a:ext>
            </a:extLst>
          </p:cNvPr>
          <p:cNvSpPr txBox="1"/>
          <p:nvPr/>
        </p:nvSpPr>
        <p:spPr>
          <a:xfrm>
            <a:off x="1303543" y="5365160"/>
            <a:ext cx="4057791" cy="338554"/>
          </a:xfrm>
          <a:prstGeom prst="rect">
            <a:avLst/>
          </a:prstGeom>
          <a:noFill/>
        </p:spPr>
        <p:txBody>
          <a:bodyPr wrap="square" rtlCol="0">
            <a:spAutoFit/>
          </a:bodyPr>
          <a:lstStyle/>
          <a:p>
            <a:r>
              <a:rPr lang="en-US" altLang="zh-TW" sz="1600" dirty="0">
                <a:cs typeface="+mn-ea"/>
                <a:sym typeface="+mn-lt"/>
              </a:rPr>
              <a:t>Subscribe</a:t>
            </a:r>
            <a:endParaRPr lang="zh-TW" altLang="zh-TW" sz="1600">
              <a:cs typeface="+mn-ea"/>
              <a:sym typeface="+mn-lt"/>
            </a:endParaRPr>
          </a:p>
        </p:txBody>
      </p:sp>
    </p:spTree>
    <p:extLst>
      <p:ext uri="{BB962C8B-B14F-4D97-AF65-F5344CB8AC3E}">
        <p14:creationId xmlns:p14="http://schemas.microsoft.com/office/powerpoint/2010/main" val="7876197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52663677-D207-497B-93AF-E54C7EF1C282}"/>
              </a:ext>
            </a:extLst>
          </p:cNvPr>
          <p:cNvSpPr txBox="1"/>
          <p:nvPr/>
        </p:nvSpPr>
        <p:spPr>
          <a:xfrm>
            <a:off x="384702" y="6076201"/>
            <a:ext cx="7197626" cy="556306"/>
          </a:xfrm>
          <a:prstGeom prst="rect">
            <a:avLst/>
          </a:prstGeom>
          <a:noFill/>
        </p:spPr>
        <p:txBody>
          <a:bodyPr wrap="square" rtlCol="0">
            <a:spAutoFit/>
          </a:bodyPr>
          <a:lstStyle/>
          <a:p>
            <a:pPr fontAlgn="base">
              <a:lnSpc>
                <a:spcPct val="150000"/>
              </a:lnSpc>
            </a:pPr>
            <a:r>
              <a:rPr lang="en-US" altLang="zh-TW" sz="700" spc="150" dirty="0">
                <a:cs typeface="+mn-ea"/>
                <a:sym typeface="+mn-lt"/>
              </a:rPr>
              <a:t>Copyright© 2022 QNAP Systems, Inc. All rights reserved. QNAP® and other names of QNAP Products are proprietary marks or registered trademarks of QNAP Systems, Inc. Other products and company names mentioned herein are trademarks of their respective holders.​​​​​​​</a:t>
            </a:r>
          </a:p>
        </p:txBody>
      </p:sp>
      <p:pic>
        <p:nvPicPr>
          <p:cNvPr id="16" name="圖形 15">
            <a:extLst>
              <a:ext uri="{FF2B5EF4-FFF2-40B4-BE49-F238E27FC236}">
                <a16:creationId xmlns:a16="http://schemas.microsoft.com/office/drawing/2014/main" id="{817AA637-4849-4F74-B8F5-F963D40A1ECA}"/>
              </a:ext>
            </a:extLst>
          </p:cNvPr>
          <p:cNvPicPr>
            <a:picLocks noChangeAspect="1"/>
          </p:cNvPicPr>
          <p:nvPr/>
        </p:nvPicPr>
        <p:blipFill>
          <a:blip r:embed="rId2">
            <a:alphaModFix/>
            <a:extLst>
              <a:ext uri="{96DAC541-7B7A-43D3-8B79-37D633B846F1}">
                <asvg:svgBlip xmlns:asvg="http://schemas.microsoft.com/office/drawing/2016/SVG/main" r:embed="rId3"/>
              </a:ext>
            </a:extLst>
          </a:blip>
          <a:stretch>
            <a:fillRect/>
          </a:stretch>
        </p:blipFill>
        <p:spPr>
          <a:xfrm>
            <a:off x="432260" y="5557592"/>
            <a:ext cx="1335645" cy="238824"/>
          </a:xfrm>
          <a:prstGeom prst="rect">
            <a:avLst/>
          </a:prstGeom>
        </p:spPr>
      </p:pic>
      <p:cxnSp>
        <p:nvCxnSpPr>
          <p:cNvPr id="17" name="直線接點 16">
            <a:extLst>
              <a:ext uri="{FF2B5EF4-FFF2-40B4-BE49-F238E27FC236}">
                <a16:creationId xmlns:a16="http://schemas.microsoft.com/office/drawing/2014/main" id="{D4DEF53A-7D7C-47A3-A27D-61DE590BA96C}"/>
              </a:ext>
            </a:extLst>
          </p:cNvPr>
          <p:cNvCxnSpPr>
            <a:cxnSpLocks/>
          </p:cNvCxnSpPr>
          <p:nvPr/>
        </p:nvCxnSpPr>
        <p:spPr>
          <a:xfrm>
            <a:off x="432260" y="5969285"/>
            <a:ext cx="70267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473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FB262EE3-A3EB-B360-BBB6-DB40BE1C51FD}"/>
              </a:ext>
            </a:extLst>
          </p:cNvPr>
          <p:cNvSpPr txBox="1"/>
          <p:nvPr/>
        </p:nvSpPr>
        <p:spPr>
          <a:xfrm>
            <a:off x="697005" y="381000"/>
            <a:ext cx="11044831" cy="861774"/>
          </a:xfrm>
          <a:prstGeom prst="rect">
            <a:avLst/>
          </a:prstGeom>
          <a:noFill/>
        </p:spPr>
        <p:txBody>
          <a:bodyPr wrap="square" rtlCol="0">
            <a:spAutoFit/>
          </a:bodyPr>
          <a:lstStyle/>
          <a:p>
            <a:r>
              <a:rPr lang="en-US" sz="5000" b="1" dirty="0">
                <a:cs typeface="+mn-ea"/>
                <a:sym typeface="+mn-lt"/>
              </a:rPr>
              <a:t>Corporate Leadership</a:t>
            </a:r>
          </a:p>
        </p:txBody>
      </p:sp>
      <p:sp>
        <p:nvSpPr>
          <p:cNvPr id="9" name="文字方塊 8">
            <a:extLst>
              <a:ext uri="{FF2B5EF4-FFF2-40B4-BE49-F238E27FC236}">
                <a16:creationId xmlns:a16="http://schemas.microsoft.com/office/drawing/2014/main" id="{6CF611EE-C4A4-74EE-5EFB-73B1F6ECD558}"/>
              </a:ext>
            </a:extLst>
          </p:cNvPr>
          <p:cNvSpPr txBox="1"/>
          <p:nvPr/>
        </p:nvSpPr>
        <p:spPr>
          <a:xfrm>
            <a:off x="5433327" y="2385489"/>
            <a:ext cx="3091277" cy="346249"/>
          </a:xfrm>
          <a:prstGeom prst="rect">
            <a:avLst/>
          </a:prstGeom>
          <a:noFill/>
        </p:spPr>
        <p:txBody>
          <a:bodyPr wrap="square">
            <a:spAutoFit/>
          </a:bodyPr>
          <a:lstStyle/>
          <a:p>
            <a:r>
              <a:rPr lang="en-US" sz="1650" b="1" dirty="0">
                <a:solidFill>
                  <a:srgbClr val="0B607B"/>
                </a:solidFill>
                <a:cs typeface="+mn-ea"/>
                <a:sym typeface="+mn-lt"/>
              </a:rPr>
              <a:t>Teddy Kuo</a:t>
            </a:r>
            <a:r>
              <a:rPr lang="en-US" sz="1650" dirty="0">
                <a:cs typeface="+mn-ea"/>
                <a:sym typeface="+mn-lt"/>
              </a:rPr>
              <a:t> </a:t>
            </a:r>
          </a:p>
        </p:txBody>
      </p:sp>
      <p:sp>
        <p:nvSpPr>
          <p:cNvPr id="5" name="矩形: 圓角 4">
            <a:extLst>
              <a:ext uri="{FF2B5EF4-FFF2-40B4-BE49-F238E27FC236}">
                <a16:creationId xmlns:a16="http://schemas.microsoft.com/office/drawing/2014/main" id="{DA1F2958-A311-A820-5B9C-A48CB316C332}"/>
              </a:ext>
            </a:extLst>
          </p:cNvPr>
          <p:cNvSpPr/>
          <p:nvPr/>
        </p:nvSpPr>
        <p:spPr>
          <a:xfrm>
            <a:off x="5486968" y="1936689"/>
            <a:ext cx="2160742" cy="448799"/>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6" name="文字方塊 5">
            <a:extLst>
              <a:ext uri="{FF2B5EF4-FFF2-40B4-BE49-F238E27FC236}">
                <a16:creationId xmlns:a16="http://schemas.microsoft.com/office/drawing/2014/main" id="{AC30E62A-B244-7216-79E1-B226DDC7E12D}"/>
              </a:ext>
            </a:extLst>
          </p:cNvPr>
          <p:cNvSpPr txBox="1"/>
          <p:nvPr/>
        </p:nvSpPr>
        <p:spPr>
          <a:xfrm>
            <a:off x="5299479" y="1946043"/>
            <a:ext cx="2585633" cy="369332"/>
          </a:xfrm>
          <a:prstGeom prst="rect">
            <a:avLst/>
          </a:prstGeom>
          <a:noFill/>
        </p:spPr>
        <p:txBody>
          <a:bodyPr wrap="square">
            <a:spAutoFit/>
          </a:bodyPr>
          <a:lstStyle/>
          <a:p>
            <a:pPr algn="ctr"/>
            <a:r>
              <a:rPr lang="en-US" b="1" dirty="0">
                <a:solidFill>
                  <a:schemeClr val="bg1"/>
                </a:solidFill>
                <a:cs typeface="+mn-ea"/>
                <a:sym typeface="+mn-lt"/>
              </a:rPr>
              <a:t>Chairman of QNAP</a:t>
            </a:r>
          </a:p>
        </p:txBody>
      </p:sp>
      <p:sp>
        <p:nvSpPr>
          <p:cNvPr id="15" name="文字方塊 14">
            <a:extLst>
              <a:ext uri="{FF2B5EF4-FFF2-40B4-BE49-F238E27FC236}">
                <a16:creationId xmlns:a16="http://schemas.microsoft.com/office/drawing/2014/main" id="{887982EF-014B-D8ED-7352-E5BFC6384CC4}"/>
              </a:ext>
            </a:extLst>
          </p:cNvPr>
          <p:cNvSpPr txBox="1"/>
          <p:nvPr/>
        </p:nvSpPr>
        <p:spPr>
          <a:xfrm>
            <a:off x="5455927" y="3529929"/>
            <a:ext cx="3091277" cy="346249"/>
          </a:xfrm>
          <a:prstGeom prst="rect">
            <a:avLst/>
          </a:prstGeom>
          <a:noFill/>
        </p:spPr>
        <p:txBody>
          <a:bodyPr wrap="square">
            <a:spAutoFit/>
          </a:bodyPr>
          <a:lstStyle/>
          <a:p>
            <a:r>
              <a:rPr lang="en-US" sz="1650" b="1" dirty="0">
                <a:solidFill>
                  <a:srgbClr val="0B607B"/>
                </a:solidFill>
                <a:cs typeface="+mn-ea"/>
                <a:sym typeface="+mn-lt"/>
              </a:rPr>
              <a:t>Meiji Chang </a:t>
            </a:r>
          </a:p>
        </p:txBody>
      </p:sp>
      <p:pic>
        <p:nvPicPr>
          <p:cNvPr id="64" name="圖片 63">
            <a:extLst>
              <a:ext uri="{FF2B5EF4-FFF2-40B4-BE49-F238E27FC236}">
                <a16:creationId xmlns:a16="http://schemas.microsoft.com/office/drawing/2014/main" id="{55B99B18-B567-A00A-DF7C-4062CBB2C5D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07719" y="1825033"/>
            <a:ext cx="891760" cy="891760"/>
          </a:xfrm>
          <a:prstGeom prst="rect">
            <a:avLst/>
          </a:prstGeom>
          <a:effectLst>
            <a:outerShdw blurRad="431800" dist="355600" dir="1740000" algn="ctr" rotWithShape="0">
              <a:srgbClr val="000000">
                <a:alpha val="23000"/>
              </a:srgbClr>
            </a:outerShdw>
          </a:effectLst>
        </p:spPr>
      </p:pic>
      <p:pic>
        <p:nvPicPr>
          <p:cNvPr id="67" name="圖片 66">
            <a:extLst>
              <a:ext uri="{FF2B5EF4-FFF2-40B4-BE49-F238E27FC236}">
                <a16:creationId xmlns:a16="http://schemas.microsoft.com/office/drawing/2014/main" id="{B2017025-ED47-7B79-5D63-FB61A0FE81B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12980" y="3023244"/>
            <a:ext cx="806592" cy="806592"/>
          </a:xfrm>
          <a:prstGeom prst="rect">
            <a:avLst/>
          </a:prstGeom>
          <a:effectLst>
            <a:outerShdw blurRad="431800" dist="355600" dir="1740000" algn="ctr" rotWithShape="0">
              <a:srgbClr val="000000">
                <a:alpha val="23000"/>
              </a:srgbClr>
            </a:outerShdw>
          </a:effectLst>
        </p:spPr>
      </p:pic>
      <p:sp>
        <p:nvSpPr>
          <p:cNvPr id="16" name="文字方塊 15">
            <a:extLst>
              <a:ext uri="{FF2B5EF4-FFF2-40B4-BE49-F238E27FC236}">
                <a16:creationId xmlns:a16="http://schemas.microsoft.com/office/drawing/2014/main" id="{4CC501FE-92C1-EFA6-7C93-CB4AEB788E66}"/>
              </a:ext>
            </a:extLst>
          </p:cNvPr>
          <p:cNvSpPr txBox="1"/>
          <p:nvPr/>
        </p:nvSpPr>
        <p:spPr>
          <a:xfrm>
            <a:off x="1630045" y="5524948"/>
            <a:ext cx="1169664" cy="656398"/>
          </a:xfrm>
          <a:prstGeom prst="rect">
            <a:avLst/>
          </a:prstGeom>
          <a:noFill/>
        </p:spPr>
        <p:txBody>
          <a:bodyPr wrap="square">
            <a:spAutoFit/>
          </a:bodyPr>
          <a:lstStyle/>
          <a:p>
            <a:pPr>
              <a:lnSpc>
                <a:spcPts val="1500"/>
              </a:lnSpc>
            </a:pPr>
            <a:r>
              <a:rPr lang="en-US" sz="1200" b="1" dirty="0">
                <a:solidFill>
                  <a:srgbClr val="0B607B"/>
                </a:solidFill>
                <a:cs typeface="+mn-ea"/>
                <a:sym typeface="+mn-lt"/>
              </a:rPr>
              <a:t>Siimon Tsai</a:t>
            </a:r>
          </a:p>
          <a:p>
            <a:pPr>
              <a:lnSpc>
                <a:spcPts val="1500"/>
              </a:lnSpc>
            </a:pPr>
            <a:r>
              <a:rPr lang="en-US" sz="1200" dirty="0">
                <a:cs typeface="+mn-ea"/>
                <a:sym typeface="+mn-lt"/>
              </a:rPr>
              <a:t>Regional VP of Canada</a:t>
            </a:r>
          </a:p>
        </p:txBody>
      </p:sp>
      <p:sp>
        <p:nvSpPr>
          <p:cNvPr id="17" name="矩形: 圓角 16">
            <a:extLst>
              <a:ext uri="{FF2B5EF4-FFF2-40B4-BE49-F238E27FC236}">
                <a16:creationId xmlns:a16="http://schemas.microsoft.com/office/drawing/2014/main" id="{4EA7798B-BC69-766D-F51D-FC96421DDC33}"/>
              </a:ext>
            </a:extLst>
          </p:cNvPr>
          <p:cNvSpPr/>
          <p:nvPr/>
        </p:nvSpPr>
        <p:spPr>
          <a:xfrm>
            <a:off x="754676" y="5217749"/>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18" name="文字方塊 17">
            <a:extLst>
              <a:ext uri="{FF2B5EF4-FFF2-40B4-BE49-F238E27FC236}">
                <a16:creationId xmlns:a16="http://schemas.microsoft.com/office/drawing/2014/main" id="{5C29FD2D-0437-BACC-9A1D-CF36D36D9CB5}"/>
              </a:ext>
            </a:extLst>
          </p:cNvPr>
          <p:cNvSpPr txBox="1"/>
          <p:nvPr/>
        </p:nvSpPr>
        <p:spPr>
          <a:xfrm>
            <a:off x="509698" y="5176222"/>
            <a:ext cx="1208804" cy="323165"/>
          </a:xfrm>
          <a:prstGeom prst="rect">
            <a:avLst/>
          </a:prstGeom>
          <a:noFill/>
        </p:spPr>
        <p:txBody>
          <a:bodyPr wrap="square">
            <a:spAutoFit/>
          </a:bodyPr>
          <a:lstStyle/>
          <a:p>
            <a:pPr algn="ctr"/>
            <a:r>
              <a:rPr lang="en-US" sz="1500" b="1" i="0" dirty="0">
                <a:solidFill>
                  <a:schemeClr val="bg1"/>
                </a:solidFill>
                <a:cs typeface="+mn-ea"/>
                <a:sym typeface="+mn-lt"/>
              </a:rPr>
              <a:t>QUS</a:t>
            </a:r>
          </a:p>
        </p:txBody>
      </p:sp>
      <p:sp>
        <p:nvSpPr>
          <p:cNvPr id="19" name="矩形: 圓角 18">
            <a:extLst>
              <a:ext uri="{FF2B5EF4-FFF2-40B4-BE49-F238E27FC236}">
                <a16:creationId xmlns:a16="http://schemas.microsoft.com/office/drawing/2014/main" id="{1C8AEC27-6E1A-216C-B4D5-16925EC83FEC}"/>
              </a:ext>
            </a:extLst>
          </p:cNvPr>
          <p:cNvSpPr/>
          <p:nvPr/>
        </p:nvSpPr>
        <p:spPr>
          <a:xfrm>
            <a:off x="1787542" y="5216030"/>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20" name="文字方塊 19">
            <a:extLst>
              <a:ext uri="{FF2B5EF4-FFF2-40B4-BE49-F238E27FC236}">
                <a16:creationId xmlns:a16="http://schemas.microsoft.com/office/drawing/2014/main" id="{C0DA6687-6E1A-93DC-F087-B96A0FDEFC8D}"/>
              </a:ext>
            </a:extLst>
          </p:cNvPr>
          <p:cNvSpPr txBox="1"/>
          <p:nvPr/>
        </p:nvSpPr>
        <p:spPr>
          <a:xfrm>
            <a:off x="1529980" y="5150387"/>
            <a:ext cx="1208804" cy="323165"/>
          </a:xfrm>
          <a:prstGeom prst="rect">
            <a:avLst/>
          </a:prstGeom>
          <a:noFill/>
        </p:spPr>
        <p:txBody>
          <a:bodyPr wrap="square">
            <a:spAutoFit/>
          </a:bodyPr>
          <a:lstStyle/>
          <a:p>
            <a:pPr algn="ctr"/>
            <a:r>
              <a:rPr lang="en-US" sz="1500" b="1" i="0" dirty="0">
                <a:solidFill>
                  <a:schemeClr val="bg1"/>
                </a:solidFill>
                <a:cs typeface="+mn-ea"/>
                <a:sym typeface="+mn-lt"/>
              </a:rPr>
              <a:t>QCA</a:t>
            </a:r>
          </a:p>
        </p:txBody>
      </p:sp>
      <p:sp>
        <p:nvSpPr>
          <p:cNvPr id="21" name="文字方塊 20">
            <a:extLst>
              <a:ext uri="{FF2B5EF4-FFF2-40B4-BE49-F238E27FC236}">
                <a16:creationId xmlns:a16="http://schemas.microsoft.com/office/drawing/2014/main" id="{2CDDF836-0C7B-AFDE-D24A-777125BDE0C7}"/>
              </a:ext>
            </a:extLst>
          </p:cNvPr>
          <p:cNvSpPr txBox="1"/>
          <p:nvPr/>
        </p:nvSpPr>
        <p:spPr>
          <a:xfrm>
            <a:off x="618321" y="5524948"/>
            <a:ext cx="1049177" cy="656398"/>
          </a:xfrm>
          <a:prstGeom prst="rect">
            <a:avLst/>
          </a:prstGeom>
          <a:noFill/>
        </p:spPr>
        <p:txBody>
          <a:bodyPr wrap="square">
            <a:spAutoFit/>
          </a:bodyPr>
          <a:lstStyle/>
          <a:p>
            <a:pPr>
              <a:lnSpc>
                <a:spcPts val="1500"/>
              </a:lnSpc>
            </a:pPr>
            <a:r>
              <a:rPr lang="en-US" sz="1200" b="1" dirty="0">
                <a:solidFill>
                  <a:srgbClr val="0B607B"/>
                </a:solidFill>
                <a:cs typeface="+mn-ea"/>
                <a:sym typeface="+mn-lt"/>
              </a:rPr>
              <a:t>James Wu</a:t>
            </a:r>
          </a:p>
          <a:p>
            <a:pPr>
              <a:lnSpc>
                <a:spcPts val="1500"/>
              </a:lnSpc>
            </a:pPr>
            <a:r>
              <a:rPr lang="en-US" sz="1200" dirty="0">
                <a:cs typeface="+mn-ea"/>
                <a:sym typeface="+mn-lt"/>
              </a:rPr>
              <a:t>Regional VP of US</a:t>
            </a:r>
          </a:p>
        </p:txBody>
      </p:sp>
      <p:sp>
        <p:nvSpPr>
          <p:cNvPr id="23" name="文字方塊 22">
            <a:extLst>
              <a:ext uri="{FF2B5EF4-FFF2-40B4-BE49-F238E27FC236}">
                <a16:creationId xmlns:a16="http://schemas.microsoft.com/office/drawing/2014/main" id="{4AE3EACC-CABB-4090-EED0-BD73D14031FB}"/>
              </a:ext>
            </a:extLst>
          </p:cNvPr>
          <p:cNvSpPr txBox="1"/>
          <p:nvPr/>
        </p:nvSpPr>
        <p:spPr>
          <a:xfrm>
            <a:off x="3765117" y="5512816"/>
            <a:ext cx="1169665" cy="1102033"/>
          </a:xfrm>
          <a:prstGeom prst="rect">
            <a:avLst/>
          </a:prstGeom>
          <a:noFill/>
        </p:spPr>
        <p:txBody>
          <a:bodyPr wrap="square">
            <a:spAutoFit/>
          </a:bodyPr>
          <a:lstStyle/>
          <a:p>
            <a:pPr>
              <a:lnSpc>
                <a:spcPts val="1600"/>
              </a:lnSpc>
            </a:pPr>
            <a:r>
              <a:rPr lang="en-US" sz="1200" b="1" dirty="0">
                <a:solidFill>
                  <a:srgbClr val="0B607B"/>
                </a:solidFill>
                <a:cs typeface="+mn-ea"/>
                <a:sym typeface="+mn-lt"/>
              </a:rPr>
              <a:t>Bryon Lin</a:t>
            </a:r>
          </a:p>
          <a:p>
            <a:pPr>
              <a:lnSpc>
                <a:spcPts val="1600"/>
              </a:lnSpc>
            </a:pPr>
            <a:r>
              <a:rPr lang="en-US" sz="1200" dirty="0">
                <a:cs typeface="+mn-ea"/>
                <a:sym typeface="+mn-lt"/>
              </a:rPr>
              <a:t>General Manager of GeneVisio Co., Ltd. </a:t>
            </a:r>
          </a:p>
        </p:txBody>
      </p:sp>
      <p:sp>
        <p:nvSpPr>
          <p:cNvPr id="24" name="矩形: 圓角 23">
            <a:extLst>
              <a:ext uri="{FF2B5EF4-FFF2-40B4-BE49-F238E27FC236}">
                <a16:creationId xmlns:a16="http://schemas.microsoft.com/office/drawing/2014/main" id="{646E0FD7-A699-5A2C-C65F-026266B2E538}"/>
              </a:ext>
            </a:extLst>
          </p:cNvPr>
          <p:cNvSpPr/>
          <p:nvPr/>
        </p:nvSpPr>
        <p:spPr>
          <a:xfrm>
            <a:off x="3812306" y="5217568"/>
            <a:ext cx="718849" cy="21432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25" name="文字方塊 24">
            <a:extLst>
              <a:ext uri="{FF2B5EF4-FFF2-40B4-BE49-F238E27FC236}">
                <a16:creationId xmlns:a16="http://schemas.microsoft.com/office/drawing/2014/main" id="{5F3B29A8-9454-C32C-AAE6-7327D2198CC8}"/>
              </a:ext>
            </a:extLst>
          </p:cNvPr>
          <p:cNvSpPr txBox="1"/>
          <p:nvPr/>
        </p:nvSpPr>
        <p:spPr>
          <a:xfrm>
            <a:off x="3557805" y="5163351"/>
            <a:ext cx="1208804" cy="323165"/>
          </a:xfrm>
          <a:prstGeom prst="rect">
            <a:avLst/>
          </a:prstGeom>
          <a:noFill/>
        </p:spPr>
        <p:txBody>
          <a:bodyPr wrap="square">
            <a:spAutoFit/>
          </a:bodyPr>
          <a:lstStyle/>
          <a:p>
            <a:pPr algn="ctr"/>
            <a:r>
              <a:rPr lang="en-US" sz="1500" b="1" i="0" dirty="0">
                <a:solidFill>
                  <a:schemeClr val="bg1"/>
                </a:solidFill>
                <a:cs typeface="+mn-ea"/>
                <a:sym typeface="+mn-lt"/>
              </a:rPr>
              <a:t>QGV</a:t>
            </a:r>
          </a:p>
        </p:txBody>
      </p:sp>
      <p:sp>
        <p:nvSpPr>
          <p:cNvPr id="26" name="矩形: 圓角 25">
            <a:extLst>
              <a:ext uri="{FF2B5EF4-FFF2-40B4-BE49-F238E27FC236}">
                <a16:creationId xmlns:a16="http://schemas.microsoft.com/office/drawing/2014/main" id="{085A1CC8-C462-4178-E02D-065EBC10FEE2}"/>
              </a:ext>
            </a:extLst>
          </p:cNvPr>
          <p:cNvSpPr/>
          <p:nvPr/>
        </p:nvSpPr>
        <p:spPr>
          <a:xfrm>
            <a:off x="4741780" y="5211865"/>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27" name="文字方塊 26">
            <a:extLst>
              <a:ext uri="{FF2B5EF4-FFF2-40B4-BE49-F238E27FC236}">
                <a16:creationId xmlns:a16="http://schemas.microsoft.com/office/drawing/2014/main" id="{8B044000-2D36-50A0-67FC-67728F3C183D}"/>
              </a:ext>
            </a:extLst>
          </p:cNvPr>
          <p:cNvSpPr txBox="1"/>
          <p:nvPr/>
        </p:nvSpPr>
        <p:spPr>
          <a:xfrm>
            <a:off x="4456508" y="5154686"/>
            <a:ext cx="1208804" cy="323165"/>
          </a:xfrm>
          <a:prstGeom prst="rect">
            <a:avLst/>
          </a:prstGeom>
          <a:noFill/>
        </p:spPr>
        <p:txBody>
          <a:bodyPr wrap="square">
            <a:spAutoFit/>
          </a:bodyPr>
          <a:lstStyle/>
          <a:p>
            <a:pPr algn="ctr"/>
            <a:r>
              <a:rPr lang="en-US" sz="1500" b="1" i="0" dirty="0">
                <a:solidFill>
                  <a:schemeClr val="bg1"/>
                </a:solidFill>
                <a:cs typeface="+mn-ea"/>
                <a:sym typeface="+mn-lt"/>
              </a:rPr>
              <a:t>QHK</a:t>
            </a:r>
          </a:p>
        </p:txBody>
      </p:sp>
      <p:sp>
        <p:nvSpPr>
          <p:cNvPr id="28" name="文字方塊 27">
            <a:extLst>
              <a:ext uri="{FF2B5EF4-FFF2-40B4-BE49-F238E27FC236}">
                <a16:creationId xmlns:a16="http://schemas.microsoft.com/office/drawing/2014/main" id="{4BE98E52-1C77-933A-D0BF-08AEDCEB44A7}"/>
              </a:ext>
            </a:extLst>
          </p:cNvPr>
          <p:cNvSpPr txBox="1"/>
          <p:nvPr/>
        </p:nvSpPr>
        <p:spPr>
          <a:xfrm>
            <a:off x="4695410" y="5518889"/>
            <a:ext cx="1304888" cy="691664"/>
          </a:xfrm>
          <a:prstGeom prst="rect">
            <a:avLst/>
          </a:prstGeom>
          <a:noFill/>
        </p:spPr>
        <p:txBody>
          <a:bodyPr wrap="square">
            <a:spAutoFit/>
          </a:bodyPr>
          <a:lstStyle/>
          <a:p>
            <a:pPr>
              <a:lnSpc>
                <a:spcPts val="1600"/>
              </a:lnSpc>
            </a:pPr>
            <a:r>
              <a:rPr lang="en-US" sz="1200" b="1" dirty="0">
                <a:solidFill>
                  <a:srgbClr val="0B607B"/>
                </a:solidFill>
                <a:cs typeface="+mn-ea"/>
                <a:sym typeface="+mn-lt"/>
              </a:rPr>
              <a:t>Banson Chang</a:t>
            </a:r>
          </a:p>
          <a:p>
            <a:pPr>
              <a:lnSpc>
                <a:spcPts val="1600"/>
              </a:lnSpc>
            </a:pPr>
            <a:r>
              <a:rPr lang="en-US" sz="1200" dirty="0">
                <a:cs typeface="+mn-ea"/>
                <a:sym typeface="+mn-lt"/>
              </a:rPr>
              <a:t>Regional VP of Asia Pacific</a:t>
            </a:r>
          </a:p>
        </p:txBody>
      </p:sp>
      <p:sp>
        <p:nvSpPr>
          <p:cNvPr id="29" name="文字方塊 28">
            <a:extLst>
              <a:ext uri="{FF2B5EF4-FFF2-40B4-BE49-F238E27FC236}">
                <a16:creationId xmlns:a16="http://schemas.microsoft.com/office/drawing/2014/main" id="{CFEFC79D-FFDD-784E-F183-B4A67E323E88}"/>
              </a:ext>
            </a:extLst>
          </p:cNvPr>
          <p:cNvSpPr txBox="1"/>
          <p:nvPr/>
        </p:nvSpPr>
        <p:spPr>
          <a:xfrm>
            <a:off x="5946541" y="5537195"/>
            <a:ext cx="1125038" cy="1102033"/>
          </a:xfrm>
          <a:prstGeom prst="rect">
            <a:avLst/>
          </a:prstGeom>
          <a:noFill/>
        </p:spPr>
        <p:txBody>
          <a:bodyPr wrap="square">
            <a:spAutoFit/>
          </a:bodyPr>
          <a:lstStyle/>
          <a:p>
            <a:pPr>
              <a:lnSpc>
                <a:spcPts val="1600"/>
              </a:lnSpc>
            </a:pPr>
            <a:r>
              <a:rPr lang="en-US" sz="1200" b="1" dirty="0">
                <a:solidFill>
                  <a:srgbClr val="0B607B"/>
                </a:solidFill>
                <a:cs typeface="+mn-ea"/>
                <a:sym typeface="+mn-lt"/>
              </a:rPr>
              <a:t>Tony Chou </a:t>
            </a:r>
          </a:p>
          <a:p>
            <a:pPr>
              <a:lnSpc>
                <a:spcPts val="1600"/>
              </a:lnSpc>
            </a:pPr>
            <a:r>
              <a:rPr lang="en-US" sz="1200" dirty="0">
                <a:cs typeface="+mn-ea"/>
                <a:sym typeface="+mn-lt"/>
              </a:rPr>
              <a:t>Regional Manager of Southern Europe</a:t>
            </a:r>
          </a:p>
        </p:txBody>
      </p:sp>
      <p:sp>
        <p:nvSpPr>
          <p:cNvPr id="30" name="矩形: 圓角 29">
            <a:extLst>
              <a:ext uri="{FF2B5EF4-FFF2-40B4-BE49-F238E27FC236}">
                <a16:creationId xmlns:a16="http://schemas.microsoft.com/office/drawing/2014/main" id="{6B5FC49E-604D-9F38-7313-527DD915C65B}"/>
              </a:ext>
            </a:extLst>
          </p:cNvPr>
          <p:cNvSpPr/>
          <p:nvPr/>
        </p:nvSpPr>
        <p:spPr>
          <a:xfrm>
            <a:off x="6025714" y="5216118"/>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31" name="文字方塊 30">
            <a:extLst>
              <a:ext uri="{FF2B5EF4-FFF2-40B4-BE49-F238E27FC236}">
                <a16:creationId xmlns:a16="http://schemas.microsoft.com/office/drawing/2014/main" id="{83D70DDB-ED12-3210-FDD4-D2FC40DC4552}"/>
              </a:ext>
            </a:extLst>
          </p:cNvPr>
          <p:cNvSpPr txBox="1"/>
          <p:nvPr/>
        </p:nvSpPr>
        <p:spPr>
          <a:xfrm>
            <a:off x="5759685" y="5161184"/>
            <a:ext cx="1208804" cy="323165"/>
          </a:xfrm>
          <a:prstGeom prst="rect">
            <a:avLst/>
          </a:prstGeom>
          <a:noFill/>
        </p:spPr>
        <p:txBody>
          <a:bodyPr wrap="square">
            <a:spAutoFit/>
          </a:bodyPr>
          <a:lstStyle/>
          <a:p>
            <a:pPr algn="ctr"/>
            <a:r>
              <a:rPr lang="en-US" sz="1500" b="1" i="0" dirty="0">
                <a:solidFill>
                  <a:schemeClr val="bg1"/>
                </a:solidFill>
                <a:cs typeface="+mn-ea"/>
                <a:sym typeface="+mn-lt"/>
              </a:rPr>
              <a:t>QIT</a:t>
            </a:r>
          </a:p>
        </p:txBody>
      </p:sp>
      <p:sp>
        <p:nvSpPr>
          <p:cNvPr id="32" name="矩形: 圓角 31">
            <a:extLst>
              <a:ext uri="{FF2B5EF4-FFF2-40B4-BE49-F238E27FC236}">
                <a16:creationId xmlns:a16="http://schemas.microsoft.com/office/drawing/2014/main" id="{83B2873D-52D0-1809-5D7B-F1145F4FC22B}"/>
              </a:ext>
            </a:extLst>
          </p:cNvPr>
          <p:cNvSpPr/>
          <p:nvPr/>
        </p:nvSpPr>
        <p:spPr>
          <a:xfrm>
            <a:off x="7055982" y="5210864"/>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33" name="文字方塊 32">
            <a:extLst>
              <a:ext uri="{FF2B5EF4-FFF2-40B4-BE49-F238E27FC236}">
                <a16:creationId xmlns:a16="http://schemas.microsoft.com/office/drawing/2014/main" id="{44D58325-2031-587F-C481-B51B55BDAD1F}"/>
              </a:ext>
            </a:extLst>
          </p:cNvPr>
          <p:cNvSpPr txBox="1"/>
          <p:nvPr/>
        </p:nvSpPr>
        <p:spPr>
          <a:xfrm>
            <a:off x="6779177" y="5156849"/>
            <a:ext cx="1208804" cy="323165"/>
          </a:xfrm>
          <a:prstGeom prst="rect">
            <a:avLst/>
          </a:prstGeom>
          <a:noFill/>
        </p:spPr>
        <p:txBody>
          <a:bodyPr wrap="square">
            <a:spAutoFit/>
          </a:bodyPr>
          <a:lstStyle/>
          <a:p>
            <a:pPr algn="ctr"/>
            <a:r>
              <a:rPr lang="en-US" sz="1500" b="1" i="0" dirty="0">
                <a:solidFill>
                  <a:schemeClr val="bg1"/>
                </a:solidFill>
                <a:cs typeface="+mn-ea"/>
                <a:sym typeface="+mn-lt"/>
              </a:rPr>
              <a:t>QJP</a:t>
            </a:r>
          </a:p>
        </p:txBody>
      </p:sp>
      <p:sp>
        <p:nvSpPr>
          <p:cNvPr id="34" name="文字方塊 33">
            <a:extLst>
              <a:ext uri="{FF2B5EF4-FFF2-40B4-BE49-F238E27FC236}">
                <a16:creationId xmlns:a16="http://schemas.microsoft.com/office/drawing/2014/main" id="{57525450-23AB-0A30-F844-8272A8A2FF17}"/>
              </a:ext>
            </a:extLst>
          </p:cNvPr>
          <p:cNvSpPr txBox="1"/>
          <p:nvPr/>
        </p:nvSpPr>
        <p:spPr>
          <a:xfrm>
            <a:off x="6970494" y="5530313"/>
            <a:ext cx="1145525" cy="896849"/>
          </a:xfrm>
          <a:prstGeom prst="rect">
            <a:avLst/>
          </a:prstGeom>
          <a:noFill/>
        </p:spPr>
        <p:txBody>
          <a:bodyPr wrap="square">
            <a:spAutoFit/>
          </a:bodyPr>
          <a:lstStyle/>
          <a:p>
            <a:pPr>
              <a:lnSpc>
                <a:spcPts val="1600"/>
              </a:lnSpc>
            </a:pPr>
            <a:r>
              <a:rPr lang="en-US" sz="1200" b="1" dirty="0">
                <a:solidFill>
                  <a:srgbClr val="0B607B"/>
                </a:solidFill>
                <a:cs typeface="+mn-ea"/>
                <a:sym typeface="+mn-lt"/>
              </a:rPr>
              <a:t>Jack Yang </a:t>
            </a:r>
          </a:p>
          <a:p>
            <a:pPr>
              <a:lnSpc>
                <a:spcPts val="1600"/>
              </a:lnSpc>
            </a:pPr>
            <a:r>
              <a:rPr lang="en-US" sz="1200" dirty="0">
                <a:cs typeface="+mn-ea"/>
                <a:sym typeface="+mn-lt"/>
              </a:rPr>
              <a:t>Regional VP of Japan &amp; Korea</a:t>
            </a:r>
          </a:p>
        </p:txBody>
      </p:sp>
      <p:sp>
        <p:nvSpPr>
          <p:cNvPr id="37" name="矩形: 圓角 36">
            <a:extLst>
              <a:ext uri="{FF2B5EF4-FFF2-40B4-BE49-F238E27FC236}">
                <a16:creationId xmlns:a16="http://schemas.microsoft.com/office/drawing/2014/main" id="{8161CE9A-BC11-550F-CDD6-53EAF2A64D38}"/>
              </a:ext>
            </a:extLst>
          </p:cNvPr>
          <p:cNvSpPr/>
          <p:nvPr/>
        </p:nvSpPr>
        <p:spPr>
          <a:xfrm>
            <a:off x="2800018" y="5217026"/>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38" name="文字方塊 37">
            <a:extLst>
              <a:ext uri="{FF2B5EF4-FFF2-40B4-BE49-F238E27FC236}">
                <a16:creationId xmlns:a16="http://schemas.microsoft.com/office/drawing/2014/main" id="{44A5F6E5-ED66-783B-6253-43A2010C4789}"/>
              </a:ext>
            </a:extLst>
          </p:cNvPr>
          <p:cNvSpPr txBox="1"/>
          <p:nvPr/>
        </p:nvSpPr>
        <p:spPr>
          <a:xfrm>
            <a:off x="2542456" y="5158927"/>
            <a:ext cx="1208804" cy="323165"/>
          </a:xfrm>
          <a:prstGeom prst="rect">
            <a:avLst/>
          </a:prstGeom>
          <a:noFill/>
        </p:spPr>
        <p:txBody>
          <a:bodyPr wrap="square">
            <a:spAutoFit/>
          </a:bodyPr>
          <a:lstStyle/>
          <a:p>
            <a:pPr algn="ctr"/>
            <a:r>
              <a:rPr lang="en-US" sz="1500" b="1" i="0" dirty="0">
                <a:solidFill>
                  <a:schemeClr val="bg1"/>
                </a:solidFill>
                <a:cs typeface="+mn-ea"/>
                <a:sym typeface="+mn-lt"/>
              </a:rPr>
              <a:t>QDE</a:t>
            </a:r>
          </a:p>
        </p:txBody>
      </p:sp>
      <p:sp>
        <p:nvSpPr>
          <p:cNvPr id="39" name="文字方塊 38">
            <a:extLst>
              <a:ext uri="{FF2B5EF4-FFF2-40B4-BE49-F238E27FC236}">
                <a16:creationId xmlns:a16="http://schemas.microsoft.com/office/drawing/2014/main" id="{5583ED00-6FF2-2CDD-AE3A-F7480EBCACF7}"/>
              </a:ext>
            </a:extLst>
          </p:cNvPr>
          <p:cNvSpPr txBox="1"/>
          <p:nvPr/>
        </p:nvSpPr>
        <p:spPr>
          <a:xfrm>
            <a:off x="2754127" y="5524948"/>
            <a:ext cx="1083289" cy="691664"/>
          </a:xfrm>
          <a:prstGeom prst="rect">
            <a:avLst/>
          </a:prstGeom>
          <a:noFill/>
        </p:spPr>
        <p:txBody>
          <a:bodyPr wrap="square">
            <a:spAutoFit/>
          </a:bodyPr>
          <a:lstStyle/>
          <a:p>
            <a:pPr>
              <a:lnSpc>
                <a:spcPts val="1600"/>
              </a:lnSpc>
            </a:pPr>
            <a:r>
              <a:rPr lang="en-US" sz="1200" b="1" dirty="0">
                <a:solidFill>
                  <a:srgbClr val="0B607B"/>
                </a:solidFill>
                <a:cs typeface="+mn-ea"/>
                <a:sym typeface="+mn-lt"/>
              </a:rPr>
              <a:t>Dale Chen </a:t>
            </a:r>
          </a:p>
          <a:p>
            <a:pPr>
              <a:lnSpc>
                <a:spcPts val="1600"/>
              </a:lnSpc>
            </a:pPr>
            <a:r>
              <a:rPr lang="en-US" sz="1200" dirty="0">
                <a:cs typeface="+mn-ea"/>
                <a:sym typeface="+mn-lt"/>
              </a:rPr>
              <a:t>Regional VP in Europe</a:t>
            </a:r>
          </a:p>
        </p:txBody>
      </p:sp>
      <p:sp>
        <p:nvSpPr>
          <p:cNvPr id="40" name="矩形: 圓角 39">
            <a:extLst>
              <a:ext uri="{FF2B5EF4-FFF2-40B4-BE49-F238E27FC236}">
                <a16:creationId xmlns:a16="http://schemas.microsoft.com/office/drawing/2014/main" id="{3F778182-7627-D039-BA5F-046AEA629939}"/>
              </a:ext>
            </a:extLst>
          </p:cNvPr>
          <p:cNvSpPr/>
          <p:nvPr/>
        </p:nvSpPr>
        <p:spPr>
          <a:xfrm>
            <a:off x="8065998" y="5203154"/>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41" name="文字方塊 40">
            <a:extLst>
              <a:ext uri="{FF2B5EF4-FFF2-40B4-BE49-F238E27FC236}">
                <a16:creationId xmlns:a16="http://schemas.microsoft.com/office/drawing/2014/main" id="{852B743A-380B-F9E7-3F52-F275BD544E65}"/>
              </a:ext>
            </a:extLst>
          </p:cNvPr>
          <p:cNvSpPr txBox="1"/>
          <p:nvPr/>
        </p:nvSpPr>
        <p:spPr>
          <a:xfrm>
            <a:off x="7808436" y="5141992"/>
            <a:ext cx="1208804" cy="323165"/>
          </a:xfrm>
          <a:prstGeom prst="rect">
            <a:avLst/>
          </a:prstGeom>
          <a:noFill/>
        </p:spPr>
        <p:txBody>
          <a:bodyPr wrap="square">
            <a:spAutoFit/>
          </a:bodyPr>
          <a:lstStyle/>
          <a:p>
            <a:pPr algn="ctr"/>
            <a:r>
              <a:rPr lang="en-US" sz="1500" b="1" i="0" dirty="0">
                <a:solidFill>
                  <a:schemeClr val="bg1"/>
                </a:solidFill>
                <a:cs typeface="+mn-ea"/>
                <a:sym typeface="+mn-lt"/>
              </a:rPr>
              <a:t>QTH</a:t>
            </a:r>
          </a:p>
        </p:txBody>
      </p:sp>
      <p:sp>
        <p:nvSpPr>
          <p:cNvPr id="42" name="文字方塊 41">
            <a:extLst>
              <a:ext uri="{FF2B5EF4-FFF2-40B4-BE49-F238E27FC236}">
                <a16:creationId xmlns:a16="http://schemas.microsoft.com/office/drawing/2014/main" id="{93F76B67-5545-3716-1A7D-2FAC95A7AF5A}"/>
              </a:ext>
            </a:extLst>
          </p:cNvPr>
          <p:cNvSpPr txBox="1"/>
          <p:nvPr/>
        </p:nvSpPr>
        <p:spPr>
          <a:xfrm>
            <a:off x="8000209" y="5515887"/>
            <a:ext cx="1304887" cy="691664"/>
          </a:xfrm>
          <a:prstGeom prst="rect">
            <a:avLst/>
          </a:prstGeom>
          <a:noFill/>
        </p:spPr>
        <p:txBody>
          <a:bodyPr wrap="square">
            <a:spAutoFit/>
          </a:bodyPr>
          <a:lstStyle/>
          <a:p>
            <a:pPr>
              <a:lnSpc>
                <a:spcPts val="1600"/>
              </a:lnSpc>
            </a:pPr>
            <a:r>
              <a:rPr lang="en-US" sz="1200" b="1" dirty="0">
                <a:solidFill>
                  <a:srgbClr val="0B607B"/>
                </a:solidFill>
                <a:cs typeface="+mn-ea"/>
                <a:sym typeface="+mn-lt"/>
              </a:rPr>
              <a:t>Banson Chang </a:t>
            </a:r>
          </a:p>
          <a:p>
            <a:pPr>
              <a:lnSpc>
                <a:spcPts val="1600"/>
              </a:lnSpc>
            </a:pPr>
            <a:r>
              <a:rPr lang="en-US" sz="1200" dirty="0">
                <a:cs typeface="+mn-ea"/>
                <a:sym typeface="+mn-lt"/>
              </a:rPr>
              <a:t>Regional VP of Asia Pacific</a:t>
            </a:r>
          </a:p>
        </p:txBody>
      </p:sp>
      <p:sp>
        <p:nvSpPr>
          <p:cNvPr id="53" name="矩形: 圓角 52">
            <a:extLst>
              <a:ext uri="{FF2B5EF4-FFF2-40B4-BE49-F238E27FC236}">
                <a16:creationId xmlns:a16="http://schemas.microsoft.com/office/drawing/2014/main" id="{F60725F8-E7FD-F8BE-9DCA-55F4D466968A}"/>
              </a:ext>
            </a:extLst>
          </p:cNvPr>
          <p:cNvSpPr/>
          <p:nvPr/>
        </p:nvSpPr>
        <p:spPr>
          <a:xfrm>
            <a:off x="9256728" y="5211343"/>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56" name="文字方塊 55">
            <a:extLst>
              <a:ext uri="{FF2B5EF4-FFF2-40B4-BE49-F238E27FC236}">
                <a16:creationId xmlns:a16="http://schemas.microsoft.com/office/drawing/2014/main" id="{A0BB84D2-CAB9-F375-8BAE-1ED0F5365FBD}"/>
              </a:ext>
            </a:extLst>
          </p:cNvPr>
          <p:cNvSpPr txBox="1"/>
          <p:nvPr/>
        </p:nvSpPr>
        <p:spPr>
          <a:xfrm>
            <a:off x="9002226" y="5157328"/>
            <a:ext cx="1208804" cy="323165"/>
          </a:xfrm>
          <a:prstGeom prst="rect">
            <a:avLst/>
          </a:prstGeom>
          <a:noFill/>
        </p:spPr>
        <p:txBody>
          <a:bodyPr wrap="square">
            <a:spAutoFit/>
          </a:bodyPr>
          <a:lstStyle/>
          <a:p>
            <a:pPr algn="ctr"/>
            <a:r>
              <a:rPr lang="en-US" sz="1500" b="1" i="0" dirty="0">
                <a:solidFill>
                  <a:schemeClr val="bg1"/>
                </a:solidFill>
                <a:cs typeface="+mn-ea"/>
                <a:sym typeface="+mn-lt"/>
              </a:rPr>
              <a:t>QUK</a:t>
            </a:r>
          </a:p>
        </p:txBody>
      </p:sp>
      <p:sp>
        <p:nvSpPr>
          <p:cNvPr id="59" name="矩形: 圓角 58">
            <a:extLst>
              <a:ext uri="{FF2B5EF4-FFF2-40B4-BE49-F238E27FC236}">
                <a16:creationId xmlns:a16="http://schemas.microsoft.com/office/drawing/2014/main" id="{F8B625C1-B92B-074C-7224-D8DD5BD69110}"/>
              </a:ext>
            </a:extLst>
          </p:cNvPr>
          <p:cNvSpPr/>
          <p:nvPr/>
        </p:nvSpPr>
        <p:spPr>
          <a:xfrm>
            <a:off x="10290971" y="5214950"/>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61" name="文字方塊 60">
            <a:extLst>
              <a:ext uri="{FF2B5EF4-FFF2-40B4-BE49-F238E27FC236}">
                <a16:creationId xmlns:a16="http://schemas.microsoft.com/office/drawing/2014/main" id="{52EDBD23-530D-7F12-AF24-48F1A0920B1A}"/>
              </a:ext>
            </a:extLst>
          </p:cNvPr>
          <p:cNvSpPr txBox="1"/>
          <p:nvPr/>
        </p:nvSpPr>
        <p:spPr>
          <a:xfrm>
            <a:off x="10033410" y="5156850"/>
            <a:ext cx="1208804" cy="323165"/>
          </a:xfrm>
          <a:prstGeom prst="rect">
            <a:avLst/>
          </a:prstGeom>
          <a:noFill/>
        </p:spPr>
        <p:txBody>
          <a:bodyPr wrap="square">
            <a:spAutoFit/>
          </a:bodyPr>
          <a:lstStyle/>
          <a:p>
            <a:pPr algn="ctr"/>
            <a:r>
              <a:rPr lang="en-US" sz="1500" b="1" i="0" dirty="0">
                <a:solidFill>
                  <a:schemeClr val="bg1"/>
                </a:solidFill>
                <a:cs typeface="+mn-ea"/>
                <a:sym typeface="+mn-lt"/>
              </a:rPr>
              <a:t>QIN</a:t>
            </a:r>
          </a:p>
        </p:txBody>
      </p:sp>
      <p:sp>
        <p:nvSpPr>
          <p:cNvPr id="62" name="文字方塊 61">
            <a:extLst>
              <a:ext uri="{FF2B5EF4-FFF2-40B4-BE49-F238E27FC236}">
                <a16:creationId xmlns:a16="http://schemas.microsoft.com/office/drawing/2014/main" id="{C64AF1E4-7AE6-9837-53D5-074196001306}"/>
              </a:ext>
            </a:extLst>
          </p:cNvPr>
          <p:cNvSpPr txBox="1"/>
          <p:nvPr/>
        </p:nvSpPr>
        <p:spPr>
          <a:xfrm>
            <a:off x="9194591" y="5533014"/>
            <a:ext cx="1096380" cy="896849"/>
          </a:xfrm>
          <a:prstGeom prst="rect">
            <a:avLst/>
          </a:prstGeom>
          <a:noFill/>
        </p:spPr>
        <p:txBody>
          <a:bodyPr wrap="square">
            <a:spAutoFit/>
          </a:bodyPr>
          <a:lstStyle/>
          <a:p>
            <a:pPr>
              <a:lnSpc>
                <a:spcPts val="1600"/>
              </a:lnSpc>
            </a:pPr>
            <a:r>
              <a:rPr lang="en-US" sz="1200" b="1" dirty="0">
                <a:solidFill>
                  <a:srgbClr val="0B607B"/>
                </a:solidFill>
                <a:cs typeface="+mn-ea"/>
                <a:sym typeface="+mn-lt"/>
              </a:rPr>
              <a:t>Posen Wang</a:t>
            </a:r>
          </a:p>
          <a:p>
            <a:pPr>
              <a:lnSpc>
                <a:spcPts val="1600"/>
              </a:lnSpc>
            </a:pPr>
            <a:r>
              <a:rPr lang="en-US" sz="1200" dirty="0">
                <a:cs typeface="+mn-ea"/>
                <a:sym typeface="+mn-lt"/>
              </a:rPr>
              <a:t>Regional Manager of UK</a:t>
            </a:r>
          </a:p>
        </p:txBody>
      </p:sp>
      <p:sp>
        <p:nvSpPr>
          <p:cNvPr id="63" name="文字方塊 62">
            <a:extLst>
              <a:ext uri="{FF2B5EF4-FFF2-40B4-BE49-F238E27FC236}">
                <a16:creationId xmlns:a16="http://schemas.microsoft.com/office/drawing/2014/main" id="{660D4CCB-197A-40A5-62C0-3A00DFB766E1}"/>
              </a:ext>
            </a:extLst>
          </p:cNvPr>
          <p:cNvSpPr txBox="1"/>
          <p:nvPr/>
        </p:nvSpPr>
        <p:spPr>
          <a:xfrm>
            <a:off x="10218491" y="5524910"/>
            <a:ext cx="1551624" cy="691664"/>
          </a:xfrm>
          <a:prstGeom prst="rect">
            <a:avLst/>
          </a:prstGeom>
          <a:noFill/>
        </p:spPr>
        <p:txBody>
          <a:bodyPr wrap="square">
            <a:spAutoFit/>
          </a:bodyPr>
          <a:lstStyle/>
          <a:p>
            <a:pPr>
              <a:lnSpc>
                <a:spcPts val="1600"/>
              </a:lnSpc>
            </a:pPr>
            <a:r>
              <a:rPr lang="en-US" sz="1200" b="1" dirty="0">
                <a:solidFill>
                  <a:srgbClr val="0B607B"/>
                </a:solidFill>
                <a:cs typeface="+mn-ea"/>
                <a:sym typeface="+mn-lt"/>
              </a:rPr>
              <a:t>Prasanna Mumbai</a:t>
            </a:r>
          </a:p>
          <a:p>
            <a:pPr>
              <a:lnSpc>
                <a:spcPts val="1600"/>
              </a:lnSpc>
            </a:pPr>
            <a:r>
              <a:rPr lang="en-US" sz="1200" dirty="0">
                <a:cs typeface="+mn-ea"/>
                <a:sym typeface="+mn-lt"/>
              </a:rPr>
              <a:t>Office Manager of India R&amp;D Center</a:t>
            </a:r>
          </a:p>
        </p:txBody>
      </p:sp>
      <p:pic>
        <p:nvPicPr>
          <p:cNvPr id="65" name="圖片 64">
            <a:extLst>
              <a:ext uri="{FF2B5EF4-FFF2-40B4-BE49-F238E27FC236}">
                <a16:creationId xmlns:a16="http://schemas.microsoft.com/office/drawing/2014/main" id="{098BCD36-BF16-3792-EA0B-0901A2BCF7D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868024" y="4508678"/>
            <a:ext cx="548368" cy="548368"/>
          </a:xfrm>
          <a:prstGeom prst="rect">
            <a:avLst/>
          </a:prstGeom>
          <a:effectLst>
            <a:outerShdw blurRad="431800" dist="355600" dir="1740000" algn="ctr" rotWithShape="0">
              <a:srgbClr val="000000">
                <a:alpha val="23000"/>
              </a:srgbClr>
            </a:outerShdw>
          </a:effectLst>
        </p:spPr>
      </p:pic>
      <p:pic>
        <p:nvPicPr>
          <p:cNvPr id="68" name="圖片 67">
            <a:extLst>
              <a:ext uri="{FF2B5EF4-FFF2-40B4-BE49-F238E27FC236}">
                <a16:creationId xmlns:a16="http://schemas.microsoft.com/office/drawing/2014/main" id="{23656C2B-60C8-9373-E364-F2CC5CDB342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840327" y="4506601"/>
            <a:ext cx="548368" cy="548368"/>
          </a:xfrm>
          <a:prstGeom prst="rect">
            <a:avLst/>
          </a:prstGeom>
          <a:effectLst>
            <a:outerShdw blurRad="431800" dist="355600" dir="1740000" algn="ctr" rotWithShape="0">
              <a:srgbClr val="000000">
                <a:alpha val="23000"/>
              </a:srgbClr>
            </a:outerShdw>
          </a:effectLst>
        </p:spPr>
      </p:pic>
      <p:pic>
        <p:nvPicPr>
          <p:cNvPr id="69" name="圖片 68">
            <a:extLst>
              <a:ext uri="{FF2B5EF4-FFF2-40B4-BE49-F238E27FC236}">
                <a16:creationId xmlns:a16="http://schemas.microsoft.com/office/drawing/2014/main" id="{A95BE43D-5DFA-F5A1-9A5D-8A00299BAF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52206" y="4501991"/>
            <a:ext cx="548368" cy="548368"/>
          </a:xfrm>
          <a:prstGeom prst="ellipse">
            <a:avLst/>
          </a:prstGeom>
          <a:ln w="63500" cap="rnd">
            <a:noFill/>
          </a:ln>
          <a:effectLst>
            <a:outerShdw blurRad="431800" dist="355600" dir="1740000" rotWithShape="0">
              <a:srgbClr val="000000">
                <a:alpha val="23000"/>
              </a:srgbClr>
            </a:outerShdw>
          </a:effectLst>
          <a:scene3d>
            <a:camera prst="orthographicFront"/>
            <a:lightRig rig="contrasting" dir="t">
              <a:rot lat="0" lon="0" rev="3000000"/>
            </a:lightRig>
          </a:scene3d>
          <a:sp3d contourW="7620">
            <a:bevelT w="95250" h="31750"/>
            <a:contourClr>
              <a:srgbClr val="333333"/>
            </a:contourClr>
          </a:sp3d>
        </p:spPr>
      </p:pic>
      <p:pic>
        <p:nvPicPr>
          <p:cNvPr id="70" name="圖片 69">
            <a:extLst>
              <a:ext uri="{FF2B5EF4-FFF2-40B4-BE49-F238E27FC236}">
                <a16:creationId xmlns:a16="http://schemas.microsoft.com/office/drawing/2014/main" id="{FA8B93EF-73C1-BE28-659F-928C9CA0DC2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307526" y="4514576"/>
            <a:ext cx="548368" cy="548368"/>
          </a:xfrm>
          <a:prstGeom prst="rect">
            <a:avLst/>
          </a:prstGeom>
          <a:effectLst>
            <a:outerShdw blurRad="431800" dist="355600" dir="1740000" algn="ctr" rotWithShape="0">
              <a:srgbClr val="000000">
                <a:alpha val="23000"/>
              </a:srgbClr>
            </a:outerShdw>
          </a:effectLst>
        </p:spPr>
      </p:pic>
      <p:pic>
        <p:nvPicPr>
          <p:cNvPr id="71" name="圖片 70">
            <a:extLst>
              <a:ext uri="{FF2B5EF4-FFF2-40B4-BE49-F238E27FC236}">
                <a16:creationId xmlns:a16="http://schemas.microsoft.com/office/drawing/2014/main" id="{3EF60DE4-5EF4-F9AF-1CCB-06E55E8F5CB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361586" y="4514574"/>
            <a:ext cx="548368" cy="548368"/>
          </a:xfrm>
          <a:prstGeom prst="rect">
            <a:avLst/>
          </a:prstGeom>
          <a:effectLst>
            <a:outerShdw blurRad="431800" dist="355600" dir="1740000" algn="ctr" rotWithShape="0">
              <a:srgbClr val="000000">
                <a:alpha val="23000"/>
              </a:srgbClr>
            </a:outerShdw>
          </a:effectLst>
        </p:spPr>
      </p:pic>
      <p:pic>
        <p:nvPicPr>
          <p:cNvPr id="73" name="圖片 72">
            <a:extLst>
              <a:ext uri="{FF2B5EF4-FFF2-40B4-BE49-F238E27FC236}">
                <a16:creationId xmlns:a16="http://schemas.microsoft.com/office/drawing/2014/main" id="{697985D0-F1DB-834D-6F1B-4D24678747C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123292" y="4508678"/>
            <a:ext cx="548368" cy="548368"/>
          </a:xfrm>
          <a:prstGeom prst="rect">
            <a:avLst/>
          </a:prstGeom>
          <a:effectLst>
            <a:outerShdw blurRad="431800" dist="355600" dir="1740000" algn="ctr" rotWithShape="0">
              <a:srgbClr val="000000">
                <a:alpha val="23000"/>
              </a:srgbClr>
            </a:outerShdw>
          </a:effectLst>
        </p:spPr>
      </p:pic>
      <p:pic>
        <p:nvPicPr>
          <p:cNvPr id="74" name="圖片 73">
            <a:extLst>
              <a:ext uri="{FF2B5EF4-FFF2-40B4-BE49-F238E27FC236}">
                <a16:creationId xmlns:a16="http://schemas.microsoft.com/office/drawing/2014/main" id="{2795E64F-1706-368A-31D2-670D639E62EF}"/>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8111413" y="4506601"/>
            <a:ext cx="548368" cy="548368"/>
          </a:xfrm>
          <a:prstGeom prst="rect">
            <a:avLst/>
          </a:prstGeom>
          <a:effectLst>
            <a:outerShdw blurRad="431800" dist="355600" dir="1740000" algn="ctr" rotWithShape="0">
              <a:srgbClr val="000000">
                <a:alpha val="23000"/>
              </a:srgbClr>
            </a:outerShdw>
          </a:effectLst>
        </p:spPr>
      </p:pic>
      <p:pic>
        <p:nvPicPr>
          <p:cNvPr id="75" name="圖片 74">
            <a:extLst>
              <a:ext uri="{FF2B5EF4-FFF2-40B4-BE49-F238E27FC236}">
                <a16:creationId xmlns:a16="http://schemas.microsoft.com/office/drawing/2014/main" id="{D13FF65C-EA3E-BB9B-84F7-31503CD5610C}"/>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3850000" y="4514862"/>
            <a:ext cx="548368" cy="542184"/>
          </a:xfrm>
          <a:prstGeom prst="rect">
            <a:avLst/>
          </a:prstGeom>
          <a:effectLst>
            <a:outerShdw blurRad="431800" dist="355600" dir="1740000" algn="ctr" rotWithShape="0">
              <a:srgbClr val="000000">
                <a:alpha val="23000"/>
              </a:srgbClr>
            </a:outerShdw>
          </a:effectLst>
        </p:spPr>
      </p:pic>
      <p:pic>
        <p:nvPicPr>
          <p:cNvPr id="76" name="圖片 75">
            <a:extLst>
              <a:ext uri="{FF2B5EF4-FFF2-40B4-BE49-F238E27FC236}">
                <a16:creationId xmlns:a16="http://schemas.microsoft.com/office/drawing/2014/main" id="{9C661615-0A30-8A22-E36F-2AC98432E630}"/>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749838" y="4512441"/>
            <a:ext cx="548368" cy="548368"/>
          </a:xfrm>
          <a:prstGeom prst="rect">
            <a:avLst/>
          </a:prstGeom>
          <a:effectLst>
            <a:outerShdw blurRad="431800" dist="355600" dir="1740000" algn="ctr" rotWithShape="0">
              <a:srgbClr val="000000">
                <a:alpha val="23000"/>
              </a:srgbClr>
            </a:outerShdw>
          </a:effectLst>
        </p:spPr>
      </p:pic>
      <p:pic>
        <p:nvPicPr>
          <p:cNvPr id="77" name="圖片 76">
            <a:extLst>
              <a:ext uri="{FF2B5EF4-FFF2-40B4-BE49-F238E27FC236}">
                <a16:creationId xmlns:a16="http://schemas.microsoft.com/office/drawing/2014/main" id="{2D3656F7-BF15-A1FF-0B91-1700C36871E3}"/>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6092988" y="4509252"/>
            <a:ext cx="548368" cy="548368"/>
          </a:xfrm>
          <a:prstGeom prst="ellipse">
            <a:avLst/>
          </a:prstGeom>
          <a:ln w="63500" cap="rnd">
            <a:noFill/>
          </a:ln>
          <a:effectLst>
            <a:outerShdw blurRad="431800" dist="355600" dir="1740000" rotWithShape="0">
              <a:srgbClr val="000000">
                <a:alpha val="23000"/>
              </a:srgbClr>
            </a:outerShdw>
          </a:effectLst>
          <a:scene3d>
            <a:camera prst="orthographicFront"/>
            <a:lightRig rig="contrasting" dir="t">
              <a:rot lat="0" lon="0" rev="0"/>
            </a:lightRig>
          </a:scene3d>
          <a:sp3d>
            <a:bevelT w="0" h="0"/>
            <a:contourClr>
              <a:srgbClr val="333333"/>
            </a:contourClr>
          </a:sp3d>
        </p:spPr>
      </p:pic>
      <p:sp>
        <p:nvSpPr>
          <p:cNvPr id="78" name="矩形: 圓角 77">
            <a:extLst>
              <a:ext uri="{FF2B5EF4-FFF2-40B4-BE49-F238E27FC236}">
                <a16:creationId xmlns:a16="http://schemas.microsoft.com/office/drawing/2014/main" id="{F4DB0402-D6FB-DED1-C3D4-42F33A1ADF48}"/>
              </a:ext>
            </a:extLst>
          </p:cNvPr>
          <p:cNvSpPr/>
          <p:nvPr/>
        </p:nvSpPr>
        <p:spPr>
          <a:xfrm>
            <a:off x="5507547" y="3076433"/>
            <a:ext cx="3017057" cy="402766"/>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79" name="文字方塊 78">
            <a:extLst>
              <a:ext uri="{FF2B5EF4-FFF2-40B4-BE49-F238E27FC236}">
                <a16:creationId xmlns:a16="http://schemas.microsoft.com/office/drawing/2014/main" id="{B3B763F7-CFA1-4432-C175-13C84333DB59}"/>
              </a:ext>
            </a:extLst>
          </p:cNvPr>
          <p:cNvSpPr txBox="1"/>
          <p:nvPr/>
        </p:nvSpPr>
        <p:spPr>
          <a:xfrm>
            <a:off x="5320059" y="3085784"/>
            <a:ext cx="3339032" cy="369332"/>
          </a:xfrm>
          <a:prstGeom prst="rect">
            <a:avLst/>
          </a:prstGeom>
          <a:noFill/>
        </p:spPr>
        <p:txBody>
          <a:bodyPr wrap="square">
            <a:spAutoFit/>
          </a:bodyPr>
          <a:lstStyle/>
          <a:p>
            <a:pPr algn="ctr"/>
            <a:r>
              <a:rPr lang="en-US" b="1" dirty="0">
                <a:solidFill>
                  <a:schemeClr val="bg1"/>
                </a:solidFill>
                <a:cs typeface="+mn-ea"/>
                <a:sym typeface="+mn-lt"/>
              </a:rPr>
              <a:t>General Manager of QNAP</a:t>
            </a:r>
          </a:p>
        </p:txBody>
      </p:sp>
      <p:cxnSp>
        <p:nvCxnSpPr>
          <p:cNvPr id="80" name="直線接點 79">
            <a:extLst>
              <a:ext uri="{FF2B5EF4-FFF2-40B4-BE49-F238E27FC236}">
                <a16:creationId xmlns:a16="http://schemas.microsoft.com/office/drawing/2014/main" id="{C9AC7722-D31D-573E-83AF-9B083D1EC432}"/>
              </a:ext>
            </a:extLst>
          </p:cNvPr>
          <p:cNvCxnSpPr>
            <a:cxnSpLocks/>
          </p:cNvCxnSpPr>
          <p:nvPr/>
        </p:nvCxnSpPr>
        <p:spPr>
          <a:xfrm flipH="1">
            <a:off x="565417" y="4211107"/>
            <a:ext cx="11065751" cy="5080"/>
          </a:xfrm>
          <a:prstGeom prst="line">
            <a:avLst/>
          </a:prstGeom>
          <a:ln w="20320" cap="rnd">
            <a:solidFill>
              <a:srgbClr val="3BA392">
                <a:alpha val="75000"/>
              </a:srgbClr>
            </a:solidFill>
            <a:round/>
          </a:ln>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415B9D85-2928-1AF0-04F9-A27A7CBF9F3E}"/>
              </a:ext>
            </a:extLst>
          </p:cNvPr>
          <p:cNvCxnSpPr>
            <a:cxnSpLocks/>
          </p:cNvCxnSpPr>
          <p:nvPr/>
        </p:nvCxnSpPr>
        <p:spPr>
          <a:xfrm>
            <a:off x="6065290" y="3914985"/>
            <a:ext cx="0" cy="296122"/>
          </a:xfrm>
          <a:prstGeom prst="line">
            <a:avLst/>
          </a:prstGeom>
          <a:ln w="20320" cap="rnd">
            <a:solidFill>
              <a:srgbClr val="3BA392">
                <a:alpha val="75000"/>
              </a:srgb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20622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jcewtn4">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516C237E5AED534FA28A1706C33D2837" ma:contentTypeVersion="13" ma:contentTypeDescription="建立新的文件。" ma:contentTypeScope="" ma:versionID="63148b1697032560d15f24a78993bd89">
  <xsd:schema xmlns:xsd="http://www.w3.org/2001/XMLSchema" xmlns:xs="http://www.w3.org/2001/XMLSchema" xmlns:p="http://schemas.microsoft.com/office/2006/metadata/properties" xmlns:ns3="dcbbd555-b457-42c6-b2a2-eaac61238ccd" xmlns:ns4="ddefd5bb-6d8d-4f06-9742-d3da6e9c2d1a" targetNamespace="http://schemas.microsoft.com/office/2006/metadata/properties" ma:root="true" ma:fieldsID="211776a63d99d10b8013641215ad2968" ns3:_="" ns4:_="">
    <xsd:import namespace="dcbbd555-b457-42c6-b2a2-eaac61238ccd"/>
    <xsd:import namespace="ddefd5bb-6d8d-4f06-9742-d3da6e9c2d1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bd555-b457-42c6-b2a2-eaac61238c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efd5bb-6d8d-4f06-9742-d3da6e9c2d1a" elementFormDefault="qualified">
    <xsd:import namespace="http://schemas.microsoft.com/office/2006/documentManagement/types"/>
    <xsd:import namespace="http://schemas.microsoft.com/office/infopath/2007/PartnerControls"/>
    <xsd:element name="SharedWithUsers" ma:index="10"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用詳細資料" ma:internalName="SharedWithDetails" ma:readOnly="true">
      <xsd:simpleType>
        <xsd:restriction base="dms:Note">
          <xsd:maxLength value="255"/>
        </xsd:restriction>
      </xsd:simpleType>
    </xsd:element>
    <xsd:element name="SharingHintHash" ma:index="12" nillable="true" ma:displayName="共用提示雜湊"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5775C4-8973-4E28-9A7E-A3E29EBCDFDE}">
  <ds:schemaRefs>
    <ds:schemaRef ds:uri="dcbbd555-b457-42c6-b2a2-eaac61238ccd"/>
    <ds:schemaRef ds:uri="ddefd5bb-6d8d-4f06-9742-d3da6e9c2d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309590-7CEC-421B-BA88-BAEABB5CEDB1}">
  <ds:schemaRefs>
    <ds:schemaRef ds:uri="ddefd5bb-6d8d-4f06-9742-d3da6e9c2d1a"/>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dcbbd555-b457-42c6-b2a2-eaac61238ccd"/>
    <ds:schemaRef ds:uri="http://www.w3.org/XML/1998/namespace"/>
    <ds:schemaRef ds:uri="http://purl.org/dc/terms/"/>
  </ds:schemaRefs>
</ds:datastoreItem>
</file>

<file path=customXml/itemProps3.xml><?xml version="1.0" encoding="utf-8"?>
<ds:datastoreItem xmlns:ds="http://schemas.openxmlformats.org/officeDocument/2006/customXml" ds:itemID="{E5AA7B4A-C618-481C-8600-D2EC5DF676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1607</TotalTime>
  <Words>5202</Words>
  <Application>Microsoft Office PowerPoint</Application>
  <PresentationFormat>寬螢幕</PresentationFormat>
  <Paragraphs>900</Paragraphs>
  <Slides>83</Slides>
  <Notes>25</Notes>
  <HiddenSlides>0</HiddenSlides>
  <MMClips>0</MMClips>
  <ScaleCrop>false</ScaleCrop>
  <HeadingPairs>
    <vt:vector size="8" baseType="variant">
      <vt:variant>
        <vt:lpstr>使用字型</vt:lpstr>
      </vt:variant>
      <vt:variant>
        <vt:i4>3</vt:i4>
      </vt:variant>
      <vt:variant>
        <vt:lpstr>佈景主題</vt:lpstr>
      </vt:variant>
      <vt:variant>
        <vt:i4>1</vt:i4>
      </vt:variant>
      <vt:variant>
        <vt:lpstr>內嵌 OLE 伺服程式</vt:lpstr>
      </vt:variant>
      <vt:variant>
        <vt:i4>0</vt:i4>
      </vt:variant>
      <vt:variant>
        <vt:lpstr>投影片標題</vt:lpstr>
      </vt:variant>
      <vt:variant>
        <vt:i4>83</vt:i4>
      </vt:variant>
    </vt:vector>
  </HeadingPairs>
  <TitlesOfParts>
    <vt:vector size="87" baseType="lpstr">
      <vt:lpstr>微軟正黑體</vt:lpstr>
      <vt:lpstr>Arial</vt:lpstr>
      <vt:lpstr>Calibri</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Sabrina Wang 王儷蓉</cp:lastModifiedBy>
  <cp:revision>117</cp:revision>
  <dcterms:created xsi:type="dcterms:W3CDTF">2021-03-26T08:21:54Z</dcterms:created>
  <dcterms:modified xsi:type="dcterms:W3CDTF">2023-02-20T07:28:20Z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0x010100516C237E5AED534FA28A1706C33D2837</vt:lpwstr>
  </property>
</Properties>
</file>