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45"/>
  </p:notesMasterIdLst>
  <p:sldIdLst>
    <p:sldId id="256" r:id="rId2"/>
    <p:sldId id="429" r:id="rId3"/>
    <p:sldId id="428" r:id="rId4"/>
    <p:sldId id="365" r:id="rId5"/>
    <p:sldId id="383" r:id="rId6"/>
    <p:sldId id="3610" r:id="rId7"/>
    <p:sldId id="3612" r:id="rId8"/>
    <p:sldId id="3611" r:id="rId9"/>
    <p:sldId id="316" r:id="rId10"/>
    <p:sldId id="317" r:id="rId11"/>
    <p:sldId id="422" r:id="rId12"/>
    <p:sldId id="1486" r:id="rId13"/>
    <p:sldId id="418" r:id="rId14"/>
    <p:sldId id="419" r:id="rId15"/>
    <p:sldId id="1488" r:id="rId16"/>
    <p:sldId id="1483" r:id="rId17"/>
    <p:sldId id="1440" r:id="rId18"/>
    <p:sldId id="421" r:id="rId19"/>
    <p:sldId id="330" r:id="rId20"/>
    <p:sldId id="408" r:id="rId21"/>
    <p:sldId id="430" r:id="rId22"/>
    <p:sldId id="414" r:id="rId23"/>
    <p:sldId id="376" r:id="rId24"/>
    <p:sldId id="1489" r:id="rId25"/>
    <p:sldId id="409" r:id="rId26"/>
    <p:sldId id="371" r:id="rId27"/>
    <p:sldId id="423" r:id="rId28"/>
    <p:sldId id="3582" r:id="rId29"/>
    <p:sldId id="427" r:id="rId30"/>
    <p:sldId id="410" r:id="rId31"/>
    <p:sldId id="1484" r:id="rId32"/>
    <p:sldId id="413" r:id="rId33"/>
    <p:sldId id="386" r:id="rId34"/>
    <p:sldId id="416" r:id="rId35"/>
    <p:sldId id="415" r:id="rId36"/>
    <p:sldId id="424" r:id="rId37"/>
    <p:sldId id="544" r:id="rId38"/>
    <p:sldId id="425" r:id="rId39"/>
    <p:sldId id="426" r:id="rId40"/>
    <p:sldId id="401" r:id="rId41"/>
    <p:sldId id="406" r:id="rId42"/>
    <p:sldId id="402" r:id="rId43"/>
    <p:sldId id="258" r:id="rId44"/>
  </p:sldIdLst>
  <p:sldSz cx="9144000" cy="5143500" type="screen16x9"/>
  <p:notesSz cx="6858000" cy="9144000"/>
  <p:embeddedFontLst>
    <p:embeddedFont>
      <p:font typeface="Taipei Sans TC Beta Light" panose="02020500000000000000" charset="-120"/>
      <p:regular r:id="rId46"/>
    </p:embeddedFont>
    <p:embeddedFont>
      <p:font typeface="微軟正黑體" panose="020B0604030504040204" pitchFamily="34" charset="-120"/>
      <p:regular r:id="rId47"/>
      <p:bold r:id="rId48"/>
    </p:embeddedFont>
    <p:embeddedFont>
      <p:font typeface="Calibri" panose="020F0502020204030204" pitchFamily="34" charset="0"/>
      <p:regular r:id="rId49"/>
      <p:bold r:id="rId50"/>
      <p:italic r:id="rId51"/>
      <p:boldItalic r:id="rId52"/>
    </p:embeddedFont>
    <p:embeddedFont>
      <p:font typeface="Corbel" panose="020B0503020204020204" pitchFamily="34" charset="0"/>
      <p:regular r:id="rId53"/>
      <p:bold r:id="rId54"/>
      <p:italic r:id="rId55"/>
      <p:boldItalic r:id="rId56"/>
    </p:embeddedFont>
    <p:embeddedFont>
      <p:font typeface="Darker Grotesque" panose="02020500000000000000" charset="0"/>
      <p:regular r:id="rId57"/>
      <p:bold r:id="rId58"/>
    </p:embeddedFont>
    <p:embeddedFont>
      <p:font typeface="Orbitron Black" panose="02020500000000000000" charset="0"/>
      <p:bold r:id="rId59"/>
    </p:embeddedFont>
    <p:embeddedFont>
      <p:font typeface="Roboto" pitchFamily="2" charset="0"/>
      <p:regular r:id="rId60"/>
      <p:bold r:id="rId61"/>
      <p:boldItalic r:id="rId62"/>
    </p:embeddedFont>
  </p:embeddedFontLst>
  <p:custDataLst>
    <p:tags r:id="rId6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12" userDrawn="1">
          <p15:clr>
            <a:srgbClr val="A4A3A4"/>
          </p15:clr>
        </p15:guide>
        <p15:guide id="2" pos="2880" userDrawn="1">
          <p15:clr>
            <a:srgbClr val="A4A3A4"/>
          </p15:clr>
        </p15:guide>
        <p15:guide id="3" pos="317" userDrawn="1">
          <p15:clr>
            <a:srgbClr val="A4A3A4"/>
          </p15:clr>
        </p15:guide>
        <p15:guide id="4" pos="5443" userDrawn="1">
          <p15:clr>
            <a:srgbClr val="A4A3A4"/>
          </p15:clr>
        </p15:guide>
        <p15:guide id="5" orient="horz" pos="463" userDrawn="1">
          <p15:clr>
            <a:srgbClr val="A4A3A4"/>
          </p15:clr>
        </p15:guide>
        <p15:guide id="6" orient="horz" pos="528" userDrawn="1">
          <p15:clr>
            <a:srgbClr val="A4A3A4"/>
          </p15:clr>
        </p15:guide>
        <p15:guide id="7" orient="horz" pos="2935" userDrawn="1">
          <p15:clr>
            <a:srgbClr val="A4A3A4"/>
          </p15:clr>
        </p15:guide>
        <p15:guide id="8" orient="horz" pos="289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FFFE"/>
    <a:srgbClr val="191919"/>
    <a:srgbClr val="231815"/>
    <a:srgbClr val="FFCC00"/>
    <a:srgbClr val="000000"/>
    <a:srgbClr val="FFFFFF"/>
    <a:srgbClr val="F8F8F8"/>
    <a:srgbClr val="491D48"/>
    <a:srgbClr val="54A6E6"/>
    <a:srgbClr val="FCC1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9A306BD-BB34-47A6-921B-74BF2CEABD79}">
  <a:tblStyle styleId="{89A306BD-BB34-47A6-921B-74BF2CEABD7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C670946-FA31-4E7F-A118-C94A1A81A7F6}"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364" autoAdjust="0"/>
  </p:normalViewPr>
  <p:slideViewPr>
    <p:cSldViewPr snapToGrid="0" showGuides="1">
      <p:cViewPr>
        <p:scale>
          <a:sx n="75" d="100"/>
          <a:sy n="75" d="100"/>
        </p:scale>
        <p:origin x="980" y="772"/>
      </p:cViewPr>
      <p:guideLst>
        <p:guide orient="horz" pos="1712"/>
        <p:guide pos="2880"/>
        <p:guide pos="317"/>
        <p:guide pos="5443"/>
        <p:guide orient="horz" pos="463"/>
        <p:guide orient="horz" pos="528"/>
        <p:guide orient="horz" pos="2935"/>
        <p:guide orient="horz" pos="2896"/>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975979647409537"/>
          <c:y val="4.564828405584187E-2"/>
          <c:w val="0.58781769755469992"/>
          <c:h val="0.62600919631572272"/>
        </c:manualLayout>
      </c:layout>
      <c:barChart>
        <c:barDir val="bar"/>
        <c:grouping val="clustered"/>
        <c:varyColors val="0"/>
        <c:ser>
          <c:idx val="0"/>
          <c:order val="0"/>
          <c:tx>
            <c:strRef>
              <c:f>工作表1!$B$1</c:f>
              <c:strCache>
                <c:ptCount val="1"/>
                <c:pt idx="0">
                  <c:v>Upload</c:v>
                </c:pt>
              </c:strCache>
            </c:strRef>
          </c:tx>
          <c:spPr>
            <a:gradFill>
              <a:gsLst>
                <a:gs pos="543">
                  <a:srgbClr val="4FD1FF"/>
                </a:gs>
                <a:gs pos="20000">
                  <a:srgbClr val="5DF5F9"/>
                </a:gs>
                <a:gs pos="96000">
                  <a:srgbClr val="34E392"/>
                </a:gs>
                <a:gs pos="85000">
                  <a:srgbClr val="43E59C"/>
                </a:gs>
              </a:gsLst>
              <a:lin ang="16800000" scaled="0"/>
            </a:gradFill>
            <a:ln>
              <a:noFill/>
            </a:ln>
            <a:effectLst/>
          </c:spPr>
          <c:invertIfNegative val="0"/>
          <c:dLbls>
            <c:dLbl>
              <c:idx val="0"/>
              <c:layout>
                <c:manualLayout>
                  <c:x val="-6.4912921275422919E-2"/>
                  <c:y val="4.1498440050765336E-3"/>
                </c:manualLayout>
              </c:layout>
              <c:tx>
                <c:rich>
                  <a:bodyPr rot="0" spcFirstLastPara="1" vertOverflow="ellipsis" vert="horz" wrap="square" anchor="ctr" anchorCtr="1"/>
                  <a:lstStyle/>
                  <a:p>
                    <a:pPr>
                      <a:defRPr sz="1197" b="0" i="0" u="none" strike="noStrike" kern="1200" baseline="0">
                        <a:solidFill>
                          <a:srgbClr val="191919"/>
                        </a:solidFill>
                        <a:latin typeface="+mn-lt"/>
                        <a:ea typeface="+mn-ea"/>
                        <a:cs typeface="+mn-cs"/>
                      </a:defRPr>
                    </a:pPr>
                    <a:fld id="{030DBA4A-C24A-4CB7-8F2E-0C95659C7D99}" type="VALUE">
                      <a:rPr lang="en-US" altLang="zh-TW" smtClean="0">
                        <a:solidFill>
                          <a:srgbClr val="191919"/>
                        </a:solidFill>
                      </a:rPr>
                      <a:pPr>
                        <a:defRPr sz="1197" b="0" i="0" u="none" strike="noStrike" kern="1200" baseline="0">
                          <a:solidFill>
                            <a:srgbClr val="191919"/>
                          </a:solidFill>
                          <a:latin typeface="+mn-lt"/>
                          <a:ea typeface="+mn-ea"/>
                          <a:cs typeface="+mn-cs"/>
                        </a:defRPr>
                      </a:pPr>
                      <a:t>[值]</a:t>
                    </a:fld>
                    <a:r>
                      <a:rPr lang="en-US" altLang="zh-TW">
                        <a:solidFill>
                          <a:srgbClr val="191919"/>
                        </a:solidFill>
                      </a:rPr>
                      <a:t> MB/s</a:t>
                    </a:r>
                  </a:p>
                </c:rich>
              </c:tx>
              <c:spPr>
                <a:noFill/>
                <a:ln>
                  <a:noFill/>
                </a:ln>
                <a:effectLst/>
              </c:spPr>
              <c:txPr>
                <a:bodyPr rot="0" spcFirstLastPara="1" vertOverflow="ellipsis" vert="horz" wrap="square" anchor="ctr" anchorCtr="1"/>
                <a:lstStyle/>
                <a:p>
                  <a:pPr>
                    <a:defRPr sz="1197" b="0" i="0" u="none" strike="noStrike" kern="1200" baseline="0">
                      <a:solidFill>
                        <a:srgbClr val="191919"/>
                      </a:solidFill>
                      <a:latin typeface="+mn-lt"/>
                      <a:ea typeface="+mn-ea"/>
                      <a:cs typeface="+mn-cs"/>
                    </a:defRPr>
                  </a:pPr>
                  <a:endParaRPr lang="zh-TW"/>
                </a:p>
              </c:txPr>
              <c:dLblPos val="outEnd"/>
              <c:showLegendKey val="0"/>
              <c:showVal val="1"/>
              <c:showCatName val="0"/>
              <c:showSerName val="0"/>
              <c:showPercent val="0"/>
              <c:showBubbleSize val="0"/>
              <c:extLst>
                <c:ext xmlns:c15="http://schemas.microsoft.com/office/drawing/2012/chart" uri="{CE6537A1-D6FC-4f65-9D91-7224C49458BB}">
                  <c15:layout>
                    <c:manualLayout>
                      <c:w val="0.10004809837308264"/>
                      <c:h val="7.7851073535235765E-2"/>
                    </c:manualLayout>
                  </c15:layout>
                  <c15:dlblFieldTable/>
                  <c15:showDataLabelsRange val="0"/>
                </c:ext>
                <c:ext xmlns:c16="http://schemas.microsoft.com/office/drawing/2014/chart" uri="{C3380CC4-5D6E-409C-BE32-E72D297353CC}">
                  <c16:uniqueId val="{00000002-CDD1-4E8F-B762-93D3305AE7C6}"/>
                </c:ext>
              </c:extLst>
            </c:dLbl>
            <c:dLbl>
              <c:idx val="1"/>
              <c:layout>
                <c:manualLayout>
                  <c:x val="-6.6577355154279913E-2"/>
                  <c:y val="0"/>
                </c:manualLayout>
              </c:layout>
              <c:tx>
                <c:rich>
                  <a:bodyPr rot="0" spcFirstLastPara="1" vertOverflow="ellipsis" vert="horz" wrap="square" anchor="ctr" anchorCtr="1"/>
                  <a:lstStyle/>
                  <a:p>
                    <a:pPr>
                      <a:defRPr sz="1197" b="0" i="0" u="none" strike="noStrike" kern="1200" baseline="0">
                        <a:solidFill>
                          <a:srgbClr val="191919"/>
                        </a:solidFill>
                        <a:latin typeface="+mn-lt"/>
                        <a:ea typeface="+mn-ea"/>
                        <a:cs typeface="+mn-cs"/>
                      </a:defRPr>
                    </a:pPr>
                    <a:fld id="{2D698FA5-4DE1-4373-9BF1-FC695ACA894A}" type="VALUE">
                      <a:rPr lang="en-US" altLang="zh-TW" smtClean="0">
                        <a:solidFill>
                          <a:srgbClr val="191919"/>
                        </a:solidFill>
                      </a:rPr>
                      <a:pPr>
                        <a:defRPr sz="1197" b="0" i="0" u="none" strike="noStrike" kern="1200" baseline="0">
                          <a:solidFill>
                            <a:srgbClr val="191919"/>
                          </a:solidFill>
                          <a:latin typeface="+mn-lt"/>
                          <a:ea typeface="+mn-ea"/>
                          <a:cs typeface="+mn-cs"/>
                        </a:defRPr>
                      </a:pPr>
                      <a:t>[值]</a:t>
                    </a:fld>
                    <a:r>
                      <a:rPr lang="en-US" altLang="zh-TW">
                        <a:solidFill>
                          <a:srgbClr val="191919"/>
                        </a:solidFill>
                      </a:rPr>
                      <a:t> MB/s</a:t>
                    </a:r>
                  </a:p>
                </c:rich>
              </c:tx>
              <c:spPr>
                <a:noFill/>
                <a:ln>
                  <a:noFill/>
                </a:ln>
                <a:effectLst/>
              </c:spPr>
              <c:txPr>
                <a:bodyPr rot="0" spcFirstLastPara="1" vertOverflow="ellipsis" vert="horz" wrap="square" anchor="ctr" anchorCtr="1"/>
                <a:lstStyle/>
                <a:p>
                  <a:pPr>
                    <a:defRPr sz="1197" b="0" i="0" u="none" strike="noStrike" kern="1200" baseline="0">
                      <a:solidFill>
                        <a:srgbClr val="191919"/>
                      </a:solidFill>
                      <a:latin typeface="+mn-lt"/>
                      <a:ea typeface="+mn-ea"/>
                      <a:cs typeface="+mn-cs"/>
                    </a:defRPr>
                  </a:pPr>
                  <a:endParaRPr lang="zh-TW"/>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DD1-4E8F-B762-93D3305AE7C6}"/>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工作表1!$A$2:$A$3</c:f>
              <c:strCache>
                <c:ptCount val="2"/>
                <c:pt idx="0">
                  <c:v>Windows file transfer</c:v>
                </c:pt>
                <c:pt idx="1">
                  <c:v>Windows File Transfer with Encryption</c:v>
                </c:pt>
              </c:strCache>
            </c:strRef>
          </c:cat>
          <c:val>
            <c:numRef>
              <c:f>工作表1!$B$2:$B$3</c:f>
              <c:numCache>
                <c:formatCode>General</c:formatCode>
                <c:ptCount val="2"/>
                <c:pt idx="0">
                  <c:v>280</c:v>
                </c:pt>
                <c:pt idx="1">
                  <c:v>279</c:v>
                </c:pt>
              </c:numCache>
            </c:numRef>
          </c:val>
          <c:extLst>
            <c:ext xmlns:c16="http://schemas.microsoft.com/office/drawing/2014/chart" uri="{C3380CC4-5D6E-409C-BE32-E72D297353CC}">
              <c16:uniqueId val="{00000000-6BFD-40C4-94BD-C1B807A974E1}"/>
            </c:ext>
          </c:extLst>
        </c:ser>
        <c:ser>
          <c:idx val="1"/>
          <c:order val="1"/>
          <c:tx>
            <c:strRef>
              <c:f>工作表1!$C$1</c:f>
              <c:strCache>
                <c:ptCount val="1"/>
                <c:pt idx="0">
                  <c:v>Download</c:v>
                </c:pt>
              </c:strCache>
            </c:strRef>
          </c:tx>
          <c:spPr>
            <a:gradFill>
              <a:gsLst>
                <a:gs pos="543">
                  <a:srgbClr val="54A6E6"/>
                </a:gs>
                <a:gs pos="20000">
                  <a:srgbClr val="00B0F0"/>
                </a:gs>
                <a:gs pos="96000">
                  <a:srgbClr val="0070C0"/>
                </a:gs>
                <a:gs pos="85000">
                  <a:srgbClr val="0070C0"/>
                </a:gs>
              </a:gsLst>
              <a:lin ang="16800000" scaled="0"/>
            </a:gradFill>
            <a:ln>
              <a:noFill/>
            </a:ln>
            <a:effectLst/>
          </c:spPr>
          <c:invertIfNegative val="0"/>
          <c:dLbls>
            <c:dLbl>
              <c:idx val="0"/>
              <c:layout>
                <c:manualLayout>
                  <c:x val="-0.10153046661027687"/>
                  <c:y val="-7.6079594548434763E-17"/>
                </c:manualLayout>
              </c:layout>
              <c:tx>
                <c:rich>
                  <a:bodyPr/>
                  <a:lstStyle/>
                  <a:p>
                    <a:fld id="{BDB2A4C0-7202-4330-97F5-83E97770676A}" type="VALUE">
                      <a:rPr lang="en-US" altLang="zh-TW" smtClean="0"/>
                      <a:pPr/>
                      <a:t>[值]</a:t>
                    </a:fld>
                    <a:r>
                      <a:rPr lang="en-US" altLang="zh-TW"/>
                      <a:t> MB/s</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DD1-4E8F-B762-93D3305AE7C6}"/>
                </c:ext>
              </c:extLst>
            </c:dLbl>
            <c:dLbl>
              <c:idx val="1"/>
              <c:layout>
                <c:manualLayout>
                  <c:x val="-0.10153046661027687"/>
                  <c:y val="-1.9019898637108691E-17"/>
                </c:manualLayout>
              </c:layout>
              <c:tx>
                <c:rich>
                  <a:bodyPr/>
                  <a:lstStyle/>
                  <a:p>
                    <a:fld id="{2E3067A8-C9B5-4B5C-BAC0-7660B0EC2AF6}" type="VALUE">
                      <a:rPr lang="en-US" altLang="zh-TW" smtClean="0"/>
                      <a:pPr/>
                      <a:t>[值]</a:t>
                    </a:fld>
                    <a:r>
                      <a:rPr lang="en-US" altLang="zh-TW"/>
                      <a:t> MB/s</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DD1-4E8F-B762-93D3305AE7C6}"/>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工作表1!$A$2:$A$3</c:f>
              <c:strCache>
                <c:ptCount val="2"/>
                <c:pt idx="0">
                  <c:v>Windows file transfer</c:v>
                </c:pt>
                <c:pt idx="1">
                  <c:v>Windows File Transfer with Encryption</c:v>
                </c:pt>
              </c:strCache>
            </c:strRef>
          </c:cat>
          <c:val>
            <c:numRef>
              <c:f>工作表1!$C$2:$C$3</c:f>
              <c:numCache>
                <c:formatCode>General</c:formatCode>
                <c:ptCount val="2"/>
                <c:pt idx="0">
                  <c:v>202</c:v>
                </c:pt>
                <c:pt idx="1">
                  <c:v>198</c:v>
                </c:pt>
              </c:numCache>
            </c:numRef>
          </c:val>
          <c:extLst>
            <c:ext xmlns:c16="http://schemas.microsoft.com/office/drawing/2014/chart" uri="{C3380CC4-5D6E-409C-BE32-E72D297353CC}">
              <c16:uniqueId val="{00000001-6BFD-40C4-94BD-C1B807A974E1}"/>
            </c:ext>
          </c:extLst>
        </c:ser>
        <c:dLbls>
          <c:dLblPos val="outEnd"/>
          <c:showLegendKey val="0"/>
          <c:showVal val="1"/>
          <c:showCatName val="0"/>
          <c:showSerName val="0"/>
          <c:showPercent val="0"/>
          <c:showBubbleSize val="0"/>
        </c:dLbls>
        <c:gapWidth val="182"/>
        <c:axId val="2091444079"/>
        <c:axId val="2091462383"/>
      </c:barChart>
      <c:catAx>
        <c:axId val="209144407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TW"/>
          </a:p>
        </c:txPr>
        <c:crossAx val="2091462383"/>
        <c:crosses val="autoZero"/>
        <c:auto val="1"/>
        <c:lblAlgn val="ctr"/>
        <c:lblOffset val="100"/>
        <c:noMultiLvlLbl val="0"/>
      </c:catAx>
      <c:valAx>
        <c:axId val="2091462383"/>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zh-TW"/>
          </a:p>
        </c:txPr>
        <c:crossAx val="2091444079"/>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00" b="0" i="0" u="none" strike="noStrike" kern="1200" baseline="0">
                <a:solidFill>
                  <a:schemeClr val="bg1"/>
                </a:solidFill>
                <a:latin typeface="+mn-lt"/>
                <a:ea typeface="+mn-ea"/>
                <a:cs typeface="+mn-cs"/>
              </a:defRPr>
            </a:pPr>
            <a:endParaRPr lang="zh-TW"/>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wnload.qnap.com/Storage/TechnicalDocument/Storage/Home%20NAS/ts-x31p3/ts-x31p3-ug-02-en-us.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d527f78463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d527f7846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endParaRPr lang="en-US" altLang="zh-TW"/>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r>
              <a:rPr lang="en-US" altLang="zh-TW"/>
              <a:t>QNAP</a:t>
            </a:r>
            <a:r>
              <a:rPr lang="zh-TW" altLang="en-US"/>
              <a:t>的</a:t>
            </a:r>
            <a:r>
              <a:rPr lang="en-US" altLang="zh-TW"/>
              <a:t>NAS</a:t>
            </a:r>
            <a:r>
              <a:rPr lang="zh-TW" altLang="en-US"/>
              <a:t>如何解決你的困擾呢</a:t>
            </a:r>
            <a:r>
              <a:rPr lang="en-US" altLang="zh-TW"/>
              <a:t>?</a:t>
            </a:r>
            <a:r>
              <a:rPr lang="zh-TW" altLang="en-US"/>
              <a:t>  這邊提出一些重點概述，後續會有較詳盡的介紹，首先我們看第一個重點，它可以集中管理海量的儲存資料</a:t>
            </a:r>
            <a:r>
              <a:rPr lang="en-US" altLang="zh-TW"/>
              <a:t>(</a:t>
            </a:r>
            <a:r>
              <a:rPr lang="zh-TW" altLang="en-US"/>
              <a:t>並支援單一</a:t>
            </a:r>
            <a:r>
              <a:rPr lang="en-US" altLang="zh-TW"/>
              <a:t>SATA</a:t>
            </a:r>
            <a:r>
              <a:rPr lang="zh-TW" altLang="en-US"/>
              <a:t>插槽</a:t>
            </a:r>
            <a:r>
              <a:rPr lang="en-US" altLang="zh-TW"/>
              <a:t>18TB</a:t>
            </a:r>
            <a:r>
              <a:rPr lang="zh-TW" altLang="en-US"/>
              <a:t>的容量</a:t>
            </a:r>
            <a:r>
              <a:rPr lang="en-US" altLang="zh-TW"/>
              <a:t>)</a:t>
            </a:r>
            <a:r>
              <a:rPr lang="zh-TW" altLang="en-US"/>
              <a:t>，自帶</a:t>
            </a:r>
            <a:r>
              <a:rPr lang="en-US" altLang="zh-TW"/>
              <a:t>HBS3</a:t>
            </a:r>
            <a:r>
              <a:rPr lang="zh-TW" altLang="en-US"/>
              <a:t>全方位的備份解決方案，智能自動化的軟體有</a:t>
            </a:r>
            <a:r>
              <a:rPr lang="en-US" altLang="zh-TW" err="1"/>
              <a:t>Qsync</a:t>
            </a:r>
            <a:r>
              <a:rPr lang="en-US" altLang="zh-TW"/>
              <a:t>, </a:t>
            </a:r>
            <a:r>
              <a:rPr lang="en-US" altLang="zh-TW" err="1"/>
              <a:t>Qmiix</a:t>
            </a:r>
            <a:r>
              <a:rPr lang="zh-TW" altLang="en-US"/>
              <a:t>等等，最後一個重點就是</a:t>
            </a:r>
            <a:r>
              <a:rPr lang="en-US" altLang="zh-TW"/>
              <a:t>QNAP</a:t>
            </a:r>
            <a:r>
              <a:rPr lang="zh-TW" altLang="en-US"/>
              <a:t>獨門的</a:t>
            </a:r>
            <a:r>
              <a:rPr lang="en-US" altLang="zh-TW" err="1"/>
              <a:t>AI分類照片QuMagie，與Qsirch搜尋工具</a:t>
            </a:r>
            <a:endParaRPr lang="zh-TW" altLang="en-US" dirty="0"/>
          </a:p>
          <a:p>
            <a:r>
              <a:rPr lang="en-US"/>
              <a:t>How does QNAP's NAS solve your problem? I'll summarize some key points, which we will be introducing in more detail later. First, It can centrally manage massive storage data (and supports a single SATA slot of 18TB), Second, it also supports HBS3 to be a comprehensive backup solution. Third, it has intelligent automated software such as </a:t>
            </a:r>
            <a:r>
              <a:rPr lang="en-US" err="1"/>
              <a:t>Qsync</a:t>
            </a:r>
            <a:r>
              <a:rPr lang="en-US"/>
              <a:t>, </a:t>
            </a:r>
            <a:r>
              <a:rPr lang="en-US" err="1"/>
              <a:t>Qmiix</a:t>
            </a:r>
            <a:r>
              <a:rPr lang="en-US"/>
              <a:t>, etc., the last key point is that it has QNAP's unique AI Application </a:t>
            </a:r>
            <a:r>
              <a:rPr lang="en-US" err="1"/>
              <a:t>QuMagie</a:t>
            </a:r>
            <a:r>
              <a:rPr lang="en-US"/>
              <a:t>, and </a:t>
            </a:r>
            <a:r>
              <a:rPr lang="en-US" err="1"/>
              <a:t>Qsirch</a:t>
            </a:r>
            <a:r>
              <a:rPr lang="en-US"/>
              <a:t> to make photo management and file searching a lot more easier and faster.</a:t>
            </a:r>
            <a:endParaRPr lang="en-US" altLang="zh-TW"/>
          </a:p>
        </p:txBody>
      </p:sp>
      <p:sp>
        <p:nvSpPr>
          <p:cNvPr id="4" name="投影片編號版面配置區 3"/>
          <p:cNvSpPr>
            <a:spLocks noGrp="1"/>
          </p:cNvSpPr>
          <p:nvPr>
            <p:ph type="sldNum" sz="quarter" idx="10"/>
          </p:nvPr>
        </p:nvSpPr>
        <p:spPr>
          <a:xfrm>
            <a:off x="3884613" y="8685213"/>
            <a:ext cx="2971800" cy="457200"/>
          </a:xfrm>
          <a:prstGeom prst="rect">
            <a:avLst/>
          </a:prstGeom>
        </p:spPr>
        <p:txBody>
          <a:bodyPr/>
          <a:lstStyle/>
          <a:p>
            <a:fld id="{B9188E17-E6CD-41E0-BF19-5DA72BB7201F}" type="slidenum">
              <a:rPr lang="zh-TW" altLang="en-US" smtClean="0"/>
              <a:pPr/>
              <a:t>10</a:t>
            </a:fld>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r>
              <a:rPr lang="zh-TW" altLang="zh-TW"/>
              <a:t>除了上述可以解決一般家庭用戶的煩惱外，TS-</a:t>
            </a:r>
            <a:r>
              <a:rPr lang="en-US" altLang="zh-TW" dirty="0"/>
              <a:t>4</a:t>
            </a:r>
            <a:r>
              <a:rPr lang="zh-TW" altLang="zh-TW"/>
              <a:t>33超值NAS搭載全新</a:t>
            </a:r>
            <a:r>
              <a:rPr lang="en-US" altLang="zh-TW"/>
              <a:t>QTS</a:t>
            </a:r>
            <a:r>
              <a:rPr lang="en-US" altLang="zh-TW" baseline="0"/>
              <a:t> 5.0 NAS</a:t>
            </a:r>
            <a:r>
              <a:rPr lang="zh-TW" altLang="zh-TW" baseline="0"/>
              <a:t>作業系統</a:t>
            </a:r>
            <a:r>
              <a:rPr lang="zh-TW" altLang="zh-TW"/>
              <a:t>，</a:t>
            </a:r>
            <a:r>
              <a:rPr lang="zh-TW" altLang="zh-TW" baseline="0"/>
              <a:t>這次升級到了</a:t>
            </a:r>
            <a:r>
              <a:rPr lang="en-US" altLang="zh-TW" baseline="0"/>
              <a:t>Linux kernel 5,</a:t>
            </a:r>
            <a:r>
              <a:rPr lang="en-US" altLang="zh-TW"/>
              <a:t> </a:t>
            </a:r>
            <a:r>
              <a:rPr lang="zh-TW" altLang="zh-TW" baseline="0"/>
              <a:t>可強化資安保護你的數據資產，還有內建</a:t>
            </a:r>
            <a:r>
              <a:rPr lang="en-US" altLang="zh-TW" baseline="0" err="1"/>
              <a:t>WireGrard</a:t>
            </a:r>
            <a:r>
              <a:rPr lang="en-US" altLang="zh-TW"/>
              <a:t> </a:t>
            </a:r>
            <a:r>
              <a:rPr lang="en-US" altLang="zh-TW" baseline="0"/>
              <a:t>VPN</a:t>
            </a:r>
            <a:r>
              <a:rPr lang="zh-TW" altLang="zh-TW" baseline="0"/>
              <a:t>，流暢體驗又再升了一個層級</a:t>
            </a:r>
            <a:endParaRPr lang="en-US" altLang="zh-TW" baseline="0"/>
          </a:p>
          <a:p>
            <a:r>
              <a:rPr lang="en-US" altLang="zh-TW"/>
              <a:t>Besides</a:t>
            </a:r>
            <a:r>
              <a:rPr lang="zh-TW" altLang="en-US"/>
              <a:t> </a:t>
            </a:r>
            <a:r>
              <a:rPr lang="en-US" altLang="zh-TW"/>
              <a:t>the</a:t>
            </a:r>
            <a:r>
              <a:rPr lang="zh-TW" altLang="en-US"/>
              <a:t> </a:t>
            </a:r>
            <a:r>
              <a:rPr lang="en-US" altLang="zh-TW"/>
              <a:t>previously</a:t>
            </a:r>
            <a:r>
              <a:rPr lang="zh-TW" altLang="en-US"/>
              <a:t> </a:t>
            </a:r>
            <a:r>
              <a:rPr lang="en-US" altLang="zh-TW"/>
              <a:t>mentioned</a:t>
            </a:r>
            <a:r>
              <a:rPr lang="zh-TW" altLang="en-US"/>
              <a:t> </a:t>
            </a:r>
            <a:r>
              <a:rPr lang="en-US" altLang="zh-TW"/>
              <a:t>solution</a:t>
            </a:r>
            <a:r>
              <a:rPr lang="zh-TW" altLang="en-US"/>
              <a:t> </a:t>
            </a:r>
            <a:r>
              <a:rPr lang="en-US" altLang="zh-TW"/>
              <a:t>for</a:t>
            </a:r>
            <a:r>
              <a:rPr lang="zh-TW" altLang="en-US"/>
              <a:t> </a:t>
            </a:r>
            <a:r>
              <a:rPr lang="en-US" altLang="zh-TW"/>
              <a:t>home</a:t>
            </a:r>
            <a:r>
              <a:rPr lang="zh-TW" altLang="en-US"/>
              <a:t> </a:t>
            </a:r>
            <a:r>
              <a:rPr lang="en-US" altLang="zh-TW"/>
              <a:t>users,</a:t>
            </a:r>
            <a:r>
              <a:rPr lang="zh-TW" altLang="en-US"/>
              <a:t> </a:t>
            </a:r>
            <a:r>
              <a:rPr lang="en-US" altLang="zh-TW"/>
              <a:t>the</a:t>
            </a:r>
            <a:r>
              <a:rPr lang="zh-TW" altLang="en-US"/>
              <a:t> </a:t>
            </a:r>
            <a:r>
              <a:rPr lang="en-US" altLang="zh-TW" dirty="0"/>
              <a:t>TS-433</a:t>
            </a:r>
            <a:r>
              <a:rPr lang="zh-TW" altLang="en-US"/>
              <a:t> </a:t>
            </a:r>
            <a:r>
              <a:rPr lang="en-US" altLang="zh-TW"/>
              <a:t>high-value</a:t>
            </a:r>
            <a:r>
              <a:rPr lang="zh-TW" altLang="en-US"/>
              <a:t> </a:t>
            </a:r>
            <a:r>
              <a:rPr lang="en-US" altLang="zh-TW"/>
              <a:t>model</a:t>
            </a:r>
            <a:r>
              <a:rPr lang="zh-TW" altLang="zh-TW"/>
              <a:t> </a:t>
            </a:r>
            <a:r>
              <a:rPr lang="en-US" altLang="zh-TW"/>
              <a:t>is</a:t>
            </a:r>
            <a:r>
              <a:rPr lang="zh-TW" altLang="zh-TW"/>
              <a:t> </a:t>
            </a:r>
            <a:r>
              <a:rPr lang="en-US" altLang="zh-TW"/>
              <a:t>equipped</a:t>
            </a:r>
            <a:r>
              <a:rPr lang="zh-TW" altLang="zh-TW"/>
              <a:t> </a:t>
            </a:r>
            <a:r>
              <a:rPr lang="en-US" altLang="zh-TW"/>
              <a:t>with</a:t>
            </a:r>
            <a:r>
              <a:rPr lang="zh-TW" altLang="zh-TW"/>
              <a:t> </a:t>
            </a:r>
            <a:r>
              <a:rPr lang="en-US" altLang="zh-TW"/>
              <a:t>the</a:t>
            </a:r>
            <a:r>
              <a:rPr lang="zh-TW" altLang="zh-TW"/>
              <a:t> </a:t>
            </a:r>
            <a:r>
              <a:rPr lang="en-US" altLang="zh-TW"/>
              <a:t>new</a:t>
            </a:r>
            <a:r>
              <a:rPr lang="zh-TW" altLang="zh-TW"/>
              <a:t> </a:t>
            </a:r>
            <a:r>
              <a:rPr lang="en-US" altLang="zh-TW"/>
              <a:t>QTS</a:t>
            </a:r>
            <a:r>
              <a:rPr lang="zh-TW" altLang="zh-TW"/>
              <a:t> </a:t>
            </a:r>
            <a:r>
              <a:rPr lang="en-US" altLang="zh-TW"/>
              <a:t>5.0</a:t>
            </a:r>
            <a:r>
              <a:rPr lang="zh-TW" altLang="zh-TW"/>
              <a:t> </a:t>
            </a:r>
            <a:r>
              <a:rPr lang="en-US" altLang="zh-TW"/>
              <a:t>NAS</a:t>
            </a:r>
            <a:r>
              <a:rPr lang="zh-TW" altLang="zh-TW"/>
              <a:t> </a:t>
            </a:r>
            <a:r>
              <a:rPr lang="en-US" altLang="zh-TW"/>
              <a:t>operating</a:t>
            </a:r>
            <a:r>
              <a:rPr lang="zh-TW" altLang="zh-TW"/>
              <a:t> </a:t>
            </a:r>
            <a:r>
              <a:rPr lang="en-US" altLang="zh-TW"/>
              <a:t>system.</a:t>
            </a:r>
            <a:r>
              <a:rPr lang="zh-TW" altLang="zh-TW"/>
              <a:t> </a:t>
            </a:r>
            <a:r>
              <a:rPr lang="en-US" altLang="zh-TW"/>
              <a:t>This</a:t>
            </a:r>
            <a:r>
              <a:rPr lang="zh-TW" altLang="zh-TW"/>
              <a:t> </a:t>
            </a:r>
            <a:r>
              <a:rPr lang="en-US" altLang="zh-TW"/>
              <a:t>time</a:t>
            </a:r>
            <a:r>
              <a:rPr lang="zh-TW" altLang="zh-TW"/>
              <a:t> </a:t>
            </a:r>
            <a:r>
              <a:rPr lang="en-US" altLang="zh-TW"/>
              <a:t>it</a:t>
            </a:r>
            <a:r>
              <a:rPr lang="zh-TW" altLang="zh-TW"/>
              <a:t> </a:t>
            </a:r>
            <a:r>
              <a:rPr lang="en-US" altLang="zh-TW"/>
              <a:t>has</a:t>
            </a:r>
            <a:r>
              <a:rPr lang="zh-TW" altLang="zh-TW"/>
              <a:t> </a:t>
            </a:r>
            <a:r>
              <a:rPr lang="en-US" altLang="zh-TW"/>
              <a:t>been</a:t>
            </a:r>
            <a:r>
              <a:rPr lang="zh-TW" altLang="zh-TW"/>
              <a:t> </a:t>
            </a:r>
            <a:r>
              <a:rPr lang="en-US" altLang="zh-TW"/>
              <a:t>upgraded</a:t>
            </a:r>
            <a:r>
              <a:rPr lang="zh-TW" altLang="zh-TW"/>
              <a:t> </a:t>
            </a:r>
            <a:r>
              <a:rPr lang="en-US" altLang="zh-TW"/>
              <a:t>to</a:t>
            </a:r>
            <a:r>
              <a:rPr lang="zh-TW" altLang="zh-TW"/>
              <a:t> </a:t>
            </a:r>
            <a:r>
              <a:rPr lang="en-US" altLang="zh-TW"/>
              <a:t>Linux</a:t>
            </a:r>
            <a:r>
              <a:rPr lang="zh-TW" altLang="zh-TW"/>
              <a:t> </a:t>
            </a:r>
            <a:r>
              <a:rPr lang="en-US" altLang="zh-TW"/>
              <a:t>kernel</a:t>
            </a:r>
            <a:r>
              <a:rPr lang="zh-TW" altLang="zh-TW"/>
              <a:t> </a:t>
            </a:r>
            <a:r>
              <a:rPr lang="en-US" altLang="zh-TW"/>
              <a:t>5,</a:t>
            </a:r>
            <a:r>
              <a:rPr lang="zh-TW" altLang="zh-TW"/>
              <a:t> </a:t>
            </a:r>
            <a:r>
              <a:rPr lang="en-US" altLang="zh-TW"/>
              <a:t>which</a:t>
            </a:r>
            <a:r>
              <a:rPr lang="zh-TW" altLang="zh-TW"/>
              <a:t> </a:t>
            </a:r>
            <a:r>
              <a:rPr lang="en-US" altLang="zh-TW"/>
              <a:t>can</a:t>
            </a:r>
            <a:r>
              <a:rPr lang="zh-TW" altLang="zh-TW"/>
              <a:t> </a:t>
            </a:r>
            <a:r>
              <a:rPr lang="en-US" altLang="zh-TW"/>
              <a:t>strengthen</a:t>
            </a:r>
            <a:r>
              <a:rPr lang="zh-TW" altLang="zh-TW"/>
              <a:t> </a:t>
            </a:r>
            <a:r>
              <a:rPr lang="en-US" altLang="zh-TW"/>
              <a:t>the</a:t>
            </a:r>
            <a:r>
              <a:rPr lang="zh-TW" altLang="zh-TW"/>
              <a:t> </a:t>
            </a:r>
            <a:r>
              <a:rPr lang="en-US" altLang="zh-TW"/>
              <a:t>security</a:t>
            </a:r>
            <a:r>
              <a:rPr lang="zh-TW" altLang="zh-TW"/>
              <a:t> </a:t>
            </a:r>
            <a:r>
              <a:rPr lang="en-US" altLang="zh-TW"/>
              <a:t>and</a:t>
            </a:r>
            <a:r>
              <a:rPr lang="zh-TW" altLang="zh-TW"/>
              <a:t> </a:t>
            </a:r>
            <a:r>
              <a:rPr lang="en-US" altLang="zh-TW"/>
              <a:t>protect</a:t>
            </a:r>
            <a:r>
              <a:rPr lang="zh-TW" altLang="zh-TW"/>
              <a:t> </a:t>
            </a:r>
            <a:r>
              <a:rPr lang="en-US" altLang="zh-TW"/>
              <a:t>your</a:t>
            </a:r>
            <a:r>
              <a:rPr lang="zh-TW" altLang="zh-TW"/>
              <a:t> </a:t>
            </a:r>
            <a:r>
              <a:rPr lang="en-US" altLang="zh-TW"/>
              <a:t>data</a:t>
            </a:r>
            <a:r>
              <a:rPr lang="zh-TW" altLang="zh-TW"/>
              <a:t> </a:t>
            </a:r>
            <a:r>
              <a:rPr lang="en-US" altLang="zh-TW"/>
              <a:t>assets.</a:t>
            </a:r>
            <a:r>
              <a:rPr lang="zh-TW" altLang="zh-TW"/>
              <a:t> </a:t>
            </a:r>
            <a:r>
              <a:rPr lang="en-US" altLang="zh-TW"/>
              <a:t>There</a:t>
            </a:r>
            <a:r>
              <a:rPr lang="zh-TW" altLang="zh-TW"/>
              <a:t> </a:t>
            </a:r>
            <a:r>
              <a:rPr lang="en-US" altLang="zh-TW"/>
              <a:t>is</a:t>
            </a:r>
            <a:r>
              <a:rPr lang="zh-TW" altLang="zh-TW"/>
              <a:t> </a:t>
            </a:r>
            <a:r>
              <a:rPr lang="en-US" altLang="zh-TW"/>
              <a:t>also</a:t>
            </a:r>
            <a:r>
              <a:rPr lang="zh-TW" altLang="zh-TW"/>
              <a:t> </a:t>
            </a:r>
            <a:r>
              <a:rPr lang="en-US" altLang="zh-TW"/>
              <a:t>a</a:t>
            </a:r>
            <a:r>
              <a:rPr lang="zh-TW" altLang="zh-TW"/>
              <a:t> </a:t>
            </a:r>
            <a:r>
              <a:rPr lang="en-US" altLang="zh-TW"/>
              <a:t>built-in</a:t>
            </a:r>
            <a:r>
              <a:rPr lang="zh-TW" altLang="zh-TW"/>
              <a:t> </a:t>
            </a:r>
            <a:r>
              <a:rPr lang="en-US" altLang="zh-TW" err="1"/>
              <a:t>WireGuard</a:t>
            </a:r>
            <a:r>
              <a:rPr lang="zh-TW" altLang="zh-TW"/>
              <a:t> </a:t>
            </a:r>
            <a:r>
              <a:rPr lang="en-US" altLang="zh-TW"/>
              <a:t>VPN.</a:t>
            </a:r>
            <a:r>
              <a:rPr lang="zh-TW" altLang="zh-TW"/>
              <a:t> </a:t>
            </a:r>
            <a:r>
              <a:rPr lang="en-US" altLang="zh-TW"/>
              <a:t>,</a:t>
            </a:r>
            <a:r>
              <a:rPr lang="zh-TW" altLang="zh-TW"/>
              <a:t> </a:t>
            </a:r>
            <a:r>
              <a:rPr lang="en-US" altLang="zh-TW"/>
              <a:t>Therefore,</a:t>
            </a:r>
            <a:r>
              <a:rPr lang="zh-TW" altLang="zh-TW"/>
              <a:t> </a:t>
            </a:r>
            <a:r>
              <a:rPr lang="en-US" altLang="zh-TW"/>
              <a:t>our</a:t>
            </a:r>
            <a:r>
              <a:rPr lang="zh-TW" altLang="zh-TW"/>
              <a:t> </a:t>
            </a:r>
            <a:r>
              <a:rPr lang="en-US" altLang="zh-TW"/>
              <a:t>latest</a:t>
            </a:r>
            <a:r>
              <a:rPr lang="zh-TW" altLang="zh-TW"/>
              <a:t> </a:t>
            </a:r>
            <a:r>
              <a:rPr lang="en-US" altLang="zh-TW"/>
              <a:t>QTS</a:t>
            </a:r>
            <a:r>
              <a:rPr lang="zh-TW" altLang="zh-TW"/>
              <a:t> </a:t>
            </a:r>
            <a:r>
              <a:rPr lang="en-US" altLang="zh-TW"/>
              <a:t>takes</a:t>
            </a:r>
            <a:r>
              <a:rPr lang="zh-TW" altLang="zh-TW"/>
              <a:t> </a:t>
            </a:r>
            <a:r>
              <a:rPr lang="en-US" altLang="zh-TW"/>
              <a:t>the</a:t>
            </a:r>
            <a:r>
              <a:rPr lang="zh-TW" altLang="zh-TW"/>
              <a:t> </a:t>
            </a:r>
            <a:r>
              <a:rPr lang="en-US" altLang="zh-TW"/>
              <a:t>user</a:t>
            </a:r>
            <a:r>
              <a:rPr lang="zh-TW" altLang="zh-TW"/>
              <a:t> </a:t>
            </a:r>
            <a:r>
              <a:rPr lang="en-US" altLang="zh-TW"/>
              <a:t>experience</a:t>
            </a:r>
            <a:r>
              <a:rPr lang="zh-TW" altLang="zh-TW"/>
              <a:t> </a:t>
            </a:r>
            <a:r>
              <a:rPr lang="en-US" altLang="zh-TW"/>
              <a:t>to</a:t>
            </a:r>
            <a:r>
              <a:rPr lang="zh-TW" altLang="zh-TW"/>
              <a:t> </a:t>
            </a:r>
            <a:r>
              <a:rPr lang="en-US" altLang="zh-TW"/>
              <a:t>the</a:t>
            </a:r>
            <a:r>
              <a:rPr lang="zh-TW" altLang="zh-TW"/>
              <a:t> </a:t>
            </a:r>
            <a:r>
              <a:rPr lang="en-US" altLang="zh-TW"/>
              <a:t>next</a:t>
            </a:r>
            <a:r>
              <a:rPr lang="zh-TW" altLang="zh-TW"/>
              <a:t> </a:t>
            </a:r>
            <a:r>
              <a:rPr lang="en-US" altLang="zh-TW"/>
              <a:t>level.</a:t>
            </a:r>
            <a:endParaRPr lang="zh-TW" altLang="zh-TW"/>
          </a:p>
          <a:p>
            <a:endParaRPr lang="zh-TW"/>
          </a:p>
        </p:txBody>
      </p:sp>
    </p:spTree>
    <p:extLst>
      <p:ext uri="{BB962C8B-B14F-4D97-AF65-F5344CB8AC3E}">
        <p14:creationId xmlns:p14="http://schemas.microsoft.com/office/powerpoint/2010/main" val="3198495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r>
              <a:rPr lang="zh-TW" altLang="en-US" dirty="0">
                <a:ea typeface="新細明體"/>
              </a:rPr>
              <a:t>實際測試PC透過網路與NAS進行檔案傳輸，使用10GB大檔案時，透過</a:t>
            </a:r>
            <a:r>
              <a:rPr lang="en-US" altLang="zh-TW" dirty="0">
                <a:ea typeface="新細明體"/>
              </a:rPr>
              <a:t>2.5</a:t>
            </a:r>
            <a:r>
              <a:rPr lang="zh-TW" altLang="en-US">
                <a:ea typeface="新細明體"/>
              </a:rPr>
              <a:t>GbE網路讀取速度大約在</a:t>
            </a:r>
            <a:r>
              <a:rPr lang="en-US" altLang="zh-TW">
                <a:ea typeface="新細明體"/>
              </a:rPr>
              <a:t>280</a:t>
            </a:r>
            <a:r>
              <a:rPr lang="zh-TW" altLang="en-US">
                <a:ea typeface="新細明體"/>
              </a:rPr>
              <a:t>MB/s左右，檔案傳輸的時間只需</a:t>
            </a:r>
            <a:r>
              <a:rPr lang="en-US" altLang="zh-TW">
                <a:ea typeface="新細明體"/>
              </a:rPr>
              <a:t>36</a:t>
            </a:r>
            <a:r>
              <a:rPr lang="zh-TW" altLang="en-US">
                <a:ea typeface="新細明體"/>
              </a:rPr>
              <a:t>秒左右。另外加密傳輸時速度也保持高速</a:t>
            </a:r>
          </a:p>
          <a:p>
            <a:pPr marL="158750" indent="0">
              <a:buNone/>
            </a:pPr>
            <a:endParaRPr lang="en-US" altLang="zh-TW" dirty="0"/>
          </a:p>
          <a:p>
            <a:pPr marL="158750" indent="0">
              <a:buNone/>
            </a:pPr>
            <a:r>
              <a:rPr lang="en-US" altLang="zh-TW" dirty="0"/>
              <a:t>To</a:t>
            </a:r>
            <a:r>
              <a:rPr lang="zh-TW" altLang="en-US" dirty="0"/>
              <a:t> </a:t>
            </a:r>
            <a:r>
              <a:rPr lang="zh-TW" altLang="zh-TW" dirty="0"/>
              <a:t>hel</a:t>
            </a:r>
            <a:r>
              <a:rPr lang="en-US" altLang="zh-TW" dirty="0"/>
              <a:t>p</a:t>
            </a:r>
            <a:r>
              <a:rPr lang="zh-TW" altLang="en-US" dirty="0"/>
              <a:t> </a:t>
            </a:r>
            <a:r>
              <a:rPr lang="en-US" altLang="zh-TW" dirty="0"/>
              <a:t>y</a:t>
            </a:r>
            <a:r>
              <a:rPr lang="zh-TW" altLang="zh-TW" dirty="0"/>
              <a:t>o</a:t>
            </a:r>
            <a:r>
              <a:rPr lang="en-US" altLang="zh-TW" dirty="0"/>
              <a:t>u</a:t>
            </a:r>
            <a:r>
              <a:rPr lang="zh-TW" altLang="en-US" dirty="0"/>
              <a:t> </a:t>
            </a:r>
            <a:r>
              <a:rPr lang="en-US" altLang="zh-TW" dirty="0"/>
              <a:t>un</a:t>
            </a:r>
            <a:r>
              <a:rPr lang="zh-TW" altLang="zh-TW" dirty="0"/>
              <a:t>de</a:t>
            </a:r>
            <a:r>
              <a:rPr lang="en-US" altLang="zh-TW" dirty="0"/>
              <a:t>r</a:t>
            </a:r>
            <a:r>
              <a:rPr lang="zh-TW" altLang="zh-TW" dirty="0"/>
              <a:t>sta</a:t>
            </a:r>
            <a:r>
              <a:rPr lang="en-US" altLang="zh-TW" dirty="0" err="1"/>
              <a:t>nd</a:t>
            </a:r>
            <a:r>
              <a:rPr lang="zh-TW" altLang="en-US" dirty="0"/>
              <a:t> </a:t>
            </a:r>
            <a:r>
              <a:rPr lang="zh-TW" altLang="zh-TW" dirty="0"/>
              <a:t>the file transfer speed of </a:t>
            </a:r>
            <a:r>
              <a:rPr lang="en-US" altLang="zh-TW" dirty="0"/>
              <a:t>QNAP</a:t>
            </a:r>
            <a:r>
              <a:rPr lang="zh-TW" altLang="en-US" dirty="0"/>
              <a:t> </a:t>
            </a:r>
            <a:r>
              <a:rPr lang="en-US" altLang="zh-TW" dirty="0"/>
              <a:t>NAS,</a:t>
            </a:r>
            <a:r>
              <a:rPr lang="zh-TW" altLang="en-US" dirty="0"/>
              <a:t> </a:t>
            </a:r>
            <a:r>
              <a:rPr lang="en-US" altLang="zh-TW" dirty="0"/>
              <a:t>I</a:t>
            </a:r>
            <a:r>
              <a:rPr lang="zh-TW" altLang="en-US" dirty="0"/>
              <a:t> </a:t>
            </a:r>
            <a:r>
              <a:rPr lang="en-US" altLang="zh-TW" dirty="0"/>
              <a:t>have</a:t>
            </a:r>
            <a:r>
              <a:rPr lang="zh-TW" altLang="en-US" dirty="0"/>
              <a:t> </a:t>
            </a:r>
            <a:r>
              <a:rPr lang="en-US" altLang="zh-TW" dirty="0"/>
              <a:t>some</a:t>
            </a:r>
            <a:r>
              <a:rPr lang="zh-TW" altLang="en-US" dirty="0"/>
              <a:t> </a:t>
            </a:r>
            <a:r>
              <a:rPr lang="en-US" altLang="zh-TW" dirty="0"/>
              <a:t>data</a:t>
            </a:r>
            <a:r>
              <a:rPr lang="zh-TW" altLang="en-US" dirty="0"/>
              <a:t> </a:t>
            </a:r>
            <a:r>
              <a:rPr lang="en-US" altLang="zh-TW" dirty="0"/>
              <a:t>for</a:t>
            </a:r>
            <a:r>
              <a:rPr lang="zh-TW" altLang="en-US" dirty="0"/>
              <a:t> </a:t>
            </a:r>
            <a:r>
              <a:rPr lang="en-US" altLang="zh-TW" dirty="0"/>
              <a:t>you</a:t>
            </a:r>
            <a:r>
              <a:rPr lang="zh-TW" altLang="en-US" dirty="0"/>
              <a:t> </a:t>
            </a:r>
            <a:r>
              <a:rPr lang="en-US" altLang="zh-TW" dirty="0"/>
              <a:t>her</a:t>
            </a:r>
            <a:r>
              <a:rPr lang="zh-TW" altLang="zh-TW" dirty="0"/>
              <a:t>e</a:t>
            </a:r>
            <a:r>
              <a:rPr lang="en-US" altLang="zh-TW" dirty="0"/>
              <a:t>.</a:t>
            </a:r>
            <a:r>
              <a:rPr lang="zh-TW" altLang="en-US" dirty="0"/>
              <a:t> </a:t>
            </a:r>
            <a:r>
              <a:rPr lang="en-US" altLang="zh-TW" dirty="0"/>
              <a:t>In</a:t>
            </a:r>
            <a:r>
              <a:rPr lang="zh-TW" altLang="en-US" dirty="0"/>
              <a:t> </a:t>
            </a:r>
            <a:r>
              <a:rPr lang="zh-TW" altLang="zh-TW" dirty="0"/>
              <a:t>th</a:t>
            </a:r>
            <a:r>
              <a:rPr lang="en-US" altLang="zh-TW" dirty="0"/>
              <a:t>is</a:t>
            </a:r>
            <a:r>
              <a:rPr lang="zh-TW" altLang="en-US" dirty="0"/>
              <a:t> </a:t>
            </a:r>
            <a:r>
              <a:rPr lang="en-US" altLang="zh-TW" dirty="0"/>
              <a:t>p</a:t>
            </a:r>
            <a:r>
              <a:rPr lang="zh-TW" altLang="zh-TW" dirty="0"/>
              <a:t>er</a:t>
            </a:r>
            <a:r>
              <a:rPr lang="en-US" altLang="zh-TW" dirty="0"/>
              <a:t>forma</a:t>
            </a:r>
            <a:r>
              <a:rPr lang="zh-TW" altLang="zh-TW" dirty="0"/>
              <a:t>n</a:t>
            </a:r>
            <a:r>
              <a:rPr lang="en-US" altLang="zh-TW" dirty="0"/>
              <a:t>c</a:t>
            </a:r>
            <a:r>
              <a:rPr lang="zh-TW" altLang="zh-TW" dirty="0"/>
              <a:t>e</a:t>
            </a:r>
            <a:r>
              <a:rPr lang="zh-TW" altLang="en-US" dirty="0"/>
              <a:t> </a:t>
            </a:r>
            <a:r>
              <a:rPr lang="zh-TW" altLang="zh-TW" dirty="0"/>
              <a:t>te</a:t>
            </a:r>
            <a:r>
              <a:rPr lang="en-US" altLang="zh-TW" dirty="0"/>
              <a:t>s</a:t>
            </a:r>
            <a:r>
              <a:rPr lang="zh-TW" altLang="zh-TW" dirty="0"/>
              <a:t>t</a:t>
            </a:r>
            <a:r>
              <a:rPr lang="en-US" altLang="zh-TW" dirty="0"/>
              <a:t>,</a:t>
            </a:r>
            <a:r>
              <a:rPr lang="zh-TW" altLang="en-US" dirty="0"/>
              <a:t> </a:t>
            </a:r>
            <a:r>
              <a:rPr lang="zh-TW" altLang="zh-TW" dirty="0"/>
              <a:t>we</a:t>
            </a:r>
            <a:r>
              <a:rPr lang="zh-TW" altLang="en-US" dirty="0"/>
              <a:t> </a:t>
            </a:r>
            <a:r>
              <a:rPr lang="zh-TW" altLang="zh-TW" dirty="0"/>
              <a:t>t</a:t>
            </a:r>
            <a:r>
              <a:rPr lang="en-US" altLang="zh-TW" dirty="0"/>
              <a:t>r</a:t>
            </a:r>
            <a:r>
              <a:rPr lang="zh-TW" altLang="zh-TW" dirty="0"/>
              <a:t>an</a:t>
            </a:r>
            <a:r>
              <a:rPr lang="en-US" altLang="zh-TW" dirty="0" err="1"/>
              <a:t>sferre</a:t>
            </a:r>
            <a:r>
              <a:rPr lang="zh-TW" altLang="zh-TW" dirty="0"/>
              <a:t>d a large file of 10GB</a:t>
            </a:r>
            <a:r>
              <a:rPr lang="zh-TW" altLang="en-US" dirty="0"/>
              <a:t> </a:t>
            </a:r>
            <a:r>
              <a:rPr lang="en-US" altLang="zh-TW" dirty="0"/>
              <a:t>between</a:t>
            </a:r>
            <a:r>
              <a:rPr lang="zh-TW" altLang="en-US" dirty="0"/>
              <a:t> </a:t>
            </a:r>
            <a:r>
              <a:rPr lang="en-US" altLang="zh-TW" dirty="0"/>
              <a:t>PC</a:t>
            </a:r>
            <a:r>
              <a:rPr lang="zh-TW" altLang="en-US" dirty="0"/>
              <a:t> </a:t>
            </a:r>
            <a:r>
              <a:rPr lang="en-US" altLang="zh-TW" dirty="0"/>
              <a:t>and</a:t>
            </a:r>
            <a:r>
              <a:rPr lang="zh-TW" altLang="en-US" dirty="0"/>
              <a:t> </a:t>
            </a:r>
            <a:r>
              <a:rPr lang="en-US" altLang="zh-TW" dirty="0"/>
              <a:t>NAS.</a:t>
            </a:r>
            <a:r>
              <a:rPr lang="zh-TW" altLang="en-US" dirty="0"/>
              <a:t> </a:t>
            </a:r>
            <a:r>
              <a:rPr lang="zh-TW" altLang="zh-TW" dirty="0"/>
              <a:t>The </a:t>
            </a:r>
            <a:r>
              <a:rPr lang="en-US" altLang="zh-TW" dirty="0"/>
              <a:t>transferring</a:t>
            </a:r>
            <a:r>
              <a:rPr lang="zh-TW" altLang="en-US" dirty="0"/>
              <a:t> </a:t>
            </a:r>
            <a:r>
              <a:rPr lang="zh-TW" altLang="zh-TW" dirty="0"/>
              <a:t>speed </a:t>
            </a:r>
            <a:r>
              <a:rPr lang="en-US" altLang="zh-TW" dirty="0"/>
              <a:t>is</a:t>
            </a:r>
            <a:r>
              <a:rPr lang="zh-TW" altLang="en-US" dirty="0"/>
              <a:t> </a:t>
            </a:r>
            <a:r>
              <a:rPr lang="zh-TW" altLang="zh-TW" dirty="0"/>
              <a:t>about </a:t>
            </a:r>
            <a:r>
              <a:rPr lang="en-US" altLang="zh-TW" dirty="0"/>
              <a:t>280</a:t>
            </a:r>
            <a:r>
              <a:rPr lang="zh-TW" altLang="zh-TW" dirty="0"/>
              <a:t>MB/s by the GbE</a:t>
            </a:r>
            <a:r>
              <a:rPr lang="en-US" altLang="zh-TW" dirty="0"/>
              <a:t>.</a:t>
            </a:r>
            <a:r>
              <a:rPr lang="zh-TW" altLang="en-US" dirty="0"/>
              <a:t> </a:t>
            </a:r>
            <a:r>
              <a:rPr lang="en-US" altLang="zh-TW" dirty="0"/>
              <a:t>That</a:t>
            </a:r>
            <a:r>
              <a:rPr lang="zh-TW" altLang="en-US" dirty="0"/>
              <a:t> </a:t>
            </a:r>
            <a:r>
              <a:rPr lang="en-US" altLang="zh-TW" dirty="0"/>
              <a:t>is</a:t>
            </a:r>
            <a:r>
              <a:rPr lang="zh-TW" altLang="en-US" dirty="0"/>
              <a:t> </a:t>
            </a:r>
            <a:r>
              <a:rPr lang="zh-TW" altLang="zh-TW" dirty="0"/>
              <a:t>a</a:t>
            </a:r>
            <a:r>
              <a:rPr lang="en-US" altLang="zh-TW" dirty="0" err="1"/>
              <a:t>rou</a:t>
            </a:r>
            <a:r>
              <a:rPr lang="zh-TW" altLang="zh-TW" dirty="0"/>
              <a:t>nd </a:t>
            </a:r>
            <a:r>
              <a:rPr lang="en-US" altLang="zh-TW" dirty="0"/>
              <a:t>36</a:t>
            </a:r>
            <a:r>
              <a:rPr lang="zh-TW" altLang="en-US" dirty="0"/>
              <a:t> </a:t>
            </a:r>
            <a:r>
              <a:rPr lang="zh-TW" altLang="zh-TW" dirty="0"/>
              <a:t>se</a:t>
            </a:r>
            <a:r>
              <a:rPr lang="en-US" altLang="zh-TW" dirty="0"/>
              <a:t>con</a:t>
            </a:r>
            <a:r>
              <a:rPr lang="zh-TW" altLang="zh-TW" dirty="0"/>
              <a:t>ds</a:t>
            </a:r>
            <a:r>
              <a:rPr lang="en-US" altLang="zh-TW" dirty="0"/>
              <a:t>.</a:t>
            </a:r>
            <a:r>
              <a:rPr lang="zh-TW" altLang="en-US" dirty="0"/>
              <a:t> </a:t>
            </a:r>
            <a:r>
              <a:rPr lang="en-US" altLang="zh-TW" dirty="0"/>
              <a:t>Mo</a:t>
            </a:r>
            <a:r>
              <a:rPr lang="zh-TW" altLang="zh-TW" dirty="0"/>
              <a:t>r</a:t>
            </a:r>
            <a:r>
              <a:rPr lang="en-US" altLang="zh-TW" dirty="0"/>
              <a:t>e</a:t>
            </a:r>
            <a:r>
              <a:rPr lang="zh-TW" altLang="zh-TW" dirty="0"/>
              <a:t>o</a:t>
            </a:r>
            <a:r>
              <a:rPr lang="en-US" altLang="zh-TW" dirty="0" err="1"/>
              <a:t>ver</a:t>
            </a:r>
            <a:r>
              <a:rPr lang="zh-TW" altLang="zh-TW" dirty="0"/>
              <a:t>, the encrypted transmission speed also </a:t>
            </a:r>
            <a:r>
              <a:rPr lang="en-US" altLang="zh-TW" dirty="0"/>
              <a:t>r</a:t>
            </a:r>
            <a:r>
              <a:rPr lang="zh-TW" altLang="zh-TW" dirty="0"/>
              <a:t>e</a:t>
            </a:r>
            <a:r>
              <a:rPr lang="en-US" altLang="zh-TW" dirty="0"/>
              <a:t>mains</a:t>
            </a:r>
            <a:r>
              <a:rPr lang="zh-TW" altLang="en-US" dirty="0"/>
              <a:t> </a:t>
            </a:r>
            <a:r>
              <a:rPr lang="en-US" altLang="zh-TW" dirty="0"/>
              <a:t>a</a:t>
            </a:r>
            <a:r>
              <a:rPr lang="zh-TW" altLang="zh-TW" dirty="0"/>
              <a:t>t</a:t>
            </a:r>
            <a:r>
              <a:rPr lang="zh-TW" altLang="en-US" dirty="0"/>
              <a:t> </a:t>
            </a:r>
            <a:r>
              <a:rPr lang="en-US" altLang="zh-TW" dirty="0"/>
              <a:t>a</a:t>
            </a:r>
            <a:r>
              <a:rPr lang="zh-TW" altLang="en-US" dirty="0"/>
              <a:t> </a:t>
            </a:r>
            <a:r>
              <a:rPr lang="zh-TW" altLang="zh-TW" dirty="0"/>
              <a:t>high spee</a:t>
            </a:r>
            <a:r>
              <a:rPr lang="en-US" altLang="zh-TW" dirty="0"/>
              <a:t>d.</a:t>
            </a:r>
            <a:endParaRPr lang="zh-TW" altLang="zh-TW" dirty="0"/>
          </a:p>
          <a:p>
            <a:endParaRPr lang="zh-TW" altLang="en-US" dirty="0"/>
          </a:p>
        </p:txBody>
      </p:sp>
    </p:spTree>
    <p:extLst>
      <p:ext uri="{BB962C8B-B14F-4D97-AF65-F5344CB8AC3E}">
        <p14:creationId xmlns:p14="http://schemas.microsoft.com/office/powerpoint/2010/main" val="2380997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285750" indent="-285750">
              <a:buChar char="•"/>
            </a:pPr>
            <a:r>
              <a:rPr lang="zh-TW" altLang="en-US" dirty="0"/>
              <a:t>此</a:t>
            </a:r>
            <a:r>
              <a:rPr lang="zh-TW" altLang="en-US"/>
              <a:t>為</a:t>
            </a:r>
            <a:r>
              <a:rPr lang="en-US" altLang="zh-TW"/>
              <a:t>TS-433</a:t>
            </a:r>
            <a:r>
              <a:rPr lang="zh-TW" altLang="en-US"/>
              <a:t>硬體規格特點的</a:t>
            </a:r>
            <a:r>
              <a:rPr lang="zh-TW" altLang="en-US" dirty="0"/>
              <a:t>整理，</a:t>
            </a:r>
            <a:r>
              <a:rPr lang="en-US" altLang="zh-TW" dirty="0"/>
              <a:t>TS-433 </a:t>
            </a:r>
            <a:r>
              <a:rPr lang="zh-TW" altLang="zh-TW" dirty="0"/>
              <a:t>採用的是</a:t>
            </a:r>
            <a:r>
              <a:rPr lang="en-US" altLang="zh-TW"/>
              <a:t>ARM</a:t>
            </a:r>
            <a:r>
              <a:rPr lang="zh-TW" altLang="zh-TW" dirty="0"/>
              <a:t> </a:t>
            </a:r>
            <a:r>
              <a:rPr lang="en-US" altLang="zh-TW"/>
              <a:t>Cortex-A55</a:t>
            </a:r>
            <a:r>
              <a:rPr lang="zh-TW" altLang="zh-TW" dirty="0"/>
              <a:t> </a:t>
            </a:r>
            <a:r>
              <a:rPr lang="en-US" altLang="zh-TW"/>
              <a:t>4</a:t>
            </a:r>
            <a:r>
              <a:rPr lang="zh-TW" altLang="zh-TW" dirty="0"/>
              <a:t>核心高效能的</a:t>
            </a:r>
            <a:r>
              <a:rPr lang="en-US" altLang="zh-TW"/>
              <a:t>2.0GHz</a:t>
            </a:r>
            <a:r>
              <a:rPr lang="zh-TW" altLang="zh-TW" dirty="0"/>
              <a:t>處理器，內建</a:t>
            </a:r>
            <a:r>
              <a:rPr lang="en-US" altLang="zh-TW" dirty="0"/>
              <a:t>4GB</a:t>
            </a:r>
            <a:r>
              <a:rPr lang="en-US" altLang="zh-TW"/>
              <a:t>記憶體，</a:t>
            </a:r>
            <a:r>
              <a:rPr lang="en-US" altLang="zh-TW" dirty="0"/>
              <a:t>支援</a:t>
            </a:r>
            <a:r>
              <a:rPr lang="en-US" altLang="zh-TW"/>
              <a:t>4個SATA</a:t>
            </a:r>
            <a:r>
              <a:rPr lang="zh-TW" altLang="en-US"/>
              <a:t>熱插拔插槽</a:t>
            </a:r>
            <a:r>
              <a:rPr lang="zh-TW" altLang="en-US" dirty="0"/>
              <a:t>，並且提供</a:t>
            </a:r>
            <a:r>
              <a:rPr lang="zh-TW" altLang="en-US"/>
              <a:t>了</a:t>
            </a:r>
            <a:r>
              <a:rPr lang="en-US" altLang="zh-TW"/>
              <a:t>1</a:t>
            </a:r>
            <a:r>
              <a:rPr lang="zh-TW" altLang="en-US" dirty="0"/>
              <a:t>個</a:t>
            </a:r>
            <a:r>
              <a:rPr lang="en-US" altLang="zh-TW" dirty="0"/>
              <a:t>2.5GbE</a:t>
            </a:r>
            <a:r>
              <a:rPr lang="zh-TW" altLang="en-US"/>
              <a:t>與</a:t>
            </a:r>
            <a:r>
              <a:rPr lang="en-US" altLang="zh-TW"/>
              <a:t>1</a:t>
            </a:r>
            <a:r>
              <a:rPr lang="zh-TW" altLang="en-US" dirty="0"/>
              <a:t>個</a:t>
            </a:r>
            <a:r>
              <a:rPr lang="en-US" altLang="zh-TW" dirty="0"/>
              <a:t>1GbE</a:t>
            </a:r>
            <a:r>
              <a:rPr lang="zh-TW" altLang="en-US"/>
              <a:t>網路接口，低功耗的設計於</a:t>
            </a:r>
            <a:r>
              <a:rPr lang="zh-TW" altLang="en-US" dirty="0"/>
              <a:t>內置</a:t>
            </a:r>
            <a:r>
              <a:rPr lang="en-US" altLang="zh-TW" dirty="0"/>
              <a:t>4</a:t>
            </a:r>
            <a:r>
              <a:rPr lang="zh-TW" altLang="en-US"/>
              <a:t>顆硬碟運行時僅</a:t>
            </a:r>
            <a:r>
              <a:rPr lang="zh-TW" altLang="en-US" dirty="0"/>
              <a:t>消耗</a:t>
            </a:r>
            <a:r>
              <a:rPr lang="en-US" altLang="zh-TW"/>
              <a:t>22</a:t>
            </a:r>
            <a:r>
              <a:rPr lang="zh-TW" altLang="en-US"/>
              <a:t>瓦左右</a:t>
            </a:r>
            <a:r>
              <a:rPr lang="zh-TW" altLang="en-US" dirty="0"/>
              <a:t>，還有隨機附贈磁碟抽取架鑰匙，可上鎖</a:t>
            </a:r>
            <a:r>
              <a:rPr lang="zh-TW" altLang="en-US"/>
              <a:t>來</a:t>
            </a:r>
            <a:r>
              <a:rPr lang="zh-TW" altLang="en-US" dirty="0"/>
              <a:t>避免孩童意外拔出風險</a:t>
            </a:r>
            <a:endParaRPr lang="en-US" altLang="zh-TW" dirty="0"/>
          </a:p>
          <a:p>
            <a:pPr marL="285750" indent="-285750">
              <a:buChar char="•"/>
            </a:pPr>
            <a:endParaRPr lang="zh-TW" altLang="zh-TW" dirty="0"/>
          </a:p>
          <a:p>
            <a:pPr marL="285750" indent="-285750">
              <a:buChar char="•"/>
            </a:pPr>
            <a:r>
              <a:rPr lang="en-US" altLang="zh-TW" dirty="0"/>
              <a:t>Let me mention the hardware key features for you. TS-433 uses ARM Cortex-A55 4 core high-performance 2.0GHz processor, built-in 4GB memory, supports four 3.5-inch or 2.5-inch SATA drives and provides one port 2GbE and one port 1GbE. The power-saving design installed the four hard drives for running, and the power consumption was only 22W.</a:t>
            </a:r>
            <a:r>
              <a:rPr lang="zh-TW" altLang="en-US" dirty="0"/>
              <a:t> </a:t>
            </a:r>
            <a:r>
              <a:rPr lang="en-US" altLang="zh-TW"/>
              <a:t>And Accessories include keys for the disk tray, which can be locked to avoid the risk of accidental removal by children.</a:t>
            </a:r>
            <a:endParaRPr lang="zh-TW" altLang="en-US"/>
          </a:p>
        </p:txBody>
      </p:sp>
    </p:spTree>
    <p:extLst>
      <p:ext uri="{BB962C8B-B14F-4D97-AF65-F5344CB8AC3E}">
        <p14:creationId xmlns:p14="http://schemas.microsoft.com/office/powerpoint/2010/main" val="2557686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dirty="0"/>
              <a:t>TS-433</a:t>
            </a:r>
            <a:r>
              <a:rPr lang="zh-TW" altLang="en-US"/>
              <a:t>外殼採用</a:t>
            </a:r>
            <a:r>
              <a:rPr lang="en-US" altLang="zh-TW" dirty="0"/>
              <a:t>QNAP</a:t>
            </a:r>
            <a:r>
              <a:rPr lang="zh-TW" altLang="en-US" dirty="0"/>
              <a:t>經典</a:t>
            </a:r>
            <a:r>
              <a:rPr lang="zh-TW" altLang="en-US"/>
              <a:t>桌上型</a:t>
            </a:r>
            <a:r>
              <a:rPr lang="en-US" altLang="zh-TW" dirty="0"/>
              <a:t>4-bay</a:t>
            </a:r>
            <a:r>
              <a:rPr lang="zh-TW" altLang="en-US" dirty="0"/>
              <a:t>設計，正面採用</a:t>
            </a:r>
            <a:r>
              <a:rPr lang="en-US" altLang="zh-TW"/>
              <a:t>TS-x33</a:t>
            </a:r>
            <a:r>
              <a:rPr lang="zh-TW" altLang="en-US"/>
              <a:t>系列簡潔洗練的科技灰飾板，讓整體設計簡潔</a:t>
            </a:r>
            <a:r>
              <a:rPr lang="zh-TW" altLang="en-US" dirty="0"/>
              <a:t>有型</a:t>
            </a:r>
            <a:endParaRPr lang="en-US" altLang="zh-TW"/>
          </a:p>
          <a:p>
            <a:pPr>
              <a:buNone/>
            </a:pPr>
            <a:r>
              <a:rPr lang="zh-CN"/>
              <a:t>正面來看指示燈有，狀態</a:t>
            </a:r>
            <a:r>
              <a:rPr lang="en-US" altLang="zh-CN"/>
              <a:t>,</a:t>
            </a:r>
            <a:r>
              <a:rPr lang="zh-CN"/>
              <a:t> 網路</a:t>
            </a:r>
            <a:r>
              <a:rPr lang="en-US" altLang="zh-CN"/>
              <a:t>,USB, </a:t>
            </a:r>
            <a:r>
              <a:rPr lang="zh-TW" altLang="en-US" dirty="0"/>
              <a:t>磁</a:t>
            </a:r>
            <a:r>
              <a:rPr lang="en-US" altLang="zh-CN" dirty="0" err="1"/>
              <a:t>碟</a:t>
            </a:r>
            <a:r>
              <a:rPr lang="en-US" altLang="zh-CN" err="1"/>
              <a:t>，</a:t>
            </a:r>
            <a:r>
              <a:rPr lang="en-US" altLang="zh-CN" dirty="0" err="1"/>
              <a:t>電源</a:t>
            </a:r>
            <a:r>
              <a:rPr lang="zh-TW" altLang="en-US"/>
              <a:t>開關</a:t>
            </a:r>
            <a:r>
              <a:rPr lang="en-US" altLang="zh-CN"/>
              <a:t>，USB copy</a:t>
            </a:r>
            <a:r>
              <a:rPr lang="zh-TW" altLang="en-US" dirty="0"/>
              <a:t>鍵</a:t>
            </a:r>
            <a:r>
              <a:rPr lang="en-US" altLang="zh-CN"/>
              <a:t>， 1</a:t>
            </a:r>
            <a:r>
              <a:rPr lang="zh-TW" altLang="en-US" dirty="0"/>
              <a:t>個</a:t>
            </a:r>
            <a:r>
              <a:rPr lang="en-US" altLang="zh-CN" dirty="0"/>
              <a:t> </a:t>
            </a:r>
            <a:r>
              <a:rPr lang="en-US" altLang="zh-CN"/>
              <a:t>USB3.2 Gen1</a:t>
            </a:r>
            <a:r>
              <a:rPr lang="zh-TW" altLang="en-US"/>
              <a:t>接口</a:t>
            </a:r>
            <a:endParaRPr lang="en-US" altLang="zh-CN"/>
          </a:p>
          <a:p>
            <a:pPr>
              <a:buNone/>
            </a:pPr>
            <a:r>
              <a:rPr lang="zh-CN"/>
              <a:t>背面</a:t>
            </a:r>
            <a:r>
              <a:rPr lang="zh-TW" altLang="en-US"/>
              <a:t>有</a:t>
            </a:r>
            <a:r>
              <a:rPr lang="en-US" altLang="zh-TW" dirty="0"/>
              <a:t>12</a:t>
            </a:r>
            <a:r>
              <a:rPr lang="en-US" altLang="zh-CN" dirty="0"/>
              <a:t>cm</a:t>
            </a:r>
            <a:r>
              <a:rPr lang="zh-TW" altLang="en-US" dirty="0"/>
              <a:t>大型靜音</a:t>
            </a:r>
            <a:r>
              <a:rPr lang="zh-CN"/>
              <a:t>風扇，重置按鈕，</a:t>
            </a:r>
            <a:r>
              <a:rPr lang="en-US" altLang="zh-CN"/>
              <a:t>1</a:t>
            </a:r>
            <a:r>
              <a:rPr lang="zh-TW" altLang="en-US" dirty="0"/>
              <a:t>個</a:t>
            </a:r>
            <a:r>
              <a:rPr lang="en-US" altLang="zh-CN"/>
              <a:t>2.5GbE</a:t>
            </a:r>
            <a:r>
              <a:rPr lang="zh-TW" altLang="en-US" dirty="0"/>
              <a:t>高速</a:t>
            </a:r>
            <a:r>
              <a:rPr lang="zh-CN" dirty="0"/>
              <a:t>網路</a:t>
            </a:r>
            <a:r>
              <a:rPr lang="zh-TW" altLang="en-US"/>
              <a:t>接</a:t>
            </a:r>
            <a:r>
              <a:rPr lang="zh-TW" altLang="en-US" dirty="0"/>
              <a:t>口</a:t>
            </a:r>
            <a:r>
              <a:rPr lang="en-US" altLang="zh-CN" dirty="0"/>
              <a:t>, 1</a:t>
            </a:r>
            <a:r>
              <a:rPr lang="zh-TW" altLang="en-US" dirty="0"/>
              <a:t>個</a:t>
            </a:r>
            <a:r>
              <a:rPr lang="en-US" altLang="zh-TW" dirty="0"/>
              <a:t>1GbE</a:t>
            </a:r>
            <a:r>
              <a:rPr lang="zh-TW" altLang="en-US" dirty="0"/>
              <a:t>網路接口</a:t>
            </a:r>
            <a:r>
              <a:rPr lang="zh-TW" altLang="en-US"/>
              <a:t>，</a:t>
            </a:r>
            <a:r>
              <a:rPr lang="zh-CN"/>
              <a:t> </a:t>
            </a:r>
            <a:r>
              <a:rPr lang="en-US" altLang="zh-CN"/>
              <a:t>2</a:t>
            </a:r>
            <a:r>
              <a:rPr lang="zh-TW" altLang="en-US" dirty="0"/>
              <a:t>個</a:t>
            </a:r>
            <a:r>
              <a:rPr lang="zh-CN"/>
              <a:t> </a:t>
            </a:r>
            <a:r>
              <a:rPr lang="en-US" altLang="zh-CN"/>
              <a:t>USB2.0,</a:t>
            </a:r>
            <a:r>
              <a:rPr lang="zh-CN"/>
              <a:t> 以及直流</a:t>
            </a:r>
            <a:r>
              <a:rPr lang="en-US" altLang="zh-CN"/>
              <a:t>12V</a:t>
            </a:r>
            <a:r>
              <a:rPr lang="zh-CN"/>
              <a:t>電源</a:t>
            </a:r>
            <a:r>
              <a:rPr lang="zh-TW" altLang="en-US"/>
              <a:t>輸入</a:t>
            </a:r>
            <a:r>
              <a:rPr lang="zh-TW" altLang="en-US" dirty="0"/>
              <a:t>孔</a:t>
            </a:r>
            <a:endParaRPr lang="en-US" altLang="zh-TW" dirty="0"/>
          </a:p>
          <a:p>
            <a:pPr>
              <a:buNone/>
            </a:pPr>
            <a:endParaRPr lang="zh-CN" dirty="0"/>
          </a:p>
          <a:p>
            <a:pPr>
              <a:buNone/>
            </a:pPr>
            <a:r>
              <a:rPr lang="en-US" altLang="zh-CN" dirty="0"/>
              <a:t>TS-433 has QNAP 4-bay tower classic design. Our ID designer uses tech-gray color on the front. It's a minimalist design that fits anywhere.</a:t>
            </a:r>
          </a:p>
          <a:p>
            <a:pPr>
              <a:buNone/>
            </a:pPr>
            <a:r>
              <a:rPr lang="zh-CN" dirty="0"/>
              <a:t>Let‘s </a:t>
            </a:r>
            <a:r>
              <a:rPr lang="zh-CN"/>
              <a:t>look at the front view</a:t>
            </a:r>
            <a:r>
              <a:rPr lang="en-US" altLang="zh-CN"/>
              <a:t>.</a:t>
            </a:r>
            <a:r>
              <a:rPr lang="zh-CN"/>
              <a:t> </a:t>
            </a:r>
            <a:r>
              <a:rPr lang="en-US" altLang="zh-CN"/>
              <a:t>F</a:t>
            </a:r>
            <a:r>
              <a:rPr lang="zh-CN"/>
              <a:t>rom the top, the indicators include </a:t>
            </a:r>
            <a:r>
              <a:rPr lang="en-US" altLang="zh-CN" dirty="0"/>
              <a:t>NAS </a:t>
            </a:r>
            <a:r>
              <a:rPr lang="zh-CN"/>
              <a:t>status, network</a:t>
            </a:r>
            <a:r>
              <a:rPr lang="en-US" altLang="zh-CN"/>
              <a:t> activity</a:t>
            </a:r>
            <a:r>
              <a:rPr lang="zh-CN"/>
              <a:t>, USB</a:t>
            </a:r>
            <a:r>
              <a:rPr lang="en-US" altLang="zh-CN"/>
              <a:t> copy status</a:t>
            </a:r>
            <a:r>
              <a:rPr lang="zh-CN"/>
              <a:t>, disk</a:t>
            </a:r>
            <a:r>
              <a:rPr lang="zh-TW" altLang="en-US" dirty="0"/>
              <a:t> </a:t>
            </a:r>
            <a:r>
              <a:rPr lang="en-US" altLang="zh-TW" dirty="0"/>
              <a:t>status</a:t>
            </a:r>
            <a:r>
              <a:rPr lang="zh-CN" dirty="0"/>
              <a:t> </a:t>
            </a:r>
            <a:r>
              <a:rPr lang="zh-CN"/>
              <a:t>, the button part include </a:t>
            </a:r>
            <a:r>
              <a:rPr lang="en-US" altLang="zh-CN"/>
              <a:t>a</a:t>
            </a:r>
            <a:r>
              <a:rPr lang="zh-CN"/>
              <a:t> power button, USB copy button, and </a:t>
            </a:r>
            <a:r>
              <a:rPr lang="en-US" altLang="zh-CN"/>
              <a:t>the</a:t>
            </a:r>
            <a:r>
              <a:rPr lang="zh-CN" altLang="en-US"/>
              <a:t> </a:t>
            </a:r>
            <a:r>
              <a:rPr lang="zh-CN"/>
              <a:t>last </a:t>
            </a:r>
            <a:r>
              <a:rPr lang="en-US" altLang="zh-CN"/>
              <a:t>one</a:t>
            </a:r>
            <a:r>
              <a:rPr lang="zh-CN" altLang="en-US"/>
              <a:t> </a:t>
            </a:r>
            <a:r>
              <a:rPr lang="zh-CN"/>
              <a:t>is a </a:t>
            </a:r>
            <a:r>
              <a:rPr lang="en-US" altLang="zh-CN"/>
              <a:t>one</a:t>
            </a:r>
            <a:r>
              <a:rPr lang="zh-CN" altLang="en-US"/>
              <a:t> </a:t>
            </a:r>
            <a:r>
              <a:rPr lang="zh-CN"/>
              <a:t>port USB3.2 Gen1</a:t>
            </a:r>
          </a:p>
          <a:p>
            <a:pPr>
              <a:buNone/>
            </a:pPr>
            <a:r>
              <a:rPr lang="zh-CN"/>
              <a:t>The rear</a:t>
            </a:r>
            <a:r>
              <a:rPr lang="zh-CN" altLang="en-US"/>
              <a:t> </a:t>
            </a:r>
            <a:r>
              <a:rPr lang="zh-CN"/>
              <a:t>view, </a:t>
            </a:r>
            <a:r>
              <a:rPr lang="en-US" altLang="zh-CN" dirty="0"/>
              <a:t>12cm silence</a:t>
            </a:r>
            <a:r>
              <a:rPr lang="zh-CN"/>
              <a:t> cooling fan on the back, reset button, </a:t>
            </a:r>
            <a:r>
              <a:rPr lang="en-US" altLang="zh-CN"/>
              <a:t>one</a:t>
            </a:r>
            <a:r>
              <a:rPr lang="zh-CN" altLang="en-US"/>
              <a:t> </a:t>
            </a:r>
            <a:r>
              <a:rPr lang="zh-CN"/>
              <a:t>port </a:t>
            </a:r>
            <a:r>
              <a:rPr lang="en-US" altLang="zh-CN" dirty="0"/>
              <a:t>2.5</a:t>
            </a:r>
            <a:r>
              <a:rPr lang="zh-CN" dirty="0"/>
              <a:t>GbE </a:t>
            </a:r>
            <a:r>
              <a:rPr lang="en-US" altLang="zh-CN"/>
              <a:t>and one port 1GbE</a:t>
            </a:r>
            <a:r>
              <a:rPr lang="zh-CN"/>
              <a:t>, </a:t>
            </a:r>
            <a:r>
              <a:rPr lang="en-US" altLang="zh-CN"/>
              <a:t>two</a:t>
            </a:r>
            <a:r>
              <a:rPr lang="zh-CN" altLang="en-US"/>
              <a:t> </a:t>
            </a:r>
            <a:r>
              <a:rPr lang="zh-CN"/>
              <a:t>ports USB2.0, and last is a DC 12V input.</a:t>
            </a:r>
          </a:p>
          <a:p>
            <a:pPr>
              <a:buNone/>
            </a:pPr>
            <a:endParaRPr lang="zh-CN"/>
          </a:p>
        </p:txBody>
      </p:sp>
    </p:spTree>
    <p:extLst>
      <p:ext uri="{BB962C8B-B14F-4D97-AF65-F5344CB8AC3E}">
        <p14:creationId xmlns:p14="http://schemas.microsoft.com/office/powerpoint/2010/main" val="3496513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e65e15f4ec_0_269:notes"/>
          <p:cNvSpPr>
            <a:spLocks noGrp="1" noRot="1" noChangeAspect="1"/>
          </p:cNvSpPr>
          <p:nvPr>
            <p:ph type="sldImg" idx="2"/>
          </p:nvPr>
        </p:nvSpPr>
        <p:spPr>
          <a:xfrm>
            <a:off x="379413"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e65e15f4ec_0_2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zh-TW" altLang="en-US" dirty="0"/>
              <a:t>這是</a:t>
            </a:r>
            <a:r>
              <a:rPr lang="en-US" altLang="zh-TW" dirty="0"/>
              <a:t>TS-x33</a:t>
            </a:r>
            <a:r>
              <a:rPr lang="zh-TW" altLang="en-US" dirty="0"/>
              <a:t>硬體規格表，新的</a:t>
            </a:r>
            <a:r>
              <a:rPr lang="en-US" altLang="zh-TW"/>
              <a:t>TS-433</a:t>
            </a:r>
            <a:r>
              <a:rPr lang="zh-TW" altLang="en-US" dirty="0"/>
              <a:t> </a:t>
            </a:r>
            <a:r>
              <a:rPr lang="en-US" altLang="zh-TW" dirty="0"/>
              <a:t>NAS</a:t>
            </a:r>
            <a:r>
              <a:rPr lang="zh-TW" altLang="en-US" dirty="0"/>
              <a:t>與先前推出的</a:t>
            </a:r>
            <a:r>
              <a:rPr lang="en-US" altLang="zh-TW" dirty="0"/>
              <a:t>TS-233</a:t>
            </a:r>
            <a:r>
              <a:rPr lang="zh-TW" altLang="en-US" dirty="0"/>
              <a:t>主要的差異是</a:t>
            </a:r>
            <a:r>
              <a:rPr lang="en-US" altLang="zh-TW" baseline="0" dirty="0"/>
              <a:t>TS-433</a:t>
            </a:r>
            <a:r>
              <a:rPr lang="zh-TW" altLang="en-US" baseline="0" dirty="0"/>
              <a:t>是支援</a:t>
            </a:r>
            <a:r>
              <a:rPr lang="en-US" altLang="zh-TW" baseline="0" dirty="0"/>
              <a:t>4-bay SATA </a:t>
            </a:r>
            <a:r>
              <a:rPr lang="en-US" altLang="zh-TW" baseline="0"/>
              <a:t>3.5</a:t>
            </a:r>
            <a:r>
              <a:rPr lang="zh-TW" altLang="en-US" baseline="0"/>
              <a:t>吋磁碟插槽，</a:t>
            </a:r>
            <a:r>
              <a:rPr lang="zh-TW" altLang="en-US" baseline="0" dirty="0"/>
              <a:t>因此可支援更多的磁碟容量</a:t>
            </a:r>
            <a:r>
              <a:rPr lang="zh-TW" altLang="en-US" baseline="0"/>
              <a:t>擴充，選用大型</a:t>
            </a:r>
            <a:r>
              <a:rPr lang="en-US" altLang="zh-TW" baseline="0" dirty="0"/>
              <a:t>12</a:t>
            </a:r>
            <a:r>
              <a:rPr lang="zh-TW" altLang="en-US" baseline="0"/>
              <a:t>公分靜音智慧</a:t>
            </a:r>
            <a:r>
              <a:rPr lang="zh-TW" altLang="en-US" baseline="0" dirty="0"/>
              <a:t>風扇有良好的散熱</a:t>
            </a:r>
            <a:r>
              <a:rPr lang="zh-TW" altLang="en-US" baseline="0"/>
              <a:t>與低噪音</a:t>
            </a:r>
            <a:r>
              <a:rPr lang="zh-TW" altLang="en-US" baseline="0" dirty="0"/>
              <a:t>，</a:t>
            </a:r>
            <a:r>
              <a:rPr lang="zh-TW" altLang="en-US" baseline="0"/>
              <a:t>內建</a:t>
            </a:r>
            <a:r>
              <a:rPr lang="en-US" altLang="zh-TW" baseline="0"/>
              <a:t>4GB</a:t>
            </a:r>
            <a:r>
              <a:rPr lang="zh-TW" altLang="en-US" baseline="0" dirty="0"/>
              <a:t>記憶體運行</a:t>
            </a:r>
            <a:r>
              <a:rPr lang="en-US" altLang="zh-TW" baseline="0"/>
              <a:t>QTS</a:t>
            </a:r>
            <a:r>
              <a:rPr lang="zh-TW" altLang="en-US" baseline="0"/>
              <a:t>作業系統與相關軟體應用會更加流暢。</a:t>
            </a:r>
            <a:endParaRPr lang="en-US" altLang="zh-TW" baseline="0" dirty="0"/>
          </a:p>
          <a:p>
            <a:pPr marL="0" lvl="0" indent="0" algn="l" rtl="0">
              <a:spcBef>
                <a:spcPts val="0"/>
              </a:spcBef>
              <a:spcAft>
                <a:spcPts val="0"/>
              </a:spcAft>
              <a:buNone/>
            </a:pPr>
            <a:endParaRPr lang="en-US" altLang="zh-TW" baseline="0" dirty="0"/>
          </a:p>
          <a:p>
            <a:pPr marL="0" lvl="0" indent="0" algn="l" rtl="0">
              <a:spcBef>
                <a:spcPts val="0"/>
              </a:spcBef>
              <a:spcAft>
                <a:spcPts val="0"/>
              </a:spcAft>
              <a:buNone/>
            </a:pPr>
            <a:r>
              <a:rPr lang="en-US" altLang="zh-TW" baseline="0" dirty="0"/>
              <a:t>Here is the TS-x33 comparison table. Shows different parts between the new TS-433 and TS-233. TS-433 has 4-bay 3.5-inch SATA slots. It can extend more data capacity, and a build-in 12cm smart silent FAN keeps good heat dissipation and low noise. Onboard 4GB memory lets your QTS operation system and related application run more smoothly. </a:t>
            </a:r>
            <a:endParaRPr lang="zh-TW" altLang="en-US" baseline="0" dirty="0"/>
          </a:p>
        </p:txBody>
      </p:sp>
      <p:sp>
        <p:nvSpPr>
          <p:cNvPr id="297" name="Google Shape;297;ge65e15f4ec_0_2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pPr marL="0" lvl="0" indent="0" algn="l" rtl="0">
                <a:spcBef>
                  <a:spcPts val="0"/>
                </a:spcBef>
                <a:spcAft>
                  <a:spcPts val="0"/>
                </a:spcAft>
                <a:buClr>
                  <a:srgbClr val="000000"/>
                </a:buClr>
                <a:buFont typeface="Arial"/>
                <a:buNone/>
              </a:pPr>
              <a:t>15</a:t>
            </a:fld>
            <a:endParaRPr/>
          </a:p>
        </p:txBody>
      </p:sp>
    </p:spTree>
    <p:extLst>
      <p:ext uri="{BB962C8B-B14F-4D97-AF65-F5344CB8AC3E}">
        <p14:creationId xmlns:p14="http://schemas.microsoft.com/office/powerpoint/2010/main" val="3631124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dirty="0"/>
              <a:t>TS-433</a:t>
            </a:r>
            <a:r>
              <a:rPr lang="zh-TW" altLang="en-US"/>
              <a:t>可選購豐富的</a:t>
            </a:r>
            <a:r>
              <a:rPr lang="en-US" altLang="zh-TW"/>
              <a:t>USB</a:t>
            </a:r>
            <a:r>
              <a:rPr lang="zh-TW" altLang="en-US"/>
              <a:t> </a:t>
            </a:r>
            <a:r>
              <a:rPr lang="en-US" altLang="zh-TW" dirty="0"/>
              <a:t>JBOD</a:t>
            </a:r>
            <a:r>
              <a:rPr lang="zh-TW" altLang="en-US"/>
              <a:t>擴充設備，</a:t>
            </a:r>
            <a:r>
              <a:rPr lang="zh-TW" altLang="en-US" dirty="0"/>
              <a:t>桌上型的</a:t>
            </a:r>
            <a:r>
              <a:rPr lang="zh-TW" altLang="en-US"/>
              <a:t>儲存擴充有</a:t>
            </a:r>
            <a:r>
              <a:rPr lang="en-US" altLang="zh-TW" dirty="0"/>
              <a:t>2-bay</a:t>
            </a:r>
            <a:r>
              <a:rPr lang="en-US" altLang="zh-TW"/>
              <a:t>~</a:t>
            </a:r>
            <a:r>
              <a:rPr lang="en-US" altLang="zh-TW" dirty="0"/>
              <a:t>8-bay</a:t>
            </a:r>
            <a:r>
              <a:rPr lang="zh-TW" altLang="en-US"/>
              <a:t>的選擇，機架</a:t>
            </a:r>
            <a:r>
              <a:rPr lang="zh-TW" altLang="en-US" dirty="0"/>
              <a:t>型則有</a:t>
            </a:r>
            <a:r>
              <a:rPr lang="en-US" altLang="zh-TW"/>
              <a:t>4-bay, 12-bay</a:t>
            </a:r>
            <a:r>
              <a:rPr lang="zh-TW" altLang="en-US"/>
              <a:t>可</a:t>
            </a:r>
            <a:r>
              <a:rPr lang="zh-TW" altLang="en-US" dirty="0"/>
              <a:t>選</a:t>
            </a:r>
            <a:r>
              <a:rPr lang="zh-TW" altLang="en-US"/>
              <a:t>，介面皆為</a:t>
            </a:r>
            <a:r>
              <a:rPr lang="zh-TW" altLang="en-US" dirty="0"/>
              <a:t>方便連接的</a:t>
            </a:r>
            <a:r>
              <a:rPr lang="en-US" altLang="zh-TW" dirty="0"/>
              <a:t>USB</a:t>
            </a:r>
            <a:r>
              <a:rPr lang="zh-TW" altLang="en-US"/>
              <a:t>，如果有容量擴充需求可以參考選購。</a:t>
            </a:r>
            <a:endParaRPr lang="en-US" altLang="zh-TW"/>
          </a:p>
          <a:p>
            <a:endParaRPr lang="en-US" altLang="zh-TW" dirty="0"/>
          </a:p>
          <a:p>
            <a:r>
              <a:rPr lang="en-US" altLang="zh-TW" dirty="0"/>
              <a:t>TS-433</a:t>
            </a:r>
            <a:r>
              <a:rPr lang="en-US" altLang="zh-TW"/>
              <a:t> can choose a variety of expansion devices. </a:t>
            </a:r>
            <a:r>
              <a:rPr lang="en-US" altLang="zh-TW" dirty="0"/>
              <a:t>For example, the tower </a:t>
            </a:r>
            <a:r>
              <a:rPr lang="en-US" altLang="zh-TW"/>
              <a:t>storage expansion of the model has </a:t>
            </a:r>
            <a:r>
              <a:rPr lang="en-US" altLang="zh-TW" dirty="0"/>
              <a:t>2-bay </a:t>
            </a:r>
            <a:r>
              <a:rPr lang="en-US" altLang="zh-TW"/>
              <a:t>to </a:t>
            </a:r>
            <a:r>
              <a:rPr lang="en-US" altLang="zh-TW" dirty="0"/>
              <a:t>8-bay </a:t>
            </a:r>
            <a:r>
              <a:rPr lang="en-US" altLang="zh-TW"/>
              <a:t>options, and </a:t>
            </a:r>
            <a:r>
              <a:rPr lang="en-US" altLang="zh-TW" dirty="0"/>
              <a:t>The rackmount storage expansion has 4-bay and 12-bay options. Those devices are all USB interfaces. Users </a:t>
            </a:r>
            <a:r>
              <a:rPr lang="en-US" altLang="zh-TW"/>
              <a:t>can </a:t>
            </a:r>
            <a:r>
              <a:rPr lang="en-US" altLang="zh-TW" dirty="0"/>
              <a:t>choose to expand their needs</a:t>
            </a:r>
            <a:r>
              <a:rPr lang="en-US" altLang="zh-TW"/>
              <a:t>.</a:t>
            </a:r>
            <a:endParaRPr lang="zh-TW" altLang="en-US"/>
          </a:p>
        </p:txBody>
      </p:sp>
    </p:spTree>
    <p:extLst>
      <p:ext uri="{BB962C8B-B14F-4D97-AF65-F5344CB8AC3E}">
        <p14:creationId xmlns:p14="http://schemas.microsoft.com/office/powerpoint/2010/main" val="3529155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t>QNAP</a:t>
            </a:r>
            <a:r>
              <a:rPr lang="zh-TW" altLang="en-US"/>
              <a:t>更有一系列的網路交換器可供搭配使用，可選擇上述含有</a:t>
            </a:r>
            <a:r>
              <a:rPr lang="en-US" altLang="zh-TW"/>
              <a:t>2.5GbE</a:t>
            </a:r>
            <a:r>
              <a:rPr lang="zh-TW" altLang="en-US"/>
              <a:t>網路的交換器，不會因為搭配了頻寬不足的交換器造成了速度上的瓶頸，也提供了支援</a:t>
            </a:r>
            <a:r>
              <a:rPr lang="en-US" altLang="zh-TW"/>
              <a:t>5G, 10G</a:t>
            </a:r>
            <a:r>
              <a:rPr lang="zh-TW" altLang="en-US"/>
              <a:t>的交換機，網管型或無網管型可供選擇，無痛升級的方式就是使用現成的</a:t>
            </a:r>
            <a:r>
              <a:rPr lang="en-US" altLang="zh-TW"/>
              <a:t>CAT5E</a:t>
            </a:r>
            <a:r>
              <a:rPr lang="zh-TW" altLang="en-US"/>
              <a:t> 就可以支援到</a:t>
            </a:r>
            <a:r>
              <a:rPr lang="en-US" altLang="zh-TW" dirty="0"/>
              <a:t>2.5 G</a:t>
            </a:r>
            <a:r>
              <a:rPr lang="zh-TW" altLang="en-US"/>
              <a:t>的速度</a:t>
            </a:r>
            <a:endParaRPr lang="en-US" altLang="zh-TW"/>
          </a:p>
          <a:p>
            <a:r>
              <a:rPr lang="en-US" altLang="zh-TW"/>
              <a:t>QNAP also has a series of network switches available for use. You can choose the Switches with the 2.5GbE network mentioned above, which will not cause speed bottlenecks due to the Switches with insufficient bandwidth. It also provides support for 5GbE. In addition, 10GbE switches managed or unmanaged are available. The painless upgrade method uses the existing CAT5E cable to support the speed of 2.5 GbE!</a:t>
            </a:r>
          </a:p>
          <a:p>
            <a:endParaRPr lang="zh-TW" altLang="en-US"/>
          </a:p>
        </p:txBody>
      </p:sp>
      <p:sp>
        <p:nvSpPr>
          <p:cNvPr id="4" name="投影片編號版面配置區 3"/>
          <p:cNvSpPr>
            <a:spLocks noGrp="1"/>
          </p:cNvSpPr>
          <p:nvPr>
            <p:ph type="sldNum" sz="quarter" idx="5"/>
          </p:nvPr>
        </p:nvSpPr>
        <p:spPr/>
        <p:txBody>
          <a:bodyPr/>
          <a:lstStyle/>
          <a:p>
            <a:fld id="{ABF2CA0A-BF03-524A-AC11-910D3A5D10B5}" type="slidenum">
              <a:rPr kumimoji="1" lang="zh-TW" altLang="en-US" smtClean="0"/>
              <a:t>17</a:t>
            </a:fld>
            <a:endParaRPr kumimoji="1" lang="zh-TW" altLang="en-US"/>
          </a:p>
        </p:txBody>
      </p:sp>
    </p:spTree>
    <p:extLst>
      <p:ext uri="{BB962C8B-B14F-4D97-AF65-F5344CB8AC3E}">
        <p14:creationId xmlns:p14="http://schemas.microsoft.com/office/powerpoint/2010/main" val="2956850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r>
              <a:rPr lang="zh-TW" altLang="en-US"/>
              <a:t>進行</a:t>
            </a:r>
            <a:r>
              <a:rPr lang="en-US" altLang="zh-TW"/>
              <a:t>3.5”</a:t>
            </a:r>
            <a:r>
              <a:rPr lang="zh-TW" altLang="en-US"/>
              <a:t>硬碟安裝，我們設計了快拆的結構，僅需拆蓋取出硬碟托盤，將兩邊的快拆條撥開，放上硬碟後，再將快拆條裝回即可完成安裝，</a:t>
            </a:r>
            <a:r>
              <a:rPr lang="en-US" altLang="zh-TW"/>
              <a:t>2.5”</a:t>
            </a:r>
            <a:r>
              <a:rPr lang="zh-TW" altLang="en-US"/>
              <a:t>則使用傳統的鎖螺絲來固定</a:t>
            </a:r>
            <a:endParaRPr lang="en-US" altLang="zh-TW"/>
          </a:p>
          <a:p>
            <a:r>
              <a:rPr lang="zh-TW"/>
              <a:t>When we want</a:t>
            </a:r>
            <a:r>
              <a:rPr lang="en-US" altLang="zh-TW"/>
              <a:t>ed</a:t>
            </a:r>
            <a:r>
              <a:rPr lang="zh-TW" altLang="en-US"/>
              <a:t> </a:t>
            </a:r>
            <a:r>
              <a:rPr lang="zh-TW"/>
              <a:t>to use</a:t>
            </a:r>
            <a:r>
              <a:rPr lang="zh-TW" altLang="en-US"/>
              <a:t> </a:t>
            </a:r>
            <a:r>
              <a:rPr lang="en-US" altLang="zh-TW"/>
              <a:t>a</a:t>
            </a:r>
            <a:r>
              <a:rPr lang="zh-TW"/>
              <a:t> 3.5</a:t>
            </a:r>
            <a:r>
              <a:rPr lang="en-US" altLang="zh-TW"/>
              <a:t>"</a:t>
            </a:r>
            <a:r>
              <a:rPr lang="zh-TW"/>
              <a:t> hard disk for </a:t>
            </a:r>
            <a:r>
              <a:rPr lang="en-US" altLang="zh-TW" dirty="0"/>
              <a:t>NAS</a:t>
            </a:r>
            <a:r>
              <a:rPr lang="zh-TW"/>
              <a:t> installation, QNAP designed a quick-release structure and only remove</a:t>
            </a:r>
            <a:r>
              <a:rPr lang="en-US" altLang="zh-TW"/>
              <a:t>d</a:t>
            </a:r>
            <a:r>
              <a:rPr lang="zh-TW" altLang="en-US"/>
              <a:t> </a:t>
            </a:r>
            <a:r>
              <a:rPr lang="zh-TW"/>
              <a:t>the cover to take out the hard disk tray</a:t>
            </a:r>
            <a:r>
              <a:rPr lang="en-US" altLang="zh-TW"/>
              <a:t>.</a:t>
            </a:r>
            <a:r>
              <a:rPr lang="zh-TW"/>
              <a:t> Then,</a:t>
            </a:r>
            <a:r>
              <a:rPr lang="zh-TW" altLang="en-US"/>
              <a:t> </a:t>
            </a:r>
            <a:r>
              <a:rPr lang="en-US" altLang="zh-TW"/>
              <a:t>we</a:t>
            </a:r>
            <a:r>
              <a:rPr lang="zh-TW" altLang="en-US"/>
              <a:t> </a:t>
            </a:r>
            <a:r>
              <a:rPr lang="zh-TW"/>
              <a:t>remove</a:t>
            </a:r>
            <a:r>
              <a:rPr lang="en-US" altLang="zh-TW"/>
              <a:t>d</a:t>
            </a:r>
            <a:r>
              <a:rPr lang="zh-TW" altLang="en-US"/>
              <a:t> </a:t>
            </a:r>
            <a:r>
              <a:rPr lang="zh-TW"/>
              <a:t>the fastening panels on both sides and insert</a:t>
            </a:r>
            <a:r>
              <a:rPr lang="en-US" altLang="zh-TW"/>
              <a:t>ed</a:t>
            </a:r>
            <a:r>
              <a:rPr lang="zh-TW" altLang="en-US"/>
              <a:t> </a:t>
            </a:r>
            <a:r>
              <a:rPr lang="zh-TW"/>
              <a:t>the 3.5" hard d</a:t>
            </a:r>
            <a:r>
              <a:rPr lang="en-US" altLang="zh-TW" err="1"/>
              <a:t>isk</a:t>
            </a:r>
            <a:r>
              <a:rPr lang="en-US" altLang="zh-TW"/>
              <a:t>.</a:t>
            </a:r>
            <a:r>
              <a:rPr lang="zh-TW"/>
              <a:t> Fina</a:t>
            </a:r>
            <a:r>
              <a:rPr lang="en-US" altLang="zh-TW" err="1"/>
              <a:t>lly</a:t>
            </a:r>
            <a:r>
              <a:rPr lang="zh-TW"/>
              <a:t>,</a:t>
            </a:r>
            <a:r>
              <a:rPr lang="zh-TW" altLang="en-US"/>
              <a:t> </a:t>
            </a:r>
            <a:r>
              <a:rPr lang="en-US" altLang="zh-TW"/>
              <a:t>w</a:t>
            </a:r>
            <a:r>
              <a:rPr lang="zh-TW"/>
              <a:t>e put</a:t>
            </a:r>
            <a:r>
              <a:rPr lang="zh-TW" altLang="en-US"/>
              <a:t> </a:t>
            </a:r>
            <a:r>
              <a:rPr lang="en-US" altLang="zh-TW"/>
              <a:t>the</a:t>
            </a:r>
            <a:r>
              <a:rPr lang="zh-TW" altLang="en-US"/>
              <a:t> </a:t>
            </a:r>
            <a:r>
              <a:rPr lang="zh-TW"/>
              <a:t>fastening panels back</a:t>
            </a:r>
            <a:r>
              <a:rPr lang="zh-TW" altLang="en-US"/>
              <a:t> </a:t>
            </a:r>
            <a:r>
              <a:rPr lang="en-US" altLang="zh-TW"/>
              <a:t>to</a:t>
            </a:r>
            <a:r>
              <a:rPr lang="zh-TW" altLang="en-US"/>
              <a:t> </a:t>
            </a:r>
            <a:r>
              <a:rPr lang="zh-TW"/>
              <a:t>complete the installation </a:t>
            </a:r>
            <a:r>
              <a:rPr lang="en-US" altLang="zh-TW"/>
              <a:t>and</a:t>
            </a:r>
            <a:r>
              <a:rPr lang="zh-TW" altLang="en-US"/>
              <a:t> </a:t>
            </a:r>
            <a:r>
              <a:rPr lang="en-US" altLang="zh-TW"/>
              <a:t>we</a:t>
            </a:r>
            <a:r>
              <a:rPr lang="zh-TW" altLang="en-US"/>
              <a:t> </a:t>
            </a:r>
            <a:r>
              <a:rPr lang="zh-TW"/>
              <a:t>use</a:t>
            </a:r>
            <a:r>
              <a:rPr lang="en-US" altLang="zh-TW"/>
              <a:t>d</a:t>
            </a:r>
            <a:r>
              <a:rPr lang="zh-TW" altLang="en-US"/>
              <a:t> </a:t>
            </a:r>
            <a:r>
              <a:rPr lang="zh-TW"/>
              <a:t>traditional lock screws for</a:t>
            </a:r>
            <a:r>
              <a:rPr lang="zh-TW" altLang="en-US"/>
              <a:t> </a:t>
            </a:r>
            <a:r>
              <a:rPr lang="en-US" altLang="zh-TW"/>
              <a:t>the</a:t>
            </a:r>
            <a:r>
              <a:rPr lang="zh-TW"/>
              <a:t> 2.5" hard</a:t>
            </a:r>
            <a:r>
              <a:rPr lang="zh-TW" altLang="en-US"/>
              <a:t> </a:t>
            </a:r>
            <a:r>
              <a:rPr lang="en-US" altLang="zh-TW"/>
              <a:t>disk</a:t>
            </a:r>
            <a:r>
              <a:rPr lang="zh-TW"/>
              <a:t>.</a:t>
            </a:r>
            <a:endParaRPr lang="zh-TW" altLang="en-US"/>
          </a:p>
          <a:p>
            <a:endParaRPr lang="zh-TW"/>
          </a:p>
          <a:p>
            <a:r>
              <a:rPr lang="zh-TW">
                <a:hlinkClick r:id="rId3"/>
              </a:rPr>
              <a:t>截圖內容</a:t>
            </a:r>
            <a:endParaRPr lang="en-US" altLang="zh-TW"/>
          </a:p>
          <a:p>
            <a:endParaRPr lang="zh-TW"/>
          </a:p>
          <a:p>
            <a:endParaRPr lang="zh-TW" altLang="en-US"/>
          </a:p>
        </p:txBody>
      </p:sp>
      <p:sp>
        <p:nvSpPr>
          <p:cNvPr id="4" name="投影片編號版面配置區 3"/>
          <p:cNvSpPr>
            <a:spLocks noGrp="1"/>
          </p:cNvSpPr>
          <p:nvPr>
            <p:ph type="sldNum" sz="quarter" idx="10"/>
          </p:nvPr>
        </p:nvSpPr>
        <p:spPr>
          <a:xfrm>
            <a:off x="3884613" y="8685213"/>
            <a:ext cx="2971800" cy="457200"/>
          </a:xfrm>
          <a:prstGeom prst="rect">
            <a:avLst/>
          </a:prstGeom>
        </p:spPr>
        <p:txBody>
          <a:bodyPr/>
          <a:lstStyle/>
          <a:p>
            <a:fld id="{B9188E17-E6CD-41E0-BF19-5DA72BB7201F}" type="slidenum">
              <a:rPr lang="zh-TW" altLang="en-US" smtClean="0"/>
              <a:pPr/>
              <a:t>18</a:t>
            </a:fld>
            <a:endParaRPr lang="zh-TW" altLang="en-US"/>
          </a:p>
        </p:txBody>
      </p:sp>
    </p:spTree>
    <p:extLst>
      <p:ext uri="{BB962C8B-B14F-4D97-AF65-F5344CB8AC3E}">
        <p14:creationId xmlns:p14="http://schemas.microsoft.com/office/powerpoint/2010/main" val="23770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r>
              <a:rPr lang="zh-TW" altLang="en-US"/>
              <a:t>使用者購買到這超值</a:t>
            </a:r>
            <a:r>
              <a:rPr lang="en-US" altLang="zh-TW"/>
              <a:t>NAS</a:t>
            </a:r>
            <a:r>
              <a:rPr lang="zh-TW" altLang="en-US"/>
              <a:t>後，需進行一些簡單的安裝設定，於前面實體安裝完成後，接續要進行系統的安裝，這時候有兩個方式可以選擇，第一種透過手機掃描</a:t>
            </a:r>
            <a:r>
              <a:rPr lang="en-US" altLang="zh-TW"/>
              <a:t>QR code, </a:t>
            </a:r>
            <a:r>
              <a:rPr lang="zh-TW" altLang="en-US"/>
              <a:t>第二種於電腦下載</a:t>
            </a:r>
            <a:r>
              <a:rPr lang="en-US" altLang="zh-TW" err="1"/>
              <a:t>Qfinder</a:t>
            </a:r>
            <a:r>
              <a:rPr lang="en-US" altLang="zh-TW"/>
              <a:t> Pro</a:t>
            </a:r>
            <a:r>
              <a:rPr lang="zh-TW" altLang="en-US"/>
              <a:t>程式，透過安裝步驟的引導即可完成安裝，安裝後即可享用資料儲存備份多媒體全餐了。</a:t>
            </a:r>
          </a:p>
          <a:p>
            <a:r>
              <a:rPr lang="en-US"/>
              <a:t>After completing the previous installation, users need to perform a few simple steps after the user gets the NAS. You should continue the system installation. They have two choices—the first choice is through scanning the QR code with your mobile phone for installation. The second choice is downloading the Qfinder Pro program on your computer. Just follow the Quick installation guide to finish the steps. After installation, you can enjoy the data storage and backup multimedia services.</a:t>
            </a:r>
          </a:p>
        </p:txBody>
      </p:sp>
      <p:sp>
        <p:nvSpPr>
          <p:cNvPr id="4" name="投影片編號版面配置區 3"/>
          <p:cNvSpPr>
            <a:spLocks noGrp="1"/>
          </p:cNvSpPr>
          <p:nvPr>
            <p:ph type="sldNum" sz="quarter" idx="10"/>
          </p:nvPr>
        </p:nvSpPr>
        <p:spPr>
          <a:xfrm>
            <a:off x="3884613" y="8685213"/>
            <a:ext cx="2971800" cy="457200"/>
          </a:xfrm>
          <a:prstGeom prst="rect">
            <a:avLst/>
          </a:prstGeom>
        </p:spPr>
        <p:txBody>
          <a:bodyPr/>
          <a:lstStyle/>
          <a:p>
            <a:fld id="{B9188E17-E6CD-41E0-BF19-5DA72BB7201F}" type="slidenum">
              <a:rPr lang="zh-TW" altLang="en-US" smtClean="0"/>
              <a:pPr/>
              <a:t>19</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r>
              <a:rPr lang="en-US" altLang="zh-TW" dirty="0" err="1"/>
              <a:t>歡迎大家參與今天的直播，我是威聯通</a:t>
            </a:r>
            <a:r>
              <a:rPr lang="zh-TW" altLang="en-US"/>
              <a:t>產品經理</a:t>
            </a:r>
            <a:r>
              <a:rPr lang="en-US" altLang="zh-TW"/>
              <a:t> Jerry，今天要跟大家介紹的是4-bay AI NAS TS-433，它有著替中小企業儲存設計的4-bay 3.5</a:t>
            </a:r>
            <a:r>
              <a:rPr lang="zh-TW" altLang="en-US" dirty="0"/>
              <a:t>吋</a:t>
            </a:r>
            <a:r>
              <a:rPr lang="en-US" altLang="zh-TW" dirty="0"/>
              <a:t> </a:t>
            </a:r>
            <a:r>
              <a:rPr lang="en-US" altLang="zh-TW" dirty="0" err="1"/>
              <a:t>SATA磁碟插槽，因此可提供充足的儲存空間來保存公司重要的資料</a:t>
            </a:r>
            <a:r>
              <a:rPr lang="zh-TW" altLang="en-US" dirty="0"/>
              <a:t>，也支援</a:t>
            </a:r>
            <a:r>
              <a:rPr lang="en-US" altLang="zh-TW" dirty="0"/>
              <a:t>2.5</a:t>
            </a:r>
            <a:r>
              <a:rPr lang="zh-TW" altLang="en-US" dirty="0"/>
              <a:t>吋磁碟</a:t>
            </a:r>
            <a:r>
              <a:rPr lang="en-US" altLang="zh-TW"/>
              <a:t>；若設置於家中可以透過快照來備份外出旅遊或朋友聚餐各種形式的多媒體檔案；TS-x33</a:t>
            </a:r>
            <a:r>
              <a:rPr lang="zh-TW" altLang="en-US"/>
              <a:t>系列更</a:t>
            </a:r>
            <a:r>
              <a:rPr lang="zh-TW" altLang="en-US" dirty="0"/>
              <a:t>是市面上唯一內建</a:t>
            </a:r>
            <a:r>
              <a:rPr lang="en-US" altLang="zh-TW" dirty="0"/>
              <a:t>NPU</a:t>
            </a:r>
            <a:r>
              <a:rPr lang="zh-TW" altLang="en-US"/>
              <a:t>神經網路處理器可</a:t>
            </a:r>
            <a:r>
              <a:rPr lang="zh-TW" altLang="en-US" dirty="0"/>
              <a:t>進行</a:t>
            </a:r>
            <a:r>
              <a:rPr lang="en-US" altLang="zh-TW" dirty="0"/>
              <a:t>AI</a:t>
            </a:r>
            <a:r>
              <a:rPr lang="zh-TW" altLang="en-US" dirty="0"/>
              <a:t>人臉辨識加速的</a:t>
            </a:r>
            <a:r>
              <a:rPr lang="en-US" altLang="zh-TW" dirty="0"/>
              <a:t>NAS</a:t>
            </a:r>
            <a:r>
              <a:rPr lang="zh-TW" altLang="en-US" dirty="0"/>
              <a:t>，搭配</a:t>
            </a:r>
            <a:r>
              <a:rPr lang="en-US" altLang="zh-TW"/>
              <a:t>QNAP</a:t>
            </a:r>
            <a:r>
              <a:rPr lang="zh-TW" altLang="en-US"/>
              <a:t>照片智慧管理</a:t>
            </a:r>
            <a:r>
              <a:rPr lang="zh-TW" altLang="en-US" dirty="0"/>
              <a:t>軟體</a:t>
            </a:r>
            <a:r>
              <a:rPr lang="en-US" altLang="zh-TW" dirty="0" err="1"/>
              <a:t>QuMagie</a:t>
            </a:r>
            <a:r>
              <a:rPr lang="zh-TW" altLang="en-US"/>
              <a:t>，</a:t>
            </a:r>
            <a:r>
              <a:rPr lang="zh-TW" altLang="en-US" dirty="0"/>
              <a:t>讓</a:t>
            </a:r>
            <a:r>
              <a:rPr lang="en-US" altLang="zh-TW" dirty="0"/>
              <a:t>AI</a:t>
            </a:r>
            <a:r>
              <a:rPr lang="zh-TW" altLang="en-US"/>
              <a:t>分類照片變得十分便利。</a:t>
            </a:r>
            <a:endParaRPr lang="en-US" altLang="zh-TW" dirty="0"/>
          </a:p>
          <a:p>
            <a:pPr marL="158750" indent="0">
              <a:buNone/>
            </a:pPr>
            <a:endParaRPr lang="en-US" altLang="zh-TW" dirty="0"/>
          </a:p>
          <a:p>
            <a:pPr marL="158750" indent="0">
              <a:buNone/>
            </a:pPr>
            <a:r>
              <a:rPr lang="en-US" altLang="zh-TW" dirty="0"/>
              <a:t>Welcome to today's live stream. I'm Jerry Deng at QNAP. Today I will introduce the new NAS model TS-433 to you. It has a 4-bay SATA 3.5-inch drive tray slot design, providing sufficient space for company data storage. Also, you can install it in your home to share your family photos or video capture from traveling or parties. TS-x33 series is the build-in NPU(Neural network Processing Unit) on the marketing. So let you enjoy convenient AI classification photos.</a:t>
            </a:r>
          </a:p>
          <a:p>
            <a:pPr marL="158750" indent="0">
              <a:buNone/>
            </a:pPr>
            <a:endParaRPr lang="en-US" altLang="zh-TW" dirty="0"/>
          </a:p>
          <a:p>
            <a:pPr marL="158750" indent="0">
              <a:buNone/>
            </a:pPr>
            <a:r>
              <a:rPr lang="zh-TW" altLang="en-US" dirty="0"/>
              <a:t>家庭照片</a:t>
            </a:r>
            <a:endParaRPr lang="en-US" altLang="zh-TW" dirty="0"/>
          </a:p>
          <a:p>
            <a:pPr marL="158750" indent="0">
              <a:buNone/>
            </a:pPr>
            <a:r>
              <a:rPr lang="en-US" altLang="zh-TW" dirty="0"/>
              <a:t>https://tw.123rf.com/photo_131150358_family-having-dinner-party-and-taking-selfie.html?vti=mftg3fd15zrj7ei6hb-1-53</a:t>
            </a:r>
          </a:p>
          <a:p>
            <a:pPr marL="158750" indent="0">
              <a:buNone/>
            </a:pPr>
            <a:r>
              <a:rPr lang="zh-TW" altLang="en-US" dirty="0"/>
              <a:t>辦公室照片</a:t>
            </a:r>
            <a:endParaRPr lang="en-US" altLang="zh-TW" dirty="0"/>
          </a:p>
          <a:p>
            <a:pPr marL="158750" indent="0">
              <a:buNone/>
            </a:pPr>
            <a:r>
              <a:rPr lang="en-US" altLang="zh-TW" dirty="0"/>
              <a:t>https://tw.123rf.com/photo_71539570_team-at-work-group-of-young-business-people-in-smart-casual-wear-working-together-in-creative-office.html?vti=lyiv3fum0pn66in3gk-1-110</a:t>
            </a:r>
            <a:endParaRPr lang="zh-TW" altLang="en-US" dirty="0"/>
          </a:p>
        </p:txBody>
      </p:sp>
    </p:spTree>
    <p:extLst>
      <p:ext uri="{BB962C8B-B14F-4D97-AF65-F5344CB8AC3E}">
        <p14:creationId xmlns:p14="http://schemas.microsoft.com/office/powerpoint/2010/main" val="1013071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zh-TW"/>
          </a:p>
        </p:txBody>
      </p:sp>
    </p:spTree>
    <p:extLst>
      <p:ext uri="{BB962C8B-B14F-4D97-AF65-F5344CB8AC3E}">
        <p14:creationId xmlns:p14="http://schemas.microsoft.com/office/powerpoint/2010/main" val="3700778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r>
              <a:rPr lang="zh-TW" altLang="en-US"/>
              <a:t>於</a:t>
            </a:r>
            <a:r>
              <a:rPr lang="en-US" altLang="zh-TW"/>
              <a:t>NAS</a:t>
            </a:r>
            <a:r>
              <a:rPr lang="zh-TW" altLang="en-US"/>
              <a:t>上安裝使用</a:t>
            </a:r>
            <a:r>
              <a:rPr lang="en-US" altLang="zh-TW" baseline="0" err="1">
                <a:latin typeface="Taipei Sans TC Beta Light"/>
                <a:ea typeface="Taipei Sans TC Beta Light"/>
              </a:rPr>
              <a:t>myQNAPcloud</a:t>
            </a:r>
            <a:r>
              <a:rPr lang="en-US" altLang="zh-TW" baseline="0">
                <a:latin typeface="Taipei Sans TC Beta Light"/>
                <a:ea typeface="Taipei Sans TC Beta Light"/>
              </a:rPr>
              <a:t> Link </a:t>
            </a:r>
            <a:r>
              <a:rPr lang="zh-TW" altLang="en-US" baseline="0">
                <a:latin typeface="Taipei Sans TC Beta Light"/>
                <a:ea typeface="Taipei Sans TC Beta Light"/>
              </a:rPr>
              <a:t>程式，可連結至</a:t>
            </a:r>
            <a:r>
              <a:rPr lang="en-US" altLang="zh-TW" baseline="0" err="1">
                <a:latin typeface="Taipei Sans TC Beta Light"/>
                <a:ea typeface="Taipei Sans TC Beta Light"/>
              </a:rPr>
              <a:t>myQNAPcloud</a:t>
            </a:r>
            <a:r>
              <a:rPr lang="en-US" altLang="zh-TW" baseline="0">
                <a:latin typeface="Taipei Sans TC Beta Light"/>
                <a:ea typeface="Taipei Sans TC Beta Light"/>
              </a:rPr>
              <a:t> </a:t>
            </a:r>
            <a:r>
              <a:rPr lang="zh-TW" altLang="en-US" baseline="0">
                <a:latin typeface="Taipei Sans TC Beta Light"/>
                <a:ea typeface="Taipei Sans TC Beta Light"/>
              </a:rPr>
              <a:t>建立專屬帳號，並建立一組專用網路轉址服務，家裡沒有固定</a:t>
            </a:r>
            <a:r>
              <a:rPr lang="en-US" altLang="zh-TW" baseline="0">
                <a:latin typeface="Taipei Sans TC Beta Light"/>
                <a:ea typeface="Taipei Sans TC Beta Light"/>
              </a:rPr>
              <a:t>IP</a:t>
            </a:r>
            <a:r>
              <a:rPr lang="zh-TW" altLang="en-US" baseline="0">
                <a:latin typeface="Taipei Sans TC Beta Light"/>
                <a:ea typeface="Taipei Sans TC Beta Light"/>
              </a:rPr>
              <a:t>或是記不住家中的固定</a:t>
            </a:r>
            <a:r>
              <a:rPr lang="en-US" altLang="zh-TW" baseline="0">
                <a:latin typeface="Taipei Sans TC Beta Light"/>
                <a:ea typeface="Taipei Sans TC Beta Light"/>
              </a:rPr>
              <a:t>IP</a:t>
            </a:r>
            <a:r>
              <a:rPr lang="zh-TW" altLang="en-US" baseline="0">
                <a:latin typeface="Taipei Sans TC Beta Light"/>
                <a:ea typeface="Taipei Sans TC Beta Light"/>
              </a:rPr>
              <a:t>都不用擔心，僅需登入</a:t>
            </a:r>
            <a:r>
              <a:rPr lang="en-US" altLang="zh-TW" baseline="0" err="1">
                <a:latin typeface="Taipei Sans TC Beta Light"/>
                <a:ea typeface="Taipei Sans TC Beta Light"/>
              </a:rPr>
              <a:t>myQNAPcloud</a:t>
            </a:r>
            <a:r>
              <a:rPr lang="zh-TW" altLang="en-US" baseline="0">
                <a:latin typeface="Taipei Sans TC Beta Light"/>
                <a:ea typeface="Taipei Sans TC Beta Light"/>
              </a:rPr>
              <a:t>即可連線至家中或公司的</a:t>
            </a:r>
            <a:r>
              <a:rPr lang="en-US" altLang="zh-TW" baseline="0">
                <a:latin typeface="Taipei Sans TC Beta Light"/>
                <a:ea typeface="Taipei Sans TC Beta Light"/>
              </a:rPr>
              <a:t>NAS</a:t>
            </a:r>
            <a:r>
              <a:rPr lang="zh-TW" altLang="en-US" baseline="0">
                <a:latin typeface="Taipei Sans TC Beta Light"/>
                <a:ea typeface="Taipei Sans TC Beta Light"/>
              </a:rPr>
              <a:t>，快速簡易並有</a:t>
            </a:r>
            <a:r>
              <a:rPr lang="en-US" altLang="zh-TW" baseline="0">
                <a:latin typeface="Taipei Sans TC Beta Light"/>
                <a:ea typeface="Taipei Sans TC Beta Light"/>
              </a:rPr>
              <a:t>SSL</a:t>
            </a:r>
            <a:r>
              <a:rPr lang="zh-TW" altLang="en-US" baseline="0">
                <a:latin typeface="Taipei Sans TC Beta Light"/>
                <a:ea typeface="Taipei Sans TC Beta Light"/>
              </a:rPr>
              <a:t>憑證，連線安全又安心。</a:t>
            </a:r>
          </a:p>
          <a:p>
            <a:r>
              <a:rPr lang="zh-TW"/>
              <a:t>We can install and use the myQNAPcloud Link application on the NAS to connect myQNAPcloud to create a private account and create a DDNS service. Don’t worry if you don’t have a static IP address at home or forgot the IP address, just log in to myQNAPcloud. It can be connected to the NAS at home or in the company, it's fast and easy</a:t>
            </a:r>
            <a:r>
              <a:rPr lang="en-US" altLang="zh-TW"/>
              <a:t>.</a:t>
            </a:r>
            <a:r>
              <a:rPr lang="zh-TW" altLang="en-US"/>
              <a:t> </a:t>
            </a:r>
            <a:r>
              <a:rPr lang="en-US" altLang="zh-TW"/>
              <a:t>Our</a:t>
            </a:r>
            <a:r>
              <a:rPr lang="zh-TW" altLang="en-US"/>
              <a:t> </a:t>
            </a:r>
            <a:r>
              <a:rPr lang="en-US" altLang="zh-TW"/>
              <a:t>NAS</a:t>
            </a:r>
            <a:r>
              <a:rPr lang="zh-TW" altLang="en-US"/>
              <a:t> </a:t>
            </a:r>
            <a:r>
              <a:rPr lang="en-US" altLang="zh-TW"/>
              <a:t>is</a:t>
            </a:r>
            <a:r>
              <a:rPr lang="zh-TW"/>
              <a:t> a</a:t>
            </a:r>
            <a:r>
              <a:rPr lang="en-US" altLang="zh-TW"/>
              <a:t>l</a:t>
            </a:r>
            <a:r>
              <a:rPr lang="zh-TW"/>
              <a:t>so SSL certifie</a:t>
            </a:r>
            <a:r>
              <a:rPr lang="en-US" altLang="zh-TW"/>
              <a:t>d</a:t>
            </a:r>
            <a:r>
              <a:rPr lang="zh-TW"/>
              <a:t>, making the connection safe and secure.</a:t>
            </a:r>
            <a:endParaRPr lang="zh-TW" altLang="en-US"/>
          </a:p>
        </p:txBody>
      </p:sp>
      <p:sp>
        <p:nvSpPr>
          <p:cNvPr id="4" name="投影片編號版面配置區 3"/>
          <p:cNvSpPr>
            <a:spLocks noGrp="1"/>
          </p:cNvSpPr>
          <p:nvPr>
            <p:ph type="sldNum" sz="quarter" idx="10"/>
          </p:nvPr>
        </p:nvSpPr>
        <p:spPr>
          <a:xfrm>
            <a:off x="3884613" y="8685213"/>
            <a:ext cx="2971800" cy="457200"/>
          </a:xfrm>
          <a:prstGeom prst="rect">
            <a:avLst/>
          </a:prstGeom>
        </p:spPr>
        <p:txBody>
          <a:bodyPr/>
          <a:lstStyle/>
          <a:p>
            <a:fld id="{B9188E17-E6CD-41E0-BF19-5DA72BB7201F}" type="slidenum">
              <a:rPr lang="zh-TW" altLang="en-US" smtClean="0"/>
              <a:pPr/>
              <a:t>21</a:t>
            </a:fld>
            <a:endParaRPr lang="zh-TW" altLang="en-US"/>
          </a:p>
        </p:txBody>
      </p:sp>
    </p:spTree>
    <p:extLst>
      <p:ext uri="{BB962C8B-B14F-4D97-AF65-F5344CB8AC3E}">
        <p14:creationId xmlns:p14="http://schemas.microsoft.com/office/powerpoint/2010/main" val="101248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zh-CN" altLang="en-US">
                <a:latin typeface="Calibri"/>
                <a:cs typeface="Calibri"/>
              </a:rPr>
              <a:t>於NAS上可以透過QVPN建立一個有隱密與安全性的虛擬私人網路，新版本QTS5.0，整合了更快速的WireGuard，提供了更快速的點對點VPN連線，除了可以當成VPN server或client外，更可以於相容的行動裝置上安裝WireGuard從容地將高速VPN帶著走。</a:t>
            </a:r>
          </a:p>
          <a:p>
            <a:pPr>
              <a:buNone/>
            </a:pPr>
            <a:r>
              <a:rPr lang="zh-CN"/>
              <a:t>QVPN provides a secure virtual private network on the NAS. The new version of QTS5.0 integrates faster WireGuard and provides faster point-to-point VPN connections. Besides, It can use as a VPN server or client. Moreover, install WireGuard on compatible mobile devices to take your high-speed VPN anywhere.</a:t>
            </a:r>
          </a:p>
        </p:txBody>
      </p:sp>
    </p:spTree>
    <p:extLst>
      <p:ext uri="{BB962C8B-B14F-4D97-AF65-F5344CB8AC3E}">
        <p14:creationId xmlns:p14="http://schemas.microsoft.com/office/powerpoint/2010/main" val="1963154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err="1">
                <a:latin typeface="Calibri"/>
                <a:cs typeface="Calibri"/>
              </a:rPr>
              <a:t>NAS網路儲存設備，首重安全性，這部分比較硬核，</a:t>
            </a:r>
            <a:r>
              <a:rPr lang="en-US" altLang="zh-TW" dirty="0" err="1">
                <a:latin typeface="Calibri"/>
                <a:cs typeface="Calibri"/>
              </a:rPr>
              <a:t>但</a:t>
            </a:r>
            <a:r>
              <a:rPr lang="zh-TW" altLang="en-US" dirty="0">
                <a:latin typeface="Calibri"/>
                <a:cs typeface="Calibri"/>
              </a:rPr>
              <a:t>十分</a:t>
            </a:r>
            <a:r>
              <a:rPr lang="en-US" altLang="zh-TW" dirty="0" err="1">
                <a:latin typeface="Calibri"/>
                <a:cs typeface="Calibri"/>
              </a:rPr>
              <a:t>重要</a:t>
            </a:r>
            <a:r>
              <a:rPr lang="en-US" altLang="zh-TW" err="1">
                <a:latin typeface="Calibri"/>
                <a:cs typeface="Calibri"/>
              </a:rPr>
              <a:t>，除了QNAP</a:t>
            </a:r>
            <a:r>
              <a:rPr lang="en-US" altLang="zh-TW">
                <a:latin typeface="Calibri"/>
                <a:cs typeface="Calibri"/>
              </a:rPr>
              <a:t> </a:t>
            </a:r>
            <a:r>
              <a:rPr lang="en-US" altLang="zh-TW" err="1">
                <a:latin typeface="Calibri"/>
                <a:cs typeface="Calibri"/>
              </a:rPr>
              <a:t>NAS提供的備份機制外，也同時分享一下資料安全的概念，首先大家一定跟我想的一樣資料要備份對吧，那該怎麼備份才是對的呢</a:t>
            </a:r>
            <a:r>
              <a:rPr lang="en-US" altLang="zh-TW">
                <a:latin typeface="Calibri"/>
                <a:cs typeface="Calibri"/>
              </a:rPr>
              <a:t>? </a:t>
            </a:r>
            <a:r>
              <a:rPr lang="zh-TW" altLang="en-US" dirty="0">
                <a:latin typeface="Calibri"/>
                <a:cs typeface="Calibri"/>
              </a:rPr>
              <a:t>請</a:t>
            </a:r>
            <a:r>
              <a:rPr lang="en-US" altLang="zh-TW" dirty="0" err="1">
                <a:latin typeface="Calibri"/>
                <a:cs typeface="Calibri"/>
              </a:rPr>
              <a:t>跟我念一遍</a:t>
            </a:r>
            <a:r>
              <a:rPr lang="en-US" altLang="zh-TW">
                <a:latin typeface="Calibri"/>
                <a:cs typeface="Calibri"/>
              </a:rPr>
              <a:t> 備份321，這由來已久連美國政府都推薦的備份策略，這裡跟大家簡述一下，備份321就只有三個重點，畫面上有三個文件我們都先命名為副本，第一: </a:t>
            </a:r>
            <a:r>
              <a:rPr lang="en-US" altLang="zh-TW" err="1">
                <a:latin typeface="Calibri"/>
                <a:cs typeface="Calibri"/>
              </a:rPr>
              <a:t>需要把重要的檔案拷貝三分，第二</a:t>
            </a:r>
            <a:r>
              <a:rPr lang="en-US" altLang="zh-TW">
                <a:latin typeface="Calibri"/>
                <a:cs typeface="Calibri"/>
              </a:rPr>
              <a:t>: </a:t>
            </a:r>
            <a:r>
              <a:rPr lang="en-US" altLang="zh-TW" err="1">
                <a:latin typeface="Calibri"/>
                <a:cs typeface="Calibri"/>
              </a:rPr>
              <a:t>需存放於兩種媒體，例如NAS與google</a:t>
            </a:r>
            <a:r>
              <a:rPr lang="en-US" altLang="zh-TW">
                <a:latin typeface="Calibri"/>
                <a:cs typeface="Calibri"/>
              </a:rPr>
              <a:t> </a:t>
            </a:r>
            <a:r>
              <a:rPr lang="en-US" altLang="zh-TW" err="1">
                <a:latin typeface="Calibri"/>
                <a:cs typeface="Calibri"/>
              </a:rPr>
              <a:t>drive，第三</a:t>
            </a:r>
            <a:r>
              <a:rPr lang="en-US" altLang="zh-TW">
                <a:latin typeface="Calibri"/>
                <a:cs typeface="Calibri"/>
              </a:rPr>
              <a:t>: </a:t>
            </a:r>
            <a:r>
              <a:rPr lang="en-US" altLang="zh-TW" err="1">
                <a:latin typeface="Calibri"/>
                <a:cs typeface="Calibri"/>
              </a:rPr>
              <a:t>要有一個</a:t>
            </a:r>
            <a:r>
              <a:rPr lang="en-US" altLang="zh-TW">
                <a:latin typeface="Calibri"/>
                <a:cs typeface="Calibri"/>
              </a:rPr>
              <a:t>(</a:t>
            </a:r>
            <a:r>
              <a:rPr lang="en-US" altLang="zh-TW" err="1">
                <a:latin typeface="Calibri"/>
                <a:cs typeface="Calibri"/>
              </a:rPr>
              <a:t>異地備援</a:t>
            </a:r>
            <a:r>
              <a:rPr lang="en-US" altLang="zh-TW">
                <a:latin typeface="Calibri"/>
                <a:cs typeface="Calibri"/>
              </a:rPr>
              <a:t>)</a:t>
            </a:r>
            <a:r>
              <a:rPr lang="en-US" altLang="zh-TW" err="1">
                <a:latin typeface="Calibri"/>
                <a:cs typeface="Calibri"/>
              </a:rPr>
              <a:t>例如家裡與公司，</a:t>
            </a:r>
            <a:r>
              <a:rPr lang="en-US" altLang="zh-TW" dirty="0" err="1">
                <a:latin typeface="Calibri"/>
                <a:cs typeface="Calibri"/>
              </a:rPr>
              <a:t>台灣</a:t>
            </a:r>
            <a:r>
              <a:rPr lang="zh-TW" altLang="en-US">
                <a:latin typeface="Calibri"/>
                <a:cs typeface="Calibri"/>
              </a:rPr>
              <a:t>與</a:t>
            </a:r>
            <a:r>
              <a:rPr lang="en-US" altLang="zh-TW" dirty="0" err="1">
                <a:latin typeface="Calibri"/>
                <a:cs typeface="Calibri"/>
              </a:rPr>
              <a:t>美國</a:t>
            </a:r>
            <a:r>
              <a:rPr lang="en-US" altLang="zh-TW" err="1">
                <a:latin typeface="Calibri"/>
                <a:cs typeface="Calibri"/>
              </a:rPr>
              <a:t>，上述三個重點，我們建議可透過兩台NAS來實現政府級別的資料備份策略</a:t>
            </a:r>
            <a:r>
              <a:rPr lang="en-US" altLang="zh-TW">
                <a:latin typeface="Calibri"/>
                <a:cs typeface="Calibri"/>
              </a:rPr>
              <a:t>。</a:t>
            </a:r>
          </a:p>
          <a:p>
            <a:pPr>
              <a:buNone/>
            </a:pPr>
            <a:endParaRPr lang="en-US" altLang="zh-TW">
              <a:latin typeface="Calibri"/>
              <a:cs typeface="Calibri"/>
            </a:endParaRPr>
          </a:p>
          <a:p>
            <a:pPr>
              <a:buNone/>
            </a:pPr>
            <a:r>
              <a:rPr lang="en-US"/>
              <a:t>When it comes to network storage equipment, there is no doubt security is first. This part is more hard-core, but it's super important. In addition to the backup mechanism provided by QNAP NAS, we will also share the concept of data security. First of all, everyone is probably the same as I think. data needs backup right, then What is the correct backup strategy? follow me read backup 3-2-1. This has been a backup strategy recommended by the US government for a long time. Here is a brief introduction. There are only three key points for backing up 3-2-1. , There are three files icon on the screen, we are naming them as copies, first: you need to prepare three copies for important files, second: put them in two different media like NAS and Google Drive, Third: keep one remote backup such as setting the NAS at home and company or Taiwan and the United States, the above three key points, we recommend you use two NAS to achieve government-level data backup strategy.</a:t>
            </a:r>
          </a:p>
          <a:p>
            <a:pPr>
              <a:buNone/>
            </a:pPr>
            <a:endParaRPr lang="en-US" altLang="zh-TW">
              <a:latin typeface="Calibri"/>
              <a:cs typeface="Calibri"/>
            </a:endParaRPr>
          </a:p>
          <a:p>
            <a:pPr>
              <a:buNone/>
            </a:pPr>
            <a:endParaRPr lang="en-US"/>
          </a:p>
        </p:txBody>
      </p:sp>
    </p:spTree>
    <p:extLst>
      <p:ext uri="{BB962C8B-B14F-4D97-AF65-F5344CB8AC3E}">
        <p14:creationId xmlns:p14="http://schemas.microsoft.com/office/powerpoint/2010/main" val="229709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zh-TW" altLang="en-US" dirty="0">
                <a:latin typeface="Calibri"/>
                <a:cs typeface="Calibri"/>
              </a:rPr>
              <a:t>實際上於HBS3內混搭加成了那些主要功能， 有支援超多種的公有雲備份，如google drive, onedrive, </a:t>
            </a:r>
            <a:r>
              <a:rPr lang="zh-TW" altLang="zh-TW" dirty="0"/>
              <a:t>HUAWEI CLOUD等等，異地備援則透過</a:t>
            </a:r>
            <a:r>
              <a:rPr lang="en-US" altLang="zh-TW" dirty="0"/>
              <a:t>RTRR</a:t>
            </a:r>
            <a:r>
              <a:rPr lang="zh-TW" altLang="zh-TW" dirty="0"/>
              <a:t>進行異地的備援</a:t>
            </a:r>
            <a:r>
              <a:rPr lang="zh-TW" altLang="en-US" dirty="0"/>
              <a:t>或</a:t>
            </a:r>
            <a:r>
              <a:rPr lang="zh-TW" altLang="zh-TW" dirty="0"/>
              <a:t>同步</a:t>
            </a:r>
            <a:r>
              <a:rPr lang="zh-TW" altLang="en-US" dirty="0"/>
              <a:t>，上述的備份於遇到資料損壞時，提供了便利資料復原功能，很便利的進行資料的保護</a:t>
            </a:r>
          </a:p>
          <a:p>
            <a:pPr>
              <a:buNone/>
            </a:pPr>
            <a:r>
              <a:rPr lang="en-US" altLang="zh-TW" dirty="0"/>
              <a:t>L</a:t>
            </a:r>
            <a:r>
              <a:rPr lang="zh-TW" altLang="zh-TW" dirty="0"/>
              <a:t>et</a:t>
            </a:r>
            <a:r>
              <a:rPr lang="en-US" altLang="zh-TW" dirty="0"/>
              <a:t>'</a:t>
            </a:r>
            <a:r>
              <a:rPr lang="zh-TW" altLang="zh-TW" dirty="0"/>
              <a:t>s</a:t>
            </a:r>
            <a:r>
              <a:rPr lang="zh-TW" altLang="en-US" dirty="0"/>
              <a:t> </a:t>
            </a:r>
            <a:r>
              <a:rPr lang="zh-TW" altLang="zh-TW" dirty="0"/>
              <a:t>se</a:t>
            </a:r>
            <a:r>
              <a:rPr lang="en-US" altLang="zh-TW" dirty="0"/>
              <a:t>e</a:t>
            </a:r>
            <a:r>
              <a:rPr lang="zh-TW" altLang="en-US" dirty="0"/>
              <a:t> </a:t>
            </a:r>
            <a:r>
              <a:rPr lang="zh-TW" altLang="zh-TW" dirty="0"/>
              <a:t>the</a:t>
            </a:r>
            <a:r>
              <a:rPr lang="zh-TW" altLang="en-US" dirty="0"/>
              <a:t> </a:t>
            </a:r>
            <a:r>
              <a:rPr lang="en-US" altLang="zh-TW" dirty="0"/>
              <a:t>3</a:t>
            </a:r>
            <a:r>
              <a:rPr lang="zh-TW" altLang="en-US" dirty="0"/>
              <a:t> </a:t>
            </a:r>
            <a:r>
              <a:rPr lang="en-US" altLang="zh-TW" dirty="0"/>
              <a:t>m</a:t>
            </a:r>
            <a:r>
              <a:rPr lang="zh-TW" altLang="zh-TW" dirty="0"/>
              <a:t>ai</a:t>
            </a:r>
            <a:r>
              <a:rPr lang="en-US" altLang="zh-TW" dirty="0"/>
              <a:t>n</a:t>
            </a:r>
            <a:r>
              <a:rPr lang="zh-TW" altLang="en-US" dirty="0"/>
              <a:t> </a:t>
            </a:r>
            <a:r>
              <a:rPr lang="en-US" altLang="zh-TW" dirty="0" err="1"/>
              <a:t>func</a:t>
            </a:r>
            <a:r>
              <a:rPr lang="zh-TW" altLang="zh-TW" dirty="0"/>
              <a:t>tions</a:t>
            </a:r>
            <a:r>
              <a:rPr lang="zh-TW" altLang="en-US" dirty="0"/>
              <a:t> </a:t>
            </a:r>
            <a:r>
              <a:rPr lang="zh-TW" altLang="zh-TW" dirty="0"/>
              <a:t>in</a:t>
            </a:r>
            <a:r>
              <a:rPr lang="zh-TW" altLang="en-US" dirty="0"/>
              <a:t> </a:t>
            </a:r>
            <a:r>
              <a:rPr lang="en-US" altLang="zh-TW" dirty="0"/>
              <a:t>HBS3!</a:t>
            </a:r>
            <a:r>
              <a:rPr lang="zh-TW" altLang="en-US" dirty="0"/>
              <a:t> </a:t>
            </a:r>
            <a:r>
              <a:rPr lang="en-US" altLang="zh-TW" dirty="0"/>
              <a:t>First,</a:t>
            </a:r>
            <a:r>
              <a:rPr lang="zh-TW" altLang="en-US" dirty="0"/>
              <a:t> </a:t>
            </a:r>
            <a:r>
              <a:rPr lang="en-US" altLang="zh-TW" dirty="0"/>
              <a:t>HBS3</a:t>
            </a:r>
            <a:r>
              <a:rPr lang="zh-TW" altLang="en-US" dirty="0"/>
              <a:t> </a:t>
            </a:r>
            <a:r>
              <a:rPr lang="en-US" altLang="zh-TW" dirty="0"/>
              <a:t>s</a:t>
            </a:r>
            <a:r>
              <a:rPr lang="zh-TW" altLang="zh-TW" dirty="0"/>
              <a:t>up</a:t>
            </a:r>
            <a:r>
              <a:rPr lang="en-US" altLang="zh-TW" dirty="0" err="1"/>
              <a:t>por</a:t>
            </a:r>
            <a:r>
              <a:rPr lang="zh-TW" altLang="zh-TW" dirty="0"/>
              <a:t>t</a:t>
            </a:r>
            <a:r>
              <a:rPr lang="en-US" altLang="zh-TW" dirty="0"/>
              <a:t>s</a:t>
            </a:r>
            <a:r>
              <a:rPr lang="zh-TW" altLang="en-US" dirty="0"/>
              <a:t> </a:t>
            </a:r>
            <a:r>
              <a:rPr lang="en-US" altLang="zh-TW" dirty="0"/>
              <a:t>a</a:t>
            </a:r>
            <a:r>
              <a:rPr lang="zh-TW" altLang="en-US" dirty="0"/>
              <a:t> </a:t>
            </a:r>
            <a:r>
              <a:rPr lang="en-US" altLang="zh-TW" dirty="0" err="1"/>
              <a:t>vari</a:t>
            </a:r>
            <a:r>
              <a:rPr lang="zh-TW" altLang="zh-TW" dirty="0"/>
              <a:t>et</a:t>
            </a:r>
            <a:r>
              <a:rPr lang="en-US" altLang="zh-TW" dirty="0"/>
              <a:t>y</a:t>
            </a:r>
            <a:r>
              <a:rPr lang="zh-TW" altLang="en-US" dirty="0"/>
              <a:t> </a:t>
            </a:r>
            <a:r>
              <a:rPr lang="zh-TW" altLang="zh-TW" dirty="0"/>
              <a:t>of </a:t>
            </a:r>
            <a:r>
              <a:rPr lang="en-US" altLang="zh-TW" dirty="0" err="1"/>
              <a:t>publ</a:t>
            </a:r>
            <a:r>
              <a:rPr lang="zh-TW" altLang="zh-TW" dirty="0"/>
              <a:t>i</a:t>
            </a:r>
            <a:r>
              <a:rPr lang="en-US" altLang="zh-TW" dirty="0"/>
              <a:t>c</a:t>
            </a:r>
            <a:r>
              <a:rPr lang="zh-TW" altLang="en-US" dirty="0"/>
              <a:t> </a:t>
            </a:r>
            <a:r>
              <a:rPr lang="en-US" altLang="zh-TW" dirty="0"/>
              <a:t>c</a:t>
            </a:r>
            <a:r>
              <a:rPr lang="zh-TW" altLang="zh-TW" dirty="0"/>
              <a:t>loud</a:t>
            </a:r>
            <a:r>
              <a:rPr lang="en-US" altLang="zh-TW" dirty="0"/>
              <a:t>s,</a:t>
            </a:r>
            <a:r>
              <a:rPr lang="zh-TW" altLang="en-US" dirty="0"/>
              <a:t> </a:t>
            </a:r>
            <a:r>
              <a:rPr lang="en-US" altLang="zh-TW" dirty="0" err="1"/>
              <a:t>su</a:t>
            </a:r>
            <a:r>
              <a:rPr lang="zh-TW" altLang="zh-TW" dirty="0"/>
              <a:t>c</a:t>
            </a:r>
            <a:r>
              <a:rPr lang="en-US" altLang="zh-TW" dirty="0"/>
              <a:t>h</a:t>
            </a:r>
            <a:r>
              <a:rPr lang="zh-TW" altLang="en-US" dirty="0"/>
              <a:t> </a:t>
            </a:r>
            <a:r>
              <a:rPr lang="zh-TW" altLang="zh-TW" dirty="0"/>
              <a:t>as</a:t>
            </a:r>
            <a:r>
              <a:rPr lang="zh-TW" altLang="en-US" dirty="0"/>
              <a:t> </a:t>
            </a:r>
            <a:r>
              <a:rPr lang="en-US" altLang="zh-TW" dirty="0" err="1"/>
              <a:t>Googl</a:t>
            </a:r>
            <a:r>
              <a:rPr lang="zh-TW" altLang="zh-TW" dirty="0"/>
              <a:t>e </a:t>
            </a:r>
            <a:r>
              <a:rPr lang="en-US" altLang="zh-TW" dirty="0" err="1"/>
              <a:t>Dri</a:t>
            </a:r>
            <a:r>
              <a:rPr lang="zh-TW" altLang="zh-TW" dirty="0"/>
              <a:t>ve</a:t>
            </a:r>
            <a:r>
              <a:rPr lang="en-US" altLang="zh-TW" dirty="0"/>
              <a:t>,</a:t>
            </a:r>
            <a:r>
              <a:rPr lang="zh-TW" altLang="en-US" dirty="0"/>
              <a:t> </a:t>
            </a:r>
            <a:r>
              <a:rPr lang="en-US" altLang="zh-TW" dirty="0" err="1"/>
              <a:t>Oned</a:t>
            </a:r>
            <a:r>
              <a:rPr lang="zh-TW" altLang="zh-TW" dirty="0"/>
              <a:t>ri</a:t>
            </a:r>
            <a:r>
              <a:rPr lang="en-US" altLang="zh-TW" dirty="0"/>
              <a:t>v</a:t>
            </a:r>
            <a:r>
              <a:rPr lang="zh-TW" altLang="zh-TW" dirty="0"/>
              <a:t>e</a:t>
            </a:r>
            <a:r>
              <a:rPr lang="en-US" altLang="zh-TW" dirty="0"/>
              <a:t>,</a:t>
            </a:r>
            <a:r>
              <a:rPr lang="zh-TW" altLang="en-US" dirty="0"/>
              <a:t> </a:t>
            </a:r>
            <a:r>
              <a:rPr lang="en-US" altLang="zh-TW" dirty="0"/>
              <a:t>HU</a:t>
            </a:r>
            <a:r>
              <a:rPr lang="zh-TW" altLang="zh-TW" dirty="0"/>
              <a:t>A</a:t>
            </a:r>
            <a:r>
              <a:rPr lang="en-US" altLang="zh-TW" dirty="0"/>
              <a:t>WEI</a:t>
            </a:r>
            <a:r>
              <a:rPr lang="zh-TW" altLang="en-US" dirty="0"/>
              <a:t> </a:t>
            </a:r>
            <a:r>
              <a:rPr lang="en-US" altLang="zh-TW" dirty="0"/>
              <a:t>CLOUD,</a:t>
            </a:r>
            <a:r>
              <a:rPr lang="zh-TW" altLang="en-US" dirty="0"/>
              <a:t> </a:t>
            </a:r>
            <a:r>
              <a:rPr lang="en-US" altLang="zh-TW" dirty="0"/>
              <a:t>e</a:t>
            </a:r>
            <a:r>
              <a:rPr lang="zh-TW" altLang="zh-TW" dirty="0"/>
              <a:t>tc., </a:t>
            </a:r>
            <a:r>
              <a:rPr lang="en-US" altLang="zh-TW" dirty="0"/>
              <a:t>The</a:t>
            </a:r>
            <a:r>
              <a:rPr lang="zh-TW" altLang="en-US" dirty="0"/>
              <a:t> </a:t>
            </a:r>
            <a:r>
              <a:rPr lang="en-US" altLang="zh-TW" dirty="0"/>
              <a:t>second</a:t>
            </a:r>
            <a:r>
              <a:rPr lang="zh-TW" altLang="en-US" dirty="0"/>
              <a:t> </a:t>
            </a:r>
            <a:r>
              <a:rPr lang="en-US" altLang="zh-TW" dirty="0"/>
              <a:t>one</a:t>
            </a:r>
            <a:r>
              <a:rPr lang="zh-TW" altLang="en-US" dirty="0"/>
              <a:t> </a:t>
            </a:r>
            <a:r>
              <a:rPr lang="en-US" altLang="zh-TW" dirty="0"/>
              <a:t>is</a:t>
            </a:r>
            <a:r>
              <a:rPr lang="zh-TW" altLang="en-US" dirty="0"/>
              <a:t> </a:t>
            </a:r>
            <a:r>
              <a:rPr lang="en-US" altLang="zh-TW" dirty="0"/>
              <a:t>about</a:t>
            </a:r>
            <a:r>
              <a:rPr lang="zh-TW" altLang="en-US" dirty="0"/>
              <a:t> </a:t>
            </a:r>
            <a:r>
              <a:rPr lang="zh-TW" altLang="zh-TW" dirty="0"/>
              <a:t>re</a:t>
            </a:r>
            <a:r>
              <a:rPr lang="en-US" altLang="zh-TW" dirty="0"/>
              <a:t>mote</a:t>
            </a:r>
            <a:r>
              <a:rPr lang="zh-TW" altLang="en-US" dirty="0"/>
              <a:t> </a:t>
            </a:r>
            <a:r>
              <a:rPr lang="en-US" altLang="zh-TW" dirty="0" err="1"/>
              <a:t>backu</a:t>
            </a:r>
            <a:r>
              <a:rPr lang="zh-TW" altLang="zh-TW" dirty="0"/>
              <a:t>p</a:t>
            </a:r>
            <a:r>
              <a:rPr lang="zh-TW" altLang="en-US" dirty="0"/>
              <a:t> </a:t>
            </a:r>
            <a:r>
              <a:rPr lang="en-US" altLang="zh-TW" dirty="0"/>
              <a:t>which</a:t>
            </a:r>
            <a:r>
              <a:rPr lang="zh-TW" altLang="en-US" dirty="0"/>
              <a:t> </a:t>
            </a:r>
            <a:r>
              <a:rPr lang="zh-TW" altLang="zh-TW" dirty="0"/>
              <a:t>is per</a:t>
            </a:r>
            <a:r>
              <a:rPr lang="en-US" altLang="zh-TW" dirty="0"/>
              <a:t>f</a:t>
            </a:r>
            <a:r>
              <a:rPr lang="zh-TW" altLang="zh-TW" dirty="0"/>
              <a:t>o</a:t>
            </a:r>
            <a:r>
              <a:rPr lang="en-US" altLang="zh-TW" dirty="0"/>
              <a:t>rm</a:t>
            </a:r>
            <a:r>
              <a:rPr lang="zh-TW" altLang="zh-TW" dirty="0"/>
              <a:t>ed</a:t>
            </a:r>
            <a:r>
              <a:rPr lang="zh-TW" altLang="en-US" dirty="0"/>
              <a:t> </a:t>
            </a:r>
            <a:r>
              <a:rPr lang="zh-TW" altLang="zh-TW" dirty="0"/>
              <a:t>thro</a:t>
            </a:r>
            <a:r>
              <a:rPr lang="en-US" altLang="zh-TW" dirty="0"/>
              <a:t>ugh</a:t>
            </a:r>
            <a:r>
              <a:rPr lang="zh-TW" altLang="en-US" dirty="0"/>
              <a:t> </a:t>
            </a:r>
            <a:r>
              <a:rPr lang="en-US" altLang="zh-TW" dirty="0"/>
              <a:t>RTRR</a:t>
            </a:r>
            <a:r>
              <a:rPr lang="zh-TW" altLang="en-US" dirty="0"/>
              <a:t> </a:t>
            </a:r>
            <a:r>
              <a:rPr lang="en-US" altLang="zh-TW" dirty="0"/>
              <a:t>f</a:t>
            </a:r>
            <a:r>
              <a:rPr lang="zh-TW" altLang="zh-TW" dirty="0"/>
              <a:t>o</a:t>
            </a:r>
            <a:r>
              <a:rPr lang="en-US" altLang="zh-TW" dirty="0"/>
              <a:t>r</a:t>
            </a:r>
            <a:r>
              <a:rPr lang="zh-TW" altLang="en-US" dirty="0"/>
              <a:t> </a:t>
            </a:r>
            <a:r>
              <a:rPr lang="zh-TW" altLang="zh-TW" dirty="0"/>
              <a:t>b</a:t>
            </a:r>
            <a:r>
              <a:rPr lang="en-US" altLang="zh-TW" dirty="0" err="1"/>
              <a:t>ackup</a:t>
            </a:r>
            <a:r>
              <a:rPr lang="zh-TW" altLang="en-US" dirty="0"/>
              <a:t> </a:t>
            </a:r>
            <a:r>
              <a:rPr lang="en-US" altLang="zh-TW" dirty="0"/>
              <a:t>or</a:t>
            </a:r>
            <a:r>
              <a:rPr lang="zh-TW" altLang="en-US" dirty="0"/>
              <a:t> </a:t>
            </a:r>
            <a:r>
              <a:rPr lang="en-US" altLang="zh-TW" dirty="0"/>
              <a:t>s</a:t>
            </a:r>
            <a:r>
              <a:rPr lang="zh-TW" altLang="zh-TW" dirty="0"/>
              <a:t>ynchr</a:t>
            </a:r>
            <a:r>
              <a:rPr lang="en-US" altLang="zh-TW" dirty="0"/>
              <a:t>on</a:t>
            </a:r>
            <a:r>
              <a:rPr lang="zh-TW" altLang="zh-TW" dirty="0"/>
              <a:t>iz</a:t>
            </a:r>
            <a:r>
              <a:rPr lang="en-US" altLang="zh-TW" dirty="0"/>
              <a:t>at</a:t>
            </a:r>
            <a:r>
              <a:rPr lang="zh-TW" altLang="zh-TW" dirty="0"/>
              <a:t>i</a:t>
            </a:r>
            <a:r>
              <a:rPr lang="en-US" altLang="zh-TW" dirty="0"/>
              <a:t>on.</a:t>
            </a:r>
            <a:r>
              <a:rPr lang="zh-TW" altLang="en-US" dirty="0"/>
              <a:t> </a:t>
            </a:r>
            <a:r>
              <a:rPr lang="en-US" altLang="zh-TW" dirty="0"/>
              <a:t>The</a:t>
            </a:r>
            <a:r>
              <a:rPr lang="zh-TW" altLang="zh-TW" dirty="0"/>
              <a:t> </a:t>
            </a:r>
            <a:r>
              <a:rPr lang="en-US" altLang="zh-TW" dirty="0"/>
              <a:t>third</a:t>
            </a:r>
            <a:r>
              <a:rPr lang="zh-TW" altLang="zh-TW" dirty="0"/>
              <a:t> </a:t>
            </a:r>
            <a:r>
              <a:rPr lang="en-US" altLang="zh-TW" dirty="0"/>
              <a:t>one</a:t>
            </a:r>
            <a:r>
              <a:rPr lang="zh-TW" altLang="zh-TW" dirty="0"/>
              <a:t> </a:t>
            </a:r>
            <a:r>
              <a:rPr lang="en-US" altLang="zh-TW" dirty="0"/>
              <a:t>is</a:t>
            </a:r>
            <a:r>
              <a:rPr lang="zh-TW" altLang="zh-TW" dirty="0"/>
              <a:t> </a:t>
            </a:r>
            <a:r>
              <a:rPr lang="en-US" altLang="zh-TW" dirty="0"/>
              <a:t>the</a:t>
            </a:r>
            <a:r>
              <a:rPr lang="zh-TW" altLang="zh-TW" dirty="0"/>
              <a:t> </a:t>
            </a:r>
            <a:r>
              <a:rPr lang="en-US" altLang="zh-TW" dirty="0"/>
              <a:t>r</a:t>
            </a:r>
            <a:r>
              <a:rPr lang="zh-TW" altLang="zh-TW" dirty="0"/>
              <a:t>ec</a:t>
            </a:r>
            <a:r>
              <a:rPr lang="en-US" altLang="zh-TW" dirty="0" err="1"/>
              <a:t>overy</a:t>
            </a:r>
            <a:r>
              <a:rPr lang="zh-TW" altLang="en-US" dirty="0"/>
              <a:t> </a:t>
            </a:r>
            <a:r>
              <a:rPr lang="en-US" altLang="zh-TW" dirty="0" err="1"/>
              <a:t>fe</a:t>
            </a:r>
            <a:r>
              <a:rPr lang="zh-TW" altLang="zh-TW" dirty="0"/>
              <a:t>ature</a:t>
            </a:r>
            <a:r>
              <a:rPr lang="en-US" altLang="zh-TW" dirty="0"/>
              <a:t>.</a:t>
            </a:r>
            <a:r>
              <a:rPr lang="zh-TW" altLang="en-US" dirty="0"/>
              <a:t> </a:t>
            </a:r>
            <a:r>
              <a:rPr lang="en-US" altLang="zh-TW" dirty="0"/>
              <a:t>It</a:t>
            </a:r>
            <a:r>
              <a:rPr lang="zh-TW" altLang="zh-TW" dirty="0"/>
              <a:t> can p</a:t>
            </a:r>
            <a:r>
              <a:rPr lang="en-US" altLang="zh-TW" dirty="0"/>
              <a:t>rot</a:t>
            </a:r>
            <a:r>
              <a:rPr lang="zh-TW" altLang="zh-TW" dirty="0"/>
              <a:t>ect </a:t>
            </a:r>
            <a:r>
              <a:rPr lang="en-US" altLang="zh-TW" dirty="0" err="1"/>
              <a:t>yo</a:t>
            </a:r>
            <a:r>
              <a:rPr lang="zh-TW" altLang="zh-TW" dirty="0"/>
              <a:t>u</a:t>
            </a:r>
            <a:r>
              <a:rPr lang="en-US" altLang="zh-TW" dirty="0"/>
              <a:t>r</a:t>
            </a:r>
            <a:r>
              <a:rPr lang="zh-TW" altLang="en-US" dirty="0"/>
              <a:t> </a:t>
            </a:r>
            <a:r>
              <a:rPr lang="en-US" altLang="zh-TW" dirty="0"/>
              <a:t>da</a:t>
            </a:r>
            <a:r>
              <a:rPr lang="zh-TW" altLang="zh-TW" dirty="0"/>
              <a:t>ta</a:t>
            </a:r>
            <a:r>
              <a:rPr lang="zh-TW" altLang="en-US" dirty="0"/>
              <a:t> </a:t>
            </a:r>
            <a:r>
              <a:rPr lang="en-US" altLang="zh-TW" dirty="0" err="1"/>
              <a:t>fr</a:t>
            </a:r>
            <a:r>
              <a:rPr lang="zh-TW" altLang="zh-TW" dirty="0"/>
              <a:t>o</a:t>
            </a:r>
            <a:r>
              <a:rPr lang="en-US" altLang="zh-TW" dirty="0"/>
              <a:t>m</a:t>
            </a:r>
            <a:r>
              <a:rPr lang="zh-TW" altLang="en-US" dirty="0"/>
              <a:t> </a:t>
            </a:r>
            <a:r>
              <a:rPr lang="zh-TW" altLang="zh-TW" dirty="0"/>
              <a:t>an</a:t>
            </a:r>
            <a:r>
              <a:rPr lang="en-US" altLang="zh-TW" dirty="0"/>
              <a:t>y</a:t>
            </a:r>
            <a:r>
              <a:rPr lang="zh-TW" altLang="en-US" dirty="0"/>
              <a:t> </a:t>
            </a:r>
            <a:r>
              <a:rPr lang="en-US" altLang="zh-TW" dirty="0"/>
              <a:t>data</a:t>
            </a:r>
            <a:r>
              <a:rPr lang="zh-TW" altLang="en-US" dirty="0"/>
              <a:t> </a:t>
            </a:r>
            <a:r>
              <a:rPr lang="en-US" altLang="zh-TW" dirty="0"/>
              <a:t>dam</a:t>
            </a:r>
            <a:r>
              <a:rPr lang="zh-TW" altLang="zh-TW" dirty="0"/>
              <a:t>a</a:t>
            </a:r>
            <a:r>
              <a:rPr lang="en-US" altLang="zh-TW" dirty="0" err="1"/>
              <a:t>ge</a:t>
            </a:r>
            <a:r>
              <a:rPr lang="en-US" altLang="zh-TW" dirty="0"/>
              <a:t>,</a:t>
            </a:r>
            <a:r>
              <a:rPr lang="zh-TW" altLang="en-US" dirty="0"/>
              <a:t> </a:t>
            </a:r>
            <a:r>
              <a:rPr lang="en-US" altLang="zh-TW" dirty="0"/>
              <a:t>v</a:t>
            </a:r>
            <a:r>
              <a:rPr lang="zh-TW" altLang="zh-TW" dirty="0"/>
              <a:t>e</a:t>
            </a:r>
            <a:r>
              <a:rPr lang="en-US" altLang="zh-TW" dirty="0" err="1"/>
              <a:t>ry</a:t>
            </a:r>
            <a:r>
              <a:rPr lang="zh-TW" altLang="en-US" dirty="0"/>
              <a:t> </a:t>
            </a:r>
            <a:r>
              <a:rPr lang="en-US" altLang="zh-TW" dirty="0"/>
              <a:t>q</a:t>
            </a:r>
            <a:r>
              <a:rPr lang="zh-TW" altLang="zh-TW" dirty="0"/>
              <a:t>ui</a:t>
            </a:r>
            <a:r>
              <a:rPr lang="en-US" altLang="zh-TW" dirty="0" err="1"/>
              <a:t>ckly</a:t>
            </a:r>
            <a:r>
              <a:rPr lang="zh-TW" altLang="en-US" dirty="0"/>
              <a:t> </a:t>
            </a:r>
            <a:r>
              <a:rPr lang="en-US" altLang="zh-TW" dirty="0"/>
              <a:t>r</a:t>
            </a:r>
            <a:r>
              <a:rPr lang="zh-TW" altLang="zh-TW" dirty="0"/>
              <a:t>e</a:t>
            </a:r>
            <a:r>
              <a:rPr lang="en-US" altLang="zh-TW" dirty="0"/>
              <a:t>s</a:t>
            </a:r>
            <a:r>
              <a:rPr lang="zh-TW" altLang="zh-TW" dirty="0"/>
              <a:t>tore </a:t>
            </a:r>
            <a:r>
              <a:rPr lang="en-US" altLang="zh-TW" dirty="0"/>
              <a:t>y</a:t>
            </a:r>
            <a:r>
              <a:rPr lang="zh-TW" altLang="zh-TW" dirty="0"/>
              <a:t>ou</a:t>
            </a:r>
            <a:r>
              <a:rPr lang="en-US" altLang="zh-TW" dirty="0"/>
              <a:t>r</a:t>
            </a:r>
            <a:r>
              <a:rPr lang="zh-TW" altLang="en-US" dirty="0"/>
              <a:t> </a:t>
            </a:r>
            <a:r>
              <a:rPr lang="en-US" altLang="zh-TW" dirty="0"/>
              <a:t>d</a:t>
            </a:r>
            <a:r>
              <a:rPr lang="zh-TW" altLang="zh-TW" dirty="0"/>
              <a:t>at</a:t>
            </a:r>
            <a:r>
              <a:rPr lang="en-US" altLang="zh-TW" dirty="0"/>
              <a:t>a</a:t>
            </a:r>
            <a:r>
              <a:rPr lang="zh-TW" altLang="zh-TW" dirty="0"/>
              <a:t>.</a:t>
            </a:r>
            <a:r>
              <a:rPr lang="zh-TW" altLang="en-US" dirty="0"/>
              <a:t> </a:t>
            </a:r>
            <a:endParaRPr lang="zh-TW" altLang="zh-TW" dirty="0"/>
          </a:p>
          <a:p>
            <a:endParaRPr lang="zh-TW" altLang="en-US" dirty="0"/>
          </a:p>
        </p:txBody>
      </p:sp>
    </p:spTree>
    <p:extLst>
      <p:ext uri="{BB962C8B-B14F-4D97-AF65-F5344CB8AC3E}">
        <p14:creationId xmlns:p14="http://schemas.microsoft.com/office/powerpoint/2010/main" val="3423168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zh-TW"/>
              <a:t>QNAP NAS 支援快照 (Snapshot) 功能，就像照相一樣，可將任一時間點的系統狀態與資料記錄下來作為將來還原的備份，且比傳統備份使用更少的儲存空間。當 NAS 資料毀損或電腦受到加密勒索軟體威脅時，即可利用快照檔案迅速還原，確保重要資料萬無一失。</a:t>
            </a:r>
          </a:p>
          <a:p>
            <a:pPr>
              <a:buNone/>
            </a:pPr>
            <a:r>
              <a:rPr lang="en-US" altLang="zh-TW" err="1"/>
              <a:t>Tak</a:t>
            </a:r>
            <a:r>
              <a:rPr lang="zh-TW"/>
              <a:t>i</a:t>
            </a:r>
            <a:r>
              <a:rPr lang="en-US" altLang="zh-TW"/>
              <a:t>ng</a:t>
            </a:r>
            <a:r>
              <a:rPr lang="zh-TW" altLang="en-US"/>
              <a:t> </a:t>
            </a:r>
            <a:r>
              <a:rPr lang="en-US" altLang="zh-TW"/>
              <a:t>a</a:t>
            </a:r>
            <a:r>
              <a:rPr lang="zh-TW"/>
              <a:t> </a:t>
            </a:r>
            <a:r>
              <a:rPr lang="en-US" altLang="zh-TW" err="1"/>
              <a:t>sn</a:t>
            </a:r>
            <a:r>
              <a:rPr lang="zh-TW"/>
              <a:t>a</a:t>
            </a:r>
            <a:r>
              <a:rPr lang="en-US" altLang="zh-TW" err="1"/>
              <a:t>psho</a:t>
            </a:r>
            <a:r>
              <a:rPr lang="zh-TW"/>
              <a:t>t</a:t>
            </a:r>
            <a:r>
              <a:rPr lang="zh-TW" altLang="en-US"/>
              <a:t> </a:t>
            </a:r>
            <a:r>
              <a:rPr lang="en-US" altLang="zh-TW" err="1"/>
              <a:t>i</a:t>
            </a:r>
            <a:r>
              <a:rPr lang="zh-TW"/>
              <a:t>s </a:t>
            </a:r>
            <a:r>
              <a:rPr lang="en-US" altLang="zh-TW"/>
              <a:t>like</a:t>
            </a:r>
            <a:r>
              <a:rPr lang="zh-TW"/>
              <a:t> ta</a:t>
            </a:r>
            <a:r>
              <a:rPr lang="en-US" altLang="zh-TW"/>
              <a:t>k</a:t>
            </a:r>
            <a:r>
              <a:rPr lang="zh-TW"/>
              <a:t>i</a:t>
            </a:r>
            <a:r>
              <a:rPr lang="en-US" altLang="zh-TW"/>
              <a:t>ng</a:t>
            </a:r>
            <a:r>
              <a:rPr lang="zh-TW" altLang="en-US"/>
              <a:t> </a:t>
            </a:r>
            <a:r>
              <a:rPr lang="en-US" altLang="zh-TW"/>
              <a:t>a</a:t>
            </a:r>
            <a:r>
              <a:rPr lang="zh-TW" altLang="en-US"/>
              <a:t> </a:t>
            </a:r>
            <a:r>
              <a:rPr lang="zh-TW"/>
              <a:t>p</a:t>
            </a:r>
            <a:r>
              <a:rPr lang="en-US" altLang="zh-TW" err="1"/>
              <a:t>hoto</a:t>
            </a:r>
            <a:r>
              <a:rPr lang="zh-TW" altLang="en-US"/>
              <a:t> </a:t>
            </a:r>
            <a:r>
              <a:rPr lang="en-US" altLang="zh-TW"/>
              <a:t>-</a:t>
            </a:r>
            <a:r>
              <a:rPr lang="zh-TW"/>
              <a:t> </a:t>
            </a:r>
            <a:r>
              <a:rPr lang="en-US" altLang="zh-TW" err="1"/>
              <a:t>wi</a:t>
            </a:r>
            <a:r>
              <a:rPr lang="zh-TW"/>
              <a:t>t</a:t>
            </a:r>
            <a:r>
              <a:rPr lang="en-US" altLang="zh-TW"/>
              <a:t>h</a:t>
            </a:r>
            <a:r>
              <a:rPr lang="zh-TW"/>
              <a:t>in s</a:t>
            </a:r>
            <a:r>
              <a:rPr lang="en-US" altLang="zh-TW"/>
              <a:t>eco</a:t>
            </a:r>
            <a:r>
              <a:rPr lang="zh-TW"/>
              <a:t>n</a:t>
            </a:r>
            <a:r>
              <a:rPr lang="en-US" altLang="zh-TW"/>
              <a:t>ds</a:t>
            </a:r>
            <a:r>
              <a:rPr lang="zh-TW" altLang="en-US"/>
              <a:t> </a:t>
            </a:r>
            <a:r>
              <a:rPr lang="en-US" altLang="zh-TW"/>
              <a:t>t</a:t>
            </a:r>
            <a:r>
              <a:rPr lang="zh-TW"/>
              <a:t>h</a:t>
            </a:r>
            <a:r>
              <a:rPr lang="en-US" altLang="zh-TW"/>
              <a:t>e</a:t>
            </a:r>
            <a:r>
              <a:rPr lang="zh-TW" altLang="en-US"/>
              <a:t> </a:t>
            </a:r>
            <a:r>
              <a:rPr lang="en-US" altLang="zh-TW"/>
              <a:t>com</a:t>
            </a:r>
            <a:r>
              <a:rPr lang="zh-TW"/>
              <a:t>pl</a:t>
            </a:r>
            <a:r>
              <a:rPr lang="en-US" altLang="zh-TW"/>
              <a:t>e</a:t>
            </a:r>
            <a:r>
              <a:rPr lang="zh-TW"/>
              <a:t>t</a:t>
            </a:r>
            <a:r>
              <a:rPr lang="en-US" altLang="zh-TW"/>
              <a:t>e</a:t>
            </a:r>
            <a:r>
              <a:rPr lang="zh-TW"/>
              <a:t> </a:t>
            </a:r>
            <a:r>
              <a:rPr lang="en-US" altLang="zh-TW" err="1"/>
              <a:t>sta</a:t>
            </a:r>
            <a:r>
              <a:rPr lang="zh-TW"/>
              <a:t>t</a:t>
            </a:r>
            <a:r>
              <a:rPr lang="en-US" altLang="zh-TW"/>
              <a:t>us</a:t>
            </a:r>
            <a:r>
              <a:rPr lang="zh-TW" altLang="en-US"/>
              <a:t> </a:t>
            </a:r>
            <a:r>
              <a:rPr lang="zh-TW"/>
              <a:t>of </a:t>
            </a:r>
            <a:r>
              <a:rPr lang="en-US" altLang="zh-TW"/>
              <a:t>y</a:t>
            </a:r>
            <a:r>
              <a:rPr lang="zh-TW"/>
              <a:t>ou</a:t>
            </a:r>
            <a:r>
              <a:rPr lang="en-US" altLang="zh-TW"/>
              <a:t>r</a:t>
            </a:r>
            <a:r>
              <a:rPr lang="zh-TW" altLang="en-US"/>
              <a:t> </a:t>
            </a:r>
            <a:r>
              <a:rPr lang="zh-TW"/>
              <a:t>N</a:t>
            </a:r>
            <a:r>
              <a:rPr lang="en-US" altLang="zh-TW"/>
              <a:t>AS</a:t>
            </a:r>
            <a:r>
              <a:rPr lang="zh-TW" altLang="en-US"/>
              <a:t> </a:t>
            </a:r>
            <a:r>
              <a:rPr lang="en-US" altLang="zh-TW"/>
              <a:t>sys</a:t>
            </a:r>
            <a:r>
              <a:rPr lang="zh-TW"/>
              <a:t>t</a:t>
            </a:r>
            <a:r>
              <a:rPr lang="en-US" altLang="zh-TW" err="1"/>
              <a:t>em</a:t>
            </a:r>
            <a:r>
              <a:rPr lang="zh-TW" altLang="en-US"/>
              <a:t> </a:t>
            </a:r>
            <a:r>
              <a:rPr lang="en-US" altLang="zh-TW"/>
              <a:t>an</a:t>
            </a:r>
            <a:r>
              <a:rPr lang="zh-TW"/>
              <a:t>d</a:t>
            </a:r>
            <a:r>
              <a:rPr lang="zh-TW" altLang="en-US"/>
              <a:t> </a:t>
            </a:r>
            <a:r>
              <a:rPr lang="zh-TW"/>
              <a:t>da</a:t>
            </a:r>
            <a:r>
              <a:rPr lang="en-US" altLang="zh-TW"/>
              <a:t>ta</a:t>
            </a:r>
            <a:r>
              <a:rPr lang="zh-TW" altLang="en-US"/>
              <a:t> </a:t>
            </a:r>
            <a:r>
              <a:rPr lang="en-US" altLang="zh-TW" err="1"/>
              <a:t>i</a:t>
            </a:r>
            <a:r>
              <a:rPr lang="zh-TW"/>
              <a:t>s r</a:t>
            </a:r>
            <a:r>
              <a:rPr lang="en-US" altLang="zh-TW"/>
              <a:t>e</a:t>
            </a:r>
            <a:r>
              <a:rPr lang="zh-TW"/>
              <a:t>c</a:t>
            </a:r>
            <a:r>
              <a:rPr lang="en-US" altLang="zh-TW" err="1"/>
              <a:t>orded</a:t>
            </a:r>
            <a:r>
              <a:rPr lang="zh-TW"/>
              <a:t>.</a:t>
            </a:r>
            <a:r>
              <a:rPr lang="zh-TW" altLang="en-US"/>
              <a:t> </a:t>
            </a:r>
            <a:r>
              <a:rPr lang="en-US" altLang="zh-TW"/>
              <a:t>If</a:t>
            </a:r>
            <a:r>
              <a:rPr lang="zh-TW" altLang="en-US"/>
              <a:t> </a:t>
            </a:r>
            <a:r>
              <a:rPr lang="en-US" altLang="zh-TW"/>
              <a:t>an</a:t>
            </a:r>
            <a:r>
              <a:rPr lang="zh-TW" altLang="en-US"/>
              <a:t> </a:t>
            </a:r>
            <a:r>
              <a:rPr lang="en-US" altLang="zh-TW"/>
              <a:t>un</a:t>
            </a:r>
            <a:r>
              <a:rPr lang="zh-TW"/>
              <a:t>e</a:t>
            </a:r>
            <a:r>
              <a:rPr lang="en-US" altLang="zh-TW"/>
              <a:t>x</a:t>
            </a:r>
            <a:r>
              <a:rPr lang="zh-TW"/>
              <a:t>pe</a:t>
            </a:r>
            <a:r>
              <a:rPr lang="en-US" altLang="zh-TW" err="1"/>
              <a:t>ct</a:t>
            </a:r>
            <a:r>
              <a:rPr lang="zh-TW"/>
              <a:t>ed </a:t>
            </a:r>
            <a:r>
              <a:rPr lang="en-US" altLang="zh-TW" err="1"/>
              <a:t>situa</a:t>
            </a:r>
            <a:r>
              <a:rPr lang="zh-TW"/>
              <a:t>t</a:t>
            </a:r>
            <a:r>
              <a:rPr lang="en-US" altLang="zh-TW"/>
              <a:t>ion</a:t>
            </a:r>
            <a:r>
              <a:rPr lang="zh-TW" altLang="en-US"/>
              <a:t> </a:t>
            </a:r>
            <a:r>
              <a:rPr lang="en-US" altLang="zh-TW"/>
              <a:t>a</a:t>
            </a:r>
            <a:r>
              <a:rPr lang="zh-TW"/>
              <a:t>r</a:t>
            </a:r>
            <a:r>
              <a:rPr lang="en-US" altLang="zh-TW" err="1"/>
              <a:t>ises</a:t>
            </a:r>
            <a:r>
              <a:rPr lang="zh-TW" altLang="en-US"/>
              <a:t> </a:t>
            </a:r>
            <a:r>
              <a:rPr lang="zh-TW"/>
              <a:t>o</a:t>
            </a:r>
            <a:r>
              <a:rPr lang="en-US" altLang="zh-TW"/>
              <a:t>n</a:t>
            </a:r>
            <a:r>
              <a:rPr lang="zh-TW" altLang="en-US"/>
              <a:t> </a:t>
            </a:r>
            <a:r>
              <a:rPr lang="en-US" altLang="zh-TW"/>
              <a:t>y</a:t>
            </a:r>
            <a:r>
              <a:rPr lang="zh-TW"/>
              <a:t>o</a:t>
            </a:r>
            <a:r>
              <a:rPr lang="en-US" altLang="zh-TW" err="1"/>
              <a:t>ur</a:t>
            </a:r>
            <a:r>
              <a:rPr lang="zh-TW"/>
              <a:t> </a:t>
            </a:r>
            <a:r>
              <a:rPr lang="en-US" altLang="zh-TW"/>
              <a:t>s</a:t>
            </a:r>
            <a:r>
              <a:rPr lang="zh-TW"/>
              <a:t>y</a:t>
            </a:r>
            <a:r>
              <a:rPr lang="en-US" altLang="zh-TW"/>
              <a:t>stem,</a:t>
            </a:r>
            <a:r>
              <a:rPr lang="zh-TW" altLang="en-US"/>
              <a:t> </a:t>
            </a:r>
            <a:r>
              <a:rPr lang="en-US" altLang="zh-TW"/>
              <a:t>you</a:t>
            </a:r>
            <a:r>
              <a:rPr lang="zh-TW" altLang="en-US"/>
              <a:t> </a:t>
            </a:r>
            <a:r>
              <a:rPr lang="en-US" altLang="zh-TW"/>
              <a:t>ca</a:t>
            </a:r>
            <a:r>
              <a:rPr lang="zh-TW"/>
              <a:t>n</a:t>
            </a:r>
            <a:r>
              <a:rPr lang="zh-TW" altLang="en-US"/>
              <a:t> </a:t>
            </a:r>
            <a:r>
              <a:rPr lang="en-US" altLang="zh-TW" err="1"/>
              <a:t>reve</a:t>
            </a:r>
            <a:r>
              <a:rPr lang="zh-TW"/>
              <a:t>r</a:t>
            </a:r>
            <a:r>
              <a:rPr lang="en-US" altLang="zh-TW"/>
              <a:t>t</a:t>
            </a:r>
            <a:r>
              <a:rPr lang="zh-TW" altLang="en-US"/>
              <a:t> </a:t>
            </a:r>
            <a:r>
              <a:rPr lang="en-US" altLang="zh-TW"/>
              <a:t>to</a:t>
            </a:r>
            <a:r>
              <a:rPr lang="zh-TW" altLang="en-US"/>
              <a:t> </a:t>
            </a:r>
            <a:r>
              <a:rPr lang="en-US" altLang="zh-TW"/>
              <a:t>t</a:t>
            </a:r>
            <a:r>
              <a:rPr lang="zh-TW"/>
              <a:t>he </a:t>
            </a:r>
            <a:r>
              <a:rPr lang="en-US" altLang="zh-TW"/>
              <a:t>state</a:t>
            </a:r>
            <a:r>
              <a:rPr lang="zh-TW" altLang="en-US"/>
              <a:t> </a:t>
            </a:r>
            <a:r>
              <a:rPr lang="en-US" altLang="zh-TW"/>
              <a:t>recorded</a:t>
            </a:r>
            <a:r>
              <a:rPr lang="zh-TW" altLang="en-US"/>
              <a:t> </a:t>
            </a:r>
            <a:r>
              <a:rPr lang="en-US" altLang="zh-TW"/>
              <a:t>by</a:t>
            </a:r>
            <a:r>
              <a:rPr lang="zh-TW" altLang="en-US"/>
              <a:t> </a:t>
            </a:r>
            <a:r>
              <a:rPr lang="en-US" altLang="zh-TW"/>
              <a:t>a</a:t>
            </a:r>
            <a:r>
              <a:rPr lang="zh-TW" altLang="en-US"/>
              <a:t> </a:t>
            </a:r>
            <a:r>
              <a:rPr lang="en-US" altLang="zh-TW"/>
              <a:t>s</a:t>
            </a:r>
            <a:r>
              <a:rPr lang="zh-TW"/>
              <a:t>na</a:t>
            </a:r>
            <a:r>
              <a:rPr lang="en-US" altLang="zh-TW"/>
              <a:t>p</a:t>
            </a:r>
            <a:r>
              <a:rPr lang="zh-TW"/>
              <a:t>s</a:t>
            </a:r>
            <a:r>
              <a:rPr lang="en-US" altLang="zh-TW"/>
              <a:t>hot.</a:t>
            </a:r>
            <a:r>
              <a:rPr lang="zh-TW"/>
              <a:t> </a:t>
            </a:r>
            <a:r>
              <a:rPr lang="en-US" altLang="zh-TW"/>
              <a:t>Wi</a:t>
            </a:r>
            <a:r>
              <a:rPr lang="zh-TW"/>
              <a:t>t</a:t>
            </a:r>
            <a:r>
              <a:rPr lang="en-US" altLang="zh-TW"/>
              <a:t>h</a:t>
            </a:r>
            <a:r>
              <a:rPr lang="zh-TW" altLang="en-US"/>
              <a:t> </a:t>
            </a:r>
            <a:r>
              <a:rPr lang="en-US" altLang="zh-TW"/>
              <a:t>g</a:t>
            </a:r>
            <a:r>
              <a:rPr lang="zh-TW"/>
              <a:t>re</a:t>
            </a:r>
            <a:r>
              <a:rPr lang="en-US" altLang="zh-TW"/>
              <a:t>a</a:t>
            </a:r>
            <a:r>
              <a:rPr lang="zh-TW"/>
              <a:t>te</a:t>
            </a:r>
            <a:r>
              <a:rPr lang="en-US" altLang="zh-TW"/>
              <a:t>r</a:t>
            </a:r>
            <a:r>
              <a:rPr lang="zh-TW" altLang="en-US"/>
              <a:t> </a:t>
            </a:r>
            <a:r>
              <a:rPr lang="en-US" altLang="zh-TW"/>
              <a:t>space-</a:t>
            </a:r>
            <a:r>
              <a:rPr lang="en-US" altLang="zh-TW" err="1"/>
              <a:t>efficien</a:t>
            </a:r>
            <a:r>
              <a:rPr lang="zh-TW"/>
              <a:t>c</a:t>
            </a:r>
            <a:r>
              <a:rPr lang="en-US" altLang="zh-TW"/>
              <a:t>y</a:t>
            </a:r>
            <a:r>
              <a:rPr lang="zh-TW" altLang="en-US"/>
              <a:t> </a:t>
            </a:r>
            <a:r>
              <a:rPr lang="zh-TW"/>
              <a:t>and</a:t>
            </a:r>
            <a:r>
              <a:rPr lang="zh-TW" altLang="en-US"/>
              <a:t> </a:t>
            </a:r>
            <a:r>
              <a:rPr lang="en-US" altLang="zh-TW" err="1"/>
              <a:t>flexibil</a:t>
            </a:r>
            <a:r>
              <a:rPr lang="zh-TW"/>
              <a:t>i</a:t>
            </a:r>
            <a:r>
              <a:rPr lang="en-US" altLang="zh-TW"/>
              <a:t>ty</a:t>
            </a:r>
            <a:r>
              <a:rPr lang="zh-TW" altLang="en-US"/>
              <a:t> </a:t>
            </a:r>
            <a:r>
              <a:rPr lang="zh-TW"/>
              <a:t>c</a:t>
            </a:r>
            <a:r>
              <a:rPr lang="en-US" altLang="zh-TW" err="1"/>
              <a:t>omp</a:t>
            </a:r>
            <a:r>
              <a:rPr lang="zh-TW"/>
              <a:t>a</a:t>
            </a:r>
            <a:r>
              <a:rPr lang="en-US" altLang="zh-TW"/>
              <a:t>red</a:t>
            </a:r>
            <a:r>
              <a:rPr lang="zh-TW" altLang="en-US"/>
              <a:t> </a:t>
            </a:r>
            <a:r>
              <a:rPr lang="en-US" altLang="zh-TW"/>
              <a:t>to</a:t>
            </a:r>
            <a:r>
              <a:rPr lang="zh-TW" altLang="en-US"/>
              <a:t> </a:t>
            </a:r>
            <a:r>
              <a:rPr lang="zh-TW"/>
              <a:t>t</a:t>
            </a:r>
            <a:r>
              <a:rPr lang="en-US" altLang="zh-TW"/>
              <a:t>rad</a:t>
            </a:r>
            <a:r>
              <a:rPr lang="zh-TW"/>
              <a:t>it</a:t>
            </a:r>
            <a:r>
              <a:rPr lang="en-US" altLang="zh-TW" err="1"/>
              <a:t>ional</a:t>
            </a:r>
            <a:r>
              <a:rPr lang="zh-TW" altLang="en-US"/>
              <a:t> </a:t>
            </a:r>
            <a:r>
              <a:rPr lang="en-US" altLang="zh-TW"/>
              <a:t>b</a:t>
            </a:r>
            <a:r>
              <a:rPr lang="zh-TW"/>
              <a:t>a</a:t>
            </a:r>
            <a:r>
              <a:rPr lang="en-US" altLang="zh-TW" err="1"/>
              <a:t>cku</a:t>
            </a:r>
            <a:r>
              <a:rPr lang="zh-TW"/>
              <a:t>p</a:t>
            </a:r>
            <a:r>
              <a:rPr lang="zh-TW" altLang="en-US"/>
              <a:t> </a:t>
            </a:r>
            <a:r>
              <a:rPr lang="en-US" altLang="zh-TW"/>
              <a:t>meth</a:t>
            </a:r>
            <a:r>
              <a:rPr lang="zh-TW"/>
              <a:t>o</a:t>
            </a:r>
            <a:r>
              <a:rPr lang="en-US" altLang="zh-TW"/>
              <a:t>d</a:t>
            </a:r>
            <a:r>
              <a:rPr lang="zh-TW"/>
              <a:t>s</a:t>
            </a:r>
            <a:r>
              <a:rPr lang="en-US" altLang="zh-TW"/>
              <a:t>,</a:t>
            </a:r>
            <a:r>
              <a:rPr lang="zh-TW"/>
              <a:t> </a:t>
            </a:r>
            <a:r>
              <a:rPr lang="en-US" altLang="zh-TW"/>
              <a:t>s</a:t>
            </a:r>
            <a:r>
              <a:rPr lang="zh-TW"/>
              <a:t>n</a:t>
            </a:r>
            <a:r>
              <a:rPr lang="en-US" altLang="zh-TW" err="1"/>
              <a:t>apshots</a:t>
            </a:r>
            <a:r>
              <a:rPr lang="zh-TW" altLang="en-US"/>
              <a:t> </a:t>
            </a:r>
            <a:r>
              <a:rPr lang="zh-TW"/>
              <a:t>a</a:t>
            </a:r>
            <a:r>
              <a:rPr lang="en-US" altLang="zh-TW"/>
              <a:t>r</a:t>
            </a:r>
            <a:r>
              <a:rPr lang="zh-TW"/>
              <a:t>e the </a:t>
            </a:r>
            <a:r>
              <a:rPr lang="en-US" altLang="zh-TW"/>
              <a:t>b</a:t>
            </a:r>
            <a:r>
              <a:rPr lang="zh-TW"/>
              <a:t>e</a:t>
            </a:r>
            <a:r>
              <a:rPr lang="en-US" altLang="zh-TW"/>
              <a:t>s</a:t>
            </a:r>
            <a:r>
              <a:rPr lang="zh-TW"/>
              <a:t>t wa</a:t>
            </a:r>
            <a:r>
              <a:rPr lang="en-US" altLang="zh-TW"/>
              <a:t>y</a:t>
            </a:r>
            <a:r>
              <a:rPr lang="zh-TW" altLang="en-US"/>
              <a:t> </a:t>
            </a:r>
            <a:r>
              <a:rPr lang="zh-TW"/>
              <a:t>to</a:t>
            </a:r>
            <a:r>
              <a:rPr lang="zh-TW" altLang="en-US"/>
              <a:t> </a:t>
            </a:r>
            <a:r>
              <a:rPr lang="en-US" altLang="zh-TW"/>
              <a:t>p</a:t>
            </a:r>
            <a:r>
              <a:rPr lang="zh-TW"/>
              <a:t>r</a:t>
            </a:r>
            <a:r>
              <a:rPr lang="en-US" altLang="zh-TW" err="1"/>
              <a:t>ot</a:t>
            </a:r>
            <a:r>
              <a:rPr lang="zh-TW"/>
              <a:t>e</a:t>
            </a:r>
            <a:r>
              <a:rPr lang="en-US" altLang="zh-TW"/>
              <a:t>c</a:t>
            </a:r>
            <a:r>
              <a:rPr lang="zh-TW"/>
              <a:t>t</a:t>
            </a:r>
            <a:r>
              <a:rPr lang="zh-TW" altLang="en-US"/>
              <a:t> </a:t>
            </a:r>
            <a:r>
              <a:rPr lang="en-US" altLang="zh-TW"/>
              <a:t>y</a:t>
            </a:r>
            <a:r>
              <a:rPr lang="zh-TW"/>
              <a:t>ou</a:t>
            </a:r>
            <a:r>
              <a:rPr lang="en-US" altLang="zh-TW"/>
              <a:t>r</a:t>
            </a:r>
            <a:r>
              <a:rPr lang="zh-TW" altLang="en-US"/>
              <a:t> </a:t>
            </a:r>
            <a:r>
              <a:rPr lang="en-US" altLang="zh-TW"/>
              <a:t>files</a:t>
            </a:r>
            <a:r>
              <a:rPr lang="zh-TW" altLang="en-US"/>
              <a:t> </a:t>
            </a:r>
            <a:r>
              <a:rPr lang="en-US" altLang="zh-TW"/>
              <a:t>and</a:t>
            </a:r>
            <a:r>
              <a:rPr lang="zh-TW" altLang="en-US"/>
              <a:t> </a:t>
            </a:r>
            <a:r>
              <a:rPr lang="en-US" altLang="zh-TW"/>
              <a:t>d</a:t>
            </a:r>
            <a:r>
              <a:rPr lang="zh-TW"/>
              <a:t>at</a:t>
            </a:r>
            <a:r>
              <a:rPr lang="en-US" altLang="zh-TW"/>
              <a:t>a</a:t>
            </a:r>
            <a:r>
              <a:rPr lang="zh-TW"/>
              <a:t>.</a:t>
            </a:r>
          </a:p>
          <a:p>
            <a:pPr>
              <a:buNone/>
            </a:pPr>
            <a:endParaRPr lang="zh-TW"/>
          </a:p>
        </p:txBody>
      </p:sp>
    </p:spTree>
    <p:extLst>
      <p:ext uri="{BB962C8B-B14F-4D97-AF65-F5344CB8AC3E}">
        <p14:creationId xmlns:p14="http://schemas.microsoft.com/office/powerpoint/2010/main" val="3047313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af-ZA"/>
              <a:t>TS-433</a:t>
            </a:r>
            <a:r>
              <a:rPr lang="zh-TW" altLang="af-ZA"/>
              <a:t>內建</a:t>
            </a:r>
            <a:r>
              <a:rPr lang="af-ZA"/>
              <a:t>4GB</a:t>
            </a:r>
            <a:r>
              <a:rPr lang="zh-TW" altLang="af-ZA"/>
              <a:t>記憶體，因此可支援高達256張資料快照備份，除了支援檔案的快照層級外，更可以支援區塊層級，資料保護範圍更全面</a:t>
            </a:r>
            <a:endParaRPr lang="zh-TW" altLang="en-US"/>
          </a:p>
        </p:txBody>
      </p:sp>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3265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0" indent="0">
              <a:lnSpc>
                <a:spcPct val="130000"/>
              </a:lnSpc>
              <a:spcBef>
                <a:spcPts val="600"/>
              </a:spcBef>
              <a:buNone/>
            </a:pPr>
            <a:r>
              <a:rPr lang="en-US">
                <a:latin typeface="Calibri"/>
                <a:cs typeface="Calibri"/>
              </a:rPr>
              <a:t>NAS</a:t>
            </a:r>
            <a:r>
              <a:rPr lang="zh-CN" altLang="en-US">
                <a:latin typeface="Calibri"/>
                <a:cs typeface="Calibri"/>
              </a:rPr>
              <a:t>資料儲存的基底，就是儲存寶貴資料的磁碟，除了注重備分外，長時間使用後的磁碟健康度也是會隨著時間遞減，這時就有個好幫手，可透過</a:t>
            </a:r>
            <a:r>
              <a:rPr lang="en-US" altLang="zh-TW"/>
              <a:t>ULINK</a:t>
            </a:r>
            <a:r>
              <a:rPr lang="zh-TW"/>
              <a:t>雲端的智能磁碟健康分析的</a:t>
            </a:r>
            <a:r>
              <a:rPr lang="en-US" altLang="zh-TW"/>
              <a:t>DA</a:t>
            </a:r>
            <a:r>
              <a:rPr lang="zh-TW"/>
              <a:t> </a:t>
            </a:r>
            <a:r>
              <a:rPr lang="en-US" altLang="zh-TW"/>
              <a:t>Drive</a:t>
            </a:r>
            <a:r>
              <a:rPr lang="zh-TW"/>
              <a:t> </a:t>
            </a:r>
            <a:r>
              <a:rPr lang="en-US" altLang="zh-TW"/>
              <a:t>Analyzer</a:t>
            </a:r>
            <a:r>
              <a:rPr lang="zh-TW"/>
              <a:t>來進行磁碟的故障預測，可及早預測出即將故障的磁碟，讓我們可以及早的進行因應，確保資料不致遺失。另</a:t>
            </a:r>
            <a:r>
              <a:rPr lang="zh-TW" altLang="en-US"/>
              <a:t>外</a:t>
            </a:r>
            <a:r>
              <a:rPr lang="zh-TW" b="1"/>
              <a:t>每台N</a:t>
            </a:r>
            <a:r>
              <a:rPr lang="en-US" b="1"/>
              <a:t>AS</a:t>
            </a:r>
            <a:r>
              <a:rPr lang="zh-TW" b="1"/>
              <a:t>可免費進行</a:t>
            </a:r>
            <a:r>
              <a:rPr lang="en-US" b="1"/>
              <a:t>1</a:t>
            </a:r>
            <a:r>
              <a:rPr lang="zh-TW" b="1"/>
              <a:t>個磁碟預測，更可以付費訂閱額外的磁碟加強防護力</a:t>
            </a:r>
            <a:endParaRPr lang="zh-TW"/>
          </a:p>
          <a:p>
            <a:pPr>
              <a:buNone/>
            </a:pPr>
            <a:endParaRPr lang="zh-TW" altLang="en-US"/>
          </a:p>
          <a:p>
            <a:pPr>
              <a:buNone/>
            </a:pPr>
            <a:r>
              <a:rPr lang="en-US" altLang="zh-TW"/>
              <a:t>The</a:t>
            </a:r>
            <a:r>
              <a:rPr lang="zh-TW"/>
              <a:t> </a:t>
            </a:r>
            <a:r>
              <a:rPr lang="en-US" altLang="zh-TW"/>
              <a:t>most</a:t>
            </a:r>
            <a:r>
              <a:rPr lang="zh-TW"/>
              <a:t> </a:t>
            </a:r>
            <a:r>
              <a:rPr lang="en-US" altLang="zh-TW"/>
              <a:t>valuable</a:t>
            </a:r>
            <a:r>
              <a:rPr lang="zh-TW"/>
              <a:t> </a:t>
            </a:r>
            <a:r>
              <a:rPr lang="en-US" altLang="zh-TW"/>
              <a:t>data</a:t>
            </a:r>
            <a:r>
              <a:rPr lang="zh-TW"/>
              <a:t> </a:t>
            </a:r>
            <a:r>
              <a:rPr lang="en-US" altLang="zh-TW"/>
              <a:t>on</a:t>
            </a:r>
            <a:r>
              <a:rPr lang="zh-TW"/>
              <a:t> </a:t>
            </a:r>
            <a:r>
              <a:rPr lang="en-US" altLang="zh-TW"/>
              <a:t>the</a:t>
            </a:r>
            <a:r>
              <a:rPr lang="zh-TW"/>
              <a:t> </a:t>
            </a:r>
            <a:r>
              <a:rPr lang="en-US" altLang="zh-TW"/>
              <a:t>disk</a:t>
            </a:r>
            <a:r>
              <a:rPr lang="zh-TW"/>
              <a:t> </a:t>
            </a:r>
            <a:r>
              <a:rPr lang="en-US" altLang="zh-TW"/>
              <a:t>base</a:t>
            </a:r>
            <a:r>
              <a:rPr lang="zh-TW"/>
              <a:t>d</a:t>
            </a:r>
            <a:r>
              <a:rPr lang="zh-TW" altLang="en-US"/>
              <a:t> </a:t>
            </a:r>
            <a:r>
              <a:rPr lang="zh-TW"/>
              <a:t>o</a:t>
            </a:r>
            <a:r>
              <a:rPr lang="en-US" altLang="zh-TW"/>
              <a:t>n</a:t>
            </a:r>
            <a:r>
              <a:rPr lang="zh-TW" altLang="en-US"/>
              <a:t> </a:t>
            </a:r>
            <a:r>
              <a:rPr lang="en-US" altLang="zh-TW"/>
              <a:t>t</a:t>
            </a:r>
            <a:r>
              <a:rPr lang="zh-TW"/>
              <a:t>h</a:t>
            </a:r>
            <a:r>
              <a:rPr lang="en-US" altLang="zh-TW"/>
              <a:t>e</a:t>
            </a:r>
            <a:r>
              <a:rPr lang="zh-TW" altLang="en-US"/>
              <a:t> </a:t>
            </a:r>
            <a:r>
              <a:rPr lang="en-US" altLang="zh-TW"/>
              <a:t>NA</a:t>
            </a:r>
            <a:r>
              <a:rPr lang="zh-TW"/>
              <a:t>S</a:t>
            </a:r>
            <a:r>
              <a:rPr lang="en-US" altLang="zh-TW"/>
              <a:t>.</a:t>
            </a:r>
            <a:r>
              <a:rPr lang="zh-TW"/>
              <a:t> I</a:t>
            </a:r>
            <a:r>
              <a:rPr lang="en-US" altLang="zh-TW"/>
              <a:t>n</a:t>
            </a:r>
            <a:r>
              <a:rPr lang="zh-TW" altLang="en-US"/>
              <a:t> </a:t>
            </a:r>
            <a:r>
              <a:rPr lang="en-US" altLang="zh-TW" err="1"/>
              <a:t>additi</a:t>
            </a:r>
            <a:r>
              <a:rPr lang="zh-TW"/>
              <a:t>o</a:t>
            </a:r>
            <a:r>
              <a:rPr lang="en-US" altLang="zh-TW"/>
              <a:t>n</a:t>
            </a:r>
            <a:r>
              <a:rPr lang="zh-TW" altLang="en-US"/>
              <a:t> </a:t>
            </a:r>
            <a:r>
              <a:rPr lang="zh-TW"/>
              <a:t>t</a:t>
            </a:r>
            <a:r>
              <a:rPr lang="en-US" altLang="zh-TW"/>
              <a:t>o</a:t>
            </a:r>
            <a:r>
              <a:rPr lang="zh-TW" altLang="en-US"/>
              <a:t> </a:t>
            </a:r>
            <a:r>
              <a:rPr lang="en-US" altLang="zh-TW" err="1"/>
              <a:t>focusi</a:t>
            </a:r>
            <a:r>
              <a:rPr lang="zh-TW"/>
              <a:t>n</a:t>
            </a:r>
            <a:r>
              <a:rPr lang="en-US" altLang="zh-TW"/>
              <a:t>g</a:t>
            </a:r>
            <a:r>
              <a:rPr lang="zh-TW" altLang="en-US"/>
              <a:t> </a:t>
            </a:r>
            <a:r>
              <a:rPr lang="zh-TW"/>
              <a:t>o</a:t>
            </a:r>
            <a:r>
              <a:rPr lang="en-US" altLang="zh-TW"/>
              <a:t>n</a:t>
            </a:r>
            <a:r>
              <a:rPr lang="zh-TW" altLang="en-US"/>
              <a:t> </a:t>
            </a:r>
            <a:r>
              <a:rPr lang="en-US" altLang="zh-TW" err="1"/>
              <a:t>backu</a:t>
            </a:r>
            <a:r>
              <a:rPr lang="zh-TW"/>
              <a:t>p</a:t>
            </a:r>
            <a:r>
              <a:rPr lang="en-US" altLang="zh-TW"/>
              <a:t>,</a:t>
            </a:r>
            <a:r>
              <a:rPr lang="zh-TW"/>
              <a:t> </a:t>
            </a:r>
            <a:r>
              <a:rPr lang="en-US" altLang="zh-TW"/>
              <a:t>t</a:t>
            </a:r>
            <a:r>
              <a:rPr lang="zh-TW"/>
              <a:t>h</a:t>
            </a:r>
            <a:r>
              <a:rPr lang="en-US" altLang="zh-TW"/>
              <a:t>e</a:t>
            </a:r>
            <a:r>
              <a:rPr lang="zh-TW" altLang="en-US"/>
              <a:t> </a:t>
            </a:r>
            <a:r>
              <a:rPr lang="en-US" altLang="zh-TW"/>
              <a:t>heal</a:t>
            </a:r>
            <a:r>
              <a:rPr lang="zh-TW"/>
              <a:t>t</a:t>
            </a:r>
            <a:r>
              <a:rPr lang="en-US" altLang="zh-TW"/>
              <a:t>h</a:t>
            </a:r>
            <a:r>
              <a:rPr lang="zh-TW" altLang="en-US"/>
              <a:t> </a:t>
            </a:r>
            <a:r>
              <a:rPr lang="zh-TW"/>
              <a:t>o</a:t>
            </a:r>
            <a:r>
              <a:rPr lang="en-US" altLang="zh-TW"/>
              <a:t>f</a:t>
            </a:r>
            <a:r>
              <a:rPr lang="zh-TW" altLang="en-US"/>
              <a:t> </a:t>
            </a:r>
            <a:r>
              <a:rPr lang="en-US" altLang="zh-TW"/>
              <a:t>t</a:t>
            </a:r>
            <a:r>
              <a:rPr lang="zh-TW"/>
              <a:t>h</a:t>
            </a:r>
            <a:r>
              <a:rPr lang="en-US" altLang="zh-TW"/>
              <a:t>e</a:t>
            </a:r>
            <a:r>
              <a:rPr lang="zh-TW" altLang="en-US"/>
              <a:t> </a:t>
            </a:r>
            <a:r>
              <a:rPr lang="en-US" altLang="zh-TW"/>
              <a:t>di</a:t>
            </a:r>
            <a:r>
              <a:rPr lang="zh-TW"/>
              <a:t>s</a:t>
            </a:r>
            <a:r>
              <a:rPr lang="en-US" altLang="zh-TW"/>
              <a:t>k</a:t>
            </a:r>
            <a:r>
              <a:rPr lang="zh-TW" altLang="en-US"/>
              <a:t> </a:t>
            </a:r>
            <a:r>
              <a:rPr lang="en-US" altLang="zh-TW"/>
              <a:t>aft</a:t>
            </a:r>
            <a:r>
              <a:rPr lang="zh-TW"/>
              <a:t>e</a:t>
            </a:r>
            <a:r>
              <a:rPr lang="en-US" altLang="zh-TW"/>
              <a:t>r</a:t>
            </a:r>
            <a:r>
              <a:rPr lang="zh-TW" altLang="en-US"/>
              <a:t> </a:t>
            </a:r>
            <a:r>
              <a:rPr lang="en-US" altLang="zh-TW"/>
              <a:t>long-</a:t>
            </a:r>
            <a:r>
              <a:rPr lang="en-US" altLang="zh-TW" err="1"/>
              <a:t>te</a:t>
            </a:r>
            <a:r>
              <a:rPr lang="zh-TW"/>
              <a:t>r</a:t>
            </a:r>
            <a:r>
              <a:rPr lang="en-US" altLang="zh-TW"/>
              <a:t>m</a:t>
            </a:r>
            <a:r>
              <a:rPr lang="zh-TW" altLang="en-US"/>
              <a:t> </a:t>
            </a:r>
            <a:r>
              <a:rPr lang="en-US" altLang="zh-TW"/>
              <a:t>u</a:t>
            </a:r>
            <a:r>
              <a:rPr lang="zh-TW"/>
              <a:t>s</a:t>
            </a:r>
            <a:r>
              <a:rPr lang="en-US" altLang="zh-TW"/>
              <a:t>e</a:t>
            </a:r>
            <a:r>
              <a:rPr lang="zh-TW" altLang="en-US"/>
              <a:t> </a:t>
            </a:r>
            <a:r>
              <a:rPr lang="en-US" altLang="zh-TW" err="1"/>
              <a:t>wi</a:t>
            </a:r>
            <a:r>
              <a:rPr lang="zh-TW"/>
              <a:t>l</a:t>
            </a:r>
            <a:r>
              <a:rPr lang="en-US" altLang="zh-TW"/>
              <a:t>l</a:t>
            </a:r>
            <a:r>
              <a:rPr lang="zh-TW" altLang="en-US"/>
              <a:t> </a:t>
            </a:r>
            <a:r>
              <a:rPr lang="en-US" altLang="zh-TW" err="1"/>
              <a:t>decrea</a:t>
            </a:r>
            <a:r>
              <a:rPr lang="zh-TW"/>
              <a:t>s</a:t>
            </a:r>
            <a:r>
              <a:rPr lang="en-US" altLang="zh-TW"/>
              <a:t>e</a:t>
            </a:r>
            <a:r>
              <a:rPr lang="zh-TW" altLang="en-US"/>
              <a:t> </a:t>
            </a:r>
            <a:r>
              <a:rPr lang="en-US" altLang="zh-TW" err="1"/>
              <a:t>ov</a:t>
            </a:r>
            <a:r>
              <a:rPr lang="zh-TW"/>
              <a:t>e</a:t>
            </a:r>
            <a:r>
              <a:rPr lang="en-US" altLang="zh-TW"/>
              <a:t>r</a:t>
            </a:r>
            <a:r>
              <a:rPr lang="zh-TW" altLang="en-US"/>
              <a:t> </a:t>
            </a:r>
            <a:r>
              <a:rPr lang="en-US" altLang="zh-TW" err="1"/>
              <a:t>tim</a:t>
            </a:r>
            <a:r>
              <a:rPr lang="zh-TW"/>
              <a:t>e</a:t>
            </a:r>
            <a:r>
              <a:rPr lang="en-US" altLang="zh-TW"/>
              <a:t>.</a:t>
            </a:r>
            <a:r>
              <a:rPr lang="zh-TW"/>
              <a:t> A</a:t>
            </a:r>
            <a:r>
              <a:rPr lang="en-US" altLang="zh-TW"/>
              <a:t>t</a:t>
            </a:r>
            <a:r>
              <a:rPr lang="zh-TW" altLang="en-US"/>
              <a:t> </a:t>
            </a:r>
            <a:r>
              <a:rPr lang="en-US" altLang="zh-TW" err="1"/>
              <a:t>th</a:t>
            </a:r>
            <a:r>
              <a:rPr lang="zh-TW"/>
              <a:t>i</a:t>
            </a:r>
            <a:r>
              <a:rPr lang="en-US" altLang="zh-TW"/>
              <a:t>s</a:t>
            </a:r>
            <a:r>
              <a:rPr lang="zh-TW" altLang="en-US"/>
              <a:t> </a:t>
            </a:r>
            <a:r>
              <a:rPr lang="en-US" altLang="zh-TW" err="1"/>
              <a:t>tim</a:t>
            </a:r>
            <a:r>
              <a:rPr lang="zh-TW"/>
              <a:t>e</a:t>
            </a:r>
            <a:r>
              <a:rPr lang="en-US" altLang="zh-TW"/>
              <a:t>,</a:t>
            </a:r>
            <a:r>
              <a:rPr lang="zh-TW"/>
              <a:t> </a:t>
            </a:r>
            <a:r>
              <a:rPr lang="en-US" altLang="zh-TW"/>
              <a:t>the</a:t>
            </a:r>
            <a:r>
              <a:rPr lang="zh-TW"/>
              <a:t>r</a:t>
            </a:r>
            <a:r>
              <a:rPr lang="en-US" altLang="zh-TW"/>
              <a:t>e</a:t>
            </a:r>
            <a:r>
              <a:rPr lang="zh-TW" altLang="en-US"/>
              <a:t> </a:t>
            </a:r>
            <a:r>
              <a:rPr lang="zh-TW"/>
              <a:t>i</a:t>
            </a:r>
            <a:r>
              <a:rPr lang="en-US" altLang="zh-TW"/>
              <a:t>s</a:t>
            </a:r>
            <a:r>
              <a:rPr lang="zh-TW"/>
              <a:t> </a:t>
            </a:r>
            <a:r>
              <a:rPr lang="en-US" altLang="zh-TW"/>
              <a:t>a</a:t>
            </a:r>
            <a:r>
              <a:rPr lang="zh-TW"/>
              <a:t> </a:t>
            </a:r>
            <a:r>
              <a:rPr lang="en-US" altLang="zh-TW"/>
              <a:t>go</a:t>
            </a:r>
            <a:r>
              <a:rPr lang="zh-TW"/>
              <a:t>o</a:t>
            </a:r>
            <a:r>
              <a:rPr lang="en-US" altLang="zh-TW"/>
              <a:t>d</a:t>
            </a:r>
            <a:r>
              <a:rPr lang="zh-TW" altLang="en-US"/>
              <a:t> </a:t>
            </a:r>
            <a:r>
              <a:rPr lang="en-US" altLang="zh-TW" err="1"/>
              <a:t>helpe</a:t>
            </a:r>
            <a:r>
              <a:rPr lang="zh-TW"/>
              <a:t>r</a:t>
            </a:r>
            <a:r>
              <a:rPr lang="en-US" altLang="zh-TW"/>
              <a:t>.</a:t>
            </a:r>
            <a:r>
              <a:rPr lang="zh-TW"/>
              <a:t> </a:t>
            </a:r>
            <a:r>
              <a:rPr lang="en-US" altLang="zh-TW"/>
              <a:t>Y</a:t>
            </a:r>
            <a:r>
              <a:rPr lang="zh-TW"/>
              <a:t>o</a:t>
            </a:r>
            <a:r>
              <a:rPr lang="en-US" altLang="zh-TW"/>
              <a:t>u</a:t>
            </a:r>
            <a:r>
              <a:rPr lang="zh-TW" altLang="en-US"/>
              <a:t> </a:t>
            </a:r>
            <a:r>
              <a:rPr lang="en-US" altLang="zh-TW"/>
              <a:t>c</a:t>
            </a:r>
            <a:r>
              <a:rPr lang="zh-TW"/>
              <a:t>a</a:t>
            </a:r>
            <a:r>
              <a:rPr lang="en-US" altLang="zh-TW"/>
              <a:t>n</a:t>
            </a:r>
            <a:r>
              <a:rPr lang="zh-TW" altLang="en-US"/>
              <a:t> </a:t>
            </a:r>
            <a:r>
              <a:rPr lang="en-US" altLang="zh-TW"/>
              <a:t>u</a:t>
            </a:r>
            <a:r>
              <a:rPr lang="zh-TW"/>
              <a:t>s</a:t>
            </a:r>
            <a:r>
              <a:rPr lang="en-US" altLang="zh-TW"/>
              <a:t>e</a:t>
            </a:r>
            <a:r>
              <a:rPr lang="zh-TW" altLang="en-US"/>
              <a:t> </a:t>
            </a:r>
            <a:r>
              <a:rPr lang="en-US" altLang="zh-TW"/>
              <a:t>t</a:t>
            </a:r>
            <a:r>
              <a:rPr lang="zh-TW"/>
              <a:t>h</a:t>
            </a:r>
            <a:r>
              <a:rPr lang="en-US" altLang="zh-TW"/>
              <a:t>e</a:t>
            </a:r>
            <a:r>
              <a:rPr lang="zh-TW" altLang="en-US"/>
              <a:t> </a:t>
            </a:r>
            <a:r>
              <a:rPr lang="zh-TW"/>
              <a:t>A</a:t>
            </a:r>
            <a:r>
              <a:rPr lang="en-US" altLang="zh-TW"/>
              <a:t>I</a:t>
            </a:r>
            <a:r>
              <a:rPr lang="zh-TW" altLang="en-US"/>
              <a:t> </a:t>
            </a:r>
            <a:r>
              <a:rPr lang="en-US" altLang="zh-TW"/>
              <a:t>di</a:t>
            </a:r>
            <a:r>
              <a:rPr lang="zh-TW"/>
              <a:t>s</a:t>
            </a:r>
            <a:r>
              <a:rPr lang="en-US" altLang="zh-TW"/>
              <a:t>k</a:t>
            </a:r>
            <a:r>
              <a:rPr lang="zh-TW" altLang="en-US"/>
              <a:t> </a:t>
            </a:r>
            <a:r>
              <a:rPr lang="en-US" altLang="zh-TW"/>
              <a:t>Heal</a:t>
            </a:r>
            <a:r>
              <a:rPr lang="zh-TW"/>
              <a:t>t</a:t>
            </a:r>
            <a:r>
              <a:rPr lang="en-US" altLang="zh-TW"/>
              <a:t>h</a:t>
            </a:r>
            <a:r>
              <a:rPr lang="zh-TW" altLang="en-US"/>
              <a:t> </a:t>
            </a:r>
            <a:r>
              <a:rPr lang="en-US" altLang="zh-TW" err="1"/>
              <a:t>analys</a:t>
            </a:r>
            <a:r>
              <a:rPr lang="zh-TW"/>
              <a:t>i</a:t>
            </a:r>
            <a:r>
              <a:rPr lang="en-US" altLang="zh-TW"/>
              <a:t>s</a:t>
            </a:r>
            <a:r>
              <a:rPr lang="zh-TW" altLang="en-US"/>
              <a:t> </a:t>
            </a:r>
            <a:r>
              <a:rPr lang="en-US" altLang="zh-TW"/>
              <a:t>to</a:t>
            </a:r>
            <a:r>
              <a:rPr lang="zh-TW"/>
              <a:t>o</a:t>
            </a:r>
            <a:r>
              <a:rPr lang="en-US" altLang="zh-TW"/>
              <a:t>l</a:t>
            </a:r>
            <a:r>
              <a:rPr lang="zh-TW" altLang="en-US"/>
              <a:t> </a:t>
            </a:r>
            <a:r>
              <a:rPr lang="zh-TW"/>
              <a:t>b</a:t>
            </a:r>
            <a:r>
              <a:rPr lang="en-US" altLang="zh-TW"/>
              <a:t>y</a:t>
            </a:r>
            <a:r>
              <a:rPr lang="zh-TW" altLang="en-US"/>
              <a:t> </a:t>
            </a:r>
            <a:r>
              <a:rPr lang="en-US" altLang="zh-TW"/>
              <a:t>ULI</a:t>
            </a:r>
            <a:r>
              <a:rPr lang="zh-TW"/>
              <a:t>N</a:t>
            </a:r>
            <a:r>
              <a:rPr lang="en-US" altLang="zh-TW"/>
              <a:t>K</a:t>
            </a:r>
            <a:r>
              <a:rPr lang="zh-TW" altLang="en-US"/>
              <a:t> </a:t>
            </a:r>
            <a:r>
              <a:rPr lang="en-US" altLang="zh-TW"/>
              <a:t>clou</a:t>
            </a:r>
            <a:r>
              <a:rPr lang="zh-TW"/>
              <a:t>d</a:t>
            </a:r>
            <a:r>
              <a:rPr lang="en-US" altLang="zh-TW"/>
              <a:t>.</a:t>
            </a:r>
            <a:r>
              <a:rPr lang="zh-TW"/>
              <a:t> </a:t>
            </a:r>
            <a:r>
              <a:rPr lang="en-US" altLang="zh-TW"/>
              <a:t>T</a:t>
            </a:r>
            <a:r>
              <a:rPr lang="zh-TW"/>
              <a:t>h</a:t>
            </a:r>
            <a:r>
              <a:rPr lang="en-US" altLang="zh-TW"/>
              <a:t>e</a:t>
            </a:r>
            <a:r>
              <a:rPr lang="zh-TW" altLang="en-US"/>
              <a:t> </a:t>
            </a:r>
            <a:r>
              <a:rPr lang="zh-TW"/>
              <a:t>D</a:t>
            </a:r>
            <a:r>
              <a:rPr lang="en-US" altLang="zh-TW"/>
              <a:t>A</a:t>
            </a:r>
            <a:r>
              <a:rPr lang="zh-TW" altLang="en-US"/>
              <a:t> </a:t>
            </a:r>
            <a:r>
              <a:rPr lang="en-US" altLang="zh-TW" err="1"/>
              <a:t>Dri</a:t>
            </a:r>
            <a:r>
              <a:rPr lang="zh-TW"/>
              <a:t>v</a:t>
            </a:r>
            <a:r>
              <a:rPr lang="en-US" altLang="zh-TW"/>
              <a:t>e</a:t>
            </a:r>
            <a:r>
              <a:rPr lang="zh-TW" altLang="en-US"/>
              <a:t> </a:t>
            </a:r>
            <a:r>
              <a:rPr lang="en-US" altLang="zh-TW" err="1"/>
              <a:t>Analyz</a:t>
            </a:r>
            <a:r>
              <a:rPr lang="zh-TW"/>
              <a:t>e</a:t>
            </a:r>
            <a:r>
              <a:rPr lang="en-US" altLang="zh-TW"/>
              <a:t>r</a:t>
            </a:r>
            <a:r>
              <a:rPr lang="zh-TW" altLang="en-US"/>
              <a:t> </a:t>
            </a:r>
            <a:r>
              <a:rPr lang="en-US" altLang="zh-TW"/>
              <a:t>f</a:t>
            </a:r>
            <a:r>
              <a:rPr lang="zh-TW"/>
              <a:t>o</a:t>
            </a:r>
            <a:r>
              <a:rPr lang="en-US" altLang="zh-TW"/>
              <a:t>r</a:t>
            </a:r>
            <a:r>
              <a:rPr lang="zh-TW" altLang="en-US"/>
              <a:t> </a:t>
            </a:r>
            <a:r>
              <a:rPr lang="en-US" altLang="zh-TW"/>
              <a:t>di</a:t>
            </a:r>
            <a:r>
              <a:rPr lang="zh-TW"/>
              <a:t>s</a:t>
            </a:r>
            <a:r>
              <a:rPr lang="en-US" altLang="zh-TW"/>
              <a:t>k</a:t>
            </a:r>
            <a:r>
              <a:rPr lang="zh-TW" altLang="en-US"/>
              <a:t> </a:t>
            </a:r>
            <a:r>
              <a:rPr lang="en-US" altLang="zh-TW"/>
              <a:t>heal</a:t>
            </a:r>
            <a:r>
              <a:rPr lang="zh-TW"/>
              <a:t>t</a:t>
            </a:r>
            <a:r>
              <a:rPr lang="en-US" altLang="zh-TW"/>
              <a:t>h</a:t>
            </a:r>
            <a:r>
              <a:rPr lang="zh-TW" altLang="en-US"/>
              <a:t> </a:t>
            </a:r>
            <a:r>
              <a:rPr lang="en-US" altLang="zh-TW" err="1"/>
              <a:t>analys</a:t>
            </a:r>
            <a:r>
              <a:rPr lang="zh-TW"/>
              <a:t>i</a:t>
            </a:r>
            <a:r>
              <a:rPr lang="en-US" altLang="zh-TW"/>
              <a:t>s</a:t>
            </a:r>
            <a:r>
              <a:rPr lang="zh-TW" altLang="en-US"/>
              <a:t> </a:t>
            </a:r>
            <a:r>
              <a:rPr lang="en-US" altLang="zh-TW"/>
              <a:t>c</a:t>
            </a:r>
            <a:r>
              <a:rPr lang="zh-TW"/>
              <a:t>a</a:t>
            </a:r>
            <a:r>
              <a:rPr lang="en-US" altLang="zh-TW"/>
              <a:t>n</a:t>
            </a:r>
            <a:r>
              <a:rPr lang="zh-TW" altLang="en-US"/>
              <a:t> </a:t>
            </a:r>
            <a:r>
              <a:rPr lang="en-US" altLang="zh-TW" err="1"/>
              <a:t>predi</a:t>
            </a:r>
            <a:r>
              <a:rPr lang="zh-TW"/>
              <a:t>c</a:t>
            </a:r>
            <a:r>
              <a:rPr lang="en-US" altLang="zh-TW"/>
              <a:t>t</a:t>
            </a:r>
            <a:r>
              <a:rPr lang="zh-TW" altLang="en-US"/>
              <a:t> </a:t>
            </a:r>
            <a:r>
              <a:rPr lang="en-US" altLang="zh-TW"/>
              <a:t>t</a:t>
            </a:r>
            <a:r>
              <a:rPr lang="zh-TW"/>
              <a:t>h</a:t>
            </a:r>
            <a:r>
              <a:rPr lang="en-US" altLang="zh-TW"/>
              <a:t>e</a:t>
            </a:r>
            <a:r>
              <a:rPr lang="zh-TW" altLang="en-US"/>
              <a:t> </a:t>
            </a:r>
            <a:r>
              <a:rPr lang="en-US" altLang="zh-TW" err="1"/>
              <a:t>failu</a:t>
            </a:r>
            <a:r>
              <a:rPr lang="zh-TW"/>
              <a:t>r</a:t>
            </a:r>
            <a:r>
              <a:rPr lang="en-US" altLang="zh-TW"/>
              <a:t>e</a:t>
            </a:r>
            <a:r>
              <a:rPr lang="zh-TW" altLang="en-US"/>
              <a:t> </a:t>
            </a:r>
            <a:r>
              <a:rPr lang="zh-TW"/>
              <a:t>o</a:t>
            </a:r>
            <a:r>
              <a:rPr lang="en-US" altLang="zh-TW"/>
              <a:t>f</a:t>
            </a:r>
            <a:r>
              <a:rPr lang="zh-TW" altLang="en-US"/>
              <a:t> </a:t>
            </a:r>
            <a:r>
              <a:rPr lang="en-US" altLang="zh-TW"/>
              <a:t>t</a:t>
            </a:r>
            <a:r>
              <a:rPr lang="zh-TW"/>
              <a:t>h</a:t>
            </a:r>
            <a:r>
              <a:rPr lang="en-US" altLang="zh-TW"/>
              <a:t>e</a:t>
            </a:r>
            <a:r>
              <a:rPr lang="zh-TW" altLang="en-US"/>
              <a:t> </a:t>
            </a:r>
            <a:r>
              <a:rPr lang="en-US" altLang="zh-TW"/>
              <a:t>dis</a:t>
            </a:r>
            <a:r>
              <a:rPr lang="zh-TW"/>
              <a:t>k</a:t>
            </a:r>
            <a:r>
              <a:rPr lang="en-US" altLang="zh-TW"/>
              <a:t>,</a:t>
            </a:r>
            <a:r>
              <a:rPr lang="zh-TW"/>
              <a:t> </a:t>
            </a:r>
            <a:r>
              <a:rPr lang="en-US" altLang="zh-TW"/>
              <a:t>which</a:t>
            </a:r>
            <a:r>
              <a:rPr lang="zh-TW" altLang="en-US"/>
              <a:t> </a:t>
            </a:r>
            <a:r>
              <a:rPr lang="en-US" altLang="zh-TW"/>
              <a:t>can</a:t>
            </a:r>
            <a:r>
              <a:rPr lang="zh-TW" altLang="en-US"/>
              <a:t> </a:t>
            </a:r>
            <a:r>
              <a:rPr lang="en-US" altLang="zh-TW"/>
              <a:t>predict</a:t>
            </a:r>
            <a:r>
              <a:rPr lang="zh-TW" altLang="en-US"/>
              <a:t> </a:t>
            </a:r>
            <a:r>
              <a:rPr lang="en-US" altLang="zh-TW"/>
              <a:t>the</a:t>
            </a:r>
            <a:r>
              <a:rPr lang="zh-TW" altLang="en-US"/>
              <a:t> </a:t>
            </a:r>
            <a:r>
              <a:rPr lang="en-US" altLang="zh-TW"/>
              <a:t>disk</a:t>
            </a:r>
            <a:r>
              <a:rPr lang="zh-TW" altLang="en-US"/>
              <a:t> </a:t>
            </a:r>
            <a:r>
              <a:rPr lang="en-US" altLang="zh-TW"/>
              <a:t>that</a:t>
            </a:r>
            <a:r>
              <a:rPr lang="zh-TW" altLang="en-US"/>
              <a:t> </a:t>
            </a:r>
            <a:r>
              <a:rPr lang="en-US" altLang="zh-TW"/>
              <a:t>is</a:t>
            </a:r>
            <a:r>
              <a:rPr lang="zh-TW" altLang="en-US"/>
              <a:t> </a:t>
            </a:r>
            <a:r>
              <a:rPr lang="en-US" altLang="zh-TW"/>
              <a:t>about</a:t>
            </a:r>
            <a:r>
              <a:rPr lang="zh-TW" altLang="en-US"/>
              <a:t> </a:t>
            </a:r>
            <a:r>
              <a:rPr lang="en-US" altLang="zh-TW"/>
              <a:t>to</a:t>
            </a:r>
            <a:r>
              <a:rPr lang="zh-TW" altLang="en-US"/>
              <a:t> </a:t>
            </a:r>
            <a:r>
              <a:rPr lang="en-US" altLang="zh-TW"/>
              <a:t>fail</a:t>
            </a:r>
            <a:r>
              <a:rPr lang="zh-TW" altLang="en-US"/>
              <a:t> </a:t>
            </a:r>
            <a:r>
              <a:rPr lang="en-US" altLang="zh-TW"/>
              <a:t>as</a:t>
            </a:r>
            <a:r>
              <a:rPr lang="zh-TW" altLang="en-US"/>
              <a:t> </a:t>
            </a:r>
            <a:r>
              <a:rPr lang="en-US" altLang="zh-TW"/>
              <a:t>soon</a:t>
            </a:r>
            <a:r>
              <a:rPr lang="zh-TW" altLang="en-US"/>
              <a:t> </a:t>
            </a:r>
            <a:r>
              <a:rPr lang="en-US" altLang="zh-TW"/>
              <a:t>as</a:t>
            </a:r>
            <a:r>
              <a:rPr lang="zh-TW" altLang="en-US"/>
              <a:t> </a:t>
            </a:r>
            <a:r>
              <a:rPr lang="en-US" altLang="zh-TW"/>
              <a:t>possible</a:t>
            </a:r>
            <a:r>
              <a:rPr lang="zh-TW" altLang="en-US"/>
              <a:t> </a:t>
            </a:r>
            <a:r>
              <a:rPr lang="en-US" altLang="zh-TW"/>
              <a:t>s</a:t>
            </a:r>
            <a:r>
              <a:rPr lang="zh-TW"/>
              <a:t>o</a:t>
            </a:r>
            <a:r>
              <a:rPr lang="zh-TW" altLang="en-US"/>
              <a:t> </a:t>
            </a:r>
            <a:r>
              <a:rPr lang="en-US" altLang="zh-TW" err="1"/>
              <a:t>tha</a:t>
            </a:r>
            <a:r>
              <a:rPr lang="zh-TW"/>
              <a:t>t</a:t>
            </a:r>
            <a:r>
              <a:rPr lang="zh-TW" altLang="en-US"/>
              <a:t> </a:t>
            </a:r>
            <a:r>
              <a:rPr lang="en-US" altLang="zh-TW"/>
              <a:t>w</a:t>
            </a:r>
            <a:r>
              <a:rPr lang="zh-TW"/>
              <a:t>e</a:t>
            </a:r>
            <a:r>
              <a:rPr lang="zh-TW" altLang="en-US"/>
              <a:t> </a:t>
            </a:r>
            <a:r>
              <a:rPr lang="en-US" altLang="zh-TW"/>
              <a:t>ca</a:t>
            </a:r>
            <a:r>
              <a:rPr lang="zh-TW"/>
              <a:t>n</a:t>
            </a:r>
            <a:r>
              <a:rPr lang="zh-TW" altLang="en-US"/>
              <a:t> </a:t>
            </a:r>
            <a:r>
              <a:rPr lang="en-US" altLang="zh-TW" err="1"/>
              <a:t>prepar</a:t>
            </a:r>
            <a:r>
              <a:rPr lang="zh-TW"/>
              <a:t>e</a:t>
            </a:r>
            <a:r>
              <a:rPr lang="zh-TW" altLang="en-US"/>
              <a:t> </a:t>
            </a:r>
            <a:r>
              <a:rPr lang="en-US" altLang="zh-TW" err="1"/>
              <a:t>th</a:t>
            </a:r>
            <a:r>
              <a:rPr lang="zh-TW"/>
              <a:t>e</a:t>
            </a:r>
            <a:r>
              <a:rPr lang="zh-TW" altLang="en-US"/>
              <a:t> </a:t>
            </a:r>
            <a:r>
              <a:rPr lang="en-US" altLang="zh-TW" err="1"/>
              <a:t>solutio</a:t>
            </a:r>
            <a:r>
              <a:rPr lang="zh-TW"/>
              <a:t>n</a:t>
            </a:r>
            <a:r>
              <a:rPr lang="zh-TW" altLang="en-US"/>
              <a:t> </a:t>
            </a:r>
            <a:r>
              <a:rPr lang="en-US" altLang="zh-TW"/>
              <a:t>earl</a:t>
            </a:r>
            <a:r>
              <a:rPr lang="zh-TW"/>
              <a:t>y</a:t>
            </a:r>
            <a:r>
              <a:rPr lang="zh-TW" altLang="en-US"/>
              <a:t> </a:t>
            </a:r>
            <a:r>
              <a:rPr lang="en-US" altLang="zh-TW"/>
              <a:t>to</a:t>
            </a:r>
            <a:r>
              <a:rPr lang="zh-TW"/>
              <a:t> </a:t>
            </a:r>
            <a:r>
              <a:rPr lang="en-US" altLang="zh-TW"/>
              <a:t>ensure</a:t>
            </a:r>
            <a:r>
              <a:rPr lang="zh-TW"/>
              <a:t> </a:t>
            </a:r>
            <a:r>
              <a:rPr lang="en-US" altLang="zh-TW"/>
              <a:t>that</a:t>
            </a:r>
            <a:r>
              <a:rPr lang="zh-TW"/>
              <a:t> </a:t>
            </a:r>
            <a:r>
              <a:rPr lang="en-US" altLang="zh-TW"/>
              <a:t>data</a:t>
            </a:r>
            <a:r>
              <a:rPr lang="zh-TW"/>
              <a:t> </a:t>
            </a:r>
            <a:r>
              <a:rPr lang="en-US" altLang="zh-TW"/>
              <a:t>wo</a:t>
            </a:r>
            <a:r>
              <a:rPr lang="zh-TW"/>
              <a:t>n</a:t>
            </a:r>
            <a:r>
              <a:rPr lang="en-US" altLang="zh-TW"/>
              <a:t>'t</a:t>
            </a:r>
            <a:r>
              <a:rPr lang="zh-TW" altLang="en-US"/>
              <a:t> </a:t>
            </a:r>
            <a:r>
              <a:rPr lang="zh-TW"/>
              <a:t>b</a:t>
            </a:r>
            <a:r>
              <a:rPr lang="en-US" altLang="zh-TW"/>
              <a:t>e</a:t>
            </a:r>
            <a:r>
              <a:rPr lang="zh-TW" altLang="en-US"/>
              <a:t> </a:t>
            </a:r>
            <a:r>
              <a:rPr lang="en-US" altLang="zh-TW" dirty="0" err="1"/>
              <a:t>los</a:t>
            </a:r>
            <a:r>
              <a:rPr lang="zh-TW"/>
              <a:t>t</a:t>
            </a:r>
            <a:r>
              <a:rPr lang="en-US" altLang="zh-TW"/>
              <a:t>. </a:t>
            </a:r>
            <a:r>
              <a:rPr lang="en-US"/>
              <a:t>Each NAS can perform one disk prediction for free, and you can also pay to subscribe to enhance protection for all Disk.</a:t>
            </a:r>
            <a:endParaRPr lang="zh-TW" altLang="en-US"/>
          </a:p>
          <a:p>
            <a:pPr>
              <a:buNone/>
            </a:pPr>
            <a:endParaRPr lang="zh-TW" altLang="en-US"/>
          </a:p>
        </p:txBody>
      </p:sp>
    </p:spTree>
    <p:extLst>
      <p:ext uri="{BB962C8B-B14F-4D97-AF65-F5344CB8AC3E}">
        <p14:creationId xmlns:p14="http://schemas.microsoft.com/office/powerpoint/2010/main" val="2029286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cf1c6ddcaf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cf1c6ddcaf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TW" dirty="0" err="1"/>
              <a:t>QuFTP</a:t>
            </a:r>
            <a:r>
              <a:rPr lang="en-US" altLang="zh-TW" dirty="0"/>
              <a:t> Service </a:t>
            </a:r>
            <a:r>
              <a:rPr lang="zh-TW" altLang="en-US" dirty="0"/>
              <a:t>是專為 </a:t>
            </a:r>
            <a:r>
              <a:rPr lang="en-US" altLang="zh-TW" dirty="0"/>
              <a:t>FTP </a:t>
            </a:r>
            <a:r>
              <a:rPr lang="zh-TW" altLang="en-US" dirty="0"/>
              <a:t>傳輸推出的一站式管理 </a:t>
            </a:r>
            <a:r>
              <a:rPr lang="en-US" altLang="zh-TW" dirty="0"/>
              <a:t>App</a:t>
            </a:r>
            <a:r>
              <a:rPr lang="zh-TW" altLang="en-US" dirty="0"/>
              <a:t>，提供直覺式的介面，讓您輕鬆實現跨團隊成員間的 </a:t>
            </a:r>
            <a:r>
              <a:rPr lang="en-US" altLang="zh-TW" dirty="0"/>
              <a:t>FTP </a:t>
            </a:r>
            <a:r>
              <a:rPr lang="zh-TW" altLang="en-US" dirty="0"/>
              <a:t>檔案交換與分享，並透過彈性權限管理，落實安全檔案傳輸。</a:t>
            </a:r>
            <a:endParaRPr lang="en-US" altLang="zh-TW" dirty="0"/>
          </a:p>
          <a:p>
            <a:pPr marL="0" lvl="0" indent="0" algn="l" rtl="0">
              <a:spcBef>
                <a:spcPts val="0"/>
              </a:spcBef>
              <a:spcAft>
                <a:spcPts val="0"/>
              </a:spcAft>
              <a:buNone/>
            </a:pPr>
            <a:r>
              <a:rPr lang="en-US" altLang="zh-TW" dirty="0" err="1"/>
              <a:t>QuFTP</a:t>
            </a:r>
            <a:r>
              <a:rPr lang="en-US" altLang="zh-TW" dirty="0"/>
              <a:t> Service consolidates all FTP related activities into a single App. With its user-friendly interface and detailed permissions settings, </a:t>
            </a:r>
            <a:r>
              <a:rPr lang="en-US" altLang="zh-TW" dirty="0" err="1"/>
              <a:t>QuFTP</a:t>
            </a:r>
            <a:r>
              <a:rPr lang="en-US" altLang="zh-TW" dirty="0"/>
              <a:t> Service leverages FTP’s efficiency with high security and easy management.</a:t>
            </a:r>
          </a:p>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zh-CN" altLang="en-US" dirty="0"/>
              <a:t>資安是個重要的議題，</a:t>
            </a:r>
            <a:r>
              <a:rPr lang="en-US" altLang="zh-TW" dirty="0"/>
              <a:t>QNAP</a:t>
            </a:r>
            <a:r>
              <a:rPr lang="zh-CN" altLang="en-US" dirty="0"/>
              <a:t>的</a:t>
            </a:r>
            <a:r>
              <a:rPr lang="en-US" altLang="zh-TW" dirty="0"/>
              <a:t>Malware Remover</a:t>
            </a:r>
            <a:r>
              <a:rPr lang="zh-CN" altLang="en-US" dirty="0"/>
              <a:t>可以自動掃描</a:t>
            </a:r>
            <a:r>
              <a:rPr lang="en-US" altLang="zh-TW" dirty="0"/>
              <a:t>NAS</a:t>
            </a:r>
            <a:r>
              <a:rPr lang="zh-CN" altLang="en-US" dirty="0"/>
              <a:t>防範惡意軟體，若有受到感染的檔案，可立即清除。</a:t>
            </a:r>
            <a:endParaRPr lang="en-US" altLang="zh-TW" dirty="0"/>
          </a:p>
          <a:p>
            <a:pPr>
              <a:buNone/>
            </a:pPr>
            <a:r>
              <a:rPr lang="en-US" altLang="zh-TW" dirty="0" err="1"/>
              <a:t>QuFirewall</a:t>
            </a:r>
            <a:r>
              <a:rPr lang="zh-CN" altLang="en-US" dirty="0"/>
              <a:t>可保護</a:t>
            </a:r>
            <a:r>
              <a:rPr lang="en-US" altLang="zh-TW" dirty="0"/>
              <a:t>NAS</a:t>
            </a:r>
            <a:r>
              <a:rPr lang="zh-CN" altLang="en-US" dirty="0"/>
              <a:t>免受外部攻擊，可自行設定允許或不允許訪問的規則，時接收防火牆事件通知，安全狀況即時掌握</a:t>
            </a:r>
            <a:endParaRPr lang="en-US" altLang="zh-TW" dirty="0"/>
          </a:p>
          <a:p>
            <a:pPr>
              <a:buNone/>
            </a:pPr>
            <a:r>
              <a:rPr lang="en-US" altLang="zh-TW" dirty="0" err="1"/>
              <a:t>QuFirewall</a:t>
            </a:r>
            <a:r>
              <a:rPr lang="zh-CN" altLang="en-US" dirty="0"/>
              <a:t>就像一個門鎖，</a:t>
            </a:r>
            <a:r>
              <a:rPr lang="en-US" altLang="zh-TW" dirty="0"/>
              <a:t>Malware Remover</a:t>
            </a:r>
            <a:r>
              <a:rPr lang="zh-CN" altLang="en-US" dirty="0"/>
              <a:t>就像家裡的保全，雙重防護您的</a:t>
            </a:r>
            <a:r>
              <a:rPr lang="en-US" altLang="zh-TW" dirty="0"/>
              <a:t>NAS</a:t>
            </a:r>
          </a:p>
          <a:p>
            <a:pPr>
              <a:buNone/>
            </a:pPr>
            <a:endParaRPr lang="en-US" altLang="zh-CN" dirty="0"/>
          </a:p>
          <a:p>
            <a:pPr>
              <a:buNone/>
            </a:pPr>
            <a:r>
              <a:rPr lang="zh-CN" altLang="zh-TW" dirty="0"/>
              <a:t>Data security is an important issue. QNAP's Malware Remover can automatically scan the NAS to prevent malicious malware. If there are infected files, they can be removed immediately.</a:t>
            </a:r>
          </a:p>
          <a:p>
            <a:pPr>
              <a:buNone/>
            </a:pPr>
            <a:r>
              <a:rPr lang="zh-CN" altLang="zh-TW" dirty="0"/>
              <a:t>Qufirewall can protect the NAS from external attacks. You can set your own permission settings, and you will instantly receive firewall notifications o</a:t>
            </a:r>
            <a:r>
              <a:rPr lang="en-US" altLang="zh-CN" dirty="0"/>
              <a:t>f</a:t>
            </a:r>
            <a:r>
              <a:rPr lang="zh-CN" altLang="en-US" dirty="0"/>
              <a:t> </a:t>
            </a:r>
            <a:r>
              <a:rPr lang="en-US" altLang="zh-CN" dirty="0"/>
              <a:t>r</a:t>
            </a:r>
            <a:r>
              <a:rPr lang="zh-CN" altLang="zh-TW" dirty="0"/>
              <a:t>eal-time monitoring of security status.</a:t>
            </a:r>
          </a:p>
          <a:p>
            <a:pPr>
              <a:buNone/>
            </a:pPr>
            <a:r>
              <a:rPr lang="zh-CN" altLang="zh-TW" dirty="0"/>
              <a:t>QuFirewall is like a door lock, and Malware Remover is like a security guard of the building, those apps keep your NAS </a:t>
            </a:r>
            <a:r>
              <a:rPr lang="en-US" altLang="zh-CN" dirty="0"/>
              <a:t>as</a:t>
            </a:r>
            <a:r>
              <a:rPr lang="zh-CN" altLang="en-US" dirty="0"/>
              <a:t> </a:t>
            </a:r>
            <a:r>
              <a:rPr lang="zh-CN" altLang="zh-TW" dirty="0"/>
              <a:t>safe</a:t>
            </a:r>
            <a:r>
              <a:rPr lang="zh-CN" altLang="en-US" dirty="0"/>
              <a:t> </a:t>
            </a:r>
            <a:r>
              <a:rPr lang="en-US" altLang="zh-CN" dirty="0"/>
              <a:t>as</a:t>
            </a:r>
            <a:r>
              <a:rPr lang="zh-CN" altLang="en-US" dirty="0"/>
              <a:t> </a:t>
            </a:r>
            <a:r>
              <a:rPr lang="en-US" altLang="zh-CN" dirty="0"/>
              <a:t>houses</a:t>
            </a:r>
            <a:r>
              <a:rPr lang="zh-CN" altLang="zh-TW" dirty="0"/>
              <a:t>.</a:t>
            </a:r>
            <a:r>
              <a:rPr lang="zh-CN" altLang="en-US" dirty="0"/>
              <a:t> </a:t>
            </a:r>
            <a:endParaRPr lang="en-US" altLang="zh-CN" dirty="0"/>
          </a:p>
          <a:p>
            <a:pPr>
              <a:buNone/>
            </a:pPr>
            <a:endParaRPr lang="en-US" altLang="zh-CN" dirty="0"/>
          </a:p>
        </p:txBody>
      </p:sp>
    </p:spTree>
    <p:extLst>
      <p:ext uri="{BB962C8B-B14F-4D97-AF65-F5344CB8AC3E}">
        <p14:creationId xmlns:p14="http://schemas.microsoft.com/office/powerpoint/2010/main" val="875431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r>
              <a:rPr lang="zh-TW" altLang="en-US"/>
              <a:t>網路儲存與串流傳輸的瓶頸在於網路頻寬，</a:t>
            </a:r>
            <a:r>
              <a:rPr lang="zh-TW" altLang="en-US" dirty="0"/>
              <a:t>一般</a:t>
            </a:r>
            <a:r>
              <a:rPr lang="en-US" altLang="zh-TW" dirty="0"/>
              <a:t>1GbE</a:t>
            </a:r>
            <a:r>
              <a:rPr lang="zh-TW" altLang="en-US"/>
              <a:t>網路速度已經滿足不了對資料傳輸效率有著更高</a:t>
            </a:r>
            <a:r>
              <a:rPr lang="zh-TW" altLang="en-US" dirty="0"/>
              <a:t>要求的企業，新的</a:t>
            </a:r>
            <a:r>
              <a:rPr lang="en-US" altLang="zh-TW"/>
              <a:t>TS-433</a:t>
            </a:r>
            <a:r>
              <a:rPr lang="en-US" altLang="zh-TW" dirty="0"/>
              <a:t> NAS</a:t>
            </a:r>
            <a:r>
              <a:rPr lang="zh-TW" altLang="en-US" dirty="0"/>
              <a:t>除了原有的</a:t>
            </a:r>
            <a:r>
              <a:rPr lang="en-US" altLang="zh-TW" dirty="0"/>
              <a:t>1</a:t>
            </a:r>
            <a:r>
              <a:rPr lang="zh-TW" altLang="en-US" dirty="0"/>
              <a:t>個</a:t>
            </a:r>
            <a:r>
              <a:rPr lang="en-US" altLang="zh-TW" dirty="0"/>
              <a:t>1GbE</a:t>
            </a:r>
            <a:r>
              <a:rPr lang="zh-TW" altLang="en-US"/>
              <a:t>網路外</a:t>
            </a:r>
            <a:r>
              <a:rPr lang="zh-TW" altLang="en-US" dirty="0"/>
              <a:t>，增加了一高速</a:t>
            </a:r>
            <a:r>
              <a:rPr lang="en-US" altLang="zh-TW" dirty="0"/>
              <a:t>2.5GbE</a:t>
            </a:r>
            <a:r>
              <a:rPr lang="zh-TW" altLang="en-US" dirty="0"/>
              <a:t>網路</a:t>
            </a:r>
            <a:r>
              <a:rPr lang="zh-TW" altLang="en-US"/>
              <a:t>接口，此</a:t>
            </a:r>
            <a:r>
              <a:rPr lang="en-US" altLang="zh-TW" dirty="0"/>
              <a:t>2</a:t>
            </a:r>
            <a:r>
              <a:rPr lang="zh-TW" altLang="en-US"/>
              <a:t>倍速的升級跨越了一般網路頻寬的限制。想見其可滿足企業傳輸需求，</a:t>
            </a:r>
            <a:r>
              <a:rPr lang="zh-TW" altLang="en-US" dirty="0"/>
              <a:t>更可讓</a:t>
            </a:r>
            <a:r>
              <a:rPr lang="zh-TW" altLang="en-US"/>
              <a:t>家用儲存與影音備份的速度躍進</a:t>
            </a:r>
            <a:r>
              <a:rPr lang="zh-TW" altLang="en-US" dirty="0"/>
              <a:t>。搭配</a:t>
            </a:r>
            <a:r>
              <a:rPr lang="en-US" altLang="zh-TW" dirty="0"/>
              <a:t>QNAP</a:t>
            </a:r>
            <a:r>
              <a:rPr lang="zh-TW" altLang="en-US"/>
              <a:t>設計的</a:t>
            </a:r>
            <a:r>
              <a:rPr lang="en-US" altLang="zh-TW" dirty="0"/>
              <a:t>2.5GbE</a:t>
            </a:r>
            <a:r>
              <a:rPr lang="zh-TW" altLang="en-US" dirty="0"/>
              <a:t>網路交換器</a:t>
            </a:r>
            <a:r>
              <a:rPr lang="zh-TW" altLang="en-US"/>
              <a:t>成為最佳拍檔</a:t>
            </a:r>
            <a:r>
              <a:rPr lang="zh-TW" altLang="en-US" dirty="0"/>
              <a:t>。</a:t>
            </a:r>
            <a:endParaRPr lang="en-US" altLang="zh-TW"/>
          </a:p>
          <a:p>
            <a:pPr marL="158750" indent="0">
              <a:buNone/>
            </a:pPr>
            <a:endParaRPr lang="en-US" altLang="zh-TW"/>
          </a:p>
          <a:p>
            <a:pPr marL="158750" indent="0">
              <a:buNone/>
            </a:pPr>
            <a:r>
              <a:rPr lang="en-US" altLang="zh-TW" dirty="0"/>
              <a:t>We know that. The bottleneck from ethernet bandwidth is data storage and stream. We can't fulfill the enterprise demand for data transmission efficiently by 1GbE. New TS-433 NAS Besides one port  1GbE design, it adds one port 2GbE. This upgrade crosses the general ethernet bandwidth limit. For sure, it can make you satisfied in an office environment. Even streaming video or audio in your home will let you fill transmission speed up. You can optionally purchase the 2.5GbE switch from QNAP online store will get the best user experience.</a:t>
            </a:r>
          </a:p>
          <a:p>
            <a:pPr marL="158750" indent="0">
              <a:buNone/>
            </a:pPr>
            <a:endParaRPr lang="en-US" altLang="zh-TW" dirty="0"/>
          </a:p>
          <a:p>
            <a:pPr marL="158750" indent="0">
              <a:buNone/>
            </a:pPr>
            <a:r>
              <a:rPr lang="zh-TW" altLang="en-US"/>
              <a:t>圖片位置</a:t>
            </a:r>
            <a:endParaRPr lang="en-US" altLang="zh-TW"/>
          </a:p>
          <a:p>
            <a:pPr marL="158750" indent="0">
              <a:buNone/>
            </a:pPr>
            <a:r>
              <a:rPr lang="en-US" altLang="zh-TW"/>
              <a:t>https://tw.123rf.com/photo_130553520_muscular-sportswoman-jumping-over-hurdle-on-sprint-race-isolated-on-black-background.html?vti=nmvqhe2m7k0bq4uwux-1-112</a:t>
            </a:r>
            <a:endParaRPr lang="zh-TW" altLang="en-US"/>
          </a:p>
        </p:txBody>
      </p:sp>
    </p:spTree>
    <p:extLst>
      <p:ext uri="{BB962C8B-B14F-4D97-AF65-F5344CB8AC3E}">
        <p14:creationId xmlns:p14="http://schemas.microsoft.com/office/powerpoint/2010/main" val="42071220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zh-TW" b="0" i="0" u="none" strike="noStrike" cap="none">
                <a:effectLst/>
                <a:sym typeface="Arial"/>
              </a:rPr>
              <a:t>無論</a:t>
            </a:r>
            <a:r>
              <a:rPr lang="zh-TW"/>
              <a:t>我們</a:t>
            </a:r>
            <a:r>
              <a:rPr lang="zh-TW" b="0" i="0" u="none" strike="noStrike" cap="none">
                <a:effectLst/>
                <a:sym typeface="Arial"/>
              </a:rPr>
              <a:t>身在何處，</a:t>
            </a:r>
            <a:r>
              <a:rPr lang="zh-TW"/>
              <a:t>都可</a:t>
            </a:r>
            <a:r>
              <a:rPr lang="zh-TW" b="0" i="0" u="none" strike="noStrike" cap="none">
                <a:effectLst/>
                <a:sym typeface="Arial"/>
              </a:rPr>
              <a:t>透過</a:t>
            </a:r>
            <a:r>
              <a:rPr lang="zh-TW"/>
              <a:t> </a:t>
            </a:r>
            <a:r>
              <a:rPr lang="en-US" b="0" i="0" u="none" strike="noStrike" cap="none" err="1">
                <a:effectLst/>
                <a:sym typeface="Arial"/>
              </a:rPr>
              <a:t>Qfile</a:t>
            </a:r>
            <a:r>
              <a:rPr lang="zh-TW"/>
              <a:t> </a:t>
            </a:r>
            <a:r>
              <a:rPr lang="en-US"/>
              <a:t>APP</a:t>
            </a:r>
            <a:r>
              <a:rPr lang="zh-TW" b="0" i="0" u="none" strike="noStrike" cap="none">
                <a:effectLst/>
                <a:sym typeface="Arial"/>
              </a:rPr>
              <a:t>輕鬆存取</a:t>
            </a:r>
            <a:r>
              <a:rPr lang="zh-TW"/>
              <a:t> </a:t>
            </a:r>
            <a:r>
              <a:rPr lang="en-US" b="0" i="0" u="none" strike="noStrike" cap="none">
                <a:effectLst/>
                <a:sym typeface="Arial"/>
              </a:rPr>
              <a:t>QNAP</a:t>
            </a:r>
            <a:r>
              <a:rPr lang="zh-TW"/>
              <a:t> </a:t>
            </a:r>
            <a:r>
              <a:rPr lang="en-US" b="0" i="0" u="none" strike="noStrike" cap="none">
                <a:effectLst/>
                <a:sym typeface="Arial"/>
              </a:rPr>
              <a:t>NAS</a:t>
            </a:r>
            <a:r>
              <a:rPr lang="zh-TW" b="0" i="0" u="none" strike="noStrike" cap="none">
                <a:effectLst/>
                <a:sym typeface="Arial"/>
              </a:rPr>
              <a:t>中所有的檔案</a:t>
            </a:r>
            <a:r>
              <a:rPr lang="zh-TW"/>
              <a:t>。它</a:t>
            </a:r>
            <a:r>
              <a:rPr lang="zh-TW" b="0" i="0" u="none" strike="noStrike" cap="none">
                <a:effectLst/>
                <a:sym typeface="Arial"/>
              </a:rPr>
              <a:t>可以跨裝置</a:t>
            </a:r>
            <a:r>
              <a:rPr lang="zh-TW"/>
              <a:t>並且</a:t>
            </a:r>
            <a:r>
              <a:rPr lang="zh-TW" b="0" i="0" u="none" strike="noStrike" cap="none">
                <a:effectLst/>
                <a:sym typeface="Arial"/>
              </a:rPr>
              <a:t>跨平台的分享檔案給</a:t>
            </a:r>
            <a:r>
              <a:rPr lang="zh-TW"/>
              <a:t>其</a:t>
            </a:r>
            <a:r>
              <a:rPr lang="zh-TW" b="0" i="0" u="none" strike="noStrike" cap="none">
                <a:effectLst/>
                <a:sym typeface="Arial"/>
              </a:rPr>
              <a:t>他人</a:t>
            </a:r>
            <a:r>
              <a:rPr lang="zh-TW"/>
              <a:t>。</a:t>
            </a:r>
            <a:r>
              <a:rPr lang="en-US" altLang="zh-TW" err="1"/>
              <a:t>Qfile</a:t>
            </a:r>
            <a:r>
              <a:rPr lang="zh-TW"/>
              <a:t> </a:t>
            </a:r>
            <a:r>
              <a:rPr lang="zh-TW" b="0" i="0" u="none" strike="noStrike" cap="none">
                <a:effectLst/>
                <a:sym typeface="Arial"/>
              </a:rPr>
              <a:t>支援背景自動上傳</a:t>
            </a:r>
            <a:r>
              <a:rPr lang="zh-TW"/>
              <a:t>，行動裝置中的</a:t>
            </a:r>
            <a:r>
              <a:rPr lang="zh-TW" b="0" i="0" u="none" strike="noStrike" cap="none">
                <a:effectLst/>
                <a:sym typeface="Arial"/>
              </a:rPr>
              <a:t>照片</a:t>
            </a:r>
            <a:r>
              <a:rPr lang="zh-TW"/>
              <a:t>會</a:t>
            </a:r>
            <a:r>
              <a:rPr lang="zh-TW" b="0" i="0" u="none" strike="noStrike" cap="none">
                <a:effectLst/>
                <a:sym typeface="Arial"/>
              </a:rPr>
              <a:t>備份至</a:t>
            </a:r>
            <a:r>
              <a:rPr lang="zh-TW"/>
              <a:t> </a:t>
            </a:r>
            <a:r>
              <a:rPr lang="en-US" b="0" i="0" u="none" strike="noStrike" cap="none">
                <a:effectLst/>
                <a:sym typeface="Arial"/>
              </a:rPr>
              <a:t>NAS</a:t>
            </a:r>
            <a:r>
              <a:rPr lang="zh-TW"/>
              <a:t>中 。拍完照後立即備份</a:t>
            </a:r>
            <a:r>
              <a:rPr lang="zh-TW" b="0" i="0" u="none" strike="noStrike" cap="none">
                <a:effectLst/>
                <a:sym typeface="Arial"/>
              </a:rPr>
              <a:t>，</a:t>
            </a:r>
            <a:r>
              <a:rPr lang="zh-TW"/>
              <a:t>可減少檔案遺失風險更可以</a:t>
            </a:r>
            <a:r>
              <a:rPr lang="zh-TW" b="0" i="0" u="none" strike="noStrike" cap="none">
                <a:effectLst/>
                <a:sym typeface="Arial"/>
              </a:rPr>
              <a:t>釋放行動裝置</a:t>
            </a:r>
            <a:r>
              <a:rPr lang="zh-TW"/>
              <a:t>儲存</a:t>
            </a:r>
            <a:r>
              <a:rPr lang="zh-TW" b="0" i="0" u="none" strike="noStrike" cap="none">
                <a:effectLst/>
                <a:sym typeface="Arial"/>
              </a:rPr>
              <a:t>空間。</a:t>
            </a:r>
            <a:endParaRPr lang="en-US" b="0" i="0" u="none" strike="noStrike" cap="none">
              <a:effectLst/>
            </a:endParaRPr>
          </a:p>
          <a:p>
            <a:pPr marL="158750" indent="0">
              <a:buNone/>
            </a:pPr>
            <a:r>
              <a:rPr lang="en-US"/>
              <a:t>No matter where we are, we can easily </a:t>
            </a:r>
            <a:r>
              <a:rPr lang="en-US" b="0" i="0" u="none" strike="noStrike" cap="none">
                <a:effectLst/>
                <a:sym typeface="Arial"/>
              </a:rPr>
              <a:t>access </a:t>
            </a:r>
            <a:r>
              <a:rPr lang="en-US"/>
              <a:t>all files </a:t>
            </a:r>
            <a:r>
              <a:rPr lang="en-US" b="0" i="0" u="none" strike="noStrike" cap="none">
                <a:effectLst/>
                <a:sym typeface="Arial"/>
              </a:rPr>
              <a:t>in </a:t>
            </a:r>
            <a:r>
              <a:rPr lang="en-US"/>
              <a:t>QNAP </a:t>
            </a:r>
            <a:r>
              <a:rPr lang="en-US" b="0" i="0" u="none" strike="noStrike" cap="none">
                <a:effectLst/>
                <a:sym typeface="Arial"/>
              </a:rPr>
              <a:t>NAS </a:t>
            </a:r>
            <a:r>
              <a:rPr lang="en-US"/>
              <a:t>through the </a:t>
            </a:r>
            <a:r>
              <a:rPr lang="en-US" err="1"/>
              <a:t>Qfile</a:t>
            </a:r>
            <a:r>
              <a:rPr lang="en-US"/>
              <a:t> APP</a:t>
            </a:r>
            <a:r>
              <a:rPr lang="en-US" b="0" i="0" u="none" strike="noStrike" cap="none">
                <a:effectLst/>
                <a:sym typeface="Arial"/>
              </a:rPr>
              <a:t>. </a:t>
            </a:r>
            <a:r>
              <a:rPr lang="en-US"/>
              <a:t>It </a:t>
            </a:r>
            <a:r>
              <a:rPr lang="en-US" b="0" i="0" u="none" strike="noStrike" cap="none">
                <a:effectLst/>
                <a:sym typeface="Arial"/>
              </a:rPr>
              <a:t>can share files</a:t>
            </a:r>
            <a:r>
              <a:rPr lang="en-US"/>
              <a:t> with others across devices and platforms</a:t>
            </a:r>
            <a:r>
              <a:rPr lang="en-US" b="0" i="0" u="none" strike="noStrike" cap="none">
                <a:effectLst/>
                <a:sym typeface="Arial"/>
              </a:rPr>
              <a:t>.</a:t>
            </a:r>
            <a:r>
              <a:rPr lang="en-US"/>
              <a:t> </a:t>
            </a:r>
            <a:r>
              <a:rPr lang="en-US" b="0" i="0" u="none" strike="noStrike" cap="none" err="1">
                <a:effectLst/>
                <a:sym typeface="Arial"/>
              </a:rPr>
              <a:t>Qfile</a:t>
            </a:r>
            <a:r>
              <a:rPr lang="en-US"/>
              <a:t> supports automatic background</a:t>
            </a:r>
            <a:r>
              <a:rPr lang="en-US" b="0" i="0" u="none" strike="noStrike" cap="none">
                <a:effectLst/>
                <a:sym typeface="Arial"/>
              </a:rPr>
              <a:t> upload</a:t>
            </a:r>
            <a:r>
              <a:rPr lang="en-US"/>
              <a:t>,</a:t>
            </a:r>
            <a:r>
              <a:rPr lang="en-US" b="0" i="0" u="none" strike="noStrike" cap="none">
                <a:effectLst/>
                <a:sym typeface="Arial"/>
              </a:rPr>
              <a:t> and </a:t>
            </a:r>
            <a:r>
              <a:rPr lang="en-US"/>
              <a:t>photos </a:t>
            </a:r>
            <a:r>
              <a:rPr lang="en-US" b="0" i="0" u="none" strike="noStrike" cap="none">
                <a:effectLst/>
                <a:sym typeface="Arial"/>
              </a:rPr>
              <a:t>in mobile </a:t>
            </a:r>
            <a:r>
              <a:rPr lang="en-US"/>
              <a:t>devices will back up </a:t>
            </a:r>
            <a:r>
              <a:rPr lang="en-US" b="0" i="0" u="none" strike="noStrike" cap="none">
                <a:effectLst/>
                <a:sym typeface="Arial"/>
              </a:rPr>
              <a:t>to NAS. </a:t>
            </a:r>
            <a:r>
              <a:rPr lang="en-US"/>
              <a:t>Immediately back up after taking pictures, reducing </a:t>
            </a:r>
            <a:r>
              <a:rPr lang="en-US" b="0" i="0" u="none" strike="noStrike" cap="none">
                <a:effectLst/>
                <a:sym typeface="Arial"/>
              </a:rPr>
              <a:t>the risk of </a:t>
            </a:r>
            <a:r>
              <a:rPr lang="en-US"/>
              <a:t>file loss and freeing up </a:t>
            </a:r>
            <a:r>
              <a:rPr lang="en-US" b="0" i="0" u="none" strike="noStrike" cap="none">
                <a:effectLst/>
                <a:sym typeface="Arial"/>
              </a:rPr>
              <a:t>mobile device</a:t>
            </a:r>
            <a:r>
              <a:rPr lang="en-US"/>
              <a:t> memory capacity</a:t>
            </a:r>
            <a:r>
              <a:rPr lang="en-US" b="0" i="0" u="none" strike="noStrike" cap="none">
                <a:effectLst/>
                <a:sym typeface="Arial"/>
              </a:rPr>
              <a:t>.</a:t>
            </a:r>
            <a:endParaRPr lang="en-TW"/>
          </a:p>
        </p:txBody>
      </p:sp>
    </p:spTree>
    <p:extLst>
      <p:ext uri="{BB962C8B-B14F-4D97-AF65-F5344CB8AC3E}">
        <p14:creationId xmlns:p14="http://schemas.microsoft.com/office/powerpoint/2010/main" val="4134028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於資料海中撈你的資料是一件不容易的事情，Qsirch幫您透過AI辦到了，</a:t>
            </a:r>
            <a:r>
              <a:rPr lang="en-US" dirty="0"/>
              <a:t>TS-433</a:t>
            </a:r>
            <a:r>
              <a:rPr lang="en-US"/>
              <a:t>支援了Qsirch全文檢索工具，可快速地在NAS大量資料中找到你所需要的照片影片，及各式各類的資料，</a:t>
            </a:r>
            <a:r>
              <a:rPr lang="zh-TW" altLang="en-US"/>
              <a:t>超輕鬆的</a:t>
            </a:r>
            <a:r>
              <a:rPr lang="en-US"/>
              <a:t>。</a:t>
            </a:r>
          </a:p>
          <a:p>
            <a:pPr>
              <a:buNone/>
            </a:pPr>
            <a:r>
              <a:rPr lang="en-US"/>
              <a:t>It might not easy for you to find your data in the NAS where stores massive files. </a:t>
            </a:r>
            <a:r>
              <a:rPr lang="en-US" err="1"/>
              <a:t>Qsirch</a:t>
            </a:r>
            <a:r>
              <a:rPr lang="en-US"/>
              <a:t> can do it for you through AI. The </a:t>
            </a:r>
            <a:r>
              <a:rPr lang="en-US" dirty="0"/>
              <a:t>TS-433</a:t>
            </a:r>
            <a:r>
              <a:rPr lang="en-US"/>
              <a:t> supports the </a:t>
            </a:r>
            <a:r>
              <a:rPr lang="en-US" err="1"/>
              <a:t>Qsirch</a:t>
            </a:r>
            <a:r>
              <a:rPr lang="en-US"/>
              <a:t> full-text search tool, which can quickly find the photos and videos you need. It supports all kinds of files, so easy.</a:t>
            </a:r>
          </a:p>
          <a:p>
            <a:pPr>
              <a:buNone/>
            </a:pPr>
            <a:endParaRPr lang="en-US"/>
          </a:p>
          <a:p>
            <a:pPr marL="158750" indent="0">
              <a:buNone/>
            </a:pPr>
            <a:endParaRPr lang="en-TW"/>
          </a:p>
        </p:txBody>
      </p:sp>
    </p:spTree>
    <p:extLst>
      <p:ext uri="{BB962C8B-B14F-4D97-AF65-F5344CB8AC3E}">
        <p14:creationId xmlns:p14="http://schemas.microsoft.com/office/powerpoint/2010/main" val="2846987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ja-JP" altLang="en-US"/>
              <a:t>當你有大量的檔案需要整理分類時，傳統方式是手動建立多個分類的資料夾，將檔案人工檢視後歸類，十分耗時且容易出作，這時候就讓</a:t>
            </a:r>
            <a:r>
              <a:rPr lang="en-US" altLang="ja-JP" err="1"/>
              <a:t>Qfiling</a:t>
            </a:r>
            <a:r>
              <a:rPr lang="ja-JP" altLang="en-US"/>
              <a:t>來幫你吧。你只需要設定好分類規則。</a:t>
            </a:r>
            <a:r>
              <a:rPr lang="en-US" altLang="ja-JP" err="1"/>
              <a:t>Qfiling</a:t>
            </a:r>
            <a:r>
              <a:rPr lang="ja-JP" altLang="en-US"/>
              <a:t>就可以自動將檔案進行歸檔及批次編輯。只需設定一次，之後就交由</a:t>
            </a:r>
            <a:r>
              <a:rPr lang="en-US" altLang="ja-JP" err="1"/>
              <a:t>Qfiling</a:t>
            </a:r>
            <a:r>
              <a:rPr lang="ja-JP" altLang="en-US"/>
              <a:t>替你完成日常繁瑣任務。是不是很有效率呢</a:t>
            </a:r>
            <a:r>
              <a:rPr lang="en-US" altLang="ja-JP"/>
              <a:t>!</a:t>
            </a:r>
            <a:r>
              <a:rPr lang="ja-JP" altLang="en-US"/>
              <a:t> 省下來的時間可以做更多的事情呢。</a:t>
            </a:r>
            <a:endParaRPr lang="en-US"/>
          </a:p>
          <a:p>
            <a:pPr marL="158750" indent="0">
              <a:buNone/>
            </a:pPr>
            <a:r>
              <a:rPr lang="en-US"/>
              <a:t>When you have massive files that need to be sorted and classified, the traditional way is to manually create multiple classified folders and manually review and organize the files, which is very time-consuming and easy to mistake. Let </a:t>
            </a:r>
            <a:r>
              <a:rPr lang="en-US" err="1"/>
              <a:t>Qfiling</a:t>
            </a:r>
            <a:r>
              <a:rPr lang="en-US"/>
              <a:t> help you. You need to set the classification rules. </a:t>
            </a:r>
            <a:r>
              <a:rPr lang="en-US" err="1"/>
              <a:t>Qfiling</a:t>
            </a:r>
            <a:r>
              <a:rPr lang="en-US"/>
              <a:t> can automatically archive and batch edit files. Just set it up once, and then </a:t>
            </a:r>
            <a:r>
              <a:rPr lang="en-US" err="1"/>
              <a:t>Qfiling</a:t>
            </a:r>
            <a:r>
              <a:rPr lang="en-US"/>
              <a:t> will take over your daily tedious tasks for you. Very efficient! That's means you have more available time.</a:t>
            </a:r>
          </a:p>
        </p:txBody>
      </p:sp>
    </p:spTree>
    <p:extLst>
      <p:ext uri="{BB962C8B-B14F-4D97-AF65-F5344CB8AC3E}">
        <p14:creationId xmlns:p14="http://schemas.microsoft.com/office/powerpoint/2010/main" val="1186707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dirty="0"/>
              <a:t>TS-433</a:t>
            </a:r>
            <a:r>
              <a:rPr lang="zh-CN"/>
              <a:t>免費支援連接兩支</a:t>
            </a:r>
            <a:r>
              <a:rPr lang="en-US"/>
              <a:t>CAM</a:t>
            </a:r>
            <a:r>
              <a:rPr lang="zh-CN"/>
              <a:t>於</a:t>
            </a:r>
            <a:r>
              <a:rPr lang="en-US"/>
              <a:t>QVR Elite</a:t>
            </a:r>
            <a:r>
              <a:rPr lang="zh-CN"/>
              <a:t>上使用，除了影片錄製採用標準的</a:t>
            </a:r>
            <a:r>
              <a:rPr lang="en-US"/>
              <a:t>MP4</a:t>
            </a:r>
            <a:r>
              <a:rPr lang="zh-CN"/>
              <a:t>以外，更有著儲存容量擴充簡便與彈性訂閱錄影頻道的優點</a:t>
            </a:r>
            <a:endParaRPr lang="en-US"/>
          </a:p>
          <a:p>
            <a:pPr>
              <a:buNone/>
            </a:pPr>
            <a:r>
              <a:rPr lang="zh-CN"/>
              <a:t>TS-</a:t>
            </a:r>
            <a:r>
              <a:rPr lang="en-US" altLang="zh-CN"/>
              <a:t>4</a:t>
            </a:r>
            <a:r>
              <a:rPr lang="zh-CN"/>
              <a:t>33 supports connecting two CAMs for use on QVR Elite for free.</a:t>
            </a:r>
            <a:r>
              <a:rPr lang="zh-CN" altLang="en-US"/>
              <a:t> </a:t>
            </a:r>
            <a:r>
              <a:rPr lang="en-US"/>
              <a:t>B</a:t>
            </a:r>
            <a:r>
              <a:rPr lang="zh-CN"/>
              <a:t>esides using standard MP4 for video recording, it also has the advantages of eas</a:t>
            </a:r>
            <a:r>
              <a:rPr lang="en-US"/>
              <a:t>il</a:t>
            </a:r>
            <a:r>
              <a:rPr lang="zh-CN"/>
              <a:t>y expan</a:t>
            </a:r>
            <a:r>
              <a:rPr lang="en-US" err="1"/>
              <a:t>ded</a:t>
            </a:r>
            <a:r>
              <a:rPr lang="zh-CN"/>
              <a:t> capacity and a flexible subscription plan </a:t>
            </a:r>
            <a:r>
              <a:rPr lang="en-US"/>
              <a:t>for</a:t>
            </a:r>
            <a:r>
              <a:rPr lang="zh-CN"/>
              <a:t> </a:t>
            </a:r>
            <a:r>
              <a:rPr lang="en-US"/>
              <a:t>recording</a:t>
            </a:r>
            <a:r>
              <a:rPr lang="zh-CN"/>
              <a:t> </a:t>
            </a:r>
            <a:r>
              <a:rPr lang="en-US"/>
              <a:t>channels</a:t>
            </a:r>
            <a:r>
              <a:rPr lang="zh-CN"/>
              <a:t>.</a:t>
            </a:r>
          </a:p>
        </p:txBody>
      </p:sp>
    </p:spTree>
    <p:extLst>
      <p:ext uri="{BB962C8B-B14F-4D97-AF65-F5344CB8AC3E}">
        <p14:creationId xmlns:p14="http://schemas.microsoft.com/office/powerpoint/2010/main" val="3441873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a:latin typeface="Calibri"/>
                <a:cs typeface="Calibri"/>
              </a:rPr>
              <a:t>QVR Elite相容於市面上超過180個品牌，超過6700個型號的網路攝影機，更支援了ONVIF profile S </a:t>
            </a:r>
            <a:r>
              <a:rPr lang="zh-TW" altLang="en-US"/>
              <a:t>開放式網路視訊介面，豐富的相容攝影機，讓你輕鬆架設監控系統。</a:t>
            </a:r>
          </a:p>
          <a:p>
            <a:pPr>
              <a:buNone/>
            </a:pPr>
            <a:r>
              <a:rPr lang="zh-TW"/>
              <a:t>QVR Elite is compatible with more than 180 brands and more than 6,700 models of IPCAM on the market. In addition, it supports the ONVIF profile S open network video interface. Therefore, QVR Elite is compatible with various cameras, allowing you to set up a surveillance system easily.</a:t>
            </a:r>
          </a:p>
        </p:txBody>
      </p:sp>
    </p:spTree>
    <p:extLst>
      <p:ext uri="{BB962C8B-B14F-4D97-AF65-F5344CB8AC3E}">
        <p14:creationId xmlns:p14="http://schemas.microsoft.com/office/powerpoint/2010/main" val="3446644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a:t>QVR </a:t>
            </a:r>
            <a:r>
              <a:rPr lang="en-US" altLang="zh-TW" err="1"/>
              <a:t>Elite有統合式的操作介面，就算只有一個螢幕也可以綜觀全局，在</a:t>
            </a:r>
            <a:r>
              <a:rPr lang="zh-TW" altLang="en-US"/>
              <a:t>監看畫面與回放</a:t>
            </a:r>
            <a:r>
              <a:rPr lang="en-US" altLang="zh-TW" err="1"/>
              <a:t>一鍵可切換，錄影畫面的時間軸拖拉即看，省時又省力</a:t>
            </a:r>
            <a:r>
              <a:rPr lang="en-US" altLang="zh-TW"/>
              <a:t>。</a:t>
            </a:r>
          </a:p>
          <a:p>
            <a:pPr>
              <a:buNone/>
            </a:pPr>
            <a:r>
              <a:rPr lang="en-US"/>
              <a:t>QVR Elite has an integrated dashboard. Even if there is only one monitor, you can see the whole situation, one-click switching monitoring, and playback. Dragged the timeline easy to see your record video. Save your time and effort.</a:t>
            </a:r>
          </a:p>
        </p:txBody>
      </p:sp>
    </p:spTree>
    <p:extLst>
      <p:ext uri="{BB962C8B-B14F-4D97-AF65-F5344CB8AC3E}">
        <p14:creationId xmlns:p14="http://schemas.microsoft.com/office/powerpoint/2010/main" val="3662076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CN"/>
              <a:t>QVR</a:t>
            </a:r>
            <a:r>
              <a:rPr lang="zh-TW" altLang="en-US"/>
              <a:t> </a:t>
            </a:r>
            <a:r>
              <a:rPr lang="en-US" altLang="zh-CN"/>
              <a:t>Pro</a:t>
            </a:r>
            <a:r>
              <a:rPr lang="zh-TW" altLang="en-US"/>
              <a:t> </a:t>
            </a:r>
            <a:r>
              <a:rPr lang="en-US" altLang="zh-CN"/>
              <a:t>Client</a:t>
            </a:r>
            <a:r>
              <a:rPr lang="zh-CN"/>
              <a:t>強大的行動監控應用程式，隨時隨地守護您重要的人、事、物。</a:t>
            </a:r>
            <a:r>
              <a:rPr lang="zh-TW" altLang="en-US"/>
              <a:t>另外，</a:t>
            </a:r>
            <a:r>
              <a:rPr lang="en-US" altLang="zh-TW"/>
              <a:t>QNAP</a:t>
            </a:r>
            <a:r>
              <a:rPr lang="zh-TW" altLang="en-US"/>
              <a:t>更提供全新的</a:t>
            </a:r>
            <a:r>
              <a:rPr lang="en-US" altLang="zh-TW"/>
              <a:t>QVR</a:t>
            </a:r>
            <a:r>
              <a:rPr lang="zh-TW" altLang="en-US"/>
              <a:t> </a:t>
            </a:r>
            <a:r>
              <a:rPr lang="en-US" altLang="zh-TW"/>
              <a:t>Viewer</a:t>
            </a:r>
            <a:r>
              <a:rPr lang="zh-TW" altLang="en-US"/>
              <a:t>是一個可安裝於</a:t>
            </a:r>
            <a:r>
              <a:rPr lang="zh-CN" altLang="en-US"/>
              <a:t>在 </a:t>
            </a:r>
            <a:r>
              <a:rPr lang="en-US" altLang="zh-CN"/>
              <a:t>Apple TV</a:t>
            </a:r>
            <a:r>
              <a:rPr lang="zh-TW" altLang="en-US"/>
              <a:t>，進行監看與回放功能的便利</a:t>
            </a:r>
            <a:r>
              <a:rPr lang="en-US" altLang="zh-TW"/>
              <a:t>APP</a:t>
            </a:r>
            <a:endParaRPr lang="zh-CN" altLang="en-US"/>
          </a:p>
          <a:p>
            <a:pPr>
              <a:buNone/>
            </a:pPr>
            <a:r>
              <a:rPr lang="en-US" altLang="zh-CN"/>
              <a:t>QVR</a:t>
            </a:r>
            <a:r>
              <a:rPr lang="zh-CN" altLang="en-US"/>
              <a:t> </a:t>
            </a:r>
            <a:r>
              <a:rPr lang="en-US" altLang="zh-CN"/>
              <a:t>Pro</a:t>
            </a:r>
            <a:r>
              <a:rPr lang="zh-CN" altLang="en-US"/>
              <a:t> </a:t>
            </a:r>
            <a:r>
              <a:rPr lang="en-US" altLang="zh-CN"/>
              <a:t>Client</a:t>
            </a:r>
            <a:r>
              <a:rPr lang="zh-CN" altLang="en-US"/>
              <a:t> </a:t>
            </a:r>
            <a:r>
              <a:rPr lang="en-US" altLang="zh-CN"/>
              <a:t>is</a:t>
            </a:r>
            <a:r>
              <a:rPr lang="zh-CN" altLang="en-US"/>
              <a:t> </a:t>
            </a:r>
            <a:r>
              <a:rPr lang="en-US" altLang="zh-CN"/>
              <a:t>a</a:t>
            </a:r>
            <a:r>
              <a:rPr lang="zh-CN" altLang="en-US"/>
              <a:t> </a:t>
            </a:r>
            <a:r>
              <a:rPr lang="en-US" altLang="zh-CN"/>
              <a:t>powerful</a:t>
            </a:r>
            <a:r>
              <a:rPr lang="zh-CN" altLang="en-US"/>
              <a:t> </a:t>
            </a:r>
            <a:r>
              <a:rPr lang="en-US" altLang="zh-CN"/>
              <a:t>mobile</a:t>
            </a:r>
            <a:r>
              <a:rPr lang="zh-CN" altLang="en-US"/>
              <a:t> </a:t>
            </a:r>
            <a:r>
              <a:rPr lang="en-US" altLang="zh-CN"/>
              <a:t>monitoring</a:t>
            </a:r>
            <a:r>
              <a:rPr lang="zh-CN" altLang="en-US"/>
              <a:t> </a:t>
            </a:r>
            <a:r>
              <a:rPr lang="en-US" altLang="zh-CN"/>
              <a:t>application</a:t>
            </a:r>
            <a:r>
              <a:rPr lang="zh-CN" altLang="en-US"/>
              <a:t> </a:t>
            </a:r>
            <a:r>
              <a:rPr lang="en-US" altLang="zh-CN"/>
              <a:t>that</a:t>
            </a:r>
            <a:r>
              <a:rPr lang="zh-CN" altLang="en-US"/>
              <a:t> </a:t>
            </a:r>
            <a:r>
              <a:rPr lang="en-US" altLang="zh-CN"/>
              <a:t>guards</a:t>
            </a:r>
            <a:r>
              <a:rPr lang="zh-CN" altLang="en-US"/>
              <a:t> </a:t>
            </a:r>
            <a:r>
              <a:rPr lang="en-US" altLang="zh-CN"/>
              <a:t>people,</a:t>
            </a:r>
            <a:r>
              <a:rPr lang="zh-CN" altLang="en-US"/>
              <a:t> </a:t>
            </a:r>
            <a:r>
              <a:rPr lang="en-US" altLang="zh-CN"/>
              <a:t>things,</a:t>
            </a:r>
            <a:r>
              <a:rPr lang="zh-CN" altLang="en-US"/>
              <a:t> </a:t>
            </a:r>
            <a:r>
              <a:rPr lang="en-US" altLang="zh-CN"/>
              <a:t>and</a:t>
            </a:r>
            <a:r>
              <a:rPr lang="zh-CN" altLang="en-US"/>
              <a:t> </a:t>
            </a:r>
            <a:r>
              <a:rPr lang="en-US" altLang="zh-CN"/>
              <a:t>things</a:t>
            </a:r>
            <a:r>
              <a:rPr lang="zh-CN" altLang="en-US"/>
              <a:t> </a:t>
            </a:r>
            <a:r>
              <a:rPr lang="en-US" altLang="zh-CN"/>
              <a:t>anytime,</a:t>
            </a:r>
            <a:r>
              <a:rPr lang="zh-CN" altLang="en-US"/>
              <a:t> </a:t>
            </a:r>
            <a:r>
              <a:rPr lang="en-US" altLang="zh-CN"/>
              <a:t>anywhere.</a:t>
            </a:r>
          </a:p>
          <a:p>
            <a:pPr>
              <a:buNone/>
            </a:pPr>
            <a:r>
              <a:rPr lang="en-US" altLang="zh-CN"/>
              <a:t>In addition, QNAP also provides a brand new QVR Viewer, which You can install on Apple TV for monitoring and playback functions.</a:t>
            </a:r>
            <a:endParaRPr lang="zh-CN"/>
          </a:p>
          <a:p>
            <a:pPr>
              <a:buNone/>
            </a:pPr>
            <a:endParaRPr lang="en-US" altLang="zh-CN"/>
          </a:p>
        </p:txBody>
      </p:sp>
    </p:spTree>
    <p:extLst>
      <p:ext uri="{BB962C8B-B14F-4D97-AF65-F5344CB8AC3E}">
        <p14:creationId xmlns:p14="http://schemas.microsoft.com/office/powerpoint/2010/main" val="907067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0" marR="0" lvl="0" indent="69850" algn="l" defTabSz="914400" rtl="0" eaLnBrk="1" fontAlgn="auto" latinLnBrk="0" hangingPunct="1">
              <a:lnSpc>
                <a:spcPct val="100000"/>
              </a:lnSpc>
              <a:spcBef>
                <a:spcPts val="0"/>
              </a:spcBef>
              <a:spcAft>
                <a:spcPts val="0"/>
              </a:spcAft>
              <a:buClr>
                <a:schemeClr val="dk1"/>
              </a:buClr>
              <a:buSzPct val="100000"/>
              <a:buFont typeface="Arial"/>
              <a:buChar char="●"/>
              <a:tabLst/>
              <a:defRPr/>
            </a:pPr>
            <a:r>
              <a:rPr lang="en-US" altLang="zh-TW" b="0" i="0" dirty="0">
                <a:solidFill>
                  <a:srgbClr val="333333"/>
                </a:solidFill>
                <a:effectLst/>
                <a:latin typeface="Roboto" panose="02000000000000000000" pitchFamily="2" charset="0"/>
              </a:rPr>
              <a:t>TS-433</a:t>
            </a:r>
            <a:r>
              <a:rPr lang="zh-TW" altLang="en-US" b="0" i="0">
                <a:solidFill>
                  <a:srgbClr val="333333"/>
                </a:solidFill>
                <a:effectLst/>
                <a:latin typeface="Roboto" panose="02000000000000000000" pitchFamily="2" charset="0"/>
              </a:rPr>
              <a:t>可以集中儲存照片、音樂及影片檔案。搭配彈性安裝串流軟體如 </a:t>
            </a:r>
            <a:r>
              <a:rPr lang="en" altLang="zh-TW" b="0" i="0">
                <a:solidFill>
                  <a:srgbClr val="333333"/>
                </a:solidFill>
                <a:effectLst/>
                <a:latin typeface="Roboto" panose="02000000000000000000" pitchFamily="2" charset="0"/>
              </a:rPr>
              <a:t>Plex® </a:t>
            </a:r>
            <a:r>
              <a:rPr lang="zh-TW" altLang="en-US" b="0" i="0">
                <a:solidFill>
                  <a:srgbClr val="333333"/>
                </a:solidFill>
                <a:effectLst/>
                <a:latin typeface="Roboto" panose="02000000000000000000" pitchFamily="2" charset="0"/>
              </a:rPr>
              <a:t>多媒體伺服器，即可將 </a:t>
            </a:r>
            <a:r>
              <a:rPr lang="en" altLang="zh-TW" b="0" i="0">
                <a:solidFill>
                  <a:srgbClr val="333333"/>
                </a:solidFill>
                <a:effectLst/>
                <a:latin typeface="Roboto" panose="02000000000000000000" pitchFamily="2" charset="0"/>
              </a:rPr>
              <a:t>NAS</a:t>
            </a:r>
            <a:r>
              <a:rPr lang="zh-TW" altLang="en-US" b="0" i="0">
                <a:solidFill>
                  <a:srgbClr val="333333"/>
                </a:solidFill>
                <a:effectLst/>
                <a:latin typeface="Roboto" panose="02000000000000000000" pitchFamily="2" charset="0"/>
              </a:rPr>
              <a:t>中的影音檔案串流至支援 </a:t>
            </a:r>
            <a:r>
              <a:rPr lang="en" altLang="zh-TW" b="0" i="0">
                <a:solidFill>
                  <a:srgbClr val="333333"/>
                </a:solidFill>
                <a:effectLst/>
                <a:latin typeface="Roboto" panose="02000000000000000000" pitchFamily="2" charset="0"/>
              </a:rPr>
              <a:t>DLNA®</a:t>
            </a:r>
            <a:r>
              <a:rPr lang="zh-TW" altLang="en" b="0" i="0">
                <a:solidFill>
                  <a:srgbClr val="333333"/>
                </a:solidFill>
                <a:effectLst/>
                <a:latin typeface="Roboto" panose="02000000000000000000" pitchFamily="2" charset="0"/>
              </a:rPr>
              <a:t>、</a:t>
            </a:r>
            <a:r>
              <a:rPr lang="en" altLang="zh-TW" b="0" i="0">
                <a:solidFill>
                  <a:srgbClr val="333333"/>
                </a:solidFill>
                <a:effectLst/>
                <a:latin typeface="Roboto" panose="02000000000000000000" pitchFamily="2" charset="0"/>
              </a:rPr>
              <a:t>Roku®</a:t>
            </a:r>
            <a:r>
              <a:rPr lang="zh-TW" altLang="en" b="0" i="0">
                <a:solidFill>
                  <a:srgbClr val="333333"/>
                </a:solidFill>
                <a:effectLst/>
                <a:latin typeface="Roboto" panose="02000000000000000000" pitchFamily="2" charset="0"/>
              </a:rPr>
              <a:t>、</a:t>
            </a:r>
            <a:r>
              <a:rPr lang="en" altLang="zh-TW" b="0" i="0">
                <a:solidFill>
                  <a:srgbClr val="333333"/>
                </a:solidFill>
                <a:effectLst/>
                <a:latin typeface="Roboto" panose="02000000000000000000" pitchFamily="2" charset="0"/>
              </a:rPr>
              <a:t>Amazon Fire TV® </a:t>
            </a:r>
            <a:r>
              <a:rPr lang="zh-TW" altLang="en-US" b="0" i="0">
                <a:solidFill>
                  <a:srgbClr val="333333"/>
                </a:solidFill>
                <a:effectLst/>
                <a:latin typeface="Roboto" panose="02000000000000000000" pitchFamily="2" charset="0"/>
              </a:rPr>
              <a:t>及 </a:t>
            </a:r>
            <a:r>
              <a:rPr lang="en" altLang="zh-TW" b="0" i="0">
                <a:solidFill>
                  <a:srgbClr val="333333"/>
                </a:solidFill>
                <a:effectLst/>
                <a:latin typeface="Roboto" panose="02000000000000000000" pitchFamily="2" charset="0"/>
              </a:rPr>
              <a:t>Google Chromecast™ </a:t>
            </a:r>
            <a:r>
              <a:rPr lang="zh-TW" altLang="en-US" b="0" i="0">
                <a:solidFill>
                  <a:srgbClr val="333333"/>
                </a:solidFill>
                <a:effectLst/>
                <a:latin typeface="Roboto" panose="02000000000000000000" pitchFamily="2" charset="0"/>
              </a:rPr>
              <a:t>等裝置，在手機、平板或電視上都可欣賞 </a:t>
            </a:r>
            <a:r>
              <a:rPr lang="en" altLang="zh-TW" b="0" i="0">
                <a:solidFill>
                  <a:srgbClr val="333333"/>
                </a:solidFill>
                <a:effectLst/>
                <a:latin typeface="Roboto" panose="02000000000000000000" pitchFamily="2" charset="0"/>
              </a:rPr>
              <a:t>NAS </a:t>
            </a:r>
            <a:r>
              <a:rPr lang="zh-TW" altLang="en-US" b="0" i="0">
                <a:solidFill>
                  <a:srgbClr val="333333"/>
                </a:solidFill>
                <a:effectLst/>
                <a:latin typeface="Roboto" panose="02000000000000000000" pitchFamily="2" charset="0"/>
              </a:rPr>
              <a:t>中的影音收藏。</a:t>
            </a:r>
            <a:endParaRPr lang="en-US" altLang="zh-TW" b="0" i="0" dirty="0">
              <a:solidFill>
                <a:srgbClr val="333333"/>
              </a:solidFill>
              <a:effectLst/>
              <a:latin typeface="Roboto" panose="02000000000000000000" pitchFamily="2" charset="0"/>
            </a:endParaRPr>
          </a:p>
          <a:p>
            <a:pPr marL="0" marR="0" lvl="0" indent="69850" algn="l" defTabSz="914400" rtl="0" eaLnBrk="1" fontAlgn="auto" latinLnBrk="0" hangingPunct="1">
              <a:lnSpc>
                <a:spcPct val="100000"/>
              </a:lnSpc>
              <a:spcBef>
                <a:spcPts val="0"/>
              </a:spcBef>
              <a:spcAft>
                <a:spcPts val="0"/>
              </a:spcAft>
              <a:buClr>
                <a:schemeClr val="dk1"/>
              </a:buClr>
              <a:buSzPct val="100000"/>
              <a:buFont typeface="Arial"/>
              <a:buChar char="●"/>
              <a:tabLst/>
              <a:defRPr/>
            </a:pPr>
            <a:r>
              <a:rPr lang="en-US" altLang="zh-TW" dirty="0"/>
              <a:t>TS-433 can centrally store photos, music, and video files. With the flexible installation of streaming software such as Plex® Multimedia Server, you can stream audio and video files from the NAS to devices that support DLNA®, Roku®, Amazon Fire TV®, and Google Chromecast™ on mobile phones, tablets, or TVs. So you can enjoy the multimedia theater at home.</a:t>
            </a:r>
            <a:endParaRPr lang="zh-TW" altLang="en-US" dirty="0"/>
          </a:p>
          <a:p>
            <a:endParaRPr kumimoji="1" lang="zh-TW" altLang="en-US"/>
          </a:p>
        </p:txBody>
      </p:sp>
    </p:spTree>
    <p:extLst>
      <p:ext uri="{BB962C8B-B14F-4D97-AF65-F5344CB8AC3E}">
        <p14:creationId xmlns:p14="http://schemas.microsoft.com/office/powerpoint/2010/main" val="4314010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CN" err="1"/>
              <a:t>Qmiix</a:t>
            </a:r>
            <a:r>
              <a:rPr lang="en-US" altLang="zh-CN"/>
              <a:t> </a:t>
            </a:r>
            <a:r>
              <a:rPr lang="en-US" altLang="zh-CN" err="1"/>
              <a:t>可以設定多種同步任務來備份檔案</a:t>
            </a:r>
            <a:r>
              <a:rPr lang="zh-CN" altLang="en-US"/>
              <a:t>，甚至是同步到雲端，以即跨軟體的訊息轉發也是可以做到的，讓重複的工作變簡單了呢。</a:t>
            </a:r>
            <a:endParaRPr lang="zh-TW" altLang="en-US"/>
          </a:p>
          <a:p>
            <a:pPr>
              <a:buNone/>
            </a:pPr>
            <a:r>
              <a:rPr lang="zh-CN"/>
              <a:t>Qmiix can set up a variety of synchronization tasks to back up files, even to the cloud, so that cross-software message forwarding is also possible, making repet</a:t>
            </a:r>
            <a:r>
              <a:rPr lang="en-US" altLang="zh-CN" err="1"/>
              <a:t>itiv</a:t>
            </a:r>
            <a:r>
              <a:rPr lang="zh-CN"/>
              <a:t>e tasks easier.</a:t>
            </a:r>
            <a:endParaRPr lang="zh-CN" altLang="en-US"/>
          </a:p>
          <a:p>
            <a:pPr>
              <a:buNone/>
            </a:pPr>
            <a:endParaRPr lang="zh-CN"/>
          </a:p>
          <a:p>
            <a:pPr>
              <a:buNone/>
            </a:pPr>
            <a:endParaRPr lang="zh-CN" altLang="en-US"/>
          </a:p>
        </p:txBody>
      </p:sp>
    </p:spTree>
    <p:extLst>
      <p:ext uri="{BB962C8B-B14F-4D97-AF65-F5344CB8AC3E}">
        <p14:creationId xmlns:p14="http://schemas.microsoft.com/office/powerpoint/2010/main" val="3476234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CN" err="1"/>
              <a:t>Qsync</a:t>
            </a:r>
            <a:r>
              <a:rPr lang="zh-CN" altLang="en-US"/>
              <a:t> 可以輕鬆的將檔案同步到各種裝置上，例如手機，電腦, 雲端，或是另一台NAS中，每一台裝置都可以同步有最新的檔案，讓工作團隊協作更加順暢</a:t>
            </a:r>
            <a:endParaRPr lang="zh-TW" altLang="en-US"/>
          </a:p>
          <a:p>
            <a:pPr>
              <a:buNone/>
            </a:pPr>
            <a:r>
              <a:rPr lang="zh-CN"/>
              <a:t>Qsync can </a:t>
            </a:r>
            <a:r>
              <a:rPr lang="en-US" altLang="zh-CN"/>
              <a:t>e</a:t>
            </a:r>
            <a:r>
              <a:rPr lang="zh-CN"/>
              <a:t>a</a:t>
            </a:r>
            <a:r>
              <a:rPr lang="en-US" altLang="zh-CN"/>
              <a:t>s</a:t>
            </a:r>
            <a:r>
              <a:rPr lang="zh-CN"/>
              <a:t>ily synchronize </a:t>
            </a:r>
            <a:r>
              <a:rPr lang="en-US" altLang="zh-CN"/>
              <a:t>fil</a:t>
            </a:r>
            <a:r>
              <a:rPr lang="zh-CN"/>
              <a:t>es</a:t>
            </a:r>
            <a:r>
              <a:rPr lang="zh-CN" altLang="en-US"/>
              <a:t> </a:t>
            </a:r>
            <a:r>
              <a:rPr lang="zh-CN"/>
              <a:t>to</a:t>
            </a:r>
            <a:r>
              <a:rPr lang="zh-CN" altLang="en-US"/>
              <a:t> </a:t>
            </a:r>
            <a:r>
              <a:rPr lang="en-US" altLang="zh-CN"/>
              <a:t>v</a:t>
            </a:r>
            <a:r>
              <a:rPr lang="zh-CN"/>
              <a:t>a</a:t>
            </a:r>
            <a:r>
              <a:rPr lang="en-US" altLang="zh-CN" err="1"/>
              <a:t>rious</a:t>
            </a:r>
            <a:r>
              <a:rPr lang="zh-CN" altLang="en-US"/>
              <a:t> </a:t>
            </a:r>
            <a:r>
              <a:rPr lang="zh-CN"/>
              <a:t>d</a:t>
            </a:r>
            <a:r>
              <a:rPr lang="en-US" altLang="zh-CN" err="1"/>
              <a:t>evices</a:t>
            </a:r>
            <a:r>
              <a:rPr lang="en-US" altLang="zh-CN"/>
              <a:t>,</a:t>
            </a:r>
            <a:r>
              <a:rPr lang="zh-CN" altLang="en-US"/>
              <a:t> </a:t>
            </a:r>
            <a:r>
              <a:rPr lang="en-US" altLang="zh-CN"/>
              <a:t>such</a:t>
            </a:r>
            <a:r>
              <a:rPr lang="zh-CN"/>
              <a:t> a</a:t>
            </a:r>
            <a:r>
              <a:rPr lang="en-US" altLang="zh-CN"/>
              <a:t>s</a:t>
            </a:r>
            <a:r>
              <a:rPr lang="zh-CN" altLang="en-US"/>
              <a:t> </a:t>
            </a:r>
            <a:r>
              <a:rPr lang="en-US" altLang="zh-CN"/>
              <a:t>m</a:t>
            </a:r>
            <a:r>
              <a:rPr lang="zh-CN"/>
              <a:t>o</a:t>
            </a:r>
            <a:r>
              <a:rPr lang="en-US" altLang="zh-CN"/>
              <a:t>b</a:t>
            </a:r>
            <a:r>
              <a:rPr lang="zh-CN"/>
              <a:t>ile</a:t>
            </a:r>
            <a:r>
              <a:rPr lang="zh-CN" altLang="en-US"/>
              <a:t> </a:t>
            </a:r>
            <a:r>
              <a:rPr lang="en-US" altLang="zh-CN"/>
              <a:t>phone</a:t>
            </a:r>
            <a:r>
              <a:rPr lang="zh-CN"/>
              <a:t>s</a:t>
            </a:r>
            <a:r>
              <a:rPr lang="en-US" altLang="zh-CN"/>
              <a:t>,</a:t>
            </a:r>
            <a:r>
              <a:rPr lang="zh-CN" altLang="en-US"/>
              <a:t> </a:t>
            </a:r>
            <a:r>
              <a:rPr lang="en-US" altLang="zh-CN" err="1"/>
              <a:t>compu</a:t>
            </a:r>
            <a:r>
              <a:rPr lang="zh-CN"/>
              <a:t>t</a:t>
            </a:r>
            <a:r>
              <a:rPr lang="en-US" altLang="zh-CN" err="1"/>
              <a:t>ers</a:t>
            </a:r>
            <a:r>
              <a:rPr lang="en-US" altLang="zh-CN"/>
              <a:t>,</a:t>
            </a:r>
            <a:r>
              <a:rPr lang="zh-CN" altLang="en-US"/>
              <a:t> </a:t>
            </a:r>
            <a:r>
              <a:rPr lang="en-US" altLang="zh-CN"/>
              <a:t>clouds,</a:t>
            </a:r>
            <a:r>
              <a:rPr lang="zh-CN" altLang="en-US"/>
              <a:t> </a:t>
            </a:r>
            <a:r>
              <a:rPr lang="en-US" altLang="zh-CN"/>
              <a:t>and</a:t>
            </a:r>
            <a:r>
              <a:rPr lang="zh-CN" altLang="en-US"/>
              <a:t> </a:t>
            </a:r>
            <a:r>
              <a:rPr lang="zh-CN"/>
              <a:t>o</a:t>
            </a:r>
            <a:r>
              <a:rPr lang="en-US" altLang="zh-CN" err="1"/>
              <a:t>ther</a:t>
            </a:r>
            <a:r>
              <a:rPr lang="zh-CN" altLang="en-US"/>
              <a:t> </a:t>
            </a:r>
            <a:r>
              <a:rPr lang="en-US" altLang="zh-CN"/>
              <a:t>NAS.</a:t>
            </a:r>
            <a:r>
              <a:rPr lang="zh-CN" altLang="en-US"/>
              <a:t> </a:t>
            </a:r>
            <a:r>
              <a:rPr lang="en-US" altLang="zh-CN"/>
              <a:t>Each</a:t>
            </a:r>
            <a:r>
              <a:rPr lang="zh-CN"/>
              <a:t> device</a:t>
            </a:r>
            <a:r>
              <a:rPr lang="zh-CN" altLang="en-US"/>
              <a:t> </a:t>
            </a:r>
            <a:r>
              <a:rPr lang="en-US" altLang="zh-CN"/>
              <a:t>can</a:t>
            </a:r>
            <a:r>
              <a:rPr lang="zh-CN" altLang="en-US"/>
              <a:t> </a:t>
            </a:r>
            <a:r>
              <a:rPr lang="zh-CN"/>
              <a:t>s</a:t>
            </a:r>
            <a:r>
              <a:rPr lang="en-US" altLang="zh-CN" err="1"/>
              <a:t>yn</a:t>
            </a:r>
            <a:r>
              <a:rPr lang="zh-CN"/>
              <a:t>c</a:t>
            </a:r>
            <a:r>
              <a:rPr lang="en-US" altLang="zh-CN" err="1"/>
              <a:t>hr</a:t>
            </a:r>
            <a:r>
              <a:rPr lang="zh-CN"/>
              <a:t>on</a:t>
            </a:r>
            <a:r>
              <a:rPr lang="en-US" altLang="zh-CN" err="1"/>
              <a:t>ize</a:t>
            </a:r>
            <a:r>
              <a:rPr lang="zh-CN" altLang="en-US"/>
              <a:t> </a:t>
            </a:r>
            <a:r>
              <a:rPr lang="en-US" altLang="zh-CN" err="1"/>
              <a:t>th</a:t>
            </a:r>
            <a:r>
              <a:rPr lang="zh-CN"/>
              <a:t>e</a:t>
            </a:r>
            <a:r>
              <a:rPr lang="zh-CN" altLang="en-US"/>
              <a:t> </a:t>
            </a:r>
            <a:r>
              <a:rPr lang="en-US" altLang="zh-CN"/>
              <a:t>la</a:t>
            </a:r>
            <a:r>
              <a:rPr lang="zh-CN"/>
              <a:t>te</a:t>
            </a:r>
            <a:r>
              <a:rPr lang="en-US" altLang="zh-CN"/>
              <a:t>s</a:t>
            </a:r>
            <a:r>
              <a:rPr lang="zh-CN"/>
              <a:t>t</a:t>
            </a:r>
            <a:r>
              <a:rPr lang="zh-CN" altLang="en-US"/>
              <a:t> </a:t>
            </a:r>
            <a:r>
              <a:rPr lang="en-US" altLang="zh-CN"/>
              <a:t>files,</a:t>
            </a:r>
            <a:r>
              <a:rPr lang="zh-CN" altLang="en-US"/>
              <a:t> </a:t>
            </a:r>
            <a:r>
              <a:rPr lang="en-US" altLang="zh-CN"/>
              <a:t>all</a:t>
            </a:r>
            <a:r>
              <a:rPr lang="zh-CN"/>
              <a:t>o</a:t>
            </a:r>
            <a:r>
              <a:rPr lang="en-US" altLang="zh-CN"/>
              <a:t>wing</a:t>
            </a:r>
            <a:r>
              <a:rPr lang="zh-CN"/>
              <a:t> the </a:t>
            </a:r>
            <a:r>
              <a:rPr lang="en-US" altLang="zh-CN"/>
              <a:t>work</a:t>
            </a:r>
            <a:r>
              <a:rPr lang="zh-CN" altLang="en-US"/>
              <a:t> </a:t>
            </a:r>
            <a:r>
              <a:rPr lang="en-US" altLang="zh-CN"/>
              <a:t>with</a:t>
            </a:r>
            <a:r>
              <a:rPr lang="zh-CN" altLang="en-US"/>
              <a:t> </a:t>
            </a:r>
            <a:r>
              <a:rPr lang="en-US" altLang="zh-CN"/>
              <a:t>your</a:t>
            </a:r>
            <a:r>
              <a:rPr lang="zh-CN" altLang="en-US"/>
              <a:t> </a:t>
            </a:r>
            <a:r>
              <a:rPr lang="en-US" altLang="zh-CN"/>
              <a:t>team</a:t>
            </a:r>
            <a:r>
              <a:rPr lang="zh-CN" altLang="en-US"/>
              <a:t> </a:t>
            </a:r>
            <a:r>
              <a:rPr lang="en-US" altLang="zh-CN"/>
              <a:t>more</a:t>
            </a:r>
            <a:r>
              <a:rPr lang="zh-CN" altLang="en-US"/>
              <a:t> </a:t>
            </a:r>
            <a:r>
              <a:rPr lang="en-US" altLang="zh-CN"/>
              <a:t>smoothly</a:t>
            </a:r>
            <a:r>
              <a:rPr lang="zh-CN"/>
              <a:t>.</a:t>
            </a:r>
          </a:p>
          <a:p>
            <a:pPr>
              <a:buNone/>
            </a:pPr>
            <a:endParaRPr lang="zh-CN" altLang="en-US"/>
          </a:p>
        </p:txBody>
      </p:sp>
    </p:spTree>
    <p:extLst>
      <p:ext uri="{BB962C8B-B14F-4D97-AF65-F5344CB8AC3E}">
        <p14:creationId xmlns:p14="http://schemas.microsoft.com/office/powerpoint/2010/main" val="492266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d55b463498_4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d55b463498_4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zh-TW" altLang="zh-TW"/>
              <a:t>NPU神經網絡處理器(Neural-network Processing Uni</a:t>
            </a:r>
            <a:r>
              <a:rPr lang="en-US" altLang="zh-TW"/>
              <a:t>t)</a:t>
            </a:r>
            <a:r>
              <a:rPr lang="zh-TW" altLang="en-US"/>
              <a:t>是仿</a:t>
            </a:r>
            <a:r>
              <a:rPr lang="zh-TW" altLang="zh-TW"/>
              <a:t>生科技的運用，屬於</a:t>
            </a:r>
            <a:r>
              <a:rPr lang="en-US" altLang="zh-TW"/>
              <a:t>AI</a:t>
            </a:r>
            <a:r>
              <a:rPr lang="zh-TW" altLang="zh-TW"/>
              <a:t>邊緣平行運算的一種，</a:t>
            </a:r>
            <a:r>
              <a:rPr lang="zh-TW" altLang="en-US"/>
              <a:t>有</a:t>
            </a:r>
            <a:r>
              <a:rPr lang="zh-TW" altLang="en-US" dirty="0"/>
              <a:t>著 </a:t>
            </a:r>
            <a:r>
              <a:rPr lang="zh-TW" altLang="zh-TW"/>
              <a:t>省電,</a:t>
            </a:r>
            <a:r>
              <a:rPr lang="zh-TW" altLang="en-US"/>
              <a:t> 高效能, 易佈署的特性。TS-</a:t>
            </a:r>
            <a:r>
              <a:rPr lang="en-US" altLang="zh-TW" dirty="0"/>
              <a:t>x</a:t>
            </a:r>
            <a:r>
              <a:rPr lang="zh-TW" altLang="en-US" dirty="0"/>
              <a:t>33</a:t>
            </a:r>
            <a:r>
              <a:rPr lang="zh-TW" altLang="en-US"/>
              <a:t>系列是市面上唯一搭載NPU AI加速處理器的NAS，搭配QNAP AI Core影像辨識引擎，支援QuMagie智慧相簿。值得一提的是，人臉識別速度是同級機種的六倍快。</a:t>
            </a:r>
            <a:endParaRPr lang="zh-TW" altLang="zh-TW"/>
          </a:p>
          <a:p>
            <a:pPr>
              <a:buNone/>
            </a:pPr>
            <a:r>
              <a:rPr lang="en-US" altLang="zh-TW"/>
              <a:t>NPU (Neural-network Processing Unit) is the application of biomimicry, a kind of AI edge computing with power-saving, high performance, and easy to deploy. </a:t>
            </a:r>
            <a:r>
              <a:rPr lang="en-US" altLang="zh-TW" dirty="0"/>
              <a:t>TS-x33</a:t>
            </a:r>
            <a:r>
              <a:rPr lang="en-US" altLang="zh-TW"/>
              <a:t> is the only ones equipped with NPU AI Accelerated processor NAS, with QNAP AI Core image recognition engine, supporting </a:t>
            </a:r>
            <a:r>
              <a:rPr lang="en-US" altLang="zh-TW" err="1"/>
              <a:t>QuMagie</a:t>
            </a:r>
            <a:r>
              <a:rPr lang="en-US" altLang="zh-TW"/>
              <a:t> smart album. It is worth mentioning that the face recognition speed is six times faster than the same class model.</a:t>
            </a:r>
            <a:endParaRPr lang="zh-TW" altLang="zh-TW"/>
          </a:p>
          <a:p>
            <a:pPr>
              <a:buNone/>
            </a:pPr>
            <a:endParaRPr lang="zh-TW" altLang="en-US"/>
          </a:p>
          <a:p>
            <a:pPr marL="0" indent="0">
              <a:buNone/>
            </a:pPr>
            <a:endParaRPr lang="zh-TW"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CN" err="1"/>
              <a:t>除了上述多樣化的功能外，有更多的應用等著你去探索，只需於QTS系統中首頁進行查詢</a:t>
            </a:r>
            <a:r>
              <a:rPr lang="en-US" altLang="zh-CN"/>
              <a:t>，</a:t>
            </a:r>
            <a:r>
              <a:rPr lang="ja-JP" altLang="zh-CN"/>
              <a:t>或於</a:t>
            </a:r>
            <a:r>
              <a:rPr lang="en-US"/>
              <a:t>QNAP</a:t>
            </a:r>
            <a:r>
              <a:rPr lang="ja-JP" altLang="en-US"/>
              <a:t>官網</a:t>
            </a:r>
            <a:r>
              <a:rPr lang="zh-TW" altLang="en-US" dirty="0"/>
              <a:t>搜尋</a:t>
            </a:r>
            <a:r>
              <a:rPr lang="ja-JP" altLang="en-US"/>
              <a:t>，皆可找到豐富的應用程式。</a:t>
            </a:r>
            <a:endParaRPr lang="en-US" altLang="zh-CN"/>
          </a:p>
          <a:p>
            <a:pPr>
              <a:buNone/>
            </a:pPr>
            <a:r>
              <a:rPr lang="ja-JP"/>
              <a:t>In addition to the above-mentioned diversified functions, there are more applications waiting for you to explore. Just link the QTS system or search on the QNAP official website to find a wealth of applications.</a:t>
            </a:r>
          </a:p>
          <a:p>
            <a:pPr>
              <a:buNone/>
            </a:pPr>
            <a:endParaRPr lang="zh-CN" altLang="en-US"/>
          </a:p>
        </p:txBody>
      </p:sp>
    </p:spTree>
    <p:extLst>
      <p:ext uri="{BB962C8B-B14F-4D97-AF65-F5344CB8AC3E}">
        <p14:creationId xmlns:p14="http://schemas.microsoft.com/office/powerpoint/2010/main" val="398874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CN" dirty="0"/>
              <a:t>TS-433是最經濟實惠的選擇，支援4</a:t>
            </a:r>
            <a:r>
              <a:rPr lang="zh-TW" altLang="en-US" dirty="0"/>
              <a:t>個</a:t>
            </a:r>
            <a:r>
              <a:rPr lang="en-US" altLang="zh-CN" dirty="0"/>
              <a:t>SATA 3.5”</a:t>
            </a:r>
            <a:r>
              <a:rPr lang="zh-TW" altLang="en-US" dirty="0"/>
              <a:t>磁碟插槽</a:t>
            </a:r>
            <a:r>
              <a:rPr lang="en-US" altLang="zh-CN" dirty="0"/>
              <a:t>，</a:t>
            </a:r>
            <a:r>
              <a:rPr lang="en-US" altLang="zh-CN" dirty="0" err="1"/>
              <a:t>除了家用以外，也可當作</a:t>
            </a:r>
            <a:r>
              <a:rPr lang="zh-TW" altLang="en-US" dirty="0"/>
              <a:t>中小企業</a:t>
            </a:r>
            <a:r>
              <a:rPr lang="en-US" altLang="zh-CN" dirty="0" err="1"/>
              <a:t>的資料儲存</a:t>
            </a:r>
            <a:r>
              <a:rPr lang="zh-TW" altLang="en-US" dirty="0"/>
              <a:t>。</a:t>
            </a:r>
            <a:endParaRPr lang="en-US" altLang="zh-CN" dirty="0"/>
          </a:p>
          <a:p>
            <a:pPr>
              <a:buNone/>
            </a:pPr>
            <a:r>
              <a:rPr lang="en-US" altLang="zh-TW" dirty="0"/>
              <a:t>TS-433 is the most economical choice. It </a:t>
            </a:r>
            <a:r>
              <a:rPr lang="en-US" altLang="zh-TW"/>
              <a:t>supports four </a:t>
            </a:r>
            <a:r>
              <a:rPr lang="en-US" altLang="zh-TW" dirty="0"/>
              <a:t>SATA 3.5” disk slots. Besides home use, it can also be used as data storage for small companies.</a:t>
            </a:r>
            <a:endParaRPr lang="zh-CN" altLang="en-US" dirty="0"/>
          </a:p>
        </p:txBody>
      </p:sp>
    </p:spTree>
    <p:extLst>
      <p:ext uri="{BB962C8B-B14F-4D97-AF65-F5344CB8AC3E}">
        <p14:creationId xmlns:p14="http://schemas.microsoft.com/office/powerpoint/2010/main" val="25825764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t>簡報的尾聲，我為大家整理一下</a:t>
            </a:r>
            <a:r>
              <a:rPr lang="en-US" dirty="0"/>
              <a:t>TS-433</a:t>
            </a:r>
            <a:r>
              <a:rPr lang="en-US"/>
              <a:t> NAS的應用場景。儲存照片並透過AI分類管理，影片創作者可儲存影片，家庭或小型辦公室可設置監控系統，並提供多媒體串流播放的能力。</a:t>
            </a:r>
          </a:p>
          <a:p>
            <a:pPr>
              <a:buNone/>
            </a:pPr>
            <a:r>
              <a:rPr lang="en-US"/>
              <a:t>At the end of the briefing, I will sort out the application scenarios of</a:t>
            </a:r>
            <a:r>
              <a:rPr lang="en-US" altLang="zh-TW"/>
              <a:t> </a:t>
            </a:r>
            <a:r>
              <a:rPr lang="en-US" dirty="0"/>
              <a:t>TS-433</a:t>
            </a:r>
            <a:r>
              <a:rPr lang="en-US"/>
              <a:t> NAS for everyone. From the top left. First: Store photos and manage them through AI classification. Second: film creators can store videos, Third: home or small offices can set up monitoring systems. Last one: NAS provides multimedia streaming capabilities.</a:t>
            </a:r>
          </a:p>
          <a:p>
            <a:pPr>
              <a:buNone/>
            </a:pPr>
            <a:endParaRPr lang="zh-CN"/>
          </a:p>
        </p:txBody>
      </p:sp>
    </p:spTree>
    <p:extLst>
      <p:ext uri="{BB962C8B-B14F-4D97-AF65-F5344CB8AC3E}">
        <p14:creationId xmlns:p14="http://schemas.microsoft.com/office/powerpoint/2010/main" val="40427391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7a3de6cf2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7a3de6cf2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ja-JP" altLang="zh-TW" dirty="0"/>
              <a:t>謝謝大家觀看TS-</a:t>
            </a:r>
            <a:r>
              <a:rPr lang="en-US" altLang="ja-JP" dirty="0"/>
              <a:t>433</a:t>
            </a:r>
            <a:r>
              <a:rPr lang="ja-JP" altLang="zh-TW" dirty="0"/>
              <a:t> NAS直播，我是Jerry，下次再見</a:t>
            </a:r>
            <a:endParaRPr lang="en-US" dirty="0"/>
          </a:p>
          <a:p>
            <a:pPr marL="0" indent="0">
              <a:buNone/>
            </a:pPr>
            <a:r>
              <a:rPr lang="en-US" dirty="0"/>
              <a:t>Thank you for watching the TS-433 NAS live streaming. I’m Jerry. See you next time. Bye</a:t>
            </a:r>
          </a:p>
          <a:p>
            <a:pPr marL="0" marR="0" lvl="0" indent="0" algn="l" defTabSz="914400">
              <a:lnSpc>
                <a:spcPct val="100000"/>
              </a:lnSpc>
              <a:spcBef>
                <a:spcPts val="0"/>
              </a:spcBef>
              <a:spcAft>
                <a:spcPts val="0"/>
              </a:spcAft>
              <a:buNone/>
              <a:tabLst/>
              <a:defRPr/>
            </a:pPr>
            <a:endParaRPr lang="en-US" dirty="0"/>
          </a:p>
          <a:p>
            <a:pPr marL="0" indent="0">
              <a:buNone/>
            </a:pPr>
            <a:endParaRPr lang="en-US"/>
          </a:p>
          <a:p>
            <a:pPr marL="0" indent="0">
              <a:buNone/>
            </a:pPr>
            <a:r>
              <a:rPr lang="en-US"/>
              <a:t>Is </a:t>
            </a:r>
            <a:r>
              <a:rPr lang="ja-JP"/>
              <a:t>Your best choice</a:t>
            </a:r>
            <a:r>
              <a:rPr lang="en-US"/>
              <a:t>!</a:t>
            </a:r>
            <a:endParaRPr lang="ja-JP"/>
          </a:p>
          <a:p>
            <a:pPr marL="0" indent="0">
              <a:buNone/>
            </a:pPr>
            <a:r>
              <a:rPr lang="ja-JP"/>
              <a:t>Copyright © 2021 QNAP Systems, Inc. All rights reserved. QNAP® and other names of QNAP Products are proprietary marks or registered trademarks of QNAP Systems, Inc. Other products and company names mentioned herein are trademarks of their respective holders.</a:t>
            </a:r>
            <a:endParaRPr lang="zh-TW"/>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0" indent="0" algn="just">
              <a:buNone/>
            </a:pPr>
            <a:r>
              <a:rPr lang="zh-CN"/>
              <a:t>人手一機的智慧手機時代，</a:t>
            </a:r>
            <a:r>
              <a:rPr lang="zh-TW" altLang="en-US"/>
              <a:t>隨時隨地都可拍照，會</a:t>
            </a:r>
            <a:r>
              <a:rPr lang="zh-CN"/>
              <a:t>產生的大量照片，拍完後整理照片是很困難的，這時就可透過</a:t>
            </a:r>
            <a:r>
              <a:rPr lang="en-US" err="1"/>
              <a:t>QuMagie</a:t>
            </a:r>
            <a:r>
              <a:rPr lang="zh-CN"/>
              <a:t>的</a:t>
            </a:r>
            <a:r>
              <a:rPr lang="en-US"/>
              <a:t>AI</a:t>
            </a:r>
            <a:r>
              <a:rPr lang="zh-CN"/>
              <a:t>來幫助你，透過整合的</a:t>
            </a:r>
            <a:r>
              <a:rPr lang="en-US"/>
              <a:t>QNAP AI Core</a:t>
            </a:r>
            <a:r>
              <a:rPr lang="zh-CN"/>
              <a:t>影像辨識引擎，可使用人臉來進行人物的照片分類，甚至是地點物品，都可以識別，</a:t>
            </a:r>
            <a:r>
              <a:rPr lang="en-US" altLang="zh-TW" dirty="0"/>
              <a:t>TS-433</a:t>
            </a:r>
            <a:r>
              <a:rPr lang="zh-TW"/>
              <a:t>內建</a:t>
            </a:r>
            <a:r>
              <a:rPr lang="en-US"/>
              <a:t>NPU AI</a:t>
            </a:r>
            <a:r>
              <a:rPr lang="zh-TW"/>
              <a:t>加速，</a:t>
            </a:r>
            <a:r>
              <a:rPr lang="zh-TW" altLang="en-US" dirty="0"/>
              <a:t>讓</a:t>
            </a:r>
            <a:r>
              <a:rPr lang="en-US" err="1"/>
              <a:t>QuMagie</a:t>
            </a:r>
            <a:r>
              <a:rPr lang="zh-TW"/>
              <a:t>內力大增</a:t>
            </a:r>
            <a:endParaRPr lang="en-US"/>
          </a:p>
          <a:p>
            <a:pPr marL="0" indent="0" algn="just">
              <a:buNone/>
            </a:pPr>
            <a:r>
              <a:rPr lang="zh-TW"/>
              <a:t>Almost everyone has a mobile phone, there will be a lot of photos</a:t>
            </a:r>
            <a:r>
              <a:rPr lang="zh-TW" altLang="en-US"/>
              <a:t> </a:t>
            </a:r>
            <a:r>
              <a:rPr lang="en-US"/>
              <a:t>taken</a:t>
            </a:r>
            <a:r>
              <a:rPr lang="zh-TW" altLang="en-US"/>
              <a:t> </a:t>
            </a:r>
            <a:r>
              <a:rPr lang="zh-TW"/>
              <a:t>anytime and anywhere. It is very difficult to organize the photos after shooting. You can use QuMagie's To help you</a:t>
            </a:r>
            <a:r>
              <a:rPr lang="en-US"/>
              <a:t>.</a:t>
            </a:r>
            <a:r>
              <a:rPr lang="zh-TW" altLang="en-US"/>
              <a:t> </a:t>
            </a:r>
            <a:r>
              <a:rPr lang="zh-TW"/>
              <a:t>It recogni</a:t>
            </a:r>
            <a:r>
              <a:rPr lang="en-US" err="1"/>
              <a:t>zes</a:t>
            </a:r>
            <a:r>
              <a:rPr lang="zh-TW" altLang="en-US"/>
              <a:t> </a:t>
            </a:r>
            <a:r>
              <a:rPr lang="zh-TW"/>
              <a:t>and classifie</a:t>
            </a:r>
            <a:r>
              <a:rPr lang="en-US"/>
              <a:t>s</a:t>
            </a:r>
            <a:r>
              <a:rPr lang="zh-TW" altLang="en-US"/>
              <a:t> </a:t>
            </a:r>
            <a:r>
              <a:rPr lang="zh-TW"/>
              <a:t>faces, objects, and even locations</a:t>
            </a:r>
            <a:r>
              <a:rPr lang="zh-TW" altLang="en-US"/>
              <a:t> </a:t>
            </a:r>
            <a:r>
              <a:rPr lang="en-US"/>
              <a:t>through</a:t>
            </a:r>
            <a:r>
              <a:rPr lang="zh-TW" altLang="en-US"/>
              <a:t> </a:t>
            </a:r>
            <a:r>
              <a:rPr lang="en-US"/>
              <a:t>the</a:t>
            </a:r>
            <a:r>
              <a:rPr lang="zh-TW" altLang="en-US"/>
              <a:t> </a:t>
            </a:r>
            <a:r>
              <a:rPr lang="en-US"/>
              <a:t>integrated</a:t>
            </a:r>
            <a:r>
              <a:rPr lang="zh-TW" altLang="en-US"/>
              <a:t> </a:t>
            </a:r>
            <a:r>
              <a:rPr lang="en-US"/>
              <a:t>QNAP</a:t>
            </a:r>
            <a:r>
              <a:rPr lang="zh-TW" altLang="en-US"/>
              <a:t> </a:t>
            </a:r>
            <a:r>
              <a:rPr lang="en-US"/>
              <a:t>AI</a:t>
            </a:r>
            <a:r>
              <a:rPr lang="zh-TW" altLang="en-US"/>
              <a:t> </a:t>
            </a:r>
            <a:r>
              <a:rPr lang="en-US"/>
              <a:t>Core</a:t>
            </a:r>
            <a:r>
              <a:rPr lang="zh-TW" altLang="en-US"/>
              <a:t> </a:t>
            </a:r>
            <a:r>
              <a:rPr lang="en-US"/>
              <a:t>engine</a:t>
            </a:r>
            <a:r>
              <a:rPr lang="zh-TW"/>
              <a:t>. TS-</a:t>
            </a:r>
            <a:r>
              <a:rPr lang="en-US" altLang="zh-TW" dirty="0"/>
              <a:t>4</a:t>
            </a:r>
            <a:r>
              <a:rPr lang="zh-TW"/>
              <a:t>33 has a built-in NPU AI accelerator</a:t>
            </a:r>
            <a:r>
              <a:rPr lang="zh-TW" altLang="en-US"/>
              <a:t> </a:t>
            </a:r>
            <a:r>
              <a:rPr lang="en-US"/>
              <a:t>which</a:t>
            </a:r>
            <a:r>
              <a:rPr lang="zh-TW" altLang="en-US"/>
              <a:t> </a:t>
            </a:r>
            <a:r>
              <a:rPr lang="en-US"/>
              <a:t>pow</a:t>
            </a:r>
            <a:r>
              <a:rPr lang="zh-TW"/>
              <a:t>e</a:t>
            </a:r>
            <a:r>
              <a:rPr lang="en-US" err="1"/>
              <a:t>rs</a:t>
            </a:r>
            <a:r>
              <a:rPr lang="zh-TW" altLang="en-US"/>
              <a:t> </a:t>
            </a:r>
            <a:r>
              <a:rPr lang="en-US"/>
              <a:t>up</a:t>
            </a:r>
            <a:r>
              <a:rPr lang="zh-TW" altLang="en-US"/>
              <a:t> </a:t>
            </a:r>
            <a:r>
              <a:rPr lang="zh-TW"/>
              <a:t>QuMagie's strength.</a:t>
            </a:r>
            <a:endParaRPr lang="en-US"/>
          </a:p>
        </p:txBody>
      </p:sp>
    </p:spTree>
    <p:extLst>
      <p:ext uri="{BB962C8B-B14F-4D97-AF65-F5344CB8AC3E}">
        <p14:creationId xmlns:p14="http://schemas.microsoft.com/office/powerpoint/2010/main" val="2753858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t>TS-433</a:t>
            </a:r>
            <a:r>
              <a:rPr lang="zh-TW" altLang="en-US"/>
              <a:t>在</a:t>
            </a:r>
            <a:r>
              <a:rPr lang="zh-TW" altLang="en-US" dirty="0"/>
              <a:t>緊湊的</a:t>
            </a:r>
            <a:r>
              <a:rPr lang="en-US" altLang="zh-TW"/>
              <a:t>4-bay</a:t>
            </a:r>
            <a:r>
              <a:rPr lang="zh-TW" altLang="en-US"/>
              <a:t>尺寸下，利用其有限的空間</a:t>
            </a:r>
            <a:r>
              <a:rPr lang="zh-TW" altLang="en-US" dirty="0"/>
              <a:t>放入</a:t>
            </a:r>
            <a:r>
              <a:rPr lang="zh-TW" altLang="en-US"/>
              <a:t>了</a:t>
            </a:r>
            <a:r>
              <a:rPr lang="en-US" altLang="zh-TW"/>
              <a:t>12</a:t>
            </a:r>
            <a:r>
              <a:rPr lang="zh-TW" altLang="en-US"/>
              <a:t>公分的大型靜音風扇，選用了</a:t>
            </a:r>
            <a:r>
              <a:rPr lang="zh-TW" altLang="en-US" dirty="0"/>
              <a:t>壽命</a:t>
            </a:r>
            <a:r>
              <a:rPr lang="zh-TW" altLang="en-US"/>
              <a:t>達</a:t>
            </a:r>
            <a:r>
              <a:rPr lang="en-US" altLang="zh-TW"/>
              <a:t>8</a:t>
            </a:r>
            <a:r>
              <a:rPr lang="zh-TW" altLang="en-US"/>
              <a:t>萬小時的雙滾珠軸承直流風扇，</a:t>
            </a:r>
            <a:r>
              <a:rPr lang="zh-TW" altLang="en-US" dirty="0"/>
              <a:t>可</a:t>
            </a:r>
            <a:r>
              <a:rPr lang="zh-TW" altLang="en-US"/>
              <a:t>在散熱效率與低噪音達到</a:t>
            </a:r>
            <a:r>
              <a:rPr lang="zh-TW" altLang="en-US" dirty="0"/>
              <a:t>良好</a:t>
            </a:r>
            <a:r>
              <a:rPr lang="zh-TW" altLang="en-US"/>
              <a:t>的平衡且耐久。</a:t>
            </a:r>
            <a:r>
              <a:rPr lang="zh-TW" altLang="en-US" dirty="0"/>
              <a:t>且</a:t>
            </a:r>
            <a:r>
              <a:rPr lang="en-US" altLang="zh-TW"/>
              <a:t>NAS</a:t>
            </a:r>
            <a:r>
              <a:rPr lang="zh-TW" altLang="en-US"/>
              <a:t>系統</a:t>
            </a:r>
            <a:r>
              <a:rPr lang="zh-TW" altLang="en-US" dirty="0"/>
              <a:t>擁有</a:t>
            </a:r>
            <a:r>
              <a:rPr lang="zh-TW" altLang="en-US"/>
              <a:t>智慧風扇的功能，可依照溫度的變化適時調整，</a:t>
            </a:r>
            <a:r>
              <a:rPr lang="zh-TW" altLang="en-US" dirty="0"/>
              <a:t>讓</a:t>
            </a:r>
            <a:r>
              <a:rPr lang="en-US" altLang="zh-TW" dirty="0"/>
              <a:t>NAS</a:t>
            </a:r>
            <a:r>
              <a:rPr lang="zh-TW" altLang="en-US"/>
              <a:t>運行得更順暢。</a:t>
            </a:r>
            <a:endParaRPr lang="en-US" altLang="zh-TW"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dirty="0"/>
              <a:t>In the compact 4-bay size, the TS-433 use limited space to put a silent DC fan of 12 cm and selects a double ball bearing with a life span of 80,000 hours, which can achieve good heat dissipation efficiency and low noise. Balance and durability. The NAS system has the function of a smart fan, which can be adjusted fan speed according to environment temperature changes, making the NAS run more smoothly.</a:t>
            </a:r>
            <a:endParaRPr lang="zh-TW" altLang="en-US" dirty="0"/>
          </a:p>
          <a:p>
            <a:endParaRPr lang="zh-TW" altLang="en-US" dirty="0"/>
          </a:p>
        </p:txBody>
      </p:sp>
    </p:spTree>
    <p:extLst>
      <p:ext uri="{BB962C8B-B14F-4D97-AF65-F5344CB8AC3E}">
        <p14:creationId xmlns:p14="http://schemas.microsoft.com/office/powerpoint/2010/main" val="1746761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t>一般</a:t>
            </a:r>
            <a:r>
              <a:rPr lang="en-US" altLang="zh-TW" dirty="0"/>
              <a:t>4-bay</a:t>
            </a:r>
            <a:r>
              <a:rPr lang="zh-TW" altLang="en-US"/>
              <a:t>中小型企業用</a:t>
            </a:r>
            <a:r>
              <a:rPr lang="en-US" altLang="zh-TW" dirty="0"/>
              <a:t>NAS</a:t>
            </a:r>
            <a:r>
              <a:rPr lang="zh-TW" altLang="en-US"/>
              <a:t>入門款，會採用較低容量的記憶體來節省成本，</a:t>
            </a:r>
            <a:r>
              <a:rPr lang="en-US" altLang="zh-TW" dirty="0"/>
              <a:t>QNAP</a:t>
            </a:r>
            <a:r>
              <a:rPr lang="zh-TW" altLang="en-US" dirty="0"/>
              <a:t>設計的</a:t>
            </a:r>
            <a:r>
              <a:rPr lang="en-US" altLang="zh-TW" dirty="0"/>
              <a:t>TS-433</a:t>
            </a:r>
            <a:r>
              <a:rPr lang="zh-TW" altLang="en-US" dirty="0"/>
              <a:t>採用同級機種最大的</a:t>
            </a:r>
            <a:r>
              <a:rPr lang="en-US" altLang="zh-TW" dirty="0"/>
              <a:t>4GB</a:t>
            </a:r>
            <a:r>
              <a:rPr lang="zh-TW" altLang="en-US" dirty="0"/>
              <a:t>記憶體。可讓</a:t>
            </a:r>
            <a:r>
              <a:rPr lang="en-US" altLang="zh-TW" dirty="0"/>
              <a:t>NAS</a:t>
            </a:r>
            <a:r>
              <a:rPr lang="zh-TW" altLang="en-US"/>
              <a:t>整體運行更加順暢</a:t>
            </a:r>
            <a:r>
              <a:rPr lang="zh-TW" altLang="en-US" dirty="0"/>
              <a:t>，更支援高達</a:t>
            </a:r>
            <a:r>
              <a:rPr lang="en-US" altLang="zh-TW" dirty="0"/>
              <a:t>256</a:t>
            </a:r>
            <a:r>
              <a:rPr lang="zh-TW" altLang="en-US" dirty="0"/>
              <a:t>張</a:t>
            </a:r>
            <a:r>
              <a:rPr lang="zh-TW" altLang="en-US"/>
              <a:t>的</a:t>
            </a:r>
            <a:r>
              <a:rPr lang="en-US" altLang="zh-TW" dirty="0"/>
              <a:t>snapshots</a:t>
            </a:r>
            <a:r>
              <a:rPr lang="zh-TW" altLang="en-US"/>
              <a:t>快照保護</a:t>
            </a:r>
            <a:r>
              <a:rPr lang="zh-TW" altLang="en-US" dirty="0"/>
              <a:t>，於</a:t>
            </a:r>
            <a:r>
              <a:rPr lang="en-US" altLang="zh-TW"/>
              <a:t>QVR Elite</a:t>
            </a:r>
            <a:r>
              <a:rPr lang="zh-TW" altLang="en-US"/>
              <a:t>智慧監控軟體中</a:t>
            </a:r>
            <a:r>
              <a:rPr lang="zh-TW" altLang="en-US" dirty="0"/>
              <a:t>可支援</a:t>
            </a:r>
            <a:r>
              <a:rPr lang="zh-TW" altLang="en-US"/>
              <a:t>達</a:t>
            </a:r>
            <a:r>
              <a:rPr lang="en-US" altLang="zh-TW"/>
              <a:t>18</a:t>
            </a:r>
            <a:r>
              <a:rPr lang="zh-TW" altLang="en-US"/>
              <a:t>支網路攝影機。更多的流暢的使用體驗等待</a:t>
            </a:r>
            <a:r>
              <a:rPr lang="zh-TW" altLang="en-US" dirty="0"/>
              <a:t>你</a:t>
            </a:r>
            <a:r>
              <a:rPr lang="zh-TW" altLang="en-US"/>
              <a:t>去發掘</a:t>
            </a:r>
            <a:endParaRPr lang="en-US" altLang="zh-TW"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dirty="0"/>
              <a:t>Generally designed for small and medium-sized enterprises, a 4-bay entry-level NAS will put lower capacity memory to save costs. The TS-433 designed by QNAP uses the largest 4GB memory in the same class. It can make the overall operation of the NAS smoother and support up to 256 snapshots for protection. The QVR Elite intelligent monitoring software can support up to 18 network cameras. There have more good usage waiting for you to discover</a:t>
            </a:r>
            <a:endParaRPr lang="zh-TW" altLang="en-US"/>
          </a:p>
          <a:p>
            <a:endParaRPr lang="zh-TW" altLang="en-US"/>
          </a:p>
        </p:txBody>
      </p:sp>
    </p:spTree>
    <p:extLst>
      <p:ext uri="{BB962C8B-B14F-4D97-AF65-F5344CB8AC3E}">
        <p14:creationId xmlns:p14="http://schemas.microsoft.com/office/powerpoint/2010/main" val="3422908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dirty="0" err="1"/>
              <a:t>你知道NAS為什麼需要使用RAID磁碟陣列這個功能呢</a:t>
            </a:r>
            <a:r>
              <a:rPr lang="en-US" altLang="zh-TW" dirty="0"/>
              <a:t>? RAID其實是透過2顆以上的磁碟組成容錯保護機制的一種技術，在一定數量的磁碟損壞時，仍能保持資料的完整性。我們可以從表中看出RAID有許多模式，於TS-433安裝4個磁碟的狀態下，如果使用者希望保護力優先我們建議你可設定成RAID6，若希望效能優先則建議組建成RAID 10。這兩種組態都是很好的選擇推薦給大家。</a:t>
            </a:r>
          </a:p>
          <a:p>
            <a:r>
              <a:rPr lang="en-US"/>
              <a:t>Do you know why NAS needs to use the function of RAID? RAID is a technology that uses more than two disks to build a redundant protection mechanism. When a certain number of disks are damaged, RAID can keep data no lost. We can see from the table that there are many RAID options. For example, in the state where four disks are installed in the TS-433, if the user wants to prioritize protection, we suggest that you set it to RAID6. If the user wants better performance, they can set it to RAID 10. Both of these configurations are good choices to recommend to everyone.</a:t>
            </a:r>
            <a:endParaRPr lang="en-US" altLang="zh-TW" dirty="0"/>
          </a:p>
          <a:p>
            <a:endParaRPr lang="en-US" altLang="zh-TW" dirty="0"/>
          </a:p>
        </p:txBody>
      </p:sp>
    </p:spTree>
    <p:extLst>
      <p:ext uri="{BB962C8B-B14F-4D97-AF65-F5344CB8AC3E}">
        <p14:creationId xmlns:p14="http://schemas.microsoft.com/office/powerpoint/2010/main" val="1536551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pPr marL="158750" indent="0">
              <a:buNone/>
            </a:pPr>
            <a:r>
              <a:rPr lang="zh-TW" altLang="en-US"/>
              <a:t>你有這樣的困擾嗎</a:t>
            </a:r>
            <a:r>
              <a:rPr lang="en-US" altLang="zh-TW"/>
              <a:t>?</a:t>
            </a:r>
            <a:r>
              <a:rPr lang="zh-TW" altLang="en-US"/>
              <a:t> 照片影片或是文件與資料又多又大，因為這樣你買了很多隨身碟與外接盒來進行備份，但總是不知道檔案在哪一個位置。且隨身碟體積太小可能直接遺失，這時你寶貴的資料就歸天了。如果你記憶力很好，知道需要的檔案在哪顆外接硬碟中，運氣又很好外接裝置沒有損壞，接上電腦就會進入下一個煩惱的循環。就是檔案大海撈針那!，超難找到所需檔案的是不是?! 另外如果你想要有超值的家庭監控方案，或家庭自動化方案的超值選擇，往下聽就對了。</a:t>
            </a:r>
            <a:endParaRPr lang="zh-TW"/>
          </a:p>
          <a:p>
            <a:pPr>
              <a:buNone/>
            </a:pPr>
            <a:r>
              <a:rPr lang="zh-TW"/>
              <a:t>Do you have trouble</a:t>
            </a:r>
            <a:r>
              <a:rPr lang="zh-TW" altLang="en-US"/>
              <a:t> </a:t>
            </a:r>
            <a:r>
              <a:rPr lang="en-US" altLang="zh-TW"/>
              <a:t>finding</a:t>
            </a:r>
            <a:r>
              <a:rPr lang="zh-TW" altLang="en-US"/>
              <a:t> </a:t>
            </a:r>
            <a:r>
              <a:rPr lang="en-US" altLang="zh-TW"/>
              <a:t>specific</a:t>
            </a:r>
            <a:r>
              <a:rPr lang="zh-TW" altLang="en-US"/>
              <a:t> </a:t>
            </a:r>
            <a:r>
              <a:rPr lang="en-US" altLang="zh-TW"/>
              <a:t>files</a:t>
            </a:r>
            <a:r>
              <a:rPr lang="zh-TW" altLang="en-US"/>
              <a:t> </a:t>
            </a:r>
            <a:r>
              <a:rPr lang="en-US" altLang="zh-TW"/>
              <a:t>or</a:t>
            </a:r>
            <a:r>
              <a:rPr lang="zh-TW" altLang="en-US"/>
              <a:t> </a:t>
            </a:r>
            <a:r>
              <a:rPr lang="en-US" altLang="zh-TW"/>
              <a:t>photos</a:t>
            </a:r>
            <a:r>
              <a:rPr lang="zh-TW" altLang="en-US"/>
              <a:t> </a:t>
            </a:r>
            <a:r>
              <a:rPr lang="en-US" altLang="zh-TW"/>
              <a:t>among</a:t>
            </a:r>
            <a:r>
              <a:rPr lang="zh-TW" altLang="en-US"/>
              <a:t> </a:t>
            </a:r>
            <a:r>
              <a:rPr lang="en-US" altLang="zh-TW"/>
              <a:t>all</a:t>
            </a:r>
            <a:r>
              <a:rPr lang="zh-TW" altLang="en-US"/>
              <a:t> </a:t>
            </a:r>
            <a:r>
              <a:rPr lang="en-US" altLang="zh-TW"/>
              <a:t>your</a:t>
            </a:r>
            <a:r>
              <a:rPr lang="zh-TW" altLang="en-US"/>
              <a:t> </a:t>
            </a:r>
            <a:r>
              <a:rPr lang="en-US" altLang="zh-TW"/>
              <a:t>storage</a:t>
            </a:r>
            <a:r>
              <a:rPr lang="zh-TW" altLang="en-US"/>
              <a:t> </a:t>
            </a:r>
            <a:r>
              <a:rPr lang="en-US" altLang="zh-TW"/>
              <a:t>devices</a:t>
            </a:r>
            <a:r>
              <a:rPr lang="zh-TW"/>
              <a:t>? T</a:t>
            </a:r>
            <a:r>
              <a:rPr lang="en-US" altLang="zh-TW"/>
              <a:t>o</a:t>
            </a:r>
            <a:r>
              <a:rPr lang="zh-TW" altLang="en-US"/>
              <a:t> </a:t>
            </a:r>
            <a:r>
              <a:rPr lang="en-US" altLang="zh-TW"/>
              <a:t>sav</a:t>
            </a:r>
            <a:r>
              <a:rPr lang="zh-TW"/>
              <a:t>e </a:t>
            </a:r>
            <a:r>
              <a:rPr lang="en-US" altLang="zh-TW"/>
              <a:t>all</a:t>
            </a:r>
            <a:r>
              <a:rPr lang="zh-TW" altLang="en-US"/>
              <a:t> </a:t>
            </a:r>
            <a:r>
              <a:rPr lang="en-US" altLang="zh-TW"/>
              <a:t>of</a:t>
            </a:r>
            <a:r>
              <a:rPr lang="zh-TW" altLang="en-US"/>
              <a:t> </a:t>
            </a:r>
            <a:r>
              <a:rPr lang="en-US" altLang="zh-TW"/>
              <a:t>your</a:t>
            </a:r>
            <a:r>
              <a:rPr lang="zh-TW" altLang="en-US"/>
              <a:t> </a:t>
            </a:r>
            <a:r>
              <a:rPr lang="zh-TW"/>
              <a:t>photos, videos, or files, you bought a lot of pen drives or hard drive enclosures for backup, but </a:t>
            </a:r>
            <a:r>
              <a:rPr lang="en-US" altLang="zh-TW"/>
              <a:t>after</a:t>
            </a:r>
            <a:r>
              <a:rPr lang="zh-TW" altLang="en-US"/>
              <a:t> </a:t>
            </a:r>
            <a:r>
              <a:rPr lang="en-US" altLang="zh-TW"/>
              <a:t>a</a:t>
            </a:r>
            <a:r>
              <a:rPr lang="zh-TW" altLang="en-US"/>
              <a:t> </a:t>
            </a:r>
            <a:r>
              <a:rPr lang="en-US" altLang="zh-TW"/>
              <a:t>while,</a:t>
            </a:r>
            <a:r>
              <a:rPr lang="zh-TW" altLang="en-US"/>
              <a:t> </a:t>
            </a:r>
            <a:r>
              <a:rPr lang="zh-TW"/>
              <a:t>you are not sure where the file</a:t>
            </a:r>
            <a:r>
              <a:rPr lang="zh-TW" altLang="en-US"/>
              <a:t> </a:t>
            </a:r>
            <a:r>
              <a:rPr lang="en-US" altLang="zh-TW"/>
              <a:t>is</a:t>
            </a:r>
            <a:r>
              <a:rPr lang="zh-TW"/>
              <a:t>. You know that the pen drives </a:t>
            </a:r>
            <a:r>
              <a:rPr lang="en-US" altLang="zh-TW"/>
              <a:t>are</a:t>
            </a:r>
            <a:r>
              <a:rPr lang="zh-TW" altLang="en-US"/>
              <a:t> </a:t>
            </a:r>
            <a:r>
              <a:rPr lang="zh-TW"/>
              <a:t>very tiny </a:t>
            </a:r>
            <a:r>
              <a:rPr lang="en-US" altLang="zh-TW"/>
              <a:t>and</a:t>
            </a:r>
            <a:r>
              <a:rPr lang="zh-TW" altLang="en-US"/>
              <a:t> </a:t>
            </a:r>
            <a:r>
              <a:rPr lang="zh-TW"/>
              <a:t>easy to lose and </a:t>
            </a:r>
            <a:r>
              <a:rPr lang="en-US" altLang="zh-TW"/>
              <a:t>the</a:t>
            </a:r>
            <a:r>
              <a:rPr lang="zh-TW" altLang="en-US"/>
              <a:t> </a:t>
            </a:r>
            <a:r>
              <a:rPr lang="zh-TW"/>
              <a:t>enclosure </a:t>
            </a:r>
            <a:r>
              <a:rPr lang="en-US" altLang="zh-TW"/>
              <a:t>can</a:t>
            </a:r>
            <a:r>
              <a:rPr lang="zh-TW" altLang="en-US"/>
              <a:t> </a:t>
            </a:r>
            <a:r>
              <a:rPr lang="zh-TW"/>
              <a:t>a</a:t>
            </a:r>
            <a:r>
              <a:rPr lang="en-US" altLang="zh-TW"/>
              <a:t>l</a:t>
            </a:r>
            <a:r>
              <a:rPr lang="zh-TW"/>
              <a:t>so b</a:t>
            </a:r>
            <a:r>
              <a:rPr lang="en-US" altLang="zh-TW"/>
              <a:t>e</a:t>
            </a:r>
            <a:r>
              <a:rPr lang="zh-TW" altLang="en-US"/>
              <a:t> </a:t>
            </a:r>
            <a:r>
              <a:rPr lang="en-US" altLang="zh-TW"/>
              <a:t>b</a:t>
            </a:r>
            <a:r>
              <a:rPr lang="zh-TW"/>
              <a:t>r</a:t>
            </a:r>
            <a:r>
              <a:rPr lang="en-US" altLang="zh-TW" err="1"/>
              <a:t>oken</a:t>
            </a:r>
            <a:r>
              <a:rPr lang="zh-TW" altLang="en-US"/>
              <a:t> </a:t>
            </a:r>
            <a:r>
              <a:rPr lang="en-US" altLang="zh-TW"/>
              <a:t>quite</a:t>
            </a:r>
            <a:r>
              <a:rPr lang="zh-TW" altLang="en-US"/>
              <a:t> </a:t>
            </a:r>
            <a:r>
              <a:rPr lang="en-US" altLang="zh-TW"/>
              <a:t>e</a:t>
            </a:r>
            <a:r>
              <a:rPr lang="zh-TW"/>
              <a:t>a</a:t>
            </a:r>
            <a:r>
              <a:rPr lang="en-US" altLang="zh-TW" err="1"/>
              <a:t>sily</a:t>
            </a:r>
            <a:r>
              <a:rPr lang="zh-TW"/>
              <a:t>. If th</a:t>
            </a:r>
            <a:r>
              <a:rPr lang="en-US" altLang="zh-TW" err="1"/>
              <a:t>ose</a:t>
            </a:r>
            <a:r>
              <a:rPr lang="zh-TW" altLang="en-US"/>
              <a:t> </a:t>
            </a:r>
            <a:r>
              <a:rPr lang="en-US" altLang="zh-TW"/>
              <a:t>situ</a:t>
            </a:r>
            <a:r>
              <a:rPr lang="zh-TW"/>
              <a:t>at</a:t>
            </a:r>
            <a:r>
              <a:rPr lang="en-US" altLang="zh-TW"/>
              <a:t>ions</a:t>
            </a:r>
            <a:r>
              <a:rPr lang="zh-TW"/>
              <a:t> happen, your precious data will be gone.</a:t>
            </a:r>
          </a:p>
          <a:p>
            <a:pPr>
              <a:buNone/>
            </a:pPr>
            <a:r>
              <a:rPr lang="en-US" altLang="zh-TW"/>
              <a:t>If</a:t>
            </a:r>
            <a:r>
              <a:rPr lang="zh-TW" altLang="en-US"/>
              <a:t> </a:t>
            </a:r>
            <a:r>
              <a:rPr lang="en-US" altLang="zh-TW"/>
              <a:t>you</a:t>
            </a:r>
            <a:r>
              <a:rPr lang="zh-TW" altLang="en-US"/>
              <a:t> </a:t>
            </a:r>
            <a:r>
              <a:rPr lang="en-US" altLang="zh-TW"/>
              <a:t>have</a:t>
            </a:r>
            <a:r>
              <a:rPr lang="zh-TW" altLang="en-US"/>
              <a:t> </a:t>
            </a:r>
            <a:r>
              <a:rPr lang="en-US" altLang="zh-TW"/>
              <a:t>a</a:t>
            </a:r>
            <a:r>
              <a:rPr lang="zh-TW" altLang="en-US"/>
              <a:t> </a:t>
            </a:r>
            <a:r>
              <a:rPr lang="en-US" altLang="zh-TW"/>
              <a:t>good</a:t>
            </a:r>
            <a:r>
              <a:rPr lang="zh-TW" altLang="en-US"/>
              <a:t> </a:t>
            </a:r>
            <a:r>
              <a:rPr lang="en-US" altLang="zh-TW"/>
              <a:t>memory,</a:t>
            </a:r>
            <a:r>
              <a:rPr lang="zh-TW" altLang="en-US"/>
              <a:t> </a:t>
            </a:r>
            <a:r>
              <a:rPr lang="en-US" altLang="zh-TW"/>
              <a:t>you</a:t>
            </a:r>
            <a:r>
              <a:rPr lang="zh-TW" altLang="en-US"/>
              <a:t> </a:t>
            </a:r>
            <a:r>
              <a:rPr lang="en-US" altLang="zh-TW"/>
              <a:t>know</a:t>
            </a:r>
            <a:r>
              <a:rPr lang="zh-TW" altLang="en-US"/>
              <a:t> </a:t>
            </a:r>
            <a:r>
              <a:rPr lang="en-US" altLang="zh-TW"/>
              <a:t>where</a:t>
            </a:r>
            <a:r>
              <a:rPr lang="zh-TW" altLang="en-US"/>
              <a:t> </a:t>
            </a:r>
            <a:r>
              <a:rPr lang="en-US" altLang="zh-TW"/>
              <a:t>to</a:t>
            </a:r>
            <a:r>
              <a:rPr lang="zh-TW" altLang="en-US"/>
              <a:t> </a:t>
            </a:r>
            <a:r>
              <a:rPr lang="en-US" altLang="zh-TW"/>
              <a:t>find</a:t>
            </a:r>
            <a:r>
              <a:rPr lang="zh-TW" altLang="en-US"/>
              <a:t> </a:t>
            </a:r>
            <a:r>
              <a:rPr lang="en-US" altLang="zh-TW"/>
              <a:t>the</a:t>
            </a:r>
            <a:r>
              <a:rPr lang="zh-TW" altLang="en-US"/>
              <a:t> </a:t>
            </a:r>
            <a:r>
              <a:rPr lang="en-US" altLang="zh-TW"/>
              <a:t>file</a:t>
            </a:r>
            <a:r>
              <a:rPr lang="zh-TW" altLang="en-US"/>
              <a:t> </a:t>
            </a:r>
            <a:r>
              <a:rPr lang="en-US" altLang="zh-TW"/>
              <a:t>you</a:t>
            </a:r>
            <a:r>
              <a:rPr lang="zh-TW" altLang="en-US"/>
              <a:t> </a:t>
            </a:r>
            <a:r>
              <a:rPr lang="en-US" altLang="zh-TW"/>
              <a:t>want</a:t>
            </a:r>
            <a:r>
              <a:rPr lang="zh-TW" altLang="en-US"/>
              <a:t> </a:t>
            </a:r>
            <a:r>
              <a:rPr lang="en-US" altLang="zh-TW"/>
              <a:t>in</a:t>
            </a:r>
            <a:r>
              <a:rPr lang="zh-TW" altLang="en-US"/>
              <a:t> </a:t>
            </a:r>
            <a:r>
              <a:rPr lang="en-US" altLang="zh-TW"/>
              <a:t>one</a:t>
            </a:r>
            <a:r>
              <a:rPr lang="zh-TW" altLang="en-US"/>
              <a:t> </a:t>
            </a:r>
            <a:r>
              <a:rPr lang="en-US" altLang="zh-TW"/>
              <a:t>of</a:t>
            </a:r>
            <a:r>
              <a:rPr lang="zh-TW" altLang="en-US"/>
              <a:t> </a:t>
            </a:r>
            <a:r>
              <a:rPr lang="en-US" altLang="zh-TW"/>
              <a:t>your</a:t>
            </a:r>
            <a:r>
              <a:rPr lang="zh-TW" altLang="en-US"/>
              <a:t> </a:t>
            </a:r>
            <a:r>
              <a:rPr lang="en-US" altLang="zh-TW"/>
              <a:t>external</a:t>
            </a:r>
            <a:r>
              <a:rPr lang="zh-TW" altLang="en-US"/>
              <a:t> </a:t>
            </a:r>
            <a:r>
              <a:rPr lang="en-US" altLang="zh-TW"/>
              <a:t>hard</a:t>
            </a:r>
            <a:r>
              <a:rPr lang="zh-TW" altLang="en-US"/>
              <a:t> </a:t>
            </a:r>
            <a:r>
              <a:rPr lang="en-US" altLang="zh-TW"/>
              <a:t>drives.</a:t>
            </a:r>
            <a:r>
              <a:rPr lang="zh-TW" altLang="en-US"/>
              <a:t> </a:t>
            </a:r>
            <a:r>
              <a:rPr lang="en-US" altLang="zh-TW"/>
              <a:t>And</a:t>
            </a:r>
            <a:r>
              <a:rPr lang="zh-TW" altLang="en-US"/>
              <a:t> </a:t>
            </a:r>
            <a:r>
              <a:rPr lang="en-US" altLang="zh-TW"/>
              <a:t>if</a:t>
            </a:r>
            <a:r>
              <a:rPr lang="zh-TW" altLang="en-US"/>
              <a:t> </a:t>
            </a:r>
            <a:r>
              <a:rPr lang="en-US" altLang="zh-TW"/>
              <a:t>you</a:t>
            </a:r>
            <a:r>
              <a:rPr lang="zh-TW" altLang="en-US"/>
              <a:t> </a:t>
            </a:r>
            <a:r>
              <a:rPr lang="en-US" altLang="zh-TW"/>
              <a:t>are</a:t>
            </a:r>
            <a:r>
              <a:rPr lang="zh-TW" altLang="en-US"/>
              <a:t> </a:t>
            </a:r>
            <a:r>
              <a:rPr lang="en-US" altLang="zh-TW"/>
              <a:t>lucky,</a:t>
            </a:r>
            <a:r>
              <a:rPr lang="zh-TW" altLang="en-US"/>
              <a:t> </a:t>
            </a:r>
            <a:r>
              <a:rPr lang="en-US" altLang="zh-TW"/>
              <a:t>the</a:t>
            </a:r>
            <a:r>
              <a:rPr lang="zh-TW" altLang="en-US"/>
              <a:t> </a:t>
            </a:r>
            <a:r>
              <a:rPr lang="en-US" altLang="zh-TW"/>
              <a:t>external</a:t>
            </a:r>
            <a:r>
              <a:rPr lang="zh-TW" altLang="en-US"/>
              <a:t> </a:t>
            </a:r>
            <a:r>
              <a:rPr lang="en-US" altLang="zh-TW"/>
              <a:t>device</a:t>
            </a:r>
            <a:r>
              <a:rPr lang="zh-TW" altLang="en-US"/>
              <a:t> </a:t>
            </a:r>
            <a:r>
              <a:rPr lang="en-US" altLang="zh-TW"/>
              <a:t>is</a:t>
            </a:r>
            <a:r>
              <a:rPr lang="zh-TW" altLang="en-US"/>
              <a:t> </a:t>
            </a:r>
            <a:r>
              <a:rPr lang="en-US" altLang="zh-TW"/>
              <a:t>not</a:t>
            </a:r>
            <a:r>
              <a:rPr lang="zh-TW" altLang="en-US"/>
              <a:t> </a:t>
            </a:r>
            <a:r>
              <a:rPr lang="en-US" altLang="zh-TW"/>
              <a:t>damaged,</a:t>
            </a:r>
            <a:r>
              <a:rPr lang="zh-TW" altLang="en-US"/>
              <a:t> </a:t>
            </a:r>
            <a:r>
              <a:rPr lang="en-US" altLang="zh-TW"/>
              <a:t>you</a:t>
            </a:r>
            <a:r>
              <a:rPr lang="zh-TW" altLang="en-US"/>
              <a:t> </a:t>
            </a:r>
            <a:r>
              <a:rPr lang="en-US" altLang="zh-TW"/>
              <a:t>will</a:t>
            </a:r>
            <a:r>
              <a:rPr lang="zh-TW" altLang="en-US"/>
              <a:t> </a:t>
            </a:r>
            <a:r>
              <a:rPr lang="en-US" altLang="zh-TW"/>
              <a:t>enter</a:t>
            </a:r>
            <a:r>
              <a:rPr lang="zh-TW" altLang="en-US"/>
              <a:t> </a:t>
            </a:r>
            <a:r>
              <a:rPr lang="en-US" altLang="zh-TW"/>
              <a:t>the</a:t>
            </a:r>
            <a:r>
              <a:rPr lang="zh-TW" altLang="en-US"/>
              <a:t> </a:t>
            </a:r>
            <a:r>
              <a:rPr lang="en-US" altLang="zh-TW"/>
              <a:t>next</a:t>
            </a:r>
            <a:r>
              <a:rPr lang="zh-TW" altLang="en-US"/>
              <a:t> </a:t>
            </a:r>
            <a:r>
              <a:rPr lang="en-US" altLang="zh-TW"/>
              <a:t>cycle</a:t>
            </a:r>
            <a:r>
              <a:rPr lang="zh-TW" altLang="en-US"/>
              <a:t> </a:t>
            </a:r>
            <a:r>
              <a:rPr lang="en-US" altLang="zh-TW"/>
              <a:t>of</a:t>
            </a:r>
            <a:r>
              <a:rPr lang="zh-TW" altLang="en-US"/>
              <a:t> </a:t>
            </a:r>
            <a:r>
              <a:rPr lang="en-US" altLang="zh-TW"/>
              <a:t>troubles</a:t>
            </a:r>
            <a:r>
              <a:rPr lang="zh-TW" altLang="en-US"/>
              <a:t> </a:t>
            </a:r>
            <a:r>
              <a:rPr lang="en-US" altLang="zh-TW"/>
              <a:t>when</a:t>
            </a:r>
            <a:r>
              <a:rPr lang="zh-TW" altLang="en-US"/>
              <a:t> </a:t>
            </a:r>
            <a:r>
              <a:rPr lang="en-US" altLang="zh-TW"/>
              <a:t>you</a:t>
            </a:r>
            <a:r>
              <a:rPr lang="zh-TW" altLang="en-US"/>
              <a:t> </a:t>
            </a:r>
            <a:r>
              <a:rPr lang="en-US" altLang="zh-TW"/>
              <a:t>connect</a:t>
            </a:r>
            <a:r>
              <a:rPr lang="zh-TW" altLang="en-US"/>
              <a:t> </a:t>
            </a:r>
            <a:r>
              <a:rPr lang="en-US" altLang="zh-TW"/>
              <a:t>your</a:t>
            </a:r>
            <a:r>
              <a:rPr lang="zh-TW" altLang="en-US"/>
              <a:t> </a:t>
            </a:r>
            <a:r>
              <a:rPr lang="en-US" altLang="zh-TW"/>
              <a:t>external</a:t>
            </a:r>
            <a:r>
              <a:rPr lang="zh-TW" altLang="en-US"/>
              <a:t> </a:t>
            </a:r>
            <a:r>
              <a:rPr lang="en-US" altLang="zh-TW"/>
              <a:t>devices</a:t>
            </a:r>
            <a:r>
              <a:rPr lang="zh-TW" altLang="en-US"/>
              <a:t> </a:t>
            </a:r>
            <a:r>
              <a:rPr lang="en-US" altLang="zh-TW"/>
              <a:t>to</a:t>
            </a:r>
            <a:r>
              <a:rPr lang="zh-TW" altLang="en-US"/>
              <a:t> </a:t>
            </a:r>
            <a:r>
              <a:rPr lang="en-US" altLang="zh-TW"/>
              <a:t>the</a:t>
            </a:r>
            <a:r>
              <a:rPr lang="zh-TW" altLang="en-US"/>
              <a:t> </a:t>
            </a:r>
            <a:r>
              <a:rPr lang="en-US" altLang="zh-TW"/>
              <a:t>computer.</a:t>
            </a:r>
            <a:r>
              <a:rPr lang="zh-TW" altLang="en-US"/>
              <a:t> </a:t>
            </a:r>
            <a:r>
              <a:rPr lang="en-US" altLang="zh-TW"/>
              <a:t>No</a:t>
            </a:r>
            <a:r>
              <a:rPr lang="zh-TW" altLang="en-US"/>
              <a:t> </a:t>
            </a:r>
            <a:r>
              <a:rPr lang="en-US" altLang="zh-TW"/>
              <a:t>worries.</a:t>
            </a:r>
            <a:r>
              <a:rPr lang="zh-TW" altLang="en-US"/>
              <a:t> </a:t>
            </a:r>
            <a:r>
              <a:rPr lang="en-US" altLang="zh-TW"/>
              <a:t>We</a:t>
            </a:r>
            <a:r>
              <a:rPr lang="zh-TW" altLang="en-US"/>
              <a:t> </a:t>
            </a:r>
            <a:r>
              <a:rPr lang="en-US" altLang="zh-TW"/>
              <a:t>have</a:t>
            </a:r>
            <a:r>
              <a:rPr lang="zh-TW" altLang="en-US"/>
              <a:t> </a:t>
            </a:r>
            <a:r>
              <a:rPr lang="en-US" altLang="zh-TW"/>
              <a:t>your</a:t>
            </a:r>
            <a:r>
              <a:rPr lang="zh-TW" altLang="en-US"/>
              <a:t> </a:t>
            </a:r>
            <a:r>
              <a:rPr lang="en-US" altLang="zh-TW"/>
              <a:t>back.</a:t>
            </a:r>
            <a:r>
              <a:rPr lang="zh-TW" altLang="en-US"/>
              <a:t> </a:t>
            </a:r>
            <a:r>
              <a:rPr lang="en-US" altLang="zh-TW"/>
              <a:t>I'll</a:t>
            </a:r>
            <a:r>
              <a:rPr lang="zh-TW" altLang="en-US"/>
              <a:t> </a:t>
            </a:r>
            <a:r>
              <a:rPr lang="en-US" altLang="zh-TW"/>
              <a:t>be</a:t>
            </a:r>
            <a:r>
              <a:rPr lang="zh-TW" altLang="en-US"/>
              <a:t> </a:t>
            </a:r>
            <a:r>
              <a:rPr lang="en-US" altLang="zh-TW"/>
              <a:t>introducing</a:t>
            </a:r>
            <a:r>
              <a:rPr lang="zh-TW" altLang="en-US"/>
              <a:t> </a:t>
            </a:r>
            <a:r>
              <a:rPr lang="en-US" altLang="zh-TW"/>
              <a:t>a</a:t>
            </a:r>
            <a:r>
              <a:rPr lang="zh-TW" altLang="en-US"/>
              <a:t> </a:t>
            </a:r>
            <a:r>
              <a:rPr lang="en-US" altLang="zh-TW"/>
              <a:t>solution,</a:t>
            </a:r>
            <a:r>
              <a:rPr lang="zh-TW" altLang="en-US"/>
              <a:t> </a:t>
            </a:r>
            <a:r>
              <a:rPr lang="en-US" altLang="zh-TW"/>
              <a:t>Hybrid</a:t>
            </a:r>
            <a:r>
              <a:rPr lang="zh-TW" altLang="en-US"/>
              <a:t> </a:t>
            </a:r>
            <a:r>
              <a:rPr lang="en-US" altLang="zh-TW"/>
              <a:t>Backup</a:t>
            </a:r>
            <a:r>
              <a:rPr lang="zh-TW" altLang="en-US"/>
              <a:t> </a:t>
            </a:r>
            <a:r>
              <a:rPr lang="en-US" altLang="zh-TW"/>
              <a:t>Sync</a:t>
            </a:r>
            <a:r>
              <a:rPr lang="zh-TW" altLang="en-US"/>
              <a:t> </a:t>
            </a:r>
            <a:r>
              <a:rPr lang="en-US" altLang="zh-TW"/>
              <a:t>or</a:t>
            </a:r>
            <a:r>
              <a:rPr lang="zh-TW" altLang="en-US"/>
              <a:t> </a:t>
            </a:r>
            <a:r>
              <a:rPr lang="en-US" altLang="zh-TW"/>
              <a:t>HBS3</a:t>
            </a:r>
            <a:r>
              <a:rPr lang="zh-TW" altLang="en-US"/>
              <a:t> </a:t>
            </a:r>
            <a:r>
              <a:rPr lang="en-US" altLang="zh-TW"/>
              <a:t>in</a:t>
            </a:r>
            <a:r>
              <a:rPr lang="zh-TW" altLang="en-US"/>
              <a:t> </a:t>
            </a:r>
            <a:r>
              <a:rPr lang="en-US" altLang="zh-TW"/>
              <a:t>short,</a:t>
            </a:r>
            <a:r>
              <a:rPr lang="zh-TW" altLang="en-US"/>
              <a:t> </a:t>
            </a:r>
            <a:r>
              <a:rPr lang="en-US" altLang="zh-TW"/>
              <a:t>for</a:t>
            </a:r>
            <a:r>
              <a:rPr lang="zh-TW" altLang="en-US"/>
              <a:t> </a:t>
            </a:r>
            <a:r>
              <a:rPr lang="en-US" altLang="zh-TW"/>
              <a:t>you</a:t>
            </a:r>
            <a:r>
              <a:rPr lang="zh-TW" altLang="en-US"/>
              <a:t> </a:t>
            </a:r>
            <a:r>
              <a:rPr lang="en-US" altLang="zh-TW"/>
              <a:t>which</a:t>
            </a:r>
            <a:r>
              <a:rPr lang="zh-TW" altLang="en-US"/>
              <a:t> </a:t>
            </a:r>
            <a:r>
              <a:rPr lang="en-US" altLang="zh-TW"/>
              <a:t>can</a:t>
            </a:r>
            <a:r>
              <a:rPr lang="zh-TW" altLang="en-US"/>
              <a:t> </a:t>
            </a:r>
            <a:r>
              <a:rPr lang="en-US" altLang="zh-TW"/>
              <a:t>make</a:t>
            </a:r>
            <a:r>
              <a:rPr lang="zh-TW" altLang="en-US"/>
              <a:t> </a:t>
            </a:r>
            <a:r>
              <a:rPr lang="en-US" altLang="zh-TW"/>
              <a:t>your</a:t>
            </a:r>
            <a:r>
              <a:rPr lang="zh-TW" altLang="en-US"/>
              <a:t> </a:t>
            </a:r>
            <a:r>
              <a:rPr lang="en-US" altLang="zh-TW"/>
              <a:t>life</a:t>
            </a:r>
            <a:r>
              <a:rPr lang="zh-TW" altLang="en-US"/>
              <a:t> </a:t>
            </a:r>
            <a:r>
              <a:rPr lang="en-US" altLang="zh-TW"/>
              <a:t>a</a:t>
            </a:r>
            <a:r>
              <a:rPr lang="zh-TW" altLang="en-US"/>
              <a:t> </a:t>
            </a:r>
            <a:r>
              <a:rPr lang="en-US" altLang="zh-TW"/>
              <a:t>lot</a:t>
            </a:r>
            <a:r>
              <a:rPr lang="zh-TW" altLang="en-US"/>
              <a:t> </a:t>
            </a:r>
            <a:r>
              <a:rPr lang="en-US" altLang="zh-TW"/>
              <a:t>easier.</a:t>
            </a:r>
            <a:r>
              <a:rPr lang="zh-TW" altLang="en-US"/>
              <a:t> </a:t>
            </a:r>
            <a:r>
              <a:rPr lang="en-US" altLang="zh-TW"/>
              <a:t>Besides</a:t>
            </a:r>
            <a:r>
              <a:rPr lang="zh-TW" altLang="en-US"/>
              <a:t> </a:t>
            </a:r>
            <a:r>
              <a:rPr lang="en-US" altLang="zh-TW"/>
              <a:t>the</a:t>
            </a:r>
            <a:r>
              <a:rPr lang="zh-TW" altLang="en-US"/>
              <a:t> </a:t>
            </a:r>
            <a:r>
              <a:rPr lang="en-US" altLang="zh-TW"/>
              <a:t>solution</a:t>
            </a:r>
            <a:r>
              <a:rPr lang="zh-TW" altLang="en-US"/>
              <a:t> </a:t>
            </a:r>
            <a:r>
              <a:rPr lang="en-US" altLang="zh-TW"/>
              <a:t>HBS3,</a:t>
            </a:r>
            <a:r>
              <a:rPr lang="zh-TW" altLang="en-US"/>
              <a:t> </a:t>
            </a:r>
            <a:r>
              <a:rPr lang="en-US" altLang="zh-TW"/>
              <a:t>I'll</a:t>
            </a:r>
            <a:r>
              <a:rPr lang="zh-TW" altLang="en-US"/>
              <a:t> </a:t>
            </a:r>
            <a:r>
              <a:rPr lang="en-US" altLang="zh-TW"/>
              <a:t>also</a:t>
            </a:r>
            <a:r>
              <a:rPr lang="zh-TW" altLang="en-US"/>
              <a:t> </a:t>
            </a:r>
            <a:r>
              <a:rPr lang="en-US" altLang="zh-TW"/>
              <a:t>talk</a:t>
            </a:r>
            <a:r>
              <a:rPr lang="zh-TW" altLang="en-US"/>
              <a:t> </a:t>
            </a:r>
            <a:r>
              <a:rPr lang="en-US" altLang="zh-TW"/>
              <a:t>about</a:t>
            </a:r>
            <a:r>
              <a:rPr lang="zh-TW" altLang="en-US"/>
              <a:t> </a:t>
            </a:r>
            <a:r>
              <a:rPr lang="en-US" altLang="zh-TW"/>
              <a:t>a</a:t>
            </a:r>
            <a:r>
              <a:rPr lang="zh-TW" altLang="en-US"/>
              <a:t> </a:t>
            </a:r>
            <a:r>
              <a:rPr lang="en-US" altLang="zh-TW"/>
              <a:t>great-value</a:t>
            </a:r>
            <a:r>
              <a:rPr lang="zh-TW" altLang="en-US"/>
              <a:t> </a:t>
            </a:r>
            <a:r>
              <a:rPr lang="en-US" altLang="zh-TW"/>
              <a:t>home</a:t>
            </a:r>
            <a:r>
              <a:rPr lang="zh-TW" altLang="en-US"/>
              <a:t> </a:t>
            </a:r>
            <a:r>
              <a:rPr lang="en-US" altLang="zh-TW"/>
              <a:t>surveillance</a:t>
            </a:r>
            <a:r>
              <a:rPr lang="zh-TW" altLang="en-US"/>
              <a:t> </a:t>
            </a:r>
            <a:r>
              <a:rPr lang="en-US" altLang="zh-TW"/>
              <a:t>solution</a:t>
            </a:r>
            <a:r>
              <a:rPr lang="zh-TW" altLang="en-US"/>
              <a:t> </a:t>
            </a:r>
            <a:r>
              <a:rPr lang="en-US" altLang="zh-TW"/>
              <a:t>and</a:t>
            </a:r>
            <a:r>
              <a:rPr lang="zh-TW" altLang="en-US"/>
              <a:t> </a:t>
            </a:r>
            <a:r>
              <a:rPr lang="en-US" altLang="zh-TW"/>
              <a:t>a</a:t>
            </a:r>
            <a:r>
              <a:rPr lang="zh-TW" altLang="en-US"/>
              <a:t> </a:t>
            </a:r>
            <a:r>
              <a:rPr lang="en-US" altLang="zh-TW"/>
              <a:t>budget-friendly</a:t>
            </a:r>
            <a:r>
              <a:rPr lang="zh-TW" altLang="en-US"/>
              <a:t> </a:t>
            </a:r>
            <a:r>
              <a:rPr lang="en-US" altLang="zh-TW"/>
              <a:t>choice</a:t>
            </a:r>
            <a:r>
              <a:rPr lang="zh-TW" altLang="en-US"/>
              <a:t> </a:t>
            </a:r>
            <a:r>
              <a:rPr lang="en-US" altLang="zh-TW"/>
              <a:t>of</a:t>
            </a:r>
            <a:r>
              <a:rPr lang="zh-TW" altLang="en-US"/>
              <a:t> </a:t>
            </a:r>
            <a:r>
              <a:rPr lang="en-US" altLang="zh-TW"/>
              <a:t>home</a:t>
            </a:r>
            <a:r>
              <a:rPr lang="zh-TW" altLang="en-US"/>
              <a:t> </a:t>
            </a:r>
            <a:r>
              <a:rPr lang="en-US" altLang="zh-TW"/>
              <a:t>automation</a:t>
            </a:r>
            <a:r>
              <a:rPr lang="zh-TW" altLang="en-US"/>
              <a:t> </a:t>
            </a:r>
            <a:r>
              <a:rPr lang="en-US" altLang="zh-TW"/>
              <a:t>set</a:t>
            </a:r>
            <a:r>
              <a:rPr lang="zh-TW" altLang="en-US"/>
              <a:t> </a:t>
            </a:r>
            <a:r>
              <a:rPr lang="en-US" altLang="zh-TW"/>
              <a:t>in</a:t>
            </a:r>
            <a:r>
              <a:rPr lang="zh-TW" altLang="en-US"/>
              <a:t> </a:t>
            </a:r>
            <a:r>
              <a:rPr lang="en-US" altLang="zh-TW"/>
              <a:t>the</a:t>
            </a:r>
            <a:r>
              <a:rPr lang="zh-TW" altLang="en-US"/>
              <a:t> </a:t>
            </a:r>
            <a:r>
              <a:rPr lang="en-US" altLang="zh-TW"/>
              <a:t>following</a:t>
            </a:r>
            <a:r>
              <a:rPr lang="zh-TW" altLang="en-US"/>
              <a:t> </a:t>
            </a:r>
            <a:r>
              <a:rPr lang="en-US" altLang="zh-TW"/>
              <a:t>parts.</a:t>
            </a:r>
            <a:r>
              <a:rPr lang="zh-TW" altLang="en-US"/>
              <a:t> </a:t>
            </a:r>
            <a:r>
              <a:rPr lang="en-US" altLang="zh-TW"/>
              <a:t>Let</a:t>
            </a:r>
            <a:r>
              <a:rPr lang="zh-TW" altLang="en-US"/>
              <a:t>’</a:t>
            </a:r>
            <a:r>
              <a:rPr lang="en-US" altLang="zh-TW"/>
              <a:t>s</a:t>
            </a:r>
            <a:r>
              <a:rPr lang="zh-TW" altLang="en-US"/>
              <a:t> </a:t>
            </a:r>
            <a:r>
              <a:rPr lang="en-US" altLang="zh-TW"/>
              <a:t>get</a:t>
            </a:r>
            <a:r>
              <a:rPr lang="zh-TW" altLang="en-US"/>
              <a:t> </a:t>
            </a:r>
            <a:r>
              <a:rPr lang="en-US" altLang="zh-TW"/>
              <a:t>started.</a:t>
            </a:r>
            <a:endParaRPr lang="zh-TW" altLang="en-US"/>
          </a:p>
          <a:p>
            <a:pPr marL="158750" indent="0">
              <a:buNone/>
            </a:pPr>
            <a:endParaRPr lang="zh-TW" altLang="en-US"/>
          </a:p>
          <a:p>
            <a:pPr marL="158750" indent="0">
              <a:buNone/>
            </a:pPr>
            <a:endParaRPr lang="en-US" altLang="zh-TW"/>
          </a:p>
          <a:p>
            <a:pPr marL="158750" indent="0">
              <a:buNone/>
            </a:pPr>
            <a:endParaRPr lang="zh-TW"/>
          </a:p>
          <a:p>
            <a:pPr marL="158750" indent="0">
              <a:buNone/>
            </a:pPr>
            <a:endParaRPr lang="zh-TW"/>
          </a:p>
          <a:p>
            <a:pPr marL="158750" indent="0">
              <a:buNone/>
            </a:pPr>
            <a:endParaRPr lang="zh-TW" altLang="en-US"/>
          </a:p>
        </p:txBody>
      </p:sp>
      <p:sp>
        <p:nvSpPr>
          <p:cNvPr id="4" name="投影片編號版面配置區 3"/>
          <p:cNvSpPr>
            <a:spLocks noGrp="1"/>
          </p:cNvSpPr>
          <p:nvPr>
            <p:ph type="sldNum" sz="quarter" idx="10"/>
          </p:nvPr>
        </p:nvSpPr>
        <p:spPr>
          <a:xfrm>
            <a:off x="3884613" y="8685213"/>
            <a:ext cx="2971800" cy="457200"/>
          </a:xfrm>
          <a:prstGeom prst="rect">
            <a:avLst/>
          </a:prstGeom>
        </p:spPr>
        <p:txBody>
          <a:bodyPr/>
          <a:lstStyle/>
          <a:p>
            <a:fld id="{B9188E17-E6CD-41E0-BF19-5DA72BB7201F}" type="slidenum">
              <a:rPr lang="zh-TW" altLang="en-US" smtClean="0"/>
              <a:pPr/>
              <a:t>9</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hidden="1"/>
          <p:cNvSpPr txBox="1">
            <a:spLocks noGrp="1"/>
          </p:cNvSpPr>
          <p:nvPr>
            <p:ph type="ctrTitle"/>
          </p:nvPr>
        </p:nvSpPr>
        <p:spPr>
          <a:xfrm>
            <a:off x="1642250" y="1870875"/>
            <a:ext cx="5804400" cy="12213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4800">
                <a:latin typeface="Orbitron Black"/>
                <a:ea typeface="Orbitron Black"/>
                <a:cs typeface="Orbitron Black"/>
                <a:sym typeface="Orbitron Black"/>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hidden="1"/>
          <p:cNvSpPr txBox="1">
            <a:spLocks noGrp="1"/>
          </p:cNvSpPr>
          <p:nvPr>
            <p:ph type="subTitle" idx="1"/>
          </p:nvPr>
        </p:nvSpPr>
        <p:spPr>
          <a:xfrm>
            <a:off x="2392500" y="323805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8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grpSp>
        <p:nvGrpSpPr>
          <p:cNvPr id="2" name="群組 1" hidden="1">
            <a:extLst>
              <a:ext uri="{FF2B5EF4-FFF2-40B4-BE49-F238E27FC236}">
                <a16:creationId xmlns:a16="http://schemas.microsoft.com/office/drawing/2014/main" id="{8EF5E2B0-A3D8-484B-A140-A77F66D22FC9}"/>
              </a:ext>
            </a:extLst>
          </p:cNvPr>
          <p:cNvGrpSpPr/>
          <p:nvPr userDrawn="1"/>
        </p:nvGrpSpPr>
        <p:grpSpPr>
          <a:xfrm>
            <a:off x="-1777700" y="-3861800"/>
            <a:ext cx="12413575" cy="11019451"/>
            <a:chOff x="-1777700" y="-3861800"/>
            <a:chExt cx="12413575" cy="11019451"/>
          </a:xfrm>
        </p:grpSpPr>
        <p:sp>
          <p:nvSpPr>
            <p:cNvPr id="11" name="Google Shape;11;p2"/>
            <p:cNvSpPr/>
            <p:nvPr/>
          </p:nvSpPr>
          <p:spPr>
            <a:xfrm>
              <a:off x="2509175" y="-3861800"/>
              <a:ext cx="4830000" cy="4830300"/>
            </a:xfrm>
            <a:prstGeom prst="ellipse">
              <a:avLst/>
            </a:prstGeom>
            <a:solidFill>
              <a:schemeClr val="dk2"/>
            </a:solidFill>
            <a:ln>
              <a:noFill/>
            </a:ln>
            <a:effectLst>
              <a:outerShdw blurRad="57150" dist="19050" dir="5400000" algn="bl" rotWithShape="0">
                <a:schemeClr val="accent1">
                  <a:alpha val="4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446650" y="3964738"/>
              <a:ext cx="1260600" cy="1260600"/>
            </a:xfrm>
            <a:prstGeom prst="ellipse">
              <a:avLst/>
            </a:prstGeom>
            <a:gradFill>
              <a:gsLst>
                <a:gs pos="0">
                  <a:srgbClr val="8DF1FF"/>
                </a:gs>
                <a:gs pos="30000">
                  <a:srgbClr val="F2CEFF"/>
                </a:gs>
                <a:gs pos="100000">
                  <a:srgbClr val="0445FF"/>
                </a:gs>
              </a:gsLst>
              <a:lin ang="8100019" scaled="0"/>
            </a:gradFill>
            <a:ln>
              <a:noFill/>
            </a:ln>
            <a:effectLst>
              <a:outerShdw blurRad="57150" dist="19050" dir="5400000" algn="bl" rotWithShape="0">
                <a:srgbClr val="4877FF">
                  <a:alpha val="7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777700" y="1816800"/>
              <a:ext cx="3524100" cy="3524100"/>
            </a:xfrm>
            <a:prstGeom prst="ellipse">
              <a:avLst/>
            </a:prstGeom>
            <a:gradFill>
              <a:gsLst>
                <a:gs pos="0">
                  <a:srgbClr val="8DF1FF"/>
                </a:gs>
                <a:gs pos="30000">
                  <a:srgbClr val="F2CEFF"/>
                </a:gs>
                <a:gs pos="100000">
                  <a:srgbClr val="0445FF"/>
                </a:gs>
              </a:gsLst>
              <a:lin ang="8100019" scaled="0"/>
            </a:gradFill>
            <a:ln>
              <a:noFill/>
            </a:ln>
            <a:effectLst>
              <a:outerShdw blurRad="57150" dist="19050" dir="5400000" algn="bl" rotWithShape="0">
                <a:schemeClr val="accent1">
                  <a:alpha val="4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111775" y="-1569850"/>
              <a:ext cx="3524100" cy="3524100"/>
            </a:xfrm>
            <a:prstGeom prst="ellipse">
              <a:avLst/>
            </a:prstGeom>
            <a:gradFill>
              <a:gsLst>
                <a:gs pos="0">
                  <a:srgbClr val="8DF1FF"/>
                </a:gs>
                <a:gs pos="30000">
                  <a:srgbClr val="F2CEFF"/>
                </a:gs>
                <a:gs pos="100000">
                  <a:srgbClr val="0445FF"/>
                </a:gs>
              </a:gsLst>
              <a:lin ang="8100019" scaled="0"/>
            </a:gradFill>
            <a:ln>
              <a:noFill/>
            </a:ln>
            <a:effectLst>
              <a:outerShdw blurRad="57150" dist="19050" dir="5400000" algn="bl" rotWithShape="0">
                <a:schemeClr val="accent1">
                  <a:alpha val="4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oogle Shape;15;p2"/>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rot="-9134663" flipH="1">
              <a:off x="-1755148" y="3031026"/>
              <a:ext cx="5981304" cy="4126625"/>
            </a:xfrm>
            <a:prstGeom prst="rect">
              <a:avLst/>
            </a:prstGeom>
            <a:noFill/>
            <a:ln>
              <a:noFill/>
            </a:ln>
          </p:spPr>
        </p:pic>
        <p:pic>
          <p:nvPicPr>
            <p:cNvPr id="16" name="Google Shape;16;p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2359540" flipH="1">
              <a:off x="6573591" y="-1878314"/>
              <a:ext cx="3498423" cy="2413614"/>
            </a:xfrm>
            <a:prstGeom prst="rect">
              <a:avLst/>
            </a:prstGeom>
            <a:noFill/>
            <a:ln>
              <a:noFill/>
            </a:ln>
          </p:spPr>
        </p:pic>
        <p:pic>
          <p:nvPicPr>
            <p:cNvPr id="17" name="Google Shape;17;p2"/>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8099997" flipH="1">
              <a:off x="906367" y="-2284251"/>
              <a:ext cx="4111489" cy="2836579"/>
            </a:xfrm>
            <a:prstGeom prst="rect">
              <a:avLst/>
            </a:prstGeom>
            <a:noFill/>
            <a:ln>
              <a:noFill/>
            </a:ln>
          </p:spPr>
        </p:pic>
        <p:pic>
          <p:nvPicPr>
            <p:cNvPr id="18" name="Google Shape;18;p2"/>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rot="7200074" flipH="1">
              <a:off x="6735534" y="2930973"/>
              <a:ext cx="4276576" cy="2950509"/>
            </a:xfrm>
            <a:prstGeom prst="rect">
              <a:avLst/>
            </a:prstGeom>
            <a:noFill/>
            <a:ln>
              <a:noFill/>
            </a:ln>
          </p:spPr>
        </p:pic>
        <p:pic>
          <p:nvPicPr>
            <p:cNvPr id="19" name="Google Shape;19;p2"/>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rot="2051224">
              <a:off x="7536343" y="152779"/>
              <a:ext cx="709013" cy="537293"/>
            </a:xfrm>
            <a:prstGeom prst="rect">
              <a:avLst/>
            </a:prstGeom>
            <a:noFill/>
            <a:ln>
              <a:noFill/>
            </a:ln>
          </p:spPr>
        </p:pic>
        <p:sp>
          <p:nvSpPr>
            <p:cNvPr id="20" name="Google Shape;20;p2"/>
            <p:cNvSpPr/>
            <p:nvPr/>
          </p:nvSpPr>
          <p:spPr>
            <a:xfrm>
              <a:off x="-680625" y="-262950"/>
              <a:ext cx="1633500" cy="1633500"/>
            </a:xfrm>
            <a:prstGeom prst="ellipse">
              <a:avLst/>
            </a:prstGeom>
            <a:solidFill>
              <a:schemeClr val="dk2"/>
            </a:solidFill>
            <a:ln>
              <a:noFill/>
            </a:ln>
            <a:effectLst>
              <a:outerShdw blurRad="57150" dist="19050" dir="5400000" algn="bl" rotWithShape="0">
                <a:schemeClr val="accent1">
                  <a:alpha val="4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圖片 3">
            <a:extLst>
              <a:ext uri="{FF2B5EF4-FFF2-40B4-BE49-F238E27FC236}">
                <a16:creationId xmlns:a16="http://schemas.microsoft.com/office/drawing/2014/main" id="{52EFD9D7-E5AC-40A3-852D-57226896A2E1}"/>
              </a:ext>
            </a:extLst>
          </p:cNvPr>
          <p:cNvPicPr>
            <a:picLocks noChangeAspect="1"/>
          </p:cNvPicPr>
          <p:nvPr userDrawn="1"/>
        </p:nvPicPr>
        <p:blipFill>
          <a:blip r:embed="rId7"/>
          <a:srcRect/>
          <a:stretch/>
        </p:blipFill>
        <p:spPr>
          <a:xfrm>
            <a:off x="0" y="0"/>
            <a:ext cx="9144000" cy="51435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userDrawn="1">
  <p:cSld name="TITLE_AND_TWO_COLUMNS">
    <p:spTree>
      <p:nvGrpSpPr>
        <p:cNvPr id="1" name="Shape 34"/>
        <p:cNvGrpSpPr/>
        <p:nvPr/>
      </p:nvGrpSpPr>
      <p:grpSpPr>
        <a:xfrm>
          <a:off x="0" y="0"/>
          <a:ext cx="0" cy="0"/>
          <a:chOff x="0" y="0"/>
          <a:chExt cx="0" cy="0"/>
        </a:xfrm>
      </p:grpSpPr>
      <p:pic>
        <p:nvPicPr>
          <p:cNvPr id="3" name="圖片 2" descr="一張含有 光, 黑暗 的圖片&#10;&#10;自動產生的描述">
            <a:extLst>
              <a:ext uri="{FF2B5EF4-FFF2-40B4-BE49-F238E27FC236}">
                <a16:creationId xmlns:a16="http://schemas.microsoft.com/office/drawing/2014/main" id="{B5AE96CC-345A-4C19-912F-F31D4E17C9A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4" name="Google Shape;44;p5"/>
          <p:cNvSpPr txBox="1">
            <a:spLocks noGrp="1"/>
          </p:cNvSpPr>
          <p:nvPr>
            <p:ph type="title"/>
          </p:nvPr>
        </p:nvSpPr>
        <p:spPr>
          <a:xfrm>
            <a:off x="720000" y="2655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4000">
                <a:solidFill>
                  <a:schemeClr val="bg1"/>
                </a:solidFill>
                <a:latin typeface="微軟正黑體" panose="020B0604030504040204" pitchFamily="34" charset="-120"/>
                <a:ea typeface="微軟正黑體" panose="020B0604030504040204" pitchFamily="34" charset="-120"/>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34"/>
        <p:cNvGrpSpPr/>
        <p:nvPr/>
      </p:nvGrpSpPr>
      <p:grpSpPr>
        <a:xfrm>
          <a:off x="0" y="0"/>
          <a:ext cx="0" cy="0"/>
          <a:chOff x="0" y="0"/>
          <a:chExt cx="0" cy="0"/>
        </a:xfrm>
      </p:grpSpPr>
      <p:pic>
        <p:nvPicPr>
          <p:cNvPr id="3" name="圖片 2">
            <a:extLst>
              <a:ext uri="{FF2B5EF4-FFF2-40B4-BE49-F238E27FC236}">
                <a16:creationId xmlns:a16="http://schemas.microsoft.com/office/drawing/2014/main" id="{B5AE96CC-345A-4C19-912F-F31D4E17C9AC}"/>
              </a:ext>
            </a:extLst>
          </p:cNvPr>
          <p:cNvPicPr>
            <a:picLocks noChangeAspect="1"/>
          </p:cNvPicPr>
          <p:nvPr userDrawn="1"/>
        </p:nvPicPr>
        <p:blipFill>
          <a:blip r:embed="rId2"/>
          <a:srcRect/>
          <a:stretch/>
        </p:blipFill>
        <p:spPr>
          <a:xfrm>
            <a:off x="0" y="0"/>
            <a:ext cx="9144000" cy="5143500"/>
          </a:xfrm>
          <a:prstGeom prst="rect">
            <a:avLst/>
          </a:prstGeom>
        </p:spPr>
      </p:pic>
      <p:sp>
        <p:nvSpPr>
          <p:cNvPr id="44" name="Google Shape;44;p5"/>
          <p:cNvSpPr txBox="1">
            <a:spLocks noGrp="1"/>
          </p:cNvSpPr>
          <p:nvPr>
            <p:ph type="title"/>
          </p:nvPr>
        </p:nvSpPr>
        <p:spPr>
          <a:xfrm>
            <a:off x="720000" y="2655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4000">
                <a:solidFill>
                  <a:schemeClr val="bg1"/>
                </a:solidFill>
                <a:latin typeface="微軟正黑體" panose="020B0604030504040204" pitchFamily="34" charset="-120"/>
                <a:ea typeface="微軟正黑體" panose="020B0604030504040204" pitchFamily="34" charset="-120"/>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Tree>
    <p:extLst>
      <p:ext uri="{BB962C8B-B14F-4D97-AF65-F5344CB8AC3E}">
        <p14:creationId xmlns:p14="http://schemas.microsoft.com/office/powerpoint/2010/main" val="410013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34"/>
        <p:cNvGrpSpPr/>
        <p:nvPr/>
      </p:nvGrpSpPr>
      <p:grpSpPr>
        <a:xfrm>
          <a:off x="0" y="0"/>
          <a:ext cx="0" cy="0"/>
          <a:chOff x="0" y="0"/>
          <a:chExt cx="0" cy="0"/>
        </a:xfrm>
      </p:grpSpPr>
      <p:pic>
        <p:nvPicPr>
          <p:cNvPr id="3" name="圖片 2">
            <a:extLst>
              <a:ext uri="{FF2B5EF4-FFF2-40B4-BE49-F238E27FC236}">
                <a16:creationId xmlns:a16="http://schemas.microsoft.com/office/drawing/2014/main" id="{B5AE96CC-345A-4C19-912F-F31D4E17C9AC}"/>
              </a:ext>
            </a:extLst>
          </p:cNvPr>
          <p:cNvPicPr>
            <a:picLocks noChangeAspect="1"/>
          </p:cNvPicPr>
          <p:nvPr userDrawn="1"/>
        </p:nvPicPr>
        <p:blipFill>
          <a:blip r:embed="rId2"/>
          <a:srcRect/>
          <a:stretch/>
        </p:blipFill>
        <p:spPr>
          <a:xfrm>
            <a:off x="0" y="0"/>
            <a:ext cx="9144000" cy="5143500"/>
          </a:xfrm>
          <a:prstGeom prst="rect">
            <a:avLst/>
          </a:prstGeom>
        </p:spPr>
      </p:pic>
      <p:sp>
        <p:nvSpPr>
          <p:cNvPr id="44" name="Google Shape;44;p5"/>
          <p:cNvSpPr txBox="1">
            <a:spLocks noGrp="1"/>
          </p:cNvSpPr>
          <p:nvPr>
            <p:ph type="title"/>
          </p:nvPr>
        </p:nvSpPr>
        <p:spPr>
          <a:xfrm>
            <a:off x="720000" y="2655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4000">
                <a:solidFill>
                  <a:schemeClr val="bg1"/>
                </a:solidFill>
                <a:latin typeface="微軟正黑體" panose="020B0604030504040204" pitchFamily="34" charset="-120"/>
                <a:ea typeface="微軟正黑體" panose="020B0604030504040204" pitchFamily="34" charset="-120"/>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Tree>
    <p:extLst>
      <p:ext uri="{BB962C8B-B14F-4D97-AF65-F5344CB8AC3E}">
        <p14:creationId xmlns:p14="http://schemas.microsoft.com/office/powerpoint/2010/main" val="2300215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34"/>
        <p:cNvGrpSpPr/>
        <p:nvPr/>
      </p:nvGrpSpPr>
      <p:grpSpPr>
        <a:xfrm>
          <a:off x="0" y="0"/>
          <a:ext cx="0" cy="0"/>
          <a:chOff x="0" y="0"/>
          <a:chExt cx="0" cy="0"/>
        </a:xfrm>
      </p:grpSpPr>
      <p:pic>
        <p:nvPicPr>
          <p:cNvPr id="6" name="圖片 5">
            <a:extLst>
              <a:ext uri="{FF2B5EF4-FFF2-40B4-BE49-F238E27FC236}">
                <a16:creationId xmlns:a16="http://schemas.microsoft.com/office/drawing/2014/main" id="{FDDDBC6E-AE72-4AF3-8FF3-B9DDC42EDAD8}"/>
              </a:ext>
            </a:extLst>
          </p:cNvPr>
          <p:cNvPicPr>
            <a:picLocks noChangeAspect="1"/>
          </p:cNvPicPr>
          <p:nvPr userDrawn="1"/>
        </p:nvPicPr>
        <p:blipFill>
          <a:blip r:embed="rId2"/>
          <a:srcRect/>
          <a:stretch/>
        </p:blipFill>
        <p:spPr>
          <a:xfrm>
            <a:off x="0" y="0"/>
            <a:ext cx="9144000" cy="5143500"/>
          </a:xfrm>
          <a:prstGeom prst="rect">
            <a:avLst/>
          </a:prstGeom>
        </p:spPr>
      </p:pic>
      <p:sp>
        <p:nvSpPr>
          <p:cNvPr id="44" name="Google Shape;44;p5"/>
          <p:cNvSpPr txBox="1">
            <a:spLocks noGrp="1"/>
          </p:cNvSpPr>
          <p:nvPr>
            <p:ph type="title"/>
          </p:nvPr>
        </p:nvSpPr>
        <p:spPr>
          <a:xfrm>
            <a:off x="720000" y="838200"/>
            <a:ext cx="3293200" cy="3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4000">
                <a:solidFill>
                  <a:schemeClr val="bg1"/>
                </a:solidFill>
                <a:latin typeface="微軟正黑體" panose="020B0604030504040204" pitchFamily="34" charset="-120"/>
                <a:ea typeface="微軟正黑體" panose="020B0604030504040204" pitchFamily="34" charset="-120"/>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Tree>
    <p:extLst>
      <p:ext uri="{BB962C8B-B14F-4D97-AF65-F5344CB8AC3E}">
        <p14:creationId xmlns:p14="http://schemas.microsoft.com/office/powerpoint/2010/main" val="3723226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34"/>
        <p:cNvGrpSpPr/>
        <p:nvPr/>
      </p:nvGrpSpPr>
      <p:grpSpPr>
        <a:xfrm>
          <a:off x="0" y="0"/>
          <a:ext cx="0" cy="0"/>
          <a:chOff x="0" y="0"/>
          <a:chExt cx="0" cy="0"/>
        </a:xfrm>
      </p:grpSpPr>
      <p:pic>
        <p:nvPicPr>
          <p:cNvPr id="15" name="圖片 14" descr="一張含有 文字, 室內 的圖片&#10;&#10;自動產生的描述">
            <a:extLst>
              <a:ext uri="{FF2B5EF4-FFF2-40B4-BE49-F238E27FC236}">
                <a16:creationId xmlns:a16="http://schemas.microsoft.com/office/drawing/2014/main" id="{57FD907D-2A72-4C7F-9BBC-2D692EAF7823}"/>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4" name="圖片 3">
            <a:extLst>
              <a:ext uri="{FF2B5EF4-FFF2-40B4-BE49-F238E27FC236}">
                <a16:creationId xmlns:a16="http://schemas.microsoft.com/office/drawing/2014/main" id="{0A0E4164-2D3A-4609-8EF3-03733C60A2B4}"/>
              </a:ext>
            </a:extLst>
          </p:cNvPr>
          <p:cNvPicPr>
            <a:picLocks noChangeAspect="1"/>
          </p:cNvPicPr>
          <p:nvPr userDrawn="1"/>
        </p:nvPicPr>
        <p:blipFill>
          <a:blip r:embed="rId3"/>
          <a:srcRect/>
          <a:stretch/>
        </p:blipFill>
        <p:spPr>
          <a:xfrm>
            <a:off x="0" y="0"/>
            <a:ext cx="9144000" cy="5143500"/>
          </a:xfrm>
          <a:prstGeom prst="rect">
            <a:avLst/>
          </a:prstGeom>
        </p:spPr>
      </p:pic>
      <p:sp>
        <p:nvSpPr>
          <p:cNvPr id="44" name="Google Shape;44;p5"/>
          <p:cNvSpPr txBox="1">
            <a:spLocks noGrp="1"/>
          </p:cNvSpPr>
          <p:nvPr>
            <p:ph type="title"/>
          </p:nvPr>
        </p:nvSpPr>
        <p:spPr>
          <a:xfrm>
            <a:off x="720000" y="838200"/>
            <a:ext cx="3293200" cy="3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4000">
                <a:solidFill>
                  <a:schemeClr val="bg1"/>
                </a:solidFill>
                <a:latin typeface="微軟正黑體" panose="020B0604030504040204" pitchFamily="34" charset="-120"/>
                <a:ea typeface="微軟正黑體" panose="020B0604030504040204" pitchFamily="34" charset="-120"/>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Tree>
    <p:extLst>
      <p:ext uri="{BB962C8B-B14F-4D97-AF65-F5344CB8AC3E}">
        <p14:creationId xmlns:p14="http://schemas.microsoft.com/office/powerpoint/2010/main" val="1318356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標題投影片">
    <p:spTree>
      <p:nvGrpSpPr>
        <p:cNvPr id="1" name=""/>
        <p:cNvGrpSpPr/>
        <p:nvPr/>
      </p:nvGrpSpPr>
      <p:grpSpPr>
        <a:xfrm>
          <a:off x="0" y="0"/>
          <a:ext cx="0" cy="0"/>
          <a:chOff x="0" y="0"/>
          <a:chExt cx="0" cy="0"/>
        </a:xfrm>
      </p:grpSpPr>
      <p:sp>
        <p:nvSpPr>
          <p:cNvPr id="10" name="標題 1" hidden="1">
            <a:extLst>
              <a:ext uri="{FF2B5EF4-FFF2-40B4-BE49-F238E27FC236}">
                <a16:creationId xmlns:a16="http://schemas.microsoft.com/office/drawing/2014/main" id="{8A2FC739-C379-4621-ACCB-DAD31445AFF0}"/>
              </a:ext>
            </a:extLst>
          </p:cNvPr>
          <p:cNvSpPr>
            <a:spLocks noGrp="1"/>
          </p:cNvSpPr>
          <p:nvPr>
            <p:ph type="title"/>
          </p:nvPr>
        </p:nvSpPr>
        <p:spPr>
          <a:xfrm>
            <a:off x="240517" y="91830"/>
            <a:ext cx="8392112" cy="994172"/>
          </a:xfrm>
        </p:spPr>
        <p:txBody>
          <a:bodyPr>
            <a:normAutofit/>
          </a:bodyPr>
          <a:lstStyle>
            <a:lvl1pPr algn="l">
              <a:defRPr sz="2900" b="0">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pic>
        <p:nvPicPr>
          <p:cNvPr id="3" name="圖片 2">
            <a:extLst>
              <a:ext uri="{FF2B5EF4-FFF2-40B4-BE49-F238E27FC236}">
                <a16:creationId xmlns:a16="http://schemas.microsoft.com/office/drawing/2014/main" id="{DC339307-7423-42F5-BB18-64B6AF4E1F83}"/>
              </a:ext>
            </a:extLst>
          </p:cNvPr>
          <p:cNvPicPr>
            <a:picLocks noChangeAspect="1"/>
          </p:cNvPicPr>
          <p:nvPr userDrawn="1"/>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3817788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gradFill>
          <a:gsLst>
            <a:gs pos="0">
              <a:srgbClr val="2B2929"/>
            </a:gs>
            <a:gs pos="100000">
              <a:srgbClr val="010203"/>
            </a:gs>
          </a:gsLst>
          <a:lin ang="5400700" scaled="0"/>
        </a:gradFill>
        <a:effectLst/>
      </p:bgPr>
    </p:bg>
    <p:spTree>
      <p:nvGrpSpPr>
        <p:cNvPr id="1" name="Shape 41"/>
        <p:cNvGrpSpPr/>
        <p:nvPr/>
      </p:nvGrpSpPr>
      <p:grpSpPr>
        <a:xfrm>
          <a:off x="0" y="0"/>
          <a:ext cx="0" cy="0"/>
          <a:chOff x="0" y="0"/>
          <a:chExt cx="0" cy="0"/>
        </a:xfrm>
      </p:grpSpPr>
      <p:pic>
        <p:nvPicPr>
          <p:cNvPr id="3" name="圖片 2">
            <a:extLst>
              <a:ext uri="{FF2B5EF4-FFF2-40B4-BE49-F238E27FC236}">
                <a16:creationId xmlns:a16="http://schemas.microsoft.com/office/drawing/2014/main" id="{41E15199-9DC2-4A95-9110-B7C2F8C7FBD3}"/>
              </a:ext>
            </a:extLst>
          </p:cNvPr>
          <p:cNvPicPr>
            <a:picLocks noChangeAspect="1"/>
          </p:cNvPicPr>
          <p:nvPr userDrawn="1"/>
        </p:nvPicPr>
        <p:blipFill>
          <a:blip r:embed="rId2"/>
          <a:srcRect/>
          <a:stretch/>
        </p:blipFill>
        <p:spPr>
          <a:xfrm>
            <a:off x="0" y="0"/>
            <a:ext cx="9144000" cy="5143500"/>
          </a:xfrm>
          <a:prstGeom prst="rect">
            <a:avLst/>
          </a:prstGeom>
        </p:spPr>
      </p:pic>
      <p:sp>
        <p:nvSpPr>
          <p:cNvPr id="46" name="Google Shape;46;p6"/>
          <p:cNvSpPr txBox="1">
            <a:spLocks noGrp="1"/>
          </p:cNvSpPr>
          <p:nvPr>
            <p:ph type="title"/>
          </p:nvPr>
        </p:nvSpPr>
        <p:spPr>
          <a:xfrm>
            <a:off x="713225" y="368825"/>
            <a:ext cx="7707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rgbClr val="FFFFFF"/>
                </a:solidFill>
                <a:latin typeface="+mj-ea"/>
                <a:ea typeface="+mj-e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998342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300"/>
              <a:buFont typeface="Orbitron Black"/>
              <a:buNone/>
              <a:defRPr sz="2300">
                <a:solidFill>
                  <a:schemeClr val="dk1"/>
                </a:solidFill>
                <a:latin typeface="Orbitron Black"/>
                <a:ea typeface="Orbitron Black"/>
                <a:cs typeface="Orbitron Black"/>
                <a:sym typeface="Orbitron Black"/>
              </a:defRPr>
            </a:lvl1pPr>
            <a:lvl2pPr lvl="1"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2pPr>
            <a:lvl3pPr lvl="2"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3pPr>
            <a:lvl4pPr lvl="3"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4pPr>
            <a:lvl5pPr lvl="4"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5pPr>
            <a:lvl6pPr lvl="5"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6pPr>
            <a:lvl7pPr lvl="6"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7pPr>
            <a:lvl8pPr lvl="7"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8pPr>
            <a:lvl9pPr lvl="8"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1pPr>
            <a:lvl2pPr marL="914400" lvl="1" indent="-317500">
              <a:lnSpc>
                <a:spcPct val="115000"/>
              </a:lnSpc>
              <a:spcBef>
                <a:spcPts val="160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2pPr>
            <a:lvl3pPr marL="1371600" lvl="2" indent="-317500">
              <a:lnSpc>
                <a:spcPct val="115000"/>
              </a:lnSpc>
              <a:spcBef>
                <a:spcPts val="160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3pPr>
            <a:lvl4pPr marL="1828800" lvl="3" indent="-317500">
              <a:lnSpc>
                <a:spcPct val="115000"/>
              </a:lnSpc>
              <a:spcBef>
                <a:spcPts val="160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4pPr>
            <a:lvl5pPr marL="2286000" lvl="4" indent="-317500">
              <a:lnSpc>
                <a:spcPct val="115000"/>
              </a:lnSpc>
              <a:spcBef>
                <a:spcPts val="160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5pPr>
            <a:lvl6pPr marL="2743200" lvl="5" indent="-317500">
              <a:lnSpc>
                <a:spcPct val="115000"/>
              </a:lnSpc>
              <a:spcBef>
                <a:spcPts val="160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6pPr>
            <a:lvl7pPr marL="3200400" lvl="6" indent="-317500">
              <a:lnSpc>
                <a:spcPct val="115000"/>
              </a:lnSpc>
              <a:spcBef>
                <a:spcPts val="160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7pPr>
            <a:lvl8pPr marL="3657600" lvl="7" indent="-317500">
              <a:lnSpc>
                <a:spcPct val="115000"/>
              </a:lnSpc>
              <a:spcBef>
                <a:spcPts val="160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8pPr>
            <a:lvl9pPr marL="4114800" lvl="8" indent="-317500">
              <a:lnSpc>
                <a:spcPct val="115000"/>
              </a:lnSpc>
              <a:spcBef>
                <a:spcPts val="1600"/>
              </a:spcBef>
              <a:spcAft>
                <a:spcPts val="160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9pPr>
          </a:lstStyle>
          <a:p>
            <a:endParaRPr/>
          </a:p>
        </p:txBody>
      </p:sp>
    </p:spTree>
  </p:cSld>
  <p:clrMap bg1="lt1" tx1="dk1" bg2="dk2" tx2="lt2" accent1="accent1" accent2="accent2" accent3="accent3" accent4="accent4" accent5="accent5" accent6="accent6" hlink="hlink" folHlink="folHlink"/>
  <p:sldLayoutIdLst>
    <p:sldLayoutId id="2147483694" r:id="rId1"/>
    <p:sldLayoutId id="2147483700" r:id="rId2"/>
    <p:sldLayoutId id="2147483692" r:id="rId3"/>
    <p:sldLayoutId id="2147483691" r:id="rId4"/>
    <p:sldLayoutId id="2147483695" r:id="rId5"/>
    <p:sldLayoutId id="2147483693" r:id="rId6"/>
    <p:sldLayoutId id="2147483689" r:id="rId7"/>
    <p:sldLayoutId id="214748370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712" userDrawn="1">
          <p15:clr>
            <a:srgbClr val="F26B43"/>
          </p15:clr>
        </p15:guide>
        <p15:guide id="2" pos="2880" userDrawn="1">
          <p15:clr>
            <a:srgbClr val="F26B43"/>
          </p15:clr>
        </p15:guide>
        <p15:guide id="3" pos="312" userDrawn="1">
          <p15:clr>
            <a:srgbClr val="F26B43"/>
          </p15:clr>
        </p15:guide>
        <p15:guide id="4" pos="5440" userDrawn="1">
          <p15:clr>
            <a:srgbClr val="F26B43"/>
          </p15:clr>
        </p15:guide>
        <p15:guide id="5" orient="horz" pos="480" userDrawn="1">
          <p15:clr>
            <a:srgbClr val="F26B43"/>
          </p15:clr>
        </p15:guide>
        <p15:guide id="6" orient="horz" pos="528" userDrawn="1">
          <p15:clr>
            <a:srgbClr val="F26B43"/>
          </p15:clr>
        </p15:guide>
        <p15:guide id="7" orient="horz" pos="2944" userDrawn="1">
          <p15:clr>
            <a:srgbClr val="F26B43"/>
          </p15:clr>
        </p15:guide>
        <p15:guide id="8" orient="horz" pos="28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1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svg"/><Relationship Id="rId18" Type="http://schemas.openxmlformats.org/officeDocument/2006/relationships/image" Target="../media/image107.png"/><Relationship Id="rId3" Type="http://schemas.openxmlformats.org/officeDocument/2006/relationships/image" Target="../media/image92.png"/><Relationship Id="rId21" Type="http://schemas.openxmlformats.org/officeDocument/2006/relationships/image" Target="../media/image110.sv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svg"/><Relationship Id="rId25" Type="http://schemas.openxmlformats.org/officeDocument/2006/relationships/image" Target="../media/image114.svg"/><Relationship Id="rId2" Type="http://schemas.openxmlformats.org/officeDocument/2006/relationships/notesSlide" Target="../notesSlides/notesSlide18.xml"/><Relationship Id="rId16" Type="http://schemas.openxmlformats.org/officeDocument/2006/relationships/image" Target="../media/image105.png"/><Relationship Id="rId20" Type="http://schemas.openxmlformats.org/officeDocument/2006/relationships/image" Target="../media/image109.png"/><Relationship Id="rId1" Type="http://schemas.openxmlformats.org/officeDocument/2006/relationships/slideLayout" Target="../slideLayouts/slideLayout4.xml"/><Relationship Id="rId6" Type="http://schemas.openxmlformats.org/officeDocument/2006/relationships/image" Target="../media/image95.png"/><Relationship Id="rId11" Type="http://schemas.openxmlformats.org/officeDocument/2006/relationships/image" Target="../media/image100.png"/><Relationship Id="rId24" Type="http://schemas.openxmlformats.org/officeDocument/2006/relationships/image" Target="../media/image113.png"/><Relationship Id="rId5" Type="http://schemas.openxmlformats.org/officeDocument/2006/relationships/image" Target="../media/image94.png"/><Relationship Id="rId15" Type="http://schemas.openxmlformats.org/officeDocument/2006/relationships/image" Target="../media/image104.svg"/><Relationship Id="rId23" Type="http://schemas.openxmlformats.org/officeDocument/2006/relationships/image" Target="../media/image112.svg"/><Relationship Id="rId10" Type="http://schemas.openxmlformats.org/officeDocument/2006/relationships/image" Target="../media/image99.png"/><Relationship Id="rId19" Type="http://schemas.openxmlformats.org/officeDocument/2006/relationships/image" Target="../media/image108.sv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 Id="rId22" Type="http://schemas.openxmlformats.org/officeDocument/2006/relationships/image" Target="../media/image1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svg"/><Relationship Id="rId4" Type="http://schemas.openxmlformats.org/officeDocument/2006/relationships/image" Target="../media/image18.jpe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20.png"/><Relationship Id="rId4" Type="http://schemas.openxmlformats.org/officeDocument/2006/relationships/image" Target="../media/image119.png"/></Relationships>
</file>

<file path=ppt/slides/_rels/slide22.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23.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29.svg"/><Relationship Id="rId11" Type="http://schemas.openxmlformats.org/officeDocument/2006/relationships/image" Target="../media/image134.sv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2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38.png"/><Relationship Id="rId4" Type="http://schemas.openxmlformats.org/officeDocument/2006/relationships/image" Target="../media/image137.png"/></Relationships>
</file>

<file path=ppt/slides/_rels/slide2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26.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emf"/><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44.emf"/><Relationship Id="rId11" Type="http://schemas.openxmlformats.org/officeDocument/2006/relationships/image" Target="../media/image149.png"/><Relationship Id="rId5" Type="http://schemas.openxmlformats.org/officeDocument/2006/relationships/image" Target="../media/image143.emf"/><Relationship Id="rId10" Type="http://schemas.openxmlformats.org/officeDocument/2006/relationships/image" Target="../media/image148.png"/><Relationship Id="rId4" Type="http://schemas.openxmlformats.org/officeDocument/2006/relationships/image" Target="../media/image142.emf"/><Relationship Id="rId9" Type="http://schemas.openxmlformats.org/officeDocument/2006/relationships/image" Target="../media/image147.png"/></Relationships>
</file>

<file path=ppt/slides/_rels/slide2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2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67.svg"/><Relationship Id="rId18" Type="http://schemas.openxmlformats.org/officeDocument/2006/relationships/image" Target="../media/image172.png"/><Relationship Id="rId3" Type="http://schemas.openxmlformats.org/officeDocument/2006/relationships/image" Target="../media/image158.png"/><Relationship Id="rId7" Type="http://schemas.openxmlformats.org/officeDocument/2006/relationships/image" Target="../media/image162.png"/><Relationship Id="rId12" Type="http://schemas.openxmlformats.org/officeDocument/2006/relationships/image" Target="../media/image166.png"/><Relationship Id="rId17" Type="http://schemas.openxmlformats.org/officeDocument/2006/relationships/image" Target="../media/image171.svg"/><Relationship Id="rId2" Type="http://schemas.openxmlformats.org/officeDocument/2006/relationships/notesSlide" Target="../notesSlides/notesSlide30.xml"/><Relationship Id="rId16"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61.png"/><Relationship Id="rId11" Type="http://schemas.openxmlformats.org/officeDocument/2006/relationships/image" Target="../media/image165.png"/><Relationship Id="rId5" Type="http://schemas.openxmlformats.org/officeDocument/2006/relationships/image" Target="../media/image160.jpeg"/><Relationship Id="rId15" Type="http://schemas.openxmlformats.org/officeDocument/2006/relationships/image" Target="../media/image169.svg"/><Relationship Id="rId10" Type="http://schemas.openxmlformats.org/officeDocument/2006/relationships/image" Target="../media/image164.png"/><Relationship Id="rId19" Type="http://schemas.openxmlformats.org/officeDocument/2006/relationships/image" Target="../media/image173.svg"/><Relationship Id="rId4" Type="http://schemas.openxmlformats.org/officeDocument/2006/relationships/image" Target="../media/image159.png"/><Relationship Id="rId9" Type="http://schemas.openxmlformats.org/officeDocument/2006/relationships/image" Target="../media/image163.jpeg"/><Relationship Id="rId14" Type="http://schemas.openxmlformats.org/officeDocument/2006/relationships/image" Target="../media/image168.png"/></Relationships>
</file>

<file path=ppt/slides/_rels/slide31.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4.png"/><Relationship Id="rId18" Type="http://schemas.microsoft.com/office/2007/relationships/hdphoto" Target="../media/hdphoto6.wdp"/><Relationship Id="rId3" Type="http://schemas.openxmlformats.org/officeDocument/2006/relationships/image" Target="../media/image174.png"/><Relationship Id="rId21" Type="http://schemas.openxmlformats.org/officeDocument/2006/relationships/image" Target="../media/image191.png"/><Relationship Id="rId7" Type="http://schemas.openxmlformats.org/officeDocument/2006/relationships/image" Target="../media/image178.png"/><Relationship Id="rId12" Type="http://schemas.openxmlformats.org/officeDocument/2006/relationships/image" Target="../media/image183.png"/><Relationship Id="rId17" Type="http://schemas.openxmlformats.org/officeDocument/2006/relationships/image" Target="../media/image188.png"/><Relationship Id="rId2" Type="http://schemas.openxmlformats.org/officeDocument/2006/relationships/notesSlide" Target="../notesSlides/notesSlide31.xml"/><Relationship Id="rId16" Type="http://schemas.openxmlformats.org/officeDocument/2006/relationships/image" Target="../media/image187.png"/><Relationship Id="rId20" Type="http://schemas.openxmlformats.org/officeDocument/2006/relationships/image" Target="../media/image190.svg"/><Relationship Id="rId1" Type="http://schemas.openxmlformats.org/officeDocument/2006/relationships/slideLayout" Target="../slideLayouts/slideLayout3.xml"/><Relationship Id="rId6" Type="http://schemas.openxmlformats.org/officeDocument/2006/relationships/image" Target="../media/image177.png"/><Relationship Id="rId11" Type="http://schemas.openxmlformats.org/officeDocument/2006/relationships/image" Target="../media/image182.png"/><Relationship Id="rId5" Type="http://schemas.openxmlformats.org/officeDocument/2006/relationships/image" Target="../media/image176.png"/><Relationship Id="rId15" Type="http://schemas.openxmlformats.org/officeDocument/2006/relationships/image" Target="../media/image186.png"/><Relationship Id="rId10" Type="http://schemas.openxmlformats.org/officeDocument/2006/relationships/image" Target="../media/image181.png"/><Relationship Id="rId19" Type="http://schemas.openxmlformats.org/officeDocument/2006/relationships/image" Target="../media/image189.png"/><Relationship Id="rId4" Type="http://schemas.openxmlformats.org/officeDocument/2006/relationships/image" Target="../media/image175.png"/><Relationship Id="rId9" Type="http://schemas.openxmlformats.org/officeDocument/2006/relationships/image" Target="../media/image180.png"/><Relationship Id="rId14" Type="http://schemas.openxmlformats.org/officeDocument/2006/relationships/image" Target="../media/image185.png"/><Relationship Id="rId22" Type="http://schemas.openxmlformats.org/officeDocument/2006/relationships/image" Target="../media/image192.svg"/></Relationships>
</file>

<file path=ppt/slides/_rels/slide32.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3.png"/><Relationship Id="rId7" Type="http://schemas.microsoft.com/office/2007/relationships/hdphoto" Target="../media/hdphoto8.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95.png"/><Relationship Id="rId5" Type="http://schemas.microsoft.com/office/2007/relationships/hdphoto" Target="../media/hdphoto7.wdp"/><Relationship Id="rId10" Type="http://schemas.openxmlformats.org/officeDocument/2006/relationships/image" Target="../media/image197.png"/><Relationship Id="rId4" Type="http://schemas.openxmlformats.org/officeDocument/2006/relationships/image" Target="../media/image194.png"/><Relationship Id="rId9" Type="http://schemas.microsoft.com/office/2007/relationships/hdphoto" Target="../media/hdphoto9.wdp"/></Relationships>
</file>

<file path=ppt/slides/_rels/slide3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200.png"/><Relationship Id="rId10" Type="http://schemas.openxmlformats.org/officeDocument/2006/relationships/image" Target="../media/image204.svg"/><Relationship Id="rId4" Type="http://schemas.openxmlformats.org/officeDocument/2006/relationships/image" Target="../media/image199.png"/><Relationship Id="rId9" Type="http://schemas.openxmlformats.org/officeDocument/2006/relationships/image" Target="../media/image203.png"/></Relationships>
</file>

<file path=ppt/slides/_rels/slide34.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5.png"/><Relationship Id="rId3" Type="http://schemas.openxmlformats.org/officeDocument/2006/relationships/image" Target="../media/image205.jpeg"/><Relationship Id="rId7" Type="http://schemas.openxmlformats.org/officeDocument/2006/relationships/image" Target="../media/image209.png"/><Relationship Id="rId12" Type="http://schemas.openxmlformats.org/officeDocument/2006/relationships/image" Target="../media/image214.png"/><Relationship Id="rId2" Type="http://schemas.openxmlformats.org/officeDocument/2006/relationships/notesSlide" Target="../notesSlides/notesSlide34.xml"/><Relationship Id="rId16" Type="http://schemas.openxmlformats.org/officeDocument/2006/relationships/hyperlink" Target="https://www.qnap.com/en/compatibility-qvr-pro" TargetMode="External"/><Relationship Id="rId1" Type="http://schemas.openxmlformats.org/officeDocument/2006/relationships/slideLayout" Target="../slideLayouts/slideLayout2.xml"/><Relationship Id="rId6" Type="http://schemas.openxmlformats.org/officeDocument/2006/relationships/image" Target="../media/image208.png"/><Relationship Id="rId11" Type="http://schemas.openxmlformats.org/officeDocument/2006/relationships/image" Target="../media/image213.png"/><Relationship Id="rId5" Type="http://schemas.openxmlformats.org/officeDocument/2006/relationships/image" Target="../media/image207.png"/><Relationship Id="rId15" Type="http://schemas.openxmlformats.org/officeDocument/2006/relationships/image" Target="../media/image217.png"/><Relationship Id="rId10" Type="http://schemas.openxmlformats.org/officeDocument/2006/relationships/image" Target="../media/image212.png"/><Relationship Id="rId4" Type="http://schemas.openxmlformats.org/officeDocument/2006/relationships/image" Target="../media/image206.png"/><Relationship Id="rId9" Type="http://schemas.openxmlformats.org/officeDocument/2006/relationships/image" Target="../media/image211.png"/><Relationship Id="rId14" Type="http://schemas.openxmlformats.org/officeDocument/2006/relationships/image" Target="../media/image216.png"/></Relationships>
</file>

<file path=ppt/slides/_rels/slide3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36.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22.png"/><Relationship Id="rId7" Type="http://schemas.openxmlformats.org/officeDocument/2006/relationships/image" Target="../media/image226.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225.png"/><Relationship Id="rId11" Type="http://schemas.openxmlformats.org/officeDocument/2006/relationships/image" Target="../media/image230.jpeg"/><Relationship Id="rId5" Type="http://schemas.openxmlformats.org/officeDocument/2006/relationships/image" Target="../media/image224.png"/><Relationship Id="rId10" Type="http://schemas.openxmlformats.org/officeDocument/2006/relationships/image" Target="../media/image229.png"/><Relationship Id="rId4" Type="http://schemas.openxmlformats.org/officeDocument/2006/relationships/image" Target="../media/image223.png"/><Relationship Id="rId9" Type="http://schemas.openxmlformats.org/officeDocument/2006/relationships/image" Target="../media/image228.png"/></Relationships>
</file>

<file path=ppt/slides/_rels/slide37.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231.png"/><Relationship Id="rId7" Type="http://schemas.openxmlformats.org/officeDocument/2006/relationships/image" Target="../media/image235.tif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38.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38.png"/></Relationships>
</file>

<file path=ppt/slides/_rels/slide3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240.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242.png"/><Relationship Id="rId5" Type="http://schemas.openxmlformats.org/officeDocument/2006/relationships/image" Target="../media/image65.sv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8" Type="http://schemas.openxmlformats.org/officeDocument/2006/relationships/image" Target="../media/image248.svg"/><Relationship Id="rId3" Type="http://schemas.openxmlformats.org/officeDocument/2006/relationships/image" Target="../media/image243.jpeg"/><Relationship Id="rId7" Type="http://schemas.openxmlformats.org/officeDocument/2006/relationships/image" Target="../media/image247.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246.svg"/><Relationship Id="rId5" Type="http://schemas.openxmlformats.org/officeDocument/2006/relationships/image" Target="../media/image245.png"/><Relationship Id="rId4" Type="http://schemas.openxmlformats.org/officeDocument/2006/relationships/image" Target="../media/image244.jpeg"/><Relationship Id="rId9" Type="http://schemas.openxmlformats.org/officeDocument/2006/relationships/image" Target="../media/image249.png"/></Relationships>
</file>

<file path=ppt/slides/_rels/slide4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57.svg"/><Relationship Id="rId3" Type="http://schemas.openxmlformats.org/officeDocument/2006/relationships/image" Target="../media/image250.jpeg"/><Relationship Id="rId7" Type="http://schemas.openxmlformats.org/officeDocument/2006/relationships/image" Target="../media/image49.png"/><Relationship Id="rId12" Type="http://schemas.openxmlformats.org/officeDocument/2006/relationships/image" Target="../media/image256.png"/><Relationship Id="rId17" Type="http://schemas.openxmlformats.org/officeDocument/2006/relationships/image" Target="../media/image260.gif"/><Relationship Id="rId2" Type="http://schemas.openxmlformats.org/officeDocument/2006/relationships/notesSlide" Target="../notesSlides/notesSlide42.xml"/><Relationship Id="rId16" Type="http://schemas.openxmlformats.org/officeDocument/2006/relationships/image" Target="../media/image259.png"/><Relationship Id="rId1" Type="http://schemas.openxmlformats.org/officeDocument/2006/relationships/slideLayout" Target="../slideLayouts/slideLayout3.xml"/><Relationship Id="rId6" Type="http://schemas.openxmlformats.org/officeDocument/2006/relationships/image" Target="../media/image253.jpeg"/><Relationship Id="rId11" Type="http://schemas.openxmlformats.org/officeDocument/2006/relationships/image" Target="../media/image255.png"/><Relationship Id="rId5" Type="http://schemas.openxmlformats.org/officeDocument/2006/relationships/image" Target="../media/image252.jpeg"/><Relationship Id="rId15" Type="http://schemas.openxmlformats.org/officeDocument/2006/relationships/image" Target="../media/image258.png"/><Relationship Id="rId10" Type="http://schemas.openxmlformats.org/officeDocument/2006/relationships/image" Target="../media/image26.svg"/><Relationship Id="rId4" Type="http://schemas.openxmlformats.org/officeDocument/2006/relationships/image" Target="../media/image251.jpeg"/><Relationship Id="rId9" Type="http://schemas.openxmlformats.org/officeDocument/2006/relationships/image" Target="../media/image254.png"/><Relationship Id="rId1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41"/>
        <p:cNvGrpSpPr/>
        <p:nvPr/>
      </p:nvGrpSpPr>
      <p:grpSpPr>
        <a:xfrm>
          <a:off x="0" y="0"/>
          <a:ext cx="0" cy="0"/>
          <a:chOff x="0" y="0"/>
          <a:chExt cx="0" cy="0"/>
        </a:xfrm>
      </p:grpSpPr>
      <p:pic>
        <p:nvPicPr>
          <p:cNvPr id="23" name="圖片 22" descr="一張含有 文字 的圖片&#10;&#10;自動產生的描述" hidden="1">
            <a:extLst>
              <a:ext uri="{FF2B5EF4-FFF2-40B4-BE49-F238E27FC236}">
                <a16:creationId xmlns:a16="http://schemas.microsoft.com/office/drawing/2014/main" id="{06868A86-06ED-4901-B623-60C7E80AF89A}"/>
              </a:ext>
            </a:extLst>
          </p:cNvPr>
          <p:cNvPicPr>
            <a:picLocks noChangeAspect="1"/>
          </p:cNvPicPr>
          <p:nvPr/>
        </p:nvPicPr>
        <p:blipFill>
          <a:blip r:embed="rId3"/>
          <a:stretch>
            <a:fillRect/>
          </a:stretch>
        </p:blipFill>
        <p:spPr>
          <a:xfrm>
            <a:off x="2633034" y="74103"/>
            <a:ext cx="1915423" cy="2221122"/>
          </a:xfrm>
          <a:prstGeom prst="rect">
            <a:avLst/>
          </a:prstGeom>
        </p:spPr>
      </p:pic>
      <p:pic>
        <p:nvPicPr>
          <p:cNvPr id="24" name="圖片 23" descr="一張含有 文字 的圖片&#10;&#10;自動產生的描述" hidden="1">
            <a:extLst>
              <a:ext uri="{FF2B5EF4-FFF2-40B4-BE49-F238E27FC236}">
                <a16:creationId xmlns:a16="http://schemas.microsoft.com/office/drawing/2014/main" id="{05E28D38-5E59-4E68-B7C8-823C7F6AB903}"/>
              </a:ext>
            </a:extLst>
          </p:cNvPr>
          <p:cNvPicPr>
            <a:picLocks noChangeAspect="1"/>
          </p:cNvPicPr>
          <p:nvPr/>
        </p:nvPicPr>
        <p:blipFill>
          <a:blip r:embed="rId4"/>
          <a:stretch>
            <a:fillRect/>
          </a:stretch>
        </p:blipFill>
        <p:spPr>
          <a:xfrm>
            <a:off x="4645864" y="327953"/>
            <a:ext cx="1671008" cy="1857195"/>
          </a:xfrm>
          <a:prstGeom prst="rect">
            <a:avLst/>
          </a:prstGeom>
        </p:spPr>
      </p:pic>
      <p:sp>
        <p:nvSpPr>
          <p:cNvPr id="25" name="文字方塊 4" hidden="1">
            <a:extLst>
              <a:ext uri="{FF2B5EF4-FFF2-40B4-BE49-F238E27FC236}">
                <a16:creationId xmlns:a16="http://schemas.microsoft.com/office/drawing/2014/main" id="{6D70ED91-1626-4681-AA3A-A5F7BCBAFD99}"/>
              </a:ext>
            </a:extLst>
          </p:cNvPr>
          <p:cNvSpPr txBox="1"/>
          <p:nvPr/>
        </p:nvSpPr>
        <p:spPr>
          <a:xfrm>
            <a:off x="6458669" y="1656421"/>
            <a:ext cx="275488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rPr>
              <a:t>NPU</a:t>
            </a:r>
            <a:r>
              <a:rPr lang="zh-TW" altLang="en-US">
                <a:solidFill>
                  <a:schemeClr val="tx1">
                    <a:lumMod val="50000"/>
                    <a:lumOff val="50000"/>
                  </a:schemeClr>
                </a:solidFill>
                <a:latin typeface="Arial" panose="020B0604020202020204" pitchFamily="34" charset="0"/>
                <a:ea typeface="微軟正黑體" panose="020B0604030504040204" pitchFamily="34" charset="-120"/>
                <a:cs typeface="Calibri"/>
                <a:sym typeface="Arial" panose="020B0604020202020204" pitchFamily="34" charset="0"/>
              </a:rPr>
              <a:t> </a:t>
            </a:r>
            <a:r>
              <a:rPr lang="en-US" altLang="zh-TW">
                <a:solidFill>
                  <a:schemeClr val="tx1">
                    <a:lumMod val="50000"/>
                    <a:lumOff val="50000"/>
                  </a:schemeClr>
                </a:solidFill>
                <a:latin typeface="Arial" panose="020B0604020202020204" pitchFamily="34" charset="0"/>
                <a:ea typeface="微軟正黑體" panose="020B0604030504040204" pitchFamily="34" charset="-120"/>
                <a:cs typeface="Calibri"/>
                <a:sym typeface="Arial" panose="020B0604020202020204" pitchFamily="34" charset="0"/>
              </a:rPr>
              <a:t>AI</a:t>
            </a:r>
            <a:r>
              <a:rPr lang="zh-TW" altLang="en-US">
                <a:solidFill>
                  <a:schemeClr val="tx1">
                    <a:lumMod val="50000"/>
                    <a:lumOff val="50000"/>
                  </a:schemeClr>
                </a:solidFill>
                <a:latin typeface="Arial" panose="020B0604020202020204" pitchFamily="34" charset="0"/>
                <a:ea typeface="微軟正黑體" panose="020B0604030504040204" pitchFamily="34" charset="-120"/>
                <a:cs typeface="Calibri"/>
                <a:sym typeface="Arial" panose="020B0604020202020204" pitchFamily="34" charset="0"/>
              </a:rPr>
              <a:t> Acceleration</a:t>
            </a:r>
          </a:p>
        </p:txBody>
      </p:sp>
      <p:sp>
        <p:nvSpPr>
          <p:cNvPr id="26" name="文字方塊 4" hidden="1">
            <a:extLst>
              <a:ext uri="{FF2B5EF4-FFF2-40B4-BE49-F238E27FC236}">
                <a16:creationId xmlns:a16="http://schemas.microsoft.com/office/drawing/2014/main" id="{A8552647-2864-450A-957E-B06A07113448}"/>
              </a:ext>
            </a:extLst>
          </p:cNvPr>
          <p:cNvSpPr txBox="1"/>
          <p:nvPr/>
        </p:nvSpPr>
        <p:spPr>
          <a:xfrm>
            <a:off x="2755993" y="1382745"/>
            <a:ext cx="275488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a:solidFill>
                  <a:schemeClr val="tx1">
                    <a:lumMod val="50000"/>
                    <a:lumOff val="50000"/>
                  </a:schemeClr>
                </a:solidFill>
                <a:latin typeface="Arial" panose="020B0604020202020204" pitchFamily="34" charset="0"/>
                <a:ea typeface="微軟正黑體" panose="020B0604030504040204" pitchFamily="34" charset="-120"/>
                <a:cs typeface="Calibri"/>
                <a:sym typeface="Arial" panose="020B0604020202020204" pitchFamily="34" charset="0"/>
              </a:rPr>
              <a:t>64bit</a:t>
            </a:r>
          </a:p>
        </p:txBody>
      </p:sp>
      <p:sp>
        <p:nvSpPr>
          <p:cNvPr id="3" name="副標題 2" hidden="1">
            <a:extLst>
              <a:ext uri="{FF2B5EF4-FFF2-40B4-BE49-F238E27FC236}">
                <a16:creationId xmlns:a16="http://schemas.microsoft.com/office/drawing/2014/main" id="{F2D2EE0C-0157-454F-9E2F-C7A23468BB9E}"/>
              </a:ext>
            </a:extLst>
          </p:cNvPr>
          <p:cNvSpPr>
            <a:spLocks noGrp="1"/>
          </p:cNvSpPr>
          <p:nvPr>
            <p:ph type="subTitle" idx="1"/>
          </p:nvPr>
        </p:nvSpPr>
        <p:spPr/>
        <p:txBody>
          <a:body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 name="標題 4" hidden="1">
            <a:extLst>
              <a:ext uri="{FF2B5EF4-FFF2-40B4-BE49-F238E27FC236}">
                <a16:creationId xmlns:a16="http://schemas.microsoft.com/office/drawing/2014/main" id="{0A5B5E5E-721B-4384-9E5C-215518A7BBA3}"/>
              </a:ext>
            </a:extLst>
          </p:cNvPr>
          <p:cNvSpPr>
            <a:spLocks noGrp="1"/>
          </p:cNvSpPr>
          <p:nvPr>
            <p:ph type="ctrTitle"/>
          </p:nvPr>
        </p:nvSpPr>
        <p:spPr/>
        <p:txBody>
          <a:body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4" name="群組 3" hidden="1">
            <a:extLst>
              <a:ext uri="{FF2B5EF4-FFF2-40B4-BE49-F238E27FC236}">
                <a16:creationId xmlns:a16="http://schemas.microsoft.com/office/drawing/2014/main" id="{EA142893-690F-4B36-A804-E2E93E583A2E}"/>
              </a:ext>
            </a:extLst>
          </p:cNvPr>
          <p:cNvGrpSpPr/>
          <p:nvPr/>
        </p:nvGrpSpPr>
        <p:grpSpPr>
          <a:xfrm>
            <a:off x="60297" y="497509"/>
            <a:ext cx="7331712" cy="4177858"/>
            <a:chOff x="60297" y="497509"/>
            <a:chExt cx="7331712" cy="4177858"/>
          </a:xfrm>
        </p:grpSpPr>
        <p:sp>
          <p:nvSpPr>
            <p:cNvPr id="2" name="矩形 1">
              <a:extLst>
                <a:ext uri="{FF2B5EF4-FFF2-40B4-BE49-F238E27FC236}">
                  <a16:creationId xmlns:a16="http://schemas.microsoft.com/office/drawing/2014/main" id="{57C7DF19-FFD7-4103-8644-5E1D1CC0955B}"/>
                </a:ext>
              </a:extLst>
            </p:cNvPr>
            <p:cNvSpPr/>
            <p:nvPr/>
          </p:nvSpPr>
          <p:spPr>
            <a:xfrm>
              <a:off x="556591" y="4261899"/>
              <a:ext cx="922352" cy="413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記憶體</a:t>
              </a:r>
            </a:p>
          </p:txBody>
        </p:sp>
        <p:sp>
          <p:nvSpPr>
            <p:cNvPr id="9" name="矩形 8">
              <a:extLst>
                <a:ext uri="{FF2B5EF4-FFF2-40B4-BE49-F238E27FC236}">
                  <a16:creationId xmlns:a16="http://schemas.microsoft.com/office/drawing/2014/main" id="{642ADD15-714C-42AF-8AC8-F57B4386B04C}"/>
                </a:ext>
              </a:extLst>
            </p:cNvPr>
            <p:cNvSpPr/>
            <p:nvPr/>
          </p:nvSpPr>
          <p:spPr>
            <a:xfrm>
              <a:off x="1694953" y="4261899"/>
              <a:ext cx="922352" cy="413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64-bit</a:t>
              </a:r>
            </a:p>
            <a:p>
              <a:pPr algn="ctr"/>
              <a:r>
                <a:rPr lang="en-US" altLang="zh-TW" dirty="0"/>
                <a:t>4</a:t>
              </a:r>
              <a:r>
                <a:rPr lang="zh-TW" altLang="en-US" dirty="0"/>
                <a:t>核心</a:t>
              </a:r>
            </a:p>
          </p:txBody>
        </p:sp>
        <p:sp>
          <p:nvSpPr>
            <p:cNvPr id="10" name="矩形 9">
              <a:extLst>
                <a:ext uri="{FF2B5EF4-FFF2-40B4-BE49-F238E27FC236}">
                  <a16:creationId xmlns:a16="http://schemas.microsoft.com/office/drawing/2014/main" id="{90695699-DE32-4569-9C72-77430BBF0CCD}"/>
                </a:ext>
              </a:extLst>
            </p:cNvPr>
            <p:cNvSpPr/>
            <p:nvPr/>
          </p:nvSpPr>
          <p:spPr>
            <a:xfrm>
              <a:off x="2634533" y="4261899"/>
              <a:ext cx="1247029" cy="413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NPU AI</a:t>
              </a:r>
              <a:r>
                <a:rPr lang="zh-TW" altLang="en-US" dirty="0"/>
                <a:t>加速</a:t>
              </a:r>
            </a:p>
          </p:txBody>
        </p:sp>
        <p:sp>
          <p:nvSpPr>
            <p:cNvPr id="11" name="矩形 10">
              <a:extLst>
                <a:ext uri="{FF2B5EF4-FFF2-40B4-BE49-F238E27FC236}">
                  <a16:creationId xmlns:a16="http://schemas.microsoft.com/office/drawing/2014/main" id="{26C505C3-D069-49B0-B776-215A557F8DE3}"/>
                </a:ext>
              </a:extLst>
            </p:cNvPr>
            <p:cNvSpPr/>
            <p:nvPr/>
          </p:nvSpPr>
          <p:spPr>
            <a:xfrm>
              <a:off x="5703681" y="497509"/>
              <a:ext cx="1688328" cy="1084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2.5GbE + 1GbE</a:t>
              </a:r>
              <a:r>
                <a:rPr lang="zh-TW" altLang="en-US" dirty="0"/>
                <a:t>雙網路埠支援</a:t>
              </a:r>
            </a:p>
          </p:txBody>
        </p:sp>
        <p:sp>
          <p:nvSpPr>
            <p:cNvPr id="12" name="矩形 11">
              <a:extLst>
                <a:ext uri="{FF2B5EF4-FFF2-40B4-BE49-F238E27FC236}">
                  <a16:creationId xmlns:a16="http://schemas.microsoft.com/office/drawing/2014/main" id="{3FB8ABE8-9C2F-42A7-B79C-189630336725}"/>
                </a:ext>
              </a:extLst>
            </p:cNvPr>
            <p:cNvSpPr/>
            <p:nvPr/>
          </p:nvSpPr>
          <p:spPr>
            <a:xfrm>
              <a:off x="60297" y="687015"/>
              <a:ext cx="4191663" cy="413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2.5GbE</a:t>
              </a:r>
              <a:r>
                <a:rPr lang="zh-TW" altLang="en-US" dirty="0"/>
                <a:t>高速網路</a:t>
              </a:r>
              <a:r>
                <a:rPr lang="en-US" altLang="zh-TW" dirty="0"/>
                <a:t>AI</a:t>
              </a:r>
              <a:r>
                <a:rPr lang="zh-TW" altLang="en-US" dirty="0"/>
                <a:t>加速</a:t>
              </a:r>
              <a:r>
                <a:rPr lang="en-US" altLang="zh-TW" dirty="0"/>
                <a:t>NAS</a:t>
              </a:r>
            </a:p>
          </p:txBody>
        </p:sp>
      </p:gr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20000" y="265500"/>
            <a:ext cx="7704000" cy="572700"/>
          </a:xfrm>
        </p:spPr>
        <p:txBody>
          <a:bodyPr/>
          <a:lstStyle/>
          <a:p>
            <a:r>
              <a:rPr lang="en-US" altLang="zh-TW">
                <a:latin typeface="Arial" panose="020B0604020202020204" pitchFamily="34" charset="0"/>
                <a:sym typeface="Arial" panose="020B0604020202020204" pitchFamily="34" charset="0"/>
              </a:rPr>
              <a:t>QNAP</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NAS</a:t>
            </a:r>
            <a:r>
              <a:rPr lang="zh-TW" altLang="en-US">
                <a:latin typeface="Arial" panose="020B0604020202020204" pitchFamily="34" charset="0"/>
                <a:sym typeface="Arial" panose="020B0604020202020204" pitchFamily="34" charset="0"/>
              </a:rPr>
              <a:t>解決你的困擾</a:t>
            </a:r>
          </a:p>
        </p:txBody>
      </p:sp>
      <p:sp>
        <p:nvSpPr>
          <p:cNvPr id="3" name="文字方塊 2" hidden="1"/>
          <p:cNvSpPr txBox="1"/>
          <p:nvPr/>
        </p:nvSpPr>
        <p:spPr>
          <a:xfrm>
            <a:off x="4283968" y="2067694"/>
            <a:ext cx="5914866" cy="3638456"/>
          </a:xfrm>
          <a:prstGeom prst="rect">
            <a:avLst/>
          </a:prstGeom>
        </p:spPr>
        <p:txBody>
          <a:bodyPr vert="horz" lIns="68580" tIns="34290" rIns="68580" bIns="34290" rtlCol="0" anchor="t">
            <a:noAutofit/>
          </a:bodyPr>
          <a:lstStyle/>
          <a:p>
            <a:pPr marL="541020" lvl="1" indent="-171450">
              <a:lnSpc>
                <a:spcPct val="110000"/>
              </a:lnSpc>
              <a:spcBef>
                <a:spcPts val="600"/>
              </a:spcBef>
              <a:buFont typeface="Arial" panose="020B0604020202020204" pitchFamily="34" charset="0"/>
              <a:buChar char="•"/>
            </a:pPr>
            <a:r>
              <a:rPr lang="zh-TW" altLang="en-US"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集中管理海量儲存</a:t>
            </a:r>
            <a:br>
              <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br>
            <a:r>
              <a:rPr lang="zh-TW" altLang="en-US"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支援超大容量硬碟</a:t>
            </a:r>
            <a:r>
              <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a:t>
            </a:r>
            <a:r>
              <a:rPr lang="zh-TW" altLang="en-US"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單槽</a:t>
            </a:r>
            <a:r>
              <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18T)</a:t>
            </a:r>
          </a:p>
          <a:p>
            <a:pPr marL="541020" lvl="1" indent="-171450">
              <a:lnSpc>
                <a:spcPct val="110000"/>
              </a:lnSpc>
              <a:spcBef>
                <a:spcPts val="600"/>
              </a:spcBef>
              <a:buFont typeface="Arial" panose="020B0604020202020204" pitchFamily="34" charset="0"/>
              <a:buChar char="•"/>
            </a:pPr>
            <a:endPar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Font typeface="Arial" panose="020B0604020202020204" pitchFamily="34" charset="0"/>
              <a:buChar char="•"/>
            </a:pPr>
            <a:r>
              <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HBS3</a:t>
            </a:r>
            <a:r>
              <a:rPr lang="zh-TW" altLang="en-US"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全方位備份解決方案</a:t>
            </a:r>
            <a:endPar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Font typeface="Arial" panose="020B0604020202020204" pitchFamily="34" charset="0"/>
              <a:buChar char="•"/>
            </a:pPr>
            <a:r>
              <a:rPr lang="zh-TW" altLang="en-US"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資料安全防護網</a:t>
            </a:r>
            <a:endPar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Font typeface="Arial" panose="020B0604020202020204" pitchFamily="34" charset="0"/>
              <a:buChar char="•"/>
            </a:pPr>
            <a:endPar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Font typeface="Arial" panose="020B0604020202020204" pitchFamily="34" charset="0"/>
              <a:buChar char="•"/>
            </a:pPr>
            <a:r>
              <a:rPr lang="zh-TW" altLang="en-US"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智能自動化</a:t>
            </a:r>
            <a:endPar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Font typeface="Arial" panose="020B0604020202020204" pitchFamily="34" charset="0"/>
              <a:buChar char="•"/>
            </a:pPr>
            <a:r>
              <a:rPr lang="en-US" altLang="zh-TW" sz="1600" err="1">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Qsync</a:t>
            </a:r>
            <a:r>
              <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 </a:t>
            </a:r>
            <a:r>
              <a:rPr lang="en-US" altLang="zh-TW" sz="1600" err="1">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Qmiix</a:t>
            </a:r>
            <a:r>
              <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 </a:t>
            </a:r>
            <a:r>
              <a:rPr lang="zh-TW" altLang="en-US"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同步備份與自動化你的家庭生活</a:t>
            </a:r>
            <a:endPar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Font typeface="Arial" panose="020B0604020202020204" pitchFamily="34" charset="0"/>
              <a:buChar char="•"/>
            </a:pPr>
            <a:endPar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Font typeface="Arial" panose="020B0604020202020204" pitchFamily="34" charset="0"/>
              <a:buChar char="•"/>
            </a:pPr>
            <a:r>
              <a:rPr lang="zh-TW" altLang="en-US"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獨門</a:t>
            </a:r>
            <a:r>
              <a:rPr lang="en-US" altLang="zh-TW" sz="1600" err="1">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AI智能照片管理</a:t>
            </a:r>
            <a:endParaRPr lang="zh-TW" altLang="en-US" sz="1600" err="1">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Font typeface="Arial" panose="020B0604020202020204" pitchFamily="34" charset="0"/>
              <a:buChar char="•"/>
            </a:pPr>
            <a:r>
              <a:rPr lang="en-US" altLang="zh-TW" sz="1600" err="1">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QuMagie</a:t>
            </a:r>
            <a:r>
              <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 </a:t>
            </a:r>
            <a:r>
              <a:rPr lang="en-US" altLang="zh-TW" sz="1600" err="1">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Qsirch</a:t>
            </a:r>
            <a:endParaRPr lang="zh-TW" altLang="en-US" sz="1600" err="1">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p:txBody>
      </p:sp>
      <p:sp>
        <p:nvSpPr>
          <p:cNvPr id="4" name="文字方塊 3">
            <a:extLst>
              <a:ext uri="{FF2B5EF4-FFF2-40B4-BE49-F238E27FC236}">
                <a16:creationId xmlns:a16="http://schemas.microsoft.com/office/drawing/2014/main" id="{E98600FA-C28E-4F62-B030-76A7B19BD482}"/>
              </a:ext>
            </a:extLst>
          </p:cNvPr>
          <p:cNvSpPr txBox="1"/>
          <p:nvPr/>
        </p:nvSpPr>
        <p:spPr>
          <a:xfrm>
            <a:off x="2099260" y="1255328"/>
            <a:ext cx="1872149" cy="899985"/>
          </a:xfrm>
          <a:prstGeom prst="rect">
            <a:avLst/>
          </a:prstGeom>
        </p:spPr>
        <p:txBody>
          <a:bodyPr vert="horz" lIns="68580" tIns="34290" rIns="68580" bIns="34290" rtlCol="0" anchor="t">
            <a:noAutofit/>
          </a:bodyPr>
          <a:lstStyle/>
          <a:p>
            <a:pPr lvl="1">
              <a:lnSpc>
                <a:spcPct val="110000"/>
              </a:lnSpc>
              <a:spcBef>
                <a:spcPts val="600"/>
              </a:spcBef>
            </a:pPr>
            <a:r>
              <a:rPr lang="zh-TW" altLang="en-US" sz="2000" b="1" dirty="0">
                <a:solidFill>
                  <a:srgbClr val="97FFFE"/>
                </a:solidFill>
                <a:latin typeface="Arial" panose="020B0604020202020204" pitchFamily="34" charset="0"/>
                <a:ea typeface="微軟正黑體" panose="020B0604030504040204" pitchFamily="34" charset="-120"/>
                <a:cs typeface="Times New Roman"/>
                <a:sym typeface="Arial" panose="020B0604020202020204" pitchFamily="34" charset="0"/>
              </a:rPr>
              <a:t>集中管理海量儲存</a:t>
            </a:r>
            <a:endParaRPr lang="en-US" altLang="zh-TW" sz="2000" b="1" dirty="0">
              <a:solidFill>
                <a:srgbClr val="97FFFE"/>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lvl="1">
              <a:lnSpc>
                <a:spcPct val="110000"/>
              </a:lnSpc>
              <a:spcBef>
                <a:spcPts val="600"/>
              </a:spcBef>
            </a:pPr>
            <a:r>
              <a:rPr lang="zh-TW" altLang="en-US"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支援超大容量硬碟</a:t>
            </a:r>
            <a:r>
              <a:rPr lang="en-US" altLang="zh-TW"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a:t>
            </a:r>
            <a:r>
              <a:rPr lang="zh-TW" altLang="en-US"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單槽</a:t>
            </a:r>
            <a:r>
              <a:rPr lang="en-US" altLang="zh-TW"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18T)</a:t>
            </a:r>
          </a:p>
        </p:txBody>
      </p:sp>
      <p:sp>
        <p:nvSpPr>
          <p:cNvPr id="5" name="文字方塊 4">
            <a:extLst>
              <a:ext uri="{FF2B5EF4-FFF2-40B4-BE49-F238E27FC236}">
                <a16:creationId xmlns:a16="http://schemas.microsoft.com/office/drawing/2014/main" id="{4D9D42EE-40F6-4881-B7AF-2500706FB510}"/>
              </a:ext>
            </a:extLst>
          </p:cNvPr>
          <p:cNvSpPr txBox="1"/>
          <p:nvPr/>
        </p:nvSpPr>
        <p:spPr>
          <a:xfrm>
            <a:off x="5990973" y="3260758"/>
            <a:ext cx="2067774" cy="899985"/>
          </a:xfrm>
          <a:prstGeom prst="rect">
            <a:avLst/>
          </a:prstGeom>
        </p:spPr>
        <p:txBody>
          <a:bodyPr vert="horz" lIns="68580" tIns="34290" rIns="68580" bIns="34290" rtlCol="0" anchor="t">
            <a:noAutofit/>
          </a:bodyPr>
          <a:lstStyle/>
          <a:p>
            <a:pPr lvl="1">
              <a:lnSpc>
                <a:spcPct val="110000"/>
              </a:lnSpc>
              <a:spcBef>
                <a:spcPts val="600"/>
              </a:spcBef>
            </a:pPr>
            <a:r>
              <a:rPr lang="en-US" altLang="zh-TW" sz="2000" b="1" dirty="0">
                <a:solidFill>
                  <a:srgbClr val="97FFFE"/>
                </a:solidFill>
                <a:latin typeface="Arial" panose="020B0604020202020204" pitchFamily="34" charset="0"/>
                <a:ea typeface="微軟正黑體" panose="020B0604030504040204" pitchFamily="34" charset="-120"/>
                <a:cs typeface="Times New Roman"/>
                <a:sym typeface="Arial" panose="020B0604020202020204" pitchFamily="34" charset="0"/>
              </a:rPr>
              <a:t>HBS3</a:t>
            </a:r>
            <a:r>
              <a:rPr lang="zh-TW" altLang="en-US" sz="2000" b="1" dirty="0">
                <a:solidFill>
                  <a:srgbClr val="97FFFE"/>
                </a:solidFill>
                <a:latin typeface="Arial" panose="020B0604020202020204" pitchFamily="34" charset="0"/>
                <a:ea typeface="微軟正黑體" panose="020B0604030504040204" pitchFamily="34" charset="-120"/>
                <a:cs typeface="Times New Roman"/>
                <a:sym typeface="Arial" panose="020B0604020202020204" pitchFamily="34" charset="0"/>
              </a:rPr>
              <a:t>全方位備份解決方案</a:t>
            </a:r>
            <a:endParaRPr lang="en-US" altLang="zh-TW" sz="2000" b="1" dirty="0">
              <a:solidFill>
                <a:srgbClr val="97FFFE"/>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lvl="1">
              <a:lnSpc>
                <a:spcPct val="110000"/>
              </a:lnSpc>
              <a:spcBef>
                <a:spcPts val="600"/>
              </a:spcBef>
            </a:pPr>
            <a:r>
              <a:rPr lang="zh-TW" altLang="en-US"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資料安全防護</a:t>
            </a:r>
            <a:endParaRPr lang="en-US" altLang="zh-TW"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endParaRPr>
          </a:p>
        </p:txBody>
      </p:sp>
      <p:sp>
        <p:nvSpPr>
          <p:cNvPr id="6" name="文字方塊 5">
            <a:extLst>
              <a:ext uri="{FF2B5EF4-FFF2-40B4-BE49-F238E27FC236}">
                <a16:creationId xmlns:a16="http://schemas.microsoft.com/office/drawing/2014/main" id="{965910F9-D5D5-46EF-A662-FEAF83278B77}"/>
              </a:ext>
            </a:extLst>
          </p:cNvPr>
          <p:cNvSpPr txBox="1"/>
          <p:nvPr/>
        </p:nvSpPr>
        <p:spPr>
          <a:xfrm>
            <a:off x="2077710" y="3151780"/>
            <a:ext cx="2342992" cy="1059643"/>
          </a:xfrm>
          <a:prstGeom prst="rect">
            <a:avLst/>
          </a:prstGeom>
        </p:spPr>
        <p:txBody>
          <a:bodyPr vert="horz" lIns="68580" tIns="34290" rIns="68580" bIns="34290" rtlCol="0" anchor="t">
            <a:noAutofit/>
          </a:bodyPr>
          <a:lstStyle/>
          <a:p>
            <a:pPr lvl="1">
              <a:lnSpc>
                <a:spcPct val="110000"/>
              </a:lnSpc>
              <a:spcBef>
                <a:spcPts val="600"/>
              </a:spcBef>
            </a:pPr>
            <a:r>
              <a:rPr lang="zh-TW" altLang="en-US" sz="2000" b="1" dirty="0">
                <a:solidFill>
                  <a:srgbClr val="97FFFE"/>
                </a:solidFill>
                <a:latin typeface="Arial" panose="020B0604020202020204" pitchFamily="34" charset="0"/>
                <a:ea typeface="微軟正黑體" panose="020B0604030504040204" pitchFamily="34" charset="-120"/>
                <a:cs typeface="Times New Roman"/>
                <a:sym typeface="Arial" panose="020B0604020202020204" pitchFamily="34" charset="0"/>
              </a:rPr>
              <a:t>智能自動化</a:t>
            </a:r>
            <a:endParaRPr lang="en-US" altLang="zh-TW" sz="2000" b="1" dirty="0">
              <a:solidFill>
                <a:srgbClr val="97FFFE"/>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lvl="1">
              <a:lnSpc>
                <a:spcPct val="110000"/>
              </a:lnSpc>
              <a:spcBef>
                <a:spcPts val="600"/>
              </a:spcBef>
            </a:pPr>
            <a:r>
              <a:rPr lang="en-US" altLang="zh-TW" sz="1600" dirty="0" err="1">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Qsync</a:t>
            </a:r>
            <a:r>
              <a:rPr lang="en-US" altLang="zh-TW"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 </a:t>
            </a:r>
            <a:r>
              <a:rPr lang="en-US" altLang="zh-TW" sz="1600" dirty="0" err="1">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Qmiix</a:t>
            </a:r>
            <a:r>
              <a:rPr lang="en-US" altLang="zh-TW"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 </a:t>
            </a:r>
            <a:r>
              <a:rPr lang="zh-TW" altLang="en-US"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同步備份與自動化你的家庭生活</a:t>
            </a:r>
            <a:endParaRPr lang="en-US" altLang="zh-TW"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endParaRPr>
          </a:p>
        </p:txBody>
      </p:sp>
      <p:sp>
        <p:nvSpPr>
          <p:cNvPr id="7" name="文字方塊 6">
            <a:extLst>
              <a:ext uri="{FF2B5EF4-FFF2-40B4-BE49-F238E27FC236}">
                <a16:creationId xmlns:a16="http://schemas.microsoft.com/office/drawing/2014/main" id="{F4787C3E-E945-4F8A-AA09-7CB4414C1487}"/>
              </a:ext>
            </a:extLst>
          </p:cNvPr>
          <p:cNvSpPr txBox="1"/>
          <p:nvPr/>
        </p:nvSpPr>
        <p:spPr>
          <a:xfrm>
            <a:off x="5990973" y="1255328"/>
            <a:ext cx="1845524" cy="1005334"/>
          </a:xfrm>
          <a:prstGeom prst="rect">
            <a:avLst/>
          </a:prstGeom>
        </p:spPr>
        <p:txBody>
          <a:bodyPr vert="horz" lIns="68580" tIns="34290" rIns="68580" bIns="34290" rtlCol="0" anchor="t">
            <a:noAutofit/>
          </a:bodyPr>
          <a:lstStyle/>
          <a:p>
            <a:pPr lvl="1">
              <a:lnSpc>
                <a:spcPct val="110000"/>
              </a:lnSpc>
              <a:spcBef>
                <a:spcPts val="600"/>
              </a:spcBef>
            </a:pPr>
            <a:r>
              <a:rPr lang="zh-TW" altLang="en-US" sz="2000" b="1" dirty="0">
                <a:solidFill>
                  <a:srgbClr val="97FFFE"/>
                </a:solidFill>
                <a:latin typeface="Arial" panose="020B0604020202020204" pitchFamily="34" charset="0"/>
                <a:ea typeface="微軟正黑體" panose="020B0604030504040204" pitchFamily="34" charset="-120"/>
                <a:cs typeface="Times New Roman"/>
                <a:sym typeface="Arial" panose="020B0604020202020204" pitchFamily="34" charset="0"/>
              </a:rPr>
              <a:t>獨門</a:t>
            </a:r>
            <a:r>
              <a:rPr lang="en-US" altLang="zh-TW" sz="2000" b="1" dirty="0" err="1">
                <a:solidFill>
                  <a:srgbClr val="97FFFE"/>
                </a:solidFill>
                <a:latin typeface="Arial" panose="020B0604020202020204" pitchFamily="34" charset="0"/>
                <a:ea typeface="微軟正黑體" panose="020B0604030504040204" pitchFamily="34" charset="-120"/>
                <a:cs typeface="Times New Roman"/>
                <a:sym typeface="Arial" panose="020B0604020202020204" pitchFamily="34" charset="0"/>
              </a:rPr>
              <a:t>AI智能照片管理</a:t>
            </a:r>
            <a:endParaRPr lang="zh-TW" altLang="en-US" sz="2000" b="1" dirty="0">
              <a:solidFill>
                <a:srgbClr val="97FFFE"/>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lvl="1">
              <a:lnSpc>
                <a:spcPct val="110000"/>
              </a:lnSpc>
              <a:spcBef>
                <a:spcPts val="600"/>
              </a:spcBef>
            </a:pPr>
            <a:r>
              <a:rPr lang="en-US" altLang="zh-TW" sz="1600" dirty="0" err="1">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QuMagie</a:t>
            </a:r>
            <a:r>
              <a:rPr lang="en-US" altLang="zh-TW"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 </a:t>
            </a:r>
            <a:r>
              <a:rPr lang="en-US" altLang="zh-TW" sz="1600" dirty="0" err="1">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Qsirch</a:t>
            </a:r>
            <a:endParaRPr lang="zh-TW" altLang="en-US"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endParaRPr>
          </a:p>
        </p:txBody>
      </p:sp>
      <p:pic>
        <p:nvPicPr>
          <p:cNvPr id="9" name="圖片 8">
            <a:extLst>
              <a:ext uri="{FF2B5EF4-FFF2-40B4-BE49-F238E27FC236}">
                <a16:creationId xmlns:a16="http://schemas.microsoft.com/office/drawing/2014/main" id="{F870F222-C728-481F-9DBE-C2F34216BB5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35260" y="2945093"/>
            <a:ext cx="899985" cy="89998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1" name="圖片 10">
            <a:extLst>
              <a:ext uri="{FF2B5EF4-FFF2-40B4-BE49-F238E27FC236}">
                <a16:creationId xmlns:a16="http://schemas.microsoft.com/office/drawing/2014/main" id="{6FE5A95E-9F0F-48FE-9C3A-CF374A7B99D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21401" y="1172554"/>
            <a:ext cx="899985" cy="89998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3" name="圖片 12">
            <a:extLst>
              <a:ext uri="{FF2B5EF4-FFF2-40B4-BE49-F238E27FC236}">
                <a16:creationId xmlns:a16="http://schemas.microsoft.com/office/drawing/2014/main" id="{B6B1CB09-EB45-4C63-A142-EBC92565B29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871393" y="1866821"/>
            <a:ext cx="899985" cy="89998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5" name="圖片 14">
            <a:extLst>
              <a:ext uri="{FF2B5EF4-FFF2-40B4-BE49-F238E27FC236}">
                <a16:creationId xmlns:a16="http://schemas.microsoft.com/office/drawing/2014/main" id="{55AAE0CD-7AAE-49F0-8C00-26D81D41B50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112968" y="3635587"/>
            <a:ext cx="899985" cy="89998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7" name="圖片 16">
            <a:extLst>
              <a:ext uri="{FF2B5EF4-FFF2-40B4-BE49-F238E27FC236}">
                <a16:creationId xmlns:a16="http://schemas.microsoft.com/office/drawing/2014/main" id="{6451CACD-321E-4946-8319-05534D3A8AF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871393" y="3260758"/>
            <a:ext cx="899985" cy="89998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9" name="圖片 18" descr="一張含有 文字, 標誌, 電子用品 的圖片&#10;&#10;自動產生的描述">
            <a:extLst>
              <a:ext uri="{FF2B5EF4-FFF2-40B4-BE49-F238E27FC236}">
                <a16:creationId xmlns:a16="http://schemas.microsoft.com/office/drawing/2014/main" id="{A2025C67-C9CF-4981-B0D6-27B318670A4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00705" y="1318997"/>
            <a:ext cx="978960" cy="1363133"/>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圓角 20">
            <a:extLst>
              <a:ext uri="{FF2B5EF4-FFF2-40B4-BE49-F238E27FC236}">
                <a16:creationId xmlns:a16="http://schemas.microsoft.com/office/drawing/2014/main" id="{5431B99F-13D9-4433-A8BE-185D181B3D5B}"/>
              </a:ext>
            </a:extLst>
          </p:cNvPr>
          <p:cNvSpPr/>
          <p:nvPr/>
        </p:nvSpPr>
        <p:spPr>
          <a:xfrm>
            <a:off x="4569208" y="2097024"/>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 name="矩形: 圓角 21">
            <a:extLst>
              <a:ext uri="{FF2B5EF4-FFF2-40B4-BE49-F238E27FC236}">
                <a16:creationId xmlns:a16="http://schemas.microsoft.com/office/drawing/2014/main" id="{E8C9A8D1-1597-4655-8419-81F9CF815B6A}"/>
              </a:ext>
            </a:extLst>
          </p:cNvPr>
          <p:cNvSpPr/>
          <p:nvPr/>
        </p:nvSpPr>
        <p:spPr>
          <a:xfrm>
            <a:off x="519629" y="3278632"/>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 name="矩形: 圓角 10">
            <a:extLst>
              <a:ext uri="{FF2B5EF4-FFF2-40B4-BE49-F238E27FC236}">
                <a16:creationId xmlns:a16="http://schemas.microsoft.com/office/drawing/2014/main" id="{9D216F27-0592-4C47-9779-CA915E0198DC}"/>
              </a:ext>
            </a:extLst>
          </p:cNvPr>
          <p:cNvSpPr/>
          <p:nvPr/>
        </p:nvSpPr>
        <p:spPr>
          <a:xfrm>
            <a:off x="587623" y="2371218"/>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 name="矩形: 圓角 11">
            <a:extLst>
              <a:ext uri="{FF2B5EF4-FFF2-40B4-BE49-F238E27FC236}">
                <a16:creationId xmlns:a16="http://schemas.microsoft.com/office/drawing/2014/main" id="{05661959-B30F-40D9-9ED3-A0FA1041FC21}"/>
              </a:ext>
            </a:extLst>
          </p:cNvPr>
          <p:cNvSpPr/>
          <p:nvPr/>
        </p:nvSpPr>
        <p:spPr>
          <a:xfrm>
            <a:off x="4493090" y="557562"/>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p:cNvSpPr>
            <a:spLocks noGrp="1"/>
          </p:cNvSpPr>
          <p:nvPr>
            <p:ph type="title"/>
          </p:nvPr>
        </p:nvSpPr>
        <p:spPr/>
        <p:txBody>
          <a:bodyPr/>
          <a:lstStyle/>
          <a:p>
            <a:r>
              <a:rPr lang="zh-TW" altLang="en-US" sz="2800" dirty="0">
                <a:solidFill>
                  <a:schemeClr val="bg1"/>
                </a:solidFill>
                <a:latin typeface="Arial" panose="020B0604020202020204" pitchFamily="34" charset="0"/>
                <a:cs typeface="+mn-ea"/>
                <a:sym typeface="Arial" panose="020B0604020202020204" pitchFamily="34" charset="0"/>
              </a:rPr>
              <a:t>強化資安，保障數據資產，</a:t>
            </a:r>
            <a:br>
              <a:rPr lang="en-US" altLang="zh-TW" sz="2800" dirty="0">
                <a:solidFill>
                  <a:schemeClr val="bg1"/>
                </a:solidFill>
                <a:latin typeface="Arial" panose="020B0604020202020204" pitchFamily="34" charset="0"/>
                <a:cs typeface="+mn-ea"/>
                <a:sym typeface="Arial" panose="020B0604020202020204" pitchFamily="34" charset="0"/>
              </a:rPr>
            </a:br>
            <a:r>
              <a:rPr lang="zh-TW" altLang="en-US" sz="2800" dirty="0">
                <a:solidFill>
                  <a:schemeClr val="bg1"/>
                </a:solidFill>
                <a:latin typeface="Arial" panose="020B0604020202020204" pitchFamily="34" charset="0"/>
                <a:cs typeface="+mn-ea"/>
                <a:sym typeface="Arial" panose="020B0604020202020204" pitchFamily="34" charset="0"/>
              </a:rPr>
              <a:t>預載全新</a:t>
            </a:r>
            <a:r>
              <a:rPr lang="en-US" altLang="zh-TW" sz="2800" dirty="0">
                <a:solidFill>
                  <a:schemeClr val="bg1"/>
                </a:solidFill>
                <a:latin typeface="Arial" panose="020B0604020202020204" pitchFamily="34" charset="0"/>
                <a:cs typeface="+mn-ea"/>
                <a:sym typeface="Arial" panose="020B0604020202020204" pitchFamily="34" charset="0"/>
              </a:rPr>
              <a:t> QTS</a:t>
            </a:r>
            <a:r>
              <a:rPr lang="zh-TW" altLang="en-US" sz="2800" dirty="0">
                <a:solidFill>
                  <a:schemeClr val="bg1"/>
                </a:solidFill>
                <a:latin typeface="Arial" panose="020B0604020202020204" pitchFamily="34" charset="0"/>
                <a:cs typeface="+mn-ea"/>
                <a:sym typeface="Arial" panose="020B0604020202020204" pitchFamily="34" charset="0"/>
              </a:rPr>
              <a:t> </a:t>
            </a:r>
            <a:r>
              <a:rPr lang="en-US" altLang="zh-TW" sz="2800" dirty="0">
                <a:solidFill>
                  <a:schemeClr val="bg1"/>
                </a:solidFill>
                <a:latin typeface="Arial" panose="020B0604020202020204" pitchFamily="34" charset="0"/>
                <a:cs typeface="+mn-ea"/>
                <a:sym typeface="Arial" panose="020B0604020202020204" pitchFamily="34" charset="0"/>
              </a:rPr>
              <a:t>5.0</a:t>
            </a:r>
            <a:r>
              <a:rPr lang="zh-TW" altLang="en-US" sz="2800" dirty="0">
                <a:solidFill>
                  <a:schemeClr val="bg1"/>
                </a:solidFill>
                <a:latin typeface="Arial" panose="020B0604020202020204" pitchFamily="34" charset="0"/>
                <a:cs typeface="+mn-ea"/>
                <a:sym typeface="Arial" panose="020B0604020202020204" pitchFamily="34" charset="0"/>
              </a:rPr>
              <a:t> </a:t>
            </a:r>
            <a:r>
              <a:rPr lang="en-US" altLang="zh-TW" sz="2800" dirty="0">
                <a:solidFill>
                  <a:schemeClr val="bg1"/>
                </a:solidFill>
                <a:latin typeface="Arial" panose="020B0604020202020204" pitchFamily="34" charset="0"/>
                <a:cs typeface="+mn-ea"/>
                <a:sym typeface="Arial" panose="020B0604020202020204" pitchFamily="34" charset="0"/>
              </a:rPr>
              <a:t>NAS </a:t>
            </a:r>
            <a:r>
              <a:rPr lang="zh-TW" altLang="en-US" sz="2800" dirty="0">
                <a:solidFill>
                  <a:schemeClr val="bg1"/>
                </a:solidFill>
                <a:latin typeface="Arial" panose="020B0604020202020204" pitchFamily="34" charset="0"/>
                <a:cs typeface="+mn-ea"/>
                <a:sym typeface="Arial" panose="020B0604020202020204" pitchFamily="34" charset="0"/>
              </a:rPr>
              <a:t>智慧與安全作業系統</a:t>
            </a:r>
          </a:p>
        </p:txBody>
      </p:sp>
      <p:sp>
        <p:nvSpPr>
          <p:cNvPr id="3" name="文字方塊 2"/>
          <p:cNvSpPr txBox="1"/>
          <p:nvPr/>
        </p:nvSpPr>
        <p:spPr>
          <a:xfrm>
            <a:off x="5996269" y="1563013"/>
            <a:ext cx="2356565" cy="607859"/>
          </a:xfrm>
          <a:prstGeom prst="rect">
            <a:avLst/>
          </a:prstGeom>
          <a:noFill/>
        </p:spPr>
        <p:txBody>
          <a:bodyPr wrap="square" lIns="68580" tIns="34290" rIns="68580" bIns="34290" rtlCol="0" anchor="t">
            <a:spAutoFit/>
          </a:bodyPr>
          <a:lstStyle/>
          <a:p>
            <a:pPr>
              <a:spcBef>
                <a:spcPts val="600"/>
              </a:spcBef>
            </a:pPr>
            <a:r>
              <a:rPr lang="en-US" altLang="zh-TW" sz="1600" b="1" err="1">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升級</a:t>
            </a:r>
            <a:r>
              <a:rPr lang="en-US" altLang="zh-TW" sz="1600" b="1">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 Linux Kernel 5.10</a:t>
            </a:r>
            <a:endParaRPr lang="zh-TW" altLang="en-US" sz="1600" b="1">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zh-TW" altLang="en-US">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強化資安保障數據資產</a:t>
            </a:r>
            <a:endParaRPr lang="en-US" altLang="zh-TW" sz="1600">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4">
            <a:extLst>
              <a:ext uri="{FF2B5EF4-FFF2-40B4-BE49-F238E27FC236}">
                <a16:creationId xmlns:a16="http://schemas.microsoft.com/office/drawing/2014/main" id="{52947B9D-7EDF-4FC3-998E-DF3AA50B6CA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76798" y="1473327"/>
            <a:ext cx="782120" cy="787234"/>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文字方塊 4">
            <a:extLst>
              <a:ext uri="{FF2B5EF4-FFF2-40B4-BE49-F238E27FC236}">
                <a16:creationId xmlns:a16="http://schemas.microsoft.com/office/drawing/2014/main" id="{228BCA69-19B9-4781-AEB5-C4F326520BEE}"/>
              </a:ext>
            </a:extLst>
          </p:cNvPr>
          <p:cNvSpPr txBox="1"/>
          <p:nvPr/>
        </p:nvSpPr>
        <p:spPr>
          <a:xfrm>
            <a:off x="2018434" y="2061566"/>
            <a:ext cx="2356565" cy="607859"/>
          </a:xfrm>
          <a:prstGeom prst="rect">
            <a:avLst/>
          </a:prstGeom>
          <a:noFill/>
        </p:spPr>
        <p:txBody>
          <a:bodyPr wrap="square" lIns="68580" tIns="34290" rIns="68580" bIns="34290" rtlCol="0" anchor="t">
            <a:spAutoFit/>
          </a:bodyPr>
          <a:lstStyle/>
          <a:p>
            <a:pPr>
              <a:spcBef>
                <a:spcPts val="600"/>
              </a:spcBef>
            </a:pPr>
            <a:r>
              <a:rPr lang="en-US" altLang="zh-TW" sz="1600" b="1" dirty="0" err="1">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支援</a:t>
            </a:r>
            <a:r>
              <a:rPr lang="en-US" altLang="zh-TW" sz="1600" b="1" dirty="0">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600" b="1" dirty="0" err="1">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WireGuard</a:t>
            </a:r>
            <a:r>
              <a:rPr lang="en-US" altLang="zh-TW" sz="1600" b="1" dirty="0">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 VPN</a:t>
            </a:r>
            <a:endParaRPr lang="zh-TW" sz="1600" b="1" dirty="0">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zh-TW" altLang="en-US" dirty="0">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安全連線又便捷</a:t>
            </a:r>
          </a:p>
        </p:txBody>
      </p:sp>
      <p:pic>
        <p:nvPicPr>
          <p:cNvPr id="6" name="圖片 6" descr="一張含有 文字, 標誌, 室外 的圖片&#10;&#10;自動產生的描述">
            <a:extLst>
              <a:ext uri="{FF2B5EF4-FFF2-40B4-BE49-F238E27FC236}">
                <a16:creationId xmlns:a16="http://schemas.microsoft.com/office/drawing/2014/main" id="{58EECF8A-98A5-4755-A46A-FD8E500A9EA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79393" y="1945476"/>
            <a:ext cx="820038" cy="79283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圖片 7">
            <a:extLst>
              <a:ext uri="{FF2B5EF4-FFF2-40B4-BE49-F238E27FC236}">
                <a16:creationId xmlns:a16="http://schemas.microsoft.com/office/drawing/2014/main" id="{87CAD5DB-0609-4CE8-9684-FA3E688476F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75821" y="2738306"/>
            <a:ext cx="774656" cy="78612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文字方塊 7">
            <a:extLst>
              <a:ext uri="{FF2B5EF4-FFF2-40B4-BE49-F238E27FC236}">
                <a16:creationId xmlns:a16="http://schemas.microsoft.com/office/drawing/2014/main" id="{352A66F3-4E43-451B-9CDB-6CBCD5009289}"/>
              </a:ext>
            </a:extLst>
          </p:cNvPr>
          <p:cNvSpPr txBox="1"/>
          <p:nvPr/>
        </p:nvSpPr>
        <p:spPr>
          <a:xfrm>
            <a:off x="5996269" y="2867010"/>
            <a:ext cx="2106834" cy="607859"/>
          </a:xfrm>
          <a:prstGeom prst="rect">
            <a:avLst/>
          </a:prstGeom>
          <a:noFill/>
        </p:spPr>
        <p:txBody>
          <a:bodyPr wrap="square" lIns="68580" tIns="34290" rIns="68580" bIns="34290" rtlCol="0" anchor="t">
            <a:spAutoFit/>
          </a:bodyPr>
          <a:lstStyle/>
          <a:p>
            <a:pPr>
              <a:spcBef>
                <a:spcPts val="600"/>
              </a:spcBef>
            </a:pPr>
            <a:r>
              <a:rPr lang="en-US" altLang="zh-TW" sz="1600" b="1" err="1">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全新</a:t>
            </a:r>
            <a:r>
              <a:rPr lang="en-US" altLang="zh-TW" sz="1600" b="1">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 UI </a:t>
            </a:r>
            <a:r>
              <a:rPr lang="zh-TW" altLang="en-US" sz="1600" b="1">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與友善導引</a:t>
            </a:r>
            <a:endParaRPr lang="en-US" altLang="zh-TW" sz="1600" b="1">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zh-TW" altLang="en-US">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簡潔美觀流暢的體驗</a:t>
            </a:r>
          </a:p>
        </p:txBody>
      </p:sp>
      <p:pic>
        <p:nvPicPr>
          <p:cNvPr id="15" name="圖片 14">
            <a:extLst>
              <a:ext uri="{FF2B5EF4-FFF2-40B4-BE49-F238E27FC236}">
                <a16:creationId xmlns:a16="http://schemas.microsoft.com/office/drawing/2014/main" id="{D4996150-0407-47F6-B345-BD9A1A44F6C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9392" y="3197765"/>
            <a:ext cx="820040" cy="83204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文字方塊 15">
            <a:extLst>
              <a:ext uri="{FF2B5EF4-FFF2-40B4-BE49-F238E27FC236}">
                <a16:creationId xmlns:a16="http://schemas.microsoft.com/office/drawing/2014/main" id="{BB898D32-C227-4B1E-9924-7575D5714DC2}"/>
              </a:ext>
            </a:extLst>
          </p:cNvPr>
          <p:cNvSpPr txBox="1"/>
          <p:nvPr/>
        </p:nvSpPr>
        <p:spPr>
          <a:xfrm>
            <a:off x="2018434" y="3320634"/>
            <a:ext cx="3011376" cy="607859"/>
          </a:xfrm>
          <a:prstGeom prst="rect">
            <a:avLst/>
          </a:prstGeom>
          <a:noFill/>
        </p:spPr>
        <p:txBody>
          <a:bodyPr wrap="square" lIns="68580" tIns="34290" rIns="68580" bIns="34290" rtlCol="0" anchor="t">
            <a:spAutoFit/>
          </a:bodyPr>
          <a:lstStyle/>
          <a:p>
            <a:pPr>
              <a:spcBef>
                <a:spcPts val="600"/>
              </a:spcBef>
            </a:pPr>
            <a:r>
              <a:rPr lang="en-US" altLang="zh-TW" sz="1600" b="1">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AI </a:t>
            </a:r>
            <a:r>
              <a:rPr lang="zh-TW" altLang="en-US" sz="1600" b="1">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資料搜尋與自動歸檔</a:t>
            </a:r>
            <a:endParaRPr lang="en-US" altLang="zh-TW" sz="1600" b="1">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zh-TW" altLang="en-US">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大幅提升工作流效率</a:t>
            </a:r>
            <a:endParaRPr lang="en-US" altLang="zh-TW">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4" name="圖形 23">
            <a:extLst>
              <a:ext uri="{FF2B5EF4-FFF2-40B4-BE49-F238E27FC236}">
                <a16:creationId xmlns:a16="http://schemas.microsoft.com/office/drawing/2014/main" id="{77AFB719-E005-044F-B23F-A14180F71C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75821" y="4009003"/>
            <a:ext cx="820040" cy="820040"/>
          </a:xfrm>
          <a:prstGeom prst="roundRect">
            <a:avLst>
              <a:gd name="adj" fmla="val 16667"/>
            </a:avLst>
          </a:prstGeom>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25" name="文字方塊 24">
            <a:extLst>
              <a:ext uri="{FF2B5EF4-FFF2-40B4-BE49-F238E27FC236}">
                <a16:creationId xmlns:a16="http://schemas.microsoft.com/office/drawing/2014/main" id="{D91C42DD-5236-F343-BC53-5B3D0844454D}"/>
              </a:ext>
            </a:extLst>
          </p:cNvPr>
          <p:cNvSpPr txBox="1"/>
          <p:nvPr/>
        </p:nvSpPr>
        <p:spPr>
          <a:xfrm>
            <a:off x="6010283" y="4126512"/>
            <a:ext cx="3011376" cy="607859"/>
          </a:xfrm>
          <a:prstGeom prst="rect">
            <a:avLst/>
          </a:prstGeom>
          <a:noFill/>
        </p:spPr>
        <p:txBody>
          <a:bodyPr wrap="square" lIns="68580" tIns="34290" rIns="68580" bIns="34290" rtlCol="0" anchor="t">
            <a:spAutoFit/>
          </a:bodyPr>
          <a:lstStyle/>
          <a:p>
            <a:pPr>
              <a:spcBef>
                <a:spcPts val="600"/>
              </a:spcBef>
            </a:pPr>
            <a:r>
              <a:rPr lang="en-US" altLang="zh-TW" sz="1600" b="1">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App center</a:t>
            </a:r>
          </a:p>
          <a:p>
            <a:pPr>
              <a:spcBef>
                <a:spcPts val="600"/>
              </a:spcBef>
            </a:pPr>
            <a:r>
              <a:rPr lang="zh-TW" altLang="en-US">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豐富多樣的加值應用程式</a:t>
            </a:r>
            <a:endParaRPr lang="en-US" altLang="zh-TW">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2401128186"/>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4A9F04-AC02-4F5D-B115-A06DFD1C6551}"/>
              </a:ext>
            </a:extLst>
          </p:cNvPr>
          <p:cNvSpPr/>
          <p:nvPr/>
        </p:nvSpPr>
        <p:spPr>
          <a:xfrm>
            <a:off x="-152400" y="3201314"/>
            <a:ext cx="9364133"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A8378199-AC40-4BDA-95B1-0406357DE2B9}"/>
              </a:ext>
            </a:extLst>
          </p:cNvPr>
          <p:cNvSpPr>
            <a:spLocks noGrp="1"/>
          </p:cNvSpPr>
          <p:nvPr>
            <p:ph type="title"/>
          </p:nvPr>
        </p:nvSpPr>
        <p:spPr>
          <a:xfrm>
            <a:off x="87464" y="209418"/>
            <a:ext cx="8969072" cy="892891"/>
          </a:xfrm>
        </p:spPr>
        <p:txBody>
          <a:bodyPr/>
          <a:lstStyle/>
          <a:p>
            <a:r>
              <a:rPr lang="en-US" altLang="zh-TW" sz="3600" baseline="0" dirty="0">
                <a:latin typeface="Arial" panose="020B0604020202020204" pitchFamily="34" charset="0"/>
                <a:sym typeface="Arial" panose="020B0604020202020204" pitchFamily="34" charset="0"/>
              </a:rPr>
              <a:t>2.5GbE</a:t>
            </a:r>
            <a:r>
              <a:rPr lang="zh-TW" altLang="en-US" sz="3600" baseline="0" dirty="0">
                <a:latin typeface="Arial" panose="020B0604020202020204" pitchFamily="34" charset="0"/>
                <a:sym typeface="Arial" panose="020B0604020202020204" pitchFamily="34" charset="0"/>
              </a:rPr>
              <a:t>網路效能實測 </a:t>
            </a:r>
            <a:r>
              <a:rPr lang="en-US" altLang="zh-TW" sz="3600" baseline="0" dirty="0">
                <a:latin typeface="Arial" panose="020B0604020202020204" pitchFamily="34" charset="0"/>
                <a:sym typeface="Arial" panose="020B0604020202020204" pitchFamily="34" charset="0"/>
              </a:rPr>
              <a:t>- </a:t>
            </a:r>
            <a:r>
              <a:rPr lang="zh-TW" altLang="en-US" sz="3600" baseline="0" dirty="0">
                <a:latin typeface="Arial" panose="020B0604020202020204" pitchFamily="34" charset="0"/>
                <a:sym typeface="Arial" panose="020B0604020202020204" pitchFamily="34" charset="0"/>
              </a:rPr>
              <a:t>10GB大檔案傳輸</a:t>
            </a:r>
            <a:endParaRPr lang="zh-TW" altLang="en-US" sz="3600" dirty="0">
              <a:latin typeface="Arial" panose="020B0604020202020204" pitchFamily="34" charset="0"/>
              <a:sym typeface="Arial" panose="020B0604020202020204" pitchFamily="34" charset="0"/>
            </a:endParaRPr>
          </a:p>
        </p:txBody>
      </p:sp>
      <p:graphicFrame>
        <p:nvGraphicFramePr>
          <p:cNvPr id="5" name="圖表 4">
            <a:extLst>
              <a:ext uri="{FF2B5EF4-FFF2-40B4-BE49-F238E27FC236}">
                <a16:creationId xmlns:a16="http://schemas.microsoft.com/office/drawing/2014/main" id="{613A7747-04CD-4F10-B945-8043FF551417}"/>
              </a:ext>
            </a:extLst>
          </p:cNvPr>
          <p:cNvGraphicFramePr/>
          <p:nvPr>
            <p:extLst>
              <p:ext uri="{D42A27DB-BD31-4B8C-83A1-F6EECF244321}">
                <p14:modId xmlns:p14="http://schemas.microsoft.com/office/powerpoint/2010/main" val="1587142750"/>
              </p:ext>
            </p:extLst>
          </p:nvPr>
        </p:nvGraphicFramePr>
        <p:xfrm>
          <a:off x="361948" y="1102309"/>
          <a:ext cx="7830663" cy="3060356"/>
        </p:xfrm>
        <a:graphic>
          <a:graphicData uri="http://schemas.openxmlformats.org/drawingml/2006/chart">
            <c:chart xmlns:c="http://schemas.openxmlformats.org/drawingml/2006/chart" xmlns:r="http://schemas.openxmlformats.org/officeDocument/2006/relationships" r:id="rId3"/>
          </a:graphicData>
        </a:graphic>
      </p:graphicFrame>
      <p:pic>
        <p:nvPicPr>
          <p:cNvPr id="7" name="圖片 6" hidden="1">
            <a:extLst>
              <a:ext uri="{FF2B5EF4-FFF2-40B4-BE49-F238E27FC236}">
                <a16:creationId xmlns:a16="http://schemas.microsoft.com/office/drawing/2014/main" id="{16B2EED3-D511-477E-A107-E3E2FC90304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87969" y="1636670"/>
            <a:ext cx="1624424" cy="1301263"/>
          </a:xfrm>
          <a:prstGeom prst="rect">
            <a:avLst/>
          </a:prstGeom>
        </p:spPr>
      </p:pic>
      <p:sp>
        <p:nvSpPr>
          <p:cNvPr id="8" name="文字方塊 7">
            <a:extLst>
              <a:ext uri="{FF2B5EF4-FFF2-40B4-BE49-F238E27FC236}">
                <a16:creationId xmlns:a16="http://schemas.microsoft.com/office/drawing/2014/main" id="{5FEEFDCF-814E-406D-AB98-6948227A15CF}"/>
              </a:ext>
            </a:extLst>
          </p:cNvPr>
          <p:cNvSpPr txBox="1"/>
          <p:nvPr/>
        </p:nvSpPr>
        <p:spPr>
          <a:xfrm>
            <a:off x="951388" y="4162665"/>
            <a:ext cx="3938281" cy="60785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700" dirty="0">
                <a:solidFill>
                  <a:schemeClr val="bg1"/>
                </a:solidFill>
                <a:latin typeface="Arial" panose="020B0604020202020204" pitchFamily="34" charset="0"/>
                <a:ea typeface="微軟正黑體" panose="020B0604030504040204" pitchFamily="34" charset="-120"/>
                <a:sym typeface="Arial" panose="020B0604020202020204" pitchFamily="34" charset="0"/>
              </a:rPr>
              <a:t>Test Environment</a:t>
            </a:r>
            <a:br>
              <a:rPr lang="en-US" altLang="zh-TW" sz="700" dirty="0">
                <a:solidFill>
                  <a:schemeClr val="bg1"/>
                </a:solidFill>
                <a:latin typeface="Arial" panose="020B0604020202020204" pitchFamily="34" charset="0"/>
                <a:ea typeface="微軟正黑體" panose="020B0604030504040204" pitchFamily="34" charset="-120"/>
                <a:sym typeface="Arial" panose="020B0604020202020204" pitchFamily="34" charset="0"/>
              </a:rPr>
            </a:br>
            <a:r>
              <a:rPr lang="en-US" altLang="zh-TW" sz="700" dirty="0">
                <a:solidFill>
                  <a:schemeClr val="bg1"/>
                </a:solidFill>
                <a:latin typeface="Arial" panose="020B0604020202020204" pitchFamily="34" charset="0"/>
                <a:ea typeface="微軟正黑體" panose="020B0604030504040204" pitchFamily="34" charset="-120"/>
                <a:sym typeface="Arial" panose="020B0604020202020204" pitchFamily="34" charset="0"/>
              </a:rPr>
              <a:t>NAS: TS-433</a:t>
            </a:r>
            <a:br>
              <a:rPr lang="en-US" altLang="zh-TW" sz="700" dirty="0">
                <a:solidFill>
                  <a:schemeClr val="bg1"/>
                </a:solidFill>
                <a:latin typeface="Arial" panose="020B0604020202020204" pitchFamily="34" charset="0"/>
                <a:ea typeface="微軟正黑體" panose="020B0604030504040204" pitchFamily="34" charset="-120"/>
                <a:sym typeface="Arial" panose="020B0604020202020204" pitchFamily="34" charset="0"/>
              </a:rPr>
            </a:br>
            <a:r>
              <a:rPr lang="en-US" altLang="zh-TW" sz="700" dirty="0">
                <a:solidFill>
                  <a:schemeClr val="bg1"/>
                </a:solidFill>
                <a:latin typeface="Arial" panose="020B0604020202020204" pitchFamily="34" charset="0"/>
                <a:ea typeface="微軟正黑體" panose="020B0604030504040204" pitchFamily="34" charset="-120"/>
                <a:sym typeface="Arial" panose="020B0604020202020204" pitchFamily="34" charset="0"/>
              </a:rPr>
              <a:t>OS: QTS 5.0</a:t>
            </a:r>
            <a:br>
              <a:rPr lang="en-US" altLang="zh-TW" sz="7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altLang="zh-TW" sz="700" dirty="0">
                <a:solidFill>
                  <a:schemeClr val="bg1"/>
                </a:solidFill>
                <a:latin typeface="Arial" panose="020B0604020202020204" pitchFamily="34" charset="0"/>
                <a:ea typeface="微軟正黑體" panose="020B0604030504040204" pitchFamily="34" charset="-120"/>
                <a:sym typeface="Arial" panose="020B0604020202020204" pitchFamily="34" charset="0"/>
              </a:rPr>
              <a:t>Volume type: Samsung SSD 850 PRO 512GB </a:t>
            </a:r>
            <a:br>
              <a:rPr lang="en-US" altLang="zh-TW" sz="7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altLang="zh-TW" sz="700" dirty="0">
                <a:solidFill>
                  <a:schemeClr val="bg1"/>
                </a:solidFill>
                <a:latin typeface="Arial" panose="020B0604020202020204" pitchFamily="34" charset="0"/>
                <a:ea typeface="微軟正黑體" panose="020B0604030504040204" pitchFamily="34" charset="-120"/>
                <a:sym typeface="Arial" panose="020B0604020202020204" pitchFamily="34" charset="0"/>
              </a:rPr>
              <a:t>Client PC:</a:t>
            </a:r>
            <a:r>
              <a:rPr lang="zh-TW" altLang="en-US" sz="7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700" dirty="0">
                <a:solidFill>
                  <a:schemeClr val="bg1"/>
                </a:solidFill>
                <a:latin typeface="Arial" panose="020B0604020202020204" pitchFamily="34" charset="0"/>
                <a:ea typeface="微軟正黑體" panose="020B0604030504040204" pitchFamily="34" charset="-120"/>
                <a:sym typeface="Arial" panose="020B0604020202020204" pitchFamily="34" charset="0"/>
              </a:rPr>
              <a:t>Windows 10, Intel Core i7-6700 CPU,3.40GHz., 64GB RAM</a:t>
            </a:r>
          </a:p>
        </p:txBody>
      </p:sp>
      <p:sp>
        <p:nvSpPr>
          <p:cNvPr id="9" name="文字方塊 8">
            <a:extLst>
              <a:ext uri="{FF2B5EF4-FFF2-40B4-BE49-F238E27FC236}">
                <a16:creationId xmlns:a16="http://schemas.microsoft.com/office/drawing/2014/main" id="{42FA3F32-0502-4342-AE29-FDD997028605}"/>
              </a:ext>
            </a:extLst>
          </p:cNvPr>
          <p:cNvSpPr txBox="1"/>
          <p:nvPr/>
        </p:nvSpPr>
        <p:spPr>
          <a:xfrm>
            <a:off x="5782134" y="4424275"/>
            <a:ext cx="2210037"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en-US" altLang="zh-TW" sz="9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Tested in QNAP Labs. ​</a:t>
            </a:r>
          </a:p>
          <a:p>
            <a:pPr algn="r"/>
            <a:r>
              <a:rPr lang="en-US" altLang="zh-TW" sz="9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Figures may vary by environment.</a:t>
            </a:r>
          </a:p>
        </p:txBody>
      </p:sp>
    </p:spTree>
    <p:extLst>
      <p:ext uri="{BB962C8B-B14F-4D97-AF65-F5344CB8AC3E}">
        <p14:creationId xmlns:p14="http://schemas.microsoft.com/office/powerpoint/2010/main" val="3130066744"/>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6AEF7AE5-3E99-4796-A916-26AB8D9B7FF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2914" y="3519402"/>
            <a:ext cx="3339980" cy="779026"/>
          </a:xfrm>
          <a:prstGeom prst="rect">
            <a:avLst/>
          </a:prstGeom>
        </p:spPr>
      </p:pic>
      <p:sp>
        <p:nvSpPr>
          <p:cNvPr id="2" name="標題 1"/>
          <p:cNvSpPr>
            <a:spLocks noGrp="1"/>
          </p:cNvSpPr>
          <p:nvPr>
            <p:ph type="title"/>
          </p:nvPr>
        </p:nvSpPr>
        <p:spPr/>
        <p:txBody>
          <a:bodyPr/>
          <a:lstStyle/>
          <a:p>
            <a:r>
              <a:rPr lang="en-US" altLang="zh-TW">
                <a:latin typeface="Arial" panose="020B0604020202020204" pitchFamily="34" charset="0"/>
                <a:sym typeface="Arial" panose="020B0604020202020204" pitchFamily="34" charset="0"/>
              </a:rPr>
              <a:t>TS-433</a:t>
            </a:r>
            <a:r>
              <a:rPr lang="zh-TW" altLang="en-US">
                <a:latin typeface="Arial" panose="020B0604020202020204" pitchFamily="34" charset="0"/>
                <a:sym typeface="Arial" panose="020B0604020202020204" pitchFamily="34" charset="0"/>
              </a:rPr>
              <a:t>硬體規格特點</a:t>
            </a:r>
          </a:p>
        </p:txBody>
      </p:sp>
      <p:sp>
        <p:nvSpPr>
          <p:cNvPr id="3" name="文字方塊 2"/>
          <p:cNvSpPr txBox="1"/>
          <p:nvPr/>
        </p:nvSpPr>
        <p:spPr>
          <a:xfrm>
            <a:off x="4378805" y="1409146"/>
            <a:ext cx="3628920" cy="3022687"/>
          </a:xfrm>
          <a:prstGeom prst="rect">
            <a:avLst/>
          </a:prstGeom>
          <a:noFill/>
        </p:spPr>
        <p:txBody>
          <a:bodyPr wrap="square" lIns="68580" tIns="34290" rIns="68580" bIns="34290" rtlCol="0" anchor="t">
            <a:spAutoFit/>
          </a:bodyPr>
          <a:lstStyle/>
          <a:p>
            <a:pPr marL="179705" indent="-179705">
              <a:lnSpc>
                <a:spcPct val="130000"/>
              </a:lnSpc>
              <a:spcBef>
                <a:spcPts val="600"/>
              </a:spcBef>
              <a:buClr>
                <a:schemeClr val="bg1"/>
              </a:buClr>
              <a:buFont typeface="Arial" pitchFamily="34" charset="0"/>
              <a:buChar char="•"/>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ARM</a:t>
            </a:r>
            <a:r>
              <a:rPr 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64bit Cortex-A55</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4</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核心 </a:t>
            </a:r>
            <a:r>
              <a:rPr 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2.0GHz</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高效處理器</a:t>
            </a:r>
            <a:endPar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79705" lvl="0" indent="-179705">
              <a:lnSpc>
                <a:spcPct val="130000"/>
              </a:lnSpc>
              <a:spcBef>
                <a:spcPts val="600"/>
              </a:spcBef>
              <a:buClr>
                <a:schemeClr val="bg1"/>
              </a:buClr>
              <a:buFont typeface="Arial" pitchFamily="34" charset="0"/>
              <a:buChar char="•"/>
            </a:pP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內建大容量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4</a:t>
            </a:r>
            <a:r>
              <a:rPr kumimoji="1" lang="en-US" altLang="zh-CN" dirty="0">
                <a:solidFill>
                  <a:schemeClr val="bg1"/>
                </a:solidFill>
                <a:latin typeface="Arial" panose="020B0604020202020204" pitchFamily="34" charset="0"/>
                <a:ea typeface="微軟正黑體" panose="020B0604030504040204" pitchFamily="34" charset="-120"/>
                <a:sym typeface="Arial" panose="020B0604020202020204" pitchFamily="34" charset="0"/>
              </a:rPr>
              <a:t>GB </a:t>
            </a:r>
            <a:r>
              <a:rPr kumimoji="1" lang="zh-CN"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記憶體</a:t>
            </a:r>
            <a:endParaRPr lang="zh-CN"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79705" indent="-179705">
              <a:lnSpc>
                <a:spcPct val="130000"/>
              </a:lnSpc>
              <a:spcBef>
                <a:spcPts val="600"/>
              </a:spcBef>
              <a:buClr>
                <a:schemeClr val="bg1"/>
              </a:buClr>
              <a:buFont typeface="Arial" pitchFamily="34" charset="0"/>
              <a:buChar char="•"/>
            </a:pPr>
            <a:r>
              <a:rPr lang="zh-CN"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1 x 2.5 GbE, 1 x 1 GbE </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雙網路埠支援</a:t>
            </a:r>
            <a:endParaRPr lang="zh-CN"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79705" lvl="0" indent="-179705">
              <a:lnSpc>
                <a:spcPct val="130000"/>
              </a:lnSpc>
              <a:spcBef>
                <a:spcPts val="600"/>
              </a:spcBef>
              <a:buClr>
                <a:schemeClr val="bg1"/>
              </a:buClr>
              <a:buFont typeface="Arial" pitchFamily="34" charset="0"/>
              <a:buChar char="•"/>
            </a:pPr>
            <a:r>
              <a:rPr kumimoji="1" lang="en-US" altLang="zh-CN" dirty="0">
                <a:solidFill>
                  <a:schemeClr val="bg1"/>
                </a:solidFill>
                <a:latin typeface="Arial" panose="020B0604020202020204" pitchFamily="34" charset="0"/>
                <a:ea typeface="微軟正黑體" panose="020B0604030504040204" pitchFamily="34" charset="-120"/>
                <a:sym typeface="Arial" panose="020B0604020202020204" pitchFamily="34" charset="0"/>
              </a:rPr>
              <a:t>4 x SATA 3.5</a:t>
            </a:r>
            <a:r>
              <a:rPr kumimoji="1"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吋或</a:t>
            </a:r>
            <a:r>
              <a:rPr kumimoji="1"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2.5</a:t>
            </a:r>
            <a:r>
              <a:rPr kumimoji="1"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吋磁碟支援</a:t>
            </a:r>
            <a:endParaRPr kumimoji="1"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79705" lvl="0" indent="-179705">
              <a:lnSpc>
                <a:spcPct val="130000"/>
              </a:lnSpc>
              <a:spcBef>
                <a:spcPts val="600"/>
              </a:spcBef>
              <a:buClr>
                <a:schemeClr val="bg1"/>
              </a:buClr>
              <a:buFont typeface="Arial" pitchFamily="34" charset="0"/>
              <a:buChar char="•"/>
            </a:pPr>
            <a:r>
              <a:rPr kumimoji="1"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前置 </a:t>
            </a:r>
            <a:r>
              <a:rPr kumimoji="1"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USB3.2 Gen1 </a:t>
            </a:r>
            <a:r>
              <a:rPr kumimoji="1"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一鍵備份與後方 </a:t>
            </a:r>
            <a:r>
              <a:rPr kumimoji="1"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2 x USB2.0 </a:t>
            </a:r>
            <a:r>
              <a:rPr kumimoji="1"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埠</a:t>
            </a:r>
            <a:endParaRPr kumimoji="1"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79705" lvl="0" indent="-179705">
              <a:lnSpc>
                <a:spcPct val="130000"/>
              </a:lnSpc>
              <a:spcBef>
                <a:spcPts val="600"/>
              </a:spcBef>
              <a:buClr>
                <a:schemeClr val="bg1"/>
              </a:buClr>
              <a:buFont typeface="Arial" pitchFamily="34" charset="0"/>
              <a:buChar char="•"/>
            </a:pPr>
            <a:r>
              <a:rPr lang="en-US" altLang="zh-CN" dirty="0">
                <a:solidFill>
                  <a:schemeClr val="bg1"/>
                </a:solidFill>
                <a:latin typeface="Arial" panose="020B0604020202020204" pitchFamily="34" charset="0"/>
                <a:ea typeface="微軟正黑體" panose="020B0604030504040204" pitchFamily="34" charset="-120"/>
                <a:sym typeface="Arial" panose="020B0604020202020204" pitchFamily="34" charset="0"/>
              </a:rPr>
              <a:t>12cm </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大尺寸散熱靜音風扇</a:t>
            </a:r>
            <a:endParaRPr lang="en-US" altLang="zh-CN"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79705" lvl="0" indent="-179705">
              <a:lnSpc>
                <a:spcPct val="130000"/>
              </a:lnSpc>
              <a:spcBef>
                <a:spcPts val="600"/>
              </a:spcBef>
              <a:buClr>
                <a:schemeClr val="bg1"/>
              </a:buClr>
              <a:buFont typeface="Arial" pitchFamily="34" charset="0"/>
              <a:buChar char="•"/>
            </a:pPr>
            <a:r>
              <a:rPr kumimoji="1"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節能低功耗設計(</a:t>
            </a:r>
            <a:r>
              <a:rPr kumimoji="1" lang="zh-TW" altLang="en-US" dirty="0">
                <a:solidFill>
                  <a:srgbClr val="5DF5F9"/>
                </a:solidFill>
                <a:latin typeface="Arial" panose="020B0604020202020204" pitchFamily="34" charset="0"/>
                <a:ea typeface="微軟正黑體" panose="020B0604030504040204" pitchFamily="34" charset="-120"/>
                <a:sym typeface="Arial" panose="020B0604020202020204" pitchFamily="34" charset="0"/>
              </a:rPr>
              <a:t>待</a:t>
            </a:r>
            <a:r>
              <a:rPr kumimoji="1" lang="zh-TW" altLang="en-US" dirty="0">
                <a:solidFill>
                  <a:srgbClr val="56DDE4"/>
                </a:solidFill>
                <a:latin typeface="Arial" panose="020B0604020202020204" pitchFamily="34" charset="0"/>
                <a:ea typeface="微軟正黑體" panose="020B0604030504040204" pitchFamily="34" charset="-120"/>
                <a:sym typeface="Arial" panose="020B0604020202020204" pitchFamily="34" charset="0"/>
              </a:rPr>
              <a:t>機</a:t>
            </a:r>
            <a:r>
              <a:rPr kumimoji="1" lang="en-US" altLang="zh-TW" dirty="0">
                <a:solidFill>
                  <a:srgbClr val="5DF5F9"/>
                </a:solidFill>
                <a:latin typeface="Arial" panose="020B0604020202020204" pitchFamily="34" charset="0"/>
                <a:ea typeface="微軟正黑體" panose="020B0604030504040204" pitchFamily="34" charset="-120"/>
                <a:sym typeface="Arial" panose="020B0604020202020204" pitchFamily="34" charset="0"/>
              </a:rPr>
              <a:t>8.4W, </a:t>
            </a:r>
            <a:r>
              <a:rPr kumimoji="1" lang="zh-TW" altLang="en-US" dirty="0">
                <a:solidFill>
                  <a:srgbClr val="5DF5F9"/>
                </a:solidFill>
                <a:latin typeface="Arial" panose="020B0604020202020204" pitchFamily="34" charset="0"/>
                <a:ea typeface="微軟正黑體" panose="020B0604030504040204" pitchFamily="34" charset="-120"/>
                <a:sym typeface="Arial" panose="020B0604020202020204" pitchFamily="34" charset="0"/>
              </a:rPr>
              <a:t>運轉</a:t>
            </a:r>
            <a:r>
              <a:rPr kumimoji="1" lang="en-US" altLang="zh-TW" dirty="0">
                <a:solidFill>
                  <a:srgbClr val="5DF5F9"/>
                </a:solidFill>
                <a:latin typeface="Arial" panose="020B0604020202020204" pitchFamily="34" charset="0"/>
                <a:ea typeface="微軟正黑體" panose="020B0604030504040204" pitchFamily="34" charset="-120"/>
                <a:sym typeface="Arial" panose="020B0604020202020204" pitchFamily="34" charset="0"/>
              </a:rPr>
              <a:t>22</a:t>
            </a:r>
            <a:r>
              <a:rPr kumimoji="1" lang="zh-TW" altLang="en-US" dirty="0">
                <a:solidFill>
                  <a:srgbClr val="5DF5F9"/>
                </a:solidFill>
                <a:latin typeface="Arial" panose="020B0604020202020204" pitchFamily="34" charset="0"/>
                <a:ea typeface="微軟正黑體" panose="020B0604030504040204" pitchFamily="34" charset="-120"/>
                <a:sym typeface="Arial" panose="020B0604020202020204" pitchFamily="34" charset="0"/>
              </a:rPr>
              <a:t>.</a:t>
            </a:r>
            <a:r>
              <a:rPr kumimoji="1" lang="en-US" altLang="zh-TW" dirty="0">
                <a:solidFill>
                  <a:srgbClr val="5DF5F9"/>
                </a:solidFill>
                <a:latin typeface="Arial" panose="020B0604020202020204" pitchFamily="34" charset="0"/>
                <a:ea typeface="微軟正黑體" panose="020B0604030504040204" pitchFamily="34" charset="-120"/>
                <a:sym typeface="Arial" panose="020B0604020202020204" pitchFamily="34" charset="0"/>
              </a:rPr>
              <a:t>5W</a:t>
            </a:r>
            <a:r>
              <a:rPr kumimoji="1"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kumimoji="1" lang="en-US" altLang="zh-CN"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 name="圖片 5" descr="一張含有 文字, 電腦 的圖片&#10;&#10;自動產生的描述">
            <a:extLst>
              <a:ext uri="{FF2B5EF4-FFF2-40B4-BE49-F238E27FC236}">
                <a16:creationId xmlns:a16="http://schemas.microsoft.com/office/drawing/2014/main" id="{D9ACE2F1-E435-45CA-A593-C003FB08B75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9564" y="1312153"/>
            <a:ext cx="4462436" cy="2772854"/>
          </a:xfrm>
          <a:prstGeom prst="rect">
            <a:avLst/>
          </a:prstGeom>
        </p:spPr>
      </p:pic>
      <p:pic>
        <p:nvPicPr>
          <p:cNvPr id="10" name="圖片 9">
            <a:extLst>
              <a:ext uri="{FF2B5EF4-FFF2-40B4-BE49-F238E27FC236}">
                <a16:creationId xmlns:a16="http://schemas.microsoft.com/office/drawing/2014/main" id="{EEB1648B-5C65-5D40-250A-360A6AFEBDC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788509" y="3842640"/>
            <a:ext cx="1064900" cy="735900"/>
          </a:xfrm>
          <a:prstGeom prst="rect">
            <a:avLst/>
          </a:prstGeom>
        </p:spPr>
      </p:pic>
      <p:pic>
        <p:nvPicPr>
          <p:cNvPr id="9" name="圖片 8">
            <a:extLst>
              <a:ext uri="{FF2B5EF4-FFF2-40B4-BE49-F238E27FC236}">
                <a16:creationId xmlns:a16="http://schemas.microsoft.com/office/drawing/2014/main" id="{9FD382F1-6ED9-9899-2A45-7881E863188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03238" y="3406938"/>
            <a:ext cx="1460317" cy="1211162"/>
          </a:xfrm>
          <a:custGeom>
            <a:avLst/>
            <a:gdLst>
              <a:gd name="connsiteX0" fmla="*/ 774872 w 2266262"/>
              <a:gd name="connsiteY0" fmla="*/ 0 h 1879600"/>
              <a:gd name="connsiteX1" fmla="*/ 1948381 w 2266262"/>
              <a:gd name="connsiteY1" fmla="*/ 0 h 1879600"/>
              <a:gd name="connsiteX2" fmla="*/ 2266262 w 2266262"/>
              <a:gd name="connsiteY2" fmla="*/ 45684 h 1879600"/>
              <a:gd name="connsiteX3" fmla="*/ 2266262 w 2266262"/>
              <a:gd name="connsiteY3" fmla="*/ 1879600 h 1879600"/>
              <a:gd name="connsiteX4" fmla="*/ 0 w 2266262"/>
              <a:gd name="connsiteY4" fmla="*/ 1879600 h 1879600"/>
              <a:gd name="connsiteX5" fmla="*/ 0 w 2266262"/>
              <a:gd name="connsiteY5" fmla="*/ 880838 h 187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262" h="1879600">
                <a:moveTo>
                  <a:pt x="774872" y="0"/>
                </a:moveTo>
                <a:lnTo>
                  <a:pt x="1948381" y="0"/>
                </a:lnTo>
                <a:lnTo>
                  <a:pt x="2266262" y="45684"/>
                </a:lnTo>
                <a:lnTo>
                  <a:pt x="2266262" y="1879600"/>
                </a:lnTo>
                <a:lnTo>
                  <a:pt x="0" y="1879600"/>
                </a:lnTo>
                <a:lnTo>
                  <a:pt x="0" y="880838"/>
                </a:lnTo>
                <a:close/>
              </a:path>
            </a:pathLst>
          </a:custGeom>
        </p:spPr>
      </p:pic>
      <p:sp>
        <p:nvSpPr>
          <p:cNvPr id="4" name="文字方塊 3">
            <a:extLst>
              <a:ext uri="{FF2B5EF4-FFF2-40B4-BE49-F238E27FC236}">
                <a16:creationId xmlns:a16="http://schemas.microsoft.com/office/drawing/2014/main" id="{86C2A650-0C25-C7C2-495B-EAA5F11ACDDC}"/>
              </a:ext>
            </a:extLst>
          </p:cNvPr>
          <p:cNvSpPr txBox="1"/>
          <p:nvPr/>
        </p:nvSpPr>
        <p:spPr>
          <a:xfrm>
            <a:off x="1853409" y="4068830"/>
            <a:ext cx="2525396" cy="450508"/>
          </a:xfrm>
          <a:prstGeom prst="rect">
            <a:avLst/>
          </a:prstGeom>
          <a:noFill/>
        </p:spPr>
        <p:txBody>
          <a:bodyPr wrap="square" rtlCol="0">
            <a:spAutoFit/>
          </a:bodyPr>
          <a:lstStyle/>
          <a:p>
            <a:pPr>
              <a:lnSpc>
                <a:spcPct val="110000"/>
              </a:lnSpc>
            </a:pPr>
            <a:r>
              <a:rPr lang="en-US" altLang="zh-TW" sz="1100" dirty="0">
                <a:solidFill>
                  <a:schemeClr val="accent6"/>
                </a:solidFill>
              </a:rPr>
              <a:t>* </a:t>
            </a:r>
            <a:r>
              <a:rPr lang="zh-TW" altLang="en-US" sz="1100" dirty="0">
                <a:solidFill>
                  <a:schemeClr val="accent6"/>
                </a:solidFill>
              </a:rPr>
              <a:t>出貨附贈磁碟抽取架鑰匙，可上鎖</a:t>
            </a:r>
            <a:endParaRPr lang="en-US" altLang="zh-TW" sz="1100" dirty="0">
              <a:solidFill>
                <a:schemeClr val="accent6"/>
              </a:solidFill>
            </a:endParaRPr>
          </a:p>
          <a:p>
            <a:pPr>
              <a:lnSpc>
                <a:spcPct val="110000"/>
              </a:lnSpc>
            </a:pPr>
            <a:r>
              <a:rPr lang="zh-TW" altLang="en-US" sz="1100" dirty="0">
                <a:solidFill>
                  <a:schemeClr val="accent6"/>
                </a:solidFill>
              </a:rPr>
              <a:t>  避免孩童意外拔出風險</a:t>
            </a:r>
          </a:p>
        </p:txBody>
      </p:sp>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a:extLst>
              <a:ext uri="{FF2B5EF4-FFF2-40B4-BE49-F238E27FC236}">
                <a16:creationId xmlns:a16="http://schemas.microsoft.com/office/drawing/2014/main" id="{491DB71A-EFFD-456C-B16C-C42E8FED6A89}"/>
              </a:ext>
            </a:extLst>
          </p:cNvPr>
          <p:cNvSpPr/>
          <p:nvPr/>
        </p:nvSpPr>
        <p:spPr>
          <a:xfrm>
            <a:off x="-152400" y="4482205"/>
            <a:ext cx="9364133"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7" name="矩形 36">
            <a:extLst>
              <a:ext uri="{FF2B5EF4-FFF2-40B4-BE49-F238E27FC236}">
                <a16:creationId xmlns:a16="http://schemas.microsoft.com/office/drawing/2014/main" id="{D40D4CD6-8AF6-4FEE-982A-F125D5B79498}"/>
              </a:ext>
            </a:extLst>
          </p:cNvPr>
          <p:cNvSpPr/>
          <p:nvPr/>
        </p:nvSpPr>
        <p:spPr>
          <a:xfrm>
            <a:off x="0" y="838200"/>
            <a:ext cx="9144000" cy="4305300"/>
          </a:xfrm>
          <a:prstGeom prst="rect">
            <a:avLst/>
          </a:prstGeom>
          <a:gradFill>
            <a:gsLst>
              <a:gs pos="0">
                <a:srgbClr val="001142">
                  <a:alpha val="0"/>
                </a:srgbClr>
              </a:gs>
              <a:gs pos="100000">
                <a:srgbClr val="001142">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8" name="圖片 7" descr="一張含有 文字, 白色 的圖片&#10;&#10;自動產生的描述">
            <a:extLst>
              <a:ext uri="{FF2B5EF4-FFF2-40B4-BE49-F238E27FC236}">
                <a16:creationId xmlns:a16="http://schemas.microsoft.com/office/drawing/2014/main" id="{FF52C9B6-59D6-45EE-B4A2-8961265E945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473123" y="1710267"/>
            <a:ext cx="3310737" cy="2855629"/>
          </a:xfrm>
          <a:prstGeom prst="rect">
            <a:avLst/>
          </a:prstGeom>
        </p:spPr>
      </p:pic>
      <p:pic>
        <p:nvPicPr>
          <p:cNvPr id="9" name="圖片 9" descr="一張含有 文字, 風扇, 裝置 的圖片&#10;&#10;自動產生的描述">
            <a:extLst>
              <a:ext uri="{FF2B5EF4-FFF2-40B4-BE49-F238E27FC236}">
                <a16:creationId xmlns:a16="http://schemas.microsoft.com/office/drawing/2014/main" id="{FD3BA096-8395-4281-8FB0-0C1DEDC102B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233354" y="1816100"/>
            <a:ext cx="2589830" cy="2657475"/>
          </a:xfrm>
          <a:prstGeom prst="rect">
            <a:avLst/>
          </a:prstGeom>
        </p:spPr>
      </p:pic>
      <p:sp>
        <p:nvSpPr>
          <p:cNvPr id="2" name="標題 1"/>
          <p:cNvSpPr>
            <a:spLocks noGrp="1"/>
          </p:cNvSpPr>
          <p:nvPr>
            <p:ph type="title"/>
          </p:nvPr>
        </p:nvSpPr>
        <p:spPr/>
        <p:txBody>
          <a:bodyPr/>
          <a:lstStyle/>
          <a:p>
            <a:r>
              <a:rPr lang="zh-TW" altLang="en-US">
                <a:latin typeface="Arial" panose="020B0604020202020204" pitchFamily="34" charset="0"/>
                <a:sym typeface="Arial" panose="020B0604020202020204" pitchFamily="34" charset="0"/>
              </a:rPr>
              <a:t>極簡外觀尺寸與</a:t>
            </a:r>
            <a:r>
              <a:rPr lang="en-US" altLang="zh-TW">
                <a:latin typeface="Arial" panose="020B0604020202020204" pitchFamily="34" charset="0"/>
                <a:sym typeface="Arial" panose="020B0604020202020204" pitchFamily="34" charset="0"/>
              </a:rPr>
              <a:t>I/O</a:t>
            </a:r>
            <a:r>
              <a:rPr lang="zh-TW" altLang="en-US">
                <a:latin typeface="Arial" panose="020B0604020202020204" pitchFamily="34" charset="0"/>
                <a:sym typeface="Arial" panose="020B0604020202020204" pitchFamily="34" charset="0"/>
              </a:rPr>
              <a:t>介紹</a:t>
            </a:r>
          </a:p>
        </p:txBody>
      </p:sp>
      <p:sp>
        <p:nvSpPr>
          <p:cNvPr id="6" name="文字方塊 5" hidden="1"/>
          <p:cNvSpPr txBox="1"/>
          <p:nvPr/>
        </p:nvSpPr>
        <p:spPr>
          <a:xfrm>
            <a:off x="2238871" y="5453056"/>
            <a:ext cx="2000264" cy="2677656"/>
          </a:xfrm>
          <a:prstGeom prst="rect">
            <a:avLst/>
          </a:prstGeom>
          <a:noFill/>
        </p:spPr>
        <p:txBody>
          <a:bodyPr wrap="square" rtlCol="0">
            <a:spAutoFit/>
          </a:bodyPr>
          <a:lstStyle/>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[LED Indicators]</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STATUS</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LAN</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USB</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HDD1</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HDD2</a:t>
            </a:r>
          </a:p>
          <a:p>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[Button, I/O]</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Power</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USB Copy</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USB 3.2 Gen 1 Port</a:t>
            </a:r>
          </a:p>
          <a:p>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 name="文字方塊 6" hidden="1"/>
          <p:cNvSpPr txBox="1"/>
          <p:nvPr/>
        </p:nvSpPr>
        <p:spPr>
          <a:xfrm>
            <a:off x="5043157" y="5310726"/>
            <a:ext cx="1714512" cy="2893100"/>
          </a:xfrm>
          <a:prstGeom prst="rect">
            <a:avLst/>
          </a:prstGeom>
          <a:noFill/>
        </p:spPr>
        <p:txBody>
          <a:bodyPr wrap="square" lIns="91440" tIns="45720" rIns="91440" bIns="45720" rtlCol="0" anchor="t">
            <a:spAutoFit/>
          </a:bodyPr>
          <a:lstStyle/>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[System FAN]</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Smart Cooling FAN</a:t>
            </a:r>
          </a:p>
          <a:p>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[Button, I/O]</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Reset Button</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GbE port</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USB 3.2 Gen1 Port / USB 2.0 Port</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DC 12V Input</a:t>
            </a:r>
          </a:p>
          <a:p>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 name="文字方塊 3" hidden="1">
            <a:extLst>
              <a:ext uri="{FF2B5EF4-FFF2-40B4-BE49-F238E27FC236}">
                <a16:creationId xmlns:a16="http://schemas.microsoft.com/office/drawing/2014/main" id="{80FB3565-F7EA-4789-B68C-CFFE14B42D8A}"/>
              </a:ext>
            </a:extLst>
          </p:cNvPr>
          <p:cNvSpPr txBox="1"/>
          <p:nvPr/>
        </p:nvSpPr>
        <p:spPr>
          <a:xfrm>
            <a:off x="-243242" y="553554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188.64 × 90.18 × 156.26 </a:t>
            </a:r>
            <a:endParaRPr 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 name="文字方塊 14">
            <a:extLst>
              <a:ext uri="{FF2B5EF4-FFF2-40B4-BE49-F238E27FC236}">
                <a16:creationId xmlns:a16="http://schemas.microsoft.com/office/drawing/2014/main" id="{1925A175-955F-4C11-A4FA-315B121ADCB3}"/>
              </a:ext>
            </a:extLst>
          </p:cNvPr>
          <p:cNvSpPr txBox="1"/>
          <p:nvPr/>
        </p:nvSpPr>
        <p:spPr>
          <a:xfrm>
            <a:off x="351792" y="1771479"/>
            <a:ext cx="1100902" cy="1021883"/>
          </a:xfrm>
          <a:prstGeom prst="rect">
            <a:avLst/>
          </a:prstGeom>
          <a:noFill/>
        </p:spPr>
        <p:txBody>
          <a:bodyPr wrap="square" lIns="91440" tIns="45720" rIns="91440" bIns="45720" rtlCol="0" anchor="t">
            <a:spAutoFit/>
          </a:bodyPr>
          <a:lstStyle/>
          <a:p>
            <a:pPr>
              <a:lnSpc>
                <a:spcPct val="110000"/>
              </a:lnSpc>
            </a:pP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狀態</a:t>
            </a:r>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nSpc>
                <a:spcPct val="110000"/>
              </a:lnSpc>
            </a:pP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網路</a:t>
            </a:r>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nSpc>
                <a:spcPct val="110000"/>
              </a:lnSpc>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USB</a:t>
            </a:r>
          </a:p>
          <a:p>
            <a:pPr>
              <a:lnSpc>
                <a:spcPct val="110000"/>
              </a:lnSpc>
            </a:pP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磁碟</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1 - 4</a:t>
            </a:r>
          </a:p>
        </p:txBody>
      </p:sp>
      <p:sp>
        <p:nvSpPr>
          <p:cNvPr id="16" name="文字方塊 15">
            <a:extLst>
              <a:ext uri="{FF2B5EF4-FFF2-40B4-BE49-F238E27FC236}">
                <a16:creationId xmlns:a16="http://schemas.microsoft.com/office/drawing/2014/main" id="{D0A8C82F-7632-4D42-824C-C7208C09F8FE}"/>
              </a:ext>
            </a:extLst>
          </p:cNvPr>
          <p:cNvSpPr txBox="1"/>
          <p:nvPr/>
        </p:nvSpPr>
        <p:spPr>
          <a:xfrm>
            <a:off x="7887769" y="1107594"/>
            <a:ext cx="973628" cy="523220"/>
          </a:xfrm>
          <a:prstGeom prst="rect">
            <a:avLst/>
          </a:prstGeom>
          <a:noFill/>
        </p:spPr>
        <p:txBody>
          <a:bodyPr wrap="square" lIns="91440" tIns="45720" rIns="91440" bIns="45720" rtlCol="0" anchor="t">
            <a:spAutoFit/>
          </a:bodyPr>
          <a:lstStyle/>
          <a:p>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12cm</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大型靜音風扇</a:t>
            </a:r>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 name="文字方塊 24">
            <a:extLst>
              <a:ext uri="{FF2B5EF4-FFF2-40B4-BE49-F238E27FC236}">
                <a16:creationId xmlns:a16="http://schemas.microsoft.com/office/drawing/2014/main" id="{1B9F5221-2574-49A5-8265-A9A210288345}"/>
              </a:ext>
            </a:extLst>
          </p:cNvPr>
          <p:cNvSpPr txBox="1"/>
          <p:nvPr/>
        </p:nvSpPr>
        <p:spPr>
          <a:xfrm>
            <a:off x="369695" y="3321702"/>
            <a:ext cx="919624" cy="307777"/>
          </a:xfrm>
          <a:prstGeom prst="rect">
            <a:avLst/>
          </a:prstGeom>
          <a:noFill/>
        </p:spPr>
        <p:txBody>
          <a:bodyPr wrap="square" lIns="91440" tIns="45720" rIns="91440" bIns="45720" rtlCol="0" anchor="t">
            <a:spAutoFit/>
          </a:bodyPr>
          <a:lstStyle/>
          <a:p>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電源開關</a:t>
            </a:r>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文字方塊 25">
            <a:extLst>
              <a:ext uri="{FF2B5EF4-FFF2-40B4-BE49-F238E27FC236}">
                <a16:creationId xmlns:a16="http://schemas.microsoft.com/office/drawing/2014/main" id="{7C14F9F1-1D25-40D9-B8CE-3EC8292BD8CD}"/>
              </a:ext>
            </a:extLst>
          </p:cNvPr>
          <p:cNvSpPr txBox="1"/>
          <p:nvPr/>
        </p:nvSpPr>
        <p:spPr>
          <a:xfrm>
            <a:off x="7903091" y="2174676"/>
            <a:ext cx="1113596" cy="311175"/>
          </a:xfrm>
          <a:prstGeom prst="rect">
            <a:avLst/>
          </a:prstGeom>
          <a:noFill/>
        </p:spPr>
        <p:txBody>
          <a:bodyPr wrap="square" lIns="91440" tIns="45720" rIns="91440" bIns="45720" rtlCol="0" anchor="t">
            <a:spAutoFit/>
          </a:bodyPr>
          <a:lstStyle/>
          <a:p>
            <a:pPr>
              <a:lnSpc>
                <a:spcPct val="110000"/>
              </a:lnSpc>
            </a:pP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重置按鈕</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7" name="接點: 肘形 29">
            <a:extLst>
              <a:ext uri="{FF2B5EF4-FFF2-40B4-BE49-F238E27FC236}">
                <a16:creationId xmlns:a16="http://schemas.microsoft.com/office/drawing/2014/main" id="{1B014805-5651-4219-99E8-32A2D525C476}"/>
              </a:ext>
            </a:extLst>
          </p:cNvPr>
          <p:cNvCxnSpPr>
            <a:cxnSpLocks/>
          </p:cNvCxnSpPr>
          <p:nvPr/>
        </p:nvCxnSpPr>
        <p:spPr>
          <a:xfrm>
            <a:off x="995112" y="1923159"/>
            <a:ext cx="661589" cy="230286"/>
          </a:xfrm>
          <a:prstGeom prst="bentConnector3">
            <a:avLst>
              <a:gd name="adj1" fmla="val 60817"/>
            </a:avLst>
          </a:prstGeom>
          <a:noFill/>
          <a:ln w="19050" cap="flat" cmpd="sng">
            <a:solidFill>
              <a:srgbClr val="EE6D2B"/>
            </a:solidFill>
            <a:prstDash val="solid"/>
            <a:round/>
            <a:headEnd type="none" w="sm" len="sm"/>
            <a:tailEnd type="oval" w="sm" len="sm"/>
          </a:ln>
          <a:effectLst/>
        </p:spPr>
      </p:cxnSp>
      <p:cxnSp>
        <p:nvCxnSpPr>
          <p:cNvPr id="28" name="接點: 肘形 29">
            <a:extLst>
              <a:ext uri="{FF2B5EF4-FFF2-40B4-BE49-F238E27FC236}">
                <a16:creationId xmlns:a16="http://schemas.microsoft.com/office/drawing/2014/main" id="{E9B27F41-B4D7-4CDE-A108-D621952BBD38}"/>
              </a:ext>
            </a:extLst>
          </p:cNvPr>
          <p:cNvCxnSpPr>
            <a:cxnSpLocks/>
          </p:cNvCxnSpPr>
          <p:nvPr/>
        </p:nvCxnSpPr>
        <p:spPr>
          <a:xfrm>
            <a:off x="986052" y="2159135"/>
            <a:ext cx="668906" cy="120281"/>
          </a:xfrm>
          <a:prstGeom prst="bentConnector3">
            <a:avLst>
              <a:gd name="adj1" fmla="val 50000"/>
            </a:avLst>
          </a:prstGeom>
          <a:noFill/>
          <a:ln w="19050" cap="flat" cmpd="sng">
            <a:solidFill>
              <a:srgbClr val="EE6D2B"/>
            </a:solidFill>
            <a:prstDash val="solid"/>
            <a:round/>
            <a:headEnd type="none" w="sm" len="sm"/>
            <a:tailEnd type="oval" w="sm" len="sm"/>
          </a:ln>
          <a:effectLst/>
        </p:spPr>
      </p:cxnSp>
      <p:cxnSp>
        <p:nvCxnSpPr>
          <p:cNvPr id="29" name="接點: 肘形 29">
            <a:extLst>
              <a:ext uri="{FF2B5EF4-FFF2-40B4-BE49-F238E27FC236}">
                <a16:creationId xmlns:a16="http://schemas.microsoft.com/office/drawing/2014/main" id="{E3BDCBC2-0693-479A-8297-5BC25D954A86}"/>
              </a:ext>
            </a:extLst>
          </p:cNvPr>
          <p:cNvCxnSpPr>
            <a:cxnSpLocks/>
          </p:cNvCxnSpPr>
          <p:nvPr/>
        </p:nvCxnSpPr>
        <p:spPr>
          <a:xfrm>
            <a:off x="995112" y="2402742"/>
            <a:ext cx="661589" cy="0"/>
          </a:xfrm>
          <a:prstGeom prst="straightConnector1">
            <a:avLst/>
          </a:prstGeom>
          <a:noFill/>
          <a:ln w="19050" cap="flat" cmpd="sng">
            <a:solidFill>
              <a:srgbClr val="EE6D2B"/>
            </a:solidFill>
            <a:prstDash val="solid"/>
            <a:round/>
            <a:headEnd type="none" w="sm" len="sm"/>
            <a:tailEnd type="oval" w="sm" len="sm"/>
          </a:ln>
          <a:effectLst/>
        </p:spPr>
      </p:cxnSp>
      <p:cxnSp>
        <p:nvCxnSpPr>
          <p:cNvPr id="30" name="接點: 肘形 29">
            <a:extLst>
              <a:ext uri="{FF2B5EF4-FFF2-40B4-BE49-F238E27FC236}">
                <a16:creationId xmlns:a16="http://schemas.microsoft.com/office/drawing/2014/main" id="{2855B790-1B5A-4E5C-B8D2-FB575F57EC07}"/>
              </a:ext>
            </a:extLst>
          </p:cNvPr>
          <p:cNvCxnSpPr>
            <a:cxnSpLocks/>
          </p:cNvCxnSpPr>
          <p:nvPr/>
        </p:nvCxnSpPr>
        <p:spPr>
          <a:xfrm>
            <a:off x="1174967" y="3491891"/>
            <a:ext cx="514650" cy="0"/>
          </a:xfrm>
          <a:prstGeom prst="straightConnector1">
            <a:avLst/>
          </a:prstGeom>
          <a:noFill/>
          <a:ln w="19050" cap="flat" cmpd="sng">
            <a:solidFill>
              <a:srgbClr val="EE6D2B"/>
            </a:solidFill>
            <a:prstDash val="solid"/>
            <a:round/>
            <a:headEnd type="none" w="sm" len="sm"/>
            <a:tailEnd type="oval" w="sm" len="sm"/>
          </a:ln>
          <a:effectLst/>
        </p:spPr>
      </p:cxnSp>
      <p:sp>
        <p:nvSpPr>
          <p:cNvPr id="33" name="文字方塊 32">
            <a:extLst>
              <a:ext uri="{FF2B5EF4-FFF2-40B4-BE49-F238E27FC236}">
                <a16:creationId xmlns:a16="http://schemas.microsoft.com/office/drawing/2014/main" id="{4B7419F0-E1E5-4E61-9239-B4D73D157C4C}"/>
              </a:ext>
            </a:extLst>
          </p:cNvPr>
          <p:cNvSpPr txBox="1"/>
          <p:nvPr/>
        </p:nvSpPr>
        <p:spPr>
          <a:xfrm>
            <a:off x="7909200" y="4076495"/>
            <a:ext cx="1304355" cy="311175"/>
          </a:xfrm>
          <a:prstGeom prst="rect">
            <a:avLst/>
          </a:prstGeom>
          <a:noFill/>
        </p:spPr>
        <p:txBody>
          <a:bodyPr wrap="square" rtlCol="0">
            <a:spAutoFit/>
          </a:bodyPr>
          <a:lstStyle/>
          <a:p>
            <a:pPr>
              <a:lnSpc>
                <a:spcPct val="110000"/>
              </a:lnSpc>
            </a:pP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直流</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12V </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輸入</a:t>
            </a:r>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4" name="文字方塊 33">
            <a:extLst>
              <a:ext uri="{FF2B5EF4-FFF2-40B4-BE49-F238E27FC236}">
                <a16:creationId xmlns:a16="http://schemas.microsoft.com/office/drawing/2014/main" id="{3224FDDA-1ACD-498B-A3E9-9BD3108A9AE8}"/>
              </a:ext>
            </a:extLst>
          </p:cNvPr>
          <p:cNvSpPr txBox="1"/>
          <p:nvPr/>
        </p:nvSpPr>
        <p:spPr>
          <a:xfrm>
            <a:off x="7909200" y="3480201"/>
            <a:ext cx="837756" cy="547907"/>
          </a:xfrm>
          <a:prstGeom prst="rect">
            <a:avLst/>
          </a:prstGeom>
          <a:noFill/>
        </p:spPr>
        <p:txBody>
          <a:bodyPr wrap="square" rtlCol="0">
            <a:spAutoFit/>
          </a:bodyPr>
          <a:lstStyle/>
          <a:p>
            <a:pPr>
              <a:lnSpc>
                <a:spcPct val="110000"/>
              </a:lnSpc>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USB 2.0 </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埠</a:t>
            </a:r>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5" name="文字方塊 34">
            <a:extLst>
              <a:ext uri="{FF2B5EF4-FFF2-40B4-BE49-F238E27FC236}">
                <a16:creationId xmlns:a16="http://schemas.microsoft.com/office/drawing/2014/main" id="{06AEF9F1-0AFD-4D94-A548-C4E2BDC44C2C}"/>
              </a:ext>
            </a:extLst>
          </p:cNvPr>
          <p:cNvSpPr txBox="1"/>
          <p:nvPr/>
        </p:nvSpPr>
        <p:spPr>
          <a:xfrm>
            <a:off x="7842399" y="2895503"/>
            <a:ext cx="1432891" cy="311175"/>
          </a:xfrm>
          <a:prstGeom prst="rect">
            <a:avLst/>
          </a:prstGeom>
          <a:noFill/>
        </p:spPr>
        <p:txBody>
          <a:bodyPr wrap="square" lIns="91440" tIns="45720" rIns="91440" bIns="45720" rtlCol="0" anchor="t">
            <a:spAutoFit/>
          </a:bodyPr>
          <a:lstStyle/>
          <a:p>
            <a:pPr>
              <a:lnSpc>
                <a:spcPct val="110000"/>
              </a:lnSpc>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2.5 GbE</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網路埠</a:t>
            </a:r>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36" name="接點: 肘形 29">
            <a:extLst>
              <a:ext uri="{FF2B5EF4-FFF2-40B4-BE49-F238E27FC236}">
                <a16:creationId xmlns:a16="http://schemas.microsoft.com/office/drawing/2014/main" id="{952D0365-833F-445B-8139-86734A08BAB1}"/>
              </a:ext>
            </a:extLst>
          </p:cNvPr>
          <p:cNvCxnSpPr>
            <a:cxnSpLocks/>
          </p:cNvCxnSpPr>
          <p:nvPr/>
        </p:nvCxnSpPr>
        <p:spPr>
          <a:xfrm flipH="1">
            <a:off x="7520176" y="3051091"/>
            <a:ext cx="389024" cy="0"/>
          </a:xfrm>
          <a:prstGeom prst="straightConnector1">
            <a:avLst/>
          </a:prstGeom>
          <a:noFill/>
          <a:ln w="19050" cap="flat" cmpd="sng">
            <a:solidFill>
              <a:srgbClr val="EE6D2B"/>
            </a:solidFill>
            <a:prstDash val="solid"/>
            <a:round/>
            <a:headEnd type="none" w="sm" len="sm"/>
            <a:tailEnd type="oval" w="sm" len="sm"/>
          </a:ln>
          <a:effectLst/>
        </p:spPr>
      </p:cxnSp>
      <p:cxnSp>
        <p:nvCxnSpPr>
          <p:cNvPr id="38" name="接點: 肘形 29">
            <a:extLst>
              <a:ext uri="{FF2B5EF4-FFF2-40B4-BE49-F238E27FC236}">
                <a16:creationId xmlns:a16="http://schemas.microsoft.com/office/drawing/2014/main" id="{E6B0CF0D-1252-4B9E-A81F-196FA6116FAC}"/>
              </a:ext>
            </a:extLst>
          </p:cNvPr>
          <p:cNvCxnSpPr>
            <a:cxnSpLocks/>
          </p:cNvCxnSpPr>
          <p:nvPr/>
        </p:nvCxnSpPr>
        <p:spPr>
          <a:xfrm flipH="1">
            <a:off x="7519597" y="3276251"/>
            <a:ext cx="389024" cy="0"/>
          </a:xfrm>
          <a:prstGeom prst="straightConnector1">
            <a:avLst/>
          </a:prstGeom>
          <a:noFill/>
          <a:ln w="19050" cap="flat" cmpd="sng">
            <a:solidFill>
              <a:srgbClr val="EE6D2B"/>
            </a:solidFill>
            <a:prstDash val="solid"/>
            <a:round/>
            <a:headEnd type="none" w="sm" len="sm"/>
            <a:tailEnd type="oval" w="sm" len="sm"/>
          </a:ln>
          <a:effectLst/>
        </p:spPr>
      </p:cxnSp>
      <p:cxnSp>
        <p:nvCxnSpPr>
          <p:cNvPr id="19" name="直線接點 18">
            <a:extLst>
              <a:ext uri="{FF2B5EF4-FFF2-40B4-BE49-F238E27FC236}">
                <a16:creationId xmlns:a16="http://schemas.microsoft.com/office/drawing/2014/main" id="{8643093D-A638-4AE1-9869-C1EA92566A78}"/>
              </a:ext>
            </a:extLst>
          </p:cNvPr>
          <p:cNvCxnSpPr>
            <a:cxnSpLocks/>
          </p:cNvCxnSpPr>
          <p:nvPr/>
        </p:nvCxnSpPr>
        <p:spPr>
          <a:xfrm>
            <a:off x="3827310" y="1781322"/>
            <a:ext cx="878040" cy="330313"/>
          </a:xfrm>
          <a:prstGeom prst="line">
            <a:avLst/>
          </a:prstGeom>
          <a:ln w="635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766279FB-8094-4F09-8CB2-4844E5801947}"/>
              </a:ext>
            </a:extLst>
          </p:cNvPr>
          <p:cNvCxnSpPr>
            <a:cxnSpLocks/>
          </p:cNvCxnSpPr>
          <p:nvPr/>
        </p:nvCxnSpPr>
        <p:spPr>
          <a:xfrm flipV="1">
            <a:off x="1605001" y="1777714"/>
            <a:ext cx="2149558" cy="76136"/>
          </a:xfrm>
          <a:prstGeom prst="line">
            <a:avLst/>
          </a:prstGeom>
          <a:ln w="635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052E95AA-D19C-461D-96A3-A0D1DD400A54}"/>
              </a:ext>
            </a:extLst>
          </p:cNvPr>
          <p:cNvCxnSpPr>
            <a:cxnSpLocks/>
          </p:cNvCxnSpPr>
          <p:nvPr/>
        </p:nvCxnSpPr>
        <p:spPr>
          <a:xfrm>
            <a:off x="4784711" y="2201196"/>
            <a:ext cx="6160" cy="2215229"/>
          </a:xfrm>
          <a:prstGeom prst="line">
            <a:avLst/>
          </a:prstGeom>
          <a:ln w="635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7F8D6BB0-34F9-40F4-ABB5-58AFB632A3DA}"/>
              </a:ext>
            </a:extLst>
          </p:cNvPr>
          <p:cNvSpPr txBox="1"/>
          <p:nvPr/>
        </p:nvSpPr>
        <p:spPr>
          <a:xfrm>
            <a:off x="2255739" y="1496051"/>
            <a:ext cx="932100" cy="307777"/>
          </a:xfrm>
          <a:prstGeom prst="rect">
            <a:avLst/>
          </a:prstGeom>
          <a:noFill/>
        </p:spPr>
        <p:txBody>
          <a:bodyPr wrap="square" lIns="91440" tIns="45720" rIns="91440" bIns="45720" rtlCol="0" anchor="t">
            <a:spAutoFit/>
          </a:bodyPr>
          <a:lstStyle/>
          <a:p>
            <a:pPr algn="ct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90.18mm</a:t>
            </a:r>
          </a:p>
        </p:txBody>
      </p:sp>
      <p:sp>
        <p:nvSpPr>
          <p:cNvPr id="23" name="文字方塊 22">
            <a:extLst>
              <a:ext uri="{FF2B5EF4-FFF2-40B4-BE49-F238E27FC236}">
                <a16:creationId xmlns:a16="http://schemas.microsoft.com/office/drawing/2014/main" id="{8CDA7CBF-3E5D-4335-95CD-ABD675DBBD0A}"/>
              </a:ext>
            </a:extLst>
          </p:cNvPr>
          <p:cNvSpPr txBox="1"/>
          <p:nvPr/>
        </p:nvSpPr>
        <p:spPr>
          <a:xfrm rot="1238426">
            <a:off x="3811055" y="1627434"/>
            <a:ext cx="1057026" cy="307777"/>
          </a:xfrm>
          <a:prstGeom prst="rect">
            <a:avLst/>
          </a:prstGeom>
          <a:noFill/>
        </p:spPr>
        <p:txBody>
          <a:bodyPr wrap="square" lIns="91440" tIns="45720" rIns="91440" bIns="45720" rtlCol="0" anchor="t">
            <a:spAutoFit/>
          </a:bodyPr>
          <a:lstStyle/>
          <a:p>
            <a:pPr algn="ct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156.26mm</a:t>
            </a:r>
          </a:p>
        </p:txBody>
      </p:sp>
      <p:sp>
        <p:nvSpPr>
          <p:cNvPr id="24" name="文字方塊 23">
            <a:extLst>
              <a:ext uri="{FF2B5EF4-FFF2-40B4-BE49-F238E27FC236}">
                <a16:creationId xmlns:a16="http://schemas.microsoft.com/office/drawing/2014/main" id="{219661D5-E693-4C59-8035-CED8681C4407}"/>
              </a:ext>
            </a:extLst>
          </p:cNvPr>
          <p:cNvSpPr txBox="1"/>
          <p:nvPr/>
        </p:nvSpPr>
        <p:spPr>
          <a:xfrm rot="5400000">
            <a:off x="4399291" y="3167813"/>
            <a:ext cx="1076915" cy="307777"/>
          </a:xfrm>
          <a:prstGeom prst="rect">
            <a:avLst/>
          </a:prstGeom>
          <a:noFill/>
        </p:spPr>
        <p:txBody>
          <a:bodyPr wrap="square" lIns="91440" tIns="45720" rIns="91440" bIns="45720" rtlCol="0" anchor="t">
            <a:spAutoFit/>
          </a:bodyPr>
          <a:lstStyle/>
          <a:p>
            <a:pPr algn="ct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188.64mm</a:t>
            </a:r>
          </a:p>
        </p:txBody>
      </p:sp>
      <p:pic>
        <p:nvPicPr>
          <p:cNvPr id="51" name="圖形 50" hidden="1">
            <a:extLst>
              <a:ext uri="{FF2B5EF4-FFF2-40B4-BE49-F238E27FC236}">
                <a16:creationId xmlns:a16="http://schemas.microsoft.com/office/drawing/2014/main" id="{EA4E4782-745D-4174-AA70-0CB5C8D504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3355" y="1415977"/>
            <a:ext cx="1285875" cy="1743075"/>
          </a:xfrm>
          <a:prstGeom prst="rect">
            <a:avLst/>
          </a:prstGeom>
        </p:spPr>
      </p:pic>
      <p:sp>
        <p:nvSpPr>
          <p:cNvPr id="58" name="文字方塊 57">
            <a:extLst>
              <a:ext uri="{FF2B5EF4-FFF2-40B4-BE49-F238E27FC236}">
                <a16:creationId xmlns:a16="http://schemas.microsoft.com/office/drawing/2014/main" id="{58DB31D3-5516-42ED-B26F-07E020AC4054}"/>
              </a:ext>
            </a:extLst>
          </p:cNvPr>
          <p:cNvSpPr txBox="1"/>
          <p:nvPr/>
        </p:nvSpPr>
        <p:spPr>
          <a:xfrm>
            <a:off x="0" y="3603355"/>
            <a:ext cx="1393637" cy="307777"/>
          </a:xfrm>
          <a:prstGeom prst="rect">
            <a:avLst/>
          </a:prstGeom>
          <a:noFill/>
        </p:spPr>
        <p:txBody>
          <a:bodyPr wrap="square" lIns="91440" tIns="45720" rIns="91440" bIns="45720" rtlCol="0" anchor="t">
            <a:spAutoFit/>
          </a:bodyPr>
          <a:lstStyle/>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USB</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一鍵備份</a:t>
            </a:r>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59" name="接點: 肘形 29">
            <a:extLst>
              <a:ext uri="{FF2B5EF4-FFF2-40B4-BE49-F238E27FC236}">
                <a16:creationId xmlns:a16="http://schemas.microsoft.com/office/drawing/2014/main" id="{B67807FD-29E6-43BD-8851-24E3B658D83D}"/>
              </a:ext>
            </a:extLst>
          </p:cNvPr>
          <p:cNvCxnSpPr>
            <a:cxnSpLocks/>
          </p:cNvCxnSpPr>
          <p:nvPr/>
        </p:nvCxnSpPr>
        <p:spPr>
          <a:xfrm>
            <a:off x="1174967" y="3773544"/>
            <a:ext cx="514650" cy="0"/>
          </a:xfrm>
          <a:prstGeom prst="straightConnector1">
            <a:avLst/>
          </a:prstGeom>
          <a:noFill/>
          <a:ln w="19050" cap="flat" cmpd="sng">
            <a:solidFill>
              <a:srgbClr val="EE6D2B"/>
            </a:solidFill>
            <a:prstDash val="solid"/>
            <a:round/>
            <a:headEnd type="none" w="sm" len="sm"/>
            <a:tailEnd type="oval" w="sm" len="sm"/>
          </a:ln>
          <a:effectLst/>
        </p:spPr>
      </p:cxnSp>
      <p:sp>
        <p:nvSpPr>
          <p:cNvPr id="60" name="文字方塊 59">
            <a:extLst>
              <a:ext uri="{FF2B5EF4-FFF2-40B4-BE49-F238E27FC236}">
                <a16:creationId xmlns:a16="http://schemas.microsoft.com/office/drawing/2014/main" id="{B8591B4F-0BE6-426F-85F4-D9958DB3322A}"/>
              </a:ext>
            </a:extLst>
          </p:cNvPr>
          <p:cNvSpPr txBox="1"/>
          <p:nvPr/>
        </p:nvSpPr>
        <p:spPr>
          <a:xfrm>
            <a:off x="397044" y="3912073"/>
            <a:ext cx="1256607" cy="437043"/>
          </a:xfrm>
          <a:prstGeom prst="rect">
            <a:avLst/>
          </a:prstGeom>
          <a:noFill/>
        </p:spPr>
        <p:txBody>
          <a:bodyPr wrap="square" lIns="91440" tIns="45720" rIns="91440" bIns="45720" rtlCol="0" anchor="t">
            <a:spAutoFit/>
          </a:bodyPr>
          <a:lstStyle/>
          <a:p>
            <a:pPr>
              <a:lnSpc>
                <a:spcPct val="80000"/>
              </a:lnSpc>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USB 3.2</a:t>
            </a:r>
            <a:endParaRPr 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nSpc>
                <a:spcPct val="80000"/>
              </a:lnSpc>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Gen 1 </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埠</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61" name="接點: 肘形 29">
            <a:extLst>
              <a:ext uri="{FF2B5EF4-FFF2-40B4-BE49-F238E27FC236}">
                <a16:creationId xmlns:a16="http://schemas.microsoft.com/office/drawing/2014/main" id="{8012C63A-AF70-4FAA-BF9D-45E23362AEF3}"/>
              </a:ext>
            </a:extLst>
          </p:cNvPr>
          <p:cNvCxnSpPr>
            <a:cxnSpLocks/>
          </p:cNvCxnSpPr>
          <p:nvPr/>
        </p:nvCxnSpPr>
        <p:spPr>
          <a:xfrm>
            <a:off x="1320816" y="4090675"/>
            <a:ext cx="368799" cy="0"/>
          </a:xfrm>
          <a:prstGeom prst="straightConnector1">
            <a:avLst/>
          </a:prstGeom>
          <a:noFill/>
          <a:ln w="19050" cap="flat" cmpd="sng">
            <a:solidFill>
              <a:srgbClr val="EE6D2B"/>
            </a:solidFill>
            <a:prstDash val="solid"/>
            <a:round/>
            <a:headEnd type="none" w="sm" len="sm"/>
            <a:tailEnd type="oval" w="sm" len="sm"/>
          </a:ln>
          <a:effectLst/>
        </p:spPr>
      </p:cxnSp>
      <p:cxnSp>
        <p:nvCxnSpPr>
          <p:cNvPr id="71" name="接點: 肘形 29">
            <a:extLst>
              <a:ext uri="{FF2B5EF4-FFF2-40B4-BE49-F238E27FC236}">
                <a16:creationId xmlns:a16="http://schemas.microsoft.com/office/drawing/2014/main" id="{D2535C93-D61D-4778-A327-546F9E6D917B}"/>
              </a:ext>
            </a:extLst>
          </p:cNvPr>
          <p:cNvCxnSpPr>
            <a:cxnSpLocks/>
          </p:cNvCxnSpPr>
          <p:nvPr/>
        </p:nvCxnSpPr>
        <p:spPr>
          <a:xfrm flipV="1">
            <a:off x="1259615" y="2521572"/>
            <a:ext cx="395343" cy="146625"/>
          </a:xfrm>
          <a:prstGeom prst="bentConnector3">
            <a:avLst>
              <a:gd name="adj1" fmla="val 50000"/>
            </a:avLst>
          </a:prstGeom>
          <a:noFill/>
          <a:ln w="19050" cap="flat" cmpd="sng">
            <a:solidFill>
              <a:srgbClr val="EE6D2B"/>
            </a:solidFill>
            <a:prstDash val="solid"/>
            <a:round/>
            <a:headEnd type="none" w="sm" len="sm"/>
            <a:tailEnd type="oval" w="sm" len="sm"/>
          </a:ln>
          <a:effectLst/>
        </p:spPr>
      </p:cxnSp>
      <p:cxnSp>
        <p:nvCxnSpPr>
          <p:cNvPr id="41" name="接點: 肘形 29">
            <a:extLst>
              <a:ext uri="{FF2B5EF4-FFF2-40B4-BE49-F238E27FC236}">
                <a16:creationId xmlns:a16="http://schemas.microsoft.com/office/drawing/2014/main" id="{4C8B608E-080D-46DF-A3C9-6A87C876A8A0}"/>
              </a:ext>
            </a:extLst>
          </p:cNvPr>
          <p:cNvCxnSpPr>
            <a:cxnSpLocks/>
            <a:stCxn id="16" idx="1"/>
          </p:cNvCxnSpPr>
          <p:nvPr/>
        </p:nvCxnSpPr>
        <p:spPr>
          <a:xfrm rot="10800000" flipV="1">
            <a:off x="6450397" y="1369203"/>
            <a:ext cx="1437372" cy="1556245"/>
          </a:xfrm>
          <a:prstGeom prst="bentConnector2">
            <a:avLst/>
          </a:prstGeom>
          <a:noFill/>
          <a:ln w="19050" cap="flat" cmpd="sng">
            <a:solidFill>
              <a:srgbClr val="EE6D2B"/>
            </a:solidFill>
            <a:prstDash val="solid"/>
            <a:round/>
            <a:headEnd type="none" w="sm" len="sm"/>
            <a:tailEnd type="oval" w="sm" len="sm"/>
          </a:ln>
          <a:effectLst/>
        </p:spPr>
      </p:cxnSp>
      <p:cxnSp>
        <p:nvCxnSpPr>
          <p:cNvPr id="42" name="接點: 肘形 29">
            <a:extLst>
              <a:ext uri="{FF2B5EF4-FFF2-40B4-BE49-F238E27FC236}">
                <a16:creationId xmlns:a16="http://schemas.microsoft.com/office/drawing/2014/main" id="{B54DFE25-D7F0-411F-AE15-6055FD5B4F2E}"/>
              </a:ext>
            </a:extLst>
          </p:cNvPr>
          <p:cNvCxnSpPr>
            <a:cxnSpLocks/>
          </p:cNvCxnSpPr>
          <p:nvPr/>
        </p:nvCxnSpPr>
        <p:spPr>
          <a:xfrm rot="10800000">
            <a:off x="7599784" y="2065867"/>
            <a:ext cx="274700" cy="216554"/>
          </a:xfrm>
          <a:prstGeom prst="bentConnector3">
            <a:avLst>
              <a:gd name="adj1" fmla="val 50000"/>
            </a:avLst>
          </a:prstGeom>
          <a:noFill/>
          <a:ln w="19050" cap="flat" cmpd="sng">
            <a:solidFill>
              <a:srgbClr val="EE6D2B"/>
            </a:solidFill>
            <a:prstDash val="solid"/>
            <a:round/>
            <a:headEnd type="none" w="sm" len="sm"/>
            <a:tailEnd type="oval" w="sm" len="sm"/>
          </a:ln>
          <a:effectLst/>
        </p:spPr>
      </p:cxnSp>
      <p:sp>
        <p:nvSpPr>
          <p:cNvPr id="43" name="文字方塊 42">
            <a:extLst>
              <a:ext uri="{FF2B5EF4-FFF2-40B4-BE49-F238E27FC236}">
                <a16:creationId xmlns:a16="http://schemas.microsoft.com/office/drawing/2014/main" id="{7790D226-7849-4479-8A71-4F1100C3CEFD}"/>
              </a:ext>
            </a:extLst>
          </p:cNvPr>
          <p:cNvSpPr txBox="1"/>
          <p:nvPr/>
        </p:nvSpPr>
        <p:spPr>
          <a:xfrm>
            <a:off x="7839645" y="3123758"/>
            <a:ext cx="1304355" cy="311175"/>
          </a:xfrm>
          <a:prstGeom prst="rect">
            <a:avLst/>
          </a:prstGeom>
          <a:noFill/>
        </p:spPr>
        <p:txBody>
          <a:bodyPr wrap="square" lIns="91440" tIns="45720" rIns="91440" bIns="45720" rtlCol="0" anchor="t">
            <a:spAutoFit/>
          </a:bodyPr>
          <a:lstStyle/>
          <a:p>
            <a:pPr>
              <a:lnSpc>
                <a:spcPct val="110000"/>
              </a:lnSpc>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1 GbE</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網路埠</a:t>
            </a:r>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44" name="接點: 肘形 29">
            <a:extLst>
              <a:ext uri="{FF2B5EF4-FFF2-40B4-BE49-F238E27FC236}">
                <a16:creationId xmlns:a16="http://schemas.microsoft.com/office/drawing/2014/main" id="{B0359C26-CDAE-4E71-9C89-4040A0B5638E}"/>
              </a:ext>
            </a:extLst>
          </p:cNvPr>
          <p:cNvCxnSpPr>
            <a:cxnSpLocks/>
          </p:cNvCxnSpPr>
          <p:nvPr/>
        </p:nvCxnSpPr>
        <p:spPr>
          <a:xfrm flipH="1">
            <a:off x="7519596" y="3616953"/>
            <a:ext cx="389024" cy="0"/>
          </a:xfrm>
          <a:prstGeom prst="straightConnector1">
            <a:avLst/>
          </a:prstGeom>
          <a:noFill/>
          <a:ln w="19050" cap="flat" cmpd="sng">
            <a:solidFill>
              <a:srgbClr val="EE6D2B"/>
            </a:solidFill>
            <a:prstDash val="solid"/>
            <a:round/>
            <a:headEnd type="none" w="sm" len="sm"/>
            <a:tailEnd type="oval" w="sm" len="sm"/>
          </a:ln>
          <a:effectLst/>
        </p:spPr>
      </p:cxnSp>
      <p:cxnSp>
        <p:nvCxnSpPr>
          <p:cNvPr id="46" name="接點: 肘形 29">
            <a:extLst>
              <a:ext uri="{FF2B5EF4-FFF2-40B4-BE49-F238E27FC236}">
                <a16:creationId xmlns:a16="http://schemas.microsoft.com/office/drawing/2014/main" id="{D3D615E9-830C-4AC1-ACBB-64823578A18E}"/>
              </a:ext>
            </a:extLst>
          </p:cNvPr>
          <p:cNvCxnSpPr>
            <a:cxnSpLocks/>
          </p:cNvCxnSpPr>
          <p:nvPr/>
        </p:nvCxnSpPr>
        <p:spPr>
          <a:xfrm flipH="1" flipV="1">
            <a:off x="7542121" y="4035906"/>
            <a:ext cx="346650" cy="205481"/>
          </a:xfrm>
          <a:prstGeom prst="bentConnector3">
            <a:avLst>
              <a:gd name="adj1" fmla="val 50000"/>
            </a:avLst>
          </a:prstGeom>
          <a:noFill/>
          <a:ln w="19050" cap="flat" cmpd="sng">
            <a:solidFill>
              <a:srgbClr val="EE6D2B"/>
            </a:solidFill>
            <a:prstDash val="solid"/>
            <a:round/>
            <a:headEnd type="none" w="sm" len="sm"/>
            <a:tailEnd type="oval" w="sm" len="sm"/>
          </a:ln>
          <a:effectLst/>
        </p:spPr>
      </p:cxnSp>
    </p:spTree>
    <p:extLst>
      <p:ext uri="{BB962C8B-B14F-4D97-AF65-F5344CB8AC3E}">
        <p14:creationId xmlns:p14="http://schemas.microsoft.com/office/powerpoint/2010/main" val="1144551753"/>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6" name="矩形 5">
            <a:extLst>
              <a:ext uri="{FF2B5EF4-FFF2-40B4-BE49-F238E27FC236}">
                <a16:creationId xmlns:a16="http://schemas.microsoft.com/office/drawing/2014/main" id="{737067F7-E852-41E5-80E8-4D46116CEC07}"/>
              </a:ext>
            </a:extLst>
          </p:cNvPr>
          <p:cNvSpPr/>
          <p:nvPr/>
        </p:nvSpPr>
        <p:spPr>
          <a:xfrm rot="16200000">
            <a:off x="5269733" y="1009650"/>
            <a:ext cx="5799804"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aphicFrame>
        <p:nvGraphicFramePr>
          <p:cNvPr id="299" name="Google Shape;299;p19"/>
          <p:cNvGraphicFramePr/>
          <p:nvPr>
            <p:extLst>
              <p:ext uri="{D42A27DB-BD31-4B8C-83A1-F6EECF244321}">
                <p14:modId xmlns:p14="http://schemas.microsoft.com/office/powerpoint/2010/main" val="2799638653"/>
              </p:ext>
            </p:extLst>
          </p:nvPr>
        </p:nvGraphicFramePr>
        <p:xfrm>
          <a:off x="602998" y="1276150"/>
          <a:ext cx="8000312" cy="3601847"/>
        </p:xfrm>
        <a:graphic>
          <a:graphicData uri="http://schemas.openxmlformats.org/drawingml/2006/table">
            <a:tbl>
              <a:tblPr>
                <a:noFill/>
              </a:tblPr>
              <a:tblGrid>
                <a:gridCol w="2059046">
                  <a:extLst>
                    <a:ext uri="{9D8B030D-6E8A-4147-A177-3AD203B41FA5}">
                      <a16:colId xmlns:a16="http://schemas.microsoft.com/office/drawing/2014/main" val="20000"/>
                    </a:ext>
                  </a:extLst>
                </a:gridCol>
                <a:gridCol w="2970633">
                  <a:extLst>
                    <a:ext uri="{9D8B030D-6E8A-4147-A177-3AD203B41FA5}">
                      <a16:colId xmlns:a16="http://schemas.microsoft.com/office/drawing/2014/main" val="20002"/>
                    </a:ext>
                  </a:extLst>
                </a:gridCol>
                <a:gridCol w="2970633">
                  <a:extLst>
                    <a:ext uri="{9D8B030D-6E8A-4147-A177-3AD203B41FA5}">
                      <a16:colId xmlns:a16="http://schemas.microsoft.com/office/drawing/2014/main" val="2467241094"/>
                    </a:ext>
                  </a:extLst>
                </a:gridCol>
              </a:tblGrid>
              <a:tr h="342535">
                <a:tc>
                  <a:txBody>
                    <a:bodyPr/>
                    <a:lstStyle/>
                    <a:p>
                      <a:pPr marL="0" lvl="0" indent="0" algn="l" rtl="0">
                        <a:lnSpc>
                          <a:spcPct val="115000"/>
                        </a:lnSpc>
                        <a:spcBef>
                          <a:spcPts val="0"/>
                        </a:spcBef>
                        <a:spcAft>
                          <a:spcPts val="0"/>
                        </a:spcAft>
                        <a:buNone/>
                      </a:pP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725" marR="10725" marT="7150" marB="715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l">
                        <a:lnSpc>
                          <a:spcPct val="114999"/>
                        </a:lnSpc>
                        <a:spcBef>
                          <a:spcPts val="0"/>
                        </a:spcBef>
                        <a:spcAft>
                          <a:spcPts val="0"/>
                        </a:spcAft>
                        <a:buNone/>
                      </a:pPr>
                      <a:r>
                        <a:rPr lang="en" sz="1800" b="1" i="0" u="none" strike="noStrike" noProof="0" dirty="0">
                          <a:solidFill>
                            <a:schemeClr val="bg1"/>
                          </a:solidFill>
                          <a:latin typeface="Arial" panose="020B0604020202020204" pitchFamily="34" charset="0"/>
                          <a:ea typeface="微軟正黑體" panose="020B0604030504040204" pitchFamily="34" charset="-120"/>
                          <a:sym typeface="Arial" panose="020B0604020202020204" pitchFamily="34" charset="0"/>
                        </a:rPr>
                        <a:t>TS-233</a:t>
                      </a:r>
                      <a:endParaRPr sz="3200" i="0" u="none" strike="noStrike" noProof="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l">
                        <a:lnSpc>
                          <a:spcPct val="114999"/>
                        </a:lnSpc>
                        <a:spcBef>
                          <a:spcPts val="0"/>
                        </a:spcBef>
                        <a:spcAft>
                          <a:spcPts val="0"/>
                        </a:spcAft>
                        <a:buNone/>
                      </a:pPr>
                      <a:r>
                        <a:rPr lang="en" sz="1800" b="1" i="0" u="none" strike="noStrike" noProof="0" dirty="0">
                          <a:solidFill>
                            <a:schemeClr val="bg1"/>
                          </a:solidFill>
                          <a:latin typeface="Arial" panose="020B0604020202020204" pitchFamily="34" charset="0"/>
                          <a:ea typeface="微軟正黑體" panose="020B0604030504040204" pitchFamily="34" charset="-120"/>
                          <a:sym typeface="Arial" panose="020B0604020202020204" pitchFamily="34" charset="0"/>
                        </a:rPr>
                        <a:t>TS-433</a:t>
                      </a:r>
                      <a:endParaRPr sz="3200" i="0" u="none" strike="noStrike" noProof="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0">
                      <a:noFill/>
                    </a:lnL>
                    <a:lnR w="0">
                      <a:noFill/>
                    </a:lnR>
                    <a:lnT w="0">
                      <a:noFill/>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345820">
                <a:tc>
                  <a:txBody>
                    <a:bodyPr/>
                    <a:lstStyle/>
                    <a:p>
                      <a:pPr marL="0" lvl="0" indent="0" algn="l" rtl="0">
                        <a:lnSpc>
                          <a:spcPct val="115000"/>
                        </a:lnSpc>
                        <a:spcBef>
                          <a:spcPts val="0"/>
                        </a:spcBef>
                        <a:spcAft>
                          <a:spcPts val="0"/>
                        </a:spcAft>
                        <a:buNone/>
                      </a:pP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處理器</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lvl="0" indent="0" algn="l" rtl="0">
                        <a:lnSpc>
                          <a:spcPct val="115000"/>
                        </a:lnSpc>
                        <a:spcBef>
                          <a:spcPts val="0"/>
                        </a:spcBef>
                        <a:spcAft>
                          <a:spcPts val="0"/>
                        </a:spcAft>
                        <a:buNone/>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ARM</a:t>
                      </a: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Quad-core Cortex-A55 up to 2.0GHz</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lvl="0" indent="0" algn="l" rtl="0">
                        <a:lnSpc>
                          <a:spcPct val="115000"/>
                        </a:lnSpc>
                        <a:spcBef>
                          <a:spcPts val="0"/>
                        </a:spcBef>
                        <a:spcAft>
                          <a:spcPts val="0"/>
                        </a:spcAft>
                        <a:buNone/>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ARM</a:t>
                      </a: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Quad-core Cortex-A55 up to 2.0GHz</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0">
                      <a:noFill/>
                    </a:lnL>
                    <a:lnR w="0">
                      <a:noFill/>
                    </a:lnR>
                    <a:lnT w="12700" cap="flat" cmpd="sng" algn="ctr">
                      <a:solidFill>
                        <a:schemeClr val="bg1"/>
                      </a:solidFill>
                      <a:prstDash val="solid"/>
                      <a:round/>
                      <a:headEnd type="none" w="med" len="med"/>
                      <a:tailEnd type="none" w="med" len="med"/>
                    </a:lnT>
                    <a:lnB w="0">
                      <a:noFill/>
                    </a:lnB>
                    <a:noFill/>
                  </a:tcPr>
                </a:tc>
                <a:extLst>
                  <a:ext uri="{0D108BD9-81ED-4DB2-BD59-A6C34878D82A}">
                    <a16:rowId xmlns:a16="http://schemas.microsoft.com/office/drawing/2014/main" val="10001"/>
                  </a:ext>
                </a:extLst>
              </a:tr>
              <a:tr h="240011">
                <a:tc>
                  <a:txBody>
                    <a:bodyPr/>
                    <a:lstStyle/>
                    <a:p>
                      <a:pPr marL="0" lvl="0" indent="0" algn="l" rtl="0">
                        <a:lnSpc>
                          <a:spcPct val="115000"/>
                        </a:lnSpc>
                        <a:spcBef>
                          <a:spcPts val="0"/>
                        </a:spcBef>
                        <a:spcAft>
                          <a:spcPts val="0"/>
                        </a:spcAft>
                        <a:buNone/>
                      </a:pP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系統記憶體</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5000"/>
                        </a:lnSpc>
                        <a:spcBef>
                          <a:spcPts val="0"/>
                        </a:spcBef>
                        <a:spcAft>
                          <a:spcPts val="0"/>
                        </a:spcAft>
                        <a:buNone/>
                      </a:pP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2GB (</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無法擴充</a:t>
                      </a: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4999"/>
                        </a:lnSpc>
                        <a:spcBef>
                          <a:spcPts val="0"/>
                        </a:spcBef>
                        <a:spcAft>
                          <a:spcPts val="0"/>
                        </a:spcAft>
                        <a:buNone/>
                      </a:pPr>
                      <a:r>
                        <a:rPr lang="en" sz="1000" dirty="0">
                          <a:solidFill>
                            <a:srgbClr val="FFC000"/>
                          </a:solidFill>
                          <a:latin typeface="Arial" panose="020B0604020202020204" pitchFamily="34" charset="0"/>
                          <a:ea typeface="微軟正黑體" panose="020B0604030504040204" pitchFamily="34" charset="-120"/>
                          <a:sym typeface="Arial" panose="020B0604020202020204" pitchFamily="34" charset="0"/>
                        </a:rPr>
                        <a:t>4GB</a:t>
                      </a: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無法擴充</a:t>
                      </a: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4" marT="7149" marB="7149" anchor="ctr">
                    <a:lnL w="0">
                      <a:noFill/>
                    </a:lnL>
                    <a:lnR w="0">
                      <a:noFill/>
                    </a:lnR>
                    <a:lnT w="0">
                      <a:noFill/>
                    </a:lnT>
                    <a:lnB w="0">
                      <a:noFill/>
                    </a:lnB>
                    <a:solidFill>
                      <a:srgbClr val="FFFFFF">
                        <a:alpha val="10196"/>
                      </a:srgbClr>
                    </a:solidFill>
                  </a:tcPr>
                </a:tc>
                <a:extLst>
                  <a:ext uri="{0D108BD9-81ED-4DB2-BD59-A6C34878D82A}">
                    <a16:rowId xmlns:a16="http://schemas.microsoft.com/office/drawing/2014/main" val="10002"/>
                  </a:ext>
                </a:extLst>
              </a:tr>
              <a:tr h="267939">
                <a:tc>
                  <a:txBody>
                    <a:bodyPr/>
                    <a:lstStyle/>
                    <a:p>
                      <a:pPr marL="0" lvl="0" indent="0" algn="l" rtl="0">
                        <a:lnSpc>
                          <a:spcPct val="115000"/>
                        </a:lnSpc>
                        <a:spcBef>
                          <a:spcPts val="0"/>
                        </a:spcBef>
                        <a:spcAft>
                          <a:spcPts val="0"/>
                        </a:spcAft>
                        <a:buNone/>
                      </a:pP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磁碟數量</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lvl="0" indent="0" algn="l" rtl="0">
                        <a:lnSpc>
                          <a:spcPct val="115000"/>
                        </a:lnSpc>
                        <a:spcBef>
                          <a:spcPts val="0"/>
                        </a:spcBef>
                        <a:spcAft>
                          <a:spcPts val="0"/>
                        </a:spcAft>
                        <a:buNone/>
                      </a:pP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2 x 2.5” / 3.5” SATA</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lvl="0" indent="0" algn="l" rtl="0">
                        <a:lnSpc>
                          <a:spcPct val="114999"/>
                        </a:lnSpc>
                        <a:spcBef>
                          <a:spcPts val="0"/>
                        </a:spcBef>
                        <a:spcAft>
                          <a:spcPts val="0"/>
                        </a:spcAft>
                        <a:buNone/>
                      </a:pPr>
                      <a:r>
                        <a:rPr lang="en" sz="1000" dirty="0">
                          <a:solidFill>
                            <a:srgbClr val="FFC000"/>
                          </a:solidFill>
                          <a:latin typeface="Arial" panose="020B0604020202020204" pitchFamily="34" charset="0"/>
                          <a:ea typeface="微軟正黑體" panose="020B0604030504040204" pitchFamily="34" charset="-120"/>
                          <a:sym typeface="Arial" panose="020B0604020202020204" pitchFamily="34" charset="0"/>
                        </a:rPr>
                        <a:t>4 x 2.5” / 3.5” SATA</a:t>
                      </a:r>
                      <a:endParaRPr lang="zh-TW" altLang="en-US" sz="1000" dirty="0">
                        <a:solidFill>
                          <a:srgbClr val="FFC000"/>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4" marT="7149" marB="7149" anchor="ctr">
                    <a:lnL w="0">
                      <a:noFill/>
                    </a:lnL>
                    <a:lnR w="0">
                      <a:noFill/>
                    </a:lnR>
                    <a:lnT w="0">
                      <a:noFill/>
                    </a:lnT>
                    <a:lnB w="0">
                      <a:noFill/>
                    </a:lnB>
                    <a:noFill/>
                  </a:tcPr>
                </a:tc>
                <a:extLst>
                  <a:ext uri="{0D108BD9-81ED-4DB2-BD59-A6C34878D82A}">
                    <a16:rowId xmlns:a16="http://schemas.microsoft.com/office/drawing/2014/main" val="10003"/>
                  </a:ext>
                </a:extLst>
              </a:tr>
              <a:tr h="240011">
                <a:tc>
                  <a:txBody>
                    <a:bodyPr/>
                    <a:lstStyle/>
                    <a:p>
                      <a:pPr marL="0" lvl="0" indent="0" algn="l" rtl="0">
                        <a:lnSpc>
                          <a:spcPct val="115000"/>
                        </a:lnSpc>
                        <a:spcBef>
                          <a:spcPts val="0"/>
                        </a:spcBef>
                        <a:spcAft>
                          <a:spcPts val="0"/>
                        </a:spcAft>
                        <a:buNone/>
                      </a:pP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磁碟規格</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5000"/>
                        </a:lnSpc>
                        <a:spcBef>
                          <a:spcPts val="0"/>
                        </a:spcBef>
                        <a:spcAft>
                          <a:spcPts val="0"/>
                        </a:spcAft>
                        <a:buNone/>
                      </a:pP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SATA 6Gb/s</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4999"/>
                        </a:lnSpc>
                        <a:spcBef>
                          <a:spcPts val="0"/>
                        </a:spcBef>
                        <a:spcAft>
                          <a:spcPts val="0"/>
                        </a:spcAft>
                        <a:buNone/>
                      </a:pP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SATA 6Gb/s</a:t>
                      </a:r>
                      <a:endPar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4" marT="7149" marB="7149" anchor="ctr">
                    <a:lnL w="0">
                      <a:noFill/>
                    </a:lnL>
                    <a:lnR w="0">
                      <a:noFill/>
                    </a:lnR>
                    <a:lnT w="0">
                      <a:noFill/>
                    </a:lnT>
                    <a:lnB w="0">
                      <a:noFill/>
                    </a:lnB>
                    <a:solidFill>
                      <a:srgbClr val="FFFFFF">
                        <a:alpha val="10196"/>
                      </a:srgbClr>
                    </a:solidFill>
                  </a:tcPr>
                </a:tc>
                <a:extLst>
                  <a:ext uri="{0D108BD9-81ED-4DB2-BD59-A6C34878D82A}">
                    <a16:rowId xmlns:a16="http://schemas.microsoft.com/office/drawing/2014/main" val="10004"/>
                  </a:ext>
                </a:extLst>
              </a:tr>
              <a:tr h="240011">
                <a:tc>
                  <a:txBody>
                    <a:bodyPr/>
                    <a:lstStyle/>
                    <a:p>
                      <a:pPr marL="0" lvl="0" indent="0" algn="l" rtl="0">
                        <a:lnSpc>
                          <a:spcPct val="115000"/>
                        </a:lnSpc>
                        <a:spcBef>
                          <a:spcPts val="0"/>
                        </a:spcBef>
                        <a:spcAft>
                          <a:spcPts val="0"/>
                        </a:spcAft>
                        <a:buNone/>
                      </a:pP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網路</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lvl="0" indent="0" algn="l">
                        <a:lnSpc>
                          <a:spcPct val="114999"/>
                        </a:lnSpc>
                        <a:spcBef>
                          <a:spcPts val="0"/>
                        </a:spcBef>
                        <a:spcAft>
                          <a:spcPts val="0"/>
                        </a:spcAft>
                        <a:buNone/>
                      </a:pPr>
                      <a:r>
                        <a:rPr lang="en" sz="1000" b="0" i="0" u="none" strike="noStrike" cap="none" noProof="0" dirty="0">
                          <a:solidFill>
                            <a:schemeClr val="bg1"/>
                          </a:solidFill>
                          <a:latin typeface="Arial" panose="020B0604020202020204" pitchFamily="34" charset="0"/>
                          <a:ea typeface="微軟正黑體" panose="020B0604030504040204" pitchFamily="34" charset="-120"/>
                          <a:sym typeface="Arial" panose="020B0604020202020204" pitchFamily="34" charset="0"/>
                        </a:rPr>
                        <a:t>1 x 1GbE</a:t>
                      </a:r>
                      <a:endParaRPr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lvl="0" indent="0" algn="l">
                        <a:lnSpc>
                          <a:spcPct val="114999"/>
                        </a:lnSpc>
                        <a:spcBef>
                          <a:spcPts val="0"/>
                        </a:spcBef>
                        <a:spcAft>
                          <a:spcPts val="0"/>
                        </a:spcAft>
                        <a:buNone/>
                      </a:pPr>
                      <a:r>
                        <a:rPr lang="en" sz="1000" b="0" i="0" u="none" strike="noStrike" cap="none" noProof="0" dirty="0">
                          <a:solidFill>
                            <a:srgbClr val="FFC000"/>
                          </a:solidFill>
                          <a:latin typeface="Arial" panose="020B0604020202020204" pitchFamily="34" charset="0"/>
                          <a:ea typeface="微軟正黑體" panose="020B0604030504040204" pitchFamily="34" charset="-120"/>
                          <a:sym typeface="Arial" panose="020B0604020202020204" pitchFamily="34" charset="0"/>
                        </a:rPr>
                        <a:t>1 x 2.5 GbE</a:t>
                      </a:r>
                      <a:r>
                        <a:rPr lang="en" sz="1000" b="0" i="0" u="none" strike="noStrike" cap="none" noProof="0" dirty="0">
                          <a:solidFill>
                            <a:schemeClr val="bg1"/>
                          </a:solidFill>
                          <a:latin typeface="Arial" panose="020B0604020202020204" pitchFamily="34" charset="0"/>
                          <a:ea typeface="微軟正黑體" panose="020B0604030504040204" pitchFamily="34" charset="-120"/>
                          <a:sym typeface="Arial" panose="020B0604020202020204" pitchFamily="34" charset="0"/>
                        </a:rPr>
                        <a:t>, 1 x 1GbE</a:t>
                      </a:r>
                      <a:endPar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4" marT="7149" marB="7149" anchor="ctr">
                    <a:lnL w="0">
                      <a:noFill/>
                    </a:lnL>
                    <a:lnR w="0">
                      <a:noFill/>
                    </a:lnR>
                    <a:lnT w="0">
                      <a:noFill/>
                    </a:lnT>
                    <a:lnB w="0">
                      <a:noFill/>
                    </a:lnB>
                    <a:noFill/>
                  </a:tcPr>
                </a:tc>
                <a:extLst>
                  <a:ext uri="{0D108BD9-81ED-4DB2-BD59-A6C34878D82A}">
                    <a16:rowId xmlns:a16="http://schemas.microsoft.com/office/drawing/2014/main" val="10005"/>
                  </a:ext>
                </a:extLst>
              </a:tr>
              <a:tr h="463794">
                <a:tc>
                  <a:txBody>
                    <a:bodyPr/>
                    <a:lstStyle/>
                    <a:p>
                      <a:pPr marL="0" lvl="0" indent="0" algn="l" rtl="0">
                        <a:lnSpc>
                          <a:spcPct val="115000"/>
                        </a:lnSpc>
                        <a:spcBef>
                          <a:spcPts val="0"/>
                        </a:spcBef>
                        <a:spcAft>
                          <a:spcPts val="0"/>
                        </a:spcAft>
                        <a:buNone/>
                      </a:pP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USB</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埠</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5000"/>
                        </a:lnSpc>
                        <a:spcBef>
                          <a:spcPts val="0"/>
                        </a:spcBef>
                        <a:spcAft>
                          <a:spcPts val="0"/>
                        </a:spcAft>
                        <a:buNone/>
                      </a:pP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1 x USB 3.2 Gen1 Type-A (</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前</a:t>
                      </a: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lvl="0" indent="0" algn="l" rtl="0">
                        <a:lnSpc>
                          <a:spcPct val="115000"/>
                        </a:lnSpc>
                        <a:spcBef>
                          <a:spcPts val="0"/>
                        </a:spcBef>
                        <a:spcAft>
                          <a:spcPts val="0"/>
                        </a:spcAft>
                        <a:buNone/>
                      </a:pP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2 x USB 2.0 Type-A (</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後</a:t>
                      </a: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4999"/>
                        </a:lnSpc>
                        <a:spcBef>
                          <a:spcPts val="0"/>
                        </a:spcBef>
                        <a:spcAft>
                          <a:spcPts val="0"/>
                        </a:spcAft>
                        <a:buNone/>
                      </a:pP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1 x USB 3.2 Gen1 Type-A (</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前</a:t>
                      </a: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lvl="0" indent="0" algn="l" rtl="0">
                        <a:lnSpc>
                          <a:spcPct val="114999"/>
                        </a:lnSpc>
                        <a:spcBef>
                          <a:spcPts val="0"/>
                        </a:spcBef>
                        <a:spcAft>
                          <a:spcPts val="0"/>
                        </a:spcAft>
                        <a:buNone/>
                      </a:pP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2 x USB 2.0 Type-A (</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後</a:t>
                      </a: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p>
                  </a:txBody>
                  <a:tcPr marL="108000" marR="10724" marT="7149" marB="7149" anchor="ctr">
                    <a:lnL w="0">
                      <a:noFill/>
                    </a:lnL>
                    <a:lnR w="0">
                      <a:noFill/>
                    </a:lnR>
                    <a:lnT w="0">
                      <a:noFill/>
                    </a:lnT>
                    <a:lnB w="0">
                      <a:noFill/>
                    </a:lnB>
                    <a:solidFill>
                      <a:srgbClr val="FFFFFF">
                        <a:alpha val="10196"/>
                      </a:srgbClr>
                    </a:solidFill>
                  </a:tcPr>
                </a:tc>
                <a:extLst>
                  <a:ext uri="{0D108BD9-81ED-4DB2-BD59-A6C34878D82A}">
                    <a16:rowId xmlns:a16="http://schemas.microsoft.com/office/drawing/2014/main" val="10006"/>
                  </a:ext>
                </a:extLst>
              </a:tr>
              <a:tr h="240011">
                <a:tc>
                  <a:txBody>
                    <a:bodyPr/>
                    <a:lstStyle/>
                    <a:p>
                      <a:pPr marL="0" lvl="0" indent="0" algn="l" rtl="0">
                        <a:lnSpc>
                          <a:spcPct val="115000"/>
                        </a:lnSpc>
                        <a:spcBef>
                          <a:spcPts val="0"/>
                        </a:spcBef>
                        <a:spcAft>
                          <a:spcPts val="0"/>
                        </a:spcAft>
                        <a:buNone/>
                      </a:pP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型式</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lvl="0" indent="0" algn="l" rtl="0">
                        <a:lnSpc>
                          <a:spcPct val="115000"/>
                        </a:lnSpc>
                        <a:spcBef>
                          <a:spcPts val="0"/>
                        </a:spcBef>
                        <a:spcAft>
                          <a:spcPts val="0"/>
                        </a:spcAft>
                        <a:buNone/>
                      </a:pP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桌上型</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lvl="0" indent="0" algn="l" rtl="0">
                        <a:lnSpc>
                          <a:spcPct val="114999"/>
                        </a:lnSpc>
                        <a:spcBef>
                          <a:spcPts val="0"/>
                        </a:spcBef>
                        <a:spcAft>
                          <a:spcPts val="0"/>
                        </a:spcAft>
                        <a:buNone/>
                      </a:pP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桌上型</a:t>
                      </a:r>
                    </a:p>
                  </a:txBody>
                  <a:tcPr marL="108000" marR="10724" marT="7149" marB="7149" anchor="ctr">
                    <a:lnL w="0">
                      <a:noFill/>
                    </a:lnL>
                    <a:lnR w="0">
                      <a:noFill/>
                    </a:lnR>
                    <a:lnT w="0">
                      <a:noFill/>
                    </a:lnT>
                    <a:lnB w="0">
                      <a:noFill/>
                    </a:lnB>
                    <a:noFill/>
                  </a:tcPr>
                </a:tc>
                <a:extLst>
                  <a:ext uri="{0D108BD9-81ED-4DB2-BD59-A6C34878D82A}">
                    <a16:rowId xmlns:a16="http://schemas.microsoft.com/office/drawing/2014/main" val="10007"/>
                  </a:ext>
                </a:extLst>
              </a:tr>
              <a:tr h="240011">
                <a:tc>
                  <a:txBody>
                    <a:bodyPr/>
                    <a:lstStyle/>
                    <a:p>
                      <a:pPr marL="0" lvl="0" indent="0" algn="l" rtl="0">
                        <a:lnSpc>
                          <a:spcPct val="115000"/>
                        </a:lnSpc>
                        <a:spcBef>
                          <a:spcPts val="0"/>
                        </a:spcBef>
                        <a:spcAft>
                          <a:spcPts val="0"/>
                        </a:spcAft>
                        <a:buNone/>
                      </a:pP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LED </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指示燈</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5000"/>
                        </a:lnSpc>
                        <a:spcBef>
                          <a:spcPts val="0"/>
                        </a:spcBef>
                        <a:spcAft>
                          <a:spcPts val="0"/>
                        </a:spcAft>
                        <a:buNone/>
                      </a:pP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狀態</a:t>
                      </a: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網路</a:t>
                      </a: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USB, </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磁碟</a:t>
                      </a: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1-2</a:t>
                      </a: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4999"/>
                        </a:lnSpc>
                        <a:spcBef>
                          <a:spcPts val="0"/>
                        </a:spcBef>
                        <a:spcAft>
                          <a:spcPts val="0"/>
                        </a:spcAft>
                        <a:buNone/>
                      </a:pP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狀態</a:t>
                      </a:r>
                      <a:r>
                        <a:rPr lang="en"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網路</a:t>
                      </a:r>
                      <a:r>
                        <a:rPr lang="en"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USB</a:t>
                      </a: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000" dirty="0">
                          <a:solidFill>
                            <a:srgbClr val="FFC000"/>
                          </a:solidFill>
                          <a:latin typeface="Arial" panose="020B0604020202020204" pitchFamily="34" charset="0"/>
                          <a:ea typeface="微軟正黑體" panose="020B0604030504040204" pitchFamily="34" charset="-120"/>
                          <a:sym typeface="Arial" panose="020B0604020202020204" pitchFamily="34" charset="0"/>
                        </a:rPr>
                        <a:t>磁碟</a:t>
                      </a:r>
                      <a:r>
                        <a:rPr lang="en" sz="1000" dirty="0">
                          <a:solidFill>
                            <a:srgbClr val="FFC000"/>
                          </a:solidFill>
                          <a:latin typeface="Arial" panose="020B0604020202020204" pitchFamily="34" charset="0"/>
                          <a:ea typeface="微軟正黑體" panose="020B0604030504040204" pitchFamily="34" charset="-120"/>
                          <a:sym typeface="Arial" panose="020B0604020202020204" pitchFamily="34" charset="0"/>
                        </a:rPr>
                        <a:t>1-4</a:t>
                      </a:r>
                      <a:endParaRPr lang="zh-TW" altLang="en-US" dirty="0">
                        <a:solidFill>
                          <a:srgbClr val="FFC000"/>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4" marT="7149" marB="7149" anchor="ctr">
                    <a:lnL w="0">
                      <a:noFill/>
                    </a:lnL>
                    <a:lnR w="0">
                      <a:noFill/>
                    </a:lnR>
                    <a:lnT w="0">
                      <a:noFill/>
                    </a:lnT>
                    <a:lnB w="0">
                      <a:noFill/>
                    </a:lnB>
                    <a:solidFill>
                      <a:srgbClr val="FFFFFF">
                        <a:alpha val="10196"/>
                      </a:srgbClr>
                    </a:solidFill>
                  </a:tcPr>
                </a:tc>
                <a:extLst>
                  <a:ext uri="{0D108BD9-81ED-4DB2-BD59-A6C34878D82A}">
                    <a16:rowId xmlns:a16="http://schemas.microsoft.com/office/drawing/2014/main" val="10008"/>
                  </a:ext>
                </a:extLst>
              </a:tr>
              <a:tr h="240011">
                <a:tc>
                  <a:txBody>
                    <a:bodyPr/>
                    <a:lstStyle/>
                    <a:p>
                      <a:pPr marL="0" lvl="0" indent="0" algn="l" rtl="0">
                        <a:lnSpc>
                          <a:spcPct val="115000"/>
                        </a:lnSpc>
                        <a:spcBef>
                          <a:spcPts val="0"/>
                        </a:spcBef>
                        <a:spcAft>
                          <a:spcPts val="0"/>
                        </a:spcAft>
                        <a:buNone/>
                      </a:pP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按鈕</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lvl="0" indent="0" algn="l" rtl="0">
                        <a:lnSpc>
                          <a:spcPct val="115000"/>
                        </a:lnSpc>
                        <a:spcBef>
                          <a:spcPts val="0"/>
                        </a:spcBef>
                        <a:spcAft>
                          <a:spcPts val="0"/>
                        </a:spcAft>
                        <a:buNone/>
                      </a:pP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電源</a:t>
                      </a: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重置</a:t>
                      </a: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USB</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一鍵備份</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lvl="0" indent="0" algn="l" rtl="0">
                        <a:lnSpc>
                          <a:spcPct val="115000"/>
                        </a:lnSpc>
                        <a:spcBef>
                          <a:spcPts val="0"/>
                        </a:spcBef>
                        <a:spcAft>
                          <a:spcPts val="0"/>
                        </a:spcAft>
                        <a:buNone/>
                      </a:pP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電源</a:t>
                      </a: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重置</a:t>
                      </a: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USB</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一鍵備份</a:t>
                      </a:r>
                    </a:p>
                  </a:txBody>
                  <a:tcPr marL="108000" marR="10724" marT="7149" marB="7149" anchor="ctr">
                    <a:lnL w="0">
                      <a:noFill/>
                    </a:lnL>
                    <a:lnR w="0">
                      <a:noFill/>
                    </a:lnR>
                    <a:lnT w="0">
                      <a:noFill/>
                    </a:lnT>
                    <a:lnB w="0">
                      <a:noFill/>
                    </a:lnB>
                    <a:noFill/>
                  </a:tcPr>
                </a:tc>
                <a:extLst>
                  <a:ext uri="{0D108BD9-81ED-4DB2-BD59-A6C34878D82A}">
                    <a16:rowId xmlns:a16="http://schemas.microsoft.com/office/drawing/2014/main" val="10009"/>
                  </a:ext>
                </a:extLst>
              </a:tr>
              <a:tr h="240011">
                <a:tc>
                  <a:txBody>
                    <a:bodyPr/>
                    <a:lstStyle/>
                    <a:p>
                      <a:pPr marL="0" lvl="0" indent="0" algn="l" rtl="0">
                        <a:lnSpc>
                          <a:spcPct val="115000"/>
                        </a:lnSpc>
                        <a:spcBef>
                          <a:spcPts val="0"/>
                        </a:spcBef>
                        <a:spcAft>
                          <a:spcPts val="0"/>
                        </a:spcAft>
                        <a:buNone/>
                      </a:pP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尺寸</a:t>
                      </a: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(HxWxD)</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5000"/>
                        </a:lnSpc>
                        <a:spcBef>
                          <a:spcPts val="0"/>
                        </a:spcBef>
                        <a:spcAft>
                          <a:spcPts val="0"/>
                        </a:spcAft>
                        <a:buNone/>
                      </a:pPr>
                      <a:r>
                        <a:rPr lang="en-US" sz="1000" b="0" i="0" u="none" strike="noStrike" cap="none" dirty="0">
                          <a:solidFill>
                            <a:schemeClr val="bg1"/>
                          </a:solidFill>
                          <a:latin typeface="Arial" panose="020B0604020202020204" pitchFamily="34" charset="0"/>
                          <a:ea typeface="微軟正黑體" panose="020B0604030504040204" pitchFamily="34" charset="-120"/>
                          <a:cs typeface="+mn-cs"/>
                          <a:sym typeface="Arial" panose="020B0604020202020204" pitchFamily="34" charset="0"/>
                        </a:rPr>
                        <a:t>188.64 × 90.18 × 156.26 mm</a:t>
                      </a:r>
                      <a:endParaRPr lang="en" sz="1000" b="0" i="0" u="none" strike="noStrike" cap="none" dirty="0">
                        <a:solidFill>
                          <a:schemeClr val="bg1"/>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4999"/>
                        </a:lnSpc>
                        <a:spcBef>
                          <a:spcPts val="0"/>
                        </a:spcBef>
                        <a:spcAft>
                          <a:spcPts val="0"/>
                        </a:spcAft>
                        <a:buNone/>
                      </a:pPr>
                      <a:r>
                        <a:rPr lang="en-US" altLang="zh-TW" sz="1000" b="0" i="0" u="none" strike="noStrike" cap="none" dirty="0">
                          <a:solidFill>
                            <a:schemeClr val="bg1"/>
                          </a:solidFill>
                          <a:latin typeface="Arial" panose="020B0604020202020204" pitchFamily="34" charset="0"/>
                          <a:ea typeface="微軟正黑體" panose="020B0604030504040204" pitchFamily="34" charset="-120"/>
                          <a:cs typeface="+mn-cs"/>
                          <a:sym typeface="Arial" panose="020B0604020202020204" pitchFamily="34" charset="0"/>
                        </a:rPr>
                        <a:t>169 × 160 × 219</a:t>
                      </a:r>
                      <a:r>
                        <a:rPr lang="en-US" sz="1000" b="0" i="0" u="none" strike="noStrike" cap="none" dirty="0">
                          <a:solidFill>
                            <a:schemeClr val="bg1"/>
                          </a:solidFill>
                          <a:latin typeface="Arial" panose="020B0604020202020204" pitchFamily="34" charset="0"/>
                          <a:ea typeface="微軟正黑體" panose="020B0604030504040204" pitchFamily="34" charset="-120"/>
                          <a:cs typeface="+mn-cs"/>
                          <a:sym typeface="Arial" panose="020B0604020202020204" pitchFamily="34" charset="0"/>
                        </a:rPr>
                        <a:t>mm</a:t>
                      </a:r>
                      <a:endParaRPr lang="en" sz="1000" b="0" i="0" u="none" strike="noStrike" cap="none" dirty="0">
                        <a:solidFill>
                          <a:schemeClr val="bg1"/>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108000" marR="10724" marT="7149" marB="7149" anchor="ctr">
                    <a:lnL w="0">
                      <a:noFill/>
                    </a:lnL>
                    <a:lnR w="0">
                      <a:noFill/>
                    </a:lnR>
                    <a:lnT w="0">
                      <a:noFill/>
                    </a:lnT>
                    <a:lnB w="0">
                      <a:noFill/>
                    </a:lnB>
                    <a:solidFill>
                      <a:srgbClr val="FFFFFF">
                        <a:alpha val="10196"/>
                      </a:srgbClr>
                    </a:solidFill>
                  </a:tcPr>
                </a:tc>
                <a:extLst>
                  <a:ext uri="{0D108BD9-81ED-4DB2-BD59-A6C34878D82A}">
                    <a16:rowId xmlns:a16="http://schemas.microsoft.com/office/drawing/2014/main" val="10010"/>
                  </a:ext>
                </a:extLst>
              </a:tr>
              <a:tr h="240011">
                <a:tc>
                  <a:txBody>
                    <a:bodyPr/>
                    <a:lstStyle/>
                    <a:p>
                      <a:pPr marL="0" lvl="0" indent="0" algn="l" rtl="0">
                        <a:lnSpc>
                          <a:spcPct val="115000"/>
                        </a:lnSpc>
                        <a:spcBef>
                          <a:spcPts val="0"/>
                        </a:spcBef>
                        <a:spcAft>
                          <a:spcPts val="0"/>
                        </a:spcAft>
                        <a:buNone/>
                      </a:pP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變壓器</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12V, 65W</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lvl="0" indent="0" algn="l" rtl="0">
                        <a:lnSpc>
                          <a:spcPct val="114999"/>
                        </a:lnSpc>
                        <a:spcBef>
                          <a:spcPts val="0"/>
                        </a:spcBef>
                        <a:spcAft>
                          <a:spcPts val="0"/>
                        </a:spcAft>
                        <a:buNone/>
                      </a:pP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12V, 90W</a:t>
                      </a:r>
                      <a:endPar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4" marT="7149" marB="7149" anchor="ctr">
                    <a:lnL w="0">
                      <a:noFill/>
                    </a:lnL>
                    <a:lnR w="0">
                      <a:noFill/>
                    </a:lnR>
                    <a:lnT w="0">
                      <a:noFill/>
                    </a:lnT>
                    <a:lnB w="0">
                      <a:noFill/>
                    </a:lnB>
                  </a:tcPr>
                </a:tc>
                <a:extLst>
                  <a:ext uri="{0D108BD9-81ED-4DB2-BD59-A6C34878D82A}">
                    <a16:rowId xmlns:a16="http://schemas.microsoft.com/office/drawing/2014/main" val="10011"/>
                  </a:ext>
                </a:extLst>
              </a:tr>
              <a:tr h="261671">
                <a:tc>
                  <a:txBody>
                    <a:bodyPr/>
                    <a:lstStyle/>
                    <a:p>
                      <a:pPr marL="0" lvl="0" indent="0" algn="l" rtl="0">
                        <a:lnSpc>
                          <a:spcPct val="115000"/>
                        </a:lnSpc>
                        <a:spcBef>
                          <a:spcPts val="0"/>
                        </a:spcBef>
                        <a:spcAft>
                          <a:spcPts val="0"/>
                        </a:spcAft>
                        <a:buNone/>
                      </a:pP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風扇</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5000"/>
                        </a:lnSpc>
                        <a:spcBef>
                          <a:spcPts val="0"/>
                        </a:spcBef>
                        <a:spcAft>
                          <a:spcPts val="0"/>
                        </a:spcAft>
                        <a:buNone/>
                      </a:pP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1 x 80mm</a:t>
                      </a:r>
                      <a:endParaRPr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4999"/>
                        </a:lnSpc>
                        <a:spcBef>
                          <a:spcPts val="0"/>
                        </a:spcBef>
                        <a:spcAft>
                          <a:spcPts val="0"/>
                        </a:spcAft>
                        <a:buNone/>
                      </a:pP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1 x </a:t>
                      </a:r>
                      <a:r>
                        <a:rPr lang="en" sz="1000" dirty="0">
                          <a:solidFill>
                            <a:srgbClr val="FFC000"/>
                          </a:solidFill>
                          <a:latin typeface="Arial" panose="020B0604020202020204" pitchFamily="34" charset="0"/>
                          <a:ea typeface="微軟正黑體" panose="020B0604030504040204" pitchFamily="34" charset="-120"/>
                          <a:sym typeface="Arial" panose="020B0604020202020204" pitchFamily="34" charset="0"/>
                        </a:rPr>
                        <a:t>120mm</a:t>
                      </a:r>
                      <a:endParaRPr lang="zh-TW" altLang="en-US" sz="1000" dirty="0">
                        <a:solidFill>
                          <a:srgbClr val="FFC000"/>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4" marT="7149" marB="7149" anchor="ctr">
                    <a:lnL w="0">
                      <a:noFill/>
                    </a:lnL>
                    <a:lnR w="0">
                      <a:noFill/>
                    </a:lnR>
                    <a:lnT w="0">
                      <a:noFill/>
                    </a:lnT>
                    <a:lnB w="0">
                      <a:noFill/>
                    </a:lnB>
                    <a:solidFill>
                      <a:srgbClr val="FFFFFF">
                        <a:alpha val="10196"/>
                      </a:srgbClr>
                    </a:solidFill>
                  </a:tcPr>
                </a:tc>
                <a:extLst>
                  <a:ext uri="{0D108BD9-81ED-4DB2-BD59-A6C34878D82A}">
                    <a16:rowId xmlns:a16="http://schemas.microsoft.com/office/drawing/2014/main" val="10012"/>
                  </a:ext>
                </a:extLst>
              </a:tr>
            </a:tbl>
          </a:graphicData>
        </a:graphic>
      </p:graphicFrame>
      <p:sp>
        <p:nvSpPr>
          <p:cNvPr id="3" name="標題 2">
            <a:extLst>
              <a:ext uri="{FF2B5EF4-FFF2-40B4-BE49-F238E27FC236}">
                <a16:creationId xmlns:a16="http://schemas.microsoft.com/office/drawing/2014/main" id="{B4591ECF-2D2F-4595-872C-6C1BAEDFBC14}"/>
              </a:ext>
            </a:extLst>
          </p:cNvPr>
          <p:cNvSpPr>
            <a:spLocks noGrp="1"/>
          </p:cNvSpPr>
          <p:nvPr>
            <p:ph type="title"/>
          </p:nvPr>
        </p:nvSpPr>
        <p:spPr/>
        <p:txBody>
          <a:bodyPr/>
          <a:lstStyle/>
          <a:p>
            <a:r>
              <a:rPr lang="en" altLang="zh-TW">
                <a:latin typeface="Arial" panose="020B0604020202020204" pitchFamily="34" charset="0"/>
                <a:cs typeface="Arial"/>
                <a:sym typeface="Arial" panose="020B0604020202020204" pitchFamily="34" charset="0"/>
              </a:rPr>
              <a:t>TS-x33 </a:t>
            </a:r>
            <a:r>
              <a:rPr lang="zh-TW" altLang="zh-TW">
                <a:latin typeface="Arial" panose="020B0604020202020204" pitchFamily="34" charset="0"/>
                <a:cs typeface="Arial"/>
                <a:sym typeface="Arial" panose="020B0604020202020204" pitchFamily="34" charset="0"/>
              </a:rPr>
              <a:t>硬體規格表</a:t>
            </a:r>
            <a:endParaRPr lang="zh-TW" altLang="en-US">
              <a:latin typeface="Arial" panose="020B0604020202020204" pitchFamily="34" charset="0"/>
              <a:sym typeface="Arial" panose="020B0604020202020204" pitchFamily="34" charset="0"/>
            </a:endParaRPr>
          </a:p>
        </p:txBody>
      </p:sp>
      <p:pic>
        <p:nvPicPr>
          <p:cNvPr id="7" name="圖片 6" descr="一張含有 箭 的圖片&#10;&#10;自動產生的描述">
            <a:extLst>
              <a:ext uri="{FF2B5EF4-FFF2-40B4-BE49-F238E27FC236}">
                <a16:creationId xmlns:a16="http://schemas.microsoft.com/office/drawing/2014/main" id="{F2F926C4-AAAD-423B-811D-C53AC1E00075}"/>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6607534" y="1144953"/>
            <a:ext cx="464654" cy="464654"/>
          </a:xfrm>
          <a:prstGeom prst="rect">
            <a:avLst/>
          </a:prstGeom>
        </p:spPr>
      </p:pic>
    </p:spTree>
    <p:extLst>
      <p:ext uri="{BB962C8B-B14F-4D97-AF65-F5344CB8AC3E}">
        <p14:creationId xmlns:p14="http://schemas.microsoft.com/office/powerpoint/2010/main" val="2964512308"/>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12AAD087-5805-41C8-8373-515002EFC9B0}"/>
              </a:ext>
            </a:extLst>
          </p:cNvPr>
          <p:cNvSpPr/>
          <p:nvPr/>
        </p:nvSpPr>
        <p:spPr>
          <a:xfrm>
            <a:off x="-152400" y="3201314"/>
            <a:ext cx="9364133"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BDAFE242-E9B7-4B83-9D96-E0B0410432BD}"/>
              </a:ext>
            </a:extLst>
          </p:cNvPr>
          <p:cNvSpPr>
            <a:spLocks noGrp="1"/>
          </p:cNvSpPr>
          <p:nvPr>
            <p:ph type="title"/>
          </p:nvPr>
        </p:nvSpPr>
        <p:spPr/>
        <p:txBody>
          <a:bodyPr/>
          <a:lstStyle/>
          <a:p>
            <a:r>
              <a:rPr lang="zh-TW" altLang="en-US" sz="2800" dirty="0">
                <a:latin typeface="Arial" panose="020B0604020202020204" pitchFamily="34" charset="0"/>
                <a:ea typeface="微軟正黑體" panose="020B0604030504040204" pitchFamily="34" charset="-120"/>
                <a:cs typeface="+mn-ea"/>
                <a:sym typeface="Arial" panose="020B0604020202020204" pitchFamily="34" charset="0"/>
              </a:rPr>
              <a:t>選購支援</a:t>
            </a:r>
            <a:r>
              <a:rPr lang="en-US" altLang="zh-TW" sz="2800" dirty="0">
                <a:latin typeface="Arial" panose="020B0604020202020204" pitchFamily="34" charset="0"/>
                <a:ea typeface="微軟正黑體" panose="020B0604030504040204" pitchFamily="34" charset="-120"/>
                <a:cs typeface="+mn-ea"/>
                <a:sym typeface="Arial" panose="020B0604020202020204" pitchFamily="34" charset="0"/>
              </a:rPr>
              <a:t>USB JBOD &amp; RAID </a:t>
            </a:r>
            <a:r>
              <a:rPr lang="zh-TW" altLang="en-US" sz="2800" dirty="0">
                <a:latin typeface="Arial" panose="020B0604020202020204" pitchFamily="34" charset="0"/>
                <a:ea typeface="微軟正黑體" panose="020B0604030504040204" pitchFamily="34" charset="-120"/>
                <a:cs typeface="+mn-ea"/>
                <a:sym typeface="Arial" panose="020B0604020202020204" pitchFamily="34" charset="0"/>
              </a:rPr>
              <a:t>儲存擴充設備</a:t>
            </a:r>
          </a:p>
        </p:txBody>
      </p:sp>
      <p:sp>
        <p:nvSpPr>
          <p:cNvPr id="5" name="文字方塊 4">
            <a:extLst>
              <a:ext uri="{FF2B5EF4-FFF2-40B4-BE49-F238E27FC236}">
                <a16:creationId xmlns:a16="http://schemas.microsoft.com/office/drawing/2014/main" id="{C15989ED-FDD8-42BB-A87B-E2D73A2D6CA2}"/>
              </a:ext>
            </a:extLst>
          </p:cNvPr>
          <p:cNvSpPr txBox="1"/>
          <p:nvPr/>
        </p:nvSpPr>
        <p:spPr>
          <a:xfrm>
            <a:off x="3193315" y="2351384"/>
            <a:ext cx="1837362" cy="769441"/>
          </a:xfrm>
          <a:prstGeom prst="rect">
            <a:avLst/>
          </a:prstGeom>
          <a:noFill/>
        </p:spPr>
        <p:txBody>
          <a:bodyPr wrap="none" rtlCol="0">
            <a:spAutoFit/>
          </a:bodyPr>
          <a:lstStyle/>
          <a:p>
            <a:r>
              <a:rPr lang="en-US" altLang="zh-TW"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TR-004</a:t>
            </a:r>
          </a:p>
          <a:p>
            <a:r>
              <a:rPr lang="en-US" altLang="zh-TW"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4-bay</a:t>
            </a:r>
          </a:p>
          <a:p>
            <a:r>
              <a:rPr lang="zh-TW" altLang="en-US"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桌上型 </a:t>
            </a:r>
            <a:r>
              <a:rPr lang="en-US" alt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USB 3.2 Gen 2 JBOD</a:t>
            </a:r>
          </a:p>
          <a:p>
            <a:r>
              <a:rPr lang="zh-TW" altLang="en-US"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支援硬體</a:t>
            </a:r>
            <a:r>
              <a:rPr lang="en-US" altLang="zh-TW"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RAID</a:t>
            </a:r>
          </a:p>
        </p:txBody>
      </p:sp>
      <p:sp>
        <p:nvSpPr>
          <p:cNvPr id="6" name="文字方塊 5">
            <a:extLst>
              <a:ext uri="{FF2B5EF4-FFF2-40B4-BE49-F238E27FC236}">
                <a16:creationId xmlns:a16="http://schemas.microsoft.com/office/drawing/2014/main" id="{E701DE98-92CA-49E3-94EF-2B6A86B8447A}"/>
              </a:ext>
            </a:extLst>
          </p:cNvPr>
          <p:cNvSpPr txBox="1"/>
          <p:nvPr/>
        </p:nvSpPr>
        <p:spPr>
          <a:xfrm>
            <a:off x="854448" y="2351384"/>
            <a:ext cx="1837362" cy="769441"/>
          </a:xfrm>
          <a:prstGeom prst="rect">
            <a:avLst/>
          </a:prstGeom>
          <a:noFill/>
        </p:spPr>
        <p:txBody>
          <a:bodyPr wrap="none" rtlCol="0">
            <a:spAutoFit/>
          </a:bodyPr>
          <a:lstStyle/>
          <a:p>
            <a:r>
              <a:rPr lang="en-US" altLang="zh-TW"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TR-002</a:t>
            </a:r>
          </a:p>
          <a:p>
            <a:r>
              <a:rPr lang="en-US" altLang="zh-TW"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2-bay</a:t>
            </a:r>
          </a:p>
          <a:p>
            <a:r>
              <a:rPr lang="zh-TW" altLang="en-US"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桌上型 </a:t>
            </a:r>
            <a:r>
              <a:rPr lang="en-US" alt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USB 3.2 Gen 2 JBOD</a:t>
            </a:r>
          </a:p>
          <a:p>
            <a:r>
              <a:rPr lang="zh-TW" altLang="en-US"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支援硬體</a:t>
            </a:r>
            <a:r>
              <a:rPr lang="en-US" altLang="zh-TW"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RAID</a:t>
            </a:r>
          </a:p>
        </p:txBody>
      </p:sp>
      <p:grpSp>
        <p:nvGrpSpPr>
          <p:cNvPr id="7" name="群組 6">
            <a:extLst>
              <a:ext uri="{FF2B5EF4-FFF2-40B4-BE49-F238E27FC236}">
                <a16:creationId xmlns:a16="http://schemas.microsoft.com/office/drawing/2014/main" id="{AF4C293A-19E8-45FA-859A-4CFDA4C40683}"/>
              </a:ext>
            </a:extLst>
          </p:cNvPr>
          <p:cNvGrpSpPr/>
          <p:nvPr/>
        </p:nvGrpSpPr>
        <p:grpSpPr>
          <a:xfrm>
            <a:off x="5726791" y="1187814"/>
            <a:ext cx="2445859" cy="2553529"/>
            <a:chOff x="6041492" y="1086668"/>
            <a:chExt cx="3024132" cy="3255879"/>
          </a:xfrm>
        </p:grpSpPr>
        <p:pic>
          <p:nvPicPr>
            <p:cNvPr id="1026" name="Picture 2">
              <a:extLst>
                <a:ext uri="{FF2B5EF4-FFF2-40B4-BE49-F238E27FC236}">
                  <a16:creationId xmlns:a16="http://schemas.microsoft.com/office/drawing/2014/main" id="{9C79886C-5E9F-486F-9525-C8BFD92FCD8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041492" y="1086668"/>
              <a:ext cx="3024132" cy="3255879"/>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400086C-2D3A-4D8C-96BF-12BF6E8F3C04}"/>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7171288" y="1387161"/>
              <a:ext cx="764538" cy="1132168"/>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10" name="文字方塊 9">
            <a:extLst>
              <a:ext uri="{FF2B5EF4-FFF2-40B4-BE49-F238E27FC236}">
                <a16:creationId xmlns:a16="http://schemas.microsoft.com/office/drawing/2014/main" id="{CE3E81A9-621E-4AE5-9D89-914B86F02128}"/>
              </a:ext>
            </a:extLst>
          </p:cNvPr>
          <p:cNvSpPr txBox="1"/>
          <p:nvPr/>
        </p:nvSpPr>
        <p:spPr>
          <a:xfrm>
            <a:off x="6130755" y="2876170"/>
            <a:ext cx="1837362" cy="769441"/>
          </a:xfrm>
          <a:prstGeom prst="rect">
            <a:avLst/>
          </a:prstGeom>
          <a:noFill/>
        </p:spPr>
        <p:txBody>
          <a:bodyPr wrap="none" rtlCol="0">
            <a:spAutoFit/>
          </a:bodyPr>
          <a:lstStyle/>
          <a:p>
            <a:r>
              <a:rPr lang="en-US" altLang="zh-TW"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TL-R1200C-RP</a:t>
            </a:r>
          </a:p>
          <a:p>
            <a:r>
              <a:rPr lang="en-US" altLang="zh-TW"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12-bay</a:t>
            </a:r>
          </a:p>
          <a:p>
            <a:r>
              <a:rPr lang="zh-TW" altLang="en-US"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機架型 </a:t>
            </a:r>
            <a:r>
              <a:rPr lang="en-US" altLang="zh-TW"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USB 3.2 Gen 2 JBOD</a:t>
            </a:r>
          </a:p>
          <a:p>
            <a:r>
              <a:rPr lang="zh-TW" altLang="en-US"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支援雙電源備援</a:t>
            </a:r>
          </a:p>
        </p:txBody>
      </p:sp>
      <p:pic>
        <p:nvPicPr>
          <p:cNvPr id="18" name="圖片 17" descr="一張含有 室內, 電子用品, 黑色 的圖片&#10;&#10;自動產生的描述">
            <a:extLst>
              <a:ext uri="{FF2B5EF4-FFF2-40B4-BE49-F238E27FC236}">
                <a16:creationId xmlns:a16="http://schemas.microsoft.com/office/drawing/2014/main" id="{0B4F872B-BFE4-4BB6-81CB-9D886F2AA7E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82114" y="1244862"/>
            <a:ext cx="1689886" cy="1056179"/>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圖片 24" descr="一張含有 黑色, 電子用品 的圖片&#10;&#10;自動產生的描述">
            <a:extLst>
              <a:ext uri="{FF2B5EF4-FFF2-40B4-BE49-F238E27FC236}">
                <a16:creationId xmlns:a16="http://schemas.microsoft.com/office/drawing/2014/main" id="{BDA8F57C-35F8-42F3-BF6A-BE214781343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13225" y="1244862"/>
            <a:ext cx="1801197" cy="1125748"/>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圖片 27">
            <a:extLst>
              <a:ext uri="{FF2B5EF4-FFF2-40B4-BE49-F238E27FC236}">
                <a16:creationId xmlns:a16="http://schemas.microsoft.com/office/drawing/2014/main" id="{16277467-4746-40A6-8A19-FA2144074332}"/>
              </a:ext>
            </a:extLst>
          </p:cNvPr>
          <p:cNvPicPr>
            <a:picLocks noChangeAspect="1"/>
          </p:cNvPicPr>
          <p:nvPr/>
        </p:nvPicPr>
        <p:blipFill>
          <a:blip r:embed="rId7"/>
          <a:stretch>
            <a:fillRect/>
          </a:stretch>
        </p:blipFill>
        <p:spPr>
          <a:xfrm>
            <a:off x="720000" y="3176782"/>
            <a:ext cx="2445858" cy="1528662"/>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圖片 29" descr="一張含有 文字, 室內, 電子用品, 電腦 的圖片&#10;&#10;自動產生的描述">
            <a:extLst>
              <a:ext uri="{FF2B5EF4-FFF2-40B4-BE49-F238E27FC236}">
                <a16:creationId xmlns:a16="http://schemas.microsoft.com/office/drawing/2014/main" id="{C9A57619-1B8D-4899-BA4D-56AE9C37029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554026" y="3091183"/>
            <a:ext cx="2049151" cy="1280720"/>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 name="文字方塊 31">
            <a:extLst>
              <a:ext uri="{FF2B5EF4-FFF2-40B4-BE49-F238E27FC236}">
                <a16:creationId xmlns:a16="http://schemas.microsoft.com/office/drawing/2014/main" id="{2746C507-1713-44AD-BA04-E6E0319FBB83}"/>
              </a:ext>
            </a:extLst>
          </p:cNvPr>
          <p:cNvSpPr txBox="1"/>
          <p:nvPr/>
        </p:nvSpPr>
        <p:spPr>
          <a:xfrm>
            <a:off x="3589520" y="4259981"/>
            <a:ext cx="1837362" cy="615553"/>
          </a:xfrm>
          <a:prstGeom prst="rect">
            <a:avLst/>
          </a:prstGeom>
          <a:noFill/>
        </p:spPr>
        <p:txBody>
          <a:bodyPr wrap="none" rtlCol="0">
            <a:spAutoFit/>
          </a:bodyPr>
          <a:lstStyle/>
          <a:p>
            <a:r>
              <a:rPr lang="en-US" altLang="zh-TW"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TL-D800C</a:t>
            </a:r>
          </a:p>
          <a:p>
            <a:r>
              <a:rPr lang="en-US" alt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8-bay</a:t>
            </a:r>
          </a:p>
          <a:p>
            <a:r>
              <a:rPr lang="zh-TW" altLang="en-US"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桌上型 </a:t>
            </a:r>
            <a:r>
              <a:rPr lang="en-US" alt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USB 3.2 Gen 2 JBOD</a:t>
            </a:r>
          </a:p>
        </p:txBody>
      </p:sp>
      <p:sp>
        <p:nvSpPr>
          <p:cNvPr id="27" name="文字方塊 26">
            <a:extLst>
              <a:ext uri="{FF2B5EF4-FFF2-40B4-BE49-F238E27FC236}">
                <a16:creationId xmlns:a16="http://schemas.microsoft.com/office/drawing/2014/main" id="{9E9BDC02-14F7-43D8-8DEE-835E312E3FA1}"/>
              </a:ext>
            </a:extLst>
          </p:cNvPr>
          <p:cNvSpPr txBox="1"/>
          <p:nvPr/>
        </p:nvSpPr>
        <p:spPr>
          <a:xfrm>
            <a:off x="881299" y="4259981"/>
            <a:ext cx="1837362" cy="769441"/>
          </a:xfrm>
          <a:prstGeom prst="rect">
            <a:avLst/>
          </a:prstGeom>
          <a:noFill/>
        </p:spPr>
        <p:txBody>
          <a:bodyPr wrap="none" rtlCol="0">
            <a:spAutoFit/>
          </a:bodyPr>
          <a:lstStyle/>
          <a:p>
            <a:r>
              <a:rPr lang="en-US" altLang="zh-TW"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TR-004U</a:t>
            </a:r>
          </a:p>
          <a:p>
            <a:r>
              <a:rPr lang="en-US" altLang="zh-TW"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4-bay</a:t>
            </a:r>
          </a:p>
          <a:p>
            <a:r>
              <a:rPr lang="zh-TW" altLang="en-US"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機架型 </a:t>
            </a:r>
            <a:r>
              <a:rPr lang="en-US" altLang="zh-TW"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USB 3.2 Gen 1 JBOD</a:t>
            </a:r>
          </a:p>
          <a:p>
            <a:r>
              <a:rPr lang="zh-TW" altLang="en-US"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支援硬體</a:t>
            </a:r>
            <a:r>
              <a:rPr lang="en-US" altLang="zh-TW"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RAID</a:t>
            </a:r>
          </a:p>
        </p:txBody>
      </p:sp>
    </p:spTree>
    <p:extLst>
      <p:ext uri="{BB962C8B-B14F-4D97-AF65-F5344CB8AC3E}">
        <p14:creationId xmlns:p14="http://schemas.microsoft.com/office/powerpoint/2010/main" val="1707517285"/>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34" hidden="1">
            <a:extLst>
              <a:ext uri="{FF2B5EF4-FFF2-40B4-BE49-F238E27FC236}">
                <a16:creationId xmlns:a16="http://schemas.microsoft.com/office/drawing/2014/main" id="{D0197AD1-EAD3-4BF1-9C37-8FFB2846A4AF}"/>
              </a:ext>
            </a:extLst>
          </p:cNvPr>
          <p:cNvPicPr>
            <a:picLocks noChangeAspect="1"/>
          </p:cNvPicPr>
          <p:nvPr/>
        </p:nvPicPr>
        <p:blipFill>
          <a:blip r:embed="rId3"/>
          <a:stretch>
            <a:fillRect/>
          </a:stretch>
        </p:blipFill>
        <p:spPr>
          <a:xfrm>
            <a:off x="359614" y="1309532"/>
            <a:ext cx="4655126" cy="1233971"/>
          </a:xfrm>
          <a:prstGeom prst="rect">
            <a:avLst/>
          </a:prstGeom>
          <a:noFill/>
        </p:spPr>
      </p:pic>
      <p:sp>
        <p:nvSpPr>
          <p:cNvPr id="2" name="矩形 1">
            <a:extLst>
              <a:ext uri="{FF2B5EF4-FFF2-40B4-BE49-F238E27FC236}">
                <a16:creationId xmlns:a16="http://schemas.microsoft.com/office/drawing/2014/main" id="{47EF2CAC-681B-453B-B44D-2707427B18F1}"/>
              </a:ext>
            </a:extLst>
          </p:cNvPr>
          <p:cNvSpPr/>
          <p:nvPr/>
        </p:nvSpPr>
        <p:spPr>
          <a:xfrm>
            <a:off x="403994" y="832708"/>
            <a:ext cx="4696145" cy="1696073"/>
          </a:xfrm>
          <a:prstGeom prst="rect">
            <a:avLst/>
          </a:prstGeom>
          <a:gradFill>
            <a:gsLst>
              <a:gs pos="543">
                <a:srgbClr val="4FD1FF">
                  <a:alpha val="55000"/>
                </a:srgbClr>
              </a:gs>
              <a:gs pos="20000">
                <a:srgbClr val="5DF5F9">
                  <a:alpha val="51000"/>
                </a:srgbClr>
              </a:gs>
              <a:gs pos="96000">
                <a:srgbClr val="34E392"/>
              </a:gs>
              <a:gs pos="85000">
                <a:srgbClr val="43E59C"/>
              </a:gs>
            </a:gsLst>
            <a:lin ang="16800000" scaled="0"/>
          </a:gradFill>
          <a:ln>
            <a:noFill/>
          </a:ln>
          <a:effectLst>
            <a:outerShdw blurRad="177800" dist="38100" dir="5400000" algn="ctr" rotWithShape="0">
              <a:schemeClr val="accent3">
                <a:lumMod val="75000"/>
              </a:schemeClr>
            </a:outerShdw>
            <a:softEdge rad="0"/>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rial" panose="020B0604020202020204" pitchFamily="34" charset="0"/>
              <a:ea typeface="微軟正黑體" panose="020B0604030504040204" pitchFamily="34" charset="-120"/>
            </a:endParaRPr>
          </a:p>
        </p:txBody>
      </p:sp>
      <p:sp>
        <p:nvSpPr>
          <p:cNvPr id="48" name="矩形 47">
            <a:extLst>
              <a:ext uri="{FF2B5EF4-FFF2-40B4-BE49-F238E27FC236}">
                <a16:creationId xmlns:a16="http://schemas.microsoft.com/office/drawing/2014/main" id="{E34C0EA0-FCF0-4D58-BBC8-39BDEF9AE1C4}"/>
              </a:ext>
            </a:extLst>
          </p:cNvPr>
          <p:cNvSpPr/>
          <p:nvPr/>
        </p:nvSpPr>
        <p:spPr>
          <a:xfrm>
            <a:off x="-152400" y="3201314"/>
            <a:ext cx="9364133"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 name="圖片 5">
            <a:extLst>
              <a:ext uri="{FF2B5EF4-FFF2-40B4-BE49-F238E27FC236}">
                <a16:creationId xmlns:a16="http://schemas.microsoft.com/office/drawing/2014/main" id="{61BBB310-F626-453B-9DD2-6A23AF12315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89617" y="3644660"/>
            <a:ext cx="1352192" cy="884208"/>
          </a:xfrm>
          <a:prstGeom prst="rect">
            <a:avLst/>
          </a:prstGeom>
        </p:spPr>
      </p:pic>
      <p:sp>
        <p:nvSpPr>
          <p:cNvPr id="40" name="矩形: 圓角 39">
            <a:extLst>
              <a:ext uri="{FF2B5EF4-FFF2-40B4-BE49-F238E27FC236}">
                <a16:creationId xmlns:a16="http://schemas.microsoft.com/office/drawing/2014/main" id="{17A65E80-F3BE-4FB0-88F9-F2F0DA5040E1}"/>
              </a:ext>
            </a:extLst>
          </p:cNvPr>
          <p:cNvSpPr/>
          <p:nvPr/>
        </p:nvSpPr>
        <p:spPr>
          <a:xfrm>
            <a:off x="6607588" y="618976"/>
            <a:ext cx="2132418" cy="2143602"/>
          </a:xfrm>
          <a:prstGeom prst="roundRect">
            <a:avLst>
              <a:gd name="adj" fmla="val 48707"/>
            </a:avLst>
          </a:prstGeom>
          <a:solidFill>
            <a:schemeClr val="dk1">
              <a:alpha val="40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51" name="Google Shape;1112;gc428d55399_0_337">
            <a:extLst>
              <a:ext uri="{FF2B5EF4-FFF2-40B4-BE49-F238E27FC236}">
                <a16:creationId xmlns:a16="http://schemas.microsoft.com/office/drawing/2014/main" id="{24474050-1D52-4EE4-A23E-14E2DECB1BB4}"/>
              </a:ext>
            </a:extLst>
          </p:cNvPr>
          <p:cNvGrpSpPr/>
          <p:nvPr/>
        </p:nvGrpSpPr>
        <p:grpSpPr>
          <a:xfrm>
            <a:off x="524434" y="1318664"/>
            <a:ext cx="4976255" cy="1246736"/>
            <a:chOff x="535858" y="2192097"/>
            <a:chExt cx="3083382" cy="4755000"/>
          </a:xfrm>
          <a:effectLst>
            <a:outerShdw blurRad="342900" dist="177800" dir="3600000" algn="t" rotWithShape="0">
              <a:prstClr val="black">
                <a:alpha val="40000"/>
              </a:prstClr>
            </a:outerShdw>
          </a:effectLst>
        </p:grpSpPr>
        <p:sp>
          <p:nvSpPr>
            <p:cNvPr id="52" name="Google Shape;1113;gc428d55399_0_337" hidden="1">
              <a:extLst>
                <a:ext uri="{FF2B5EF4-FFF2-40B4-BE49-F238E27FC236}">
                  <a16:creationId xmlns:a16="http://schemas.microsoft.com/office/drawing/2014/main" id="{100064AA-0060-474E-870C-1D8EF5BFDA80}"/>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68569" tIns="34275" rIns="68569" bIns="34275" anchor="ctr" anchorCtr="0">
              <a:noAutofit/>
            </a:bodyPr>
            <a:lstStyle/>
            <a:p>
              <a:pPr algn="ctr"/>
              <a:endParaRPr sz="105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53" name="Google Shape;1114;gc428d55399_0_337" hidden="1">
              <a:extLst>
                <a:ext uri="{FF2B5EF4-FFF2-40B4-BE49-F238E27FC236}">
                  <a16:creationId xmlns:a16="http://schemas.microsoft.com/office/drawing/2014/main" id="{F3FE8B18-A7DA-4FC8-A448-500AC233D971}"/>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rot="16200000">
              <a:off x="1219758" y="4337168"/>
              <a:ext cx="4461410" cy="337555"/>
            </a:xfrm>
            <a:prstGeom prst="rect">
              <a:avLst/>
            </a:prstGeom>
            <a:noFill/>
            <a:ln>
              <a:noFill/>
            </a:ln>
          </p:spPr>
        </p:pic>
      </p:grpSp>
      <p:sp>
        <p:nvSpPr>
          <p:cNvPr id="4" name="標題 3">
            <a:extLst>
              <a:ext uri="{FF2B5EF4-FFF2-40B4-BE49-F238E27FC236}">
                <a16:creationId xmlns:a16="http://schemas.microsoft.com/office/drawing/2014/main" id="{2EC2F8B2-33A2-45E2-8BFF-1A699FDD03E4}"/>
              </a:ext>
            </a:extLst>
          </p:cNvPr>
          <p:cNvSpPr>
            <a:spLocks noGrp="1"/>
          </p:cNvSpPr>
          <p:nvPr>
            <p:ph type="title"/>
          </p:nvPr>
        </p:nvSpPr>
        <p:spPr/>
        <p:txBody>
          <a:bodyPr>
            <a:normAutofit fontScale="90000"/>
          </a:bodyPr>
          <a:lstStyle/>
          <a:p>
            <a:r>
              <a:rPr lang="zh-TW" altLang="en-US">
                <a:latin typeface="Arial" panose="020B0604020202020204" pitchFamily="34" charset="0"/>
                <a:ea typeface="微軟正黑體" panose="020B0604030504040204" pitchFamily="34" charset="-120"/>
                <a:cs typeface="+mn-ea"/>
                <a:sym typeface="Arial" panose="020B0604020202020204" pitchFamily="34" charset="0"/>
              </a:rPr>
              <a:t>選購網路交換器</a:t>
            </a:r>
          </a:p>
        </p:txBody>
      </p:sp>
      <p:sp>
        <p:nvSpPr>
          <p:cNvPr id="16" name="文字方塊 15">
            <a:extLst>
              <a:ext uri="{FF2B5EF4-FFF2-40B4-BE49-F238E27FC236}">
                <a16:creationId xmlns:a16="http://schemas.microsoft.com/office/drawing/2014/main" id="{9AD6E516-4983-5246-A020-18E317A41D5A}"/>
              </a:ext>
            </a:extLst>
          </p:cNvPr>
          <p:cNvSpPr txBox="1"/>
          <p:nvPr/>
        </p:nvSpPr>
        <p:spPr>
          <a:xfrm>
            <a:off x="5205936" y="1299903"/>
            <a:ext cx="2031325" cy="775405"/>
          </a:xfrm>
          <a:prstGeom prst="rect">
            <a:avLst/>
          </a:prstGeom>
          <a:noFill/>
        </p:spPr>
        <p:txBody>
          <a:bodyPr wrap="none" rtlCol="0">
            <a:spAutoFit/>
          </a:bodyPr>
          <a:lstStyle/>
          <a:p>
            <a:pPr>
              <a:lnSpc>
                <a:spcPct val="130000"/>
              </a:lnSpc>
            </a:pPr>
            <a:r>
              <a:rPr lang="zh-TW" altLang="en-US" sz="18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無須更換既有佈線</a:t>
            </a:r>
            <a:endParaRPr lang="en-US" altLang="zh-TW" sz="18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pPr>
            <a:r>
              <a:rPr lang="zh-TW" altLang="en-US" sz="18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即可升速 </a:t>
            </a:r>
            <a:r>
              <a:rPr lang="en-US" altLang="zh-TW" sz="18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2.5</a:t>
            </a:r>
            <a:r>
              <a:rPr lang="en" altLang="zh-TW" sz="18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GbE</a:t>
            </a:r>
            <a:endParaRPr lang="zh-TW" altLang="en-US" sz="18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aphicFrame>
        <p:nvGraphicFramePr>
          <p:cNvPr id="20" name="Shape 253">
            <a:extLst>
              <a:ext uri="{FF2B5EF4-FFF2-40B4-BE49-F238E27FC236}">
                <a16:creationId xmlns:a16="http://schemas.microsoft.com/office/drawing/2014/main" id="{71BEF758-E246-DE44-AF83-B30DF04391C5}"/>
              </a:ext>
            </a:extLst>
          </p:cNvPr>
          <p:cNvGraphicFramePr/>
          <p:nvPr>
            <p:extLst>
              <p:ext uri="{D42A27DB-BD31-4B8C-83A1-F6EECF244321}">
                <p14:modId xmlns:p14="http://schemas.microsoft.com/office/powerpoint/2010/main" val="3568197916"/>
              </p:ext>
            </p:extLst>
          </p:nvPr>
        </p:nvGraphicFramePr>
        <p:xfrm>
          <a:off x="5283342" y="2191175"/>
          <a:ext cx="3184492" cy="1529985"/>
        </p:xfrm>
        <a:graphic>
          <a:graphicData uri="http://schemas.openxmlformats.org/drawingml/2006/table">
            <a:tbl>
              <a:tblPr firstRow="1" bandRow="1">
                <a:effectLst>
                  <a:outerShdw blurRad="76200" dir="13500000" sy="23000" kx="1200000" algn="br" rotWithShape="0">
                    <a:prstClr val="black">
                      <a:alpha val="20000"/>
                    </a:prstClr>
                  </a:outerShdw>
                </a:effectLst>
                <a:tableStyleId>{85BE263C-DBD7-4A20-BB59-AAB30ACAA65A}</a:tableStyleId>
              </a:tblPr>
              <a:tblGrid>
                <a:gridCol w="796123">
                  <a:extLst>
                    <a:ext uri="{9D8B030D-6E8A-4147-A177-3AD203B41FA5}">
                      <a16:colId xmlns:a16="http://schemas.microsoft.com/office/drawing/2014/main" val="20000"/>
                    </a:ext>
                  </a:extLst>
                </a:gridCol>
                <a:gridCol w="796123">
                  <a:extLst>
                    <a:ext uri="{9D8B030D-6E8A-4147-A177-3AD203B41FA5}">
                      <a16:colId xmlns:a16="http://schemas.microsoft.com/office/drawing/2014/main" val="20001"/>
                    </a:ext>
                  </a:extLst>
                </a:gridCol>
                <a:gridCol w="796123">
                  <a:extLst>
                    <a:ext uri="{9D8B030D-6E8A-4147-A177-3AD203B41FA5}">
                      <a16:colId xmlns:a16="http://schemas.microsoft.com/office/drawing/2014/main" val="20002"/>
                    </a:ext>
                  </a:extLst>
                </a:gridCol>
                <a:gridCol w="796123">
                  <a:extLst>
                    <a:ext uri="{9D8B030D-6E8A-4147-A177-3AD203B41FA5}">
                      <a16:colId xmlns:a16="http://schemas.microsoft.com/office/drawing/2014/main" val="20003"/>
                    </a:ext>
                  </a:extLst>
                </a:gridCol>
              </a:tblGrid>
              <a:tr h="282525">
                <a:tc>
                  <a:txBody>
                    <a:bodyPr/>
                    <a:lstStyle/>
                    <a:p>
                      <a:pPr marL="0" marR="0" lvl="0" indent="0" algn="l" rtl="0">
                        <a:spcBef>
                          <a:spcPts val="0"/>
                        </a:spcBef>
                        <a:spcAft>
                          <a:spcPts val="0"/>
                        </a:spcAft>
                        <a:buNone/>
                      </a:pPr>
                      <a:endParaRPr sz="1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200" b="1">
                          <a:solidFill>
                            <a:schemeClr val="bg1"/>
                          </a:solidFill>
                          <a:latin typeface="Arial"/>
                          <a:ea typeface="微軟正黑體"/>
                          <a:cs typeface="+mn-ea"/>
                          <a:sym typeface="Arial" panose="020B0604020202020204" pitchFamily="34" charset="0"/>
                        </a:rPr>
                        <a:t>CAT 5e</a:t>
                      </a:r>
                      <a:endParaRPr sz="1200" b="1">
                        <a:solidFill>
                          <a:schemeClr val="bg1"/>
                        </a:solidFill>
                        <a:latin typeface="Arial"/>
                        <a:ea typeface="微軟正黑體"/>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200" b="1">
                          <a:solidFill>
                            <a:schemeClr val="bg1"/>
                          </a:solidFill>
                          <a:latin typeface="Arial"/>
                          <a:ea typeface="微軟正黑體"/>
                          <a:cs typeface="+mn-ea"/>
                          <a:sym typeface="Arial" panose="020B0604020202020204" pitchFamily="34" charset="0"/>
                        </a:rPr>
                        <a:t>CAT 6</a:t>
                      </a:r>
                      <a:endParaRPr sz="1200" b="1">
                        <a:solidFill>
                          <a:schemeClr val="bg1"/>
                        </a:solidFill>
                        <a:latin typeface="Arial"/>
                        <a:ea typeface="微軟正黑體"/>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200" b="1">
                          <a:solidFill>
                            <a:schemeClr val="bg1"/>
                          </a:solidFill>
                          <a:latin typeface="Arial"/>
                          <a:ea typeface="微軟正黑體"/>
                          <a:cs typeface="+mn-ea"/>
                          <a:sym typeface="Arial" panose="020B0604020202020204" pitchFamily="34" charset="0"/>
                        </a:rPr>
                        <a:t>CAT 6A</a:t>
                      </a:r>
                      <a:endParaRPr lang="en-US" altLang="zh-TW" sz="1200" b="1">
                        <a:solidFill>
                          <a:schemeClr val="bg1"/>
                        </a:solidFill>
                        <a:latin typeface="Arial"/>
                        <a:ea typeface="微軟正黑體"/>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92023">
                <a:tc>
                  <a:txBody>
                    <a:bodyPr/>
                    <a:lstStyle/>
                    <a:p>
                      <a:pPr marL="0" marR="0" lvl="0" indent="0" algn="ctr" rtl="0">
                        <a:spcBef>
                          <a:spcPts val="0"/>
                        </a:spcBef>
                        <a:spcAft>
                          <a:spcPts val="0"/>
                        </a:spcAft>
                        <a:buNone/>
                      </a:pPr>
                      <a:r>
                        <a:rPr lang="en-US" sz="1200" b="0">
                          <a:solidFill>
                            <a:schemeClr val="bg1"/>
                          </a:solidFill>
                          <a:latin typeface="Arial"/>
                          <a:ea typeface="微軟正黑體"/>
                          <a:cs typeface="+mn-ea"/>
                          <a:sym typeface="Arial" panose="020B0604020202020204" pitchFamily="34" charset="0"/>
                        </a:rPr>
                        <a:t>100M</a:t>
                      </a:r>
                      <a:endParaRPr sz="1200" b="0">
                        <a:solidFill>
                          <a:schemeClr val="bg1"/>
                        </a:solidFill>
                        <a:latin typeface="Arial"/>
                        <a:ea typeface="微軟正黑體"/>
                        <a:cs typeface="+mn-ea"/>
                        <a:sym typeface="Arial" panose="020B0604020202020204" pitchFamily="34" charset="0"/>
                      </a:endParaRPr>
                    </a:p>
                  </a:txBody>
                  <a:tcPr marL="66612" marR="66612" marT="33306" marB="33306" anchor="ct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spcBef>
                          <a:spcPts val="0"/>
                        </a:spcBef>
                        <a:spcAft>
                          <a:spcPts val="0"/>
                        </a:spcAft>
                        <a:buNone/>
                      </a:pPr>
                      <a:r>
                        <a:rPr lang="zh-TW" altLang="en-US"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6350" cap="flat" cmpd="sng" algn="ctr">
                      <a:solidFill>
                        <a:schemeClr val="tx1"/>
                      </a:solidFill>
                      <a:prstDash val="solid"/>
                      <a:round/>
                      <a:headEnd type="none" w="med" len="med"/>
                      <a:tailEnd type="none" w="med" len="med"/>
                    </a:lnT>
                    <a:solidFill>
                      <a:srgbClr val="FDFDFD">
                        <a:alpha val="14118"/>
                      </a:srgbClr>
                    </a:solidFill>
                  </a:tcPr>
                </a:tc>
                <a:extLst>
                  <a:ext uri="{0D108BD9-81ED-4DB2-BD59-A6C34878D82A}">
                    <a16:rowId xmlns:a16="http://schemas.microsoft.com/office/drawing/2014/main" val="10001"/>
                  </a:ext>
                </a:extLst>
              </a:tr>
              <a:tr h="192023">
                <a:tc>
                  <a:txBody>
                    <a:bodyPr/>
                    <a:lstStyle/>
                    <a:p>
                      <a:pPr marL="0" marR="0" lvl="0" indent="0" algn="ctr" rtl="0">
                        <a:spcBef>
                          <a:spcPts val="0"/>
                        </a:spcBef>
                        <a:spcAft>
                          <a:spcPts val="0"/>
                        </a:spcAft>
                        <a:buNone/>
                      </a:pPr>
                      <a:r>
                        <a:rPr lang="en-US" sz="1200" b="0">
                          <a:solidFill>
                            <a:schemeClr val="tx1"/>
                          </a:solidFill>
                          <a:latin typeface="Arial"/>
                          <a:ea typeface="微軟正黑體"/>
                          <a:cs typeface="+mn-ea"/>
                          <a:sym typeface="Arial" panose="020B0604020202020204" pitchFamily="34" charset="0"/>
                        </a:rPr>
                        <a:t>1G</a:t>
                      </a:r>
                      <a:endParaRPr sz="1200" b="0">
                        <a:solidFill>
                          <a:schemeClr val="tx1"/>
                        </a:solidFill>
                        <a:latin typeface="Arial"/>
                        <a:ea typeface="微軟正黑體"/>
                        <a:cs typeface="+mn-ea"/>
                        <a:sym typeface="Arial" panose="020B0604020202020204" pitchFamily="34" charset="0"/>
                      </a:endParaRPr>
                    </a:p>
                  </a:txBody>
                  <a:tcPr marL="66612" marR="66612" marT="33306" marB="33306" anchor="ctr"/>
                </a:tc>
                <a:tc>
                  <a:txBody>
                    <a:bodyPr/>
                    <a:lstStyle/>
                    <a:p>
                      <a:pPr marL="0" marR="0" lvl="0" indent="0" algn="ctr" rtl="0">
                        <a:spcBef>
                          <a:spcPts val="0"/>
                        </a:spcBef>
                        <a:spcAft>
                          <a:spcPts val="0"/>
                        </a:spcAft>
                        <a:buNone/>
                      </a:pPr>
                      <a:r>
                        <a:rPr lang="zh-TW"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extLst>
                  <a:ext uri="{0D108BD9-81ED-4DB2-BD59-A6C34878D82A}">
                    <a16:rowId xmlns:a16="http://schemas.microsoft.com/office/drawing/2014/main" val="10002"/>
                  </a:ext>
                </a:extLst>
              </a:tr>
              <a:tr h="192023">
                <a:tc>
                  <a:txBody>
                    <a:bodyPr/>
                    <a:lstStyle/>
                    <a:p>
                      <a:pPr marL="0" marR="0" lvl="0" indent="0" algn="ctr" rtl="0">
                        <a:spcBef>
                          <a:spcPts val="0"/>
                        </a:spcBef>
                        <a:spcAft>
                          <a:spcPts val="0"/>
                        </a:spcAft>
                        <a:buNone/>
                      </a:pPr>
                      <a:r>
                        <a:rPr lang="en-US" sz="1200" b="0">
                          <a:solidFill>
                            <a:schemeClr val="bg1"/>
                          </a:solidFill>
                          <a:latin typeface="Arial"/>
                          <a:ea typeface="微軟正黑體"/>
                          <a:cs typeface="+mn-ea"/>
                          <a:sym typeface="Arial" panose="020B0604020202020204" pitchFamily="34" charset="0"/>
                        </a:rPr>
                        <a:t>2.5G</a:t>
                      </a:r>
                      <a:endParaRPr sz="1200" b="0">
                        <a:solidFill>
                          <a:schemeClr val="bg1"/>
                        </a:solidFill>
                        <a:latin typeface="Arial"/>
                        <a:ea typeface="微軟正黑體"/>
                        <a:cs typeface="+mn-ea"/>
                        <a:sym typeface="Arial" panose="020B0604020202020204" pitchFamily="34" charset="0"/>
                      </a:endParaRPr>
                    </a:p>
                  </a:txBody>
                  <a:tcPr marL="66612" marR="66612" marT="33306" marB="33306" anchor="ct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solidFill>
                      <a:srgbClr val="FDFDFD">
                        <a:alpha val="14118"/>
                      </a:srgbClr>
                    </a:solidFill>
                  </a:tcPr>
                </a:tc>
                <a:extLst>
                  <a:ext uri="{0D108BD9-81ED-4DB2-BD59-A6C34878D82A}">
                    <a16:rowId xmlns:a16="http://schemas.microsoft.com/office/drawing/2014/main" val="10003"/>
                  </a:ext>
                </a:extLst>
              </a:tr>
              <a:tr h="192023">
                <a:tc>
                  <a:txBody>
                    <a:bodyPr/>
                    <a:lstStyle/>
                    <a:p>
                      <a:pPr marL="0" marR="0" lvl="0" indent="0" algn="ctr" rtl="0">
                        <a:spcBef>
                          <a:spcPts val="0"/>
                        </a:spcBef>
                        <a:spcAft>
                          <a:spcPts val="0"/>
                        </a:spcAft>
                        <a:buNone/>
                      </a:pPr>
                      <a:r>
                        <a:rPr lang="en-US" sz="1200" b="0">
                          <a:solidFill>
                            <a:schemeClr val="tx1"/>
                          </a:solidFill>
                          <a:latin typeface="Arial"/>
                          <a:ea typeface="微軟正黑體"/>
                          <a:cs typeface="+mn-ea"/>
                          <a:sym typeface="Arial" panose="020B0604020202020204" pitchFamily="34" charset="0"/>
                        </a:rPr>
                        <a:t>5G</a:t>
                      </a:r>
                      <a:endParaRPr sz="1200" b="0">
                        <a:solidFill>
                          <a:schemeClr val="tx1"/>
                        </a:solidFill>
                        <a:latin typeface="Arial"/>
                        <a:ea typeface="微軟正黑體"/>
                        <a:cs typeface="+mn-ea"/>
                        <a:sym typeface="Arial" panose="020B0604020202020204" pitchFamily="34" charset="0"/>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extLst>
                  <a:ext uri="{0D108BD9-81ED-4DB2-BD59-A6C34878D82A}">
                    <a16:rowId xmlns:a16="http://schemas.microsoft.com/office/drawing/2014/main" val="10004"/>
                  </a:ext>
                </a:extLst>
              </a:tr>
              <a:tr h="192023">
                <a:tc>
                  <a:txBody>
                    <a:bodyPr/>
                    <a:lstStyle/>
                    <a:p>
                      <a:pPr marL="0" marR="0" lvl="0" indent="0" algn="ctr" rtl="0">
                        <a:spcBef>
                          <a:spcPts val="0"/>
                        </a:spcBef>
                        <a:spcAft>
                          <a:spcPts val="0"/>
                        </a:spcAft>
                        <a:buNone/>
                      </a:pPr>
                      <a:r>
                        <a:rPr lang="en-US" sz="1200" b="0">
                          <a:solidFill>
                            <a:schemeClr val="bg1"/>
                          </a:solidFill>
                          <a:latin typeface="Arial"/>
                          <a:ea typeface="微軟正黑體"/>
                          <a:cs typeface="+mn-ea"/>
                          <a:sym typeface="Arial" panose="020B0604020202020204" pitchFamily="34" charset="0"/>
                        </a:rPr>
                        <a:t>10G</a:t>
                      </a:r>
                      <a:endParaRPr sz="1200" b="0">
                        <a:solidFill>
                          <a:schemeClr val="bg1"/>
                        </a:solidFill>
                        <a:latin typeface="Arial"/>
                        <a:ea typeface="微軟正黑體"/>
                        <a:cs typeface="+mn-ea"/>
                        <a:sym typeface="Arial" panose="020B0604020202020204" pitchFamily="34" charset="0"/>
                      </a:endParaRPr>
                    </a:p>
                  </a:txBody>
                  <a:tcPr marL="66612" marR="66612" marT="33306" marB="33306" anchor="ct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spcBef>
                          <a:spcPts val="0"/>
                        </a:spcBef>
                        <a:spcAft>
                          <a:spcPts val="0"/>
                        </a:spcAft>
                        <a:buNone/>
                      </a:pPr>
                      <a:r>
                        <a:rPr lang="en-US" sz="1200" b="0">
                          <a:solidFill>
                            <a:schemeClr val="bg1"/>
                          </a:solidFill>
                          <a:latin typeface="Arial"/>
                          <a:ea typeface="微軟正黑體"/>
                          <a:cs typeface="+mn-ea"/>
                          <a:sym typeface="Arial" panose="020B0604020202020204" pitchFamily="34" charset="0"/>
                        </a:rPr>
                        <a:t>X</a:t>
                      </a:r>
                      <a:endParaRPr sz="1200" b="0">
                        <a:solidFill>
                          <a:schemeClr val="bg1"/>
                        </a:solidFill>
                        <a:latin typeface="Arial"/>
                        <a:ea typeface="微軟正黑體"/>
                        <a:cs typeface="+mn-ea"/>
                        <a:sym typeface="Arial" panose="020B0604020202020204" pitchFamily="34" charset="0"/>
                      </a:endParaRPr>
                    </a:p>
                  </a:txBody>
                  <a:tcPr marL="66612" marR="66612" marT="33306" marB="33306" anchor="ct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bg1"/>
                          </a:solidFill>
                          <a:latin typeface="Arial"/>
                          <a:ea typeface="微軟正黑體"/>
                          <a:cs typeface="+mn-ea"/>
                          <a:sym typeface="Arial" panose="020B0604020202020204" pitchFamily="34" charset="0"/>
                        </a:rPr>
                        <a:t>✔</a:t>
                      </a:r>
                      <a:r>
                        <a:rPr lang="en-US" sz="1200" b="0">
                          <a:solidFill>
                            <a:schemeClr val="bg1"/>
                          </a:solidFill>
                          <a:latin typeface="Arial"/>
                          <a:ea typeface="微軟正黑體"/>
                          <a:cs typeface="+mn-ea"/>
                          <a:sym typeface="Arial" panose="020B0604020202020204" pitchFamily="34" charset="0"/>
                        </a:rPr>
                        <a:t>(55m)</a:t>
                      </a:r>
                      <a:endParaRPr sz="1200" b="0">
                        <a:solidFill>
                          <a:schemeClr val="bg1"/>
                        </a:solidFill>
                        <a:latin typeface="Arial"/>
                        <a:ea typeface="微軟正黑體"/>
                        <a:cs typeface="+mn-ea"/>
                        <a:sym typeface="Arial" panose="020B0604020202020204" pitchFamily="34" charset="0"/>
                      </a:endParaRPr>
                    </a:p>
                  </a:txBody>
                  <a:tcPr marL="66612" marR="66612" marT="33306" marB="33306" anchor="ct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B w="6350" cap="flat" cmpd="sng" algn="ctr">
                      <a:noFill/>
                      <a:prstDash val="solid"/>
                      <a:round/>
                      <a:headEnd type="none" w="med" len="med"/>
                      <a:tailEnd type="none" w="med" len="med"/>
                    </a:lnB>
                    <a:solidFill>
                      <a:srgbClr val="FDFDFD">
                        <a:alpha val="14118"/>
                      </a:srgbClr>
                    </a:solidFill>
                  </a:tcPr>
                </a:tc>
                <a:extLst>
                  <a:ext uri="{0D108BD9-81ED-4DB2-BD59-A6C34878D82A}">
                    <a16:rowId xmlns:a16="http://schemas.microsoft.com/office/drawing/2014/main" val="10005"/>
                  </a:ext>
                </a:extLst>
              </a:tr>
            </a:tbl>
          </a:graphicData>
        </a:graphic>
      </p:graphicFrame>
      <p:pic>
        <p:nvPicPr>
          <p:cNvPr id="28" name="Picture 2" descr="C:\Users\user\Desktop\21_PPT對稿QNAP AQC107 10G網卡\29384737_xxl.png">
            <a:extLst>
              <a:ext uri="{FF2B5EF4-FFF2-40B4-BE49-F238E27FC236}">
                <a16:creationId xmlns:a16="http://schemas.microsoft.com/office/drawing/2014/main" id="{ACEDA30A-03F9-E543-8797-EAB00FF3618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19403244">
            <a:off x="7630231" y="574476"/>
            <a:ext cx="1987372" cy="1840860"/>
          </a:xfrm>
          <a:prstGeom prst="rect">
            <a:avLst/>
          </a:prstGeom>
          <a:ln>
            <a:noFill/>
          </a:ln>
          <a:effectLst>
            <a:outerShdw blurRad="431800" dist="368300" dir="5760000" algn="tl" rotWithShape="0">
              <a:prstClr val="black">
                <a:alpha val="40000"/>
              </a:prstClr>
            </a:outerShdw>
          </a:effectLst>
        </p:spPr>
      </p:pic>
      <p:sp>
        <p:nvSpPr>
          <p:cNvPr id="25" name="文字方塊 24">
            <a:extLst>
              <a:ext uri="{FF2B5EF4-FFF2-40B4-BE49-F238E27FC236}">
                <a16:creationId xmlns:a16="http://schemas.microsoft.com/office/drawing/2014/main" id="{4EFECE1E-208A-1744-A6D3-6BB8230DEFE8}"/>
              </a:ext>
            </a:extLst>
          </p:cNvPr>
          <p:cNvSpPr txBox="1"/>
          <p:nvPr/>
        </p:nvSpPr>
        <p:spPr>
          <a:xfrm>
            <a:off x="2950629" y="3179891"/>
            <a:ext cx="1944763" cy="276999"/>
          </a:xfrm>
          <a:prstGeom prst="rect">
            <a:avLst/>
          </a:prstGeom>
          <a:noFill/>
        </p:spPr>
        <p:txBody>
          <a:bodyPr wrap="none" rtlCol="0">
            <a:spAutoFit/>
          </a:bodyPr>
          <a:lstStyle/>
          <a:p>
            <a:r>
              <a:rPr lang="en-US" altLang="zh-TW" sz="12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QSW-2104-2S</a:t>
            </a: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r>
              <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無網管型</a:t>
            </a:r>
            <a:r>
              <a:rPr lang="en-US" altLang="zh-TW" sz="12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 name="文字方塊 30">
            <a:extLst>
              <a:ext uri="{FF2B5EF4-FFF2-40B4-BE49-F238E27FC236}">
                <a16:creationId xmlns:a16="http://schemas.microsoft.com/office/drawing/2014/main" id="{21E9DF6E-F2DE-214E-BAB8-2293966D3352}"/>
              </a:ext>
            </a:extLst>
          </p:cNvPr>
          <p:cNvSpPr txBox="1"/>
          <p:nvPr/>
        </p:nvSpPr>
        <p:spPr>
          <a:xfrm>
            <a:off x="539554" y="3179786"/>
            <a:ext cx="1936749" cy="276999"/>
          </a:xfrm>
          <a:prstGeom prst="rect">
            <a:avLst/>
          </a:prstGeom>
          <a:noFill/>
        </p:spPr>
        <p:txBody>
          <a:bodyPr wrap="none" rtlCol="0">
            <a:spAutoFit/>
          </a:bodyPr>
          <a:lstStyle/>
          <a:p>
            <a:r>
              <a:rPr lang="en-US" altLang="zh-TW" sz="12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QSW-2104-2T</a:t>
            </a: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r>
              <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無網管型</a:t>
            </a:r>
            <a:r>
              <a:rPr lang="en-US" altLang="zh-TW" sz="12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2" name="文字方塊 31">
            <a:extLst>
              <a:ext uri="{FF2B5EF4-FFF2-40B4-BE49-F238E27FC236}">
                <a16:creationId xmlns:a16="http://schemas.microsoft.com/office/drawing/2014/main" id="{58CBE206-AA6D-0844-9C78-657AC29204D2}"/>
              </a:ext>
            </a:extLst>
          </p:cNvPr>
          <p:cNvSpPr txBox="1"/>
          <p:nvPr/>
        </p:nvSpPr>
        <p:spPr>
          <a:xfrm>
            <a:off x="2965582" y="3393278"/>
            <a:ext cx="1200970" cy="415498"/>
          </a:xfrm>
          <a:prstGeom prst="rect">
            <a:avLst/>
          </a:prstGeom>
          <a:noFill/>
        </p:spPr>
        <p:txBody>
          <a:bodyPr wrap="none" rtlCol="0">
            <a:spAutoFit/>
          </a:bodyPr>
          <a:lstStyle/>
          <a:p>
            <a:r>
              <a:rPr lang="en-US" altLang="zh-TW"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 x 10GbE SFP+</a:t>
            </a:r>
          </a:p>
          <a:p>
            <a:r>
              <a:rPr lang="en-US" altLang="zh-TW"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4 x 2.5GbE RJ45</a:t>
            </a:r>
            <a:endParaRPr lang="zh-TW" altLang="en-US"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3" name="文字方塊 32">
            <a:extLst>
              <a:ext uri="{FF2B5EF4-FFF2-40B4-BE49-F238E27FC236}">
                <a16:creationId xmlns:a16="http://schemas.microsoft.com/office/drawing/2014/main" id="{05AEEC05-B49D-C149-A7C7-B1559D7FE4DE}"/>
              </a:ext>
            </a:extLst>
          </p:cNvPr>
          <p:cNvSpPr txBox="1"/>
          <p:nvPr/>
        </p:nvSpPr>
        <p:spPr>
          <a:xfrm>
            <a:off x="552312" y="3354533"/>
            <a:ext cx="2141098" cy="415498"/>
          </a:xfrm>
          <a:prstGeom prst="rect">
            <a:avLst/>
          </a:prstGeom>
          <a:noFill/>
        </p:spPr>
        <p:txBody>
          <a:bodyPr wrap="square" rtlCol="0">
            <a:spAutoFit/>
          </a:bodyPr>
          <a:lstStyle/>
          <a:p>
            <a:r>
              <a:rPr lang="en-US" altLang="zh-TW"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 x 10GbE RJ45</a:t>
            </a:r>
          </a:p>
          <a:p>
            <a:r>
              <a:rPr lang="en-US" altLang="zh-TW"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4 x 2.5GbE RJ45</a:t>
            </a:r>
            <a:endParaRPr lang="zh-TW" altLang="en-US"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8" name="文字方塊 37">
            <a:extLst>
              <a:ext uri="{FF2B5EF4-FFF2-40B4-BE49-F238E27FC236}">
                <a16:creationId xmlns:a16="http://schemas.microsoft.com/office/drawing/2014/main" id="{9987836F-8016-6F4A-9ACA-CAC4790B62B8}"/>
              </a:ext>
            </a:extLst>
          </p:cNvPr>
          <p:cNvSpPr txBox="1"/>
          <p:nvPr/>
        </p:nvSpPr>
        <p:spPr>
          <a:xfrm>
            <a:off x="2710148" y="4275624"/>
            <a:ext cx="2499402" cy="276999"/>
          </a:xfrm>
          <a:prstGeom prst="rect">
            <a:avLst/>
          </a:prstGeom>
          <a:noFill/>
        </p:spPr>
        <p:txBody>
          <a:bodyPr wrap="square" lIns="91440" tIns="45720" rIns="91440" bIns="45720" rtlCol="0" anchor="t">
            <a:spAutoFit/>
          </a:bodyPr>
          <a:lstStyle/>
          <a:p>
            <a:r>
              <a:rPr lang="en-US" altLang="zh-TW" sz="12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QSW-M2108R-2C</a:t>
            </a: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r>
              <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網管半機架型</a:t>
            </a: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 name="矩形: 圓角 4">
            <a:extLst>
              <a:ext uri="{FF2B5EF4-FFF2-40B4-BE49-F238E27FC236}">
                <a16:creationId xmlns:a16="http://schemas.microsoft.com/office/drawing/2014/main" id="{4E9337C5-09F1-45DA-B6D5-DC7573B5DD40}"/>
              </a:ext>
            </a:extLst>
          </p:cNvPr>
          <p:cNvSpPr/>
          <p:nvPr/>
        </p:nvSpPr>
        <p:spPr>
          <a:xfrm>
            <a:off x="3438742" y="946397"/>
            <a:ext cx="1482518" cy="256436"/>
          </a:xfrm>
          <a:prstGeom prst="roundRect">
            <a:avLst>
              <a:gd name="adj" fmla="val 50000"/>
            </a:avLst>
          </a:prstGeom>
          <a:noFill/>
          <a:ln w="19050">
            <a:solidFill>
              <a:srgbClr val="491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solidFill>
                  <a:srgbClr val="491D48"/>
                </a:solidFill>
                <a:latin typeface="Arial" panose="020B0604020202020204" pitchFamily="34" charset="0"/>
                <a:ea typeface="微軟正黑體" panose="020B0604030504040204" pitchFamily="34" charset="-120"/>
                <a:cs typeface="+mn-ea"/>
                <a:sym typeface="Arial" panose="020B0604020202020204" pitchFamily="34" charset="0"/>
              </a:rPr>
              <a:t>無風扇與金屬外殼</a:t>
            </a:r>
            <a:endParaRPr lang="en-US" altLang="zh-TW" sz="1200" dirty="0">
              <a:solidFill>
                <a:srgbClr val="491D48"/>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5" name="文字方塊 64">
            <a:extLst>
              <a:ext uri="{FF2B5EF4-FFF2-40B4-BE49-F238E27FC236}">
                <a16:creationId xmlns:a16="http://schemas.microsoft.com/office/drawing/2014/main" id="{B27539D7-D7D0-4D35-AC62-54E3A633D7C3}"/>
              </a:ext>
            </a:extLst>
          </p:cNvPr>
          <p:cNvSpPr txBox="1"/>
          <p:nvPr/>
        </p:nvSpPr>
        <p:spPr>
          <a:xfrm>
            <a:off x="487537" y="1678967"/>
            <a:ext cx="1936749" cy="276999"/>
          </a:xfrm>
          <a:prstGeom prst="rect">
            <a:avLst/>
          </a:prstGeom>
          <a:noFill/>
        </p:spPr>
        <p:txBody>
          <a:bodyPr wrap="none" rtlCol="0">
            <a:spAutoFit/>
          </a:bodyPr>
          <a:lstStyle/>
          <a:p>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QSW-1108-8T (</a:t>
            </a:r>
            <a:r>
              <a:rPr lang="zh-CN"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無</a:t>
            </a:r>
            <a:r>
              <a:rPr lang="zh-TW" altLang="en-US"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網管型</a:t>
            </a:r>
            <a:r>
              <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6" name="文字方塊 65">
            <a:extLst>
              <a:ext uri="{FF2B5EF4-FFF2-40B4-BE49-F238E27FC236}">
                <a16:creationId xmlns:a16="http://schemas.microsoft.com/office/drawing/2014/main" id="{AEE6A2E1-67BB-4BEA-A706-7F8182BF41AB}"/>
              </a:ext>
            </a:extLst>
          </p:cNvPr>
          <p:cNvSpPr txBox="1"/>
          <p:nvPr/>
        </p:nvSpPr>
        <p:spPr>
          <a:xfrm>
            <a:off x="3298957" y="1978798"/>
            <a:ext cx="1077539" cy="415498"/>
          </a:xfrm>
          <a:prstGeom prst="rect">
            <a:avLst/>
          </a:prstGeom>
          <a:noFill/>
        </p:spPr>
        <p:txBody>
          <a:bodyPr wrap="none" rtlCol="0">
            <a:spAutoFit/>
          </a:bodyPr>
          <a:lstStyle/>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8 x </a:t>
            </a:r>
            <a:r>
              <a:rPr lang="en-US" altLang="zh-TW"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2.5GbE</a:t>
            </a:r>
            <a:endPar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3" name="圖片 42">
            <a:extLst>
              <a:ext uri="{FF2B5EF4-FFF2-40B4-BE49-F238E27FC236}">
                <a16:creationId xmlns:a16="http://schemas.microsoft.com/office/drawing/2014/main" id="{9CB487DB-40BB-448D-9A27-05752D01161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305335" y="2975336"/>
            <a:ext cx="2295260" cy="262938"/>
          </a:xfrm>
          <a:prstGeom prst="rect">
            <a:avLst/>
          </a:prstGeom>
        </p:spPr>
      </p:pic>
      <p:pic>
        <p:nvPicPr>
          <p:cNvPr id="47" name="圖片 46">
            <a:extLst>
              <a:ext uri="{FF2B5EF4-FFF2-40B4-BE49-F238E27FC236}">
                <a16:creationId xmlns:a16="http://schemas.microsoft.com/office/drawing/2014/main" id="{40AC4D5C-A1E4-4489-AECF-C5C78118A5D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2860032" y="2981343"/>
            <a:ext cx="2027362" cy="262938"/>
          </a:xfrm>
          <a:prstGeom prst="rect">
            <a:avLst/>
          </a:prstGeom>
        </p:spPr>
      </p:pic>
      <p:pic>
        <p:nvPicPr>
          <p:cNvPr id="49" name="圖片 48">
            <a:extLst>
              <a:ext uri="{FF2B5EF4-FFF2-40B4-BE49-F238E27FC236}">
                <a16:creationId xmlns:a16="http://schemas.microsoft.com/office/drawing/2014/main" id="{7F389DC4-3CF8-4E82-8C7A-C3132DF1DFE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444057" y="4143603"/>
            <a:ext cx="2027362" cy="262938"/>
          </a:xfrm>
          <a:prstGeom prst="rect">
            <a:avLst/>
          </a:prstGeom>
        </p:spPr>
      </p:pic>
      <p:pic>
        <p:nvPicPr>
          <p:cNvPr id="60" name="圖片 59">
            <a:extLst>
              <a:ext uri="{FF2B5EF4-FFF2-40B4-BE49-F238E27FC236}">
                <a16:creationId xmlns:a16="http://schemas.microsoft.com/office/drawing/2014/main" id="{DE32A796-E02F-4F47-8177-3578E58B7B9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494105" y="2109094"/>
            <a:ext cx="3013727" cy="314022"/>
          </a:xfrm>
          <a:prstGeom prst="rect">
            <a:avLst/>
          </a:prstGeom>
        </p:spPr>
      </p:pic>
      <p:pic>
        <p:nvPicPr>
          <p:cNvPr id="7" name="圖片 6">
            <a:extLst>
              <a:ext uri="{FF2B5EF4-FFF2-40B4-BE49-F238E27FC236}">
                <a16:creationId xmlns:a16="http://schemas.microsoft.com/office/drawing/2014/main" id="{FA6012D1-8D13-4F72-BE61-3D41BBEAEB1E}"/>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33120" b="33120"/>
          <a:stretch/>
        </p:blipFill>
        <p:spPr>
          <a:xfrm>
            <a:off x="479494" y="1860563"/>
            <a:ext cx="2905072" cy="612966"/>
          </a:xfrm>
          <a:prstGeom prst="rect">
            <a:avLst/>
          </a:prstGeom>
        </p:spPr>
      </p:pic>
      <p:pic>
        <p:nvPicPr>
          <p:cNvPr id="6" name="圖片 5" descr="一張含有 電子用品 的圖片&#10;&#10;自動產生的描述">
            <a:extLst>
              <a:ext uri="{FF2B5EF4-FFF2-40B4-BE49-F238E27FC236}">
                <a16:creationId xmlns:a16="http://schemas.microsoft.com/office/drawing/2014/main" id="{6E51ECC4-9B3E-4017-BE16-A890C2ECB8C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40771" y="2528391"/>
            <a:ext cx="1430224" cy="893890"/>
          </a:xfrm>
          <a:prstGeom prst="rect">
            <a:avLst/>
          </a:prstGeom>
        </p:spPr>
      </p:pic>
      <p:pic>
        <p:nvPicPr>
          <p:cNvPr id="9" name="圖片 8" descr="一張含有 電子用品 的圖片&#10;&#10;自動產生的描述">
            <a:extLst>
              <a:ext uri="{FF2B5EF4-FFF2-40B4-BE49-F238E27FC236}">
                <a16:creationId xmlns:a16="http://schemas.microsoft.com/office/drawing/2014/main" id="{CC06C5A6-7C0D-416B-9B36-5B3A2F4C13D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122731" y="2489863"/>
            <a:ext cx="1430224" cy="893890"/>
          </a:xfrm>
          <a:prstGeom prst="rect">
            <a:avLst/>
          </a:prstGeom>
        </p:spPr>
      </p:pic>
      <p:pic>
        <p:nvPicPr>
          <p:cNvPr id="11" name="圖片 10">
            <a:extLst>
              <a:ext uri="{FF2B5EF4-FFF2-40B4-BE49-F238E27FC236}">
                <a16:creationId xmlns:a16="http://schemas.microsoft.com/office/drawing/2014/main" id="{5B542CF9-F15C-492F-BFA1-377CBBE72DB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63278" y="3516408"/>
            <a:ext cx="1818439" cy="1136525"/>
          </a:xfrm>
          <a:prstGeom prst="rect">
            <a:avLst/>
          </a:prstGeom>
        </p:spPr>
      </p:pic>
      <p:sp>
        <p:nvSpPr>
          <p:cNvPr id="42" name="文字方塊 41">
            <a:extLst>
              <a:ext uri="{FF2B5EF4-FFF2-40B4-BE49-F238E27FC236}">
                <a16:creationId xmlns:a16="http://schemas.microsoft.com/office/drawing/2014/main" id="{B6C6F0F8-A4FF-4D32-8761-7116954D9A50}"/>
              </a:ext>
            </a:extLst>
          </p:cNvPr>
          <p:cNvSpPr txBox="1"/>
          <p:nvPr/>
        </p:nvSpPr>
        <p:spPr>
          <a:xfrm>
            <a:off x="590052" y="4554897"/>
            <a:ext cx="2141098" cy="415498"/>
          </a:xfrm>
          <a:prstGeom prst="rect">
            <a:avLst/>
          </a:prstGeom>
          <a:noFill/>
        </p:spPr>
        <p:txBody>
          <a:bodyPr wrap="square" rtlCol="0">
            <a:spAutoFit/>
          </a:bodyPr>
          <a:lstStyle/>
          <a:p>
            <a:r>
              <a:rPr lang="en-US" altLang="zh-TW"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 x 10GbE SFP+/RJ45</a:t>
            </a:r>
            <a:r>
              <a:rPr lang="zh-TW" altLang="en-US"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複合埠</a:t>
            </a:r>
            <a:endParaRPr lang="en-US" altLang="zh-TW"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p>
            <a:r>
              <a:rPr lang="en-US" altLang="zh-TW"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8 x 2.5GbE RJ45</a:t>
            </a:r>
            <a:endParaRPr lang="zh-TW" altLang="en-US"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6" name="文字方塊 45">
            <a:extLst>
              <a:ext uri="{FF2B5EF4-FFF2-40B4-BE49-F238E27FC236}">
                <a16:creationId xmlns:a16="http://schemas.microsoft.com/office/drawing/2014/main" id="{3FAA715E-6DC0-4EE6-841F-477EAA0BF9A9}"/>
              </a:ext>
            </a:extLst>
          </p:cNvPr>
          <p:cNvSpPr txBox="1"/>
          <p:nvPr/>
        </p:nvSpPr>
        <p:spPr>
          <a:xfrm>
            <a:off x="2962807" y="4543590"/>
            <a:ext cx="2141098" cy="415498"/>
          </a:xfrm>
          <a:prstGeom prst="rect">
            <a:avLst/>
          </a:prstGeom>
          <a:noFill/>
        </p:spPr>
        <p:txBody>
          <a:bodyPr wrap="square" rtlCol="0">
            <a:spAutoFit/>
          </a:bodyPr>
          <a:lstStyle/>
          <a:p>
            <a:r>
              <a:rPr lang="en-US" altLang="zh-TW"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 x 10GbE SFP+/RJ45</a:t>
            </a:r>
            <a:r>
              <a:rPr lang="zh-TW" altLang="en-US"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複合埠</a:t>
            </a:r>
            <a:endParaRPr lang="en-US" altLang="zh-TW"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p>
            <a:r>
              <a:rPr lang="en-US" altLang="zh-TW"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8 x 2.5GbE RJ45</a:t>
            </a:r>
            <a:endParaRPr lang="zh-TW" altLang="en-US"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 name="文字方塊 11">
            <a:extLst>
              <a:ext uri="{FF2B5EF4-FFF2-40B4-BE49-F238E27FC236}">
                <a16:creationId xmlns:a16="http://schemas.microsoft.com/office/drawing/2014/main" id="{242BDA7C-2EF8-4B09-B31E-5EDCCD7E6207}"/>
              </a:ext>
            </a:extLst>
          </p:cNvPr>
          <p:cNvSpPr txBox="1"/>
          <p:nvPr/>
        </p:nvSpPr>
        <p:spPr>
          <a:xfrm>
            <a:off x="5283343" y="4552623"/>
            <a:ext cx="2929324" cy="553998"/>
          </a:xfrm>
          <a:prstGeom prst="rect">
            <a:avLst/>
          </a:prstGeom>
          <a:noFill/>
        </p:spPr>
        <p:txBody>
          <a:bodyPr wrap="square" rtlCol="0">
            <a:spAutoFit/>
          </a:bodyPr>
          <a:lstStyle/>
          <a:p>
            <a:r>
              <a:rPr lang="zh-TW" altLang="en-US" sz="1000" dirty="0">
                <a:solidFill>
                  <a:schemeClr val="bg1"/>
                </a:solidFill>
              </a:rPr>
              <a:t>還有更多選擇請參考官網</a:t>
            </a:r>
            <a:endParaRPr lang="en-US" altLang="zh-TW" sz="1000" dirty="0">
              <a:solidFill>
                <a:schemeClr val="bg1"/>
              </a:solidFill>
            </a:endParaRPr>
          </a:p>
          <a:p>
            <a:r>
              <a:rPr lang="en-US" altLang="zh-TW" sz="1000" dirty="0">
                <a:solidFill>
                  <a:schemeClr val="bg1"/>
                </a:solidFill>
              </a:rPr>
              <a:t>https://www.qnap.com/zh-tw/product/series/qsw-2-5gbe-switches</a:t>
            </a:r>
            <a:endParaRPr lang="zh-TW" altLang="en-US" sz="1000" dirty="0">
              <a:solidFill>
                <a:schemeClr val="bg1"/>
              </a:solidFill>
            </a:endParaRPr>
          </a:p>
        </p:txBody>
      </p:sp>
      <p:sp>
        <p:nvSpPr>
          <p:cNvPr id="36" name="文字方塊 35">
            <a:extLst>
              <a:ext uri="{FF2B5EF4-FFF2-40B4-BE49-F238E27FC236}">
                <a16:creationId xmlns:a16="http://schemas.microsoft.com/office/drawing/2014/main" id="{6EF3DEEC-3197-AF44-B300-658795AE0B74}"/>
              </a:ext>
            </a:extLst>
          </p:cNvPr>
          <p:cNvSpPr txBox="1"/>
          <p:nvPr/>
        </p:nvSpPr>
        <p:spPr>
          <a:xfrm>
            <a:off x="549310" y="4326839"/>
            <a:ext cx="1927131" cy="276999"/>
          </a:xfrm>
          <a:prstGeom prst="rect">
            <a:avLst/>
          </a:prstGeom>
          <a:noFill/>
        </p:spPr>
        <p:txBody>
          <a:bodyPr wrap="none" rtlCol="0">
            <a:spAutoFit/>
          </a:bodyPr>
          <a:lstStyle/>
          <a:p>
            <a:r>
              <a:rPr lang="en-US" altLang="zh-TW" sz="12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QSW-M2108-2C</a:t>
            </a: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r>
              <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網管型</a:t>
            </a: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8" name="圖片 9" descr="一張含有 文字, 電子用品 的圖片&#10;&#10;自動產生的描述">
            <a:extLst>
              <a:ext uri="{FF2B5EF4-FFF2-40B4-BE49-F238E27FC236}">
                <a16:creationId xmlns:a16="http://schemas.microsoft.com/office/drawing/2014/main" id="{2AD4890C-A89B-4EBC-B664-CB0DA9596DE6}"/>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550069" y="1122159"/>
            <a:ext cx="1793080" cy="555240"/>
          </a:xfrm>
          <a:prstGeom prst="rect">
            <a:avLst/>
          </a:prstGeom>
        </p:spPr>
      </p:pic>
      <p:sp>
        <p:nvSpPr>
          <p:cNvPr id="37" name="文字方塊 36">
            <a:extLst>
              <a:ext uri="{FF2B5EF4-FFF2-40B4-BE49-F238E27FC236}">
                <a16:creationId xmlns:a16="http://schemas.microsoft.com/office/drawing/2014/main" id="{5710FF24-27AF-B564-3DA1-F99DB826E437}"/>
              </a:ext>
            </a:extLst>
          </p:cNvPr>
          <p:cNvSpPr txBox="1"/>
          <p:nvPr/>
        </p:nvSpPr>
        <p:spPr>
          <a:xfrm>
            <a:off x="494681" y="939191"/>
            <a:ext cx="1936749" cy="276999"/>
          </a:xfrm>
          <a:prstGeom prst="rect">
            <a:avLst/>
          </a:prstGeom>
          <a:noFill/>
        </p:spPr>
        <p:txBody>
          <a:bodyPr wrap="none" lIns="91440" tIns="45720" rIns="91440" bIns="45720" rtlCol="0" anchor="t">
            <a:spAutoFit/>
          </a:bodyPr>
          <a:lstStyle/>
          <a:p>
            <a:r>
              <a:rPr lang="en-US" sz="1200" b="1" dirty="0">
                <a:ea typeface="微軟正黑體"/>
                <a:sym typeface="Arial" panose="020B0604020202020204" pitchFamily="34" charset="0"/>
              </a:rPr>
              <a:t>QSW-1105-5T</a:t>
            </a:r>
            <a:r>
              <a:rPr lang="en-US" altLang="zh-TW" sz="1200" b="1" dirty="0">
                <a:solidFill>
                  <a:schemeClr val="tx1"/>
                </a:solidFill>
                <a:ea typeface="微軟正黑體"/>
                <a:cs typeface="+mn-ea"/>
                <a:sym typeface="Arial" panose="020B0604020202020204" pitchFamily="34" charset="0"/>
              </a:rPr>
              <a:t> (</a:t>
            </a:r>
            <a:r>
              <a:rPr lang="zh-CN" altLang="en-US" sz="1200" dirty="0">
                <a:solidFill>
                  <a:schemeClr val="tx1"/>
                </a:solidFill>
                <a:ea typeface="微軟正黑體"/>
                <a:cs typeface="+mn-ea"/>
                <a:sym typeface="Arial" panose="020B0604020202020204" pitchFamily="34" charset="0"/>
              </a:rPr>
              <a:t>無</a:t>
            </a:r>
            <a:r>
              <a:rPr lang="zh-TW" altLang="en-US" sz="1200" dirty="0">
                <a:solidFill>
                  <a:schemeClr val="tx1"/>
                </a:solidFill>
                <a:ea typeface="微軟正黑體"/>
                <a:cs typeface="+mn-ea"/>
                <a:sym typeface="Arial" panose="020B0604020202020204" pitchFamily="34" charset="0"/>
              </a:rPr>
              <a:t>網管型</a:t>
            </a:r>
            <a:r>
              <a:rPr lang="en-US" altLang="zh-TW" sz="1200" dirty="0">
                <a:solidFill>
                  <a:schemeClr val="tx1"/>
                </a:solidFill>
                <a:ea typeface="微軟正黑體"/>
                <a:cs typeface="+mn-ea"/>
                <a:sym typeface="Arial" panose="020B0604020202020204" pitchFamily="34" charset="0"/>
              </a:rPr>
              <a:t>)</a:t>
            </a:r>
            <a:endParaRPr lang="zh-TW" altLang="en-US" sz="1200" b="1" dirty="0">
              <a:solidFill>
                <a:schemeClr val="tx1"/>
              </a:solidFill>
              <a:ea typeface="微軟正黑體"/>
              <a:cs typeface="+mn-ea"/>
            </a:endParaRPr>
          </a:p>
        </p:txBody>
      </p:sp>
      <p:sp>
        <p:nvSpPr>
          <p:cNvPr id="39" name="文字方塊 38">
            <a:extLst>
              <a:ext uri="{FF2B5EF4-FFF2-40B4-BE49-F238E27FC236}">
                <a16:creationId xmlns:a16="http://schemas.microsoft.com/office/drawing/2014/main" id="{8AB8C856-2774-3498-9A17-1BF3F65A746A}"/>
              </a:ext>
            </a:extLst>
          </p:cNvPr>
          <p:cNvSpPr txBox="1"/>
          <p:nvPr/>
        </p:nvSpPr>
        <p:spPr>
          <a:xfrm>
            <a:off x="2284545" y="1208066"/>
            <a:ext cx="1077539" cy="415498"/>
          </a:xfrm>
          <a:prstGeom prst="rect">
            <a:avLst/>
          </a:prstGeom>
          <a:noFill/>
        </p:spPr>
        <p:txBody>
          <a:bodyPr wrap="none" lIns="91440" tIns="45720" rIns="91440" bIns="45720" rtlCol="0" anchor="t">
            <a:spAutoFit/>
          </a:bodyPr>
          <a:lstStyle/>
          <a:p>
            <a:r>
              <a:rPr lang="en-US" altLang="zh-TW" sz="1050">
                <a:solidFill>
                  <a:schemeClr val="tx1"/>
                </a:solidFill>
                <a:ea typeface="微軟正黑體"/>
                <a:cs typeface="+mn-ea"/>
                <a:sym typeface="Arial" panose="020B0604020202020204" pitchFamily="34" charset="0"/>
              </a:rPr>
              <a:t>5 x 2.5GbE</a:t>
            </a:r>
          </a:p>
          <a:p>
            <a:r>
              <a:rPr lang="en-US" altLang="zh-TW" sz="1050">
                <a:solidFill>
                  <a:schemeClr val="tx1"/>
                </a:solidFill>
                <a:ea typeface="微軟正黑體"/>
                <a:cs typeface="+mn-ea"/>
                <a:sym typeface="Arial" panose="020B0604020202020204" pitchFamily="34" charset="0"/>
              </a:rPr>
              <a:t>RJ45 Multi-Gig</a:t>
            </a:r>
            <a:endParaRPr lang="zh-TW" altLang="en-US" sz="1050">
              <a:solidFill>
                <a:schemeClr val="tx1"/>
              </a:solidFill>
              <a:ea typeface="微軟正黑體"/>
              <a:cs typeface="+mn-ea"/>
              <a:sym typeface="Arial" panose="020B0604020202020204" pitchFamily="34" charset="0"/>
            </a:endParaRPr>
          </a:p>
        </p:txBody>
      </p:sp>
    </p:spTree>
    <p:extLst>
      <p:ext uri="{BB962C8B-B14F-4D97-AF65-F5344CB8AC3E}">
        <p14:creationId xmlns:p14="http://schemas.microsoft.com/office/powerpoint/2010/main" val="4086733385"/>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9351D251-2232-4602-970A-75F478523C13}"/>
              </a:ext>
            </a:extLst>
          </p:cNvPr>
          <p:cNvSpPr/>
          <p:nvPr/>
        </p:nvSpPr>
        <p:spPr>
          <a:xfrm>
            <a:off x="528060" y="1247984"/>
            <a:ext cx="8089901" cy="38925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p:cNvSpPr>
            <a:spLocks noGrp="1"/>
          </p:cNvSpPr>
          <p:nvPr>
            <p:ph type="title"/>
          </p:nvPr>
        </p:nvSpPr>
        <p:spPr/>
        <p:txBody>
          <a:bodyPr/>
          <a:lstStyle/>
          <a:p>
            <a:r>
              <a:rPr lang="en-US">
                <a:latin typeface="Arial" panose="020B0604020202020204" pitchFamily="34" charset="0"/>
                <a:sym typeface="Arial" panose="020B0604020202020204" pitchFamily="34" charset="0"/>
              </a:rPr>
              <a:t>安裝2.5</a:t>
            </a:r>
            <a:r>
              <a:rPr lang="zh-TW" altLang="en-US">
                <a:latin typeface="Arial" panose="020B0604020202020204" pitchFamily="34" charset="0"/>
                <a:sym typeface="Arial" panose="020B0604020202020204" pitchFamily="34" charset="0"/>
              </a:rPr>
              <a:t> </a:t>
            </a:r>
            <a:r>
              <a:rPr lang="en-US">
                <a:latin typeface="Arial" panose="020B0604020202020204" pitchFamily="34" charset="0"/>
                <a:sym typeface="Arial" panose="020B0604020202020204" pitchFamily="34" charset="0"/>
              </a:rPr>
              <a:t>/</a:t>
            </a:r>
            <a:r>
              <a:rPr lang="zh-TW" altLang="en-US">
                <a:latin typeface="Arial" panose="020B0604020202020204" pitchFamily="34" charset="0"/>
                <a:sym typeface="Arial" panose="020B0604020202020204" pitchFamily="34" charset="0"/>
              </a:rPr>
              <a:t> </a:t>
            </a:r>
            <a:r>
              <a:rPr lang="en-US">
                <a:latin typeface="Arial" panose="020B0604020202020204" pitchFamily="34" charset="0"/>
                <a:sym typeface="Arial" panose="020B0604020202020204" pitchFamily="34" charset="0"/>
              </a:rPr>
              <a:t>3.5</a:t>
            </a:r>
            <a:r>
              <a:rPr lang="zh-TW" altLang="en-US">
                <a:latin typeface="Arial" panose="020B0604020202020204" pitchFamily="34" charset="0"/>
                <a:sym typeface="Arial" panose="020B0604020202020204" pitchFamily="34" charset="0"/>
              </a:rPr>
              <a:t>吋磁碟</a:t>
            </a:r>
            <a:endParaRPr lang="en-US">
              <a:latin typeface="Arial" panose="020B0604020202020204" pitchFamily="34" charset="0"/>
              <a:sym typeface="Arial" panose="020B0604020202020204" pitchFamily="34" charset="0"/>
            </a:endParaRPr>
          </a:p>
        </p:txBody>
      </p:sp>
      <p:grpSp>
        <p:nvGrpSpPr>
          <p:cNvPr id="30" name="群組 29">
            <a:extLst>
              <a:ext uri="{FF2B5EF4-FFF2-40B4-BE49-F238E27FC236}">
                <a16:creationId xmlns:a16="http://schemas.microsoft.com/office/drawing/2014/main" id="{83CD9ADB-4561-4529-A5A7-9B7978D0EF13}"/>
              </a:ext>
            </a:extLst>
          </p:cNvPr>
          <p:cNvGrpSpPr/>
          <p:nvPr/>
        </p:nvGrpSpPr>
        <p:grpSpPr>
          <a:xfrm>
            <a:off x="2448679" y="1532691"/>
            <a:ext cx="2086384" cy="3268586"/>
            <a:chOff x="2681877" y="1532691"/>
            <a:chExt cx="2086384" cy="3268586"/>
          </a:xfrm>
        </p:grpSpPr>
        <p:sp>
          <p:nvSpPr>
            <p:cNvPr id="33" name="矩形: 圓角 32">
              <a:extLst>
                <a:ext uri="{FF2B5EF4-FFF2-40B4-BE49-F238E27FC236}">
                  <a16:creationId xmlns:a16="http://schemas.microsoft.com/office/drawing/2014/main" id="{668B2298-FCB8-4155-B110-4DBD79779EA2}"/>
                </a:ext>
              </a:extLst>
            </p:cNvPr>
            <p:cNvSpPr/>
            <p:nvPr/>
          </p:nvSpPr>
          <p:spPr>
            <a:xfrm>
              <a:off x="2681877" y="1532691"/>
              <a:ext cx="2086384" cy="3268586"/>
            </a:xfrm>
            <a:prstGeom prst="roundRect">
              <a:avLst>
                <a:gd name="adj" fmla="val 7476"/>
              </a:avLst>
            </a:prstGeom>
            <a:solidFill>
              <a:schemeClr val="bg1"/>
            </a:solidFill>
            <a:ln>
              <a:gradFill>
                <a:gsLst>
                  <a:gs pos="0">
                    <a:srgbClr val="576CC5"/>
                  </a:gs>
                  <a:gs pos="100000">
                    <a:srgbClr val="8AD8F4"/>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 name="文字方塊 33">
              <a:extLst>
                <a:ext uri="{FF2B5EF4-FFF2-40B4-BE49-F238E27FC236}">
                  <a16:creationId xmlns:a16="http://schemas.microsoft.com/office/drawing/2014/main" id="{E322B821-9E14-48FF-8482-22270BB61E01}"/>
                </a:ext>
              </a:extLst>
            </p:cNvPr>
            <p:cNvSpPr txBox="1"/>
            <p:nvPr/>
          </p:nvSpPr>
          <p:spPr>
            <a:xfrm>
              <a:off x="3249560" y="1738611"/>
              <a:ext cx="1056700" cy="369332"/>
            </a:xfrm>
            <a:prstGeom prst="rect">
              <a:avLst/>
            </a:prstGeom>
            <a:noFill/>
          </p:spPr>
          <p:txBody>
            <a:bodyPr wrap="none" rtlCol="0">
              <a:spAutoFit/>
            </a:bodyPr>
            <a:lstStyle/>
            <a:p>
              <a:r>
                <a:rPr lang="en-US" altLang="zh-TW" sz="1800">
                  <a:latin typeface="Arial" panose="020B0604020202020204" pitchFamily="34" charset="0"/>
                  <a:ea typeface="微軟正黑體" panose="020B0604030504040204" pitchFamily="34" charset="-120"/>
                  <a:sym typeface="Arial" panose="020B0604020202020204" pitchFamily="34" charset="0"/>
                </a:rPr>
                <a:t>2.5”</a:t>
              </a:r>
              <a:r>
                <a:rPr lang="zh-TW" altLang="en-US" sz="1800">
                  <a:latin typeface="Arial" panose="020B0604020202020204" pitchFamily="34" charset="0"/>
                  <a:ea typeface="微軟正黑體" panose="020B0604030504040204" pitchFamily="34" charset="-120"/>
                  <a:sym typeface="Arial" panose="020B0604020202020204" pitchFamily="34" charset="0"/>
                </a:rPr>
                <a:t> </a:t>
              </a:r>
              <a:r>
                <a:rPr lang="en-US" altLang="zh-TW" sz="1800">
                  <a:latin typeface="Arial" panose="020B0604020202020204" pitchFamily="34" charset="0"/>
                  <a:ea typeface="微軟正黑體" panose="020B0604030504040204" pitchFamily="34" charset="-120"/>
                  <a:sym typeface="Arial" panose="020B0604020202020204" pitchFamily="34" charset="0"/>
                </a:rPr>
                <a:t>disk</a:t>
              </a:r>
              <a:endParaRPr lang="zh-TW" altLang="en-US" sz="1800">
                <a:latin typeface="Arial" panose="020B0604020202020204" pitchFamily="34" charset="0"/>
                <a:ea typeface="微軟正黑體" panose="020B0604030504040204" pitchFamily="34" charset="-120"/>
                <a:sym typeface="Arial" panose="020B0604020202020204" pitchFamily="34" charset="0"/>
              </a:endParaRPr>
            </a:p>
          </p:txBody>
        </p:sp>
        <p:sp>
          <p:nvSpPr>
            <p:cNvPr id="35" name="矩形: 圓角 34">
              <a:extLst>
                <a:ext uri="{FF2B5EF4-FFF2-40B4-BE49-F238E27FC236}">
                  <a16:creationId xmlns:a16="http://schemas.microsoft.com/office/drawing/2014/main" id="{87D68CA2-E2A8-49C9-B79A-08C99464FECD}"/>
                </a:ext>
              </a:extLst>
            </p:cNvPr>
            <p:cNvSpPr/>
            <p:nvPr/>
          </p:nvSpPr>
          <p:spPr>
            <a:xfrm>
              <a:off x="2926645" y="1663283"/>
              <a:ext cx="1676004" cy="505149"/>
            </a:xfrm>
            <a:prstGeom prst="roundRect">
              <a:avLst>
                <a:gd name="adj" fmla="val 27980"/>
              </a:avLst>
            </a:prstGeom>
            <a:noFill/>
            <a:ln w="9525">
              <a:solidFill>
                <a:srgbClr val="0900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8" name="群組 27">
            <a:extLst>
              <a:ext uri="{FF2B5EF4-FFF2-40B4-BE49-F238E27FC236}">
                <a16:creationId xmlns:a16="http://schemas.microsoft.com/office/drawing/2014/main" id="{EC74D3FE-29E6-4B5F-8578-4B45FD6A4D19}"/>
              </a:ext>
            </a:extLst>
          </p:cNvPr>
          <p:cNvGrpSpPr/>
          <p:nvPr/>
        </p:nvGrpSpPr>
        <p:grpSpPr>
          <a:xfrm>
            <a:off x="4601893" y="1532691"/>
            <a:ext cx="2086384" cy="3268586"/>
            <a:chOff x="4845149" y="1532691"/>
            <a:chExt cx="2086384" cy="3268586"/>
          </a:xfrm>
        </p:grpSpPr>
        <p:sp>
          <p:nvSpPr>
            <p:cNvPr id="53" name="矩形: 圓角 52">
              <a:extLst>
                <a:ext uri="{FF2B5EF4-FFF2-40B4-BE49-F238E27FC236}">
                  <a16:creationId xmlns:a16="http://schemas.microsoft.com/office/drawing/2014/main" id="{89995904-9577-4A3C-9CF1-6E9F7167AD41}"/>
                </a:ext>
              </a:extLst>
            </p:cNvPr>
            <p:cNvSpPr/>
            <p:nvPr/>
          </p:nvSpPr>
          <p:spPr>
            <a:xfrm>
              <a:off x="4845149" y="1532691"/>
              <a:ext cx="2086384" cy="3268586"/>
            </a:xfrm>
            <a:prstGeom prst="roundRect">
              <a:avLst>
                <a:gd name="adj" fmla="val 7476"/>
              </a:avLst>
            </a:prstGeom>
            <a:solidFill>
              <a:schemeClr val="bg1"/>
            </a:solidFill>
            <a:ln>
              <a:gradFill>
                <a:gsLst>
                  <a:gs pos="0">
                    <a:srgbClr val="576CC5"/>
                  </a:gs>
                  <a:gs pos="100000">
                    <a:srgbClr val="8AD8F4"/>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4" name="文字方塊 53">
              <a:extLst>
                <a:ext uri="{FF2B5EF4-FFF2-40B4-BE49-F238E27FC236}">
                  <a16:creationId xmlns:a16="http://schemas.microsoft.com/office/drawing/2014/main" id="{FC9C103A-D8CC-450B-B940-8939B457D2B3}"/>
                </a:ext>
              </a:extLst>
            </p:cNvPr>
            <p:cNvSpPr txBox="1"/>
            <p:nvPr/>
          </p:nvSpPr>
          <p:spPr>
            <a:xfrm>
              <a:off x="5412832" y="1738611"/>
              <a:ext cx="1056700" cy="369332"/>
            </a:xfrm>
            <a:prstGeom prst="rect">
              <a:avLst/>
            </a:prstGeom>
            <a:noFill/>
          </p:spPr>
          <p:txBody>
            <a:bodyPr wrap="none" rtlCol="0">
              <a:spAutoFit/>
            </a:bodyPr>
            <a:lstStyle/>
            <a:p>
              <a:r>
                <a:rPr lang="en-US" altLang="zh-TW" sz="1800">
                  <a:latin typeface="Arial" panose="020B0604020202020204" pitchFamily="34" charset="0"/>
                  <a:ea typeface="微軟正黑體" panose="020B0604030504040204" pitchFamily="34" charset="-120"/>
                  <a:sym typeface="Arial" panose="020B0604020202020204" pitchFamily="34" charset="0"/>
                </a:rPr>
                <a:t>3.5”</a:t>
              </a:r>
              <a:r>
                <a:rPr lang="zh-TW" altLang="en-US" sz="1800">
                  <a:latin typeface="Arial" panose="020B0604020202020204" pitchFamily="34" charset="0"/>
                  <a:ea typeface="微軟正黑體" panose="020B0604030504040204" pitchFamily="34" charset="-120"/>
                  <a:sym typeface="Arial" panose="020B0604020202020204" pitchFamily="34" charset="0"/>
                </a:rPr>
                <a:t> </a:t>
              </a:r>
              <a:r>
                <a:rPr lang="en-US" altLang="zh-TW" sz="1800">
                  <a:latin typeface="Arial" panose="020B0604020202020204" pitchFamily="34" charset="0"/>
                  <a:ea typeface="微軟正黑體" panose="020B0604030504040204" pitchFamily="34" charset="-120"/>
                  <a:sym typeface="Arial" panose="020B0604020202020204" pitchFamily="34" charset="0"/>
                </a:rPr>
                <a:t>disk</a:t>
              </a:r>
              <a:endParaRPr lang="zh-TW" altLang="en-US" sz="1800">
                <a:latin typeface="Arial" panose="020B0604020202020204" pitchFamily="34" charset="0"/>
                <a:ea typeface="微軟正黑體" panose="020B0604030504040204" pitchFamily="34" charset="-120"/>
                <a:sym typeface="Arial" panose="020B0604020202020204" pitchFamily="34" charset="0"/>
              </a:endParaRPr>
            </a:p>
          </p:txBody>
        </p:sp>
        <p:sp>
          <p:nvSpPr>
            <p:cNvPr id="55" name="矩形: 圓角 54">
              <a:extLst>
                <a:ext uri="{FF2B5EF4-FFF2-40B4-BE49-F238E27FC236}">
                  <a16:creationId xmlns:a16="http://schemas.microsoft.com/office/drawing/2014/main" id="{5397B120-5BB9-4901-B9CA-D49C0326A800}"/>
                </a:ext>
              </a:extLst>
            </p:cNvPr>
            <p:cNvSpPr/>
            <p:nvPr/>
          </p:nvSpPr>
          <p:spPr>
            <a:xfrm>
              <a:off x="5089917" y="1663283"/>
              <a:ext cx="1676004" cy="505149"/>
            </a:xfrm>
            <a:prstGeom prst="roundRect">
              <a:avLst>
                <a:gd name="adj" fmla="val 27980"/>
              </a:avLst>
            </a:prstGeom>
            <a:noFill/>
            <a:ln w="9525">
              <a:solidFill>
                <a:srgbClr val="0900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pic>
        <p:nvPicPr>
          <p:cNvPr id="1026" name="Picture 2" hidden="1"/>
          <p:cNvPicPr>
            <a:picLocks noChangeAspect="1" noChangeArrowheads="1"/>
          </p:cNvPicPr>
          <p:nvPr/>
        </p:nvPicPr>
        <p:blipFill>
          <a:blip r:embed="rId3" cstate="print"/>
          <a:srcRect/>
          <a:stretch>
            <a:fillRect/>
          </a:stretch>
        </p:blipFill>
        <p:spPr bwMode="auto">
          <a:xfrm>
            <a:off x="-2257305" y="1579873"/>
            <a:ext cx="2016239" cy="1503505"/>
          </a:xfrm>
          <a:prstGeom prst="rect">
            <a:avLst/>
          </a:prstGeom>
          <a:noFill/>
          <a:ln w="9525">
            <a:noFill/>
            <a:miter lim="800000"/>
            <a:headEnd/>
            <a:tailEnd/>
          </a:ln>
          <a:effectLst/>
        </p:spPr>
      </p:pic>
      <p:pic>
        <p:nvPicPr>
          <p:cNvPr id="1027" name="Picture 3" hidden="1"/>
          <p:cNvPicPr>
            <a:picLocks noChangeAspect="1" noChangeArrowheads="1"/>
          </p:cNvPicPr>
          <p:nvPr/>
        </p:nvPicPr>
        <p:blipFill>
          <a:blip r:embed="rId4" cstate="print"/>
          <a:srcRect/>
          <a:stretch>
            <a:fillRect/>
          </a:stretch>
        </p:blipFill>
        <p:spPr bwMode="auto">
          <a:xfrm>
            <a:off x="-1978016" y="3511691"/>
            <a:ext cx="1807052" cy="1752599"/>
          </a:xfrm>
          <a:prstGeom prst="rect">
            <a:avLst/>
          </a:prstGeom>
          <a:noFill/>
          <a:ln w="9525">
            <a:noFill/>
            <a:miter lim="800000"/>
            <a:headEnd/>
            <a:tailEnd/>
          </a:ln>
          <a:effectLst/>
        </p:spPr>
      </p:pic>
      <p:pic>
        <p:nvPicPr>
          <p:cNvPr id="1028" name="Picture 4" hidden="1"/>
          <p:cNvPicPr>
            <a:picLocks noChangeAspect="1" noChangeArrowheads="1"/>
          </p:cNvPicPr>
          <p:nvPr/>
        </p:nvPicPr>
        <p:blipFill>
          <a:blip r:embed="rId5" cstate="print"/>
          <a:srcRect/>
          <a:stretch>
            <a:fillRect/>
          </a:stretch>
        </p:blipFill>
        <p:spPr bwMode="auto">
          <a:xfrm>
            <a:off x="1511954" y="5345036"/>
            <a:ext cx="2081009" cy="1698172"/>
          </a:xfrm>
          <a:prstGeom prst="rect">
            <a:avLst/>
          </a:prstGeom>
          <a:noFill/>
          <a:ln w="9525">
            <a:noFill/>
            <a:miter lim="800000"/>
            <a:headEnd/>
            <a:tailEnd/>
          </a:ln>
          <a:effectLst/>
        </p:spPr>
      </p:pic>
      <p:pic>
        <p:nvPicPr>
          <p:cNvPr id="1029" name="Picture 5" hidden="1"/>
          <p:cNvPicPr>
            <a:picLocks noChangeAspect="1" noChangeArrowheads="1"/>
          </p:cNvPicPr>
          <p:nvPr/>
        </p:nvPicPr>
        <p:blipFill>
          <a:blip r:embed="rId6" cstate="print"/>
          <a:srcRect/>
          <a:stretch>
            <a:fillRect/>
          </a:stretch>
        </p:blipFill>
        <p:spPr bwMode="auto">
          <a:xfrm>
            <a:off x="-1830379" y="5404218"/>
            <a:ext cx="1589313" cy="958410"/>
          </a:xfrm>
          <a:prstGeom prst="rect">
            <a:avLst/>
          </a:prstGeom>
          <a:noFill/>
          <a:ln w="9525">
            <a:noFill/>
            <a:miter lim="800000"/>
            <a:headEnd/>
            <a:tailEnd/>
          </a:ln>
          <a:effectLst/>
        </p:spPr>
      </p:pic>
      <p:pic>
        <p:nvPicPr>
          <p:cNvPr id="1030" name="Picture 6" hidden="1"/>
          <p:cNvPicPr>
            <a:picLocks noChangeAspect="1" noChangeArrowheads="1"/>
          </p:cNvPicPr>
          <p:nvPr/>
        </p:nvPicPr>
        <p:blipFill>
          <a:blip r:embed="rId7" cstate="print"/>
          <a:srcRect/>
          <a:stretch>
            <a:fillRect/>
          </a:stretch>
        </p:blipFill>
        <p:spPr bwMode="auto">
          <a:xfrm>
            <a:off x="3871618" y="5553080"/>
            <a:ext cx="1708956" cy="1802042"/>
          </a:xfrm>
          <a:prstGeom prst="rect">
            <a:avLst/>
          </a:prstGeom>
          <a:noFill/>
          <a:ln w="9525">
            <a:noFill/>
            <a:miter lim="800000"/>
            <a:headEnd/>
            <a:tailEnd/>
          </a:ln>
          <a:effectLst/>
        </p:spPr>
      </p:pic>
      <p:pic>
        <p:nvPicPr>
          <p:cNvPr id="1031" name="Picture 7" hidden="1"/>
          <p:cNvPicPr>
            <a:picLocks noChangeAspect="1" noChangeArrowheads="1"/>
          </p:cNvPicPr>
          <p:nvPr/>
        </p:nvPicPr>
        <p:blipFill>
          <a:blip r:embed="rId8" cstate="print"/>
          <a:srcRect/>
          <a:stretch>
            <a:fillRect/>
          </a:stretch>
        </p:blipFill>
        <p:spPr bwMode="auto">
          <a:xfrm>
            <a:off x="6380527" y="5691307"/>
            <a:ext cx="1657113" cy="1388949"/>
          </a:xfrm>
          <a:prstGeom prst="rect">
            <a:avLst/>
          </a:prstGeom>
          <a:noFill/>
          <a:ln w="9525">
            <a:noFill/>
            <a:miter lim="800000"/>
            <a:headEnd/>
            <a:tailEnd/>
          </a:ln>
          <a:effectLst/>
        </p:spPr>
      </p:pic>
      <p:sp>
        <p:nvSpPr>
          <p:cNvPr id="7" name="圓角矩形 16" hidden="1">
            <a:extLst>
              <a:ext uri="{FF2B5EF4-FFF2-40B4-BE49-F238E27FC236}">
                <a16:creationId xmlns:a16="http://schemas.microsoft.com/office/drawing/2014/main" id="{8AA4990F-873A-486B-92B6-867B488B116E}"/>
              </a:ext>
            </a:extLst>
          </p:cNvPr>
          <p:cNvSpPr/>
          <p:nvPr/>
        </p:nvSpPr>
        <p:spPr>
          <a:xfrm>
            <a:off x="6137884" y="6076876"/>
            <a:ext cx="642942" cy="2857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OR</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 name="圓角矩形 9" hidden="1">
            <a:extLst>
              <a:ext uri="{FF2B5EF4-FFF2-40B4-BE49-F238E27FC236}">
                <a16:creationId xmlns:a16="http://schemas.microsoft.com/office/drawing/2014/main" id="{7D16B83D-248F-4480-A749-B23E1CCCC2DC}"/>
              </a:ext>
            </a:extLst>
          </p:cNvPr>
          <p:cNvSpPr/>
          <p:nvPr/>
        </p:nvSpPr>
        <p:spPr>
          <a:xfrm>
            <a:off x="3605877" y="3235089"/>
            <a:ext cx="2299639" cy="1908415"/>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 name="圓角矩形 9" hidden="1">
            <a:extLst>
              <a:ext uri="{FF2B5EF4-FFF2-40B4-BE49-F238E27FC236}">
                <a16:creationId xmlns:a16="http://schemas.microsoft.com/office/drawing/2014/main" id="{58DB210C-555E-461F-8A6E-541FBAF164B6}"/>
              </a:ext>
            </a:extLst>
          </p:cNvPr>
          <p:cNvSpPr/>
          <p:nvPr/>
        </p:nvSpPr>
        <p:spPr>
          <a:xfrm>
            <a:off x="5925895" y="3235089"/>
            <a:ext cx="2299639" cy="1908415"/>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 name="橢圓 2" hidden="1">
            <a:extLst>
              <a:ext uri="{FF2B5EF4-FFF2-40B4-BE49-F238E27FC236}">
                <a16:creationId xmlns:a16="http://schemas.microsoft.com/office/drawing/2014/main" id="{CA0CAED0-CF63-417F-8B5A-FCD7DCEBD276}"/>
              </a:ext>
            </a:extLst>
          </p:cNvPr>
          <p:cNvSpPr/>
          <p:nvPr/>
        </p:nvSpPr>
        <p:spPr>
          <a:xfrm>
            <a:off x="651030" y="1454603"/>
            <a:ext cx="278946" cy="2789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Arial"/>
                <a:sym typeface="Arial" panose="020B0604020202020204" pitchFamily="34" charset="0"/>
              </a:rPr>
              <a:t>1</a:t>
            </a:r>
          </a:p>
        </p:txBody>
      </p:sp>
      <p:sp>
        <p:nvSpPr>
          <p:cNvPr id="11" name="橢圓 10" hidden="1">
            <a:extLst>
              <a:ext uri="{FF2B5EF4-FFF2-40B4-BE49-F238E27FC236}">
                <a16:creationId xmlns:a16="http://schemas.microsoft.com/office/drawing/2014/main" id="{F83C8391-9A84-4C5E-B493-D4C555A68E30}"/>
              </a:ext>
            </a:extLst>
          </p:cNvPr>
          <p:cNvSpPr/>
          <p:nvPr/>
        </p:nvSpPr>
        <p:spPr>
          <a:xfrm>
            <a:off x="3128281" y="1454603"/>
            <a:ext cx="278946" cy="2789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latin typeface="Arial" panose="020B0604020202020204" pitchFamily="34" charset="0"/>
                <a:ea typeface="微軟正黑體" panose="020B0604030504040204" pitchFamily="34" charset="-120"/>
                <a:cs typeface="Arial"/>
                <a:sym typeface="Arial" panose="020B0604020202020204" pitchFamily="34" charset="0"/>
              </a:rPr>
              <a:t>2</a:t>
            </a:r>
          </a:p>
        </p:txBody>
      </p:sp>
      <p:sp>
        <p:nvSpPr>
          <p:cNvPr id="12" name="橢圓 11" hidden="1">
            <a:extLst>
              <a:ext uri="{FF2B5EF4-FFF2-40B4-BE49-F238E27FC236}">
                <a16:creationId xmlns:a16="http://schemas.microsoft.com/office/drawing/2014/main" id="{54FE2A7F-58D5-48E9-925C-12DDB082F2E3}"/>
              </a:ext>
            </a:extLst>
          </p:cNvPr>
          <p:cNvSpPr/>
          <p:nvPr/>
        </p:nvSpPr>
        <p:spPr>
          <a:xfrm>
            <a:off x="661143" y="3272634"/>
            <a:ext cx="278946" cy="2789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latin typeface="Arial" panose="020B0604020202020204" pitchFamily="34" charset="0"/>
                <a:ea typeface="微軟正黑體" panose="020B0604030504040204" pitchFamily="34" charset="-120"/>
                <a:cs typeface="Arial"/>
                <a:sym typeface="Arial" panose="020B0604020202020204" pitchFamily="34" charset="0"/>
              </a:rPr>
              <a:t>3</a:t>
            </a:r>
          </a:p>
        </p:txBody>
      </p:sp>
      <p:sp>
        <p:nvSpPr>
          <p:cNvPr id="13" name="橢圓 12" hidden="1">
            <a:extLst>
              <a:ext uri="{FF2B5EF4-FFF2-40B4-BE49-F238E27FC236}">
                <a16:creationId xmlns:a16="http://schemas.microsoft.com/office/drawing/2014/main" id="{0147698C-A646-43D7-A824-692BF45072DC}"/>
              </a:ext>
            </a:extLst>
          </p:cNvPr>
          <p:cNvSpPr/>
          <p:nvPr/>
        </p:nvSpPr>
        <p:spPr>
          <a:xfrm>
            <a:off x="3221608" y="3107871"/>
            <a:ext cx="278946" cy="2789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latin typeface="Arial" panose="020B0604020202020204" pitchFamily="34" charset="0"/>
                <a:ea typeface="微軟正黑體" panose="020B0604030504040204" pitchFamily="34" charset="-120"/>
                <a:cs typeface="Arial"/>
                <a:sym typeface="Arial" panose="020B0604020202020204" pitchFamily="34" charset="0"/>
              </a:rPr>
              <a:t>4</a:t>
            </a:r>
          </a:p>
        </p:txBody>
      </p:sp>
      <p:sp>
        <p:nvSpPr>
          <p:cNvPr id="14" name="橢圓 13" hidden="1">
            <a:extLst>
              <a:ext uri="{FF2B5EF4-FFF2-40B4-BE49-F238E27FC236}">
                <a16:creationId xmlns:a16="http://schemas.microsoft.com/office/drawing/2014/main" id="{6BF0BD17-6716-4557-8021-2A0B48CB6FC5}"/>
              </a:ext>
            </a:extLst>
          </p:cNvPr>
          <p:cNvSpPr/>
          <p:nvPr/>
        </p:nvSpPr>
        <p:spPr>
          <a:xfrm>
            <a:off x="5826014" y="1449958"/>
            <a:ext cx="278946" cy="2789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latin typeface="Arial" panose="020B0604020202020204" pitchFamily="34" charset="0"/>
                <a:ea typeface="微軟正黑體" panose="020B0604030504040204" pitchFamily="34" charset="-120"/>
                <a:cs typeface="Arial"/>
                <a:sym typeface="Arial" panose="020B0604020202020204" pitchFamily="34" charset="0"/>
              </a:rPr>
              <a:t>5</a:t>
            </a:r>
          </a:p>
        </p:txBody>
      </p:sp>
      <p:pic>
        <p:nvPicPr>
          <p:cNvPr id="8" name="圖片 9" hidden="1">
            <a:extLst>
              <a:ext uri="{FF2B5EF4-FFF2-40B4-BE49-F238E27FC236}">
                <a16:creationId xmlns:a16="http://schemas.microsoft.com/office/drawing/2014/main" id="{A2DB495D-07D1-4C2A-99C3-35EEFDE807F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36886" y="1717145"/>
            <a:ext cx="1821387" cy="1311855"/>
          </a:xfrm>
          <a:prstGeom prst="rect">
            <a:avLst/>
          </a:prstGeom>
        </p:spPr>
      </p:pic>
      <p:pic>
        <p:nvPicPr>
          <p:cNvPr id="16" name="圖片 16">
            <a:extLst>
              <a:ext uri="{FF2B5EF4-FFF2-40B4-BE49-F238E27FC236}">
                <a16:creationId xmlns:a16="http://schemas.microsoft.com/office/drawing/2014/main" id="{BB98A69A-73C0-4946-88CB-2C344C3D629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708010" y="-1704521"/>
            <a:ext cx="1593057" cy="1534317"/>
          </a:xfrm>
          <a:prstGeom prst="rect">
            <a:avLst/>
          </a:prstGeom>
        </p:spPr>
      </p:pic>
      <p:pic>
        <p:nvPicPr>
          <p:cNvPr id="19" name="圖片 19">
            <a:extLst>
              <a:ext uri="{FF2B5EF4-FFF2-40B4-BE49-F238E27FC236}">
                <a16:creationId xmlns:a16="http://schemas.microsoft.com/office/drawing/2014/main" id="{14C699EB-FB64-4551-BBC7-95B25F3A32CC}"/>
              </a:ext>
            </a:extLst>
          </p:cNvPr>
          <p:cNvPicPr>
            <a:picLocks noChangeAspect="1"/>
          </p:cNvPicPr>
          <p:nvPr/>
        </p:nvPicPr>
        <p:blipFill>
          <a:blip r:embed="rId11"/>
          <a:stretch>
            <a:fillRect/>
          </a:stretch>
        </p:blipFill>
        <p:spPr>
          <a:xfrm>
            <a:off x="4922045" y="-1378932"/>
            <a:ext cx="1678782" cy="1271788"/>
          </a:xfrm>
          <a:prstGeom prst="rect">
            <a:avLst/>
          </a:prstGeom>
        </p:spPr>
      </p:pic>
      <p:sp>
        <p:nvSpPr>
          <p:cNvPr id="36" name="箭號: 向下 35">
            <a:extLst>
              <a:ext uri="{FF2B5EF4-FFF2-40B4-BE49-F238E27FC236}">
                <a16:creationId xmlns:a16="http://schemas.microsoft.com/office/drawing/2014/main" id="{6B3727BD-DD3D-410E-958B-ED174565693B}"/>
              </a:ext>
            </a:extLst>
          </p:cNvPr>
          <p:cNvSpPr/>
          <p:nvPr/>
        </p:nvSpPr>
        <p:spPr>
          <a:xfrm>
            <a:off x="1410299" y="2720021"/>
            <a:ext cx="500513" cy="654518"/>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7" name="箭號: 向下 36">
            <a:extLst>
              <a:ext uri="{FF2B5EF4-FFF2-40B4-BE49-F238E27FC236}">
                <a16:creationId xmlns:a16="http://schemas.microsoft.com/office/drawing/2014/main" id="{ABA1EC09-7069-4945-8ECC-A57BCAD87547}"/>
              </a:ext>
            </a:extLst>
          </p:cNvPr>
          <p:cNvSpPr/>
          <p:nvPr/>
        </p:nvSpPr>
        <p:spPr>
          <a:xfrm rot="13537976">
            <a:off x="2101925" y="3157595"/>
            <a:ext cx="500513" cy="654518"/>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6" name="圖形 5">
            <a:extLst>
              <a:ext uri="{FF2B5EF4-FFF2-40B4-BE49-F238E27FC236}">
                <a16:creationId xmlns:a16="http://schemas.microsoft.com/office/drawing/2014/main" id="{30C4985F-8A5A-4C96-8C4B-F47ECC3B7D62}"/>
              </a:ext>
            </a:extLst>
          </p:cNvPr>
          <p:cNvPicPr>
            <a:picLocks noChangeAspect="1"/>
          </p:cNvPicPr>
          <p:nvPr/>
        </p:nvPicPr>
        <p:blipFill rotWithShape="1">
          <a:blip r:embed="rId12" cstate="hqprint">
            <a:extLst>
              <a:ext uri="{28A0092B-C50C-407E-A947-70E740481C1C}">
                <a14:useLocalDpi xmlns:a14="http://schemas.microsoft.com/office/drawing/2010/main"/>
              </a:ext>
              <a:ext uri="{96DAC541-7B7A-43D3-8B79-37D633B846F1}">
                <asvg:svgBlip xmlns:asvg="http://schemas.microsoft.com/office/drawing/2016/SVG/main" r:embed="rId13"/>
              </a:ext>
            </a:extLst>
          </a:blip>
          <a:srcRect r="24207"/>
          <a:stretch/>
        </p:blipFill>
        <p:spPr>
          <a:xfrm>
            <a:off x="658464" y="1534491"/>
            <a:ext cx="1777929" cy="1482257"/>
          </a:xfrm>
          <a:prstGeom prst="rect">
            <a:avLst/>
          </a:prstGeom>
        </p:spPr>
      </p:pic>
      <p:pic>
        <p:nvPicPr>
          <p:cNvPr id="15" name="圖形 14">
            <a:extLst>
              <a:ext uri="{FF2B5EF4-FFF2-40B4-BE49-F238E27FC236}">
                <a16:creationId xmlns:a16="http://schemas.microsoft.com/office/drawing/2014/main" id="{9D468038-A251-4A5B-BD19-9C5E2A7952F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58042" y="3374152"/>
            <a:ext cx="2276398" cy="1078294"/>
          </a:xfrm>
          <a:prstGeom prst="rect">
            <a:avLst/>
          </a:prstGeom>
        </p:spPr>
      </p:pic>
      <p:pic>
        <p:nvPicPr>
          <p:cNvPr id="22" name="圖形 21">
            <a:extLst>
              <a:ext uri="{FF2B5EF4-FFF2-40B4-BE49-F238E27FC236}">
                <a16:creationId xmlns:a16="http://schemas.microsoft.com/office/drawing/2014/main" id="{95D63D29-F8F1-4BF3-B5FC-3FBE58F641E7}"/>
              </a:ext>
            </a:extLst>
          </p:cNvPr>
          <p:cNvPicPr>
            <a:picLocks noChangeAspect="1"/>
          </p:cNvPicPr>
          <p:nvPr/>
        </p:nvPicPr>
        <p:blipFill rotWithShape="1">
          <a:blip r:embed="rId16" cstate="hqprint">
            <a:extLst>
              <a:ext uri="{28A0092B-C50C-407E-A947-70E740481C1C}">
                <a14:useLocalDpi xmlns:a14="http://schemas.microsoft.com/office/drawing/2010/main"/>
              </a:ext>
              <a:ext uri="{96DAC541-7B7A-43D3-8B79-37D633B846F1}">
                <asvg:svgBlip xmlns:asvg="http://schemas.microsoft.com/office/drawing/2016/SVG/main" r:embed="rId17"/>
              </a:ext>
            </a:extLst>
          </a:blip>
          <a:srcRect r="26335"/>
          <a:stretch/>
        </p:blipFill>
        <p:spPr>
          <a:xfrm>
            <a:off x="6708010" y="1565341"/>
            <a:ext cx="1777929" cy="1525072"/>
          </a:xfrm>
          <a:prstGeom prst="rect">
            <a:avLst/>
          </a:prstGeom>
        </p:spPr>
      </p:pic>
      <p:pic>
        <p:nvPicPr>
          <p:cNvPr id="26" name="圖形 25">
            <a:extLst>
              <a:ext uri="{FF2B5EF4-FFF2-40B4-BE49-F238E27FC236}">
                <a16:creationId xmlns:a16="http://schemas.microsoft.com/office/drawing/2014/main" id="{D610B439-3B52-450B-96B1-111509B58A9D}"/>
              </a:ext>
            </a:extLst>
          </p:cNvPr>
          <p:cNvPicPr>
            <a:picLocks noChangeAspect="1"/>
          </p:cNvPicPr>
          <p:nvPr/>
        </p:nvPicPr>
        <p:blipFill rotWithShape="1">
          <a:blip r:embed="rId18" cstate="hqprint">
            <a:extLst>
              <a:ext uri="{28A0092B-C50C-407E-A947-70E740481C1C}">
                <a14:useLocalDpi xmlns:a14="http://schemas.microsoft.com/office/drawing/2010/main"/>
              </a:ext>
              <a:ext uri="{96DAC541-7B7A-43D3-8B79-37D633B846F1}">
                <asvg:svgBlip xmlns:asvg="http://schemas.microsoft.com/office/drawing/2016/SVG/main" r:embed="rId19"/>
              </a:ext>
            </a:extLst>
          </a:blip>
          <a:srcRect r="27993"/>
          <a:stretch/>
        </p:blipFill>
        <p:spPr>
          <a:xfrm>
            <a:off x="6827575" y="2837302"/>
            <a:ext cx="1686588" cy="1963975"/>
          </a:xfrm>
          <a:prstGeom prst="rect">
            <a:avLst/>
          </a:prstGeom>
        </p:spPr>
      </p:pic>
      <p:sp>
        <p:nvSpPr>
          <p:cNvPr id="51" name="箭號: 向下 50">
            <a:extLst>
              <a:ext uri="{FF2B5EF4-FFF2-40B4-BE49-F238E27FC236}">
                <a16:creationId xmlns:a16="http://schemas.microsoft.com/office/drawing/2014/main" id="{0548D17C-3301-4EEE-89AA-09ED62904F8B}"/>
              </a:ext>
            </a:extLst>
          </p:cNvPr>
          <p:cNvSpPr/>
          <p:nvPr/>
        </p:nvSpPr>
        <p:spPr>
          <a:xfrm rot="16200000">
            <a:off x="6557586" y="2962837"/>
            <a:ext cx="500513" cy="654518"/>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2" name="箭號: 向下 51">
            <a:extLst>
              <a:ext uri="{FF2B5EF4-FFF2-40B4-BE49-F238E27FC236}">
                <a16:creationId xmlns:a16="http://schemas.microsoft.com/office/drawing/2014/main" id="{1A667008-8EF0-4C3E-9E52-D56FD2B7C1E9}"/>
              </a:ext>
            </a:extLst>
          </p:cNvPr>
          <p:cNvSpPr/>
          <p:nvPr/>
        </p:nvSpPr>
        <p:spPr>
          <a:xfrm>
            <a:off x="7749282" y="2813101"/>
            <a:ext cx="500513" cy="654518"/>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8" name="圖形 37">
            <a:extLst>
              <a:ext uri="{FF2B5EF4-FFF2-40B4-BE49-F238E27FC236}">
                <a16:creationId xmlns:a16="http://schemas.microsoft.com/office/drawing/2014/main" id="{2AB69A80-999B-47DC-A935-6F864CCAAD6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648254" y="2327877"/>
            <a:ext cx="1766389" cy="1865307"/>
          </a:xfrm>
          <a:prstGeom prst="rect">
            <a:avLst/>
          </a:prstGeom>
        </p:spPr>
      </p:pic>
      <p:pic>
        <p:nvPicPr>
          <p:cNvPr id="40" name="圖形 39">
            <a:extLst>
              <a:ext uri="{FF2B5EF4-FFF2-40B4-BE49-F238E27FC236}">
                <a16:creationId xmlns:a16="http://schemas.microsoft.com/office/drawing/2014/main" id="{EDF1FE72-DBA4-4AD1-8439-A54F1E40E2E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790179" y="2267319"/>
            <a:ext cx="1309406" cy="1273034"/>
          </a:xfrm>
          <a:prstGeom prst="rect">
            <a:avLst/>
          </a:prstGeom>
        </p:spPr>
      </p:pic>
      <p:pic>
        <p:nvPicPr>
          <p:cNvPr id="42" name="圖形 41">
            <a:extLst>
              <a:ext uri="{FF2B5EF4-FFF2-40B4-BE49-F238E27FC236}">
                <a16:creationId xmlns:a16="http://schemas.microsoft.com/office/drawing/2014/main" id="{FBD2AC07-C336-48C8-8A16-5743067B8285}"/>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148733" y="3540353"/>
            <a:ext cx="1418693" cy="1088065"/>
          </a:xfrm>
          <a:prstGeom prst="rect">
            <a:avLst/>
          </a:prstGeom>
        </p:spPr>
      </p:pic>
      <p:sp>
        <p:nvSpPr>
          <p:cNvPr id="41" name="文字方塊 40">
            <a:extLst>
              <a:ext uri="{FF2B5EF4-FFF2-40B4-BE49-F238E27FC236}">
                <a16:creationId xmlns:a16="http://schemas.microsoft.com/office/drawing/2014/main" id="{91DC89BF-7CDF-43AC-B310-D7F613CD2363}"/>
              </a:ext>
            </a:extLst>
          </p:cNvPr>
          <p:cNvSpPr txBox="1"/>
          <p:nvPr/>
        </p:nvSpPr>
        <p:spPr>
          <a:xfrm>
            <a:off x="960838" y="889029"/>
            <a:ext cx="75533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800">
                <a:solidFill>
                  <a:schemeClr val="bg1"/>
                </a:solidFill>
                <a:latin typeface="Arial" panose="020B0604020202020204" pitchFamily="34" charset="0"/>
                <a:ea typeface="微軟正黑體" panose="020B0604030504040204" pitchFamily="34" charset="-120"/>
                <a:sym typeface="Arial" panose="020B0604020202020204" pitchFamily="34" charset="0"/>
              </a:rPr>
              <a:t>使用者可透過此安裝說明輕鬆的將選用的</a:t>
            </a:r>
            <a:r>
              <a:rPr lang="en-US" altLang="zh-TW" sz="1800">
                <a:solidFill>
                  <a:schemeClr val="bg1"/>
                </a:solidFill>
                <a:latin typeface="Arial" panose="020B0604020202020204" pitchFamily="34" charset="0"/>
                <a:ea typeface="微軟正黑體" panose="020B0604030504040204" pitchFamily="34" charset="-120"/>
                <a:sym typeface="Arial" panose="020B0604020202020204" pitchFamily="34" charset="0"/>
              </a:rPr>
              <a:t>2.5</a:t>
            </a:r>
            <a:r>
              <a:rPr lang="zh-TW" altLang="en-US" sz="1800">
                <a:solidFill>
                  <a:schemeClr val="bg1"/>
                </a:solidFill>
                <a:latin typeface="Arial" panose="020B0604020202020204" pitchFamily="34" charset="0"/>
                <a:ea typeface="微軟正黑體" panose="020B0604030504040204" pitchFamily="34" charset="-120"/>
                <a:sym typeface="Arial" panose="020B0604020202020204" pitchFamily="34" charset="0"/>
              </a:rPr>
              <a:t>吋或</a:t>
            </a:r>
            <a:r>
              <a:rPr lang="en-US" altLang="zh-TW" sz="1800">
                <a:solidFill>
                  <a:schemeClr val="bg1"/>
                </a:solidFill>
                <a:latin typeface="Arial" panose="020B0604020202020204" pitchFamily="34" charset="0"/>
                <a:ea typeface="微軟正黑體" panose="020B0604030504040204" pitchFamily="34" charset="-120"/>
                <a:sym typeface="Arial" panose="020B0604020202020204" pitchFamily="34" charset="0"/>
              </a:rPr>
              <a:t>3.5</a:t>
            </a:r>
            <a:r>
              <a:rPr lang="zh-TW" altLang="en-US" sz="1800">
                <a:solidFill>
                  <a:schemeClr val="bg1"/>
                </a:solidFill>
                <a:latin typeface="Arial" panose="020B0604020202020204" pitchFamily="34" charset="0"/>
                <a:ea typeface="微軟正黑體" panose="020B0604030504040204" pitchFamily="34" charset="-120"/>
                <a:sym typeface="Arial" panose="020B0604020202020204" pitchFamily="34" charset="0"/>
              </a:rPr>
              <a:t>吋磁碟安裝於</a:t>
            </a:r>
            <a:r>
              <a:rPr lang="en-US" altLang="zh-TW" sz="1800">
                <a:solidFill>
                  <a:schemeClr val="bg1"/>
                </a:solidFill>
                <a:latin typeface="Arial" panose="020B0604020202020204" pitchFamily="34" charset="0"/>
                <a:ea typeface="微軟正黑體" panose="020B0604030504040204" pitchFamily="34" charset="-120"/>
                <a:sym typeface="Arial" panose="020B0604020202020204" pitchFamily="34" charset="0"/>
              </a:rPr>
              <a:t>NAS</a:t>
            </a:r>
            <a:r>
              <a:rPr lang="zh-TW" altLang="en-US" sz="1800">
                <a:solidFill>
                  <a:schemeClr val="bg1"/>
                </a:solidFill>
                <a:latin typeface="Arial" panose="020B0604020202020204" pitchFamily="34" charset="0"/>
                <a:ea typeface="微軟正黑體" panose="020B0604030504040204" pitchFamily="34" charset="-120"/>
                <a:sym typeface="Arial" panose="020B0604020202020204" pitchFamily="34" charset="0"/>
              </a:rPr>
              <a:t>上</a:t>
            </a:r>
          </a:p>
        </p:txBody>
      </p:sp>
    </p:spTree>
    <p:extLst>
      <p:ext uri="{BB962C8B-B14F-4D97-AF65-F5344CB8AC3E}">
        <p14:creationId xmlns:p14="http://schemas.microsoft.com/office/powerpoint/2010/main" val="1016519309"/>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5F1A-6D2A-C446-8855-84A6DFCE698A}"/>
              </a:ext>
            </a:extLst>
          </p:cNvPr>
          <p:cNvSpPr>
            <a:spLocks noGrp="1"/>
          </p:cNvSpPr>
          <p:nvPr>
            <p:ph type="title"/>
          </p:nvPr>
        </p:nvSpPr>
        <p:spPr/>
        <p:txBody>
          <a:bodyPr>
            <a:normAutofit fontScale="90000"/>
          </a:bodyPr>
          <a:lstStyle/>
          <a:p>
            <a:r>
              <a:rPr lang="zh-TW" altLang="en-US">
                <a:latin typeface="Arial" panose="020B0604020202020204" pitchFamily="34" charset="0"/>
                <a:sym typeface="Arial" panose="020B0604020202020204" pitchFamily="34" charset="0"/>
              </a:rPr>
              <a:t>NAS快速安裝</a:t>
            </a:r>
            <a:endParaRPr lang="zh-TW" altLang="en-US" baseline="0">
              <a:latin typeface="Arial" panose="020B0604020202020204" pitchFamily="34" charset="0"/>
              <a:sym typeface="Arial" panose="020B0604020202020204" pitchFamily="34" charset="0"/>
            </a:endParaRPr>
          </a:p>
        </p:txBody>
      </p:sp>
      <p:pic>
        <p:nvPicPr>
          <p:cNvPr id="8" name="圖片 10">
            <a:extLst>
              <a:ext uri="{FF2B5EF4-FFF2-40B4-BE49-F238E27FC236}">
                <a16:creationId xmlns:a16="http://schemas.microsoft.com/office/drawing/2014/main" id="{390C43A3-7DCC-4CE9-8AF4-3F3083DBCB50}"/>
              </a:ext>
            </a:extLst>
          </p:cNvPr>
          <p:cNvPicPr>
            <a:picLocks noChangeAspect="1"/>
          </p:cNvPicPr>
          <p:nvPr/>
        </p:nvPicPr>
        <p:blipFill>
          <a:blip r:embed="rId3"/>
          <a:stretch>
            <a:fillRect/>
          </a:stretch>
        </p:blipFill>
        <p:spPr>
          <a:xfrm>
            <a:off x="4572000" y="2134099"/>
            <a:ext cx="3853851" cy="2142986"/>
          </a:xfrm>
          <a:prstGeom prst="rect">
            <a:avLst/>
          </a:prstGeom>
        </p:spPr>
      </p:pic>
      <p:pic>
        <p:nvPicPr>
          <p:cNvPr id="11" name="圖片 16">
            <a:extLst>
              <a:ext uri="{FF2B5EF4-FFF2-40B4-BE49-F238E27FC236}">
                <a16:creationId xmlns:a16="http://schemas.microsoft.com/office/drawing/2014/main" id="{7915CD19-5FAE-41D7-8138-90F234F875AF}"/>
              </a:ext>
            </a:extLst>
          </p:cNvPr>
          <p:cNvPicPr>
            <a:picLocks noChangeAspect="1"/>
          </p:cNvPicPr>
          <p:nvPr/>
        </p:nvPicPr>
        <p:blipFill>
          <a:blip r:embed="rId4"/>
          <a:stretch>
            <a:fillRect/>
          </a:stretch>
        </p:blipFill>
        <p:spPr>
          <a:xfrm>
            <a:off x="711680" y="2123479"/>
            <a:ext cx="3228435" cy="2153442"/>
          </a:xfrm>
          <a:prstGeom prst="rect">
            <a:avLst/>
          </a:prstGeom>
        </p:spPr>
      </p:pic>
      <p:sp>
        <p:nvSpPr>
          <p:cNvPr id="17" name="文字方塊 16">
            <a:extLst>
              <a:ext uri="{FF2B5EF4-FFF2-40B4-BE49-F238E27FC236}">
                <a16:creationId xmlns:a16="http://schemas.microsoft.com/office/drawing/2014/main" id="{C42C60F0-AD0D-48AE-86AA-701FBDD945C6}"/>
              </a:ext>
            </a:extLst>
          </p:cNvPr>
          <p:cNvSpPr txBox="1"/>
          <p:nvPr/>
        </p:nvSpPr>
        <p:spPr>
          <a:xfrm>
            <a:off x="905774" y="162372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透過手機掃描機身上QR Code</a:t>
            </a:r>
          </a:p>
        </p:txBody>
      </p:sp>
      <p:sp>
        <p:nvSpPr>
          <p:cNvPr id="21" name="文字方塊 20">
            <a:extLst>
              <a:ext uri="{FF2B5EF4-FFF2-40B4-BE49-F238E27FC236}">
                <a16:creationId xmlns:a16="http://schemas.microsoft.com/office/drawing/2014/main" id="{9FE2F0A8-0711-48A2-B886-07697F904A43}"/>
              </a:ext>
            </a:extLst>
          </p:cNvPr>
          <p:cNvSpPr txBox="1"/>
          <p:nvPr/>
        </p:nvSpPr>
        <p:spPr>
          <a:xfrm>
            <a:off x="4841882" y="1623723"/>
            <a:ext cx="34764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於桌機筆電上安裝Qfinder Pro，執行安裝</a:t>
            </a:r>
          </a:p>
        </p:txBody>
      </p:sp>
      <p:sp>
        <p:nvSpPr>
          <p:cNvPr id="3" name="橢圓 2">
            <a:extLst>
              <a:ext uri="{FF2B5EF4-FFF2-40B4-BE49-F238E27FC236}">
                <a16:creationId xmlns:a16="http://schemas.microsoft.com/office/drawing/2014/main" id="{291D76BF-D80E-4CB7-90D4-B82E235AC77E}"/>
              </a:ext>
            </a:extLst>
          </p:cNvPr>
          <p:cNvSpPr/>
          <p:nvPr/>
        </p:nvSpPr>
        <p:spPr>
          <a:xfrm>
            <a:off x="561424" y="1601453"/>
            <a:ext cx="278946" cy="278948"/>
          </a:xfrm>
          <a:prstGeom prst="ellipse">
            <a:avLst/>
          </a:prstGeom>
          <a:solidFill>
            <a:srgbClr val="75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1</a:t>
            </a:r>
          </a:p>
        </p:txBody>
      </p:sp>
      <p:sp>
        <p:nvSpPr>
          <p:cNvPr id="9" name="橢圓 8">
            <a:extLst>
              <a:ext uri="{FF2B5EF4-FFF2-40B4-BE49-F238E27FC236}">
                <a16:creationId xmlns:a16="http://schemas.microsoft.com/office/drawing/2014/main" id="{F2EB07C6-F9F5-4450-9376-49863C6A84BE}"/>
              </a:ext>
            </a:extLst>
          </p:cNvPr>
          <p:cNvSpPr/>
          <p:nvPr/>
        </p:nvSpPr>
        <p:spPr>
          <a:xfrm>
            <a:off x="4522510" y="1601453"/>
            <a:ext cx="278946" cy="278948"/>
          </a:xfrm>
          <a:prstGeom prst="ellipse">
            <a:avLst/>
          </a:prstGeom>
          <a:solidFill>
            <a:srgbClr val="75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2</a:t>
            </a:r>
          </a:p>
        </p:txBody>
      </p:sp>
    </p:spTree>
    <p:extLst>
      <p:ext uri="{BB962C8B-B14F-4D97-AF65-F5344CB8AC3E}">
        <p14:creationId xmlns:p14="http://schemas.microsoft.com/office/powerpoint/2010/main" val="896204945"/>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F4277384-371B-4B46-B64E-8BB72D545608}"/>
              </a:ext>
            </a:extLst>
          </p:cNvPr>
          <p:cNvSpPr/>
          <p:nvPr/>
        </p:nvSpPr>
        <p:spPr>
          <a:xfrm>
            <a:off x="-152400" y="3196869"/>
            <a:ext cx="9364133"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1E7700E1-7BB6-47FE-953D-7F97F30872C5}"/>
              </a:ext>
            </a:extLst>
          </p:cNvPr>
          <p:cNvSpPr>
            <a:spLocks noGrp="1"/>
          </p:cNvSpPr>
          <p:nvPr>
            <p:ph type="title"/>
          </p:nvPr>
        </p:nvSpPr>
        <p:spPr/>
        <p:txBody>
          <a:bodyPr/>
          <a:lstStyle/>
          <a:p>
            <a:r>
              <a:rPr lang="en-US" altLang="zh-TW" dirty="0">
                <a:latin typeface="Arial" panose="020B0604020202020204" pitchFamily="34" charset="0"/>
                <a:sym typeface="Arial" panose="020B0604020202020204" pitchFamily="34" charset="0"/>
              </a:rPr>
              <a:t>TS-433</a:t>
            </a:r>
            <a:r>
              <a:rPr lang="zh-TW" altLang="en-US" dirty="0">
                <a:latin typeface="Arial" panose="020B0604020202020204" pitchFamily="34" charset="0"/>
                <a:sym typeface="Arial" panose="020B0604020202020204" pitchFamily="34" charset="0"/>
              </a:rPr>
              <a:t> </a:t>
            </a:r>
            <a:r>
              <a:rPr lang="en-US" altLang="zh-TW" dirty="0">
                <a:latin typeface="Arial" panose="020B0604020202020204" pitchFamily="34" charset="0"/>
                <a:sym typeface="Arial" panose="020B0604020202020204" pitchFamily="34" charset="0"/>
              </a:rPr>
              <a:t>AI</a:t>
            </a:r>
            <a:r>
              <a:rPr lang="zh-TW" altLang="en-US" dirty="0">
                <a:latin typeface="Arial" panose="020B0604020202020204" pitchFamily="34" charset="0"/>
                <a:sym typeface="Arial" panose="020B0604020202020204" pitchFamily="34" charset="0"/>
              </a:rPr>
              <a:t> </a:t>
            </a:r>
            <a:r>
              <a:rPr lang="en-US" altLang="zh-TW" dirty="0">
                <a:latin typeface="Arial" panose="020B0604020202020204" pitchFamily="34" charset="0"/>
                <a:sym typeface="Arial" panose="020B0604020202020204" pitchFamily="34" charset="0"/>
              </a:rPr>
              <a:t>NAS</a:t>
            </a:r>
            <a:r>
              <a:rPr lang="zh-TW" altLang="en-US" dirty="0">
                <a:latin typeface="Arial" panose="020B0604020202020204" pitchFamily="34" charset="0"/>
                <a:sym typeface="Arial" panose="020B0604020202020204" pitchFamily="34" charset="0"/>
              </a:rPr>
              <a:t>主要應用</a:t>
            </a:r>
          </a:p>
        </p:txBody>
      </p:sp>
      <p:pic>
        <p:nvPicPr>
          <p:cNvPr id="4" name="圖片 3">
            <a:extLst>
              <a:ext uri="{FF2B5EF4-FFF2-40B4-BE49-F238E27FC236}">
                <a16:creationId xmlns:a16="http://schemas.microsoft.com/office/drawing/2014/main" id="{206CD942-F0B2-44C6-9AD2-711D5D940A7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4467" y="1223947"/>
            <a:ext cx="2685908" cy="2632723"/>
          </a:xfrm>
          <a:prstGeom prst="rect">
            <a:avLst/>
          </a:prstGeom>
        </p:spPr>
      </p:pic>
      <p:pic>
        <p:nvPicPr>
          <p:cNvPr id="6" name="圖片 5">
            <a:extLst>
              <a:ext uri="{FF2B5EF4-FFF2-40B4-BE49-F238E27FC236}">
                <a16:creationId xmlns:a16="http://schemas.microsoft.com/office/drawing/2014/main" id="{D96478AC-3E98-4E61-99C5-B3501251CF96}"/>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018703" y="1223945"/>
            <a:ext cx="2978434" cy="2632723"/>
          </a:xfrm>
          <a:prstGeom prst="rect">
            <a:avLst/>
          </a:prstGeom>
        </p:spPr>
      </p:pic>
      <p:pic>
        <p:nvPicPr>
          <p:cNvPr id="8" name="圖片 7">
            <a:extLst>
              <a:ext uri="{FF2B5EF4-FFF2-40B4-BE49-F238E27FC236}">
                <a16:creationId xmlns:a16="http://schemas.microsoft.com/office/drawing/2014/main" id="{BC0B50BF-EF26-4536-ACA1-EB3A9DF741B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015465" y="1223943"/>
            <a:ext cx="2860140" cy="2632723"/>
          </a:xfrm>
          <a:prstGeom prst="rect">
            <a:avLst/>
          </a:prstGeom>
        </p:spPr>
      </p:pic>
      <p:sp>
        <p:nvSpPr>
          <p:cNvPr id="9" name="文字方塊 8">
            <a:extLst>
              <a:ext uri="{FF2B5EF4-FFF2-40B4-BE49-F238E27FC236}">
                <a16:creationId xmlns:a16="http://schemas.microsoft.com/office/drawing/2014/main" id="{43485CF6-2822-4947-9E2D-A482700EF3AF}"/>
              </a:ext>
            </a:extLst>
          </p:cNvPr>
          <p:cNvSpPr txBox="1"/>
          <p:nvPr/>
        </p:nvSpPr>
        <p:spPr>
          <a:xfrm>
            <a:off x="196605" y="3853891"/>
            <a:ext cx="2857499" cy="11078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zh-TW" altLang="en-US" sz="16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協作備份中小企業資料</a:t>
            </a:r>
            <a:endParaRPr lang="en-US" altLang="zh-TW" sz="16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pP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公司營運的重要資料，需要妥善的備份保存，於多使用者的環境也需有充足的儲存空間與高速的網路頻寬。</a:t>
            </a:r>
            <a:endPar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 name="文字方塊 9">
            <a:extLst>
              <a:ext uri="{FF2B5EF4-FFF2-40B4-BE49-F238E27FC236}">
                <a16:creationId xmlns:a16="http://schemas.microsoft.com/office/drawing/2014/main" id="{FD86A45A-C8BA-4651-BFD9-9525D3D24024}"/>
              </a:ext>
            </a:extLst>
          </p:cNvPr>
          <p:cNvSpPr txBox="1"/>
          <p:nvPr/>
        </p:nvSpPr>
        <p:spPr>
          <a:xfrm>
            <a:off x="3013419" y="3853891"/>
            <a:ext cx="2857499" cy="11078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zh-TW" altLang="en-US" sz="16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快照保護家庭珍貴照片</a:t>
            </a:r>
            <a:endParaRPr lang="en-US" altLang="zh-TW" sz="16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pP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不論是家庭朋友相聚、外出旅遊、生日宴會等，生活相片記錄的珍貴點滴，透過</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進行備份與快速搜尋。</a:t>
            </a:r>
            <a:endPar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 name="文字方塊 10">
            <a:extLst>
              <a:ext uri="{FF2B5EF4-FFF2-40B4-BE49-F238E27FC236}">
                <a16:creationId xmlns:a16="http://schemas.microsoft.com/office/drawing/2014/main" id="{6AE997C2-CA17-4D17-AEA4-431D97D98068}"/>
              </a:ext>
            </a:extLst>
          </p:cNvPr>
          <p:cNvSpPr txBox="1"/>
          <p:nvPr/>
        </p:nvSpPr>
        <p:spPr>
          <a:xfrm>
            <a:off x="6015465" y="3877708"/>
            <a:ext cx="2857499" cy="11078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altLang="zh-TW" sz="16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NPU</a:t>
            </a:r>
            <a:r>
              <a:rPr lang="zh-TW" altLang="en-US" sz="16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6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AI</a:t>
            </a:r>
            <a:r>
              <a:rPr lang="zh-TW" altLang="en-US" sz="16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加速人臉辨識</a:t>
            </a:r>
            <a:endParaRPr lang="en-US" altLang="zh-TW" sz="16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pP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市面上唯一內建 </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NPU(</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神經網路處理器</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進行</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AI</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人臉辨識加速的 </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，暢快運行</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QNAP</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獨家 </a:t>
            </a:r>
            <a:r>
              <a:rPr lang="en-US" altLang="zh-TW" sz="1200"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QuMagie</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照片智慧管理。</a:t>
            </a:r>
            <a:endPar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2" name="圖片 11">
            <a:extLst>
              <a:ext uri="{FF2B5EF4-FFF2-40B4-BE49-F238E27FC236}">
                <a16:creationId xmlns:a16="http://schemas.microsoft.com/office/drawing/2014/main" id="{24362519-2628-441E-B929-614CF5A88AA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505361" y="323411"/>
            <a:ext cx="1388572" cy="1184621"/>
          </a:xfrm>
          <a:prstGeom prst="rect">
            <a:avLst/>
          </a:prstGeom>
        </p:spPr>
      </p:pic>
      <p:sp>
        <p:nvSpPr>
          <p:cNvPr id="25" name="矩形 24">
            <a:extLst>
              <a:ext uri="{FF2B5EF4-FFF2-40B4-BE49-F238E27FC236}">
                <a16:creationId xmlns:a16="http://schemas.microsoft.com/office/drawing/2014/main" id="{742756D5-5D7A-4FF8-A153-CB5ED7C8FAF0}"/>
              </a:ext>
            </a:extLst>
          </p:cNvPr>
          <p:cNvSpPr/>
          <p:nvPr/>
        </p:nvSpPr>
        <p:spPr>
          <a:xfrm>
            <a:off x="6012824" y="3379086"/>
            <a:ext cx="2857498" cy="477620"/>
          </a:xfrm>
          <a:prstGeom prst="rect">
            <a:avLst/>
          </a:prstGeom>
          <a:solidFill>
            <a:srgbClr val="191919">
              <a:alpha val="6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2000" b="1">
                <a:latin typeface="Arial" panose="020B0604020202020204" pitchFamily="34" charset="0"/>
                <a:ea typeface="微軟正黑體" panose="020B0604030504040204" pitchFamily="34" charset="-120"/>
                <a:sym typeface="Arial" panose="020B0604020202020204" pitchFamily="34" charset="0"/>
              </a:rPr>
              <a:t>NPU AI</a:t>
            </a:r>
            <a:r>
              <a:rPr lang="zh-TW" altLang="en-US" sz="2000" b="1">
                <a:latin typeface="Arial" panose="020B0604020202020204" pitchFamily="34" charset="0"/>
                <a:ea typeface="微軟正黑體" panose="020B0604030504040204" pitchFamily="34" charset="-120"/>
                <a:sym typeface="Arial" panose="020B0604020202020204" pitchFamily="34" charset="0"/>
              </a:rPr>
              <a:t>加速</a:t>
            </a:r>
          </a:p>
        </p:txBody>
      </p:sp>
      <p:sp>
        <p:nvSpPr>
          <p:cNvPr id="26" name="矩形 25">
            <a:extLst>
              <a:ext uri="{FF2B5EF4-FFF2-40B4-BE49-F238E27FC236}">
                <a16:creationId xmlns:a16="http://schemas.microsoft.com/office/drawing/2014/main" id="{044B5B97-8AF5-4899-9901-EC6BFAB4877B}"/>
              </a:ext>
            </a:extLst>
          </p:cNvPr>
          <p:cNvSpPr/>
          <p:nvPr/>
        </p:nvSpPr>
        <p:spPr>
          <a:xfrm>
            <a:off x="3018702" y="3379086"/>
            <a:ext cx="2978436" cy="477620"/>
          </a:xfrm>
          <a:prstGeom prst="rect">
            <a:avLst/>
          </a:prstGeom>
          <a:solidFill>
            <a:srgbClr val="191919">
              <a:alpha val="6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a:latin typeface="Arial" panose="020B0604020202020204" pitchFamily="34" charset="0"/>
                <a:ea typeface="微軟正黑體" panose="020B0604030504040204" pitchFamily="34" charset="-120"/>
                <a:sym typeface="Arial" panose="020B0604020202020204" pitchFamily="34" charset="0"/>
              </a:rPr>
              <a:t>快照保護</a:t>
            </a:r>
          </a:p>
        </p:txBody>
      </p:sp>
      <p:sp>
        <p:nvSpPr>
          <p:cNvPr id="27" name="矩形 26">
            <a:extLst>
              <a:ext uri="{FF2B5EF4-FFF2-40B4-BE49-F238E27FC236}">
                <a16:creationId xmlns:a16="http://schemas.microsoft.com/office/drawing/2014/main" id="{0E540E1A-1EFA-4899-80BF-D9FEC15D72E8}"/>
              </a:ext>
            </a:extLst>
          </p:cNvPr>
          <p:cNvSpPr/>
          <p:nvPr/>
        </p:nvSpPr>
        <p:spPr>
          <a:xfrm>
            <a:off x="315001" y="3379086"/>
            <a:ext cx="2685908" cy="477620"/>
          </a:xfrm>
          <a:prstGeom prst="rect">
            <a:avLst/>
          </a:prstGeom>
          <a:solidFill>
            <a:srgbClr val="191919">
              <a:alpha val="6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a:latin typeface="Arial" panose="020B0604020202020204" pitchFamily="34" charset="0"/>
                <a:ea typeface="微軟正黑體" panose="020B0604030504040204" pitchFamily="34" charset="-120"/>
                <a:sym typeface="Arial" panose="020B0604020202020204" pitchFamily="34" charset="0"/>
              </a:rPr>
              <a:t>協作儲存</a:t>
            </a:r>
          </a:p>
        </p:txBody>
      </p:sp>
      <p:grpSp>
        <p:nvGrpSpPr>
          <p:cNvPr id="23" name="群組 22">
            <a:extLst>
              <a:ext uri="{FF2B5EF4-FFF2-40B4-BE49-F238E27FC236}">
                <a16:creationId xmlns:a16="http://schemas.microsoft.com/office/drawing/2014/main" id="{F7306F43-F31A-4288-AE6E-CCEF1F26ABCC}"/>
              </a:ext>
            </a:extLst>
          </p:cNvPr>
          <p:cNvGrpSpPr/>
          <p:nvPr/>
        </p:nvGrpSpPr>
        <p:grpSpPr>
          <a:xfrm>
            <a:off x="2232619" y="2987362"/>
            <a:ext cx="640122" cy="648107"/>
            <a:chOff x="857205" y="1598971"/>
            <a:chExt cx="1105045" cy="1118829"/>
          </a:xfrm>
        </p:grpSpPr>
        <p:sp>
          <p:nvSpPr>
            <p:cNvPr id="18" name="矩形: 圓角 17">
              <a:extLst>
                <a:ext uri="{FF2B5EF4-FFF2-40B4-BE49-F238E27FC236}">
                  <a16:creationId xmlns:a16="http://schemas.microsoft.com/office/drawing/2014/main" id="{B5900BF6-8CE4-4E8D-A097-88EC4DEC6513}"/>
                </a:ext>
              </a:extLst>
            </p:cNvPr>
            <p:cNvSpPr/>
            <p:nvPr/>
          </p:nvSpPr>
          <p:spPr>
            <a:xfrm>
              <a:off x="857205" y="1598971"/>
              <a:ext cx="1105045" cy="1118829"/>
            </a:xfrm>
            <a:prstGeom prst="roundRect">
              <a:avLst/>
            </a:prstGeom>
            <a:solidFill>
              <a:srgbClr val="CFD7E3"/>
            </a:solidFill>
            <a:ln>
              <a:noFill/>
            </a:ln>
            <a:effectLst>
              <a:outerShdw blurRad="254000" dist="190500" dir="8100000" algn="tr" rotWithShape="0">
                <a:prstClr val="black">
                  <a:alpha val="37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9" name="圖形 18">
              <a:extLst>
                <a:ext uri="{FF2B5EF4-FFF2-40B4-BE49-F238E27FC236}">
                  <a16:creationId xmlns:a16="http://schemas.microsoft.com/office/drawing/2014/main" id="{2E8CFE55-8F85-4390-81EA-C5BAEDCC62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2413" y="1851897"/>
              <a:ext cx="654630" cy="665916"/>
            </a:xfrm>
            <a:prstGeom prst="rect">
              <a:avLst/>
            </a:prstGeom>
          </p:spPr>
        </p:pic>
      </p:grpSp>
      <p:grpSp>
        <p:nvGrpSpPr>
          <p:cNvPr id="24" name="群組 23">
            <a:extLst>
              <a:ext uri="{FF2B5EF4-FFF2-40B4-BE49-F238E27FC236}">
                <a16:creationId xmlns:a16="http://schemas.microsoft.com/office/drawing/2014/main" id="{6D21F877-DC25-4E20-8FD1-28A92B93BAD0}"/>
              </a:ext>
            </a:extLst>
          </p:cNvPr>
          <p:cNvGrpSpPr/>
          <p:nvPr/>
        </p:nvGrpSpPr>
        <p:grpSpPr>
          <a:xfrm>
            <a:off x="5222232" y="2987362"/>
            <a:ext cx="640122" cy="648107"/>
            <a:chOff x="2490513" y="1598971"/>
            <a:chExt cx="1105045" cy="1118829"/>
          </a:xfrm>
        </p:grpSpPr>
        <p:sp>
          <p:nvSpPr>
            <p:cNvPr id="17" name="矩形: 圓角 16">
              <a:extLst>
                <a:ext uri="{FF2B5EF4-FFF2-40B4-BE49-F238E27FC236}">
                  <a16:creationId xmlns:a16="http://schemas.microsoft.com/office/drawing/2014/main" id="{50E5C55F-283C-4D8A-9CED-8E748527798F}"/>
                </a:ext>
              </a:extLst>
            </p:cNvPr>
            <p:cNvSpPr/>
            <p:nvPr/>
          </p:nvSpPr>
          <p:spPr>
            <a:xfrm>
              <a:off x="2490513" y="1598971"/>
              <a:ext cx="1105045" cy="1118829"/>
            </a:xfrm>
            <a:prstGeom prst="roundRect">
              <a:avLst/>
            </a:prstGeom>
            <a:solidFill>
              <a:srgbClr val="CFD7E3"/>
            </a:solidFill>
            <a:ln>
              <a:noFill/>
            </a:ln>
            <a:effectLst>
              <a:outerShdw blurRad="254000" dist="190500" dir="8100000" algn="tr" rotWithShape="0">
                <a:prstClr val="black">
                  <a:alpha val="37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0" name="圖形 19">
              <a:extLst>
                <a:ext uri="{FF2B5EF4-FFF2-40B4-BE49-F238E27FC236}">
                  <a16:creationId xmlns:a16="http://schemas.microsoft.com/office/drawing/2014/main" id="{7CD2F121-D385-4BE1-BDA8-435D3EE435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31211" y="1851897"/>
              <a:ext cx="824468" cy="665916"/>
            </a:xfrm>
            <a:prstGeom prst="rect">
              <a:avLst/>
            </a:prstGeom>
          </p:spPr>
        </p:pic>
      </p:grpSp>
      <p:grpSp>
        <p:nvGrpSpPr>
          <p:cNvPr id="22" name="群組 21">
            <a:extLst>
              <a:ext uri="{FF2B5EF4-FFF2-40B4-BE49-F238E27FC236}">
                <a16:creationId xmlns:a16="http://schemas.microsoft.com/office/drawing/2014/main" id="{3DD6A928-2688-4246-9A87-6D18E30F86D7}"/>
              </a:ext>
            </a:extLst>
          </p:cNvPr>
          <p:cNvGrpSpPr/>
          <p:nvPr/>
        </p:nvGrpSpPr>
        <p:grpSpPr>
          <a:xfrm>
            <a:off x="8211037" y="2991080"/>
            <a:ext cx="632777" cy="640670"/>
            <a:chOff x="7959330" y="2345748"/>
            <a:chExt cx="1105045" cy="1118829"/>
          </a:xfrm>
        </p:grpSpPr>
        <p:sp>
          <p:nvSpPr>
            <p:cNvPr id="16" name="矩形: 圓角 15">
              <a:extLst>
                <a:ext uri="{FF2B5EF4-FFF2-40B4-BE49-F238E27FC236}">
                  <a16:creationId xmlns:a16="http://schemas.microsoft.com/office/drawing/2014/main" id="{A746BF3C-AFD4-48E7-B4B8-A0EE7CB6EA6A}"/>
                </a:ext>
              </a:extLst>
            </p:cNvPr>
            <p:cNvSpPr/>
            <p:nvPr/>
          </p:nvSpPr>
          <p:spPr>
            <a:xfrm>
              <a:off x="7959330" y="2345748"/>
              <a:ext cx="1105045" cy="1118829"/>
            </a:xfrm>
            <a:prstGeom prst="roundRect">
              <a:avLst/>
            </a:prstGeom>
            <a:solidFill>
              <a:srgbClr val="CFD7E3"/>
            </a:solidFill>
            <a:ln>
              <a:noFill/>
            </a:ln>
            <a:effectLst>
              <a:outerShdw blurRad="254000" dist="190500" dir="8100000" algn="tr" rotWithShape="0">
                <a:prstClr val="black">
                  <a:alpha val="37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1" name="圖形 20">
              <a:extLst>
                <a:ext uri="{FF2B5EF4-FFF2-40B4-BE49-F238E27FC236}">
                  <a16:creationId xmlns:a16="http://schemas.microsoft.com/office/drawing/2014/main" id="{06D7B02F-C006-418F-B8F4-A92CEE39A7E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63562" y="2517813"/>
              <a:ext cx="709402" cy="827636"/>
            </a:xfrm>
            <a:prstGeom prst="rect">
              <a:avLst/>
            </a:prstGeom>
          </p:spPr>
        </p:pic>
      </p:grpSp>
    </p:spTree>
    <p:extLst>
      <p:ext uri="{BB962C8B-B14F-4D97-AF65-F5344CB8AC3E}">
        <p14:creationId xmlns:p14="http://schemas.microsoft.com/office/powerpoint/2010/main" val="2503572298"/>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15877" y="2247900"/>
            <a:ext cx="3293200" cy="939800"/>
          </a:xfrm>
        </p:spPr>
        <p:txBody>
          <a:bodyPr/>
          <a:lstStyle/>
          <a:p>
            <a:pPr lvl="1" algn="ctr"/>
            <a:r>
              <a:rPr lang="en-US" altLang="zh-TW" sz="4800">
                <a:solidFill>
                  <a:schemeClr val="bg1"/>
                </a:solidFill>
                <a:latin typeface="Arial" panose="020B0604020202020204" pitchFamily="34" charset="0"/>
                <a:ea typeface="微軟正黑體" panose="020B0604030504040204" pitchFamily="34" charset="-120"/>
                <a:sym typeface="Arial" panose="020B0604020202020204" pitchFamily="34" charset="0"/>
              </a:rPr>
              <a:t>LIVE DEMO</a:t>
            </a:r>
            <a:endParaRPr lang="en-US" sz="3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 name="副標題 2" hidden="1"/>
          <p:cNvSpPr>
            <a:spLocks noGrp="1"/>
          </p:cNvSpPr>
          <p:nvPr>
            <p:ph type="subTitle" idx="4294967295"/>
          </p:nvPr>
        </p:nvSpPr>
        <p:spPr>
          <a:xfrm>
            <a:off x="0" y="2784475"/>
            <a:ext cx="3429000" cy="468313"/>
          </a:xfrm>
        </p:spPr>
        <p:txBody>
          <a:bodyPr/>
          <a:lstStyle/>
          <a:p>
            <a:pPr marL="0" indent="0" algn="l">
              <a:lnSpc>
                <a:spcPct val="130000"/>
              </a:lnSpc>
              <a:buNone/>
            </a:pP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跨平台工作流自動化解決方案</a:t>
            </a:r>
            <a:endParaRPr lang="zh-TW">
              <a:latin typeface="Arial" panose="020B0604020202020204" pitchFamily="34" charset="0"/>
              <a:ea typeface="微軟正黑體" panose="020B0604030504040204" pitchFamily="34" charset="-120"/>
              <a:sym typeface="Arial" panose="020B0604020202020204" pitchFamily="34" charset="0"/>
            </a:endParaRPr>
          </a:p>
        </p:txBody>
      </p:sp>
      <p:pic>
        <p:nvPicPr>
          <p:cNvPr id="5" name="圖片 4" descr="一張含有 室外 的圖片&#10;&#10;自動產生的描述" hidden="1">
            <a:extLst>
              <a:ext uri="{FF2B5EF4-FFF2-40B4-BE49-F238E27FC236}">
                <a16:creationId xmlns:a16="http://schemas.microsoft.com/office/drawing/2014/main" id="{5593D327-4F06-43AA-9F27-903EB4A0AF0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43820" y="1755775"/>
            <a:ext cx="3100215" cy="1924050"/>
          </a:xfrm>
          <a:prstGeom prst="rect">
            <a:avLst/>
          </a:prstGeom>
        </p:spPr>
      </p:pic>
      <p:sp>
        <p:nvSpPr>
          <p:cNvPr id="6" name="矩形 5" hidden="1">
            <a:extLst>
              <a:ext uri="{FF2B5EF4-FFF2-40B4-BE49-F238E27FC236}">
                <a16:creationId xmlns:a16="http://schemas.microsoft.com/office/drawing/2014/main" id="{36FF875E-3289-4C12-BC37-8855E05CFA5D}"/>
              </a:ext>
            </a:extLst>
          </p:cNvPr>
          <p:cNvSpPr/>
          <p:nvPr/>
        </p:nvSpPr>
        <p:spPr>
          <a:xfrm>
            <a:off x="5757862" y="2271713"/>
            <a:ext cx="176450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zh-TW" altLang="en-US">
                <a:latin typeface="Arial" panose="020B0604020202020204" pitchFamily="34" charset="0"/>
                <a:ea typeface="微軟正黑體" panose="020B0604030504040204" pitchFamily="34" charset="-120"/>
                <a:cs typeface="Arial"/>
                <a:sym typeface="Arial" panose="020B0604020202020204" pitchFamily="34" charset="0"/>
              </a:rPr>
              <a:t>請幫忙把兩台都換成TS-233</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818333279"/>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E2AA45-927F-4233-B9CF-EB12176F4446}"/>
              </a:ext>
            </a:extLst>
          </p:cNvPr>
          <p:cNvSpPr>
            <a:spLocks noGrp="1"/>
          </p:cNvSpPr>
          <p:nvPr>
            <p:ph type="title"/>
          </p:nvPr>
        </p:nvSpPr>
        <p:spPr/>
        <p:txBody>
          <a:bodyPr>
            <a:noAutofit/>
          </a:bodyPr>
          <a:lstStyle/>
          <a:p>
            <a:r>
              <a:rPr lang="en" altLang="zh-TW" sz="3600">
                <a:solidFill>
                  <a:schemeClr val="bg1"/>
                </a:solidFill>
                <a:latin typeface="Arial" panose="020B0604020202020204" pitchFamily="34" charset="0"/>
                <a:ea typeface="微軟正黑體" panose="020B0604030504040204" pitchFamily="34" charset="-120"/>
                <a:sym typeface="Arial" panose="020B0604020202020204" pitchFamily="34" charset="0"/>
              </a:rPr>
              <a:t>myQNAPcloud Link </a:t>
            </a:r>
            <a:r>
              <a:rPr lang="zh-TW" altLang="en-US" sz="3600">
                <a:solidFill>
                  <a:schemeClr val="bg1"/>
                </a:solidFill>
                <a:latin typeface="Arial" panose="020B0604020202020204" pitchFamily="34" charset="0"/>
                <a:ea typeface="微軟正黑體" panose="020B0604030504040204" pitchFamily="34" charset="-120"/>
                <a:sym typeface="Arial" panose="020B0604020202020204" pitchFamily="34" charset="0"/>
              </a:rPr>
              <a:t>遠端連線服務，</a:t>
            </a:r>
            <a:br>
              <a:rPr lang="en-US" altLang="zh-TW" sz="3600">
                <a:solidFill>
                  <a:schemeClr val="bg1"/>
                </a:solidFill>
                <a:latin typeface="Arial" panose="020B0604020202020204" pitchFamily="34" charset="0"/>
                <a:ea typeface="微軟正黑體" panose="020B0604030504040204" pitchFamily="34" charset="-120"/>
                <a:sym typeface="Arial" panose="020B0604020202020204" pitchFamily="34" charset="0"/>
              </a:rPr>
            </a:br>
            <a:r>
              <a:rPr lang="zh-TW" altLang="en-US" sz="3600">
                <a:solidFill>
                  <a:schemeClr val="bg1"/>
                </a:solidFill>
                <a:latin typeface="Arial" panose="020B0604020202020204" pitchFamily="34" charset="0"/>
                <a:ea typeface="微軟正黑體" panose="020B0604030504040204" pitchFamily="34" charset="-120"/>
                <a:sym typeface="Arial" panose="020B0604020202020204" pitchFamily="34" charset="0"/>
              </a:rPr>
              <a:t>隨時隨地存取 </a:t>
            </a:r>
            <a:r>
              <a:rPr lang="en" altLang="zh-TW" sz="3600">
                <a:solidFill>
                  <a:schemeClr val="bg1"/>
                </a:solidFill>
                <a:latin typeface="Arial" panose="020B0604020202020204" pitchFamily="34" charset="0"/>
                <a:ea typeface="微軟正黑體" panose="020B0604030504040204" pitchFamily="34" charset="-120"/>
                <a:sym typeface="Arial" panose="020B0604020202020204" pitchFamily="34" charset="0"/>
              </a:rPr>
              <a:t>QNAP NAS</a:t>
            </a:r>
            <a:endParaRPr lang="zh-TW" sz="3600" baseline="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 name="文字方塊 2">
            <a:extLst>
              <a:ext uri="{FF2B5EF4-FFF2-40B4-BE49-F238E27FC236}">
                <a16:creationId xmlns:a16="http://schemas.microsoft.com/office/drawing/2014/main" id="{A273D2A7-F509-4399-B4F5-983AF7843885}"/>
              </a:ext>
            </a:extLst>
          </p:cNvPr>
          <p:cNvSpPr txBox="1"/>
          <p:nvPr/>
        </p:nvSpPr>
        <p:spPr>
          <a:xfrm>
            <a:off x="846667" y="1439217"/>
            <a:ext cx="4333004" cy="14407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130000"/>
              </a:lnSpc>
            </a:pPr>
            <a:r>
              <a:rPr lang="en-US" altLang="zh-TW" dirty="0" err="1">
                <a:latin typeface="Arial" panose="020B0604020202020204" pitchFamily="34" charset="0"/>
                <a:ea typeface="微軟正黑體" panose="020B0604030504040204" pitchFamily="34" charset="-120"/>
                <a:sym typeface="Arial" panose="020B0604020202020204" pitchFamily="34" charset="0"/>
              </a:rPr>
              <a:t>myQNAPcloud</a:t>
            </a:r>
            <a:r>
              <a:rPr lang="en-US" altLang="zh-TW" dirty="0">
                <a:latin typeface="Arial" panose="020B0604020202020204" pitchFamily="34" charset="0"/>
                <a:ea typeface="微軟正黑體" panose="020B0604030504040204" pitchFamily="34" charset="-120"/>
                <a:sym typeface="Arial" panose="020B0604020202020204" pitchFamily="34" charset="0"/>
              </a:rPr>
              <a:t> </a:t>
            </a:r>
            <a:r>
              <a:rPr lang="zh-TW" altLang="en-US" dirty="0">
                <a:latin typeface="Arial" panose="020B0604020202020204" pitchFamily="34" charset="0"/>
                <a:ea typeface="微軟正黑體" panose="020B0604030504040204" pitchFamily="34" charset="-120"/>
                <a:sym typeface="Arial" panose="020B0604020202020204" pitchFamily="34" charset="0"/>
              </a:rPr>
              <a:t>提供便捷安全的遠端連線</a:t>
            </a:r>
            <a:r>
              <a:rPr lang="zh-TW" altLang="en-US">
                <a:latin typeface="Arial" panose="020B0604020202020204" pitchFamily="34" charset="0"/>
                <a:ea typeface="微軟正黑體" panose="020B0604030504040204" pitchFamily="34" charset="-120"/>
                <a:sym typeface="Arial" panose="020B0604020202020204" pitchFamily="34" charset="0"/>
              </a:rPr>
              <a:t> NAS </a:t>
            </a:r>
            <a:r>
              <a:rPr lang="zh-TW" altLang="en-US" dirty="0">
                <a:latin typeface="Arial" panose="020B0604020202020204" pitchFamily="34" charset="0"/>
                <a:ea typeface="微軟正黑體" panose="020B0604030504040204" pitchFamily="34" charset="-120"/>
                <a:sym typeface="Arial" panose="020B0604020202020204" pitchFamily="34" charset="0"/>
              </a:rPr>
              <a:t>服務，讓您隨時隨地輕鬆安全存取管理您的</a:t>
            </a:r>
            <a:r>
              <a:rPr lang="zh-TW" altLang="en-US">
                <a:latin typeface="Arial" panose="020B0604020202020204" pitchFamily="34" charset="0"/>
                <a:ea typeface="微軟正黑體" panose="020B0604030504040204" pitchFamily="34" charset="-120"/>
                <a:sym typeface="Arial" panose="020B0604020202020204" pitchFamily="34" charset="0"/>
              </a:rPr>
              <a:t> </a:t>
            </a:r>
            <a:r>
              <a:rPr lang="en-US" altLang="zh-TW" dirty="0">
                <a:latin typeface="Arial" panose="020B0604020202020204" pitchFamily="34" charset="0"/>
                <a:ea typeface="微軟正黑體" panose="020B0604030504040204" pitchFamily="34" charset="-120"/>
                <a:sym typeface="Arial" panose="020B0604020202020204" pitchFamily="34" charset="0"/>
              </a:rPr>
              <a:t>QNAP NAS。</a:t>
            </a:r>
          </a:p>
          <a:p>
            <a:pPr>
              <a:lnSpc>
                <a:spcPct val="130000"/>
              </a:lnSpc>
            </a:pPr>
            <a:r>
              <a:rPr lang="zh-TW" altLang="en-US" dirty="0">
                <a:solidFill>
                  <a:srgbClr val="333333"/>
                </a:solidFill>
                <a:latin typeface="Arial" panose="020B0604020202020204" pitchFamily="34" charset="0"/>
                <a:ea typeface="微軟正黑體" panose="020B0604030504040204" pitchFamily="34" charset="-120"/>
                <a:sym typeface="Arial" panose="020B0604020202020204" pitchFamily="34" charset="0"/>
              </a:rPr>
              <a:t>無需任何複雜的路由器設定，即可連線至您的 </a:t>
            </a:r>
            <a:r>
              <a:rPr lang="en" altLang="zh-TW" dirty="0">
                <a:solidFill>
                  <a:srgbClr val="333333"/>
                </a:solidFill>
                <a:latin typeface="Arial" panose="020B0604020202020204" pitchFamily="34" charset="0"/>
                <a:ea typeface="微軟正黑體" panose="020B0604030504040204" pitchFamily="34" charset="-120"/>
                <a:sym typeface="Arial" panose="020B0604020202020204" pitchFamily="34" charset="0"/>
              </a:rPr>
              <a:t>QNAP NAS</a:t>
            </a:r>
            <a:r>
              <a:rPr lang="zh-TW" altLang="en" dirty="0">
                <a:solidFill>
                  <a:srgbClr val="333333"/>
                </a:solidFill>
                <a:latin typeface="Arial" panose="020B0604020202020204" pitchFamily="34" charset="0"/>
                <a:ea typeface="微軟正黑體" panose="020B0604030504040204" pitchFamily="34" charset="-120"/>
                <a:sym typeface="Arial" panose="020B0604020202020204" pitchFamily="34" charset="0"/>
              </a:rPr>
              <a:t>。 </a:t>
            </a:r>
            <a:r>
              <a:rPr lang="en" altLang="zh-TW" dirty="0">
                <a:solidFill>
                  <a:srgbClr val="333333"/>
                </a:solidFill>
                <a:latin typeface="Arial" panose="020B0604020202020204" pitchFamily="34" charset="0"/>
                <a:ea typeface="微軟正黑體" panose="020B0604030504040204" pitchFamily="34" charset="-120"/>
                <a:sym typeface="Arial" panose="020B0604020202020204" pitchFamily="34" charset="0"/>
              </a:rPr>
              <a:t>myQNAPcloud Link </a:t>
            </a:r>
            <a:r>
              <a:rPr lang="zh-TW" altLang="en-US" dirty="0">
                <a:solidFill>
                  <a:srgbClr val="333333"/>
                </a:solidFill>
                <a:latin typeface="Arial" panose="020B0604020202020204" pitchFamily="34" charset="0"/>
                <a:ea typeface="微軟正黑體" panose="020B0604030504040204" pitchFamily="34" charset="-120"/>
                <a:sym typeface="Arial" panose="020B0604020202020204" pitchFamily="34" charset="0"/>
              </a:rPr>
              <a:t>會根據網路環境，自動為您選擇最佳的連線方式。</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pic>
        <p:nvPicPr>
          <p:cNvPr id="4" name="圖片 4">
            <a:extLst>
              <a:ext uri="{FF2B5EF4-FFF2-40B4-BE49-F238E27FC236}">
                <a16:creationId xmlns:a16="http://schemas.microsoft.com/office/drawing/2014/main" id="{1A9ACCB7-B53E-4C46-8404-42AA7F9ECF4B}"/>
              </a:ext>
            </a:extLst>
          </p:cNvPr>
          <p:cNvPicPr>
            <a:picLocks noChangeAspect="1"/>
          </p:cNvPicPr>
          <p:nvPr/>
        </p:nvPicPr>
        <p:blipFill>
          <a:blip r:embed="rId3"/>
          <a:stretch>
            <a:fillRect/>
          </a:stretch>
        </p:blipFill>
        <p:spPr>
          <a:xfrm>
            <a:off x="1694450" y="2648031"/>
            <a:ext cx="6131466" cy="2513608"/>
          </a:xfrm>
          <a:prstGeom prst="rect">
            <a:avLst/>
          </a:prstGeom>
        </p:spPr>
      </p:pic>
      <p:grpSp>
        <p:nvGrpSpPr>
          <p:cNvPr id="11" name="群組 10">
            <a:extLst>
              <a:ext uri="{FF2B5EF4-FFF2-40B4-BE49-F238E27FC236}">
                <a16:creationId xmlns:a16="http://schemas.microsoft.com/office/drawing/2014/main" id="{D3C64C8B-3A1D-4C08-9959-E1C9421D1385}"/>
              </a:ext>
            </a:extLst>
          </p:cNvPr>
          <p:cNvGrpSpPr/>
          <p:nvPr/>
        </p:nvGrpSpPr>
        <p:grpSpPr>
          <a:xfrm>
            <a:off x="5831004" y="1613440"/>
            <a:ext cx="983841" cy="958310"/>
            <a:chOff x="6852433" y="1613440"/>
            <a:chExt cx="1214438" cy="1182923"/>
          </a:xfrm>
        </p:grpSpPr>
        <p:sp>
          <p:nvSpPr>
            <p:cNvPr id="9" name="矩形: 圓角 8">
              <a:extLst>
                <a:ext uri="{FF2B5EF4-FFF2-40B4-BE49-F238E27FC236}">
                  <a16:creationId xmlns:a16="http://schemas.microsoft.com/office/drawing/2014/main" id="{02AF204A-79A4-40C2-98B5-CD1F8CAE6D12}"/>
                </a:ext>
              </a:extLst>
            </p:cNvPr>
            <p:cNvSpPr/>
            <p:nvPr/>
          </p:nvSpPr>
          <p:spPr>
            <a:xfrm>
              <a:off x="6867624" y="1613440"/>
              <a:ext cx="1168349" cy="1182923"/>
            </a:xfrm>
            <a:prstGeom prst="roundRect">
              <a:avLst/>
            </a:prstGeom>
            <a:solidFill>
              <a:srgbClr val="CFD7E3"/>
            </a:solidFill>
            <a:ln>
              <a:noFill/>
            </a:ln>
            <a:effectLst>
              <a:outerShdw blurRad="254000" dist="1905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5" name="圖片 5">
              <a:extLst>
                <a:ext uri="{FF2B5EF4-FFF2-40B4-BE49-F238E27FC236}">
                  <a16:creationId xmlns:a16="http://schemas.microsoft.com/office/drawing/2014/main" id="{4AEC0672-2748-4865-B372-5B4E7A29E621}"/>
                </a:ext>
              </a:extLst>
            </p:cNvPr>
            <p:cNvPicPr>
              <a:picLocks noChangeAspect="1"/>
            </p:cNvPicPr>
            <p:nvPr/>
          </p:nvPicPr>
          <p:blipFill>
            <a:blip r:embed="rId4">
              <a:biLevel thresh="75000"/>
            </a:blip>
            <a:stretch>
              <a:fillRect/>
            </a:stretch>
          </p:blipFill>
          <p:spPr>
            <a:xfrm>
              <a:off x="6852433" y="1811994"/>
              <a:ext cx="1214438" cy="785813"/>
            </a:xfrm>
            <a:prstGeom prst="rect">
              <a:avLst/>
            </a:prstGeom>
          </p:spPr>
        </p:pic>
      </p:grpSp>
      <p:sp>
        <p:nvSpPr>
          <p:cNvPr id="6" name="文字方塊 5">
            <a:extLst>
              <a:ext uri="{FF2B5EF4-FFF2-40B4-BE49-F238E27FC236}">
                <a16:creationId xmlns:a16="http://schemas.microsoft.com/office/drawing/2014/main" id="{E3134DAC-CC28-49C3-B4D7-13F447446E84}"/>
              </a:ext>
            </a:extLst>
          </p:cNvPr>
          <p:cNvSpPr txBox="1"/>
          <p:nvPr/>
        </p:nvSpPr>
        <p:spPr>
          <a:xfrm>
            <a:off x="5401382" y="2779237"/>
            <a:ext cx="1687712"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1200">
                <a:latin typeface="Arial" panose="020B0604020202020204" pitchFamily="34" charset="0"/>
                <a:ea typeface="微軟正黑體" panose="020B0604030504040204" pitchFamily="34" charset="-120"/>
                <a:sym typeface="Arial" panose="020B0604020202020204" pitchFamily="34" charset="0"/>
              </a:rPr>
              <a:t>SSL </a:t>
            </a:r>
            <a:r>
              <a:rPr lang="zh-TW" altLang="en-US" sz="1200">
                <a:latin typeface="Arial" panose="020B0604020202020204" pitchFamily="34" charset="0"/>
                <a:ea typeface="微軟正黑體" panose="020B0604030504040204" pitchFamily="34" charset="-120"/>
                <a:sym typeface="Arial" panose="020B0604020202020204" pitchFamily="34" charset="0"/>
              </a:rPr>
              <a:t>憑證，安全連線</a:t>
            </a:r>
            <a:endParaRPr lang="en-US" altLang="zh-TW" sz="1200">
              <a:latin typeface="Arial" panose="020B0604020202020204" pitchFamily="34" charset="0"/>
              <a:ea typeface="微軟正黑體" panose="020B0604030504040204" pitchFamily="34" charset="-120"/>
              <a:sym typeface="Arial" panose="020B0604020202020204" pitchFamily="34" charset="0"/>
            </a:endParaRPr>
          </a:p>
        </p:txBody>
      </p:sp>
      <p:grpSp>
        <p:nvGrpSpPr>
          <p:cNvPr id="12" name="群組 11">
            <a:extLst>
              <a:ext uri="{FF2B5EF4-FFF2-40B4-BE49-F238E27FC236}">
                <a16:creationId xmlns:a16="http://schemas.microsoft.com/office/drawing/2014/main" id="{F746AAC0-A19A-4D4B-BFA1-70D3855D6B28}"/>
              </a:ext>
            </a:extLst>
          </p:cNvPr>
          <p:cNvGrpSpPr/>
          <p:nvPr/>
        </p:nvGrpSpPr>
        <p:grpSpPr>
          <a:xfrm>
            <a:off x="7089094" y="1613439"/>
            <a:ext cx="1139213" cy="958310"/>
            <a:chOff x="6746915" y="3308287"/>
            <a:chExt cx="1406227" cy="1182923"/>
          </a:xfrm>
        </p:grpSpPr>
        <p:sp>
          <p:nvSpPr>
            <p:cNvPr id="10" name="矩形: 圓角 9">
              <a:extLst>
                <a:ext uri="{FF2B5EF4-FFF2-40B4-BE49-F238E27FC236}">
                  <a16:creationId xmlns:a16="http://schemas.microsoft.com/office/drawing/2014/main" id="{B096A0ED-EAC4-475C-8420-3F4DCEEAFD6C}"/>
                </a:ext>
              </a:extLst>
            </p:cNvPr>
            <p:cNvSpPr/>
            <p:nvPr/>
          </p:nvSpPr>
          <p:spPr>
            <a:xfrm>
              <a:off x="6867624" y="3308287"/>
              <a:ext cx="1168349" cy="1182923"/>
            </a:xfrm>
            <a:prstGeom prst="roundRect">
              <a:avLst/>
            </a:prstGeom>
            <a:solidFill>
              <a:srgbClr val="CFD7E3"/>
            </a:solidFill>
            <a:ln>
              <a:noFill/>
            </a:ln>
            <a:effectLst>
              <a:outerShdw blurRad="254000" dist="1905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7" name="圖片 7" descr="一張含有 光 的圖片&#10;&#10;自動產生的描述">
              <a:extLst>
                <a:ext uri="{FF2B5EF4-FFF2-40B4-BE49-F238E27FC236}">
                  <a16:creationId xmlns:a16="http://schemas.microsoft.com/office/drawing/2014/main" id="{9F7C7DA2-DC12-416D-AEEB-91A136253C77}"/>
                </a:ext>
              </a:extLst>
            </p:cNvPr>
            <p:cNvPicPr>
              <a:picLocks noChangeAspect="1"/>
            </p:cNvPicPr>
            <p:nvPr/>
          </p:nvPicPr>
          <p:blipFill>
            <a:blip r:embed="rId5">
              <a:biLevel thresh="75000"/>
            </a:blip>
            <a:stretch>
              <a:fillRect/>
            </a:stretch>
          </p:blipFill>
          <p:spPr>
            <a:xfrm>
              <a:off x="6746915" y="3450609"/>
              <a:ext cx="1406227" cy="909911"/>
            </a:xfrm>
            <a:prstGeom prst="rect">
              <a:avLst/>
            </a:prstGeom>
          </p:spPr>
        </p:pic>
      </p:grpSp>
      <p:sp>
        <p:nvSpPr>
          <p:cNvPr id="8" name="文字方塊 7">
            <a:extLst>
              <a:ext uri="{FF2B5EF4-FFF2-40B4-BE49-F238E27FC236}">
                <a16:creationId xmlns:a16="http://schemas.microsoft.com/office/drawing/2014/main" id="{4E540557-4EBB-45EC-A19B-192B59D0661E}"/>
              </a:ext>
            </a:extLst>
          </p:cNvPr>
          <p:cNvSpPr txBox="1"/>
          <p:nvPr/>
        </p:nvSpPr>
        <p:spPr>
          <a:xfrm>
            <a:off x="6877475" y="2779236"/>
            <a:ext cx="1687712"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1200">
                <a:latin typeface="Arial" panose="020B0604020202020204" pitchFamily="34" charset="0"/>
                <a:ea typeface="微軟正黑體" panose="020B0604030504040204" pitchFamily="34" charset="-120"/>
                <a:sym typeface="Arial" panose="020B0604020202020204" pitchFamily="34" charset="0"/>
              </a:rPr>
              <a:t>存取權限控管</a:t>
            </a:r>
            <a:endParaRPr lang="en-US" altLang="zh-TW" sz="1200">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418092731"/>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a:latin typeface="Arial" panose="020B0604020202020204" pitchFamily="34" charset="0"/>
                <a:sym typeface="Arial" panose="020B0604020202020204" pitchFamily="34" charset="0"/>
              </a:rPr>
              <a:t>支援高速</a:t>
            </a:r>
            <a:r>
              <a:rPr lang="en-US" altLang="zh-TW">
                <a:latin typeface="Arial" panose="020B0604020202020204" pitchFamily="34" charset="0"/>
                <a:sym typeface="Arial" panose="020B0604020202020204" pitchFamily="34" charset="0"/>
              </a:rPr>
              <a:t>VPN</a:t>
            </a:r>
            <a:r>
              <a:rPr lang="zh-TW" altLang="en-US">
                <a:latin typeface="Arial" panose="020B0604020202020204" pitchFamily="34" charset="0"/>
                <a:sym typeface="Arial" panose="020B0604020202020204" pitchFamily="34" charset="0"/>
              </a:rPr>
              <a:t> </a:t>
            </a:r>
            <a:r>
              <a:rPr lang="en-US" altLang="zh-TW" err="1">
                <a:latin typeface="Arial" panose="020B0604020202020204" pitchFamily="34" charset="0"/>
                <a:sym typeface="Arial" panose="020B0604020202020204" pitchFamily="34" charset="0"/>
              </a:rPr>
              <a:t>WireGuard</a:t>
            </a:r>
            <a:r>
              <a:rPr lang="zh-TW" altLang="en-US">
                <a:latin typeface="Arial" panose="020B0604020202020204" pitchFamily="34" charset="0"/>
                <a:sym typeface="Arial" panose="020B0604020202020204" pitchFamily="34" charset="0"/>
              </a:rPr>
              <a:t>解決方案</a:t>
            </a:r>
          </a:p>
        </p:txBody>
      </p:sp>
      <p:sp>
        <p:nvSpPr>
          <p:cNvPr id="5" name="內容版面配置區 4"/>
          <p:cNvSpPr>
            <a:spLocks noGrp="1"/>
          </p:cNvSpPr>
          <p:nvPr>
            <p:ph idx="4294967295"/>
          </p:nvPr>
        </p:nvSpPr>
        <p:spPr>
          <a:xfrm>
            <a:off x="719999" y="2638910"/>
            <a:ext cx="3298328" cy="2109259"/>
          </a:xfrm>
        </p:spPr>
        <p:txBody>
          <a:bodyPr/>
          <a:lstStyle/>
          <a:p>
            <a:r>
              <a:rPr lang="en-US" altLang="zh-TW" sz="1600" err="1">
                <a:latin typeface="Arial" panose="020B0604020202020204" pitchFamily="34" charset="0"/>
                <a:ea typeface="微軟正黑體" panose="020B0604030504040204" pitchFamily="34" charset="-120"/>
                <a:sym typeface="Arial" panose="020B0604020202020204" pitchFamily="34" charset="0"/>
              </a:rPr>
              <a:t>WireGuard</a:t>
            </a:r>
            <a:r>
              <a:rPr lang="en-US" altLang="zh-TW" sz="1600">
                <a:latin typeface="Arial" panose="020B0604020202020204" pitchFamily="34" charset="0"/>
                <a:ea typeface="微軟正黑體" panose="020B0604030504040204" pitchFamily="34" charset="-120"/>
                <a:sym typeface="Arial" panose="020B0604020202020204" pitchFamily="34" charset="0"/>
              </a:rPr>
              <a:t>®</a:t>
            </a:r>
            <a:r>
              <a:rPr lang="zh-TW" altLang="en-US" sz="1600" dirty="0">
                <a:latin typeface="Arial" panose="020B0604020202020204" pitchFamily="34" charset="0"/>
                <a:ea typeface="微軟正黑體" panose="020B0604030504040204" pitchFamily="34" charset="-120"/>
                <a:sym typeface="Arial" panose="020B0604020202020204" pitchFamily="34" charset="0"/>
              </a:rPr>
              <a:t> </a:t>
            </a:r>
            <a:r>
              <a:rPr lang="zh-TW" altLang="en-US" sz="1600">
                <a:latin typeface="Arial" panose="020B0604020202020204" pitchFamily="34" charset="0"/>
                <a:ea typeface="微軟正黑體" panose="020B0604030504040204" pitchFamily="34" charset="-120"/>
                <a:sym typeface="Arial" panose="020B0604020202020204" pitchFamily="34" charset="0"/>
              </a:rPr>
              <a:t>提供更快的點對點</a:t>
            </a:r>
            <a:r>
              <a:rPr lang="zh-TW" altLang="en-US" sz="1600" dirty="0">
                <a:latin typeface="Arial" panose="020B0604020202020204" pitchFamily="34" charset="0"/>
                <a:ea typeface="微軟正黑體" panose="020B0604030504040204" pitchFamily="34" charset="-120"/>
                <a:sym typeface="Arial" panose="020B0604020202020204" pitchFamily="34" charset="0"/>
              </a:rPr>
              <a:t> </a:t>
            </a:r>
            <a:r>
              <a:rPr lang="en-US" altLang="zh-TW" sz="1600">
                <a:latin typeface="Arial" panose="020B0604020202020204" pitchFamily="34" charset="0"/>
                <a:ea typeface="微軟正黑體" panose="020B0604030504040204" pitchFamily="34" charset="-120"/>
                <a:sym typeface="Arial" panose="020B0604020202020204" pitchFamily="34" charset="0"/>
              </a:rPr>
              <a:t>VPN </a:t>
            </a:r>
            <a:r>
              <a:rPr lang="zh-TW" altLang="en-US" sz="1600">
                <a:latin typeface="Arial" panose="020B0604020202020204" pitchFamily="34" charset="0"/>
                <a:ea typeface="微軟正黑體" panose="020B0604030504040204" pitchFamily="34" charset="-120"/>
                <a:sym typeface="Arial" panose="020B0604020202020204" pitchFamily="34" charset="0"/>
              </a:rPr>
              <a:t>連線</a:t>
            </a:r>
            <a:endParaRPr lang="en-US" altLang="zh-TW" sz="1600">
              <a:latin typeface="Arial" panose="020B0604020202020204" pitchFamily="34" charset="0"/>
              <a:ea typeface="微軟正黑體" panose="020B0604030504040204" pitchFamily="34" charset="-120"/>
              <a:sym typeface="Arial" panose="020B0604020202020204" pitchFamily="34" charset="0"/>
            </a:endParaRPr>
          </a:p>
          <a:p>
            <a:r>
              <a:rPr lang="en-US" altLang="zh-TW" sz="1600">
                <a:latin typeface="Arial" panose="020B0604020202020204" pitchFamily="34" charset="0"/>
                <a:ea typeface="微軟正黑體" panose="020B0604030504040204" pitchFamily="34" charset="-120"/>
                <a:sym typeface="Arial" panose="020B0604020202020204" pitchFamily="34" charset="0"/>
              </a:rPr>
              <a:t>QVPN</a:t>
            </a:r>
            <a:r>
              <a:rPr lang="zh-TW" altLang="en-US" sz="1600">
                <a:latin typeface="Arial" panose="020B0604020202020204" pitchFamily="34" charset="0"/>
                <a:ea typeface="微軟正黑體" panose="020B0604030504040204" pitchFamily="34" charset="-120"/>
                <a:sym typeface="Arial" panose="020B0604020202020204" pitchFamily="34" charset="0"/>
              </a:rPr>
              <a:t> </a:t>
            </a:r>
            <a:r>
              <a:rPr lang="en-US" altLang="zh-TW" sz="1600">
                <a:latin typeface="Arial" panose="020B0604020202020204" pitchFamily="34" charset="0"/>
                <a:ea typeface="微軟正黑體" panose="020B0604030504040204" pitchFamily="34" charset="-120"/>
                <a:sym typeface="Arial" panose="020B0604020202020204" pitchFamily="34" charset="0"/>
              </a:rPr>
              <a:t>service</a:t>
            </a:r>
            <a:r>
              <a:rPr lang="zh-TW" altLang="en-US" sz="1600" dirty="0">
                <a:latin typeface="Arial" panose="020B0604020202020204" pitchFamily="34" charset="0"/>
                <a:ea typeface="微軟正黑體" panose="020B0604030504040204" pitchFamily="34" charset="-120"/>
                <a:sym typeface="Arial" panose="020B0604020202020204" pitchFamily="34" charset="0"/>
              </a:rPr>
              <a:t> </a:t>
            </a:r>
            <a:r>
              <a:rPr lang="zh-TW" altLang="en-US" sz="1600">
                <a:latin typeface="Arial" panose="020B0604020202020204" pitchFamily="34" charset="0"/>
                <a:ea typeface="微軟正黑體" panose="020B0604030504040204" pitchFamily="34" charset="-120"/>
                <a:sym typeface="Arial" panose="020B0604020202020204" pitchFamily="34" charset="0"/>
              </a:rPr>
              <a:t>可為</a:t>
            </a:r>
            <a:r>
              <a:rPr lang="en-US" altLang="zh-TW" sz="1600" err="1">
                <a:latin typeface="Arial" panose="020B0604020202020204" pitchFamily="34" charset="0"/>
                <a:ea typeface="微軟正黑體" panose="020B0604030504040204" pitchFamily="34" charset="-120"/>
                <a:sym typeface="Arial" panose="020B0604020202020204" pitchFamily="34" charset="0"/>
              </a:rPr>
              <a:t>WireGuard</a:t>
            </a:r>
            <a:r>
              <a:rPr lang="en-US" altLang="zh-TW" sz="1600">
                <a:latin typeface="Arial" panose="020B0604020202020204" pitchFamily="34" charset="0"/>
                <a:ea typeface="微軟正黑體" panose="020B0604030504040204" pitchFamily="34" charset="-120"/>
                <a:sym typeface="Arial" panose="020B0604020202020204" pitchFamily="34" charset="0"/>
              </a:rPr>
              <a:t> server/client</a:t>
            </a:r>
          </a:p>
          <a:p>
            <a:r>
              <a:rPr lang="zh-TW" altLang="en-US" sz="1600">
                <a:latin typeface="Arial" panose="020B0604020202020204" pitchFamily="34" charset="0"/>
                <a:ea typeface="微軟正黑體" panose="020B0604030504040204" pitchFamily="34" charset="-120"/>
                <a:sym typeface="Arial" panose="020B0604020202020204" pitchFamily="34" charset="0"/>
              </a:rPr>
              <a:t>搭配</a:t>
            </a:r>
            <a:r>
              <a:rPr lang="zh-TW" altLang="en-US" sz="1600" dirty="0">
                <a:latin typeface="Arial" panose="020B0604020202020204" pitchFamily="34" charset="0"/>
                <a:ea typeface="微軟正黑體" panose="020B0604030504040204" pitchFamily="34" charset="-120"/>
                <a:sym typeface="Arial" panose="020B0604020202020204" pitchFamily="34" charset="0"/>
              </a:rPr>
              <a:t> </a:t>
            </a:r>
            <a:r>
              <a:rPr lang="en-US" altLang="zh-TW" sz="1600" err="1">
                <a:latin typeface="Arial" panose="020B0604020202020204" pitchFamily="34" charset="0"/>
                <a:ea typeface="微軟正黑體" panose="020B0604030504040204" pitchFamily="34" charset="-120"/>
                <a:sym typeface="Arial" panose="020B0604020202020204" pitchFamily="34" charset="0"/>
              </a:rPr>
              <a:t>WireGuard</a:t>
            </a:r>
            <a:r>
              <a:rPr lang="zh-TW" altLang="en-US" sz="1600" dirty="0">
                <a:latin typeface="Arial" panose="020B0604020202020204" pitchFamily="34" charset="0"/>
                <a:ea typeface="微軟正黑體" panose="020B0604030504040204" pitchFamily="34" charset="-120"/>
                <a:sym typeface="Arial" panose="020B0604020202020204" pitchFamily="34" charset="0"/>
              </a:rPr>
              <a:t> </a:t>
            </a:r>
            <a:r>
              <a:rPr lang="zh-TW" altLang="en-US" sz="1600">
                <a:latin typeface="Arial" panose="020B0604020202020204" pitchFamily="34" charset="0"/>
                <a:ea typeface="微軟正黑體" panose="020B0604030504040204" pitchFamily="34" charset="-120"/>
                <a:sym typeface="Arial" panose="020B0604020202020204" pitchFamily="34" charset="0"/>
              </a:rPr>
              <a:t>支援的</a:t>
            </a:r>
            <a:r>
              <a:rPr lang="en-US" altLang="zh-TW" sz="1600">
                <a:latin typeface="Arial" panose="020B0604020202020204" pitchFamily="34" charset="0"/>
                <a:ea typeface="微軟正黑體" panose="020B0604030504040204" pitchFamily="34" charset="-120"/>
                <a:sym typeface="Arial" panose="020B0604020202020204" pitchFamily="34" charset="0"/>
              </a:rPr>
              <a:t>mobile APP</a:t>
            </a:r>
            <a:r>
              <a:rPr lang="zh-TW" altLang="en-US" sz="1600">
                <a:latin typeface="Arial" panose="020B0604020202020204" pitchFamily="34" charset="0"/>
                <a:ea typeface="微軟正黑體" panose="020B0604030504040204" pitchFamily="34" charset="-120"/>
                <a:sym typeface="Arial" panose="020B0604020202020204" pitchFamily="34" charset="0"/>
              </a:rPr>
              <a:t> 讓行動裝置也可跟</a:t>
            </a:r>
            <a:r>
              <a:rPr lang="zh-TW" altLang="en-US" sz="1600" dirty="0">
                <a:latin typeface="Arial" panose="020B0604020202020204" pitchFamily="34" charset="0"/>
                <a:ea typeface="微軟正黑體" panose="020B0604030504040204" pitchFamily="34" charset="-120"/>
                <a:sym typeface="Arial" panose="020B0604020202020204" pitchFamily="34" charset="0"/>
              </a:rPr>
              <a:t> </a:t>
            </a:r>
            <a:r>
              <a:rPr lang="en-US" altLang="zh-TW" sz="1600">
                <a:latin typeface="Arial" panose="020B0604020202020204" pitchFamily="34" charset="0"/>
                <a:ea typeface="微軟正黑體" panose="020B0604030504040204" pitchFamily="34" charset="-120"/>
                <a:sym typeface="Arial" panose="020B0604020202020204" pitchFamily="34" charset="0"/>
              </a:rPr>
              <a:t>NAS</a:t>
            </a:r>
            <a:r>
              <a:rPr lang="zh-TW" altLang="en-US" sz="1600" dirty="0">
                <a:latin typeface="Arial" panose="020B0604020202020204" pitchFamily="34" charset="0"/>
                <a:ea typeface="微軟正黑體" panose="020B0604030504040204" pitchFamily="34" charset="-120"/>
                <a:sym typeface="Arial" panose="020B0604020202020204" pitchFamily="34" charset="0"/>
              </a:rPr>
              <a:t> </a:t>
            </a:r>
            <a:r>
              <a:rPr lang="zh-TW" altLang="en-US" sz="1600">
                <a:latin typeface="Arial" panose="020B0604020202020204" pitchFamily="34" charset="0"/>
                <a:ea typeface="微軟正黑體" panose="020B0604030504040204" pitchFamily="34" charset="-120"/>
                <a:sym typeface="Arial" panose="020B0604020202020204" pitchFamily="34" charset="0"/>
              </a:rPr>
              <a:t>進行高速</a:t>
            </a:r>
            <a:r>
              <a:rPr lang="zh-TW" altLang="en-US" sz="1600" dirty="0">
                <a:latin typeface="Arial" panose="020B0604020202020204" pitchFamily="34" charset="0"/>
                <a:ea typeface="微軟正黑體" panose="020B0604030504040204" pitchFamily="34" charset="-120"/>
                <a:sym typeface="Arial" panose="020B0604020202020204" pitchFamily="34" charset="0"/>
              </a:rPr>
              <a:t> </a:t>
            </a:r>
            <a:r>
              <a:rPr lang="en-US" altLang="zh-TW" sz="1600">
                <a:latin typeface="Arial" panose="020B0604020202020204" pitchFamily="34" charset="0"/>
                <a:ea typeface="微軟正黑體" panose="020B0604030504040204" pitchFamily="34" charset="-120"/>
                <a:sym typeface="Arial" panose="020B0604020202020204" pitchFamily="34" charset="0"/>
              </a:rPr>
              <a:t>VPN</a:t>
            </a:r>
            <a:r>
              <a:rPr lang="zh-TW" altLang="en-US" sz="1600" dirty="0">
                <a:latin typeface="Arial" panose="020B0604020202020204" pitchFamily="34" charset="0"/>
                <a:ea typeface="微軟正黑體" panose="020B0604030504040204" pitchFamily="34" charset="-120"/>
                <a:sym typeface="Arial" panose="020B0604020202020204" pitchFamily="34" charset="0"/>
              </a:rPr>
              <a:t> </a:t>
            </a:r>
            <a:r>
              <a:rPr lang="zh-TW" altLang="en-US" sz="1600">
                <a:latin typeface="Arial" panose="020B0604020202020204" pitchFamily="34" charset="0"/>
                <a:ea typeface="微軟正黑體" panose="020B0604030504040204" pitchFamily="34" charset="-120"/>
                <a:sym typeface="Arial" panose="020B0604020202020204" pitchFamily="34" charset="0"/>
              </a:rPr>
              <a:t>連線</a:t>
            </a:r>
          </a:p>
        </p:txBody>
      </p:sp>
      <p:pic>
        <p:nvPicPr>
          <p:cNvPr id="6" name="圖片 5"/>
          <p:cNvPicPr>
            <a:picLocks noChangeAspect="1"/>
          </p:cNvPicPr>
          <p:nvPr/>
        </p:nvPicPr>
        <p:blipFill>
          <a:blip r:embed="rId3"/>
          <a:stretch>
            <a:fillRect/>
          </a:stretch>
        </p:blipFill>
        <p:spPr>
          <a:xfrm>
            <a:off x="4329639" y="937164"/>
            <a:ext cx="4094361" cy="1817692"/>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8" name="圖片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15243" y="2853821"/>
            <a:ext cx="1508758" cy="2289679"/>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7" name="圖片 6"/>
          <p:cNvPicPr>
            <a:picLocks noChangeAspect="1"/>
          </p:cNvPicPr>
          <p:nvPr/>
        </p:nvPicPr>
        <p:blipFill>
          <a:blip r:embed="rId5"/>
          <a:stretch>
            <a:fillRect/>
          </a:stretch>
        </p:blipFill>
        <p:spPr>
          <a:xfrm>
            <a:off x="4329640" y="2853822"/>
            <a:ext cx="2429204" cy="2299956"/>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2" name="圖片 6" descr="一張含有 文字, 標誌, 室外 的圖片&#10;&#10;自動產生的描述">
            <a:extLst>
              <a:ext uri="{FF2B5EF4-FFF2-40B4-BE49-F238E27FC236}">
                <a16:creationId xmlns:a16="http://schemas.microsoft.com/office/drawing/2014/main" id="{7185F2DF-B57D-41A7-B901-58922B63943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469960" y="1408459"/>
            <a:ext cx="1128186" cy="1090751"/>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圖片 10">
            <a:extLst>
              <a:ext uri="{FF2B5EF4-FFF2-40B4-BE49-F238E27FC236}">
                <a16:creationId xmlns:a16="http://schemas.microsoft.com/office/drawing/2014/main" id="{3C981B97-AF51-4566-9F86-F95FA9BFF97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218210" y="1408459"/>
            <a:ext cx="1090751" cy="1090751"/>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a:bevelB/>
            <a:contourClr>
              <a:srgbClr val="969696"/>
            </a:contourClr>
          </a:sp3d>
        </p:spPr>
      </p:pic>
    </p:spTree>
    <p:extLst>
      <p:ext uri="{BB962C8B-B14F-4D97-AF65-F5344CB8AC3E}">
        <p14:creationId xmlns:p14="http://schemas.microsoft.com/office/powerpoint/2010/main" val="812380421"/>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a:extLst>
              <a:ext uri="{FF2B5EF4-FFF2-40B4-BE49-F238E27FC236}">
                <a16:creationId xmlns:a16="http://schemas.microsoft.com/office/drawing/2014/main" id="{5C01B142-3E44-48BC-87FF-C41BE267E00C}"/>
              </a:ext>
            </a:extLst>
          </p:cNvPr>
          <p:cNvSpPr/>
          <p:nvPr/>
        </p:nvSpPr>
        <p:spPr>
          <a:xfrm>
            <a:off x="-152400" y="3613814"/>
            <a:ext cx="9364133"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 name="圖片 3" descr="一張含有 文字, 名片, 美工圖案, 向量圖形 的圖片&#10;&#10;自動產生的描述" hidden="1">
            <a:extLst>
              <a:ext uri="{FF2B5EF4-FFF2-40B4-BE49-F238E27FC236}">
                <a16:creationId xmlns:a16="http://schemas.microsoft.com/office/drawing/2014/main" id="{8415578A-9018-4063-8922-F3B2812FF879}"/>
              </a:ext>
            </a:extLst>
          </p:cNvPr>
          <p:cNvPicPr>
            <a:picLocks noChangeAspect="1"/>
          </p:cNvPicPr>
          <p:nvPr/>
        </p:nvPicPr>
        <p:blipFill>
          <a:blip r:embed="rId3"/>
          <a:stretch>
            <a:fillRect/>
          </a:stretch>
        </p:blipFill>
        <p:spPr>
          <a:xfrm>
            <a:off x="5761637" y="2376847"/>
            <a:ext cx="2257425" cy="2028825"/>
          </a:xfrm>
          <a:prstGeom prst="rect">
            <a:avLst/>
          </a:prstGeom>
        </p:spPr>
      </p:pic>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r>
              <a:rPr lang="zh-TW" altLang="en-US">
                <a:latin typeface="Arial" panose="020B0604020202020204" pitchFamily="34" charset="0"/>
                <a:sym typeface="Arial" panose="020B0604020202020204" pitchFamily="34" charset="0"/>
              </a:rPr>
              <a:t>HBS3 備份策略三步驟</a:t>
            </a:r>
          </a:p>
        </p:txBody>
      </p:sp>
      <p:sp>
        <p:nvSpPr>
          <p:cNvPr id="7" name="文字方塊 6">
            <a:extLst>
              <a:ext uri="{FF2B5EF4-FFF2-40B4-BE49-F238E27FC236}">
                <a16:creationId xmlns:a16="http://schemas.microsoft.com/office/drawing/2014/main" id="{0283DDE9-3DE5-49B2-993D-46F07BA33E0B}"/>
              </a:ext>
            </a:extLst>
          </p:cNvPr>
          <p:cNvSpPr txBox="1"/>
          <p:nvPr/>
        </p:nvSpPr>
        <p:spPr>
          <a:xfrm>
            <a:off x="2108623" y="930544"/>
            <a:ext cx="53906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簡單完成3-2-1的備份策略</a:t>
            </a:r>
            <a:r>
              <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及</a:t>
            </a:r>
            <a:r>
              <a:rPr 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災難復原計畫</a:t>
            </a:r>
          </a:p>
          <a:p>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3</a:t>
            </a:r>
            <a:r>
              <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 份副本、</a:t>
            </a: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2</a:t>
            </a:r>
            <a:r>
              <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 種不同備份媒體、</a:t>
            </a: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1</a:t>
            </a:r>
            <a:r>
              <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 個異地儲存</a:t>
            </a:r>
            <a:endParaRPr lang="zh-TW"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矩形 8">
            <a:extLst>
              <a:ext uri="{FF2B5EF4-FFF2-40B4-BE49-F238E27FC236}">
                <a16:creationId xmlns:a16="http://schemas.microsoft.com/office/drawing/2014/main" id="{4AD33DB1-C82B-4DF5-AA48-144A49C1BF07}"/>
              </a:ext>
            </a:extLst>
          </p:cNvPr>
          <p:cNvSpPr/>
          <p:nvPr/>
        </p:nvSpPr>
        <p:spPr>
          <a:xfrm>
            <a:off x="1510155" y="3882534"/>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Arial"/>
                <a:sym typeface="Arial" panose="020B0604020202020204" pitchFamily="34" charset="0"/>
              </a:rPr>
              <a:t>副本1</a:t>
            </a:r>
          </a:p>
          <a:p>
            <a:pPr algn="ctr"/>
            <a:r>
              <a:rPr lang="zh-TW" altLang="en-US">
                <a:latin typeface="Arial" panose="020B0604020202020204" pitchFamily="34" charset="0"/>
                <a:ea typeface="微軟正黑體" panose="020B0604030504040204" pitchFamily="34" charset="-120"/>
                <a:cs typeface="Arial"/>
                <a:sym typeface="Arial" panose="020B0604020202020204" pitchFamily="34" charset="0"/>
              </a:rPr>
              <a:t>NAS</a:t>
            </a:r>
          </a:p>
        </p:txBody>
      </p:sp>
      <p:sp>
        <p:nvSpPr>
          <p:cNvPr id="10" name="矩形 9">
            <a:extLst>
              <a:ext uri="{FF2B5EF4-FFF2-40B4-BE49-F238E27FC236}">
                <a16:creationId xmlns:a16="http://schemas.microsoft.com/office/drawing/2014/main" id="{519E5865-9734-428B-9793-118AA75E24BC}"/>
              </a:ext>
            </a:extLst>
          </p:cNvPr>
          <p:cNvSpPr/>
          <p:nvPr/>
        </p:nvSpPr>
        <p:spPr>
          <a:xfrm>
            <a:off x="2902972" y="3882534"/>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dirty="0">
                <a:latin typeface="Arial" panose="020B0604020202020204" pitchFamily="34" charset="0"/>
                <a:ea typeface="微軟正黑體" panose="020B0604030504040204" pitchFamily="34" charset="-120"/>
                <a:cs typeface="Arial"/>
                <a:sym typeface="Arial" panose="020B0604020202020204" pitchFamily="34" charset="0"/>
              </a:rPr>
              <a:t>副本2</a:t>
            </a:r>
          </a:p>
          <a:p>
            <a:pPr algn="ctr"/>
            <a:r>
              <a:rPr lang="zh-TW" altLang="en-US" dirty="0">
                <a:latin typeface="Arial" panose="020B0604020202020204" pitchFamily="34" charset="0"/>
                <a:ea typeface="微軟正黑體" panose="020B0604030504040204" pitchFamily="34" charset="-120"/>
                <a:cs typeface="Arial"/>
                <a:sym typeface="Arial" panose="020B0604020202020204" pitchFamily="34" charset="0"/>
              </a:rPr>
              <a:t>NAS異地</a:t>
            </a:r>
          </a:p>
        </p:txBody>
      </p:sp>
      <p:sp>
        <p:nvSpPr>
          <p:cNvPr id="11" name="矩形 10">
            <a:extLst>
              <a:ext uri="{FF2B5EF4-FFF2-40B4-BE49-F238E27FC236}">
                <a16:creationId xmlns:a16="http://schemas.microsoft.com/office/drawing/2014/main" id="{DE61EECD-A6E3-4446-A0CC-9EE841022503}"/>
              </a:ext>
            </a:extLst>
          </p:cNvPr>
          <p:cNvSpPr/>
          <p:nvPr/>
        </p:nvSpPr>
        <p:spPr>
          <a:xfrm>
            <a:off x="4656385" y="3882534"/>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dirty="0">
                <a:latin typeface="Arial" panose="020B0604020202020204" pitchFamily="34" charset="0"/>
                <a:ea typeface="微軟正黑體" panose="020B0604030504040204" pitchFamily="34" charset="-120"/>
                <a:cs typeface="Arial"/>
                <a:sym typeface="Arial" panose="020B0604020202020204" pitchFamily="34" charset="0"/>
              </a:rPr>
              <a:t>副本3</a:t>
            </a:r>
          </a:p>
          <a:p>
            <a:pPr algn="ctr"/>
            <a:r>
              <a:rPr lang="zh-TW" altLang="en-US" dirty="0">
                <a:latin typeface="Arial" panose="020B0604020202020204" pitchFamily="34" charset="0"/>
                <a:ea typeface="微軟正黑體" panose="020B0604030504040204" pitchFamily="34" charset="-120"/>
                <a:cs typeface="Arial"/>
                <a:sym typeface="Arial" panose="020B0604020202020204" pitchFamily="34" charset="0"/>
              </a:rPr>
              <a:t>Google Drive</a:t>
            </a:r>
          </a:p>
        </p:txBody>
      </p:sp>
      <p:pic>
        <p:nvPicPr>
          <p:cNvPr id="24" name="圖片 23">
            <a:extLst>
              <a:ext uri="{FF2B5EF4-FFF2-40B4-BE49-F238E27FC236}">
                <a16:creationId xmlns:a16="http://schemas.microsoft.com/office/drawing/2014/main" id="{DA8CE6D7-E0BA-485D-B38A-49AD0059755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42180" y="850828"/>
            <a:ext cx="866739" cy="867317"/>
          </a:xfrm>
          <a:prstGeom prst="rect">
            <a:avLst/>
          </a:prstGeom>
        </p:spPr>
      </p:pic>
      <p:pic>
        <p:nvPicPr>
          <p:cNvPr id="26" name="圖形 25">
            <a:extLst>
              <a:ext uri="{FF2B5EF4-FFF2-40B4-BE49-F238E27FC236}">
                <a16:creationId xmlns:a16="http://schemas.microsoft.com/office/drawing/2014/main" id="{C2B69622-396C-4B1A-9D7F-8331516380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62522" y="2202986"/>
            <a:ext cx="1545283" cy="1366981"/>
          </a:xfrm>
          <a:prstGeom prst="rect">
            <a:avLst/>
          </a:prstGeom>
        </p:spPr>
      </p:pic>
      <p:grpSp>
        <p:nvGrpSpPr>
          <p:cNvPr id="31" name="群組 30">
            <a:extLst>
              <a:ext uri="{FF2B5EF4-FFF2-40B4-BE49-F238E27FC236}">
                <a16:creationId xmlns:a16="http://schemas.microsoft.com/office/drawing/2014/main" id="{B9E8D2F5-42B1-4814-8694-E1FCD3014581}"/>
              </a:ext>
            </a:extLst>
          </p:cNvPr>
          <p:cNvGrpSpPr/>
          <p:nvPr/>
        </p:nvGrpSpPr>
        <p:grpSpPr>
          <a:xfrm>
            <a:off x="2223283" y="1866979"/>
            <a:ext cx="2295954" cy="1797924"/>
            <a:chOff x="3354000" y="1250018"/>
            <a:chExt cx="3995304" cy="3128658"/>
          </a:xfrm>
        </p:grpSpPr>
        <p:pic>
          <p:nvPicPr>
            <p:cNvPr id="29" name="圖片 28">
              <a:extLst>
                <a:ext uri="{FF2B5EF4-FFF2-40B4-BE49-F238E27FC236}">
                  <a16:creationId xmlns:a16="http://schemas.microsoft.com/office/drawing/2014/main" id="{39100794-F56D-470E-8E17-316EF6B9163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354000" y="1250018"/>
              <a:ext cx="3995304" cy="3128658"/>
            </a:xfrm>
            <a:prstGeom prst="rect">
              <a:avLst/>
            </a:prstGeom>
          </p:spPr>
        </p:pic>
        <p:sp>
          <p:nvSpPr>
            <p:cNvPr id="30" name="手繪多邊形: 圖案 29">
              <a:extLst>
                <a:ext uri="{FF2B5EF4-FFF2-40B4-BE49-F238E27FC236}">
                  <a16:creationId xmlns:a16="http://schemas.microsoft.com/office/drawing/2014/main" id="{BE045A8C-C637-4F00-BE3D-17A046F08C5C}"/>
                </a:ext>
              </a:extLst>
            </p:cNvPr>
            <p:cNvSpPr/>
            <p:nvPr/>
          </p:nvSpPr>
          <p:spPr>
            <a:xfrm>
              <a:off x="4227418" y="1411060"/>
              <a:ext cx="402203" cy="2802413"/>
            </a:xfrm>
            <a:custGeom>
              <a:avLst/>
              <a:gdLst>
                <a:gd name="connsiteX0" fmla="*/ 1355725 w 1355725"/>
                <a:gd name="connsiteY0" fmla="*/ 0 h 2816225"/>
                <a:gd name="connsiteX1" fmla="*/ 12700 w 1355725"/>
                <a:gd name="connsiteY1" fmla="*/ 184150 h 2816225"/>
                <a:gd name="connsiteX2" fmla="*/ 0 w 1355725"/>
                <a:gd name="connsiteY2" fmla="*/ 2651125 h 2816225"/>
                <a:gd name="connsiteX3" fmla="*/ 57150 w 1355725"/>
                <a:gd name="connsiteY3" fmla="*/ 2660650 h 2816225"/>
                <a:gd name="connsiteX4" fmla="*/ 57150 w 1355725"/>
                <a:gd name="connsiteY4" fmla="*/ 2689225 h 2816225"/>
                <a:gd name="connsiteX5" fmla="*/ 120650 w 1355725"/>
                <a:gd name="connsiteY5" fmla="*/ 2705100 h 2816225"/>
                <a:gd name="connsiteX6" fmla="*/ 323850 w 1355725"/>
                <a:gd name="connsiteY6" fmla="*/ 2682875 h 2816225"/>
                <a:gd name="connsiteX7" fmla="*/ 1333500 w 1355725"/>
                <a:gd name="connsiteY7" fmla="*/ 2816225 h 2816225"/>
                <a:gd name="connsiteX8" fmla="*/ 1355725 w 1355725"/>
                <a:gd name="connsiteY8" fmla="*/ 0 h 2816225"/>
                <a:gd name="connsiteX0" fmla="*/ 1355725 w 1355725"/>
                <a:gd name="connsiteY0" fmla="*/ 0 h 2816225"/>
                <a:gd name="connsiteX1" fmla="*/ 26000 w 1355725"/>
                <a:gd name="connsiteY1" fmla="*/ 134425 h 2816225"/>
                <a:gd name="connsiteX2" fmla="*/ 0 w 1355725"/>
                <a:gd name="connsiteY2" fmla="*/ 2651125 h 2816225"/>
                <a:gd name="connsiteX3" fmla="*/ 57150 w 1355725"/>
                <a:gd name="connsiteY3" fmla="*/ 2660650 h 2816225"/>
                <a:gd name="connsiteX4" fmla="*/ 57150 w 1355725"/>
                <a:gd name="connsiteY4" fmla="*/ 2689225 h 2816225"/>
                <a:gd name="connsiteX5" fmla="*/ 120650 w 1355725"/>
                <a:gd name="connsiteY5" fmla="*/ 2705100 h 2816225"/>
                <a:gd name="connsiteX6" fmla="*/ 323850 w 1355725"/>
                <a:gd name="connsiteY6" fmla="*/ 2682875 h 2816225"/>
                <a:gd name="connsiteX7" fmla="*/ 1333500 w 1355725"/>
                <a:gd name="connsiteY7" fmla="*/ 2816225 h 2816225"/>
                <a:gd name="connsiteX8" fmla="*/ 1355725 w 1355725"/>
                <a:gd name="connsiteY8" fmla="*/ 0 h 2816225"/>
                <a:gd name="connsiteX0" fmla="*/ 1382337 w 1382337"/>
                <a:gd name="connsiteY0" fmla="*/ 0 h 2802413"/>
                <a:gd name="connsiteX1" fmla="*/ 26000 w 1382337"/>
                <a:gd name="connsiteY1" fmla="*/ 120613 h 2802413"/>
                <a:gd name="connsiteX2" fmla="*/ 0 w 1382337"/>
                <a:gd name="connsiteY2" fmla="*/ 2637313 h 2802413"/>
                <a:gd name="connsiteX3" fmla="*/ 57150 w 1382337"/>
                <a:gd name="connsiteY3" fmla="*/ 2646838 h 2802413"/>
                <a:gd name="connsiteX4" fmla="*/ 57150 w 1382337"/>
                <a:gd name="connsiteY4" fmla="*/ 2675413 h 2802413"/>
                <a:gd name="connsiteX5" fmla="*/ 120650 w 1382337"/>
                <a:gd name="connsiteY5" fmla="*/ 2691288 h 2802413"/>
                <a:gd name="connsiteX6" fmla="*/ 323850 w 1382337"/>
                <a:gd name="connsiteY6" fmla="*/ 2669063 h 2802413"/>
                <a:gd name="connsiteX7" fmla="*/ 1333500 w 1382337"/>
                <a:gd name="connsiteY7" fmla="*/ 2802413 h 2802413"/>
                <a:gd name="connsiteX8" fmla="*/ 1382337 w 1382337"/>
                <a:gd name="connsiteY8" fmla="*/ 0 h 2802413"/>
                <a:gd name="connsiteX0" fmla="*/ 1382337 w 1382337"/>
                <a:gd name="connsiteY0" fmla="*/ 0 h 2802413"/>
                <a:gd name="connsiteX1" fmla="*/ 26000 w 1382337"/>
                <a:gd name="connsiteY1" fmla="*/ 120613 h 2802413"/>
                <a:gd name="connsiteX2" fmla="*/ 0 w 1382337"/>
                <a:gd name="connsiteY2" fmla="*/ 2637313 h 2802413"/>
                <a:gd name="connsiteX3" fmla="*/ 57150 w 1382337"/>
                <a:gd name="connsiteY3" fmla="*/ 2646838 h 2802413"/>
                <a:gd name="connsiteX4" fmla="*/ 57150 w 1382337"/>
                <a:gd name="connsiteY4" fmla="*/ 2675413 h 2802413"/>
                <a:gd name="connsiteX5" fmla="*/ 120650 w 1382337"/>
                <a:gd name="connsiteY5" fmla="*/ 2691288 h 2802413"/>
                <a:gd name="connsiteX6" fmla="*/ 323850 w 1382337"/>
                <a:gd name="connsiteY6" fmla="*/ 2669063 h 2802413"/>
                <a:gd name="connsiteX7" fmla="*/ 1333500 w 1382337"/>
                <a:gd name="connsiteY7" fmla="*/ 2802413 h 2802413"/>
                <a:gd name="connsiteX8" fmla="*/ 1382337 w 1382337"/>
                <a:gd name="connsiteY8" fmla="*/ 0 h 2802413"/>
                <a:gd name="connsiteX0" fmla="*/ 1382337 w 1382337"/>
                <a:gd name="connsiteY0" fmla="*/ 0 h 2802413"/>
                <a:gd name="connsiteX1" fmla="*/ 26000 w 1382337"/>
                <a:gd name="connsiteY1" fmla="*/ 120613 h 2802413"/>
                <a:gd name="connsiteX2" fmla="*/ 0 w 1382337"/>
                <a:gd name="connsiteY2" fmla="*/ 2637313 h 2802413"/>
                <a:gd name="connsiteX3" fmla="*/ 57150 w 1382337"/>
                <a:gd name="connsiteY3" fmla="*/ 2646838 h 2802413"/>
                <a:gd name="connsiteX4" fmla="*/ 57150 w 1382337"/>
                <a:gd name="connsiteY4" fmla="*/ 2675413 h 2802413"/>
                <a:gd name="connsiteX5" fmla="*/ 120650 w 1382337"/>
                <a:gd name="connsiteY5" fmla="*/ 2691288 h 2802413"/>
                <a:gd name="connsiteX6" fmla="*/ 323850 w 1382337"/>
                <a:gd name="connsiteY6" fmla="*/ 2669063 h 2802413"/>
                <a:gd name="connsiteX7" fmla="*/ 1333500 w 1382337"/>
                <a:gd name="connsiteY7" fmla="*/ 2802413 h 2802413"/>
                <a:gd name="connsiteX8" fmla="*/ 1382337 w 1382337"/>
                <a:gd name="connsiteY8" fmla="*/ 0 h 2802413"/>
                <a:gd name="connsiteX0" fmla="*/ 1382337 w 1382337"/>
                <a:gd name="connsiteY0" fmla="*/ 0 h 2802413"/>
                <a:gd name="connsiteX1" fmla="*/ 26000 w 1382337"/>
                <a:gd name="connsiteY1" fmla="*/ 120613 h 2802413"/>
                <a:gd name="connsiteX2" fmla="*/ 0 w 1382337"/>
                <a:gd name="connsiteY2" fmla="*/ 2637313 h 2802413"/>
                <a:gd name="connsiteX3" fmla="*/ 57150 w 1382337"/>
                <a:gd name="connsiteY3" fmla="*/ 2646838 h 2802413"/>
                <a:gd name="connsiteX4" fmla="*/ 57150 w 1382337"/>
                <a:gd name="connsiteY4" fmla="*/ 2675413 h 2802413"/>
                <a:gd name="connsiteX5" fmla="*/ 120650 w 1382337"/>
                <a:gd name="connsiteY5" fmla="*/ 2691288 h 2802413"/>
                <a:gd name="connsiteX6" fmla="*/ 323851 w 1382337"/>
                <a:gd name="connsiteY6" fmla="*/ 2793376 h 2802413"/>
                <a:gd name="connsiteX7" fmla="*/ 1333500 w 1382337"/>
                <a:gd name="connsiteY7" fmla="*/ 2802413 h 2802413"/>
                <a:gd name="connsiteX8" fmla="*/ 1382337 w 1382337"/>
                <a:gd name="connsiteY8" fmla="*/ 0 h 2802413"/>
                <a:gd name="connsiteX0" fmla="*/ 1793918 w 1793918"/>
                <a:gd name="connsiteY0" fmla="*/ 0 h 2802413"/>
                <a:gd name="connsiteX1" fmla="*/ 437581 w 1793918"/>
                <a:gd name="connsiteY1" fmla="*/ 120613 h 2802413"/>
                <a:gd name="connsiteX2" fmla="*/ 411581 w 1793918"/>
                <a:gd name="connsiteY2" fmla="*/ 2637313 h 2802413"/>
                <a:gd name="connsiteX3" fmla="*/ 468731 w 1793918"/>
                <a:gd name="connsiteY3" fmla="*/ 2646838 h 2802413"/>
                <a:gd name="connsiteX4" fmla="*/ 468731 w 1793918"/>
                <a:gd name="connsiteY4" fmla="*/ 2675413 h 2802413"/>
                <a:gd name="connsiteX5" fmla="*/ 0 w 1793918"/>
                <a:gd name="connsiteY5" fmla="*/ 2782450 h 2802413"/>
                <a:gd name="connsiteX6" fmla="*/ 735432 w 1793918"/>
                <a:gd name="connsiteY6" fmla="*/ 2793376 h 2802413"/>
                <a:gd name="connsiteX7" fmla="*/ 1745081 w 1793918"/>
                <a:gd name="connsiteY7" fmla="*/ 2802413 h 2802413"/>
                <a:gd name="connsiteX8" fmla="*/ 1793918 w 1793918"/>
                <a:gd name="connsiteY8" fmla="*/ 0 h 2802413"/>
                <a:gd name="connsiteX0" fmla="*/ 1937261 w 1937261"/>
                <a:gd name="connsiteY0" fmla="*/ 0 h 2802413"/>
                <a:gd name="connsiteX1" fmla="*/ 580924 w 1937261"/>
                <a:gd name="connsiteY1" fmla="*/ 120613 h 2802413"/>
                <a:gd name="connsiteX2" fmla="*/ 554924 w 1937261"/>
                <a:gd name="connsiteY2" fmla="*/ 2637313 h 2802413"/>
                <a:gd name="connsiteX3" fmla="*/ 612074 w 1937261"/>
                <a:gd name="connsiteY3" fmla="*/ 2646838 h 2802413"/>
                <a:gd name="connsiteX4" fmla="*/ 0 w 1937261"/>
                <a:gd name="connsiteY4" fmla="*/ 2761051 h 2802413"/>
                <a:gd name="connsiteX5" fmla="*/ 143343 w 1937261"/>
                <a:gd name="connsiteY5" fmla="*/ 2782450 h 2802413"/>
                <a:gd name="connsiteX6" fmla="*/ 878775 w 1937261"/>
                <a:gd name="connsiteY6" fmla="*/ 2793376 h 2802413"/>
                <a:gd name="connsiteX7" fmla="*/ 1888424 w 1937261"/>
                <a:gd name="connsiteY7" fmla="*/ 2802413 h 2802413"/>
                <a:gd name="connsiteX8" fmla="*/ 1937261 w 1937261"/>
                <a:gd name="connsiteY8" fmla="*/ 0 h 2802413"/>
                <a:gd name="connsiteX0" fmla="*/ 1937261 w 1937261"/>
                <a:gd name="connsiteY0" fmla="*/ 0 h 2802413"/>
                <a:gd name="connsiteX1" fmla="*/ 554313 w 1937261"/>
                <a:gd name="connsiteY1" fmla="*/ 115088 h 2802413"/>
                <a:gd name="connsiteX2" fmla="*/ 554924 w 1937261"/>
                <a:gd name="connsiteY2" fmla="*/ 2637313 h 2802413"/>
                <a:gd name="connsiteX3" fmla="*/ 612074 w 1937261"/>
                <a:gd name="connsiteY3" fmla="*/ 2646838 h 2802413"/>
                <a:gd name="connsiteX4" fmla="*/ 0 w 1937261"/>
                <a:gd name="connsiteY4" fmla="*/ 2761051 h 2802413"/>
                <a:gd name="connsiteX5" fmla="*/ 143343 w 1937261"/>
                <a:gd name="connsiteY5" fmla="*/ 2782450 h 2802413"/>
                <a:gd name="connsiteX6" fmla="*/ 878775 w 1937261"/>
                <a:gd name="connsiteY6" fmla="*/ 2793376 h 2802413"/>
                <a:gd name="connsiteX7" fmla="*/ 1888424 w 1937261"/>
                <a:gd name="connsiteY7" fmla="*/ 2802413 h 2802413"/>
                <a:gd name="connsiteX8" fmla="*/ 1937261 w 1937261"/>
                <a:gd name="connsiteY8" fmla="*/ 0 h 2802413"/>
                <a:gd name="connsiteX0" fmla="*/ 1937261 w 1937261"/>
                <a:gd name="connsiteY0" fmla="*/ 0 h 2802413"/>
                <a:gd name="connsiteX1" fmla="*/ 554313 w 1937261"/>
                <a:gd name="connsiteY1" fmla="*/ 115088 h 2802413"/>
                <a:gd name="connsiteX2" fmla="*/ 554924 w 1937261"/>
                <a:gd name="connsiteY2" fmla="*/ 2637313 h 2802413"/>
                <a:gd name="connsiteX3" fmla="*/ 612074 w 1937261"/>
                <a:gd name="connsiteY3" fmla="*/ 2646838 h 2802413"/>
                <a:gd name="connsiteX4" fmla="*/ 0 w 1937261"/>
                <a:gd name="connsiteY4" fmla="*/ 2761051 h 2802413"/>
                <a:gd name="connsiteX5" fmla="*/ 143343 w 1937261"/>
                <a:gd name="connsiteY5" fmla="*/ 2782450 h 2802413"/>
                <a:gd name="connsiteX6" fmla="*/ 878775 w 1937261"/>
                <a:gd name="connsiteY6" fmla="*/ 2793376 h 2802413"/>
                <a:gd name="connsiteX7" fmla="*/ 1888424 w 1937261"/>
                <a:gd name="connsiteY7" fmla="*/ 2802413 h 2802413"/>
                <a:gd name="connsiteX8" fmla="*/ 1937261 w 1937261"/>
                <a:gd name="connsiteY8" fmla="*/ 0 h 280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7261" h="2802413">
                  <a:moveTo>
                    <a:pt x="1937261" y="0"/>
                  </a:moveTo>
                  <a:cubicBezTo>
                    <a:pt x="1383141" y="55859"/>
                    <a:pt x="1148354" y="64754"/>
                    <a:pt x="554313" y="115088"/>
                  </a:cubicBezTo>
                  <a:cubicBezTo>
                    <a:pt x="550080" y="937413"/>
                    <a:pt x="559157" y="1814988"/>
                    <a:pt x="554924" y="2637313"/>
                  </a:cubicBezTo>
                  <a:lnTo>
                    <a:pt x="612074" y="2646838"/>
                  </a:lnTo>
                  <a:lnTo>
                    <a:pt x="0" y="2761051"/>
                  </a:lnTo>
                  <a:lnTo>
                    <a:pt x="143343" y="2782450"/>
                  </a:lnTo>
                  <a:lnTo>
                    <a:pt x="878775" y="2793376"/>
                  </a:lnTo>
                  <a:lnTo>
                    <a:pt x="1888424" y="2802413"/>
                  </a:lnTo>
                  <a:lnTo>
                    <a:pt x="1937261" y="0"/>
                  </a:lnTo>
                  <a:close/>
                </a:path>
              </a:pathLst>
            </a:custGeom>
            <a:gradFill>
              <a:gsLst>
                <a:gs pos="47000">
                  <a:srgbClr val="825F93">
                    <a:alpha val="63000"/>
                  </a:srgbClr>
                </a:gs>
                <a:gs pos="100000">
                  <a:srgbClr val="F8F8F8">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pic>
        <p:nvPicPr>
          <p:cNvPr id="28" name="圖片 3" hidden="1">
            <a:extLst>
              <a:ext uri="{FF2B5EF4-FFF2-40B4-BE49-F238E27FC236}">
                <a16:creationId xmlns:a16="http://schemas.microsoft.com/office/drawing/2014/main" id="{43ABC559-699D-4044-B8BA-E86890AF06E7}"/>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008919" y="1737918"/>
            <a:ext cx="1674534" cy="2389076"/>
          </a:xfrm>
          <a:prstGeom prst="rect">
            <a:avLst/>
          </a:prstGeom>
        </p:spPr>
      </p:pic>
      <p:pic>
        <p:nvPicPr>
          <p:cNvPr id="35" name="圖片 34">
            <a:extLst>
              <a:ext uri="{FF2B5EF4-FFF2-40B4-BE49-F238E27FC236}">
                <a16:creationId xmlns:a16="http://schemas.microsoft.com/office/drawing/2014/main" id="{5BAE7C08-66FD-402B-B4DB-549AB40DEFE4}"/>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85768" y="1810489"/>
            <a:ext cx="2206260" cy="1854414"/>
          </a:xfrm>
          <a:prstGeom prst="rect">
            <a:avLst/>
          </a:prstGeom>
        </p:spPr>
      </p:pic>
      <p:sp>
        <p:nvSpPr>
          <p:cNvPr id="19" name="矩形: 圓角 18">
            <a:extLst>
              <a:ext uri="{FF2B5EF4-FFF2-40B4-BE49-F238E27FC236}">
                <a16:creationId xmlns:a16="http://schemas.microsoft.com/office/drawing/2014/main" id="{8DF07A18-6EF2-463A-970D-F1B193F69BD0}"/>
              </a:ext>
            </a:extLst>
          </p:cNvPr>
          <p:cNvSpPr/>
          <p:nvPr/>
        </p:nvSpPr>
        <p:spPr>
          <a:xfrm>
            <a:off x="235430" y="3847660"/>
            <a:ext cx="1096142" cy="365856"/>
          </a:xfrm>
          <a:prstGeom prst="roundRect">
            <a:avLst/>
          </a:prstGeom>
          <a:solidFill>
            <a:srgbClr val="97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3</a:t>
            </a:r>
            <a:r>
              <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rPr>
              <a:t>個副本</a:t>
            </a:r>
          </a:p>
        </p:txBody>
      </p:sp>
      <p:sp>
        <p:nvSpPr>
          <p:cNvPr id="20" name="矩形: 圓角 19">
            <a:extLst>
              <a:ext uri="{FF2B5EF4-FFF2-40B4-BE49-F238E27FC236}">
                <a16:creationId xmlns:a16="http://schemas.microsoft.com/office/drawing/2014/main" id="{B99A8038-4CFC-45F0-951E-260C018507A5}"/>
              </a:ext>
            </a:extLst>
          </p:cNvPr>
          <p:cNvSpPr/>
          <p:nvPr/>
        </p:nvSpPr>
        <p:spPr>
          <a:xfrm>
            <a:off x="6403166" y="2202986"/>
            <a:ext cx="1096142" cy="365856"/>
          </a:xfrm>
          <a:prstGeom prst="roundRect">
            <a:avLst/>
          </a:prstGeom>
          <a:solidFill>
            <a:srgbClr val="97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2</a:t>
            </a:r>
            <a:r>
              <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rPr>
              <a:t>種媒體</a:t>
            </a:r>
          </a:p>
        </p:txBody>
      </p:sp>
      <p:sp>
        <p:nvSpPr>
          <p:cNvPr id="23" name="矩形: 圓角 22">
            <a:extLst>
              <a:ext uri="{FF2B5EF4-FFF2-40B4-BE49-F238E27FC236}">
                <a16:creationId xmlns:a16="http://schemas.microsoft.com/office/drawing/2014/main" id="{BED6C61E-3577-40C5-B77B-B51E9F8047D3}"/>
              </a:ext>
            </a:extLst>
          </p:cNvPr>
          <p:cNvSpPr/>
          <p:nvPr/>
        </p:nvSpPr>
        <p:spPr>
          <a:xfrm>
            <a:off x="3014291" y="4410852"/>
            <a:ext cx="1096142" cy="365856"/>
          </a:xfrm>
          <a:prstGeom prst="roundRect">
            <a:avLst/>
          </a:prstGeom>
          <a:solidFill>
            <a:srgbClr val="97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1</a:t>
            </a:r>
            <a:r>
              <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rPr>
              <a:t>個異地</a:t>
            </a:r>
          </a:p>
        </p:txBody>
      </p:sp>
      <p:cxnSp>
        <p:nvCxnSpPr>
          <p:cNvPr id="33" name="接點: 肘形 29">
            <a:extLst>
              <a:ext uri="{FF2B5EF4-FFF2-40B4-BE49-F238E27FC236}">
                <a16:creationId xmlns:a16="http://schemas.microsoft.com/office/drawing/2014/main" id="{0B3D62F8-81CD-4117-B48D-80C172818A80}"/>
              </a:ext>
            </a:extLst>
          </p:cNvPr>
          <p:cNvCxnSpPr>
            <a:cxnSpLocks/>
            <a:stCxn id="20" idx="1"/>
          </p:cNvCxnSpPr>
          <p:nvPr/>
        </p:nvCxnSpPr>
        <p:spPr>
          <a:xfrm rot="10800000">
            <a:off x="4221752" y="2020058"/>
            <a:ext cx="2181414" cy="365856"/>
          </a:xfrm>
          <a:prstGeom prst="bentConnector3">
            <a:avLst>
              <a:gd name="adj1" fmla="val 18950"/>
            </a:avLst>
          </a:prstGeom>
          <a:noFill/>
          <a:ln w="12700" cap="flat" cmpd="sng">
            <a:solidFill>
              <a:srgbClr val="97FFFE"/>
            </a:solidFill>
            <a:prstDash val="solid"/>
            <a:round/>
            <a:headEnd type="none" w="sm" len="sm"/>
            <a:tailEnd type="oval" w="sm" len="sm"/>
          </a:ln>
          <a:effectLst/>
        </p:spPr>
      </p:cxnSp>
      <p:cxnSp>
        <p:nvCxnSpPr>
          <p:cNvPr id="39" name="接點: 肘形 29">
            <a:extLst>
              <a:ext uri="{FF2B5EF4-FFF2-40B4-BE49-F238E27FC236}">
                <a16:creationId xmlns:a16="http://schemas.microsoft.com/office/drawing/2014/main" id="{FF2821F3-7C7A-4350-A648-66FA3148BE5A}"/>
              </a:ext>
            </a:extLst>
          </p:cNvPr>
          <p:cNvCxnSpPr>
            <a:cxnSpLocks/>
            <a:stCxn id="20" idx="1"/>
          </p:cNvCxnSpPr>
          <p:nvPr/>
        </p:nvCxnSpPr>
        <p:spPr>
          <a:xfrm rot="10800000" flipV="1">
            <a:off x="5988472" y="2385914"/>
            <a:ext cx="414694" cy="424654"/>
          </a:xfrm>
          <a:prstGeom prst="bentConnector2">
            <a:avLst/>
          </a:prstGeom>
          <a:noFill/>
          <a:ln w="12700" cap="flat" cmpd="sng">
            <a:solidFill>
              <a:srgbClr val="97FFFE"/>
            </a:solidFill>
            <a:prstDash val="solid"/>
            <a:round/>
            <a:headEnd type="none" w="sm" len="sm"/>
            <a:tailEnd type="oval" w="sm" len="sm"/>
          </a:ln>
          <a:effectLst/>
        </p:spPr>
      </p:cxnSp>
      <p:sp>
        <p:nvSpPr>
          <p:cNvPr id="47" name="矩形: 圓角 46">
            <a:extLst>
              <a:ext uri="{FF2B5EF4-FFF2-40B4-BE49-F238E27FC236}">
                <a16:creationId xmlns:a16="http://schemas.microsoft.com/office/drawing/2014/main" id="{C8A8FF02-0478-4466-B365-1E39B5B18AE4}"/>
              </a:ext>
            </a:extLst>
          </p:cNvPr>
          <p:cNvSpPr/>
          <p:nvPr/>
        </p:nvSpPr>
        <p:spPr>
          <a:xfrm>
            <a:off x="1867321" y="3918617"/>
            <a:ext cx="589266" cy="232597"/>
          </a:xfrm>
          <a:prstGeom prst="roundRect">
            <a:avLst/>
          </a:prstGeom>
          <a:noFill/>
          <a:ln w="9525">
            <a:solidFill>
              <a:srgbClr val="97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8" name="矩形: 圓角 47">
            <a:extLst>
              <a:ext uri="{FF2B5EF4-FFF2-40B4-BE49-F238E27FC236}">
                <a16:creationId xmlns:a16="http://schemas.microsoft.com/office/drawing/2014/main" id="{75006654-9569-40E5-88B5-FA122EC1857F}"/>
              </a:ext>
            </a:extLst>
          </p:cNvPr>
          <p:cNvSpPr/>
          <p:nvPr/>
        </p:nvSpPr>
        <p:spPr>
          <a:xfrm>
            <a:off x="3231348" y="3918617"/>
            <a:ext cx="589266" cy="232597"/>
          </a:xfrm>
          <a:prstGeom prst="roundRect">
            <a:avLst/>
          </a:prstGeom>
          <a:noFill/>
          <a:ln w="9525">
            <a:solidFill>
              <a:srgbClr val="97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9" name="矩形: 圓角 48">
            <a:extLst>
              <a:ext uri="{FF2B5EF4-FFF2-40B4-BE49-F238E27FC236}">
                <a16:creationId xmlns:a16="http://schemas.microsoft.com/office/drawing/2014/main" id="{0B41740C-86BD-4807-9741-8FEE03FDA21B}"/>
              </a:ext>
            </a:extLst>
          </p:cNvPr>
          <p:cNvSpPr/>
          <p:nvPr/>
        </p:nvSpPr>
        <p:spPr>
          <a:xfrm>
            <a:off x="5009871" y="3918617"/>
            <a:ext cx="589266" cy="232597"/>
          </a:xfrm>
          <a:prstGeom prst="roundRect">
            <a:avLst/>
          </a:prstGeom>
          <a:noFill/>
          <a:ln w="9525">
            <a:solidFill>
              <a:srgbClr val="97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52" name="接點: 肘形 29">
            <a:extLst>
              <a:ext uri="{FF2B5EF4-FFF2-40B4-BE49-F238E27FC236}">
                <a16:creationId xmlns:a16="http://schemas.microsoft.com/office/drawing/2014/main" id="{C75A9922-A807-49F0-8D8D-C412DF907738}"/>
              </a:ext>
            </a:extLst>
          </p:cNvPr>
          <p:cNvCxnSpPr>
            <a:cxnSpLocks/>
            <a:stCxn id="48" idx="1"/>
          </p:cNvCxnSpPr>
          <p:nvPr/>
        </p:nvCxnSpPr>
        <p:spPr>
          <a:xfrm flipH="1" flipV="1">
            <a:off x="2456588" y="4030588"/>
            <a:ext cx="774760" cy="4328"/>
          </a:xfrm>
          <a:prstGeom prst="straightConnector1">
            <a:avLst/>
          </a:prstGeom>
          <a:noFill/>
          <a:ln w="12700" cap="flat" cmpd="sng">
            <a:solidFill>
              <a:srgbClr val="97FFFE"/>
            </a:solidFill>
            <a:prstDash val="solid"/>
            <a:round/>
            <a:headEnd type="none" w="sm" len="sm"/>
            <a:tailEnd type="none" w="sm" len="sm"/>
          </a:ln>
          <a:effectLst/>
        </p:spPr>
      </p:cxnSp>
      <p:cxnSp>
        <p:nvCxnSpPr>
          <p:cNvPr id="54" name="接點: 肘形 29">
            <a:extLst>
              <a:ext uri="{FF2B5EF4-FFF2-40B4-BE49-F238E27FC236}">
                <a16:creationId xmlns:a16="http://schemas.microsoft.com/office/drawing/2014/main" id="{36AEB6C0-D746-437D-8954-18C2B6EA6972}"/>
              </a:ext>
            </a:extLst>
          </p:cNvPr>
          <p:cNvCxnSpPr>
            <a:cxnSpLocks/>
          </p:cNvCxnSpPr>
          <p:nvPr/>
        </p:nvCxnSpPr>
        <p:spPr>
          <a:xfrm flipH="1" flipV="1">
            <a:off x="1093860" y="4030588"/>
            <a:ext cx="774760" cy="4328"/>
          </a:xfrm>
          <a:prstGeom prst="straightConnector1">
            <a:avLst/>
          </a:prstGeom>
          <a:noFill/>
          <a:ln w="12700" cap="flat" cmpd="sng">
            <a:solidFill>
              <a:srgbClr val="97FFFE"/>
            </a:solidFill>
            <a:prstDash val="solid"/>
            <a:round/>
            <a:headEnd type="none" w="sm" len="sm"/>
            <a:tailEnd type="none" w="sm" len="sm"/>
          </a:ln>
          <a:effectLst/>
        </p:spPr>
      </p:cxnSp>
      <p:cxnSp>
        <p:nvCxnSpPr>
          <p:cNvPr id="55" name="接點: 肘形 29">
            <a:extLst>
              <a:ext uri="{FF2B5EF4-FFF2-40B4-BE49-F238E27FC236}">
                <a16:creationId xmlns:a16="http://schemas.microsoft.com/office/drawing/2014/main" id="{68E7504F-4839-458A-BD1D-A18AF7C5834A}"/>
              </a:ext>
            </a:extLst>
          </p:cNvPr>
          <p:cNvCxnSpPr>
            <a:cxnSpLocks/>
          </p:cNvCxnSpPr>
          <p:nvPr/>
        </p:nvCxnSpPr>
        <p:spPr>
          <a:xfrm flipH="1">
            <a:off x="3820614" y="4030588"/>
            <a:ext cx="1189257" cy="0"/>
          </a:xfrm>
          <a:prstGeom prst="straightConnector1">
            <a:avLst/>
          </a:prstGeom>
          <a:noFill/>
          <a:ln w="12700" cap="flat" cmpd="sng">
            <a:solidFill>
              <a:srgbClr val="97FFFE"/>
            </a:solidFill>
            <a:prstDash val="solid"/>
            <a:round/>
            <a:headEnd type="none" w="sm" len="sm"/>
            <a:tailEnd type="none" w="sm" len="sm"/>
          </a:ln>
          <a:effectLst/>
        </p:spPr>
      </p:cxnSp>
      <p:pic>
        <p:nvPicPr>
          <p:cNvPr id="58" name="圖形 57">
            <a:extLst>
              <a:ext uri="{FF2B5EF4-FFF2-40B4-BE49-F238E27FC236}">
                <a16:creationId xmlns:a16="http://schemas.microsoft.com/office/drawing/2014/main" id="{7E2EE9BC-8427-44FA-9C1F-BC629564955B}"/>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805190" y="3343406"/>
            <a:ext cx="693514" cy="529242"/>
          </a:xfrm>
          <a:prstGeom prst="rect">
            <a:avLst/>
          </a:prstGeom>
        </p:spPr>
      </p:pic>
      <p:pic>
        <p:nvPicPr>
          <p:cNvPr id="59" name="圖形 58">
            <a:extLst>
              <a:ext uri="{FF2B5EF4-FFF2-40B4-BE49-F238E27FC236}">
                <a16:creationId xmlns:a16="http://schemas.microsoft.com/office/drawing/2014/main" id="{B68C1807-2056-459B-B8F1-C7370D6982B4}"/>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172415" y="3343406"/>
            <a:ext cx="693514" cy="529242"/>
          </a:xfrm>
          <a:prstGeom prst="rect">
            <a:avLst/>
          </a:prstGeom>
        </p:spPr>
      </p:pic>
      <p:pic>
        <p:nvPicPr>
          <p:cNvPr id="60" name="圖形 59">
            <a:extLst>
              <a:ext uri="{FF2B5EF4-FFF2-40B4-BE49-F238E27FC236}">
                <a16:creationId xmlns:a16="http://schemas.microsoft.com/office/drawing/2014/main" id="{FC6F5B43-8D89-4C19-A341-1C16952934E5}"/>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957747" y="3343406"/>
            <a:ext cx="693514" cy="529242"/>
          </a:xfrm>
          <a:prstGeom prst="rect">
            <a:avLst/>
          </a:prstGeom>
        </p:spPr>
      </p:pic>
      <p:sp>
        <p:nvSpPr>
          <p:cNvPr id="34" name="矩形 33" hidden="1">
            <a:extLst>
              <a:ext uri="{FF2B5EF4-FFF2-40B4-BE49-F238E27FC236}">
                <a16:creationId xmlns:a16="http://schemas.microsoft.com/office/drawing/2014/main" id="{36FF875E-3289-4C12-BC37-8855E05CFA5D}"/>
              </a:ext>
            </a:extLst>
          </p:cNvPr>
          <p:cNvSpPr/>
          <p:nvPr/>
        </p:nvSpPr>
        <p:spPr>
          <a:xfrm>
            <a:off x="2936081" y="2378869"/>
            <a:ext cx="176450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zh-TW" altLang="en-US">
                <a:latin typeface="Arial" panose="020B0604020202020204" pitchFamily="34" charset="0"/>
                <a:ea typeface="微軟正黑體" panose="020B0604030504040204" pitchFamily="34" charset="-120"/>
                <a:cs typeface="Arial"/>
                <a:sym typeface="Arial" panose="020B0604020202020204" pitchFamily="34" charset="0"/>
              </a:rPr>
              <a:t>請幫忙把兩台都換成TS-233</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4" name="圖片 3">
            <a:extLst>
              <a:ext uri="{FF2B5EF4-FFF2-40B4-BE49-F238E27FC236}">
                <a16:creationId xmlns:a16="http://schemas.microsoft.com/office/drawing/2014/main" id="{77486D25-792D-47D6-AACD-88C2AA8E3BDB}"/>
              </a:ext>
            </a:extLst>
          </p:cNvPr>
          <p:cNvPicPr>
            <a:picLocks noChangeAspect="1"/>
          </p:cNvPicPr>
          <p:nvPr/>
        </p:nvPicPr>
        <p:blipFill>
          <a:blip r:embed="rId12"/>
          <a:stretch>
            <a:fillRect/>
          </a:stretch>
        </p:blipFill>
        <p:spPr>
          <a:xfrm>
            <a:off x="6178425" y="4334398"/>
            <a:ext cx="2910840" cy="525329"/>
          </a:xfrm>
          <a:prstGeom prst="rect">
            <a:avLst/>
          </a:prstGeom>
        </p:spPr>
      </p:pic>
      <p:sp>
        <p:nvSpPr>
          <p:cNvPr id="32" name="文字方塊 31">
            <a:extLst>
              <a:ext uri="{FF2B5EF4-FFF2-40B4-BE49-F238E27FC236}">
                <a16:creationId xmlns:a16="http://schemas.microsoft.com/office/drawing/2014/main" id="{5D5F2133-2D7C-4EB0-9CEB-055A274BE4D2}"/>
              </a:ext>
            </a:extLst>
          </p:cNvPr>
          <p:cNvSpPr txBox="1"/>
          <p:nvPr/>
        </p:nvSpPr>
        <p:spPr>
          <a:xfrm>
            <a:off x="6101689" y="2680826"/>
            <a:ext cx="3105684" cy="1620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zh-TW" altLang="en-US"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政府級別的備份</a:t>
            </a:r>
            <a:r>
              <a:rPr lang="en-US" alt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3-2-1</a:t>
            </a:r>
            <a:r>
              <a:rPr lang="zh-TW" altLang="en-US"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策略</a:t>
            </a:r>
            <a:endParaRPr lang="en-US" alt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600"/>
              </a:spcBef>
            </a:pP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由美國電腦緊急應變小組</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(US-CERT)</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提供的備份策略。備份</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3-2-1</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原則，建議使用者可參考設置，可達到政府單位級別的資料安全性</a:t>
            </a:r>
            <a:endPar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 name="文字方塊 4">
            <a:extLst>
              <a:ext uri="{FF2B5EF4-FFF2-40B4-BE49-F238E27FC236}">
                <a16:creationId xmlns:a16="http://schemas.microsoft.com/office/drawing/2014/main" id="{04D1ED85-D1E5-424B-96F7-BCDD4D36FAA5}"/>
              </a:ext>
            </a:extLst>
          </p:cNvPr>
          <p:cNvSpPr txBox="1"/>
          <p:nvPr/>
        </p:nvSpPr>
        <p:spPr>
          <a:xfrm>
            <a:off x="5197897" y="4837360"/>
            <a:ext cx="4093915" cy="338554"/>
          </a:xfrm>
          <a:prstGeom prst="rect">
            <a:avLst/>
          </a:prstGeom>
          <a:noFill/>
        </p:spPr>
        <p:txBody>
          <a:bodyPr wrap="square" rtlCol="0">
            <a:spAutoFit/>
          </a:bodyPr>
          <a:lstStyle/>
          <a:p>
            <a:r>
              <a:rPr lang="en-US" altLang="zh-TW" sz="800">
                <a:solidFill>
                  <a:schemeClr val="bg1">
                    <a:lumMod val="65000"/>
                  </a:schemeClr>
                </a:solidFill>
                <a:latin typeface="Arial" panose="020B0604020202020204" pitchFamily="34" charset="0"/>
                <a:ea typeface="微軟正黑體" panose="020B0604030504040204" pitchFamily="34" charset="-120"/>
                <a:cs typeface="+mn-ea"/>
                <a:sym typeface="Arial" panose="020B0604020202020204" pitchFamily="34" charset="0"/>
              </a:rPr>
              <a:t>https://www.cisa.gov/uscert/sites/default/files/publications/data_backup_options.pdf</a:t>
            </a:r>
          </a:p>
          <a:p>
            <a:endParaRPr lang="zh-TW" altLang="en-US" sz="800">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874558289"/>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D8CFEE-2A9B-4536-AE4B-177FDF17067E}"/>
              </a:ext>
            </a:extLst>
          </p:cNvPr>
          <p:cNvSpPr>
            <a:spLocks noGrp="1"/>
          </p:cNvSpPr>
          <p:nvPr>
            <p:ph type="title"/>
          </p:nvPr>
        </p:nvSpPr>
        <p:spPr>
          <a:xfrm>
            <a:off x="1" y="265500"/>
            <a:ext cx="9143999" cy="572700"/>
          </a:xfrm>
        </p:spPr>
        <p:txBody>
          <a:bodyPr/>
          <a:lstStyle/>
          <a:p>
            <a:r>
              <a:rPr lang="en-US" altLang="zh-TW" sz="3600" dirty="0"/>
              <a:t>HBS3</a:t>
            </a:r>
            <a:r>
              <a:rPr lang="zh-TW" altLang="en-US" sz="3600" dirty="0"/>
              <a:t>多樣化的通訊協定備份與資料同步</a:t>
            </a:r>
          </a:p>
        </p:txBody>
      </p:sp>
      <p:graphicFrame>
        <p:nvGraphicFramePr>
          <p:cNvPr id="3" name="表格 3">
            <a:extLst>
              <a:ext uri="{FF2B5EF4-FFF2-40B4-BE49-F238E27FC236}">
                <a16:creationId xmlns:a16="http://schemas.microsoft.com/office/drawing/2014/main" id="{A013BE73-84BE-4DAF-8F22-61DE01BD12AA}"/>
              </a:ext>
            </a:extLst>
          </p:cNvPr>
          <p:cNvGraphicFramePr>
            <a:graphicFrameLocks noGrp="1"/>
          </p:cNvGraphicFramePr>
          <p:nvPr>
            <p:extLst>
              <p:ext uri="{D42A27DB-BD31-4B8C-83A1-F6EECF244321}">
                <p14:modId xmlns:p14="http://schemas.microsoft.com/office/powerpoint/2010/main" val="938810002"/>
              </p:ext>
            </p:extLst>
          </p:nvPr>
        </p:nvGraphicFramePr>
        <p:xfrm>
          <a:off x="743049" y="3058022"/>
          <a:ext cx="7494899" cy="1888998"/>
        </p:xfrm>
        <a:graphic>
          <a:graphicData uri="http://schemas.openxmlformats.org/drawingml/2006/table">
            <a:tbl>
              <a:tblPr firstRow="1" bandRow="1">
                <a:tableStyleId>{89A306BD-BB34-47A6-921B-74BF2CEABD79}</a:tableStyleId>
              </a:tblPr>
              <a:tblGrid>
                <a:gridCol w="1941891">
                  <a:extLst>
                    <a:ext uri="{9D8B030D-6E8A-4147-A177-3AD203B41FA5}">
                      <a16:colId xmlns:a16="http://schemas.microsoft.com/office/drawing/2014/main" val="1530507717"/>
                    </a:ext>
                  </a:extLst>
                </a:gridCol>
                <a:gridCol w="1388252">
                  <a:extLst>
                    <a:ext uri="{9D8B030D-6E8A-4147-A177-3AD203B41FA5}">
                      <a16:colId xmlns:a16="http://schemas.microsoft.com/office/drawing/2014/main" val="1461929736"/>
                    </a:ext>
                  </a:extLst>
                </a:gridCol>
                <a:gridCol w="1388252">
                  <a:extLst>
                    <a:ext uri="{9D8B030D-6E8A-4147-A177-3AD203B41FA5}">
                      <a16:colId xmlns:a16="http://schemas.microsoft.com/office/drawing/2014/main" val="262406912"/>
                    </a:ext>
                  </a:extLst>
                </a:gridCol>
                <a:gridCol w="1388252">
                  <a:extLst>
                    <a:ext uri="{9D8B030D-6E8A-4147-A177-3AD203B41FA5}">
                      <a16:colId xmlns:a16="http://schemas.microsoft.com/office/drawing/2014/main" val="4160530597"/>
                    </a:ext>
                  </a:extLst>
                </a:gridCol>
                <a:gridCol w="1388252">
                  <a:extLst>
                    <a:ext uri="{9D8B030D-6E8A-4147-A177-3AD203B41FA5}">
                      <a16:colId xmlns:a16="http://schemas.microsoft.com/office/drawing/2014/main" val="3790980353"/>
                    </a:ext>
                  </a:extLst>
                </a:gridCol>
              </a:tblGrid>
              <a:tr h="264033">
                <a:tc>
                  <a:txBody>
                    <a:bodyPr/>
                    <a:lstStyle/>
                    <a:p>
                      <a:endParaRPr lang="zh-TW" altLang="en-US" sz="1100" dirty="0">
                        <a:solidFill>
                          <a:schemeClr val="bg1"/>
                        </a:solidFill>
                      </a:endParaRPr>
                    </a:p>
                  </a:txBody>
                  <a:tcP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zh-TW" altLang="en-US" sz="1400" b="1" dirty="0">
                          <a:solidFill>
                            <a:schemeClr val="bg1"/>
                          </a:solidFill>
                        </a:rPr>
                        <a:t>備份</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zh-TW" altLang="en-US" sz="1400" b="1" dirty="0">
                          <a:solidFill>
                            <a:schemeClr val="bg1"/>
                          </a:solidFill>
                        </a:rPr>
                        <a:t>單向同步</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zh-TW" altLang="en-US" sz="1400" b="1" dirty="0">
                          <a:solidFill>
                            <a:schemeClr val="bg1"/>
                          </a:solidFill>
                        </a:rPr>
                        <a:t>主動式同步</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zh-TW" altLang="en-US" sz="1400" b="1" dirty="0">
                          <a:solidFill>
                            <a:schemeClr val="bg1"/>
                          </a:solidFill>
                        </a:rPr>
                        <a:t>雙向同步</a:t>
                      </a:r>
                    </a:p>
                  </a:txBody>
                  <a:tcP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530750302"/>
                  </a:ext>
                </a:extLst>
              </a:tr>
              <a:tr h="264033">
                <a:tc>
                  <a:txBody>
                    <a:bodyPr/>
                    <a:lstStyle/>
                    <a:p>
                      <a:r>
                        <a:rPr lang="zh-TW" altLang="en-US" sz="1100" dirty="0">
                          <a:solidFill>
                            <a:schemeClr val="bg1"/>
                          </a:solidFill>
                        </a:rPr>
                        <a:t>本地端 </a:t>
                      </a:r>
                      <a:r>
                        <a:rPr lang="en-US" altLang="zh-TW" sz="1100" dirty="0">
                          <a:solidFill>
                            <a:schemeClr val="bg1"/>
                          </a:solidFill>
                        </a:rPr>
                        <a:t>NAS</a:t>
                      </a:r>
                      <a:endParaRPr lang="zh-TW" altLang="en-US" sz="1100" dirty="0">
                        <a:solidFill>
                          <a:schemeClr val="bg1"/>
                        </a:solidFill>
                      </a:endParaRPr>
                    </a:p>
                  </a:txBody>
                  <a:tcP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zh-TW" altLang="en-US" sz="1100" dirty="0">
                          <a:solidFill>
                            <a:schemeClr val="bg1"/>
                          </a:solidFill>
                        </a:rPr>
                        <a:t>支援</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zh-TW" altLang="en-US" sz="1100" dirty="0">
                          <a:solidFill>
                            <a:schemeClr val="bg1"/>
                          </a:solidFill>
                        </a:rPr>
                        <a:t>支援</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100" dirty="0">
                          <a:solidFill>
                            <a:schemeClr val="bg1"/>
                          </a:solidFill>
                        </a:rPr>
                        <a:t>支援</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100" dirty="0">
                          <a:solidFill>
                            <a:schemeClr val="bg1"/>
                          </a:solidFill>
                        </a:rPr>
                        <a:t>-</a:t>
                      </a:r>
                      <a:endParaRPr lang="zh-TW" altLang="en-US" sz="1100" dirty="0">
                        <a:solidFill>
                          <a:schemeClr val="bg1"/>
                        </a:solidFill>
                      </a:endParaRPr>
                    </a:p>
                  </a:txBody>
                  <a:tcP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2796492625"/>
                  </a:ext>
                </a:extLst>
              </a:tr>
              <a:tr h="264033">
                <a:tc>
                  <a:txBody>
                    <a:bodyPr/>
                    <a:lstStyle/>
                    <a:p>
                      <a:r>
                        <a:rPr lang="zh-TW" altLang="en-US" sz="1100" dirty="0">
                          <a:solidFill>
                            <a:schemeClr val="bg1"/>
                          </a:solidFill>
                        </a:rPr>
                        <a:t>遠端</a:t>
                      </a:r>
                      <a:r>
                        <a:rPr lang="en-US" altLang="zh-TW" sz="1100" dirty="0">
                          <a:solidFill>
                            <a:schemeClr val="bg1"/>
                          </a:solidFill>
                        </a:rPr>
                        <a:t>QNAP</a:t>
                      </a:r>
                      <a:r>
                        <a:rPr lang="zh-TW" altLang="en-US" sz="1100" dirty="0">
                          <a:solidFill>
                            <a:schemeClr val="bg1"/>
                          </a:solidFill>
                        </a:rPr>
                        <a:t> </a:t>
                      </a:r>
                      <a:r>
                        <a:rPr lang="en-US" altLang="zh-TW" sz="1100" dirty="0">
                          <a:solidFill>
                            <a:schemeClr val="bg1"/>
                          </a:solidFill>
                        </a:rPr>
                        <a:t>NAS</a:t>
                      </a:r>
                      <a:r>
                        <a:rPr lang="zh-TW" altLang="en-US" sz="1100" dirty="0">
                          <a:solidFill>
                            <a:schemeClr val="bg1"/>
                          </a:solidFill>
                        </a:rPr>
                        <a:t> </a:t>
                      </a:r>
                      <a:r>
                        <a:rPr lang="en-US" altLang="zh-TW" sz="1100" dirty="0">
                          <a:solidFill>
                            <a:schemeClr val="bg1"/>
                          </a:solidFill>
                        </a:rPr>
                        <a:t>(RTRR)</a:t>
                      </a:r>
                      <a:endParaRPr lang="zh-TW" altLang="en-US" sz="1100" dirty="0">
                        <a:solidFill>
                          <a:schemeClr val="bg1"/>
                        </a:solidFill>
                      </a:endParaRPr>
                    </a:p>
                  </a:txBody>
                  <a:tcP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zh-TW" altLang="en-US" sz="1100" dirty="0">
                          <a:solidFill>
                            <a:schemeClr val="bg1"/>
                          </a:solidFill>
                        </a:rPr>
                        <a:t>支援</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100" b="0" i="0" u="none" strike="noStrike" kern="0" cap="none" spc="0" normalizeH="0" baseline="0" noProof="0" dirty="0">
                          <a:ln>
                            <a:noFill/>
                          </a:ln>
                          <a:solidFill>
                            <a:srgbClr val="FFFFFF"/>
                          </a:solidFill>
                          <a:effectLst/>
                          <a:uLnTx/>
                          <a:uFillTx/>
                          <a:latin typeface="Arial"/>
                          <a:cs typeface="Arial"/>
                          <a:sym typeface="Arial"/>
                        </a:rPr>
                        <a:t>支援</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100" dirty="0">
                          <a:solidFill>
                            <a:schemeClr val="bg1"/>
                          </a:solidFill>
                        </a:rPr>
                        <a:t>-</a:t>
                      </a:r>
                      <a:endParaRPr lang="zh-TW" altLang="en-US" sz="1100"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100">
                          <a:solidFill>
                            <a:schemeClr val="bg1"/>
                          </a:solidFill>
                        </a:rPr>
                        <a:t>支援</a:t>
                      </a:r>
                      <a:endParaRPr lang="zh-TW" altLang="en-US" sz="1100" dirty="0">
                        <a:solidFill>
                          <a:schemeClr val="bg1"/>
                        </a:solidFill>
                      </a:endParaRPr>
                    </a:p>
                  </a:txBody>
                  <a:tcP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4059531306"/>
                  </a:ext>
                </a:extLst>
              </a:tr>
              <a:tr h="264033">
                <a:tc>
                  <a:txBody>
                    <a:bodyPr/>
                    <a:lstStyle/>
                    <a:p>
                      <a:r>
                        <a:rPr lang="en-US" altLang="zh-TW" sz="1100">
                          <a:solidFill>
                            <a:schemeClr val="bg1"/>
                          </a:solidFill>
                        </a:rPr>
                        <a:t>Rsync</a:t>
                      </a:r>
                      <a:r>
                        <a:rPr lang="zh-TW" altLang="en-US" sz="1100">
                          <a:solidFill>
                            <a:schemeClr val="bg1"/>
                          </a:solidFill>
                        </a:rPr>
                        <a:t> 伺服器</a:t>
                      </a:r>
                      <a:endParaRPr lang="zh-TW" altLang="en-US" sz="1100" dirty="0">
                        <a:solidFill>
                          <a:schemeClr val="bg1"/>
                        </a:solidFill>
                      </a:endParaRPr>
                    </a:p>
                  </a:txBody>
                  <a:tcP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en-US" altLang="zh-TW" sz="1100" dirty="0">
                          <a:solidFill>
                            <a:schemeClr val="bg1"/>
                          </a:solidFill>
                        </a:rPr>
                        <a:t>-</a:t>
                      </a:r>
                      <a:endParaRPr lang="zh-TW" altLang="en-US" sz="1100"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100" b="0" i="0" u="none" strike="noStrike" kern="0" cap="none" spc="0" normalizeH="0" baseline="0" noProof="0" dirty="0">
                          <a:ln>
                            <a:noFill/>
                          </a:ln>
                          <a:solidFill>
                            <a:srgbClr val="FFFFFF"/>
                          </a:solidFill>
                          <a:effectLst/>
                          <a:uLnTx/>
                          <a:uFillTx/>
                          <a:latin typeface="Arial"/>
                          <a:cs typeface="Arial"/>
                          <a:sym typeface="Arial"/>
                        </a:rPr>
                        <a:t>支援</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en-US" altLang="zh-TW" sz="1100" dirty="0">
                          <a:solidFill>
                            <a:schemeClr val="bg1"/>
                          </a:solidFill>
                        </a:rPr>
                        <a:t>-</a:t>
                      </a:r>
                      <a:endParaRPr lang="zh-TW" altLang="en-US" sz="1100"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en-US" altLang="zh-TW" sz="1100" dirty="0">
                          <a:solidFill>
                            <a:schemeClr val="bg1"/>
                          </a:solidFill>
                        </a:rPr>
                        <a:t>-</a:t>
                      </a:r>
                      <a:endParaRPr lang="zh-TW" altLang="en-US" sz="1100" dirty="0">
                        <a:solidFill>
                          <a:schemeClr val="bg1"/>
                        </a:solidFill>
                      </a:endParaRPr>
                    </a:p>
                  </a:txBody>
                  <a:tcP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2194283037"/>
                  </a:ext>
                </a:extLst>
              </a:tr>
              <a:tr h="264033">
                <a:tc>
                  <a:txBody>
                    <a:bodyPr/>
                    <a:lstStyle/>
                    <a:p>
                      <a:r>
                        <a:rPr lang="en-US" altLang="zh-TW" sz="1100">
                          <a:solidFill>
                            <a:schemeClr val="bg1"/>
                          </a:solidFill>
                        </a:rPr>
                        <a:t>FTP</a:t>
                      </a:r>
                      <a:r>
                        <a:rPr lang="zh-TW" altLang="en-US" sz="1100">
                          <a:solidFill>
                            <a:schemeClr val="bg1"/>
                          </a:solidFill>
                        </a:rPr>
                        <a:t> 伺服器</a:t>
                      </a:r>
                      <a:endParaRPr lang="en-US" altLang="zh-TW" sz="1100" dirty="0">
                        <a:solidFill>
                          <a:schemeClr val="bg1"/>
                        </a:solidFill>
                      </a:endParaRPr>
                    </a:p>
                  </a:txBody>
                  <a:tcP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100" dirty="0">
                          <a:solidFill>
                            <a:schemeClr val="bg1"/>
                          </a:solidFill>
                        </a:rPr>
                        <a:t>-</a:t>
                      </a:r>
                      <a:endParaRPr lang="zh-TW" altLang="en-US" sz="1100"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100" b="0" i="0" u="none" strike="noStrike" kern="0" cap="none" spc="0" normalizeH="0" baseline="0" noProof="0">
                          <a:ln>
                            <a:noFill/>
                          </a:ln>
                          <a:solidFill>
                            <a:srgbClr val="FFFFFF"/>
                          </a:solidFill>
                          <a:effectLst/>
                          <a:uLnTx/>
                          <a:uFillTx/>
                          <a:latin typeface="Arial"/>
                          <a:cs typeface="Arial"/>
                          <a:sym typeface="Arial"/>
                        </a:rPr>
                        <a:t>支援</a:t>
                      </a:r>
                      <a:endParaRPr kumimoji="0" lang="zh-TW" altLang="en-US" sz="1100" b="0" i="0" u="none" strike="noStrike" kern="0" cap="none" spc="0" normalizeH="0" baseline="0" noProof="0" dirty="0">
                        <a:ln>
                          <a:noFill/>
                        </a:ln>
                        <a:solidFill>
                          <a:srgbClr val="FFFFFF"/>
                        </a:solidFill>
                        <a:effectLst/>
                        <a:uLnTx/>
                        <a:uFillTx/>
                        <a:latin typeface="Arial"/>
                        <a:cs typeface="Arial"/>
                        <a:sym typeface="Aria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100">
                          <a:solidFill>
                            <a:schemeClr val="bg1"/>
                          </a:solidFill>
                        </a:rPr>
                        <a:t>支援</a:t>
                      </a:r>
                      <a:endParaRPr lang="zh-TW" altLang="en-US" sz="1100"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altLang="zh-TW" sz="1100" dirty="0">
                          <a:solidFill>
                            <a:schemeClr val="bg1"/>
                          </a:solidFill>
                        </a:rPr>
                        <a:t>-</a:t>
                      </a:r>
                      <a:endParaRPr lang="zh-TW" altLang="en-US" sz="1100" dirty="0">
                        <a:solidFill>
                          <a:schemeClr val="bg1"/>
                        </a:solidFill>
                      </a:endParaRPr>
                    </a:p>
                  </a:txBody>
                  <a:tcP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229568414"/>
                  </a:ext>
                </a:extLst>
              </a:tr>
              <a:tr h="264033">
                <a:tc>
                  <a:txBody>
                    <a:bodyPr/>
                    <a:lstStyle/>
                    <a:p>
                      <a:r>
                        <a:rPr lang="en-US" altLang="zh-TW" sz="1100" dirty="0">
                          <a:solidFill>
                            <a:schemeClr val="bg1"/>
                          </a:solidFill>
                        </a:rPr>
                        <a:t>CIFS/SMB</a:t>
                      </a:r>
                      <a:r>
                        <a:rPr lang="zh-TW" altLang="en-US" sz="1100" dirty="0">
                          <a:solidFill>
                            <a:schemeClr val="bg1"/>
                          </a:solidFill>
                        </a:rPr>
                        <a:t> 伺服器</a:t>
                      </a:r>
                      <a:endParaRPr lang="en-US" altLang="zh-TW" sz="1100" dirty="0">
                        <a:solidFill>
                          <a:schemeClr val="bg1"/>
                        </a:solidFill>
                      </a:endParaRPr>
                    </a:p>
                  </a:txBody>
                  <a:tcP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100" dirty="0">
                          <a:solidFill>
                            <a:schemeClr val="bg1"/>
                          </a:solidFill>
                        </a:rPr>
                        <a:t>-</a:t>
                      </a:r>
                      <a:endParaRPr lang="zh-TW" altLang="en-US" sz="1100"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100" b="0" i="0" u="none" strike="noStrike" kern="0" cap="none" spc="0" normalizeH="0" baseline="0" noProof="0" dirty="0">
                          <a:ln>
                            <a:noFill/>
                          </a:ln>
                          <a:solidFill>
                            <a:srgbClr val="FFFFFF"/>
                          </a:solidFill>
                          <a:effectLst/>
                          <a:uLnTx/>
                          <a:uFillTx/>
                          <a:latin typeface="Arial"/>
                          <a:cs typeface="Arial"/>
                          <a:sym typeface="Arial"/>
                        </a:rPr>
                        <a:t>支援</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100" dirty="0">
                          <a:solidFill>
                            <a:schemeClr val="bg1"/>
                          </a:solidFill>
                        </a:rPr>
                        <a:t>支援</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en-US" altLang="zh-TW" sz="1100" dirty="0">
                          <a:solidFill>
                            <a:schemeClr val="bg1"/>
                          </a:solidFill>
                        </a:rPr>
                        <a:t>-</a:t>
                      </a:r>
                      <a:endParaRPr lang="zh-TW" altLang="en-US" sz="1100" dirty="0">
                        <a:solidFill>
                          <a:schemeClr val="bg1"/>
                        </a:solidFill>
                      </a:endParaRPr>
                    </a:p>
                  </a:txBody>
                  <a:tcP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3769669362"/>
                  </a:ext>
                </a:extLst>
              </a:tr>
              <a:tr h="264033">
                <a:tc>
                  <a:txBody>
                    <a:bodyPr/>
                    <a:lstStyle/>
                    <a:p>
                      <a:r>
                        <a:rPr lang="zh-TW" altLang="en-US" sz="1100">
                          <a:solidFill>
                            <a:schemeClr val="bg1"/>
                          </a:solidFill>
                        </a:rPr>
                        <a:t>雲端服務</a:t>
                      </a:r>
                      <a:endParaRPr lang="zh-TW" altLang="en-US" sz="1100" dirty="0">
                        <a:solidFill>
                          <a:schemeClr val="bg1"/>
                        </a:solidFill>
                      </a:endParaRPr>
                    </a:p>
                  </a:txBody>
                  <a:tcP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zh-TW" altLang="en-US" sz="1100" dirty="0">
                          <a:solidFill>
                            <a:schemeClr val="bg1"/>
                          </a:solidFill>
                        </a:rPr>
                        <a:t>支援</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100" b="0" i="0" u="none" strike="noStrike" kern="0" cap="none" spc="0" normalizeH="0" baseline="0" noProof="0" dirty="0">
                          <a:ln>
                            <a:noFill/>
                          </a:ln>
                          <a:solidFill>
                            <a:srgbClr val="FFFFFF"/>
                          </a:solidFill>
                          <a:effectLst/>
                          <a:uLnTx/>
                          <a:uFillTx/>
                          <a:latin typeface="Arial"/>
                          <a:cs typeface="Arial"/>
                          <a:sym typeface="Arial"/>
                        </a:rPr>
                        <a:t>支援</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100" dirty="0">
                          <a:solidFill>
                            <a:schemeClr val="bg1"/>
                          </a:solidFill>
                        </a:rPr>
                        <a:t>支援</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100" dirty="0">
                          <a:solidFill>
                            <a:schemeClr val="bg1"/>
                          </a:solidFill>
                        </a:rPr>
                        <a:t>支援</a:t>
                      </a:r>
                    </a:p>
                  </a:txBody>
                  <a:tcP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752254113"/>
                  </a:ext>
                </a:extLst>
              </a:tr>
            </a:tbl>
          </a:graphicData>
        </a:graphic>
      </p:graphicFrame>
      <p:pic>
        <p:nvPicPr>
          <p:cNvPr id="5" name="圖片 7">
            <a:extLst>
              <a:ext uri="{FF2B5EF4-FFF2-40B4-BE49-F238E27FC236}">
                <a16:creationId xmlns:a16="http://schemas.microsoft.com/office/drawing/2014/main" id="{9ED0C1F8-2758-416F-95A8-56080AA8432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61355" y="970974"/>
            <a:ext cx="1996333" cy="1018735"/>
          </a:xfrm>
          <a:prstGeom prst="rect">
            <a:avLst/>
          </a:prstGeom>
          <a:ln w="28575">
            <a:headEnd type="triangle" w="med" len="med"/>
            <a:tailEnd type="triangle" w="med" len="med"/>
          </a:ln>
        </p:spPr>
      </p:pic>
      <p:pic>
        <p:nvPicPr>
          <p:cNvPr id="7" name="圖片 9">
            <a:extLst>
              <a:ext uri="{FF2B5EF4-FFF2-40B4-BE49-F238E27FC236}">
                <a16:creationId xmlns:a16="http://schemas.microsoft.com/office/drawing/2014/main" id="{AD18DD7E-3BCD-4AB2-B817-F8EAB86EFC53}"/>
              </a:ext>
            </a:extLst>
          </p:cNvPr>
          <p:cNvPicPr>
            <a:picLocks noChangeAspect="1"/>
          </p:cNvPicPr>
          <p:nvPr/>
        </p:nvPicPr>
        <p:blipFill>
          <a:blip r:embed="rId4"/>
          <a:stretch>
            <a:fillRect/>
          </a:stretch>
        </p:blipFill>
        <p:spPr>
          <a:xfrm>
            <a:off x="3590317" y="939654"/>
            <a:ext cx="1996333" cy="1059670"/>
          </a:xfrm>
          <a:prstGeom prst="rect">
            <a:avLst/>
          </a:prstGeom>
          <a:ln w="28575">
            <a:headEnd type="triangle" w="med" len="med"/>
            <a:tailEnd type="triangle" w="med" len="med"/>
          </a:ln>
        </p:spPr>
      </p:pic>
      <p:sp>
        <p:nvSpPr>
          <p:cNvPr id="8" name="文字方塊 7">
            <a:extLst>
              <a:ext uri="{FF2B5EF4-FFF2-40B4-BE49-F238E27FC236}">
                <a16:creationId xmlns:a16="http://schemas.microsoft.com/office/drawing/2014/main" id="{3004E2DA-C196-459D-8405-9097C22D37BD}"/>
              </a:ext>
            </a:extLst>
          </p:cNvPr>
          <p:cNvSpPr txBox="1"/>
          <p:nvPr/>
        </p:nvSpPr>
        <p:spPr>
          <a:xfrm>
            <a:off x="3516508" y="1999073"/>
            <a:ext cx="2511759" cy="697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800" b="1" dirty="0" err="1">
                <a:solidFill>
                  <a:srgbClr val="97FFFE"/>
                </a:solidFill>
                <a:latin typeface="Arial" panose="020B0604020202020204" pitchFamily="34" charset="0"/>
                <a:ea typeface="微軟正黑體" panose="020B0604030504040204" pitchFamily="34" charset="-120"/>
                <a:sym typeface="Arial" panose="020B0604020202020204" pitchFamily="34" charset="0"/>
              </a:rPr>
              <a:t>異地備援同步</a:t>
            </a:r>
            <a:endParaRPr lang="en-US" altLang="zh-TW" sz="1800" b="1" dirty="0">
              <a:solidFill>
                <a:srgbClr val="97FFFE"/>
              </a:solidFill>
              <a:latin typeface="Arial" panose="020B0604020202020204" pitchFamily="34" charset="0"/>
              <a:ea typeface="微軟正黑體" panose="020B0604030504040204" pitchFamily="34" charset="-120"/>
              <a:sym typeface="Arial" panose="020B0604020202020204" pitchFamily="34" charset="0"/>
            </a:endParaRPr>
          </a:p>
          <a:p>
            <a:pPr>
              <a:lnSpc>
                <a:spcPct val="130000"/>
              </a:lnSpc>
              <a:spcBef>
                <a:spcPts val="600"/>
              </a:spcBef>
            </a:pPr>
            <a:r>
              <a:rPr lang="en-US" altLang="zh-TW"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透過RTRR進行</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異地備援同步</a:t>
            </a:r>
            <a:endPar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文字方塊 8">
            <a:extLst>
              <a:ext uri="{FF2B5EF4-FFF2-40B4-BE49-F238E27FC236}">
                <a16:creationId xmlns:a16="http://schemas.microsoft.com/office/drawing/2014/main" id="{69D4EEAA-C41F-4313-BA65-0660238932DA}"/>
              </a:ext>
            </a:extLst>
          </p:cNvPr>
          <p:cNvSpPr txBox="1"/>
          <p:nvPr/>
        </p:nvSpPr>
        <p:spPr>
          <a:xfrm>
            <a:off x="6200972" y="1999073"/>
            <a:ext cx="1857207" cy="697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800" b="1" dirty="0">
                <a:solidFill>
                  <a:srgbClr val="97FFFE"/>
                </a:solidFill>
                <a:latin typeface="Arial" panose="020B0604020202020204" pitchFamily="34" charset="0"/>
                <a:ea typeface="微軟正黑體" panose="020B0604030504040204" pitchFamily="34" charset="-120"/>
                <a:sym typeface="Arial" panose="020B0604020202020204" pitchFamily="34" charset="0"/>
              </a:rPr>
              <a:t>資料復原</a:t>
            </a:r>
          </a:p>
          <a:p>
            <a:pPr>
              <a:lnSpc>
                <a:spcPct val="130000"/>
              </a:lnSpc>
              <a:spcBef>
                <a:spcPts val="600"/>
              </a:spcBef>
            </a:pP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資料保護與復原</a:t>
            </a:r>
          </a:p>
        </p:txBody>
      </p:sp>
      <p:grpSp>
        <p:nvGrpSpPr>
          <p:cNvPr id="12" name="群組 11">
            <a:extLst>
              <a:ext uri="{FF2B5EF4-FFF2-40B4-BE49-F238E27FC236}">
                <a16:creationId xmlns:a16="http://schemas.microsoft.com/office/drawing/2014/main" id="{3213C4DE-8079-42E0-8C63-18C90C11ADAB}"/>
              </a:ext>
            </a:extLst>
          </p:cNvPr>
          <p:cNvGrpSpPr/>
          <p:nvPr/>
        </p:nvGrpSpPr>
        <p:grpSpPr>
          <a:xfrm>
            <a:off x="6325060" y="938732"/>
            <a:ext cx="1092200" cy="1059871"/>
            <a:chOff x="6667832" y="938732"/>
            <a:chExt cx="1092200" cy="1059871"/>
          </a:xfrm>
        </p:grpSpPr>
        <p:sp>
          <p:nvSpPr>
            <p:cNvPr id="4" name="矩形 3">
              <a:extLst>
                <a:ext uri="{FF2B5EF4-FFF2-40B4-BE49-F238E27FC236}">
                  <a16:creationId xmlns:a16="http://schemas.microsoft.com/office/drawing/2014/main" id="{4C5802CC-8BEC-47AB-B14C-ABD0B4D70858}"/>
                </a:ext>
              </a:extLst>
            </p:cNvPr>
            <p:cNvSpPr/>
            <p:nvPr/>
          </p:nvSpPr>
          <p:spPr>
            <a:xfrm>
              <a:off x="6667832" y="938732"/>
              <a:ext cx="1092200" cy="1059871"/>
            </a:xfrm>
            <a:prstGeom prst="rect">
              <a:avLst/>
            </a:prstGeom>
            <a:solidFill>
              <a:schemeClr val="accent4">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0" name="圖片 2">
              <a:extLst>
                <a:ext uri="{FF2B5EF4-FFF2-40B4-BE49-F238E27FC236}">
                  <a16:creationId xmlns:a16="http://schemas.microsoft.com/office/drawing/2014/main" id="{4A5E220F-A006-49B3-AEAB-AB065A74A522}"/>
                </a:ext>
              </a:extLst>
            </p:cNvPr>
            <p:cNvPicPr>
              <a:picLocks noChangeAspect="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6742876" y="1018395"/>
              <a:ext cx="890155" cy="879764"/>
            </a:xfrm>
            <a:prstGeom prst="rect">
              <a:avLst/>
            </a:prstGeom>
          </p:spPr>
        </p:pic>
      </p:grpSp>
      <p:sp>
        <p:nvSpPr>
          <p:cNvPr id="11" name="文字方塊 10">
            <a:extLst>
              <a:ext uri="{FF2B5EF4-FFF2-40B4-BE49-F238E27FC236}">
                <a16:creationId xmlns:a16="http://schemas.microsoft.com/office/drawing/2014/main" id="{C031E5D5-A6F4-4181-8830-199FCF4623A4}"/>
              </a:ext>
            </a:extLst>
          </p:cNvPr>
          <p:cNvSpPr txBox="1"/>
          <p:nvPr/>
        </p:nvSpPr>
        <p:spPr>
          <a:xfrm>
            <a:off x="743049" y="1999073"/>
            <a:ext cx="2232946" cy="9775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800" b="1" dirty="0">
                <a:solidFill>
                  <a:srgbClr val="97FFFE"/>
                </a:solidFill>
                <a:latin typeface="Arial" panose="020B0604020202020204" pitchFamily="34" charset="0"/>
                <a:ea typeface="微軟正黑體" panose="020B0604030504040204" pitchFamily="34" charset="-120"/>
                <a:sym typeface="Arial" panose="020B0604020202020204" pitchFamily="34" charset="0"/>
              </a:rPr>
              <a:t>多雲備份</a:t>
            </a:r>
            <a:endParaRPr lang="en-US" altLang="zh-TW" sz="1800" b="1" dirty="0">
              <a:solidFill>
                <a:srgbClr val="97FFFE"/>
              </a:solidFill>
              <a:latin typeface="Arial" panose="020B0604020202020204" pitchFamily="34" charset="0"/>
              <a:ea typeface="微軟正黑體" panose="020B0604030504040204" pitchFamily="34" charset="-120"/>
              <a:sym typeface="Arial" panose="020B0604020202020204" pitchFamily="34" charset="0"/>
            </a:endParaRPr>
          </a:p>
          <a:p>
            <a:pPr>
              <a:lnSpc>
                <a:spcPct val="130000"/>
              </a:lnSpc>
              <a:spcBef>
                <a:spcPts val="600"/>
              </a:spcBef>
            </a:pPr>
            <a:r>
              <a:rPr lang="en-US" altLang="zh-TW"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將NAS</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私有雲與多種公有雲的檔案備份同步</a:t>
            </a:r>
          </a:p>
        </p:txBody>
      </p:sp>
    </p:spTree>
    <p:extLst>
      <p:ext uri="{BB962C8B-B14F-4D97-AF65-F5344CB8AC3E}">
        <p14:creationId xmlns:p14="http://schemas.microsoft.com/office/powerpoint/2010/main" val="236656245"/>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3" descr="一張含有 文字 的圖片&#10;&#10;自動產生的描述">
            <a:extLst>
              <a:ext uri="{FF2B5EF4-FFF2-40B4-BE49-F238E27FC236}">
                <a16:creationId xmlns:a16="http://schemas.microsoft.com/office/drawing/2014/main" id="{8950AC6E-4BC1-4B11-9EB7-FE2E05A586B8}"/>
              </a:ext>
            </a:extLst>
          </p:cNvPr>
          <p:cNvPicPr>
            <a:picLocks noChangeAspect="1"/>
          </p:cNvPicPr>
          <p:nvPr/>
        </p:nvPicPr>
        <p:blipFill>
          <a:blip r:embed="rId3"/>
          <a:stretch>
            <a:fillRect/>
          </a:stretch>
        </p:blipFill>
        <p:spPr>
          <a:xfrm>
            <a:off x="3807720" y="2052682"/>
            <a:ext cx="5697415" cy="2802951"/>
          </a:xfrm>
          <a:prstGeom prst="rect">
            <a:avLst/>
          </a:prstGeom>
        </p:spPr>
      </p:pic>
      <p:sp>
        <p:nvSpPr>
          <p:cNvPr id="6" name="標題 5">
            <a:extLst>
              <a:ext uri="{FF2B5EF4-FFF2-40B4-BE49-F238E27FC236}">
                <a16:creationId xmlns:a16="http://schemas.microsoft.com/office/drawing/2014/main" id="{CD9D98C1-1FFF-47CA-B15B-7731868AC88C}"/>
              </a:ext>
            </a:extLst>
          </p:cNvPr>
          <p:cNvSpPr>
            <a:spLocks noGrp="1"/>
          </p:cNvSpPr>
          <p:nvPr>
            <p:ph type="title"/>
          </p:nvPr>
        </p:nvSpPr>
        <p:spPr>
          <a:xfrm>
            <a:off x="127000" y="540829"/>
            <a:ext cx="8890000" cy="572700"/>
          </a:xfrm>
        </p:spPr>
        <p:txBody>
          <a:bodyPr/>
          <a:lstStyle/>
          <a:p>
            <a:r>
              <a:rPr lang="zh-TW" altLang="en-US">
                <a:latin typeface="Arial" panose="020B0604020202020204" pitchFamily="34" charset="0"/>
                <a:sym typeface="Arial" panose="020B0604020202020204" pitchFamily="34" charset="0"/>
              </a:rPr>
              <a:t>Snapshots迅速靈活的資料保護</a:t>
            </a:r>
          </a:p>
        </p:txBody>
      </p:sp>
      <p:pic>
        <p:nvPicPr>
          <p:cNvPr id="5" name="圖片 4">
            <a:extLst>
              <a:ext uri="{FF2B5EF4-FFF2-40B4-BE49-F238E27FC236}">
                <a16:creationId xmlns:a16="http://schemas.microsoft.com/office/drawing/2014/main" id="{D5A3D9C9-70D3-44DE-9426-03AD146B9E4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56459" y="1413527"/>
            <a:ext cx="1070955" cy="107095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3" name="文字方塊 2" hidden="1">
            <a:extLst>
              <a:ext uri="{FF2B5EF4-FFF2-40B4-BE49-F238E27FC236}">
                <a16:creationId xmlns:a16="http://schemas.microsoft.com/office/drawing/2014/main" id="{8EF517B2-5C5C-4E39-82F4-A4F0D8736F5E}"/>
              </a:ext>
            </a:extLst>
          </p:cNvPr>
          <p:cNvSpPr txBox="1"/>
          <p:nvPr/>
        </p:nvSpPr>
        <p:spPr>
          <a:xfrm>
            <a:off x="1930444" y="-1209411"/>
            <a:ext cx="2927647" cy="523220"/>
          </a:xfrm>
          <a:prstGeom prst="rect">
            <a:avLst/>
          </a:prstGeom>
          <a:noFill/>
        </p:spPr>
        <p:txBody>
          <a:bodyPr wrap="square" lIns="91440" tIns="45720" rIns="91440" bIns="45720" rtlCol="0" anchor="t">
            <a:spAutoFit/>
          </a:bodyPr>
          <a:lstStyle/>
          <a:p>
            <a:r>
              <a:rPr lang="zh-TW" altLang="en-US" sz="28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  Snapshots快照</a:t>
            </a:r>
          </a:p>
        </p:txBody>
      </p:sp>
      <p:sp>
        <p:nvSpPr>
          <p:cNvPr id="7" name="文字方塊 6">
            <a:extLst>
              <a:ext uri="{FF2B5EF4-FFF2-40B4-BE49-F238E27FC236}">
                <a16:creationId xmlns:a16="http://schemas.microsoft.com/office/drawing/2014/main" id="{1197ABE8-9028-416D-BF9D-8CDD38DC05C1}"/>
              </a:ext>
            </a:extLst>
          </p:cNvPr>
          <p:cNvSpPr txBox="1"/>
          <p:nvPr/>
        </p:nvSpPr>
        <p:spPr>
          <a:xfrm>
            <a:off x="397933" y="2045664"/>
            <a:ext cx="2903671" cy="30978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zh-TW" altLang="en-US" sz="18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完善即時的快照備份</a:t>
            </a:r>
            <a:endParaRPr lang="en-US" altLang="zh-TW" sz="18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600"/>
              </a:spcBef>
            </a:pP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QNAP NAS </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支援快照 </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(Snapshot) </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功能，就像照相般，可將任一時間點的系統狀態與資料記錄下來作為將來還原的備份，且比傳統備份使用更少的儲存空間。當 </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NAS </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資料毀損或電腦受到加密勒索軟體威脅，即可利用快照檔案迅速還原，確保重要資料萬無一失。</a:t>
            </a:r>
          </a:p>
          <a:p>
            <a:pPr>
              <a:lnSpc>
                <a:spcPct val="130000"/>
              </a:lnSpc>
              <a:spcBef>
                <a:spcPts val="600"/>
              </a:spcBef>
            </a:pPr>
            <a:endPar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3762813724"/>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3" name="標題 2">
            <a:extLst>
              <a:ext uri="{FF2B5EF4-FFF2-40B4-BE49-F238E27FC236}">
                <a16:creationId xmlns:a16="http://schemas.microsoft.com/office/drawing/2014/main" id="{38DCEDE5-780E-4183-8ADA-8ADBBA4F9B42}"/>
              </a:ext>
            </a:extLst>
          </p:cNvPr>
          <p:cNvSpPr>
            <a:spLocks noGrp="1"/>
          </p:cNvSpPr>
          <p:nvPr>
            <p:ph type="title"/>
          </p:nvPr>
        </p:nvSpPr>
        <p:spPr/>
        <p:txBody>
          <a:bodyPr/>
          <a:lstStyle/>
          <a:p>
            <a:r>
              <a:rPr lang="zh-TW" altLang="en-US" sz="4000" dirty="0">
                <a:solidFill>
                  <a:schemeClr val="bg1"/>
                </a:solidFill>
                <a:latin typeface="Arial" panose="020B0604020202020204" pitchFamily="34" charset="0"/>
                <a:sym typeface="Arial" panose="020B0604020202020204" pitchFamily="34" charset="0"/>
              </a:rPr>
              <a:t>高達 </a:t>
            </a:r>
            <a:r>
              <a:rPr lang="en-US" altLang="zh-TW" sz="4000" dirty="0">
                <a:solidFill>
                  <a:schemeClr val="bg1"/>
                </a:solidFill>
                <a:latin typeface="Arial" panose="020B0604020202020204" pitchFamily="34" charset="0"/>
                <a:sym typeface="Arial" panose="020B0604020202020204" pitchFamily="34" charset="0"/>
              </a:rPr>
              <a:t>256 </a:t>
            </a:r>
            <a:r>
              <a:rPr lang="zh-TW" altLang="en-US" sz="4000" dirty="0">
                <a:solidFill>
                  <a:schemeClr val="bg1"/>
                </a:solidFill>
                <a:latin typeface="Arial" panose="020B0604020202020204" pitchFamily="34" charset="0"/>
                <a:sym typeface="Arial" panose="020B0604020202020204" pitchFamily="34" charset="0"/>
              </a:rPr>
              <a:t>個快照資料備份</a:t>
            </a:r>
            <a:endParaRPr lang="zh-TW" altLang="en-US" dirty="0">
              <a:latin typeface="Arial" panose="020B0604020202020204" pitchFamily="34" charset="0"/>
              <a:sym typeface="Arial" panose="020B0604020202020204" pitchFamily="34" charset="0"/>
            </a:endParaRPr>
          </a:p>
        </p:txBody>
      </p:sp>
      <p:sp>
        <p:nvSpPr>
          <p:cNvPr id="248" name="Shape 248"/>
          <p:cNvSpPr txBox="1">
            <a:spLocks noGrp="1"/>
          </p:cNvSpPr>
          <p:nvPr>
            <p:ph idx="4294967295"/>
          </p:nvPr>
        </p:nvSpPr>
        <p:spPr>
          <a:xfrm>
            <a:off x="3421096" y="1484980"/>
            <a:ext cx="5241925" cy="727075"/>
          </a:xfrm>
          <a:prstGeom prst="rect">
            <a:avLst/>
          </a:prstGeom>
          <a:noFill/>
          <a:ln>
            <a:noFill/>
          </a:ln>
        </p:spPr>
        <p:txBody>
          <a:bodyPr spcFirstLastPara="1" wrap="square" lIns="91425" tIns="45700" rIns="91425" bIns="45700" anchor="t" anchorCtr="0">
            <a:noAutofit/>
          </a:bodyPr>
          <a:lstStyle/>
          <a:p>
            <a:pPr marL="0" indent="0">
              <a:spcBef>
                <a:spcPts val="0"/>
              </a:spcBef>
              <a:buClr>
                <a:srgbClr val="3F3F3F"/>
              </a:buClr>
              <a:buSzPts val="1700"/>
              <a:buNone/>
            </a:pPr>
            <a:r>
              <a:rPr lang="zh-TW" altLang="en-US" sz="1200" dirty="0">
                <a:solidFill>
                  <a:srgbClr val="333333"/>
                </a:solidFill>
                <a:latin typeface="Arial" panose="020B0604020202020204" pitchFamily="34" charset="0"/>
                <a:ea typeface="微軟正黑體" panose="020B0604030504040204" pitchFamily="34" charset="-120"/>
                <a:cs typeface="Arial"/>
                <a:sym typeface="Arial" panose="020B0604020202020204" pitchFamily="34" charset="0"/>
              </a:rPr>
              <a:t>1. 完整支援儲存池上的磁碟區 (及其檔案層級 LUN)，及區塊層級 LUN。 </a:t>
            </a:r>
            <a:br>
              <a:rPr lang="en-US" altLang="zh-TW" sz="1200" dirty="0">
                <a:solidFill>
                  <a:srgbClr val="333333"/>
                </a:solidFill>
                <a:latin typeface="Arial" panose="020B0604020202020204" pitchFamily="34" charset="0"/>
                <a:ea typeface="微軟正黑體" panose="020B0604030504040204" pitchFamily="34" charset="-120"/>
                <a:cs typeface="Arial" pitchFamily="34" charset="0"/>
                <a:sym typeface="Arial" panose="020B0604020202020204" pitchFamily="34" charset="0"/>
              </a:rPr>
            </a:br>
            <a:r>
              <a:rPr lang="en-US" altLang="zh-TW" sz="1200" dirty="0">
                <a:solidFill>
                  <a:srgbClr val="333333"/>
                </a:solidFill>
                <a:latin typeface="Arial" panose="020B0604020202020204" pitchFamily="34" charset="0"/>
                <a:ea typeface="微軟正黑體" panose="020B0604030504040204" pitchFamily="34" charset="-120"/>
                <a:cs typeface="Arial"/>
                <a:sym typeface="Arial" panose="020B0604020202020204" pitchFamily="34" charset="0"/>
              </a:rPr>
              <a:t>2. </a:t>
            </a:r>
            <a:r>
              <a:rPr lang="zh-TW" altLang="en-US" sz="1200" dirty="0">
                <a:solidFill>
                  <a:srgbClr val="333333"/>
                </a:solidFill>
                <a:latin typeface="Arial" panose="020B0604020202020204" pitchFamily="34" charset="0"/>
                <a:ea typeface="微軟正黑體" panose="020B0604030504040204" pitchFamily="34" charset="-120"/>
                <a:cs typeface="Arial"/>
                <a:sym typeface="Arial" panose="020B0604020202020204" pitchFamily="34" charset="0"/>
              </a:rPr>
              <a:t>輕而易舉的快照擷取、管理與還原方式。</a:t>
            </a:r>
            <a:br>
              <a:rPr lang="en-US" altLang="zh-TW" sz="1200" dirty="0">
                <a:solidFill>
                  <a:srgbClr val="333333"/>
                </a:solidFill>
                <a:latin typeface="Arial" panose="020B0604020202020204" pitchFamily="34" charset="0"/>
                <a:ea typeface="微軟正黑體" panose="020B0604030504040204" pitchFamily="34" charset="-120"/>
                <a:cs typeface="Arial"/>
                <a:sym typeface="Arial" panose="020B0604020202020204" pitchFamily="34" charset="0"/>
              </a:rPr>
            </a:br>
            <a:r>
              <a:rPr lang="en-US" altLang="zh-TW" sz="1200" dirty="0">
                <a:solidFill>
                  <a:srgbClr val="333333"/>
                </a:solidFill>
                <a:latin typeface="Arial" panose="020B0604020202020204" pitchFamily="34" charset="0"/>
                <a:ea typeface="微軟正黑體" panose="020B0604030504040204" pitchFamily="34" charset="-120"/>
                <a:cs typeface="Arial"/>
                <a:sym typeface="Arial" panose="020B0604020202020204" pitchFamily="34" charset="0"/>
              </a:rPr>
              <a:t>3. </a:t>
            </a:r>
            <a:r>
              <a:rPr lang="zh-TW" altLang="en-US" sz="1200" dirty="0">
                <a:solidFill>
                  <a:srgbClr val="333333"/>
                </a:solidFill>
                <a:latin typeface="Arial" panose="020B0604020202020204" pitchFamily="34" charset="0"/>
                <a:ea typeface="微軟正黑體" panose="020B0604030504040204" pitchFamily="34" charset="-120"/>
                <a:cs typeface="Arial"/>
                <a:sym typeface="Arial" panose="020B0604020202020204" pitchFamily="34" charset="0"/>
              </a:rPr>
              <a:t>以市場上穩定的 </a:t>
            </a:r>
            <a:r>
              <a:rPr lang="af-ZA" altLang="zh-TW" sz="1200" dirty="0">
                <a:solidFill>
                  <a:srgbClr val="333333"/>
                </a:solidFill>
                <a:latin typeface="Arial" panose="020B0604020202020204" pitchFamily="34" charset="0"/>
                <a:ea typeface="微軟正黑體" panose="020B0604030504040204" pitchFamily="34" charset="-120"/>
                <a:cs typeface="Arial"/>
                <a:sym typeface="Arial" panose="020B0604020202020204" pitchFamily="34" charset="0"/>
              </a:rPr>
              <a:t>EXT4 </a:t>
            </a:r>
            <a:r>
              <a:rPr lang="zh-TW" altLang="en-US" sz="1200" dirty="0">
                <a:solidFill>
                  <a:srgbClr val="333333"/>
                </a:solidFill>
                <a:latin typeface="Arial" panose="020B0604020202020204" pitchFamily="34" charset="0"/>
                <a:ea typeface="微軟正黑體" panose="020B0604030504040204" pitchFamily="34" charset="-120"/>
                <a:cs typeface="Arial"/>
                <a:sym typeface="Arial" panose="020B0604020202020204" pitchFamily="34" charset="0"/>
              </a:rPr>
              <a:t>檔案系統開發「磁碟區外」快照。</a:t>
            </a:r>
          </a:p>
        </p:txBody>
      </p:sp>
      <p:graphicFrame>
        <p:nvGraphicFramePr>
          <p:cNvPr id="5" name="表格 3">
            <a:extLst>
              <a:ext uri="{FF2B5EF4-FFF2-40B4-BE49-F238E27FC236}">
                <a16:creationId xmlns:a16="http://schemas.microsoft.com/office/drawing/2014/main" id="{533F84D9-32DD-47A6-85C1-EFCD373FBC8C}"/>
              </a:ext>
            </a:extLst>
          </p:cNvPr>
          <p:cNvGraphicFramePr>
            <a:graphicFrameLocks noGrp="1"/>
          </p:cNvGraphicFramePr>
          <p:nvPr>
            <p:extLst>
              <p:ext uri="{D42A27DB-BD31-4B8C-83A1-F6EECF244321}">
                <p14:modId xmlns:p14="http://schemas.microsoft.com/office/powerpoint/2010/main" val="4186549880"/>
              </p:ext>
            </p:extLst>
          </p:nvPr>
        </p:nvGraphicFramePr>
        <p:xfrm>
          <a:off x="3504299" y="2264377"/>
          <a:ext cx="4724439" cy="887252"/>
        </p:xfrm>
        <a:graphic>
          <a:graphicData uri="http://schemas.openxmlformats.org/drawingml/2006/table">
            <a:tbl>
              <a:tblPr firstRow="1" bandRow="1">
                <a:solidFill>
                  <a:srgbClr val="363636">
                    <a:alpha val="10196"/>
                  </a:srgbClr>
                </a:solidFill>
              </a:tblPr>
              <a:tblGrid>
                <a:gridCol w="1574813">
                  <a:extLst>
                    <a:ext uri="{9D8B030D-6E8A-4147-A177-3AD203B41FA5}">
                      <a16:colId xmlns:a16="http://schemas.microsoft.com/office/drawing/2014/main" val="2714073669"/>
                    </a:ext>
                  </a:extLst>
                </a:gridCol>
                <a:gridCol w="1574813">
                  <a:extLst>
                    <a:ext uri="{9D8B030D-6E8A-4147-A177-3AD203B41FA5}">
                      <a16:colId xmlns:a16="http://schemas.microsoft.com/office/drawing/2014/main" val="3829529322"/>
                    </a:ext>
                  </a:extLst>
                </a:gridCol>
                <a:gridCol w="1574813">
                  <a:extLst>
                    <a:ext uri="{9D8B030D-6E8A-4147-A177-3AD203B41FA5}">
                      <a16:colId xmlns:a16="http://schemas.microsoft.com/office/drawing/2014/main" val="3150085459"/>
                    </a:ext>
                  </a:extLst>
                </a:gridCol>
              </a:tblGrid>
              <a:tr h="357097">
                <a:tc>
                  <a:txBody>
                    <a:bodyPr/>
                    <a:lstStyle/>
                    <a:p>
                      <a:pPr marL="0" marR="0" lvl="0" indent="0" algn="ctr" defTabSz="914400" rtl="0" eaLnBrk="1" latinLnBrk="0" hangingPunct="1">
                        <a:spcBef>
                          <a:spcPts val="0"/>
                        </a:spcBef>
                        <a:spcAft>
                          <a:spcPts val="0"/>
                        </a:spcAft>
                        <a:buNone/>
                      </a:pPr>
                      <a:r>
                        <a:rPr lang="en-US" altLang="zh-TW" sz="1000" b="0" kern="1200" dirty="0">
                          <a:solidFill>
                            <a:srgbClr val="191919"/>
                          </a:solidFill>
                          <a:effectLst/>
                          <a:latin typeface="Arial" panose="020B0604020202020204" pitchFamily="34" charset="0"/>
                          <a:ea typeface="微軟正黑體" panose="020B0604030504040204" pitchFamily="34" charset="-120"/>
                          <a:cs typeface="Arial"/>
                          <a:sym typeface="Arial" panose="020B0604020202020204" pitchFamily="34" charset="0"/>
                        </a:rPr>
                        <a:t>RAM </a:t>
                      </a:r>
                      <a:r>
                        <a:rPr lang="zh-TW" altLang="en-US" sz="1000" b="0" kern="1200" dirty="0">
                          <a:solidFill>
                            <a:srgbClr val="191919"/>
                          </a:solidFill>
                          <a:effectLst/>
                          <a:latin typeface="Arial" panose="020B0604020202020204" pitchFamily="34" charset="0"/>
                          <a:ea typeface="微軟正黑體" panose="020B0604030504040204" pitchFamily="34" charset="-120"/>
                          <a:cs typeface="Arial"/>
                          <a:sym typeface="Arial" panose="020B0604020202020204" pitchFamily="34" charset="0"/>
                        </a:rPr>
                        <a:t>大小</a:t>
                      </a:r>
                    </a:p>
                  </a:txBody>
                  <a:tcPr marL="91450" marR="91450" marT="45725" marB="45725"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tc>
                  <a:txBody>
                    <a:bodyPr/>
                    <a:lstStyle/>
                    <a:p>
                      <a:pPr marL="0" marR="0" lvl="0" indent="0" algn="ctr" defTabSz="914400" rtl="0" eaLnBrk="1" latinLnBrk="0" hangingPunct="1">
                        <a:spcBef>
                          <a:spcPts val="0"/>
                        </a:spcBef>
                        <a:spcAft>
                          <a:spcPts val="0"/>
                        </a:spcAft>
                        <a:buNone/>
                      </a:pPr>
                      <a:r>
                        <a:rPr lang="zh-TW" altLang="en-US" sz="1000" b="0" kern="1200" dirty="0">
                          <a:solidFill>
                            <a:srgbClr val="191919"/>
                          </a:solidFill>
                          <a:effectLst/>
                          <a:latin typeface="Arial" panose="020B0604020202020204" pitchFamily="34" charset="0"/>
                          <a:ea typeface="微軟正黑體" panose="020B0604030504040204" pitchFamily="34" charset="-120"/>
                          <a:cs typeface="Arial"/>
                          <a:sym typeface="Arial" panose="020B0604020202020204" pitchFamily="34" charset="0"/>
                        </a:rPr>
                        <a:t>整台 </a:t>
                      </a:r>
                      <a:r>
                        <a:rPr lang="en-US" altLang="zh-TW" sz="1000" b="0" kern="1200" dirty="0">
                          <a:solidFill>
                            <a:srgbClr val="191919"/>
                          </a:solidFill>
                          <a:effectLst/>
                          <a:latin typeface="Arial" panose="020B0604020202020204" pitchFamily="34" charset="0"/>
                          <a:ea typeface="微軟正黑體" panose="020B0604030504040204" pitchFamily="34" charset="-120"/>
                          <a:cs typeface="Arial"/>
                          <a:sym typeface="Arial" panose="020B0604020202020204" pitchFamily="34" charset="0"/>
                        </a:rPr>
                        <a:t>NAS </a:t>
                      </a:r>
                      <a:r>
                        <a:rPr lang="zh-TW" altLang="en-US" sz="1000" b="0" kern="1200" dirty="0">
                          <a:solidFill>
                            <a:srgbClr val="191919"/>
                          </a:solidFill>
                          <a:effectLst/>
                          <a:latin typeface="Arial" panose="020B0604020202020204" pitchFamily="34" charset="0"/>
                          <a:ea typeface="微軟正黑體" panose="020B0604030504040204" pitchFamily="34" charset="-120"/>
                          <a:cs typeface="Arial"/>
                          <a:sym typeface="Arial" panose="020B0604020202020204" pitchFamily="34" charset="0"/>
                        </a:rPr>
                        <a:t>可具有</a:t>
                      </a:r>
                      <a:endParaRPr lang="en-US" altLang="zh-TW" sz="1000" b="0" kern="1200" dirty="0">
                        <a:solidFill>
                          <a:srgbClr val="191919"/>
                        </a:solidFill>
                        <a:effectLst/>
                        <a:latin typeface="Arial" panose="020B0604020202020204" pitchFamily="34" charset="0"/>
                        <a:ea typeface="微軟正黑體" panose="020B0604030504040204" pitchFamily="34" charset="-120"/>
                        <a:cs typeface="Arial"/>
                        <a:sym typeface="Arial" panose="020B0604020202020204" pitchFamily="34" charset="0"/>
                      </a:endParaRPr>
                    </a:p>
                    <a:p>
                      <a:pPr marL="0" marR="0" lvl="0" indent="0" algn="ctr" defTabSz="914400" rtl="0" eaLnBrk="1" latinLnBrk="0" hangingPunct="1">
                        <a:spcBef>
                          <a:spcPts val="0"/>
                        </a:spcBef>
                        <a:spcAft>
                          <a:spcPts val="0"/>
                        </a:spcAft>
                        <a:buNone/>
                      </a:pPr>
                      <a:r>
                        <a:rPr lang="zh-TW" altLang="en-US" sz="1000" b="0" kern="1200" dirty="0">
                          <a:solidFill>
                            <a:srgbClr val="191919"/>
                          </a:solidFill>
                          <a:effectLst/>
                          <a:latin typeface="Arial" panose="020B0604020202020204" pitchFamily="34" charset="0"/>
                          <a:ea typeface="微軟正黑體" panose="020B0604030504040204" pitchFamily="34" charset="-120"/>
                          <a:cs typeface="Arial"/>
                          <a:sym typeface="Arial" panose="020B0604020202020204" pitchFamily="34" charset="0"/>
                        </a:rPr>
                        <a:t>快照數量</a:t>
                      </a:r>
                    </a:p>
                  </a:txBody>
                  <a:tcPr marL="91450" marR="91450" marT="45725" marB="45725"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tc>
                  <a:txBody>
                    <a:bodyPr/>
                    <a:lstStyle/>
                    <a:p>
                      <a:pPr marL="0" marR="0" lvl="0" indent="0" algn="ctr" defTabSz="914400" rtl="0" eaLnBrk="1" latinLnBrk="0" hangingPunct="1">
                        <a:spcBef>
                          <a:spcPts val="0"/>
                        </a:spcBef>
                        <a:spcAft>
                          <a:spcPts val="0"/>
                        </a:spcAft>
                        <a:buNone/>
                      </a:pPr>
                      <a:r>
                        <a:rPr lang="zh-TW" altLang="en-US" sz="1000" b="0" kern="1200" dirty="0">
                          <a:solidFill>
                            <a:srgbClr val="191919"/>
                          </a:solidFill>
                          <a:effectLst/>
                          <a:latin typeface="Arial" panose="020B0604020202020204" pitchFamily="34" charset="0"/>
                          <a:ea typeface="微軟正黑體" panose="020B0604030504040204" pitchFamily="34" charset="-120"/>
                          <a:cs typeface="Arial"/>
                          <a:sym typeface="Arial" panose="020B0604020202020204" pitchFamily="34" charset="0"/>
                        </a:rPr>
                        <a:t>每個 </a:t>
                      </a:r>
                      <a:r>
                        <a:rPr lang="en-US" altLang="zh-TW" sz="1000" b="0" kern="1200" dirty="0">
                          <a:solidFill>
                            <a:srgbClr val="191919"/>
                          </a:solidFill>
                          <a:effectLst/>
                          <a:latin typeface="Arial" panose="020B0604020202020204" pitchFamily="34" charset="0"/>
                          <a:ea typeface="微軟正黑體" panose="020B0604030504040204" pitchFamily="34" charset="-120"/>
                          <a:cs typeface="Arial"/>
                          <a:sym typeface="Arial" panose="020B0604020202020204" pitchFamily="34" charset="0"/>
                        </a:rPr>
                        <a:t>Volume/LUN </a:t>
                      </a:r>
                    </a:p>
                    <a:p>
                      <a:pPr marL="0" marR="0" lvl="0" indent="0" algn="ctr" defTabSz="914400" rtl="0" eaLnBrk="1" latinLnBrk="0" hangingPunct="1">
                        <a:spcBef>
                          <a:spcPts val="0"/>
                        </a:spcBef>
                        <a:spcAft>
                          <a:spcPts val="0"/>
                        </a:spcAft>
                        <a:buNone/>
                      </a:pPr>
                      <a:r>
                        <a:rPr lang="zh-TW" altLang="en-US" sz="1000" b="0" kern="1200" dirty="0">
                          <a:solidFill>
                            <a:srgbClr val="191919"/>
                          </a:solidFill>
                          <a:effectLst/>
                          <a:latin typeface="Arial" panose="020B0604020202020204" pitchFamily="34" charset="0"/>
                          <a:ea typeface="微軟正黑體" panose="020B0604030504040204" pitchFamily="34" charset="-120"/>
                          <a:cs typeface="Arial"/>
                          <a:sym typeface="Arial" panose="020B0604020202020204" pitchFamily="34" charset="0"/>
                        </a:rPr>
                        <a:t>快照數量</a:t>
                      </a:r>
                    </a:p>
                  </a:txBody>
                  <a:tcPr marL="91450" marR="91450" marT="45725" marB="45725"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extLst>
                  <a:ext uri="{0D108BD9-81ED-4DB2-BD59-A6C34878D82A}">
                    <a16:rowId xmlns:a16="http://schemas.microsoft.com/office/drawing/2014/main" val="2364017304"/>
                  </a:ext>
                </a:extLst>
              </a:tr>
              <a:tr h="491002">
                <a:tc>
                  <a:txBody>
                    <a:bodyPr/>
                    <a:lstStyle/>
                    <a:p>
                      <a:pPr marL="0" marR="0" lvl="0" indent="0" algn="ctr" rtl="0" eaLnBrk="1" latinLnBrk="0" hangingPunct="1">
                        <a:spcBef>
                          <a:spcPts val="0"/>
                        </a:spcBef>
                        <a:spcAft>
                          <a:spcPts val="0"/>
                        </a:spcAft>
                        <a:buNone/>
                      </a:pPr>
                      <a:r>
                        <a:rPr lang="zh-TW" altLang="en-US" sz="1600" b="1" kern="120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4GB</a:t>
                      </a:r>
                      <a:endParaRPr lang="zh-TW" altLang="en-US" sz="1600" b="1" kern="1200" dirty="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endParaRPr>
                    </a:p>
                  </a:txBody>
                  <a:tcPr marL="91450" marR="91450" marT="45725" marB="45725"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0196"/>
                      </a:srgbClr>
                    </a:solidFill>
                  </a:tcPr>
                </a:tc>
                <a:tc>
                  <a:txBody>
                    <a:bodyPr/>
                    <a:lstStyle/>
                    <a:p>
                      <a:pPr marL="0" marR="0" lvl="0" indent="0" algn="ctr" defTabSz="914400" rtl="0" eaLnBrk="1" latinLnBrk="0" hangingPunct="1">
                        <a:spcBef>
                          <a:spcPts val="0"/>
                        </a:spcBef>
                        <a:spcAft>
                          <a:spcPts val="0"/>
                        </a:spcAft>
                        <a:buNone/>
                      </a:pPr>
                      <a:r>
                        <a:rPr lang="en-US" altLang="zh-TW" sz="1600" b="1" kern="1200" dirty="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256</a:t>
                      </a:r>
                      <a:endParaRPr lang="zh-TW" altLang="en-US" sz="1600" b="1" kern="1200" dirty="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endParaRPr>
                    </a:p>
                  </a:txBody>
                  <a:tcPr marL="91450" marR="91450" marT="45725" marB="45725"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0196"/>
                      </a:srgbClr>
                    </a:solidFill>
                  </a:tcPr>
                </a:tc>
                <a:tc>
                  <a:txBody>
                    <a:bodyPr/>
                    <a:lstStyle/>
                    <a:p>
                      <a:pPr marL="0" marR="0" lvl="0" indent="0" algn="ctr" defTabSz="914400" rtl="0" eaLnBrk="1" latinLnBrk="0" hangingPunct="1">
                        <a:spcBef>
                          <a:spcPts val="0"/>
                        </a:spcBef>
                        <a:spcAft>
                          <a:spcPts val="0"/>
                        </a:spcAft>
                        <a:buNone/>
                      </a:pPr>
                      <a:r>
                        <a:rPr lang="en-US" altLang="zh-TW" sz="1600" b="1" kern="1200" dirty="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64</a:t>
                      </a:r>
                      <a:endParaRPr lang="zh-TW" altLang="en-US" sz="1600" b="1" kern="1200" dirty="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endParaRPr>
                    </a:p>
                  </a:txBody>
                  <a:tcPr marL="91450" marR="91450" marT="45725" marB="45725"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0196"/>
                      </a:srgbClr>
                    </a:solidFill>
                  </a:tcPr>
                </a:tc>
                <a:extLst>
                  <a:ext uri="{0D108BD9-81ED-4DB2-BD59-A6C34878D82A}">
                    <a16:rowId xmlns:a16="http://schemas.microsoft.com/office/drawing/2014/main" val="4105057157"/>
                  </a:ext>
                </a:extLst>
              </a:tr>
            </a:tbl>
          </a:graphicData>
        </a:graphic>
      </p:graphicFrame>
      <p:grpSp>
        <p:nvGrpSpPr>
          <p:cNvPr id="56" name="群組 55">
            <a:extLst>
              <a:ext uri="{FF2B5EF4-FFF2-40B4-BE49-F238E27FC236}">
                <a16:creationId xmlns:a16="http://schemas.microsoft.com/office/drawing/2014/main" id="{D2E67C39-22C4-41EE-8C25-48375A80A8B9}"/>
              </a:ext>
            </a:extLst>
          </p:cNvPr>
          <p:cNvGrpSpPr/>
          <p:nvPr/>
        </p:nvGrpSpPr>
        <p:grpSpPr>
          <a:xfrm>
            <a:off x="915262" y="1450515"/>
            <a:ext cx="2368173" cy="2030103"/>
            <a:chOff x="719999" y="1468339"/>
            <a:chExt cx="2368173" cy="2030103"/>
          </a:xfrm>
        </p:grpSpPr>
        <p:sp>
          <p:nvSpPr>
            <p:cNvPr id="9" name="Shape 225">
              <a:extLst>
                <a:ext uri="{FF2B5EF4-FFF2-40B4-BE49-F238E27FC236}">
                  <a16:creationId xmlns:a16="http://schemas.microsoft.com/office/drawing/2014/main" id="{2195B3B7-0ACC-DB46-9BC1-E56147C18175}"/>
                </a:ext>
              </a:extLst>
            </p:cNvPr>
            <p:cNvSpPr/>
            <p:nvPr/>
          </p:nvSpPr>
          <p:spPr>
            <a:xfrm>
              <a:off x="720000" y="2396616"/>
              <a:ext cx="2366808" cy="1101826"/>
            </a:xfrm>
            <a:prstGeom prst="rect">
              <a:avLst/>
            </a:prstGeom>
            <a:solidFill>
              <a:srgbClr val="FCC1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lang="zh-TW" altLang="en-US" sz="1400" b="0" i="0" u="none" strike="noStrike" cap="none">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 name="Shape 226">
              <a:extLst>
                <a:ext uri="{FF2B5EF4-FFF2-40B4-BE49-F238E27FC236}">
                  <a16:creationId xmlns:a16="http://schemas.microsoft.com/office/drawing/2014/main" id="{861CE3D7-6BDE-C24B-9297-52D426776790}"/>
                </a:ext>
              </a:extLst>
            </p:cNvPr>
            <p:cNvSpPr txBox="1"/>
            <p:nvPr/>
          </p:nvSpPr>
          <p:spPr>
            <a:xfrm>
              <a:off x="719999" y="1468339"/>
              <a:ext cx="2368173" cy="890417"/>
            </a:xfrm>
            <a:prstGeom prst="rect">
              <a:avLst/>
            </a:prstGeom>
            <a:solidFill>
              <a:srgbClr val="54A6E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zh-TW" altLang="en-US" sz="1400" b="1" i="0" u="none" strike="noStrike" cap="none">
                <a:solidFill>
                  <a:schemeClr val="lt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7" name="Shape 226">
              <a:extLst>
                <a:ext uri="{FF2B5EF4-FFF2-40B4-BE49-F238E27FC236}">
                  <a16:creationId xmlns:a16="http://schemas.microsoft.com/office/drawing/2014/main" id="{547DEC95-2079-5B42-B158-A660B55408E1}"/>
                </a:ext>
              </a:extLst>
            </p:cNvPr>
            <p:cNvSpPr txBox="1"/>
            <p:nvPr/>
          </p:nvSpPr>
          <p:spPr>
            <a:xfrm>
              <a:off x="746948" y="1521983"/>
              <a:ext cx="1145862" cy="27284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altLang="en-US" sz="1200" b="1" i="0" u="none" strike="noStrike" cap="none" dirty="0">
                  <a:solidFill>
                    <a:srgbClr val="191919"/>
                  </a:solidFill>
                  <a:latin typeface="Arial" panose="020B0604020202020204" pitchFamily="34" charset="0"/>
                  <a:ea typeface="微軟正黑體" panose="020B0604030504040204" pitchFamily="34" charset="-120"/>
                  <a:cs typeface="Microsoft JhengHei"/>
                  <a:sym typeface="Arial" panose="020B0604020202020204" pitchFamily="34" charset="0"/>
                </a:rPr>
                <a:t>檔案層級</a:t>
              </a:r>
            </a:p>
          </p:txBody>
        </p:sp>
        <p:sp>
          <p:nvSpPr>
            <p:cNvPr id="8" name="Shape 236">
              <a:extLst>
                <a:ext uri="{FF2B5EF4-FFF2-40B4-BE49-F238E27FC236}">
                  <a16:creationId xmlns:a16="http://schemas.microsoft.com/office/drawing/2014/main" id="{8D0FAA9B-4F93-B747-BA5A-33492A80A350}"/>
                </a:ext>
              </a:extLst>
            </p:cNvPr>
            <p:cNvSpPr txBox="1"/>
            <p:nvPr/>
          </p:nvSpPr>
          <p:spPr>
            <a:xfrm>
              <a:off x="746948" y="2397520"/>
              <a:ext cx="858006" cy="27284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altLang="en-US" sz="1200" b="1" i="0" u="none" strike="noStrike" cap="none" dirty="0">
                  <a:solidFill>
                    <a:srgbClr val="191919"/>
                  </a:solidFill>
                  <a:latin typeface="Arial" panose="020B0604020202020204" pitchFamily="34" charset="0"/>
                  <a:ea typeface="微軟正黑體" panose="020B0604030504040204" pitchFamily="34" charset="-120"/>
                  <a:cs typeface="Microsoft JhengHei"/>
                  <a:sym typeface="Arial" panose="020B0604020202020204" pitchFamily="34" charset="0"/>
                </a:rPr>
                <a:t>區塊層級</a:t>
              </a:r>
            </a:p>
          </p:txBody>
        </p:sp>
        <p:grpSp>
          <p:nvGrpSpPr>
            <p:cNvPr id="55" name="群組 54">
              <a:extLst>
                <a:ext uri="{FF2B5EF4-FFF2-40B4-BE49-F238E27FC236}">
                  <a16:creationId xmlns:a16="http://schemas.microsoft.com/office/drawing/2014/main" id="{B7FA5552-C326-4C04-B4E1-4081AFEB1D96}"/>
                </a:ext>
              </a:extLst>
            </p:cNvPr>
            <p:cNvGrpSpPr/>
            <p:nvPr/>
          </p:nvGrpSpPr>
          <p:grpSpPr>
            <a:xfrm>
              <a:off x="746949" y="2703449"/>
              <a:ext cx="2313626" cy="765674"/>
              <a:chOff x="746949" y="2130021"/>
              <a:chExt cx="2313626" cy="765674"/>
            </a:xfrm>
          </p:grpSpPr>
          <p:sp>
            <p:nvSpPr>
              <p:cNvPr id="10" name="Shape 227">
                <a:extLst>
                  <a:ext uri="{FF2B5EF4-FFF2-40B4-BE49-F238E27FC236}">
                    <a16:creationId xmlns:a16="http://schemas.microsoft.com/office/drawing/2014/main" id="{1F19076C-D68B-B744-97CB-0F7169EE184A}"/>
                  </a:ext>
                </a:extLst>
              </p:cNvPr>
              <p:cNvSpPr/>
              <p:nvPr/>
            </p:nvSpPr>
            <p:spPr>
              <a:xfrm>
                <a:off x="746949" y="2483380"/>
                <a:ext cx="2313626" cy="412315"/>
              </a:xfrm>
              <a:prstGeom prst="rect">
                <a:avLst/>
              </a:prstGeom>
              <a:solidFill>
                <a:schemeClr val="dk2">
                  <a:alpha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lang="zh-TW" altLang="en-US" sz="1400" b="0" i="0" u="none" strike="noStrike" cap="none">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 name="Shape 229">
                <a:extLst>
                  <a:ext uri="{FF2B5EF4-FFF2-40B4-BE49-F238E27FC236}">
                    <a16:creationId xmlns:a16="http://schemas.microsoft.com/office/drawing/2014/main" id="{CE05D924-EA7E-744A-92EE-66F411B0466E}"/>
                  </a:ext>
                </a:extLst>
              </p:cNvPr>
              <p:cNvSpPr/>
              <p:nvPr/>
            </p:nvSpPr>
            <p:spPr>
              <a:xfrm>
                <a:off x="886110" y="2546472"/>
                <a:ext cx="358212" cy="272847"/>
              </a:xfrm>
              <a:prstGeom prst="rect">
                <a:avLst/>
              </a:prstGeom>
              <a:solidFill>
                <a:srgbClr val="C00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altLang="zh-TW"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A</a:t>
                </a:r>
                <a:endParaRPr lang="en-US"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2" name="Shape 230">
                <a:extLst>
                  <a:ext uri="{FF2B5EF4-FFF2-40B4-BE49-F238E27FC236}">
                    <a16:creationId xmlns:a16="http://schemas.microsoft.com/office/drawing/2014/main" id="{6B40B39D-7F88-EB44-95BD-6EE4CE8A5D7D}"/>
                  </a:ext>
                </a:extLst>
              </p:cNvPr>
              <p:cNvSpPr/>
              <p:nvPr/>
            </p:nvSpPr>
            <p:spPr>
              <a:xfrm>
                <a:off x="1311765" y="2546472"/>
                <a:ext cx="358212" cy="272847"/>
              </a:xfrm>
              <a:prstGeom prst="rect">
                <a:avLst/>
              </a:prstGeom>
              <a:solidFill>
                <a:srgbClr val="C00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altLang="zh-TW"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B</a:t>
                </a:r>
                <a:endParaRPr lang="en-US"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3" name="Shape 231">
                <a:extLst>
                  <a:ext uri="{FF2B5EF4-FFF2-40B4-BE49-F238E27FC236}">
                    <a16:creationId xmlns:a16="http://schemas.microsoft.com/office/drawing/2014/main" id="{5C79C40E-ECCB-7149-9A84-BF472F16AA68}"/>
                  </a:ext>
                </a:extLst>
              </p:cNvPr>
              <p:cNvSpPr/>
              <p:nvPr/>
            </p:nvSpPr>
            <p:spPr>
              <a:xfrm>
                <a:off x="1756631" y="2541273"/>
                <a:ext cx="358212" cy="272847"/>
              </a:xfrm>
              <a:prstGeom prst="rect">
                <a:avLst/>
              </a:prstGeom>
              <a:solidFill>
                <a:srgbClr val="C00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altLang="zh-TW"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C</a:t>
                </a:r>
                <a:endParaRPr lang="en-US"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4" name="Shape 233">
                <a:extLst>
                  <a:ext uri="{FF2B5EF4-FFF2-40B4-BE49-F238E27FC236}">
                    <a16:creationId xmlns:a16="http://schemas.microsoft.com/office/drawing/2014/main" id="{9D4C6FAC-5590-3A44-9DAB-3F61E1D0F7B7}"/>
                  </a:ext>
                </a:extLst>
              </p:cNvPr>
              <p:cNvSpPr/>
              <p:nvPr/>
            </p:nvSpPr>
            <p:spPr>
              <a:xfrm>
                <a:off x="1315529" y="2130021"/>
                <a:ext cx="358212" cy="272847"/>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tLang="zh-TW"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B’</a:t>
                </a:r>
                <a:endParaRPr lang="en-US"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5" name="Shape 234">
                <a:extLst>
                  <a:ext uri="{FF2B5EF4-FFF2-40B4-BE49-F238E27FC236}">
                    <a16:creationId xmlns:a16="http://schemas.microsoft.com/office/drawing/2014/main" id="{8EA05C06-98E0-2044-BEE9-A57E353A3C9D}"/>
                  </a:ext>
                </a:extLst>
              </p:cNvPr>
              <p:cNvSpPr/>
              <p:nvPr/>
            </p:nvSpPr>
            <p:spPr>
              <a:xfrm>
                <a:off x="1756631" y="2130021"/>
                <a:ext cx="358212" cy="272847"/>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tLang="zh-TW"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C’</a:t>
                </a:r>
                <a:endParaRPr lang="en-US"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6" name="Shape 235">
                <a:extLst>
                  <a:ext uri="{FF2B5EF4-FFF2-40B4-BE49-F238E27FC236}">
                    <a16:creationId xmlns:a16="http://schemas.microsoft.com/office/drawing/2014/main" id="{38C82518-FF38-1546-873B-5A78D42A0965}"/>
                  </a:ext>
                </a:extLst>
              </p:cNvPr>
              <p:cNvSpPr/>
              <p:nvPr/>
            </p:nvSpPr>
            <p:spPr>
              <a:xfrm>
                <a:off x="874427" y="2130021"/>
                <a:ext cx="358212" cy="272847"/>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tLang="zh-TW" sz="1400" b="1" i="0" u="none" strike="noStrike" cap="none" dirty="0">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A’</a:t>
                </a:r>
                <a:endParaRPr lang="en-US" sz="1400" b="1" i="0" u="none" strike="noStrike" cap="none" dirty="0">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7" name="Shape 237">
                <a:extLst>
                  <a:ext uri="{FF2B5EF4-FFF2-40B4-BE49-F238E27FC236}">
                    <a16:creationId xmlns:a16="http://schemas.microsoft.com/office/drawing/2014/main" id="{A7A00C77-BCB9-AE41-BF64-89DE25CC588D}"/>
                  </a:ext>
                </a:extLst>
              </p:cNvPr>
              <p:cNvSpPr/>
              <p:nvPr/>
            </p:nvSpPr>
            <p:spPr>
              <a:xfrm>
                <a:off x="2197733" y="2130021"/>
                <a:ext cx="358212" cy="272847"/>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tLang="zh-TW"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D’</a:t>
                </a:r>
                <a:endParaRPr lang="en-US"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8" name="Shape 238">
                <a:extLst>
                  <a:ext uri="{FF2B5EF4-FFF2-40B4-BE49-F238E27FC236}">
                    <a16:creationId xmlns:a16="http://schemas.microsoft.com/office/drawing/2014/main" id="{C388A9E0-250A-894E-B0AC-5C65F865259E}"/>
                  </a:ext>
                </a:extLst>
              </p:cNvPr>
              <p:cNvSpPr/>
              <p:nvPr/>
            </p:nvSpPr>
            <p:spPr>
              <a:xfrm>
                <a:off x="2638833" y="2130021"/>
                <a:ext cx="358212" cy="272847"/>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tLang="zh-TW"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E’</a:t>
                </a:r>
                <a:endParaRPr lang="en-US"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9" name="Shape 242">
                <a:extLst>
                  <a:ext uri="{FF2B5EF4-FFF2-40B4-BE49-F238E27FC236}">
                    <a16:creationId xmlns:a16="http://schemas.microsoft.com/office/drawing/2014/main" id="{7F994910-AB80-5240-87A5-F5236CC45324}"/>
                  </a:ext>
                </a:extLst>
              </p:cNvPr>
              <p:cNvSpPr/>
              <p:nvPr/>
            </p:nvSpPr>
            <p:spPr>
              <a:xfrm>
                <a:off x="2198628" y="2541423"/>
                <a:ext cx="358212" cy="272847"/>
              </a:xfrm>
              <a:prstGeom prst="rect">
                <a:avLst/>
              </a:prstGeom>
              <a:solidFill>
                <a:srgbClr val="C00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tLang="zh-TW"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D</a:t>
                </a:r>
                <a:endParaRPr lang="en-US"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20" name="Shape 243">
                <a:extLst>
                  <a:ext uri="{FF2B5EF4-FFF2-40B4-BE49-F238E27FC236}">
                    <a16:creationId xmlns:a16="http://schemas.microsoft.com/office/drawing/2014/main" id="{8CA173B4-F264-864D-AD68-E0ED74C6D0A6}"/>
                  </a:ext>
                </a:extLst>
              </p:cNvPr>
              <p:cNvSpPr/>
              <p:nvPr/>
            </p:nvSpPr>
            <p:spPr>
              <a:xfrm>
                <a:off x="2642513" y="2548746"/>
                <a:ext cx="358212" cy="272847"/>
              </a:xfrm>
              <a:prstGeom prst="rect">
                <a:avLst/>
              </a:prstGeom>
              <a:solidFill>
                <a:srgbClr val="C00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tLang="zh-TW"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E</a:t>
                </a:r>
                <a:endParaRPr lang="en-US"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grpSp>
        <p:grpSp>
          <p:nvGrpSpPr>
            <p:cNvPr id="22" name="群組 8">
              <a:extLst>
                <a:ext uri="{FF2B5EF4-FFF2-40B4-BE49-F238E27FC236}">
                  <a16:creationId xmlns:a16="http://schemas.microsoft.com/office/drawing/2014/main" id="{46C6B108-202D-DF4D-B5E1-F2EBB19FCA1C}"/>
                </a:ext>
              </a:extLst>
            </p:cNvPr>
            <p:cNvGrpSpPr/>
            <p:nvPr/>
          </p:nvGrpSpPr>
          <p:grpSpPr>
            <a:xfrm>
              <a:off x="884824" y="1826956"/>
              <a:ext cx="415620" cy="415620"/>
              <a:chOff x="889317" y="2537938"/>
              <a:chExt cx="556036" cy="556036"/>
            </a:xfrm>
          </p:grpSpPr>
          <p:sp>
            <p:nvSpPr>
              <p:cNvPr id="23" name="橢圓 7">
                <a:extLst>
                  <a:ext uri="{FF2B5EF4-FFF2-40B4-BE49-F238E27FC236}">
                    <a16:creationId xmlns:a16="http://schemas.microsoft.com/office/drawing/2014/main" id="{19C09694-E0D1-5441-9AA0-F36C2C124F4C}"/>
                  </a:ext>
                </a:extLst>
              </p:cNvPr>
              <p:cNvSpPr/>
              <p:nvPr/>
            </p:nvSpPr>
            <p:spPr>
              <a:xfrm>
                <a:off x="889317" y="2537938"/>
                <a:ext cx="556036" cy="556036"/>
              </a:xfrm>
              <a:prstGeom prst="ellipse">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4" name="圖片 6">
                <a:extLst>
                  <a:ext uri="{FF2B5EF4-FFF2-40B4-BE49-F238E27FC236}">
                    <a16:creationId xmlns:a16="http://schemas.microsoft.com/office/drawing/2014/main" id="{28C79BF1-8038-0D46-87CC-38A2716CBF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3260" y="2663193"/>
                <a:ext cx="386386" cy="305526"/>
              </a:xfrm>
              <a:prstGeom prst="rect">
                <a:avLst/>
              </a:prstGeom>
            </p:spPr>
          </p:pic>
        </p:grpSp>
        <p:grpSp>
          <p:nvGrpSpPr>
            <p:cNvPr id="2" name="群組 1">
              <a:extLst>
                <a:ext uri="{FF2B5EF4-FFF2-40B4-BE49-F238E27FC236}">
                  <a16:creationId xmlns:a16="http://schemas.microsoft.com/office/drawing/2014/main" id="{05A62382-4201-42AF-996C-CE021C0081EF}"/>
                </a:ext>
              </a:extLst>
            </p:cNvPr>
            <p:cNvGrpSpPr/>
            <p:nvPr/>
          </p:nvGrpSpPr>
          <p:grpSpPr>
            <a:xfrm>
              <a:off x="1355763" y="1824466"/>
              <a:ext cx="1638513" cy="415620"/>
              <a:chOff x="1762903" y="3085494"/>
              <a:chExt cx="2396981" cy="608011"/>
            </a:xfrm>
          </p:grpSpPr>
          <p:pic>
            <p:nvPicPr>
              <p:cNvPr id="21" name="圖片 5">
                <a:extLst>
                  <a:ext uri="{FF2B5EF4-FFF2-40B4-BE49-F238E27FC236}">
                    <a16:creationId xmlns:a16="http://schemas.microsoft.com/office/drawing/2014/main" id="{8B904A2D-A73B-C54E-9659-BD041FCF5C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2903" y="3085494"/>
                <a:ext cx="699186" cy="526749"/>
              </a:xfrm>
              <a:prstGeom prst="rect">
                <a:avLst/>
              </a:prstGeom>
            </p:spPr>
          </p:pic>
          <p:pic>
            <p:nvPicPr>
              <p:cNvPr id="25" name="圖片 9">
                <a:extLst>
                  <a:ext uri="{FF2B5EF4-FFF2-40B4-BE49-F238E27FC236}">
                    <a16:creationId xmlns:a16="http://schemas.microsoft.com/office/drawing/2014/main" id="{457F28C0-840D-7A4A-B214-8ABCE6B59B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02416" y="3346265"/>
                <a:ext cx="250057" cy="347240"/>
              </a:xfrm>
              <a:prstGeom prst="rect">
                <a:avLst/>
              </a:prstGeom>
              <a:effectLst>
                <a:outerShdw blurRad="63500" sx="102000" sy="102000" algn="ctr" rotWithShape="0">
                  <a:prstClr val="black">
                    <a:alpha val="40000"/>
                  </a:prstClr>
                </a:outerShdw>
              </a:effectLst>
            </p:spPr>
          </p:pic>
          <p:pic>
            <p:nvPicPr>
              <p:cNvPr id="26" name="圖片 34">
                <a:extLst>
                  <a:ext uri="{FF2B5EF4-FFF2-40B4-BE49-F238E27FC236}">
                    <a16:creationId xmlns:a16="http://schemas.microsoft.com/office/drawing/2014/main" id="{B0962F5F-F881-674A-9C52-6DCB7D0988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3708" y="3085494"/>
                <a:ext cx="699186" cy="526749"/>
              </a:xfrm>
              <a:prstGeom prst="rect">
                <a:avLst/>
              </a:prstGeom>
            </p:spPr>
          </p:pic>
          <p:pic>
            <p:nvPicPr>
              <p:cNvPr id="27" name="圖片 35">
                <a:extLst>
                  <a:ext uri="{FF2B5EF4-FFF2-40B4-BE49-F238E27FC236}">
                    <a16:creationId xmlns:a16="http://schemas.microsoft.com/office/drawing/2014/main" id="{9EC42781-D259-BE44-BB03-769B00373E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3221" y="3346265"/>
                <a:ext cx="250057" cy="347240"/>
              </a:xfrm>
              <a:prstGeom prst="rect">
                <a:avLst/>
              </a:prstGeom>
              <a:effectLst>
                <a:outerShdw blurRad="63500" sx="102000" sy="102000" algn="ctr" rotWithShape="0">
                  <a:prstClr val="black">
                    <a:alpha val="40000"/>
                  </a:prstClr>
                </a:outerShdw>
              </a:effectLst>
            </p:spPr>
          </p:pic>
          <p:pic>
            <p:nvPicPr>
              <p:cNvPr id="28" name="圖片 36">
                <a:extLst>
                  <a:ext uri="{FF2B5EF4-FFF2-40B4-BE49-F238E27FC236}">
                    <a16:creationId xmlns:a16="http://schemas.microsoft.com/office/drawing/2014/main" id="{C5E66FF4-1B29-1542-A500-E0F399CA11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0698" y="3085494"/>
                <a:ext cx="699186" cy="526749"/>
              </a:xfrm>
              <a:prstGeom prst="rect">
                <a:avLst/>
              </a:prstGeom>
            </p:spPr>
          </p:pic>
          <p:pic>
            <p:nvPicPr>
              <p:cNvPr id="29" name="圖片 37">
                <a:extLst>
                  <a:ext uri="{FF2B5EF4-FFF2-40B4-BE49-F238E27FC236}">
                    <a16:creationId xmlns:a16="http://schemas.microsoft.com/office/drawing/2014/main" id="{A828CE6A-5FD9-3348-B733-22F2D18C81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00211" y="3346265"/>
                <a:ext cx="250057" cy="347240"/>
              </a:xfrm>
              <a:prstGeom prst="rect">
                <a:avLst/>
              </a:prstGeom>
              <a:effectLst>
                <a:outerShdw blurRad="63500" sx="102000" sy="102000" algn="ctr" rotWithShape="0">
                  <a:prstClr val="black">
                    <a:alpha val="40000"/>
                  </a:prstClr>
                </a:outerShdw>
              </a:effectLst>
            </p:spPr>
          </p:pic>
        </p:grpSp>
      </p:grpSp>
      <p:sp>
        <p:nvSpPr>
          <p:cNvPr id="36" name="Shape 241">
            <a:extLst>
              <a:ext uri="{FF2B5EF4-FFF2-40B4-BE49-F238E27FC236}">
                <a16:creationId xmlns:a16="http://schemas.microsoft.com/office/drawing/2014/main" id="{A6425107-F9FD-2548-9BFB-8A2BF3604905}"/>
              </a:ext>
            </a:extLst>
          </p:cNvPr>
          <p:cNvSpPr txBox="1"/>
          <p:nvPr/>
        </p:nvSpPr>
        <p:spPr>
          <a:xfrm>
            <a:off x="3502935" y="3240183"/>
            <a:ext cx="4930806" cy="307777"/>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
                <a:srgbClr val="000000"/>
              </a:buClr>
              <a:buSzPts val="1400"/>
            </a:pPr>
            <a:r>
              <a:rPr lang="en-US" altLang="zh-TW" sz="1000" i="0" u="none" strike="noStrike" cap="none" dirty="0">
                <a:solidFill>
                  <a:srgbClr val="333333"/>
                </a:solidFill>
                <a:latin typeface="Arial" panose="020B0604020202020204" pitchFamily="34" charset="0"/>
                <a:ea typeface="微軟正黑體" panose="020B0604030504040204" pitchFamily="34" charset="-120"/>
                <a:sym typeface="Arial" panose="020B0604020202020204" pitchFamily="34" charset="0"/>
              </a:rPr>
              <a:t>*</a:t>
            </a:r>
            <a:r>
              <a:rPr lang="zh-TW" altLang="en-US" sz="1000" i="0" u="none" strike="noStrike" cap="none" dirty="0">
                <a:solidFill>
                  <a:srgbClr val="333333"/>
                </a:solidFill>
                <a:latin typeface="Arial" panose="020B0604020202020204" pitchFamily="34" charset="0"/>
                <a:ea typeface="微軟正黑體" panose="020B0604030504040204" pitchFamily="34" charset="-120"/>
                <a:sym typeface="Arial" panose="020B0604020202020204" pitchFamily="34" charset="0"/>
              </a:rPr>
              <a:t>經由使用者電腦或外接裝置入侵的勒索軟體，無法覆蓋快照</a:t>
            </a:r>
          </a:p>
        </p:txBody>
      </p:sp>
      <p:sp>
        <p:nvSpPr>
          <p:cNvPr id="49" name="標題 1" hidden="1">
            <a:extLst>
              <a:ext uri="{FF2B5EF4-FFF2-40B4-BE49-F238E27FC236}">
                <a16:creationId xmlns:a16="http://schemas.microsoft.com/office/drawing/2014/main" id="{E0121A5A-EFFC-4C5B-AD11-EE680658EE36}"/>
              </a:ext>
            </a:extLst>
          </p:cNvPr>
          <p:cNvSpPr txBox="1">
            <a:spLocks/>
          </p:cNvSpPr>
          <p:nvPr/>
        </p:nvSpPr>
        <p:spPr>
          <a:xfrm>
            <a:off x="124385" y="195152"/>
            <a:ext cx="8895230" cy="987332"/>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zh-TW" altLang="en-US" sz="3500" dirty="0">
                <a:solidFill>
                  <a:schemeClr val="bg1"/>
                </a:solidFill>
                <a:latin typeface="Arial" panose="020B0604020202020204" pitchFamily="34" charset="0"/>
                <a:ea typeface="微軟正黑體" panose="020B0604030504040204" pitchFamily="34" charset="-120"/>
                <a:sym typeface="Arial" panose="020B0604020202020204" pitchFamily="34" charset="0"/>
              </a:rPr>
              <a:t>高達 </a:t>
            </a:r>
            <a:r>
              <a:rPr lang="en-US" altLang="zh-TW" sz="3500" dirty="0">
                <a:solidFill>
                  <a:schemeClr val="bg1"/>
                </a:solidFill>
                <a:latin typeface="Arial" panose="020B0604020202020204" pitchFamily="34" charset="0"/>
                <a:ea typeface="微軟正黑體" panose="020B0604030504040204" pitchFamily="34" charset="-120"/>
                <a:sym typeface="Arial" panose="020B0604020202020204" pitchFamily="34" charset="0"/>
              </a:rPr>
              <a:t>256 </a:t>
            </a:r>
            <a:r>
              <a:rPr lang="zh-TW" altLang="en-US" sz="3500" dirty="0">
                <a:solidFill>
                  <a:schemeClr val="bg1"/>
                </a:solidFill>
                <a:latin typeface="Arial" panose="020B0604020202020204" pitchFamily="34" charset="0"/>
                <a:ea typeface="微軟正黑體" panose="020B0604030504040204" pitchFamily="34" charset="-120"/>
                <a:sym typeface="Arial" panose="020B0604020202020204" pitchFamily="34" charset="0"/>
              </a:rPr>
              <a:t>個快照資料備份</a:t>
            </a:r>
          </a:p>
        </p:txBody>
      </p:sp>
      <p:pic>
        <p:nvPicPr>
          <p:cNvPr id="30" name="圖片 11">
            <a:extLst>
              <a:ext uri="{FF2B5EF4-FFF2-40B4-BE49-F238E27FC236}">
                <a16:creationId xmlns:a16="http://schemas.microsoft.com/office/drawing/2014/main" id="{033AD60F-2F54-6845-A930-762548946703}"/>
              </a:ext>
            </a:extLst>
          </p:cNvPr>
          <p:cNvPicPr>
            <a:picLocks noChangeAspect="1"/>
          </p:cNvPicPr>
          <p:nvPr/>
        </p:nvPicPr>
        <p:blipFill>
          <a:blip r:embed="rId6"/>
          <a:stretch>
            <a:fillRect/>
          </a:stretch>
        </p:blipFill>
        <p:spPr>
          <a:xfrm>
            <a:off x="1048577" y="3720876"/>
            <a:ext cx="1425529" cy="978604"/>
          </a:xfrm>
          <a:prstGeom prst="rect">
            <a:avLst/>
          </a:prstGeom>
          <a:effectLst>
            <a:outerShdw blurRad="50800" dist="38100" dir="5400000" algn="t" rotWithShape="0">
              <a:prstClr val="black">
                <a:alpha val="40000"/>
              </a:prstClr>
            </a:outerShdw>
          </a:effectLst>
        </p:spPr>
      </p:pic>
      <p:pic>
        <p:nvPicPr>
          <p:cNvPr id="31" name="圖片 18">
            <a:extLst>
              <a:ext uri="{FF2B5EF4-FFF2-40B4-BE49-F238E27FC236}">
                <a16:creationId xmlns:a16="http://schemas.microsoft.com/office/drawing/2014/main" id="{87A7F279-B940-7D44-9D61-4252C71C1A0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89733" y="3691472"/>
            <a:ext cx="792687" cy="987431"/>
          </a:xfrm>
          <a:prstGeom prst="rect">
            <a:avLst/>
          </a:prstGeom>
          <a:effectLst>
            <a:outerShdw blurRad="50800" dist="38100" dir="5400000" algn="t" rotWithShape="0">
              <a:prstClr val="black">
                <a:alpha val="40000"/>
              </a:prstClr>
            </a:outerShdw>
          </a:effectLst>
        </p:spPr>
      </p:pic>
      <p:grpSp>
        <p:nvGrpSpPr>
          <p:cNvPr id="32" name="群組 21">
            <a:extLst>
              <a:ext uri="{FF2B5EF4-FFF2-40B4-BE49-F238E27FC236}">
                <a16:creationId xmlns:a16="http://schemas.microsoft.com/office/drawing/2014/main" id="{C04E883D-6D4E-534B-96B4-01F50F57185C}"/>
              </a:ext>
            </a:extLst>
          </p:cNvPr>
          <p:cNvGrpSpPr/>
          <p:nvPr/>
        </p:nvGrpSpPr>
        <p:grpSpPr>
          <a:xfrm>
            <a:off x="4610581" y="3783299"/>
            <a:ext cx="1322319" cy="816756"/>
            <a:chOff x="5296072" y="2438860"/>
            <a:chExt cx="1269089" cy="783879"/>
          </a:xfrm>
        </p:grpSpPr>
        <p:pic>
          <p:nvPicPr>
            <p:cNvPr id="33" name="圖片 20">
              <a:extLst>
                <a:ext uri="{FF2B5EF4-FFF2-40B4-BE49-F238E27FC236}">
                  <a16:creationId xmlns:a16="http://schemas.microsoft.com/office/drawing/2014/main" id="{A04EC1DD-D387-904F-A0B1-62A202A09D4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5375235" y="2359697"/>
              <a:ext cx="769403" cy="927730"/>
            </a:xfrm>
            <a:prstGeom prst="rect">
              <a:avLst/>
            </a:prstGeom>
            <a:effectLst>
              <a:outerShdw blurRad="50800" dist="38100" dir="5400000" algn="t" rotWithShape="0">
                <a:prstClr val="black">
                  <a:alpha val="40000"/>
                </a:prstClr>
              </a:outerShdw>
            </a:effectLst>
          </p:spPr>
        </p:pic>
        <p:pic>
          <p:nvPicPr>
            <p:cNvPr id="34" name="圖片 16">
              <a:extLst>
                <a:ext uri="{FF2B5EF4-FFF2-40B4-BE49-F238E27FC236}">
                  <a16:creationId xmlns:a16="http://schemas.microsoft.com/office/drawing/2014/main" id="{C1810225-CF4E-1949-BB64-84F556F6B10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03996" y="2800807"/>
              <a:ext cx="461165" cy="421932"/>
            </a:xfrm>
            <a:prstGeom prst="rect">
              <a:avLst/>
            </a:prstGeom>
            <a:effectLst>
              <a:outerShdw blurRad="50800" dist="38100" dir="5400000" algn="t" rotWithShape="0">
                <a:prstClr val="black">
                  <a:alpha val="40000"/>
                </a:prstClr>
              </a:outerShdw>
            </a:effectLst>
          </p:spPr>
        </p:pic>
      </p:grpSp>
      <p:grpSp>
        <p:nvGrpSpPr>
          <p:cNvPr id="37" name="群組 30">
            <a:extLst>
              <a:ext uri="{FF2B5EF4-FFF2-40B4-BE49-F238E27FC236}">
                <a16:creationId xmlns:a16="http://schemas.microsoft.com/office/drawing/2014/main" id="{C9BF72C8-7B8F-144F-9DDE-BFE8965578A1}"/>
              </a:ext>
            </a:extLst>
          </p:cNvPr>
          <p:cNvGrpSpPr/>
          <p:nvPr/>
        </p:nvGrpSpPr>
        <p:grpSpPr>
          <a:xfrm>
            <a:off x="6552972" y="3650426"/>
            <a:ext cx="1493191" cy="973450"/>
            <a:chOff x="7307786" y="3362271"/>
            <a:chExt cx="1168039" cy="761474"/>
          </a:xfrm>
        </p:grpSpPr>
        <p:grpSp>
          <p:nvGrpSpPr>
            <p:cNvPr id="38" name="群組 29">
              <a:extLst>
                <a:ext uri="{FF2B5EF4-FFF2-40B4-BE49-F238E27FC236}">
                  <a16:creationId xmlns:a16="http://schemas.microsoft.com/office/drawing/2014/main" id="{35FA5C7B-15AB-E242-93C4-4673513EE3DD}"/>
                </a:ext>
              </a:extLst>
            </p:cNvPr>
            <p:cNvGrpSpPr/>
            <p:nvPr/>
          </p:nvGrpSpPr>
          <p:grpSpPr>
            <a:xfrm>
              <a:off x="7307786" y="3556203"/>
              <a:ext cx="1168039" cy="567542"/>
              <a:chOff x="6990085" y="3443536"/>
              <a:chExt cx="1525161" cy="741066"/>
            </a:xfrm>
          </p:grpSpPr>
          <p:pic>
            <p:nvPicPr>
              <p:cNvPr id="40" name="圖片 26">
                <a:extLst>
                  <a:ext uri="{FF2B5EF4-FFF2-40B4-BE49-F238E27FC236}">
                    <a16:creationId xmlns:a16="http://schemas.microsoft.com/office/drawing/2014/main" id="{B8826ECB-793E-E64E-B849-F5DD981D4B7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90085" y="3443536"/>
                <a:ext cx="962151" cy="648264"/>
              </a:xfrm>
              <a:prstGeom prst="rect">
                <a:avLst/>
              </a:prstGeom>
              <a:effectLst>
                <a:outerShdw blurRad="50800" dist="38100" dir="5400000" algn="t" rotWithShape="0">
                  <a:prstClr val="black">
                    <a:alpha val="40000"/>
                  </a:prstClr>
                </a:outerShdw>
              </a:effectLst>
            </p:spPr>
          </p:pic>
          <p:pic>
            <p:nvPicPr>
              <p:cNvPr id="41" name="圖片 28">
                <a:extLst>
                  <a:ext uri="{FF2B5EF4-FFF2-40B4-BE49-F238E27FC236}">
                    <a16:creationId xmlns:a16="http://schemas.microsoft.com/office/drawing/2014/main" id="{4C26412B-87FA-3849-A925-0A14BDE907A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7571636" y="3549643"/>
                <a:ext cx="943610" cy="634959"/>
              </a:xfrm>
              <a:prstGeom prst="rect">
                <a:avLst/>
              </a:prstGeom>
              <a:effectLst>
                <a:outerShdw blurRad="50800" dist="38100" dir="8100000" algn="tr" rotWithShape="0">
                  <a:prstClr val="black">
                    <a:alpha val="40000"/>
                  </a:prstClr>
                </a:outerShdw>
              </a:effectLst>
            </p:spPr>
          </p:pic>
        </p:grpSp>
        <p:pic>
          <p:nvPicPr>
            <p:cNvPr id="39" name="圖片 23">
              <a:extLst>
                <a:ext uri="{FF2B5EF4-FFF2-40B4-BE49-F238E27FC236}">
                  <a16:creationId xmlns:a16="http://schemas.microsoft.com/office/drawing/2014/main" id="{39378E24-2D30-6146-97C8-5C4D58FD2C9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13534" y="3362271"/>
              <a:ext cx="664567" cy="664567"/>
            </a:xfrm>
            <a:prstGeom prst="rect">
              <a:avLst/>
            </a:prstGeom>
            <a:effectLst>
              <a:outerShdw blurRad="50800" dist="38100" dir="2700000" algn="tl" rotWithShape="0">
                <a:prstClr val="black">
                  <a:alpha val="40000"/>
                </a:prstClr>
              </a:outerShdw>
            </a:effectLst>
          </p:spPr>
        </p:pic>
      </p:grpSp>
      <p:sp>
        <p:nvSpPr>
          <p:cNvPr id="42" name="文字方塊 243">
            <a:extLst>
              <a:ext uri="{FF2B5EF4-FFF2-40B4-BE49-F238E27FC236}">
                <a16:creationId xmlns:a16="http://schemas.microsoft.com/office/drawing/2014/main" id="{E6064A48-CB6C-B546-9EBB-F5C7470D42D3}"/>
              </a:ext>
            </a:extLst>
          </p:cNvPr>
          <p:cNvSpPr txBox="1"/>
          <p:nvPr/>
        </p:nvSpPr>
        <p:spPr>
          <a:xfrm>
            <a:off x="4485183" y="4693432"/>
            <a:ext cx="1347743" cy="230832"/>
          </a:xfrm>
          <a:prstGeom prst="rect">
            <a:avLst/>
          </a:prstGeom>
          <a:noFill/>
        </p:spPr>
        <p:txBody>
          <a:bodyPr wrap="square" rtlCol="0" anchor="t">
            <a:spAutoFit/>
          </a:bodyPr>
          <a:lstStyle/>
          <a:p>
            <a:pPr algn="ctr"/>
            <a:r>
              <a:rPr lang="en-US" altLang="zh-TW" sz="900" b="1" dirty="0" err="1">
                <a:solidFill>
                  <a:srgbClr val="191919"/>
                </a:solidFill>
                <a:latin typeface="Arial" panose="020B0604020202020204" pitchFamily="34" charset="0"/>
                <a:ea typeface="微軟正黑體" panose="020B0604030504040204" pitchFamily="34" charset="-120"/>
                <a:sym typeface="Arial" panose="020B0604020202020204" pitchFamily="34" charset="0"/>
              </a:rPr>
              <a:t>外接儲存裝置</a:t>
            </a:r>
            <a:endParaRPr lang="zh-TW" altLang="en-US" sz="900" b="1" dirty="0">
              <a:solidFill>
                <a:srgbClr val="191919"/>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3" name="文字方塊 59">
            <a:extLst>
              <a:ext uri="{FF2B5EF4-FFF2-40B4-BE49-F238E27FC236}">
                <a16:creationId xmlns:a16="http://schemas.microsoft.com/office/drawing/2014/main" id="{A4A2498C-2429-3844-A39A-6A62802C25A6}"/>
              </a:ext>
            </a:extLst>
          </p:cNvPr>
          <p:cNvSpPr txBox="1"/>
          <p:nvPr/>
        </p:nvSpPr>
        <p:spPr>
          <a:xfrm>
            <a:off x="2421663" y="4693432"/>
            <a:ext cx="2107068" cy="230832"/>
          </a:xfrm>
          <a:prstGeom prst="rect">
            <a:avLst/>
          </a:prstGeom>
          <a:noFill/>
        </p:spPr>
        <p:txBody>
          <a:bodyPr wrap="square" rtlCol="0" anchor="t">
            <a:spAutoFit/>
          </a:bodyPr>
          <a:lstStyle/>
          <a:p>
            <a:pPr algn="ctr"/>
            <a:r>
              <a:rPr lang="en-US" altLang="zh-TW" sz="900" b="1" dirty="0" err="1">
                <a:solidFill>
                  <a:srgbClr val="191919"/>
                </a:solidFill>
                <a:latin typeface="Arial" panose="020B0604020202020204" pitchFamily="34" charset="0"/>
                <a:ea typeface="微軟正黑體" panose="020B0604030504040204" pitchFamily="34" charset="-120"/>
                <a:sym typeface="Arial" panose="020B0604020202020204" pitchFamily="34" charset="0"/>
              </a:rPr>
              <a:t>電腦或伺服器上的硬碟空間</a:t>
            </a:r>
            <a:endParaRPr lang="en-US" altLang="zh-TW" sz="900" b="1" dirty="0">
              <a:solidFill>
                <a:srgbClr val="191919"/>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4" name="文字方塊 60">
            <a:extLst>
              <a:ext uri="{FF2B5EF4-FFF2-40B4-BE49-F238E27FC236}">
                <a16:creationId xmlns:a16="http://schemas.microsoft.com/office/drawing/2014/main" id="{5F46BC92-5F8F-7442-BB13-53ED05091F71}"/>
              </a:ext>
            </a:extLst>
          </p:cNvPr>
          <p:cNvSpPr txBox="1"/>
          <p:nvPr/>
        </p:nvSpPr>
        <p:spPr>
          <a:xfrm>
            <a:off x="6699959" y="4693432"/>
            <a:ext cx="1199216" cy="230832"/>
          </a:xfrm>
          <a:prstGeom prst="rect">
            <a:avLst/>
          </a:prstGeom>
          <a:noFill/>
        </p:spPr>
        <p:txBody>
          <a:bodyPr wrap="square" rtlCol="0" anchor="t">
            <a:spAutoFit/>
          </a:bodyPr>
          <a:lstStyle/>
          <a:p>
            <a:pPr algn="ctr"/>
            <a:r>
              <a:rPr lang="en-US" altLang="zh-TW" sz="900" b="1" dirty="0" err="1">
                <a:solidFill>
                  <a:srgbClr val="191919"/>
                </a:solidFill>
                <a:latin typeface="Arial" panose="020B0604020202020204" pitchFamily="34" charset="0"/>
                <a:ea typeface="微軟正黑體" panose="020B0604030504040204" pitchFamily="34" charset="-120"/>
                <a:sym typeface="Arial" panose="020B0604020202020204" pitchFamily="34" charset="0"/>
              </a:rPr>
              <a:t>雲端空間</a:t>
            </a:r>
            <a:r>
              <a:rPr lang="en-US" altLang="zh-TW" sz="900" b="1" dirty="0">
                <a:solidFill>
                  <a:srgbClr val="191919"/>
                </a:solidFill>
                <a:latin typeface="Arial" panose="020B0604020202020204" pitchFamily="34" charset="0"/>
                <a:ea typeface="微軟正黑體" panose="020B0604030504040204" pitchFamily="34" charset="-120"/>
                <a:sym typeface="Arial" panose="020B0604020202020204" pitchFamily="34" charset="0"/>
              </a:rPr>
              <a:t> / NAS</a:t>
            </a:r>
            <a:endParaRPr lang="zh-TW" altLang="en-US" sz="900" b="1" dirty="0">
              <a:solidFill>
                <a:srgbClr val="191919"/>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2" name="箭號: 向下 51">
            <a:extLst>
              <a:ext uri="{FF2B5EF4-FFF2-40B4-BE49-F238E27FC236}">
                <a16:creationId xmlns:a16="http://schemas.microsoft.com/office/drawing/2014/main" id="{61B9CA82-3B80-49B6-B9D8-B2972B980920}"/>
              </a:ext>
            </a:extLst>
          </p:cNvPr>
          <p:cNvSpPr/>
          <p:nvPr/>
        </p:nvSpPr>
        <p:spPr>
          <a:xfrm rot="16200000">
            <a:off x="2470905" y="3904136"/>
            <a:ext cx="498768" cy="540669"/>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8" name="箭號: 向下 57">
            <a:extLst>
              <a:ext uri="{FF2B5EF4-FFF2-40B4-BE49-F238E27FC236}">
                <a16:creationId xmlns:a16="http://schemas.microsoft.com/office/drawing/2014/main" id="{FDAA2167-CD5F-412C-94AD-B4FE20A9DA0E}"/>
              </a:ext>
            </a:extLst>
          </p:cNvPr>
          <p:cNvSpPr/>
          <p:nvPr/>
        </p:nvSpPr>
        <p:spPr>
          <a:xfrm rot="16200000">
            <a:off x="4065029" y="3904136"/>
            <a:ext cx="498768" cy="540669"/>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9" name="箭號: 向下 58">
            <a:extLst>
              <a:ext uri="{FF2B5EF4-FFF2-40B4-BE49-F238E27FC236}">
                <a16:creationId xmlns:a16="http://schemas.microsoft.com/office/drawing/2014/main" id="{503E1546-C9D4-4360-964B-1A725A5E9B05}"/>
              </a:ext>
            </a:extLst>
          </p:cNvPr>
          <p:cNvSpPr/>
          <p:nvPr/>
        </p:nvSpPr>
        <p:spPr>
          <a:xfrm rot="16200000">
            <a:off x="5965236" y="3904137"/>
            <a:ext cx="498768" cy="540669"/>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949195238"/>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圓角 10">
            <a:extLst>
              <a:ext uri="{FF2B5EF4-FFF2-40B4-BE49-F238E27FC236}">
                <a16:creationId xmlns:a16="http://schemas.microsoft.com/office/drawing/2014/main" id="{77FA7087-B4DB-4B91-9B73-B7802D93427D}"/>
              </a:ext>
            </a:extLst>
          </p:cNvPr>
          <p:cNvSpPr/>
          <p:nvPr/>
        </p:nvSpPr>
        <p:spPr>
          <a:xfrm>
            <a:off x="3260113" y="1641946"/>
            <a:ext cx="4531447" cy="2949262"/>
          </a:xfrm>
          <a:prstGeom prst="roundRect">
            <a:avLst>
              <a:gd name="adj" fmla="val 19197"/>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4" descr="一張含有 桌 的圖片&#10;&#10;自動產生的描述">
            <a:extLst>
              <a:ext uri="{FF2B5EF4-FFF2-40B4-BE49-F238E27FC236}">
                <a16:creationId xmlns:a16="http://schemas.microsoft.com/office/drawing/2014/main" id="{03E6345F-A120-4484-8DBB-270F2666C3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17400" y="2282818"/>
            <a:ext cx="5526600" cy="2668921"/>
          </a:xfrm>
          <a:prstGeom prst="rect">
            <a:avLst/>
          </a:prstGeom>
        </p:spPr>
      </p:pic>
      <p:sp>
        <p:nvSpPr>
          <p:cNvPr id="6" name="標題 5">
            <a:extLst>
              <a:ext uri="{FF2B5EF4-FFF2-40B4-BE49-F238E27FC236}">
                <a16:creationId xmlns:a16="http://schemas.microsoft.com/office/drawing/2014/main" id="{56E69DC5-6A3C-43CA-B121-C221B459A4F1}"/>
              </a:ext>
            </a:extLst>
          </p:cNvPr>
          <p:cNvSpPr>
            <a:spLocks noGrp="1"/>
          </p:cNvSpPr>
          <p:nvPr>
            <p:ph type="title"/>
          </p:nvPr>
        </p:nvSpPr>
        <p:spPr>
          <a:xfrm>
            <a:off x="503237" y="428289"/>
            <a:ext cx="8137526" cy="572700"/>
          </a:xfrm>
        </p:spPr>
        <p:txBody>
          <a:bodyPr/>
          <a:lstStyle/>
          <a:p>
            <a:r>
              <a:rPr lang="en-US" altLang="zh-TW" sz="3200" dirty="0">
                <a:solidFill>
                  <a:schemeClr val="bg1"/>
                </a:solidFill>
                <a:latin typeface="Arial" panose="020B0604020202020204" pitchFamily="34" charset="0"/>
                <a:cs typeface="+mn-ea"/>
                <a:sym typeface="Arial" panose="020B0604020202020204" pitchFamily="34" charset="0"/>
              </a:rPr>
              <a:t>DA Drive Analyzer </a:t>
            </a:r>
            <a:r>
              <a:rPr lang="zh-TW" altLang="en-US" sz="3200" dirty="0">
                <a:solidFill>
                  <a:schemeClr val="bg1"/>
                </a:solidFill>
                <a:latin typeface="Arial" panose="020B0604020202020204" pitchFamily="34" charset="0"/>
                <a:cs typeface="+mn-ea"/>
                <a:sym typeface="Arial" panose="020B0604020202020204" pitchFamily="34" charset="0"/>
              </a:rPr>
              <a:t>磁碟健康分析與故障預測，縮短停機時間</a:t>
            </a:r>
            <a:endParaRPr lang="zh-TW" sz="3200" dirty="0">
              <a:solidFill>
                <a:schemeClr val="bg1"/>
              </a:solidFill>
              <a:latin typeface="Arial" panose="020B0604020202020204" pitchFamily="34" charset="0"/>
              <a:cs typeface="+mn-ea"/>
              <a:sym typeface="Arial" panose="020B0604020202020204" pitchFamily="34" charset="0"/>
            </a:endParaRPr>
          </a:p>
        </p:txBody>
      </p:sp>
      <p:sp>
        <p:nvSpPr>
          <p:cNvPr id="8" name="文字方塊 7">
            <a:extLst>
              <a:ext uri="{FF2B5EF4-FFF2-40B4-BE49-F238E27FC236}">
                <a16:creationId xmlns:a16="http://schemas.microsoft.com/office/drawing/2014/main" id="{83AC6952-8038-4E90-94C9-494E29A4995E}"/>
              </a:ext>
            </a:extLst>
          </p:cNvPr>
          <p:cNvSpPr txBox="1"/>
          <p:nvPr/>
        </p:nvSpPr>
        <p:spPr>
          <a:xfrm>
            <a:off x="225706" y="1405541"/>
            <a:ext cx="3222976" cy="28262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zh-TW" altLang="en-US" sz="20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透過 </a:t>
            </a:r>
            <a:r>
              <a:rPr lang="en" altLang="zh-TW" sz="20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AI </a:t>
            </a:r>
            <a:r>
              <a:rPr lang="zh-TW" altLang="en-US" sz="20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驅動的磁碟診斷，</a:t>
            </a:r>
            <a:br>
              <a:rPr lang="en-US" altLang="zh-TW" sz="20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br>
            <a:r>
              <a:rPr lang="zh-TW" altLang="en-US" sz="20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精準提供故障預測</a:t>
            </a:r>
            <a:endParaRPr lang="en"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nSpc>
                <a:spcPct val="130000"/>
              </a:lnSpc>
              <a:spcBef>
                <a:spcPts val="600"/>
              </a:spcBef>
            </a:pPr>
            <a:r>
              <a:rPr lang="en"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DA Drive Analyzer </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整合硬碟與快閃儲存測試工具領導廠商 </a:t>
            </a:r>
            <a:r>
              <a:rPr lang="en"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ULINK </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之雲端人工智慧學習推論技術，透過分析過去數百萬筆磁碟數據，可在磁碟快要故障時發出警示通知，讓您及時更換磁碟。透過 </a:t>
            </a:r>
            <a:r>
              <a:rPr lang="en"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DA Drive Analyzer </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友善的使用界面，您可以檢查壽命預測分數和磁碟健康狀況，包含 </a:t>
            </a:r>
            <a:r>
              <a:rPr lang="en"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S.M.A.R.T. </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屬性 </a:t>
            </a: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內建磁碟診斷</a:t>
            </a: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、溫度和測試 </a:t>
            </a:r>
            <a:r>
              <a:rPr lang="en"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IOPS</a:t>
            </a:r>
            <a:r>
              <a:rPr lang="zh-TW" alt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您也可以在 </a:t>
            </a:r>
            <a:r>
              <a:rPr lang="en"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ULINK DA Portal </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網站上，查看進階的磁碟相關資訊。有了 </a:t>
            </a:r>
            <a:r>
              <a:rPr lang="en"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DA Drive Analyzer</a:t>
            </a:r>
            <a:r>
              <a:rPr lang="zh-TW" alt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無預警的磁碟故障窘境將成為過去式。</a:t>
            </a:r>
            <a:endParaRPr lang="zh-TW" sz="8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3" name="群組 2">
            <a:extLst>
              <a:ext uri="{FF2B5EF4-FFF2-40B4-BE49-F238E27FC236}">
                <a16:creationId xmlns:a16="http://schemas.microsoft.com/office/drawing/2014/main" id="{A198C01E-8A6D-4BEC-8DD3-5936934709A3}"/>
              </a:ext>
            </a:extLst>
          </p:cNvPr>
          <p:cNvGrpSpPr/>
          <p:nvPr/>
        </p:nvGrpSpPr>
        <p:grpSpPr>
          <a:xfrm>
            <a:off x="7544249" y="1507887"/>
            <a:ext cx="857334" cy="857334"/>
            <a:chOff x="3810000" y="1138767"/>
            <a:chExt cx="1138767" cy="1138767"/>
          </a:xfrm>
        </p:grpSpPr>
        <p:sp>
          <p:nvSpPr>
            <p:cNvPr id="2" name="矩形: 圓角 1">
              <a:extLst>
                <a:ext uri="{FF2B5EF4-FFF2-40B4-BE49-F238E27FC236}">
                  <a16:creationId xmlns:a16="http://schemas.microsoft.com/office/drawing/2014/main" id="{05360AB9-F762-4949-A578-F4797DEA8551}"/>
                </a:ext>
              </a:extLst>
            </p:cNvPr>
            <p:cNvSpPr/>
            <p:nvPr/>
          </p:nvSpPr>
          <p:spPr>
            <a:xfrm>
              <a:off x="3810000" y="1138767"/>
              <a:ext cx="1138767" cy="1138767"/>
            </a:xfrm>
            <a:prstGeom prst="roundRect">
              <a:avLst/>
            </a:prstGeom>
            <a:solidFill>
              <a:srgbClr val="FFFFFF"/>
            </a:solidFill>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9" name="圖片 9">
              <a:extLst>
                <a:ext uri="{FF2B5EF4-FFF2-40B4-BE49-F238E27FC236}">
                  <a16:creationId xmlns:a16="http://schemas.microsoft.com/office/drawing/2014/main" id="{13F43B4D-3762-4CFB-85F3-D1856AD7BC95}"/>
                </a:ext>
              </a:extLst>
            </p:cNvPr>
            <p:cNvPicPr>
              <a:picLocks noChangeAspect="1"/>
            </p:cNvPicPr>
            <p:nvPr/>
          </p:nvPicPr>
          <p:blipFill>
            <a:blip r:embed="rId4"/>
            <a:stretch>
              <a:fillRect/>
            </a:stretch>
          </p:blipFill>
          <p:spPr>
            <a:xfrm>
              <a:off x="3926947" y="1293813"/>
              <a:ext cx="904876" cy="828675"/>
            </a:xfrm>
            <a:prstGeom prst="rect">
              <a:avLst/>
            </a:prstGeom>
          </p:spPr>
        </p:pic>
      </p:grpSp>
      <p:sp>
        <p:nvSpPr>
          <p:cNvPr id="10" name="文字方塊 9">
            <a:extLst>
              <a:ext uri="{FF2B5EF4-FFF2-40B4-BE49-F238E27FC236}">
                <a16:creationId xmlns:a16="http://schemas.microsoft.com/office/drawing/2014/main" id="{AC1107C3-5781-4BD8-B2CE-CB8DFD32831D}"/>
              </a:ext>
            </a:extLst>
          </p:cNvPr>
          <p:cNvSpPr txBox="1"/>
          <p:nvPr/>
        </p:nvSpPr>
        <p:spPr>
          <a:xfrm>
            <a:off x="3536725" y="1447049"/>
            <a:ext cx="4436191" cy="723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zh-TW" sz="18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每台</a:t>
            </a:r>
            <a:r>
              <a:rPr lang="en-US" altLang="zh-TW" sz="18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sz="18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N</a:t>
            </a:r>
            <a:r>
              <a:rPr lang="en-US" altLang="zh-TW" sz="18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AS </a:t>
            </a:r>
            <a:r>
              <a:rPr lang="zh-TW" sz="18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可免費進行</a:t>
            </a:r>
            <a:r>
              <a:rPr lang="en-US" altLang="zh-TW" sz="18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 1 </a:t>
            </a:r>
            <a:r>
              <a:rPr lang="zh-TW" sz="18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個磁碟預測</a:t>
            </a:r>
          </a:p>
          <a:p>
            <a:pPr>
              <a:spcBef>
                <a:spcPts val="600"/>
              </a:spcBef>
            </a:pPr>
            <a:r>
              <a:rPr lang="zh-TW" altLang="en-US" sz="18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可付費訂閱額外的磁碟加強防護力</a:t>
            </a:r>
            <a:endParaRPr lang="zh-TW" sz="18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文字方塊 12">
            <a:extLst>
              <a:ext uri="{FF2B5EF4-FFF2-40B4-BE49-F238E27FC236}">
                <a16:creationId xmlns:a16="http://schemas.microsoft.com/office/drawing/2014/main" id="{29884EAE-C816-454B-8E32-955D28B67110}"/>
              </a:ext>
            </a:extLst>
          </p:cNvPr>
          <p:cNvSpPr txBox="1"/>
          <p:nvPr/>
        </p:nvSpPr>
        <p:spPr>
          <a:xfrm>
            <a:off x="225706" y="4360951"/>
            <a:ext cx="2852895" cy="461665"/>
          </a:xfrm>
          <a:prstGeom prst="rect">
            <a:avLst/>
          </a:prstGeom>
          <a:noFill/>
        </p:spPr>
        <p:txBody>
          <a:bodyPr wrap="square">
            <a:spAutoFit/>
          </a:bodyPr>
          <a:lstStyle/>
          <a:p>
            <a:r>
              <a:rPr lang="zh-TW" altLang="en-US" sz="8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注意：</a:t>
            </a:r>
            <a:r>
              <a:rPr lang="en" altLang="zh-TW" sz="8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DA Drive Analyzer </a:t>
            </a:r>
            <a:r>
              <a:rPr lang="zh-TW" altLang="en-US" sz="8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尚未支援 </a:t>
            </a:r>
            <a:r>
              <a:rPr lang="en" altLang="zh-TW" sz="800" b="0" i="0" err="1">
                <a:solidFill>
                  <a:schemeClr val="bg1"/>
                </a:solidFill>
                <a:effectLst/>
                <a:latin typeface="Arial" panose="020B0604020202020204" pitchFamily="34" charset="0"/>
                <a:ea typeface="微軟正黑體" panose="020B0604030504040204" pitchFamily="34" charset="-120"/>
                <a:sym typeface="Arial" panose="020B0604020202020204" pitchFamily="34" charset="0"/>
              </a:rPr>
              <a:t>NVMe</a:t>
            </a:r>
            <a:r>
              <a:rPr lang="en" altLang="zh-TW" sz="8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 SSD</a:t>
            </a:r>
            <a:r>
              <a:rPr lang="zh-TW" altLang="en-US" sz="8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，且部分 </a:t>
            </a:r>
            <a:r>
              <a:rPr lang="en" altLang="zh-TW" sz="8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SATA </a:t>
            </a:r>
            <a:r>
              <a:rPr lang="zh-TW" altLang="en-US" sz="8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硬碟可能因韌體或製造商設定不同，在經過 </a:t>
            </a:r>
            <a:r>
              <a:rPr lang="en" altLang="zh-TW" sz="8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Cloud AI </a:t>
            </a:r>
            <a:r>
              <a:rPr lang="zh-TW" altLang="en-US" sz="8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推論系統分析後顯示為「不支援」。</a:t>
            </a:r>
            <a:endParaRPr lang="zh-TW" altLang="en-US" sz="8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986648814"/>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7" name="矩形: 圓角 6">
            <a:extLst>
              <a:ext uri="{FF2B5EF4-FFF2-40B4-BE49-F238E27FC236}">
                <a16:creationId xmlns:a16="http://schemas.microsoft.com/office/drawing/2014/main" id="{A9237F5E-F9F4-44FF-8EA5-271B9269681D}"/>
              </a:ext>
            </a:extLst>
          </p:cNvPr>
          <p:cNvSpPr/>
          <p:nvPr/>
        </p:nvSpPr>
        <p:spPr>
          <a:xfrm>
            <a:off x="3452501" y="1057883"/>
            <a:ext cx="5728074" cy="3729270"/>
          </a:xfrm>
          <a:prstGeom prst="roundRect">
            <a:avLst>
              <a:gd name="adj" fmla="val 0"/>
            </a:avLst>
          </a:prstGeom>
          <a:gradFill>
            <a:gsLst>
              <a:gs pos="0">
                <a:schemeClr val="tx1">
                  <a:alpha val="0"/>
                </a:schemeClr>
              </a:gs>
              <a:gs pos="100000">
                <a:srgbClr val="1F2127">
                  <a:alpha val="64000"/>
                </a:srgbClr>
              </a:gs>
            </a:gsLst>
            <a:lin ang="5400000" scaled="1"/>
          </a:gradFill>
          <a:ln>
            <a:noFill/>
          </a:ln>
          <a:effectLst>
            <a:outerShdw dist="50800" dir="5400000" algn="ctr" rotWithShape="0">
              <a:srgbClr val="000000">
                <a:alpha val="43137"/>
              </a:srgbClr>
            </a:outerShdw>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pic>
        <p:nvPicPr>
          <p:cNvPr id="166" name="Google Shape;166;p28"/>
          <p:cNvPicPr preferRelativeResize="0"/>
          <p:nvPr/>
        </p:nvPicPr>
        <p:blipFill>
          <a:blip r:embed="rId3"/>
          <a:stretch>
            <a:fillRect/>
          </a:stretch>
        </p:blipFill>
        <p:spPr>
          <a:xfrm>
            <a:off x="2955346" y="1355673"/>
            <a:ext cx="6188654" cy="333583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8" name="Google Shape;61;p14">
            <a:extLst>
              <a:ext uri="{FF2B5EF4-FFF2-40B4-BE49-F238E27FC236}">
                <a16:creationId xmlns:a16="http://schemas.microsoft.com/office/drawing/2014/main" id="{3CF1AB01-9E72-4DBE-AB89-27C36E1D6A60}"/>
              </a:ext>
            </a:extLst>
          </p:cNvPr>
          <p:cNvSpPr txBox="1">
            <a:spLocks/>
          </p:cNvSpPr>
          <p:nvPr/>
        </p:nvSpPr>
        <p:spPr>
          <a:xfrm>
            <a:off x="377095" y="1354234"/>
            <a:ext cx="2407942" cy="3136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541020" lvl="1" indent="-171450">
              <a:lnSpc>
                <a:spcPct val="110000"/>
              </a:lnSpc>
              <a:spcBef>
                <a:spcPts val="600"/>
              </a:spcBef>
              <a:buClr>
                <a:schemeClr val="bg1"/>
              </a:buClr>
              <a:buSzPts val="1100"/>
              <a:buFont typeface="Arial" panose="020B0604020202020204" pitchFamily="34" charset="0"/>
              <a:buChar char="•"/>
            </a:pPr>
            <a:r>
              <a:rPr lang="zh-TW" altLang="en-US" sz="1600" dirty="0">
                <a:solidFill>
                  <a:schemeClr val="bg1"/>
                </a:solidFill>
                <a:latin typeface="Arial" panose="020B0604020202020204" pitchFamily="34" charset="0"/>
                <a:ea typeface="微軟正黑體" panose="020B0604030504040204" pitchFamily="34" charset="-120"/>
                <a:cs typeface="Times New Roman"/>
              </a:rPr>
              <a:t>可獨立更新</a:t>
            </a:r>
          </a:p>
          <a:p>
            <a:pPr marL="541020" lvl="1" indent="-171450">
              <a:lnSpc>
                <a:spcPct val="110000"/>
              </a:lnSpc>
              <a:spcBef>
                <a:spcPts val="600"/>
              </a:spcBef>
              <a:buClr>
                <a:schemeClr val="bg1"/>
              </a:buClr>
              <a:buSzPts val="1100"/>
              <a:buFont typeface="Arial" panose="020B0604020202020204" pitchFamily="34" charset="0"/>
              <a:buChar char="•"/>
            </a:pPr>
            <a:r>
              <a:rPr lang="zh-TW" altLang="en-US" sz="1600" dirty="0">
                <a:solidFill>
                  <a:schemeClr val="bg1"/>
                </a:solidFill>
                <a:latin typeface="Arial" panose="020B0604020202020204" pitchFamily="34" charset="0"/>
                <a:ea typeface="微軟正黑體" panose="020B0604030504040204" pitchFamily="34" charset="-120"/>
                <a:cs typeface="Times New Roman"/>
              </a:rPr>
              <a:t>支援 </a:t>
            </a:r>
            <a:r>
              <a:rPr lang="en-US" altLang="zh-TW" sz="1600" dirty="0">
                <a:solidFill>
                  <a:schemeClr val="bg1"/>
                </a:solidFill>
                <a:latin typeface="Arial" panose="020B0604020202020204" pitchFamily="34" charset="0"/>
                <a:ea typeface="微軟正黑體" panose="020B0604030504040204" pitchFamily="34" charset="-120"/>
                <a:cs typeface="Times New Roman"/>
              </a:rPr>
              <a:t>FTP </a:t>
            </a:r>
            <a:r>
              <a:rPr lang="zh-TW" altLang="en-US" sz="1600" dirty="0">
                <a:solidFill>
                  <a:schemeClr val="bg1"/>
                </a:solidFill>
                <a:latin typeface="Arial" panose="020B0604020202020204" pitchFamily="34" charset="0"/>
                <a:ea typeface="微軟正黑體" panose="020B0604030504040204" pitchFamily="34" charset="-120"/>
                <a:cs typeface="Times New Roman"/>
              </a:rPr>
              <a:t>服務器</a:t>
            </a:r>
          </a:p>
          <a:p>
            <a:pPr marL="541020" lvl="1" indent="-171450">
              <a:lnSpc>
                <a:spcPct val="110000"/>
              </a:lnSpc>
              <a:spcBef>
                <a:spcPts val="600"/>
              </a:spcBef>
              <a:buClr>
                <a:schemeClr val="bg1"/>
              </a:buClr>
              <a:buSzPts val="1100"/>
              <a:buFont typeface="Arial" panose="020B0604020202020204" pitchFamily="34" charset="0"/>
              <a:buChar char="•"/>
            </a:pPr>
            <a:r>
              <a:rPr lang="zh-TW" altLang="en-US" sz="1600" dirty="0">
                <a:solidFill>
                  <a:schemeClr val="bg1"/>
                </a:solidFill>
                <a:latin typeface="Arial" panose="020B0604020202020204" pitchFamily="34" charset="0"/>
                <a:ea typeface="微軟正黑體" panose="020B0604030504040204" pitchFamily="34" charset="-120"/>
                <a:cs typeface="Times New Roman"/>
              </a:rPr>
              <a:t>支援 </a:t>
            </a:r>
            <a:r>
              <a:rPr lang="en-US" altLang="zh-TW" sz="1600" dirty="0">
                <a:solidFill>
                  <a:schemeClr val="bg1"/>
                </a:solidFill>
                <a:latin typeface="Arial" panose="020B0604020202020204" pitchFamily="34" charset="0"/>
                <a:ea typeface="微軟正黑體" panose="020B0604030504040204" pitchFamily="34" charset="-120"/>
                <a:cs typeface="Times New Roman"/>
              </a:rPr>
              <a:t>TLS </a:t>
            </a:r>
            <a:r>
              <a:rPr lang="zh-TW" altLang="en-US" sz="1600" dirty="0">
                <a:solidFill>
                  <a:schemeClr val="bg1"/>
                </a:solidFill>
                <a:latin typeface="Arial" panose="020B0604020202020204" pitchFamily="34" charset="0"/>
                <a:ea typeface="微軟正黑體" panose="020B0604030504040204" pitchFamily="34" charset="-120"/>
                <a:cs typeface="Times New Roman"/>
              </a:rPr>
              <a:t>設定</a:t>
            </a:r>
          </a:p>
          <a:p>
            <a:pPr marL="541020" lvl="1" indent="-171450">
              <a:lnSpc>
                <a:spcPct val="110000"/>
              </a:lnSpc>
              <a:spcBef>
                <a:spcPts val="600"/>
              </a:spcBef>
              <a:buClr>
                <a:schemeClr val="bg1"/>
              </a:buClr>
              <a:buSzPts val="1100"/>
              <a:buFont typeface="Arial" panose="020B0604020202020204" pitchFamily="34" charset="0"/>
              <a:buChar char="•"/>
            </a:pPr>
            <a:r>
              <a:rPr lang="zh-TW" altLang="en-US" sz="1600" dirty="0">
                <a:solidFill>
                  <a:schemeClr val="bg1"/>
                </a:solidFill>
                <a:latin typeface="Arial" panose="020B0604020202020204" pitchFamily="34" charset="0"/>
                <a:ea typeface="微軟正黑體" panose="020B0604030504040204" pitchFamily="34" charset="-120"/>
                <a:cs typeface="Times New Roman"/>
              </a:rPr>
              <a:t>支援 </a:t>
            </a:r>
            <a:r>
              <a:rPr lang="en-US" altLang="zh-TW" sz="1600" dirty="0">
                <a:solidFill>
                  <a:schemeClr val="bg1"/>
                </a:solidFill>
                <a:latin typeface="Arial" panose="020B0604020202020204" pitchFamily="34" charset="0"/>
                <a:ea typeface="微軟正黑體" panose="020B0604030504040204" pitchFamily="34" charset="-120"/>
                <a:cs typeface="Times New Roman"/>
              </a:rPr>
              <a:t>QoS </a:t>
            </a:r>
            <a:r>
              <a:rPr lang="zh-TW" altLang="en-US" sz="1600" dirty="0">
                <a:solidFill>
                  <a:schemeClr val="bg1"/>
                </a:solidFill>
                <a:latin typeface="Arial" panose="020B0604020202020204" pitchFamily="34" charset="0"/>
                <a:ea typeface="微軟正黑體" panose="020B0604030504040204" pitchFamily="34" charset="-120"/>
                <a:cs typeface="Times New Roman"/>
              </a:rPr>
              <a:t>設定</a:t>
            </a:r>
          </a:p>
          <a:p>
            <a:pPr marL="541020" lvl="1" indent="-171450">
              <a:lnSpc>
                <a:spcPct val="110000"/>
              </a:lnSpc>
              <a:spcBef>
                <a:spcPts val="600"/>
              </a:spcBef>
              <a:buClr>
                <a:schemeClr val="bg1"/>
              </a:buClr>
              <a:buSzPts val="1100"/>
              <a:buFont typeface="Arial" panose="020B0604020202020204" pitchFamily="34" charset="0"/>
              <a:buChar char="•"/>
            </a:pPr>
            <a:r>
              <a:rPr lang="zh-TW" altLang="en-US" sz="1600" dirty="0">
                <a:solidFill>
                  <a:schemeClr val="bg1"/>
                </a:solidFill>
                <a:latin typeface="Arial" panose="020B0604020202020204" pitchFamily="34" charset="0"/>
                <a:ea typeface="微軟正黑體" panose="020B0604030504040204" pitchFamily="34" charset="-120"/>
                <a:cs typeface="Times New Roman"/>
              </a:rPr>
              <a:t>支援規格設定</a:t>
            </a:r>
          </a:p>
          <a:p>
            <a:pPr marL="541020" lvl="1" indent="-171450">
              <a:lnSpc>
                <a:spcPct val="110000"/>
              </a:lnSpc>
              <a:spcBef>
                <a:spcPts val="600"/>
              </a:spcBef>
              <a:buClr>
                <a:schemeClr val="bg1"/>
              </a:buClr>
              <a:buSzPts val="1100"/>
              <a:buFont typeface="Arial" panose="020B0604020202020204" pitchFamily="34" charset="0"/>
              <a:buChar char="•"/>
            </a:pPr>
            <a:r>
              <a:rPr lang="zh-TW" altLang="en-US" sz="1600" dirty="0">
                <a:solidFill>
                  <a:schemeClr val="bg1"/>
                </a:solidFill>
                <a:latin typeface="Arial" panose="020B0604020202020204" pitchFamily="34" charset="0"/>
                <a:ea typeface="微軟正黑體" panose="020B0604030504040204" pitchFamily="34" charset="-120"/>
                <a:cs typeface="Times New Roman"/>
              </a:rPr>
              <a:t>支援 </a:t>
            </a:r>
            <a:r>
              <a:rPr lang="en-US" altLang="zh-TW" sz="1600" dirty="0">
                <a:solidFill>
                  <a:schemeClr val="bg1"/>
                </a:solidFill>
                <a:latin typeface="Arial" panose="020B0604020202020204" pitchFamily="34" charset="0"/>
                <a:ea typeface="微軟正黑體" panose="020B0604030504040204" pitchFamily="34" charset="-120"/>
                <a:cs typeface="Times New Roman"/>
              </a:rPr>
              <a:t>FTP </a:t>
            </a:r>
            <a:r>
              <a:rPr lang="zh-TW" altLang="en-US" sz="1600" dirty="0">
                <a:solidFill>
                  <a:schemeClr val="bg1"/>
                </a:solidFill>
                <a:latin typeface="Arial" panose="020B0604020202020204" pitchFamily="34" charset="0"/>
                <a:ea typeface="微軟正黑體" panose="020B0604030504040204" pitchFamily="34" charset="-120"/>
                <a:cs typeface="Times New Roman"/>
              </a:rPr>
              <a:t>用戶端</a:t>
            </a:r>
          </a:p>
        </p:txBody>
      </p:sp>
      <p:sp>
        <p:nvSpPr>
          <p:cNvPr id="9" name="Google Shape;79;p16" hidden="1">
            <a:extLst>
              <a:ext uri="{FF2B5EF4-FFF2-40B4-BE49-F238E27FC236}">
                <a16:creationId xmlns:a16="http://schemas.microsoft.com/office/drawing/2014/main" id="{20C8FD56-6866-4FA9-9255-67672F8CAF70}"/>
              </a:ext>
            </a:extLst>
          </p:cNvPr>
          <p:cNvSpPr txBox="1">
            <a:spLocks/>
          </p:cNvSpPr>
          <p:nvPr/>
        </p:nvSpPr>
        <p:spPr>
          <a:xfrm>
            <a:off x="643633" y="236719"/>
            <a:ext cx="5938766"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sz="3200" b="1" dirty="0" err="1">
                <a:solidFill>
                  <a:schemeClr val="tx1"/>
                </a:solidFill>
                <a:latin typeface="微軟正黑體" panose="020B0604030504040204" pitchFamily="34" charset="-120"/>
                <a:ea typeface="微軟正黑體" panose="020B0604030504040204" pitchFamily="34" charset="-120"/>
              </a:rPr>
              <a:t>QuFTP</a:t>
            </a:r>
            <a:r>
              <a:rPr lang="en-US" altLang="zh-TW" sz="3200" b="1" dirty="0">
                <a:solidFill>
                  <a:schemeClr val="tx1"/>
                </a:solidFill>
                <a:latin typeface="微軟正黑體" panose="020B0604030504040204" pitchFamily="34" charset="-120"/>
                <a:ea typeface="微軟正黑體" panose="020B0604030504040204" pitchFamily="34" charset="-120"/>
              </a:rPr>
              <a:t> </a:t>
            </a:r>
            <a:r>
              <a:rPr lang="zh-TW" altLang="en-US" sz="3200" b="1" dirty="0">
                <a:solidFill>
                  <a:schemeClr val="tx1"/>
                </a:solidFill>
                <a:latin typeface="微軟正黑體" panose="020B0604030504040204" pitchFamily="34" charset="-120"/>
                <a:ea typeface="微軟正黑體" panose="020B0604030504040204" pitchFamily="34" charset="-120"/>
              </a:rPr>
              <a:t>遠端檔案</a:t>
            </a:r>
            <a:r>
              <a:rPr lang="en-US" altLang="zh-TW" sz="3200" b="1" dirty="0">
                <a:solidFill>
                  <a:schemeClr val="tx1"/>
                </a:solidFill>
                <a:latin typeface="微軟正黑體" panose="020B0604030504040204" pitchFamily="34" charset="-120"/>
                <a:ea typeface="微軟正黑體" panose="020B0604030504040204" pitchFamily="34" charset="-120"/>
              </a:rPr>
              <a:t> FTP </a:t>
            </a:r>
            <a:r>
              <a:rPr lang="zh-TW" altLang="en-US" sz="3200" b="1" dirty="0">
                <a:solidFill>
                  <a:schemeClr val="tx1"/>
                </a:solidFill>
                <a:latin typeface="微軟正黑體" panose="020B0604030504040204" pitchFamily="34" charset="-120"/>
                <a:ea typeface="微軟正黑體" panose="020B0604030504040204" pitchFamily="34" charset="-120"/>
              </a:rPr>
              <a:t>存取服務</a:t>
            </a:r>
            <a:endParaRPr lang="en-US" sz="3200" b="1" dirty="0">
              <a:solidFill>
                <a:schemeClr val="tx1"/>
              </a:solidFill>
              <a:latin typeface="微軟正黑體" panose="020B0604030504040204" pitchFamily="34" charset="-120"/>
              <a:ea typeface="微軟正黑體" panose="020B0604030504040204" pitchFamily="34" charset="-120"/>
            </a:endParaRPr>
          </a:p>
        </p:txBody>
      </p:sp>
      <p:sp>
        <p:nvSpPr>
          <p:cNvPr id="4" name="標題 3">
            <a:extLst>
              <a:ext uri="{FF2B5EF4-FFF2-40B4-BE49-F238E27FC236}">
                <a16:creationId xmlns:a16="http://schemas.microsoft.com/office/drawing/2014/main" id="{EE44FC9A-1674-0B9E-2CD1-51F8FB93098A}"/>
              </a:ext>
            </a:extLst>
          </p:cNvPr>
          <p:cNvSpPr>
            <a:spLocks noGrp="1"/>
          </p:cNvSpPr>
          <p:nvPr>
            <p:ph type="title"/>
          </p:nvPr>
        </p:nvSpPr>
        <p:spPr/>
        <p:txBody>
          <a:bodyPr/>
          <a:lstStyle/>
          <a:p>
            <a:r>
              <a:rPr lang="en-US" altLang="zh-TW" dirty="0" err="1"/>
              <a:t>QuFTP</a:t>
            </a:r>
            <a:r>
              <a:rPr lang="en-US" altLang="zh-TW" dirty="0"/>
              <a:t> </a:t>
            </a:r>
            <a:r>
              <a:rPr lang="zh-TW" altLang="en-US" dirty="0"/>
              <a:t>遠端檔案 </a:t>
            </a:r>
            <a:r>
              <a:rPr lang="en-US" altLang="zh-TW" dirty="0"/>
              <a:t>FTP </a:t>
            </a:r>
            <a:r>
              <a:rPr lang="zh-TW" altLang="en-US" dirty="0"/>
              <a:t>存取服務</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F332EABE-B88B-43DB-80F7-B06D9919D8E9}"/>
              </a:ext>
            </a:extLst>
          </p:cNvPr>
          <p:cNvSpPr/>
          <p:nvPr/>
        </p:nvSpPr>
        <p:spPr>
          <a:xfrm>
            <a:off x="-416277" y="1359037"/>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 name="矩形: 圓角 8">
            <a:extLst>
              <a:ext uri="{FF2B5EF4-FFF2-40B4-BE49-F238E27FC236}">
                <a16:creationId xmlns:a16="http://schemas.microsoft.com/office/drawing/2014/main" id="{6C2DEFE0-B144-47D8-8DE4-E4D4B3B2F550}"/>
              </a:ext>
            </a:extLst>
          </p:cNvPr>
          <p:cNvSpPr/>
          <p:nvPr/>
        </p:nvSpPr>
        <p:spPr>
          <a:xfrm>
            <a:off x="3712147" y="1359037"/>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a:xfrm>
            <a:off x="720000" y="425522"/>
            <a:ext cx="7704000" cy="572700"/>
          </a:xfrm>
        </p:spPr>
        <p:txBody>
          <a:bodyPr/>
          <a:lstStyle/>
          <a:p>
            <a:r>
              <a:rPr lang="zh-TW" altLang="en-US" sz="3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全方位</a:t>
            </a:r>
            <a:r>
              <a:rPr lang="en-US" altLang="zh-TW" sz="3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NAS </a:t>
            </a:r>
            <a:r>
              <a:rPr lang="zh-TW" altLang="en-US" sz="3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資料安全防護，</a:t>
            </a:r>
            <a:br>
              <a:rPr lang="en-US" altLang="zh-TW" sz="3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br>
            <a:r>
              <a:rPr lang="zh-TW" altLang="en-US" sz="3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安全警示中心保護您的數位資產</a:t>
            </a:r>
            <a:endParaRPr lang="en-US" altLang="zh-TW" sz="3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 name="文字方塊 9">
            <a:extLst>
              <a:ext uri="{FF2B5EF4-FFF2-40B4-BE49-F238E27FC236}">
                <a16:creationId xmlns:a16="http://schemas.microsoft.com/office/drawing/2014/main" id="{D8A5D3CA-2035-43EC-9FE7-D001F2172D24}"/>
              </a:ext>
            </a:extLst>
          </p:cNvPr>
          <p:cNvSpPr txBox="1"/>
          <p:nvPr/>
        </p:nvSpPr>
        <p:spPr>
          <a:xfrm>
            <a:off x="6039284" y="1359037"/>
            <a:ext cx="2902585" cy="12740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b="1" dirty="0">
                <a:solidFill>
                  <a:srgbClr val="56DDE4"/>
                </a:solidFill>
                <a:ea typeface="微軟正黑體"/>
                <a:sym typeface="Arial" panose="020B0604020202020204" pitchFamily="34" charset="0"/>
              </a:rPr>
              <a:t>Malware Remover</a:t>
            </a:r>
            <a:endParaRPr lang="zh-TW" dirty="0">
              <a:ea typeface="微軟正黑體"/>
            </a:endParaRPr>
          </a:p>
          <a:p>
            <a:pPr>
              <a:lnSpc>
                <a:spcPct val="130000"/>
              </a:lnSpc>
            </a:pPr>
            <a:r>
              <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定時掃描您的 </a:t>
            </a:r>
            <a:r>
              <a:rPr lang="en-US" alt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NAS</a:t>
            </a:r>
            <a:r>
              <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、檢查並下載最新惡意軟體定義檔。當受到攻擊時，可即時排除受感染的檔案，協助提升 </a:t>
            </a:r>
            <a:r>
              <a:rPr lang="en-US" alt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NAS </a:t>
            </a:r>
            <a:r>
              <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資安防護層級。</a:t>
            </a:r>
          </a:p>
        </p:txBody>
      </p:sp>
      <p:pic>
        <p:nvPicPr>
          <p:cNvPr id="17" name="圖片 16">
            <a:extLst>
              <a:ext uri="{FF2B5EF4-FFF2-40B4-BE49-F238E27FC236}">
                <a16:creationId xmlns:a16="http://schemas.microsoft.com/office/drawing/2014/main" id="{098C0362-8312-4082-A2DE-5BA5AB8A13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16610" y="1576027"/>
            <a:ext cx="1149519" cy="1149519"/>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8" name="圖片 17">
            <a:extLst>
              <a:ext uri="{FF2B5EF4-FFF2-40B4-BE49-F238E27FC236}">
                <a16:creationId xmlns:a16="http://schemas.microsoft.com/office/drawing/2014/main" id="{E13E6C3C-5095-4BE0-9B17-B7A42636BD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3238" y="1576027"/>
            <a:ext cx="1126621" cy="112587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5" name="圖片 2">
            <a:extLst>
              <a:ext uri="{FF2B5EF4-FFF2-40B4-BE49-F238E27FC236}">
                <a16:creationId xmlns:a16="http://schemas.microsoft.com/office/drawing/2014/main" id="{BC810B7C-A31B-44E2-AE2C-0A7D5754C3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66219" y="2942537"/>
            <a:ext cx="3480897" cy="2200964"/>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6" name="圖片 3">
            <a:extLst>
              <a:ext uri="{FF2B5EF4-FFF2-40B4-BE49-F238E27FC236}">
                <a16:creationId xmlns:a16="http://schemas.microsoft.com/office/drawing/2014/main" id="{D17B1591-90C4-41C0-86CF-423166ED405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172026" y="3087347"/>
            <a:ext cx="2956430" cy="2056153"/>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19" name="矩形 18" hidden="1">
            <a:extLst>
              <a:ext uri="{FF2B5EF4-FFF2-40B4-BE49-F238E27FC236}">
                <a16:creationId xmlns:a16="http://schemas.microsoft.com/office/drawing/2014/main" id="{52AF5C30-7F89-4CE2-BAF9-7F15C2A86FE0}"/>
              </a:ext>
            </a:extLst>
          </p:cNvPr>
          <p:cNvSpPr/>
          <p:nvPr/>
        </p:nvSpPr>
        <p:spPr>
          <a:xfrm>
            <a:off x="0" y="4453856"/>
            <a:ext cx="9143999" cy="689644"/>
          </a:xfrm>
          <a:prstGeom prst="rect">
            <a:avLst/>
          </a:prstGeom>
          <a:gradFill>
            <a:gsLst>
              <a:gs pos="0">
                <a:schemeClr val="bg1">
                  <a:alpha val="0"/>
                </a:schemeClr>
              </a:gs>
              <a:gs pos="100000">
                <a:schemeClr val="bg1">
                  <a:alpha val="90000"/>
                </a:scheme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 name="矩形 12">
            <a:extLst>
              <a:ext uri="{FF2B5EF4-FFF2-40B4-BE49-F238E27FC236}">
                <a16:creationId xmlns:a16="http://schemas.microsoft.com/office/drawing/2014/main" id="{15723045-8115-4FA0-9911-25B1CC8FBC89}"/>
              </a:ext>
            </a:extLst>
          </p:cNvPr>
          <p:cNvSpPr/>
          <p:nvPr/>
        </p:nvSpPr>
        <p:spPr>
          <a:xfrm>
            <a:off x="-152400" y="3496733"/>
            <a:ext cx="9364133"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 name="文字方塊 13">
            <a:extLst>
              <a:ext uri="{FF2B5EF4-FFF2-40B4-BE49-F238E27FC236}">
                <a16:creationId xmlns:a16="http://schemas.microsoft.com/office/drawing/2014/main" id="{F512F6F8-C9ED-5505-3FD9-EE5EA8C5632D}"/>
              </a:ext>
            </a:extLst>
          </p:cNvPr>
          <p:cNvSpPr txBox="1"/>
          <p:nvPr/>
        </p:nvSpPr>
        <p:spPr>
          <a:xfrm>
            <a:off x="1625197" y="1381596"/>
            <a:ext cx="2902585" cy="1513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dirty="0" err="1">
                <a:solidFill>
                  <a:srgbClr val="56DDE4"/>
                </a:solidFill>
                <a:ea typeface="微軟正黑體"/>
                <a:sym typeface="Arial" panose="020B0604020202020204" pitchFamily="34" charset="0"/>
              </a:rPr>
              <a:t>QuFirewall</a:t>
            </a:r>
            <a:endParaRPr lang="zh-TW" dirty="0"/>
          </a:p>
          <a:p>
            <a:pPr>
              <a:lnSpc>
                <a:spcPct val="130000"/>
              </a:lnSpc>
            </a:pPr>
            <a:r>
              <a:rPr lang="zh-TW" sz="1200">
                <a:solidFill>
                  <a:schemeClr val="bg1"/>
                </a:solidFill>
                <a:ea typeface="微軟正黑體"/>
                <a:sym typeface="Arial" panose="020B0604020202020204" pitchFamily="34" charset="0"/>
              </a:rPr>
              <a:t>保護你的</a:t>
            </a:r>
            <a:r>
              <a:rPr lang="zh-TW" altLang="en-US" sz="1200" dirty="0">
                <a:solidFill>
                  <a:schemeClr val="bg1"/>
                </a:solidFill>
                <a:ea typeface="微軟正黑體"/>
                <a:sym typeface="Arial" panose="020B0604020202020204" pitchFamily="34" charset="0"/>
              </a:rPr>
              <a:t> </a:t>
            </a:r>
            <a:r>
              <a:rPr lang="zh-TW" sz="1200" dirty="0">
                <a:solidFill>
                  <a:schemeClr val="bg1"/>
                </a:solidFill>
                <a:ea typeface="微軟正黑體"/>
                <a:sym typeface="Arial" panose="020B0604020202020204" pitchFamily="34" charset="0"/>
              </a:rPr>
              <a:t>NAS</a:t>
            </a:r>
            <a:r>
              <a:rPr lang="zh-TW" altLang="en-US" sz="1200" dirty="0">
                <a:solidFill>
                  <a:schemeClr val="bg1"/>
                </a:solidFill>
                <a:ea typeface="微軟正黑體"/>
                <a:sym typeface="Arial" panose="020B0604020202020204" pitchFamily="34" charset="0"/>
              </a:rPr>
              <a:t> </a:t>
            </a:r>
            <a:r>
              <a:rPr lang="zh-TW" sz="1200">
                <a:solidFill>
                  <a:schemeClr val="bg1"/>
                </a:solidFill>
                <a:ea typeface="微軟正黑體"/>
                <a:sym typeface="Arial" panose="020B0604020202020204" pitchFamily="34" charset="0"/>
              </a:rPr>
              <a:t>免於外部攻擊。你可以自行設定規則，包括指定來源地區，指定服務連接阜, 來源</a:t>
            </a:r>
            <a:r>
              <a:rPr lang="zh-TW" altLang="en-US" sz="1200" dirty="0">
                <a:solidFill>
                  <a:schemeClr val="bg1"/>
                </a:solidFill>
                <a:ea typeface="微軟正黑體"/>
                <a:sym typeface="Arial" panose="020B0604020202020204" pitchFamily="34" charset="0"/>
              </a:rPr>
              <a:t> </a:t>
            </a:r>
            <a:r>
              <a:rPr lang="zh-TW" sz="1200" dirty="0">
                <a:solidFill>
                  <a:schemeClr val="bg1"/>
                </a:solidFill>
                <a:ea typeface="微軟正黑體"/>
                <a:sym typeface="Arial" panose="020B0604020202020204" pitchFamily="34" charset="0"/>
              </a:rPr>
              <a:t>IP</a:t>
            </a:r>
            <a:r>
              <a:rPr lang="zh-TW" altLang="en-US" sz="1200" dirty="0">
                <a:solidFill>
                  <a:schemeClr val="bg1"/>
                </a:solidFill>
                <a:ea typeface="微軟正黑體"/>
                <a:sym typeface="Arial" panose="020B0604020202020204" pitchFamily="34" charset="0"/>
              </a:rPr>
              <a:t> </a:t>
            </a:r>
            <a:r>
              <a:rPr lang="zh-TW" sz="1200">
                <a:solidFill>
                  <a:schemeClr val="bg1"/>
                </a:solidFill>
                <a:ea typeface="微軟正黑體"/>
                <a:sym typeface="Arial" panose="020B0604020202020204" pitchFamily="34" charset="0"/>
              </a:rPr>
              <a:t>位置等，允許或拒絕透過網路存取</a:t>
            </a:r>
            <a:r>
              <a:rPr lang="zh-TW" altLang="en-US" sz="1200" dirty="0">
                <a:solidFill>
                  <a:schemeClr val="bg1"/>
                </a:solidFill>
                <a:ea typeface="微軟正黑體"/>
                <a:sym typeface="Arial" panose="020B0604020202020204" pitchFamily="34" charset="0"/>
              </a:rPr>
              <a:t> </a:t>
            </a:r>
            <a:r>
              <a:rPr lang="zh-TW" sz="1200">
                <a:solidFill>
                  <a:schemeClr val="bg1"/>
                </a:solidFill>
                <a:ea typeface="微軟正黑體"/>
                <a:sym typeface="Arial" panose="020B0604020202020204" pitchFamily="34" charset="0"/>
              </a:rPr>
              <a:t>NAS。</a:t>
            </a:r>
          </a:p>
          <a:p>
            <a:pPr>
              <a:lnSpc>
                <a:spcPct val="130000"/>
              </a:lnSpc>
            </a:pPr>
            <a:endParaRPr lang="zh-TW" altLang="en-US" sz="1200" dirty="0">
              <a:solidFill>
                <a:schemeClr val="bg1"/>
              </a:solidFill>
              <a:latin typeface="Arial" panose="020B0604020202020204" pitchFamily="34" charset="0"/>
              <a:ea typeface="微軟正黑體" panose="020B0604030504040204" pitchFamily="34" charset="-120"/>
            </a:endParaRPr>
          </a:p>
        </p:txBody>
      </p:sp>
    </p:spTree>
    <p:extLst>
      <p:ext uri="{BB962C8B-B14F-4D97-AF65-F5344CB8AC3E}">
        <p14:creationId xmlns:p14="http://schemas.microsoft.com/office/powerpoint/2010/main" val="1567088646"/>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0C07ECA6-6D14-84C7-BB00-13FC3CAC7503}"/>
              </a:ext>
            </a:extLst>
          </p:cNvPr>
          <p:cNvSpPr/>
          <p:nvPr/>
        </p:nvSpPr>
        <p:spPr>
          <a:xfrm>
            <a:off x="-152400" y="3908067"/>
            <a:ext cx="9364133"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pic>
        <p:nvPicPr>
          <p:cNvPr id="26" name="圖片 25" descr="一張含有 室外, 波浪 的圖片&#10;&#10;自動產生的描述">
            <a:extLst>
              <a:ext uri="{FF2B5EF4-FFF2-40B4-BE49-F238E27FC236}">
                <a16:creationId xmlns:a16="http://schemas.microsoft.com/office/drawing/2014/main" id="{9F271E2E-94F7-40A1-A173-E5EE953F11B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78918" y="1125231"/>
            <a:ext cx="4290102" cy="4112597"/>
          </a:xfrm>
          <a:prstGeom prst="rect">
            <a:avLst/>
          </a:prstGeom>
          <a:effectLst>
            <a:softEdge rad="317500"/>
          </a:effectLst>
        </p:spPr>
      </p:pic>
      <p:sp>
        <p:nvSpPr>
          <p:cNvPr id="2" name="標題 1">
            <a:extLst>
              <a:ext uri="{FF2B5EF4-FFF2-40B4-BE49-F238E27FC236}">
                <a16:creationId xmlns:a16="http://schemas.microsoft.com/office/drawing/2014/main" id="{BBD39CD0-9081-4AA2-A291-7C0911F44BA1}"/>
              </a:ext>
            </a:extLst>
          </p:cNvPr>
          <p:cNvSpPr>
            <a:spLocks noGrp="1"/>
          </p:cNvSpPr>
          <p:nvPr>
            <p:ph type="title"/>
          </p:nvPr>
        </p:nvSpPr>
        <p:spPr/>
        <p:txBody>
          <a:bodyPr/>
          <a:lstStyle/>
          <a:p>
            <a:r>
              <a:rPr lang="en-US" altLang="zh-TW" sz="3200" dirty="0">
                <a:latin typeface="Arial" panose="020B0604020202020204" pitchFamily="34" charset="0"/>
                <a:sym typeface="Arial" panose="020B0604020202020204" pitchFamily="34" charset="0"/>
              </a:rPr>
              <a:t>2.5GbE</a:t>
            </a:r>
            <a:r>
              <a:rPr lang="zh-TW" altLang="en-US" sz="3200" dirty="0">
                <a:latin typeface="Arial" panose="020B0604020202020204" pitchFamily="34" charset="0"/>
                <a:sym typeface="Arial" panose="020B0604020202020204" pitchFamily="34" charset="0"/>
              </a:rPr>
              <a:t> </a:t>
            </a:r>
            <a:r>
              <a:rPr lang="en-US" altLang="zh-TW" sz="3200" dirty="0">
                <a:latin typeface="Arial" panose="020B0604020202020204" pitchFamily="34" charset="0"/>
                <a:sym typeface="Arial" panose="020B0604020202020204" pitchFamily="34" charset="0"/>
              </a:rPr>
              <a:t>+</a:t>
            </a:r>
            <a:r>
              <a:rPr lang="zh-TW" altLang="en-US" sz="3200" dirty="0">
                <a:latin typeface="Arial" panose="020B0604020202020204" pitchFamily="34" charset="0"/>
                <a:sym typeface="Arial" panose="020B0604020202020204" pitchFamily="34" charset="0"/>
              </a:rPr>
              <a:t> </a:t>
            </a:r>
            <a:r>
              <a:rPr lang="en-US" altLang="zh-TW" sz="3200" dirty="0">
                <a:latin typeface="Arial" panose="020B0604020202020204" pitchFamily="34" charset="0"/>
                <a:sym typeface="Arial" panose="020B0604020202020204" pitchFamily="34" charset="0"/>
              </a:rPr>
              <a:t>1GbE</a:t>
            </a:r>
            <a:r>
              <a:rPr lang="zh-TW" altLang="en-US" sz="3200" dirty="0">
                <a:latin typeface="Arial" panose="020B0604020202020204" pitchFamily="34" charset="0"/>
                <a:sym typeface="Arial" panose="020B0604020202020204" pitchFamily="34" charset="0"/>
              </a:rPr>
              <a:t> 高速雙網路埠</a:t>
            </a:r>
            <a:br>
              <a:rPr lang="en-US" altLang="zh-TW" sz="3200" dirty="0">
                <a:latin typeface="Arial" panose="020B0604020202020204" pitchFamily="34" charset="0"/>
                <a:sym typeface="Arial" panose="020B0604020202020204" pitchFamily="34" charset="0"/>
              </a:rPr>
            </a:br>
            <a:r>
              <a:rPr lang="zh-TW" altLang="en-US" sz="3200" dirty="0">
                <a:latin typeface="Arial" panose="020B0604020202020204" pitchFamily="34" charset="0"/>
                <a:sym typeface="Arial" panose="020B0604020202020204" pitchFamily="34" charset="0"/>
              </a:rPr>
              <a:t>讓你跨越家用網路頻寬的限制</a:t>
            </a:r>
          </a:p>
        </p:txBody>
      </p:sp>
      <p:pic>
        <p:nvPicPr>
          <p:cNvPr id="4" name="圖片 3" hidden="1">
            <a:extLst>
              <a:ext uri="{FF2B5EF4-FFF2-40B4-BE49-F238E27FC236}">
                <a16:creationId xmlns:a16="http://schemas.microsoft.com/office/drawing/2014/main" id="{917E5EAC-70FF-44E9-BDFC-FFB71BE290E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2955"/>
          <a:stretch/>
        </p:blipFill>
        <p:spPr>
          <a:xfrm>
            <a:off x="9531587" y="1277869"/>
            <a:ext cx="4037731" cy="3048000"/>
          </a:xfrm>
          <a:prstGeom prst="rect">
            <a:avLst/>
          </a:prstGeom>
        </p:spPr>
      </p:pic>
      <p:sp>
        <p:nvSpPr>
          <p:cNvPr id="17" name="文字方塊 16">
            <a:extLst>
              <a:ext uri="{FF2B5EF4-FFF2-40B4-BE49-F238E27FC236}">
                <a16:creationId xmlns:a16="http://schemas.microsoft.com/office/drawing/2014/main" id="{DACB0C46-E0D8-4F5A-A246-4D33E0CC38ED}"/>
              </a:ext>
            </a:extLst>
          </p:cNvPr>
          <p:cNvSpPr txBox="1"/>
          <p:nvPr/>
        </p:nvSpPr>
        <p:spPr>
          <a:xfrm>
            <a:off x="1825809" y="2697082"/>
            <a:ext cx="3218174" cy="21809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zh-TW" altLang="en-US"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升級</a:t>
            </a:r>
            <a:r>
              <a:rPr lang="en-US" alt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1</a:t>
            </a:r>
            <a:r>
              <a:rPr lang="zh-TW" altLang="en-US"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埠</a:t>
            </a:r>
            <a:r>
              <a:rPr lang="en-US" alt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2.5 GbE </a:t>
            </a:r>
            <a:r>
              <a:rPr lang="zh-TW" altLang="en-US"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高速網路</a:t>
            </a:r>
            <a:endParaRPr 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600"/>
              </a:spcBef>
            </a:pP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僅有一般</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1GbE </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網速，已滿足不了現今家用網路多媒體應用，與中小企業用戶基本儲存的需求，</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TS-433 NAS</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除了標配 </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 x 1GbE</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網路埠外，更替用戶升級了 </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 x 2.5GbE</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高速網路，讓影音網路串流暢順無阻，資料傳輸快意暢行。</a:t>
            </a:r>
            <a:endPar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8" name="圖片 17">
            <a:extLst>
              <a:ext uri="{FF2B5EF4-FFF2-40B4-BE49-F238E27FC236}">
                <a16:creationId xmlns:a16="http://schemas.microsoft.com/office/drawing/2014/main" id="{B1B908BF-AD7A-4C28-AC13-A6D563BCF2D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955406" y="1432049"/>
            <a:ext cx="873355" cy="87335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文字方塊 19">
            <a:extLst>
              <a:ext uri="{FF2B5EF4-FFF2-40B4-BE49-F238E27FC236}">
                <a16:creationId xmlns:a16="http://schemas.microsoft.com/office/drawing/2014/main" id="{6314D60C-0479-441B-9F2E-584E5221FD29}"/>
              </a:ext>
            </a:extLst>
          </p:cNvPr>
          <p:cNvSpPr txBox="1"/>
          <p:nvPr/>
        </p:nvSpPr>
        <p:spPr>
          <a:xfrm>
            <a:off x="3498582" y="2399552"/>
            <a:ext cx="981359" cy="307777"/>
          </a:xfrm>
          <a:prstGeom prst="rect">
            <a:avLst/>
          </a:prstGeom>
          <a:noFill/>
        </p:spPr>
        <p:txBody>
          <a:bodyPr wrap="none" rtlCol="0">
            <a:spAutoFit/>
          </a:bodyPr>
          <a:lstStyle/>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1 x 1GbE </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文字方塊 20">
            <a:extLst>
              <a:ext uri="{FF2B5EF4-FFF2-40B4-BE49-F238E27FC236}">
                <a16:creationId xmlns:a16="http://schemas.microsoft.com/office/drawing/2014/main" id="{6FB0C19E-F8EB-44B0-8AC0-4A3076722B63}"/>
              </a:ext>
            </a:extLst>
          </p:cNvPr>
          <p:cNvSpPr txBox="1"/>
          <p:nvPr/>
        </p:nvSpPr>
        <p:spPr>
          <a:xfrm>
            <a:off x="1867780" y="2399552"/>
            <a:ext cx="1130438" cy="307777"/>
          </a:xfrm>
          <a:prstGeom prst="rect">
            <a:avLst/>
          </a:prstGeom>
          <a:noFill/>
        </p:spPr>
        <p:txBody>
          <a:bodyPr wrap="none" rtlCol="0">
            <a:spAutoFit/>
          </a:bodyPr>
          <a:lstStyle/>
          <a:p>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1 x 2.5GbE </a:t>
            </a:r>
            <a:endPar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 name="加號 21">
            <a:extLst>
              <a:ext uri="{FF2B5EF4-FFF2-40B4-BE49-F238E27FC236}">
                <a16:creationId xmlns:a16="http://schemas.microsoft.com/office/drawing/2014/main" id="{A06FCE4C-59F4-4ABF-81A3-C6E0D447B7F3}"/>
              </a:ext>
            </a:extLst>
          </p:cNvPr>
          <p:cNvSpPr/>
          <p:nvPr/>
        </p:nvSpPr>
        <p:spPr>
          <a:xfrm>
            <a:off x="3012217" y="1746742"/>
            <a:ext cx="330907" cy="307777"/>
          </a:xfrm>
          <a:prstGeom prst="mathPlus">
            <a:avLst/>
          </a:pr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3" name="圖片 9" descr="一張含有 文字, 風扇, 裝置 的圖片&#10;&#10;自動產生的描述">
            <a:extLst>
              <a:ext uri="{FF2B5EF4-FFF2-40B4-BE49-F238E27FC236}">
                <a16:creationId xmlns:a16="http://schemas.microsoft.com/office/drawing/2014/main" id="{B022571B-1B41-49BC-B8CC-DD751A84F50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546913" y="762000"/>
            <a:ext cx="4164511" cy="4273286"/>
          </a:xfrm>
          <a:prstGeom prst="rect">
            <a:avLst/>
          </a:prstGeom>
          <a:effectLst>
            <a:outerShdw blurRad="482600" dist="279400" dir="7560000" algn="t" rotWithShape="0">
              <a:prstClr val="black">
                <a:alpha val="75000"/>
              </a:prstClr>
            </a:outerShdw>
          </a:effectLst>
        </p:spPr>
      </p:pic>
      <p:sp>
        <p:nvSpPr>
          <p:cNvPr id="24" name="矩形 23">
            <a:extLst>
              <a:ext uri="{FF2B5EF4-FFF2-40B4-BE49-F238E27FC236}">
                <a16:creationId xmlns:a16="http://schemas.microsoft.com/office/drawing/2014/main" id="{62196EA1-C95E-457C-A016-2B63623B056F}"/>
              </a:ext>
            </a:extLst>
          </p:cNvPr>
          <p:cNvSpPr/>
          <p:nvPr/>
        </p:nvSpPr>
        <p:spPr>
          <a:xfrm>
            <a:off x="715745" y="2305403"/>
            <a:ext cx="734646" cy="1143852"/>
          </a:xfrm>
          <a:prstGeom prst="rect">
            <a:avLst/>
          </a:prstGeom>
          <a:solidFill>
            <a:srgbClr val="56DDE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3" name="箭號: 彎曲 2">
            <a:extLst>
              <a:ext uri="{FF2B5EF4-FFF2-40B4-BE49-F238E27FC236}">
                <a16:creationId xmlns:a16="http://schemas.microsoft.com/office/drawing/2014/main" id="{67000603-B02D-4617-B1D0-6893D2B0C446}"/>
              </a:ext>
            </a:extLst>
          </p:cNvPr>
          <p:cNvSpPr/>
          <p:nvPr/>
        </p:nvSpPr>
        <p:spPr>
          <a:xfrm rot="19665230">
            <a:off x="5104469" y="1739449"/>
            <a:ext cx="1665171" cy="1554400"/>
          </a:xfrm>
          <a:prstGeom prst="bentArrow">
            <a:avLst>
              <a:gd name="adj1" fmla="val 33669"/>
              <a:gd name="adj2" fmla="val 32741"/>
              <a:gd name="adj3" fmla="val 46020"/>
              <a:gd name="adj4" fmla="val 65389"/>
            </a:avLst>
          </a:prstGeom>
          <a:gradFill>
            <a:gsLst>
              <a:gs pos="543">
                <a:srgbClr val="4FD1FF">
                  <a:alpha val="0"/>
                </a:srgbClr>
              </a:gs>
              <a:gs pos="20000">
                <a:srgbClr val="5DF5F9">
                  <a:alpha val="14000"/>
                </a:srgbClr>
              </a:gs>
              <a:gs pos="96000">
                <a:srgbClr val="34E392"/>
              </a:gs>
              <a:gs pos="85000">
                <a:srgbClr val="43E59C"/>
              </a:gs>
            </a:gsLst>
            <a:lin ang="16800000" scaled="0"/>
          </a:gradFill>
          <a:ln>
            <a:noFill/>
          </a:ln>
          <a:effectLst>
            <a:outerShdw blurRad="177800" dist="38100" dir="5400000" algn="ctr" rotWithShape="0">
              <a:schemeClr val="accent3">
                <a:lumMod val="75000"/>
              </a:schemeClr>
            </a:outerShdw>
            <a:softEdge rad="0"/>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endParaRPr>
          </a:p>
        </p:txBody>
      </p:sp>
      <p:pic>
        <p:nvPicPr>
          <p:cNvPr id="8" name="圖片 7">
            <a:extLst>
              <a:ext uri="{FF2B5EF4-FFF2-40B4-BE49-F238E27FC236}">
                <a16:creationId xmlns:a16="http://schemas.microsoft.com/office/drawing/2014/main" id="{8430982C-CA6A-4ABB-B3F5-A0EDABFDCFB6}"/>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5243604" y="2744853"/>
            <a:ext cx="873355" cy="87335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圖片 24">
            <a:extLst>
              <a:ext uri="{FF2B5EF4-FFF2-40B4-BE49-F238E27FC236}">
                <a16:creationId xmlns:a16="http://schemas.microsoft.com/office/drawing/2014/main" id="{BA334B77-9331-47D2-B739-51D863B9C2C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116959" y="1333433"/>
            <a:ext cx="873355" cy="87335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圖片 15">
            <a:extLst>
              <a:ext uri="{FF2B5EF4-FFF2-40B4-BE49-F238E27FC236}">
                <a16:creationId xmlns:a16="http://schemas.microsoft.com/office/drawing/2014/main" id="{88B84679-8BC3-4F3A-9F29-5448937B23ED}"/>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3552583" y="1432049"/>
            <a:ext cx="873355" cy="87335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文字方塊 26">
            <a:extLst>
              <a:ext uri="{FF2B5EF4-FFF2-40B4-BE49-F238E27FC236}">
                <a16:creationId xmlns:a16="http://schemas.microsoft.com/office/drawing/2014/main" id="{8EA0B58F-6B52-43DE-A802-22F77C5648B0}"/>
              </a:ext>
            </a:extLst>
          </p:cNvPr>
          <p:cNvSpPr txBox="1"/>
          <p:nvPr/>
        </p:nvSpPr>
        <p:spPr>
          <a:xfrm>
            <a:off x="5243604" y="4677945"/>
            <a:ext cx="4359983" cy="400110"/>
          </a:xfrm>
          <a:prstGeom prst="rect">
            <a:avLst/>
          </a:prstGeom>
          <a:noFill/>
        </p:spPr>
        <p:txBody>
          <a:bodyPr wrap="square" rtlCol="0">
            <a:spAutoFit/>
          </a:bodyPr>
          <a:lstStyle/>
          <a:p>
            <a:r>
              <a:rPr lang="zh-TW" altLang="en-US" sz="1000" dirty="0">
                <a:solidFill>
                  <a:schemeClr val="bg1"/>
                </a:solidFill>
              </a:rPr>
              <a:t>選購</a:t>
            </a:r>
            <a:r>
              <a:rPr lang="en-US" altLang="zh-TW" sz="1000">
                <a:solidFill>
                  <a:schemeClr val="bg1"/>
                </a:solidFill>
              </a:rPr>
              <a:t>QNAP</a:t>
            </a:r>
            <a:r>
              <a:rPr lang="zh-TW" altLang="en-US" sz="1000">
                <a:solidFill>
                  <a:schemeClr val="bg1"/>
                </a:solidFill>
              </a:rPr>
              <a:t> </a:t>
            </a:r>
            <a:r>
              <a:rPr lang="en-US" altLang="zh-TW" sz="1000">
                <a:solidFill>
                  <a:schemeClr val="bg1"/>
                </a:solidFill>
              </a:rPr>
              <a:t>2.5GbE</a:t>
            </a:r>
            <a:r>
              <a:rPr lang="zh-TW" altLang="en-US" sz="1000">
                <a:solidFill>
                  <a:schemeClr val="bg1"/>
                </a:solidFill>
              </a:rPr>
              <a:t>網路</a:t>
            </a:r>
            <a:r>
              <a:rPr lang="zh-TW" altLang="en-US" sz="1000" dirty="0">
                <a:solidFill>
                  <a:schemeClr val="bg1"/>
                </a:solidFill>
              </a:rPr>
              <a:t>交換器</a:t>
            </a:r>
            <a:endParaRPr lang="en-US" altLang="zh-TW" sz="1000" dirty="0">
              <a:solidFill>
                <a:schemeClr val="bg1"/>
              </a:solidFill>
            </a:endParaRPr>
          </a:p>
          <a:p>
            <a:r>
              <a:rPr lang="en-US" altLang="zh-TW" sz="1000">
                <a:solidFill>
                  <a:schemeClr val="bg1"/>
                </a:solidFill>
              </a:rPr>
              <a:t>https</a:t>
            </a:r>
            <a:r>
              <a:rPr lang="en-US" altLang="zh-TW" sz="1000" dirty="0">
                <a:solidFill>
                  <a:schemeClr val="bg1"/>
                </a:solidFill>
              </a:rPr>
              <a:t>://www.qnap.com/zh-tw/product/series/qsw-2-5gbe-switches</a:t>
            </a:r>
            <a:endParaRPr lang="zh-TW" altLang="en-US" sz="1000" dirty="0">
              <a:solidFill>
                <a:schemeClr val="bg1"/>
              </a:solidFill>
            </a:endParaRPr>
          </a:p>
        </p:txBody>
      </p:sp>
    </p:spTree>
    <p:extLst>
      <p:ext uri="{BB962C8B-B14F-4D97-AF65-F5344CB8AC3E}">
        <p14:creationId xmlns:p14="http://schemas.microsoft.com/office/powerpoint/2010/main" val="4263004689"/>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Sharing Files Using Qfile | QNAP">
            <a:extLst>
              <a:ext uri="{FF2B5EF4-FFF2-40B4-BE49-F238E27FC236}">
                <a16:creationId xmlns:a16="http://schemas.microsoft.com/office/drawing/2014/main" id="{D66E15A5-7784-4286-9DF1-BFB45CA7699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73243" y="1087830"/>
            <a:ext cx="1673531" cy="2967839"/>
          </a:xfrm>
          <a:prstGeom prst="rect">
            <a:avLst/>
          </a:prstGeom>
          <a:noFill/>
          <a:extLst>
            <a:ext uri="{909E8E84-426E-40DD-AFC4-6F175D3DCCD1}">
              <a14:hiddenFill xmlns:a14="http://schemas.microsoft.com/office/drawing/2010/main">
                <a:solidFill>
                  <a:srgbClr val="FFFFFF"/>
                </a:solidFill>
              </a14:hiddenFill>
            </a:ext>
          </a:extLst>
        </p:spPr>
      </p:pic>
      <p:pic>
        <p:nvPicPr>
          <p:cNvPr id="29" name="圖片 28">
            <a:extLst>
              <a:ext uri="{FF2B5EF4-FFF2-40B4-BE49-F238E27FC236}">
                <a16:creationId xmlns:a16="http://schemas.microsoft.com/office/drawing/2014/main" id="{D7B47492-5BC1-4F6C-8C2B-A2B4DA30692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08381" y="1257397"/>
            <a:ext cx="1580022" cy="1475740"/>
          </a:xfrm>
          <a:prstGeom prst="roundRect">
            <a:avLst>
              <a:gd name="adj" fmla="val 9438"/>
            </a:avLst>
          </a:prstGeom>
        </p:spPr>
      </p:pic>
      <p:sp>
        <p:nvSpPr>
          <p:cNvPr id="2" name="Title 1">
            <a:extLst>
              <a:ext uri="{FF2B5EF4-FFF2-40B4-BE49-F238E27FC236}">
                <a16:creationId xmlns:a16="http://schemas.microsoft.com/office/drawing/2014/main" id="{C6780537-E4F9-1548-825F-DE2F1E66544E}"/>
              </a:ext>
            </a:extLst>
          </p:cNvPr>
          <p:cNvSpPr>
            <a:spLocks noGrp="1"/>
          </p:cNvSpPr>
          <p:nvPr>
            <p:ph type="title"/>
          </p:nvPr>
        </p:nvSpPr>
        <p:spPr/>
        <p:txBody>
          <a:bodyPr/>
          <a:lstStyle/>
          <a:p>
            <a:r>
              <a:rPr lang="en-TW">
                <a:latin typeface="Arial" panose="020B0604020202020204" pitchFamily="34" charset="0"/>
                <a:sym typeface="Arial" panose="020B0604020202020204" pitchFamily="34" charset="0"/>
              </a:rPr>
              <a:t>Qfile 隨身攜帶海量資料</a:t>
            </a:r>
          </a:p>
        </p:txBody>
      </p:sp>
      <p:pic>
        <p:nvPicPr>
          <p:cNvPr id="1030" name="Picture 6" descr="Apple&amp;#39;s 120Hz ProMotion display in the iPhone 13 Pro: what you need to know  | AppleInsider" hidden="1">
            <a:extLst>
              <a:ext uri="{FF2B5EF4-FFF2-40B4-BE49-F238E27FC236}">
                <a16:creationId xmlns:a16="http://schemas.microsoft.com/office/drawing/2014/main" id="{77F30073-7FE7-5349-BA5C-62325711AED1}"/>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5075572" y="1064317"/>
            <a:ext cx="2300438" cy="39208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hidden="1">
            <a:extLst>
              <a:ext uri="{FF2B5EF4-FFF2-40B4-BE49-F238E27FC236}">
                <a16:creationId xmlns:a16="http://schemas.microsoft.com/office/drawing/2014/main" id="{5B2C570F-ED26-B44F-BE5C-91AB6654E3B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86213" y="-773071"/>
            <a:ext cx="3526538" cy="62711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arch icons | IconBros">
            <a:extLst>
              <a:ext uri="{FF2B5EF4-FFF2-40B4-BE49-F238E27FC236}">
                <a16:creationId xmlns:a16="http://schemas.microsoft.com/office/drawing/2014/main" id="{9D0935C9-5FD4-5A45-B2FC-7FF8DA6BAD7E}"/>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artisticPhotocopy/>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1209942" y="1210575"/>
            <a:ext cx="633241" cy="6332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22183E-EE06-9146-84EB-A5DFD1C8D018}"/>
              </a:ext>
            </a:extLst>
          </p:cNvPr>
          <p:cNvSpPr txBox="1"/>
          <p:nvPr/>
        </p:nvSpPr>
        <p:spPr>
          <a:xfrm>
            <a:off x="1909057" y="1150429"/>
            <a:ext cx="2098307" cy="815608"/>
          </a:xfrm>
          <a:prstGeom prst="rect">
            <a:avLst/>
          </a:prstGeom>
          <a:noFill/>
        </p:spPr>
        <p:txBody>
          <a:bodyPr wrap="square" rtlCol="0">
            <a:spAutoFit/>
          </a:bodyPr>
          <a:lstStyle/>
          <a:p>
            <a:pPr>
              <a:spcBef>
                <a:spcPts val="600"/>
              </a:spcBef>
            </a:pPr>
            <a:r>
              <a:rPr lang="zh-TW" altLang="en-US" sz="1800" b="1">
                <a:solidFill>
                  <a:srgbClr val="7EFFFF"/>
                </a:solidFill>
                <a:latin typeface="Arial" panose="020B0604020202020204" pitchFamily="34" charset="0"/>
                <a:ea typeface="微軟正黑體" panose="020B0604030504040204" pitchFamily="34" charset="-120"/>
                <a:sym typeface="Arial" panose="020B0604020202020204" pitchFamily="34" charset="0"/>
              </a:rPr>
              <a:t>一覽所有檔案</a:t>
            </a:r>
            <a:endParaRPr lang="en-US" altLang="zh-TW" sz="1800" b="1">
              <a:solidFill>
                <a:srgbClr val="7EFFFF"/>
              </a:solidFill>
              <a:latin typeface="Arial" panose="020B0604020202020204" pitchFamily="34" charset="0"/>
              <a:ea typeface="微軟正黑體" panose="020B0604030504040204" pitchFamily="34" charset="-120"/>
              <a:sym typeface="Arial" panose="020B0604020202020204" pitchFamily="34" charset="0"/>
            </a:endParaRPr>
          </a:p>
          <a:p>
            <a:pPr>
              <a:spcBef>
                <a:spcPts val="600"/>
              </a:spcBef>
            </a:pPr>
            <a:r>
              <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本機檔案、雲端空間掛載、遠端 </a:t>
            </a:r>
            <a:r>
              <a:rPr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NAS</a:t>
            </a:r>
            <a:r>
              <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 裝置、外接裝置</a:t>
            </a:r>
          </a:p>
        </p:txBody>
      </p:sp>
      <p:sp>
        <p:nvSpPr>
          <p:cNvPr id="25" name="TextBox 24">
            <a:extLst>
              <a:ext uri="{FF2B5EF4-FFF2-40B4-BE49-F238E27FC236}">
                <a16:creationId xmlns:a16="http://schemas.microsoft.com/office/drawing/2014/main" id="{2DC11303-9EDD-B64C-94AD-2805DCF07566}"/>
              </a:ext>
            </a:extLst>
          </p:cNvPr>
          <p:cNvSpPr txBox="1"/>
          <p:nvPr/>
        </p:nvSpPr>
        <p:spPr>
          <a:xfrm>
            <a:off x="1908553" y="2087195"/>
            <a:ext cx="2409569" cy="815608"/>
          </a:xfrm>
          <a:prstGeom prst="rect">
            <a:avLst/>
          </a:prstGeom>
          <a:noFill/>
        </p:spPr>
        <p:txBody>
          <a:bodyPr wrap="square" rtlCol="0">
            <a:spAutoFit/>
          </a:bodyPr>
          <a:lstStyle/>
          <a:p>
            <a:pPr>
              <a:spcBef>
                <a:spcPts val="600"/>
              </a:spcBef>
            </a:pPr>
            <a:r>
              <a:rPr lang="zh-TW" altLang="en-US" sz="1800" b="1">
                <a:solidFill>
                  <a:srgbClr val="7EFFFF"/>
                </a:solidFill>
                <a:latin typeface="Arial" panose="020B0604020202020204" pitchFamily="34" charset="0"/>
                <a:ea typeface="微軟正黑體" panose="020B0604030504040204" pitchFamily="34" charset="-120"/>
                <a:sym typeface="Arial" panose="020B0604020202020204" pitchFamily="34" charset="0"/>
              </a:rPr>
              <a:t>收發連結，自在瀏覽</a:t>
            </a:r>
            <a:endParaRPr lang="en-US" altLang="zh-TW" sz="1800" b="1">
              <a:solidFill>
                <a:srgbClr val="7EFFFF"/>
              </a:solidFill>
              <a:latin typeface="Arial" panose="020B0604020202020204" pitchFamily="34" charset="0"/>
              <a:ea typeface="微軟正黑體" panose="020B0604030504040204" pitchFamily="34" charset="-120"/>
              <a:sym typeface="Arial" panose="020B0604020202020204" pitchFamily="34" charset="0"/>
            </a:endParaRPr>
          </a:p>
          <a:p>
            <a:pPr>
              <a:spcBef>
                <a:spcPts val="600"/>
              </a:spcBef>
            </a:pPr>
            <a:r>
              <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將 </a:t>
            </a:r>
            <a:r>
              <a:rPr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NAS</a:t>
            </a:r>
            <a:r>
              <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 資料分享給他人，也可以輕鬆開啟他人分享的檔案</a:t>
            </a:r>
          </a:p>
        </p:txBody>
      </p:sp>
      <p:pic>
        <p:nvPicPr>
          <p:cNvPr id="1036" name="Picture 12" descr="Cyber security icon Royalty Free Vector Image - VectorStock" hidden="1">
            <a:extLst>
              <a:ext uri="{FF2B5EF4-FFF2-40B4-BE49-F238E27FC236}">
                <a16:creationId xmlns:a16="http://schemas.microsoft.com/office/drawing/2014/main" id="{6A8F5FEF-393F-3B44-9157-47DD914924C7}"/>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1209942" y="4126550"/>
            <a:ext cx="633240" cy="645844"/>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descr="一張含有 文字, 個人, 握住, 手 的圖片&#10;&#10;自動產生的描述">
            <a:extLst>
              <a:ext uri="{FF2B5EF4-FFF2-40B4-BE49-F238E27FC236}">
                <a16:creationId xmlns:a16="http://schemas.microsoft.com/office/drawing/2014/main" id="{01FF7C34-A11B-48C9-BB2B-3623FF94E75F}"/>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101754" y="911941"/>
            <a:ext cx="3553816" cy="4587567"/>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TextBox 26">
            <a:extLst>
              <a:ext uri="{FF2B5EF4-FFF2-40B4-BE49-F238E27FC236}">
                <a16:creationId xmlns:a16="http://schemas.microsoft.com/office/drawing/2014/main" id="{957DFBE4-F842-A24E-8C56-061270ED1CA8}"/>
              </a:ext>
            </a:extLst>
          </p:cNvPr>
          <p:cNvSpPr txBox="1"/>
          <p:nvPr/>
        </p:nvSpPr>
        <p:spPr>
          <a:xfrm>
            <a:off x="1885295" y="4092442"/>
            <a:ext cx="2638821" cy="815608"/>
          </a:xfrm>
          <a:prstGeom prst="rect">
            <a:avLst/>
          </a:prstGeom>
          <a:noFill/>
        </p:spPr>
        <p:txBody>
          <a:bodyPr wrap="square" rtlCol="0">
            <a:spAutoFit/>
          </a:bodyPr>
          <a:lstStyle/>
          <a:p>
            <a:pPr>
              <a:spcBef>
                <a:spcPts val="600"/>
              </a:spcBef>
            </a:pPr>
            <a:r>
              <a:rPr lang="zh-TW" altLang="en-US" sz="1800" b="1">
                <a:solidFill>
                  <a:srgbClr val="7EFFFF"/>
                </a:solidFill>
                <a:latin typeface="Arial" panose="020B0604020202020204" pitchFamily="34" charset="0"/>
                <a:ea typeface="微軟正黑體" panose="020B0604030504040204" pitchFamily="34" charset="-120"/>
                <a:sym typeface="Arial" panose="020B0604020202020204" pitchFamily="34" charset="0"/>
              </a:rPr>
              <a:t>安全把關</a:t>
            </a:r>
            <a:endParaRPr lang="en-US" altLang="zh-TW" sz="1800" b="1">
              <a:solidFill>
                <a:srgbClr val="7EFFFF"/>
              </a:solidFill>
              <a:latin typeface="Arial" panose="020B0604020202020204" pitchFamily="34" charset="0"/>
              <a:ea typeface="微軟正黑體" panose="020B0604030504040204" pitchFamily="34" charset="-120"/>
              <a:sym typeface="Arial" panose="020B0604020202020204" pitchFamily="34" charset="0"/>
            </a:endParaRPr>
          </a:p>
          <a:p>
            <a:pPr>
              <a:spcBef>
                <a:spcPts val="600"/>
              </a:spcBef>
            </a:pPr>
            <a:r>
              <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支援</a:t>
            </a:r>
            <a:r>
              <a:rPr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 NAS </a:t>
            </a:r>
            <a:r>
              <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二階段認證</a:t>
            </a:r>
            <a:endParaRPr lang="en-US" altLang="zh-TW" sz="1200">
              <a:solidFill>
                <a:schemeClr val="bg1"/>
              </a:solidFill>
              <a:latin typeface="Arial" panose="020B0604020202020204" pitchFamily="34" charset="0"/>
              <a:ea typeface="微軟正黑體" pitchFamily="34" charset="-120"/>
              <a:sym typeface="Arial" panose="020B0604020202020204" pitchFamily="34" charset="0"/>
            </a:endParaRPr>
          </a:p>
          <a:p>
            <a:r>
              <a:rPr lang="en-US" altLang="zh-TW" sz="1200">
                <a:solidFill>
                  <a:schemeClr val="bg1"/>
                </a:solidFill>
                <a:latin typeface="Arial" panose="020B0604020202020204" pitchFamily="34" charset="0"/>
                <a:ea typeface="微軟正黑體" pitchFamily="34" charset="-120"/>
                <a:sym typeface="Arial" panose="020B0604020202020204" pitchFamily="34" charset="0"/>
              </a:rPr>
              <a:t>App </a:t>
            </a:r>
            <a:r>
              <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密碼鎖定</a:t>
            </a:r>
          </a:p>
        </p:txBody>
      </p:sp>
      <p:sp>
        <p:nvSpPr>
          <p:cNvPr id="28" name="TextBox 27">
            <a:extLst>
              <a:ext uri="{FF2B5EF4-FFF2-40B4-BE49-F238E27FC236}">
                <a16:creationId xmlns:a16="http://schemas.microsoft.com/office/drawing/2014/main" id="{0F9B85EE-CC72-FA47-B2E2-436882BE472C}"/>
              </a:ext>
            </a:extLst>
          </p:cNvPr>
          <p:cNvSpPr txBox="1"/>
          <p:nvPr/>
        </p:nvSpPr>
        <p:spPr>
          <a:xfrm>
            <a:off x="1885295" y="3080048"/>
            <a:ext cx="2638821" cy="892552"/>
          </a:xfrm>
          <a:prstGeom prst="rect">
            <a:avLst/>
          </a:prstGeom>
          <a:noFill/>
        </p:spPr>
        <p:txBody>
          <a:bodyPr wrap="square" rtlCol="0">
            <a:spAutoFit/>
          </a:bodyPr>
          <a:lstStyle/>
          <a:p>
            <a:pPr>
              <a:spcBef>
                <a:spcPts val="600"/>
              </a:spcBef>
            </a:pPr>
            <a:r>
              <a:rPr lang="zh-TW" altLang="en-US" sz="1800" b="1">
                <a:solidFill>
                  <a:srgbClr val="7EFFFF"/>
                </a:solidFill>
                <a:latin typeface="Arial" panose="020B0604020202020204" pitchFamily="34" charset="0"/>
                <a:ea typeface="微軟正黑體" panose="020B0604030504040204" pitchFamily="34" charset="-120"/>
                <a:sym typeface="Arial" panose="020B0604020202020204" pitchFamily="34" charset="0"/>
              </a:rPr>
              <a:t>手機內容自動上傳備份</a:t>
            </a:r>
            <a:endParaRPr lang="en-US" altLang="zh-TW" sz="1800" b="1">
              <a:solidFill>
                <a:srgbClr val="7EFFFF"/>
              </a:solidFill>
              <a:latin typeface="Arial" panose="020B0604020202020204" pitchFamily="34" charset="0"/>
              <a:ea typeface="微軟正黑體" panose="020B0604030504040204" pitchFamily="34" charset="-120"/>
              <a:sym typeface="Arial" panose="020B0604020202020204" pitchFamily="34" charset="0"/>
            </a:endParaRPr>
          </a:p>
          <a:p>
            <a:pPr>
              <a:spcBef>
                <a:spcPts val="600"/>
              </a:spcBef>
            </a:pPr>
            <a:r>
              <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即時上傳備份手機資料</a:t>
            </a:r>
            <a:endParaRPr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spcBef>
                <a:spcPts val="600"/>
              </a:spcBef>
            </a:pPr>
            <a:r>
              <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背景上傳，走到哪傳到哪</a:t>
            </a:r>
          </a:p>
        </p:txBody>
      </p:sp>
      <p:pic>
        <p:nvPicPr>
          <p:cNvPr id="1044" name="Picture 20" descr="Google play - Free social media icons">
            <a:extLst>
              <a:ext uri="{FF2B5EF4-FFF2-40B4-BE49-F238E27FC236}">
                <a16:creationId xmlns:a16="http://schemas.microsoft.com/office/drawing/2014/main" id="{93A7EBCE-3F48-DE4C-B229-B1E07CB90C89}"/>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4985355" y="2259297"/>
            <a:ext cx="355618" cy="35561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91F3CB8-6561-3C44-8372-F72F43241DEA}"/>
              </a:ext>
            </a:extLst>
          </p:cNvPr>
          <p:cNvSpPr txBox="1"/>
          <p:nvPr/>
        </p:nvSpPr>
        <p:spPr>
          <a:xfrm>
            <a:off x="4674884" y="1411350"/>
            <a:ext cx="923508" cy="307777"/>
          </a:xfrm>
          <a:prstGeom prst="rect">
            <a:avLst/>
          </a:prstGeom>
          <a:noFill/>
        </p:spPr>
        <p:txBody>
          <a:bodyPr wrap="square" rtlCol="0">
            <a:spAutoFit/>
          </a:bodyPr>
          <a:lstStyle/>
          <a:p>
            <a:pPr algn="ctr"/>
            <a:r>
              <a:rPr lang="en-TW">
                <a:solidFill>
                  <a:schemeClr val="tx1"/>
                </a:solidFill>
                <a:latin typeface="Arial" panose="020B0604020202020204" pitchFamily="34" charset="0"/>
                <a:ea typeface="微軟正黑體" panose="020B0604030504040204" pitchFamily="34" charset="-120"/>
                <a:sym typeface="Arial" panose="020B0604020202020204" pitchFamily="34" charset="0"/>
              </a:rPr>
              <a:t>支援</a:t>
            </a:r>
          </a:p>
        </p:txBody>
      </p:sp>
      <p:grpSp>
        <p:nvGrpSpPr>
          <p:cNvPr id="16" name="Graphic 23">
            <a:extLst>
              <a:ext uri="{FF2B5EF4-FFF2-40B4-BE49-F238E27FC236}">
                <a16:creationId xmlns:a16="http://schemas.microsoft.com/office/drawing/2014/main" id="{498C8621-FCE4-4546-B22C-08EC30481B76}"/>
              </a:ext>
            </a:extLst>
          </p:cNvPr>
          <p:cNvGrpSpPr/>
          <p:nvPr/>
        </p:nvGrpSpPr>
        <p:grpSpPr>
          <a:xfrm>
            <a:off x="4982144" y="1777345"/>
            <a:ext cx="315922" cy="385052"/>
            <a:chOff x="5024407" y="1764578"/>
            <a:chExt cx="225175" cy="274449"/>
          </a:xfrm>
          <a:solidFill>
            <a:srgbClr val="CECCCD"/>
          </a:solidFill>
        </p:grpSpPr>
        <p:sp>
          <p:nvSpPr>
            <p:cNvPr id="17" name="手繪多邊形: 圖案 16">
              <a:extLst>
                <a:ext uri="{FF2B5EF4-FFF2-40B4-BE49-F238E27FC236}">
                  <a16:creationId xmlns:a16="http://schemas.microsoft.com/office/drawing/2014/main" id="{1E917ED9-0844-484C-83DB-7D08F64174D7}"/>
                </a:ext>
              </a:extLst>
            </p:cNvPr>
            <p:cNvSpPr/>
            <p:nvPr/>
          </p:nvSpPr>
          <p:spPr>
            <a:xfrm>
              <a:off x="5133041" y="1764578"/>
              <a:ext cx="60247" cy="67921"/>
            </a:xfrm>
            <a:custGeom>
              <a:avLst/>
              <a:gdLst>
                <a:gd name="connsiteX0" fmla="*/ 57345 w 60247"/>
                <a:gd name="connsiteY0" fmla="*/ 25958 h 67921"/>
                <a:gd name="connsiteX1" fmla="*/ 45324 w 60247"/>
                <a:gd name="connsiteY1" fmla="*/ 47746 h 67921"/>
                <a:gd name="connsiteX2" fmla="*/ 45324 w 60247"/>
                <a:gd name="connsiteY2" fmla="*/ 47757 h 67921"/>
                <a:gd name="connsiteX3" fmla="*/ 25535 w 60247"/>
                <a:gd name="connsiteY3" fmla="*/ 63225 h 67921"/>
                <a:gd name="connsiteX4" fmla="*/ 3028 w 60247"/>
                <a:gd name="connsiteY4" fmla="*/ 67807 h 67921"/>
                <a:gd name="connsiteX5" fmla="*/ 671 w 60247"/>
                <a:gd name="connsiteY5" fmla="*/ 67624 h 67921"/>
                <a:gd name="connsiteX6" fmla="*/ 361 w 60247"/>
                <a:gd name="connsiteY6" fmla="*/ 65276 h 67921"/>
                <a:gd name="connsiteX7" fmla="*/ 2949 w 60247"/>
                <a:gd name="connsiteY7" fmla="*/ 42950 h 67921"/>
                <a:gd name="connsiteX8" fmla="*/ 15292 w 60247"/>
                <a:gd name="connsiteY8" fmla="*/ 21461 h 67921"/>
                <a:gd name="connsiteX9" fmla="*/ 15292 w 60247"/>
                <a:gd name="connsiteY9" fmla="*/ 21461 h 67921"/>
                <a:gd name="connsiteX10" fmla="*/ 34533 w 60247"/>
                <a:gd name="connsiteY10" fmla="*/ 6538 h 67921"/>
                <a:gd name="connsiteX11" fmla="*/ 56936 w 60247"/>
                <a:gd name="connsiteY11" fmla="*/ 111 h 67921"/>
                <a:gd name="connsiteX12" fmla="*/ 59649 w 60247"/>
                <a:gd name="connsiteY12" fmla="*/ 0 h 67921"/>
                <a:gd name="connsiteX13" fmla="*/ 59946 w 60247"/>
                <a:gd name="connsiteY13" fmla="*/ 2710 h 67921"/>
                <a:gd name="connsiteX14" fmla="*/ 57345 w 60247"/>
                <a:gd name="connsiteY14" fmla="*/ 25959 h 6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247" h="67921">
                  <a:moveTo>
                    <a:pt x="57345" y="25958"/>
                  </a:moveTo>
                  <a:cubicBezTo>
                    <a:pt x="54713" y="34035"/>
                    <a:pt x="50455" y="41520"/>
                    <a:pt x="45324" y="47746"/>
                  </a:cubicBezTo>
                  <a:lnTo>
                    <a:pt x="45324" y="47757"/>
                  </a:lnTo>
                  <a:cubicBezTo>
                    <a:pt x="40145" y="54019"/>
                    <a:pt x="33229" y="59555"/>
                    <a:pt x="25535" y="63225"/>
                  </a:cubicBezTo>
                  <a:cubicBezTo>
                    <a:pt x="18473" y="66594"/>
                    <a:pt x="10731" y="68408"/>
                    <a:pt x="3028" y="67807"/>
                  </a:cubicBezTo>
                  <a:lnTo>
                    <a:pt x="671" y="67624"/>
                  </a:lnTo>
                  <a:lnTo>
                    <a:pt x="361" y="65276"/>
                  </a:lnTo>
                  <a:cubicBezTo>
                    <a:pt x="-641" y="57706"/>
                    <a:pt x="514" y="50042"/>
                    <a:pt x="2949" y="42950"/>
                  </a:cubicBezTo>
                  <a:cubicBezTo>
                    <a:pt x="5780" y="34698"/>
                    <a:pt x="10368" y="27167"/>
                    <a:pt x="15292" y="21461"/>
                  </a:cubicBezTo>
                  <a:lnTo>
                    <a:pt x="15292" y="21461"/>
                  </a:lnTo>
                  <a:cubicBezTo>
                    <a:pt x="20385" y="15493"/>
                    <a:pt x="27218" y="10301"/>
                    <a:pt x="34533" y="6538"/>
                  </a:cubicBezTo>
                  <a:cubicBezTo>
                    <a:pt x="41876" y="2763"/>
                    <a:pt x="49760" y="403"/>
                    <a:pt x="56936" y="111"/>
                  </a:cubicBezTo>
                  <a:lnTo>
                    <a:pt x="59649" y="0"/>
                  </a:lnTo>
                  <a:lnTo>
                    <a:pt x="59946" y="2710"/>
                  </a:lnTo>
                  <a:cubicBezTo>
                    <a:pt x="60815" y="10636"/>
                    <a:pt x="59758" y="18553"/>
                    <a:pt x="57345" y="25959"/>
                  </a:cubicBezTo>
                  <a:close/>
                </a:path>
              </a:pathLst>
            </a:custGeom>
            <a:solidFill>
              <a:schemeClr val="tx1"/>
            </a:solidFill>
            <a:ln w="181" cap="flat">
              <a:noFill/>
              <a:prstDash val="solid"/>
              <a:miter/>
            </a:ln>
          </p:spPr>
          <p:txBody>
            <a:bodyPr rtlCol="0" anchor="ctr"/>
            <a:lstStyle/>
            <a:p>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8" name="手繪多邊形: 圖案 17">
              <a:extLst>
                <a:ext uri="{FF2B5EF4-FFF2-40B4-BE49-F238E27FC236}">
                  <a16:creationId xmlns:a16="http://schemas.microsoft.com/office/drawing/2014/main" id="{13208616-F223-4922-95FE-E1C2F84D6EBC}"/>
                </a:ext>
              </a:extLst>
            </p:cNvPr>
            <p:cNvSpPr/>
            <p:nvPr/>
          </p:nvSpPr>
          <p:spPr>
            <a:xfrm>
              <a:off x="5024407" y="1829415"/>
              <a:ext cx="225175" cy="209613"/>
            </a:xfrm>
            <a:custGeom>
              <a:avLst/>
              <a:gdLst>
                <a:gd name="connsiteX0" fmla="*/ 215854 w 225175"/>
                <a:gd name="connsiteY0" fmla="*/ 32323 h 209613"/>
                <a:gd name="connsiteX1" fmla="*/ 188429 w 225175"/>
                <a:gd name="connsiteY1" fmla="*/ 80834 h 209613"/>
                <a:gd name="connsiteX2" fmla="*/ 222573 w 225175"/>
                <a:gd name="connsiteY2" fmla="*/ 132454 h 209613"/>
                <a:gd name="connsiteX3" fmla="*/ 222585 w 225175"/>
                <a:gd name="connsiteY3" fmla="*/ 132454 h 209613"/>
                <a:gd name="connsiteX4" fmla="*/ 222662 w 225175"/>
                <a:gd name="connsiteY4" fmla="*/ 132485 h 209613"/>
                <a:gd name="connsiteX5" fmla="*/ 225176 w 225175"/>
                <a:gd name="connsiteY5" fmla="*/ 133526 h 209613"/>
                <a:gd name="connsiteX6" fmla="*/ 224315 w 225175"/>
                <a:gd name="connsiteY6" fmla="*/ 136100 h 209613"/>
                <a:gd name="connsiteX7" fmla="*/ 224247 w 225175"/>
                <a:gd name="connsiteY7" fmla="*/ 136328 h 209613"/>
                <a:gd name="connsiteX8" fmla="*/ 205365 w 225175"/>
                <a:gd name="connsiteY8" fmla="*/ 175005 h 209613"/>
                <a:gd name="connsiteX9" fmla="*/ 187057 w 225175"/>
                <a:gd name="connsiteY9" fmla="*/ 197984 h 209613"/>
                <a:gd name="connsiteX10" fmla="*/ 161914 w 225175"/>
                <a:gd name="connsiteY10" fmla="*/ 209256 h 209613"/>
                <a:gd name="connsiteX11" fmla="*/ 139936 w 225175"/>
                <a:gd name="connsiteY11" fmla="*/ 203995 h 209613"/>
                <a:gd name="connsiteX12" fmla="*/ 117539 w 225175"/>
                <a:gd name="connsiteY12" fmla="*/ 198605 h 209613"/>
                <a:gd name="connsiteX13" fmla="*/ 93997 w 225175"/>
                <a:gd name="connsiteY13" fmla="*/ 204187 h 209613"/>
                <a:gd name="connsiteX14" fmla="*/ 73662 w 225175"/>
                <a:gd name="connsiteY14" fmla="*/ 209594 h 209613"/>
                <a:gd name="connsiteX15" fmla="*/ 73650 w 225175"/>
                <a:gd name="connsiteY15" fmla="*/ 209594 h 209613"/>
                <a:gd name="connsiteX16" fmla="*/ 47969 w 225175"/>
                <a:gd name="connsiteY16" fmla="*/ 198181 h 209613"/>
                <a:gd name="connsiteX17" fmla="*/ 28771 w 225175"/>
                <a:gd name="connsiteY17" fmla="*/ 174361 h 209613"/>
                <a:gd name="connsiteX18" fmla="*/ 1108 w 225175"/>
                <a:gd name="connsiteY18" fmla="*/ 100866 h 209613"/>
                <a:gd name="connsiteX19" fmla="*/ 11629 w 225175"/>
                <a:gd name="connsiteY19" fmla="*/ 35969 h 209613"/>
                <a:gd name="connsiteX20" fmla="*/ 36365 w 225175"/>
                <a:gd name="connsiteY20" fmla="*/ 10513 h 209613"/>
                <a:gd name="connsiteX21" fmla="*/ 69648 w 225175"/>
                <a:gd name="connsiteY21" fmla="*/ 844 h 209613"/>
                <a:gd name="connsiteX22" fmla="*/ 69648 w 225175"/>
                <a:gd name="connsiteY22" fmla="*/ 844 h 209613"/>
                <a:gd name="connsiteX23" fmla="*/ 98449 w 225175"/>
                <a:gd name="connsiteY23" fmla="*/ 7956 h 209613"/>
                <a:gd name="connsiteX24" fmla="*/ 113996 w 225175"/>
                <a:gd name="connsiteY24" fmla="*/ 12515 h 209613"/>
                <a:gd name="connsiteX25" fmla="*/ 129026 w 225175"/>
                <a:gd name="connsiteY25" fmla="*/ 8002 h 209613"/>
                <a:gd name="connsiteX26" fmla="*/ 165619 w 225175"/>
                <a:gd name="connsiteY26" fmla="*/ 221 h 209613"/>
                <a:gd name="connsiteX27" fmla="*/ 195080 w 225175"/>
                <a:gd name="connsiteY27" fmla="*/ 8343 h 209613"/>
                <a:gd name="connsiteX28" fmla="*/ 216916 w 225175"/>
                <a:gd name="connsiteY28" fmla="*/ 28092 h 209613"/>
                <a:gd name="connsiteX29" fmla="*/ 218601 w 225175"/>
                <a:gd name="connsiteY29" fmla="*/ 30559 h 209613"/>
                <a:gd name="connsiteX30" fmla="*/ 216084 w 225175"/>
                <a:gd name="connsiteY30" fmla="*/ 32185 h 209613"/>
                <a:gd name="connsiteX31" fmla="*/ 215854 w 225175"/>
                <a:gd name="connsiteY31" fmla="*/ 32323 h 20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5175" h="209613">
                  <a:moveTo>
                    <a:pt x="215854" y="32323"/>
                  </a:moveTo>
                  <a:cubicBezTo>
                    <a:pt x="213253" y="33932"/>
                    <a:pt x="188119" y="49485"/>
                    <a:pt x="188429" y="80834"/>
                  </a:cubicBezTo>
                  <a:cubicBezTo>
                    <a:pt x="188759" y="118630"/>
                    <a:pt x="220805" y="131731"/>
                    <a:pt x="222573" y="132454"/>
                  </a:cubicBezTo>
                  <a:lnTo>
                    <a:pt x="222585" y="132454"/>
                  </a:lnTo>
                  <a:lnTo>
                    <a:pt x="222662" y="132485"/>
                  </a:lnTo>
                  <a:lnTo>
                    <a:pt x="225176" y="133526"/>
                  </a:lnTo>
                  <a:lnTo>
                    <a:pt x="224315" y="136100"/>
                  </a:lnTo>
                  <a:cubicBezTo>
                    <a:pt x="224264" y="136252"/>
                    <a:pt x="224322" y="136089"/>
                    <a:pt x="224247" y="136328"/>
                  </a:cubicBezTo>
                  <a:cubicBezTo>
                    <a:pt x="223430" y="138950"/>
                    <a:pt x="217886" y="156706"/>
                    <a:pt x="205365" y="175005"/>
                  </a:cubicBezTo>
                  <a:cubicBezTo>
                    <a:pt x="199683" y="183305"/>
                    <a:pt x="193893" y="191592"/>
                    <a:pt x="187057" y="197984"/>
                  </a:cubicBezTo>
                  <a:cubicBezTo>
                    <a:pt x="179981" y="204603"/>
                    <a:pt x="171898" y="209070"/>
                    <a:pt x="161914" y="209256"/>
                  </a:cubicBezTo>
                  <a:cubicBezTo>
                    <a:pt x="152503" y="209433"/>
                    <a:pt x="146341" y="206766"/>
                    <a:pt x="139936" y="203995"/>
                  </a:cubicBezTo>
                  <a:cubicBezTo>
                    <a:pt x="133831" y="201354"/>
                    <a:pt x="127479" y="198605"/>
                    <a:pt x="117539" y="198605"/>
                  </a:cubicBezTo>
                  <a:cubicBezTo>
                    <a:pt x="107099" y="198605"/>
                    <a:pt x="100425" y="201449"/>
                    <a:pt x="93997" y="204187"/>
                  </a:cubicBezTo>
                  <a:cubicBezTo>
                    <a:pt x="87945" y="206764"/>
                    <a:pt x="82093" y="209258"/>
                    <a:pt x="73662" y="209594"/>
                  </a:cubicBezTo>
                  <a:lnTo>
                    <a:pt x="73650" y="209594"/>
                  </a:lnTo>
                  <a:cubicBezTo>
                    <a:pt x="63914" y="209957"/>
                    <a:pt x="55472" y="205210"/>
                    <a:pt x="47969" y="198181"/>
                  </a:cubicBezTo>
                  <a:cubicBezTo>
                    <a:pt x="40791" y="191456"/>
                    <a:pt x="34502" y="182650"/>
                    <a:pt x="28771" y="174361"/>
                  </a:cubicBezTo>
                  <a:cubicBezTo>
                    <a:pt x="15835" y="155681"/>
                    <a:pt x="4584" y="128502"/>
                    <a:pt x="1108" y="100866"/>
                  </a:cubicBezTo>
                  <a:cubicBezTo>
                    <a:pt x="-1751" y="78133"/>
                    <a:pt x="639" y="55040"/>
                    <a:pt x="11629" y="35969"/>
                  </a:cubicBezTo>
                  <a:cubicBezTo>
                    <a:pt x="17764" y="25298"/>
                    <a:pt x="26339" y="16590"/>
                    <a:pt x="36365" y="10513"/>
                  </a:cubicBezTo>
                  <a:cubicBezTo>
                    <a:pt x="46345" y="4465"/>
                    <a:pt x="57763" y="1022"/>
                    <a:pt x="69648" y="844"/>
                  </a:cubicBezTo>
                  <a:lnTo>
                    <a:pt x="69648" y="844"/>
                  </a:lnTo>
                  <a:cubicBezTo>
                    <a:pt x="80053" y="655"/>
                    <a:pt x="89864" y="4549"/>
                    <a:pt x="98449" y="7956"/>
                  </a:cubicBezTo>
                  <a:cubicBezTo>
                    <a:pt x="104524" y="10367"/>
                    <a:pt x="109937" y="12515"/>
                    <a:pt x="113996" y="12515"/>
                  </a:cubicBezTo>
                  <a:cubicBezTo>
                    <a:pt x="117581" y="12515"/>
                    <a:pt x="122865" y="10431"/>
                    <a:pt x="129026" y="8002"/>
                  </a:cubicBezTo>
                  <a:cubicBezTo>
                    <a:pt x="139431" y="3900"/>
                    <a:pt x="152160" y="-1118"/>
                    <a:pt x="165619" y="221"/>
                  </a:cubicBezTo>
                  <a:cubicBezTo>
                    <a:pt x="171272" y="467"/>
                    <a:pt x="183046" y="1821"/>
                    <a:pt x="195080" y="8343"/>
                  </a:cubicBezTo>
                  <a:cubicBezTo>
                    <a:pt x="202747" y="12498"/>
                    <a:pt x="210524" y="18736"/>
                    <a:pt x="216916" y="28092"/>
                  </a:cubicBezTo>
                  <a:lnTo>
                    <a:pt x="218601" y="30559"/>
                  </a:lnTo>
                  <a:lnTo>
                    <a:pt x="216084" y="32185"/>
                  </a:lnTo>
                  <a:cubicBezTo>
                    <a:pt x="215949" y="32272"/>
                    <a:pt x="216080" y="32183"/>
                    <a:pt x="215854" y="32323"/>
                  </a:cubicBezTo>
                  <a:close/>
                </a:path>
              </a:pathLst>
            </a:custGeom>
            <a:solidFill>
              <a:schemeClr val="tx1"/>
            </a:solidFill>
            <a:ln w="181" cap="flat">
              <a:noFill/>
              <a:prstDash val="solid"/>
              <a:miter/>
            </a:ln>
          </p:spPr>
          <p:txBody>
            <a:bodyPr rtlCol="0" anchor="ctr"/>
            <a:lstStyle/>
            <a:p>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9" name="手繪多邊形: 圖案 18">
            <a:extLst>
              <a:ext uri="{FF2B5EF4-FFF2-40B4-BE49-F238E27FC236}">
                <a16:creationId xmlns:a16="http://schemas.microsoft.com/office/drawing/2014/main" id="{99897030-A1D6-44B3-A33C-8E3C55EDF603}"/>
              </a:ext>
            </a:extLst>
          </p:cNvPr>
          <p:cNvSpPr/>
          <p:nvPr/>
        </p:nvSpPr>
        <p:spPr>
          <a:xfrm>
            <a:off x="4949840" y="1715060"/>
            <a:ext cx="373596" cy="373596"/>
          </a:xfrm>
          <a:custGeom>
            <a:avLst/>
            <a:gdLst>
              <a:gd name="connsiteX0" fmla="*/ 0 w 373596"/>
              <a:gd name="connsiteY0" fmla="*/ 0 h 373596"/>
              <a:gd name="connsiteX1" fmla="*/ 373596 w 373596"/>
              <a:gd name="connsiteY1" fmla="*/ 0 h 373596"/>
              <a:gd name="connsiteX2" fmla="*/ 373596 w 373596"/>
              <a:gd name="connsiteY2" fmla="*/ 373596 h 373596"/>
              <a:gd name="connsiteX3" fmla="*/ 0 w 373596"/>
              <a:gd name="connsiteY3" fmla="*/ 373596 h 373596"/>
            </a:gdLst>
            <a:ahLst/>
            <a:cxnLst>
              <a:cxn ang="0">
                <a:pos x="connsiteX0" y="connsiteY0"/>
              </a:cxn>
              <a:cxn ang="0">
                <a:pos x="connsiteX1" y="connsiteY1"/>
              </a:cxn>
              <a:cxn ang="0">
                <a:pos x="connsiteX2" y="connsiteY2"/>
              </a:cxn>
              <a:cxn ang="0">
                <a:pos x="connsiteX3" y="connsiteY3"/>
              </a:cxn>
            </a:cxnLst>
            <a:rect l="l" t="t" r="r" b="b"/>
            <a:pathLst>
              <a:path w="373596" h="373596">
                <a:moveTo>
                  <a:pt x="0" y="0"/>
                </a:moveTo>
                <a:lnTo>
                  <a:pt x="373596" y="0"/>
                </a:lnTo>
                <a:lnTo>
                  <a:pt x="373596" y="373596"/>
                </a:lnTo>
                <a:lnTo>
                  <a:pt x="0" y="373596"/>
                </a:lnTo>
                <a:close/>
              </a:path>
            </a:pathLst>
          </a:custGeom>
          <a:noFill/>
          <a:ln w="181" cap="flat">
            <a:noFill/>
            <a:prstDash val="solid"/>
            <a:miter/>
          </a:ln>
        </p:spPr>
        <p:txBody>
          <a:bodyPr rtlCol="0" anchor="ctr"/>
          <a:lstStyle/>
          <a:p>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9" name="圖形 8">
            <a:extLst>
              <a:ext uri="{FF2B5EF4-FFF2-40B4-BE49-F238E27FC236}">
                <a16:creationId xmlns:a16="http://schemas.microsoft.com/office/drawing/2014/main" id="{0ADCB106-CD62-434C-9149-FD206AD53A9C}"/>
              </a:ext>
            </a:extLst>
          </p:cNvPr>
          <p:cNvPicPr>
            <a:picLocks noChangeAspect="1"/>
          </p:cNvPicPr>
          <p:nvPr/>
        </p:nvPicPr>
        <p:blipFill>
          <a:blip r:embed="rId12" cstate="hq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210892" y="2207070"/>
            <a:ext cx="631341" cy="639316"/>
          </a:xfrm>
          <a:prstGeom prst="rect">
            <a:avLst/>
          </a:prstGeom>
        </p:spPr>
      </p:pic>
      <p:pic>
        <p:nvPicPr>
          <p:cNvPr id="11" name="圖形 10">
            <a:extLst>
              <a:ext uri="{FF2B5EF4-FFF2-40B4-BE49-F238E27FC236}">
                <a16:creationId xmlns:a16="http://schemas.microsoft.com/office/drawing/2014/main" id="{3C8ADCBD-14FA-47ED-AFEA-7414DAC2375E}"/>
              </a:ext>
            </a:extLst>
          </p:cNvPr>
          <p:cNvPicPr>
            <a:picLocks noChangeAspect="1"/>
          </p:cNvPicPr>
          <p:nvPr/>
        </p:nvPicPr>
        <p:blipFill>
          <a:blip r:embed="rId14" cstate="hq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317249" y="3080047"/>
            <a:ext cx="418626" cy="768399"/>
          </a:xfrm>
          <a:prstGeom prst="rect">
            <a:avLst/>
          </a:prstGeom>
        </p:spPr>
      </p:pic>
      <p:pic>
        <p:nvPicPr>
          <p:cNvPr id="13" name="圖形 12" hidden="1">
            <a:extLst>
              <a:ext uri="{FF2B5EF4-FFF2-40B4-BE49-F238E27FC236}">
                <a16:creationId xmlns:a16="http://schemas.microsoft.com/office/drawing/2014/main" id="{08C15C74-E871-46C4-965B-A3BEEF93A83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70026" y="4167142"/>
            <a:ext cx="527415" cy="666208"/>
          </a:xfrm>
          <a:prstGeom prst="rect">
            <a:avLst/>
          </a:prstGeom>
        </p:spPr>
      </p:pic>
      <p:pic>
        <p:nvPicPr>
          <p:cNvPr id="21" name="圖形 20">
            <a:extLst>
              <a:ext uri="{FF2B5EF4-FFF2-40B4-BE49-F238E27FC236}">
                <a16:creationId xmlns:a16="http://schemas.microsoft.com/office/drawing/2014/main" id="{274D47D8-6672-4D8E-87FD-D306FB4BC90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57812" y="4125751"/>
            <a:ext cx="684421" cy="748990"/>
          </a:xfrm>
          <a:prstGeom prst="rect">
            <a:avLst/>
          </a:prstGeom>
        </p:spPr>
      </p:pic>
    </p:spTree>
    <p:extLst>
      <p:ext uri="{BB962C8B-B14F-4D97-AF65-F5344CB8AC3E}">
        <p14:creationId xmlns:p14="http://schemas.microsoft.com/office/powerpoint/2010/main" val="2870641862"/>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66">
            <a:extLst>
              <a:ext uri="{FF2B5EF4-FFF2-40B4-BE49-F238E27FC236}">
                <a16:creationId xmlns:a16="http://schemas.microsoft.com/office/drawing/2014/main" id="{A5D0038D-0039-444C-99DF-EB1D42680559}"/>
              </a:ext>
            </a:extLst>
          </p:cNvPr>
          <p:cNvSpPr/>
          <p:nvPr/>
        </p:nvSpPr>
        <p:spPr>
          <a:xfrm>
            <a:off x="-152400" y="3496733"/>
            <a:ext cx="9364133"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Title 1">
            <a:extLst>
              <a:ext uri="{FF2B5EF4-FFF2-40B4-BE49-F238E27FC236}">
                <a16:creationId xmlns:a16="http://schemas.microsoft.com/office/drawing/2014/main" id="{953B7970-5781-8641-ABA3-D579BE269115}"/>
              </a:ext>
            </a:extLst>
          </p:cNvPr>
          <p:cNvSpPr>
            <a:spLocks noGrp="1"/>
          </p:cNvSpPr>
          <p:nvPr>
            <p:ph type="title"/>
          </p:nvPr>
        </p:nvSpPr>
        <p:spPr>
          <a:xfrm>
            <a:off x="735038" y="269252"/>
            <a:ext cx="7681442" cy="1016364"/>
          </a:xfrm>
        </p:spPr>
        <p:txBody>
          <a:bodyPr/>
          <a:lstStyle/>
          <a:p>
            <a:r>
              <a:rPr lang="en" altLang="zh-TW" dirty="0">
                <a:latin typeface="Arial"/>
                <a:ea typeface="微軟正黑體"/>
                <a:sym typeface="Arial" panose="020B0604020202020204" pitchFamily="34" charset="0"/>
              </a:rPr>
              <a:t>Qsirch </a:t>
            </a:r>
            <a:r>
              <a:rPr lang="zh-TW" altLang="en-US" dirty="0">
                <a:latin typeface="Arial"/>
                <a:ea typeface="微軟正黑體"/>
                <a:sym typeface="Arial" panose="020B0604020202020204" pitchFamily="34" charset="0"/>
              </a:rPr>
              <a:t>全文檢索搜尋工具</a:t>
            </a:r>
            <a:br>
              <a:rPr lang="en-US" altLang="zh-TW" sz="3200" dirty="0">
                <a:latin typeface="Arial" panose="020B0604020202020204" pitchFamily="34" charset="0"/>
                <a:ea typeface="微軟正黑體" panose="020B0604030504040204" pitchFamily="34" charset="-120"/>
              </a:rPr>
            </a:br>
            <a:r>
              <a:rPr lang="zh-TW" altLang="en-US" sz="2400">
                <a:latin typeface="Arial"/>
                <a:ea typeface="微軟正黑體"/>
                <a:sym typeface="Arial" panose="020B0604020202020204" pitchFamily="34" charset="0"/>
              </a:rPr>
              <a:t>就像 </a:t>
            </a:r>
            <a:r>
              <a:rPr lang="en" altLang="zh-TW" sz="2400" dirty="0">
                <a:latin typeface="Arial"/>
                <a:ea typeface="微軟正黑體"/>
                <a:sym typeface="Arial" panose="020B0604020202020204" pitchFamily="34" charset="0"/>
              </a:rPr>
              <a:t>Google™</a:t>
            </a:r>
            <a:r>
              <a:rPr lang="zh-TW" altLang="en-US" sz="2400">
                <a:latin typeface="Arial"/>
                <a:ea typeface="微軟正黑體"/>
                <a:sym typeface="Arial" panose="020B0604020202020204" pitchFamily="34" charset="0"/>
              </a:rPr>
              <a:t>支援各種裝置即時搜索</a:t>
            </a:r>
            <a:r>
              <a:rPr lang="en-US" altLang="zh-TW" sz="2400" dirty="0">
                <a:latin typeface="Arial"/>
                <a:ea typeface="微軟正黑體"/>
                <a:sym typeface="Arial" panose="020B0604020202020204" pitchFamily="34" charset="0"/>
              </a:rPr>
              <a:t> NAS </a:t>
            </a:r>
            <a:r>
              <a:rPr lang="zh-TW" altLang="en-US" sz="2400">
                <a:latin typeface="Arial"/>
                <a:ea typeface="微軟正黑體"/>
                <a:sym typeface="Arial" panose="020B0604020202020204" pitchFamily="34" charset="0"/>
              </a:rPr>
              <a:t>檔案</a:t>
            </a:r>
            <a:endParaRPr lang="en-TW" sz="3200">
              <a:latin typeface="Arial"/>
              <a:ea typeface="微軟正黑體"/>
              <a:sym typeface="Arial" panose="020B0604020202020204" pitchFamily="34" charset="0"/>
            </a:endParaRPr>
          </a:p>
        </p:txBody>
      </p:sp>
      <p:sp>
        <p:nvSpPr>
          <p:cNvPr id="3" name="Rectangle 2">
            <a:extLst>
              <a:ext uri="{FF2B5EF4-FFF2-40B4-BE49-F238E27FC236}">
                <a16:creationId xmlns:a16="http://schemas.microsoft.com/office/drawing/2014/main" id="{D0D757A6-CA80-9F44-9219-78065F777DDE}"/>
              </a:ext>
            </a:extLst>
          </p:cNvPr>
          <p:cNvSpPr/>
          <p:nvPr/>
        </p:nvSpPr>
        <p:spPr>
          <a:xfrm>
            <a:off x="1751700" y="1412761"/>
            <a:ext cx="3035834" cy="1077218"/>
          </a:xfrm>
          <a:prstGeom prst="rect">
            <a:avLst/>
          </a:prstGeom>
        </p:spPr>
        <p:txBody>
          <a:bodyPr wrap="square">
            <a:spAutoFit/>
          </a:bodyPr>
          <a:lstStyle/>
          <a:p>
            <a:r>
              <a:rPr lang="en-US" altLang="zh-TW" sz="16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Qsirch</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是 </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QNAP</a:t>
            </a:r>
            <a:r>
              <a:rPr lang="zh-TW" alt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NAS </a:t>
            </a:r>
            <a:r>
              <a:rPr lang="zh-TW" alt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專屬的全文檢索搜尋引擎，讓您透過檔案名稱、內容以及後設資料 </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(metadata)</a:t>
            </a:r>
            <a:r>
              <a:rPr lang="zh-TW" alt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找到所需的檔案。</a:t>
            </a:r>
            <a:endParaRPr lang="en-TW" sz="16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7" name="圖片 7">
            <a:extLst>
              <a:ext uri="{FF2B5EF4-FFF2-40B4-BE49-F238E27FC236}">
                <a16:creationId xmlns:a16="http://schemas.microsoft.com/office/drawing/2014/main" id="{93C48B92-38C7-7145-B175-5B64175596B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3174" y="1463528"/>
            <a:ext cx="886994" cy="886994"/>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52" name="圖片 51" descr="一張含有 螢幕擷取畫面 的圖片&#10;&#10;&#10;&#10;自動產生的描述">
            <a:extLst>
              <a:ext uri="{FF2B5EF4-FFF2-40B4-BE49-F238E27FC236}">
                <a16:creationId xmlns:a16="http://schemas.microsoft.com/office/drawing/2014/main" id="{38B47989-56CC-3A47-B28D-708419A5994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17722" y="1412761"/>
            <a:ext cx="3393117" cy="2242225"/>
          </a:xfrm>
          <a:prstGeom prst="rect">
            <a:avLst/>
          </a:prstGeom>
          <a:ln>
            <a:noFill/>
          </a:ln>
          <a:effectLst>
            <a:outerShdw blurRad="50800" dist="38100" dir="2700000" algn="tl" rotWithShape="0">
              <a:prstClr val="black">
                <a:alpha val="40000"/>
              </a:prstClr>
            </a:outerShdw>
          </a:effectLst>
        </p:spPr>
      </p:pic>
      <p:sp>
        <p:nvSpPr>
          <p:cNvPr id="53" name="TextBox 2">
            <a:extLst>
              <a:ext uri="{FF2B5EF4-FFF2-40B4-BE49-F238E27FC236}">
                <a16:creationId xmlns:a16="http://schemas.microsoft.com/office/drawing/2014/main" id="{DB0DFB69-3FB1-7840-87A4-54363DEC5001}"/>
              </a:ext>
            </a:extLst>
          </p:cNvPr>
          <p:cNvSpPr txBox="1"/>
          <p:nvPr/>
        </p:nvSpPr>
        <p:spPr>
          <a:xfrm>
            <a:off x="864850" y="3750056"/>
            <a:ext cx="3099247" cy="1027845"/>
          </a:xfrm>
          <a:prstGeom prst="rect">
            <a:avLst/>
          </a:prstGeom>
          <a:noFill/>
        </p:spPr>
        <p:txBody>
          <a:bodyPr wrap="square" lIns="91440" tIns="45720" rIns="91440" bIns="45720" rtlCol="0" anchor="t">
            <a:spAutoFit/>
          </a:bodyPr>
          <a:lstStyle/>
          <a:p>
            <a:pPr marL="179070" indent="-179070">
              <a:lnSpc>
                <a:spcPct val="130000"/>
              </a:lnSpc>
              <a:buClr>
                <a:schemeClr val="bg1"/>
              </a:buClr>
              <a:buFont typeface="Arial" panose="020B0604020202020204" pitchFamily="34" charset="0"/>
              <a:buChar char="•"/>
            </a:pPr>
            <a:r>
              <a:rPr lang="zh-CN" altLang="en-US" sz="1200">
                <a:solidFill>
                  <a:schemeClr val="bg1"/>
                </a:solidFill>
                <a:ea typeface="微軟正黑體"/>
                <a:sym typeface="Arial" panose="020B0604020202020204" pitchFamily="34" charset="0"/>
              </a:rPr>
              <a:t>指定路徑、輸入關鍵字進階搜尋</a:t>
            </a:r>
            <a:endParaRPr lang="en-US" altLang="zh-CN" sz="1200">
              <a:solidFill>
                <a:schemeClr val="bg1"/>
              </a:solidFill>
              <a:ea typeface="微軟正黑體"/>
            </a:endParaRPr>
          </a:p>
          <a:p>
            <a:pPr marL="179070" indent="-179070">
              <a:lnSpc>
                <a:spcPct val="130000"/>
              </a:lnSpc>
              <a:buClr>
                <a:schemeClr val="bg1"/>
              </a:buClr>
              <a:buFont typeface="Arial" panose="020B0604020202020204" pitchFamily="34" charset="0"/>
              <a:buChar char="•"/>
            </a:pPr>
            <a:r>
              <a:rPr lang="zh-CN"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強大篩選器，缺關鍵字也能搜</a:t>
            </a:r>
            <a:endParaRPr lang="en-US" altLang="zh-CN" sz="1200" dirty="0">
              <a:solidFill>
                <a:schemeClr val="bg1"/>
              </a:solidFill>
              <a:latin typeface="Arial" panose="020B0604020202020204" pitchFamily="34" charset="0"/>
              <a:ea typeface="微軟正黑體" panose="020B0604030504040204" pitchFamily="34" charset="-120"/>
            </a:endParaRPr>
          </a:p>
          <a:p>
            <a:pPr marL="179070" indent="-179070">
              <a:lnSpc>
                <a:spcPct val="130000"/>
              </a:lnSpc>
              <a:buClr>
                <a:schemeClr val="bg1"/>
              </a:buClr>
              <a:buFont typeface="Arial" panose="020B0604020202020204" pitchFamily="34" charset="0"/>
              <a:buChar char="•"/>
            </a:pPr>
            <a:r>
              <a:rPr lang="zh-CN"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搜尋、預覽、與分享一氣呵成</a:t>
            </a:r>
            <a:endParaRPr lang="en-US" altLang="zh-CN" sz="1200" dirty="0">
              <a:solidFill>
                <a:schemeClr val="bg1"/>
              </a:solidFill>
              <a:latin typeface="Arial" panose="020B0604020202020204" pitchFamily="34" charset="0"/>
              <a:ea typeface="微軟正黑體" panose="020B0604030504040204" pitchFamily="34" charset="-120"/>
            </a:endParaRPr>
          </a:p>
          <a:p>
            <a:pPr marL="179070" indent="-179070">
              <a:lnSpc>
                <a:spcPct val="130000"/>
              </a:lnSpc>
              <a:buClr>
                <a:schemeClr val="bg1"/>
              </a:buClr>
              <a:buFont typeface="Arial" panose="020B0604020202020204" pitchFamily="34" charset="0"/>
              <a:buChar char="•"/>
            </a:pPr>
            <a:r>
              <a:rPr lang="zh-CN"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四大搜尋入口在哪都能搜</a:t>
            </a:r>
            <a:endParaRPr lang="en-US" sz="1200" dirty="0">
              <a:solidFill>
                <a:schemeClr val="bg1"/>
              </a:solidFill>
              <a:latin typeface="Arial" panose="020B0604020202020204" pitchFamily="34" charset="0"/>
              <a:ea typeface="微軟正黑體" panose="020B0604030504040204" pitchFamily="34" charset="-120"/>
            </a:endParaRPr>
          </a:p>
        </p:txBody>
      </p:sp>
      <p:pic>
        <p:nvPicPr>
          <p:cNvPr id="22" name="圖片 21">
            <a:extLst>
              <a:ext uri="{FF2B5EF4-FFF2-40B4-BE49-F238E27FC236}">
                <a16:creationId xmlns:a16="http://schemas.microsoft.com/office/drawing/2014/main" id="{C81672DC-1700-C14B-BF57-D56051BBAD6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34199" y="3771319"/>
            <a:ext cx="1153335" cy="1153335"/>
          </a:xfrm>
          <a:prstGeom prst="rect">
            <a:avLst/>
          </a:prstGeom>
        </p:spPr>
      </p:pic>
      <p:pic>
        <p:nvPicPr>
          <p:cNvPr id="23" name="圖片 22">
            <a:extLst>
              <a:ext uri="{FF2B5EF4-FFF2-40B4-BE49-F238E27FC236}">
                <a16:creationId xmlns:a16="http://schemas.microsoft.com/office/drawing/2014/main" id="{058BE5E7-7A24-A843-9BFA-1DD58BE17D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88224" y="3771319"/>
            <a:ext cx="1153335" cy="1153335"/>
          </a:xfrm>
          <a:prstGeom prst="rect">
            <a:avLst/>
          </a:prstGeom>
        </p:spPr>
      </p:pic>
      <p:pic>
        <p:nvPicPr>
          <p:cNvPr id="24" name="圖片 23">
            <a:extLst>
              <a:ext uri="{FF2B5EF4-FFF2-40B4-BE49-F238E27FC236}">
                <a16:creationId xmlns:a16="http://schemas.microsoft.com/office/drawing/2014/main" id="{3B63830C-AFCF-FF49-A780-FAD238A7E7E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6835" y="3771319"/>
            <a:ext cx="1153335" cy="1153335"/>
          </a:xfrm>
          <a:prstGeom prst="rect">
            <a:avLst/>
          </a:prstGeom>
        </p:spPr>
      </p:pic>
      <p:pic>
        <p:nvPicPr>
          <p:cNvPr id="25" name="圖片 24">
            <a:extLst>
              <a:ext uri="{FF2B5EF4-FFF2-40B4-BE49-F238E27FC236}">
                <a16:creationId xmlns:a16="http://schemas.microsoft.com/office/drawing/2014/main" id="{5320C798-F162-D249-BAF0-4F53855D3D0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1900" y="3771319"/>
            <a:ext cx="1153335" cy="1153335"/>
          </a:xfrm>
          <a:prstGeom prst="rect">
            <a:avLst/>
          </a:prstGeom>
        </p:spPr>
      </p:pic>
      <p:sp>
        <p:nvSpPr>
          <p:cNvPr id="26" name="Shape 450">
            <a:extLst>
              <a:ext uri="{FF2B5EF4-FFF2-40B4-BE49-F238E27FC236}">
                <a16:creationId xmlns:a16="http://schemas.microsoft.com/office/drawing/2014/main" id="{25C64E01-3986-F24B-96CD-9CEE8346110D}"/>
              </a:ext>
            </a:extLst>
          </p:cNvPr>
          <p:cNvSpPr/>
          <p:nvPr/>
        </p:nvSpPr>
        <p:spPr>
          <a:xfrm>
            <a:off x="6281154" y="3822621"/>
            <a:ext cx="266513" cy="267147"/>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TW" sz="1600" b="1"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Microsoft JhengHei" charset="0"/>
                <a:sym typeface="Arial" panose="020B0604020202020204" pitchFamily="34" charset="0"/>
              </a:rPr>
              <a:t>3</a:t>
            </a:r>
            <a:endParaRPr kumimoji="0" sz="1600" b="1"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grpSp>
        <p:nvGrpSpPr>
          <p:cNvPr id="28" name="群組 42">
            <a:extLst>
              <a:ext uri="{FF2B5EF4-FFF2-40B4-BE49-F238E27FC236}">
                <a16:creationId xmlns:a16="http://schemas.microsoft.com/office/drawing/2014/main" id="{2782BDAD-64DC-0D45-A25A-4F8DF85E807C}"/>
              </a:ext>
            </a:extLst>
          </p:cNvPr>
          <p:cNvGrpSpPr/>
          <p:nvPr/>
        </p:nvGrpSpPr>
        <p:grpSpPr>
          <a:xfrm>
            <a:off x="6563354" y="4352731"/>
            <a:ext cx="657834" cy="483447"/>
            <a:chOff x="8078996" y="4986266"/>
            <a:chExt cx="1777171" cy="1302965"/>
          </a:xfrm>
        </p:grpSpPr>
        <p:sp>
          <p:nvSpPr>
            <p:cNvPr id="29" name="Shape 472">
              <a:extLst>
                <a:ext uri="{FF2B5EF4-FFF2-40B4-BE49-F238E27FC236}">
                  <a16:creationId xmlns:a16="http://schemas.microsoft.com/office/drawing/2014/main" id="{63098671-7A88-9D45-85DE-3325127BE298}"/>
                </a:ext>
              </a:extLst>
            </p:cNvPr>
            <p:cNvSpPr/>
            <p:nvPr/>
          </p:nvSpPr>
          <p:spPr>
            <a:xfrm>
              <a:off x="8078996" y="4986266"/>
              <a:ext cx="1777171" cy="130296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w="9525" cap="flat" cmpd="sng">
              <a:solidFill>
                <a:srgbClr val="DEE9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pic>
          <p:nvPicPr>
            <p:cNvPr id="30" name="Shape 464">
              <a:extLst>
                <a:ext uri="{FF2B5EF4-FFF2-40B4-BE49-F238E27FC236}">
                  <a16:creationId xmlns:a16="http://schemas.microsoft.com/office/drawing/2014/main" id="{682207B9-0E30-6B4B-B19B-61560E1ECE4A}"/>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8116985" y="5044964"/>
              <a:ext cx="1702100" cy="1008018"/>
            </a:xfrm>
            <a:prstGeom prst="rect">
              <a:avLst/>
            </a:prstGeom>
            <a:noFill/>
            <a:ln>
              <a:noFill/>
            </a:ln>
          </p:spPr>
        </p:pic>
      </p:grpSp>
      <p:pic>
        <p:nvPicPr>
          <p:cNvPr id="31" name="Shape 474">
            <a:extLst>
              <a:ext uri="{FF2B5EF4-FFF2-40B4-BE49-F238E27FC236}">
                <a16:creationId xmlns:a16="http://schemas.microsoft.com/office/drawing/2014/main" id="{9C741AC2-B617-974A-BF0D-5CE4F454B007}"/>
              </a:ext>
            </a:extLst>
          </p:cNvPr>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6767547" y="4147870"/>
            <a:ext cx="359499" cy="364826"/>
          </a:xfrm>
          <a:prstGeom prst="rect">
            <a:avLst/>
          </a:prstGeom>
          <a:noFill/>
          <a:ln>
            <a:noFill/>
          </a:ln>
          <a:effectLst>
            <a:outerShdw blurRad="63500" sx="102000" sy="102000" algn="ctr" rotWithShape="0">
              <a:prstClr val="black">
                <a:alpha val="40000"/>
              </a:prstClr>
            </a:outerShdw>
          </a:effectLst>
        </p:spPr>
      </p:pic>
      <p:sp>
        <p:nvSpPr>
          <p:cNvPr id="32" name="Shape 450">
            <a:extLst>
              <a:ext uri="{FF2B5EF4-FFF2-40B4-BE49-F238E27FC236}">
                <a16:creationId xmlns:a16="http://schemas.microsoft.com/office/drawing/2014/main" id="{F83FD792-EA0F-8948-B17D-CB93A655FDE9}"/>
              </a:ext>
            </a:extLst>
          </p:cNvPr>
          <p:cNvSpPr/>
          <p:nvPr/>
        </p:nvSpPr>
        <p:spPr>
          <a:xfrm>
            <a:off x="3599625" y="3822622"/>
            <a:ext cx="266513" cy="267147"/>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TW" sz="1600" b="1" i="0" u="none" strike="noStrike" kern="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Microsoft JhengHei" charset="0"/>
                <a:sym typeface="Arial" panose="020B0604020202020204" pitchFamily="34" charset="0"/>
              </a:rPr>
              <a:t>1</a:t>
            </a:r>
            <a:endParaRPr kumimoji="0" sz="1600" b="1" i="0" u="none" strike="noStrike" kern="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grpSp>
        <p:nvGrpSpPr>
          <p:cNvPr id="33" name="Shape 462">
            <a:extLst>
              <a:ext uri="{FF2B5EF4-FFF2-40B4-BE49-F238E27FC236}">
                <a16:creationId xmlns:a16="http://schemas.microsoft.com/office/drawing/2014/main" id="{8A05B4CE-DD46-7348-A1D3-F1A46A16B210}"/>
              </a:ext>
            </a:extLst>
          </p:cNvPr>
          <p:cNvGrpSpPr/>
          <p:nvPr/>
        </p:nvGrpSpPr>
        <p:grpSpPr>
          <a:xfrm>
            <a:off x="3824781" y="4168571"/>
            <a:ext cx="762365" cy="514927"/>
            <a:chOff x="492692" y="2324099"/>
            <a:chExt cx="1383594" cy="858295"/>
          </a:xfrm>
        </p:grpSpPr>
        <p:sp>
          <p:nvSpPr>
            <p:cNvPr id="34" name="Shape 463">
              <a:extLst>
                <a:ext uri="{FF2B5EF4-FFF2-40B4-BE49-F238E27FC236}">
                  <a16:creationId xmlns:a16="http://schemas.microsoft.com/office/drawing/2014/main" id="{5DBC6AD0-99FE-0D48-909D-FC59DADC6AC8}"/>
                </a:ext>
              </a:extLst>
            </p:cNvPr>
            <p:cNvSpPr/>
            <p:nvPr/>
          </p:nvSpPr>
          <p:spPr>
            <a:xfrm>
              <a:off x="492692" y="2324099"/>
              <a:ext cx="1383594" cy="85829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9525" cap="flat" cmpd="sng">
              <a:solidFill>
                <a:srgbClr val="DEE9F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pic>
          <p:nvPicPr>
            <p:cNvPr id="35" name="Shape 464">
              <a:extLst>
                <a:ext uri="{FF2B5EF4-FFF2-40B4-BE49-F238E27FC236}">
                  <a16:creationId xmlns:a16="http://schemas.microsoft.com/office/drawing/2014/main" id="{84D44421-0F44-E44E-B95E-0B574F478189}"/>
                </a:ext>
              </a:extLst>
            </p:cNvPr>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528134" y="2370525"/>
              <a:ext cx="1306994" cy="647700"/>
            </a:xfrm>
            <a:prstGeom prst="rect">
              <a:avLst/>
            </a:prstGeom>
            <a:noFill/>
            <a:ln>
              <a:noFill/>
            </a:ln>
          </p:spPr>
        </p:pic>
      </p:grpSp>
      <p:sp>
        <p:nvSpPr>
          <p:cNvPr id="36" name="Shape 475">
            <a:extLst>
              <a:ext uri="{FF2B5EF4-FFF2-40B4-BE49-F238E27FC236}">
                <a16:creationId xmlns:a16="http://schemas.microsoft.com/office/drawing/2014/main" id="{A3794017-8858-4C48-BB5B-E201CAEDC4BE}"/>
              </a:ext>
            </a:extLst>
          </p:cNvPr>
          <p:cNvSpPr txBox="1"/>
          <p:nvPr/>
        </p:nvSpPr>
        <p:spPr>
          <a:xfrm>
            <a:off x="3997676" y="3904599"/>
            <a:ext cx="533670" cy="218191"/>
          </a:xfrm>
          <a:prstGeom prst="rect">
            <a:avLst/>
          </a:prstGeom>
          <a:noFill/>
          <a:ln>
            <a:noFill/>
          </a:ln>
        </p:spPr>
        <p:txBody>
          <a:bodyPr spcFirstLastPara="1" wrap="square" lIns="91425" tIns="45700" rIns="91425" bIns="45700" anchor="t" anchorCtr="0">
            <a:noAutofit/>
          </a:bodyPr>
          <a:lstStyle/>
          <a:p>
            <a:pPr>
              <a:buClr>
                <a:srgbClr val="000000"/>
              </a:buClr>
              <a:buFont typeface="Arial"/>
              <a:buNone/>
            </a:pPr>
            <a:r>
              <a:rPr lang="en" sz="1000" b="1" kern="0">
                <a:latin typeface="Arial" panose="020B0604020202020204" pitchFamily="34" charset="0"/>
                <a:ea typeface="微軟正黑體" panose="020B0604030504040204" pitchFamily="34" charset="-120"/>
                <a:cs typeface="Microsoft JhengHei" charset="0"/>
                <a:sym typeface="Arial" panose="020B0604020202020204" pitchFamily="34" charset="0"/>
              </a:rPr>
              <a:t>Web</a:t>
            </a:r>
            <a:endParaRPr sz="1000" b="1" kern="0">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sp>
        <p:nvSpPr>
          <p:cNvPr id="37" name="Shape 450">
            <a:extLst>
              <a:ext uri="{FF2B5EF4-FFF2-40B4-BE49-F238E27FC236}">
                <a16:creationId xmlns:a16="http://schemas.microsoft.com/office/drawing/2014/main" id="{C361EF94-664F-AC4E-8D5C-D2894E577EE1}"/>
              </a:ext>
            </a:extLst>
          </p:cNvPr>
          <p:cNvSpPr/>
          <p:nvPr/>
        </p:nvSpPr>
        <p:spPr>
          <a:xfrm>
            <a:off x="7598170" y="3822621"/>
            <a:ext cx="266513" cy="267147"/>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TW" sz="1600" b="1" i="0" u="none" strike="noStrike" kern="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Microsoft JhengHei" charset="0"/>
                <a:sym typeface="Arial" panose="020B0604020202020204" pitchFamily="34" charset="0"/>
              </a:rPr>
              <a:t>4</a:t>
            </a:r>
            <a:endParaRPr kumimoji="0" sz="1600" b="1" i="0" u="none" strike="noStrike" kern="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grpSp>
        <p:nvGrpSpPr>
          <p:cNvPr id="38" name="Shape 465">
            <a:extLst>
              <a:ext uri="{FF2B5EF4-FFF2-40B4-BE49-F238E27FC236}">
                <a16:creationId xmlns:a16="http://schemas.microsoft.com/office/drawing/2014/main" id="{3233B2A9-B240-F143-8BC7-C14B93A657AF}"/>
              </a:ext>
            </a:extLst>
          </p:cNvPr>
          <p:cNvGrpSpPr/>
          <p:nvPr/>
        </p:nvGrpSpPr>
        <p:grpSpPr>
          <a:xfrm>
            <a:off x="7905011" y="4157886"/>
            <a:ext cx="770558" cy="641578"/>
            <a:chOff x="2944465" y="2401428"/>
            <a:chExt cx="1504490" cy="1166241"/>
          </a:xfrm>
        </p:grpSpPr>
        <p:grpSp>
          <p:nvGrpSpPr>
            <p:cNvPr id="39" name="Shape 466">
              <a:extLst>
                <a:ext uri="{FF2B5EF4-FFF2-40B4-BE49-F238E27FC236}">
                  <a16:creationId xmlns:a16="http://schemas.microsoft.com/office/drawing/2014/main" id="{1710659D-50FD-C64F-BDE1-F8AFBA6093CD}"/>
                </a:ext>
              </a:extLst>
            </p:cNvPr>
            <p:cNvGrpSpPr/>
            <p:nvPr/>
          </p:nvGrpSpPr>
          <p:grpSpPr>
            <a:xfrm>
              <a:off x="2944465" y="2709373"/>
              <a:ext cx="1383594" cy="858296"/>
              <a:chOff x="635275" y="2798273"/>
              <a:chExt cx="1383594" cy="858296"/>
            </a:xfrm>
          </p:grpSpPr>
          <p:sp>
            <p:nvSpPr>
              <p:cNvPr id="42" name="Shape 467">
                <a:extLst>
                  <a:ext uri="{FF2B5EF4-FFF2-40B4-BE49-F238E27FC236}">
                    <a16:creationId xmlns:a16="http://schemas.microsoft.com/office/drawing/2014/main" id="{EFD33B5D-6F67-DD40-A265-E0089DF08FD2}"/>
                  </a:ext>
                </a:extLst>
              </p:cNvPr>
              <p:cNvSpPr/>
              <p:nvPr/>
            </p:nvSpPr>
            <p:spPr>
              <a:xfrm>
                <a:off x="635275" y="2798273"/>
                <a:ext cx="1383594" cy="858296"/>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w="9525" cap="flat" cmpd="sng">
                <a:solidFill>
                  <a:srgbClr val="DEE9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pic>
            <p:nvPicPr>
              <p:cNvPr id="43" name="Shape 468">
                <a:extLst>
                  <a:ext uri="{FF2B5EF4-FFF2-40B4-BE49-F238E27FC236}">
                    <a16:creationId xmlns:a16="http://schemas.microsoft.com/office/drawing/2014/main" id="{D2619ED9-7E21-424A-9495-A5BC1B8F512C}"/>
                  </a:ext>
                </a:extLst>
              </p:cNvPr>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675164" y="2844701"/>
                <a:ext cx="1306995" cy="647701"/>
              </a:xfrm>
              <a:prstGeom prst="rect">
                <a:avLst/>
              </a:prstGeom>
              <a:noFill/>
              <a:ln>
                <a:noFill/>
              </a:ln>
            </p:spPr>
          </p:pic>
        </p:grpSp>
        <p:pic>
          <p:nvPicPr>
            <p:cNvPr id="40" name="Shape 469">
              <a:extLst>
                <a:ext uri="{FF2B5EF4-FFF2-40B4-BE49-F238E27FC236}">
                  <a16:creationId xmlns:a16="http://schemas.microsoft.com/office/drawing/2014/main" id="{87499140-CBB1-C245-8EC2-2FA4C2E6F60F}"/>
                </a:ext>
              </a:extLst>
            </p:cNvPr>
            <p:cNvPicPr preferRelativeResize="0"/>
            <p:nvPr/>
          </p:nvPicPr>
          <p:blipFill rotWithShape="1">
            <a:blip r:embed="rId10" cstate="hqprint">
              <a:alphaModFix/>
              <a:extLst>
                <a:ext uri="{28A0092B-C50C-407E-A947-70E740481C1C}">
                  <a14:useLocalDpi xmlns:a14="http://schemas.microsoft.com/office/drawing/2010/main"/>
                </a:ext>
              </a:extLst>
            </a:blip>
            <a:srcRect/>
            <a:stretch/>
          </p:blipFill>
          <p:spPr>
            <a:xfrm>
              <a:off x="3474401" y="2401428"/>
              <a:ext cx="488435" cy="504714"/>
            </a:xfrm>
            <a:prstGeom prst="rect">
              <a:avLst/>
            </a:prstGeom>
            <a:noFill/>
            <a:ln>
              <a:noFill/>
            </a:ln>
          </p:spPr>
        </p:pic>
        <p:pic>
          <p:nvPicPr>
            <p:cNvPr id="41" name="Shape 470">
              <a:extLst>
                <a:ext uri="{FF2B5EF4-FFF2-40B4-BE49-F238E27FC236}">
                  <a16:creationId xmlns:a16="http://schemas.microsoft.com/office/drawing/2014/main" id="{1E40BDFE-73F2-9E49-AD0E-C352B727BD8C}"/>
                </a:ext>
              </a:extLst>
            </p:cNvPr>
            <p:cNvPicPr preferRelativeResize="0"/>
            <p:nvPr/>
          </p:nvPicPr>
          <p:blipFill rotWithShape="1">
            <a:blip r:embed="rId11" cstate="hqprint">
              <a:alphaModFix/>
              <a:extLst>
                <a:ext uri="{28A0092B-C50C-407E-A947-70E740481C1C}">
                  <a14:useLocalDpi xmlns:a14="http://schemas.microsoft.com/office/drawing/2010/main"/>
                </a:ext>
              </a:extLst>
            </a:blip>
            <a:srcRect/>
            <a:stretch/>
          </p:blipFill>
          <p:spPr>
            <a:xfrm>
              <a:off x="3972079" y="2410390"/>
              <a:ext cx="476876" cy="476874"/>
            </a:xfrm>
            <a:prstGeom prst="rect">
              <a:avLst/>
            </a:prstGeom>
            <a:noFill/>
            <a:ln>
              <a:noFill/>
            </a:ln>
          </p:spPr>
        </p:pic>
      </p:grpSp>
      <p:sp>
        <p:nvSpPr>
          <p:cNvPr id="44" name="Shape 476">
            <a:extLst>
              <a:ext uri="{FF2B5EF4-FFF2-40B4-BE49-F238E27FC236}">
                <a16:creationId xmlns:a16="http://schemas.microsoft.com/office/drawing/2014/main" id="{D3AA26A6-DEDB-AC4A-9CDB-0BB94AEF95D7}"/>
              </a:ext>
            </a:extLst>
          </p:cNvPr>
          <p:cNvSpPr txBox="1"/>
          <p:nvPr/>
        </p:nvSpPr>
        <p:spPr>
          <a:xfrm>
            <a:off x="7849594" y="3937276"/>
            <a:ext cx="825976" cy="2356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1" i="0" u="none" strike="noStrike" cap="none" dirty="0">
                <a:latin typeface="Arial" panose="020B0604020202020204" pitchFamily="34" charset="0"/>
                <a:ea typeface="微軟正黑體" panose="020B0604030504040204" pitchFamily="34" charset="-120"/>
                <a:cs typeface="Microsoft JhengHei" charset="0"/>
                <a:sym typeface="Arial" panose="020B0604020202020204" pitchFamily="34" charset="0"/>
              </a:rPr>
              <a:t>瀏覽器套件</a:t>
            </a:r>
            <a:endParaRPr sz="1000" b="1" dirty="0">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sp>
        <p:nvSpPr>
          <p:cNvPr id="45" name="Shape 450">
            <a:extLst>
              <a:ext uri="{FF2B5EF4-FFF2-40B4-BE49-F238E27FC236}">
                <a16:creationId xmlns:a16="http://schemas.microsoft.com/office/drawing/2014/main" id="{45177DCA-9A71-874C-8626-DD2E64C7E91E}"/>
              </a:ext>
            </a:extLst>
          </p:cNvPr>
          <p:cNvSpPr/>
          <p:nvPr/>
        </p:nvSpPr>
        <p:spPr>
          <a:xfrm>
            <a:off x="4949474" y="3822622"/>
            <a:ext cx="266513" cy="267147"/>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altLang="zh-TW" sz="1600" b="1" kern="0">
                <a:solidFill>
                  <a:srgbClr val="FFFFFF"/>
                </a:solidFill>
                <a:latin typeface="Arial" panose="020B0604020202020204" pitchFamily="34" charset="0"/>
                <a:ea typeface="微軟正黑體" panose="020B0604030504040204" pitchFamily="34" charset="-120"/>
                <a:cs typeface="Microsoft JhengHei" charset="0"/>
                <a:sym typeface="Arial" panose="020B0604020202020204" pitchFamily="34" charset="0"/>
              </a:rPr>
              <a:t>2</a:t>
            </a:r>
            <a:endParaRPr kumimoji="0" sz="1600" b="1"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grpSp>
        <p:nvGrpSpPr>
          <p:cNvPr id="46" name="Shape 457">
            <a:extLst>
              <a:ext uri="{FF2B5EF4-FFF2-40B4-BE49-F238E27FC236}">
                <a16:creationId xmlns:a16="http://schemas.microsoft.com/office/drawing/2014/main" id="{6DD100FF-F56D-214F-915B-E7B4915C11F4}"/>
              </a:ext>
            </a:extLst>
          </p:cNvPr>
          <p:cNvGrpSpPr/>
          <p:nvPr/>
        </p:nvGrpSpPr>
        <p:grpSpPr>
          <a:xfrm>
            <a:off x="5160057" y="4122136"/>
            <a:ext cx="776951" cy="590985"/>
            <a:chOff x="2193920" y="4048547"/>
            <a:chExt cx="1410427" cy="1012500"/>
          </a:xfrm>
        </p:grpSpPr>
        <p:pic>
          <p:nvPicPr>
            <p:cNvPr id="47" name="Shape 460" descr="IMG_0266.PNG">
              <a:extLst>
                <a:ext uri="{FF2B5EF4-FFF2-40B4-BE49-F238E27FC236}">
                  <a16:creationId xmlns:a16="http://schemas.microsoft.com/office/drawing/2014/main" id="{E2161CBB-60D8-7840-A1CF-9A6BE0DC7CF4}"/>
                </a:ext>
              </a:extLst>
            </p:cNvPr>
            <p:cNvPicPr preferRelativeResize="0"/>
            <p:nvPr/>
          </p:nvPicPr>
          <p:blipFill rotWithShape="1">
            <a:blip r:embed="rId12" cstate="hqprint">
              <a:alphaModFix/>
              <a:extLst>
                <a:ext uri="{28A0092B-C50C-407E-A947-70E740481C1C}">
                  <a14:useLocalDpi xmlns:a14="http://schemas.microsoft.com/office/drawing/2010/main"/>
                </a:ext>
              </a:extLst>
            </a:blip>
            <a:srcRect/>
            <a:stretch/>
          </p:blipFill>
          <p:spPr>
            <a:xfrm>
              <a:off x="2315832" y="4367388"/>
              <a:ext cx="433202" cy="579513"/>
            </a:xfrm>
            <a:prstGeom prst="rect">
              <a:avLst/>
            </a:prstGeom>
            <a:noFill/>
            <a:ln>
              <a:noFill/>
            </a:ln>
          </p:spPr>
        </p:pic>
        <p:pic>
          <p:nvPicPr>
            <p:cNvPr id="48" name="Shape 461">
              <a:extLst>
                <a:ext uri="{FF2B5EF4-FFF2-40B4-BE49-F238E27FC236}">
                  <a16:creationId xmlns:a16="http://schemas.microsoft.com/office/drawing/2014/main" id="{4D42C405-AE78-3D4D-B663-90CBC39AEAD9}"/>
                </a:ext>
              </a:extLst>
            </p:cNvPr>
            <p:cNvPicPr preferRelativeResize="0"/>
            <p:nvPr/>
          </p:nvPicPr>
          <p:blipFill rotWithShape="1">
            <a:blip r:embed="rId13" cstate="hqprint">
              <a:alphaModFix/>
              <a:extLst>
                <a:ext uri="{28A0092B-C50C-407E-A947-70E740481C1C}">
                  <a14:useLocalDpi xmlns:a14="http://schemas.microsoft.com/office/drawing/2010/main"/>
                </a:ext>
              </a:extLst>
            </a:blip>
            <a:srcRect/>
            <a:stretch/>
          </p:blipFill>
          <p:spPr>
            <a:xfrm>
              <a:off x="2193920" y="4140262"/>
              <a:ext cx="576078" cy="914353"/>
            </a:xfrm>
            <a:prstGeom prst="rect">
              <a:avLst/>
            </a:prstGeom>
            <a:noFill/>
            <a:ln>
              <a:noFill/>
            </a:ln>
          </p:spPr>
        </p:pic>
        <p:pic>
          <p:nvPicPr>
            <p:cNvPr id="49" name="Shape 458" descr="IMG_0266.PNG">
              <a:extLst>
                <a:ext uri="{FF2B5EF4-FFF2-40B4-BE49-F238E27FC236}">
                  <a16:creationId xmlns:a16="http://schemas.microsoft.com/office/drawing/2014/main" id="{28DBCF21-F139-C643-B9B9-C99592F5950C}"/>
                </a:ext>
              </a:extLst>
            </p:cNvPr>
            <p:cNvPicPr preferRelativeResize="0"/>
            <p:nvPr/>
          </p:nvPicPr>
          <p:blipFill rotWithShape="1">
            <a:blip r:embed="rId14" cstate="hqprint">
              <a:alphaModFix/>
              <a:extLst>
                <a:ext uri="{28A0092B-C50C-407E-A947-70E740481C1C}">
                  <a14:useLocalDpi xmlns:a14="http://schemas.microsoft.com/office/drawing/2010/main"/>
                </a:ext>
              </a:extLst>
            </a:blip>
            <a:srcRect/>
            <a:stretch/>
          </p:blipFill>
          <p:spPr>
            <a:xfrm>
              <a:off x="2829750" y="4108250"/>
              <a:ext cx="676976" cy="914350"/>
            </a:xfrm>
            <a:prstGeom prst="rect">
              <a:avLst/>
            </a:prstGeom>
            <a:noFill/>
            <a:ln>
              <a:noFill/>
            </a:ln>
          </p:spPr>
        </p:pic>
        <p:pic>
          <p:nvPicPr>
            <p:cNvPr id="50" name="Shape 459">
              <a:extLst>
                <a:ext uri="{FF2B5EF4-FFF2-40B4-BE49-F238E27FC236}">
                  <a16:creationId xmlns:a16="http://schemas.microsoft.com/office/drawing/2014/main" id="{46138427-C6DC-454E-9BD0-8FABCD6A9EAF}"/>
                </a:ext>
              </a:extLst>
            </p:cNvPr>
            <p:cNvPicPr preferRelativeResize="0"/>
            <p:nvPr/>
          </p:nvPicPr>
          <p:blipFill rotWithShape="1">
            <a:blip r:embed="rId15" cstate="hqprint">
              <a:alphaModFix/>
              <a:extLst>
                <a:ext uri="{28A0092B-C50C-407E-A947-70E740481C1C}">
                  <a14:useLocalDpi xmlns:a14="http://schemas.microsoft.com/office/drawing/2010/main"/>
                </a:ext>
              </a:extLst>
            </a:blip>
            <a:srcRect/>
            <a:stretch/>
          </p:blipFill>
          <p:spPr>
            <a:xfrm>
              <a:off x="2777247" y="4048547"/>
              <a:ext cx="827100" cy="1012500"/>
            </a:xfrm>
            <a:prstGeom prst="rect">
              <a:avLst/>
            </a:prstGeom>
            <a:noFill/>
            <a:ln>
              <a:noFill/>
            </a:ln>
          </p:spPr>
        </p:pic>
      </p:grpSp>
      <p:sp>
        <p:nvSpPr>
          <p:cNvPr id="27" name="Shape 478">
            <a:extLst>
              <a:ext uri="{FF2B5EF4-FFF2-40B4-BE49-F238E27FC236}">
                <a16:creationId xmlns:a16="http://schemas.microsoft.com/office/drawing/2014/main" id="{EC7AA511-027E-6D40-93E9-CD7404220DF8}"/>
              </a:ext>
            </a:extLst>
          </p:cNvPr>
          <p:cNvSpPr txBox="1"/>
          <p:nvPr/>
        </p:nvSpPr>
        <p:spPr>
          <a:xfrm>
            <a:off x="6470411" y="3840822"/>
            <a:ext cx="917295" cy="23754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000" b="1" i="0" u="none" strike="noStrike" cap="none" dirty="0">
                <a:latin typeface="Arial" panose="020B0604020202020204" pitchFamily="34" charset="0"/>
                <a:ea typeface="微軟正黑體" panose="020B0604030504040204" pitchFamily="34" charset="-120"/>
                <a:cs typeface="Microsoft JhengHei" charset="0"/>
                <a:sym typeface="Arial" panose="020B0604020202020204" pitchFamily="34" charset="0"/>
              </a:rPr>
              <a:t>Mac &amp; Windows</a:t>
            </a:r>
            <a:endParaRPr sz="1000" b="1" i="0" u="none" strike="noStrike" cap="none" dirty="0">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sp>
        <p:nvSpPr>
          <p:cNvPr id="51" name="Shape 477">
            <a:extLst>
              <a:ext uri="{FF2B5EF4-FFF2-40B4-BE49-F238E27FC236}">
                <a16:creationId xmlns:a16="http://schemas.microsoft.com/office/drawing/2014/main" id="{8DBAF43F-B547-3A49-A0BD-A8626C7826DA}"/>
              </a:ext>
            </a:extLst>
          </p:cNvPr>
          <p:cNvSpPr txBox="1"/>
          <p:nvPr/>
        </p:nvSpPr>
        <p:spPr>
          <a:xfrm>
            <a:off x="5180910" y="3888150"/>
            <a:ext cx="756098" cy="13886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000" b="1" i="0" u="none" strike="noStrike" cap="none">
                <a:latin typeface="Arial" panose="020B0604020202020204" pitchFamily="34" charset="0"/>
                <a:ea typeface="微軟正黑體" panose="020B0604030504040204" pitchFamily="34" charset="-120"/>
                <a:cs typeface="Microsoft JhengHei" charset="0"/>
                <a:sym typeface="Arial" panose="020B0604020202020204" pitchFamily="34" charset="0"/>
              </a:rPr>
              <a:t>行動裝置</a:t>
            </a:r>
            <a:endParaRPr sz="1000" b="1" i="0" u="none" strike="noStrike" cap="none">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pic>
        <p:nvPicPr>
          <p:cNvPr id="54" name="Picture 8">
            <a:extLst>
              <a:ext uri="{FF2B5EF4-FFF2-40B4-BE49-F238E27FC236}">
                <a16:creationId xmlns:a16="http://schemas.microsoft.com/office/drawing/2014/main" id="{AEAF94B6-D7E0-B941-B5DF-FE44FF5A79D2}"/>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7156861" y="4125827"/>
            <a:ext cx="364826" cy="364826"/>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59" name="TextBox 4" hidden="1">
            <a:extLst>
              <a:ext uri="{FF2B5EF4-FFF2-40B4-BE49-F238E27FC236}">
                <a16:creationId xmlns:a16="http://schemas.microsoft.com/office/drawing/2014/main" id="{01AFF63D-85C8-4703-B570-8A9A3331F924}"/>
              </a:ext>
            </a:extLst>
          </p:cNvPr>
          <p:cNvSpPr txBox="1"/>
          <p:nvPr/>
        </p:nvSpPr>
        <p:spPr>
          <a:xfrm>
            <a:off x="9219472" y="1761732"/>
            <a:ext cx="1989405" cy="777028"/>
          </a:xfrm>
          <a:prstGeom prst="rect">
            <a:avLst/>
          </a:prstGeom>
          <a:noFill/>
        </p:spPr>
        <p:txBody>
          <a:bodyPr wrap="square" rtlCol="0">
            <a:spAutoFit/>
          </a:bodyPr>
          <a:lstStyle/>
          <a:p>
            <a:r>
              <a:rPr lang="en-TW" sz="2400" b="1" dirty="0">
                <a:solidFill>
                  <a:srgbClr val="7EFFFF"/>
                </a:solidFill>
                <a:latin typeface="Arial" panose="020B0604020202020204" pitchFamily="34" charset="0"/>
                <a:ea typeface="微軟正黑體" panose="020B0604030504040204" pitchFamily="34" charset="-120"/>
                <a:sym typeface="Arial" panose="020B0604020202020204" pitchFamily="34" charset="0"/>
              </a:rPr>
              <a:t>藏得再深的檔案都找得到！</a:t>
            </a:r>
          </a:p>
        </p:txBody>
      </p:sp>
      <p:grpSp>
        <p:nvGrpSpPr>
          <p:cNvPr id="7" name="群組 6">
            <a:extLst>
              <a:ext uri="{FF2B5EF4-FFF2-40B4-BE49-F238E27FC236}">
                <a16:creationId xmlns:a16="http://schemas.microsoft.com/office/drawing/2014/main" id="{133D57A4-E406-49AA-AD78-30CA680C4933}"/>
              </a:ext>
            </a:extLst>
          </p:cNvPr>
          <p:cNvGrpSpPr/>
          <p:nvPr/>
        </p:nvGrpSpPr>
        <p:grpSpPr>
          <a:xfrm>
            <a:off x="588452" y="2641096"/>
            <a:ext cx="3789871" cy="978107"/>
            <a:chOff x="743184" y="2903690"/>
            <a:chExt cx="3789871" cy="978107"/>
          </a:xfrm>
        </p:grpSpPr>
        <p:pic>
          <p:nvPicPr>
            <p:cNvPr id="55" name="Picture 2" descr="Text Search Icon - Download Text Search Icon 1246462 | Noun Project">
              <a:extLst>
                <a:ext uri="{FF2B5EF4-FFF2-40B4-BE49-F238E27FC236}">
                  <a16:creationId xmlns:a16="http://schemas.microsoft.com/office/drawing/2014/main" id="{476A4C24-7305-4500-84C9-BDF1425D5162}"/>
                </a:ext>
              </a:extLst>
            </p:cNvPr>
            <p:cNvPicPr>
              <a:picLocks noChangeAspect="1" noChangeArrowheads="1"/>
            </p:cNvPicPr>
            <p:nvPr/>
          </p:nvPicPr>
          <p:blipFill>
            <a:blip r:embed="rId17">
              <a:lum bright="70000" contrast="-70000"/>
              <a:extLst>
                <a:ext uri="{BEBA8EAE-BF5A-486C-A8C5-ECC9F3942E4B}">
                  <a14:imgProps xmlns:a14="http://schemas.microsoft.com/office/drawing/2010/main">
                    <a14:imgLayer r:embed="rId18">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1073107" y="2970188"/>
              <a:ext cx="562021" cy="562021"/>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3">
              <a:extLst>
                <a:ext uri="{FF2B5EF4-FFF2-40B4-BE49-F238E27FC236}">
                  <a16:creationId xmlns:a16="http://schemas.microsoft.com/office/drawing/2014/main" id="{FCFEB414-70B5-44B1-A020-1EA6C4110EB3}"/>
                </a:ext>
              </a:extLst>
            </p:cNvPr>
            <p:cNvSpPr txBox="1"/>
            <p:nvPr/>
          </p:nvSpPr>
          <p:spPr>
            <a:xfrm>
              <a:off x="743184" y="3594009"/>
              <a:ext cx="1291816" cy="287788"/>
            </a:xfrm>
            <a:prstGeom prst="rect">
              <a:avLst/>
            </a:prstGeom>
            <a:noFill/>
          </p:spPr>
          <p:txBody>
            <a:bodyPr wrap="square" rtlCol="0">
              <a:spAutoFit/>
            </a:bodyPr>
            <a:lstStyle/>
            <a:p>
              <a:pPr algn="ctr"/>
              <a:r>
                <a:rPr lang="en-TW">
                  <a:solidFill>
                    <a:schemeClr val="bg1"/>
                  </a:solidFill>
                  <a:latin typeface="Arial" panose="020B0604020202020204" pitchFamily="34" charset="0"/>
                  <a:ea typeface="微軟正黑體" panose="020B0604030504040204" pitchFamily="34" charset="-120"/>
                  <a:sym typeface="Arial" panose="020B0604020202020204" pitchFamily="34" charset="0"/>
                </a:rPr>
                <a:t>全文搜尋</a:t>
              </a:r>
            </a:p>
          </p:txBody>
        </p:sp>
        <p:sp>
          <p:nvSpPr>
            <p:cNvPr id="57" name="TextBox 7">
              <a:extLst>
                <a:ext uri="{FF2B5EF4-FFF2-40B4-BE49-F238E27FC236}">
                  <a16:creationId xmlns:a16="http://schemas.microsoft.com/office/drawing/2014/main" id="{40D9EC68-4737-4211-9F31-360B7A670B9F}"/>
                </a:ext>
              </a:extLst>
            </p:cNvPr>
            <p:cNvSpPr txBox="1"/>
            <p:nvPr/>
          </p:nvSpPr>
          <p:spPr>
            <a:xfrm>
              <a:off x="2112538" y="3594009"/>
              <a:ext cx="803382" cy="287788"/>
            </a:xfrm>
            <a:prstGeom prst="rect">
              <a:avLst/>
            </a:prstGeom>
            <a:noFill/>
          </p:spPr>
          <p:txBody>
            <a:bodyPr wrap="square" rtlCol="0">
              <a:spAutoFit/>
            </a:bodyPr>
            <a:lstStyle/>
            <a:p>
              <a:pPr algn="ctr"/>
              <a:r>
                <a:rPr lang="en-TW">
                  <a:solidFill>
                    <a:schemeClr val="bg1"/>
                  </a:solidFill>
                  <a:latin typeface="Arial" panose="020B0604020202020204" pitchFamily="34" charset="0"/>
                  <a:ea typeface="微軟正黑體" panose="020B0604030504040204" pitchFamily="34" charset="-120"/>
                  <a:sym typeface="Arial" panose="020B0604020202020204" pitchFamily="34" charset="0"/>
                </a:rPr>
                <a:t>AI 搜尋</a:t>
              </a:r>
            </a:p>
          </p:txBody>
        </p:sp>
        <p:sp>
          <p:nvSpPr>
            <p:cNvPr id="58" name="TextBox 8">
              <a:extLst>
                <a:ext uri="{FF2B5EF4-FFF2-40B4-BE49-F238E27FC236}">
                  <a16:creationId xmlns:a16="http://schemas.microsoft.com/office/drawing/2014/main" id="{DCD3EDB1-2BB3-42A5-BCED-A7837E83D626}"/>
                </a:ext>
              </a:extLst>
            </p:cNvPr>
            <p:cNvSpPr txBox="1"/>
            <p:nvPr/>
          </p:nvSpPr>
          <p:spPr>
            <a:xfrm>
              <a:off x="3161911" y="3594009"/>
              <a:ext cx="1291816" cy="287788"/>
            </a:xfrm>
            <a:prstGeom prst="rect">
              <a:avLst/>
            </a:prstGeom>
            <a:noFill/>
          </p:spPr>
          <p:txBody>
            <a:bodyPr wrap="square" rtlCol="0">
              <a:spAutoFit/>
            </a:bodyPr>
            <a:lstStyle/>
            <a:p>
              <a:pPr algn="ctr"/>
              <a:r>
                <a:rPr lang="en-TW">
                  <a:solidFill>
                    <a:schemeClr val="bg1"/>
                  </a:solidFill>
                  <a:latin typeface="Arial" panose="020B0604020202020204" pitchFamily="34" charset="0"/>
                  <a:ea typeface="微軟正黑體" panose="020B0604030504040204" pitchFamily="34" charset="-120"/>
                  <a:sym typeface="Arial" panose="020B0604020202020204" pitchFamily="34" charset="0"/>
                </a:rPr>
                <a:t>多種篩選器</a:t>
              </a:r>
            </a:p>
          </p:txBody>
        </p:sp>
        <p:sp>
          <p:nvSpPr>
            <p:cNvPr id="60" name="Cross 5">
              <a:extLst>
                <a:ext uri="{FF2B5EF4-FFF2-40B4-BE49-F238E27FC236}">
                  <a16:creationId xmlns:a16="http://schemas.microsoft.com/office/drawing/2014/main" id="{54AB339A-D9E8-4CD0-9F3A-71E1B6BFE7FB}"/>
                </a:ext>
              </a:extLst>
            </p:cNvPr>
            <p:cNvSpPr/>
            <p:nvPr/>
          </p:nvSpPr>
          <p:spPr>
            <a:xfrm>
              <a:off x="1751700" y="3181430"/>
              <a:ext cx="287789" cy="287788"/>
            </a:xfrm>
            <a:prstGeom prst="plus">
              <a:avLst>
                <a:gd name="adj" fmla="val 42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Arial" panose="020B0604020202020204" pitchFamily="34" charset="0"/>
                <a:ea typeface="微軟正黑體" panose="020B0604030504040204" pitchFamily="34" charset="-120"/>
                <a:sym typeface="Arial" panose="020B0604020202020204" pitchFamily="34" charset="0"/>
              </a:endParaRPr>
            </a:p>
          </p:txBody>
        </p:sp>
        <p:sp>
          <p:nvSpPr>
            <p:cNvPr id="61" name="Cross 11">
              <a:extLst>
                <a:ext uri="{FF2B5EF4-FFF2-40B4-BE49-F238E27FC236}">
                  <a16:creationId xmlns:a16="http://schemas.microsoft.com/office/drawing/2014/main" id="{D01E97E5-FC31-4AB1-A835-54FFB7B39354}"/>
                </a:ext>
              </a:extLst>
            </p:cNvPr>
            <p:cNvSpPr/>
            <p:nvPr/>
          </p:nvSpPr>
          <p:spPr>
            <a:xfrm>
              <a:off x="3018018" y="3181430"/>
              <a:ext cx="287789" cy="287788"/>
            </a:xfrm>
            <a:prstGeom prst="plus">
              <a:avLst>
                <a:gd name="adj" fmla="val 42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Arial" panose="020B0604020202020204" pitchFamily="34" charset="0"/>
                <a:ea typeface="微軟正黑體" panose="020B0604030504040204" pitchFamily="34" charset="-120"/>
                <a:sym typeface="Arial" panose="020B0604020202020204" pitchFamily="34" charset="0"/>
              </a:endParaRPr>
            </a:p>
          </p:txBody>
        </p:sp>
        <p:grpSp>
          <p:nvGrpSpPr>
            <p:cNvPr id="62" name="群組 61">
              <a:extLst>
                <a:ext uri="{FF2B5EF4-FFF2-40B4-BE49-F238E27FC236}">
                  <a16:creationId xmlns:a16="http://schemas.microsoft.com/office/drawing/2014/main" id="{F7CA6B15-FA2A-4004-9D9F-0678F80FAE63}"/>
                </a:ext>
              </a:extLst>
            </p:cNvPr>
            <p:cNvGrpSpPr/>
            <p:nvPr/>
          </p:nvGrpSpPr>
          <p:grpSpPr>
            <a:xfrm>
              <a:off x="4263540" y="3416738"/>
              <a:ext cx="269515" cy="119269"/>
              <a:chOff x="5734879" y="2352245"/>
              <a:chExt cx="288234" cy="119269"/>
            </a:xfrm>
          </p:grpSpPr>
          <p:cxnSp>
            <p:nvCxnSpPr>
              <p:cNvPr id="63" name="Straight Connector 9">
                <a:extLst>
                  <a:ext uri="{FF2B5EF4-FFF2-40B4-BE49-F238E27FC236}">
                    <a16:creationId xmlns:a16="http://schemas.microsoft.com/office/drawing/2014/main" id="{633A6C56-CC82-42B9-83D8-7FD9997265BB}"/>
                  </a:ext>
                </a:extLst>
              </p:cNvPr>
              <p:cNvCxnSpPr>
                <a:cxnSpLocks/>
              </p:cNvCxnSpPr>
              <p:nvPr/>
            </p:nvCxnSpPr>
            <p:spPr>
              <a:xfrm>
                <a:off x="5734879" y="2352245"/>
                <a:ext cx="28823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15">
                <a:extLst>
                  <a:ext uri="{FF2B5EF4-FFF2-40B4-BE49-F238E27FC236}">
                    <a16:creationId xmlns:a16="http://schemas.microsoft.com/office/drawing/2014/main" id="{202B91F8-A32E-4E8D-893E-0F3AC70DC82E}"/>
                  </a:ext>
                </a:extLst>
              </p:cNvPr>
              <p:cNvCxnSpPr>
                <a:cxnSpLocks/>
              </p:cNvCxnSpPr>
              <p:nvPr/>
            </p:nvCxnSpPr>
            <p:spPr>
              <a:xfrm>
                <a:off x="5734879" y="2471514"/>
                <a:ext cx="28823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5" name="圖形 64">
              <a:extLst>
                <a:ext uri="{FF2B5EF4-FFF2-40B4-BE49-F238E27FC236}">
                  <a16:creationId xmlns:a16="http://schemas.microsoft.com/office/drawing/2014/main" id="{29432B3F-1D54-461C-81D5-518AD2C560D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230979" y="2903690"/>
              <a:ext cx="566502" cy="661913"/>
            </a:xfrm>
            <a:prstGeom prst="rect">
              <a:avLst/>
            </a:prstGeom>
          </p:spPr>
        </p:pic>
        <p:pic>
          <p:nvPicPr>
            <p:cNvPr id="66" name="圖形 65">
              <a:extLst>
                <a:ext uri="{FF2B5EF4-FFF2-40B4-BE49-F238E27FC236}">
                  <a16:creationId xmlns:a16="http://schemas.microsoft.com/office/drawing/2014/main" id="{F33C633B-A807-4922-B64F-0A41F093C95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501422" y="2975686"/>
              <a:ext cx="566502" cy="573496"/>
            </a:xfrm>
            <a:prstGeom prst="rect">
              <a:avLst/>
            </a:prstGeom>
          </p:spPr>
        </p:pic>
      </p:grpSp>
    </p:spTree>
    <p:extLst>
      <p:ext uri="{BB962C8B-B14F-4D97-AF65-F5344CB8AC3E}">
        <p14:creationId xmlns:p14="http://schemas.microsoft.com/office/powerpoint/2010/main" val="1342784111"/>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Graphical user interface, application&#10;&#10;Description automatically generated">
            <a:extLst>
              <a:ext uri="{FF2B5EF4-FFF2-40B4-BE49-F238E27FC236}">
                <a16:creationId xmlns:a16="http://schemas.microsoft.com/office/drawing/2014/main" id="{5E08815B-06D3-8441-9C47-1405A39E13A7}"/>
              </a:ext>
            </a:extLst>
          </p:cNvPr>
          <p:cNvPicPr>
            <a:picLocks noChangeAspect="1"/>
          </p:cNvPicPr>
          <p:nvPr/>
        </p:nvPicPr>
        <p:blipFill>
          <a:blip r:embed="rId3"/>
          <a:stretch>
            <a:fillRect/>
          </a:stretch>
        </p:blipFill>
        <p:spPr>
          <a:xfrm>
            <a:off x="3513776" y="1865027"/>
            <a:ext cx="5693959" cy="2977708"/>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2" name="Title 1">
            <a:extLst>
              <a:ext uri="{FF2B5EF4-FFF2-40B4-BE49-F238E27FC236}">
                <a16:creationId xmlns:a16="http://schemas.microsoft.com/office/drawing/2014/main" id="{803AC560-F979-D446-A05B-2126F1EFF5D9}"/>
              </a:ext>
            </a:extLst>
          </p:cNvPr>
          <p:cNvSpPr>
            <a:spLocks noGrp="1"/>
          </p:cNvSpPr>
          <p:nvPr>
            <p:ph type="title"/>
          </p:nvPr>
        </p:nvSpPr>
        <p:spPr/>
        <p:txBody>
          <a:bodyPr/>
          <a:lstStyle/>
          <a:p>
            <a:r>
              <a:rPr lang="en-TW">
                <a:latin typeface="Arial" panose="020B0604020202020204" pitchFamily="34" charset="0"/>
                <a:sym typeface="Arial" panose="020B0604020202020204" pitchFamily="34" charset="0"/>
              </a:rPr>
              <a:t>Qfiling 自動歸檔</a:t>
            </a:r>
          </a:p>
        </p:txBody>
      </p:sp>
      <p:pic>
        <p:nvPicPr>
          <p:cNvPr id="6" name="圖片 22" descr="彈性客製.png">
            <a:extLst>
              <a:ext uri="{FF2B5EF4-FFF2-40B4-BE49-F238E27FC236}">
                <a16:creationId xmlns:a16="http://schemas.microsoft.com/office/drawing/2014/main" id="{15A9F95B-04DD-A24E-B88B-D5C8805EBB8E}"/>
              </a:ext>
            </a:extLst>
          </p:cNvPr>
          <p:cNvPicPr>
            <a:picLocks noChangeAspect="1"/>
          </p:cNvPicPr>
          <p:nvPr/>
        </p:nvPicPr>
        <p:blipFill>
          <a:blip r:embed="rId4" cstate="hqprint">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65312" y="2009222"/>
            <a:ext cx="412748" cy="412747"/>
          </a:xfrm>
          <a:prstGeom prst="rect">
            <a:avLst/>
          </a:prstGeom>
        </p:spPr>
      </p:pic>
      <p:sp>
        <p:nvSpPr>
          <p:cNvPr id="18" name="Rectangle 3">
            <a:extLst>
              <a:ext uri="{FF2B5EF4-FFF2-40B4-BE49-F238E27FC236}">
                <a16:creationId xmlns:a16="http://schemas.microsoft.com/office/drawing/2014/main" id="{842C437B-B7D8-DB40-BC1C-7A451CB8146D}"/>
              </a:ext>
            </a:extLst>
          </p:cNvPr>
          <p:cNvSpPr/>
          <p:nvPr/>
        </p:nvSpPr>
        <p:spPr>
          <a:xfrm>
            <a:off x="1403272" y="3353881"/>
            <a:ext cx="1991092" cy="276999"/>
          </a:xfrm>
          <a:prstGeom prst="rect">
            <a:avLst/>
          </a:prstGeom>
        </p:spPr>
        <p:txBody>
          <a:bodyPr wrap="square">
            <a:spAutoFit/>
          </a:bodyPr>
          <a:lstStyle/>
          <a:p>
            <a:pPr lvl="0"/>
            <a:r>
              <a:rPr kumimoji="1" lang="zh-Hant"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依排程方式自動啟動任務</a:t>
            </a:r>
            <a:endParaRPr kumimoji="1"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9" name="圖片 10" descr="效率大增.png">
            <a:extLst>
              <a:ext uri="{FF2B5EF4-FFF2-40B4-BE49-F238E27FC236}">
                <a16:creationId xmlns:a16="http://schemas.microsoft.com/office/drawing/2014/main" id="{5BE2BCB0-7D49-7C4E-8BB5-7E3BBB9078DF}"/>
              </a:ext>
            </a:extLst>
          </p:cNvPr>
          <p:cNvPicPr>
            <a:picLocks noChangeAspect="1"/>
          </p:cNvPicPr>
          <p:nvPr/>
        </p:nvPicPr>
        <p:blipFill>
          <a:blip r:embed="rId6" cstate="hqprint">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tretch>
            <a:fillRect/>
          </a:stretch>
        </p:blipFill>
        <p:spPr>
          <a:xfrm>
            <a:off x="855140" y="3023400"/>
            <a:ext cx="433092" cy="647890"/>
          </a:xfrm>
          <a:prstGeom prst="rect">
            <a:avLst/>
          </a:prstGeom>
        </p:spPr>
      </p:pic>
      <p:sp>
        <p:nvSpPr>
          <p:cNvPr id="24" name="Rectangle 3">
            <a:extLst>
              <a:ext uri="{FF2B5EF4-FFF2-40B4-BE49-F238E27FC236}">
                <a16:creationId xmlns:a16="http://schemas.microsoft.com/office/drawing/2014/main" id="{5DDAE54A-3CD5-B14F-9FB1-BEBA3C419FC7}"/>
              </a:ext>
            </a:extLst>
          </p:cNvPr>
          <p:cNvSpPr/>
          <p:nvPr/>
        </p:nvSpPr>
        <p:spPr>
          <a:xfrm>
            <a:off x="1403272" y="4147368"/>
            <a:ext cx="1942494" cy="461665"/>
          </a:xfrm>
          <a:prstGeom prst="rect">
            <a:avLst/>
          </a:prstGeom>
        </p:spPr>
        <p:txBody>
          <a:bodyPr wrap="square">
            <a:spAutoFit/>
          </a:bodyPr>
          <a:lstStyle/>
          <a:p>
            <a:r>
              <a:rPr kumimoji="1"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系統記錄，歸檔狀態及歷程一目瞭然</a:t>
            </a:r>
          </a:p>
        </p:txBody>
      </p:sp>
      <p:pic>
        <p:nvPicPr>
          <p:cNvPr id="30" name="圖片 11" descr="安心掌握.png">
            <a:extLst>
              <a:ext uri="{FF2B5EF4-FFF2-40B4-BE49-F238E27FC236}">
                <a16:creationId xmlns:a16="http://schemas.microsoft.com/office/drawing/2014/main" id="{95023223-0763-1040-8537-CC9061DA569C}"/>
              </a:ext>
            </a:extLst>
          </p:cNvPr>
          <p:cNvPicPr>
            <a:picLocks noChangeAspect="1"/>
          </p:cNvPicPr>
          <p:nvPr/>
        </p:nvPicPr>
        <p:blipFill>
          <a:blip r:embed="rId8" cstate="hqprint">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a:ext>
            </a:extLst>
          </a:blip>
          <a:stretch>
            <a:fillRect/>
          </a:stretch>
        </p:blipFill>
        <p:spPr>
          <a:xfrm>
            <a:off x="839070" y="3994156"/>
            <a:ext cx="508725" cy="505264"/>
          </a:xfrm>
          <a:prstGeom prst="rect">
            <a:avLst/>
          </a:prstGeom>
        </p:spPr>
      </p:pic>
      <p:sp>
        <p:nvSpPr>
          <p:cNvPr id="37" name="Rectangle 3">
            <a:extLst>
              <a:ext uri="{FF2B5EF4-FFF2-40B4-BE49-F238E27FC236}">
                <a16:creationId xmlns:a16="http://schemas.microsoft.com/office/drawing/2014/main" id="{D2968E16-8936-6C40-8722-462757BA666E}"/>
              </a:ext>
            </a:extLst>
          </p:cNvPr>
          <p:cNvSpPr/>
          <p:nvPr/>
        </p:nvSpPr>
        <p:spPr>
          <a:xfrm>
            <a:off x="1403272" y="2207052"/>
            <a:ext cx="1942494" cy="646331"/>
          </a:xfrm>
          <a:prstGeom prst="rect">
            <a:avLst/>
          </a:prstGeom>
        </p:spPr>
        <p:txBody>
          <a:bodyPr wrap="square">
            <a:spAutoFit/>
          </a:bodyPr>
          <a:lstStyle/>
          <a:p>
            <a:pPr lvl="0"/>
            <a:r>
              <a:rPr kumimoji="1" lang="zh-Hant"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依需求自訂歸檔規則，同時可以執行多種檔案批次編輯</a:t>
            </a:r>
            <a:endParaRPr kumimoji="1"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8" name="Rectangle 37">
            <a:extLst>
              <a:ext uri="{FF2B5EF4-FFF2-40B4-BE49-F238E27FC236}">
                <a16:creationId xmlns:a16="http://schemas.microsoft.com/office/drawing/2014/main" id="{D0C156AF-34DB-9C4A-9238-9653E50F5BEC}"/>
              </a:ext>
            </a:extLst>
          </p:cNvPr>
          <p:cNvSpPr/>
          <p:nvPr/>
        </p:nvSpPr>
        <p:spPr>
          <a:xfrm>
            <a:off x="720000" y="1009985"/>
            <a:ext cx="6594086" cy="646331"/>
          </a:xfrm>
          <a:prstGeom prst="rect">
            <a:avLst/>
          </a:prstGeom>
        </p:spPr>
        <p:txBody>
          <a:bodyPr wrap="square">
            <a:spAutoFit/>
          </a:bodyPr>
          <a:lstStyle/>
          <a:p>
            <a:r>
              <a:rPr lang="en-US" sz="1800" err="1">
                <a:solidFill>
                  <a:schemeClr val="bg1"/>
                </a:solidFill>
                <a:latin typeface="Arial" panose="020B0604020202020204" pitchFamily="34" charset="0"/>
                <a:ea typeface="微軟正黑體" panose="020B0604030504040204" pitchFamily="34" charset="-120"/>
                <a:sym typeface="Arial" panose="020B0604020202020204" pitchFamily="34" charset="0"/>
              </a:rPr>
              <a:t>Qfiling</a:t>
            </a:r>
            <a:r>
              <a:rPr lang="en-US" sz="18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800">
                <a:solidFill>
                  <a:schemeClr val="bg1"/>
                </a:solidFill>
                <a:latin typeface="Arial" panose="020B0604020202020204" pitchFamily="34" charset="0"/>
                <a:ea typeface="微軟正黑體" panose="020B0604030504040204" pitchFamily="34" charset="-120"/>
                <a:sym typeface="Arial" panose="020B0604020202020204" pitchFamily="34" charset="0"/>
              </a:rPr>
              <a:t>讓檔案整理工作變得自動化 ，您只須要將檔案分類並設定排程，剩下的就交給 </a:t>
            </a:r>
            <a:r>
              <a:rPr lang="en-US" sz="1800" err="1">
                <a:solidFill>
                  <a:schemeClr val="bg1"/>
                </a:solidFill>
                <a:latin typeface="Arial" panose="020B0604020202020204" pitchFamily="34" charset="0"/>
                <a:ea typeface="微軟正黑體" panose="020B0604030504040204" pitchFamily="34" charset="-120"/>
                <a:sym typeface="Arial" panose="020B0604020202020204" pitchFamily="34" charset="0"/>
              </a:rPr>
              <a:t>Qfiling</a:t>
            </a:r>
            <a:r>
              <a:rPr lang="en-US" sz="18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800">
                <a:solidFill>
                  <a:schemeClr val="bg1"/>
                </a:solidFill>
                <a:latin typeface="Arial" panose="020B0604020202020204" pitchFamily="34" charset="0"/>
                <a:ea typeface="微軟正黑體" panose="020B0604030504040204" pitchFamily="34" charset="-120"/>
                <a:sym typeface="Arial" panose="020B0604020202020204" pitchFamily="34" charset="0"/>
              </a:rPr>
              <a:t>處理吧。輕鬆、智能，又有效率！</a:t>
            </a:r>
            <a:endParaRPr lang="en-TW" sz="18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0" name="Rectangle 39">
            <a:extLst>
              <a:ext uri="{FF2B5EF4-FFF2-40B4-BE49-F238E27FC236}">
                <a16:creationId xmlns:a16="http://schemas.microsoft.com/office/drawing/2014/main" id="{BEE7CD83-1336-514C-A0F5-09DBB33CDAF8}"/>
              </a:ext>
            </a:extLst>
          </p:cNvPr>
          <p:cNvSpPr/>
          <p:nvPr/>
        </p:nvSpPr>
        <p:spPr>
          <a:xfrm>
            <a:off x="1397471" y="3839591"/>
            <a:ext cx="1005404" cy="338554"/>
          </a:xfrm>
          <a:prstGeom prst="rect">
            <a:avLst/>
          </a:prstGeom>
        </p:spPr>
        <p:txBody>
          <a:bodyPr wrap="none">
            <a:spAutoFit/>
          </a:bodyPr>
          <a:lstStyle/>
          <a:p>
            <a:pPr algn="ctr"/>
            <a:r>
              <a:rPr kumimoji="1" lang="zh-TW" altLang="en-US" sz="1600" b="1">
                <a:solidFill>
                  <a:srgbClr val="7E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安心掌握</a:t>
            </a:r>
          </a:p>
        </p:txBody>
      </p:sp>
      <p:sp>
        <p:nvSpPr>
          <p:cNvPr id="41" name="Rectangle 40">
            <a:extLst>
              <a:ext uri="{FF2B5EF4-FFF2-40B4-BE49-F238E27FC236}">
                <a16:creationId xmlns:a16="http://schemas.microsoft.com/office/drawing/2014/main" id="{91F9FB3C-9B3D-384F-B5E5-196945B3ECAE}"/>
              </a:ext>
            </a:extLst>
          </p:cNvPr>
          <p:cNvSpPr/>
          <p:nvPr/>
        </p:nvSpPr>
        <p:spPr>
          <a:xfrm>
            <a:off x="1397471" y="3046104"/>
            <a:ext cx="1005404" cy="338554"/>
          </a:xfrm>
          <a:prstGeom prst="rect">
            <a:avLst/>
          </a:prstGeom>
        </p:spPr>
        <p:txBody>
          <a:bodyPr wrap="none">
            <a:spAutoFit/>
          </a:bodyPr>
          <a:lstStyle/>
          <a:p>
            <a:pPr algn="ctr"/>
            <a:r>
              <a:rPr kumimoji="1" lang="zh-TW" altLang="en-US" sz="1600" b="1">
                <a:solidFill>
                  <a:srgbClr val="7E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效率大增</a:t>
            </a:r>
          </a:p>
        </p:txBody>
      </p:sp>
      <p:sp>
        <p:nvSpPr>
          <p:cNvPr id="42" name="Rectangle 41">
            <a:extLst>
              <a:ext uri="{FF2B5EF4-FFF2-40B4-BE49-F238E27FC236}">
                <a16:creationId xmlns:a16="http://schemas.microsoft.com/office/drawing/2014/main" id="{B9328C29-71E6-4F4F-B517-AA0844827DDE}"/>
              </a:ext>
            </a:extLst>
          </p:cNvPr>
          <p:cNvSpPr/>
          <p:nvPr/>
        </p:nvSpPr>
        <p:spPr>
          <a:xfrm>
            <a:off x="1397471" y="1907818"/>
            <a:ext cx="1005404" cy="338554"/>
          </a:xfrm>
          <a:prstGeom prst="rect">
            <a:avLst/>
          </a:prstGeom>
        </p:spPr>
        <p:txBody>
          <a:bodyPr wrap="none">
            <a:spAutoFit/>
          </a:bodyPr>
          <a:lstStyle/>
          <a:p>
            <a:pPr algn="ctr"/>
            <a:r>
              <a:rPr kumimoji="1" lang="zh-Hant" altLang="en-US" sz="1600" b="1">
                <a:solidFill>
                  <a:srgbClr val="7E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客制彈性</a:t>
            </a:r>
            <a:endParaRPr kumimoji="1" lang="en-US" altLang="zh-Hant" sz="1600" b="1">
              <a:solidFill>
                <a:srgbClr val="7E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076" name="Picture 4">
            <a:extLst>
              <a:ext uri="{FF2B5EF4-FFF2-40B4-BE49-F238E27FC236}">
                <a16:creationId xmlns:a16="http://schemas.microsoft.com/office/drawing/2014/main" id="{FA8A0E9A-7DB0-D245-937B-29B2C73EBFFA}"/>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336951" y="951962"/>
            <a:ext cx="1255090" cy="125509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030972"/>
      </p:ext>
    </p:extLst>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4" descr="一張含有 文字, 室內, 螢幕擷取畫面, 差異 的圖片&#10;&#10;自動產生的描述">
            <a:extLst>
              <a:ext uri="{FF2B5EF4-FFF2-40B4-BE49-F238E27FC236}">
                <a16:creationId xmlns:a16="http://schemas.microsoft.com/office/drawing/2014/main" id="{9C6EED37-ABC5-4167-B6EF-EF94F1CE24EA}"/>
              </a:ext>
            </a:extLst>
          </p:cNvPr>
          <p:cNvPicPr>
            <a:picLocks noChangeAspect="1"/>
          </p:cNvPicPr>
          <p:nvPr/>
        </p:nvPicPr>
        <p:blipFill>
          <a:blip r:embed="rId3"/>
          <a:stretch>
            <a:fillRect/>
          </a:stretch>
        </p:blipFill>
        <p:spPr>
          <a:xfrm>
            <a:off x="2127956" y="1231611"/>
            <a:ext cx="5099755" cy="2856666"/>
          </a:xfrm>
          <a:prstGeom prst="rect">
            <a:avLst/>
          </a:prstGeom>
        </p:spPr>
      </p:pic>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r>
              <a:rPr lang="en-US">
                <a:latin typeface="Arial" panose="020B0604020202020204" pitchFamily="34" charset="0"/>
                <a:sym typeface="Arial" panose="020B0604020202020204" pitchFamily="34" charset="0"/>
              </a:rPr>
              <a:t>QVR</a:t>
            </a:r>
            <a:r>
              <a:rPr lang="zh-TW" altLang="en-US">
                <a:latin typeface="Arial" panose="020B0604020202020204" pitchFamily="34" charset="0"/>
                <a:sym typeface="Arial" panose="020B0604020202020204" pitchFamily="34" charset="0"/>
              </a:rPr>
              <a:t> </a:t>
            </a:r>
            <a:r>
              <a:rPr lang="en-US">
                <a:latin typeface="Arial" panose="020B0604020202020204" pitchFamily="34" charset="0"/>
                <a:sym typeface="Arial" panose="020B0604020202020204" pitchFamily="34" charset="0"/>
              </a:rPr>
              <a:t>Elite</a:t>
            </a:r>
            <a:r>
              <a:rPr lang="zh-TW" altLang="en-US">
                <a:latin typeface="Arial" panose="020B0604020202020204" pitchFamily="34" charset="0"/>
                <a:sym typeface="Arial" panose="020B0604020202020204" pitchFamily="34" charset="0"/>
              </a:rPr>
              <a:t>智慧安全監控方案</a:t>
            </a:r>
            <a:endParaRPr lang="en-US">
              <a:latin typeface="Arial" panose="020B0604020202020204" pitchFamily="34" charset="0"/>
              <a:sym typeface="Arial" panose="020B0604020202020204" pitchFamily="34" charset="0"/>
            </a:endParaRPr>
          </a:p>
        </p:txBody>
      </p:sp>
      <p:sp>
        <p:nvSpPr>
          <p:cNvPr id="7" name="文字方塊 6">
            <a:extLst>
              <a:ext uri="{FF2B5EF4-FFF2-40B4-BE49-F238E27FC236}">
                <a16:creationId xmlns:a16="http://schemas.microsoft.com/office/drawing/2014/main" id="{0283DDE9-3DE5-49B2-993D-46F07BA33E0B}"/>
              </a:ext>
            </a:extLst>
          </p:cNvPr>
          <p:cNvSpPr txBox="1"/>
          <p:nvPr/>
        </p:nvSpPr>
        <p:spPr>
          <a:xfrm>
            <a:off x="1664338" y="4327002"/>
            <a:ext cx="198041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標準 </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MP4</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 媒體格式</a:t>
            </a:r>
            <a:endParaRPr lang="zh-TW" sz="105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8" name="圖片 3">
            <a:extLst>
              <a:ext uri="{FF2B5EF4-FFF2-40B4-BE49-F238E27FC236}">
                <a16:creationId xmlns:a16="http://schemas.microsoft.com/office/drawing/2014/main" id="{FCC1264A-E246-4A6F-969F-7047ACAF570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942351" y="3187589"/>
            <a:ext cx="1461314" cy="1019730"/>
          </a:xfrm>
          <a:prstGeom prst="roundRect">
            <a:avLst>
              <a:gd name="adj" fmla="val 14126"/>
            </a:avLst>
          </a:prstGeom>
          <a:solidFill>
            <a:srgbClr val="000000">
              <a:shade val="95000"/>
            </a:srgbClr>
          </a:solidFill>
          <a:ln w="28575" cap="sq">
            <a:solidFill>
              <a:srgbClr val="00B0F0"/>
            </a:solidFill>
            <a:miter lim="800000"/>
          </a:ln>
          <a:effectLst>
            <a:outerShdw blurRad="254000" dist="190500" dir="2700000" sy="90000" algn="bl" rotWithShape="0">
              <a:srgbClr val="000000">
                <a:alpha val="40000"/>
              </a:srgbClr>
            </a:outerShdw>
          </a:effectLst>
        </p:spPr>
      </p:pic>
      <p:pic>
        <p:nvPicPr>
          <p:cNvPr id="9" name="圖片 3">
            <a:extLst>
              <a:ext uri="{FF2B5EF4-FFF2-40B4-BE49-F238E27FC236}">
                <a16:creationId xmlns:a16="http://schemas.microsoft.com/office/drawing/2014/main" id="{64DD70AA-8069-43A1-A307-D5E53201029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940168" y="3185027"/>
            <a:ext cx="1461314" cy="1024855"/>
          </a:xfrm>
          <a:prstGeom prst="roundRect">
            <a:avLst>
              <a:gd name="adj" fmla="val 14126"/>
            </a:avLst>
          </a:prstGeom>
          <a:solidFill>
            <a:srgbClr val="000000">
              <a:shade val="95000"/>
            </a:srgbClr>
          </a:solidFill>
          <a:ln w="28575" cap="sq">
            <a:solidFill>
              <a:srgbClr val="00B0F0"/>
            </a:solidFill>
            <a:miter lim="800000"/>
          </a:ln>
          <a:effectLst>
            <a:outerShdw blurRad="254000" dist="190500" dir="2700000" sy="90000" algn="bl" rotWithShape="0">
              <a:srgbClr val="000000">
                <a:alpha val="40000"/>
              </a:srgbClr>
            </a:outerShdw>
          </a:effectLst>
        </p:spPr>
      </p:pic>
      <p:pic>
        <p:nvPicPr>
          <p:cNvPr id="11" name="圖片 3" descr="一張含有 杯子, 玻璃, 餐具 的圖片&#10;&#10;自動產生的描述">
            <a:extLst>
              <a:ext uri="{FF2B5EF4-FFF2-40B4-BE49-F238E27FC236}">
                <a16:creationId xmlns:a16="http://schemas.microsoft.com/office/drawing/2014/main" id="{8B7CE37D-5B6D-42A4-98BD-B563A7DB200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951895" y="3235522"/>
            <a:ext cx="1405303" cy="922856"/>
          </a:xfrm>
          <a:prstGeom prst="roundRect">
            <a:avLst>
              <a:gd name="adj" fmla="val 14126"/>
            </a:avLst>
          </a:prstGeom>
          <a:solidFill>
            <a:srgbClr val="000000">
              <a:shade val="95000"/>
            </a:srgbClr>
          </a:solidFill>
          <a:ln w="28575" cap="sq">
            <a:solidFill>
              <a:srgbClr val="00B0F0"/>
            </a:solidFill>
            <a:miter lim="800000"/>
          </a:ln>
          <a:effectLst>
            <a:outerShdw blurRad="254000" dist="190500" dir="2700000" sy="90000" algn="bl" rotWithShape="0">
              <a:srgbClr val="000000">
                <a:alpha val="40000"/>
              </a:srgbClr>
            </a:outerShdw>
          </a:effectLst>
        </p:spPr>
      </p:pic>
      <p:sp>
        <p:nvSpPr>
          <p:cNvPr id="12" name="文字方塊 11">
            <a:extLst>
              <a:ext uri="{FF2B5EF4-FFF2-40B4-BE49-F238E27FC236}">
                <a16:creationId xmlns:a16="http://schemas.microsoft.com/office/drawing/2014/main" id="{EEFE514E-CF30-4243-8D86-DDCDD4158EE4}"/>
              </a:ext>
            </a:extLst>
          </p:cNvPr>
          <p:cNvSpPr txBox="1"/>
          <p:nvPr/>
        </p:nvSpPr>
        <p:spPr>
          <a:xfrm>
            <a:off x="3688915" y="4327480"/>
            <a:ext cx="202423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彈性訂閱錄影頻道</a:t>
            </a:r>
          </a:p>
        </p:txBody>
      </p:sp>
      <p:sp>
        <p:nvSpPr>
          <p:cNvPr id="13" name="文字方塊 12">
            <a:extLst>
              <a:ext uri="{FF2B5EF4-FFF2-40B4-BE49-F238E27FC236}">
                <a16:creationId xmlns:a16="http://schemas.microsoft.com/office/drawing/2014/main" id="{3395406B-24A5-4514-BE89-7EB7270349B6}"/>
              </a:ext>
            </a:extLst>
          </p:cNvPr>
          <p:cNvSpPr txBox="1"/>
          <p:nvPr/>
        </p:nvSpPr>
        <p:spPr>
          <a:xfrm>
            <a:off x="5574609" y="4327002"/>
            <a:ext cx="212899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儲存容量擴充簡便</a:t>
            </a:r>
          </a:p>
        </p:txBody>
      </p:sp>
      <p:pic>
        <p:nvPicPr>
          <p:cNvPr id="3" name="圖片 4" descr="一張含有 迴紋針, 光 的圖片&#10;&#10;自動產生的描述" hidden="1">
            <a:extLst>
              <a:ext uri="{FF2B5EF4-FFF2-40B4-BE49-F238E27FC236}">
                <a16:creationId xmlns:a16="http://schemas.microsoft.com/office/drawing/2014/main" id="{1F45C8A5-7577-4235-B1EC-CB8E91181CF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1540600" y="1865365"/>
            <a:ext cx="987137" cy="976746"/>
          </a:xfrm>
          <a:prstGeom prst="rect">
            <a:avLst/>
          </a:prstGeom>
          <a:solidFill>
            <a:srgbClr val="000000">
              <a:shade val="95000"/>
            </a:srgbClr>
          </a:solidFill>
          <a:ln w="28575" cap="sq">
            <a:solidFill>
              <a:srgbClr val="00B0F0"/>
            </a:solidFill>
            <a:miter lim="800000"/>
          </a:ln>
          <a:effectLst>
            <a:outerShdw blurRad="254000" dist="190500" dir="2700000" sy="90000" algn="bl" rotWithShape="0">
              <a:srgbClr val="000000">
                <a:alpha val="40000"/>
              </a:srgbClr>
            </a:outerShdw>
          </a:effectLst>
        </p:spPr>
      </p:pic>
      <p:pic>
        <p:nvPicPr>
          <p:cNvPr id="15" name="圖片 2">
            <a:extLst>
              <a:ext uri="{FF2B5EF4-FFF2-40B4-BE49-F238E27FC236}">
                <a16:creationId xmlns:a16="http://schemas.microsoft.com/office/drawing/2014/main" id="{75E814FB-6A83-4613-83FC-8663710C99C6}"/>
              </a:ext>
            </a:extLst>
          </p:cNvPr>
          <p:cNvPicPr>
            <a:picLocks noChangeAspect="1"/>
          </p:cNvPicPr>
          <p:nvPr/>
        </p:nvPicPr>
        <p:blipFill>
          <a:blip r:embed="rId8" cstate="hqprint">
            <a:extLst>
              <a:ext uri="{28A0092B-C50C-407E-A947-70E740481C1C}">
                <a14:useLocalDpi xmlns:a14="http://schemas.microsoft.com/office/drawing/2010/main"/>
              </a:ext>
            </a:extLst>
          </a:blip>
          <a:srcRect t="735" b="735"/>
          <a:stretch/>
        </p:blipFill>
        <p:spPr>
          <a:xfrm>
            <a:off x="1517059" y="1006320"/>
            <a:ext cx="936631" cy="922856"/>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16" name="矩形: 圓角 15">
            <a:extLst>
              <a:ext uri="{FF2B5EF4-FFF2-40B4-BE49-F238E27FC236}">
                <a16:creationId xmlns:a16="http://schemas.microsoft.com/office/drawing/2014/main" id="{0B428705-7165-4FD6-BB48-FB8463D6FE62}"/>
              </a:ext>
            </a:extLst>
          </p:cNvPr>
          <p:cNvSpPr/>
          <p:nvPr/>
        </p:nvSpPr>
        <p:spPr>
          <a:xfrm>
            <a:off x="495300" y="1025926"/>
            <a:ext cx="892480" cy="903250"/>
          </a:xfrm>
          <a:prstGeom prst="roundRect">
            <a:avLst/>
          </a:prstGeom>
          <a:solidFill>
            <a:schemeClr val="bg1"/>
          </a:solidFill>
          <a:ln>
            <a:solidFill>
              <a:srgbClr val="00B0F0"/>
            </a:solid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7" name="圖形 16">
            <a:extLst>
              <a:ext uri="{FF2B5EF4-FFF2-40B4-BE49-F238E27FC236}">
                <a16:creationId xmlns:a16="http://schemas.microsoft.com/office/drawing/2014/main" id="{073A3A5E-FB20-4BF8-9058-054E5C998C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0303" y="1191336"/>
            <a:ext cx="817477" cy="537620"/>
          </a:xfrm>
          <a:prstGeom prst="rect">
            <a:avLst/>
          </a:prstGeom>
        </p:spPr>
      </p:pic>
      <p:sp>
        <p:nvSpPr>
          <p:cNvPr id="14" name="文字方塊 13">
            <a:extLst>
              <a:ext uri="{FF2B5EF4-FFF2-40B4-BE49-F238E27FC236}">
                <a16:creationId xmlns:a16="http://schemas.microsoft.com/office/drawing/2014/main" id="{67EF0AF0-E2DF-40CD-B8D0-F9E8E540EE5C}"/>
              </a:ext>
            </a:extLst>
          </p:cNvPr>
          <p:cNvSpPr txBox="1"/>
          <p:nvPr/>
        </p:nvSpPr>
        <p:spPr>
          <a:xfrm>
            <a:off x="245533" y="2019005"/>
            <a:ext cx="1345620" cy="7923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10000"/>
              </a:lnSpc>
              <a:spcBef>
                <a:spcPts val="300"/>
              </a:spcBef>
            </a:pP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免費支援2個</a:t>
            </a:r>
            <a:r>
              <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攝影機頻道</a:t>
            </a:r>
          </a:p>
          <a:p>
            <a:pPr algn="ctr">
              <a:lnSpc>
                <a:spcPct val="110000"/>
              </a:lnSpc>
              <a:spcBef>
                <a:spcPts val="300"/>
              </a:spcBef>
            </a:pPr>
            <a:r>
              <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(可彈性擴充)</a:t>
            </a:r>
          </a:p>
        </p:txBody>
      </p:sp>
    </p:spTree>
    <p:extLst>
      <p:ext uri="{BB962C8B-B14F-4D97-AF65-F5344CB8AC3E}">
        <p14:creationId xmlns:p14="http://schemas.microsoft.com/office/powerpoint/2010/main" val="229451243"/>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BD361D-2A5B-4C83-9A84-9A3820B86020}"/>
              </a:ext>
            </a:extLst>
          </p:cNvPr>
          <p:cNvSpPr>
            <a:spLocks noGrp="1"/>
          </p:cNvSpPr>
          <p:nvPr>
            <p:ph type="title"/>
          </p:nvPr>
        </p:nvSpPr>
        <p:spPr>
          <a:xfrm>
            <a:off x="720000" y="350167"/>
            <a:ext cx="7704000" cy="572700"/>
          </a:xfrm>
        </p:spPr>
        <p:txBody>
          <a:bodyPr/>
          <a:lstStyle/>
          <a:p>
            <a:r>
              <a:rPr lang="zh-TW">
                <a:latin typeface="Arial" panose="020B0604020202020204" pitchFamily="34" charset="0"/>
                <a:sym typeface="Arial" panose="020B0604020202020204" pitchFamily="34" charset="0"/>
              </a:rPr>
              <a:t>相容於為數龐大的攝影機型號</a:t>
            </a:r>
          </a:p>
        </p:txBody>
      </p:sp>
      <p:sp>
        <p:nvSpPr>
          <p:cNvPr id="3" name="Google Shape;253;p31">
            <a:extLst>
              <a:ext uri="{FF2B5EF4-FFF2-40B4-BE49-F238E27FC236}">
                <a16:creationId xmlns:a16="http://schemas.microsoft.com/office/drawing/2014/main" id="{0907B73D-1BF4-4485-9BC2-80A66557BE43}"/>
              </a:ext>
            </a:extLst>
          </p:cNvPr>
          <p:cNvSpPr/>
          <p:nvPr/>
        </p:nvSpPr>
        <p:spPr>
          <a:xfrm>
            <a:off x="3184129" y="1756712"/>
            <a:ext cx="2700600" cy="2805600"/>
          </a:xfrm>
          <a:prstGeom prst="rect">
            <a:avLst/>
          </a:prstGeom>
          <a:solidFill>
            <a:schemeClr val="lt1"/>
          </a:solid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 name="Google Shape;256;p31" descr="PLC Based Industrial Automation in Bangladesh - PLC Bangladesh">
            <a:extLst>
              <a:ext uri="{FF2B5EF4-FFF2-40B4-BE49-F238E27FC236}">
                <a16:creationId xmlns:a16="http://schemas.microsoft.com/office/drawing/2014/main" id="{EF4A1EAB-F8D9-4CEE-9312-E0CD052D5006}"/>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184103" y="2667640"/>
            <a:ext cx="2700693" cy="1894690"/>
          </a:xfrm>
          <a:prstGeom prst="rect">
            <a:avLst/>
          </a:prstGeom>
          <a:noFill/>
          <a:ln>
            <a:noFill/>
          </a:ln>
        </p:spPr>
      </p:pic>
      <p:sp>
        <p:nvSpPr>
          <p:cNvPr id="6" name="Google Shape;257;p31">
            <a:extLst>
              <a:ext uri="{FF2B5EF4-FFF2-40B4-BE49-F238E27FC236}">
                <a16:creationId xmlns:a16="http://schemas.microsoft.com/office/drawing/2014/main" id="{1CDF72E1-9C9B-4B1B-87E6-0ACC36B01084}"/>
              </a:ext>
            </a:extLst>
          </p:cNvPr>
          <p:cNvSpPr/>
          <p:nvPr/>
        </p:nvSpPr>
        <p:spPr>
          <a:xfrm>
            <a:off x="210898" y="1756712"/>
            <a:ext cx="2766000" cy="2805600"/>
          </a:xfrm>
          <a:prstGeom prst="rect">
            <a:avLst/>
          </a:prstGeom>
          <a:solidFill>
            <a:schemeClr val="lt1"/>
          </a:solid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 name="Google Shape;258;p31">
            <a:extLst>
              <a:ext uri="{FF2B5EF4-FFF2-40B4-BE49-F238E27FC236}">
                <a16:creationId xmlns:a16="http://schemas.microsoft.com/office/drawing/2014/main" id="{C9CF1994-9D49-4DC5-8EF7-DE9E21C129CC}"/>
              </a:ext>
            </a:extLst>
          </p:cNvPr>
          <p:cNvSpPr/>
          <p:nvPr/>
        </p:nvSpPr>
        <p:spPr>
          <a:xfrm>
            <a:off x="210874" y="1369538"/>
            <a:ext cx="2766000" cy="399300"/>
          </a:xfrm>
          <a:prstGeom prst="rect">
            <a:avLst/>
          </a:prstGeom>
          <a:solidFill>
            <a:srgbClr val="80FCFF"/>
          </a:solidFill>
          <a:ln w="38100"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zh-TW" altLang="en" sz="1300" b="1">
                <a:solidFill>
                  <a:schemeClr val="dk1"/>
                </a:solidFill>
                <a:latin typeface="Arial" panose="020B0604020202020204" pitchFamily="34" charset="0"/>
                <a:ea typeface="微軟正黑體" panose="020B0604030504040204" pitchFamily="34" charset="-120"/>
                <a:cs typeface="Calibri"/>
                <a:sym typeface="Arial" panose="020B0604020202020204" pitchFamily="34" charset="0"/>
              </a:rPr>
              <a:t>超過</a:t>
            </a:r>
            <a:r>
              <a:rPr lang="en" sz="2400" b="1" i="0" u="none" strike="noStrike" cap="none">
                <a:solidFill>
                  <a:schemeClr val="dk1"/>
                </a:solidFill>
                <a:latin typeface="Arial" panose="020B0604020202020204" pitchFamily="34" charset="0"/>
                <a:ea typeface="微軟正黑體" panose="020B0604030504040204" pitchFamily="34" charset="-120"/>
                <a:cs typeface="Calibri"/>
                <a:sym typeface="Arial" panose="020B0604020202020204" pitchFamily="34" charset="0"/>
              </a:rPr>
              <a:t>180 </a:t>
            </a:r>
            <a:r>
              <a:rPr lang="zh-TW" altLang="en" sz="2400" b="1">
                <a:solidFill>
                  <a:schemeClr val="dk1"/>
                </a:solidFill>
                <a:latin typeface="Arial" panose="020B0604020202020204" pitchFamily="34" charset="0"/>
                <a:ea typeface="微軟正黑體" panose="020B0604030504040204" pitchFamily="34" charset="-120"/>
                <a:cs typeface="Calibri"/>
                <a:sym typeface="Arial" panose="020B0604020202020204" pitchFamily="34" charset="0"/>
              </a:rPr>
              <a:t>品牌</a:t>
            </a:r>
            <a:endParaRPr lang="en" sz="2000" b="1" i="0" u="none" strike="noStrike" cap="none">
              <a:solidFill>
                <a:schemeClr val="dk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8" name="Google Shape;259;p31">
            <a:extLst>
              <a:ext uri="{FF2B5EF4-FFF2-40B4-BE49-F238E27FC236}">
                <a16:creationId xmlns:a16="http://schemas.microsoft.com/office/drawing/2014/main" id="{A29FD50A-0C29-468B-B1EC-DFA93D1FA2CF}"/>
              </a:ext>
            </a:extLst>
          </p:cNvPr>
          <p:cNvPicPr preferRelativeResize="0"/>
          <p:nvPr/>
        </p:nvPicPr>
        <p:blipFill rotWithShape="1">
          <a:blip r:embed="rId4">
            <a:alphaModFix/>
          </a:blip>
          <a:srcRect/>
          <a:stretch/>
        </p:blipFill>
        <p:spPr>
          <a:xfrm>
            <a:off x="3551350" y="1771449"/>
            <a:ext cx="2189401" cy="836351"/>
          </a:xfrm>
          <a:prstGeom prst="rect">
            <a:avLst/>
          </a:prstGeom>
          <a:noFill/>
          <a:ln>
            <a:noFill/>
          </a:ln>
        </p:spPr>
      </p:pic>
      <p:pic>
        <p:nvPicPr>
          <p:cNvPr id="9" name="Google Shape;260;p31">
            <a:extLst>
              <a:ext uri="{FF2B5EF4-FFF2-40B4-BE49-F238E27FC236}">
                <a16:creationId xmlns:a16="http://schemas.microsoft.com/office/drawing/2014/main" id="{FD2780A8-CDCA-4EA5-92EA-2295E98ABCA8}"/>
              </a:ext>
            </a:extLst>
          </p:cNvPr>
          <p:cNvPicPr preferRelativeResize="0"/>
          <p:nvPr/>
        </p:nvPicPr>
        <p:blipFill rotWithShape="1">
          <a:blip r:embed="rId5">
            <a:alphaModFix/>
          </a:blip>
          <a:srcRect/>
          <a:stretch/>
        </p:blipFill>
        <p:spPr>
          <a:xfrm>
            <a:off x="1836589" y="2487997"/>
            <a:ext cx="744051" cy="303911"/>
          </a:xfrm>
          <a:prstGeom prst="rect">
            <a:avLst/>
          </a:prstGeom>
          <a:noFill/>
          <a:ln>
            <a:noFill/>
          </a:ln>
        </p:spPr>
      </p:pic>
      <p:pic>
        <p:nvPicPr>
          <p:cNvPr id="10" name="Google Shape;261;p31">
            <a:extLst>
              <a:ext uri="{FF2B5EF4-FFF2-40B4-BE49-F238E27FC236}">
                <a16:creationId xmlns:a16="http://schemas.microsoft.com/office/drawing/2014/main" id="{32E0194F-AA9B-4080-839D-01B2D5D631FE}"/>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477446" y="3548382"/>
            <a:ext cx="986550" cy="197310"/>
          </a:xfrm>
          <a:prstGeom prst="rect">
            <a:avLst/>
          </a:prstGeom>
          <a:noFill/>
          <a:ln>
            <a:noFill/>
          </a:ln>
        </p:spPr>
      </p:pic>
      <p:pic>
        <p:nvPicPr>
          <p:cNvPr id="11" name="Google Shape;262;p31">
            <a:extLst>
              <a:ext uri="{FF2B5EF4-FFF2-40B4-BE49-F238E27FC236}">
                <a16:creationId xmlns:a16="http://schemas.microsoft.com/office/drawing/2014/main" id="{F53B44B1-EB80-4153-9D38-D3349BEC1D8C}"/>
              </a:ext>
            </a:extLst>
          </p:cNvPr>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1817869" y="3540960"/>
            <a:ext cx="781493" cy="307479"/>
          </a:xfrm>
          <a:prstGeom prst="rect">
            <a:avLst/>
          </a:prstGeom>
          <a:noFill/>
          <a:ln>
            <a:noFill/>
          </a:ln>
        </p:spPr>
      </p:pic>
      <p:pic>
        <p:nvPicPr>
          <p:cNvPr id="12" name="Google Shape;263;p31">
            <a:extLst>
              <a:ext uri="{FF2B5EF4-FFF2-40B4-BE49-F238E27FC236}">
                <a16:creationId xmlns:a16="http://schemas.microsoft.com/office/drawing/2014/main" id="{F398083D-CA9E-442E-8ADD-497C342A1AE7}"/>
              </a:ext>
            </a:extLst>
          </p:cNvPr>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1817869" y="3054326"/>
            <a:ext cx="781492" cy="224216"/>
          </a:xfrm>
          <a:prstGeom prst="rect">
            <a:avLst/>
          </a:prstGeom>
          <a:noFill/>
          <a:ln>
            <a:noFill/>
          </a:ln>
        </p:spPr>
      </p:pic>
      <p:pic>
        <p:nvPicPr>
          <p:cNvPr id="13" name="Google Shape;264;p31">
            <a:extLst>
              <a:ext uri="{FF2B5EF4-FFF2-40B4-BE49-F238E27FC236}">
                <a16:creationId xmlns:a16="http://schemas.microsoft.com/office/drawing/2014/main" id="{94F8B00C-ACEC-47A4-9AB6-8B0CC509F047}"/>
              </a:ext>
            </a:extLst>
          </p:cNvPr>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477446" y="2506586"/>
            <a:ext cx="1007098" cy="201483"/>
          </a:xfrm>
          <a:prstGeom prst="rect">
            <a:avLst/>
          </a:prstGeom>
          <a:noFill/>
          <a:ln>
            <a:noFill/>
          </a:ln>
        </p:spPr>
      </p:pic>
      <p:pic>
        <p:nvPicPr>
          <p:cNvPr id="14" name="Google Shape;265;p31">
            <a:extLst>
              <a:ext uri="{FF2B5EF4-FFF2-40B4-BE49-F238E27FC236}">
                <a16:creationId xmlns:a16="http://schemas.microsoft.com/office/drawing/2014/main" id="{5FE031D7-E5EA-4206-A90D-73B3F0B6CE01}"/>
              </a:ext>
            </a:extLst>
          </p:cNvPr>
          <p:cNvPicPr preferRelativeResize="0"/>
          <p:nvPr/>
        </p:nvPicPr>
        <p:blipFill rotWithShape="1">
          <a:blip r:embed="rId10" cstate="hqprint">
            <a:alphaModFix/>
            <a:extLst>
              <a:ext uri="{28A0092B-C50C-407E-A947-70E740481C1C}">
                <a14:useLocalDpi xmlns:a14="http://schemas.microsoft.com/office/drawing/2010/main"/>
              </a:ext>
            </a:extLst>
          </a:blip>
          <a:srcRect/>
          <a:stretch/>
        </p:blipFill>
        <p:spPr>
          <a:xfrm>
            <a:off x="527519" y="1931156"/>
            <a:ext cx="945361" cy="230064"/>
          </a:xfrm>
          <a:prstGeom prst="rect">
            <a:avLst/>
          </a:prstGeom>
          <a:noFill/>
          <a:ln>
            <a:noFill/>
          </a:ln>
        </p:spPr>
      </p:pic>
      <p:pic>
        <p:nvPicPr>
          <p:cNvPr id="15" name="Google Shape;266;p31">
            <a:extLst>
              <a:ext uri="{FF2B5EF4-FFF2-40B4-BE49-F238E27FC236}">
                <a16:creationId xmlns:a16="http://schemas.microsoft.com/office/drawing/2014/main" id="{E3DAB21E-2A7D-47C2-B606-5B1045FDD4E2}"/>
              </a:ext>
            </a:extLst>
          </p:cNvPr>
          <p:cNvPicPr preferRelativeResize="0"/>
          <p:nvPr/>
        </p:nvPicPr>
        <p:blipFill rotWithShape="1">
          <a:blip r:embed="rId11" cstate="hqprint">
            <a:alphaModFix/>
            <a:extLst>
              <a:ext uri="{28A0092B-C50C-407E-A947-70E740481C1C}">
                <a14:useLocalDpi xmlns:a14="http://schemas.microsoft.com/office/drawing/2010/main"/>
              </a:ext>
            </a:extLst>
          </a:blip>
          <a:srcRect/>
          <a:stretch/>
        </p:blipFill>
        <p:spPr>
          <a:xfrm>
            <a:off x="492988" y="3053435"/>
            <a:ext cx="990367" cy="149581"/>
          </a:xfrm>
          <a:prstGeom prst="rect">
            <a:avLst/>
          </a:prstGeom>
          <a:noFill/>
          <a:ln>
            <a:noFill/>
          </a:ln>
        </p:spPr>
      </p:pic>
      <p:pic>
        <p:nvPicPr>
          <p:cNvPr id="16" name="Google Shape;267;p31">
            <a:extLst>
              <a:ext uri="{FF2B5EF4-FFF2-40B4-BE49-F238E27FC236}">
                <a16:creationId xmlns:a16="http://schemas.microsoft.com/office/drawing/2014/main" id="{F4368FA1-9EB1-4445-98F9-0BCEFF195693}"/>
              </a:ext>
            </a:extLst>
          </p:cNvPr>
          <p:cNvPicPr preferRelativeResize="0"/>
          <p:nvPr/>
        </p:nvPicPr>
        <p:blipFill rotWithShape="1">
          <a:blip r:embed="rId12" cstate="hqprint">
            <a:alphaModFix/>
            <a:extLst>
              <a:ext uri="{28A0092B-C50C-407E-A947-70E740481C1C}">
                <a14:useLocalDpi xmlns:a14="http://schemas.microsoft.com/office/drawing/2010/main"/>
              </a:ext>
            </a:extLst>
          </a:blip>
          <a:srcRect/>
          <a:stretch/>
        </p:blipFill>
        <p:spPr>
          <a:xfrm>
            <a:off x="278660" y="4091059"/>
            <a:ext cx="1384116" cy="276369"/>
          </a:xfrm>
          <a:prstGeom prst="rect">
            <a:avLst/>
          </a:prstGeom>
          <a:noFill/>
          <a:ln>
            <a:noFill/>
          </a:ln>
        </p:spPr>
      </p:pic>
      <p:pic>
        <p:nvPicPr>
          <p:cNvPr id="17" name="Google Shape;268;p31">
            <a:extLst>
              <a:ext uri="{FF2B5EF4-FFF2-40B4-BE49-F238E27FC236}">
                <a16:creationId xmlns:a16="http://schemas.microsoft.com/office/drawing/2014/main" id="{25E02ACB-2C5A-42D6-8AE3-B816CF24C244}"/>
              </a:ext>
            </a:extLst>
          </p:cNvPr>
          <p:cNvPicPr preferRelativeResize="0"/>
          <p:nvPr/>
        </p:nvPicPr>
        <p:blipFill rotWithShape="1">
          <a:blip r:embed="rId13" cstate="hqprint">
            <a:alphaModFix/>
            <a:extLst>
              <a:ext uri="{28A0092B-C50C-407E-A947-70E740481C1C}">
                <a14:useLocalDpi xmlns:a14="http://schemas.microsoft.com/office/drawing/2010/main"/>
              </a:ext>
            </a:extLst>
          </a:blip>
          <a:srcRect/>
          <a:stretch/>
        </p:blipFill>
        <p:spPr>
          <a:xfrm>
            <a:off x="1731339" y="1866796"/>
            <a:ext cx="1025092" cy="358783"/>
          </a:xfrm>
          <a:prstGeom prst="rect">
            <a:avLst/>
          </a:prstGeom>
          <a:noFill/>
          <a:ln>
            <a:noFill/>
          </a:ln>
        </p:spPr>
      </p:pic>
      <p:pic>
        <p:nvPicPr>
          <p:cNvPr id="18" name="Google Shape;269;p31" descr="Brickcom - deltalink">
            <a:extLst>
              <a:ext uri="{FF2B5EF4-FFF2-40B4-BE49-F238E27FC236}">
                <a16:creationId xmlns:a16="http://schemas.microsoft.com/office/drawing/2014/main" id="{A9D05952-F060-40F3-B38F-E67564E6E457}"/>
              </a:ext>
            </a:extLst>
          </p:cNvPr>
          <p:cNvPicPr preferRelativeResize="0"/>
          <p:nvPr/>
        </p:nvPicPr>
        <p:blipFill rotWithShape="1">
          <a:blip r:embed="rId14" cstate="hqprint">
            <a:alphaModFix/>
            <a:extLst>
              <a:ext uri="{28A0092B-C50C-407E-A947-70E740481C1C}">
                <a14:useLocalDpi xmlns:a14="http://schemas.microsoft.com/office/drawing/2010/main"/>
              </a:ext>
            </a:extLst>
          </a:blip>
          <a:srcRect t="24883" b="22653"/>
          <a:stretch/>
        </p:blipFill>
        <p:spPr>
          <a:xfrm>
            <a:off x="1696827" y="4110859"/>
            <a:ext cx="1023574" cy="243354"/>
          </a:xfrm>
          <a:prstGeom prst="rect">
            <a:avLst/>
          </a:prstGeom>
          <a:noFill/>
          <a:ln>
            <a:noFill/>
          </a:ln>
        </p:spPr>
      </p:pic>
      <p:sp>
        <p:nvSpPr>
          <p:cNvPr id="19" name="Google Shape;270;p31">
            <a:extLst>
              <a:ext uri="{FF2B5EF4-FFF2-40B4-BE49-F238E27FC236}">
                <a16:creationId xmlns:a16="http://schemas.microsoft.com/office/drawing/2014/main" id="{D37CD554-33EA-4C12-8358-9DE7FEE7228A}"/>
              </a:ext>
            </a:extLst>
          </p:cNvPr>
          <p:cNvSpPr/>
          <p:nvPr/>
        </p:nvSpPr>
        <p:spPr>
          <a:xfrm>
            <a:off x="3184104" y="1369538"/>
            <a:ext cx="2700600" cy="399300"/>
          </a:xfrm>
          <a:prstGeom prst="rect">
            <a:avLst/>
          </a:prstGeom>
          <a:solidFill>
            <a:srgbClr val="80FCFF"/>
          </a:solidFill>
          <a:ln w="38100"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zh-CN" altLang="en" sz="1300" b="1">
                <a:solidFill>
                  <a:schemeClr val="dk1"/>
                </a:solidFill>
                <a:latin typeface="Arial" panose="020B0604020202020204" pitchFamily="34" charset="0"/>
                <a:ea typeface="微軟正黑體" panose="020B0604030504040204" pitchFamily="34" charset="-120"/>
                <a:cs typeface="Calibri"/>
                <a:sym typeface="Arial" panose="020B0604020202020204" pitchFamily="34" charset="0"/>
              </a:rPr>
              <a:t>超過</a:t>
            </a:r>
            <a:r>
              <a:rPr lang="en" sz="1300" b="1">
                <a:solidFill>
                  <a:schemeClr val="dk1"/>
                </a:solidFill>
                <a:latin typeface="Arial" panose="020B0604020202020204" pitchFamily="34" charset="0"/>
                <a:ea typeface="微軟正黑體" panose="020B0604030504040204" pitchFamily="34" charset="-120"/>
                <a:cs typeface="Calibri"/>
                <a:sym typeface="Arial" panose="020B0604020202020204" pitchFamily="34" charset="0"/>
              </a:rPr>
              <a:t> </a:t>
            </a:r>
            <a:r>
              <a:rPr lang="en" sz="2400" b="1" i="0" u="none" strike="noStrike" cap="none">
                <a:solidFill>
                  <a:schemeClr val="dk1"/>
                </a:solidFill>
                <a:latin typeface="Arial" panose="020B0604020202020204" pitchFamily="34" charset="0"/>
                <a:ea typeface="微軟正黑體" panose="020B0604030504040204" pitchFamily="34" charset="-120"/>
                <a:cs typeface="Calibri"/>
                <a:sym typeface="Arial" panose="020B0604020202020204" pitchFamily="34" charset="0"/>
              </a:rPr>
              <a:t>6700 </a:t>
            </a:r>
            <a:r>
              <a:rPr lang="zh-CN" altLang="en" sz="2400" b="1">
                <a:solidFill>
                  <a:schemeClr val="dk1"/>
                </a:solidFill>
                <a:latin typeface="Arial" panose="020B0604020202020204" pitchFamily="34" charset="0"/>
                <a:ea typeface="微軟正黑體" panose="020B0604030504040204" pitchFamily="34" charset="-120"/>
                <a:cs typeface="Calibri"/>
                <a:sym typeface="Arial" panose="020B0604020202020204" pitchFamily="34" charset="0"/>
              </a:rPr>
              <a:t>型號</a:t>
            </a:r>
            <a:endParaRPr lang="en" sz="2000" b="1" i="0" u="none" strike="noStrike" cap="none">
              <a:solidFill>
                <a:schemeClr val="dk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20" name="Google Shape;271;p31">
            <a:extLst>
              <a:ext uri="{FF2B5EF4-FFF2-40B4-BE49-F238E27FC236}">
                <a16:creationId xmlns:a16="http://schemas.microsoft.com/office/drawing/2014/main" id="{1B160E1B-1441-4C67-934F-87EE9526CDEB}"/>
              </a:ext>
            </a:extLst>
          </p:cNvPr>
          <p:cNvSpPr/>
          <p:nvPr/>
        </p:nvSpPr>
        <p:spPr>
          <a:xfrm>
            <a:off x="6083246" y="1756712"/>
            <a:ext cx="2905200" cy="2805600"/>
          </a:xfrm>
          <a:prstGeom prst="rect">
            <a:avLst/>
          </a:prstGeom>
          <a:solidFill>
            <a:schemeClr val="lt1"/>
          </a:solid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Google Shape;272;p31">
            <a:extLst>
              <a:ext uri="{FF2B5EF4-FFF2-40B4-BE49-F238E27FC236}">
                <a16:creationId xmlns:a16="http://schemas.microsoft.com/office/drawing/2014/main" id="{638A9431-A6C3-4CBD-A67A-26D4D797D44B}"/>
              </a:ext>
            </a:extLst>
          </p:cNvPr>
          <p:cNvSpPr/>
          <p:nvPr/>
        </p:nvSpPr>
        <p:spPr>
          <a:xfrm>
            <a:off x="6083220" y="1369538"/>
            <a:ext cx="2905200" cy="399300"/>
          </a:xfrm>
          <a:prstGeom prst="rect">
            <a:avLst/>
          </a:prstGeom>
          <a:solidFill>
            <a:srgbClr val="80FCFF"/>
          </a:solidFill>
          <a:ln w="38100"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panose="020B0604020202020204" pitchFamily="34" charset="0"/>
                <a:ea typeface="微軟正黑體" panose="020B0604030504040204" pitchFamily="34" charset="-120"/>
                <a:cs typeface="Calibri"/>
                <a:sym typeface="Arial" panose="020B0604020202020204" pitchFamily="34" charset="0"/>
              </a:rPr>
              <a:t>ONVIF Profile </a:t>
            </a:r>
            <a:r>
              <a:rPr lang="zh-TW" altLang="en" sz="2000" b="1">
                <a:solidFill>
                  <a:schemeClr val="dk1"/>
                </a:solidFill>
                <a:latin typeface="Arial" panose="020B0604020202020204" pitchFamily="34" charset="0"/>
                <a:ea typeface="微軟正黑體" panose="020B0604030504040204" pitchFamily="34" charset="-120"/>
                <a:cs typeface="Calibri"/>
                <a:sym typeface="Arial" panose="020B0604020202020204" pitchFamily="34" charset="0"/>
              </a:rPr>
              <a:t>支援</a:t>
            </a:r>
            <a:endParaRPr lang="zh-TW" altLang="en" sz="2000" b="1" i="0" u="none" strike="noStrike" cap="none">
              <a:solidFill>
                <a:schemeClr val="dk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22" name="Google Shape;273;p31" descr="一張含有 文字, 美工圖案 的圖片&#10;&#10;自動產生的描述">
            <a:extLst>
              <a:ext uri="{FF2B5EF4-FFF2-40B4-BE49-F238E27FC236}">
                <a16:creationId xmlns:a16="http://schemas.microsoft.com/office/drawing/2014/main" id="{958E7C43-CF9F-444C-9A43-04E1C7E64DE3}"/>
              </a:ext>
            </a:extLst>
          </p:cNvPr>
          <p:cNvPicPr preferRelativeResize="0"/>
          <p:nvPr/>
        </p:nvPicPr>
        <p:blipFill rotWithShape="1">
          <a:blip r:embed="rId15">
            <a:alphaModFix/>
          </a:blip>
          <a:srcRect/>
          <a:stretch/>
        </p:blipFill>
        <p:spPr>
          <a:xfrm>
            <a:off x="6312405" y="2048338"/>
            <a:ext cx="2440400" cy="488080"/>
          </a:xfrm>
          <a:prstGeom prst="rect">
            <a:avLst/>
          </a:prstGeom>
          <a:noFill/>
          <a:ln>
            <a:noFill/>
          </a:ln>
        </p:spPr>
      </p:pic>
      <p:sp>
        <p:nvSpPr>
          <p:cNvPr id="25" name="文字方塊 24">
            <a:extLst>
              <a:ext uri="{FF2B5EF4-FFF2-40B4-BE49-F238E27FC236}">
                <a16:creationId xmlns:a16="http://schemas.microsoft.com/office/drawing/2014/main" id="{2DD74B77-2BBD-41C5-97C5-09824C4D9C27}"/>
              </a:ext>
            </a:extLst>
          </p:cNvPr>
          <p:cNvSpPr txBox="1"/>
          <p:nvPr/>
        </p:nvSpPr>
        <p:spPr>
          <a:xfrm>
            <a:off x="6519334" y="2760903"/>
            <a:ext cx="2116666" cy="646331"/>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800" b="1">
                <a:solidFill>
                  <a:srgbClr val="FFFFFF"/>
                </a:solidFill>
                <a:latin typeface="Arial" panose="020B0604020202020204" pitchFamily="34" charset="0"/>
                <a:ea typeface="微軟正黑體" panose="020B0604030504040204" pitchFamily="34" charset="-120"/>
                <a:cs typeface="Calibri"/>
                <a:sym typeface="Arial" panose="020B0604020202020204" pitchFamily="34" charset="0"/>
              </a:rPr>
              <a:t>RTSP </a:t>
            </a:r>
            <a:r>
              <a:rPr lang="en-US" altLang="zh-TW" sz="1800" b="1" err="1">
                <a:solidFill>
                  <a:srgbClr val="FFFFFF"/>
                </a:solidFill>
                <a:latin typeface="Arial" panose="020B0604020202020204" pitchFamily="34" charset="0"/>
                <a:ea typeface="微軟正黑體" panose="020B0604030504040204" pitchFamily="34" charset="-120"/>
                <a:cs typeface="Calibri"/>
                <a:sym typeface="Arial" panose="020B0604020202020204" pitchFamily="34" charset="0"/>
              </a:rPr>
              <a:t>串流</a:t>
            </a:r>
            <a:endParaRPr lang="zh-TW">
              <a:latin typeface="Arial" panose="020B0604020202020204" pitchFamily="34" charset="0"/>
              <a:ea typeface="微軟正黑體" panose="020B0604030504040204" pitchFamily="34" charset="-120"/>
              <a:sym typeface="Arial" panose="020B0604020202020204" pitchFamily="34" charset="0"/>
            </a:endParaRPr>
          </a:p>
          <a:p>
            <a:pPr algn="ctr"/>
            <a:r>
              <a:rPr lang="en-US" altLang="zh-TW" sz="1800" err="1">
                <a:solidFill>
                  <a:srgbClr val="FFFFFF"/>
                </a:solidFill>
                <a:latin typeface="Arial" panose="020B0604020202020204" pitchFamily="34" charset="0"/>
                <a:ea typeface="微軟正黑體" panose="020B0604030504040204" pitchFamily="34" charset="-120"/>
                <a:cs typeface="Calibri"/>
                <a:sym typeface="Arial" panose="020B0604020202020204" pitchFamily="34" charset="0"/>
              </a:rPr>
              <a:t>輸入</a:t>
            </a:r>
            <a:r>
              <a:rPr lang="en-US" altLang="zh-TW" sz="1800">
                <a:solidFill>
                  <a:srgbClr val="FFFFFF"/>
                </a:solidFill>
                <a:latin typeface="Arial" panose="020B0604020202020204" pitchFamily="34" charset="0"/>
                <a:ea typeface="微軟正黑體" panose="020B0604030504040204" pitchFamily="34" charset="-120"/>
                <a:cs typeface="Calibri"/>
                <a:sym typeface="Arial" panose="020B0604020202020204" pitchFamily="34" charset="0"/>
              </a:rPr>
              <a:t>/ </a:t>
            </a:r>
            <a:r>
              <a:rPr lang="en-US" altLang="zh-TW" sz="1800" err="1">
                <a:solidFill>
                  <a:srgbClr val="FFFFFF"/>
                </a:solidFill>
                <a:latin typeface="Arial" panose="020B0604020202020204" pitchFamily="34" charset="0"/>
                <a:ea typeface="微軟正黑體" panose="020B0604030504040204" pitchFamily="34" charset="-120"/>
                <a:cs typeface="Calibri"/>
                <a:sym typeface="Arial" panose="020B0604020202020204" pitchFamily="34" charset="0"/>
              </a:rPr>
              <a:t>輸出</a:t>
            </a:r>
            <a:endParaRPr lang="en-US">
              <a:latin typeface="Arial" panose="020B0604020202020204" pitchFamily="34" charset="0"/>
              <a:ea typeface="微軟正黑體" panose="020B0604030504040204" pitchFamily="34" charset="-120"/>
              <a:sym typeface="Arial" panose="020B0604020202020204" pitchFamily="34" charset="0"/>
            </a:endParaRPr>
          </a:p>
        </p:txBody>
      </p:sp>
      <p:sp>
        <p:nvSpPr>
          <p:cNvPr id="26" name="文字方塊 25">
            <a:extLst>
              <a:ext uri="{FF2B5EF4-FFF2-40B4-BE49-F238E27FC236}">
                <a16:creationId xmlns:a16="http://schemas.microsoft.com/office/drawing/2014/main" id="{AE96A411-5CF5-4C87-BF05-72C0690161DD}"/>
              </a:ext>
            </a:extLst>
          </p:cNvPr>
          <p:cNvSpPr txBox="1"/>
          <p:nvPr/>
        </p:nvSpPr>
        <p:spPr>
          <a:xfrm>
            <a:off x="6519334" y="3528483"/>
            <a:ext cx="2116666" cy="646331"/>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800" b="1">
                <a:solidFill>
                  <a:srgbClr val="FFFFFF"/>
                </a:solidFill>
                <a:latin typeface="Arial" panose="020B0604020202020204" pitchFamily="34" charset="0"/>
                <a:ea typeface="微軟正黑體" panose="020B0604030504040204" pitchFamily="34" charset="-120"/>
                <a:cs typeface="Calibri"/>
                <a:sym typeface="Arial" panose="020B0604020202020204" pitchFamily="34" charset="0"/>
              </a:rPr>
              <a:t>RTMP </a:t>
            </a:r>
            <a:r>
              <a:rPr lang="en-US" altLang="zh-TW" sz="1800" b="1" err="1">
                <a:solidFill>
                  <a:srgbClr val="FFFFFF"/>
                </a:solidFill>
                <a:latin typeface="Arial" panose="020B0604020202020204" pitchFamily="34" charset="0"/>
                <a:ea typeface="微軟正黑體" panose="020B0604030504040204" pitchFamily="34" charset="-120"/>
                <a:cs typeface="Calibri"/>
                <a:sym typeface="Arial" panose="020B0604020202020204" pitchFamily="34" charset="0"/>
              </a:rPr>
              <a:t>串流</a:t>
            </a:r>
            <a:endParaRPr lang="zh-TW" altLang="en-US">
              <a:latin typeface="Arial" panose="020B0604020202020204" pitchFamily="34" charset="0"/>
              <a:ea typeface="微軟正黑體" panose="020B0604030504040204" pitchFamily="34" charset="-120"/>
              <a:sym typeface="Arial" panose="020B0604020202020204" pitchFamily="34" charset="0"/>
            </a:endParaRPr>
          </a:p>
          <a:p>
            <a:pPr algn="ctr"/>
            <a:r>
              <a:rPr lang="en-US" altLang="zh-TW" sz="1800" err="1">
                <a:solidFill>
                  <a:srgbClr val="FFFFFF"/>
                </a:solidFill>
                <a:latin typeface="Arial" panose="020B0604020202020204" pitchFamily="34" charset="0"/>
                <a:ea typeface="微軟正黑體" panose="020B0604030504040204" pitchFamily="34" charset="-120"/>
                <a:cs typeface="Calibri"/>
                <a:sym typeface="Arial" panose="020B0604020202020204" pitchFamily="34" charset="0"/>
              </a:rPr>
              <a:t>輸入</a:t>
            </a:r>
            <a:endParaRPr lang="en-US" altLang="zh-TW" sz="1800">
              <a:solidFill>
                <a:srgbClr val="FFFFFF"/>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27" name="Google Shape;255;p31">
            <a:hlinkClick r:id="rId16"/>
            <a:extLst>
              <a:ext uri="{FF2B5EF4-FFF2-40B4-BE49-F238E27FC236}">
                <a16:creationId xmlns:a16="http://schemas.microsoft.com/office/drawing/2014/main" id="{D8791B38-91A7-49CD-838E-25CE09BDA520}"/>
              </a:ext>
            </a:extLst>
          </p:cNvPr>
          <p:cNvSpPr txBox="1"/>
          <p:nvPr/>
        </p:nvSpPr>
        <p:spPr>
          <a:xfrm>
            <a:off x="1864167" y="4619603"/>
            <a:ext cx="5415666" cy="3628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50"/>
              <a:buFont typeface="Arial"/>
              <a:buNone/>
            </a:pPr>
            <a:r>
              <a:rPr lang="en" sz="1000" b="0" i="0" strike="noStrike" cap="none">
                <a:solidFill>
                  <a:schemeClr val="bg2">
                    <a:lumMod val="75000"/>
                  </a:schemeClr>
                </a:solidFill>
                <a:latin typeface="Arial" panose="020B0604020202020204" pitchFamily="34" charset="0"/>
                <a:ea typeface="微軟正黑體" panose="020B0604030504040204" pitchFamily="34" charset="-120"/>
                <a:cs typeface="Calibri"/>
                <a:sym typeface="Arial" panose="020B0604020202020204" pitchFamily="34" charset="0"/>
                <a:hlinkClick r:id="rId16">
                  <a:extLst>
                    <a:ext uri="{A12FA001-AC4F-418D-AE19-62706E023703}">
                      <ahyp:hlinkClr xmlns:ahyp="http://schemas.microsoft.com/office/drawing/2018/hyperlinkcolor" val="tx"/>
                    </a:ext>
                  </a:extLst>
                </a:hlinkClick>
              </a:rPr>
              <a:t>https://www.qnap.com/en/compatibility-qvr-pro</a:t>
            </a:r>
            <a:endParaRPr lang="zh-TW" altLang="en-US" sz="1000" b="0" i="0" strike="noStrike" cap="none">
              <a:solidFill>
                <a:schemeClr val="bg2">
                  <a:lumMod val="75000"/>
                </a:schemeClr>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Tree>
    <p:extLst>
      <p:ext uri="{BB962C8B-B14F-4D97-AF65-F5344CB8AC3E}">
        <p14:creationId xmlns:p14="http://schemas.microsoft.com/office/powerpoint/2010/main" val="1509419438"/>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EA0ECE-F15D-46AF-8880-1B43D029202F}"/>
              </a:ext>
            </a:extLst>
          </p:cNvPr>
          <p:cNvSpPr>
            <a:spLocks noGrp="1"/>
          </p:cNvSpPr>
          <p:nvPr>
            <p:ph type="title"/>
          </p:nvPr>
        </p:nvSpPr>
        <p:spPr>
          <a:xfrm>
            <a:off x="148500" y="265500"/>
            <a:ext cx="8847000" cy="572700"/>
          </a:xfrm>
        </p:spPr>
        <p:txBody>
          <a:bodyPr/>
          <a:lstStyle/>
          <a:p>
            <a:r>
              <a:rPr lang="zh-TW" altLang="en-US">
                <a:latin typeface="Arial" panose="020B0604020202020204" pitchFamily="34" charset="0"/>
                <a:sym typeface="Arial" panose="020B0604020202020204" pitchFamily="34" charset="0"/>
              </a:rPr>
              <a:t>統合式介面同時監看與回放</a:t>
            </a:r>
          </a:p>
        </p:txBody>
      </p:sp>
      <p:pic>
        <p:nvPicPr>
          <p:cNvPr id="3" name="Google Shape;303;p33">
            <a:extLst>
              <a:ext uri="{FF2B5EF4-FFF2-40B4-BE49-F238E27FC236}">
                <a16:creationId xmlns:a16="http://schemas.microsoft.com/office/drawing/2014/main" id="{C1DCF97E-F741-4B5A-B2E5-716C22D507EB}"/>
              </a:ext>
            </a:extLst>
          </p:cNvPr>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456567" y="1505532"/>
            <a:ext cx="4594032" cy="2338742"/>
          </a:xfrm>
          <a:prstGeom prst="rect">
            <a:avLst/>
          </a:prstGeom>
          <a:noFill/>
          <a:ln>
            <a:noFill/>
          </a:ln>
        </p:spPr>
      </p:pic>
      <p:sp>
        <p:nvSpPr>
          <p:cNvPr id="4" name="Google Shape;304;p33">
            <a:extLst>
              <a:ext uri="{FF2B5EF4-FFF2-40B4-BE49-F238E27FC236}">
                <a16:creationId xmlns:a16="http://schemas.microsoft.com/office/drawing/2014/main" id="{35D09121-751C-4A07-B201-E5106E3338AF}"/>
              </a:ext>
            </a:extLst>
          </p:cNvPr>
          <p:cNvSpPr txBox="1"/>
          <p:nvPr/>
        </p:nvSpPr>
        <p:spPr>
          <a:xfrm>
            <a:off x="456567" y="974529"/>
            <a:ext cx="7769300" cy="430857"/>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CN" altLang="en" sz="1600">
                <a:solidFill>
                  <a:schemeClr val="lt1"/>
                </a:solidFill>
                <a:latin typeface="Arial" panose="020B0604020202020204" pitchFamily="34" charset="0"/>
                <a:ea typeface="微軟正黑體" panose="020B0604030504040204" pitchFamily="34" charset="-120"/>
                <a:cs typeface="Open Sans"/>
                <a:sym typeface="Arial" panose="020B0604020202020204" pitchFamily="34" charset="0"/>
              </a:rPr>
              <a:t>在一個螢幕的單一使用者介面中，就可以同時觀看即時影像與操控回放</a:t>
            </a:r>
            <a:r>
              <a:rPr lang="en" sz="1600">
                <a:solidFill>
                  <a:schemeClr val="lt1"/>
                </a:solidFill>
                <a:latin typeface="Arial" panose="020B0604020202020204" pitchFamily="34" charset="0"/>
                <a:ea typeface="微軟正黑體" panose="020B0604030504040204" pitchFamily="34" charset="-120"/>
                <a:cs typeface="Open Sans"/>
                <a:sym typeface="Arial" panose="020B0604020202020204" pitchFamily="34" charset="0"/>
              </a:rPr>
              <a:t> </a:t>
            </a:r>
            <a:endParaRPr lang="en" altLang="zh-TW" sz="1600">
              <a:solidFill>
                <a:schemeClr val="lt1"/>
              </a:solidFill>
              <a:latin typeface="Arial" panose="020B0604020202020204" pitchFamily="34" charset="0"/>
              <a:ea typeface="微軟正黑體" panose="020B0604030504040204" pitchFamily="34" charset="-120"/>
              <a:cs typeface="Open Sans"/>
              <a:sym typeface="Arial" panose="020B0604020202020204" pitchFamily="34" charset="0"/>
            </a:endParaRPr>
          </a:p>
        </p:txBody>
      </p:sp>
      <p:sp>
        <p:nvSpPr>
          <p:cNvPr id="6" name="Google Shape;316;p33">
            <a:extLst>
              <a:ext uri="{FF2B5EF4-FFF2-40B4-BE49-F238E27FC236}">
                <a16:creationId xmlns:a16="http://schemas.microsoft.com/office/drawing/2014/main" id="{0D882A50-6E4E-4C79-8ED9-161A4F2FD018}"/>
              </a:ext>
            </a:extLst>
          </p:cNvPr>
          <p:cNvSpPr txBox="1"/>
          <p:nvPr/>
        </p:nvSpPr>
        <p:spPr>
          <a:xfrm>
            <a:off x="5108532" y="3808729"/>
            <a:ext cx="2840587" cy="369302"/>
          </a:xfrm>
          <a:prstGeom prst="rect">
            <a:avLst/>
          </a:prstGeom>
          <a:solidFill>
            <a:srgbClr val="491D48">
              <a:alpha val="25098"/>
            </a:srgbClr>
          </a:solidFill>
          <a:ln>
            <a:solidFill>
              <a:schemeClr val="bg1">
                <a:lumMod val="75000"/>
              </a:schemeClr>
            </a:solid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TW" altLang="en" sz="1200">
                <a:solidFill>
                  <a:schemeClr val="bg1"/>
                </a:solidFill>
                <a:latin typeface="Arial" panose="020B0604020202020204" pitchFamily="34" charset="0"/>
                <a:ea typeface="微軟正黑體" panose="020B0604030504040204" pitchFamily="34" charset="-120"/>
                <a:sym typeface="Arial" panose="020B0604020202020204" pitchFamily="34" charset="0"/>
              </a:rPr>
              <a:t>一鍵即可在時間軸上切換到過往影像</a:t>
            </a:r>
            <a:endParaRPr lang="en"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8" name="Google Shape;318;p33">
            <a:extLst>
              <a:ext uri="{FF2B5EF4-FFF2-40B4-BE49-F238E27FC236}">
                <a16:creationId xmlns:a16="http://schemas.microsoft.com/office/drawing/2014/main" id="{15C787E8-644B-46CE-9AC5-F0BF602423F3}"/>
              </a:ext>
            </a:extLst>
          </p:cNvPr>
          <p:cNvPicPr preferRelativeResize="0"/>
          <p:nvPr/>
        </p:nvPicPr>
        <p:blipFill>
          <a:blip r:embed="rId4">
            <a:alphaModFix/>
          </a:blip>
          <a:stretch>
            <a:fillRect/>
          </a:stretch>
        </p:blipFill>
        <p:spPr>
          <a:xfrm>
            <a:off x="1110891" y="3487510"/>
            <a:ext cx="3379411" cy="650100"/>
          </a:xfrm>
          <a:prstGeom prst="rect">
            <a:avLst/>
          </a:prstGeom>
          <a:noFill/>
          <a:ln>
            <a:noFill/>
          </a:ln>
          <a:effectLst>
            <a:outerShdw blurRad="57150" dist="19050" dir="5400000" algn="bl" rotWithShape="0">
              <a:srgbClr val="000000">
                <a:alpha val="50000"/>
              </a:srgbClr>
            </a:outerShdw>
          </a:effectLst>
        </p:spPr>
      </p:pic>
      <p:sp>
        <p:nvSpPr>
          <p:cNvPr id="10" name="Google Shape;320;p33">
            <a:extLst>
              <a:ext uri="{FF2B5EF4-FFF2-40B4-BE49-F238E27FC236}">
                <a16:creationId xmlns:a16="http://schemas.microsoft.com/office/drawing/2014/main" id="{F433C5D2-9A6D-442B-B418-E51B8CAFC2BA}"/>
              </a:ext>
            </a:extLst>
          </p:cNvPr>
          <p:cNvSpPr/>
          <p:nvPr/>
        </p:nvSpPr>
        <p:spPr>
          <a:xfrm>
            <a:off x="1051219" y="3452011"/>
            <a:ext cx="1089469" cy="248249"/>
          </a:xfrm>
          <a:prstGeom prst="rect">
            <a:avLst/>
          </a:prstGeom>
          <a:noFill/>
          <a:ln w="28575"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Arial" panose="020B0604020202020204" pitchFamily="34" charset="0"/>
              <a:ea typeface="微軟正黑體" panose="020B0604030504040204" pitchFamily="34" charset="-120"/>
              <a:sym typeface="Arial" panose="020B0604020202020204" pitchFamily="34" charset="0"/>
            </a:endParaRPr>
          </a:p>
        </p:txBody>
      </p:sp>
      <p:sp>
        <p:nvSpPr>
          <p:cNvPr id="11" name="Google Shape;321;p33">
            <a:extLst>
              <a:ext uri="{FF2B5EF4-FFF2-40B4-BE49-F238E27FC236}">
                <a16:creationId xmlns:a16="http://schemas.microsoft.com/office/drawing/2014/main" id="{A1CEF076-ECF1-4964-A670-DE3DB0F5C9D8}"/>
              </a:ext>
            </a:extLst>
          </p:cNvPr>
          <p:cNvSpPr/>
          <p:nvPr/>
        </p:nvSpPr>
        <p:spPr>
          <a:xfrm>
            <a:off x="2222371" y="3798569"/>
            <a:ext cx="2042067" cy="385441"/>
          </a:xfrm>
          <a:prstGeom prst="rect">
            <a:avLst/>
          </a:prstGeom>
          <a:no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Arial" panose="020B0604020202020204" pitchFamily="34" charset="0"/>
              <a:ea typeface="微軟正黑體" panose="020B0604030504040204" pitchFamily="34" charset="-120"/>
              <a:sym typeface="Arial" panose="020B0604020202020204" pitchFamily="34" charset="0"/>
            </a:endParaRPr>
          </a:p>
        </p:txBody>
      </p:sp>
      <p:cxnSp>
        <p:nvCxnSpPr>
          <p:cNvPr id="12" name="Google Shape;322;p33">
            <a:extLst>
              <a:ext uri="{FF2B5EF4-FFF2-40B4-BE49-F238E27FC236}">
                <a16:creationId xmlns:a16="http://schemas.microsoft.com/office/drawing/2014/main" id="{3B0820C1-EAEF-4A03-A850-0E751AE98680}"/>
              </a:ext>
            </a:extLst>
          </p:cNvPr>
          <p:cNvCxnSpPr>
            <a:cxnSpLocks/>
            <a:stCxn id="16" idx="3"/>
            <a:endCxn id="20" idx="1"/>
          </p:cNvCxnSpPr>
          <p:nvPr/>
        </p:nvCxnSpPr>
        <p:spPr>
          <a:xfrm flipV="1">
            <a:off x="2519151" y="2117239"/>
            <a:ext cx="2625475" cy="1458896"/>
          </a:xfrm>
          <a:prstGeom prst="bentConnector3">
            <a:avLst>
              <a:gd name="adj1" fmla="val 50000"/>
            </a:avLst>
          </a:prstGeom>
          <a:noFill/>
          <a:ln w="19050" cap="flat" cmpd="sng">
            <a:solidFill>
              <a:srgbClr val="FF00FF"/>
            </a:solidFill>
            <a:prstDash val="solid"/>
            <a:round/>
            <a:headEnd type="none" w="med" len="med"/>
            <a:tailEnd type="oval" w="med" len="med"/>
          </a:ln>
        </p:spPr>
      </p:cxnSp>
      <p:sp>
        <p:nvSpPr>
          <p:cNvPr id="16" name="Google Shape;323;p33">
            <a:extLst>
              <a:ext uri="{FF2B5EF4-FFF2-40B4-BE49-F238E27FC236}">
                <a16:creationId xmlns:a16="http://schemas.microsoft.com/office/drawing/2014/main" id="{B4945CD7-B560-4BDE-8FB1-1B527A4FE982}"/>
              </a:ext>
            </a:extLst>
          </p:cNvPr>
          <p:cNvSpPr/>
          <p:nvPr/>
        </p:nvSpPr>
        <p:spPr>
          <a:xfrm>
            <a:off x="2194025" y="3452010"/>
            <a:ext cx="325126" cy="248249"/>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Arial" panose="020B0604020202020204" pitchFamily="34" charset="0"/>
              <a:ea typeface="微軟正黑體" panose="020B0604030504040204" pitchFamily="34" charset="-120"/>
              <a:sym typeface="Arial" panose="020B0604020202020204" pitchFamily="34" charset="0"/>
            </a:endParaRPr>
          </a:p>
        </p:txBody>
      </p:sp>
      <p:sp>
        <p:nvSpPr>
          <p:cNvPr id="17" name="Google Shape;327;p33">
            <a:extLst>
              <a:ext uri="{FF2B5EF4-FFF2-40B4-BE49-F238E27FC236}">
                <a16:creationId xmlns:a16="http://schemas.microsoft.com/office/drawing/2014/main" id="{A030602A-8221-4BB9-9D57-1089367733B9}"/>
              </a:ext>
            </a:extLst>
          </p:cNvPr>
          <p:cNvSpPr txBox="1"/>
          <p:nvPr/>
        </p:nvSpPr>
        <p:spPr>
          <a:xfrm>
            <a:off x="5097950" y="2931641"/>
            <a:ext cx="2861753" cy="369302"/>
          </a:xfrm>
          <a:prstGeom prst="rect">
            <a:avLst/>
          </a:prstGeom>
          <a:solidFill>
            <a:srgbClr val="491D48">
              <a:alpha val="25098"/>
            </a:srgbClr>
          </a:solidFill>
          <a:ln>
            <a:solidFill>
              <a:schemeClr val="bg1">
                <a:lumMod val="75000"/>
              </a:schemeClr>
            </a:solid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L="0" indent="0">
              <a:buNone/>
              <a:defRPr sz="1200" b="1">
                <a:solidFill>
                  <a:srgbClr val="75FFFF"/>
                </a:solidFil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CN" altLang="en" b="0">
                <a:solidFill>
                  <a:schemeClr val="bg1"/>
                </a:solidFill>
                <a:latin typeface="Arial" panose="020B0604020202020204" pitchFamily="34" charset="0"/>
                <a:ea typeface="微軟正黑體" panose="020B0604030504040204" pitchFamily="34" charset="-120"/>
                <a:sym typeface="Arial" panose="020B0604020202020204" pitchFamily="34" charset="0"/>
              </a:rPr>
              <a:t>一鍵即可讓畫面中全部攝影機同步播放</a:t>
            </a:r>
            <a:endParaRPr lang="en" b="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 name="Google Shape;329;p33">
            <a:extLst>
              <a:ext uri="{FF2B5EF4-FFF2-40B4-BE49-F238E27FC236}">
                <a16:creationId xmlns:a16="http://schemas.microsoft.com/office/drawing/2014/main" id="{576B568F-6C17-4EBE-9397-56149D758052}"/>
              </a:ext>
            </a:extLst>
          </p:cNvPr>
          <p:cNvSpPr/>
          <p:nvPr/>
        </p:nvSpPr>
        <p:spPr>
          <a:xfrm>
            <a:off x="1110892" y="2210723"/>
            <a:ext cx="1398392" cy="729300"/>
          </a:xfrm>
          <a:prstGeom prst="rect">
            <a:avLst/>
          </a:prstGeom>
          <a:no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Arial" panose="020B0604020202020204" pitchFamily="34" charset="0"/>
              <a:ea typeface="微軟正黑體" panose="020B0604030504040204" pitchFamily="34" charset="-120"/>
              <a:sym typeface="Arial" panose="020B0604020202020204" pitchFamily="34" charset="0"/>
            </a:endParaRPr>
          </a:p>
        </p:txBody>
      </p:sp>
      <p:pic>
        <p:nvPicPr>
          <p:cNvPr id="20" name="Google Shape;330;p33">
            <a:extLst>
              <a:ext uri="{FF2B5EF4-FFF2-40B4-BE49-F238E27FC236}">
                <a16:creationId xmlns:a16="http://schemas.microsoft.com/office/drawing/2014/main" id="{09E11167-4730-447D-B910-4BF94708EBA7}"/>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5144626" y="1514490"/>
            <a:ext cx="2168102" cy="1205497"/>
          </a:xfrm>
          <a:prstGeom prst="rect">
            <a:avLst/>
          </a:prstGeom>
          <a:noFill/>
          <a:ln w="28575" cap="flat" cmpd="sng">
            <a:solidFill>
              <a:srgbClr val="FF00FF"/>
            </a:solidFill>
            <a:prstDash val="solid"/>
            <a:round/>
            <a:headEnd type="none" w="sm" len="sm"/>
            <a:tailEnd type="none" w="sm" len="sm"/>
          </a:ln>
        </p:spPr>
      </p:pic>
      <p:pic>
        <p:nvPicPr>
          <p:cNvPr id="21" name="Google Shape;331;p33">
            <a:extLst>
              <a:ext uri="{FF2B5EF4-FFF2-40B4-BE49-F238E27FC236}">
                <a16:creationId xmlns:a16="http://schemas.microsoft.com/office/drawing/2014/main" id="{40578CA0-09A7-455E-A2D2-3F4DF1B4D444}"/>
              </a:ext>
            </a:extLst>
          </p:cNvPr>
          <p:cNvPicPr preferRelativeResize="0"/>
          <p:nvPr/>
        </p:nvPicPr>
        <p:blipFill>
          <a:blip r:embed="rId6">
            <a:alphaModFix/>
          </a:blip>
          <a:stretch>
            <a:fillRect/>
          </a:stretch>
        </p:blipFill>
        <p:spPr>
          <a:xfrm>
            <a:off x="5928527" y="1817093"/>
            <a:ext cx="600300" cy="600300"/>
          </a:xfrm>
          <a:prstGeom prst="rect">
            <a:avLst/>
          </a:prstGeom>
          <a:noFill/>
          <a:ln>
            <a:noFill/>
          </a:ln>
        </p:spPr>
      </p:pic>
      <p:cxnSp>
        <p:nvCxnSpPr>
          <p:cNvPr id="22" name="接點: 肘形 21">
            <a:extLst>
              <a:ext uri="{FF2B5EF4-FFF2-40B4-BE49-F238E27FC236}">
                <a16:creationId xmlns:a16="http://schemas.microsoft.com/office/drawing/2014/main" id="{DD8626C0-AABE-4556-8840-36788F7B21F0}"/>
              </a:ext>
            </a:extLst>
          </p:cNvPr>
          <p:cNvCxnSpPr>
            <a:cxnSpLocks/>
            <a:stCxn id="19" idx="3"/>
            <a:endCxn id="11" idx="0"/>
          </p:cNvCxnSpPr>
          <p:nvPr/>
        </p:nvCxnSpPr>
        <p:spPr>
          <a:xfrm>
            <a:off x="2509284" y="2575373"/>
            <a:ext cx="734121" cy="1223196"/>
          </a:xfrm>
          <a:prstGeom prst="bentConnector2">
            <a:avLst/>
          </a:prstGeom>
          <a:noFill/>
          <a:ln w="19050" cap="flat" cmpd="sng">
            <a:solidFill>
              <a:srgbClr val="80FCFF"/>
            </a:solidFill>
            <a:prstDash val="solid"/>
            <a:round/>
            <a:headEnd type="none" w="sm" len="sm"/>
            <a:tailEnd type="oval" w="sm" len="sm"/>
          </a:ln>
        </p:spPr>
      </p:cxnSp>
      <p:cxnSp>
        <p:nvCxnSpPr>
          <p:cNvPr id="23" name="接點: 肘形 21">
            <a:extLst>
              <a:ext uri="{FF2B5EF4-FFF2-40B4-BE49-F238E27FC236}">
                <a16:creationId xmlns:a16="http://schemas.microsoft.com/office/drawing/2014/main" id="{A74DC33B-DEAE-D64F-BFF7-340A316BB9D3}"/>
              </a:ext>
            </a:extLst>
          </p:cNvPr>
          <p:cNvCxnSpPr>
            <a:cxnSpLocks/>
            <a:stCxn id="11" idx="3"/>
            <a:endCxn id="6" idx="1"/>
          </p:cNvCxnSpPr>
          <p:nvPr/>
        </p:nvCxnSpPr>
        <p:spPr>
          <a:xfrm>
            <a:off x="4264438" y="3991290"/>
            <a:ext cx="844094" cy="2090"/>
          </a:xfrm>
          <a:prstGeom prst="bentConnector3">
            <a:avLst>
              <a:gd name="adj1" fmla="val 50000"/>
            </a:avLst>
          </a:prstGeom>
          <a:noFill/>
          <a:ln w="19050" cap="flat" cmpd="sng">
            <a:solidFill>
              <a:srgbClr val="80FCFF"/>
            </a:solidFill>
            <a:prstDash val="solid"/>
            <a:round/>
            <a:headEnd type="none" w="sm" len="sm"/>
            <a:tailEnd type="oval" w="sm" len="sm"/>
          </a:ln>
        </p:spPr>
      </p:cxnSp>
      <p:sp>
        <p:nvSpPr>
          <p:cNvPr id="24" name="Google Shape;316;p33">
            <a:extLst>
              <a:ext uri="{FF2B5EF4-FFF2-40B4-BE49-F238E27FC236}">
                <a16:creationId xmlns:a16="http://schemas.microsoft.com/office/drawing/2014/main" id="{1CA48213-66B2-3447-BED9-BC73DAAF4874}"/>
              </a:ext>
            </a:extLst>
          </p:cNvPr>
          <p:cNvSpPr txBox="1"/>
          <p:nvPr/>
        </p:nvSpPr>
        <p:spPr>
          <a:xfrm>
            <a:off x="811870" y="4400668"/>
            <a:ext cx="2205873" cy="369302"/>
          </a:xfrm>
          <a:prstGeom prst="rect">
            <a:avLst/>
          </a:prstGeom>
          <a:solidFill>
            <a:srgbClr val="491D48">
              <a:alpha val="25098"/>
            </a:srgbClr>
          </a:solidFill>
          <a:ln>
            <a:solidFill>
              <a:schemeClr val="bg1">
                <a:lumMod val="75000"/>
              </a:schemeClr>
            </a:solid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L="0" indent="0">
              <a:buNone/>
              <a:defRPr sz="1200" b="1">
                <a:solidFill>
                  <a:srgbClr val="75FFFF"/>
                </a:solidFil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TW" altLang="en" b="0">
                <a:solidFill>
                  <a:schemeClr val="bg1"/>
                </a:solidFill>
                <a:latin typeface="Arial" panose="020B0604020202020204" pitchFamily="34" charset="0"/>
                <a:ea typeface="微軟正黑體" panose="020B0604030504040204" pitchFamily="34" charset="-120"/>
                <a:sym typeface="Arial" panose="020B0604020202020204" pitchFamily="34" charset="0"/>
              </a:rPr>
              <a:t>一鍵即可在即時跟回放之間切</a:t>
            </a:r>
            <a:endParaRPr lang="en" altLang="zh-TW" b="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39" name="接點: 肘形 21">
            <a:extLst>
              <a:ext uri="{FF2B5EF4-FFF2-40B4-BE49-F238E27FC236}">
                <a16:creationId xmlns:a16="http://schemas.microsoft.com/office/drawing/2014/main" id="{05F62A5E-0CDC-164C-AAF8-F47F7905B82D}"/>
              </a:ext>
            </a:extLst>
          </p:cNvPr>
          <p:cNvCxnSpPr>
            <a:cxnSpLocks/>
            <a:stCxn id="10" idx="2"/>
          </p:cNvCxnSpPr>
          <p:nvPr/>
        </p:nvCxnSpPr>
        <p:spPr>
          <a:xfrm flipH="1">
            <a:off x="1595953" y="3700260"/>
            <a:ext cx="1" cy="691501"/>
          </a:xfrm>
          <a:prstGeom prst="straightConnector1">
            <a:avLst/>
          </a:prstGeom>
          <a:noFill/>
          <a:ln w="19050" cap="flat" cmpd="sng">
            <a:solidFill>
              <a:srgbClr val="92D050"/>
            </a:solidFill>
            <a:prstDash val="solid"/>
            <a:round/>
            <a:headEnd type="none" w="sm" len="sm"/>
            <a:tailEnd type="oval" w="sm" len="sm"/>
          </a:ln>
        </p:spPr>
      </p:cxnSp>
      <p:cxnSp>
        <p:nvCxnSpPr>
          <p:cNvPr id="42" name="接點: 肘形 21">
            <a:extLst>
              <a:ext uri="{FF2B5EF4-FFF2-40B4-BE49-F238E27FC236}">
                <a16:creationId xmlns:a16="http://schemas.microsoft.com/office/drawing/2014/main" id="{1244C8F2-81CD-344F-A058-4532257BB3A3}"/>
              </a:ext>
            </a:extLst>
          </p:cNvPr>
          <p:cNvCxnSpPr>
            <a:cxnSpLocks/>
            <a:stCxn id="20" idx="2"/>
          </p:cNvCxnSpPr>
          <p:nvPr/>
        </p:nvCxnSpPr>
        <p:spPr>
          <a:xfrm>
            <a:off x="6228677" y="2719987"/>
            <a:ext cx="0" cy="211654"/>
          </a:xfrm>
          <a:prstGeom prst="straightConnector1">
            <a:avLst/>
          </a:prstGeom>
          <a:noFill/>
          <a:ln w="19050" cap="flat" cmpd="sng">
            <a:solidFill>
              <a:srgbClr val="FF00FF"/>
            </a:solidFill>
            <a:prstDash val="solid"/>
            <a:round/>
            <a:headEnd type="none" w="med" len="med"/>
            <a:tailEnd type="oval" w="med" len="med"/>
          </a:ln>
        </p:spPr>
      </p:cxnSp>
    </p:spTree>
    <p:extLst>
      <p:ext uri="{BB962C8B-B14F-4D97-AF65-F5344CB8AC3E}">
        <p14:creationId xmlns:p14="http://schemas.microsoft.com/office/powerpoint/2010/main" val="2717537742"/>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9242DD83-9A16-4AF4-80AF-D81C9956B15B}"/>
              </a:ext>
            </a:extLst>
          </p:cNvPr>
          <p:cNvSpPr/>
          <p:nvPr/>
        </p:nvSpPr>
        <p:spPr>
          <a:xfrm>
            <a:off x="-152400" y="3841668"/>
            <a:ext cx="9364133"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4" name="矩形: 圓角 23">
            <a:extLst>
              <a:ext uri="{FF2B5EF4-FFF2-40B4-BE49-F238E27FC236}">
                <a16:creationId xmlns:a16="http://schemas.microsoft.com/office/drawing/2014/main" id="{E83E84B7-CF5F-41AD-899A-1EDF92C5A87D}"/>
              </a:ext>
            </a:extLst>
          </p:cNvPr>
          <p:cNvSpPr/>
          <p:nvPr/>
        </p:nvSpPr>
        <p:spPr>
          <a:xfrm>
            <a:off x="5748619" y="2399800"/>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圓角 22">
            <a:extLst>
              <a:ext uri="{FF2B5EF4-FFF2-40B4-BE49-F238E27FC236}">
                <a16:creationId xmlns:a16="http://schemas.microsoft.com/office/drawing/2014/main" id="{7B3D81E6-F667-4F11-BC60-FF3CF9AB7AA2}"/>
              </a:ext>
            </a:extLst>
          </p:cNvPr>
          <p:cNvSpPr/>
          <p:nvPr/>
        </p:nvSpPr>
        <p:spPr>
          <a:xfrm>
            <a:off x="1272557" y="2184183"/>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a:xfrm>
            <a:off x="720000" y="367480"/>
            <a:ext cx="7704000" cy="572700"/>
          </a:xfrm>
        </p:spPr>
        <p:txBody>
          <a:bodyPr/>
          <a:lstStyle/>
          <a:p>
            <a:r>
              <a:rPr lang="zh-TW" altLang="en-US" sz="3200" dirty="0">
                <a:solidFill>
                  <a:schemeClr val="bg1"/>
                </a:solidFill>
                <a:latin typeface="Arial" panose="020B0604020202020204" pitchFamily="34" charset="0"/>
                <a:ea typeface="微軟正黑體" panose="020B0604030504040204" pitchFamily="34" charset="-120"/>
                <a:sym typeface="Arial" panose="020B0604020202020204" pitchFamily="34" charset="0"/>
              </a:rPr>
              <a:t>在手機、平板、</a:t>
            </a:r>
            <a:r>
              <a:rPr lang="en-US" altLang="zh-TW" sz="3200" dirty="0">
                <a:solidFill>
                  <a:schemeClr val="bg1"/>
                </a:solidFill>
                <a:latin typeface="Arial" panose="020B0604020202020204" pitchFamily="34" charset="0"/>
                <a:ea typeface="微軟正黑體" panose="020B0604030504040204" pitchFamily="34" charset="-120"/>
                <a:sym typeface="Arial" panose="020B0604020202020204" pitchFamily="34" charset="0"/>
              </a:rPr>
              <a:t>Apple TV </a:t>
            </a:r>
            <a:r>
              <a:rPr lang="zh-TW" altLang="en-US" sz="3200" dirty="0">
                <a:solidFill>
                  <a:schemeClr val="bg1"/>
                </a:solidFill>
                <a:latin typeface="Arial" panose="020B0604020202020204" pitchFamily="34" charset="0"/>
                <a:ea typeface="微軟正黑體" panose="020B0604030504040204" pitchFamily="34" charset="-120"/>
                <a:sym typeface="Arial" panose="020B0604020202020204" pitchFamily="34" charset="0"/>
              </a:rPr>
              <a:t>與桌機隨時監控與接收警示通知</a:t>
            </a:r>
            <a:endParaRPr lang="en-US" altLang="zh-CN" sz="3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1161521" y="1368567"/>
            <a:ext cx="32428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solidFill>
                  <a:srgbClr val="97FFFE"/>
                </a:solidFill>
                <a:latin typeface="Arial" panose="020B0604020202020204" pitchFamily="34" charset="0"/>
                <a:ea typeface="微軟正黑體" panose="020B0604030504040204" pitchFamily="34" charset="-120"/>
                <a:sym typeface="Arial" panose="020B0604020202020204" pitchFamily="34" charset="0"/>
              </a:rPr>
              <a:t>QVR</a:t>
            </a:r>
            <a:r>
              <a:rPr lang="zh-TW" sz="1800" b="1" dirty="0">
                <a:solidFill>
                  <a:srgbClr val="97FFFE"/>
                </a:solidFill>
                <a:latin typeface="Arial" panose="020B0604020202020204" pitchFamily="34" charset="0"/>
                <a:ea typeface="微軟正黑體" panose="020B0604030504040204" pitchFamily="34" charset="-120"/>
                <a:sym typeface="Arial" panose="020B0604020202020204" pitchFamily="34" charset="0"/>
              </a:rPr>
              <a:t> </a:t>
            </a:r>
            <a:r>
              <a:rPr lang="en-US" sz="1800" b="1" dirty="0">
                <a:solidFill>
                  <a:srgbClr val="97FFFE"/>
                </a:solidFill>
                <a:latin typeface="Arial" panose="020B0604020202020204" pitchFamily="34" charset="0"/>
                <a:ea typeface="微軟正黑體" panose="020B0604030504040204" pitchFamily="34" charset="-120"/>
                <a:sym typeface="Arial" panose="020B0604020202020204" pitchFamily="34" charset="0"/>
              </a:rPr>
              <a:t>Pro</a:t>
            </a:r>
            <a:r>
              <a:rPr lang="zh-TW" sz="1800" b="1" dirty="0">
                <a:solidFill>
                  <a:srgbClr val="97FFFE"/>
                </a:solidFill>
                <a:latin typeface="Arial" panose="020B0604020202020204" pitchFamily="34" charset="0"/>
                <a:ea typeface="微軟正黑體" panose="020B0604030504040204" pitchFamily="34" charset="-120"/>
                <a:sym typeface="Arial" panose="020B0604020202020204" pitchFamily="34" charset="0"/>
              </a:rPr>
              <a:t> </a:t>
            </a:r>
            <a:r>
              <a:rPr lang="en-US" sz="1800" b="1" dirty="0">
                <a:solidFill>
                  <a:srgbClr val="97FFFE"/>
                </a:solidFill>
                <a:latin typeface="Arial" panose="020B0604020202020204" pitchFamily="34" charset="0"/>
                <a:ea typeface="微軟正黑體" panose="020B0604030504040204" pitchFamily="34" charset="-120"/>
                <a:sym typeface="Arial" panose="020B0604020202020204" pitchFamily="34" charset="0"/>
              </a:rPr>
              <a:t>Client</a:t>
            </a:r>
          </a:p>
          <a:p>
            <a:r>
              <a:rPr lang="zh-TW" altLang="en-US" sz="18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跨裝置錄影與回放</a:t>
            </a:r>
            <a:endParaRPr lang="en-US" sz="18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 name="圖片 8">
            <a:extLst>
              <a:ext uri="{FF2B5EF4-FFF2-40B4-BE49-F238E27FC236}">
                <a16:creationId xmlns:a16="http://schemas.microsoft.com/office/drawing/2014/main" id="{DB439CC7-FABB-4B74-97D6-2B74C402BC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9245" y="1402347"/>
            <a:ext cx="592276" cy="600068"/>
          </a:xfrm>
          <a:prstGeom prst="roundRect">
            <a:avLst>
              <a:gd name="adj" fmla="val 14474"/>
            </a:avLst>
          </a:prstGeom>
          <a:ln>
            <a:noFill/>
          </a:ln>
          <a:effectLst>
            <a:outerShdw blurRad="254000" dist="139700" dir="8100000" algn="tr" rotWithShape="0">
              <a:srgbClr val="09000C">
                <a:alpha val="50000"/>
              </a:srgbClr>
            </a:outerShdw>
          </a:effectLst>
          <a:scene3d>
            <a:camera prst="orthographicFront"/>
            <a:lightRig rig="contrasting" dir="t">
              <a:rot lat="0" lon="0" rev="4200000"/>
            </a:lightRig>
          </a:scene3d>
          <a:sp3d prstMaterial="plastic">
            <a:contourClr>
              <a:srgbClr val="969696"/>
            </a:contourClr>
          </a:sp3d>
        </p:spPr>
      </p:pic>
      <p:sp>
        <p:nvSpPr>
          <p:cNvPr id="14" name="文字方塊 13">
            <a:extLst>
              <a:ext uri="{FF2B5EF4-FFF2-40B4-BE49-F238E27FC236}">
                <a16:creationId xmlns:a16="http://schemas.microsoft.com/office/drawing/2014/main" id="{8497052E-E9B4-4FB3-8342-314093920A59}"/>
              </a:ext>
            </a:extLst>
          </p:cNvPr>
          <p:cNvSpPr txBox="1"/>
          <p:nvPr/>
        </p:nvSpPr>
        <p:spPr>
          <a:xfrm>
            <a:off x="5488268" y="1368567"/>
            <a:ext cx="339538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solidFill>
                  <a:srgbClr val="97FFFE"/>
                </a:solidFill>
                <a:latin typeface="Arial" panose="020B0604020202020204" pitchFamily="34" charset="0"/>
                <a:ea typeface="微軟正黑體" panose="020B0604030504040204" pitchFamily="34" charset="-120"/>
                <a:sym typeface="Arial" panose="020B0604020202020204" pitchFamily="34" charset="0"/>
              </a:rPr>
              <a:t>QVR Viewer</a:t>
            </a:r>
          </a:p>
          <a:p>
            <a:r>
              <a:rPr lang="en-US" sz="1800" b="1"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全新</a:t>
            </a:r>
            <a:r>
              <a:rPr lang="en-US" sz="18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 Apple </a:t>
            </a:r>
            <a:r>
              <a:rPr lang="en-US" sz="1800" b="1"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TV監控應用</a:t>
            </a:r>
            <a:endParaRPr lang="en-US" sz="18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endParaRPr lang="en-US" sz="18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7" name="群組 6">
            <a:extLst>
              <a:ext uri="{FF2B5EF4-FFF2-40B4-BE49-F238E27FC236}">
                <a16:creationId xmlns:a16="http://schemas.microsoft.com/office/drawing/2014/main" id="{3AC98CC2-D3CB-4578-9675-F5FEE3DD57C5}"/>
              </a:ext>
            </a:extLst>
          </p:cNvPr>
          <p:cNvGrpSpPr/>
          <p:nvPr/>
        </p:nvGrpSpPr>
        <p:grpSpPr>
          <a:xfrm>
            <a:off x="556957" y="2999332"/>
            <a:ext cx="2676289" cy="2044685"/>
            <a:chOff x="2190203" y="2874433"/>
            <a:chExt cx="2171770" cy="1659232"/>
          </a:xfrm>
        </p:grpSpPr>
        <p:sp>
          <p:nvSpPr>
            <p:cNvPr id="8" name="矩形 7">
              <a:extLst>
                <a:ext uri="{FF2B5EF4-FFF2-40B4-BE49-F238E27FC236}">
                  <a16:creationId xmlns:a16="http://schemas.microsoft.com/office/drawing/2014/main" id="{C0FDDBEF-20F6-49B4-B170-FBC5146B314F}"/>
                </a:ext>
              </a:extLst>
            </p:cNvPr>
            <p:cNvSpPr/>
            <p:nvPr/>
          </p:nvSpPr>
          <p:spPr>
            <a:xfrm>
              <a:off x="2246877" y="2942912"/>
              <a:ext cx="2054190" cy="15222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9" name="圖片 3" descr="一張含有 文字, 電子用品, 顯示, 標誌 的圖片&#10;&#10;自動產生的描述">
              <a:extLst>
                <a:ext uri="{FF2B5EF4-FFF2-40B4-BE49-F238E27FC236}">
                  <a16:creationId xmlns:a16="http://schemas.microsoft.com/office/drawing/2014/main" id="{F693DF06-FD1C-420B-ACB6-2B395EEC51D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23592" y="3182614"/>
              <a:ext cx="2113458" cy="1042870"/>
            </a:xfrm>
            <a:prstGeom prst="rect">
              <a:avLst/>
            </a:prstGeom>
          </p:spPr>
        </p:pic>
        <p:pic>
          <p:nvPicPr>
            <p:cNvPr id="10" name="圖片 9">
              <a:extLst>
                <a:ext uri="{FF2B5EF4-FFF2-40B4-BE49-F238E27FC236}">
                  <a16:creationId xmlns:a16="http://schemas.microsoft.com/office/drawing/2014/main" id="{01CA439B-88E0-48DF-AB9D-94AB3CFC15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90203" y="2874433"/>
              <a:ext cx="2171770" cy="1659232"/>
            </a:xfrm>
            <a:prstGeom prst="rect">
              <a:avLst/>
            </a:prstGeom>
          </p:spPr>
        </p:pic>
      </p:grpSp>
      <p:grpSp>
        <p:nvGrpSpPr>
          <p:cNvPr id="11" name="群組 10">
            <a:extLst>
              <a:ext uri="{FF2B5EF4-FFF2-40B4-BE49-F238E27FC236}">
                <a16:creationId xmlns:a16="http://schemas.microsoft.com/office/drawing/2014/main" id="{939EBA3F-60B0-4532-921E-585A0089C759}"/>
              </a:ext>
            </a:extLst>
          </p:cNvPr>
          <p:cNvGrpSpPr/>
          <p:nvPr/>
        </p:nvGrpSpPr>
        <p:grpSpPr>
          <a:xfrm>
            <a:off x="2986256" y="2795314"/>
            <a:ext cx="846944" cy="1705526"/>
            <a:chOff x="392301" y="1510362"/>
            <a:chExt cx="1366649" cy="2752075"/>
          </a:xfrm>
        </p:grpSpPr>
        <p:pic>
          <p:nvPicPr>
            <p:cNvPr id="13" name="圖片 2" descr="一張含有 文字, 監視器, 螢幕, 螢幕擷取畫面 的圖片&#10;&#10;自動產生的描述">
              <a:extLst>
                <a:ext uri="{FF2B5EF4-FFF2-40B4-BE49-F238E27FC236}">
                  <a16:creationId xmlns:a16="http://schemas.microsoft.com/office/drawing/2014/main" id="{0B77F65C-BE1D-4B95-8B2E-E8024ED5BC1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9574" y="1523854"/>
              <a:ext cx="1251958" cy="2699039"/>
            </a:xfrm>
            <a:prstGeom prst="roundRect">
              <a:avLst>
                <a:gd name="adj" fmla="val 13453"/>
              </a:avLst>
            </a:prstGeom>
            <a:solidFill>
              <a:srgbClr val="F7F8FB"/>
            </a:solidFill>
            <a:ln>
              <a:noFill/>
            </a:ln>
            <a:effectLst>
              <a:outerShdw blurRad="63500" dist="152400" dir="8100000" algn="tr" rotWithShape="0">
                <a:srgbClr val="09000C">
                  <a:alpha val="77000"/>
                </a:srgbClr>
              </a:outerShdw>
            </a:effectLst>
          </p:spPr>
        </p:pic>
        <p:pic>
          <p:nvPicPr>
            <p:cNvPr id="15" name="圖片 14">
              <a:extLst>
                <a:ext uri="{FF2B5EF4-FFF2-40B4-BE49-F238E27FC236}">
                  <a16:creationId xmlns:a16="http://schemas.microsoft.com/office/drawing/2014/main" id="{2A384ACB-405F-48C2-9301-93302B81BB5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2301" y="1510362"/>
              <a:ext cx="1366649" cy="2752075"/>
            </a:xfrm>
            <a:prstGeom prst="rect">
              <a:avLst/>
            </a:prstGeom>
          </p:spPr>
        </p:pic>
      </p:grpSp>
      <p:grpSp>
        <p:nvGrpSpPr>
          <p:cNvPr id="17" name="群組 16">
            <a:extLst>
              <a:ext uri="{FF2B5EF4-FFF2-40B4-BE49-F238E27FC236}">
                <a16:creationId xmlns:a16="http://schemas.microsoft.com/office/drawing/2014/main" id="{6D887B8F-101B-4401-9560-A874F8F73F38}"/>
              </a:ext>
            </a:extLst>
          </p:cNvPr>
          <p:cNvGrpSpPr/>
          <p:nvPr/>
        </p:nvGrpSpPr>
        <p:grpSpPr>
          <a:xfrm>
            <a:off x="4502292" y="3028199"/>
            <a:ext cx="3184027" cy="2080182"/>
            <a:chOff x="4754879" y="2273495"/>
            <a:chExt cx="4167371" cy="2714348"/>
          </a:xfrm>
        </p:grpSpPr>
        <p:pic>
          <p:nvPicPr>
            <p:cNvPr id="18" name="圖片 17">
              <a:extLst>
                <a:ext uri="{FF2B5EF4-FFF2-40B4-BE49-F238E27FC236}">
                  <a16:creationId xmlns:a16="http://schemas.microsoft.com/office/drawing/2014/main" id="{80493A20-78D8-49F3-B8E7-88A82993A67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54879" y="2273495"/>
              <a:ext cx="4167371" cy="2714348"/>
            </a:xfrm>
            <a:prstGeom prst="rect">
              <a:avLst/>
            </a:prstGeom>
          </p:spPr>
        </p:pic>
        <p:sp>
          <p:nvSpPr>
            <p:cNvPr id="19" name="矩形 18">
              <a:extLst>
                <a:ext uri="{FF2B5EF4-FFF2-40B4-BE49-F238E27FC236}">
                  <a16:creationId xmlns:a16="http://schemas.microsoft.com/office/drawing/2014/main" id="{203BFE17-6AD3-46D4-AAC0-63CC83725D93}"/>
                </a:ext>
              </a:extLst>
            </p:cNvPr>
            <p:cNvSpPr/>
            <p:nvPr/>
          </p:nvSpPr>
          <p:spPr>
            <a:xfrm>
              <a:off x="4810573" y="2326752"/>
              <a:ext cx="4063552" cy="238581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0" name="圖片 19" descr="一張含有 文字, 室內, 電子用品, 顯示 的圖片&#10;&#10;自動產生的描述">
              <a:extLst>
                <a:ext uri="{FF2B5EF4-FFF2-40B4-BE49-F238E27FC236}">
                  <a16:creationId xmlns:a16="http://schemas.microsoft.com/office/drawing/2014/main" id="{A42804B6-8AE7-4DD3-B540-EA395DDE1E9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8671" t="5501" r="9010" b="11855"/>
            <a:stretch/>
          </p:blipFill>
          <p:spPr>
            <a:xfrm>
              <a:off x="4810573" y="2321042"/>
              <a:ext cx="4063552" cy="2345159"/>
            </a:xfrm>
            <a:prstGeom prst="rect">
              <a:avLst/>
            </a:prstGeom>
            <a:effectLst/>
          </p:spPr>
        </p:pic>
      </p:grpSp>
      <p:pic>
        <p:nvPicPr>
          <p:cNvPr id="21" name="圖片 20" descr="一張含有 文字, 電子用品, 影像 的圖片&#10;&#10;自動產生的描述">
            <a:extLst>
              <a:ext uri="{FF2B5EF4-FFF2-40B4-BE49-F238E27FC236}">
                <a16:creationId xmlns:a16="http://schemas.microsoft.com/office/drawing/2014/main" id="{D08BAB30-DD85-4CC9-92BA-3270584CCF9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55349" y="2944401"/>
            <a:ext cx="1310662" cy="1304109"/>
          </a:xfrm>
          <a:prstGeom prst="roundRect">
            <a:avLst>
              <a:gd name="adj" fmla="val 20398"/>
            </a:avLst>
          </a:prstGeom>
          <a:noFill/>
          <a:ln>
            <a:noFill/>
          </a:ln>
          <a:effectLst>
            <a:outerShdw blurRad="76200" dist="50800" dir="8100000" algn="tr" rotWithShape="0">
              <a:srgbClr val="09000C">
                <a:alpha val="53000"/>
              </a:srgbClr>
            </a:outerShdw>
          </a:effectLst>
        </p:spPr>
      </p:pic>
      <p:pic>
        <p:nvPicPr>
          <p:cNvPr id="22" name="圖片 21">
            <a:extLst>
              <a:ext uri="{FF2B5EF4-FFF2-40B4-BE49-F238E27FC236}">
                <a16:creationId xmlns:a16="http://schemas.microsoft.com/office/drawing/2014/main" id="{DE1954DD-5655-4FBF-8D75-D26E4A1E8C2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452940" y="1402347"/>
            <a:ext cx="996924" cy="598155"/>
          </a:xfrm>
          <a:prstGeom prst="roundRect">
            <a:avLst>
              <a:gd name="adj" fmla="val 14474"/>
            </a:avLst>
          </a:prstGeom>
          <a:ln>
            <a:noFill/>
          </a:ln>
          <a:effectLst>
            <a:outerShdw blurRad="254000" dist="139700" dir="8100000" algn="tr" rotWithShape="0">
              <a:srgbClr val="09000C">
                <a:alpha val="50000"/>
              </a:srgbClr>
            </a:outerShdw>
          </a:effectLst>
          <a:scene3d>
            <a:camera prst="orthographicFront"/>
            <a:lightRig rig="contrasting" dir="t">
              <a:rot lat="0" lon="0" rev="4200000"/>
            </a:lightRig>
          </a:scene3d>
          <a:sp3d prstMaterial="plastic">
            <a:contourClr>
              <a:srgbClr val="969696"/>
            </a:contourClr>
          </a:sp3d>
        </p:spPr>
      </p:pic>
      <p:sp>
        <p:nvSpPr>
          <p:cNvPr id="27" name="文字方塊 26">
            <a:extLst>
              <a:ext uri="{FF2B5EF4-FFF2-40B4-BE49-F238E27FC236}">
                <a16:creationId xmlns:a16="http://schemas.microsoft.com/office/drawing/2014/main" id="{BB1D6BFE-4001-3C41-A8E1-9376C096CBDF}"/>
              </a:ext>
            </a:extLst>
          </p:cNvPr>
          <p:cNvSpPr txBox="1"/>
          <p:nvPr/>
        </p:nvSpPr>
        <p:spPr>
          <a:xfrm>
            <a:off x="483585" y="2157344"/>
            <a:ext cx="3477741" cy="646331"/>
          </a:xfrm>
          <a:prstGeom prst="rect">
            <a:avLst/>
          </a:prstGeom>
          <a:noFill/>
        </p:spPr>
        <p:txBody>
          <a:bodyPr wrap="square">
            <a:spAutoFit/>
          </a:bodyPr>
          <a:lstStyle/>
          <a:p>
            <a:r>
              <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QVR Pro Client 用戶端軟體可安裝於 Mac ®、Windows ®系統、與行動裝置， 讓您透過各種不同裝置靈活運用，隨時監看掌握全局。</a:t>
            </a:r>
          </a:p>
        </p:txBody>
      </p:sp>
      <p:sp>
        <p:nvSpPr>
          <p:cNvPr id="28" name="文字方塊 27">
            <a:extLst>
              <a:ext uri="{FF2B5EF4-FFF2-40B4-BE49-F238E27FC236}">
                <a16:creationId xmlns:a16="http://schemas.microsoft.com/office/drawing/2014/main" id="{04F00A8B-6E5E-D84A-99D2-1F3657B9564C}"/>
              </a:ext>
            </a:extLst>
          </p:cNvPr>
          <p:cNvSpPr txBox="1"/>
          <p:nvPr/>
        </p:nvSpPr>
        <p:spPr>
          <a:xfrm>
            <a:off x="4387032" y="2168391"/>
            <a:ext cx="4459779" cy="646331"/>
          </a:xfrm>
          <a:prstGeom prst="rect">
            <a:avLst/>
          </a:prstGeom>
          <a:noFill/>
        </p:spPr>
        <p:txBody>
          <a:bodyPr wrap="square">
            <a:spAutoFit/>
          </a:bodyPr>
          <a:lstStyle/>
          <a:p>
            <a:r>
              <a:rPr lang="en" altLang="zh-TW" sz="12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QVR Viewer </a:t>
            </a:r>
            <a:r>
              <a:rPr lang="zh-TW" altLang="en-US" sz="12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是 </a:t>
            </a:r>
            <a:r>
              <a:rPr lang="en" altLang="zh-TW" sz="12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Apple TV® </a:t>
            </a:r>
            <a:r>
              <a:rPr lang="zh-TW" altLang="en-US" sz="12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的 </a:t>
            </a:r>
            <a:r>
              <a:rPr lang="en" altLang="zh-TW" sz="12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App</a:t>
            </a:r>
            <a:r>
              <a:rPr lang="zh-TW" altLang="en" sz="12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a:t>
            </a:r>
            <a:r>
              <a:rPr lang="zh-TW" altLang="en-US" sz="12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讓您可輕鬆即時監控或回放 </a:t>
            </a:r>
            <a:r>
              <a:rPr lang="en"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NAS </a:t>
            </a:r>
            <a:r>
              <a:rPr lang="zh-TW" altLang="en-US" sz="12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的攝影機影像。您可以透過時間軸或日曆搜尋播放特定時間點的錄影影像。</a:t>
            </a:r>
            <a:endPar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49120089"/>
      </p:ext>
    </p:extLst>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54446705-2BE6-420D-B9E7-3BA6A6912EEA}"/>
              </a:ext>
            </a:extLst>
          </p:cNvPr>
          <p:cNvGrpSpPr/>
          <p:nvPr/>
        </p:nvGrpSpPr>
        <p:grpSpPr>
          <a:xfrm>
            <a:off x="433834" y="2068666"/>
            <a:ext cx="3670096" cy="2887836"/>
            <a:chOff x="464022" y="1952198"/>
            <a:chExt cx="3873807" cy="3048127"/>
          </a:xfrm>
        </p:grpSpPr>
        <p:sp>
          <p:nvSpPr>
            <p:cNvPr id="21" name="圓角矩形 15">
              <a:extLst>
                <a:ext uri="{FF2B5EF4-FFF2-40B4-BE49-F238E27FC236}">
                  <a16:creationId xmlns:a16="http://schemas.microsoft.com/office/drawing/2014/main" id="{38EDF853-8E87-4D35-9450-C77A6A9D6C42}"/>
                </a:ext>
              </a:extLst>
            </p:cNvPr>
            <p:cNvSpPr/>
            <p:nvPr/>
          </p:nvSpPr>
          <p:spPr>
            <a:xfrm>
              <a:off x="868022" y="3600357"/>
              <a:ext cx="3432057" cy="576064"/>
            </a:xfrm>
            <a:prstGeom prst="round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 name="圓角矩形 15">
              <a:extLst>
                <a:ext uri="{FF2B5EF4-FFF2-40B4-BE49-F238E27FC236}">
                  <a16:creationId xmlns:a16="http://schemas.microsoft.com/office/drawing/2014/main" id="{FE44DE80-4D35-453F-BE0B-5DCEEBCA8302}"/>
                </a:ext>
              </a:extLst>
            </p:cNvPr>
            <p:cNvSpPr/>
            <p:nvPr/>
          </p:nvSpPr>
          <p:spPr>
            <a:xfrm>
              <a:off x="868022" y="2799938"/>
              <a:ext cx="3432057" cy="576064"/>
            </a:xfrm>
            <a:prstGeom prst="round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 name="圓角矩形 15">
              <a:extLst>
                <a:ext uri="{FF2B5EF4-FFF2-40B4-BE49-F238E27FC236}">
                  <a16:creationId xmlns:a16="http://schemas.microsoft.com/office/drawing/2014/main" id="{A8E24DB3-9DA9-4A99-AA13-018159790568}"/>
                </a:ext>
              </a:extLst>
            </p:cNvPr>
            <p:cNvSpPr/>
            <p:nvPr/>
          </p:nvSpPr>
          <p:spPr>
            <a:xfrm>
              <a:off x="868022" y="2013457"/>
              <a:ext cx="3432057" cy="576064"/>
            </a:xfrm>
            <a:prstGeom prst="round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 name="圓角矩形 15">
              <a:extLst>
                <a:ext uri="{FF2B5EF4-FFF2-40B4-BE49-F238E27FC236}">
                  <a16:creationId xmlns:a16="http://schemas.microsoft.com/office/drawing/2014/main" id="{43F6FDCD-73A7-4FF8-8532-5360CA0E695C}"/>
                </a:ext>
              </a:extLst>
            </p:cNvPr>
            <p:cNvSpPr/>
            <p:nvPr/>
          </p:nvSpPr>
          <p:spPr>
            <a:xfrm>
              <a:off x="868022" y="4391948"/>
              <a:ext cx="3432057" cy="576064"/>
            </a:xfrm>
            <a:prstGeom prst="round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 name="TextBox 21">
              <a:extLst>
                <a:ext uri="{FF2B5EF4-FFF2-40B4-BE49-F238E27FC236}">
                  <a16:creationId xmlns:a16="http://schemas.microsoft.com/office/drawing/2014/main" id="{32DA0096-8F43-453D-8849-F40A8239ABD1}"/>
                </a:ext>
              </a:extLst>
            </p:cNvPr>
            <p:cNvSpPr txBox="1"/>
            <p:nvPr/>
          </p:nvSpPr>
          <p:spPr>
            <a:xfrm>
              <a:off x="1235674" y="2048530"/>
              <a:ext cx="3102155" cy="552262"/>
            </a:xfrm>
            <a:prstGeom prst="rect">
              <a:avLst/>
            </a:prstGeom>
            <a:noFill/>
          </p:spPr>
          <p:txBody>
            <a:bodyPr wrap="square" rtlCol="0" anchor="t">
              <a:spAutoFit/>
            </a:bodyPr>
            <a:lstStyle/>
            <a:p>
              <a:r>
                <a:rPr lang="zh-CN" altLang="en-US">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使用</a:t>
              </a:r>
              <a:r>
                <a:rPr lang="en-US" altLang="en-US">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 Cinema28 </a:t>
              </a:r>
              <a:r>
                <a:rPr lang="zh-CN" altLang="en-US">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串流多媒體至</a:t>
              </a:r>
              <a:endParaRPr lang="en-US" altLang="zh-CN">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p>
              <a:r>
                <a:rPr lang="zh-CN" altLang="en-US">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各影音播放裝置</a:t>
              </a:r>
              <a:endParaRPr lang="en-US" altLang="en-US">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pic>
          <p:nvPicPr>
            <p:cNvPr id="8" name="圖片 7" descr="Cinema28_512.png">
              <a:extLst>
                <a:ext uri="{FF2B5EF4-FFF2-40B4-BE49-F238E27FC236}">
                  <a16:creationId xmlns:a16="http://schemas.microsoft.com/office/drawing/2014/main" id="{8DDBD78A-7373-4B71-98FF-C7F76587869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5669" y="1952198"/>
              <a:ext cx="635000" cy="635000"/>
            </a:xfrm>
            <a:prstGeom prst="rect">
              <a:avLst/>
            </a:prstGeom>
            <a:effectLst>
              <a:outerShdw blurRad="50800" dist="38100" dir="2700000" algn="tl" rotWithShape="0">
                <a:prstClr val="black">
                  <a:alpha val="40000"/>
                </a:prstClr>
              </a:outerShdw>
            </a:effectLst>
          </p:spPr>
        </p:pic>
        <p:pic>
          <p:nvPicPr>
            <p:cNvPr id="16" name="Shape 328">
              <a:extLst>
                <a:ext uri="{FF2B5EF4-FFF2-40B4-BE49-F238E27FC236}">
                  <a16:creationId xmlns:a16="http://schemas.microsoft.com/office/drawing/2014/main" id="{5E4E37F9-0569-42AA-97F5-90C1A9D4C6E7}"/>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15669" y="2791227"/>
              <a:ext cx="635000" cy="628246"/>
            </a:xfrm>
            <a:prstGeom prst="rect">
              <a:avLst/>
            </a:prstGeom>
            <a:noFill/>
            <a:ln>
              <a:noFill/>
            </a:ln>
          </p:spPr>
        </p:pic>
        <p:sp>
          <p:nvSpPr>
            <p:cNvPr id="18" name="TextBox 21">
              <a:extLst>
                <a:ext uri="{FF2B5EF4-FFF2-40B4-BE49-F238E27FC236}">
                  <a16:creationId xmlns:a16="http://schemas.microsoft.com/office/drawing/2014/main" id="{AB3C5785-5D01-4746-9C43-E6273D2B4A4C}"/>
                </a:ext>
              </a:extLst>
            </p:cNvPr>
            <p:cNvSpPr txBox="1"/>
            <p:nvPr/>
          </p:nvSpPr>
          <p:spPr>
            <a:xfrm>
              <a:off x="1235674" y="2835011"/>
              <a:ext cx="3014071" cy="552262"/>
            </a:xfrm>
            <a:prstGeom prst="rect">
              <a:avLst/>
            </a:prstGeom>
            <a:noFill/>
          </p:spPr>
          <p:txBody>
            <a:bodyPr wrap="square" rtlCol="0" anchor="t">
              <a:spAutoFit/>
            </a:bodyPr>
            <a:lstStyle/>
            <a:p>
              <a:r>
                <a:rPr lang="zh-CN" altLang="en-US"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使用</a:t>
              </a:r>
              <a:r>
                <a:rPr lang="en-US" altLang="en-US"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 Plex </a:t>
              </a:r>
              <a:r>
                <a:rPr lang="zh-CN" altLang="en-US"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串流</a:t>
              </a:r>
              <a:r>
                <a:rPr lang="en-US" altLang="zh-CN"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a:t>
              </a:r>
              <a:r>
                <a:rPr lang="zh-TW" altLang="en-US"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轉檔</a:t>
              </a:r>
              <a:r>
                <a:rPr lang="zh-CN" altLang="en-US"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多媒體至</a:t>
              </a:r>
              <a:endParaRPr lang="en-US" altLang="zh-CN"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p>
              <a:r>
                <a:rPr lang="zh-CN" altLang="en-US"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各影音播放裝置</a:t>
              </a:r>
              <a:endParaRPr lang="en-US" altLang="en-US"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22" name="TextBox 21">
              <a:extLst>
                <a:ext uri="{FF2B5EF4-FFF2-40B4-BE49-F238E27FC236}">
                  <a16:creationId xmlns:a16="http://schemas.microsoft.com/office/drawing/2014/main" id="{5940CA16-A3C2-42D7-A9F3-02ED17603551}"/>
                </a:ext>
              </a:extLst>
            </p:cNvPr>
            <p:cNvSpPr txBox="1"/>
            <p:nvPr/>
          </p:nvSpPr>
          <p:spPr>
            <a:xfrm>
              <a:off x="1235674" y="3635430"/>
              <a:ext cx="3064405" cy="552262"/>
            </a:xfrm>
            <a:prstGeom prst="rect">
              <a:avLst/>
            </a:prstGeom>
            <a:noFill/>
          </p:spPr>
          <p:txBody>
            <a:bodyPr wrap="square" rtlCol="0" anchor="t">
              <a:spAutoFit/>
            </a:bodyPr>
            <a:lstStyle/>
            <a:p>
              <a:r>
                <a:rPr lang="zh-TW" altLang="en-US">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在 </a:t>
              </a:r>
              <a:r>
                <a:rPr lang="en-US" altLang="zh-TW">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Apple TV/Fire TV/Roku/</a:t>
              </a:r>
            </a:p>
            <a:p>
              <a:r>
                <a:rPr lang="en-US" altLang="zh-TW">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Android TV </a:t>
              </a:r>
              <a:r>
                <a:rPr lang="zh-TW" altLang="en-US">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透過 </a:t>
              </a:r>
              <a:r>
                <a:rPr lang="en-US" altLang="zh-TW" err="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Qmedia</a:t>
              </a:r>
              <a:r>
                <a:rPr lang="en-US" altLang="zh-TW">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 </a:t>
              </a:r>
              <a:r>
                <a:rPr lang="zh-TW" altLang="en-US">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播放</a:t>
              </a:r>
              <a:endParaRPr lang="en-US" altLang="en-US">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pic>
          <p:nvPicPr>
            <p:cNvPr id="23" name="圖形 13">
              <a:extLst>
                <a:ext uri="{FF2B5EF4-FFF2-40B4-BE49-F238E27FC236}">
                  <a16:creationId xmlns:a16="http://schemas.microsoft.com/office/drawing/2014/main" id="{CD97B3D1-03C0-4B93-8490-E4355F46091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64022" y="3419473"/>
              <a:ext cx="925733" cy="921708"/>
            </a:xfrm>
            <a:prstGeom prst="rect">
              <a:avLst/>
            </a:prstGeom>
          </p:spPr>
        </p:pic>
        <p:sp>
          <p:nvSpPr>
            <p:cNvPr id="33" name="TextBox 21">
              <a:extLst>
                <a:ext uri="{FF2B5EF4-FFF2-40B4-BE49-F238E27FC236}">
                  <a16:creationId xmlns:a16="http://schemas.microsoft.com/office/drawing/2014/main" id="{AF2E7738-6CAD-42BB-AC48-065C0BB020BF}"/>
                </a:ext>
              </a:extLst>
            </p:cNvPr>
            <p:cNvSpPr txBox="1"/>
            <p:nvPr/>
          </p:nvSpPr>
          <p:spPr>
            <a:xfrm>
              <a:off x="1235674" y="4427021"/>
              <a:ext cx="3064405" cy="552262"/>
            </a:xfrm>
            <a:prstGeom prst="rect">
              <a:avLst/>
            </a:prstGeom>
            <a:noFill/>
          </p:spPr>
          <p:txBody>
            <a:bodyPr wrap="square" rtlCol="0" anchor="t">
              <a:spAutoFit/>
            </a:bodyPr>
            <a:lstStyle/>
            <a:p>
              <a:r>
                <a:rPr lang="en-US" altLang="zh-TW" err="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QuMagie</a:t>
              </a:r>
              <a:r>
                <a:rPr lang="en-US" altLang="zh-TW">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 AI </a:t>
              </a:r>
              <a:r>
                <a:rPr lang="zh-TW" altLang="en-US">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智慧相簿，自動人臉辨識及物件分類</a:t>
              </a:r>
              <a:endParaRPr lang="en-US" altLang="en-US">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pic>
          <p:nvPicPr>
            <p:cNvPr id="34" name="圖片 14" descr="一張含有 向量圖形 的圖片&#10;&#10;描述是以高可信度產生">
              <a:extLst>
                <a:ext uri="{FF2B5EF4-FFF2-40B4-BE49-F238E27FC236}">
                  <a16:creationId xmlns:a16="http://schemas.microsoft.com/office/drawing/2014/main" id="{136F4A43-A52C-43ED-BABB-AA8C4FD128A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9363" y="4383237"/>
              <a:ext cx="617088" cy="617088"/>
            </a:xfrm>
            <a:prstGeom prst="rect">
              <a:avLst/>
            </a:prstGeom>
            <a:effectLst>
              <a:outerShdw blurRad="50800" dist="38100" dir="2700000" algn="tl" rotWithShape="0">
                <a:prstClr val="black">
                  <a:alpha val="40000"/>
                </a:prstClr>
              </a:outerShdw>
            </a:effectLst>
          </p:spPr>
        </p:pic>
      </p:grpSp>
      <p:pic>
        <p:nvPicPr>
          <p:cNvPr id="36" name="Picture 2">
            <a:extLst>
              <a:ext uri="{FF2B5EF4-FFF2-40B4-BE49-F238E27FC236}">
                <a16:creationId xmlns:a16="http://schemas.microsoft.com/office/drawing/2014/main" id="{2A1D178D-8701-4154-BBF3-09F98F5B5AE7}"/>
              </a:ext>
            </a:extLst>
          </p:cNvPr>
          <p:cNvPicPr>
            <a:picLocks noChangeAspect="1"/>
          </p:cNvPicPr>
          <p:nvPr/>
        </p:nvPicPr>
        <p:blipFill>
          <a:blip r:embed="rId7"/>
          <a:stretch>
            <a:fillRect/>
          </a:stretch>
        </p:blipFill>
        <p:spPr>
          <a:xfrm>
            <a:off x="5017156" y="874168"/>
            <a:ext cx="3462702" cy="2388996"/>
          </a:xfrm>
          <a:prstGeom prst="rect">
            <a:avLst/>
          </a:prstGeom>
        </p:spPr>
      </p:pic>
      <p:sp>
        <p:nvSpPr>
          <p:cNvPr id="19" name="標題 1" hidden="1">
            <a:extLst>
              <a:ext uri="{FF2B5EF4-FFF2-40B4-BE49-F238E27FC236}">
                <a16:creationId xmlns:a16="http://schemas.microsoft.com/office/drawing/2014/main" id="{EF29F4D9-E699-7446-B48F-A00FD553CDF2}"/>
              </a:ext>
            </a:extLst>
          </p:cNvPr>
          <p:cNvSpPr txBox="1">
            <a:spLocks/>
          </p:cNvSpPr>
          <p:nvPr/>
        </p:nvSpPr>
        <p:spPr>
          <a:xfrm>
            <a:off x="124385" y="140964"/>
            <a:ext cx="8895230" cy="987332"/>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zh-TW" altLang="en-US" sz="3200" dirty="0">
                <a:solidFill>
                  <a:schemeClr val="bg1"/>
                </a:solidFill>
                <a:latin typeface="Arial" panose="020B0604020202020204" pitchFamily="34" charset="0"/>
                <a:ea typeface="微軟正黑體" panose="020B0604030504040204" pitchFamily="34" charset="-120"/>
                <a:sym typeface="Arial" panose="020B0604020202020204" pitchFamily="34" charset="0"/>
              </a:rPr>
              <a:t>影音串流，作為多媒體伺服器也很合適</a:t>
            </a:r>
          </a:p>
        </p:txBody>
      </p:sp>
      <p:sp>
        <p:nvSpPr>
          <p:cNvPr id="20" name="文字方塊 19">
            <a:extLst>
              <a:ext uri="{FF2B5EF4-FFF2-40B4-BE49-F238E27FC236}">
                <a16:creationId xmlns:a16="http://schemas.microsoft.com/office/drawing/2014/main" id="{33399EE6-F048-D74B-8B01-6160B46811E6}"/>
              </a:ext>
            </a:extLst>
          </p:cNvPr>
          <p:cNvSpPr txBox="1"/>
          <p:nvPr/>
        </p:nvSpPr>
        <p:spPr>
          <a:xfrm>
            <a:off x="664142" y="1055290"/>
            <a:ext cx="4043325" cy="903645"/>
          </a:xfrm>
          <a:prstGeom prst="rect">
            <a:avLst/>
          </a:prstGeom>
          <a:noFill/>
        </p:spPr>
        <p:txBody>
          <a:bodyPr wrap="square">
            <a:spAutoFit/>
          </a:bodyPr>
          <a:lstStyle/>
          <a:p>
            <a:pPr>
              <a:lnSpc>
                <a:spcPct val="130000"/>
              </a:lnSpc>
            </a:pPr>
            <a:r>
              <a:rPr lang="zh-TW" altLang="en-US" b="0" i="0" dirty="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各種多媒體檔案可以輕鬆集中儲存，如照片、音樂及影片檔案。在手機、平板或電視上都可欣賞 </a:t>
            </a:r>
            <a:r>
              <a:rPr lang="en" altLang="zh-TW" b="0" i="0" dirty="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NAS </a:t>
            </a:r>
            <a:r>
              <a:rPr lang="zh-TW" altLang="en-US" b="0" i="0" dirty="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中的影音收藏。</a:t>
            </a:r>
            <a:endPar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 name="標題 2">
            <a:extLst>
              <a:ext uri="{FF2B5EF4-FFF2-40B4-BE49-F238E27FC236}">
                <a16:creationId xmlns:a16="http://schemas.microsoft.com/office/drawing/2014/main" id="{2533FC5B-0B69-4DC0-B076-B26F24319A96}"/>
              </a:ext>
            </a:extLst>
          </p:cNvPr>
          <p:cNvSpPr>
            <a:spLocks noGrp="1"/>
          </p:cNvSpPr>
          <p:nvPr>
            <p:ph type="title"/>
          </p:nvPr>
        </p:nvSpPr>
        <p:spPr>
          <a:xfrm>
            <a:off x="533635" y="265500"/>
            <a:ext cx="8076730" cy="572700"/>
          </a:xfrm>
        </p:spPr>
        <p:txBody>
          <a:bodyPr/>
          <a:lstStyle/>
          <a:p>
            <a:r>
              <a:rPr lang="zh-TW" altLang="en-US" sz="3600" dirty="0">
                <a:solidFill>
                  <a:schemeClr val="bg1"/>
                </a:solidFill>
                <a:latin typeface="Arial" panose="020B0604020202020204" pitchFamily="34" charset="0"/>
                <a:ea typeface="微軟正黑體" panose="020B0604030504040204" pitchFamily="34" charset="-120"/>
                <a:sym typeface="Arial" panose="020B0604020202020204" pitchFamily="34" charset="0"/>
              </a:rPr>
              <a:t>影音串流，作為多媒體伺服器也很合適</a:t>
            </a:r>
          </a:p>
        </p:txBody>
      </p:sp>
      <p:pic>
        <p:nvPicPr>
          <p:cNvPr id="35" name="圖片 8">
            <a:extLst>
              <a:ext uri="{FF2B5EF4-FFF2-40B4-BE49-F238E27FC236}">
                <a16:creationId xmlns:a16="http://schemas.microsoft.com/office/drawing/2014/main" id="{C1A30250-F67B-4F0C-89DD-5BEBDBEB9C2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48700" y="2571750"/>
            <a:ext cx="4778121" cy="2503064"/>
          </a:xfrm>
          <a:prstGeom prst="rect">
            <a:avLst/>
          </a:prstGeom>
        </p:spPr>
      </p:pic>
    </p:spTree>
    <p:extLst>
      <p:ext uri="{BB962C8B-B14F-4D97-AF65-F5344CB8AC3E}">
        <p14:creationId xmlns:p14="http://schemas.microsoft.com/office/powerpoint/2010/main" val="611543390"/>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r>
              <a:rPr lang="zh-TW" altLang="en-US" sz="2800" dirty="0">
                <a:solidFill>
                  <a:schemeClr val="bg1"/>
                </a:solidFill>
                <a:latin typeface="Arial" panose="020B0604020202020204" pitchFamily="34" charset="0"/>
                <a:ea typeface="微軟正黑體" panose="020B0604030504040204" pitchFamily="34" charset="-120"/>
                <a:sym typeface="Arial" panose="020B0604020202020204" pitchFamily="34" charset="0"/>
              </a:rPr>
              <a:t>在多雲、多台 </a:t>
            </a:r>
            <a:r>
              <a:rPr lang="en" altLang="zh-TW" sz="2800" dirty="0">
                <a:solidFill>
                  <a:schemeClr val="bg1"/>
                </a:solidFill>
                <a:latin typeface="Arial" panose="020B0604020202020204" pitchFamily="34" charset="0"/>
                <a:ea typeface="微軟正黑體" panose="020B0604030504040204" pitchFamily="34" charset="-120"/>
                <a:sym typeface="Arial" panose="020B0604020202020204" pitchFamily="34" charset="0"/>
              </a:rPr>
              <a:t>NAS </a:t>
            </a:r>
            <a:r>
              <a:rPr lang="zh-TW" altLang="en-US" sz="2800" dirty="0">
                <a:solidFill>
                  <a:schemeClr val="bg1"/>
                </a:solidFill>
                <a:latin typeface="Arial" panose="020B0604020202020204" pitchFamily="34" charset="0"/>
                <a:ea typeface="微軟正黑體" panose="020B0604030504040204" pitchFamily="34" charset="-120"/>
                <a:sym typeface="Arial" panose="020B0604020202020204" pitchFamily="34" charset="0"/>
              </a:rPr>
              <a:t>及各應用程式間自定義自動化工作流，協助節省工作流的時間、人力和成本</a:t>
            </a:r>
            <a:endParaRPr lang="zh-TW" altLang="en-US" sz="280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804333" y="1395917"/>
            <a:ext cx="192273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36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Qmiix</a:t>
            </a:r>
            <a:endParaRPr lang="en-US" altLang="zh-TW" sz="36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gn="ctr"/>
            <a:r>
              <a:rPr lang="zh-TW" alt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跨平台工作流自動化解決方案</a:t>
            </a:r>
            <a:endPar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8" name="圖片 7">
            <a:extLst>
              <a:ext uri="{FF2B5EF4-FFF2-40B4-BE49-F238E27FC236}">
                <a16:creationId xmlns:a16="http://schemas.microsoft.com/office/drawing/2014/main" id="{74CCE5A5-8D4A-4B9E-B2C7-6A29FDEF434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20315" y="1311495"/>
            <a:ext cx="1270021" cy="1270021"/>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3" name="圖片 3">
            <a:extLst>
              <a:ext uri="{FF2B5EF4-FFF2-40B4-BE49-F238E27FC236}">
                <a16:creationId xmlns:a16="http://schemas.microsoft.com/office/drawing/2014/main" id="{904921A7-43F1-42F9-B9DA-CA2FCC6B1FA6}"/>
              </a:ext>
            </a:extLst>
          </p:cNvPr>
          <p:cNvPicPr>
            <a:picLocks noChangeAspect="1"/>
          </p:cNvPicPr>
          <p:nvPr/>
        </p:nvPicPr>
        <p:blipFill>
          <a:blip r:embed="rId4"/>
          <a:stretch>
            <a:fillRect/>
          </a:stretch>
        </p:blipFill>
        <p:spPr>
          <a:xfrm>
            <a:off x="4390336" y="1056250"/>
            <a:ext cx="4829175" cy="4060902"/>
          </a:xfrm>
          <a:prstGeom prst="rect">
            <a:avLst/>
          </a:prstGeom>
        </p:spPr>
      </p:pic>
      <p:sp>
        <p:nvSpPr>
          <p:cNvPr id="7" name="文字方塊 6">
            <a:extLst>
              <a:ext uri="{FF2B5EF4-FFF2-40B4-BE49-F238E27FC236}">
                <a16:creationId xmlns:a16="http://schemas.microsoft.com/office/drawing/2014/main" id="{BB4389E7-3A9E-164B-B187-9CA219EF529C}"/>
              </a:ext>
            </a:extLst>
          </p:cNvPr>
          <p:cNvSpPr txBox="1"/>
          <p:nvPr/>
        </p:nvSpPr>
        <p:spPr>
          <a:xfrm>
            <a:off x="653172" y="2960830"/>
            <a:ext cx="3670336" cy="1259127"/>
          </a:xfrm>
          <a:prstGeom prst="rect">
            <a:avLst/>
          </a:prstGeom>
          <a:noFill/>
        </p:spPr>
        <p:txBody>
          <a:bodyPr wrap="square">
            <a:spAutoFit/>
          </a:bodyPr>
          <a:lstStyle/>
          <a:p>
            <a:pPr>
              <a:lnSpc>
                <a:spcPct val="110000"/>
              </a:lnSpc>
            </a:pPr>
            <a:r>
              <a:rPr lang="en"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Qmiix </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能串接並自動化 </a:t>
            </a:r>
            <a:r>
              <a:rPr lang="en"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QNAP NAS</a:t>
            </a:r>
            <a:r>
              <a:rPr lang="zh-TW" altLang="en"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雲服務、社交網路及通訊軟體間的工作流，簡化備份、發文及事件通知等例行任務。</a:t>
            </a:r>
            <a:r>
              <a:rPr lang="en"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Qmiix </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提供高效的溝通渠道及彈性化的多雲備份環境，提升中小型企業及協作團隊的生產力。</a:t>
            </a:r>
          </a:p>
        </p:txBody>
      </p:sp>
    </p:spTree>
    <p:extLst>
      <p:ext uri="{BB962C8B-B14F-4D97-AF65-F5344CB8AC3E}">
        <p14:creationId xmlns:p14="http://schemas.microsoft.com/office/powerpoint/2010/main" val="3834088611"/>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AB98A306-B0FC-42D0-8E78-8423E7502595}"/>
              </a:ext>
            </a:extLst>
          </p:cNvPr>
          <p:cNvSpPr/>
          <p:nvPr/>
        </p:nvSpPr>
        <p:spPr>
          <a:xfrm>
            <a:off x="2054179" y="2045796"/>
            <a:ext cx="6999153" cy="3097704"/>
          </a:xfrm>
          <a:prstGeom prst="rect">
            <a:avLst/>
          </a:prstGeom>
          <a:solidFill>
            <a:srgbClr val="F7F8FB"/>
          </a:solidFill>
          <a:ln>
            <a:noFill/>
          </a:ln>
          <a:effectLst>
            <a:outerShdw blurRad="152400" dist="177800" dir="8100000" algn="tr" rotWithShape="0">
              <a:srgbClr val="09000C">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r>
              <a:rPr lang="zh-TW" altLang="en-US" sz="3200">
                <a:solidFill>
                  <a:schemeClr val="bg1"/>
                </a:solidFill>
                <a:latin typeface="Arial" panose="020B0604020202020204" pitchFamily="34" charset="0"/>
                <a:ea typeface="微軟正黑體" panose="020B0604030504040204" pitchFamily="34" charset="-120"/>
                <a:sym typeface="Arial" panose="020B0604020202020204" pitchFamily="34" charset="0"/>
              </a:rPr>
              <a:t>個人及團隊協作都好用的</a:t>
            </a:r>
            <a:r>
              <a:rPr lang="en-US" altLang="zh-TW" sz="3200">
                <a:solidFill>
                  <a:schemeClr val="bg1"/>
                </a:solidFill>
                <a:latin typeface="Arial" panose="020B0604020202020204" pitchFamily="34" charset="0"/>
                <a:ea typeface="微軟正黑體" panose="020B0604030504040204" pitchFamily="34" charset="-120"/>
                <a:sym typeface="Arial" panose="020B0604020202020204" pitchFamily="34" charset="0"/>
              </a:rPr>
              <a:t> </a:t>
            </a:r>
            <a:br>
              <a:rPr lang="en-US" altLang="zh-TW" sz="3200">
                <a:solidFill>
                  <a:schemeClr val="bg1"/>
                </a:solidFill>
                <a:latin typeface="Arial" panose="020B0604020202020204" pitchFamily="34" charset="0"/>
                <a:ea typeface="微軟正黑體" panose="020B0604030504040204" pitchFamily="34" charset="-120"/>
                <a:sym typeface="Arial" panose="020B0604020202020204" pitchFamily="34" charset="0"/>
              </a:rPr>
            </a:br>
            <a:r>
              <a:rPr lang="en-US" altLang="zh-TW" sz="3200" err="1">
                <a:solidFill>
                  <a:schemeClr val="bg1"/>
                </a:solidFill>
                <a:latin typeface="Arial" panose="020B0604020202020204" pitchFamily="34" charset="0"/>
                <a:ea typeface="微軟正黑體" panose="020B0604030504040204" pitchFamily="34" charset="-120"/>
                <a:sym typeface="Arial" panose="020B0604020202020204" pitchFamily="34" charset="0"/>
              </a:rPr>
              <a:t>Qsync</a:t>
            </a:r>
            <a:r>
              <a:rPr lang="en-US" altLang="zh-TW" sz="32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3200">
                <a:solidFill>
                  <a:schemeClr val="bg1"/>
                </a:solidFill>
                <a:latin typeface="Arial" panose="020B0604020202020204" pitchFamily="34" charset="0"/>
                <a:ea typeface="微軟正黑體" panose="020B0604030504040204" pitchFamily="34" charset="-120"/>
                <a:sym typeface="Arial" panose="020B0604020202020204" pitchFamily="34" charset="0"/>
              </a:rPr>
              <a:t>跨裝置檔案同步技術</a:t>
            </a:r>
            <a:endParaRPr lang="zh-TW" altLang="en-US" sz="3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671655" y="1371181"/>
            <a:ext cx="73685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dirty="0" err="1">
                <a:solidFill>
                  <a:schemeClr val="tx1"/>
                </a:solidFill>
                <a:latin typeface="Arial" panose="020B0604020202020204" pitchFamily="34" charset="0"/>
                <a:ea typeface="微軟正黑體" panose="020B0604030504040204" pitchFamily="34" charset="-120"/>
                <a:sym typeface="Arial" panose="020B0604020202020204" pitchFamily="34" charset="0"/>
              </a:rPr>
              <a:t>Qsync</a:t>
            </a:r>
            <a:r>
              <a:rPr lang="en-US" altLang="zh-TW"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讓您方便地在 </a:t>
            </a:r>
            <a:r>
              <a:rPr lang="en-US" altLang="zh-TW"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QNAP NAS </a:t>
            </a:r>
            <a:r>
              <a:rPr lang="zh-TW" altLang="en-US" sz="1600" dirty="0">
                <a:solidFill>
                  <a:schemeClr val="tx1"/>
                </a:solidFill>
                <a:latin typeface="Arial" panose="020B0604020202020204" pitchFamily="34" charset="0"/>
                <a:ea typeface="微軟正黑體" panose="020B0604030504040204" pitchFamily="34" charset="-120"/>
                <a:sym typeface="Arial" panose="020B0604020202020204" pitchFamily="34" charset="0"/>
              </a:rPr>
              <a:t>及綁定裝置間進行即時檔案同步，適用於桌機、筆電與行動裝置。您可在所有裝置上存取最新資料，並輕鬆分享給工作團隊或家庭成員。</a:t>
            </a:r>
            <a:endParaRPr lang="en-US" sz="160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7" name="圖片 7">
            <a:extLst>
              <a:ext uri="{FF2B5EF4-FFF2-40B4-BE49-F238E27FC236}">
                <a16:creationId xmlns:a16="http://schemas.microsoft.com/office/drawing/2014/main" id="{30BA6A3A-6C1B-4AA1-AB04-FB7340A12721}"/>
              </a:ext>
            </a:extLst>
          </p:cNvPr>
          <p:cNvPicPr>
            <a:picLocks noChangeAspect="1"/>
          </p:cNvPicPr>
          <p:nvPr/>
        </p:nvPicPr>
        <p:blipFill>
          <a:blip r:embed="rId3"/>
          <a:stretch>
            <a:fillRect/>
          </a:stretch>
        </p:blipFill>
        <p:spPr>
          <a:xfrm>
            <a:off x="2363141" y="2752707"/>
            <a:ext cx="6157644" cy="2240321"/>
          </a:xfrm>
          <a:prstGeom prst="rect">
            <a:avLst/>
          </a:prstGeom>
        </p:spPr>
      </p:pic>
      <p:pic>
        <p:nvPicPr>
          <p:cNvPr id="19" name="圖片 18">
            <a:extLst>
              <a:ext uri="{FF2B5EF4-FFF2-40B4-BE49-F238E27FC236}">
                <a16:creationId xmlns:a16="http://schemas.microsoft.com/office/drawing/2014/main" id="{F8CE64A9-F2A4-4D5F-A651-967DE694CA9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40716" y="166469"/>
            <a:ext cx="983931" cy="983931"/>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8" name="文字方塊 7">
            <a:extLst>
              <a:ext uri="{FF2B5EF4-FFF2-40B4-BE49-F238E27FC236}">
                <a16:creationId xmlns:a16="http://schemas.microsoft.com/office/drawing/2014/main" id="{0565FE6D-DF80-7845-A85E-E4B3FE1852C2}"/>
              </a:ext>
            </a:extLst>
          </p:cNvPr>
          <p:cNvSpPr txBox="1"/>
          <p:nvPr/>
        </p:nvSpPr>
        <p:spPr>
          <a:xfrm>
            <a:off x="2363141" y="2179470"/>
            <a:ext cx="2442257" cy="523220"/>
          </a:xfrm>
          <a:prstGeom prst="rect">
            <a:avLst/>
          </a:prstGeom>
          <a:noFill/>
        </p:spPr>
        <p:txBody>
          <a:bodyPr wrap="square">
            <a:spAutoFit/>
          </a:bodyPr>
          <a:lstStyle/>
          <a:p>
            <a:pPr marL="180000" indent="-180000" algn="ctr" fontAlgn="base">
              <a:buFont typeface="Arial" panose="020B0604020202020204" pitchFamily="34" charset="0"/>
              <a:buChar char="•"/>
            </a:pPr>
            <a:r>
              <a:rPr lang="zh-TW" altLang="en-US" b="0" i="0" dirty="0">
                <a:solidFill>
                  <a:srgbClr val="202020"/>
                </a:solidFill>
                <a:effectLst/>
                <a:latin typeface="Arial" panose="020B0604020202020204" pitchFamily="34" charset="0"/>
                <a:ea typeface="微軟正黑體" panose="020B0604030504040204" pitchFamily="34" charset="-120"/>
                <a:sym typeface="Arial" panose="020B0604020202020204" pitchFamily="34" charset="0"/>
              </a:rPr>
              <a:t>集中管理綁定裝置，提升安全性及管理效率</a:t>
            </a:r>
          </a:p>
        </p:txBody>
      </p:sp>
      <p:sp>
        <p:nvSpPr>
          <p:cNvPr id="10" name="文字方塊 9">
            <a:extLst>
              <a:ext uri="{FF2B5EF4-FFF2-40B4-BE49-F238E27FC236}">
                <a16:creationId xmlns:a16="http://schemas.microsoft.com/office/drawing/2014/main" id="{8960905F-1F16-1342-AE34-181500807A55}"/>
              </a:ext>
            </a:extLst>
          </p:cNvPr>
          <p:cNvSpPr txBox="1"/>
          <p:nvPr/>
        </p:nvSpPr>
        <p:spPr>
          <a:xfrm>
            <a:off x="6044681" y="2178972"/>
            <a:ext cx="2901413" cy="523220"/>
          </a:xfrm>
          <a:prstGeom prst="rect">
            <a:avLst/>
          </a:prstGeom>
          <a:noFill/>
        </p:spPr>
        <p:txBody>
          <a:bodyPr wrap="square">
            <a:spAutoFit/>
          </a:bodyPr>
          <a:lstStyle/>
          <a:p>
            <a:pPr marL="180000" indent="-180000">
              <a:buFont typeface="Arial" panose="020B0604020202020204" pitchFamily="34" charset="0"/>
              <a:buChar char="•"/>
            </a:pPr>
            <a:r>
              <a:rPr lang="zh-TW" altLang="en-US">
                <a:latin typeface="Arial" panose="020B0604020202020204" pitchFamily="34" charset="0"/>
                <a:ea typeface="微軟正黑體" panose="020B0604030504040204" pitchFamily="34" charset="-120"/>
                <a:sym typeface="Arial" panose="020B0604020202020204" pitchFamily="34" charset="0"/>
              </a:rPr>
              <a:t>使用 Hybrid Backup Sync 同步檔案到其他 NAS 或雲端</a:t>
            </a:r>
          </a:p>
        </p:txBody>
      </p:sp>
      <p:sp>
        <p:nvSpPr>
          <p:cNvPr id="12" name="文字方塊 11">
            <a:extLst>
              <a:ext uri="{FF2B5EF4-FFF2-40B4-BE49-F238E27FC236}">
                <a16:creationId xmlns:a16="http://schemas.microsoft.com/office/drawing/2014/main" id="{0695087B-6FB6-9546-A967-9C8E06F80D56}"/>
              </a:ext>
            </a:extLst>
          </p:cNvPr>
          <p:cNvSpPr txBox="1"/>
          <p:nvPr/>
        </p:nvSpPr>
        <p:spPr>
          <a:xfrm>
            <a:off x="4456117" y="4186909"/>
            <a:ext cx="1371600" cy="738664"/>
          </a:xfrm>
          <a:prstGeom prst="rect">
            <a:avLst/>
          </a:prstGeom>
          <a:noFill/>
        </p:spPr>
        <p:txBody>
          <a:bodyPr wrap="square">
            <a:spAutoFit/>
          </a:bodyPr>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NAS </a:t>
            </a:r>
            <a:r>
              <a:rPr lang="zh-TW" altLang="en-US">
                <a:latin typeface="Arial" panose="020B0604020202020204" pitchFamily="34" charset="0"/>
                <a:ea typeface="微軟正黑體" panose="020B0604030504040204" pitchFamily="34" charset="-120"/>
                <a:sym typeface="Arial" panose="020B0604020202020204" pitchFamily="34" charset="0"/>
              </a:rPr>
              <a:t>安裝Qsync Central</a:t>
            </a:r>
            <a:endParaRPr lang="en-US" altLang="zh-TW">
              <a:latin typeface="Arial" panose="020B0604020202020204" pitchFamily="34" charset="0"/>
              <a:ea typeface="微軟正黑體" panose="020B0604030504040204" pitchFamily="34" charset="-120"/>
              <a:sym typeface="Arial" panose="020B0604020202020204" pitchFamily="34" charset="0"/>
            </a:endParaRPr>
          </a:p>
          <a:p>
            <a:pPr algn="ctr"/>
            <a:r>
              <a:rPr lang="en-US" altLang="zh-TW">
                <a:latin typeface="Arial" panose="020B0604020202020204" pitchFamily="34" charset="0"/>
                <a:ea typeface="微軟正黑體" panose="020B0604030504040204" pitchFamily="34" charset="-120"/>
                <a:sym typeface="Arial" panose="020B0604020202020204" pitchFamily="34" charset="0"/>
              </a:rPr>
              <a:t>App</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 name="文字方塊 12">
            <a:extLst>
              <a:ext uri="{FF2B5EF4-FFF2-40B4-BE49-F238E27FC236}">
                <a16:creationId xmlns:a16="http://schemas.microsoft.com/office/drawing/2014/main" id="{1657F71E-7F08-A749-9E84-D3833E706FB1}"/>
              </a:ext>
            </a:extLst>
          </p:cNvPr>
          <p:cNvSpPr txBox="1"/>
          <p:nvPr/>
        </p:nvSpPr>
        <p:spPr>
          <a:xfrm>
            <a:off x="676806" y="2552322"/>
            <a:ext cx="1277122" cy="1923604"/>
          </a:xfrm>
          <a:prstGeom prst="rect">
            <a:avLst/>
          </a:prstGeom>
          <a:noFill/>
        </p:spPr>
        <p:txBody>
          <a:bodyPr wrap="square" rtlCol="0">
            <a:spAutoFit/>
          </a:bodyPr>
          <a:lstStyle/>
          <a:p>
            <a:pPr marL="90488" indent="-90488">
              <a:spcBef>
                <a:spcPts val="1200"/>
              </a:spcBef>
              <a:buFont typeface="Arial" panose="020B0604020202020204" pitchFamily="34" charset="0"/>
              <a:buChar char="•"/>
            </a:pPr>
            <a:r>
              <a:rPr lang="zh-TW" altLang="en-US" sz="1100" dirty="0">
                <a:latin typeface="Arial" panose="020B0604020202020204" pitchFamily="34" charset="0"/>
                <a:ea typeface="微軟正黑體" panose="020B0604030504040204" pitchFamily="34" charset="-120"/>
                <a:sym typeface="Arial" panose="020B0604020202020204" pitchFamily="34" charset="0"/>
              </a:rPr>
              <a:t>中央控管設定模式與使用者自訂模式彈性配置</a:t>
            </a:r>
            <a:endParaRPr lang="en-US" altLang="zh-TW" sz="1100" dirty="0">
              <a:latin typeface="Arial" panose="020B0604020202020204" pitchFamily="34" charset="0"/>
              <a:ea typeface="微軟正黑體" panose="020B0604030504040204" pitchFamily="34" charset="-120"/>
              <a:sym typeface="Arial" panose="020B0604020202020204" pitchFamily="34" charset="0"/>
            </a:endParaRPr>
          </a:p>
          <a:p>
            <a:pPr marL="90488" indent="-90488">
              <a:spcBef>
                <a:spcPts val="1200"/>
              </a:spcBef>
              <a:buFont typeface="Arial" panose="020B0604020202020204" pitchFamily="34" charset="0"/>
              <a:buChar char="•"/>
            </a:pPr>
            <a:r>
              <a:rPr lang="zh-TW" altLang="en-US" sz="1100" dirty="0">
                <a:latin typeface="Arial" panose="020B0604020202020204" pitchFamily="34" charset="0"/>
                <a:ea typeface="微軟正黑體" panose="020B0604030504040204" pitchFamily="34" charset="-120"/>
                <a:sym typeface="Arial" panose="020B0604020202020204" pitchFamily="34" charset="0"/>
              </a:rPr>
              <a:t>高達 </a:t>
            </a:r>
            <a:r>
              <a:rPr lang="en-US" altLang="zh-TW" sz="1100" dirty="0">
                <a:latin typeface="Arial" panose="020B0604020202020204" pitchFamily="34" charset="0"/>
                <a:ea typeface="微軟正黑體" panose="020B0604030504040204" pitchFamily="34" charset="-120"/>
                <a:sym typeface="Arial" panose="020B0604020202020204" pitchFamily="34" charset="0"/>
              </a:rPr>
              <a:t>64 </a:t>
            </a:r>
            <a:r>
              <a:rPr lang="zh-TW" altLang="en-US" sz="1100" dirty="0">
                <a:latin typeface="Arial" panose="020B0604020202020204" pitchFamily="34" charset="0"/>
                <a:ea typeface="微軟正黑體" panose="020B0604030504040204" pitchFamily="34" charset="-120"/>
                <a:sym typeface="Arial" panose="020B0604020202020204" pitchFamily="34" charset="0"/>
              </a:rPr>
              <a:t>個版本控制、隨時回溯資料</a:t>
            </a:r>
            <a:endParaRPr lang="en-US" altLang="zh-TW" sz="1100" dirty="0">
              <a:latin typeface="Arial" panose="020B0604020202020204" pitchFamily="34" charset="0"/>
              <a:ea typeface="微軟正黑體" panose="020B0604030504040204" pitchFamily="34" charset="-120"/>
              <a:sym typeface="Arial" panose="020B0604020202020204" pitchFamily="34" charset="0"/>
            </a:endParaRPr>
          </a:p>
          <a:p>
            <a:pPr marL="90488" indent="-90488">
              <a:spcBef>
                <a:spcPts val="1200"/>
              </a:spcBef>
              <a:buFont typeface="Arial" panose="020B0604020202020204" pitchFamily="34" charset="0"/>
              <a:buChar char="•"/>
            </a:pPr>
            <a:r>
              <a:rPr lang="zh-TW" altLang="en-US" sz="1100" dirty="0">
                <a:latin typeface="Arial" panose="020B0604020202020204" pitchFamily="34" charset="0"/>
                <a:ea typeface="微軟正黑體" panose="020B0604030504040204" pitchFamily="34" charset="-120"/>
                <a:sym typeface="Arial" panose="020B0604020202020204" pitchFamily="34" charset="0"/>
              </a:rPr>
              <a:t>遠端抹除機制可刪除遺失設備裡的同步檔案</a:t>
            </a:r>
          </a:p>
        </p:txBody>
      </p:sp>
    </p:spTree>
    <p:extLst>
      <p:ext uri="{BB962C8B-B14F-4D97-AF65-F5344CB8AC3E}">
        <p14:creationId xmlns:p14="http://schemas.microsoft.com/office/powerpoint/2010/main" val="2378934059"/>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6" name="圖片 5" descr="一張含有 電子用品, 電路 的圖片&#10;&#10;自動產生的描述">
            <a:extLst>
              <a:ext uri="{FF2B5EF4-FFF2-40B4-BE49-F238E27FC236}">
                <a16:creationId xmlns:a16="http://schemas.microsoft.com/office/drawing/2014/main" id="{064BF3FF-BEA0-47C4-B271-2C38348667A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flipH="1">
            <a:off x="5270237" y="1672254"/>
            <a:ext cx="3620262" cy="2709246"/>
          </a:xfrm>
          <a:prstGeom prst="rect">
            <a:avLst/>
          </a:prstGeom>
          <a:effectLst>
            <a:softEdge rad="635000"/>
          </a:effectLst>
        </p:spPr>
      </p:pic>
      <p:sp>
        <p:nvSpPr>
          <p:cNvPr id="573" name="Google Shape;573;p48"/>
          <p:cNvSpPr txBox="1">
            <a:spLocks noGrp="1"/>
          </p:cNvSpPr>
          <p:nvPr>
            <p:ph type="title"/>
          </p:nvPr>
        </p:nvSpPr>
        <p:spPr>
          <a:prstGeom prst="rect">
            <a:avLst/>
          </a:prstGeom>
        </p:spPr>
        <p:txBody>
          <a:bodyPr spcFirstLastPara="1" wrap="square" lIns="91425" tIns="91425" rIns="91425" bIns="91425" anchor="t" anchorCtr="0">
            <a:noAutofit/>
          </a:bodyPr>
          <a:lstStyle/>
          <a:p>
            <a:pPr algn="l"/>
            <a:r>
              <a:rPr lang="zh-TW" altLang="en-US" dirty="0">
                <a:latin typeface="Arial" panose="020B0604020202020204" pitchFamily="34" charset="0"/>
                <a:sym typeface="Arial" panose="020B0604020202020204" pitchFamily="34" charset="0"/>
              </a:rPr>
              <a:t>天生聰穎擁有 </a:t>
            </a:r>
            <a:r>
              <a:rPr lang="af-ZA" dirty="0">
                <a:latin typeface="Arial" panose="020B0604020202020204" pitchFamily="34" charset="0"/>
                <a:sym typeface="Arial" panose="020B0604020202020204" pitchFamily="34" charset="0"/>
              </a:rPr>
              <a:t>NPU</a:t>
            </a:r>
            <a:r>
              <a:rPr lang="af-ZA" altLang="zh-TW" dirty="0">
                <a:latin typeface="Arial" panose="020B0604020202020204" pitchFamily="34" charset="0"/>
                <a:sym typeface="Arial" panose="020B0604020202020204" pitchFamily="34" charset="0"/>
              </a:rPr>
              <a:t> AI</a:t>
            </a:r>
            <a:r>
              <a:rPr lang="zh-TW" altLang="en-US">
                <a:latin typeface="Arial" panose="020B0604020202020204" pitchFamily="34" charset="0"/>
                <a:sym typeface="Arial" panose="020B0604020202020204" pitchFamily="34" charset="0"/>
              </a:rPr>
              <a:t> </a:t>
            </a:r>
            <a:r>
              <a:rPr lang="zh-TW" altLang="en-US" dirty="0">
                <a:latin typeface="Arial" panose="020B0604020202020204" pitchFamily="34" charset="0"/>
                <a:sym typeface="Arial" panose="020B0604020202020204" pitchFamily="34" charset="0"/>
              </a:rPr>
              <a:t>加速</a:t>
            </a:r>
            <a:br>
              <a:rPr lang="zh-TW" altLang="en-US" dirty="0">
                <a:latin typeface="Arial" panose="020B0604020202020204" pitchFamily="34" charset="0"/>
                <a:sym typeface="Arial" panose="020B0604020202020204" pitchFamily="34" charset="0"/>
              </a:rPr>
            </a:br>
            <a:r>
              <a:rPr lang="en-US" altLang="zh-TW" sz="2400" dirty="0">
                <a:latin typeface="Arial" panose="020B0604020202020204" pitchFamily="34" charset="0"/>
                <a:sym typeface="Arial" panose="020B0604020202020204" pitchFamily="34" charset="0"/>
              </a:rPr>
              <a:t>(</a:t>
            </a:r>
            <a:r>
              <a:rPr lang="af-ZA" sz="2400" dirty="0">
                <a:latin typeface="Arial" panose="020B0604020202020204" pitchFamily="34" charset="0"/>
                <a:sym typeface="Arial" panose="020B0604020202020204" pitchFamily="34" charset="0"/>
              </a:rPr>
              <a:t>Neural network Processing Unit)</a:t>
            </a:r>
            <a:br>
              <a:rPr lang="af-ZA" dirty="0">
                <a:latin typeface="Arial" panose="020B0604020202020204" pitchFamily="34" charset="0"/>
                <a:sym typeface="Arial" panose="020B0604020202020204" pitchFamily="34" charset="0"/>
              </a:rPr>
            </a:br>
            <a:r>
              <a:rPr lang="zh-TW" altLang="en-US" dirty="0">
                <a:latin typeface="Arial" panose="020B0604020202020204" pitchFamily="34" charset="0"/>
                <a:sym typeface="Arial" panose="020B0604020202020204" pitchFamily="34" charset="0"/>
              </a:rPr>
              <a:t>神經網路處理器</a:t>
            </a:r>
            <a:br>
              <a:rPr lang="zh-TW" altLang="en-US" dirty="0">
                <a:latin typeface="Arial" panose="020B0604020202020204" pitchFamily="34" charset="0"/>
                <a:sym typeface="Arial" panose="020B0604020202020204" pitchFamily="34" charset="0"/>
              </a:rPr>
            </a:br>
            <a:endParaRPr lang="zh-TW" altLang="en-US" dirty="0">
              <a:latin typeface="Arial" panose="020B0604020202020204" pitchFamily="34" charset="0"/>
              <a:sym typeface="Arial" panose="020B0604020202020204" pitchFamily="34" charset="0"/>
            </a:endParaRPr>
          </a:p>
        </p:txBody>
      </p:sp>
      <p:pic>
        <p:nvPicPr>
          <p:cNvPr id="18" name="圖片 17">
            <a:extLst>
              <a:ext uri="{FF2B5EF4-FFF2-40B4-BE49-F238E27FC236}">
                <a16:creationId xmlns:a16="http://schemas.microsoft.com/office/drawing/2014/main" id="{3092140A-9097-42F3-A577-3B42B4F8368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972409" y="2179788"/>
            <a:ext cx="928598" cy="928598"/>
          </a:xfrm>
          <a:prstGeom prst="rect">
            <a:avLst/>
          </a:prstGeom>
        </p:spPr>
      </p:pic>
      <p:sp>
        <p:nvSpPr>
          <p:cNvPr id="2" name="箭號: 向右 1">
            <a:extLst>
              <a:ext uri="{FF2B5EF4-FFF2-40B4-BE49-F238E27FC236}">
                <a16:creationId xmlns:a16="http://schemas.microsoft.com/office/drawing/2014/main" id="{35BC6D9A-B212-4DEB-8FB0-7D9DFABED089}"/>
              </a:ext>
            </a:extLst>
          </p:cNvPr>
          <p:cNvSpPr/>
          <p:nvPr/>
        </p:nvSpPr>
        <p:spPr>
          <a:xfrm rot="16200000">
            <a:off x="6074109" y="335156"/>
            <a:ext cx="2219714" cy="3073403"/>
          </a:xfrm>
          <a:prstGeom prst="rightArrow">
            <a:avLst>
              <a:gd name="adj1" fmla="val 60790"/>
              <a:gd name="adj2" fmla="val 43649"/>
            </a:avLst>
          </a:prstGeom>
          <a:gradFill>
            <a:gsLst>
              <a:gs pos="543">
                <a:srgbClr val="4FD1FF">
                  <a:alpha val="0"/>
                </a:srgbClr>
              </a:gs>
              <a:gs pos="15000">
                <a:srgbClr val="5DF5F9">
                  <a:alpha val="14000"/>
                </a:srgbClr>
              </a:gs>
              <a:gs pos="96000">
                <a:srgbClr val="34E392"/>
              </a:gs>
              <a:gs pos="85000">
                <a:srgbClr val="43E59C"/>
              </a:gs>
            </a:gsLst>
            <a:lin ang="0" scaled="0"/>
          </a:gradFill>
          <a:ln>
            <a:noFill/>
          </a:ln>
          <a:effectLst>
            <a:outerShdw blurRad="177800" dist="165100" dir="5400000" algn="ctr" rotWithShape="0">
              <a:schemeClr val="accent3">
                <a:lumMod val="75000"/>
              </a:schemeClr>
            </a:outerShdw>
            <a:softEdge rad="0"/>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 name="文字方塊 3">
            <a:extLst>
              <a:ext uri="{FF2B5EF4-FFF2-40B4-BE49-F238E27FC236}">
                <a16:creationId xmlns:a16="http://schemas.microsoft.com/office/drawing/2014/main" id="{C985DA5D-F14F-4D12-A688-CDFE1EAB4025}"/>
              </a:ext>
            </a:extLst>
          </p:cNvPr>
          <p:cNvSpPr txBox="1"/>
          <p:nvPr/>
        </p:nvSpPr>
        <p:spPr>
          <a:xfrm>
            <a:off x="5941937" y="1314410"/>
            <a:ext cx="2498345" cy="830997"/>
          </a:xfrm>
          <a:prstGeom prst="rect">
            <a:avLst/>
          </a:prstGeom>
          <a:noFill/>
        </p:spPr>
        <p:txBody>
          <a:bodyPr wrap="square" lIns="91440" tIns="45720" rIns="91440" bIns="45720" rtlCol="0" anchor="t">
            <a:spAutoFit/>
          </a:bodyPr>
          <a:lstStyle/>
          <a:p>
            <a:pPr algn="ctr"/>
            <a:r>
              <a:rPr lang="en-US" sz="2400" b="1" dirty="0">
                <a:solidFill>
                  <a:srgbClr val="2D1633"/>
                </a:solidFill>
                <a:latin typeface="Arial" panose="020B0604020202020204" pitchFamily="34" charset="0"/>
                <a:ea typeface="微軟正黑體" panose="020B0604030504040204" pitchFamily="34" charset="-120"/>
                <a:sym typeface="Arial" panose="020B0604020202020204" pitchFamily="34" charset="0"/>
              </a:rPr>
              <a:t>AI</a:t>
            </a:r>
            <a:r>
              <a:rPr lang="zh-TW" altLang="en-US" sz="2400" b="1" dirty="0">
                <a:solidFill>
                  <a:srgbClr val="2D1633"/>
                </a:solidFill>
                <a:latin typeface="Arial" panose="020B0604020202020204" pitchFamily="34" charset="0"/>
                <a:ea typeface="微軟正黑體" panose="020B0604030504040204" pitchFamily="34" charset="-120"/>
                <a:sym typeface="Arial" panose="020B0604020202020204" pitchFamily="34" charset="0"/>
              </a:rPr>
              <a:t>人臉辨識</a:t>
            </a:r>
          </a:p>
          <a:p>
            <a:pPr algn="ctr"/>
            <a:r>
              <a:rPr lang="zh-TW" altLang="en-US" sz="2400" b="1" dirty="0">
                <a:solidFill>
                  <a:srgbClr val="2D1633"/>
                </a:solidFill>
                <a:latin typeface="Arial" panose="020B0604020202020204" pitchFamily="34" charset="0"/>
                <a:ea typeface="微軟正黑體" panose="020B0604030504040204" pitchFamily="34" charset="-120"/>
                <a:sym typeface="Arial" panose="020B0604020202020204" pitchFamily="34" charset="0"/>
              </a:rPr>
              <a:t>速度提升</a:t>
            </a:r>
            <a:r>
              <a:rPr lang="en-US" altLang="zh-TW" sz="2400" b="1" dirty="0">
                <a:solidFill>
                  <a:srgbClr val="2D1633"/>
                </a:solidFill>
                <a:latin typeface="Arial" panose="020B0604020202020204" pitchFamily="34" charset="0"/>
                <a:ea typeface="微軟正黑體" panose="020B0604030504040204" pitchFamily="34" charset="-120"/>
                <a:sym typeface="Arial" panose="020B0604020202020204" pitchFamily="34" charset="0"/>
              </a:rPr>
              <a:t>6</a:t>
            </a:r>
            <a:r>
              <a:rPr lang="zh-TW" altLang="en-US" sz="2400" b="1" dirty="0">
                <a:solidFill>
                  <a:srgbClr val="2D1633"/>
                </a:solidFill>
                <a:latin typeface="Arial" panose="020B0604020202020204" pitchFamily="34" charset="0"/>
                <a:ea typeface="微軟正黑體" panose="020B0604030504040204" pitchFamily="34" charset="-120"/>
                <a:sym typeface="Arial" panose="020B0604020202020204" pitchFamily="34" charset="0"/>
              </a:rPr>
              <a:t>倍</a:t>
            </a:r>
          </a:p>
        </p:txBody>
      </p:sp>
      <p:pic>
        <p:nvPicPr>
          <p:cNvPr id="7" name="圖片 6" hidden="1">
            <a:extLst>
              <a:ext uri="{FF2B5EF4-FFF2-40B4-BE49-F238E27FC236}">
                <a16:creationId xmlns:a16="http://schemas.microsoft.com/office/drawing/2014/main" id="{3624A3E4-236D-4761-B701-4F66AAD74D1B}"/>
              </a:ext>
            </a:extLst>
          </p:cNvPr>
          <p:cNvPicPr>
            <a:picLocks noChangeAspect="1"/>
          </p:cNvPicPr>
          <p:nvPr/>
        </p:nvPicPr>
        <p:blipFill>
          <a:blip r:embed="rId6"/>
          <a:stretch>
            <a:fillRect/>
          </a:stretch>
        </p:blipFill>
        <p:spPr>
          <a:xfrm>
            <a:off x="4005551" y="5378573"/>
            <a:ext cx="3073404" cy="1518833"/>
          </a:xfrm>
          <a:prstGeom prst="rect">
            <a:avLst/>
          </a:prstGeom>
        </p:spPr>
      </p:pic>
      <p:sp>
        <p:nvSpPr>
          <p:cNvPr id="11" name="文字方塊 10">
            <a:extLst>
              <a:ext uri="{FF2B5EF4-FFF2-40B4-BE49-F238E27FC236}">
                <a16:creationId xmlns:a16="http://schemas.microsoft.com/office/drawing/2014/main" id="{D73A51DE-C0BC-487B-B19B-1E58A5598570}"/>
              </a:ext>
            </a:extLst>
          </p:cNvPr>
          <p:cNvSpPr txBox="1"/>
          <p:nvPr/>
        </p:nvSpPr>
        <p:spPr>
          <a:xfrm>
            <a:off x="720000" y="3680768"/>
            <a:ext cx="3218174" cy="10221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300"/>
              </a:spcBef>
            </a:pPr>
            <a:r>
              <a:rPr lang="zh-TW" altLang="en-US"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神經網路示意圖</a:t>
            </a:r>
            <a:endParaRPr 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300"/>
              </a:spcBef>
            </a:pP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透過獨立的神經網路處理器，運行影像識別</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AI</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模型，讓圖像分類運算更迅捷</a:t>
            </a:r>
            <a:endPar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 name="文字方塊 11">
            <a:extLst>
              <a:ext uri="{FF2B5EF4-FFF2-40B4-BE49-F238E27FC236}">
                <a16:creationId xmlns:a16="http://schemas.microsoft.com/office/drawing/2014/main" id="{A0BFCA65-42DC-481E-94F8-4AF0AB9A7BC0}"/>
              </a:ext>
            </a:extLst>
          </p:cNvPr>
          <p:cNvSpPr txBox="1"/>
          <p:nvPr/>
        </p:nvSpPr>
        <p:spPr>
          <a:xfrm>
            <a:off x="720000" y="2012392"/>
            <a:ext cx="3218174" cy="1620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300"/>
              </a:spcBef>
            </a:pPr>
            <a:r>
              <a:rPr lang="en-US" alt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TS-433</a:t>
            </a:r>
            <a:r>
              <a:rPr lang="zh-TW" altLang="en-US"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內建神經網路處理器</a:t>
            </a:r>
            <a:endParaRPr 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300"/>
              </a:spcBef>
            </a:pP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TS-x33</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系列支援 </a:t>
            </a:r>
            <a:r>
              <a:rPr lang="en-US" altLang="zh-TW"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QuMagie</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智慧相簿，較同級機種 </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AI</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人臉辨識速度提升</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6</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倍，</a:t>
            </a:r>
            <a:r>
              <a:rPr lang="en-US" altLang="zh-TW"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QuMagie</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AI</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總體效能提升，加速你的智慧生活</a:t>
            </a:r>
          </a:p>
        </p:txBody>
      </p:sp>
      <p:pic>
        <p:nvPicPr>
          <p:cNvPr id="15" name="圖片 14">
            <a:extLst>
              <a:ext uri="{FF2B5EF4-FFF2-40B4-BE49-F238E27FC236}">
                <a16:creationId xmlns:a16="http://schemas.microsoft.com/office/drawing/2014/main" id="{F8AD0F0D-FA34-43EA-95A5-F542A93822B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565894" y="3660637"/>
            <a:ext cx="3647705" cy="1325332"/>
          </a:xfrm>
          <a:prstGeom prst="rect">
            <a:avLst/>
          </a:prstGeom>
        </p:spPr>
      </p:pic>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2" descr="一張含有 文字, 螢幕擷取畫面, 停車, 儀錶 的圖片&#10;&#10;自動產生的描述">
            <a:extLst>
              <a:ext uri="{FF2B5EF4-FFF2-40B4-BE49-F238E27FC236}">
                <a16:creationId xmlns:a16="http://schemas.microsoft.com/office/drawing/2014/main" id="{D9008590-5FB7-4B4D-8A67-E4940D8E63AC}"/>
              </a:ext>
            </a:extLst>
          </p:cNvPr>
          <p:cNvPicPr>
            <a:picLocks noChangeAspect="1"/>
          </p:cNvPicPr>
          <p:nvPr/>
        </p:nvPicPr>
        <p:blipFill>
          <a:blip r:embed="rId3"/>
          <a:stretch>
            <a:fillRect/>
          </a:stretch>
        </p:blipFill>
        <p:spPr>
          <a:xfrm>
            <a:off x="115175" y="1525306"/>
            <a:ext cx="5730586" cy="4161488"/>
          </a:xfrm>
          <a:prstGeom prst="rect">
            <a:avLst/>
          </a:prstGeom>
        </p:spPr>
      </p:pic>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a:xfrm>
            <a:off x="720000" y="324562"/>
            <a:ext cx="7704000" cy="572700"/>
          </a:xfrm>
        </p:spPr>
        <p:txBody>
          <a:bodyPr/>
          <a:lstStyle/>
          <a:p>
            <a:r>
              <a:rPr lang="zh-TW" altLang="en-US" dirty="0">
                <a:latin typeface="Arial" panose="020B0604020202020204" pitchFamily="34" charset="0"/>
                <a:cs typeface="Arial"/>
                <a:sym typeface="Arial" panose="020B0604020202020204" pitchFamily="34" charset="0"/>
              </a:rPr>
              <a:t>App Center</a:t>
            </a: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3153959" y="929779"/>
            <a:ext cx="36363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豐富多樣的應用程式</a:t>
            </a:r>
            <a:endParaRPr lang="en-US" altLang="zh-TW" sz="24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8" name="圖形 7">
            <a:extLst>
              <a:ext uri="{FF2B5EF4-FFF2-40B4-BE49-F238E27FC236}">
                <a16:creationId xmlns:a16="http://schemas.microsoft.com/office/drawing/2014/main" id="{88064451-9D19-45FE-A3D9-F34ABCA42A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49814" y="417900"/>
            <a:ext cx="952500" cy="952500"/>
          </a:xfrm>
          <a:prstGeom prst="roundRect">
            <a:avLst>
              <a:gd name="adj" fmla="val 16667"/>
            </a:avLst>
          </a:prstGeom>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7" name="矩形 6">
            <a:extLst>
              <a:ext uri="{FF2B5EF4-FFF2-40B4-BE49-F238E27FC236}">
                <a16:creationId xmlns:a16="http://schemas.microsoft.com/office/drawing/2014/main" id="{1904B892-1BC4-45AB-9267-93EF19898E9A}"/>
              </a:ext>
            </a:extLst>
          </p:cNvPr>
          <p:cNvSpPr/>
          <p:nvPr/>
        </p:nvSpPr>
        <p:spPr>
          <a:xfrm>
            <a:off x="-152400" y="3496733"/>
            <a:ext cx="9364133"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 name="文字方塊 2">
            <a:extLst>
              <a:ext uri="{FF2B5EF4-FFF2-40B4-BE49-F238E27FC236}">
                <a16:creationId xmlns:a16="http://schemas.microsoft.com/office/drawing/2014/main" id="{7740723D-0055-4365-95C1-6BE103265081}"/>
              </a:ext>
            </a:extLst>
          </p:cNvPr>
          <p:cNvSpPr txBox="1"/>
          <p:nvPr/>
        </p:nvSpPr>
        <p:spPr>
          <a:xfrm>
            <a:off x="6029727" y="4226122"/>
            <a:ext cx="2999098" cy="261610"/>
          </a:xfrm>
          <a:prstGeom prst="rect">
            <a:avLst/>
          </a:prstGeom>
          <a:noFill/>
        </p:spPr>
        <p:txBody>
          <a:bodyPr wrap="square" rtlCol="0">
            <a:spAutoFit/>
          </a:bodyPr>
          <a:lstStyle/>
          <a:p>
            <a:r>
              <a:rPr lang="en-US" altLang="zh-TW" sz="1100" dirty="0">
                <a:solidFill>
                  <a:schemeClr val="bg1"/>
                </a:solidFill>
                <a:latin typeface="Arial" panose="020B0604020202020204" pitchFamily="34" charset="0"/>
                <a:ea typeface="微軟正黑體" panose="020B0604030504040204" pitchFamily="34" charset="-120"/>
                <a:sym typeface="Arial" panose="020B0604020202020204" pitchFamily="34" charset="0"/>
              </a:rPr>
              <a:t>https://www.qnap.com/zh-tw/app_center/</a:t>
            </a:r>
            <a:endParaRPr lang="zh-TW" altLang="en-US" sz="11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文字方塊 8">
            <a:extLst>
              <a:ext uri="{FF2B5EF4-FFF2-40B4-BE49-F238E27FC236}">
                <a16:creationId xmlns:a16="http://schemas.microsoft.com/office/drawing/2014/main" id="{967BEDC6-EC28-42F9-9809-938529B5A3BA}"/>
              </a:ext>
            </a:extLst>
          </p:cNvPr>
          <p:cNvSpPr txBox="1"/>
          <p:nvPr/>
        </p:nvSpPr>
        <p:spPr>
          <a:xfrm>
            <a:off x="6029727" y="1646767"/>
            <a:ext cx="2721103" cy="2185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US" alt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功能超乎想像</a:t>
            </a:r>
            <a:endParaRPr 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600"/>
              </a:spcBef>
            </a:pP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透過</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QNAP</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APP</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Center</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內含的多樣化應用程式，隨選即安裝擴充</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各式功能。威聯通科技對內不斷精進研發並對外尋求相關應用軟體合作，每分每秒都在進化，在乎使用者的需求，提出各式前瞻創意，是</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QNAP</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於快速變動的</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AI</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時代，唯一不變的堅持。</a:t>
            </a:r>
            <a:endPar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5" name="圖片 4">
            <a:extLst>
              <a:ext uri="{FF2B5EF4-FFF2-40B4-BE49-F238E27FC236}">
                <a16:creationId xmlns:a16="http://schemas.microsoft.com/office/drawing/2014/main" id="{4F45A150-39EC-41ED-A471-8E9AC977B9F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42834" y="1245485"/>
            <a:ext cx="762331" cy="762331"/>
          </a:xfrm>
          <a:prstGeom prst="rect">
            <a:avLst/>
          </a:prstGeom>
        </p:spPr>
      </p:pic>
    </p:spTree>
    <p:extLst>
      <p:ext uri="{BB962C8B-B14F-4D97-AF65-F5344CB8AC3E}">
        <p14:creationId xmlns:p14="http://schemas.microsoft.com/office/powerpoint/2010/main" val="1005156982"/>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3F299EEF-9E14-4E65-88C9-2931149B82D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594383" y="2527241"/>
            <a:ext cx="2333625" cy="2667000"/>
          </a:xfrm>
          <a:prstGeom prst="rect">
            <a:avLst/>
          </a:prstGeom>
        </p:spPr>
      </p:pic>
      <p:pic>
        <p:nvPicPr>
          <p:cNvPr id="4" name="圖片 3">
            <a:extLst>
              <a:ext uri="{FF2B5EF4-FFF2-40B4-BE49-F238E27FC236}">
                <a16:creationId xmlns:a16="http://schemas.microsoft.com/office/drawing/2014/main" id="{5827465B-3E3A-4074-BB18-82EBA2F7576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317693" y="2527241"/>
            <a:ext cx="2217421" cy="2667000"/>
          </a:xfrm>
          <a:prstGeom prst="rect">
            <a:avLst/>
          </a:prstGeom>
        </p:spPr>
      </p:pic>
      <p:sp>
        <p:nvSpPr>
          <p:cNvPr id="14" name="矩形 13">
            <a:extLst>
              <a:ext uri="{FF2B5EF4-FFF2-40B4-BE49-F238E27FC236}">
                <a16:creationId xmlns:a16="http://schemas.microsoft.com/office/drawing/2014/main" id="{F983C955-9D1F-4053-8DCE-4E448F89E4AF}"/>
              </a:ext>
            </a:extLst>
          </p:cNvPr>
          <p:cNvSpPr>
            <a:spLocks noGrp="1" noRot="1" noMove="1" noResize="1" noEditPoints="1" noAdjustHandles="1" noChangeArrowheads="1" noChangeShapeType="1"/>
          </p:cNvSpPr>
          <p:nvPr/>
        </p:nvSpPr>
        <p:spPr>
          <a:xfrm>
            <a:off x="-152400" y="2248432"/>
            <a:ext cx="9364133" cy="5057886"/>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r>
              <a:rPr lang="zh-TW" altLang="en-US">
                <a:latin typeface="Arial" panose="020B0604020202020204" pitchFamily="34" charset="0"/>
                <a:cs typeface="Arial"/>
                <a:sym typeface="Arial" panose="020B0604020202020204" pitchFamily="34" charset="0"/>
              </a:rPr>
              <a:t>建議採購的用戶</a:t>
            </a:r>
          </a:p>
        </p:txBody>
      </p:sp>
      <p:sp>
        <p:nvSpPr>
          <p:cNvPr id="11" name="文字方塊 10">
            <a:extLst>
              <a:ext uri="{FF2B5EF4-FFF2-40B4-BE49-F238E27FC236}">
                <a16:creationId xmlns:a16="http://schemas.microsoft.com/office/drawing/2014/main" id="{EEBF030D-C646-4335-B02E-D86F34054B69}"/>
              </a:ext>
            </a:extLst>
          </p:cNvPr>
          <p:cNvSpPr txBox="1"/>
          <p:nvPr/>
        </p:nvSpPr>
        <p:spPr>
          <a:xfrm>
            <a:off x="522199" y="922052"/>
            <a:ext cx="349612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bg1"/>
                </a:solidFill>
                <a:latin typeface="Arial" panose="020B0604020202020204" pitchFamily="34" charset="0"/>
                <a:ea typeface="微軟正黑體" panose="020B0604030504040204" pitchFamily="34" charset="-120"/>
                <a:sym typeface="Arial" panose="020B0604020202020204" pitchFamily="34" charset="0"/>
              </a:rPr>
              <a:t>TS-433</a:t>
            </a:r>
          </a:p>
          <a:p>
            <a:r>
              <a:rPr lang="zh-TW" altLang="en-US" sz="2400" dirty="0">
                <a:solidFill>
                  <a:schemeClr val="bg1"/>
                </a:solidFill>
                <a:latin typeface="Arial" panose="020B0604020202020204" pitchFamily="34" charset="0"/>
                <a:ea typeface="微軟正黑體" panose="020B0604030504040204" pitchFamily="34" charset="-120"/>
                <a:sym typeface="Arial" panose="020B0604020202020204" pitchFamily="34" charset="0"/>
              </a:rPr>
              <a:t>超值 </a:t>
            </a:r>
            <a:r>
              <a:rPr lang="en-US" sz="2400" dirty="0">
                <a:solidFill>
                  <a:schemeClr val="bg1"/>
                </a:solidFill>
                <a:latin typeface="Arial" panose="020B0604020202020204" pitchFamily="34" charset="0"/>
                <a:ea typeface="微軟正黑體" panose="020B0604030504040204" pitchFamily="34" charset="-120"/>
                <a:sym typeface="Arial" panose="020B0604020202020204" pitchFamily="34" charset="0"/>
              </a:rPr>
              <a:t>2.5GbE 4-bay NAS</a:t>
            </a:r>
            <a:r>
              <a:rPr lang="en-US" sz="18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p>
        </p:txBody>
      </p:sp>
      <p:pic>
        <p:nvPicPr>
          <p:cNvPr id="13" name="圖形 12">
            <a:extLst>
              <a:ext uri="{FF2B5EF4-FFF2-40B4-BE49-F238E27FC236}">
                <a16:creationId xmlns:a16="http://schemas.microsoft.com/office/drawing/2014/main" id="{FEFCBDB7-8B2E-4C68-AC0E-A08373B8E9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92045" y="3473255"/>
            <a:ext cx="818741" cy="818741"/>
          </a:xfrm>
          <a:prstGeom prst="rect">
            <a:avLst/>
          </a:prstGeom>
        </p:spPr>
      </p:pic>
      <p:pic>
        <p:nvPicPr>
          <p:cNvPr id="17" name="圖形 16">
            <a:extLst>
              <a:ext uri="{FF2B5EF4-FFF2-40B4-BE49-F238E27FC236}">
                <a16:creationId xmlns:a16="http://schemas.microsoft.com/office/drawing/2014/main" id="{D7815EAB-AD05-4E3C-9606-10F76897E0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2437" y="3473255"/>
            <a:ext cx="818741" cy="818741"/>
          </a:xfrm>
          <a:prstGeom prst="rect">
            <a:avLst/>
          </a:prstGeom>
        </p:spPr>
      </p:pic>
      <p:pic>
        <p:nvPicPr>
          <p:cNvPr id="12" name="圖片 11" descr="一張含有 文字, 白色, 電腦 的圖片&#10;&#10;自動產生的描述">
            <a:extLst>
              <a:ext uri="{FF2B5EF4-FFF2-40B4-BE49-F238E27FC236}">
                <a16:creationId xmlns:a16="http://schemas.microsoft.com/office/drawing/2014/main" id="{65741EA7-B83C-4929-B102-846411FFABF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64161" y="2069164"/>
            <a:ext cx="4753299" cy="2971340"/>
          </a:xfrm>
          <a:prstGeom prst="rect">
            <a:avLst/>
          </a:prstGeom>
        </p:spPr>
      </p:pic>
      <p:sp>
        <p:nvSpPr>
          <p:cNvPr id="18" name="文字方塊 17">
            <a:extLst>
              <a:ext uri="{FF2B5EF4-FFF2-40B4-BE49-F238E27FC236}">
                <a16:creationId xmlns:a16="http://schemas.microsoft.com/office/drawing/2014/main" id="{329BEEF4-6CEE-47FA-A5AA-E81B7D792C7D}"/>
              </a:ext>
            </a:extLst>
          </p:cNvPr>
          <p:cNvSpPr txBox="1"/>
          <p:nvPr/>
        </p:nvSpPr>
        <p:spPr>
          <a:xfrm>
            <a:off x="4257180" y="930904"/>
            <a:ext cx="2277934" cy="14648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zh-TW" altLang="en-US"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家庭用戶</a:t>
            </a:r>
            <a:endParaRPr 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600"/>
              </a:spcBef>
            </a:pP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極簡外型的資料儲存 </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設計適合安裝於家中，儲存珍貴照片影片，內建 </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NPU</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AI</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加速更讓影像辨識如虎添翼</a:t>
            </a:r>
            <a:endPar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9" name="文字方塊 18">
            <a:extLst>
              <a:ext uri="{FF2B5EF4-FFF2-40B4-BE49-F238E27FC236}">
                <a16:creationId xmlns:a16="http://schemas.microsoft.com/office/drawing/2014/main" id="{B99278C8-E6B3-475B-9B74-CCF4FA82C2FC}"/>
              </a:ext>
            </a:extLst>
          </p:cNvPr>
          <p:cNvSpPr txBox="1"/>
          <p:nvPr/>
        </p:nvSpPr>
        <p:spPr>
          <a:xfrm>
            <a:off x="6566760" y="930905"/>
            <a:ext cx="2443719" cy="12248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zh-TW" altLang="en-US"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中小企業</a:t>
            </a:r>
            <a:endParaRPr lang="en-US" alt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600"/>
              </a:spcBef>
            </a:pP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4-bay SATA</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磁碟與高速 </a:t>
            </a: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2.5GbE</a:t>
            </a:r>
            <a:r>
              <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網路的支援，讓中小企業用戶資料備份配置的恰如其分</a:t>
            </a:r>
            <a:endPar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1530988920"/>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a:extLst>
              <a:ext uri="{FF2B5EF4-FFF2-40B4-BE49-F238E27FC236}">
                <a16:creationId xmlns:a16="http://schemas.microsoft.com/office/drawing/2014/main" id="{82BD9DC4-3B4F-4AE8-AE3C-D79A83AD88AC}"/>
              </a:ext>
            </a:extLst>
          </p:cNvPr>
          <p:cNvSpPr/>
          <p:nvPr/>
        </p:nvSpPr>
        <p:spPr>
          <a:xfrm>
            <a:off x="-189659" y="4346643"/>
            <a:ext cx="9364133" cy="2822621"/>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r>
              <a:rPr lang="zh-TW" altLang="en-US">
                <a:latin typeface="Arial" panose="020B0604020202020204" pitchFamily="34" charset="0"/>
                <a:cs typeface="Arial"/>
                <a:sym typeface="Arial" panose="020B0604020202020204" pitchFamily="34" charset="0"/>
              </a:rPr>
              <a:t>NAS應用場景</a:t>
            </a:r>
          </a:p>
        </p:txBody>
      </p:sp>
      <p:pic>
        <p:nvPicPr>
          <p:cNvPr id="5" name="圖片 6">
            <a:extLst>
              <a:ext uri="{FF2B5EF4-FFF2-40B4-BE49-F238E27FC236}">
                <a16:creationId xmlns:a16="http://schemas.microsoft.com/office/drawing/2014/main" id="{AA84F768-7912-480C-9BB0-995A5929B0C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878939" y="1230862"/>
            <a:ext cx="2458687" cy="1635851"/>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7" name="圖片 7">
            <a:extLst>
              <a:ext uri="{FF2B5EF4-FFF2-40B4-BE49-F238E27FC236}">
                <a16:creationId xmlns:a16="http://schemas.microsoft.com/office/drawing/2014/main" id="{92EF92F1-EA43-4B6C-BA1C-0B6A3B51F30E}"/>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852533" y="1230862"/>
            <a:ext cx="2458687" cy="1620021"/>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8" name="圖片 9">
            <a:extLst>
              <a:ext uri="{FF2B5EF4-FFF2-40B4-BE49-F238E27FC236}">
                <a16:creationId xmlns:a16="http://schemas.microsoft.com/office/drawing/2014/main" id="{E3CDD758-B509-4CF9-915C-C8247350A3C6}"/>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888792" y="3154254"/>
            <a:ext cx="2458687" cy="1643717"/>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0" name="圖片 11">
            <a:extLst>
              <a:ext uri="{FF2B5EF4-FFF2-40B4-BE49-F238E27FC236}">
                <a16:creationId xmlns:a16="http://schemas.microsoft.com/office/drawing/2014/main" id="{75DB77F9-0AF4-491E-A758-9F463C78FDD5}"/>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4852533" y="3154254"/>
            <a:ext cx="2458687" cy="1616492"/>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2" name="矩形 1">
            <a:extLst>
              <a:ext uri="{FF2B5EF4-FFF2-40B4-BE49-F238E27FC236}">
                <a16:creationId xmlns:a16="http://schemas.microsoft.com/office/drawing/2014/main" id="{CFC8A4B6-4578-4EA2-8160-744A46ECFCC2}"/>
              </a:ext>
            </a:extLst>
          </p:cNvPr>
          <p:cNvSpPr/>
          <p:nvPr/>
        </p:nvSpPr>
        <p:spPr>
          <a:xfrm>
            <a:off x="1878939" y="2210204"/>
            <a:ext cx="2467263" cy="65650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 name="矩形 11">
            <a:extLst>
              <a:ext uri="{FF2B5EF4-FFF2-40B4-BE49-F238E27FC236}">
                <a16:creationId xmlns:a16="http://schemas.microsoft.com/office/drawing/2014/main" id="{92F78021-336C-4E1B-9AF9-CE9A93F28076}"/>
              </a:ext>
            </a:extLst>
          </p:cNvPr>
          <p:cNvSpPr/>
          <p:nvPr/>
        </p:nvSpPr>
        <p:spPr>
          <a:xfrm>
            <a:off x="1888995" y="4141462"/>
            <a:ext cx="2457207" cy="65650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 name="矩形 13">
            <a:extLst>
              <a:ext uri="{FF2B5EF4-FFF2-40B4-BE49-F238E27FC236}">
                <a16:creationId xmlns:a16="http://schemas.microsoft.com/office/drawing/2014/main" id="{57335B15-3AC5-4C3F-A0DC-107F0188431C}"/>
              </a:ext>
            </a:extLst>
          </p:cNvPr>
          <p:cNvSpPr/>
          <p:nvPr/>
        </p:nvSpPr>
        <p:spPr>
          <a:xfrm>
            <a:off x="4854013" y="2210204"/>
            <a:ext cx="2457207" cy="65650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 name="矩形 14">
            <a:extLst>
              <a:ext uri="{FF2B5EF4-FFF2-40B4-BE49-F238E27FC236}">
                <a16:creationId xmlns:a16="http://schemas.microsoft.com/office/drawing/2014/main" id="{4169313C-E0D0-4FAE-A43D-1C02F681E846}"/>
              </a:ext>
            </a:extLst>
          </p:cNvPr>
          <p:cNvSpPr/>
          <p:nvPr/>
        </p:nvSpPr>
        <p:spPr>
          <a:xfrm>
            <a:off x="4854013" y="4141462"/>
            <a:ext cx="2457207" cy="65650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 name="文字方塊 17">
            <a:extLst>
              <a:ext uri="{FF2B5EF4-FFF2-40B4-BE49-F238E27FC236}">
                <a16:creationId xmlns:a16="http://schemas.microsoft.com/office/drawing/2014/main" id="{60557E15-EB23-484F-BDEA-6B468E173897}"/>
              </a:ext>
            </a:extLst>
          </p:cNvPr>
          <p:cNvSpPr txBox="1"/>
          <p:nvPr/>
        </p:nvSpPr>
        <p:spPr>
          <a:xfrm>
            <a:off x="56877" y="1129870"/>
            <a:ext cx="1841163" cy="13406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zh-TW" altLang="en-US"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照片儲存</a:t>
            </a:r>
            <a:r>
              <a:rPr lang="en-US" alt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AI</a:t>
            </a:r>
            <a:r>
              <a:rPr lang="zh-TW" altLang="en-US"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管理</a:t>
            </a:r>
            <a:endParaRPr 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600"/>
              </a:spcBef>
            </a:pP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NPU</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加速工能有效提升 </a:t>
            </a:r>
            <a:r>
              <a:rPr lang="en-US" altLang="zh-TW"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QuMagie</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智慧照片管理效能</a:t>
            </a:r>
            <a:endPar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9" name="群組 18">
            <a:extLst>
              <a:ext uri="{FF2B5EF4-FFF2-40B4-BE49-F238E27FC236}">
                <a16:creationId xmlns:a16="http://schemas.microsoft.com/office/drawing/2014/main" id="{C1DABA7C-DC44-4F29-8E11-6CC19E9B4853}"/>
              </a:ext>
            </a:extLst>
          </p:cNvPr>
          <p:cNvGrpSpPr/>
          <p:nvPr/>
        </p:nvGrpSpPr>
        <p:grpSpPr>
          <a:xfrm>
            <a:off x="6864158" y="2396412"/>
            <a:ext cx="456690" cy="462386"/>
            <a:chOff x="857205" y="1598971"/>
            <a:chExt cx="1105045" cy="1118829"/>
          </a:xfrm>
        </p:grpSpPr>
        <p:sp>
          <p:nvSpPr>
            <p:cNvPr id="20" name="矩形: 圓角 19">
              <a:extLst>
                <a:ext uri="{FF2B5EF4-FFF2-40B4-BE49-F238E27FC236}">
                  <a16:creationId xmlns:a16="http://schemas.microsoft.com/office/drawing/2014/main" id="{825D0EB6-F376-49CB-9EF0-3516E07C9E9B}"/>
                </a:ext>
              </a:extLst>
            </p:cNvPr>
            <p:cNvSpPr/>
            <p:nvPr/>
          </p:nvSpPr>
          <p:spPr>
            <a:xfrm>
              <a:off x="857205" y="1598971"/>
              <a:ext cx="1105045" cy="1118829"/>
            </a:xfrm>
            <a:prstGeom prst="roundRect">
              <a:avLst/>
            </a:prstGeom>
            <a:solidFill>
              <a:srgbClr val="CFD7E3"/>
            </a:solidFill>
            <a:ln>
              <a:noFill/>
            </a:ln>
            <a:effectLst>
              <a:outerShdw blurRad="254000" dist="190500" dir="8100000" algn="tr" rotWithShape="0">
                <a:prstClr val="black">
                  <a:alpha val="37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1" name="圖形 20">
              <a:extLst>
                <a:ext uri="{FF2B5EF4-FFF2-40B4-BE49-F238E27FC236}">
                  <a16:creationId xmlns:a16="http://schemas.microsoft.com/office/drawing/2014/main" id="{6A1686E5-0DF6-431C-A05F-FDA682D57F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2413" y="1851897"/>
              <a:ext cx="654630" cy="665916"/>
            </a:xfrm>
            <a:prstGeom prst="rect">
              <a:avLst/>
            </a:prstGeom>
          </p:spPr>
        </p:pic>
      </p:grpSp>
      <p:grpSp>
        <p:nvGrpSpPr>
          <p:cNvPr id="24" name="群組 23">
            <a:extLst>
              <a:ext uri="{FF2B5EF4-FFF2-40B4-BE49-F238E27FC236}">
                <a16:creationId xmlns:a16="http://schemas.microsoft.com/office/drawing/2014/main" id="{9EF08494-6F97-4B42-9921-658765A6EDE8}"/>
              </a:ext>
            </a:extLst>
          </p:cNvPr>
          <p:cNvGrpSpPr/>
          <p:nvPr/>
        </p:nvGrpSpPr>
        <p:grpSpPr>
          <a:xfrm>
            <a:off x="1869311" y="2363611"/>
            <a:ext cx="456691" cy="462388"/>
            <a:chOff x="7959330" y="2345748"/>
            <a:chExt cx="1105045" cy="1118829"/>
          </a:xfrm>
        </p:grpSpPr>
        <p:sp>
          <p:nvSpPr>
            <p:cNvPr id="25" name="矩形: 圓角 24">
              <a:extLst>
                <a:ext uri="{FF2B5EF4-FFF2-40B4-BE49-F238E27FC236}">
                  <a16:creationId xmlns:a16="http://schemas.microsoft.com/office/drawing/2014/main" id="{615B2165-1893-4558-82A5-EFB65B516E6B}"/>
                </a:ext>
              </a:extLst>
            </p:cNvPr>
            <p:cNvSpPr/>
            <p:nvPr/>
          </p:nvSpPr>
          <p:spPr>
            <a:xfrm>
              <a:off x="7959330" y="2345748"/>
              <a:ext cx="1105045" cy="1118829"/>
            </a:xfrm>
            <a:prstGeom prst="roundRect">
              <a:avLst/>
            </a:prstGeom>
            <a:solidFill>
              <a:srgbClr val="CFD7E3"/>
            </a:solidFill>
            <a:ln>
              <a:noFill/>
            </a:ln>
            <a:effectLst>
              <a:outerShdw blurRad="254000" dist="190500" dir="8100000" algn="tr" rotWithShape="0">
                <a:prstClr val="black">
                  <a:alpha val="37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6" name="圖形 25">
              <a:extLst>
                <a:ext uri="{FF2B5EF4-FFF2-40B4-BE49-F238E27FC236}">
                  <a16:creationId xmlns:a16="http://schemas.microsoft.com/office/drawing/2014/main" id="{41C4A228-0235-4036-8AED-E27B0057E8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63562" y="2517813"/>
              <a:ext cx="709402" cy="827636"/>
            </a:xfrm>
            <a:prstGeom prst="rect">
              <a:avLst/>
            </a:prstGeom>
          </p:spPr>
        </p:pic>
      </p:grpSp>
      <p:grpSp>
        <p:nvGrpSpPr>
          <p:cNvPr id="32" name="群組 31">
            <a:extLst>
              <a:ext uri="{FF2B5EF4-FFF2-40B4-BE49-F238E27FC236}">
                <a16:creationId xmlns:a16="http://schemas.microsoft.com/office/drawing/2014/main" id="{F475549B-2F98-432A-8D7F-9C3414286BEC}"/>
              </a:ext>
            </a:extLst>
          </p:cNvPr>
          <p:cNvGrpSpPr/>
          <p:nvPr/>
        </p:nvGrpSpPr>
        <p:grpSpPr>
          <a:xfrm>
            <a:off x="6886930" y="4321971"/>
            <a:ext cx="456690" cy="462387"/>
            <a:chOff x="7828657" y="2519586"/>
            <a:chExt cx="640122" cy="648107"/>
          </a:xfrm>
        </p:grpSpPr>
        <p:sp>
          <p:nvSpPr>
            <p:cNvPr id="29" name="矩形: 圓角 28">
              <a:extLst>
                <a:ext uri="{FF2B5EF4-FFF2-40B4-BE49-F238E27FC236}">
                  <a16:creationId xmlns:a16="http://schemas.microsoft.com/office/drawing/2014/main" id="{2566E333-18F9-44A1-A51C-D9F41BDCDB72}"/>
                </a:ext>
              </a:extLst>
            </p:cNvPr>
            <p:cNvSpPr/>
            <p:nvPr/>
          </p:nvSpPr>
          <p:spPr>
            <a:xfrm>
              <a:off x="7828657" y="2519586"/>
              <a:ext cx="640122" cy="648107"/>
            </a:xfrm>
            <a:prstGeom prst="roundRect">
              <a:avLst/>
            </a:prstGeom>
            <a:solidFill>
              <a:srgbClr val="CFD7E3"/>
            </a:solidFill>
            <a:ln>
              <a:noFill/>
            </a:ln>
            <a:effectLst>
              <a:outerShdw blurRad="254000" dist="190500" dir="8100000" algn="tr" rotWithShape="0">
                <a:prstClr val="black">
                  <a:alpha val="37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1" name="圖片 30">
              <a:extLst>
                <a:ext uri="{FF2B5EF4-FFF2-40B4-BE49-F238E27FC236}">
                  <a16:creationId xmlns:a16="http://schemas.microsoft.com/office/drawing/2014/main" id="{CA261AFE-5F08-41B9-9F36-D733EA57D7E9}"/>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951542" y="2653707"/>
              <a:ext cx="394352" cy="394352"/>
            </a:xfrm>
            <a:prstGeom prst="rect">
              <a:avLst/>
            </a:prstGeom>
          </p:spPr>
        </p:pic>
      </p:grpSp>
      <p:sp>
        <p:nvSpPr>
          <p:cNvPr id="33" name="文字方塊 32">
            <a:extLst>
              <a:ext uri="{FF2B5EF4-FFF2-40B4-BE49-F238E27FC236}">
                <a16:creationId xmlns:a16="http://schemas.microsoft.com/office/drawing/2014/main" id="{B3107EF6-16FD-48AE-B4FA-75AE0CF325DB}"/>
              </a:ext>
            </a:extLst>
          </p:cNvPr>
          <p:cNvSpPr txBox="1"/>
          <p:nvPr/>
        </p:nvSpPr>
        <p:spPr>
          <a:xfrm>
            <a:off x="28359" y="3058932"/>
            <a:ext cx="1841163" cy="1620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zh-TW" altLang="en-US"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智慧監控</a:t>
            </a:r>
            <a:endParaRPr 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600"/>
              </a:spcBef>
            </a:pP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4GB</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記憶體可讓</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QVR</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Elite</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支援訂閱高達</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18</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隻攝影機運行更順暢</a:t>
            </a:r>
            <a:endPar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4" name="文字方塊 33">
            <a:extLst>
              <a:ext uri="{FF2B5EF4-FFF2-40B4-BE49-F238E27FC236}">
                <a16:creationId xmlns:a16="http://schemas.microsoft.com/office/drawing/2014/main" id="{5E83E06E-60E1-428A-81DC-31B35BD3EE46}"/>
              </a:ext>
            </a:extLst>
          </p:cNvPr>
          <p:cNvSpPr txBox="1"/>
          <p:nvPr/>
        </p:nvSpPr>
        <p:spPr>
          <a:xfrm>
            <a:off x="7311220" y="1118269"/>
            <a:ext cx="1832779" cy="13406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zh-TW" altLang="en-US"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自媒體資料儲存</a:t>
            </a:r>
            <a:endParaRPr lang="en-US" alt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600"/>
              </a:spcBef>
            </a:pP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任何影音資料都可透過 </a:t>
            </a:r>
            <a:r>
              <a:rPr lang="en-US" altLang="zh-TW"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FileStation</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儲存於</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中</a:t>
            </a:r>
            <a:endPar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5" name="文字方塊 34">
            <a:extLst>
              <a:ext uri="{FF2B5EF4-FFF2-40B4-BE49-F238E27FC236}">
                <a16:creationId xmlns:a16="http://schemas.microsoft.com/office/drawing/2014/main" id="{9EF50D6D-2ED9-4C46-9FCC-06ED463CA215}"/>
              </a:ext>
            </a:extLst>
          </p:cNvPr>
          <p:cNvSpPr txBox="1"/>
          <p:nvPr/>
        </p:nvSpPr>
        <p:spPr>
          <a:xfrm>
            <a:off x="7343619" y="3023705"/>
            <a:ext cx="1841163" cy="12637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zh-TW" altLang="en-US"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多媒體串流播放</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透過訂閱 </a:t>
            </a:r>
            <a:r>
              <a:rPr lang="zh-TW" altLang="zh-TW"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Plex</a:t>
            </a:r>
            <a:r>
              <a:rPr lang="zh-TW" altLang="en-US" sz="14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4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可</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支援觀賞已儲存的豐富多媒體檔案</a:t>
            </a:r>
            <a:endPar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40" name="群組 39">
            <a:extLst>
              <a:ext uri="{FF2B5EF4-FFF2-40B4-BE49-F238E27FC236}">
                <a16:creationId xmlns:a16="http://schemas.microsoft.com/office/drawing/2014/main" id="{5164FEDC-E4B1-42D6-9B2B-FA530FB72DAA}"/>
              </a:ext>
            </a:extLst>
          </p:cNvPr>
          <p:cNvGrpSpPr/>
          <p:nvPr/>
        </p:nvGrpSpPr>
        <p:grpSpPr>
          <a:xfrm>
            <a:off x="1894444" y="4335584"/>
            <a:ext cx="456690" cy="462387"/>
            <a:chOff x="5223075" y="4388913"/>
            <a:chExt cx="640122" cy="648107"/>
          </a:xfrm>
        </p:grpSpPr>
        <p:sp>
          <p:nvSpPr>
            <p:cNvPr id="37" name="矩形: 圓角 36">
              <a:extLst>
                <a:ext uri="{FF2B5EF4-FFF2-40B4-BE49-F238E27FC236}">
                  <a16:creationId xmlns:a16="http://schemas.microsoft.com/office/drawing/2014/main" id="{A333548B-1C7F-472A-A835-E0F4A0A85150}"/>
                </a:ext>
              </a:extLst>
            </p:cNvPr>
            <p:cNvSpPr/>
            <p:nvPr/>
          </p:nvSpPr>
          <p:spPr>
            <a:xfrm>
              <a:off x="5223075" y="4388913"/>
              <a:ext cx="640122" cy="648107"/>
            </a:xfrm>
            <a:prstGeom prst="roundRect">
              <a:avLst/>
            </a:prstGeom>
            <a:solidFill>
              <a:srgbClr val="CFD7E3"/>
            </a:solidFill>
            <a:ln>
              <a:noFill/>
            </a:ln>
            <a:effectLst>
              <a:outerShdw blurRad="254000" dist="190500" dir="8100000" algn="tr" rotWithShape="0">
                <a:prstClr val="black">
                  <a:alpha val="37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9" name="圖形 38">
              <a:extLst>
                <a:ext uri="{FF2B5EF4-FFF2-40B4-BE49-F238E27FC236}">
                  <a16:creationId xmlns:a16="http://schemas.microsoft.com/office/drawing/2014/main" id="{C634EFA5-2B71-46C7-8454-93EA90FBC361}"/>
                </a:ext>
              </a:extLst>
            </p:cNvPr>
            <p:cNvPicPr>
              <a:picLocks noChangeAspect="1"/>
            </p:cNvPicPr>
            <p:nvPr/>
          </p:nvPicPr>
          <p:blipFill>
            <a:blip r:embed="rId12" cstate="hq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261614" y="4505113"/>
              <a:ext cx="585651" cy="385158"/>
            </a:xfrm>
            <a:prstGeom prst="rect">
              <a:avLst/>
            </a:prstGeom>
          </p:spPr>
        </p:pic>
      </p:grpSp>
      <p:pic>
        <p:nvPicPr>
          <p:cNvPr id="41" name="圖片 2">
            <a:extLst>
              <a:ext uri="{FF2B5EF4-FFF2-40B4-BE49-F238E27FC236}">
                <a16:creationId xmlns:a16="http://schemas.microsoft.com/office/drawing/2014/main" id="{D236BDB6-EED2-4EB2-8F16-62C6906B7128}"/>
              </a:ext>
            </a:extLst>
          </p:cNvPr>
          <p:cNvPicPr>
            <a:picLocks noChangeAspect="1"/>
          </p:cNvPicPr>
          <p:nvPr/>
        </p:nvPicPr>
        <p:blipFill>
          <a:blip r:embed="rId14" cstate="hqprint">
            <a:extLst>
              <a:ext uri="{28A0092B-C50C-407E-A947-70E740481C1C}">
                <a14:useLocalDpi xmlns:a14="http://schemas.microsoft.com/office/drawing/2010/main"/>
              </a:ext>
            </a:extLst>
          </a:blip>
          <a:srcRect t="735" b="735"/>
          <a:stretch/>
        </p:blipFill>
        <p:spPr>
          <a:xfrm>
            <a:off x="1324762" y="4338040"/>
            <a:ext cx="469289" cy="462387"/>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42" name="圖片 41">
            <a:extLst>
              <a:ext uri="{FF2B5EF4-FFF2-40B4-BE49-F238E27FC236}">
                <a16:creationId xmlns:a16="http://schemas.microsoft.com/office/drawing/2014/main" id="{DFF374E9-3C41-4AC6-BE15-D773E2CB5256}"/>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1355410" y="2397828"/>
            <a:ext cx="444423" cy="444423"/>
          </a:xfrm>
          <a:prstGeom prst="rect">
            <a:avLst/>
          </a:prstGeom>
        </p:spPr>
      </p:pic>
      <p:pic>
        <p:nvPicPr>
          <p:cNvPr id="44" name="圖片 43">
            <a:extLst>
              <a:ext uri="{FF2B5EF4-FFF2-40B4-BE49-F238E27FC236}">
                <a16:creationId xmlns:a16="http://schemas.microsoft.com/office/drawing/2014/main" id="{2AC130E0-7A53-4E7B-97CB-68461C022A24}"/>
              </a:ext>
            </a:extLst>
          </p:cNvPr>
          <p:cNvPicPr>
            <a:picLocks noChangeAspect="1"/>
          </p:cNvPicPr>
          <p:nvPr/>
        </p:nvPicPr>
        <p:blipFill>
          <a:blip r:embed="rId16"/>
          <a:stretch>
            <a:fillRect/>
          </a:stretch>
        </p:blipFill>
        <p:spPr>
          <a:xfrm>
            <a:off x="7413921" y="2414835"/>
            <a:ext cx="467742" cy="467742"/>
          </a:xfrm>
          <a:prstGeom prst="rect">
            <a:avLst/>
          </a:prstGeom>
        </p:spPr>
      </p:pic>
      <p:pic>
        <p:nvPicPr>
          <p:cNvPr id="45" name="圖片 2">
            <a:extLst>
              <a:ext uri="{FF2B5EF4-FFF2-40B4-BE49-F238E27FC236}">
                <a16:creationId xmlns:a16="http://schemas.microsoft.com/office/drawing/2014/main" id="{710B1674-BF79-408A-AA0F-8CC00FC479B0}"/>
              </a:ext>
            </a:extLst>
          </p:cNvPr>
          <p:cNvPicPr>
            <a:picLocks noChangeAspect="1"/>
          </p:cNvPicPr>
          <p:nvPr/>
        </p:nvPicPr>
        <p:blipFill>
          <a:blip r:embed="rId17"/>
          <a:stretch>
            <a:fillRect/>
          </a:stretch>
        </p:blipFill>
        <p:spPr>
          <a:xfrm>
            <a:off x="7422205" y="4335584"/>
            <a:ext cx="472191" cy="472191"/>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grpSp>
        <p:nvGrpSpPr>
          <p:cNvPr id="3" name="群組 2" hidden="1">
            <a:extLst>
              <a:ext uri="{FF2B5EF4-FFF2-40B4-BE49-F238E27FC236}">
                <a16:creationId xmlns:a16="http://schemas.microsoft.com/office/drawing/2014/main" id="{B26B06F1-2AA0-4AA6-A069-971B248D82FE}"/>
              </a:ext>
            </a:extLst>
          </p:cNvPr>
          <p:cNvGrpSpPr/>
          <p:nvPr/>
        </p:nvGrpSpPr>
        <p:grpSpPr>
          <a:xfrm>
            <a:off x="9811723" y="2115677"/>
            <a:ext cx="2042622" cy="1008724"/>
            <a:chOff x="3523904" y="2528408"/>
            <a:chExt cx="2042622" cy="1008724"/>
          </a:xfrm>
        </p:grpSpPr>
        <p:sp>
          <p:nvSpPr>
            <p:cNvPr id="46" name="六邊形 45">
              <a:extLst>
                <a:ext uri="{FF2B5EF4-FFF2-40B4-BE49-F238E27FC236}">
                  <a16:creationId xmlns:a16="http://schemas.microsoft.com/office/drawing/2014/main" id="{5F714A1F-BB14-4478-85AC-64879F878996}"/>
                </a:ext>
              </a:extLst>
            </p:cNvPr>
            <p:cNvSpPr/>
            <p:nvPr/>
          </p:nvSpPr>
          <p:spPr>
            <a:xfrm>
              <a:off x="4162485" y="2682229"/>
              <a:ext cx="783332" cy="656509"/>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Arial" panose="020B0604020202020204" pitchFamily="34" charset="0"/>
                  <a:ea typeface="微軟正黑體" panose="020B0604030504040204" pitchFamily="34" charset="-120"/>
                  <a:sym typeface="Arial" panose="020B0604020202020204" pitchFamily="34" charset="0"/>
                </a:rPr>
                <a:t>整合</a:t>
              </a:r>
            </a:p>
          </p:txBody>
        </p:sp>
        <p:sp>
          <p:nvSpPr>
            <p:cNvPr id="47" name="橢圓 46">
              <a:extLst>
                <a:ext uri="{FF2B5EF4-FFF2-40B4-BE49-F238E27FC236}">
                  <a16:creationId xmlns:a16="http://schemas.microsoft.com/office/drawing/2014/main" id="{CD422771-97B1-457C-A498-78BF8345BDB6}"/>
                </a:ext>
              </a:extLst>
            </p:cNvPr>
            <p:cNvSpPr/>
            <p:nvPr/>
          </p:nvSpPr>
          <p:spPr>
            <a:xfrm>
              <a:off x="3523904" y="2539347"/>
              <a:ext cx="194270" cy="19839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49" name="直線接點 48">
              <a:extLst>
                <a:ext uri="{FF2B5EF4-FFF2-40B4-BE49-F238E27FC236}">
                  <a16:creationId xmlns:a16="http://schemas.microsoft.com/office/drawing/2014/main" id="{D5CF5134-E7DC-41A3-8139-FF5DAFE7A81E}"/>
                </a:ext>
              </a:extLst>
            </p:cNvPr>
            <p:cNvCxnSpPr>
              <a:cxnSpLocks/>
            </p:cNvCxnSpPr>
            <p:nvPr/>
          </p:nvCxnSpPr>
          <p:spPr>
            <a:xfrm>
              <a:off x="3718174" y="2682229"/>
              <a:ext cx="549763" cy="168654"/>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50" name="橢圓 49">
              <a:extLst>
                <a:ext uri="{FF2B5EF4-FFF2-40B4-BE49-F238E27FC236}">
                  <a16:creationId xmlns:a16="http://schemas.microsoft.com/office/drawing/2014/main" id="{19C1EFF4-6FC7-4683-AD1A-0D40D0B73684}"/>
                </a:ext>
              </a:extLst>
            </p:cNvPr>
            <p:cNvSpPr/>
            <p:nvPr/>
          </p:nvSpPr>
          <p:spPr>
            <a:xfrm>
              <a:off x="3553973" y="3325441"/>
              <a:ext cx="194270" cy="19839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51" name="直線接點 50">
              <a:extLst>
                <a:ext uri="{FF2B5EF4-FFF2-40B4-BE49-F238E27FC236}">
                  <a16:creationId xmlns:a16="http://schemas.microsoft.com/office/drawing/2014/main" id="{0E5EAF8E-115C-4906-A775-B0BDEE772736}"/>
                </a:ext>
              </a:extLst>
            </p:cNvPr>
            <p:cNvCxnSpPr>
              <a:cxnSpLocks/>
            </p:cNvCxnSpPr>
            <p:nvPr/>
          </p:nvCxnSpPr>
          <p:spPr>
            <a:xfrm flipV="1">
              <a:off x="3748243" y="3195317"/>
              <a:ext cx="505054" cy="20957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55" name="橢圓 54">
              <a:extLst>
                <a:ext uri="{FF2B5EF4-FFF2-40B4-BE49-F238E27FC236}">
                  <a16:creationId xmlns:a16="http://schemas.microsoft.com/office/drawing/2014/main" id="{6492DEB4-C0E6-47A9-ADEE-D648B63790DB}"/>
                </a:ext>
              </a:extLst>
            </p:cNvPr>
            <p:cNvSpPr/>
            <p:nvPr/>
          </p:nvSpPr>
          <p:spPr>
            <a:xfrm>
              <a:off x="5353503" y="2528408"/>
              <a:ext cx="194270" cy="19839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6" name="橢圓 55">
              <a:extLst>
                <a:ext uri="{FF2B5EF4-FFF2-40B4-BE49-F238E27FC236}">
                  <a16:creationId xmlns:a16="http://schemas.microsoft.com/office/drawing/2014/main" id="{430147A4-5BF4-4CCC-AC21-A006E1238E21}"/>
                </a:ext>
              </a:extLst>
            </p:cNvPr>
            <p:cNvSpPr/>
            <p:nvPr/>
          </p:nvSpPr>
          <p:spPr>
            <a:xfrm>
              <a:off x="5372256" y="3338738"/>
              <a:ext cx="194270" cy="19839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57" name="直線接點 56">
              <a:extLst>
                <a:ext uri="{FF2B5EF4-FFF2-40B4-BE49-F238E27FC236}">
                  <a16:creationId xmlns:a16="http://schemas.microsoft.com/office/drawing/2014/main" id="{D9AC5267-1D56-4E4B-9124-5B155E4FD3D8}"/>
                </a:ext>
              </a:extLst>
            </p:cNvPr>
            <p:cNvCxnSpPr>
              <a:cxnSpLocks/>
            </p:cNvCxnSpPr>
            <p:nvPr/>
          </p:nvCxnSpPr>
          <p:spPr>
            <a:xfrm flipH="1">
              <a:off x="4865662" y="2648706"/>
              <a:ext cx="456480" cy="20217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6D89E966-68AB-4530-9C20-1D178F61682E}"/>
                </a:ext>
              </a:extLst>
            </p:cNvPr>
            <p:cNvCxnSpPr>
              <a:cxnSpLocks/>
              <a:stCxn id="56" idx="1"/>
            </p:cNvCxnSpPr>
            <p:nvPr/>
          </p:nvCxnSpPr>
          <p:spPr>
            <a:xfrm flipH="1" flipV="1">
              <a:off x="4867202" y="3195317"/>
              <a:ext cx="533504" cy="17247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52" name="箭號: 向下 51">
            <a:extLst>
              <a:ext uri="{FF2B5EF4-FFF2-40B4-BE49-F238E27FC236}">
                <a16:creationId xmlns:a16="http://schemas.microsoft.com/office/drawing/2014/main" id="{29415BC1-E97B-4835-8E8C-7DDBC6EC61E3}"/>
              </a:ext>
            </a:extLst>
          </p:cNvPr>
          <p:cNvSpPr/>
          <p:nvPr/>
        </p:nvSpPr>
        <p:spPr>
          <a:xfrm rot="18900000">
            <a:off x="3804988" y="2274140"/>
            <a:ext cx="806150" cy="887319"/>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3" name="箭號: 向下 52">
            <a:extLst>
              <a:ext uri="{FF2B5EF4-FFF2-40B4-BE49-F238E27FC236}">
                <a16:creationId xmlns:a16="http://schemas.microsoft.com/office/drawing/2014/main" id="{B97ECF34-3FCA-41B9-B8DC-1CDCBADA8D05}"/>
              </a:ext>
            </a:extLst>
          </p:cNvPr>
          <p:cNvSpPr/>
          <p:nvPr/>
        </p:nvSpPr>
        <p:spPr>
          <a:xfrm rot="2700000" flipH="1">
            <a:off x="4517705" y="2274140"/>
            <a:ext cx="806150" cy="887319"/>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4" name="箭號: 向下 53">
            <a:extLst>
              <a:ext uri="{FF2B5EF4-FFF2-40B4-BE49-F238E27FC236}">
                <a16:creationId xmlns:a16="http://schemas.microsoft.com/office/drawing/2014/main" id="{4ADCD131-8286-4930-9276-D294BE3C11F9}"/>
              </a:ext>
            </a:extLst>
          </p:cNvPr>
          <p:cNvSpPr/>
          <p:nvPr/>
        </p:nvSpPr>
        <p:spPr>
          <a:xfrm rot="2700000" flipV="1">
            <a:off x="3804990" y="2965108"/>
            <a:ext cx="806150" cy="887319"/>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8" name="箭號: 向下 57">
            <a:extLst>
              <a:ext uri="{FF2B5EF4-FFF2-40B4-BE49-F238E27FC236}">
                <a16:creationId xmlns:a16="http://schemas.microsoft.com/office/drawing/2014/main" id="{E3A398BA-6FE3-4D59-B962-57E3B17C20A8}"/>
              </a:ext>
            </a:extLst>
          </p:cNvPr>
          <p:cNvSpPr/>
          <p:nvPr/>
        </p:nvSpPr>
        <p:spPr>
          <a:xfrm rot="18900000" flipH="1" flipV="1">
            <a:off x="4517707" y="2965108"/>
            <a:ext cx="806150" cy="887319"/>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 name="文字方塊 3">
            <a:extLst>
              <a:ext uri="{FF2B5EF4-FFF2-40B4-BE49-F238E27FC236}">
                <a16:creationId xmlns:a16="http://schemas.microsoft.com/office/drawing/2014/main" id="{A9DEF282-B316-4293-B3A1-DC273C5A6DC9}"/>
              </a:ext>
            </a:extLst>
          </p:cNvPr>
          <p:cNvSpPr txBox="1"/>
          <p:nvPr/>
        </p:nvSpPr>
        <p:spPr>
          <a:xfrm>
            <a:off x="4138020" y="2823177"/>
            <a:ext cx="875900" cy="461665"/>
          </a:xfrm>
          <a:prstGeom prst="rect">
            <a:avLst/>
          </a:prstGeom>
          <a:noFill/>
        </p:spPr>
        <p:txBody>
          <a:bodyPr wrap="square" rtlCol="0">
            <a:spAutoFit/>
          </a:bodyPr>
          <a:lstStyle/>
          <a:p>
            <a:pPr algn="ctr"/>
            <a:r>
              <a:rPr lang="zh-TW" altLang="en-US" sz="2400" b="1" dirty="0">
                <a:solidFill>
                  <a:schemeClr val="bg1"/>
                </a:solidFill>
              </a:rPr>
              <a:t>整合</a:t>
            </a:r>
          </a:p>
        </p:txBody>
      </p:sp>
    </p:spTree>
    <p:extLst>
      <p:ext uri="{BB962C8B-B14F-4D97-AF65-F5344CB8AC3E}">
        <p14:creationId xmlns:p14="http://schemas.microsoft.com/office/powerpoint/2010/main" val="413774106"/>
      </p:ext>
    </p:extLst>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43" hidden="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12250" y="-84850"/>
            <a:ext cx="4645202" cy="5249700"/>
          </a:xfrm>
          <a:prstGeom prst="rect">
            <a:avLst/>
          </a:prstGeom>
          <a:noFill/>
          <a:ln>
            <a:noFill/>
          </a:ln>
        </p:spPr>
      </p:pic>
      <p:sp>
        <p:nvSpPr>
          <p:cNvPr id="476" name="Google Shape;476;p43" hidden="1"/>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zh-TW" altLang="en-US">
                <a:latin typeface="Arial" panose="020B0604020202020204" pitchFamily="34" charset="0"/>
                <a:sym typeface="Arial" panose="020B0604020202020204" pitchFamily="34" charset="0"/>
              </a:rPr>
              <a:t>感謝觀看此簡報</a:t>
            </a:r>
          </a:p>
        </p:txBody>
      </p:sp>
      <p:sp>
        <p:nvSpPr>
          <p:cNvPr id="477" name="Google Shape;477;p43" hidden="1"/>
          <p:cNvSpPr txBox="1">
            <a:spLocks noGrp="1"/>
          </p:cNvSpPr>
          <p:nvPr>
            <p:ph type="subTitle" idx="4294967295"/>
          </p:nvPr>
        </p:nvSpPr>
        <p:spPr>
          <a:xfrm>
            <a:off x="5524500" y="2714625"/>
            <a:ext cx="3619500" cy="712788"/>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altLang="zh-TW">
                <a:latin typeface="Arial" panose="020B0604020202020204" pitchFamily="34" charset="0"/>
                <a:ea typeface="微軟正黑體" panose="020B0604030504040204" pitchFamily="34" charset="-120"/>
                <a:sym typeface="Arial" panose="020B0604020202020204" pitchFamily="34" charset="0"/>
              </a:rPr>
              <a:t>QNAP PM Jerry</a:t>
            </a:r>
            <a:endParaRPr lang="en-US">
              <a:latin typeface="Arial" panose="020B0604020202020204" pitchFamily="34" charset="0"/>
              <a:ea typeface="微軟正黑體" panose="020B0604030504040204" pitchFamily="34" charset="-120"/>
              <a:sym typeface="Arial" panose="020B0604020202020204" pitchFamily="34" charset="0"/>
            </a:endParaRPr>
          </a:p>
        </p:txBody>
      </p:sp>
      <p:sp>
        <p:nvSpPr>
          <p:cNvPr id="6" name="文字方塊 5" hidden="1">
            <a:extLst>
              <a:ext uri="{FF2B5EF4-FFF2-40B4-BE49-F238E27FC236}">
                <a16:creationId xmlns:a16="http://schemas.microsoft.com/office/drawing/2014/main" id="{4CEEAFD6-19F0-4921-AF18-02CBBAFE85C0}"/>
              </a:ext>
            </a:extLst>
          </p:cNvPr>
          <p:cNvSpPr txBox="1"/>
          <p:nvPr/>
        </p:nvSpPr>
        <p:spPr>
          <a:xfrm>
            <a:off x="2597177" y="4580879"/>
            <a:ext cx="3563813" cy="253916"/>
          </a:xfrm>
          <a:prstGeom prst="rect">
            <a:avLst/>
          </a:prstGeom>
          <a:noFill/>
        </p:spPr>
        <p:txBody>
          <a:bodyPr wrap="square" lIns="68580" tIns="34290" rIns="68580" bIns="34290" rtlCol="0">
            <a:spAutoFit/>
          </a:bodyPr>
          <a:lstStyle/>
          <a:p>
            <a:r>
              <a:rPr lang="en-US" altLang="zh-TW" sz="600">
                <a:solidFill>
                  <a:srgbClr val="296876"/>
                </a:solidFill>
                <a:latin typeface="Arial" panose="020B0604020202020204" pitchFamily="34" charset="0"/>
                <a:ea typeface="微軟正黑體" panose="020B0604030504040204" pitchFamily="34" charset="-120"/>
                <a:sym typeface="Arial" panose="020B0604020202020204" pitchFamily="34" charset="0"/>
              </a:rPr>
              <a:t>©2021</a:t>
            </a:r>
            <a:r>
              <a:rPr lang="zh-TW" altLang="en-US" sz="600">
                <a:solidFill>
                  <a:srgbClr val="296876"/>
                </a:solidFill>
                <a:latin typeface="Arial" panose="020B0604020202020204" pitchFamily="34" charset="0"/>
                <a:ea typeface="微軟正黑體" panose="020B0604030504040204" pitchFamily="34" charset="-120"/>
                <a:sym typeface="Arial" panose="020B0604020202020204" pitchFamily="34" charset="0"/>
              </a:rPr>
              <a:t>著作權為威聯通科技股份有限公司所有。威聯通科技並保留所有權利。威聯通科技股份有限公司所使用或註冊之商標或標章。檔案中所提及之產品及公司名稱可能為其他公司所有之商標</a:t>
            </a:r>
          </a:p>
        </p:txBody>
      </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r>
              <a:rPr lang="zh-TW" altLang="en-US" dirty="0">
                <a:latin typeface="Arial" panose="020B0604020202020204" pitchFamily="34" charset="0"/>
                <a:sym typeface="Arial" panose="020B0604020202020204" pitchFamily="34" charset="0"/>
              </a:rPr>
              <a:t>     </a:t>
            </a:r>
            <a:r>
              <a:rPr lang="en-US" dirty="0" err="1">
                <a:latin typeface="Arial" panose="020B0604020202020204" pitchFamily="34" charset="0"/>
                <a:sym typeface="Arial" panose="020B0604020202020204" pitchFamily="34" charset="0"/>
              </a:rPr>
              <a:t>QuMagie</a:t>
            </a:r>
            <a:endParaRPr lang="zh-TW" dirty="0">
              <a:latin typeface="Arial" panose="020B0604020202020204" pitchFamily="34" charset="0"/>
              <a:sym typeface="Arial" panose="020B0604020202020204" pitchFamily="34" charset="0"/>
            </a:endParaRPr>
          </a:p>
        </p:txBody>
      </p:sp>
      <p:sp>
        <p:nvSpPr>
          <p:cNvPr id="7" name="文字方塊 6">
            <a:extLst>
              <a:ext uri="{FF2B5EF4-FFF2-40B4-BE49-F238E27FC236}">
                <a16:creationId xmlns:a16="http://schemas.microsoft.com/office/drawing/2014/main" id="{0283DDE9-3DE5-49B2-993D-46F07BA33E0B}"/>
              </a:ext>
            </a:extLst>
          </p:cNvPr>
          <p:cNvSpPr txBox="1"/>
          <p:nvPr/>
        </p:nvSpPr>
        <p:spPr>
          <a:xfrm>
            <a:off x="1225902" y="1292629"/>
            <a:ext cx="6597298" cy="12683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10000"/>
              </a:lnSpc>
              <a:spcBef>
                <a:spcPts val="600"/>
              </a:spcBef>
            </a:pPr>
            <a:r>
              <a:rPr lang="en-US" altLang="zh-TW" sz="2400" dirty="0">
                <a:solidFill>
                  <a:schemeClr val="bg1"/>
                </a:solidFill>
                <a:latin typeface="Arial" panose="020B0604020202020204" pitchFamily="34" charset="0"/>
                <a:ea typeface="微軟正黑體" panose="020B0604030504040204" pitchFamily="34" charset="-120"/>
                <a:sym typeface="Arial" panose="020B0604020202020204" pitchFamily="34" charset="0"/>
              </a:rPr>
              <a:t>TS-433</a:t>
            </a:r>
            <a:r>
              <a:rPr lang="zh-TW" altLang="en-US" sz="2400" dirty="0">
                <a:solidFill>
                  <a:schemeClr val="bg1"/>
                </a:solidFill>
                <a:latin typeface="Arial" panose="020B0604020202020204" pitchFamily="34" charset="0"/>
                <a:ea typeface="微軟正黑體" panose="020B0604030504040204" pitchFamily="34" charset="-120"/>
                <a:sym typeface="Arial" panose="020B0604020202020204" pitchFamily="34" charset="0"/>
              </a:rPr>
              <a:t>內建</a:t>
            </a:r>
            <a:r>
              <a:rPr lang="en-US" altLang="zh-TW" sz="2400" dirty="0">
                <a:solidFill>
                  <a:schemeClr val="bg1"/>
                </a:solidFill>
                <a:latin typeface="Arial" panose="020B0604020202020204" pitchFamily="34" charset="0"/>
                <a:ea typeface="微軟正黑體" panose="020B0604030504040204" pitchFamily="34" charset="-120"/>
                <a:sym typeface="Arial" panose="020B0604020202020204" pitchFamily="34" charset="0"/>
              </a:rPr>
              <a:t>NPU     </a:t>
            </a:r>
            <a:r>
              <a:rPr lang="en-US" altLang="zh-TW" sz="24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AI加速</a:t>
            </a:r>
            <a:r>
              <a:rPr lang="en-US" altLang="zh-TW" sz="24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sz="2400" dirty="0">
                <a:solidFill>
                  <a:schemeClr val="bg1"/>
                </a:solidFill>
                <a:latin typeface="Arial" panose="020B0604020202020204" pitchFamily="34" charset="0"/>
                <a:ea typeface="微軟正黑體" panose="020B0604030504040204" pitchFamily="34" charset="-120"/>
                <a:sym typeface="Arial" panose="020B0604020202020204" pitchFamily="34" charset="0"/>
              </a:rPr>
              <a:t>QuMagie內力大增</a:t>
            </a:r>
          </a:p>
          <a:p>
            <a:pPr algn="just">
              <a:lnSpc>
                <a:spcPct val="110000"/>
              </a:lnSpc>
              <a:spcBef>
                <a:spcPts val="600"/>
              </a:spcBef>
            </a:pPr>
            <a:r>
              <a:rPr lang="en-US" altLang="zh-TW"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QuMagie</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整合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QNAP</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AI</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Core </a:t>
            </a:r>
            <a:r>
              <a:rPr 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影像辨識引擎，啟用人臉及物件辨識，並會依據拍照地點將 NAS 中的照片自動分類，您可於「人物相簿」、「事物相簿」、「地點相簿」及「活動相簿」中快速找到相似的人物、事物、地點及活動照片。</a:t>
            </a:r>
            <a:endPar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1" name="圖片 10">
            <a:extLst>
              <a:ext uri="{FF2B5EF4-FFF2-40B4-BE49-F238E27FC236}">
                <a16:creationId xmlns:a16="http://schemas.microsoft.com/office/drawing/2014/main" id="{89638F77-75E6-4360-B202-4A8CDA4BA0D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92068" y="136817"/>
            <a:ext cx="928598" cy="928598"/>
          </a:xfrm>
          <a:prstGeom prst="rect">
            <a:avLst/>
          </a:prstGeom>
        </p:spPr>
      </p:pic>
      <p:pic>
        <p:nvPicPr>
          <p:cNvPr id="15" name="圖形 14">
            <a:extLst>
              <a:ext uri="{FF2B5EF4-FFF2-40B4-BE49-F238E27FC236}">
                <a16:creationId xmlns:a16="http://schemas.microsoft.com/office/drawing/2014/main" id="{65C27E57-9656-49ED-BE82-AE26CCA689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87472" y="1162680"/>
            <a:ext cx="403680" cy="485070"/>
          </a:xfrm>
          <a:prstGeom prst="rect">
            <a:avLst/>
          </a:prstGeom>
        </p:spPr>
      </p:pic>
      <p:pic>
        <p:nvPicPr>
          <p:cNvPr id="10" name="圖片 9">
            <a:extLst>
              <a:ext uri="{FF2B5EF4-FFF2-40B4-BE49-F238E27FC236}">
                <a16:creationId xmlns:a16="http://schemas.microsoft.com/office/drawing/2014/main" id="{C43334D9-249E-4524-A150-7C68BD674621}"/>
              </a:ext>
            </a:extLst>
          </p:cNvPr>
          <p:cNvPicPr>
            <a:picLocks noChangeAspect="1"/>
          </p:cNvPicPr>
          <p:nvPr/>
        </p:nvPicPr>
        <p:blipFill>
          <a:blip r:embed="rId6"/>
          <a:stretch>
            <a:fillRect/>
          </a:stretch>
        </p:blipFill>
        <p:spPr>
          <a:xfrm>
            <a:off x="0" y="3119861"/>
            <a:ext cx="9144000" cy="4689231"/>
          </a:xfrm>
          <a:prstGeom prst="rect">
            <a:avLst/>
          </a:prstGeom>
        </p:spPr>
      </p:pic>
      <p:grpSp>
        <p:nvGrpSpPr>
          <p:cNvPr id="12" name="群組 11">
            <a:extLst>
              <a:ext uri="{FF2B5EF4-FFF2-40B4-BE49-F238E27FC236}">
                <a16:creationId xmlns:a16="http://schemas.microsoft.com/office/drawing/2014/main" id="{F987DA16-3905-4EE8-AD8C-425383A57F61}"/>
              </a:ext>
            </a:extLst>
          </p:cNvPr>
          <p:cNvGrpSpPr/>
          <p:nvPr/>
        </p:nvGrpSpPr>
        <p:grpSpPr>
          <a:xfrm>
            <a:off x="4457700" y="2753604"/>
            <a:ext cx="3194762" cy="747215"/>
            <a:chOff x="330200" y="3149600"/>
            <a:chExt cx="8525042" cy="1993900"/>
          </a:xfrm>
        </p:grpSpPr>
        <p:sp>
          <p:nvSpPr>
            <p:cNvPr id="2" name="矩形 1">
              <a:extLst>
                <a:ext uri="{FF2B5EF4-FFF2-40B4-BE49-F238E27FC236}">
                  <a16:creationId xmlns:a16="http://schemas.microsoft.com/office/drawing/2014/main" id="{0C04EA75-F29E-479B-8FC4-DA847CE78399}"/>
                </a:ext>
              </a:extLst>
            </p:cNvPr>
            <p:cNvSpPr/>
            <p:nvPr/>
          </p:nvSpPr>
          <p:spPr>
            <a:xfrm>
              <a:off x="330200" y="3149600"/>
              <a:ext cx="8525042" cy="19939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4" name="圖片 4" descr="一張含有 文字, 光 的圖片&#10;&#10;自動產生的描述">
              <a:extLst>
                <a:ext uri="{FF2B5EF4-FFF2-40B4-BE49-F238E27FC236}">
                  <a16:creationId xmlns:a16="http://schemas.microsoft.com/office/drawing/2014/main" id="{3CEE5335-456D-4193-86C7-859817633F1F}"/>
                </a:ext>
              </a:extLst>
            </p:cNvPr>
            <p:cNvPicPr>
              <a:picLocks noChangeAspect="1"/>
            </p:cNvPicPr>
            <p:nvPr/>
          </p:nvPicPr>
          <p:blipFill>
            <a:blip r:embed="rId7"/>
            <a:stretch>
              <a:fillRect/>
            </a:stretch>
          </p:blipFill>
          <p:spPr>
            <a:xfrm>
              <a:off x="2893029" y="3400022"/>
              <a:ext cx="1524000" cy="1238250"/>
            </a:xfrm>
            <a:prstGeom prst="rect">
              <a:avLst/>
            </a:prstGeom>
          </p:spPr>
        </p:pic>
        <p:pic>
          <p:nvPicPr>
            <p:cNvPr id="5" name="圖片 7" descr="一張含有 文字, 光 的圖片&#10;&#10;自動產生的描述">
              <a:extLst>
                <a:ext uri="{FF2B5EF4-FFF2-40B4-BE49-F238E27FC236}">
                  <a16:creationId xmlns:a16="http://schemas.microsoft.com/office/drawing/2014/main" id="{96E6B637-22CD-44D4-84CD-3063B72BC530}"/>
                </a:ext>
              </a:extLst>
            </p:cNvPr>
            <p:cNvPicPr>
              <a:picLocks noChangeAspect="1"/>
            </p:cNvPicPr>
            <p:nvPr/>
          </p:nvPicPr>
          <p:blipFill>
            <a:blip r:embed="rId8"/>
            <a:stretch>
              <a:fillRect/>
            </a:stretch>
          </p:blipFill>
          <p:spPr>
            <a:xfrm>
              <a:off x="1121833" y="3638903"/>
              <a:ext cx="1524000" cy="1238250"/>
            </a:xfrm>
            <a:prstGeom prst="rect">
              <a:avLst/>
            </a:prstGeom>
          </p:spPr>
        </p:pic>
        <p:pic>
          <p:nvPicPr>
            <p:cNvPr id="8" name="圖片 8">
              <a:extLst>
                <a:ext uri="{FF2B5EF4-FFF2-40B4-BE49-F238E27FC236}">
                  <a16:creationId xmlns:a16="http://schemas.microsoft.com/office/drawing/2014/main" id="{7D9971F2-5199-4C3B-B751-C183A9AB3C6D}"/>
                </a:ext>
              </a:extLst>
            </p:cNvPr>
            <p:cNvPicPr>
              <a:picLocks noChangeAspect="1"/>
            </p:cNvPicPr>
            <p:nvPr/>
          </p:nvPicPr>
          <p:blipFill>
            <a:blip r:embed="rId9"/>
            <a:stretch>
              <a:fillRect/>
            </a:stretch>
          </p:blipFill>
          <p:spPr>
            <a:xfrm>
              <a:off x="4741333" y="3638903"/>
              <a:ext cx="1524000" cy="1238250"/>
            </a:xfrm>
            <a:prstGeom prst="rect">
              <a:avLst/>
            </a:prstGeom>
          </p:spPr>
        </p:pic>
        <p:pic>
          <p:nvPicPr>
            <p:cNvPr id="9" name="圖片 9" descr="一張含有 文字, 光 的圖片&#10;&#10;自動產生的描述">
              <a:extLst>
                <a:ext uri="{FF2B5EF4-FFF2-40B4-BE49-F238E27FC236}">
                  <a16:creationId xmlns:a16="http://schemas.microsoft.com/office/drawing/2014/main" id="{8EB35B51-12BC-457E-85D4-B24950F36CAD}"/>
                </a:ext>
              </a:extLst>
            </p:cNvPr>
            <p:cNvPicPr>
              <a:picLocks noChangeAspect="1"/>
            </p:cNvPicPr>
            <p:nvPr/>
          </p:nvPicPr>
          <p:blipFill>
            <a:blip r:embed="rId10"/>
            <a:stretch>
              <a:fillRect/>
            </a:stretch>
          </p:blipFill>
          <p:spPr>
            <a:xfrm>
              <a:off x="6568722" y="3399014"/>
              <a:ext cx="1524000" cy="1238250"/>
            </a:xfrm>
            <a:prstGeom prst="rect">
              <a:avLst/>
            </a:prstGeom>
          </p:spPr>
        </p:pic>
      </p:grpSp>
    </p:spTree>
    <p:extLst>
      <p:ext uri="{BB962C8B-B14F-4D97-AF65-F5344CB8AC3E}">
        <p14:creationId xmlns:p14="http://schemas.microsoft.com/office/powerpoint/2010/main" val="500314340"/>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C84B8661-DFAE-4387-826F-EB3A4900E9A1}"/>
              </a:ext>
            </a:extLst>
          </p:cNvPr>
          <p:cNvSpPr/>
          <p:nvPr/>
        </p:nvSpPr>
        <p:spPr>
          <a:xfrm rot="16200000">
            <a:off x="5551252" y="1009650"/>
            <a:ext cx="5799804"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94068D81-9FEE-4A46-B265-A4D963C213DD}"/>
              </a:ext>
            </a:extLst>
          </p:cNvPr>
          <p:cNvSpPr>
            <a:spLocks noGrp="1"/>
          </p:cNvSpPr>
          <p:nvPr>
            <p:ph type="title"/>
          </p:nvPr>
        </p:nvSpPr>
        <p:spPr>
          <a:xfrm>
            <a:off x="0" y="497736"/>
            <a:ext cx="9056536" cy="572700"/>
          </a:xfrm>
        </p:spPr>
        <p:txBody>
          <a:bodyPr/>
          <a:lstStyle/>
          <a:p>
            <a:r>
              <a:rPr lang="zh-TW" altLang="en-US" dirty="0"/>
              <a:t>內置</a:t>
            </a:r>
            <a:r>
              <a:rPr lang="en-US" altLang="zh-TW" dirty="0"/>
              <a:t>12</a:t>
            </a:r>
            <a:r>
              <a:rPr lang="zh-TW" altLang="en-US" dirty="0"/>
              <a:t>公分大型靜音風扇</a:t>
            </a:r>
            <a:br>
              <a:rPr lang="en-US" altLang="zh-TW" dirty="0"/>
            </a:br>
            <a:r>
              <a:rPr lang="en-US" altLang="zh-TW" dirty="0"/>
              <a:t>NAS</a:t>
            </a:r>
            <a:r>
              <a:rPr lang="zh-TW" altLang="en-US" dirty="0"/>
              <a:t>智慧調控</a:t>
            </a:r>
          </a:p>
        </p:txBody>
      </p:sp>
      <p:sp>
        <p:nvSpPr>
          <p:cNvPr id="3" name="文字方塊 2">
            <a:extLst>
              <a:ext uri="{FF2B5EF4-FFF2-40B4-BE49-F238E27FC236}">
                <a16:creationId xmlns:a16="http://schemas.microsoft.com/office/drawing/2014/main" id="{F6B4E9C3-8191-4C20-AB69-79312458818B}"/>
              </a:ext>
            </a:extLst>
          </p:cNvPr>
          <p:cNvSpPr txBox="1"/>
          <p:nvPr/>
        </p:nvSpPr>
        <p:spPr>
          <a:xfrm>
            <a:off x="4686300" y="1521299"/>
            <a:ext cx="3218174" cy="15822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300"/>
              </a:spcBef>
            </a:pPr>
            <a:r>
              <a:rPr lang="en-US" altLang="zh-TW" sz="18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12</a:t>
            </a:r>
            <a:r>
              <a:rPr lang="zh-TW" altLang="en-US" sz="18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公分</a:t>
            </a:r>
            <a:r>
              <a:rPr lang="zh-TW" altLang="en-US" sz="1800" b="1">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雙</a:t>
            </a:r>
            <a:r>
              <a:rPr lang="zh-TW" altLang="en-US" sz="18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滾珠軸承靜音風扇</a:t>
            </a:r>
            <a:endParaRPr lang="zh-TW" sz="18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300"/>
              </a:spcBef>
            </a:pP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於緊湊的 </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4-bay</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體積下，於有限空間利用率下的風扇最大化設計，可有效的將散熱與低噪音達到</a:t>
            </a: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良好</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的平衡</a:t>
            </a: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8</a:t>
            </a: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萬小時長效雙滾珠軸承超耐久。</a:t>
            </a:r>
            <a:endPar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文字方塊 5">
            <a:extLst>
              <a:ext uri="{FF2B5EF4-FFF2-40B4-BE49-F238E27FC236}">
                <a16:creationId xmlns:a16="http://schemas.microsoft.com/office/drawing/2014/main" id="{9F87A231-8B44-4617-BE6A-DFF498E6C730}"/>
              </a:ext>
            </a:extLst>
          </p:cNvPr>
          <p:cNvSpPr txBox="1"/>
          <p:nvPr/>
        </p:nvSpPr>
        <p:spPr>
          <a:xfrm>
            <a:off x="4686300" y="3121481"/>
            <a:ext cx="3218174" cy="1302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300"/>
              </a:spcBef>
            </a:pPr>
            <a:r>
              <a:rPr lang="en-US" altLang="zh-TW" sz="18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18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溫度感測智慧調控風扇</a:t>
            </a:r>
            <a:endParaRPr lang="en-US" altLang="zh-TW" sz="18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300"/>
              </a:spcBef>
            </a:pP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自動感測系統溫度與硬碟溫度進行風扇轉速的調變，可有效的適應環境溫度變化，讓 </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運行更穩定</a:t>
            </a:r>
          </a:p>
        </p:txBody>
      </p:sp>
      <p:sp>
        <p:nvSpPr>
          <p:cNvPr id="11" name="矩形: 圓角 10">
            <a:extLst>
              <a:ext uri="{FF2B5EF4-FFF2-40B4-BE49-F238E27FC236}">
                <a16:creationId xmlns:a16="http://schemas.microsoft.com/office/drawing/2014/main" id="{58AE2FC2-8E8B-4DAA-87BF-8C7D25099EC4}"/>
              </a:ext>
            </a:extLst>
          </p:cNvPr>
          <p:cNvSpPr/>
          <p:nvPr/>
        </p:nvSpPr>
        <p:spPr>
          <a:xfrm>
            <a:off x="3973886" y="1581290"/>
            <a:ext cx="657656" cy="665858"/>
          </a:xfrm>
          <a:prstGeom prst="roundRect">
            <a:avLst/>
          </a:prstGeom>
          <a:solidFill>
            <a:srgbClr val="CFD7E3"/>
          </a:solidFill>
          <a:ln>
            <a:noFill/>
          </a:ln>
          <a:effectLst>
            <a:outerShdw blurRad="254000" dist="190500" dir="8100000" algn="tr" rotWithShape="0">
              <a:prstClr val="black">
                <a:alpha val="37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3" name="圖片 12">
            <a:extLst>
              <a:ext uri="{FF2B5EF4-FFF2-40B4-BE49-F238E27FC236}">
                <a16:creationId xmlns:a16="http://schemas.microsoft.com/office/drawing/2014/main" id="{D12AE701-C269-4B23-B19F-F912405AC2D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79712" y="1691217"/>
            <a:ext cx="446004" cy="446004"/>
          </a:xfrm>
          <a:prstGeom prst="rect">
            <a:avLst/>
          </a:prstGeom>
        </p:spPr>
      </p:pic>
      <p:sp>
        <p:nvSpPr>
          <p:cNvPr id="16" name="矩形: 圓角 15">
            <a:extLst>
              <a:ext uri="{FF2B5EF4-FFF2-40B4-BE49-F238E27FC236}">
                <a16:creationId xmlns:a16="http://schemas.microsoft.com/office/drawing/2014/main" id="{66AAB8F1-593C-4100-92E8-0B734873C505}"/>
              </a:ext>
            </a:extLst>
          </p:cNvPr>
          <p:cNvSpPr/>
          <p:nvPr/>
        </p:nvSpPr>
        <p:spPr>
          <a:xfrm>
            <a:off x="3973886" y="3148875"/>
            <a:ext cx="657656" cy="665858"/>
          </a:xfrm>
          <a:prstGeom prst="roundRect">
            <a:avLst/>
          </a:prstGeom>
          <a:solidFill>
            <a:srgbClr val="CFD7E3"/>
          </a:solidFill>
          <a:ln>
            <a:noFill/>
          </a:ln>
          <a:effectLst>
            <a:outerShdw blurRad="254000" dist="190500" dir="8100000" algn="tr" rotWithShape="0">
              <a:prstClr val="black">
                <a:alpha val="37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7" name="圖片 16">
            <a:extLst>
              <a:ext uri="{FF2B5EF4-FFF2-40B4-BE49-F238E27FC236}">
                <a16:creationId xmlns:a16="http://schemas.microsoft.com/office/drawing/2014/main" id="{4FA7209E-72FD-44F3-A91D-7DEF664C1E3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088864" y="3295650"/>
            <a:ext cx="399970" cy="399970"/>
          </a:xfrm>
          <a:prstGeom prst="rect">
            <a:avLst/>
          </a:prstGeom>
        </p:spPr>
      </p:pic>
      <p:pic>
        <p:nvPicPr>
          <p:cNvPr id="19" name="圖片 18">
            <a:extLst>
              <a:ext uri="{FF2B5EF4-FFF2-40B4-BE49-F238E27FC236}">
                <a16:creationId xmlns:a16="http://schemas.microsoft.com/office/drawing/2014/main" id="{A8C57F56-1C2B-47D8-9DE5-B6E6F7AED8D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09421" y="1498247"/>
            <a:ext cx="4998255" cy="3124465"/>
          </a:xfrm>
          <a:prstGeom prst="rect">
            <a:avLst/>
          </a:prstGeom>
        </p:spPr>
      </p:pic>
    </p:spTree>
    <p:extLst>
      <p:ext uri="{BB962C8B-B14F-4D97-AF65-F5344CB8AC3E}">
        <p14:creationId xmlns:p14="http://schemas.microsoft.com/office/powerpoint/2010/main" val="2905767188"/>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F12EAC8E-670F-41A0-B082-C61CB4083025}"/>
              </a:ext>
            </a:extLst>
          </p:cNvPr>
          <p:cNvSpPr/>
          <p:nvPr/>
        </p:nvSpPr>
        <p:spPr>
          <a:xfrm rot="16200000">
            <a:off x="5614384" y="1009650"/>
            <a:ext cx="5799804"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1ED372C3-F9F4-4534-B996-5953EB18B132}"/>
              </a:ext>
            </a:extLst>
          </p:cNvPr>
          <p:cNvSpPr>
            <a:spLocks noGrp="1"/>
          </p:cNvSpPr>
          <p:nvPr>
            <p:ph type="title"/>
          </p:nvPr>
        </p:nvSpPr>
        <p:spPr/>
        <p:txBody>
          <a:bodyPr/>
          <a:lstStyle/>
          <a:p>
            <a:r>
              <a:rPr lang="zh-TW" altLang="en-US"/>
              <a:t>同級</a:t>
            </a:r>
            <a:r>
              <a:rPr lang="en-US" altLang="zh-TW" dirty="0"/>
              <a:t>NAS</a:t>
            </a:r>
            <a:r>
              <a:rPr lang="zh-TW" altLang="en-US"/>
              <a:t>最大</a:t>
            </a:r>
            <a:r>
              <a:rPr lang="zh-TW" altLang="en-US" dirty="0"/>
              <a:t>的</a:t>
            </a:r>
            <a:r>
              <a:rPr lang="en-US" altLang="zh-TW" dirty="0"/>
              <a:t>4GB</a:t>
            </a:r>
            <a:r>
              <a:rPr lang="zh-TW" altLang="en-US"/>
              <a:t>記憶體</a:t>
            </a:r>
          </a:p>
        </p:txBody>
      </p:sp>
      <p:sp>
        <p:nvSpPr>
          <p:cNvPr id="12" name="文字方塊 11">
            <a:extLst>
              <a:ext uri="{FF2B5EF4-FFF2-40B4-BE49-F238E27FC236}">
                <a16:creationId xmlns:a16="http://schemas.microsoft.com/office/drawing/2014/main" id="{0C5630DE-0433-48F4-A2AA-AD2740AF35D6}"/>
              </a:ext>
            </a:extLst>
          </p:cNvPr>
          <p:cNvSpPr txBox="1"/>
          <p:nvPr/>
        </p:nvSpPr>
        <p:spPr>
          <a:xfrm>
            <a:off x="2463801" y="1224162"/>
            <a:ext cx="5556791" cy="18623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300"/>
              </a:spcBef>
            </a:pPr>
            <a:r>
              <a:rPr lang="en-US" alt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TS-433</a:t>
            </a:r>
            <a:r>
              <a:rPr lang="zh-TW" altLang="en-US"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內建</a:t>
            </a:r>
            <a:r>
              <a:rPr lang="en-US" alt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4GB</a:t>
            </a:r>
            <a:r>
              <a:rPr lang="zh-TW" altLang="en-US"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大容量記憶體</a:t>
            </a:r>
            <a:endParaRPr 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300"/>
              </a:spcBef>
            </a:pPr>
            <a:r>
              <a:rPr lang="zh-TW" altLang="en-US" dirty="0">
                <a:solidFill>
                  <a:schemeClr val="accent6"/>
                </a:solidFill>
                <a:ea typeface="微軟正黑體"/>
                <a:cs typeface="+mn-ea"/>
                <a:sym typeface="Arial" panose="020B0604020202020204" pitchFamily="34" charset="0"/>
              </a:rPr>
              <a:t>相較於同級 </a:t>
            </a:r>
            <a:r>
              <a:rPr lang="en-US" altLang="zh-TW" dirty="0">
                <a:solidFill>
                  <a:schemeClr val="accent6"/>
                </a:solidFill>
                <a:ea typeface="微軟正黑體"/>
                <a:cs typeface="+mn-ea"/>
                <a:sym typeface="Arial" panose="020B0604020202020204" pitchFamily="34" charset="0"/>
              </a:rPr>
              <a:t>4-bay</a:t>
            </a:r>
            <a:r>
              <a:rPr lang="zh-TW" altLang="en-US" dirty="0">
                <a:solidFill>
                  <a:schemeClr val="accent6"/>
                </a:solidFill>
                <a:ea typeface="微軟正黑體"/>
                <a:cs typeface="+mn-ea"/>
                <a:sym typeface="Arial" panose="020B0604020202020204" pitchFamily="34" charset="0"/>
              </a:rPr>
              <a:t> </a:t>
            </a:r>
            <a:r>
              <a:rPr lang="en-US" altLang="zh-TW" dirty="0">
                <a:solidFill>
                  <a:schemeClr val="accent6"/>
                </a:solidFill>
                <a:ea typeface="微軟正黑體"/>
                <a:cs typeface="+mn-ea"/>
                <a:sym typeface="Arial" panose="020B0604020202020204" pitchFamily="34" charset="0"/>
              </a:rPr>
              <a:t>NAS</a:t>
            </a:r>
            <a:r>
              <a:rPr lang="zh-TW" altLang="en-US" dirty="0">
                <a:solidFill>
                  <a:schemeClr val="accent6"/>
                </a:solidFill>
                <a:ea typeface="微軟正黑體"/>
                <a:cs typeface="+mn-ea"/>
                <a:sym typeface="Arial" panose="020B0604020202020204" pitchFamily="34" charset="0"/>
              </a:rPr>
              <a:t> 普遍使用較低容量的記憶體節省成本。QNAP為了達到最佳 </a:t>
            </a:r>
            <a:r>
              <a:rPr lang="en-US" altLang="zh-TW" dirty="0">
                <a:solidFill>
                  <a:schemeClr val="accent6"/>
                </a:solidFill>
                <a:ea typeface="微軟正黑體"/>
                <a:cs typeface="+mn-ea"/>
                <a:sym typeface="Arial" panose="020B0604020202020204" pitchFamily="34" charset="0"/>
              </a:rPr>
              <a:t>NAS</a:t>
            </a:r>
            <a:r>
              <a:rPr lang="zh-TW" altLang="en-US" dirty="0">
                <a:solidFill>
                  <a:schemeClr val="accent6"/>
                </a:solidFill>
                <a:ea typeface="微軟正黑體"/>
                <a:cs typeface="+mn-ea"/>
                <a:sym typeface="Arial" panose="020B0604020202020204" pitchFamily="34" charset="0"/>
              </a:rPr>
              <a:t> 效能，</a:t>
            </a:r>
            <a:r>
              <a:rPr lang="en-US" altLang="zh-TW" dirty="0">
                <a:solidFill>
                  <a:schemeClr val="accent6"/>
                </a:solidFill>
                <a:ea typeface="微軟正黑體"/>
                <a:cs typeface="+mn-ea"/>
                <a:sym typeface="Arial" panose="020B0604020202020204" pitchFamily="34" charset="0"/>
              </a:rPr>
              <a:t>TS-433</a:t>
            </a:r>
            <a:r>
              <a:rPr lang="zh-TW" altLang="en-US" dirty="0">
                <a:solidFill>
                  <a:schemeClr val="accent6"/>
                </a:solidFill>
                <a:ea typeface="微軟正黑體"/>
                <a:cs typeface="+mn-ea"/>
                <a:sym typeface="Arial" panose="020B0604020202020204" pitchFamily="34" charset="0"/>
              </a:rPr>
              <a:t> 採用 </a:t>
            </a:r>
            <a:r>
              <a:rPr lang="en-US" altLang="zh-TW" dirty="0">
                <a:solidFill>
                  <a:schemeClr val="accent6"/>
                </a:solidFill>
                <a:ea typeface="微軟正黑體"/>
                <a:cs typeface="+mn-ea"/>
                <a:sym typeface="Arial" panose="020B0604020202020204" pitchFamily="34" charset="0"/>
              </a:rPr>
              <a:t>4GB</a:t>
            </a:r>
            <a:r>
              <a:rPr lang="zh-TW" altLang="en-US" dirty="0">
                <a:solidFill>
                  <a:schemeClr val="accent6"/>
                </a:solidFill>
                <a:ea typeface="微軟正黑體"/>
                <a:cs typeface="+mn-ea"/>
                <a:sym typeface="Arial" panose="020B0604020202020204" pitchFamily="34" charset="0"/>
              </a:rPr>
              <a:t> 大容量記憶體設計，可讓整體 </a:t>
            </a:r>
            <a:r>
              <a:rPr lang="en-US" altLang="zh-TW" dirty="0">
                <a:solidFill>
                  <a:schemeClr val="accent6"/>
                </a:solidFill>
                <a:ea typeface="微軟正黑體"/>
                <a:cs typeface="+mn-ea"/>
                <a:sym typeface="Arial" panose="020B0604020202020204" pitchFamily="34" charset="0"/>
              </a:rPr>
              <a:t>NAS</a:t>
            </a:r>
            <a:r>
              <a:rPr lang="zh-TW" altLang="en-US" dirty="0">
                <a:solidFill>
                  <a:schemeClr val="accent6"/>
                </a:solidFill>
                <a:ea typeface="微軟正黑體"/>
                <a:cs typeface="+mn-ea"/>
                <a:sym typeface="Arial" panose="020B0604020202020204" pitchFamily="34" charset="0"/>
              </a:rPr>
              <a:t> 運行更加順暢。此外更支援高達</a:t>
            </a:r>
            <a:r>
              <a:rPr lang="en-US" altLang="zh-TW" dirty="0">
                <a:solidFill>
                  <a:schemeClr val="accent6"/>
                </a:solidFill>
                <a:ea typeface="微軟正黑體"/>
                <a:cs typeface="+mn-ea"/>
                <a:sym typeface="Arial" panose="020B0604020202020204" pitchFamily="34" charset="0"/>
              </a:rPr>
              <a:t>256</a:t>
            </a:r>
            <a:r>
              <a:rPr lang="zh-TW" altLang="en-US" dirty="0">
                <a:solidFill>
                  <a:schemeClr val="accent6"/>
                </a:solidFill>
                <a:ea typeface="微軟正黑體"/>
                <a:cs typeface="+mn-ea"/>
                <a:sym typeface="Arial" panose="020B0604020202020204" pitchFamily="34" charset="0"/>
              </a:rPr>
              <a:t>張的 </a:t>
            </a:r>
            <a:r>
              <a:rPr lang="en-US" altLang="zh-TW" dirty="0">
                <a:solidFill>
                  <a:schemeClr val="accent6"/>
                </a:solidFill>
                <a:ea typeface="微軟正黑體"/>
                <a:cs typeface="+mn-ea"/>
                <a:sym typeface="Arial" panose="020B0604020202020204" pitchFamily="34" charset="0"/>
              </a:rPr>
              <a:t>Snapshots</a:t>
            </a:r>
            <a:r>
              <a:rPr lang="zh-TW" altLang="en-US" dirty="0">
                <a:solidFill>
                  <a:schemeClr val="accent6"/>
                </a:solidFill>
                <a:ea typeface="微軟正黑體"/>
                <a:cs typeface="+mn-ea"/>
                <a:sym typeface="Arial" panose="020B0604020202020204" pitchFamily="34" charset="0"/>
              </a:rPr>
              <a:t> 快照保護，以及 </a:t>
            </a:r>
            <a:r>
              <a:rPr lang="en-US" altLang="zh-TW" dirty="0">
                <a:solidFill>
                  <a:schemeClr val="accent6"/>
                </a:solidFill>
                <a:ea typeface="微軟正黑體"/>
                <a:cs typeface="+mn-ea"/>
                <a:sym typeface="Arial" panose="020B0604020202020204" pitchFamily="34" charset="0"/>
              </a:rPr>
              <a:t>QVR</a:t>
            </a:r>
            <a:r>
              <a:rPr lang="zh-TW" altLang="en-US" dirty="0">
                <a:solidFill>
                  <a:schemeClr val="accent6"/>
                </a:solidFill>
                <a:ea typeface="微軟正黑體"/>
                <a:cs typeface="+mn-ea"/>
                <a:sym typeface="Arial" panose="020B0604020202020204" pitchFamily="34" charset="0"/>
              </a:rPr>
              <a:t> </a:t>
            </a:r>
            <a:r>
              <a:rPr lang="en-US" altLang="zh-TW" dirty="0">
                <a:solidFill>
                  <a:schemeClr val="accent6"/>
                </a:solidFill>
                <a:ea typeface="微軟正黑體"/>
                <a:cs typeface="+mn-ea"/>
                <a:sym typeface="Arial" panose="020B0604020202020204" pitchFamily="34" charset="0"/>
              </a:rPr>
              <a:t>Elite</a:t>
            </a:r>
            <a:r>
              <a:rPr lang="zh-TW" altLang="en-US" dirty="0">
                <a:solidFill>
                  <a:schemeClr val="accent6"/>
                </a:solidFill>
                <a:ea typeface="微軟正黑體"/>
                <a:cs typeface="+mn-ea"/>
                <a:sym typeface="Arial" panose="020B0604020202020204" pitchFamily="34" charset="0"/>
              </a:rPr>
              <a:t> 智慧監控，可連結</a:t>
            </a:r>
            <a:r>
              <a:rPr lang="en-US" altLang="zh-TW" dirty="0">
                <a:solidFill>
                  <a:schemeClr val="accent6"/>
                </a:solidFill>
                <a:ea typeface="微軟正黑體"/>
                <a:cs typeface="+mn-ea"/>
                <a:sym typeface="Arial" panose="020B0604020202020204" pitchFamily="34" charset="0"/>
              </a:rPr>
              <a:t>18</a:t>
            </a:r>
            <a:r>
              <a:rPr lang="zh-TW" altLang="en-US" dirty="0">
                <a:solidFill>
                  <a:schemeClr val="accent6"/>
                </a:solidFill>
                <a:ea typeface="微軟正黑體"/>
                <a:cs typeface="+mn-ea"/>
                <a:sym typeface="Arial" panose="020B0604020202020204" pitchFamily="34" charset="0"/>
              </a:rPr>
              <a:t>支網路攝影機</a:t>
            </a:r>
            <a:r>
              <a:rPr lang="en-US" altLang="zh-TW" dirty="0">
                <a:solidFill>
                  <a:schemeClr val="accent6"/>
                </a:solidFill>
                <a:ea typeface="微軟正黑體"/>
                <a:cs typeface="+mn-ea"/>
                <a:sym typeface="Arial" panose="020B0604020202020204" pitchFamily="34" charset="0"/>
              </a:rPr>
              <a:t>(</a:t>
            </a:r>
            <a:r>
              <a:rPr lang="zh-TW" altLang="en-US" dirty="0">
                <a:solidFill>
                  <a:schemeClr val="accent6"/>
                </a:solidFill>
                <a:ea typeface="微軟正黑體"/>
                <a:cs typeface="+mn-ea"/>
                <a:sym typeface="Arial" panose="020B0604020202020204" pitchFamily="34" charset="0"/>
              </a:rPr>
              <a:t>免費支援</a:t>
            </a:r>
            <a:r>
              <a:rPr lang="en-US" altLang="zh-TW" dirty="0">
                <a:solidFill>
                  <a:schemeClr val="accent6"/>
                </a:solidFill>
                <a:ea typeface="微軟正黑體"/>
                <a:cs typeface="+mn-ea"/>
                <a:sym typeface="Arial" panose="020B0604020202020204" pitchFamily="34" charset="0"/>
              </a:rPr>
              <a:t>2</a:t>
            </a:r>
            <a:r>
              <a:rPr lang="zh-TW" altLang="en-US" dirty="0">
                <a:solidFill>
                  <a:schemeClr val="accent6"/>
                </a:solidFill>
                <a:ea typeface="微軟正黑體"/>
                <a:cs typeface="+mn-ea"/>
                <a:sym typeface="Arial" panose="020B0604020202020204" pitchFamily="34" charset="0"/>
              </a:rPr>
              <a:t>個攝影機頻道</a:t>
            </a:r>
            <a:r>
              <a:rPr lang="en-US" altLang="zh-TW" dirty="0">
                <a:solidFill>
                  <a:schemeClr val="accent6"/>
                </a:solidFill>
                <a:ea typeface="微軟正黑體"/>
                <a:cs typeface="+mn-ea"/>
                <a:sym typeface="Arial" panose="020B0604020202020204" pitchFamily="34" charset="0"/>
              </a:rPr>
              <a:t>)</a:t>
            </a:r>
            <a:r>
              <a:rPr lang="zh-TW" altLang="en-US" dirty="0">
                <a:solidFill>
                  <a:schemeClr val="accent6"/>
                </a:solidFill>
                <a:ea typeface="微軟正黑體"/>
                <a:cs typeface="+mn-ea"/>
                <a:sym typeface="Arial" panose="020B0604020202020204" pitchFamily="34" charset="0"/>
              </a:rPr>
              <a:t>。更多的流暢使用體驗等待你去發掘。</a:t>
            </a:r>
            <a:endParaRPr lang="zh-TW" altLang="en-US" dirty="0">
              <a:solidFill>
                <a:schemeClr val="accent6"/>
              </a:solidFill>
              <a:ea typeface="微軟正黑體"/>
              <a:cs typeface="+mn-ea"/>
            </a:endParaRPr>
          </a:p>
        </p:txBody>
      </p:sp>
      <p:pic>
        <p:nvPicPr>
          <p:cNvPr id="13" name="圖片 2">
            <a:extLst>
              <a:ext uri="{FF2B5EF4-FFF2-40B4-BE49-F238E27FC236}">
                <a16:creationId xmlns:a16="http://schemas.microsoft.com/office/drawing/2014/main" id="{B27E98B0-E23B-4CD5-9C1F-8F7E2DBA176E}"/>
              </a:ext>
            </a:extLst>
          </p:cNvPr>
          <p:cNvPicPr>
            <a:picLocks noChangeAspect="1"/>
          </p:cNvPicPr>
          <p:nvPr/>
        </p:nvPicPr>
        <p:blipFill>
          <a:blip r:embed="rId3" cstate="hqprint">
            <a:extLst>
              <a:ext uri="{28A0092B-C50C-407E-A947-70E740481C1C}">
                <a14:useLocalDpi xmlns:a14="http://schemas.microsoft.com/office/drawing/2010/main"/>
              </a:ext>
            </a:extLst>
          </a:blip>
          <a:srcRect t="735" b="735"/>
          <a:stretch/>
        </p:blipFill>
        <p:spPr>
          <a:xfrm>
            <a:off x="1369978" y="3348606"/>
            <a:ext cx="936632" cy="922857"/>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16" name="文字方塊 15">
            <a:extLst>
              <a:ext uri="{FF2B5EF4-FFF2-40B4-BE49-F238E27FC236}">
                <a16:creationId xmlns:a16="http://schemas.microsoft.com/office/drawing/2014/main" id="{6DB9EB75-4742-4572-B1AE-317B82FCCEA9}"/>
              </a:ext>
            </a:extLst>
          </p:cNvPr>
          <p:cNvSpPr txBox="1"/>
          <p:nvPr/>
        </p:nvSpPr>
        <p:spPr>
          <a:xfrm>
            <a:off x="2463801" y="3362382"/>
            <a:ext cx="1983289" cy="8236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300"/>
              </a:spcBef>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QVR Elite</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智慧監控</a:t>
            </a:r>
            <a:endPar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nSpc>
                <a:spcPct val="110000"/>
              </a:lnSpc>
              <a:spcBef>
                <a:spcPts val="300"/>
              </a:spcBef>
            </a:pP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免費支援2個攝影機頻道(可彈性擴充)</a:t>
            </a:r>
          </a:p>
        </p:txBody>
      </p:sp>
      <p:pic>
        <p:nvPicPr>
          <p:cNvPr id="17" name="圖片 16">
            <a:extLst>
              <a:ext uri="{FF2B5EF4-FFF2-40B4-BE49-F238E27FC236}">
                <a16:creationId xmlns:a16="http://schemas.microsoft.com/office/drawing/2014/main" id="{CA7F82E1-AB46-4ABD-9831-EB2E055351E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003767" y="3348606"/>
            <a:ext cx="936632" cy="936632"/>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18" name="文字方塊 17">
            <a:extLst>
              <a:ext uri="{FF2B5EF4-FFF2-40B4-BE49-F238E27FC236}">
                <a16:creationId xmlns:a16="http://schemas.microsoft.com/office/drawing/2014/main" id="{D7EB8447-50FA-468D-A53D-0E4758087B38}"/>
              </a:ext>
            </a:extLst>
          </p:cNvPr>
          <p:cNvSpPr txBox="1"/>
          <p:nvPr/>
        </p:nvSpPr>
        <p:spPr>
          <a:xfrm>
            <a:off x="6043111" y="3362382"/>
            <a:ext cx="1983289" cy="5866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300"/>
              </a:spcBef>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Snapshots</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快照保護</a:t>
            </a:r>
            <a:endPar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nSpc>
                <a:spcPct val="110000"/>
              </a:lnSpc>
              <a:spcBef>
                <a:spcPts val="300"/>
              </a:spcBef>
            </a:pP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支援</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高達</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256</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張</a:t>
            </a:r>
            <a:endParaRPr lang="zh-TW" altLang="en-US" sz="11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 name="矩形: 圓角 21">
            <a:extLst>
              <a:ext uri="{FF2B5EF4-FFF2-40B4-BE49-F238E27FC236}">
                <a16:creationId xmlns:a16="http://schemas.microsoft.com/office/drawing/2014/main" id="{91FC6EBF-3169-4A5E-B728-DB78BF4CA41E}"/>
              </a:ext>
            </a:extLst>
          </p:cNvPr>
          <p:cNvSpPr/>
          <p:nvPr/>
        </p:nvSpPr>
        <p:spPr>
          <a:xfrm>
            <a:off x="1211623" y="1384946"/>
            <a:ext cx="1094987" cy="1108645"/>
          </a:xfrm>
          <a:prstGeom prst="roundRect">
            <a:avLst/>
          </a:prstGeom>
          <a:solidFill>
            <a:srgbClr val="CFD7E3"/>
          </a:solidFill>
          <a:ln>
            <a:noFill/>
          </a:ln>
          <a:effectLst>
            <a:outerShdw blurRad="254000" dist="190500" dir="8100000" algn="tr" rotWithShape="0">
              <a:prstClr val="black">
                <a:alpha val="37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4" name="圖片 23" descr="一張含有 文字 的圖片&#10;&#10;自動產生的描述">
            <a:extLst>
              <a:ext uri="{FF2B5EF4-FFF2-40B4-BE49-F238E27FC236}">
                <a16:creationId xmlns:a16="http://schemas.microsoft.com/office/drawing/2014/main" id="{CF75E000-5292-4745-B107-FE01782F9ED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384466" y="1605777"/>
            <a:ext cx="749301" cy="451959"/>
          </a:xfrm>
          <a:prstGeom prst="rect">
            <a:avLst/>
          </a:prstGeom>
        </p:spPr>
      </p:pic>
      <p:sp>
        <p:nvSpPr>
          <p:cNvPr id="11" name="文字方塊 10">
            <a:extLst>
              <a:ext uri="{FF2B5EF4-FFF2-40B4-BE49-F238E27FC236}">
                <a16:creationId xmlns:a16="http://schemas.microsoft.com/office/drawing/2014/main" id="{FDB4A4C6-0883-4523-B0B9-59CA5389937C}"/>
              </a:ext>
            </a:extLst>
          </p:cNvPr>
          <p:cNvSpPr txBox="1"/>
          <p:nvPr/>
        </p:nvSpPr>
        <p:spPr>
          <a:xfrm>
            <a:off x="1297940" y="2037844"/>
            <a:ext cx="922351" cy="369332"/>
          </a:xfrm>
          <a:prstGeom prst="rect">
            <a:avLst/>
          </a:prstGeom>
          <a:noFill/>
        </p:spPr>
        <p:txBody>
          <a:bodyPr wrap="square" rtlCol="0">
            <a:spAutoFit/>
          </a:bodyPr>
          <a:lstStyle/>
          <a:p>
            <a:pPr algn="ctr"/>
            <a:r>
              <a:rPr lang="en-US" altLang="zh-TW" sz="1800">
                <a:solidFill>
                  <a:srgbClr val="231815"/>
                </a:solidFill>
              </a:rPr>
              <a:t>4GB</a:t>
            </a:r>
            <a:endParaRPr lang="zh-TW" altLang="en-US" sz="1800" dirty="0">
              <a:solidFill>
                <a:srgbClr val="231815"/>
              </a:solidFill>
            </a:endParaRPr>
          </a:p>
        </p:txBody>
      </p:sp>
    </p:spTree>
    <p:extLst>
      <p:ext uri="{BB962C8B-B14F-4D97-AF65-F5344CB8AC3E}">
        <p14:creationId xmlns:p14="http://schemas.microsoft.com/office/powerpoint/2010/main" val="1048917835"/>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17EDAE49-09AF-4B64-AF5A-DB5AEA67ACD1}"/>
              </a:ext>
            </a:extLst>
          </p:cNvPr>
          <p:cNvSpPr/>
          <p:nvPr/>
        </p:nvSpPr>
        <p:spPr>
          <a:xfrm rot="16200000">
            <a:off x="5269733" y="1009650"/>
            <a:ext cx="5799804"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 name="矩形 2">
            <a:extLst>
              <a:ext uri="{FF2B5EF4-FFF2-40B4-BE49-F238E27FC236}">
                <a16:creationId xmlns:a16="http://schemas.microsoft.com/office/drawing/2014/main" id="{5F1A8816-DB05-4F42-B56A-6D7351021F93}"/>
              </a:ext>
            </a:extLst>
          </p:cNvPr>
          <p:cNvSpPr/>
          <p:nvPr/>
        </p:nvSpPr>
        <p:spPr>
          <a:xfrm>
            <a:off x="6679359" y="2024523"/>
            <a:ext cx="1053679" cy="2484120"/>
          </a:xfrm>
          <a:prstGeom prst="rect">
            <a:avLst/>
          </a:prstGeom>
          <a:solidFill>
            <a:srgbClr val="FFCC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E69365BD-2E52-4AD4-B114-163429456FCC}"/>
              </a:ext>
            </a:extLst>
          </p:cNvPr>
          <p:cNvSpPr/>
          <p:nvPr/>
        </p:nvSpPr>
        <p:spPr>
          <a:xfrm>
            <a:off x="7732252" y="2024523"/>
            <a:ext cx="1053679" cy="2484120"/>
          </a:xfrm>
          <a:prstGeom prst="rect">
            <a:avLst/>
          </a:prstGeom>
          <a:solidFill>
            <a:srgbClr val="FFCC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F38CEAD7-9161-4BD9-9177-125024F214AE}"/>
              </a:ext>
            </a:extLst>
          </p:cNvPr>
          <p:cNvSpPr>
            <a:spLocks noGrp="1"/>
          </p:cNvSpPr>
          <p:nvPr>
            <p:ph type="title"/>
          </p:nvPr>
        </p:nvSpPr>
        <p:spPr>
          <a:xfrm>
            <a:off x="278295" y="265500"/>
            <a:ext cx="8690775" cy="572700"/>
          </a:xfrm>
        </p:spPr>
        <p:txBody>
          <a:bodyPr/>
          <a:lstStyle/>
          <a:p>
            <a:r>
              <a:rPr lang="zh-TW" altLang="en-US" dirty="0"/>
              <a:t>為什麼使用者需要</a:t>
            </a:r>
            <a:r>
              <a:rPr lang="en-US" altLang="zh-TW" dirty="0"/>
              <a:t>RAID</a:t>
            </a:r>
            <a:r>
              <a:rPr lang="zh-TW" altLang="en-US" dirty="0"/>
              <a:t>磁碟陣列功能</a:t>
            </a:r>
            <a:r>
              <a:rPr lang="en-US" altLang="zh-TW" dirty="0"/>
              <a:t>?</a:t>
            </a:r>
            <a:endParaRPr lang="zh-TW" altLang="en-US" dirty="0"/>
          </a:p>
        </p:txBody>
      </p:sp>
      <p:sp>
        <p:nvSpPr>
          <p:cNvPr id="4" name="文字方塊 3">
            <a:extLst>
              <a:ext uri="{FF2B5EF4-FFF2-40B4-BE49-F238E27FC236}">
                <a16:creationId xmlns:a16="http://schemas.microsoft.com/office/drawing/2014/main" id="{F85FAE6B-E552-4C35-A2D2-5F4A13DE7EA5}"/>
              </a:ext>
            </a:extLst>
          </p:cNvPr>
          <p:cNvSpPr txBox="1"/>
          <p:nvPr/>
        </p:nvSpPr>
        <p:spPr>
          <a:xfrm>
            <a:off x="1309120" y="1118721"/>
            <a:ext cx="612771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RAID</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磁碟陣列是透過</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2</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顆以上的磁碟組成容錯保護機制的技術，可於一定數量磁碟損壞時保護資料，使用</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4</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顆磁碟於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TS-433</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組建磁碟陣列以保護力為優先時建議使用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RAID</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6</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，效能優先建議採用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RAID 10</a:t>
            </a:r>
          </a:p>
        </p:txBody>
      </p:sp>
      <p:graphicFrame>
        <p:nvGraphicFramePr>
          <p:cNvPr id="5" name="表格 5">
            <a:extLst>
              <a:ext uri="{FF2B5EF4-FFF2-40B4-BE49-F238E27FC236}">
                <a16:creationId xmlns:a16="http://schemas.microsoft.com/office/drawing/2014/main" id="{1EA2B748-0129-4982-9E4D-FF2D0583F014}"/>
              </a:ext>
            </a:extLst>
          </p:cNvPr>
          <p:cNvGraphicFramePr>
            <a:graphicFrameLocks noGrp="1"/>
          </p:cNvGraphicFramePr>
          <p:nvPr>
            <p:extLst>
              <p:ext uri="{D42A27DB-BD31-4B8C-83A1-F6EECF244321}">
                <p14:modId xmlns:p14="http://schemas.microsoft.com/office/powerpoint/2010/main" val="2778916472"/>
              </p:ext>
            </p:extLst>
          </p:nvPr>
        </p:nvGraphicFramePr>
        <p:xfrm>
          <a:off x="349857" y="2024523"/>
          <a:ext cx="8436336" cy="2484120"/>
        </p:xfrm>
        <a:graphic>
          <a:graphicData uri="http://schemas.openxmlformats.org/drawingml/2006/table">
            <a:tbl>
              <a:tblPr firstRow="1" bandRow="1">
                <a:tableStyleId>{89A306BD-BB34-47A6-921B-74BF2CEABD79}</a:tableStyleId>
              </a:tblPr>
              <a:tblGrid>
                <a:gridCol w="1054542">
                  <a:extLst>
                    <a:ext uri="{9D8B030D-6E8A-4147-A177-3AD203B41FA5}">
                      <a16:colId xmlns:a16="http://schemas.microsoft.com/office/drawing/2014/main" val="1725844895"/>
                    </a:ext>
                  </a:extLst>
                </a:gridCol>
                <a:gridCol w="1054542">
                  <a:extLst>
                    <a:ext uri="{9D8B030D-6E8A-4147-A177-3AD203B41FA5}">
                      <a16:colId xmlns:a16="http://schemas.microsoft.com/office/drawing/2014/main" val="277799971"/>
                    </a:ext>
                  </a:extLst>
                </a:gridCol>
                <a:gridCol w="1054542">
                  <a:extLst>
                    <a:ext uri="{9D8B030D-6E8A-4147-A177-3AD203B41FA5}">
                      <a16:colId xmlns:a16="http://schemas.microsoft.com/office/drawing/2014/main" val="704094329"/>
                    </a:ext>
                  </a:extLst>
                </a:gridCol>
                <a:gridCol w="1054542">
                  <a:extLst>
                    <a:ext uri="{9D8B030D-6E8A-4147-A177-3AD203B41FA5}">
                      <a16:colId xmlns:a16="http://schemas.microsoft.com/office/drawing/2014/main" val="3400972777"/>
                    </a:ext>
                  </a:extLst>
                </a:gridCol>
                <a:gridCol w="1054542">
                  <a:extLst>
                    <a:ext uri="{9D8B030D-6E8A-4147-A177-3AD203B41FA5}">
                      <a16:colId xmlns:a16="http://schemas.microsoft.com/office/drawing/2014/main" val="4018261178"/>
                    </a:ext>
                  </a:extLst>
                </a:gridCol>
                <a:gridCol w="1054542">
                  <a:extLst>
                    <a:ext uri="{9D8B030D-6E8A-4147-A177-3AD203B41FA5}">
                      <a16:colId xmlns:a16="http://schemas.microsoft.com/office/drawing/2014/main" val="2514079239"/>
                    </a:ext>
                  </a:extLst>
                </a:gridCol>
                <a:gridCol w="1054542">
                  <a:extLst>
                    <a:ext uri="{9D8B030D-6E8A-4147-A177-3AD203B41FA5}">
                      <a16:colId xmlns:a16="http://schemas.microsoft.com/office/drawing/2014/main" val="401594463"/>
                    </a:ext>
                  </a:extLst>
                </a:gridCol>
                <a:gridCol w="1054542">
                  <a:extLst>
                    <a:ext uri="{9D8B030D-6E8A-4147-A177-3AD203B41FA5}">
                      <a16:colId xmlns:a16="http://schemas.microsoft.com/office/drawing/2014/main" val="3220278744"/>
                    </a:ext>
                  </a:extLst>
                </a:gridCol>
              </a:tblGrid>
              <a:tr h="370840">
                <a:tc>
                  <a:txBody>
                    <a:bodyPr/>
                    <a:lstStyle/>
                    <a:p>
                      <a:pPr algn="ctr"/>
                      <a:endParaRPr lang="zh-TW" altLang="en-US" sz="1200" dirty="0">
                        <a:solidFill>
                          <a:schemeClr val="bg1"/>
                        </a:solidFill>
                      </a:endParaRP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tc>
                  <a:txBody>
                    <a:bodyPr/>
                    <a:lstStyle/>
                    <a:p>
                      <a:pPr algn="ctr"/>
                      <a:r>
                        <a:rPr lang="zh-TW" altLang="en-US" sz="1200" dirty="0">
                          <a:solidFill>
                            <a:schemeClr val="bg1"/>
                          </a:solidFill>
                        </a:rPr>
                        <a:t>單顆磁碟</a:t>
                      </a:r>
                    </a:p>
                  </a:txBody>
                  <a:tcPr anchor="ctr">
                    <a:lnL w="9525" cap="flat" cmpd="sng">
                      <a:noFill/>
                      <a:prstDash val="solid"/>
                      <a:round/>
                      <a:headEnd type="none" w="sm" len="sm"/>
                      <a:tailEnd type="none" w="sm" len="sm"/>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tc>
                  <a:txBody>
                    <a:bodyPr/>
                    <a:lstStyle/>
                    <a:p>
                      <a:pPr algn="ctr"/>
                      <a:r>
                        <a:rPr lang="en-US" altLang="zh-TW" sz="1200" dirty="0">
                          <a:solidFill>
                            <a:schemeClr val="bg1"/>
                          </a:solidFill>
                        </a:rPr>
                        <a:t>JBOD</a:t>
                      </a:r>
                      <a:endParaRPr lang="zh-TW" altLang="en-US" sz="1200" dirty="0">
                        <a:solidFill>
                          <a:schemeClr val="bg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tc>
                  <a:txBody>
                    <a:bodyPr/>
                    <a:lstStyle/>
                    <a:p>
                      <a:pPr algn="ctr"/>
                      <a:r>
                        <a:rPr lang="en-US" altLang="zh-TW" sz="1200" dirty="0">
                          <a:solidFill>
                            <a:schemeClr val="bg1"/>
                          </a:solidFill>
                        </a:rPr>
                        <a:t>RAID</a:t>
                      </a:r>
                      <a:r>
                        <a:rPr lang="zh-TW" altLang="en-US" sz="1200" dirty="0">
                          <a:solidFill>
                            <a:schemeClr val="bg1"/>
                          </a:solidFill>
                        </a:rPr>
                        <a:t> </a:t>
                      </a:r>
                      <a:r>
                        <a:rPr lang="en-US" altLang="zh-TW" sz="1200" dirty="0">
                          <a:solidFill>
                            <a:schemeClr val="bg1"/>
                          </a:solidFill>
                        </a:rPr>
                        <a:t>0</a:t>
                      </a:r>
                      <a:endParaRPr lang="zh-TW" altLang="en-US" sz="1200" dirty="0">
                        <a:solidFill>
                          <a:schemeClr val="bg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tc>
                  <a:txBody>
                    <a:bodyPr/>
                    <a:lstStyle/>
                    <a:p>
                      <a:pPr algn="ctr"/>
                      <a:r>
                        <a:rPr lang="en-US" altLang="zh-TW" sz="1200" dirty="0">
                          <a:solidFill>
                            <a:schemeClr val="bg1"/>
                          </a:solidFill>
                        </a:rPr>
                        <a:t>RAID 1</a:t>
                      </a:r>
                      <a:endParaRPr lang="zh-TW" altLang="en-US" sz="1200" dirty="0">
                        <a:solidFill>
                          <a:schemeClr val="bg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tc>
                  <a:txBody>
                    <a:bodyPr/>
                    <a:lstStyle/>
                    <a:p>
                      <a:pPr algn="ctr"/>
                      <a:r>
                        <a:rPr lang="en-US" altLang="zh-TW" sz="1200" dirty="0">
                          <a:solidFill>
                            <a:schemeClr val="bg1"/>
                          </a:solidFill>
                        </a:rPr>
                        <a:t>RAID 5</a:t>
                      </a:r>
                      <a:endParaRPr lang="zh-TW" altLang="en-US" sz="1200" dirty="0">
                        <a:solidFill>
                          <a:schemeClr val="bg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tc>
                  <a:txBody>
                    <a:bodyPr/>
                    <a:lstStyle/>
                    <a:p>
                      <a:pPr algn="ctr"/>
                      <a:r>
                        <a:rPr lang="en-US" altLang="zh-TW" sz="1200" dirty="0">
                          <a:solidFill>
                            <a:schemeClr val="bg1"/>
                          </a:solidFill>
                        </a:rPr>
                        <a:t>RAID 6</a:t>
                      </a:r>
                      <a:endParaRPr lang="zh-TW" altLang="en-US" sz="1200" dirty="0">
                        <a:solidFill>
                          <a:schemeClr val="bg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tc>
                  <a:txBody>
                    <a:bodyPr/>
                    <a:lstStyle/>
                    <a:p>
                      <a:pPr algn="ctr"/>
                      <a:r>
                        <a:rPr lang="en-US" altLang="zh-TW" sz="1200" dirty="0">
                          <a:solidFill>
                            <a:schemeClr val="bg1"/>
                          </a:solidFill>
                        </a:rPr>
                        <a:t>RAID 10</a:t>
                      </a:r>
                      <a:endParaRPr lang="zh-TW" altLang="en-US" sz="1200" dirty="0">
                        <a:solidFill>
                          <a:schemeClr val="bg1"/>
                        </a:solidFill>
                      </a:endParaRPr>
                    </a:p>
                  </a:txBody>
                  <a:tcPr anchor="ctr">
                    <a:lnL w="6350" cap="flat" cmpd="sng" algn="ctr">
                      <a:no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extLst>
                  <a:ext uri="{0D108BD9-81ED-4DB2-BD59-A6C34878D82A}">
                    <a16:rowId xmlns:a16="http://schemas.microsoft.com/office/drawing/2014/main" val="2385376882"/>
                  </a:ext>
                </a:extLst>
              </a:tr>
              <a:tr h="370840">
                <a:tc>
                  <a:txBody>
                    <a:bodyPr/>
                    <a:lstStyle/>
                    <a:p>
                      <a:pPr algn="ctr"/>
                      <a:r>
                        <a:rPr lang="zh-TW" altLang="en-US" sz="1200" dirty="0">
                          <a:solidFill>
                            <a:schemeClr val="bg1"/>
                          </a:solidFill>
                        </a:rPr>
                        <a:t>組成的最少磁碟數</a:t>
                      </a:r>
                    </a:p>
                  </a:txBody>
                  <a:tcPr anchor="ct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1</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1</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2</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2</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3</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4</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4</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extLst>
                  <a:ext uri="{0D108BD9-81ED-4DB2-BD59-A6C34878D82A}">
                    <a16:rowId xmlns:a16="http://schemas.microsoft.com/office/drawing/2014/main" val="999474575"/>
                  </a:ext>
                </a:extLst>
              </a:tr>
              <a:tr h="370840">
                <a:tc>
                  <a:txBody>
                    <a:bodyPr/>
                    <a:lstStyle/>
                    <a:p>
                      <a:pPr algn="ctr"/>
                      <a:r>
                        <a:rPr lang="zh-TW" altLang="en-US" sz="1200" dirty="0">
                          <a:solidFill>
                            <a:schemeClr val="bg1"/>
                          </a:solidFill>
                        </a:rPr>
                        <a:t>容許幾個磁碟損壞</a:t>
                      </a:r>
                    </a:p>
                  </a:txBody>
                  <a:tcPr anchor="ct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200" dirty="0">
                          <a:solidFill>
                            <a:schemeClr val="bg1"/>
                          </a:solidFill>
                        </a:rPr>
                        <a:t>0</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200" dirty="0">
                          <a:solidFill>
                            <a:schemeClr val="bg1"/>
                          </a:solidFill>
                        </a:rPr>
                        <a:t>0</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200" dirty="0">
                          <a:solidFill>
                            <a:schemeClr val="bg1"/>
                          </a:solidFill>
                        </a:rPr>
                        <a:t>0</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200" dirty="0">
                          <a:solidFill>
                            <a:schemeClr val="bg1"/>
                          </a:solidFill>
                        </a:rPr>
                        <a:t>N-1</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200" dirty="0">
                          <a:solidFill>
                            <a:schemeClr val="bg1"/>
                          </a:solidFill>
                        </a:rPr>
                        <a:t>1</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200" dirty="0">
                          <a:solidFill>
                            <a:schemeClr val="bg1"/>
                          </a:solidFill>
                        </a:rPr>
                        <a:t>2</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zh-TW" altLang="en-US" sz="1200" dirty="0">
                          <a:solidFill>
                            <a:schemeClr val="bg1"/>
                          </a:solidFill>
                        </a:rPr>
                        <a:t>每組</a:t>
                      </a:r>
                      <a:r>
                        <a:rPr lang="en-US" altLang="zh-TW" sz="1200" dirty="0">
                          <a:solidFill>
                            <a:schemeClr val="bg1"/>
                          </a:solidFill>
                        </a:rPr>
                        <a:t>RAID</a:t>
                      </a:r>
                      <a:r>
                        <a:rPr lang="zh-TW" altLang="en-US" sz="1200" dirty="0">
                          <a:solidFill>
                            <a:schemeClr val="bg1"/>
                          </a:solidFill>
                        </a:rPr>
                        <a:t> </a:t>
                      </a:r>
                      <a:r>
                        <a:rPr lang="en-US" altLang="zh-TW" sz="1200" dirty="0">
                          <a:solidFill>
                            <a:schemeClr val="bg1"/>
                          </a:solidFill>
                        </a:rPr>
                        <a:t>0</a:t>
                      </a:r>
                      <a:r>
                        <a:rPr lang="zh-TW" altLang="en-US" sz="1200" dirty="0">
                          <a:solidFill>
                            <a:schemeClr val="bg1"/>
                          </a:solidFill>
                        </a:rPr>
                        <a:t>可容許</a:t>
                      </a:r>
                      <a:r>
                        <a:rPr lang="en-US" altLang="zh-TW" sz="1200" dirty="0">
                          <a:solidFill>
                            <a:schemeClr val="bg1"/>
                          </a:solidFill>
                        </a:rPr>
                        <a:t>1</a:t>
                      </a:r>
                      <a:r>
                        <a:rPr lang="zh-TW" altLang="en-US" sz="1200" dirty="0">
                          <a:solidFill>
                            <a:schemeClr val="bg1"/>
                          </a:solidFill>
                        </a:rPr>
                        <a:t>顆</a:t>
                      </a:r>
                    </a:p>
                  </a:txBody>
                  <a:tcPr anchor="ct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741839721"/>
                  </a:ext>
                </a:extLst>
              </a:tr>
              <a:tr h="407609">
                <a:tc>
                  <a:txBody>
                    <a:bodyPr/>
                    <a:lstStyle/>
                    <a:p>
                      <a:pPr algn="ctr"/>
                      <a:r>
                        <a:rPr lang="zh-TW" altLang="en-US" sz="1200" dirty="0">
                          <a:solidFill>
                            <a:schemeClr val="bg1"/>
                          </a:solidFill>
                        </a:rPr>
                        <a:t>可用容量等於幾顆磁碟</a:t>
                      </a:r>
                    </a:p>
                  </a:txBody>
                  <a:tcPr anchor="ct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1</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N</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N</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1</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N-1</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N-2</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N/2</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extLst>
                  <a:ext uri="{0D108BD9-81ED-4DB2-BD59-A6C34878D82A}">
                    <a16:rowId xmlns:a16="http://schemas.microsoft.com/office/drawing/2014/main" val="3313340318"/>
                  </a:ext>
                </a:extLst>
              </a:tr>
              <a:tr h="370840">
                <a:tc>
                  <a:txBody>
                    <a:bodyPr/>
                    <a:lstStyle/>
                    <a:p>
                      <a:pPr algn="ctr"/>
                      <a:r>
                        <a:rPr lang="zh-TW" altLang="en-US" sz="1200" dirty="0">
                          <a:solidFill>
                            <a:schemeClr val="bg1"/>
                          </a:solidFill>
                        </a:rPr>
                        <a:t>保護力</a:t>
                      </a:r>
                    </a:p>
                  </a:txBody>
                  <a:tcPr anchor="ct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gridSpan="3">
                  <a:txBody>
                    <a:bodyPr/>
                    <a:lstStyle/>
                    <a:p>
                      <a:pPr algn="ctr"/>
                      <a:r>
                        <a:rPr lang="zh-TW" altLang="en-US" sz="1200" dirty="0">
                          <a:solidFill>
                            <a:schemeClr val="bg1"/>
                          </a:solidFill>
                        </a:rPr>
                        <a:t>無</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hMerge="1">
                  <a:txBody>
                    <a:bodyPr/>
                    <a:lstStyle/>
                    <a:p>
                      <a:endParaRPr lang="zh-TW" altLang="en-US" dirty="0">
                        <a:solidFill>
                          <a:schemeClr val="bg1"/>
                        </a:solidFill>
                      </a:endParaRPr>
                    </a:p>
                  </a:txBody>
                  <a:tcPr/>
                </a:tc>
                <a:tc hMerge="1">
                  <a:txBody>
                    <a:bodyPr/>
                    <a:lstStyle/>
                    <a:p>
                      <a:endParaRPr lang="zh-TW" altLang="en-US" dirty="0">
                        <a:solidFill>
                          <a:schemeClr val="bg1"/>
                        </a:solidFill>
                      </a:endParaRPr>
                    </a:p>
                  </a:txBody>
                  <a:tcPr/>
                </a:tc>
                <a:tc>
                  <a:txBody>
                    <a:bodyPr/>
                    <a:lstStyle/>
                    <a:p>
                      <a:pPr algn="ctr"/>
                      <a:r>
                        <a:rPr lang="zh-TW" altLang="en-US" sz="1200" dirty="0">
                          <a:solidFill>
                            <a:schemeClr val="bg1"/>
                          </a:solidFill>
                        </a:rPr>
                        <a:t>高</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zh-TW" altLang="en-US" sz="1200" dirty="0">
                          <a:solidFill>
                            <a:schemeClr val="bg1"/>
                          </a:solidFill>
                        </a:rPr>
                        <a:t>中下</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zh-TW" altLang="en-US" sz="1200" dirty="0">
                          <a:solidFill>
                            <a:schemeClr val="bg1"/>
                          </a:solidFill>
                        </a:rPr>
                        <a:t>中上</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zh-TW" altLang="en-US" sz="1200" dirty="0">
                          <a:solidFill>
                            <a:schemeClr val="bg1"/>
                          </a:solidFill>
                        </a:rPr>
                        <a:t>中上</a:t>
                      </a:r>
                    </a:p>
                  </a:txBody>
                  <a:tcPr anchor="ct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880927976"/>
                  </a:ext>
                </a:extLst>
              </a:tr>
              <a:tr h="370840">
                <a:tc>
                  <a:txBody>
                    <a:bodyPr/>
                    <a:lstStyle/>
                    <a:p>
                      <a:pPr algn="ctr"/>
                      <a:r>
                        <a:rPr lang="zh-TW" altLang="en-US" sz="1200" dirty="0">
                          <a:solidFill>
                            <a:schemeClr val="bg1"/>
                          </a:solidFill>
                        </a:rPr>
                        <a:t>效能</a:t>
                      </a:r>
                    </a:p>
                  </a:txBody>
                  <a:tcPr anchor="ct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gridSpan="2">
                  <a:txBody>
                    <a:bodyPr/>
                    <a:lstStyle/>
                    <a:p>
                      <a:pPr algn="ctr"/>
                      <a:r>
                        <a:rPr lang="zh-TW" altLang="en-US" sz="1200" dirty="0">
                          <a:solidFill>
                            <a:schemeClr val="bg1"/>
                          </a:solidFill>
                        </a:rPr>
                        <a:t>單顆效能</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hMerge="1">
                  <a:txBody>
                    <a:bodyPr/>
                    <a:lstStyle/>
                    <a:p>
                      <a:pPr algn="ctr"/>
                      <a:r>
                        <a:rPr lang="en-US" altLang="zh-TW" dirty="0">
                          <a:solidFill>
                            <a:schemeClr val="bg1"/>
                          </a:solidFill>
                        </a:rPr>
                        <a:t>N</a:t>
                      </a:r>
                      <a:endParaRPr lang="zh-TW" altLang="en-US" dirty="0">
                        <a:solidFill>
                          <a:schemeClr val="bg1"/>
                        </a:solidFill>
                      </a:endParaRPr>
                    </a:p>
                  </a:txBody>
                  <a:tcPr/>
                </a:tc>
                <a:tc>
                  <a:txBody>
                    <a:bodyPr/>
                    <a:lstStyle/>
                    <a:p>
                      <a:pPr algn="ctr"/>
                      <a:r>
                        <a:rPr lang="zh-TW" altLang="en-US" sz="1200" dirty="0">
                          <a:solidFill>
                            <a:schemeClr val="bg1"/>
                          </a:solidFill>
                        </a:rPr>
                        <a:t>高</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zh-TW" altLang="en-US" sz="1200" dirty="0">
                          <a:solidFill>
                            <a:schemeClr val="bg1"/>
                          </a:solidFill>
                        </a:rPr>
                        <a:t>單顆效能</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zh-TW" altLang="en-US" sz="1200" dirty="0">
                          <a:solidFill>
                            <a:schemeClr val="bg1"/>
                          </a:solidFill>
                        </a:rPr>
                        <a:t>中</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zh-TW" altLang="en-US" sz="1200" dirty="0">
                          <a:solidFill>
                            <a:schemeClr val="bg1"/>
                          </a:solidFill>
                        </a:rPr>
                        <a:t>中下</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zh-TW" altLang="en-US" sz="1200" dirty="0">
                          <a:solidFill>
                            <a:schemeClr val="bg1"/>
                          </a:solidFill>
                        </a:rPr>
                        <a:t>中上</a:t>
                      </a:r>
                    </a:p>
                  </a:txBody>
                  <a:tcPr anchor="ct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228050677"/>
                  </a:ext>
                </a:extLst>
              </a:tr>
            </a:tbl>
          </a:graphicData>
        </a:graphic>
      </p:graphicFrame>
      <p:grpSp>
        <p:nvGrpSpPr>
          <p:cNvPr id="6" name="群組 5">
            <a:extLst>
              <a:ext uri="{FF2B5EF4-FFF2-40B4-BE49-F238E27FC236}">
                <a16:creationId xmlns:a16="http://schemas.microsoft.com/office/drawing/2014/main" id="{F2DD3326-F0EA-4498-BEB8-C612E3108C45}"/>
              </a:ext>
            </a:extLst>
          </p:cNvPr>
          <p:cNvGrpSpPr/>
          <p:nvPr/>
        </p:nvGrpSpPr>
        <p:grpSpPr>
          <a:xfrm>
            <a:off x="503238" y="1145965"/>
            <a:ext cx="647093" cy="655164"/>
            <a:chOff x="857205" y="1598971"/>
            <a:chExt cx="1105045" cy="1118829"/>
          </a:xfrm>
        </p:grpSpPr>
        <p:sp>
          <p:nvSpPr>
            <p:cNvPr id="7" name="矩形: 圓角 6">
              <a:extLst>
                <a:ext uri="{FF2B5EF4-FFF2-40B4-BE49-F238E27FC236}">
                  <a16:creationId xmlns:a16="http://schemas.microsoft.com/office/drawing/2014/main" id="{68690A56-DF0B-4AA8-97DF-BAF3193B946E}"/>
                </a:ext>
              </a:extLst>
            </p:cNvPr>
            <p:cNvSpPr/>
            <p:nvPr/>
          </p:nvSpPr>
          <p:spPr>
            <a:xfrm>
              <a:off x="857205" y="1598971"/>
              <a:ext cx="1105045" cy="1118829"/>
            </a:xfrm>
            <a:prstGeom prst="roundRect">
              <a:avLst/>
            </a:prstGeom>
            <a:solidFill>
              <a:srgbClr val="CFD7E3"/>
            </a:solidFill>
            <a:ln>
              <a:noFill/>
            </a:ln>
            <a:effectLst>
              <a:outerShdw blurRad="254000" dist="190500" dir="8100000" algn="tr" rotWithShape="0">
                <a:prstClr val="black">
                  <a:alpha val="37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8" name="圖形 7">
              <a:extLst>
                <a:ext uri="{FF2B5EF4-FFF2-40B4-BE49-F238E27FC236}">
                  <a16:creationId xmlns:a16="http://schemas.microsoft.com/office/drawing/2014/main" id="{5EB04ECC-3EFE-4F34-8716-5BEE016322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2413" y="1851897"/>
              <a:ext cx="654630" cy="665916"/>
            </a:xfrm>
            <a:prstGeom prst="rect">
              <a:avLst/>
            </a:prstGeom>
          </p:spPr>
        </p:pic>
      </p:grpSp>
      <p:pic>
        <p:nvPicPr>
          <p:cNvPr id="10" name="圖片 9">
            <a:extLst>
              <a:ext uri="{FF2B5EF4-FFF2-40B4-BE49-F238E27FC236}">
                <a16:creationId xmlns:a16="http://schemas.microsoft.com/office/drawing/2014/main" id="{CDA412B9-E0EA-43CB-A787-4F65D87ED35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576809" y="1803126"/>
            <a:ext cx="362369" cy="362369"/>
          </a:xfrm>
          <a:prstGeom prst="rect">
            <a:avLst/>
          </a:prstGeom>
        </p:spPr>
      </p:pic>
      <p:pic>
        <p:nvPicPr>
          <p:cNvPr id="11" name="圖片 10">
            <a:extLst>
              <a:ext uri="{FF2B5EF4-FFF2-40B4-BE49-F238E27FC236}">
                <a16:creationId xmlns:a16="http://schemas.microsoft.com/office/drawing/2014/main" id="{CAAFD431-9E98-4130-B77B-84AEFE6D0CB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25893" y="1780352"/>
            <a:ext cx="362369" cy="362369"/>
          </a:xfrm>
          <a:prstGeom prst="rect">
            <a:avLst/>
          </a:prstGeom>
        </p:spPr>
      </p:pic>
    </p:spTree>
    <p:extLst>
      <p:ext uri="{BB962C8B-B14F-4D97-AF65-F5344CB8AC3E}">
        <p14:creationId xmlns:p14="http://schemas.microsoft.com/office/powerpoint/2010/main" val="3519694453"/>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一張含有 室內, 螢幕, 甜點 的圖片&#10;&#10;自動產生的描述" hidden="1">
            <a:extLst>
              <a:ext uri="{FF2B5EF4-FFF2-40B4-BE49-F238E27FC236}">
                <a16:creationId xmlns:a16="http://schemas.microsoft.com/office/drawing/2014/main" id="{C7A735B5-90F1-43EB-8CFC-47AB07527C4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372421" y="-606130"/>
            <a:ext cx="8724224" cy="6647859"/>
          </a:xfrm>
          <a:prstGeom prst="rect">
            <a:avLst/>
          </a:prstGeom>
          <a:effectLst>
            <a:softEdge rad="635000"/>
          </a:effectLst>
        </p:spPr>
      </p:pic>
      <p:pic>
        <p:nvPicPr>
          <p:cNvPr id="8" name="圖片 7" descr="一張含有 個人 的圖片&#10;&#10;自動產生的描述">
            <a:extLst>
              <a:ext uri="{FF2B5EF4-FFF2-40B4-BE49-F238E27FC236}">
                <a16:creationId xmlns:a16="http://schemas.microsoft.com/office/drawing/2014/main" id="{72F1BA2C-62CF-4DDC-9F3B-63683400A9C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49800" y="-465373"/>
            <a:ext cx="6228667" cy="6213943"/>
          </a:xfrm>
          <a:prstGeom prst="rect">
            <a:avLst/>
          </a:prstGeom>
          <a:effectLst>
            <a:softEdge rad="635000"/>
          </a:effectLst>
        </p:spPr>
      </p:pic>
      <p:sp>
        <p:nvSpPr>
          <p:cNvPr id="2" name="Title 1">
            <a:extLst>
              <a:ext uri="{FF2B5EF4-FFF2-40B4-BE49-F238E27FC236}">
                <a16:creationId xmlns:a16="http://schemas.microsoft.com/office/drawing/2014/main" id="{927D5F1A-6D2A-C446-8855-84A6DFCE698A}"/>
              </a:ext>
            </a:extLst>
          </p:cNvPr>
          <p:cNvSpPr>
            <a:spLocks noGrp="1"/>
          </p:cNvSpPr>
          <p:nvPr>
            <p:ph type="title"/>
          </p:nvPr>
        </p:nvSpPr>
        <p:spPr>
          <a:xfrm>
            <a:off x="716881" y="165100"/>
            <a:ext cx="7710238" cy="762000"/>
          </a:xfrm>
        </p:spPr>
        <p:txBody>
          <a:bodyPr vert="horz" lIns="68580" tIns="34290" rIns="68580" bIns="34290" rtlCol="0" anchor="ctr">
            <a:normAutofit/>
          </a:bodyPr>
          <a:lstStyle/>
          <a:p>
            <a:r>
              <a:rPr lang="zh-TW" altLang="en-US">
                <a:latin typeface="Arial" panose="020B0604020202020204" pitchFamily="34" charset="0"/>
                <a:sym typeface="Arial" panose="020B0604020202020204" pitchFamily="34" charset="0"/>
              </a:rPr>
              <a:t>你也有這樣的困擾</a:t>
            </a:r>
            <a:r>
              <a:rPr lang="en-US" altLang="zh-TW">
                <a:latin typeface="Arial" panose="020B0604020202020204" pitchFamily="34" charset="0"/>
                <a:sym typeface="Arial" panose="020B0604020202020204" pitchFamily="34" charset="0"/>
              </a:rPr>
              <a:t>?</a:t>
            </a:r>
          </a:p>
        </p:txBody>
      </p:sp>
      <p:pic>
        <p:nvPicPr>
          <p:cNvPr id="12" name="Picture 2" descr="C:\Users\Jerry Deng\Downloads\pexels-oladimeji-ajegbile-2696299.jpg" hidden="1"/>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r="-2"/>
          <a:stretch/>
        </p:blipFill>
        <p:spPr bwMode="auto">
          <a:xfrm>
            <a:off x="-5698052" y="7"/>
            <a:ext cx="4587412" cy="5143493"/>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p:spPr>
      </p:pic>
      <p:sp>
        <p:nvSpPr>
          <p:cNvPr id="14" name="文字方塊 13"/>
          <p:cNvSpPr txBox="1"/>
          <p:nvPr/>
        </p:nvSpPr>
        <p:spPr>
          <a:xfrm>
            <a:off x="4240448" y="1762729"/>
            <a:ext cx="3443052" cy="3018821"/>
          </a:xfrm>
          <a:prstGeom prst="rect">
            <a:avLst/>
          </a:prstGeom>
        </p:spPr>
        <p:txBody>
          <a:bodyPr vert="horz" lIns="68580" tIns="34290" rIns="68580" bIns="34290" rtlCol="0" anchor="t">
            <a:normAutofit/>
          </a:bodyPr>
          <a:lstStyle/>
          <a:p>
            <a:pPr marL="541020" lvl="1" indent="-171450">
              <a:lnSpc>
                <a:spcPct val="110000"/>
              </a:lnSpc>
              <a:spcBef>
                <a:spcPts val="600"/>
              </a:spcBef>
              <a:buClr>
                <a:schemeClr val="bg1"/>
              </a:buClr>
              <a:buFont typeface="Arial" panose="020B0604020202020204" pitchFamily="34" charset="0"/>
              <a:buChar char="•"/>
            </a:pPr>
            <a:r>
              <a:rPr lang="zh-TW" altLang="en-US"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照片/影片</a:t>
            </a:r>
            <a:r>
              <a:rPr lang="en-US" altLang="zh-TW"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a:t>
            </a:r>
            <a:r>
              <a:rPr lang="zh-TW" altLang="en-US"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文件資料檔案多又大</a:t>
            </a:r>
            <a:endParaRPr lang="en-US" altLang="zh-TW"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Clr>
                <a:schemeClr val="bg1"/>
              </a:buClr>
              <a:buFont typeface="Arial" panose="020B0604020202020204" pitchFamily="34" charset="0"/>
              <a:buChar char="•"/>
            </a:pPr>
            <a:r>
              <a:rPr lang="zh-TW" altLang="en-US"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隨身碟</a:t>
            </a:r>
            <a:r>
              <a:rPr lang="en-US" altLang="zh-TW"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a:t>
            </a:r>
            <a:r>
              <a:rPr lang="en-US" altLang="zh-TW" sz="1600" dirty="0" err="1">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硬碟</a:t>
            </a:r>
            <a:r>
              <a:rPr lang="zh-TW" altLang="en-US"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外接盒內的資料不知道放在哪</a:t>
            </a:r>
          </a:p>
          <a:p>
            <a:pPr marL="541020" lvl="1" indent="-171450">
              <a:lnSpc>
                <a:spcPct val="110000"/>
              </a:lnSpc>
              <a:spcBef>
                <a:spcPts val="600"/>
              </a:spcBef>
              <a:buClr>
                <a:schemeClr val="bg1"/>
              </a:buClr>
              <a:buFont typeface="Arial" panose="020B0604020202020204" pitchFamily="34" charset="0"/>
              <a:buChar char="•"/>
            </a:pPr>
            <a:r>
              <a:rPr lang="zh-TW" altLang="en-US"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怕資料遺失</a:t>
            </a:r>
            <a:endParaRPr lang="en-US" altLang="zh-TW"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Clr>
                <a:schemeClr val="bg1"/>
              </a:buClr>
              <a:buFont typeface="Arial" panose="020B0604020202020204" pitchFamily="34" charset="0"/>
              <a:buChar char="•"/>
            </a:pPr>
            <a:r>
              <a:rPr lang="zh-TW" altLang="en-US"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整理資料很花時間</a:t>
            </a:r>
          </a:p>
          <a:p>
            <a:pPr marL="541020" lvl="1" indent="-171450">
              <a:lnSpc>
                <a:spcPct val="110000"/>
              </a:lnSpc>
              <a:spcBef>
                <a:spcPts val="600"/>
              </a:spcBef>
              <a:buClr>
                <a:schemeClr val="bg1"/>
              </a:buClr>
              <a:buFont typeface="Arial" panose="020B0604020202020204" pitchFamily="34" charset="0"/>
              <a:buChar char="•"/>
            </a:pPr>
            <a:r>
              <a:rPr lang="zh-TW" altLang="en-US"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想要架設家庭監控</a:t>
            </a:r>
            <a:endParaRPr lang="en-US" altLang="zh-TW"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Clr>
                <a:schemeClr val="bg1"/>
              </a:buClr>
              <a:buFont typeface="Arial" panose="020B0604020202020204" pitchFamily="34" charset="0"/>
              <a:buChar char="•"/>
            </a:pPr>
            <a:r>
              <a:rPr lang="zh-TW" altLang="en-US"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想要有智慧家庭自動化的方案</a:t>
            </a:r>
          </a:p>
        </p:txBody>
      </p:sp>
    </p:spTree>
    <p:extLst>
      <p:ext uri="{BB962C8B-B14F-4D97-AF65-F5344CB8AC3E}">
        <p14:creationId xmlns:p14="http://schemas.microsoft.com/office/powerpoint/2010/main" val="1817024968"/>
      </p:ext>
    </p:extLst>
  </p:cSld>
  <p:clrMapOvr>
    <a:masterClrMapping/>
  </p:clrMapOvr>
  <p:transition spd="slow">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正常&quot;,&quot;Kind&quot;:&quot;System&quot;,&quot;OldGuidesSetting&quot;:{&quot;HeaderHeight&quot;:15.0,&quot;FooterHeight&quot;:9.0,&quot;SideMargin&quot;:5.5,&quot;TopMargin&quot;:0.0,&quot;BottomMargin&quot;:0.0,&quot;IntervalMargin&quot;:1.5}}"/>
</p:tagLst>
</file>

<file path=ppt/theme/theme1.xml><?xml version="1.0" encoding="utf-8"?>
<a:theme xmlns:a="http://schemas.openxmlformats.org/drawingml/2006/main" name="The Use of AI in Marketing by Slidesgo">
  <a:themeElements>
    <a:clrScheme name="Simple Light">
      <a:dk1>
        <a:srgbClr val="191919"/>
      </a:dk1>
      <a:lt1>
        <a:srgbClr val="FFFFFF"/>
      </a:lt1>
      <a:dk2>
        <a:srgbClr val="E8E8E8"/>
      </a:dk2>
      <a:lt2>
        <a:srgbClr val="FFFFFF"/>
      </a:lt2>
      <a:accent1>
        <a:srgbClr val="0445FF"/>
      </a:accent1>
      <a:accent2>
        <a:srgbClr val="F2CEFF"/>
      </a:accent2>
      <a:accent3>
        <a:srgbClr val="8DF1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15904</TotalTime>
  <Words>9687</Words>
  <Application>Microsoft Office PowerPoint</Application>
  <PresentationFormat>如螢幕大小 (16:9)</PresentationFormat>
  <Paragraphs>670</Paragraphs>
  <Slides>43</Slides>
  <Notes>43</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43</vt:i4>
      </vt:variant>
    </vt:vector>
  </HeadingPairs>
  <TitlesOfParts>
    <vt:vector size="52" baseType="lpstr">
      <vt:lpstr>Darker Grotesque</vt:lpstr>
      <vt:lpstr>Taipei Sans TC Beta Light</vt:lpstr>
      <vt:lpstr>Corbel</vt:lpstr>
      <vt:lpstr>Arial</vt:lpstr>
      <vt:lpstr>Orbitron Black</vt:lpstr>
      <vt:lpstr>微軟正黑體</vt:lpstr>
      <vt:lpstr>Roboto</vt:lpstr>
      <vt:lpstr>Calibri</vt:lpstr>
      <vt:lpstr>The Use of AI in Marketing by Slidesgo</vt:lpstr>
      <vt:lpstr>PowerPoint 簡報</vt:lpstr>
      <vt:lpstr>TS-433 AI NAS主要應用</vt:lpstr>
      <vt:lpstr>2.5GbE + 1GbE 高速雙網路埠 讓你跨越家用網路頻寬的限制</vt:lpstr>
      <vt:lpstr>天生聰穎擁有 NPU AI 加速 (Neural network Processing Unit) 神經網路處理器 </vt:lpstr>
      <vt:lpstr>     QuMagie</vt:lpstr>
      <vt:lpstr>內置12公分大型靜音風扇 NAS智慧調控</vt:lpstr>
      <vt:lpstr>同級NAS最大的4GB記憶體</vt:lpstr>
      <vt:lpstr>為什麼使用者需要RAID磁碟陣列功能?</vt:lpstr>
      <vt:lpstr>你也有這樣的困擾?</vt:lpstr>
      <vt:lpstr>QNAP NAS解決你的困擾</vt:lpstr>
      <vt:lpstr>強化資安，保障數據資產， 預載全新 QTS 5.0 NAS 智慧與安全作業系統</vt:lpstr>
      <vt:lpstr>2.5GbE網路效能實測 - 10GB大檔案傳輸</vt:lpstr>
      <vt:lpstr>TS-433硬體規格特點</vt:lpstr>
      <vt:lpstr>極簡外觀尺寸與I/O介紹</vt:lpstr>
      <vt:lpstr>TS-x33 硬體規格表</vt:lpstr>
      <vt:lpstr>選購支援USB JBOD &amp; RAID 儲存擴充設備</vt:lpstr>
      <vt:lpstr>選購網路交換器</vt:lpstr>
      <vt:lpstr>安裝2.5 / 3.5吋磁碟</vt:lpstr>
      <vt:lpstr>NAS快速安裝</vt:lpstr>
      <vt:lpstr>LIVE DEMO</vt:lpstr>
      <vt:lpstr>myQNAPcloud Link 遠端連線服務， 隨時隨地存取 QNAP NAS</vt:lpstr>
      <vt:lpstr>支援高速VPN WireGuard解決方案</vt:lpstr>
      <vt:lpstr>HBS3 備份策略三步驟</vt:lpstr>
      <vt:lpstr>HBS3多樣化的通訊協定備份與資料同步</vt:lpstr>
      <vt:lpstr>Snapshots迅速靈活的資料保護</vt:lpstr>
      <vt:lpstr>高達 256 個快照資料備份</vt:lpstr>
      <vt:lpstr>DA Drive Analyzer 磁碟健康分析與故障預測，縮短停機時間</vt:lpstr>
      <vt:lpstr>QuFTP 遠端檔案 FTP 存取服務</vt:lpstr>
      <vt:lpstr>全方位 NAS 資料安全防護， 安全警示中心保護您的數位資產</vt:lpstr>
      <vt:lpstr>Qfile 隨身攜帶海量資料</vt:lpstr>
      <vt:lpstr>Qsirch 全文檢索搜尋工具 就像 Google™支援各種裝置即時搜索 NAS 檔案</vt:lpstr>
      <vt:lpstr>Qfiling 自動歸檔</vt:lpstr>
      <vt:lpstr>QVR Elite智慧安全監控方案</vt:lpstr>
      <vt:lpstr>相容於為數龐大的攝影機型號</vt:lpstr>
      <vt:lpstr>統合式介面同時監看與回放</vt:lpstr>
      <vt:lpstr>在手機、平板、Apple TV 與桌機隨時監控與接收警示通知</vt:lpstr>
      <vt:lpstr>影音串流，作為多媒體伺服器也很合適</vt:lpstr>
      <vt:lpstr>在多雲、多台 NAS 及各應用程式間自定義自動化工作流，協助節省工作流的時間、人力和成本</vt:lpstr>
      <vt:lpstr>個人及團隊協作都好用的  Qsync 跨裝置檔案同步技術</vt:lpstr>
      <vt:lpstr>App Center</vt:lpstr>
      <vt:lpstr>建議採購的用戶</vt:lpstr>
      <vt:lpstr>NAS應用場景</vt:lpstr>
      <vt:lpstr>感謝觀看此簡報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TS-x33系列 NPU AI加速NAS</dc:title>
  <dc:creator>Lucas Lin</dc:creator>
  <cp:lastModifiedBy>Lucas Lin 林彥呈</cp:lastModifiedBy>
  <cp:revision>3</cp:revision>
  <dcterms:modified xsi:type="dcterms:W3CDTF">2022-05-25T06:20:50Z</dcterms:modified>
</cp:coreProperties>
</file>