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45"/>
  </p:notesMasterIdLst>
  <p:sldIdLst>
    <p:sldId id="256" r:id="rId2"/>
    <p:sldId id="429" r:id="rId3"/>
    <p:sldId id="428" r:id="rId4"/>
    <p:sldId id="365" r:id="rId5"/>
    <p:sldId id="383" r:id="rId6"/>
    <p:sldId id="3610" r:id="rId7"/>
    <p:sldId id="3612" r:id="rId8"/>
    <p:sldId id="3611" r:id="rId9"/>
    <p:sldId id="316" r:id="rId10"/>
    <p:sldId id="317" r:id="rId11"/>
    <p:sldId id="422" r:id="rId12"/>
    <p:sldId id="1486" r:id="rId13"/>
    <p:sldId id="418" r:id="rId14"/>
    <p:sldId id="419" r:id="rId15"/>
    <p:sldId id="1488" r:id="rId16"/>
    <p:sldId id="1483" r:id="rId17"/>
    <p:sldId id="1440" r:id="rId18"/>
    <p:sldId id="421" r:id="rId19"/>
    <p:sldId id="330" r:id="rId20"/>
    <p:sldId id="408" r:id="rId21"/>
    <p:sldId id="430" r:id="rId22"/>
    <p:sldId id="414" r:id="rId23"/>
    <p:sldId id="376" r:id="rId24"/>
    <p:sldId id="1489" r:id="rId25"/>
    <p:sldId id="409" r:id="rId26"/>
    <p:sldId id="371" r:id="rId27"/>
    <p:sldId id="423" r:id="rId28"/>
    <p:sldId id="3613" r:id="rId29"/>
    <p:sldId id="427" r:id="rId30"/>
    <p:sldId id="410" r:id="rId31"/>
    <p:sldId id="1484" r:id="rId32"/>
    <p:sldId id="413" r:id="rId33"/>
    <p:sldId id="386" r:id="rId34"/>
    <p:sldId id="416" r:id="rId35"/>
    <p:sldId id="415" r:id="rId36"/>
    <p:sldId id="424" r:id="rId37"/>
    <p:sldId id="544" r:id="rId38"/>
    <p:sldId id="425" r:id="rId39"/>
    <p:sldId id="426" r:id="rId40"/>
    <p:sldId id="401" r:id="rId41"/>
    <p:sldId id="406" r:id="rId42"/>
    <p:sldId id="402" r:id="rId43"/>
    <p:sldId id="258" r:id="rId44"/>
  </p:sldIdLst>
  <p:sldSz cx="9144000" cy="5143500" type="screen16x9"/>
  <p:notesSz cx="6858000" cy="9144000"/>
  <p:embeddedFontLst>
    <p:embeddedFont>
      <p:font typeface="Taipei Sans TC Beta Light" panose="02020500000000000000" charset="-120"/>
      <p:regular r:id="rId46"/>
    </p:embeddedFont>
    <p:embeddedFont>
      <p:font typeface="微軟正黑體" panose="020B0604030504040204" pitchFamily="34" charset="-120"/>
      <p:regular r:id="rId47"/>
      <p:bold r:id="rId48"/>
    </p:embeddedFont>
    <p:embeddedFont>
      <p:font typeface="微軟正黑體" panose="020B0604030504040204" pitchFamily="34" charset="-120"/>
      <p:regular r:id="rId47"/>
      <p:bold r:id="rId48"/>
    </p:embeddedFont>
    <p:embeddedFont>
      <p:font typeface="Calibri" panose="020F0502020204030204" pitchFamily="34" charset="0"/>
      <p:regular r:id="rId49"/>
      <p:bold r:id="rId50"/>
      <p:italic r:id="rId51"/>
      <p:boldItalic r:id="rId52"/>
    </p:embeddedFont>
    <p:embeddedFont>
      <p:font typeface="Corbel" panose="020B0503020204020204" pitchFamily="34" charset="0"/>
      <p:regular r:id="rId53"/>
      <p:bold r:id="rId54"/>
      <p:italic r:id="rId55"/>
      <p:boldItalic r:id="rId56"/>
    </p:embeddedFont>
    <p:embeddedFont>
      <p:font typeface="Darker Grotesque" panose="02020500000000000000" charset="0"/>
      <p:regular r:id="rId57"/>
      <p:bold r:id="rId58"/>
    </p:embeddedFont>
    <p:embeddedFont>
      <p:font typeface="Orbitron Black" panose="02020500000000000000" charset="0"/>
      <p:bold r:id="rId59"/>
    </p:embeddedFont>
    <p:embeddedFont>
      <p:font typeface="Roboto" pitchFamily="2" charset="0"/>
      <p:regular r:id="rId60"/>
      <p:bold r:id="rId61"/>
      <p:boldItalic r:id="rId62"/>
    </p:embeddedFont>
    <p:embeddedFont>
      <p:font typeface="Segoe UI" panose="020B0502040204020203" pitchFamily="34" charset="0"/>
      <p:regular r:id="rId63"/>
      <p:bold r:id="rId64"/>
      <p:italic r:id="rId65"/>
      <p:boldItalic r:id="rId66"/>
    </p:embeddedFont>
  </p:embeddedFontLst>
  <p:custDataLst>
    <p:tags r:id="rId6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712" userDrawn="1">
          <p15:clr>
            <a:srgbClr val="A4A3A4"/>
          </p15:clr>
        </p15:guide>
        <p15:guide id="2" pos="2880" userDrawn="1">
          <p15:clr>
            <a:srgbClr val="A4A3A4"/>
          </p15:clr>
        </p15:guide>
        <p15:guide id="3" pos="317" userDrawn="1">
          <p15:clr>
            <a:srgbClr val="A4A3A4"/>
          </p15:clr>
        </p15:guide>
        <p15:guide id="4" pos="5443" userDrawn="1">
          <p15:clr>
            <a:srgbClr val="A4A3A4"/>
          </p15:clr>
        </p15:guide>
        <p15:guide id="5" orient="horz" pos="463" userDrawn="1">
          <p15:clr>
            <a:srgbClr val="A4A3A4"/>
          </p15:clr>
        </p15:guide>
        <p15:guide id="6" orient="horz" pos="528" userDrawn="1">
          <p15:clr>
            <a:srgbClr val="A4A3A4"/>
          </p15:clr>
        </p15:guide>
        <p15:guide id="7" orient="horz" pos="2935" userDrawn="1">
          <p15:clr>
            <a:srgbClr val="A4A3A4"/>
          </p15:clr>
        </p15:guide>
        <p15:guide id="8" orient="horz" pos="289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FFFE"/>
    <a:srgbClr val="191919"/>
    <a:srgbClr val="56DDE4"/>
    <a:srgbClr val="231815"/>
    <a:srgbClr val="FFCC00"/>
    <a:srgbClr val="000000"/>
    <a:srgbClr val="FFFFFF"/>
    <a:srgbClr val="F8F8F8"/>
    <a:srgbClr val="491D48"/>
    <a:srgbClr val="54A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31F27B-5141-48F5-ABE0-67057141D314}" v="164" dt="2022-05-25T06:12:48.328"/>
    <p1510:client id="{DF184974-942A-454C-81FB-B9C3F468D13C}" v="245" dt="2022-05-25T06:06:04.750"/>
  </p1510:revLst>
</p1510:revInfo>
</file>

<file path=ppt/tableStyles.xml><?xml version="1.0" encoding="utf-8"?>
<a:tblStyleLst xmlns:a="http://schemas.openxmlformats.org/drawingml/2006/main" def="{89A306BD-BB34-47A6-921B-74BF2CEABD79}">
  <a:tblStyle styleId="{89A306BD-BB34-47A6-921B-74BF2CEABD7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C670946-FA31-4E7F-A118-C94A1A81A7F6}"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60" autoAdjust="0"/>
  </p:normalViewPr>
  <p:slideViewPr>
    <p:cSldViewPr snapToGrid="0" showGuides="1">
      <p:cViewPr>
        <p:scale>
          <a:sx n="75" d="100"/>
          <a:sy n="75" d="100"/>
        </p:scale>
        <p:origin x="980" y="836"/>
      </p:cViewPr>
      <p:guideLst>
        <p:guide orient="horz" pos="1712"/>
        <p:guide pos="2880"/>
        <p:guide pos="317"/>
        <p:guide pos="5443"/>
        <p:guide orient="horz" pos="463"/>
        <p:guide orient="horz" pos="528"/>
        <p:guide orient="horz" pos="2935"/>
        <p:guide orient="horz" pos="2896"/>
      </p:guideLst>
    </p:cSldViewPr>
  </p:slideViewPr>
  <p:notesTextViewPr>
    <p:cViewPr>
      <p:scale>
        <a:sx n="1" d="1"/>
        <a:sy n="1" d="1"/>
      </p:scale>
      <p:origin x="0" y="0"/>
    </p:cViewPr>
  </p:notesTextViewPr>
  <p:notesViewPr>
    <p:cSldViewPr snapToGrid="0" showGuides="1">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5" Type="http://schemas.openxmlformats.org/officeDocument/2006/relationships/slide" Target="slides/slide4.xml"/><Relationship Id="rId61"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6.fntdata"/><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5.fntdata"/><Relationship Id="rId55" Type="http://schemas.openxmlformats.org/officeDocument/2006/relationships/font" Target="fonts/font1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工作表1!$B$1</c:f>
              <c:strCache>
                <c:ptCount val="1"/>
                <c:pt idx="0">
                  <c:v>Upload</c:v>
                </c:pt>
              </c:strCache>
            </c:strRef>
          </c:tx>
          <c:spPr>
            <a:gradFill>
              <a:gsLst>
                <a:gs pos="543">
                  <a:srgbClr val="4FD1FF"/>
                </a:gs>
                <a:gs pos="20000">
                  <a:srgbClr val="5DF5F9"/>
                </a:gs>
                <a:gs pos="96000">
                  <a:srgbClr val="34E392"/>
                </a:gs>
                <a:gs pos="85000">
                  <a:srgbClr val="43E59C"/>
                </a:gs>
              </a:gsLst>
              <a:lin ang="16800000" scaled="0"/>
            </a:gradFill>
            <a:ln>
              <a:noFill/>
            </a:ln>
            <a:effectLst/>
          </c:spPr>
          <c:invertIfNegative val="0"/>
          <c:dLbls>
            <c:dLbl>
              <c:idx val="0"/>
              <c:layout>
                <c:manualLayout>
                  <c:x val="-7.6068698350489072E-2"/>
                  <c:y val="8.2996880101529908E-3"/>
                </c:manualLayout>
              </c:layout>
              <c:tx>
                <c:rich>
                  <a:bodyPr rot="0" spcFirstLastPara="1" vertOverflow="ellipsis" vert="horz" wrap="square" anchor="ctr" anchorCtr="1"/>
                  <a:lstStyle/>
                  <a:p>
                    <a:pPr>
                      <a:defRPr sz="1197" b="0" i="0" u="none" strike="noStrike" kern="1200" baseline="0">
                        <a:solidFill>
                          <a:srgbClr val="191919"/>
                        </a:solidFill>
                        <a:latin typeface="+mn-lt"/>
                        <a:ea typeface="+mn-ea"/>
                        <a:cs typeface="+mn-cs"/>
                      </a:defRPr>
                    </a:pPr>
                    <a:fld id="{69537F1F-CFF6-49A6-ADA2-0A25F8ACD6EE}" type="VALUE">
                      <a:rPr lang="en-US" altLang="zh-TW" smtClean="0">
                        <a:solidFill>
                          <a:srgbClr val="191919"/>
                        </a:solidFill>
                      </a:rPr>
                      <a:pPr>
                        <a:defRPr sz="1197" b="0" i="0" u="none" strike="noStrike" kern="1200" baseline="0">
                          <a:solidFill>
                            <a:srgbClr val="191919"/>
                          </a:solidFill>
                          <a:latin typeface="+mn-lt"/>
                          <a:ea typeface="+mn-ea"/>
                          <a:cs typeface="+mn-cs"/>
                        </a:defRPr>
                      </a:pPr>
                      <a:t>[值]</a:t>
                    </a:fld>
                    <a:r>
                      <a:rPr lang="en-US" altLang="zh-TW" dirty="0">
                        <a:solidFill>
                          <a:srgbClr val="191919"/>
                        </a:solidFill>
                      </a:rPr>
                      <a:t> MB/s</a:t>
                    </a:r>
                  </a:p>
                </c:rich>
              </c:tx>
              <c:spPr>
                <a:noFill/>
                <a:ln>
                  <a:noFill/>
                </a:ln>
                <a:effectLst/>
              </c:spPr>
              <c:txPr>
                <a:bodyPr rot="0" spcFirstLastPara="1" vertOverflow="ellipsis" vert="horz" wrap="square" anchor="ctr" anchorCtr="1"/>
                <a:lstStyle/>
                <a:p>
                  <a:pPr>
                    <a:defRPr sz="1197" b="0" i="0" u="none" strike="noStrike" kern="1200" baseline="0">
                      <a:solidFill>
                        <a:srgbClr val="191919"/>
                      </a:solidFill>
                      <a:latin typeface="+mn-lt"/>
                      <a:ea typeface="+mn-ea"/>
                      <a:cs typeface="+mn-cs"/>
                    </a:defRPr>
                  </a:pPr>
                  <a:endParaRPr lang="zh-TW"/>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B79-4D0E-9D1B-030CC384D9E7}"/>
                </c:ext>
              </c:extLst>
            </c:dLbl>
            <c:dLbl>
              <c:idx val="1"/>
              <c:layout>
                <c:manualLayout>
                  <c:x val="-7.7837737847012076E-2"/>
                  <c:y val="0"/>
                </c:manualLayout>
              </c:layout>
              <c:tx>
                <c:rich>
                  <a:bodyPr rot="0" spcFirstLastPara="1" vertOverflow="ellipsis" vert="horz" wrap="square" anchor="ctr" anchorCtr="1"/>
                  <a:lstStyle/>
                  <a:p>
                    <a:pPr>
                      <a:defRPr sz="1197" b="0" i="0" u="none" strike="noStrike" kern="1200" baseline="0">
                        <a:solidFill>
                          <a:srgbClr val="191919"/>
                        </a:solidFill>
                        <a:latin typeface="+mn-lt"/>
                        <a:ea typeface="+mn-ea"/>
                        <a:cs typeface="+mn-cs"/>
                      </a:defRPr>
                    </a:pPr>
                    <a:fld id="{629918AC-0AD2-44C9-8AA7-36938F0AA5F0}" type="VALUE">
                      <a:rPr lang="en-US" altLang="zh-TW" smtClean="0">
                        <a:solidFill>
                          <a:srgbClr val="191919"/>
                        </a:solidFill>
                      </a:rPr>
                      <a:pPr>
                        <a:defRPr sz="1197" b="0" i="0" u="none" strike="noStrike" kern="1200" baseline="0">
                          <a:solidFill>
                            <a:srgbClr val="191919"/>
                          </a:solidFill>
                          <a:latin typeface="+mn-lt"/>
                          <a:ea typeface="+mn-ea"/>
                          <a:cs typeface="+mn-cs"/>
                        </a:defRPr>
                      </a:pPr>
                      <a:t>[值]</a:t>
                    </a:fld>
                    <a:r>
                      <a:rPr lang="en-US" altLang="zh-TW">
                        <a:solidFill>
                          <a:srgbClr val="191919"/>
                        </a:solidFill>
                      </a:rPr>
                      <a:t> MB/s</a:t>
                    </a:r>
                  </a:p>
                </c:rich>
              </c:tx>
              <c:spPr>
                <a:noFill/>
                <a:ln>
                  <a:noFill/>
                </a:ln>
                <a:effectLst/>
              </c:spPr>
              <c:txPr>
                <a:bodyPr rot="0" spcFirstLastPara="1" vertOverflow="ellipsis" vert="horz" wrap="square" anchor="ctr" anchorCtr="1"/>
                <a:lstStyle/>
                <a:p>
                  <a:pPr>
                    <a:defRPr sz="1197" b="0" i="0" u="none" strike="noStrike" kern="1200" baseline="0">
                      <a:solidFill>
                        <a:srgbClr val="191919"/>
                      </a:solidFill>
                      <a:latin typeface="+mn-lt"/>
                      <a:ea typeface="+mn-ea"/>
                      <a:cs typeface="+mn-cs"/>
                    </a:defRPr>
                  </a:pPr>
                  <a:endParaRPr lang="zh-TW"/>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B79-4D0E-9D1B-030CC384D9E7}"/>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工作表1!$A$2:$A$3</c:f>
              <c:strCache>
                <c:ptCount val="2"/>
                <c:pt idx="0">
                  <c:v>Windows file transfer</c:v>
                </c:pt>
                <c:pt idx="1">
                  <c:v>Windows File Transfer with Encryption</c:v>
                </c:pt>
              </c:strCache>
            </c:strRef>
          </c:cat>
          <c:val>
            <c:numRef>
              <c:f>工作表1!$B$2:$B$3</c:f>
              <c:numCache>
                <c:formatCode>General</c:formatCode>
                <c:ptCount val="2"/>
                <c:pt idx="0">
                  <c:v>280</c:v>
                </c:pt>
                <c:pt idx="1">
                  <c:v>279</c:v>
                </c:pt>
              </c:numCache>
            </c:numRef>
          </c:val>
          <c:extLst>
            <c:ext xmlns:c16="http://schemas.microsoft.com/office/drawing/2014/chart" uri="{C3380CC4-5D6E-409C-BE32-E72D297353CC}">
              <c16:uniqueId val="{00000000-6BFD-40C4-94BD-C1B807A974E1}"/>
            </c:ext>
          </c:extLst>
        </c:ser>
        <c:ser>
          <c:idx val="1"/>
          <c:order val="1"/>
          <c:tx>
            <c:strRef>
              <c:f>工作表1!$C$1</c:f>
              <c:strCache>
                <c:ptCount val="1"/>
                <c:pt idx="0">
                  <c:v>Download</c:v>
                </c:pt>
              </c:strCache>
            </c:strRef>
          </c:tx>
          <c:spPr>
            <a:gradFill>
              <a:gsLst>
                <a:gs pos="543">
                  <a:srgbClr val="54A6E6"/>
                </a:gs>
                <a:gs pos="20000">
                  <a:srgbClr val="00B0F0"/>
                </a:gs>
                <a:gs pos="96000">
                  <a:srgbClr val="0070C0"/>
                </a:gs>
                <a:gs pos="85000">
                  <a:srgbClr val="0070C0"/>
                </a:gs>
              </a:gsLst>
              <a:lin ang="16800000" scaled="0"/>
            </a:gradFill>
            <a:ln>
              <a:noFill/>
            </a:ln>
            <a:effectLst/>
          </c:spPr>
          <c:invertIfNegative val="0"/>
          <c:dLbls>
            <c:dLbl>
              <c:idx val="0"/>
              <c:layout>
                <c:manualLayout>
                  <c:x val="-0.12560180425313311"/>
                  <c:y val="-4.1498440050765336E-3"/>
                </c:manualLayout>
              </c:layout>
              <c:tx>
                <c:rich>
                  <a:bodyPr/>
                  <a:lstStyle/>
                  <a:p>
                    <a:r>
                      <a:rPr lang="en-US" altLang="zh-TW"/>
                      <a:t> 202 MB/s</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0B79-4D0E-9D1B-030CC384D9E7}"/>
                </c:ext>
              </c:extLst>
            </c:dLbl>
            <c:dLbl>
              <c:idx val="1"/>
              <c:layout>
                <c:manualLayout>
                  <c:x val="-0.10968044878442611"/>
                  <c:y val="-1.9019898637108691E-17"/>
                </c:manualLayout>
              </c:layout>
              <c:tx>
                <c:rich>
                  <a:bodyPr/>
                  <a:lstStyle/>
                  <a:p>
                    <a:fld id="{6FF863E5-1565-427F-8A92-5347DF843DD7}" type="VALUE">
                      <a:rPr lang="en-US" altLang="zh-TW" smtClean="0"/>
                      <a:pPr/>
                      <a:t>[值]</a:t>
                    </a:fld>
                    <a:r>
                      <a:rPr lang="en-US" altLang="zh-TW"/>
                      <a:t> MB/s</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B79-4D0E-9D1B-030CC384D9E7}"/>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工作表1!$A$2:$A$3</c:f>
              <c:strCache>
                <c:ptCount val="2"/>
                <c:pt idx="0">
                  <c:v>Windows file transfer</c:v>
                </c:pt>
                <c:pt idx="1">
                  <c:v>Windows File Transfer with Encryption</c:v>
                </c:pt>
              </c:strCache>
            </c:strRef>
          </c:cat>
          <c:val>
            <c:numRef>
              <c:f>工作表1!$C$2:$C$3</c:f>
              <c:numCache>
                <c:formatCode>General</c:formatCode>
                <c:ptCount val="2"/>
                <c:pt idx="0">
                  <c:v>202</c:v>
                </c:pt>
                <c:pt idx="1">
                  <c:v>198</c:v>
                </c:pt>
              </c:numCache>
            </c:numRef>
          </c:val>
          <c:extLst>
            <c:ext xmlns:c16="http://schemas.microsoft.com/office/drawing/2014/chart" uri="{C3380CC4-5D6E-409C-BE32-E72D297353CC}">
              <c16:uniqueId val="{00000001-6BFD-40C4-94BD-C1B807A974E1}"/>
            </c:ext>
          </c:extLst>
        </c:ser>
        <c:dLbls>
          <c:dLblPos val="outEnd"/>
          <c:showLegendKey val="0"/>
          <c:showVal val="1"/>
          <c:showCatName val="0"/>
          <c:showSerName val="0"/>
          <c:showPercent val="0"/>
          <c:showBubbleSize val="0"/>
        </c:dLbls>
        <c:gapWidth val="182"/>
        <c:axId val="2091444079"/>
        <c:axId val="2091462383"/>
      </c:barChart>
      <c:catAx>
        <c:axId val="2091444079"/>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zh-TW"/>
          </a:p>
        </c:txPr>
        <c:crossAx val="2091462383"/>
        <c:crosses val="autoZero"/>
        <c:auto val="1"/>
        <c:lblAlgn val="ctr"/>
        <c:lblOffset val="100"/>
        <c:noMultiLvlLbl val="0"/>
      </c:catAx>
      <c:valAx>
        <c:axId val="2091462383"/>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zh-TW"/>
          </a:p>
        </c:txPr>
        <c:crossAx val="2091444079"/>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bg1"/>
                </a:solidFill>
                <a:latin typeface="+mn-lt"/>
                <a:ea typeface="+mn-ea"/>
                <a:cs typeface="+mn-cs"/>
              </a:defRPr>
            </a:pPr>
            <a:endParaRPr lang="zh-TW"/>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wnload.qnap.com/Storage/TechnicalDocument/Storage/Home%20NAS/ts-x31p3/ts-x31p3-ug-02-en-us.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d527f78463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d527f7846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endParaRPr lang="en-US" altLang="zh-TW"/>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r>
              <a:rPr lang="en-US" altLang="zh-TW"/>
              <a:t>QNAP</a:t>
            </a:r>
            <a:r>
              <a:rPr lang="zh-TW" altLang="en-US"/>
              <a:t>的</a:t>
            </a:r>
            <a:r>
              <a:rPr lang="en-US" altLang="zh-TW"/>
              <a:t>NAS</a:t>
            </a:r>
            <a:r>
              <a:rPr lang="zh-TW" altLang="en-US"/>
              <a:t>如何解決你的困擾呢</a:t>
            </a:r>
            <a:r>
              <a:rPr lang="en-US" altLang="zh-TW"/>
              <a:t>?</a:t>
            </a:r>
            <a:r>
              <a:rPr lang="zh-TW" altLang="en-US"/>
              <a:t>  這邊提出一些重點概述，後續會有較詳盡的介紹，首先我們看第一個重點，它可以集中管理海量的儲存資料</a:t>
            </a:r>
            <a:r>
              <a:rPr lang="en-US" altLang="zh-TW"/>
              <a:t>(</a:t>
            </a:r>
            <a:r>
              <a:rPr lang="zh-TW" altLang="en-US"/>
              <a:t>並支援單一</a:t>
            </a:r>
            <a:r>
              <a:rPr lang="en-US" altLang="zh-TW"/>
              <a:t>SATA</a:t>
            </a:r>
            <a:r>
              <a:rPr lang="zh-TW" altLang="en-US"/>
              <a:t>插槽</a:t>
            </a:r>
            <a:r>
              <a:rPr lang="en-US" altLang="zh-TW"/>
              <a:t>18TB</a:t>
            </a:r>
            <a:r>
              <a:rPr lang="zh-TW" altLang="en-US"/>
              <a:t>的容量</a:t>
            </a:r>
            <a:r>
              <a:rPr lang="en-US" altLang="zh-TW"/>
              <a:t>)</a:t>
            </a:r>
            <a:r>
              <a:rPr lang="zh-TW" altLang="en-US"/>
              <a:t>，自帶</a:t>
            </a:r>
            <a:r>
              <a:rPr lang="en-US" altLang="zh-TW"/>
              <a:t>HBS</a:t>
            </a:r>
            <a:r>
              <a:rPr lang="zh-TW" altLang="en-US"/>
              <a:t>全方位的備份解決方案，智能自動化的軟體有</a:t>
            </a:r>
            <a:r>
              <a:rPr lang="en-US" altLang="zh-TW" err="1"/>
              <a:t>Qsync</a:t>
            </a:r>
            <a:r>
              <a:rPr lang="en-US" altLang="zh-TW"/>
              <a:t>, </a:t>
            </a:r>
            <a:r>
              <a:rPr lang="en-US" altLang="zh-TW" err="1"/>
              <a:t>Qmiix</a:t>
            </a:r>
            <a:r>
              <a:rPr lang="zh-TW" altLang="en-US"/>
              <a:t>等等，最後一個重點就是</a:t>
            </a:r>
            <a:r>
              <a:rPr lang="en-US" altLang="zh-TW"/>
              <a:t>QNAP</a:t>
            </a:r>
            <a:r>
              <a:rPr lang="zh-TW" altLang="en-US"/>
              <a:t>獨門的</a:t>
            </a:r>
            <a:r>
              <a:rPr lang="en-US" altLang="zh-TW" err="1"/>
              <a:t>AI分類照片QuMagie，與Qsirch搜尋工具</a:t>
            </a:r>
            <a:endParaRPr lang="zh-TW" altLang="en-US" err="1"/>
          </a:p>
          <a:p>
            <a:r>
              <a:rPr lang="en-US"/>
              <a:t>How does QNAP's NAS solve your problem? I'll summarize some key points, which we will be introducing in more detail later. First, It can centrally manage massive storage data (and supports a single SATA slot of 18TB), Second, it also supports HBS3 to be a comprehensive backup solution. Third, it has intelligent automated software such as </a:t>
            </a:r>
            <a:r>
              <a:rPr lang="en-US" err="1"/>
              <a:t>Qsync</a:t>
            </a:r>
            <a:r>
              <a:rPr lang="en-US"/>
              <a:t>, </a:t>
            </a:r>
            <a:r>
              <a:rPr lang="en-US" err="1"/>
              <a:t>Qmiix</a:t>
            </a:r>
            <a:r>
              <a:rPr lang="en-US"/>
              <a:t>, etc., the last key point is that it has QNAP's unique AI Application </a:t>
            </a:r>
            <a:r>
              <a:rPr lang="en-US" err="1"/>
              <a:t>QuMagie</a:t>
            </a:r>
            <a:r>
              <a:rPr lang="en-US"/>
              <a:t>, and </a:t>
            </a:r>
            <a:r>
              <a:rPr lang="en-US" err="1"/>
              <a:t>Qsirch</a:t>
            </a:r>
            <a:r>
              <a:rPr lang="en-US"/>
              <a:t> to make photo management and file searching a lot more easier and faster.</a:t>
            </a:r>
            <a:endParaRPr lang="en-US" altLang="zh-TW"/>
          </a:p>
        </p:txBody>
      </p:sp>
      <p:sp>
        <p:nvSpPr>
          <p:cNvPr id="4" name="投影片編號版面配置區 3"/>
          <p:cNvSpPr>
            <a:spLocks noGrp="1"/>
          </p:cNvSpPr>
          <p:nvPr>
            <p:ph type="sldNum" sz="quarter" idx="10"/>
          </p:nvPr>
        </p:nvSpPr>
        <p:spPr>
          <a:xfrm>
            <a:off x="3884613" y="8685213"/>
            <a:ext cx="2971800" cy="457200"/>
          </a:xfrm>
          <a:prstGeom prst="rect">
            <a:avLst/>
          </a:prstGeom>
        </p:spPr>
        <p:txBody>
          <a:bodyPr/>
          <a:lstStyle/>
          <a:p>
            <a:fld id="{B9188E17-E6CD-41E0-BF19-5DA72BB7201F}" type="slidenum">
              <a:rPr lang="zh-TW" altLang="en-US" smtClean="0"/>
              <a:pPr/>
              <a:t>10</a:t>
            </a:fld>
            <a:endParaRPr lang="zh-TW"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r>
              <a:rPr lang="zh-TW" altLang="zh-TW"/>
              <a:t>除了上述可以解決一般家庭用戶的煩惱外，TS-</a:t>
            </a:r>
            <a:r>
              <a:rPr lang="en-US" altLang="zh-TW" dirty="0"/>
              <a:t>4</a:t>
            </a:r>
            <a:r>
              <a:rPr lang="zh-TW" altLang="zh-TW"/>
              <a:t>33超值NAS搭載全新</a:t>
            </a:r>
            <a:r>
              <a:rPr lang="en-US" altLang="zh-TW"/>
              <a:t>QTS</a:t>
            </a:r>
            <a:r>
              <a:rPr lang="en-US" altLang="zh-TW" baseline="0"/>
              <a:t> 5.0 NAS</a:t>
            </a:r>
            <a:r>
              <a:rPr lang="zh-TW" altLang="zh-TW" baseline="0"/>
              <a:t>作業系統</a:t>
            </a:r>
            <a:r>
              <a:rPr lang="zh-TW" altLang="zh-TW"/>
              <a:t>，</a:t>
            </a:r>
            <a:r>
              <a:rPr lang="zh-TW" altLang="zh-TW" baseline="0"/>
              <a:t>這次升級到了</a:t>
            </a:r>
            <a:r>
              <a:rPr lang="en-US" altLang="zh-TW" baseline="0"/>
              <a:t>Linux kernel 5,</a:t>
            </a:r>
            <a:r>
              <a:rPr lang="en-US" altLang="zh-TW"/>
              <a:t> </a:t>
            </a:r>
            <a:r>
              <a:rPr lang="zh-TW" altLang="zh-TW" baseline="0"/>
              <a:t>可強化資安保護你的數據資產，還有內建</a:t>
            </a:r>
            <a:r>
              <a:rPr lang="en-US" altLang="zh-TW" baseline="0" err="1"/>
              <a:t>WireGrard</a:t>
            </a:r>
            <a:r>
              <a:rPr lang="en-US" altLang="zh-TW"/>
              <a:t> </a:t>
            </a:r>
            <a:r>
              <a:rPr lang="en-US" altLang="zh-TW" baseline="0"/>
              <a:t>VPN</a:t>
            </a:r>
            <a:r>
              <a:rPr lang="zh-TW" altLang="zh-TW" baseline="0"/>
              <a:t>，流暢體驗又再升了一個層級</a:t>
            </a:r>
            <a:endParaRPr lang="en-US" altLang="zh-TW" baseline="0"/>
          </a:p>
          <a:p>
            <a:r>
              <a:rPr lang="en-US" altLang="zh-TW"/>
              <a:t>Besides</a:t>
            </a:r>
            <a:r>
              <a:rPr lang="zh-TW" altLang="en-US"/>
              <a:t> </a:t>
            </a:r>
            <a:r>
              <a:rPr lang="en-US" altLang="zh-TW"/>
              <a:t>the</a:t>
            </a:r>
            <a:r>
              <a:rPr lang="zh-TW" altLang="en-US"/>
              <a:t> </a:t>
            </a:r>
            <a:r>
              <a:rPr lang="en-US" altLang="zh-TW"/>
              <a:t>previously</a:t>
            </a:r>
            <a:r>
              <a:rPr lang="zh-TW" altLang="en-US"/>
              <a:t> </a:t>
            </a:r>
            <a:r>
              <a:rPr lang="en-US" altLang="zh-TW"/>
              <a:t>mentioned</a:t>
            </a:r>
            <a:r>
              <a:rPr lang="zh-TW" altLang="en-US"/>
              <a:t> </a:t>
            </a:r>
            <a:r>
              <a:rPr lang="en-US" altLang="zh-TW"/>
              <a:t>solution</a:t>
            </a:r>
            <a:r>
              <a:rPr lang="zh-TW" altLang="en-US"/>
              <a:t> </a:t>
            </a:r>
            <a:r>
              <a:rPr lang="en-US" altLang="zh-TW"/>
              <a:t>for</a:t>
            </a:r>
            <a:r>
              <a:rPr lang="zh-TW" altLang="en-US"/>
              <a:t> </a:t>
            </a:r>
            <a:r>
              <a:rPr lang="en-US" altLang="zh-TW"/>
              <a:t>home</a:t>
            </a:r>
            <a:r>
              <a:rPr lang="zh-TW" altLang="en-US"/>
              <a:t> </a:t>
            </a:r>
            <a:r>
              <a:rPr lang="en-US" altLang="zh-TW"/>
              <a:t>users,</a:t>
            </a:r>
            <a:r>
              <a:rPr lang="zh-TW" altLang="en-US"/>
              <a:t> </a:t>
            </a:r>
            <a:r>
              <a:rPr lang="en-US" altLang="zh-TW"/>
              <a:t>the</a:t>
            </a:r>
            <a:r>
              <a:rPr lang="zh-TW" altLang="en-US"/>
              <a:t> </a:t>
            </a:r>
            <a:r>
              <a:rPr lang="en-US" altLang="zh-TW" dirty="0"/>
              <a:t>TS-433</a:t>
            </a:r>
            <a:r>
              <a:rPr lang="zh-TW" altLang="en-US"/>
              <a:t> </a:t>
            </a:r>
            <a:r>
              <a:rPr lang="en-US" altLang="zh-TW"/>
              <a:t>high-value</a:t>
            </a:r>
            <a:r>
              <a:rPr lang="zh-TW" altLang="en-US"/>
              <a:t> </a:t>
            </a:r>
            <a:r>
              <a:rPr lang="en-US" altLang="zh-TW"/>
              <a:t>model</a:t>
            </a:r>
            <a:r>
              <a:rPr lang="zh-TW" altLang="zh-TW"/>
              <a:t> </a:t>
            </a:r>
            <a:r>
              <a:rPr lang="en-US" altLang="zh-TW"/>
              <a:t>is</a:t>
            </a:r>
            <a:r>
              <a:rPr lang="zh-TW" altLang="zh-TW"/>
              <a:t> </a:t>
            </a:r>
            <a:r>
              <a:rPr lang="en-US" altLang="zh-TW"/>
              <a:t>equipped</a:t>
            </a:r>
            <a:r>
              <a:rPr lang="zh-TW" altLang="zh-TW"/>
              <a:t> </a:t>
            </a:r>
            <a:r>
              <a:rPr lang="en-US" altLang="zh-TW"/>
              <a:t>with</a:t>
            </a:r>
            <a:r>
              <a:rPr lang="zh-TW" altLang="zh-TW"/>
              <a:t> </a:t>
            </a:r>
            <a:r>
              <a:rPr lang="en-US" altLang="zh-TW"/>
              <a:t>the</a:t>
            </a:r>
            <a:r>
              <a:rPr lang="zh-TW" altLang="zh-TW"/>
              <a:t> </a:t>
            </a:r>
            <a:r>
              <a:rPr lang="en-US" altLang="zh-TW"/>
              <a:t>new</a:t>
            </a:r>
            <a:r>
              <a:rPr lang="zh-TW" altLang="zh-TW"/>
              <a:t> </a:t>
            </a:r>
            <a:r>
              <a:rPr lang="en-US" altLang="zh-TW"/>
              <a:t>QTS</a:t>
            </a:r>
            <a:r>
              <a:rPr lang="zh-TW" altLang="zh-TW"/>
              <a:t> </a:t>
            </a:r>
            <a:r>
              <a:rPr lang="en-US" altLang="zh-TW"/>
              <a:t>5.0</a:t>
            </a:r>
            <a:r>
              <a:rPr lang="zh-TW" altLang="zh-TW"/>
              <a:t> </a:t>
            </a:r>
            <a:r>
              <a:rPr lang="en-US" altLang="zh-TW"/>
              <a:t>NAS</a:t>
            </a:r>
            <a:r>
              <a:rPr lang="zh-TW" altLang="zh-TW"/>
              <a:t> </a:t>
            </a:r>
            <a:r>
              <a:rPr lang="en-US" altLang="zh-TW"/>
              <a:t>operating</a:t>
            </a:r>
            <a:r>
              <a:rPr lang="zh-TW" altLang="zh-TW"/>
              <a:t> </a:t>
            </a:r>
            <a:r>
              <a:rPr lang="en-US" altLang="zh-TW"/>
              <a:t>system.</a:t>
            </a:r>
            <a:r>
              <a:rPr lang="zh-TW" altLang="zh-TW"/>
              <a:t> </a:t>
            </a:r>
            <a:r>
              <a:rPr lang="en-US" altLang="zh-TW"/>
              <a:t>This</a:t>
            </a:r>
            <a:r>
              <a:rPr lang="zh-TW" altLang="zh-TW"/>
              <a:t> </a:t>
            </a:r>
            <a:r>
              <a:rPr lang="en-US" altLang="zh-TW"/>
              <a:t>time</a:t>
            </a:r>
            <a:r>
              <a:rPr lang="zh-TW" altLang="zh-TW"/>
              <a:t> </a:t>
            </a:r>
            <a:r>
              <a:rPr lang="en-US" altLang="zh-TW"/>
              <a:t>it</a:t>
            </a:r>
            <a:r>
              <a:rPr lang="zh-TW" altLang="zh-TW"/>
              <a:t> </a:t>
            </a:r>
            <a:r>
              <a:rPr lang="en-US" altLang="zh-TW"/>
              <a:t>has</a:t>
            </a:r>
            <a:r>
              <a:rPr lang="zh-TW" altLang="zh-TW"/>
              <a:t> </a:t>
            </a:r>
            <a:r>
              <a:rPr lang="en-US" altLang="zh-TW"/>
              <a:t>been</a:t>
            </a:r>
            <a:r>
              <a:rPr lang="zh-TW" altLang="zh-TW"/>
              <a:t> </a:t>
            </a:r>
            <a:r>
              <a:rPr lang="en-US" altLang="zh-TW"/>
              <a:t>upgraded</a:t>
            </a:r>
            <a:r>
              <a:rPr lang="zh-TW" altLang="zh-TW"/>
              <a:t> </a:t>
            </a:r>
            <a:r>
              <a:rPr lang="en-US" altLang="zh-TW"/>
              <a:t>to</a:t>
            </a:r>
            <a:r>
              <a:rPr lang="zh-TW" altLang="zh-TW"/>
              <a:t> </a:t>
            </a:r>
            <a:r>
              <a:rPr lang="en-US" altLang="zh-TW"/>
              <a:t>Linux</a:t>
            </a:r>
            <a:r>
              <a:rPr lang="zh-TW" altLang="zh-TW"/>
              <a:t> </a:t>
            </a:r>
            <a:r>
              <a:rPr lang="en-US" altLang="zh-TW"/>
              <a:t>kernel</a:t>
            </a:r>
            <a:r>
              <a:rPr lang="zh-TW" altLang="zh-TW"/>
              <a:t> </a:t>
            </a:r>
            <a:r>
              <a:rPr lang="en-US" altLang="zh-TW"/>
              <a:t>5,</a:t>
            </a:r>
            <a:r>
              <a:rPr lang="zh-TW" altLang="zh-TW"/>
              <a:t> </a:t>
            </a:r>
            <a:r>
              <a:rPr lang="en-US" altLang="zh-TW"/>
              <a:t>which</a:t>
            </a:r>
            <a:r>
              <a:rPr lang="zh-TW" altLang="zh-TW"/>
              <a:t> </a:t>
            </a:r>
            <a:r>
              <a:rPr lang="en-US" altLang="zh-TW"/>
              <a:t>can</a:t>
            </a:r>
            <a:r>
              <a:rPr lang="zh-TW" altLang="zh-TW"/>
              <a:t> </a:t>
            </a:r>
            <a:r>
              <a:rPr lang="en-US" altLang="zh-TW"/>
              <a:t>strengthen</a:t>
            </a:r>
            <a:r>
              <a:rPr lang="zh-TW" altLang="zh-TW"/>
              <a:t> </a:t>
            </a:r>
            <a:r>
              <a:rPr lang="en-US" altLang="zh-TW"/>
              <a:t>the</a:t>
            </a:r>
            <a:r>
              <a:rPr lang="zh-TW" altLang="zh-TW"/>
              <a:t> </a:t>
            </a:r>
            <a:r>
              <a:rPr lang="en-US" altLang="zh-TW"/>
              <a:t>security</a:t>
            </a:r>
            <a:r>
              <a:rPr lang="zh-TW" altLang="zh-TW"/>
              <a:t> </a:t>
            </a:r>
            <a:r>
              <a:rPr lang="en-US" altLang="zh-TW"/>
              <a:t>and</a:t>
            </a:r>
            <a:r>
              <a:rPr lang="zh-TW" altLang="zh-TW"/>
              <a:t> </a:t>
            </a:r>
            <a:r>
              <a:rPr lang="en-US" altLang="zh-TW"/>
              <a:t>protect</a:t>
            </a:r>
            <a:r>
              <a:rPr lang="zh-TW" altLang="zh-TW"/>
              <a:t> </a:t>
            </a:r>
            <a:r>
              <a:rPr lang="en-US" altLang="zh-TW"/>
              <a:t>your</a:t>
            </a:r>
            <a:r>
              <a:rPr lang="zh-TW" altLang="zh-TW"/>
              <a:t> </a:t>
            </a:r>
            <a:r>
              <a:rPr lang="en-US" altLang="zh-TW"/>
              <a:t>data</a:t>
            </a:r>
            <a:r>
              <a:rPr lang="zh-TW" altLang="zh-TW"/>
              <a:t> </a:t>
            </a:r>
            <a:r>
              <a:rPr lang="en-US" altLang="zh-TW"/>
              <a:t>assets.</a:t>
            </a:r>
            <a:r>
              <a:rPr lang="zh-TW" altLang="zh-TW"/>
              <a:t> </a:t>
            </a:r>
            <a:r>
              <a:rPr lang="en-US" altLang="zh-TW"/>
              <a:t>There</a:t>
            </a:r>
            <a:r>
              <a:rPr lang="zh-TW" altLang="zh-TW"/>
              <a:t> </a:t>
            </a:r>
            <a:r>
              <a:rPr lang="en-US" altLang="zh-TW"/>
              <a:t>is</a:t>
            </a:r>
            <a:r>
              <a:rPr lang="zh-TW" altLang="zh-TW"/>
              <a:t> </a:t>
            </a:r>
            <a:r>
              <a:rPr lang="en-US" altLang="zh-TW"/>
              <a:t>also</a:t>
            </a:r>
            <a:r>
              <a:rPr lang="zh-TW" altLang="zh-TW"/>
              <a:t> </a:t>
            </a:r>
            <a:r>
              <a:rPr lang="en-US" altLang="zh-TW"/>
              <a:t>a</a:t>
            </a:r>
            <a:r>
              <a:rPr lang="zh-TW" altLang="zh-TW"/>
              <a:t> </a:t>
            </a:r>
            <a:r>
              <a:rPr lang="en-US" altLang="zh-TW"/>
              <a:t>built-in</a:t>
            </a:r>
            <a:r>
              <a:rPr lang="zh-TW" altLang="zh-TW"/>
              <a:t> </a:t>
            </a:r>
            <a:r>
              <a:rPr lang="en-US" altLang="zh-TW" err="1"/>
              <a:t>WireGuard</a:t>
            </a:r>
            <a:r>
              <a:rPr lang="zh-TW" altLang="zh-TW"/>
              <a:t> </a:t>
            </a:r>
            <a:r>
              <a:rPr lang="en-US" altLang="zh-TW"/>
              <a:t>VPN.</a:t>
            </a:r>
            <a:r>
              <a:rPr lang="zh-TW" altLang="zh-TW"/>
              <a:t> </a:t>
            </a:r>
            <a:r>
              <a:rPr lang="en-US" altLang="zh-TW"/>
              <a:t>,</a:t>
            </a:r>
            <a:r>
              <a:rPr lang="zh-TW" altLang="zh-TW"/>
              <a:t> </a:t>
            </a:r>
            <a:r>
              <a:rPr lang="en-US" altLang="zh-TW"/>
              <a:t>Therefore,</a:t>
            </a:r>
            <a:r>
              <a:rPr lang="zh-TW" altLang="zh-TW"/>
              <a:t> </a:t>
            </a:r>
            <a:r>
              <a:rPr lang="en-US" altLang="zh-TW"/>
              <a:t>our</a:t>
            </a:r>
            <a:r>
              <a:rPr lang="zh-TW" altLang="zh-TW"/>
              <a:t> </a:t>
            </a:r>
            <a:r>
              <a:rPr lang="en-US" altLang="zh-TW"/>
              <a:t>latest</a:t>
            </a:r>
            <a:r>
              <a:rPr lang="zh-TW" altLang="zh-TW"/>
              <a:t> </a:t>
            </a:r>
            <a:r>
              <a:rPr lang="en-US" altLang="zh-TW"/>
              <a:t>QTS</a:t>
            </a:r>
            <a:r>
              <a:rPr lang="zh-TW" altLang="zh-TW"/>
              <a:t> </a:t>
            </a:r>
            <a:r>
              <a:rPr lang="en-US" altLang="zh-TW"/>
              <a:t>takes</a:t>
            </a:r>
            <a:r>
              <a:rPr lang="zh-TW" altLang="zh-TW"/>
              <a:t> </a:t>
            </a:r>
            <a:r>
              <a:rPr lang="en-US" altLang="zh-TW"/>
              <a:t>the</a:t>
            </a:r>
            <a:r>
              <a:rPr lang="zh-TW" altLang="zh-TW"/>
              <a:t> </a:t>
            </a:r>
            <a:r>
              <a:rPr lang="en-US" altLang="zh-TW"/>
              <a:t>user</a:t>
            </a:r>
            <a:r>
              <a:rPr lang="zh-TW" altLang="zh-TW"/>
              <a:t> </a:t>
            </a:r>
            <a:r>
              <a:rPr lang="en-US" altLang="zh-TW"/>
              <a:t>experience</a:t>
            </a:r>
            <a:r>
              <a:rPr lang="zh-TW" altLang="zh-TW"/>
              <a:t> </a:t>
            </a:r>
            <a:r>
              <a:rPr lang="en-US" altLang="zh-TW"/>
              <a:t>to</a:t>
            </a:r>
            <a:r>
              <a:rPr lang="zh-TW" altLang="zh-TW"/>
              <a:t> </a:t>
            </a:r>
            <a:r>
              <a:rPr lang="en-US" altLang="zh-TW"/>
              <a:t>the</a:t>
            </a:r>
            <a:r>
              <a:rPr lang="zh-TW" altLang="zh-TW"/>
              <a:t> </a:t>
            </a:r>
            <a:r>
              <a:rPr lang="en-US" altLang="zh-TW"/>
              <a:t>next</a:t>
            </a:r>
            <a:r>
              <a:rPr lang="zh-TW" altLang="zh-TW"/>
              <a:t> </a:t>
            </a:r>
            <a:r>
              <a:rPr lang="en-US" altLang="zh-TW"/>
              <a:t>level.</a:t>
            </a:r>
            <a:endParaRPr lang="zh-TW" altLang="zh-TW"/>
          </a:p>
          <a:p>
            <a:endParaRPr lang="zh-TW"/>
          </a:p>
        </p:txBody>
      </p:sp>
    </p:spTree>
    <p:extLst>
      <p:ext uri="{BB962C8B-B14F-4D97-AF65-F5344CB8AC3E}">
        <p14:creationId xmlns:p14="http://schemas.microsoft.com/office/powerpoint/2010/main" val="3198495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r>
              <a:rPr lang="zh-TW" altLang="en-US" dirty="0">
                <a:ea typeface="新細明體"/>
              </a:rPr>
              <a:t>實際測試PC透過網路與NAS進行檔案傳輸，使用10GB大檔案時，透過</a:t>
            </a:r>
            <a:r>
              <a:rPr lang="en-US" altLang="zh-TW" dirty="0">
                <a:ea typeface="新細明體"/>
              </a:rPr>
              <a:t>2.5</a:t>
            </a:r>
            <a:r>
              <a:rPr lang="zh-TW" altLang="en-US">
                <a:ea typeface="新細明體"/>
              </a:rPr>
              <a:t>GbE網路讀取速度大約在</a:t>
            </a:r>
            <a:r>
              <a:rPr lang="en-US" altLang="zh-TW">
                <a:ea typeface="新細明體"/>
              </a:rPr>
              <a:t>280</a:t>
            </a:r>
            <a:r>
              <a:rPr lang="zh-TW" altLang="en-US">
                <a:ea typeface="新細明體"/>
              </a:rPr>
              <a:t>MB/s左右，檔案傳輸的時間只需</a:t>
            </a:r>
            <a:r>
              <a:rPr lang="en-US" altLang="zh-TW">
                <a:ea typeface="新細明體"/>
              </a:rPr>
              <a:t>36</a:t>
            </a:r>
            <a:r>
              <a:rPr lang="zh-TW" altLang="en-US">
                <a:ea typeface="新細明體"/>
              </a:rPr>
              <a:t>秒左右。另外加密傳輸時速度也保持高速</a:t>
            </a:r>
          </a:p>
          <a:p>
            <a:pPr marL="158750" indent="0">
              <a:buNone/>
            </a:pPr>
            <a:endParaRPr lang="en-US" altLang="zh-TW" dirty="0"/>
          </a:p>
          <a:p>
            <a:pPr marL="158750" indent="0">
              <a:buNone/>
            </a:pPr>
            <a:r>
              <a:rPr lang="en-US" altLang="zh-TW" dirty="0"/>
              <a:t>To</a:t>
            </a:r>
            <a:r>
              <a:rPr lang="zh-TW" altLang="en-US" dirty="0"/>
              <a:t> </a:t>
            </a:r>
            <a:r>
              <a:rPr lang="zh-TW" altLang="zh-TW" dirty="0"/>
              <a:t>hel</a:t>
            </a:r>
            <a:r>
              <a:rPr lang="en-US" altLang="zh-TW" dirty="0"/>
              <a:t>p</a:t>
            </a:r>
            <a:r>
              <a:rPr lang="zh-TW" altLang="en-US" dirty="0"/>
              <a:t> </a:t>
            </a:r>
            <a:r>
              <a:rPr lang="en-US" altLang="zh-TW" dirty="0"/>
              <a:t>y</a:t>
            </a:r>
            <a:r>
              <a:rPr lang="zh-TW" altLang="zh-TW" dirty="0"/>
              <a:t>o</a:t>
            </a:r>
            <a:r>
              <a:rPr lang="en-US" altLang="zh-TW" dirty="0"/>
              <a:t>u</a:t>
            </a:r>
            <a:r>
              <a:rPr lang="zh-TW" altLang="en-US" dirty="0"/>
              <a:t> </a:t>
            </a:r>
            <a:r>
              <a:rPr lang="en-US" altLang="zh-TW" dirty="0"/>
              <a:t>un</a:t>
            </a:r>
            <a:r>
              <a:rPr lang="zh-TW" altLang="zh-TW" dirty="0"/>
              <a:t>de</a:t>
            </a:r>
            <a:r>
              <a:rPr lang="en-US" altLang="zh-TW" dirty="0"/>
              <a:t>r</a:t>
            </a:r>
            <a:r>
              <a:rPr lang="zh-TW" altLang="zh-TW" dirty="0"/>
              <a:t>sta</a:t>
            </a:r>
            <a:r>
              <a:rPr lang="en-US" altLang="zh-TW" dirty="0" err="1"/>
              <a:t>nd</a:t>
            </a:r>
            <a:r>
              <a:rPr lang="zh-TW" altLang="en-US" dirty="0"/>
              <a:t> </a:t>
            </a:r>
            <a:r>
              <a:rPr lang="zh-TW" altLang="zh-TW" dirty="0"/>
              <a:t>the file transfer speed of </a:t>
            </a:r>
            <a:r>
              <a:rPr lang="en-US" altLang="zh-TW" dirty="0"/>
              <a:t>QNAP</a:t>
            </a:r>
            <a:r>
              <a:rPr lang="zh-TW" altLang="en-US" dirty="0"/>
              <a:t> </a:t>
            </a:r>
            <a:r>
              <a:rPr lang="en-US" altLang="zh-TW" dirty="0"/>
              <a:t>NAS,</a:t>
            </a:r>
            <a:r>
              <a:rPr lang="zh-TW" altLang="en-US" dirty="0"/>
              <a:t> </a:t>
            </a:r>
            <a:r>
              <a:rPr lang="en-US" altLang="zh-TW" dirty="0"/>
              <a:t>I</a:t>
            </a:r>
            <a:r>
              <a:rPr lang="zh-TW" altLang="en-US" dirty="0"/>
              <a:t> </a:t>
            </a:r>
            <a:r>
              <a:rPr lang="en-US" altLang="zh-TW" dirty="0"/>
              <a:t>have</a:t>
            </a:r>
            <a:r>
              <a:rPr lang="zh-TW" altLang="en-US" dirty="0"/>
              <a:t> </a:t>
            </a:r>
            <a:r>
              <a:rPr lang="en-US" altLang="zh-TW" dirty="0"/>
              <a:t>some</a:t>
            </a:r>
            <a:r>
              <a:rPr lang="zh-TW" altLang="en-US" dirty="0"/>
              <a:t> </a:t>
            </a:r>
            <a:r>
              <a:rPr lang="en-US" altLang="zh-TW" dirty="0"/>
              <a:t>data</a:t>
            </a:r>
            <a:r>
              <a:rPr lang="zh-TW" altLang="en-US" dirty="0"/>
              <a:t> </a:t>
            </a:r>
            <a:r>
              <a:rPr lang="en-US" altLang="zh-TW" dirty="0"/>
              <a:t>for</a:t>
            </a:r>
            <a:r>
              <a:rPr lang="zh-TW" altLang="en-US" dirty="0"/>
              <a:t> </a:t>
            </a:r>
            <a:r>
              <a:rPr lang="en-US" altLang="zh-TW" dirty="0"/>
              <a:t>you</a:t>
            </a:r>
            <a:r>
              <a:rPr lang="zh-TW" altLang="en-US" dirty="0"/>
              <a:t> </a:t>
            </a:r>
            <a:r>
              <a:rPr lang="en-US" altLang="zh-TW" dirty="0"/>
              <a:t>her</a:t>
            </a:r>
            <a:r>
              <a:rPr lang="zh-TW" altLang="zh-TW" dirty="0"/>
              <a:t>e</a:t>
            </a:r>
            <a:r>
              <a:rPr lang="en-US" altLang="zh-TW" dirty="0"/>
              <a:t>.</a:t>
            </a:r>
            <a:r>
              <a:rPr lang="zh-TW" altLang="en-US" dirty="0"/>
              <a:t> </a:t>
            </a:r>
            <a:r>
              <a:rPr lang="en-US" altLang="zh-TW" dirty="0"/>
              <a:t>In</a:t>
            </a:r>
            <a:r>
              <a:rPr lang="zh-TW" altLang="en-US" dirty="0"/>
              <a:t> </a:t>
            </a:r>
            <a:r>
              <a:rPr lang="zh-TW" altLang="zh-TW" dirty="0"/>
              <a:t>th</a:t>
            </a:r>
            <a:r>
              <a:rPr lang="en-US" altLang="zh-TW" dirty="0"/>
              <a:t>is</a:t>
            </a:r>
            <a:r>
              <a:rPr lang="zh-TW" altLang="en-US" dirty="0"/>
              <a:t> </a:t>
            </a:r>
            <a:r>
              <a:rPr lang="en-US" altLang="zh-TW" dirty="0"/>
              <a:t>p</a:t>
            </a:r>
            <a:r>
              <a:rPr lang="zh-TW" altLang="zh-TW" dirty="0"/>
              <a:t>er</a:t>
            </a:r>
            <a:r>
              <a:rPr lang="en-US" altLang="zh-TW" dirty="0"/>
              <a:t>forma</a:t>
            </a:r>
            <a:r>
              <a:rPr lang="zh-TW" altLang="zh-TW" dirty="0"/>
              <a:t>n</a:t>
            </a:r>
            <a:r>
              <a:rPr lang="en-US" altLang="zh-TW" dirty="0"/>
              <a:t>c</a:t>
            </a:r>
            <a:r>
              <a:rPr lang="zh-TW" altLang="zh-TW" dirty="0"/>
              <a:t>e</a:t>
            </a:r>
            <a:r>
              <a:rPr lang="zh-TW" altLang="en-US" dirty="0"/>
              <a:t> </a:t>
            </a:r>
            <a:r>
              <a:rPr lang="zh-TW" altLang="zh-TW" dirty="0"/>
              <a:t>te</a:t>
            </a:r>
            <a:r>
              <a:rPr lang="en-US" altLang="zh-TW" dirty="0"/>
              <a:t>s</a:t>
            </a:r>
            <a:r>
              <a:rPr lang="zh-TW" altLang="zh-TW" dirty="0"/>
              <a:t>t</a:t>
            </a:r>
            <a:r>
              <a:rPr lang="en-US" altLang="zh-TW" dirty="0"/>
              <a:t>,</a:t>
            </a:r>
            <a:r>
              <a:rPr lang="zh-TW" altLang="en-US" dirty="0"/>
              <a:t> </a:t>
            </a:r>
            <a:r>
              <a:rPr lang="zh-TW" altLang="zh-TW" dirty="0"/>
              <a:t>we</a:t>
            </a:r>
            <a:r>
              <a:rPr lang="zh-TW" altLang="en-US" dirty="0"/>
              <a:t> </a:t>
            </a:r>
            <a:r>
              <a:rPr lang="zh-TW" altLang="zh-TW" dirty="0"/>
              <a:t>t</a:t>
            </a:r>
            <a:r>
              <a:rPr lang="en-US" altLang="zh-TW" dirty="0"/>
              <a:t>r</a:t>
            </a:r>
            <a:r>
              <a:rPr lang="zh-TW" altLang="zh-TW" dirty="0"/>
              <a:t>an</a:t>
            </a:r>
            <a:r>
              <a:rPr lang="en-US" altLang="zh-TW" dirty="0" err="1"/>
              <a:t>sferre</a:t>
            </a:r>
            <a:r>
              <a:rPr lang="zh-TW" altLang="zh-TW" dirty="0"/>
              <a:t>d a large file of 10GB</a:t>
            </a:r>
            <a:r>
              <a:rPr lang="zh-TW" altLang="en-US" dirty="0"/>
              <a:t> </a:t>
            </a:r>
            <a:r>
              <a:rPr lang="en-US" altLang="zh-TW" dirty="0"/>
              <a:t>between</a:t>
            </a:r>
            <a:r>
              <a:rPr lang="zh-TW" altLang="en-US" dirty="0"/>
              <a:t> </a:t>
            </a:r>
            <a:r>
              <a:rPr lang="en-US" altLang="zh-TW" dirty="0"/>
              <a:t>PC</a:t>
            </a:r>
            <a:r>
              <a:rPr lang="zh-TW" altLang="en-US" dirty="0"/>
              <a:t> </a:t>
            </a:r>
            <a:r>
              <a:rPr lang="en-US" altLang="zh-TW" dirty="0"/>
              <a:t>and</a:t>
            </a:r>
            <a:r>
              <a:rPr lang="zh-TW" altLang="en-US" dirty="0"/>
              <a:t> </a:t>
            </a:r>
            <a:r>
              <a:rPr lang="en-US" altLang="zh-TW" dirty="0"/>
              <a:t>NAS.</a:t>
            </a:r>
            <a:r>
              <a:rPr lang="zh-TW" altLang="en-US" dirty="0"/>
              <a:t> </a:t>
            </a:r>
            <a:r>
              <a:rPr lang="zh-TW" altLang="zh-TW" dirty="0"/>
              <a:t>The </a:t>
            </a:r>
            <a:r>
              <a:rPr lang="en-US" altLang="zh-TW" dirty="0"/>
              <a:t>transferring</a:t>
            </a:r>
            <a:r>
              <a:rPr lang="zh-TW" altLang="en-US" dirty="0"/>
              <a:t> </a:t>
            </a:r>
            <a:r>
              <a:rPr lang="zh-TW" altLang="zh-TW" dirty="0"/>
              <a:t>speed </a:t>
            </a:r>
            <a:r>
              <a:rPr lang="en-US" altLang="zh-TW" dirty="0"/>
              <a:t>is</a:t>
            </a:r>
            <a:r>
              <a:rPr lang="zh-TW" altLang="en-US" dirty="0"/>
              <a:t> </a:t>
            </a:r>
            <a:r>
              <a:rPr lang="en-US" altLang="zh-TW" dirty="0"/>
              <a:t>280</a:t>
            </a:r>
            <a:r>
              <a:rPr lang="zh-TW" altLang="zh-TW" dirty="0"/>
              <a:t>MB/s by the </a:t>
            </a:r>
            <a:r>
              <a:rPr lang="zh-TW" altLang="zh-TW"/>
              <a:t>2.5</a:t>
            </a:r>
            <a:r>
              <a:rPr lang="zh-TW" altLang="zh-TW" dirty="0"/>
              <a:t>GbE</a:t>
            </a:r>
            <a:r>
              <a:rPr lang="en-US" altLang="zh-TW" dirty="0"/>
              <a:t>.</a:t>
            </a:r>
            <a:r>
              <a:rPr lang="zh-TW" altLang="en-US" dirty="0"/>
              <a:t> </a:t>
            </a:r>
            <a:r>
              <a:rPr lang="en-US" altLang="zh-TW" dirty="0"/>
              <a:t>That</a:t>
            </a:r>
            <a:r>
              <a:rPr lang="zh-TW" altLang="en-US" dirty="0"/>
              <a:t> </a:t>
            </a:r>
            <a:r>
              <a:rPr lang="en-US" altLang="zh-TW" dirty="0"/>
              <a:t>is</a:t>
            </a:r>
            <a:r>
              <a:rPr lang="zh-TW" altLang="en-US" dirty="0"/>
              <a:t> </a:t>
            </a:r>
            <a:r>
              <a:rPr lang="zh-TW" altLang="zh-TW" dirty="0"/>
              <a:t>a</a:t>
            </a:r>
            <a:r>
              <a:rPr lang="en-US" altLang="zh-TW" dirty="0" err="1"/>
              <a:t>rou</a:t>
            </a:r>
            <a:r>
              <a:rPr lang="zh-TW" altLang="zh-TW" dirty="0"/>
              <a:t>nd </a:t>
            </a:r>
            <a:r>
              <a:rPr lang="en-US" altLang="zh-TW" dirty="0"/>
              <a:t>36</a:t>
            </a:r>
            <a:r>
              <a:rPr lang="zh-TW" altLang="en-US" dirty="0"/>
              <a:t> </a:t>
            </a:r>
            <a:r>
              <a:rPr lang="zh-TW" altLang="zh-TW" dirty="0"/>
              <a:t>se</a:t>
            </a:r>
            <a:r>
              <a:rPr lang="en-US" altLang="zh-TW" dirty="0"/>
              <a:t>con</a:t>
            </a:r>
            <a:r>
              <a:rPr lang="zh-TW" altLang="zh-TW" dirty="0"/>
              <a:t>ds</a:t>
            </a:r>
            <a:r>
              <a:rPr lang="en-US" altLang="zh-TW" dirty="0"/>
              <a:t>.</a:t>
            </a:r>
            <a:r>
              <a:rPr lang="zh-TW" altLang="en-US" dirty="0"/>
              <a:t> </a:t>
            </a:r>
            <a:r>
              <a:rPr lang="en-US" altLang="zh-TW" dirty="0"/>
              <a:t>Mo</a:t>
            </a:r>
            <a:r>
              <a:rPr lang="zh-TW" altLang="zh-TW" dirty="0"/>
              <a:t>r</a:t>
            </a:r>
            <a:r>
              <a:rPr lang="en-US" altLang="zh-TW" dirty="0"/>
              <a:t>e</a:t>
            </a:r>
            <a:r>
              <a:rPr lang="zh-TW" altLang="zh-TW" dirty="0"/>
              <a:t>o</a:t>
            </a:r>
            <a:r>
              <a:rPr lang="en-US" altLang="zh-TW" dirty="0" err="1"/>
              <a:t>ver</a:t>
            </a:r>
            <a:r>
              <a:rPr lang="zh-TW" altLang="zh-TW" dirty="0"/>
              <a:t>, the encrypted transmission speed also </a:t>
            </a:r>
            <a:r>
              <a:rPr lang="en-US" altLang="zh-TW" dirty="0"/>
              <a:t>r</a:t>
            </a:r>
            <a:r>
              <a:rPr lang="zh-TW" altLang="zh-TW" dirty="0"/>
              <a:t>e</a:t>
            </a:r>
            <a:r>
              <a:rPr lang="en-US" altLang="zh-TW" dirty="0"/>
              <a:t>mains</a:t>
            </a:r>
            <a:r>
              <a:rPr lang="zh-TW" altLang="en-US" dirty="0"/>
              <a:t> </a:t>
            </a:r>
            <a:r>
              <a:rPr lang="en-US" altLang="zh-TW" dirty="0"/>
              <a:t>a</a:t>
            </a:r>
            <a:r>
              <a:rPr lang="zh-TW" altLang="zh-TW" dirty="0"/>
              <a:t>t</a:t>
            </a:r>
            <a:r>
              <a:rPr lang="zh-TW" altLang="en-US" dirty="0"/>
              <a:t> </a:t>
            </a:r>
            <a:r>
              <a:rPr lang="en-US" altLang="zh-TW" dirty="0"/>
              <a:t>a</a:t>
            </a:r>
            <a:r>
              <a:rPr lang="zh-TW" altLang="en-US" dirty="0"/>
              <a:t> </a:t>
            </a:r>
            <a:r>
              <a:rPr lang="zh-TW" altLang="zh-TW" dirty="0"/>
              <a:t>high spee</a:t>
            </a:r>
            <a:r>
              <a:rPr lang="en-US" altLang="zh-TW" dirty="0"/>
              <a:t>d.</a:t>
            </a:r>
            <a:endParaRPr lang="zh-TW" altLang="zh-TW" dirty="0"/>
          </a:p>
          <a:p>
            <a:endParaRPr lang="zh-TW" altLang="en-US" dirty="0"/>
          </a:p>
        </p:txBody>
      </p:sp>
    </p:spTree>
    <p:extLst>
      <p:ext uri="{BB962C8B-B14F-4D97-AF65-F5344CB8AC3E}">
        <p14:creationId xmlns:p14="http://schemas.microsoft.com/office/powerpoint/2010/main" val="2380997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285750" indent="-285750">
              <a:buChar char="•"/>
            </a:pPr>
            <a:r>
              <a:rPr lang="zh-TW" altLang="en-US" dirty="0"/>
              <a:t>此</a:t>
            </a:r>
            <a:r>
              <a:rPr lang="zh-TW" altLang="en-US"/>
              <a:t>為</a:t>
            </a:r>
            <a:r>
              <a:rPr lang="en-US" altLang="zh-TW"/>
              <a:t>TS-433</a:t>
            </a:r>
            <a:r>
              <a:rPr lang="zh-TW" altLang="en-US"/>
              <a:t>硬體規格特點的</a:t>
            </a:r>
            <a:r>
              <a:rPr lang="zh-TW" altLang="en-US" dirty="0"/>
              <a:t>整理，</a:t>
            </a:r>
            <a:r>
              <a:rPr lang="en-US" altLang="zh-TW" dirty="0"/>
              <a:t>TS-433 </a:t>
            </a:r>
            <a:r>
              <a:rPr lang="zh-TW"/>
              <a:t>採用的是</a:t>
            </a:r>
            <a:r>
              <a:rPr lang="en-US" altLang="zh-TW"/>
              <a:t>ARM</a:t>
            </a:r>
            <a:r>
              <a:rPr lang="zh-TW"/>
              <a:t> </a:t>
            </a:r>
            <a:r>
              <a:rPr lang="en-US" altLang="zh-TW"/>
              <a:t>Cortex-A55</a:t>
            </a:r>
            <a:r>
              <a:rPr lang="zh-TW"/>
              <a:t> </a:t>
            </a:r>
            <a:r>
              <a:rPr lang="en-US" altLang="zh-TW"/>
              <a:t>4</a:t>
            </a:r>
            <a:r>
              <a:rPr lang="zh-TW"/>
              <a:t>核心高效能的</a:t>
            </a:r>
            <a:r>
              <a:rPr lang="en-US" altLang="zh-TW"/>
              <a:t>2.0GHz</a:t>
            </a:r>
            <a:r>
              <a:rPr lang="zh-TW"/>
              <a:t>處理器，內建</a:t>
            </a:r>
            <a:r>
              <a:rPr lang="en-US" altLang="zh-TW" dirty="0"/>
              <a:t>4GB</a:t>
            </a:r>
            <a:r>
              <a:rPr lang="en-US" altLang="zh-TW"/>
              <a:t>記憶體，</a:t>
            </a:r>
            <a:r>
              <a:rPr lang="en-US" altLang="zh-TW" dirty="0"/>
              <a:t>支援</a:t>
            </a:r>
            <a:r>
              <a:rPr lang="en-US" altLang="zh-TW"/>
              <a:t>4個SATA </a:t>
            </a:r>
            <a:r>
              <a:rPr lang="en-US" altLang="zh-TW" err="1"/>
              <a:t>port機種</a:t>
            </a:r>
            <a:r>
              <a:rPr lang="zh-TW" altLang="en-US" dirty="0"/>
              <a:t>，並且提供</a:t>
            </a:r>
            <a:r>
              <a:rPr lang="zh-TW" altLang="en-US"/>
              <a:t>了</a:t>
            </a:r>
            <a:r>
              <a:rPr lang="en-US" altLang="zh-TW"/>
              <a:t>1</a:t>
            </a:r>
            <a:r>
              <a:rPr lang="zh-TW" altLang="en-US" dirty="0"/>
              <a:t>埠</a:t>
            </a:r>
            <a:r>
              <a:rPr lang="en-US" altLang="zh-TW" dirty="0"/>
              <a:t>2.5GbE</a:t>
            </a:r>
            <a:r>
              <a:rPr lang="zh-TW" altLang="en-US"/>
              <a:t>與</a:t>
            </a:r>
            <a:r>
              <a:rPr lang="en-US" altLang="zh-TW"/>
              <a:t>1</a:t>
            </a:r>
            <a:r>
              <a:rPr lang="zh-TW" altLang="en-US"/>
              <a:t>埠</a:t>
            </a:r>
            <a:r>
              <a:rPr lang="en-US" altLang="zh-TW" dirty="0"/>
              <a:t>1GbE</a:t>
            </a:r>
            <a:r>
              <a:rPr lang="zh-TW" altLang="en-US"/>
              <a:t>網路，低功耗的設計於</a:t>
            </a:r>
            <a:r>
              <a:rPr lang="zh-TW" altLang="en-US" dirty="0"/>
              <a:t>內置</a:t>
            </a:r>
            <a:r>
              <a:rPr lang="en-US" altLang="zh-TW" dirty="0"/>
              <a:t>4</a:t>
            </a:r>
            <a:r>
              <a:rPr lang="zh-TW" altLang="en-US"/>
              <a:t>顆硬碟運行時僅</a:t>
            </a:r>
            <a:r>
              <a:rPr lang="zh-TW" altLang="en-US" dirty="0"/>
              <a:t>消耗</a:t>
            </a:r>
            <a:r>
              <a:rPr lang="en-US" altLang="zh-TW" dirty="0"/>
              <a:t>22.5</a:t>
            </a:r>
            <a:r>
              <a:rPr lang="zh-TW" altLang="en-US"/>
              <a:t>瓦</a:t>
            </a:r>
            <a:r>
              <a:rPr lang="zh-TW" altLang="en-US" dirty="0"/>
              <a:t>，</a:t>
            </a:r>
            <a:r>
              <a:rPr lang="zh-TW" altLang="en-US"/>
              <a:t>還有隨機附贈磁碟抽取架鑰匙，可上鎖避免孩童意外拔出風險</a:t>
            </a:r>
            <a:endParaRPr lang="en-US" altLang="zh-TW" dirty="0"/>
          </a:p>
          <a:p>
            <a:pPr marL="285750" indent="-285750">
              <a:buChar char="•"/>
            </a:pPr>
            <a:endParaRPr lang="zh-TW" dirty="0"/>
          </a:p>
          <a:p>
            <a:pPr marL="285750" indent="-285750">
              <a:buChar char="•"/>
            </a:pPr>
            <a:r>
              <a:rPr lang="en-US" dirty="0"/>
              <a:t>Let me mention the hardware key features for you. TS-433</a:t>
            </a:r>
            <a:r>
              <a:rPr lang="en-US"/>
              <a:t> uses ARM Cortex-A55 4 core </a:t>
            </a:r>
            <a:r>
              <a:rPr lang="en-US" dirty="0"/>
              <a:t>high-performance </a:t>
            </a:r>
            <a:r>
              <a:rPr lang="en-US"/>
              <a:t>2.0GHz processor, built-in </a:t>
            </a:r>
            <a:r>
              <a:rPr lang="en-US" dirty="0"/>
              <a:t>4GB</a:t>
            </a:r>
            <a:r>
              <a:rPr lang="en-US"/>
              <a:t> memory, supports </a:t>
            </a:r>
            <a:r>
              <a:rPr lang="en-US" dirty="0"/>
              <a:t>four</a:t>
            </a:r>
            <a:r>
              <a:rPr lang="en-US"/>
              <a:t> </a:t>
            </a:r>
            <a:r>
              <a:rPr lang="en-US" dirty="0"/>
              <a:t>3.5-inch or 2.5-inch </a:t>
            </a:r>
            <a:r>
              <a:rPr lang="en-US"/>
              <a:t>SATA </a:t>
            </a:r>
            <a:r>
              <a:rPr lang="en-US" dirty="0"/>
              <a:t>drives and provides one port 2GbE and one port 1GbE. The power-saving design installed the four hard drives </a:t>
            </a:r>
            <a:r>
              <a:rPr lang="en-US"/>
              <a:t>for </a:t>
            </a:r>
            <a:r>
              <a:rPr lang="en-US" dirty="0"/>
              <a:t>running, and the power consumption was only 22W</a:t>
            </a:r>
            <a:r>
              <a:rPr lang="en-US"/>
              <a:t>.</a:t>
            </a:r>
            <a:r>
              <a:rPr lang="zh-TW" altLang="en-US" dirty="0"/>
              <a:t> </a:t>
            </a:r>
            <a:r>
              <a:rPr lang="en-US" altLang="zh-TW"/>
              <a:t>And Accessories include keys for the disk tray, which can be locked to avoid the risk of accidental removal by children.</a:t>
            </a:r>
            <a:endParaRPr lang="zh-TW" altLang="en-US"/>
          </a:p>
        </p:txBody>
      </p:sp>
    </p:spTree>
    <p:extLst>
      <p:ext uri="{BB962C8B-B14F-4D97-AF65-F5344CB8AC3E}">
        <p14:creationId xmlns:p14="http://schemas.microsoft.com/office/powerpoint/2010/main" val="2557686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dirty="0"/>
              <a:t>TS-433</a:t>
            </a:r>
            <a:r>
              <a:rPr lang="zh-TW" altLang="en-US"/>
              <a:t>外殼採用</a:t>
            </a:r>
            <a:r>
              <a:rPr lang="en-US" altLang="zh-TW" dirty="0"/>
              <a:t>QNAP</a:t>
            </a:r>
            <a:r>
              <a:rPr lang="zh-TW" altLang="en-US" dirty="0"/>
              <a:t>經典</a:t>
            </a:r>
            <a:r>
              <a:rPr lang="zh-TW" altLang="en-US"/>
              <a:t>桌上型</a:t>
            </a:r>
            <a:r>
              <a:rPr lang="en-US" altLang="zh-TW" dirty="0"/>
              <a:t>4-bay</a:t>
            </a:r>
            <a:r>
              <a:rPr lang="zh-TW" altLang="en-US" dirty="0"/>
              <a:t>設計，正面採用</a:t>
            </a:r>
            <a:r>
              <a:rPr lang="en-US" altLang="zh-TW"/>
              <a:t>TS-x33</a:t>
            </a:r>
            <a:r>
              <a:rPr lang="zh-TW" altLang="en-US"/>
              <a:t>系列簡潔洗練的科技灰飾板，讓整體設計簡潔</a:t>
            </a:r>
            <a:r>
              <a:rPr lang="zh-TW" altLang="en-US" dirty="0"/>
              <a:t>有型</a:t>
            </a:r>
            <a:endParaRPr lang="en-US" altLang="zh-TW"/>
          </a:p>
          <a:p>
            <a:pPr>
              <a:buNone/>
            </a:pPr>
            <a:r>
              <a:rPr lang="zh-CN"/>
              <a:t>正面來看指示燈有，狀態</a:t>
            </a:r>
            <a:r>
              <a:rPr lang="en-US" altLang="zh-CN"/>
              <a:t>,</a:t>
            </a:r>
            <a:r>
              <a:rPr lang="zh-CN"/>
              <a:t> 網路</a:t>
            </a:r>
            <a:r>
              <a:rPr lang="en-US" altLang="zh-CN"/>
              <a:t>,USB, </a:t>
            </a:r>
            <a:r>
              <a:rPr lang="zh-TW" altLang="en-US" dirty="0"/>
              <a:t>磁</a:t>
            </a:r>
            <a:r>
              <a:rPr lang="en-US" altLang="zh-CN" dirty="0" err="1"/>
              <a:t>碟</a:t>
            </a:r>
            <a:r>
              <a:rPr lang="en-US" altLang="zh-CN" err="1"/>
              <a:t>，</a:t>
            </a:r>
            <a:r>
              <a:rPr lang="en-US" altLang="zh-CN" dirty="0" err="1"/>
              <a:t>電源</a:t>
            </a:r>
            <a:r>
              <a:rPr lang="zh-TW" altLang="en-US"/>
              <a:t>開關</a:t>
            </a:r>
            <a:r>
              <a:rPr lang="en-US" altLang="zh-CN"/>
              <a:t>，USB copy</a:t>
            </a:r>
            <a:r>
              <a:rPr lang="zh-TW" altLang="en-US" dirty="0"/>
              <a:t>鍵</a:t>
            </a:r>
            <a:r>
              <a:rPr lang="en-US" altLang="zh-CN"/>
              <a:t>， 1埠 USB3.2 Gen1</a:t>
            </a:r>
          </a:p>
          <a:p>
            <a:pPr>
              <a:buNone/>
            </a:pPr>
            <a:r>
              <a:rPr lang="zh-CN"/>
              <a:t>背面</a:t>
            </a:r>
            <a:r>
              <a:rPr lang="zh-TW" altLang="en-US"/>
              <a:t>有</a:t>
            </a:r>
            <a:r>
              <a:rPr lang="en-US" altLang="zh-TW" dirty="0"/>
              <a:t>12</a:t>
            </a:r>
            <a:r>
              <a:rPr lang="en-US" altLang="zh-CN" dirty="0"/>
              <a:t>cm</a:t>
            </a:r>
            <a:r>
              <a:rPr lang="zh-TW" altLang="en-US" dirty="0"/>
              <a:t>大型靜音</a:t>
            </a:r>
            <a:r>
              <a:rPr lang="zh-CN"/>
              <a:t>風扇，重置按鈕，</a:t>
            </a:r>
            <a:r>
              <a:rPr lang="en-US" altLang="zh-CN"/>
              <a:t>1</a:t>
            </a:r>
            <a:r>
              <a:rPr lang="zh-CN"/>
              <a:t>埠</a:t>
            </a:r>
            <a:r>
              <a:rPr lang="en-US" altLang="zh-CN"/>
              <a:t>2.5GbE</a:t>
            </a:r>
            <a:r>
              <a:rPr lang="zh-TW" altLang="en-US" dirty="0"/>
              <a:t>高速</a:t>
            </a:r>
            <a:r>
              <a:rPr lang="zh-CN" dirty="0"/>
              <a:t>網路</a:t>
            </a:r>
            <a:r>
              <a:rPr lang="en-US" altLang="zh-CN" dirty="0"/>
              <a:t>, 1</a:t>
            </a:r>
            <a:r>
              <a:rPr lang="zh-TW" altLang="en-US" dirty="0"/>
              <a:t>埠</a:t>
            </a:r>
            <a:r>
              <a:rPr lang="en-US" altLang="zh-TW" dirty="0"/>
              <a:t>1GbE</a:t>
            </a:r>
            <a:r>
              <a:rPr lang="zh-TW" altLang="en-US" dirty="0"/>
              <a:t>網路埠</a:t>
            </a:r>
            <a:r>
              <a:rPr lang="en-US" altLang="zh-CN"/>
              <a:t>,</a:t>
            </a:r>
            <a:r>
              <a:rPr lang="zh-CN"/>
              <a:t> </a:t>
            </a:r>
            <a:r>
              <a:rPr lang="en-US" altLang="zh-CN"/>
              <a:t>2</a:t>
            </a:r>
            <a:r>
              <a:rPr lang="zh-CN"/>
              <a:t>埠 </a:t>
            </a:r>
            <a:r>
              <a:rPr lang="en-US" altLang="zh-CN"/>
              <a:t>USB2.0,</a:t>
            </a:r>
            <a:r>
              <a:rPr lang="zh-CN"/>
              <a:t> 以及直流</a:t>
            </a:r>
            <a:r>
              <a:rPr lang="en-US" altLang="zh-CN"/>
              <a:t>12V</a:t>
            </a:r>
            <a:r>
              <a:rPr lang="zh-CN"/>
              <a:t>電源</a:t>
            </a:r>
            <a:r>
              <a:rPr lang="zh-TW" altLang="en-US"/>
              <a:t>輸入</a:t>
            </a:r>
            <a:r>
              <a:rPr lang="zh-TW" altLang="en-US" dirty="0"/>
              <a:t>孔</a:t>
            </a:r>
            <a:endParaRPr lang="en-US" altLang="zh-TW" dirty="0"/>
          </a:p>
          <a:p>
            <a:pPr>
              <a:buNone/>
            </a:pPr>
            <a:endParaRPr lang="zh-CN" dirty="0"/>
          </a:p>
          <a:p>
            <a:pPr>
              <a:buNone/>
            </a:pPr>
            <a:r>
              <a:rPr lang="en-US" altLang="zh-CN" dirty="0"/>
              <a:t>TS-433 has QNAP 4-bay tower classic design. Our ID designer uses tech-gray color on the front. It's a minimalist design that fits anywhere.</a:t>
            </a:r>
          </a:p>
          <a:p>
            <a:pPr>
              <a:buNone/>
            </a:pPr>
            <a:r>
              <a:rPr lang="zh-CN" dirty="0"/>
              <a:t>Let‘s </a:t>
            </a:r>
            <a:r>
              <a:rPr lang="zh-CN"/>
              <a:t>look at the front view</a:t>
            </a:r>
            <a:r>
              <a:rPr lang="en-US" altLang="zh-CN"/>
              <a:t>.</a:t>
            </a:r>
            <a:r>
              <a:rPr lang="zh-CN"/>
              <a:t> </a:t>
            </a:r>
            <a:r>
              <a:rPr lang="en-US" altLang="zh-CN"/>
              <a:t>F</a:t>
            </a:r>
            <a:r>
              <a:rPr lang="zh-CN"/>
              <a:t>rom the top, the indicators include </a:t>
            </a:r>
            <a:r>
              <a:rPr lang="en-US" altLang="zh-CN" dirty="0"/>
              <a:t>NAS </a:t>
            </a:r>
            <a:r>
              <a:rPr lang="zh-CN"/>
              <a:t>status, network</a:t>
            </a:r>
            <a:r>
              <a:rPr lang="en-US" altLang="zh-CN"/>
              <a:t> activity</a:t>
            </a:r>
            <a:r>
              <a:rPr lang="zh-CN"/>
              <a:t>, USB</a:t>
            </a:r>
            <a:r>
              <a:rPr lang="en-US" altLang="zh-CN"/>
              <a:t> copy status</a:t>
            </a:r>
            <a:r>
              <a:rPr lang="zh-CN"/>
              <a:t>, disk</a:t>
            </a:r>
            <a:r>
              <a:rPr lang="zh-TW" altLang="en-US" dirty="0"/>
              <a:t> </a:t>
            </a:r>
            <a:r>
              <a:rPr lang="en-US" altLang="zh-TW" dirty="0"/>
              <a:t>status</a:t>
            </a:r>
            <a:r>
              <a:rPr lang="zh-CN" dirty="0"/>
              <a:t> </a:t>
            </a:r>
            <a:r>
              <a:rPr lang="zh-CN"/>
              <a:t>, the button part include </a:t>
            </a:r>
            <a:r>
              <a:rPr lang="en-US" altLang="zh-CN"/>
              <a:t>a</a:t>
            </a:r>
            <a:r>
              <a:rPr lang="zh-CN"/>
              <a:t> power button, USB copy button, and </a:t>
            </a:r>
            <a:r>
              <a:rPr lang="en-US" altLang="zh-CN"/>
              <a:t>the</a:t>
            </a:r>
            <a:r>
              <a:rPr lang="zh-CN" altLang="en-US"/>
              <a:t> </a:t>
            </a:r>
            <a:r>
              <a:rPr lang="zh-CN"/>
              <a:t>last </a:t>
            </a:r>
            <a:r>
              <a:rPr lang="en-US" altLang="zh-CN"/>
              <a:t>one</a:t>
            </a:r>
            <a:r>
              <a:rPr lang="zh-CN" altLang="en-US"/>
              <a:t> </a:t>
            </a:r>
            <a:r>
              <a:rPr lang="zh-CN"/>
              <a:t>is a </a:t>
            </a:r>
            <a:r>
              <a:rPr lang="en-US" altLang="zh-CN"/>
              <a:t>one</a:t>
            </a:r>
            <a:r>
              <a:rPr lang="zh-CN" altLang="en-US"/>
              <a:t> </a:t>
            </a:r>
            <a:r>
              <a:rPr lang="zh-CN"/>
              <a:t>port USB3.2 Gen1</a:t>
            </a:r>
          </a:p>
          <a:p>
            <a:pPr>
              <a:buNone/>
            </a:pPr>
            <a:r>
              <a:rPr lang="zh-CN"/>
              <a:t>The rear</a:t>
            </a:r>
            <a:r>
              <a:rPr lang="zh-CN" altLang="en-US"/>
              <a:t> </a:t>
            </a:r>
            <a:r>
              <a:rPr lang="zh-CN"/>
              <a:t>view, </a:t>
            </a:r>
            <a:r>
              <a:rPr lang="en-US" altLang="zh-CN" dirty="0"/>
              <a:t>12cm silence</a:t>
            </a:r>
            <a:r>
              <a:rPr lang="zh-CN"/>
              <a:t> cooling fan on the back, reset button, </a:t>
            </a:r>
            <a:r>
              <a:rPr lang="en-US" altLang="zh-CN"/>
              <a:t>one</a:t>
            </a:r>
            <a:r>
              <a:rPr lang="zh-CN" altLang="en-US"/>
              <a:t> </a:t>
            </a:r>
            <a:r>
              <a:rPr lang="zh-CN"/>
              <a:t>port </a:t>
            </a:r>
            <a:r>
              <a:rPr lang="en-US" altLang="zh-CN" dirty="0"/>
              <a:t>2.5</a:t>
            </a:r>
            <a:r>
              <a:rPr lang="zh-CN" dirty="0"/>
              <a:t>GbE </a:t>
            </a:r>
            <a:r>
              <a:rPr lang="en-US" altLang="zh-CN"/>
              <a:t>and one port 1GbE</a:t>
            </a:r>
            <a:r>
              <a:rPr lang="zh-CN"/>
              <a:t>, </a:t>
            </a:r>
            <a:r>
              <a:rPr lang="en-US" altLang="zh-CN"/>
              <a:t>two</a:t>
            </a:r>
            <a:r>
              <a:rPr lang="zh-CN" altLang="en-US"/>
              <a:t> </a:t>
            </a:r>
            <a:r>
              <a:rPr lang="zh-CN"/>
              <a:t>ports USB2.0, and last is a DC 12V input.</a:t>
            </a:r>
          </a:p>
          <a:p>
            <a:pPr>
              <a:buNone/>
            </a:pPr>
            <a:endParaRPr lang="zh-CN"/>
          </a:p>
        </p:txBody>
      </p:sp>
    </p:spTree>
    <p:extLst>
      <p:ext uri="{BB962C8B-B14F-4D97-AF65-F5344CB8AC3E}">
        <p14:creationId xmlns:p14="http://schemas.microsoft.com/office/powerpoint/2010/main" val="3496513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e65e15f4ec_0_269:notes"/>
          <p:cNvSpPr>
            <a:spLocks noGrp="1" noRot="1" noChangeAspect="1"/>
          </p:cNvSpPr>
          <p:nvPr>
            <p:ph type="sldImg" idx="2"/>
          </p:nvPr>
        </p:nvSpPr>
        <p:spPr>
          <a:xfrm>
            <a:off x="379413" y="685800"/>
            <a:ext cx="6097587"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e65e15f4ec_0_2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zh-TW" altLang="en-US" dirty="0"/>
              <a:t>這是</a:t>
            </a:r>
            <a:r>
              <a:rPr lang="en-US" altLang="zh-TW" dirty="0"/>
              <a:t>TS-x33</a:t>
            </a:r>
            <a:r>
              <a:rPr lang="zh-TW" altLang="en-US" dirty="0"/>
              <a:t>硬體規格表，新的</a:t>
            </a:r>
            <a:r>
              <a:rPr lang="en-US" altLang="zh-TW"/>
              <a:t>TS-433</a:t>
            </a:r>
            <a:r>
              <a:rPr lang="zh-TW" altLang="en-US" dirty="0"/>
              <a:t> </a:t>
            </a:r>
            <a:r>
              <a:rPr lang="en-US" altLang="zh-TW" dirty="0"/>
              <a:t>NAS</a:t>
            </a:r>
            <a:r>
              <a:rPr lang="zh-TW" altLang="en-US" dirty="0"/>
              <a:t>與先前推出的</a:t>
            </a:r>
            <a:r>
              <a:rPr lang="en-US" altLang="zh-TW" dirty="0"/>
              <a:t>TS-233</a:t>
            </a:r>
            <a:r>
              <a:rPr lang="zh-TW" altLang="en-US" dirty="0"/>
              <a:t>主要的差異是</a:t>
            </a:r>
            <a:r>
              <a:rPr lang="en-US" altLang="zh-TW" baseline="0" dirty="0"/>
              <a:t>TS-433</a:t>
            </a:r>
            <a:r>
              <a:rPr lang="zh-TW" altLang="en-US" baseline="0" dirty="0"/>
              <a:t>是支援</a:t>
            </a:r>
            <a:r>
              <a:rPr lang="en-US" altLang="zh-TW" baseline="0" dirty="0"/>
              <a:t>4-bay SATA </a:t>
            </a:r>
            <a:r>
              <a:rPr lang="en-US" altLang="zh-TW" baseline="0"/>
              <a:t>3.5</a:t>
            </a:r>
            <a:r>
              <a:rPr lang="zh-TW" altLang="en-US" baseline="0"/>
              <a:t>吋磁碟插槽，</a:t>
            </a:r>
            <a:r>
              <a:rPr lang="zh-TW" altLang="en-US" baseline="0" dirty="0"/>
              <a:t>因此可支援更多的磁碟容量</a:t>
            </a:r>
            <a:r>
              <a:rPr lang="zh-TW" altLang="en-US" baseline="0"/>
              <a:t>擴充，選用大型</a:t>
            </a:r>
            <a:r>
              <a:rPr lang="en-US" altLang="zh-TW" baseline="0" dirty="0"/>
              <a:t>12</a:t>
            </a:r>
            <a:r>
              <a:rPr lang="zh-TW" altLang="en-US" baseline="0"/>
              <a:t>公分靜音智慧</a:t>
            </a:r>
            <a:r>
              <a:rPr lang="zh-TW" altLang="en-US" baseline="0" dirty="0"/>
              <a:t>風扇有良好的散熱</a:t>
            </a:r>
            <a:r>
              <a:rPr lang="zh-TW" altLang="en-US" baseline="0"/>
              <a:t>與低噪音</a:t>
            </a:r>
            <a:r>
              <a:rPr lang="zh-TW" altLang="en-US" baseline="0" dirty="0"/>
              <a:t>，</a:t>
            </a:r>
            <a:r>
              <a:rPr lang="zh-TW" altLang="en-US" baseline="0"/>
              <a:t>內建</a:t>
            </a:r>
            <a:r>
              <a:rPr lang="en-US" altLang="zh-TW" baseline="0"/>
              <a:t>4GB</a:t>
            </a:r>
            <a:r>
              <a:rPr lang="zh-TW" altLang="en-US" baseline="0" dirty="0"/>
              <a:t>記憶體運行</a:t>
            </a:r>
            <a:r>
              <a:rPr lang="en-US" altLang="zh-TW" baseline="0"/>
              <a:t>NAS</a:t>
            </a:r>
            <a:r>
              <a:rPr lang="zh-TW" altLang="en-US" baseline="0"/>
              <a:t> </a:t>
            </a:r>
            <a:r>
              <a:rPr lang="en-US" altLang="zh-TW" baseline="0"/>
              <a:t>QTS</a:t>
            </a:r>
            <a:r>
              <a:rPr lang="zh-TW" altLang="en-US" baseline="0"/>
              <a:t>作業系統與相關軟體應用更加流暢。</a:t>
            </a:r>
            <a:endParaRPr lang="en-US" altLang="zh-TW" baseline="0" dirty="0"/>
          </a:p>
          <a:p>
            <a:pPr marL="0" lvl="0" indent="0" algn="l" rtl="0">
              <a:spcBef>
                <a:spcPts val="0"/>
              </a:spcBef>
              <a:spcAft>
                <a:spcPts val="0"/>
              </a:spcAft>
              <a:buNone/>
            </a:pPr>
            <a:endParaRPr lang="en-US" altLang="zh-TW" baseline="0" dirty="0"/>
          </a:p>
          <a:p>
            <a:pPr marL="0" lvl="0" indent="0" algn="l" rtl="0">
              <a:spcBef>
                <a:spcPts val="0"/>
              </a:spcBef>
              <a:spcAft>
                <a:spcPts val="0"/>
              </a:spcAft>
              <a:buNone/>
            </a:pPr>
            <a:r>
              <a:rPr lang="en-US" altLang="zh-TW" baseline="0" dirty="0"/>
              <a:t>Here is the TS-x33 comparison table. Shows different parts between the new TS-433 and TS-233. TS-433 has 4-bay 3.5-inch SATA slots. It can extend more data capacity, and a build-in 12cm smart silent FAN keeps good heat dissipation and low noise. Onboard 4GB memory lets your QTS operation system and related application run more smoothly. </a:t>
            </a:r>
            <a:endParaRPr lang="zh-TW" altLang="en-US" baseline="0" dirty="0"/>
          </a:p>
        </p:txBody>
      </p:sp>
      <p:sp>
        <p:nvSpPr>
          <p:cNvPr id="297" name="Google Shape;297;ge65e15f4ec_0_2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pPr marL="0" lvl="0" indent="0" algn="l" rtl="0">
                <a:spcBef>
                  <a:spcPts val="0"/>
                </a:spcBef>
                <a:spcAft>
                  <a:spcPts val="0"/>
                </a:spcAft>
                <a:buClr>
                  <a:srgbClr val="000000"/>
                </a:buClr>
                <a:buFont typeface="Arial"/>
                <a:buNone/>
              </a:pPr>
              <a:t>15</a:t>
            </a:fld>
            <a:endParaRPr/>
          </a:p>
        </p:txBody>
      </p:sp>
    </p:spTree>
    <p:extLst>
      <p:ext uri="{BB962C8B-B14F-4D97-AF65-F5344CB8AC3E}">
        <p14:creationId xmlns:p14="http://schemas.microsoft.com/office/powerpoint/2010/main" val="3631124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dirty="0"/>
              <a:t>TS-433</a:t>
            </a:r>
            <a:r>
              <a:rPr lang="zh-TW" altLang="en-US"/>
              <a:t>可選購豐富的</a:t>
            </a:r>
            <a:r>
              <a:rPr lang="en-US" altLang="zh-TW"/>
              <a:t>USB</a:t>
            </a:r>
            <a:r>
              <a:rPr lang="zh-TW" altLang="en-US"/>
              <a:t> </a:t>
            </a:r>
            <a:r>
              <a:rPr lang="en-US" altLang="zh-TW" dirty="0"/>
              <a:t>JBOD</a:t>
            </a:r>
            <a:r>
              <a:rPr lang="zh-TW" altLang="en-US"/>
              <a:t>擴充設備，</a:t>
            </a:r>
            <a:r>
              <a:rPr lang="zh-TW" altLang="en-US" dirty="0"/>
              <a:t>桌上型的</a:t>
            </a:r>
            <a:r>
              <a:rPr lang="zh-TW" altLang="en-US"/>
              <a:t>儲存擴充有</a:t>
            </a:r>
            <a:r>
              <a:rPr lang="en-US" altLang="zh-TW" dirty="0"/>
              <a:t>2-bay</a:t>
            </a:r>
            <a:r>
              <a:rPr lang="en-US" altLang="zh-TW"/>
              <a:t>~</a:t>
            </a:r>
            <a:r>
              <a:rPr lang="en-US" altLang="zh-TW" dirty="0"/>
              <a:t>8-bay</a:t>
            </a:r>
            <a:r>
              <a:rPr lang="zh-TW" altLang="en-US"/>
              <a:t>的選擇，機架</a:t>
            </a:r>
            <a:r>
              <a:rPr lang="zh-TW" altLang="en-US" dirty="0"/>
              <a:t>型則有</a:t>
            </a:r>
            <a:r>
              <a:rPr lang="en-US" altLang="zh-TW"/>
              <a:t>4-bay, 12-bay</a:t>
            </a:r>
            <a:r>
              <a:rPr lang="zh-TW" altLang="en-US"/>
              <a:t>可</a:t>
            </a:r>
            <a:r>
              <a:rPr lang="zh-TW" altLang="en-US" dirty="0"/>
              <a:t>選</a:t>
            </a:r>
            <a:r>
              <a:rPr lang="zh-TW" altLang="en-US"/>
              <a:t>，介面皆為</a:t>
            </a:r>
            <a:r>
              <a:rPr lang="zh-TW" altLang="en-US" dirty="0"/>
              <a:t>方便連接的</a:t>
            </a:r>
            <a:r>
              <a:rPr lang="en-US" altLang="zh-TW" dirty="0"/>
              <a:t>USB</a:t>
            </a:r>
            <a:r>
              <a:rPr lang="zh-TW" altLang="en-US"/>
              <a:t>，如果有容量擴充的需求可以參考選購。</a:t>
            </a:r>
            <a:endParaRPr lang="en-US" altLang="zh-TW"/>
          </a:p>
          <a:p>
            <a:endParaRPr lang="en-US" altLang="zh-TW" dirty="0"/>
          </a:p>
          <a:p>
            <a:r>
              <a:rPr lang="en-US" altLang="zh-TW" dirty="0"/>
              <a:t>TS-433</a:t>
            </a:r>
            <a:r>
              <a:rPr lang="en-US" altLang="zh-TW"/>
              <a:t> can choose a variety of expansion devices. The</a:t>
            </a:r>
            <a:r>
              <a:rPr lang="en-US" altLang="zh-TW" dirty="0"/>
              <a:t> tower </a:t>
            </a:r>
            <a:r>
              <a:rPr lang="en-US" altLang="zh-TW"/>
              <a:t>storage expansion of the model has </a:t>
            </a:r>
            <a:r>
              <a:rPr lang="en-US" altLang="zh-TW" dirty="0"/>
              <a:t>2-bay </a:t>
            </a:r>
            <a:r>
              <a:rPr lang="en-US" altLang="zh-TW"/>
              <a:t>and </a:t>
            </a:r>
            <a:r>
              <a:rPr lang="en-US" altLang="zh-TW" dirty="0"/>
              <a:t>8-bay </a:t>
            </a:r>
            <a:r>
              <a:rPr lang="en-US" altLang="zh-TW"/>
              <a:t>options. </a:t>
            </a:r>
            <a:r>
              <a:rPr lang="en-US" altLang="zh-TW" dirty="0"/>
              <a:t>The rackmount storage expansion has 4-bay and 12-bay options. Those devices are all USB interfaces. Users </a:t>
            </a:r>
            <a:r>
              <a:rPr lang="en-US" altLang="zh-TW"/>
              <a:t>can </a:t>
            </a:r>
            <a:r>
              <a:rPr lang="en-US" altLang="zh-TW" dirty="0"/>
              <a:t>choose to expand their needs</a:t>
            </a:r>
            <a:r>
              <a:rPr lang="en-US" altLang="zh-TW"/>
              <a:t>.</a:t>
            </a:r>
            <a:endParaRPr lang="zh-TW" altLang="en-US"/>
          </a:p>
        </p:txBody>
      </p:sp>
    </p:spTree>
    <p:extLst>
      <p:ext uri="{BB962C8B-B14F-4D97-AF65-F5344CB8AC3E}">
        <p14:creationId xmlns:p14="http://schemas.microsoft.com/office/powerpoint/2010/main" val="3529155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t>QNAP</a:t>
            </a:r>
            <a:r>
              <a:rPr lang="zh-TW" altLang="en-US"/>
              <a:t>更有一系列的網路交換器可供搭配使用，可選擇上述含有</a:t>
            </a:r>
            <a:r>
              <a:rPr lang="en-US" altLang="zh-TW"/>
              <a:t>2.5GbE</a:t>
            </a:r>
            <a:r>
              <a:rPr lang="zh-TW" altLang="en-US"/>
              <a:t>網路的交換器，不會因為搭配了頻寬不足的交換器造成了速度上的瓶頸，也提供了支援</a:t>
            </a:r>
            <a:r>
              <a:rPr lang="en-US" altLang="zh-TW"/>
              <a:t>5G, 10G</a:t>
            </a:r>
            <a:r>
              <a:rPr lang="zh-TW" altLang="en-US"/>
              <a:t>的交換機，網管型或無網管型可供選擇，無痛升級的方式就是使用現成的</a:t>
            </a:r>
            <a:r>
              <a:rPr lang="en-US" altLang="zh-TW"/>
              <a:t>CAT5E</a:t>
            </a:r>
            <a:r>
              <a:rPr lang="zh-TW" altLang="en-US"/>
              <a:t> 就可以支援到2.5</a:t>
            </a:r>
            <a:r>
              <a:rPr lang="en-US" altLang="zh-TW"/>
              <a:t>G</a:t>
            </a:r>
            <a:r>
              <a:rPr lang="zh-TW" altLang="en-US"/>
              <a:t>的速度</a:t>
            </a:r>
            <a:endParaRPr lang="en-US" altLang="zh-TW"/>
          </a:p>
          <a:p>
            <a:r>
              <a:rPr lang="en-US" altLang="zh-TW"/>
              <a:t>QNAP also has a series of network switches available for use. You can choose the Switches with the 2.5GbE mentioned above, which will not cause speed bottlenecks due to the Switches with insufficient bandwidth. QNAP also provides support for 5GbE and 10GbE switches. The painless upgrade method uses the existing CAT5E cable to support the speed of 2.5GbE!</a:t>
            </a:r>
          </a:p>
          <a:p>
            <a:endParaRPr lang="zh-TW" altLang="en-US"/>
          </a:p>
        </p:txBody>
      </p:sp>
      <p:sp>
        <p:nvSpPr>
          <p:cNvPr id="4" name="投影片編號版面配置區 3"/>
          <p:cNvSpPr>
            <a:spLocks noGrp="1"/>
          </p:cNvSpPr>
          <p:nvPr>
            <p:ph type="sldNum" sz="quarter" idx="5"/>
          </p:nvPr>
        </p:nvSpPr>
        <p:spPr/>
        <p:txBody>
          <a:bodyPr/>
          <a:lstStyle/>
          <a:p>
            <a:fld id="{ABF2CA0A-BF03-524A-AC11-910D3A5D10B5}" type="slidenum">
              <a:rPr kumimoji="1" lang="zh-TW" altLang="en-US" smtClean="0"/>
              <a:t>17</a:t>
            </a:fld>
            <a:endParaRPr kumimoji="1" lang="zh-TW" altLang="en-US"/>
          </a:p>
        </p:txBody>
      </p:sp>
    </p:spTree>
    <p:extLst>
      <p:ext uri="{BB962C8B-B14F-4D97-AF65-F5344CB8AC3E}">
        <p14:creationId xmlns:p14="http://schemas.microsoft.com/office/powerpoint/2010/main" val="2956850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r>
              <a:rPr lang="zh-TW" altLang="en-US"/>
              <a:t>進行</a:t>
            </a:r>
            <a:r>
              <a:rPr lang="en-US" altLang="zh-TW"/>
              <a:t>3.5”</a:t>
            </a:r>
            <a:r>
              <a:rPr lang="zh-TW" altLang="en-US"/>
              <a:t>硬碟安裝，我們設計了快拆的結構，僅需拆蓋取出硬碟托盤，將兩邊的快拆條撥開，放上硬碟後，再將快拆條裝回即可完成安裝，</a:t>
            </a:r>
            <a:r>
              <a:rPr lang="en-US" altLang="zh-TW"/>
              <a:t>2.5”</a:t>
            </a:r>
            <a:r>
              <a:rPr lang="zh-TW" altLang="en-US"/>
              <a:t>則使用傳統的鎖螺絲來固定</a:t>
            </a:r>
            <a:endParaRPr lang="en-US" altLang="zh-TW"/>
          </a:p>
          <a:p>
            <a:r>
              <a:rPr lang="zh-TW"/>
              <a:t>When we want</a:t>
            </a:r>
            <a:r>
              <a:rPr lang="en-US" altLang="zh-TW"/>
              <a:t>ed</a:t>
            </a:r>
            <a:r>
              <a:rPr lang="zh-TW" altLang="en-US"/>
              <a:t> </a:t>
            </a:r>
            <a:r>
              <a:rPr lang="zh-TW"/>
              <a:t>to use</a:t>
            </a:r>
            <a:r>
              <a:rPr lang="zh-TW" altLang="en-US"/>
              <a:t> </a:t>
            </a:r>
            <a:r>
              <a:rPr lang="en-US" altLang="zh-TW"/>
              <a:t>a</a:t>
            </a:r>
            <a:r>
              <a:rPr lang="zh-TW"/>
              <a:t> 3.5</a:t>
            </a:r>
            <a:r>
              <a:rPr lang="en-US" altLang="zh-TW"/>
              <a:t>"</a:t>
            </a:r>
            <a:r>
              <a:rPr lang="zh-TW"/>
              <a:t> hard disk for </a:t>
            </a:r>
            <a:r>
              <a:rPr lang="en-US" altLang="zh-TW" dirty="0"/>
              <a:t>NAS</a:t>
            </a:r>
            <a:r>
              <a:rPr lang="zh-TW"/>
              <a:t> installation, QNAP designed a quick-release structure and only remove</a:t>
            </a:r>
            <a:r>
              <a:rPr lang="en-US" altLang="zh-TW"/>
              <a:t>d</a:t>
            </a:r>
            <a:r>
              <a:rPr lang="zh-TW" altLang="en-US"/>
              <a:t> </a:t>
            </a:r>
            <a:r>
              <a:rPr lang="zh-TW"/>
              <a:t>the cover to take out the disk tray</a:t>
            </a:r>
            <a:r>
              <a:rPr lang="en-US" altLang="zh-TW"/>
              <a:t>.</a:t>
            </a:r>
            <a:r>
              <a:rPr lang="zh-TW"/>
              <a:t> Then,</a:t>
            </a:r>
            <a:r>
              <a:rPr lang="zh-TW" altLang="en-US"/>
              <a:t> </a:t>
            </a:r>
            <a:r>
              <a:rPr lang="en-US" altLang="zh-TW"/>
              <a:t>we</a:t>
            </a:r>
            <a:r>
              <a:rPr lang="zh-TW" altLang="en-US"/>
              <a:t> </a:t>
            </a:r>
            <a:r>
              <a:rPr lang="zh-TW"/>
              <a:t>remove</a:t>
            </a:r>
            <a:r>
              <a:rPr lang="en-US" altLang="zh-TW"/>
              <a:t>d</a:t>
            </a:r>
            <a:r>
              <a:rPr lang="zh-TW" altLang="en-US"/>
              <a:t> </a:t>
            </a:r>
            <a:r>
              <a:rPr lang="zh-TW"/>
              <a:t>the fastening panels on both sides and insert</a:t>
            </a:r>
            <a:r>
              <a:rPr lang="en-US" altLang="zh-TW"/>
              <a:t>ed</a:t>
            </a:r>
            <a:r>
              <a:rPr lang="zh-TW" altLang="en-US"/>
              <a:t> </a:t>
            </a:r>
            <a:r>
              <a:rPr lang="zh-TW"/>
              <a:t>the 3.5" d</a:t>
            </a:r>
            <a:r>
              <a:rPr lang="en-US" altLang="zh-TW" err="1"/>
              <a:t>isk</a:t>
            </a:r>
            <a:r>
              <a:rPr lang="en-US" altLang="zh-TW"/>
              <a:t>.</a:t>
            </a:r>
            <a:r>
              <a:rPr lang="zh-TW"/>
              <a:t> Fina</a:t>
            </a:r>
            <a:r>
              <a:rPr lang="en-US" altLang="zh-TW" err="1"/>
              <a:t>lly</a:t>
            </a:r>
            <a:r>
              <a:rPr lang="zh-TW"/>
              <a:t>,</a:t>
            </a:r>
            <a:r>
              <a:rPr lang="zh-TW" altLang="en-US"/>
              <a:t> </a:t>
            </a:r>
            <a:r>
              <a:rPr lang="en-US" altLang="zh-TW"/>
              <a:t>w</a:t>
            </a:r>
            <a:r>
              <a:rPr lang="zh-TW"/>
              <a:t>e put</a:t>
            </a:r>
            <a:r>
              <a:rPr lang="zh-TW" altLang="en-US"/>
              <a:t> </a:t>
            </a:r>
            <a:r>
              <a:rPr lang="en-US" altLang="zh-TW"/>
              <a:t>the</a:t>
            </a:r>
            <a:r>
              <a:rPr lang="zh-TW" altLang="en-US"/>
              <a:t> </a:t>
            </a:r>
            <a:r>
              <a:rPr lang="zh-TW"/>
              <a:t>fastening panels back</a:t>
            </a:r>
            <a:r>
              <a:rPr lang="zh-TW" altLang="en-US"/>
              <a:t> </a:t>
            </a:r>
            <a:r>
              <a:rPr lang="en-US" altLang="zh-TW"/>
              <a:t>to</a:t>
            </a:r>
            <a:r>
              <a:rPr lang="zh-TW" altLang="en-US"/>
              <a:t> </a:t>
            </a:r>
            <a:r>
              <a:rPr lang="zh-TW"/>
              <a:t>complete the installation </a:t>
            </a:r>
            <a:r>
              <a:rPr lang="en-US" altLang="zh-TW"/>
              <a:t>and</a:t>
            </a:r>
            <a:r>
              <a:rPr lang="zh-TW" altLang="en-US"/>
              <a:t> </a:t>
            </a:r>
            <a:r>
              <a:rPr lang="en-US" altLang="zh-TW"/>
              <a:t>we</a:t>
            </a:r>
            <a:r>
              <a:rPr lang="zh-TW" altLang="en-US"/>
              <a:t> </a:t>
            </a:r>
            <a:r>
              <a:rPr lang="zh-TW"/>
              <a:t>use</a:t>
            </a:r>
            <a:r>
              <a:rPr lang="en-US" altLang="zh-TW"/>
              <a:t>d</a:t>
            </a:r>
            <a:r>
              <a:rPr lang="zh-TW" altLang="en-US"/>
              <a:t> </a:t>
            </a:r>
            <a:r>
              <a:rPr lang="zh-TW"/>
              <a:t>traditional lock screws for</a:t>
            </a:r>
            <a:r>
              <a:rPr lang="zh-TW" altLang="en-US"/>
              <a:t> </a:t>
            </a:r>
            <a:r>
              <a:rPr lang="en-US" altLang="zh-TW"/>
              <a:t>the</a:t>
            </a:r>
            <a:r>
              <a:rPr lang="zh-TW"/>
              <a:t> 2.5" </a:t>
            </a:r>
            <a:r>
              <a:rPr lang="en-US" altLang="zh-TW"/>
              <a:t>disk</a:t>
            </a:r>
            <a:r>
              <a:rPr lang="zh-TW"/>
              <a:t>.</a:t>
            </a:r>
            <a:endParaRPr lang="zh-TW" altLang="en-US"/>
          </a:p>
          <a:p>
            <a:endParaRPr lang="zh-TW"/>
          </a:p>
          <a:p>
            <a:r>
              <a:rPr lang="zh-TW">
                <a:hlinkClick r:id="rId3"/>
              </a:rPr>
              <a:t>截圖內容</a:t>
            </a:r>
            <a:endParaRPr lang="en-US" altLang="zh-TW"/>
          </a:p>
          <a:p>
            <a:endParaRPr lang="zh-TW"/>
          </a:p>
          <a:p>
            <a:endParaRPr lang="zh-TW" altLang="en-US"/>
          </a:p>
        </p:txBody>
      </p:sp>
      <p:sp>
        <p:nvSpPr>
          <p:cNvPr id="4" name="投影片編號版面配置區 3"/>
          <p:cNvSpPr>
            <a:spLocks noGrp="1"/>
          </p:cNvSpPr>
          <p:nvPr>
            <p:ph type="sldNum" sz="quarter" idx="10"/>
          </p:nvPr>
        </p:nvSpPr>
        <p:spPr>
          <a:xfrm>
            <a:off x="3884613" y="8685213"/>
            <a:ext cx="2971800" cy="457200"/>
          </a:xfrm>
          <a:prstGeom prst="rect">
            <a:avLst/>
          </a:prstGeom>
        </p:spPr>
        <p:txBody>
          <a:bodyPr/>
          <a:lstStyle/>
          <a:p>
            <a:fld id="{B9188E17-E6CD-41E0-BF19-5DA72BB7201F}" type="slidenum">
              <a:rPr lang="zh-TW" altLang="en-US" smtClean="0"/>
              <a:pPr/>
              <a:t>18</a:t>
            </a:fld>
            <a:endParaRPr lang="zh-TW" altLang="en-US"/>
          </a:p>
        </p:txBody>
      </p:sp>
    </p:spTree>
    <p:extLst>
      <p:ext uri="{BB962C8B-B14F-4D97-AF65-F5344CB8AC3E}">
        <p14:creationId xmlns:p14="http://schemas.microsoft.com/office/powerpoint/2010/main" val="23770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r>
              <a:rPr lang="zh-TW" altLang="en-US"/>
              <a:t>使用者購買到這超值</a:t>
            </a:r>
            <a:r>
              <a:rPr lang="en-US" altLang="zh-TW"/>
              <a:t>NAS</a:t>
            </a:r>
            <a:r>
              <a:rPr lang="zh-TW" altLang="en-US"/>
              <a:t>後，需進行一些簡單的安裝設定，於前面實體安裝完成後，接續要進行系統的安裝，這時候有兩個方式可以選擇，第一種透過手機掃描</a:t>
            </a:r>
            <a:r>
              <a:rPr lang="en-US" altLang="zh-TW"/>
              <a:t>QR code, </a:t>
            </a:r>
            <a:r>
              <a:rPr lang="zh-TW" altLang="en-US"/>
              <a:t>第二種於電腦下載</a:t>
            </a:r>
            <a:r>
              <a:rPr lang="en-US" altLang="zh-TW" err="1"/>
              <a:t>Qfinder</a:t>
            </a:r>
            <a:r>
              <a:rPr lang="en-US" altLang="zh-TW"/>
              <a:t> Pro</a:t>
            </a:r>
            <a:r>
              <a:rPr lang="zh-TW" altLang="en-US"/>
              <a:t>程式，透過安裝步驟的引導即可完成安裝，安裝後即可享用資料儲存備份多媒體全餐了。</a:t>
            </a:r>
          </a:p>
          <a:p>
            <a:r>
              <a:rPr lang="en-US"/>
              <a:t>After completing the previous installation, users need to perform a few simple steps after the user gets the NAS. You should continue the system installation. They have two choices—the first choice is through scanning the QR code with your mobile phone for installation. The second choice is downloading the Qfinder Pro program on your computer. Just follow the Quick installation guide to finish the steps. After installation, you can enjoy the data storage and backup multimedia services.</a:t>
            </a:r>
          </a:p>
        </p:txBody>
      </p:sp>
      <p:sp>
        <p:nvSpPr>
          <p:cNvPr id="4" name="投影片編號版面配置區 3"/>
          <p:cNvSpPr>
            <a:spLocks noGrp="1"/>
          </p:cNvSpPr>
          <p:nvPr>
            <p:ph type="sldNum" sz="quarter" idx="10"/>
          </p:nvPr>
        </p:nvSpPr>
        <p:spPr>
          <a:xfrm>
            <a:off x="3884613" y="8685213"/>
            <a:ext cx="2971800" cy="457200"/>
          </a:xfrm>
          <a:prstGeom prst="rect">
            <a:avLst/>
          </a:prstGeom>
        </p:spPr>
        <p:txBody>
          <a:bodyPr/>
          <a:lstStyle/>
          <a:p>
            <a:fld id="{B9188E17-E6CD-41E0-BF19-5DA72BB7201F}" type="slidenum">
              <a:rPr lang="zh-TW" altLang="en-US" smtClean="0"/>
              <a:pPr/>
              <a:t>19</a:t>
            </a:fld>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r>
              <a:rPr lang="en-US" altLang="zh-TW" dirty="0" err="1"/>
              <a:t>歡迎大家參與今天的直播，我是威聯通PM</a:t>
            </a:r>
            <a:r>
              <a:rPr lang="en-US" altLang="zh-TW"/>
              <a:t> Jerry，今天要跟大家介紹的是4-bay AI NAS TS-433，它有著替中小企業儲存設計的4-bay 3.5</a:t>
            </a:r>
            <a:r>
              <a:rPr lang="en-US" altLang="zh-TW" dirty="0"/>
              <a:t>“ </a:t>
            </a:r>
            <a:r>
              <a:rPr lang="en-US" altLang="zh-TW"/>
              <a:t>SATA磁碟插槽，因此可提供充足的儲存空間來保存公司重要的資料；若設置於家中更可以透過快照來備份外出旅遊或朋友聚餐各種形式的多媒體檔案；TS-x33</a:t>
            </a:r>
            <a:r>
              <a:rPr lang="zh-TW" altLang="en-US"/>
              <a:t>系列更</a:t>
            </a:r>
            <a:r>
              <a:rPr lang="zh-TW" altLang="en-US" dirty="0"/>
              <a:t>是市面上唯一內建</a:t>
            </a:r>
            <a:r>
              <a:rPr lang="en-US" altLang="zh-TW" dirty="0"/>
              <a:t>NPU</a:t>
            </a:r>
            <a:r>
              <a:rPr lang="zh-TW" altLang="en-US"/>
              <a:t>神經網路處理器，可</a:t>
            </a:r>
            <a:r>
              <a:rPr lang="zh-TW" altLang="en-US" dirty="0"/>
              <a:t>進行</a:t>
            </a:r>
            <a:r>
              <a:rPr lang="en-US" altLang="zh-TW" dirty="0"/>
              <a:t>AI</a:t>
            </a:r>
            <a:r>
              <a:rPr lang="zh-TW" altLang="en-US" dirty="0"/>
              <a:t>人臉辨識加速的</a:t>
            </a:r>
            <a:r>
              <a:rPr lang="en-US" altLang="zh-TW" dirty="0"/>
              <a:t>NAS</a:t>
            </a:r>
            <a:r>
              <a:rPr lang="zh-TW" altLang="en-US" dirty="0"/>
              <a:t>，搭配</a:t>
            </a:r>
            <a:r>
              <a:rPr lang="en-US" altLang="zh-TW"/>
              <a:t>QNAP</a:t>
            </a:r>
            <a:r>
              <a:rPr lang="zh-TW" altLang="en-US"/>
              <a:t>照片智慧管理</a:t>
            </a:r>
            <a:r>
              <a:rPr lang="zh-TW" altLang="en-US" dirty="0"/>
              <a:t>軟體</a:t>
            </a:r>
            <a:r>
              <a:rPr lang="en-US" altLang="zh-TW" dirty="0" err="1"/>
              <a:t>QuMagie</a:t>
            </a:r>
            <a:r>
              <a:rPr lang="zh-TW" altLang="en-US"/>
              <a:t>，</a:t>
            </a:r>
            <a:r>
              <a:rPr lang="zh-TW" altLang="en-US" dirty="0"/>
              <a:t>讓</a:t>
            </a:r>
            <a:r>
              <a:rPr lang="en-US" altLang="zh-TW" dirty="0"/>
              <a:t>I</a:t>
            </a:r>
            <a:r>
              <a:rPr lang="zh-TW" altLang="en-US"/>
              <a:t>分類照片變得十分便利。</a:t>
            </a:r>
            <a:endParaRPr lang="en-US" altLang="zh-TW" dirty="0"/>
          </a:p>
          <a:p>
            <a:pPr marL="158750" indent="0">
              <a:buNone/>
            </a:pPr>
            <a:r>
              <a:rPr lang="en-US" altLang="zh-TW" dirty="0"/>
              <a:t>Welcome to today's live stream. I'm Jerry Deng at QNAP. I will introduce the new NAS model TS-433 to you. It has a 4-bay SATA 3.5-inch</a:t>
            </a:r>
            <a:r>
              <a:rPr lang="en-US" altLang="zh-TW"/>
              <a:t> </a:t>
            </a:r>
            <a:r>
              <a:rPr lang="en-US"/>
              <a:t>Hot-swappable tray </a:t>
            </a:r>
            <a:r>
              <a:rPr lang="en-US" altLang="zh-TW" dirty="0"/>
              <a:t>design, providing sufficient space for company data storage. Also, you can install it in your home to share your family photos or video capture from traveling or parties. TS-x33 series is the build-in NPU(Neural network Processing Unit) on the market</a:t>
            </a:r>
            <a:r>
              <a:rPr lang="en-US" altLang="zh-TW"/>
              <a:t> only</a:t>
            </a:r>
            <a:r>
              <a:rPr lang="en-US" altLang="zh-TW" dirty="0"/>
              <a:t>. So let you enjoy convenient AI classification photos.</a:t>
            </a:r>
            <a:endParaRPr lang="en-US" dirty="0"/>
          </a:p>
        </p:txBody>
      </p:sp>
    </p:spTree>
    <p:extLst>
      <p:ext uri="{BB962C8B-B14F-4D97-AF65-F5344CB8AC3E}">
        <p14:creationId xmlns:p14="http://schemas.microsoft.com/office/powerpoint/2010/main" val="1013071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endParaRPr lang="zh-TW"/>
          </a:p>
        </p:txBody>
      </p:sp>
    </p:spTree>
    <p:extLst>
      <p:ext uri="{BB962C8B-B14F-4D97-AF65-F5344CB8AC3E}">
        <p14:creationId xmlns:p14="http://schemas.microsoft.com/office/powerpoint/2010/main" val="3700778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r>
              <a:rPr lang="zh-TW" altLang="en-US"/>
              <a:t>於</a:t>
            </a:r>
            <a:r>
              <a:rPr lang="en-US" altLang="zh-TW"/>
              <a:t>NAS</a:t>
            </a:r>
            <a:r>
              <a:rPr lang="zh-TW" altLang="en-US"/>
              <a:t>上安裝使用</a:t>
            </a:r>
            <a:r>
              <a:rPr lang="en-US" altLang="zh-TW" baseline="0" err="1">
                <a:latin typeface="Taipei Sans TC Beta Light"/>
                <a:ea typeface="Taipei Sans TC Beta Light"/>
              </a:rPr>
              <a:t>myQNAPcloud</a:t>
            </a:r>
            <a:r>
              <a:rPr lang="en-US" altLang="zh-TW" baseline="0">
                <a:latin typeface="Taipei Sans TC Beta Light"/>
                <a:ea typeface="Taipei Sans TC Beta Light"/>
              </a:rPr>
              <a:t> Link </a:t>
            </a:r>
            <a:r>
              <a:rPr lang="zh-TW" altLang="en-US" baseline="0">
                <a:latin typeface="Taipei Sans TC Beta Light"/>
                <a:ea typeface="Taipei Sans TC Beta Light"/>
              </a:rPr>
              <a:t>程式，可連結至</a:t>
            </a:r>
            <a:r>
              <a:rPr lang="en-US" altLang="zh-TW" baseline="0" err="1">
                <a:latin typeface="Taipei Sans TC Beta Light"/>
                <a:ea typeface="Taipei Sans TC Beta Light"/>
              </a:rPr>
              <a:t>myQNAPcloud</a:t>
            </a:r>
            <a:r>
              <a:rPr lang="en-US" altLang="zh-TW" baseline="0">
                <a:latin typeface="Taipei Sans TC Beta Light"/>
                <a:ea typeface="Taipei Sans TC Beta Light"/>
              </a:rPr>
              <a:t> </a:t>
            </a:r>
            <a:r>
              <a:rPr lang="zh-TW" altLang="en-US" baseline="0">
                <a:latin typeface="Taipei Sans TC Beta Light"/>
                <a:ea typeface="Taipei Sans TC Beta Light"/>
              </a:rPr>
              <a:t>建立專屬帳號，並建立一組專用網路轉址服務，家裡沒有固定</a:t>
            </a:r>
            <a:r>
              <a:rPr lang="en-US" altLang="zh-TW" baseline="0">
                <a:latin typeface="Taipei Sans TC Beta Light"/>
                <a:ea typeface="Taipei Sans TC Beta Light"/>
              </a:rPr>
              <a:t>IP</a:t>
            </a:r>
            <a:r>
              <a:rPr lang="zh-TW" altLang="en-US" baseline="0">
                <a:latin typeface="Taipei Sans TC Beta Light"/>
                <a:ea typeface="Taipei Sans TC Beta Light"/>
              </a:rPr>
              <a:t>或是記不住家中的固定</a:t>
            </a:r>
            <a:r>
              <a:rPr lang="en-US" altLang="zh-TW" baseline="0">
                <a:latin typeface="Taipei Sans TC Beta Light"/>
                <a:ea typeface="Taipei Sans TC Beta Light"/>
              </a:rPr>
              <a:t>IP</a:t>
            </a:r>
            <a:r>
              <a:rPr lang="zh-TW" altLang="en-US" baseline="0">
                <a:latin typeface="Taipei Sans TC Beta Light"/>
                <a:ea typeface="Taipei Sans TC Beta Light"/>
              </a:rPr>
              <a:t>都不用擔心，僅需登入</a:t>
            </a:r>
            <a:r>
              <a:rPr lang="en-US" altLang="zh-TW" baseline="0" err="1">
                <a:latin typeface="Taipei Sans TC Beta Light"/>
                <a:ea typeface="Taipei Sans TC Beta Light"/>
              </a:rPr>
              <a:t>myQNAPcloud</a:t>
            </a:r>
            <a:r>
              <a:rPr lang="zh-TW" altLang="en-US" baseline="0">
                <a:latin typeface="Taipei Sans TC Beta Light"/>
                <a:ea typeface="Taipei Sans TC Beta Light"/>
              </a:rPr>
              <a:t>即可連線至家中或公司的</a:t>
            </a:r>
            <a:r>
              <a:rPr lang="en-US" altLang="zh-TW" baseline="0">
                <a:latin typeface="Taipei Sans TC Beta Light"/>
                <a:ea typeface="Taipei Sans TC Beta Light"/>
              </a:rPr>
              <a:t>NAS</a:t>
            </a:r>
            <a:r>
              <a:rPr lang="zh-TW" altLang="en-US" baseline="0">
                <a:latin typeface="Taipei Sans TC Beta Light"/>
                <a:ea typeface="Taipei Sans TC Beta Light"/>
              </a:rPr>
              <a:t>，快速簡易並有</a:t>
            </a:r>
            <a:r>
              <a:rPr lang="en-US" altLang="zh-TW" baseline="0">
                <a:latin typeface="Taipei Sans TC Beta Light"/>
                <a:ea typeface="Taipei Sans TC Beta Light"/>
              </a:rPr>
              <a:t>SSL</a:t>
            </a:r>
            <a:r>
              <a:rPr lang="zh-TW" altLang="en-US" baseline="0">
                <a:latin typeface="Taipei Sans TC Beta Light"/>
                <a:ea typeface="Taipei Sans TC Beta Light"/>
              </a:rPr>
              <a:t>憑證，連線安全又安心。</a:t>
            </a:r>
          </a:p>
          <a:p>
            <a:r>
              <a:rPr lang="zh-TW"/>
              <a:t>We can install and use the myQNAPcloud Link application on the NAS to connect myQNAPcloud to create a private account and create a DDNS service. Don’t worry if you don’t have a static IP address at home or forgot the IP address, just log in to myQNAPcloud. It can be connected to the NAS at home or in the company, it's fast and easy</a:t>
            </a:r>
            <a:r>
              <a:rPr lang="en-US" altLang="zh-TW"/>
              <a:t>.</a:t>
            </a:r>
            <a:r>
              <a:rPr lang="zh-TW" altLang="en-US"/>
              <a:t> </a:t>
            </a:r>
            <a:r>
              <a:rPr lang="en-US" altLang="zh-TW"/>
              <a:t>Our</a:t>
            </a:r>
            <a:r>
              <a:rPr lang="zh-TW" altLang="en-US"/>
              <a:t> </a:t>
            </a:r>
            <a:r>
              <a:rPr lang="en-US" altLang="zh-TW"/>
              <a:t>NAS</a:t>
            </a:r>
            <a:r>
              <a:rPr lang="zh-TW" altLang="en-US"/>
              <a:t> </a:t>
            </a:r>
            <a:r>
              <a:rPr lang="en-US" altLang="zh-TW"/>
              <a:t>is</a:t>
            </a:r>
            <a:r>
              <a:rPr lang="zh-TW"/>
              <a:t> a</a:t>
            </a:r>
            <a:r>
              <a:rPr lang="en-US" altLang="zh-TW"/>
              <a:t>l</a:t>
            </a:r>
            <a:r>
              <a:rPr lang="zh-TW"/>
              <a:t>so SSL certifie</a:t>
            </a:r>
            <a:r>
              <a:rPr lang="en-US" altLang="zh-TW"/>
              <a:t>d</a:t>
            </a:r>
            <a:r>
              <a:rPr lang="zh-TW"/>
              <a:t>, making the connection safe and secure.</a:t>
            </a:r>
            <a:endParaRPr lang="zh-TW" altLang="en-US"/>
          </a:p>
        </p:txBody>
      </p:sp>
      <p:sp>
        <p:nvSpPr>
          <p:cNvPr id="4" name="投影片編號版面配置區 3"/>
          <p:cNvSpPr>
            <a:spLocks noGrp="1"/>
          </p:cNvSpPr>
          <p:nvPr>
            <p:ph type="sldNum" sz="quarter" idx="10"/>
          </p:nvPr>
        </p:nvSpPr>
        <p:spPr>
          <a:xfrm>
            <a:off x="3884613" y="8685213"/>
            <a:ext cx="2971800" cy="457200"/>
          </a:xfrm>
          <a:prstGeom prst="rect">
            <a:avLst/>
          </a:prstGeom>
        </p:spPr>
        <p:txBody>
          <a:bodyPr/>
          <a:lstStyle/>
          <a:p>
            <a:fld id="{B9188E17-E6CD-41E0-BF19-5DA72BB7201F}" type="slidenum">
              <a:rPr lang="zh-TW" altLang="en-US" smtClean="0"/>
              <a:pPr/>
              <a:t>21</a:t>
            </a:fld>
            <a:endParaRPr lang="zh-TW" altLang="en-US"/>
          </a:p>
        </p:txBody>
      </p:sp>
    </p:spTree>
    <p:extLst>
      <p:ext uri="{BB962C8B-B14F-4D97-AF65-F5344CB8AC3E}">
        <p14:creationId xmlns:p14="http://schemas.microsoft.com/office/powerpoint/2010/main" val="101248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zh-CN" altLang="en-US">
                <a:latin typeface="Calibri"/>
                <a:cs typeface="Calibri"/>
              </a:rPr>
              <a:t>於NAS上可以透過QVPN建立一個有隱密與安全性的虛擬私人網路，新版本QTS5.0，整合了更快速的WireGuard，提供了更快速的點對點VPN連線，除了可以當成VPN server或client外，更可以於相容的行動裝置上安裝WireGuard從容地將高速VPN帶著走。</a:t>
            </a:r>
          </a:p>
          <a:p>
            <a:pPr>
              <a:buNone/>
            </a:pPr>
            <a:r>
              <a:rPr lang="zh-CN"/>
              <a:t>QVPN provides a secure virtual private network on the NAS. The new version of QTS5.0 integrates faster WireGuard and provides faster point-to-point VPN connections. Besides, It can use as a VPN server or client. Moreover, install WireGuard on compatible mobile devices to take your high-speed VPN anywhere.</a:t>
            </a:r>
          </a:p>
        </p:txBody>
      </p:sp>
    </p:spTree>
    <p:extLst>
      <p:ext uri="{BB962C8B-B14F-4D97-AF65-F5344CB8AC3E}">
        <p14:creationId xmlns:p14="http://schemas.microsoft.com/office/powerpoint/2010/main" val="1963154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TW" err="1">
                <a:latin typeface="Calibri"/>
                <a:cs typeface="Calibri"/>
              </a:rPr>
              <a:t>NAS網路儲存設備，首重安全性，這部分比較硬核，</a:t>
            </a:r>
            <a:r>
              <a:rPr lang="en-US" altLang="zh-TW" dirty="0" err="1">
                <a:latin typeface="Calibri"/>
                <a:cs typeface="Calibri"/>
              </a:rPr>
              <a:t>但</a:t>
            </a:r>
            <a:r>
              <a:rPr lang="zh-TW" altLang="en-US" dirty="0">
                <a:latin typeface="Calibri"/>
                <a:cs typeface="Calibri"/>
              </a:rPr>
              <a:t>十分</a:t>
            </a:r>
            <a:r>
              <a:rPr lang="en-US" altLang="zh-TW" dirty="0" err="1">
                <a:latin typeface="Calibri"/>
                <a:cs typeface="Calibri"/>
              </a:rPr>
              <a:t>重要</a:t>
            </a:r>
            <a:r>
              <a:rPr lang="en-US" altLang="zh-TW" err="1">
                <a:latin typeface="Calibri"/>
                <a:cs typeface="Calibri"/>
              </a:rPr>
              <a:t>，除了QNAP</a:t>
            </a:r>
            <a:r>
              <a:rPr lang="en-US" altLang="zh-TW">
                <a:latin typeface="Calibri"/>
                <a:cs typeface="Calibri"/>
              </a:rPr>
              <a:t> </a:t>
            </a:r>
            <a:r>
              <a:rPr lang="en-US" altLang="zh-TW" err="1">
                <a:latin typeface="Calibri"/>
                <a:cs typeface="Calibri"/>
              </a:rPr>
              <a:t>NAS提供的備份機制外，也同時分享一下資料安全的概念，首先大家一定跟我想的一樣資料要備份對吧，那該怎麼備份才是對的呢</a:t>
            </a:r>
            <a:r>
              <a:rPr lang="en-US" altLang="zh-TW">
                <a:latin typeface="Calibri"/>
                <a:cs typeface="Calibri"/>
              </a:rPr>
              <a:t>? </a:t>
            </a:r>
            <a:r>
              <a:rPr lang="zh-TW" altLang="en-US" dirty="0">
                <a:latin typeface="Calibri"/>
                <a:cs typeface="Calibri"/>
              </a:rPr>
              <a:t>請</a:t>
            </a:r>
            <a:r>
              <a:rPr lang="en-US" altLang="zh-TW" dirty="0" err="1">
                <a:latin typeface="Calibri"/>
                <a:cs typeface="Calibri"/>
              </a:rPr>
              <a:t>跟我念一遍</a:t>
            </a:r>
            <a:r>
              <a:rPr lang="en-US" altLang="zh-TW">
                <a:latin typeface="Calibri"/>
                <a:cs typeface="Calibri"/>
              </a:rPr>
              <a:t> 備份321，這由來已久連美國政府都推薦的備份策略，這裡跟大家簡述一下，備份321就只有三個重點，畫面上有三個文件我們都先命名為副本，第一: </a:t>
            </a:r>
            <a:r>
              <a:rPr lang="en-US" altLang="zh-TW" err="1">
                <a:latin typeface="Calibri"/>
                <a:cs typeface="Calibri"/>
              </a:rPr>
              <a:t>需要把重要的檔案拷貝三分，第二</a:t>
            </a:r>
            <a:r>
              <a:rPr lang="en-US" altLang="zh-TW">
                <a:latin typeface="Calibri"/>
                <a:cs typeface="Calibri"/>
              </a:rPr>
              <a:t>: </a:t>
            </a:r>
            <a:r>
              <a:rPr lang="en-US" altLang="zh-TW" err="1">
                <a:latin typeface="Calibri"/>
                <a:cs typeface="Calibri"/>
              </a:rPr>
              <a:t>需存放於兩種媒體，例如NAS與google</a:t>
            </a:r>
            <a:r>
              <a:rPr lang="en-US" altLang="zh-TW">
                <a:latin typeface="Calibri"/>
                <a:cs typeface="Calibri"/>
              </a:rPr>
              <a:t> </a:t>
            </a:r>
            <a:r>
              <a:rPr lang="en-US" altLang="zh-TW" err="1">
                <a:latin typeface="Calibri"/>
                <a:cs typeface="Calibri"/>
              </a:rPr>
              <a:t>drive，第三</a:t>
            </a:r>
            <a:r>
              <a:rPr lang="en-US" altLang="zh-TW">
                <a:latin typeface="Calibri"/>
                <a:cs typeface="Calibri"/>
              </a:rPr>
              <a:t>: </a:t>
            </a:r>
            <a:r>
              <a:rPr lang="en-US" altLang="zh-TW" err="1">
                <a:latin typeface="Calibri"/>
                <a:cs typeface="Calibri"/>
              </a:rPr>
              <a:t>要有一個</a:t>
            </a:r>
            <a:r>
              <a:rPr lang="en-US" altLang="zh-TW">
                <a:latin typeface="Calibri"/>
                <a:cs typeface="Calibri"/>
              </a:rPr>
              <a:t>(</a:t>
            </a:r>
            <a:r>
              <a:rPr lang="en-US" altLang="zh-TW" err="1">
                <a:latin typeface="Calibri"/>
                <a:cs typeface="Calibri"/>
              </a:rPr>
              <a:t>異地備援</a:t>
            </a:r>
            <a:r>
              <a:rPr lang="en-US" altLang="zh-TW">
                <a:latin typeface="Calibri"/>
                <a:cs typeface="Calibri"/>
              </a:rPr>
              <a:t>)</a:t>
            </a:r>
            <a:r>
              <a:rPr lang="en-US" altLang="zh-TW" err="1">
                <a:latin typeface="Calibri"/>
                <a:cs typeface="Calibri"/>
              </a:rPr>
              <a:t>例如家裡與公司，</a:t>
            </a:r>
            <a:r>
              <a:rPr lang="en-US" altLang="zh-TW" dirty="0" err="1">
                <a:latin typeface="Calibri"/>
                <a:cs typeface="Calibri"/>
              </a:rPr>
              <a:t>台灣</a:t>
            </a:r>
            <a:r>
              <a:rPr lang="zh-TW" altLang="en-US">
                <a:latin typeface="Calibri"/>
                <a:cs typeface="Calibri"/>
              </a:rPr>
              <a:t>與</a:t>
            </a:r>
            <a:r>
              <a:rPr lang="en-US" altLang="zh-TW" dirty="0" err="1">
                <a:latin typeface="Calibri"/>
                <a:cs typeface="Calibri"/>
              </a:rPr>
              <a:t>美國</a:t>
            </a:r>
            <a:r>
              <a:rPr lang="en-US" altLang="zh-TW" err="1">
                <a:latin typeface="Calibri"/>
                <a:cs typeface="Calibri"/>
              </a:rPr>
              <a:t>，上述三個重點，我們建議可透過兩台NAS來實現政府級別的資料備份策略</a:t>
            </a:r>
            <a:r>
              <a:rPr lang="en-US" altLang="zh-TW">
                <a:latin typeface="Calibri"/>
                <a:cs typeface="Calibri"/>
              </a:rPr>
              <a:t>。</a:t>
            </a:r>
          </a:p>
          <a:p>
            <a:pPr>
              <a:buNone/>
            </a:pPr>
            <a:endParaRPr lang="en-US" altLang="zh-TW">
              <a:latin typeface="Calibri"/>
              <a:cs typeface="Calibri"/>
            </a:endParaRPr>
          </a:p>
          <a:p>
            <a:pPr>
              <a:buNone/>
            </a:pPr>
            <a:r>
              <a:rPr lang="en-US"/>
              <a:t>When it comes to network storage equipment, there is no doubt security is first. This part is more hard-core, but it's super important. In addition to the backup mechanism provided by QNAP NAS, we will also share the concept of data security. First of all, everyone is probably the same as I think. data needs backup right, then What is the correct backup strategy? follow me read backup 3-2-1. This has been a backup strategy recommended by the US government for a long time. Here is a brief introduction. There are only three key points for backing up 3-2-1. , There are three files icon on the screen, we are naming them as copies, first: you need to prepare three copies for important files, second: put them in two different media like NAS and Google Drive, Third: keep one remote backup such as setting the NAS at home and company or Taiwan and the United States, the above three key points, we recommend you use two NAS to achieve government-level data backup strategy.</a:t>
            </a:r>
          </a:p>
          <a:p>
            <a:pPr>
              <a:buNone/>
            </a:pPr>
            <a:endParaRPr lang="en-US" altLang="zh-TW">
              <a:latin typeface="Calibri"/>
              <a:cs typeface="Calibri"/>
            </a:endParaRPr>
          </a:p>
          <a:p>
            <a:pPr>
              <a:buNone/>
            </a:pPr>
            <a:endParaRPr lang="en-US"/>
          </a:p>
        </p:txBody>
      </p:sp>
    </p:spTree>
    <p:extLst>
      <p:ext uri="{BB962C8B-B14F-4D97-AF65-F5344CB8AC3E}">
        <p14:creationId xmlns:p14="http://schemas.microsoft.com/office/powerpoint/2010/main" val="229709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zh-TW" altLang="en-US" dirty="0">
                <a:latin typeface="Calibri"/>
                <a:cs typeface="Calibri"/>
              </a:rPr>
              <a:t>實際上於HBS3內混搭加成了那些主要功能， 有支援超多種的公有雲備份，如google drive, onedrive, </a:t>
            </a:r>
            <a:r>
              <a:rPr lang="zh-TW" altLang="zh-TW" dirty="0"/>
              <a:t>HUAWEI CLOUD等等，異地備援則透過</a:t>
            </a:r>
            <a:r>
              <a:rPr lang="en-US" altLang="zh-TW" dirty="0"/>
              <a:t>RTRR</a:t>
            </a:r>
            <a:r>
              <a:rPr lang="zh-TW" altLang="zh-TW" dirty="0"/>
              <a:t>進行異地的備援</a:t>
            </a:r>
            <a:r>
              <a:rPr lang="zh-TW" altLang="en-US" dirty="0"/>
              <a:t>或</a:t>
            </a:r>
            <a:r>
              <a:rPr lang="zh-TW" altLang="zh-TW" dirty="0"/>
              <a:t>同步</a:t>
            </a:r>
            <a:r>
              <a:rPr lang="zh-TW" altLang="en-US" dirty="0"/>
              <a:t>，上述的備份於遇到資料損壞時，提供了便利資料復原功能，很便利的進行資料的保護</a:t>
            </a:r>
          </a:p>
          <a:p>
            <a:pPr>
              <a:buNone/>
            </a:pPr>
            <a:r>
              <a:rPr lang="en-US" altLang="zh-TW" dirty="0"/>
              <a:t>L</a:t>
            </a:r>
            <a:r>
              <a:rPr lang="zh-TW" altLang="zh-TW" dirty="0"/>
              <a:t>et</a:t>
            </a:r>
            <a:r>
              <a:rPr lang="en-US" altLang="zh-TW" dirty="0"/>
              <a:t>'</a:t>
            </a:r>
            <a:r>
              <a:rPr lang="zh-TW" altLang="zh-TW" dirty="0"/>
              <a:t>s</a:t>
            </a:r>
            <a:r>
              <a:rPr lang="zh-TW" altLang="en-US" dirty="0"/>
              <a:t> </a:t>
            </a:r>
            <a:r>
              <a:rPr lang="zh-TW" altLang="zh-TW" dirty="0"/>
              <a:t>se</a:t>
            </a:r>
            <a:r>
              <a:rPr lang="en-US" altLang="zh-TW" dirty="0"/>
              <a:t>e</a:t>
            </a:r>
            <a:r>
              <a:rPr lang="zh-TW" altLang="en-US" dirty="0"/>
              <a:t> </a:t>
            </a:r>
            <a:r>
              <a:rPr lang="zh-TW" altLang="zh-TW" dirty="0"/>
              <a:t>the</a:t>
            </a:r>
            <a:r>
              <a:rPr lang="zh-TW" altLang="en-US" dirty="0"/>
              <a:t> </a:t>
            </a:r>
            <a:r>
              <a:rPr lang="en-US" altLang="zh-TW" dirty="0"/>
              <a:t>3</a:t>
            </a:r>
            <a:r>
              <a:rPr lang="zh-TW" altLang="en-US" dirty="0"/>
              <a:t> </a:t>
            </a:r>
            <a:r>
              <a:rPr lang="en-US" altLang="zh-TW" dirty="0"/>
              <a:t>m</a:t>
            </a:r>
            <a:r>
              <a:rPr lang="zh-TW" altLang="zh-TW" dirty="0"/>
              <a:t>ai</a:t>
            </a:r>
            <a:r>
              <a:rPr lang="en-US" altLang="zh-TW" dirty="0"/>
              <a:t>n</a:t>
            </a:r>
            <a:r>
              <a:rPr lang="zh-TW" altLang="en-US" dirty="0"/>
              <a:t> </a:t>
            </a:r>
            <a:r>
              <a:rPr lang="en-US" altLang="zh-TW" dirty="0" err="1"/>
              <a:t>func</a:t>
            </a:r>
            <a:r>
              <a:rPr lang="zh-TW" altLang="zh-TW" dirty="0"/>
              <a:t>tions</a:t>
            </a:r>
            <a:r>
              <a:rPr lang="zh-TW" altLang="en-US" dirty="0"/>
              <a:t> </a:t>
            </a:r>
            <a:r>
              <a:rPr lang="zh-TW" altLang="zh-TW" dirty="0"/>
              <a:t>in</a:t>
            </a:r>
            <a:r>
              <a:rPr lang="zh-TW" altLang="en-US" dirty="0"/>
              <a:t> </a:t>
            </a:r>
            <a:r>
              <a:rPr lang="en-US" altLang="zh-TW" dirty="0"/>
              <a:t>HBS3!</a:t>
            </a:r>
            <a:r>
              <a:rPr lang="zh-TW" altLang="en-US" dirty="0"/>
              <a:t> </a:t>
            </a:r>
            <a:r>
              <a:rPr lang="en-US" altLang="zh-TW" dirty="0"/>
              <a:t>First,</a:t>
            </a:r>
            <a:r>
              <a:rPr lang="zh-TW" altLang="en-US" dirty="0"/>
              <a:t> </a:t>
            </a:r>
            <a:r>
              <a:rPr lang="en-US" altLang="zh-TW" dirty="0"/>
              <a:t>HBS3</a:t>
            </a:r>
            <a:r>
              <a:rPr lang="zh-TW" altLang="en-US" dirty="0"/>
              <a:t> </a:t>
            </a:r>
            <a:r>
              <a:rPr lang="en-US" altLang="zh-TW" dirty="0"/>
              <a:t>s</a:t>
            </a:r>
            <a:r>
              <a:rPr lang="zh-TW" altLang="zh-TW" dirty="0"/>
              <a:t>up</a:t>
            </a:r>
            <a:r>
              <a:rPr lang="en-US" altLang="zh-TW" dirty="0" err="1"/>
              <a:t>por</a:t>
            </a:r>
            <a:r>
              <a:rPr lang="zh-TW" altLang="zh-TW" dirty="0"/>
              <a:t>t</a:t>
            </a:r>
            <a:r>
              <a:rPr lang="en-US" altLang="zh-TW" dirty="0"/>
              <a:t>s</a:t>
            </a:r>
            <a:r>
              <a:rPr lang="zh-TW" altLang="en-US" dirty="0"/>
              <a:t> </a:t>
            </a:r>
            <a:r>
              <a:rPr lang="en-US" altLang="zh-TW" dirty="0"/>
              <a:t>a</a:t>
            </a:r>
            <a:r>
              <a:rPr lang="zh-TW" altLang="en-US" dirty="0"/>
              <a:t> </a:t>
            </a:r>
            <a:r>
              <a:rPr lang="en-US" altLang="zh-TW" dirty="0" err="1"/>
              <a:t>vari</a:t>
            </a:r>
            <a:r>
              <a:rPr lang="zh-TW" altLang="zh-TW" dirty="0"/>
              <a:t>et</a:t>
            </a:r>
            <a:r>
              <a:rPr lang="en-US" altLang="zh-TW" dirty="0"/>
              <a:t>y</a:t>
            </a:r>
            <a:r>
              <a:rPr lang="zh-TW" altLang="en-US" dirty="0"/>
              <a:t> </a:t>
            </a:r>
            <a:r>
              <a:rPr lang="zh-TW" altLang="zh-TW" dirty="0"/>
              <a:t>of </a:t>
            </a:r>
            <a:r>
              <a:rPr lang="en-US" altLang="zh-TW" dirty="0" err="1"/>
              <a:t>publ</a:t>
            </a:r>
            <a:r>
              <a:rPr lang="zh-TW" altLang="zh-TW" dirty="0"/>
              <a:t>i</a:t>
            </a:r>
            <a:r>
              <a:rPr lang="en-US" altLang="zh-TW" dirty="0"/>
              <a:t>c</a:t>
            </a:r>
            <a:r>
              <a:rPr lang="zh-TW" altLang="en-US" dirty="0"/>
              <a:t> </a:t>
            </a:r>
            <a:r>
              <a:rPr lang="en-US" altLang="zh-TW" dirty="0"/>
              <a:t>c</a:t>
            </a:r>
            <a:r>
              <a:rPr lang="zh-TW" altLang="zh-TW" dirty="0"/>
              <a:t>loud</a:t>
            </a:r>
            <a:r>
              <a:rPr lang="en-US" altLang="zh-TW" dirty="0"/>
              <a:t>s,</a:t>
            </a:r>
            <a:r>
              <a:rPr lang="zh-TW" altLang="en-US" dirty="0"/>
              <a:t> </a:t>
            </a:r>
            <a:r>
              <a:rPr lang="en-US" altLang="zh-TW" dirty="0" err="1"/>
              <a:t>su</a:t>
            </a:r>
            <a:r>
              <a:rPr lang="zh-TW" altLang="zh-TW" dirty="0"/>
              <a:t>c</a:t>
            </a:r>
            <a:r>
              <a:rPr lang="en-US" altLang="zh-TW" dirty="0"/>
              <a:t>h</a:t>
            </a:r>
            <a:r>
              <a:rPr lang="zh-TW" altLang="en-US" dirty="0"/>
              <a:t> </a:t>
            </a:r>
            <a:r>
              <a:rPr lang="zh-TW" altLang="zh-TW" dirty="0"/>
              <a:t>as</a:t>
            </a:r>
            <a:r>
              <a:rPr lang="zh-TW" altLang="en-US" dirty="0"/>
              <a:t> </a:t>
            </a:r>
            <a:r>
              <a:rPr lang="en-US" altLang="zh-TW" dirty="0" err="1"/>
              <a:t>Googl</a:t>
            </a:r>
            <a:r>
              <a:rPr lang="zh-TW" altLang="zh-TW" dirty="0"/>
              <a:t>e </a:t>
            </a:r>
            <a:r>
              <a:rPr lang="en-US" altLang="zh-TW" dirty="0" err="1"/>
              <a:t>Dri</a:t>
            </a:r>
            <a:r>
              <a:rPr lang="zh-TW" altLang="zh-TW" dirty="0"/>
              <a:t>ve</a:t>
            </a:r>
            <a:r>
              <a:rPr lang="en-US" altLang="zh-TW" dirty="0"/>
              <a:t>,</a:t>
            </a:r>
            <a:r>
              <a:rPr lang="zh-TW" altLang="en-US" dirty="0"/>
              <a:t> </a:t>
            </a:r>
            <a:r>
              <a:rPr lang="en-US" altLang="zh-TW" dirty="0" err="1"/>
              <a:t>Oned</a:t>
            </a:r>
            <a:r>
              <a:rPr lang="zh-TW" altLang="zh-TW" dirty="0"/>
              <a:t>ri</a:t>
            </a:r>
            <a:r>
              <a:rPr lang="en-US" altLang="zh-TW" dirty="0"/>
              <a:t>v</a:t>
            </a:r>
            <a:r>
              <a:rPr lang="zh-TW" altLang="zh-TW" dirty="0"/>
              <a:t>e</a:t>
            </a:r>
            <a:r>
              <a:rPr lang="en-US" altLang="zh-TW" dirty="0"/>
              <a:t>,</a:t>
            </a:r>
            <a:r>
              <a:rPr lang="zh-TW" altLang="en-US" dirty="0"/>
              <a:t> </a:t>
            </a:r>
            <a:r>
              <a:rPr lang="en-US" altLang="zh-TW" dirty="0"/>
              <a:t>HU</a:t>
            </a:r>
            <a:r>
              <a:rPr lang="zh-TW" altLang="zh-TW" dirty="0"/>
              <a:t>A</a:t>
            </a:r>
            <a:r>
              <a:rPr lang="en-US" altLang="zh-TW" dirty="0"/>
              <a:t>WEI</a:t>
            </a:r>
            <a:r>
              <a:rPr lang="zh-TW" altLang="en-US" dirty="0"/>
              <a:t> </a:t>
            </a:r>
            <a:r>
              <a:rPr lang="en-US" altLang="zh-TW" dirty="0"/>
              <a:t>CLOUD,</a:t>
            </a:r>
            <a:r>
              <a:rPr lang="zh-TW" altLang="en-US" dirty="0"/>
              <a:t> </a:t>
            </a:r>
            <a:r>
              <a:rPr lang="en-US" altLang="zh-TW" dirty="0"/>
              <a:t>e</a:t>
            </a:r>
            <a:r>
              <a:rPr lang="zh-TW" altLang="zh-TW" dirty="0"/>
              <a:t>tc., </a:t>
            </a:r>
            <a:r>
              <a:rPr lang="en-US" altLang="zh-TW" dirty="0"/>
              <a:t>The</a:t>
            </a:r>
            <a:r>
              <a:rPr lang="zh-TW" altLang="en-US" dirty="0"/>
              <a:t> </a:t>
            </a:r>
            <a:r>
              <a:rPr lang="en-US" altLang="zh-TW" dirty="0"/>
              <a:t>second</a:t>
            </a:r>
            <a:r>
              <a:rPr lang="zh-TW" altLang="en-US" dirty="0"/>
              <a:t> </a:t>
            </a:r>
            <a:r>
              <a:rPr lang="en-US" altLang="zh-TW" dirty="0"/>
              <a:t>one</a:t>
            </a:r>
            <a:r>
              <a:rPr lang="zh-TW" altLang="en-US" dirty="0"/>
              <a:t> </a:t>
            </a:r>
            <a:r>
              <a:rPr lang="en-US" altLang="zh-TW" dirty="0"/>
              <a:t>is</a:t>
            </a:r>
            <a:r>
              <a:rPr lang="zh-TW" altLang="en-US" dirty="0"/>
              <a:t> </a:t>
            </a:r>
            <a:r>
              <a:rPr lang="en-US" altLang="zh-TW" dirty="0"/>
              <a:t>about</a:t>
            </a:r>
            <a:r>
              <a:rPr lang="zh-TW" altLang="en-US" dirty="0"/>
              <a:t> </a:t>
            </a:r>
            <a:r>
              <a:rPr lang="zh-TW" altLang="zh-TW" dirty="0"/>
              <a:t>re</a:t>
            </a:r>
            <a:r>
              <a:rPr lang="en-US" altLang="zh-TW" dirty="0"/>
              <a:t>mote</a:t>
            </a:r>
            <a:r>
              <a:rPr lang="zh-TW" altLang="en-US" dirty="0"/>
              <a:t> </a:t>
            </a:r>
            <a:r>
              <a:rPr lang="en-US" altLang="zh-TW" dirty="0" err="1"/>
              <a:t>backu</a:t>
            </a:r>
            <a:r>
              <a:rPr lang="zh-TW" altLang="zh-TW" dirty="0"/>
              <a:t>p</a:t>
            </a:r>
            <a:r>
              <a:rPr lang="zh-TW" altLang="en-US" dirty="0"/>
              <a:t> </a:t>
            </a:r>
            <a:r>
              <a:rPr lang="en-US" altLang="zh-TW" dirty="0"/>
              <a:t>which</a:t>
            </a:r>
            <a:r>
              <a:rPr lang="zh-TW" altLang="en-US" dirty="0"/>
              <a:t> </a:t>
            </a:r>
            <a:r>
              <a:rPr lang="zh-TW" altLang="zh-TW" dirty="0"/>
              <a:t>is per</a:t>
            </a:r>
            <a:r>
              <a:rPr lang="en-US" altLang="zh-TW" dirty="0"/>
              <a:t>f</a:t>
            </a:r>
            <a:r>
              <a:rPr lang="zh-TW" altLang="zh-TW" dirty="0"/>
              <a:t>o</a:t>
            </a:r>
            <a:r>
              <a:rPr lang="en-US" altLang="zh-TW" dirty="0"/>
              <a:t>rm</a:t>
            </a:r>
            <a:r>
              <a:rPr lang="zh-TW" altLang="zh-TW" dirty="0"/>
              <a:t>ed</a:t>
            </a:r>
            <a:r>
              <a:rPr lang="zh-TW" altLang="en-US" dirty="0"/>
              <a:t> </a:t>
            </a:r>
            <a:r>
              <a:rPr lang="zh-TW" altLang="zh-TW" dirty="0"/>
              <a:t>thro</a:t>
            </a:r>
            <a:r>
              <a:rPr lang="en-US" altLang="zh-TW" dirty="0"/>
              <a:t>ugh</a:t>
            </a:r>
            <a:r>
              <a:rPr lang="zh-TW" altLang="en-US" dirty="0"/>
              <a:t> </a:t>
            </a:r>
            <a:r>
              <a:rPr lang="en-US" altLang="zh-TW" dirty="0"/>
              <a:t>RTRR</a:t>
            </a:r>
            <a:r>
              <a:rPr lang="zh-TW" altLang="en-US" dirty="0"/>
              <a:t> </a:t>
            </a:r>
            <a:r>
              <a:rPr lang="en-US" altLang="zh-TW" dirty="0"/>
              <a:t>f</a:t>
            </a:r>
            <a:r>
              <a:rPr lang="zh-TW" altLang="zh-TW" dirty="0"/>
              <a:t>o</a:t>
            </a:r>
            <a:r>
              <a:rPr lang="en-US" altLang="zh-TW" dirty="0"/>
              <a:t>r</a:t>
            </a:r>
            <a:r>
              <a:rPr lang="zh-TW" altLang="en-US" dirty="0"/>
              <a:t> </a:t>
            </a:r>
            <a:r>
              <a:rPr lang="zh-TW" altLang="zh-TW" dirty="0"/>
              <a:t>b</a:t>
            </a:r>
            <a:r>
              <a:rPr lang="en-US" altLang="zh-TW" dirty="0" err="1"/>
              <a:t>ackup</a:t>
            </a:r>
            <a:r>
              <a:rPr lang="zh-TW" altLang="en-US" dirty="0"/>
              <a:t> </a:t>
            </a:r>
            <a:r>
              <a:rPr lang="en-US" altLang="zh-TW" dirty="0"/>
              <a:t>or</a:t>
            </a:r>
            <a:r>
              <a:rPr lang="zh-TW" altLang="en-US" dirty="0"/>
              <a:t> </a:t>
            </a:r>
            <a:r>
              <a:rPr lang="en-US" altLang="zh-TW" dirty="0"/>
              <a:t>s</a:t>
            </a:r>
            <a:r>
              <a:rPr lang="zh-TW" altLang="zh-TW" dirty="0"/>
              <a:t>ynchr</a:t>
            </a:r>
            <a:r>
              <a:rPr lang="en-US" altLang="zh-TW" dirty="0"/>
              <a:t>on</a:t>
            </a:r>
            <a:r>
              <a:rPr lang="zh-TW" altLang="zh-TW" dirty="0"/>
              <a:t>iz</a:t>
            </a:r>
            <a:r>
              <a:rPr lang="en-US" altLang="zh-TW" dirty="0"/>
              <a:t>at</a:t>
            </a:r>
            <a:r>
              <a:rPr lang="zh-TW" altLang="zh-TW" dirty="0"/>
              <a:t>i</a:t>
            </a:r>
            <a:r>
              <a:rPr lang="en-US" altLang="zh-TW" dirty="0"/>
              <a:t>on.</a:t>
            </a:r>
            <a:r>
              <a:rPr lang="zh-TW" altLang="en-US" dirty="0"/>
              <a:t> </a:t>
            </a:r>
            <a:r>
              <a:rPr lang="en-US" altLang="zh-TW" dirty="0"/>
              <a:t>The</a:t>
            </a:r>
            <a:r>
              <a:rPr lang="zh-TW" altLang="zh-TW" dirty="0"/>
              <a:t> </a:t>
            </a:r>
            <a:r>
              <a:rPr lang="en-US" altLang="zh-TW" dirty="0"/>
              <a:t>third</a:t>
            </a:r>
            <a:r>
              <a:rPr lang="zh-TW" altLang="zh-TW" dirty="0"/>
              <a:t> </a:t>
            </a:r>
            <a:r>
              <a:rPr lang="en-US" altLang="zh-TW" dirty="0"/>
              <a:t>one</a:t>
            </a:r>
            <a:r>
              <a:rPr lang="zh-TW" altLang="zh-TW" dirty="0"/>
              <a:t> </a:t>
            </a:r>
            <a:r>
              <a:rPr lang="en-US" altLang="zh-TW" dirty="0"/>
              <a:t>is</a:t>
            </a:r>
            <a:r>
              <a:rPr lang="zh-TW" altLang="zh-TW" dirty="0"/>
              <a:t> </a:t>
            </a:r>
            <a:r>
              <a:rPr lang="en-US" altLang="zh-TW" dirty="0"/>
              <a:t>the</a:t>
            </a:r>
            <a:r>
              <a:rPr lang="zh-TW" altLang="zh-TW" dirty="0"/>
              <a:t> </a:t>
            </a:r>
            <a:r>
              <a:rPr lang="en-US" altLang="zh-TW" dirty="0"/>
              <a:t>r</a:t>
            </a:r>
            <a:r>
              <a:rPr lang="zh-TW" altLang="zh-TW" dirty="0"/>
              <a:t>ec</a:t>
            </a:r>
            <a:r>
              <a:rPr lang="en-US" altLang="zh-TW" dirty="0" err="1"/>
              <a:t>overy</a:t>
            </a:r>
            <a:r>
              <a:rPr lang="zh-TW" altLang="en-US" dirty="0"/>
              <a:t> </a:t>
            </a:r>
            <a:r>
              <a:rPr lang="en-US" altLang="zh-TW" dirty="0" err="1"/>
              <a:t>fe</a:t>
            </a:r>
            <a:r>
              <a:rPr lang="zh-TW" altLang="zh-TW" dirty="0"/>
              <a:t>ature</a:t>
            </a:r>
            <a:r>
              <a:rPr lang="en-US" altLang="zh-TW" dirty="0"/>
              <a:t>.</a:t>
            </a:r>
            <a:r>
              <a:rPr lang="zh-TW" altLang="en-US" dirty="0"/>
              <a:t> </a:t>
            </a:r>
            <a:r>
              <a:rPr lang="en-US" altLang="zh-TW" dirty="0"/>
              <a:t>It</a:t>
            </a:r>
            <a:r>
              <a:rPr lang="zh-TW" altLang="zh-TW" dirty="0"/>
              <a:t> can p</a:t>
            </a:r>
            <a:r>
              <a:rPr lang="en-US" altLang="zh-TW" dirty="0"/>
              <a:t>rot</a:t>
            </a:r>
            <a:r>
              <a:rPr lang="zh-TW" altLang="zh-TW" dirty="0"/>
              <a:t>ect </a:t>
            </a:r>
            <a:r>
              <a:rPr lang="en-US" altLang="zh-TW" dirty="0" err="1"/>
              <a:t>yo</a:t>
            </a:r>
            <a:r>
              <a:rPr lang="zh-TW" altLang="zh-TW" dirty="0"/>
              <a:t>u</a:t>
            </a:r>
            <a:r>
              <a:rPr lang="en-US" altLang="zh-TW" dirty="0"/>
              <a:t>r</a:t>
            </a:r>
            <a:r>
              <a:rPr lang="zh-TW" altLang="en-US" dirty="0"/>
              <a:t> </a:t>
            </a:r>
            <a:r>
              <a:rPr lang="en-US" altLang="zh-TW" dirty="0"/>
              <a:t>da</a:t>
            </a:r>
            <a:r>
              <a:rPr lang="zh-TW" altLang="zh-TW" dirty="0"/>
              <a:t>ta</a:t>
            </a:r>
            <a:r>
              <a:rPr lang="zh-TW" altLang="en-US" dirty="0"/>
              <a:t> </a:t>
            </a:r>
            <a:r>
              <a:rPr lang="en-US" altLang="zh-TW" dirty="0" err="1"/>
              <a:t>fr</a:t>
            </a:r>
            <a:r>
              <a:rPr lang="zh-TW" altLang="zh-TW" dirty="0"/>
              <a:t>o</a:t>
            </a:r>
            <a:r>
              <a:rPr lang="en-US" altLang="zh-TW" dirty="0"/>
              <a:t>m</a:t>
            </a:r>
            <a:r>
              <a:rPr lang="zh-TW" altLang="en-US" dirty="0"/>
              <a:t> </a:t>
            </a:r>
            <a:r>
              <a:rPr lang="zh-TW" altLang="zh-TW" dirty="0"/>
              <a:t>an</a:t>
            </a:r>
            <a:r>
              <a:rPr lang="en-US" altLang="zh-TW" dirty="0"/>
              <a:t>y</a:t>
            </a:r>
            <a:r>
              <a:rPr lang="zh-TW" altLang="en-US" dirty="0"/>
              <a:t> </a:t>
            </a:r>
            <a:r>
              <a:rPr lang="en-US" altLang="zh-TW" dirty="0"/>
              <a:t>data</a:t>
            </a:r>
            <a:r>
              <a:rPr lang="zh-TW" altLang="en-US" dirty="0"/>
              <a:t> </a:t>
            </a:r>
            <a:r>
              <a:rPr lang="en-US" altLang="zh-TW" dirty="0"/>
              <a:t>dam</a:t>
            </a:r>
            <a:r>
              <a:rPr lang="zh-TW" altLang="zh-TW" dirty="0"/>
              <a:t>a</a:t>
            </a:r>
            <a:r>
              <a:rPr lang="en-US" altLang="zh-TW" dirty="0" err="1"/>
              <a:t>ge</a:t>
            </a:r>
            <a:r>
              <a:rPr lang="en-US" altLang="zh-TW" dirty="0"/>
              <a:t>,</a:t>
            </a:r>
            <a:r>
              <a:rPr lang="zh-TW" altLang="en-US" dirty="0"/>
              <a:t> </a:t>
            </a:r>
            <a:r>
              <a:rPr lang="en-US" altLang="zh-TW" dirty="0"/>
              <a:t>v</a:t>
            </a:r>
            <a:r>
              <a:rPr lang="zh-TW" altLang="zh-TW" dirty="0"/>
              <a:t>e</a:t>
            </a:r>
            <a:r>
              <a:rPr lang="en-US" altLang="zh-TW" dirty="0" err="1"/>
              <a:t>ry</a:t>
            </a:r>
            <a:r>
              <a:rPr lang="zh-TW" altLang="en-US" dirty="0"/>
              <a:t> </a:t>
            </a:r>
            <a:r>
              <a:rPr lang="en-US" altLang="zh-TW" dirty="0"/>
              <a:t>q</a:t>
            </a:r>
            <a:r>
              <a:rPr lang="zh-TW" altLang="zh-TW" dirty="0"/>
              <a:t>ui</a:t>
            </a:r>
            <a:r>
              <a:rPr lang="en-US" altLang="zh-TW" dirty="0" err="1"/>
              <a:t>ckly</a:t>
            </a:r>
            <a:r>
              <a:rPr lang="zh-TW" altLang="en-US" dirty="0"/>
              <a:t> </a:t>
            </a:r>
            <a:r>
              <a:rPr lang="en-US" altLang="zh-TW" dirty="0"/>
              <a:t>r</a:t>
            </a:r>
            <a:r>
              <a:rPr lang="zh-TW" altLang="zh-TW" dirty="0"/>
              <a:t>e</a:t>
            </a:r>
            <a:r>
              <a:rPr lang="en-US" altLang="zh-TW" dirty="0"/>
              <a:t>s</a:t>
            </a:r>
            <a:r>
              <a:rPr lang="zh-TW" altLang="zh-TW" dirty="0"/>
              <a:t>tore </a:t>
            </a:r>
            <a:r>
              <a:rPr lang="en-US" altLang="zh-TW" dirty="0"/>
              <a:t>y</a:t>
            </a:r>
            <a:r>
              <a:rPr lang="zh-TW" altLang="zh-TW" dirty="0"/>
              <a:t>ou</a:t>
            </a:r>
            <a:r>
              <a:rPr lang="en-US" altLang="zh-TW" dirty="0"/>
              <a:t>r</a:t>
            </a:r>
            <a:r>
              <a:rPr lang="zh-TW" altLang="en-US" dirty="0"/>
              <a:t> </a:t>
            </a:r>
            <a:r>
              <a:rPr lang="en-US" altLang="zh-TW" dirty="0"/>
              <a:t>d</a:t>
            </a:r>
            <a:r>
              <a:rPr lang="zh-TW" altLang="zh-TW" dirty="0"/>
              <a:t>at</a:t>
            </a:r>
            <a:r>
              <a:rPr lang="en-US" altLang="zh-TW" dirty="0"/>
              <a:t>a</a:t>
            </a:r>
            <a:r>
              <a:rPr lang="zh-TW" altLang="zh-TW" dirty="0"/>
              <a:t>.</a:t>
            </a:r>
            <a:r>
              <a:rPr lang="zh-TW" altLang="en-US" dirty="0"/>
              <a:t> </a:t>
            </a:r>
            <a:endParaRPr lang="zh-TW" altLang="zh-TW" dirty="0"/>
          </a:p>
          <a:p>
            <a:endParaRPr lang="zh-TW" altLang="en-US" dirty="0"/>
          </a:p>
        </p:txBody>
      </p:sp>
    </p:spTree>
    <p:extLst>
      <p:ext uri="{BB962C8B-B14F-4D97-AF65-F5344CB8AC3E}">
        <p14:creationId xmlns:p14="http://schemas.microsoft.com/office/powerpoint/2010/main" val="3423168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zh-TW"/>
              <a:t>QNAP NAS 支援快照 (Snapshot) 功能，就像照相一樣，可將任一時間點的系統狀態與資料記錄下來作為將來還原的備份，且比傳統備份使用更少的儲存空間。當 NAS 資料毀損或電腦受到加密勒索軟體威脅時，即可利用快照檔案迅速還原，確保重要資料萬無一失。</a:t>
            </a:r>
          </a:p>
          <a:p>
            <a:pPr>
              <a:buNone/>
            </a:pPr>
            <a:r>
              <a:rPr lang="en-US" altLang="zh-TW" err="1"/>
              <a:t>Tak</a:t>
            </a:r>
            <a:r>
              <a:rPr lang="zh-TW"/>
              <a:t>i</a:t>
            </a:r>
            <a:r>
              <a:rPr lang="en-US" altLang="zh-TW"/>
              <a:t>ng</a:t>
            </a:r>
            <a:r>
              <a:rPr lang="zh-TW" altLang="en-US"/>
              <a:t> </a:t>
            </a:r>
            <a:r>
              <a:rPr lang="en-US" altLang="zh-TW"/>
              <a:t>a</a:t>
            </a:r>
            <a:r>
              <a:rPr lang="zh-TW"/>
              <a:t> </a:t>
            </a:r>
            <a:r>
              <a:rPr lang="en-US" altLang="zh-TW" err="1"/>
              <a:t>sn</a:t>
            </a:r>
            <a:r>
              <a:rPr lang="zh-TW"/>
              <a:t>a</a:t>
            </a:r>
            <a:r>
              <a:rPr lang="en-US" altLang="zh-TW" err="1"/>
              <a:t>psho</a:t>
            </a:r>
            <a:r>
              <a:rPr lang="zh-TW"/>
              <a:t>t</a:t>
            </a:r>
            <a:r>
              <a:rPr lang="zh-TW" altLang="en-US"/>
              <a:t> </a:t>
            </a:r>
            <a:r>
              <a:rPr lang="en-US" altLang="zh-TW" err="1"/>
              <a:t>i</a:t>
            </a:r>
            <a:r>
              <a:rPr lang="zh-TW"/>
              <a:t>s </a:t>
            </a:r>
            <a:r>
              <a:rPr lang="en-US" altLang="zh-TW"/>
              <a:t>like</a:t>
            </a:r>
            <a:r>
              <a:rPr lang="zh-TW"/>
              <a:t> ta</a:t>
            </a:r>
            <a:r>
              <a:rPr lang="en-US" altLang="zh-TW"/>
              <a:t>k</a:t>
            </a:r>
            <a:r>
              <a:rPr lang="zh-TW"/>
              <a:t>i</a:t>
            </a:r>
            <a:r>
              <a:rPr lang="en-US" altLang="zh-TW"/>
              <a:t>ng</a:t>
            </a:r>
            <a:r>
              <a:rPr lang="zh-TW" altLang="en-US"/>
              <a:t> </a:t>
            </a:r>
            <a:r>
              <a:rPr lang="en-US" altLang="zh-TW"/>
              <a:t>a</a:t>
            </a:r>
            <a:r>
              <a:rPr lang="zh-TW" altLang="en-US"/>
              <a:t> </a:t>
            </a:r>
            <a:r>
              <a:rPr lang="zh-TW"/>
              <a:t>p</a:t>
            </a:r>
            <a:r>
              <a:rPr lang="en-US" altLang="zh-TW" err="1"/>
              <a:t>hoto</a:t>
            </a:r>
            <a:r>
              <a:rPr lang="zh-TW" altLang="en-US"/>
              <a:t> </a:t>
            </a:r>
            <a:r>
              <a:rPr lang="en-US" altLang="zh-TW"/>
              <a:t>-</a:t>
            </a:r>
            <a:r>
              <a:rPr lang="zh-TW"/>
              <a:t> </a:t>
            </a:r>
            <a:r>
              <a:rPr lang="en-US" altLang="zh-TW" err="1"/>
              <a:t>wi</a:t>
            </a:r>
            <a:r>
              <a:rPr lang="zh-TW"/>
              <a:t>t</a:t>
            </a:r>
            <a:r>
              <a:rPr lang="en-US" altLang="zh-TW"/>
              <a:t>h</a:t>
            </a:r>
            <a:r>
              <a:rPr lang="zh-TW"/>
              <a:t>in s</a:t>
            </a:r>
            <a:r>
              <a:rPr lang="en-US" altLang="zh-TW"/>
              <a:t>eco</a:t>
            </a:r>
            <a:r>
              <a:rPr lang="zh-TW"/>
              <a:t>n</a:t>
            </a:r>
            <a:r>
              <a:rPr lang="en-US" altLang="zh-TW"/>
              <a:t>ds</a:t>
            </a:r>
            <a:r>
              <a:rPr lang="zh-TW" altLang="en-US"/>
              <a:t> </a:t>
            </a:r>
            <a:r>
              <a:rPr lang="en-US" altLang="zh-TW"/>
              <a:t>t</a:t>
            </a:r>
            <a:r>
              <a:rPr lang="zh-TW"/>
              <a:t>h</a:t>
            </a:r>
            <a:r>
              <a:rPr lang="en-US" altLang="zh-TW"/>
              <a:t>e</a:t>
            </a:r>
            <a:r>
              <a:rPr lang="zh-TW" altLang="en-US"/>
              <a:t> </a:t>
            </a:r>
            <a:r>
              <a:rPr lang="en-US" altLang="zh-TW"/>
              <a:t>com</a:t>
            </a:r>
            <a:r>
              <a:rPr lang="zh-TW"/>
              <a:t>pl</a:t>
            </a:r>
            <a:r>
              <a:rPr lang="en-US" altLang="zh-TW"/>
              <a:t>e</a:t>
            </a:r>
            <a:r>
              <a:rPr lang="zh-TW"/>
              <a:t>t</a:t>
            </a:r>
            <a:r>
              <a:rPr lang="en-US" altLang="zh-TW"/>
              <a:t>e</a:t>
            </a:r>
            <a:r>
              <a:rPr lang="zh-TW"/>
              <a:t> </a:t>
            </a:r>
            <a:r>
              <a:rPr lang="en-US" altLang="zh-TW" err="1"/>
              <a:t>sta</a:t>
            </a:r>
            <a:r>
              <a:rPr lang="zh-TW"/>
              <a:t>t</a:t>
            </a:r>
            <a:r>
              <a:rPr lang="en-US" altLang="zh-TW"/>
              <a:t>us</a:t>
            </a:r>
            <a:r>
              <a:rPr lang="zh-TW" altLang="en-US"/>
              <a:t> </a:t>
            </a:r>
            <a:r>
              <a:rPr lang="zh-TW"/>
              <a:t>of </a:t>
            </a:r>
            <a:r>
              <a:rPr lang="en-US" altLang="zh-TW"/>
              <a:t>y</a:t>
            </a:r>
            <a:r>
              <a:rPr lang="zh-TW"/>
              <a:t>ou</a:t>
            </a:r>
            <a:r>
              <a:rPr lang="en-US" altLang="zh-TW"/>
              <a:t>r</a:t>
            </a:r>
            <a:r>
              <a:rPr lang="zh-TW" altLang="en-US"/>
              <a:t> </a:t>
            </a:r>
            <a:r>
              <a:rPr lang="zh-TW"/>
              <a:t>N</a:t>
            </a:r>
            <a:r>
              <a:rPr lang="en-US" altLang="zh-TW"/>
              <a:t>AS</a:t>
            </a:r>
            <a:r>
              <a:rPr lang="zh-TW" altLang="en-US"/>
              <a:t> </a:t>
            </a:r>
            <a:r>
              <a:rPr lang="en-US" altLang="zh-TW"/>
              <a:t>sys</a:t>
            </a:r>
            <a:r>
              <a:rPr lang="zh-TW"/>
              <a:t>t</a:t>
            </a:r>
            <a:r>
              <a:rPr lang="en-US" altLang="zh-TW" err="1"/>
              <a:t>em</a:t>
            </a:r>
            <a:r>
              <a:rPr lang="zh-TW" altLang="en-US"/>
              <a:t> </a:t>
            </a:r>
            <a:r>
              <a:rPr lang="en-US" altLang="zh-TW"/>
              <a:t>an</a:t>
            </a:r>
            <a:r>
              <a:rPr lang="zh-TW"/>
              <a:t>d</a:t>
            </a:r>
            <a:r>
              <a:rPr lang="zh-TW" altLang="en-US"/>
              <a:t> </a:t>
            </a:r>
            <a:r>
              <a:rPr lang="zh-TW"/>
              <a:t>da</a:t>
            </a:r>
            <a:r>
              <a:rPr lang="en-US" altLang="zh-TW"/>
              <a:t>ta</a:t>
            </a:r>
            <a:r>
              <a:rPr lang="zh-TW" altLang="en-US"/>
              <a:t> </a:t>
            </a:r>
            <a:r>
              <a:rPr lang="en-US" altLang="zh-TW" err="1"/>
              <a:t>i</a:t>
            </a:r>
            <a:r>
              <a:rPr lang="zh-TW"/>
              <a:t>s r</a:t>
            </a:r>
            <a:r>
              <a:rPr lang="en-US" altLang="zh-TW"/>
              <a:t>e</a:t>
            </a:r>
            <a:r>
              <a:rPr lang="zh-TW"/>
              <a:t>c</a:t>
            </a:r>
            <a:r>
              <a:rPr lang="en-US" altLang="zh-TW" err="1"/>
              <a:t>orded</a:t>
            </a:r>
            <a:r>
              <a:rPr lang="zh-TW"/>
              <a:t>.</a:t>
            </a:r>
            <a:r>
              <a:rPr lang="zh-TW" altLang="en-US"/>
              <a:t> </a:t>
            </a:r>
            <a:r>
              <a:rPr lang="en-US" altLang="zh-TW"/>
              <a:t>If</a:t>
            </a:r>
            <a:r>
              <a:rPr lang="zh-TW" altLang="en-US"/>
              <a:t> </a:t>
            </a:r>
            <a:r>
              <a:rPr lang="en-US" altLang="zh-TW"/>
              <a:t>an</a:t>
            </a:r>
            <a:r>
              <a:rPr lang="zh-TW" altLang="en-US"/>
              <a:t> </a:t>
            </a:r>
            <a:r>
              <a:rPr lang="en-US" altLang="zh-TW"/>
              <a:t>un</a:t>
            </a:r>
            <a:r>
              <a:rPr lang="zh-TW"/>
              <a:t>e</a:t>
            </a:r>
            <a:r>
              <a:rPr lang="en-US" altLang="zh-TW"/>
              <a:t>x</a:t>
            </a:r>
            <a:r>
              <a:rPr lang="zh-TW"/>
              <a:t>pe</a:t>
            </a:r>
            <a:r>
              <a:rPr lang="en-US" altLang="zh-TW" err="1"/>
              <a:t>ct</a:t>
            </a:r>
            <a:r>
              <a:rPr lang="zh-TW"/>
              <a:t>ed </a:t>
            </a:r>
            <a:r>
              <a:rPr lang="en-US" altLang="zh-TW" err="1"/>
              <a:t>situa</a:t>
            </a:r>
            <a:r>
              <a:rPr lang="zh-TW"/>
              <a:t>t</a:t>
            </a:r>
            <a:r>
              <a:rPr lang="en-US" altLang="zh-TW"/>
              <a:t>ion</a:t>
            </a:r>
            <a:r>
              <a:rPr lang="zh-TW" altLang="en-US"/>
              <a:t> </a:t>
            </a:r>
            <a:r>
              <a:rPr lang="en-US" altLang="zh-TW"/>
              <a:t>a</a:t>
            </a:r>
            <a:r>
              <a:rPr lang="zh-TW"/>
              <a:t>r</a:t>
            </a:r>
            <a:r>
              <a:rPr lang="en-US" altLang="zh-TW" err="1"/>
              <a:t>ises</a:t>
            </a:r>
            <a:r>
              <a:rPr lang="zh-TW" altLang="en-US"/>
              <a:t> </a:t>
            </a:r>
            <a:r>
              <a:rPr lang="zh-TW"/>
              <a:t>o</a:t>
            </a:r>
            <a:r>
              <a:rPr lang="en-US" altLang="zh-TW"/>
              <a:t>n</a:t>
            </a:r>
            <a:r>
              <a:rPr lang="zh-TW" altLang="en-US"/>
              <a:t> </a:t>
            </a:r>
            <a:r>
              <a:rPr lang="en-US" altLang="zh-TW"/>
              <a:t>y</a:t>
            </a:r>
            <a:r>
              <a:rPr lang="zh-TW"/>
              <a:t>o</a:t>
            </a:r>
            <a:r>
              <a:rPr lang="en-US" altLang="zh-TW" err="1"/>
              <a:t>ur</a:t>
            </a:r>
            <a:r>
              <a:rPr lang="zh-TW"/>
              <a:t> </a:t>
            </a:r>
            <a:r>
              <a:rPr lang="en-US" altLang="zh-TW"/>
              <a:t>s</a:t>
            </a:r>
            <a:r>
              <a:rPr lang="zh-TW"/>
              <a:t>y</a:t>
            </a:r>
            <a:r>
              <a:rPr lang="en-US" altLang="zh-TW"/>
              <a:t>stem,</a:t>
            </a:r>
            <a:r>
              <a:rPr lang="zh-TW" altLang="en-US"/>
              <a:t> </a:t>
            </a:r>
            <a:r>
              <a:rPr lang="en-US" altLang="zh-TW"/>
              <a:t>you</a:t>
            </a:r>
            <a:r>
              <a:rPr lang="zh-TW" altLang="en-US"/>
              <a:t> </a:t>
            </a:r>
            <a:r>
              <a:rPr lang="en-US" altLang="zh-TW"/>
              <a:t>ca</a:t>
            </a:r>
            <a:r>
              <a:rPr lang="zh-TW"/>
              <a:t>n</a:t>
            </a:r>
            <a:r>
              <a:rPr lang="zh-TW" altLang="en-US"/>
              <a:t> </a:t>
            </a:r>
            <a:r>
              <a:rPr lang="en-US" altLang="zh-TW" err="1"/>
              <a:t>reve</a:t>
            </a:r>
            <a:r>
              <a:rPr lang="zh-TW"/>
              <a:t>r</a:t>
            </a:r>
            <a:r>
              <a:rPr lang="en-US" altLang="zh-TW"/>
              <a:t>t</a:t>
            </a:r>
            <a:r>
              <a:rPr lang="zh-TW" altLang="en-US"/>
              <a:t> </a:t>
            </a:r>
            <a:r>
              <a:rPr lang="en-US" altLang="zh-TW"/>
              <a:t>to</a:t>
            </a:r>
            <a:r>
              <a:rPr lang="zh-TW" altLang="en-US"/>
              <a:t> </a:t>
            </a:r>
            <a:r>
              <a:rPr lang="en-US" altLang="zh-TW"/>
              <a:t>t</a:t>
            </a:r>
            <a:r>
              <a:rPr lang="zh-TW"/>
              <a:t>he </a:t>
            </a:r>
            <a:r>
              <a:rPr lang="en-US" altLang="zh-TW"/>
              <a:t>state</a:t>
            </a:r>
            <a:r>
              <a:rPr lang="zh-TW" altLang="en-US"/>
              <a:t> </a:t>
            </a:r>
            <a:r>
              <a:rPr lang="en-US" altLang="zh-TW"/>
              <a:t>recorded</a:t>
            </a:r>
            <a:r>
              <a:rPr lang="zh-TW" altLang="en-US"/>
              <a:t> </a:t>
            </a:r>
            <a:r>
              <a:rPr lang="en-US" altLang="zh-TW"/>
              <a:t>by</a:t>
            </a:r>
            <a:r>
              <a:rPr lang="zh-TW" altLang="en-US"/>
              <a:t> </a:t>
            </a:r>
            <a:r>
              <a:rPr lang="en-US" altLang="zh-TW"/>
              <a:t>a</a:t>
            </a:r>
            <a:r>
              <a:rPr lang="zh-TW" altLang="en-US"/>
              <a:t> </a:t>
            </a:r>
            <a:r>
              <a:rPr lang="en-US" altLang="zh-TW"/>
              <a:t>s</a:t>
            </a:r>
            <a:r>
              <a:rPr lang="zh-TW"/>
              <a:t>na</a:t>
            </a:r>
            <a:r>
              <a:rPr lang="en-US" altLang="zh-TW"/>
              <a:t>p</a:t>
            </a:r>
            <a:r>
              <a:rPr lang="zh-TW"/>
              <a:t>s</a:t>
            </a:r>
            <a:r>
              <a:rPr lang="en-US" altLang="zh-TW"/>
              <a:t>hot.</a:t>
            </a:r>
            <a:r>
              <a:rPr lang="zh-TW"/>
              <a:t> </a:t>
            </a:r>
            <a:r>
              <a:rPr lang="en-US" altLang="zh-TW"/>
              <a:t>Wi</a:t>
            </a:r>
            <a:r>
              <a:rPr lang="zh-TW"/>
              <a:t>t</a:t>
            </a:r>
            <a:r>
              <a:rPr lang="en-US" altLang="zh-TW"/>
              <a:t>h</a:t>
            </a:r>
            <a:r>
              <a:rPr lang="zh-TW" altLang="en-US"/>
              <a:t> </a:t>
            </a:r>
            <a:r>
              <a:rPr lang="en-US" altLang="zh-TW"/>
              <a:t>g</a:t>
            </a:r>
            <a:r>
              <a:rPr lang="zh-TW"/>
              <a:t>re</a:t>
            </a:r>
            <a:r>
              <a:rPr lang="en-US" altLang="zh-TW"/>
              <a:t>a</a:t>
            </a:r>
            <a:r>
              <a:rPr lang="zh-TW"/>
              <a:t>te</a:t>
            </a:r>
            <a:r>
              <a:rPr lang="en-US" altLang="zh-TW"/>
              <a:t>r</a:t>
            </a:r>
            <a:r>
              <a:rPr lang="zh-TW" altLang="en-US"/>
              <a:t> </a:t>
            </a:r>
            <a:r>
              <a:rPr lang="en-US" altLang="zh-TW"/>
              <a:t>space-</a:t>
            </a:r>
            <a:r>
              <a:rPr lang="en-US" altLang="zh-TW" err="1"/>
              <a:t>efficien</a:t>
            </a:r>
            <a:r>
              <a:rPr lang="zh-TW"/>
              <a:t>c</a:t>
            </a:r>
            <a:r>
              <a:rPr lang="en-US" altLang="zh-TW"/>
              <a:t>y</a:t>
            </a:r>
            <a:r>
              <a:rPr lang="zh-TW" altLang="en-US"/>
              <a:t> </a:t>
            </a:r>
            <a:r>
              <a:rPr lang="zh-TW"/>
              <a:t>and</a:t>
            </a:r>
            <a:r>
              <a:rPr lang="zh-TW" altLang="en-US"/>
              <a:t> </a:t>
            </a:r>
            <a:r>
              <a:rPr lang="en-US" altLang="zh-TW" err="1"/>
              <a:t>flexibil</a:t>
            </a:r>
            <a:r>
              <a:rPr lang="zh-TW"/>
              <a:t>i</a:t>
            </a:r>
            <a:r>
              <a:rPr lang="en-US" altLang="zh-TW"/>
              <a:t>ty</a:t>
            </a:r>
            <a:r>
              <a:rPr lang="zh-TW" altLang="en-US"/>
              <a:t> </a:t>
            </a:r>
            <a:r>
              <a:rPr lang="zh-TW"/>
              <a:t>c</a:t>
            </a:r>
            <a:r>
              <a:rPr lang="en-US" altLang="zh-TW" err="1"/>
              <a:t>omp</a:t>
            </a:r>
            <a:r>
              <a:rPr lang="zh-TW"/>
              <a:t>a</a:t>
            </a:r>
            <a:r>
              <a:rPr lang="en-US" altLang="zh-TW"/>
              <a:t>red</a:t>
            </a:r>
            <a:r>
              <a:rPr lang="zh-TW" altLang="en-US"/>
              <a:t> </a:t>
            </a:r>
            <a:r>
              <a:rPr lang="en-US" altLang="zh-TW"/>
              <a:t>to</a:t>
            </a:r>
            <a:r>
              <a:rPr lang="zh-TW" altLang="en-US"/>
              <a:t> </a:t>
            </a:r>
            <a:r>
              <a:rPr lang="zh-TW"/>
              <a:t>t</a:t>
            </a:r>
            <a:r>
              <a:rPr lang="en-US" altLang="zh-TW"/>
              <a:t>rad</a:t>
            </a:r>
            <a:r>
              <a:rPr lang="zh-TW"/>
              <a:t>it</a:t>
            </a:r>
            <a:r>
              <a:rPr lang="en-US" altLang="zh-TW" err="1"/>
              <a:t>ional</a:t>
            </a:r>
            <a:r>
              <a:rPr lang="zh-TW" altLang="en-US"/>
              <a:t> </a:t>
            </a:r>
            <a:r>
              <a:rPr lang="en-US" altLang="zh-TW"/>
              <a:t>b</a:t>
            </a:r>
            <a:r>
              <a:rPr lang="zh-TW"/>
              <a:t>a</a:t>
            </a:r>
            <a:r>
              <a:rPr lang="en-US" altLang="zh-TW" err="1"/>
              <a:t>cku</a:t>
            </a:r>
            <a:r>
              <a:rPr lang="zh-TW"/>
              <a:t>p</a:t>
            </a:r>
            <a:r>
              <a:rPr lang="zh-TW" altLang="en-US"/>
              <a:t> </a:t>
            </a:r>
            <a:r>
              <a:rPr lang="en-US" altLang="zh-TW"/>
              <a:t>meth</a:t>
            </a:r>
            <a:r>
              <a:rPr lang="zh-TW"/>
              <a:t>o</a:t>
            </a:r>
            <a:r>
              <a:rPr lang="en-US" altLang="zh-TW"/>
              <a:t>d</a:t>
            </a:r>
            <a:r>
              <a:rPr lang="zh-TW"/>
              <a:t>s</a:t>
            </a:r>
            <a:r>
              <a:rPr lang="en-US" altLang="zh-TW"/>
              <a:t>,</a:t>
            </a:r>
            <a:r>
              <a:rPr lang="zh-TW"/>
              <a:t> </a:t>
            </a:r>
            <a:r>
              <a:rPr lang="en-US" altLang="zh-TW"/>
              <a:t>s</a:t>
            </a:r>
            <a:r>
              <a:rPr lang="zh-TW"/>
              <a:t>n</a:t>
            </a:r>
            <a:r>
              <a:rPr lang="en-US" altLang="zh-TW" err="1"/>
              <a:t>apshots</a:t>
            </a:r>
            <a:r>
              <a:rPr lang="zh-TW" altLang="en-US"/>
              <a:t> </a:t>
            </a:r>
            <a:r>
              <a:rPr lang="zh-TW"/>
              <a:t>a</a:t>
            </a:r>
            <a:r>
              <a:rPr lang="en-US" altLang="zh-TW"/>
              <a:t>r</a:t>
            </a:r>
            <a:r>
              <a:rPr lang="zh-TW"/>
              <a:t>e the </a:t>
            </a:r>
            <a:r>
              <a:rPr lang="en-US" altLang="zh-TW"/>
              <a:t>b</a:t>
            </a:r>
            <a:r>
              <a:rPr lang="zh-TW"/>
              <a:t>e</a:t>
            </a:r>
            <a:r>
              <a:rPr lang="en-US" altLang="zh-TW"/>
              <a:t>s</a:t>
            </a:r>
            <a:r>
              <a:rPr lang="zh-TW"/>
              <a:t>t wa</a:t>
            </a:r>
            <a:r>
              <a:rPr lang="en-US" altLang="zh-TW"/>
              <a:t>y</a:t>
            </a:r>
            <a:r>
              <a:rPr lang="zh-TW" altLang="en-US"/>
              <a:t> </a:t>
            </a:r>
            <a:r>
              <a:rPr lang="zh-TW"/>
              <a:t>to</a:t>
            </a:r>
            <a:r>
              <a:rPr lang="zh-TW" altLang="en-US"/>
              <a:t> </a:t>
            </a:r>
            <a:r>
              <a:rPr lang="en-US" altLang="zh-TW"/>
              <a:t>p</a:t>
            </a:r>
            <a:r>
              <a:rPr lang="zh-TW"/>
              <a:t>r</a:t>
            </a:r>
            <a:r>
              <a:rPr lang="en-US" altLang="zh-TW" err="1"/>
              <a:t>ot</a:t>
            </a:r>
            <a:r>
              <a:rPr lang="zh-TW"/>
              <a:t>e</a:t>
            </a:r>
            <a:r>
              <a:rPr lang="en-US" altLang="zh-TW"/>
              <a:t>c</a:t>
            </a:r>
            <a:r>
              <a:rPr lang="zh-TW"/>
              <a:t>t</a:t>
            </a:r>
            <a:r>
              <a:rPr lang="zh-TW" altLang="en-US"/>
              <a:t> </a:t>
            </a:r>
            <a:r>
              <a:rPr lang="en-US" altLang="zh-TW"/>
              <a:t>y</a:t>
            </a:r>
            <a:r>
              <a:rPr lang="zh-TW"/>
              <a:t>ou</a:t>
            </a:r>
            <a:r>
              <a:rPr lang="en-US" altLang="zh-TW"/>
              <a:t>r</a:t>
            </a:r>
            <a:r>
              <a:rPr lang="zh-TW" altLang="en-US"/>
              <a:t> </a:t>
            </a:r>
            <a:r>
              <a:rPr lang="en-US" altLang="zh-TW"/>
              <a:t>files</a:t>
            </a:r>
            <a:r>
              <a:rPr lang="zh-TW" altLang="en-US"/>
              <a:t> </a:t>
            </a:r>
            <a:r>
              <a:rPr lang="en-US" altLang="zh-TW"/>
              <a:t>and</a:t>
            </a:r>
            <a:r>
              <a:rPr lang="zh-TW" altLang="en-US"/>
              <a:t> </a:t>
            </a:r>
            <a:r>
              <a:rPr lang="en-US" altLang="zh-TW"/>
              <a:t>d</a:t>
            </a:r>
            <a:r>
              <a:rPr lang="zh-TW"/>
              <a:t>at</a:t>
            </a:r>
            <a:r>
              <a:rPr lang="en-US" altLang="zh-TW"/>
              <a:t>a</a:t>
            </a:r>
            <a:r>
              <a:rPr lang="zh-TW"/>
              <a:t>.</a:t>
            </a:r>
          </a:p>
          <a:p>
            <a:pPr>
              <a:buNone/>
            </a:pPr>
            <a:endParaRPr lang="zh-TW"/>
          </a:p>
        </p:txBody>
      </p:sp>
    </p:spTree>
    <p:extLst>
      <p:ext uri="{BB962C8B-B14F-4D97-AF65-F5344CB8AC3E}">
        <p14:creationId xmlns:p14="http://schemas.microsoft.com/office/powerpoint/2010/main" val="3047313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af-ZA" dirty="0"/>
              <a:t>TS-433</a:t>
            </a:r>
            <a:r>
              <a:rPr lang="zh-TW" altLang="af-ZA" dirty="0"/>
              <a:t>內建</a:t>
            </a:r>
            <a:r>
              <a:rPr lang="af-ZA" dirty="0"/>
              <a:t>4GB</a:t>
            </a:r>
            <a:r>
              <a:rPr lang="zh-TW" altLang="af-ZA" dirty="0"/>
              <a:t>記憶體，因此可支援高達256張資料快照備份，除了支援檔案的快照層級外，更可以支援區塊層級，資料保護範圍更全面</a:t>
            </a:r>
            <a:endParaRPr lang="en-US" altLang="zh-TW" dirty="0"/>
          </a:p>
          <a:p>
            <a:pPr marL="0" lvl="0" indent="0">
              <a:spcBef>
                <a:spcPts val="0"/>
              </a:spcBef>
              <a:spcAft>
                <a:spcPts val="0"/>
              </a:spcAft>
              <a:buNone/>
            </a:pPr>
            <a:endParaRPr lang="en-US" altLang="zh-TW" dirty="0"/>
          </a:p>
          <a:p>
            <a:pPr marL="0" lvl="0" indent="0">
              <a:spcBef>
                <a:spcPts val="0"/>
              </a:spcBef>
              <a:spcAft>
                <a:spcPts val="0"/>
              </a:spcAft>
              <a:buNone/>
            </a:pPr>
            <a:r>
              <a:rPr lang="en-US" altLang="zh-TW" dirty="0"/>
              <a:t>TS-433 has a built-in 4GB memory to support up to 256 data snapshot backups. In addition to supporting the snapshot level of files, it can also support the block level, and the data protection scope is more comprehensive.</a:t>
            </a:r>
            <a:endParaRPr lang="zh-TW" altLang="en-US" dirty="0"/>
          </a:p>
        </p:txBody>
      </p:sp>
      <p:sp>
        <p:nvSpPr>
          <p:cNvPr id="246" name="Shape 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3265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0" indent="0">
              <a:lnSpc>
                <a:spcPct val="130000"/>
              </a:lnSpc>
              <a:spcBef>
                <a:spcPts val="600"/>
              </a:spcBef>
              <a:buNone/>
            </a:pPr>
            <a:r>
              <a:rPr lang="en-US">
                <a:latin typeface="Calibri"/>
                <a:cs typeface="Calibri"/>
              </a:rPr>
              <a:t>NAS</a:t>
            </a:r>
            <a:r>
              <a:rPr lang="zh-CN" altLang="en-US">
                <a:latin typeface="Calibri"/>
                <a:cs typeface="Calibri"/>
              </a:rPr>
              <a:t>資料儲存的基底，就是儲存寶貴資料的磁碟，除了注重備分外，長時間使用後的磁碟健康度也是會隨著時間遞減，這時就有個好幫手，可透過</a:t>
            </a:r>
            <a:r>
              <a:rPr lang="en-US" altLang="zh-TW"/>
              <a:t>ULINK</a:t>
            </a:r>
            <a:r>
              <a:rPr lang="zh-TW"/>
              <a:t>雲端的智能磁碟健康分析的</a:t>
            </a:r>
            <a:r>
              <a:rPr lang="en-US" altLang="zh-TW"/>
              <a:t>DA</a:t>
            </a:r>
            <a:r>
              <a:rPr lang="zh-TW"/>
              <a:t> </a:t>
            </a:r>
            <a:r>
              <a:rPr lang="en-US" altLang="zh-TW"/>
              <a:t>Drive</a:t>
            </a:r>
            <a:r>
              <a:rPr lang="zh-TW"/>
              <a:t> </a:t>
            </a:r>
            <a:r>
              <a:rPr lang="en-US" altLang="zh-TW"/>
              <a:t>Analyzer</a:t>
            </a:r>
            <a:r>
              <a:rPr lang="zh-TW"/>
              <a:t>來進行磁碟的故障預測，可及早預測出即將故障的磁碟，讓我們可以及早的進行因應，確保資料不致遺失。另</a:t>
            </a:r>
            <a:r>
              <a:rPr lang="zh-TW" altLang="en-US"/>
              <a:t>外</a:t>
            </a:r>
            <a:r>
              <a:rPr lang="zh-TW" b="1"/>
              <a:t>每台N</a:t>
            </a:r>
            <a:r>
              <a:rPr lang="en-US" b="1"/>
              <a:t>AS</a:t>
            </a:r>
            <a:r>
              <a:rPr lang="zh-TW" b="1"/>
              <a:t>可免費進行</a:t>
            </a:r>
            <a:r>
              <a:rPr lang="en-US" b="1"/>
              <a:t>1</a:t>
            </a:r>
            <a:r>
              <a:rPr lang="zh-TW" b="1"/>
              <a:t>個磁碟預測，更可以付費訂閱額外的磁碟加強防護力</a:t>
            </a:r>
            <a:endParaRPr lang="zh-TW"/>
          </a:p>
          <a:p>
            <a:pPr>
              <a:buNone/>
            </a:pPr>
            <a:r>
              <a:rPr lang="en-US"/>
              <a:t>The</a:t>
            </a:r>
            <a:r>
              <a:rPr lang="en-US" dirty="0"/>
              <a:t> </a:t>
            </a:r>
            <a:r>
              <a:rPr lang="en-US"/>
              <a:t>most</a:t>
            </a:r>
            <a:r>
              <a:rPr lang="en-US" dirty="0"/>
              <a:t> </a:t>
            </a:r>
            <a:r>
              <a:rPr lang="en-US"/>
              <a:t>valuable</a:t>
            </a:r>
            <a:r>
              <a:rPr lang="en-US" dirty="0"/>
              <a:t> is </a:t>
            </a:r>
            <a:r>
              <a:rPr lang="en-US"/>
              <a:t>the</a:t>
            </a:r>
            <a:r>
              <a:rPr lang="en-US" dirty="0"/>
              <a:t> Disk o</a:t>
            </a:r>
            <a:r>
              <a:rPr lang="en-US"/>
              <a:t>n</a:t>
            </a:r>
            <a:r>
              <a:rPr lang="en-US" dirty="0"/>
              <a:t> the NAS</a:t>
            </a:r>
            <a:r>
              <a:rPr lang="en-US"/>
              <a:t>.</a:t>
            </a:r>
            <a:r>
              <a:rPr lang="en-US" dirty="0"/>
              <a:t> I</a:t>
            </a:r>
            <a:r>
              <a:rPr lang="en-US"/>
              <a:t>n</a:t>
            </a:r>
            <a:r>
              <a:rPr lang="en-US" dirty="0"/>
              <a:t> addition t</a:t>
            </a:r>
            <a:r>
              <a:rPr lang="en-US"/>
              <a:t>o</a:t>
            </a:r>
            <a:r>
              <a:rPr lang="en-US" dirty="0"/>
              <a:t> focusing o</a:t>
            </a:r>
            <a:r>
              <a:rPr lang="en-US"/>
              <a:t>n</a:t>
            </a:r>
            <a:r>
              <a:rPr lang="en-US" dirty="0"/>
              <a:t> backup, the Disk's health after long-term use will decrease over time</a:t>
            </a:r>
            <a:r>
              <a:rPr lang="en-US"/>
              <a:t>.</a:t>
            </a:r>
            <a:r>
              <a:rPr lang="en-US" dirty="0"/>
              <a:t> A</a:t>
            </a:r>
            <a:r>
              <a:rPr lang="en-US"/>
              <a:t>t</a:t>
            </a:r>
            <a:r>
              <a:rPr lang="en-US" dirty="0"/>
              <a:t> this time, there i</a:t>
            </a:r>
            <a:r>
              <a:rPr lang="en-US"/>
              <a:t>s</a:t>
            </a:r>
            <a:r>
              <a:rPr lang="en-US" dirty="0"/>
              <a:t> </a:t>
            </a:r>
            <a:r>
              <a:rPr lang="en-US"/>
              <a:t>a</a:t>
            </a:r>
            <a:r>
              <a:rPr lang="en-US" dirty="0"/>
              <a:t> good helper</a:t>
            </a:r>
            <a:r>
              <a:rPr lang="en-US"/>
              <a:t>.</a:t>
            </a:r>
            <a:r>
              <a:rPr lang="en-US" dirty="0"/>
              <a:t> You can use the A</a:t>
            </a:r>
            <a:r>
              <a:rPr lang="en-US"/>
              <a:t>I</a:t>
            </a:r>
            <a:r>
              <a:rPr lang="en-US" dirty="0"/>
              <a:t> disk Health analysis tool b</a:t>
            </a:r>
            <a:r>
              <a:rPr lang="en-US"/>
              <a:t>y</a:t>
            </a:r>
            <a:r>
              <a:rPr lang="en-US" dirty="0"/>
              <a:t> ULINK cloud</a:t>
            </a:r>
            <a:r>
              <a:rPr lang="en-US"/>
              <a:t>.</a:t>
            </a:r>
            <a:r>
              <a:rPr lang="en-US" dirty="0"/>
              <a:t> The D</a:t>
            </a:r>
            <a:r>
              <a:rPr lang="en-US"/>
              <a:t>A</a:t>
            </a:r>
            <a:r>
              <a:rPr lang="en-US" dirty="0"/>
              <a:t> Drive Analyzer for disk health analysis can predict the failure o</a:t>
            </a:r>
            <a:r>
              <a:rPr lang="en-US"/>
              <a:t>f</a:t>
            </a:r>
            <a:r>
              <a:rPr lang="en-US" dirty="0"/>
              <a:t> the Disk, </a:t>
            </a:r>
            <a:r>
              <a:rPr lang="en-US"/>
              <a:t>which</a:t>
            </a:r>
            <a:r>
              <a:rPr lang="en-US" dirty="0"/>
              <a:t> </a:t>
            </a:r>
            <a:r>
              <a:rPr lang="en-US"/>
              <a:t>can</a:t>
            </a:r>
            <a:r>
              <a:rPr lang="en-US" dirty="0"/>
              <a:t> </a:t>
            </a:r>
            <a:r>
              <a:rPr lang="en-US"/>
              <a:t>predict</a:t>
            </a:r>
            <a:r>
              <a:rPr lang="en-US" dirty="0"/>
              <a:t> </a:t>
            </a:r>
            <a:r>
              <a:rPr lang="en-US"/>
              <a:t>the</a:t>
            </a:r>
            <a:r>
              <a:rPr lang="en-US" dirty="0"/>
              <a:t> Disk </a:t>
            </a:r>
            <a:r>
              <a:rPr lang="en-US"/>
              <a:t>that</a:t>
            </a:r>
            <a:r>
              <a:rPr lang="en-US" dirty="0"/>
              <a:t> </a:t>
            </a:r>
            <a:r>
              <a:rPr lang="en-US"/>
              <a:t>is</a:t>
            </a:r>
            <a:r>
              <a:rPr lang="en-US" dirty="0"/>
              <a:t> </a:t>
            </a:r>
            <a:r>
              <a:rPr lang="en-US"/>
              <a:t>about</a:t>
            </a:r>
            <a:r>
              <a:rPr lang="en-US" dirty="0"/>
              <a:t> </a:t>
            </a:r>
            <a:r>
              <a:rPr lang="en-US"/>
              <a:t>to</a:t>
            </a:r>
            <a:r>
              <a:rPr lang="en-US" dirty="0"/>
              <a:t> </a:t>
            </a:r>
            <a:r>
              <a:rPr lang="en-US"/>
              <a:t>fail</a:t>
            </a:r>
            <a:r>
              <a:rPr lang="en-US" dirty="0"/>
              <a:t> </a:t>
            </a:r>
            <a:r>
              <a:rPr lang="en-US"/>
              <a:t>as</a:t>
            </a:r>
            <a:r>
              <a:rPr lang="en-US" dirty="0"/>
              <a:t> </a:t>
            </a:r>
            <a:r>
              <a:rPr lang="en-US"/>
              <a:t>soon</a:t>
            </a:r>
            <a:r>
              <a:rPr lang="en-US" dirty="0"/>
              <a:t> </a:t>
            </a:r>
            <a:r>
              <a:rPr lang="en-US"/>
              <a:t>as</a:t>
            </a:r>
            <a:r>
              <a:rPr lang="en-US" dirty="0"/>
              <a:t> </a:t>
            </a:r>
            <a:r>
              <a:rPr lang="en-US"/>
              <a:t>possible</a:t>
            </a:r>
            <a:r>
              <a:rPr lang="en-US" dirty="0"/>
              <a:t> so that we can prepare the solution early </a:t>
            </a:r>
            <a:r>
              <a:rPr lang="en-US"/>
              <a:t>to</a:t>
            </a:r>
            <a:r>
              <a:rPr lang="en-US" dirty="0"/>
              <a:t> </a:t>
            </a:r>
            <a:r>
              <a:rPr lang="en-US"/>
              <a:t>ensure</a:t>
            </a:r>
            <a:r>
              <a:rPr lang="en-US" dirty="0"/>
              <a:t> </a:t>
            </a:r>
            <a:r>
              <a:rPr lang="en-US"/>
              <a:t>that</a:t>
            </a:r>
            <a:r>
              <a:rPr lang="en-US" dirty="0"/>
              <a:t> </a:t>
            </a:r>
            <a:r>
              <a:rPr lang="en-US"/>
              <a:t>data</a:t>
            </a:r>
            <a:r>
              <a:rPr lang="en-US" dirty="0"/>
              <a:t> won't b</a:t>
            </a:r>
            <a:r>
              <a:rPr lang="en-US"/>
              <a:t>e</a:t>
            </a:r>
            <a:r>
              <a:rPr lang="en-US" dirty="0"/>
              <a:t> lost</a:t>
            </a:r>
            <a:r>
              <a:rPr lang="en-US"/>
              <a:t>.</a:t>
            </a:r>
            <a:r>
              <a:rPr lang="en-US" dirty="0"/>
              <a:t> </a:t>
            </a:r>
            <a:r>
              <a:rPr lang="en-US"/>
              <a:t>Each NAS can perform one disk prediction for free, and you can also pay to subscribe to enhance protection for all Disk.</a:t>
            </a:r>
            <a:endParaRPr lang="zh-TW" altLang="en-US"/>
          </a:p>
        </p:txBody>
      </p:sp>
    </p:spTree>
    <p:extLst>
      <p:ext uri="{BB962C8B-B14F-4D97-AF65-F5344CB8AC3E}">
        <p14:creationId xmlns:p14="http://schemas.microsoft.com/office/powerpoint/2010/main" val="2029286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cf1c6ddcaf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cf1c6ddcaf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TW" dirty="0" err="1"/>
              <a:t>QuFTP</a:t>
            </a:r>
            <a:r>
              <a:rPr lang="en-US" altLang="zh-TW" dirty="0"/>
              <a:t> Service </a:t>
            </a:r>
            <a:r>
              <a:rPr lang="zh-TW" altLang="en-US" dirty="0"/>
              <a:t>是專為 </a:t>
            </a:r>
            <a:r>
              <a:rPr lang="en-US" altLang="zh-TW" dirty="0"/>
              <a:t>FTP </a:t>
            </a:r>
            <a:r>
              <a:rPr lang="zh-TW" altLang="en-US" dirty="0"/>
              <a:t>傳輸推出的一站式管理 </a:t>
            </a:r>
            <a:r>
              <a:rPr lang="en-US" altLang="zh-TW" dirty="0"/>
              <a:t>App</a:t>
            </a:r>
            <a:r>
              <a:rPr lang="zh-TW" altLang="en-US" dirty="0"/>
              <a:t>，提供直覺式的介面，讓您輕鬆實現跨團隊成員間的 </a:t>
            </a:r>
            <a:r>
              <a:rPr lang="en-US" altLang="zh-TW" dirty="0"/>
              <a:t>FTP </a:t>
            </a:r>
            <a:r>
              <a:rPr lang="zh-TW" altLang="en-US" dirty="0"/>
              <a:t>檔案交換與分享，並透過彈性權限管理，落實安全檔案傳輸。</a:t>
            </a:r>
            <a:endParaRPr lang="en-US" altLang="zh-TW" dirty="0"/>
          </a:p>
          <a:p>
            <a:pPr marL="0" lvl="0" indent="0" algn="l" rtl="0">
              <a:spcBef>
                <a:spcPts val="0"/>
              </a:spcBef>
              <a:spcAft>
                <a:spcPts val="0"/>
              </a:spcAft>
              <a:buNone/>
            </a:pPr>
            <a:r>
              <a:rPr lang="en-US" altLang="zh-TW" dirty="0" err="1"/>
              <a:t>QuFTP</a:t>
            </a:r>
            <a:r>
              <a:rPr lang="en-US" altLang="zh-TW" dirty="0"/>
              <a:t> Service consolidates all FTP related activities into a single App. With its user-friendly interface and detailed permissions settings, </a:t>
            </a:r>
            <a:r>
              <a:rPr lang="en-US" altLang="zh-TW" dirty="0" err="1"/>
              <a:t>QuFTP</a:t>
            </a:r>
            <a:r>
              <a:rPr lang="en-US" altLang="zh-TW" dirty="0"/>
              <a:t> Service leverages FTP’s efficiency with high security and easy management.</a:t>
            </a:r>
          </a:p>
          <a:p>
            <a:pPr marL="0" lvl="0" indent="0" algn="l" rtl="0">
              <a:spcBef>
                <a:spcPts val="0"/>
              </a:spcBef>
              <a:spcAft>
                <a:spcPts val="0"/>
              </a:spcAft>
              <a:buNone/>
            </a:pPr>
            <a:endParaRPr lang="zh-TW"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zh-CN" altLang="en-US" dirty="0"/>
              <a:t>資安是個重要的議題，</a:t>
            </a:r>
            <a:r>
              <a:rPr lang="en-US" altLang="zh-TW" dirty="0"/>
              <a:t>QNAP</a:t>
            </a:r>
            <a:r>
              <a:rPr lang="zh-CN" altLang="en-US" dirty="0"/>
              <a:t>的</a:t>
            </a:r>
            <a:r>
              <a:rPr lang="en-US" altLang="zh-TW" dirty="0"/>
              <a:t>Malware Remover</a:t>
            </a:r>
            <a:r>
              <a:rPr lang="zh-CN" altLang="en-US" dirty="0"/>
              <a:t>可以自動掃描</a:t>
            </a:r>
            <a:r>
              <a:rPr lang="en-US" altLang="zh-TW" dirty="0"/>
              <a:t>NAS</a:t>
            </a:r>
            <a:r>
              <a:rPr lang="zh-CN" altLang="en-US" dirty="0"/>
              <a:t>防範惡意軟體，若有受到感染的檔案，可立即清除。</a:t>
            </a:r>
            <a:endParaRPr lang="en-US" altLang="zh-TW" dirty="0"/>
          </a:p>
          <a:p>
            <a:pPr>
              <a:buNone/>
            </a:pPr>
            <a:r>
              <a:rPr lang="en-US" altLang="zh-TW" dirty="0" err="1"/>
              <a:t>QuFirewall</a:t>
            </a:r>
            <a:r>
              <a:rPr lang="zh-CN" altLang="en-US" dirty="0"/>
              <a:t>可保護</a:t>
            </a:r>
            <a:r>
              <a:rPr lang="en-US" altLang="zh-TW" dirty="0"/>
              <a:t>NAS</a:t>
            </a:r>
            <a:r>
              <a:rPr lang="zh-CN" altLang="en-US" dirty="0"/>
              <a:t>免受外部攻擊，可自行設定允許或不允許訪問的規則，時接收防火牆事件通知，安全狀況即時掌握</a:t>
            </a:r>
            <a:endParaRPr lang="en-US" altLang="zh-TW" dirty="0"/>
          </a:p>
          <a:p>
            <a:pPr>
              <a:buNone/>
            </a:pPr>
            <a:r>
              <a:rPr lang="en-US" altLang="zh-TW" dirty="0" err="1"/>
              <a:t>QuFirewall</a:t>
            </a:r>
            <a:r>
              <a:rPr lang="zh-CN" altLang="en-US" dirty="0"/>
              <a:t>就像一個門鎖，</a:t>
            </a:r>
            <a:r>
              <a:rPr lang="en-US" altLang="zh-TW" dirty="0"/>
              <a:t>Malware Remover</a:t>
            </a:r>
            <a:r>
              <a:rPr lang="zh-CN" altLang="en-US" dirty="0"/>
              <a:t>就像家裡的保全，雙重防護您的</a:t>
            </a:r>
            <a:r>
              <a:rPr lang="en-US" altLang="zh-TW" dirty="0"/>
              <a:t>NAS</a:t>
            </a:r>
            <a:endParaRPr lang="en-US" altLang="zh-CN" dirty="0"/>
          </a:p>
          <a:p>
            <a:pPr>
              <a:buNone/>
            </a:pPr>
            <a:r>
              <a:rPr lang="zh-CN" altLang="zh-TW" dirty="0"/>
              <a:t>Data security is an important issue. QNAP's Malware Remover can automatically scan the NAS to prevent malicious </a:t>
            </a:r>
            <a:r>
              <a:rPr lang="zh-CN" altLang="zh-TW"/>
              <a:t>software</a:t>
            </a:r>
            <a:r>
              <a:rPr lang="zh-CN" altLang="zh-TW" dirty="0"/>
              <a:t>. If there are infected files, they can be removed immediately.</a:t>
            </a:r>
          </a:p>
          <a:p>
            <a:pPr>
              <a:buNone/>
            </a:pPr>
            <a:r>
              <a:rPr lang="zh-CN" altLang="zh-TW" dirty="0"/>
              <a:t>Qufirewall can protect the NAS from external attacks. You can set your own permission settings, and you will instantly receive firewall notifications o</a:t>
            </a:r>
            <a:r>
              <a:rPr lang="en-US" altLang="zh-CN" dirty="0"/>
              <a:t>f</a:t>
            </a:r>
            <a:r>
              <a:rPr lang="zh-CN" altLang="en-US" dirty="0"/>
              <a:t> </a:t>
            </a:r>
            <a:r>
              <a:rPr lang="en-US" altLang="zh-CN" dirty="0"/>
              <a:t>r</a:t>
            </a:r>
            <a:r>
              <a:rPr lang="zh-CN" altLang="zh-TW" dirty="0"/>
              <a:t>eal-time monitoring of security status.</a:t>
            </a:r>
          </a:p>
          <a:p>
            <a:pPr>
              <a:buNone/>
            </a:pPr>
            <a:r>
              <a:rPr lang="zh-CN" altLang="zh-TW" dirty="0"/>
              <a:t>QuFirewall is like a door lock, and Malware Remover is like a security guard of the building, those apps keep your NAS </a:t>
            </a:r>
            <a:r>
              <a:rPr lang="en-US" altLang="zh-CN" dirty="0"/>
              <a:t>as</a:t>
            </a:r>
            <a:r>
              <a:rPr lang="zh-CN" altLang="en-US" dirty="0"/>
              <a:t> </a:t>
            </a:r>
            <a:r>
              <a:rPr lang="zh-CN" altLang="zh-TW" dirty="0"/>
              <a:t>safe</a:t>
            </a:r>
            <a:r>
              <a:rPr lang="zh-CN" altLang="en-US" dirty="0"/>
              <a:t> </a:t>
            </a:r>
            <a:r>
              <a:rPr lang="en-US" altLang="zh-CN" dirty="0"/>
              <a:t>as</a:t>
            </a:r>
            <a:r>
              <a:rPr lang="zh-CN" altLang="en-US" dirty="0"/>
              <a:t> </a:t>
            </a:r>
            <a:r>
              <a:rPr lang="en-US" altLang="zh-CN" dirty="0"/>
              <a:t>houses</a:t>
            </a:r>
            <a:r>
              <a:rPr lang="zh-CN" altLang="zh-TW" dirty="0"/>
              <a:t>.</a:t>
            </a:r>
            <a:r>
              <a:rPr lang="zh-CN" altLang="en-US" dirty="0"/>
              <a:t> </a:t>
            </a:r>
            <a:endParaRPr lang="en-US" altLang="zh-CN" dirty="0"/>
          </a:p>
          <a:p>
            <a:pPr>
              <a:buNone/>
            </a:pPr>
            <a:endParaRPr lang="en-US" altLang="zh-CN" dirty="0"/>
          </a:p>
        </p:txBody>
      </p:sp>
    </p:spTree>
    <p:extLst>
      <p:ext uri="{BB962C8B-B14F-4D97-AF65-F5344CB8AC3E}">
        <p14:creationId xmlns:p14="http://schemas.microsoft.com/office/powerpoint/2010/main" val="875431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r>
              <a:rPr lang="zh-TW" altLang="en-US"/>
              <a:t>網路儲存與串流傳輸的瓶頸在於網路頻寬，</a:t>
            </a:r>
            <a:r>
              <a:rPr lang="zh-TW" altLang="en-US" dirty="0"/>
              <a:t>一般</a:t>
            </a:r>
            <a:r>
              <a:rPr lang="en-US" altLang="zh-TW" dirty="0"/>
              <a:t>1GbE</a:t>
            </a:r>
            <a:r>
              <a:rPr lang="zh-TW" altLang="en-US"/>
              <a:t>網路速度已經滿足不了對資料傳輸效率有著更高</a:t>
            </a:r>
            <a:r>
              <a:rPr lang="zh-TW" altLang="en-US" dirty="0"/>
              <a:t>要求的企業，新的</a:t>
            </a:r>
            <a:r>
              <a:rPr lang="en-US" altLang="zh-TW"/>
              <a:t>TS-433</a:t>
            </a:r>
            <a:r>
              <a:rPr lang="en-US" altLang="zh-TW" dirty="0"/>
              <a:t> NAS</a:t>
            </a:r>
            <a:r>
              <a:rPr lang="zh-TW" altLang="en-US" dirty="0"/>
              <a:t>除了原有的</a:t>
            </a:r>
            <a:r>
              <a:rPr lang="en-US" altLang="zh-TW" dirty="0"/>
              <a:t>1</a:t>
            </a:r>
            <a:r>
              <a:rPr lang="zh-TW" altLang="en-US" dirty="0"/>
              <a:t>埠</a:t>
            </a:r>
            <a:r>
              <a:rPr lang="en-US" altLang="zh-TW" dirty="0"/>
              <a:t>1GbE</a:t>
            </a:r>
            <a:r>
              <a:rPr lang="zh-TW" altLang="en-US"/>
              <a:t>網路外</a:t>
            </a:r>
            <a:r>
              <a:rPr lang="zh-TW" altLang="en-US" dirty="0"/>
              <a:t>，增加了一高速</a:t>
            </a:r>
            <a:r>
              <a:rPr lang="en-US" altLang="zh-TW" dirty="0"/>
              <a:t>2.5GbE</a:t>
            </a:r>
            <a:r>
              <a:rPr lang="zh-TW" altLang="en-US" dirty="0"/>
              <a:t>網路埠</a:t>
            </a:r>
            <a:r>
              <a:rPr lang="zh-TW" altLang="en-US"/>
              <a:t>，此</a:t>
            </a:r>
            <a:r>
              <a:rPr lang="en-US" altLang="zh-TW" dirty="0"/>
              <a:t>2</a:t>
            </a:r>
            <a:r>
              <a:rPr lang="zh-TW" altLang="en-US"/>
              <a:t>倍速的升級跨越了一般網路頻寬的限制。</a:t>
            </a:r>
            <a:r>
              <a:rPr lang="zh-TW" altLang="en-US" dirty="0"/>
              <a:t>然</a:t>
            </a:r>
            <a:r>
              <a:rPr lang="zh-TW" altLang="en-US"/>
              <a:t>可滿足企業傳輸需求，</a:t>
            </a:r>
            <a:r>
              <a:rPr lang="zh-TW" altLang="en-US" dirty="0"/>
              <a:t>更可讓</a:t>
            </a:r>
            <a:r>
              <a:rPr lang="zh-TW" altLang="en-US"/>
              <a:t>家用儲存與影音備份的速度躍進</a:t>
            </a:r>
            <a:r>
              <a:rPr lang="zh-TW" altLang="en-US" dirty="0"/>
              <a:t>。搭配</a:t>
            </a:r>
            <a:r>
              <a:rPr lang="en-US" altLang="zh-TW" dirty="0"/>
              <a:t>QNAP</a:t>
            </a:r>
            <a:r>
              <a:rPr lang="zh-TW" altLang="en-US"/>
              <a:t>設計的</a:t>
            </a:r>
            <a:r>
              <a:rPr lang="en-US" altLang="zh-TW" dirty="0"/>
              <a:t>2.5GbE</a:t>
            </a:r>
            <a:r>
              <a:rPr lang="zh-TW" altLang="en-US" dirty="0"/>
              <a:t>網路交換器</a:t>
            </a:r>
            <a:r>
              <a:rPr lang="zh-TW" altLang="en-US"/>
              <a:t>成為最佳拍檔</a:t>
            </a:r>
            <a:r>
              <a:rPr lang="zh-TW" altLang="en-US" dirty="0"/>
              <a:t>。</a:t>
            </a:r>
            <a:endParaRPr lang="en-US" altLang="zh-TW"/>
          </a:p>
          <a:p>
            <a:pPr marL="158750" indent="0">
              <a:buNone/>
            </a:pPr>
            <a:endParaRPr lang="en-US" altLang="zh-TW"/>
          </a:p>
          <a:p>
            <a:pPr marL="158750" indent="0">
              <a:buNone/>
            </a:pPr>
            <a:r>
              <a:rPr lang="en-US"/>
              <a:t>We know that. The bottleneck for data storage and streaming is Ethernet bandwidth. We can't fulfill the enterprise demand for data transmission efficiently by 1GbE. New TS-433 NAS Besides one port 1GbE design, it adds one port 2GbE. This upgrade crosses the general ethernet bandwidth limit. For sure, it can make you satisfied in an office environment. Even streaming video or audio in your home will let you fill transmission speed up. You can optionally purchase the 2.5GbE switch from QNAP online store to get the best user experience.</a:t>
            </a:r>
          </a:p>
          <a:p>
            <a:pPr marL="158750" indent="0">
              <a:buNone/>
            </a:pPr>
            <a:endParaRPr lang="en-US" altLang="zh-TW" dirty="0"/>
          </a:p>
          <a:p>
            <a:pPr marL="158750" indent="0">
              <a:buNone/>
            </a:pPr>
            <a:r>
              <a:rPr lang="zh-TW" altLang="en-US"/>
              <a:t>圖片位置</a:t>
            </a:r>
            <a:endParaRPr lang="en-US" altLang="zh-TW"/>
          </a:p>
          <a:p>
            <a:pPr marL="158750" indent="0">
              <a:buNone/>
            </a:pPr>
            <a:r>
              <a:rPr lang="en-US" altLang="zh-TW"/>
              <a:t>https://tw.123rf.com/photo_130553520_muscular-sportswoman-jumping-over-hurdle-on-sprint-race-isolated-on-black-background.html?vti=nmvqhe2m7k0bq4uwux-1-112</a:t>
            </a:r>
            <a:endParaRPr lang="zh-TW" altLang="en-US"/>
          </a:p>
        </p:txBody>
      </p:sp>
    </p:spTree>
    <p:extLst>
      <p:ext uri="{BB962C8B-B14F-4D97-AF65-F5344CB8AC3E}">
        <p14:creationId xmlns:p14="http://schemas.microsoft.com/office/powerpoint/2010/main" val="42071220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zh-TW" b="0" i="0" u="none" strike="noStrike" cap="none">
                <a:effectLst/>
                <a:sym typeface="Arial"/>
              </a:rPr>
              <a:t>無論</a:t>
            </a:r>
            <a:r>
              <a:rPr lang="zh-TW"/>
              <a:t>我們</a:t>
            </a:r>
            <a:r>
              <a:rPr lang="zh-TW" b="0" i="0" u="none" strike="noStrike" cap="none">
                <a:effectLst/>
                <a:sym typeface="Arial"/>
              </a:rPr>
              <a:t>身在何處，</a:t>
            </a:r>
            <a:r>
              <a:rPr lang="zh-TW"/>
              <a:t>都可</a:t>
            </a:r>
            <a:r>
              <a:rPr lang="zh-TW" b="0" i="0" u="none" strike="noStrike" cap="none">
                <a:effectLst/>
                <a:sym typeface="Arial"/>
              </a:rPr>
              <a:t>透過</a:t>
            </a:r>
            <a:r>
              <a:rPr lang="zh-TW"/>
              <a:t> </a:t>
            </a:r>
            <a:r>
              <a:rPr lang="en-US" b="0" i="0" u="none" strike="noStrike" cap="none" err="1">
                <a:effectLst/>
                <a:sym typeface="Arial"/>
              </a:rPr>
              <a:t>Qfile</a:t>
            </a:r>
            <a:r>
              <a:rPr lang="zh-TW"/>
              <a:t> </a:t>
            </a:r>
            <a:r>
              <a:rPr lang="en-US"/>
              <a:t>APP</a:t>
            </a:r>
            <a:r>
              <a:rPr lang="zh-TW" b="0" i="0" u="none" strike="noStrike" cap="none">
                <a:effectLst/>
                <a:sym typeface="Arial"/>
              </a:rPr>
              <a:t>輕鬆存取</a:t>
            </a:r>
            <a:r>
              <a:rPr lang="zh-TW"/>
              <a:t> </a:t>
            </a:r>
            <a:r>
              <a:rPr lang="en-US" b="0" i="0" u="none" strike="noStrike" cap="none">
                <a:effectLst/>
                <a:sym typeface="Arial"/>
              </a:rPr>
              <a:t>QNAP</a:t>
            </a:r>
            <a:r>
              <a:rPr lang="zh-TW"/>
              <a:t> </a:t>
            </a:r>
            <a:r>
              <a:rPr lang="en-US" b="0" i="0" u="none" strike="noStrike" cap="none">
                <a:effectLst/>
                <a:sym typeface="Arial"/>
              </a:rPr>
              <a:t>NAS</a:t>
            </a:r>
            <a:r>
              <a:rPr lang="zh-TW" b="0" i="0" u="none" strike="noStrike" cap="none">
                <a:effectLst/>
                <a:sym typeface="Arial"/>
              </a:rPr>
              <a:t>中所有的檔案</a:t>
            </a:r>
            <a:r>
              <a:rPr lang="zh-TW"/>
              <a:t>。它</a:t>
            </a:r>
            <a:r>
              <a:rPr lang="zh-TW" b="0" i="0" u="none" strike="noStrike" cap="none">
                <a:effectLst/>
                <a:sym typeface="Arial"/>
              </a:rPr>
              <a:t>可以跨裝置</a:t>
            </a:r>
            <a:r>
              <a:rPr lang="zh-TW"/>
              <a:t>並且</a:t>
            </a:r>
            <a:r>
              <a:rPr lang="zh-TW" b="0" i="0" u="none" strike="noStrike" cap="none">
                <a:effectLst/>
                <a:sym typeface="Arial"/>
              </a:rPr>
              <a:t>跨平台的分享檔案給</a:t>
            </a:r>
            <a:r>
              <a:rPr lang="zh-TW"/>
              <a:t>其</a:t>
            </a:r>
            <a:r>
              <a:rPr lang="zh-TW" b="0" i="0" u="none" strike="noStrike" cap="none">
                <a:effectLst/>
                <a:sym typeface="Arial"/>
              </a:rPr>
              <a:t>他人</a:t>
            </a:r>
            <a:r>
              <a:rPr lang="zh-TW"/>
              <a:t>。</a:t>
            </a:r>
            <a:r>
              <a:rPr lang="en-US" altLang="zh-TW" err="1"/>
              <a:t>Qfile</a:t>
            </a:r>
            <a:r>
              <a:rPr lang="zh-TW"/>
              <a:t> </a:t>
            </a:r>
            <a:r>
              <a:rPr lang="zh-TW" b="0" i="0" u="none" strike="noStrike" cap="none">
                <a:effectLst/>
                <a:sym typeface="Arial"/>
              </a:rPr>
              <a:t>支援背景自動上傳</a:t>
            </a:r>
            <a:r>
              <a:rPr lang="zh-TW"/>
              <a:t>，行動裝置中的</a:t>
            </a:r>
            <a:r>
              <a:rPr lang="zh-TW" b="0" i="0" u="none" strike="noStrike" cap="none">
                <a:effectLst/>
                <a:sym typeface="Arial"/>
              </a:rPr>
              <a:t>照片</a:t>
            </a:r>
            <a:r>
              <a:rPr lang="zh-TW"/>
              <a:t>會</a:t>
            </a:r>
            <a:r>
              <a:rPr lang="zh-TW" b="0" i="0" u="none" strike="noStrike" cap="none">
                <a:effectLst/>
                <a:sym typeface="Arial"/>
              </a:rPr>
              <a:t>備份至</a:t>
            </a:r>
            <a:r>
              <a:rPr lang="zh-TW"/>
              <a:t> </a:t>
            </a:r>
            <a:r>
              <a:rPr lang="en-US" b="0" i="0" u="none" strike="noStrike" cap="none">
                <a:effectLst/>
                <a:sym typeface="Arial"/>
              </a:rPr>
              <a:t>NAS</a:t>
            </a:r>
            <a:r>
              <a:rPr lang="zh-TW"/>
              <a:t>中 。拍完照後立即備份</a:t>
            </a:r>
            <a:r>
              <a:rPr lang="zh-TW" b="0" i="0" u="none" strike="noStrike" cap="none">
                <a:effectLst/>
                <a:sym typeface="Arial"/>
              </a:rPr>
              <a:t>，</a:t>
            </a:r>
            <a:r>
              <a:rPr lang="zh-TW"/>
              <a:t>可減少檔案遺失風險更可以</a:t>
            </a:r>
            <a:r>
              <a:rPr lang="zh-TW" b="0" i="0" u="none" strike="noStrike" cap="none">
                <a:effectLst/>
                <a:sym typeface="Arial"/>
              </a:rPr>
              <a:t>釋放行動裝置</a:t>
            </a:r>
            <a:r>
              <a:rPr lang="zh-TW"/>
              <a:t>儲存</a:t>
            </a:r>
            <a:r>
              <a:rPr lang="zh-TW" b="0" i="0" u="none" strike="noStrike" cap="none">
                <a:effectLst/>
                <a:sym typeface="Arial"/>
              </a:rPr>
              <a:t>空間。</a:t>
            </a:r>
            <a:endParaRPr lang="en-US" b="0" i="0" u="none" strike="noStrike" cap="none">
              <a:effectLst/>
            </a:endParaRPr>
          </a:p>
          <a:p>
            <a:pPr marL="158750" indent="0">
              <a:buNone/>
            </a:pPr>
            <a:r>
              <a:rPr lang="en-US"/>
              <a:t>No matter where we are, we can easily </a:t>
            </a:r>
            <a:r>
              <a:rPr lang="en-US" b="0" i="0" u="none" strike="noStrike" cap="none">
                <a:effectLst/>
                <a:sym typeface="Arial"/>
              </a:rPr>
              <a:t>access </a:t>
            </a:r>
            <a:r>
              <a:rPr lang="en-US"/>
              <a:t>all files </a:t>
            </a:r>
            <a:r>
              <a:rPr lang="en-US" b="0" i="0" u="none" strike="noStrike" cap="none">
                <a:effectLst/>
                <a:sym typeface="Arial"/>
              </a:rPr>
              <a:t>in </a:t>
            </a:r>
            <a:r>
              <a:rPr lang="en-US"/>
              <a:t>QNAP </a:t>
            </a:r>
            <a:r>
              <a:rPr lang="en-US" b="0" i="0" u="none" strike="noStrike" cap="none">
                <a:effectLst/>
                <a:sym typeface="Arial"/>
              </a:rPr>
              <a:t>NAS </a:t>
            </a:r>
            <a:r>
              <a:rPr lang="en-US"/>
              <a:t>through the </a:t>
            </a:r>
            <a:r>
              <a:rPr lang="en-US" err="1"/>
              <a:t>Qfile</a:t>
            </a:r>
            <a:r>
              <a:rPr lang="en-US"/>
              <a:t> APP</a:t>
            </a:r>
            <a:r>
              <a:rPr lang="en-US" b="0" i="0" u="none" strike="noStrike" cap="none">
                <a:effectLst/>
                <a:sym typeface="Arial"/>
              </a:rPr>
              <a:t>. </a:t>
            </a:r>
            <a:r>
              <a:rPr lang="en-US"/>
              <a:t>It </a:t>
            </a:r>
            <a:r>
              <a:rPr lang="en-US" b="0" i="0" u="none" strike="noStrike" cap="none">
                <a:effectLst/>
                <a:sym typeface="Arial"/>
              </a:rPr>
              <a:t>can share files</a:t>
            </a:r>
            <a:r>
              <a:rPr lang="en-US"/>
              <a:t> with others across devices and platforms</a:t>
            </a:r>
            <a:r>
              <a:rPr lang="en-US" b="0" i="0" u="none" strike="noStrike" cap="none">
                <a:effectLst/>
                <a:sym typeface="Arial"/>
              </a:rPr>
              <a:t>.</a:t>
            </a:r>
            <a:r>
              <a:rPr lang="en-US"/>
              <a:t> </a:t>
            </a:r>
            <a:r>
              <a:rPr lang="en-US" b="0" i="0" u="none" strike="noStrike" cap="none" err="1">
                <a:effectLst/>
                <a:sym typeface="Arial"/>
              </a:rPr>
              <a:t>Qfile</a:t>
            </a:r>
            <a:r>
              <a:rPr lang="en-US"/>
              <a:t> supports automatic background</a:t>
            </a:r>
            <a:r>
              <a:rPr lang="en-US" b="0" i="0" u="none" strike="noStrike" cap="none">
                <a:effectLst/>
                <a:sym typeface="Arial"/>
              </a:rPr>
              <a:t> upload</a:t>
            </a:r>
            <a:r>
              <a:rPr lang="en-US"/>
              <a:t>,</a:t>
            </a:r>
            <a:r>
              <a:rPr lang="en-US" b="0" i="0" u="none" strike="noStrike" cap="none">
                <a:effectLst/>
                <a:sym typeface="Arial"/>
              </a:rPr>
              <a:t> and </a:t>
            </a:r>
            <a:r>
              <a:rPr lang="en-US"/>
              <a:t>photos </a:t>
            </a:r>
            <a:r>
              <a:rPr lang="en-US" b="0" i="0" u="none" strike="noStrike" cap="none">
                <a:effectLst/>
                <a:sym typeface="Arial"/>
              </a:rPr>
              <a:t>in mobile </a:t>
            </a:r>
            <a:r>
              <a:rPr lang="en-US"/>
              <a:t>devices will back up </a:t>
            </a:r>
            <a:r>
              <a:rPr lang="en-US" b="0" i="0" u="none" strike="noStrike" cap="none">
                <a:effectLst/>
                <a:sym typeface="Arial"/>
              </a:rPr>
              <a:t>to NAS. </a:t>
            </a:r>
            <a:r>
              <a:rPr lang="en-US"/>
              <a:t>Immediately back up after taking pictures, reducing </a:t>
            </a:r>
            <a:r>
              <a:rPr lang="en-US" b="0" i="0" u="none" strike="noStrike" cap="none">
                <a:effectLst/>
                <a:sym typeface="Arial"/>
              </a:rPr>
              <a:t>the risk of </a:t>
            </a:r>
            <a:r>
              <a:rPr lang="en-US"/>
              <a:t>file loss and freeing up </a:t>
            </a:r>
            <a:r>
              <a:rPr lang="en-US" b="0" i="0" u="none" strike="noStrike" cap="none">
                <a:effectLst/>
                <a:sym typeface="Arial"/>
              </a:rPr>
              <a:t>mobile device</a:t>
            </a:r>
            <a:r>
              <a:rPr lang="en-US"/>
              <a:t> memory capacity</a:t>
            </a:r>
            <a:r>
              <a:rPr lang="en-US" b="0" i="0" u="none" strike="noStrike" cap="none">
                <a:effectLst/>
                <a:sym typeface="Arial"/>
              </a:rPr>
              <a:t>.</a:t>
            </a:r>
            <a:endParaRPr lang="en-TW"/>
          </a:p>
        </p:txBody>
      </p:sp>
    </p:spTree>
    <p:extLst>
      <p:ext uri="{BB962C8B-B14F-4D97-AF65-F5344CB8AC3E}">
        <p14:creationId xmlns:p14="http://schemas.microsoft.com/office/powerpoint/2010/main" val="4134028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於資料海中撈你的資料是一件不容易的事情，Qsirch幫您透過AI辦到了，</a:t>
            </a:r>
            <a:r>
              <a:rPr lang="en-US" dirty="0"/>
              <a:t>TS-433</a:t>
            </a:r>
            <a:r>
              <a:rPr lang="en-US"/>
              <a:t>支援了Qsirch全文檢索工具，可快速地在NAS大量資料中找到你所需要的照片影片，及各式各類的資料，</a:t>
            </a:r>
            <a:r>
              <a:rPr lang="zh-TW" altLang="en-US"/>
              <a:t>超輕鬆的</a:t>
            </a:r>
            <a:r>
              <a:rPr lang="en-US"/>
              <a:t>。</a:t>
            </a:r>
          </a:p>
          <a:p>
            <a:pPr>
              <a:buNone/>
            </a:pPr>
            <a:r>
              <a:rPr lang="en-US"/>
              <a:t>It might not easy for you to find your data in the NAS where stores massive files. </a:t>
            </a:r>
            <a:r>
              <a:rPr lang="en-US" err="1"/>
              <a:t>Qsirch</a:t>
            </a:r>
            <a:r>
              <a:rPr lang="en-US"/>
              <a:t> can do it for you through AI. The </a:t>
            </a:r>
            <a:r>
              <a:rPr lang="en-US" dirty="0"/>
              <a:t>TS-433</a:t>
            </a:r>
            <a:r>
              <a:rPr lang="en-US"/>
              <a:t> supports the </a:t>
            </a:r>
            <a:r>
              <a:rPr lang="en-US" err="1"/>
              <a:t>Qsirch</a:t>
            </a:r>
            <a:r>
              <a:rPr lang="en-US"/>
              <a:t> full-text search tool, which can quickly find the photos and videos you need. It supports all kinds of files, </a:t>
            </a:r>
            <a:r>
              <a:rPr lang="en-US" dirty="0"/>
              <a:t>very</a:t>
            </a:r>
            <a:r>
              <a:rPr lang="en-US"/>
              <a:t> easy.</a:t>
            </a:r>
          </a:p>
          <a:p>
            <a:pPr>
              <a:buNone/>
            </a:pPr>
            <a:endParaRPr lang="en-US"/>
          </a:p>
          <a:p>
            <a:pPr marL="158750" indent="0">
              <a:buNone/>
            </a:pPr>
            <a:endParaRPr lang="en-TW"/>
          </a:p>
        </p:txBody>
      </p:sp>
    </p:spTree>
    <p:extLst>
      <p:ext uri="{BB962C8B-B14F-4D97-AF65-F5344CB8AC3E}">
        <p14:creationId xmlns:p14="http://schemas.microsoft.com/office/powerpoint/2010/main" val="2846987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ja-JP" altLang="en-US"/>
              <a:t>當你有大量的檔案需要整理分類時，傳統方式是手動建立多個分類的資料夾，將檔案人工檢視後歸類，十分耗時且容易出作，這時候就讓</a:t>
            </a:r>
            <a:r>
              <a:rPr lang="en-US" altLang="ja-JP" err="1"/>
              <a:t>Qfiling</a:t>
            </a:r>
            <a:r>
              <a:rPr lang="ja-JP" altLang="en-US"/>
              <a:t>來幫你吧。你只需要設定好分類規則。</a:t>
            </a:r>
            <a:r>
              <a:rPr lang="en-US" altLang="ja-JP" err="1"/>
              <a:t>Qfiling</a:t>
            </a:r>
            <a:r>
              <a:rPr lang="ja-JP" altLang="en-US"/>
              <a:t>就可以自動將檔案進行歸檔及批次編輯。只需設定一次，之後就交由</a:t>
            </a:r>
            <a:r>
              <a:rPr lang="en-US" altLang="ja-JP" err="1"/>
              <a:t>Qfiling</a:t>
            </a:r>
            <a:r>
              <a:rPr lang="ja-JP" altLang="en-US"/>
              <a:t>替你完成日常繁瑣任務。是不是很有效率呢</a:t>
            </a:r>
            <a:r>
              <a:rPr lang="en-US" altLang="ja-JP"/>
              <a:t>!</a:t>
            </a:r>
            <a:r>
              <a:rPr lang="ja-JP" altLang="en-US"/>
              <a:t> 省下來的時間可以做更多的事情呢。</a:t>
            </a:r>
            <a:endParaRPr lang="en-US"/>
          </a:p>
          <a:p>
            <a:pPr marL="158750" indent="0">
              <a:buNone/>
            </a:pPr>
            <a:r>
              <a:rPr lang="en-US"/>
              <a:t>When you have massive files that need to be sorted and classified, the traditional way is to manually create multiple classified folders and manually review and organize the files, which is very time-consuming and easy to mistake. Let </a:t>
            </a:r>
            <a:r>
              <a:rPr lang="en-US" err="1"/>
              <a:t>Qfiling</a:t>
            </a:r>
            <a:r>
              <a:rPr lang="en-US"/>
              <a:t> help you. You need to set the classification rules. </a:t>
            </a:r>
            <a:r>
              <a:rPr lang="en-US" err="1"/>
              <a:t>Qfiling</a:t>
            </a:r>
            <a:r>
              <a:rPr lang="en-US"/>
              <a:t> can automatically archive and batch edit files. Just set it up once, and then </a:t>
            </a:r>
            <a:r>
              <a:rPr lang="en-US" err="1"/>
              <a:t>Qfiling</a:t>
            </a:r>
            <a:r>
              <a:rPr lang="en-US"/>
              <a:t> will take over your daily tedious tasks for you. Very efficient! That's means you have more available time.</a:t>
            </a:r>
          </a:p>
        </p:txBody>
      </p:sp>
    </p:spTree>
    <p:extLst>
      <p:ext uri="{BB962C8B-B14F-4D97-AF65-F5344CB8AC3E}">
        <p14:creationId xmlns:p14="http://schemas.microsoft.com/office/powerpoint/2010/main" val="1186707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dirty="0"/>
              <a:t>TS-433</a:t>
            </a:r>
            <a:r>
              <a:rPr lang="zh-CN"/>
              <a:t>免費支援連接兩支</a:t>
            </a:r>
            <a:r>
              <a:rPr lang="en-US"/>
              <a:t>CAM</a:t>
            </a:r>
            <a:r>
              <a:rPr lang="zh-CN"/>
              <a:t>於</a:t>
            </a:r>
            <a:r>
              <a:rPr lang="en-US"/>
              <a:t>QVR Elite</a:t>
            </a:r>
            <a:r>
              <a:rPr lang="zh-CN"/>
              <a:t>上使用，除了影片錄製採用標準的</a:t>
            </a:r>
            <a:r>
              <a:rPr lang="en-US"/>
              <a:t>MP4</a:t>
            </a:r>
            <a:r>
              <a:rPr lang="zh-CN"/>
              <a:t>以外，更有著儲存容量擴充簡便與彈性訂閱錄影頻道的優點</a:t>
            </a:r>
            <a:endParaRPr lang="en-US"/>
          </a:p>
          <a:p>
            <a:pPr>
              <a:buNone/>
            </a:pPr>
            <a:r>
              <a:rPr lang="zh-CN"/>
              <a:t>TS-</a:t>
            </a:r>
            <a:r>
              <a:rPr lang="en-US" altLang="zh-CN"/>
              <a:t>4</a:t>
            </a:r>
            <a:r>
              <a:rPr lang="zh-CN"/>
              <a:t>33 supports connecting two CAMs for use on QVR Elite for free.</a:t>
            </a:r>
            <a:r>
              <a:rPr lang="zh-CN" altLang="en-US"/>
              <a:t> </a:t>
            </a:r>
            <a:r>
              <a:rPr lang="en-US"/>
              <a:t>B</a:t>
            </a:r>
            <a:r>
              <a:rPr lang="zh-CN"/>
              <a:t>esides using standard MP4 for video recording, it also has the advantages of eas</a:t>
            </a:r>
            <a:r>
              <a:rPr lang="en-US"/>
              <a:t>il</a:t>
            </a:r>
            <a:r>
              <a:rPr lang="zh-CN"/>
              <a:t>y expan</a:t>
            </a:r>
            <a:r>
              <a:rPr lang="en-US" err="1"/>
              <a:t>ded</a:t>
            </a:r>
            <a:r>
              <a:rPr lang="zh-CN"/>
              <a:t> capacity and a flexible subscription plan </a:t>
            </a:r>
            <a:r>
              <a:rPr lang="en-US"/>
              <a:t>for</a:t>
            </a:r>
            <a:r>
              <a:rPr lang="zh-CN"/>
              <a:t> </a:t>
            </a:r>
            <a:r>
              <a:rPr lang="en-US"/>
              <a:t>recording</a:t>
            </a:r>
            <a:r>
              <a:rPr lang="zh-CN"/>
              <a:t> </a:t>
            </a:r>
            <a:r>
              <a:rPr lang="en-US"/>
              <a:t>channels</a:t>
            </a:r>
            <a:r>
              <a:rPr lang="zh-CN"/>
              <a:t>.</a:t>
            </a:r>
          </a:p>
        </p:txBody>
      </p:sp>
    </p:spTree>
    <p:extLst>
      <p:ext uri="{BB962C8B-B14F-4D97-AF65-F5344CB8AC3E}">
        <p14:creationId xmlns:p14="http://schemas.microsoft.com/office/powerpoint/2010/main" val="3441873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TW">
                <a:latin typeface="Calibri"/>
                <a:cs typeface="Calibri"/>
              </a:rPr>
              <a:t>QVR Elite相容於市面上超過180個品牌，超過6700個型號的網路攝影機，更支援了ONVIF profile S </a:t>
            </a:r>
            <a:r>
              <a:rPr lang="zh-TW" altLang="en-US"/>
              <a:t>開放式網路視訊介面，豐富的相容攝影機，讓你輕鬆架設監控系統。</a:t>
            </a:r>
          </a:p>
          <a:p>
            <a:pPr>
              <a:buNone/>
            </a:pPr>
            <a:r>
              <a:rPr lang="zh-TW"/>
              <a:t>QVR Elite is compatible with more than 180 brands and more than 6,700 models of IPCAM on the market. In addition, it supports the ONVIF profile S open network video interface. Therefore, QVR Elite is compatible with various cameras, allowing you to set up a surveillance system easily.</a:t>
            </a:r>
          </a:p>
        </p:txBody>
      </p:sp>
    </p:spTree>
    <p:extLst>
      <p:ext uri="{BB962C8B-B14F-4D97-AF65-F5344CB8AC3E}">
        <p14:creationId xmlns:p14="http://schemas.microsoft.com/office/powerpoint/2010/main" val="3446644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TW"/>
              <a:t>QVR </a:t>
            </a:r>
            <a:r>
              <a:rPr lang="en-US" altLang="zh-TW" err="1"/>
              <a:t>Elite有統合式的操作介面，就算只有一個螢幕也可以綜觀全局，在</a:t>
            </a:r>
            <a:r>
              <a:rPr lang="zh-TW" altLang="en-US"/>
              <a:t>監看畫面與回放</a:t>
            </a:r>
            <a:r>
              <a:rPr lang="en-US" altLang="zh-TW" err="1"/>
              <a:t>一鍵可切換，錄影畫面的時間軸拖拉即看，省時又省力</a:t>
            </a:r>
            <a:r>
              <a:rPr lang="en-US" altLang="zh-TW"/>
              <a:t>。</a:t>
            </a:r>
          </a:p>
          <a:p>
            <a:pPr>
              <a:buNone/>
            </a:pPr>
            <a:r>
              <a:rPr lang="en-US"/>
              <a:t>QVR Elite has an integrated dashboard. Even if there is only one monitor, you can see the whole situation, one-click switching monitoring, and playback. Dragged the timeline easy to see your record video. Save your time and effort.</a:t>
            </a:r>
          </a:p>
        </p:txBody>
      </p:sp>
    </p:spTree>
    <p:extLst>
      <p:ext uri="{BB962C8B-B14F-4D97-AF65-F5344CB8AC3E}">
        <p14:creationId xmlns:p14="http://schemas.microsoft.com/office/powerpoint/2010/main" val="36620763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CN"/>
              <a:t>QVR</a:t>
            </a:r>
            <a:r>
              <a:rPr lang="zh-TW" altLang="en-US"/>
              <a:t> </a:t>
            </a:r>
            <a:r>
              <a:rPr lang="en-US" altLang="zh-CN"/>
              <a:t>Pro</a:t>
            </a:r>
            <a:r>
              <a:rPr lang="zh-TW" altLang="en-US"/>
              <a:t> </a:t>
            </a:r>
            <a:r>
              <a:rPr lang="en-US" altLang="zh-CN"/>
              <a:t>Client</a:t>
            </a:r>
            <a:r>
              <a:rPr lang="zh-CN"/>
              <a:t>強大的行動監控應用程式，隨時隨地守護您重要的人、事、物。</a:t>
            </a:r>
            <a:r>
              <a:rPr lang="zh-TW" altLang="en-US"/>
              <a:t>另外，</a:t>
            </a:r>
            <a:r>
              <a:rPr lang="en-US" altLang="zh-TW"/>
              <a:t>QNAP</a:t>
            </a:r>
            <a:r>
              <a:rPr lang="zh-TW" altLang="en-US"/>
              <a:t>更提供全新的</a:t>
            </a:r>
            <a:r>
              <a:rPr lang="en-US" altLang="zh-TW"/>
              <a:t>QVR</a:t>
            </a:r>
            <a:r>
              <a:rPr lang="zh-TW" altLang="en-US"/>
              <a:t> </a:t>
            </a:r>
            <a:r>
              <a:rPr lang="en-US" altLang="zh-TW"/>
              <a:t>Viewer</a:t>
            </a:r>
            <a:r>
              <a:rPr lang="zh-TW" altLang="en-US"/>
              <a:t>是一個可安裝於</a:t>
            </a:r>
            <a:r>
              <a:rPr lang="zh-CN" altLang="en-US"/>
              <a:t>在 </a:t>
            </a:r>
            <a:r>
              <a:rPr lang="en-US" altLang="zh-CN"/>
              <a:t>Apple TV</a:t>
            </a:r>
            <a:r>
              <a:rPr lang="zh-TW" altLang="en-US"/>
              <a:t>，進行監看與回放功能的便利</a:t>
            </a:r>
            <a:r>
              <a:rPr lang="en-US" altLang="zh-TW"/>
              <a:t>APP</a:t>
            </a:r>
            <a:endParaRPr lang="zh-CN" altLang="en-US"/>
          </a:p>
          <a:p>
            <a:pPr>
              <a:buNone/>
            </a:pPr>
            <a:r>
              <a:rPr lang="en-US" altLang="zh-CN"/>
              <a:t>QVR</a:t>
            </a:r>
            <a:r>
              <a:rPr lang="zh-CN" altLang="en-US"/>
              <a:t> </a:t>
            </a:r>
            <a:r>
              <a:rPr lang="en-US" altLang="zh-CN"/>
              <a:t>Pro</a:t>
            </a:r>
            <a:r>
              <a:rPr lang="zh-CN" altLang="en-US"/>
              <a:t> </a:t>
            </a:r>
            <a:r>
              <a:rPr lang="en-US" altLang="zh-CN"/>
              <a:t>Client</a:t>
            </a:r>
            <a:r>
              <a:rPr lang="zh-CN" altLang="en-US"/>
              <a:t> </a:t>
            </a:r>
            <a:r>
              <a:rPr lang="en-US" altLang="zh-CN"/>
              <a:t>is</a:t>
            </a:r>
            <a:r>
              <a:rPr lang="zh-CN" altLang="en-US"/>
              <a:t> </a:t>
            </a:r>
            <a:r>
              <a:rPr lang="en-US" altLang="zh-CN"/>
              <a:t>a</a:t>
            </a:r>
            <a:r>
              <a:rPr lang="zh-CN" altLang="en-US"/>
              <a:t> </a:t>
            </a:r>
            <a:r>
              <a:rPr lang="en-US" altLang="zh-CN"/>
              <a:t>powerful</a:t>
            </a:r>
            <a:r>
              <a:rPr lang="zh-CN" altLang="en-US"/>
              <a:t> </a:t>
            </a:r>
            <a:r>
              <a:rPr lang="en-US" altLang="zh-CN"/>
              <a:t>mobile</a:t>
            </a:r>
            <a:r>
              <a:rPr lang="zh-CN" altLang="en-US"/>
              <a:t> </a:t>
            </a:r>
            <a:r>
              <a:rPr lang="en-US" altLang="zh-CN"/>
              <a:t>monitoring</a:t>
            </a:r>
            <a:r>
              <a:rPr lang="zh-CN" altLang="en-US"/>
              <a:t> </a:t>
            </a:r>
            <a:r>
              <a:rPr lang="en-US" altLang="zh-CN"/>
              <a:t>application</a:t>
            </a:r>
            <a:r>
              <a:rPr lang="zh-CN" altLang="en-US"/>
              <a:t> </a:t>
            </a:r>
            <a:r>
              <a:rPr lang="en-US" altLang="zh-CN"/>
              <a:t>that</a:t>
            </a:r>
            <a:r>
              <a:rPr lang="zh-CN" altLang="en-US"/>
              <a:t> </a:t>
            </a:r>
            <a:r>
              <a:rPr lang="en-US" altLang="zh-CN"/>
              <a:t>guards</a:t>
            </a:r>
            <a:r>
              <a:rPr lang="zh-CN" altLang="en-US"/>
              <a:t> </a:t>
            </a:r>
            <a:r>
              <a:rPr lang="en-US" altLang="zh-CN"/>
              <a:t>people,</a:t>
            </a:r>
            <a:r>
              <a:rPr lang="zh-CN" altLang="en-US"/>
              <a:t> </a:t>
            </a:r>
            <a:r>
              <a:rPr lang="en-US" altLang="zh-CN"/>
              <a:t>things,</a:t>
            </a:r>
            <a:r>
              <a:rPr lang="zh-CN" altLang="en-US"/>
              <a:t> </a:t>
            </a:r>
            <a:r>
              <a:rPr lang="en-US" altLang="zh-CN"/>
              <a:t>and</a:t>
            </a:r>
            <a:r>
              <a:rPr lang="zh-CN" altLang="en-US"/>
              <a:t> </a:t>
            </a:r>
            <a:r>
              <a:rPr lang="en-US" altLang="zh-CN"/>
              <a:t>things</a:t>
            </a:r>
            <a:r>
              <a:rPr lang="zh-CN" altLang="en-US"/>
              <a:t> </a:t>
            </a:r>
            <a:r>
              <a:rPr lang="en-US" altLang="zh-CN"/>
              <a:t>anytime,</a:t>
            </a:r>
            <a:r>
              <a:rPr lang="zh-CN" altLang="en-US"/>
              <a:t> </a:t>
            </a:r>
            <a:r>
              <a:rPr lang="en-US" altLang="zh-CN"/>
              <a:t>anywhere.</a:t>
            </a:r>
          </a:p>
          <a:p>
            <a:pPr>
              <a:buNone/>
            </a:pPr>
            <a:r>
              <a:rPr lang="en-US" altLang="zh-CN"/>
              <a:t>In addition, QNAP also provides a brand new QVR Viewer, which You can install on Apple TV for monitoring and playback functions.</a:t>
            </a:r>
            <a:endParaRPr lang="zh-CN"/>
          </a:p>
          <a:p>
            <a:pPr>
              <a:buNone/>
            </a:pPr>
            <a:endParaRPr lang="en-US" altLang="zh-CN"/>
          </a:p>
        </p:txBody>
      </p:sp>
    </p:spTree>
    <p:extLst>
      <p:ext uri="{BB962C8B-B14F-4D97-AF65-F5344CB8AC3E}">
        <p14:creationId xmlns:p14="http://schemas.microsoft.com/office/powerpoint/2010/main" val="907067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0" marR="0" lvl="0" indent="69850" algn="l" defTabSz="914400" rtl="0" eaLnBrk="1" fontAlgn="auto" latinLnBrk="0" hangingPunct="1">
              <a:lnSpc>
                <a:spcPct val="100000"/>
              </a:lnSpc>
              <a:spcBef>
                <a:spcPts val="0"/>
              </a:spcBef>
              <a:spcAft>
                <a:spcPts val="0"/>
              </a:spcAft>
              <a:buClr>
                <a:schemeClr val="dk1"/>
              </a:buClr>
              <a:buSzPct val="100000"/>
              <a:buFont typeface="Arial"/>
              <a:buChar char="●"/>
              <a:tabLst/>
              <a:defRPr/>
            </a:pPr>
            <a:r>
              <a:rPr lang="en-US" altLang="zh-TW" b="0" i="0" dirty="0">
                <a:solidFill>
                  <a:srgbClr val="333333"/>
                </a:solidFill>
                <a:effectLst/>
                <a:latin typeface="Roboto" panose="02000000000000000000" pitchFamily="2" charset="0"/>
              </a:rPr>
              <a:t>TS-433</a:t>
            </a:r>
            <a:r>
              <a:rPr lang="zh-TW" altLang="en-US" b="0" i="0">
                <a:solidFill>
                  <a:srgbClr val="333333"/>
                </a:solidFill>
                <a:effectLst/>
                <a:latin typeface="Roboto" panose="02000000000000000000" pitchFamily="2" charset="0"/>
              </a:rPr>
              <a:t>可以集中儲存照片、音樂及影片檔案。搭配彈性安裝串流軟體如 </a:t>
            </a:r>
            <a:r>
              <a:rPr lang="en" altLang="zh-TW" b="0" i="0">
                <a:solidFill>
                  <a:srgbClr val="333333"/>
                </a:solidFill>
                <a:effectLst/>
                <a:latin typeface="Roboto" panose="02000000000000000000" pitchFamily="2" charset="0"/>
              </a:rPr>
              <a:t>Plex® </a:t>
            </a:r>
            <a:r>
              <a:rPr lang="zh-TW" altLang="en-US" b="0" i="0">
                <a:solidFill>
                  <a:srgbClr val="333333"/>
                </a:solidFill>
                <a:effectLst/>
                <a:latin typeface="Roboto" panose="02000000000000000000" pitchFamily="2" charset="0"/>
              </a:rPr>
              <a:t>多媒體伺服器，即可將 </a:t>
            </a:r>
            <a:r>
              <a:rPr lang="en" altLang="zh-TW" b="0" i="0" dirty="0">
                <a:solidFill>
                  <a:srgbClr val="333333"/>
                </a:solidFill>
                <a:effectLst/>
                <a:latin typeface="Roboto" panose="02000000000000000000" pitchFamily="2" charset="0"/>
              </a:rPr>
              <a:t>NAS</a:t>
            </a:r>
            <a:r>
              <a:rPr lang="zh-TW" altLang="en-US" b="0" i="0">
                <a:solidFill>
                  <a:srgbClr val="333333"/>
                </a:solidFill>
                <a:effectLst/>
                <a:latin typeface="Roboto" panose="02000000000000000000" pitchFamily="2" charset="0"/>
              </a:rPr>
              <a:t>中的影音檔案串流至支援 </a:t>
            </a:r>
            <a:r>
              <a:rPr lang="en" altLang="zh-TW" b="0" i="0">
                <a:solidFill>
                  <a:srgbClr val="333333"/>
                </a:solidFill>
                <a:effectLst/>
                <a:latin typeface="Roboto" panose="02000000000000000000" pitchFamily="2" charset="0"/>
              </a:rPr>
              <a:t>DLNA®</a:t>
            </a:r>
            <a:r>
              <a:rPr lang="zh-TW" altLang="en" b="0" i="0">
                <a:solidFill>
                  <a:srgbClr val="333333"/>
                </a:solidFill>
                <a:effectLst/>
                <a:latin typeface="Roboto" panose="02000000000000000000" pitchFamily="2" charset="0"/>
              </a:rPr>
              <a:t>、</a:t>
            </a:r>
            <a:r>
              <a:rPr lang="en" altLang="zh-TW" b="0" i="0">
                <a:solidFill>
                  <a:srgbClr val="333333"/>
                </a:solidFill>
                <a:effectLst/>
                <a:latin typeface="Roboto" panose="02000000000000000000" pitchFamily="2" charset="0"/>
              </a:rPr>
              <a:t>Roku®</a:t>
            </a:r>
            <a:r>
              <a:rPr lang="zh-TW" altLang="en" b="0" i="0">
                <a:solidFill>
                  <a:srgbClr val="333333"/>
                </a:solidFill>
                <a:effectLst/>
                <a:latin typeface="Roboto" panose="02000000000000000000" pitchFamily="2" charset="0"/>
              </a:rPr>
              <a:t>、</a:t>
            </a:r>
            <a:r>
              <a:rPr lang="en" altLang="zh-TW" b="0" i="0">
                <a:solidFill>
                  <a:srgbClr val="333333"/>
                </a:solidFill>
                <a:effectLst/>
                <a:latin typeface="Roboto" panose="02000000000000000000" pitchFamily="2" charset="0"/>
              </a:rPr>
              <a:t>Amazon Fire TV® </a:t>
            </a:r>
            <a:r>
              <a:rPr lang="zh-TW" altLang="en-US" b="0" i="0">
                <a:solidFill>
                  <a:srgbClr val="333333"/>
                </a:solidFill>
                <a:effectLst/>
                <a:latin typeface="Roboto" panose="02000000000000000000" pitchFamily="2" charset="0"/>
              </a:rPr>
              <a:t>及 </a:t>
            </a:r>
            <a:r>
              <a:rPr lang="en" altLang="zh-TW" b="0" i="0">
                <a:solidFill>
                  <a:srgbClr val="333333"/>
                </a:solidFill>
                <a:effectLst/>
                <a:latin typeface="Roboto" panose="02000000000000000000" pitchFamily="2" charset="0"/>
              </a:rPr>
              <a:t>Google Chromecast™ </a:t>
            </a:r>
            <a:r>
              <a:rPr lang="zh-TW" altLang="en-US" b="0" i="0">
                <a:solidFill>
                  <a:srgbClr val="333333"/>
                </a:solidFill>
                <a:effectLst/>
                <a:latin typeface="Roboto" panose="02000000000000000000" pitchFamily="2" charset="0"/>
              </a:rPr>
              <a:t>等裝置，在手機、平板或電視上都可欣賞 </a:t>
            </a:r>
            <a:r>
              <a:rPr lang="en" altLang="zh-TW" b="0" i="0">
                <a:solidFill>
                  <a:srgbClr val="333333"/>
                </a:solidFill>
                <a:effectLst/>
                <a:latin typeface="Roboto" panose="02000000000000000000" pitchFamily="2" charset="0"/>
              </a:rPr>
              <a:t>NAS </a:t>
            </a:r>
            <a:r>
              <a:rPr lang="zh-TW" altLang="en-US" b="0" i="0">
                <a:solidFill>
                  <a:srgbClr val="333333"/>
                </a:solidFill>
                <a:effectLst/>
                <a:latin typeface="Roboto" panose="02000000000000000000" pitchFamily="2" charset="0"/>
              </a:rPr>
              <a:t>中的影音收藏。</a:t>
            </a:r>
            <a:endParaRPr lang="en-US" altLang="zh-TW" b="0" i="0" dirty="0">
              <a:solidFill>
                <a:srgbClr val="333333"/>
              </a:solidFill>
              <a:effectLst/>
              <a:latin typeface="Roboto" panose="02000000000000000000" pitchFamily="2" charset="0"/>
            </a:endParaRPr>
          </a:p>
          <a:p>
            <a:pPr marL="0" marR="0" lvl="0" indent="69850" algn="l" defTabSz="914400" rtl="0" eaLnBrk="1" fontAlgn="auto" latinLnBrk="0" hangingPunct="1">
              <a:lnSpc>
                <a:spcPct val="100000"/>
              </a:lnSpc>
              <a:spcBef>
                <a:spcPts val="0"/>
              </a:spcBef>
              <a:spcAft>
                <a:spcPts val="0"/>
              </a:spcAft>
              <a:buClr>
                <a:schemeClr val="dk1"/>
              </a:buClr>
              <a:buSzPct val="100000"/>
              <a:buFont typeface="Arial"/>
              <a:buChar char="●"/>
              <a:tabLst/>
              <a:defRPr/>
            </a:pPr>
            <a:r>
              <a:rPr lang="en-US" altLang="zh-TW" dirty="0"/>
              <a:t>TS-433 can centrally store photos, music, and video files. With the flexible installation of streaming software such as Plex® Multimedia Server, you can stream audio and video files from the NAS to devices that support DLNA®, Roku®, Amazon Fire TV®, and Google Chromecast™ on mobile phones, tablets, or TVs. So you can enjoy the multimedia theater at home.</a:t>
            </a:r>
            <a:endParaRPr lang="zh-TW" altLang="en-US"/>
          </a:p>
          <a:p>
            <a:endParaRPr kumimoji="1" lang="zh-TW" altLang="en-US"/>
          </a:p>
        </p:txBody>
      </p:sp>
    </p:spTree>
    <p:extLst>
      <p:ext uri="{BB962C8B-B14F-4D97-AF65-F5344CB8AC3E}">
        <p14:creationId xmlns:p14="http://schemas.microsoft.com/office/powerpoint/2010/main" val="4314010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CN" err="1"/>
              <a:t>Qmiix</a:t>
            </a:r>
            <a:r>
              <a:rPr lang="en-US" altLang="zh-CN"/>
              <a:t> </a:t>
            </a:r>
            <a:r>
              <a:rPr lang="en-US" altLang="zh-CN" err="1"/>
              <a:t>可以設定多種同步任務來備份檔案</a:t>
            </a:r>
            <a:r>
              <a:rPr lang="zh-CN" altLang="en-US"/>
              <a:t>，甚至是同步到雲端，以即跨軟體的訊息轉發也是可以做到的，讓重複的工作變簡單了呢。</a:t>
            </a:r>
            <a:endParaRPr lang="zh-TW" altLang="en-US"/>
          </a:p>
          <a:p>
            <a:pPr>
              <a:buNone/>
            </a:pPr>
            <a:r>
              <a:rPr lang="zh-CN"/>
              <a:t>Qmiix can set up a variety of synchronization tasks to back up files, even to the cloud, so that cross-software message forwarding is also possible, making repet</a:t>
            </a:r>
            <a:r>
              <a:rPr lang="en-US" altLang="zh-CN" err="1"/>
              <a:t>itiv</a:t>
            </a:r>
            <a:r>
              <a:rPr lang="zh-CN"/>
              <a:t>e tasks easier.</a:t>
            </a:r>
            <a:endParaRPr lang="zh-CN" altLang="en-US"/>
          </a:p>
          <a:p>
            <a:pPr>
              <a:buNone/>
            </a:pPr>
            <a:endParaRPr lang="zh-CN"/>
          </a:p>
          <a:p>
            <a:pPr>
              <a:buNone/>
            </a:pPr>
            <a:endParaRPr lang="zh-CN" altLang="en-US"/>
          </a:p>
        </p:txBody>
      </p:sp>
    </p:spTree>
    <p:extLst>
      <p:ext uri="{BB962C8B-B14F-4D97-AF65-F5344CB8AC3E}">
        <p14:creationId xmlns:p14="http://schemas.microsoft.com/office/powerpoint/2010/main" val="34762349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CN" err="1"/>
              <a:t>Qsync</a:t>
            </a:r>
            <a:r>
              <a:rPr lang="zh-CN" altLang="en-US"/>
              <a:t> 可以輕鬆的將檔案同步到各種裝置上，例如手機，電腦, 雲端，或是另一台NAS中，每一台裝置都可以同步有最新的檔案，讓工作團隊協作更加順暢</a:t>
            </a:r>
            <a:endParaRPr lang="zh-TW" altLang="en-US"/>
          </a:p>
          <a:p>
            <a:pPr>
              <a:buNone/>
            </a:pPr>
            <a:r>
              <a:rPr lang="zh-CN"/>
              <a:t>Qsync can </a:t>
            </a:r>
            <a:r>
              <a:rPr lang="en-US" altLang="zh-CN"/>
              <a:t>e</a:t>
            </a:r>
            <a:r>
              <a:rPr lang="zh-CN"/>
              <a:t>a</a:t>
            </a:r>
            <a:r>
              <a:rPr lang="en-US" altLang="zh-CN"/>
              <a:t>s</a:t>
            </a:r>
            <a:r>
              <a:rPr lang="zh-CN"/>
              <a:t>ily synchronize </a:t>
            </a:r>
            <a:r>
              <a:rPr lang="en-US" altLang="zh-CN"/>
              <a:t>fil</a:t>
            </a:r>
            <a:r>
              <a:rPr lang="zh-CN"/>
              <a:t>es</a:t>
            </a:r>
            <a:r>
              <a:rPr lang="zh-CN" altLang="en-US"/>
              <a:t> </a:t>
            </a:r>
            <a:r>
              <a:rPr lang="zh-CN"/>
              <a:t>to</a:t>
            </a:r>
            <a:r>
              <a:rPr lang="zh-CN" altLang="en-US"/>
              <a:t> </a:t>
            </a:r>
            <a:r>
              <a:rPr lang="en-US" altLang="zh-CN"/>
              <a:t>v</a:t>
            </a:r>
            <a:r>
              <a:rPr lang="zh-CN"/>
              <a:t>a</a:t>
            </a:r>
            <a:r>
              <a:rPr lang="en-US" altLang="zh-CN" err="1"/>
              <a:t>rious</a:t>
            </a:r>
            <a:r>
              <a:rPr lang="zh-CN" altLang="en-US"/>
              <a:t> </a:t>
            </a:r>
            <a:r>
              <a:rPr lang="zh-CN"/>
              <a:t>d</a:t>
            </a:r>
            <a:r>
              <a:rPr lang="en-US" altLang="zh-CN" err="1"/>
              <a:t>evices</a:t>
            </a:r>
            <a:r>
              <a:rPr lang="en-US" altLang="zh-CN"/>
              <a:t>,</a:t>
            </a:r>
            <a:r>
              <a:rPr lang="zh-CN" altLang="en-US"/>
              <a:t> </a:t>
            </a:r>
            <a:r>
              <a:rPr lang="en-US" altLang="zh-CN"/>
              <a:t>such</a:t>
            </a:r>
            <a:r>
              <a:rPr lang="zh-CN"/>
              <a:t> a</a:t>
            </a:r>
            <a:r>
              <a:rPr lang="en-US" altLang="zh-CN"/>
              <a:t>s</a:t>
            </a:r>
            <a:r>
              <a:rPr lang="zh-CN" altLang="en-US"/>
              <a:t> </a:t>
            </a:r>
            <a:r>
              <a:rPr lang="en-US" altLang="zh-CN"/>
              <a:t>m</a:t>
            </a:r>
            <a:r>
              <a:rPr lang="zh-CN"/>
              <a:t>o</a:t>
            </a:r>
            <a:r>
              <a:rPr lang="en-US" altLang="zh-CN"/>
              <a:t>b</a:t>
            </a:r>
            <a:r>
              <a:rPr lang="zh-CN"/>
              <a:t>ile</a:t>
            </a:r>
            <a:r>
              <a:rPr lang="zh-CN" altLang="en-US"/>
              <a:t> </a:t>
            </a:r>
            <a:r>
              <a:rPr lang="en-US" altLang="zh-CN"/>
              <a:t>phone</a:t>
            </a:r>
            <a:r>
              <a:rPr lang="zh-CN"/>
              <a:t>s</a:t>
            </a:r>
            <a:r>
              <a:rPr lang="en-US" altLang="zh-CN"/>
              <a:t>,</a:t>
            </a:r>
            <a:r>
              <a:rPr lang="zh-CN" altLang="en-US"/>
              <a:t> </a:t>
            </a:r>
            <a:r>
              <a:rPr lang="en-US" altLang="zh-CN" err="1"/>
              <a:t>compu</a:t>
            </a:r>
            <a:r>
              <a:rPr lang="zh-CN"/>
              <a:t>t</a:t>
            </a:r>
            <a:r>
              <a:rPr lang="en-US" altLang="zh-CN" err="1"/>
              <a:t>ers</a:t>
            </a:r>
            <a:r>
              <a:rPr lang="en-US" altLang="zh-CN"/>
              <a:t>,</a:t>
            </a:r>
            <a:r>
              <a:rPr lang="zh-CN" altLang="en-US"/>
              <a:t> </a:t>
            </a:r>
            <a:r>
              <a:rPr lang="en-US" altLang="zh-CN"/>
              <a:t>clouds,</a:t>
            </a:r>
            <a:r>
              <a:rPr lang="zh-CN" altLang="en-US"/>
              <a:t> </a:t>
            </a:r>
            <a:r>
              <a:rPr lang="en-US" altLang="zh-CN"/>
              <a:t>and</a:t>
            </a:r>
            <a:r>
              <a:rPr lang="zh-CN" altLang="en-US"/>
              <a:t> </a:t>
            </a:r>
            <a:r>
              <a:rPr lang="zh-CN"/>
              <a:t>o</a:t>
            </a:r>
            <a:r>
              <a:rPr lang="en-US" altLang="zh-CN" err="1"/>
              <a:t>ther</a:t>
            </a:r>
            <a:r>
              <a:rPr lang="zh-CN" altLang="en-US"/>
              <a:t> </a:t>
            </a:r>
            <a:r>
              <a:rPr lang="en-US" altLang="zh-CN"/>
              <a:t>NAS.</a:t>
            </a:r>
            <a:r>
              <a:rPr lang="zh-CN" altLang="en-US"/>
              <a:t> </a:t>
            </a:r>
            <a:r>
              <a:rPr lang="en-US" altLang="zh-CN"/>
              <a:t>Each</a:t>
            </a:r>
            <a:r>
              <a:rPr lang="zh-CN"/>
              <a:t> device</a:t>
            </a:r>
            <a:r>
              <a:rPr lang="zh-CN" altLang="en-US"/>
              <a:t> </a:t>
            </a:r>
            <a:r>
              <a:rPr lang="en-US" altLang="zh-CN"/>
              <a:t>can</a:t>
            </a:r>
            <a:r>
              <a:rPr lang="zh-CN" altLang="en-US"/>
              <a:t> </a:t>
            </a:r>
            <a:r>
              <a:rPr lang="zh-CN"/>
              <a:t>s</a:t>
            </a:r>
            <a:r>
              <a:rPr lang="en-US" altLang="zh-CN" err="1"/>
              <a:t>yn</a:t>
            </a:r>
            <a:r>
              <a:rPr lang="zh-CN"/>
              <a:t>c</a:t>
            </a:r>
            <a:r>
              <a:rPr lang="en-US" altLang="zh-CN" err="1"/>
              <a:t>hr</a:t>
            </a:r>
            <a:r>
              <a:rPr lang="zh-CN"/>
              <a:t>on</a:t>
            </a:r>
            <a:r>
              <a:rPr lang="en-US" altLang="zh-CN" err="1"/>
              <a:t>ize</a:t>
            </a:r>
            <a:r>
              <a:rPr lang="zh-CN" altLang="en-US"/>
              <a:t> </a:t>
            </a:r>
            <a:r>
              <a:rPr lang="en-US" altLang="zh-CN" err="1"/>
              <a:t>th</a:t>
            </a:r>
            <a:r>
              <a:rPr lang="zh-CN"/>
              <a:t>e</a:t>
            </a:r>
            <a:r>
              <a:rPr lang="zh-CN" altLang="en-US"/>
              <a:t> </a:t>
            </a:r>
            <a:r>
              <a:rPr lang="en-US" altLang="zh-CN"/>
              <a:t>la</a:t>
            </a:r>
            <a:r>
              <a:rPr lang="zh-CN"/>
              <a:t>te</a:t>
            </a:r>
            <a:r>
              <a:rPr lang="en-US" altLang="zh-CN"/>
              <a:t>s</a:t>
            </a:r>
            <a:r>
              <a:rPr lang="zh-CN"/>
              <a:t>t</a:t>
            </a:r>
            <a:r>
              <a:rPr lang="zh-CN" altLang="en-US"/>
              <a:t> </a:t>
            </a:r>
            <a:r>
              <a:rPr lang="en-US" altLang="zh-CN"/>
              <a:t>files,</a:t>
            </a:r>
            <a:r>
              <a:rPr lang="zh-CN" altLang="en-US"/>
              <a:t> </a:t>
            </a:r>
            <a:r>
              <a:rPr lang="en-US" altLang="zh-CN"/>
              <a:t>all</a:t>
            </a:r>
            <a:r>
              <a:rPr lang="zh-CN"/>
              <a:t>o</a:t>
            </a:r>
            <a:r>
              <a:rPr lang="en-US" altLang="zh-CN"/>
              <a:t>wing</a:t>
            </a:r>
            <a:r>
              <a:rPr lang="zh-CN"/>
              <a:t> the </a:t>
            </a:r>
            <a:r>
              <a:rPr lang="en-US" altLang="zh-CN"/>
              <a:t>work</a:t>
            </a:r>
            <a:r>
              <a:rPr lang="zh-CN" altLang="en-US"/>
              <a:t> </a:t>
            </a:r>
            <a:r>
              <a:rPr lang="en-US" altLang="zh-CN"/>
              <a:t>with</a:t>
            </a:r>
            <a:r>
              <a:rPr lang="zh-CN" altLang="en-US"/>
              <a:t> </a:t>
            </a:r>
            <a:r>
              <a:rPr lang="en-US" altLang="zh-CN"/>
              <a:t>your</a:t>
            </a:r>
            <a:r>
              <a:rPr lang="zh-CN" altLang="en-US"/>
              <a:t> </a:t>
            </a:r>
            <a:r>
              <a:rPr lang="en-US" altLang="zh-CN"/>
              <a:t>team</a:t>
            </a:r>
            <a:r>
              <a:rPr lang="zh-CN" altLang="en-US"/>
              <a:t> </a:t>
            </a:r>
            <a:r>
              <a:rPr lang="en-US" altLang="zh-CN"/>
              <a:t>more</a:t>
            </a:r>
            <a:r>
              <a:rPr lang="zh-CN" altLang="en-US"/>
              <a:t> </a:t>
            </a:r>
            <a:r>
              <a:rPr lang="en-US" altLang="zh-CN"/>
              <a:t>smoothly</a:t>
            </a:r>
            <a:r>
              <a:rPr lang="zh-CN"/>
              <a:t>.</a:t>
            </a:r>
          </a:p>
          <a:p>
            <a:pPr>
              <a:buNone/>
            </a:pPr>
            <a:endParaRPr lang="zh-CN" altLang="en-US"/>
          </a:p>
        </p:txBody>
      </p:sp>
    </p:spTree>
    <p:extLst>
      <p:ext uri="{BB962C8B-B14F-4D97-AF65-F5344CB8AC3E}">
        <p14:creationId xmlns:p14="http://schemas.microsoft.com/office/powerpoint/2010/main" val="492266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d55b463498_4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d55b463498_4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zh-TW" altLang="zh-TW" dirty="0"/>
              <a:t>NPU神經網絡處理器(Neural-network Processing Uni</a:t>
            </a:r>
            <a:r>
              <a:rPr lang="en-US" altLang="zh-TW" dirty="0"/>
              <a:t>t)</a:t>
            </a:r>
            <a:r>
              <a:rPr lang="zh-TW" altLang="en-US" dirty="0"/>
              <a:t>是仿</a:t>
            </a:r>
            <a:r>
              <a:rPr lang="zh-TW" altLang="zh-TW" dirty="0"/>
              <a:t>生科技的運用，屬於</a:t>
            </a:r>
            <a:r>
              <a:rPr lang="en-US" altLang="zh-TW" dirty="0"/>
              <a:t>AI</a:t>
            </a:r>
            <a:r>
              <a:rPr lang="zh-TW" altLang="zh-TW" dirty="0"/>
              <a:t>邊緣平行運算的一種，省電,</a:t>
            </a:r>
            <a:r>
              <a:rPr lang="zh-TW" altLang="en-US" dirty="0"/>
              <a:t> 高效能, 易佈署，TS-</a:t>
            </a:r>
            <a:r>
              <a:rPr lang="en-US" altLang="zh-TW" dirty="0"/>
              <a:t>x</a:t>
            </a:r>
            <a:r>
              <a:rPr lang="zh-TW" altLang="en-US" dirty="0"/>
              <a:t>33是市面上唯一搭載NPU AI加速處理器的NAS，搭配QNAP AI Core影像辨識引擎，支援QuMagie智慧相簿。值得一提的是，人臉識別速度是同級機種的六倍快。</a:t>
            </a:r>
            <a:endParaRPr lang="zh-TW" altLang="zh-TW" dirty="0"/>
          </a:p>
          <a:p>
            <a:pPr>
              <a:buNone/>
            </a:pPr>
            <a:r>
              <a:rPr lang="en-US" altLang="zh-TW" dirty="0"/>
              <a:t>NPU (Neural-network Processing Unit) is the application of biomimicry, a kind of AI edge computing with power-saving, high performance, and easy to deploy. TS-x33</a:t>
            </a:r>
            <a:r>
              <a:rPr lang="en-US" altLang="zh-TW"/>
              <a:t> series</a:t>
            </a:r>
            <a:r>
              <a:rPr lang="en-US" altLang="zh-TW" dirty="0"/>
              <a:t> is the only ones equipped with NPU AI Accelerated processor NAS, with QNAP AI Core image recognition engine, supporting </a:t>
            </a:r>
            <a:r>
              <a:rPr lang="en-US" altLang="zh-TW" dirty="0" err="1"/>
              <a:t>QuMagie</a:t>
            </a:r>
            <a:r>
              <a:rPr lang="en-US" altLang="zh-TW" dirty="0"/>
              <a:t> smart album. It is worth mentioning that the face recognition speed is six times faster than the same class model.</a:t>
            </a:r>
            <a:endParaRPr lang="zh-TW" altLang="zh-TW" dirty="0"/>
          </a:p>
          <a:p>
            <a:pPr>
              <a:buNone/>
            </a:pPr>
            <a:endParaRPr lang="zh-TW" altLang="en-US" dirty="0"/>
          </a:p>
          <a:p>
            <a:pPr marL="0" indent="0">
              <a:buNone/>
            </a:pPr>
            <a:endParaRPr lang="zh-TW"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CN" err="1"/>
              <a:t>除了上述多樣化的功能外，有更多的應用等著你去探索，只需於QTS系統中首頁進行查詢</a:t>
            </a:r>
            <a:r>
              <a:rPr lang="en-US" altLang="zh-CN"/>
              <a:t>，</a:t>
            </a:r>
            <a:r>
              <a:rPr lang="ja-JP" altLang="zh-CN"/>
              <a:t>或於</a:t>
            </a:r>
            <a:r>
              <a:rPr lang="en-US"/>
              <a:t>QNAP</a:t>
            </a:r>
            <a:r>
              <a:rPr lang="ja-JP" altLang="en-US"/>
              <a:t>官網搜，皆可找到豐富的應用程式。</a:t>
            </a:r>
            <a:endParaRPr lang="en-US" altLang="zh-CN"/>
          </a:p>
          <a:p>
            <a:pPr>
              <a:buNone/>
            </a:pPr>
            <a:r>
              <a:rPr lang="ja-JP"/>
              <a:t>In addition to the above-mentioned diversified functions, there are more applications waiting for you to explore. Just link the QTS system or search on the QNAP official website to find a wealth of applications.</a:t>
            </a:r>
          </a:p>
          <a:p>
            <a:pPr>
              <a:buNone/>
            </a:pPr>
            <a:endParaRPr lang="zh-CN" altLang="en-US"/>
          </a:p>
        </p:txBody>
      </p:sp>
    </p:spTree>
    <p:extLst>
      <p:ext uri="{BB962C8B-B14F-4D97-AF65-F5344CB8AC3E}">
        <p14:creationId xmlns:p14="http://schemas.microsoft.com/office/powerpoint/2010/main" val="398874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endParaRPr lang="en-US" altLang="zh-CN" dirty="0"/>
          </a:p>
          <a:p>
            <a:pPr>
              <a:buNone/>
            </a:pPr>
            <a:r>
              <a:rPr lang="en-US" altLang="zh-CN" dirty="0"/>
              <a:t>TS-433是最經濟實惠的選擇，支援4</a:t>
            </a:r>
            <a:r>
              <a:rPr lang="zh-TW" altLang="en-US" dirty="0"/>
              <a:t>個</a:t>
            </a:r>
            <a:r>
              <a:rPr lang="en-US" altLang="zh-CN" dirty="0"/>
              <a:t>SATA 3.5”</a:t>
            </a:r>
            <a:r>
              <a:rPr lang="zh-TW" altLang="en-US" dirty="0"/>
              <a:t>磁碟插槽</a:t>
            </a:r>
            <a:r>
              <a:rPr lang="en-US" altLang="zh-CN" dirty="0"/>
              <a:t>，</a:t>
            </a:r>
            <a:r>
              <a:rPr lang="en-US" altLang="zh-CN" dirty="0" err="1"/>
              <a:t>除了家用以外，也可當作</a:t>
            </a:r>
            <a:r>
              <a:rPr lang="zh-TW" altLang="en-US"/>
              <a:t>中小企業</a:t>
            </a:r>
            <a:r>
              <a:rPr lang="en-US" altLang="zh-CN" dirty="0" err="1"/>
              <a:t>的資料儲存</a:t>
            </a:r>
            <a:r>
              <a:rPr lang="zh-TW" altLang="en-US" dirty="0"/>
              <a:t>。</a:t>
            </a:r>
            <a:endParaRPr lang="en-US" altLang="zh-CN" dirty="0"/>
          </a:p>
          <a:p>
            <a:pPr>
              <a:buNone/>
            </a:pPr>
            <a:r>
              <a:rPr lang="en-US" altLang="zh-TW" dirty="0"/>
              <a:t>TS-433 is the most economical choice. It supports </a:t>
            </a:r>
            <a:r>
              <a:rPr lang="en-US" altLang="zh-TW"/>
              <a:t>four</a:t>
            </a:r>
            <a:r>
              <a:rPr lang="en-US" altLang="zh-TW" dirty="0"/>
              <a:t> SATA 3.5” disk slots. Besides home use, it can also be used as data storage for small companies.</a:t>
            </a:r>
            <a:endParaRPr lang="zh-CN" altLang="en-US" dirty="0"/>
          </a:p>
          <a:p>
            <a:pPr>
              <a:buNone/>
            </a:pPr>
            <a:endParaRPr lang="en-US" altLang="zh-TW" dirty="0"/>
          </a:p>
          <a:p>
            <a:pPr>
              <a:buNone/>
            </a:pPr>
            <a:endParaRPr lang="en-US" altLang="zh-TW" dirty="0"/>
          </a:p>
          <a:p>
            <a:pPr>
              <a:buNone/>
            </a:pPr>
            <a:r>
              <a:rPr lang="zh-TW" altLang="en-US"/>
              <a:t>家庭圖片</a:t>
            </a:r>
            <a:endParaRPr lang="en-US" altLang="zh-TW"/>
          </a:p>
          <a:p>
            <a:pPr>
              <a:buNone/>
            </a:pPr>
            <a:r>
              <a:rPr lang="en-US" altLang="zh-CN"/>
              <a:t>https://tw.123rf.com/photo_121683554_family-with-children-playing-football-on-the-backyard-lawn-near-their-house.html?vti=nqt3bvodxdxbi4icbh-1-3</a:t>
            </a:r>
          </a:p>
          <a:p>
            <a:pPr>
              <a:buNone/>
            </a:pPr>
            <a:r>
              <a:rPr lang="zh-TW" altLang="en-US"/>
              <a:t>辦公大樓圖片</a:t>
            </a:r>
            <a:endParaRPr lang="en-US" altLang="zh-TW"/>
          </a:p>
          <a:p>
            <a:pPr>
              <a:buNone/>
            </a:pPr>
            <a:r>
              <a:rPr lang="en-US" altLang="zh-CN"/>
              <a:t>https://tw.123rf.com/photo_137063495_classic-blue-glass-office-futuristic-building-in-the-city-centre-till-the-sky.html?vti=m9vweacccnqrbrqg17-1-7</a:t>
            </a:r>
          </a:p>
          <a:p>
            <a:pPr>
              <a:buNone/>
            </a:pPr>
            <a:endParaRPr lang="en-US" altLang="zh-CN"/>
          </a:p>
        </p:txBody>
      </p:sp>
    </p:spTree>
    <p:extLst>
      <p:ext uri="{BB962C8B-B14F-4D97-AF65-F5344CB8AC3E}">
        <p14:creationId xmlns:p14="http://schemas.microsoft.com/office/powerpoint/2010/main" val="25825764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t>簡報的尾聲，我為大家整理一下</a:t>
            </a:r>
            <a:r>
              <a:rPr lang="en-US" dirty="0"/>
              <a:t>TS-433</a:t>
            </a:r>
            <a:r>
              <a:rPr lang="en-US"/>
              <a:t> NAS的應用場景。儲存照片並透過AI分類管理，影片創作者可儲存影片，家庭或小型辦公室可設置監控系統，並提供多媒體串流播放的能力。</a:t>
            </a:r>
          </a:p>
          <a:p>
            <a:pPr>
              <a:buNone/>
            </a:pPr>
            <a:r>
              <a:rPr lang="en-US"/>
              <a:t>At the end of the briefing, I will sort out the application scenarios of</a:t>
            </a:r>
            <a:r>
              <a:rPr lang="en-US" altLang="zh-TW"/>
              <a:t> </a:t>
            </a:r>
            <a:r>
              <a:rPr lang="en-US" dirty="0"/>
              <a:t>TS-433</a:t>
            </a:r>
            <a:r>
              <a:rPr lang="en-US"/>
              <a:t> NAS for everyone. From the top left. First: Store photos and manage them through AI classification. Second: film creators can store videos, Third: home or small offices can set up monitoring systems. Last one: NAS provides multimedia streaming capabilities.</a:t>
            </a:r>
          </a:p>
          <a:p>
            <a:pPr>
              <a:buNone/>
            </a:pPr>
            <a:endParaRPr lang="zh-CN"/>
          </a:p>
        </p:txBody>
      </p:sp>
    </p:spTree>
    <p:extLst>
      <p:ext uri="{BB962C8B-B14F-4D97-AF65-F5344CB8AC3E}">
        <p14:creationId xmlns:p14="http://schemas.microsoft.com/office/powerpoint/2010/main" val="40427391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7a3de6cf2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7a3de6cf2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ja-JP" altLang="zh-TW" dirty="0"/>
              <a:t>謝謝大家觀看TS-</a:t>
            </a:r>
            <a:r>
              <a:rPr lang="en-US" altLang="ja-JP" dirty="0"/>
              <a:t>433</a:t>
            </a:r>
            <a:r>
              <a:rPr lang="ja-JP" altLang="zh-TW" dirty="0"/>
              <a:t> NAS直播，我是Jerry，下次再見</a:t>
            </a:r>
            <a:endParaRPr lang="en-US" dirty="0"/>
          </a:p>
          <a:p>
            <a:pPr marL="0" indent="0">
              <a:buNone/>
            </a:pPr>
            <a:r>
              <a:rPr lang="en-US" dirty="0"/>
              <a:t>Thank you for watching the TS-433 NAS live streaming. I’m Jerry. See you next time. Bye</a:t>
            </a:r>
          </a:p>
          <a:p>
            <a:pPr marL="0" marR="0" lvl="0" indent="0" algn="l" defTabSz="914400">
              <a:lnSpc>
                <a:spcPct val="100000"/>
              </a:lnSpc>
              <a:spcBef>
                <a:spcPts val="0"/>
              </a:spcBef>
              <a:spcAft>
                <a:spcPts val="0"/>
              </a:spcAft>
              <a:buNone/>
              <a:tabLst/>
              <a:defRPr/>
            </a:pPr>
            <a:endParaRPr lang="en-US" dirty="0"/>
          </a:p>
          <a:p>
            <a:pPr marL="0" indent="0">
              <a:buNone/>
            </a:pPr>
            <a:endParaRPr lang="en-US"/>
          </a:p>
          <a:p>
            <a:pPr marL="0" indent="0">
              <a:buNone/>
            </a:pPr>
            <a:r>
              <a:rPr lang="en-US"/>
              <a:t>Is </a:t>
            </a:r>
            <a:r>
              <a:rPr lang="ja-JP"/>
              <a:t>Your best choice</a:t>
            </a:r>
            <a:r>
              <a:rPr lang="en-US"/>
              <a:t>!</a:t>
            </a:r>
            <a:endParaRPr lang="ja-JP"/>
          </a:p>
          <a:p>
            <a:pPr marL="0" indent="0">
              <a:buNone/>
            </a:pPr>
            <a:r>
              <a:rPr lang="ja-JP"/>
              <a:t>Copyright © 2021 QNAP Systems, Inc. All rights reserved. QNAP® and other names of QNAP Products are proprietary marks or registered trademarks of QNAP Systems, Inc. Other products and company names mentioned herein are trademarks of their respective holders.</a:t>
            </a:r>
            <a:endParaRPr lang="zh-TW"/>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0" indent="0" algn="just">
              <a:buNone/>
            </a:pPr>
            <a:r>
              <a:rPr lang="zh-CN"/>
              <a:t>人手一機的智慧手機時代，隨時隨地都會有大量的照片，隨時隨拍產生的大量照片，拍完後整理照片是很困難的，這時就可透過</a:t>
            </a:r>
            <a:r>
              <a:rPr lang="en-US" err="1"/>
              <a:t>QuMagie</a:t>
            </a:r>
            <a:r>
              <a:rPr lang="zh-CN"/>
              <a:t>的</a:t>
            </a:r>
            <a:r>
              <a:rPr lang="en-US"/>
              <a:t>AI</a:t>
            </a:r>
            <a:r>
              <a:rPr lang="zh-CN"/>
              <a:t>來幫助你，透過整合的</a:t>
            </a:r>
            <a:r>
              <a:rPr lang="en-US"/>
              <a:t>QNAP AI Core</a:t>
            </a:r>
            <a:r>
              <a:rPr lang="zh-CN"/>
              <a:t>影像辨識引擎，可使用人臉來進行人物的照片分類，甚至是地點物品，都可以識別，</a:t>
            </a:r>
            <a:r>
              <a:rPr lang="en-US" altLang="zh-TW" dirty="0"/>
              <a:t>TS-433</a:t>
            </a:r>
            <a:r>
              <a:rPr lang="zh-TW"/>
              <a:t>內建</a:t>
            </a:r>
            <a:r>
              <a:rPr lang="en-US"/>
              <a:t>NPU AI</a:t>
            </a:r>
            <a:r>
              <a:rPr lang="zh-TW"/>
              <a:t>加速，</a:t>
            </a:r>
            <a:r>
              <a:rPr lang="en-US" err="1"/>
              <a:t>QuMagie</a:t>
            </a:r>
            <a:r>
              <a:rPr lang="zh-TW"/>
              <a:t>內力大增</a:t>
            </a:r>
            <a:endParaRPr lang="en-US"/>
          </a:p>
          <a:p>
            <a:pPr marL="0" indent="0" algn="just">
              <a:buNone/>
            </a:pPr>
            <a:r>
              <a:rPr lang="zh-TW"/>
              <a:t>Almost everyone has a mobile phone, there will be a lot of photos</a:t>
            </a:r>
            <a:r>
              <a:rPr lang="zh-TW" altLang="en-US"/>
              <a:t> </a:t>
            </a:r>
            <a:r>
              <a:rPr lang="en-US"/>
              <a:t>taken</a:t>
            </a:r>
            <a:r>
              <a:rPr lang="zh-TW" altLang="en-US"/>
              <a:t> </a:t>
            </a:r>
            <a:r>
              <a:rPr lang="zh-TW"/>
              <a:t>anytime and anywhere. It is very difficult to organize the photos after shooting. You can use QuMagie's To help you</a:t>
            </a:r>
            <a:r>
              <a:rPr lang="en-US"/>
              <a:t>.</a:t>
            </a:r>
            <a:r>
              <a:rPr lang="zh-TW" altLang="en-US"/>
              <a:t> </a:t>
            </a:r>
            <a:r>
              <a:rPr lang="zh-TW"/>
              <a:t>It recogni</a:t>
            </a:r>
            <a:r>
              <a:rPr lang="en-US" err="1"/>
              <a:t>zes</a:t>
            </a:r>
            <a:r>
              <a:rPr lang="zh-TW" altLang="en-US"/>
              <a:t> </a:t>
            </a:r>
            <a:r>
              <a:rPr lang="zh-TW"/>
              <a:t>and classifie</a:t>
            </a:r>
            <a:r>
              <a:rPr lang="en-US"/>
              <a:t>s</a:t>
            </a:r>
            <a:r>
              <a:rPr lang="zh-TW" altLang="en-US"/>
              <a:t> </a:t>
            </a:r>
            <a:r>
              <a:rPr lang="zh-TW"/>
              <a:t>faces, objects, and even locations</a:t>
            </a:r>
            <a:r>
              <a:rPr lang="zh-TW" altLang="en-US"/>
              <a:t> </a:t>
            </a:r>
            <a:r>
              <a:rPr lang="en-US"/>
              <a:t>through</a:t>
            </a:r>
            <a:r>
              <a:rPr lang="zh-TW" altLang="en-US"/>
              <a:t> </a:t>
            </a:r>
            <a:r>
              <a:rPr lang="en-US"/>
              <a:t>the</a:t>
            </a:r>
            <a:r>
              <a:rPr lang="zh-TW" altLang="en-US"/>
              <a:t> </a:t>
            </a:r>
            <a:r>
              <a:rPr lang="en-US"/>
              <a:t>integrated</a:t>
            </a:r>
            <a:r>
              <a:rPr lang="zh-TW" altLang="en-US"/>
              <a:t> </a:t>
            </a:r>
            <a:r>
              <a:rPr lang="en-US"/>
              <a:t>QNAP</a:t>
            </a:r>
            <a:r>
              <a:rPr lang="zh-TW" altLang="en-US"/>
              <a:t> </a:t>
            </a:r>
            <a:r>
              <a:rPr lang="en-US"/>
              <a:t>AI</a:t>
            </a:r>
            <a:r>
              <a:rPr lang="zh-TW" altLang="en-US"/>
              <a:t> </a:t>
            </a:r>
            <a:r>
              <a:rPr lang="en-US"/>
              <a:t>Core</a:t>
            </a:r>
            <a:r>
              <a:rPr lang="zh-TW" altLang="en-US"/>
              <a:t> </a:t>
            </a:r>
            <a:r>
              <a:rPr lang="en-US"/>
              <a:t>engine</a:t>
            </a:r>
            <a:r>
              <a:rPr lang="zh-TW"/>
              <a:t>. TS-</a:t>
            </a:r>
            <a:r>
              <a:rPr lang="en-US" altLang="zh-TW" dirty="0"/>
              <a:t>4</a:t>
            </a:r>
            <a:r>
              <a:rPr lang="zh-TW"/>
              <a:t>33 has a built-in NPU AI accelerator</a:t>
            </a:r>
            <a:r>
              <a:rPr lang="zh-TW" altLang="en-US"/>
              <a:t> </a:t>
            </a:r>
            <a:r>
              <a:rPr lang="en-US"/>
              <a:t>which</a:t>
            </a:r>
            <a:r>
              <a:rPr lang="zh-TW" altLang="en-US"/>
              <a:t> </a:t>
            </a:r>
            <a:r>
              <a:rPr lang="en-US"/>
              <a:t>pow</a:t>
            </a:r>
            <a:r>
              <a:rPr lang="zh-TW"/>
              <a:t>e</a:t>
            </a:r>
            <a:r>
              <a:rPr lang="en-US" err="1"/>
              <a:t>rs</a:t>
            </a:r>
            <a:r>
              <a:rPr lang="zh-TW" altLang="en-US"/>
              <a:t> </a:t>
            </a:r>
            <a:r>
              <a:rPr lang="en-US"/>
              <a:t>up</a:t>
            </a:r>
            <a:r>
              <a:rPr lang="zh-TW" altLang="en-US"/>
              <a:t> </a:t>
            </a:r>
            <a:r>
              <a:rPr lang="zh-TW"/>
              <a:t>QuMagie's strength.</a:t>
            </a:r>
            <a:endParaRPr lang="en-US"/>
          </a:p>
        </p:txBody>
      </p:sp>
    </p:spTree>
    <p:extLst>
      <p:ext uri="{BB962C8B-B14F-4D97-AF65-F5344CB8AC3E}">
        <p14:creationId xmlns:p14="http://schemas.microsoft.com/office/powerpoint/2010/main" val="2753858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dirty="0"/>
              <a:t>TS-433</a:t>
            </a:r>
            <a:r>
              <a:rPr lang="zh-TW" altLang="en-US" dirty="0"/>
              <a:t>在緊湊的</a:t>
            </a:r>
            <a:r>
              <a:rPr lang="en-US" altLang="zh-TW" dirty="0"/>
              <a:t>4-bay</a:t>
            </a:r>
            <a:r>
              <a:rPr lang="zh-TW" altLang="en-US" dirty="0"/>
              <a:t>尺寸下，利用其有限的空間放入了</a:t>
            </a:r>
            <a:r>
              <a:rPr lang="en-US" altLang="zh-TW" dirty="0"/>
              <a:t>12</a:t>
            </a:r>
            <a:r>
              <a:rPr lang="zh-TW" altLang="en-US" dirty="0"/>
              <a:t>公分的大型靜音風扇，選用了壽命達</a:t>
            </a:r>
            <a:r>
              <a:rPr lang="en-US" altLang="zh-TW" dirty="0"/>
              <a:t>8</a:t>
            </a:r>
            <a:r>
              <a:rPr lang="zh-TW" altLang="en-US" dirty="0"/>
              <a:t>萬小時的雙滾珠軸承直流風扇，可在散熱效率與低噪音達到良好的平衡且耐久。</a:t>
            </a:r>
            <a:r>
              <a:rPr lang="en-US" altLang="zh-TW" dirty="0"/>
              <a:t>NAS</a:t>
            </a:r>
            <a:r>
              <a:rPr lang="zh-TW" altLang="en-US" dirty="0"/>
              <a:t>系統有智慧風扇的功能，可依照溫度的變化適時調整，讓</a:t>
            </a:r>
            <a:r>
              <a:rPr lang="en-US" altLang="zh-TW" dirty="0"/>
              <a:t>NAS</a:t>
            </a:r>
            <a:r>
              <a:rPr lang="zh-TW" altLang="en-US" dirty="0"/>
              <a:t>運行得更順暢。</a:t>
            </a:r>
            <a:endParaRPr lang="en-US" altLang="zh-TW" dirty="0"/>
          </a:p>
          <a:p>
            <a:r>
              <a:rPr lang="en-US" altLang="zh-TW" dirty="0"/>
              <a:t>In the compact 4-bay size, the TS-433 use limited space to put a silent DC fan of 12 cm and selects a double ball bearing with a life span of 80,000 hours, which can achieve good heat dissipation efficiency and low noise. Balance and durability. The NAS system has the function of a smart fan, which can be adjusted fan speed according to environment temperature changes, making the NAS run more smoothly.</a:t>
            </a:r>
            <a:endParaRPr lang="zh-TW" altLang="en-US" dirty="0"/>
          </a:p>
        </p:txBody>
      </p:sp>
    </p:spTree>
    <p:extLst>
      <p:ext uri="{BB962C8B-B14F-4D97-AF65-F5344CB8AC3E}">
        <p14:creationId xmlns:p14="http://schemas.microsoft.com/office/powerpoint/2010/main" val="1746761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dirty="0"/>
              <a:t>一般</a:t>
            </a:r>
            <a:r>
              <a:rPr lang="en-US" altLang="zh-TW" dirty="0"/>
              <a:t>4-bay</a:t>
            </a:r>
            <a:r>
              <a:rPr lang="zh-TW" altLang="en-US" dirty="0"/>
              <a:t>中小型企業用</a:t>
            </a:r>
            <a:r>
              <a:rPr lang="en-US" altLang="zh-TW" dirty="0"/>
              <a:t>NAS</a:t>
            </a:r>
            <a:r>
              <a:rPr lang="zh-TW" altLang="en-US" dirty="0"/>
              <a:t>入門款，會採用較低容量的記憶體來節省成本，</a:t>
            </a:r>
            <a:r>
              <a:rPr lang="en-US" altLang="zh-TW" dirty="0"/>
              <a:t>QNAP</a:t>
            </a:r>
            <a:r>
              <a:rPr lang="zh-TW" altLang="en-US" dirty="0"/>
              <a:t>設計的</a:t>
            </a:r>
            <a:r>
              <a:rPr lang="en-US" altLang="zh-TW" dirty="0"/>
              <a:t>TS-433</a:t>
            </a:r>
            <a:r>
              <a:rPr lang="zh-TW" altLang="en-US" dirty="0"/>
              <a:t>採用同級機種最大的</a:t>
            </a:r>
            <a:r>
              <a:rPr lang="en-US" altLang="zh-TW" dirty="0"/>
              <a:t>4GB</a:t>
            </a:r>
            <a:r>
              <a:rPr lang="zh-TW" altLang="en-US" dirty="0"/>
              <a:t>記憶體。可讓</a:t>
            </a:r>
            <a:r>
              <a:rPr lang="en-US" altLang="zh-TW" dirty="0"/>
              <a:t>NAS</a:t>
            </a:r>
            <a:r>
              <a:rPr lang="zh-TW" altLang="en-US" dirty="0"/>
              <a:t>整體運型的更加順暢，更支援高達</a:t>
            </a:r>
            <a:r>
              <a:rPr lang="en-US" altLang="zh-TW" dirty="0"/>
              <a:t>256</a:t>
            </a:r>
            <a:r>
              <a:rPr lang="zh-TW" altLang="en-US" dirty="0"/>
              <a:t>張的</a:t>
            </a:r>
            <a:r>
              <a:rPr lang="en-US" altLang="zh-TW" dirty="0"/>
              <a:t>snapshots</a:t>
            </a:r>
            <a:r>
              <a:rPr lang="zh-TW" altLang="en-US" dirty="0"/>
              <a:t>快照保護，於</a:t>
            </a:r>
            <a:r>
              <a:rPr lang="en-US" altLang="zh-TW" dirty="0"/>
              <a:t>QVR Elite</a:t>
            </a:r>
            <a:r>
              <a:rPr lang="zh-TW" altLang="en-US" dirty="0"/>
              <a:t>智慧監控軟體中可支援達</a:t>
            </a:r>
            <a:r>
              <a:rPr lang="en-US" altLang="zh-TW" dirty="0"/>
              <a:t>18</a:t>
            </a:r>
            <a:r>
              <a:rPr lang="zh-TW" altLang="en-US" dirty="0"/>
              <a:t>支網路攝影機。更多的流程使用體驗等待你去發掘</a:t>
            </a:r>
            <a:endParaRPr lang="en-US" altLang="zh-TW" dirty="0"/>
          </a:p>
          <a:p>
            <a:r>
              <a:rPr lang="en-US" altLang="zh-TW" dirty="0"/>
              <a:t>Generally designed for small and medium-sized enterprises, a 4-bay entry-level NAS will put lower capacity memory to save costs. The TS-433 designed by QNAP uses the largest 4GB memory in the same class. It can make the overall operation of the NAS smoother and support up to 256 snapshots for protection. The QVR Elite intelligent monitoring software can support up to 18 network cameras. There have more good usage waiting for you to discover</a:t>
            </a:r>
            <a:endParaRPr lang="zh-TW" altLang="en-US" dirty="0"/>
          </a:p>
        </p:txBody>
      </p:sp>
    </p:spTree>
    <p:extLst>
      <p:ext uri="{BB962C8B-B14F-4D97-AF65-F5344CB8AC3E}">
        <p14:creationId xmlns:p14="http://schemas.microsoft.com/office/powerpoint/2010/main" val="3422908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sz="1800" b="0" i="0" u="none" strike="noStrike" dirty="0" err="1">
                <a:solidFill>
                  <a:srgbClr val="000000"/>
                </a:solidFill>
                <a:effectLst/>
                <a:latin typeface="Arial" panose="020B0604020202020204" pitchFamily="34" charset="0"/>
              </a:rPr>
              <a:t>你知道NAS為什麼需要使用RAID磁碟陣列這個功能呢</a:t>
            </a:r>
            <a:r>
              <a:rPr lang="en-US" altLang="zh-TW" sz="1800" b="0" i="0" u="none" strike="noStrike" dirty="0">
                <a:solidFill>
                  <a:srgbClr val="000000"/>
                </a:solidFill>
                <a:effectLst/>
                <a:latin typeface="Arial" panose="020B0604020202020204" pitchFamily="34" charset="0"/>
              </a:rPr>
              <a:t>? RAID其實是透過2顆以上的磁碟組成容錯保護機制的一種技術，在一定數量的磁碟損壞時，仍能保持資料的完整性。我們可以從表中看出RAID有許多模式，於TS-433安裝4個磁碟的狀態下，如果使用者希望保護力優先我們建議你可設定成RAID6，若希望效能優先則建議組建成RAID 10。這兩種組態都是很好的選擇推薦給大家。</a:t>
            </a:r>
          </a:p>
          <a:p>
            <a:r>
              <a:rPr lang="en-US"/>
              <a:t>The 4-bay NAS models support various RAID settings on the chart, and RAID is a disk fault-tolerant protection technology, which is the basic function of the NAS.  When protection is the priority using four disks to create an array in </a:t>
            </a:r>
            <a:r>
              <a:rPr lang="en-US" dirty="0"/>
              <a:t>TS-433</a:t>
            </a:r>
            <a:r>
              <a:rPr lang="en-US"/>
              <a:t>, we recommend setting RAID 6. If you think performance is the priority, we recommend RAID 10. Users can choose according to their needs.</a:t>
            </a:r>
            <a:endParaRPr lang="zh-TW"/>
          </a:p>
        </p:txBody>
      </p:sp>
    </p:spTree>
    <p:extLst>
      <p:ext uri="{BB962C8B-B14F-4D97-AF65-F5344CB8AC3E}">
        <p14:creationId xmlns:p14="http://schemas.microsoft.com/office/powerpoint/2010/main" val="1536551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pPr marL="158750" indent="0">
              <a:buNone/>
            </a:pPr>
            <a:r>
              <a:rPr lang="zh-TW" altLang="en-US"/>
              <a:t>你有這樣的困擾嗎</a:t>
            </a:r>
            <a:r>
              <a:rPr lang="en-US" altLang="zh-TW"/>
              <a:t>?</a:t>
            </a:r>
            <a:r>
              <a:rPr lang="zh-TW" altLang="en-US"/>
              <a:t> 照片影片或是文件與資料又多又大，因為這樣你買了很多隨身碟與外接盒來進行備份，但總是不知道檔案在哪一個位置。且隨身碟體積太小可能直接遺失，這時你寶貴的資料就歸天了。如果你記憶力很好，知道需要的檔案在哪顆外接硬碟中，運氣也很好外接裝置沒有損壞，接上電腦就會進入下一個煩惱的循環。就是檔案大海撈針那!，超難找到所需檔案的是不是?! 另外如果你想要有超值的家庭監控方案，或家庭自動化方案的超值選擇，往下聽就對了。</a:t>
            </a:r>
            <a:endParaRPr lang="zh-TW"/>
          </a:p>
          <a:p>
            <a:pPr>
              <a:buNone/>
            </a:pPr>
            <a:r>
              <a:rPr lang="zh-TW"/>
              <a:t>Do you have trouble</a:t>
            </a:r>
            <a:r>
              <a:rPr lang="zh-TW" altLang="en-US"/>
              <a:t> </a:t>
            </a:r>
            <a:r>
              <a:rPr lang="en-US" altLang="zh-TW"/>
              <a:t>finding</a:t>
            </a:r>
            <a:r>
              <a:rPr lang="zh-TW" altLang="en-US"/>
              <a:t> </a:t>
            </a:r>
            <a:r>
              <a:rPr lang="en-US" altLang="zh-TW"/>
              <a:t>specific</a:t>
            </a:r>
            <a:r>
              <a:rPr lang="zh-TW" altLang="en-US"/>
              <a:t> </a:t>
            </a:r>
            <a:r>
              <a:rPr lang="en-US" altLang="zh-TW"/>
              <a:t>files</a:t>
            </a:r>
            <a:r>
              <a:rPr lang="zh-TW" altLang="en-US"/>
              <a:t> </a:t>
            </a:r>
            <a:r>
              <a:rPr lang="en-US" altLang="zh-TW"/>
              <a:t>or</a:t>
            </a:r>
            <a:r>
              <a:rPr lang="zh-TW" altLang="en-US"/>
              <a:t> </a:t>
            </a:r>
            <a:r>
              <a:rPr lang="en-US" altLang="zh-TW"/>
              <a:t>photos</a:t>
            </a:r>
            <a:r>
              <a:rPr lang="zh-TW" altLang="en-US"/>
              <a:t> </a:t>
            </a:r>
            <a:r>
              <a:rPr lang="en-US" altLang="zh-TW"/>
              <a:t>among</a:t>
            </a:r>
            <a:r>
              <a:rPr lang="zh-TW" altLang="en-US"/>
              <a:t> </a:t>
            </a:r>
            <a:r>
              <a:rPr lang="en-US" altLang="zh-TW"/>
              <a:t>all</a:t>
            </a:r>
            <a:r>
              <a:rPr lang="zh-TW" altLang="en-US"/>
              <a:t> </a:t>
            </a:r>
            <a:r>
              <a:rPr lang="en-US" altLang="zh-TW"/>
              <a:t>your</a:t>
            </a:r>
            <a:r>
              <a:rPr lang="zh-TW" altLang="en-US"/>
              <a:t> </a:t>
            </a:r>
            <a:r>
              <a:rPr lang="en-US" altLang="zh-TW"/>
              <a:t>storage</a:t>
            </a:r>
            <a:r>
              <a:rPr lang="zh-TW" altLang="en-US"/>
              <a:t> </a:t>
            </a:r>
            <a:r>
              <a:rPr lang="en-US" altLang="zh-TW"/>
              <a:t>devices</a:t>
            </a:r>
            <a:r>
              <a:rPr lang="zh-TW"/>
              <a:t>? T</a:t>
            </a:r>
            <a:r>
              <a:rPr lang="en-US" altLang="zh-TW"/>
              <a:t>o</a:t>
            </a:r>
            <a:r>
              <a:rPr lang="zh-TW" altLang="en-US"/>
              <a:t> </a:t>
            </a:r>
            <a:r>
              <a:rPr lang="en-US" altLang="zh-TW"/>
              <a:t>sav</a:t>
            </a:r>
            <a:r>
              <a:rPr lang="zh-TW"/>
              <a:t>e </a:t>
            </a:r>
            <a:r>
              <a:rPr lang="en-US" altLang="zh-TW"/>
              <a:t>all</a:t>
            </a:r>
            <a:r>
              <a:rPr lang="zh-TW" altLang="en-US"/>
              <a:t> </a:t>
            </a:r>
            <a:r>
              <a:rPr lang="en-US" altLang="zh-TW"/>
              <a:t>of</a:t>
            </a:r>
            <a:r>
              <a:rPr lang="zh-TW" altLang="en-US"/>
              <a:t> </a:t>
            </a:r>
            <a:r>
              <a:rPr lang="en-US" altLang="zh-TW"/>
              <a:t>your</a:t>
            </a:r>
            <a:r>
              <a:rPr lang="zh-TW" altLang="en-US"/>
              <a:t> </a:t>
            </a:r>
            <a:r>
              <a:rPr lang="zh-TW"/>
              <a:t>photos, videos, or files, you bought a lot of pen drives or hard drive enclosures for backup, but </a:t>
            </a:r>
            <a:r>
              <a:rPr lang="en-US" altLang="zh-TW"/>
              <a:t>after</a:t>
            </a:r>
            <a:r>
              <a:rPr lang="zh-TW" altLang="en-US"/>
              <a:t> </a:t>
            </a:r>
            <a:r>
              <a:rPr lang="en-US" altLang="zh-TW"/>
              <a:t>a</a:t>
            </a:r>
            <a:r>
              <a:rPr lang="zh-TW" altLang="en-US"/>
              <a:t> </a:t>
            </a:r>
            <a:r>
              <a:rPr lang="en-US" altLang="zh-TW"/>
              <a:t>while,</a:t>
            </a:r>
            <a:r>
              <a:rPr lang="zh-TW" altLang="en-US"/>
              <a:t> </a:t>
            </a:r>
            <a:r>
              <a:rPr lang="zh-TW"/>
              <a:t>you are not sure where the file</a:t>
            </a:r>
            <a:r>
              <a:rPr lang="zh-TW" altLang="en-US"/>
              <a:t> </a:t>
            </a:r>
            <a:r>
              <a:rPr lang="en-US" altLang="zh-TW"/>
              <a:t>is</a:t>
            </a:r>
            <a:r>
              <a:rPr lang="zh-TW"/>
              <a:t>. You know that the pen drives </a:t>
            </a:r>
            <a:r>
              <a:rPr lang="en-US" altLang="zh-TW"/>
              <a:t>are</a:t>
            </a:r>
            <a:r>
              <a:rPr lang="zh-TW" altLang="en-US"/>
              <a:t> </a:t>
            </a:r>
            <a:r>
              <a:rPr lang="zh-TW"/>
              <a:t>very tiny </a:t>
            </a:r>
            <a:r>
              <a:rPr lang="en-US" altLang="zh-TW"/>
              <a:t>and</a:t>
            </a:r>
            <a:r>
              <a:rPr lang="zh-TW" altLang="en-US"/>
              <a:t> </a:t>
            </a:r>
            <a:r>
              <a:rPr lang="zh-TW"/>
              <a:t>easy to lose and </a:t>
            </a:r>
            <a:r>
              <a:rPr lang="en-US" altLang="zh-TW"/>
              <a:t>the</a:t>
            </a:r>
            <a:r>
              <a:rPr lang="zh-TW" altLang="en-US"/>
              <a:t> </a:t>
            </a:r>
            <a:r>
              <a:rPr lang="zh-TW"/>
              <a:t>enclosure </a:t>
            </a:r>
            <a:r>
              <a:rPr lang="en-US" altLang="zh-TW"/>
              <a:t>can</a:t>
            </a:r>
            <a:r>
              <a:rPr lang="zh-TW" altLang="en-US"/>
              <a:t> </a:t>
            </a:r>
            <a:r>
              <a:rPr lang="zh-TW"/>
              <a:t>a</a:t>
            </a:r>
            <a:r>
              <a:rPr lang="en-US" altLang="zh-TW"/>
              <a:t>l</a:t>
            </a:r>
            <a:r>
              <a:rPr lang="zh-TW"/>
              <a:t>so b</a:t>
            </a:r>
            <a:r>
              <a:rPr lang="en-US" altLang="zh-TW"/>
              <a:t>e</a:t>
            </a:r>
            <a:r>
              <a:rPr lang="zh-TW" altLang="en-US"/>
              <a:t> </a:t>
            </a:r>
            <a:r>
              <a:rPr lang="en-US" altLang="zh-TW"/>
              <a:t>b</a:t>
            </a:r>
            <a:r>
              <a:rPr lang="zh-TW"/>
              <a:t>r</a:t>
            </a:r>
            <a:r>
              <a:rPr lang="en-US" altLang="zh-TW" err="1"/>
              <a:t>oken</a:t>
            </a:r>
            <a:r>
              <a:rPr lang="zh-TW" altLang="en-US"/>
              <a:t> </a:t>
            </a:r>
            <a:r>
              <a:rPr lang="en-US" altLang="zh-TW"/>
              <a:t>quite</a:t>
            </a:r>
            <a:r>
              <a:rPr lang="zh-TW" altLang="en-US"/>
              <a:t> </a:t>
            </a:r>
            <a:r>
              <a:rPr lang="en-US" altLang="zh-TW"/>
              <a:t>e</a:t>
            </a:r>
            <a:r>
              <a:rPr lang="zh-TW"/>
              <a:t>a</a:t>
            </a:r>
            <a:r>
              <a:rPr lang="en-US" altLang="zh-TW" err="1"/>
              <a:t>sily</a:t>
            </a:r>
            <a:r>
              <a:rPr lang="zh-TW"/>
              <a:t>. If th</a:t>
            </a:r>
            <a:r>
              <a:rPr lang="en-US" altLang="zh-TW" err="1"/>
              <a:t>ose</a:t>
            </a:r>
            <a:r>
              <a:rPr lang="zh-TW" altLang="en-US"/>
              <a:t> </a:t>
            </a:r>
            <a:r>
              <a:rPr lang="en-US" altLang="zh-TW"/>
              <a:t>situ</a:t>
            </a:r>
            <a:r>
              <a:rPr lang="zh-TW"/>
              <a:t>at</a:t>
            </a:r>
            <a:r>
              <a:rPr lang="en-US" altLang="zh-TW"/>
              <a:t>ions</a:t>
            </a:r>
            <a:r>
              <a:rPr lang="zh-TW"/>
              <a:t> happen, your precious data will be gone.</a:t>
            </a:r>
          </a:p>
          <a:p>
            <a:pPr>
              <a:buNone/>
            </a:pPr>
            <a:r>
              <a:rPr lang="en-US" altLang="zh-TW"/>
              <a:t>If</a:t>
            </a:r>
            <a:r>
              <a:rPr lang="zh-TW" altLang="en-US"/>
              <a:t> </a:t>
            </a:r>
            <a:r>
              <a:rPr lang="en-US" altLang="zh-TW"/>
              <a:t>you</a:t>
            </a:r>
            <a:r>
              <a:rPr lang="zh-TW" altLang="en-US"/>
              <a:t> </a:t>
            </a:r>
            <a:r>
              <a:rPr lang="en-US" altLang="zh-TW"/>
              <a:t>have</a:t>
            </a:r>
            <a:r>
              <a:rPr lang="zh-TW" altLang="en-US"/>
              <a:t> </a:t>
            </a:r>
            <a:r>
              <a:rPr lang="en-US" altLang="zh-TW"/>
              <a:t>a</a:t>
            </a:r>
            <a:r>
              <a:rPr lang="zh-TW" altLang="en-US"/>
              <a:t> </a:t>
            </a:r>
            <a:r>
              <a:rPr lang="en-US" altLang="zh-TW"/>
              <a:t>good</a:t>
            </a:r>
            <a:r>
              <a:rPr lang="zh-TW" altLang="en-US"/>
              <a:t> </a:t>
            </a:r>
            <a:r>
              <a:rPr lang="en-US" altLang="zh-TW"/>
              <a:t>memory,</a:t>
            </a:r>
            <a:r>
              <a:rPr lang="zh-TW" altLang="en-US"/>
              <a:t> </a:t>
            </a:r>
            <a:r>
              <a:rPr lang="en-US" altLang="zh-TW"/>
              <a:t>you</a:t>
            </a:r>
            <a:r>
              <a:rPr lang="zh-TW" altLang="en-US"/>
              <a:t> </a:t>
            </a:r>
            <a:r>
              <a:rPr lang="en-US" altLang="zh-TW"/>
              <a:t>know</a:t>
            </a:r>
            <a:r>
              <a:rPr lang="zh-TW" altLang="en-US"/>
              <a:t> </a:t>
            </a:r>
            <a:r>
              <a:rPr lang="en-US" altLang="zh-TW"/>
              <a:t>where</a:t>
            </a:r>
            <a:r>
              <a:rPr lang="zh-TW" altLang="en-US"/>
              <a:t> </a:t>
            </a:r>
            <a:r>
              <a:rPr lang="en-US" altLang="zh-TW"/>
              <a:t>to</a:t>
            </a:r>
            <a:r>
              <a:rPr lang="zh-TW" altLang="en-US"/>
              <a:t> </a:t>
            </a:r>
            <a:r>
              <a:rPr lang="en-US" altLang="zh-TW"/>
              <a:t>find</a:t>
            </a:r>
            <a:r>
              <a:rPr lang="zh-TW" altLang="en-US"/>
              <a:t> </a:t>
            </a:r>
            <a:r>
              <a:rPr lang="en-US" altLang="zh-TW"/>
              <a:t>the</a:t>
            </a:r>
            <a:r>
              <a:rPr lang="zh-TW" altLang="en-US"/>
              <a:t> </a:t>
            </a:r>
            <a:r>
              <a:rPr lang="en-US" altLang="zh-TW"/>
              <a:t>file</a:t>
            </a:r>
            <a:r>
              <a:rPr lang="zh-TW" altLang="en-US"/>
              <a:t> </a:t>
            </a:r>
            <a:r>
              <a:rPr lang="en-US" altLang="zh-TW"/>
              <a:t>you</a:t>
            </a:r>
            <a:r>
              <a:rPr lang="zh-TW" altLang="en-US"/>
              <a:t> </a:t>
            </a:r>
            <a:r>
              <a:rPr lang="en-US" altLang="zh-TW"/>
              <a:t>want</a:t>
            </a:r>
            <a:r>
              <a:rPr lang="zh-TW" altLang="en-US"/>
              <a:t> </a:t>
            </a:r>
            <a:r>
              <a:rPr lang="en-US" altLang="zh-TW"/>
              <a:t>in</a:t>
            </a:r>
            <a:r>
              <a:rPr lang="zh-TW" altLang="en-US"/>
              <a:t> </a:t>
            </a:r>
            <a:r>
              <a:rPr lang="en-US" altLang="zh-TW"/>
              <a:t>one</a:t>
            </a:r>
            <a:r>
              <a:rPr lang="zh-TW" altLang="en-US"/>
              <a:t> </a:t>
            </a:r>
            <a:r>
              <a:rPr lang="en-US" altLang="zh-TW"/>
              <a:t>of</a:t>
            </a:r>
            <a:r>
              <a:rPr lang="zh-TW" altLang="en-US"/>
              <a:t> </a:t>
            </a:r>
            <a:r>
              <a:rPr lang="en-US" altLang="zh-TW"/>
              <a:t>your</a:t>
            </a:r>
            <a:r>
              <a:rPr lang="zh-TW" altLang="en-US"/>
              <a:t> </a:t>
            </a:r>
            <a:r>
              <a:rPr lang="en-US" altLang="zh-TW"/>
              <a:t>external</a:t>
            </a:r>
            <a:r>
              <a:rPr lang="zh-TW" altLang="en-US"/>
              <a:t> </a:t>
            </a:r>
            <a:r>
              <a:rPr lang="en-US" altLang="zh-TW"/>
              <a:t>hard</a:t>
            </a:r>
            <a:r>
              <a:rPr lang="zh-TW" altLang="en-US"/>
              <a:t> </a:t>
            </a:r>
            <a:r>
              <a:rPr lang="en-US" altLang="zh-TW"/>
              <a:t>drives.</a:t>
            </a:r>
            <a:r>
              <a:rPr lang="zh-TW" altLang="en-US"/>
              <a:t> </a:t>
            </a:r>
            <a:r>
              <a:rPr lang="en-US" altLang="zh-TW"/>
              <a:t>And</a:t>
            </a:r>
            <a:r>
              <a:rPr lang="zh-TW" altLang="en-US"/>
              <a:t> </a:t>
            </a:r>
            <a:r>
              <a:rPr lang="en-US" altLang="zh-TW"/>
              <a:t>if</a:t>
            </a:r>
            <a:r>
              <a:rPr lang="zh-TW" altLang="en-US"/>
              <a:t> </a:t>
            </a:r>
            <a:r>
              <a:rPr lang="en-US" altLang="zh-TW"/>
              <a:t>you</a:t>
            </a:r>
            <a:r>
              <a:rPr lang="zh-TW" altLang="en-US"/>
              <a:t> </a:t>
            </a:r>
            <a:r>
              <a:rPr lang="en-US" altLang="zh-TW"/>
              <a:t>are</a:t>
            </a:r>
            <a:r>
              <a:rPr lang="zh-TW" altLang="en-US"/>
              <a:t> </a:t>
            </a:r>
            <a:r>
              <a:rPr lang="en-US" altLang="zh-TW"/>
              <a:t>lucky,</a:t>
            </a:r>
            <a:r>
              <a:rPr lang="zh-TW" altLang="en-US"/>
              <a:t> </a:t>
            </a:r>
            <a:r>
              <a:rPr lang="en-US" altLang="zh-TW"/>
              <a:t>the</a:t>
            </a:r>
            <a:r>
              <a:rPr lang="zh-TW" altLang="en-US"/>
              <a:t> </a:t>
            </a:r>
            <a:r>
              <a:rPr lang="en-US" altLang="zh-TW"/>
              <a:t>external</a:t>
            </a:r>
            <a:r>
              <a:rPr lang="zh-TW" altLang="en-US"/>
              <a:t> </a:t>
            </a:r>
            <a:r>
              <a:rPr lang="en-US" altLang="zh-TW"/>
              <a:t>device</a:t>
            </a:r>
            <a:r>
              <a:rPr lang="zh-TW" altLang="en-US"/>
              <a:t> </a:t>
            </a:r>
            <a:r>
              <a:rPr lang="en-US" altLang="zh-TW"/>
              <a:t>is</a:t>
            </a:r>
            <a:r>
              <a:rPr lang="zh-TW" altLang="en-US"/>
              <a:t> </a:t>
            </a:r>
            <a:r>
              <a:rPr lang="en-US" altLang="zh-TW"/>
              <a:t>not</a:t>
            </a:r>
            <a:r>
              <a:rPr lang="zh-TW" altLang="en-US"/>
              <a:t> </a:t>
            </a:r>
            <a:r>
              <a:rPr lang="en-US" altLang="zh-TW"/>
              <a:t>damaged,</a:t>
            </a:r>
            <a:r>
              <a:rPr lang="zh-TW" altLang="en-US"/>
              <a:t> </a:t>
            </a:r>
            <a:r>
              <a:rPr lang="en-US" altLang="zh-TW"/>
              <a:t>you</a:t>
            </a:r>
            <a:r>
              <a:rPr lang="zh-TW" altLang="en-US"/>
              <a:t> </a:t>
            </a:r>
            <a:r>
              <a:rPr lang="en-US" altLang="zh-TW"/>
              <a:t>will</a:t>
            </a:r>
            <a:r>
              <a:rPr lang="zh-TW" altLang="en-US"/>
              <a:t> </a:t>
            </a:r>
            <a:r>
              <a:rPr lang="en-US" altLang="zh-TW"/>
              <a:t>enter</a:t>
            </a:r>
            <a:r>
              <a:rPr lang="zh-TW" altLang="en-US"/>
              <a:t> </a:t>
            </a:r>
            <a:r>
              <a:rPr lang="en-US" altLang="zh-TW"/>
              <a:t>the</a:t>
            </a:r>
            <a:r>
              <a:rPr lang="zh-TW" altLang="en-US"/>
              <a:t> </a:t>
            </a:r>
            <a:r>
              <a:rPr lang="en-US" altLang="zh-TW"/>
              <a:t>next</a:t>
            </a:r>
            <a:r>
              <a:rPr lang="zh-TW" altLang="en-US"/>
              <a:t> </a:t>
            </a:r>
            <a:r>
              <a:rPr lang="en-US" altLang="zh-TW"/>
              <a:t>cycle</a:t>
            </a:r>
            <a:r>
              <a:rPr lang="zh-TW" altLang="en-US"/>
              <a:t> </a:t>
            </a:r>
            <a:r>
              <a:rPr lang="en-US" altLang="zh-TW"/>
              <a:t>of</a:t>
            </a:r>
            <a:r>
              <a:rPr lang="zh-TW" altLang="en-US"/>
              <a:t> </a:t>
            </a:r>
            <a:r>
              <a:rPr lang="en-US" altLang="zh-TW"/>
              <a:t>troubles</a:t>
            </a:r>
            <a:r>
              <a:rPr lang="zh-TW" altLang="en-US"/>
              <a:t> </a:t>
            </a:r>
            <a:r>
              <a:rPr lang="en-US" altLang="zh-TW"/>
              <a:t>when</a:t>
            </a:r>
            <a:r>
              <a:rPr lang="zh-TW" altLang="en-US"/>
              <a:t> </a:t>
            </a:r>
            <a:r>
              <a:rPr lang="en-US" altLang="zh-TW"/>
              <a:t>you</a:t>
            </a:r>
            <a:r>
              <a:rPr lang="zh-TW" altLang="en-US"/>
              <a:t> </a:t>
            </a:r>
            <a:r>
              <a:rPr lang="en-US" altLang="zh-TW"/>
              <a:t>connect</a:t>
            </a:r>
            <a:r>
              <a:rPr lang="zh-TW" altLang="en-US"/>
              <a:t> </a:t>
            </a:r>
            <a:r>
              <a:rPr lang="en-US" altLang="zh-TW"/>
              <a:t>your</a:t>
            </a:r>
            <a:r>
              <a:rPr lang="zh-TW" altLang="en-US"/>
              <a:t> </a:t>
            </a:r>
            <a:r>
              <a:rPr lang="en-US" altLang="zh-TW"/>
              <a:t>external</a:t>
            </a:r>
            <a:r>
              <a:rPr lang="zh-TW" altLang="en-US"/>
              <a:t> </a:t>
            </a:r>
            <a:r>
              <a:rPr lang="en-US" altLang="zh-TW"/>
              <a:t>devices</a:t>
            </a:r>
            <a:r>
              <a:rPr lang="zh-TW" altLang="en-US"/>
              <a:t> </a:t>
            </a:r>
            <a:r>
              <a:rPr lang="en-US" altLang="zh-TW"/>
              <a:t>to</a:t>
            </a:r>
            <a:r>
              <a:rPr lang="zh-TW" altLang="en-US"/>
              <a:t> </a:t>
            </a:r>
            <a:r>
              <a:rPr lang="en-US" altLang="zh-TW"/>
              <a:t>the</a:t>
            </a:r>
            <a:r>
              <a:rPr lang="zh-TW" altLang="en-US"/>
              <a:t> </a:t>
            </a:r>
            <a:r>
              <a:rPr lang="en-US" altLang="zh-TW"/>
              <a:t>computer.</a:t>
            </a:r>
            <a:r>
              <a:rPr lang="zh-TW" altLang="en-US"/>
              <a:t> </a:t>
            </a:r>
            <a:r>
              <a:rPr lang="en-US" altLang="zh-TW"/>
              <a:t>No</a:t>
            </a:r>
            <a:r>
              <a:rPr lang="zh-TW" altLang="en-US"/>
              <a:t> </a:t>
            </a:r>
            <a:r>
              <a:rPr lang="en-US" altLang="zh-TW"/>
              <a:t>worries.</a:t>
            </a:r>
            <a:r>
              <a:rPr lang="zh-TW" altLang="en-US"/>
              <a:t> </a:t>
            </a:r>
            <a:r>
              <a:rPr lang="en-US" altLang="zh-TW"/>
              <a:t>We</a:t>
            </a:r>
            <a:r>
              <a:rPr lang="zh-TW" altLang="en-US"/>
              <a:t> </a:t>
            </a:r>
            <a:r>
              <a:rPr lang="en-US" altLang="zh-TW"/>
              <a:t>have</a:t>
            </a:r>
            <a:r>
              <a:rPr lang="zh-TW" altLang="en-US"/>
              <a:t> </a:t>
            </a:r>
            <a:r>
              <a:rPr lang="en-US" altLang="zh-TW"/>
              <a:t>your</a:t>
            </a:r>
            <a:r>
              <a:rPr lang="zh-TW" altLang="en-US"/>
              <a:t> </a:t>
            </a:r>
            <a:r>
              <a:rPr lang="en-US" altLang="zh-TW"/>
              <a:t>back.</a:t>
            </a:r>
            <a:r>
              <a:rPr lang="zh-TW" altLang="en-US"/>
              <a:t> </a:t>
            </a:r>
            <a:r>
              <a:rPr lang="en-US" altLang="zh-TW"/>
              <a:t>I'll</a:t>
            </a:r>
            <a:r>
              <a:rPr lang="zh-TW" altLang="en-US"/>
              <a:t> </a:t>
            </a:r>
            <a:r>
              <a:rPr lang="en-US" altLang="zh-TW"/>
              <a:t>be</a:t>
            </a:r>
            <a:r>
              <a:rPr lang="zh-TW" altLang="en-US"/>
              <a:t> </a:t>
            </a:r>
            <a:r>
              <a:rPr lang="en-US" altLang="zh-TW"/>
              <a:t>introducing</a:t>
            </a:r>
            <a:r>
              <a:rPr lang="zh-TW" altLang="en-US"/>
              <a:t> </a:t>
            </a:r>
            <a:r>
              <a:rPr lang="en-US" altLang="zh-TW"/>
              <a:t>a</a:t>
            </a:r>
            <a:r>
              <a:rPr lang="zh-TW" altLang="en-US"/>
              <a:t> </a:t>
            </a:r>
            <a:r>
              <a:rPr lang="en-US" altLang="zh-TW"/>
              <a:t>solution,</a:t>
            </a:r>
            <a:r>
              <a:rPr lang="zh-TW" altLang="en-US"/>
              <a:t> </a:t>
            </a:r>
            <a:r>
              <a:rPr lang="en-US" altLang="zh-TW"/>
              <a:t>Hybrid</a:t>
            </a:r>
            <a:r>
              <a:rPr lang="zh-TW" altLang="en-US"/>
              <a:t> </a:t>
            </a:r>
            <a:r>
              <a:rPr lang="en-US" altLang="zh-TW"/>
              <a:t>Backup</a:t>
            </a:r>
            <a:r>
              <a:rPr lang="zh-TW" altLang="en-US"/>
              <a:t> </a:t>
            </a:r>
            <a:r>
              <a:rPr lang="en-US" altLang="zh-TW"/>
              <a:t>Sync</a:t>
            </a:r>
            <a:r>
              <a:rPr lang="zh-TW" altLang="en-US"/>
              <a:t> </a:t>
            </a:r>
            <a:r>
              <a:rPr lang="en-US" altLang="zh-TW"/>
              <a:t>or</a:t>
            </a:r>
            <a:r>
              <a:rPr lang="zh-TW" altLang="en-US"/>
              <a:t> </a:t>
            </a:r>
            <a:r>
              <a:rPr lang="en-US" altLang="zh-TW"/>
              <a:t>HBS3</a:t>
            </a:r>
            <a:r>
              <a:rPr lang="zh-TW" altLang="en-US"/>
              <a:t> </a:t>
            </a:r>
            <a:r>
              <a:rPr lang="en-US" altLang="zh-TW"/>
              <a:t>in</a:t>
            </a:r>
            <a:r>
              <a:rPr lang="zh-TW" altLang="en-US"/>
              <a:t> </a:t>
            </a:r>
            <a:r>
              <a:rPr lang="en-US" altLang="zh-TW"/>
              <a:t>short,</a:t>
            </a:r>
            <a:r>
              <a:rPr lang="zh-TW" altLang="en-US"/>
              <a:t> </a:t>
            </a:r>
            <a:r>
              <a:rPr lang="en-US" altLang="zh-TW"/>
              <a:t>for</a:t>
            </a:r>
            <a:r>
              <a:rPr lang="zh-TW" altLang="en-US"/>
              <a:t> </a:t>
            </a:r>
            <a:r>
              <a:rPr lang="en-US" altLang="zh-TW"/>
              <a:t>you</a:t>
            </a:r>
            <a:r>
              <a:rPr lang="zh-TW" altLang="en-US"/>
              <a:t> </a:t>
            </a:r>
            <a:r>
              <a:rPr lang="en-US" altLang="zh-TW"/>
              <a:t>which</a:t>
            </a:r>
            <a:r>
              <a:rPr lang="zh-TW" altLang="en-US"/>
              <a:t> </a:t>
            </a:r>
            <a:r>
              <a:rPr lang="en-US" altLang="zh-TW"/>
              <a:t>can</a:t>
            </a:r>
            <a:r>
              <a:rPr lang="zh-TW" altLang="en-US"/>
              <a:t> </a:t>
            </a:r>
            <a:r>
              <a:rPr lang="en-US" altLang="zh-TW"/>
              <a:t>make</a:t>
            </a:r>
            <a:r>
              <a:rPr lang="zh-TW" altLang="en-US"/>
              <a:t> </a:t>
            </a:r>
            <a:r>
              <a:rPr lang="en-US" altLang="zh-TW"/>
              <a:t>your</a:t>
            </a:r>
            <a:r>
              <a:rPr lang="zh-TW" altLang="en-US"/>
              <a:t> </a:t>
            </a:r>
            <a:r>
              <a:rPr lang="en-US" altLang="zh-TW"/>
              <a:t>life</a:t>
            </a:r>
            <a:r>
              <a:rPr lang="zh-TW" altLang="en-US"/>
              <a:t> </a:t>
            </a:r>
            <a:r>
              <a:rPr lang="en-US" altLang="zh-TW"/>
              <a:t>a</a:t>
            </a:r>
            <a:r>
              <a:rPr lang="zh-TW" altLang="en-US"/>
              <a:t> </a:t>
            </a:r>
            <a:r>
              <a:rPr lang="en-US" altLang="zh-TW"/>
              <a:t>lot</a:t>
            </a:r>
            <a:r>
              <a:rPr lang="zh-TW" altLang="en-US"/>
              <a:t> </a:t>
            </a:r>
            <a:r>
              <a:rPr lang="en-US" altLang="zh-TW"/>
              <a:t>easier.</a:t>
            </a:r>
            <a:r>
              <a:rPr lang="zh-TW" altLang="en-US"/>
              <a:t> </a:t>
            </a:r>
            <a:r>
              <a:rPr lang="en-US" altLang="zh-TW"/>
              <a:t>Besides</a:t>
            </a:r>
            <a:r>
              <a:rPr lang="zh-TW" altLang="en-US"/>
              <a:t> </a:t>
            </a:r>
            <a:r>
              <a:rPr lang="en-US" altLang="zh-TW"/>
              <a:t>the</a:t>
            </a:r>
            <a:r>
              <a:rPr lang="zh-TW" altLang="en-US"/>
              <a:t> </a:t>
            </a:r>
            <a:r>
              <a:rPr lang="en-US" altLang="zh-TW"/>
              <a:t>solution</a:t>
            </a:r>
            <a:r>
              <a:rPr lang="zh-TW" altLang="en-US"/>
              <a:t> </a:t>
            </a:r>
            <a:r>
              <a:rPr lang="en-US" altLang="zh-TW"/>
              <a:t>HBS3,</a:t>
            </a:r>
            <a:r>
              <a:rPr lang="zh-TW" altLang="en-US"/>
              <a:t> </a:t>
            </a:r>
            <a:r>
              <a:rPr lang="en-US" altLang="zh-TW"/>
              <a:t>I'll</a:t>
            </a:r>
            <a:r>
              <a:rPr lang="zh-TW" altLang="en-US"/>
              <a:t> </a:t>
            </a:r>
            <a:r>
              <a:rPr lang="en-US" altLang="zh-TW"/>
              <a:t>also</a:t>
            </a:r>
            <a:r>
              <a:rPr lang="zh-TW" altLang="en-US"/>
              <a:t> </a:t>
            </a:r>
            <a:r>
              <a:rPr lang="en-US" altLang="zh-TW"/>
              <a:t>talk</a:t>
            </a:r>
            <a:r>
              <a:rPr lang="zh-TW" altLang="en-US"/>
              <a:t> </a:t>
            </a:r>
            <a:r>
              <a:rPr lang="en-US" altLang="zh-TW"/>
              <a:t>about</a:t>
            </a:r>
            <a:r>
              <a:rPr lang="zh-TW" altLang="en-US"/>
              <a:t> </a:t>
            </a:r>
            <a:r>
              <a:rPr lang="en-US" altLang="zh-TW"/>
              <a:t>a</a:t>
            </a:r>
            <a:r>
              <a:rPr lang="zh-TW" altLang="en-US"/>
              <a:t> </a:t>
            </a:r>
            <a:r>
              <a:rPr lang="en-US" altLang="zh-TW"/>
              <a:t>great-value</a:t>
            </a:r>
            <a:r>
              <a:rPr lang="zh-TW" altLang="en-US"/>
              <a:t> </a:t>
            </a:r>
            <a:r>
              <a:rPr lang="en-US" altLang="zh-TW"/>
              <a:t>home</a:t>
            </a:r>
            <a:r>
              <a:rPr lang="zh-TW" altLang="en-US"/>
              <a:t> </a:t>
            </a:r>
            <a:r>
              <a:rPr lang="en-US" altLang="zh-TW"/>
              <a:t>surveillance</a:t>
            </a:r>
            <a:r>
              <a:rPr lang="zh-TW" altLang="en-US"/>
              <a:t> </a:t>
            </a:r>
            <a:r>
              <a:rPr lang="en-US" altLang="zh-TW"/>
              <a:t>solution</a:t>
            </a:r>
            <a:r>
              <a:rPr lang="zh-TW" altLang="en-US"/>
              <a:t> </a:t>
            </a:r>
            <a:r>
              <a:rPr lang="en-US" altLang="zh-TW"/>
              <a:t>and</a:t>
            </a:r>
            <a:r>
              <a:rPr lang="zh-TW" altLang="en-US"/>
              <a:t> </a:t>
            </a:r>
            <a:r>
              <a:rPr lang="en-US" altLang="zh-TW"/>
              <a:t>a</a:t>
            </a:r>
            <a:r>
              <a:rPr lang="zh-TW" altLang="en-US"/>
              <a:t> </a:t>
            </a:r>
            <a:r>
              <a:rPr lang="en-US" altLang="zh-TW"/>
              <a:t>budget-friendly</a:t>
            </a:r>
            <a:r>
              <a:rPr lang="zh-TW" altLang="en-US"/>
              <a:t> </a:t>
            </a:r>
            <a:r>
              <a:rPr lang="en-US" altLang="zh-TW"/>
              <a:t>choice</a:t>
            </a:r>
            <a:r>
              <a:rPr lang="zh-TW" altLang="en-US"/>
              <a:t> </a:t>
            </a:r>
            <a:r>
              <a:rPr lang="en-US" altLang="zh-TW"/>
              <a:t>of</a:t>
            </a:r>
            <a:r>
              <a:rPr lang="zh-TW" altLang="en-US"/>
              <a:t> </a:t>
            </a:r>
            <a:r>
              <a:rPr lang="en-US" altLang="zh-TW"/>
              <a:t>home</a:t>
            </a:r>
            <a:r>
              <a:rPr lang="zh-TW" altLang="en-US"/>
              <a:t> </a:t>
            </a:r>
            <a:r>
              <a:rPr lang="en-US" altLang="zh-TW"/>
              <a:t>automation</a:t>
            </a:r>
            <a:r>
              <a:rPr lang="zh-TW" altLang="en-US"/>
              <a:t> </a:t>
            </a:r>
            <a:r>
              <a:rPr lang="en-US" altLang="zh-TW"/>
              <a:t>set</a:t>
            </a:r>
            <a:r>
              <a:rPr lang="zh-TW" altLang="en-US"/>
              <a:t> </a:t>
            </a:r>
            <a:r>
              <a:rPr lang="en-US" altLang="zh-TW"/>
              <a:t>in</a:t>
            </a:r>
            <a:r>
              <a:rPr lang="zh-TW" altLang="en-US"/>
              <a:t> </a:t>
            </a:r>
            <a:r>
              <a:rPr lang="en-US" altLang="zh-TW"/>
              <a:t>the</a:t>
            </a:r>
            <a:r>
              <a:rPr lang="zh-TW" altLang="en-US"/>
              <a:t> </a:t>
            </a:r>
            <a:r>
              <a:rPr lang="en-US" altLang="zh-TW"/>
              <a:t>following</a:t>
            </a:r>
            <a:r>
              <a:rPr lang="zh-TW" altLang="en-US"/>
              <a:t> </a:t>
            </a:r>
            <a:r>
              <a:rPr lang="en-US" altLang="zh-TW"/>
              <a:t>parts.</a:t>
            </a:r>
            <a:r>
              <a:rPr lang="zh-TW" altLang="en-US"/>
              <a:t> </a:t>
            </a:r>
            <a:r>
              <a:rPr lang="en-US" altLang="zh-TW"/>
              <a:t>Let</a:t>
            </a:r>
            <a:r>
              <a:rPr lang="zh-TW" altLang="en-US"/>
              <a:t>’</a:t>
            </a:r>
            <a:r>
              <a:rPr lang="en-US" altLang="zh-TW"/>
              <a:t>s</a:t>
            </a:r>
            <a:r>
              <a:rPr lang="zh-TW" altLang="en-US"/>
              <a:t> </a:t>
            </a:r>
            <a:r>
              <a:rPr lang="en-US" altLang="zh-TW"/>
              <a:t>get</a:t>
            </a:r>
            <a:r>
              <a:rPr lang="zh-TW" altLang="en-US"/>
              <a:t> </a:t>
            </a:r>
            <a:r>
              <a:rPr lang="en-US" altLang="zh-TW"/>
              <a:t>started.</a:t>
            </a:r>
            <a:endParaRPr lang="zh-TW" altLang="en-US"/>
          </a:p>
          <a:p>
            <a:pPr marL="158750" indent="0">
              <a:buNone/>
            </a:pPr>
            <a:endParaRPr lang="zh-TW" altLang="en-US"/>
          </a:p>
          <a:p>
            <a:pPr marL="158750" indent="0">
              <a:buNone/>
            </a:pPr>
            <a:endParaRPr lang="en-US" altLang="zh-TW"/>
          </a:p>
          <a:p>
            <a:pPr marL="158750" indent="0">
              <a:buNone/>
            </a:pPr>
            <a:endParaRPr lang="zh-TW"/>
          </a:p>
          <a:p>
            <a:pPr marL="158750" indent="0">
              <a:buNone/>
            </a:pPr>
            <a:endParaRPr lang="zh-TW"/>
          </a:p>
          <a:p>
            <a:pPr marL="158750" indent="0">
              <a:buNone/>
            </a:pPr>
            <a:endParaRPr lang="zh-TW" altLang="en-US"/>
          </a:p>
        </p:txBody>
      </p:sp>
      <p:sp>
        <p:nvSpPr>
          <p:cNvPr id="4" name="投影片編號版面配置區 3"/>
          <p:cNvSpPr>
            <a:spLocks noGrp="1"/>
          </p:cNvSpPr>
          <p:nvPr>
            <p:ph type="sldNum" sz="quarter" idx="10"/>
          </p:nvPr>
        </p:nvSpPr>
        <p:spPr>
          <a:xfrm>
            <a:off x="3884613" y="8685213"/>
            <a:ext cx="2971800" cy="457200"/>
          </a:xfrm>
          <a:prstGeom prst="rect">
            <a:avLst/>
          </a:prstGeom>
        </p:spPr>
        <p:txBody>
          <a:bodyPr/>
          <a:lstStyle/>
          <a:p>
            <a:fld id="{B9188E17-E6CD-41E0-BF19-5DA72BB7201F}" type="slidenum">
              <a:rPr lang="zh-TW" altLang="en-US" smtClean="0"/>
              <a:pPr/>
              <a:t>9</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hidden="1"/>
          <p:cNvSpPr txBox="1">
            <a:spLocks noGrp="1"/>
          </p:cNvSpPr>
          <p:nvPr>
            <p:ph type="ctrTitle"/>
          </p:nvPr>
        </p:nvSpPr>
        <p:spPr>
          <a:xfrm>
            <a:off x="1642250" y="1870875"/>
            <a:ext cx="5804400" cy="12213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4800">
                <a:latin typeface="Orbitron Black"/>
                <a:ea typeface="Orbitron Black"/>
                <a:cs typeface="Orbitron Black"/>
                <a:sym typeface="Orbitron Black"/>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hidden="1"/>
          <p:cNvSpPr txBox="1">
            <a:spLocks noGrp="1"/>
          </p:cNvSpPr>
          <p:nvPr>
            <p:ph type="subTitle" idx="1"/>
          </p:nvPr>
        </p:nvSpPr>
        <p:spPr>
          <a:xfrm>
            <a:off x="2392500" y="3238050"/>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8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grpSp>
        <p:nvGrpSpPr>
          <p:cNvPr id="2" name="群組 1" hidden="1">
            <a:extLst>
              <a:ext uri="{FF2B5EF4-FFF2-40B4-BE49-F238E27FC236}">
                <a16:creationId xmlns:a16="http://schemas.microsoft.com/office/drawing/2014/main" id="{8EF5E2B0-A3D8-484B-A140-A77F66D22FC9}"/>
              </a:ext>
            </a:extLst>
          </p:cNvPr>
          <p:cNvGrpSpPr/>
          <p:nvPr userDrawn="1"/>
        </p:nvGrpSpPr>
        <p:grpSpPr>
          <a:xfrm>
            <a:off x="-1777700" y="-3861800"/>
            <a:ext cx="12413575" cy="11019451"/>
            <a:chOff x="-1777700" y="-3861800"/>
            <a:chExt cx="12413575" cy="11019451"/>
          </a:xfrm>
        </p:grpSpPr>
        <p:sp>
          <p:nvSpPr>
            <p:cNvPr id="11" name="Google Shape;11;p2"/>
            <p:cNvSpPr/>
            <p:nvPr/>
          </p:nvSpPr>
          <p:spPr>
            <a:xfrm>
              <a:off x="2509175" y="-3861800"/>
              <a:ext cx="4830000" cy="4830300"/>
            </a:xfrm>
            <a:prstGeom prst="ellipse">
              <a:avLst/>
            </a:prstGeom>
            <a:solidFill>
              <a:schemeClr val="dk2"/>
            </a:solidFill>
            <a:ln>
              <a:noFill/>
            </a:ln>
            <a:effectLst>
              <a:outerShdw blurRad="57150" dist="19050" dir="5400000" algn="bl" rotWithShape="0">
                <a:schemeClr val="accent1">
                  <a:alpha val="4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446650" y="3964738"/>
              <a:ext cx="1260600" cy="1260600"/>
            </a:xfrm>
            <a:prstGeom prst="ellipse">
              <a:avLst/>
            </a:prstGeom>
            <a:gradFill>
              <a:gsLst>
                <a:gs pos="0">
                  <a:srgbClr val="8DF1FF"/>
                </a:gs>
                <a:gs pos="30000">
                  <a:srgbClr val="F2CEFF"/>
                </a:gs>
                <a:gs pos="100000">
                  <a:srgbClr val="0445FF"/>
                </a:gs>
              </a:gsLst>
              <a:lin ang="8100019" scaled="0"/>
            </a:gradFill>
            <a:ln>
              <a:noFill/>
            </a:ln>
            <a:effectLst>
              <a:outerShdw blurRad="57150" dist="19050" dir="5400000" algn="bl" rotWithShape="0">
                <a:srgbClr val="4877FF">
                  <a:alpha val="7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777700" y="1816800"/>
              <a:ext cx="3524100" cy="3524100"/>
            </a:xfrm>
            <a:prstGeom prst="ellipse">
              <a:avLst/>
            </a:prstGeom>
            <a:gradFill>
              <a:gsLst>
                <a:gs pos="0">
                  <a:srgbClr val="8DF1FF"/>
                </a:gs>
                <a:gs pos="30000">
                  <a:srgbClr val="F2CEFF"/>
                </a:gs>
                <a:gs pos="100000">
                  <a:srgbClr val="0445FF"/>
                </a:gs>
              </a:gsLst>
              <a:lin ang="8100019" scaled="0"/>
            </a:gradFill>
            <a:ln>
              <a:noFill/>
            </a:ln>
            <a:effectLst>
              <a:outerShdw blurRad="57150" dist="19050" dir="5400000" algn="bl" rotWithShape="0">
                <a:schemeClr val="accent1">
                  <a:alpha val="4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111775" y="-1569850"/>
              <a:ext cx="3524100" cy="3524100"/>
            </a:xfrm>
            <a:prstGeom prst="ellipse">
              <a:avLst/>
            </a:prstGeom>
            <a:gradFill>
              <a:gsLst>
                <a:gs pos="0">
                  <a:srgbClr val="8DF1FF"/>
                </a:gs>
                <a:gs pos="30000">
                  <a:srgbClr val="F2CEFF"/>
                </a:gs>
                <a:gs pos="100000">
                  <a:srgbClr val="0445FF"/>
                </a:gs>
              </a:gsLst>
              <a:lin ang="8100019" scaled="0"/>
            </a:gradFill>
            <a:ln>
              <a:noFill/>
            </a:ln>
            <a:effectLst>
              <a:outerShdw blurRad="57150" dist="19050" dir="5400000" algn="bl" rotWithShape="0">
                <a:schemeClr val="accent1">
                  <a:alpha val="4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oogle Shape;15;p2"/>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rot="-9134663" flipH="1">
              <a:off x="-1755148" y="3031026"/>
              <a:ext cx="5981304" cy="4126625"/>
            </a:xfrm>
            <a:prstGeom prst="rect">
              <a:avLst/>
            </a:prstGeom>
            <a:noFill/>
            <a:ln>
              <a:noFill/>
            </a:ln>
          </p:spPr>
        </p:pic>
        <p:pic>
          <p:nvPicPr>
            <p:cNvPr id="16" name="Google Shape;16;p2"/>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rot="2359540" flipH="1">
              <a:off x="6573591" y="-1878314"/>
              <a:ext cx="3498423" cy="2413614"/>
            </a:xfrm>
            <a:prstGeom prst="rect">
              <a:avLst/>
            </a:prstGeom>
            <a:noFill/>
            <a:ln>
              <a:noFill/>
            </a:ln>
          </p:spPr>
        </p:pic>
        <p:pic>
          <p:nvPicPr>
            <p:cNvPr id="17" name="Google Shape;17;p2"/>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8099997" flipH="1">
              <a:off x="906367" y="-2284251"/>
              <a:ext cx="4111489" cy="2836579"/>
            </a:xfrm>
            <a:prstGeom prst="rect">
              <a:avLst/>
            </a:prstGeom>
            <a:noFill/>
            <a:ln>
              <a:noFill/>
            </a:ln>
          </p:spPr>
        </p:pic>
        <p:pic>
          <p:nvPicPr>
            <p:cNvPr id="18" name="Google Shape;18;p2"/>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rot="7200074" flipH="1">
              <a:off x="6735534" y="2930973"/>
              <a:ext cx="4276576" cy="2950509"/>
            </a:xfrm>
            <a:prstGeom prst="rect">
              <a:avLst/>
            </a:prstGeom>
            <a:noFill/>
            <a:ln>
              <a:noFill/>
            </a:ln>
          </p:spPr>
        </p:pic>
        <p:pic>
          <p:nvPicPr>
            <p:cNvPr id="19" name="Google Shape;19;p2"/>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rot="2051224">
              <a:off x="7536343" y="152779"/>
              <a:ext cx="709013" cy="537293"/>
            </a:xfrm>
            <a:prstGeom prst="rect">
              <a:avLst/>
            </a:prstGeom>
            <a:noFill/>
            <a:ln>
              <a:noFill/>
            </a:ln>
          </p:spPr>
        </p:pic>
        <p:sp>
          <p:nvSpPr>
            <p:cNvPr id="20" name="Google Shape;20;p2"/>
            <p:cNvSpPr/>
            <p:nvPr/>
          </p:nvSpPr>
          <p:spPr>
            <a:xfrm>
              <a:off x="-680625" y="-262950"/>
              <a:ext cx="1633500" cy="1633500"/>
            </a:xfrm>
            <a:prstGeom prst="ellipse">
              <a:avLst/>
            </a:prstGeom>
            <a:solidFill>
              <a:schemeClr val="dk2"/>
            </a:solidFill>
            <a:ln>
              <a:noFill/>
            </a:ln>
            <a:effectLst>
              <a:outerShdw blurRad="57150" dist="19050" dir="5400000" algn="bl" rotWithShape="0">
                <a:schemeClr val="accent1">
                  <a:alpha val="4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圖片 3">
            <a:extLst>
              <a:ext uri="{FF2B5EF4-FFF2-40B4-BE49-F238E27FC236}">
                <a16:creationId xmlns:a16="http://schemas.microsoft.com/office/drawing/2014/main" id="{52EFD9D7-E5AC-40A3-852D-57226896A2E1}"/>
              </a:ext>
            </a:extLst>
          </p:cNvPr>
          <p:cNvPicPr>
            <a:picLocks noChangeAspect="1"/>
          </p:cNvPicPr>
          <p:nvPr userDrawn="1"/>
        </p:nvPicPr>
        <p:blipFill>
          <a:blip r:embed="rId7"/>
          <a:srcRect/>
          <a:stretch/>
        </p:blipFill>
        <p:spPr>
          <a:xfrm>
            <a:off x="0" y="0"/>
            <a:ext cx="9144000" cy="51435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userDrawn="1">
  <p:cSld name="TITLE_AND_TWO_COLUMNS">
    <p:spTree>
      <p:nvGrpSpPr>
        <p:cNvPr id="1" name="Shape 34"/>
        <p:cNvGrpSpPr/>
        <p:nvPr/>
      </p:nvGrpSpPr>
      <p:grpSpPr>
        <a:xfrm>
          <a:off x="0" y="0"/>
          <a:ext cx="0" cy="0"/>
          <a:chOff x="0" y="0"/>
          <a:chExt cx="0" cy="0"/>
        </a:xfrm>
      </p:grpSpPr>
      <p:pic>
        <p:nvPicPr>
          <p:cNvPr id="3" name="圖片 2" descr="一張含有 光, 黑暗 的圖片&#10;&#10;自動產生的描述">
            <a:extLst>
              <a:ext uri="{FF2B5EF4-FFF2-40B4-BE49-F238E27FC236}">
                <a16:creationId xmlns:a16="http://schemas.microsoft.com/office/drawing/2014/main" id="{B5AE96CC-345A-4C19-912F-F31D4E17C9A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4" name="Google Shape;44;p5"/>
          <p:cNvSpPr txBox="1">
            <a:spLocks noGrp="1"/>
          </p:cNvSpPr>
          <p:nvPr>
            <p:ph type="title"/>
          </p:nvPr>
        </p:nvSpPr>
        <p:spPr>
          <a:xfrm>
            <a:off x="720000" y="2655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4000">
                <a:solidFill>
                  <a:schemeClr val="bg1"/>
                </a:solidFill>
                <a:latin typeface="微軟正黑體" panose="020B0604030504040204" pitchFamily="34" charset="-120"/>
                <a:ea typeface="微軟正黑體" panose="020B0604030504040204" pitchFamily="34" charset="-120"/>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34"/>
        <p:cNvGrpSpPr/>
        <p:nvPr/>
      </p:nvGrpSpPr>
      <p:grpSpPr>
        <a:xfrm>
          <a:off x="0" y="0"/>
          <a:ext cx="0" cy="0"/>
          <a:chOff x="0" y="0"/>
          <a:chExt cx="0" cy="0"/>
        </a:xfrm>
      </p:grpSpPr>
      <p:pic>
        <p:nvPicPr>
          <p:cNvPr id="3" name="圖片 2">
            <a:extLst>
              <a:ext uri="{FF2B5EF4-FFF2-40B4-BE49-F238E27FC236}">
                <a16:creationId xmlns:a16="http://schemas.microsoft.com/office/drawing/2014/main" id="{B5AE96CC-345A-4C19-912F-F31D4E17C9AC}"/>
              </a:ext>
            </a:extLst>
          </p:cNvPr>
          <p:cNvPicPr>
            <a:picLocks noChangeAspect="1"/>
          </p:cNvPicPr>
          <p:nvPr userDrawn="1"/>
        </p:nvPicPr>
        <p:blipFill>
          <a:blip r:embed="rId2"/>
          <a:srcRect/>
          <a:stretch/>
        </p:blipFill>
        <p:spPr>
          <a:xfrm>
            <a:off x="0" y="0"/>
            <a:ext cx="9144000" cy="5143500"/>
          </a:xfrm>
          <a:prstGeom prst="rect">
            <a:avLst/>
          </a:prstGeom>
        </p:spPr>
      </p:pic>
      <p:sp>
        <p:nvSpPr>
          <p:cNvPr id="44" name="Google Shape;44;p5"/>
          <p:cNvSpPr txBox="1">
            <a:spLocks noGrp="1"/>
          </p:cNvSpPr>
          <p:nvPr>
            <p:ph type="title"/>
          </p:nvPr>
        </p:nvSpPr>
        <p:spPr>
          <a:xfrm>
            <a:off x="720000" y="2655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4000">
                <a:solidFill>
                  <a:schemeClr val="bg1"/>
                </a:solidFill>
                <a:latin typeface="微軟正黑體" panose="020B0604030504040204" pitchFamily="34" charset="-120"/>
                <a:ea typeface="微軟正黑體" panose="020B0604030504040204" pitchFamily="34" charset="-120"/>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Tree>
    <p:extLst>
      <p:ext uri="{BB962C8B-B14F-4D97-AF65-F5344CB8AC3E}">
        <p14:creationId xmlns:p14="http://schemas.microsoft.com/office/powerpoint/2010/main" val="410013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34"/>
        <p:cNvGrpSpPr/>
        <p:nvPr/>
      </p:nvGrpSpPr>
      <p:grpSpPr>
        <a:xfrm>
          <a:off x="0" y="0"/>
          <a:ext cx="0" cy="0"/>
          <a:chOff x="0" y="0"/>
          <a:chExt cx="0" cy="0"/>
        </a:xfrm>
      </p:grpSpPr>
      <p:pic>
        <p:nvPicPr>
          <p:cNvPr id="3" name="圖片 2">
            <a:extLst>
              <a:ext uri="{FF2B5EF4-FFF2-40B4-BE49-F238E27FC236}">
                <a16:creationId xmlns:a16="http://schemas.microsoft.com/office/drawing/2014/main" id="{B5AE96CC-345A-4C19-912F-F31D4E17C9AC}"/>
              </a:ext>
            </a:extLst>
          </p:cNvPr>
          <p:cNvPicPr>
            <a:picLocks noChangeAspect="1"/>
          </p:cNvPicPr>
          <p:nvPr userDrawn="1"/>
        </p:nvPicPr>
        <p:blipFill>
          <a:blip r:embed="rId2"/>
          <a:srcRect/>
          <a:stretch/>
        </p:blipFill>
        <p:spPr>
          <a:xfrm>
            <a:off x="0" y="0"/>
            <a:ext cx="9144000" cy="5143500"/>
          </a:xfrm>
          <a:prstGeom prst="rect">
            <a:avLst/>
          </a:prstGeom>
        </p:spPr>
      </p:pic>
      <p:sp>
        <p:nvSpPr>
          <p:cNvPr id="44" name="Google Shape;44;p5"/>
          <p:cNvSpPr txBox="1">
            <a:spLocks noGrp="1"/>
          </p:cNvSpPr>
          <p:nvPr>
            <p:ph type="title"/>
          </p:nvPr>
        </p:nvSpPr>
        <p:spPr>
          <a:xfrm>
            <a:off x="720000" y="2655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4000">
                <a:solidFill>
                  <a:schemeClr val="bg1"/>
                </a:solidFill>
                <a:latin typeface="微軟正黑體" panose="020B0604030504040204" pitchFamily="34" charset="-120"/>
                <a:ea typeface="微軟正黑體" panose="020B0604030504040204" pitchFamily="34" charset="-120"/>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Tree>
    <p:extLst>
      <p:ext uri="{BB962C8B-B14F-4D97-AF65-F5344CB8AC3E}">
        <p14:creationId xmlns:p14="http://schemas.microsoft.com/office/powerpoint/2010/main" val="2300215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34"/>
        <p:cNvGrpSpPr/>
        <p:nvPr/>
      </p:nvGrpSpPr>
      <p:grpSpPr>
        <a:xfrm>
          <a:off x="0" y="0"/>
          <a:ext cx="0" cy="0"/>
          <a:chOff x="0" y="0"/>
          <a:chExt cx="0" cy="0"/>
        </a:xfrm>
      </p:grpSpPr>
      <p:pic>
        <p:nvPicPr>
          <p:cNvPr id="6" name="圖片 5">
            <a:extLst>
              <a:ext uri="{FF2B5EF4-FFF2-40B4-BE49-F238E27FC236}">
                <a16:creationId xmlns:a16="http://schemas.microsoft.com/office/drawing/2014/main" id="{FDDDBC6E-AE72-4AF3-8FF3-B9DDC42EDAD8}"/>
              </a:ext>
            </a:extLst>
          </p:cNvPr>
          <p:cNvPicPr>
            <a:picLocks noChangeAspect="1"/>
          </p:cNvPicPr>
          <p:nvPr userDrawn="1"/>
        </p:nvPicPr>
        <p:blipFill>
          <a:blip r:embed="rId2"/>
          <a:srcRect/>
          <a:stretch/>
        </p:blipFill>
        <p:spPr>
          <a:xfrm>
            <a:off x="0" y="0"/>
            <a:ext cx="9144000" cy="5143500"/>
          </a:xfrm>
          <a:prstGeom prst="rect">
            <a:avLst/>
          </a:prstGeom>
        </p:spPr>
      </p:pic>
      <p:sp>
        <p:nvSpPr>
          <p:cNvPr id="44" name="Google Shape;44;p5"/>
          <p:cNvSpPr txBox="1">
            <a:spLocks noGrp="1"/>
          </p:cNvSpPr>
          <p:nvPr>
            <p:ph type="title"/>
          </p:nvPr>
        </p:nvSpPr>
        <p:spPr>
          <a:xfrm>
            <a:off x="720000" y="838200"/>
            <a:ext cx="3293200" cy="3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4000">
                <a:solidFill>
                  <a:schemeClr val="bg1"/>
                </a:solidFill>
                <a:latin typeface="微軟正黑體" panose="020B0604030504040204" pitchFamily="34" charset="-120"/>
                <a:ea typeface="微軟正黑體" panose="020B0604030504040204" pitchFamily="34" charset="-120"/>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Tree>
    <p:extLst>
      <p:ext uri="{BB962C8B-B14F-4D97-AF65-F5344CB8AC3E}">
        <p14:creationId xmlns:p14="http://schemas.microsoft.com/office/powerpoint/2010/main" val="3723226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34"/>
        <p:cNvGrpSpPr/>
        <p:nvPr/>
      </p:nvGrpSpPr>
      <p:grpSpPr>
        <a:xfrm>
          <a:off x="0" y="0"/>
          <a:ext cx="0" cy="0"/>
          <a:chOff x="0" y="0"/>
          <a:chExt cx="0" cy="0"/>
        </a:xfrm>
      </p:grpSpPr>
      <p:pic>
        <p:nvPicPr>
          <p:cNvPr id="15" name="圖片 14" descr="一張含有 文字, 室內 的圖片&#10;&#10;自動產生的描述">
            <a:extLst>
              <a:ext uri="{FF2B5EF4-FFF2-40B4-BE49-F238E27FC236}">
                <a16:creationId xmlns:a16="http://schemas.microsoft.com/office/drawing/2014/main" id="{57FD907D-2A72-4C7F-9BBC-2D692EAF7823}"/>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4" name="圖片 3">
            <a:extLst>
              <a:ext uri="{FF2B5EF4-FFF2-40B4-BE49-F238E27FC236}">
                <a16:creationId xmlns:a16="http://schemas.microsoft.com/office/drawing/2014/main" id="{0A0E4164-2D3A-4609-8EF3-03733C60A2B4}"/>
              </a:ext>
            </a:extLst>
          </p:cNvPr>
          <p:cNvPicPr>
            <a:picLocks noChangeAspect="1"/>
          </p:cNvPicPr>
          <p:nvPr userDrawn="1"/>
        </p:nvPicPr>
        <p:blipFill>
          <a:blip r:embed="rId3"/>
          <a:srcRect/>
          <a:stretch/>
        </p:blipFill>
        <p:spPr>
          <a:xfrm>
            <a:off x="0" y="0"/>
            <a:ext cx="9144000" cy="5143500"/>
          </a:xfrm>
          <a:prstGeom prst="rect">
            <a:avLst/>
          </a:prstGeom>
        </p:spPr>
      </p:pic>
      <p:sp>
        <p:nvSpPr>
          <p:cNvPr id="44" name="Google Shape;44;p5"/>
          <p:cNvSpPr txBox="1">
            <a:spLocks noGrp="1"/>
          </p:cNvSpPr>
          <p:nvPr>
            <p:ph type="title"/>
          </p:nvPr>
        </p:nvSpPr>
        <p:spPr>
          <a:xfrm>
            <a:off x="720000" y="838200"/>
            <a:ext cx="3293200" cy="3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4000">
                <a:solidFill>
                  <a:schemeClr val="bg1"/>
                </a:solidFill>
                <a:latin typeface="微軟正黑體" panose="020B0604030504040204" pitchFamily="34" charset="-120"/>
                <a:ea typeface="微軟正黑體" panose="020B0604030504040204" pitchFamily="34" charset="-120"/>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Tree>
    <p:extLst>
      <p:ext uri="{BB962C8B-B14F-4D97-AF65-F5344CB8AC3E}">
        <p14:creationId xmlns:p14="http://schemas.microsoft.com/office/powerpoint/2010/main" val="1318356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標題投影片">
    <p:spTree>
      <p:nvGrpSpPr>
        <p:cNvPr id="1" name=""/>
        <p:cNvGrpSpPr/>
        <p:nvPr/>
      </p:nvGrpSpPr>
      <p:grpSpPr>
        <a:xfrm>
          <a:off x="0" y="0"/>
          <a:ext cx="0" cy="0"/>
          <a:chOff x="0" y="0"/>
          <a:chExt cx="0" cy="0"/>
        </a:xfrm>
      </p:grpSpPr>
      <p:sp>
        <p:nvSpPr>
          <p:cNvPr id="10" name="標題 1" hidden="1">
            <a:extLst>
              <a:ext uri="{FF2B5EF4-FFF2-40B4-BE49-F238E27FC236}">
                <a16:creationId xmlns:a16="http://schemas.microsoft.com/office/drawing/2014/main" id="{8A2FC739-C379-4621-ACCB-DAD31445AFF0}"/>
              </a:ext>
            </a:extLst>
          </p:cNvPr>
          <p:cNvSpPr>
            <a:spLocks noGrp="1"/>
          </p:cNvSpPr>
          <p:nvPr>
            <p:ph type="title"/>
          </p:nvPr>
        </p:nvSpPr>
        <p:spPr>
          <a:xfrm>
            <a:off x="240517" y="91830"/>
            <a:ext cx="8392112" cy="994172"/>
          </a:xfrm>
        </p:spPr>
        <p:txBody>
          <a:bodyPr>
            <a:normAutofit/>
          </a:bodyPr>
          <a:lstStyle>
            <a:lvl1pPr algn="l">
              <a:defRPr sz="2900" b="0">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pic>
        <p:nvPicPr>
          <p:cNvPr id="3" name="圖片 2">
            <a:extLst>
              <a:ext uri="{FF2B5EF4-FFF2-40B4-BE49-F238E27FC236}">
                <a16:creationId xmlns:a16="http://schemas.microsoft.com/office/drawing/2014/main" id="{DC339307-7423-42F5-BB18-64B6AF4E1F83}"/>
              </a:ext>
            </a:extLst>
          </p:cNvPr>
          <p:cNvPicPr>
            <a:picLocks noChangeAspect="1"/>
          </p:cNvPicPr>
          <p:nvPr userDrawn="1"/>
        </p:nvPicPr>
        <p:blipFill>
          <a:blip r:embed="rId2"/>
          <a:srcRect/>
          <a:stretch/>
        </p:blipFill>
        <p:spPr>
          <a:xfrm>
            <a:off x="0" y="0"/>
            <a:ext cx="9144000" cy="5143500"/>
          </a:xfrm>
          <a:prstGeom prst="rect">
            <a:avLst/>
          </a:prstGeom>
        </p:spPr>
      </p:pic>
    </p:spTree>
    <p:extLst>
      <p:ext uri="{BB962C8B-B14F-4D97-AF65-F5344CB8AC3E}">
        <p14:creationId xmlns:p14="http://schemas.microsoft.com/office/powerpoint/2010/main" val="3817788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gradFill>
          <a:gsLst>
            <a:gs pos="0">
              <a:srgbClr val="2B2929"/>
            </a:gs>
            <a:gs pos="100000">
              <a:srgbClr val="010203"/>
            </a:gs>
          </a:gsLst>
          <a:lin ang="5400700" scaled="0"/>
        </a:gradFill>
        <a:effectLst/>
      </p:bgPr>
    </p:bg>
    <p:spTree>
      <p:nvGrpSpPr>
        <p:cNvPr id="1" name="Shape 41"/>
        <p:cNvGrpSpPr/>
        <p:nvPr/>
      </p:nvGrpSpPr>
      <p:grpSpPr>
        <a:xfrm>
          <a:off x="0" y="0"/>
          <a:ext cx="0" cy="0"/>
          <a:chOff x="0" y="0"/>
          <a:chExt cx="0" cy="0"/>
        </a:xfrm>
      </p:grpSpPr>
      <p:pic>
        <p:nvPicPr>
          <p:cNvPr id="3" name="圖片 2">
            <a:extLst>
              <a:ext uri="{FF2B5EF4-FFF2-40B4-BE49-F238E27FC236}">
                <a16:creationId xmlns:a16="http://schemas.microsoft.com/office/drawing/2014/main" id="{41E15199-9DC2-4A95-9110-B7C2F8C7FBD3}"/>
              </a:ext>
            </a:extLst>
          </p:cNvPr>
          <p:cNvPicPr>
            <a:picLocks noChangeAspect="1"/>
          </p:cNvPicPr>
          <p:nvPr userDrawn="1"/>
        </p:nvPicPr>
        <p:blipFill>
          <a:blip r:embed="rId2"/>
          <a:srcRect/>
          <a:stretch/>
        </p:blipFill>
        <p:spPr>
          <a:xfrm>
            <a:off x="0" y="0"/>
            <a:ext cx="9144000" cy="5143500"/>
          </a:xfrm>
          <a:prstGeom prst="rect">
            <a:avLst/>
          </a:prstGeom>
        </p:spPr>
      </p:pic>
      <p:sp>
        <p:nvSpPr>
          <p:cNvPr id="46" name="Google Shape;46;p6"/>
          <p:cNvSpPr txBox="1">
            <a:spLocks noGrp="1"/>
          </p:cNvSpPr>
          <p:nvPr>
            <p:ph type="title"/>
          </p:nvPr>
        </p:nvSpPr>
        <p:spPr>
          <a:xfrm>
            <a:off x="713225" y="368825"/>
            <a:ext cx="7707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rgbClr val="FFFFFF"/>
                </a:solidFill>
                <a:latin typeface="+mj-ea"/>
                <a:ea typeface="+mj-e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4204379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300"/>
              <a:buFont typeface="Orbitron Black"/>
              <a:buNone/>
              <a:defRPr sz="2300">
                <a:solidFill>
                  <a:schemeClr val="dk1"/>
                </a:solidFill>
                <a:latin typeface="Orbitron Black"/>
                <a:ea typeface="Orbitron Black"/>
                <a:cs typeface="Orbitron Black"/>
                <a:sym typeface="Orbitron Black"/>
              </a:defRPr>
            </a:lvl1pPr>
            <a:lvl2pPr lvl="1" rtl="0">
              <a:spcBef>
                <a:spcPts val="0"/>
              </a:spcBef>
              <a:spcAft>
                <a:spcPts val="0"/>
              </a:spcAft>
              <a:buClr>
                <a:schemeClr val="dk1"/>
              </a:buClr>
              <a:buSzPts val="2500"/>
              <a:buFont typeface="Orbitron Black"/>
              <a:buNone/>
              <a:defRPr sz="2500">
                <a:solidFill>
                  <a:schemeClr val="dk1"/>
                </a:solidFill>
                <a:latin typeface="Orbitron Black"/>
                <a:ea typeface="Orbitron Black"/>
                <a:cs typeface="Orbitron Black"/>
                <a:sym typeface="Orbitron Black"/>
              </a:defRPr>
            </a:lvl2pPr>
            <a:lvl3pPr lvl="2" rtl="0">
              <a:spcBef>
                <a:spcPts val="0"/>
              </a:spcBef>
              <a:spcAft>
                <a:spcPts val="0"/>
              </a:spcAft>
              <a:buClr>
                <a:schemeClr val="dk1"/>
              </a:buClr>
              <a:buSzPts val="2500"/>
              <a:buFont typeface="Orbitron Black"/>
              <a:buNone/>
              <a:defRPr sz="2500">
                <a:solidFill>
                  <a:schemeClr val="dk1"/>
                </a:solidFill>
                <a:latin typeface="Orbitron Black"/>
                <a:ea typeface="Orbitron Black"/>
                <a:cs typeface="Orbitron Black"/>
                <a:sym typeface="Orbitron Black"/>
              </a:defRPr>
            </a:lvl3pPr>
            <a:lvl4pPr lvl="3" rtl="0">
              <a:spcBef>
                <a:spcPts val="0"/>
              </a:spcBef>
              <a:spcAft>
                <a:spcPts val="0"/>
              </a:spcAft>
              <a:buClr>
                <a:schemeClr val="dk1"/>
              </a:buClr>
              <a:buSzPts val="2500"/>
              <a:buFont typeface="Orbitron Black"/>
              <a:buNone/>
              <a:defRPr sz="2500">
                <a:solidFill>
                  <a:schemeClr val="dk1"/>
                </a:solidFill>
                <a:latin typeface="Orbitron Black"/>
                <a:ea typeface="Orbitron Black"/>
                <a:cs typeface="Orbitron Black"/>
                <a:sym typeface="Orbitron Black"/>
              </a:defRPr>
            </a:lvl4pPr>
            <a:lvl5pPr lvl="4" rtl="0">
              <a:spcBef>
                <a:spcPts val="0"/>
              </a:spcBef>
              <a:spcAft>
                <a:spcPts val="0"/>
              </a:spcAft>
              <a:buClr>
                <a:schemeClr val="dk1"/>
              </a:buClr>
              <a:buSzPts val="2500"/>
              <a:buFont typeface="Orbitron Black"/>
              <a:buNone/>
              <a:defRPr sz="2500">
                <a:solidFill>
                  <a:schemeClr val="dk1"/>
                </a:solidFill>
                <a:latin typeface="Orbitron Black"/>
                <a:ea typeface="Orbitron Black"/>
                <a:cs typeface="Orbitron Black"/>
                <a:sym typeface="Orbitron Black"/>
              </a:defRPr>
            </a:lvl5pPr>
            <a:lvl6pPr lvl="5" rtl="0">
              <a:spcBef>
                <a:spcPts val="0"/>
              </a:spcBef>
              <a:spcAft>
                <a:spcPts val="0"/>
              </a:spcAft>
              <a:buClr>
                <a:schemeClr val="dk1"/>
              </a:buClr>
              <a:buSzPts val="2500"/>
              <a:buFont typeface="Orbitron Black"/>
              <a:buNone/>
              <a:defRPr sz="2500">
                <a:solidFill>
                  <a:schemeClr val="dk1"/>
                </a:solidFill>
                <a:latin typeface="Orbitron Black"/>
                <a:ea typeface="Orbitron Black"/>
                <a:cs typeface="Orbitron Black"/>
                <a:sym typeface="Orbitron Black"/>
              </a:defRPr>
            </a:lvl6pPr>
            <a:lvl7pPr lvl="6" rtl="0">
              <a:spcBef>
                <a:spcPts val="0"/>
              </a:spcBef>
              <a:spcAft>
                <a:spcPts val="0"/>
              </a:spcAft>
              <a:buClr>
                <a:schemeClr val="dk1"/>
              </a:buClr>
              <a:buSzPts val="2500"/>
              <a:buFont typeface="Orbitron Black"/>
              <a:buNone/>
              <a:defRPr sz="2500">
                <a:solidFill>
                  <a:schemeClr val="dk1"/>
                </a:solidFill>
                <a:latin typeface="Orbitron Black"/>
                <a:ea typeface="Orbitron Black"/>
                <a:cs typeface="Orbitron Black"/>
                <a:sym typeface="Orbitron Black"/>
              </a:defRPr>
            </a:lvl7pPr>
            <a:lvl8pPr lvl="7" rtl="0">
              <a:spcBef>
                <a:spcPts val="0"/>
              </a:spcBef>
              <a:spcAft>
                <a:spcPts val="0"/>
              </a:spcAft>
              <a:buClr>
                <a:schemeClr val="dk1"/>
              </a:buClr>
              <a:buSzPts val="2500"/>
              <a:buFont typeface="Orbitron Black"/>
              <a:buNone/>
              <a:defRPr sz="2500">
                <a:solidFill>
                  <a:schemeClr val="dk1"/>
                </a:solidFill>
                <a:latin typeface="Orbitron Black"/>
                <a:ea typeface="Orbitron Black"/>
                <a:cs typeface="Orbitron Black"/>
                <a:sym typeface="Orbitron Black"/>
              </a:defRPr>
            </a:lvl8pPr>
            <a:lvl9pPr lvl="8" rtl="0">
              <a:spcBef>
                <a:spcPts val="0"/>
              </a:spcBef>
              <a:spcAft>
                <a:spcPts val="0"/>
              </a:spcAft>
              <a:buClr>
                <a:schemeClr val="dk1"/>
              </a:buClr>
              <a:buSzPts val="2500"/>
              <a:buFont typeface="Orbitron Black"/>
              <a:buNone/>
              <a:defRPr sz="2500">
                <a:solidFill>
                  <a:schemeClr val="dk1"/>
                </a:solidFill>
                <a:latin typeface="Orbitron Black"/>
                <a:ea typeface="Orbitron Black"/>
                <a:cs typeface="Orbitron Black"/>
                <a:sym typeface="Orbitron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arker Grotesque"/>
              <a:buChar char="●"/>
              <a:defRPr>
                <a:solidFill>
                  <a:schemeClr val="dk1"/>
                </a:solidFill>
                <a:latin typeface="Darker Grotesque"/>
                <a:ea typeface="Darker Grotesque"/>
                <a:cs typeface="Darker Grotesque"/>
                <a:sym typeface="Darker Grotesque"/>
              </a:defRPr>
            </a:lvl1pPr>
            <a:lvl2pPr marL="914400" lvl="1" indent="-317500">
              <a:lnSpc>
                <a:spcPct val="115000"/>
              </a:lnSpc>
              <a:spcBef>
                <a:spcPts val="1600"/>
              </a:spcBef>
              <a:spcAft>
                <a:spcPts val="0"/>
              </a:spcAft>
              <a:buClr>
                <a:schemeClr val="dk1"/>
              </a:buClr>
              <a:buSzPts val="1400"/>
              <a:buFont typeface="Darker Grotesque"/>
              <a:buChar char="○"/>
              <a:defRPr>
                <a:solidFill>
                  <a:schemeClr val="dk1"/>
                </a:solidFill>
                <a:latin typeface="Darker Grotesque"/>
                <a:ea typeface="Darker Grotesque"/>
                <a:cs typeface="Darker Grotesque"/>
                <a:sym typeface="Darker Grotesque"/>
              </a:defRPr>
            </a:lvl2pPr>
            <a:lvl3pPr marL="1371600" lvl="2" indent="-317500">
              <a:lnSpc>
                <a:spcPct val="115000"/>
              </a:lnSpc>
              <a:spcBef>
                <a:spcPts val="1600"/>
              </a:spcBef>
              <a:spcAft>
                <a:spcPts val="0"/>
              </a:spcAft>
              <a:buClr>
                <a:schemeClr val="dk1"/>
              </a:buClr>
              <a:buSzPts val="1400"/>
              <a:buFont typeface="Darker Grotesque"/>
              <a:buChar char="■"/>
              <a:defRPr>
                <a:solidFill>
                  <a:schemeClr val="dk1"/>
                </a:solidFill>
                <a:latin typeface="Darker Grotesque"/>
                <a:ea typeface="Darker Grotesque"/>
                <a:cs typeface="Darker Grotesque"/>
                <a:sym typeface="Darker Grotesque"/>
              </a:defRPr>
            </a:lvl3pPr>
            <a:lvl4pPr marL="1828800" lvl="3" indent="-317500">
              <a:lnSpc>
                <a:spcPct val="115000"/>
              </a:lnSpc>
              <a:spcBef>
                <a:spcPts val="1600"/>
              </a:spcBef>
              <a:spcAft>
                <a:spcPts val="0"/>
              </a:spcAft>
              <a:buClr>
                <a:schemeClr val="dk1"/>
              </a:buClr>
              <a:buSzPts val="1400"/>
              <a:buFont typeface="Darker Grotesque"/>
              <a:buChar char="●"/>
              <a:defRPr>
                <a:solidFill>
                  <a:schemeClr val="dk1"/>
                </a:solidFill>
                <a:latin typeface="Darker Grotesque"/>
                <a:ea typeface="Darker Grotesque"/>
                <a:cs typeface="Darker Grotesque"/>
                <a:sym typeface="Darker Grotesque"/>
              </a:defRPr>
            </a:lvl4pPr>
            <a:lvl5pPr marL="2286000" lvl="4" indent="-317500">
              <a:lnSpc>
                <a:spcPct val="115000"/>
              </a:lnSpc>
              <a:spcBef>
                <a:spcPts val="1600"/>
              </a:spcBef>
              <a:spcAft>
                <a:spcPts val="0"/>
              </a:spcAft>
              <a:buClr>
                <a:schemeClr val="dk1"/>
              </a:buClr>
              <a:buSzPts val="1400"/>
              <a:buFont typeface="Darker Grotesque"/>
              <a:buChar char="○"/>
              <a:defRPr>
                <a:solidFill>
                  <a:schemeClr val="dk1"/>
                </a:solidFill>
                <a:latin typeface="Darker Grotesque"/>
                <a:ea typeface="Darker Grotesque"/>
                <a:cs typeface="Darker Grotesque"/>
                <a:sym typeface="Darker Grotesque"/>
              </a:defRPr>
            </a:lvl5pPr>
            <a:lvl6pPr marL="2743200" lvl="5" indent="-317500">
              <a:lnSpc>
                <a:spcPct val="115000"/>
              </a:lnSpc>
              <a:spcBef>
                <a:spcPts val="1600"/>
              </a:spcBef>
              <a:spcAft>
                <a:spcPts val="0"/>
              </a:spcAft>
              <a:buClr>
                <a:schemeClr val="dk1"/>
              </a:buClr>
              <a:buSzPts val="1400"/>
              <a:buFont typeface="Darker Grotesque"/>
              <a:buChar char="■"/>
              <a:defRPr>
                <a:solidFill>
                  <a:schemeClr val="dk1"/>
                </a:solidFill>
                <a:latin typeface="Darker Grotesque"/>
                <a:ea typeface="Darker Grotesque"/>
                <a:cs typeface="Darker Grotesque"/>
                <a:sym typeface="Darker Grotesque"/>
              </a:defRPr>
            </a:lvl6pPr>
            <a:lvl7pPr marL="3200400" lvl="6" indent="-317500">
              <a:lnSpc>
                <a:spcPct val="115000"/>
              </a:lnSpc>
              <a:spcBef>
                <a:spcPts val="1600"/>
              </a:spcBef>
              <a:spcAft>
                <a:spcPts val="0"/>
              </a:spcAft>
              <a:buClr>
                <a:schemeClr val="dk1"/>
              </a:buClr>
              <a:buSzPts val="1400"/>
              <a:buFont typeface="Darker Grotesque"/>
              <a:buChar char="●"/>
              <a:defRPr>
                <a:solidFill>
                  <a:schemeClr val="dk1"/>
                </a:solidFill>
                <a:latin typeface="Darker Grotesque"/>
                <a:ea typeface="Darker Grotesque"/>
                <a:cs typeface="Darker Grotesque"/>
                <a:sym typeface="Darker Grotesque"/>
              </a:defRPr>
            </a:lvl7pPr>
            <a:lvl8pPr marL="3657600" lvl="7" indent="-317500">
              <a:lnSpc>
                <a:spcPct val="115000"/>
              </a:lnSpc>
              <a:spcBef>
                <a:spcPts val="1600"/>
              </a:spcBef>
              <a:spcAft>
                <a:spcPts val="0"/>
              </a:spcAft>
              <a:buClr>
                <a:schemeClr val="dk1"/>
              </a:buClr>
              <a:buSzPts val="1400"/>
              <a:buFont typeface="Darker Grotesque"/>
              <a:buChar char="○"/>
              <a:defRPr>
                <a:solidFill>
                  <a:schemeClr val="dk1"/>
                </a:solidFill>
                <a:latin typeface="Darker Grotesque"/>
                <a:ea typeface="Darker Grotesque"/>
                <a:cs typeface="Darker Grotesque"/>
                <a:sym typeface="Darker Grotesque"/>
              </a:defRPr>
            </a:lvl8pPr>
            <a:lvl9pPr marL="4114800" lvl="8" indent="-317500">
              <a:lnSpc>
                <a:spcPct val="115000"/>
              </a:lnSpc>
              <a:spcBef>
                <a:spcPts val="1600"/>
              </a:spcBef>
              <a:spcAft>
                <a:spcPts val="1600"/>
              </a:spcAft>
              <a:buClr>
                <a:schemeClr val="dk1"/>
              </a:buClr>
              <a:buSzPts val="1400"/>
              <a:buFont typeface="Darker Grotesque"/>
              <a:buChar char="■"/>
              <a:defRPr>
                <a:solidFill>
                  <a:schemeClr val="dk1"/>
                </a:solidFill>
                <a:latin typeface="Darker Grotesque"/>
                <a:ea typeface="Darker Grotesque"/>
                <a:cs typeface="Darker Grotesque"/>
                <a:sym typeface="Darker Grotesque"/>
              </a:defRPr>
            </a:lvl9pPr>
          </a:lstStyle>
          <a:p>
            <a:endParaRPr/>
          </a:p>
        </p:txBody>
      </p:sp>
    </p:spTree>
  </p:cSld>
  <p:clrMap bg1="lt1" tx1="dk1" bg2="dk2" tx2="lt2" accent1="accent1" accent2="accent2" accent3="accent3" accent4="accent4" accent5="accent5" accent6="accent6" hlink="hlink" folHlink="folHlink"/>
  <p:sldLayoutIdLst>
    <p:sldLayoutId id="2147483694" r:id="rId1"/>
    <p:sldLayoutId id="2147483700" r:id="rId2"/>
    <p:sldLayoutId id="2147483692" r:id="rId3"/>
    <p:sldLayoutId id="2147483691" r:id="rId4"/>
    <p:sldLayoutId id="2147483695" r:id="rId5"/>
    <p:sldLayoutId id="2147483693" r:id="rId6"/>
    <p:sldLayoutId id="2147483689" r:id="rId7"/>
    <p:sldLayoutId id="2147483701"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712" userDrawn="1">
          <p15:clr>
            <a:srgbClr val="F26B43"/>
          </p15:clr>
        </p15:guide>
        <p15:guide id="2" pos="2880" userDrawn="1">
          <p15:clr>
            <a:srgbClr val="F26B43"/>
          </p15:clr>
        </p15:guide>
        <p15:guide id="3" pos="312" userDrawn="1">
          <p15:clr>
            <a:srgbClr val="F26B43"/>
          </p15:clr>
        </p15:guide>
        <p15:guide id="4" pos="5440" userDrawn="1">
          <p15:clr>
            <a:srgbClr val="F26B43"/>
          </p15:clr>
        </p15:guide>
        <p15:guide id="5" orient="horz" pos="480" userDrawn="1">
          <p15:clr>
            <a:srgbClr val="F26B43"/>
          </p15:clr>
        </p15:guide>
        <p15:guide id="6" orient="horz" pos="528" userDrawn="1">
          <p15:clr>
            <a:srgbClr val="F26B43"/>
          </p15:clr>
        </p15:guide>
        <p15:guide id="7" orient="horz" pos="2944" userDrawn="1">
          <p15:clr>
            <a:srgbClr val="F26B43"/>
          </p15:clr>
        </p15:guide>
        <p15:guide id="8" orient="horz" pos="28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18.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svg"/><Relationship Id="rId18" Type="http://schemas.openxmlformats.org/officeDocument/2006/relationships/image" Target="../media/image106.png"/><Relationship Id="rId3" Type="http://schemas.openxmlformats.org/officeDocument/2006/relationships/image" Target="../media/image91.png"/><Relationship Id="rId21" Type="http://schemas.openxmlformats.org/officeDocument/2006/relationships/image" Target="../media/image109.svg"/><Relationship Id="rId7" Type="http://schemas.openxmlformats.org/officeDocument/2006/relationships/image" Target="../media/image95.png"/><Relationship Id="rId12" Type="http://schemas.openxmlformats.org/officeDocument/2006/relationships/image" Target="../media/image100.png"/><Relationship Id="rId17" Type="http://schemas.openxmlformats.org/officeDocument/2006/relationships/image" Target="../media/image105.svg"/><Relationship Id="rId2" Type="http://schemas.openxmlformats.org/officeDocument/2006/relationships/notesSlide" Target="../notesSlides/notesSlide18.xml"/><Relationship Id="rId16" Type="http://schemas.openxmlformats.org/officeDocument/2006/relationships/image" Target="../media/image104.png"/><Relationship Id="rId20" Type="http://schemas.openxmlformats.org/officeDocument/2006/relationships/image" Target="../media/image108.png"/><Relationship Id="rId1" Type="http://schemas.openxmlformats.org/officeDocument/2006/relationships/slideLayout" Target="../slideLayouts/slideLayout4.xml"/><Relationship Id="rId6" Type="http://schemas.openxmlformats.org/officeDocument/2006/relationships/image" Target="../media/image94.png"/><Relationship Id="rId11" Type="http://schemas.openxmlformats.org/officeDocument/2006/relationships/image" Target="../media/image99.svg"/><Relationship Id="rId5" Type="http://schemas.openxmlformats.org/officeDocument/2006/relationships/image" Target="../media/image93.png"/><Relationship Id="rId15" Type="http://schemas.openxmlformats.org/officeDocument/2006/relationships/image" Target="../media/image103.svg"/><Relationship Id="rId23" Type="http://schemas.openxmlformats.org/officeDocument/2006/relationships/image" Target="../media/image111.svg"/><Relationship Id="rId10" Type="http://schemas.openxmlformats.org/officeDocument/2006/relationships/image" Target="../media/image98.png"/><Relationship Id="rId19" Type="http://schemas.openxmlformats.org/officeDocument/2006/relationships/image" Target="../media/image107.sv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 Id="rId22" Type="http://schemas.openxmlformats.org/officeDocument/2006/relationships/image" Target="../media/image110.png"/></Relationships>
</file>

<file path=ppt/slides/_rels/slide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svg"/><Relationship Id="rId4" Type="http://schemas.openxmlformats.org/officeDocument/2006/relationships/image" Target="../media/image18.jpe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17.png"/><Relationship Id="rId4" Type="http://schemas.openxmlformats.org/officeDocument/2006/relationships/image" Target="../media/image116.png"/></Relationships>
</file>

<file path=ppt/slides/_rels/slide22.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23.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12" Type="http://schemas.openxmlformats.org/officeDocument/2006/relationships/image" Target="../media/image13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26.svg"/><Relationship Id="rId11" Type="http://schemas.openxmlformats.org/officeDocument/2006/relationships/image" Target="../media/image131.sv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s>
</file>

<file path=ppt/slides/_rels/slide2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35.png"/><Relationship Id="rId4" Type="http://schemas.openxmlformats.org/officeDocument/2006/relationships/image" Target="../media/image134.png"/></Relationships>
</file>

<file path=ppt/slides/_rels/slide2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26.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emf"/><Relationship Id="rId7" Type="http://schemas.openxmlformats.org/officeDocument/2006/relationships/image" Target="../media/image142.png"/><Relationship Id="rId12" Type="http://schemas.openxmlformats.org/officeDocument/2006/relationships/image" Target="../media/image147.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41.emf"/><Relationship Id="rId11" Type="http://schemas.openxmlformats.org/officeDocument/2006/relationships/image" Target="../media/image146.png"/><Relationship Id="rId5" Type="http://schemas.openxmlformats.org/officeDocument/2006/relationships/image" Target="../media/image140.emf"/><Relationship Id="rId10" Type="http://schemas.openxmlformats.org/officeDocument/2006/relationships/image" Target="../media/image145.png"/><Relationship Id="rId4" Type="http://schemas.openxmlformats.org/officeDocument/2006/relationships/image" Target="../media/image139.emf"/><Relationship Id="rId9" Type="http://schemas.openxmlformats.org/officeDocument/2006/relationships/image" Target="../media/image144.png"/></Relationships>
</file>

<file path=ppt/slides/_rels/slide2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2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64.svg"/><Relationship Id="rId18" Type="http://schemas.openxmlformats.org/officeDocument/2006/relationships/image" Target="../media/image169.png"/><Relationship Id="rId3" Type="http://schemas.openxmlformats.org/officeDocument/2006/relationships/image" Target="../media/image155.png"/><Relationship Id="rId7" Type="http://schemas.openxmlformats.org/officeDocument/2006/relationships/image" Target="../media/image159.png"/><Relationship Id="rId12" Type="http://schemas.openxmlformats.org/officeDocument/2006/relationships/image" Target="../media/image163.png"/><Relationship Id="rId17" Type="http://schemas.openxmlformats.org/officeDocument/2006/relationships/image" Target="../media/image168.svg"/><Relationship Id="rId2" Type="http://schemas.openxmlformats.org/officeDocument/2006/relationships/notesSlide" Target="../notesSlides/notesSlide30.xml"/><Relationship Id="rId16" Type="http://schemas.openxmlformats.org/officeDocument/2006/relationships/image" Target="../media/image167.png"/><Relationship Id="rId1" Type="http://schemas.openxmlformats.org/officeDocument/2006/relationships/slideLayout" Target="../slideLayouts/slideLayout2.xml"/><Relationship Id="rId6" Type="http://schemas.openxmlformats.org/officeDocument/2006/relationships/image" Target="../media/image158.png"/><Relationship Id="rId11" Type="http://schemas.openxmlformats.org/officeDocument/2006/relationships/image" Target="../media/image162.png"/><Relationship Id="rId5" Type="http://schemas.openxmlformats.org/officeDocument/2006/relationships/image" Target="../media/image157.jpeg"/><Relationship Id="rId15" Type="http://schemas.openxmlformats.org/officeDocument/2006/relationships/image" Target="../media/image166.svg"/><Relationship Id="rId10" Type="http://schemas.openxmlformats.org/officeDocument/2006/relationships/image" Target="../media/image161.png"/><Relationship Id="rId19" Type="http://schemas.openxmlformats.org/officeDocument/2006/relationships/image" Target="../media/image170.svg"/><Relationship Id="rId4" Type="http://schemas.openxmlformats.org/officeDocument/2006/relationships/image" Target="../media/image156.png"/><Relationship Id="rId9" Type="http://schemas.openxmlformats.org/officeDocument/2006/relationships/image" Target="../media/image160.jpeg"/><Relationship Id="rId14" Type="http://schemas.openxmlformats.org/officeDocument/2006/relationships/image" Target="../media/image165.png"/></Relationships>
</file>

<file path=ppt/slides/_rels/slide31.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png"/><Relationship Id="rId18" Type="http://schemas.microsoft.com/office/2007/relationships/hdphoto" Target="../media/hdphoto6.wdp"/><Relationship Id="rId3" Type="http://schemas.openxmlformats.org/officeDocument/2006/relationships/image" Target="../media/image171.png"/><Relationship Id="rId21" Type="http://schemas.openxmlformats.org/officeDocument/2006/relationships/image" Target="../media/image188.png"/><Relationship Id="rId7" Type="http://schemas.openxmlformats.org/officeDocument/2006/relationships/image" Target="../media/image175.png"/><Relationship Id="rId12" Type="http://schemas.openxmlformats.org/officeDocument/2006/relationships/image" Target="../media/image180.png"/><Relationship Id="rId17" Type="http://schemas.openxmlformats.org/officeDocument/2006/relationships/image" Target="../media/image185.png"/><Relationship Id="rId2" Type="http://schemas.openxmlformats.org/officeDocument/2006/relationships/notesSlide" Target="../notesSlides/notesSlide31.xml"/><Relationship Id="rId16" Type="http://schemas.openxmlformats.org/officeDocument/2006/relationships/image" Target="../media/image184.png"/><Relationship Id="rId20" Type="http://schemas.openxmlformats.org/officeDocument/2006/relationships/image" Target="../media/image187.svg"/><Relationship Id="rId1" Type="http://schemas.openxmlformats.org/officeDocument/2006/relationships/slideLayout" Target="../slideLayouts/slideLayout3.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5" Type="http://schemas.openxmlformats.org/officeDocument/2006/relationships/image" Target="../media/image183.png"/><Relationship Id="rId10" Type="http://schemas.openxmlformats.org/officeDocument/2006/relationships/image" Target="../media/image178.png"/><Relationship Id="rId19" Type="http://schemas.openxmlformats.org/officeDocument/2006/relationships/image" Target="../media/image186.png"/><Relationship Id="rId4" Type="http://schemas.openxmlformats.org/officeDocument/2006/relationships/image" Target="../media/image172.png"/><Relationship Id="rId9" Type="http://schemas.openxmlformats.org/officeDocument/2006/relationships/image" Target="../media/image177.png"/><Relationship Id="rId14" Type="http://schemas.openxmlformats.org/officeDocument/2006/relationships/image" Target="../media/image182.png"/><Relationship Id="rId22" Type="http://schemas.openxmlformats.org/officeDocument/2006/relationships/image" Target="../media/image189.svg"/></Relationships>
</file>

<file path=ppt/slides/_rels/slide32.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90.png"/><Relationship Id="rId7" Type="http://schemas.microsoft.com/office/2007/relationships/hdphoto" Target="../media/hdphoto8.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92.png"/><Relationship Id="rId5" Type="http://schemas.microsoft.com/office/2007/relationships/hdphoto" Target="../media/hdphoto7.wdp"/><Relationship Id="rId10" Type="http://schemas.openxmlformats.org/officeDocument/2006/relationships/image" Target="../media/image194.png"/><Relationship Id="rId4" Type="http://schemas.openxmlformats.org/officeDocument/2006/relationships/image" Target="../media/image191.png"/><Relationship Id="rId9" Type="http://schemas.microsoft.com/office/2007/relationships/hdphoto" Target="../media/hdphoto9.wdp"/></Relationships>
</file>

<file path=ppt/slides/_rels/slide3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image" Target="../media/image197.png"/><Relationship Id="rId10" Type="http://schemas.openxmlformats.org/officeDocument/2006/relationships/image" Target="../media/image201.svg"/><Relationship Id="rId4" Type="http://schemas.openxmlformats.org/officeDocument/2006/relationships/image" Target="../media/image196.png"/><Relationship Id="rId9" Type="http://schemas.openxmlformats.org/officeDocument/2006/relationships/image" Target="../media/image200.png"/></Relationships>
</file>

<file path=ppt/slides/_rels/slide34.xml.rels><?xml version="1.0" encoding="UTF-8" standalone="yes"?>
<Relationships xmlns="http://schemas.openxmlformats.org/package/2006/relationships"><Relationship Id="rId8" Type="http://schemas.openxmlformats.org/officeDocument/2006/relationships/image" Target="../media/image207.png"/><Relationship Id="rId13" Type="http://schemas.openxmlformats.org/officeDocument/2006/relationships/image" Target="../media/image212.png"/><Relationship Id="rId3" Type="http://schemas.openxmlformats.org/officeDocument/2006/relationships/image" Target="../media/image202.jpeg"/><Relationship Id="rId7" Type="http://schemas.openxmlformats.org/officeDocument/2006/relationships/image" Target="../media/image206.png"/><Relationship Id="rId12" Type="http://schemas.openxmlformats.org/officeDocument/2006/relationships/image" Target="../media/image211.png"/><Relationship Id="rId2" Type="http://schemas.openxmlformats.org/officeDocument/2006/relationships/notesSlide" Target="../notesSlides/notesSlide34.xml"/><Relationship Id="rId16" Type="http://schemas.openxmlformats.org/officeDocument/2006/relationships/hyperlink" Target="https://www.qnap.com/en/compatibility-qvr-pro" TargetMode="External"/><Relationship Id="rId1" Type="http://schemas.openxmlformats.org/officeDocument/2006/relationships/slideLayout" Target="../slideLayouts/slideLayout2.xml"/><Relationship Id="rId6" Type="http://schemas.openxmlformats.org/officeDocument/2006/relationships/image" Target="../media/image205.png"/><Relationship Id="rId11" Type="http://schemas.openxmlformats.org/officeDocument/2006/relationships/image" Target="../media/image210.png"/><Relationship Id="rId5" Type="http://schemas.openxmlformats.org/officeDocument/2006/relationships/image" Target="../media/image204.png"/><Relationship Id="rId15" Type="http://schemas.openxmlformats.org/officeDocument/2006/relationships/image" Target="../media/image214.png"/><Relationship Id="rId10" Type="http://schemas.openxmlformats.org/officeDocument/2006/relationships/image" Target="../media/image209.png"/><Relationship Id="rId4" Type="http://schemas.openxmlformats.org/officeDocument/2006/relationships/image" Target="../media/image203.png"/><Relationship Id="rId9" Type="http://schemas.openxmlformats.org/officeDocument/2006/relationships/image" Target="../media/image208.png"/><Relationship Id="rId14" Type="http://schemas.openxmlformats.org/officeDocument/2006/relationships/image" Target="../media/image213.png"/></Relationships>
</file>

<file path=ppt/slides/_rels/slide3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36.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19.png"/><Relationship Id="rId7" Type="http://schemas.openxmlformats.org/officeDocument/2006/relationships/image" Target="../media/image223.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222.png"/><Relationship Id="rId11" Type="http://schemas.openxmlformats.org/officeDocument/2006/relationships/image" Target="../media/image227.jpeg"/><Relationship Id="rId5" Type="http://schemas.openxmlformats.org/officeDocument/2006/relationships/image" Target="../media/image221.png"/><Relationship Id="rId10" Type="http://schemas.openxmlformats.org/officeDocument/2006/relationships/image" Target="../media/image226.png"/><Relationship Id="rId4" Type="http://schemas.openxmlformats.org/officeDocument/2006/relationships/image" Target="../media/image220.png"/><Relationship Id="rId9" Type="http://schemas.openxmlformats.org/officeDocument/2006/relationships/image" Target="../media/image225.png"/></Relationships>
</file>

<file path=ppt/slides/_rels/slide37.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image" Target="../media/image228.png"/><Relationship Id="rId7" Type="http://schemas.openxmlformats.org/officeDocument/2006/relationships/image" Target="../media/image232.tif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s>
</file>

<file path=ppt/slides/_rels/slide38.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35.png"/></Relationships>
</file>

<file path=ppt/slides/_rels/slide39.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237.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239.png"/><Relationship Id="rId5" Type="http://schemas.openxmlformats.org/officeDocument/2006/relationships/image" Target="../media/image64.sv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8" Type="http://schemas.openxmlformats.org/officeDocument/2006/relationships/image" Target="../media/image245.svg"/><Relationship Id="rId3" Type="http://schemas.openxmlformats.org/officeDocument/2006/relationships/image" Target="../media/image240.jpeg"/><Relationship Id="rId7" Type="http://schemas.openxmlformats.org/officeDocument/2006/relationships/image" Target="../media/image244.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243.svg"/><Relationship Id="rId5" Type="http://schemas.openxmlformats.org/officeDocument/2006/relationships/image" Target="../media/image242.png"/><Relationship Id="rId4" Type="http://schemas.openxmlformats.org/officeDocument/2006/relationships/image" Target="../media/image241.jpeg"/><Relationship Id="rId9" Type="http://schemas.openxmlformats.org/officeDocument/2006/relationships/image" Target="../media/image246.png"/></Relationships>
</file>

<file path=ppt/slides/_rels/slide42.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53.svg"/><Relationship Id="rId3" Type="http://schemas.openxmlformats.org/officeDocument/2006/relationships/image" Target="../media/image247.jpeg"/><Relationship Id="rId7" Type="http://schemas.openxmlformats.org/officeDocument/2006/relationships/image" Target="../media/image21.png"/><Relationship Id="rId12" Type="http://schemas.openxmlformats.org/officeDocument/2006/relationships/image" Target="../media/image252.png"/><Relationship Id="rId17" Type="http://schemas.openxmlformats.org/officeDocument/2006/relationships/image" Target="../media/image256.gif"/><Relationship Id="rId2" Type="http://schemas.openxmlformats.org/officeDocument/2006/relationships/notesSlide" Target="../notesSlides/notesSlide42.xml"/><Relationship Id="rId16" Type="http://schemas.openxmlformats.org/officeDocument/2006/relationships/image" Target="../media/image255.png"/><Relationship Id="rId1" Type="http://schemas.openxmlformats.org/officeDocument/2006/relationships/slideLayout" Target="../slideLayouts/slideLayout3.xml"/><Relationship Id="rId6" Type="http://schemas.openxmlformats.org/officeDocument/2006/relationships/image" Target="../media/image250.jpeg"/><Relationship Id="rId11" Type="http://schemas.openxmlformats.org/officeDocument/2006/relationships/image" Target="../media/image251.png"/><Relationship Id="rId5" Type="http://schemas.openxmlformats.org/officeDocument/2006/relationships/image" Target="../media/image249.jpeg"/><Relationship Id="rId15" Type="http://schemas.openxmlformats.org/officeDocument/2006/relationships/image" Target="../media/image254.png"/><Relationship Id="rId10" Type="http://schemas.openxmlformats.org/officeDocument/2006/relationships/image" Target="../media/image26.svg"/><Relationship Id="rId4" Type="http://schemas.openxmlformats.org/officeDocument/2006/relationships/image" Target="../media/image248.jpeg"/><Relationship Id="rId9" Type="http://schemas.openxmlformats.org/officeDocument/2006/relationships/image" Target="../media/image25.png"/><Relationship Id="rId1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41"/>
        <p:cNvGrpSpPr/>
        <p:nvPr/>
      </p:nvGrpSpPr>
      <p:grpSpPr>
        <a:xfrm>
          <a:off x="0" y="0"/>
          <a:ext cx="0" cy="0"/>
          <a:chOff x="0" y="0"/>
          <a:chExt cx="0" cy="0"/>
        </a:xfrm>
      </p:grpSpPr>
      <p:pic>
        <p:nvPicPr>
          <p:cNvPr id="23" name="圖片 22" descr="一張含有 文字 的圖片&#10;&#10;自動產生的描述" hidden="1">
            <a:extLst>
              <a:ext uri="{FF2B5EF4-FFF2-40B4-BE49-F238E27FC236}">
                <a16:creationId xmlns:a16="http://schemas.microsoft.com/office/drawing/2014/main" id="{06868A86-06ED-4901-B623-60C7E80AF89A}"/>
              </a:ext>
            </a:extLst>
          </p:cNvPr>
          <p:cNvPicPr>
            <a:picLocks noChangeAspect="1"/>
          </p:cNvPicPr>
          <p:nvPr/>
        </p:nvPicPr>
        <p:blipFill>
          <a:blip r:embed="rId3"/>
          <a:stretch>
            <a:fillRect/>
          </a:stretch>
        </p:blipFill>
        <p:spPr>
          <a:xfrm>
            <a:off x="2633034" y="74103"/>
            <a:ext cx="1915423" cy="2221122"/>
          </a:xfrm>
          <a:prstGeom prst="rect">
            <a:avLst/>
          </a:prstGeom>
        </p:spPr>
      </p:pic>
      <p:pic>
        <p:nvPicPr>
          <p:cNvPr id="24" name="圖片 23" descr="一張含有 文字 的圖片&#10;&#10;自動產生的描述" hidden="1">
            <a:extLst>
              <a:ext uri="{FF2B5EF4-FFF2-40B4-BE49-F238E27FC236}">
                <a16:creationId xmlns:a16="http://schemas.microsoft.com/office/drawing/2014/main" id="{05E28D38-5E59-4E68-B7C8-823C7F6AB903}"/>
              </a:ext>
            </a:extLst>
          </p:cNvPr>
          <p:cNvPicPr>
            <a:picLocks noChangeAspect="1"/>
          </p:cNvPicPr>
          <p:nvPr/>
        </p:nvPicPr>
        <p:blipFill>
          <a:blip r:embed="rId4"/>
          <a:stretch>
            <a:fillRect/>
          </a:stretch>
        </p:blipFill>
        <p:spPr>
          <a:xfrm>
            <a:off x="4645864" y="327953"/>
            <a:ext cx="1671008" cy="1857195"/>
          </a:xfrm>
          <a:prstGeom prst="rect">
            <a:avLst/>
          </a:prstGeom>
        </p:spPr>
      </p:pic>
      <p:sp>
        <p:nvSpPr>
          <p:cNvPr id="25" name="文字方塊 4" hidden="1">
            <a:extLst>
              <a:ext uri="{FF2B5EF4-FFF2-40B4-BE49-F238E27FC236}">
                <a16:creationId xmlns:a16="http://schemas.microsoft.com/office/drawing/2014/main" id="{6D70ED91-1626-4681-AA3A-A5F7BCBAFD99}"/>
              </a:ext>
            </a:extLst>
          </p:cNvPr>
          <p:cNvSpPr txBox="1"/>
          <p:nvPr/>
        </p:nvSpPr>
        <p:spPr>
          <a:xfrm>
            <a:off x="6458669" y="1656421"/>
            <a:ext cx="2754880"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a:solidFill>
                  <a:schemeClr val="tx1">
                    <a:lumMod val="50000"/>
                    <a:lumOff val="50000"/>
                  </a:schemeClr>
                </a:solidFill>
                <a:latin typeface="Arial" panose="020B0604020202020204" pitchFamily="34" charset="0"/>
                <a:ea typeface="微軟正黑體" panose="020B0604030504040204" pitchFamily="34" charset="-120"/>
                <a:sym typeface="Arial" panose="020B0604020202020204" pitchFamily="34" charset="0"/>
              </a:rPr>
              <a:t>NPU</a:t>
            </a:r>
            <a:r>
              <a:rPr lang="zh-TW" altLang="en-US">
                <a:solidFill>
                  <a:schemeClr val="tx1">
                    <a:lumMod val="50000"/>
                    <a:lumOff val="50000"/>
                  </a:schemeClr>
                </a:solidFill>
                <a:latin typeface="Arial" panose="020B0604020202020204" pitchFamily="34" charset="0"/>
                <a:ea typeface="微軟正黑體" panose="020B0604030504040204" pitchFamily="34" charset="-120"/>
                <a:cs typeface="Calibri"/>
                <a:sym typeface="Arial" panose="020B0604020202020204" pitchFamily="34" charset="0"/>
              </a:rPr>
              <a:t> </a:t>
            </a:r>
            <a:r>
              <a:rPr lang="en-US" altLang="zh-TW">
                <a:solidFill>
                  <a:schemeClr val="tx1">
                    <a:lumMod val="50000"/>
                    <a:lumOff val="50000"/>
                  </a:schemeClr>
                </a:solidFill>
                <a:latin typeface="Arial" panose="020B0604020202020204" pitchFamily="34" charset="0"/>
                <a:ea typeface="微軟正黑體" panose="020B0604030504040204" pitchFamily="34" charset="-120"/>
                <a:cs typeface="Calibri"/>
                <a:sym typeface="Arial" panose="020B0604020202020204" pitchFamily="34" charset="0"/>
              </a:rPr>
              <a:t>AI</a:t>
            </a:r>
            <a:r>
              <a:rPr lang="zh-TW" altLang="en-US">
                <a:solidFill>
                  <a:schemeClr val="tx1">
                    <a:lumMod val="50000"/>
                    <a:lumOff val="50000"/>
                  </a:schemeClr>
                </a:solidFill>
                <a:latin typeface="Arial" panose="020B0604020202020204" pitchFamily="34" charset="0"/>
                <a:ea typeface="微軟正黑體" panose="020B0604030504040204" pitchFamily="34" charset="-120"/>
                <a:cs typeface="Calibri"/>
                <a:sym typeface="Arial" panose="020B0604020202020204" pitchFamily="34" charset="0"/>
              </a:rPr>
              <a:t> Acceleration</a:t>
            </a:r>
          </a:p>
        </p:txBody>
      </p:sp>
      <p:sp>
        <p:nvSpPr>
          <p:cNvPr id="26" name="文字方塊 4" hidden="1">
            <a:extLst>
              <a:ext uri="{FF2B5EF4-FFF2-40B4-BE49-F238E27FC236}">
                <a16:creationId xmlns:a16="http://schemas.microsoft.com/office/drawing/2014/main" id="{A8552647-2864-450A-957E-B06A07113448}"/>
              </a:ext>
            </a:extLst>
          </p:cNvPr>
          <p:cNvSpPr txBox="1"/>
          <p:nvPr/>
        </p:nvSpPr>
        <p:spPr>
          <a:xfrm>
            <a:off x="2755993" y="1382745"/>
            <a:ext cx="2754880"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a:solidFill>
                  <a:schemeClr val="tx1">
                    <a:lumMod val="50000"/>
                    <a:lumOff val="50000"/>
                  </a:schemeClr>
                </a:solidFill>
                <a:latin typeface="Arial" panose="020B0604020202020204" pitchFamily="34" charset="0"/>
                <a:ea typeface="微軟正黑體" panose="020B0604030504040204" pitchFamily="34" charset="-120"/>
                <a:cs typeface="Calibri"/>
                <a:sym typeface="Arial" panose="020B0604020202020204" pitchFamily="34" charset="0"/>
              </a:rPr>
              <a:t>64bit</a:t>
            </a:r>
          </a:p>
        </p:txBody>
      </p:sp>
      <p:sp>
        <p:nvSpPr>
          <p:cNvPr id="3" name="副標題 2" hidden="1">
            <a:extLst>
              <a:ext uri="{FF2B5EF4-FFF2-40B4-BE49-F238E27FC236}">
                <a16:creationId xmlns:a16="http://schemas.microsoft.com/office/drawing/2014/main" id="{F2D2EE0C-0157-454F-9E2F-C7A23468BB9E}"/>
              </a:ext>
            </a:extLst>
          </p:cNvPr>
          <p:cNvSpPr>
            <a:spLocks noGrp="1"/>
          </p:cNvSpPr>
          <p:nvPr>
            <p:ph type="subTitle" idx="1"/>
          </p:nvPr>
        </p:nvSpPr>
        <p:spPr/>
        <p:txBody>
          <a:body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 name="標題 4" hidden="1">
            <a:extLst>
              <a:ext uri="{FF2B5EF4-FFF2-40B4-BE49-F238E27FC236}">
                <a16:creationId xmlns:a16="http://schemas.microsoft.com/office/drawing/2014/main" id="{0A5B5E5E-721B-4384-9E5C-215518A7BBA3}"/>
              </a:ext>
            </a:extLst>
          </p:cNvPr>
          <p:cNvSpPr>
            <a:spLocks noGrp="1"/>
          </p:cNvSpPr>
          <p:nvPr>
            <p:ph type="ctrTitle"/>
          </p:nvPr>
        </p:nvSpPr>
        <p:spPr/>
        <p:txBody>
          <a:body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4" name="群組 3" hidden="1">
            <a:extLst>
              <a:ext uri="{FF2B5EF4-FFF2-40B4-BE49-F238E27FC236}">
                <a16:creationId xmlns:a16="http://schemas.microsoft.com/office/drawing/2014/main" id="{EA142893-690F-4B36-A804-E2E93E583A2E}"/>
              </a:ext>
            </a:extLst>
          </p:cNvPr>
          <p:cNvGrpSpPr/>
          <p:nvPr/>
        </p:nvGrpSpPr>
        <p:grpSpPr>
          <a:xfrm>
            <a:off x="60297" y="497509"/>
            <a:ext cx="7331712" cy="4177858"/>
            <a:chOff x="60297" y="497509"/>
            <a:chExt cx="7331712" cy="4177858"/>
          </a:xfrm>
        </p:grpSpPr>
        <p:sp>
          <p:nvSpPr>
            <p:cNvPr id="2" name="矩形 1">
              <a:extLst>
                <a:ext uri="{FF2B5EF4-FFF2-40B4-BE49-F238E27FC236}">
                  <a16:creationId xmlns:a16="http://schemas.microsoft.com/office/drawing/2014/main" id="{57C7DF19-FFD7-4103-8644-5E1D1CC0955B}"/>
                </a:ext>
              </a:extLst>
            </p:cNvPr>
            <p:cNvSpPr/>
            <p:nvPr/>
          </p:nvSpPr>
          <p:spPr>
            <a:xfrm>
              <a:off x="556591" y="4261899"/>
              <a:ext cx="922352" cy="413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記憶體</a:t>
              </a:r>
            </a:p>
          </p:txBody>
        </p:sp>
        <p:sp>
          <p:nvSpPr>
            <p:cNvPr id="9" name="矩形 8">
              <a:extLst>
                <a:ext uri="{FF2B5EF4-FFF2-40B4-BE49-F238E27FC236}">
                  <a16:creationId xmlns:a16="http://schemas.microsoft.com/office/drawing/2014/main" id="{642ADD15-714C-42AF-8AC8-F57B4386B04C}"/>
                </a:ext>
              </a:extLst>
            </p:cNvPr>
            <p:cNvSpPr/>
            <p:nvPr/>
          </p:nvSpPr>
          <p:spPr>
            <a:xfrm>
              <a:off x="1694953" y="4261899"/>
              <a:ext cx="922352" cy="413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64-bit</a:t>
              </a:r>
            </a:p>
            <a:p>
              <a:pPr algn="ctr"/>
              <a:r>
                <a:rPr lang="en-US" altLang="zh-TW" dirty="0"/>
                <a:t>4</a:t>
              </a:r>
              <a:r>
                <a:rPr lang="zh-TW" altLang="en-US" dirty="0"/>
                <a:t>核心</a:t>
              </a:r>
            </a:p>
          </p:txBody>
        </p:sp>
        <p:sp>
          <p:nvSpPr>
            <p:cNvPr id="10" name="矩形 9">
              <a:extLst>
                <a:ext uri="{FF2B5EF4-FFF2-40B4-BE49-F238E27FC236}">
                  <a16:creationId xmlns:a16="http://schemas.microsoft.com/office/drawing/2014/main" id="{90695699-DE32-4569-9C72-77430BBF0CCD}"/>
                </a:ext>
              </a:extLst>
            </p:cNvPr>
            <p:cNvSpPr/>
            <p:nvPr/>
          </p:nvSpPr>
          <p:spPr>
            <a:xfrm>
              <a:off x="2634533" y="4261899"/>
              <a:ext cx="1247029" cy="413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NPU AI</a:t>
              </a:r>
              <a:r>
                <a:rPr lang="zh-TW" altLang="en-US" dirty="0"/>
                <a:t>加速</a:t>
              </a:r>
            </a:p>
          </p:txBody>
        </p:sp>
        <p:sp>
          <p:nvSpPr>
            <p:cNvPr id="11" name="矩形 10">
              <a:extLst>
                <a:ext uri="{FF2B5EF4-FFF2-40B4-BE49-F238E27FC236}">
                  <a16:creationId xmlns:a16="http://schemas.microsoft.com/office/drawing/2014/main" id="{26C505C3-D069-49B0-B776-215A557F8DE3}"/>
                </a:ext>
              </a:extLst>
            </p:cNvPr>
            <p:cNvSpPr/>
            <p:nvPr/>
          </p:nvSpPr>
          <p:spPr>
            <a:xfrm>
              <a:off x="5703681" y="497509"/>
              <a:ext cx="1688328" cy="1084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2.5GbE + 1GbE</a:t>
              </a:r>
              <a:r>
                <a:rPr lang="zh-TW" altLang="en-US" dirty="0"/>
                <a:t>雙網路埠支援</a:t>
              </a:r>
            </a:p>
          </p:txBody>
        </p:sp>
        <p:sp>
          <p:nvSpPr>
            <p:cNvPr id="12" name="矩形 11">
              <a:extLst>
                <a:ext uri="{FF2B5EF4-FFF2-40B4-BE49-F238E27FC236}">
                  <a16:creationId xmlns:a16="http://schemas.microsoft.com/office/drawing/2014/main" id="{3FB8ABE8-9C2F-42A7-B79C-189630336725}"/>
                </a:ext>
              </a:extLst>
            </p:cNvPr>
            <p:cNvSpPr/>
            <p:nvPr/>
          </p:nvSpPr>
          <p:spPr>
            <a:xfrm>
              <a:off x="60297" y="687015"/>
              <a:ext cx="4191663" cy="413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2.5GbE</a:t>
              </a:r>
              <a:r>
                <a:rPr lang="zh-TW" altLang="en-US" dirty="0"/>
                <a:t>高速網路</a:t>
              </a:r>
              <a:r>
                <a:rPr lang="en-US" altLang="zh-TW" dirty="0"/>
                <a:t>AI</a:t>
              </a:r>
              <a:r>
                <a:rPr lang="zh-TW" altLang="en-US" dirty="0"/>
                <a:t>加速</a:t>
              </a:r>
              <a:r>
                <a:rPr lang="en-US" altLang="zh-TW" dirty="0"/>
                <a:t>NAS</a:t>
              </a:r>
            </a:p>
          </p:txBody>
        </p:sp>
      </p:grpSp>
      <p:sp>
        <p:nvSpPr>
          <p:cNvPr id="6" name="矩形 5">
            <a:extLst>
              <a:ext uri="{FF2B5EF4-FFF2-40B4-BE49-F238E27FC236}">
                <a16:creationId xmlns:a16="http://schemas.microsoft.com/office/drawing/2014/main" id="{38AC9C0F-E5B9-570C-C056-AA8A62BBDE87}"/>
              </a:ext>
            </a:extLst>
          </p:cNvPr>
          <p:cNvSpPr/>
          <p:nvPr/>
        </p:nvSpPr>
        <p:spPr>
          <a:xfrm>
            <a:off x="556591" y="2246897"/>
            <a:ext cx="3399391" cy="1195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TW" sz="2000" dirty="0">
                <a:ea typeface="+mn-lt"/>
                <a:cs typeface="+mn-lt"/>
              </a:rPr>
              <a:t>Home multimedia center with a built-in NPU to boost AI-powered face recognition</a:t>
            </a:r>
            <a:endParaRPr lang="zh-TW" sz="2000" dirty="0"/>
          </a:p>
        </p:txBody>
      </p:sp>
      <p:sp>
        <p:nvSpPr>
          <p:cNvPr id="15" name="矩形 14" hidden="1">
            <a:extLst>
              <a:ext uri="{FF2B5EF4-FFF2-40B4-BE49-F238E27FC236}">
                <a16:creationId xmlns:a16="http://schemas.microsoft.com/office/drawing/2014/main" id="{204B5479-12F6-2556-FFB4-5DA7CD2711C8}"/>
              </a:ext>
            </a:extLst>
          </p:cNvPr>
          <p:cNvSpPr/>
          <p:nvPr/>
        </p:nvSpPr>
        <p:spPr>
          <a:xfrm>
            <a:off x="1501" y="4302792"/>
            <a:ext cx="4917906" cy="9850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dirty="0">
                <a:ea typeface="+mn-lt"/>
                <a:cs typeface="+mn-lt"/>
              </a:rPr>
              <a:t>4GB Memory    64-bit Quad-Core  NPU AI acceleration</a:t>
            </a:r>
            <a:endParaRPr lang="zh-TW" dirty="0">
              <a:cs typeface="Arial"/>
            </a:endParaRPr>
          </a:p>
        </p:txBody>
      </p:sp>
      <p:sp>
        <p:nvSpPr>
          <p:cNvPr id="16" name="矩形 15" hidden="1">
            <a:extLst>
              <a:ext uri="{FF2B5EF4-FFF2-40B4-BE49-F238E27FC236}">
                <a16:creationId xmlns:a16="http://schemas.microsoft.com/office/drawing/2014/main" id="{D74ABAFB-73C8-6927-E8E2-ED22DA6B050B}"/>
              </a:ext>
            </a:extLst>
          </p:cNvPr>
          <p:cNvSpPr/>
          <p:nvPr/>
        </p:nvSpPr>
        <p:spPr>
          <a:xfrm>
            <a:off x="7400921" y="1986713"/>
            <a:ext cx="1744578" cy="586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dirty="0">
                <a:ea typeface="+mn-lt"/>
                <a:cs typeface="+mn-lt"/>
              </a:rPr>
              <a:t>Dual ethernet ports</a:t>
            </a:r>
            <a:endParaRPr lang="zh-TW" dirty="0"/>
          </a:p>
        </p:txBody>
      </p:sp>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E1B8F7E8-30DC-001B-A96A-E416DE9FA403}"/>
              </a:ext>
            </a:extLst>
          </p:cNvPr>
          <p:cNvSpPr/>
          <p:nvPr/>
        </p:nvSpPr>
        <p:spPr>
          <a:xfrm rot="16200000">
            <a:off x="5323328" y="958850"/>
            <a:ext cx="5803904"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p:cNvSpPr>
            <a:spLocks noGrp="1"/>
          </p:cNvSpPr>
          <p:nvPr>
            <p:ph type="title"/>
          </p:nvPr>
        </p:nvSpPr>
        <p:spPr>
          <a:xfrm>
            <a:off x="408791" y="265500"/>
            <a:ext cx="8477025" cy="572700"/>
          </a:xfrm>
        </p:spPr>
        <p:txBody>
          <a:bodyPr/>
          <a:lstStyle/>
          <a:p>
            <a:r>
              <a:rPr lang="en-US" altLang="zh-TW" dirty="0">
                <a:latin typeface="微軟正黑體"/>
                <a:ea typeface="微軟正黑體"/>
                <a:sym typeface="Arial" panose="020B0604020202020204" pitchFamily="34" charset="0"/>
              </a:rPr>
              <a:t>QNAP</a:t>
            </a:r>
            <a:r>
              <a:rPr lang="zh-TW" altLang="zh-TW" dirty="0">
                <a:latin typeface="微軟正黑體"/>
                <a:ea typeface="微軟正黑體"/>
                <a:sym typeface="Arial" panose="020B0604020202020204" pitchFamily="34" charset="0"/>
              </a:rPr>
              <a:t> </a:t>
            </a:r>
            <a:r>
              <a:rPr lang="en-US" altLang="zh-TW" dirty="0">
                <a:latin typeface="微軟正黑體"/>
                <a:ea typeface="微軟正黑體"/>
                <a:sym typeface="Arial" panose="020B0604020202020204" pitchFamily="34" charset="0"/>
              </a:rPr>
              <a:t>NAS</a:t>
            </a:r>
            <a:r>
              <a:rPr lang="zh-TW" altLang="zh-TW" dirty="0">
                <a:latin typeface="微軟正黑體"/>
                <a:ea typeface="微軟正黑體"/>
                <a:sym typeface="Arial" panose="020B0604020202020204" pitchFamily="34" charset="0"/>
              </a:rPr>
              <a:t> solves your problems</a:t>
            </a:r>
            <a:endParaRPr lang="zh-TW" altLang="en-US" dirty="0">
              <a:latin typeface="Arial" panose="020B0604020202020204" pitchFamily="34" charset="0"/>
              <a:sym typeface="Arial" panose="020B0604020202020204" pitchFamily="34" charset="0"/>
            </a:endParaRPr>
          </a:p>
        </p:txBody>
      </p:sp>
      <p:sp>
        <p:nvSpPr>
          <p:cNvPr id="3" name="文字方塊 2" hidden="1"/>
          <p:cNvSpPr txBox="1"/>
          <p:nvPr/>
        </p:nvSpPr>
        <p:spPr>
          <a:xfrm>
            <a:off x="4283968" y="2067694"/>
            <a:ext cx="5914866" cy="3638456"/>
          </a:xfrm>
          <a:prstGeom prst="rect">
            <a:avLst/>
          </a:prstGeom>
        </p:spPr>
        <p:txBody>
          <a:bodyPr vert="horz" lIns="68580" tIns="34290" rIns="68580" bIns="34290" rtlCol="0" anchor="t">
            <a:noAutofit/>
          </a:bodyPr>
          <a:lstStyle/>
          <a:p>
            <a:pPr marL="541020" lvl="1" indent="-171450">
              <a:lnSpc>
                <a:spcPct val="110000"/>
              </a:lnSpc>
              <a:spcBef>
                <a:spcPts val="600"/>
              </a:spcBef>
              <a:buFont typeface="Arial" panose="020B0604020202020204" pitchFamily="34" charset="0"/>
              <a:buChar char="•"/>
            </a:pPr>
            <a:r>
              <a:rPr lang="zh-TW" altLang="en-US"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集中管理海量儲存</a:t>
            </a:r>
            <a:br>
              <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br>
            <a:r>
              <a:rPr lang="zh-TW" altLang="en-US"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支援超大容量硬碟</a:t>
            </a:r>
            <a:r>
              <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a:t>
            </a:r>
            <a:r>
              <a:rPr lang="zh-TW" altLang="en-US"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單槽</a:t>
            </a:r>
            <a:r>
              <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18T)</a:t>
            </a:r>
          </a:p>
          <a:p>
            <a:pPr marL="541020" lvl="1" indent="-171450">
              <a:lnSpc>
                <a:spcPct val="110000"/>
              </a:lnSpc>
              <a:spcBef>
                <a:spcPts val="600"/>
              </a:spcBef>
              <a:buFont typeface="Arial" panose="020B0604020202020204" pitchFamily="34" charset="0"/>
              <a:buChar char="•"/>
            </a:pPr>
            <a:endPar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Font typeface="Arial" panose="020B0604020202020204" pitchFamily="34" charset="0"/>
              <a:buChar char="•"/>
            </a:pPr>
            <a:r>
              <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HBS3</a:t>
            </a:r>
            <a:r>
              <a:rPr lang="zh-TW" altLang="en-US"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全方位備份解決方案</a:t>
            </a:r>
            <a:endPar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Font typeface="Arial" panose="020B0604020202020204" pitchFamily="34" charset="0"/>
              <a:buChar char="•"/>
            </a:pPr>
            <a:r>
              <a:rPr lang="zh-TW" altLang="en-US"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資料安全防護網</a:t>
            </a:r>
            <a:endPar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Font typeface="Arial" panose="020B0604020202020204" pitchFamily="34" charset="0"/>
              <a:buChar char="•"/>
            </a:pPr>
            <a:endPar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Font typeface="Arial" panose="020B0604020202020204" pitchFamily="34" charset="0"/>
              <a:buChar char="•"/>
            </a:pPr>
            <a:r>
              <a:rPr lang="zh-TW" altLang="en-US"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智能自動化</a:t>
            </a:r>
            <a:endPar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Font typeface="Arial" panose="020B0604020202020204" pitchFamily="34" charset="0"/>
              <a:buChar char="•"/>
            </a:pPr>
            <a:r>
              <a:rPr lang="en-US" altLang="zh-TW" sz="1600" err="1">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Qsync</a:t>
            </a:r>
            <a:r>
              <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 </a:t>
            </a:r>
            <a:r>
              <a:rPr lang="en-US" altLang="zh-TW" sz="1600" err="1">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Qmiix</a:t>
            </a:r>
            <a:r>
              <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 </a:t>
            </a:r>
            <a:r>
              <a:rPr lang="zh-TW" altLang="en-US"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同步備份與自動化你的家庭生活</a:t>
            </a:r>
            <a:endPar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Font typeface="Arial" panose="020B0604020202020204" pitchFamily="34" charset="0"/>
              <a:buChar char="•"/>
            </a:pPr>
            <a:endPar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Font typeface="Arial" panose="020B0604020202020204" pitchFamily="34" charset="0"/>
              <a:buChar char="•"/>
            </a:pPr>
            <a:r>
              <a:rPr lang="zh-TW" altLang="en-US"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獨門</a:t>
            </a:r>
            <a:r>
              <a:rPr lang="en-US" altLang="zh-TW" sz="1600" err="1">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AI智能照片管理</a:t>
            </a:r>
            <a:endParaRPr lang="zh-TW" altLang="en-US" sz="1600" err="1">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Font typeface="Arial" panose="020B0604020202020204" pitchFamily="34" charset="0"/>
              <a:buChar char="•"/>
            </a:pPr>
            <a:r>
              <a:rPr lang="en-US" altLang="zh-TW" sz="1600" err="1">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QuMagie</a:t>
            </a:r>
            <a:r>
              <a:rPr lang="en-US" altLang="zh-TW" sz="16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 </a:t>
            </a:r>
            <a:r>
              <a:rPr lang="en-US" altLang="zh-TW" sz="1600" err="1">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Qsirch</a:t>
            </a:r>
            <a:endParaRPr lang="zh-TW" altLang="en-US" sz="1600" err="1">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endParaRPr>
          </a:p>
        </p:txBody>
      </p:sp>
      <p:pic>
        <p:nvPicPr>
          <p:cNvPr id="9" name="圖片 8">
            <a:extLst>
              <a:ext uri="{FF2B5EF4-FFF2-40B4-BE49-F238E27FC236}">
                <a16:creationId xmlns:a16="http://schemas.microsoft.com/office/drawing/2014/main" id="{F870F222-C728-481F-9DBE-C2F34216BB5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88717" y="2945093"/>
            <a:ext cx="899985" cy="89998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1" name="圖片 10">
            <a:extLst>
              <a:ext uri="{FF2B5EF4-FFF2-40B4-BE49-F238E27FC236}">
                <a16:creationId xmlns:a16="http://schemas.microsoft.com/office/drawing/2014/main" id="{6FE5A95E-9F0F-48FE-9C3A-CF374A7B99D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61101" y="1172554"/>
            <a:ext cx="899985" cy="89998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3" name="圖片 12">
            <a:extLst>
              <a:ext uri="{FF2B5EF4-FFF2-40B4-BE49-F238E27FC236}">
                <a16:creationId xmlns:a16="http://schemas.microsoft.com/office/drawing/2014/main" id="{B6B1CB09-EB45-4C63-A142-EBC92565B29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011093" y="1866821"/>
            <a:ext cx="899985" cy="89998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5" name="圖片 14">
            <a:extLst>
              <a:ext uri="{FF2B5EF4-FFF2-40B4-BE49-F238E27FC236}">
                <a16:creationId xmlns:a16="http://schemas.microsoft.com/office/drawing/2014/main" id="{55AAE0CD-7AAE-49F0-8C00-26D81D41B50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66425" y="3635587"/>
            <a:ext cx="899985" cy="89998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7" name="圖片 16">
            <a:extLst>
              <a:ext uri="{FF2B5EF4-FFF2-40B4-BE49-F238E27FC236}">
                <a16:creationId xmlns:a16="http://schemas.microsoft.com/office/drawing/2014/main" id="{6451CACD-321E-4946-8319-05534D3A8AF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011093" y="3101160"/>
            <a:ext cx="899985" cy="89998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9" name="圖片 18" descr="一張含有 文字, 標誌, 電子用品 的圖片&#10;&#10;自動產生的描述">
            <a:extLst>
              <a:ext uri="{FF2B5EF4-FFF2-40B4-BE49-F238E27FC236}">
                <a16:creationId xmlns:a16="http://schemas.microsoft.com/office/drawing/2014/main" id="{A2025C67-C9CF-4981-B0D6-27B318670A4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74114" y="1265280"/>
            <a:ext cx="978960" cy="1363133"/>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14" name="文字方塊 13">
            <a:extLst>
              <a:ext uri="{FF2B5EF4-FFF2-40B4-BE49-F238E27FC236}">
                <a16:creationId xmlns:a16="http://schemas.microsoft.com/office/drawing/2014/main" id="{9ECB2295-C3AF-48E0-99F7-1183C2582124}"/>
              </a:ext>
            </a:extLst>
          </p:cNvPr>
          <p:cNvSpPr txBox="1"/>
          <p:nvPr/>
        </p:nvSpPr>
        <p:spPr>
          <a:xfrm>
            <a:off x="1796908" y="1329690"/>
            <a:ext cx="2966005" cy="1113768"/>
          </a:xfrm>
          <a:prstGeom prst="rect">
            <a:avLst/>
          </a:prstGeom>
        </p:spPr>
        <p:txBody>
          <a:bodyPr vert="horz" lIns="68580" tIns="34290" rIns="68580" bIns="34290" rtlCol="0" anchor="t">
            <a:noAutofit/>
          </a:bodyPr>
          <a:lstStyle/>
          <a:p>
            <a:pPr lvl="1">
              <a:lnSpc>
                <a:spcPct val="110000"/>
              </a:lnSpc>
              <a:spcBef>
                <a:spcPts val="600"/>
              </a:spcBef>
            </a:pPr>
            <a:r>
              <a:rPr lang="en-US" altLang="zh-TW" sz="1800" b="1" dirty="0">
                <a:solidFill>
                  <a:srgbClr val="97FFFE"/>
                </a:solidFill>
                <a:ea typeface="微軟正黑體"/>
                <a:cs typeface="Times New Roman"/>
                <a:sym typeface="Arial" panose="020B0604020202020204" pitchFamily="34" charset="0"/>
              </a:rPr>
              <a:t>Centrally manage massive storage data</a:t>
            </a:r>
            <a:endParaRPr lang="en-US" sz="1800" b="1" dirty="0">
              <a:solidFill>
                <a:srgbClr val="97FFFE"/>
              </a:solidFill>
              <a:ea typeface="微軟正黑體"/>
              <a:cs typeface="Times New Roman"/>
            </a:endParaRPr>
          </a:p>
          <a:p>
            <a:pPr lvl="1">
              <a:lnSpc>
                <a:spcPct val="110000"/>
              </a:lnSpc>
              <a:spcBef>
                <a:spcPts val="600"/>
              </a:spcBef>
            </a:pPr>
            <a:r>
              <a:rPr lang="en-US" altLang="zh-TW" dirty="0">
                <a:solidFill>
                  <a:schemeClr val="bg1"/>
                </a:solidFill>
                <a:ea typeface="微軟正黑體"/>
                <a:cs typeface="Times New Roman"/>
                <a:sym typeface="Arial" panose="020B0604020202020204" pitchFamily="34" charset="0"/>
              </a:rPr>
              <a:t>supports a single SATA slot of </a:t>
            </a:r>
            <a:r>
              <a:rPr lang="en-US" dirty="0">
                <a:solidFill>
                  <a:schemeClr val="bg1"/>
                </a:solidFill>
                <a:ea typeface="微軟正黑體"/>
                <a:cs typeface="Times New Roman"/>
                <a:sym typeface="Arial" panose="020B0604020202020204" pitchFamily="34" charset="0"/>
              </a:rPr>
              <a:t>18TB</a:t>
            </a:r>
            <a:endParaRPr lang="en-US" dirty="0">
              <a:solidFill>
                <a:schemeClr val="bg1"/>
              </a:solidFill>
              <a:ea typeface="微軟正黑體"/>
              <a:cs typeface="Times New Roman"/>
            </a:endParaRPr>
          </a:p>
        </p:txBody>
      </p:sp>
      <p:sp>
        <p:nvSpPr>
          <p:cNvPr id="16" name="文字方塊 15">
            <a:extLst>
              <a:ext uri="{FF2B5EF4-FFF2-40B4-BE49-F238E27FC236}">
                <a16:creationId xmlns:a16="http://schemas.microsoft.com/office/drawing/2014/main" id="{A39598A2-8BED-4F7C-A3D7-CB57384B6D91}"/>
              </a:ext>
            </a:extLst>
          </p:cNvPr>
          <p:cNvSpPr txBox="1"/>
          <p:nvPr/>
        </p:nvSpPr>
        <p:spPr>
          <a:xfrm>
            <a:off x="5932400" y="1280672"/>
            <a:ext cx="2627655" cy="1005334"/>
          </a:xfrm>
          <a:prstGeom prst="rect">
            <a:avLst/>
          </a:prstGeom>
        </p:spPr>
        <p:txBody>
          <a:bodyPr vert="horz" lIns="68580" tIns="34290" rIns="68580" bIns="34290" rtlCol="0" anchor="t">
            <a:noAutofit/>
          </a:bodyPr>
          <a:lstStyle/>
          <a:p>
            <a:pPr lvl="1">
              <a:lnSpc>
                <a:spcPct val="110000"/>
              </a:lnSpc>
              <a:spcBef>
                <a:spcPts val="600"/>
              </a:spcBef>
            </a:pPr>
            <a:r>
              <a:rPr lang="en-US" sz="1800" b="1" dirty="0">
                <a:solidFill>
                  <a:srgbClr val="97FFFE"/>
                </a:solidFill>
                <a:ea typeface="微軟正黑體"/>
                <a:cs typeface="Times New Roman"/>
                <a:sym typeface="Arial" panose="020B0604020202020204" pitchFamily="34" charset="0"/>
              </a:rPr>
              <a:t>Unique AI Application </a:t>
            </a:r>
            <a:r>
              <a:rPr lang="en-US" sz="1800" b="1" dirty="0" err="1">
                <a:solidFill>
                  <a:srgbClr val="97FFFE"/>
                </a:solidFill>
                <a:ea typeface="微軟正黑體"/>
                <a:cs typeface="Times New Roman"/>
                <a:sym typeface="Arial" panose="020B0604020202020204" pitchFamily="34" charset="0"/>
              </a:rPr>
              <a:t>QuMagie</a:t>
            </a:r>
            <a:r>
              <a:rPr lang="zh-TW" altLang="en-US" sz="1800" b="1" dirty="0">
                <a:solidFill>
                  <a:srgbClr val="97FFFE"/>
                </a:solidFill>
                <a:ea typeface="微軟正黑體"/>
                <a:cs typeface="Times New Roman"/>
                <a:sym typeface="Arial" panose="020B0604020202020204" pitchFamily="34" charset="0"/>
              </a:rPr>
              <a:t> </a:t>
            </a:r>
            <a:r>
              <a:rPr lang="en-US" sz="1800" b="1" dirty="0">
                <a:solidFill>
                  <a:srgbClr val="97FFFE"/>
                </a:solidFill>
                <a:ea typeface="微軟正黑體"/>
                <a:cs typeface="Times New Roman"/>
                <a:sym typeface="Arial" panose="020B0604020202020204" pitchFamily="34" charset="0"/>
              </a:rPr>
              <a:t>and </a:t>
            </a:r>
            <a:r>
              <a:rPr lang="en-US" sz="1800" b="1" dirty="0" err="1">
                <a:solidFill>
                  <a:srgbClr val="97FFFE"/>
                </a:solidFill>
                <a:ea typeface="微軟正黑體"/>
                <a:cs typeface="Times New Roman"/>
                <a:sym typeface="Arial" panose="020B0604020202020204" pitchFamily="34" charset="0"/>
              </a:rPr>
              <a:t>Qsirch</a:t>
            </a:r>
            <a:endParaRPr lang="zh-TW" altLang="en-US" sz="1800" b="1" dirty="0">
              <a:solidFill>
                <a:srgbClr val="97FFFE"/>
              </a:solidFill>
              <a:ea typeface="微軟正黑體"/>
              <a:cs typeface="Times New Roman"/>
              <a:sym typeface="Arial" panose="020B0604020202020204" pitchFamily="34" charset="0"/>
            </a:endParaRPr>
          </a:p>
          <a:p>
            <a:pPr lvl="1">
              <a:lnSpc>
                <a:spcPct val="110000"/>
              </a:lnSpc>
              <a:spcBef>
                <a:spcPts val="600"/>
              </a:spcBef>
            </a:pPr>
            <a:r>
              <a:rPr lang="en-US" altLang="zh-TW" dirty="0" err="1">
                <a:solidFill>
                  <a:schemeClr val="bg1"/>
                </a:solidFill>
                <a:ea typeface="微軟正黑體"/>
                <a:cs typeface="Times New Roman"/>
                <a:sym typeface="Arial" panose="020B0604020202020204" pitchFamily="34" charset="0"/>
              </a:rPr>
              <a:t>QuMagie</a:t>
            </a:r>
            <a:r>
              <a:rPr lang="en-US" altLang="zh-TW" dirty="0">
                <a:solidFill>
                  <a:schemeClr val="bg1"/>
                </a:solidFill>
                <a:ea typeface="微軟正黑體"/>
                <a:cs typeface="Times New Roman"/>
                <a:sym typeface="Arial" panose="020B0604020202020204" pitchFamily="34" charset="0"/>
              </a:rPr>
              <a:t>, </a:t>
            </a:r>
            <a:r>
              <a:rPr lang="en-US" altLang="zh-TW" dirty="0" err="1">
                <a:solidFill>
                  <a:schemeClr val="bg1"/>
                </a:solidFill>
                <a:ea typeface="微軟正黑體"/>
                <a:cs typeface="Times New Roman"/>
                <a:sym typeface="Arial" panose="020B0604020202020204" pitchFamily="34" charset="0"/>
              </a:rPr>
              <a:t>Qsirch</a:t>
            </a:r>
            <a:endParaRPr lang="zh-TW" altLang="en-US" dirty="0">
              <a:solidFill>
                <a:schemeClr val="bg1"/>
              </a:solidFill>
              <a:ea typeface="微軟正黑體"/>
              <a:cs typeface="Times New Roman"/>
              <a:sym typeface="Arial" panose="020B0604020202020204" pitchFamily="34" charset="0"/>
            </a:endParaRPr>
          </a:p>
        </p:txBody>
      </p:sp>
      <p:sp>
        <p:nvSpPr>
          <p:cNvPr id="20" name="文字方塊 19">
            <a:extLst>
              <a:ext uri="{FF2B5EF4-FFF2-40B4-BE49-F238E27FC236}">
                <a16:creationId xmlns:a16="http://schemas.microsoft.com/office/drawing/2014/main" id="{4F879461-66B7-4BEC-90CE-E6FAE4C608C5}"/>
              </a:ext>
            </a:extLst>
          </p:cNvPr>
          <p:cNvSpPr txBox="1"/>
          <p:nvPr/>
        </p:nvSpPr>
        <p:spPr>
          <a:xfrm>
            <a:off x="1796908" y="3016076"/>
            <a:ext cx="3192863" cy="1462371"/>
          </a:xfrm>
          <a:prstGeom prst="rect">
            <a:avLst/>
          </a:prstGeom>
        </p:spPr>
        <p:txBody>
          <a:bodyPr vert="horz" lIns="68580" tIns="34290" rIns="68580" bIns="34290" rtlCol="0" anchor="t">
            <a:noAutofit/>
          </a:bodyPr>
          <a:lstStyle/>
          <a:p>
            <a:pPr lvl="1">
              <a:lnSpc>
                <a:spcPct val="110000"/>
              </a:lnSpc>
              <a:spcBef>
                <a:spcPts val="600"/>
              </a:spcBef>
            </a:pPr>
            <a:r>
              <a:rPr lang="en-US" altLang="zh-TW" sz="1800" b="1" dirty="0">
                <a:solidFill>
                  <a:srgbClr val="97FFFE"/>
                </a:solidFill>
                <a:ea typeface="微軟正黑體"/>
                <a:cs typeface="Times New Roman"/>
                <a:sym typeface="Arial" panose="020B0604020202020204" pitchFamily="34" charset="0"/>
              </a:rPr>
              <a:t>Intelligent automated software</a:t>
            </a:r>
          </a:p>
          <a:p>
            <a:pPr lvl="1">
              <a:lnSpc>
                <a:spcPct val="110000"/>
              </a:lnSpc>
              <a:spcBef>
                <a:spcPts val="600"/>
              </a:spcBef>
            </a:pPr>
            <a:r>
              <a:rPr lang="en-US" altLang="zh-TW" dirty="0" err="1">
                <a:solidFill>
                  <a:schemeClr val="bg1"/>
                </a:solidFill>
                <a:ea typeface="微軟正黑體"/>
                <a:cs typeface="Times New Roman"/>
                <a:sym typeface="Arial" panose="020B0604020202020204" pitchFamily="34" charset="0"/>
              </a:rPr>
              <a:t>Qsync</a:t>
            </a:r>
            <a:r>
              <a:rPr lang="en-US" altLang="zh-TW" dirty="0">
                <a:solidFill>
                  <a:schemeClr val="bg1"/>
                </a:solidFill>
                <a:ea typeface="微軟正黑體"/>
                <a:cs typeface="Times New Roman"/>
                <a:sym typeface="Arial" panose="020B0604020202020204" pitchFamily="34" charset="0"/>
              </a:rPr>
              <a:t>, </a:t>
            </a:r>
            <a:r>
              <a:rPr lang="en-US" altLang="zh-TW" dirty="0" err="1">
                <a:solidFill>
                  <a:schemeClr val="bg1"/>
                </a:solidFill>
                <a:ea typeface="微軟正黑體"/>
                <a:cs typeface="Times New Roman"/>
                <a:sym typeface="Arial" panose="020B0604020202020204" pitchFamily="34" charset="0"/>
              </a:rPr>
              <a:t>Qmiix</a:t>
            </a:r>
            <a:r>
              <a:rPr lang="en-US" altLang="zh-TW" dirty="0">
                <a:solidFill>
                  <a:schemeClr val="bg1"/>
                </a:solidFill>
                <a:ea typeface="微軟正黑體"/>
                <a:cs typeface="Times New Roman"/>
                <a:sym typeface="Arial" panose="020B0604020202020204" pitchFamily="34" charset="0"/>
              </a:rPr>
              <a:t> (data backup and synchronization, h</a:t>
            </a:r>
            <a:r>
              <a:rPr lang="en-US" dirty="0">
                <a:solidFill>
                  <a:schemeClr val="bg1"/>
                </a:solidFill>
                <a:ea typeface="微軟正黑體"/>
                <a:cs typeface="Times New Roman"/>
                <a:sym typeface="Arial" panose="020B0604020202020204" pitchFamily="34" charset="0"/>
              </a:rPr>
              <a:t>ome automation)</a:t>
            </a:r>
            <a:endParaRPr lang="zh-TW" altLang="en-US" dirty="0">
              <a:solidFill>
                <a:schemeClr val="bg1"/>
              </a:solidFill>
              <a:ea typeface="微軟正黑體"/>
              <a:cs typeface="Times New Roman"/>
            </a:endParaRPr>
          </a:p>
        </p:txBody>
      </p:sp>
      <p:sp>
        <p:nvSpPr>
          <p:cNvPr id="21" name="文字方塊 20">
            <a:extLst>
              <a:ext uri="{FF2B5EF4-FFF2-40B4-BE49-F238E27FC236}">
                <a16:creationId xmlns:a16="http://schemas.microsoft.com/office/drawing/2014/main" id="{0E368CA8-DA39-4117-9A1E-34988F4A288C}"/>
              </a:ext>
            </a:extLst>
          </p:cNvPr>
          <p:cNvSpPr txBox="1"/>
          <p:nvPr/>
        </p:nvSpPr>
        <p:spPr>
          <a:xfrm>
            <a:off x="5932400" y="2996375"/>
            <a:ext cx="3351300" cy="1654979"/>
          </a:xfrm>
          <a:prstGeom prst="rect">
            <a:avLst/>
          </a:prstGeom>
        </p:spPr>
        <p:txBody>
          <a:bodyPr vert="horz" lIns="68580" tIns="34290" rIns="68580" bIns="34290" rtlCol="0" anchor="t">
            <a:noAutofit/>
          </a:bodyPr>
          <a:lstStyle/>
          <a:p>
            <a:pPr lvl="1">
              <a:lnSpc>
                <a:spcPct val="110000"/>
              </a:lnSpc>
              <a:spcBef>
                <a:spcPts val="600"/>
              </a:spcBef>
            </a:pPr>
            <a:r>
              <a:rPr lang="en-US" sz="1800" b="1" dirty="0">
                <a:solidFill>
                  <a:srgbClr val="97FFFE"/>
                </a:solidFill>
                <a:ea typeface="微軟正黑體"/>
                <a:cs typeface="Times New Roman"/>
                <a:sym typeface="Arial" panose="020B0604020202020204" pitchFamily="34" charset="0"/>
              </a:rPr>
              <a:t>Supports HBS3</a:t>
            </a:r>
            <a:r>
              <a:rPr lang="en-US" altLang="zh-TW" sz="1800" b="1" dirty="0">
                <a:solidFill>
                  <a:srgbClr val="97FFFE"/>
                </a:solidFill>
                <a:ea typeface="微軟正黑體"/>
                <a:cs typeface="Times New Roman"/>
                <a:sym typeface="Arial" panose="020B0604020202020204" pitchFamily="34" charset="0"/>
              </a:rPr>
              <a:t> to be a comprehensive backup solution</a:t>
            </a:r>
            <a:endParaRPr lang="en-US" sz="1800" b="1" dirty="0">
              <a:solidFill>
                <a:srgbClr val="97FFFE"/>
              </a:solidFill>
              <a:ea typeface="微軟正黑體"/>
              <a:cs typeface="Times New Roman"/>
            </a:endParaRPr>
          </a:p>
          <a:p>
            <a:pPr lvl="1">
              <a:lnSpc>
                <a:spcPct val="110000"/>
              </a:lnSpc>
              <a:spcBef>
                <a:spcPts val="600"/>
              </a:spcBef>
            </a:pPr>
            <a:r>
              <a:rPr lang="zh-TW" altLang="en-US" dirty="0">
                <a:solidFill>
                  <a:schemeClr val="bg1"/>
                </a:solidFill>
                <a:ea typeface="微軟正黑體"/>
                <a:cs typeface="Times New Roman"/>
              </a:rPr>
              <a:t>Data security protection</a:t>
            </a:r>
            <a:endParaRPr lang="zh-TW" altLang="en-US" dirty="0">
              <a:solidFill>
                <a:schemeClr val="bg1"/>
              </a:solidFill>
              <a:latin typeface="Arial" panose="020B0604020202020204" pitchFamily="34" charset="0"/>
              <a:ea typeface="微軟正黑體" panose="020B0604030504040204" pitchFamily="34" charset="-120"/>
              <a:cs typeface="Times New Roman"/>
            </a:endParaRPr>
          </a:p>
        </p:txBody>
      </p:sp>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圓角 20">
            <a:extLst>
              <a:ext uri="{FF2B5EF4-FFF2-40B4-BE49-F238E27FC236}">
                <a16:creationId xmlns:a16="http://schemas.microsoft.com/office/drawing/2014/main" id="{5431B99F-13D9-4433-A8BE-185D181B3D5B}"/>
              </a:ext>
            </a:extLst>
          </p:cNvPr>
          <p:cNvSpPr/>
          <p:nvPr/>
        </p:nvSpPr>
        <p:spPr>
          <a:xfrm>
            <a:off x="4569208" y="2097024"/>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2" name="矩形: 圓角 21">
            <a:extLst>
              <a:ext uri="{FF2B5EF4-FFF2-40B4-BE49-F238E27FC236}">
                <a16:creationId xmlns:a16="http://schemas.microsoft.com/office/drawing/2014/main" id="{E8C9A8D1-1597-4655-8419-81F9CF815B6A}"/>
              </a:ext>
            </a:extLst>
          </p:cNvPr>
          <p:cNvSpPr/>
          <p:nvPr/>
        </p:nvSpPr>
        <p:spPr>
          <a:xfrm>
            <a:off x="519629" y="3278632"/>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 name="矩形: 圓角 10">
            <a:extLst>
              <a:ext uri="{FF2B5EF4-FFF2-40B4-BE49-F238E27FC236}">
                <a16:creationId xmlns:a16="http://schemas.microsoft.com/office/drawing/2014/main" id="{9D216F27-0592-4C47-9779-CA915E0198DC}"/>
              </a:ext>
            </a:extLst>
          </p:cNvPr>
          <p:cNvSpPr/>
          <p:nvPr/>
        </p:nvSpPr>
        <p:spPr>
          <a:xfrm>
            <a:off x="587623" y="2371218"/>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2" name="矩形: 圓角 11">
            <a:extLst>
              <a:ext uri="{FF2B5EF4-FFF2-40B4-BE49-F238E27FC236}">
                <a16:creationId xmlns:a16="http://schemas.microsoft.com/office/drawing/2014/main" id="{05661959-B30F-40D9-9ED3-A0FA1041FC21}"/>
              </a:ext>
            </a:extLst>
          </p:cNvPr>
          <p:cNvSpPr/>
          <p:nvPr/>
        </p:nvSpPr>
        <p:spPr>
          <a:xfrm>
            <a:off x="4493090" y="557562"/>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p:cNvSpPr>
            <a:spLocks noGrp="1"/>
          </p:cNvSpPr>
          <p:nvPr>
            <p:ph type="title"/>
          </p:nvPr>
        </p:nvSpPr>
        <p:spPr>
          <a:xfrm>
            <a:off x="-185672" y="360820"/>
            <a:ext cx="9509760" cy="572700"/>
          </a:xfrm>
        </p:spPr>
        <p:txBody>
          <a:bodyPr/>
          <a:lstStyle/>
          <a:p>
            <a:r>
              <a:rPr lang="en-US" altLang="zh-TW" sz="2000" dirty="0">
                <a:solidFill>
                  <a:schemeClr val="bg1"/>
                </a:solidFill>
                <a:latin typeface="Arial" panose="020B0604020202020204" pitchFamily="34" charset="0"/>
                <a:cs typeface="+mn-ea"/>
                <a:sym typeface="Arial" panose="020B0604020202020204" pitchFamily="34" charset="0"/>
              </a:rPr>
              <a:t>Strengthen information security, protect data assets</a:t>
            </a:r>
            <a:br>
              <a:rPr lang="en-US" altLang="zh-TW" sz="2000" dirty="0">
                <a:solidFill>
                  <a:schemeClr val="bg1"/>
                </a:solidFill>
                <a:latin typeface="Arial" panose="020B0604020202020204" pitchFamily="34" charset="0"/>
                <a:cs typeface="+mn-ea"/>
                <a:sym typeface="Arial" panose="020B0604020202020204" pitchFamily="34" charset="0"/>
              </a:rPr>
            </a:br>
            <a:r>
              <a:rPr lang="en-US" altLang="zh-TW" sz="2000" dirty="0">
                <a:solidFill>
                  <a:schemeClr val="bg1"/>
                </a:solidFill>
                <a:latin typeface="Arial" panose="020B0604020202020204" pitchFamily="34" charset="0"/>
                <a:cs typeface="+mn-ea"/>
                <a:sym typeface="Arial" panose="020B0604020202020204" pitchFamily="34" charset="0"/>
              </a:rPr>
              <a:t>pre-installed the new QTS 5.0 NAS intelligent and secure operating system</a:t>
            </a:r>
            <a:endParaRPr lang="zh-TW" altLang="en-US" sz="2000" dirty="0">
              <a:solidFill>
                <a:schemeClr val="bg1"/>
              </a:solidFill>
              <a:latin typeface="Arial" panose="020B0604020202020204" pitchFamily="34" charset="0"/>
              <a:cs typeface="+mn-ea"/>
              <a:sym typeface="Arial" panose="020B0604020202020204" pitchFamily="34" charset="0"/>
            </a:endParaRPr>
          </a:p>
        </p:txBody>
      </p:sp>
      <p:sp>
        <p:nvSpPr>
          <p:cNvPr id="3" name="文字方塊 2"/>
          <p:cNvSpPr txBox="1"/>
          <p:nvPr/>
        </p:nvSpPr>
        <p:spPr>
          <a:xfrm>
            <a:off x="5996269" y="1533596"/>
            <a:ext cx="2402288" cy="1007968"/>
          </a:xfrm>
          <a:prstGeom prst="rect">
            <a:avLst/>
          </a:prstGeom>
          <a:noFill/>
        </p:spPr>
        <p:txBody>
          <a:bodyPr wrap="square" lIns="68580" tIns="34290" rIns="68580" bIns="34290" rtlCol="0" anchor="t">
            <a:spAutoFit/>
          </a:bodyPr>
          <a:lstStyle/>
          <a:p>
            <a:pPr>
              <a:spcBef>
                <a:spcPts val="600"/>
              </a:spcBef>
            </a:pPr>
            <a:r>
              <a:rPr lang="en-US" altLang="zh-TW" sz="1600" b="1" dirty="0">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Upgrading Linux Kernel 5.10</a:t>
            </a:r>
            <a:endParaRPr lang="zh-TW" altLang="en-US" sz="1600" b="1" dirty="0">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600"/>
              </a:spcBef>
            </a:pPr>
            <a:r>
              <a:rPr lang="en-US" altLang="zh-TW" sz="1200" dirty="0">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Strengthen information security to protect data assets</a:t>
            </a:r>
            <a:endParaRPr lang="en-US" altLang="zh-TW" dirty="0">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4">
            <a:extLst>
              <a:ext uri="{FF2B5EF4-FFF2-40B4-BE49-F238E27FC236}">
                <a16:creationId xmlns:a16="http://schemas.microsoft.com/office/drawing/2014/main" id="{52947B9D-7EDF-4FC3-998E-DF3AA50B6CA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76798" y="1565431"/>
            <a:ext cx="782120" cy="787234"/>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文字方塊 4">
            <a:extLst>
              <a:ext uri="{FF2B5EF4-FFF2-40B4-BE49-F238E27FC236}">
                <a16:creationId xmlns:a16="http://schemas.microsoft.com/office/drawing/2014/main" id="{228BCA69-19B9-4781-AEB5-C4F326520BEE}"/>
              </a:ext>
            </a:extLst>
          </p:cNvPr>
          <p:cNvSpPr txBox="1"/>
          <p:nvPr/>
        </p:nvSpPr>
        <p:spPr>
          <a:xfrm>
            <a:off x="2018434" y="2061566"/>
            <a:ext cx="2920036" cy="577081"/>
          </a:xfrm>
          <a:prstGeom prst="rect">
            <a:avLst/>
          </a:prstGeom>
          <a:noFill/>
        </p:spPr>
        <p:txBody>
          <a:bodyPr wrap="square" lIns="68580" tIns="34290" rIns="68580" bIns="34290" rtlCol="0" anchor="t">
            <a:spAutoFit/>
          </a:bodyPr>
          <a:lstStyle/>
          <a:p>
            <a:pPr>
              <a:spcBef>
                <a:spcPts val="600"/>
              </a:spcBef>
            </a:pPr>
            <a:r>
              <a:rPr lang="en-US" altLang="zh-TW" sz="1600" b="1" dirty="0">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Supports </a:t>
            </a:r>
            <a:r>
              <a:rPr lang="en-US" altLang="zh-TW" sz="1600" b="1" dirty="0" err="1">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WireGuard</a:t>
            </a:r>
            <a:r>
              <a:rPr lang="en-US" altLang="zh-TW" sz="1600" b="1" dirty="0">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 VPN</a:t>
            </a:r>
            <a:endParaRPr lang="zh-TW" sz="1600" b="1" dirty="0">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600"/>
              </a:spcBef>
            </a:pPr>
            <a:r>
              <a:rPr lang="en-US" altLang="zh-TW" sz="1200" dirty="0">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Safe and convenient connection</a:t>
            </a:r>
            <a:endParaRPr lang="zh-TW" altLang="en-US" sz="1200" dirty="0">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6" name="圖片 6" descr="一張含有 文字, 標誌, 室外 的圖片&#10;&#10;自動產生的描述">
            <a:extLst>
              <a:ext uri="{FF2B5EF4-FFF2-40B4-BE49-F238E27FC236}">
                <a16:creationId xmlns:a16="http://schemas.microsoft.com/office/drawing/2014/main" id="{58EECF8A-98A5-4755-A46A-FD8E500A9EA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79393" y="1945476"/>
            <a:ext cx="820038" cy="79283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圖片 7">
            <a:extLst>
              <a:ext uri="{FF2B5EF4-FFF2-40B4-BE49-F238E27FC236}">
                <a16:creationId xmlns:a16="http://schemas.microsoft.com/office/drawing/2014/main" id="{87CAD5DB-0609-4CE8-9684-FA3E688476F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75821" y="2738306"/>
            <a:ext cx="774656" cy="78612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文字方塊 7">
            <a:extLst>
              <a:ext uri="{FF2B5EF4-FFF2-40B4-BE49-F238E27FC236}">
                <a16:creationId xmlns:a16="http://schemas.microsoft.com/office/drawing/2014/main" id="{352A66F3-4E43-451B-9CDB-6CBCD5009289}"/>
              </a:ext>
            </a:extLst>
          </p:cNvPr>
          <p:cNvSpPr txBox="1"/>
          <p:nvPr/>
        </p:nvSpPr>
        <p:spPr>
          <a:xfrm>
            <a:off x="5996269" y="2688724"/>
            <a:ext cx="2373180" cy="1007968"/>
          </a:xfrm>
          <a:prstGeom prst="rect">
            <a:avLst/>
          </a:prstGeom>
          <a:noFill/>
        </p:spPr>
        <p:txBody>
          <a:bodyPr wrap="square" lIns="68580" tIns="34290" rIns="68580" bIns="34290" rtlCol="0" anchor="t">
            <a:spAutoFit/>
          </a:bodyPr>
          <a:lstStyle/>
          <a:p>
            <a:pPr>
              <a:spcBef>
                <a:spcPts val="600"/>
              </a:spcBef>
            </a:pPr>
            <a:r>
              <a:rPr lang="en-US" altLang="zh-TW" sz="1600" b="1" dirty="0">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Good user experience new UI </a:t>
            </a:r>
          </a:p>
          <a:p>
            <a:pPr>
              <a:spcBef>
                <a:spcPts val="600"/>
              </a:spcBef>
            </a:pPr>
            <a:r>
              <a:rPr lang="en-US" altLang="zh-TW" sz="1200" dirty="0">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Simple, beautiful and user friendly</a:t>
            </a:r>
            <a:endParaRPr lang="zh-TW" altLang="en-US" sz="1200" dirty="0">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5" name="圖片 14">
            <a:extLst>
              <a:ext uri="{FF2B5EF4-FFF2-40B4-BE49-F238E27FC236}">
                <a16:creationId xmlns:a16="http://schemas.microsoft.com/office/drawing/2014/main" id="{D4996150-0407-47F6-B345-BD9A1A44F6C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9392" y="3197765"/>
            <a:ext cx="820040" cy="83204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文字方塊 15">
            <a:extLst>
              <a:ext uri="{FF2B5EF4-FFF2-40B4-BE49-F238E27FC236}">
                <a16:creationId xmlns:a16="http://schemas.microsoft.com/office/drawing/2014/main" id="{BB898D32-C227-4B1E-9924-7575D5714DC2}"/>
              </a:ext>
            </a:extLst>
          </p:cNvPr>
          <p:cNvSpPr txBox="1"/>
          <p:nvPr/>
        </p:nvSpPr>
        <p:spPr>
          <a:xfrm>
            <a:off x="2018434" y="3320634"/>
            <a:ext cx="3011376" cy="823302"/>
          </a:xfrm>
          <a:prstGeom prst="rect">
            <a:avLst/>
          </a:prstGeom>
          <a:noFill/>
        </p:spPr>
        <p:txBody>
          <a:bodyPr wrap="square" lIns="68580" tIns="34290" rIns="68580" bIns="34290" rtlCol="0" anchor="t">
            <a:spAutoFit/>
          </a:bodyPr>
          <a:lstStyle/>
          <a:p>
            <a:pPr>
              <a:spcBef>
                <a:spcPts val="600"/>
              </a:spcBef>
            </a:pPr>
            <a:r>
              <a:rPr lang="en-US" altLang="zh-TW" sz="1600" b="1" dirty="0">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AI data search and automatic file organization</a:t>
            </a:r>
          </a:p>
          <a:p>
            <a:pPr>
              <a:spcBef>
                <a:spcPts val="600"/>
              </a:spcBef>
            </a:pPr>
            <a:r>
              <a:rPr lang="en-US" altLang="zh-TW" sz="1200" dirty="0">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Substantially improve workflow efficiency</a:t>
            </a:r>
          </a:p>
        </p:txBody>
      </p:sp>
      <p:pic>
        <p:nvPicPr>
          <p:cNvPr id="24" name="圖形 23">
            <a:extLst>
              <a:ext uri="{FF2B5EF4-FFF2-40B4-BE49-F238E27FC236}">
                <a16:creationId xmlns:a16="http://schemas.microsoft.com/office/drawing/2014/main" id="{77AFB719-E005-044F-B23F-A14180F71C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75821" y="3916411"/>
            <a:ext cx="820040" cy="820040"/>
          </a:xfrm>
          <a:prstGeom prst="roundRect">
            <a:avLst>
              <a:gd name="adj" fmla="val 16667"/>
            </a:avLst>
          </a:prstGeom>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25" name="文字方塊 24">
            <a:extLst>
              <a:ext uri="{FF2B5EF4-FFF2-40B4-BE49-F238E27FC236}">
                <a16:creationId xmlns:a16="http://schemas.microsoft.com/office/drawing/2014/main" id="{D91C42DD-5236-F343-BC53-5B3D0844454D}"/>
              </a:ext>
            </a:extLst>
          </p:cNvPr>
          <p:cNvSpPr txBox="1"/>
          <p:nvPr/>
        </p:nvSpPr>
        <p:spPr>
          <a:xfrm>
            <a:off x="6010283" y="3916411"/>
            <a:ext cx="2295517" cy="761747"/>
          </a:xfrm>
          <a:prstGeom prst="rect">
            <a:avLst/>
          </a:prstGeom>
          <a:noFill/>
        </p:spPr>
        <p:txBody>
          <a:bodyPr wrap="square" lIns="68580" tIns="34290" rIns="68580" bIns="34290" rtlCol="0" anchor="t">
            <a:spAutoFit/>
          </a:bodyPr>
          <a:lstStyle/>
          <a:p>
            <a:pPr>
              <a:spcBef>
                <a:spcPts val="600"/>
              </a:spcBef>
            </a:pPr>
            <a:r>
              <a:rPr lang="en-US" altLang="zh-TW" sz="1600" b="1" dirty="0">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App center</a:t>
            </a:r>
          </a:p>
          <a:p>
            <a:pPr>
              <a:spcBef>
                <a:spcPts val="600"/>
              </a:spcBef>
            </a:pPr>
            <a:r>
              <a:rPr lang="en-US" altLang="zh-TW" sz="1200" dirty="0">
                <a:solidFill>
                  <a:srgbClr val="3A3A3A"/>
                </a:solidFill>
                <a:latin typeface="Arial" panose="020B0604020202020204" pitchFamily="34" charset="0"/>
                <a:ea typeface="微軟正黑體" panose="020B0604030504040204" pitchFamily="34" charset="-120"/>
                <a:cs typeface="+mn-ea"/>
                <a:sym typeface="Arial" panose="020B0604020202020204" pitchFamily="34" charset="0"/>
              </a:rPr>
              <a:t>A wide variety of value-added applications</a:t>
            </a:r>
          </a:p>
        </p:txBody>
      </p:sp>
    </p:spTree>
    <p:extLst>
      <p:ext uri="{BB962C8B-B14F-4D97-AF65-F5344CB8AC3E}">
        <p14:creationId xmlns:p14="http://schemas.microsoft.com/office/powerpoint/2010/main" val="2401128186"/>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4A9F04-AC02-4F5D-B115-A06DFD1C6551}"/>
              </a:ext>
            </a:extLst>
          </p:cNvPr>
          <p:cNvSpPr/>
          <p:nvPr/>
        </p:nvSpPr>
        <p:spPr>
          <a:xfrm>
            <a:off x="-152400" y="3201314"/>
            <a:ext cx="9364133"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A8378199-AC40-4BDA-95B1-0406357DE2B9}"/>
              </a:ext>
            </a:extLst>
          </p:cNvPr>
          <p:cNvSpPr>
            <a:spLocks noGrp="1"/>
          </p:cNvSpPr>
          <p:nvPr>
            <p:ph type="title"/>
          </p:nvPr>
        </p:nvSpPr>
        <p:spPr>
          <a:xfrm>
            <a:off x="87464" y="209418"/>
            <a:ext cx="8969072" cy="892891"/>
          </a:xfrm>
        </p:spPr>
        <p:txBody>
          <a:bodyPr/>
          <a:lstStyle/>
          <a:p>
            <a:r>
              <a:rPr lang="en-US" altLang="zh-TW" sz="3600" baseline="0" dirty="0">
                <a:latin typeface="Arial" panose="020B0604020202020204" pitchFamily="34" charset="0"/>
                <a:sym typeface="Arial" panose="020B0604020202020204" pitchFamily="34" charset="0"/>
              </a:rPr>
              <a:t>2.5GbE network performance test</a:t>
            </a:r>
            <a:br>
              <a:rPr lang="en-US" altLang="zh-TW" sz="3600" baseline="0" dirty="0">
                <a:latin typeface="Arial" panose="020B0604020202020204" pitchFamily="34" charset="0"/>
                <a:sym typeface="Arial" panose="020B0604020202020204" pitchFamily="34" charset="0"/>
              </a:rPr>
            </a:br>
            <a:r>
              <a:rPr lang="en-US" altLang="zh-TW" sz="3600" baseline="0" dirty="0">
                <a:latin typeface="Arial" panose="020B0604020202020204" pitchFamily="34" charset="0"/>
                <a:sym typeface="Arial" panose="020B0604020202020204" pitchFamily="34" charset="0"/>
              </a:rPr>
              <a:t>10GB large file transfer</a:t>
            </a:r>
            <a:endParaRPr lang="zh-TW" altLang="en-US" sz="3600" dirty="0">
              <a:latin typeface="Arial" panose="020B0604020202020204" pitchFamily="34" charset="0"/>
              <a:sym typeface="Arial" panose="020B0604020202020204" pitchFamily="34" charset="0"/>
            </a:endParaRPr>
          </a:p>
        </p:txBody>
      </p:sp>
      <p:graphicFrame>
        <p:nvGraphicFramePr>
          <p:cNvPr id="5" name="圖表 4">
            <a:extLst>
              <a:ext uri="{FF2B5EF4-FFF2-40B4-BE49-F238E27FC236}">
                <a16:creationId xmlns:a16="http://schemas.microsoft.com/office/drawing/2014/main" id="{613A7747-04CD-4F10-B945-8043FF551417}"/>
              </a:ext>
            </a:extLst>
          </p:cNvPr>
          <p:cNvGraphicFramePr/>
          <p:nvPr>
            <p:extLst>
              <p:ext uri="{D42A27DB-BD31-4B8C-83A1-F6EECF244321}">
                <p14:modId xmlns:p14="http://schemas.microsoft.com/office/powerpoint/2010/main" val="2883608124"/>
              </p:ext>
            </p:extLst>
          </p:nvPr>
        </p:nvGraphicFramePr>
        <p:xfrm>
          <a:off x="813134" y="1102309"/>
          <a:ext cx="7179037" cy="3060356"/>
        </p:xfrm>
        <a:graphic>
          <a:graphicData uri="http://schemas.openxmlformats.org/drawingml/2006/chart">
            <c:chart xmlns:c="http://schemas.openxmlformats.org/drawingml/2006/chart" xmlns:r="http://schemas.openxmlformats.org/officeDocument/2006/relationships" r:id="rId3"/>
          </a:graphicData>
        </a:graphic>
      </p:graphicFrame>
      <p:pic>
        <p:nvPicPr>
          <p:cNvPr id="7" name="圖片 6" hidden="1">
            <a:extLst>
              <a:ext uri="{FF2B5EF4-FFF2-40B4-BE49-F238E27FC236}">
                <a16:creationId xmlns:a16="http://schemas.microsoft.com/office/drawing/2014/main" id="{16B2EED3-D511-477E-A107-E3E2FC90304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87969" y="1636670"/>
            <a:ext cx="1624424" cy="1301263"/>
          </a:xfrm>
          <a:prstGeom prst="rect">
            <a:avLst/>
          </a:prstGeom>
        </p:spPr>
      </p:pic>
      <p:sp>
        <p:nvSpPr>
          <p:cNvPr id="8" name="文字方塊 7">
            <a:extLst>
              <a:ext uri="{FF2B5EF4-FFF2-40B4-BE49-F238E27FC236}">
                <a16:creationId xmlns:a16="http://schemas.microsoft.com/office/drawing/2014/main" id="{5FEEFDCF-814E-406D-AB98-6948227A15CF}"/>
              </a:ext>
            </a:extLst>
          </p:cNvPr>
          <p:cNvSpPr txBox="1"/>
          <p:nvPr/>
        </p:nvSpPr>
        <p:spPr>
          <a:xfrm>
            <a:off x="951388" y="4162665"/>
            <a:ext cx="3938281" cy="60785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700" dirty="0">
                <a:solidFill>
                  <a:schemeClr val="bg1"/>
                </a:solidFill>
                <a:latin typeface="Arial" panose="020B0604020202020204" pitchFamily="34" charset="0"/>
                <a:ea typeface="微軟正黑體" panose="020B0604030504040204" pitchFamily="34" charset="-120"/>
                <a:sym typeface="Arial" panose="020B0604020202020204" pitchFamily="34" charset="0"/>
              </a:rPr>
              <a:t>Test Environment</a:t>
            </a:r>
            <a:br>
              <a:rPr lang="en-US" altLang="zh-TW" sz="700" dirty="0">
                <a:solidFill>
                  <a:schemeClr val="bg1"/>
                </a:solidFill>
                <a:latin typeface="Arial" panose="020B0604020202020204" pitchFamily="34" charset="0"/>
                <a:ea typeface="微軟正黑體" panose="020B0604030504040204" pitchFamily="34" charset="-120"/>
                <a:sym typeface="Arial" panose="020B0604020202020204" pitchFamily="34" charset="0"/>
              </a:rPr>
            </a:br>
            <a:r>
              <a:rPr lang="en-US" altLang="zh-TW" sz="700" dirty="0">
                <a:solidFill>
                  <a:schemeClr val="bg1"/>
                </a:solidFill>
                <a:latin typeface="Arial" panose="020B0604020202020204" pitchFamily="34" charset="0"/>
                <a:ea typeface="微軟正黑體" panose="020B0604030504040204" pitchFamily="34" charset="-120"/>
                <a:sym typeface="Arial" panose="020B0604020202020204" pitchFamily="34" charset="0"/>
              </a:rPr>
              <a:t>NAS: TS-433</a:t>
            </a:r>
            <a:br>
              <a:rPr lang="en-US" altLang="zh-TW" sz="700" dirty="0">
                <a:solidFill>
                  <a:schemeClr val="bg1"/>
                </a:solidFill>
                <a:latin typeface="Arial" panose="020B0604020202020204" pitchFamily="34" charset="0"/>
                <a:ea typeface="微軟正黑體" panose="020B0604030504040204" pitchFamily="34" charset="-120"/>
                <a:sym typeface="Arial" panose="020B0604020202020204" pitchFamily="34" charset="0"/>
              </a:rPr>
            </a:br>
            <a:r>
              <a:rPr lang="en-US" altLang="zh-TW" sz="700" dirty="0">
                <a:solidFill>
                  <a:schemeClr val="bg1"/>
                </a:solidFill>
                <a:latin typeface="Arial" panose="020B0604020202020204" pitchFamily="34" charset="0"/>
                <a:ea typeface="微軟正黑體" panose="020B0604030504040204" pitchFamily="34" charset="-120"/>
                <a:sym typeface="Arial" panose="020B0604020202020204" pitchFamily="34" charset="0"/>
              </a:rPr>
              <a:t>OS: QTS 5.0</a:t>
            </a:r>
            <a:br>
              <a:rPr lang="en-US" altLang="zh-TW" sz="7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US" altLang="zh-TW" sz="700" dirty="0">
                <a:solidFill>
                  <a:schemeClr val="bg1"/>
                </a:solidFill>
                <a:latin typeface="Arial" panose="020B0604020202020204" pitchFamily="34" charset="0"/>
                <a:ea typeface="微軟正黑體" panose="020B0604030504040204" pitchFamily="34" charset="-120"/>
                <a:sym typeface="Arial" panose="020B0604020202020204" pitchFamily="34" charset="0"/>
              </a:rPr>
              <a:t>Volume type: Samsung SSD 850 PRO 512GB </a:t>
            </a:r>
            <a:br>
              <a:rPr lang="en-US" altLang="zh-TW" sz="7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US" altLang="zh-TW" sz="700" dirty="0">
                <a:solidFill>
                  <a:schemeClr val="bg1"/>
                </a:solidFill>
                <a:latin typeface="Arial" panose="020B0604020202020204" pitchFamily="34" charset="0"/>
                <a:ea typeface="微軟正黑體" panose="020B0604030504040204" pitchFamily="34" charset="-120"/>
                <a:sym typeface="Arial" panose="020B0604020202020204" pitchFamily="34" charset="0"/>
              </a:rPr>
              <a:t>Client PC:</a:t>
            </a:r>
            <a:r>
              <a:rPr lang="zh-TW" altLang="en-US" sz="7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700" dirty="0">
                <a:solidFill>
                  <a:schemeClr val="bg1"/>
                </a:solidFill>
                <a:latin typeface="Arial" panose="020B0604020202020204" pitchFamily="34" charset="0"/>
                <a:ea typeface="微軟正黑體" panose="020B0604030504040204" pitchFamily="34" charset="-120"/>
                <a:sym typeface="Arial" panose="020B0604020202020204" pitchFamily="34" charset="0"/>
              </a:rPr>
              <a:t>Windows 10, Intel Core i7-6700 CPU,3.40GHz., 64GB RAM</a:t>
            </a:r>
          </a:p>
        </p:txBody>
      </p:sp>
      <p:sp>
        <p:nvSpPr>
          <p:cNvPr id="9" name="文字方塊 8">
            <a:extLst>
              <a:ext uri="{FF2B5EF4-FFF2-40B4-BE49-F238E27FC236}">
                <a16:creationId xmlns:a16="http://schemas.microsoft.com/office/drawing/2014/main" id="{42FA3F32-0502-4342-AE29-FDD997028605}"/>
              </a:ext>
            </a:extLst>
          </p:cNvPr>
          <p:cNvSpPr txBox="1"/>
          <p:nvPr/>
        </p:nvSpPr>
        <p:spPr>
          <a:xfrm>
            <a:off x="5782134" y="4424275"/>
            <a:ext cx="2210037"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r>
              <a:rPr lang="en-US" altLang="zh-TW" sz="9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Tested in QNAP Labs. ​</a:t>
            </a:r>
          </a:p>
          <a:p>
            <a:pPr algn="r"/>
            <a:r>
              <a:rPr lang="en-US" altLang="zh-TW" sz="9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Figures may vary by environment.</a:t>
            </a:r>
          </a:p>
        </p:txBody>
      </p:sp>
      <p:sp>
        <p:nvSpPr>
          <p:cNvPr id="3" name="文字方塊 2" hidden="1">
            <a:extLst>
              <a:ext uri="{FF2B5EF4-FFF2-40B4-BE49-F238E27FC236}">
                <a16:creationId xmlns:a16="http://schemas.microsoft.com/office/drawing/2014/main" id="{1C32F2FC-05A5-F08D-D882-4AC569FA8B60}"/>
              </a:ext>
            </a:extLst>
          </p:cNvPr>
          <p:cNvSpPr txBox="1"/>
          <p:nvPr/>
        </p:nvSpPr>
        <p:spPr>
          <a:xfrm>
            <a:off x="7968282" y="3779581"/>
            <a:ext cx="1041400" cy="261610"/>
          </a:xfrm>
          <a:prstGeom prst="rect">
            <a:avLst/>
          </a:prstGeom>
          <a:noFill/>
        </p:spPr>
        <p:txBody>
          <a:bodyPr wrap="square" rtlCol="0">
            <a:spAutoFit/>
          </a:bodyPr>
          <a:lstStyle/>
          <a:p>
            <a:r>
              <a:rPr lang="en-US" altLang="zh-TW" sz="1100" dirty="0">
                <a:solidFill>
                  <a:schemeClr val="bg1"/>
                </a:solidFill>
              </a:rPr>
              <a:t>Unit: </a:t>
            </a:r>
            <a:r>
              <a:rPr lang="en-US" altLang="zh-TW" sz="1100" b="0" i="0" dirty="0">
                <a:solidFill>
                  <a:schemeClr val="bg1"/>
                </a:solidFill>
                <a:effectLst/>
                <a:latin typeface="Segoe UI" panose="020B0502040204020203" pitchFamily="34" charset="0"/>
              </a:rPr>
              <a:t>MB/s</a:t>
            </a:r>
            <a:endParaRPr lang="zh-TW" altLang="en-US" sz="1100" dirty="0">
              <a:solidFill>
                <a:schemeClr val="bg1"/>
              </a:solidFill>
            </a:endParaRPr>
          </a:p>
        </p:txBody>
      </p:sp>
    </p:spTree>
    <p:extLst>
      <p:ext uri="{BB962C8B-B14F-4D97-AF65-F5344CB8AC3E}">
        <p14:creationId xmlns:p14="http://schemas.microsoft.com/office/powerpoint/2010/main" val="3130066744"/>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94EB6975-7BCE-292F-E13D-C5B9AF6F9D8A}"/>
              </a:ext>
            </a:extLst>
          </p:cNvPr>
          <p:cNvSpPr/>
          <p:nvPr/>
        </p:nvSpPr>
        <p:spPr>
          <a:xfrm rot="16200000">
            <a:off x="5269733" y="1009650"/>
            <a:ext cx="5799804"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p:cNvSpPr>
            <a:spLocks noGrp="1"/>
          </p:cNvSpPr>
          <p:nvPr>
            <p:ph type="title"/>
          </p:nvPr>
        </p:nvSpPr>
        <p:spPr/>
        <p:txBody>
          <a:bodyPr/>
          <a:lstStyle/>
          <a:p>
            <a:r>
              <a:rPr lang="en-US" altLang="zh-TW" dirty="0">
                <a:latin typeface="Arial" panose="020B0604020202020204" pitchFamily="34" charset="0"/>
                <a:sym typeface="Arial" panose="020B0604020202020204" pitchFamily="34" charset="0"/>
              </a:rPr>
              <a:t>TS-433 Hardware features</a:t>
            </a:r>
            <a:endParaRPr lang="zh-TW" altLang="en-US" dirty="0">
              <a:latin typeface="Arial" panose="020B0604020202020204" pitchFamily="34" charset="0"/>
              <a:sym typeface="Arial" panose="020B0604020202020204" pitchFamily="34" charset="0"/>
            </a:endParaRPr>
          </a:p>
        </p:txBody>
      </p:sp>
      <p:sp>
        <p:nvSpPr>
          <p:cNvPr id="3" name="文字方塊 2"/>
          <p:cNvSpPr txBox="1"/>
          <p:nvPr/>
        </p:nvSpPr>
        <p:spPr>
          <a:xfrm>
            <a:off x="4572000" y="1335267"/>
            <a:ext cx="3950230" cy="3022430"/>
          </a:xfrm>
          <a:prstGeom prst="rect">
            <a:avLst/>
          </a:prstGeom>
          <a:noFill/>
        </p:spPr>
        <p:txBody>
          <a:bodyPr wrap="square" lIns="68580" tIns="34290" rIns="68580" bIns="34290" rtlCol="0" anchor="t">
            <a:spAutoFit/>
          </a:bodyPr>
          <a:lstStyle/>
          <a:p>
            <a:pPr marL="179705" indent="-179705">
              <a:lnSpc>
                <a:spcPct val="130000"/>
              </a:lnSpc>
              <a:spcBef>
                <a:spcPts val="600"/>
              </a:spcBef>
              <a:buClr>
                <a:schemeClr val="bg1"/>
              </a:buClr>
              <a:buFont typeface="Arial" pitchFamily="34" charset="0"/>
              <a:buChar char="•"/>
            </a:pP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ARM</a:t>
            </a:r>
            <a:r>
              <a:rPr 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 64bit Cortex-A55</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4-core 2.0GHz</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processor</a:t>
            </a:r>
          </a:p>
          <a:p>
            <a:pPr marL="179705" lvl="0" indent="-179705">
              <a:lnSpc>
                <a:spcPct val="130000"/>
              </a:lnSpc>
              <a:spcBef>
                <a:spcPts val="600"/>
              </a:spcBef>
              <a:buClr>
                <a:schemeClr val="bg1"/>
              </a:buClr>
              <a:buFont typeface="Arial" pitchFamily="34" charset="0"/>
              <a:buChar char="•"/>
            </a:pP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Build-in 4</a:t>
            </a:r>
            <a:r>
              <a:rPr kumimoji="1" lang="en-US" altLang="zh-CN" dirty="0">
                <a:solidFill>
                  <a:schemeClr val="bg1"/>
                </a:solidFill>
                <a:latin typeface="Arial" panose="020B0604020202020204" pitchFamily="34" charset="0"/>
                <a:ea typeface="微軟正黑體" panose="020B0604030504040204" pitchFamily="34" charset="-120"/>
                <a:sym typeface="Arial" panose="020B0604020202020204" pitchFamily="34" charset="0"/>
              </a:rPr>
              <a:t>GB</a:t>
            </a:r>
            <a:r>
              <a:rPr kumimoji="1" lang="zh-CN"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kumimoji="1" lang="en-US" altLang="zh-CN" dirty="0">
                <a:solidFill>
                  <a:schemeClr val="bg1"/>
                </a:solidFill>
                <a:latin typeface="Arial" panose="020B0604020202020204" pitchFamily="34" charset="0"/>
                <a:ea typeface="微軟正黑體" panose="020B0604030504040204" pitchFamily="34" charset="-120"/>
                <a:sym typeface="Arial" panose="020B0604020202020204" pitchFamily="34" charset="0"/>
              </a:rPr>
              <a:t>memory</a:t>
            </a:r>
            <a:endParaRPr lang="zh-CN"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79705" indent="-179705">
              <a:lnSpc>
                <a:spcPct val="130000"/>
              </a:lnSpc>
              <a:spcBef>
                <a:spcPts val="600"/>
              </a:spcBef>
              <a:buClr>
                <a:schemeClr val="bg1"/>
              </a:buClr>
              <a:buFont typeface="Arial" pitchFamily="34" charset="0"/>
              <a:buChar char="•"/>
            </a:pPr>
            <a:r>
              <a:rPr lang="zh-CN"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1 x 2.5 GbE, 1 x 1 GbE </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dual ethernet</a:t>
            </a:r>
            <a:endParaRPr lang="zh-CN"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79705" lvl="0" indent="-179705">
              <a:lnSpc>
                <a:spcPct val="130000"/>
              </a:lnSpc>
              <a:spcBef>
                <a:spcPts val="600"/>
              </a:spcBef>
              <a:buClr>
                <a:schemeClr val="bg1"/>
              </a:buClr>
              <a:buFont typeface="Arial" pitchFamily="34" charset="0"/>
              <a:buChar char="•"/>
            </a:pPr>
            <a:r>
              <a:rPr kumimoji="1" lang="en-US" altLang="zh-CN" dirty="0">
                <a:solidFill>
                  <a:schemeClr val="bg1"/>
                </a:solidFill>
                <a:latin typeface="Arial" panose="020B0604020202020204" pitchFamily="34" charset="0"/>
                <a:ea typeface="微軟正黑體" panose="020B0604030504040204" pitchFamily="34" charset="-120"/>
                <a:sym typeface="Arial" panose="020B0604020202020204" pitchFamily="34" charset="0"/>
              </a:rPr>
              <a:t>4 x SATA 3.5-inch</a:t>
            </a:r>
            <a:r>
              <a:rPr kumimoji="1"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kumimoji="1"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or</a:t>
            </a:r>
            <a:r>
              <a:rPr kumimoji="1"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kumimoji="1"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2.5-inch</a:t>
            </a:r>
            <a:r>
              <a:rPr kumimoji="1"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kumimoji="1"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disk</a:t>
            </a:r>
            <a:r>
              <a:rPr kumimoji="1"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kumimoji="1"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support</a:t>
            </a:r>
          </a:p>
          <a:p>
            <a:pPr marL="179705" lvl="0" indent="-179705">
              <a:lnSpc>
                <a:spcPct val="130000"/>
              </a:lnSpc>
              <a:spcBef>
                <a:spcPts val="600"/>
              </a:spcBef>
              <a:buClr>
                <a:schemeClr val="bg1"/>
              </a:buClr>
              <a:buFont typeface="Arial" pitchFamily="34" charset="0"/>
              <a:buChar char="•"/>
            </a:pPr>
            <a:r>
              <a:rPr kumimoji="1"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Front USB3.2 Gen1,</a:t>
            </a:r>
            <a:r>
              <a:rPr kumimoji="1"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kumimoji="1"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rear</a:t>
            </a:r>
            <a:r>
              <a:rPr kumimoji="1"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kumimoji="1"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2 x USB2.0</a:t>
            </a:r>
          </a:p>
          <a:p>
            <a:pPr marL="179705" lvl="0" indent="-179705">
              <a:lnSpc>
                <a:spcPct val="130000"/>
              </a:lnSpc>
              <a:spcBef>
                <a:spcPts val="600"/>
              </a:spcBef>
              <a:buClr>
                <a:schemeClr val="bg1"/>
              </a:buClr>
              <a:buFont typeface="Arial" pitchFamily="34" charset="0"/>
              <a:buChar char="•"/>
            </a:pPr>
            <a:r>
              <a:rPr lang="en-US" altLang="zh-CN" dirty="0">
                <a:solidFill>
                  <a:schemeClr val="bg1"/>
                </a:solidFill>
                <a:latin typeface="Arial" panose="020B0604020202020204" pitchFamily="34" charset="0"/>
                <a:ea typeface="微軟正黑體" panose="020B0604030504040204" pitchFamily="34" charset="-120"/>
                <a:sym typeface="Arial" panose="020B0604020202020204" pitchFamily="34" charset="0"/>
              </a:rPr>
              <a:t>12cm</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silent cooling fan</a:t>
            </a:r>
          </a:p>
          <a:p>
            <a:pPr marL="179705" lvl="0" indent="-179705">
              <a:lnSpc>
                <a:spcPct val="130000"/>
              </a:lnSpc>
              <a:spcBef>
                <a:spcPts val="600"/>
              </a:spcBef>
              <a:buClr>
                <a:schemeClr val="bg1"/>
              </a:buClr>
              <a:buFont typeface="Arial" pitchFamily="34" charset="0"/>
              <a:buChar char="•"/>
            </a:pPr>
            <a:r>
              <a:rPr kumimoji="1"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Low power consumption Energy saving </a:t>
            </a:r>
            <a:r>
              <a:rPr kumimoji="1"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en-US" altLang="zh-TW" dirty="0">
                <a:solidFill>
                  <a:srgbClr val="97FFFE"/>
                </a:solidFill>
                <a:latin typeface="Arial" panose="020B0604020202020204" pitchFamily="34" charset="0"/>
                <a:ea typeface="微軟正黑體" panose="020B0604030504040204" pitchFamily="34" charset="-120"/>
                <a:sym typeface="Arial" panose="020B0604020202020204" pitchFamily="34" charset="0"/>
              </a:rPr>
              <a:t>standby</a:t>
            </a:r>
            <a:r>
              <a:rPr kumimoji="1" lang="zh-TW" altLang="en-US" dirty="0">
                <a:solidFill>
                  <a:srgbClr val="97FFFE"/>
                </a:solidFill>
                <a:latin typeface="Arial" panose="020B0604020202020204" pitchFamily="34" charset="0"/>
                <a:ea typeface="微軟正黑體" panose="020B0604030504040204" pitchFamily="34" charset="-120"/>
                <a:sym typeface="Arial" panose="020B0604020202020204" pitchFamily="34" charset="0"/>
              </a:rPr>
              <a:t> </a:t>
            </a:r>
            <a:r>
              <a:rPr kumimoji="1" lang="en-US" altLang="zh-TW" dirty="0">
                <a:solidFill>
                  <a:srgbClr val="97FFFE"/>
                </a:solidFill>
                <a:latin typeface="Arial" panose="020B0604020202020204" pitchFamily="34" charset="0"/>
                <a:ea typeface="微軟正黑體" panose="020B0604030504040204" pitchFamily="34" charset="-120"/>
                <a:sym typeface="Arial" panose="020B0604020202020204" pitchFamily="34" charset="0"/>
              </a:rPr>
              <a:t>8.4W, operation 22</a:t>
            </a:r>
            <a:r>
              <a:rPr kumimoji="1" lang="zh-TW" altLang="en-US" dirty="0">
                <a:solidFill>
                  <a:srgbClr val="97FFFE"/>
                </a:solidFill>
                <a:latin typeface="Arial" panose="020B0604020202020204" pitchFamily="34" charset="0"/>
                <a:ea typeface="微軟正黑體" panose="020B0604030504040204" pitchFamily="34" charset="-120"/>
                <a:sym typeface="Arial" panose="020B0604020202020204" pitchFamily="34" charset="0"/>
              </a:rPr>
              <a:t>.</a:t>
            </a:r>
            <a:r>
              <a:rPr kumimoji="1" lang="en-US" altLang="zh-TW" dirty="0">
                <a:solidFill>
                  <a:srgbClr val="97FFFE"/>
                </a:solidFill>
                <a:latin typeface="Arial" panose="020B0604020202020204" pitchFamily="34" charset="0"/>
                <a:ea typeface="微軟正黑體" panose="020B0604030504040204" pitchFamily="34" charset="-120"/>
                <a:sym typeface="Arial" panose="020B0604020202020204" pitchFamily="34" charset="0"/>
              </a:rPr>
              <a:t>5W</a:t>
            </a:r>
            <a:r>
              <a:rPr kumimoji="1"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kumimoji="1" lang="en-US" altLang="zh-CN"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3" name="圖片 12">
            <a:extLst>
              <a:ext uri="{FF2B5EF4-FFF2-40B4-BE49-F238E27FC236}">
                <a16:creationId xmlns:a16="http://schemas.microsoft.com/office/drawing/2014/main" id="{A6754803-980B-0634-8274-2B4215F94DE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flipH="1">
            <a:off x="970543" y="3853402"/>
            <a:ext cx="1064900" cy="735900"/>
          </a:xfrm>
          <a:prstGeom prst="rect">
            <a:avLst/>
          </a:prstGeom>
        </p:spPr>
      </p:pic>
      <p:pic>
        <p:nvPicPr>
          <p:cNvPr id="10" name="圖片 9">
            <a:extLst>
              <a:ext uri="{FF2B5EF4-FFF2-40B4-BE49-F238E27FC236}">
                <a16:creationId xmlns:a16="http://schemas.microsoft.com/office/drawing/2014/main" id="{E570F8BB-7503-D179-148F-BC277E0D270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2914" y="3519402"/>
            <a:ext cx="3339980" cy="779026"/>
          </a:xfrm>
          <a:prstGeom prst="rect">
            <a:avLst/>
          </a:prstGeom>
        </p:spPr>
      </p:pic>
      <p:pic>
        <p:nvPicPr>
          <p:cNvPr id="11" name="圖片 5" descr="一張含有 文字, 電腦 的圖片&#10;&#10;自動產生的描述">
            <a:extLst>
              <a:ext uri="{FF2B5EF4-FFF2-40B4-BE49-F238E27FC236}">
                <a16:creationId xmlns:a16="http://schemas.microsoft.com/office/drawing/2014/main" id="{71B4C241-ECE5-37FB-69AB-75A2C4DD5B3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9564" y="1312153"/>
            <a:ext cx="4462436" cy="2772854"/>
          </a:xfrm>
          <a:prstGeom prst="rect">
            <a:avLst/>
          </a:prstGeom>
        </p:spPr>
      </p:pic>
      <p:pic>
        <p:nvPicPr>
          <p:cNvPr id="12" name="圖片 11">
            <a:extLst>
              <a:ext uri="{FF2B5EF4-FFF2-40B4-BE49-F238E27FC236}">
                <a16:creationId xmlns:a16="http://schemas.microsoft.com/office/drawing/2014/main" id="{B206E0E7-67D1-2270-C238-4752C497C7C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52587" y="3427843"/>
            <a:ext cx="1460317" cy="1211162"/>
          </a:xfrm>
          <a:custGeom>
            <a:avLst/>
            <a:gdLst>
              <a:gd name="connsiteX0" fmla="*/ 774872 w 2266262"/>
              <a:gd name="connsiteY0" fmla="*/ 0 h 1879600"/>
              <a:gd name="connsiteX1" fmla="*/ 1948381 w 2266262"/>
              <a:gd name="connsiteY1" fmla="*/ 0 h 1879600"/>
              <a:gd name="connsiteX2" fmla="*/ 2266262 w 2266262"/>
              <a:gd name="connsiteY2" fmla="*/ 45684 h 1879600"/>
              <a:gd name="connsiteX3" fmla="*/ 2266262 w 2266262"/>
              <a:gd name="connsiteY3" fmla="*/ 1879600 h 1879600"/>
              <a:gd name="connsiteX4" fmla="*/ 0 w 2266262"/>
              <a:gd name="connsiteY4" fmla="*/ 1879600 h 1879600"/>
              <a:gd name="connsiteX5" fmla="*/ 0 w 2266262"/>
              <a:gd name="connsiteY5" fmla="*/ 880838 h 187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6262" h="1879600">
                <a:moveTo>
                  <a:pt x="774872" y="0"/>
                </a:moveTo>
                <a:lnTo>
                  <a:pt x="1948381" y="0"/>
                </a:lnTo>
                <a:lnTo>
                  <a:pt x="2266262" y="45684"/>
                </a:lnTo>
                <a:lnTo>
                  <a:pt x="2266262" y="1879600"/>
                </a:lnTo>
                <a:lnTo>
                  <a:pt x="0" y="1879600"/>
                </a:lnTo>
                <a:lnTo>
                  <a:pt x="0" y="880838"/>
                </a:lnTo>
                <a:close/>
              </a:path>
            </a:pathLst>
          </a:custGeom>
        </p:spPr>
      </p:pic>
      <p:sp>
        <p:nvSpPr>
          <p:cNvPr id="9" name="文字方塊 8">
            <a:extLst>
              <a:ext uri="{FF2B5EF4-FFF2-40B4-BE49-F238E27FC236}">
                <a16:creationId xmlns:a16="http://schemas.microsoft.com/office/drawing/2014/main" id="{5D201FEA-8822-A9F0-8500-165998D8C687}"/>
              </a:ext>
            </a:extLst>
          </p:cNvPr>
          <p:cNvSpPr txBox="1"/>
          <p:nvPr/>
        </p:nvSpPr>
        <p:spPr>
          <a:xfrm>
            <a:off x="1964544" y="4085007"/>
            <a:ext cx="2568275" cy="553998"/>
          </a:xfrm>
          <a:prstGeom prst="rect">
            <a:avLst/>
          </a:prstGeom>
          <a:noFill/>
        </p:spPr>
        <p:txBody>
          <a:bodyPr wrap="square" rtlCol="0">
            <a:spAutoFit/>
          </a:bodyPr>
          <a:lstStyle/>
          <a:p>
            <a:r>
              <a:rPr lang="zh-TW" altLang="en-US" sz="1000" dirty="0">
                <a:solidFill>
                  <a:schemeClr val="accent6"/>
                </a:solidFill>
              </a:rPr>
              <a:t>* </a:t>
            </a:r>
            <a:r>
              <a:rPr lang="en-US" altLang="zh-TW" sz="1000" dirty="0">
                <a:solidFill>
                  <a:schemeClr val="accent6"/>
                </a:solidFill>
              </a:rPr>
              <a:t>Accessories include keys for the disk tray, which can be locked to avoid the risk of accidental removal by children.</a:t>
            </a:r>
            <a:endParaRPr lang="zh-TW" altLang="en-US" sz="1000" dirty="0">
              <a:solidFill>
                <a:schemeClr val="accent6"/>
              </a:solidFill>
            </a:endParaRPr>
          </a:p>
        </p:txBody>
      </p:sp>
    </p:spTree>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a:extLst>
              <a:ext uri="{FF2B5EF4-FFF2-40B4-BE49-F238E27FC236}">
                <a16:creationId xmlns:a16="http://schemas.microsoft.com/office/drawing/2014/main" id="{491DB71A-EFFD-456C-B16C-C42E8FED6A89}"/>
              </a:ext>
            </a:extLst>
          </p:cNvPr>
          <p:cNvSpPr/>
          <p:nvPr/>
        </p:nvSpPr>
        <p:spPr>
          <a:xfrm>
            <a:off x="-152400" y="4482205"/>
            <a:ext cx="9364133"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7" name="矩形 36">
            <a:extLst>
              <a:ext uri="{FF2B5EF4-FFF2-40B4-BE49-F238E27FC236}">
                <a16:creationId xmlns:a16="http://schemas.microsoft.com/office/drawing/2014/main" id="{D40D4CD6-8AF6-4FEE-982A-F125D5B79498}"/>
              </a:ext>
            </a:extLst>
          </p:cNvPr>
          <p:cNvSpPr/>
          <p:nvPr/>
        </p:nvSpPr>
        <p:spPr>
          <a:xfrm>
            <a:off x="0" y="838200"/>
            <a:ext cx="9144000" cy="4305300"/>
          </a:xfrm>
          <a:prstGeom prst="rect">
            <a:avLst/>
          </a:prstGeom>
          <a:gradFill>
            <a:gsLst>
              <a:gs pos="0">
                <a:srgbClr val="001142">
                  <a:alpha val="0"/>
                </a:srgbClr>
              </a:gs>
              <a:gs pos="100000">
                <a:srgbClr val="001142">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8" name="圖片 7" descr="一張含有 文字, 白色 的圖片&#10;&#10;自動產生的描述">
            <a:extLst>
              <a:ext uri="{FF2B5EF4-FFF2-40B4-BE49-F238E27FC236}">
                <a16:creationId xmlns:a16="http://schemas.microsoft.com/office/drawing/2014/main" id="{FF52C9B6-59D6-45EE-B4A2-8961265E945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473123" y="1710267"/>
            <a:ext cx="3310737" cy="2855629"/>
          </a:xfrm>
          <a:prstGeom prst="rect">
            <a:avLst/>
          </a:prstGeom>
        </p:spPr>
      </p:pic>
      <p:pic>
        <p:nvPicPr>
          <p:cNvPr id="9" name="圖片 9" descr="一張含有 文字, 風扇, 裝置 的圖片&#10;&#10;自動產生的描述">
            <a:extLst>
              <a:ext uri="{FF2B5EF4-FFF2-40B4-BE49-F238E27FC236}">
                <a16:creationId xmlns:a16="http://schemas.microsoft.com/office/drawing/2014/main" id="{FD3BA096-8395-4281-8FB0-0C1DEDC102B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233354" y="1816100"/>
            <a:ext cx="2589830" cy="2657475"/>
          </a:xfrm>
          <a:prstGeom prst="rect">
            <a:avLst/>
          </a:prstGeom>
        </p:spPr>
      </p:pic>
      <p:sp>
        <p:nvSpPr>
          <p:cNvPr id="2" name="標題 1"/>
          <p:cNvSpPr>
            <a:spLocks noGrp="1"/>
          </p:cNvSpPr>
          <p:nvPr>
            <p:ph type="title"/>
          </p:nvPr>
        </p:nvSpPr>
        <p:spPr/>
        <p:txBody>
          <a:bodyPr/>
          <a:lstStyle/>
          <a:p>
            <a:r>
              <a:rPr lang="en-US" altLang="zh-TW" sz="2800" dirty="0">
                <a:latin typeface="Arial" panose="020B0604020202020204" pitchFamily="34" charset="0"/>
                <a:sym typeface="Arial" panose="020B0604020202020204" pitchFamily="34" charset="0"/>
              </a:rPr>
              <a:t>Minimalist design and size, I/O introduction</a:t>
            </a:r>
            <a:endParaRPr lang="zh-TW" altLang="en-US" sz="2800" dirty="0">
              <a:latin typeface="Arial" panose="020B0604020202020204" pitchFamily="34" charset="0"/>
              <a:sym typeface="Arial" panose="020B0604020202020204" pitchFamily="34" charset="0"/>
            </a:endParaRPr>
          </a:p>
        </p:txBody>
      </p:sp>
      <p:sp>
        <p:nvSpPr>
          <p:cNvPr id="6" name="文字方塊 5" hidden="1"/>
          <p:cNvSpPr txBox="1"/>
          <p:nvPr/>
        </p:nvSpPr>
        <p:spPr>
          <a:xfrm>
            <a:off x="2238871" y="5453056"/>
            <a:ext cx="2000264" cy="2677656"/>
          </a:xfrm>
          <a:prstGeom prst="rect">
            <a:avLst/>
          </a:prstGeom>
          <a:noFill/>
        </p:spPr>
        <p:txBody>
          <a:bodyPr wrap="square" rtlCol="0">
            <a:spAutoFit/>
          </a:bodyPr>
          <a:lstStyle/>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[LED Indicators]</a:t>
            </a: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STATUS</a:t>
            </a: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LAN</a:t>
            </a: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USB</a:t>
            </a: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HDD1</a:t>
            </a: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HDD2</a:t>
            </a:r>
          </a:p>
          <a:p>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[Button, I/O]</a:t>
            </a: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Power</a:t>
            </a: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USB Copy</a:t>
            </a: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USB 3.2 Gen 1 Port</a:t>
            </a:r>
          </a:p>
          <a:p>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 name="文字方塊 6" hidden="1"/>
          <p:cNvSpPr txBox="1"/>
          <p:nvPr/>
        </p:nvSpPr>
        <p:spPr>
          <a:xfrm>
            <a:off x="5043157" y="5310726"/>
            <a:ext cx="1714512" cy="2893100"/>
          </a:xfrm>
          <a:prstGeom prst="rect">
            <a:avLst/>
          </a:prstGeom>
          <a:noFill/>
        </p:spPr>
        <p:txBody>
          <a:bodyPr wrap="square" lIns="91440" tIns="45720" rIns="91440" bIns="45720" rtlCol="0" anchor="t">
            <a:spAutoFit/>
          </a:bodyPr>
          <a:lstStyle/>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[System FAN]</a:t>
            </a: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Smart Cooling FAN</a:t>
            </a:r>
          </a:p>
          <a:p>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[Button, I/O]</a:t>
            </a: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Reset Button</a:t>
            </a: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GbE port</a:t>
            </a: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USB 3.2 Gen1 Port / USB 2.0 Port</a:t>
            </a:r>
          </a:p>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DC 12V Input</a:t>
            </a:r>
          </a:p>
          <a:p>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 name="文字方塊 3" hidden="1">
            <a:extLst>
              <a:ext uri="{FF2B5EF4-FFF2-40B4-BE49-F238E27FC236}">
                <a16:creationId xmlns:a16="http://schemas.microsoft.com/office/drawing/2014/main" id="{80FB3565-F7EA-4789-B68C-CFFE14B42D8A}"/>
              </a:ext>
            </a:extLst>
          </p:cNvPr>
          <p:cNvSpPr txBox="1"/>
          <p:nvPr/>
        </p:nvSpPr>
        <p:spPr>
          <a:xfrm>
            <a:off x="-243242" y="553554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188.64 × 90.18 × 156.26 </a:t>
            </a:r>
            <a:endParaRPr 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 name="文字方塊 14">
            <a:extLst>
              <a:ext uri="{FF2B5EF4-FFF2-40B4-BE49-F238E27FC236}">
                <a16:creationId xmlns:a16="http://schemas.microsoft.com/office/drawing/2014/main" id="{1925A175-955F-4C11-A4FA-315B121ADCB3}"/>
              </a:ext>
            </a:extLst>
          </p:cNvPr>
          <p:cNvSpPr txBox="1"/>
          <p:nvPr/>
        </p:nvSpPr>
        <p:spPr>
          <a:xfrm>
            <a:off x="351792" y="1771479"/>
            <a:ext cx="1100902" cy="1021883"/>
          </a:xfrm>
          <a:prstGeom prst="rect">
            <a:avLst/>
          </a:prstGeom>
          <a:noFill/>
        </p:spPr>
        <p:txBody>
          <a:bodyPr wrap="square" lIns="91440" tIns="45720" rIns="91440" bIns="45720" rtlCol="0" anchor="t">
            <a:spAutoFit/>
          </a:bodyPr>
          <a:lstStyle/>
          <a:p>
            <a:pPr>
              <a:lnSpc>
                <a:spcPct val="110000"/>
              </a:lnSpc>
            </a:pP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Status</a:t>
            </a:r>
          </a:p>
          <a:p>
            <a:pPr>
              <a:lnSpc>
                <a:spcPct val="110000"/>
              </a:lnSpc>
            </a:pP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Lan</a:t>
            </a:r>
          </a:p>
          <a:p>
            <a:pPr>
              <a:lnSpc>
                <a:spcPct val="110000"/>
              </a:lnSpc>
            </a:pP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USB</a:t>
            </a:r>
          </a:p>
          <a:p>
            <a:pPr>
              <a:lnSpc>
                <a:spcPct val="110000"/>
              </a:lnSpc>
            </a:pP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Disk 1 - 4</a:t>
            </a:r>
          </a:p>
        </p:txBody>
      </p:sp>
      <p:sp>
        <p:nvSpPr>
          <p:cNvPr id="16" name="文字方塊 15">
            <a:extLst>
              <a:ext uri="{FF2B5EF4-FFF2-40B4-BE49-F238E27FC236}">
                <a16:creationId xmlns:a16="http://schemas.microsoft.com/office/drawing/2014/main" id="{D0A8C82F-7632-4D42-824C-C7208C09F8FE}"/>
              </a:ext>
            </a:extLst>
          </p:cNvPr>
          <p:cNvSpPr txBox="1"/>
          <p:nvPr/>
        </p:nvSpPr>
        <p:spPr>
          <a:xfrm>
            <a:off x="7887768" y="1107594"/>
            <a:ext cx="1201721" cy="523220"/>
          </a:xfrm>
          <a:prstGeom prst="rect">
            <a:avLst/>
          </a:prstGeom>
          <a:noFill/>
        </p:spPr>
        <p:txBody>
          <a:bodyPr wrap="square" lIns="91440" tIns="45720" rIns="91440" bIns="45720" rtlCol="0" anchor="t">
            <a:spAutoFit/>
          </a:bodyPr>
          <a:lstStyle/>
          <a:p>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12 cm smart cooling fan</a:t>
            </a:r>
          </a:p>
        </p:txBody>
      </p:sp>
      <p:sp>
        <p:nvSpPr>
          <p:cNvPr id="25" name="文字方塊 24">
            <a:extLst>
              <a:ext uri="{FF2B5EF4-FFF2-40B4-BE49-F238E27FC236}">
                <a16:creationId xmlns:a16="http://schemas.microsoft.com/office/drawing/2014/main" id="{1B9F5221-2574-49A5-8265-A9A210288345}"/>
              </a:ext>
            </a:extLst>
          </p:cNvPr>
          <p:cNvSpPr txBox="1"/>
          <p:nvPr/>
        </p:nvSpPr>
        <p:spPr>
          <a:xfrm>
            <a:off x="0" y="3321702"/>
            <a:ext cx="1289319" cy="307777"/>
          </a:xfrm>
          <a:prstGeom prst="rect">
            <a:avLst/>
          </a:prstGeom>
          <a:noFill/>
        </p:spPr>
        <p:txBody>
          <a:bodyPr wrap="square" lIns="91440" tIns="45720" rIns="91440" bIns="45720" rtlCol="0" anchor="t">
            <a:spAutoFit/>
          </a:bodyPr>
          <a:lstStyle/>
          <a:p>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Power button</a:t>
            </a:r>
          </a:p>
        </p:txBody>
      </p:sp>
      <p:sp>
        <p:nvSpPr>
          <p:cNvPr id="26" name="文字方塊 25">
            <a:extLst>
              <a:ext uri="{FF2B5EF4-FFF2-40B4-BE49-F238E27FC236}">
                <a16:creationId xmlns:a16="http://schemas.microsoft.com/office/drawing/2014/main" id="{7C14F9F1-1D25-40D9-B8CE-3EC8292BD8CD}"/>
              </a:ext>
            </a:extLst>
          </p:cNvPr>
          <p:cNvSpPr txBox="1"/>
          <p:nvPr/>
        </p:nvSpPr>
        <p:spPr>
          <a:xfrm>
            <a:off x="7903090" y="2174676"/>
            <a:ext cx="1201721" cy="310919"/>
          </a:xfrm>
          <a:prstGeom prst="rect">
            <a:avLst/>
          </a:prstGeom>
          <a:noFill/>
        </p:spPr>
        <p:txBody>
          <a:bodyPr wrap="square" lIns="91440" tIns="45720" rIns="91440" bIns="45720" rtlCol="0" anchor="t">
            <a:spAutoFit/>
          </a:bodyPr>
          <a:lstStyle/>
          <a:p>
            <a:pPr>
              <a:lnSpc>
                <a:spcPct val="110000"/>
              </a:lnSpc>
            </a:pPr>
            <a:r>
              <a:rPr 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Reset</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button</a:t>
            </a:r>
            <a:endParaRPr lang="en-US"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27" name="接點: 肘形 29">
            <a:extLst>
              <a:ext uri="{FF2B5EF4-FFF2-40B4-BE49-F238E27FC236}">
                <a16:creationId xmlns:a16="http://schemas.microsoft.com/office/drawing/2014/main" id="{1B014805-5651-4219-99E8-32A2D525C476}"/>
              </a:ext>
            </a:extLst>
          </p:cNvPr>
          <p:cNvCxnSpPr>
            <a:cxnSpLocks/>
          </p:cNvCxnSpPr>
          <p:nvPr/>
        </p:nvCxnSpPr>
        <p:spPr>
          <a:xfrm>
            <a:off x="995112" y="1923159"/>
            <a:ext cx="661589" cy="230286"/>
          </a:xfrm>
          <a:prstGeom prst="bentConnector3">
            <a:avLst>
              <a:gd name="adj1" fmla="val 60817"/>
            </a:avLst>
          </a:prstGeom>
          <a:noFill/>
          <a:ln w="19050" cap="flat" cmpd="sng">
            <a:solidFill>
              <a:srgbClr val="EE6D2B"/>
            </a:solidFill>
            <a:prstDash val="solid"/>
            <a:round/>
            <a:headEnd type="none" w="sm" len="sm"/>
            <a:tailEnd type="oval" w="sm" len="sm"/>
          </a:ln>
          <a:effectLst/>
        </p:spPr>
      </p:cxnSp>
      <p:cxnSp>
        <p:nvCxnSpPr>
          <p:cNvPr id="28" name="接點: 肘形 29">
            <a:extLst>
              <a:ext uri="{FF2B5EF4-FFF2-40B4-BE49-F238E27FC236}">
                <a16:creationId xmlns:a16="http://schemas.microsoft.com/office/drawing/2014/main" id="{E9B27F41-B4D7-4CDE-A108-D621952BBD38}"/>
              </a:ext>
            </a:extLst>
          </p:cNvPr>
          <p:cNvCxnSpPr>
            <a:cxnSpLocks/>
          </p:cNvCxnSpPr>
          <p:nvPr/>
        </p:nvCxnSpPr>
        <p:spPr>
          <a:xfrm>
            <a:off x="986052" y="2159135"/>
            <a:ext cx="668906" cy="120281"/>
          </a:xfrm>
          <a:prstGeom prst="bentConnector3">
            <a:avLst>
              <a:gd name="adj1" fmla="val 50000"/>
            </a:avLst>
          </a:prstGeom>
          <a:noFill/>
          <a:ln w="19050" cap="flat" cmpd="sng">
            <a:solidFill>
              <a:srgbClr val="EE6D2B"/>
            </a:solidFill>
            <a:prstDash val="solid"/>
            <a:round/>
            <a:headEnd type="none" w="sm" len="sm"/>
            <a:tailEnd type="oval" w="sm" len="sm"/>
          </a:ln>
          <a:effectLst/>
        </p:spPr>
      </p:cxnSp>
      <p:cxnSp>
        <p:nvCxnSpPr>
          <p:cNvPr id="29" name="接點: 肘形 29">
            <a:extLst>
              <a:ext uri="{FF2B5EF4-FFF2-40B4-BE49-F238E27FC236}">
                <a16:creationId xmlns:a16="http://schemas.microsoft.com/office/drawing/2014/main" id="{E3BDCBC2-0693-479A-8297-5BC25D954A86}"/>
              </a:ext>
            </a:extLst>
          </p:cNvPr>
          <p:cNvCxnSpPr>
            <a:cxnSpLocks/>
          </p:cNvCxnSpPr>
          <p:nvPr/>
        </p:nvCxnSpPr>
        <p:spPr>
          <a:xfrm>
            <a:off x="995112" y="2402742"/>
            <a:ext cx="661589" cy="0"/>
          </a:xfrm>
          <a:prstGeom prst="straightConnector1">
            <a:avLst/>
          </a:prstGeom>
          <a:noFill/>
          <a:ln w="19050" cap="flat" cmpd="sng">
            <a:solidFill>
              <a:srgbClr val="EE6D2B"/>
            </a:solidFill>
            <a:prstDash val="solid"/>
            <a:round/>
            <a:headEnd type="none" w="sm" len="sm"/>
            <a:tailEnd type="oval" w="sm" len="sm"/>
          </a:ln>
          <a:effectLst/>
        </p:spPr>
      </p:cxnSp>
      <p:cxnSp>
        <p:nvCxnSpPr>
          <p:cNvPr id="30" name="接點: 肘形 29">
            <a:extLst>
              <a:ext uri="{FF2B5EF4-FFF2-40B4-BE49-F238E27FC236}">
                <a16:creationId xmlns:a16="http://schemas.microsoft.com/office/drawing/2014/main" id="{2855B790-1B5A-4E5C-B8D2-FB575F57EC07}"/>
              </a:ext>
            </a:extLst>
          </p:cNvPr>
          <p:cNvCxnSpPr>
            <a:cxnSpLocks/>
          </p:cNvCxnSpPr>
          <p:nvPr/>
        </p:nvCxnSpPr>
        <p:spPr>
          <a:xfrm>
            <a:off x="1174967" y="3491891"/>
            <a:ext cx="514650" cy="0"/>
          </a:xfrm>
          <a:prstGeom prst="straightConnector1">
            <a:avLst/>
          </a:prstGeom>
          <a:noFill/>
          <a:ln w="19050" cap="flat" cmpd="sng">
            <a:solidFill>
              <a:srgbClr val="EE6D2B"/>
            </a:solidFill>
            <a:prstDash val="solid"/>
            <a:round/>
            <a:headEnd type="none" w="sm" len="sm"/>
            <a:tailEnd type="oval" w="sm" len="sm"/>
          </a:ln>
          <a:effectLst/>
        </p:spPr>
      </p:cxnSp>
      <p:sp>
        <p:nvSpPr>
          <p:cNvPr id="33" name="文字方塊 32">
            <a:extLst>
              <a:ext uri="{FF2B5EF4-FFF2-40B4-BE49-F238E27FC236}">
                <a16:creationId xmlns:a16="http://schemas.microsoft.com/office/drawing/2014/main" id="{4B7419F0-E1E5-4E61-9239-B4D73D157C4C}"/>
              </a:ext>
            </a:extLst>
          </p:cNvPr>
          <p:cNvSpPr txBox="1"/>
          <p:nvPr/>
        </p:nvSpPr>
        <p:spPr>
          <a:xfrm>
            <a:off x="7909200" y="4076495"/>
            <a:ext cx="1304355" cy="311175"/>
          </a:xfrm>
          <a:prstGeom prst="rect">
            <a:avLst/>
          </a:prstGeom>
          <a:noFill/>
        </p:spPr>
        <p:txBody>
          <a:bodyPr wrap="square" rtlCol="0">
            <a:spAutoFit/>
          </a:bodyPr>
          <a:lstStyle/>
          <a:p>
            <a:pPr>
              <a:lnSpc>
                <a:spcPct val="110000"/>
              </a:lnSpc>
            </a:pP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DC 12V input</a:t>
            </a:r>
          </a:p>
        </p:txBody>
      </p:sp>
      <p:sp>
        <p:nvSpPr>
          <p:cNvPr id="34" name="文字方塊 33">
            <a:extLst>
              <a:ext uri="{FF2B5EF4-FFF2-40B4-BE49-F238E27FC236}">
                <a16:creationId xmlns:a16="http://schemas.microsoft.com/office/drawing/2014/main" id="{3224FDDA-1ACD-498B-A3E9-9BD3108A9AE8}"/>
              </a:ext>
            </a:extLst>
          </p:cNvPr>
          <p:cNvSpPr txBox="1"/>
          <p:nvPr/>
        </p:nvSpPr>
        <p:spPr>
          <a:xfrm>
            <a:off x="7909199" y="3480201"/>
            <a:ext cx="1058693" cy="310919"/>
          </a:xfrm>
          <a:prstGeom prst="rect">
            <a:avLst/>
          </a:prstGeom>
          <a:noFill/>
        </p:spPr>
        <p:txBody>
          <a:bodyPr wrap="square" rtlCol="0">
            <a:spAutoFit/>
          </a:bodyPr>
          <a:lstStyle/>
          <a:p>
            <a:pPr>
              <a:lnSpc>
                <a:spcPct val="110000"/>
              </a:lnSpc>
            </a:pP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USB 2.0</a:t>
            </a:r>
          </a:p>
        </p:txBody>
      </p:sp>
      <p:sp>
        <p:nvSpPr>
          <p:cNvPr id="35" name="文字方塊 34">
            <a:extLst>
              <a:ext uri="{FF2B5EF4-FFF2-40B4-BE49-F238E27FC236}">
                <a16:creationId xmlns:a16="http://schemas.microsoft.com/office/drawing/2014/main" id="{06AEF9F1-0AFD-4D94-A548-C4E2BDC44C2C}"/>
              </a:ext>
            </a:extLst>
          </p:cNvPr>
          <p:cNvSpPr txBox="1"/>
          <p:nvPr/>
        </p:nvSpPr>
        <p:spPr>
          <a:xfrm>
            <a:off x="7842399" y="2895503"/>
            <a:ext cx="1432891" cy="311175"/>
          </a:xfrm>
          <a:prstGeom prst="rect">
            <a:avLst/>
          </a:prstGeom>
          <a:noFill/>
        </p:spPr>
        <p:txBody>
          <a:bodyPr wrap="square" lIns="91440" tIns="45720" rIns="91440" bIns="45720" rtlCol="0" anchor="t">
            <a:spAutoFit/>
          </a:bodyPr>
          <a:lstStyle/>
          <a:p>
            <a:pPr>
              <a:lnSpc>
                <a:spcPct val="110000"/>
              </a:lnSpc>
            </a:pP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2.5 GbE</a:t>
            </a:r>
          </a:p>
        </p:txBody>
      </p:sp>
      <p:cxnSp>
        <p:nvCxnSpPr>
          <p:cNvPr id="36" name="接點: 肘形 29">
            <a:extLst>
              <a:ext uri="{FF2B5EF4-FFF2-40B4-BE49-F238E27FC236}">
                <a16:creationId xmlns:a16="http://schemas.microsoft.com/office/drawing/2014/main" id="{952D0365-833F-445B-8139-86734A08BAB1}"/>
              </a:ext>
            </a:extLst>
          </p:cNvPr>
          <p:cNvCxnSpPr>
            <a:cxnSpLocks/>
          </p:cNvCxnSpPr>
          <p:nvPr/>
        </p:nvCxnSpPr>
        <p:spPr>
          <a:xfrm flipH="1">
            <a:off x="7520176" y="3051091"/>
            <a:ext cx="389024" cy="0"/>
          </a:xfrm>
          <a:prstGeom prst="straightConnector1">
            <a:avLst/>
          </a:prstGeom>
          <a:noFill/>
          <a:ln w="19050" cap="flat" cmpd="sng">
            <a:solidFill>
              <a:srgbClr val="EE6D2B"/>
            </a:solidFill>
            <a:prstDash val="solid"/>
            <a:round/>
            <a:headEnd type="none" w="sm" len="sm"/>
            <a:tailEnd type="oval" w="sm" len="sm"/>
          </a:ln>
          <a:effectLst/>
        </p:spPr>
      </p:cxnSp>
      <p:cxnSp>
        <p:nvCxnSpPr>
          <p:cNvPr id="38" name="接點: 肘形 29">
            <a:extLst>
              <a:ext uri="{FF2B5EF4-FFF2-40B4-BE49-F238E27FC236}">
                <a16:creationId xmlns:a16="http://schemas.microsoft.com/office/drawing/2014/main" id="{E6B0CF0D-1252-4B9E-A81F-196FA6116FAC}"/>
              </a:ext>
            </a:extLst>
          </p:cNvPr>
          <p:cNvCxnSpPr>
            <a:cxnSpLocks/>
          </p:cNvCxnSpPr>
          <p:nvPr/>
        </p:nvCxnSpPr>
        <p:spPr>
          <a:xfrm flipH="1">
            <a:off x="7519597" y="3276251"/>
            <a:ext cx="389024" cy="0"/>
          </a:xfrm>
          <a:prstGeom prst="straightConnector1">
            <a:avLst/>
          </a:prstGeom>
          <a:noFill/>
          <a:ln w="19050" cap="flat" cmpd="sng">
            <a:solidFill>
              <a:srgbClr val="EE6D2B"/>
            </a:solidFill>
            <a:prstDash val="solid"/>
            <a:round/>
            <a:headEnd type="none" w="sm" len="sm"/>
            <a:tailEnd type="oval" w="sm" len="sm"/>
          </a:ln>
          <a:effectLst/>
        </p:spPr>
      </p:cxnSp>
      <p:cxnSp>
        <p:nvCxnSpPr>
          <p:cNvPr id="19" name="直線接點 18">
            <a:extLst>
              <a:ext uri="{FF2B5EF4-FFF2-40B4-BE49-F238E27FC236}">
                <a16:creationId xmlns:a16="http://schemas.microsoft.com/office/drawing/2014/main" id="{8643093D-A638-4AE1-9869-C1EA92566A78}"/>
              </a:ext>
            </a:extLst>
          </p:cNvPr>
          <p:cNvCxnSpPr>
            <a:cxnSpLocks/>
          </p:cNvCxnSpPr>
          <p:nvPr/>
        </p:nvCxnSpPr>
        <p:spPr>
          <a:xfrm>
            <a:off x="3827310" y="1781322"/>
            <a:ext cx="878040" cy="330313"/>
          </a:xfrm>
          <a:prstGeom prst="line">
            <a:avLst/>
          </a:prstGeom>
          <a:ln w="635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766279FB-8094-4F09-8CB2-4844E5801947}"/>
              </a:ext>
            </a:extLst>
          </p:cNvPr>
          <p:cNvCxnSpPr>
            <a:cxnSpLocks/>
          </p:cNvCxnSpPr>
          <p:nvPr/>
        </p:nvCxnSpPr>
        <p:spPr>
          <a:xfrm flipV="1">
            <a:off x="1605001" y="1777714"/>
            <a:ext cx="2149558" cy="76136"/>
          </a:xfrm>
          <a:prstGeom prst="line">
            <a:avLst/>
          </a:prstGeom>
          <a:ln w="635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052E95AA-D19C-461D-96A3-A0D1DD400A54}"/>
              </a:ext>
            </a:extLst>
          </p:cNvPr>
          <p:cNvCxnSpPr>
            <a:cxnSpLocks/>
          </p:cNvCxnSpPr>
          <p:nvPr/>
        </p:nvCxnSpPr>
        <p:spPr>
          <a:xfrm>
            <a:off x="4784711" y="2201196"/>
            <a:ext cx="6160" cy="2215229"/>
          </a:xfrm>
          <a:prstGeom prst="line">
            <a:avLst/>
          </a:prstGeom>
          <a:ln w="635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7F8D6BB0-34F9-40F4-ABB5-58AFB632A3DA}"/>
              </a:ext>
            </a:extLst>
          </p:cNvPr>
          <p:cNvSpPr txBox="1"/>
          <p:nvPr/>
        </p:nvSpPr>
        <p:spPr>
          <a:xfrm>
            <a:off x="2255739" y="1496051"/>
            <a:ext cx="932100" cy="307777"/>
          </a:xfrm>
          <a:prstGeom prst="rect">
            <a:avLst/>
          </a:prstGeom>
          <a:noFill/>
        </p:spPr>
        <p:txBody>
          <a:bodyPr wrap="square" lIns="91440" tIns="45720" rIns="91440" bIns="45720" rtlCol="0" anchor="t">
            <a:spAutoFit/>
          </a:bodyPr>
          <a:lstStyle/>
          <a:p>
            <a:pPr algn="ct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90.18mm</a:t>
            </a:r>
          </a:p>
        </p:txBody>
      </p:sp>
      <p:sp>
        <p:nvSpPr>
          <p:cNvPr id="23" name="文字方塊 22">
            <a:extLst>
              <a:ext uri="{FF2B5EF4-FFF2-40B4-BE49-F238E27FC236}">
                <a16:creationId xmlns:a16="http://schemas.microsoft.com/office/drawing/2014/main" id="{8CDA7CBF-3E5D-4335-95CD-ABD675DBBD0A}"/>
              </a:ext>
            </a:extLst>
          </p:cNvPr>
          <p:cNvSpPr txBox="1"/>
          <p:nvPr/>
        </p:nvSpPr>
        <p:spPr>
          <a:xfrm rot="1238426">
            <a:off x="3811055" y="1627434"/>
            <a:ext cx="1057026" cy="307777"/>
          </a:xfrm>
          <a:prstGeom prst="rect">
            <a:avLst/>
          </a:prstGeom>
          <a:noFill/>
        </p:spPr>
        <p:txBody>
          <a:bodyPr wrap="square" lIns="91440" tIns="45720" rIns="91440" bIns="45720" rtlCol="0" anchor="t">
            <a:spAutoFit/>
          </a:bodyPr>
          <a:lstStyle/>
          <a:p>
            <a:pPr algn="ct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156.26mm</a:t>
            </a:r>
          </a:p>
        </p:txBody>
      </p:sp>
      <p:sp>
        <p:nvSpPr>
          <p:cNvPr id="24" name="文字方塊 23">
            <a:extLst>
              <a:ext uri="{FF2B5EF4-FFF2-40B4-BE49-F238E27FC236}">
                <a16:creationId xmlns:a16="http://schemas.microsoft.com/office/drawing/2014/main" id="{219661D5-E693-4C59-8035-CED8681C4407}"/>
              </a:ext>
            </a:extLst>
          </p:cNvPr>
          <p:cNvSpPr txBox="1"/>
          <p:nvPr/>
        </p:nvSpPr>
        <p:spPr>
          <a:xfrm rot="5400000">
            <a:off x="4399291" y="3167813"/>
            <a:ext cx="1076915" cy="307777"/>
          </a:xfrm>
          <a:prstGeom prst="rect">
            <a:avLst/>
          </a:prstGeom>
          <a:noFill/>
        </p:spPr>
        <p:txBody>
          <a:bodyPr wrap="square" lIns="91440" tIns="45720" rIns="91440" bIns="45720" rtlCol="0" anchor="t">
            <a:spAutoFit/>
          </a:bodyPr>
          <a:lstStyle/>
          <a:p>
            <a:pPr algn="ct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188.64mm</a:t>
            </a:r>
          </a:p>
        </p:txBody>
      </p:sp>
      <p:pic>
        <p:nvPicPr>
          <p:cNvPr id="51" name="圖形 50" hidden="1">
            <a:extLst>
              <a:ext uri="{FF2B5EF4-FFF2-40B4-BE49-F238E27FC236}">
                <a16:creationId xmlns:a16="http://schemas.microsoft.com/office/drawing/2014/main" id="{EA4E4782-745D-4174-AA70-0CB5C8D504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3355" y="1415977"/>
            <a:ext cx="1285875" cy="1743075"/>
          </a:xfrm>
          <a:prstGeom prst="rect">
            <a:avLst/>
          </a:prstGeom>
        </p:spPr>
      </p:pic>
      <p:sp>
        <p:nvSpPr>
          <p:cNvPr id="58" name="文字方塊 57">
            <a:extLst>
              <a:ext uri="{FF2B5EF4-FFF2-40B4-BE49-F238E27FC236}">
                <a16:creationId xmlns:a16="http://schemas.microsoft.com/office/drawing/2014/main" id="{58DB31D3-5516-42ED-B26F-07E020AC4054}"/>
              </a:ext>
            </a:extLst>
          </p:cNvPr>
          <p:cNvSpPr txBox="1"/>
          <p:nvPr/>
        </p:nvSpPr>
        <p:spPr>
          <a:xfrm>
            <a:off x="0" y="3603355"/>
            <a:ext cx="1605001" cy="307777"/>
          </a:xfrm>
          <a:prstGeom prst="rect">
            <a:avLst/>
          </a:prstGeom>
          <a:noFill/>
        </p:spPr>
        <p:txBody>
          <a:bodyPr wrap="square" lIns="91440" tIns="45720" rIns="91440" bIns="45720" rtlCol="0" anchor="t">
            <a:spAutoFit/>
          </a:bodyPr>
          <a:lstStyle/>
          <a:p>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USB copy button</a:t>
            </a:r>
          </a:p>
        </p:txBody>
      </p:sp>
      <p:cxnSp>
        <p:nvCxnSpPr>
          <p:cNvPr id="59" name="接點: 肘形 29">
            <a:extLst>
              <a:ext uri="{FF2B5EF4-FFF2-40B4-BE49-F238E27FC236}">
                <a16:creationId xmlns:a16="http://schemas.microsoft.com/office/drawing/2014/main" id="{B67807FD-29E6-43BD-8851-24E3B658D83D}"/>
              </a:ext>
            </a:extLst>
          </p:cNvPr>
          <p:cNvCxnSpPr>
            <a:cxnSpLocks/>
          </p:cNvCxnSpPr>
          <p:nvPr/>
        </p:nvCxnSpPr>
        <p:spPr>
          <a:xfrm>
            <a:off x="1452694" y="3773544"/>
            <a:ext cx="236923" cy="0"/>
          </a:xfrm>
          <a:prstGeom prst="straightConnector1">
            <a:avLst/>
          </a:prstGeom>
          <a:noFill/>
          <a:ln w="19050" cap="flat" cmpd="sng">
            <a:solidFill>
              <a:srgbClr val="EE6D2B"/>
            </a:solidFill>
            <a:prstDash val="solid"/>
            <a:round/>
            <a:headEnd type="none" w="sm" len="sm"/>
            <a:tailEnd type="oval" w="sm" len="sm"/>
          </a:ln>
          <a:effectLst/>
        </p:spPr>
      </p:cxnSp>
      <p:sp>
        <p:nvSpPr>
          <p:cNvPr id="60" name="文字方塊 59">
            <a:extLst>
              <a:ext uri="{FF2B5EF4-FFF2-40B4-BE49-F238E27FC236}">
                <a16:creationId xmlns:a16="http://schemas.microsoft.com/office/drawing/2014/main" id="{B8591B4F-0BE6-426F-85F4-D9958DB3322A}"/>
              </a:ext>
            </a:extLst>
          </p:cNvPr>
          <p:cNvSpPr txBox="1"/>
          <p:nvPr/>
        </p:nvSpPr>
        <p:spPr>
          <a:xfrm>
            <a:off x="-7900" y="3933866"/>
            <a:ext cx="1579055" cy="264688"/>
          </a:xfrm>
          <a:prstGeom prst="rect">
            <a:avLst/>
          </a:prstGeom>
          <a:noFill/>
        </p:spPr>
        <p:txBody>
          <a:bodyPr wrap="square" lIns="91440" tIns="45720" rIns="91440" bIns="45720" rtlCol="0" anchor="t">
            <a:spAutoFit/>
          </a:bodyPr>
          <a:lstStyle/>
          <a:p>
            <a:pPr>
              <a:lnSpc>
                <a:spcPct val="80000"/>
              </a:lnSpc>
            </a:pP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USB 3.2 Gen 1 </a:t>
            </a:r>
            <a:endParaRPr lang="en-US"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61" name="接點: 肘形 29">
            <a:extLst>
              <a:ext uri="{FF2B5EF4-FFF2-40B4-BE49-F238E27FC236}">
                <a16:creationId xmlns:a16="http://schemas.microsoft.com/office/drawing/2014/main" id="{8012C63A-AF70-4FAA-BF9D-45E23362AEF3}"/>
              </a:ext>
            </a:extLst>
          </p:cNvPr>
          <p:cNvCxnSpPr>
            <a:cxnSpLocks/>
          </p:cNvCxnSpPr>
          <p:nvPr/>
        </p:nvCxnSpPr>
        <p:spPr>
          <a:xfrm>
            <a:off x="1320816" y="4090675"/>
            <a:ext cx="368799" cy="0"/>
          </a:xfrm>
          <a:prstGeom prst="straightConnector1">
            <a:avLst/>
          </a:prstGeom>
          <a:noFill/>
          <a:ln w="19050" cap="flat" cmpd="sng">
            <a:solidFill>
              <a:srgbClr val="EE6D2B"/>
            </a:solidFill>
            <a:prstDash val="solid"/>
            <a:round/>
            <a:headEnd type="none" w="sm" len="sm"/>
            <a:tailEnd type="oval" w="sm" len="sm"/>
          </a:ln>
          <a:effectLst/>
        </p:spPr>
      </p:cxnSp>
      <p:cxnSp>
        <p:nvCxnSpPr>
          <p:cNvPr id="71" name="接點: 肘形 29">
            <a:extLst>
              <a:ext uri="{FF2B5EF4-FFF2-40B4-BE49-F238E27FC236}">
                <a16:creationId xmlns:a16="http://schemas.microsoft.com/office/drawing/2014/main" id="{D2535C93-D61D-4778-A327-546F9E6D917B}"/>
              </a:ext>
            </a:extLst>
          </p:cNvPr>
          <p:cNvCxnSpPr>
            <a:cxnSpLocks/>
          </p:cNvCxnSpPr>
          <p:nvPr/>
        </p:nvCxnSpPr>
        <p:spPr>
          <a:xfrm flipV="1">
            <a:off x="1259615" y="2521572"/>
            <a:ext cx="395343" cy="146625"/>
          </a:xfrm>
          <a:prstGeom prst="bentConnector3">
            <a:avLst>
              <a:gd name="adj1" fmla="val 50000"/>
            </a:avLst>
          </a:prstGeom>
          <a:noFill/>
          <a:ln w="19050" cap="flat" cmpd="sng">
            <a:solidFill>
              <a:srgbClr val="EE6D2B"/>
            </a:solidFill>
            <a:prstDash val="solid"/>
            <a:round/>
            <a:headEnd type="none" w="sm" len="sm"/>
            <a:tailEnd type="oval" w="sm" len="sm"/>
          </a:ln>
          <a:effectLst/>
        </p:spPr>
      </p:cxnSp>
      <p:cxnSp>
        <p:nvCxnSpPr>
          <p:cNvPr id="41" name="接點: 肘形 29">
            <a:extLst>
              <a:ext uri="{FF2B5EF4-FFF2-40B4-BE49-F238E27FC236}">
                <a16:creationId xmlns:a16="http://schemas.microsoft.com/office/drawing/2014/main" id="{4C8B608E-080D-46DF-A3C9-6A87C876A8A0}"/>
              </a:ext>
            </a:extLst>
          </p:cNvPr>
          <p:cNvCxnSpPr>
            <a:cxnSpLocks/>
            <a:stCxn id="16" idx="1"/>
          </p:cNvCxnSpPr>
          <p:nvPr/>
        </p:nvCxnSpPr>
        <p:spPr>
          <a:xfrm rot="10800000" flipV="1">
            <a:off x="6450402" y="1369203"/>
            <a:ext cx="1437367" cy="1556225"/>
          </a:xfrm>
          <a:prstGeom prst="bentConnector2">
            <a:avLst/>
          </a:prstGeom>
          <a:noFill/>
          <a:ln w="19050" cap="flat" cmpd="sng">
            <a:solidFill>
              <a:srgbClr val="EE6D2B"/>
            </a:solidFill>
            <a:prstDash val="solid"/>
            <a:round/>
            <a:headEnd type="none" w="sm" len="sm"/>
            <a:tailEnd type="oval" w="sm" len="sm"/>
          </a:ln>
          <a:effectLst/>
        </p:spPr>
      </p:cxnSp>
      <p:cxnSp>
        <p:nvCxnSpPr>
          <p:cNvPr id="42" name="接點: 肘形 29">
            <a:extLst>
              <a:ext uri="{FF2B5EF4-FFF2-40B4-BE49-F238E27FC236}">
                <a16:creationId xmlns:a16="http://schemas.microsoft.com/office/drawing/2014/main" id="{B54DFE25-D7F0-411F-AE15-6055FD5B4F2E}"/>
              </a:ext>
            </a:extLst>
          </p:cNvPr>
          <p:cNvCxnSpPr>
            <a:cxnSpLocks/>
          </p:cNvCxnSpPr>
          <p:nvPr/>
        </p:nvCxnSpPr>
        <p:spPr>
          <a:xfrm rot="10800000">
            <a:off x="7599784" y="2065867"/>
            <a:ext cx="274700" cy="216554"/>
          </a:xfrm>
          <a:prstGeom prst="bentConnector3">
            <a:avLst>
              <a:gd name="adj1" fmla="val 50000"/>
            </a:avLst>
          </a:prstGeom>
          <a:noFill/>
          <a:ln w="19050" cap="flat" cmpd="sng">
            <a:solidFill>
              <a:srgbClr val="EE6D2B"/>
            </a:solidFill>
            <a:prstDash val="solid"/>
            <a:round/>
            <a:headEnd type="none" w="sm" len="sm"/>
            <a:tailEnd type="oval" w="sm" len="sm"/>
          </a:ln>
          <a:effectLst/>
        </p:spPr>
      </p:cxnSp>
      <p:sp>
        <p:nvSpPr>
          <p:cNvPr id="43" name="文字方塊 42">
            <a:extLst>
              <a:ext uri="{FF2B5EF4-FFF2-40B4-BE49-F238E27FC236}">
                <a16:creationId xmlns:a16="http://schemas.microsoft.com/office/drawing/2014/main" id="{7790D226-7849-4479-8A71-4F1100C3CEFD}"/>
              </a:ext>
            </a:extLst>
          </p:cNvPr>
          <p:cNvSpPr txBox="1"/>
          <p:nvPr/>
        </p:nvSpPr>
        <p:spPr>
          <a:xfrm>
            <a:off x="7839645" y="3123758"/>
            <a:ext cx="1304355" cy="311175"/>
          </a:xfrm>
          <a:prstGeom prst="rect">
            <a:avLst/>
          </a:prstGeom>
          <a:noFill/>
        </p:spPr>
        <p:txBody>
          <a:bodyPr wrap="square" lIns="91440" tIns="45720" rIns="91440" bIns="45720" rtlCol="0" anchor="t">
            <a:spAutoFit/>
          </a:bodyPr>
          <a:lstStyle/>
          <a:p>
            <a:pPr>
              <a:lnSpc>
                <a:spcPct val="110000"/>
              </a:lnSpc>
            </a:pP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1 GbE</a:t>
            </a:r>
          </a:p>
        </p:txBody>
      </p:sp>
      <p:cxnSp>
        <p:nvCxnSpPr>
          <p:cNvPr id="44" name="接點: 肘形 29">
            <a:extLst>
              <a:ext uri="{FF2B5EF4-FFF2-40B4-BE49-F238E27FC236}">
                <a16:creationId xmlns:a16="http://schemas.microsoft.com/office/drawing/2014/main" id="{B0359C26-CDAE-4E71-9C89-4040A0B5638E}"/>
              </a:ext>
            </a:extLst>
          </p:cNvPr>
          <p:cNvCxnSpPr>
            <a:cxnSpLocks/>
          </p:cNvCxnSpPr>
          <p:nvPr/>
        </p:nvCxnSpPr>
        <p:spPr>
          <a:xfrm flipH="1">
            <a:off x="7519596" y="3616953"/>
            <a:ext cx="389024" cy="0"/>
          </a:xfrm>
          <a:prstGeom prst="straightConnector1">
            <a:avLst/>
          </a:prstGeom>
          <a:noFill/>
          <a:ln w="19050" cap="flat" cmpd="sng">
            <a:solidFill>
              <a:srgbClr val="EE6D2B"/>
            </a:solidFill>
            <a:prstDash val="solid"/>
            <a:round/>
            <a:headEnd type="none" w="sm" len="sm"/>
            <a:tailEnd type="oval" w="sm" len="sm"/>
          </a:ln>
          <a:effectLst/>
        </p:spPr>
      </p:cxnSp>
      <p:cxnSp>
        <p:nvCxnSpPr>
          <p:cNvPr id="46" name="接點: 肘形 29">
            <a:extLst>
              <a:ext uri="{FF2B5EF4-FFF2-40B4-BE49-F238E27FC236}">
                <a16:creationId xmlns:a16="http://schemas.microsoft.com/office/drawing/2014/main" id="{D3D615E9-830C-4AC1-ACBB-64823578A18E}"/>
              </a:ext>
            </a:extLst>
          </p:cNvPr>
          <p:cNvCxnSpPr>
            <a:cxnSpLocks/>
          </p:cNvCxnSpPr>
          <p:nvPr/>
        </p:nvCxnSpPr>
        <p:spPr>
          <a:xfrm flipH="1" flipV="1">
            <a:off x="7542121" y="4035906"/>
            <a:ext cx="346650" cy="205481"/>
          </a:xfrm>
          <a:prstGeom prst="bentConnector3">
            <a:avLst>
              <a:gd name="adj1" fmla="val 50000"/>
            </a:avLst>
          </a:prstGeom>
          <a:noFill/>
          <a:ln w="19050" cap="flat" cmpd="sng">
            <a:solidFill>
              <a:srgbClr val="EE6D2B"/>
            </a:solidFill>
            <a:prstDash val="solid"/>
            <a:round/>
            <a:headEnd type="none" w="sm" len="sm"/>
            <a:tailEnd type="oval" w="sm" len="sm"/>
          </a:ln>
          <a:effectLst/>
        </p:spPr>
      </p:cxnSp>
    </p:spTree>
    <p:extLst>
      <p:ext uri="{BB962C8B-B14F-4D97-AF65-F5344CB8AC3E}">
        <p14:creationId xmlns:p14="http://schemas.microsoft.com/office/powerpoint/2010/main" val="1144551753"/>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6" name="矩形 5">
            <a:extLst>
              <a:ext uri="{FF2B5EF4-FFF2-40B4-BE49-F238E27FC236}">
                <a16:creationId xmlns:a16="http://schemas.microsoft.com/office/drawing/2014/main" id="{737067F7-E852-41E5-80E8-4D46116CEC07}"/>
              </a:ext>
            </a:extLst>
          </p:cNvPr>
          <p:cNvSpPr/>
          <p:nvPr/>
        </p:nvSpPr>
        <p:spPr>
          <a:xfrm rot="16200000">
            <a:off x="5269733" y="1009650"/>
            <a:ext cx="5799804"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aphicFrame>
        <p:nvGraphicFramePr>
          <p:cNvPr id="299" name="Google Shape;299;p19"/>
          <p:cNvGraphicFramePr/>
          <p:nvPr>
            <p:extLst>
              <p:ext uri="{D42A27DB-BD31-4B8C-83A1-F6EECF244321}">
                <p14:modId xmlns:p14="http://schemas.microsoft.com/office/powerpoint/2010/main" val="3846412149"/>
              </p:ext>
            </p:extLst>
          </p:nvPr>
        </p:nvGraphicFramePr>
        <p:xfrm>
          <a:off x="602998" y="1276150"/>
          <a:ext cx="8000312" cy="3601847"/>
        </p:xfrm>
        <a:graphic>
          <a:graphicData uri="http://schemas.openxmlformats.org/drawingml/2006/table">
            <a:tbl>
              <a:tblPr>
                <a:noFill/>
              </a:tblPr>
              <a:tblGrid>
                <a:gridCol w="2059046">
                  <a:extLst>
                    <a:ext uri="{9D8B030D-6E8A-4147-A177-3AD203B41FA5}">
                      <a16:colId xmlns:a16="http://schemas.microsoft.com/office/drawing/2014/main" val="20000"/>
                    </a:ext>
                  </a:extLst>
                </a:gridCol>
                <a:gridCol w="2970406">
                  <a:extLst>
                    <a:ext uri="{9D8B030D-6E8A-4147-A177-3AD203B41FA5}">
                      <a16:colId xmlns:a16="http://schemas.microsoft.com/office/drawing/2014/main" val="20002"/>
                    </a:ext>
                  </a:extLst>
                </a:gridCol>
                <a:gridCol w="2970860">
                  <a:extLst>
                    <a:ext uri="{9D8B030D-6E8A-4147-A177-3AD203B41FA5}">
                      <a16:colId xmlns:a16="http://schemas.microsoft.com/office/drawing/2014/main" val="2467241094"/>
                    </a:ext>
                  </a:extLst>
                </a:gridCol>
              </a:tblGrid>
              <a:tr h="342535">
                <a:tc>
                  <a:txBody>
                    <a:bodyPr/>
                    <a:lstStyle/>
                    <a:p>
                      <a:pPr marL="0" lvl="0" indent="0" algn="l" rtl="0">
                        <a:lnSpc>
                          <a:spcPct val="115000"/>
                        </a:lnSpc>
                        <a:spcBef>
                          <a:spcPts val="0"/>
                        </a:spcBef>
                        <a:spcAft>
                          <a:spcPts val="0"/>
                        </a:spcAft>
                        <a:buNone/>
                      </a:pPr>
                      <a:endParaRPr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725" marR="10725" marT="7150" marB="715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indent="0" algn="l">
                        <a:lnSpc>
                          <a:spcPct val="114999"/>
                        </a:lnSpc>
                        <a:spcBef>
                          <a:spcPts val="0"/>
                        </a:spcBef>
                        <a:spcAft>
                          <a:spcPts val="0"/>
                        </a:spcAft>
                        <a:buNone/>
                      </a:pPr>
                      <a:r>
                        <a:rPr lang="en" sz="1800" b="1"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rPr>
                        <a:t>TS-233</a:t>
                      </a:r>
                      <a:endParaRPr sz="3200"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0" indent="0" algn="l">
                        <a:lnSpc>
                          <a:spcPct val="114999"/>
                        </a:lnSpc>
                        <a:spcBef>
                          <a:spcPts val="0"/>
                        </a:spcBef>
                        <a:spcAft>
                          <a:spcPts val="0"/>
                        </a:spcAft>
                        <a:buNone/>
                      </a:pPr>
                      <a:r>
                        <a:rPr lang="en" sz="1800" b="1"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rPr>
                        <a:t>TS-433</a:t>
                      </a:r>
                      <a:endParaRPr sz="3200" i="0" u="none" strike="noStrike" noProof="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0">
                      <a:noFill/>
                    </a:lnL>
                    <a:lnR w="0">
                      <a:noFill/>
                    </a:lnR>
                    <a:lnT w="0">
                      <a:noFill/>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345820">
                <a:tc>
                  <a:txBody>
                    <a:bodyPr/>
                    <a:lstStyle/>
                    <a:p>
                      <a:pPr marL="0" lvl="0" indent="0" algn="l" rtl="0">
                        <a:lnSpc>
                          <a:spcPct val="115000"/>
                        </a:lnSpc>
                        <a:spcBef>
                          <a:spcPts val="0"/>
                        </a:spcBef>
                        <a:spcAft>
                          <a:spcPts val="0"/>
                        </a:spcAft>
                        <a:buNone/>
                      </a:pPr>
                      <a:r>
                        <a:rPr lang="en-US" altLang="zh-TW" sz="1000">
                          <a:solidFill>
                            <a:schemeClr val="bg1"/>
                          </a:solidFill>
                          <a:latin typeface="Arial" panose="020B0604020202020204" pitchFamily="34" charset="0"/>
                          <a:ea typeface="微軟正黑體" panose="020B0604030504040204" pitchFamily="34" charset="-120"/>
                          <a:sym typeface="Arial" panose="020B0604020202020204" pitchFamily="34" charset="0"/>
                        </a:rPr>
                        <a:t>CPU</a:t>
                      </a:r>
                      <a:endParaRPr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lvl="0" indent="0" algn="l" rtl="0">
                        <a:lnSpc>
                          <a:spcPct val="115000"/>
                        </a:lnSpc>
                        <a:spcBef>
                          <a:spcPts val="0"/>
                        </a:spcBef>
                        <a:spcAft>
                          <a:spcPts val="0"/>
                        </a:spcAft>
                        <a:buNone/>
                      </a:pPr>
                      <a:r>
                        <a:rPr lang="en-US" altLang="zh-TW" sz="1000">
                          <a:solidFill>
                            <a:schemeClr val="bg1"/>
                          </a:solidFill>
                          <a:latin typeface="Arial" panose="020B0604020202020204" pitchFamily="34" charset="0"/>
                          <a:ea typeface="微軟正黑體" panose="020B0604030504040204" pitchFamily="34" charset="-120"/>
                          <a:sym typeface="Arial" panose="020B0604020202020204" pitchFamily="34" charset="0"/>
                        </a:rPr>
                        <a:t>ARM</a:t>
                      </a:r>
                      <a:r>
                        <a:rPr lang="en" sz="1000">
                          <a:solidFill>
                            <a:schemeClr val="bg1"/>
                          </a:solidFill>
                          <a:latin typeface="Arial" panose="020B0604020202020204" pitchFamily="34" charset="0"/>
                          <a:ea typeface="微軟正黑體" panose="020B0604030504040204" pitchFamily="34" charset="-120"/>
                          <a:sym typeface="Arial" panose="020B0604020202020204" pitchFamily="34" charset="0"/>
                        </a:rPr>
                        <a:t> Quad-core Cortex-A55 up to 2.0GHz</a:t>
                      </a:r>
                      <a:endParaRPr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lvl="0" indent="0" algn="l" rtl="0">
                        <a:lnSpc>
                          <a:spcPct val="115000"/>
                        </a:lnSpc>
                        <a:spcBef>
                          <a:spcPts val="0"/>
                        </a:spcBef>
                        <a:spcAft>
                          <a:spcPts val="0"/>
                        </a:spcAft>
                        <a:buNone/>
                      </a:pPr>
                      <a:r>
                        <a:rPr lang="en-US" altLang="zh-TW" sz="1000">
                          <a:solidFill>
                            <a:schemeClr val="bg1"/>
                          </a:solidFill>
                          <a:latin typeface="Arial" panose="020B0604020202020204" pitchFamily="34" charset="0"/>
                          <a:ea typeface="微軟正黑體" panose="020B0604030504040204" pitchFamily="34" charset="-120"/>
                          <a:sym typeface="Arial" panose="020B0604020202020204" pitchFamily="34" charset="0"/>
                        </a:rPr>
                        <a:t>ARM</a:t>
                      </a:r>
                      <a:r>
                        <a:rPr lang="en" sz="1000">
                          <a:solidFill>
                            <a:schemeClr val="bg1"/>
                          </a:solidFill>
                          <a:latin typeface="Arial" panose="020B0604020202020204" pitchFamily="34" charset="0"/>
                          <a:ea typeface="微軟正黑體" panose="020B0604030504040204" pitchFamily="34" charset="-120"/>
                          <a:sym typeface="Arial" panose="020B0604020202020204" pitchFamily="34" charset="0"/>
                        </a:rPr>
                        <a:t> Quad-core Cortex-A55 up to 2.0GHz</a:t>
                      </a:r>
                      <a:endParaRPr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0">
                      <a:noFill/>
                    </a:lnL>
                    <a:lnR w="0">
                      <a:noFill/>
                    </a:lnR>
                    <a:lnT w="12700" cap="flat" cmpd="sng" algn="ctr">
                      <a:solidFill>
                        <a:schemeClr val="bg1"/>
                      </a:solidFill>
                      <a:prstDash val="solid"/>
                      <a:round/>
                      <a:headEnd type="none" w="med" len="med"/>
                      <a:tailEnd type="none" w="med" len="med"/>
                    </a:lnT>
                    <a:lnB w="0">
                      <a:noFill/>
                    </a:lnB>
                    <a:noFill/>
                  </a:tcPr>
                </a:tc>
                <a:extLst>
                  <a:ext uri="{0D108BD9-81ED-4DB2-BD59-A6C34878D82A}">
                    <a16:rowId xmlns:a16="http://schemas.microsoft.com/office/drawing/2014/main" val="10001"/>
                  </a:ext>
                </a:extLst>
              </a:tr>
              <a:tr h="240011">
                <a:tc>
                  <a:txBody>
                    <a:bodyPr/>
                    <a:lstStyle/>
                    <a:p>
                      <a:pPr marL="0" lvl="0" indent="0" algn="l" rtl="0">
                        <a:lnSpc>
                          <a:spcPct val="115000"/>
                        </a:lnSpc>
                        <a:spcBef>
                          <a:spcPts val="0"/>
                        </a:spcBef>
                        <a:spcAft>
                          <a:spcPts val="0"/>
                        </a:spcAft>
                        <a:buNone/>
                      </a:pPr>
                      <a:r>
                        <a:rPr lang="en-US" sz="1000">
                          <a:solidFill>
                            <a:schemeClr val="bg1"/>
                          </a:solidFill>
                          <a:latin typeface="Arial" panose="020B0604020202020204" pitchFamily="34" charset="0"/>
                          <a:ea typeface="微軟正黑體" panose="020B0604030504040204" pitchFamily="34" charset="-120"/>
                          <a:sym typeface="Arial" panose="020B0604020202020204" pitchFamily="34" charset="0"/>
                        </a:rPr>
                        <a:t>Memory</a:t>
                      </a:r>
                      <a:endParaRPr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marL="0" lvl="0" indent="0" algn="l" rtl="0">
                        <a:lnSpc>
                          <a:spcPct val="115000"/>
                        </a:lnSpc>
                        <a:spcBef>
                          <a:spcPts val="0"/>
                        </a:spcBef>
                        <a:spcAft>
                          <a:spcPts val="0"/>
                        </a:spcAft>
                        <a:buNone/>
                      </a:pPr>
                      <a:r>
                        <a:rPr lang="en" sz="1000">
                          <a:solidFill>
                            <a:schemeClr val="bg1"/>
                          </a:solidFill>
                          <a:latin typeface="Arial" panose="020B0604020202020204" pitchFamily="34" charset="0"/>
                          <a:ea typeface="微軟正黑體" panose="020B0604030504040204" pitchFamily="34" charset="-120"/>
                          <a:sym typeface="Arial" panose="020B0604020202020204" pitchFamily="34" charset="0"/>
                        </a:rPr>
                        <a:t>2GB </a:t>
                      </a:r>
                      <a:r>
                        <a:rPr lang="en" sz="1000" b="0" i="0" u="none" strike="noStrike" cap="none">
                          <a:solidFill>
                            <a:schemeClr val="bg1"/>
                          </a:solidFill>
                          <a:latin typeface="Arial" panose="020B0604020202020204" pitchFamily="34" charset="0"/>
                          <a:ea typeface="微軟正黑體" panose="020B0604030504040204" pitchFamily="34" charset="-120"/>
                          <a:cs typeface="+mn-cs"/>
                          <a:sym typeface="Arial" panose="020B0604020202020204" pitchFamily="34" charset="0"/>
                        </a:rPr>
                        <a:t>(</a:t>
                      </a:r>
                      <a:r>
                        <a:rPr lang="en-US" altLang="zh-TW" sz="1000" b="0" i="0" u="none" strike="noStrike" cap="none">
                          <a:solidFill>
                            <a:schemeClr val="bg1"/>
                          </a:solidFill>
                          <a:latin typeface="Arial" panose="020B0604020202020204" pitchFamily="34" charset="0"/>
                          <a:ea typeface="微軟正黑體" panose="020B0604030504040204" pitchFamily="34" charset="-120"/>
                          <a:cs typeface="+mn-cs"/>
                          <a:sym typeface="Arial"/>
                        </a:rPr>
                        <a:t>not expandable</a:t>
                      </a:r>
                      <a:r>
                        <a:rPr lang="en" sz="1000" b="0" i="0" u="none" strike="noStrike" cap="none">
                          <a:solidFill>
                            <a:schemeClr val="bg1"/>
                          </a:solidFill>
                          <a:latin typeface="Arial" panose="020B0604020202020204" pitchFamily="34" charset="0"/>
                          <a:ea typeface="微軟正黑體" panose="020B0604030504040204" pitchFamily="34" charset="-120"/>
                          <a:cs typeface="+mn-cs"/>
                          <a:sym typeface="Arial" panose="020B0604020202020204" pitchFamily="34" charset="0"/>
                        </a:rPr>
                        <a:t>)</a:t>
                      </a:r>
                      <a:endParaRPr sz="1000" b="0" i="0" u="none" strike="noStrike" cap="none">
                        <a:solidFill>
                          <a:schemeClr val="bg1"/>
                        </a:solidFill>
                        <a:latin typeface="Arial" panose="020B0604020202020204" pitchFamily="34" charset="0"/>
                        <a:ea typeface="微軟正黑體" panose="020B0604030504040204" pitchFamily="34" charset="-120"/>
                        <a:cs typeface="+mn-cs"/>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marL="0" lvl="0" indent="0" algn="l" rtl="0">
                        <a:lnSpc>
                          <a:spcPct val="114999"/>
                        </a:lnSpc>
                        <a:spcBef>
                          <a:spcPts val="0"/>
                        </a:spcBef>
                        <a:spcAft>
                          <a:spcPts val="0"/>
                        </a:spcAft>
                        <a:buNone/>
                      </a:pPr>
                      <a:r>
                        <a:rPr lang="en" sz="1000" dirty="0">
                          <a:solidFill>
                            <a:srgbClr val="97FFFE"/>
                          </a:solidFill>
                          <a:latin typeface="Arial" panose="020B0604020202020204" pitchFamily="34" charset="0"/>
                          <a:ea typeface="微軟正黑體" panose="020B0604030504040204" pitchFamily="34" charset="-120"/>
                          <a:sym typeface="Arial" panose="020B0604020202020204" pitchFamily="34" charset="0"/>
                        </a:rPr>
                        <a:t>4GB</a:t>
                      </a: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000" b="0" i="0" u="none" strike="noStrike" cap="none" dirty="0">
                          <a:solidFill>
                            <a:schemeClr val="bg1"/>
                          </a:solidFill>
                          <a:latin typeface="Arial" panose="020B0604020202020204" pitchFamily="34" charset="0"/>
                          <a:ea typeface="微軟正黑體" panose="020B0604030504040204" pitchFamily="34" charset="-120"/>
                          <a:cs typeface="+mn-cs"/>
                          <a:sym typeface="Arial"/>
                        </a:rPr>
                        <a:t>not expandable</a:t>
                      </a: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lang="zh-TW" alt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4" marT="7149" marB="7149" anchor="ctr">
                    <a:lnL w="0">
                      <a:noFill/>
                    </a:lnL>
                    <a:lnR w="0">
                      <a:noFill/>
                    </a:lnR>
                    <a:lnT w="0">
                      <a:noFill/>
                    </a:lnT>
                    <a:lnB w="0">
                      <a:noFill/>
                    </a:lnB>
                    <a:solidFill>
                      <a:srgbClr val="FFFFFF">
                        <a:alpha val="10196"/>
                      </a:srgbClr>
                    </a:solidFill>
                  </a:tcPr>
                </a:tc>
                <a:extLst>
                  <a:ext uri="{0D108BD9-81ED-4DB2-BD59-A6C34878D82A}">
                    <a16:rowId xmlns:a16="http://schemas.microsoft.com/office/drawing/2014/main" val="10002"/>
                  </a:ext>
                </a:extLst>
              </a:tr>
              <a:tr h="267939">
                <a:tc>
                  <a:txBody>
                    <a:bodyPr/>
                    <a:lstStyle/>
                    <a:p>
                      <a:pPr marL="0" lvl="0" indent="0" algn="l" rtl="0">
                        <a:lnSpc>
                          <a:spcPct val="115000"/>
                        </a:lnSpc>
                        <a:spcBef>
                          <a:spcPts val="0"/>
                        </a:spcBef>
                        <a:spcAft>
                          <a:spcPts val="0"/>
                        </a:spcAft>
                        <a:buNone/>
                      </a:pPr>
                      <a:r>
                        <a:rPr lang="en-US" sz="1000">
                          <a:solidFill>
                            <a:schemeClr val="bg1"/>
                          </a:solidFill>
                          <a:latin typeface="Arial" panose="020B0604020202020204" pitchFamily="34" charset="0"/>
                          <a:ea typeface="微軟正黑體" panose="020B0604030504040204" pitchFamily="34" charset="-120"/>
                          <a:sym typeface="Arial" panose="020B0604020202020204" pitchFamily="34" charset="0"/>
                        </a:rPr>
                        <a:t>Disk</a:t>
                      </a:r>
                      <a:endParaRPr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lvl="0" indent="0" algn="l" rtl="0">
                        <a:lnSpc>
                          <a:spcPct val="115000"/>
                        </a:lnSpc>
                        <a:spcBef>
                          <a:spcPts val="0"/>
                        </a:spcBef>
                        <a:spcAft>
                          <a:spcPts val="0"/>
                        </a:spcAft>
                        <a:buNone/>
                      </a:pPr>
                      <a:r>
                        <a:rPr lang="en" sz="1000">
                          <a:solidFill>
                            <a:schemeClr val="bg1"/>
                          </a:solidFill>
                          <a:latin typeface="Arial" panose="020B0604020202020204" pitchFamily="34" charset="0"/>
                          <a:ea typeface="微軟正黑體" panose="020B0604030504040204" pitchFamily="34" charset="-120"/>
                          <a:sym typeface="Arial" panose="020B0604020202020204" pitchFamily="34" charset="0"/>
                        </a:rPr>
                        <a:t>2 x 2.5” / 3.5” SATA</a:t>
                      </a:r>
                      <a:endParaRPr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lvl="0" indent="0" algn="l" rtl="0">
                        <a:lnSpc>
                          <a:spcPct val="114999"/>
                        </a:lnSpc>
                        <a:spcBef>
                          <a:spcPts val="0"/>
                        </a:spcBef>
                        <a:spcAft>
                          <a:spcPts val="0"/>
                        </a:spcAft>
                        <a:buNone/>
                      </a:pPr>
                      <a:r>
                        <a:rPr lang="en" sz="1000" dirty="0">
                          <a:solidFill>
                            <a:srgbClr val="97FFFE"/>
                          </a:solidFill>
                          <a:latin typeface="Arial" panose="020B0604020202020204" pitchFamily="34" charset="0"/>
                          <a:ea typeface="微軟正黑體" panose="020B0604030504040204" pitchFamily="34" charset="-120"/>
                          <a:sym typeface="Arial" panose="020B0604020202020204" pitchFamily="34" charset="0"/>
                        </a:rPr>
                        <a:t>4 x 2.5” / 3.5” SATA</a:t>
                      </a:r>
                      <a:endParaRPr lang="zh-TW" altLang="en-US" sz="1000" dirty="0">
                        <a:solidFill>
                          <a:srgbClr val="97FFFE"/>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4" marT="7149" marB="7149" anchor="ctr">
                    <a:lnL w="0">
                      <a:noFill/>
                    </a:lnL>
                    <a:lnR w="0">
                      <a:noFill/>
                    </a:lnR>
                    <a:lnT w="0">
                      <a:noFill/>
                    </a:lnT>
                    <a:lnB w="0">
                      <a:noFill/>
                    </a:lnB>
                    <a:noFill/>
                  </a:tcPr>
                </a:tc>
                <a:extLst>
                  <a:ext uri="{0D108BD9-81ED-4DB2-BD59-A6C34878D82A}">
                    <a16:rowId xmlns:a16="http://schemas.microsoft.com/office/drawing/2014/main" val="10003"/>
                  </a:ext>
                </a:extLst>
              </a:tr>
              <a:tr h="240011">
                <a:tc>
                  <a:txBody>
                    <a:bodyPr/>
                    <a:lstStyle/>
                    <a:p>
                      <a:pPr marL="0" lvl="0" indent="0" algn="l" rtl="0">
                        <a:lnSpc>
                          <a:spcPct val="115000"/>
                        </a:lnSpc>
                        <a:spcBef>
                          <a:spcPts val="0"/>
                        </a:spcBef>
                        <a:spcAft>
                          <a:spcPts val="0"/>
                        </a:spcAft>
                        <a:buNone/>
                      </a:pPr>
                      <a:r>
                        <a:rPr lang="en-US" altLang="zh-TW" sz="1000">
                          <a:solidFill>
                            <a:schemeClr val="bg1"/>
                          </a:solidFill>
                          <a:latin typeface="Arial" panose="020B0604020202020204" pitchFamily="34" charset="0"/>
                          <a:ea typeface="微軟正黑體" panose="020B0604030504040204" pitchFamily="34" charset="-120"/>
                          <a:sym typeface="Arial" panose="020B0604020202020204" pitchFamily="34" charset="0"/>
                        </a:rPr>
                        <a:t>Disk Interface</a:t>
                      </a:r>
                      <a:endParaRPr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marL="0" lvl="0" indent="0" algn="l" rtl="0">
                        <a:lnSpc>
                          <a:spcPct val="115000"/>
                        </a:lnSpc>
                        <a:spcBef>
                          <a:spcPts val="0"/>
                        </a:spcBef>
                        <a:spcAft>
                          <a:spcPts val="0"/>
                        </a:spcAft>
                        <a:buNone/>
                      </a:pPr>
                      <a:r>
                        <a:rPr lang="en" sz="1000">
                          <a:solidFill>
                            <a:schemeClr val="bg1"/>
                          </a:solidFill>
                          <a:latin typeface="Arial" panose="020B0604020202020204" pitchFamily="34" charset="0"/>
                          <a:ea typeface="微軟正黑體" panose="020B0604030504040204" pitchFamily="34" charset="-120"/>
                          <a:sym typeface="Arial" panose="020B0604020202020204" pitchFamily="34" charset="0"/>
                        </a:rPr>
                        <a:t>SATA 6Gb/s</a:t>
                      </a:r>
                      <a:endParaRPr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marL="0" lvl="0" indent="0" algn="l" rtl="0">
                        <a:lnSpc>
                          <a:spcPct val="114999"/>
                        </a:lnSpc>
                        <a:spcBef>
                          <a:spcPts val="0"/>
                        </a:spcBef>
                        <a:spcAft>
                          <a:spcPts val="0"/>
                        </a:spcAft>
                        <a:buNone/>
                      </a:pPr>
                      <a:r>
                        <a:rPr lang="en" sz="1000">
                          <a:solidFill>
                            <a:schemeClr val="bg1"/>
                          </a:solidFill>
                          <a:latin typeface="Arial" panose="020B0604020202020204" pitchFamily="34" charset="0"/>
                          <a:ea typeface="微軟正黑體" panose="020B0604030504040204" pitchFamily="34" charset="-120"/>
                          <a:sym typeface="Arial" panose="020B0604020202020204" pitchFamily="34" charset="0"/>
                        </a:rPr>
                        <a:t>SATA 6Gb/s</a:t>
                      </a:r>
                      <a:endParaRPr lang="zh-TW" altLang="en-US"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4" marT="7149" marB="7149" anchor="ctr">
                    <a:lnL w="0">
                      <a:noFill/>
                    </a:lnL>
                    <a:lnR w="0">
                      <a:noFill/>
                    </a:lnR>
                    <a:lnT w="0">
                      <a:noFill/>
                    </a:lnT>
                    <a:lnB w="0">
                      <a:noFill/>
                    </a:lnB>
                    <a:solidFill>
                      <a:srgbClr val="FFFFFF">
                        <a:alpha val="10196"/>
                      </a:srgbClr>
                    </a:solidFill>
                  </a:tcPr>
                </a:tc>
                <a:extLst>
                  <a:ext uri="{0D108BD9-81ED-4DB2-BD59-A6C34878D82A}">
                    <a16:rowId xmlns:a16="http://schemas.microsoft.com/office/drawing/2014/main" val="10004"/>
                  </a:ext>
                </a:extLst>
              </a:tr>
              <a:tr h="240011">
                <a:tc>
                  <a:txBody>
                    <a:bodyPr/>
                    <a:lstStyle/>
                    <a:p>
                      <a:pPr marL="0" lvl="0" indent="0" algn="l" rtl="0">
                        <a:lnSpc>
                          <a:spcPct val="115000"/>
                        </a:lnSpc>
                        <a:spcBef>
                          <a:spcPts val="0"/>
                        </a:spcBef>
                        <a:spcAft>
                          <a:spcPts val="0"/>
                        </a:spcAft>
                        <a:buNone/>
                      </a:pPr>
                      <a:r>
                        <a:rPr lang="en-US" sz="1000">
                          <a:solidFill>
                            <a:schemeClr val="bg1"/>
                          </a:solidFill>
                          <a:latin typeface="Arial" panose="020B0604020202020204" pitchFamily="34" charset="0"/>
                          <a:ea typeface="微軟正黑體" panose="020B0604030504040204" pitchFamily="34" charset="-120"/>
                          <a:sym typeface="Arial" panose="020B0604020202020204" pitchFamily="34" charset="0"/>
                        </a:rPr>
                        <a:t>Ethernet</a:t>
                      </a:r>
                      <a:endParaRPr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lvl="0" indent="0" algn="l">
                        <a:lnSpc>
                          <a:spcPct val="114999"/>
                        </a:lnSpc>
                        <a:spcBef>
                          <a:spcPts val="0"/>
                        </a:spcBef>
                        <a:spcAft>
                          <a:spcPts val="0"/>
                        </a:spcAft>
                        <a:buNone/>
                      </a:pPr>
                      <a:r>
                        <a:rPr lang="en" sz="1000" b="0" i="0" u="none" strike="noStrike" cap="none" noProof="0">
                          <a:solidFill>
                            <a:schemeClr val="bg1"/>
                          </a:solidFill>
                          <a:latin typeface="Arial" panose="020B0604020202020204" pitchFamily="34" charset="0"/>
                          <a:ea typeface="微軟正黑體" panose="020B0604030504040204" pitchFamily="34" charset="-120"/>
                          <a:sym typeface="Arial" panose="020B0604020202020204" pitchFamily="34" charset="0"/>
                        </a:rPr>
                        <a:t>1 x 1GbE</a:t>
                      </a:r>
                      <a:endParaRPr>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lvl="0" indent="0" algn="l">
                        <a:lnSpc>
                          <a:spcPct val="114999"/>
                        </a:lnSpc>
                        <a:spcBef>
                          <a:spcPts val="0"/>
                        </a:spcBef>
                        <a:spcAft>
                          <a:spcPts val="0"/>
                        </a:spcAft>
                        <a:buNone/>
                      </a:pPr>
                      <a:r>
                        <a:rPr lang="en" sz="1000" b="0" i="0" u="none" strike="noStrike" cap="none" noProof="0" dirty="0">
                          <a:solidFill>
                            <a:srgbClr val="97FFFE"/>
                          </a:solidFill>
                          <a:latin typeface="Arial" panose="020B0604020202020204" pitchFamily="34" charset="0"/>
                          <a:ea typeface="微軟正黑體" panose="020B0604030504040204" pitchFamily="34" charset="-120"/>
                          <a:sym typeface="Arial" panose="020B0604020202020204" pitchFamily="34" charset="0"/>
                        </a:rPr>
                        <a:t>1 x 2.5 GbE</a:t>
                      </a:r>
                      <a:r>
                        <a:rPr lang="en" sz="1000" b="0" i="0" u="none" strike="noStrike" cap="none" noProof="0" dirty="0">
                          <a:solidFill>
                            <a:schemeClr val="bg1"/>
                          </a:solidFill>
                          <a:latin typeface="Arial" panose="020B0604020202020204" pitchFamily="34" charset="0"/>
                          <a:ea typeface="微軟正黑體" panose="020B0604030504040204" pitchFamily="34" charset="-120"/>
                          <a:sym typeface="Arial" panose="020B0604020202020204" pitchFamily="34" charset="0"/>
                        </a:rPr>
                        <a:t>, 1 x 1GbE</a:t>
                      </a:r>
                      <a:endPar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4" marT="7149" marB="7149" anchor="ctr">
                    <a:lnL w="0">
                      <a:noFill/>
                    </a:lnL>
                    <a:lnR w="0">
                      <a:noFill/>
                    </a:lnR>
                    <a:lnT w="0">
                      <a:noFill/>
                    </a:lnT>
                    <a:lnB w="0">
                      <a:noFill/>
                    </a:lnB>
                    <a:noFill/>
                  </a:tcPr>
                </a:tc>
                <a:extLst>
                  <a:ext uri="{0D108BD9-81ED-4DB2-BD59-A6C34878D82A}">
                    <a16:rowId xmlns:a16="http://schemas.microsoft.com/office/drawing/2014/main" val="10005"/>
                  </a:ext>
                </a:extLst>
              </a:tr>
              <a:tr h="463794">
                <a:tc>
                  <a:txBody>
                    <a:bodyPr/>
                    <a:lstStyle/>
                    <a:p>
                      <a:pPr marL="0" lvl="0" indent="0" algn="l" rtl="0">
                        <a:lnSpc>
                          <a:spcPct val="115000"/>
                        </a:lnSpc>
                        <a:spcBef>
                          <a:spcPts val="0"/>
                        </a:spcBef>
                        <a:spcAft>
                          <a:spcPts val="0"/>
                        </a:spcAft>
                        <a:buNone/>
                      </a:pPr>
                      <a:r>
                        <a:rPr lang="en" sz="1000">
                          <a:solidFill>
                            <a:schemeClr val="bg1"/>
                          </a:solidFill>
                          <a:latin typeface="Arial" panose="020B0604020202020204" pitchFamily="34" charset="0"/>
                          <a:ea typeface="微軟正黑體" panose="020B0604030504040204" pitchFamily="34" charset="-120"/>
                          <a:sym typeface="Arial" panose="020B0604020202020204" pitchFamily="34" charset="0"/>
                        </a:rPr>
                        <a:t>USB</a:t>
                      </a:r>
                      <a:r>
                        <a:rPr lang="zh-TW" altLang="en-US" sz="10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000">
                          <a:solidFill>
                            <a:schemeClr val="bg1"/>
                          </a:solidFill>
                          <a:latin typeface="Arial" panose="020B0604020202020204" pitchFamily="34" charset="0"/>
                          <a:ea typeface="微軟正黑體" panose="020B0604030504040204" pitchFamily="34" charset="-120"/>
                          <a:sym typeface="Arial" panose="020B0604020202020204" pitchFamily="34" charset="0"/>
                        </a:rPr>
                        <a:t>Port</a:t>
                      </a:r>
                      <a:endParaRPr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marL="0" lvl="0" indent="0" algn="l" rtl="0">
                        <a:lnSpc>
                          <a:spcPct val="115000"/>
                        </a:lnSpc>
                        <a:spcBef>
                          <a:spcPts val="0"/>
                        </a:spcBef>
                        <a:spcAft>
                          <a:spcPts val="0"/>
                        </a:spcAft>
                        <a:buNone/>
                      </a:pPr>
                      <a:r>
                        <a:rPr lang="en" sz="1000">
                          <a:solidFill>
                            <a:schemeClr val="bg1"/>
                          </a:solidFill>
                          <a:latin typeface="Arial" panose="020B0604020202020204" pitchFamily="34" charset="0"/>
                          <a:ea typeface="微軟正黑體" panose="020B0604030504040204" pitchFamily="34" charset="-120"/>
                          <a:sym typeface="Arial" panose="020B0604020202020204" pitchFamily="34" charset="0"/>
                        </a:rPr>
                        <a:t>1 x USB 3.2 Gen1 Type-A (</a:t>
                      </a:r>
                      <a:r>
                        <a:rPr lang="en-US" sz="1000">
                          <a:solidFill>
                            <a:schemeClr val="bg1"/>
                          </a:solidFill>
                          <a:latin typeface="Arial" panose="020B0604020202020204" pitchFamily="34" charset="0"/>
                          <a:ea typeface="微軟正黑體" panose="020B0604030504040204" pitchFamily="34" charset="-120"/>
                          <a:sym typeface="Arial" panose="020B0604020202020204" pitchFamily="34" charset="0"/>
                        </a:rPr>
                        <a:t>front</a:t>
                      </a:r>
                      <a:r>
                        <a:rPr lang="en" sz="100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0" lvl="0" indent="0" algn="l" rtl="0">
                        <a:lnSpc>
                          <a:spcPct val="115000"/>
                        </a:lnSpc>
                        <a:spcBef>
                          <a:spcPts val="0"/>
                        </a:spcBef>
                        <a:spcAft>
                          <a:spcPts val="0"/>
                        </a:spcAft>
                        <a:buNone/>
                      </a:pPr>
                      <a:r>
                        <a:rPr lang="en" sz="1000">
                          <a:solidFill>
                            <a:schemeClr val="bg1"/>
                          </a:solidFill>
                          <a:latin typeface="Arial" panose="020B0604020202020204" pitchFamily="34" charset="0"/>
                          <a:ea typeface="微軟正黑體" panose="020B0604030504040204" pitchFamily="34" charset="-120"/>
                          <a:sym typeface="Arial" panose="020B0604020202020204" pitchFamily="34" charset="0"/>
                        </a:rPr>
                        <a:t>2 x USB 2.0 Type-A (</a:t>
                      </a:r>
                      <a:r>
                        <a:rPr lang="en-US" sz="1000">
                          <a:solidFill>
                            <a:schemeClr val="bg1"/>
                          </a:solidFill>
                          <a:latin typeface="Arial" panose="020B0604020202020204" pitchFamily="34" charset="0"/>
                          <a:ea typeface="微軟正黑體" panose="020B0604030504040204" pitchFamily="34" charset="-120"/>
                          <a:sym typeface="Arial" panose="020B0604020202020204" pitchFamily="34" charset="0"/>
                        </a:rPr>
                        <a:t>rear</a:t>
                      </a:r>
                      <a:r>
                        <a:rPr lang="en" sz="100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marL="0" lvl="0" indent="0" algn="l" rtl="0">
                        <a:lnSpc>
                          <a:spcPct val="114999"/>
                        </a:lnSpc>
                        <a:spcBef>
                          <a:spcPts val="0"/>
                        </a:spcBef>
                        <a:spcAft>
                          <a:spcPts val="0"/>
                        </a:spcAft>
                        <a:buNone/>
                      </a:pPr>
                      <a:r>
                        <a:rPr lang="en" sz="1000">
                          <a:solidFill>
                            <a:schemeClr val="bg1"/>
                          </a:solidFill>
                          <a:latin typeface="Arial" panose="020B0604020202020204" pitchFamily="34" charset="0"/>
                          <a:ea typeface="微軟正黑體" panose="020B0604030504040204" pitchFamily="34" charset="-120"/>
                          <a:sym typeface="Arial" panose="020B0604020202020204" pitchFamily="34" charset="0"/>
                        </a:rPr>
                        <a:t>1 x USB 3.2 Gen1 Type-A (</a:t>
                      </a:r>
                      <a:r>
                        <a:rPr lang="en-US" sz="1000">
                          <a:solidFill>
                            <a:schemeClr val="bg1"/>
                          </a:solidFill>
                          <a:latin typeface="Arial" panose="020B0604020202020204" pitchFamily="34" charset="0"/>
                          <a:ea typeface="微軟正黑體" panose="020B0604030504040204" pitchFamily="34" charset="-120"/>
                          <a:sym typeface="Arial" panose="020B0604020202020204" pitchFamily="34" charset="0"/>
                        </a:rPr>
                        <a:t>front</a:t>
                      </a:r>
                      <a:r>
                        <a:rPr lang="en" sz="100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lang="zh-TW" altLang="en-US"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0" lvl="0" indent="0" algn="l" rtl="0">
                        <a:lnSpc>
                          <a:spcPct val="114999"/>
                        </a:lnSpc>
                        <a:spcBef>
                          <a:spcPts val="0"/>
                        </a:spcBef>
                        <a:spcAft>
                          <a:spcPts val="0"/>
                        </a:spcAft>
                        <a:buNone/>
                      </a:pPr>
                      <a:r>
                        <a:rPr lang="en" sz="1000">
                          <a:solidFill>
                            <a:schemeClr val="bg1"/>
                          </a:solidFill>
                          <a:latin typeface="Arial" panose="020B0604020202020204" pitchFamily="34" charset="0"/>
                          <a:ea typeface="微軟正黑體" panose="020B0604030504040204" pitchFamily="34" charset="-120"/>
                          <a:sym typeface="Arial" panose="020B0604020202020204" pitchFamily="34" charset="0"/>
                        </a:rPr>
                        <a:t>2 x USB 2.0 Type-A (</a:t>
                      </a:r>
                      <a:r>
                        <a:rPr lang="en-US" sz="1000">
                          <a:solidFill>
                            <a:schemeClr val="bg1"/>
                          </a:solidFill>
                          <a:latin typeface="Arial" panose="020B0604020202020204" pitchFamily="34" charset="0"/>
                          <a:ea typeface="微軟正黑體" panose="020B0604030504040204" pitchFamily="34" charset="-120"/>
                          <a:sym typeface="Arial" panose="020B0604020202020204" pitchFamily="34" charset="0"/>
                        </a:rPr>
                        <a:t>rear</a:t>
                      </a:r>
                      <a:r>
                        <a:rPr lang="en" sz="1000">
                          <a:solidFill>
                            <a:schemeClr val="bg1"/>
                          </a:solidFill>
                          <a:latin typeface="Arial" panose="020B0604020202020204" pitchFamily="34" charset="0"/>
                          <a:ea typeface="微軟正黑體" panose="020B0604030504040204" pitchFamily="34" charset="-120"/>
                          <a:sym typeface="Arial" panose="020B0604020202020204" pitchFamily="34" charset="0"/>
                        </a:rPr>
                        <a:t>)</a:t>
                      </a:r>
                    </a:p>
                  </a:txBody>
                  <a:tcPr marL="108000" marR="10724" marT="7149" marB="7149" anchor="ctr">
                    <a:lnL w="0">
                      <a:noFill/>
                    </a:lnL>
                    <a:lnR w="0">
                      <a:noFill/>
                    </a:lnR>
                    <a:lnT w="0">
                      <a:noFill/>
                    </a:lnT>
                    <a:lnB w="0">
                      <a:noFill/>
                    </a:lnB>
                    <a:solidFill>
                      <a:srgbClr val="FFFFFF">
                        <a:alpha val="10196"/>
                      </a:srgbClr>
                    </a:solidFill>
                  </a:tcPr>
                </a:tc>
                <a:extLst>
                  <a:ext uri="{0D108BD9-81ED-4DB2-BD59-A6C34878D82A}">
                    <a16:rowId xmlns:a16="http://schemas.microsoft.com/office/drawing/2014/main" val="10006"/>
                  </a:ext>
                </a:extLst>
              </a:tr>
              <a:tr h="240011">
                <a:tc>
                  <a:txBody>
                    <a:bodyPr/>
                    <a:lstStyle/>
                    <a:p>
                      <a:pPr marL="0" lvl="0" indent="0" algn="l" rtl="0">
                        <a:lnSpc>
                          <a:spcPct val="115000"/>
                        </a:lnSpc>
                        <a:spcBef>
                          <a:spcPts val="0"/>
                        </a:spcBef>
                        <a:spcAft>
                          <a:spcPts val="0"/>
                        </a:spcAft>
                        <a:buNone/>
                      </a:pPr>
                      <a:r>
                        <a:rPr lang="en-US" sz="1000">
                          <a:solidFill>
                            <a:schemeClr val="bg1"/>
                          </a:solidFill>
                          <a:latin typeface="Arial" panose="020B0604020202020204" pitchFamily="34" charset="0"/>
                          <a:ea typeface="微軟正黑體" panose="020B0604030504040204" pitchFamily="34" charset="-120"/>
                          <a:sym typeface="Arial" panose="020B0604020202020204" pitchFamily="34" charset="0"/>
                        </a:rPr>
                        <a:t>Form Factor</a:t>
                      </a:r>
                      <a:endParaRPr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lvl="0" indent="0" algn="l" rtl="0">
                        <a:lnSpc>
                          <a:spcPct val="115000"/>
                        </a:lnSpc>
                        <a:spcBef>
                          <a:spcPts val="0"/>
                        </a:spcBef>
                        <a:spcAft>
                          <a:spcPts val="0"/>
                        </a:spcAft>
                        <a:buNone/>
                      </a:pPr>
                      <a:r>
                        <a:rPr lang="en-US" sz="1000">
                          <a:solidFill>
                            <a:schemeClr val="bg1"/>
                          </a:solidFill>
                          <a:latin typeface="Arial" panose="020B0604020202020204" pitchFamily="34" charset="0"/>
                          <a:ea typeface="微軟正黑體" panose="020B0604030504040204" pitchFamily="34" charset="-120"/>
                          <a:sym typeface="Arial" panose="020B0604020202020204" pitchFamily="34" charset="0"/>
                        </a:rPr>
                        <a:t>Desktop</a:t>
                      </a:r>
                      <a:endParaRPr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lvl="0" indent="0" algn="l" rtl="0">
                        <a:lnSpc>
                          <a:spcPct val="114999"/>
                        </a:lnSpc>
                        <a:spcBef>
                          <a:spcPts val="0"/>
                        </a:spcBef>
                        <a:spcAft>
                          <a:spcPts val="0"/>
                        </a:spcAft>
                        <a:buNone/>
                      </a:pPr>
                      <a:r>
                        <a:rPr lang="en-US" altLang="zh-TW" sz="1000">
                          <a:solidFill>
                            <a:schemeClr val="bg1"/>
                          </a:solidFill>
                          <a:latin typeface="Arial" panose="020B0604020202020204" pitchFamily="34" charset="0"/>
                          <a:ea typeface="微軟正黑體" panose="020B0604030504040204" pitchFamily="34" charset="-120"/>
                          <a:sym typeface="Arial" panose="020B0604020202020204" pitchFamily="34" charset="0"/>
                        </a:rPr>
                        <a:t>Desktop</a:t>
                      </a:r>
                      <a:endParaRPr lang="zh-TW" altLang="en-US"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4" marT="7149" marB="7149" anchor="ctr">
                    <a:lnL w="0">
                      <a:noFill/>
                    </a:lnL>
                    <a:lnR w="0">
                      <a:noFill/>
                    </a:lnR>
                    <a:lnT w="0">
                      <a:noFill/>
                    </a:lnT>
                    <a:lnB w="0">
                      <a:noFill/>
                    </a:lnB>
                    <a:noFill/>
                  </a:tcPr>
                </a:tc>
                <a:extLst>
                  <a:ext uri="{0D108BD9-81ED-4DB2-BD59-A6C34878D82A}">
                    <a16:rowId xmlns:a16="http://schemas.microsoft.com/office/drawing/2014/main" val="10007"/>
                  </a:ext>
                </a:extLst>
              </a:tr>
              <a:tr h="240011">
                <a:tc>
                  <a:txBody>
                    <a:bodyPr/>
                    <a:lstStyle/>
                    <a:p>
                      <a:pPr marL="0" lvl="0" indent="0" algn="l" rtl="0">
                        <a:lnSpc>
                          <a:spcPct val="115000"/>
                        </a:lnSpc>
                        <a:spcBef>
                          <a:spcPts val="0"/>
                        </a:spcBef>
                        <a:spcAft>
                          <a:spcPts val="0"/>
                        </a:spcAft>
                        <a:buNone/>
                      </a:pPr>
                      <a:r>
                        <a:rPr lang="en" sz="1000">
                          <a:solidFill>
                            <a:schemeClr val="bg1"/>
                          </a:solidFill>
                          <a:latin typeface="Arial" panose="020B0604020202020204" pitchFamily="34" charset="0"/>
                          <a:ea typeface="微軟正黑體" panose="020B0604030504040204" pitchFamily="34" charset="-120"/>
                          <a:sym typeface="Arial" panose="020B0604020202020204" pitchFamily="34" charset="0"/>
                        </a:rPr>
                        <a:t>LED </a:t>
                      </a:r>
                      <a:r>
                        <a:rPr lang="en-US" sz="1000" err="1">
                          <a:solidFill>
                            <a:schemeClr val="bg1"/>
                          </a:solidFill>
                          <a:latin typeface="Arial" panose="020B0604020202020204" pitchFamily="34" charset="0"/>
                          <a:ea typeface="微軟正黑體" panose="020B0604030504040204" pitchFamily="34" charset="-120"/>
                          <a:sym typeface="Arial" panose="020B0604020202020204" pitchFamily="34" charset="0"/>
                        </a:rPr>
                        <a:t>Indecators</a:t>
                      </a:r>
                      <a:endParaRPr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marL="0" lvl="0" indent="0" algn="l" rtl="0">
                        <a:lnSpc>
                          <a:spcPct val="115000"/>
                        </a:lnSpc>
                        <a:spcBef>
                          <a:spcPts val="0"/>
                        </a:spcBef>
                        <a:spcAft>
                          <a:spcPts val="0"/>
                        </a:spcAft>
                        <a:buNone/>
                      </a:pPr>
                      <a:r>
                        <a:rPr lang="en-US" sz="1000">
                          <a:solidFill>
                            <a:schemeClr val="bg1"/>
                          </a:solidFill>
                          <a:latin typeface="Arial" panose="020B0604020202020204" pitchFamily="34" charset="0"/>
                          <a:ea typeface="微軟正黑體" panose="020B0604030504040204" pitchFamily="34" charset="-120"/>
                          <a:sym typeface="Arial" panose="020B0604020202020204" pitchFamily="34" charset="0"/>
                        </a:rPr>
                        <a:t>Status</a:t>
                      </a:r>
                      <a:r>
                        <a:rPr lang="en" sz="10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sz="1000">
                          <a:solidFill>
                            <a:schemeClr val="bg1"/>
                          </a:solidFill>
                          <a:latin typeface="Arial" panose="020B0604020202020204" pitchFamily="34" charset="0"/>
                          <a:ea typeface="微軟正黑體" panose="020B0604030504040204" pitchFamily="34" charset="-120"/>
                          <a:sym typeface="Arial" panose="020B0604020202020204" pitchFamily="34" charset="0"/>
                        </a:rPr>
                        <a:t>LAN</a:t>
                      </a:r>
                      <a:r>
                        <a:rPr lang="en" sz="1000">
                          <a:solidFill>
                            <a:schemeClr val="bg1"/>
                          </a:solidFill>
                          <a:latin typeface="Arial" panose="020B0604020202020204" pitchFamily="34" charset="0"/>
                          <a:ea typeface="微軟正黑體" panose="020B0604030504040204" pitchFamily="34" charset="-120"/>
                          <a:sym typeface="Arial" panose="020B0604020202020204" pitchFamily="34" charset="0"/>
                        </a:rPr>
                        <a:t>, USB, </a:t>
                      </a:r>
                      <a:r>
                        <a:rPr lang="en-US" sz="1000">
                          <a:solidFill>
                            <a:schemeClr val="bg1"/>
                          </a:solidFill>
                          <a:latin typeface="Arial" panose="020B0604020202020204" pitchFamily="34" charset="0"/>
                          <a:ea typeface="微軟正黑體" panose="020B0604030504040204" pitchFamily="34" charset="-120"/>
                          <a:sym typeface="Arial" panose="020B0604020202020204" pitchFamily="34" charset="0"/>
                        </a:rPr>
                        <a:t>Disk </a:t>
                      </a:r>
                      <a:r>
                        <a:rPr lang="en" sz="1000">
                          <a:solidFill>
                            <a:schemeClr val="bg1"/>
                          </a:solidFill>
                          <a:latin typeface="Arial" panose="020B0604020202020204" pitchFamily="34" charset="0"/>
                          <a:ea typeface="微軟正黑體" panose="020B0604030504040204" pitchFamily="34" charset="-120"/>
                          <a:sym typeface="Arial" panose="020B0604020202020204" pitchFamily="34" charset="0"/>
                        </a:rPr>
                        <a:t>1-2</a:t>
                      </a: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marL="0" lvl="0" indent="0" algn="l" rtl="0">
                        <a:lnSpc>
                          <a:spcPct val="114999"/>
                        </a:lnSpc>
                        <a:spcBef>
                          <a:spcPts val="0"/>
                        </a:spcBef>
                        <a:spcAft>
                          <a:spcPts val="0"/>
                        </a:spcAft>
                        <a:buNone/>
                      </a:pP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Status</a:t>
                      </a:r>
                      <a:r>
                        <a:rPr lang="en"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LAN</a:t>
                      </a:r>
                      <a:r>
                        <a:rPr lang="en"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 USB</a:t>
                      </a: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sz="1000" dirty="0">
                          <a:solidFill>
                            <a:srgbClr val="97FFFE"/>
                          </a:solidFill>
                          <a:latin typeface="Arial" panose="020B0604020202020204" pitchFamily="34" charset="0"/>
                          <a:ea typeface="微軟正黑體" panose="020B0604030504040204" pitchFamily="34" charset="-120"/>
                          <a:sym typeface="Arial" panose="020B0604020202020204" pitchFamily="34" charset="0"/>
                        </a:rPr>
                        <a:t>Disk</a:t>
                      </a:r>
                      <a:r>
                        <a:rPr lang="zh-TW" altLang="en-US" sz="1000" dirty="0">
                          <a:solidFill>
                            <a:srgbClr val="97FFFE"/>
                          </a:solidFill>
                          <a:latin typeface="Arial" panose="020B0604020202020204" pitchFamily="34" charset="0"/>
                          <a:ea typeface="微軟正黑體" panose="020B0604030504040204" pitchFamily="34" charset="-120"/>
                          <a:sym typeface="Arial" panose="020B0604020202020204" pitchFamily="34" charset="0"/>
                        </a:rPr>
                        <a:t> </a:t>
                      </a:r>
                      <a:r>
                        <a:rPr lang="en" sz="1000" dirty="0">
                          <a:solidFill>
                            <a:srgbClr val="97FFFE"/>
                          </a:solidFill>
                          <a:latin typeface="Arial" panose="020B0604020202020204" pitchFamily="34" charset="0"/>
                          <a:ea typeface="微軟正黑體" panose="020B0604030504040204" pitchFamily="34" charset="-120"/>
                          <a:sym typeface="Arial" panose="020B0604020202020204" pitchFamily="34" charset="0"/>
                        </a:rPr>
                        <a:t>1-4</a:t>
                      </a:r>
                      <a:endParaRPr lang="zh-TW" altLang="en-US" dirty="0">
                        <a:solidFill>
                          <a:srgbClr val="97FFFE"/>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4" marT="7149" marB="7149" anchor="ctr">
                    <a:lnL w="0">
                      <a:noFill/>
                    </a:lnL>
                    <a:lnR w="0">
                      <a:noFill/>
                    </a:lnR>
                    <a:lnT w="0">
                      <a:noFill/>
                    </a:lnT>
                    <a:lnB w="0">
                      <a:noFill/>
                    </a:lnB>
                    <a:solidFill>
                      <a:srgbClr val="FFFFFF">
                        <a:alpha val="10196"/>
                      </a:srgbClr>
                    </a:solidFill>
                  </a:tcPr>
                </a:tc>
                <a:extLst>
                  <a:ext uri="{0D108BD9-81ED-4DB2-BD59-A6C34878D82A}">
                    <a16:rowId xmlns:a16="http://schemas.microsoft.com/office/drawing/2014/main" val="10008"/>
                  </a:ext>
                </a:extLst>
              </a:tr>
              <a:tr h="240011">
                <a:tc>
                  <a:txBody>
                    <a:bodyPr/>
                    <a:lstStyle/>
                    <a:p>
                      <a:pPr marL="0" lvl="0" indent="0" algn="l" rtl="0">
                        <a:lnSpc>
                          <a:spcPct val="115000"/>
                        </a:lnSpc>
                        <a:spcBef>
                          <a:spcPts val="0"/>
                        </a:spcBef>
                        <a:spcAft>
                          <a:spcPts val="0"/>
                        </a:spcAft>
                        <a:buNone/>
                      </a:pPr>
                      <a:r>
                        <a:rPr lang="en-US" sz="1000">
                          <a:solidFill>
                            <a:schemeClr val="bg1"/>
                          </a:solidFill>
                          <a:latin typeface="Arial" panose="020B0604020202020204" pitchFamily="34" charset="0"/>
                          <a:ea typeface="微軟正黑體" panose="020B0604030504040204" pitchFamily="34" charset="-120"/>
                          <a:sym typeface="Arial" panose="020B0604020202020204" pitchFamily="34" charset="0"/>
                        </a:rPr>
                        <a:t>Buttons</a:t>
                      </a:r>
                      <a:endParaRPr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lvl="0" indent="0" algn="l" rtl="0">
                        <a:lnSpc>
                          <a:spcPct val="115000"/>
                        </a:lnSpc>
                        <a:spcBef>
                          <a:spcPts val="0"/>
                        </a:spcBef>
                        <a:spcAft>
                          <a:spcPts val="0"/>
                        </a:spcAft>
                        <a:buNone/>
                      </a:pPr>
                      <a:r>
                        <a:rPr lang="en-US" sz="1000">
                          <a:solidFill>
                            <a:schemeClr val="bg1"/>
                          </a:solidFill>
                          <a:latin typeface="Arial" panose="020B0604020202020204" pitchFamily="34" charset="0"/>
                          <a:ea typeface="微軟正黑體" panose="020B0604030504040204" pitchFamily="34" charset="-120"/>
                          <a:sym typeface="Arial" panose="020B0604020202020204" pitchFamily="34" charset="0"/>
                        </a:rPr>
                        <a:t>Power</a:t>
                      </a:r>
                      <a:r>
                        <a:rPr lang="en" sz="10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sz="1000">
                          <a:solidFill>
                            <a:schemeClr val="bg1"/>
                          </a:solidFill>
                          <a:latin typeface="Arial" panose="020B0604020202020204" pitchFamily="34" charset="0"/>
                          <a:ea typeface="微軟正黑體" panose="020B0604030504040204" pitchFamily="34" charset="-120"/>
                          <a:sym typeface="Arial" panose="020B0604020202020204" pitchFamily="34" charset="0"/>
                        </a:rPr>
                        <a:t>Rest</a:t>
                      </a:r>
                      <a:r>
                        <a:rPr lang="en" sz="1000">
                          <a:solidFill>
                            <a:schemeClr val="bg1"/>
                          </a:solidFill>
                          <a:latin typeface="Arial" panose="020B0604020202020204" pitchFamily="34" charset="0"/>
                          <a:ea typeface="微軟正黑體" panose="020B0604030504040204" pitchFamily="34" charset="-120"/>
                          <a:sym typeface="Arial" panose="020B0604020202020204" pitchFamily="34" charset="0"/>
                        </a:rPr>
                        <a:t>, USB</a:t>
                      </a:r>
                      <a:r>
                        <a:rPr lang="zh-TW" altLang="en-US" sz="10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000">
                          <a:solidFill>
                            <a:schemeClr val="bg1"/>
                          </a:solidFill>
                          <a:latin typeface="Arial" panose="020B0604020202020204" pitchFamily="34" charset="0"/>
                          <a:ea typeface="微軟正黑體" panose="020B0604030504040204" pitchFamily="34" charset="-120"/>
                          <a:sym typeface="Arial" panose="020B0604020202020204" pitchFamily="34" charset="0"/>
                        </a:rPr>
                        <a:t>copy</a:t>
                      </a:r>
                      <a:endParaRPr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lvl="0" indent="0" algn="l" rtl="0">
                        <a:lnSpc>
                          <a:spcPct val="115000"/>
                        </a:lnSpc>
                        <a:spcBef>
                          <a:spcPts val="0"/>
                        </a:spcBef>
                        <a:spcAft>
                          <a:spcPts val="0"/>
                        </a:spcAft>
                        <a:buNone/>
                      </a:pPr>
                      <a:r>
                        <a:rPr lang="en-US" altLang="zh-TW" sz="1000">
                          <a:solidFill>
                            <a:schemeClr val="bg1"/>
                          </a:solidFill>
                          <a:latin typeface="Arial" panose="020B0604020202020204" pitchFamily="34" charset="0"/>
                          <a:ea typeface="微軟正黑體" panose="020B0604030504040204" pitchFamily="34" charset="-120"/>
                          <a:sym typeface="Arial" panose="020B0604020202020204" pitchFamily="34" charset="0"/>
                        </a:rPr>
                        <a:t>Power, Rest, USB copy</a:t>
                      </a:r>
                    </a:p>
                  </a:txBody>
                  <a:tcPr marL="108000" marR="10724" marT="7149" marB="7149" anchor="ctr">
                    <a:lnL w="0">
                      <a:noFill/>
                    </a:lnL>
                    <a:lnR w="0">
                      <a:noFill/>
                    </a:lnR>
                    <a:lnT w="0">
                      <a:noFill/>
                    </a:lnT>
                    <a:lnB w="0">
                      <a:noFill/>
                    </a:lnB>
                    <a:noFill/>
                  </a:tcPr>
                </a:tc>
                <a:extLst>
                  <a:ext uri="{0D108BD9-81ED-4DB2-BD59-A6C34878D82A}">
                    <a16:rowId xmlns:a16="http://schemas.microsoft.com/office/drawing/2014/main" val="10009"/>
                  </a:ext>
                </a:extLst>
              </a:tr>
              <a:tr h="240011">
                <a:tc>
                  <a:txBody>
                    <a:bodyPr/>
                    <a:lstStyle/>
                    <a:p>
                      <a:pPr marL="0" lvl="0" indent="0" algn="l" rtl="0">
                        <a:lnSpc>
                          <a:spcPct val="115000"/>
                        </a:lnSpc>
                        <a:spcBef>
                          <a:spcPts val="0"/>
                        </a:spcBef>
                        <a:spcAft>
                          <a:spcPts val="0"/>
                        </a:spcAft>
                        <a:buNone/>
                      </a:pPr>
                      <a:r>
                        <a:rPr lang="en-US" altLang="zh-TW" sz="1000">
                          <a:solidFill>
                            <a:schemeClr val="bg1"/>
                          </a:solidFill>
                          <a:latin typeface="Arial" panose="020B0604020202020204" pitchFamily="34" charset="0"/>
                          <a:ea typeface="微軟正黑體" panose="020B0604030504040204" pitchFamily="34" charset="-120"/>
                          <a:sym typeface="Arial" panose="020B0604020202020204" pitchFamily="34" charset="0"/>
                        </a:rPr>
                        <a:t>Dimensions</a:t>
                      </a:r>
                      <a:r>
                        <a:rPr lang="en" sz="1000">
                          <a:solidFill>
                            <a:schemeClr val="bg1"/>
                          </a:solidFill>
                          <a:latin typeface="Arial" panose="020B0604020202020204" pitchFamily="34" charset="0"/>
                          <a:ea typeface="微軟正黑體" panose="020B0604030504040204" pitchFamily="34" charset="-120"/>
                          <a:sym typeface="Arial" panose="020B0604020202020204" pitchFamily="34" charset="0"/>
                        </a:rPr>
                        <a:t> (HxWxD)</a:t>
                      </a:r>
                      <a:endParaRPr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marL="0" lvl="0" indent="0" algn="l" rtl="0">
                        <a:lnSpc>
                          <a:spcPct val="115000"/>
                        </a:lnSpc>
                        <a:spcBef>
                          <a:spcPts val="0"/>
                        </a:spcBef>
                        <a:spcAft>
                          <a:spcPts val="0"/>
                        </a:spcAft>
                        <a:buNone/>
                      </a:pPr>
                      <a:r>
                        <a:rPr lang="en-US" sz="1000" b="0" i="0" u="none" strike="noStrike" cap="none">
                          <a:solidFill>
                            <a:schemeClr val="bg1"/>
                          </a:solidFill>
                          <a:latin typeface="Arial" panose="020B0604020202020204" pitchFamily="34" charset="0"/>
                          <a:ea typeface="微軟正黑體" panose="020B0604030504040204" pitchFamily="34" charset="-120"/>
                          <a:cs typeface="+mn-cs"/>
                          <a:sym typeface="Arial" panose="020B0604020202020204" pitchFamily="34" charset="0"/>
                        </a:rPr>
                        <a:t>188.64 × 90.18 × 156.26 mm</a:t>
                      </a:r>
                      <a:endParaRPr lang="en" sz="1000" b="0" i="0" u="none" strike="noStrike" cap="none">
                        <a:solidFill>
                          <a:schemeClr val="bg1"/>
                        </a:solidFill>
                        <a:latin typeface="Arial" panose="020B0604020202020204" pitchFamily="34" charset="0"/>
                        <a:ea typeface="微軟正黑體" panose="020B0604030504040204" pitchFamily="34" charset="-120"/>
                        <a:cs typeface="+mn-cs"/>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marL="0" lvl="0" indent="0" algn="l" rtl="0">
                        <a:lnSpc>
                          <a:spcPct val="114999"/>
                        </a:lnSpc>
                        <a:spcBef>
                          <a:spcPts val="0"/>
                        </a:spcBef>
                        <a:spcAft>
                          <a:spcPts val="0"/>
                        </a:spcAft>
                        <a:buNone/>
                      </a:pPr>
                      <a:r>
                        <a:rPr lang="en-US" altLang="zh-TW" sz="1000" b="0" i="0" u="none" strike="noStrike" cap="none">
                          <a:solidFill>
                            <a:schemeClr val="bg1"/>
                          </a:solidFill>
                          <a:latin typeface="Arial" panose="020B0604020202020204" pitchFamily="34" charset="0"/>
                          <a:ea typeface="微軟正黑體" panose="020B0604030504040204" pitchFamily="34" charset="-120"/>
                          <a:cs typeface="+mn-cs"/>
                          <a:sym typeface="Arial" panose="020B0604020202020204" pitchFamily="34" charset="0"/>
                        </a:rPr>
                        <a:t>169 × 160 × 219</a:t>
                      </a:r>
                      <a:r>
                        <a:rPr lang="en-US" sz="1000" b="0" i="0" u="none" strike="noStrike" cap="none">
                          <a:solidFill>
                            <a:schemeClr val="bg1"/>
                          </a:solidFill>
                          <a:latin typeface="Arial" panose="020B0604020202020204" pitchFamily="34" charset="0"/>
                          <a:ea typeface="微軟正黑體" panose="020B0604030504040204" pitchFamily="34" charset="-120"/>
                          <a:cs typeface="+mn-cs"/>
                          <a:sym typeface="Arial" panose="020B0604020202020204" pitchFamily="34" charset="0"/>
                        </a:rPr>
                        <a:t>mm</a:t>
                      </a:r>
                      <a:endParaRPr lang="en" sz="1000" b="0" i="0" u="none" strike="noStrike" cap="none">
                        <a:solidFill>
                          <a:schemeClr val="bg1"/>
                        </a:solidFill>
                        <a:latin typeface="Arial" panose="020B0604020202020204" pitchFamily="34" charset="0"/>
                        <a:ea typeface="微軟正黑體" panose="020B0604030504040204" pitchFamily="34" charset="-120"/>
                        <a:cs typeface="+mn-cs"/>
                        <a:sym typeface="Arial" panose="020B0604020202020204" pitchFamily="34" charset="0"/>
                      </a:endParaRPr>
                    </a:p>
                  </a:txBody>
                  <a:tcPr marL="108000" marR="10724" marT="7149" marB="7149" anchor="ctr">
                    <a:lnL w="0">
                      <a:noFill/>
                    </a:lnL>
                    <a:lnR w="0">
                      <a:noFill/>
                    </a:lnR>
                    <a:lnT w="0">
                      <a:noFill/>
                    </a:lnT>
                    <a:lnB w="0">
                      <a:noFill/>
                    </a:lnB>
                    <a:solidFill>
                      <a:srgbClr val="FFFFFF">
                        <a:alpha val="10196"/>
                      </a:srgbClr>
                    </a:solidFill>
                  </a:tcPr>
                </a:tc>
                <a:extLst>
                  <a:ext uri="{0D108BD9-81ED-4DB2-BD59-A6C34878D82A}">
                    <a16:rowId xmlns:a16="http://schemas.microsoft.com/office/drawing/2014/main" val="10010"/>
                  </a:ext>
                </a:extLst>
              </a:tr>
              <a:tr h="240011">
                <a:tc>
                  <a:txBody>
                    <a:bodyPr/>
                    <a:lstStyle/>
                    <a:p>
                      <a:pPr marL="0" lvl="0" indent="0" algn="l" rtl="0">
                        <a:lnSpc>
                          <a:spcPct val="115000"/>
                        </a:lnSpc>
                        <a:spcBef>
                          <a:spcPts val="0"/>
                        </a:spcBef>
                        <a:spcAft>
                          <a:spcPts val="0"/>
                        </a:spcAft>
                        <a:buNone/>
                      </a:pPr>
                      <a:r>
                        <a:rPr lang="en-US" sz="1000">
                          <a:solidFill>
                            <a:schemeClr val="bg1"/>
                          </a:solidFill>
                          <a:latin typeface="Arial" panose="020B0604020202020204" pitchFamily="34" charset="0"/>
                          <a:ea typeface="微軟正黑體" panose="020B0604030504040204" pitchFamily="34" charset="-120"/>
                          <a:sym typeface="Arial" panose="020B0604020202020204" pitchFamily="34" charset="0"/>
                        </a:rPr>
                        <a:t>Adapter</a:t>
                      </a:r>
                      <a:endParaRPr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 sz="1000">
                          <a:solidFill>
                            <a:schemeClr val="bg1"/>
                          </a:solidFill>
                          <a:latin typeface="Arial" panose="020B0604020202020204" pitchFamily="34" charset="0"/>
                          <a:ea typeface="微軟正黑體" panose="020B0604030504040204" pitchFamily="34" charset="-120"/>
                          <a:sym typeface="Arial" panose="020B0604020202020204" pitchFamily="34" charset="0"/>
                        </a:rPr>
                        <a:t>12V, 65W</a:t>
                      </a:r>
                      <a:endParaRPr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lvl="0" indent="0" algn="l" rtl="0">
                        <a:lnSpc>
                          <a:spcPct val="114999"/>
                        </a:lnSpc>
                        <a:spcBef>
                          <a:spcPts val="0"/>
                        </a:spcBef>
                        <a:spcAft>
                          <a:spcPts val="0"/>
                        </a:spcAft>
                        <a:buNone/>
                      </a:pPr>
                      <a:r>
                        <a:rPr lang="en" sz="1000">
                          <a:solidFill>
                            <a:schemeClr val="bg1"/>
                          </a:solidFill>
                          <a:latin typeface="Arial" panose="020B0604020202020204" pitchFamily="34" charset="0"/>
                          <a:ea typeface="微軟正黑體" panose="020B0604030504040204" pitchFamily="34" charset="-120"/>
                          <a:sym typeface="Arial" panose="020B0604020202020204" pitchFamily="34" charset="0"/>
                        </a:rPr>
                        <a:t>12V, 90W</a:t>
                      </a:r>
                      <a:endParaRPr lang="zh-TW" altLang="en-US"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4" marT="7149" marB="7149" anchor="ctr">
                    <a:lnL w="0">
                      <a:noFill/>
                    </a:lnL>
                    <a:lnR w="0">
                      <a:noFill/>
                    </a:lnR>
                    <a:lnT w="0">
                      <a:noFill/>
                    </a:lnT>
                    <a:lnB w="0">
                      <a:noFill/>
                    </a:lnB>
                  </a:tcPr>
                </a:tc>
                <a:extLst>
                  <a:ext uri="{0D108BD9-81ED-4DB2-BD59-A6C34878D82A}">
                    <a16:rowId xmlns:a16="http://schemas.microsoft.com/office/drawing/2014/main" val="10011"/>
                  </a:ext>
                </a:extLst>
              </a:tr>
              <a:tr h="261671">
                <a:tc>
                  <a:txBody>
                    <a:bodyPr/>
                    <a:lstStyle/>
                    <a:p>
                      <a:pPr marL="0" lvl="0" indent="0" algn="l" rtl="0">
                        <a:lnSpc>
                          <a:spcPct val="115000"/>
                        </a:lnSpc>
                        <a:spcBef>
                          <a:spcPts val="0"/>
                        </a:spcBef>
                        <a:spcAft>
                          <a:spcPts val="0"/>
                        </a:spcAft>
                        <a:buNone/>
                      </a:pPr>
                      <a:r>
                        <a:rPr lang="en-US" sz="1000">
                          <a:solidFill>
                            <a:schemeClr val="bg1"/>
                          </a:solidFill>
                          <a:latin typeface="Arial" panose="020B0604020202020204" pitchFamily="34" charset="0"/>
                          <a:ea typeface="微軟正黑體" panose="020B0604030504040204" pitchFamily="34" charset="-120"/>
                          <a:sym typeface="Arial" panose="020B0604020202020204" pitchFamily="34" charset="0"/>
                        </a:rPr>
                        <a:t>Fan</a:t>
                      </a:r>
                      <a:endParaRPr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marL="0" lvl="0" indent="0" algn="l" rtl="0">
                        <a:lnSpc>
                          <a:spcPct val="115000"/>
                        </a:lnSpc>
                        <a:spcBef>
                          <a:spcPts val="0"/>
                        </a:spcBef>
                        <a:spcAft>
                          <a:spcPts val="0"/>
                        </a:spcAft>
                        <a:buNone/>
                      </a:pPr>
                      <a:r>
                        <a:rPr lang="en" sz="1000">
                          <a:solidFill>
                            <a:schemeClr val="bg1"/>
                          </a:solidFill>
                          <a:latin typeface="Arial" panose="020B0604020202020204" pitchFamily="34" charset="0"/>
                          <a:ea typeface="微軟正黑體" panose="020B0604030504040204" pitchFamily="34" charset="-120"/>
                          <a:sym typeface="Arial" panose="020B0604020202020204" pitchFamily="34" charset="0"/>
                        </a:rPr>
                        <a:t>1 x 80mm</a:t>
                      </a:r>
                      <a:endParaRPr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5" marT="7150" marB="7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marL="0" lvl="0" indent="0" algn="l" rtl="0">
                        <a:lnSpc>
                          <a:spcPct val="114999"/>
                        </a:lnSpc>
                        <a:spcBef>
                          <a:spcPts val="0"/>
                        </a:spcBef>
                        <a:spcAft>
                          <a:spcPts val="0"/>
                        </a:spcAft>
                        <a:buNone/>
                      </a:pPr>
                      <a:r>
                        <a:rPr lang="e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1 x </a:t>
                      </a:r>
                      <a:r>
                        <a:rPr lang="en" sz="1000" dirty="0">
                          <a:solidFill>
                            <a:srgbClr val="97FFFE"/>
                          </a:solidFill>
                          <a:latin typeface="Arial" panose="020B0604020202020204" pitchFamily="34" charset="0"/>
                          <a:ea typeface="微軟正黑體" panose="020B0604030504040204" pitchFamily="34" charset="-120"/>
                          <a:sym typeface="Arial" panose="020B0604020202020204" pitchFamily="34" charset="0"/>
                        </a:rPr>
                        <a:t>120mm</a:t>
                      </a:r>
                      <a:endParaRPr lang="zh-TW" altLang="en-US" sz="1000" dirty="0">
                        <a:solidFill>
                          <a:srgbClr val="97FFFE"/>
                        </a:solidFill>
                        <a:latin typeface="Arial" panose="020B0604020202020204" pitchFamily="34" charset="0"/>
                        <a:ea typeface="微軟正黑體" panose="020B0604030504040204" pitchFamily="34" charset="-120"/>
                        <a:sym typeface="Arial" panose="020B0604020202020204" pitchFamily="34" charset="0"/>
                      </a:endParaRPr>
                    </a:p>
                  </a:txBody>
                  <a:tcPr marL="108000" marR="10724" marT="7149" marB="7149" anchor="ctr">
                    <a:lnL w="0">
                      <a:noFill/>
                    </a:lnL>
                    <a:lnR w="0">
                      <a:noFill/>
                    </a:lnR>
                    <a:lnT w="0">
                      <a:noFill/>
                    </a:lnT>
                    <a:lnB w="0">
                      <a:noFill/>
                    </a:lnB>
                    <a:solidFill>
                      <a:srgbClr val="FFFFFF">
                        <a:alpha val="10196"/>
                      </a:srgbClr>
                    </a:solidFill>
                  </a:tcPr>
                </a:tc>
                <a:extLst>
                  <a:ext uri="{0D108BD9-81ED-4DB2-BD59-A6C34878D82A}">
                    <a16:rowId xmlns:a16="http://schemas.microsoft.com/office/drawing/2014/main" val="10012"/>
                  </a:ext>
                </a:extLst>
              </a:tr>
            </a:tbl>
          </a:graphicData>
        </a:graphic>
      </p:graphicFrame>
      <p:sp>
        <p:nvSpPr>
          <p:cNvPr id="3" name="標題 2">
            <a:extLst>
              <a:ext uri="{FF2B5EF4-FFF2-40B4-BE49-F238E27FC236}">
                <a16:creationId xmlns:a16="http://schemas.microsoft.com/office/drawing/2014/main" id="{B4591ECF-2D2F-4595-872C-6C1BAEDFBC14}"/>
              </a:ext>
            </a:extLst>
          </p:cNvPr>
          <p:cNvSpPr>
            <a:spLocks noGrp="1"/>
          </p:cNvSpPr>
          <p:nvPr>
            <p:ph type="title"/>
          </p:nvPr>
        </p:nvSpPr>
        <p:spPr/>
        <p:txBody>
          <a:bodyPr/>
          <a:lstStyle/>
          <a:p>
            <a:r>
              <a:rPr lang="en" altLang="zh-TW" dirty="0">
                <a:latin typeface="Arial" panose="020B0604020202020204" pitchFamily="34" charset="0"/>
                <a:cs typeface="Arial"/>
                <a:sym typeface="Arial" panose="020B0604020202020204" pitchFamily="34" charset="0"/>
              </a:rPr>
              <a:t>TS-x33 </a:t>
            </a:r>
            <a:r>
              <a:rPr lang="en-US" altLang="zh-TW" dirty="0">
                <a:latin typeface="Arial" panose="020B0604020202020204" pitchFamily="34" charset="0"/>
                <a:cs typeface="Arial"/>
                <a:sym typeface="Arial" panose="020B0604020202020204" pitchFamily="34" charset="0"/>
              </a:rPr>
              <a:t>Hardware specification</a:t>
            </a:r>
            <a:endParaRPr lang="zh-TW" altLang="en-US" dirty="0">
              <a:latin typeface="Arial" panose="020B0604020202020204" pitchFamily="34" charset="0"/>
              <a:sym typeface="Arial" panose="020B0604020202020204" pitchFamily="34" charset="0"/>
            </a:endParaRPr>
          </a:p>
        </p:txBody>
      </p:sp>
      <p:pic>
        <p:nvPicPr>
          <p:cNvPr id="7" name="圖片 6" descr="一張含有 箭 的圖片&#10;&#10;自動產生的描述">
            <a:extLst>
              <a:ext uri="{FF2B5EF4-FFF2-40B4-BE49-F238E27FC236}">
                <a16:creationId xmlns:a16="http://schemas.microsoft.com/office/drawing/2014/main" id="{F2F926C4-AAAD-423B-811D-C53AC1E00075}"/>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6607534" y="1144953"/>
            <a:ext cx="464654" cy="464654"/>
          </a:xfrm>
          <a:prstGeom prst="rect">
            <a:avLst/>
          </a:prstGeom>
        </p:spPr>
      </p:pic>
    </p:spTree>
    <p:extLst>
      <p:ext uri="{BB962C8B-B14F-4D97-AF65-F5344CB8AC3E}">
        <p14:creationId xmlns:p14="http://schemas.microsoft.com/office/powerpoint/2010/main" val="2964512308"/>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12AAD087-5805-41C8-8373-515002EFC9B0}"/>
              </a:ext>
            </a:extLst>
          </p:cNvPr>
          <p:cNvSpPr/>
          <p:nvPr/>
        </p:nvSpPr>
        <p:spPr>
          <a:xfrm>
            <a:off x="-152400" y="3201314"/>
            <a:ext cx="9364133"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BDAFE242-E9B7-4B83-9D96-E0B0410432BD}"/>
              </a:ext>
            </a:extLst>
          </p:cNvPr>
          <p:cNvSpPr>
            <a:spLocks noGrp="1"/>
          </p:cNvSpPr>
          <p:nvPr>
            <p:ph type="title"/>
          </p:nvPr>
        </p:nvSpPr>
        <p:spPr>
          <a:xfrm>
            <a:off x="196427" y="265500"/>
            <a:ext cx="8785013" cy="572700"/>
          </a:xfrm>
        </p:spPr>
        <p:txBody>
          <a:bodyPr/>
          <a:lstStyle/>
          <a:p>
            <a:r>
              <a:rPr lang="en-US" altLang="zh-TW" sz="2800" dirty="0">
                <a:latin typeface="Arial" panose="020B0604020202020204" pitchFamily="34" charset="0"/>
                <a:ea typeface="微軟正黑體" panose="020B0604030504040204" pitchFamily="34" charset="-120"/>
                <a:cs typeface="+mn-ea"/>
                <a:sym typeface="Arial" panose="020B0604020202020204" pitchFamily="34" charset="0"/>
              </a:rPr>
              <a:t>Optional expansion storage unit that supports</a:t>
            </a:r>
            <a:br>
              <a:rPr lang="en-US" altLang="zh-TW" sz="2800" dirty="0">
                <a:latin typeface="Arial" panose="020B0604020202020204" pitchFamily="34" charset="0"/>
                <a:ea typeface="微軟正黑體" panose="020B0604030504040204" pitchFamily="34" charset="-120"/>
                <a:cs typeface="+mn-ea"/>
                <a:sym typeface="Arial" panose="020B0604020202020204" pitchFamily="34" charset="0"/>
              </a:rPr>
            </a:br>
            <a:r>
              <a:rPr lang="en-US" altLang="zh-TW" sz="2800" dirty="0">
                <a:latin typeface="Arial" panose="020B0604020202020204" pitchFamily="34" charset="0"/>
                <a:ea typeface="微軟正黑體" panose="020B0604030504040204" pitchFamily="34" charset="-120"/>
                <a:cs typeface="+mn-ea"/>
                <a:sym typeface="Arial" panose="020B0604020202020204" pitchFamily="34" charset="0"/>
              </a:rPr>
              <a:t>USB JBOD &amp; RAID</a:t>
            </a:r>
            <a:endParaRPr lang="zh-TW" altLang="en-US" sz="2800"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 name="文字方塊 4">
            <a:extLst>
              <a:ext uri="{FF2B5EF4-FFF2-40B4-BE49-F238E27FC236}">
                <a16:creationId xmlns:a16="http://schemas.microsoft.com/office/drawing/2014/main" id="{C15989ED-FDD8-42BB-A87B-E2D73A2D6CA2}"/>
              </a:ext>
            </a:extLst>
          </p:cNvPr>
          <p:cNvSpPr txBox="1"/>
          <p:nvPr/>
        </p:nvSpPr>
        <p:spPr>
          <a:xfrm>
            <a:off x="3193315" y="2351384"/>
            <a:ext cx="1920719" cy="769441"/>
          </a:xfrm>
          <a:prstGeom prst="rect">
            <a:avLst/>
          </a:prstGeom>
          <a:noFill/>
        </p:spPr>
        <p:txBody>
          <a:bodyPr wrap="none" rtlCol="0">
            <a:spAutoFit/>
          </a:bodyPr>
          <a:lstStyle/>
          <a:p>
            <a:r>
              <a:rPr lang="en-US" altLang="zh-TW"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TR-004</a:t>
            </a:r>
          </a:p>
          <a:p>
            <a:r>
              <a:rPr lang="en-US" altLang="zh-TW"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4-bay</a:t>
            </a:r>
          </a:p>
          <a:p>
            <a:r>
              <a:rPr lang="en-US" altLang="zh-TW"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Desktop USB 3.2 Gen 2 JBOD</a:t>
            </a:r>
          </a:p>
          <a:p>
            <a:r>
              <a:rPr lang="en-US" altLang="zh-TW"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Support Hardware RAID</a:t>
            </a:r>
          </a:p>
        </p:txBody>
      </p:sp>
      <p:sp>
        <p:nvSpPr>
          <p:cNvPr id="6" name="文字方塊 5">
            <a:extLst>
              <a:ext uri="{FF2B5EF4-FFF2-40B4-BE49-F238E27FC236}">
                <a16:creationId xmlns:a16="http://schemas.microsoft.com/office/drawing/2014/main" id="{E701DE98-92CA-49E3-94EF-2B6A86B8447A}"/>
              </a:ext>
            </a:extLst>
          </p:cNvPr>
          <p:cNvSpPr txBox="1"/>
          <p:nvPr/>
        </p:nvSpPr>
        <p:spPr>
          <a:xfrm>
            <a:off x="854448" y="2351384"/>
            <a:ext cx="1920719" cy="769441"/>
          </a:xfrm>
          <a:prstGeom prst="rect">
            <a:avLst/>
          </a:prstGeom>
          <a:noFill/>
        </p:spPr>
        <p:txBody>
          <a:bodyPr wrap="none" rtlCol="0">
            <a:spAutoFit/>
          </a:bodyPr>
          <a:lstStyle/>
          <a:p>
            <a:r>
              <a:rPr lang="en-US" altLang="zh-TW"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TR-002</a:t>
            </a:r>
          </a:p>
          <a:p>
            <a:r>
              <a:rPr lang="en-US" altLang="zh-TW"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2-bay</a:t>
            </a:r>
          </a:p>
          <a:p>
            <a:r>
              <a:rPr lang="en-US" altLang="zh-TW"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Desktop</a:t>
            </a:r>
            <a:r>
              <a:rPr lang="zh-TW" altLang="en-US"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USB 3.2 Gen 2 JBOD</a:t>
            </a:r>
          </a:p>
          <a:p>
            <a:r>
              <a:rPr lang="en-US" altLang="zh-TW"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Support Hardware RAID</a:t>
            </a:r>
          </a:p>
        </p:txBody>
      </p:sp>
      <p:grpSp>
        <p:nvGrpSpPr>
          <p:cNvPr id="7" name="群組 6">
            <a:extLst>
              <a:ext uri="{FF2B5EF4-FFF2-40B4-BE49-F238E27FC236}">
                <a16:creationId xmlns:a16="http://schemas.microsoft.com/office/drawing/2014/main" id="{AF4C293A-19E8-45FA-859A-4CFDA4C40683}"/>
              </a:ext>
            </a:extLst>
          </p:cNvPr>
          <p:cNvGrpSpPr/>
          <p:nvPr/>
        </p:nvGrpSpPr>
        <p:grpSpPr>
          <a:xfrm>
            <a:off x="5726791" y="1187814"/>
            <a:ext cx="2445859" cy="2553529"/>
            <a:chOff x="6041492" y="1086668"/>
            <a:chExt cx="3024132" cy="3255879"/>
          </a:xfrm>
        </p:grpSpPr>
        <p:pic>
          <p:nvPicPr>
            <p:cNvPr id="1026" name="Picture 2">
              <a:extLst>
                <a:ext uri="{FF2B5EF4-FFF2-40B4-BE49-F238E27FC236}">
                  <a16:creationId xmlns:a16="http://schemas.microsoft.com/office/drawing/2014/main" id="{9C79886C-5E9F-486F-9525-C8BFD92FCD8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041492" y="1086668"/>
              <a:ext cx="3024132" cy="3255879"/>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2400086C-2D3A-4D8C-96BF-12BF6E8F3C04}"/>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7171288" y="1387161"/>
              <a:ext cx="764538" cy="1132168"/>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10" name="文字方塊 9">
            <a:extLst>
              <a:ext uri="{FF2B5EF4-FFF2-40B4-BE49-F238E27FC236}">
                <a16:creationId xmlns:a16="http://schemas.microsoft.com/office/drawing/2014/main" id="{CE3E81A9-621E-4AE5-9D89-914B86F02128}"/>
              </a:ext>
            </a:extLst>
          </p:cNvPr>
          <p:cNvSpPr txBox="1"/>
          <p:nvPr/>
        </p:nvSpPr>
        <p:spPr>
          <a:xfrm>
            <a:off x="5967007" y="2876170"/>
            <a:ext cx="2098651" cy="769441"/>
          </a:xfrm>
          <a:prstGeom prst="rect">
            <a:avLst/>
          </a:prstGeom>
          <a:noFill/>
        </p:spPr>
        <p:txBody>
          <a:bodyPr wrap="none" rtlCol="0">
            <a:spAutoFit/>
          </a:bodyPr>
          <a:lstStyle/>
          <a:p>
            <a:r>
              <a:rPr lang="en-US" altLang="zh-TW"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TL-R1200C-RP</a:t>
            </a:r>
          </a:p>
          <a:p>
            <a:r>
              <a:rPr lang="en-US" altLang="zh-TW"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12-bay</a:t>
            </a:r>
          </a:p>
          <a:p>
            <a:r>
              <a:rPr lang="en-US" altLang="zh-TW"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Rackmount USB 3.2 Gen 2 JBOD</a:t>
            </a:r>
          </a:p>
          <a:p>
            <a:r>
              <a:rPr lang="en-US" altLang="zh-TW"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Support redundant power supply</a:t>
            </a:r>
            <a:endParaRPr lang="zh-TW" altLang="en-US"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8" name="圖片 17" descr="一張含有 室內, 電子用品, 黑色 的圖片&#10;&#10;自動產生的描述">
            <a:extLst>
              <a:ext uri="{FF2B5EF4-FFF2-40B4-BE49-F238E27FC236}">
                <a16:creationId xmlns:a16="http://schemas.microsoft.com/office/drawing/2014/main" id="{0B4F872B-BFE4-4BB6-81CB-9D886F2AA7E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82114" y="1244862"/>
            <a:ext cx="1689886" cy="1056179"/>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圖片 24" descr="一張含有 黑色, 電子用品 的圖片&#10;&#10;自動產生的描述">
            <a:extLst>
              <a:ext uri="{FF2B5EF4-FFF2-40B4-BE49-F238E27FC236}">
                <a16:creationId xmlns:a16="http://schemas.microsoft.com/office/drawing/2014/main" id="{BDA8F57C-35F8-42F3-BF6A-BE214781343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13225" y="1244862"/>
            <a:ext cx="1801197" cy="1125748"/>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圖片 27">
            <a:extLst>
              <a:ext uri="{FF2B5EF4-FFF2-40B4-BE49-F238E27FC236}">
                <a16:creationId xmlns:a16="http://schemas.microsoft.com/office/drawing/2014/main" id="{16277467-4746-40A6-8A19-FA2144074332}"/>
              </a:ext>
            </a:extLst>
          </p:cNvPr>
          <p:cNvPicPr>
            <a:picLocks noChangeAspect="1"/>
          </p:cNvPicPr>
          <p:nvPr/>
        </p:nvPicPr>
        <p:blipFill>
          <a:blip r:embed="rId7"/>
          <a:stretch>
            <a:fillRect/>
          </a:stretch>
        </p:blipFill>
        <p:spPr>
          <a:xfrm>
            <a:off x="720000" y="3176782"/>
            <a:ext cx="2445858" cy="1528662"/>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圖片 29" descr="一張含有 文字, 室內, 電子用品, 電腦 的圖片&#10;&#10;自動產生的描述">
            <a:extLst>
              <a:ext uri="{FF2B5EF4-FFF2-40B4-BE49-F238E27FC236}">
                <a16:creationId xmlns:a16="http://schemas.microsoft.com/office/drawing/2014/main" id="{C9A57619-1B8D-4899-BA4D-56AE9C37029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554026" y="3091183"/>
            <a:ext cx="2049151" cy="1280720"/>
          </a:xfrm>
          <a:prstGeom prst="roundRect">
            <a:avLst>
              <a:gd name="adj" fmla="val 0"/>
            </a:avLst>
          </a:prstGeom>
          <a:ln>
            <a:noFill/>
          </a:ln>
          <a:effectLst>
            <a:outerShdw blurRad="114300" dist="114300" dir="8100000" algn="tr" rotWithShape="0">
              <a:srgbClr val="09000C">
                <a:alpha val="38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2" name="文字方塊 31">
            <a:extLst>
              <a:ext uri="{FF2B5EF4-FFF2-40B4-BE49-F238E27FC236}">
                <a16:creationId xmlns:a16="http://schemas.microsoft.com/office/drawing/2014/main" id="{2746C507-1713-44AD-BA04-E6E0319FBB83}"/>
              </a:ext>
            </a:extLst>
          </p:cNvPr>
          <p:cNvSpPr txBox="1"/>
          <p:nvPr/>
        </p:nvSpPr>
        <p:spPr>
          <a:xfrm>
            <a:off x="3589520" y="4259981"/>
            <a:ext cx="1920719" cy="615553"/>
          </a:xfrm>
          <a:prstGeom prst="rect">
            <a:avLst/>
          </a:prstGeom>
          <a:noFill/>
        </p:spPr>
        <p:txBody>
          <a:bodyPr wrap="none" rtlCol="0">
            <a:spAutoFit/>
          </a:bodyPr>
          <a:lstStyle/>
          <a:p>
            <a:r>
              <a:rPr lang="en-US" altLang="zh-TW"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TL-D800C</a:t>
            </a:r>
          </a:p>
          <a:p>
            <a:r>
              <a:rPr lang="en-US" altLang="zh-TW"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8-bay</a:t>
            </a:r>
          </a:p>
          <a:p>
            <a:r>
              <a:rPr lang="en-US" altLang="zh-TW" sz="10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Desktop USB 3.2 Gen 2 JBOD</a:t>
            </a:r>
          </a:p>
        </p:txBody>
      </p:sp>
      <p:sp>
        <p:nvSpPr>
          <p:cNvPr id="27" name="文字方塊 26">
            <a:extLst>
              <a:ext uri="{FF2B5EF4-FFF2-40B4-BE49-F238E27FC236}">
                <a16:creationId xmlns:a16="http://schemas.microsoft.com/office/drawing/2014/main" id="{9E9BDC02-14F7-43D8-8DEE-835E312E3FA1}"/>
              </a:ext>
            </a:extLst>
          </p:cNvPr>
          <p:cNvSpPr txBox="1"/>
          <p:nvPr/>
        </p:nvSpPr>
        <p:spPr>
          <a:xfrm>
            <a:off x="881299" y="4259981"/>
            <a:ext cx="2098651" cy="769441"/>
          </a:xfrm>
          <a:prstGeom prst="rect">
            <a:avLst/>
          </a:prstGeom>
          <a:noFill/>
        </p:spPr>
        <p:txBody>
          <a:bodyPr wrap="none" rtlCol="0">
            <a:spAutoFit/>
          </a:bodyPr>
          <a:lstStyle/>
          <a:p>
            <a:r>
              <a:rPr lang="en-US" altLang="zh-TW"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TR-004U</a:t>
            </a:r>
          </a:p>
          <a:p>
            <a:r>
              <a:rPr lang="en-US" altLang="zh-TW"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4-bay</a:t>
            </a:r>
          </a:p>
          <a:p>
            <a:r>
              <a:rPr lang="en-US" altLang="zh-TW"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Rackmount USB 3.2 Gen 1 JBOD</a:t>
            </a:r>
          </a:p>
          <a:p>
            <a:r>
              <a:rPr lang="en-US" altLang="zh-TW"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Support</a:t>
            </a:r>
            <a:r>
              <a:rPr lang="zh-TW" altLang="en-US"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Hardware</a:t>
            </a:r>
            <a:r>
              <a:rPr lang="zh-TW" altLang="en-US"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RAID</a:t>
            </a:r>
          </a:p>
        </p:txBody>
      </p:sp>
    </p:spTree>
    <p:extLst>
      <p:ext uri="{BB962C8B-B14F-4D97-AF65-F5344CB8AC3E}">
        <p14:creationId xmlns:p14="http://schemas.microsoft.com/office/powerpoint/2010/main" val="1707517285"/>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圖片 34" hidden="1">
            <a:extLst>
              <a:ext uri="{FF2B5EF4-FFF2-40B4-BE49-F238E27FC236}">
                <a16:creationId xmlns:a16="http://schemas.microsoft.com/office/drawing/2014/main" id="{D0197AD1-EAD3-4BF1-9C37-8FFB2846A4AF}"/>
              </a:ext>
            </a:extLst>
          </p:cNvPr>
          <p:cNvPicPr>
            <a:picLocks noChangeAspect="1"/>
          </p:cNvPicPr>
          <p:nvPr/>
        </p:nvPicPr>
        <p:blipFill>
          <a:blip r:embed="rId3"/>
          <a:stretch>
            <a:fillRect/>
          </a:stretch>
        </p:blipFill>
        <p:spPr>
          <a:xfrm>
            <a:off x="359614" y="1309532"/>
            <a:ext cx="4655126" cy="1233971"/>
          </a:xfrm>
          <a:prstGeom prst="rect">
            <a:avLst/>
          </a:prstGeom>
          <a:noFill/>
        </p:spPr>
      </p:pic>
      <p:sp>
        <p:nvSpPr>
          <p:cNvPr id="2" name="矩形 1">
            <a:extLst>
              <a:ext uri="{FF2B5EF4-FFF2-40B4-BE49-F238E27FC236}">
                <a16:creationId xmlns:a16="http://schemas.microsoft.com/office/drawing/2014/main" id="{47EF2CAC-681B-453B-B44D-2707427B18F1}"/>
              </a:ext>
            </a:extLst>
          </p:cNvPr>
          <p:cNvSpPr/>
          <p:nvPr/>
        </p:nvSpPr>
        <p:spPr>
          <a:xfrm>
            <a:off x="403994" y="883525"/>
            <a:ext cx="4681858" cy="1630969"/>
          </a:xfrm>
          <a:prstGeom prst="rect">
            <a:avLst/>
          </a:prstGeom>
          <a:gradFill>
            <a:gsLst>
              <a:gs pos="543">
                <a:srgbClr val="4FD1FF">
                  <a:alpha val="55000"/>
                </a:srgbClr>
              </a:gs>
              <a:gs pos="20000">
                <a:srgbClr val="5DF5F9">
                  <a:alpha val="51000"/>
                </a:srgbClr>
              </a:gs>
              <a:gs pos="96000">
                <a:srgbClr val="34E392"/>
              </a:gs>
              <a:gs pos="85000">
                <a:srgbClr val="43E59C"/>
              </a:gs>
            </a:gsLst>
            <a:lin ang="16800000" scaled="0"/>
          </a:gradFill>
          <a:ln>
            <a:noFill/>
          </a:ln>
          <a:effectLst>
            <a:outerShdw blurRad="177800" dist="38100" dir="5400000" algn="ctr" rotWithShape="0">
              <a:schemeClr val="accent3">
                <a:lumMod val="75000"/>
              </a:schemeClr>
            </a:outerShdw>
            <a:softEdge rad="0"/>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rial" panose="020B0604020202020204" pitchFamily="34" charset="0"/>
              <a:ea typeface="微軟正黑體" panose="020B0604030504040204" pitchFamily="34" charset="-120"/>
            </a:endParaRPr>
          </a:p>
        </p:txBody>
      </p:sp>
      <p:sp>
        <p:nvSpPr>
          <p:cNvPr id="48" name="矩形 47">
            <a:extLst>
              <a:ext uri="{FF2B5EF4-FFF2-40B4-BE49-F238E27FC236}">
                <a16:creationId xmlns:a16="http://schemas.microsoft.com/office/drawing/2014/main" id="{E34C0EA0-FCF0-4D58-BBC8-39BDEF9AE1C4}"/>
              </a:ext>
            </a:extLst>
          </p:cNvPr>
          <p:cNvSpPr/>
          <p:nvPr/>
        </p:nvSpPr>
        <p:spPr>
          <a:xfrm>
            <a:off x="-152400" y="3201314"/>
            <a:ext cx="9364133"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3" name="圖片 5">
            <a:extLst>
              <a:ext uri="{FF2B5EF4-FFF2-40B4-BE49-F238E27FC236}">
                <a16:creationId xmlns:a16="http://schemas.microsoft.com/office/drawing/2014/main" id="{61BBB310-F626-453B-9DD2-6A23AF12315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189617" y="3644660"/>
            <a:ext cx="1352192" cy="884208"/>
          </a:xfrm>
          <a:prstGeom prst="rect">
            <a:avLst/>
          </a:prstGeom>
        </p:spPr>
      </p:pic>
      <p:sp>
        <p:nvSpPr>
          <p:cNvPr id="40" name="矩形: 圓角 39">
            <a:extLst>
              <a:ext uri="{FF2B5EF4-FFF2-40B4-BE49-F238E27FC236}">
                <a16:creationId xmlns:a16="http://schemas.microsoft.com/office/drawing/2014/main" id="{17A65E80-F3BE-4FB0-88F9-F2F0DA5040E1}"/>
              </a:ext>
            </a:extLst>
          </p:cNvPr>
          <p:cNvSpPr/>
          <p:nvPr/>
        </p:nvSpPr>
        <p:spPr>
          <a:xfrm>
            <a:off x="6607588" y="618976"/>
            <a:ext cx="2132418" cy="2143602"/>
          </a:xfrm>
          <a:prstGeom prst="roundRect">
            <a:avLst>
              <a:gd name="adj" fmla="val 48707"/>
            </a:avLst>
          </a:prstGeom>
          <a:solidFill>
            <a:schemeClr val="dk1">
              <a:alpha val="40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51" name="Google Shape;1112;gc428d55399_0_337">
            <a:extLst>
              <a:ext uri="{FF2B5EF4-FFF2-40B4-BE49-F238E27FC236}">
                <a16:creationId xmlns:a16="http://schemas.microsoft.com/office/drawing/2014/main" id="{24474050-1D52-4EE4-A23E-14E2DECB1BB4}"/>
              </a:ext>
            </a:extLst>
          </p:cNvPr>
          <p:cNvGrpSpPr/>
          <p:nvPr/>
        </p:nvGrpSpPr>
        <p:grpSpPr>
          <a:xfrm>
            <a:off x="524434" y="1318664"/>
            <a:ext cx="4976255" cy="1246736"/>
            <a:chOff x="535858" y="2192097"/>
            <a:chExt cx="3083382" cy="4755000"/>
          </a:xfrm>
          <a:effectLst>
            <a:outerShdw blurRad="342900" dist="177800" dir="3600000" algn="t" rotWithShape="0">
              <a:prstClr val="black">
                <a:alpha val="40000"/>
              </a:prstClr>
            </a:outerShdw>
          </a:effectLst>
        </p:grpSpPr>
        <p:sp>
          <p:nvSpPr>
            <p:cNvPr id="52" name="Google Shape;1113;gc428d55399_0_337" hidden="1">
              <a:extLst>
                <a:ext uri="{FF2B5EF4-FFF2-40B4-BE49-F238E27FC236}">
                  <a16:creationId xmlns:a16="http://schemas.microsoft.com/office/drawing/2014/main" id="{100064AA-0060-474E-870C-1D8EF5BFDA80}"/>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68569" tIns="34275" rIns="68569" bIns="34275" anchor="ctr" anchorCtr="0">
              <a:noAutofit/>
            </a:bodyPr>
            <a:lstStyle/>
            <a:p>
              <a:pPr algn="ctr"/>
              <a:endParaRPr sz="105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53" name="Google Shape;1114;gc428d55399_0_337" hidden="1">
              <a:extLst>
                <a:ext uri="{FF2B5EF4-FFF2-40B4-BE49-F238E27FC236}">
                  <a16:creationId xmlns:a16="http://schemas.microsoft.com/office/drawing/2014/main" id="{F3FE8B18-A7DA-4FC8-A448-500AC233D971}"/>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rot="16200000">
              <a:off x="1219758" y="4337168"/>
              <a:ext cx="4461410" cy="337555"/>
            </a:xfrm>
            <a:prstGeom prst="rect">
              <a:avLst/>
            </a:prstGeom>
            <a:noFill/>
            <a:ln>
              <a:noFill/>
            </a:ln>
          </p:spPr>
        </p:pic>
      </p:grpSp>
      <p:sp>
        <p:nvSpPr>
          <p:cNvPr id="4" name="標題 3">
            <a:extLst>
              <a:ext uri="{FF2B5EF4-FFF2-40B4-BE49-F238E27FC236}">
                <a16:creationId xmlns:a16="http://schemas.microsoft.com/office/drawing/2014/main" id="{2EC2F8B2-33A2-45E2-8BFF-1A699FDD03E4}"/>
              </a:ext>
            </a:extLst>
          </p:cNvPr>
          <p:cNvSpPr>
            <a:spLocks noGrp="1"/>
          </p:cNvSpPr>
          <p:nvPr>
            <p:ph type="title"/>
          </p:nvPr>
        </p:nvSpPr>
        <p:spPr/>
        <p:txBody>
          <a:bodyPr>
            <a:normAutofit fontScale="90000"/>
          </a:bodyPr>
          <a:lstStyle/>
          <a:p>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Optional network switch</a:t>
            </a:r>
            <a:endParaRPr lang="zh-TW" altLang="en-US"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 name="文字方塊 15">
            <a:extLst>
              <a:ext uri="{FF2B5EF4-FFF2-40B4-BE49-F238E27FC236}">
                <a16:creationId xmlns:a16="http://schemas.microsoft.com/office/drawing/2014/main" id="{9AD6E516-4983-5246-A020-18E317A41D5A}"/>
              </a:ext>
            </a:extLst>
          </p:cNvPr>
          <p:cNvSpPr txBox="1"/>
          <p:nvPr/>
        </p:nvSpPr>
        <p:spPr>
          <a:xfrm>
            <a:off x="5211242" y="1354201"/>
            <a:ext cx="2462555" cy="623312"/>
          </a:xfrm>
          <a:prstGeom prst="rect">
            <a:avLst/>
          </a:prstGeom>
          <a:noFill/>
        </p:spPr>
        <p:txBody>
          <a:bodyPr wrap="square" rtlCol="0">
            <a:spAutoFit/>
          </a:bodyPr>
          <a:lstStyle/>
          <a:p>
            <a:pPr>
              <a:lnSpc>
                <a:spcPct val="130000"/>
              </a:lnSpc>
            </a:pPr>
            <a:r>
              <a:rPr lang="en-US" altLang="zh-TW"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Boost 2.5GbE without replacing existing cabling</a:t>
            </a:r>
            <a:endParaRPr lang="zh-TW" altLang="en-US"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aphicFrame>
        <p:nvGraphicFramePr>
          <p:cNvPr id="20" name="Shape 253">
            <a:extLst>
              <a:ext uri="{FF2B5EF4-FFF2-40B4-BE49-F238E27FC236}">
                <a16:creationId xmlns:a16="http://schemas.microsoft.com/office/drawing/2014/main" id="{71BEF758-E246-DE44-AF83-B30DF04391C5}"/>
              </a:ext>
            </a:extLst>
          </p:cNvPr>
          <p:cNvGraphicFramePr/>
          <p:nvPr>
            <p:extLst>
              <p:ext uri="{D42A27DB-BD31-4B8C-83A1-F6EECF244321}">
                <p14:modId xmlns:p14="http://schemas.microsoft.com/office/powerpoint/2010/main" val="3621269541"/>
              </p:ext>
            </p:extLst>
          </p:nvPr>
        </p:nvGraphicFramePr>
        <p:xfrm>
          <a:off x="5283342" y="2191175"/>
          <a:ext cx="3184492" cy="1529985"/>
        </p:xfrm>
        <a:graphic>
          <a:graphicData uri="http://schemas.openxmlformats.org/drawingml/2006/table">
            <a:tbl>
              <a:tblPr firstRow="1" bandRow="1">
                <a:effectLst>
                  <a:outerShdw blurRad="76200" dir="13500000" sy="23000" kx="1200000" algn="br" rotWithShape="0">
                    <a:prstClr val="black">
                      <a:alpha val="20000"/>
                    </a:prstClr>
                  </a:outerShdw>
                </a:effectLst>
                <a:tableStyleId>{85BE263C-DBD7-4A20-BB59-AAB30ACAA65A}</a:tableStyleId>
              </a:tblPr>
              <a:tblGrid>
                <a:gridCol w="796123">
                  <a:extLst>
                    <a:ext uri="{9D8B030D-6E8A-4147-A177-3AD203B41FA5}">
                      <a16:colId xmlns:a16="http://schemas.microsoft.com/office/drawing/2014/main" val="20000"/>
                    </a:ext>
                  </a:extLst>
                </a:gridCol>
                <a:gridCol w="796123">
                  <a:extLst>
                    <a:ext uri="{9D8B030D-6E8A-4147-A177-3AD203B41FA5}">
                      <a16:colId xmlns:a16="http://schemas.microsoft.com/office/drawing/2014/main" val="20001"/>
                    </a:ext>
                  </a:extLst>
                </a:gridCol>
                <a:gridCol w="796123">
                  <a:extLst>
                    <a:ext uri="{9D8B030D-6E8A-4147-A177-3AD203B41FA5}">
                      <a16:colId xmlns:a16="http://schemas.microsoft.com/office/drawing/2014/main" val="20002"/>
                    </a:ext>
                  </a:extLst>
                </a:gridCol>
                <a:gridCol w="796123">
                  <a:extLst>
                    <a:ext uri="{9D8B030D-6E8A-4147-A177-3AD203B41FA5}">
                      <a16:colId xmlns:a16="http://schemas.microsoft.com/office/drawing/2014/main" val="20003"/>
                    </a:ext>
                  </a:extLst>
                </a:gridCol>
              </a:tblGrid>
              <a:tr h="282525">
                <a:tc>
                  <a:txBody>
                    <a:bodyPr/>
                    <a:lstStyle/>
                    <a:p>
                      <a:pPr marL="0" marR="0" lvl="0" indent="0" algn="l" rtl="0">
                        <a:spcBef>
                          <a:spcPts val="0"/>
                        </a:spcBef>
                        <a:spcAft>
                          <a:spcPts val="0"/>
                        </a:spcAft>
                        <a:buNone/>
                      </a:pPr>
                      <a:endParaRPr sz="1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CAT 5e</a:t>
                      </a:r>
                      <a:endParaRPr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CAT 6</a:t>
                      </a:r>
                      <a:endParaRPr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CAT 6A</a:t>
                      </a:r>
                      <a:endParaRPr lang="en-US" altLang="zh-TW"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92023">
                <a:tc>
                  <a:txBody>
                    <a:bodyPr/>
                    <a:lstStyle/>
                    <a:p>
                      <a:pPr marL="0" marR="0" lvl="0" indent="0" algn="ctr" rtl="0">
                        <a:spcBef>
                          <a:spcPts val="0"/>
                        </a:spcBef>
                        <a:spcAft>
                          <a:spcPts val="0"/>
                        </a:spcAft>
                        <a:buNone/>
                      </a:pPr>
                      <a:r>
                        <a:rPr lang="en-US"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100M</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spcBef>
                          <a:spcPts val="0"/>
                        </a:spcBef>
                        <a:spcAft>
                          <a:spcPts val="0"/>
                        </a:spcAft>
                        <a:buNone/>
                      </a:pPr>
                      <a:r>
                        <a:rPr lang="zh-TW" altLang="en-US"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T w="6350" cap="flat" cmpd="sng" algn="ctr">
                      <a:solidFill>
                        <a:schemeClr val="tx1"/>
                      </a:solidFill>
                      <a:prstDash val="solid"/>
                      <a:round/>
                      <a:headEnd type="none" w="med" len="med"/>
                      <a:tailEnd type="none" w="med" len="med"/>
                    </a:lnT>
                    <a:solidFill>
                      <a:srgbClr val="FDFDFD">
                        <a:alpha val="14118"/>
                      </a:srgbClr>
                    </a:solidFill>
                  </a:tcPr>
                </a:tc>
                <a:extLst>
                  <a:ext uri="{0D108BD9-81ED-4DB2-BD59-A6C34878D82A}">
                    <a16:rowId xmlns:a16="http://schemas.microsoft.com/office/drawing/2014/main" val="10001"/>
                  </a:ext>
                </a:extLst>
              </a:tr>
              <a:tr h="192023">
                <a:tc>
                  <a:txBody>
                    <a:bodyPr/>
                    <a:lstStyle/>
                    <a:p>
                      <a:pPr marL="0" marR="0" lvl="0" indent="0" algn="ctr" rtl="0">
                        <a:spcBef>
                          <a:spcPts val="0"/>
                        </a:spcBef>
                        <a:spcAft>
                          <a:spcPts val="0"/>
                        </a:spcAft>
                        <a:buNone/>
                      </a:pPr>
                      <a:r>
                        <a:rPr lang="en-US"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1G</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tc>
                  <a:txBody>
                    <a:bodyPr/>
                    <a:lstStyle/>
                    <a:p>
                      <a:pPr marL="0" marR="0" lvl="0" indent="0" algn="ctr" rtl="0">
                        <a:spcBef>
                          <a:spcPts val="0"/>
                        </a:spcBef>
                        <a:spcAft>
                          <a:spcPts val="0"/>
                        </a:spcAft>
                        <a:buNone/>
                      </a:pPr>
                      <a:r>
                        <a:rPr lang="zh-TW"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extLst>
                  <a:ext uri="{0D108BD9-81ED-4DB2-BD59-A6C34878D82A}">
                    <a16:rowId xmlns:a16="http://schemas.microsoft.com/office/drawing/2014/main" val="10002"/>
                  </a:ext>
                </a:extLst>
              </a:tr>
              <a:tr h="192023">
                <a:tc>
                  <a:txBody>
                    <a:bodyPr/>
                    <a:lstStyle/>
                    <a:p>
                      <a:pPr marL="0" marR="0" lvl="0" indent="0" algn="ctr" rtl="0">
                        <a:spcBef>
                          <a:spcPts val="0"/>
                        </a:spcBef>
                        <a:spcAft>
                          <a:spcPts val="0"/>
                        </a:spcAft>
                        <a:buNone/>
                      </a:pPr>
                      <a:r>
                        <a:rPr lang="en-US"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2.5G</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solidFill>
                      <a:srgbClr val="FDFDFD">
                        <a:alpha val="14118"/>
                      </a:srgbClr>
                    </a:solidFill>
                  </a:tcPr>
                </a:tc>
                <a:extLst>
                  <a:ext uri="{0D108BD9-81ED-4DB2-BD59-A6C34878D82A}">
                    <a16:rowId xmlns:a16="http://schemas.microsoft.com/office/drawing/2014/main" val="10003"/>
                  </a:ext>
                </a:extLst>
              </a:tr>
              <a:tr h="192023">
                <a:tc>
                  <a:txBody>
                    <a:bodyPr/>
                    <a:lstStyle/>
                    <a:p>
                      <a:pPr marL="0" marR="0" lvl="0" indent="0" algn="ctr" rtl="0">
                        <a:spcBef>
                          <a:spcPts val="0"/>
                        </a:spcBef>
                        <a:spcAft>
                          <a:spcPts val="0"/>
                        </a:spcAft>
                        <a:buNone/>
                      </a:pPr>
                      <a:r>
                        <a:rPr lang="en-US"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5G</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tc>
                <a:extLst>
                  <a:ext uri="{0D108BD9-81ED-4DB2-BD59-A6C34878D82A}">
                    <a16:rowId xmlns:a16="http://schemas.microsoft.com/office/drawing/2014/main" val="10004"/>
                  </a:ext>
                </a:extLst>
              </a:tr>
              <a:tr h="192023">
                <a:tc>
                  <a:txBody>
                    <a:bodyPr/>
                    <a:lstStyle/>
                    <a:p>
                      <a:pPr marL="0" marR="0" lvl="0" indent="0" algn="ctr" rtl="0">
                        <a:spcBef>
                          <a:spcPts val="0"/>
                        </a:spcBef>
                        <a:spcAft>
                          <a:spcPts val="0"/>
                        </a:spcAft>
                        <a:buNone/>
                      </a:pPr>
                      <a:r>
                        <a:rPr lang="en-US"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10G</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spcBef>
                          <a:spcPts val="0"/>
                        </a:spcBef>
                        <a:spcAft>
                          <a:spcPts val="0"/>
                        </a:spcAft>
                        <a:buNone/>
                      </a:pPr>
                      <a:r>
                        <a:rPr lang="en-US"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X</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r>
                        <a:rPr lang="en-US"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(55m)</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B w="6350" cap="flat" cmpd="sng" algn="ctr">
                      <a:noFill/>
                      <a:prstDash val="solid"/>
                      <a:round/>
                      <a:headEnd type="none" w="med" len="med"/>
                      <a:tailEnd type="none" w="med" len="med"/>
                    </a:lnB>
                    <a:solidFill>
                      <a:srgbClr val="FDFDFD">
                        <a:alpha val="14118"/>
                      </a:srgbClr>
                    </a:solidFill>
                  </a:tcPr>
                </a:tc>
                <a:extLst>
                  <a:ext uri="{0D108BD9-81ED-4DB2-BD59-A6C34878D82A}">
                    <a16:rowId xmlns:a16="http://schemas.microsoft.com/office/drawing/2014/main" val="10005"/>
                  </a:ext>
                </a:extLst>
              </a:tr>
            </a:tbl>
          </a:graphicData>
        </a:graphic>
      </p:graphicFrame>
      <p:pic>
        <p:nvPicPr>
          <p:cNvPr id="28" name="Picture 2" descr="C:\Users\user\Desktop\21_PPT對稿QNAP AQC107 10G網卡\29384737_xxl.png">
            <a:extLst>
              <a:ext uri="{FF2B5EF4-FFF2-40B4-BE49-F238E27FC236}">
                <a16:creationId xmlns:a16="http://schemas.microsoft.com/office/drawing/2014/main" id="{ACEDA30A-03F9-E543-8797-EAB00FF3618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19403244">
            <a:off x="7681113" y="836443"/>
            <a:ext cx="1987372" cy="1840860"/>
          </a:xfrm>
          <a:prstGeom prst="rect">
            <a:avLst/>
          </a:prstGeom>
          <a:ln>
            <a:noFill/>
          </a:ln>
          <a:effectLst>
            <a:outerShdw blurRad="431800" dist="368300" dir="5760000" algn="tl" rotWithShape="0">
              <a:prstClr val="black">
                <a:alpha val="40000"/>
              </a:prstClr>
            </a:outerShdw>
          </a:effectLst>
        </p:spPr>
      </p:pic>
      <p:sp>
        <p:nvSpPr>
          <p:cNvPr id="25" name="文字方塊 24">
            <a:extLst>
              <a:ext uri="{FF2B5EF4-FFF2-40B4-BE49-F238E27FC236}">
                <a16:creationId xmlns:a16="http://schemas.microsoft.com/office/drawing/2014/main" id="{4EFECE1E-208A-1744-A6D3-6BB8230DEFE8}"/>
              </a:ext>
            </a:extLst>
          </p:cNvPr>
          <p:cNvSpPr txBox="1"/>
          <p:nvPr/>
        </p:nvSpPr>
        <p:spPr>
          <a:xfrm>
            <a:off x="2950629" y="3179891"/>
            <a:ext cx="2162772" cy="276999"/>
          </a:xfrm>
          <a:prstGeom prst="rect">
            <a:avLst/>
          </a:prstGeom>
          <a:noFill/>
        </p:spPr>
        <p:txBody>
          <a:bodyPr wrap="none" rtlCol="0">
            <a:spAutoFit/>
          </a:bodyPr>
          <a:lstStyle/>
          <a:p>
            <a:r>
              <a:rPr lang="en-US" altLang="zh-TW" sz="12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QSW-2104-2S</a:t>
            </a: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2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Unmanaged</a:t>
            </a:r>
            <a:r>
              <a:rPr lang="en-US" altLang="zh-TW" sz="12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 name="文字方塊 30">
            <a:extLst>
              <a:ext uri="{FF2B5EF4-FFF2-40B4-BE49-F238E27FC236}">
                <a16:creationId xmlns:a16="http://schemas.microsoft.com/office/drawing/2014/main" id="{21E9DF6E-F2DE-214E-BAB8-2293966D3352}"/>
              </a:ext>
            </a:extLst>
          </p:cNvPr>
          <p:cNvSpPr txBox="1"/>
          <p:nvPr/>
        </p:nvSpPr>
        <p:spPr>
          <a:xfrm>
            <a:off x="539554" y="3179786"/>
            <a:ext cx="2154757" cy="276999"/>
          </a:xfrm>
          <a:prstGeom prst="rect">
            <a:avLst/>
          </a:prstGeom>
          <a:noFill/>
        </p:spPr>
        <p:txBody>
          <a:bodyPr wrap="none" rtlCol="0">
            <a:spAutoFit/>
          </a:bodyPr>
          <a:lstStyle/>
          <a:p>
            <a:r>
              <a:rPr lang="en-US" altLang="zh-TW" sz="12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QSW-2104-2T</a:t>
            </a: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2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Unmanaged</a:t>
            </a:r>
            <a:r>
              <a:rPr lang="en-US" altLang="zh-TW" sz="12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2" name="文字方塊 31">
            <a:extLst>
              <a:ext uri="{FF2B5EF4-FFF2-40B4-BE49-F238E27FC236}">
                <a16:creationId xmlns:a16="http://schemas.microsoft.com/office/drawing/2014/main" id="{58CBE206-AA6D-0844-9C78-657AC29204D2}"/>
              </a:ext>
            </a:extLst>
          </p:cNvPr>
          <p:cNvSpPr txBox="1"/>
          <p:nvPr/>
        </p:nvSpPr>
        <p:spPr>
          <a:xfrm>
            <a:off x="2965582" y="3393278"/>
            <a:ext cx="1200970" cy="415498"/>
          </a:xfrm>
          <a:prstGeom prst="rect">
            <a:avLst/>
          </a:prstGeom>
          <a:noFill/>
        </p:spPr>
        <p:txBody>
          <a:bodyPr wrap="none" rtlCol="0">
            <a:spAutoFit/>
          </a:bodyPr>
          <a:lstStyle/>
          <a:p>
            <a:r>
              <a:rPr lang="en-US" altLang="zh-TW"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 x 10GbE SFP+</a:t>
            </a:r>
          </a:p>
          <a:p>
            <a:r>
              <a:rPr lang="en-US" altLang="zh-TW"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4 x 2.5GbE RJ45</a:t>
            </a:r>
            <a:endParaRPr lang="zh-TW" altLang="en-US"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3" name="文字方塊 32">
            <a:extLst>
              <a:ext uri="{FF2B5EF4-FFF2-40B4-BE49-F238E27FC236}">
                <a16:creationId xmlns:a16="http://schemas.microsoft.com/office/drawing/2014/main" id="{05AEEC05-B49D-C149-A7C7-B1559D7FE4DE}"/>
              </a:ext>
            </a:extLst>
          </p:cNvPr>
          <p:cNvSpPr txBox="1"/>
          <p:nvPr/>
        </p:nvSpPr>
        <p:spPr>
          <a:xfrm>
            <a:off x="552312" y="3354533"/>
            <a:ext cx="2141098" cy="415498"/>
          </a:xfrm>
          <a:prstGeom prst="rect">
            <a:avLst/>
          </a:prstGeom>
          <a:noFill/>
        </p:spPr>
        <p:txBody>
          <a:bodyPr wrap="square" rtlCol="0">
            <a:spAutoFit/>
          </a:bodyPr>
          <a:lstStyle/>
          <a:p>
            <a:r>
              <a:rPr lang="en-US" altLang="zh-TW"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 x 10GbE RJ45</a:t>
            </a:r>
          </a:p>
          <a:p>
            <a:r>
              <a:rPr lang="en-US" altLang="zh-TW"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4 x 2.5GbE RJ45</a:t>
            </a:r>
            <a:endParaRPr lang="zh-TW" altLang="en-US"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8" name="文字方塊 37">
            <a:extLst>
              <a:ext uri="{FF2B5EF4-FFF2-40B4-BE49-F238E27FC236}">
                <a16:creationId xmlns:a16="http://schemas.microsoft.com/office/drawing/2014/main" id="{9987836F-8016-6F4A-9ACA-CAC4790B62B8}"/>
              </a:ext>
            </a:extLst>
          </p:cNvPr>
          <p:cNvSpPr txBox="1"/>
          <p:nvPr/>
        </p:nvSpPr>
        <p:spPr>
          <a:xfrm>
            <a:off x="2916851" y="4273292"/>
            <a:ext cx="2499402" cy="276999"/>
          </a:xfrm>
          <a:prstGeom prst="rect">
            <a:avLst/>
          </a:prstGeom>
          <a:noFill/>
        </p:spPr>
        <p:txBody>
          <a:bodyPr wrap="square" lIns="91440" tIns="45720" rIns="91440" bIns="45720" rtlCol="0" anchor="t">
            <a:spAutoFit/>
          </a:bodyPr>
          <a:lstStyle/>
          <a:p>
            <a:r>
              <a:rPr lang="en-US" altLang="zh-TW" sz="12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QSW-M2108R-2C</a:t>
            </a: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2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r>
              <a:rPr lang="en-US" altLang="zh-TW" sz="1200" dirty="0">
                <a:solidFill>
                  <a:schemeClr val="bg1"/>
                </a:solidFill>
                <a:latin typeface="Arial" panose="020B0604020202020204" pitchFamily="34" charset="0"/>
                <a:ea typeface="微軟正黑體" panose="020B0604030504040204" pitchFamily="34" charset="-120"/>
                <a:cs typeface="+mn-ea"/>
              </a:rPr>
              <a:t>Managed</a:t>
            </a: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 name="矩形: 圓角 4">
            <a:extLst>
              <a:ext uri="{FF2B5EF4-FFF2-40B4-BE49-F238E27FC236}">
                <a16:creationId xmlns:a16="http://schemas.microsoft.com/office/drawing/2014/main" id="{4E9337C5-09F1-45DA-B6D5-DC7573B5DD40}"/>
              </a:ext>
            </a:extLst>
          </p:cNvPr>
          <p:cNvSpPr/>
          <p:nvPr/>
        </p:nvSpPr>
        <p:spPr>
          <a:xfrm>
            <a:off x="3460000" y="1094488"/>
            <a:ext cx="1468302" cy="490905"/>
          </a:xfrm>
          <a:prstGeom prst="roundRect">
            <a:avLst>
              <a:gd name="adj" fmla="val 50000"/>
            </a:avLst>
          </a:prstGeom>
          <a:noFill/>
          <a:ln w="19050">
            <a:solidFill>
              <a:srgbClr val="491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solidFill>
                  <a:srgbClr val="491D48"/>
                </a:solidFill>
                <a:latin typeface="Arial" panose="020B0604020202020204" pitchFamily="34" charset="0"/>
                <a:ea typeface="微軟正黑體" panose="020B0604030504040204" pitchFamily="34" charset="-120"/>
                <a:cs typeface="+mn-ea"/>
                <a:sym typeface="Arial" panose="020B0604020202020204" pitchFamily="34" charset="0"/>
              </a:rPr>
              <a:t>Fanless</a:t>
            </a:r>
            <a:r>
              <a:rPr lang="en-US" altLang="zh-CN" dirty="0">
                <a:solidFill>
                  <a:srgbClr val="491D48"/>
                </a:solidFill>
                <a:latin typeface="Arial" panose="020B0604020202020204" pitchFamily="34" charset="0"/>
                <a:ea typeface="微軟正黑體" panose="020B0604030504040204" pitchFamily="34" charset="-120"/>
                <a:cs typeface="+mn-ea"/>
                <a:sym typeface="Arial" panose="020B0604020202020204" pitchFamily="34" charset="0"/>
              </a:rPr>
              <a:t> and Metal Case</a:t>
            </a:r>
            <a:endParaRPr lang="en-US" altLang="zh-TW" dirty="0">
              <a:solidFill>
                <a:srgbClr val="491D48"/>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5" name="文字方塊 64">
            <a:extLst>
              <a:ext uri="{FF2B5EF4-FFF2-40B4-BE49-F238E27FC236}">
                <a16:creationId xmlns:a16="http://schemas.microsoft.com/office/drawing/2014/main" id="{B27539D7-D7D0-4D35-AC62-54E3A633D7C3}"/>
              </a:ext>
            </a:extLst>
          </p:cNvPr>
          <p:cNvSpPr txBox="1"/>
          <p:nvPr/>
        </p:nvSpPr>
        <p:spPr>
          <a:xfrm>
            <a:off x="479494" y="1666401"/>
            <a:ext cx="2154757" cy="276999"/>
          </a:xfrm>
          <a:prstGeom prst="rect">
            <a:avLst/>
          </a:prstGeom>
          <a:noFill/>
        </p:spPr>
        <p:txBody>
          <a:bodyPr wrap="none" rtlCol="0">
            <a:spAutoFit/>
          </a:bodyPr>
          <a:lstStyle/>
          <a:p>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QSW-1108-8T (</a:t>
            </a:r>
            <a:r>
              <a:rPr lang="en-US" altLang="zh-CN"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Unmanaged</a:t>
            </a:r>
            <a:r>
              <a:rPr lang="en-US" altLang="zh-TW"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6" name="文字方塊 65">
            <a:extLst>
              <a:ext uri="{FF2B5EF4-FFF2-40B4-BE49-F238E27FC236}">
                <a16:creationId xmlns:a16="http://schemas.microsoft.com/office/drawing/2014/main" id="{AEE6A2E1-67BB-4BEA-A706-7F8182BF41AB}"/>
              </a:ext>
            </a:extLst>
          </p:cNvPr>
          <p:cNvSpPr txBox="1"/>
          <p:nvPr/>
        </p:nvSpPr>
        <p:spPr>
          <a:xfrm>
            <a:off x="3362084" y="1918092"/>
            <a:ext cx="1077539" cy="415498"/>
          </a:xfrm>
          <a:prstGeom prst="rect">
            <a:avLst/>
          </a:prstGeom>
          <a:noFill/>
        </p:spPr>
        <p:txBody>
          <a:bodyPr wrap="none" rtlCol="0">
            <a:spAutoFit/>
          </a:bodyPr>
          <a:lstStyle/>
          <a:p>
            <a:r>
              <a:rPr lang="en-US" altLang="zh-TW"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8 x 2.5GbE</a:t>
            </a:r>
          </a:p>
          <a:p>
            <a:r>
              <a:rPr lang="en-US" altLang="zh-TW"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RJ45 Multi-Gig</a:t>
            </a:r>
            <a:endParaRPr lang="zh-TW" altLang="en-US" sz="105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3" name="圖片 42">
            <a:extLst>
              <a:ext uri="{FF2B5EF4-FFF2-40B4-BE49-F238E27FC236}">
                <a16:creationId xmlns:a16="http://schemas.microsoft.com/office/drawing/2014/main" id="{9CB487DB-40BB-448D-9A27-05752D01161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305335" y="2975336"/>
            <a:ext cx="2295260" cy="262938"/>
          </a:xfrm>
          <a:prstGeom prst="rect">
            <a:avLst/>
          </a:prstGeom>
        </p:spPr>
      </p:pic>
      <p:pic>
        <p:nvPicPr>
          <p:cNvPr id="47" name="圖片 46">
            <a:extLst>
              <a:ext uri="{FF2B5EF4-FFF2-40B4-BE49-F238E27FC236}">
                <a16:creationId xmlns:a16="http://schemas.microsoft.com/office/drawing/2014/main" id="{40AC4D5C-A1E4-4489-AECF-C5C78118A5D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2860032" y="2981343"/>
            <a:ext cx="2027362" cy="262938"/>
          </a:xfrm>
          <a:prstGeom prst="rect">
            <a:avLst/>
          </a:prstGeom>
        </p:spPr>
      </p:pic>
      <p:pic>
        <p:nvPicPr>
          <p:cNvPr id="49" name="圖片 48">
            <a:extLst>
              <a:ext uri="{FF2B5EF4-FFF2-40B4-BE49-F238E27FC236}">
                <a16:creationId xmlns:a16="http://schemas.microsoft.com/office/drawing/2014/main" id="{7F389DC4-3CF8-4E82-8C7A-C3132DF1DFE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444057" y="4143603"/>
            <a:ext cx="2027362" cy="262938"/>
          </a:xfrm>
          <a:prstGeom prst="rect">
            <a:avLst/>
          </a:prstGeom>
        </p:spPr>
      </p:pic>
      <p:pic>
        <p:nvPicPr>
          <p:cNvPr id="60" name="圖片 59">
            <a:extLst>
              <a:ext uri="{FF2B5EF4-FFF2-40B4-BE49-F238E27FC236}">
                <a16:creationId xmlns:a16="http://schemas.microsoft.com/office/drawing/2014/main" id="{DE32A796-E02F-4F47-8177-3578E58B7B9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494105" y="2109094"/>
            <a:ext cx="3013727" cy="314022"/>
          </a:xfrm>
          <a:prstGeom prst="rect">
            <a:avLst/>
          </a:prstGeom>
        </p:spPr>
      </p:pic>
      <p:pic>
        <p:nvPicPr>
          <p:cNvPr id="7" name="圖片 6">
            <a:extLst>
              <a:ext uri="{FF2B5EF4-FFF2-40B4-BE49-F238E27FC236}">
                <a16:creationId xmlns:a16="http://schemas.microsoft.com/office/drawing/2014/main" id="{FA6012D1-8D13-4F72-BE61-3D41BBEAEB1E}"/>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t="33120" b="33120"/>
          <a:stretch/>
        </p:blipFill>
        <p:spPr>
          <a:xfrm>
            <a:off x="479494" y="1822463"/>
            <a:ext cx="2905072" cy="612966"/>
          </a:xfrm>
          <a:prstGeom prst="rect">
            <a:avLst/>
          </a:prstGeom>
        </p:spPr>
      </p:pic>
      <p:pic>
        <p:nvPicPr>
          <p:cNvPr id="6" name="圖片 5" descr="一張含有 電子用品 的圖片&#10;&#10;自動產生的描述">
            <a:extLst>
              <a:ext uri="{FF2B5EF4-FFF2-40B4-BE49-F238E27FC236}">
                <a16:creationId xmlns:a16="http://schemas.microsoft.com/office/drawing/2014/main" id="{6E51ECC4-9B3E-4017-BE16-A890C2ECB8C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40771" y="2528391"/>
            <a:ext cx="1430224" cy="893890"/>
          </a:xfrm>
          <a:prstGeom prst="rect">
            <a:avLst/>
          </a:prstGeom>
        </p:spPr>
      </p:pic>
      <p:pic>
        <p:nvPicPr>
          <p:cNvPr id="9" name="圖片 8" descr="一張含有 電子用品 的圖片&#10;&#10;自動產生的描述">
            <a:extLst>
              <a:ext uri="{FF2B5EF4-FFF2-40B4-BE49-F238E27FC236}">
                <a16:creationId xmlns:a16="http://schemas.microsoft.com/office/drawing/2014/main" id="{CC06C5A6-7C0D-416B-9B36-5B3A2F4C13D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122731" y="2489863"/>
            <a:ext cx="1430224" cy="893890"/>
          </a:xfrm>
          <a:prstGeom prst="rect">
            <a:avLst/>
          </a:prstGeom>
        </p:spPr>
      </p:pic>
      <p:pic>
        <p:nvPicPr>
          <p:cNvPr id="11" name="圖片 10">
            <a:extLst>
              <a:ext uri="{FF2B5EF4-FFF2-40B4-BE49-F238E27FC236}">
                <a16:creationId xmlns:a16="http://schemas.microsoft.com/office/drawing/2014/main" id="{5B542CF9-F15C-492F-BFA1-377CBBE72DB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63278" y="3516408"/>
            <a:ext cx="1818439" cy="1136525"/>
          </a:xfrm>
          <a:prstGeom prst="rect">
            <a:avLst/>
          </a:prstGeom>
        </p:spPr>
      </p:pic>
      <p:sp>
        <p:nvSpPr>
          <p:cNvPr id="42" name="文字方塊 41">
            <a:extLst>
              <a:ext uri="{FF2B5EF4-FFF2-40B4-BE49-F238E27FC236}">
                <a16:creationId xmlns:a16="http://schemas.microsoft.com/office/drawing/2014/main" id="{B6C6F0F8-A4FF-4D32-8761-7116954D9A50}"/>
              </a:ext>
            </a:extLst>
          </p:cNvPr>
          <p:cNvSpPr txBox="1"/>
          <p:nvPr/>
        </p:nvSpPr>
        <p:spPr>
          <a:xfrm>
            <a:off x="590052" y="4554897"/>
            <a:ext cx="2141098" cy="415498"/>
          </a:xfrm>
          <a:prstGeom prst="rect">
            <a:avLst/>
          </a:prstGeom>
          <a:noFill/>
        </p:spPr>
        <p:txBody>
          <a:bodyPr wrap="square" rtlCol="0">
            <a:spAutoFit/>
          </a:bodyPr>
          <a:lstStyle/>
          <a:p>
            <a:r>
              <a:rPr lang="en-US" altLang="zh-TW"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 x 10GbE SFP+/RJ45</a:t>
            </a:r>
            <a:r>
              <a:rPr lang="zh-TW" altLang="en-US"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combo</a:t>
            </a:r>
          </a:p>
          <a:p>
            <a:r>
              <a:rPr lang="en-US" altLang="zh-TW"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8 x 2.5GbE RJ45</a:t>
            </a:r>
            <a:endParaRPr lang="zh-TW" altLang="en-US"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6" name="文字方塊 45">
            <a:extLst>
              <a:ext uri="{FF2B5EF4-FFF2-40B4-BE49-F238E27FC236}">
                <a16:creationId xmlns:a16="http://schemas.microsoft.com/office/drawing/2014/main" id="{3FAA715E-6DC0-4EE6-841F-477EAA0BF9A9}"/>
              </a:ext>
            </a:extLst>
          </p:cNvPr>
          <p:cNvSpPr txBox="1"/>
          <p:nvPr/>
        </p:nvSpPr>
        <p:spPr>
          <a:xfrm>
            <a:off x="2961466" y="4541090"/>
            <a:ext cx="2141098" cy="415498"/>
          </a:xfrm>
          <a:prstGeom prst="rect">
            <a:avLst/>
          </a:prstGeom>
          <a:noFill/>
        </p:spPr>
        <p:txBody>
          <a:bodyPr wrap="square" rtlCol="0">
            <a:spAutoFit/>
          </a:bodyPr>
          <a:lstStyle/>
          <a:p>
            <a:r>
              <a:rPr lang="en-US" altLang="zh-TW"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 x 10GbE SFP+/RJ45 combo</a:t>
            </a:r>
          </a:p>
          <a:p>
            <a:r>
              <a:rPr lang="en-US" altLang="zh-TW"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8 x 2.5GbE RJ45</a:t>
            </a:r>
            <a:endParaRPr lang="zh-TW" altLang="en-US" sz="105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2" name="文字方塊 11">
            <a:extLst>
              <a:ext uri="{FF2B5EF4-FFF2-40B4-BE49-F238E27FC236}">
                <a16:creationId xmlns:a16="http://schemas.microsoft.com/office/drawing/2014/main" id="{242BDA7C-2EF8-4B09-B31E-5EDCCD7E6207}"/>
              </a:ext>
            </a:extLst>
          </p:cNvPr>
          <p:cNvSpPr txBox="1"/>
          <p:nvPr/>
        </p:nvSpPr>
        <p:spPr>
          <a:xfrm>
            <a:off x="5283342" y="4552623"/>
            <a:ext cx="3184491" cy="553998"/>
          </a:xfrm>
          <a:prstGeom prst="rect">
            <a:avLst/>
          </a:prstGeom>
          <a:noFill/>
        </p:spPr>
        <p:txBody>
          <a:bodyPr wrap="square" rtlCol="0">
            <a:spAutoFit/>
          </a:bodyPr>
          <a:lstStyle/>
          <a:p>
            <a:r>
              <a:rPr lang="en-US" altLang="zh-TW" sz="1000" dirty="0">
                <a:solidFill>
                  <a:schemeClr val="bg1"/>
                </a:solidFill>
              </a:rPr>
              <a:t>For more options, please refer to the official website</a:t>
            </a:r>
          </a:p>
          <a:p>
            <a:r>
              <a:rPr lang="en-US" altLang="zh-TW" sz="1000" dirty="0">
                <a:solidFill>
                  <a:schemeClr val="bg1"/>
                </a:solidFill>
              </a:rPr>
              <a:t>https://www.qnap.com/zh-tw/product/series/qsw-2-5gbe-switches</a:t>
            </a:r>
            <a:endParaRPr lang="zh-TW" altLang="en-US" sz="1000" dirty="0">
              <a:solidFill>
                <a:schemeClr val="bg1"/>
              </a:solidFill>
            </a:endParaRPr>
          </a:p>
        </p:txBody>
      </p:sp>
      <p:sp>
        <p:nvSpPr>
          <p:cNvPr id="36" name="文字方塊 35">
            <a:extLst>
              <a:ext uri="{FF2B5EF4-FFF2-40B4-BE49-F238E27FC236}">
                <a16:creationId xmlns:a16="http://schemas.microsoft.com/office/drawing/2014/main" id="{6EF3DEEC-3197-AF44-B300-658795AE0B74}"/>
              </a:ext>
            </a:extLst>
          </p:cNvPr>
          <p:cNvSpPr txBox="1"/>
          <p:nvPr/>
        </p:nvSpPr>
        <p:spPr>
          <a:xfrm>
            <a:off x="549310" y="4326839"/>
            <a:ext cx="2103461" cy="276999"/>
          </a:xfrm>
          <a:prstGeom prst="rect">
            <a:avLst/>
          </a:prstGeom>
          <a:noFill/>
        </p:spPr>
        <p:txBody>
          <a:bodyPr wrap="none" rtlCol="0">
            <a:spAutoFit/>
          </a:bodyPr>
          <a:lstStyle/>
          <a:p>
            <a:r>
              <a:rPr lang="en-US" altLang="zh-TW" sz="12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QSW-M2108-2C</a:t>
            </a:r>
            <a:r>
              <a:rPr lang="en-US" altLang="zh-TW" sz="1200" b="1"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2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r>
              <a:rPr lang="en-US" altLang="zh-TW" sz="1200" dirty="0">
                <a:solidFill>
                  <a:schemeClr val="bg1"/>
                </a:solidFill>
                <a:latin typeface="Arial" panose="020B0604020202020204" pitchFamily="34" charset="0"/>
                <a:ea typeface="微軟正黑體" panose="020B0604030504040204" pitchFamily="34" charset="-120"/>
                <a:cs typeface="+mn-ea"/>
              </a:rPr>
              <a:t>Managed</a:t>
            </a:r>
            <a:r>
              <a:rPr lang="en-US" altLang="zh-TW"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4" name="圖片 9" descr="一張含有 文字, 電子用品 的圖片&#10;&#10;自動產生的描述">
            <a:extLst>
              <a:ext uri="{FF2B5EF4-FFF2-40B4-BE49-F238E27FC236}">
                <a16:creationId xmlns:a16="http://schemas.microsoft.com/office/drawing/2014/main" id="{3CCD2FE1-B9A4-3EDF-CAFF-22B30C1681AA}"/>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502678" y="1136673"/>
            <a:ext cx="1793080" cy="555240"/>
          </a:xfrm>
          <a:prstGeom prst="rect">
            <a:avLst/>
          </a:prstGeom>
        </p:spPr>
      </p:pic>
      <p:sp>
        <p:nvSpPr>
          <p:cNvPr id="37" name="文字方塊 36">
            <a:extLst>
              <a:ext uri="{FF2B5EF4-FFF2-40B4-BE49-F238E27FC236}">
                <a16:creationId xmlns:a16="http://schemas.microsoft.com/office/drawing/2014/main" id="{F2113FFB-E181-EBEC-E245-11B8610866B5}"/>
              </a:ext>
            </a:extLst>
          </p:cNvPr>
          <p:cNvSpPr txBox="1"/>
          <p:nvPr/>
        </p:nvSpPr>
        <p:spPr>
          <a:xfrm>
            <a:off x="494681" y="939191"/>
            <a:ext cx="2154757" cy="276999"/>
          </a:xfrm>
          <a:prstGeom prst="rect">
            <a:avLst/>
          </a:prstGeom>
          <a:noFill/>
        </p:spPr>
        <p:txBody>
          <a:bodyPr wrap="none" lIns="91440" tIns="45720" rIns="91440" bIns="45720" rtlCol="0" anchor="t">
            <a:spAutoFit/>
          </a:bodyPr>
          <a:lstStyle/>
          <a:p>
            <a:r>
              <a:rPr lang="en-US" sz="1200" b="1">
                <a:ea typeface="微軟正黑體"/>
                <a:sym typeface="Arial" panose="020B0604020202020204" pitchFamily="34" charset="0"/>
              </a:rPr>
              <a:t>QSW-1105-5T</a:t>
            </a:r>
            <a:r>
              <a:rPr lang="en-US" altLang="zh-TW" sz="1200" b="1">
                <a:solidFill>
                  <a:schemeClr val="tx1"/>
                </a:solidFill>
                <a:ea typeface="微軟正黑體"/>
                <a:cs typeface="+mn-ea"/>
                <a:sym typeface="Arial" panose="020B0604020202020204" pitchFamily="34" charset="0"/>
              </a:rPr>
              <a:t> (</a:t>
            </a:r>
            <a:r>
              <a:rPr lang="en-US" altLang="zh-CN" sz="1200"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Unmanaged</a:t>
            </a:r>
            <a:r>
              <a:rPr lang="en-US" altLang="zh-TW" sz="1200">
                <a:solidFill>
                  <a:schemeClr val="tx1"/>
                </a:solidFill>
                <a:ea typeface="微軟正黑體"/>
                <a:cs typeface="+mn-ea"/>
                <a:sym typeface="Arial" panose="020B0604020202020204" pitchFamily="34" charset="0"/>
              </a:rPr>
              <a:t>)</a:t>
            </a:r>
            <a:endParaRPr lang="zh-TW" altLang="en-US" sz="1200" b="1">
              <a:solidFill>
                <a:schemeClr val="tx1"/>
              </a:solidFill>
              <a:ea typeface="微軟正黑體"/>
              <a:cs typeface="+mn-ea"/>
            </a:endParaRPr>
          </a:p>
        </p:txBody>
      </p:sp>
      <p:sp>
        <p:nvSpPr>
          <p:cNvPr id="39" name="文字方塊 38">
            <a:extLst>
              <a:ext uri="{FF2B5EF4-FFF2-40B4-BE49-F238E27FC236}">
                <a16:creationId xmlns:a16="http://schemas.microsoft.com/office/drawing/2014/main" id="{465834D3-FBDD-6C47-AC51-9FF224DDE201}"/>
              </a:ext>
            </a:extLst>
          </p:cNvPr>
          <p:cNvSpPr txBox="1"/>
          <p:nvPr/>
        </p:nvSpPr>
        <p:spPr>
          <a:xfrm>
            <a:off x="2284545" y="1208066"/>
            <a:ext cx="1077539" cy="415498"/>
          </a:xfrm>
          <a:prstGeom prst="rect">
            <a:avLst/>
          </a:prstGeom>
          <a:noFill/>
        </p:spPr>
        <p:txBody>
          <a:bodyPr wrap="none" lIns="91440" tIns="45720" rIns="91440" bIns="45720" rtlCol="0" anchor="t">
            <a:spAutoFit/>
          </a:bodyPr>
          <a:lstStyle/>
          <a:p>
            <a:r>
              <a:rPr lang="en-US" altLang="zh-TW" sz="1050" dirty="0">
                <a:solidFill>
                  <a:schemeClr val="tx1"/>
                </a:solidFill>
                <a:ea typeface="微軟正黑體"/>
                <a:cs typeface="+mn-ea"/>
                <a:sym typeface="Arial" panose="020B0604020202020204" pitchFamily="34" charset="0"/>
              </a:rPr>
              <a:t>5 x 2.5GbE</a:t>
            </a:r>
          </a:p>
          <a:p>
            <a:r>
              <a:rPr lang="en-US" altLang="zh-TW" sz="1050" dirty="0">
                <a:solidFill>
                  <a:schemeClr val="tx1"/>
                </a:solidFill>
                <a:ea typeface="微軟正黑體"/>
                <a:cs typeface="+mn-ea"/>
                <a:sym typeface="Arial" panose="020B0604020202020204" pitchFamily="34" charset="0"/>
              </a:rPr>
              <a:t>RJ45 Multi-Gig</a:t>
            </a:r>
            <a:endParaRPr lang="zh-TW" altLang="en-US" sz="1050" dirty="0">
              <a:solidFill>
                <a:schemeClr val="tx1"/>
              </a:solidFill>
              <a:ea typeface="微軟正黑體"/>
              <a:cs typeface="+mn-ea"/>
              <a:sym typeface="Arial" panose="020B0604020202020204" pitchFamily="34" charset="0"/>
            </a:endParaRPr>
          </a:p>
        </p:txBody>
      </p:sp>
    </p:spTree>
    <p:extLst>
      <p:ext uri="{BB962C8B-B14F-4D97-AF65-F5344CB8AC3E}">
        <p14:creationId xmlns:p14="http://schemas.microsoft.com/office/powerpoint/2010/main" val="4086733385"/>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9351D251-2232-4602-970A-75F478523C13}"/>
              </a:ext>
            </a:extLst>
          </p:cNvPr>
          <p:cNvSpPr/>
          <p:nvPr/>
        </p:nvSpPr>
        <p:spPr>
          <a:xfrm>
            <a:off x="528060" y="1247984"/>
            <a:ext cx="8089901" cy="38925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p:cNvSpPr>
            <a:spLocks noGrp="1"/>
          </p:cNvSpPr>
          <p:nvPr>
            <p:ph type="title"/>
          </p:nvPr>
        </p:nvSpPr>
        <p:spPr/>
        <p:txBody>
          <a:bodyPr/>
          <a:lstStyle/>
          <a:p>
            <a:r>
              <a:rPr lang="en-US" dirty="0">
                <a:latin typeface="Arial" panose="020B0604020202020204" pitchFamily="34" charset="0"/>
                <a:sym typeface="Arial" panose="020B0604020202020204" pitchFamily="34" charset="0"/>
              </a:rPr>
              <a:t>Install 2.5</a:t>
            </a:r>
            <a:r>
              <a:rPr lang="zh-TW" altLang="en-US" dirty="0">
                <a:latin typeface="Arial" panose="020B0604020202020204" pitchFamily="34" charset="0"/>
                <a:sym typeface="Arial" panose="020B0604020202020204" pitchFamily="34" charset="0"/>
              </a:rPr>
              <a:t> </a:t>
            </a:r>
            <a:r>
              <a:rPr lang="en-US" dirty="0">
                <a:latin typeface="Arial" panose="020B0604020202020204" pitchFamily="34" charset="0"/>
                <a:sym typeface="Arial" panose="020B0604020202020204" pitchFamily="34" charset="0"/>
              </a:rPr>
              <a:t>/</a:t>
            </a:r>
            <a:r>
              <a:rPr lang="zh-TW" altLang="en-US" dirty="0">
                <a:latin typeface="Arial" panose="020B0604020202020204" pitchFamily="34" charset="0"/>
                <a:sym typeface="Arial" panose="020B0604020202020204" pitchFamily="34" charset="0"/>
              </a:rPr>
              <a:t> </a:t>
            </a:r>
            <a:r>
              <a:rPr lang="en-US" dirty="0">
                <a:latin typeface="Arial" panose="020B0604020202020204" pitchFamily="34" charset="0"/>
                <a:sym typeface="Arial" panose="020B0604020202020204" pitchFamily="34" charset="0"/>
              </a:rPr>
              <a:t>3.5-inch</a:t>
            </a:r>
            <a:r>
              <a:rPr lang="zh-TW" altLang="en-US" dirty="0">
                <a:latin typeface="Arial" panose="020B0604020202020204" pitchFamily="34" charset="0"/>
                <a:sym typeface="Arial" panose="020B0604020202020204" pitchFamily="34" charset="0"/>
              </a:rPr>
              <a:t> </a:t>
            </a:r>
            <a:r>
              <a:rPr lang="en-US" altLang="zh-TW" dirty="0">
                <a:latin typeface="Arial" panose="020B0604020202020204" pitchFamily="34" charset="0"/>
                <a:sym typeface="Arial" panose="020B0604020202020204" pitchFamily="34" charset="0"/>
              </a:rPr>
              <a:t>disk</a:t>
            </a:r>
            <a:endParaRPr lang="en-US" dirty="0">
              <a:latin typeface="Arial" panose="020B0604020202020204" pitchFamily="34" charset="0"/>
              <a:sym typeface="Arial" panose="020B0604020202020204" pitchFamily="34" charset="0"/>
            </a:endParaRPr>
          </a:p>
        </p:txBody>
      </p:sp>
      <p:grpSp>
        <p:nvGrpSpPr>
          <p:cNvPr id="30" name="群組 29">
            <a:extLst>
              <a:ext uri="{FF2B5EF4-FFF2-40B4-BE49-F238E27FC236}">
                <a16:creationId xmlns:a16="http://schemas.microsoft.com/office/drawing/2014/main" id="{83CD9ADB-4561-4529-A5A7-9B7978D0EF13}"/>
              </a:ext>
            </a:extLst>
          </p:cNvPr>
          <p:cNvGrpSpPr/>
          <p:nvPr/>
        </p:nvGrpSpPr>
        <p:grpSpPr>
          <a:xfrm>
            <a:off x="2448679" y="1532691"/>
            <a:ext cx="2086384" cy="3268586"/>
            <a:chOff x="2681877" y="1532691"/>
            <a:chExt cx="2086384" cy="3268586"/>
          </a:xfrm>
        </p:grpSpPr>
        <p:sp>
          <p:nvSpPr>
            <p:cNvPr id="33" name="矩形: 圓角 32">
              <a:extLst>
                <a:ext uri="{FF2B5EF4-FFF2-40B4-BE49-F238E27FC236}">
                  <a16:creationId xmlns:a16="http://schemas.microsoft.com/office/drawing/2014/main" id="{668B2298-FCB8-4155-B110-4DBD79779EA2}"/>
                </a:ext>
              </a:extLst>
            </p:cNvPr>
            <p:cNvSpPr/>
            <p:nvPr/>
          </p:nvSpPr>
          <p:spPr>
            <a:xfrm>
              <a:off x="2681877" y="1532691"/>
              <a:ext cx="2086384" cy="3268586"/>
            </a:xfrm>
            <a:prstGeom prst="roundRect">
              <a:avLst>
                <a:gd name="adj" fmla="val 7476"/>
              </a:avLst>
            </a:prstGeom>
            <a:solidFill>
              <a:schemeClr val="bg1"/>
            </a:solidFill>
            <a:ln>
              <a:gradFill>
                <a:gsLst>
                  <a:gs pos="0">
                    <a:srgbClr val="576CC5"/>
                  </a:gs>
                  <a:gs pos="100000">
                    <a:srgbClr val="8AD8F4"/>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 name="文字方塊 33">
              <a:extLst>
                <a:ext uri="{FF2B5EF4-FFF2-40B4-BE49-F238E27FC236}">
                  <a16:creationId xmlns:a16="http://schemas.microsoft.com/office/drawing/2014/main" id="{E322B821-9E14-48FF-8482-22270BB61E01}"/>
                </a:ext>
              </a:extLst>
            </p:cNvPr>
            <p:cNvSpPr txBox="1"/>
            <p:nvPr/>
          </p:nvSpPr>
          <p:spPr>
            <a:xfrm>
              <a:off x="3249560" y="1738611"/>
              <a:ext cx="1056700" cy="369332"/>
            </a:xfrm>
            <a:prstGeom prst="rect">
              <a:avLst/>
            </a:prstGeom>
            <a:noFill/>
          </p:spPr>
          <p:txBody>
            <a:bodyPr wrap="none" rtlCol="0">
              <a:spAutoFit/>
            </a:bodyPr>
            <a:lstStyle/>
            <a:p>
              <a:r>
                <a:rPr lang="en-US" altLang="zh-TW" sz="1800">
                  <a:latin typeface="Arial" panose="020B0604020202020204" pitchFamily="34" charset="0"/>
                  <a:ea typeface="微軟正黑體" panose="020B0604030504040204" pitchFamily="34" charset="-120"/>
                  <a:sym typeface="Arial" panose="020B0604020202020204" pitchFamily="34" charset="0"/>
                </a:rPr>
                <a:t>2.5”</a:t>
              </a:r>
              <a:r>
                <a:rPr lang="zh-TW" altLang="en-US" sz="1800">
                  <a:latin typeface="Arial" panose="020B0604020202020204" pitchFamily="34" charset="0"/>
                  <a:ea typeface="微軟正黑體" panose="020B0604030504040204" pitchFamily="34" charset="-120"/>
                  <a:sym typeface="Arial" panose="020B0604020202020204" pitchFamily="34" charset="0"/>
                </a:rPr>
                <a:t> </a:t>
              </a:r>
              <a:r>
                <a:rPr lang="en-US" altLang="zh-TW" sz="1800">
                  <a:latin typeface="Arial" panose="020B0604020202020204" pitchFamily="34" charset="0"/>
                  <a:ea typeface="微軟正黑體" panose="020B0604030504040204" pitchFamily="34" charset="-120"/>
                  <a:sym typeface="Arial" panose="020B0604020202020204" pitchFamily="34" charset="0"/>
                </a:rPr>
                <a:t>disk</a:t>
              </a:r>
              <a:endParaRPr lang="zh-TW" altLang="en-US" sz="1800">
                <a:latin typeface="Arial" panose="020B0604020202020204" pitchFamily="34" charset="0"/>
                <a:ea typeface="微軟正黑體" panose="020B0604030504040204" pitchFamily="34" charset="-120"/>
                <a:sym typeface="Arial" panose="020B0604020202020204" pitchFamily="34" charset="0"/>
              </a:endParaRPr>
            </a:p>
          </p:txBody>
        </p:sp>
        <p:sp>
          <p:nvSpPr>
            <p:cNvPr id="35" name="矩形: 圓角 34">
              <a:extLst>
                <a:ext uri="{FF2B5EF4-FFF2-40B4-BE49-F238E27FC236}">
                  <a16:creationId xmlns:a16="http://schemas.microsoft.com/office/drawing/2014/main" id="{87D68CA2-E2A8-49C9-B79A-08C99464FECD}"/>
                </a:ext>
              </a:extLst>
            </p:cNvPr>
            <p:cNvSpPr/>
            <p:nvPr/>
          </p:nvSpPr>
          <p:spPr>
            <a:xfrm>
              <a:off x="2926645" y="1663283"/>
              <a:ext cx="1676004" cy="505149"/>
            </a:xfrm>
            <a:prstGeom prst="roundRect">
              <a:avLst>
                <a:gd name="adj" fmla="val 27980"/>
              </a:avLst>
            </a:prstGeom>
            <a:noFill/>
            <a:ln w="9525">
              <a:solidFill>
                <a:srgbClr val="0900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8" name="群組 27">
            <a:extLst>
              <a:ext uri="{FF2B5EF4-FFF2-40B4-BE49-F238E27FC236}">
                <a16:creationId xmlns:a16="http://schemas.microsoft.com/office/drawing/2014/main" id="{EC74D3FE-29E6-4B5F-8578-4B45FD6A4D19}"/>
              </a:ext>
            </a:extLst>
          </p:cNvPr>
          <p:cNvGrpSpPr/>
          <p:nvPr/>
        </p:nvGrpSpPr>
        <p:grpSpPr>
          <a:xfrm>
            <a:off x="4601893" y="1532691"/>
            <a:ext cx="2086384" cy="3268586"/>
            <a:chOff x="4845149" y="1532691"/>
            <a:chExt cx="2086384" cy="3268586"/>
          </a:xfrm>
        </p:grpSpPr>
        <p:sp>
          <p:nvSpPr>
            <p:cNvPr id="53" name="矩形: 圓角 52">
              <a:extLst>
                <a:ext uri="{FF2B5EF4-FFF2-40B4-BE49-F238E27FC236}">
                  <a16:creationId xmlns:a16="http://schemas.microsoft.com/office/drawing/2014/main" id="{89995904-9577-4A3C-9CF1-6E9F7167AD41}"/>
                </a:ext>
              </a:extLst>
            </p:cNvPr>
            <p:cNvSpPr/>
            <p:nvPr/>
          </p:nvSpPr>
          <p:spPr>
            <a:xfrm>
              <a:off x="4845149" y="1532691"/>
              <a:ext cx="2086384" cy="3268586"/>
            </a:xfrm>
            <a:prstGeom prst="roundRect">
              <a:avLst>
                <a:gd name="adj" fmla="val 7476"/>
              </a:avLst>
            </a:prstGeom>
            <a:solidFill>
              <a:schemeClr val="bg1"/>
            </a:solidFill>
            <a:ln>
              <a:gradFill>
                <a:gsLst>
                  <a:gs pos="0">
                    <a:srgbClr val="576CC5"/>
                  </a:gs>
                  <a:gs pos="100000">
                    <a:srgbClr val="8AD8F4"/>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4" name="文字方塊 53">
              <a:extLst>
                <a:ext uri="{FF2B5EF4-FFF2-40B4-BE49-F238E27FC236}">
                  <a16:creationId xmlns:a16="http://schemas.microsoft.com/office/drawing/2014/main" id="{FC9C103A-D8CC-450B-B940-8939B457D2B3}"/>
                </a:ext>
              </a:extLst>
            </p:cNvPr>
            <p:cNvSpPr txBox="1"/>
            <p:nvPr/>
          </p:nvSpPr>
          <p:spPr>
            <a:xfrm>
              <a:off x="5412832" y="1738611"/>
              <a:ext cx="1056700" cy="369332"/>
            </a:xfrm>
            <a:prstGeom prst="rect">
              <a:avLst/>
            </a:prstGeom>
            <a:noFill/>
          </p:spPr>
          <p:txBody>
            <a:bodyPr wrap="none" rtlCol="0">
              <a:spAutoFit/>
            </a:bodyPr>
            <a:lstStyle/>
            <a:p>
              <a:r>
                <a:rPr lang="en-US" altLang="zh-TW" sz="1800">
                  <a:latin typeface="Arial" panose="020B0604020202020204" pitchFamily="34" charset="0"/>
                  <a:ea typeface="微軟正黑體" panose="020B0604030504040204" pitchFamily="34" charset="-120"/>
                  <a:sym typeface="Arial" panose="020B0604020202020204" pitchFamily="34" charset="0"/>
                </a:rPr>
                <a:t>3.5”</a:t>
              </a:r>
              <a:r>
                <a:rPr lang="zh-TW" altLang="en-US" sz="1800">
                  <a:latin typeface="Arial" panose="020B0604020202020204" pitchFamily="34" charset="0"/>
                  <a:ea typeface="微軟正黑體" panose="020B0604030504040204" pitchFamily="34" charset="-120"/>
                  <a:sym typeface="Arial" panose="020B0604020202020204" pitchFamily="34" charset="0"/>
                </a:rPr>
                <a:t> </a:t>
              </a:r>
              <a:r>
                <a:rPr lang="en-US" altLang="zh-TW" sz="1800">
                  <a:latin typeface="Arial" panose="020B0604020202020204" pitchFamily="34" charset="0"/>
                  <a:ea typeface="微軟正黑體" panose="020B0604030504040204" pitchFamily="34" charset="-120"/>
                  <a:sym typeface="Arial" panose="020B0604020202020204" pitchFamily="34" charset="0"/>
                </a:rPr>
                <a:t>disk</a:t>
              </a:r>
              <a:endParaRPr lang="zh-TW" altLang="en-US" sz="1800">
                <a:latin typeface="Arial" panose="020B0604020202020204" pitchFamily="34" charset="0"/>
                <a:ea typeface="微軟正黑體" panose="020B0604030504040204" pitchFamily="34" charset="-120"/>
                <a:sym typeface="Arial" panose="020B0604020202020204" pitchFamily="34" charset="0"/>
              </a:endParaRPr>
            </a:p>
          </p:txBody>
        </p:sp>
        <p:sp>
          <p:nvSpPr>
            <p:cNvPr id="55" name="矩形: 圓角 54">
              <a:extLst>
                <a:ext uri="{FF2B5EF4-FFF2-40B4-BE49-F238E27FC236}">
                  <a16:creationId xmlns:a16="http://schemas.microsoft.com/office/drawing/2014/main" id="{5397B120-5BB9-4901-B9CA-D49C0326A800}"/>
                </a:ext>
              </a:extLst>
            </p:cNvPr>
            <p:cNvSpPr/>
            <p:nvPr/>
          </p:nvSpPr>
          <p:spPr>
            <a:xfrm>
              <a:off x="5089917" y="1663283"/>
              <a:ext cx="1676004" cy="505149"/>
            </a:xfrm>
            <a:prstGeom prst="roundRect">
              <a:avLst>
                <a:gd name="adj" fmla="val 27980"/>
              </a:avLst>
            </a:prstGeom>
            <a:noFill/>
            <a:ln w="9525">
              <a:solidFill>
                <a:srgbClr val="0900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pic>
        <p:nvPicPr>
          <p:cNvPr id="1026" name="Picture 2" hidden="1"/>
          <p:cNvPicPr>
            <a:picLocks noChangeAspect="1" noChangeArrowheads="1"/>
          </p:cNvPicPr>
          <p:nvPr/>
        </p:nvPicPr>
        <p:blipFill>
          <a:blip r:embed="rId3" cstate="print"/>
          <a:srcRect/>
          <a:stretch>
            <a:fillRect/>
          </a:stretch>
        </p:blipFill>
        <p:spPr bwMode="auto">
          <a:xfrm>
            <a:off x="-2257305" y="1579873"/>
            <a:ext cx="2016239" cy="1503505"/>
          </a:xfrm>
          <a:prstGeom prst="rect">
            <a:avLst/>
          </a:prstGeom>
          <a:noFill/>
          <a:ln w="9525">
            <a:noFill/>
            <a:miter lim="800000"/>
            <a:headEnd/>
            <a:tailEnd/>
          </a:ln>
          <a:effectLst/>
        </p:spPr>
      </p:pic>
      <p:pic>
        <p:nvPicPr>
          <p:cNvPr id="1027" name="Picture 3" hidden="1"/>
          <p:cNvPicPr>
            <a:picLocks noChangeAspect="1" noChangeArrowheads="1"/>
          </p:cNvPicPr>
          <p:nvPr/>
        </p:nvPicPr>
        <p:blipFill>
          <a:blip r:embed="rId4" cstate="print"/>
          <a:srcRect/>
          <a:stretch>
            <a:fillRect/>
          </a:stretch>
        </p:blipFill>
        <p:spPr bwMode="auto">
          <a:xfrm>
            <a:off x="-1978016" y="3511691"/>
            <a:ext cx="1807052" cy="1752599"/>
          </a:xfrm>
          <a:prstGeom prst="rect">
            <a:avLst/>
          </a:prstGeom>
          <a:noFill/>
          <a:ln w="9525">
            <a:noFill/>
            <a:miter lim="800000"/>
            <a:headEnd/>
            <a:tailEnd/>
          </a:ln>
          <a:effectLst/>
        </p:spPr>
      </p:pic>
      <p:pic>
        <p:nvPicPr>
          <p:cNvPr id="1028" name="Picture 4" hidden="1"/>
          <p:cNvPicPr>
            <a:picLocks noChangeAspect="1" noChangeArrowheads="1"/>
          </p:cNvPicPr>
          <p:nvPr/>
        </p:nvPicPr>
        <p:blipFill>
          <a:blip r:embed="rId5" cstate="print"/>
          <a:srcRect/>
          <a:stretch>
            <a:fillRect/>
          </a:stretch>
        </p:blipFill>
        <p:spPr bwMode="auto">
          <a:xfrm>
            <a:off x="1511954" y="5345036"/>
            <a:ext cx="2081009" cy="1698172"/>
          </a:xfrm>
          <a:prstGeom prst="rect">
            <a:avLst/>
          </a:prstGeom>
          <a:noFill/>
          <a:ln w="9525">
            <a:noFill/>
            <a:miter lim="800000"/>
            <a:headEnd/>
            <a:tailEnd/>
          </a:ln>
          <a:effectLst/>
        </p:spPr>
      </p:pic>
      <p:pic>
        <p:nvPicPr>
          <p:cNvPr id="1029" name="Picture 5" hidden="1"/>
          <p:cNvPicPr>
            <a:picLocks noChangeAspect="1" noChangeArrowheads="1"/>
          </p:cNvPicPr>
          <p:nvPr/>
        </p:nvPicPr>
        <p:blipFill>
          <a:blip r:embed="rId6" cstate="print"/>
          <a:srcRect/>
          <a:stretch>
            <a:fillRect/>
          </a:stretch>
        </p:blipFill>
        <p:spPr bwMode="auto">
          <a:xfrm>
            <a:off x="-1830379" y="5404218"/>
            <a:ext cx="1589313" cy="958410"/>
          </a:xfrm>
          <a:prstGeom prst="rect">
            <a:avLst/>
          </a:prstGeom>
          <a:noFill/>
          <a:ln w="9525">
            <a:noFill/>
            <a:miter lim="800000"/>
            <a:headEnd/>
            <a:tailEnd/>
          </a:ln>
          <a:effectLst/>
        </p:spPr>
      </p:pic>
      <p:pic>
        <p:nvPicPr>
          <p:cNvPr id="1030" name="Picture 6" hidden="1"/>
          <p:cNvPicPr>
            <a:picLocks noChangeAspect="1" noChangeArrowheads="1"/>
          </p:cNvPicPr>
          <p:nvPr/>
        </p:nvPicPr>
        <p:blipFill>
          <a:blip r:embed="rId7" cstate="print"/>
          <a:srcRect/>
          <a:stretch>
            <a:fillRect/>
          </a:stretch>
        </p:blipFill>
        <p:spPr bwMode="auto">
          <a:xfrm>
            <a:off x="3871618" y="5553080"/>
            <a:ext cx="1708956" cy="1802042"/>
          </a:xfrm>
          <a:prstGeom prst="rect">
            <a:avLst/>
          </a:prstGeom>
          <a:noFill/>
          <a:ln w="9525">
            <a:noFill/>
            <a:miter lim="800000"/>
            <a:headEnd/>
            <a:tailEnd/>
          </a:ln>
          <a:effectLst/>
        </p:spPr>
      </p:pic>
      <p:pic>
        <p:nvPicPr>
          <p:cNvPr id="1031" name="Picture 7" hidden="1"/>
          <p:cNvPicPr>
            <a:picLocks noChangeAspect="1" noChangeArrowheads="1"/>
          </p:cNvPicPr>
          <p:nvPr/>
        </p:nvPicPr>
        <p:blipFill>
          <a:blip r:embed="rId8" cstate="print"/>
          <a:srcRect/>
          <a:stretch>
            <a:fillRect/>
          </a:stretch>
        </p:blipFill>
        <p:spPr bwMode="auto">
          <a:xfrm>
            <a:off x="6380527" y="5691307"/>
            <a:ext cx="1657113" cy="1388949"/>
          </a:xfrm>
          <a:prstGeom prst="rect">
            <a:avLst/>
          </a:prstGeom>
          <a:noFill/>
          <a:ln w="9525">
            <a:noFill/>
            <a:miter lim="800000"/>
            <a:headEnd/>
            <a:tailEnd/>
          </a:ln>
          <a:effectLst/>
        </p:spPr>
      </p:pic>
      <p:sp>
        <p:nvSpPr>
          <p:cNvPr id="7" name="圓角矩形 16" hidden="1">
            <a:extLst>
              <a:ext uri="{FF2B5EF4-FFF2-40B4-BE49-F238E27FC236}">
                <a16:creationId xmlns:a16="http://schemas.microsoft.com/office/drawing/2014/main" id="{8AA4990F-873A-486B-92B6-867B488B116E}"/>
              </a:ext>
            </a:extLst>
          </p:cNvPr>
          <p:cNvSpPr/>
          <p:nvPr/>
        </p:nvSpPr>
        <p:spPr>
          <a:xfrm>
            <a:off x="6137884" y="6076876"/>
            <a:ext cx="642942" cy="2857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OR</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 name="圓角矩形 9" hidden="1">
            <a:extLst>
              <a:ext uri="{FF2B5EF4-FFF2-40B4-BE49-F238E27FC236}">
                <a16:creationId xmlns:a16="http://schemas.microsoft.com/office/drawing/2014/main" id="{7D16B83D-248F-4480-A749-B23E1CCCC2DC}"/>
              </a:ext>
            </a:extLst>
          </p:cNvPr>
          <p:cNvSpPr/>
          <p:nvPr/>
        </p:nvSpPr>
        <p:spPr>
          <a:xfrm>
            <a:off x="3605877" y="3235089"/>
            <a:ext cx="2299639" cy="1908415"/>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 name="圓角矩形 9" hidden="1">
            <a:extLst>
              <a:ext uri="{FF2B5EF4-FFF2-40B4-BE49-F238E27FC236}">
                <a16:creationId xmlns:a16="http://schemas.microsoft.com/office/drawing/2014/main" id="{58DB210C-555E-461F-8A6E-541FBAF164B6}"/>
              </a:ext>
            </a:extLst>
          </p:cNvPr>
          <p:cNvSpPr/>
          <p:nvPr/>
        </p:nvSpPr>
        <p:spPr>
          <a:xfrm>
            <a:off x="5925895" y="3235089"/>
            <a:ext cx="2299639" cy="1908415"/>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 name="橢圓 2" hidden="1">
            <a:extLst>
              <a:ext uri="{FF2B5EF4-FFF2-40B4-BE49-F238E27FC236}">
                <a16:creationId xmlns:a16="http://schemas.microsoft.com/office/drawing/2014/main" id="{CA0CAED0-CF63-417F-8B5A-FCD7DCEBD276}"/>
              </a:ext>
            </a:extLst>
          </p:cNvPr>
          <p:cNvSpPr/>
          <p:nvPr/>
        </p:nvSpPr>
        <p:spPr>
          <a:xfrm>
            <a:off x="651030" y="1454603"/>
            <a:ext cx="278946" cy="2789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微軟正黑體" panose="020B0604030504040204" pitchFamily="34" charset="-120"/>
                <a:cs typeface="Arial"/>
                <a:sym typeface="Arial" panose="020B0604020202020204" pitchFamily="34" charset="0"/>
              </a:rPr>
              <a:t>1</a:t>
            </a:r>
          </a:p>
        </p:txBody>
      </p:sp>
      <p:sp>
        <p:nvSpPr>
          <p:cNvPr id="11" name="橢圓 10" hidden="1">
            <a:extLst>
              <a:ext uri="{FF2B5EF4-FFF2-40B4-BE49-F238E27FC236}">
                <a16:creationId xmlns:a16="http://schemas.microsoft.com/office/drawing/2014/main" id="{F83C8391-9A84-4C5E-B493-D4C555A68E30}"/>
              </a:ext>
            </a:extLst>
          </p:cNvPr>
          <p:cNvSpPr/>
          <p:nvPr/>
        </p:nvSpPr>
        <p:spPr>
          <a:xfrm>
            <a:off x="3128281" y="1454603"/>
            <a:ext cx="278946" cy="2789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latin typeface="Arial" panose="020B0604020202020204" pitchFamily="34" charset="0"/>
                <a:ea typeface="微軟正黑體" panose="020B0604030504040204" pitchFamily="34" charset="-120"/>
                <a:cs typeface="Arial"/>
                <a:sym typeface="Arial" panose="020B0604020202020204" pitchFamily="34" charset="0"/>
              </a:rPr>
              <a:t>2</a:t>
            </a:r>
          </a:p>
        </p:txBody>
      </p:sp>
      <p:sp>
        <p:nvSpPr>
          <p:cNvPr id="12" name="橢圓 11" hidden="1">
            <a:extLst>
              <a:ext uri="{FF2B5EF4-FFF2-40B4-BE49-F238E27FC236}">
                <a16:creationId xmlns:a16="http://schemas.microsoft.com/office/drawing/2014/main" id="{54FE2A7F-58D5-48E9-925C-12DDB082F2E3}"/>
              </a:ext>
            </a:extLst>
          </p:cNvPr>
          <p:cNvSpPr/>
          <p:nvPr/>
        </p:nvSpPr>
        <p:spPr>
          <a:xfrm>
            <a:off x="661143" y="3272634"/>
            <a:ext cx="278946" cy="2789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latin typeface="Arial" panose="020B0604020202020204" pitchFamily="34" charset="0"/>
                <a:ea typeface="微軟正黑體" panose="020B0604030504040204" pitchFamily="34" charset="-120"/>
                <a:cs typeface="Arial"/>
                <a:sym typeface="Arial" panose="020B0604020202020204" pitchFamily="34" charset="0"/>
              </a:rPr>
              <a:t>3</a:t>
            </a:r>
          </a:p>
        </p:txBody>
      </p:sp>
      <p:sp>
        <p:nvSpPr>
          <p:cNvPr id="13" name="橢圓 12" hidden="1">
            <a:extLst>
              <a:ext uri="{FF2B5EF4-FFF2-40B4-BE49-F238E27FC236}">
                <a16:creationId xmlns:a16="http://schemas.microsoft.com/office/drawing/2014/main" id="{0147698C-A646-43D7-A824-692BF45072DC}"/>
              </a:ext>
            </a:extLst>
          </p:cNvPr>
          <p:cNvSpPr/>
          <p:nvPr/>
        </p:nvSpPr>
        <p:spPr>
          <a:xfrm>
            <a:off x="3221608" y="3107871"/>
            <a:ext cx="278946" cy="2789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latin typeface="Arial" panose="020B0604020202020204" pitchFamily="34" charset="0"/>
                <a:ea typeface="微軟正黑體" panose="020B0604030504040204" pitchFamily="34" charset="-120"/>
                <a:cs typeface="Arial"/>
                <a:sym typeface="Arial" panose="020B0604020202020204" pitchFamily="34" charset="0"/>
              </a:rPr>
              <a:t>4</a:t>
            </a:r>
          </a:p>
        </p:txBody>
      </p:sp>
      <p:sp>
        <p:nvSpPr>
          <p:cNvPr id="14" name="橢圓 13" hidden="1">
            <a:extLst>
              <a:ext uri="{FF2B5EF4-FFF2-40B4-BE49-F238E27FC236}">
                <a16:creationId xmlns:a16="http://schemas.microsoft.com/office/drawing/2014/main" id="{6BF0BD17-6716-4557-8021-2A0B48CB6FC5}"/>
              </a:ext>
            </a:extLst>
          </p:cNvPr>
          <p:cNvSpPr/>
          <p:nvPr/>
        </p:nvSpPr>
        <p:spPr>
          <a:xfrm>
            <a:off x="5826014" y="1449958"/>
            <a:ext cx="278946" cy="2789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latin typeface="Arial" panose="020B0604020202020204" pitchFamily="34" charset="0"/>
                <a:ea typeface="微軟正黑體" panose="020B0604030504040204" pitchFamily="34" charset="-120"/>
                <a:cs typeface="Arial"/>
                <a:sym typeface="Arial" panose="020B0604020202020204" pitchFamily="34" charset="0"/>
              </a:rPr>
              <a:t>5</a:t>
            </a:r>
          </a:p>
        </p:txBody>
      </p:sp>
      <p:pic>
        <p:nvPicPr>
          <p:cNvPr id="8" name="圖片 9" hidden="1">
            <a:extLst>
              <a:ext uri="{FF2B5EF4-FFF2-40B4-BE49-F238E27FC236}">
                <a16:creationId xmlns:a16="http://schemas.microsoft.com/office/drawing/2014/main" id="{A2DB495D-07D1-4C2A-99C3-35EEFDE807F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36886" y="1717145"/>
            <a:ext cx="1821387" cy="1311855"/>
          </a:xfrm>
          <a:prstGeom prst="rect">
            <a:avLst/>
          </a:prstGeom>
        </p:spPr>
      </p:pic>
      <p:sp>
        <p:nvSpPr>
          <p:cNvPr id="36" name="箭號: 向下 35">
            <a:extLst>
              <a:ext uri="{FF2B5EF4-FFF2-40B4-BE49-F238E27FC236}">
                <a16:creationId xmlns:a16="http://schemas.microsoft.com/office/drawing/2014/main" id="{6B3727BD-DD3D-410E-958B-ED174565693B}"/>
              </a:ext>
            </a:extLst>
          </p:cNvPr>
          <p:cNvSpPr/>
          <p:nvPr/>
        </p:nvSpPr>
        <p:spPr>
          <a:xfrm>
            <a:off x="1410299" y="2720021"/>
            <a:ext cx="500513" cy="654518"/>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7" name="箭號: 向下 36">
            <a:extLst>
              <a:ext uri="{FF2B5EF4-FFF2-40B4-BE49-F238E27FC236}">
                <a16:creationId xmlns:a16="http://schemas.microsoft.com/office/drawing/2014/main" id="{ABA1EC09-7069-4945-8ECC-A57BCAD87547}"/>
              </a:ext>
            </a:extLst>
          </p:cNvPr>
          <p:cNvSpPr/>
          <p:nvPr/>
        </p:nvSpPr>
        <p:spPr>
          <a:xfrm rot="13537976">
            <a:off x="2101925" y="3157595"/>
            <a:ext cx="500513" cy="654518"/>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6" name="圖形 5">
            <a:extLst>
              <a:ext uri="{FF2B5EF4-FFF2-40B4-BE49-F238E27FC236}">
                <a16:creationId xmlns:a16="http://schemas.microsoft.com/office/drawing/2014/main" id="{30C4985F-8A5A-4C96-8C4B-F47ECC3B7D62}"/>
              </a:ext>
            </a:extLst>
          </p:cNvPr>
          <p:cNvPicPr>
            <a:picLocks noChangeAspect="1"/>
          </p:cNvPicPr>
          <p:nvPr/>
        </p:nvPicPr>
        <p:blipFill rotWithShape="1">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rcRect r="24207"/>
          <a:stretch/>
        </p:blipFill>
        <p:spPr>
          <a:xfrm>
            <a:off x="658464" y="1534491"/>
            <a:ext cx="1777929" cy="1482257"/>
          </a:xfrm>
          <a:prstGeom prst="rect">
            <a:avLst/>
          </a:prstGeom>
        </p:spPr>
      </p:pic>
      <p:pic>
        <p:nvPicPr>
          <p:cNvPr id="15" name="圖形 14">
            <a:extLst>
              <a:ext uri="{FF2B5EF4-FFF2-40B4-BE49-F238E27FC236}">
                <a16:creationId xmlns:a16="http://schemas.microsoft.com/office/drawing/2014/main" id="{9D468038-A251-4A5B-BD19-9C5E2A7952F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8042" y="3374152"/>
            <a:ext cx="2276398" cy="1078294"/>
          </a:xfrm>
          <a:prstGeom prst="rect">
            <a:avLst/>
          </a:prstGeom>
        </p:spPr>
      </p:pic>
      <p:pic>
        <p:nvPicPr>
          <p:cNvPr id="22" name="圖形 21">
            <a:extLst>
              <a:ext uri="{FF2B5EF4-FFF2-40B4-BE49-F238E27FC236}">
                <a16:creationId xmlns:a16="http://schemas.microsoft.com/office/drawing/2014/main" id="{95D63D29-F8F1-4BF3-B5FC-3FBE58F641E7}"/>
              </a:ext>
            </a:extLst>
          </p:cNvPr>
          <p:cNvPicPr>
            <a:picLocks noChangeAspect="1"/>
          </p:cNvPicPr>
          <p:nvPr/>
        </p:nvPicPr>
        <p:blipFill rotWithShape="1">
          <a:blip r:embed="rId14" cstate="hqprint">
            <a:extLst>
              <a:ext uri="{28A0092B-C50C-407E-A947-70E740481C1C}">
                <a14:useLocalDpi xmlns:a14="http://schemas.microsoft.com/office/drawing/2010/main"/>
              </a:ext>
              <a:ext uri="{96DAC541-7B7A-43D3-8B79-37D633B846F1}">
                <asvg:svgBlip xmlns:asvg="http://schemas.microsoft.com/office/drawing/2016/SVG/main" r:embed="rId15"/>
              </a:ext>
            </a:extLst>
          </a:blip>
          <a:srcRect r="26335"/>
          <a:stretch/>
        </p:blipFill>
        <p:spPr>
          <a:xfrm>
            <a:off x="6708010" y="1565341"/>
            <a:ext cx="1777929" cy="1525072"/>
          </a:xfrm>
          <a:prstGeom prst="rect">
            <a:avLst/>
          </a:prstGeom>
        </p:spPr>
      </p:pic>
      <p:pic>
        <p:nvPicPr>
          <p:cNvPr id="26" name="圖形 25">
            <a:extLst>
              <a:ext uri="{FF2B5EF4-FFF2-40B4-BE49-F238E27FC236}">
                <a16:creationId xmlns:a16="http://schemas.microsoft.com/office/drawing/2014/main" id="{D610B439-3B52-450B-96B1-111509B58A9D}"/>
              </a:ext>
            </a:extLst>
          </p:cNvPr>
          <p:cNvPicPr>
            <a:picLocks noChangeAspect="1"/>
          </p:cNvPicPr>
          <p:nvPr/>
        </p:nvPicPr>
        <p:blipFill rotWithShape="1">
          <a:blip r:embed="rId16" cstate="hqprint">
            <a:extLst>
              <a:ext uri="{28A0092B-C50C-407E-A947-70E740481C1C}">
                <a14:useLocalDpi xmlns:a14="http://schemas.microsoft.com/office/drawing/2010/main"/>
              </a:ext>
              <a:ext uri="{96DAC541-7B7A-43D3-8B79-37D633B846F1}">
                <asvg:svgBlip xmlns:asvg="http://schemas.microsoft.com/office/drawing/2016/SVG/main" r:embed="rId17"/>
              </a:ext>
            </a:extLst>
          </a:blip>
          <a:srcRect r="27993"/>
          <a:stretch/>
        </p:blipFill>
        <p:spPr>
          <a:xfrm>
            <a:off x="6827575" y="2837302"/>
            <a:ext cx="1686588" cy="1963975"/>
          </a:xfrm>
          <a:prstGeom prst="rect">
            <a:avLst/>
          </a:prstGeom>
        </p:spPr>
      </p:pic>
      <p:sp>
        <p:nvSpPr>
          <p:cNvPr id="51" name="箭號: 向下 50">
            <a:extLst>
              <a:ext uri="{FF2B5EF4-FFF2-40B4-BE49-F238E27FC236}">
                <a16:creationId xmlns:a16="http://schemas.microsoft.com/office/drawing/2014/main" id="{0548D17C-3301-4EEE-89AA-09ED62904F8B}"/>
              </a:ext>
            </a:extLst>
          </p:cNvPr>
          <p:cNvSpPr/>
          <p:nvPr/>
        </p:nvSpPr>
        <p:spPr>
          <a:xfrm rot="16200000">
            <a:off x="6557586" y="2962837"/>
            <a:ext cx="500513" cy="654518"/>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2" name="箭號: 向下 51">
            <a:extLst>
              <a:ext uri="{FF2B5EF4-FFF2-40B4-BE49-F238E27FC236}">
                <a16:creationId xmlns:a16="http://schemas.microsoft.com/office/drawing/2014/main" id="{1A667008-8EF0-4C3E-9E52-D56FD2B7C1E9}"/>
              </a:ext>
            </a:extLst>
          </p:cNvPr>
          <p:cNvSpPr/>
          <p:nvPr/>
        </p:nvSpPr>
        <p:spPr>
          <a:xfrm>
            <a:off x="7749282" y="2813101"/>
            <a:ext cx="500513" cy="654518"/>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38" name="圖形 37">
            <a:extLst>
              <a:ext uri="{FF2B5EF4-FFF2-40B4-BE49-F238E27FC236}">
                <a16:creationId xmlns:a16="http://schemas.microsoft.com/office/drawing/2014/main" id="{2AB69A80-999B-47DC-A935-6F864CCAAD6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648254" y="2327877"/>
            <a:ext cx="1766389" cy="1865307"/>
          </a:xfrm>
          <a:prstGeom prst="rect">
            <a:avLst/>
          </a:prstGeom>
        </p:spPr>
      </p:pic>
      <p:pic>
        <p:nvPicPr>
          <p:cNvPr id="40" name="圖形 39">
            <a:extLst>
              <a:ext uri="{FF2B5EF4-FFF2-40B4-BE49-F238E27FC236}">
                <a16:creationId xmlns:a16="http://schemas.microsoft.com/office/drawing/2014/main" id="{EDF1FE72-DBA4-4AD1-8439-A54F1E40E2E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790179" y="2267319"/>
            <a:ext cx="1309406" cy="1273034"/>
          </a:xfrm>
          <a:prstGeom prst="rect">
            <a:avLst/>
          </a:prstGeom>
        </p:spPr>
      </p:pic>
      <p:pic>
        <p:nvPicPr>
          <p:cNvPr id="42" name="圖形 41">
            <a:extLst>
              <a:ext uri="{FF2B5EF4-FFF2-40B4-BE49-F238E27FC236}">
                <a16:creationId xmlns:a16="http://schemas.microsoft.com/office/drawing/2014/main" id="{FBD2AC07-C336-48C8-8A16-5743067B828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148733" y="3540353"/>
            <a:ext cx="1418693" cy="1088065"/>
          </a:xfrm>
          <a:prstGeom prst="rect">
            <a:avLst/>
          </a:prstGeom>
        </p:spPr>
      </p:pic>
      <p:sp>
        <p:nvSpPr>
          <p:cNvPr id="41" name="文字方塊 40">
            <a:extLst>
              <a:ext uri="{FF2B5EF4-FFF2-40B4-BE49-F238E27FC236}">
                <a16:creationId xmlns:a16="http://schemas.microsoft.com/office/drawing/2014/main" id="{91DC89BF-7CDF-43AC-B310-D7F613CD2363}"/>
              </a:ext>
            </a:extLst>
          </p:cNvPr>
          <p:cNvSpPr txBox="1"/>
          <p:nvPr/>
        </p:nvSpPr>
        <p:spPr>
          <a:xfrm>
            <a:off x="304801" y="861659"/>
            <a:ext cx="937586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Users can easily install the selected 2.5" or 3.5" disk on the NAS by following this instruction</a:t>
            </a:r>
            <a:endParaRPr lang="zh-TW" alt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016519309"/>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5F1A-6D2A-C446-8855-84A6DFCE698A}"/>
              </a:ext>
            </a:extLst>
          </p:cNvPr>
          <p:cNvSpPr>
            <a:spLocks noGrp="1"/>
          </p:cNvSpPr>
          <p:nvPr>
            <p:ph type="title"/>
          </p:nvPr>
        </p:nvSpPr>
        <p:spPr/>
        <p:txBody>
          <a:bodyPr>
            <a:normAutofit fontScale="90000"/>
          </a:bodyPr>
          <a:lstStyle/>
          <a:p>
            <a:r>
              <a:rPr lang="en-US" altLang="zh-TW" dirty="0">
                <a:latin typeface="Arial" panose="020B0604020202020204" pitchFamily="34" charset="0"/>
                <a:sym typeface="Arial" panose="020B0604020202020204" pitchFamily="34" charset="0"/>
              </a:rPr>
              <a:t>NAS quick installation</a:t>
            </a:r>
            <a:endParaRPr lang="zh-TW" altLang="en-US" baseline="0" dirty="0">
              <a:latin typeface="Arial" panose="020B0604020202020204" pitchFamily="34" charset="0"/>
              <a:sym typeface="Arial" panose="020B0604020202020204" pitchFamily="34" charset="0"/>
            </a:endParaRPr>
          </a:p>
        </p:txBody>
      </p:sp>
      <p:pic>
        <p:nvPicPr>
          <p:cNvPr id="8" name="圖片 10">
            <a:extLst>
              <a:ext uri="{FF2B5EF4-FFF2-40B4-BE49-F238E27FC236}">
                <a16:creationId xmlns:a16="http://schemas.microsoft.com/office/drawing/2014/main" id="{390C43A3-7DCC-4CE9-8AF4-3F3083DBCB50}"/>
              </a:ext>
            </a:extLst>
          </p:cNvPr>
          <p:cNvPicPr>
            <a:picLocks noChangeAspect="1"/>
          </p:cNvPicPr>
          <p:nvPr/>
        </p:nvPicPr>
        <p:blipFill>
          <a:blip r:embed="rId3"/>
          <a:stretch>
            <a:fillRect/>
          </a:stretch>
        </p:blipFill>
        <p:spPr>
          <a:xfrm>
            <a:off x="4572000" y="2134099"/>
            <a:ext cx="3853851" cy="2142986"/>
          </a:xfrm>
          <a:prstGeom prst="rect">
            <a:avLst/>
          </a:prstGeom>
        </p:spPr>
      </p:pic>
      <p:pic>
        <p:nvPicPr>
          <p:cNvPr id="11" name="圖片 16">
            <a:extLst>
              <a:ext uri="{FF2B5EF4-FFF2-40B4-BE49-F238E27FC236}">
                <a16:creationId xmlns:a16="http://schemas.microsoft.com/office/drawing/2014/main" id="{7915CD19-5FAE-41D7-8138-90F234F875AF}"/>
              </a:ext>
            </a:extLst>
          </p:cNvPr>
          <p:cNvPicPr>
            <a:picLocks noChangeAspect="1"/>
          </p:cNvPicPr>
          <p:nvPr/>
        </p:nvPicPr>
        <p:blipFill>
          <a:blip r:embed="rId4"/>
          <a:stretch>
            <a:fillRect/>
          </a:stretch>
        </p:blipFill>
        <p:spPr>
          <a:xfrm>
            <a:off x="711680" y="2123479"/>
            <a:ext cx="3228435" cy="2153442"/>
          </a:xfrm>
          <a:prstGeom prst="rect">
            <a:avLst/>
          </a:prstGeom>
        </p:spPr>
      </p:pic>
      <p:sp>
        <p:nvSpPr>
          <p:cNvPr id="17" name="文字方塊 16">
            <a:extLst>
              <a:ext uri="{FF2B5EF4-FFF2-40B4-BE49-F238E27FC236}">
                <a16:creationId xmlns:a16="http://schemas.microsoft.com/office/drawing/2014/main" id="{C42C60F0-AD0D-48AE-86AA-701FBDD945C6}"/>
              </a:ext>
            </a:extLst>
          </p:cNvPr>
          <p:cNvSpPr txBox="1"/>
          <p:nvPr/>
        </p:nvSpPr>
        <p:spPr>
          <a:xfrm>
            <a:off x="1056029" y="1572921"/>
            <a:ext cx="29753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Scan the QR Code with your mobile phone</a:t>
            </a:r>
            <a:endPar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 name="文字方塊 20">
            <a:extLst>
              <a:ext uri="{FF2B5EF4-FFF2-40B4-BE49-F238E27FC236}">
                <a16:creationId xmlns:a16="http://schemas.microsoft.com/office/drawing/2014/main" id="{9FE2F0A8-0711-48A2-B886-07697F904A43}"/>
              </a:ext>
            </a:extLst>
          </p:cNvPr>
          <p:cNvSpPr txBox="1"/>
          <p:nvPr/>
        </p:nvSpPr>
        <p:spPr>
          <a:xfrm>
            <a:off x="4841882" y="1572921"/>
            <a:ext cx="347644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Install </a:t>
            </a:r>
            <a:r>
              <a:rPr lang="en-US" altLang="zh-TW"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Qfinder</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 Pro on the desktop or laptop, then execute the installation</a:t>
            </a:r>
            <a:endPar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 name="橢圓 2">
            <a:extLst>
              <a:ext uri="{FF2B5EF4-FFF2-40B4-BE49-F238E27FC236}">
                <a16:creationId xmlns:a16="http://schemas.microsoft.com/office/drawing/2014/main" id="{291D76BF-D80E-4CB7-90D4-B82E235AC77E}"/>
              </a:ext>
            </a:extLst>
          </p:cNvPr>
          <p:cNvSpPr/>
          <p:nvPr/>
        </p:nvSpPr>
        <p:spPr>
          <a:xfrm>
            <a:off x="711680" y="1601453"/>
            <a:ext cx="278946" cy="278948"/>
          </a:xfrm>
          <a:prstGeom prst="ellipse">
            <a:avLst/>
          </a:prstGeom>
          <a:solidFill>
            <a:srgbClr val="75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rPr>
              <a:t>1</a:t>
            </a:r>
          </a:p>
        </p:txBody>
      </p:sp>
      <p:sp>
        <p:nvSpPr>
          <p:cNvPr id="9" name="橢圓 8">
            <a:extLst>
              <a:ext uri="{FF2B5EF4-FFF2-40B4-BE49-F238E27FC236}">
                <a16:creationId xmlns:a16="http://schemas.microsoft.com/office/drawing/2014/main" id="{F2EB07C6-F9F5-4450-9376-49863C6A84BE}"/>
              </a:ext>
            </a:extLst>
          </p:cNvPr>
          <p:cNvSpPr/>
          <p:nvPr/>
        </p:nvSpPr>
        <p:spPr>
          <a:xfrm>
            <a:off x="4522510" y="1601453"/>
            <a:ext cx="278946" cy="278948"/>
          </a:xfrm>
          <a:prstGeom prst="ellipse">
            <a:avLst/>
          </a:prstGeom>
          <a:solidFill>
            <a:srgbClr val="75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rPr>
              <a:t>2</a:t>
            </a:r>
          </a:p>
        </p:txBody>
      </p:sp>
    </p:spTree>
    <p:extLst>
      <p:ext uri="{BB962C8B-B14F-4D97-AF65-F5344CB8AC3E}">
        <p14:creationId xmlns:p14="http://schemas.microsoft.com/office/powerpoint/2010/main" val="896204945"/>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a:extLst>
              <a:ext uri="{FF2B5EF4-FFF2-40B4-BE49-F238E27FC236}">
                <a16:creationId xmlns:a16="http://schemas.microsoft.com/office/drawing/2014/main" id="{F4277384-371B-4B46-B64E-8BB72D545608}"/>
              </a:ext>
            </a:extLst>
          </p:cNvPr>
          <p:cNvSpPr/>
          <p:nvPr/>
        </p:nvSpPr>
        <p:spPr>
          <a:xfrm>
            <a:off x="-152400" y="3196869"/>
            <a:ext cx="9364133"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1E7700E1-7BB6-47FE-953D-7F97F30872C5}"/>
              </a:ext>
            </a:extLst>
          </p:cNvPr>
          <p:cNvSpPr>
            <a:spLocks noGrp="1"/>
          </p:cNvSpPr>
          <p:nvPr>
            <p:ph type="title"/>
          </p:nvPr>
        </p:nvSpPr>
        <p:spPr>
          <a:xfrm>
            <a:off x="-316523" y="311301"/>
            <a:ext cx="8346628" cy="572700"/>
          </a:xfrm>
        </p:spPr>
        <p:txBody>
          <a:bodyPr/>
          <a:lstStyle/>
          <a:p>
            <a:r>
              <a:rPr lang="en-US" altLang="zh-TW" dirty="0">
                <a:latin typeface="Arial" panose="020B0604020202020204" pitchFamily="34" charset="0"/>
                <a:sym typeface="Arial" panose="020B0604020202020204" pitchFamily="34" charset="0"/>
              </a:rPr>
              <a:t>TS-433</a:t>
            </a:r>
            <a:r>
              <a:rPr lang="zh-TW" altLang="en-US" dirty="0">
                <a:latin typeface="Arial" panose="020B0604020202020204" pitchFamily="34" charset="0"/>
                <a:sym typeface="Arial" panose="020B0604020202020204" pitchFamily="34" charset="0"/>
              </a:rPr>
              <a:t> </a:t>
            </a:r>
            <a:r>
              <a:rPr lang="en-US" altLang="zh-TW" dirty="0">
                <a:latin typeface="Arial" panose="020B0604020202020204" pitchFamily="34" charset="0"/>
                <a:sym typeface="Arial" panose="020B0604020202020204" pitchFamily="34" charset="0"/>
              </a:rPr>
              <a:t>AI</a:t>
            </a:r>
            <a:r>
              <a:rPr lang="zh-TW" altLang="en-US" dirty="0">
                <a:latin typeface="Arial" panose="020B0604020202020204" pitchFamily="34" charset="0"/>
                <a:sym typeface="Arial" panose="020B0604020202020204" pitchFamily="34" charset="0"/>
              </a:rPr>
              <a:t> </a:t>
            </a:r>
            <a:r>
              <a:rPr lang="en-US" altLang="zh-TW" dirty="0">
                <a:latin typeface="Arial" panose="020B0604020202020204" pitchFamily="34" charset="0"/>
                <a:sym typeface="Arial" panose="020B0604020202020204" pitchFamily="34" charset="0"/>
              </a:rPr>
              <a:t>NAS</a:t>
            </a:r>
            <a:r>
              <a:rPr lang="zh-TW" altLang="en-US" dirty="0">
                <a:latin typeface="Arial" panose="020B0604020202020204" pitchFamily="34" charset="0"/>
                <a:sym typeface="Arial" panose="020B0604020202020204" pitchFamily="34" charset="0"/>
              </a:rPr>
              <a:t> </a:t>
            </a:r>
            <a:r>
              <a:rPr lang="en-US" altLang="zh-TW" dirty="0">
                <a:latin typeface="Arial" panose="020B0604020202020204" pitchFamily="34" charset="0"/>
                <a:sym typeface="Arial" panose="020B0604020202020204" pitchFamily="34" charset="0"/>
              </a:rPr>
              <a:t>main application</a:t>
            </a:r>
            <a:endParaRPr lang="zh-TW" altLang="en-US" dirty="0">
              <a:latin typeface="Arial" panose="020B0604020202020204" pitchFamily="34" charset="0"/>
              <a:sym typeface="Arial" panose="020B0604020202020204" pitchFamily="34" charset="0"/>
            </a:endParaRPr>
          </a:p>
        </p:txBody>
      </p:sp>
      <p:pic>
        <p:nvPicPr>
          <p:cNvPr id="4" name="圖片 3">
            <a:extLst>
              <a:ext uri="{FF2B5EF4-FFF2-40B4-BE49-F238E27FC236}">
                <a16:creationId xmlns:a16="http://schemas.microsoft.com/office/drawing/2014/main" id="{206CD942-F0B2-44C6-9AD2-711D5D940A7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4467" y="1223947"/>
            <a:ext cx="2685908" cy="2632723"/>
          </a:xfrm>
          <a:prstGeom prst="rect">
            <a:avLst/>
          </a:prstGeom>
        </p:spPr>
      </p:pic>
      <p:pic>
        <p:nvPicPr>
          <p:cNvPr id="6" name="圖片 5">
            <a:extLst>
              <a:ext uri="{FF2B5EF4-FFF2-40B4-BE49-F238E27FC236}">
                <a16:creationId xmlns:a16="http://schemas.microsoft.com/office/drawing/2014/main" id="{D96478AC-3E98-4E61-99C5-B3501251CF96}"/>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3018703" y="1223945"/>
            <a:ext cx="2978434" cy="2632723"/>
          </a:xfrm>
          <a:prstGeom prst="rect">
            <a:avLst/>
          </a:prstGeom>
        </p:spPr>
      </p:pic>
      <p:pic>
        <p:nvPicPr>
          <p:cNvPr id="8" name="圖片 7">
            <a:extLst>
              <a:ext uri="{FF2B5EF4-FFF2-40B4-BE49-F238E27FC236}">
                <a16:creationId xmlns:a16="http://schemas.microsoft.com/office/drawing/2014/main" id="{BC0B50BF-EF26-4536-ACA1-EB3A9DF741B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015465" y="1223943"/>
            <a:ext cx="2860140" cy="2632723"/>
          </a:xfrm>
          <a:prstGeom prst="rect">
            <a:avLst/>
          </a:prstGeom>
        </p:spPr>
      </p:pic>
      <p:sp>
        <p:nvSpPr>
          <p:cNvPr id="9" name="文字方塊 8">
            <a:extLst>
              <a:ext uri="{FF2B5EF4-FFF2-40B4-BE49-F238E27FC236}">
                <a16:creationId xmlns:a16="http://schemas.microsoft.com/office/drawing/2014/main" id="{43485CF6-2822-4947-9E2D-A482700EF3AF}"/>
              </a:ext>
            </a:extLst>
          </p:cNvPr>
          <p:cNvSpPr txBox="1"/>
          <p:nvPr/>
        </p:nvSpPr>
        <p:spPr>
          <a:xfrm>
            <a:off x="314468" y="3914614"/>
            <a:ext cx="2698952" cy="11605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Collaborate and backup data for SMEs</a:t>
            </a:r>
          </a:p>
          <a:p>
            <a:pPr>
              <a:lnSpc>
                <a:spcPct val="130000"/>
              </a:lnSpc>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The company's essential data should keep safe. Sufficient data space and high-speed bandwidth are necessary.</a:t>
            </a:r>
          </a:p>
        </p:txBody>
      </p:sp>
      <p:sp>
        <p:nvSpPr>
          <p:cNvPr id="10" name="文字方塊 9">
            <a:extLst>
              <a:ext uri="{FF2B5EF4-FFF2-40B4-BE49-F238E27FC236}">
                <a16:creationId xmlns:a16="http://schemas.microsoft.com/office/drawing/2014/main" id="{FD86A45A-C8BA-4651-BFD9-9525D3D24024}"/>
              </a:ext>
            </a:extLst>
          </p:cNvPr>
          <p:cNvSpPr txBox="1"/>
          <p:nvPr/>
        </p:nvSpPr>
        <p:spPr>
          <a:xfrm>
            <a:off x="3000374" y="3914614"/>
            <a:ext cx="2994122" cy="11605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Snapshots protect precious family photos</a:t>
            </a:r>
          </a:p>
          <a:p>
            <a:pPr>
              <a:lnSpc>
                <a:spcPct val="130000"/>
              </a:lnSpc>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Any travel or life photo records can be backed up and quickly searched through the NAS.</a:t>
            </a:r>
          </a:p>
        </p:txBody>
      </p:sp>
      <p:sp>
        <p:nvSpPr>
          <p:cNvPr id="11" name="文字方塊 10">
            <a:extLst>
              <a:ext uri="{FF2B5EF4-FFF2-40B4-BE49-F238E27FC236}">
                <a16:creationId xmlns:a16="http://schemas.microsoft.com/office/drawing/2014/main" id="{6AE997C2-CA17-4D17-AEA4-431D97D98068}"/>
              </a:ext>
            </a:extLst>
          </p:cNvPr>
          <p:cNvSpPr txBox="1"/>
          <p:nvPr/>
        </p:nvSpPr>
        <p:spPr>
          <a:xfrm>
            <a:off x="6076611" y="3914614"/>
            <a:ext cx="2857499" cy="11605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NPU AI accelerates face recognition</a:t>
            </a:r>
          </a:p>
          <a:p>
            <a:pPr>
              <a:lnSpc>
                <a:spcPct val="130000"/>
              </a:lnSpc>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The only NAS with built-in NPU for AI faces recognition accelerated QNAP's </a:t>
            </a:r>
            <a:r>
              <a:rPr lang="en-US" altLang="zh-TW" sz="1100"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QuMagie</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photo smart album.</a:t>
            </a:r>
          </a:p>
        </p:txBody>
      </p:sp>
      <p:pic>
        <p:nvPicPr>
          <p:cNvPr id="12" name="圖片 11">
            <a:extLst>
              <a:ext uri="{FF2B5EF4-FFF2-40B4-BE49-F238E27FC236}">
                <a16:creationId xmlns:a16="http://schemas.microsoft.com/office/drawing/2014/main" id="{24362519-2628-441E-B929-614CF5A88AA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505361" y="323411"/>
            <a:ext cx="1388572" cy="1184621"/>
          </a:xfrm>
          <a:prstGeom prst="rect">
            <a:avLst/>
          </a:prstGeom>
        </p:spPr>
      </p:pic>
      <p:sp>
        <p:nvSpPr>
          <p:cNvPr id="25" name="矩形 24">
            <a:extLst>
              <a:ext uri="{FF2B5EF4-FFF2-40B4-BE49-F238E27FC236}">
                <a16:creationId xmlns:a16="http://schemas.microsoft.com/office/drawing/2014/main" id="{742756D5-5D7A-4FF8-A153-CB5ED7C8FAF0}"/>
              </a:ext>
            </a:extLst>
          </p:cNvPr>
          <p:cNvSpPr/>
          <p:nvPr/>
        </p:nvSpPr>
        <p:spPr>
          <a:xfrm>
            <a:off x="6012824" y="3379086"/>
            <a:ext cx="2857498" cy="477620"/>
          </a:xfrm>
          <a:prstGeom prst="rect">
            <a:avLst/>
          </a:prstGeom>
          <a:solidFill>
            <a:srgbClr val="191919">
              <a:alpha val="6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1600" b="1" dirty="0">
                <a:latin typeface="Arial" panose="020B0604020202020204" pitchFamily="34" charset="0"/>
                <a:ea typeface="微軟正黑體" panose="020B0604030504040204" pitchFamily="34" charset="-120"/>
                <a:sym typeface="Arial" panose="020B0604020202020204" pitchFamily="34" charset="0"/>
              </a:rPr>
              <a:t>NPU AI acceleration</a:t>
            </a:r>
            <a:endParaRPr lang="zh-TW" altLang="en-US" sz="1600" b="1" dirty="0">
              <a:latin typeface="Arial" panose="020B0604020202020204" pitchFamily="34" charset="0"/>
              <a:ea typeface="微軟正黑體" panose="020B0604030504040204" pitchFamily="34" charset="-120"/>
              <a:sym typeface="Arial" panose="020B0604020202020204" pitchFamily="34" charset="0"/>
            </a:endParaRPr>
          </a:p>
        </p:txBody>
      </p:sp>
      <p:sp>
        <p:nvSpPr>
          <p:cNvPr id="26" name="矩形 25">
            <a:extLst>
              <a:ext uri="{FF2B5EF4-FFF2-40B4-BE49-F238E27FC236}">
                <a16:creationId xmlns:a16="http://schemas.microsoft.com/office/drawing/2014/main" id="{044B5B97-8AF5-4899-9901-EC6BFAB4877B}"/>
              </a:ext>
            </a:extLst>
          </p:cNvPr>
          <p:cNvSpPr/>
          <p:nvPr/>
        </p:nvSpPr>
        <p:spPr>
          <a:xfrm>
            <a:off x="3018702" y="3379086"/>
            <a:ext cx="2978436" cy="477620"/>
          </a:xfrm>
          <a:prstGeom prst="rect">
            <a:avLst/>
          </a:prstGeom>
          <a:solidFill>
            <a:srgbClr val="191919">
              <a:alpha val="6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1600" b="1" dirty="0">
                <a:latin typeface="Arial" panose="020B0604020202020204" pitchFamily="34" charset="0"/>
                <a:ea typeface="微軟正黑體" panose="020B0604030504040204" pitchFamily="34" charset="-120"/>
                <a:sym typeface="Arial" panose="020B0604020202020204" pitchFamily="34" charset="0"/>
              </a:rPr>
              <a:t>Snapshot Protection</a:t>
            </a:r>
            <a:endParaRPr lang="zh-TW" altLang="en-US" sz="1600" b="1" dirty="0">
              <a:latin typeface="Arial" panose="020B0604020202020204" pitchFamily="34" charset="0"/>
              <a:ea typeface="微軟正黑體" panose="020B0604030504040204" pitchFamily="34" charset="-120"/>
              <a:sym typeface="Arial" panose="020B0604020202020204" pitchFamily="34" charset="0"/>
            </a:endParaRPr>
          </a:p>
        </p:txBody>
      </p:sp>
      <p:sp>
        <p:nvSpPr>
          <p:cNvPr id="27" name="矩形 26">
            <a:extLst>
              <a:ext uri="{FF2B5EF4-FFF2-40B4-BE49-F238E27FC236}">
                <a16:creationId xmlns:a16="http://schemas.microsoft.com/office/drawing/2014/main" id="{0E540E1A-1EFA-4899-80BF-D9FEC15D72E8}"/>
              </a:ext>
            </a:extLst>
          </p:cNvPr>
          <p:cNvSpPr/>
          <p:nvPr/>
        </p:nvSpPr>
        <p:spPr>
          <a:xfrm>
            <a:off x="315001" y="3379086"/>
            <a:ext cx="2685908" cy="477620"/>
          </a:xfrm>
          <a:prstGeom prst="rect">
            <a:avLst/>
          </a:prstGeom>
          <a:solidFill>
            <a:srgbClr val="191919">
              <a:alpha val="6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1600" b="1" dirty="0">
                <a:latin typeface="Arial" panose="020B0604020202020204" pitchFamily="34" charset="0"/>
                <a:ea typeface="微軟正黑體" panose="020B0604030504040204" pitchFamily="34" charset="-120"/>
                <a:sym typeface="Arial" panose="020B0604020202020204" pitchFamily="34" charset="0"/>
              </a:rPr>
              <a:t>Collaborate and backup </a:t>
            </a:r>
            <a:endParaRPr lang="zh-TW" altLang="en-US" sz="1600" b="1" dirty="0">
              <a:latin typeface="Arial" panose="020B0604020202020204" pitchFamily="34" charset="0"/>
              <a:ea typeface="微軟正黑體" panose="020B0604030504040204" pitchFamily="34" charset="-120"/>
              <a:sym typeface="Arial" panose="020B0604020202020204" pitchFamily="34" charset="0"/>
            </a:endParaRPr>
          </a:p>
        </p:txBody>
      </p:sp>
      <p:grpSp>
        <p:nvGrpSpPr>
          <p:cNvPr id="23" name="群組 22">
            <a:extLst>
              <a:ext uri="{FF2B5EF4-FFF2-40B4-BE49-F238E27FC236}">
                <a16:creationId xmlns:a16="http://schemas.microsoft.com/office/drawing/2014/main" id="{F7306F43-F31A-4288-AE6E-CCEF1F26ABCC}"/>
              </a:ext>
            </a:extLst>
          </p:cNvPr>
          <p:cNvGrpSpPr/>
          <p:nvPr/>
        </p:nvGrpSpPr>
        <p:grpSpPr>
          <a:xfrm>
            <a:off x="2243797" y="2841319"/>
            <a:ext cx="640122" cy="648107"/>
            <a:chOff x="857205" y="1598971"/>
            <a:chExt cx="1105045" cy="1118829"/>
          </a:xfrm>
        </p:grpSpPr>
        <p:sp>
          <p:nvSpPr>
            <p:cNvPr id="18" name="矩形: 圓角 17">
              <a:extLst>
                <a:ext uri="{FF2B5EF4-FFF2-40B4-BE49-F238E27FC236}">
                  <a16:creationId xmlns:a16="http://schemas.microsoft.com/office/drawing/2014/main" id="{B5900BF6-8CE4-4E8D-A097-88EC4DEC6513}"/>
                </a:ext>
              </a:extLst>
            </p:cNvPr>
            <p:cNvSpPr/>
            <p:nvPr/>
          </p:nvSpPr>
          <p:spPr>
            <a:xfrm>
              <a:off x="857205" y="1598971"/>
              <a:ext cx="1105045" cy="1118829"/>
            </a:xfrm>
            <a:prstGeom prst="roundRect">
              <a:avLst/>
            </a:prstGeom>
            <a:solidFill>
              <a:srgbClr val="CFD7E3"/>
            </a:solidFill>
            <a:ln>
              <a:noFill/>
            </a:ln>
            <a:effectLst>
              <a:outerShdw blurRad="254000" dist="190500" dir="8100000" algn="tr" rotWithShape="0">
                <a:prstClr val="black">
                  <a:alpha val="37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9" name="圖形 18">
              <a:extLst>
                <a:ext uri="{FF2B5EF4-FFF2-40B4-BE49-F238E27FC236}">
                  <a16:creationId xmlns:a16="http://schemas.microsoft.com/office/drawing/2014/main" id="{2E8CFE55-8F85-4390-81EA-C5BAEDCC62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2413" y="1851897"/>
              <a:ext cx="654630" cy="665916"/>
            </a:xfrm>
            <a:prstGeom prst="rect">
              <a:avLst/>
            </a:prstGeom>
          </p:spPr>
        </p:pic>
      </p:grpSp>
      <p:grpSp>
        <p:nvGrpSpPr>
          <p:cNvPr id="24" name="群組 23">
            <a:extLst>
              <a:ext uri="{FF2B5EF4-FFF2-40B4-BE49-F238E27FC236}">
                <a16:creationId xmlns:a16="http://schemas.microsoft.com/office/drawing/2014/main" id="{6D21F877-DC25-4E20-8FD1-28A92B93BAD0}"/>
              </a:ext>
            </a:extLst>
          </p:cNvPr>
          <p:cNvGrpSpPr/>
          <p:nvPr/>
        </p:nvGrpSpPr>
        <p:grpSpPr>
          <a:xfrm>
            <a:off x="5265736" y="2841318"/>
            <a:ext cx="640122" cy="648107"/>
            <a:chOff x="2490513" y="1598971"/>
            <a:chExt cx="1105045" cy="1118829"/>
          </a:xfrm>
        </p:grpSpPr>
        <p:sp>
          <p:nvSpPr>
            <p:cNvPr id="17" name="矩形: 圓角 16">
              <a:extLst>
                <a:ext uri="{FF2B5EF4-FFF2-40B4-BE49-F238E27FC236}">
                  <a16:creationId xmlns:a16="http://schemas.microsoft.com/office/drawing/2014/main" id="{50E5C55F-283C-4D8A-9CED-8E748527798F}"/>
                </a:ext>
              </a:extLst>
            </p:cNvPr>
            <p:cNvSpPr/>
            <p:nvPr/>
          </p:nvSpPr>
          <p:spPr>
            <a:xfrm>
              <a:off x="2490513" y="1598971"/>
              <a:ext cx="1105045" cy="1118829"/>
            </a:xfrm>
            <a:prstGeom prst="roundRect">
              <a:avLst/>
            </a:prstGeom>
            <a:solidFill>
              <a:srgbClr val="CFD7E3"/>
            </a:solidFill>
            <a:ln>
              <a:noFill/>
            </a:ln>
            <a:effectLst>
              <a:outerShdw blurRad="254000" dist="190500" dir="8100000" algn="tr" rotWithShape="0">
                <a:prstClr val="black">
                  <a:alpha val="37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0" name="圖形 19">
              <a:extLst>
                <a:ext uri="{FF2B5EF4-FFF2-40B4-BE49-F238E27FC236}">
                  <a16:creationId xmlns:a16="http://schemas.microsoft.com/office/drawing/2014/main" id="{7CD2F121-D385-4BE1-BDA8-435D3EE435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31211" y="1851897"/>
              <a:ext cx="824468" cy="665916"/>
            </a:xfrm>
            <a:prstGeom prst="rect">
              <a:avLst/>
            </a:prstGeom>
          </p:spPr>
        </p:pic>
      </p:grpSp>
      <p:grpSp>
        <p:nvGrpSpPr>
          <p:cNvPr id="22" name="群組 21">
            <a:extLst>
              <a:ext uri="{FF2B5EF4-FFF2-40B4-BE49-F238E27FC236}">
                <a16:creationId xmlns:a16="http://schemas.microsoft.com/office/drawing/2014/main" id="{3DD6A928-2688-4246-9A87-6D18E30F86D7}"/>
              </a:ext>
            </a:extLst>
          </p:cNvPr>
          <p:cNvGrpSpPr/>
          <p:nvPr/>
        </p:nvGrpSpPr>
        <p:grpSpPr>
          <a:xfrm>
            <a:off x="8196222" y="2813540"/>
            <a:ext cx="632777" cy="640670"/>
            <a:chOff x="7959330" y="2345748"/>
            <a:chExt cx="1105045" cy="1118829"/>
          </a:xfrm>
        </p:grpSpPr>
        <p:sp>
          <p:nvSpPr>
            <p:cNvPr id="16" name="矩形: 圓角 15">
              <a:extLst>
                <a:ext uri="{FF2B5EF4-FFF2-40B4-BE49-F238E27FC236}">
                  <a16:creationId xmlns:a16="http://schemas.microsoft.com/office/drawing/2014/main" id="{A746BF3C-AFD4-48E7-B4B8-A0EE7CB6EA6A}"/>
                </a:ext>
              </a:extLst>
            </p:cNvPr>
            <p:cNvSpPr/>
            <p:nvPr/>
          </p:nvSpPr>
          <p:spPr>
            <a:xfrm>
              <a:off x="7959330" y="2345748"/>
              <a:ext cx="1105045" cy="1118829"/>
            </a:xfrm>
            <a:prstGeom prst="roundRect">
              <a:avLst/>
            </a:prstGeom>
            <a:solidFill>
              <a:srgbClr val="CFD7E3"/>
            </a:solidFill>
            <a:ln>
              <a:noFill/>
            </a:ln>
            <a:effectLst>
              <a:outerShdw blurRad="254000" dist="190500" dir="8100000" algn="tr" rotWithShape="0">
                <a:prstClr val="black">
                  <a:alpha val="37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1" name="圖形 20">
              <a:extLst>
                <a:ext uri="{FF2B5EF4-FFF2-40B4-BE49-F238E27FC236}">
                  <a16:creationId xmlns:a16="http://schemas.microsoft.com/office/drawing/2014/main" id="{06D7B02F-C006-418F-B8F4-A92CEE39A7E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63562" y="2517813"/>
              <a:ext cx="709402" cy="827636"/>
            </a:xfrm>
            <a:prstGeom prst="rect">
              <a:avLst/>
            </a:prstGeom>
          </p:spPr>
        </p:pic>
      </p:grpSp>
    </p:spTree>
    <p:extLst>
      <p:ext uri="{BB962C8B-B14F-4D97-AF65-F5344CB8AC3E}">
        <p14:creationId xmlns:p14="http://schemas.microsoft.com/office/powerpoint/2010/main" val="2503572298"/>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15877" y="2247900"/>
            <a:ext cx="3293200" cy="939800"/>
          </a:xfrm>
        </p:spPr>
        <p:txBody>
          <a:bodyPr/>
          <a:lstStyle/>
          <a:p>
            <a:pPr lvl="1" algn="ctr"/>
            <a:r>
              <a:rPr lang="en-US" altLang="zh-TW" sz="4800">
                <a:solidFill>
                  <a:schemeClr val="bg1"/>
                </a:solidFill>
                <a:latin typeface="Arial" panose="020B0604020202020204" pitchFamily="34" charset="0"/>
                <a:ea typeface="微軟正黑體" panose="020B0604030504040204" pitchFamily="34" charset="-120"/>
                <a:sym typeface="Arial" panose="020B0604020202020204" pitchFamily="34" charset="0"/>
              </a:rPr>
              <a:t>LIVE DEMO</a:t>
            </a:r>
            <a:endParaRPr lang="en-US" sz="3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 name="副標題 2" hidden="1"/>
          <p:cNvSpPr>
            <a:spLocks noGrp="1"/>
          </p:cNvSpPr>
          <p:nvPr>
            <p:ph type="subTitle" idx="4294967295"/>
          </p:nvPr>
        </p:nvSpPr>
        <p:spPr>
          <a:xfrm>
            <a:off x="0" y="2784475"/>
            <a:ext cx="3429000" cy="468313"/>
          </a:xfrm>
        </p:spPr>
        <p:txBody>
          <a:bodyPr/>
          <a:lstStyle/>
          <a:p>
            <a:pPr marL="0" indent="0" algn="l">
              <a:lnSpc>
                <a:spcPct val="130000"/>
              </a:lnSpc>
              <a:buNone/>
            </a:pP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跨平台工作流自動化解決方案</a:t>
            </a:r>
            <a:endParaRPr lang="zh-TW">
              <a:latin typeface="Arial" panose="020B0604020202020204" pitchFamily="34" charset="0"/>
              <a:ea typeface="微軟正黑體" panose="020B0604030504040204" pitchFamily="34" charset="-120"/>
              <a:sym typeface="Arial" panose="020B0604020202020204" pitchFamily="34" charset="0"/>
            </a:endParaRPr>
          </a:p>
        </p:txBody>
      </p:sp>
      <p:pic>
        <p:nvPicPr>
          <p:cNvPr id="5" name="圖片 4" descr="一張含有 室外 的圖片&#10;&#10;自動產生的描述" hidden="1">
            <a:extLst>
              <a:ext uri="{FF2B5EF4-FFF2-40B4-BE49-F238E27FC236}">
                <a16:creationId xmlns:a16="http://schemas.microsoft.com/office/drawing/2014/main" id="{5593D327-4F06-43AA-9F27-903EB4A0AF0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43820" y="1755775"/>
            <a:ext cx="3100215" cy="1924050"/>
          </a:xfrm>
          <a:prstGeom prst="rect">
            <a:avLst/>
          </a:prstGeom>
        </p:spPr>
      </p:pic>
      <p:sp>
        <p:nvSpPr>
          <p:cNvPr id="6" name="矩形 5" hidden="1">
            <a:extLst>
              <a:ext uri="{FF2B5EF4-FFF2-40B4-BE49-F238E27FC236}">
                <a16:creationId xmlns:a16="http://schemas.microsoft.com/office/drawing/2014/main" id="{36FF875E-3289-4C12-BC37-8855E05CFA5D}"/>
              </a:ext>
            </a:extLst>
          </p:cNvPr>
          <p:cNvSpPr/>
          <p:nvPr/>
        </p:nvSpPr>
        <p:spPr>
          <a:xfrm>
            <a:off x="5757862" y="2271713"/>
            <a:ext cx="176450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zh-TW" altLang="en-US">
                <a:latin typeface="Arial" panose="020B0604020202020204" pitchFamily="34" charset="0"/>
                <a:ea typeface="微軟正黑體" panose="020B0604030504040204" pitchFamily="34" charset="-120"/>
                <a:cs typeface="Arial"/>
                <a:sym typeface="Arial" panose="020B0604020202020204" pitchFamily="34" charset="0"/>
              </a:rPr>
              <a:t>請幫忙把兩台都換成TS-233</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818333279"/>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E2AA45-927F-4233-B9CF-EB12176F4446}"/>
              </a:ext>
            </a:extLst>
          </p:cNvPr>
          <p:cNvSpPr>
            <a:spLocks noGrp="1"/>
          </p:cNvSpPr>
          <p:nvPr>
            <p:ph type="title"/>
          </p:nvPr>
        </p:nvSpPr>
        <p:spPr/>
        <p:txBody>
          <a:bodyPr>
            <a:noAutofit/>
          </a:bodyPr>
          <a:lstStyle/>
          <a:p>
            <a:r>
              <a:rPr lang="en-US" altLang="zh-TW" sz="3600" dirty="0" err="1">
                <a:latin typeface="Arial" panose="020B0604020202020204" pitchFamily="34" charset="0"/>
              </a:rPr>
              <a:t>myQNAPcloud</a:t>
            </a:r>
            <a:r>
              <a:rPr lang="en-US" altLang="zh-TW" sz="3600" dirty="0">
                <a:latin typeface="Arial" panose="020B0604020202020204" pitchFamily="34" charset="0"/>
              </a:rPr>
              <a:t> Link remote access​</a:t>
            </a:r>
            <a:endParaRPr lang="zh-TW" altLang="en-US" sz="3600" dirty="0">
              <a:latin typeface="Arial" panose="020B0604020202020204" pitchFamily="34" charset="0"/>
              <a:sym typeface="Arial" panose="020B0604020202020204" pitchFamily="34" charset="0"/>
            </a:endParaRPr>
          </a:p>
        </p:txBody>
      </p:sp>
      <p:sp>
        <p:nvSpPr>
          <p:cNvPr id="3" name="文字方塊 2">
            <a:extLst>
              <a:ext uri="{FF2B5EF4-FFF2-40B4-BE49-F238E27FC236}">
                <a16:creationId xmlns:a16="http://schemas.microsoft.com/office/drawing/2014/main" id="{A273D2A7-F509-4399-B4F5-983AF7843885}"/>
              </a:ext>
            </a:extLst>
          </p:cNvPr>
          <p:cNvSpPr txBox="1"/>
          <p:nvPr/>
        </p:nvSpPr>
        <p:spPr>
          <a:xfrm>
            <a:off x="846667" y="1571332"/>
            <a:ext cx="4333004" cy="114646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dirty="0">
                <a:latin typeface="Arial" panose="020B0604020202020204" pitchFamily="34" charset="0"/>
                <a:ea typeface="微軟正黑體" panose="020B0604030504040204" pitchFamily="34" charset="-120"/>
                <a:sym typeface="Arial" panose="020B0604020202020204" pitchFamily="34" charset="0"/>
              </a:rPr>
              <a:t>The </a:t>
            </a:r>
            <a:r>
              <a:rPr lang="en-US" altLang="zh-TW" dirty="0" err="1">
                <a:latin typeface="Arial" panose="020B0604020202020204" pitchFamily="34" charset="0"/>
                <a:ea typeface="微軟正黑體" panose="020B0604030504040204" pitchFamily="34" charset="-120"/>
                <a:sym typeface="Arial" panose="020B0604020202020204" pitchFamily="34" charset="0"/>
              </a:rPr>
              <a:t>myQNAPcloud</a:t>
            </a:r>
            <a:r>
              <a:rPr lang="en-US" altLang="zh-TW" dirty="0">
                <a:latin typeface="Arial" panose="020B0604020202020204" pitchFamily="34" charset="0"/>
                <a:ea typeface="微軟正黑體" panose="020B0604030504040204" pitchFamily="34" charset="-120"/>
                <a:sym typeface="Arial" panose="020B0604020202020204" pitchFamily="34" charset="0"/>
              </a:rPr>
              <a:t> Link app is integrated with </a:t>
            </a:r>
            <a:r>
              <a:rPr lang="en-US" altLang="zh-TW" dirty="0" err="1">
                <a:latin typeface="Arial" panose="020B0604020202020204" pitchFamily="34" charset="0"/>
                <a:ea typeface="微軟正黑體" panose="020B0604030504040204" pitchFamily="34" charset="-120"/>
                <a:sym typeface="Arial" panose="020B0604020202020204" pitchFamily="34" charset="0"/>
              </a:rPr>
              <a:t>myQNAPcloud</a:t>
            </a:r>
            <a:r>
              <a:rPr lang="en-US" altLang="zh-TW" dirty="0">
                <a:latin typeface="Arial" panose="020B0604020202020204" pitchFamily="34" charset="0"/>
                <a:ea typeface="微軟正黑體" panose="020B0604030504040204" pitchFamily="34" charset="-120"/>
                <a:sym typeface="Arial" panose="020B0604020202020204" pitchFamily="34" charset="0"/>
              </a:rPr>
              <a:t>. It provides a safe and convenient remote access service, which includes SSL certificated connection and access control, linking you to your QNAP NAS from wherever you are. </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pic>
        <p:nvPicPr>
          <p:cNvPr id="4" name="圖片 4">
            <a:extLst>
              <a:ext uri="{FF2B5EF4-FFF2-40B4-BE49-F238E27FC236}">
                <a16:creationId xmlns:a16="http://schemas.microsoft.com/office/drawing/2014/main" id="{1A9ACCB7-B53E-4C46-8404-42AA7F9ECF4B}"/>
              </a:ext>
            </a:extLst>
          </p:cNvPr>
          <p:cNvPicPr>
            <a:picLocks noChangeAspect="1"/>
          </p:cNvPicPr>
          <p:nvPr/>
        </p:nvPicPr>
        <p:blipFill>
          <a:blip r:embed="rId3"/>
          <a:stretch>
            <a:fillRect/>
          </a:stretch>
        </p:blipFill>
        <p:spPr>
          <a:xfrm>
            <a:off x="1694450" y="2648031"/>
            <a:ext cx="6131466" cy="2513608"/>
          </a:xfrm>
          <a:prstGeom prst="rect">
            <a:avLst/>
          </a:prstGeom>
        </p:spPr>
      </p:pic>
      <p:grpSp>
        <p:nvGrpSpPr>
          <p:cNvPr id="11" name="群組 10">
            <a:extLst>
              <a:ext uri="{FF2B5EF4-FFF2-40B4-BE49-F238E27FC236}">
                <a16:creationId xmlns:a16="http://schemas.microsoft.com/office/drawing/2014/main" id="{D3C64C8B-3A1D-4C08-9959-E1C9421D1385}"/>
              </a:ext>
            </a:extLst>
          </p:cNvPr>
          <p:cNvGrpSpPr/>
          <p:nvPr/>
        </p:nvGrpSpPr>
        <p:grpSpPr>
          <a:xfrm>
            <a:off x="5831004" y="1613440"/>
            <a:ext cx="983841" cy="958310"/>
            <a:chOff x="6852433" y="1613440"/>
            <a:chExt cx="1214438" cy="1182923"/>
          </a:xfrm>
        </p:grpSpPr>
        <p:sp>
          <p:nvSpPr>
            <p:cNvPr id="9" name="矩形: 圓角 8">
              <a:extLst>
                <a:ext uri="{FF2B5EF4-FFF2-40B4-BE49-F238E27FC236}">
                  <a16:creationId xmlns:a16="http://schemas.microsoft.com/office/drawing/2014/main" id="{02AF204A-79A4-40C2-98B5-CD1F8CAE6D12}"/>
                </a:ext>
              </a:extLst>
            </p:cNvPr>
            <p:cNvSpPr/>
            <p:nvPr/>
          </p:nvSpPr>
          <p:spPr>
            <a:xfrm>
              <a:off x="6867624" y="1613440"/>
              <a:ext cx="1168349" cy="1182923"/>
            </a:xfrm>
            <a:prstGeom prst="roundRect">
              <a:avLst/>
            </a:prstGeom>
            <a:solidFill>
              <a:srgbClr val="CFD7E3"/>
            </a:solidFill>
            <a:ln>
              <a:noFill/>
            </a:ln>
            <a:effectLst>
              <a:outerShdw blurRad="254000" dist="1905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5" name="圖片 5">
              <a:extLst>
                <a:ext uri="{FF2B5EF4-FFF2-40B4-BE49-F238E27FC236}">
                  <a16:creationId xmlns:a16="http://schemas.microsoft.com/office/drawing/2014/main" id="{4AEC0672-2748-4865-B372-5B4E7A29E621}"/>
                </a:ext>
              </a:extLst>
            </p:cNvPr>
            <p:cNvPicPr>
              <a:picLocks noChangeAspect="1"/>
            </p:cNvPicPr>
            <p:nvPr/>
          </p:nvPicPr>
          <p:blipFill>
            <a:blip r:embed="rId4">
              <a:biLevel thresh="75000"/>
            </a:blip>
            <a:stretch>
              <a:fillRect/>
            </a:stretch>
          </p:blipFill>
          <p:spPr>
            <a:xfrm>
              <a:off x="6852433" y="1811994"/>
              <a:ext cx="1214438" cy="785813"/>
            </a:xfrm>
            <a:prstGeom prst="rect">
              <a:avLst/>
            </a:prstGeom>
          </p:spPr>
        </p:pic>
      </p:grpSp>
      <p:sp>
        <p:nvSpPr>
          <p:cNvPr id="6" name="文字方塊 5">
            <a:extLst>
              <a:ext uri="{FF2B5EF4-FFF2-40B4-BE49-F238E27FC236}">
                <a16:creationId xmlns:a16="http://schemas.microsoft.com/office/drawing/2014/main" id="{E3134DAC-CC28-49C3-B4D7-13F447446E84}"/>
              </a:ext>
            </a:extLst>
          </p:cNvPr>
          <p:cNvSpPr txBox="1"/>
          <p:nvPr/>
        </p:nvSpPr>
        <p:spPr>
          <a:xfrm>
            <a:off x="5401382" y="2779237"/>
            <a:ext cx="1687712"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TW" sz="1200" dirty="0">
                <a:latin typeface="Arial" panose="020B0604020202020204" pitchFamily="34" charset="0"/>
                <a:ea typeface="微軟正黑體" panose="020B0604030504040204" pitchFamily="34" charset="-120"/>
              </a:rPr>
              <a:t>Safe connection with SSL certificate</a:t>
            </a:r>
            <a:endParaRPr lang="en-US" altLang="zh-TW" sz="1200" dirty="0">
              <a:latin typeface="Arial" panose="020B0604020202020204" pitchFamily="34" charset="0"/>
              <a:ea typeface="微軟正黑體" panose="020B0604030504040204" pitchFamily="34" charset="-120"/>
              <a:sym typeface="Arial" panose="020B0604020202020204" pitchFamily="34" charset="0"/>
            </a:endParaRPr>
          </a:p>
        </p:txBody>
      </p:sp>
      <p:grpSp>
        <p:nvGrpSpPr>
          <p:cNvPr id="12" name="群組 11">
            <a:extLst>
              <a:ext uri="{FF2B5EF4-FFF2-40B4-BE49-F238E27FC236}">
                <a16:creationId xmlns:a16="http://schemas.microsoft.com/office/drawing/2014/main" id="{F746AAC0-A19A-4D4B-BFA1-70D3855D6B28}"/>
              </a:ext>
            </a:extLst>
          </p:cNvPr>
          <p:cNvGrpSpPr/>
          <p:nvPr/>
        </p:nvGrpSpPr>
        <p:grpSpPr>
          <a:xfrm>
            <a:off x="7089094" y="1613439"/>
            <a:ext cx="1139213" cy="958310"/>
            <a:chOff x="6746915" y="3308287"/>
            <a:chExt cx="1406227" cy="1182923"/>
          </a:xfrm>
        </p:grpSpPr>
        <p:sp>
          <p:nvSpPr>
            <p:cNvPr id="10" name="矩形: 圓角 9">
              <a:extLst>
                <a:ext uri="{FF2B5EF4-FFF2-40B4-BE49-F238E27FC236}">
                  <a16:creationId xmlns:a16="http://schemas.microsoft.com/office/drawing/2014/main" id="{B096A0ED-EAC4-475C-8420-3F4DCEEAFD6C}"/>
                </a:ext>
              </a:extLst>
            </p:cNvPr>
            <p:cNvSpPr/>
            <p:nvPr/>
          </p:nvSpPr>
          <p:spPr>
            <a:xfrm>
              <a:off x="6867624" y="3308287"/>
              <a:ext cx="1168349" cy="1182923"/>
            </a:xfrm>
            <a:prstGeom prst="roundRect">
              <a:avLst/>
            </a:prstGeom>
            <a:solidFill>
              <a:srgbClr val="CFD7E3"/>
            </a:solidFill>
            <a:ln>
              <a:noFill/>
            </a:ln>
            <a:effectLst>
              <a:outerShdw blurRad="254000" dist="1905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7" name="圖片 7" descr="一張含有 光 的圖片&#10;&#10;自動產生的描述">
              <a:extLst>
                <a:ext uri="{FF2B5EF4-FFF2-40B4-BE49-F238E27FC236}">
                  <a16:creationId xmlns:a16="http://schemas.microsoft.com/office/drawing/2014/main" id="{9F7C7DA2-DC12-416D-AEEB-91A136253C77}"/>
                </a:ext>
              </a:extLst>
            </p:cNvPr>
            <p:cNvPicPr>
              <a:picLocks noChangeAspect="1"/>
            </p:cNvPicPr>
            <p:nvPr/>
          </p:nvPicPr>
          <p:blipFill>
            <a:blip r:embed="rId5">
              <a:biLevel thresh="75000"/>
            </a:blip>
            <a:stretch>
              <a:fillRect/>
            </a:stretch>
          </p:blipFill>
          <p:spPr>
            <a:xfrm>
              <a:off x="6746915" y="3450609"/>
              <a:ext cx="1406227" cy="909911"/>
            </a:xfrm>
            <a:prstGeom prst="rect">
              <a:avLst/>
            </a:prstGeom>
          </p:spPr>
        </p:pic>
      </p:grpSp>
      <p:sp>
        <p:nvSpPr>
          <p:cNvPr id="8" name="文字方塊 7">
            <a:extLst>
              <a:ext uri="{FF2B5EF4-FFF2-40B4-BE49-F238E27FC236}">
                <a16:creationId xmlns:a16="http://schemas.microsoft.com/office/drawing/2014/main" id="{4E540557-4EBB-45EC-A19B-192B59D0661E}"/>
              </a:ext>
            </a:extLst>
          </p:cNvPr>
          <p:cNvSpPr txBox="1"/>
          <p:nvPr/>
        </p:nvSpPr>
        <p:spPr>
          <a:xfrm>
            <a:off x="6877475" y="2779236"/>
            <a:ext cx="1687712"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TW" sz="1200" dirty="0">
                <a:latin typeface="Arial" panose="020B0604020202020204" pitchFamily="34" charset="0"/>
                <a:ea typeface="微軟正黑體" panose="020B0604030504040204" pitchFamily="34" charset="-120"/>
              </a:rPr>
              <a:t>Access control</a:t>
            </a:r>
            <a:endParaRPr lang="en-US" altLang="zh-TW" sz="1200" dirty="0">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418092731"/>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402021" y="265500"/>
            <a:ext cx="8339957" cy="572700"/>
          </a:xfrm>
        </p:spPr>
        <p:txBody>
          <a:bodyPr>
            <a:normAutofit fontScale="90000"/>
          </a:bodyPr>
          <a:lstStyle/>
          <a:p>
            <a:r>
              <a:rPr lang="zh-TW" altLang="zh-TW" dirty="0">
                <a:latin typeface="微軟正黑體"/>
                <a:ea typeface="微軟正黑體"/>
                <a:sym typeface="Arial" panose="020B0604020202020204" pitchFamily="34" charset="0"/>
              </a:rPr>
              <a:t>High-speed Wire</a:t>
            </a:r>
            <a:r>
              <a:rPr lang="en-US" altLang="zh-TW" dirty="0">
                <a:latin typeface="微軟正黑體"/>
                <a:ea typeface="微軟正黑體"/>
                <a:sym typeface="Arial" panose="020B0604020202020204" pitchFamily="34" charset="0"/>
              </a:rPr>
              <a:t>Gua</a:t>
            </a:r>
            <a:r>
              <a:rPr lang="zh-TW" altLang="zh-TW" dirty="0">
                <a:latin typeface="微軟正黑體"/>
                <a:ea typeface="微軟正黑體"/>
                <a:sym typeface="Arial" panose="020B0604020202020204" pitchFamily="34" charset="0"/>
              </a:rPr>
              <a:t>r</a:t>
            </a:r>
            <a:r>
              <a:rPr lang="en-US" altLang="zh-TW" dirty="0">
                <a:latin typeface="微軟正黑體"/>
                <a:ea typeface="微軟正黑體"/>
                <a:sym typeface="Arial" panose="020B0604020202020204" pitchFamily="34" charset="0"/>
              </a:rPr>
              <a:t>d</a:t>
            </a:r>
            <a:r>
              <a:rPr lang="zh-TW" altLang="en-US" dirty="0">
                <a:latin typeface="微軟正黑體"/>
                <a:ea typeface="微軟正黑體"/>
                <a:sym typeface="Arial" panose="020B0604020202020204" pitchFamily="34" charset="0"/>
              </a:rPr>
              <a:t> </a:t>
            </a:r>
            <a:r>
              <a:rPr lang="en-US" altLang="zh-TW" dirty="0">
                <a:latin typeface="微軟正黑體"/>
                <a:ea typeface="微軟正黑體"/>
                <a:sym typeface="Arial" panose="020B0604020202020204" pitchFamily="34" charset="0"/>
              </a:rPr>
              <a:t>VPN</a:t>
            </a:r>
            <a:r>
              <a:rPr lang="zh-TW" altLang="en-US" dirty="0">
                <a:latin typeface="微軟正黑體"/>
                <a:ea typeface="微軟正黑體"/>
                <a:sym typeface="Arial" panose="020B0604020202020204" pitchFamily="34" charset="0"/>
              </a:rPr>
              <a:t> </a:t>
            </a:r>
            <a:r>
              <a:rPr lang="en-US" altLang="zh-TW" dirty="0">
                <a:latin typeface="微軟正黑體"/>
                <a:ea typeface="微軟正黑體"/>
                <a:sym typeface="Arial" panose="020B0604020202020204" pitchFamily="34" charset="0"/>
              </a:rPr>
              <a:t>sup</a:t>
            </a:r>
            <a:r>
              <a:rPr lang="zh-TW" altLang="zh-TW" dirty="0">
                <a:latin typeface="微軟正黑體"/>
                <a:ea typeface="微軟正黑體"/>
                <a:sym typeface="Arial" panose="020B0604020202020204" pitchFamily="34" charset="0"/>
              </a:rPr>
              <a:t>port</a:t>
            </a:r>
            <a:endParaRPr lang="zh-TW" altLang="en-US" dirty="0">
              <a:latin typeface="Arial" panose="020B0604020202020204" pitchFamily="34" charset="0"/>
              <a:sym typeface="Arial" panose="020B0604020202020204" pitchFamily="34" charset="0"/>
            </a:endParaRPr>
          </a:p>
        </p:txBody>
      </p:sp>
      <p:pic>
        <p:nvPicPr>
          <p:cNvPr id="6" name="圖片 5"/>
          <p:cNvPicPr>
            <a:picLocks noChangeAspect="1"/>
          </p:cNvPicPr>
          <p:nvPr/>
        </p:nvPicPr>
        <p:blipFill>
          <a:blip r:embed="rId3"/>
          <a:stretch>
            <a:fillRect/>
          </a:stretch>
        </p:blipFill>
        <p:spPr>
          <a:xfrm>
            <a:off x="4329639" y="937164"/>
            <a:ext cx="4094361" cy="1817692"/>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8" name="圖片 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15243" y="2853821"/>
            <a:ext cx="1508758" cy="2289679"/>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7" name="圖片 6"/>
          <p:cNvPicPr>
            <a:picLocks noChangeAspect="1"/>
          </p:cNvPicPr>
          <p:nvPr/>
        </p:nvPicPr>
        <p:blipFill>
          <a:blip r:embed="rId5"/>
          <a:stretch>
            <a:fillRect/>
          </a:stretch>
        </p:blipFill>
        <p:spPr>
          <a:xfrm>
            <a:off x="4329640" y="2853822"/>
            <a:ext cx="2429204" cy="2299956"/>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2" name="圖片 6" descr="一張含有 文字, 標誌, 室外 的圖片&#10;&#10;自動產生的描述">
            <a:extLst>
              <a:ext uri="{FF2B5EF4-FFF2-40B4-BE49-F238E27FC236}">
                <a16:creationId xmlns:a16="http://schemas.microsoft.com/office/drawing/2014/main" id="{7185F2DF-B57D-41A7-B901-58922B63943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469960" y="1408459"/>
            <a:ext cx="1128186" cy="1090751"/>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圖片 10">
            <a:extLst>
              <a:ext uri="{FF2B5EF4-FFF2-40B4-BE49-F238E27FC236}">
                <a16:creationId xmlns:a16="http://schemas.microsoft.com/office/drawing/2014/main" id="{3C981B97-AF51-4566-9F86-F95FA9BFF97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218210" y="1408459"/>
            <a:ext cx="1090751" cy="1090751"/>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a:bevelB/>
            <a:contourClr>
              <a:srgbClr val="969696"/>
            </a:contourClr>
          </a:sp3d>
        </p:spPr>
      </p:pic>
      <p:sp>
        <p:nvSpPr>
          <p:cNvPr id="9" name="內容版面配置區 4">
            <a:extLst>
              <a:ext uri="{FF2B5EF4-FFF2-40B4-BE49-F238E27FC236}">
                <a16:creationId xmlns:a16="http://schemas.microsoft.com/office/drawing/2014/main" id="{BACBC887-2830-4CAF-AE1C-C006EB3BE87E}"/>
              </a:ext>
            </a:extLst>
          </p:cNvPr>
          <p:cNvSpPr txBox="1">
            <a:spLocks/>
          </p:cNvSpPr>
          <p:nvPr/>
        </p:nvSpPr>
        <p:spPr>
          <a:xfrm>
            <a:off x="719999" y="2638910"/>
            <a:ext cx="3455951" cy="23804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arker Grotesque"/>
              <a:buChar char="●"/>
              <a:defRPr sz="1400" b="0" i="0" u="none" strike="noStrike" cap="none">
                <a:solidFill>
                  <a:schemeClr val="dk1"/>
                </a:solidFill>
                <a:latin typeface="Darker Grotesque"/>
                <a:ea typeface="Darker Grotesque"/>
                <a:cs typeface="Darker Grotesque"/>
                <a:sym typeface="Darker Grotesque"/>
              </a:defRPr>
            </a:lvl1pPr>
            <a:lvl2pPr marL="914400" marR="0" lvl="1" indent="-317500" algn="l" rtl="0">
              <a:lnSpc>
                <a:spcPct val="115000"/>
              </a:lnSpc>
              <a:spcBef>
                <a:spcPts val="1600"/>
              </a:spcBef>
              <a:spcAft>
                <a:spcPts val="0"/>
              </a:spcAft>
              <a:buClr>
                <a:schemeClr val="dk1"/>
              </a:buClr>
              <a:buSzPts val="1400"/>
              <a:buFont typeface="Darker Grotesque"/>
              <a:buChar char="○"/>
              <a:defRPr sz="1400" b="0" i="0" u="none" strike="noStrike" cap="none">
                <a:solidFill>
                  <a:schemeClr val="dk1"/>
                </a:solidFill>
                <a:latin typeface="Darker Grotesque"/>
                <a:ea typeface="Darker Grotesque"/>
                <a:cs typeface="Darker Grotesque"/>
                <a:sym typeface="Darker Grotesque"/>
              </a:defRPr>
            </a:lvl2pPr>
            <a:lvl3pPr marL="1371600" marR="0" lvl="2" indent="-317500" algn="l" rtl="0">
              <a:lnSpc>
                <a:spcPct val="115000"/>
              </a:lnSpc>
              <a:spcBef>
                <a:spcPts val="1600"/>
              </a:spcBef>
              <a:spcAft>
                <a:spcPts val="0"/>
              </a:spcAft>
              <a:buClr>
                <a:schemeClr val="dk1"/>
              </a:buClr>
              <a:buSzPts val="1400"/>
              <a:buFont typeface="Darker Grotesque"/>
              <a:buChar char="■"/>
              <a:defRPr sz="1400" b="0" i="0" u="none" strike="noStrike" cap="none">
                <a:solidFill>
                  <a:schemeClr val="dk1"/>
                </a:solidFill>
                <a:latin typeface="Darker Grotesque"/>
                <a:ea typeface="Darker Grotesque"/>
                <a:cs typeface="Darker Grotesque"/>
                <a:sym typeface="Darker Grotesque"/>
              </a:defRPr>
            </a:lvl3pPr>
            <a:lvl4pPr marL="1828800" marR="0" lvl="3" indent="-317500" algn="l" rtl="0">
              <a:lnSpc>
                <a:spcPct val="115000"/>
              </a:lnSpc>
              <a:spcBef>
                <a:spcPts val="1600"/>
              </a:spcBef>
              <a:spcAft>
                <a:spcPts val="0"/>
              </a:spcAft>
              <a:buClr>
                <a:schemeClr val="dk1"/>
              </a:buClr>
              <a:buSzPts val="1400"/>
              <a:buFont typeface="Darker Grotesque"/>
              <a:buChar char="●"/>
              <a:defRPr sz="1400" b="0" i="0" u="none" strike="noStrike" cap="none">
                <a:solidFill>
                  <a:schemeClr val="dk1"/>
                </a:solidFill>
                <a:latin typeface="Darker Grotesque"/>
                <a:ea typeface="Darker Grotesque"/>
                <a:cs typeface="Darker Grotesque"/>
                <a:sym typeface="Darker Grotesque"/>
              </a:defRPr>
            </a:lvl4pPr>
            <a:lvl5pPr marL="2286000" marR="0" lvl="4" indent="-317500" algn="l" rtl="0">
              <a:lnSpc>
                <a:spcPct val="115000"/>
              </a:lnSpc>
              <a:spcBef>
                <a:spcPts val="1600"/>
              </a:spcBef>
              <a:spcAft>
                <a:spcPts val="0"/>
              </a:spcAft>
              <a:buClr>
                <a:schemeClr val="dk1"/>
              </a:buClr>
              <a:buSzPts val="1400"/>
              <a:buFont typeface="Darker Grotesque"/>
              <a:buChar char="○"/>
              <a:defRPr sz="1400" b="0" i="0" u="none" strike="noStrike" cap="none">
                <a:solidFill>
                  <a:schemeClr val="dk1"/>
                </a:solidFill>
                <a:latin typeface="Darker Grotesque"/>
                <a:ea typeface="Darker Grotesque"/>
                <a:cs typeface="Darker Grotesque"/>
                <a:sym typeface="Darker Grotesque"/>
              </a:defRPr>
            </a:lvl5pPr>
            <a:lvl6pPr marL="2743200" marR="0" lvl="5" indent="-317500" algn="l" rtl="0">
              <a:lnSpc>
                <a:spcPct val="115000"/>
              </a:lnSpc>
              <a:spcBef>
                <a:spcPts val="1600"/>
              </a:spcBef>
              <a:spcAft>
                <a:spcPts val="0"/>
              </a:spcAft>
              <a:buClr>
                <a:schemeClr val="dk1"/>
              </a:buClr>
              <a:buSzPts val="1400"/>
              <a:buFont typeface="Darker Grotesque"/>
              <a:buChar char="■"/>
              <a:defRPr sz="1400" b="0" i="0" u="none" strike="noStrike" cap="none">
                <a:solidFill>
                  <a:schemeClr val="dk1"/>
                </a:solidFill>
                <a:latin typeface="Darker Grotesque"/>
                <a:ea typeface="Darker Grotesque"/>
                <a:cs typeface="Darker Grotesque"/>
                <a:sym typeface="Darker Grotesque"/>
              </a:defRPr>
            </a:lvl6pPr>
            <a:lvl7pPr marL="3200400" marR="0" lvl="6" indent="-317500" algn="l" rtl="0">
              <a:lnSpc>
                <a:spcPct val="115000"/>
              </a:lnSpc>
              <a:spcBef>
                <a:spcPts val="1600"/>
              </a:spcBef>
              <a:spcAft>
                <a:spcPts val="0"/>
              </a:spcAft>
              <a:buClr>
                <a:schemeClr val="dk1"/>
              </a:buClr>
              <a:buSzPts val="1400"/>
              <a:buFont typeface="Darker Grotesque"/>
              <a:buChar char="●"/>
              <a:defRPr sz="1400" b="0" i="0" u="none" strike="noStrike" cap="none">
                <a:solidFill>
                  <a:schemeClr val="dk1"/>
                </a:solidFill>
                <a:latin typeface="Darker Grotesque"/>
                <a:ea typeface="Darker Grotesque"/>
                <a:cs typeface="Darker Grotesque"/>
                <a:sym typeface="Darker Grotesque"/>
              </a:defRPr>
            </a:lvl7pPr>
            <a:lvl8pPr marL="3657600" marR="0" lvl="7" indent="-317500" algn="l" rtl="0">
              <a:lnSpc>
                <a:spcPct val="115000"/>
              </a:lnSpc>
              <a:spcBef>
                <a:spcPts val="1600"/>
              </a:spcBef>
              <a:spcAft>
                <a:spcPts val="0"/>
              </a:spcAft>
              <a:buClr>
                <a:schemeClr val="dk1"/>
              </a:buClr>
              <a:buSzPts val="1400"/>
              <a:buFont typeface="Darker Grotesque"/>
              <a:buChar char="○"/>
              <a:defRPr sz="1400" b="0" i="0" u="none" strike="noStrike" cap="none">
                <a:solidFill>
                  <a:schemeClr val="dk1"/>
                </a:solidFill>
                <a:latin typeface="Darker Grotesque"/>
                <a:ea typeface="Darker Grotesque"/>
                <a:cs typeface="Darker Grotesque"/>
                <a:sym typeface="Darker Grotesque"/>
              </a:defRPr>
            </a:lvl8pPr>
            <a:lvl9pPr marL="4114800" marR="0" lvl="8" indent="-317500" algn="l" rtl="0">
              <a:lnSpc>
                <a:spcPct val="115000"/>
              </a:lnSpc>
              <a:spcBef>
                <a:spcPts val="1600"/>
              </a:spcBef>
              <a:spcAft>
                <a:spcPts val="1600"/>
              </a:spcAft>
              <a:buClr>
                <a:schemeClr val="dk1"/>
              </a:buClr>
              <a:buSzPts val="1400"/>
              <a:buFont typeface="Darker Grotesque"/>
              <a:buChar char="■"/>
              <a:defRPr sz="1400" b="0" i="0" u="none" strike="noStrike" cap="none">
                <a:solidFill>
                  <a:schemeClr val="dk1"/>
                </a:solidFill>
                <a:latin typeface="Darker Grotesque"/>
                <a:ea typeface="Darker Grotesque"/>
                <a:cs typeface="Darker Grotesque"/>
                <a:sym typeface="Darker Grotesque"/>
              </a:defRPr>
            </a:lvl9pPr>
          </a:lstStyle>
          <a:p>
            <a:pPr>
              <a:spcBef>
                <a:spcPts val="600"/>
              </a:spcBef>
            </a:pPr>
            <a:r>
              <a:rPr lang="en-US" altLang="zh-TW" dirty="0" err="1">
                <a:latin typeface="Arial"/>
                <a:ea typeface="微軟正黑體"/>
                <a:sym typeface="Arial" panose="020B0604020202020204" pitchFamily="34" charset="0"/>
              </a:rPr>
              <a:t>WireGuard®provides</a:t>
            </a:r>
            <a:r>
              <a:rPr lang="en-US" altLang="zh-TW" dirty="0">
                <a:latin typeface="Arial"/>
                <a:ea typeface="微軟正黑體"/>
                <a:sym typeface="Arial" panose="020B0604020202020204" pitchFamily="34" charset="0"/>
              </a:rPr>
              <a:t> faster Point-to-Point of </a:t>
            </a:r>
            <a:r>
              <a:rPr lang="en-US" dirty="0">
                <a:latin typeface="Arial"/>
                <a:ea typeface="微軟正黑體"/>
                <a:sym typeface="Arial" panose="020B0604020202020204" pitchFamily="34" charset="0"/>
              </a:rPr>
              <a:t>VPN </a:t>
            </a:r>
            <a:r>
              <a:rPr lang="en-US" altLang="zh-TW" dirty="0">
                <a:latin typeface="Arial"/>
                <a:ea typeface="微軟正黑體"/>
                <a:sym typeface="Arial" panose="020B0604020202020204" pitchFamily="34" charset="0"/>
              </a:rPr>
              <a:t>connectivity.</a:t>
            </a:r>
          </a:p>
          <a:p>
            <a:pPr>
              <a:spcBef>
                <a:spcPts val="600"/>
              </a:spcBef>
            </a:pPr>
            <a:r>
              <a:rPr lang="en-US" dirty="0">
                <a:latin typeface="Arial"/>
                <a:ea typeface="微軟正黑體"/>
                <a:sym typeface="Arial" panose="020B0604020202020204" pitchFamily="34" charset="0"/>
              </a:rPr>
              <a:t>QVPN</a:t>
            </a:r>
            <a:r>
              <a:rPr lang="en-US" altLang="zh-TW" dirty="0">
                <a:latin typeface="Arial"/>
                <a:ea typeface="微軟正黑體"/>
                <a:sym typeface="Arial" panose="020B0604020202020204" pitchFamily="34" charset="0"/>
              </a:rPr>
              <a:t> </a:t>
            </a:r>
            <a:r>
              <a:rPr lang="en-US" dirty="0">
                <a:latin typeface="Arial"/>
                <a:ea typeface="微軟正黑體"/>
                <a:sym typeface="Arial" panose="020B0604020202020204" pitchFamily="34" charset="0"/>
              </a:rPr>
              <a:t>service</a:t>
            </a:r>
            <a:r>
              <a:rPr lang="en-US" altLang="zh-TW" dirty="0">
                <a:latin typeface="Arial"/>
                <a:ea typeface="微軟正黑體"/>
                <a:sym typeface="Arial" panose="020B0604020202020204" pitchFamily="34" charset="0"/>
              </a:rPr>
              <a:t> integrated </a:t>
            </a:r>
            <a:r>
              <a:rPr lang="en-US" dirty="0" err="1">
                <a:latin typeface="Arial"/>
                <a:ea typeface="微軟正黑體"/>
                <a:sym typeface="Arial" panose="020B0604020202020204" pitchFamily="34" charset="0"/>
              </a:rPr>
              <a:t>WireGuard</a:t>
            </a:r>
            <a:r>
              <a:rPr lang="en-US" dirty="0">
                <a:latin typeface="Arial"/>
                <a:ea typeface="微軟正黑體"/>
                <a:sym typeface="Arial" panose="020B0604020202020204" pitchFamily="34" charset="0"/>
              </a:rPr>
              <a:t> server/client</a:t>
            </a:r>
            <a:endParaRPr lang="en-US" dirty="0">
              <a:latin typeface="Arial"/>
              <a:ea typeface="微軟正黑體"/>
            </a:endParaRPr>
          </a:p>
          <a:p>
            <a:pPr>
              <a:spcBef>
                <a:spcPts val="600"/>
              </a:spcBef>
            </a:pPr>
            <a:r>
              <a:rPr lang="en-US" altLang="zh-TW" dirty="0">
                <a:latin typeface="Arial"/>
                <a:ea typeface="微軟正黑體"/>
                <a:sym typeface="Arial" panose="020B0604020202020204" pitchFamily="34" charset="0"/>
              </a:rPr>
              <a:t>Compatible mobile devices which install </a:t>
            </a:r>
            <a:r>
              <a:rPr lang="en-US" altLang="zh-TW" dirty="0" err="1">
                <a:latin typeface="Arial"/>
                <a:ea typeface="微軟正黑體"/>
                <a:sym typeface="Arial" panose="020B0604020202020204" pitchFamily="34" charset="0"/>
              </a:rPr>
              <a:t>Wireguard</a:t>
            </a:r>
            <a:r>
              <a:rPr lang="zh-TW" altLang="en-US" dirty="0">
                <a:latin typeface="Arial"/>
                <a:ea typeface="微軟正黑體"/>
                <a:sym typeface="Arial" panose="020B0604020202020204" pitchFamily="34" charset="0"/>
              </a:rPr>
              <a:t> </a:t>
            </a:r>
            <a:r>
              <a:rPr lang="en-US" altLang="zh-TW" dirty="0">
                <a:latin typeface="Arial"/>
                <a:ea typeface="微軟正黑體"/>
                <a:sym typeface="Arial" panose="020B0604020202020204" pitchFamily="34" charset="0"/>
              </a:rPr>
              <a:t>enjoy</a:t>
            </a:r>
            <a:r>
              <a:rPr lang="zh-TW" altLang="en-US" dirty="0">
                <a:latin typeface="Arial"/>
                <a:ea typeface="微軟正黑體"/>
                <a:sym typeface="Arial" panose="020B0604020202020204" pitchFamily="34" charset="0"/>
              </a:rPr>
              <a:t> </a:t>
            </a:r>
            <a:r>
              <a:rPr lang="en-US" altLang="zh-TW" dirty="0">
                <a:latin typeface="Arial"/>
                <a:ea typeface="微軟正黑體"/>
                <a:sym typeface="Arial" panose="020B0604020202020204" pitchFamily="34" charset="0"/>
              </a:rPr>
              <a:t>high-speed VPN transmission.</a:t>
            </a:r>
            <a:endParaRPr lang="zh-TW" altLang="en-US" dirty="0">
              <a:latin typeface="Arial"/>
              <a:ea typeface="微軟正黑體"/>
              <a:sym typeface="Arial" panose="020B0604020202020204" pitchFamily="34" charset="0"/>
            </a:endParaRPr>
          </a:p>
        </p:txBody>
      </p:sp>
    </p:spTree>
    <p:extLst>
      <p:ext uri="{BB962C8B-B14F-4D97-AF65-F5344CB8AC3E}">
        <p14:creationId xmlns:p14="http://schemas.microsoft.com/office/powerpoint/2010/main" val="812380421"/>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a:extLst>
              <a:ext uri="{FF2B5EF4-FFF2-40B4-BE49-F238E27FC236}">
                <a16:creationId xmlns:a16="http://schemas.microsoft.com/office/drawing/2014/main" id="{5C01B142-3E44-48BC-87FF-C41BE267E00C}"/>
              </a:ext>
            </a:extLst>
          </p:cNvPr>
          <p:cNvSpPr/>
          <p:nvPr/>
        </p:nvSpPr>
        <p:spPr>
          <a:xfrm>
            <a:off x="-152400" y="3613814"/>
            <a:ext cx="9364133"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cxnSp>
        <p:nvCxnSpPr>
          <p:cNvPr id="52" name="接點: 肘形 29">
            <a:extLst>
              <a:ext uri="{FF2B5EF4-FFF2-40B4-BE49-F238E27FC236}">
                <a16:creationId xmlns:a16="http://schemas.microsoft.com/office/drawing/2014/main" id="{C75A9922-A807-49F0-8D8D-C412DF907738}"/>
              </a:ext>
            </a:extLst>
          </p:cNvPr>
          <p:cNvCxnSpPr>
            <a:cxnSpLocks/>
            <a:stCxn id="48" idx="1"/>
          </p:cNvCxnSpPr>
          <p:nvPr/>
        </p:nvCxnSpPr>
        <p:spPr>
          <a:xfrm flipH="1" flipV="1">
            <a:off x="2583149" y="4030588"/>
            <a:ext cx="589266" cy="4328"/>
          </a:xfrm>
          <a:prstGeom prst="straightConnector1">
            <a:avLst/>
          </a:prstGeom>
          <a:noFill/>
          <a:ln w="12700" cap="flat" cmpd="sng">
            <a:solidFill>
              <a:srgbClr val="97FFFE"/>
            </a:solidFill>
            <a:prstDash val="solid"/>
            <a:round/>
            <a:headEnd type="none" w="sm" len="sm"/>
            <a:tailEnd type="none" w="sm" len="sm"/>
          </a:ln>
          <a:effectLst/>
        </p:spPr>
      </p:cxnSp>
      <p:cxnSp>
        <p:nvCxnSpPr>
          <p:cNvPr id="54" name="接點: 肘形 29">
            <a:extLst>
              <a:ext uri="{FF2B5EF4-FFF2-40B4-BE49-F238E27FC236}">
                <a16:creationId xmlns:a16="http://schemas.microsoft.com/office/drawing/2014/main" id="{36AEB6C0-D746-437D-8954-18C2B6EA6972}"/>
              </a:ext>
            </a:extLst>
          </p:cNvPr>
          <p:cNvCxnSpPr>
            <a:cxnSpLocks/>
          </p:cNvCxnSpPr>
          <p:nvPr/>
        </p:nvCxnSpPr>
        <p:spPr>
          <a:xfrm flipH="1">
            <a:off x="1093860" y="4030588"/>
            <a:ext cx="671223" cy="0"/>
          </a:xfrm>
          <a:prstGeom prst="straightConnector1">
            <a:avLst/>
          </a:prstGeom>
          <a:noFill/>
          <a:ln w="12700" cap="flat" cmpd="sng">
            <a:solidFill>
              <a:srgbClr val="97FFFE"/>
            </a:solidFill>
            <a:prstDash val="solid"/>
            <a:round/>
            <a:headEnd type="none" w="sm" len="sm"/>
            <a:tailEnd type="none" w="sm" len="sm"/>
          </a:ln>
          <a:effectLst/>
        </p:spPr>
      </p:cxnSp>
      <p:cxnSp>
        <p:nvCxnSpPr>
          <p:cNvPr id="55" name="接點: 肘形 29">
            <a:extLst>
              <a:ext uri="{FF2B5EF4-FFF2-40B4-BE49-F238E27FC236}">
                <a16:creationId xmlns:a16="http://schemas.microsoft.com/office/drawing/2014/main" id="{68E7504F-4839-458A-BD1D-A18AF7C5834A}"/>
              </a:ext>
            </a:extLst>
          </p:cNvPr>
          <p:cNvCxnSpPr>
            <a:cxnSpLocks/>
          </p:cNvCxnSpPr>
          <p:nvPr/>
        </p:nvCxnSpPr>
        <p:spPr>
          <a:xfrm flipH="1">
            <a:off x="3982734" y="4030588"/>
            <a:ext cx="868666" cy="0"/>
          </a:xfrm>
          <a:prstGeom prst="straightConnector1">
            <a:avLst/>
          </a:prstGeom>
          <a:noFill/>
          <a:ln w="12700" cap="flat" cmpd="sng">
            <a:solidFill>
              <a:srgbClr val="97FFFE"/>
            </a:solidFill>
            <a:prstDash val="solid"/>
            <a:round/>
            <a:headEnd type="none" w="sm" len="sm"/>
            <a:tailEnd type="none" w="sm" len="sm"/>
          </a:ln>
          <a:effectLst/>
        </p:spPr>
      </p:cxnSp>
      <p:pic>
        <p:nvPicPr>
          <p:cNvPr id="3" name="圖片 3" descr="一張含有 文字, 名片, 美工圖案, 向量圖形 的圖片&#10;&#10;自動產生的描述" hidden="1">
            <a:extLst>
              <a:ext uri="{FF2B5EF4-FFF2-40B4-BE49-F238E27FC236}">
                <a16:creationId xmlns:a16="http://schemas.microsoft.com/office/drawing/2014/main" id="{8415578A-9018-4063-8922-F3B2812FF879}"/>
              </a:ext>
            </a:extLst>
          </p:cNvPr>
          <p:cNvPicPr>
            <a:picLocks noChangeAspect="1"/>
          </p:cNvPicPr>
          <p:nvPr/>
        </p:nvPicPr>
        <p:blipFill>
          <a:blip r:embed="rId3"/>
          <a:stretch>
            <a:fillRect/>
          </a:stretch>
        </p:blipFill>
        <p:spPr>
          <a:xfrm>
            <a:off x="5761637" y="2376847"/>
            <a:ext cx="2257425" cy="2028825"/>
          </a:xfrm>
          <a:prstGeom prst="rect">
            <a:avLst/>
          </a:prstGeom>
        </p:spPr>
      </p:pic>
      <p:sp>
        <p:nvSpPr>
          <p:cNvPr id="9" name="矩形 8">
            <a:extLst>
              <a:ext uri="{FF2B5EF4-FFF2-40B4-BE49-F238E27FC236}">
                <a16:creationId xmlns:a16="http://schemas.microsoft.com/office/drawing/2014/main" id="{4AD33DB1-C82B-4DF5-AA48-144A49C1BF07}"/>
              </a:ext>
            </a:extLst>
          </p:cNvPr>
          <p:cNvSpPr/>
          <p:nvPr/>
        </p:nvSpPr>
        <p:spPr>
          <a:xfrm>
            <a:off x="1510155" y="3882534"/>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Arial" panose="020B0604020202020204" pitchFamily="34" charset="0"/>
                <a:ea typeface="微軟正黑體" panose="020B0604030504040204" pitchFamily="34" charset="-120"/>
                <a:cs typeface="Arial"/>
                <a:sym typeface="Arial" panose="020B0604020202020204" pitchFamily="34" charset="0"/>
              </a:rPr>
              <a:t>Copies</a:t>
            </a:r>
            <a:r>
              <a:rPr lang="zh-TW" altLang="en-US" dirty="0">
                <a:latin typeface="Arial" panose="020B0604020202020204" pitchFamily="34" charset="0"/>
                <a:ea typeface="微軟正黑體" panose="020B0604030504040204" pitchFamily="34" charset="-120"/>
                <a:cs typeface="Arial"/>
                <a:sym typeface="Arial" panose="020B0604020202020204" pitchFamily="34" charset="0"/>
              </a:rPr>
              <a:t> 1</a:t>
            </a:r>
          </a:p>
          <a:p>
            <a:pPr algn="ctr"/>
            <a:r>
              <a:rPr lang="zh-TW" altLang="en-US" dirty="0">
                <a:latin typeface="Arial" panose="020B0604020202020204" pitchFamily="34" charset="0"/>
                <a:ea typeface="微軟正黑體" panose="020B0604030504040204" pitchFamily="34" charset="-120"/>
                <a:cs typeface="Arial"/>
                <a:sym typeface="Arial" panose="020B0604020202020204" pitchFamily="34" charset="0"/>
              </a:rPr>
              <a:t>NAS</a:t>
            </a:r>
          </a:p>
        </p:txBody>
      </p:sp>
      <p:sp>
        <p:nvSpPr>
          <p:cNvPr id="10" name="矩形 9">
            <a:extLst>
              <a:ext uri="{FF2B5EF4-FFF2-40B4-BE49-F238E27FC236}">
                <a16:creationId xmlns:a16="http://schemas.microsoft.com/office/drawing/2014/main" id="{519E5865-9734-428B-9793-118AA75E24BC}"/>
              </a:ext>
            </a:extLst>
          </p:cNvPr>
          <p:cNvSpPr/>
          <p:nvPr/>
        </p:nvSpPr>
        <p:spPr>
          <a:xfrm>
            <a:off x="2902972" y="3882534"/>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dirty="0">
                <a:latin typeface="Arial" panose="020B0604020202020204" pitchFamily="34" charset="0"/>
                <a:ea typeface="微軟正黑體" panose="020B0604030504040204" pitchFamily="34" charset="-120"/>
                <a:cs typeface="Arial"/>
                <a:sym typeface="Arial" panose="020B0604020202020204" pitchFamily="34" charset="0"/>
              </a:rPr>
              <a:t>Copies</a:t>
            </a:r>
            <a:r>
              <a:rPr lang="zh-TW" altLang="en-US" dirty="0">
                <a:latin typeface="Arial" panose="020B0604020202020204" pitchFamily="34" charset="0"/>
                <a:ea typeface="微軟正黑體" panose="020B0604030504040204" pitchFamily="34" charset="-120"/>
                <a:cs typeface="Arial"/>
                <a:sym typeface="Arial" panose="020B0604020202020204" pitchFamily="34" charset="0"/>
              </a:rPr>
              <a:t> 2</a:t>
            </a:r>
          </a:p>
          <a:p>
            <a:pPr algn="ctr"/>
            <a:r>
              <a:rPr lang="zh-TW" altLang="en-US" dirty="0">
                <a:latin typeface="Arial" panose="020B0604020202020204" pitchFamily="34" charset="0"/>
                <a:ea typeface="微軟正黑體" panose="020B0604030504040204" pitchFamily="34" charset="-120"/>
                <a:cs typeface="Arial"/>
                <a:sym typeface="Arial" panose="020B0604020202020204" pitchFamily="34" charset="0"/>
              </a:rPr>
              <a:t>NAS </a:t>
            </a:r>
            <a:r>
              <a:rPr lang="en-US" altLang="zh-TW" dirty="0">
                <a:latin typeface="Arial" panose="020B0604020202020204" pitchFamily="34" charset="0"/>
                <a:ea typeface="微軟正黑體" panose="020B0604030504040204" pitchFamily="34" charset="-120"/>
                <a:cs typeface="Arial"/>
                <a:sym typeface="Arial" panose="020B0604020202020204" pitchFamily="34" charset="0"/>
              </a:rPr>
              <a:t>off-site</a:t>
            </a:r>
            <a:endParaRPr lang="zh-TW" altLang="en-US" dirty="0">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1" name="矩形 10">
            <a:extLst>
              <a:ext uri="{FF2B5EF4-FFF2-40B4-BE49-F238E27FC236}">
                <a16:creationId xmlns:a16="http://schemas.microsoft.com/office/drawing/2014/main" id="{DE61EECD-A6E3-4446-A0CC-9EE841022503}"/>
              </a:ext>
            </a:extLst>
          </p:cNvPr>
          <p:cNvSpPr/>
          <p:nvPr/>
        </p:nvSpPr>
        <p:spPr>
          <a:xfrm>
            <a:off x="4572000" y="3882534"/>
            <a:ext cx="1403165"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dirty="0">
                <a:latin typeface="Arial" panose="020B0604020202020204" pitchFamily="34" charset="0"/>
                <a:ea typeface="微軟正黑體" panose="020B0604030504040204" pitchFamily="34" charset="-120"/>
                <a:cs typeface="Arial"/>
                <a:sym typeface="Arial" panose="020B0604020202020204" pitchFamily="34" charset="0"/>
              </a:rPr>
              <a:t>Copies </a:t>
            </a:r>
            <a:r>
              <a:rPr lang="zh-TW" altLang="en-US" dirty="0">
                <a:latin typeface="Arial" panose="020B0604020202020204" pitchFamily="34" charset="0"/>
                <a:ea typeface="微軟正黑體" panose="020B0604030504040204" pitchFamily="34" charset="-120"/>
                <a:cs typeface="Arial"/>
                <a:sym typeface="Arial" panose="020B0604020202020204" pitchFamily="34" charset="0"/>
              </a:rPr>
              <a:t>3</a:t>
            </a:r>
          </a:p>
          <a:p>
            <a:pPr algn="ctr"/>
            <a:r>
              <a:rPr lang="zh-TW" altLang="en-US" dirty="0">
                <a:latin typeface="Arial" panose="020B0604020202020204" pitchFamily="34" charset="0"/>
                <a:ea typeface="微軟正黑體" panose="020B0604030504040204" pitchFamily="34" charset="-120"/>
                <a:cs typeface="Arial"/>
                <a:sym typeface="Arial" panose="020B0604020202020204" pitchFamily="34" charset="0"/>
              </a:rPr>
              <a:t>Google Drive</a:t>
            </a:r>
          </a:p>
        </p:txBody>
      </p:sp>
      <p:pic>
        <p:nvPicPr>
          <p:cNvPr id="24" name="圖片 23">
            <a:extLst>
              <a:ext uri="{FF2B5EF4-FFF2-40B4-BE49-F238E27FC236}">
                <a16:creationId xmlns:a16="http://schemas.microsoft.com/office/drawing/2014/main" id="{DA8CE6D7-E0BA-485D-B38A-49AD0059755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42180" y="935392"/>
            <a:ext cx="866739" cy="867317"/>
          </a:xfrm>
          <a:prstGeom prst="rect">
            <a:avLst/>
          </a:prstGeom>
        </p:spPr>
      </p:pic>
      <p:pic>
        <p:nvPicPr>
          <p:cNvPr id="26" name="圖形 25">
            <a:extLst>
              <a:ext uri="{FF2B5EF4-FFF2-40B4-BE49-F238E27FC236}">
                <a16:creationId xmlns:a16="http://schemas.microsoft.com/office/drawing/2014/main" id="{C2B69622-396C-4B1A-9D7F-8331516380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62522" y="2202986"/>
            <a:ext cx="1545283" cy="1366981"/>
          </a:xfrm>
          <a:prstGeom prst="rect">
            <a:avLst/>
          </a:prstGeom>
        </p:spPr>
      </p:pic>
      <p:grpSp>
        <p:nvGrpSpPr>
          <p:cNvPr id="31" name="群組 30">
            <a:extLst>
              <a:ext uri="{FF2B5EF4-FFF2-40B4-BE49-F238E27FC236}">
                <a16:creationId xmlns:a16="http://schemas.microsoft.com/office/drawing/2014/main" id="{B9E8D2F5-42B1-4814-8694-E1FCD3014581}"/>
              </a:ext>
            </a:extLst>
          </p:cNvPr>
          <p:cNvGrpSpPr/>
          <p:nvPr/>
        </p:nvGrpSpPr>
        <p:grpSpPr>
          <a:xfrm>
            <a:off x="2223283" y="1866979"/>
            <a:ext cx="2295954" cy="1797924"/>
            <a:chOff x="3354000" y="1250018"/>
            <a:chExt cx="3995304" cy="3128658"/>
          </a:xfrm>
        </p:grpSpPr>
        <p:pic>
          <p:nvPicPr>
            <p:cNvPr id="29" name="圖片 28">
              <a:extLst>
                <a:ext uri="{FF2B5EF4-FFF2-40B4-BE49-F238E27FC236}">
                  <a16:creationId xmlns:a16="http://schemas.microsoft.com/office/drawing/2014/main" id="{39100794-F56D-470E-8E17-316EF6B9163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354000" y="1250018"/>
              <a:ext cx="3995304" cy="3128658"/>
            </a:xfrm>
            <a:prstGeom prst="rect">
              <a:avLst/>
            </a:prstGeom>
          </p:spPr>
        </p:pic>
        <p:sp>
          <p:nvSpPr>
            <p:cNvPr id="30" name="手繪多邊形: 圖案 29">
              <a:extLst>
                <a:ext uri="{FF2B5EF4-FFF2-40B4-BE49-F238E27FC236}">
                  <a16:creationId xmlns:a16="http://schemas.microsoft.com/office/drawing/2014/main" id="{BE045A8C-C637-4F00-BE3D-17A046F08C5C}"/>
                </a:ext>
              </a:extLst>
            </p:cNvPr>
            <p:cNvSpPr/>
            <p:nvPr/>
          </p:nvSpPr>
          <p:spPr>
            <a:xfrm>
              <a:off x="4227418" y="1411060"/>
              <a:ext cx="402203" cy="2802413"/>
            </a:xfrm>
            <a:custGeom>
              <a:avLst/>
              <a:gdLst>
                <a:gd name="connsiteX0" fmla="*/ 1355725 w 1355725"/>
                <a:gd name="connsiteY0" fmla="*/ 0 h 2816225"/>
                <a:gd name="connsiteX1" fmla="*/ 12700 w 1355725"/>
                <a:gd name="connsiteY1" fmla="*/ 184150 h 2816225"/>
                <a:gd name="connsiteX2" fmla="*/ 0 w 1355725"/>
                <a:gd name="connsiteY2" fmla="*/ 2651125 h 2816225"/>
                <a:gd name="connsiteX3" fmla="*/ 57150 w 1355725"/>
                <a:gd name="connsiteY3" fmla="*/ 2660650 h 2816225"/>
                <a:gd name="connsiteX4" fmla="*/ 57150 w 1355725"/>
                <a:gd name="connsiteY4" fmla="*/ 2689225 h 2816225"/>
                <a:gd name="connsiteX5" fmla="*/ 120650 w 1355725"/>
                <a:gd name="connsiteY5" fmla="*/ 2705100 h 2816225"/>
                <a:gd name="connsiteX6" fmla="*/ 323850 w 1355725"/>
                <a:gd name="connsiteY6" fmla="*/ 2682875 h 2816225"/>
                <a:gd name="connsiteX7" fmla="*/ 1333500 w 1355725"/>
                <a:gd name="connsiteY7" fmla="*/ 2816225 h 2816225"/>
                <a:gd name="connsiteX8" fmla="*/ 1355725 w 1355725"/>
                <a:gd name="connsiteY8" fmla="*/ 0 h 2816225"/>
                <a:gd name="connsiteX0" fmla="*/ 1355725 w 1355725"/>
                <a:gd name="connsiteY0" fmla="*/ 0 h 2816225"/>
                <a:gd name="connsiteX1" fmla="*/ 26000 w 1355725"/>
                <a:gd name="connsiteY1" fmla="*/ 134425 h 2816225"/>
                <a:gd name="connsiteX2" fmla="*/ 0 w 1355725"/>
                <a:gd name="connsiteY2" fmla="*/ 2651125 h 2816225"/>
                <a:gd name="connsiteX3" fmla="*/ 57150 w 1355725"/>
                <a:gd name="connsiteY3" fmla="*/ 2660650 h 2816225"/>
                <a:gd name="connsiteX4" fmla="*/ 57150 w 1355725"/>
                <a:gd name="connsiteY4" fmla="*/ 2689225 h 2816225"/>
                <a:gd name="connsiteX5" fmla="*/ 120650 w 1355725"/>
                <a:gd name="connsiteY5" fmla="*/ 2705100 h 2816225"/>
                <a:gd name="connsiteX6" fmla="*/ 323850 w 1355725"/>
                <a:gd name="connsiteY6" fmla="*/ 2682875 h 2816225"/>
                <a:gd name="connsiteX7" fmla="*/ 1333500 w 1355725"/>
                <a:gd name="connsiteY7" fmla="*/ 2816225 h 2816225"/>
                <a:gd name="connsiteX8" fmla="*/ 1355725 w 1355725"/>
                <a:gd name="connsiteY8" fmla="*/ 0 h 2816225"/>
                <a:gd name="connsiteX0" fmla="*/ 1382337 w 1382337"/>
                <a:gd name="connsiteY0" fmla="*/ 0 h 2802413"/>
                <a:gd name="connsiteX1" fmla="*/ 26000 w 1382337"/>
                <a:gd name="connsiteY1" fmla="*/ 120613 h 2802413"/>
                <a:gd name="connsiteX2" fmla="*/ 0 w 1382337"/>
                <a:gd name="connsiteY2" fmla="*/ 2637313 h 2802413"/>
                <a:gd name="connsiteX3" fmla="*/ 57150 w 1382337"/>
                <a:gd name="connsiteY3" fmla="*/ 2646838 h 2802413"/>
                <a:gd name="connsiteX4" fmla="*/ 57150 w 1382337"/>
                <a:gd name="connsiteY4" fmla="*/ 2675413 h 2802413"/>
                <a:gd name="connsiteX5" fmla="*/ 120650 w 1382337"/>
                <a:gd name="connsiteY5" fmla="*/ 2691288 h 2802413"/>
                <a:gd name="connsiteX6" fmla="*/ 323850 w 1382337"/>
                <a:gd name="connsiteY6" fmla="*/ 2669063 h 2802413"/>
                <a:gd name="connsiteX7" fmla="*/ 1333500 w 1382337"/>
                <a:gd name="connsiteY7" fmla="*/ 2802413 h 2802413"/>
                <a:gd name="connsiteX8" fmla="*/ 1382337 w 1382337"/>
                <a:gd name="connsiteY8" fmla="*/ 0 h 2802413"/>
                <a:gd name="connsiteX0" fmla="*/ 1382337 w 1382337"/>
                <a:gd name="connsiteY0" fmla="*/ 0 h 2802413"/>
                <a:gd name="connsiteX1" fmla="*/ 26000 w 1382337"/>
                <a:gd name="connsiteY1" fmla="*/ 120613 h 2802413"/>
                <a:gd name="connsiteX2" fmla="*/ 0 w 1382337"/>
                <a:gd name="connsiteY2" fmla="*/ 2637313 h 2802413"/>
                <a:gd name="connsiteX3" fmla="*/ 57150 w 1382337"/>
                <a:gd name="connsiteY3" fmla="*/ 2646838 h 2802413"/>
                <a:gd name="connsiteX4" fmla="*/ 57150 w 1382337"/>
                <a:gd name="connsiteY4" fmla="*/ 2675413 h 2802413"/>
                <a:gd name="connsiteX5" fmla="*/ 120650 w 1382337"/>
                <a:gd name="connsiteY5" fmla="*/ 2691288 h 2802413"/>
                <a:gd name="connsiteX6" fmla="*/ 323850 w 1382337"/>
                <a:gd name="connsiteY6" fmla="*/ 2669063 h 2802413"/>
                <a:gd name="connsiteX7" fmla="*/ 1333500 w 1382337"/>
                <a:gd name="connsiteY7" fmla="*/ 2802413 h 2802413"/>
                <a:gd name="connsiteX8" fmla="*/ 1382337 w 1382337"/>
                <a:gd name="connsiteY8" fmla="*/ 0 h 2802413"/>
                <a:gd name="connsiteX0" fmla="*/ 1382337 w 1382337"/>
                <a:gd name="connsiteY0" fmla="*/ 0 h 2802413"/>
                <a:gd name="connsiteX1" fmla="*/ 26000 w 1382337"/>
                <a:gd name="connsiteY1" fmla="*/ 120613 h 2802413"/>
                <a:gd name="connsiteX2" fmla="*/ 0 w 1382337"/>
                <a:gd name="connsiteY2" fmla="*/ 2637313 h 2802413"/>
                <a:gd name="connsiteX3" fmla="*/ 57150 w 1382337"/>
                <a:gd name="connsiteY3" fmla="*/ 2646838 h 2802413"/>
                <a:gd name="connsiteX4" fmla="*/ 57150 w 1382337"/>
                <a:gd name="connsiteY4" fmla="*/ 2675413 h 2802413"/>
                <a:gd name="connsiteX5" fmla="*/ 120650 w 1382337"/>
                <a:gd name="connsiteY5" fmla="*/ 2691288 h 2802413"/>
                <a:gd name="connsiteX6" fmla="*/ 323850 w 1382337"/>
                <a:gd name="connsiteY6" fmla="*/ 2669063 h 2802413"/>
                <a:gd name="connsiteX7" fmla="*/ 1333500 w 1382337"/>
                <a:gd name="connsiteY7" fmla="*/ 2802413 h 2802413"/>
                <a:gd name="connsiteX8" fmla="*/ 1382337 w 1382337"/>
                <a:gd name="connsiteY8" fmla="*/ 0 h 2802413"/>
                <a:gd name="connsiteX0" fmla="*/ 1382337 w 1382337"/>
                <a:gd name="connsiteY0" fmla="*/ 0 h 2802413"/>
                <a:gd name="connsiteX1" fmla="*/ 26000 w 1382337"/>
                <a:gd name="connsiteY1" fmla="*/ 120613 h 2802413"/>
                <a:gd name="connsiteX2" fmla="*/ 0 w 1382337"/>
                <a:gd name="connsiteY2" fmla="*/ 2637313 h 2802413"/>
                <a:gd name="connsiteX3" fmla="*/ 57150 w 1382337"/>
                <a:gd name="connsiteY3" fmla="*/ 2646838 h 2802413"/>
                <a:gd name="connsiteX4" fmla="*/ 57150 w 1382337"/>
                <a:gd name="connsiteY4" fmla="*/ 2675413 h 2802413"/>
                <a:gd name="connsiteX5" fmla="*/ 120650 w 1382337"/>
                <a:gd name="connsiteY5" fmla="*/ 2691288 h 2802413"/>
                <a:gd name="connsiteX6" fmla="*/ 323851 w 1382337"/>
                <a:gd name="connsiteY6" fmla="*/ 2793376 h 2802413"/>
                <a:gd name="connsiteX7" fmla="*/ 1333500 w 1382337"/>
                <a:gd name="connsiteY7" fmla="*/ 2802413 h 2802413"/>
                <a:gd name="connsiteX8" fmla="*/ 1382337 w 1382337"/>
                <a:gd name="connsiteY8" fmla="*/ 0 h 2802413"/>
                <a:gd name="connsiteX0" fmla="*/ 1793918 w 1793918"/>
                <a:gd name="connsiteY0" fmla="*/ 0 h 2802413"/>
                <a:gd name="connsiteX1" fmla="*/ 437581 w 1793918"/>
                <a:gd name="connsiteY1" fmla="*/ 120613 h 2802413"/>
                <a:gd name="connsiteX2" fmla="*/ 411581 w 1793918"/>
                <a:gd name="connsiteY2" fmla="*/ 2637313 h 2802413"/>
                <a:gd name="connsiteX3" fmla="*/ 468731 w 1793918"/>
                <a:gd name="connsiteY3" fmla="*/ 2646838 h 2802413"/>
                <a:gd name="connsiteX4" fmla="*/ 468731 w 1793918"/>
                <a:gd name="connsiteY4" fmla="*/ 2675413 h 2802413"/>
                <a:gd name="connsiteX5" fmla="*/ 0 w 1793918"/>
                <a:gd name="connsiteY5" fmla="*/ 2782450 h 2802413"/>
                <a:gd name="connsiteX6" fmla="*/ 735432 w 1793918"/>
                <a:gd name="connsiteY6" fmla="*/ 2793376 h 2802413"/>
                <a:gd name="connsiteX7" fmla="*/ 1745081 w 1793918"/>
                <a:gd name="connsiteY7" fmla="*/ 2802413 h 2802413"/>
                <a:gd name="connsiteX8" fmla="*/ 1793918 w 1793918"/>
                <a:gd name="connsiteY8" fmla="*/ 0 h 2802413"/>
                <a:gd name="connsiteX0" fmla="*/ 1937261 w 1937261"/>
                <a:gd name="connsiteY0" fmla="*/ 0 h 2802413"/>
                <a:gd name="connsiteX1" fmla="*/ 580924 w 1937261"/>
                <a:gd name="connsiteY1" fmla="*/ 120613 h 2802413"/>
                <a:gd name="connsiteX2" fmla="*/ 554924 w 1937261"/>
                <a:gd name="connsiteY2" fmla="*/ 2637313 h 2802413"/>
                <a:gd name="connsiteX3" fmla="*/ 612074 w 1937261"/>
                <a:gd name="connsiteY3" fmla="*/ 2646838 h 2802413"/>
                <a:gd name="connsiteX4" fmla="*/ 0 w 1937261"/>
                <a:gd name="connsiteY4" fmla="*/ 2761051 h 2802413"/>
                <a:gd name="connsiteX5" fmla="*/ 143343 w 1937261"/>
                <a:gd name="connsiteY5" fmla="*/ 2782450 h 2802413"/>
                <a:gd name="connsiteX6" fmla="*/ 878775 w 1937261"/>
                <a:gd name="connsiteY6" fmla="*/ 2793376 h 2802413"/>
                <a:gd name="connsiteX7" fmla="*/ 1888424 w 1937261"/>
                <a:gd name="connsiteY7" fmla="*/ 2802413 h 2802413"/>
                <a:gd name="connsiteX8" fmla="*/ 1937261 w 1937261"/>
                <a:gd name="connsiteY8" fmla="*/ 0 h 2802413"/>
                <a:gd name="connsiteX0" fmla="*/ 1937261 w 1937261"/>
                <a:gd name="connsiteY0" fmla="*/ 0 h 2802413"/>
                <a:gd name="connsiteX1" fmla="*/ 554313 w 1937261"/>
                <a:gd name="connsiteY1" fmla="*/ 115088 h 2802413"/>
                <a:gd name="connsiteX2" fmla="*/ 554924 w 1937261"/>
                <a:gd name="connsiteY2" fmla="*/ 2637313 h 2802413"/>
                <a:gd name="connsiteX3" fmla="*/ 612074 w 1937261"/>
                <a:gd name="connsiteY3" fmla="*/ 2646838 h 2802413"/>
                <a:gd name="connsiteX4" fmla="*/ 0 w 1937261"/>
                <a:gd name="connsiteY4" fmla="*/ 2761051 h 2802413"/>
                <a:gd name="connsiteX5" fmla="*/ 143343 w 1937261"/>
                <a:gd name="connsiteY5" fmla="*/ 2782450 h 2802413"/>
                <a:gd name="connsiteX6" fmla="*/ 878775 w 1937261"/>
                <a:gd name="connsiteY6" fmla="*/ 2793376 h 2802413"/>
                <a:gd name="connsiteX7" fmla="*/ 1888424 w 1937261"/>
                <a:gd name="connsiteY7" fmla="*/ 2802413 h 2802413"/>
                <a:gd name="connsiteX8" fmla="*/ 1937261 w 1937261"/>
                <a:gd name="connsiteY8" fmla="*/ 0 h 2802413"/>
                <a:gd name="connsiteX0" fmla="*/ 1937261 w 1937261"/>
                <a:gd name="connsiteY0" fmla="*/ 0 h 2802413"/>
                <a:gd name="connsiteX1" fmla="*/ 554313 w 1937261"/>
                <a:gd name="connsiteY1" fmla="*/ 115088 h 2802413"/>
                <a:gd name="connsiteX2" fmla="*/ 554924 w 1937261"/>
                <a:gd name="connsiteY2" fmla="*/ 2637313 h 2802413"/>
                <a:gd name="connsiteX3" fmla="*/ 612074 w 1937261"/>
                <a:gd name="connsiteY3" fmla="*/ 2646838 h 2802413"/>
                <a:gd name="connsiteX4" fmla="*/ 0 w 1937261"/>
                <a:gd name="connsiteY4" fmla="*/ 2761051 h 2802413"/>
                <a:gd name="connsiteX5" fmla="*/ 143343 w 1937261"/>
                <a:gd name="connsiteY5" fmla="*/ 2782450 h 2802413"/>
                <a:gd name="connsiteX6" fmla="*/ 878775 w 1937261"/>
                <a:gd name="connsiteY6" fmla="*/ 2793376 h 2802413"/>
                <a:gd name="connsiteX7" fmla="*/ 1888424 w 1937261"/>
                <a:gd name="connsiteY7" fmla="*/ 2802413 h 2802413"/>
                <a:gd name="connsiteX8" fmla="*/ 1937261 w 1937261"/>
                <a:gd name="connsiteY8" fmla="*/ 0 h 280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7261" h="2802413">
                  <a:moveTo>
                    <a:pt x="1937261" y="0"/>
                  </a:moveTo>
                  <a:cubicBezTo>
                    <a:pt x="1383141" y="55859"/>
                    <a:pt x="1148354" y="64754"/>
                    <a:pt x="554313" y="115088"/>
                  </a:cubicBezTo>
                  <a:cubicBezTo>
                    <a:pt x="550080" y="937413"/>
                    <a:pt x="559157" y="1814988"/>
                    <a:pt x="554924" y="2637313"/>
                  </a:cubicBezTo>
                  <a:lnTo>
                    <a:pt x="612074" y="2646838"/>
                  </a:lnTo>
                  <a:lnTo>
                    <a:pt x="0" y="2761051"/>
                  </a:lnTo>
                  <a:lnTo>
                    <a:pt x="143343" y="2782450"/>
                  </a:lnTo>
                  <a:lnTo>
                    <a:pt x="878775" y="2793376"/>
                  </a:lnTo>
                  <a:lnTo>
                    <a:pt x="1888424" y="2802413"/>
                  </a:lnTo>
                  <a:lnTo>
                    <a:pt x="1937261" y="0"/>
                  </a:lnTo>
                  <a:close/>
                </a:path>
              </a:pathLst>
            </a:custGeom>
            <a:gradFill>
              <a:gsLst>
                <a:gs pos="47000">
                  <a:srgbClr val="825F93">
                    <a:alpha val="63000"/>
                  </a:srgbClr>
                </a:gs>
                <a:gs pos="100000">
                  <a:srgbClr val="F8F8F8">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pic>
        <p:nvPicPr>
          <p:cNvPr id="28" name="圖片 3" hidden="1">
            <a:extLst>
              <a:ext uri="{FF2B5EF4-FFF2-40B4-BE49-F238E27FC236}">
                <a16:creationId xmlns:a16="http://schemas.microsoft.com/office/drawing/2014/main" id="{43ABC559-699D-4044-B8BA-E86890AF06E7}"/>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008919" y="1737918"/>
            <a:ext cx="1674534" cy="2389076"/>
          </a:xfrm>
          <a:prstGeom prst="rect">
            <a:avLst/>
          </a:prstGeom>
        </p:spPr>
      </p:pic>
      <p:pic>
        <p:nvPicPr>
          <p:cNvPr id="35" name="圖片 34">
            <a:extLst>
              <a:ext uri="{FF2B5EF4-FFF2-40B4-BE49-F238E27FC236}">
                <a16:creationId xmlns:a16="http://schemas.microsoft.com/office/drawing/2014/main" id="{5BAE7C08-66FD-402B-B4DB-549AB40DEFE4}"/>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685768" y="1810489"/>
            <a:ext cx="2206260" cy="1854414"/>
          </a:xfrm>
          <a:prstGeom prst="rect">
            <a:avLst/>
          </a:prstGeom>
        </p:spPr>
      </p:pic>
      <p:sp>
        <p:nvSpPr>
          <p:cNvPr id="19" name="矩形: 圓角 18">
            <a:extLst>
              <a:ext uri="{FF2B5EF4-FFF2-40B4-BE49-F238E27FC236}">
                <a16:creationId xmlns:a16="http://schemas.microsoft.com/office/drawing/2014/main" id="{8DF07A18-6EF2-463A-970D-F1B193F69BD0}"/>
              </a:ext>
            </a:extLst>
          </p:cNvPr>
          <p:cNvSpPr/>
          <p:nvPr/>
        </p:nvSpPr>
        <p:spPr>
          <a:xfrm>
            <a:off x="235430" y="3847660"/>
            <a:ext cx="1096142" cy="365856"/>
          </a:xfrm>
          <a:prstGeom prst="roundRect">
            <a:avLst/>
          </a:prstGeom>
          <a:solidFill>
            <a:srgbClr val="97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191919"/>
                </a:solidFill>
                <a:latin typeface="Arial" panose="020B0604020202020204" pitchFamily="34" charset="0"/>
                <a:ea typeface="微軟正黑體" panose="020B0604030504040204" pitchFamily="34" charset="-120"/>
                <a:sym typeface="Arial" panose="020B0604020202020204" pitchFamily="34" charset="0"/>
              </a:rPr>
              <a:t>3</a:t>
            </a:r>
            <a:r>
              <a:rPr lang="zh-TW" altLang="en-US" dirty="0">
                <a:solidFill>
                  <a:srgbClr val="191919"/>
                </a:solidFill>
                <a:latin typeface="Arial" panose="020B0604020202020204" pitchFamily="34" charset="0"/>
                <a:ea typeface="微軟正黑體" panose="020B0604030504040204" pitchFamily="34" charset="-120"/>
                <a:sym typeface="Arial" panose="020B0604020202020204" pitchFamily="34" charset="0"/>
              </a:rPr>
              <a:t> </a:t>
            </a:r>
            <a:r>
              <a:rPr lang="en-US" altLang="zh-TW" dirty="0">
                <a:solidFill>
                  <a:srgbClr val="191919"/>
                </a:solidFill>
                <a:latin typeface="Arial" panose="020B0604020202020204" pitchFamily="34" charset="0"/>
                <a:ea typeface="微軟正黑體" panose="020B0604030504040204" pitchFamily="34" charset="-120"/>
                <a:sym typeface="Arial" panose="020B0604020202020204" pitchFamily="34" charset="0"/>
              </a:rPr>
              <a:t>copies</a:t>
            </a:r>
            <a:endParaRPr lang="zh-TW" altLang="en-US" dirty="0">
              <a:solidFill>
                <a:srgbClr val="191919"/>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 name="矩形: 圓角 19">
            <a:extLst>
              <a:ext uri="{FF2B5EF4-FFF2-40B4-BE49-F238E27FC236}">
                <a16:creationId xmlns:a16="http://schemas.microsoft.com/office/drawing/2014/main" id="{B99A8038-4CFC-45F0-951E-260C018507A5}"/>
              </a:ext>
            </a:extLst>
          </p:cNvPr>
          <p:cNvSpPr/>
          <p:nvPr/>
        </p:nvSpPr>
        <p:spPr>
          <a:xfrm>
            <a:off x="6403165" y="2202986"/>
            <a:ext cx="1487475" cy="365856"/>
          </a:xfrm>
          <a:prstGeom prst="roundRect">
            <a:avLst/>
          </a:prstGeom>
          <a:solidFill>
            <a:srgbClr val="97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191919"/>
                </a:solidFill>
                <a:latin typeface="Arial"/>
                <a:ea typeface="微軟正黑體"/>
                <a:cs typeface="Arial"/>
                <a:sym typeface="Arial" panose="020B0604020202020204" pitchFamily="34" charset="0"/>
              </a:rPr>
              <a:t>2 media types</a:t>
            </a:r>
            <a:endParaRPr lang="zh-TW" altLang="en-US" dirty="0">
              <a:solidFill>
                <a:srgbClr val="191919"/>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 name="矩形: 圓角 22">
            <a:extLst>
              <a:ext uri="{FF2B5EF4-FFF2-40B4-BE49-F238E27FC236}">
                <a16:creationId xmlns:a16="http://schemas.microsoft.com/office/drawing/2014/main" id="{BED6C61E-3577-40C5-B77B-B51E9F8047D3}"/>
              </a:ext>
            </a:extLst>
          </p:cNvPr>
          <p:cNvSpPr/>
          <p:nvPr/>
        </p:nvSpPr>
        <p:spPr>
          <a:xfrm>
            <a:off x="2715605" y="4411393"/>
            <a:ext cx="1715042" cy="365856"/>
          </a:xfrm>
          <a:prstGeom prst="roundRect">
            <a:avLst/>
          </a:prstGeom>
          <a:solidFill>
            <a:srgbClr val="97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191919"/>
                </a:solidFill>
                <a:latin typeface="Arial" panose="020B0604020202020204" pitchFamily="34" charset="0"/>
                <a:ea typeface="微軟正黑體" panose="020B0604030504040204" pitchFamily="34" charset="-120"/>
                <a:sym typeface="Arial" panose="020B0604020202020204" pitchFamily="34" charset="0"/>
              </a:rPr>
              <a:t>1 remote backup</a:t>
            </a:r>
            <a:endParaRPr lang="zh-TW" altLang="en-US" dirty="0">
              <a:solidFill>
                <a:srgbClr val="191919"/>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33" name="接點: 肘形 29">
            <a:extLst>
              <a:ext uri="{FF2B5EF4-FFF2-40B4-BE49-F238E27FC236}">
                <a16:creationId xmlns:a16="http://schemas.microsoft.com/office/drawing/2014/main" id="{0B3D62F8-81CD-4117-B48D-80C172818A80}"/>
              </a:ext>
            </a:extLst>
          </p:cNvPr>
          <p:cNvCxnSpPr>
            <a:cxnSpLocks/>
            <a:stCxn id="20" idx="1"/>
          </p:cNvCxnSpPr>
          <p:nvPr/>
        </p:nvCxnSpPr>
        <p:spPr>
          <a:xfrm rot="10800000">
            <a:off x="4221755" y="2020058"/>
            <a:ext cx="2181411" cy="365856"/>
          </a:xfrm>
          <a:prstGeom prst="bentConnector3">
            <a:avLst>
              <a:gd name="adj1" fmla="val 18950"/>
            </a:avLst>
          </a:prstGeom>
          <a:noFill/>
          <a:ln w="12700" cap="flat" cmpd="sng">
            <a:solidFill>
              <a:srgbClr val="97FFFE"/>
            </a:solidFill>
            <a:prstDash val="solid"/>
            <a:round/>
            <a:headEnd type="none" w="sm" len="sm"/>
            <a:tailEnd type="oval" w="sm" len="sm"/>
          </a:ln>
          <a:effectLst/>
        </p:spPr>
      </p:cxnSp>
      <p:cxnSp>
        <p:nvCxnSpPr>
          <p:cNvPr id="39" name="接點: 肘形 29">
            <a:extLst>
              <a:ext uri="{FF2B5EF4-FFF2-40B4-BE49-F238E27FC236}">
                <a16:creationId xmlns:a16="http://schemas.microsoft.com/office/drawing/2014/main" id="{FF2821F3-7C7A-4350-A648-66FA3148BE5A}"/>
              </a:ext>
            </a:extLst>
          </p:cNvPr>
          <p:cNvCxnSpPr>
            <a:cxnSpLocks/>
            <a:stCxn id="20" idx="1"/>
          </p:cNvCxnSpPr>
          <p:nvPr/>
        </p:nvCxnSpPr>
        <p:spPr>
          <a:xfrm rot="10800000" flipV="1">
            <a:off x="5988475" y="2385914"/>
            <a:ext cx="414691" cy="424654"/>
          </a:xfrm>
          <a:prstGeom prst="bentConnector2">
            <a:avLst/>
          </a:prstGeom>
          <a:noFill/>
          <a:ln w="12700" cap="flat" cmpd="sng">
            <a:solidFill>
              <a:srgbClr val="97FFFE"/>
            </a:solidFill>
            <a:prstDash val="solid"/>
            <a:round/>
            <a:headEnd type="none" w="sm" len="sm"/>
            <a:tailEnd type="oval" w="sm" len="sm"/>
          </a:ln>
          <a:effectLst/>
        </p:spPr>
      </p:cxnSp>
      <p:sp>
        <p:nvSpPr>
          <p:cNvPr id="47" name="矩形: 圓角 46">
            <a:extLst>
              <a:ext uri="{FF2B5EF4-FFF2-40B4-BE49-F238E27FC236}">
                <a16:creationId xmlns:a16="http://schemas.microsoft.com/office/drawing/2014/main" id="{C8A8FF02-0478-4466-B365-1E39B5B18AE4}"/>
              </a:ext>
            </a:extLst>
          </p:cNvPr>
          <p:cNvSpPr/>
          <p:nvPr/>
        </p:nvSpPr>
        <p:spPr>
          <a:xfrm>
            <a:off x="1769443" y="3918618"/>
            <a:ext cx="813706" cy="232597"/>
          </a:xfrm>
          <a:prstGeom prst="roundRect">
            <a:avLst/>
          </a:prstGeom>
          <a:noFill/>
          <a:ln w="9525">
            <a:solidFill>
              <a:srgbClr val="97F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8" name="矩形: 圓角 47">
            <a:extLst>
              <a:ext uri="{FF2B5EF4-FFF2-40B4-BE49-F238E27FC236}">
                <a16:creationId xmlns:a16="http://schemas.microsoft.com/office/drawing/2014/main" id="{75006654-9569-40E5-88B5-FA122EC1857F}"/>
              </a:ext>
            </a:extLst>
          </p:cNvPr>
          <p:cNvSpPr/>
          <p:nvPr/>
        </p:nvSpPr>
        <p:spPr>
          <a:xfrm>
            <a:off x="3172415" y="3918617"/>
            <a:ext cx="810319" cy="232597"/>
          </a:xfrm>
          <a:prstGeom prst="roundRect">
            <a:avLst/>
          </a:prstGeom>
          <a:noFill/>
          <a:ln w="9525">
            <a:solidFill>
              <a:srgbClr val="97F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9" name="矩形: 圓角 48">
            <a:extLst>
              <a:ext uri="{FF2B5EF4-FFF2-40B4-BE49-F238E27FC236}">
                <a16:creationId xmlns:a16="http://schemas.microsoft.com/office/drawing/2014/main" id="{0B41740C-86BD-4807-9741-8FEE03FDA21B}"/>
              </a:ext>
            </a:extLst>
          </p:cNvPr>
          <p:cNvSpPr/>
          <p:nvPr/>
        </p:nvSpPr>
        <p:spPr>
          <a:xfrm>
            <a:off x="4851400" y="3918617"/>
            <a:ext cx="883018" cy="232597"/>
          </a:xfrm>
          <a:prstGeom prst="roundRect">
            <a:avLst/>
          </a:prstGeom>
          <a:noFill/>
          <a:ln w="9525">
            <a:solidFill>
              <a:srgbClr val="97F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58" name="圖形 57">
            <a:extLst>
              <a:ext uri="{FF2B5EF4-FFF2-40B4-BE49-F238E27FC236}">
                <a16:creationId xmlns:a16="http://schemas.microsoft.com/office/drawing/2014/main" id="{7E2EE9BC-8427-44FA-9C1F-BC629564955B}"/>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805190" y="3343406"/>
            <a:ext cx="693514" cy="529242"/>
          </a:xfrm>
          <a:prstGeom prst="rect">
            <a:avLst/>
          </a:prstGeom>
        </p:spPr>
      </p:pic>
      <p:pic>
        <p:nvPicPr>
          <p:cNvPr id="59" name="圖形 58">
            <a:extLst>
              <a:ext uri="{FF2B5EF4-FFF2-40B4-BE49-F238E27FC236}">
                <a16:creationId xmlns:a16="http://schemas.microsoft.com/office/drawing/2014/main" id="{B68C1807-2056-459B-B8F1-C7370D6982B4}"/>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172415" y="3343406"/>
            <a:ext cx="693514" cy="529242"/>
          </a:xfrm>
          <a:prstGeom prst="rect">
            <a:avLst/>
          </a:prstGeom>
        </p:spPr>
      </p:pic>
      <p:pic>
        <p:nvPicPr>
          <p:cNvPr id="60" name="圖形 59">
            <a:extLst>
              <a:ext uri="{FF2B5EF4-FFF2-40B4-BE49-F238E27FC236}">
                <a16:creationId xmlns:a16="http://schemas.microsoft.com/office/drawing/2014/main" id="{FC6F5B43-8D89-4C19-A341-1C16952934E5}"/>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957747" y="3343406"/>
            <a:ext cx="693514" cy="529242"/>
          </a:xfrm>
          <a:prstGeom prst="rect">
            <a:avLst/>
          </a:prstGeom>
        </p:spPr>
      </p:pic>
      <p:sp>
        <p:nvSpPr>
          <p:cNvPr id="34" name="矩形 33" hidden="1">
            <a:extLst>
              <a:ext uri="{FF2B5EF4-FFF2-40B4-BE49-F238E27FC236}">
                <a16:creationId xmlns:a16="http://schemas.microsoft.com/office/drawing/2014/main" id="{36FF875E-3289-4C12-BC37-8855E05CFA5D}"/>
              </a:ext>
            </a:extLst>
          </p:cNvPr>
          <p:cNvSpPr/>
          <p:nvPr/>
        </p:nvSpPr>
        <p:spPr>
          <a:xfrm>
            <a:off x="2936081" y="2378869"/>
            <a:ext cx="176450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zh-TW" altLang="en-US">
                <a:latin typeface="Arial" panose="020B0604020202020204" pitchFamily="34" charset="0"/>
                <a:ea typeface="微軟正黑體" panose="020B0604030504040204" pitchFamily="34" charset="-120"/>
                <a:cs typeface="Arial"/>
                <a:sym typeface="Arial" panose="020B0604020202020204" pitchFamily="34" charset="0"/>
              </a:rPr>
              <a:t>請幫忙把兩台都換成TS-233</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4" name="圖片 3">
            <a:extLst>
              <a:ext uri="{FF2B5EF4-FFF2-40B4-BE49-F238E27FC236}">
                <a16:creationId xmlns:a16="http://schemas.microsoft.com/office/drawing/2014/main" id="{77486D25-792D-47D6-AACD-88C2AA8E3BDB}"/>
              </a:ext>
            </a:extLst>
          </p:cNvPr>
          <p:cNvPicPr>
            <a:picLocks noChangeAspect="1"/>
          </p:cNvPicPr>
          <p:nvPr/>
        </p:nvPicPr>
        <p:blipFill>
          <a:blip r:embed="rId12"/>
          <a:stretch>
            <a:fillRect/>
          </a:stretch>
        </p:blipFill>
        <p:spPr>
          <a:xfrm>
            <a:off x="6178425" y="4188089"/>
            <a:ext cx="2910840" cy="525329"/>
          </a:xfrm>
          <a:prstGeom prst="rect">
            <a:avLst/>
          </a:prstGeom>
        </p:spPr>
      </p:pic>
      <p:sp>
        <p:nvSpPr>
          <p:cNvPr id="32" name="文字方塊 31">
            <a:extLst>
              <a:ext uri="{FF2B5EF4-FFF2-40B4-BE49-F238E27FC236}">
                <a16:creationId xmlns:a16="http://schemas.microsoft.com/office/drawing/2014/main" id="{5D5F2133-2D7C-4EB0-9CEB-055A274BE4D2}"/>
              </a:ext>
            </a:extLst>
          </p:cNvPr>
          <p:cNvSpPr txBox="1"/>
          <p:nvPr/>
        </p:nvSpPr>
        <p:spPr>
          <a:xfrm>
            <a:off x="6127692" y="2624613"/>
            <a:ext cx="2910840"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Government-level backup</a:t>
            </a:r>
          </a:p>
          <a:p>
            <a:r>
              <a:rPr lang="en-US" altLang="zh-TW" sz="16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3-2-1 strategy</a:t>
            </a:r>
          </a:p>
          <a:p>
            <a:pPr>
              <a:spcBef>
                <a:spcPts val="600"/>
              </a:spcBef>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Refer to the United States Computer Emergency Readiness Team (US-CERT) strategy. Backup 3-2-1 principle, users can use this setting to achieve data security at the level of government units.</a:t>
            </a:r>
          </a:p>
        </p:txBody>
      </p:sp>
      <p:sp>
        <p:nvSpPr>
          <p:cNvPr id="5" name="文字方塊 4">
            <a:extLst>
              <a:ext uri="{FF2B5EF4-FFF2-40B4-BE49-F238E27FC236}">
                <a16:creationId xmlns:a16="http://schemas.microsoft.com/office/drawing/2014/main" id="{04D1ED85-D1E5-424B-96F7-BCDD4D36FAA5}"/>
              </a:ext>
            </a:extLst>
          </p:cNvPr>
          <p:cNvSpPr txBox="1"/>
          <p:nvPr/>
        </p:nvSpPr>
        <p:spPr>
          <a:xfrm>
            <a:off x="4995350" y="4837360"/>
            <a:ext cx="4093915" cy="338554"/>
          </a:xfrm>
          <a:prstGeom prst="rect">
            <a:avLst/>
          </a:prstGeom>
          <a:noFill/>
        </p:spPr>
        <p:txBody>
          <a:bodyPr wrap="square" rtlCol="0">
            <a:spAutoFit/>
          </a:bodyPr>
          <a:lstStyle/>
          <a:p>
            <a:r>
              <a:rPr lang="en-US" altLang="zh-TW" sz="800" dirty="0">
                <a:solidFill>
                  <a:schemeClr val="bg1">
                    <a:lumMod val="65000"/>
                  </a:schemeClr>
                </a:solidFill>
                <a:latin typeface="Arial" panose="020B0604020202020204" pitchFamily="34" charset="0"/>
                <a:ea typeface="微軟正黑體" panose="020B0604030504040204" pitchFamily="34" charset="-120"/>
                <a:cs typeface="+mn-ea"/>
                <a:sym typeface="Arial" panose="020B0604020202020204" pitchFamily="34" charset="0"/>
              </a:rPr>
              <a:t>https://www.cisa.gov/uscert/sites/default/files/publications/data_backup_options.pdf</a:t>
            </a:r>
          </a:p>
          <a:p>
            <a:endParaRPr lang="zh-TW" altLang="en-US" sz="800" dirty="0">
              <a:latin typeface="Arial" panose="020B0604020202020204" pitchFamily="34" charset="0"/>
              <a:ea typeface="微軟正黑體" panose="020B0604030504040204" pitchFamily="34" charset="-120"/>
              <a:sym typeface="Arial" panose="020B0604020202020204" pitchFamily="34" charset="0"/>
            </a:endParaRPr>
          </a:p>
        </p:txBody>
      </p:sp>
      <p:sp>
        <p:nvSpPr>
          <p:cNvPr id="8" name="標題 7">
            <a:extLst>
              <a:ext uri="{FF2B5EF4-FFF2-40B4-BE49-F238E27FC236}">
                <a16:creationId xmlns:a16="http://schemas.microsoft.com/office/drawing/2014/main" id="{6B7C03D7-37DA-4282-B695-F2D582C8EF35}"/>
              </a:ext>
            </a:extLst>
          </p:cNvPr>
          <p:cNvSpPr>
            <a:spLocks noGrp="1"/>
          </p:cNvSpPr>
          <p:nvPr>
            <p:ph type="title"/>
          </p:nvPr>
        </p:nvSpPr>
        <p:spPr>
          <a:xfrm>
            <a:off x="75546" y="265500"/>
            <a:ext cx="8994227" cy="572700"/>
          </a:xfrm>
        </p:spPr>
        <p:txBody>
          <a:bodyPr/>
          <a:lstStyle/>
          <a:p>
            <a:r>
              <a:rPr lang="en-US" altLang="zh-TW" sz="3200" dirty="0">
                <a:latin typeface="Arial" panose="020B0604020202020204" pitchFamily="34" charset="0"/>
                <a:sym typeface="Arial" panose="020B0604020202020204" pitchFamily="34" charset="0"/>
              </a:rPr>
              <a:t>HBS3 set by three steps for a backup strategy</a:t>
            </a:r>
            <a:endParaRPr lang="zh-TW" altLang="en-US" sz="3200" dirty="0"/>
          </a:p>
        </p:txBody>
      </p:sp>
      <p:sp>
        <p:nvSpPr>
          <p:cNvPr id="37" name="文字方塊 36">
            <a:extLst>
              <a:ext uri="{FF2B5EF4-FFF2-40B4-BE49-F238E27FC236}">
                <a16:creationId xmlns:a16="http://schemas.microsoft.com/office/drawing/2014/main" id="{A7FC6593-F7F8-4963-9335-31750E9025AF}"/>
              </a:ext>
            </a:extLst>
          </p:cNvPr>
          <p:cNvSpPr txBox="1"/>
          <p:nvPr/>
        </p:nvSpPr>
        <p:spPr>
          <a:xfrm>
            <a:off x="2014278" y="1030759"/>
            <a:ext cx="637697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Simple completed </a:t>
            </a:r>
            <a:r>
              <a:rPr 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3-2-1</a:t>
            </a:r>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backup strategy and recovery</a:t>
            </a:r>
            <a:r>
              <a:rPr lang="zh-TW" alt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plan 3</a:t>
            </a:r>
            <a:r>
              <a:rPr lang="zh-TW" alt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copies</a:t>
            </a:r>
            <a:r>
              <a:rPr lang="zh-TW" alt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2</a:t>
            </a:r>
            <a:r>
              <a:rPr lang="zh-TW" alt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media</a:t>
            </a:r>
            <a:r>
              <a:rPr lang="zh-TW" alt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type</a:t>
            </a:r>
            <a:r>
              <a:rPr lang="zh-TW" alt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1</a:t>
            </a:r>
            <a:r>
              <a:rPr lang="zh-TW" alt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remote</a:t>
            </a:r>
            <a:r>
              <a:rPr lang="zh-TW" altLang="en-US"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backup</a:t>
            </a:r>
            <a:endParaRPr lang="zh-TW" sz="12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874558289"/>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D8CFEE-2A9B-4536-AE4B-177FDF17067E}"/>
              </a:ext>
            </a:extLst>
          </p:cNvPr>
          <p:cNvSpPr>
            <a:spLocks noGrp="1"/>
          </p:cNvSpPr>
          <p:nvPr>
            <p:ph type="title"/>
          </p:nvPr>
        </p:nvSpPr>
        <p:spPr>
          <a:xfrm>
            <a:off x="694268" y="265500"/>
            <a:ext cx="7755466" cy="572700"/>
          </a:xfrm>
        </p:spPr>
        <p:txBody>
          <a:bodyPr/>
          <a:lstStyle/>
          <a:p>
            <a:r>
              <a:rPr lang="en-US" altLang="zh-TW" sz="2800" dirty="0"/>
              <a:t>HBS3 Diversified Communication Protocol Backup and Data Synchronization</a:t>
            </a:r>
            <a:endParaRPr lang="zh-TW" altLang="en-US" sz="2800" dirty="0"/>
          </a:p>
        </p:txBody>
      </p:sp>
      <p:graphicFrame>
        <p:nvGraphicFramePr>
          <p:cNvPr id="3" name="表格 3">
            <a:extLst>
              <a:ext uri="{FF2B5EF4-FFF2-40B4-BE49-F238E27FC236}">
                <a16:creationId xmlns:a16="http://schemas.microsoft.com/office/drawing/2014/main" id="{A013BE73-84BE-4DAF-8F22-61DE01BD12AA}"/>
              </a:ext>
            </a:extLst>
          </p:cNvPr>
          <p:cNvGraphicFramePr>
            <a:graphicFrameLocks noGrp="1"/>
          </p:cNvGraphicFramePr>
          <p:nvPr>
            <p:extLst>
              <p:ext uri="{D42A27DB-BD31-4B8C-83A1-F6EECF244321}">
                <p14:modId xmlns:p14="http://schemas.microsoft.com/office/powerpoint/2010/main" val="3218274116"/>
              </p:ext>
            </p:extLst>
          </p:nvPr>
        </p:nvGraphicFramePr>
        <p:xfrm>
          <a:off x="743049" y="3058022"/>
          <a:ext cx="7494899" cy="1858518"/>
        </p:xfrm>
        <a:graphic>
          <a:graphicData uri="http://schemas.openxmlformats.org/drawingml/2006/table">
            <a:tbl>
              <a:tblPr firstRow="1" bandRow="1">
                <a:tableStyleId>{89A306BD-BB34-47A6-921B-74BF2CEABD79}</a:tableStyleId>
              </a:tblPr>
              <a:tblGrid>
                <a:gridCol w="1941891">
                  <a:extLst>
                    <a:ext uri="{9D8B030D-6E8A-4147-A177-3AD203B41FA5}">
                      <a16:colId xmlns:a16="http://schemas.microsoft.com/office/drawing/2014/main" val="1530507717"/>
                    </a:ext>
                  </a:extLst>
                </a:gridCol>
                <a:gridCol w="1388252">
                  <a:extLst>
                    <a:ext uri="{9D8B030D-6E8A-4147-A177-3AD203B41FA5}">
                      <a16:colId xmlns:a16="http://schemas.microsoft.com/office/drawing/2014/main" val="1461929736"/>
                    </a:ext>
                  </a:extLst>
                </a:gridCol>
                <a:gridCol w="1388252">
                  <a:extLst>
                    <a:ext uri="{9D8B030D-6E8A-4147-A177-3AD203B41FA5}">
                      <a16:colId xmlns:a16="http://schemas.microsoft.com/office/drawing/2014/main" val="262406912"/>
                    </a:ext>
                  </a:extLst>
                </a:gridCol>
                <a:gridCol w="1388252">
                  <a:extLst>
                    <a:ext uri="{9D8B030D-6E8A-4147-A177-3AD203B41FA5}">
                      <a16:colId xmlns:a16="http://schemas.microsoft.com/office/drawing/2014/main" val="4160530597"/>
                    </a:ext>
                  </a:extLst>
                </a:gridCol>
                <a:gridCol w="1388252">
                  <a:extLst>
                    <a:ext uri="{9D8B030D-6E8A-4147-A177-3AD203B41FA5}">
                      <a16:colId xmlns:a16="http://schemas.microsoft.com/office/drawing/2014/main" val="3790980353"/>
                    </a:ext>
                  </a:extLst>
                </a:gridCol>
              </a:tblGrid>
              <a:tr h="264033">
                <a:tc>
                  <a:txBody>
                    <a:bodyPr/>
                    <a:lstStyle/>
                    <a:p>
                      <a:endParaRPr lang="zh-TW" altLang="en-US" sz="1050" dirty="0">
                        <a:solidFill>
                          <a:schemeClr val="bg1"/>
                        </a:solidFill>
                      </a:endParaRPr>
                    </a:p>
                  </a:txBody>
                  <a:tcP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US" altLang="zh-TW" sz="1200" b="1" dirty="0">
                          <a:solidFill>
                            <a:schemeClr val="bg1"/>
                          </a:solidFill>
                        </a:rPr>
                        <a:t>Backup</a:t>
                      </a:r>
                      <a:endParaRPr lang="zh-TW" altLang="en-US" sz="12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US" altLang="zh-TW" sz="1200" b="1" dirty="0">
                          <a:solidFill>
                            <a:schemeClr val="bg1"/>
                          </a:solidFill>
                        </a:rPr>
                        <a:t>One-way Sync</a:t>
                      </a:r>
                      <a:endParaRPr lang="zh-TW" altLang="en-US" sz="12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US" altLang="zh-TW" sz="1200" b="1" dirty="0">
                          <a:solidFill>
                            <a:schemeClr val="bg1"/>
                          </a:solidFill>
                        </a:rPr>
                        <a:t>Active</a:t>
                      </a:r>
                      <a:r>
                        <a:rPr lang="zh-TW" altLang="en-US" sz="1200" b="1" dirty="0">
                          <a:solidFill>
                            <a:schemeClr val="bg1"/>
                          </a:solidFill>
                        </a:rPr>
                        <a:t> </a:t>
                      </a:r>
                      <a:r>
                        <a:rPr lang="en-US" altLang="zh-TW" sz="1200" b="1" dirty="0">
                          <a:solidFill>
                            <a:schemeClr val="bg1"/>
                          </a:solidFill>
                        </a:rPr>
                        <a:t>Sync</a:t>
                      </a:r>
                      <a:endParaRPr lang="zh-TW" altLang="en-US" sz="12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US" altLang="zh-TW" sz="1200" b="1" dirty="0">
                          <a:solidFill>
                            <a:schemeClr val="bg1"/>
                          </a:solidFill>
                        </a:rPr>
                        <a:t>Two-way</a:t>
                      </a:r>
                      <a:r>
                        <a:rPr lang="zh-TW" altLang="en-US" sz="1200" b="1" dirty="0">
                          <a:solidFill>
                            <a:schemeClr val="bg1"/>
                          </a:solidFill>
                        </a:rPr>
                        <a:t> </a:t>
                      </a:r>
                      <a:r>
                        <a:rPr lang="en-US" altLang="zh-TW" sz="1200" b="1" dirty="0">
                          <a:solidFill>
                            <a:schemeClr val="bg1"/>
                          </a:solidFill>
                        </a:rPr>
                        <a:t>Sync</a:t>
                      </a:r>
                      <a:endParaRPr lang="zh-TW" altLang="en-US" sz="1200" b="1" dirty="0">
                        <a:solidFill>
                          <a:schemeClr val="bg1"/>
                        </a:solidFill>
                      </a:endParaRPr>
                    </a:p>
                  </a:txBody>
                  <a:tcPr>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530750302"/>
                  </a:ext>
                </a:extLst>
              </a:tr>
              <a:tr h="264033">
                <a:tc>
                  <a:txBody>
                    <a:bodyPr/>
                    <a:lstStyle/>
                    <a:p>
                      <a:r>
                        <a:rPr lang="en-US" altLang="zh-TW" sz="1050" dirty="0">
                          <a:solidFill>
                            <a:schemeClr val="bg1"/>
                          </a:solidFill>
                        </a:rPr>
                        <a:t>Local NAS</a:t>
                      </a:r>
                      <a:endParaRPr lang="zh-TW" altLang="en-US" sz="1050" dirty="0">
                        <a:solidFill>
                          <a:schemeClr val="bg1"/>
                        </a:solidFill>
                      </a:endParaRPr>
                    </a:p>
                  </a:txBody>
                  <a:tcP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algn="ctr"/>
                      <a:r>
                        <a:rPr lang="en-US" altLang="zh-TW" sz="1050" dirty="0">
                          <a:solidFill>
                            <a:schemeClr val="bg1"/>
                          </a:solidFill>
                        </a:rPr>
                        <a:t>supported</a:t>
                      </a:r>
                      <a:endParaRPr lang="zh-TW" altLang="en-US" sz="1050"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algn="ctr"/>
                      <a:r>
                        <a:rPr lang="en-US" altLang="zh-TW" sz="1050" dirty="0">
                          <a:solidFill>
                            <a:schemeClr val="bg1"/>
                          </a:solidFill>
                        </a:rPr>
                        <a:t>supported</a:t>
                      </a:r>
                      <a:endParaRPr lang="zh-TW" altLang="en-US" sz="1050"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050" dirty="0">
                          <a:solidFill>
                            <a:schemeClr val="bg1"/>
                          </a:solidFill>
                        </a:rPr>
                        <a:t>supported</a:t>
                      </a:r>
                      <a:endParaRPr lang="zh-TW" altLang="en-US" sz="1050"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050" dirty="0">
                          <a:solidFill>
                            <a:schemeClr val="bg1"/>
                          </a:solidFill>
                        </a:rPr>
                        <a:t>-</a:t>
                      </a:r>
                      <a:endParaRPr lang="zh-TW" altLang="en-US" sz="1050" dirty="0">
                        <a:solidFill>
                          <a:schemeClr val="bg1"/>
                        </a:solidFill>
                      </a:endParaRPr>
                    </a:p>
                  </a:txBody>
                  <a:tcP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2796492625"/>
                  </a:ext>
                </a:extLst>
              </a:tr>
              <a:tr h="264033">
                <a:tc>
                  <a:txBody>
                    <a:bodyPr/>
                    <a:lstStyle/>
                    <a:p>
                      <a:r>
                        <a:rPr lang="en-US" altLang="zh-TW" sz="1050" dirty="0">
                          <a:solidFill>
                            <a:schemeClr val="bg1"/>
                          </a:solidFill>
                        </a:rPr>
                        <a:t>Remote</a:t>
                      </a:r>
                      <a:r>
                        <a:rPr lang="zh-TW" altLang="en-US" sz="1050" dirty="0">
                          <a:solidFill>
                            <a:schemeClr val="bg1"/>
                          </a:solidFill>
                        </a:rPr>
                        <a:t> </a:t>
                      </a:r>
                      <a:r>
                        <a:rPr lang="en-US" altLang="zh-TW" sz="1050" dirty="0">
                          <a:solidFill>
                            <a:schemeClr val="bg1"/>
                          </a:solidFill>
                        </a:rPr>
                        <a:t>QNAP</a:t>
                      </a:r>
                      <a:r>
                        <a:rPr lang="zh-TW" altLang="en-US" sz="1050" dirty="0">
                          <a:solidFill>
                            <a:schemeClr val="bg1"/>
                          </a:solidFill>
                        </a:rPr>
                        <a:t> </a:t>
                      </a:r>
                      <a:r>
                        <a:rPr lang="en-US" altLang="zh-TW" sz="1050" dirty="0">
                          <a:solidFill>
                            <a:schemeClr val="bg1"/>
                          </a:solidFill>
                        </a:rPr>
                        <a:t>NAS</a:t>
                      </a:r>
                      <a:r>
                        <a:rPr lang="zh-TW" altLang="en-US" sz="1050" dirty="0">
                          <a:solidFill>
                            <a:schemeClr val="bg1"/>
                          </a:solidFill>
                        </a:rPr>
                        <a:t> </a:t>
                      </a:r>
                      <a:r>
                        <a:rPr lang="en-US" altLang="zh-TW" sz="1050" dirty="0">
                          <a:solidFill>
                            <a:schemeClr val="bg1"/>
                          </a:solidFill>
                        </a:rPr>
                        <a:t>(RTRR)</a:t>
                      </a:r>
                      <a:endParaRPr lang="zh-TW" altLang="en-US" sz="1050" dirty="0">
                        <a:solidFill>
                          <a:schemeClr val="bg1"/>
                        </a:solidFill>
                      </a:endParaRPr>
                    </a:p>
                  </a:txBody>
                  <a:tcP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US" altLang="zh-TW" sz="1050" dirty="0">
                          <a:solidFill>
                            <a:schemeClr val="bg1"/>
                          </a:solidFill>
                        </a:rPr>
                        <a:t>supported</a:t>
                      </a:r>
                      <a:endParaRPr lang="zh-TW" altLang="en-US" sz="1050"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050" b="0" i="0" u="none" strike="noStrike" kern="0" cap="none" spc="0" normalizeH="0" baseline="0" noProof="0" dirty="0">
                          <a:ln>
                            <a:noFill/>
                          </a:ln>
                          <a:solidFill>
                            <a:srgbClr val="FFFFFF"/>
                          </a:solidFill>
                          <a:effectLst/>
                          <a:uLnTx/>
                          <a:uFillTx/>
                          <a:latin typeface="Arial"/>
                          <a:cs typeface="Arial"/>
                          <a:sym typeface="Arial"/>
                        </a:rPr>
                        <a:t>supported</a:t>
                      </a:r>
                      <a:endParaRPr kumimoji="0" lang="zh-TW" altLang="en-US" sz="1050" b="0" i="0" u="none" strike="noStrike" kern="0" cap="none" spc="0" normalizeH="0" baseline="0" noProof="0" dirty="0">
                        <a:ln>
                          <a:noFill/>
                        </a:ln>
                        <a:solidFill>
                          <a:srgbClr val="FFFFFF"/>
                        </a:solidFill>
                        <a:effectLst/>
                        <a:uLnTx/>
                        <a:uFillTx/>
                        <a:latin typeface="Arial"/>
                        <a:cs typeface="Arial"/>
                        <a:sym typeface="Aria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050" dirty="0">
                          <a:solidFill>
                            <a:schemeClr val="bg1"/>
                          </a:solidFill>
                        </a:rPr>
                        <a:t>-</a:t>
                      </a:r>
                      <a:endParaRPr lang="zh-TW" altLang="en-US" sz="1050"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050" dirty="0">
                          <a:solidFill>
                            <a:schemeClr val="bg1"/>
                          </a:solidFill>
                        </a:rPr>
                        <a:t>supported</a:t>
                      </a:r>
                      <a:endParaRPr lang="zh-TW" altLang="en-US" sz="1050" dirty="0">
                        <a:solidFill>
                          <a:schemeClr val="bg1"/>
                        </a:solidFill>
                      </a:endParaRPr>
                    </a:p>
                  </a:txBody>
                  <a:tcP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4059531306"/>
                  </a:ext>
                </a:extLst>
              </a:tr>
              <a:tr h="264033">
                <a:tc>
                  <a:txBody>
                    <a:bodyPr/>
                    <a:lstStyle/>
                    <a:p>
                      <a:r>
                        <a:rPr lang="en-US" altLang="zh-TW" sz="1050" dirty="0" err="1">
                          <a:solidFill>
                            <a:schemeClr val="bg1"/>
                          </a:solidFill>
                        </a:rPr>
                        <a:t>Rsync</a:t>
                      </a:r>
                      <a:r>
                        <a:rPr lang="zh-TW" altLang="en-US" sz="1050" dirty="0">
                          <a:solidFill>
                            <a:schemeClr val="bg1"/>
                          </a:solidFill>
                        </a:rPr>
                        <a:t> </a:t>
                      </a:r>
                      <a:r>
                        <a:rPr lang="en-US" altLang="zh-TW" sz="1050" dirty="0">
                          <a:solidFill>
                            <a:schemeClr val="bg1"/>
                          </a:solidFill>
                        </a:rPr>
                        <a:t>Server</a:t>
                      </a:r>
                      <a:endParaRPr lang="zh-TW" altLang="en-US" sz="1050" dirty="0">
                        <a:solidFill>
                          <a:schemeClr val="bg1"/>
                        </a:solidFill>
                      </a:endParaRPr>
                    </a:p>
                  </a:txBody>
                  <a:tcP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algn="ctr"/>
                      <a:r>
                        <a:rPr lang="en-US" altLang="zh-TW" sz="1050" dirty="0">
                          <a:solidFill>
                            <a:schemeClr val="bg1"/>
                          </a:solidFill>
                        </a:rPr>
                        <a:t>-</a:t>
                      </a:r>
                      <a:endParaRPr lang="zh-TW" altLang="en-US" sz="1050"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050" b="0" i="0" u="none" strike="noStrike" kern="0" cap="none" spc="0" normalizeH="0" baseline="0" noProof="0" dirty="0">
                          <a:ln>
                            <a:noFill/>
                          </a:ln>
                          <a:solidFill>
                            <a:srgbClr val="FFFFFF"/>
                          </a:solidFill>
                          <a:effectLst/>
                          <a:uLnTx/>
                          <a:uFillTx/>
                          <a:latin typeface="Arial"/>
                          <a:cs typeface="Arial"/>
                          <a:sym typeface="Arial"/>
                        </a:rPr>
                        <a:t>supported</a:t>
                      </a:r>
                      <a:endParaRPr kumimoji="0" lang="zh-TW" altLang="en-US" sz="1050" b="0" i="0" u="none" strike="noStrike" kern="0" cap="none" spc="0" normalizeH="0" baseline="0" noProof="0" dirty="0">
                        <a:ln>
                          <a:noFill/>
                        </a:ln>
                        <a:solidFill>
                          <a:srgbClr val="FFFFFF"/>
                        </a:solidFill>
                        <a:effectLst/>
                        <a:uLnTx/>
                        <a:uFillTx/>
                        <a:latin typeface="Arial"/>
                        <a:cs typeface="Arial"/>
                        <a:sym typeface="Aria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algn="ctr"/>
                      <a:r>
                        <a:rPr lang="en-US" altLang="zh-TW" sz="1050" dirty="0">
                          <a:solidFill>
                            <a:schemeClr val="bg1"/>
                          </a:solidFill>
                        </a:rPr>
                        <a:t>-</a:t>
                      </a:r>
                      <a:endParaRPr lang="zh-TW" altLang="en-US" sz="1050"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algn="ctr"/>
                      <a:r>
                        <a:rPr lang="en-US" altLang="zh-TW" sz="1050" dirty="0">
                          <a:solidFill>
                            <a:schemeClr val="bg1"/>
                          </a:solidFill>
                        </a:rPr>
                        <a:t>-</a:t>
                      </a:r>
                      <a:endParaRPr lang="zh-TW" altLang="en-US" sz="1050" dirty="0">
                        <a:solidFill>
                          <a:schemeClr val="bg1"/>
                        </a:solidFill>
                      </a:endParaRPr>
                    </a:p>
                  </a:txBody>
                  <a:tcP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2194283037"/>
                  </a:ext>
                </a:extLst>
              </a:tr>
              <a:tr h="264033">
                <a:tc>
                  <a:txBody>
                    <a:bodyPr/>
                    <a:lstStyle/>
                    <a:p>
                      <a:r>
                        <a:rPr lang="en-US" altLang="zh-TW" sz="1050" dirty="0">
                          <a:solidFill>
                            <a:schemeClr val="bg1"/>
                          </a:solidFill>
                        </a:rPr>
                        <a:t>FTP</a:t>
                      </a:r>
                      <a:r>
                        <a:rPr lang="zh-TW" altLang="en-US" sz="1050" dirty="0">
                          <a:solidFill>
                            <a:schemeClr val="bg1"/>
                          </a:solidFill>
                        </a:rPr>
                        <a:t> </a:t>
                      </a:r>
                      <a:r>
                        <a:rPr lang="en-US" altLang="zh-TW" sz="1050" dirty="0">
                          <a:solidFill>
                            <a:schemeClr val="bg1"/>
                          </a:solidFill>
                        </a:rPr>
                        <a:t>Server</a:t>
                      </a:r>
                    </a:p>
                  </a:txBody>
                  <a:tcP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050" dirty="0">
                          <a:solidFill>
                            <a:schemeClr val="bg1"/>
                          </a:solidFill>
                        </a:rPr>
                        <a:t>-</a:t>
                      </a:r>
                      <a:endParaRPr lang="zh-TW" altLang="en-US" sz="1050"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050" b="0" i="0" u="none" strike="noStrike" kern="0" cap="none" spc="0" normalizeH="0" baseline="0" noProof="0" dirty="0">
                          <a:ln>
                            <a:noFill/>
                          </a:ln>
                          <a:solidFill>
                            <a:srgbClr val="FFFFFF"/>
                          </a:solidFill>
                          <a:effectLst/>
                          <a:uLnTx/>
                          <a:uFillTx/>
                          <a:latin typeface="Arial"/>
                          <a:cs typeface="Arial"/>
                          <a:sym typeface="Arial"/>
                        </a:rPr>
                        <a:t>supported</a:t>
                      </a:r>
                      <a:endParaRPr kumimoji="0" lang="zh-TW" altLang="en-US" sz="1050" b="0" i="0" u="none" strike="noStrike" kern="0" cap="none" spc="0" normalizeH="0" baseline="0" noProof="0" dirty="0">
                        <a:ln>
                          <a:noFill/>
                        </a:ln>
                        <a:solidFill>
                          <a:srgbClr val="FFFFFF"/>
                        </a:solidFill>
                        <a:effectLst/>
                        <a:uLnTx/>
                        <a:uFillTx/>
                        <a:latin typeface="Arial"/>
                        <a:cs typeface="Arial"/>
                        <a:sym typeface="Aria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050" dirty="0">
                          <a:solidFill>
                            <a:schemeClr val="bg1"/>
                          </a:solidFill>
                        </a:rPr>
                        <a:t>supported</a:t>
                      </a:r>
                      <a:endParaRPr lang="zh-TW" altLang="en-US" sz="1050"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US" altLang="zh-TW" sz="1050" dirty="0">
                          <a:solidFill>
                            <a:schemeClr val="bg1"/>
                          </a:solidFill>
                        </a:rPr>
                        <a:t>-</a:t>
                      </a:r>
                      <a:endParaRPr lang="zh-TW" altLang="en-US" sz="1050" dirty="0">
                        <a:solidFill>
                          <a:schemeClr val="bg1"/>
                        </a:solidFill>
                      </a:endParaRPr>
                    </a:p>
                  </a:txBody>
                  <a:tcP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229568414"/>
                  </a:ext>
                </a:extLst>
              </a:tr>
              <a:tr h="264033">
                <a:tc>
                  <a:txBody>
                    <a:bodyPr/>
                    <a:lstStyle/>
                    <a:p>
                      <a:r>
                        <a:rPr lang="en-US" altLang="zh-TW" sz="1050" dirty="0">
                          <a:solidFill>
                            <a:schemeClr val="bg1"/>
                          </a:solidFill>
                        </a:rPr>
                        <a:t>CIFS/SMB</a:t>
                      </a:r>
                      <a:r>
                        <a:rPr lang="zh-TW" altLang="en-US" sz="1050" dirty="0">
                          <a:solidFill>
                            <a:schemeClr val="bg1"/>
                          </a:solidFill>
                        </a:rPr>
                        <a:t> </a:t>
                      </a:r>
                      <a:r>
                        <a:rPr lang="en-US" altLang="zh-TW" sz="1050" dirty="0">
                          <a:solidFill>
                            <a:schemeClr val="bg1"/>
                          </a:solidFill>
                        </a:rPr>
                        <a:t>Server</a:t>
                      </a:r>
                    </a:p>
                  </a:txBody>
                  <a:tcP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050" dirty="0">
                          <a:solidFill>
                            <a:schemeClr val="bg1"/>
                          </a:solidFill>
                        </a:rPr>
                        <a:t>-</a:t>
                      </a:r>
                      <a:endParaRPr lang="zh-TW" altLang="en-US" sz="1050"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050" b="0" i="0" u="none" strike="noStrike" kern="0" cap="none" spc="0" normalizeH="0" baseline="0" noProof="0" dirty="0">
                          <a:ln>
                            <a:noFill/>
                          </a:ln>
                          <a:solidFill>
                            <a:srgbClr val="FFFFFF"/>
                          </a:solidFill>
                          <a:effectLst/>
                          <a:uLnTx/>
                          <a:uFillTx/>
                          <a:latin typeface="Arial"/>
                          <a:cs typeface="Arial"/>
                          <a:sym typeface="Arial"/>
                        </a:rPr>
                        <a:t>supported</a:t>
                      </a:r>
                      <a:endParaRPr kumimoji="0" lang="zh-TW" altLang="en-US" sz="1050" b="0" i="0" u="none" strike="noStrike" kern="0" cap="none" spc="0" normalizeH="0" baseline="0" noProof="0" dirty="0">
                        <a:ln>
                          <a:noFill/>
                        </a:ln>
                        <a:solidFill>
                          <a:srgbClr val="FFFFFF"/>
                        </a:solidFill>
                        <a:effectLst/>
                        <a:uLnTx/>
                        <a:uFillTx/>
                        <a:latin typeface="Arial"/>
                        <a:cs typeface="Arial"/>
                        <a:sym typeface="Aria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050" dirty="0">
                          <a:solidFill>
                            <a:schemeClr val="bg1"/>
                          </a:solidFill>
                        </a:rPr>
                        <a:t>supported</a:t>
                      </a:r>
                      <a:endParaRPr lang="zh-TW" altLang="en-US" sz="1050"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algn="ctr"/>
                      <a:r>
                        <a:rPr lang="en-US" altLang="zh-TW" sz="1050" dirty="0">
                          <a:solidFill>
                            <a:schemeClr val="bg1"/>
                          </a:solidFill>
                        </a:rPr>
                        <a:t>-</a:t>
                      </a:r>
                      <a:endParaRPr lang="zh-TW" altLang="en-US" sz="1050" dirty="0">
                        <a:solidFill>
                          <a:schemeClr val="bg1"/>
                        </a:solidFill>
                      </a:endParaRPr>
                    </a:p>
                  </a:txBody>
                  <a:tcP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3769669362"/>
                  </a:ext>
                </a:extLst>
              </a:tr>
              <a:tr h="264033">
                <a:tc>
                  <a:txBody>
                    <a:bodyPr/>
                    <a:lstStyle/>
                    <a:p>
                      <a:r>
                        <a:rPr lang="en-US" altLang="zh-TW" sz="1050" dirty="0">
                          <a:solidFill>
                            <a:schemeClr val="bg1"/>
                          </a:solidFill>
                        </a:rPr>
                        <a:t>Cloud</a:t>
                      </a:r>
                      <a:r>
                        <a:rPr lang="zh-TW" altLang="en-US" sz="1050" dirty="0">
                          <a:solidFill>
                            <a:schemeClr val="bg1"/>
                          </a:solidFill>
                        </a:rPr>
                        <a:t> </a:t>
                      </a:r>
                      <a:r>
                        <a:rPr lang="en-US" altLang="zh-TW" sz="1050" dirty="0">
                          <a:solidFill>
                            <a:schemeClr val="bg1"/>
                          </a:solidFill>
                        </a:rPr>
                        <a:t>Services</a:t>
                      </a:r>
                      <a:endParaRPr lang="zh-TW" altLang="en-US" sz="1050" dirty="0">
                        <a:solidFill>
                          <a:schemeClr val="bg1"/>
                        </a:solidFill>
                      </a:endParaRPr>
                    </a:p>
                  </a:txBody>
                  <a:tcP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kumimoji="0" lang="en-US" altLang="zh-TW" sz="1050" b="0" i="0" u="none" strike="noStrike" kern="0" cap="none" spc="0" normalizeH="0" baseline="0" noProof="0" dirty="0">
                          <a:ln>
                            <a:noFill/>
                          </a:ln>
                          <a:solidFill>
                            <a:srgbClr val="FFFFFF"/>
                          </a:solidFill>
                          <a:effectLst/>
                          <a:uLnTx/>
                          <a:uFillTx/>
                          <a:latin typeface="Arial"/>
                          <a:cs typeface="Arial"/>
                          <a:sym typeface="Arial"/>
                        </a:rPr>
                        <a:t>supported</a:t>
                      </a:r>
                      <a:endParaRPr lang="zh-TW" altLang="en-US" sz="1050"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050" b="0" i="0" u="none" strike="noStrike" kern="0" cap="none" spc="0" normalizeH="0" baseline="0" noProof="0" dirty="0">
                          <a:ln>
                            <a:noFill/>
                          </a:ln>
                          <a:solidFill>
                            <a:srgbClr val="FFFFFF"/>
                          </a:solidFill>
                          <a:effectLst/>
                          <a:uLnTx/>
                          <a:uFillTx/>
                          <a:latin typeface="Arial"/>
                          <a:cs typeface="Arial"/>
                          <a:sym typeface="Arial"/>
                        </a:rPr>
                        <a:t>supported</a:t>
                      </a:r>
                      <a:endParaRPr kumimoji="0" lang="zh-TW" altLang="en-US" sz="1050" b="0" i="0" u="none" strike="noStrike" kern="0" cap="none" spc="0" normalizeH="0" baseline="0" noProof="0" dirty="0">
                        <a:ln>
                          <a:noFill/>
                        </a:ln>
                        <a:solidFill>
                          <a:srgbClr val="FFFFFF"/>
                        </a:solidFill>
                        <a:effectLst/>
                        <a:uLnTx/>
                        <a:uFillTx/>
                        <a:latin typeface="Arial"/>
                        <a:cs typeface="Arial"/>
                        <a:sym typeface="Aria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050" dirty="0">
                          <a:solidFill>
                            <a:schemeClr val="bg1"/>
                          </a:solidFill>
                        </a:rPr>
                        <a:t>supported</a:t>
                      </a:r>
                      <a:endParaRPr lang="zh-TW" altLang="en-US" sz="1050"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050" dirty="0">
                          <a:solidFill>
                            <a:schemeClr val="bg1"/>
                          </a:solidFill>
                        </a:rPr>
                        <a:t>supported</a:t>
                      </a:r>
                      <a:endParaRPr lang="zh-TW" altLang="en-US" sz="1050" dirty="0">
                        <a:solidFill>
                          <a:schemeClr val="bg1"/>
                        </a:solidFill>
                      </a:endParaRPr>
                    </a:p>
                  </a:txBody>
                  <a:tcP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752254113"/>
                  </a:ext>
                </a:extLst>
              </a:tr>
            </a:tbl>
          </a:graphicData>
        </a:graphic>
      </p:graphicFrame>
      <p:pic>
        <p:nvPicPr>
          <p:cNvPr id="5" name="圖片 7">
            <a:extLst>
              <a:ext uri="{FF2B5EF4-FFF2-40B4-BE49-F238E27FC236}">
                <a16:creationId xmlns:a16="http://schemas.microsoft.com/office/drawing/2014/main" id="{9ED0C1F8-2758-416F-95A8-56080AA8432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8573" y="1106446"/>
            <a:ext cx="1996333" cy="1018735"/>
          </a:xfrm>
          <a:prstGeom prst="rect">
            <a:avLst/>
          </a:prstGeom>
          <a:ln w="28575">
            <a:headEnd type="triangle" w="med" len="med"/>
            <a:tailEnd type="triangle" w="med" len="med"/>
          </a:ln>
        </p:spPr>
      </p:pic>
      <p:pic>
        <p:nvPicPr>
          <p:cNvPr id="7" name="圖片 9">
            <a:extLst>
              <a:ext uri="{FF2B5EF4-FFF2-40B4-BE49-F238E27FC236}">
                <a16:creationId xmlns:a16="http://schemas.microsoft.com/office/drawing/2014/main" id="{AD18DD7E-3BCD-4AB2-B817-F8EAB86EFC53}"/>
              </a:ext>
            </a:extLst>
          </p:cNvPr>
          <p:cNvPicPr>
            <a:picLocks noChangeAspect="1"/>
          </p:cNvPicPr>
          <p:nvPr/>
        </p:nvPicPr>
        <p:blipFill>
          <a:blip r:embed="rId4"/>
          <a:stretch>
            <a:fillRect/>
          </a:stretch>
        </p:blipFill>
        <p:spPr>
          <a:xfrm>
            <a:off x="3590317" y="1075126"/>
            <a:ext cx="1996333" cy="1059670"/>
          </a:xfrm>
          <a:prstGeom prst="rect">
            <a:avLst/>
          </a:prstGeom>
          <a:ln w="28575">
            <a:headEnd type="triangle" w="med" len="med"/>
            <a:tailEnd type="triangle" w="med" len="med"/>
          </a:ln>
        </p:spPr>
      </p:pic>
      <p:grpSp>
        <p:nvGrpSpPr>
          <p:cNvPr id="12" name="群組 11">
            <a:extLst>
              <a:ext uri="{FF2B5EF4-FFF2-40B4-BE49-F238E27FC236}">
                <a16:creationId xmlns:a16="http://schemas.microsoft.com/office/drawing/2014/main" id="{3213C4DE-8079-42E0-8C63-18C90C11ADAB}"/>
              </a:ext>
            </a:extLst>
          </p:cNvPr>
          <p:cNvGrpSpPr/>
          <p:nvPr/>
        </p:nvGrpSpPr>
        <p:grpSpPr>
          <a:xfrm>
            <a:off x="6452061" y="1074204"/>
            <a:ext cx="1092200" cy="1059871"/>
            <a:chOff x="6667832" y="938732"/>
            <a:chExt cx="1092200" cy="1059871"/>
          </a:xfrm>
        </p:grpSpPr>
        <p:sp>
          <p:nvSpPr>
            <p:cNvPr id="4" name="矩形 3">
              <a:extLst>
                <a:ext uri="{FF2B5EF4-FFF2-40B4-BE49-F238E27FC236}">
                  <a16:creationId xmlns:a16="http://schemas.microsoft.com/office/drawing/2014/main" id="{4C5802CC-8BEC-47AB-B14C-ABD0B4D70858}"/>
                </a:ext>
              </a:extLst>
            </p:cNvPr>
            <p:cNvSpPr/>
            <p:nvPr/>
          </p:nvSpPr>
          <p:spPr>
            <a:xfrm>
              <a:off x="6667832" y="938732"/>
              <a:ext cx="1092200" cy="1059871"/>
            </a:xfrm>
            <a:prstGeom prst="rect">
              <a:avLst/>
            </a:prstGeom>
            <a:solidFill>
              <a:schemeClr val="accent4">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0" name="圖片 2">
              <a:extLst>
                <a:ext uri="{FF2B5EF4-FFF2-40B4-BE49-F238E27FC236}">
                  <a16:creationId xmlns:a16="http://schemas.microsoft.com/office/drawing/2014/main" id="{4A5E220F-A006-49B3-AEAB-AB065A74A522}"/>
                </a:ext>
              </a:extLst>
            </p:cNvPr>
            <p:cNvPicPr>
              <a:picLocks noChangeAspect="1"/>
            </p:cNvPicPr>
            <p:nvPr/>
          </p:nvPicPr>
          <p:blipFill>
            <a:blip r:embed="rId5">
              <a:duotone>
                <a:prstClr val="black"/>
                <a:schemeClr val="accent3">
                  <a:tint val="45000"/>
                  <a:satMod val="400000"/>
                </a:schemeClr>
              </a:duotone>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6742876" y="1018395"/>
              <a:ext cx="890155" cy="879764"/>
            </a:xfrm>
            <a:prstGeom prst="rect">
              <a:avLst/>
            </a:prstGeom>
          </p:spPr>
        </p:pic>
      </p:grpSp>
      <p:sp>
        <p:nvSpPr>
          <p:cNvPr id="13" name="文字方塊 12">
            <a:extLst>
              <a:ext uri="{FF2B5EF4-FFF2-40B4-BE49-F238E27FC236}">
                <a16:creationId xmlns:a16="http://schemas.microsoft.com/office/drawing/2014/main" id="{94542EE7-0E90-4B0E-B76E-5769AB924055}"/>
              </a:ext>
            </a:extLst>
          </p:cNvPr>
          <p:cNvSpPr txBox="1"/>
          <p:nvPr/>
        </p:nvSpPr>
        <p:spPr>
          <a:xfrm>
            <a:off x="728573" y="2092787"/>
            <a:ext cx="2424693" cy="10310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dirty="0">
                <a:solidFill>
                  <a:srgbClr val="97FFFE"/>
                </a:solidFill>
                <a:latin typeface="Arial" panose="020B0604020202020204" pitchFamily="34" charset="0"/>
                <a:ea typeface="微軟正黑體" panose="020B0604030504040204" pitchFamily="34" charset="-120"/>
                <a:sym typeface="Arial" panose="020B0604020202020204" pitchFamily="34" charset="0"/>
              </a:rPr>
              <a:t>Multi-cloud</a:t>
            </a:r>
          </a:p>
          <a:p>
            <a:pPr>
              <a:spcBef>
                <a:spcPts val="600"/>
              </a:spcBef>
            </a:pPr>
            <a:r>
              <a:rPr lang="en-US" altLang="zh-TW"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data backup and synchronization for NAS private cloud and public cloud</a:t>
            </a:r>
            <a:endParaRPr lang="zh-TW" altLang="en-US" sz="12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 name="文字方塊 13">
            <a:extLst>
              <a:ext uri="{FF2B5EF4-FFF2-40B4-BE49-F238E27FC236}">
                <a16:creationId xmlns:a16="http://schemas.microsoft.com/office/drawing/2014/main" id="{2ECD1942-8B78-4EF5-B1CD-460CE27BF5D3}"/>
              </a:ext>
            </a:extLst>
          </p:cNvPr>
          <p:cNvSpPr txBox="1"/>
          <p:nvPr/>
        </p:nvSpPr>
        <p:spPr>
          <a:xfrm>
            <a:off x="3405975" y="2129757"/>
            <a:ext cx="2945713"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800" dirty="0">
                <a:solidFill>
                  <a:srgbClr val="97FFFE"/>
                </a:solidFill>
                <a:latin typeface="Arial" panose="020B0604020202020204" pitchFamily="34" charset="0"/>
                <a:ea typeface="微軟正黑體" panose="020B0604030504040204" pitchFamily="34" charset="-120"/>
                <a:sym typeface="Arial" panose="020B0604020202020204" pitchFamily="34" charset="0"/>
              </a:rPr>
              <a:t>Remote backup and synchronization</a:t>
            </a:r>
          </a:p>
          <a:p>
            <a:pPr>
              <a:spcBef>
                <a:spcPts val="600"/>
              </a:spcBef>
            </a:pPr>
            <a:r>
              <a:rPr lang="en-US" altLang="zh-TW" sz="1100" dirty="0">
                <a:solidFill>
                  <a:schemeClr val="bg1"/>
                </a:solidFill>
                <a:latin typeface="Arial" panose="020B0604020202020204" pitchFamily="34" charset="0"/>
                <a:ea typeface="微軟正黑體" panose="020B0604030504040204" pitchFamily="34" charset="-120"/>
                <a:sym typeface="Arial" panose="020B0604020202020204" pitchFamily="34" charset="0"/>
              </a:rPr>
              <a:t>remote backup and sync by RTRR</a:t>
            </a:r>
          </a:p>
        </p:txBody>
      </p:sp>
      <p:sp>
        <p:nvSpPr>
          <p:cNvPr id="15" name="文字方塊 2">
            <a:extLst>
              <a:ext uri="{FF2B5EF4-FFF2-40B4-BE49-F238E27FC236}">
                <a16:creationId xmlns:a16="http://schemas.microsoft.com/office/drawing/2014/main" id="{A1273815-D29F-46DB-8907-DB6BF964BCB5}"/>
              </a:ext>
            </a:extLst>
          </p:cNvPr>
          <p:cNvSpPr txBox="1"/>
          <p:nvPr/>
        </p:nvSpPr>
        <p:spPr>
          <a:xfrm>
            <a:off x="6278876" y="2144718"/>
            <a:ext cx="2238207" cy="63094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zh-TW" altLang="en-US" sz="1800" dirty="0">
                <a:solidFill>
                  <a:srgbClr val="97FFFE"/>
                </a:solidFill>
                <a:ea typeface="微軟正黑體"/>
              </a:rPr>
              <a:t>Data recovery</a:t>
            </a:r>
          </a:p>
          <a:p>
            <a:pPr>
              <a:spcBef>
                <a:spcPts val="600"/>
              </a:spcBef>
            </a:pPr>
            <a:r>
              <a:rPr lang="zh-TW" altLang="en-US" sz="1200" dirty="0">
                <a:solidFill>
                  <a:schemeClr val="bg1"/>
                </a:solidFill>
                <a:ea typeface="微軟正黑體"/>
                <a:sym typeface="Arial" panose="020B0604020202020204" pitchFamily="34" charset="0"/>
              </a:rPr>
              <a:t>data protection and </a:t>
            </a:r>
            <a:r>
              <a:rPr lang="en-US" altLang="zh-TW" sz="1200" dirty="0">
                <a:solidFill>
                  <a:schemeClr val="bg1"/>
                </a:solidFill>
                <a:ea typeface="微軟正黑體"/>
                <a:sym typeface="Arial" panose="020B0604020202020204" pitchFamily="34" charset="0"/>
              </a:rPr>
              <a:t>recovery</a:t>
            </a:r>
            <a:endParaRPr lang="zh-TW" altLang="en-US" sz="1200" dirty="0">
              <a:solidFill>
                <a:schemeClr val="bg1"/>
              </a:solidFill>
              <a:ea typeface="微軟正黑體"/>
            </a:endParaRPr>
          </a:p>
        </p:txBody>
      </p:sp>
    </p:spTree>
    <p:extLst>
      <p:ext uri="{BB962C8B-B14F-4D97-AF65-F5344CB8AC3E}">
        <p14:creationId xmlns:p14="http://schemas.microsoft.com/office/powerpoint/2010/main" val="236656245"/>
      </p:ext>
    </p:extLst>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3" descr="一張含有 文字 的圖片&#10;&#10;自動產生的描述">
            <a:extLst>
              <a:ext uri="{FF2B5EF4-FFF2-40B4-BE49-F238E27FC236}">
                <a16:creationId xmlns:a16="http://schemas.microsoft.com/office/drawing/2014/main" id="{8950AC6E-4BC1-4B11-9EB7-FE2E05A586B8}"/>
              </a:ext>
            </a:extLst>
          </p:cNvPr>
          <p:cNvPicPr>
            <a:picLocks noChangeAspect="1"/>
          </p:cNvPicPr>
          <p:nvPr/>
        </p:nvPicPr>
        <p:blipFill>
          <a:blip r:embed="rId3"/>
          <a:stretch>
            <a:fillRect/>
          </a:stretch>
        </p:blipFill>
        <p:spPr>
          <a:xfrm>
            <a:off x="3807720" y="1870649"/>
            <a:ext cx="5697415" cy="2802951"/>
          </a:xfrm>
          <a:prstGeom prst="rect">
            <a:avLst/>
          </a:prstGeom>
        </p:spPr>
      </p:pic>
      <p:sp>
        <p:nvSpPr>
          <p:cNvPr id="6" name="標題 5">
            <a:extLst>
              <a:ext uri="{FF2B5EF4-FFF2-40B4-BE49-F238E27FC236}">
                <a16:creationId xmlns:a16="http://schemas.microsoft.com/office/drawing/2014/main" id="{CD9D98C1-1FFF-47CA-B15B-7731868AC88C}"/>
              </a:ext>
            </a:extLst>
          </p:cNvPr>
          <p:cNvSpPr>
            <a:spLocks noGrp="1"/>
          </p:cNvSpPr>
          <p:nvPr>
            <p:ph type="title"/>
          </p:nvPr>
        </p:nvSpPr>
        <p:spPr>
          <a:xfrm>
            <a:off x="-216131" y="363775"/>
            <a:ext cx="9518073" cy="572700"/>
          </a:xfrm>
        </p:spPr>
        <p:txBody>
          <a:bodyPr/>
          <a:lstStyle/>
          <a:p>
            <a:r>
              <a:rPr lang="en-US" altLang="zh-TW" sz="3200" dirty="0">
                <a:latin typeface="Arial" panose="020B0604020202020204" pitchFamily="34" charset="0"/>
                <a:sym typeface="Arial" panose="020B0604020202020204" pitchFamily="34" charset="0"/>
              </a:rPr>
              <a:t>Snapshots for fast and flexible data protection</a:t>
            </a:r>
            <a:endParaRPr lang="zh-TW" altLang="en-US" sz="3200" dirty="0">
              <a:latin typeface="Arial" panose="020B0604020202020204" pitchFamily="34" charset="0"/>
              <a:sym typeface="Arial" panose="020B0604020202020204" pitchFamily="34" charset="0"/>
            </a:endParaRPr>
          </a:p>
        </p:txBody>
      </p:sp>
      <p:pic>
        <p:nvPicPr>
          <p:cNvPr id="5" name="圖片 4">
            <a:extLst>
              <a:ext uri="{FF2B5EF4-FFF2-40B4-BE49-F238E27FC236}">
                <a16:creationId xmlns:a16="http://schemas.microsoft.com/office/drawing/2014/main" id="{D5A3D9C9-70D3-44DE-9426-03AD146B9E4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638598" y="1318762"/>
            <a:ext cx="1070955" cy="107095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3" name="文字方塊 2" hidden="1">
            <a:extLst>
              <a:ext uri="{FF2B5EF4-FFF2-40B4-BE49-F238E27FC236}">
                <a16:creationId xmlns:a16="http://schemas.microsoft.com/office/drawing/2014/main" id="{8EF517B2-5C5C-4E39-82F4-A4F0D8736F5E}"/>
              </a:ext>
            </a:extLst>
          </p:cNvPr>
          <p:cNvSpPr txBox="1"/>
          <p:nvPr/>
        </p:nvSpPr>
        <p:spPr>
          <a:xfrm>
            <a:off x="1930444" y="-1209411"/>
            <a:ext cx="2927647" cy="523220"/>
          </a:xfrm>
          <a:prstGeom prst="rect">
            <a:avLst/>
          </a:prstGeom>
          <a:noFill/>
        </p:spPr>
        <p:txBody>
          <a:bodyPr wrap="square" lIns="91440" tIns="45720" rIns="91440" bIns="45720" rtlCol="0" anchor="t">
            <a:spAutoFit/>
          </a:bodyPr>
          <a:lstStyle/>
          <a:p>
            <a:r>
              <a:rPr lang="zh-TW" altLang="en-US" sz="28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  Snapshots快照</a:t>
            </a:r>
          </a:p>
        </p:txBody>
      </p:sp>
      <p:sp>
        <p:nvSpPr>
          <p:cNvPr id="7" name="文字方塊 6">
            <a:extLst>
              <a:ext uri="{FF2B5EF4-FFF2-40B4-BE49-F238E27FC236}">
                <a16:creationId xmlns:a16="http://schemas.microsoft.com/office/drawing/2014/main" id="{1197ABE8-9028-416D-BF9D-8CDD38DC05C1}"/>
              </a:ext>
            </a:extLst>
          </p:cNvPr>
          <p:cNvSpPr txBox="1"/>
          <p:nvPr/>
        </p:nvSpPr>
        <p:spPr>
          <a:xfrm>
            <a:off x="495301" y="1316735"/>
            <a:ext cx="3035300" cy="3160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dirty="0">
                <a:solidFill>
                  <a:srgbClr val="97FFFE"/>
                </a:solidFill>
                <a:latin typeface="Arial" panose="020B0604020202020204" pitchFamily="34" charset="0"/>
                <a:ea typeface="微軟正黑體" panose="020B0604030504040204" pitchFamily="34" charset="-120"/>
                <a:sym typeface="Arial" panose="020B0604020202020204" pitchFamily="34" charset="0"/>
              </a:rPr>
              <a:t>Perfect instant snapshot backup</a:t>
            </a:r>
          </a:p>
          <a:p>
            <a:pPr>
              <a:lnSpc>
                <a:spcPct val="130000"/>
              </a:lnSpc>
              <a:spcBef>
                <a:spcPts val="600"/>
              </a:spcBef>
            </a:pP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QNAP NAS supports the Snapshot function, just like taking a photo, which can record the system status and data as a backup for future restoration, and uses less storage space than traditional backups. For example, when NAS data is damaged or the computer is threatened by encrypted ransomware, snapshot files can be used to quickly restore, ensuring that important data is safe without loss.</a:t>
            </a:r>
          </a:p>
        </p:txBody>
      </p:sp>
    </p:spTree>
    <p:extLst>
      <p:ext uri="{BB962C8B-B14F-4D97-AF65-F5344CB8AC3E}">
        <p14:creationId xmlns:p14="http://schemas.microsoft.com/office/powerpoint/2010/main" val="3762813724"/>
      </p:ext>
    </p:extLst>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3" name="標題 2">
            <a:extLst>
              <a:ext uri="{FF2B5EF4-FFF2-40B4-BE49-F238E27FC236}">
                <a16:creationId xmlns:a16="http://schemas.microsoft.com/office/drawing/2014/main" id="{38DCEDE5-780E-4183-8ADA-8ADBBA4F9B42}"/>
              </a:ext>
            </a:extLst>
          </p:cNvPr>
          <p:cNvSpPr>
            <a:spLocks noGrp="1"/>
          </p:cNvSpPr>
          <p:nvPr>
            <p:ph type="title"/>
          </p:nvPr>
        </p:nvSpPr>
        <p:spPr>
          <a:xfrm>
            <a:off x="267629" y="265500"/>
            <a:ext cx="8749991" cy="572700"/>
          </a:xfrm>
        </p:spPr>
        <p:txBody>
          <a:bodyPr/>
          <a:lstStyle/>
          <a:p>
            <a:r>
              <a:rPr lang="en-US" altLang="zh-TW" sz="4000" dirty="0">
                <a:solidFill>
                  <a:schemeClr val="bg1"/>
                </a:solidFill>
                <a:latin typeface="Arial" panose="020B0604020202020204" pitchFamily="34" charset="0"/>
                <a:sym typeface="Arial" panose="020B0604020202020204" pitchFamily="34" charset="0"/>
              </a:rPr>
              <a:t>Up to 256 snapshot data backups</a:t>
            </a:r>
            <a:endParaRPr lang="zh-TW" altLang="en-US" dirty="0">
              <a:latin typeface="Arial" panose="020B0604020202020204" pitchFamily="34" charset="0"/>
              <a:sym typeface="Arial" panose="020B0604020202020204" pitchFamily="34" charset="0"/>
            </a:endParaRPr>
          </a:p>
        </p:txBody>
      </p:sp>
      <p:sp>
        <p:nvSpPr>
          <p:cNvPr id="248" name="Shape 248"/>
          <p:cNvSpPr txBox="1">
            <a:spLocks noGrp="1"/>
          </p:cNvSpPr>
          <p:nvPr>
            <p:ph idx="4294967295"/>
          </p:nvPr>
        </p:nvSpPr>
        <p:spPr>
          <a:xfrm>
            <a:off x="3502479" y="1383912"/>
            <a:ext cx="4913388" cy="756581"/>
          </a:xfrm>
          <a:prstGeom prst="rect">
            <a:avLst/>
          </a:prstGeom>
          <a:noFill/>
          <a:ln>
            <a:noFill/>
          </a:ln>
        </p:spPr>
        <p:txBody>
          <a:bodyPr spcFirstLastPara="1" wrap="square" lIns="91425" tIns="45700" rIns="91425" bIns="45700" anchor="t" anchorCtr="0">
            <a:noAutofit/>
          </a:bodyPr>
          <a:lstStyle/>
          <a:p>
            <a:pPr marL="0" indent="0">
              <a:spcBef>
                <a:spcPts val="0"/>
              </a:spcBef>
              <a:buClr>
                <a:srgbClr val="3F3F3F"/>
              </a:buClr>
              <a:buSzPts val="1700"/>
              <a:buNone/>
            </a:pPr>
            <a:r>
              <a:rPr lang="en-US" altLang="zh-TW" sz="1050" dirty="0">
                <a:solidFill>
                  <a:srgbClr val="333333"/>
                </a:solidFill>
                <a:latin typeface="Arial" panose="020B0604020202020204" pitchFamily="34" charset="0"/>
                <a:ea typeface="微軟正黑體" panose="020B0604030504040204" pitchFamily="34" charset="-120"/>
                <a:cs typeface="Arial"/>
                <a:sym typeface="Arial" panose="020B0604020202020204" pitchFamily="34" charset="0"/>
              </a:rPr>
              <a:t>1. Full support for volumes (and file-level LUNs) on storage pools and block-level LUNs. </a:t>
            </a:r>
          </a:p>
          <a:p>
            <a:pPr marL="0" indent="0">
              <a:spcBef>
                <a:spcPts val="0"/>
              </a:spcBef>
              <a:buClr>
                <a:srgbClr val="3F3F3F"/>
              </a:buClr>
              <a:buSzPts val="1700"/>
              <a:buNone/>
            </a:pPr>
            <a:r>
              <a:rPr lang="en-US" altLang="zh-TW" sz="1050" dirty="0">
                <a:solidFill>
                  <a:srgbClr val="333333"/>
                </a:solidFill>
                <a:latin typeface="Arial" panose="020B0604020202020204" pitchFamily="34" charset="0"/>
                <a:ea typeface="微軟正黑體" panose="020B0604030504040204" pitchFamily="34" charset="-120"/>
                <a:cs typeface="Arial"/>
                <a:sym typeface="Arial" panose="020B0604020202020204" pitchFamily="34" charset="0"/>
              </a:rPr>
              <a:t>2. Easy way to capture, manage and restore snapshots.</a:t>
            </a:r>
          </a:p>
          <a:p>
            <a:pPr marL="0" indent="0">
              <a:spcBef>
                <a:spcPts val="0"/>
              </a:spcBef>
              <a:buClr>
                <a:srgbClr val="3F3F3F"/>
              </a:buClr>
              <a:buSzPts val="1700"/>
              <a:buNone/>
            </a:pPr>
            <a:r>
              <a:rPr lang="en-US" altLang="zh-TW" sz="1050" dirty="0">
                <a:solidFill>
                  <a:srgbClr val="333333"/>
                </a:solidFill>
                <a:latin typeface="Arial" panose="020B0604020202020204" pitchFamily="34" charset="0"/>
                <a:ea typeface="微軟正黑體" panose="020B0604030504040204" pitchFamily="34" charset="-120"/>
                <a:cs typeface="Arial"/>
                <a:sym typeface="Arial" panose="020B0604020202020204" pitchFamily="34" charset="0"/>
              </a:rPr>
              <a:t>3. Develop "off-disk" snapshots with the stable EXT4 file system on the market.</a:t>
            </a:r>
            <a:endParaRPr lang="zh-TW" altLang="en-US" sz="1050" dirty="0">
              <a:solidFill>
                <a:srgbClr val="333333"/>
              </a:solidFill>
              <a:latin typeface="Arial" panose="020B0604020202020204" pitchFamily="34" charset="0"/>
              <a:ea typeface="微軟正黑體" panose="020B0604030504040204" pitchFamily="34" charset="-120"/>
              <a:cs typeface="Arial"/>
              <a:sym typeface="Arial" panose="020B0604020202020204" pitchFamily="34" charset="0"/>
            </a:endParaRPr>
          </a:p>
        </p:txBody>
      </p:sp>
      <p:graphicFrame>
        <p:nvGraphicFramePr>
          <p:cNvPr id="5" name="表格 3">
            <a:extLst>
              <a:ext uri="{FF2B5EF4-FFF2-40B4-BE49-F238E27FC236}">
                <a16:creationId xmlns:a16="http://schemas.microsoft.com/office/drawing/2014/main" id="{533F84D9-32DD-47A6-85C1-EFCD373FBC8C}"/>
              </a:ext>
            </a:extLst>
          </p:cNvPr>
          <p:cNvGraphicFramePr>
            <a:graphicFrameLocks noGrp="1"/>
          </p:cNvGraphicFramePr>
          <p:nvPr>
            <p:extLst>
              <p:ext uri="{D42A27DB-BD31-4B8C-83A1-F6EECF244321}">
                <p14:modId xmlns:p14="http://schemas.microsoft.com/office/powerpoint/2010/main" val="810910703"/>
              </p:ext>
            </p:extLst>
          </p:nvPr>
        </p:nvGraphicFramePr>
        <p:xfrm>
          <a:off x="3504299" y="2264377"/>
          <a:ext cx="4724439" cy="1039652"/>
        </p:xfrm>
        <a:graphic>
          <a:graphicData uri="http://schemas.openxmlformats.org/drawingml/2006/table">
            <a:tbl>
              <a:tblPr firstRow="1" bandRow="1">
                <a:solidFill>
                  <a:srgbClr val="363636">
                    <a:alpha val="10196"/>
                  </a:srgbClr>
                </a:solidFill>
              </a:tblPr>
              <a:tblGrid>
                <a:gridCol w="1574813">
                  <a:extLst>
                    <a:ext uri="{9D8B030D-6E8A-4147-A177-3AD203B41FA5}">
                      <a16:colId xmlns:a16="http://schemas.microsoft.com/office/drawing/2014/main" val="2714073669"/>
                    </a:ext>
                  </a:extLst>
                </a:gridCol>
                <a:gridCol w="1574813">
                  <a:extLst>
                    <a:ext uri="{9D8B030D-6E8A-4147-A177-3AD203B41FA5}">
                      <a16:colId xmlns:a16="http://schemas.microsoft.com/office/drawing/2014/main" val="3829529322"/>
                    </a:ext>
                  </a:extLst>
                </a:gridCol>
                <a:gridCol w="1574813">
                  <a:extLst>
                    <a:ext uri="{9D8B030D-6E8A-4147-A177-3AD203B41FA5}">
                      <a16:colId xmlns:a16="http://schemas.microsoft.com/office/drawing/2014/main" val="3150085459"/>
                    </a:ext>
                  </a:extLst>
                </a:gridCol>
              </a:tblGrid>
              <a:tr h="357097">
                <a:tc>
                  <a:txBody>
                    <a:bodyPr/>
                    <a:lstStyle/>
                    <a:p>
                      <a:pPr marL="0" marR="0" lvl="0" indent="0" algn="ctr" defTabSz="914400" rtl="0" eaLnBrk="1" latinLnBrk="0" hangingPunct="1">
                        <a:spcBef>
                          <a:spcPts val="0"/>
                        </a:spcBef>
                        <a:spcAft>
                          <a:spcPts val="0"/>
                        </a:spcAft>
                        <a:buNone/>
                      </a:pPr>
                      <a:r>
                        <a:rPr lang="en-US" altLang="zh-TW" sz="1000" b="0" kern="1200" dirty="0">
                          <a:solidFill>
                            <a:srgbClr val="191919"/>
                          </a:solidFill>
                          <a:effectLst/>
                          <a:latin typeface="Arial" panose="020B0604020202020204" pitchFamily="34" charset="0"/>
                          <a:ea typeface="微軟正黑體" panose="020B0604030504040204" pitchFamily="34" charset="-120"/>
                          <a:cs typeface="Arial"/>
                          <a:sym typeface="Arial" panose="020B0604020202020204" pitchFamily="34" charset="0"/>
                        </a:rPr>
                        <a:t>RAM size</a:t>
                      </a:r>
                      <a:endParaRPr lang="zh-TW" altLang="en-US" sz="1000" b="0" kern="1200" dirty="0">
                        <a:solidFill>
                          <a:srgbClr val="191919"/>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91450" marR="91450" marT="45725" marB="45725"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tc>
                  <a:txBody>
                    <a:bodyPr/>
                    <a:lstStyle/>
                    <a:p>
                      <a:pPr marL="0" marR="0" lvl="0" indent="0" algn="ctr" defTabSz="914400" rtl="0" eaLnBrk="1" latinLnBrk="0" hangingPunct="1">
                        <a:spcBef>
                          <a:spcPts val="0"/>
                        </a:spcBef>
                        <a:spcAft>
                          <a:spcPts val="0"/>
                        </a:spcAft>
                        <a:buNone/>
                      </a:pPr>
                      <a:r>
                        <a:rPr lang="en-US" altLang="zh-TW" sz="1000" b="0" kern="1200" dirty="0">
                          <a:solidFill>
                            <a:srgbClr val="191919"/>
                          </a:solidFill>
                          <a:effectLst/>
                          <a:latin typeface="Arial" panose="020B0604020202020204" pitchFamily="34" charset="0"/>
                          <a:ea typeface="微軟正黑體" panose="020B0604030504040204" pitchFamily="34" charset="-120"/>
                          <a:cs typeface="Arial"/>
                          <a:sym typeface="Arial" panose="020B0604020202020204" pitchFamily="34" charset="0"/>
                        </a:rPr>
                        <a:t>The entire NAS supports the maximum number of snapshots</a:t>
                      </a:r>
                      <a:endParaRPr lang="zh-TW" altLang="en-US" sz="1000" b="0" kern="1200" dirty="0">
                        <a:solidFill>
                          <a:srgbClr val="191919"/>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91450" marR="91450" marT="45725" marB="45725"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tc>
                  <a:txBody>
                    <a:bodyPr/>
                    <a:lstStyle/>
                    <a:p>
                      <a:pPr marL="0" marR="0" lvl="0" indent="0" algn="ctr" defTabSz="914400" rtl="0" eaLnBrk="1" latinLnBrk="0" hangingPunct="1">
                        <a:spcBef>
                          <a:spcPts val="0"/>
                        </a:spcBef>
                        <a:spcAft>
                          <a:spcPts val="0"/>
                        </a:spcAft>
                        <a:buNone/>
                      </a:pPr>
                      <a:r>
                        <a:rPr lang="en-US" altLang="zh-TW" sz="1000" b="0" kern="1200" dirty="0">
                          <a:solidFill>
                            <a:srgbClr val="191919"/>
                          </a:solidFill>
                          <a:effectLst/>
                          <a:latin typeface="Arial" panose="020B0604020202020204" pitchFamily="34" charset="0"/>
                          <a:ea typeface="微軟正黑體" panose="020B0604030504040204" pitchFamily="34" charset="-120"/>
                          <a:cs typeface="Arial"/>
                          <a:sym typeface="Arial" panose="020B0604020202020204" pitchFamily="34" charset="0"/>
                        </a:rPr>
                        <a:t>Per Volume/LUN supports the maximum number of snapshots</a:t>
                      </a:r>
                      <a:endParaRPr lang="zh-TW" altLang="en-US" sz="1000" b="0" kern="1200" dirty="0">
                        <a:solidFill>
                          <a:srgbClr val="191919"/>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91450" marR="91450" marT="45725" marB="45725"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69804"/>
                      </a:srgbClr>
                    </a:solidFill>
                  </a:tcPr>
                </a:tc>
                <a:extLst>
                  <a:ext uri="{0D108BD9-81ED-4DB2-BD59-A6C34878D82A}">
                    <a16:rowId xmlns:a16="http://schemas.microsoft.com/office/drawing/2014/main" val="2364017304"/>
                  </a:ext>
                </a:extLst>
              </a:tr>
              <a:tr h="491002">
                <a:tc>
                  <a:txBody>
                    <a:bodyPr/>
                    <a:lstStyle/>
                    <a:p>
                      <a:pPr marL="0" marR="0" lvl="0" indent="0" algn="ctr" rtl="0" eaLnBrk="1" latinLnBrk="0" hangingPunct="1">
                        <a:spcBef>
                          <a:spcPts val="0"/>
                        </a:spcBef>
                        <a:spcAft>
                          <a:spcPts val="0"/>
                        </a:spcAft>
                        <a:buNone/>
                      </a:pPr>
                      <a:r>
                        <a:rPr lang="zh-TW" altLang="en-US" sz="1600" b="1" kern="1200" dirty="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rPr>
                        <a:t>4GB</a:t>
                      </a:r>
                    </a:p>
                  </a:txBody>
                  <a:tcPr marL="91450" marR="91450" marT="45725" marB="45725"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0196"/>
                      </a:srgbClr>
                    </a:solidFill>
                  </a:tcPr>
                </a:tc>
                <a:tc>
                  <a:txBody>
                    <a:bodyPr/>
                    <a:lstStyle/>
                    <a:p>
                      <a:pPr marL="0" marR="0" lvl="0" indent="0" algn="ctr" defTabSz="914400" rtl="0" eaLnBrk="1" latinLnBrk="0" hangingPunct="1">
                        <a:spcBef>
                          <a:spcPts val="0"/>
                        </a:spcBef>
                        <a:spcAft>
                          <a:spcPts val="0"/>
                        </a:spcAft>
                        <a:buNone/>
                      </a:pPr>
                      <a:r>
                        <a:rPr lang="en-US" altLang="zh-TW" sz="1600" b="1" kern="1200" dirty="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rPr>
                        <a:t>256</a:t>
                      </a:r>
                      <a:endParaRPr lang="zh-TW" altLang="en-US" sz="1600" b="1" kern="1200" dirty="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endParaRPr>
                    </a:p>
                  </a:txBody>
                  <a:tcPr marL="91450" marR="91450" marT="45725" marB="45725"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0196"/>
                      </a:srgbClr>
                    </a:solidFill>
                  </a:tcPr>
                </a:tc>
                <a:tc>
                  <a:txBody>
                    <a:bodyPr/>
                    <a:lstStyle/>
                    <a:p>
                      <a:pPr marL="0" marR="0" lvl="0" indent="0" algn="ctr" defTabSz="914400" rtl="0" eaLnBrk="1" latinLnBrk="0" hangingPunct="1">
                        <a:spcBef>
                          <a:spcPts val="0"/>
                        </a:spcBef>
                        <a:spcAft>
                          <a:spcPts val="0"/>
                        </a:spcAft>
                        <a:buNone/>
                      </a:pPr>
                      <a:r>
                        <a:rPr lang="en-US" altLang="zh-TW" sz="1600" b="1" kern="1200" dirty="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rPr>
                        <a:t>64</a:t>
                      </a:r>
                      <a:endParaRPr lang="zh-TW" altLang="en-US" sz="1600" b="1" kern="1200" dirty="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endParaRPr>
                    </a:p>
                  </a:txBody>
                  <a:tcPr marL="91450" marR="91450" marT="45725" marB="45725"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10196"/>
                      </a:srgbClr>
                    </a:solidFill>
                  </a:tcPr>
                </a:tc>
                <a:extLst>
                  <a:ext uri="{0D108BD9-81ED-4DB2-BD59-A6C34878D82A}">
                    <a16:rowId xmlns:a16="http://schemas.microsoft.com/office/drawing/2014/main" val="4105057157"/>
                  </a:ext>
                </a:extLst>
              </a:tr>
            </a:tbl>
          </a:graphicData>
        </a:graphic>
      </p:graphicFrame>
      <p:grpSp>
        <p:nvGrpSpPr>
          <p:cNvPr id="56" name="群組 55">
            <a:extLst>
              <a:ext uri="{FF2B5EF4-FFF2-40B4-BE49-F238E27FC236}">
                <a16:creationId xmlns:a16="http://schemas.microsoft.com/office/drawing/2014/main" id="{D2E67C39-22C4-41EE-8C25-48375A80A8B9}"/>
              </a:ext>
            </a:extLst>
          </p:cNvPr>
          <p:cNvGrpSpPr/>
          <p:nvPr/>
        </p:nvGrpSpPr>
        <p:grpSpPr>
          <a:xfrm>
            <a:off x="915262" y="1450515"/>
            <a:ext cx="2368173" cy="2030103"/>
            <a:chOff x="719999" y="1468339"/>
            <a:chExt cx="2368173" cy="2030103"/>
          </a:xfrm>
        </p:grpSpPr>
        <p:sp>
          <p:nvSpPr>
            <p:cNvPr id="9" name="Shape 225">
              <a:extLst>
                <a:ext uri="{FF2B5EF4-FFF2-40B4-BE49-F238E27FC236}">
                  <a16:creationId xmlns:a16="http://schemas.microsoft.com/office/drawing/2014/main" id="{2195B3B7-0ACC-DB46-9BC1-E56147C18175}"/>
                </a:ext>
              </a:extLst>
            </p:cNvPr>
            <p:cNvSpPr/>
            <p:nvPr/>
          </p:nvSpPr>
          <p:spPr>
            <a:xfrm>
              <a:off x="720000" y="2396616"/>
              <a:ext cx="2366808" cy="1101826"/>
            </a:xfrm>
            <a:prstGeom prst="rect">
              <a:avLst/>
            </a:prstGeom>
            <a:solidFill>
              <a:srgbClr val="FCC1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lang="zh-TW" altLang="en-US" sz="1400" b="0" i="0" u="none" strike="noStrike" cap="none">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 name="Shape 226">
              <a:extLst>
                <a:ext uri="{FF2B5EF4-FFF2-40B4-BE49-F238E27FC236}">
                  <a16:creationId xmlns:a16="http://schemas.microsoft.com/office/drawing/2014/main" id="{861CE3D7-6BDE-C24B-9297-52D426776790}"/>
                </a:ext>
              </a:extLst>
            </p:cNvPr>
            <p:cNvSpPr txBox="1"/>
            <p:nvPr/>
          </p:nvSpPr>
          <p:spPr>
            <a:xfrm>
              <a:off x="719999" y="1468339"/>
              <a:ext cx="2368173" cy="890417"/>
            </a:xfrm>
            <a:prstGeom prst="rect">
              <a:avLst/>
            </a:prstGeom>
            <a:solidFill>
              <a:srgbClr val="54A6E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zh-TW" altLang="en-US" sz="1400" b="1" i="0" u="none" strike="noStrike" cap="none">
                <a:solidFill>
                  <a:schemeClr val="lt1"/>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7" name="Shape 226">
              <a:extLst>
                <a:ext uri="{FF2B5EF4-FFF2-40B4-BE49-F238E27FC236}">
                  <a16:creationId xmlns:a16="http://schemas.microsoft.com/office/drawing/2014/main" id="{547DEC95-2079-5B42-B158-A660B55408E1}"/>
                </a:ext>
              </a:extLst>
            </p:cNvPr>
            <p:cNvSpPr txBox="1"/>
            <p:nvPr/>
          </p:nvSpPr>
          <p:spPr>
            <a:xfrm>
              <a:off x="746948" y="1521983"/>
              <a:ext cx="1145862" cy="27284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ltLang="zh-TW" sz="1200" b="1" i="0" u="none" strike="noStrike" cap="none" dirty="0">
                  <a:solidFill>
                    <a:srgbClr val="191919"/>
                  </a:solidFill>
                  <a:latin typeface="Arial" panose="020B0604020202020204" pitchFamily="34" charset="0"/>
                  <a:ea typeface="微軟正黑體" panose="020B0604030504040204" pitchFamily="34" charset="-120"/>
                  <a:cs typeface="Microsoft JhengHei"/>
                  <a:sym typeface="Arial" panose="020B0604020202020204" pitchFamily="34" charset="0"/>
                </a:rPr>
                <a:t>File-based</a:t>
              </a:r>
              <a:endParaRPr lang="zh-TW" altLang="en-US" sz="1200" b="1" i="0" u="none" strike="noStrike" cap="none" dirty="0">
                <a:solidFill>
                  <a:srgbClr val="191919"/>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8" name="Shape 236">
              <a:extLst>
                <a:ext uri="{FF2B5EF4-FFF2-40B4-BE49-F238E27FC236}">
                  <a16:creationId xmlns:a16="http://schemas.microsoft.com/office/drawing/2014/main" id="{8D0FAA9B-4F93-B747-BA5A-33492A80A350}"/>
                </a:ext>
              </a:extLst>
            </p:cNvPr>
            <p:cNvSpPr txBox="1"/>
            <p:nvPr/>
          </p:nvSpPr>
          <p:spPr>
            <a:xfrm>
              <a:off x="746947" y="2397520"/>
              <a:ext cx="1197239" cy="27284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ltLang="zh-TW" sz="1200" b="1" i="0" u="none" strike="noStrike" cap="none" dirty="0">
                  <a:solidFill>
                    <a:srgbClr val="191919"/>
                  </a:solidFill>
                  <a:latin typeface="Arial" panose="020B0604020202020204" pitchFamily="34" charset="0"/>
                  <a:ea typeface="微軟正黑體" panose="020B0604030504040204" pitchFamily="34" charset="-120"/>
                  <a:cs typeface="Microsoft JhengHei"/>
                  <a:sym typeface="Arial" panose="020B0604020202020204" pitchFamily="34" charset="0"/>
                </a:rPr>
                <a:t>Block-based</a:t>
              </a:r>
              <a:endParaRPr lang="zh-TW" altLang="en-US" sz="1200" b="1" i="0" u="none" strike="noStrike" cap="none" dirty="0">
                <a:solidFill>
                  <a:srgbClr val="191919"/>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grpSp>
          <p:nvGrpSpPr>
            <p:cNvPr id="55" name="群組 54">
              <a:extLst>
                <a:ext uri="{FF2B5EF4-FFF2-40B4-BE49-F238E27FC236}">
                  <a16:creationId xmlns:a16="http://schemas.microsoft.com/office/drawing/2014/main" id="{B7FA5552-C326-4C04-B4E1-4081AFEB1D96}"/>
                </a:ext>
              </a:extLst>
            </p:cNvPr>
            <p:cNvGrpSpPr/>
            <p:nvPr/>
          </p:nvGrpSpPr>
          <p:grpSpPr>
            <a:xfrm>
              <a:off x="746949" y="2703449"/>
              <a:ext cx="2313626" cy="765674"/>
              <a:chOff x="746949" y="2130021"/>
              <a:chExt cx="2313626" cy="765674"/>
            </a:xfrm>
          </p:grpSpPr>
          <p:sp>
            <p:nvSpPr>
              <p:cNvPr id="10" name="Shape 227">
                <a:extLst>
                  <a:ext uri="{FF2B5EF4-FFF2-40B4-BE49-F238E27FC236}">
                    <a16:creationId xmlns:a16="http://schemas.microsoft.com/office/drawing/2014/main" id="{1F19076C-D68B-B744-97CB-0F7169EE184A}"/>
                  </a:ext>
                </a:extLst>
              </p:cNvPr>
              <p:cNvSpPr/>
              <p:nvPr/>
            </p:nvSpPr>
            <p:spPr>
              <a:xfrm>
                <a:off x="746949" y="2483380"/>
                <a:ext cx="2313626" cy="412315"/>
              </a:xfrm>
              <a:prstGeom prst="rect">
                <a:avLst/>
              </a:prstGeom>
              <a:solidFill>
                <a:schemeClr val="dk2">
                  <a:alpha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lang="zh-TW" altLang="en-US" sz="1400" b="0" i="0" u="none" strike="noStrike" cap="none">
                  <a:solidFill>
                    <a:schemeClr val="l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 name="Shape 229">
                <a:extLst>
                  <a:ext uri="{FF2B5EF4-FFF2-40B4-BE49-F238E27FC236}">
                    <a16:creationId xmlns:a16="http://schemas.microsoft.com/office/drawing/2014/main" id="{CE05D924-EA7E-744A-92EE-66F411B0466E}"/>
                  </a:ext>
                </a:extLst>
              </p:cNvPr>
              <p:cNvSpPr/>
              <p:nvPr/>
            </p:nvSpPr>
            <p:spPr>
              <a:xfrm>
                <a:off x="886110" y="2546472"/>
                <a:ext cx="358212" cy="272847"/>
              </a:xfrm>
              <a:prstGeom prst="rect">
                <a:avLst/>
              </a:prstGeom>
              <a:solidFill>
                <a:srgbClr val="C00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altLang="zh-TW"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A</a:t>
                </a:r>
                <a:endParaRPr lang="en-US"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12" name="Shape 230">
                <a:extLst>
                  <a:ext uri="{FF2B5EF4-FFF2-40B4-BE49-F238E27FC236}">
                    <a16:creationId xmlns:a16="http://schemas.microsoft.com/office/drawing/2014/main" id="{6B40B39D-7F88-EB44-95BD-6EE4CE8A5D7D}"/>
                  </a:ext>
                </a:extLst>
              </p:cNvPr>
              <p:cNvSpPr/>
              <p:nvPr/>
            </p:nvSpPr>
            <p:spPr>
              <a:xfrm>
                <a:off x="1311765" y="2546472"/>
                <a:ext cx="358212" cy="272847"/>
              </a:xfrm>
              <a:prstGeom prst="rect">
                <a:avLst/>
              </a:prstGeom>
              <a:solidFill>
                <a:srgbClr val="C00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altLang="zh-TW"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B</a:t>
                </a:r>
                <a:endParaRPr lang="en-US"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13" name="Shape 231">
                <a:extLst>
                  <a:ext uri="{FF2B5EF4-FFF2-40B4-BE49-F238E27FC236}">
                    <a16:creationId xmlns:a16="http://schemas.microsoft.com/office/drawing/2014/main" id="{5C79C40E-ECCB-7149-9A84-BF472F16AA68}"/>
                  </a:ext>
                </a:extLst>
              </p:cNvPr>
              <p:cNvSpPr/>
              <p:nvPr/>
            </p:nvSpPr>
            <p:spPr>
              <a:xfrm>
                <a:off x="1756631" y="2541273"/>
                <a:ext cx="358212" cy="272847"/>
              </a:xfrm>
              <a:prstGeom prst="rect">
                <a:avLst/>
              </a:prstGeom>
              <a:solidFill>
                <a:srgbClr val="C00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altLang="zh-TW"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C</a:t>
                </a:r>
                <a:endParaRPr lang="en-US"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14" name="Shape 233">
                <a:extLst>
                  <a:ext uri="{FF2B5EF4-FFF2-40B4-BE49-F238E27FC236}">
                    <a16:creationId xmlns:a16="http://schemas.microsoft.com/office/drawing/2014/main" id="{9D4C6FAC-5590-3A44-9DAB-3F61E1D0F7B7}"/>
                  </a:ext>
                </a:extLst>
              </p:cNvPr>
              <p:cNvSpPr/>
              <p:nvPr/>
            </p:nvSpPr>
            <p:spPr>
              <a:xfrm>
                <a:off x="1315529" y="2130021"/>
                <a:ext cx="358212" cy="272847"/>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tLang="zh-TW"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B’</a:t>
                </a:r>
                <a:endParaRPr lang="en-US"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15" name="Shape 234">
                <a:extLst>
                  <a:ext uri="{FF2B5EF4-FFF2-40B4-BE49-F238E27FC236}">
                    <a16:creationId xmlns:a16="http://schemas.microsoft.com/office/drawing/2014/main" id="{8EA05C06-98E0-2044-BEE9-A57E353A3C9D}"/>
                  </a:ext>
                </a:extLst>
              </p:cNvPr>
              <p:cNvSpPr/>
              <p:nvPr/>
            </p:nvSpPr>
            <p:spPr>
              <a:xfrm>
                <a:off x="1756631" y="2130021"/>
                <a:ext cx="358212" cy="272847"/>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tLang="zh-TW"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C’</a:t>
                </a:r>
                <a:endParaRPr lang="en-US"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16" name="Shape 235">
                <a:extLst>
                  <a:ext uri="{FF2B5EF4-FFF2-40B4-BE49-F238E27FC236}">
                    <a16:creationId xmlns:a16="http://schemas.microsoft.com/office/drawing/2014/main" id="{38C82518-FF38-1546-873B-5A78D42A0965}"/>
                  </a:ext>
                </a:extLst>
              </p:cNvPr>
              <p:cNvSpPr/>
              <p:nvPr/>
            </p:nvSpPr>
            <p:spPr>
              <a:xfrm>
                <a:off x="874427" y="2130021"/>
                <a:ext cx="358212" cy="272847"/>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tLang="zh-TW" sz="1400" b="1" i="0" u="none" strike="noStrike" cap="none" dirty="0">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A’</a:t>
                </a:r>
                <a:endParaRPr lang="en-US" sz="1400" b="1" i="0" u="none" strike="noStrike" cap="none" dirty="0">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17" name="Shape 237">
                <a:extLst>
                  <a:ext uri="{FF2B5EF4-FFF2-40B4-BE49-F238E27FC236}">
                    <a16:creationId xmlns:a16="http://schemas.microsoft.com/office/drawing/2014/main" id="{A7A00C77-BCB9-AE41-BF64-89DE25CC588D}"/>
                  </a:ext>
                </a:extLst>
              </p:cNvPr>
              <p:cNvSpPr/>
              <p:nvPr/>
            </p:nvSpPr>
            <p:spPr>
              <a:xfrm>
                <a:off x="2197733" y="2130021"/>
                <a:ext cx="358212" cy="272847"/>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tLang="zh-TW"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D’</a:t>
                </a:r>
                <a:endParaRPr lang="en-US"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18" name="Shape 238">
                <a:extLst>
                  <a:ext uri="{FF2B5EF4-FFF2-40B4-BE49-F238E27FC236}">
                    <a16:creationId xmlns:a16="http://schemas.microsoft.com/office/drawing/2014/main" id="{C388A9E0-250A-894E-B0AC-5C65F865259E}"/>
                  </a:ext>
                </a:extLst>
              </p:cNvPr>
              <p:cNvSpPr/>
              <p:nvPr/>
            </p:nvSpPr>
            <p:spPr>
              <a:xfrm>
                <a:off x="2638833" y="2130021"/>
                <a:ext cx="358212" cy="272847"/>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tLang="zh-TW"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E’</a:t>
                </a:r>
                <a:endParaRPr lang="en-US"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19" name="Shape 242">
                <a:extLst>
                  <a:ext uri="{FF2B5EF4-FFF2-40B4-BE49-F238E27FC236}">
                    <a16:creationId xmlns:a16="http://schemas.microsoft.com/office/drawing/2014/main" id="{7F994910-AB80-5240-87A5-F5236CC45324}"/>
                  </a:ext>
                </a:extLst>
              </p:cNvPr>
              <p:cNvSpPr/>
              <p:nvPr/>
            </p:nvSpPr>
            <p:spPr>
              <a:xfrm>
                <a:off x="2198628" y="2541423"/>
                <a:ext cx="358212" cy="272847"/>
              </a:xfrm>
              <a:prstGeom prst="rect">
                <a:avLst/>
              </a:prstGeom>
              <a:solidFill>
                <a:srgbClr val="C00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tLang="zh-TW"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D</a:t>
                </a:r>
                <a:endParaRPr lang="en-US"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20" name="Shape 243">
                <a:extLst>
                  <a:ext uri="{FF2B5EF4-FFF2-40B4-BE49-F238E27FC236}">
                    <a16:creationId xmlns:a16="http://schemas.microsoft.com/office/drawing/2014/main" id="{8CA173B4-F264-864D-AD68-E0ED74C6D0A6}"/>
                  </a:ext>
                </a:extLst>
              </p:cNvPr>
              <p:cNvSpPr/>
              <p:nvPr/>
            </p:nvSpPr>
            <p:spPr>
              <a:xfrm>
                <a:off x="2642513" y="2548746"/>
                <a:ext cx="358212" cy="272847"/>
              </a:xfrm>
              <a:prstGeom prst="rect">
                <a:avLst/>
              </a:prstGeom>
              <a:solidFill>
                <a:srgbClr val="C00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tLang="zh-TW"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E</a:t>
                </a:r>
                <a:endParaRPr lang="en-US" sz="1400" b="1" i="0" u="none" strike="noStrike" cap="none">
                  <a:solidFill>
                    <a:schemeClr val="lt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grpSp>
        <p:grpSp>
          <p:nvGrpSpPr>
            <p:cNvPr id="22" name="群組 8">
              <a:extLst>
                <a:ext uri="{FF2B5EF4-FFF2-40B4-BE49-F238E27FC236}">
                  <a16:creationId xmlns:a16="http://schemas.microsoft.com/office/drawing/2014/main" id="{46C6B108-202D-DF4D-B5E1-F2EBB19FCA1C}"/>
                </a:ext>
              </a:extLst>
            </p:cNvPr>
            <p:cNvGrpSpPr/>
            <p:nvPr/>
          </p:nvGrpSpPr>
          <p:grpSpPr>
            <a:xfrm>
              <a:off x="884824" y="1826956"/>
              <a:ext cx="415620" cy="415620"/>
              <a:chOff x="889317" y="2537938"/>
              <a:chExt cx="556036" cy="556036"/>
            </a:xfrm>
          </p:grpSpPr>
          <p:sp>
            <p:nvSpPr>
              <p:cNvPr id="23" name="橢圓 7">
                <a:extLst>
                  <a:ext uri="{FF2B5EF4-FFF2-40B4-BE49-F238E27FC236}">
                    <a16:creationId xmlns:a16="http://schemas.microsoft.com/office/drawing/2014/main" id="{19C09694-E0D1-5441-9AA0-F36C2C124F4C}"/>
                  </a:ext>
                </a:extLst>
              </p:cNvPr>
              <p:cNvSpPr/>
              <p:nvPr/>
            </p:nvSpPr>
            <p:spPr>
              <a:xfrm>
                <a:off x="889317" y="2537938"/>
                <a:ext cx="556036" cy="556036"/>
              </a:xfrm>
              <a:prstGeom prst="ellipse">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4" name="圖片 6">
                <a:extLst>
                  <a:ext uri="{FF2B5EF4-FFF2-40B4-BE49-F238E27FC236}">
                    <a16:creationId xmlns:a16="http://schemas.microsoft.com/office/drawing/2014/main" id="{28C79BF1-8038-0D46-87CC-38A2716CBF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3260" y="2663193"/>
                <a:ext cx="386386" cy="305526"/>
              </a:xfrm>
              <a:prstGeom prst="rect">
                <a:avLst/>
              </a:prstGeom>
            </p:spPr>
          </p:pic>
        </p:grpSp>
        <p:grpSp>
          <p:nvGrpSpPr>
            <p:cNvPr id="2" name="群組 1">
              <a:extLst>
                <a:ext uri="{FF2B5EF4-FFF2-40B4-BE49-F238E27FC236}">
                  <a16:creationId xmlns:a16="http://schemas.microsoft.com/office/drawing/2014/main" id="{05A62382-4201-42AF-996C-CE021C0081EF}"/>
                </a:ext>
              </a:extLst>
            </p:cNvPr>
            <p:cNvGrpSpPr/>
            <p:nvPr/>
          </p:nvGrpSpPr>
          <p:grpSpPr>
            <a:xfrm>
              <a:off x="1355763" y="1824466"/>
              <a:ext cx="1638513" cy="415620"/>
              <a:chOff x="1762903" y="3085494"/>
              <a:chExt cx="2396981" cy="608011"/>
            </a:xfrm>
          </p:grpSpPr>
          <p:pic>
            <p:nvPicPr>
              <p:cNvPr id="21" name="圖片 5">
                <a:extLst>
                  <a:ext uri="{FF2B5EF4-FFF2-40B4-BE49-F238E27FC236}">
                    <a16:creationId xmlns:a16="http://schemas.microsoft.com/office/drawing/2014/main" id="{8B904A2D-A73B-C54E-9659-BD041FCF5C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2903" y="3085494"/>
                <a:ext cx="699186" cy="526749"/>
              </a:xfrm>
              <a:prstGeom prst="rect">
                <a:avLst/>
              </a:prstGeom>
            </p:spPr>
          </p:pic>
          <p:pic>
            <p:nvPicPr>
              <p:cNvPr id="25" name="圖片 9">
                <a:extLst>
                  <a:ext uri="{FF2B5EF4-FFF2-40B4-BE49-F238E27FC236}">
                    <a16:creationId xmlns:a16="http://schemas.microsoft.com/office/drawing/2014/main" id="{457F28C0-840D-7A4A-B214-8ABCE6B59B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02416" y="3346265"/>
                <a:ext cx="250057" cy="347240"/>
              </a:xfrm>
              <a:prstGeom prst="rect">
                <a:avLst/>
              </a:prstGeom>
              <a:effectLst>
                <a:outerShdw blurRad="63500" sx="102000" sy="102000" algn="ctr" rotWithShape="0">
                  <a:prstClr val="black">
                    <a:alpha val="40000"/>
                  </a:prstClr>
                </a:outerShdw>
              </a:effectLst>
            </p:spPr>
          </p:pic>
          <p:pic>
            <p:nvPicPr>
              <p:cNvPr id="26" name="圖片 34">
                <a:extLst>
                  <a:ext uri="{FF2B5EF4-FFF2-40B4-BE49-F238E27FC236}">
                    <a16:creationId xmlns:a16="http://schemas.microsoft.com/office/drawing/2014/main" id="{B0962F5F-F881-674A-9C52-6DCB7D0988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3708" y="3085494"/>
                <a:ext cx="699186" cy="526749"/>
              </a:xfrm>
              <a:prstGeom prst="rect">
                <a:avLst/>
              </a:prstGeom>
            </p:spPr>
          </p:pic>
          <p:pic>
            <p:nvPicPr>
              <p:cNvPr id="27" name="圖片 35">
                <a:extLst>
                  <a:ext uri="{FF2B5EF4-FFF2-40B4-BE49-F238E27FC236}">
                    <a16:creationId xmlns:a16="http://schemas.microsoft.com/office/drawing/2014/main" id="{9EC42781-D259-BE44-BB03-769B00373E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3221" y="3346265"/>
                <a:ext cx="250057" cy="347240"/>
              </a:xfrm>
              <a:prstGeom prst="rect">
                <a:avLst/>
              </a:prstGeom>
              <a:effectLst>
                <a:outerShdw blurRad="63500" sx="102000" sy="102000" algn="ctr" rotWithShape="0">
                  <a:prstClr val="black">
                    <a:alpha val="40000"/>
                  </a:prstClr>
                </a:outerShdw>
              </a:effectLst>
            </p:spPr>
          </p:pic>
          <p:pic>
            <p:nvPicPr>
              <p:cNvPr id="28" name="圖片 36">
                <a:extLst>
                  <a:ext uri="{FF2B5EF4-FFF2-40B4-BE49-F238E27FC236}">
                    <a16:creationId xmlns:a16="http://schemas.microsoft.com/office/drawing/2014/main" id="{C5E66FF4-1B29-1542-A500-E0F399CA11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60698" y="3085494"/>
                <a:ext cx="699186" cy="526749"/>
              </a:xfrm>
              <a:prstGeom prst="rect">
                <a:avLst/>
              </a:prstGeom>
            </p:spPr>
          </p:pic>
          <p:pic>
            <p:nvPicPr>
              <p:cNvPr id="29" name="圖片 37">
                <a:extLst>
                  <a:ext uri="{FF2B5EF4-FFF2-40B4-BE49-F238E27FC236}">
                    <a16:creationId xmlns:a16="http://schemas.microsoft.com/office/drawing/2014/main" id="{A828CE6A-5FD9-3348-B733-22F2D18C81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00211" y="3346265"/>
                <a:ext cx="250057" cy="347240"/>
              </a:xfrm>
              <a:prstGeom prst="rect">
                <a:avLst/>
              </a:prstGeom>
              <a:effectLst>
                <a:outerShdw blurRad="63500" sx="102000" sy="102000" algn="ctr" rotWithShape="0">
                  <a:prstClr val="black">
                    <a:alpha val="40000"/>
                  </a:prstClr>
                </a:outerShdw>
              </a:effectLst>
            </p:spPr>
          </p:pic>
        </p:grpSp>
      </p:grpSp>
      <p:sp>
        <p:nvSpPr>
          <p:cNvPr id="36" name="Shape 241">
            <a:extLst>
              <a:ext uri="{FF2B5EF4-FFF2-40B4-BE49-F238E27FC236}">
                <a16:creationId xmlns:a16="http://schemas.microsoft.com/office/drawing/2014/main" id="{A6425107-F9FD-2548-9BFB-8A2BF3604905}"/>
              </a:ext>
            </a:extLst>
          </p:cNvPr>
          <p:cNvSpPr txBox="1"/>
          <p:nvPr/>
        </p:nvSpPr>
        <p:spPr>
          <a:xfrm>
            <a:off x="3396528" y="3203838"/>
            <a:ext cx="4805260" cy="394257"/>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0"/>
              </a:spcAft>
              <a:buClr>
                <a:srgbClr val="000000"/>
              </a:buClr>
              <a:buSzPts val="1400"/>
            </a:pPr>
            <a:r>
              <a:rPr lang="en-US" altLang="zh-TW" sz="1000" i="0" u="none" strike="noStrike" cap="none" dirty="0">
                <a:solidFill>
                  <a:srgbClr val="333333"/>
                </a:solidFill>
                <a:latin typeface="Arial" panose="020B0604020202020204" pitchFamily="34" charset="0"/>
                <a:ea typeface="微軟正黑體" panose="020B0604030504040204" pitchFamily="34" charset="-120"/>
                <a:sym typeface="Arial" panose="020B0604020202020204" pitchFamily="34" charset="0"/>
              </a:rPr>
              <a:t>* Ransomware that invades through the user's computer or an external device cannot overwrite the snapshot.</a:t>
            </a:r>
            <a:endParaRPr lang="zh-TW" altLang="en-US" sz="1000" i="0" u="none" strike="noStrike" cap="none" dirty="0">
              <a:solidFill>
                <a:srgbClr val="33333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9" name="標題 1" hidden="1">
            <a:extLst>
              <a:ext uri="{FF2B5EF4-FFF2-40B4-BE49-F238E27FC236}">
                <a16:creationId xmlns:a16="http://schemas.microsoft.com/office/drawing/2014/main" id="{E0121A5A-EFFC-4C5B-AD11-EE680658EE36}"/>
              </a:ext>
            </a:extLst>
          </p:cNvPr>
          <p:cNvSpPr txBox="1">
            <a:spLocks/>
          </p:cNvSpPr>
          <p:nvPr/>
        </p:nvSpPr>
        <p:spPr>
          <a:xfrm>
            <a:off x="124385" y="195152"/>
            <a:ext cx="8895230" cy="987332"/>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zh-TW" altLang="en-US" sz="3500" dirty="0">
                <a:solidFill>
                  <a:schemeClr val="bg1"/>
                </a:solidFill>
                <a:latin typeface="Arial" panose="020B0604020202020204" pitchFamily="34" charset="0"/>
                <a:ea typeface="微軟正黑體" panose="020B0604030504040204" pitchFamily="34" charset="-120"/>
                <a:sym typeface="Arial" panose="020B0604020202020204" pitchFamily="34" charset="0"/>
              </a:rPr>
              <a:t>高達 </a:t>
            </a:r>
            <a:r>
              <a:rPr lang="en-US" altLang="zh-TW" sz="3500" dirty="0">
                <a:solidFill>
                  <a:schemeClr val="bg1"/>
                </a:solidFill>
                <a:latin typeface="Arial" panose="020B0604020202020204" pitchFamily="34" charset="0"/>
                <a:ea typeface="微軟正黑體" panose="020B0604030504040204" pitchFamily="34" charset="-120"/>
                <a:sym typeface="Arial" panose="020B0604020202020204" pitchFamily="34" charset="0"/>
              </a:rPr>
              <a:t>256 </a:t>
            </a:r>
            <a:r>
              <a:rPr lang="zh-TW" altLang="en-US" sz="3500" dirty="0">
                <a:solidFill>
                  <a:schemeClr val="bg1"/>
                </a:solidFill>
                <a:latin typeface="Arial" panose="020B0604020202020204" pitchFamily="34" charset="0"/>
                <a:ea typeface="微軟正黑體" panose="020B0604030504040204" pitchFamily="34" charset="-120"/>
                <a:sym typeface="Arial" panose="020B0604020202020204" pitchFamily="34" charset="0"/>
              </a:rPr>
              <a:t>個快照資料備份</a:t>
            </a:r>
          </a:p>
        </p:txBody>
      </p:sp>
      <p:pic>
        <p:nvPicPr>
          <p:cNvPr id="30" name="圖片 11">
            <a:extLst>
              <a:ext uri="{FF2B5EF4-FFF2-40B4-BE49-F238E27FC236}">
                <a16:creationId xmlns:a16="http://schemas.microsoft.com/office/drawing/2014/main" id="{033AD60F-2F54-6845-A930-762548946703}"/>
              </a:ext>
            </a:extLst>
          </p:cNvPr>
          <p:cNvPicPr>
            <a:picLocks noChangeAspect="1"/>
          </p:cNvPicPr>
          <p:nvPr/>
        </p:nvPicPr>
        <p:blipFill>
          <a:blip r:embed="rId6"/>
          <a:stretch>
            <a:fillRect/>
          </a:stretch>
        </p:blipFill>
        <p:spPr>
          <a:xfrm>
            <a:off x="1048577" y="3720876"/>
            <a:ext cx="1425529" cy="978604"/>
          </a:xfrm>
          <a:prstGeom prst="rect">
            <a:avLst/>
          </a:prstGeom>
          <a:effectLst>
            <a:outerShdw blurRad="50800" dist="38100" dir="5400000" algn="t" rotWithShape="0">
              <a:prstClr val="black">
                <a:alpha val="40000"/>
              </a:prstClr>
            </a:outerShdw>
          </a:effectLst>
        </p:spPr>
      </p:pic>
      <p:pic>
        <p:nvPicPr>
          <p:cNvPr id="31" name="圖片 18">
            <a:extLst>
              <a:ext uri="{FF2B5EF4-FFF2-40B4-BE49-F238E27FC236}">
                <a16:creationId xmlns:a16="http://schemas.microsoft.com/office/drawing/2014/main" id="{87A7F279-B940-7D44-9D61-4252C71C1A0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89733" y="3691472"/>
            <a:ext cx="792687" cy="987431"/>
          </a:xfrm>
          <a:prstGeom prst="rect">
            <a:avLst/>
          </a:prstGeom>
          <a:effectLst>
            <a:outerShdw blurRad="50800" dist="38100" dir="5400000" algn="t" rotWithShape="0">
              <a:prstClr val="black">
                <a:alpha val="40000"/>
              </a:prstClr>
            </a:outerShdw>
          </a:effectLst>
        </p:spPr>
      </p:pic>
      <p:grpSp>
        <p:nvGrpSpPr>
          <p:cNvPr id="32" name="群組 21">
            <a:extLst>
              <a:ext uri="{FF2B5EF4-FFF2-40B4-BE49-F238E27FC236}">
                <a16:creationId xmlns:a16="http://schemas.microsoft.com/office/drawing/2014/main" id="{C04E883D-6D4E-534B-96B4-01F50F57185C}"/>
              </a:ext>
            </a:extLst>
          </p:cNvPr>
          <p:cNvGrpSpPr/>
          <p:nvPr/>
        </p:nvGrpSpPr>
        <p:grpSpPr>
          <a:xfrm>
            <a:off x="4610581" y="3783299"/>
            <a:ext cx="1322319" cy="816756"/>
            <a:chOff x="5296072" y="2438860"/>
            <a:chExt cx="1269089" cy="783879"/>
          </a:xfrm>
        </p:grpSpPr>
        <p:pic>
          <p:nvPicPr>
            <p:cNvPr id="33" name="圖片 20">
              <a:extLst>
                <a:ext uri="{FF2B5EF4-FFF2-40B4-BE49-F238E27FC236}">
                  <a16:creationId xmlns:a16="http://schemas.microsoft.com/office/drawing/2014/main" id="{A04EC1DD-D387-904F-A0B1-62A202A09D4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5375235" y="2359697"/>
              <a:ext cx="769403" cy="927730"/>
            </a:xfrm>
            <a:prstGeom prst="rect">
              <a:avLst/>
            </a:prstGeom>
            <a:effectLst>
              <a:outerShdw blurRad="50800" dist="38100" dir="5400000" algn="t" rotWithShape="0">
                <a:prstClr val="black">
                  <a:alpha val="40000"/>
                </a:prstClr>
              </a:outerShdw>
            </a:effectLst>
          </p:spPr>
        </p:pic>
        <p:pic>
          <p:nvPicPr>
            <p:cNvPr id="34" name="圖片 16">
              <a:extLst>
                <a:ext uri="{FF2B5EF4-FFF2-40B4-BE49-F238E27FC236}">
                  <a16:creationId xmlns:a16="http://schemas.microsoft.com/office/drawing/2014/main" id="{C1810225-CF4E-1949-BB64-84F556F6B10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03996" y="2800807"/>
              <a:ext cx="461165" cy="421932"/>
            </a:xfrm>
            <a:prstGeom prst="rect">
              <a:avLst/>
            </a:prstGeom>
            <a:effectLst>
              <a:outerShdw blurRad="50800" dist="38100" dir="5400000" algn="t" rotWithShape="0">
                <a:prstClr val="black">
                  <a:alpha val="40000"/>
                </a:prstClr>
              </a:outerShdw>
            </a:effectLst>
          </p:spPr>
        </p:pic>
      </p:grpSp>
      <p:grpSp>
        <p:nvGrpSpPr>
          <p:cNvPr id="37" name="群組 30">
            <a:extLst>
              <a:ext uri="{FF2B5EF4-FFF2-40B4-BE49-F238E27FC236}">
                <a16:creationId xmlns:a16="http://schemas.microsoft.com/office/drawing/2014/main" id="{C9BF72C8-7B8F-144F-9DDE-BFE8965578A1}"/>
              </a:ext>
            </a:extLst>
          </p:cNvPr>
          <p:cNvGrpSpPr/>
          <p:nvPr/>
        </p:nvGrpSpPr>
        <p:grpSpPr>
          <a:xfrm>
            <a:off x="6552972" y="3650426"/>
            <a:ext cx="1493191" cy="973450"/>
            <a:chOff x="7307786" y="3362271"/>
            <a:chExt cx="1168039" cy="761474"/>
          </a:xfrm>
        </p:grpSpPr>
        <p:grpSp>
          <p:nvGrpSpPr>
            <p:cNvPr id="38" name="群組 29">
              <a:extLst>
                <a:ext uri="{FF2B5EF4-FFF2-40B4-BE49-F238E27FC236}">
                  <a16:creationId xmlns:a16="http://schemas.microsoft.com/office/drawing/2014/main" id="{35FA5C7B-15AB-E242-93C4-4673513EE3DD}"/>
                </a:ext>
              </a:extLst>
            </p:cNvPr>
            <p:cNvGrpSpPr/>
            <p:nvPr/>
          </p:nvGrpSpPr>
          <p:grpSpPr>
            <a:xfrm>
              <a:off x="7307786" y="3556203"/>
              <a:ext cx="1168039" cy="567542"/>
              <a:chOff x="6990085" y="3443536"/>
              <a:chExt cx="1525161" cy="741066"/>
            </a:xfrm>
          </p:grpSpPr>
          <p:pic>
            <p:nvPicPr>
              <p:cNvPr id="40" name="圖片 26">
                <a:extLst>
                  <a:ext uri="{FF2B5EF4-FFF2-40B4-BE49-F238E27FC236}">
                    <a16:creationId xmlns:a16="http://schemas.microsoft.com/office/drawing/2014/main" id="{B8826ECB-793E-E64E-B849-F5DD981D4B7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90085" y="3443536"/>
                <a:ext cx="962151" cy="648264"/>
              </a:xfrm>
              <a:prstGeom prst="rect">
                <a:avLst/>
              </a:prstGeom>
              <a:effectLst>
                <a:outerShdw blurRad="50800" dist="38100" dir="5400000" algn="t" rotWithShape="0">
                  <a:prstClr val="black">
                    <a:alpha val="40000"/>
                  </a:prstClr>
                </a:outerShdw>
              </a:effectLst>
            </p:spPr>
          </p:pic>
          <p:pic>
            <p:nvPicPr>
              <p:cNvPr id="41" name="圖片 28">
                <a:extLst>
                  <a:ext uri="{FF2B5EF4-FFF2-40B4-BE49-F238E27FC236}">
                    <a16:creationId xmlns:a16="http://schemas.microsoft.com/office/drawing/2014/main" id="{4C26412B-87FA-3849-A925-0A14BDE907A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7571636" y="3549643"/>
                <a:ext cx="943610" cy="634959"/>
              </a:xfrm>
              <a:prstGeom prst="rect">
                <a:avLst/>
              </a:prstGeom>
              <a:effectLst>
                <a:outerShdw blurRad="50800" dist="38100" dir="8100000" algn="tr" rotWithShape="0">
                  <a:prstClr val="black">
                    <a:alpha val="40000"/>
                  </a:prstClr>
                </a:outerShdw>
              </a:effectLst>
            </p:spPr>
          </p:pic>
        </p:grpSp>
        <p:pic>
          <p:nvPicPr>
            <p:cNvPr id="39" name="圖片 23">
              <a:extLst>
                <a:ext uri="{FF2B5EF4-FFF2-40B4-BE49-F238E27FC236}">
                  <a16:creationId xmlns:a16="http://schemas.microsoft.com/office/drawing/2014/main" id="{39378E24-2D30-6146-97C8-5C4D58FD2C9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13534" y="3362271"/>
              <a:ext cx="664567" cy="664567"/>
            </a:xfrm>
            <a:prstGeom prst="rect">
              <a:avLst/>
            </a:prstGeom>
            <a:effectLst>
              <a:outerShdw blurRad="50800" dist="38100" dir="2700000" algn="tl" rotWithShape="0">
                <a:prstClr val="black">
                  <a:alpha val="40000"/>
                </a:prstClr>
              </a:outerShdw>
            </a:effectLst>
          </p:spPr>
        </p:pic>
      </p:grpSp>
      <p:sp>
        <p:nvSpPr>
          <p:cNvPr id="42" name="文字方塊 243">
            <a:extLst>
              <a:ext uri="{FF2B5EF4-FFF2-40B4-BE49-F238E27FC236}">
                <a16:creationId xmlns:a16="http://schemas.microsoft.com/office/drawing/2014/main" id="{E6064A48-CB6C-B546-9EBB-F5C7470D42D3}"/>
              </a:ext>
            </a:extLst>
          </p:cNvPr>
          <p:cNvSpPr txBox="1"/>
          <p:nvPr/>
        </p:nvSpPr>
        <p:spPr>
          <a:xfrm>
            <a:off x="4485183" y="4693432"/>
            <a:ext cx="1347743" cy="369332"/>
          </a:xfrm>
          <a:prstGeom prst="rect">
            <a:avLst/>
          </a:prstGeom>
          <a:noFill/>
        </p:spPr>
        <p:txBody>
          <a:bodyPr wrap="square" rtlCol="0" anchor="t">
            <a:spAutoFit/>
          </a:bodyPr>
          <a:lstStyle/>
          <a:p>
            <a:pPr algn="ctr"/>
            <a:r>
              <a:rPr lang="en-US" altLang="zh-TW" sz="900" b="1" dirty="0">
                <a:solidFill>
                  <a:srgbClr val="191919"/>
                </a:solidFill>
                <a:latin typeface="Arial" panose="020B0604020202020204" pitchFamily="34" charset="0"/>
                <a:ea typeface="微軟正黑體" panose="020B0604030504040204" pitchFamily="34" charset="-120"/>
                <a:sym typeface="Arial" panose="020B0604020202020204" pitchFamily="34" charset="0"/>
              </a:rPr>
              <a:t>External storage device</a:t>
            </a:r>
            <a:endParaRPr lang="zh-TW" altLang="en-US" sz="900" b="1" dirty="0">
              <a:solidFill>
                <a:srgbClr val="191919"/>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3" name="文字方塊 59">
            <a:extLst>
              <a:ext uri="{FF2B5EF4-FFF2-40B4-BE49-F238E27FC236}">
                <a16:creationId xmlns:a16="http://schemas.microsoft.com/office/drawing/2014/main" id="{A4A2498C-2429-3844-A39A-6A62802C25A6}"/>
              </a:ext>
            </a:extLst>
          </p:cNvPr>
          <p:cNvSpPr txBox="1"/>
          <p:nvPr/>
        </p:nvSpPr>
        <p:spPr>
          <a:xfrm>
            <a:off x="2421663" y="4693432"/>
            <a:ext cx="2107068" cy="369332"/>
          </a:xfrm>
          <a:prstGeom prst="rect">
            <a:avLst/>
          </a:prstGeom>
          <a:noFill/>
        </p:spPr>
        <p:txBody>
          <a:bodyPr wrap="square" rtlCol="0" anchor="t">
            <a:spAutoFit/>
          </a:bodyPr>
          <a:lstStyle/>
          <a:p>
            <a:pPr algn="ctr"/>
            <a:r>
              <a:rPr lang="en-US" altLang="zh-TW" sz="900" b="1" dirty="0">
                <a:solidFill>
                  <a:srgbClr val="191919"/>
                </a:solidFill>
                <a:latin typeface="Arial" panose="020B0604020202020204" pitchFamily="34" charset="0"/>
                <a:ea typeface="微軟正黑體" panose="020B0604030504040204" pitchFamily="34" charset="-120"/>
                <a:sym typeface="Arial" panose="020B0604020202020204" pitchFamily="34" charset="0"/>
              </a:rPr>
              <a:t>Disk space on your computer or server</a:t>
            </a:r>
          </a:p>
        </p:txBody>
      </p:sp>
      <p:sp>
        <p:nvSpPr>
          <p:cNvPr id="44" name="文字方塊 60">
            <a:extLst>
              <a:ext uri="{FF2B5EF4-FFF2-40B4-BE49-F238E27FC236}">
                <a16:creationId xmlns:a16="http://schemas.microsoft.com/office/drawing/2014/main" id="{5F46BC92-5F8F-7442-BB13-53ED05091F71}"/>
              </a:ext>
            </a:extLst>
          </p:cNvPr>
          <p:cNvSpPr txBox="1"/>
          <p:nvPr/>
        </p:nvSpPr>
        <p:spPr>
          <a:xfrm>
            <a:off x="6699959" y="4693432"/>
            <a:ext cx="1199216" cy="230832"/>
          </a:xfrm>
          <a:prstGeom prst="rect">
            <a:avLst/>
          </a:prstGeom>
          <a:noFill/>
        </p:spPr>
        <p:txBody>
          <a:bodyPr wrap="square" rtlCol="0" anchor="t">
            <a:spAutoFit/>
          </a:bodyPr>
          <a:lstStyle/>
          <a:p>
            <a:pPr algn="ctr"/>
            <a:r>
              <a:rPr lang="en-US" altLang="zh-TW" sz="900" b="1" dirty="0">
                <a:solidFill>
                  <a:srgbClr val="191919"/>
                </a:solidFill>
                <a:latin typeface="Arial" panose="020B0604020202020204" pitchFamily="34" charset="0"/>
                <a:ea typeface="微軟正黑體" panose="020B0604030504040204" pitchFamily="34" charset="-120"/>
                <a:sym typeface="Arial" panose="020B0604020202020204" pitchFamily="34" charset="0"/>
              </a:rPr>
              <a:t>Cloud / NAS</a:t>
            </a:r>
            <a:endParaRPr lang="zh-TW" altLang="en-US" sz="900" b="1" dirty="0">
              <a:solidFill>
                <a:srgbClr val="191919"/>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2" name="箭號: 向下 51">
            <a:extLst>
              <a:ext uri="{FF2B5EF4-FFF2-40B4-BE49-F238E27FC236}">
                <a16:creationId xmlns:a16="http://schemas.microsoft.com/office/drawing/2014/main" id="{61B9CA82-3B80-49B6-B9D8-B2972B980920}"/>
              </a:ext>
            </a:extLst>
          </p:cNvPr>
          <p:cNvSpPr/>
          <p:nvPr/>
        </p:nvSpPr>
        <p:spPr>
          <a:xfrm rot="16200000">
            <a:off x="2470905" y="3904136"/>
            <a:ext cx="498768" cy="540669"/>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8" name="箭號: 向下 57">
            <a:extLst>
              <a:ext uri="{FF2B5EF4-FFF2-40B4-BE49-F238E27FC236}">
                <a16:creationId xmlns:a16="http://schemas.microsoft.com/office/drawing/2014/main" id="{FDAA2167-CD5F-412C-94AD-B4FE20A9DA0E}"/>
              </a:ext>
            </a:extLst>
          </p:cNvPr>
          <p:cNvSpPr/>
          <p:nvPr/>
        </p:nvSpPr>
        <p:spPr>
          <a:xfrm rot="16200000">
            <a:off x="4065029" y="3904136"/>
            <a:ext cx="498768" cy="540669"/>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9" name="箭號: 向下 58">
            <a:extLst>
              <a:ext uri="{FF2B5EF4-FFF2-40B4-BE49-F238E27FC236}">
                <a16:creationId xmlns:a16="http://schemas.microsoft.com/office/drawing/2014/main" id="{503E1546-C9D4-4360-964B-1A725A5E9B05}"/>
              </a:ext>
            </a:extLst>
          </p:cNvPr>
          <p:cNvSpPr/>
          <p:nvPr/>
        </p:nvSpPr>
        <p:spPr>
          <a:xfrm rot="16200000">
            <a:off x="5965236" y="3904137"/>
            <a:ext cx="498768" cy="540669"/>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949195238"/>
      </p:ext>
    </p:extLst>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圓角 10">
            <a:extLst>
              <a:ext uri="{FF2B5EF4-FFF2-40B4-BE49-F238E27FC236}">
                <a16:creationId xmlns:a16="http://schemas.microsoft.com/office/drawing/2014/main" id="{77FA7087-B4DB-4B91-9B73-B7802D93427D}"/>
              </a:ext>
            </a:extLst>
          </p:cNvPr>
          <p:cNvSpPr/>
          <p:nvPr/>
        </p:nvSpPr>
        <p:spPr>
          <a:xfrm>
            <a:off x="3260113" y="1641946"/>
            <a:ext cx="4531447" cy="2949262"/>
          </a:xfrm>
          <a:prstGeom prst="roundRect">
            <a:avLst>
              <a:gd name="adj" fmla="val 19197"/>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4" descr="一張含有 桌 的圖片&#10;&#10;自動產生的描述">
            <a:extLst>
              <a:ext uri="{FF2B5EF4-FFF2-40B4-BE49-F238E27FC236}">
                <a16:creationId xmlns:a16="http://schemas.microsoft.com/office/drawing/2014/main" id="{03E6345F-A120-4484-8DBB-270F2666C3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68736" y="2276261"/>
            <a:ext cx="5228705" cy="2516868"/>
          </a:xfrm>
          <a:prstGeom prst="rect">
            <a:avLst/>
          </a:prstGeom>
        </p:spPr>
      </p:pic>
      <p:sp>
        <p:nvSpPr>
          <p:cNvPr id="6" name="標題 5">
            <a:extLst>
              <a:ext uri="{FF2B5EF4-FFF2-40B4-BE49-F238E27FC236}">
                <a16:creationId xmlns:a16="http://schemas.microsoft.com/office/drawing/2014/main" id="{56E69DC5-6A3C-43CA-B121-C221B459A4F1}"/>
              </a:ext>
            </a:extLst>
          </p:cNvPr>
          <p:cNvSpPr>
            <a:spLocks noGrp="1"/>
          </p:cNvSpPr>
          <p:nvPr>
            <p:ph type="title"/>
          </p:nvPr>
        </p:nvSpPr>
        <p:spPr>
          <a:xfrm>
            <a:off x="503237" y="428289"/>
            <a:ext cx="8137526" cy="572700"/>
          </a:xfrm>
        </p:spPr>
        <p:txBody>
          <a:bodyPr/>
          <a:lstStyle/>
          <a:p>
            <a:r>
              <a:rPr lang="en-US" altLang="zh-TW" sz="3200" dirty="0">
                <a:latin typeface="Arial" panose="020B0604020202020204" pitchFamily="34" charset="0"/>
                <a:cs typeface="+mn-ea"/>
              </a:rPr>
              <a:t>DA Drive Analyzer for disk failure prediction​​</a:t>
            </a:r>
            <a:endParaRPr lang="zh-TW" altLang="en-US" sz="3200" dirty="0">
              <a:latin typeface="Arial" panose="020B0604020202020204" pitchFamily="34" charset="0"/>
              <a:cs typeface="+mn-ea"/>
              <a:sym typeface="Arial" panose="020B0604020202020204" pitchFamily="34" charset="0"/>
            </a:endParaRPr>
          </a:p>
        </p:txBody>
      </p:sp>
      <p:sp>
        <p:nvSpPr>
          <p:cNvPr id="8" name="文字方塊 7">
            <a:extLst>
              <a:ext uri="{FF2B5EF4-FFF2-40B4-BE49-F238E27FC236}">
                <a16:creationId xmlns:a16="http://schemas.microsoft.com/office/drawing/2014/main" id="{83AC6952-8038-4E90-94C9-494E29A4995E}"/>
              </a:ext>
            </a:extLst>
          </p:cNvPr>
          <p:cNvSpPr txBox="1"/>
          <p:nvPr/>
        </p:nvSpPr>
        <p:spPr>
          <a:xfrm>
            <a:off x="424622" y="1039788"/>
            <a:ext cx="3404488" cy="34293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en-US" altLang="zh-TW" sz="16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Accurate failure prediction through AI-driven disk diagnostics</a:t>
            </a:r>
          </a:p>
          <a:p>
            <a:pPr>
              <a:lnSpc>
                <a:spcPct val="130000"/>
              </a:lnSpc>
              <a:spcBef>
                <a:spcPts val="600"/>
              </a:spcBef>
            </a:pPr>
            <a:r>
              <a:rPr lang="en-US" altLang="zh-TW"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DA Drive Analyzer integrates the cloud-based artificial intelligence technology of ULINK, a leading manufacturer of disk testing tools. By analyzing millions of disk data in the past, it can issue a warning notification when the disk is about to fail, allowing you to replace the disk in time. In addition, through its friendly user interface, you can check the disk health, including S.M.A.R.T. properties, temperature, and test IOPS. You can also view advanced disk-related information on the ULINK DA Portal website. With DA Drive Analyzer, unannounced disk failures will never happen again.</a:t>
            </a:r>
            <a:endParaRPr lang="zh-TW" sz="8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3" name="群組 2">
            <a:extLst>
              <a:ext uri="{FF2B5EF4-FFF2-40B4-BE49-F238E27FC236}">
                <a16:creationId xmlns:a16="http://schemas.microsoft.com/office/drawing/2014/main" id="{A198C01E-8A6D-4BEC-8DD3-5936934709A3}"/>
              </a:ext>
            </a:extLst>
          </p:cNvPr>
          <p:cNvGrpSpPr/>
          <p:nvPr/>
        </p:nvGrpSpPr>
        <p:grpSpPr>
          <a:xfrm>
            <a:off x="7973072" y="1944262"/>
            <a:ext cx="591987" cy="620929"/>
            <a:chOff x="3810000" y="1138767"/>
            <a:chExt cx="1138767" cy="1138767"/>
          </a:xfrm>
        </p:grpSpPr>
        <p:sp>
          <p:nvSpPr>
            <p:cNvPr id="2" name="矩形: 圓角 1">
              <a:extLst>
                <a:ext uri="{FF2B5EF4-FFF2-40B4-BE49-F238E27FC236}">
                  <a16:creationId xmlns:a16="http://schemas.microsoft.com/office/drawing/2014/main" id="{05360AB9-F762-4949-A578-F4797DEA8551}"/>
                </a:ext>
              </a:extLst>
            </p:cNvPr>
            <p:cNvSpPr/>
            <p:nvPr/>
          </p:nvSpPr>
          <p:spPr>
            <a:xfrm>
              <a:off x="3810000" y="1138767"/>
              <a:ext cx="1138767" cy="1138767"/>
            </a:xfrm>
            <a:prstGeom prst="roundRect">
              <a:avLst/>
            </a:prstGeom>
            <a:solidFill>
              <a:srgbClr val="FFFFFF"/>
            </a:solidFill>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9" name="圖片 9">
              <a:extLst>
                <a:ext uri="{FF2B5EF4-FFF2-40B4-BE49-F238E27FC236}">
                  <a16:creationId xmlns:a16="http://schemas.microsoft.com/office/drawing/2014/main" id="{13F43B4D-3762-4CFB-85F3-D1856AD7BC95}"/>
                </a:ext>
              </a:extLst>
            </p:cNvPr>
            <p:cNvPicPr>
              <a:picLocks noChangeAspect="1"/>
            </p:cNvPicPr>
            <p:nvPr/>
          </p:nvPicPr>
          <p:blipFill>
            <a:blip r:embed="rId4"/>
            <a:stretch>
              <a:fillRect/>
            </a:stretch>
          </p:blipFill>
          <p:spPr>
            <a:xfrm>
              <a:off x="3926947" y="1293813"/>
              <a:ext cx="904876" cy="828675"/>
            </a:xfrm>
            <a:prstGeom prst="rect">
              <a:avLst/>
            </a:prstGeom>
          </p:spPr>
        </p:pic>
      </p:grpSp>
      <p:sp>
        <p:nvSpPr>
          <p:cNvPr id="10" name="文字方塊 9">
            <a:extLst>
              <a:ext uri="{FF2B5EF4-FFF2-40B4-BE49-F238E27FC236}">
                <a16:creationId xmlns:a16="http://schemas.microsoft.com/office/drawing/2014/main" id="{AC1107C3-5781-4BD8-B2CE-CB8DFD32831D}"/>
              </a:ext>
            </a:extLst>
          </p:cNvPr>
          <p:cNvSpPr txBox="1"/>
          <p:nvPr/>
        </p:nvSpPr>
        <p:spPr>
          <a:xfrm>
            <a:off x="3803709" y="1076960"/>
            <a:ext cx="37740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altLang="zh-TW" sz="1600" b="1" dirty="0">
                <a:solidFill>
                  <a:srgbClr val="97FFFE"/>
                </a:solidFill>
                <a:latin typeface="Arial" panose="020B0604020202020204" pitchFamily="34" charset="0"/>
                <a:ea typeface="微軟正黑體" panose="020B0604030504040204" pitchFamily="34" charset="-120"/>
                <a:cs typeface="+mn-ea"/>
              </a:rPr>
              <a:t>Each NAS can support one disk prediction for free, and you can also have a paid subscription to support all disks.</a:t>
            </a:r>
            <a:endParaRPr lang="zh-TW" altLang="en-US" sz="16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文字方塊 12">
            <a:extLst>
              <a:ext uri="{FF2B5EF4-FFF2-40B4-BE49-F238E27FC236}">
                <a16:creationId xmlns:a16="http://schemas.microsoft.com/office/drawing/2014/main" id="{29884EAE-C816-454B-8E32-955D28B67110}"/>
              </a:ext>
            </a:extLst>
          </p:cNvPr>
          <p:cNvSpPr txBox="1"/>
          <p:nvPr/>
        </p:nvSpPr>
        <p:spPr>
          <a:xfrm>
            <a:off x="424622" y="4351867"/>
            <a:ext cx="3495514" cy="584775"/>
          </a:xfrm>
          <a:prstGeom prst="rect">
            <a:avLst/>
          </a:prstGeom>
          <a:noFill/>
        </p:spPr>
        <p:txBody>
          <a:bodyPr wrap="square">
            <a:spAutoFit/>
          </a:bodyPr>
          <a:lstStyle/>
          <a:p>
            <a:r>
              <a:rPr lang="en-US" altLang="zh-TW" sz="800" b="0" i="0" dirty="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Note: DA Drive Analyzer does not yet support </a:t>
            </a:r>
            <a:r>
              <a:rPr lang="en-US" altLang="zh-TW" sz="800" b="0" i="0" dirty="0" err="1">
                <a:solidFill>
                  <a:schemeClr val="bg1"/>
                </a:solidFill>
                <a:effectLst/>
                <a:latin typeface="Arial" panose="020B0604020202020204" pitchFamily="34" charset="0"/>
                <a:ea typeface="微軟正黑體" panose="020B0604030504040204" pitchFamily="34" charset="-120"/>
                <a:sym typeface="Arial" panose="020B0604020202020204" pitchFamily="34" charset="0"/>
              </a:rPr>
              <a:t>NVMe</a:t>
            </a:r>
            <a:r>
              <a:rPr lang="en-US" altLang="zh-TW" sz="800" b="0" i="0" dirty="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 SSD, and some SATA hard drives may be displayed as "Not Supported" after being analyzed by the Cloud AI inference system due to different firmware or manufacturer settings</a:t>
            </a:r>
            <a:endParaRPr lang="zh-TW" altLang="en-US" sz="8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986648814"/>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7" name="矩形: 圓角 6">
            <a:extLst>
              <a:ext uri="{FF2B5EF4-FFF2-40B4-BE49-F238E27FC236}">
                <a16:creationId xmlns:a16="http://schemas.microsoft.com/office/drawing/2014/main" id="{A9237F5E-F9F4-44FF-8EA5-271B9269681D}"/>
              </a:ext>
            </a:extLst>
          </p:cNvPr>
          <p:cNvSpPr/>
          <p:nvPr/>
        </p:nvSpPr>
        <p:spPr>
          <a:xfrm>
            <a:off x="3452501" y="1057883"/>
            <a:ext cx="5728074" cy="3729270"/>
          </a:xfrm>
          <a:prstGeom prst="roundRect">
            <a:avLst>
              <a:gd name="adj" fmla="val 0"/>
            </a:avLst>
          </a:prstGeom>
          <a:gradFill>
            <a:gsLst>
              <a:gs pos="0">
                <a:schemeClr val="tx1">
                  <a:alpha val="0"/>
                </a:schemeClr>
              </a:gs>
              <a:gs pos="100000">
                <a:srgbClr val="1F2127">
                  <a:alpha val="64000"/>
                </a:srgbClr>
              </a:gs>
            </a:gsLst>
            <a:lin ang="5400000" scaled="1"/>
          </a:gradFill>
          <a:ln>
            <a:noFill/>
          </a:ln>
          <a:effectLst>
            <a:outerShdw dist="50800" dir="5400000" algn="ctr" rotWithShape="0">
              <a:srgbClr val="000000">
                <a:alpha val="43137"/>
              </a:srgbClr>
            </a:outerShdw>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ea typeface="微軟正黑體" panose="020B0604030504040204" pitchFamily="34" charset="-120"/>
              <a:sym typeface="Arial" panose="020B0604020202020204" pitchFamily="34" charset="0"/>
            </a:endParaRPr>
          </a:p>
        </p:txBody>
      </p:sp>
      <p:pic>
        <p:nvPicPr>
          <p:cNvPr id="166" name="Google Shape;166;p28"/>
          <p:cNvPicPr preferRelativeResize="0"/>
          <p:nvPr/>
        </p:nvPicPr>
        <p:blipFill>
          <a:blip r:embed="rId3"/>
          <a:stretch>
            <a:fillRect/>
          </a:stretch>
        </p:blipFill>
        <p:spPr>
          <a:xfrm>
            <a:off x="3336346" y="1355673"/>
            <a:ext cx="6188654" cy="333583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8" name="Google Shape;61;p14">
            <a:extLst>
              <a:ext uri="{FF2B5EF4-FFF2-40B4-BE49-F238E27FC236}">
                <a16:creationId xmlns:a16="http://schemas.microsoft.com/office/drawing/2014/main" id="{3CF1AB01-9E72-4DBE-AB89-27C36E1D6A60}"/>
              </a:ext>
            </a:extLst>
          </p:cNvPr>
          <p:cNvSpPr txBox="1">
            <a:spLocks/>
          </p:cNvSpPr>
          <p:nvPr/>
        </p:nvSpPr>
        <p:spPr>
          <a:xfrm>
            <a:off x="410347" y="1262722"/>
            <a:ext cx="2867921" cy="313656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541020" lvl="1" indent="-171450">
              <a:lnSpc>
                <a:spcPct val="110000"/>
              </a:lnSpc>
              <a:spcBef>
                <a:spcPts val="600"/>
              </a:spcBef>
              <a:buClr>
                <a:schemeClr val="bg1"/>
              </a:buClr>
              <a:buSzPts val="1100"/>
              <a:buFont typeface="Arial" panose="020B0604020202020204" pitchFamily="34" charset="0"/>
              <a:buChar char="•"/>
            </a:pPr>
            <a:r>
              <a:rPr lang="en-US" altLang="zh-TW"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Can be updated independently</a:t>
            </a:r>
          </a:p>
          <a:p>
            <a:pPr marL="541020" lvl="1" indent="-171450">
              <a:lnSpc>
                <a:spcPct val="110000"/>
              </a:lnSpc>
              <a:spcBef>
                <a:spcPts val="600"/>
              </a:spcBef>
              <a:buClr>
                <a:schemeClr val="bg1"/>
              </a:buClr>
              <a:buSzPts val="1100"/>
              <a:buFont typeface="Arial" panose="020B0604020202020204" pitchFamily="34" charset="0"/>
              <a:buChar char="•"/>
            </a:pPr>
            <a:r>
              <a:rPr lang="en-US" altLang="zh-TW"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Supports FTP server</a:t>
            </a:r>
          </a:p>
          <a:p>
            <a:pPr marL="541020" lvl="1" indent="-171450">
              <a:lnSpc>
                <a:spcPct val="110000"/>
              </a:lnSpc>
              <a:spcBef>
                <a:spcPts val="600"/>
              </a:spcBef>
              <a:buClr>
                <a:schemeClr val="bg1"/>
              </a:buClr>
              <a:buSzPts val="1100"/>
              <a:buFont typeface="Arial" panose="020B0604020202020204" pitchFamily="34" charset="0"/>
              <a:buChar char="•"/>
            </a:pPr>
            <a:r>
              <a:rPr lang="en-US" altLang="zh-TW"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Supports TLS settings</a:t>
            </a:r>
          </a:p>
          <a:p>
            <a:pPr marL="541020" lvl="1" indent="-171450">
              <a:lnSpc>
                <a:spcPct val="110000"/>
              </a:lnSpc>
              <a:spcBef>
                <a:spcPts val="600"/>
              </a:spcBef>
              <a:buClr>
                <a:schemeClr val="bg1"/>
              </a:buClr>
              <a:buSzPts val="1100"/>
              <a:buFont typeface="Arial" panose="020B0604020202020204" pitchFamily="34" charset="0"/>
              <a:buChar char="•"/>
            </a:pPr>
            <a:r>
              <a:rPr lang="en-US" altLang="zh-TW"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Supports</a:t>
            </a:r>
            <a:r>
              <a:rPr lang="zh-TW" altLang="en-US"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 </a:t>
            </a:r>
            <a:r>
              <a:rPr lang="en-US" altLang="zh-TW"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QoS settings</a:t>
            </a:r>
            <a:endParaRPr lang="zh-TW" altLang="en-US"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Clr>
                <a:schemeClr val="bg1"/>
              </a:buClr>
              <a:buSzPts val="1100"/>
              <a:buFont typeface="Arial" panose="020B0604020202020204" pitchFamily="34" charset="0"/>
              <a:buChar char="•"/>
            </a:pPr>
            <a:r>
              <a:rPr lang="en-US" altLang="zh-TW"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Support specification setting</a:t>
            </a:r>
          </a:p>
          <a:p>
            <a:pPr marL="541020" lvl="1" indent="-171450">
              <a:lnSpc>
                <a:spcPct val="110000"/>
              </a:lnSpc>
              <a:spcBef>
                <a:spcPts val="600"/>
              </a:spcBef>
              <a:buClr>
                <a:schemeClr val="bg1"/>
              </a:buClr>
              <a:buSzPts val="1100"/>
              <a:buFont typeface="Arial" panose="020B0604020202020204" pitchFamily="34" charset="0"/>
              <a:buChar char="•"/>
            </a:pPr>
            <a:r>
              <a:rPr lang="en-US" altLang="zh-TW"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rPr>
              <a:t>Supports FTP client</a:t>
            </a:r>
            <a:endParaRPr lang="zh-TW" altLang="en-US" sz="1600" dirty="0">
              <a:solidFill>
                <a:schemeClr val="bg1"/>
              </a:solidFill>
              <a:latin typeface="Arial" panose="020B0604020202020204" pitchFamily="34" charset="0"/>
              <a:ea typeface="微軟正黑體" panose="020B0604030504040204" pitchFamily="34" charset="-120"/>
              <a:cs typeface="Times New Roman"/>
              <a:sym typeface="Arial" panose="020B0604020202020204" pitchFamily="34" charset="0"/>
            </a:endParaRPr>
          </a:p>
        </p:txBody>
      </p:sp>
      <p:sp>
        <p:nvSpPr>
          <p:cNvPr id="9" name="Google Shape;79;p16" hidden="1">
            <a:extLst>
              <a:ext uri="{FF2B5EF4-FFF2-40B4-BE49-F238E27FC236}">
                <a16:creationId xmlns:a16="http://schemas.microsoft.com/office/drawing/2014/main" id="{20C8FD56-6866-4FA9-9255-67672F8CAF70}"/>
              </a:ext>
            </a:extLst>
          </p:cNvPr>
          <p:cNvSpPr txBox="1">
            <a:spLocks/>
          </p:cNvSpPr>
          <p:nvPr/>
        </p:nvSpPr>
        <p:spPr>
          <a:xfrm>
            <a:off x="643633" y="236719"/>
            <a:ext cx="7545862"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sz="3200" b="1" dirty="0" err="1">
                <a:solidFill>
                  <a:schemeClr val="tx1"/>
                </a:solidFill>
                <a:latin typeface="Arial" panose="020B0604020202020204" pitchFamily="34" charset="0"/>
                <a:ea typeface="微軟正黑體" panose="020B0604030504040204" pitchFamily="34" charset="-120"/>
                <a:sym typeface="Arial" panose="020B0604020202020204" pitchFamily="34" charset="0"/>
              </a:rPr>
              <a:t>QuFTP</a:t>
            </a:r>
            <a:r>
              <a:rPr lang="en-US" altLang="zh-TW" sz="3200" b="1" dirty="0">
                <a:solidFill>
                  <a:schemeClr val="tx1"/>
                </a:solidFill>
                <a:latin typeface="Arial" panose="020B0604020202020204" pitchFamily="34" charset="0"/>
                <a:ea typeface="微軟正黑體" panose="020B0604030504040204" pitchFamily="34" charset="-120"/>
                <a:sym typeface="Arial" panose="020B0604020202020204" pitchFamily="34" charset="0"/>
              </a:rPr>
              <a:t> remote file FTP access service</a:t>
            </a:r>
            <a:endParaRPr lang="en-US" sz="3200" b="1"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 name="標題 2">
            <a:extLst>
              <a:ext uri="{FF2B5EF4-FFF2-40B4-BE49-F238E27FC236}">
                <a16:creationId xmlns:a16="http://schemas.microsoft.com/office/drawing/2014/main" id="{612E46D8-075B-44E7-803E-1E8021F7E6B6}"/>
              </a:ext>
            </a:extLst>
          </p:cNvPr>
          <p:cNvSpPr>
            <a:spLocks noGrp="1"/>
          </p:cNvSpPr>
          <p:nvPr>
            <p:ph type="title"/>
          </p:nvPr>
        </p:nvSpPr>
        <p:spPr>
          <a:xfrm>
            <a:off x="720000" y="484361"/>
            <a:ext cx="7704000" cy="572700"/>
          </a:xfrm>
        </p:spPr>
        <p:txBody>
          <a:bodyPr/>
          <a:lstStyle/>
          <a:p>
            <a:r>
              <a:rPr lang="en-US" altLang="zh-TW" sz="3200" dirty="0" err="1">
                <a:sym typeface="Arial" panose="020B0604020202020204" pitchFamily="34" charset="0"/>
              </a:rPr>
              <a:t>QuFTP</a:t>
            </a:r>
            <a:r>
              <a:rPr lang="en-US" altLang="zh-TW" sz="3200" dirty="0">
                <a:sym typeface="Arial" panose="020B0604020202020204" pitchFamily="34" charset="0"/>
              </a:rPr>
              <a:t> remote file FTP access service</a:t>
            </a:r>
            <a:br>
              <a:rPr lang="en-US" altLang="zh-TW" sz="3200" dirty="0">
                <a:sym typeface="Arial" panose="020B0604020202020204" pitchFamily="34" charset="0"/>
              </a:rPr>
            </a:br>
            <a:endParaRPr lang="zh-TW" altLang="en-US" sz="3200" dirty="0">
              <a:sym typeface="Arial" panose="020B0604020202020204" pitchFamily="34" charset="0"/>
            </a:endParaRPr>
          </a:p>
        </p:txBody>
      </p:sp>
    </p:spTree>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F332EABE-B88B-43DB-80F7-B06D9919D8E9}"/>
              </a:ext>
            </a:extLst>
          </p:cNvPr>
          <p:cNvSpPr/>
          <p:nvPr/>
        </p:nvSpPr>
        <p:spPr>
          <a:xfrm>
            <a:off x="-416277" y="1359037"/>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 name="矩形: 圓角 8">
            <a:extLst>
              <a:ext uri="{FF2B5EF4-FFF2-40B4-BE49-F238E27FC236}">
                <a16:creationId xmlns:a16="http://schemas.microsoft.com/office/drawing/2014/main" id="{6C2DEFE0-B144-47D8-8DE4-E4D4B3B2F550}"/>
              </a:ext>
            </a:extLst>
          </p:cNvPr>
          <p:cNvSpPr/>
          <p:nvPr/>
        </p:nvSpPr>
        <p:spPr>
          <a:xfrm>
            <a:off x="3712147" y="1359037"/>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a:xfrm>
            <a:off x="720000" y="425522"/>
            <a:ext cx="7704000" cy="572700"/>
          </a:xfrm>
        </p:spPr>
        <p:txBody>
          <a:bodyPr/>
          <a:lstStyle/>
          <a:p>
            <a:r>
              <a:rPr lang="en-US" altLang="zh-TW" sz="3200" dirty="0">
                <a:latin typeface="Arial" panose="020B0604020202020204" pitchFamily="34" charset="0"/>
                <a:cs typeface="+mn-ea"/>
              </a:rPr>
              <a:t>Data security: safeguard your NAS data​​</a:t>
            </a:r>
            <a:endParaRPr lang="en-US" altLang="zh-TW" sz="3200" dirty="0">
              <a:latin typeface="Arial" panose="020B0604020202020204" pitchFamily="34" charset="0"/>
              <a:cs typeface="+mn-ea"/>
              <a:sym typeface="Arial" panose="020B0604020202020204" pitchFamily="34" charset="0"/>
            </a:endParaRPr>
          </a:p>
        </p:txBody>
      </p:sp>
      <p:sp>
        <p:nvSpPr>
          <p:cNvPr id="10" name="文字方塊 9">
            <a:extLst>
              <a:ext uri="{FF2B5EF4-FFF2-40B4-BE49-F238E27FC236}">
                <a16:creationId xmlns:a16="http://schemas.microsoft.com/office/drawing/2014/main" id="{D8A5D3CA-2035-43EC-9FE7-D001F2172D24}"/>
              </a:ext>
            </a:extLst>
          </p:cNvPr>
          <p:cNvSpPr txBox="1"/>
          <p:nvPr/>
        </p:nvSpPr>
        <p:spPr>
          <a:xfrm>
            <a:off x="6039284" y="1205037"/>
            <a:ext cx="2902585" cy="16678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US" altLang="zh-TW" sz="2000" b="1" dirty="0">
                <a:solidFill>
                  <a:srgbClr val="97FFFE"/>
                </a:solidFill>
                <a:latin typeface="Arial" panose="020B0604020202020204" pitchFamily="34" charset="0"/>
                <a:ea typeface="微軟正黑體" panose="020B0604030504040204" pitchFamily="34" charset="-120"/>
              </a:rPr>
              <a:t>Malware Remover</a:t>
            </a:r>
            <a:endParaRPr lang="zh-TW" altLang="en-US" sz="2000" b="1" dirty="0">
              <a:solidFill>
                <a:srgbClr val="97FFFE"/>
              </a:solidFill>
              <a:latin typeface="Arial" panose="020B0604020202020204" pitchFamily="34" charset="0"/>
              <a:ea typeface="微軟正黑體" panose="020B0604030504040204" pitchFamily="34" charset="-120"/>
              <a:sym typeface="Arial" panose="020B0604020202020204" pitchFamily="34" charset="0"/>
            </a:endParaRPr>
          </a:p>
          <a:p>
            <a:pPr>
              <a:lnSpc>
                <a:spcPct val="130000"/>
              </a:lnSpc>
            </a:pPr>
            <a:r>
              <a:rPr lang="en-US" altLang="zh-TW" sz="1200" dirty="0">
                <a:solidFill>
                  <a:schemeClr val="bg1"/>
                </a:solidFill>
                <a:latin typeface="Arial" panose="020B0604020202020204" pitchFamily="34" charset="0"/>
                <a:ea typeface="微軟正黑體" panose="020B0604030504040204" pitchFamily="34" charset="-120"/>
              </a:rPr>
              <a:t>Regularly scan your NAS check for and download the latest malware definitions. Then, when attacked, the infected files can be excluded in real-time, helping to improve the level of NAS data security.</a:t>
            </a:r>
            <a:endParaRPr lang="zh-TW" altLang="en-US" sz="12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 name="文字方塊 11">
            <a:extLst>
              <a:ext uri="{FF2B5EF4-FFF2-40B4-BE49-F238E27FC236}">
                <a16:creationId xmlns:a16="http://schemas.microsoft.com/office/drawing/2014/main" id="{0210DB9C-9845-44D8-96B6-8CD4E4A3F60B}"/>
              </a:ext>
            </a:extLst>
          </p:cNvPr>
          <p:cNvSpPr txBox="1"/>
          <p:nvPr/>
        </p:nvSpPr>
        <p:spPr>
          <a:xfrm>
            <a:off x="1658684" y="1249106"/>
            <a:ext cx="2795075" cy="1427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US" altLang="zh-TW" sz="2000" b="1" dirty="0" err="1">
                <a:solidFill>
                  <a:srgbClr val="97FFFE"/>
                </a:solidFill>
                <a:latin typeface="Arial" panose="020B0604020202020204" pitchFamily="34" charset="0"/>
                <a:ea typeface="微軟正黑體" panose="020B0604030504040204" pitchFamily="34" charset="-120"/>
              </a:rPr>
              <a:t>QuFirewall</a:t>
            </a:r>
            <a:endParaRPr lang="en-US" altLang="zh-TW" sz="2000" b="1" dirty="0">
              <a:solidFill>
                <a:srgbClr val="97FFFE"/>
              </a:solidFill>
              <a:latin typeface="Arial" panose="020B0604020202020204" pitchFamily="34" charset="0"/>
              <a:ea typeface="微軟正黑體" panose="020B0604030504040204" pitchFamily="34" charset="-120"/>
            </a:endParaRPr>
          </a:p>
          <a:p>
            <a:pPr>
              <a:lnSpc>
                <a:spcPct val="130000"/>
              </a:lnSpc>
            </a:pPr>
            <a:r>
              <a:rPr lang="en-US" altLang="zh-TW" sz="1200" dirty="0">
                <a:solidFill>
                  <a:schemeClr val="bg1"/>
                </a:solidFill>
                <a:latin typeface="Arial" panose="020B0604020202020204" pitchFamily="34" charset="0"/>
                <a:ea typeface="微軟正黑體" panose="020B0604030504040204" pitchFamily="34" charset="-120"/>
              </a:rPr>
              <a:t>You can allow/deny IP addresses and regions to prevent unauthorized access and brute force attacks for safeguarding data and service security.</a:t>
            </a:r>
            <a:endParaRPr lang="zh-TW" altLang="en-US" sz="12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7" name="圖片 16">
            <a:extLst>
              <a:ext uri="{FF2B5EF4-FFF2-40B4-BE49-F238E27FC236}">
                <a16:creationId xmlns:a16="http://schemas.microsoft.com/office/drawing/2014/main" id="{098C0362-8312-4082-A2DE-5BA5AB8A13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16610" y="1422027"/>
            <a:ext cx="1149519" cy="1149519"/>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8" name="圖片 17">
            <a:extLst>
              <a:ext uri="{FF2B5EF4-FFF2-40B4-BE49-F238E27FC236}">
                <a16:creationId xmlns:a16="http://schemas.microsoft.com/office/drawing/2014/main" id="{E13E6C3C-5095-4BE0-9B17-B7A42636BD2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3238" y="1422027"/>
            <a:ext cx="1126621" cy="112587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5" name="圖片 2">
            <a:extLst>
              <a:ext uri="{FF2B5EF4-FFF2-40B4-BE49-F238E27FC236}">
                <a16:creationId xmlns:a16="http://schemas.microsoft.com/office/drawing/2014/main" id="{BC810B7C-A31B-44E2-AE2C-0A7D5754C30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66219" y="2942537"/>
            <a:ext cx="3480897" cy="2200964"/>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6" name="圖片 3">
            <a:extLst>
              <a:ext uri="{FF2B5EF4-FFF2-40B4-BE49-F238E27FC236}">
                <a16:creationId xmlns:a16="http://schemas.microsoft.com/office/drawing/2014/main" id="{D17B1591-90C4-41C0-86CF-423166ED405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172026" y="3087347"/>
            <a:ext cx="2956430" cy="2056153"/>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19" name="矩形 18" hidden="1">
            <a:extLst>
              <a:ext uri="{FF2B5EF4-FFF2-40B4-BE49-F238E27FC236}">
                <a16:creationId xmlns:a16="http://schemas.microsoft.com/office/drawing/2014/main" id="{52AF5C30-7F89-4CE2-BAF9-7F15C2A86FE0}"/>
              </a:ext>
            </a:extLst>
          </p:cNvPr>
          <p:cNvSpPr/>
          <p:nvPr/>
        </p:nvSpPr>
        <p:spPr>
          <a:xfrm>
            <a:off x="0" y="4453856"/>
            <a:ext cx="9143999" cy="689644"/>
          </a:xfrm>
          <a:prstGeom prst="rect">
            <a:avLst/>
          </a:prstGeom>
          <a:gradFill>
            <a:gsLst>
              <a:gs pos="0">
                <a:schemeClr val="bg1">
                  <a:alpha val="0"/>
                </a:schemeClr>
              </a:gs>
              <a:gs pos="100000">
                <a:schemeClr val="bg1">
                  <a:alpha val="90000"/>
                </a:scheme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3" name="矩形 12">
            <a:extLst>
              <a:ext uri="{FF2B5EF4-FFF2-40B4-BE49-F238E27FC236}">
                <a16:creationId xmlns:a16="http://schemas.microsoft.com/office/drawing/2014/main" id="{15723045-8115-4FA0-9911-25B1CC8FBC89}"/>
              </a:ext>
            </a:extLst>
          </p:cNvPr>
          <p:cNvSpPr/>
          <p:nvPr/>
        </p:nvSpPr>
        <p:spPr>
          <a:xfrm>
            <a:off x="-152400" y="3496733"/>
            <a:ext cx="9364133"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567088646"/>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1BE02C8F-5616-4298-91FD-79013B2D00D5}"/>
              </a:ext>
            </a:extLst>
          </p:cNvPr>
          <p:cNvSpPr/>
          <p:nvPr/>
        </p:nvSpPr>
        <p:spPr>
          <a:xfrm>
            <a:off x="-152400" y="3908067"/>
            <a:ext cx="9364133"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pic>
        <p:nvPicPr>
          <p:cNvPr id="26" name="圖片 25" descr="一張含有 室外, 波浪 的圖片&#10;&#10;自動產生的描述">
            <a:extLst>
              <a:ext uri="{FF2B5EF4-FFF2-40B4-BE49-F238E27FC236}">
                <a16:creationId xmlns:a16="http://schemas.microsoft.com/office/drawing/2014/main" id="{9F271E2E-94F7-40A1-A173-E5EE953F11B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78918" y="1125231"/>
            <a:ext cx="4290102" cy="4112597"/>
          </a:xfrm>
          <a:prstGeom prst="rect">
            <a:avLst/>
          </a:prstGeom>
          <a:effectLst>
            <a:softEdge rad="317500"/>
          </a:effectLst>
        </p:spPr>
      </p:pic>
      <p:sp>
        <p:nvSpPr>
          <p:cNvPr id="2" name="標題 1">
            <a:extLst>
              <a:ext uri="{FF2B5EF4-FFF2-40B4-BE49-F238E27FC236}">
                <a16:creationId xmlns:a16="http://schemas.microsoft.com/office/drawing/2014/main" id="{BBD39CD0-9081-4AA2-A291-7C0911F44BA1}"/>
              </a:ext>
            </a:extLst>
          </p:cNvPr>
          <p:cNvSpPr>
            <a:spLocks noGrp="1"/>
          </p:cNvSpPr>
          <p:nvPr>
            <p:ph type="title"/>
          </p:nvPr>
        </p:nvSpPr>
        <p:spPr>
          <a:xfrm>
            <a:off x="154004" y="309458"/>
            <a:ext cx="8835992" cy="572700"/>
          </a:xfrm>
        </p:spPr>
        <p:txBody>
          <a:bodyPr/>
          <a:lstStyle/>
          <a:p>
            <a:r>
              <a:rPr lang="en-US" altLang="zh-TW" sz="3200" dirty="0">
                <a:latin typeface="Arial" panose="020B0604020202020204" pitchFamily="34" charset="0"/>
                <a:sym typeface="Arial" panose="020B0604020202020204" pitchFamily="34" charset="0"/>
              </a:rPr>
              <a:t>2.5GbE</a:t>
            </a:r>
            <a:r>
              <a:rPr lang="zh-TW" altLang="en-US" sz="3200" dirty="0">
                <a:latin typeface="Arial" panose="020B0604020202020204" pitchFamily="34" charset="0"/>
                <a:sym typeface="Arial" panose="020B0604020202020204" pitchFamily="34" charset="0"/>
              </a:rPr>
              <a:t> </a:t>
            </a:r>
            <a:r>
              <a:rPr lang="en-US" altLang="zh-TW" sz="3200" dirty="0">
                <a:latin typeface="Arial" panose="020B0604020202020204" pitchFamily="34" charset="0"/>
                <a:sym typeface="Arial" panose="020B0604020202020204" pitchFamily="34" charset="0"/>
              </a:rPr>
              <a:t>+</a:t>
            </a:r>
            <a:r>
              <a:rPr lang="zh-TW" altLang="en-US" sz="3200" dirty="0">
                <a:latin typeface="Arial" panose="020B0604020202020204" pitchFamily="34" charset="0"/>
                <a:sym typeface="Arial" panose="020B0604020202020204" pitchFamily="34" charset="0"/>
              </a:rPr>
              <a:t> </a:t>
            </a:r>
            <a:r>
              <a:rPr lang="en-US" altLang="zh-TW" sz="3200" dirty="0">
                <a:latin typeface="Arial" panose="020B0604020202020204" pitchFamily="34" charset="0"/>
                <a:sym typeface="Arial" panose="020B0604020202020204" pitchFamily="34" charset="0"/>
              </a:rPr>
              <a:t>1GbE</a:t>
            </a:r>
            <a:r>
              <a:rPr lang="zh-TW" altLang="en-US" sz="3200" dirty="0">
                <a:latin typeface="Arial" panose="020B0604020202020204" pitchFamily="34" charset="0"/>
                <a:sym typeface="Arial" panose="020B0604020202020204" pitchFamily="34" charset="0"/>
              </a:rPr>
              <a:t> </a:t>
            </a:r>
            <a:r>
              <a:rPr lang="en-US" altLang="zh-TW" sz="3200" dirty="0">
                <a:latin typeface="Arial" panose="020B0604020202020204" pitchFamily="34" charset="0"/>
                <a:sym typeface="Arial" panose="020B0604020202020204" pitchFamily="34" charset="0"/>
              </a:rPr>
              <a:t>dual ethernet</a:t>
            </a:r>
            <a:br>
              <a:rPr lang="en-US" altLang="zh-TW" sz="2400" dirty="0">
                <a:latin typeface="Arial" panose="020B0604020202020204" pitchFamily="34" charset="0"/>
                <a:sym typeface="Arial" panose="020B0604020202020204" pitchFamily="34" charset="0"/>
              </a:rPr>
            </a:br>
            <a:r>
              <a:rPr lang="en-US" altLang="zh-TW" sz="2400" dirty="0">
                <a:latin typeface="Arial" panose="020B0604020202020204" pitchFamily="34" charset="0"/>
                <a:sym typeface="Arial" panose="020B0604020202020204" pitchFamily="34" charset="0"/>
              </a:rPr>
              <a:t>Allows you to cross the limit of home network bandwidth</a:t>
            </a:r>
            <a:endParaRPr lang="zh-TW" altLang="en-US" sz="2400" dirty="0">
              <a:latin typeface="Arial" panose="020B0604020202020204" pitchFamily="34" charset="0"/>
              <a:sym typeface="Arial" panose="020B0604020202020204" pitchFamily="34" charset="0"/>
            </a:endParaRPr>
          </a:p>
        </p:txBody>
      </p:sp>
      <p:pic>
        <p:nvPicPr>
          <p:cNvPr id="4" name="圖片 3" hidden="1">
            <a:extLst>
              <a:ext uri="{FF2B5EF4-FFF2-40B4-BE49-F238E27FC236}">
                <a16:creationId xmlns:a16="http://schemas.microsoft.com/office/drawing/2014/main" id="{917E5EAC-70FF-44E9-BDFC-FFB71BE290E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2955"/>
          <a:stretch/>
        </p:blipFill>
        <p:spPr>
          <a:xfrm>
            <a:off x="9531587" y="1277869"/>
            <a:ext cx="4037731" cy="3048000"/>
          </a:xfrm>
          <a:prstGeom prst="rect">
            <a:avLst/>
          </a:prstGeom>
        </p:spPr>
      </p:pic>
      <p:sp>
        <p:nvSpPr>
          <p:cNvPr id="17" name="文字方塊 16">
            <a:extLst>
              <a:ext uri="{FF2B5EF4-FFF2-40B4-BE49-F238E27FC236}">
                <a16:creationId xmlns:a16="http://schemas.microsoft.com/office/drawing/2014/main" id="{DACB0C46-E0D8-4F5A-A246-4D33E0CC38ED}"/>
              </a:ext>
            </a:extLst>
          </p:cNvPr>
          <p:cNvSpPr txBox="1"/>
          <p:nvPr/>
        </p:nvSpPr>
        <p:spPr>
          <a:xfrm>
            <a:off x="1761946" y="2507955"/>
            <a:ext cx="3353109" cy="21913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en-US" alt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Upgraded 1</a:t>
            </a:r>
            <a:r>
              <a:rPr lang="zh-TW" altLang="en-US"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x</a:t>
            </a:r>
            <a:r>
              <a:rPr lang="zh-TW" altLang="en-US"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2.5 GbE</a:t>
            </a:r>
            <a:endParaRPr 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600"/>
              </a:spcBef>
            </a:pP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Only the general 1GbE network speed can not meet the needs of today's home multimedia applications and the basic storage needs of SMEs users. Therefore, in addition to the standard 1GbE network, the TS-433 NAS has been upgraded with one 2.5GbE high-speed network for users. So that the video network streaming is smooth and unimpeded, and the data transmission is smooth and smooth.</a:t>
            </a:r>
          </a:p>
        </p:txBody>
      </p:sp>
      <p:grpSp>
        <p:nvGrpSpPr>
          <p:cNvPr id="5" name="群組 4">
            <a:extLst>
              <a:ext uri="{FF2B5EF4-FFF2-40B4-BE49-F238E27FC236}">
                <a16:creationId xmlns:a16="http://schemas.microsoft.com/office/drawing/2014/main" id="{D8BB09F8-027E-A238-0D36-DAF679034DCB}"/>
              </a:ext>
            </a:extLst>
          </p:cNvPr>
          <p:cNvGrpSpPr/>
          <p:nvPr/>
        </p:nvGrpSpPr>
        <p:grpSpPr>
          <a:xfrm>
            <a:off x="-1824554" y="1232675"/>
            <a:ext cx="3560838" cy="3653845"/>
            <a:chOff x="-2546913" y="762000"/>
            <a:chExt cx="4164511" cy="4273286"/>
          </a:xfrm>
        </p:grpSpPr>
        <p:pic>
          <p:nvPicPr>
            <p:cNvPr id="23" name="圖片 9" descr="一張含有 文字, 風扇, 裝置 的圖片&#10;&#10;自動產生的描述">
              <a:extLst>
                <a:ext uri="{FF2B5EF4-FFF2-40B4-BE49-F238E27FC236}">
                  <a16:creationId xmlns:a16="http://schemas.microsoft.com/office/drawing/2014/main" id="{B022571B-1B41-49BC-B8CC-DD751A84F50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546913" y="762000"/>
              <a:ext cx="4164511" cy="4273286"/>
            </a:xfrm>
            <a:prstGeom prst="rect">
              <a:avLst/>
            </a:prstGeom>
            <a:effectLst>
              <a:outerShdw blurRad="482600" dist="279400" dir="7560000" algn="t" rotWithShape="0">
                <a:prstClr val="black">
                  <a:alpha val="75000"/>
                </a:prstClr>
              </a:outerShdw>
            </a:effectLst>
          </p:spPr>
        </p:pic>
        <p:sp>
          <p:nvSpPr>
            <p:cNvPr id="24" name="矩形 23">
              <a:extLst>
                <a:ext uri="{FF2B5EF4-FFF2-40B4-BE49-F238E27FC236}">
                  <a16:creationId xmlns:a16="http://schemas.microsoft.com/office/drawing/2014/main" id="{62196EA1-C95E-457C-A016-2B63623B056F}"/>
                </a:ext>
              </a:extLst>
            </p:cNvPr>
            <p:cNvSpPr/>
            <p:nvPr/>
          </p:nvSpPr>
          <p:spPr>
            <a:xfrm>
              <a:off x="715745" y="2305403"/>
              <a:ext cx="734646" cy="1143852"/>
            </a:xfrm>
            <a:prstGeom prst="rect">
              <a:avLst/>
            </a:prstGeom>
            <a:solidFill>
              <a:srgbClr val="56DDE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grpSp>
      <p:sp>
        <p:nvSpPr>
          <p:cNvPr id="3" name="箭號: 彎曲 2">
            <a:extLst>
              <a:ext uri="{FF2B5EF4-FFF2-40B4-BE49-F238E27FC236}">
                <a16:creationId xmlns:a16="http://schemas.microsoft.com/office/drawing/2014/main" id="{67000603-B02D-4617-B1D0-6893D2B0C446}"/>
              </a:ext>
            </a:extLst>
          </p:cNvPr>
          <p:cNvSpPr/>
          <p:nvPr/>
        </p:nvSpPr>
        <p:spPr>
          <a:xfrm rot="19665230">
            <a:off x="5104469" y="1739449"/>
            <a:ext cx="1665171" cy="1554400"/>
          </a:xfrm>
          <a:prstGeom prst="bentArrow">
            <a:avLst>
              <a:gd name="adj1" fmla="val 33669"/>
              <a:gd name="adj2" fmla="val 32741"/>
              <a:gd name="adj3" fmla="val 46020"/>
              <a:gd name="adj4" fmla="val 65389"/>
            </a:avLst>
          </a:prstGeom>
          <a:gradFill>
            <a:gsLst>
              <a:gs pos="543">
                <a:srgbClr val="4FD1FF">
                  <a:alpha val="0"/>
                </a:srgbClr>
              </a:gs>
              <a:gs pos="20000">
                <a:srgbClr val="5DF5F9">
                  <a:alpha val="14000"/>
                </a:srgbClr>
              </a:gs>
              <a:gs pos="96000">
                <a:srgbClr val="34E392"/>
              </a:gs>
              <a:gs pos="85000">
                <a:srgbClr val="43E59C"/>
              </a:gs>
            </a:gsLst>
            <a:lin ang="16800000" scaled="0"/>
          </a:gradFill>
          <a:ln>
            <a:noFill/>
          </a:ln>
          <a:effectLst>
            <a:outerShdw blurRad="177800" dist="38100" dir="5400000" algn="ctr" rotWithShape="0">
              <a:schemeClr val="accent3">
                <a:lumMod val="75000"/>
              </a:schemeClr>
            </a:outerShdw>
            <a:softEdge rad="0"/>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endParaRPr>
          </a:p>
        </p:txBody>
      </p:sp>
      <p:pic>
        <p:nvPicPr>
          <p:cNvPr id="8" name="圖片 7">
            <a:extLst>
              <a:ext uri="{FF2B5EF4-FFF2-40B4-BE49-F238E27FC236}">
                <a16:creationId xmlns:a16="http://schemas.microsoft.com/office/drawing/2014/main" id="{8430982C-CA6A-4ABB-B3F5-A0EDABFDCFB6}"/>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5243604" y="2744853"/>
            <a:ext cx="873355" cy="87335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圖片 24">
            <a:extLst>
              <a:ext uri="{FF2B5EF4-FFF2-40B4-BE49-F238E27FC236}">
                <a16:creationId xmlns:a16="http://schemas.microsoft.com/office/drawing/2014/main" id="{BA334B77-9331-47D2-B739-51D863B9C2C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116959" y="1333433"/>
            <a:ext cx="873355" cy="87335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 name="群組 5">
            <a:extLst>
              <a:ext uri="{FF2B5EF4-FFF2-40B4-BE49-F238E27FC236}">
                <a16:creationId xmlns:a16="http://schemas.microsoft.com/office/drawing/2014/main" id="{2A092255-0BB2-1817-2CE3-6E2B98DDC10A}"/>
              </a:ext>
            </a:extLst>
          </p:cNvPr>
          <p:cNvGrpSpPr/>
          <p:nvPr/>
        </p:nvGrpSpPr>
        <p:grpSpPr>
          <a:xfrm>
            <a:off x="1803917" y="1232675"/>
            <a:ext cx="2612161" cy="1275280"/>
            <a:chOff x="1803917" y="1065346"/>
            <a:chExt cx="2612161" cy="1275280"/>
          </a:xfrm>
        </p:grpSpPr>
        <p:pic>
          <p:nvPicPr>
            <p:cNvPr id="18" name="圖片 17">
              <a:extLst>
                <a:ext uri="{FF2B5EF4-FFF2-40B4-BE49-F238E27FC236}">
                  <a16:creationId xmlns:a16="http://schemas.microsoft.com/office/drawing/2014/main" id="{B1B908BF-AD7A-4C28-AC13-A6D563BCF2D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891543" y="1065346"/>
              <a:ext cx="873355" cy="87335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文字方塊 19">
              <a:extLst>
                <a:ext uri="{FF2B5EF4-FFF2-40B4-BE49-F238E27FC236}">
                  <a16:creationId xmlns:a16="http://schemas.microsoft.com/office/drawing/2014/main" id="{6314D60C-0479-441B-9F2E-584E5221FD29}"/>
                </a:ext>
              </a:extLst>
            </p:cNvPr>
            <p:cNvSpPr txBox="1"/>
            <p:nvPr/>
          </p:nvSpPr>
          <p:spPr>
            <a:xfrm>
              <a:off x="3434719" y="2032849"/>
              <a:ext cx="981359" cy="307777"/>
            </a:xfrm>
            <a:prstGeom prst="rect">
              <a:avLst/>
            </a:prstGeom>
            <a:noFill/>
          </p:spPr>
          <p:txBody>
            <a:bodyPr wrap="none" rtlCol="0">
              <a:spAutoFit/>
            </a:bodyPr>
            <a:lstStyle/>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1 x 1GbE </a:t>
              </a: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 name="文字方塊 20">
              <a:extLst>
                <a:ext uri="{FF2B5EF4-FFF2-40B4-BE49-F238E27FC236}">
                  <a16:creationId xmlns:a16="http://schemas.microsoft.com/office/drawing/2014/main" id="{6FB0C19E-F8EB-44B0-8AC0-4A3076722B63}"/>
                </a:ext>
              </a:extLst>
            </p:cNvPr>
            <p:cNvSpPr txBox="1"/>
            <p:nvPr/>
          </p:nvSpPr>
          <p:spPr>
            <a:xfrm>
              <a:off x="1803917" y="2032849"/>
              <a:ext cx="1130438" cy="307777"/>
            </a:xfrm>
            <a:prstGeom prst="rect">
              <a:avLst/>
            </a:prstGeom>
            <a:noFill/>
          </p:spPr>
          <p:txBody>
            <a:bodyPr wrap="none" rtlCol="0">
              <a:spAutoFit/>
            </a:bodyPr>
            <a:lstStyle/>
            <a:p>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1 x 2.5GbE </a:t>
              </a:r>
              <a:endPar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 name="加號 21">
              <a:extLst>
                <a:ext uri="{FF2B5EF4-FFF2-40B4-BE49-F238E27FC236}">
                  <a16:creationId xmlns:a16="http://schemas.microsoft.com/office/drawing/2014/main" id="{A06FCE4C-59F4-4ABF-81A3-C6E0D447B7F3}"/>
                </a:ext>
              </a:extLst>
            </p:cNvPr>
            <p:cNvSpPr/>
            <p:nvPr/>
          </p:nvSpPr>
          <p:spPr>
            <a:xfrm>
              <a:off x="2948354" y="1380039"/>
              <a:ext cx="330907" cy="307777"/>
            </a:xfrm>
            <a:prstGeom prst="mathPlus">
              <a:avLst/>
            </a:prstGeom>
            <a:solidFill>
              <a:schemeClr val="accent6">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6" name="圖片 15">
              <a:extLst>
                <a:ext uri="{FF2B5EF4-FFF2-40B4-BE49-F238E27FC236}">
                  <a16:creationId xmlns:a16="http://schemas.microsoft.com/office/drawing/2014/main" id="{88B84679-8BC3-4F3A-9F29-5448937B23ED}"/>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3488720" y="1065346"/>
              <a:ext cx="873355" cy="87335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27" name="文字方塊 26">
            <a:extLst>
              <a:ext uri="{FF2B5EF4-FFF2-40B4-BE49-F238E27FC236}">
                <a16:creationId xmlns:a16="http://schemas.microsoft.com/office/drawing/2014/main" id="{8EA0B58F-6B52-43DE-A802-22F77C5648B0}"/>
              </a:ext>
            </a:extLst>
          </p:cNvPr>
          <p:cNvSpPr txBox="1"/>
          <p:nvPr/>
        </p:nvSpPr>
        <p:spPr>
          <a:xfrm>
            <a:off x="5243604" y="4494998"/>
            <a:ext cx="4359983" cy="369332"/>
          </a:xfrm>
          <a:prstGeom prst="rect">
            <a:avLst/>
          </a:prstGeom>
          <a:noFill/>
        </p:spPr>
        <p:txBody>
          <a:bodyPr wrap="square" rtlCol="0">
            <a:spAutoFit/>
          </a:bodyPr>
          <a:lstStyle/>
          <a:p>
            <a:r>
              <a:rPr lang="en-US" altLang="zh-TW" sz="900" dirty="0">
                <a:solidFill>
                  <a:schemeClr val="bg1"/>
                </a:solidFill>
              </a:rPr>
              <a:t>Optional QNAP 2.5GbE Network Switch</a:t>
            </a:r>
          </a:p>
          <a:p>
            <a:r>
              <a:rPr lang="en-US" altLang="zh-TW" sz="900" dirty="0">
                <a:solidFill>
                  <a:schemeClr val="bg1"/>
                </a:solidFill>
              </a:rPr>
              <a:t>https://www.qnap.com/zh-tw/product/series/qsw-2-5gbe-switches</a:t>
            </a:r>
            <a:endParaRPr lang="zh-TW" altLang="en-US" sz="900" dirty="0">
              <a:solidFill>
                <a:schemeClr val="bg1"/>
              </a:solidFill>
            </a:endParaRPr>
          </a:p>
        </p:txBody>
      </p:sp>
    </p:spTree>
    <p:extLst>
      <p:ext uri="{BB962C8B-B14F-4D97-AF65-F5344CB8AC3E}">
        <p14:creationId xmlns:p14="http://schemas.microsoft.com/office/powerpoint/2010/main" val="4263004689"/>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Sharing Files Using Qfile | QNAP">
            <a:extLst>
              <a:ext uri="{FF2B5EF4-FFF2-40B4-BE49-F238E27FC236}">
                <a16:creationId xmlns:a16="http://schemas.microsoft.com/office/drawing/2014/main" id="{D66E15A5-7784-4286-9DF1-BFB45CA7699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73243" y="1087830"/>
            <a:ext cx="1673531" cy="2967839"/>
          </a:xfrm>
          <a:prstGeom prst="rect">
            <a:avLst/>
          </a:prstGeom>
          <a:noFill/>
          <a:extLst>
            <a:ext uri="{909E8E84-426E-40DD-AFC4-6F175D3DCCD1}">
              <a14:hiddenFill xmlns:a14="http://schemas.microsoft.com/office/drawing/2010/main">
                <a:solidFill>
                  <a:srgbClr val="FFFFFF"/>
                </a:solidFill>
              </a14:hiddenFill>
            </a:ext>
          </a:extLst>
        </p:spPr>
      </p:pic>
      <p:pic>
        <p:nvPicPr>
          <p:cNvPr id="29" name="圖片 28">
            <a:extLst>
              <a:ext uri="{FF2B5EF4-FFF2-40B4-BE49-F238E27FC236}">
                <a16:creationId xmlns:a16="http://schemas.microsoft.com/office/drawing/2014/main" id="{D7B47492-5BC1-4F6C-8C2B-A2B4DA30692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08381" y="1257397"/>
            <a:ext cx="1580022" cy="1475740"/>
          </a:xfrm>
          <a:prstGeom prst="roundRect">
            <a:avLst>
              <a:gd name="adj" fmla="val 9438"/>
            </a:avLst>
          </a:prstGeom>
        </p:spPr>
      </p:pic>
      <p:sp>
        <p:nvSpPr>
          <p:cNvPr id="2" name="Title 1">
            <a:extLst>
              <a:ext uri="{FF2B5EF4-FFF2-40B4-BE49-F238E27FC236}">
                <a16:creationId xmlns:a16="http://schemas.microsoft.com/office/drawing/2014/main" id="{C6780537-E4F9-1548-825F-DE2F1E66544E}"/>
              </a:ext>
            </a:extLst>
          </p:cNvPr>
          <p:cNvSpPr>
            <a:spLocks noGrp="1"/>
          </p:cNvSpPr>
          <p:nvPr>
            <p:ph type="title"/>
          </p:nvPr>
        </p:nvSpPr>
        <p:spPr>
          <a:xfrm>
            <a:off x="465513" y="265500"/>
            <a:ext cx="8362603" cy="572700"/>
          </a:xfrm>
        </p:spPr>
        <p:txBody>
          <a:bodyPr/>
          <a:lstStyle/>
          <a:p>
            <a:r>
              <a:rPr lang="en-TW" altLang="zh-TW" sz="3600" dirty="0">
                <a:latin typeface="Arial" panose="020B0604020202020204" pitchFamily="34" charset="0"/>
                <a:sym typeface="Arial" panose="020B0604020202020204" pitchFamily="34" charset="0"/>
              </a:rPr>
              <a:t>Qfile </a:t>
            </a:r>
            <a:r>
              <a:rPr lang="en-US" altLang="zh-TW" sz="3600" dirty="0">
                <a:latin typeface="Arial" panose="020B0604020202020204" pitchFamily="34" charset="0"/>
                <a:sym typeface="Arial" panose="020B0604020202020204" pitchFamily="34" charset="0"/>
              </a:rPr>
              <a:t>put massive files into your pocket</a:t>
            </a:r>
            <a:endParaRPr lang="en-TW" sz="3600" dirty="0">
              <a:latin typeface="Arial" panose="020B0604020202020204" pitchFamily="34" charset="0"/>
              <a:sym typeface="Arial" panose="020B0604020202020204" pitchFamily="34" charset="0"/>
            </a:endParaRPr>
          </a:p>
        </p:txBody>
      </p:sp>
      <p:pic>
        <p:nvPicPr>
          <p:cNvPr id="1030" name="Picture 6" descr="Apple&amp;#39;s 120Hz ProMotion display in the iPhone 13 Pro: what you need to know  | AppleInsider" hidden="1">
            <a:extLst>
              <a:ext uri="{FF2B5EF4-FFF2-40B4-BE49-F238E27FC236}">
                <a16:creationId xmlns:a16="http://schemas.microsoft.com/office/drawing/2014/main" id="{77F30073-7FE7-5349-BA5C-62325711AED1}"/>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5075572" y="1064317"/>
            <a:ext cx="2300438" cy="39208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hidden="1">
            <a:extLst>
              <a:ext uri="{FF2B5EF4-FFF2-40B4-BE49-F238E27FC236}">
                <a16:creationId xmlns:a16="http://schemas.microsoft.com/office/drawing/2014/main" id="{5B2C570F-ED26-B44F-BE5C-91AB6654E3B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86213" y="-773071"/>
            <a:ext cx="3526538" cy="62711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arch icons | IconBros">
            <a:extLst>
              <a:ext uri="{FF2B5EF4-FFF2-40B4-BE49-F238E27FC236}">
                <a16:creationId xmlns:a16="http://schemas.microsoft.com/office/drawing/2014/main" id="{9D0935C9-5FD4-5A45-B2FC-7FF8DA6BAD7E}"/>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artisticPhotocopy/>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1209942" y="1210575"/>
            <a:ext cx="633241" cy="6332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yber security icon Royalty Free Vector Image - VectorStock" hidden="1">
            <a:extLst>
              <a:ext uri="{FF2B5EF4-FFF2-40B4-BE49-F238E27FC236}">
                <a16:creationId xmlns:a16="http://schemas.microsoft.com/office/drawing/2014/main" id="{6A8F5FEF-393F-3B44-9157-47DD914924C7}"/>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1209942" y="4126550"/>
            <a:ext cx="633240" cy="645844"/>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descr="一張含有 文字, 個人, 握住, 手 的圖片&#10;&#10;自動產生的描述">
            <a:extLst>
              <a:ext uri="{FF2B5EF4-FFF2-40B4-BE49-F238E27FC236}">
                <a16:creationId xmlns:a16="http://schemas.microsoft.com/office/drawing/2014/main" id="{01FF7C34-A11B-48C9-BB2B-3623FF94E75F}"/>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101754" y="911941"/>
            <a:ext cx="3553816" cy="4587567"/>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44" name="Picture 20" descr="Google play - Free social media icons">
            <a:extLst>
              <a:ext uri="{FF2B5EF4-FFF2-40B4-BE49-F238E27FC236}">
                <a16:creationId xmlns:a16="http://schemas.microsoft.com/office/drawing/2014/main" id="{93A7EBCE-3F48-DE4C-B229-B1E07CB90C89}"/>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4985355" y="2259297"/>
            <a:ext cx="355618" cy="35561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591F3CB8-6561-3C44-8372-F72F43241DEA}"/>
              </a:ext>
            </a:extLst>
          </p:cNvPr>
          <p:cNvSpPr txBox="1"/>
          <p:nvPr/>
        </p:nvSpPr>
        <p:spPr>
          <a:xfrm>
            <a:off x="4674884" y="1411350"/>
            <a:ext cx="923508" cy="276999"/>
          </a:xfrm>
          <a:prstGeom prst="rect">
            <a:avLst/>
          </a:prstGeom>
          <a:noFill/>
        </p:spPr>
        <p:txBody>
          <a:bodyPr wrap="square" rtlCol="0">
            <a:spAutoFit/>
          </a:bodyPr>
          <a:lstStyle/>
          <a:p>
            <a:pPr algn="ctr"/>
            <a:r>
              <a:rPr lang="en-US" sz="1200" dirty="0">
                <a:solidFill>
                  <a:schemeClr val="tx1"/>
                </a:solidFill>
                <a:latin typeface="Arial" panose="020B0604020202020204" pitchFamily="34" charset="0"/>
                <a:ea typeface="微軟正黑體" panose="020B0604030504040204" pitchFamily="34" charset="-120"/>
                <a:sym typeface="Arial" panose="020B0604020202020204" pitchFamily="34" charset="0"/>
              </a:rPr>
              <a:t>Support</a:t>
            </a:r>
            <a:endParaRPr lang="en-TW" sz="1200"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16" name="Graphic 23">
            <a:extLst>
              <a:ext uri="{FF2B5EF4-FFF2-40B4-BE49-F238E27FC236}">
                <a16:creationId xmlns:a16="http://schemas.microsoft.com/office/drawing/2014/main" id="{498C8621-FCE4-4546-B22C-08EC30481B76}"/>
              </a:ext>
            </a:extLst>
          </p:cNvPr>
          <p:cNvGrpSpPr/>
          <p:nvPr/>
        </p:nvGrpSpPr>
        <p:grpSpPr>
          <a:xfrm>
            <a:off x="4982144" y="1777345"/>
            <a:ext cx="315922" cy="385052"/>
            <a:chOff x="5024407" y="1764578"/>
            <a:chExt cx="225175" cy="274449"/>
          </a:xfrm>
          <a:solidFill>
            <a:srgbClr val="CECCCD"/>
          </a:solidFill>
        </p:grpSpPr>
        <p:sp>
          <p:nvSpPr>
            <p:cNvPr id="17" name="手繪多邊形: 圖案 16">
              <a:extLst>
                <a:ext uri="{FF2B5EF4-FFF2-40B4-BE49-F238E27FC236}">
                  <a16:creationId xmlns:a16="http://schemas.microsoft.com/office/drawing/2014/main" id="{1E917ED9-0844-484C-83DB-7D08F64174D7}"/>
                </a:ext>
              </a:extLst>
            </p:cNvPr>
            <p:cNvSpPr/>
            <p:nvPr/>
          </p:nvSpPr>
          <p:spPr>
            <a:xfrm>
              <a:off x="5133041" y="1764578"/>
              <a:ext cx="60247" cy="67921"/>
            </a:xfrm>
            <a:custGeom>
              <a:avLst/>
              <a:gdLst>
                <a:gd name="connsiteX0" fmla="*/ 57345 w 60247"/>
                <a:gd name="connsiteY0" fmla="*/ 25958 h 67921"/>
                <a:gd name="connsiteX1" fmla="*/ 45324 w 60247"/>
                <a:gd name="connsiteY1" fmla="*/ 47746 h 67921"/>
                <a:gd name="connsiteX2" fmla="*/ 45324 w 60247"/>
                <a:gd name="connsiteY2" fmla="*/ 47757 h 67921"/>
                <a:gd name="connsiteX3" fmla="*/ 25535 w 60247"/>
                <a:gd name="connsiteY3" fmla="*/ 63225 h 67921"/>
                <a:gd name="connsiteX4" fmla="*/ 3028 w 60247"/>
                <a:gd name="connsiteY4" fmla="*/ 67807 h 67921"/>
                <a:gd name="connsiteX5" fmla="*/ 671 w 60247"/>
                <a:gd name="connsiteY5" fmla="*/ 67624 h 67921"/>
                <a:gd name="connsiteX6" fmla="*/ 361 w 60247"/>
                <a:gd name="connsiteY6" fmla="*/ 65276 h 67921"/>
                <a:gd name="connsiteX7" fmla="*/ 2949 w 60247"/>
                <a:gd name="connsiteY7" fmla="*/ 42950 h 67921"/>
                <a:gd name="connsiteX8" fmla="*/ 15292 w 60247"/>
                <a:gd name="connsiteY8" fmla="*/ 21461 h 67921"/>
                <a:gd name="connsiteX9" fmla="*/ 15292 w 60247"/>
                <a:gd name="connsiteY9" fmla="*/ 21461 h 67921"/>
                <a:gd name="connsiteX10" fmla="*/ 34533 w 60247"/>
                <a:gd name="connsiteY10" fmla="*/ 6538 h 67921"/>
                <a:gd name="connsiteX11" fmla="*/ 56936 w 60247"/>
                <a:gd name="connsiteY11" fmla="*/ 111 h 67921"/>
                <a:gd name="connsiteX12" fmla="*/ 59649 w 60247"/>
                <a:gd name="connsiteY12" fmla="*/ 0 h 67921"/>
                <a:gd name="connsiteX13" fmla="*/ 59946 w 60247"/>
                <a:gd name="connsiteY13" fmla="*/ 2710 h 67921"/>
                <a:gd name="connsiteX14" fmla="*/ 57345 w 60247"/>
                <a:gd name="connsiteY14" fmla="*/ 25959 h 6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247" h="67921">
                  <a:moveTo>
                    <a:pt x="57345" y="25958"/>
                  </a:moveTo>
                  <a:cubicBezTo>
                    <a:pt x="54713" y="34035"/>
                    <a:pt x="50455" y="41520"/>
                    <a:pt x="45324" y="47746"/>
                  </a:cubicBezTo>
                  <a:lnTo>
                    <a:pt x="45324" y="47757"/>
                  </a:lnTo>
                  <a:cubicBezTo>
                    <a:pt x="40145" y="54019"/>
                    <a:pt x="33229" y="59555"/>
                    <a:pt x="25535" y="63225"/>
                  </a:cubicBezTo>
                  <a:cubicBezTo>
                    <a:pt x="18473" y="66594"/>
                    <a:pt x="10731" y="68408"/>
                    <a:pt x="3028" y="67807"/>
                  </a:cubicBezTo>
                  <a:lnTo>
                    <a:pt x="671" y="67624"/>
                  </a:lnTo>
                  <a:lnTo>
                    <a:pt x="361" y="65276"/>
                  </a:lnTo>
                  <a:cubicBezTo>
                    <a:pt x="-641" y="57706"/>
                    <a:pt x="514" y="50042"/>
                    <a:pt x="2949" y="42950"/>
                  </a:cubicBezTo>
                  <a:cubicBezTo>
                    <a:pt x="5780" y="34698"/>
                    <a:pt x="10368" y="27167"/>
                    <a:pt x="15292" y="21461"/>
                  </a:cubicBezTo>
                  <a:lnTo>
                    <a:pt x="15292" y="21461"/>
                  </a:lnTo>
                  <a:cubicBezTo>
                    <a:pt x="20385" y="15493"/>
                    <a:pt x="27218" y="10301"/>
                    <a:pt x="34533" y="6538"/>
                  </a:cubicBezTo>
                  <a:cubicBezTo>
                    <a:pt x="41876" y="2763"/>
                    <a:pt x="49760" y="403"/>
                    <a:pt x="56936" y="111"/>
                  </a:cubicBezTo>
                  <a:lnTo>
                    <a:pt x="59649" y="0"/>
                  </a:lnTo>
                  <a:lnTo>
                    <a:pt x="59946" y="2710"/>
                  </a:lnTo>
                  <a:cubicBezTo>
                    <a:pt x="60815" y="10636"/>
                    <a:pt x="59758" y="18553"/>
                    <a:pt x="57345" y="25959"/>
                  </a:cubicBezTo>
                  <a:close/>
                </a:path>
              </a:pathLst>
            </a:custGeom>
            <a:solidFill>
              <a:schemeClr val="tx1"/>
            </a:solidFill>
            <a:ln w="181" cap="flat">
              <a:noFill/>
              <a:prstDash val="solid"/>
              <a:miter/>
            </a:ln>
          </p:spPr>
          <p:txBody>
            <a:bodyPr rtlCol="0" anchor="ctr"/>
            <a:lstStyle/>
            <a:p>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8" name="手繪多邊形: 圖案 17">
              <a:extLst>
                <a:ext uri="{FF2B5EF4-FFF2-40B4-BE49-F238E27FC236}">
                  <a16:creationId xmlns:a16="http://schemas.microsoft.com/office/drawing/2014/main" id="{13208616-F223-4922-95FE-E1C2F84D6EBC}"/>
                </a:ext>
              </a:extLst>
            </p:cNvPr>
            <p:cNvSpPr/>
            <p:nvPr/>
          </p:nvSpPr>
          <p:spPr>
            <a:xfrm>
              <a:off x="5024407" y="1829415"/>
              <a:ext cx="225175" cy="209613"/>
            </a:xfrm>
            <a:custGeom>
              <a:avLst/>
              <a:gdLst>
                <a:gd name="connsiteX0" fmla="*/ 215854 w 225175"/>
                <a:gd name="connsiteY0" fmla="*/ 32323 h 209613"/>
                <a:gd name="connsiteX1" fmla="*/ 188429 w 225175"/>
                <a:gd name="connsiteY1" fmla="*/ 80834 h 209613"/>
                <a:gd name="connsiteX2" fmla="*/ 222573 w 225175"/>
                <a:gd name="connsiteY2" fmla="*/ 132454 h 209613"/>
                <a:gd name="connsiteX3" fmla="*/ 222585 w 225175"/>
                <a:gd name="connsiteY3" fmla="*/ 132454 h 209613"/>
                <a:gd name="connsiteX4" fmla="*/ 222662 w 225175"/>
                <a:gd name="connsiteY4" fmla="*/ 132485 h 209613"/>
                <a:gd name="connsiteX5" fmla="*/ 225176 w 225175"/>
                <a:gd name="connsiteY5" fmla="*/ 133526 h 209613"/>
                <a:gd name="connsiteX6" fmla="*/ 224315 w 225175"/>
                <a:gd name="connsiteY6" fmla="*/ 136100 h 209613"/>
                <a:gd name="connsiteX7" fmla="*/ 224247 w 225175"/>
                <a:gd name="connsiteY7" fmla="*/ 136328 h 209613"/>
                <a:gd name="connsiteX8" fmla="*/ 205365 w 225175"/>
                <a:gd name="connsiteY8" fmla="*/ 175005 h 209613"/>
                <a:gd name="connsiteX9" fmla="*/ 187057 w 225175"/>
                <a:gd name="connsiteY9" fmla="*/ 197984 h 209613"/>
                <a:gd name="connsiteX10" fmla="*/ 161914 w 225175"/>
                <a:gd name="connsiteY10" fmla="*/ 209256 h 209613"/>
                <a:gd name="connsiteX11" fmla="*/ 139936 w 225175"/>
                <a:gd name="connsiteY11" fmla="*/ 203995 h 209613"/>
                <a:gd name="connsiteX12" fmla="*/ 117539 w 225175"/>
                <a:gd name="connsiteY12" fmla="*/ 198605 h 209613"/>
                <a:gd name="connsiteX13" fmla="*/ 93997 w 225175"/>
                <a:gd name="connsiteY13" fmla="*/ 204187 h 209613"/>
                <a:gd name="connsiteX14" fmla="*/ 73662 w 225175"/>
                <a:gd name="connsiteY14" fmla="*/ 209594 h 209613"/>
                <a:gd name="connsiteX15" fmla="*/ 73650 w 225175"/>
                <a:gd name="connsiteY15" fmla="*/ 209594 h 209613"/>
                <a:gd name="connsiteX16" fmla="*/ 47969 w 225175"/>
                <a:gd name="connsiteY16" fmla="*/ 198181 h 209613"/>
                <a:gd name="connsiteX17" fmla="*/ 28771 w 225175"/>
                <a:gd name="connsiteY17" fmla="*/ 174361 h 209613"/>
                <a:gd name="connsiteX18" fmla="*/ 1108 w 225175"/>
                <a:gd name="connsiteY18" fmla="*/ 100866 h 209613"/>
                <a:gd name="connsiteX19" fmla="*/ 11629 w 225175"/>
                <a:gd name="connsiteY19" fmla="*/ 35969 h 209613"/>
                <a:gd name="connsiteX20" fmla="*/ 36365 w 225175"/>
                <a:gd name="connsiteY20" fmla="*/ 10513 h 209613"/>
                <a:gd name="connsiteX21" fmla="*/ 69648 w 225175"/>
                <a:gd name="connsiteY21" fmla="*/ 844 h 209613"/>
                <a:gd name="connsiteX22" fmla="*/ 69648 w 225175"/>
                <a:gd name="connsiteY22" fmla="*/ 844 h 209613"/>
                <a:gd name="connsiteX23" fmla="*/ 98449 w 225175"/>
                <a:gd name="connsiteY23" fmla="*/ 7956 h 209613"/>
                <a:gd name="connsiteX24" fmla="*/ 113996 w 225175"/>
                <a:gd name="connsiteY24" fmla="*/ 12515 h 209613"/>
                <a:gd name="connsiteX25" fmla="*/ 129026 w 225175"/>
                <a:gd name="connsiteY25" fmla="*/ 8002 h 209613"/>
                <a:gd name="connsiteX26" fmla="*/ 165619 w 225175"/>
                <a:gd name="connsiteY26" fmla="*/ 221 h 209613"/>
                <a:gd name="connsiteX27" fmla="*/ 195080 w 225175"/>
                <a:gd name="connsiteY27" fmla="*/ 8343 h 209613"/>
                <a:gd name="connsiteX28" fmla="*/ 216916 w 225175"/>
                <a:gd name="connsiteY28" fmla="*/ 28092 h 209613"/>
                <a:gd name="connsiteX29" fmla="*/ 218601 w 225175"/>
                <a:gd name="connsiteY29" fmla="*/ 30559 h 209613"/>
                <a:gd name="connsiteX30" fmla="*/ 216084 w 225175"/>
                <a:gd name="connsiteY30" fmla="*/ 32185 h 209613"/>
                <a:gd name="connsiteX31" fmla="*/ 215854 w 225175"/>
                <a:gd name="connsiteY31" fmla="*/ 32323 h 20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5175" h="209613">
                  <a:moveTo>
                    <a:pt x="215854" y="32323"/>
                  </a:moveTo>
                  <a:cubicBezTo>
                    <a:pt x="213253" y="33932"/>
                    <a:pt x="188119" y="49485"/>
                    <a:pt x="188429" y="80834"/>
                  </a:cubicBezTo>
                  <a:cubicBezTo>
                    <a:pt x="188759" y="118630"/>
                    <a:pt x="220805" y="131731"/>
                    <a:pt x="222573" y="132454"/>
                  </a:cubicBezTo>
                  <a:lnTo>
                    <a:pt x="222585" y="132454"/>
                  </a:lnTo>
                  <a:lnTo>
                    <a:pt x="222662" y="132485"/>
                  </a:lnTo>
                  <a:lnTo>
                    <a:pt x="225176" y="133526"/>
                  </a:lnTo>
                  <a:lnTo>
                    <a:pt x="224315" y="136100"/>
                  </a:lnTo>
                  <a:cubicBezTo>
                    <a:pt x="224264" y="136252"/>
                    <a:pt x="224322" y="136089"/>
                    <a:pt x="224247" y="136328"/>
                  </a:cubicBezTo>
                  <a:cubicBezTo>
                    <a:pt x="223430" y="138950"/>
                    <a:pt x="217886" y="156706"/>
                    <a:pt x="205365" y="175005"/>
                  </a:cubicBezTo>
                  <a:cubicBezTo>
                    <a:pt x="199683" y="183305"/>
                    <a:pt x="193893" y="191592"/>
                    <a:pt x="187057" y="197984"/>
                  </a:cubicBezTo>
                  <a:cubicBezTo>
                    <a:pt x="179981" y="204603"/>
                    <a:pt x="171898" y="209070"/>
                    <a:pt x="161914" y="209256"/>
                  </a:cubicBezTo>
                  <a:cubicBezTo>
                    <a:pt x="152503" y="209433"/>
                    <a:pt x="146341" y="206766"/>
                    <a:pt x="139936" y="203995"/>
                  </a:cubicBezTo>
                  <a:cubicBezTo>
                    <a:pt x="133831" y="201354"/>
                    <a:pt x="127479" y="198605"/>
                    <a:pt x="117539" y="198605"/>
                  </a:cubicBezTo>
                  <a:cubicBezTo>
                    <a:pt x="107099" y="198605"/>
                    <a:pt x="100425" y="201449"/>
                    <a:pt x="93997" y="204187"/>
                  </a:cubicBezTo>
                  <a:cubicBezTo>
                    <a:pt x="87945" y="206764"/>
                    <a:pt x="82093" y="209258"/>
                    <a:pt x="73662" y="209594"/>
                  </a:cubicBezTo>
                  <a:lnTo>
                    <a:pt x="73650" y="209594"/>
                  </a:lnTo>
                  <a:cubicBezTo>
                    <a:pt x="63914" y="209957"/>
                    <a:pt x="55472" y="205210"/>
                    <a:pt x="47969" y="198181"/>
                  </a:cubicBezTo>
                  <a:cubicBezTo>
                    <a:pt x="40791" y="191456"/>
                    <a:pt x="34502" y="182650"/>
                    <a:pt x="28771" y="174361"/>
                  </a:cubicBezTo>
                  <a:cubicBezTo>
                    <a:pt x="15835" y="155681"/>
                    <a:pt x="4584" y="128502"/>
                    <a:pt x="1108" y="100866"/>
                  </a:cubicBezTo>
                  <a:cubicBezTo>
                    <a:pt x="-1751" y="78133"/>
                    <a:pt x="639" y="55040"/>
                    <a:pt x="11629" y="35969"/>
                  </a:cubicBezTo>
                  <a:cubicBezTo>
                    <a:pt x="17764" y="25298"/>
                    <a:pt x="26339" y="16590"/>
                    <a:pt x="36365" y="10513"/>
                  </a:cubicBezTo>
                  <a:cubicBezTo>
                    <a:pt x="46345" y="4465"/>
                    <a:pt x="57763" y="1022"/>
                    <a:pt x="69648" y="844"/>
                  </a:cubicBezTo>
                  <a:lnTo>
                    <a:pt x="69648" y="844"/>
                  </a:lnTo>
                  <a:cubicBezTo>
                    <a:pt x="80053" y="655"/>
                    <a:pt x="89864" y="4549"/>
                    <a:pt x="98449" y="7956"/>
                  </a:cubicBezTo>
                  <a:cubicBezTo>
                    <a:pt x="104524" y="10367"/>
                    <a:pt x="109937" y="12515"/>
                    <a:pt x="113996" y="12515"/>
                  </a:cubicBezTo>
                  <a:cubicBezTo>
                    <a:pt x="117581" y="12515"/>
                    <a:pt x="122865" y="10431"/>
                    <a:pt x="129026" y="8002"/>
                  </a:cubicBezTo>
                  <a:cubicBezTo>
                    <a:pt x="139431" y="3900"/>
                    <a:pt x="152160" y="-1118"/>
                    <a:pt x="165619" y="221"/>
                  </a:cubicBezTo>
                  <a:cubicBezTo>
                    <a:pt x="171272" y="467"/>
                    <a:pt x="183046" y="1821"/>
                    <a:pt x="195080" y="8343"/>
                  </a:cubicBezTo>
                  <a:cubicBezTo>
                    <a:pt x="202747" y="12498"/>
                    <a:pt x="210524" y="18736"/>
                    <a:pt x="216916" y="28092"/>
                  </a:cubicBezTo>
                  <a:lnTo>
                    <a:pt x="218601" y="30559"/>
                  </a:lnTo>
                  <a:lnTo>
                    <a:pt x="216084" y="32185"/>
                  </a:lnTo>
                  <a:cubicBezTo>
                    <a:pt x="215949" y="32272"/>
                    <a:pt x="216080" y="32183"/>
                    <a:pt x="215854" y="32323"/>
                  </a:cubicBezTo>
                  <a:close/>
                </a:path>
              </a:pathLst>
            </a:custGeom>
            <a:solidFill>
              <a:schemeClr val="tx1"/>
            </a:solidFill>
            <a:ln w="181" cap="flat">
              <a:noFill/>
              <a:prstDash val="solid"/>
              <a:miter/>
            </a:ln>
          </p:spPr>
          <p:txBody>
            <a:bodyPr rtlCol="0" anchor="ctr"/>
            <a:lstStyle/>
            <a:p>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19" name="手繪多邊形: 圖案 18">
            <a:extLst>
              <a:ext uri="{FF2B5EF4-FFF2-40B4-BE49-F238E27FC236}">
                <a16:creationId xmlns:a16="http://schemas.microsoft.com/office/drawing/2014/main" id="{99897030-A1D6-44B3-A33C-8E3C55EDF603}"/>
              </a:ext>
            </a:extLst>
          </p:cNvPr>
          <p:cNvSpPr/>
          <p:nvPr/>
        </p:nvSpPr>
        <p:spPr>
          <a:xfrm>
            <a:off x="4949840" y="1715060"/>
            <a:ext cx="373596" cy="373596"/>
          </a:xfrm>
          <a:custGeom>
            <a:avLst/>
            <a:gdLst>
              <a:gd name="connsiteX0" fmla="*/ 0 w 373596"/>
              <a:gd name="connsiteY0" fmla="*/ 0 h 373596"/>
              <a:gd name="connsiteX1" fmla="*/ 373596 w 373596"/>
              <a:gd name="connsiteY1" fmla="*/ 0 h 373596"/>
              <a:gd name="connsiteX2" fmla="*/ 373596 w 373596"/>
              <a:gd name="connsiteY2" fmla="*/ 373596 h 373596"/>
              <a:gd name="connsiteX3" fmla="*/ 0 w 373596"/>
              <a:gd name="connsiteY3" fmla="*/ 373596 h 373596"/>
            </a:gdLst>
            <a:ahLst/>
            <a:cxnLst>
              <a:cxn ang="0">
                <a:pos x="connsiteX0" y="connsiteY0"/>
              </a:cxn>
              <a:cxn ang="0">
                <a:pos x="connsiteX1" y="connsiteY1"/>
              </a:cxn>
              <a:cxn ang="0">
                <a:pos x="connsiteX2" y="connsiteY2"/>
              </a:cxn>
              <a:cxn ang="0">
                <a:pos x="connsiteX3" y="connsiteY3"/>
              </a:cxn>
            </a:cxnLst>
            <a:rect l="l" t="t" r="r" b="b"/>
            <a:pathLst>
              <a:path w="373596" h="373596">
                <a:moveTo>
                  <a:pt x="0" y="0"/>
                </a:moveTo>
                <a:lnTo>
                  <a:pt x="373596" y="0"/>
                </a:lnTo>
                <a:lnTo>
                  <a:pt x="373596" y="373596"/>
                </a:lnTo>
                <a:lnTo>
                  <a:pt x="0" y="373596"/>
                </a:lnTo>
                <a:close/>
              </a:path>
            </a:pathLst>
          </a:custGeom>
          <a:noFill/>
          <a:ln w="181" cap="flat">
            <a:noFill/>
            <a:prstDash val="solid"/>
            <a:miter/>
          </a:ln>
        </p:spPr>
        <p:txBody>
          <a:bodyPr rtlCol="0" anchor="ctr"/>
          <a:lstStyle/>
          <a:p>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9" name="圖形 8">
            <a:extLst>
              <a:ext uri="{FF2B5EF4-FFF2-40B4-BE49-F238E27FC236}">
                <a16:creationId xmlns:a16="http://schemas.microsoft.com/office/drawing/2014/main" id="{0ADCB106-CD62-434C-9149-FD206AD53A9C}"/>
              </a:ext>
            </a:extLst>
          </p:cNvPr>
          <p:cNvPicPr>
            <a:picLocks noChangeAspect="1"/>
          </p:cNvPicPr>
          <p:nvPr/>
        </p:nvPicPr>
        <p:blipFill>
          <a:blip r:embed="rId12" cstate="hq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210892" y="2207070"/>
            <a:ext cx="631341" cy="639316"/>
          </a:xfrm>
          <a:prstGeom prst="rect">
            <a:avLst/>
          </a:prstGeom>
        </p:spPr>
      </p:pic>
      <p:pic>
        <p:nvPicPr>
          <p:cNvPr id="11" name="圖形 10">
            <a:extLst>
              <a:ext uri="{FF2B5EF4-FFF2-40B4-BE49-F238E27FC236}">
                <a16:creationId xmlns:a16="http://schemas.microsoft.com/office/drawing/2014/main" id="{3C8ADCBD-14FA-47ED-AFEA-7414DAC2375E}"/>
              </a:ext>
            </a:extLst>
          </p:cNvPr>
          <p:cNvPicPr>
            <a:picLocks noChangeAspect="1"/>
          </p:cNvPicPr>
          <p:nvPr/>
        </p:nvPicPr>
        <p:blipFill>
          <a:blip r:embed="rId14" cstate="hq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317249" y="3080047"/>
            <a:ext cx="418626" cy="768399"/>
          </a:xfrm>
          <a:prstGeom prst="rect">
            <a:avLst/>
          </a:prstGeom>
        </p:spPr>
      </p:pic>
      <p:pic>
        <p:nvPicPr>
          <p:cNvPr id="13" name="圖形 12" hidden="1">
            <a:extLst>
              <a:ext uri="{FF2B5EF4-FFF2-40B4-BE49-F238E27FC236}">
                <a16:creationId xmlns:a16="http://schemas.microsoft.com/office/drawing/2014/main" id="{08C15C74-E871-46C4-965B-A3BEEF93A83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70026" y="4167142"/>
            <a:ext cx="527415" cy="666208"/>
          </a:xfrm>
          <a:prstGeom prst="rect">
            <a:avLst/>
          </a:prstGeom>
        </p:spPr>
      </p:pic>
      <p:pic>
        <p:nvPicPr>
          <p:cNvPr id="21" name="圖形 20">
            <a:extLst>
              <a:ext uri="{FF2B5EF4-FFF2-40B4-BE49-F238E27FC236}">
                <a16:creationId xmlns:a16="http://schemas.microsoft.com/office/drawing/2014/main" id="{274D47D8-6672-4D8E-87FD-D306FB4BC90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57812" y="4125751"/>
            <a:ext cx="684421" cy="748990"/>
          </a:xfrm>
          <a:prstGeom prst="rect">
            <a:avLst/>
          </a:prstGeom>
        </p:spPr>
      </p:pic>
      <p:sp>
        <p:nvSpPr>
          <p:cNvPr id="24" name="TextBox 2">
            <a:extLst>
              <a:ext uri="{FF2B5EF4-FFF2-40B4-BE49-F238E27FC236}">
                <a16:creationId xmlns:a16="http://schemas.microsoft.com/office/drawing/2014/main" id="{AB3BF932-CABD-487B-8F7B-EE6D0521BFCB}"/>
              </a:ext>
            </a:extLst>
          </p:cNvPr>
          <p:cNvSpPr txBox="1"/>
          <p:nvPr/>
        </p:nvSpPr>
        <p:spPr>
          <a:xfrm>
            <a:off x="1909057" y="1150429"/>
            <a:ext cx="2843030" cy="815608"/>
          </a:xfrm>
          <a:prstGeom prst="rect">
            <a:avLst/>
          </a:prstGeom>
          <a:noFill/>
        </p:spPr>
        <p:txBody>
          <a:bodyPr wrap="square" rtlCol="0">
            <a:spAutoFit/>
          </a:bodyPr>
          <a:lstStyle/>
          <a:p>
            <a:pPr>
              <a:spcBef>
                <a:spcPts val="600"/>
              </a:spcBef>
            </a:pPr>
            <a:r>
              <a:rPr lang="en-US" altLang="zh-TW" sz="1800" b="1" dirty="0">
                <a:solidFill>
                  <a:srgbClr val="7EFFFF"/>
                </a:solidFill>
                <a:latin typeface="Arial" panose="020B0604020202020204" pitchFamily="34" charset="0"/>
                <a:ea typeface="微軟正黑體" panose="020B0604030504040204" pitchFamily="34" charset="-120"/>
                <a:sym typeface="Arial" panose="020B0604020202020204" pitchFamily="34" charset="0"/>
              </a:rPr>
              <a:t>All-in-one App</a:t>
            </a:r>
          </a:p>
          <a:p>
            <a:pPr>
              <a:spcBef>
                <a:spcPts val="600"/>
              </a:spcBef>
            </a:pPr>
            <a:r>
              <a:rPr lang="en-US" altLang="zh-TW"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Local NAS files, Cloud services mount, Remote NAS files, External devices</a:t>
            </a:r>
            <a:endParaRPr lang="zh-TW" altLang="en-US" sz="12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 name="TextBox 24">
            <a:extLst>
              <a:ext uri="{FF2B5EF4-FFF2-40B4-BE49-F238E27FC236}">
                <a16:creationId xmlns:a16="http://schemas.microsoft.com/office/drawing/2014/main" id="{A5C512CE-B57A-46BE-B7EF-E4A96BDAABF1}"/>
              </a:ext>
            </a:extLst>
          </p:cNvPr>
          <p:cNvSpPr txBox="1"/>
          <p:nvPr/>
        </p:nvSpPr>
        <p:spPr>
          <a:xfrm>
            <a:off x="1908553" y="2087195"/>
            <a:ext cx="2409569" cy="630942"/>
          </a:xfrm>
          <a:prstGeom prst="rect">
            <a:avLst/>
          </a:prstGeom>
          <a:noFill/>
        </p:spPr>
        <p:txBody>
          <a:bodyPr wrap="square" rtlCol="0">
            <a:spAutoFit/>
          </a:bodyPr>
          <a:lstStyle/>
          <a:p>
            <a:pPr>
              <a:spcBef>
                <a:spcPts val="600"/>
              </a:spcBef>
            </a:pPr>
            <a:r>
              <a:rPr lang="en-US" altLang="zh-TW" sz="1800" b="1" dirty="0">
                <a:solidFill>
                  <a:srgbClr val="7EFFFF"/>
                </a:solidFill>
                <a:latin typeface="Arial" panose="020B0604020202020204" pitchFamily="34" charset="0"/>
                <a:ea typeface="微軟正黑體" panose="020B0604030504040204" pitchFamily="34" charset="-120"/>
                <a:sym typeface="Arial" panose="020B0604020202020204" pitchFamily="34" charset="0"/>
              </a:rPr>
              <a:t>Share files</a:t>
            </a:r>
          </a:p>
          <a:p>
            <a:pPr>
              <a:spcBef>
                <a:spcPts val="600"/>
              </a:spcBef>
            </a:pPr>
            <a:r>
              <a:rPr lang="en-US" altLang="zh-TW"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Easily share files to others.</a:t>
            </a:r>
            <a:endParaRPr lang="zh-TW" altLang="en-US" sz="12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 name="TextBox 27">
            <a:extLst>
              <a:ext uri="{FF2B5EF4-FFF2-40B4-BE49-F238E27FC236}">
                <a16:creationId xmlns:a16="http://schemas.microsoft.com/office/drawing/2014/main" id="{3D0D581C-D355-4605-AE1D-3CDA27A090D6}"/>
              </a:ext>
            </a:extLst>
          </p:cNvPr>
          <p:cNvSpPr txBox="1"/>
          <p:nvPr/>
        </p:nvSpPr>
        <p:spPr>
          <a:xfrm>
            <a:off x="1885295" y="3080048"/>
            <a:ext cx="2638821" cy="815608"/>
          </a:xfrm>
          <a:prstGeom prst="rect">
            <a:avLst/>
          </a:prstGeom>
          <a:noFill/>
        </p:spPr>
        <p:txBody>
          <a:bodyPr wrap="square" rtlCol="0">
            <a:spAutoFit/>
          </a:bodyPr>
          <a:lstStyle/>
          <a:p>
            <a:pPr>
              <a:spcBef>
                <a:spcPts val="600"/>
              </a:spcBef>
            </a:pPr>
            <a:r>
              <a:rPr lang="en-US" altLang="zh-TW" sz="1800" b="1" dirty="0">
                <a:solidFill>
                  <a:srgbClr val="7EFFFF"/>
                </a:solidFill>
                <a:latin typeface="Arial" panose="020B0604020202020204" pitchFamily="34" charset="0"/>
                <a:ea typeface="微軟正黑體" panose="020B0604030504040204" pitchFamily="34" charset="-120"/>
                <a:sym typeface="Arial" panose="020B0604020202020204" pitchFamily="34" charset="0"/>
              </a:rPr>
              <a:t>Auto upload</a:t>
            </a:r>
          </a:p>
          <a:p>
            <a:pPr>
              <a:spcBef>
                <a:spcPts val="600"/>
              </a:spcBef>
            </a:pPr>
            <a:r>
              <a:rPr lang="en-US" altLang="zh-TW"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Real-time auto upload flies in mobile device in the background.</a:t>
            </a:r>
            <a:endParaRPr lang="zh-TW" altLang="en-US" sz="12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2" name="TextBox 26">
            <a:extLst>
              <a:ext uri="{FF2B5EF4-FFF2-40B4-BE49-F238E27FC236}">
                <a16:creationId xmlns:a16="http://schemas.microsoft.com/office/drawing/2014/main" id="{41F0F3D7-21CD-431B-A08A-0C288018A468}"/>
              </a:ext>
            </a:extLst>
          </p:cNvPr>
          <p:cNvSpPr txBox="1"/>
          <p:nvPr/>
        </p:nvSpPr>
        <p:spPr>
          <a:xfrm>
            <a:off x="1885295" y="4092442"/>
            <a:ext cx="2638821" cy="815608"/>
          </a:xfrm>
          <a:prstGeom prst="rect">
            <a:avLst/>
          </a:prstGeom>
          <a:noFill/>
        </p:spPr>
        <p:txBody>
          <a:bodyPr wrap="square" rtlCol="0">
            <a:spAutoFit/>
          </a:bodyPr>
          <a:lstStyle/>
          <a:p>
            <a:pPr>
              <a:spcBef>
                <a:spcPts val="600"/>
              </a:spcBef>
            </a:pPr>
            <a:r>
              <a:rPr lang="en-US" altLang="zh-TW" sz="1800" b="1" dirty="0">
                <a:solidFill>
                  <a:srgbClr val="7EFFFF"/>
                </a:solidFill>
                <a:latin typeface="Arial" panose="020B0604020202020204" pitchFamily="34" charset="0"/>
                <a:ea typeface="微軟正黑體" panose="020B0604030504040204" pitchFamily="34" charset="-120"/>
                <a:sym typeface="Arial" panose="020B0604020202020204" pitchFamily="34" charset="0"/>
              </a:rPr>
              <a:t>Advanced Security</a:t>
            </a:r>
          </a:p>
          <a:p>
            <a:pPr>
              <a:spcBef>
                <a:spcPts val="600"/>
              </a:spcBef>
            </a:pPr>
            <a:r>
              <a:rPr lang="en-US" altLang="zh-TW"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Support 2-step authentication and passcode.</a:t>
            </a:r>
            <a:endParaRPr lang="zh-TW" altLang="en-US" sz="12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2870641862"/>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矩形 66">
            <a:extLst>
              <a:ext uri="{FF2B5EF4-FFF2-40B4-BE49-F238E27FC236}">
                <a16:creationId xmlns:a16="http://schemas.microsoft.com/office/drawing/2014/main" id="{A5D0038D-0039-444C-99DF-EB1D42680559}"/>
              </a:ext>
            </a:extLst>
          </p:cNvPr>
          <p:cNvSpPr/>
          <p:nvPr/>
        </p:nvSpPr>
        <p:spPr>
          <a:xfrm>
            <a:off x="-152400" y="3496733"/>
            <a:ext cx="9364133"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Title 1">
            <a:extLst>
              <a:ext uri="{FF2B5EF4-FFF2-40B4-BE49-F238E27FC236}">
                <a16:creationId xmlns:a16="http://schemas.microsoft.com/office/drawing/2014/main" id="{953B7970-5781-8641-ABA3-D579BE269115}"/>
              </a:ext>
            </a:extLst>
          </p:cNvPr>
          <p:cNvSpPr>
            <a:spLocks noGrp="1"/>
          </p:cNvSpPr>
          <p:nvPr>
            <p:ph type="title"/>
          </p:nvPr>
        </p:nvSpPr>
        <p:spPr>
          <a:xfrm>
            <a:off x="489446" y="256094"/>
            <a:ext cx="8195400" cy="808656"/>
          </a:xfrm>
        </p:spPr>
        <p:txBody>
          <a:bodyPr/>
          <a:lstStyle/>
          <a:p>
            <a:r>
              <a:rPr lang="en-US" altLang="zh-TW" sz="3200" dirty="0" err="1">
                <a:latin typeface="Arial" panose="020B0604020202020204" pitchFamily="34" charset="0"/>
              </a:rPr>
              <a:t>Qsirch</a:t>
            </a:r>
            <a:r>
              <a:rPr lang="en-US" altLang="zh-TW" sz="3200" dirty="0">
                <a:latin typeface="Arial" panose="020B0604020202020204" pitchFamily="34" charset="0"/>
              </a:rPr>
              <a:t> full-text search tool for browsers​​</a:t>
            </a:r>
            <a:br>
              <a:rPr lang="en-US" altLang="zh-TW" sz="2400" dirty="0">
                <a:solidFill>
                  <a:schemeClr val="bg1"/>
                </a:solidFill>
                <a:latin typeface="Arial" panose="020B0604020202020204" pitchFamily="34" charset="0"/>
                <a:ea typeface="微軟正黑體" panose="020B0604030504040204" pitchFamily="34" charset="-120"/>
                <a:sym typeface="Arial" panose="020B0604020202020204" pitchFamily="34" charset="0"/>
              </a:rPr>
            </a:br>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Just like Google™ supports real-time search of NAS files on various devices</a:t>
            </a:r>
            <a:endParaRPr lang="en-TW" sz="24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 name="Rectangle 2">
            <a:extLst>
              <a:ext uri="{FF2B5EF4-FFF2-40B4-BE49-F238E27FC236}">
                <a16:creationId xmlns:a16="http://schemas.microsoft.com/office/drawing/2014/main" id="{D0D757A6-CA80-9F44-9219-78065F777DDE}"/>
              </a:ext>
            </a:extLst>
          </p:cNvPr>
          <p:cNvSpPr/>
          <p:nvPr/>
        </p:nvSpPr>
        <p:spPr>
          <a:xfrm>
            <a:off x="1719239" y="1230522"/>
            <a:ext cx="3035834" cy="1323439"/>
          </a:xfrm>
          <a:prstGeom prst="rect">
            <a:avLst/>
          </a:prstGeom>
        </p:spPr>
        <p:txBody>
          <a:bodyPr wrap="square">
            <a:spAutoFit/>
          </a:bodyPr>
          <a:lstStyle/>
          <a:p>
            <a:r>
              <a:rPr lang="en-US" altLang="zh-TW" sz="16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Qsirch</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 is a full-text search engine dedicated to QNAP NAS, allowing you to find the files you need by file name, content, and metadata.</a:t>
            </a:r>
            <a:endParaRPr lang="en-TW" sz="16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7" name="圖片 7">
            <a:extLst>
              <a:ext uri="{FF2B5EF4-FFF2-40B4-BE49-F238E27FC236}">
                <a16:creationId xmlns:a16="http://schemas.microsoft.com/office/drawing/2014/main" id="{93C48B92-38C7-7145-B175-5B64175596B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3174" y="1463528"/>
            <a:ext cx="886994" cy="886994"/>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52" name="圖片 51" descr="一張含有 螢幕擷取畫面 的圖片&#10;&#10;&#10;&#10;自動產生的描述">
            <a:extLst>
              <a:ext uri="{FF2B5EF4-FFF2-40B4-BE49-F238E27FC236}">
                <a16:creationId xmlns:a16="http://schemas.microsoft.com/office/drawing/2014/main" id="{38B47989-56CC-3A47-B28D-708419A5994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917722" y="1412761"/>
            <a:ext cx="3393117" cy="2242225"/>
          </a:xfrm>
          <a:prstGeom prst="rect">
            <a:avLst/>
          </a:prstGeom>
          <a:ln>
            <a:noFill/>
          </a:ln>
          <a:effectLst>
            <a:outerShdw blurRad="50800" dist="38100" dir="2700000" algn="tl" rotWithShape="0">
              <a:prstClr val="black">
                <a:alpha val="40000"/>
              </a:prstClr>
            </a:outerShdw>
          </a:effectLst>
        </p:spPr>
      </p:pic>
      <p:sp>
        <p:nvSpPr>
          <p:cNvPr id="53" name="TextBox 2">
            <a:extLst>
              <a:ext uri="{FF2B5EF4-FFF2-40B4-BE49-F238E27FC236}">
                <a16:creationId xmlns:a16="http://schemas.microsoft.com/office/drawing/2014/main" id="{DB0DFB69-3FB1-7840-87A4-54363DEC5001}"/>
              </a:ext>
            </a:extLst>
          </p:cNvPr>
          <p:cNvSpPr txBox="1"/>
          <p:nvPr/>
        </p:nvSpPr>
        <p:spPr>
          <a:xfrm>
            <a:off x="223292" y="3805976"/>
            <a:ext cx="3450953" cy="871713"/>
          </a:xfrm>
          <a:prstGeom prst="rect">
            <a:avLst/>
          </a:prstGeom>
          <a:noFill/>
        </p:spPr>
        <p:txBody>
          <a:bodyPr wrap="square" rtlCol="0">
            <a:spAutoFit/>
          </a:bodyPr>
          <a:lstStyle/>
          <a:p>
            <a:pPr marL="179388" indent="-179388">
              <a:lnSpc>
                <a:spcPct val="130000"/>
              </a:lnSpc>
              <a:buClr>
                <a:schemeClr val="bg1"/>
              </a:buClr>
              <a:buFont typeface="Arial" panose="020B0604020202020204" pitchFamily="34" charset="0"/>
              <a:buChar char="•"/>
            </a:pPr>
            <a:r>
              <a:rPr lang="en-US" altLang="zh-C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Specify a path, enter keywords for advanced search</a:t>
            </a:r>
          </a:p>
          <a:p>
            <a:pPr marL="179388" indent="-179388">
              <a:lnSpc>
                <a:spcPct val="130000"/>
              </a:lnSpc>
              <a:buClr>
                <a:schemeClr val="bg1"/>
              </a:buClr>
              <a:buFont typeface="Arial" panose="020B0604020202020204" pitchFamily="34" charset="0"/>
              <a:buChar char="•"/>
            </a:pPr>
            <a:r>
              <a:rPr lang="en-US" altLang="zh-C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With powerful filters, you can search without keywords</a:t>
            </a:r>
          </a:p>
          <a:p>
            <a:pPr marL="179388" indent="-179388">
              <a:lnSpc>
                <a:spcPct val="130000"/>
              </a:lnSpc>
              <a:buClr>
                <a:schemeClr val="bg1"/>
              </a:buClr>
              <a:buFont typeface="Arial" panose="020B0604020202020204" pitchFamily="34" charset="0"/>
              <a:buChar char="•"/>
            </a:pPr>
            <a:r>
              <a:rPr lang="en-US" altLang="zh-C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Search, preview, and share in one go</a:t>
            </a:r>
          </a:p>
          <a:p>
            <a:pPr marL="179388" indent="-179388">
              <a:lnSpc>
                <a:spcPct val="130000"/>
              </a:lnSpc>
              <a:buClr>
                <a:schemeClr val="bg1"/>
              </a:buClr>
              <a:buFont typeface="Arial" panose="020B0604020202020204" pitchFamily="34" charset="0"/>
              <a:buChar char="•"/>
            </a:pPr>
            <a:r>
              <a:rPr lang="en-US" altLang="zh-CN" sz="1000" dirty="0">
                <a:solidFill>
                  <a:schemeClr val="bg1"/>
                </a:solidFill>
                <a:latin typeface="Arial" panose="020B0604020202020204" pitchFamily="34" charset="0"/>
                <a:ea typeface="微軟正黑體" panose="020B0604030504040204" pitchFamily="34" charset="-120"/>
                <a:sym typeface="Arial" panose="020B0604020202020204" pitchFamily="34" charset="0"/>
              </a:rPr>
              <a:t>Four search portals can be searched anywhere</a:t>
            </a:r>
            <a:endParaRPr lang="en-US" sz="10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2" name="圖片 21">
            <a:extLst>
              <a:ext uri="{FF2B5EF4-FFF2-40B4-BE49-F238E27FC236}">
                <a16:creationId xmlns:a16="http://schemas.microsoft.com/office/drawing/2014/main" id="{C81672DC-1700-C14B-BF57-D56051BBAD6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34199" y="3771319"/>
            <a:ext cx="1153335" cy="1153335"/>
          </a:xfrm>
          <a:prstGeom prst="rect">
            <a:avLst/>
          </a:prstGeom>
        </p:spPr>
      </p:pic>
      <p:pic>
        <p:nvPicPr>
          <p:cNvPr id="23" name="圖片 22">
            <a:extLst>
              <a:ext uri="{FF2B5EF4-FFF2-40B4-BE49-F238E27FC236}">
                <a16:creationId xmlns:a16="http://schemas.microsoft.com/office/drawing/2014/main" id="{058BE5E7-7A24-A843-9BFA-1DD58BE17D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88224" y="3771319"/>
            <a:ext cx="1153335" cy="1153335"/>
          </a:xfrm>
          <a:prstGeom prst="rect">
            <a:avLst/>
          </a:prstGeom>
        </p:spPr>
      </p:pic>
      <p:pic>
        <p:nvPicPr>
          <p:cNvPr id="24" name="圖片 23">
            <a:extLst>
              <a:ext uri="{FF2B5EF4-FFF2-40B4-BE49-F238E27FC236}">
                <a16:creationId xmlns:a16="http://schemas.microsoft.com/office/drawing/2014/main" id="{3B63830C-AFCF-FF49-A780-FAD238A7E7E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6835" y="3771319"/>
            <a:ext cx="1153335" cy="1153335"/>
          </a:xfrm>
          <a:prstGeom prst="rect">
            <a:avLst/>
          </a:prstGeom>
        </p:spPr>
      </p:pic>
      <p:pic>
        <p:nvPicPr>
          <p:cNvPr id="25" name="圖片 24">
            <a:extLst>
              <a:ext uri="{FF2B5EF4-FFF2-40B4-BE49-F238E27FC236}">
                <a16:creationId xmlns:a16="http://schemas.microsoft.com/office/drawing/2014/main" id="{5320C798-F162-D249-BAF0-4F53855D3D0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1900" y="3771319"/>
            <a:ext cx="1153335" cy="1153335"/>
          </a:xfrm>
          <a:prstGeom prst="rect">
            <a:avLst/>
          </a:prstGeom>
        </p:spPr>
      </p:pic>
      <p:sp>
        <p:nvSpPr>
          <p:cNvPr id="26" name="Shape 450">
            <a:extLst>
              <a:ext uri="{FF2B5EF4-FFF2-40B4-BE49-F238E27FC236}">
                <a16:creationId xmlns:a16="http://schemas.microsoft.com/office/drawing/2014/main" id="{25C64E01-3986-F24B-96CD-9CEE8346110D}"/>
              </a:ext>
            </a:extLst>
          </p:cNvPr>
          <p:cNvSpPr/>
          <p:nvPr/>
        </p:nvSpPr>
        <p:spPr>
          <a:xfrm>
            <a:off x="6281154" y="3822621"/>
            <a:ext cx="266513" cy="267147"/>
          </a:xfrm>
          <a:prstGeom prst="ellipse">
            <a:avLst/>
          </a:prstGeom>
          <a:solidFill>
            <a:srgbClr val="333333"/>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TW" sz="1600" b="1"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Microsoft JhengHei" charset="0"/>
                <a:sym typeface="Arial" panose="020B0604020202020204" pitchFamily="34" charset="0"/>
              </a:rPr>
              <a:t>3</a:t>
            </a:r>
            <a:endParaRPr kumimoji="0" sz="1600" b="1"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grpSp>
        <p:nvGrpSpPr>
          <p:cNvPr id="28" name="群組 42">
            <a:extLst>
              <a:ext uri="{FF2B5EF4-FFF2-40B4-BE49-F238E27FC236}">
                <a16:creationId xmlns:a16="http://schemas.microsoft.com/office/drawing/2014/main" id="{2782BDAD-64DC-0D45-A25A-4F8DF85E807C}"/>
              </a:ext>
            </a:extLst>
          </p:cNvPr>
          <p:cNvGrpSpPr/>
          <p:nvPr/>
        </p:nvGrpSpPr>
        <p:grpSpPr>
          <a:xfrm>
            <a:off x="6563354" y="4352731"/>
            <a:ext cx="657834" cy="483447"/>
            <a:chOff x="8078996" y="4986266"/>
            <a:chExt cx="1777171" cy="1302965"/>
          </a:xfrm>
        </p:grpSpPr>
        <p:sp>
          <p:nvSpPr>
            <p:cNvPr id="29" name="Shape 472">
              <a:extLst>
                <a:ext uri="{FF2B5EF4-FFF2-40B4-BE49-F238E27FC236}">
                  <a16:creationId xmlns:a16="http://schemas.microsoft.com/office/drawing/2014/main" id="{63098671-7A88-9D45-85DE-3325127BE298}"/>
                </a:ext>
              </a:extLst>
            </p:cNvPr>
            <p:cNvSpPr/>
            <p:nvPr/>
          </p:nvSpPr>
          <p:spPr>
            <a:xfrm>
              <a:off x="8078996" y="4986266"/>
              <a:ext cx="1777171" cy="1302965"/>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w="9525" cap="flat" cmpd="sng">
              <a:solidFill>
                <a:srgbClr val="DEE9F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pic>
          <p:nvPicPr>
            <p:cNvPr id="30" name="Shape 464">
              <a:extLst>
                <a:ext uri="{FF2B5EF4-FFF2-40B4-BE49-F238E27FC236}">
                  <a16:creationId xmlns:a16="http://schemas.microsoft.com/office/drawing/2014/main" id="{682207B9-0E30-6B4B-B19B-61560E1ECE4A}"/>
                </a:ext>
              </a:extLst>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8116985" y="5044964"/>
              <a:ext cx="1702100" cy="1008018"/>
            </a:xfrm>
            <a:prstGeom prst="rect">
              <a:avLst/>
            </a:prstGeom>
            <a:noFill/>
            <a:ln>
              <a:noFill/>
            </a:ln>
          </p:spPr>
        </p:pic>
      </p:grpSp>
      <p:pic>
        <p:nvPicPr>
          <p:cNvPr id="31" name="Shape 474">
            <a:extLst>
              <a:ext uri="{FF2B5EF4-FFF2-40B4-BE49-F238E27FC236}">
                <a16:creationId xmlns:a16="http://schemas.microsoft.com/office/drawing/2014/main" id="{9C741AC2-B617-974A-BF0D-5CE4F454B007}"/>
              </a:ext>
            </a:extLst>
          </p:cNvPr>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6767547" y="4147870"/>
            <a:ext cx="359499" cy="364826"/>
          </a:xfrm>
          <a:prstGeom prst="rect">
            <a:avLst/>
          </a:prstGeom>
          <a:noFill/>
          <a:ln>
            <a:noFill/>
          </a:ln>
          <a:effectLst>
            <a:outerShdw blurRad="63500" sx="102000" sy="102000" algn="ctr" rotWithShape="0">
              <a:prstClr val="black">
                <a:alpha val="40000"/>
              </a:prstClr>
            </a:outerShdw>
          </a:effectLst>
        </p:spPr>
      </p:pic>
      <p:sp>
        <p:nvSpPr>
          <p:cNvPr id="32" name="Shape 450">
            <a:extLst>
              <a:ext uri="{FF2B5EF4-FFF2-40B4-BE49-F238E27FC236}">
                <a16:creationId xmlns:a16="http://schemas.microsoft.com/office/drawing/2014/main" id="{F83FD792-EA0F-8948-B17D-CB93A655FDE9}"/>
              </a:ext>
            </a:extLst>
          </p:cNvPr>
          <p:cNvSpPr/>
          <p:nvPr/>
        </p:nvSpPr>
        <p:spPr>
          <a:xfrm>
            <a:off x="3599625" y="3822622"/>
            <a:ext cx="266513" cy="267147"/>
          </a:xfrm>
          <a:prstGeom prst="ellipse">
            <a:avLst/>
          </a:prstGeom>
          <a:solidFill>
            <a:srgbClr val="333333"/>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TW" sz="1600" b="1" i="0" u="none" strike="noStrike" kern="0" cap="none" spc="0" normalizeH="0" baseline="0" noProof="0" dirty="0">
                <a:ln>
                  <a:noFill/>
                </a:ln>
                <a:solidFill>
                  <a:srgbClr val="FFFFFF"/>
                </a:solidFill>
                <a:effectLst/>
                <a:uLnTx/>
                <a:uFillTx/>
                <a:latin typeface="Arial" panose="020B0604020202020204" pitchFamily="34" charset="0"/>
                <a:ea typeface="微軟正黑體" panose="020B0604030504040204" pitchFamily="34" charset="-120"/>
                <a:cs typeface="Microsoft JhengHei" charset="0"/>
                <a:sym typeface="Arial" panose="020B0604020202020204" pitchFamily="34" charset="0"/>
              </a:rPr>
              <a:t>1</a:t>
            </a:r>
            <a:endParaRPr kumimoji="0" sz="1600" b="1" i="0" u="none" strike="noStrike" kern="0" cap="none" spc="0" normalizeH="0" baseline="0" noProof="0" dirty="0">
              <a:ln>
                <a:noFill/>
              </a:ln>
              <a:solidFill>
                <a:srgbClr val="FFFFFF"/>
              </a:solidFill>
              <a:effectLst/>
              <a:uLnTx/>
              <a:uFillTx/>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grpSp>
        <p:nvGrpSpPr>
          <p:cNvPr id="33" name="Shape 462">
            <a:extLst>
              <a:ext uri="{FF2B5EF4-FFF2-40B4-BE49-F238E27FC236}">
                <a16:creationId xmlns:a16="http://schemas.microsoft.com/office/drawing/2014/main" id="{8A05B4CE-DD46-7348-A1D3-F1A46A16B210}"/>
              </a:ext>
            </a:extLst>
          </p:cNvPr>
          <p:cNvGrpSpPr/>
          <p:nvPr/>
        </p:nvGrpSpPr>
        <p:grpSpPr>
          <a:xfrm>
            <a:off x="3824781" y="4168571"/>
            <a:ext cx="762365" cy="514927"/>
            <a:chOff x="492692" y="2324099"/>
            <a:chExt cx="1383594" cy="858295"/>
          </a:xfrm>
        </p:grpSpPr>
        <p:sp>
          <p:nvSpPr>
            <p:cNvPr id="34" name="Shape 463">
              <a:extLst>
                <a:ext uri="{FF2B5EF4-FFF2-40B4-BE49-F238E27FC236}">
                  <a16:creationId xmlns:a16="http://schemas.microsoft.com/office/drawing/2014/main" id="{5DBC6AD0-99FE-0D48-909D-FC59DADC6AC8}"/>
                </a:ext>
              </a:extLst>
            </p:cNvPr>
            <p:cNvSpPr/>
            <p:nvPr/>
          </p:nvSpPr>
          <p:spPr>
            <a:xfrm>
              <a:off x="492692" y="2324099"/>
              <a:ext cx="1383594" cy="858295"/>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9525" cap="flat" cmpd="sng">
              <a:solidFill>
                <a:srgbClr val="DEE9F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pic>
          <p:nvPicPr>
            <p:cNvPr id="35" name="Shape 464">
              <a:extLst>
                <a:ext uri="{FF2B5EF4-FFF2-40B4-BE49-F238E27FC236}">
                  <a16:creationId xmlns:a16="http://schemas.microsoft.com/office/drawing/2014/main" id="{84D44421-0F44-E44E-B95E-0B574F478189}"/>
                </a:ext>
              </a:extLst>
            </p:cNvPr>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528134" y="2370525"/>
              <a:ext cx="1306994" cy="647700"/>
            </a:xfrm>
            <a:prstGeom prst="rect">
              <a:avLst/>
            </a:prstGeom>
            <a:noFill/>
            <a:ln>
              <a:noFill/>
            </a:ln>
          </p:spPr>
        </p:pic>
      </p:grpSp>
      <p:sp>
        <p:nvSpPr>
          <p:cNvPr id="36" name="Shape 475">
            <a:extLst>
              <a:ext uri="{FF2B5EF4-FFF2-40B4-BE49-F238E27FC236}">
                <a16:creationId xmlns:a16="http://schemas.microsoft.com/office/drawing/2014/main" id="{A3794017-8858-4C48-BB5B-E201CAEDC4BE}"/>
              </a:ext>
            </a:extLst>
          </p:cNvPr>
          <p:cNvSpPr txBox="1"/>
          <p:nvPr/>
        </p:nvSpPr>
        <p:spPr>
          <a:xfrm>
            <a:off x="3997676" y="3904599"/>
            <a:ext cx="533670" cy="218191"/>
          </a:xfrm>
          <a:prstGeom prst="rect">
            <a:avLst/>
          </a:prstGeom>
          <a:noFill/>
          <a:ln>
            <a:noFill/>
          </a:ln>
        </p:spPr>
        <p:txBody>
          <a:bodyPr spcFirstLastPara="1" wrap="square" lIns="91425" tIns="45700" rIns="91425" bIns="45700" anchor="t" anchorCtr="0">
            <a:noAutofit/>
          </a:bodyPr>
          <a:lstStyle/>
          <a:p>
            <a:pPr>
              <a:buClr>
                <a:srgbClr val="000000"/>
              </a:buClr>
              <a:buFont typeface="Arial"/>
              <a:buNone/>
            </a:pPr>
            <a:r>
              <a:rPr lang="en" sz="1000" b="1" kern="0">
                <a:latin typeface="Arial" panose="020B0604020202020204" pitchFamily="34" charset="0"/>
                <a:ea typeface="微軟正黑體" panose="020B0604030504040204" pitchFamily="34" charset="-120"/>
                <a:cs typeface="Microsoft JhengHei" charset="0"/>
                <a:sym typeface="Arial" panose="020B0604020202020204" pitchFamily="34" charset="0"/>
              </a:rPr>
              <a:t>Web</a:t>
            </a:r>
            <a:endParaRPr sz="1000" b="1" kern="0">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sp>
        <p:nvSpPr>
          <p:cNvPr id="37" name="Shape 450">
            <a:extLst>
              <a:ext uri="{FF2B5EF4-FFF2-40B4-BE49-F238E27FC236}">
                <a16:creationId xmlns:a16="http://schemas.microsoft.com/office/drawing/2014/main" id="{C361EF94-664F-AC4E-8D5C-D2894E577EE1}"/>
              </a:ext>
            </a:extLst>
          </p:cNvPr>
          <p:cNvSpPr/>
          <p:nvPr/>
        </p:nvSpPr>
        <p:spPr>
          <a:xfrm>
            <a:off x="7598170" y="3822621"/>
            <a:ext cx="266513" cy="267147"/>
          </a:xfrm>
          <a:prstGeom prst="ellipse">
            <a:avLst/>
          </a:prstGeom>
          <a:solidFill>
            <a:srgbClr val="333333"/>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TW" sz="1600" b="1" i="0" u="none" strike="noStrike" kern="0" cap="none" spc="0" normalizeH="0" baseline="0" noProof="0" dirty="0">
                <a:ln>
                  <a:noFill/>
                </a:ln>
                <a:solidFill>
                  <a:srgbClr val="FFFFFF"/>
                </a:solidFill>
                <a:effectLst/>
                <a:uLnTx/>
                <a:uFillTx/>
                <a:latin typeface="Arial" panose="020B0604020202020204" pitchFamily="34" charset="0"/>
                <a:ea typeface="微軟正黑體" panose="020B0604030504040204" pitchFamily="34" charset="-120"/>
                <a:cs typeface="Microsoft JhengHei" charset="0"/>
                <a:sym typeface="Arial" panose="020B0604020202020204" pitchFamily="34" charset="0"/>
              </a:rPr>
              <a:t>4</a:t>
            </a:r>
            <a:endParaRPr kumimoji="0" sz="1600" b="1" i="0" u="none" strike="noStrike" kern="0" cap="none" spc="0" normalizeH="0" baseline="0" noProof="0" dirty="0">
              <a:ln>
                <a:noFill/>
              </a:ln>
              <a:solidFill>
                <a:srgbClr val="FFFFFF"/>
              </a:solidFill>
              <a:effectLst/>
              <a:uLnTx/>
              <a:uFillTx/>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grpSp>
        <p:nvGrpSpPr>
          <p:cNvPr id="38" name="Shape 465">
            <a:extLst>
              <a:ext uri="{FF2B5EF4-FFF2-40B4-BE49-F238E27FC236}">
                <a16:creationId xmlns:a16="http://schemas.microsoft.com/office/drawing/2014/main" id="{3233B2A9-B240-F143-8BC7-C14B93A657AF}"/>
              </a:ext>
            </a:extLst>
          </p:cNvPr>
          <p:cNvGrpSpPr/>
          <p:nvPr/>
        </p:nvGrpSpPr>
        <p:grpSpPr>
          <a:xfrm>
            <a:off x="7905011" y="4157886"/>
            <a:ext cx="770558" cy="641578"/>
            <a:chOff x="2944465" y="2401428"/>
            <a:chExt cx="1504490" cy="1166241"/>
          </a:xfrm>
        </p:grpSpPr>
        <p:grpSp>
          <p:nvGrpSpPr>
            <p:cNvPr id="39" name="Shape 466">
              <a:extLst>
                <a:ext uri="{FF2B5EF4-FFF2-40B4-BE49-F238E27FC236}">
                  <a16:creationId xmlns:a16="http://schemas.microsoft.com/office/drawing/2014/main" id="{1710659D-50FD-C64F-BDE1-F8AFBA6093CD}"/>
                </a:ext>
              </a:extLst>
            </p:cNvPr>
            <p:cNvGrpSpPr/>
            <p:nvPr/>
          </p:nvGrpSpPr>
          <p:grpSpPr>
            <a:xfrm>
              <a:off x="2944465" y="2709373"/>
              <a:ext cx="1383594" cy="858296"/>
              <a:chOff x="635275" y="2798273"/>
              <a:chExt cx="1383594" cy="858296"/>
            </a:xfrm>
          </p:grpSpPr>
          <p:sp>
            <p:nvSpPr>
              <p:cNvPr id="42" name="Shape 467">
                <a:extLst>
                  <a:ext uri="{FF2B5EF4-FFF2-40B4-BE49-F238E27FC236}">
                    <a16:creationId xmlns:a16="http://schemas.microsoft.com/office/drawing/2014/main" id="{EFD33B5D-6F67-DD40-A265-E0089DF08FD2}"/>
                  </a:ext>
                </a:extLst>
              </p:cNvPr>
              <p:cNvSpPr/>
              <p:nvPr/>
            </p:nvSpPr>
            <p:spPr>
              <a:xfrm>
                <a:off x="635275" y="2798273"/>
                <a:ext cx="1383594" cy="858296"/>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w="9525" cap="flat" cmpd="sng">
                <a:solidFill>
                  <a:srgbClr val="DEE9F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pic>
            <p:nvPicPr>
              <p:cNvPr id="43" name="Shape 468">
                <a:extLst>
                  <a:ext uri="{FF2B5EF4-FFF2-40B4-BE49-F238E27FC236}">
                    <a16:creationId xmlns:a16="http://schemas.microsoft.com/office/drawing/2014/main" id="{D2619ED9-7E21-424A-9495-A5BC1B8F512C}"/>
                  </a:ext>
                </a:extLst>
              </p:cNvPr>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675164" y="2844701"/>
                <a:ext cx="1306995" cy="647701"/>
              </a:xfrm>
              <a:prstGeom prst="rect">
                <a:avLst/>
              </a:prstGeom>
              <a:noFill/>
              <a:ln>
                <a:noFill/>
              </a:ln>
            </p:spPr>
          </p:pic>
        </p:grpSp>
        <p:pic>
          <p:nvPicPr>
            <p:cNvPr id="40" name="Shape 469">
              <a:extLst>
                <a:ext uri="{FF2B5EF4-FFF2-40B4-BE49-F238E27FC236}">
                  <a16:creationId xmlns:a16="http://schemas.microsoft.com/office/drawing/2014/main" id="{87499140-CBB1-C245-8EC2-2FA4C2E6F60F}"/>
                </a:ext>
              </a:extLst>
            </p:cNvPr>
            <p:cNvPicPr preferRelativeResize="0"/>
            <p:nvPr/>
          </p:nvPicPr>
          <p:blipFill rotWithShape="1">
            <a:blip r:embed="rId10" cstate="hqprint">
              <a:alphaModFix/>
              <a:extLst>
                <a:ext uri="{28A0092B-C50C-407E-A947-70E740481C1C}">
                  <a14:useLocalDpi xmlns:a14="http://schemas.microsoft.com/office/drawing/2010/main"/>
                </a:ext>
              </a:extLst>
            </a:blip>
            <a:srcRect/>
            <a:stretch/>
          </p:blipFill>
          <p:spPr>
            <a:xfrm>
              <a:off x="3474401" y="2401428"/>
              <a:ext cx="488435" cy="504714"/>
            </a:xfrm>
            <a:prstGeom prst="rect">
              <a:avLst/>
            </a:prstGeom>
            <a:noFill/>
            <a:ln>
              <a:noFill/>
            </a:ln>
          </p:spPr>
        </p:pic>
        <p:pic>
          <p:nvPicPr>
            <p:cNvPr id="41" name="Shape 470">
              <a:extLst>
                <a:ext uri="{FF2B5EF4-FFF2-40B4-BE49-F238E27FC236}">
                  <a16:creationId xmlns:a16="http://schemas.microsoft.com/office/drawing/2014/main" id="{1E40BDFE-73F2-9E49-AD0E-C352B727BD8C}"/>
                </a:ext>
              </a:extLst>
            </p:cNvPr>
            <p:cNvPicPr preferRelativeResize="0"/>
            <p:nvPr/>
          </p:nvPicPr>
          <p:blipFill rotWithShape="1">
            <a:blip r:embed="rId11" cstate="hqprint">
              <a:alphaModFix/>
              <a:extLst>
                <a:ext uri="{28A0092B-C50C-407E-A947-70E740481C1C}">
                  <a14:useLocalDpi xmlns:a14="http://schemas.microsoft.com/office/drawing/2010/main"/>
                </a:ext>
              </a:extLst>
            </a:blip>
            <a:srcRect/>
            <a:stretch/>
          </p:blipFill>
          <p:spPr>
            <a:xfrm>
              <a:off x="3972079" y="2410390"/>
              <a:ext cx="476876" cy="476874"/>
            </a:xfrm>
            <a:prstGeom prst="rect">
              <a:avLst/>
            </a:prstGeom>
            <a:noFill/>
            <a:ln>
              <a:noFill/>
            </a:ln>
          </p:spPr>
        </p:pic>
      </p:grpSp>
      <p:sp>
        <p:nvSpPr>
          <p:cNvPr id="44" name="Shape 476">
            <a:extLst>
              <a:ext uri="{FF2B5EF4-FFF2-40B4-BE49-F238E27FC236}">
                <a16:creationId xmlns:a16="http://schemas.microsoft.com/office/drawing/2014/main" id="{D3AA26A6-DEDB-AC4A-9CDB-0BB94AEF95D7}"/>
              </a:ext>
            </a:extLst>
          </p:cNvPr>
          <p:cNvSpPr txBox="1"/>
          <p:nvPr/>
        </p:nvSpPr>
        <p:spPr>
          <a:xfrm>
            <a:off x="7926077" y="3855987"/>
            <a:ext cx="1029371" cy="40653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b="1" dirty="0">
                <a:latin typeface="Arial" panose="020B0604020202020204" pitchFamily="34" charset="0"/>
                <a:ea typeface="微軟正黑體" panose="020B0604030504040204" pitchFamily="34" charset="-120"/>
                <a:cs typeface="Microsoft JhengHei" charset="0"/>
                <a:sym typeface="Arial" panose="020B0604020202020204" pitchFamily="34" charset="0"/>
              </a:rPr>
              <a:t>B</a:t>
            </a:r>
            <a:r>
              <a:rPr lang="en-US" sz="1000" b="1" i="0" u="none" strike="noStrike" cap="none" dirty="0">
                <a:latin typeface="Arial" panose="020B0604020202020204" pitchFamily="34" charset="0"/>
                <a:ea typeface="微軟正黑體" panose="020B0604030504040204" pitchFamily="34" charset="-120"/>
                <a:cs typeface="Microsoft JhengHei" charset="0"/>
                <a:sym typeface="Arial" panose="020B0604020202020204" pitchFamily="34" charset="0"/>
              </a:rPr>
              <a:t>rowser extension</a:t>
            </a:r>
            <a:endParaRPr sz="1000" b="1" dirty="0">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sp>
        <p:nvSpPr>
          <p:cNvPr id="45" name="Shape 450">
            <a:extLst>
              <a:ext uri="{FF2B5EF4-FFF2-40B4-BE49-F238E27FC236}">
                <a16:creationId xmlns:a16="http://schemas.microsoft.com/office/drawing/2014/main" id="{45177DCA-9A71-874C-8626-DD2E64C7E91E}"/>
              </a:ext>
            </a:extLst>
          </p:cNvPr>
          <p:cNvSpPr/>
          <p:nvPr/>
        </p:nvSpPr>
        <p:spPr>
          <a:xfrm>
            <a:off x="4949474" y="3822622"/>
            <a:ext cx="266513" cy="267147"/>
          </a:xfrm>
          <a:prstGeom prst="ellipse">
            <a:avLst/>
          </a:prstGeom>
          <a:solidFill>
            <a:srgbClr val="333333"/>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altLang="zh-TW" sz="1600" b="1" kern="0">
                <a:solidFill>
                  <a:srgbClr val="FFFFFF"/>
                </a:solidFill>
                <a:latin typeface="Arial" panose="020B0604020202020204" pitchFamily="34" charset="0"/>
                <a:ea typeface="微軟正黑體" panose="020B0604030504040204" pitchFamily="34" charset="-120"/>
                <a:cs typeface="Microsoft JhengHei" charset="0"/>
                <a:sym typeface="Arial" panose="020B0604020202020204" pitchFamily="34" charset="0"/>
              </a:rPr>
              <a:t>2</a:t>
            </a:r>
            <a:endParaRPr kumimoji="0" sz="1600" b="1"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grpSp>
        <p:nvGrpSpPr>
          <p:cNvPr id="46" name="Shape 457">
            <a:extLst>
              <a:ext uri="{FF2B5EF4-FFF2-40B4-BE49-F238E27FC236}">
                <a16:creationId xmlns:a16="http://schemas.microsoft.com/office/drawing/2014/main" id="{6DD100FF-F56D-214F-915B-E7B4915C11F4}"/>
              </a:ext>
            </a:extLst>
          </p:cNvPr>
          <p:cNvGrpSpPr/>
          <p:nvPr/>
        </p:nvGrpSpPr>
        <p:grpSpPr>
          <a:xfrm>
            <a:off x="5160057" y="4122136"/>
            <a:ext cx="776951" cy="590985"/>
            <a:chOff x="2193920" y="4048547"/>
            <a:chExt cx="1410427" cy="1012500"/>
          </a:xfrm>
        </p:grpSpPr>
        <p:pic>
          <p:nvPicPr>
            <p:cNvPr id="47" name="Shape 460" descr="IMG_0266.PNG">
              <a:extLst>
                <a:ext uri="{FF2B5EF4-FFF2-40B4-BE49-F238E27FC236}">
                  <a16:creationId xmlns:a16="http://schemas.microsoft.com/office/drawing/2014/main" id="{E2161CBB-60D8-7840-A1CF-9A6BE0DC7CF4}"/>
                </a:ext>
              </a:extLst>
            </p:cNvPr>
            <p:cNvPicPr preferRelativeResize="0"/>
            <p:nvPr/>
          </p:nvPicPr>
          <p:blipFill rotWithShape="1">
            <a:blip r:embed="rId12" cstate="hqprint">
              <a:alphaModFix/>
              <a:extLst>
                <a:ext uri="{28A0092B-C50C-407E-A947-70E740481C1C}">
                  <a14:useLocalDpi xmlns:a14="http://schemas.microsoft.com/office/drawing/2010/main"/>
                </a:ext>
              </a:extLst>
            </a:blip>
            <a:srcRect/>
            <a:stretch/>
          </p:blipFill>
          <p:spPr>
            <a:xfrm>
              <a:off x="2315832" y="4367388"/>
              <a:ext cx="433202" cy="579513"/>
            </a:xfrm>
            <a:prstGeom prst="rect">
              <a:avLst/>
            </a:prstGeom>
            <a:noFill/>
            <a:ln>
              <a:noFill/>
            </a:ln>
          </p:spPr>
        </p:pic>
        <p:pic>
          <p:nvPicPr>
            <p:cNvPr id="48" name="Shape 461">
              <a:extLst>
                <a:ext uri="{FF2B5EF4-FFF2-40B4-BE49-F238E27FC236}">
                  <a16:creationId xmlns:a16="http://schemas.microsoft.com/office/drawing/2014/main" id="{4D42C405-AE78-3D4D-B663-90CBC39AEAD9}"/>
                </a:ext>
              </a:extLst>
            </p:cNvPr>
            <p:cNvPicPr preferRelativeResize="0"/>
            <p:nvPr/>
          </p:nvPicPr>
          <p:blipFill rotWithShape="1">
            <a:blip r:embed="rId13" cstate="hqprint">
              <a:alphaModFix/>
              <a:extLst>
                <a:ext uri="{28A0092B-C50C-407E-A947-70E740481C1C}">
                  <a14:useLocalDpi xmlns:a14="http://schemas.microsoft.com/office/drawing/2010/main"/>
                </a:ext>
              </a:extLst>
            </a:blip>
            <a:srcRect/>
            <a:stretch/>
          </p:blipFill>
          <p:spPr>
            <a:xfrm>
              <a:off x="2193920" y="4140262"/>
              <a:ext cx="576078" cy="914353"/>
            </a:xfrm>
            <a:prstGeom prst="rect">
              <a:avLst/>
            </a:prstGeom>
            <a:noFill/>
            <a:ln>
              <a:noFill/>
            </a:ln>
          </p:spPr>
        </p:pic>
        <p:pic>
          <p:nvPicPr>
            <p:cNvPr id="49" name="Shape 458" descr="IMG_0266.PNG">
              <a:extLst>
                <a:ext uri="{FF2B5EF4-FFF2-40B4-BE49-F238E27FC236}">
                  <a16:creationId xmlns:a16="http://schemas.microsoft.com/office/drawing/2014/main" id="{28DBCF21-F139-C643-B9B9-C99592F5950C}"/>
                </a:ext>
              </a:extLst>
            </p:cNvPr>
            <p:cNvPicPr preferRelativeResize="0"/>
            <p:nvPr/>
          </p:nvPicPr>
          <p:blipFill rotWithShape="1">
            <a:blip r:embed="rId14" cstate="hqprint">
              <a:alphaModFix/>
              <a:extLst>
                <a:ext uri="{28A0092B-C50C-407E-A947-70E740481C1C}">
                  <a14:useLocalDpi xmlns:a14="http://schemas.microsoft.com/office/drawing/2010/main"/>
                </a:ext>
              </a:extLst>
            </a:blip>
            <a:srcRect/>
            <a:stretch/>
          </p:blipFill>
          <p:spPr>
            <a:xfrm>
              <a:off x="2829750" y="4108250"/>
              <a:ext cx="676976" cy="914350"/>
            </a:xfrm>
            <a:prstGeom prst="rect">
              <a:avLst/>
            </a:prstGeom>
            <a:noFill/>
            <a:ln>
              <a:noFill/>
            </a:ln>
          </p:spPr>
        </p:pic>
        <p:pic>
          <p:nvPicPr>
            <p:cNvPr id="50" name="Shape 459">
              <a:extLst>
                <a:ext uri="{FF2B5EF4-FFF2-40B4-BE49-F238E27FC236}">
                  <a16:creationId xmlns:a16="http://schemas.microsoft.com/office/drawing/2014/main" id="{46138427-C6DC-454E-9BD0-8FABCD6A9EAF}"/>
                </a:ext>
              </a:extLst>
            </p:cNvPr>
            <p:cNvPicPr preferRelativeResize="0"/>
            <p:nvPr/>
          </p:nvPicPr>
          <p:blipFill rotWithShape="1">
            <a:blip r:embed="rId15" cstate="hqprint">
              <a:alphaModFix/>
              <a:extLst>
                <a:ext uri="{28A0092B-C50C-407E-A947-70E740481C1C}">
                  <a14:useLocalDpi xmlns:a14="http://schemas.microsoft.com/office/drawing/2010/main"/>
                </a:ext>
              </a:extLst>
            </a:blip>
            <a:srcRect/>
            <a:stretch/>
          </p:blipFill>
          <p:spPr>
            <a:xfrm>
              <a:off x="2777247" y="4048547"/>
              <a:ext cx="827100" cy="1012500"/>
            </a:xfrm>
            <a:prstGeom prst="rect">
              <a:avLst/>
            </a:prstGeom>
            <a:noFill/>
            <a:ln>
              <a:noFill/>
            </a:ln>
          </p:spPr>
        </p:pic>
      </p:grpSp>
      <p:sp>
        <p:nvSpPr>
          <p:cNvPr id="27" name="Shape 478">
            <a:extLst>
              <a:ext uri="{FF2B5EF4-FFF2-40B4-BE49-F238E27FC236}">
                <a16:creationId xmlns:a16="http://schemas.microsoft.com/office/drawing/2014/main" id="{EC7AA511-027E-6D40-93E9-CD7404220DF8}"/>
              </a:ext>
            </a:extLst>
          </p:cNvPr>
          <p:cNvSpPr txBox="1"/>
          <p:nvPr/>
        </p:nvSpPr>
        <p:spPr>
          <a:xfrm>
            <a:off x="6470411" y="3840822"/>
            <a:ext cx="917295" cy="23754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000" b="1" i="0" u="none" strike="noStrike" cap="none" dirty="0">
                <a:latin typeface="Arial" panose="020B0604020202020204" pitchFamily="34" charset="0"/>
                <a:ea typeface="微軟正黑體" panose="020B0604030504040204" pitchFamily="34" charset="-120"/>
                <a:cs typeface="Microsoft JhengHei" charset="0"/>
                <a:sym typeface="Arial" panose="020B0604020202020204" pitchFamily="34" charset="0"/>
              </a:rPr>
              <a:t>Mac &amp; Windows</a:t>
            </a:r>
            <a:endParaRPr sz="1000" b="1" i="0" u="none" strike="noStrike" cap="none" dirty="0">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sp>
        <p:nvSpPr>
          <p:cNvPr id="51" name="Shape 477">
            <a:extLst>
              <a:ext uri="{FF2B5EF4-FFF2-40B4-BE49-F238E27FC236}">
                <a16:creationId xmlns:a16="http://schemas.microsoft.com/office/drawing/2014/main" id="{8DBAF43F-B547-3A49-A0BD-A8626C7826DA}"/>
              </a:ext>
            </a:extLst>
          </p:cNvPr>
          <p:cNvSpPr txBox="1"/>
          <p:nvPr/>
        </p:nvSpPr>
        <p:spPr>
          <a:xfrm>
            <a:off x="5180910" y="3796076"/>
            <a:ext cx="756098" cy="40034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00" b="1" dirty="0">
                <a:latin typeface="Arial" panose="020B0604020202020204" pitchFamily="34" charset="0"/>
                <a:ea typeface="微軟正黑體" panose="020B0604030504040204" pitchFamily="34" charset="-120"/>
                <a:cs typeface="Microsoft JhengHei" charset="0"/>
                <a:sym typeface="Arial" panose="020B0604020202020204" pitchFamily="34" charset="0"/>
              </a:rPr>
              <a:t>M</a:t>
            </a:r>
            <a:r>
              <a:rPr lang="en-US" sz="1000" b="1" i="0" u="none" strike="noStrike" cap="none" dirty="0">
                <a:latin typeface="Arial" panose="020B0604020202020204" pitchFamily="34" charset="0"/>
                <a:ea typeface="微軟正黑體" panose="020B0604030504040204" pitchFamily="34" charset="-120"/>
                <a:cs typeface="Microsoft JhengHei" charset="0"/>
                <a:sym typeface="Arial" panose="020B0604020202020204" pitchFamily="34" charset="0"/>
              </a:rPr>
              <a:t>obile device</a:t>
            </a:r>
            <a:endParaRPr sz="1000" b="1" i="0" u="none" strike="noStrike" cap="none" dirty="0">
              <a:latin typeface="Arial" panose="020B0604020202020204" pitchFamily="34" charset="0"/>
              <a:ea typeface="微軟正黑體" panose="020B0604030504040204" pitchFamily="34" charset="-120"/>
              <a:cs typeface="Microsoft JhengHei" charset="0"/>
              <a:sym typeface="Arial" panose="020B0604020202020204" pitchFamily="34" charset="0"/>
            </a:endParaRPr>
          </a:p>
        </p:txBody>
      </p:sp>
      <p:pic>
        <p:nvPicPr>
          <p:cNvPr id="54" name="Picture 8">
            <a:extLst>
              <a:ext uri="{FF2B5EF4-FFF2-40B4-BE49-F238E27FC236}">
                <a16:creationId xmlns:a16="http://schemas.microsoft.com/office/drawing/2014/main" id="{AEAF94B6-D7E0-B941-B5DF-FE44FF5A79D2}"/>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7156861" y="4125827"/>
            <a:ext cx="364826" cy="364826"/>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59" name="TextBox 4" hidden="1">
            <a:extLst>
              <a:ext uri="{FF2B5EF4-FFF2-40B4-BE49-F238E27FC236}">
                <a16:creationId xmlns:a16="http://schemas.microsoft.com/office/drawing/2014/main" id="{01AFF63D-85C8-4703-B570-8A9A3331F924}"/>
              </a:ext>
            </a:extLst>
          </p:cNvPr>
          <p:cNvSpPr txBox="1"/>
          <p:nvPr/>
        </p:nvSpPr>
        <p:spPr>
          <a:xfrm>
            <a:off x="9219472" y="1761732"/>
            <a:ext cx="1989405" cy="777028"/>
          </a:xfrm>
          <a:prstGeom prst="rect">
            <a:avLst/>
          </a:prstGeom>
          <a:noFill/>
        </p:spPr>
        <p:txBody>
          <a:bodyPr wrap="square" rtlCol="0">
            <a:spAutoFit/>
          </a:bodyPr>
          <a:lstStyle/>
          <a:p>
            <a:r>
              <a:rPr lang="en-TW" sz="2400" b="1" dirty="0">
                <a:solidFill>
                  <a:srgbClr val="7EFFFF"/>
                </a:solidFill>
                <a:latin typeface="Arial" panose="020B0604020202020204" pitchFamily="34" charset="0"/>
                <a:ea typeface="微軟正黑體" panose="020B0604030504040204" pitchFamily="34" charset="-120"/>
                <a:sym typeface="Arial" panose="020B0604020202020204" pitchFamily="34" charset="0"/>
              </a:rPr>
              <a:t>藏得再深的檔案都找得到！</a:t>
            </a:r>
          </a:p>
        </p:txBody>
      </p:sp>
      <p:grpSp>
        <p:nvGrpSpPr>
          <p:cNvPr id="7" name="群組 6">
            <a:extLst>
              <a:ext uri="{FF2B5EF4-FFF2-40B4-BE49-F238E27FC236}">
                <a16:creationId xmlns:a16="http://schemas.microsoft.com/office/drawing/2014/main" id="{133D57A4-E406-49AA-AD78-30CA680C4933}"/>
              </a:ext>
            </a:extLst>
          </p:cNvPr>
          <p:cNvGrpSpPr/>
          <p:nvPr/>
        </p:nvGrpSpPr>
        <p:grpSpPr>
          <a:xfrm>
            <a:off x="468352" y="2641096"/>
            <a:ext cx="3909971" cy="998096"/>
            <a:chOff x="623084" y="2903690"/>
            <a:chExt cx="3909971" cy="998096"/>
          </a:xfrm>
        </p:grpSpPr>
        <p:pic>
          <p:nvPicPr>
            <p:cNvPr id="55" name="Picture 2" descr="Text Search Icon - Download Text Search Icon 1246462 | Noun Project">
              <a:extLst>
                <a:ext uri="{FF2B5EF4-FFF2-40B4-BE49-F238E27FC236}">
                  <a16:creationId xmlns:a16="http://schemas.microsoft.com/office/drawing/2014/main" id="{476A4C24-7305-4500-84C9-BDF1425D5162}"/>
                </a:ext>
              </a:extLst>
            </p:cNvPr>
            <p:cNvPicPr>
              <a:picLocks noChangeAspect="1" noChangeArrowheads="1"/>
            </p:cNvPicPr>
            <p:nvPr/>
          </p:nvPicPr>
          <p:blipFill>
            <a:blip r:embed="rId17">
              <a:lum bright="70000" contrast="-70000"/>
              <a:extLst>
                <a:ext uri="{BEBA8EAE-BF5A-486C-A8C5-ECC9F3942E4B}">
                  <a14:imgProps xmlns:a14="http://schemas.microsoft.com/office/drawing/2010/main">
                    <a14:imgLayer r:embed="rId18">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1073107" y="2970188"/>
              <a:ext cx="562021" cy="562021"/>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3">
              <a:extLst>
                <a:ext uri="{FF2B5EF4-FFF2-40B4-BE49-F238E27FC236}">
                  <a16:creationId xmlns:a16="http://schemas.microsoft.com/office/drawing/2014/main" id="{FCFEB414-70B5-44B1-A020-1EA6C4110EB3}"/>
                </a:ext>
              </a:extLst>
            </p:cNvPr>
            <p:cNvSpPr txBox="1"/>
            <p:nvPr/>
          </p:nvSpPr>
          <p:spPr>
            <a:xfrm>
              <a:off x="623084" y="3594009"/>
              <a:ext cx="1411916" cy="307777"/>
            </a:xfrm>
            <a:prstGeom prst="rect">
              <a:avLst/>
            </a:prstGeom>
            <a:noFill/>
          </p:spPr>
          <p:txBody>
            <a:bodyPr wrap="square" rtlCol="0">
              <a:spAutoFit/>
            </a:bodyPr>
            <a:lstStyle/>
            <a:p>
              <a:pPr algn="ctr"/>
              <a:r>
                <a:rPr lang="en-US" altLang="zh-TW" b="0" i="0" u="none" strike="noStrike">
                  <a:solidFill>
                    <a:srgbClr val="FFFFFF"/>
                  </a:solidFill>
                  <a:effectLst/>
                  <a:latin typeface="Arial" panose="020B0604020202020204" pitchFamily="34" charset="0"/>
                </a:rPr>
                <a:t>Full-text search</a:t>
              </a:r>
              <a:r>
                <a:rPr lang="en-US" altLang="zh-TW" b="0" i="0" u="none" strike="noStrike">
                  <a:solidFill>
                    <a:srgbClr val="000000"/>
                  </a:solidFill>
                  <a:effectLst/>
                  <a:latin typeface="Arial" panose="020B0604020202020204" pitchFamily="34" charset="0"/>
                </a:rPr>
                <a:t>​</a:t>
              </a:r>
              <a:endParaRPr lang="en-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7" name="TextBox 7">
              <a:extLst>
                <a:ext uri="{FF2B5EF4-FFF2-40B4-BE49-F238E27FC236}">
                  <a16:creationId xmlns:a16="http://schemas.microsoft.com/office/drawing/2014/main" id="{40D9EC68-4737-4211-9F31-360B7A670B9F}"/>
                </a:ext>
              </a:extLst>
            </p:cNvPr>
            <p:cNvSpPr txBox="1"/>
            <p:nvPr/>
          </p:nvSpPr>
          <p:spPr>
            <a:xfrm>
              <a:off x="2034999" y="3594009"/>
              <a:ext cx="1008911" cy="307777"/>
            </a:xfrm>
            <a:prstGeom prst="rect">
              <a:avLst/>
            </a:prstGeom>
            <a:noFill/>
          </p:spPr>
          <p:txBody>
            <a:bodyPr wrap="square" rtlCol="0">
              <a:spAutoFit/>
            </a:bodyPr>
            <a:lstStyle/>
            <a:p>
              <a:pPr algn="ctr"/>
              <a:r>
                <a:rPr lang="en-US" altLang="zh-TW" b="0" i="0" u="none" strike="noStrike">
                  <a:solidFill>
                    <a:srgbClr val="FFFFFF"/>
                  </a:solidFill>
                  <a:effectLst/>
                  <a:latin typeface="Arial" panose="020B0604020202020204" pitchFamily="34" charset="0"/>
                </a:rPr>
                <a:t>AI search</a:t>
              </a:r>
              <a:r>
                <a:rPr lang="en-US" altLang="zh-TW" b="0" i="0">
                  <a:solidFill>
                    <a:srgbClr val="000000"/>
                  </a:solidFill>
                  <a:effectLst/>
                  <a:latin typeface="Arial" panose="020B0604020202020204" pitchFamily="34" charset="0"/>
                </a:rPr>
                <a:t>​</a:t>
              </a:r>
              <a:endParaRPr lang="en-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8" name="TextBox 8">
              <a:extLst>
                <a:ext uri="{FF2B5EF4-FFF2-40B4-BE49-F238E27FC236}">
                  <a16:creationId xmlns:a16="http://schemas.microsoft.com/office/drawing/2014/main" id="{DCD3EDB1-2BB3-42A5-BCED-A7837E83D626}"/>
                </a:ext>
              </a:extLst>
            </p:cNvPr>
            <p:cNvSpPr txBox="1"/>
            <p:nvPr/>
          </p:nvSpPr>
          <p:spPr>
            <a:xfrm>
              <a:off x="3161911" y="3594009"/>
              <a:ext cx="1291816" cy="307777"/>
            </a:xfrm>
            <a:prstGeom prst="rect">
              <a:avLst/>
            </a:prstGeom>
            <a:noFill/>
          </p:spPr>
          <p:txBody>
            <a:bodyPr wrap="square" rtlCol="0">
              <a:spAutoFit/>
            </a:bodyPr>
            <a:lstStyle/>
            <a:p>
              <a:pPr algn="ctr"/>
              <a:r>
                <a:rPr lang="en-US" altLang="zh-TW" b="0" i="0" u="none" strike="noStrike">
                  <a:solidFill>
                    <a:srgbClr val="FFFFFF"/>
                  </a:solidFill>
                  <a:effectLst/>
                  <a:latin typeface="Arial" panose="020B0604020202020204" pitchFamily="34" charset="0"/>
                </a:rPr>
                <a:t>Multiple filters</a:t>
              </a:r>
              <a:r>
                <a:rPr lang="en-US" altLang="zh-TW" b="0" i="0" u="none" strike="noStrike">
                  <a:solidFill>
                    <a:srgbClr val="000000"/>
                  </a:solidFill>
                  <a:effectLst/>
                  <a:latin typeface="Arial" panose="020B0604020202020204" pitchFamily="34" charset="0"/>
                </a:rPr>
                <a:t>​</a:t>
              </a:r>
              <a:r>
                <a:rPr lang="en-US" altLang="zh-TW" b="0" i="0">
                  <a:solidFill>
                    <a:srgbClr val="000000"/>
                  </a:solidFill>
                  <a:effectLst/>
                  <a:latin typeface="Arial" panose="020B0604020202020204" pitchFamily="34" charset="0"/>
                </a:rPr>
                <a:t>​</a:t>
              </a:r>
              <a:endParaRPr lang="en-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0" name="Cross 5">
              <a:extLst>
                <a:ext uri="{FF2B5EF4-FFF2-40B4-BE49-F238E27FC236}">
                  <a16:creationId xmlns:a16="http://schemas.microsoft.com/office/drawing/2014/main" id="{54AB339A-D9E8-4CD0-9F3A-71E1B6BFE7FB}"/>
                </a:ext>
              </a:extLst>
            </p:cNvPr>
            <p:cNvSpPr/>
            <p:nvPr/>
          </p:nvSpPr>
          <p:spPr>
            <a:xfrm>
              <a:off x="1751700" y="3181430"/>
              <a:ext cx="287789" cy="287788"/>
            </a:xfrm>
            <a:prstGeom prst="plus">
              <a:avLst>
                <a:gd name="adj" fmla="val 42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latin typeface="Arial" panose="020B0604020202020204" pitchFamily="34" charset="0"/>
                <a:ea typeface="微軟正黑體" panose="020B0604030504040204" pitchFamily="34" charset="-120"/>
                <a:sym typeface="Arial" panose="020B0604020202020204" pitchFamily="34" charset="0"/>
              </a:endParaRPr>
            </a:p>
          </p:txBody>
        </p:sp>
        <p:sp>
          <p:nvSpPr>
            <p:cNvPr id="61" name="Cross 11">
              <a:extLst>
                <a:ext uri="{FF2B5EF4-FFF2-40B4-BE49-F238E27FC236}">
                  <a16:creationId xmlns:a16="http://schemas.microsoft.com/office/drawing/2014/main" id="{D01E97E5-FC31-4AB1-A835-54FFB7B39354}"/>
                </a:ext>
              </a:extLst>
            </p:cNvPr>
            <p:cNvSpPr/>
            <p:nvPr/>
          </p:nvSpPr>
          <p:spPr>
            <a:xfrm>
              <a:off x="3018018" y="3181430"/>
              <a:ext cx="287789" cy="287788"/>
            </a:xfrm>
            <a:prstGeom prst="plus">
              <a:avLst>
                <a:gd name="adj" fmla="val 42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latin typeface="Arial" panose="020B0604020202020204" pitchFamily="34" charset="0"/>
                <a:ea typeface="微軟正黑體" panose="020B0604030504040204" pitchFamily="34" charset="-120"/>
                <a:sym typeface="Arial" panose="020B0604020202020204" pitchFamily="34" charset="0"/>
              </a:endParaRPr>
            </a:p>
          </p:txBody>
        </p:sp>
        <p:grpSp>
          <p:nvGrpSpPr>
            <p:cNvPr id="62" name="群組 61">
              <a:extLst>
                <a:ext uri="{FF2B5EF4-FFF2-40B4-BE49-F238E27FC236}">
                  <a16:creationId xmlns:a16="http://schemas.microsoft.com/office/drawing/2014/main" id="{F7CA6B15-FA2A-4004-9D9F-0678F80FAE63}"/>
                </a:ext>
              </a:extLst>
            </p:cNvPr>
            <p:cNvGrpSpPr/>
            <p:nvPr/>
          </p:nvGrpSpPr>
          <p:grpSpPr>
            <a:xfrm>
              <a:off x="4263540" y="3416738"/>
              <a:ext cx="269515" cy="119269"/>
              <a:chOff x="5734879" y="2352245"/>
              <a:chExt cx="288234" cy="119269"/>
            </a:xfrm>
          </p:grpSpPr>
          <p:cxnSp>
            <p:nvCxnSpPr>
              <p:cNvPr id="63" name="Straight Connector 9">
                <a:extLst>
                  <a:ext uri="{FF2B5EF4-FFF2-40B4-BE49-F238E27FC236}">
                    <a16:creationId xmlns:a16="http://schemas.microsoft.com/office/drawing/2014/main" id="{633A6C56-CC82-42B9-83D8-7FD9997265BB}"/>
                  </a:ext>
                </a:extLst>
              </p:cNvPr>
              <p:cNvCxnSpPr>
                <a:cxnSpLocks/>
              </p:cNvCxnSpPr>
              <p:nvPr/>
            </p:nvCxnSpPr>
            <p:spPr>
              <a:xfrm>
                <a:off x="5734879" y="2352245"/>
                <a:ext cx="28823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15">
                <a:extLst>
                  <a:ext uri="{FF2B5EF4-FFF2-40B4-BE49-F238E27FC236}">
                    <a16:creationId xmlns:a16="http://schemas.microsoft.com/office/drawing/2014/main" id="{202B91F8-A32E-4E8D-893E-0F3AC70DC82E}"/>
                  </a:ext>
                </a:extLst>
              </p:cNvPr>
              <p:cNvCxnSpPr>
                <a:cxnSpLocks/>
              </p:cNvCxnSpPr>
              <p:nvPr/>
            </p:nvCxnSpPr>
            <p:spPr>
              <a:xfrm>
                <a:off x="5734879" y="2471514"/>
                <a:ext cx="28823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65" name="圖形 64">
              <a:extLst>
                <a:ext uri="{FF2B5EF4-FFF2-40B4-BE49-F238E27FC236}">
                  <a16:creationId xmlns:a16="http://schemas.microsoft.com/office/drawing/2014/main" id="{29432B3F-1D54-461C-81D5-518AD2C560D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230979" y="2903690"/>
              <a:ext cx="566502" cy="661913"/>
            </a:xfrm>
            <a:prstGeom prst="rect">
              <a:avLst/>
            </a:prstGeom>
          </p:spPr>
        </p:pic>
        <p:pic>
          <p:nvPicPr>
            <p:cNvPr id="66" name="圖形 65">
              <a:extLst>
                <a:ext uri="{FF2B5EF4-FFF2-40B4-BE49-F238E27FC236}">
                  <a16:creationId xmlns:a16="http://schemas.microsoft.com/office/drawing/2014/main" id="{F33C633B-A807-4922-B64F-0A41F093C95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501422" y="2975686"/>
              <a:ext cx="566502" cy="573496"/>
            </a:xfrm>
            <a:prstGeom prst="rect">
              <a:avLst/>
            </a:prstGeom>
          </p:spPr>
        </p:pic>
      </p:grpSp>
    </p:spTree>
    <p:extLst>
      <p:ext uri="{BB962C8B-B14F-4D97-AF65-F5344CB8AC3E}">
        <p14:creationId xmlns:p14="http://schemas.microsoft.com/office/powerpoint/2010/main" val="1342784111"/>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Graphical user interface, application&#10;&#10;Description automatically generated">
            <a:extLst>
              <a:ext uri="{FF2B5EF4-FFF2-40B4-BE49-F238E27FC236}">
                <a16:creationId xmlns:a16="http://schemas.microsoft.com/office/drawing/2014/main" id="{5E08815B-06D3-8441-9C47-1405A39E13A7}"/>
              </a:ext>
            </a:extLst>
          </p:cNvPr>
          <p:cNvPicPr>
            <a:picLocks noChangeAspect="1"/>
          </p:cNvPicPr>
          <p:nvPr/>
        </p:nvPicPr>
        <p:blipFill>
          <a:blip r:embed="rId3"/>
          <a:stretch>
            <a:fillRect/>
          </a:stretch>
        </p:blipFill>
        <p:spPr>
          <a:xfrm>
            <a:off x="3513776" y="1865027"/>
            <a:ext cx="5693959" cy="2977708"/>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2" name="Title 1">
            <a:extLst>
              <a:ext uri="{FF2B5EF4-FFF2-40B4-BE49-F238E27FC236}">
                <a16:creationId xmlns:a16="http://schemas.microsoft.com/office/drawing/2014/main" id="{803AC560-F979-D446-A05B-2126F1EFF5D9}"/>
              </a:ext>
            </a:extLst>
          </p:cNvPr>
          <p:cNvSpPr>
            <a:spLocks noGrp="1"/>
          </p:cNvSpPr>
          <p:nvPr>
            <p:ph type="title"/>
          </p:nvPr>
        </p:nvSpPr>
        <p:spPr/>
        <p:txBody>
          <a:bodyPr/>
          <a:lstStyle/>
          <a:p>
            <a:r>
              <a:rPr lang="en-TW" altLang="zh-TW" dirty="0">
                <a:latin typeface="Arial" panose="020B0604020202020204" pitchFamily="34" charset="0"/>
                <a:sym typeface="Arial" panose="020B0604020202020204" pitchFamily="34" charset="0"/>
              </a:rPr>
              <a:t>Qfiling auto archive and filing</a:t>
            </a:r>
            <a:endParaRPr lang="en-TW" dirty="0">
              <a:latin typeface="Arial" panose="020B0604020202020204" pitchFamily="34" charset="0"/>
              <a:sym typeface="Arial" panose="020B0604020202020204" pitchFamily="34" charset="0"/>
            </a:endParaRPr>
          </a:p>
        </p:txBody>
      </p:sp>
      <p:pic>
        <p:nvPicPr>
          <p:cNvPr id="6" name="圖片 22" descr="彈性客製.png">
            <a:extLst>
              <a:ext uri="{FF2B5EF4-FFF2-40B4-BE49-F238E27FC236}">
                <a16:creationId xmlns:a16="http://schemas.microsoft.com/office/drawing/2014/main" id="{15A9F95B-04DD-A24E-B88B-D5C8805EBB8E}"/>
              </a:ext>
            </a:extLst>
          </p:cNvPr>
          <p:cNvPicPr>
            <a:picLocks noChangeAspect="1"/>
          </p:cNvPicPr>
          <p:nvPr/>
        </p:nvPicPr>
        <p:blipFill>
          <a:blip r:embed="rId4" cstate="hqprint">
            <a:biLevel thresh="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65312" y="2100414"/>
            <a:ext cx="412748" cy="412747"/>
          </a:xfrm>
          <a:prstGeom prst="rect">
            <a:avLst/>
          </a:prstGeom>
        </p:spPr>
      </p:pic>
      <p:sp>
        <p:nvSpPr>
          <p:cNvPr id="18" name="Rectangle 3">
            <a:extLst>
              <a:ext uri="{FF2B5EF4-FFF2-40B4-BE49-F238E27FC236}">
                <a16:creationId xmlns:a16="http://schemas.microsoft.com/office/drawing/2014/main" id="{842C437B-B7D8-DB40-BC1C-7A451CB8146D}"/>
              </a:ext>
            </a:extLst>
          </p:cNvPr>
          <p:cNvSpPr/>
          <p:nvPr/>
        </p:nvSpPr>
        <p:spPr>
          <a:xfrm>
            <a:off x="1403272" y="3230176"/>
            <a:ext cx="1991092" cy="276999"/>
          </a:xfrm>
          <a:prstGeom prst="rect">
            <a:avLst/>
          </a:prstGeom>
        </p:spPr>
        <p:txBody>
          <a:bodyPr wrap="square">
            <a:spAutoFit/>
          </a:bodyPr>
          <a:lstStyle/>
          <a:p>
            <a:pPr lvl="0"/>
            <a:r>
              <a:rPr kumimoji="1" lang="en-US" altLang="zh-Hant" sz="12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Scheduling for auto filing.</a:t>
            </a:r>
            <a:endParaRPr kumimoji="1" lang="zh-TW" altLang="en-US" sz="12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9" name="圖片 10" descr="效率大增.png">
            <a:extLst>
              <a:ext uri="{FF2B5EF4-FFF2-40B4-BE49-F238E27FC236}">
                <a16:creationId xmlns:a16="http://schemas.microsoft.com/office/drawing/2014/main" id="{5BE2BCB0-7D49-7C4E-8BB5-7E3BBB9078DF}"/>
              </a:ext>
            </a:extLst>
          </p:cNvPr>
          <p:cNvPicPr>
            <a:picLocks noChangeAspect="1"/>
          </p:cNvPicPr>
          <p:nvPr/>
        </p:nvPicPr>
        <p:blipFill>
          <a:blip r:embed="rId6" cstate="hqprint">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a:ext>
            </a:extLst>
          </a:blip>
          <a:stretch>
            <a:fillRect/>
          </a:stretch>
        </p:blipFill>
        <p:spPr>
          <a:xfrm>
            <a:off x="855140" y="2899695"/>
            <a:ext cx="433092" cy="647890"/>
          </a:xfrm>
          <a:prstGeom prst="rect">
            <a:avLst/>
          </a:prstGeom>
        </p:spPr>
      </p:pic>
      <p:sp>
        <p:nvSpPr>
          <p:cNvPr id="24" name="Rectangle 3">
            <a:extLst>
              <a:ext uri="{FF2B5EF4-FFF2-40B4-BE49-F238E27FC236}">
                <a16:creationId xmlns:a16="http://schemas.microsoft.com/office/drawing/2014/main" id="{5DDAE54A-3CD5-B14F-9FB1-BEBA3C419FC7}"/>
              </a:ext>
            </a:extLst>
          </p:cNvPr>
          <p:cNvSpPr/>
          <p:nvPr/>
        </p:nvSpPr>
        <p:spPr>
          <a:xfrm>
            <a:off x="1403272" y="4085814"/>
            <a:ext cx="1942494" cy="461665"/>
          </a:xfrm>
          <a:prstGeom prst="rect">
            <a:avLst/>
          </a:prstGeom>
        </p:spPr>
        <p:txBody>
          <a:bodyPr wrap="square">
            <a:spAutoFit/>
          </a:bodyPr>
          <a:lstStyle/>
          <a:p>
            <a:r>
              <a:rPr kumimoji="1" lang="en-US" altLang="zh-TW" sz="12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With system logs, filing status is easily accessible.</a:t>
            </a:r>
          </a:p>
        </p:txBody>
      </p:sp>
      <p:pic>
        <p:nvPicPr>
          <p:cNvPr id="30" name="圖片 11" descr="安心掌握.png">
            <a:extLst>
              <a:ext uri="{FF2B5EF4-FFF2-40B4-BE49-F238E27FC236}">
                <a16:creationId xmlns:a16="http://schemas.microsoft.com/office/drawing/2014/main" id="{95023223-0763-1040-8537-CC9061DA569C}"/>
              </a:ext>
            </a:extLst>
          </p:cNvPr>
          <p:cNvPicPr>
            <a:picLocks noChangeAspect="1"/>
          </p:cNvPicPr>
          <p:nvPr/>
        </p:nvPicPr>
        <p:blipFill>
          <a:blip r:embed="rId8" cstate="hqprint">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a:ext>
            </a:extLst>
          </a:blip>
          <a:stretch>
            <a:fillRect/>
          </a:stretch>
        </p:blipFill>
        <p:spPr>
          <a:xfrm>
            <a:off x="839070" y="3932602"/>
            <a:ext cx="508725" cy="505264"/>
          </a:xfrm>
          <a:prstGeom prst="rect">
            <a:avLst/>
          </a:prstGeom>
        </p:spPr>
      </p:pic>
      <p:sp>
        <p:nvSpPr>
          <p:cNvPr id="37" name="Rectangle 3">
            <a:extLst>
              <a:ext uri="{FF2B5EF4-FFF2-40B4-BE49-F238E27FC236}">
                <a16:creationId xmlns:a16="http://schemas.microsoft.com/office/drawing/2014/main" id="{D2968E16-8936-6C40-8722-462757BA666E}"/>
              </a:ext>
            </a:extLst>
          </p:cNvPr>
          <p:cNvSpPr/>
          <p:nvPr/>
        </p:nvSpPr>
        <p:spPr>
          <a:xfrm>
            <a:off x="1403272" y="2298244"/>
            <a:ext cx="1942494" cy="461665"/>
          </a:xfrm>
          <a:prstGeom prst="rect">
            <a:avLst/>
          </a:prstGeom>
        </p:spPr>
        <p:txBody>
          <a:bodyPr wrap="square">
            <a:spAutoFit/>
          </a:bodyPr>
          <a:lstStyle/>
          <a:p>
            <a:pPr lvl="0"/>
            <a:r>
              <a:rPr kumimoji="1" lang="en-US" altLang="zh-Hant" sz="12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Customize the filing and batch editing rules.</a:t>
            </a:r>
            <a:endParaRPr kumimoji="1" lang="zh-TW" altLang="en-US" sz="12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8" name="Rectangle 37">
            <a:extLst>
              <a:ext uri="{FF2B5EF4-FFF2-40B4-BE49-F238E27FC236}">
                <a16:creationId xmlns:a16="http://schemas.microsoft.com/office/drawing/2014/main" id="{D0C156AF-34DB-9C4A-9238-9653E50F5BEC}"/>
              </a:ext>
            </a:extLst>
          </p:cNvPr>
          <p:cNvSpPr/>
          <p:nvPr/>
        </p:nvSpPr>
        <p:spPr>
          <a:xfrm>
            <a:off x="742865" y="1042497"/>
            <a:ext cx="5978392" cy="830997"/>
          </a:xfrm>
          <a:prstGeom prst="rect">
            <a:avLst/>
          </a:prstGeom>
        </p:spPr>
        <p:txBody>
          <a:bodyPr wrap="square">
            <a:spAutoFit/>
          </a:bodyPr>
          <a:lstStyle/>
          <a:p>
            <a:r>
              <a:rPr lang="en-US" altLang="zh-TW" sz="16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Qfiling</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 automates your file organization. All you need to do is categorize your files, set a schedule, and </a:t>
            </a:r>
            <a:r>
              <a:rPr lang="en-US" altLang="zh-TW" sz="16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Qfiling</a:t>
            </a: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 will do the rest. It’s easy, smart, and efficient !</a:t>
            </a:r>
            <a:endParaRPr lang="en-TW"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0" name="Rectangle 39">
            <a:extLst>
              <a:ext uri="{FF2B5EF4-FFF2-40B4-BE49-F238E27FC236}">
                <a16:creationId xmlns:a16="http://schemas.microsoft.com/office/drawing/2014/main" id="{BEE7CD83-1336-514C-A0F5-09DBB33CDAF8}"/>
              </a:ext>
            </a:extLst>
          </p:cNvPr>
          <p:cNvSpPr/>
          <p:nvPr/>
        </p:nvSpPr>
        <p:spPr>
          <a:xfrm>
            <a:off x="1397471" y="3778037"/>
            <a:ext cx="1462260" cy="338554"/>
          </a:xfrm>
          <a:prstGeom prst="rect">
            <a:avLst/>
          </a:prstGeom>
        </p:spPr>
        <p:txBody>
          <a:bodyPr wrap="none">
            <a:spAutoFit/>
          </a:bodyPr>
          <a:lstStyle/>
          <a:p>
            <a:r>
              <a:rPr kumimoji="1" lang="en-US" altLang="zh-TW" sz="1600" b="1" dirty="0">
                <a:solidFill>
                  <a:srgbClr val="7E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Total Control</a:t>
            </a:r>
            <a:endParaRPr kumimoji="1" lang="zh-TW" altLang="en-US" sz="1600" b="1" dirty="0">
              <a:solidFill>
                <a:srgbClr val="7E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1" name="Rectangle 40">
            <a:extLst>
              <a:ext uri="{FF2B5EF4-FFF2-40B4-BE49-F238E27FC236}">
                <a16:creationId xmlns:a16="http://schemas.microsoft.com/office/drawing/2014/main" id="{91F9FB3C-9B3D-384F-B5E5-196945B3ECAE}"/>
              </a:ext>
            </a:extLst>
          </p:cNvPr>
          <p:cNvSpPr/>
          <p:nvPr/>
        </p:nvSpPr>
        <p:spPr>
          <a:xfrm>
            <a:off x="1397471" y="2922399"/>
            <a:ext cx="1005404" cy="338554"/>
          </a:xfrm>
          <a:prstGeom prst="rect">
            <a:avLst/>
          </a:prstGeom>
        </p:spPr>
        <p:txBody>
          <a:bodyPr wrap="none">
            <a:spAutoFit/>
          </a:bodyPr>
          <a:lstStyle/>
          <a:p>
            <a:pPr algn="ctr"/>
            <a:r>
              <a:rPr kumimoji="1" lang="en-US" altLang="zh-TW" sz="1600" b="1" dirty="0">
                <a:solidFill>
                  <a:srgbClr val="7E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Efficient</a:t>
            </a:r>
            <a:endParaRPr kumimoji="1" lang="zh-TW" altLang="en-US" sz="1600" b="1" dirty="0">
              <a:solidFill>
                <a:srgbClr val="7E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2" name="Rectangle 41">
            <a:extLst>
              <a:ext uri="{FF2B5EF4-FFF2-40B4-BE49-F238E27FC236}">
                <a16:creationId xmlns:a16="http://schemas.microsoft.com/office/drawing/2014/main" id="{B9328C29-71E6-4F4F-B517-AA0844827DDE}"/>
              </a:ext>
            </a:extLst>
          </p:cNvPr>
          <p:cNvSpPr/>
          <p:nvPr/>
        </p:nvSpPr>
        <p:spPr>
          <a:xfrm>
            <a:off x="1425524" y="1999010"/>
            <a:ext cx="949298" cy="338554"/>
          </a:xfrm>
          <a:prstGeom prst="rect">
            <a:avLst/>
          </a:prstGeom>
        </p:spPr>
        <p:txBody>
          <a:bodyPr wrap="none">
            <a:spAutoFit/>
          </a:bodyPr>
          <a:lstStyle/>
          <a:p>
            <a:pPr algn="ctr"/>
            <a:r>
              <a:rPr kumimoji="1" lang="en-US" altLang="zh-Hant" sz="1600" b="1" dirty="0">
                <a:solidFill>
                  <a:srgbClr val="7E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Flexible</a:t>
            </a:r>
          </a:p>
        </p:txBody>
      </p:sp>
      <p:pic>
        <p:nvPicPr>
          <p:cNvPr id="3076" name="Picture 4">
            <a:extLst>
              <a:ext uri="{FF2B5EF4-FFF2-40B4-BE49-F238E27FC236}">
                <a16:creationId xmlns:a16="http://schemas.microsoft.com/office/drawing/2014/main" id="{FA8A0E9A-7DB0-D245-937B-29B2C73EBFFA}"/>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336951" y="951962"/>
            <a:ext cx="1255090" cy="125509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030972"/>
      </p:ext>
    </p:extLst>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4" descr="一張含有 文字, 室內, 螢幕擷取畫面, 差異 的圖片&#10;&#10;自動產生的描述">
            <a:extLst>
              <a:ext uri="{FF2B5EF4-FFF2-40B4-BE49-F238E27FC236}">
                <a16:creationId xmlns:a16="http://schemas.microsoft.com/office/drawing/2014/main" id="{9C6EED37-ABC5-4167-B6EF-EF94F1CE24EA}"/>
              </a:ext>
            </a:extLst>
          </p:cNvPr>
          <p:cNvPicPr>
            <a:picLocks noChangeAspect="1"/>
          </p:cNvPicPr>
          <p:nvPr/>
        </p:nvPicPr>
        <p:blipFill>
          <a:blip r:embed="rId3"/>
          <a:stretch>
            <a:fillRect/>
          </a:stretch>
        </p:blipFill>
        <p:spPr>
          <a:xfrm>
            <a:off x="2127956" y="1231611"/>
            <a:ext cx="5099755" cy="2856666"/>
          </a:xfrm>
          <a:prstGeom prst="rect">
            <a:avLst/>
          </a:prstGeom>
        </p:spPr>
      </p:pic>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a:xfrm>
            <a:off x="245533" y="288596"/>
            <a:ext cx="8844455" cy="572700"/>
          </a:xfrm>
        </p:spPr>
        <p:txBody>
          <a:bodyPr/>
          <a:lstStyle/>
          <a:p>
            <a:r>
              <a:rPr lang="en-US" altLang="zh-TW" sz="4000" dirty="0">
                <a:latin typeface="Arial" panose="020B0604020202020204" pitchFamily="34" charset="0"/>
                <a:sym typeface="Arial" panose="020B0604020202020204" pitchFamily="34" charset="0"/>
              </a:rPr>
              <a:t>QVR</a:t>
            </a:r>
            <a:r>
              <a:rPr lang="zh-TW" altLang="en-US" sz="4000" dirty="0">
                <a:latin typeface="Arial" panose="020B0604020202020204" pitchFamily="34" charset="0"/>
                <a:sym typeface="Arial" panose="020B0604020202020204" pitchFamily="34" charset="0"/>
              </a:rPr>
              <a:t> </a:t>
            </a:r>
            <a:r>
              <a:rPr lang="en-US" altLang="zh-TW" dirty="0">
                <a:latin typeface="Arial" panose="020B0604020202020204" pitchFamily="34" charset="0"/>
                <a:sym typeface="Arial" panose="020B0604020202020204" pitchFamily="34" charset="0"/>
              </a:rPr>
              <a:t>Elite </a:t>
            </a:r>
            <a:r>
              <a:rPr lang="en-US" altLang="zh-TW" dirty="0">
                <a:latin typeface="Arial" panose="020B0604020202020204" pitchFamily="34" charset="0"/>
              </a:rPr>
              <a:t>Smart Surveillance System</a:t>
            </a:r>
            <a:endParaRPr lang="en-US" dirty="0">
              <a:latin typeface="Arial" panose="020B0604020202020204" pitchFamily="34" charset="0"/>
              <a:sym typeface="Arial" panose="020B0604020202020204" pitchFamily="34" charset="0"/>
            </a:endParaRPr>
          </a:p>
        </p:txBody>
      </p:sp>
      <p:sp>
        <p:nvSpPr>
          <p:cNvPr id="7" name="文字方塊 6">
            <a:extLst>
              <a:ext uri="{FF2B5EF4-FFF2-40B4-BE49-F238E27FC236}">
                <a16:creationId xmlns:a16="http://schemas.microsoft.com/office/drawing/2014/main" id="{0283DDE9-3DE5-49B2-993D-46F07BA33E0B}"/>
              </a:ext>
            </a:extLst>
          </p:cNvPr>
          <p:cNvSpPr txBox="1"/>
          <p:nvPr/>
        </p:nvSpPr>
        <p:spPr>
          <a:xfrm>
            <a:off x="1664338" y="4327002"/>
            <a:ext cx="19804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i="0" dirty="0">
                <a:solidFill>
                  <a:srgbClr val="FFFFFF"/>
                </a:solidFill>
                <a:effectLst/>
                <a:latin typeface="Roboto" panose="02000000000000000000" pitchFamily="2" charset="0"/>
              </a:rPr>
              <a:t>Record using the MP4 Format</a:t>
            </a:r>
            <a:endParaRPr lang="zh-TW" altLang="zh-TW" sz="12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8" name="圖片 3">
            <a:extLst>
              <a:ext uri="{FF2B5EF4-FFF2-40B4-BE49-F238E27FC236}">
                <a16:creationId xmlns:a16="http://schemas.microsoft.com/office/drawing/2014/main" id="{FCC1264A-E246-4A6F-969F-7047ACAF570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942351" y="3187589"/>
            <a:ext cx="1461314" cy="1019730"/>
          </a:xfrm>
          <a:prstGeom prst="roundRect">
            <a:avLst>
              <a:gd name="adj" fmla="val 14126"/>
            </a:avLst>
          </a:prstGeom>
          <a:solidFill>
            <a:srgbClr val="000000">
              <a:shade val="95000"/>
            </a:srgbClr>
          </a:solidFill>
          <a:ln w="28575" cap="sq">
            <a:solidFill>
              <a:srgbClr val="00B0F0"/>
            </a:solidFill>
            <a:miter lim="800000"/>
          </a:ln>
          <a:effectLst>
            <a:outerShdw blurRad="254000" dist="190500" dir="2700000" sy="90000" algn="bl" rotWithShape="0">
              <a:srgbClr val="000000">
                <a:alpha val="40000"/>
              </a:srgbClr>
            </a:outerShdw>
          </a:effectLst>
        </p:spPr>
      </p:pic>
      <p:pic>
        <p:nvPicPr>
          <p:cNvPr id="9" name="圖片 3">
            <a:extLst>
              <a:ext uri="{FF2B5EF4-FFF2-40B4-BE49-F238E27FC236}">
                <a16:creationId xmlns:a16="http://schemas.microsoft.com/office/drawing/2014/main" id="{64DD70AA-8069-43A1-A307-D5E53201029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940168" y="3185027"/>
            <a:ext cx="1461314" cy="1024855"/>
          </a:xfrm>
          <a:prstGeom prst="roundRect">
            <a:avLst>
              <a:gd name="adj" fmla="val 14126"/>
            </a:avLst>
          </a:prstGeom>
          <a:solidFill>
            <a:srgbClr val="000000">
              <a:shade val="95000"/>
            </a:srgbClr>
          </a:solidFill>
          <a:ln w="28575" cap="sq">
            <a:solidFill>
              <a:srgbClr val="00B0F0"/>
            </a:solidFill>
            <a:miter lim="800000"/>
          </a:ln>
          <a:effectLst>
            <a:outerShdw blurRad="254000" dist="190500" dir="2700000" sy="90000" algn="bl" rotWithShape="0">
              <a:srgbClr val="000000">
                <a:alpha val="40000"/>
              </a:srgbClr>
            </a:outerShdw>
          </a:effectLst>
        </p:spPr>
      </p:pic>
      <p:pic>
        <p:nvPicPr>
          <p:cNvPr id="11" name="圖片 3" descr="一張含有 杯子, 玻璃, 餐具 的圖片&#10;&#10;自動產生的描述">
            <a:extLst>
              <a:ext uri="{FF2B5EF4-FFF2-40B4-BE49-F238E27FC236}">
                <a16:creationId xmlns:a16="http://schemas.microsoft.com/office/drawing/2014/main" id="{8B7CE37D-5B6D-42A4-98BD-B563A7DB200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951895" y="3235522"/>
            <a:ext cx="1405303" cy="922856"/>
          </a:xfrm>
          <a:prstGeom prst="roundRect">
            <a:avLst>
              <a:gd name="adj" fmla="val 14126"/>
            </a:avLst>
          </a:prstGeom>
          <a:solidFill>
            <a:srgbClr val="000000">
              <a:shade val="95000"/>
            </a:srgbClr>
          </a:solidFill>
          <a:ln w="28575" cap="sq">
            <a:solidFill>
              <a:srgbClr val="00B0F0"/>
            </a:solidFill>
            <a:miter lim="800000"/>
          </a:ln>
          <a:effectLst>
            <a:outerShdw blurRad="254000" dist="190500" dir="2700000" sy="90000" algn="bl" rotWithShape="0">
              <a:srgbClr val="000000">
                <a:alpha val="40000"/>
              </a:srgbClr>
            </a:outerShdw>
          </a:effectLst>
        </p:spPr>
      </p:pic>
      <p:sp>
        <p:nvSpPr>
          <p:cNvPr id="12" name="文字方塊 11">
            <a:extLst>
              <a:ext uri="{FF2B5EF4-FFF2-40B4-BE49-F238E27FC236}">
                <a16:creationId xmlns:a16="http://schemas.microsoft.com/office/drawing/2014/main" id="{EEFE514E-CF30-4243-8D86-DDCDD4158EE4}"/>
              </a:ext>
            </a:extLst>
          </p:cNvPr>
          <p:cNvSpPr txBox="1"/>
          <p:nvPr/>
        </p:nvSpPr>
        <p:spPr>
          <a:xfrm>
            <a:off x="3688915" y="4327480"/>
            <a:ext cx="202423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i="0" dirty="0">
                <a:solidFill>
                  <a:srgbClr val="FFFFFF"/>
                </a:solidFill>
                <a:effectLst/>
                <a:latin typeface="Roboto" panose="02000000000000000000" pitchFamily="2" charset="0"/>
              </a:rPr>
              <a:t>Flexible Subscription</a:t>
            </a:r>
            <a:endParaRPr lang="zh-TW" altLang="en-US" sz="12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 name="文字方塊 12">
            <a:extLst>
              <a:ext uri="{FF2B5EF4-FFF2-40B4-BE49-F238E27FC236}">
                <a16:creationId xmlns:a16="http://schemas.microsoft.com/office/drawing/2014/main" id="{3395406B-24A5-4514-BE89-7EB7270349B6}"/>
              </a:ext>
            </a:extLst>
          </p:cNvPr>
          <p:cNvSpPr txBox="1"/>
          <p:nvPr/>
        </p:nvSpPr>
        <p:spPr>
          <a:xfrm>
            <a:off x="5574609" y="4327002"/>
            <a:ext cx="212899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i="0" dirty="0">
                <a:solidFill>
                  <a:srgbClr val="FFFFFF"/>
                </a:solidFill>
                <a:effectLst/>
                <a:latin typeface="Roboto" panose="02000000000000000000" pitchFamily="2" charset="0"/>
              </a:rPr>
              <a:t>Expandable Capacity</a:t>
            </a:r>
            <a:endParaRPr lang="zh-TW" altLang="en-US" sz="12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3" name="圖片 4" descr="一張含有 迴紋針, 光 的圖片&#10;&#10;自動產生的描述" hidden="1">
            <a:extLst>
              <a:ext uri="{FF2B5EF4-FFF2-40B4-BE49-F238E27FC236}">
                <a16:creationId xmlns:a16="http://schemas.microsoft.com/office/drawing/2014/main" id="{1F45C8A5-7577-4235-B1EC-CB8E91181CF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1540600" y="1865365"/>
            <a:ext cx="987137" cy="976746"/>
          </a:xfrm>
          <a:prstGeom prst="rect">
            <a:avLst/>
          </a:prstGeom>
          <a:solidFill>
            <a:srgbClr val="000000">
              <a:shade val="95000"/>
            </a:srgbClr>
          </a:solidFill>
          <a:ln w="28575" cap="sq">
            <a:solidFill>
              <a:srgbClr val="00B0F0"/>
            </a:solidFill>
            <a:miter lim="800000"/>
          </a:ln>
          <a:effectLst>
            <a:outerShdw blurRad="254000" dist="190500" dir="2700000" sy="90000" algn="bl" rotWithShape="0">
              <a:srgbClr val="000000">
                <a:alpha val="40000"/>
              </a:srgbClr>
            </a:outerShdw>
          </a:effectLst>
        </p:spPr>
      </p:pic>
      <p:pic>
        <p:nvPicPr>
          <p:cNvPr id="15" name="圖片 2">
            <a:extLst>
              <a:ext uri="{FF2B5EF4-FFF2-40B4-BE49-F238E27FC236}">
                <a16:creationId xmlns:a16="http://schemas.microsoft.com/office/drawing/2014/main" id="{75E814FB-6A83-4613-83FC-8663710C99C6}"/>
              </a:ext>
            </a:extLst>
          </p:cNvPr>
          <p:cNvPicPr>
            <a:picLocks noChangeAspect="1"/>
          </p:cNvPicPr>
          <p:nvPr/>
        </p:nvPicPr>
        <p:blipFill>
          <a:blip r:embed="rId8" cstate="hqprint">
            <a:extLst>
              <a:ext uri="{28A0092B-C50C-407E-A947-70E740481C1C}">
                <a14:useLocalDpi xmlns:a14="http://schemas.microsoft.com/office/drawing/2010/main"/>
              </a:ext>
            </a:extLst>
          </a:blip>
          <a:srcRect t="735" b="735"/>
          <a:stretch/>
        </p:blipFill>
        <p:spPr>
          <a:xfrm>
            <a:off x="1517059" y="1006320"/>
            <a:ext cx="936631" cy="922856"/>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16" name="矩形: 圓角 15">
            <a:extLst>
              <a:ext uri="{FF2B5EF4-FFF2-40B4-BE49-F238E27FC236}">
                <a16:creationId xmlns:a16="http://schemas.microsoft.com/office/drawing/2014/main" id="{0B428705-7165-4FD6-BB48-FB8463D6FE62}"/>
              </a:ext>
            </a:extLst>
          </p:cNvPr>
          <p:cNvSpPr/>
          <p:nvPr/>
        </p:nvSpPr>
        <p:spPr>
          <a:xfrm>
            <a:off x="495300" y="1025926"/>
            <a:ext cx="892480" cy="903250"/>
          </a:xfrm>
          <a:prstGeom prst="roundRect">
            <a:avLst/>
          </a:prstGeom>
          <a:solidFill>
            <a:schemeClr val="bg1"/>
          </a:solidFill>
          <a:ln>
            <a:solidFill>
              <a:srgbClr val="00B0F0"/>
            </a:solid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7" name="圖形 16">
            <a:extLst>
              <a:ext uri="{FF2B5EF4-FFF2-40B4-BE49-F238E27FC236}">
                <a16:creationId xmlns:a16="http://schemas.microsoft.com/office/drawing/2014/main" id="{073A3A5E-FB20-4BF8-9058-054E5C998C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0303" y="1191336"/>
            <a:ext cx="817477" cy="537620"/>
          </a:xfrm>
          <a:prstGeom prst="rect">
            <a:avLst/>
          </a:prstGeom>
        </p:spPr>
      </p:pic>
      <p:sp>
        <p:nvSpPr>
          <p:cNvPr id="14" name="文字方塊 13">
            <a:extLst>
              <a:ext uri="{FF2B5EF4-FFF2-40B4-BE49-F238E27FC236}">
                <a16:creationId xmlns:a16="http://schemas.microsoft.com/office/drawing/2014/main" id="{67EF0AF0-E2DF-40CD-B8D0-F9E8E540EE5C}"/>
              </a:ext>
            </a:extLst>
          </p:cNvPr>
          <p:cNvSpPr txBox="1"/>
          <p:nvPr/>
        </p:nvSpPr>
        <p:spPr>
          <a:xfrm>
            <a:off x="184570" y="2041348"/>
            <a:ext cx="1513940" cy="7244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10000"/>
              </a:lnSpc>
              <a:spcBef>
                <a:spcPts val="300"/>
              </a:spcBef>
            </a:pPr>
            <a:r>
              <a:rPr lang="en-US" altLang="zh-TW"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Free support for 2 channels</a:t>
            </a:r>
          </a:p>
          <a:p>
            <a:pPr algn="ctr">
              <a:lnSpc>
                <a:spcPct val="110000"/>
              </a:lnSpc>
              <a:spcBef>
                <a:spcPts val="300"/>
              </a:spcBef>
            </a:pPr>
            <a:r>
              <a:rPr lang="en-US" altLang="zh-TW"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(Flexible expansion)</a:t>
            </a:r>
            <a:endParaRPr lang="zh-TW" altLang="en-US" sz="105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229451243"/>
      </p:ext>
    </p:extLst>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BD361D-2A5B-4C83-9A84-9A3820B86020}"/>
              </a:ext>
            </a:extLst>
          </p:cNvPr>
          <p:cNvSpPr>
            <a:spLocks noGrp="1"/>
          </p:cNvSpPr>
          <p:nvPr>
            <p:ph type="title"/>
          </p:nvPr>
        </p:nvSpPr>
        <p:spPr>
          <a:xfrm>
            <a:off x="278660" y="350167"/>
            <a:ext cx="8709760" cy="572700"/>
          </a:xfrm>
        </p:spPr>
        <p:txBody>
          <a:bodyPr/>
          <a:lstStyle/>
          <a:p>
            <a:r>
              <a:rPr lang="en-US" altLang="zh-TW" sz="2800" i="0" u="none" strike="noStrike" dirty="0">
                <a:solidFill>
                  <a:srgbClr val="FFFFFF"/>
                </a:solidFill>
                <a:effectLst/>
                <a:latin typeface="Arial" panose="020B0604020202020204" pitchFamily="34" charset="0"/>
              </a:rPr>
              <a:t>Compatible with a huge amount of camera models</a:t>
            </a:r>
            <a:endParaRPr lang="zh-TW" sz="2800" dirty="0">
              <a:latin typeface="Arial" panose="020B0604020202020204" pitchFamily="34" charset="0"/>
              <a:sym typeface="Arial" panose="020B0604020202020204" pitchFamily="34" charset="0"/>
            </a:endParaRPr>
          </a:p>
        </p:txBody>
      </p:sp>
      <p:sp>
        <p:nvSpPr>
          <p:cNvPr id="3" name="Google Shape;253;p31">
            <a:extLst>
              <a:ext uri="{FF2B5EF4-FFF2-40B4-BE49-F238E27FC236}">
                <a16:creationId xmlns:a16="http://schemas.microsoft.com/office/drawing/2014/main" id="{0907B73D-1BF4-4485-9BC2-80A66557BE43}"/>
              </a:ext>
            </a:extLst>
          </p:cNvPr>
          <p:cNvSpPr/>
          <p:nvPr/>
        </p:nvSpPr>
        <p:spPr>
          <a:xfrm>
            <a:off x="3184129" y="1756712"/>
            <a:ext cx="2700600" cy="2805600"/>
          </a:xfrm>
          <a:prstGeom prst="rect">
            <a:avLst/>
          </a:prstGeom>
          <a:solidFill>
            <a:schemeClr val="lt1"/>
          </a:solidFill>
          <a:ln w="28575"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5" name="Google Shape;256;p31" descr="PLC Based Industrial Automation in Bangladesh - PLC Bangladesh">
            <a:extLst>
              <a:ext uri="{FF2B5EF4-FFF2-40B4-BE49-F238E27FC236}">
                <a16:creationId xmlns:a16="http://schemas.microsoft.com/office/drawing/2014/main" id="{EF4A1EAB-F8D9-4CEE-9312-E0CD052D5006}"/>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184103" y="2667640"/>
            <a:ext cx="2700693" cy="1894690"/>
          </a:xfrm>
          <a:prstGeom prst="rect">
            <a:avLst/>
          </a:prstGeom>
          <a:noFill/>
          <a:ln>
            <a:noFill/>
          </a:ln>
        </p:spPr>
      </p:pic>
      <p:sp>
        <p:nvSpPr>
          <p:cNvPr id="6" name="Google Shape;257;p31">
            <a:extLst>
              <a:ext uri="{FF2B5EF4-FFF2-40B4-BE49-F238E27FC236}">
                <a16:creationId xmlns:a16="http://schemas.microsoft.com/office/drawing/2014/main" id="{1CDF72E1-9C9B-4B1B-87E6-0ACC36B01084}"/>
              </a:ext>
            </a:extLst>
          </p:cNvPr>
          <p:cNvSpPr/>
          <p:nvPr/>
        </p:nvSpPr>
        <p:spPr>
          <a:xfrm>
            <a:off x="210898" y="1756712"/>
            <a:ext cx="2766000" cy="2805600"/>
          </a:xfrm>
          <a:prstGeom prst="rect">
            <a:avLst/>
          </a:prstGeom>
          <a:solidFill>
            <a:schemeClr val="lt1"/>
          </a:solidFill>
          <a:ln w="28575"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 name="Google Shape;258;p31">
            <a:extLst>
              <a:ext uri="{FF2B5EF4-FFF2-40B4-BE49-F238E27FC236}">
                <a16:creationId xmlns:a16="http://schemas.microsoft.com/office/drawing/2014/main" id="{C9CF1994-9D49-4DC5-8EF7-DE9E21C129CC}"/>
              </a:ext>
            </a:extLst>
          </p:cNvPr>
          <p:cNvSpPr/>
          <p:nvPr/>
        </p:nvSpPr>
        <p:spPr>
          <a:xfrm>
            <a:off x="210874" y="1369538"/>
            <a:ext cx="2766000" cy="399300"/>
          </a:xfrm>
          <a:prstGeom prst="rect">
            <a:avLst/>
          </a:prstGeom>
          <a:solidFill>
            <a:srgbClr val="80FCFF"/>
          </a:solidFill>
          <a:ln w="38100"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300"/>
            </a:pPr>
            <a:r>
              <a:rPr lang="en-US" altLang="zh-TW" sz="1600" b="1" i="0" u="none" strike="noStrike" dirty="0">
                <a:solidFill>
                  <a:srgbClr val="000000"/>
                </a:solidFill>
                <a:effectLst/>
                <a:latin typeface="Arial" panose="020B0604020202020204" pitchFamily="34" charset="0"/>
              </a:rPr>
              <a:t>Over 180 Brands</a:t>
            </a:r>
            <a:r>
              <a:rPr lang="en-US" altLang="zh-TW" sz="1600" b="0" i="0" dirty="0">
                <a:solidFill>
                  <a:srgbClr val="000000"/>
                </a:solidFill>
                <a:effectLst/>
                <a:latin typeface="Arial" panose="020B0604020202020204" pitchFamily="34" charset="0"/>
              </a:rPr>
              <a:t>​</a:t>
            </a:r>
            <a:endParaRPr lang="en" sz="2000" b="1" i="0" u="none" strike="noStrike" cap="none" dirty="0">
              <a:solidFill>
                <a:schemeClr val="dk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pic>
        <p:nvPicPr>
          <p:cNvPr id="8" name="Google Shape;259;p31">
            <a:extLst>
              <a:ext uri="{FF2B5EF4-FFF2-40B4-BE49-F238E27FC236}">
                <a16:creationId xmlns:a16="http://schemas.microsoft.com/office/drawing/2014/main" id="{A29FD50A-0C29-468B-B1EC-DFA93D1FA2CF}"/>
              </a:ext>
            </a:extLst>
          </p:cNvPr>
          <p:cNvPicPr preferRelativeResize="0"/>
          <p:nvPr/>
        </p:nvPicPr>
        <p:blipFill rotWithShape="1">
          <a:blip r:embed="rId4">
            <a:alphaModFix/>
          </a:blip>
          <a:srcRect/>
          <a:stretch/>
        </p:blipFill>
        <p:spPr>
          <a:xfrm>
            <a:off x="3551350" y="1771449"/>
            <a:ext cx="2189401" cy="836351"/>
          </a:xfrm>
          <a:prstGeom prst="rect">
            <a:avLst/>
          </a:prstGeom>
          <a:noFill/>
          <a:ln>
            <a:noFill/>
          </a:ln>
        </p:spPr>
      </p:pic>
      <p:pic>
        <p:nvPicPr>
          <p:cNvPr id="9" name="Google Shape;260;p31">
            <a:extLst>
              <a:ext uri="{FF2B5EF4-FFF2-40B4-BE49-F238E27FC236}">
                <a16:creationId xmlns:a16="http://schemas.microsoft.com/office/drawing/2014/main" id="{FD2780A8-CDCA-4EA5-92EA-2295E98ABCA8}"/>
              </a:ext>
            </a:extLst>
          </p:cNvPr>
          <p:cNvPicPr preferRelativeResize="0"/>
          <p:nvPr/>
        </p:nvPicPr>
        <p:blipFill rotWithShape="1">
          <a:blip r:embed="rId5">
            <a:alphaModFix/>
          </a:blip>
          <a:srcRect/>
          <a:stretch/>
        </p:blipFill>
        <p:spPr>
          <a:xfrm>
            <a:off x="1836589" y="2487997"/>
            <a:ext cx="744051" cy="303911"/>
          </a:xfrm>
          <a:prstGeom prst="rect">
            <a:avLst/>
          </a:prstGeom>
          <a:noFill/>
          <a:ln>
            <a:noFill/>
          </a:ln>
        </p:spPr>
      </p:pic>
      <p:pic>
        <p:nvPicPr>
          <p:cNvPr id="10" name="Google Shape;261;p31">
            <a:extLst>
              <a:ext uri="{FF2B5EF4-FFF2-40B4-BE49-F238E27FC236}">
                <a16:creationId xmlns:a16="http://schemas.microsoft.com/office/drawing/2014/main" id="{32E0194F-AA9B-4080-839D-01B2D5D631FE}"/>
              </a:ext>
            </a:extLst>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477446" y="3548382"/>
            <a:ext cx="986550" cy="197310"/>
          </a:xfrm>
          <a:prstGeom prst="rect">
            <a:avLst/>
          </a:prstGeom>
          <a:noFill/>
          <a:ln>
            <a:noFill/>
          </a:ln>
        </p:spPr>
      </p:pic>
      <p:pic>
        <p:nvPicPr>
          <p:cNvPr id="11" name="Google Shape;262;p31">
            <a:extLst>
              <a:ext uri="{FF2B5EF4-FFF2-40B4-BE49-F238E27FC236}">
                <a16:creationId xmlns:a16="http://schemas.microsoft.com/office/drawing/2014/main" id="{F53B44B1-EB80-4153-9D38-D3349BEC1D8C}"/>
              </a:ext>
            </a:extLst>
          </p:cNvPr>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1817869" y="3540960"/>
            <a:ext cx="781493" cy="307479"/>
          </a:xfrm>
          <a:prstGeom prst="rect">
            <a:avLst/>
          </a:prstGeom>
          <a:noFill/>
          <a:ln>
            <a:noFill/>
          </a:ln>
        </p:spPr>
      </p:pic>
      <p:pic>
        <p:nvPicPr>
          <p:cNvPr id="12" name="Google Shape;263;p31">
            <a:extLst>
              <a:ext uri="{FF2B5EF4-FFF2-40B4-BE49-F238E27FC236}">
                <a16:creationId xmlns:a16="http://schemas.microsoft.com/office/drawing/2014/main" id="{F398083D-CA9E-442E-8ADD-497C342A1AE7}"/>
              </a:ext>
            </a:extLst>
          </p:cNvPr>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1817869" y="3054326"/>
            <a:ext cx="781492" cy="224216"/>
          </a:xfrm>
          <a:prstGeom prst="rect">
            <a:avLst/>
          </a:prstGeom>
          <a:noFill/>
          <a:ln>
            <a:noFill/>
          </a:ln>
        </p:spPr>
      </p:pic>
      <p:pic>
        <p:nvPicPr>
          <p:cNvPr id="13" name="Google Shape;264;p31">
            <a:extLst>
              <a:ext uri="{FF2B5EF4-FFF2-40B4-BE49-F238E27FC236}">
                <a16:creationId xmlns:a16="http://schemas.microsoft.com/office/drawing/2014/main" id="{94F8B00C-ACEC-47A4-9AB6-8B0CC509F047}"/>
              </a:ext>
            </a:extLst>
          </p:cNvPr>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477446" y="2506586"/>
            <a:ext cx="1007098" cy="201483"/>
          </a:xfrm>
          <a:prstGeom prst="rect">
            <a:avLst/>
          </a:prstGeom>
          <a:noFill/>
          <a:ln>
            <a:noFill/>
          </a:ln>
        </p:spPr>
      </p:pic>
      <p:pic>
        <p:nvPicPr>
          <p:cNvPr id="14" name="Google Shape;265;p31">
            <a:extLst>
              <a:ext uri="{FF2B5EF4-FFF2-40B4-BE49-F238E27FC236}">
                <a16:creationId xmlns:a16="http://schemas.microsoft.com/office/drawing/2014/main" id="{5FE031D7-E5EA-4206-A90D-73B3F0B6CE01}"/>
              </a:ext>
            </a:extLst>
          </p:cNvPr>
          <p:cNvPicPr preferRelativeResize="0"/>
          <p:nvPr/>
        </p:nvPicPr>
        <p:blipFill rotWithShape="1">
          <a:blip r:embed="rId10" cstate="hqprint">
            <a:alphaModFix/>
            <a:extLst>
              <a:ext uri="{28A0092B-C50C-407E-A947-70E740481C1C}">
                <a14:useLocalDpi xmlns:a14="http://schemas.microsoft.com/office/drawing/2010/main"/>
              </a:ext>
            </a:extLst>
          </a:blip>
          <a:srcRect/>
          <a:stretch/>
        </p:blipFill>
        <p:spPr>
          <a:xfrm>
            <a:off x="527519" y="1931156"/>
            <a:ext cx="945361" cy="230064"/>
          </a:xfrm>
          <a:prstGeom prst="rect">
            <a:avLst/>
          </a:prstGeom>
          <a:noFill/>
          <a:ln>
            <a:noFill/>
          </a:ln>
        </p:spPr>
      </p:pic>
      <p:pic>
        <p:nvPicPr>
          <p:cNvPr id="15" name="Google Shape;266;p31">
            <a:extLst>
              <a:ext uri="{FF2B5EF4-FFF2-40B4-BE49-F238E27FC236}">
                <a16:creationId xmlns:a16="http://schemas.microsoft.com/office/drawing/2014/main" id="{E3DAB21E-2A7D-47C2-B606-5B1045FDD4E2}"/>
              </a:ext>
            </a:extLst>
          </p:cNvPr>
          <p:cNvPicPr preferRelativeResize="0"/>
          <p:nvPr/>
        </p:nvPicPr>
        <p:blipFill rotWithShape="1">
          <a:blip r:embed="rId11" cstate="hqprint">
            <a:alphaModFix/>
            <a:extLst>
              <a:ext uri="{28A0092B-C50C-407E-A947-70E740481C1C}">
                <a14:useLocalDpi xmlns:a14="http://schemas.microsoft.com/office/drawing/2010/main"/>
              </a:ext>
            </a:extLst>
          </a:blip>
          <a:srcRect/>
          <a:stretch/>
        </p:blipFill>
        <p:spPr>
          <a:xfrm>
            <a:off x="492988" y="3053435"/>
            <a:ext cx="990367" cy="149581"/>
          </a:xfrm>
          <a:prstGeom prst="rect">
            <a:avLst/>
          </a:prstGeom>
          <a:noFill/>
          <a:ln>
            <a:noFill/>
          </a:ln>
        </p:spPr>
      </p:pic>
      <p:pic>
        <p:nvPicPr>
          <p:cNvPr id="16" name="Google Shape;267;p31">
            <a:extLst>
              <a:ext uri="{FF2B5EF4-FFF2-40B4-BE49-F238E27FC236}">
                <a16:creationId xmlns:a16="http://schemas.microsoft.com/office/drawing/2014/main" id="{F4368FA1-9EB1-4445-98F9-0BCEFF195693}"/>
              </a:ext>
            </a:extLst>
          </p:cNvPr>
          <p:cNvPicPr preferRelativeResize="0"/>
          <p:nvPr/>
        </p:nvPicPr>
        <p:blipFill rotWithShape="1">
          <a:blip r:embed="rId12" cstate="hqprint">
            <a:alphaModFix/>
            <a:extLst>
              <a:ext uri="{28A0092B-C50C-407E-A947-70E740481C1C}">
                <a14:useLocalDpi xmlns:a14="http://schemas.microsoft.com/office/drawing/2010/main"/>
              </a:ext>
            </a:extLst>
          </a:blip>
          <a:srcRect/>
          <a:stretch/>
        </p:blipFill>
        <p:spPr>
          <a:xfrm>
            <a:off x="278660" y="4091059"/>
            <a:ext cx="1384116" cy="276369"/>
          </a:xfrm>
          <a:prstGeom prst="rect">
            <a:avLst/>
          </a:prstGeom>
          <a:noFill/>
          <a:ln>
            <a:noFill/>
          </a:ln>
        </p:spPr>
      </p:pic>
      <p:pic>
        <p:nvPicPr>
          <p:cNvPr id="17" name="Google Shape;268;p31">
            <a:extLst>
              <a:ext uri="{FF2B5EF4-FFF2-40B4-BE49-F238E27FC236}">
                <a16:creationId xmlns:a16="http://schemas.microsoft.com/office/drawing/2014/main" id="{25E02ACB-2C5A-42D6-8AE3-B816CF24C244}"/>
              </a:ext>
            </a:extLst>
          </p:cNvPr>
          <p:cNvPicPr preferRelativeResize="0"/>
          <p:nvPr/>
        </p:nvPicPr>
        <p:blipFill rotWithShape="1">
          <a:blip r:embed="rId13" cstate="hqprint">
            <a:alphaModFix/>
            <a:extLst>
              <a:ext uri="{28A0092B-C50C-407E-A947-70E740481C1C}">
                <a14:useLocalDpi xmlns:a14="http://schemas.microsoft.com/office/drawing/2010/main"/>
              </a:ext>
            </a:extLst>
          </a:blip>
          <a:srcRect/>
          <a:stretch/>
        </p:blipFill>
        <p:spPr>
          <a:xfrm>
            <a:off x="1731339" y="1866796"/>
            <a:ext cx="1025092" cy="358783"/>
          </a:xfrm>
          <a:prstGeom prst="rect">
            <a:avLst/>
          </a:prstGeom>
          <a:noFill/>
          <a:ln>
            <a:noFill/>
          </a:ln>
        </p:spPr>
      </p:pic>
      <p:pic>
        <p:nvPicPr>
          <p:cNvPr id="18" name="Google Shape;269;p31" descr="Brickcom - deltalink">
            <a:extLst>
              <a:ext uri="{FF2B5EF4-FFF2-40B4-BE49-F238E27FC236}">
                <a16:creationId xmlns:a16="http://schemas.microsoft.com/office/drawing/2014/main" id="{A9D05952-F060-40F3-B38F-E67564E6E457}"/>
              </a:ext>
            </a:extLst>
          </p:cNvPr>
          <p:cNvPicPr preferRelativeResize="0"/>
          <p:nvPr/>
        </p:nvPicPr>
        <p:blipFill rotWithShape="1">
          <a:blip r:embed="rId14" cstate="hqprint">
            <a:alphaModFix/>
            <a:extLst>
              <a:ext uri="{28A0092B-C50C-407E-A947-70E740481C1C}">
                <a14:useLocalDpi xmlns:a14="http://schemas.microsoft.com/office/drawing/2010/main"/>
              </a:ext>
            </a:extLst>
          </a:blip>
          <a:srcRect t="24883" b="22653"/>
          <a:stretch/>
        </p:blipFill>
        <p:spPr>
          <a:xfrm>
            <a:off x="1696827" y="4110859"/>
            <a:ext cx="1023574" cy="243354"/>
          </a:xfrm>
          <a:prstGeom prst="rect">
            <a:avLst/>
          </a:prstGeom>
          <a:noFill/>
          <a:ln>
            <a:noFill/>
          </a:ln>
        </p:spPr>
      </p:pic>
      <p:sp>
        <p:nvSpPr>
          <p:cNvPr id="19" name="Google Shape;270;p31">
            <a:extLst>
              <a:ext uri="{FF2B5EF4-FFF2-40B4-BE49-F238E27FC236}">
                <a16:creationId xmlns:a16="http://schemas.microsoft.com/office/drawing/2014/main" id="{D37CD554-33EA-4C12-8358-9DE7FEE7228A}"/>
              </a:ext>
            </a:extLst>
          </p:cNvPr>
          <p:cNvSpPr/>
          <p:nvPr/>
        </p:nvSpPr>
        <p:spPr>
          <a:xfrm>
            <a:off x="3184104" y="1369538"/>
            <a:ext cx="2700600" cy="399300"/>
          </a:xfrm>
          <a:prstGeom prst="rect">
            <a:avLst/>
          </a:prstGeom>
          <a:solidFill>
            <a:srgbClr val="80FCFF"/>
          </a:solidFill>
          <a:ln w="38100"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300"/>
            </a:pPr>
            <a:r>
              <a:rPr lang="en-US" altLang="zh-TW" sz="1600" b="1" i="0" u="none" strike="noStrike" dirty="0">
                <a:solidFill>
                  <a:srgbClr val="000000"/>
                </a:solidFill>
                <a:effectLst/>
                <a:latin typeface="Arial" panose="020B0604020202020204" pitchFamily="34" charset="0"/>
              </a:rPr>
              <a:t>Over 6,700 Models</a:t>
            </a:r>
            <a:r>
              <a:rPr lang="en-US" altLang="zh-TW" sz="1600" b="0" i="0" dirty="0">
                <a:solidFill>
                  <a:srgbClr val="000000"/>
                </a:solidFill>
                <a:effectLst/>
                <a:latin typeface="Arial" panose="020B0604020202020204" pitchFamily="34" charset="0"/>
              </a:rPr>
              <a:t>​</a:t>
            </a:r>
            <a:endParaRPr lang="en" sz="2000" b="1" i="0" u="none" strike="noStrike" cap="none" dirty="0">
              <a:solidFill>
                <a:schemeClr val="dk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20" name="Google Shape;271;p31">
            <a:extLst>
              <a:ext uri="{FF2B5EF4-FFF2-40B4-BE49-F238E27FC236}">
                <a16:creationId xmlns:a16="http://schemas.microsoft.com/office/drawing/2014/main" id="{1B160E1B-1441-4C67-934F-87EE9526CDEB}"/>
              </a:ext>
            </a:extLst>
          </p:cNvPr>
          <p:cNvSpPr/>
          <p:nvPr/>
        </p:nvSpPr>
        <p:spPr>
          <a:xfrm>
            <a:off x="6083246" y="1756712"/>
            <a:ext cx="2905200" cy="2805600"/>
          </a:xfrm>
          <a:prstGeom prst="rect">
            <a:avLst/>
          </a:prstGeom>
          <a:solidFill>
            <a:schemeClr val="lt1"/>
          </a:solidFill>
          <a:ln w="28575"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 name="Google Shape;272;p31">
            <a:extLst>
              <a:ext uri="{FF2B5EF4-FFF2-40B4-BE49-F238E27FC236}">
                <a16:creationId xmlns:a16="http://schemas.microsoft.com/office/drawing/2014/main" id="{638A9431-A6C3-4CBD-A67A-26D4D797D44B}"/>
              </a:ext>
            </a:extLst>
          </p:cNvPr>
          <p:cNvSpPr/>
          <p:nvPr/>
        </p:nvSpPr>
        <p:spPr>
          <a:xfrm>
            <a:off x="6091910" y="1344753"/>
            <a:ext cx="2905200" cy="399300"/>
          </a:xfrm>
          <a:prstGeom prst="rect">
            <a:avLst/>
          </a:prstGeom>
          <a:solidFill>
            <a:srgbClr val="80FCFF"/>
          </a:solidFill>
          <a:ln w="38100"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2000"/>
              <a:buFont typeface="Arial"/>
              <a:buNone/>
            </a:pPr>
            <a:r>
              <a:rPr lang="en-US" altLang="zh-TW" sz="1600" b="1" dirty="0">
                <a:latin typeface="Arial" panose="020B0604020202020204" pitchFamily="34" charset="0"/>
              </a:rPr>
              <a:t>ONVIF</a:t>
            </a:r>
            <a:r>
              <a:rPr lang="en-US" altLang="zh-TW" sz="2800" b="1" i="0" u="none" strike="noStrike" dirty="0">
                <a:solidFill>
                  <a:srgbClr val="000000"/>
                </a:solidFill>
                <a:effectLst/>
                <a:latin typeface="Arial" panose="020B0604020202020204" pitchFamily="34" charset="0"/>
              </a:rPr>
              <a:t> </a:t>
            </a:r>
            <a:r>
              <a:rPr lang="en-US" altLang="zh-TW" sz="1600" b="1" dirty="0">
                <a:latin typeface="Arial" panose="020B0604020202020204" pitchFamily="34" charset="0"/>
              </a:rPr>
              <a:t>Profile Supported​</a:t>
            </a:r>
            <a:endParaRPr lang="zh-TW" altLang="en" sz="1600" b="1" dirty="0">
              <a:latin typeface="Arial" panose="020B0604020202020204" pitchFamily="34" charset="0"/>
              <a:sym typeface="Arial" panose="020B0604020202020204" pitchFamily="34" charset="0"/>
            </a:endParaRPr>
          </a:p>
        </p:txBody>
      </p:sp>
      <p:pic>
        <p:nvPicPr>
          <p:cNvPr id="22" name="Google Shape;273;p31" descr="一張含有 文字, 美工圖案 的圖片&#10;&#10;自動產生的描述">
            <a:extLst>
              <a:ext uri="{FF2B5EF4-FFF2-40B4-BE49-F238E27FC236}">
                <a16:creationId xmlns:a16="http://schemas.microsoft.com/office/drawing/2014/main" id="{958E7C43-CF9F-444C-9A43-04E1C7E64DE3}"/>
              </a:ext>
            </a:extLst>
          </p:cNvPr>
          <p:cNvPicPr preferRelativeResize="0"/>
          <p:nvPr/>
        </p:nvPicPr>
        <p:blipFill rotWithShape="1">
          <a:blip r:embed="rId15">
            <a:alphaModFix/>
          </a:blip>
          <a:srcRect/>
          <a:stretch/>
        </p:blipFill>
        <p:spPr>
          <a:xfrm>
            <a:off x="6312405" y="2048338"/>
            <a:ext cx="2440400" cy="488080"/>
          </a:xfrm>
          <a:prstGeom prst="rect">
            <a:avLst/>
          </a:prstGeom>
          <a:noFill/>
          <a:ln>
            <a:noFill/>
          </a:ln>
        </p:spPr>
      </p:pic>
      <p:sp>
        <p:nvSpPr>
          <p:cNvPr id="25" name="文字方塊 24">
            <a:extLst>
              <a:ext uri="{FF2B5EF4-FFF2-40B4-BE49-F238E27FC236}">
                <a16:creationId xmlns:a16="http://schemas.microsoft.com/office/drawing/2014/main" id="{2DD74B77-2BBD-41C5-97C5-09824C4D9C27}"/>
              </a:ext>
            </a:extLst>
          </p:cNvPr>
          <p:cNvSpPr txBox="1"/>
          <p:nvPr/>
        </p:nvSpPr>
        <p:spPr>
          <a:xfrm>
            <a:off x="6519334" y="2760903"/>
            <a:ext cx="2116666" cy="646331"/>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fontAlgn="base"/>
            <a:r>
              <a:rPr lang="en-US" altLang="zh-TW" sz="1800" dirty="0">
                <a:solidFill>
                  <a:srgbClr val="FFFFFF"/>
                </a:solidFill>
                <a:latin typeface="Arial" panose="020B0604020202020204" pitchFamily="34" charset="0"/>
                <a:ea typeface="微軟正黑體" panose="020B0604030504040204" pitchFamily="34" charset="-120"/>
                <a:cs typeface="Calibri"/>
              </a:rPr>
              <a:t>RTSP Stream</a:t>
            </a:r>
            <a:r>
              <a:rPr lang="zh-TW" altLang="zh-TW" sz="1800" dirty="0">
                <a:solidFill>
                  <a:srgbClr val="FFFFFF"/>
                </a:solidFill>
                <a:latin typeface="Arial" panose="020B0604020202020204" pitchFamily="34" charset="0"/>
                <a:ea typeface="微軟正黑體" panose="020B0604030504040204" pitchFamily="34" charset="-120"/>
                <a:cs typeface="Calibri"/>
              </a:rPr>
              <a:t>​</a:t>
            </a:r>
          </a:p>
          <a:p>
            <a:pPr algn="ctr" rtl="0" fontAlgn="base"/>
            <a:r>
              <a:rPr lang="en-US" altLang="zh-TW" sz="1800" dirty="0">
                <a:solidFill>
                  <a:srgbClr val="FFFFFF"/>
                </a:solidFill>
                <a:latin typeface="Arial" panose="020B0604020202020204" pitchFamily="34" charset="0"/>
                <a:ea typeface="微軟正黑體" panose="020B0604030504040204" pitchFamily="34" charset="-120"/>
                <a:cs typeface="Calibri"/>
              </a:rPr>
              <a:t>Input / Output</a:t>
            </a:r>
          </a:p>
        </p:txBody>
      </p:sp>
      <p:sp>
        <p:nvSpPr>
          <p:cNvPr id="26" name="文字方塊 25">
            <a:extLst>
              <a:ext uri="{FF2B5EF4-FFF2-40B4-BE49-F238E27FC236}">
                <a16:creationId xmlns:a16="http://schemas.microsoft.com/office/drawing/2014/main" id="{AE96A411-5CF5-4C87-BF05-72C0690161DD}"/>
              </a:ext>
            </a:extLst>
          </p:cNvPr>
          <p:cNvSpPr txBox="1"/>
          <p:nvPr/>
        </p:nvSpPr>
        <p:spPr>
          <a:xfrm>
            <a:off x="6519334" y="3528483"/>
            <a:ext cx="2116666" cy="646331"/>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fontAlgn="base"/>
            <a:r>
              <a:rPr lang="en-US" altLang="zh-TW" sz="1800" dirty="0">
                <a:solidFill>
                  <a:srgbClr val="FFFFFF"/>
                </a:solidFill>
                <a:latin typeface="Arial" panose="020B0604020202020204" pitchFamily="34" charset="0"/>
                <a:ea typeface="微軟正黑體" panose="020B0604030504040204" pitchFamily="34" charset="-120"/>
                <a:cs typeface="Calibri"/>
              </a:rPr>
              <a:t>RTMP Stream</a:t>
            </a:r>
            <a:r>
              <a:rPr lang="zh-TW" altLang="zh-TW" sz="1800" dirty="0">
                <a:solidFill>
                  <a:srgbClr val="FFFFFF"/>
                </a:solidFill>
                <a:latin typeface="Arial" panose="020B0604020202020204" pitchFamily="34" charset="0"/>
                <a:ea typeface="微軟正黑體" panose="020B0604030504040204" pitchFamily="34" charset="-120"/>
                <a:cs typeface="Calibri"/>
              </a:rPr>
              <a:t>​</a:t>
            </a:r>
          </a:p>
          <a:p>
            <a:pPr algn="ctr" rtl="0" fontAlgn="base"/>
            <a:r>
              <a:rPr lang="en-US" altLang="zh-TW" sz="1800" dirty="0">
                <a:solidFill>
                  <a:srgbClr val="FFFFFF"/>
                </a:solidFill>
                <a:latin typeface="Arial" panose="020B0604020202020204" pitchFamily="34" charset="0"/>
                <a:ea typeface="微軟正黑體" panose="020B0604030504040204" pitchFamily="34" charset="-120"/>
                <a:cs typeface="Calibri"/>
              </a:rPr>
              <a:t>Input</a:t>
            </a:r>
          </a:p>
        </p:txBody>
      </p:sp>
      <p:sp>
        <p:nvSpPr>
          <p:cNvPr id="27" name="Google Shape;255;p31">
            <a:hlinkClick r:id="rId16"/>
            <a:extLst>
              <a:ext uri="{FF2B5EF4-FFF2-40B4-BE49-F238E27FC236}">
                <a16:creationId xmlns:a16="http://schemas.microsoft.com/office/drawing/2014/main" id="{D8791B38-91A7-49CD-838E-25CE09BDA520}"/>
              </a:ext>
            </a:extLst>
          </p:cNvPr>
          <p:cNvSpPr txBox="1"/>
          <p:nvPr/>
        </p:nvSpPr>
        <p:spPr>
          <a:xfrm>
            <a:off x="1864167" y="4619603"/>
            <a:ext cx="5415666" cy="3628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050"/>
              <a:buFont typeface="Arial"/>
              <a:buNone/>
            </a:pPr>
            <a:r>
              <a:rPr lang="en" sz="1000" b="0" i="0" strike="noStrike" cap="none">
                <a:solidFill>
                  <a:schemeClr val="bg2">
                    <a:lumMod val="75000"/>
                  </a:schemeClr>
                </a:solidFill>
                <a:latin typeface="Arial" panose="020B0604020202020204" pitchFamily="34" charset="0"/>
                <a:ea typeface="微軟正黑體" panose="020B0604030504040204" pitchFamily="34" charset="-120"/>
                <a:cs typeface="Calibri"/>
                <a:sym typeface="Arial" panose="020B0604020202020204" pitchFamily="34" charset="0"/>
                <a:hlinkClick r:id="rId16">
                  <a:extLst>
                    <a:ext uri="{A12FA001-AC4F-418D-AE19-62706E023703}">
                      <ahyp:hlinkClr xmlns:ahyp="http://schemas.microsoft.com/office/drawing/2018/hyperlinkcolor" val="tx"/>
                    </a:ext>
                  </a:extLst>
                </a:hlinkClick>
              </a:rPr>
              <a:t>https://www.qnap.com/en/compatibility-qvr-pro</a:t>
            </a:r>
            <a:endParaRPr lang="zh-TW" altLang="en-US" sz="1000" b="0" i="0" strike="noStrike" cap="none">
              <a:solidFill>
                <a:schemeClr val="bg2">
                  <a:lumMod val="75000"/>
                </a:schemeClr>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Tree>
    <p:extLst>
      <p:ext uri="{BB962C8B-B14F-4D97-AF65-F5344CB8AC3E}">
        <p14:creationId xmlns:p14="http://schemas.microsoft.com/office/powerpoint/2010/main" val="1509419438"/>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EA0ECE-F15D-46AF-8880-1B43D029202F}"/>
              </a:ext>
            </a:extLst>
          </p:cNvPr>
          <p:cNvSpPr>
            <a:spLocks noGrp="1"/>
          </p:cNvSpPr>
          <p:nvPr>
            <p:ph type="title"/>
          </p:nvPr>
        </p:nvSpPr>
        <p:spPr>
          <a:xfrm>
            <a:off x="148500" y="265500"/>
            <a:ext cx="8847000" cy="572700"/>
          </a:xfrm>
        </p:spPr>
        <p:txBody>
          <a:bodyPr/>
          <a:lstStyle/>
          <a:p>
            <a:r>
              <a:rPr lang="en-US" altLang="zh-TW" sz="3000" i="0" u="none" strike="noStrike" dirty="0">
                <a:solidFill>
                  <a:srgbClr val="FFFFFF"/>
                </a:solidFill>
                <a:effectLst/>
                <a:latin typeface="Arial" panose="020B0604020202020204" pitchFamily="34" charset="0"/>
              </a:rPr>
              <a:t>Unified interface for live view &amp; playback​, anywhere with a PC or mobile device</a:t>
            </a:r>
            <a:r>
              <a:rPr lang="en-US" altLang="zh-TW" sz="3000" i="0" dirty="0">
                <a:solidFill>
                  <a:srgbClr val="000000"/>
                </a:solidFill>
                <a:effectLst/>
                <a:latin typeface="Arial" panose="020B0604020202020204" pitchFamily="34" charset="0"/>
              </a:rPr>
              <a:t>​</a:t>
            </a:r>
            <a:endParaRPr lang="zh-TW" altLang="en-US" sz="3000" dirty="0">
              <a:latin typeface="Arial" panose="020B0604020202020204" pitchFamily="34" charset="0"/>
              <a:sym typeface="Arial" panose="020B0604020202020204" pitchFamily="34" charset="0"/>
            </a:endParaRPr>
          </a:p>
        </p:txBody>
      </p:sp>
      <p:pic>
        <p:nvPicPr>
          <p:cNvPr id="3" name="Google Shape;303;p33">
            <a:extLst>
              <a:ext uri="{FF2B5EF4-FFF2-40B4-BE49-F238E27FC236}">
                <a16:creationId xmlns:a16="http://schemas.microsoft.com/office/drawing/2014/main" id="{C1DCF97E-F741-4B5A-B2E5-716C22D507EB}"/>
              </a:ext>
            </a:extLst>
          </p:cNvPr>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456567" y="1505532"/>
            <a:ext cx="4594032" cy="2338742"/>
          </a:xfrm>
          <a:prstGeom prst="rect">
            <a:avLst/>
          </a:prstGeom>
          <a:noFill/>
          <a:ln>
            <a:noFill/>
          </a:ln>
        </p:spPr>
      </p:pic>
      <p:sp>
        <p:nvSpPr>
          <p:cNvPr id="4" name="Google Shape;304;p33">
            <a:extLst>
              <a:ext uri="{FF2B5EF4-FFF2-40B4-BE49-F238E27FC236}">
                <a16:creationId xmlns:a16="http://schemas.microsoft.com/office/drawing/2014/main" id="{35D09121-751C-4A07-B201-E5106E3338AF}"/>
              </a:ext>
            </a:extLst>
          </p:cNvPr>
          <p:cNvSpPr txBox="1"/>
          <p:nvPr/>
        </p:nvSpPr>
        <p:spPr>
          <a:xfrm>
            <a:off x="235849" y="997746"/>
            <a:ext cx="9081571" cy="492412"/>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sz="2000" b="0" i="0" u="none" strike="noStrike" dirty="0">
                <a:solidFill>
                  <a:srgbClr val="FFFFFF"/>
                </a:solidFill>
                <a:effectLst/>
                <a:latin typeface="Arial" panose="020B0604020202020204" pitchFamily="34" charset="0"/>
              </a:rPr>
              <a:t>Monitor the live view of multiple channels and playback on 1 single interface. ​</a:t>
            </a:r>
            <a:r>
              <a:rPr lang="en-US" altLang="zh-TW" sz="2000" b="0" i="0" dirty="0">
                <a:solidFill>
                  <a:srgbClr val="000000"/>
                </a:solidFill>
                <a:effectLst/>
                <a:latin typeface="Arial" panose="020B0604020202020204" pitchFamily="34" charset="0"/>
              </a:rPr>
              <a:t>​</a:t>
            </a:r>
            <a:endParaRPr lang="en" altLang="zh-TW" sz="1600" dirty="0">
              <a:solidFill>
                <a:schemeClr val="lt1"/>
              </a:solidFill>
              <a:latin typeface="Arial" panose="020B0604020202020204" pitchFamily="34" charset="0"/>
              <a:ea typeface="微軟正黑體" panose="020B0604030504040204" pitchFamily="34" charset="-120"/>
              <a:cs typeface="Open Sans"/>
              <a:sym typeface="Arial" panose="020B0604020202020204" pitchFamily="34" charset="0"/>
            </a:endParaRPr>
          </a:p>
        </p:txBody>
      </p:sp>
      <p:sp>
        <p:nvSpPr>
          <p:cNvPr id="6" name="Google Shape;316;p33">
            <a:extLst>
              <a:ext uri="{FF2B5EF4-FFF2-40B4-BE49-F238E27FC236}">
                <a16:creationId xmlns:a16="http://schemas.microsoft.com/office/drawing/2014/main" id="{0D882A50-6E4E-4C79-8ED9-161A4F2FD018}"/>
              </a:ext>
            </a:extLst>
          </p:cNvPr>
          <p:cNvSpPr txBox="1"/>
          <p:nvPr/>
        </p:nvSpPr>
        <p:spPr>
          <a:xfrm>
            <a:off x="5108532" y="3808729"/>
            <a:ext cx="2840587" cy="553968"/>
          </a:xfrm>
          <a:prstGeom prst="rect">
            <a:avLst/>
          </a:prstGeom>
          <a:solidFill>
            <a:srgbClr val="491D48">
              <a:alpha val="25098"/>
            </a:srgbClr>
          </a:solidFill>
          <a:ln>
            <a:solidFill>
              <a:schemeClr val="bg1">
                <a:lumMod val="75000"/>
              </a:schemeClr>
            </a:solid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sz="1200" b="0" i="0" u="none" strike="noStrike" dirty="0">
                <a:solidFill>
                  <a:srgbClr val="FFFFFF"/>
                </a:solidFill>
                <a:effectLst/>
                <a:latin typeface="Arial" panose="020B0604020202020204" pitchFamily="34" charset="0"/>
              </a:rPr>
              <a:t>1 click to jump to the previous playback time</a:t>
            </a:r>
            <a:r>
              <a:rPr lang="en-US" altLang="zh-TW" sz="1200" b="0" i="0" u="none" strike="noStrike" dirty="0">
                <a:solidFill>
                  <a:srgbClr val="000000"/>
                </a:solidFill>
                <a:effectLst/>
                <a:latin typeface="Arial" panose="020B0604020202020204" pitchFamily="34" charset="0"/>
              </a:rPr>
              <a:t>​</a:t>
            </a:r>
            <a:r>
              <a:rPr lang="en-US" altLang="zh-TW" sz="1200" b="0" i="0" dirty="0">
                <a:solidFill>
                  <a:srgbClr val="000000"/>
                </a:solidFill>
                <a:effectLst/>
                <a:latin typeface="Arial" panose="020B0604020202020204" pitchFamily="34" charset="0"/>
              </a:rPr>
              <a:t>​</a:t>
            </a:r>
            <a:endParaRPr lang="en" sz="105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8" name="Google Shape;318;p33">
            <a:extLst>
              <a:ext uri="{FF2B5EF4-FFF2-40B4-BE49-F238E27FC236}">
                <a16:creationId xmlns:a16="http://schemas.microsoft.com/office/drawing/2014/main" id="{15C787E8-644B-46CE-9AC5-F0BF602423F3}"/>
              </a:ext>
            </a:extLst>
          </p:cNvPr>
          <p:cNvPicPr preferRelativeResize="0"/>
          <p:nvPr/>
        </p:nvPicPr>
        <p:blipFill>
          <a:blip r:embed="rId4">
            <a:alphaModFix/>
          </a:blip>
          <a:stretch>
            <a:fillRect/>
          </a:stretch>
        </p:blipFill>
        <p:spPr>
          <a:xfrm>
            <a:off x="1110891" y="3487510"/>
            <a:ext cx="3379411" cy="650100"/>
          </a:xfrm>
          <a:prstGeom prst="rect">
            <a:avLst/>
          </a:prstGeom>
          <a:noFill/>
          <a:ln>
            <a:noFill/>
          </a:ln>
          <a:effectLst>
            <a:outerShdw blurRad="57150" dist="19050" dir="5400000" algn="bl" rotWithShape="0">
              <a:srgbClr val="000000">
                <a:alpha val="50000"/>
              </a:srgbClr>
            </a:outerShdw>
          </a:effectLst>
        </p:spPr>
      </p:pic>
      <p:sp>
        <p:nvSpPr>
          <p:cNvPr id="10" name="Google Shape;320;p33">
            <a:extLst>
              <a:ext uri="{FF2B5EF4-FFF2-40B4-BE49-F238E27FC236}">
                <a16:creationId xmlns:a16="http://schemas.microsoft.com/office/drawing/2014/main" id="{F433C5D2-9A6D-442B-B418-E51B8CAFC2BA}"/>
              </a:ext>
            </a:extLst>
          </p:cNvPr>
          <p:cNvSpPr/>
          <p:nvPr/>
        </p:nvSpPr>
        <p:spPr>
          <a:xfrm>
            <a:off x="1051219" y="3452011"/>
            <a:ext cx="1089469" cy="248249"/>
          </a:xfrm>
          <a:prstGeom prst="rect">
            <a:avLst/>
          </a:prstGeom>
          <a:noFill/>
          <a:ln w="28575" cap="flat" cmpd="sng">
            <a:solidFill>
              <a:srgbClr val="92D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Arial" panose="020B0604020202020204" pitchFamily="34" charset="0"/>
              <a:ea typeface="微軟正黑體" panose="020B0604030504040204" pitchFamily="34" charset="-120"/>
              <a:sym typeface="Arial" panose="020B0604020202020204" pitchFamily="34" charset="0"/>
            </a:endParaRPr>
          </a:p>
        </p:txBody>
      </p:sp>
      <p:sp>
        <p:nvSpPr>
          <p:cNvPr id="11" name="Google Shape;321;p33">
            <a:extLst>
              <a:ext uri="{FF2B5EF4-FFF2-40B4-BE49-F238E27FC236}">
                <a16:creationId xmlns:a16="http://schemas.microsoft.com/office/drawing/2014/main" id="{A1CEF076-ECF1-4964-A670-DE3DB0F5C9D8}"/>
              </a:ext>
            </a:extLst>
          </p:cNvPr>
          <p:cNvSpPr/>
          <p:nvPr/>
        </p:nvSpPr>
        <p:spPr>
          <a:xfrm>
            <a:off x="2222371" y="3798569"/>
            <a:ext cx="2042067" cy="385441"/>
          </a:xfrm>
          <a:prstGeom prst="rect">
            <a:avLst/>
          </a:prstGeom>
          <a:noFill/>
          <a:ln w="28575"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Arial" panose="020B0604020202020204" pitchFamily="34" charset="0"/>
              <a:ea typeface="微軟正黑體" panose="020B0604030504040204" pitchFamily="34" charset="-120"/>
              <a:sym typeface="Arial" panose="020B0604020202020204" pitchFamily="34" charset="0"/>
            </a:endParaRPr>
          </a:p>
        </p:txBody>
      </p:sp>
      <p:cxnSp>
        <p:nvCxnSpPr>
          <p:cNvPr id="12" name="Google Shape;322;p33">
            <a:extLst>
              <a:ext uri="{FF2B5EF4-FFF2-40B4-BE49-F238E27FC236}">
                <a16:creationId xmlns:a16="http://schemas.microsoft.com/office/drawing/2014/main" id="{3B0820C1-EAEF-4A03-A850-0E751AE98680}"/>
              </a:ext>
            </a:extLst>
          </p:cNvPr>
          <p:cNvCxnSpPr>
            <a:cxnSpLocks/>
            <a:stCxn id="16" idx="3"/>
            <a:endCxn id="20" idx="1"/>
          </p:cNvCxnSpPr>
          <p:nvPr/>
        </p:nvCxnSpPr>
        <p:spPr>
          <a:xfrm flipV="1">
            <a:off x="2519151" y="2117239"/>
            <a:ext cx="2625475" cy="1458896"/>
          </a:xfrm>
          <a:prstGeom prst="bentConnector3">
            <a:avLst>
              <a:gd name="adj1" fmla="val 50000"/>
            </a:avLst>
          </a:prstGeom>
          <a:noFill/>
          <a:ln w="19050" cap="flat" cmpd="sng">
            <a:solidFill>
              <a:srgbClr val="FF00FF"/>
            </a:solidFill>
            <a:prstDash val="solid"/>
            <a:round/>
            <a:headEnd type="none" w="med" len="med"/>
            <a:tailEnd type="oval" w="med" len="med"/>
          </a:ln>
        </p:spPr>
      </p:cxnSp>
      <p:sp>
        <p:nvSpPr>
          <p:cNvPr id="16" name="Google Shape;323;p33">
            <a:extLst>
              <a:ext uri="{FF2B5EF4-FFF2-40B4-BE49-F238E27FC236}">
                <a16:creationId xmlns:a16="http://schemas.microsoft.com/office/drawing/2014/main" id="{B4945CD7-B560-4BDE-8FB1-1B527A4FE982}"/>
              </a:ext>
            </a:extLst>
          </p:cNvPr>
          <p:cNvSpPr/>
          <p:nvPr/>
        </p:nvSpPr>
        <p:spPr>
          <a:xfrm>
            <a:off x="2194025" y="3452010"/>
            <a:ext cx="325126" cy="248249"/>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Arial" panose="020B0604020202020204" pitchFamily="34" charset="0"/>
              <a:ea typeface="微軟正黑體" panose="020B0604030504040204" pitchFamily="34" charset="-120"/>
              <a:sym typeface="Arial" panose="020B0604020202020204" pitchFamily="34" charset="0"/>
            </a:endParaRPr>
          </a:p>
        </p:txBody>
      </p:sp>
      <p:sp>
        <p:nvSpPr>
          <p:cNvPr id="17" name="Google Shape;327;p33">
            <a:extLst>
              <a:ext uri="{FF2B5EF4-FFF2-40B4-BE49-F238E27FC236}">
                <a16:creationId xmlns:a16="http://schemas.microsoft.com/office/drawing/2014/main" id="{A030602A-8221-4BB9-9D57-1089367733B9}"/>
              </a:ext>
            </a:extLst>
          </p:cNvPr>
          <p:cNvSpPr txBox="1"/>
          <p:nvPr/>
        </p:nvSpPr>
        <p:spPr>
          <a:xfrm>
            <a:off x="5097950" y="2931641"/>
            <a:ext cx="2861753" cy="369302"/>
          </a:xfrm>
          <a:prstGeom prst="rect">
            <a:avLst/>
          </a:prstGeom>
          <a:solidFill>
            <a:srgbClr val="491D48">
              <a:alpha val="25098"/>
            </a:srgbClr>
          </a:solidFill>
          <a:ln>
            <a:solidFill>
              <a:schemeClr val="bg1">
                <a:lumMod val="75000"/>
              </a:schemeClr>
            </a:solid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L="0" indent="0">
              <a:buNone/>
              <a:defRPr sz="1200" b="1">
                <a:solidFill>
                  <a:srgbClr val="75FFFF"/>
                </a:solidFil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b="0" i="0" u="none" strike="noStrike" dirty="0">
                <a:solidFill>
                  <a:srgbClr val="FFFFFF"/>
                </a:solidFill>
                <a:effectLst/>
                <a:latin typeface="Arial" panose="020B0604020202020204" pitchFamily="34" charset="0"/>
              </a:rPr>
              <a:t>1-click to sync playback all video views</a:t>
            </a:r>
            <a:r>
              <a:rPr lang="en-US" altLang="zh-TW" b="0" i="0" u="none" strike="noStrike" dirty="0">
                <a:solidFill>
                  <a:srgbClr val="000000"/>
                </a:solidFill>
                <a:effectLst/>
                <a:latin typeface="Arial" panose="020B0604020202020204" pitchFamily="34" charset="0"/>
              </a:rPr>
              <a:t>​</a:t>
            </a:r>
            <a:r>
              <a:rPr lang="en-US" altLang="zh-TW" b="0" i="0" dirty="0">
                <a:solidFill>
                  <a:srgbClr val="000000"/>
                </a:solidFill>
                <a:effectLst/>
                <a:latin typeface="Arial" panose="020B0604020202020204" pitchFamily="34" charset="0"/>
              </a:rPr>
              <a:t>​</a:t>
            </a:r>
            <a:endParaRPr lang="en" b="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 name="Google Shape;329;p33">
            <a:extLst>
              <a:ext uri="{FF2B5EF4-FFF2-40B4-BE49-F238E27FC236}">
                <a16:creationId xmlns:a16="http://schemas.microsoft.com/office/drawing/2014/main" id="{576B568F-6C17-4EBE-9397-56149D758052}"/>
              </a:ext>
            </a:extLst>
          </p:cNvPr>
          <p:cNvSpPr/>
          <p:nvPr/>
        </p:nvSpPr>
        <p:spPr>
          <a:xfrm>
            <a:off x="1110892" y="2210723"/>
            <a:ext cx="1398392" cy="729300"/>
          </a:xfrm>
          <a:prstGeom prst="rect">
            <a:avLst/>
          </a:prstGeom>
          <a:noFill/>
          <a:ln w="28575"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Arial" panose="020B0604020202020204" pitchFamily="34" charset="0"/>
              <a:ea typeface="微軟正黑體" panose="020B0604030504040204" pitchFamily="34" charset="-120"/>
              <a:sym typeface="Arial" panose="020B0604020202020204" pitchFamily="34" charset="0"/>
            </a:endParaRPr>
          </a:p>
        </p:txBody>
      </p:sp>
      <p:pic>
        <p:nvPicPr>
          <p:cNvPr id="20" name="Google Shape;330;p33">
            <a:extLst>
              <a:ext uri="{FF2B5EF4-FFF2-40B4-BE49-F238E27FC236}">
                <a16:creationId xmlns:a16="http://schemas.microsoft.com/office/drawing/2014/main" id="{09E11167-4730-447D-B910-4BF94708EBA7}"/>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5144626" y="1514490"/>
            <a:ext cx="2168102" cy="1205497"/>
          </a:xfrm>
          <a:prstGeom prst="rect">
            <a:avLst/>
          </a:prstGeom>
          <a:noFill/>
          <a:ln w="28575" cap="flat" cmpd="sng">
            <a:solidFill>
              <a:srgbClr val="FF00FF"/>
            </a:solidFill>
            <a:prstDash val="solid"/>
            <a:round/>
            <a:headEnd type="none" w="sm" len="sm"/>
            <a:tailEnd type="none" w="sm" len="sm"/>
          </a:ln>
        </p:spPr>
      </p:pic>
      <p:pic>
        <p:nvPicPr>
          <p:cNvPr id="21" name="Google Shape;331;p33">
            <a:extLst>
              <a:ext uri="{FF2B5EF4-FFF2-40B4-BE49-F238E27FC236}">
                <a16:creationId xmlns:a16="http://schemas.microsoft.com/office/drawing/2014/main" id="{40578CA0-09A7-455E-A2D2-3F4DF1B4D444}"/>
              </a:ext>
            </a:extLst>
          </p:cNvPr>
          <p:cNvPicPr preferRelativeResize="0"/>
          <p:nvPr/>
        </p:nvPicPr>
        <p:blipFill>
          <a:blip r:embed="rId6">
            <a:alphaModFix/>
          </a:blip>
          <a:stretch>
            <a:fillRect/>
          </a:stretch>
        </p:blipFill>
        <p:spPr>
          <a:xfrm>
            <a:off x="5928527" y="1817093"/>
            <a:ext cx="600300" cy="600300"/>
          </a:xfrm>
          <a:prstGeom prst="rect">
            <a:avLst/>
          </a:prstGeom>
          <a:noFill/>
          <a:ln>
            <a:noFill/>
          </a:ln>
        </p:spPr>
      </p:pic>
      <p:cxnSp>
        <p:nvCxnSpPr>
          <p:cNvPr id="22" name="接點: 肘形 21">
            <a:extLst>
              <a:ext uri="{FF2B5EF4-FFF2-40B4-BE49-F238E27FC236}">
                <a16:creationId xmlns:a16="http://schemas.microsoft.com/office/drawing/2014/main" id="{DD8626C0-AABE-4556-8840-36788F7B21F0}"/>
              </a:ext>
            </a:extLst>
          </p:cNvPr>
          <p:cNvCxnSpPr>
            <a:cxnSpLocks/>
            <a:stCxn id="19" idx="3"/>
            <a:endCxn id="11" idx="0"/>
          </p:cNvCxnSpPr>
          <p:nvPr/>
        </p:nvCxnSpPr>
        <p:spPr>
          <a:xfrm>
            <a:off x="2509284" y="2575373"/>
            <a:ext cx="734121" cy="1223196"/>
          </a:xfrm>
          <a:prstGeom prst="bentConnector2">
            <a:avLst/>
          </a:prstGeom>
          <a:noFill/>
          <a:ln w="19050" cap="flat" cmpd="sng">
            <a:solidFill>
              <a:srgbClr val="80FCFF"/>
            </a:solidFill>
            <a:prstDash val="solid"/>
            <a:round/>
            <a:headEnd type="none" w="sm" len="sm"/>
            <a:tailEnd type="oval" w="sm" len="sm"/>
          </a:ln>
        </p:spPr>
      </p:cxnSp>
      <p:cxnSp>
        <p:nvCxnSpPr>
          <p:cNvPr id="23" name="接點: 肘形 21">
            <a:extLst>
              <a:ext uri="{FF2B5EF4-FFF2-40B4-BE49-F238E27FC236}">
                <a16:creationId xmlns:a16="http://schemas.microsoft.com/office/drawing/2014/main" id="{A74DC33B-DEAE-D64F-BFF7-340A316BB9D3}"/>
              </a:ext>
            </a:extLst>
          </p:cNvPr>
          <p:cNvCxnSpPr>
            <a:cxnSpLocks/>
            <a:stCxn id="11" idx="3"/>
            <a:endCxn id="6" idx="1"/>
          </p:cNvCxnSpPr>
          <p:nvPr/>
        </p:nvCxnSpPr>
        <p:spPr>
          <a:xfrm>
            <a:off x="4264438" y="3991290"/>
            <a:ext cx="844094" cy="94423"/>
          </a:xfrm>
          <a:prstGeom prst="bentConnector3">
            <a:avLst>
              <a:gd name="adj1" fmla="val 50000"/>
            </a:avLst>
          </a:prstGeom>
          <a:noFill/>
          <a:ln w="19050" cap="flat" cmpd="sng">
            <a:solidFill>
              <a:srgbClr val="80FCFF"/>
            </a:solidFill>
            <a:prstDash val="solid"/>
            <a:round/>
            <a:headEnd type="none" w="sm" len="sm"/>
            <a:tailEnd type="oval" w="sm" len="sm"/>
          </a:ln>
        </p:spPr>
      </p:cxnSp>
      <p:sp>
        <p:nvSpPr>
          <p:cNvPr id="24" name="Google Shape;316;p33">
            <a:extLst>
              <a:ext uri="{FF2B5EF4-FFF2-40B4-BE49-F238E27FC236}">
                <a16:creationId xmlns:a16="http://schemas.microsoft.com/office/drawing/2014/main" id="{1CA48213-66B2-3447-BED9-BC73DAAF4874}"/>
              </a:ext>
            </a:extLst>
          </p:cNvPr>
          <p:cNvSpPr txBox="1"/>
          <p:nvPr/>
        </p:nvSpPr>
        <p:spPr>
          <a:xfrm>
            <a:off x="811870" y="4400668"/>
            <a:ext cx="2205873" cy="553968"/>
          </a:xfrm>
          <a:prstGeom prst="rect">
            <a:avLst/>
          </a:prstGeom>
          <a:solidFill>
            <a:srgbClr val="491D48">
              <a:alpha val="25098"/>
            </a:srgbClr>
          </a:solidFill>
          <a:ln>
            <a:solidFill>
              <a:schemeClr val="bg1">
                <a:lumMod val="75000"/>
              </a:schemeClr>
            </a:solid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L="0" indent="0">
              <a:buNone/>
              <a:defRPr sz="1200" b="1">
                <a:solidFill>
                  <a:srgbClr val="75FFFF"/>
                </a:solidFil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b="0" i="0" u="none" strike="noStrike" dirty="0">
                <a:solidFill>
                  <a:srgbClr val="FFFFFF"/>
                </a:solidFill>
                <a:effectLst/>
                <a:latin typeface="Arial" panose="020B0604020202020204" pitchFamily="34" charset="0"/>
              </a:rPr>
              <a:t>1 click to switch between Live &amp; Playback</a:t>
            </a:r>
            <a:r>
              <a:rPr lang="en-US" altLang="zh-TW" b="0" i="0" u="none" strike="noStrike" dirty="0">
                <a:solidFill>
                  <a:srgbClr val="000000"/>
                </a:solidFill>
                <a:effectLst/>
                <a:latin typeface="Arial" panose="020B0604020202020204" pitchFamily="34" charset="0"/>
              </a:rPr>
              <a:t>​</a:t>
            </a:r>
            <a:r>
              <a:rPr lang="en-US" altLang="zh-TW" b="0" i="0" dirty="0">
                <a:solidFill>
                  <a:srgbClr val="000000"/>
                </a:solidFill>
                <a:effectLst/>
                <a:latin typeface="Arial" panose="020B0604020202020204" pitchFamily="34" charset="0"/>
              </a:rPr>
              <a:t>​</a:t>
            </a:r>
            <a:endParaRPr lang="en" altLang="zh-TW" b="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39" name="接點: 肘形 21">
            <a:extLst>
              <a:ext uri="{FF2B5EF4-FFF2-40B4-BE49-F238E27FC236}">
                <a16:creationId xmlns:a16="http://schemas.microsoft.com/office/drawing/2014/main" id="{05F62A5E-0CDC-164C-AAF8-F47F7905B82D}"/>
              </a:ext>
            </a:extLst>
          </p:cNvPr>
          <p:cNvCxnSpPr>
            <a:cxnSpLocks/>
            <a:stCxn id="10" idx="2"/>
          </p:cNvCxnSpPr>
          <p:nvPr/>
        </p:nvCxnSpPr>
        <p:spPr>
          <a:xfrm flipH="1">
            <a:off x="1595953" y="3700260"/>
            <a:ext cx="1" cy="691501"/>
          </a:xfrm>
          <a:prstGeom prst="straightConnector1">
            <a:avLst/>
          </a:prstGeom>
          <a:noFill/>
          <a:ln w="19050" cap="flat" cmpd="sng">
            <a:solidFill>
              <a:srgbClr val="92D050"/>
            </a:solidFill>
            <a:prstDash val="solid"/>
            <a:round/>
            <a:headEnd type="none" w="sm" len="sm"/>
            <a:tailEnd type="oval" w="sm" len="sm"/>
          </a:ln>
        </p:spPr>
      </p:cxnSp>
      <p:cxnSp>
        <p:nvCxnSpPr>
          <p:cNvPr id="42" name="接點: 肘形 21">
            <a:extLst>
              <a:ext uri="{FF2B5EF4-FFF2-40B4-BE49-F238E27FC236}">
                <a16:creationId xmlns:a16="http://schemas.microsoft.com/office/drawing/2014/main" id="{1244C8F2-81CD-344F-A058-4532257BB3A3}"/>
              </a:ext>
            </a:extLst>
          </p:cNvPr>
          <p:cNvCxnSpPr>
            <a:cxnSpLocks/>
            <a:stCxn id="20" idx="2"/>
          </p:cNvCxnSpPr>
          <p:nvPr/>
        </p:nvCxnSpPr>
        <p:spPr>
          <a:xfrm>
            <a:off x="6228677" y="2719987"/>
            <a:ext cx="0" cy="211654"/>
          </a:xfrm>
          <a:prstGeom prst="straightConnector1">
            <a:avLst/>
          </a:prstGeom>
          <a:noFill/>
          <a:ln w="19050" cap="flat" cmpd="sng">
            <a:solidFill>
              <a:srgbClr val="FF00FF"/>
            </a:solidFill>
            <a:prstDash val="solid"/>
            <a:round/>
            <a:headEnd type="none" w="med" len="med"/>
            <a:tailEnd type="oval" w="med" len="med"/>
          </a:ln>
        </p:spPr>
      </p:cxnSp>
    </p:spTree>
    <p:extLst>
      <p:ext uri="{BB962C8B-B14F-4D97-AF65-F5344CB8AC3E}">
        <p14:creationId xmlns:p14="http://schemas.microsoft.com/office/powerpoint/2010/main" val="2717537742"/>
      </p:ext>
    </p:extLst>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a:extLst>
              <a:ext uri="{FF2B5EF4-FFF2-40B4-BE49-F238E27FC236}">
                <a16:creationId xmlns:a16="http://schemas.microsoft.com/office/drawing/2014/main" id="{9242DD83-9A16-4AF4-80AF-D81C9956B15B}"/>
              </a:ext>
            </a:extLst>
          </p:cNvPr>
          <p:cNvSpPr/>
          <p:nvPr/>
        </p:nvSpPr>
        <p:spPr>
          <a:xfrm>
            <a:off x="-152400" y="3841668"/>
            <a:ext cx="9364133"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4" name="矩形: 圓角 23">
            <a:extLst>
              <a:ext uri="{FF2B5EF4-FFF2-40B4-BE49-F238E27FC236}">
                <a16:creationId xmlns:a16="http://schemas.microsoft.com/office/drawing/2014/main" id="{E83E84B7-CF5F-41AD-899A-1EDF92C5A87D}"/>
              </a:ext>
            </a:extLst>
          </p:cNvPr>
          <p:cNvSpPr/>
          <p:nvPr/>
        </p:nvSpPr>
        <p:spPr>
          <a:xfrm>
            <a:off x="5748619" y="2399800"/>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矩形: 圓角 22">
            <a:extLst>
              <a:ext uri="{FF2B5EF4-FFF2-40B4-BE49-F238E27FC236}">
                <a16:creationId xmlns:a16="http://schemas.microsoft.com/office/drawing/2014/main" id="{7B3D81E6-F667-4F11-BC60-FF3CF9AB7AA2}"/>
              </a:ext>
            </a:extLst>
          </p:cNvPr>
          <p:cNvSpPr/>
          <p:nvPr/>
        </p:nvSpPr>
        <p:spPr>
          <a:xfrm>
            <a:off x="1272557" y="2184183"/>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p:txBody>
          <a:bodyPr/>
          <a:lstStyle/>
          <a:p>
            <a:r>
              <a:rPr lang="en-US" altLang="zh-TW" sz="3200" dirty="0">
                <a:latin typeface="Arial" panose="020B0604020202020204" pitchFamily="34" charset="0"/>
              </a:rPr>
              <a:t>Surveillance Client for mobile and home environment</a:t>
            </a:r>
            <a:r>
              <a:rPr lang="en-US" altLang="zh-TW" sz="1400" b="0" i="0" dirty="0">
                <a:solidFill>
                  <a:srgbClr val="000000"/>
                </a:solidFill>
                <a:effectLst/>
                <a:latin typeface="Arial" panose="020B0604020202020204" pitchFamily="34" charset="0"/>
              </a:rPr>
              <a:t>​</a:t>
            </a:r>
            <a:endParaRPr lang="en-US" altLang="zh-CN" sz="3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 name="文字方塊 15">
            <a:extLst>
              <a:ext uri="{FF2B5EF4-FFF2-40B4-BE49-F238E27FC236}">
                <a16:creationId xmlns:a16="http://schemas.microsoft.com/office/drawing/2014/main" id="{8B0723ED-BDEB-465B-B049-82DBF5A25335}"/>
              </a:ext>
            </a:extLst>
          </p:cNvPr>
          <p:cNvSpPr txBox="1"/>
          <p:nvPr/>
        </p:nvSpPr>
        <p:spPr>
          <a:xfrm>
            <a:off x="1161521" y="1368567"/>
            <a:ext cx="3242839"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solidFill>
                  <a:srgbClr val="97FFFE"/>
                </a:solidFill>
                <a:latin typeface="Arial" panose="020B0604020202020204" pitchFamily="34" charset="0"/>
                <a:ea typeface="微軟正黑體" panose="020B0604030504040204" pitchFamily="34" charset="-120"/>
                <a:sym typeface="Arial" panose="020B0604020202020204" pitchFamily="34" charset="0"/>
              </a:rPr>
              <a:t>QVR</a:t>
            </a:r>
            <a:r>
              <a:rPr lang="zh-TW" sz="1800" b="1" dirty="0">
                <a:solidFill>
                  <a:srgbClr val="97FFFE"/>
                </a:solidFill>
                <a:latin typeface="Arial" panose="020B0604020202020204" pitchFamily="34" charset="0"/>
                <a:ea typeface="微軟正黑體" panose="020B0604030504040204" pitchFamily="34" charset="-120"/>
                <a:sym typeface="Arial" panose="020B0604020202020204" pitchFamily="34" charset="0"/>
              </a:rPr>
              <a:t> </a:t>
            </a:r>
            <a:r>
              <a:rPr lang="en-US" sz="1800" b="1" dirty="0">
                <a:solidFill>
                  <a:srgbClr val="97FFFE"/>
                </a:solidFill>
                <a:latin typeface="Arial" panose="020B0604020202020204" pitchFamily="34" charset="0"/>
                <a:ea typeface="微軟正黑體" panose="020B0604030504040204" pitchFamily="34" charset="-120"/>
                <a:sym typeface="Arial" panose="020B0604020202020204" pitchFamily="34" charset="0"/>
              </a:rPr>
              <a:t>Pro</a:t>
            </a:r>
            <a:r>
              <a:rPr lang="zh-TW" sz="1800" b="1" dirty="0">
                <a:solidFill>
                  <a:srgbClr val="97FFFE"/>
                </a:solidFill>
                <a:latin typeface="Arial" panose="020B0604020202020204" pitchFamily="34" charset="0"/>
                <a:ea typeface="微軟正黑體" panose="020B0604030504040204" pitchFamily="34" charset="-120"/>
                <a:sym typeface="Arial" panose="020B0604020202020204" pitchFamily="34" charset="0"/>
              </a:rPr>
              <a:t> </a:t>
            </a:r>
            <a:r>
              <a:rPr lang="en-US" sz="1800" b="1" dirty="0">
                <a:solidFill>
                  <a:srgbClr val="97FFFE"/>
                </a:solidFill>
                <a:latin typeface="Arial" panose="020B0604020202020204" pitchFamily="34" charset="0"/>
                <a:ea typeface="微軟正黑體" panose="020B0604030504040204" pitchFamily="34" charset="-120"/>
                <a:sym typeface="Arial" panose="020B0604020202020204" pitchFamily="34" charset="0"/>
              </a:rPr>
              <a:t>Client</a:t>
            </a:r>
          </a:p>
          <a:p>
            <a:r>
              <a:rPr lang="en-US" altLang="zh-TW" b="1" dirty="0">
                <a:solidFill>
                  <a:schemeClr val="bg1"/>
                </a:solidFill>
                <a:latin typeface="Arial" panose="020B0604020202020204" pitchFamily="34" charset="0"/>
                <a:ea typeface="微軟正黑體" panose="020B0604030504040204" pitchFamily="34" charset="-120"/>
                <a:sym typeface="Arial" panose="020B0604020202020204" pitchFamily="34" charset="0"/>
              </a:rPr>
              <a:t>Cross-device recording and playback</a:t>
            </a:r>
            <a:endParaRPr lang="en-US"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5" name="圖片 8">
            <a:extLst>
              <a:ext uri="{FF2B5EF4-FFF2-40B4-BE49-F238E27FC236}">
                <a16:creationId xmlns:a16="http://schemas.microsoft.com/office/drawing/2014/main" id="{DB439CC7-FABB-4B74-97D6-2B74C402BC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9245" y="1402347"/>
            <a:ext cx="592276" cy="600068"/>
          </a:xfrm>
          <a:prstGeom prst="roundRect">
            <a:avLst>
              <a:gd name="adj" fmla="val 14474"/>
            </a:avLst>
          </a:prstGeom>
          <a:ln>
            <a:noFill/>
          </a:ln>
          <a:effectLst>
            <a:outerShdw blurRad="254000" dist="139700" dir="8100000" algn="tr" rotWithShape="0">
              <a:srgbClr val="09000C">
                <a:alpha val="50000"/>
              </a:srgbClr>
            </a:outerShdw>
          </a:effectLst>
          <a:scene3d>
            <a:camera prst="orthographicFront"/>
            <a:lightRig rig="contrasting" dir="t">
              <a:rot lat="0" lon="0" rev="4200000"/>
            </a:lightRig>
          </a:scene3d>
          <a:sp3d prstMaterial="plastic">
            <a:contourClr>
              <a:srgbClr val="969696"/>
            </a:contourClr>
          </a:sp3d>
        </p:spPr>
      </p:pic>
      <p:sp>
        <p:nvSpPr>
          <p:cNvPr id="14" name="文字方塊 13">
            <a:extLst>
              <a:ext uri="{FF2B5EF4-FFF2-40B4-BE49-F238E27FC236}">
                <a16:creationId xmlns:a16="http://schemas.microsoft.com/office/drawing/2014/main" id="{8497052E-E9B4-4FB3-8342-314093920A59}"/>
              </a:ext>
            </a:extLst>
          </p:cNvPr>
          <p:cNvSpPr txBox="1"/>
          <p:nvPr/>
        </p:nvSpPr>
        <p:spPr>
          <a:xfrm>
            <a:off x="5488268" y="1368567"/>
            <a:ext cx="3395381"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solidFill>
                  <a:srgbClr val="97FFFE"/>
                </a:solidFill>
                <a:latin typeface="Arial" panose="020B0604020202020204" pitchFamily="34" charset="0"/>
                <a:ea typeface="微軟正黑體" panose="020B0604030504040204" pitchFamily="34" charset="-120"/>
                <a:sym typeface="Arial" panose="020B0604020202020204" pitchFamily="34" charset="0"/>
              </a:rPr>
              <a:t>QVR Viewer</a:t>
            </a:r>
          </a:p>
          <a:p>
            <a:r>
              <a:rPr lang="en-US" b="1" dirty="0">
                <a:solidFill>
                  <a:schemeClr val="bg1"/>
                </a:solidFill>
                <a:latin typeface="Arial" panose="020B0604020202020204" pitchFamily="34" charset="0"/>
                <a:ea typeface="微軟正黑體" panose="020B0604030504040204" pitchFamily="34" charset="-120"/>
                <a:sym typeface="Arial" panose="020B0604020202020204" pitchFamily="34" charset="0"/>
              </a:rPr>
              <a:t>New Apple TV Monitoring App</a:t>
            </a:r>
          </a:p>
          <a:p>
            <a:endParaRPr lang="en-US" sz="1800" b="1"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7" name="群組 6">
            <a:extLst>
              <a:ext uri="{FF2B5EF4-FFF2-40B4-BE49-F238E27FC236}">
                <a16:creationId xmlns:a16="http://schemas.microsoft.com/office/drawing/2014/main" id="{3AC98CC2-D3CB-4578-9675-F5FEE3DD57C5}"/>
              </a:ext>
            </a:extLst>
          </p:cNvPr>
          <p:cNvGrpSpPr/>
          <p:nvPr/>
        </p:nvGrpSpPr>
        <p:grpSpPr>
          <a:xfrm>
            <a:off x="556957" y="2999332"/>
            <a:ext cx="2676289" cy="2044685"/>
            <a:chOff x="2190203" y="2874433"/>
            <a:chExt cx="2171770" cy="1659232"/>
          </a:xfrm>
        </p:grpSpPr>
        <p:sp>
          <p:nvSpPr>
            <p:cNvPr id="8" name="矩形 7">
              <a:extLst>
                <a:ext uri="{FF2B5EF4-FFF2-40B4-BE49-F238E27FC236}">
                  <a16:creationId xmlns:a16="http://schemas.microsoft.com/office/drawing/2014/main" id="{C0FDDBEF-20F6-49B4-B170-FBC5146B314F}"/>
                </a:ext>
              </a:extLst>
            </p:cNvPr>
            <p:cNvSpPr/>
            <p:nvPr/>
          </p:nvSpPr>
          <p:spPr>
            <a:xfrm>
              <a:off x="2246877" y="2942912"/>
              <a:ext cx="2054190" cy="15222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9" name="圖片 3" descr="一張含有 文字, 電子用品, 顯示, 標誌 的圖片&#10;&#10;自動產生的描述">
              <a:extLst>
                <a:ext uri="{FF2B5EF4-FFF2-40B4-BE49-F238E27FC236}">
                  <a16:creationId xmlns:a16="http://schemas.microsoft.com/office/drawing/2014/main" id="{F693DF06-FD1C-420B-ACB6-2B395EEC51D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23592" y="3182614"/>
              <a:ext cx="2113458" cy="1042870"/>
            </a:xfrm>
            <a:prstGeom prst="rect">
              <a:avLst/>
            </a:prstGeom>
          </p:spPr>
        </p:pic>
        <p:pic>
          <p:nvPicPr>
            <p:cNvPr id="10" name="圖片 9">
              <a:extLst>
                <a:ext uri="{FF2B5EF4-FFF2-40B4-BE49-F238E27FC236}">
                  <a16:creationId xmlns:a16="http://schemas.microsoft.com/office/drawing/2014/main" id="{01CA439B-88E0-48DF-AB9D-94AB3CFC15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90203" y="2874433"/>
              <a:ext cx="2171770" cy="1659232"/>
            </a:xfrm>
            <a:prstGeom prst="rect">
              <a:avLst/>
            </a:prstGeom>
          </p:spPr>
        </p:pic>
      </p:grpSp>
      <p:grpSp>
        <p:nvGrpSpPr>
          <p:cNvPr id="11" name="群組 10">
            <a:extLst>
              <a:ext uri="{FF2B5EF4-FFF2-40B4-BE49-F238E27FC236}">
                <a16:creationId xmlns:a16="http://schemas.microsoft.com/office/drawing/2014/main" id="{939EBA3F-60B0-4532-921E-585A0089C759}"/>
              </a:ext>
            </a:extLst>
          </p:cNvPr>
          <p:cNvGrpSpPr/>
          <p:nvPr/>
        </p:nvGrpSpPr>
        <p:grpSpPr>
          <a:xfrm>
            <a:off x="2986256" y="2795314"/>
            <a:ext cx="846944" cy="1705526"/>
            <a:chOff x="392301" y="1510362"/>
            <a:chExt cx="1366649" cy="2752075"/>
          </a:xfrm>
        </p:grpSpPr>
        <p:pic>
          <p:nvPicPr>
            <p:cNvPr id="13" name="圖片 2" descr="一張含有 文字, 監視器, 螢幕, 螢幕擷取畫面 的圖片&#10;&#10;自動產生的描述">
              <a:extLst>
                <a:ext uri="{FF2B5EF4-FFF2-40B4-BE49-F238E27FC236}">
                  <a16:creationId xmlns:a16="http://schemas.microsoft.com/office/drawing/2014/main" id="{0B77F65C-BE1D-4B95-8B2E-E8024ED5BC1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9574" y="1523854"/>
              <a:ext cx="1251958" cy="2699039"/>
            </a:xfrm>
            <a:prstGeom prst="roundRect">
              <a:avLst>
                <a:gd name="adj" fmla="val 13453"/>
              </a:avLst>
            </a:prstGeom>
            <a:solidFill>
              <a:srgbClr val="F7F8FB"/>
            </a:solidFill>
            <a:ln>
              <a:noFill/>
            </a:ln>
            <a:effectLst>
              <a:outerShdw blurRad="63500" dist="152400" dir="8100000" algn="tr" rotWithShape="0">
                <a:srgbClr val="09000C">
                  <a:alpha val="77000"/>
                </a:srgbClr>
              </a:outerShdw>
            </a:effectLst>
          </p:spPr>
        </p:pic>
        <p:pic>
          <p:nvPicPr>
            <p:cNvPr id="15" name="圖片 14">
              <a:extLst>
                <a:ext uri="{FF2B5EF4-FFF2-40B4-BE49-F238E27FC236}">
                  <a16:creationId xmlns:a16="http://schemas.microsoft.com/office/drawing/2014/main" id="{2A384ACB-405F-48C2-9301-93302B81BB5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2301" y="1510362"/>
              <a:ext cx="1366649" cy="2752075"/>
            </a:xfrm>
            <a:prstGeom prst="rect">
              <a:avLst/>
            </a:prstGeom>
          </p:spPr>
        </p:pic>
      </p:grpSp>
      <p:grpSp>
        <p:nvGrpSpPr>
          <p:cNvPr id="17" name="群組 16">
            <a:extLst>
              <a:ext uri="{FF2B5EF4-FFF2-40B4-BE49-F238E27FC236}">
                <a16:creationId xmlns:a16="http://schemas.microsoft.com/office/drawing/2014/main" id="{6D887B8F-101B-4401-9560-A874F8F73F38}"/>
              </a:ext>
            </a:extLst>
          </p:cNvPr>
          <p:cNvGrpSpPr/>
          <p:nvPr/>
        </p:nvGrpSpPr>
        <p:grpSpPr>
          <a:xfrm>
            <a:off x="4502292" y="3028199"/>
            <a:ext cx="3184027" cy="2080182"/>
            <a:chOff x="4754879" y="2273495"/>
            <a:chExt cx="4167371" cy="2714348"/>
          </a:xfrm>
        </p:grpSpPr>
        <p:pic>
          <p:nvPicPr>
            <p:cNvPr id="18" name="圖片 17">
              <a:extLst>
                <a:ext uri="{FF2B5EF4-FFF2-40B4-BE49-F238E27FC236}">
                  <a16:creationId xmlns:a16="http://schemas.microsoft.com/office/drawing/2014/main" id="{80493A20-78D8-49F3-B8E7-88A82993A67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54879" y="2273495"/>
              <a:ext cx="4167371" cy="2714348"/>
            </a:xfrm>
            <a:prstGeom prst="rect">
              <a:avLst/>
            </a:prstGeom>
          </p:spPr>
        </p:pic>
        <p:sp>
          <p:nvSpPr>
            <p:cNvPr id="19" name="矩形 18">
              <a:extLst>
                <a:ext uri="{FF2B5EF4-FFF2-40B4-BE49-F238E27FC236}">
                  <a16:creationId xmlns:a16="http://schemas.microsoft.com/office/drawing/2014/main" id="{203BFE17-6AD3-46D4-AAC0-63CC83725D93}"/>
                </a:ext>
              </a:extLst>
            </p:cNvPr>
            <p:cNvSpPr/>
            <p:nvPr/>
          </p:nvSpPr>
          <p:spPr>
            <a:xfrm>
              <a:off x="4810573" y="2326752"/>
              <a:ext cx="4063552" cy="238581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0" name="圖片 19" descr="一張含有 文字, 室內, 電子用品, 顯示 的圖片&#10;&#10;自動產生的描述">
              <a:extLst>
                <a:ext uri="{FF2B5EF4-FFF2-40B4-BE49-F238E27FC236}">
                  <a16:creationId xmlns:a16="http://schemas.microsoft.com/office/drawing/2014/main" id="{A42804B6-8AE7-4DD3-B540-EA395DDE1E9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8671" t="5501" r="9010" b="11855"/>
            <a:stretch/>
          </p:blipFill>
          <p:spPr>
            <a:xfrm>
              <a:off x="4810573" y="2321042"/>
              <a:ext cx="4063552" cy="2345159"/>
            </a:xfrm>
            <a:prstGeom prst="rect">
              <a:avLst/>
            </a:prstGeom>
            <a:effectLst/>
          </p:spPr>
        </p:pic>
      </p:grpSp>
      <p:pic>
        <p:nvPicPr>
          <p:cNvPr id="21" name="圖片 20" descr="一張含有 文字, 電子用品, 影像 的圖片&#10;&#10;自動產生的描述">
            <a:extLst>
              <a:ext uri="{FF2B5EF4-FFF2-40B4-BE49-F238E27FC236}">
                <a16:creationId xmlns:a16="http://schemas.microsoft.com/office/drawing/2014/main" id="{D08BAB30-DD85-4CC9-92BA-3270584CCF9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55349" y="2944401"/>
            <a:ext cx="1310662" cy="1304109"/>
          </a:xfrm>
          <a:prstGeom prst="roundRect">
            <a:avLst>
              <a:gd name="adj" fmla="val 20398"/>
            </a:avLst>
          </a:prstGeom>
          <a:noFill/>
          <a:ln>
            <a:noFill/>
          </a:ln>
          <a:effectLst>
            <a:outerShdw blurRad="76200" dist="50800" dir="8100000" algn="tr" rotWithShape="0">
              <a:srgbClr val="09000C">
                <a:alpha val="53000"/>
              </a:srgbClr>
            </a:outerShdw>
          </a:effectLst>
        </p:spPr>
      </p:pic>
      <p:pic>
        <p:nvPicPr>
          <p:cNvPr id="22" name="圖片 21">
            <a:extLst>
              <a:ext uri="{FF2B5EF4-FFF2-40B4-BE49-F238E27FC236}">
                <a16:creationId xmlns:a16="http://schemas.microsoft.com/office/drawing/2014/main" id="{DE1954DD-5655-4FBF-8D75-D26E4A1E8C2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452940" y="1402347"/>
            <a:ext cx="996924" cy="598155"/>
          </a:xfrm>
          <a:prstGeom prst="roundRect">
            <a:avLst>
              <a:gd name="adj" fmla="val 14474"/>
            </a:avLst>
          </a:prstGeom>
          <a:ln>
            <a:noFill/>
          </a:ln>
          <a:effectLst>
            <a:outerShdw blurRad="254000" dist="139700" dir="8100000" algn="tr" rotWithShape="0">
              <a:srgbClr val="09000C">
                <a:alpha val="50000"/>
              </a:srgbClr>
            </a:outerShdw>
          </a:effectLst>
          <a:scene3d>
            <a:camera prst="orthographicFront"/>
            <a:lightRig rig="contrasting" dir="t">
              <a:rot lat="0" lon="0" rev="4200000"/>
            </a:lightRig>
          </a:scene3d>
          <a:sp3d prstMaterial="plastic">
            <a:contourClr>
              <a:srgbClr val="969696"/>
            </a:contourClr>
          </a:sp3d>
        </p:spPr>
      </p:pic>
      <p:sp>
        <p:nvSpPr>
          <p:cNvPr id="27" name="文字方塊 26">
            <a:extLst>
              <a:ext uri="{FF2B5EF4-FFF2-40B4-BE49-F238E27FC236}">
                <a16:creationId xmlns:a16="http://schemas.microsoft.com/office/drawing/2014/main" id="{BB1D6BFE-4001-3C41-A8E1-9376C096CBDF}"/>
              </a:ext>
            </a:extLst>
          </p:cNvPr>
          <p:cNvSpPr txBox="1"/>
          <p:nvPr/>
        </p:nvSpPr>
        <p:spPr>
          <a:xfrm>
            <a:off x="483585" y="2157344"/>
            <a:ext cx="3477741" cy="738664"/>
          </a:xfrm>
          <a:prstGeom prst="rect">
            <a:avLst/>
          </a:prstGeom>
          <a:noFill/>
        </p:spPr>
        <p:txBody>
          <a:bodyPr wrap="square">
            <a:spAutoFit/>
          </a:bodyPr>
          <a:lstStyle/>
          <a:p>
            <a:r>
              <a:rPr lang="en-US" altLang="zh-TW" b="0" i="0" u="none" strike="noStrike" dirty="0">
                <a:solidFill>
                  <a:srgbClr val="FFFFFF"/>
                </a:solidFill>
                <a:effectLst/>
                <a:latin typeface="Arial" panose="020B0604020202020204" pitchFamily="34" charset="0"/>
              </a:rPr>
              <a:t>Mobile device recording and playback protect important people, things, and objects anytime, anywhere.</a:t>
            </a:r>
            <a:endParaRPr lang="zh-TW" altLang="en-US" sz="11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 name="文字方塊 27">
            <a:extLst>
              <a:ext uri="{FF2B5EF4-FFF2-40B4-BE49-F238E27FC236}">
                <a16:creationId xmlns:a16="http://schemas.microsoft.com/office/drawing/2014/main" id="{04F00A8B-6E5E-D84A-99D2-1F3657B9564C}"/>
              </a:ext>
            </a:extLst>
          </p:cNvPr>
          <p:cNvSpPr txBox="1"/>
          <p:nvPr/>
        </p:nvSpPr>
        <p:spPr>
          <a:xfrm>
            <a:off x="4387032" y="2168391"/>
            <a:ext cx="4459779" cy="738664"/>
          </a:xfrm>
          <a:prstGeom prst="rect">
            <a:avLst/>
          </a:prstGeom>
          <a:noFill/>
        </p:spPr>
        <p:txBody>
          <a:bodyPr wrap="square">
            <a:spAutoFit/>
          </a:bodyPr>
          <a:lstStyle/>
          <a:p>
            <a:r>
              <a:rPr lang="en-US" altLang="zh-TW" b="0" i="0" u="none" strike="noStrike" dirty="0">
                <a:solidFill>
                  <a:srgbClr val="FFFFFF"/>
                </a:solidFill>
                <a:effectLst/>
                <a:latin typeface="Arial" panose="020B0604020202020204" pitchFamily="34" charset="0"/>
              </a:rPr>
              <a:t>The new Apple TV monitoring application is a convenient APP installed on Apple TV for monitoring and playback.</a:t>
            </a:r>
            <a:r>
              <a:rPr lang="en-US" altLang="zh-TW" b="0" i="0" dirty="0">
                <a:solidFill>
                  <a:srgbClr val="000000"/>
                </a:solidFill>
                <a:effectLst/>
                <a:latin typeface="Arial" panose="020B0604020202020204" pitchFamily="34" charset="0"/>
              </a:rPr>
              <a:t>​</a:t>
            </a:r>
            <a:endParaRPr lang="zh-TW" altLang="en-US" sz="11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49120089"/>
      </p:ext>
    </p:extLst>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54446705-2BE6-420D-B9E7-3BA6A6912EEA}"/>
              </a:ext>
            </a:extLst>
          </p:cNvPr>
          <p:cNvGrpSpPr/>
          <p:nvPr/>
        </p:nvGrpSpPr>
        <p:grpSpPr>
          <a:xfrm>
            <a:off x="433834" y="2068666"/>
            <a:ext cx="3917286" cy="2887836"/>
            <a:chOff x="464022" y="1952198"/>
            <a:chExt cx="4134717" cy="3048127"/>
          </a:xfrm>
        </p:grpSpPr>
        <p:sp>
          <p:nvSpPr>
            <p:cNvPr id="21" name="圓角矩形 15">
              <a:extLst>
                <a:ext uri="{FF2B5EF4-FFF2-40B4-BE49-F238E27FC236}">
                  <a16:creationId xmlns:a16="http://schemas.microsoft.com/office/drawing/2014/main" id="{38EDF853-8E87-4D35-9450-C77A6A9D6C42}"/>
                </a:ext>
              </a:extLst>
            </p:cNvPr>
            <p:cNvSpPr/>
            <p:nvPr/>
          </p:nvSpPr>
          <p:spPr>
            <a:xfrm>
              <a:off x="868022" y="3600357"/>
              <a:ext cx="3432057" cy="576064"/>
            </a:xfrm>
            <a:prstGeom prst="round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7" name="圓角矩形 15">
              <a:extLst>
                <a:ext uri="{FF2B5EF4-FFF2-40B4-BE49-F238E27FC236}">
                  <a16:creationId xmlns:a16="http://schemas.microsoft.com/office/drawing/2014/main" id="{FE44DE80-4D35-453F-BE0B-5DCEEBCA8302}"/>
                </a:ext>
              </a:extLst>
            </p:cNvPr>
            <p:cNvSpPr/>
            <p:nvPr/>
          </p:nvSpPr>
          <p:spPr>
            <a:xfrm>
              <a:off x="868022" y="2799938"/>
              <a:ext cx="3432057" cy="576064"/>
            </a:xfrm>
            <a:prstGeom prst="round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 name="圓角矩形 15">
              <a:extLst>
                <a:ext uri="{FF2B5EF4-FFF2-40B4-BE49-F238E27FC236}">
                  <a16:creationId xmlns:a16="http://schemas.microsoft.com/office/drawing/2014/main" id="{A8E24DB3-9DA9-4A99-AA13-018159790568}"/>
                </a:ext>
              </a:extLst>
            </p:cNvPr>
            <p:cNvSpPr/>
            <p:nvPr/>
          </p:nvSpPr>
          <p:spPr>
            <a:xfrm>
              <a:off x="868022" y="2013457"/>
              <a:ext cx="3432056" cy="576064"/>
            </a:xfrm>
            <a:prstGeom prst="round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2" name="圓角矩形 15">
              <a:extLst>
                <a:ext uri="{FF2B5EF4-FFF2-40B4-BE49-F238E27FC236}">
                  <a16:creationId xmlns:a16="http://schemas.microsoft.com/office/drawing/2014/main" id="{43F6FDCD-73A7-4FF8-8532-5360CA0E695C}"/>
                </a:ext>
              </a:extLst>
            </p:cNvPr>
            <p:cNvSpPr/>
            <p:nvPr/>
          </p:nvSpPr>
          <p:spPr>
            <a:xfrm>
              <a:off x="868022" y="4391948"/>
              <a:ext cx="3432057" cy="576064"/>
            </a:xfrm>
            <a:prstGeom prst="round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 name="TextBox 21">
              <a:extLst>
                <a:ext uri="{FF2B5EF4-FFF2-40B4-BE49-F238E27FC236}">
                  <a16:creationId xmlns:a16="http://schemas.microsoft.com/office/drawing/2014/main" id="{32DA0096-8F43-453D-8849-F40A8239ABD1}"/>
                </a:ext>
              </a:extLst>
            </p:cNvPr>
            <p:cNvSpPr txBox="1"/>
            <p:nvPr/>
          </p:nvSpPr>
          <p:spPr>
            <a:xfrm>
              <a:off x="1235675" y="2048530"/>
              <a:ext cx="3363064" cy="487290"/>
            </a:xfrm>
            <a:prstGeom prst="rect">
              <a:avLst/>
            </a:prstGeom>
            <a:noFill/>
          </p:spPr>
          <p:txBody>
            <a:bodyPr wrap="square" rtlCol="0" anchor="t">
              <a:spAutoFit/>
            </a:bodyPr>
            <a:lstStyle/>
            <a:p>
              <a:r>
                <a:rPr lang="en-US" altLang="zh-CN" sz="1200" dirty="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Use Cinema28 to stream multimedia to various AV playback devices</a:t>
              </a:r>
              <a:endParaRPr lang="en-US" altLang="en-US" sz="1200" dirty="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pic>
          <p:nvPicPr>
            <p:cNvPr id="8" name="圖片 7" descr="Cinema28_512.png">
              <a:extLst>
                <a:ext uri="{FF2B5EF4-FFF2-40B4-BE49-F238E27FC236}">
                  <a16:creationId xmlns:a16="http://schemas.microsoft.com/office/drawing/2014/main" id="{8DDBD78A-7373-4B71-98FF-C7F76587869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5669" y="1952198"/>
              <a:ext cx="635000" cy="635000"/>
            </a:xfrm>
            <a:prstGeom prst="rect">
              <a:avLst/>
            </a:prstGeom>
            <a:effectLst>
              <a:outerShdw blurRad="50800" dist="38100" dir="2700000" algn="tl" rotWithShape="0">
                <a:prstClr val="black">
                  <a:alpha val="40000"/>
                </a:prstClr>
              </a:outerShdw>
            </a:effectLst>
          </p:spPr>
        </p:pic>
        <p:pic>
          <p:nvPicPr>
            <p:cNvPr id="16" name="Shape 328">
              <a:extLst>
                <a:ext uri="{FF2B5EF4-FFF2-40B4-BE49-F238E27FC236}">
                  <a16:creationId xmlns:a16="http://schemas.microsoft.com/office/drawing/2014/main" id="{5E4E37F9-0569-42AA-97F5-90C1A9D4C6E7}"/>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15669" y="2791227"/>
              <a:ext cx="635000" cy="628246"/>
            </a:xfrm>
            <a:prstGeom prst="rect">
              <a:avLst/>
            </a:prstGeom>
            <a:noFill/>
            <a:ln>
              <a:noFill/>
            </a:ln>
          </p:spPr>
        </p:pic>
        <p:sp>
          <p:nvSpPr>
            <p:cNvPr id="18" name="TextBox 21">
              <a:extLst>
                <a:ext uri="{FF2B5EF4-FFF2-40B4-BE49-F238E27FC236}">
                  <a16:creationId xmlns:a16="http://schemas.microsoft.com/office/drawing/2014/main" id="{AB3C5785-5D01-4746-9C43-E6273D2B4A4C}"/>
                </a:ext>
              </a:extLst>
            </p:cNvPr>
            <p:cNvSpPr txBox="1"/>
            <p:nvPr/>
          </p:nvSpPr>
          <p:spPr>
            <a:xfrm>
              <a:off x="1235674" y="2835011"/>
              <a:ext cx="3014071" cy="487290"/>
            </a:xfrm>
            <a:prstGeom prst="rect">
              <a:avLst/>
            </a:prstGeom>
            <a:noFill/>
          </p:spPr>
          <p:txBody>
            <a:bodyPr wrap="square" rtlCol="0" anchor="t">
              <a:spAutoFit/>
            </a:bodyPr>
            <a:lstStyle/>
            <a:p>
              <a:r>
                <a:rPr lang="en-US" altLang="zh-CN" sz="1200" dirty="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Stream/Transform Multimedia to Various AV Devices with Plex</a:t>
              </a:r>
              <a:endParaRPr lang="en-US" altLang="en-US" sz="1200" dirty="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22" name="TextBox 21">
              <a:extLst>
                <a:ext uri="{FF2B5EF4-FFF2-40B4-BE49-F238E27FC236}">
                  <a16:creationId xmlns:a16="http://schemas.microsoft.com/office/drawing/2014/main" id="{5940CA16-A3C2-42D7-A9F3-02ED17603551}"/>
                </a:ext>
              </a:extLst>
            </p:cNvPr>
            <p:cNvSpPr txBox="1"/>
            <p:nvPr/>
          </p:nvSpPr>
          <p:spPr>
            <a:xfrm>
              <a:off x="1235674" y="3635430"/>
              <a:ext cx="3064405" cy="487290"/>
            </a:xfrm>
            <a:prstGeom prst="rect">
              <a:avLst/>
            </a:prstGeom>
            <a:noFill/>
          </p:spPr>
          <p:txBody>
            <a:bodyPr wrap="square" rtlCol="0" anchor="t">
              <a:spAutoFit/>
            </a:bodyPr>
            <a:lstStyle/>
            <a:p>
              <a:r>
                <a:rPr lang="en-US" altLang="zh-TW" sz="1200" dirty="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Play via </a:t>
              </a:r>
              <a:r>
                <a:rPr lang="en-US" altLang="zh-TW" sz="1200" dirty="0" err="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Qmedia</a:t>
              </a:r>
              <a:r>
                <a:rPr lang="en-US" altLang="zh-TW" sz="1200" dirty="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 on Apple TV/Fire TV/Roku/Android TV</a:t>
              </a:r>
              <a:endParaRPr lang="en-US" altLang="en-US" sz="1200" dirty="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pic>
          <p:nvPicPr>
            <p:cNvPr id="23" name="圖形 13">
              <a:extLst>
                <a:ext uri="{FF2B5EF4-FFF2-40B4-BE49-F238E27FC236}">
                  <a16:creationId xmlns:a16="http://schemas.microsoft.com/office/drawing/2014/main" id="{CD97B3D1-03C0-4B93-8490-E4355F46091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64022" y="3419473"/>
              <a:ext cx="925733" cy="921708"/>
            </a:xfrm>
            <a:prstGeom prst="rect">
              <a:avLst/>
            </a:prstGeom>
          </p:spPr>
        </p:pic>
        <p:sp>
          <p:nvSpPr>
            <p:cNvPr id="33" name="TextBox 21">
              <a:extLst>
                <a:ext uri="{FF2B5EF4-FFF2-40B4-BE49-F238E27FC236}">
                  <a16:creationId xmlns:a16="http://schemas.microsoft.com/office/drawing/2014/main" id="{AF2E7738-6CAD-42BB-AC48-065C0BB020BF}"/>
                </a:ext>
              </a:extLst>
            </p:cNvPr>
            <p:cNvSpPr txBox="1"/>
            <p:nvPr/>
          </p:nvSpPr>
          <p:spPr>
            <a:xfrm>
              <a:off x="1235674" y="4427021"/>
              <a:ext cx="3363064" cy="487290"/>
            </a:xfrm>
            <a:prstGeom prst="rect">
              <a:avLst/>
            </a:prstGeom>
            <a:noFill/>
          </p:spPr>
          <p:txBody>
            <a:bodyPr wrap="square" rtlCol="0" anchor="t">
              <a:spAutoFit/>
            </a:bodyPr>
            <a:lstStyle/>
            <a:p>
              <a:r>
                <a:rPr lang="en-US" altLang="zh-TW" sz="1200" dirty="0" err="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QuMagie</a:t>
              </a:r>
              <a:r>
                <a:rPr lang="en-US" altLang="zh-TW" sz="1200" dirty="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 smart album, automatic face recognition, and object classification</a:t>
              </a:r>
              <a:endParaRPr lang="en-US" altLang="en-US" sz="1200" dirty="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pic>
          <p:nvPicPr>
            <p:cNvPr id="34" name="圖片 14" descr="一張含有 向量圖形 的圖片&#10;&#10;描述是以高可信度產生">
              <a:extLst>
                <a:ext uri="{FF2B5EF4-FFF2-40B4-BE49-F238E27FC236}">
                  <a16:creationId xmlns:a16="http://schemas.microsoft.com/office/drawing/2014/main" id="{136F4A43-A52C-43ED-BABB-AA8C4FD128A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9363" y="4383237"/>
              <a:ext cx="617088" cy="617088"/>
            </a:xfrm>
            <a:prstGeom prst="rect">
              <a:avLst/>
            </a:prstGeom>
            <a:effectLst>
              <a:outerShdw blurRad="50800" dist="38100" dir="2700000" algn="tl" rotWithShape="0">
                <a:prstClr val="black">
                  <a:alpha val="40000"/>
                </a:prstClr>
              </a:outerShdw>
            </a:effectLst>
          </p:spPr>
        </p:pic>
      </p:grpSp>
      <p:pic>
        <p:nvPicPr>
          <p:cNvPr id="36" name="Picture 2">
            <a:extLst>
              <a:ext uri="{FF2B5EF4-FFF2-40B4-BE49-F238E27FC236}">
                <a16:creationId xmlns:a16="http://schemas.microsoft.com/office/drawing/2014/main" id="{2A1D178D-8701-4154-BBF3-09F98F5B5AE7}"/>
              </a:ext>
            </a:extLst>
          </p:cNvPr>
          <p:cNvPicPr>
            <a:picLocks noChangeAspect="1"/>
          </p:cNvPicPr>
          <p:nvPr/>
        </p:nvPicPr>
        <p:blipFill>
          <a:blip r:embed="rId7"/>
          <a:stretch>
            <a:fillRect/>
          </a:stretch>
        </p:blipFill>
        <p:spPr>
          <a:xfrm>
            <a:off x="5017156" y="874168"/>
            <a:ext cx="3462702" cy="2388996"/>
          </a:xfrm>
          <a:prstGeom prst="rect">
            <a:avLst/>
          </a:prstGeom>
        </p:spPr>
      </p:pic>
      <p:sp>
        <p:nvSpPr>
          <p:cNvPr id="19" name="標題 1" hidden="1">
            <a:extLst>
              <a:ext uri="{FF2B5EF4-FFF2-40B4-BE49-F238E27FC236}">
                <a16:creationId xmlns:a16="http://schemas.microsoft.com/office/drawing/2014/main" id="{EF29F4D9-E699-7446-B48F-A00FD553CDF2}"/>
              </a:ext>
            </a:extLst>
          </p:cNvPr>
          <p:cNvSpPr txBox="1">
            <a:spLocks/>
          </p:cNvSpPr>
          <p:nvPr/>
        </p:nvSpPr>
        <p:spPr>
          <a:xfrm>
            <a:off x="124385" y="140964"/>
            <a:ext cx="8895230" cy="987332"/>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zh-TW" altLang="en-US" sz="3200" dirty="0">
                <a:solidFill>
                  <a:schemeClr val="bg1"/>
                </a:solidFill>
                <a:latin typeface="Arial" panose="020B0604020202020204" pitchFamily="34" charset="0"/>
                <a:ea typeface="微軟正黑體" panose="020B0604030504040204" pitchFamily="34" charset="-120"/>
                <a:sym typeface="Arial" panose="020B0604020202020204" pitchFamily="34" charset="0"/>
              </a:rPr>
              <a:t>影音串流，作為多媒體伺服器也很合適</a:t>
            </a:r>
          </a:p>
        </p:txBody>
      </p:sp>
      <p:sp>
        <p:nvSpPr>
          <p:cNvPr id="20" name="文字方塊 19">
            <a:extLst>
              <a:ext uri="{FF2B5EF4-FFF2-40B4-BE49-F238E27FC236}">
                <a16:creationId xmlns:a16="http://schemas.microsoft.com/office/drawing/2014/main" id="{33399EE6-F048-D74B-8B01-6160B46811E6}"/>
              </a:ext>
            </a:extLst>
          </p:cNvPr>
          <p:cNvSpPr txBox="1"/>
          <p:nvPr/>
        </p:nvSpPr>
        <p:spPr>
          <a:xfrm>
            <a:off x="533635" y="1170595"/>
            <a:ext cx="4187557" cy="784895"/>
          </a:xfrm>
          <a:prstGeom prst="rect">
            <a:avLst/>
          </a:prstGeom>
          <a:noFill/>
        </p:spPr>
        <p:txBody>
          <a:bodyPr wrap="square">
            <a:spAutoFit/>
          </a:bodyPr>
          <a:lstStyle/>
          <a:p>
            <a:pPr>
              <a:lnSpc>
                <a:spcPct val="110000"/>
              </a:lnSpc>
            </a:pPr>
            <a:r>
              <a:rPr lang="en-US" altLang="zh-TW" b="0" i="0" dirty="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Various multimedia files can be easily centrally stored, such as photos, music, and video. Enjoy your NAS collections on your phone, tablet, or TV.</a:t>
            </a:r>
            <a:endPar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 name="標題 2">
            <a:extLst>
              <a:ext uri="{FF2B5EF4-FFF2-40B4-BE49-F238E27FC236}">
                <a16:creationId xmlns:a16="http://schemas.microsoft.com/office/drawing/2014/main" id="{2533FC5B-0B69-4DC0-B076-B26F24319A96}"/>
              </a:ext>
            </a:extLst>
          </p:cNvPr>
          <p:cNvSpPr>
            <a:spLocks noGrp="1"/>
          </p:cNvSpPr>
          <p:nvPr>
            <p:ph type="title"/>
          </p:nvPr>
        </p:nvSpPr>
        <p:spPr>
          <a:xfrm>
            <a:off x="533635" y="265500"/>
            <a:ext cx="8076730" cy="572700"/>
          </a:xfrm>
        </p:spPr>
        <p:txBody>
          <a:bodyPr/>
          <a:lstStyle/>
          <a:p>
            <a:r>
              <a:rPr lang="en-US" altLang="zh-TW" sz="3600" dirty="0">
                <a:solidFill>
                  <a:schemeClr val="bg1"/>
                </a:solidFill>
                <a:latin typeface="Arial" panose="020B0604020202020204" pitchFamily="34" charset="0"/>
                <a:ea typeface="微軟正黑體" panose="020B0604030504040204" pitchFamily="34" charset="-120"/>
                <a:sym typeface="Arial" panose="020B0604020202020204" pitchFamily="34" charset="0"/>
              </a:rPr>
              <a:t>Support Video streaming and is suitable as a multimedia server</a:t>
            </a:r>
            <a:endParaRPr lang="zh-TW" altLang="en-US" sz="36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35" name="圖片 8">
            <a:extLst>
              <a:ext uri="{FF2B5EF4-FFF2-40B4-BE49-F238E27FC236}">
                <a16:creationId xmlns:a16="http://schemas.microsoft.com/office/drawing/2014/main" id="{C1A30250-F67B-4F0C-89DD-5BEBDBEB9C2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48700" y="2571750"/>
            <a:ext cx="4778121" cy="2503064"/>
          </a:xfrm>
          <a:prstGeom prst="rect">
            <a:avLst/>
          </a:prstGeom>
        </p:spPr>
      </p:pic>
    </p:spTree>
    <p:extLst>
      <p:ext uri="{BB962C8B-B14F-4D97-AF65-F5344CB8AC3E}">
        <p14:creationId xmlns:p14="http://schemas.microsoft.com/office/powerpoint/2010/main" val="611543390"/>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a:xfrm>
            <a:off x="236483" y="265500"/>
            <a:ext cx="8820807" cy="572700"/>
          </a:xfrm>
        </p:spPr>
        <p:txBody>
          <a:bodyPr/>
          <a:lstStyle/>
          <a:p>
            <a:r>
              <a:rPr lang="en-US" altLang="zh-TW" sz="3600" dirty="0">
                <a:solidFill>
                  <a:schemeClr val="bg1"/>
                </a:solidFill>
                <a:latin typeface="Arial" panose="020B0604020202020204" pitchFamily="34" charset="0"/>
                <a:ea typeface="微軟正黑體" panose="020B0604030504040204" pitchFamily="34" charset="-120"/>
                <a:sym typeface="Arial" panose="020B0604020202020204" pitchFamily="34" charset="0"/>
              </a:rPr>
              <a:t>Customize and automate workflows </a:t>
            </a:r>
            <a:br>
              <a:rPr lang="en-US" altLang="zh-TW" sz="3200" dirty="0">
                <a:solidFill>
                  <a:schemeClr val="bg1"/>
                </a:solidFill>
                <a:latin typeface="Arial" panose="020B0604020202020204" pitchFamily="34" charset="0"/>
                <a:ea typeface="微軟正黑體" panose="020B0604030504040204" pitchFamily="34" charset="-120"/>
                <a:sym typeface="Arial" panose="020B0604020202020204" pitchFamily="34" charset="0"/>
              </a:rPr>
            </a:br>
            <a:r>
              <a:rPr lang="en-US" altLang="zh-TW" sz="2000" dirty="0">
                <a:solidFill>
                  <a:schemeClr val="bg1"/>
                </a:solidFill>
                <a:latin typeface="Arial" panose="020B0604020202020204" pitchFamily="34" charset="0"/>
                <a:ea typeface="微軟正黑體" panose="020B0604030504040204" pitchFamily="34" charset="-120"/>
                <a:sym typeface="Arial" panose="020B0604020202020204" pitchFamily="34" charset="0"/>
              </a:rPr>
              <a:t>across multiple clouds, NAS, and applications to help save time and cost</a:t>
            </a:r>
            <a:endParaRPr lang="zh-TW" altLang="en-US" sz="240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6" name="文字方塊 15">
            <a:extLst>
              <a:ext uri="{FF2B5EF4-FFF2-40B4-BE49-F238E27FC236}">
                <a16:creationId xmlns:a16="http://schemas.microsoft.com/office/drawing/2014/main" id="{8B0723ED-BDEB-465B-B049-82DBF5A25335}"/>
              </a:ext>
            </a:extLst>
          </p:cNvPr>
          <p:cNvSpPr txBox="1"/>
          <p:nvPr/>
        </p:nvSpPr>
        <p:spPr>
          <a:xfrm>
            <a:off x="871225" y="1288854"/>
            <a:ext cx="1922734"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36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Qmiix</a:t>
            </a:r>
            <a:endParaRPr lang="en-US" altLang="zh-TW" sz="36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gn="ct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Cross-Platform Workflow Automation Solutions</a:t>
            </a:r>
          </a:p>
        </p:txBody>
      </p:sp>
      <p:pic>
        <p:nvPicPr>
          <p:cNvPr id="8" name="圖片 7">
            <a:extLst>
              <a:ext uri="{FF2B5EF4-FFF2-40B4-BE49-F238E27FC236}">
                <a16:creationId xmlns:a16="http://schemas.microsoft.com/office/drawing/2014/main" id="{74CCE5A5-8D4A-4B9E-B2C7-6A29FDEF434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57137" y="1229785"/>
            <a:ext cx="1270021" cy="1270021"/>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3" name="圖片 3">
            <a:extLst>
              <a:ext uri="{FF2B5EF4-FFF2-40B4-BE49-F238E27FC236}">
                <a16:creationId xmlns:a16="http://schemas.microsoft.com/office/drawing/2014/main" id="{904921A7-43F1-42F9-B9DA-CA2FCC6B1FA6}"/>
              </a:ext>
            </a:extLst>
          </p:cNvPr>
          <p:cNvPicPr>
            <a:picLocks noChangeAspect="1"/>
          </p:cNvPicPr>
          <p:nvPr/>
        </p:nvPicPr>
        <p:blipFill>
          <a:blip r:embed="rId4"/>
          <a:stretch>
            <a:fillRect/>
          </a:stretch>
        </p:blipFill>
        <p:spPr>
          <a:xfrm>
            <a:off x="4390336" y="1056250"/>
            <a:ext cx="4829175" cy="4060902"/>
          </a:xfrm>
          <a:prstGeom prst="rect">
            <a:avLst/>
          </a:prstGeom>
        </p:spPr>
      </p:pic>
      <p:sp>
        <p:nvSpPr>
          <p:cNvPr id="7" name="文字方塊 6">
            <a:extLst>
              <a:ext uri="{FF2B5EF4-FFF2-40B4-BE49-F238E27FC236}">
                <a16:creationId xmlns:a16="http://schemas.microsoft.com/office/drawing/2014/main" id="{BB4389E7-3A9E-164B-B187-9CA219EF529C}"/>
              </a:ext>
            </a:extLst>
          </p:cNvPr>
          <p:cNvSpPr txBox="1"/>
          <p:nvPr/>
        </p:nvSpPr>
        <p:spPr>
          <a:xfrm>
            <a:off x="720000" y="2673341"/>
            <a:ext cx="3670336" cy="1701684"/>
          </a:xfrm>
          <a:prstGeom prst="rect">
            <a:avLst/>
          </a:prstGeom>
          <a:noFill/>
        </p:spPr>
        <p:txBody>
          <a:bodyPr wrap="square">
            <a:spAutoFit/>
          </a:bodyPr>
          <a:lstStyle/>
          <a:p>
            <a:pPr>
              <a:lnSpc>
                <a:spcPct val="110000"/>
              </a:lnSpc>
            </a:pPr>
            <a:r>
              <a:rPr lang="en-US" altLang="zh-TW" sz="12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Qmiix</a:t>
            </a:r>
            <a:r>
              <a:rPr lang="en-US" altLang="zh-TW"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 can connect and automate workflows between QNAP NAS, cloud services, social networking, and communication software, simplifying routine tasks such as backup, document posting, and event notification. In addition, </a:t>
            </a:r>
            <a:r>
              <a:rPr lang="en-US" altLang="zh-TW" sz="12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Qmiix</a:t>
            </a:r>
            <a:r>
              <a:rPr lang="en-US" altLang="zh-TW"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 provides efficient communication channels and a flexible multi-cloud backup environment to enhance the productivity of SMEs and collaborative teams.</a:t>
            </a:r>
            <a:endParaRPr lang="zh-TW" altLang="en-US" sz="12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834088611"/>
      </p:ext>
    </p:extLst>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AB98A306-B0FC-42D0-8E78-8423E7502595}"/>
              </a:ext>
            </a:extLst>
          </p:cNvPr>
          <p:cNvSpPr/>
          <p:nvPr/>
        </p:nvSpPr>
        <p:spPr>
          <a:xfrm>
            <a:off x="2054179" y="2045796"/>
            <a:ext cx="6999153" cy="3097704"/>
          </a:xfrm>
          <a:prstGeom prst="rect">
            <a:avLst/>
          </a:prstGeom>
          <a:solidFill>
            <a:srgbClr val="F7F8FB"/>
          </a:solidFill>
          <a:ln>
            <a:noFill/>
          </a:ln>
          <a:effectLst>
            <a:outerShdw blurRad="152400" dist="177800" dir="8100000" algn="tr" rotWithShape="0">
              <a:srgbClr val="09000C">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a:xfrm>
            <a:off x="291662" y="265500"/>
            <a:ext cx="7368544" cy="572700"/>
          </a:xfrm>
        </p:spPr>
        <p:txBody>
          <a:bodyPr/>
          <a:lstStyle/>
          <a:p>
            <a:r>
              <a:rPr lang="en-US" altLang="zh-TW" sz="24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Qsync</a:t>
            </a:r>
            <a:r>
              <a:rPr lang="en-US" altLang="zh-TW" sz="2400" dirty="0">
                <a:solidFill>
                  <a:schemeClr val="bg1"/>
                </a:solidFill>
                <a:latin typeface="Arial" panose="020B0604020202020204" pitchFamily="34" charset="0"/>
                <a:ea typeface="微軟正黑體" panose="020B0604030504040204" pitchFamily="34" charset="-120"/>
                <a:sym typeface="Arial" panose="020B0604020202020204" pitchFamily="34" charset="0"/>
              </a:rPr>
              <a:t> cross-device file synchronization technology for individual and team collaboration</a:t>
            </a:r>
            <a:endParaRPr lang="zh-TW" altLang="en-US" sz="240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6" name="文字方塊 15">
            <a:extLst>
              <a:ext uri="{FF2B5EF4-FFF2-40B4-BE49-F238E27FC236}">
                <a16:creationId xmlns:a16="http://schemas.microsoft.com/office/drawing/2014/main" id="{8B0723ED-BDEB-465B-B049-82DBF5A25335}"/>
              </a:ext>
            </a:extLst>
          </p:cNvPr>
          <p:cNvSpPr txBox="1"/>
          <p:nvPr/>
        </p:nvSpPr>
        <p:spPr>
          <a:xfrm>
            <a:off x="676806" y="1313575"/>
            <a:ext cx="794784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dirty="0" err="1">
                <a:solidFill>
                  <a:schemeClr val="tx1"/>
                </a:solidFill>
                <a:latin typeface="Arial" panose="020B0604020202020204" pitchFamily="34" charset="0"/>
                <a:ea typeface="微軟正黑體" panose="020B0604030504040204" pitchFamily="34" charset="-120"/>
                <a:sym typeface="Arial" panose="020B0604020202020204" pitchFamily="34" charset="0"/>
              </a:rPr>
              <a:t>Qsync</a:t>
            </a:r>
            <a:r>
              <a:rPr lang="en-US" altLang="zh-TW" dirty="0">
                <a:solidFill>
                  <a:schemeClr val="tx1"/>
                </a:solidFill>
                <a:latin typeface="Arial" panose="020B0604020202020204" pitchFamily="34" charset="0"/>
                <a:ea typeface="微軟正黑體" panose="020B0604030504040204" pitchFamily="34" charset="-120"/>
                <a:sym typeface="Arial" panose="020B0604020202020204" pitchFamily="34" charset="0"/>
              </a:rPr>
              <a:t> allows you to conveniently synchronize real-time files between your QNAP NAS and bound devices, suitable for desktops, laptops, and mobile devices. As a result, you can access the newest data on all your devices and easily share it with your work team or family members.</a:t>
            </a:r>
            <a:endParaRPr lang="en-US" dirty="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7" name="圖片 7">
            <a:extLst>
              <a:ext uri="{FF2B5EF4-FFF2-40B4-BE49-F238E27FC236}">
                <a16:creationId xmlns:a16="http://schemas.microsoft.com/office/drawing/2014/main" id="{30BA6A3A-6C1B-4AA1-AB04-FB7340A12721}"/>
              </a:ext>
            </a:extLst>
          </p:cNvPr>
          <p:cNvPicPr>
            <a:picLocks noChangeAspect="1"/>
          </p:cNvPicPr>
          <p:nvPr/>
        </p:nvPicPr>
        <p:blipFill>
          <a:blip r:embed="rId3"/>
          <a:stretch>
            <a:fillRect/>
          </a:stretch>
        </p:blipFill>
        <p:spPr>
          <a:xfrm>
            <a:off x="2363141" y="2752707"/>
            <a:ext cx="6157644" cy="2240321"/>
          </a:xfrm>
          <a:prstGeom prst="rect">
            <a:avLst/>
          </a:prstGeom>
        </p:spPr>
      </p:pic>
      <p:pic>
        <p:nvPicPr>
          <p:cNvPr id="19" name="圖片 18">
            <a:extLst>
              <a:ext uri="{FF2B5EF4-FFF2-40B4-BE49-F238E27FC236}">
                <a16:creationId xmlns:a16="http://schemas.microsoft.com/office/drawing/2014/main" id="{F8CE64A9-F2A4-4D5F-A651-967DE694CA9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40716" y="166469"/>
            <a:ext cx="983931" cy="983931"/>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8" name="文字方塊 7">
            <a:extLst>
              <a:ext uri="{FF2B5EF4-FFF2-40B4-BE49-F238E27FC236}">
                <a16:creationId xmlns:a16="http://schemas.microsoft.com/office/drawing/2014/main" id="{0565FE6D-DF80-7845-A85E-E4B3FE1852C2}"/>
              </a:ext>
            </a:extLst>
          </p:cNvPr>
          <p:cNvSpPr txBox="1"/>
          <p:nvPr/>
        </p:nvSpPr>
        <p:spPr>
          <a:xfrm>
            <a:off x="2363141" y="2179470"/>
            <a:ext cx="3209969" cy="738664"/>
          </a:xfrm>
          <a:prstGeom prst="rect">
            <a:avLst/>
          </a:prstGeom>
          <a:noFill/>
        </p:spPr>
        <p:txBody>
          <a:bodyPr wrap="square">
            <a:spAutoFit/>
          </a:bodyPr>
          <a:lstStyle/>
          <a:p>
            <a:pPr marL="180000" indent="-180000" algn="ctr" fontAlgn="base">
              <a:buFont typeface="Arial" panose="020B0604020202020204" pitchFamily="34" charset="0"/>
              <a:buChar char="•"/>
            </a:pPr>
            <a:r>
              <a:rPr lang="en-US" altLang="zh-TW" b="0" i="0" dirty="0">
                <a:solidFill>
                  <a:srgbClr val="202020"/>
                </a:solidFill>
                <a:effectLst/>
                <a:latin typeface="Arial" panose="020B0604020202020204" pitchFamily="34" charset="0"/>
                <a:ea typeface="微軟正黑體" panose="020B0604030504040204" pitchFamily="34" charset="-120"/>
                <a:sym typeface="Arial" panose="020B0604020202020204" pitchFamily="34" charset="0"/>
              </a:rPr>
              <a:t>Centralized management of binding devices to improve security and management efficiency</a:t>
            </a:r>
            <a:endParaRPr lang="zh-TW" altLang="en-US" b="0" i="0" dirty="0">
              <a:solidFill>
                <a:srgbClr val="202020"/>
              </a:solidFill>
              <a:effectLst/>
              <a:latin typeface="Arial" panose="020B0604020202020204" pitchFamily="34" charset="0"/>
              <a:ea typeface="微軟正黑體" panose="020B0604030504040204" pitchFamily="34" charset="-120"/>
              <a:sym typeface="Arial" panose="020B0604020202020204" pitchFamily="34" charset="0"/>
            </a:endParaRPr>
          </a:p>
        </p:txBody>
      </p:sp>
      <p:sp>
        <p:nvSpPr>
          <p:cNvPr id="10" name="文字方塊 9">
            <a:extLst>
              <a:ext uri="{FF2B5EF4-FFF2-40B4-BE49-F238E27FC236}">
                <a16:creationId xmlns:a16="http://schemas.microsoft.com/office/drawing/2014/main" id="{8960905F-1F16-1342-AE34-181500807A55}"/>
              </a:ext>
            </a:extLst>
          </p:cNvPr>
          <p:cNvSpPr txBox="1"/>
          <p:nvPr/>
        </p:nvSpPr>
        <p:spPr>
          <a:xfrm>
            <a:off x="6044681" y="2178972"/>
            <a:ext cx="2901413" cy="523220"/>
          </a:xfrm>
          <a:prstGeom prst="rect">
            <a:avLst/>
          </a:prstGeom>
          <a:noFill/>
        </p:spPr>
        <p:txBody>
          <a:bodyPr wrap="square">
            <a:spAutoFit/>
          </a:bodyPr>
          <a:lstStyle/>
          <a:p>
            <a:pPr marL="180000" indent="-180000">
              <a:buFont typeface="Arial" panose="020B0604020202020204" pitchFamily="34" charset="0"/>
              <a:buChar char="•"/>
            </a:pPr>
            <a:r>
              <a:rPr lang="en-US" altLang="zh-TW" dirty="0">
                <a:latin typeface="Arial" panose="020B0604020202020204" pitchFamily="34" charset="0"/>
                <a:ea typeface="微軟正黑體" panose="020B0604030504040204" pitchFamily="34" charset="-120"/>
                <a:sym typeface="Arial" panose="020B0604020202020204" pitchFamily="34" charset="0"/>
              </a:rPr>
              <a:t>Sync files to other NAS or cloud with Hybrid Backup Sync</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
        <p:nvSpPr>
          <p:cNvPr id="12" name="文字方塊 11">
            <a:extLst>
              <a:ext uri="{FF2B5EF4-FFF2-40B4-BE49-F238E27FC236}">
                <a16:creationId xmlns:a16="http://schemas.microsoft.com/office/drawing/2014/main" id="{0695087B-6FB6-9546-A967-9C8E06F80D56}"/>
              </a:ext>
            </a:extLst>
          </p:cNvPr>
          <p:cNvSpPr txBox="1"/>
          <p:nvPr/>
        </p:nvSpPr>
        <p:spPr>
          <a:xfrm>
            <a:off x="4456117" y="4186909"/>
            <a:ext cx="1371600" cy="738664"/>
          </a:xfrm>
          <a:prstGeom prst="rect">
            <a:avLst/>
          </a:prstGeom>
          <a:noFill/>
        </p:spPr>
        <p:txBody>
          <a:bodyPr wrap="square">
            <a:spAutoFit/>
          </a:bodyPr>
          <a:lstStyle/>
          <a:p>
            <a:pPr algn="ctr"/>
            <a:r>
              <a:rPr lang="en-US" altLang="zh-TW" dirty="0">
                <a:latin typeface="Arial" panose="020B0604020202020204" pitchFamily="34" charset="0"/>
                <a:ea typeface="微軟正黑體" panose="020B0604030504040204" pitchFamily="34" charset="-120"/>
                <a:sym typeface="Arial" panose="020B0604020202020204" pitchFamily="34" charset="0"/>
              </a:rPr>
              <a:t>NAS installed </a:t>
            </a:r>
            <a:r>
              <a:rPr lang="zh-TW" altLang="en-US" dirty="0">
                <a:latin typeface="Arial" panose="020B0604020202020204" pitchFamily="34" charset="0"/>
                <a:ea typeface="微軟正黑體" panose="020B0604030504040204" pitchFamily="34" charset="-120"/>
                <a:sym typeface="Arial" panose="020B0604020202020204" pitchFamily="34" charset="0"/>
              </a:rPr>
              <a:t>Qsync Central</a:t>
            </a:r>
            <a:endParaRPr lang="en-US" altLang="zh-TW" dirty="0">
              <a:latin typeface="Arial" panose="020B0604020202020204" pitchFamily="34" charset="0"/>
              <a:ea typeface="微軟正黑體" panose="020B0604030504040204" pitchFamily="34" charset="-120"/>
              <a:sym typeface="Arial" panose="020B0604020202020204" pitchFamily="34" charset="0"/>
            </a:endParaRPr>
          </a:p>
          <a:p>
            <a:pPr algn="ctr"/>
            <a:r>
              <a:rPr lang="en-US" altLang="zh-TW" dirty="0">
                <a:latin typeface="Arial" panose="020B0604020202020204" pitchFamily="34" charset="0"/>
                <a:ea typeface="微軟正黑體" panose="020B0604030504040204" pitchFamily="34" charset="-120"/>
                <a:sym typeface="Arial" panose="020B0604020202020204" pitchFamily="34" charset="0"/>
              </a:rPr>
              <a:t>App</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p:txBody>
      </p:sp>
      <p:sp>
        <p:nvSpPr>
          <p:cNvPr id="13" name="文字方塊 12">
            <a:extLst>
              <a:ext uri="{FF2B5EF4-FFF2-40B4-BE49-F238E27FC236}">
                <a16:creationId xmlns:a16="http://schemas.microsoft.com/office/drawing/2014/main" id="{1657F71E-7F08-A749-9E84-D3833E706FB1}"/>
              </a:ext>
            </a:extLst>
          </p:cNvPr>
          <p:cNvSpPr txBox="1"/>
          <p:nvPr/>
        </p:nvSpPr>
        <p:spPr>
          <a:xfrm>
            <a:off x="666766" y="2180943"/>
            <a:ext cx="1387413" cy="2600712"/>
          </a:xfrm>
          <a:prstGeom prst="rect">
            <a:avLst/>
          </a:prstGeom>
          <a:noFill/>
        </p:spPr>
        <p:txBody>
          <a:bodyPr wrap="square" rtlCol="0">
            <a:spAutoFit/>
          </a:bodyPr>
          <a:lstStyle/>
          <a:p>
            <a:pPr marL="90488" indent="-90488">
              <a:spcBef>
                <a:spcPts val="1200"/>
              </a:spcBef>
              <a:buFont typeface="Arial" panose="020B0604020202020204" pitchFamily="34" charset="0"/>
              <a:buChar char="•"/>
            </a:pPr>
            <a:r>
              <a:rPr lang="en-US" altLang="zh-TW" sz="1100" dirty="0">
                <a:latin typeface="Arial" panose="020B0604020202020204" pitchFamily="34" charset="0"/>
                <a:ea typeface="微軟正黑體" panose="020B0604030504040204" pitchFamily="34" charset="-120"/>
                <a:sym typeface="Arial" panose="020B0604020202020204" pitchFamily="34" charset="0"/>
              </a:rPr>
              <a:t>Central control mode and user-defined mode flexible configuration</a:t>
            </a:r>
          </a:p>
          <a:p>
            <a:pPr marL="90488" indent="-90488">
              <a:spcBef>
                <a:spcPts val="1200"/>
              </a:spcBef>
              <a:buFont typeface="Arial" panose="020B0604020202020204" pitchFamily="34" charset="0"/>
              <a:buChar char="•"/>
            </a:pPr>
            <a:r>
              <a:rPr lang="en-US" altLang="zh-TW" sz="1100" dirty="0">
                <a:latin typeface="Arial" panose="020B0604020202020204" pitchFamily="34" charset="0"/>
                <a:ea typeface="微軟正黑體" panose="020B0604030504040204" pitchFamily="34" charset="-120"/>
                <a:sym typeface="Arial" panose="020B0604020202020204" pitchFamily="34" charset="0"/>
              </a:rPr>
              <a:t>Up to 64 version-controlled, restore data at any time</a:t>
            </a:r>
          </a:p>
          <a:p>
            <a:pPr marL="90488" indent="-90488">
              <a:spcBef>
                <a:spcPts val="1200"/>
              </a:spcBef>
              <a:buFont typeface="Arial" panose="020B0604020202020204" pitchFamily="34" charset="0"/>
              <a:buChar char="•"/>
            </a:pPr>
            <a:r>
              <a:rPr lang="en-US" altLang="zh-TW" sz="1100" dirty="0">
                <a:latin typeface="Arial" panose="020B0604020202020204" pitchFamily="34" charset="0"/>
                <a:ea typeface="微軟正黑體" panose="020B0604030504040204" pitchFamily="34" charset="-120"/>
                <a:sym typeface="Arial" panose="020B0604020202020204" pitchFamily="34" charset="0"/>
              </a:rPr>
              <a:t>Remote erase to delete synced files from lost devices</a:t>
            </a:r>
            <a:endParaRPr lang="zh-TW" altLang="en-US" sz="1100" dirty="0">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2378934059"/>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6" name="圖片 5" descr="一張含有 電子用品, 電路 的圖片&#10;&#10;自動產生的描述">
            <a:extLst>
              <a:ext uri="{FF2B5EF4-FFF2-40B4-BE49-F238E27FC236}">
                <a16:creationId xmlns:a16="http://schemas.microsoft.com/office/drawing/2014/main" id="{064BF3FF-BEA0-47C4-B271-2C38348667A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flipH="1">
            <a:off x="5270237" y="1672254"/>
            <a:ext cx="3620262" cy="2709246"/>
          </a:xfrm>
          <a:prstGeom prst="rect">
            <a:avLst/>
          </a:prstGeom>
          <a:effectLst>
            <a:softEdge rad="635000"/>
          </a:effectLst>
        </p:spPr>
      </p:pic>
      <p:sp>
        <p:nvSpPr>
          <p:cNvPr id="573" name="Google Shape;573;p48"/>
          <p:cNvSpPr txBox="1">
            <a:spLocks noGrp="1"/>
          </p:cNvSpPr>
          <p:nvPr>
            <p:ph type="title"/>
          </p:nvPr>
        </p:nvSpPr>
        <p:spPr>
          <a:prstGeom prst="rect">
            <a:avLst/>
          </a:prstGeom>
        </p:spPr>
        <p:txBody>
          <a:bodyPr spcFirstLastPara="1" wrap="square" lIns="91425" tIns="91425" rIns="91425" bIns="91425" anchor="t" anchorCtr="0">
            <a:noAutofit/>
          </a:bodyPr>
          <a:lstStyle/>
          <a:p>
            <a:pPr algn="l"/>
            <a:r>
              <a:rPr lang="en-US" altLang="zh-TW" dirty="0">
                <a:latin typeface="Arial" panose="020B0604020202020204" pitchFamily="34" charset="0"/>
                <a:sym typeface="Arial" panose="020B0604020202020204" pitchFamily="34" charset="0"/>
              </a:rPr>
              <a:t>Smart NPU for AI acceleration</a:t>
            </a:r>
            <a:br>
              <a:rPr lang="zh-TW" altLang="en-US" dirty="0">
                <a:latin typeface="Arial" panose="020B0604020202020204" pitchFamily="34" charset="0"/>
                <a:sym typeface="Arial" panose="020B0604020202020204" pitchFamily="34" charset="0"/>
              </a:rPr>
            </a:br>
            <a:r>
              <a:rPr lang="en-US" altLang="zh-TW" sz="2400" dirty="0">
                <a:latin typeface="Arial" panose="020B0604020202020204" pitchFamily="34" charset="0"/>
                <a:sym typeface="Arial" panose="020B0604020202020204" pitchFamily="34" charset="0"/>
              </a:rPr>
              <a:t>(</a:t>
            </a:r>
            <a:r>
              <a:rPr lang="af-ZA" sz="2400" dirty="0">
                <a:latin typeface="Arial" panose="020B0604020202020204" pitchFamily="34" charset="0"/>
                <a:sym typeface="Arial" panose="020B0604020202020204" pitchFamily="34" charset="0"/>
              </a:rPr>
              <a:t>Neural network Processing Unit)</a:t>
            </a:r>
            <a:br>
              <a:rPr lang="zh-TW" altLang="en-US" dirty="0">
                <a:latin typeface="Arial" panose="020B0604020202020204" pitchFamily="34" charset="0"/>
                <a:sym typeface="Arial" panose="020B0604020202020204" pitchFamily="34" charset="0"/>
              </a:rPr>
            </a:br>
            <a:endParaRPr lang="zh-TW" altLang="en-US" dirty="0">
              <a:latin typeface="Arial" panose="020B0604020202020204" pitchFamily="34" charset="0"/>
              <a:sym typeface="Arial" panose="020B0604020202020204" pitchFamily="34" charset="0"/>
            </a:endParaRPr>
          </a:p>
        </p:txBody>
      </p:sp>
      <p:pic>
        <p:nvPicPr>
          <p:cNvPr id="18" name="圖片 17">
            <a:extLst>
              <a:ext uri="{FF2B5EF4-FFF2-40B4-BE49-F238E27FC236}">
                <a16:creationId xmlns:a16="http://schemas.microsoft.com/office/drawing/2014/main" id="{3092140A-9097-42F3-A577-3B42B4F8368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811607" y="2098279"/>
            <a:ext cx="928598" cy="928598"/>
          </a:xfrm>
          <a:prstGeom prst="rect">
            <a:avLst/>
          </a:prstGeom>
        </p:spPr>
      </p:pic>
      <p:sp>
        <p:nvSpPr>
          <p:cNvPr id="2" name="箭號: 向右 1">
            <a:extLst>
              <a:ext uri="{FF2B5EF4-FFF2-40B4-BE49-F238E27FC236}">
                <a16:creationId xmlns:a16="http://schemas.microsoft.com/office/drawing/2014/main" id="{35BC6D9A-B212-4DEB-8FB0-7D9DFABED089}"/>
              </a:ext>
            </a:extLst>
          </p:cNvPr>
          <p:cNvSpPr/>
          <p:nvPr/>
        </p:nvSpPr>
        <p:spPr>
          <a:xfrm rot="16200000">
            <a:off x="6074109" y="335156"/>
            <a:ext cx="2219714" cy="3073403"/>
          </a:xfrm>
          <a:prstGeom prst="rightArrow">
            <a:avLst>
              <a:gd name="adj1" fmla="val 60790"/>
              <a:gd name="adj2" fmla="val 43649"/>
            </a:avLst>
          </a:prstGeom>
          <a:gradFill>
            <a:gsLst>
              <a:gs pos="543">
                <a:srgbClr val="4FD1FF">
                  <a:alpha val="0"/>
                </a:srgbClr>
              </a:gs>
              <a:gs pos="15000">
                <a:srgbClr val="5DF5F9">
                  <a:alpha val="14000"/>
                </a:srgbClr>
              </a:gs>
              <a:gs pos="96000">
                <a:srgbClr val="34E392"/>
              </a:gs>
              <a:gs pos="85000">
                <a:srgbClr val="43E59C"/>
              </a:gs>
            </a:gsLst>
            <a:lin ang="0" scaled="0"/>
          </a:gradFill>
          <a:ln>
            <a:noFill/>
          </a:ln>
          <a:effectLst>
            <a:outerShdw blurRad="177800" dist="165100" dir="5400000" algn="ctr" rotWithShape="0">
              <a:schemeClr val="accent3">
                <a:lumMod val="75000"/>
              </a:schemeClr>
            </a:outerShdw>
            <a:softEdge rad="0"/>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 name="文字方塊 3">
            <a:extLst>
              <a:ext uri="{FF2B5EF4-FFF2-40B4-BE49-F238E27FC236}">
                <a16:creationId xmlns:a16="http://schemas.microsoft.com/office/drawing/2014/main" id="{C985DA5D-F14F-4D12-A688-CDFE1EAB4025}"/>
              </a:ext>
            </a:extLst>
          </p:cNvPr>
          <p:cNvSpPr txBox="1"/>
          <p:nvPr/>
        </p:nvSpPr>
        <p:spPr>
          <a:xfrm>
            <a:off x="6348003" y="1194094"/>
            <a:ext cx="1678694" cy="1323439"/>
          </a:xfrm>
          <a:prstGeom prst="rect">
            <a:avLst/>
          </a:prstGeom>
          <a:noFill/>
        </p:spPr>
        <p:txBody>
          <a:bodyPr wrap="square" lIns="91440" tIns="45720" rIns="91440" bIns="45720" rtlCol="0" anchor="t">
            <a:spAutoFit/>
          </a:bodyPr>
          <a:lstStyle/>
          <a:p>
            <a:pPr algn="ctr"/>
            <a:r>
              <a:rPr lang="en-US" sz="2000" b="1" dirty="0">
                <a:solidFill>
                  <a:srgbClr val="2E1733"/>
                </a:solidFill>
                <a:ea typeface="微軟正黑體"/>
                <a:sym typeface="Arial" panose="020B0604020202020204" pitchFamily="34" charset="0"/>
              </a:rPr>
              <a:t>AI face recognition x6 faster</a:t>
            </a:r>
            <a:endParaRPr lang="zh-TW" sz="2000" dirty="0">
              <a:latin typeface="Arial" panose="020B0604020202020204" pitchFamily="34" charset="0"/>
              <a:ea typeface="微軟正黑體"/>
            </a:endParaRPr>
          </a:p>
          <a:p>
            <a:pPr algn="ctr"/>
            <a:endParaRPr lang="zh-TW" altLang="en-US" sz="2000" b="1" dirty="0">
              <a:solidFill>
                <a:srgbClr val="2D1633"/>
              </a:solidFill>
              <a:latin typeface="Arial" panose="020B0604020202020204" pitchFamily="34" charset="0"/>
              <a:ea typeface="微軟正黑體" panose="020B0604030504040204" pitchFamily="34" charset="-120"/>
            </a:endParaRPr>
          </a:p>
        </p:txBody>
      </p:sp>
      <p:pic>
        <p:nvPicPr>
          <p:cNvPr id="7" name="圖片 6" hidden="1">
            <a:extLst>
              <a:ext uri="{FF2B5EF4-FFF2-40B4-BE49-F238E27FC236}">
                <a16:creationId xmlns:a16="http://schemas.microsoft.com/office/drawing/2014/main" id="{3624A3E4-236D-4761-B701-4F66AAD74D1B}"/>
              </a:ext>
            </a:extLst>
          </p:cNvPr>
          <p:cNvPicPr>
            <a:picLocks noChangeAspect="1"/>
          </p:cNvPicPr>
          <p:nvPr/>
        </p:nvPicPr>
        <p:blipFill>
          <a:blip r:embed="rId6"/>
          <a:stretch>
            <a:fillRect/>
          </a:stretch>
        </p:blipFill>
        <p:spPr>
          <a:xfrm>
            <a:off x="4005551" y="5378573"/>
            <a:ext cx="3073404" cy="1518833"/>
          </a:xfrm>
          <a:prstGeom prst="rect">
            <a:avLst/>
          </a:prstGeom>
        </p:spPr>
      </p:pic>
      <p:sp>
        <p:nvSpPr>
          <p:cNvPr id="11" name="文字方塊 10">
            <a:extLst>
              <a:ext uri="{FF2B5EF4-FFF2-40B4-BE49-F238E27FC236}">
                <a16:creationId xmlns:a16="http://schemas.microsoft.com/office/drawing/2014/main" id="{D73A51DE-C0BC-487B-B19B-1E58A5598570}"/>
              </a:ext>
            </a:extLst>
          </p:cNvPr>
          <p:cNvSpPr txBox="1"/>
          <p:nvPr/>
        </p:nvSpPr>
        <p:spPr>
          <a:xfrm>
            <a:off x="742495" y="3545811"/>
            <a:ext cx="3921776" cy="13019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300"/>
              </a:spcBef>
            </a:pPr>
            <a:r>
              <a:rPr lang="en-US" alt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Neural network diagram</a:t>
            </a:r>
            <a:endParaRPr 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spcBef>
                <a:spcPts val="300"/>
              </a:spcBef>
            </a:pP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The independent neural network processor runs the image recognition by AI models, making the image classification operation faster.</a:t>
            </a:r>
          </a:p>
        </p:txBody>
      </p:sp>
      <p:sp>
        <p:nvSpPr>
          <p:cNvPr id="12" name="文字方塊 11">
            <a:extLst>
              <a:ext uri="{FF2B5EF4-FFF2-40B4-BE49-F238E27FC236}">
                <a16:creationId xmlns:a16="http://schemas.microsoft.com/office/drawing/2014/main" id="{A0BFCA65-42DC-481E-94F8-4AF0AB9A7BC0}"/>
              </a:ext>
            </a:extLst>
          </p:cNvPr>
          <p:cNvSpPr txBox="1"/>
          <p:nvPr/>
        </p:nvSpPr>
        <p:spPr>
          <a:xfrm>
            <a:off x="742495" y="1590455"/>
            <a:ext cx="3921776" cy="18621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300"/>
              </a:spcBef>
            </a:pPr>
            <a:r>
              <a:rPr lang="en-US" alt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TS-433</a:t>
            </a:r>
            <a:r>
              <a:rPr lang="zh-TW" altLang="en-US"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build-in NPU</a:t>
            </a:r>
            <a:endParaRPr 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spcBef>
                <a:spcPts val="300"/>
              </a:spcBef>
            </a:pP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The TS-x33 series supports </a:t>
            </a:r>
            <a:r>
              <a:rPr lang="en-US" altLang="zh-TW"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QuMagie</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smart album, which is six times faster than the AI face recognition of same class models, and the overall performance of </a:t>
            </a:r>
            <a:r>
              <a:rPr lang="en-US" altLang="zh-TW"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QuMagie</a:t>
            </a:r>
            <a:r>
              <a:rPr lang="en-US" altLang="zh-TW"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AI is improved. It can enrich your life.</a:t>
            </a:r>
            <a:endParaRPr lang="zh-TW" altLang="en-US"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5" name="圖片 14">
            <a:extLst>
              <a:ext uri="{FF2B5EF4-FFF2-40B4-BE49-F238E27FC236}">
                <a16:creationId xmlns:a16="http://schemas.microsoft.com/office/drawing/2014/main" id="{F8AD0F0D-FA34-43EA-95A5-F542A93822B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357235" y="3534125"/>
            <a:ext cx="3647705" cy="1325332"/>
          </a:xfrm>
          <a:prstGeom prst="rect">
            <a:avLst/>
          </a:prstGeom>
        </p:spPr>
      </p:pic>
    </p:spTree>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2" descr="一張含有 文字, 螢幕擷取畫面, 停車, 儀錶 的圖片&#10;&#10;自動產生的描述">
            <a:extLst>
              <a:ext uri="{FF2B5EF4-FFF2-40B4-BE49-F238E27FC236}">
                <a16:creationId xmlns:a16="http://schemas.microsoft.com/office/drawing/2014/main" id="{D9008590-5FB7-4B4D-8A67-E4940D8E63AC}"/>
              </a:ext>
            </a:extLst>
          </p:cNvPr>
          <p:cNvPicPr>
            <a:picLocks noChangeAspect="1"/>
          </p:cNvPicPr>
          <p:nvPr/>
        </p:nvPicPr>
        <p:blipFill>
          <a:blip r:embed="rId3"/>
          <a:stretch>
            <a:fillRect/>
          </a:stretch>
        </p:blipFill>
        <p:spPr>
          <a:xfrm>
            <a:off x="115175" y="1525306"/>
            <a:ext cx="5730586" cy="4161488"/>
          </a:xfrm>
          <a:prstGeom prst="rect">
            <a:avLst/>
          </a:prstGeom>
        </p:spPr>
      </p:pic>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a:xfrm>
            <a:off x="720000" y="324562"/>
            <a:ext cx="7704000" cy="572700"/>
          </a:xfrm>
        </p:spPr>
        <p:txBody>
          <a:bodyPr/>
          <a:lstStyle/>
          <a:p>
            <a:r>
              <a:rPr lang="zh-TW" altLang="en-US" dirty="0">
                <a:latin typeface="Arial" panose="020B0604020202020204" pitchFamily="34" charset="0"/>
                <a:cs typeface="Arial"/>
                <a:sym typeface="Arial" panose="020B0604020202020204" pitchFamily="34" charset="0"/>
              </a:rPr>
              <a:t>App Center</a:t>
            </a:r>
          </a:p>
        </p:txBody>
      </p:sp>
      <p:sp>
        <p:nvSpPr>
          <p:cNvPr id="16" name="文字方塊 15">
            <a:extLst>
              <a:ext uri="{FF2B5EF4-FFF2-40B4-BE49-F238E27FC236}">
                <a16:creationId xmlns:a16="http://schemas.microsoft.com/office/drawing/2014/main" id="{8B0723ED-BDEB-465B-B049-82DBF5A25335}"/>
              </a:ext>
            </a:extLst>
          </p:cNvPr>
          <p:cNvSpPr txBox="1"/>
          <p:nvPr/>
        </p:nvSpPr>
        <p:spPr>
          <a:xfrm>
            <a:off x="3153959" y="929779"/>
            <a:ext cx="40402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400" dirty="0">
                <a:solidFill>
                  <a:schemeClr val="bg1"/>
                </a:solidFill>
                <a:latin typeface="Arial" panose="020B0604020202020204" pitchFamily="34" charset="0"/>
                <a:ea typeface="微軟正黑體" panose="020B0604030504040204" pitchFamily="34" charset="-120"/>
                <a:sym typeface="Arial" panose="020B0604020202020204" pitchFamily="34" charset="0"/>
              </a:rPr>
              <a:t>Wide variety of applications</a:t>
            </a:r>
          </a:p>
        </p:txBody>
      </p:sp>
      <p:pic>
        <p:nvPicPr>
          <p:cNvPr id="8" name="圖形 7">
            <a:extLst>
              <a:ext uri="{FF2B5EF4-FFF2-40B4-BE49-F238E27FC236}">
                <a16:creationId xmlns:a16="http://schemas.microsoft.com/office/drawing/2014/main" id="{88064451-9D19-45FE-A3D9-F34ABCA42A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49814" y="417900"/>
            <a:ext cx="952500" cy="952500"/>
          </a:xfrm>
          <a:prstGeom prst="roundRect">
            <a:avLst>
              <a:gd name="adj" fmla="val 16667"/>
            </a:avLst>
          </a:prstGeom>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7" name="矩形 6">
            <a:extLst>
              <a:ext uri="{FF2B5EF4-FFF2-40B4-BE49-F238E27FC236}">
                <a16:creationId xmlns:a16="http://schemas.microsoft.com/office/drawing/2014/main" id="{1904B892-1BC4-45AB-9267-93EF19898E9A}"/>
              </a:ext>
            </a:extLst>
          </p:cNvPr>
          <p:cNvSpPr/>
          <p:nvPr/>
        </p:nvSpPr>
        <p:spPr>
          <a:xfrm>
            <a:off x="-152400" y="3496733"/>
            <a:ext cx="9364133"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 name="文字方塊 2">
            <a:extLst>
              <a:ext uri="{FF2B5EF4-FFF2-40B4-BE49-F238E27FC236}">
                <a16:creationId xmlns:a16="http://schemas.microsoft.com/office/drawing/2014/main" id="{7740723D-0055-4365-95C1-6BE103265081}"/>
              </a:ext>
            </a:extLst>
          </p:cNvPr>
          <p:cNvSpPr txBox="1"/>
          <p:nvPr/>
        </p:nvSpPr>
        <p:spPr>
          <a:xfrm>
            <a:off x="5994894" y="4818938"/>
            <a:ext cx="2999098" cy="261610"/>
          </a:xfrm>
          <a:prstGeom prst="rect">
            <a:avLst/>
          </a:prstGeom>
          <a:noFill/>
        </p:spPr>
        <p:txBody>
          <a:bodyPr wrap="square" rtlCol="0">
            <a:spAutoFit/>
          </a:bodyPr>
          <a:lstStyle/>
          <a:p>
            <a:r>
              <a:rPr lang="en-US" altLang="zh-TW" sz="1100" dirty="0">
                <a:solidFill>
                  <a:schemeClr val="bg1"/>
                </a:solidFill>
                <a:latin typeface="Arial" panose="020B0604020202020204" pitchFamily="34" charset="0"/>
                <a:ea typeface="微軟正黑體" panose="020B0604030504040204" pitchFamily="34" charset="-120"/>
                <a:sym typeface="Arial" panose="020B0604020202020204" pitchFamily="34" charset="0"/>
              </a:rPr>
              <a:t>https://www.qnap.com/zh-tw/app_center/</a:t>
            </a:r>
            <a:endParaRPr lang="zh-TW" altLang="en-US" sz="11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 name="文字方塊 8">
            <a:extLst>
              <a:ext uri="{FF2B5EF4-FFF2-40B4-BE49-F238E27FC236}">
                <a16:creationId xmlns:a16="http://schemas.microsoft.com/office/drawing/2014/main" id="{967BEDC6-EC28-42F9-9809-938529B5A3BA}"/>
              </a:ext>
            </a:extLst>
          </p:cNvPr>
          <p:cNvSpPr txBox="1"/>
          <p:nvPr/>
        </p:nvSpPr>
        <p:spPr>
          <a:xfrm>
            <a:off x="5994894" y="1531061"/>
            <a:ext cx="3059094" cy="30671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en-US" alt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NAS functions beyond imagination</a:t>
            </a:r>
            <a:endParaRPr 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spcBef>
                <a:spcPts val="600"/>
              </a:spcBef>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QNAP APP Center includes various applications. You can install and expand multiple functions of the NAS on-demand. QNAP keeps developing products and seeks cooperation with related application software. We evolve every second, care about users' needs, and continuously try various forward-looking ideas. It is the only constant persistence of QNAP in the rapidly changing AI era. </a:t>
            </a:r>
          </a:p>
        </p:txBody>
      </p:sp>
      <p:pic>
        <p:nvPicPr>
          <p:cNvPr id="5" name="圖片 4" hidden="1">
            <a:extLst>
              <a:ext uri="{FF2B5EF4-FFF2-40B4-BE49-F238E27FC236}">
                <a16:creationId xmlns:a16="http://schemas.microsoft.com/office/drawing/2014/main" id="{4F45A150-39EC-41ED-A471-8E9AC977B9F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265025" y="1681757"/>
            <a:ext cx="762331" cy="762331"/>
          </a:xfrm>
          <a:prstGeom prst="rect">
            <a:avLst/>
          </a:prstGeom>
        </p:spPr>
      </p:pic>
    </p:spTree>
    <p:extLst>
      <p:ext uri="{BB962C8B-B14F-4D97-AF65-F5344CB8AC3E}">
        <p14:creationId xmlns:p14="http://schemas.microsoft.com/office/powerpoint/2010/main" val="1005156982"/>
      </p:ext>
    </p:extLst>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3F299EEF-9E14-4E65-88C9-2931149B82D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594383" y="2527241"/>
            <a:ext cx="2333625" cy="2667000"/>
          </a:xfrm>
          <a:prstGeom prst="rect">
            <a:avLst/>
          </a:prstGeom>
        </p:spPr>
      </p:pic>
      <p:pic>
        <p:nvPicPr>
          <p:cNvPr id="4" name="圖片 3">
            <a:extLst>
              <a:ext uri="{FF2B5EF4-FFF2-40B4-BE49-F238E27FC236}">
                <a16:creationId xmlns:a16="http://schemas.microsoft.com/office/drawing/2014/main" id="{5827465B-3E3A-4074-BB18-82EBA2F7576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317693" y="2527241"/>
            <a:ext cx="2217421" cy="2667000"/>
          </a:xfrm>
          <a:prstGeom prst="rect">
            <a:avLst/>
          </a:prstGeom>
        </p:spPr>
      </p:pic>
      <p:sp>
        <p:nvSpPr>
          <p:cNvPr id="14" name="矩形 13">
            <a:extLst>
              <a:ext uri="{FF2B5EF4-FFF2-40B4-BE49-F238E27FC236}">
                <a16:creationId xmlns:a16="http://schemas.microsoft.com/office/drawing/2014/main" id="{F983C955-9D1F-4053-8DCE-4E448F89E4AF}"/>
              </a:ext>
            </a:extLst>
          </p:cNvPr>
          <p:cNvSpPr>
            <a:spLocks noGrp="1" noRot="1" noMove="1" noResize="1" noEditPoints="1" noAdjustHandles="1" noChangeArrowheads="1" noChangeShapeType="1"/>
          </p:cNvSpPr>
          <p:nvPr/>
        </p:nvSpPr>
        <p:spPr>
          <a:xfrm>
            <a:off x="-152400" y="2248432"/>
            <a:ext cx="9364133" cy="5057886"/>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p:txBody>
          <a:bodyPr/>
          <a:lstStyle/>
          <a:p>
            <a:r>
              <a:rPr lang="en-US" altLang="zh-TW" dirty="0">
                <a:latin typeface="Arial" panose="020B0604020202020204" pitchFamily="34" charset="0"/>
                <a:cs typeface="Arial"/>
                <a:sym typeface="Arial" panose="020B0604020202020204" pitchFamily="34" charset="0"/>
              </a:rPr>
              <a:t>Who is suitable for the NAS?</a:t>
            </a:r>
            <a:endParaRPr lang="zh-TW" altLang="en-US" dirty="0">
              <a:latin typeface="Arial" panose="020B0604020202020204" pitchFamily="34" charset="0"/>
              <a:cs typeface="Arial"/>
              <a:sym typeface="Arial" panose="020B0604020202020204" pitchFamily="34" charset="0"/>
            </a:endParaRPr>
          </a:p>
        </p:txBody>
      </p:sp>
      <p:sp>
        <p:nvSpPr>
          <p:cNvPr id="11" name="文字方塊 10">
            <a:extLst>
              <a:ext uri="{FF2B5EF4-FFF2-40B4-BE49-F238E27FC236}">
                <a16:creationId xmlns:a16="http://schemas.microsoft.com/office/drawing/2014/main" id="{EEBF030D-C646-4335-B02E-D86F34054B69}"/>
              </a:ext>
            </a:extLst>
          </p:cNvPr>
          <p:cNvSpPr txBox="1"/>
          <p:nvPr/>
        </p:nvSpPr>
        <p:spPr>
          <a:xfrm>
            <a:off x="522199" y="922052"/>
            <a:ext cx="360048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chemeClr val="bg1"/>
                </a:solidFill>
                <a:latin typeface="Arial" panose="020B0604020202020204" pitchFamily="34" charset="0"/>
                <a:ea typeface="微軟正黑體" panose="020B0604030504040204" pitchFamily="34" charset="-120"/>
                <a:sym typeface="Arial" panose="020B0604020202020204" pitchFamily="34" charset="0"/>
              </a:rPr>
              <a:t>TS-433</a:t>
            </a:r>
          </a:p>
          <a:p>
            <a:r>
              <a:rPr lang="en-US" altLang="zh-TW"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Good value </a:t>
            </a:r>
            <a:r>
              <a:rPr lang="en-US" sz="1800" dirty="0">
                <a:solidFill>
                  <a:schemeClr val="bg1"/>
                </a:solidFill>
                <a:latin typeface="Arial" panose="020B0604020202020204" pitchFamily="34" charset="0"/>
                <a:ea typeface="微軟正黑體" panose="020B0604030504040204" pitchFamily="34" charset="-120"/>
                <a:sym typeface="Arial" panose="020B0604020202020204" pitchFamily="34" charset="0"/>
              </a:rPr>
              <a:t>2.5GbE 4-bay NAS</a:t>
            </a:r>
            <a:r>
              <a:rPr lang="en-US" b="1"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p>
        </p:txBody>
      </p:sp>
      <p:pic>
        <p:nvPicPr>
          <p:cNvPr id="13" name="圖形 12">
            <a:extLst>
              <a:ext uri="{FF2B5EF4-FFF2-40B4-BE49-F238E27FC236}">
                <a16:creationId xmlns:a16="http://schemas.microsoft.com/office/drawing/2014/main" id="{FEFCBDB7-8B2E-4C68-AC0E-A08373B8E9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92045" y="3473255"/>
            <a:ext cx="818741" cy="818741"/>
          </a:xfrm>
          <a:prstGeom prst="rect">
            <a:avLst/>
          </a:prstGeom>
        </p:spPr>
      </p:pic>
      <p:pic>
        <p:nvPicPr>
          <p:cNvPr id="17" name="圖形 16">
            <a:extLst>
              <a:ext uri="{FF2B5EF4-FFF2-40B4-BE49-F238E27FC236}">
                <a16:creationId xmlns:a16="http://schemas.microsoft.com/office/drawing/2014/main" id="{D7815EAB-AD05-4E3C-9606-10F76897E0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02437" y="3473255"/>
            <a:ext cx="818741" cy="818741"/>
          </a:xfrm>
          <a:prstGeom prst="rect">
            <a:avLst/>
          </a:prstGeom>
        </p:spPr>
      </p:pic>
      <p:pic>
        <p:nvPicPr>
          <p:cNvPr id="12" name="圖片 11" descr="一張含有 文字, 白色, 電腦 的圖片&#10;&#10;自動產生的描述">
            <a:extLst>
              <a:ext uri="{FF2B5EF4-FFF2-40B4-BE49-F238E27FC236}">
                <a16:creationId xmlns:a16="http://schemas.microsoft.com/office/drawing/2014/main" id="{65741EA7-B83C-4929-B102-846411FFABF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64161" y="2069164"/>
            <a:ext cx="4753299" cy="2971340"/>
          </a:xfrm>
          <a:prstGeom prst="rect">
            <a:avLst/>
          </a:prstGeom>
        </p:spPr>
      </p:pic>
      <p:sp>
        <p:nvSpPr>
          <p:cNvPr id="18" name="文字方塊 17">
            <a:extLst>
              <a:ext uri="{FF2B5EF4-FFF2-40B4-BE49-F238E27FC236}">
                <a16:creationId xmlns:a16="http://schemas.microsoft.com/office/drawing/2014/main" id="{329BEEF4-6CEE-47FA-A5AA-E81B7D792C7D}"/>
              </a:ext>
            </a:extLst>
          </p:cNvPr>
          <p:cNvSpPr txBox="1"/>
          <p:nvPr/>
        </p:nvSpPr>
        <p:spPr>
          <a:xfrm>
            <a:off x="4010780" y="822479"/>
            <a:ext cx="2651334" cy="16067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en-US" alt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Home user</a:t>
            </a:r>
            <a:endParaRPr 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spcBef>
                <a:spcPts val="600"/>
              </a:spcBef>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The minimalist NAS design is suitable for installation at home to store precious photos and videos. The built-in NPU AI acceleration makes image recognition even more powerful</a:t>
            </a:r>
          </a:p>
        </p:txBody>
      </p:sp>
      <p:sp>
        <p:nvSpPr>
          <p:cNvPr id="19" name="文字方塊 18">
            <a:extLst>
              <a:ext uri="{FF2B5EF4-FFF2-40B4-BE49-F238E27FC236}">
                <a16:creationId xmlns:a16="http://schemas.microsoft.com/office/drawing/2014/main" id="{B99278C8-E6B3-475B-9B74-CCF4FA82C2FC}"/>
              </a:ext>
            </a:extLst>
          </p:cNvPr>
          <p:cNvSpPr txBox="1"/>
          <p:nvPr/>
        </p:nvSpPr>
        <p:spPr>
          <a:xfrm>
            <a:off x="6693761" y="822479"/>
            <a:ext cx="2361247" cy="13867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en-US" altLang="zh-TW" sz="1800"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Small business</a:t>
            </a:r>
          </a:p>
          <a:p>
            <a:pPr>
              <a:lnSpc>
                <a:spcPct val="130000"/>
              </a:lnSpc>
              <a:spcBef>
                <a:spcPts val="600"/>
              </a:spcBef>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4-bay SATA disk and high-speed 2.5GbE network support, allowing small business users to properly configure data backup in the office</a:t>
            </a:r>
          </a:p>
        </p:txBody>
      </p:sp>
    </p:spTree>
    <p:extLst>
      <p:ext uri="{BB962C8B-B14F-4D97-AF65-F5344CB8AC3E}">
        <p14:creationId xmlns:p14="http://schemas.microsoft.com/office/powerpoint/2010/main" val="1530988920"/>
      </p:ext>
    </p:extLst>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a:extLst>
              <a:ext uri="{FF2B5EF4-FFF2-40B4-BE49-F238E27FC236}">
                <a16:creationId xmlns:a16="http://schemas.microsoft.com/office/drawing/2014/main" id="{82BD9DC4-3B4F-4AE8-AE3C-D79A83AD88AC}"/>
              </a:ext>
            </a:extLst>
          </p:cNvPr>
          <p:cNvSpPr/>
          <p:nvPr/>
        </p:nvSpPr>
        <p:spPr>
          <a:xfrm>
            <a:off x="-189659" y="4346643"/>
            <a:ext cx="9364133" cy="2822621"/>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p:txBody>
          <a:bodyPr/>
          <a:lstStyle/>
          <a:p>
            <a:r>
              <a:rPr lang="en-US" altLang="zh-TW" dirty="0">
                <a:latin typeface="Arial" panose="020B0604020202020204" pitchFamily="34" charset="0"/>
                <a:cs typeface="Arial"/>
                <a:sym typeface="Arial" panose="020B0604020202020204" pitchFamily="34" charset="0"/>
              </a:rPr>
              <a:t>NAS usage scenarios</a:t>
            </a:r>
            <a:endParaRPr lang="zh-TW" altLang="en-US" dirty="0">
              <a:latin typeface="Arial" panose="020B0604020202020204" pitchFamily="34" charset="0"/>
              <a:cs typeface="Arial"/>
              <a:sym typeface="Arial" panose="020B0604020202020204" pitchFamily="34" charset="0"/>
            </a:endParaRPr>
          </a:p>
        </p:txBody>
      </p:sp>
      <p:pic>
        <p:nvPicPr>
          <p:cNvPr id="5" name="圖片 6">
            <a:extLst>
              <a:ext uri="{FF2B5EF4-FFF2-40B4-BE49-F238E27FC236}">
                <a16:creationId xmlns:a16="http://schemas.microsoft.com/office/drawing/2014/main" id="{AA84F768-7912-480C-9BB0-995A5929B0C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878939" y="1230862"/>
            <a:ext cx="2458687" cy="1635851"/>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7" name="圖片 7">
            <a:extLst>
              <a:ext uri="{FF2B5EF4-FFF2-40B4-BE49-F238E27FC236}">
                <a16:creationId xmlns:a16="http://schemas.microsoft.com/office/drawing/2014/main" id="{92EF92F1-EA43-4B6C-BA1C-0B6A3B51F30E}"/>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4852533" y="1230862"/>
            <a:ext cx="2458687" cy="1620021"/>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8" name="圖片 9">
            <a:extLst>
              <a:ext uri="{FF2B5EF4-FFF2-40B4-BE49-F238E27FC236}">
                <a16:creationId xmlns:a16="http://schemas.microsoft.com/office/drawing/2014/main" id="{E3CDD758-B509-4CF9-915C-C8247350A3C6}"/>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888792" y="3154254"/>
            <a:ext cx="2458687" cy="1643717"/>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0" name="圖片 11">
            <a:extLst>
              <a:ext uri="{FF2B5EF4-FFF2-40B4-BE49-F238E27FC236}">
                <a16:creationId xmlns:a16="http://schemas.microsoft.com/office/drawing/2014/main" id="{75DB77F9-0AF4-491E-A758-9F463C78FDD5}"/>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4852533" y="3154254"/>
            <a:ext cx="2458687" cy="1616492"/>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2" name="矩形 1">
            <a:extLst>
              <a:ext uri="{FF2B5EF4-FFF2-40B4-BE49-F238E27FC236}">
                <a16:creationId xmlns:a16="http://schemas.microsoft.com/office/drawing/2014/main" id="{CFC8A4B6-4578-4EA2-8160-744A46ECFCC2}"/>
              </a:ext>
            </a:extLst>
          </p:cNvPr>
          <p:cNvSpPr/>
          <p:nvPr/>
        </p:nvSpPr>
        <p:spPr>
          <a:xfrm>
            <a:off x="1878939" y="2210204"/>
            <a:ext cx="2467263" cy="65650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2" name="矩形 11">
            <a:extLst>
              <a:ext uri="{FF2B5EF4-FFF2-40B4-BE49-F238E27FC236}">
                <a16:creationId xmlns:a16="http://schemas.microsoft.com/office/drawing/2014/main" id="{92F78021-336C-4E1B-9AF9-CE9A93F28076}"/>
              </a:ext>
            </a:extLst>
          </p:cNvPr>
          <p:cNvSpPr/>
          <p:nvPr/>
        </p:nvSpPr>
        <p:spPr>
          <a:xfrm>
            <a:off x="1888995" y="4141462"/>
            <a:ext cx="2457207" cy="65650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 name="矩形 13">
            <a:extLst>
              <a:ext uri="{FF2B5EF4-FFF2-40B4-BE49-F238E27FC236}">
                <a16:creationId xmlns:a16="http://schemas.microsoft.com/office/drawing/2014/main" id="{57335B15-3AC5-4C3F-A0DC-107F0188431C}"/>
              </a:ext>
            </a:extLst>
          </p:cNvPr>
          <p:cNvSpPr/>
          <p:nvPr/>
        </p:nvSpPr>
        <p:spPr>
          <a:xfrm>
            <a:off x="4854013" y="2210204"/>
            <a:ext cx="2457207" cy="65650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 name="矩形 14">
            <a:extLst>
              <a:ext uri="{FF2B5EF4-FFF2-40B4-BE49-F238E27FC236}">
                <a16:creationId xmlns:a16="http://schemas.microsoft.com/office/drawing/2014/main" id="{4169313C-E0D0-4FAE-A43D-1C02F681E846}"/>
              </a:ext>
            </a:extLst>
          </p:cNvPr>
          <p:cNvSpPr/>
          <p:nvPr/>
        </p:nvSpPr>
        <p:spPr>
          <a:xfrm>
            <a:off x="4854013" y="4141462"/>
            <a:ext cx="2457207" cy="65650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 name="文字方塊 17">
            <a:extLst>
              <a:ext uri="{FF2B5EF4-FFF2-40B4-BE49-F238E27FC236}">
                <a16:creationId xmlns:a16="http://schemas.microsoft.com/office/drawing/2014/main" id="{60557E15-EB23-484F-BDEA-6B468E173897}"/>
              </a:ext>
            </a:extLst>
          </p:cNvPr>
          <p:cNvSpPr txBox="1"/>
          <p:nvPr/>
        </p:nvSpPr>
        <p:spPr>
          <a:xfrm>
            <a:off x="188243" y="1092148"/>
            <a:ext cx="1737764" cy="16775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altLang="zh-TW"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Photo storage AI management</a:t>
            </a:r>
            <a:endParaRPr lang="zh-TW"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spcBef>
                <a:spcPts val="600"/>
              </a:spcBef>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NPU acceleration can effectively improve </a:t>
            </a:r>
            <a:r>
              <a:rPr lang="en-US" altLang="zh-TW" sz="1100"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QuMagie</a:t>
            </a: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smart album management performance</a:t>
            </a:r>
          </a:p>
        </p:txBody>
      </p:sp>
      <p:grpSp>
        <p:nvGrpSpPr>
          <p:cNvPr id="19" name="群組 18">
            <a:extLst>
              <a:ext uri="{FF2B5EF4-FFF2-40B4-BE49-F238E27FC236}">
                <a16:creationId xmlns:a16="http://schemas.microsoft.com/office/drawing/2014/main" id="{C1DABA7C-DC44-4F29-8E11-6CC19E9B4853}"/>
              </a:ext>
            </a:extLst>
          </p:cNvPr>
          <p:cNvGrpSpPr/>
          <p:nvPr/>
        </p:nvGrpSpPr>
        <p:grpSpPr>
          <a:xfrm>
            <a:off x="6334507" y="2395303"/>
            <a:ext cx="456690" cy="462386"/>
            <a:chOff x="857205" y="1598971"/>
            <a:chExt cx="1105045" cy="1118829"/>
          </a:xfrm>
        </p:grpSpPr>
        <p:sp>
          <p:nvSpPr>
            <p:cNvPr id="20" name="矩形: 圓角 19">
              <a:extLst>
                <a:ext uri="{FF2B5EF4-FFF2-40B4-BE49-F238E27FC236}">
                  <a16:creationId xmlns:a16="http://schemas.microsoft.com/office/drawing/2014/main" id="{825D0EB6-F376-49CB-9EF0-3516E07C9E9B}"/>
                </a:ext>
              </a:extLst>
            </p:cNvPr>
            <p:cNvSpPr/>
            <p:nvPr/>
          </p:nvSpPr>
          <p:spPr>
            <a:xfrm>
              <a:off x="857205" y="1598971"/>
              <a:ext cx="1105045" cy="1118829"/>
            </a:xfrm>
            <a:prstGeom prst="roundRect">
              <a:avLst/>
            </a:prstGeom>
            <a:solidFill>
              <a:srgbClr val="CFD7E3"/>
            </a:solidFill>
            <a:ln>
              <a:noFill/>
            </a:ln>
            <a:effectLst>
              <a:outerShdw blurRad="254000" dist="190500" dir="8100000" algn="tr" rotWithShape="0">
                <a:prstClr val="black">
                  <a:alpha val="37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1" name="圖形 20">
              <a:extLst>
                <a:ext uri="{FF2B5EF4-FFF2-40B4-BE49-F238E27FC236}">
                  <a16:creationId xmlns:a16="http://schemas.microsoft.com/office/drawing/2014/main" id="{6A1686E5-0DF6-431C-A05F-FDA682D57F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2413" y="1851897"/>
              <a:ext cx="654630" cy="665916"/>
            </a:xfrm>
            <a:prstGeom prst="rect">
              <a:avLst/>
            </a:prstGeom>
          </p:spPr>
        </p:pic>
      </p:grpSp>
      <p:grpSp>
        <p:nvGrpSpPr>
          <p:cNvPr id="24" name="群組 23">
            <a:extLst>
              <a:ext uri="{FF2B5EF4-FFF2-40B4-BE49-F238E27FC236}">
                <a16:creationId xmlns:a16="http://schemas.microsoft.com/office/drawing/2014/main" id="{9EF08494-6F97-4B42-9921-658765A6EDE8}"/>
              </a:ext>
            </a:extLst>
          </p:cNvPr>
          <p:cNvGrpSpPr/>
          <p:nvPr/>
        </p:nvGrpSpPr>
        <p:grpSpPr>
          <a:xfrm>
            <a:off x="2334065" y="2352312"/>
            <a:ext cx="456691" cy="462388"/>
            <a:chOff x="7959330" y="2345748"/>
            <a:chExt cx="1105045" cy="1118829"/>
          </a:xfrm>
        </p:grpSpPr>
        <p:sp>
          <p:nvSpPr>
            <p:cNvPr id="25" name="矩形: 圓角 24">
              <a:extLst>
                <a:ext uri="{FF2B5EF4-FFF2-40B4-BE49-F238E27FC236}">
                  <a16:creationId xmlns:a16="http://schemas.microsoft.com/office/drawing/2014/main" id="{615B2165-1893-4558-82A5-EFB65B516E6B}"/>
                </a:ext>
              </a:extLst>
            </p:cNvPr>
            <p:cNvSpPr/>
            <p:nvPr/>
          </p:nvSpPr>
          <p:spPr>
            <a:xfrm>
              <a:off x="7959330" y="2345748"/>
              <a:ext cx="1105045" cy="1118829"/>
            </a:xfrm>
            <a:prstGeom prst="roundRect">
              <a:avLst/>
            </a:prstGeom>
            <a:solidFill>
              <a:srgbClr val="CFD7E3"/>
            </a:solidFill>
            <a:ln>
              <a:noFill/>
            </a:ln>
            <a:effectLst>
              <a:outerShdw blurRad="254000" dist="190500" dir="8100000" algn="tr" rotWithShape="0">
                <a:prstClr val="black">
                  <a:alpha val="37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6" name="圖形 25">
              <a:extLst>
                <a:ext uri="{FF2B5EF4-FFF2-40B4-BE49-F238E27FC236}">
                  <a16:creationId xmlns:a16="http://schemas.microsoft.com/office/drawing/2014/main" id="{41C4A228-0235-4036-8AED-E27B0057E8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63562" y="2517813"/>
              <a:ext cx="709402" cy="827636"/>
            </a:xfrm>
            <a:prstGeom prst="rect">
              <a:avLst/>
            </a:prstGeom>
          </p:spPr>
        </p:pic>
      </p:grpSp>
      <p:grpSp>
        <p:nvGrpSpPr>
          <p:cNvPr id="32" name="群組 31">
            <a:extLst>
              <a:ext uri="{FF2B5EF4-FFF2-40B4-BE49-F238E27FC236}">
                <a16:creationId xmlns:a16="http://schemas.microsoft.com/office/drawing/2014/main" id="{F475549B-2F98-432A-8D7F-9C3414286BEC}"/>
              </a:ext>
            </a:extLst>
          </p:cNvPr>
          <p:cNvGrpSpPr/>
          <p:nvPr/>
        </p:nvGrpSpPr>
        <p:grpSpPr>
          <a:xfrm>
            <a:off x="6335148" y="4268992"/>
            <a:ext cx="456690" cy="462387"/>
            <a:chOff x="7828657" y="2519586"/>
            <a:chExt cx="640122" cy="648107"/>
          </a:xfrm>
        </p:grpSpPr>
        <p:sp>
          <p:nvSpPr>
            <p:cNvPr id="29" name="矩形: 圓角 28">
              <a:extLst>
                <a:ext uri="{FF2B5EF4-FFF2-40B4-BE49-F238E27FC236}">
                  <a16:creationId xmlns:a16="http://schemas.microsoft.com/office/drawing/2014/main" id="{2566E333-18F9-44A1-A51C-D9F41BDCDB72}"/>
                </a:ext>
              </a:extLst>
            </p:cNvPr>
            <p:cNvSpPr/>
            <p:nvPr/>
          </p:nvSpPr>
          <p:spPr>
            <a:xfrm>
              <a:off x="7828657" y="2519586"/>
              <a:ext cx="640122" cy="648107"/>
            </a:xfrm>
            <a:prstGeom prst="roundRect">
              <a:avLst/>
            </a:prstGeom>
            <a:solidFill>
              <a:srgbClr val="CFD7E3"/>
            </a:solidFill>
            <a:ln>
              <a:noFill/>
            </a:ln>
            <a:effectLst>
              <a:outerShdw blurRad="254000" dist="190500" dir="8100000" algn="tr" rotWithShape="0">
                <a:prstClr val="black">
                  <a:alpha val="37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31" name="圖片 30">
              <a:extLst>
                <a:ext uri="{FF2B5EF4-FFF2-40B4-BE49-F238E27FC236}">
                  <a16:creationId xmlns:a16="http://schemas.microsoft.com/office/drawing/2014/main" id="{CA261AFE-5F08-41B9-9F36-D733EA57D7E9}"/>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951542" y="2653707"/>
              <a:ext cx="394352" cy="394352"/>
            </a:xfrm>
            <a:prstGeom prst="rect">
              <a:avLst/>
            </a:prstGeom>
          </p:spPr>
        </p:pic>
      </p:grpSp>
      <p:sp>
        <p:nvSpPr>
          <p:cNvPr id="33" name="文字方塊 32">
            <a:extLst>
              <a:ext uri="{FF2B5EF4-FFF2-40B4-BE49-F238E27FC236}">
                <a16:creationId xmlns:a16="http://schemas.microsoft.com/office/drawing/2014/main" id="{B3107EF6-16FD-48AE-B4FA-75AE0CF325DB}"/>
              </a:ext>
            </a:extLst>
          </p:cNvPr>
          <p:cNvSpPr txBox="1"/>
          <p:nvPr/>
        </p:nvSpPr>
        <p:spPr>
          <a:xfrm>
            <a:off x="188243" y="3071894"/>
            <a:ext cx="1841163" cy="12420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altLang="zh-TW"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Smart monitoring</a:t>
            </a:r>
            <a:endParaRPr lang="zh-TW"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spcBef>
                <a:spcPts val="600"/>
              </a:spcBef>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4GB of RAM makes QVR Elite support for subscriptions up to 18 cameras run smoother</a:t>
            </a:r>
          </a:p>
        </p:txBody>
      </p:sp>
      <p:sp>
        <p:nvSpPr>
          <p:cNvPr id="34" name="文字方塊 33">
            <a:extLst>
              <a:ext uri="{FF2B5EF4-FFF2-40B4-BE49-F238E27FC236}">
                <a16:creationId xmlns:a16="http://schemas.microsoft.com/office/drawing/2014/main" id="{5E83E06E-60E1-428A-81DC-31B35BD3EE46}"/>
              </a:ext>
            </a:extLst>
          </p:cNvPr>
          <p:cNvSpPr txBox="1"/>
          <p:nvPr/>
        </p:nvSpPr>
        <p:spPr>
          <a:xfrm>
            <a:off x="7343620" y="1167937"/>
            <a:ext cx="1739205" cy="12374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altLang="zh-TW"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Storage of self-media data</a:t>
            </a:r>
          </a:p>
          <a:p>
            <a:pPr>
              <a:lnSpc>
                <a:spcPct val="130000"/>
              </a:lnSpc>
              <a:spcBef>
                <a:spcPts val="600"/>
              </a:spcBef>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Any audio and video data can be stored in the NAS through </a:t>
            </a:r>
            <a:r>
              <a:rPr lang="en-US" altLang="zh-TW" sz="1100" dirty="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FileStation</a:t>
            </a:r>
            <a:endPar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5" name="文字方塊 34">
            <a:extLst>
              <a:ext uri="{FF2B5EF4-FFF2-40B4-BE49-F238E27FC236}">
                <a16:creationId xmlns:a16="http://schemas.microsoft.com/office/drawing/2014/main" id="{9EF50D6D-2ED9-4C46-9FCC-06ED463CA215}"/>
              </a:ext>
            </a:extLst>
          </p:cNvPr>
          <p:cNvSpPr txBox="1"/>
          <p:nvPr/>
        </p:nvSpPr>
        <p:spPr>
          <a:xfrm>
            <a:off x="7343620" y="3023705"/>
            <a:ext cx="1752004" cy="16729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altLang="zh-TW" b="1" dirty="0">
                <a:solidFill>
                  <a:srgbClr val="97FFFE"/>
                </a:solidFill>
                <a:latin typeface="Arial" panose="020B0604020202020204" pitchFamily="34" charset="0"/>
                <a:ea typeface="微軟正黑體" panose="020B0604030504040204" pitchFamily="34" charset="-120"/>
                <a:cs typeface="+mn-ea"/>
                <a:sym typeface="Arial" panose="020B0604020202020204" pitchFamily="34" charset="0"/>
              </a:rPr>
              <a:t>Multimedia streaming playback</a:t>
            </a:r>
          </a:p>
          <a:p>
            <a:pPr>
              <a:lnSpc>
                <a:spcPct val="130000"/>
              </a:lnSpc>
              <a:spcBef>
                <a:spcPts val="600"/>
              </a:spcBef>
            </a:pPr>
            <a:r>
              <a:rPr lang="en-US" altLang="zh-TW" sz="11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Supports viewing of stored rich multimedia files by subscribing to Plex</a:t>
            </a:r>
          </a:p>
        </p:txBody>
      </p:sp>
      <p:grpSp>
        <p:nvGrpSpPr>
          <p:cNvPr id="40" name="群組 39">
            <a:extLst>
              <a:ext uri="{FF2B5EF4-FFF2-40B4-BE49-F238E27FC236}">
                <a16:creationId xmlns:a16="http://schemas.microsoft.com/office/drawing/2014/main" id="{5164FEDC-E4B1-42D6-9B2B-FA530FB72DAA}"/>
              </a:ext>
            </a:extLst>
          </p:cNvPr>
          <p:cNvGrpSpPr/>
          <p:nvPr/>
        </p:nvGrpSpPr>
        <p:grpSpPr>
          <a:xfrm>
            <a:off x="2326002" y="4335584"/>
            <a:ext cx="456690" cy="462387"/>
            <a:chOff x="5223075" y="4388913"/>
            <a:chExt cx="640122" cy="648107"/>
          </a:xfrm>
        </p:grpSpPr>
        <p:sp>
          <p:nvSpPr>
            <p:cNvPr id="37" name="矩形: 圓角 36">
              <a:extLst>
                <a:ext uri="{FF2B5EF4-FFF2-40B4-BE49-F238E27FC236}">
                  <a16:creationId xmlns:a16="http://schemas.microsoft.com/office/drawing/2014/main" id="{A333548B-1C7F-472A-A835-E0F4A0A85150}"/>
                </a:ext>
              </a:extLst>
            </p:cNvPr>
            <p:cNvSpPr/>
            <p:nvPr/>
          </p:nvSpPr>
          <p:spPr>
            <a:xfrm>
              <a:off x="5223075" y="4388913"/>
              <a:ext cx="640122" cy="648107"/>
            </a:xfrm>
            <a:prstGeom prst="roundRect">
              <a:avLst/>
            </a:prstGeom>
            <a:solidFill>
              <a:srgbClr val="CFD7E3"/>
            </a:solidFill>
            <a:ln>
              <a:noFill/>
            </a:ln>
            <a:effectLst>
              <a:outerShdw blurRad="254000" dist="190500" dir="8100000" algn="tr" rotWithShape="0">
                <a:prstClr val="black">
                  <a:alpha val="37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39" name="圖形 38">
              <a:extLst>
                <a:ext uri="{FF2B5EF4-FFF2-40B4-BE49-F238E27FC236}">
                  <a16:creationId xmlns:a16="http://schemas.microsoft.com/office/drawing/2014/main" id="{C634EFA5-2B71-46C7-8454-93EA90FBC361}"/>
                </a:ext>
              </a:extLst>
            </p:cNvPr>
            <p:cNvPicPr>
              <a:picLocks noChangeAspect="1"/>
            </p:cNvPicPr>
            <p:nvPr/>
          </p:nvPicPr>
          <p:blipFill>
            <a:blip r:embed="rId12" cstate="hq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261614" y="4505113"/>
              <a:ext cx="585651" cy="385158"/>
            </a:xfrm>
            <a:prstGeom prst="rect">
              <a:avLst/>
            </a:prstGeom>
          </p:spPr>
        </p:pic>
      </p:grpSp>
      <p:pic>
        <p:nvPicPr>
          <p:cNvPr id="41" name="圖片 2">
            <a:extLst>
              <a:ext uri="{FF2B5EF4-FFF2-40B4-BE49-F238E27FC236}">
                <a16:creationId xmlns:a16="http://schemas.microsoft.com/office/drawing/2014/main" id="{D236BDB6-EED2-4EB2-8F16-62C6906B7128}"/>
              </a:ext>
            </a:extLst>
          </p:cNvPr>
          <p:cNvPicPr>
            <a:picLocks noChangeAspect="1"/>
          </p:cNvPicPr>
          <p:nvPr/>
        </p:nvPicPr>
        <p:blipFill>
          <a:blip r:embed="rId14" cstate="hqprint">
            <a:extLst>
              <a:ext uri="{28A0092B-C50C-407E-A947-70E740481C1C}">
                <a14:useLocalDpi xmlns:a14="http://schemas.microsoft.com/office/drawing/2010/main"/>
              </a:ext>
            </a:extLst>
          </a:blip>
          <a:srcRect t="735" b="735"/>
          <a:stretch/>
        </p:blipFill>
        <p:spPr>
          <a:xfrm>
            <a:off x="1777807" y="4315339"/>
            <a:ext cx="469289" cy="462387"/>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42" name="圖片 41">
            <a:extLst>
              <a:ext uri="{FF2B5EF4-FFF2-40B4-BE49-F238E27FC236}">
                <a16:creationId xmlns:a16="http://schemas.microsoft.com/office/drawing/2014/main" id="{DFF374E9-3C41-4AC6-BE15-D773E2CB5256}"/>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1806197" y="2353995"/>
            <a:ext cx="444423" cy="444423"/>
          </a:xfrm>
          <a:prstGeom prst="rect">
            <a:avLst/>
          </a:prstGeom>
        </p:spPr>
      </p:pic>
      <p:pic>
        <p:nvPicPr>
          <p:cNvPr id="44" name="圖片 43">
            <a:extLst>
              <a:ext uri="{FF2B5EF4-FFF2-40B4-BE49-F238E27FC236}">
                <a16:creationId xmlns:a16="http://schemas.microsoft.com/office/drawing/2014/main" id="{2AC130E0-7A53-4E7B-97CB-68461C022A24}"/>
              </a:ext>
            </a:extLst>
          </p:cNvPr>
          <p:cNvPicPr>
            <a:picLocks noChangeAspect="1"/>
          </p:cNvPicPr>
          <p:nvPr/>
        </p:nvPicPr>
        <p:blipFill>
          <a:blip r:embed="rId16"/>
          <a:stretch>
            <a:fillRect/>
          </a:stretch>
        </p:blipFill>
        <p:spPr>
          <a:xfrm>
            <a:off x="6888332" y="2380321"/>
            <a:ext cx="467742" cy="467742"/>
          </a:xfrm>
          <a:prstGeom prst="rect">
            <a:avLst/>
          </a:prstGeom>
        </p:spPr>
      </p:pic>
      <p:pic>
        <p:nvPicPr>
          <p:cNvPr id="45" name="圖片 2">
            <a:extLst>
              <a:ext uri="{FF2B5EF4-FFF2-40B4-BE49-F238E27FC236}">
                <a16:creationId xmlns:a16="http://schemas.microsoft.com/office/drawing/2014/main" id="{710B1674-BF79-408A-AA0F-8CC00FC479B0}"/>
              </a:ext>
            </a:extLst>
          </p:cNvPr>
          <p:cNvPicPr>
            <a:picLocks noChangeAspect="1"/>
          </p:cNvPicPr>
          <p:nvPr/>
        </p:nvPicPr>
        <p:blipFill>
          <a:blip r:embed="rId17"/>
          <a:stretch>
            <a:fillRect/>
          </a:stretch>
        </p:blipFill>
        <p:spPr>
          <a:xfrm>
            <a:off x="6855228" y="4253965"/>
            <a:ext cx="472191" cy="472191"/>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grpSp>
        <p:nvGrpSpPr>
          <p:cNvPr id="3" name="群組 2" hidden="1">
            <a:extLst>
              <a:ext uri="{FF2B5EF4-FFF2-40B4-BE49-F238E27FC236}">
                <a16:creationId xmlns:a16="http://schemas.microsoft.com/office/drawing/2014/main" id="{B26B06F1-2AA0-4AA6-A069-971B248D82FE}"/>
              </a:ext>
            </a:extLst>
          </p:cNvPr>
          <p:cNvGrpSpPr/>
          <p:nvPr/>
        </p:nvGrpSpPr>
        <p:grpSpPr>
          <a:xfrm>
            <a:off x="9811723" y="2115677"/>
            <a:ext cx="2042622" cy="1008724"/>
            <a:chOff x="3523904" y="2528408"/>
            <a:chExt cx="2042622" cy="1008724"/>
          </a:xfrm>
        </p:grpSpPr>
        <p:sp>
          <p:nvSpPr>
            <p:cNvPr id="46" name="六邊形 45">
              <a:extLst>
                <a:ext uri="{FF2B5EF4-FFF2-40B4-BE49-F238E27FC236}">
                  <a16:creationId xmlns:a16="http://schemas.microsoft.com/office/drawing/2014/main" id="{5F714A1F-BB14-4478-85AC-64879F878996}"/>
                </a:ext>
              </a:extLst>
            </p:cNvPr>
            <p:cNvSpPr/>
            <p:nvPr/>
          </p:nvSpPr>
          <p:spPr>
            <a:xfrm>
              <a:off x="4162485" y="2682229"/>
              <a:ext cx="783332" cy="656509"/>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Arial" panose="020B0604020202020204" pitchFamily="34" charset="0"/>
                  <a:ea typeface="微軟正黑體" panose="020B0604030504040204" pitchFamily="34" charset="-120"/>
                  <a:sym typeface="Arial" panose="020B0604020202020204" pitchFamily="34" charset="0"/>
                </a:rPr>
                <a:t>整合</a:t>
              </a:r>
            </a:p>
          </p:txBody>
        </p:sp>
        <p:sp>
          <p:nvSpPr>
            <p:cNvPr id="47" name="橢圓 46">
              <a:extLst>
                <a:ext uri="{FF2B5EF4-FFF2-40B4-BE49-F238E27FC236}">
                  <a16:creationId xmlns:a16="http://schemas.microsoft.com/office/drawing/2014/main" id="{CD422771-97B1-457C-A498-78BF8345BDB6}"/>
                </a:ext>
              </a:extLst>
            </p:cNvPr>
            <p:cNvSpPr/>
            <p:nvPr/>
          </p:nvSpPr>
          <p:spPr>
            <a:xfrm>
              <a:off x="3523904" y="2539347"/>
              <a:ext cx="194270" cy="198394"/>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cxnSp>
          <p:nvCxnSpPr>
            <p:cNvPr id="49" name="直線接點 48">
              <a:extLst>
                <a:ext uri="{FF2B5EF4-FFF2-40B4-BE49-F238E27FC236}">
                  <a16:creationId xmlns:a16="http://schemas.microsoft.com/office/drawing/2014/main" id="{D5CF5134-E7DC-41A3-8139-FF5DAFE7A81E}"/>
                </a:ext>
              </a:extLst>
            </p:cNvPr>
            <p:cNvCxnSpPr>
              <a:cxnSpLocks/>
            </p:cNvCxnSpPr>
            <p:nvPr/>
          </p:nvCxnSpPr>
          <p:spPr>
            <a:xfrm>
              <a:off x="3718174" y="2682229"/>
              <a:ext cx="549763" cy="168654"/>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50" name="橢圓 49">
              <a:extLst>
                <a:ext uri="{FF2B5EF4-FFF2-40B4-BE49-F238E27FC236}">
                  <a16:creationId xmlns:a16="http://schemas.microsoft.com/office/drawing/2014/main" id="{19C1EFF4-6FC7-4683-AD1A-0D40D0B73684}"/>
                </a:ext>
              </a:extLst>
            </p:cNvPr>
            <p:cNvSpPr/>
            <p:nvPr/>
          </p:nvSpPr>
          <p:spPr>
            <a:xfrm>
              <a:off x="3553973" y="3325441"/>
              <a:ext cx="194270" cy="198394"/>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cxnSp>
          <p:nvCxnSpPr>
            <p:cNvPr id="51" name="直線接點 50">
              <a:extLst>
                <a:ext uri="{FF2B5EF4-FFF2-40B4-BE49-F238E27FC236}">
                  <a16:creationId xmlns:a16="http://schemas.microsoft.com/office/drawing/2014/main" id="{0E5EAF8E-115C-4906-A775-B0BDEE772736}"/>
                </a:ext>
              </a:extLst>
            </p:cNvPr>
            <p:cNvCxnSpPr>
              <a:cxnSpLocks/>
            </p:cNvCxnSpPr>
            <p:nvPr/>
          </p:nvCxnSpPr>
          <p:spPr>
            <a:xfrm flipV="1">
              <a:off x="3748243" y="3195317"/>
              <a:ext cx="505054" cy="20957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55" name="橢圓 54">
              <a:extLst>
                <a:ext uri="{FF2B5EF4-FFF2-40B4-BE49-F238E27FC236}">
                  <a16:creationId xmlns:a16="http://schemas.microsoft.com/office/drawing/2014/main" id="{6492DEB4-C0E6-47A9-ADEE-D648B63790DB}"/>
                </a:ext>
              </a:extLst>
            </p:cNvPr>
            <p:cNvSpPr/>
            <p:nvPr/>
          </p:nvSpPr>
          <p:spPr>
            <a:xfrm>
              <a:off x="5353503" y="2528408"/>
              <a:ext cx="194270" cy="198394"/>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6" name="橢圓 55">
              <a:extLst>
                <a:ext uri="{FF2B5EF4-FFF2-40B4-BE49-F238E27FC236}">
                  <a16:creationId xmlns:a16="http://schemas.microsoft.com/office/drawing/2014/main" id="{430147A4-5BF4-4CCC-AC21-A006E1238E21}"/>
                </a:ext>
              </a:extLst>
            </p:cNvPr>
            <p:cNvSpPr/>
            <p:nvPr/>
          </p:nvSpPr>
          <p:spPr>
            <a:xfrm>
              <a:off x="5372256" y="3338738"/>
              <a:ext cx="194270" cy="198394"/>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cxnSp>
          <p:nvCxnSpPr>
            <p:cNvPr id="57" name="直線接點 56">
              <a:extLst>
                <a:ext uri="{FF2B5EF4-FFF2-40B4-BE49-F238E27FC236}">
                  <a16:creationId xmlns:a16="http://schemas.microsoft.com/office/drawing/2014/main" id="{D9AC5267-1D56-4E4B-9124-5B155E4FD3D8}"/>
                </a:ext>
              </a:extLst>
            </p:cNvPr>
            <p:cNvCxnSpPr>
              <a:cxnSpLocks/>
            </p:cNvCxnSpPr>
            <p:nvPr/>
          </p:nvCxnSpPr>
          <p:spPr>
            <a:xfrm flipH="1">
              <a:off x="4865662" y="2648706"/>
              <a:ext cx="456480" cy="20217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6D89E966-68AB-4530-9C20-1D178F61682E}"/>
                </a:ext>
              </a:extLst>
            </p:cNvPr>
            <p:cNvCxnSpPr>
              <a:cxnSpLocks/>
              <a:stCxn id="56" idx="1"/>
            </p:cNvCxnSpPr>
            <p:nvPr/>
          </p:nvCxnSpPr>
          <p:spPr>
            <a:xfrm flipH="1" flipV="1">
              <a:off x="4867202" y="3195317"/>
              <a:ext cx="533504" cy="17247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52" name="箭號: 向下 51">
            <a:extLst>
              <a:ext uri="{FF2B5EF4-FFF2-40B4-BE49-F238E27FC236}">
                <a16:creationId xmlns:a16="http://schemas.microsoft.com/office/drawing/2014/main" id="{29415BC1-E97B-4835-8E8C-7DDBC6EC61E3}"/>
              </a:ext>
            </a:extLst>
          </p:cNvPr>
          <p:cNvSpPr/>
          <p:nvPr/>
        </p:nvSpPr>
        <p:spPr>
          <a:xfrm rot="18900000">
            <a:off x="3804988" y="2274140"/>
            <a:ext cx="806150" cy="887319"/>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3" name="箭號: 向下 52">
            <a:extLst>
              <a:ext uri="{FF2B5EF4-FFF2-40B4-BE49-F238E27FC236}">
                <a16:creationId xmlns:a16="http://schemas.microsoft.com/office/drawing/2014/main" id="{B97ECF34-3FCA-41B9-B8DC-1CDCBADA8D05}"/>
              </a:ext>
            </a:extLst>
          </p:cNvPr>
          <p:cNvSpPr/>
          <p:nvPr/>
        </p:nvSpPr>
        <p:spPr>
          <a:xfrm rot="2700000" flipH="1">
            <a:off x="4517705" y="2274140"/>
            <a:ext cx="806150" cy="887319"/>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4" name="箭號: 向下 53">
            <a:extLst>
              <a:ext uri="{FF2B5EF4-FFF2-40B4-BE49-F238E27FC236}">
                <a16:creationId xmlns:a16="http://schemas.microsoft.com/office/drawing/2014/main" id="{4ADCD131-8286-4930-9276-D294BE3C11F9}"/>
              </a:ext>
            </a:extLst>
          </p:cNvPr>
          <p:cNvSpPr/>
          <p:nvPr/>
        </p:nvSpPr>
        <p:spPr>
          <a:xfrm rot="2700000" flipV="1">
            <a:off x="3804990" y="2965108"/>
            <a:ext cx="806150" cy="887319"/>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8" name="箭號: 向下 57">
            <a:extLst>
              <a:ext uri="{FF2B5EF4-FFF2-40B4-BE49-F238E27FC236}">
                <a16:creationId xmlns:a16="http://schemas.microsoft.com/office/drawing/2014/main" id="{E3A398BA-6FE3-4D59-B962-57E3B17C20A8}"/>
              </a:ext>
            </a:extLst>
          </p:cNvPr>
          <p:cNvSpPr/>
          <p:nvPr/>
        </p:nvSpPr>
        <p:spPr>
          <a:xfrm rot="18900000" flipH="1" flipV="1">
            <a:off x="4517707" y="2965108"/>
            <a:ext cx="806150" cy="887319"/>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 name="文字方塊 3">
            <a:extLst>
              <a:ext uri="{FF2B5EF4-FFF2-40B4-BE49-F238E27FC236}">
                <a16:creationId xmlns:a16="http://schemas.microsoft.com/office/drawing/2014/main" id="{A9DEF282-B316-4293-B3A1-DC273C5A6DC9}"/>
              </a:ext>
            </a:extLst>
          </p:cNvPr>
          <p:cNvSpPr txBox="1"/>
          <p:nvPr/>
        </p:nvSpPr>
        <p:spPr>
          <a:xfrm>
            <a:off x="3355349" y="2820705"/>
            <a:ext cx="2474104" cy="461665"/>
          </a:xfrm>
          <a:prstGeom prst="rect">
            <a:avLst/>
          </a:prstGeom>
          <a:noFill/>
        </p:spPr>
        <p:txBody>
          <a:bodyPr wrap="square" rtlCol="0">
            <a:spAutoFit/>
          </a:bodyPr>
          <a:lstStyle/>
          <a:p>
            <a:pPr algn="ctr"/>
            <a:r>
              <a:rPr lang="en-US" altLang="zh-TW" sz="2400" b="1" dirty="0">
                <a:solidFill>
                  <a:schemeClr val="bg1"/>
                </a:solidFill>
              </a:rPr>
              <a:t>INTEGRATION</a:t>
            </a:r>
            <a:endParaRPr lang="zh-TW" altLang="en-US" sz="2400" b="1" dirty="0">
              <a:solidFill>
                <a:schemeClr val="bg1"/>
              </a:solidFill>
            </a:endParaRPr>
          </a:p>
        </p:txBody>
      </p:sp>
    </p:spTree>
    <p:extLst>
      <p:ext uri="{BB962C8B-B14F-4D97-AF65-F5344CB8AC3E}">
        <p14:creationId xmlns:p14="http://schemas.microsoft.com/office/powerpoint/2010/main" val="413774106"/>
      </p:ext>
    </p:extLst>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43" hidden="1"/>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12250" y="-84850"/>
            <a:ext cx="4645202" cy="5249700"/>
          </a:xfrm>
          <a:prstGeom prst="rect">
            <a:avLst/>
          </a:prstGeom>
          <a:noFill/>
          <a:ln>
            <a:noFill/>
          </a:ln>
        </p:spPr>
      </p:pic>
      <p:sp>
        <p:nvSpPr>
          <p:cNvPr id="476" name="Google Shape;476;p43" hidden="1"/>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zh-TW" altLang="en-US">
                <a:latin typeface="Arial" panose="020B0604020202020204" pitchFamily="34" charset="0"/>
                <a:sym typeface="Arial" panose="020B0604020202020204" pitchFamily="34" charset="0"/>
              </a:rPr>
              <a:t>感謝觀看此簡報</a:t>
            </a:r>
          </a:p>
        </p:txBody>
      </p:sp>
      <p:sp>
        <p:nvSpPr>
          <p:cNvPr id="477" name="Google Shape;477;p43" hidden="1"/>
          <p:cNvSpPr txBox="1">
            <a:spLocks noGrp="1"/>
          </p:cNvSpPr>
          <p:nvPr>
            <p:ph type="subTitle" idx="4294967295"/>
          </p:nvPr>
        </p:nvSpPr>
        <p:spPr>
          <a:xfrm>
            <a:off x="5524500" y="2714625"/>
            <a:ext cx="3619500" cy="712788"/>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altLang="zh-TW">
                <a:latin typeface="Arial" panose="020B0604020202020204" pitchFamily="34" charset="0"/>
                <a:ea typeface="微軟正黑體" panose="020B0604030504040204" pitchFamily="34" charset="-120"/>
                <a:sym typeface="Arial" panose="020B0604020202020204" pitchFamily="34" charset="0"/>
              </a:rPr>
              <a:t>QNAP PM Jerry</a:t>
            </a:r>
            <a:endParaRPr lang="en-US">
              <a:latin typeface="Arial" panose="020B0604020202020204" pitchFamily="34" charset="0"/>
              <a:ea typeface="微軟正黑體" panose="020B0604030504040204" pitchFamily="34" charset="-120"/>
              <a:sym typeface="Arial" panose="020B0604020202020204" pitchFamily="34" charset="0"/>
            </a:endParaRPr>
          </a:p>
        </p:txBody>
      </p:sp>
      <p:sp>
        <p:nvSpPr>
          <p:cNvPr id="6" name="文字方塊 5" hidden="1">
            <a:extLst>
              <a:ext uri="{FF2B5EF4-FFF2-40B4-BE49-F238E27FC236}">
                <a16:creationId xmlns:a16="http://schemas.microsoft.com/office/drawing/2014/main" id="{4CEEAFD6-19F0-4921-AF18-02CBBAFE85C0}"/>
              </a:ext>
            </a:extLst>
          </p:cNvPr>
          <p:cNvSpPr txBox="1"/>
          <p:nvPr/>
        </p:nvSpPr>
        <p:spPr>
          <a:xfrm>
            <a:off x="2597177" y="4580879"/>
            <a:ext cx="3563813" cy="253916"/>
          </a:xfrm>
          <a:prstGeom prst="rect">
            <a:avLst/>
          </a:prstGeom>
          <a:noFill/>
        </p:spPr>
        <p:txBody>
          <a:bodyPr wrap="square" lIns="68580" tIns="34290" rIns="68580" bIns="34290" rtlCol="0">
            <a:spAutoFit/>
          </a:bodyPr>
          <a:lstStyle/>
          <a:p>
            <a:r>
              <a:rPr lang="en-US" altLang="zh-TW" sz="600">
                <a:solidFill>
                  <a:srgbClr val="296876"/>
                </a:solidFill>
                <a:latin typeface="Arial" panose="020B0604020202020204" pitchFamily="34" charset="0"/>
                <a:ea typeface="微軟正黑體" panose="020B0604030504040204" pitchFamily="34" charset="-120"/>
                <a:sym typeface="Arial" panose="020B0604020202020204" pitchFamily="34" charset="0"/>
              </a:rPr>
              <a:t>©2021</a:t>
            </a:r>
            <a:r>
              <a:rPr lang="zh-TW" altLang="en-US" sz="600">
                <a:solidFill>
                  <a:srgbClr val="296876"/>
                </a:solidFill>
                <a:latin typeface="Arial" panose="020B0604020202020204" pitchFamily="34" charset="0"/>
                <a:ea typeface="微軟正黑體" panose="020B0604030504040204" pitchFamily="34" charset="-120"/>
                <a:sym typeface="Arial" panose="020B0604020202020204" pitchFamily="34" charset="0"/>
              </a:rPr>
              <a:t>著作權為威聯通科技股份有限公司所有。威聯通科技並保留所有權利。威聯通科技股份有限公司所使用或註冊之商標或標章。檔案中所提及之產品及公司名稱可能為其他公司所有之商標</a:t>
            </a:r>
          </a:p>
        </p:txBody>
      </p:sp>
      <p:sp>
        <p:nvSpPr>
          <p:cNvPr id="2" name="矩形 1" hidden="1">
            <a:extLst>
              <a:ext uri="{FF2B5EF4-FFF2-40B4-BE49-F238E27FC236}">
                <a16:creationId xmlns:a16="http://schemas.microsoft.com/office/drawing/2014/main" id="{E076A4EC-E773-41CC-8F68-0C24D0DB5090}"/>
              </a:ext>
            </a:extLst>
          </p:cNvPr>
          <p:cNvSpPr/>
          <p:nvPr/>
        </p:nvSpPr>
        <p:spPr>
          <a:xfrm>
            <a:off x="4389120" y="2323652"/>
            <a:ext cx="4625788" cy="1506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The most economical 4-bay NAS</a:t>
            </a:r>
          </a:p>
          <a:p>
            <a:pPr algn="ctr"/>
            <a:r>
              <a:rPr lang="en-US" altLang="zh-TW" dirty="0"/>
              <a:t>It's time to upgrade to the 2.5GbE high-speed network</a:t>
            </a:r>
            <a:endParaRPr lang="zh-TW" altLang="en-US" dirty="0"/>
          </a:p>
        </p:txBody>
      </p:sp>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p:txBody>
          <a:bodyPr/>
          <a:lstStyle/>
          <a:p>
            <a:r>
              <a:rPr lang="zh-TW" altLang="en-US" dirty="0">
                <a:latin typeface="Arial" panose="020B0604020202020204" pitchFamily="34" charset="0"/>
                <a:sym typeface="Arial" panose="020B0604020202020204" pitchFamily="34" charset="0"/>
              </a:rPr>
              <a:t>     </a:t>
            </a:r>
            <a:r>
              <a:rPr lang="en-US" dirty="0" err="1">
                <a:latin typeface="Arial" panose="020B0604020202020204" pitchFamily="34" charset="0"/>
                <a:sym typeface="Arial" panose="020B0604020202020204" pitchFamily="34" charset="0"/>
              </a:rPr>
              <a:t>QuMagie</a:t>
            </a:r>
            <a:endParaRPr lang="zh-TW" dirty="0">
              <a:latin typeface="Arial" panose="020B0604020202020204" pitchFamily="34" charset="0"/>
              <a:sym typeface="Arial" panose="020B0604020202020204" pitchFamily="34" charset="0"/>
            </a:endParaRPr>
          </a:p>
        </p:txBody>
      </p:sp>
      <p:sp>
        <p:nvSpPr>
          <p:cNvPr id="7" name="文字方塊 6">
            <a:extLst>
              <a:ext uri="{FF2B5EF4-FFF2-40B4-BE49-F238E27FC236}">
                <a16:creationId xmlns:a16="http://schemas.microsoft.com/office/drawing/2014/main" id="{0283DDE9-3DE5-49B2-993D-46F07BA33E0B}"/>
              </a:ext>
            </a:extLst>
          </p:cNvPr>
          <p:cNvSpPr txBox="1"/>
          <p:nvPr/>
        </p:nvSpPr>
        <p:spPr>
          <a:xfrm>
            <a:off x="927539" y="1051136"/>
            <a:ext cx="7288922" cy="19113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10000"/>
              </a:lnSpc>
              <a:spcBef>
                <a:spcPts val="600"/>
              </a:spcBef>
            </a:pPr>
            <a:r>
              <a:rPr lang="en-US" altLang="zh-TW" sz="2400" dirty="0">
                <a:solidFill>
                  <a:schemeClr val="bg1"/>
                </a:solidFill>
                <a:latin typeface="Arial" panose="020B0604020202020204" pitchFamily="34" charset="0"/>
                <a:ea typeface="微軟正黑體" panose="020B0604030504040204" pitchFamily="34" charset="-120"/>
                <a:sym typeface="Arial" panose="020B0604020202020204" pitchFamily="34" charset="0"/>
              </a:rPr>
              <a:t>TS-433 built-in NPU AI acceleration make </a:t>
            </a:r>
            <a:r>
              <a:rPr lang="en-US" altLang="zh-TW" sz="2400"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QuMagie</a:t>
            </a:r>
            <a:r>
              <a:rPr lang="en-US" altLang="zh-TW" sz="2400" dirty="0">
                <a:solidFill>
                  <a:schemeClr val="bg1"/>
                </a:solidFill>
                <a:latin typeface="Arial" panose="020B0604020202020204" pitchFamily="34" charset="0"/>
                <a:ea typeface="微軟正黑體" panose="020B0604030504040204" pitchFamily="34" charset="-120"/>
                <a:sym typeface="Arial" panose="020B0604020202020204" pitchFamily="34" charset="0"/>
              </a:rPr>
              <a:t> more powerful</a:t>
            </a:r>
          </a:p>
          <a:p>
            <a:pPr algn="just">
              <a:lnSpc>
                <a:spcPct val="110000"/>
              </a:lnSpc>
              <a:spcBef>
                <a:spcPts val="600"/>
              </a:spcBef>
            </a:pPr>
            <a:r>
              <a:rPr lang="en-US" altLang="zh-TW" dirty="0" err="1">
                <a:solidFill>
                  <a:schemeClr val="bg1"/>
                </a:solidFill>
                <a:latin typeface="Arial" panose="020B0604020202020204" pitchFamily="34" charset="0"/>
                <a:ea typeface="微軟正黑體" panose="020B0604030504040204" pitchFamily="34" charset="-120"/>
                <a:sym typeface="Arial" panose="020B0604020202020204" pitchFamily="34" charset="0"/>
              </a:rPr>
              <a:t>QuMagie</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 integrates the QNAP AI Core image recognition engine, enables face and object recognition, and automatically categorizes photos in the NAS according to where the photo was taken. As a result, quickly find photos of similar people, things, places, and events in the Event Album.</a:t>
            </a:r>
            <a:endPar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1" name="圖片 10">
            <a:extLst>
              <a:ext uri="{FF2B5EF4-FFF2-40B4-BE49-F238E27FC236}">
                <a16:creationId xmlns:a16="http://schemas.microsoft.com/office/drawing/2014/main" id="{89638F77-75E6-4360-B202-4A8CDA4BA0D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792068" y="136817"/>
            <a:ext cx="928598" cy="928598"/>
          </a:xfrm>
          <a:prstGeom prst="rect">
            <a:avLst/>
          </a:prstGeom>
        </p:spPr>
      </p:pic>
      <p:pic>
        <p:nvPicPr>
          <p:cNvPr id="15" name="圖形 14">
            <a:extLst>
              <a:ext uri="{FF2B5EF4-FFF2-40B4-BE49-F238E27FC236}">
                <a16:creationId xmlns:a16="http://schemas.microsoft.com/office/drawing/2014/main" id="{65C27E57-9656-49ED-BE82-AE26CCA689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8160" y="1204875"/>
            <a:ext cx="403680" cy="485070"/>
          </a:xfrm>
          <a:prstGeom prst="rect">
            <a:avLst/>
          </a:prstGeom>
        </p:spPr>
      </p:pic>
      <p:pic>
        <p:nvPicPr>
          <p:cNvPr id="10" name="圖片 9">
            <a:extLst>
              <a:ext uri="{FF2B5EF4-FFF2-40B4-BE49-F238E27FC236}">
                <a16:creationId xmlns:a16="http://schemas.microsoft.com/office/drawing/2014/main" id="{C43334D9-249E-4524-A150-7C68BD674621}"/>
              </a:ext>
            </a:extLst>
          </p:cNvPr>
          <p:cNvPicPr>
            <a:picLocks noChangeAspect="1"/>
          </p:cNvPicPr>
          <p:nvPr/>
        </p:nvPicPr>
        <p:blipFill>
          <a:blip r:embed="rId6"/>
          <a:stretch>
            <a:fillRect/>
          </a:stretch>
        </p:blipFill>
        <p:spPr>
          <a:xfrm>
            <a:off x="0" y="3119861"/>
            <a:ext cx="9144000" cy="4689231"/>
          </a:xfrm>
          <a:prstGeom prst="rect">
            <a:avLst/>
          </a:prstGeom>
        </p:spPr>
      </p:pic>
      <p:grpSp>
        <p:nvGrpSpPr>
          <p:cNvPr id="12" name="群組 11">
            <a:extLst>
              <a:ext uri="{FF2B5EF4-FFF2-40B4-BE49-F238E27FC236}">
                <a16:creationId xmlns:a16="http://schemas.microsoft.com/office/drawing/2014/main" id="{F987DA16-3905-4EE8-AD8C-425383A57F61}"/>
              </a:ext>
            </a:extLst>
          </p:cNvPr>
          <p:cNvGrpSpPr/>
          <p:nvPr/>
        </p:nvGrpSpPr>
        <p:grpSpPr>
          <a:xfrm>
            <a:off x="4457700" y="2753604"/>
            <a:ext cx="3194762" cy="747215"/>
            <a:chOff x="330200" y="3149600"/>
            <a:chExt cx="8525042" cy="1993900"/>
          </a:xfrm>
        </p:grpSpPr>
        <p:sp>
          <p:nvSpPr>
            <p:cNvPr id="2" name="矩形 1">
              <a:extLst>
                <a:ext uri="{FF2B5EF4-FFF2-40B4-BE49-F238E27FC236}">
                  <a16:creationId xmlns:a16="http://schemas.microsoft.com/office/drawing/2014/main" id="{0C04EA75-F29E-479B-8FC4-DA847CE78399}"/>
                </a:ext>
              </a:extLst>
            </p:cNvPr>
            <p:cNvSpPr/>
            <p:nvPr/>
          </p:nvSpPr>
          <p:spPr>
            <a:xfrm>
              <a:off x="330200" y="3149600"/>
              <a:ext cx="8525042" cy="19939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4" name="圖片 4" descr="一張含有 文字, 光 的圖片&#10;&#10;自動產生的描述">
              <a:extLst>
                <a:ext uri="{FF2B5EF4-FFF2-40B4-BE49-F238E27FC236}">
                  <a16:creationId xmlns:a16="http://schemas.microsoft.com/office/drawing/2014/main" id="{3CEE5335-456D-4193-86C7-859817633F1F}"/>
                </a:ext>
              </a:extLst>
            </p:cNvPr>
            <p:cNvPicPr>
              <a:picLocks noChangeAspect="1"/>
            </p:cNvPicPr>
            <p:nvPr/>
          </p:nvPicPr>
          <p:blipFill>
            <a:blip r:embed="rId7"/>
            <a:stretch>
              <a:fillRect/>
            </a:stretch>
          </p:blipFill>
          <p:spPr>
            <a:xfrm>
              <a:off x="2893029" y="3400022"/>
              <a:ext cx="1524000" cy="1238250"/>
            </a:xfrm>
            <a:prstGeom prst="rect">
              <a:avLst/>
            </a:prstGeom>
          </p:spPr>
        </p:pic>
        <p:pic>
          <p:nvPicPr>
            <p:cNvPr id="5" name="圖片 7" descr="一張含有 文字, 光 的圖片&#10;&#10;自動產生的描述">
              <a:extLst>
                <a:ext uri="{FF2B5EF4-FFF2-40B4-BE49-F238E27FC236}">
                  <a16:creationId xmlns:a16="http://schemas.microsoft.com/office/drawing/2014/main" id="{96E6B637-22CD-44D4-84CD-3063B72BC530}"/>
                </a:ext>
              </a:extLst>
            </p:cNvPr>
            <p:cNvPicPr>
              <a:picLocks noChangeAspect="1"/>
            </p:cNvPicPr>
            <p:nvPr/>
          </p:nvPicPr>
          <p:blipFill>
            <a:blip r:embed="rId8"/>
            <a:stretch>
              <a:fillRect/>
            </a:stretch>
          </p:blipFill>
          <p:spPr>
            <a:xfrm>
              <a:off x="1121833" y="3638903"/>
              <a:ext cx="1524000" cy="1238250"/>
            </a:xfrm>
            <a:prstGeom prst="rect">
              <a:avLst/>
            </a:prstGeom>
          </p:spPr>
        </p:pic>
        <p:pic>
          <p:nvPicPr>
            <p:cNvPr id="8" name="圖片 8">
              <a:extLst>
                <a:ext uri="{FF2B5EF4-FFF2-40B4-BE49-F238E27FC236}">
                  <a16:creationId xmlns:a16="http://schemas.microsoft.com/office/drawing/2014/main" id="{7D9971F2-5199-4C3B-B751-C183A9AB3C6D}"/>
                </a:ext>
              </a:extLst>
            </p:cNvPr>
            <p:cNvPicPr>
              <a:picLocks noChangeAspect="1"/>
            </p:cNvPicPr>
            <p:nvPr/>
          </p:nvPicPr>
          <p:blipFill>
            <a:blip r:embed="rId9"/>
            <a:stretch>
              <a:fillRect/>
            </a:stretch>
          </p:blipFill>
          <p:spPr>
            <a:xfrm>
              <a:off x="4741333" y="3638903"/>
              <a:ext cx="1524000" cy="1238250"/>
            </a:xfrm>
            <a:prstGeom prst="rect">
              <a:avLst/>
            </a:prstGeom>
          </p:spPr>
        </p:pic>
        <p:pic>
          <p:nvPicPr>
            <p:cNvPr id="9" name="圖片 9" descr="一張含有 文字, 光 的圖片&#10;&#10;自動產生的描述">
              <a:extLst>
                <a:ext uri="{FF2B5EF4-FFF2-40B4-BE49-F238E27FC236}">
                  <a16:creationId xmlns:a16="http://schemas.microsoft.com/office/drawing/2014/main" id="{8EB35B51-12BC-457E-85D4-B24950F36CAD}"/>
                </a:ext>
              </a:extLst>
            </p:cNvPr>
            <p:cNvPicPr>
              <a:picLocks noChangeAspect="1"/>
            </p:cNvPicPr>
            <p:nvPr/>
          </p:nvPicPr>
          <p:blipFill>
            <a:blip r:embed="rId10"/>
            <a:stretch>
              <a:fillRect/>
            </a:stretch>
          </p:blipFill>
          <p:spPr>
            <a:xfrm>
              <a:off x="6568722" y="3399014"/>
              <a:ext cx="1524000" cy="1238250"/>
            </a:xfrm>
            <a:prstGeom prst="rect">
              <a:avLst/>
            </a:prstGeom>
          </p:spPr>
        </p:pic>
      </p:grpSp>
    </p:spTree>
    <p:extLst>
      <p:ext uri="{BB962C8B-B14F-4D97-AF65-F5344CB8AC3E}">
        <p14:creationId xmlns:p14="http://schemas.microsoft.com/office/powerpoint/2010/main" val="500314340"/>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C84B8661-DFAE-4387-826F-EB3A4900E9A1}"/>
              </a:ext>
            </a:extLst>
          </p:cNvPr>
          <p:cNvSpPr/>
          <p:nvPr/>
        </p:nvSpPr>
        <p:spPr>
          <a:xfrm rot="16200000">
            <a:off x="5551252" y="1009650"/>
            <a:ext cx="5799804"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94068D81-9FEE-4A46-B265-A4D963C213DD}"/>
              </a:ext>
            </a:extLst>
          </p:cNvPr>
          <p:cNvSpPr>
            <a:spLocks noGrp="1"/>
          </p:cNvSpPr>
          <p:nvPr>
            <p:ph type="title"/>
          </p:nvPr>
        </p:nvSpPr>
        <p:spPr>
          <a:xfrm>
            <a:off x="-2552" y="33512"/>
            <a:ext cx="9056536" cy="1211113"/>
          </a:xfrm>
        </p:spPr>
        <p:txBody>
          <a:bodyPr/>
          <a:lstStyle/>
          <a:p>
            <a:r>
              <a:rPr lang="en-US" altLang="zh-TW" sz="3200" dirty="0"/>
              <a:t>Built-in 12 cm silent fan and smart adjustment</a:t>
            </a:r>
            <a:endParaRPr lang="zh-TW" altLang="en-US" sz="3200" dirty="0"/>
          </a:p>
        </p:txBody>
      </p:sp>
      <p:sp>
        <p:nvSpPr>
          <p:cNvPr id="3" name="文字方塊 2">
            <a:extLst>
              <a:ext uri="{FF2B5EF4-FFF2-40B4-BE49-F238E27FC236}">
                <a16:creationId xmlns:a16="http://schemas.microsoft.com/office/drawing/2014/main" id="{F6B4E9C3-8191-4C20-AB69-79312458818B}"/>
              </a:ext>
            </a:extLst>
          </p:cNvPr>
          <p:cNvSpPr txBox="1"/>
          <p:nvPr/>
        </p:nvSpPr>
        <p:spPr>
          <a:xfrm>
            <a:off x="4655169" y="1051510"/>
            <a:ext cx="4285842" cy="16662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300"/>
              </a:spcBef>
            </a:pPr>
            <a:r>
              <a:rPr lang="en-US" altLang="zh-TW" sz="18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12 cm double ball bearing silent fan</a:t>
            </a:r>
            <a:endParaRPr lang="zh-TW" sz="18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spcBef>
                <a:spcPts val="300"/>
              </a:spcBef>
            </a:pP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In a compact 4-bay volume, The Fan design of QNAP maximizes the utilization of limited space, which can effectively achieve a good balance between heat dissipation and low noise. In addition, the double ball bearing provides 80,000 hours of the live cycle and is durable.</a:t>
            </a:r>
            <a:endPar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文字方塊 5">
            <a:extLst>
              <a:ext uri="{FF2B5EF4-FFF2-40B4-BE49-F238E27FC236}">
                <a16:creationId xmlns:a16="http://schemas.microsoft.com/office/drawing/2014/main" id="{9F87A231-8B44-4617-BE6A-DFF498E6C730}"/>
              </a:ext>
            </a:extLst>
          </p:cNvPr>
          <p:cNvSpPr txBox="1"/>
          <p:nvPr/>
        </p:nvSpPr>
        <p:spPr>
          <a:xfrm>
            <a:off x="4652726" y="2887277"/>
            <a:ext cx="4164016" cy="1786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300"/>
              </a:spcBef>
            </a:pPr>
            <a:r>
              <a:rPr lang="en-US" altLang="zh-TW" sz="18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NAS Temperature Sensing Smart Fan Control</a:t>
            </a:r>
          </a:p>
          <a:p>
            <a:pPr>
              <a:lnSpc>
                <a:spcPct val="130000"/>
              </a:lnSpc>
              <a:spcBef>
                <a:spcPts val="300"/>
              </a:spcBef>
            </a:pPr>
            <a:r>
              <a:rPr lang="en-US" altLang="zh-TW"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Automatically sense system temperature and hard disk temperature to adjust fan speed, which can effectively adapt to changes in ambient temperature and make NAS run more stably</a:t>
            </a:r>
            <a:endParaRPr lang="zh-TW" altLang="en-US" sz="1200" dirty="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 name="矩形: 圓角 10">
            <a:extLst>
              <a:ext uri="{FF2B5EF4-FFF2-40B4-BE49-F238E27FC236}">
                <a16:creationId xmlns:a16="http://schemas.microsoft.com/office/drawing/2014/main" id="{58AE2FC2-8E8B-4DAA-87BF-8C7D25099EC4}"/>
              </a:ext>
            </a:extLst>
          </p:cNvPr>
          <p:cNvSpPr/>
          <p:nvPr/>
        </p:nvSpPr>
        <p:spPr>
          <a:xfrm>
            <a:off x="3942755" y="1144596"/>
            <a:ext cx="657656" cy="665858"/>
          </a:xfrm>
          <a:prstGeom prst="roundRect">
            <a:avLst/>
          </a:prstGeom>
          <a:solidFill>
            <a:srgbClr val="CFD7E3"/>
          </a:solidFill>
          <a:ln>
            <a:noFill/>
          </a:ln>
          <a:effectLst>
            <a:outerShdw blurRad="254000" dist="190500" dir="8100000" algn="tr" rotWithShape="0">
              <a:prstClr val="black">
                <a:alpha val="37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3" name="圖片 12">
            <a:extLst>
              <a:ext uri="{FF2B5EF4-FFF2-40B4-BE49-F238E27FC236}">
                <a16:creationId xmlns:a16="http://schemas.microsoft.com/office/drawing/2014/main" id="{D12AE701-C269-4B23-B19F-F912405AC2D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48581" y="1254523"/>
            <a:ext cx="446004" cy="446004"/>
          </a:xfrm>
          <a:prstGeom prst="rect">
            <a:avLst/>
          </a:prstGeom>
        </p:spPr>
      </p:pic>
      <p:sp>
        <p:nvSpPr>
          <p:cNvPr id="16" name="矩形: 圓角 15">
            <a:extLst>
              <a:ext uri="{FF2B5EF4-FFF2-40B4-BE49-F238E27FC236}">
                <a16:creationId xmlns:a16="http://schemas.microsoft.com/office/drawing/2014/main" id="{66AAB8F1-593C-4100-92E8-0B734873C505}"/>
              </a:ext>
            </a:extLst>
          </p:cNvPr>
          <p:cNvSpPr/>
          <p:nvPr/>
        </p:nvSpPr>
        <p:spPr>
          <a:xfrm>
            <a:off x="3956620" y="2946711"/>
            <a:ext cx="657656" cy="665858"/>
          </a:xfrm>
          <a:prstGeom prst="roundRect">
            <a:avLst/>
          </a:prstGeom>
          <a:solidFill>
            <a:srgbClr val="CFD7E3"/>
          </a:solidFill>
          <a:ln>
            <a:noFill/>
          </a:ln>
          <a:effectLst>
            <a:outerShdw blurRad="254000" dist="190500" dir="8100000" algn="tr" rotWithShape="0">
              <a:prstClr val="black">
                <a:alpha val="37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7" name="圖片 16">
            <a:extLst>
              <a:ext uri="{FF2B5EF4-FFF2-40B4-BE49-F238E27FC236}">
                <a16:creationId xmlns:a16="http://schemas.microsoft.com/office/drawing/2014/main" id="{4FA7209E-72FD-44F3-A91D-7DEF664C1E3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071598" y="3093486"/>
            <a:ext cx="399970" cy="399970"/>
          </a:xfrm>
          <a:prstGeom prst="rect">
            <a:avLst/>
          </a:prstGeom>
        </p:spPr>
      </p:pic>
      <p:pic>
        <p:nvPicPr>
          <p:cNvPr id="19" name="圖片 18">
            <a:extLst>
              <a:ext uri="{FF2B5EF4-FFF2-40B4-BE49-F238E27FC236}">
                <a16:creationId xmlns:a16="http://schemas.microsoft.com/office/drawing/2014/main" id="{A8C57F56-1C2B-47D8-9DE5-B6E6F7AED8D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69884" y="1212548"/>
            <a:ext cx="4998255" cy="3124465"/>
          </a:xfrm>
          <a:prstGeom prst="rect">
            <a:avLst/>
          </a:prstGeom>
        </p:spPr>
      </p:pic>
    </p:spTree>
    <p:extLst>
      <p:ext uri="{BB962C8B-B14F-4D97-AF65-F5344CB8AC3E}">
        <p14:creationId xmlns:p14="http://schemas.microsoft.com/office/powerpoint/2010/main" val="2905767188"/>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F12EAC8E-670F-41A0-B082-C61CB4083025}"/>
              </a:ext>
            </a:extLst>
          </p:cNvPr>
          <p:cNvSpPr/>
          <p:nvPr/>
        </p:nvSpPr>
        <p:spPr>
          <a:xfrm rot="16200000">
            <a:off x="5614384" y="1009650"/>
            <a:ext cx="5799804"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1ED372C3-F9F4-4534-B996-5953EB18B132}"/>
              </a:ext>
            </a:extLst>
          </p:cNvPr>
          <p:cNvSpPr>
            <a:spLocks noGrp="1"/>
          </p:cNvSpPr>
          <p:nvPr>
            <p:ph type="title"/>
          </p:nvPr>
        </p:nvSpPr>
        <p:spPr>
          <a:xfrm>
            <a:off x="720000" y="415481"/>
            <a:ext cx="7704000" cy="572700"/>
          </a:xfrm>
        </p:spPr>
        <p:txBody>
          <a:bodyPr/>
          <a:lstStyle/>
          <a:p>
            <a:r>
              <a:rPr lang="en-US" altLang="zh-TW" sz="3200" dirty="0"/>
              <a:t>The largest 4GB memory in the same class of NAS</a:t>
            </a:r>
            <a:endParaRPr lang="zh-TW" altLang="en-US" sz="3200" dirty="0"/>
          </a:p>
        </p:txBody>
      </p:sp>
      <p:sp>
        <p:nvSpPr>
          <p:cNvPr id="12" name="文字方塊 11">
            <a:extLst>
              <a:ext uri="{FF2B5EF4-FFF2-40B4-BE49-F238E27FC236}">
                <a16:creationId xmlns:a16="http://schemas.microsoft.com/office/drawing/2014/main" id="{0C5630DE-0433-48F4-A2AA-AD2740AF35D6}"/>
              </a:ext>
            </a:extLst>
          </p:cNvPr>
          <p:cNvSpPr txBox="1"/>
          <p:nvPr/>
        </p:nvSpPr>
        <p:spPr>
          <a:xfrm>
            <a:off x="2392927" y="1220026"/>
            <a:ext cx="5902152" cy="19063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300"/>
              </a:spcBef>
            </a:pPr>
            <a:r>
              <a:rPr lang="en-US" altLang="zh-TW" sz="18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rPr>
              <a:t>TS-433 built-in 4GB large-capacity memory</a:t>
            </a:r>
            <a:endParaRPr lang="zh-TW" sz="1800" b="1" dirty="0">
              <a:solidFill>
                <a:srgbClr val="56DDE4"/>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spcBef>
                <a:spcPts val="300"/>
              </a:spcBef>
            </a:pPr>
            <a:r>
              <a:rPr lang="en-US" altLang="zh-TW" sz="1200" dirty="0">
                <a:solidFill>
                  <a:schemeClr val="accent6"/>
                </a:solidFill>
                <a:ea typeface="微軟正黑體"/>
                <a:cs typeface="+mn-ea"/>
                <a:sym typeface="Arial" panose="020B0604020202020204" pitchFamily="34" charset="0"/>
              </a:rPr>
              <a:t>The same class of 4-bay NAS in the market generally uses lower-capacity memory to save cost. QNAP for achieving the best NAS performance, TS-433 used a 4GB large-capacity memory design, making the overall NAS run more smoothly. In addition, it supports up to 256 Snapshots snapshot protection, and QVR Elite intelligent monitoring can connect 18 network cameras (free support for two cameras). However, a smoother user experience is waiting for you to discover.</a:t>
            </a:r>
            <a:endParaRPr lang="zh-TW" altLang="en-US" sz="1200" dirty="0">
              <a:solidFill>
                <a:schemeClr val="accent6"/>
              </a:solidFill>
              <a:ea typeface="微軟正黑體"/>
              <a:cs typeface="+mn-ea"/>
            </a:endParaRPr>
          </a:p>
        </p:txBody>
      </p:sp>
      <p:pic>
        <p:nvPicPr>
          <p:cNvPr id="13" name="圖片 2">
            <a:extLst>
              <a:ext uri="{FF2B5EF4-FFF2-40B4-BE49-F238E27FC236}">
                <a16:creationId xmlns:a16="http://schemas.microsoft.com/office/drawing/2014/main" id="{B27E98B0-E23B-4CD5-9C1F-8F7E2DBA176E}"/>
              </a:ext>
            </a:extLst>
          </p:cNvPr>
          <p:cNvPicPr>
            <a:picLocks noChangeAspect="1"/>
          </p:cNvPicPr>
          <p:nvPr/>
        </p:nvPicPr>
        <p:blipFill>
          <a:blip r:embed="rId3" cstate="hqprint">
            <a:extLst>
              <a:ext uri="{28A0092B-C50C-407E-A947-70E740481C1C}">
                <a14:useLocalDpi xmlns:a14="http://schemas.microsoft.com/office/drawing/2010/main"/>
              </a:ext>
            </a:extLst>
          </a:blip>
          <a:srcRect t="735" b="735"/>
          <a:stretch/>
        </p:blipFill>
        <p:spPr>
          <a:xfrm>
            <a:off x="1283659" y="3347213"/>
            <a:ext cx="936632" cy="922857"/>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16" name="文字方塊 15">
            <a:extLst>
              <a:ext uri="{FF2B5EF4-FFF2-40B4-BE49-F238E27FC236}">
                <a16:creationId xmlns:a16="http://schemas.microsoft.com/office/drawing/2014/main" id="{6DB9EB75-4742-4572-B1AE-317B82FCCEA9}"/>
              </a:ext>
            </a:extLst>
          </p:cNvPr>
          <p:cNvSpPr txBox="1"/>
          <p:nvPr/>
        </p:nvSpPr>
        <p:spPr>
          <a:xfrm>
            <a:off x="2377482" y="3360989"/>
            <a:ext cx="2539966" cy="7244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Bef>
                <a:spcPts val="300"/>
              </a:spcBef>
            </a:pPr>
            <a:r>
              <a:rPr lang="en-US" altLang="zh-TW"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QVR Elite Smart Surveillance</a:t>
            </a:r>
          </a:p>
          <a:p>
            <a:pPr>
              <a:lnSpc>
                <a:spcPct val="110000"/>
              </a:lnSpc>
              <a:spcBef>
                <a:spcPts val="300"/>
              </a:spcBef>
            </a:pPr>
            <a:r>
              <a:rPr lang="en-US" altLang="zh-TW"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Free support for two camera channels (flexible expansion)</a:t>
            </a:r>
            <a:endParaRPr lang="zh-TW" altLang="en-US" sz="12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7" name="圖片 16">
            <a:extLst>
              <a:ext uri="{FF2B5EF4-FFF2-40B4-BE49-F238E27FC236}">
                <a16:creationId xmlns:a16="http://schemas.microsoft.com/office/drawing/2014/main" id="{CA7F82E1-AB46-4ABD-9831-EB2E055351E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917448" y="3347213"/>
            <a:ext cx="936632" cy="936632"/>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18" name="文字方塊 17">
            <a:extLst>
              <a:ext uri="{FF2B5EF4-FFF2-40B4-BE49-F238E27FC236}">
                <a16:creationId xmlns:a16="http://schemas.microsoft.com/office/drawing/2014/main" id="{D7EB8447-50FA-468D-A53D-0E4758087B38}"/>
              </a:ext>
            </a:extLst>
          </p:cNvPr>
          <p:cNvSpPr txBox="1"/>
          <p:nvPr/>
        </p:nvSpPr>
        <p:spPr>
          <a:xfrm>
            <a:off x="5956792" y="3360989"/>
            <a:ext cx="2338287" cy="5213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Bef>
                <a:spcPts val="300"/>
              </a:spcBef>
            </a:pPr>
            <a:r>
              <a:rPr lang="en-US" altLang="zh-TW"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Snapshots Protection</a:t>
            </a:r>
          </a:p>
          <a:p>
            <a:pPr>
              <a:lnSpc>
                <a:spcPct val="110000"/>
              </a:lnSpc>
              <a:spcBef>
                <a:spcPts val="300"/>
              </a:spcBef>
            </a:pPr>
            <a:r>
              <a:rPr lang="en-US" altLang="zh-TW"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Support up to 256 sheets</a:t>
            </a:r>
            <a:endParaRPr lang="zh-TW" altLang="en-US" sz="105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 name="矩形: 圓角 21">
            <a:extLst>
              <a:ext uri="{FF2B5EF4-FFF2-40B4-BE49-F238E27FC236}">
                <a16:creationId xmlns:a16="http://schemas.microsoft.com/office/drawing/2014/main" id="{91FC6EBF-3169-4A5E-B728-DB78BF4CA41E}"/>
              </a:ext>
            </a:extLst>
          </p:cNvPr>
          <p:cNvSpPr/>
          <p:nvPr/>
        </p:nvSpPr>
        <p:spPr>
          <a:xfrm>
            <a:off x="1211623" y="1384946"/>
            <a:ext cx="1094987" cy="1108645"/>
          </a:xfrm>
          <a:prstGeom prst="roundRect">
            <a:avLst/>
          </a:prstGeom>
          <a:solidFill>
            <a:srgbClr val="CFD7E3"/>
          </a:solidFill>
          <a:ln>
            <a:noFill/>
          </a:ln>
          <a:effectLst>
            <a:outerShdw blurRad="254000" dist="190500" dir="8100000" algn="tr" rotWithShape="0">
              <a:prstClr val="black">
                <a:alpha val="37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4" name="圖片 23" descr="一張含有 文字 的圖片&#10;&#10;自動產生的描述">
            <a:extLst>
              <a:ext uri="{FF2B5EF4-FFF2-40B4-BE49-F238E27FC236}">
                <a16:creationId xmlns:a16="http://schemas.microsoft.com/office/drawing/2014/main" id="{CF75E000-5292-4745-B107-FE01782F9ED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384466" y="1605777"/>
            <a:ext cx="749301" cy="451959"/>
          </a:xfrm>
          <a:prstGeom prst="rect">
            <a:avLst/>
          </a:prstGeom>
        </p:spPr>
      </p:pic>
      <p:sp>
        <p:nvSpPr>
          <p:cNvPr id="11" name="文字方塊 10">
            <a:extLst>
              <a:ext uri="{FF2B5EF4-FFF2-40B4-BE49-F238E27FC236}">
                <a16:creationId xmlns:a16="http://schemas.microsoft.com/office/drawing/2014/main" id="{FDB4A4C6-0883-4523-B0B9-59CA5389937C}"/>
              </a:ext>
            </a:extLst>
          </p:cNvPr>
          <p:cNvSpPr txBox="1"/>
          <p:nvPr/>
        </p:nvSpPr>
        <p:spPr>
          <a:xfrm>
            <a:off x="1297940" y="2037844"/>
            <a:ext cx="922351" cy="369332"/>
          </a:xfrm>
          <a:prstGeom prst="rect">
            <a:avLst/>
          </a:prstGeom>
          <a:noFill/>
        </p:spPr>
        <p:txBody>
          <a:bodyPr wrap="square" rtlCol="0">
            <a:spAutoFit/>
          </a:bodyPr>
          <a:lstStyle/>
          <a:p>
            <a:pPr algn="ctr"/>
            <a:r>
              <a:rPr lang="en-US" altLang="zh-TW" sz="1800">
                <a:solidFill>
                  <a:srgbClr val="231815"/>
                </a:solidFill>
              </a:rPr>
              <a:t>4GB</a:t>
            </a:r>
            <a:endParaRPr lang="zh-TW" altLang="en-US" sz="1800" dirty="0">
              <a:solidFill>
                <a:srgbClr val="231815"/>
              </a:solidFill>
            </a:endParaRPr>
          </a:p>
        </p:txBody>
      </p:sp>
    </p:spTree>
    <p:extLst>
      <p:ext uri="{BB962C8B-B14F-4D97-AF65-F5344CB8AC3E}">
        <p14:creationId xmlns:p14="http://schemas.microsoft.com/office/powerpoint/2010/main" val="1048917835"/>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17EDAE49-09AF-4B64-AF5A-DB5AEA67ACD1}"/>
              </a:ext>
            </a:extLst>
          </p:cNvPr>
          <p:cNvSpPr/>
          <p:nvPr/>
        </p:nvSpPr>
        <p:spPr>
          <a:xfrm rot="16200000">
            <a:off x="5269733" y="1009650"/>
            <a:ext cx="5799804"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 name="矩形 2">
            <a:extLst>
              <a:ext uri="{FF2B5EF4-FFF2-40B4-BE49-F238E27FC236}">
                <a16:creationId xmlns:a16="http://schemas.microsoft.com/office/drawing/2014/main" id="{5F1A8816-DB05-4F42-B56A-6D7351021F93}"/>
              </a:ext>
            </a:extLst>
          </p:cNvPr>
          <p:cNvSpPr/>
          <p:nvPr/>
        </p:nvSpPr>
        <p:spPr>
          <a:xfrm>
            <a:off x="6778697" y="1618394"/>
            <a:ext cx="1056765" cy="3349324"/>
          </a:xfrm>
          <a:prstGeom prst="rect">
            <a:avLst/>
          </a:prstGeom>
          <a:solidFill>
            <a:srgbClr val="FFCC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E69365BD-2E52-4AD4-B114-163429456FCC}"/>
              </a:ext>
            </a:extLst>
          </p:cNvPr>
          <p:cNvSpPr/>
          <p:nvPr/>
        </p:nvSpPr>
        <p:spPr>
          <a:xfrm>
            <a:off x="7831590" y="1618394"/>
            <a:ext cx="1056765" cy="3349324"/>
          </a:xfrm>
          <a:prstGeom prst="rect">
            <a:avLst/>
          </a:prstGeom>
          <a:solidFill>
            <a:srgbClr val="FFCC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F38CEAD7-9161-4BD9-9177-125024F214AE}"/>
              </a:ext>
            </a:extLst>
          </p:cNvPr>
          <p:cNvSpPr>
            <a:spLocks noGrp="1"/>
          </p:cNvSpPr>
          <p:nvPr>
            <p:ph type="title"/>
          </p:nvPr>
        </p:nvSpPr>
        <p:spPr>
          <a:xfrm>
            <a:off x="330335" y="72212"/>
            <a:ext cx="8690775" cy="572700"/>
          </a:xfrm>
        </p:spPr>
        <p:txBody>
          <a:bodyPr/>
          <a:lstStyle/>
          <a:p>
            <a:r>
              <a:rPr lang="en-US" altLang="zh-TW" sz="3200" dirty="0"/>
              <a:t>Why do NAS users need the RAID function?</a:t>
            </a:r>
            <a:endParaRPr lang="zh-TW" altLang="en-US" sz="3200" dirty="0"/>
          </a:p>
        </p:txBody>
      </p:sp>
      <p:sp>
        <p:nvSpPr>
          <p:cNvPr id="4" name="文字方塊 3">
            <a:extLst>
              <a:ext uri="{FF2B5EF4-FFF2-40B4-BE49-F238E27FC236}">
                <a16:creationId xmlns:a16="http://schemas.microsoft.com/office/drawing/2014/main" id="{F85FAE6B-E552-4C35-A2D2-5F4A13DE7EA5}"/>
              </a:ext>
            </a:extLst>
          </p:cNvPr>
          <p:cNvSpPr txBox="1"/>
          <p:nvPr/>
        </p:nvSpPr>
        <p:spPr>
          <a:xfrm>
            <a:off x="1334248" y="730559"/>
            <a:ext cx="726508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chemeClr val="bg1"/>
                </a:solidFill>
                <a:latin typeface="Arial" panose="020B0604020202020204" pitchFamily="34" charset="0"/>
                <a:ea typeface="微軟正黑體" panose="020B0604030504040204" pitchFamily="34" charset="-120"/>
                <a:sym typeface="Arial" panose="020B0604020202020204" pitchFamily="34" charset="0"/>
              </a:rPr>
              <a:t>Is a technology that uses more than two disks to form a fault-tolerant protection mechanism, which can protect data when a certain number of disks are damaged. We recommended using four disks to build a disk array in RAID 6 for prioritized protection or using RAID 10 is recommended for better performance. Those are good settings for TS-433.</a:t>
            </a:r>
          </a:p>
        </p:txBody>
      </p:sp>
      <p:graphicFrame>
        <p:nvGraphicFramePr>
          <p:cNvPr id="5" name="表格 5">
            <a:extLst>
              <a:ext uri="{FF2B5EF4-FFF2-40B4-BE49-F238E27FC236}">
                <a16:creationId xmlns:a16="http://schemas.microsoft.com/office/drawing/2014/main" id="{1EA2B748-0129-4982-9E4D-FF2D0583F014}"/>
              </a:ext>
            </a:extLst>
          </p:cNvPr>
          <p:cNvGraphicFramePr>
            <a:graphicFrameLocks noGrp="1"/>
          </p:cNvGraphicFramePr>
          <p:nvPr>
            <p:extLst>
              <p:ext uri="{D42A27DB-BD31-4B8C-83A1-F6EECF244321}">
                <p14:modId xmlns:p14="http://schemas.microsoft.com/office/powerpoint/2010/main" val="3058865954"/>
              </p:ext>
            </p:extLst>
          </p:nvPr>
        </p:nvGraphicFramePr>
        <p:xfrm>
          <a:off x="457554" y="1609838"/>
          <a:ext cx="8436336" cy="3357880"/>
        </p:xfrm>
        <a:graphic>
          <a:graphicData uri="http://schemas.openxmlformats.org/drawingml/2006/table">
            <a:tbl>
              <a:tblPr firstRow="1" bandRow="1">
                <a:tableStyleId>{89A306BD-BB34-47A6-921B-74BF2CEABD79}</a:tableStyleId>
              </a:tblPr>
              <a:tblGrid>
                <a:gridCol w="1054542">
                  <a:extLst>
                    <a:ext uri="{9D8B030D-6E8A-4147-A177-3AD203B41FA5}">
                      <a16:colId xmlns:a16="http://schemas.microsoft.com/office/drawing/2014/main" val="1725844895"/>
                    </a:ext>
                  </a:extLst>
                </a:gridCol>
                <a:gridCol w="1054542">
                  <a:extLst>
                    <a:ext uri="{9D8B030D-6E8A-4147-A177-3AD203B41FA5}">
                      <a16:colId xmlns:a16="http://schemas.microsoft.com/office/drawing/2014/main" val="277799971"/>
                    </a:ext>
                  </a:extLst>
                </a:gridCol>
                <a:gridCol w="1054542">
                  <a:extLst>
                    <a:ext uri="{9D8B030D-6E8A-4147-A177-3AD203B41FA5}">
                      <a16:colId xmlns:a16="http://schemas.microsoft.com/office/drawing/2014/main" val="704094329"/>
                    </a:ext>
                  </a:extLst>
                </a:gridCol>
                <a:gridCol w="1054542">
                  <a:extLst>
                    <a:ext uri="{9D8B030D-6E8A-4147-A177-3AD203B41FA5}">
                      <a16:colId xmlns:a16="http://schemas.microsoft.com/office/drawing/2014/main" val="3400972777"/>
                    </a:ext>
                  </a:extLst>
                </a:gridCol>
                <a:gridCol w="1054542">
                  <a:extLst>
                    <a:ext uri="{9D8B030D-6E8A-4147-A177-3AD203B41FA5}">
                      <a16:colId xmlns:a16="http://schemas.microsoft.com/office/drawing/2014/main" val="4018261178"/>
                    </a:ext>
                  </a:extLst>
                </a:gridCol>
                <a:gridCol w="1054542">
                  <a:extLst>
                    <a:ext uri="{9D8B030D-6E8A-4147-A177-3AD203B41FA5}">
                      <a16:colId xmlns:a16="http://schemas.microsoft.com/office/drawing/2014/main" val="2514079239"/>
                    </a:ext>
                  </a:extLst>
                </a:gridCol>
                <a:gridCol w="1054542">
                  <a:extLst>
                    <a:ext uri="{9D8B030D-6E8A-4147-A177-3AD203B41FA5}">
                      <a16:colId xmlns:a16="http://schemas.microsoft.com/office/drawing/2014/main" val="401594463"/>
                    </a:ext>
                  </a:extLst>
                </a:gridCol>
                <a:gridCol w="1054542">
                  <a:extLst>
                    <a:ext uri="{9D8B030D-6E8A-4147-A177-3AD203B41FA5}">
                      <a16:colId xmlns:a16="http://schemas.microsoft.com/office/drawing/2014/main" val="3220278744"/>
                    </a:ext>
                  </a:extLst>
                </a:gridCol>
              </a:tblGrid>
              <a:tr h="370840">
                <a:tc>
                  <a:txBody>
                    <a:bodyPr/>
                    <a:lstStyle/>
                    <a:p>
                      <a:pPr algn="ctr"/>
                      <a:endParaRPr lang="zh-TW" altLang="en-US" sz="1200" dirty="0">
                        <a:solidFill>
                          <a:schemeClr val="bg1"/>
                        </a:solidFill>
                      </a:endParaRP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0000">
                        <a:alpha val="30196"/>
                      </a:srgbClr>
                    </a:solidFill>
                  </a:tcPr>
                </a:tc>
                <a:tc>
                  <a:txBody>
                    <a:bodyPr/>
                    <a:lstStyle/>
                    <a:p>
                      <a:pPr algn="ctr"/>
                      <a:r>
                        <a:rPr lang="en-US" altLang="zh-TW" sz="1200" dirty="0">
                          <a:solidFill>
                            <a:schemeClr val="bg1"/>
                          </a:solidFill>
                        </a:rPr>
                        <a:t>Single Disk</a:t>
                      </a:r>
                      <a:endParaRPr lang="zh-TW" altLang="en-US" sz="1200" dirty="0">
                        <a:solidFill>
                          <a:schemeClr val="bg1"/>
                        </a:solidFill>
                      </a:endParaRPr>
                    </a:p>
                  </a:txBody>
                  <a:tcPr anchor="ctr">
                    <a:lnL w="9525" cap="flat" cmpd="sng">
                      <a:noFill/>
                      <a:prstDash val="solid"/>
                      <a:round/>
                      <a:headEnd type="none" w="sm" len="sm"/>
                      <a:tailEnd type="none" w="sm" len="sm"/>
                    </a:lnL>
                    <a:lnR w="63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0000">
                        <a:alpha val="30196"/>
                      </a:srgbClr>
                    </a:solidFill>
                  </a:tcPr>
                </a:tc>
                <a:tc>
                  <a:txBody>
                    <a:bodyPr/>
                    <a:lstStyle/>
                    <a:p>
                      <a:pPr algn="ctr"/>
                      <a:r>
                        <a:rPr lang="en-US" altLang="zh-TW" sz="1200" dirty="0">
                          <a:solidFill>
                            <a:schemeClr val="bg1"/>
                          </a:solidFill>
                        </a:rPr>
                        <a:t>JBOD</a:t>
                      </a:r>
                      <a:endParaRPr lang="zh-TW" altLang="en-US" sz="1200" dirty="0">
                        <a:solidFill>
                          <a:schemeClr val="bg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0000">
                        <a:alpha val="30196"/>
                      </a:srgbClr>
                    </a:solidFill>
                  </a:tcPr>
                </a:tc>
                <a:tc>
                  <a:txBody>
                    <a:bodyPr/>
                    <a:lstStyle/>
                    <a:p>
                      <a:pPr algn="ctr"/>
                      <a:r>
                        <a:rPr lang="en-US" altLang="zh-TW" sz="1200" dirty="0">
                          <a:solidFill>
                            <a:schemeClr val="bg1"/>
                          </a:solidFill>
                        </a:rPr>
                        <a:t>RAID</a:t>
                      </a:r>
                      <a:r>
                        <a:rPr lang="zh-TW" altLang="en-US" sz="1200" dirty="0">
                          <a:solidFill>
                            <a:schemeClr val="bg1"/>
                          </a:solidFill>
                        </a:rPr>
                        <a:t> </a:t>
                      </a:r>
                      <a:r>
                        <a:rPr lang="en-US" altLang="zh-TW" sz="1200" dirty="0">
                          <a:solidFill>
                            <a:schemeClr val="bg1"/>
                          </a:solidFill>
                        </a:rPr>
                        <a:t>0</a:t>
                      </a:r>
                      <a:endParaRPr lang="zh-TW" altLang="en-US" sz="1200" dirty="0">
                        <a:solidFill>
                          <a:schemeClr val="bg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0000">
                        <a:alpha val="30196"/>
                      </a:srgbClr>
                    </a:solidFill>
                  </a:tcPr>
                </a:tc>
                <a:tc>
                  <a:txBody>
                    <a:bodyPr/>
                    <a:lstStyle/>
                    <a:p>
                      <a:pPr algn="ctr"/>
                      <a:r>
                        <a:rPr lang="en-US" altLang="zh-TW" sz="1200" dirty="0">
                          <a:solidFill>
                            <a:schemeClr val="bg1"/>
                          </a:solidFill>
                        </a:rPr>
                        <a:t>RAID 1</a:t>
                      </a:r>
                      <a:endParaRPr lang="zh-TW" altLang="en-US" sz="1200" dirty="0">
                        <a:solidFill>
                          <a:schemeClr val="bg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0000">
                        <a:alpha val="30196"/>
                      </a:srgbClr>
                    </a:solidFill>
                  </a:tcPr>
                </a:tc>
                <a:tc>
                  <a:txBody>
                    <a:bodyPr/>
                    <a:lstStyle/>
                    <a:p>
                      <a:pPr algn="ctr"/>
                      <a:r>
                        <a:rPr lang="en-US" altLang="zh-TW" sz="1200" dirty="0">
                          <a:solidFill>
                            <a:schemeClr val="bg1"/>
                          </a:solidFill>
                        </a:rPr>
                        <a:t>RAID 5</a:t>
                      </a:r>
                      <a:endParaRPr lang="zh-TW" altLang="en-US" sz="1200" dirty="0">
                        <a:solidFill>
                          <a:schemeClr val="bg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0000">
                        <a:alpha val="30196"/>
                      </a:srgbClr>
                    </a:solidFill>
                  </a:tcPr>
                </a:tc>
                <a:tc>
                  <a:txBody>
                    <a:bodyPr/>
                    <a:lstStyle/>
                    <a:p>
                      <a:pPr algn="ctr"/>
                      <a:r>
                        <a:rPr lang="en-US" altLang="zh-TW" sz="1200" dirty="0">
                          <a:solidFill>
                            <a:schemeClr val="bg1"/>
                          </a:solidFill>
                        </a:rPr>
                        <a:t>RAID 6</a:t>
                      </a:r>
                      <a:endParaRPr lang="zh-TW" altLang="en-US" sz="1200" dirty="0">
                        <a:solidFill>
                          <a:schemeClr val="bg1"/>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0000">
                        <a:alpha val="30196"/>
                      </a:srgbClr>
                    </a:solidFill>
                  </a:tcPr>
                </a:tc>
                <a:tc>
                  <a:txBody>
                    <a:bodyPr/>
                    <a:lstStyle/>
                    <a:p>
                      <a:pPr algn="ctr"/>
                      <a:r>
                        <a:rPr lang="en-US" altLang="zh-TW" sz="1200" dirty="0">
                          <a:solidFill>
                            <a:schemeClr val="bg1"/>
                          </a:solidFill>
                        </a:rPr>
                        <a:t>RAID 10</a:t>
                      </a:r>
                      <a:endParaRPr lang="zh-TW" altLang="en-US" sz="1200" dirty="0">
                        <a:solidFill>
                          <a:schemeClr val="bg1"/>
                        </a:solidFill>
                      </a:endParaRPr>
                    </a:p>
                  </a:txBody>
                  <a:tcPr anchor="ctr">
                    <a:lnL w="6350" cap="flat" cmpd="sng" algn="ctr">
                      <a:no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000000">
                        <a:alpha val="30196"/>
                      </a:srgbClr>
                    </a:solidFill>
                  </a:tcPr>
                </a:tc>
                <a:extLst>
                  <a:ext uri="{0D108BD9-81ED-4DB2-BD59-A6C34878D82A}">
                    <a16:rowId xmlns:a16="http://schemas.microsoft.com/office/drawing/2014/main" val="2385376882"/>
                  </a:ext>
                </a:extLst>
              </a:tr>
              <a:tr h="370840">
                <a:tc>
                  <a:txBody>
                    <a:bodyPr/>
                    <a:lstStyle/>
                    <a:p>
                      <a:pPr algn="ctr"/>
                      <a:r>
                        <a:rPr lang="en-US" altLang="zh-TW" sz="1000" dirty="0">
                          <a:solidFill>
                            <a:schemeClr val="bg1"/>
                          </a:solidFill>
                        </a:rPr>
                        <a:t>Minimum of disks</a:t>
                      </a:r>
                      <a:endParaRPr lang="zh-TW" altLang="en-US" sz="1000" dirty="0">
                        <a:solidFill>
                          <a:schemeClr val="bg1"/>
                        </a:solidFill>
                      </a:endParaRPr>
                    </a:p>
                  </a:txBody>
                  <a:tcPr anchor="ct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1</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1</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2</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2</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3</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4</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4</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extLst>
                  <a:ext uri="{0D108BD9-81ED-4DB2-BD59-A6C34878D82A}">
                    <a16:rowId xmlns:a16="http://schemas.microsoft.com/office/drawing/2014/main" val="999474575"/>
                  </a:ext>
                </a:extLst>
              </a:tr>
              <a:tr h="370840">
                <a:tc>
                  <a:txBody>
                    <a:bodyPr/>
                    <a:lstStyle/>
                    <a:p>
                      <a:pPr algn="ctr"/>
                      <a:r>
                        <a:rPr lang="en-US" altLang="zh-TW" sz="1000" dirty="0">
                          <a:solidFill>
                            <a:schemeClr val="bg1"/>
                          </a:solidFill>
                        </a:rPr>
                        <a:t>Allow how many disk failure</a:t>
                      </a:r>
                      <a:endParaRPr lang="zh-TW" altLang="en-US" sz="1000" dirty="0">
                        <a:solidFill>
                          <a:schemeClr val="bg1"/>
                        </a:solidFill>
                      </a:endParaRPr>
                    </a:p>
                  </a:txBody>
                  <a:tcPr anchor="ct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200" dirty="0">
                          <a:solidFill>
                            <a:schemeClr val="bg1"/>
                          </a:solidFill>
                        </a:rPr>
                        <a:t>0</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200" dirty="0">
                          <a:solidFill>
                            <a:schemeClr val="bg1"/>
                          </a:solidFill>
                        </a:rPr>
                        <a:t>0</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200" dirty="0">
                          <a:solidFill>
                            <a:schemeClr val="bg1"/>
                          </a:solidFill>
                        </a:rPr>
                        <a:t>0</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200" dirty="0">
                          <a:solidFill>
                            <a:schemeClr val="bg1"/>
                          </a:solidFill>
                        </a:rPr>
                        <a:t>N-1</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200" dirty="0">
                          <a:solidFill>
                            <a:schemeClr val="bg1"/>
                          </a:solidFill>
                        </a:rPr>
                        <a:t>1</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200" dirty="0">
                          <a:solidFill>
                            <a:schemeClr val="bg1"/>
                          </a:solidFill>
                        </a:rPr>
                        <a:t>2</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200" dirty="0">
                          <a:solidFill>
                            <a:schemeClr val="bg1"/>
                          </a:solidFill>
                        </a:rPr>
                        <a:t>Each pair of RAID 0 can allow 1 failure</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741839721"/>
                  </a:ext>
                </a:extLst>
              </a:tr>
              <a:tr h="407609">
                <a:tc>
                  <a:txBody>
                    <a:bodyPr/>
                    <a:lstStyle/>
                    <a:p>
                      <a:pPr algn="ctr"/>
                      <a:r>
                        <a:rPr lang="en-US" altLang="zh-TW" sz="1000" dirty="0">
                          <a:solidFill>
                            <a:schemeClr val="bg1"/>
                          </a:solidFill>
                        </a:rPr>
                        <a:t>Available capacity converted to number of disks</a:t>
                      </a:r>
                      <a:endParaRPr lang="zh-TW" altLang="en-US" sz="1000" dirty="0">
                        <a:solidFill>
                          <a:schemeClr val="bg1"/>
                        </a:solidFill>
                      </a:endParaRPr>
                    </a:p>
                  </a:txBody>
                  <a:tcPr anchor="ct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1</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N</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N</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1</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N-1</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N-2</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200" dirty="0">
                          <a:solidFill>
                            <a:schemeClr val="bg1"/>
                          </a:solidFill>
                        </a:rPr>
                        <a:t>N/2</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extLst>
                  <a:ext uri="{0D108BD9-81ED-4DB2-BD59-A6C34878D82A}">
                    <a16:rowId xmlns:a16="http://schemas.microsoft.com/office/drawing/2014/main" val="3313340318"/>
                  </a:ext>
                </a:extLst>
              </a:tr>
              <a:tr h="370840">
                <a:tc>
                  <a:txBody>
                    <a:bodyPr/>
                    <a:lstStyle/>
                    <a:p>
                      <a:pPr algn="ctr"/>
                      <a:r>
                        <a:rPr lang="en-US" altLang="zh-TW" sz="1000" dirty="0">
                          <a:solidFill>
                            <a:schemeClr val="bg1"/>
                          </a:solidFill>
                        </a:rPr>
                        <a:t>Protection</a:t>
                      </a:r>
                      <a:endParaRPr lang="zh-TW" altLang="en-US" sz="1000" dirty="0">
                        <a:solidFill>
                          <a:schemeClr val="bg1"/>
                        </a:solidFill>
                      </a:endParaRPr>
                    </a:p>
                  </a:txBody>
                  <a:tcPr anchor="ct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gridSpan="3">
                  <a:txBody>
                    <a:bodyPr/>
                    <a:lstStyle/>
                    <a:p>
                      <a:pPr algn="ctr"/>
                      <a:r>
                        <a:rPr lang="en-US" altLang="zh-TW" sz="1200" dirty="0">
                          <a:solidFill>
                            <a:schemeClr val="bg1"/>
                          </a:solidFill>
                        </a:rPr>
                        <a:t>N/A</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hMerge="1">
                  <a:txBody>
                    <a:bodyPr/>
                    <a:lstStyle/>
                    <a:p>
                      <a:endParaRPr lang="zh-TW" altLang="en-US" dirty="0">
                        <a:solidFill>
                          <a:schemeClr val="bg1"/>
                        </a:solidFill>
                      </a:endParaRPr>
                    </a:p>
                  </a:txBody>
                  <a:tcPr/>
                </a:tc>
                <a:tc hMerge="1">
                  <a:txBody>
                    <a:bodyPr/>
                    <a:lstStyle/>
                    <a:p>
                      <a:endParaRPr lang="zh-TW" altLang="en-US" dirty="0">
                        <a:solidFill>
                          <a:schemeClr val="bg1"/>
                        </a:solidFill>
                      </a:endParaRPr>
                    </a:p>
                  </a:txBody>
                  <a:tcPr/>
                </a:tc>
                <a:tc>
                  <a:txBody>
                    <a:bodyPr/>
                    <a:lstStyle/>
                    <a:p>
                      <a:pPr algn="ctr"/>
                      <a:r>
                        <a:rPr lang="en-US" altLang="zh-TW" sz="1200" dirty="0">
                          <a:solidFill>
                            <a:schemeClr val="bg1"/>
                          </a:solidFill>
                        </a:rPr>
                        <a:t>High</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200" dirty="0">
                          <a:solidFill>
                            <a:schemeClr val="bg1"/>
                          </a:solidFill>
                        </a:rPr>
                        <a:t>Middle and lower</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200" dirty="0">
                          <a:solidFill>
                            <a:schemeClr val="bg1"/>
                          </a:solidFill>
                        </a:rPr>
                        <a:t>Upper middle</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200" dirty="0">
                          <a:solidFill>
                            <a:schemeClr val="bg1"/>
                          </a:solidFill>
                        </a:rPr>
                        <a:t>Upper middle</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880927976"/>
                  </a:ext>
                </a:extLst>
              </a:tr>
              <a:tr h="370840">
                <a:tc>
                  <a:txBody>
                    <a:bodyPr/>
                    <a:lstStyle/>
                    <a:p>
                      <a:pPr algn="ctr"/>
                      <a:r>
                        <a:rPr lang="en-US" altLang="zh-TW" sz="1000" dirty="0">
                          <a:solidFill>
                            <a:schemeClr val="bg1"/>
                          </a:solidFill>
                        </a:rPr>
                        <a:t>Performance</a:t>
                      </a:r>
                      <a:endParaRPr lang="zh-TW" altLang="en-US" sz="1000" dirty="0">
                        <a:solidFill>
                          <a:schemeClr val="bg1"/>
                        </a:solidFill>
                      </a:endParaRPr>
                    </a:p>
                  </a:txBody>
                  <a:tcPr anchor="ct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gridSpan="2">
                  <a:txBody>
                    <a:bodyPr/>
                    <a:lstStyle/>
                    <a:p>
                      <a:pPr algn="ctr"/>
                      <a:r>
                        <a:rPr lang="en-US" altLang="zh-TW" sz="1200" dirty="0">
                          <a:solidFill>
                            <a:schemeClr val="bg1"/>
                          </a:solidFill>
                        </a:rPr>
                        <a:t>Single Disk</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hMerge="1">
                  <a:txBody>
                    <a:bodyPr/>
                    <a:lstStyle/>
                    <a:p>
                      <a:pPr algn="ctr"/>
                      <a:r>
                        <a:rPr lang="en-US" altLang="zh-TW" dirty="0">
                          <a:solidFill>
                            <a:schemeClr val="bg1"/>
                          </a:solidFill>
                        </a:rPr>
                        <a:t>N</a:t>
                      </a:r>
                      <a:endParaRPr lang="zh-TW" altLang="en-US" dirty="0">
                        <a:solidFill>
                          <a:schemeClr val="bg1"/>
                        </a:solidFill>
                      </a:endParaRPr>
                    </a:p>
                  </a:txBody>
                  <a:tcPr/>
                </a:tc>
                <a:tc>
                  <a:txBody>
                    <a:bodyPr/>
                    <a:lstStyle/>
                    <a:p>
                      <a:pPr algn="ctr"/>
                      <a:r>
                        <a:rPr lang="en-US" altLang="zh-TW" sz="1200" dirty="0">
                          <a:solidFill>
                            <a:schemeClr val="bg1"/>
                          </a:solidFill>
                        </a:rPr>
                        <a:t>High</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algn="ctr"/>
                      <a:r>
                        <a:rPr lang="en-US" altLang="zh-TW" sz="1200" dirty="0">
                          <a:solidFill>
                            <a:schemeClr val="bg1"/>
                          </a:solidFill>
                        </a:rPr>
                        <a:t>Single Disk</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algn="ctr"/>
                      <a:r>
                        <a:rPr lang="en-US" altLang="zh-TW" sz="1200" dirty="0">
                          <a:solidFill>
                            <a:schemeClr val="bg1"/>
                          </a:solidFill>
                        </a:rPr>
                        <a:t>Middle</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dirty="0">
                          <a:solidFill>
                            <a:schemeClr val="bg1"/>
                          </a:solidFill>
                        </a:rPr>
                        <a:t>Middle and lower</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algn="ctr"/>
                      <a:r>
                        <a:rPr lang="en-US" altLang="zh-TW" sz="1200" dirty="0">
                          <a:solidFill>
                            <a:schemeClr val="bg1"/>
                          </a:solidFill>
                        </a:rPr>
                        <a:t>Upper middle</a:t>
                      </a:r>
                      <a:endParaRPr lang="zh-TW" altLang="en-US" sz="1200" dirty="0">
                        <a:solidFill>
                          <a:schemeClr val="bg1"/>
                        </a:solidFill>
                      </a:endParaRPr>
                    </a:p>
                  </a:txBody>
                  <a:tcPr anchor="ct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228050677"/>
                  </a:ext>
                </a:extLst>
              </a:tr>
            </a:tbl>
          </a:graphicData>
        </a:graphic>
      </p:graphicFrame>
      <p:grpSp>
        <p:nvGrpSpPr>
          <p:cNvPr id="6" name="群組 5">
            <a:extLst>
              <a:ext uri="{FF2B5EF4-FFF2-40B4-BE49-F238E27FC236}">
                <a16:creationId xmlns:a16="http://schemas.microsoft.com/office/drawing/2014/main" id="{F2DD3326-F0EA-4498-BEB8-C612E3108C45}"/>
              </a:ext>
            </a:extLst>
          </p:cNvPr>
          <p:cNvGrpSpPr/>
          <p:nvPr/>
        </p:nvGrpSpPr>
        <p:grpSpPr>
          <a:xfrm>
            <a:off x="544671" y="828139"/>
            <a:ext cx="647093" cy="655164"/>
            <a:chOff x="857205" y="1598971"/>
            <a:chExt cx="1105045" cy="1118829"/>
          </a:xfrm>
        </p:grpSpPr>
        <p:sp>
          <p:nvSpPr>
            <p:cNvPr id="7" name="矩形: 圓角 6">
              <a:extLst>
                <a:ext uri="{FF2B5EF4-FFF2-40B4-BE49-F238E27FC236}">
                  <a16:creationId xmlns:a16="http://schemas.microsoft.com/office/drawing/2014/main" id="{68690A56-DF0B-4AA8-97DF-BAF3193B946E}"/>
                </a:ext>
              </a:extLst>
            </p:cNvPr>
            <p:cNvSpPr/>
            <p:nvPr/>
          </p:nvSpPr>
          <p:spPr>
            <a:xfrm>
              <a:off x="857205" y="1598971"/>
              <a:ext cx="1105045" cy="1118829"/>
            </a:xfrm>
            <a:prstGeom prst="roundRect">
              <a:avLst/>
            </a:prstGeom>
            <a:solidFill>
              <a:srgbClr val="CFD7E3"/>
            </a:solidFill>
            <a:ln>
              <a:noFill/>
            </a:ln>
            <a:effectLst>
              <a:outerShdw blurRad="254000" dist="190500" dir="8100000" algn="tr" rotWithShape="0">
                <a:prstClr val="black">
                  <a:alpha val="37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8" name="圖形 7">
              <a:extLst>
                <a:ext uri="{FF2B5EF4-FFF2-40B4-BE49-F238E27FC236}">
                  <a16:creationId xmlns:a16="http://schemas.microsoft.com/office/drawing/2014/main" id="{5EB04ECC-3EFE-4F34-8716-5BEE016322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2413" y="1851897"/>
              <a:ext cx="654630" cy="665916"/>
            </a:xfrm>
            <a:prstGeom prst="rect">
              <a:avLst/>
            </a:prstGeom>
          </p:spPr>
        </p:pic>
      </p:grpSp>
      <p:pic>
        <p:nvPicPr>
          <p:cNvPr id="10" name="圖片 9">
            <a:extLst>
              <a:ext uri="{FF2B5EF4-FFF2-40B4-BE49-F238E27FC236}">
                <a16:creationId xmlns:a16="http://schemas.microsoft.com/office/drawing/2014/main" id="{CDA412B9-E0EA-43CB-A787-4F65D87ED35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685151" y="1376773"/>
            <a:ext cx="362369" cy="362369"/>
          </a:xfrm>
          <a:prstGeom prst="rect">
            <a:avLst/>
          </a:prstGeom>
        </p:spPr>
      </p:pic>
      <p:pic>
        <p:nvPicPr>
          <p:cNvPr id="11" name="圖片 10">
            <a:extLst>
              <a:ext uri="{FF2B5EF4-FFF2-40B4-BE49-F238E27FC236}">
                <a16:creationId xmlns:a16="http://schemas.microsoft.com/office/drawing/2014/main" id="{CAAFD431-9E98-4130-B77B-84AEFE6D0CB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734235" y="1353999"/>
            <a:ext cx="362369" cy="362369"/>
          </a:xfrm>
          <a:prstGeom prst="rect">
            <a:avLst/>
          </a:prstGeom>
        </p:spPr>
      </p:pic>
    </p:spTree>
    <p:extLst>
      <p:ext uri="{BB962C8B-B14F-4D97-AF65-F5344CB8AC3E}">
        <p14:creationId xmlns:p14="http://schemas.microsoft.com/office/powerpoint/2010/main" val="3519694453"/>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一張含有 室內, 螢幕, 甜點 的圖片&#10;&#10;自動產生的描述" hidden="1">
            <a:extLst>
              <a:ext uri="{FF2B5EF4-FFF2-40B4-BE49-F238E27FC236}">
                <a16:creationId xmlns:a16="http://schemas.microsoft.com/office/drawing/2014/main" id="{C7A735B5-90F1-43EB-8CFC-47AB07527C4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372421" y="-606130"/>
            <a:ext cx="8724224" cy="6647859"/>
          </a:xfrm>
          <a:prstGeom prst="rect">
            <a:avLst/>
          </a:prstGeom>
          <a:effectLst>
            <a:softEdge rad="635000"/>
          </a:effectLst>
        </p:spPr>
      </p:pic>
      <p:pic>
        <p:nvPicPr>
          <p:cNvPr id="8" name="圖片 7" descr="一張含有 個人 的圖片&#10;&#10;自動產生的描述">
            <a:extLst>
              <a:ext uri="{FF2B5EF4-FFF2-40B4-BE49-F238E27FC236}">
                <a16:creationId xmlns:a16="http://schemas.microsoft.com/office/drawing/2014/main" id="{72F1BA2C-62CF-4DDC-9F3B-63683400A9C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49800" y="-465373"/>
            <a:ext cx="6228667" cy="6213943"/>
          </a:xfrm>
          <a:prstGeom prst="rect">
            <a:avLst/>
          </a:prstGeom>
          <a:effectLst>
            <a:softEdge rad="635000"/>
          </a:effectLst>
        </p:spPr>
      </p:pic>
      <p:pic>
        <p:nvPicPr>
          <p:cNvPr id="12" name="Picture 2" descr="C:\Users\Jerry Deng\Downloads\pexels-oladimeji-ajegbile-2696299.jpg" hidden="1"/>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r="-2"/>
          <a:stretch/>
        </p:blipFill>
        <p:spPr bwMode="auto">
          <a:xfrm>
            <a:off x="-5698052" y="7"/>
            <a:ext cx="4587412" cy="5143493"/>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p:spPr>
      </p:pic>
      <p:sp>
        <p:nvSpPr>
          <p:cNvPr id="14" name="文字方塊 13"/>
          <p:cNvSpPr txBox="1"/>
          <p:nvPr/>
        </p:nvSpPr>
        <p:spPr>
          <a:xfrm>
            <a:off x="4572000" y="1493222"/>
            <a:ext cx="3443052" cy="3018821"/>
          </a:xfrm>
          <a:prstGeom prst="rect">
            <a:avLst/>
          </a:prstGeom>
        </p:spPr>
        <p:txBody>
          <a:bodyPr vert="horz" lIns="68580" tIns="34290" rIns="68580" bIns="34290" rtlCol="0" anchor="t">
            <a:normAutofit fontScale="85000" lnSpcReduction="20000"/>
          </a:bodyPr>
          <a:lstStyle/>
          <a:p>
            <a:pPr marL="180000" lvl="1" indent="-171450">
              <a:spcBef>
                <a:spcPts val="1800"/>
              </a:spcBef>
              <a:buClr>
                <a:schemeClr val="bg1"/>
              </a:buClr>
              <a:buFont typeface="Arial" panose="020B0604020202020204" pitchFamily="34" charset="0"/>
              <a:buChar char="•"/>
            </a:pPr>
            <a:r>
              <a:rPr lang="en-US" altLang="zh-TW" sz="1600" dirty="0">
                <a:solidFill>
                  <a:schemeClr val="bg1"/>
                </a:solidFill>
                <a:ea typeface="微軟正黑體"/>
              </a:rPr>
              <a:t>Have problem saving all your photos, video, other files in one place </a:t>
            </a:r>
            <a:endParaRPr lang="zh-TW" altLang="en-US" sz="1600" dirty="0">
              <a:solidFill>
                <a:schemeClr val="bg1"/>
              </a:solidFill>
              <a:latin typeface="Arial" panose="020B0604020202020204" pitchFamily="34" charset="0"/>
              <a:ea typeface="微軟正黑體" panose="020B0604030504040204" pitchFamily="34" charset="-120"/>
              <a:cs typeface="Times New Roman"/>
            </a:endParaRPr>
          </a:p>
          <a:p>
            <a:pPr marL="180000" lvl="1" indent="-171450">
              <a:spcBef>
                <a:spcPts val="1800"/>
              </a:spcBef>
              <a:buClr>
                <a:schemeClr val="bg1"/>
              </a:buClr>
              <a:buFont typeface="Arial" panose="020B0604020202020204" pitchFamily="34" charset="0"/>
              <a:buChar char="•"/>
            </a:pPr>
            <a:r>
              <a:rPr lang="en-US" altLang="zh-TW" sz="1600" dirty="0">
                <a:solidFill>
                  <a:schemeClr val="bg1"/>
                </a:solidFill>
                <a:ea typeface="微軟正黑體"/>
                <a:cs typeface="Times New Roman"/>
              </a:rPr>
              <a:t>Hard to find your data from Pen Drive and external devices</a:t>
            </a:r>
            <a:endParaRPr lang="zh-TW" altLang="en-US" sz="1600" dirty="0">
              <a:solidFill>
                <a:schemeClr val="bg1"/>
              </a:solidFill>
              <a:latin typeface="Arial" panose="020B0604020202020204" pitchFamily="34" charset="0"/>
              <a:ea typeface="微軟正黑體" panose="020B0604030504040204" pitchFamily="34" charset="-120"/>
              <a:cs typeface="Times New Roman"/>
            </a:endParaRPr>
          </a:p>
          <a:p>
            <a:pPr marL="180000" lvl="1" indent="-171450">
              <a:spcBef>
                <a:spcPts val="1800"/>
              </a:spcBef>
              <a:buClr>
                <a:schemeClr val="bg1"/>
              </a:buClr>
              <a:buFont typeface="Arial" panose="020B0604020202020204" pitchFamily="34" charset="0"/>
              <a:buChar char="•"/>
            </a:pPr>
            <a:r>
              <a:rPr lang="en-US" altLang="zh-TW" sz="1600" dirty="0">
                <a:solidFill>
                  <a:schemeClr val="bg1"/>
                </a:solidFill>
                <a:ea typeface="微軟正黑體"/>
                <a:cs typeface="Times New Roman"/>
              </a:rPr>
              <a:t>Afraid of data loss </a:t>
            </a:r>
            <a:endParaRPr lang="zh-TW" altLang="en-US" sz="1600" dirty="0">
              <a:solidFill>
                <a:schemeClr val="bg1"/>
              </a:solidFill>
              <a:latin typeface="Arial" panose="020B0604020202020204" pitchFamily="34" charset="0"/>
              <a:ea typeface="微軟正黑體" panose="020B0604030504040204" pitchFamily="34" charset="-120"/>
              <a:cs typeface="Times New Roman"/>
            </a:endParaRPr>
          </a:p>
          <a:p>
            <a:pPr marL="180000" lvl="1" indent="-171450">
              <a:spcBef>
                <a:spcPts val="1800"/>
              </a:spcBef>
              <a:buClr>
                <a:schemeClr val="bg1"/>
              </a:buClr>
              <a:buFont typeface="Arial" panose="020B0604020202020204" pitchFamily="34" charset="0"/>
              <a:buChar char="•"/>
            </a:pPr>
            <a:r>
              <a:rPr lang="en-US" altLang="zh-TW" sz="1600" dirty="0">
                <a:solidFill>
                  <a:schemeClr val="bg1"/>
                </a:solidFill>
                <a:ea typeface="微軟正黑體"/>
                <a:cs typeface="Times New Roman"/>
              </a:rPr>
              <a:t>Take a long time to organize data</a:t>
            </a:r>
            <a:endParaRPr lang="zh-TW" altLang="en-US" sz="1600" dirty="0">
              <a:solidFill>
                <a:schemeClr val="bg1"/>
              </a:solidFill>
              <a:latin typeface="Arial" panose="020B0604020202020204" pitchFamily="34" charset="0"/>
              <a:ea typeface="微軟正黑體" panose="020B0604030504040204" pitchFamily="34" charset="-120"/>
              <a:cs typeface="Times New Roman"/>
            </a:endParaRPr>
          </a:p>
          <a:p>
            <a:pPr marL="180000" lvl="1" indent="-171450">
              <a:spcBef>
                <a:spcPts val="1800"/>
              </a:spcBef>
              <a:buClr>
                <a:schemeClr val="bg1"/>
              </a:buClr>
              <a:buFont typeface="Arial" panose="020B0604020202020204" pitchFamily="34" charset="0"/>
              <a:buChar char="•"/>
            </a:pPr>
            <a:r>
              <a:rPr lang="en-US" altLang="zh-TW" sz="1600" dirty="0">
                <a:solidFill>
                  <a:schemeClr val="bg1"/>
                </a:solidFill>
                <a:ea typeface="微軟正黑體"/>
                <a:cs typeface="Times New Roman"/>
              </a:rPr>
              <a:t>Have difficulty setting the home surveillance</a:t>
            </a:r>
            <a:endParaRPr lang="zh-TW" altLang="en-US" sz="1600" dirty="0">
              <a:solidFill>
                <a:schemeClr val="bg1"/>
              </a:solidFill>
              <a:latin typeface="Arial" panose="020B0604020202020204" pitchFamily="34" charset="0"/>
              <a:ea typeface="微軟正黑體" panose="020B0604030504040204" pitchFamily="34" charset="-120"/>
              <a:cs typeface="Times New Roman"/>
            </a:endParaRPr>
          </a:p>
          <a:p>
            <a:pPr marL="180000" lvl="1" indent="-171450">
              <a:spcBef>
                <a:spcPts val="1800"/>
              </a:spcBef>
              <a:buClr>
                <a:schemeClr val="bg1"/>
              </a:buClr>
              <a:buFont typeface="Arial" panose="020B0604020202020204" pitchFamily="34" charset="0"/>
              <a:buChar char="•"/>
            </a:pPr>
            <a:r>
              <a:rPr lang="en-US" altLang="zh-TW" sz="1600" dirty="0">
                <a:solidFill>
                  <a:schemeClr val="bg1"/>
                </a:solidFill>
                <a:ea typeface="微軟正黑體"/>
                <a:cs typeface="Times New Roman"/>
              </a:rPr>
              <a:t>Have trouble finding an intelligent home automation solution</a:t>
            </a:r>
            <a:endParaRPr lang="zh-TW" altLang="en-US" sz="1600" dirty="0">
              <a:solidFill>
                <a:schemeClr val="bg1"/>
              </a:solidFill>
              <a:ea typeface="微軟正黑體"/>
              <a:cs typeface="Times New Roman"/>
            </a:endParaRPr>
          </a:p>
        </p:txBody>
      </p:sp>
      <p:sp>
        <p:nvSpPr>
          <p:cNvPr id="4" name="標題 3">
            <a:extLst>
              <a:ext uri="{FF2B5EF4-FFF2-40B4-BE49-F238E27FC236}">
                <a16:creationId xmlns:a16="http://schemas.microsoft.com/office/drawing/2014/main" id="{9DF18043-B4CE-479B-AD60-FF43E875FE37}"/>
              </a:ext>
            </a:extLst>
          </p:cNvPr>
          <p:cNvSpPr>
            <a:spLocks noGrp="1"/>
          </p:cNvSpPr>
          <p:nvPr>
            <p:ph type="title"/>
          </p:nvPr>
        </p:nvSpPr>
        <p:spPr/>
        <p:txBody>
          <a:bodyPr/>
          <a:lstStyle/>
          <a:p>
            <a:r>
              <a:rPr lang="en-US" altLang="zh-TW" dirty="0">
                <a:latin typeface="微軟正黑體"/>
                <a:ea typeface="微軟正黑體"/>
                <a:sym typeface="Arial" panose="020B0604020202020204" pitchFamily="34" charset="0"/>
              </a:rPr>
              <a:t>Do you have these </a:t>
            </a:r>
            <a:r>
              <a:rPr lang="en-US" altLang="zh-TW" dirty="0">
                <a:latin typeface="Microsoft JhengHei"/>
                <a:ea typeface="Microsoft JhengHei"/>
                <a:sym typeface="Arial" panose="020B0604020202020204" pitchFamily="34" charset="0"/>
              </a:rPr>
              <a:t>troubles</a:t>
            </a:r>
            <a:r>
              <a:rPr lang="en-US" altLang="zh-TW" dirty="0">
                <a:latin typeface="微軟正黑體"/>
                <a:ea typeface="微軟正黑體"/>
                <a:sym typeface="Arial" panose="020B0604020202020204" pitchFamily="34" charset="0"/>
              </a:rPr>
              <a:t>?</a:t>
            </a:r>
            <a:endParaRPr lang="zh-TW" altLang="en-US" dirty="0"/>
          </a:p>
        </p:txBody>
      </p:sp>
    </p:spTree>
    <p:extLst>
      <p:ext uri="{BB962C8B-B14F-4D97-AF65-F5344CB8AC3E}">
        <p14:creationId xmlns:p14="http://schemas.microsoft.com/office/powerpoint/2010/main" val="1817024968"/>
      </p:ext>
    </p:extLst>
  </p:cSld>
  <p:clrMapOvr>
    <a:masterClrMapping/>
  </p:clrMapOvr>
  <p:transition spd="slow">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rmal&quot;,&quot;Name&quot;:&quot;正常&quot;,&quot;Kind&quot;:&quot;System&quot;,&quot;OldGuidesSetting&quot;:{&quot;HeaderHeight&quot;:15.0,&quot;FooterHeight&quot;:9.0,&quot;SideMargin&quot;:5.5,&quot;TopMargin&quot;:0.0,&quot;BottomMargin&quot;:0.0,&quot;IntervalMargin&quot;:1.5}}"/>
</p:tagLst>
</file>

<file path=ppt/theme/theme1.xml><?xml version="1.0" encoding="utf-8"?>
<a:theme xmlns:a="http://schemas.openxmlformats.org/drawingml/2006/main" name="The Use of AI in Marketing by Slidesgo">
  <a:themeElements>
    <a:clrScheme name="Simple Light">
      <a:dk1>
        <a:srgbClr val="191919"/>
      </a:dk1>
      <a:lt1>
        <a:srgbClr val="FFFFFF"/>
      </a:lt1>
      <a:dk2>
        <a:srgbClr val="E8E8E8"/>
      </a:dk2>
      <a:lt2>
        <a:srgbClr val="FFFFFF"/>
      </a:lt2>
      <a:accent1>
        <a:srgbClr val="0445FF"/>
      </a:accent1>
      <a:accent2>
        <a:srgbClr val="F2CEFF"/>
      </a:accent2>
      <a:accent3>
        <a:srgbClr val="8DF1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23598</TotalTime>
  <Words>9397</Words>
  <Application>Microsoft Office PowerPoint</Application>
  <PresentationFormat>如螢幕大小 (16:9)</PresentationFormat>
  <Paragraphs>667</Paragraphs>
  <Slides>43</Slides>
  <Notes>43</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43</vt:i4>
      </vt:variant>
    </vt:vector>
  </HeadingPairs>
  <TitlesOfParts>
    <vt:vector size="54" baseType="lpstr">
      <vt:lpstr>Darker Grotesque</vt:lpstr>
      <vt:lpstr>Taipei Sans TC Beta Light</vt:lpstr>
      <vt:lpstr>Corbel</vt:lpstr>
      <vt:lpstr>Arial</vt:lpstr>
      <vt:lpstr>Segoe UI</vt:lpstr>
      <vt:lpstr>Orbitron Black</vt:lpstr>
      <vt:lpstr>微軟正黑體</vt:lpstr>
      <vt:lpstr>微軟正黑體</vt:lpstr>
      <vt:lpstr>Calibri</vt:lpstr>
      <vt:lpstr>Roboto</vt:lpstr>
      <vt:lpstr>The Use of AI in Marketing by Slidesgo</vt:lpstr>
      <vt:lpstr>PowerPoint 簡報</vt:lpstr>
      <vt:lpstr>TS-433 AI NAS main application</vt:lpstr>
      <vt:lpstr>2.5GbE + 1GbE dual ethernet Allows you to cross the limit of home network bandwidth</vt:lpstr>
      <vt:lpstr>Smart NPU for AI acceleration (Neural network Processing Unit) </vt:lpstr>
      <vt:lpstr>     QuMagie</vt:lpstr>
      <vt:lpstr>Built-in 12 cm silent fan and smart adjustment</vt:lpstr>
      <vt:lpstr>The largest 4GB memory in the same class of NAS</vt:lpstr>
      <vt:lpstr>Why do NAS users need the RAID function?</vt:lpstr>
      <vt:lpstr>Do you have these troubles?</vt:lpstr>
      <vt:lpstr>QNAP NAS solves your problems</vt:lpstr>
      <vt:lpstr>Strengthen information security, protect data assets pre-installed the new QTS 5.0 NAS intelligent and secure operating system</vt:lpstr>
      <vt:lpstr>2.5GbE network performance test 10GB large file transfer</vt:lpstr>
      <vt:lpstr>TS-433 Hardware features</vt:lpstr>
      <vt:lpstr>Minimalist design and size, I/O introduction</vt:lpstr>
      <vt:lpstr>TS-x33 Hardware specification</vt:lpstr>
      <vt:lpstr>Optional expansion storage unit that supports USB JBOD &amp; RAID</vt:lpstr>
      <vt:lpstr>Optional network switch</vt:lpstr>
      <vt:lpstr>Install 2.5 / 3.5-inch disk</vt:lpstr>
      <vt:lpstr>NAS quick installation</vt:lpstr>
      <vt:lpstr>LIVE DEMO</vt:lpstr>
      <vt:lpstr>myQNAPcloud Link remote access​</vt:lpstr>
      <vt:lpstr>High-speed WireGuard VPN support</vt:lpstr>
      <vt:lpstr>HBS3 set by three steps for a backup strategy</vt:lpstr>
      <vt:lpstr>HBS3 Diversified Communication Protocol Backup and Data Synchronization</vt:lpstr>
      <vt:lpstr>Snapshots for fast and flexible data protection</vt:lpstr>
      <vt:lpstr>Up to 256 snapshot data backups</vt:lpstr>
      <vt:lpstr>DA Drive Analyzer for disk failure prediction​​</vt:lpstr>
      <vt:lpstr>QuFTP remote file FTP access service </vt:lpstr>
      <vt:lpstr>Data security: safeguard your NAS data​​</vt:lpstr>
      <vt:lpstr>Qfile put massive files into your pocket</vt:lpstr>
      <vt:lpstr>Qsirch full-text search tool for browsers​​ Just like Google™ supports real-time search of NAS files on various devices</vt:lpstr>
      <vt:lpstr>Qfiling auto archive and filing</vt:lpstr>
      <vt:lpstr>QVR Elite Smart Surveillance System</vt:lpstr>
      <vt:lpstr>Compatible with a huge amount of camera models</vt:lpstr>
      <vt:lpstr>Unified interface for live view &amp; playback​, anywhere with a PC or mobile device​</vt:lpstr>
      <vt:lpstr>Surveillance Client for mobile and home environment​</vt:lpstr>
      <vt:lpstr>Support Video streaming and is suitable as a multimedia server</vt:lpstr>
      <vt:lpstr>Customize and automate workflows  across multiple clouds, NAS, and applications to help save time and cost</vt:lpstr>
      <vt:lpstr>Qsync cross-device file synchronization technology for individual and team collaboration</vt:lpstr>
      <vt:lpstr>App Center</vt:lpstr>
      <vt:lpstr>Who is suitable for the NAS?</vt:lpstr>
      <vt:lpstr>NAS usage scenarios</vt:lpstr>
      <vt:lpstr>感謝觀看此簡報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TS-x33系列 NPU AI加速NAS</dc:title>
  <dc:creator>Lucas Lin</dc:creator>
  <cp:lastModifiedBy>Lucas Lin 林彥呈</cp:lastModifiedBy>
  <cp:revision>2</cp:revision>
  <dcterms:modified xsi:type="dcterms:W3CDTF">2022-05-25T06:33:01Z</dcterms:modified>
</cp:coreProperties>
</file>