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656" r:id="rId1"/>
  </p:sldMasterIdLst>
  <p:notesMasterIdLst>
    <p:notesMasterId r:id="rId45"/>
  </p:notesMasterIdLst>
  <p:sldIdLst>
    <p:sldId id="256" r:id="rId2"/>
    <p:sldId id="257" r:id="rId3"/>
    <p:sldId id="258" r:id="rId4"/>
    <p:sldId id="259" r:id="rId5"/>
    <p:sldId id="260" r:id="rId6"/>
    <p:sldId id="261" r:id="rId7"/>
    <p:sldId id="262" r:id="rId8"/>
    <p:sldId id="263" r:id="rId9"/>
    <p:sldId id="264" r:id="rId10"/>
    <p:sldId id="265" r:id="rId11"/>
    <p:sldId id="266" r:id="rId12"/>
    <p:sldId id="299"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Lst>
  <p:sldSz cx="9144000" cy="5143500" type="screen16x9"/>
  <p:notesSz cx="6858000" cy="9144000"/>
  <p:embeddedFontLst>
    <p:embeddedFont>
      <p:font typeface="Microsoft JhengHei" panose="020B0604030504040204" pitchFamily="34" charset="-120"/>
      <p:regular r:id="rId46"/>
      <p:bold r:id="rId47"/>
    </p:embeddedFont>
    <p:embeddedFont>
      <p:font typeface="Calibri" panose="020F0502020204030204" pitchFamily="34" charset="0"/>
      <p:regular r:id="rId48"/>
      <p:bold r:id="rId49"/>
      <p:italic r:id="rId50"/>
      <p:boldItalic r:id="rId51"/>
    </p:embeddedFont>
    <p:embeddedFont>
      <p:font typeface="Orbitron Black" panose="020B0600070205080204" charset="0"/>
      <p:bold r:id="rId52"/>
    </p:embeddedFont>
    <p:embeddedFont>
      <p:font typeface="Roboto" panose="02000000000000000000" pitchFamily="2" charset="0"/>
      <p:regular r:id="rId53"/>
      <p:bold r:id="rId54"/>
      <p:italic r:id="rId55"/>
      <p:boldItalic r:id="rId56"/>
    </p:embeddedFont>
    <p:embeddedFont>
      <p:font typeface="Microsoft JhengHei" panose="020B0604030504040204" pitchFamily="34" charset="-120"/>
      <p:regular r:id="rId46"/>
      <p:bold r:id="rId47"/>
    </p:embeddedFont>
    <p:embeddedFont>
      <p:font typeface="Corbel" panose="020B0503020204020204" pitchFamily="34" charset="0"/>
      <p:regular r:id="rId57"/>
      <p:bold r:id="rId58"/>
      <p:italic r:id="rId59"/>
      <p:boldItalic r:id="rId60"/>
    </p:embeddedFont>
    <p:embeddedFont>
      <p:font typeface="Meiryo UI" panose="020B0604030504040204" pitchFamily="50" charset="-128"/>
      <p:regular r:id="rId61"/>
      <p:bold r:id="rId62"/>
      <p:italic r:id="rId63"/>
      <p:boldItalic r:id="rId64"/>
    </p:embeddedFont>
    <p:embeddedFont>
      <p:font typeface="Darker Grotesque" panose="020B0600070205080204"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712">
          <p15:clr>
            <a:srgbClr val="A4A3A4"/>
          </p15:clr>
        </p15:guide>
        <p15:guide id="2" pos="2880">
          <p15:clr>
            <a:srgbClr val="A4A3A4"/>
          </p15:clr>
        </p15:guide>
        <p15:guide id="3" pos="317">
          <p15:clr>
            <a:srgbClr val="A4A3A4"/>
          </p15:clr>
        </p15:guide>
        <p15:guide id="4" pos="5443">
          <p15:clr>
            <a:srgbClr val="A4A3A4"/>
          </p15:clr>
        </p15:guide>
        <p15:guide id="5" orient="horz" pos="463">
          <p15:clr>
            <a:srgbClr val="A4A3A4"/>
          </p15:clr>
        </p15:guide>
        <p15:guide id="6" orient="horz" pos="528">
          <p15:clr>
            <a:srgbClr val="A4A3A4"/>
          </p15:clr>
        </p15:guide>
        <p15:guide id="7" orient="horz" pos="2935">
          <p15:clr>
            <a:srgbClr val="A4A3A4"/>
          </p15:clr>
        </p15:guide>
        <p15:guide id="8" orient="horz" pos="28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7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B027461-5A5A-4ABE-A691-CABEC9B21BE3}">
  <a:tblStyle styleId="{2B027461-5A5A-4ABE-A691-CABEC9B21BE3}" styleName="Table_0">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F7E8925D-3B39-4FE8-B535-1DD5847A3D2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230" y="67"/>
      </p:cViewPr>
      <p:guideLst>
        <p:guide orient="horz" pos="1712"/>
        <p:guide pos="2880"/>
        <p:guide pos="317"/>
        <p:guide pos="5443"/>
        <p:guide orient="horz" pos="463"/>
        <p:guide orient="horz" pos="528"/>
        <p:guide orient="horz" pos="2935"/>
        <p:guide orient="horz" pos="28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gradFill>
              <a:gsLst>
                <a:gs pos="543">
                  <a:srgbClr val="4FD1FF"/>
                </a:gs>
                <a:gs pos="20000">
                  <a:srgbClr val="5DF5F9"/>
                </a:gs>
                <a:gs pos="96000">
                  <a:srgbClr val="34E392"/>
                </a:gs>
                <a:gs pos="85000">
                  <a:srgbClr val="43E59C"/>
                </a:gs>
              </a:gsLst>
              <a:lin ang="16800000" scaled="0"/>
            </a:gradFill>
            <a:ln>
              <a:noFill/>
            </a:ln>
            <a:effectLst/>
          </c:spPr>
          <c:invertIfNegative val="0"/>
          <c:dLbls>
            <c:dLbl>
              <c:idx val="0"/>
              <c:layout>
                <c:manualLayout>
                  <c:x val="-7.6068698350489072E-2"/>
                  <c:y val="8.2996880101529908E-3"/>
                </c:manualLayout>
              </c:layout>
              <c:tx>
                <c:rich>
                  <a:bodyPr rot="0" spcFirstLastPara="1" vertOverflow="ellipsis" vert="horz" wrap="square" anchor="ctr" anchorCtr="1"/>
                  <a:lstStyle/>
                  <a:p>
                    <a:pPr>
                      <a:defRPr lang="ja-JP" sz="1197" b="0" i="0" u="none" strike="noStrike" kern="1200" baseline="0">
                        <a:solidFill>
                          <a:srgbClr val="191919"/>
                        </a:solidFill>
                        <a:latin typeface="+mn-lt"/>
                        <a:ea typeface="+mn-ea"/>
                        <a:cs typeface="+mn-cs"/>
                      </a:defRPr>
                    </a:pPr>
                    <a:fld id="{69537F1F-CFF6-49A6-ADA2-0A25F8ACD6EE}" type="VALUE">
                      <a:rPr lang="en-US" altLang="zh-TW" smtClean="0">
                        <a:solidFill>
                          <a:srgbClr val="191919"/>
                        </a:solidFill>
                        <a:latin typeface="Meiryo UI" panose="020B0604030504040204" pitchFamily="50" charset="-128"/>
                      </a:rPr>
                      <a:pPr>
                        <a:defRPr lang="ja-JP">
                          <a:solidFill>
                            <a:srgbClr val="191919"/>
                          </a:solidFill>
                        </a:defRPr>
                      </a:pPr>
                      <a:t>[VALUE]</a:t>
                    </a:fld>
                    <a:r>
                      <a:rPr lang="en-US" altLang="zh-TW" dirty="0">
                        <a:solidFill>
                          <a:srgbClr val="191919"/>
                        </a:solidFill>
                        <a:latin typeface="Meiryo UI" panose="020B0604030504040204" pitchFamily="50" charset="-128"/>
                      </a:rPr>
                      <a:t> MB/s</a:t>
                    </a:r>
                  </a:p>
                </c:rich>
              </c:tx>
              <c:spPr>
                <a:noFill/>
                <a:ln>
                  <a:noFill/>
                </a:ln>
                <a:effectLst/>
              </c:spPr>
              <c:txPr>
                <a:bodyPr rot="0" spcFirstLastPara="1" vertOverflow="ellipsis" vert="horz" wrap="square" anchor="ctr" anchorCtr="1"/>
                <a:lstStyle/>
                <a:p>
                  <a:pPr>
                    <a:defRPr lang="ja-JP" sz="1197" b="0" i="0" u="none" strike="noStrike" kern="1200" baseline="0">
                      <a:solidFill>
                        <a:srgbClr val="191919"/>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0B79-4D0E-9D1B-030CC384D9E7}"/>
                </c:ext>
              </c:extLst>
            </c:dLbl>
            <c:dLbl>
              <c:idx val="1"/>
              <c:layout>
                <c:manualLayout>
                  <c:x val="-7.7837737847012076E-2"/>
                  <c:y val="0"/>
                </c:manualLayout>
              </c:layout>
              <c:tx>
                <c:rich>
                  <a:bodyPr rot="0" spcFirstLastPara="1" vertOverflow="ellipsis" vert="horz" wrap="square" anchor="ctr" anchorCtr="1"/>
                  <a:lstStyle/>
                  <a:p>
                    <a:pPr>
                      <a:defRPr lang="ja-JP" sz="1197" b="0" i="0" u="none" strike="noStrike" kern="1200" baseline="0">
                        <a:solidFill>
                          <a:srgbClr val="191919"/>
                        </a:solidFill>
                        <a:latin typeface="+mn-lt"/>
                        <a:ea typeface="+mn-ea"/>
                        <a:cs typeface="+mn-cs"/>
                      </a:defRPr>
                    </a:pPr>
                    <a:fld id="{629918AC-0AD2-44C9-8AA7-36938F0AA5F0}" type="VALUE">
                      <a:rPr lang="en-US" altLang="zh-TW" smtClean="0">
                        <a:solidFill>
                          <a:srgbClr val="191919"/>
                        </a:solidFill>
                        <a:latin typeface="Meiryo UI" panose="020B0604030504040204" pitchFamily="50" charset="-128"/>
                      </a:rPr>
                      <a:pPr>
                        <a:defRPr lang="ja-JP">
                          <a:solidFill>
                            <a:srgbClr val="191919"/>
                          </a:solidFill>
                        </a:defRPr>
                      </a:pPr>
                      <a:t>[VALUE]</a:t>
                    </a:fld>
                    <a:r>
                      <a:rPr lang="en-US" altLang="zh-TW" dirty="0">
                        <a:solidFill>
                          <a:srgbClr val="191919"/>
                        </a:solidFill>
                        <a:latin typeface="Meiryo UI" panose="020B0604030504040204" pitchFamily="50" charset="-128"/>
                      </a:rPr>
                      <a:t> MB/s</a:t>
                    </a:r>
                  </a:p>
                </c:rich>
              </c:tx>
              <c:spPr>
                <a:noFill/>
                <a:ln>
                  <a:noFill/>
                </a:ln>
                <a:effectLst/>
              </c:spPr>
              <c:txPr>
                <a:bodyPr rot="0" spcFirstLastPara="1" vertOverflow="ellipsis" vert="horz" wrap="square" anchor="ctr" anchorCtr="1"/>
                <a:lstStyle/>
                <a:p>
                  <a:pPr>
                    <a:defRPr lang="ja-JP" sz="1197" b="0" i="0" u="none" strike="noStrike" kern="1200" baseline="0">
                      <a:solidFill>
                        <a:srgbClr val="191919"/>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0B79-4D0E-9D1B-030CC384D9E7}"/>
                </c:ext>
              </c:extLst>
            </c:dLbl>
            <c:spPr>
              <a:noFill/>
              <a:ln>
                <a:noFill/>
              </a:ln>
              <a:effectLst/>
            </c:spPr>
            <c:txPr>
              <a:bodyPr rot="0" spcFirstLastPara="1" vertOverflow="ellipsis" vert="horz" wrap="square" anchor="ctr" anchorCtr="1"/>
              <a:lstStyle/>
              <a:p>
                <a:pPr>
                  <a:defRPr lang="ja-JP" sz="1197" b="0" i="0" u="none" strike="noStrike" kern="1200" baseline="0">
                    <a:solidFill>
                      <a:schemeClr val="bg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工作表1!$B$2:$B$3</c:f>
              <c:numCache>
                <c:formatCode>General</c:formatCode>
                <c:ptCount val="2"/>
                <c:pt idx="0">
                  <c:v>280</c:v>
                </c:pt>
                <c:pt idx="1">
                  <c:v>279</c:v>
                </c:pt>
              </c:numCache>
            </c:numRef>
          </c:val>
          <c:extLst>
            <c:ext xmlns:c15="http://schemas.microsoft.com/office/drawing/2012/chart" uri="{02D57815-91ED-43cb-92C2-25804820EDAC}">
              <c15:filteredSeriesTitle>
                <c15:tx>
                  <c:strRef>
                    <c:extLst>
                      <c:ext uri="{02D57815-91ED-43cb-92C2-25804820EDAC}">
                        <c15:formulaRef>
                          <c15:sqref>工作表1!$B$1</c15:sqref>
                        </c15:formulaRef>
                      </c:ext>
                    </c:extLst>
                    <c:strCache>
                      <c:ptCount val="1"/>
                      <c:pt idx="0">
                        <c:v>Upload</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Windows file transfer</c:v>
                      </c:pt>
                      <c:pt idx="1">
                        <c:v>Windows File Transfer with Encryption</c:v>
                      </c:pt>
                    </c:strCache>
                  </c:strRef>
                </c15:cat>
              </c15:filteredCategoryTitle>
            </c:ext>
            <c:ext xmlns:c16="http://schemas.microsoft.com/office/drawing/2014/chart" uri="{C3380CC4-5D6E-409C-BE32-E72D297353CC}">
              <c16:uniqueId val="{00000000-6BFD-40C4-94BD-C1B807A974E1}"/>
            </c:ext>
          </c:extLst>
        </c:ser>
        <c:ser>
          <c:idx val="1"/>
          <c:order val="1"/>
          <c:spPr>
            <a:gradFill>
              <a:gsLst>
                <a:gs pos="543">
                  <a:srgbClr val="54A6E6"/>
                </a:gs>
                <a:gs pos="20000">
                  <a:srgbClr val="00B0F0"/>
                </a:gs>
                <a:gs pos="96000">
                  <a:srgbClr val="0070C0"/>
                </a:gs>
                <a:gs pos="85000">
                  <a:srgbClr val="0070C0"/>
                </a:gs>
              </a:gsLst>
              <a:lin ang="16800000" scaled="0"/>
            </a:gradFill>
            <a:ln>
              <a:noFill/>
            </a:ln>
            <a:effectLst/>
          </c:spPr>
          <c:invertIfNegative val="0"/>
          <c:dLbls>
            <c:dLbl>
              <c:idx val="0"/>
              <c:layout>
                <c:manualLayout>
                  <c:x val="-0.12560180425313311"/>
                  <c:y val="-4.1498440050765336E-3"/>
                </c:manualLayout>
              </c:layout>
              <c:tx>
                <c:rich>
                  <a:bodyPr/>
                  <a:lstStyle/>
                  <a:p>
                    <a:r>
                      <a:rPr lang="en-US" altLang="zh-TW" dirty="0">
                        <a:latin typeface="Meiryo UI" panose="020B0604030504040204" pitchFamily="50" charset="-128"/>
                      </a:rPr>
                      <a:t> 202 MB/s</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B79-4D0E-9D1B-030CC384D9E7}"/>
                </c:ext>
              </c:extLst>
            </c:dLbl>
            <c:dLbl>
              <c:idx val="1"/>
              <c:layout>
                <c:manualLayout>
                  <c:x val="-0.10968044878442611"/>
                  <c:y val="-1.9019898637108691E-17"/>
                </c:manualLayout>
              </c:layout>
              <c:tx>
                <c:rich>
                  <a:bodyPr/>
                  <a:lstStyle/>
                  <a:p>
                    <a:fld id="{6FF863E5-1565-427F-8A92-5347DF843DD7}" type="VALUE">
                      <a:rPr lang="en-US" altLang="zh-TW" smtClean="0">
                        <a:latin typeface="Meiryo UI" panose="020B0604030504040204" pitchFamily="50" charset="-128"/>
                      </a:rPr>
                      <a:pPr/>
                      <a:t>[VALUE]</a:t>
                    </a:fld>
                    <a:r>
                      <a:rPr lang="en-US" altLang="zh-TW" dirty="0">
                        <a:latin typeface="Meiryo UI" panose="020B0604030504040204" pitchFamily="50" charset="-128"/>
                      </a:rPr>
                      <a:t> MB/s</a:t>
                    </a:r>
                  </a:p>
                </c:rich>
              </c:tx>
              <c:dLblPos val="outEnd"/>
              <c:showLegendKey val="0"/>
              <c:showVal val="1"/>
              <c:showCatName val="0"/>
              <c:showSerName val="0"/>
              <c:showPercent val="0"/>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0-0B79-4D0E-9D1B-030CC384D9E7}"/>
                </c:ext>
              </c:extLst>
            </c:dLbl>
            <c:spPr>
              <a:noFill/>
              <a:ln>
                <a:noFill/>
              </a:ln>
              <a:effectLst/>
            </c:spPr>
            <c:txPr>
              <a:bodyPr rot="0" spcFirstLastPara="1" vertOverflow="ellipsis" vert="horz" wrap="square" anchor="ctr" anchorCtr="1"/>
              <a:lstStyle/>
              <a:p>
                <a:pPr>
                  <a:defRPr lang="ja-JP" sz="1197" b="0" i="0" u="none" strike="noStrike" kern="1200" baseline="0">
                    <a:solidFill>
                      <a:schemeClr val="bg1"/>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工作表1!$C$2:$C$3</c:f>
              <c:numCache>
                <c:formatCode>General</c:formatCode>
                <c:ptCount val="2"/>
                <c:pt idx="0">
                  <c:v>202</c:v>
                </c:pt>
                <c:pt idx="1">
                  <c:v>198</c:v>
                </c:pt>
              </c:numCache>
            </c:numRef>
          </c:val>
          <c:extLst>
            <c:ext xmlns:c15="http://schemas.microsoft.com/office/drawing/2012/chart" uri="{02D57815-91ED-43cb-92C2-25804820EDAC}">
              <c15:filteredSeriesTitle>
                <c15:tx>
                  <c:strRef>
                    <c:extLst>
                      <c:ext uri="{02D57815-91ED-43cb-92C2-25804820EDAC}">
                        <c15:formulaRef>
                          <c15:sqref>工作表1!$C$1</c15:sqref>
                        </c15:formulaRef>
                      </c:ext>
                    </c:extLst>
                    <c:strCache>
                      <c:ptCount val="1"/>
                      <c:pt idx="0">
                        <c:v>Download</c:v>
                      </c:pt>
                    </c:strCache>
                  </c:strRef>
                </c15:tx>
              </c15:filteredSeriesTitle>
            </c:ext>
            <c:ext xmlns:c15="http://schemas.microsoft.com/office/drawing/2012/chart" uri="{02D57815-91ED-43cb-92C2-25804820EDAC}">
              <c15:filteredCategoryTitle>
                <c15:cat>
                  <c:strRef>
                    <c:extLst>
                      <c:ext uri="{02D57815-91ED-43cb-92C2-25804820EDAC}">
                        <c15:formulaRef>
                          <c15:sqref>工作表1!$A$2:$A$3</c15:sqref>
                        </c15:formulaRef>
                      </c:ext>
                    </c:extLst>
                    <c:strCache>
                      <c:ptCount val="2"/>
                      <c:pt idx="0">
                        <c:v>Windows file transfer</c:v>
                      </c:pt>
                      <c:pt idx="1">
                        <c:v>Windows File Transfer with Encryption</c:v>
                      </c:pt>
                    </c:strCache>
                  </c:strRef>
                </c15:cat>
              </c15:filteredCategoryTitle>
            </c:ext>
            <c:ext xmlns:c16="http://schemas.microsoft.com/office/drawing/2014/chart" uri="{C3380CC4-5D6E-409C-BE32-E72D297353CC}">
              <c16:uniqueId val="{00000001-6BFD-40C4-94BD-C1B807A974E1}"/>
            </c:ext>
          </c:extLst>
        </c:ser>
        <c:dLbls>
          <c:dLblPos val="outEnd"/>
          <c:showLegendKey val="0"/>
          <c:showVal val="1"/>
          <c:showCatName val="0"/>
          <c:showSerName val="0"/>
          <c:showPercent val="0"/>
          <c:showBubbleSize val="0"/>
        </c:dLbls>
        <c:gapWidth val="182"/>
        <c:axId val="2091444079"/>
        <c:axId val="2091462383"/>
      </c:barChart>
      <c:catAx>
        <c:axId val="2091444079"/>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197" b="0" i="0" u="none" strike="noStrike" kern="1200" baseline="0">
                <a:solidFill>
                  <a:schemeClr val="bg1"/>
                </a:solidFill>
                <a:latin typeface="+mn-lt"/>
                <a:ea typeface="+mn-ea"/>
                <a:cs typeface="+mn-cs"/>
              </a:defRPr>
            </a:pPr>
            <a:endParaRPr lang="ja-JP"/>
          </a:p>
        </c:txPr>
        <c:crossAx val="2091462383"/>
        <c:crosses val="autoZero"/>
        <c:auto val="1"/>
        <c:lblAlgn val="ctr"/>
        <c:lblOffset val="100"/>
        <c:noMultiLvlLbl val="0"/>
      </c:catAx>
      <c:valAx>
        <c:axId val="2091462383"/>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lang="ja-JP" sz="800" b="0" i="0" u="none" strike="noStrike" kern="1200" baseline="0">
                <a:solidFill>
                  <a:schemeClr val="bg1"/>
                </a:solidFill>
                <a:latin typeface="+mn-lt"/>
                <a:ea typeface="+mn-ea"/>
                <a:cs typeface="+mn-cs"/>
              </a:defRPr>
            </a:pPr>
            <a:endParaRPr lang="ja-JP"/>
          </a:p>
        </c:txPr>
        <c:crossAx val="2091444079"/>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lang="ja-JP" sz="1197" b="0" i="0" u="none" strike="noStrike" kern="1200" baseline="0">
                <a:solidFill>
                  <a:schemeClr val="bg1"/>
                </a:solidFill>
                <a:latin typeface="+mn-lt"/>
                <a:ea typeface="+mn-ea"/>
                <a:cs typeface="+mn-cs"/>
              </a:defRPr>
            </a:pPr>
            <a:endParaRPr lang="ja-JP"/>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 name="Google Shape;3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
        <p:nvSpPr>
          <p:cNvPr id="162" name="Google Shape;16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10</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148357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lvl="0" indent="-285750" algn="l" rtl="0">
              <a:lnSpc>
                <a:spcPct val="100000"/>
              </a:lnSpc>
              <a:spcBef>
                <a:spcPts val="0"/>
              </a:spcBef>
              <a:spcAft>
                <a:spcPts val="0"/>
              </a:spcAft>
              <a:buSzPts val="1100"/>
              <a:buChar cha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endParaRPr dirty="0"/>
          </a:p>
        </p:txBody>
      </p:sp>
      <p:sp>
        <p:nvSpPr>
          <p:cNvPr id="257" name="Google Shape;25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15</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5" name="Google Shape;26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284" name="Google Shape;284;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17</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
        <p:nvSpPr>
          <p:cNvPr id="320" name="Google Shape;320;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18</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6" name="Google Shape;34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
        <p:nvSpPr>
          <p:cNvPr id="347" name="Google Shape;347;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19</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3" name="Google Shape;363;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
        <p:nvSpPr>
          <p:cNvPr id="364" name="Google Shape;364;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21</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0" name="Google Shape;39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7" name="Google Shape;43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
        <p:nvSpPr>
          <p:cNvPr id="445" name="Google Shape;44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6" name="Google Shape;49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7" name="Google Shape;51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 name="Google Shape;33;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167141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 name="Google Shape;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344044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2875705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822786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185867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8" name="Google Shape;16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34155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653045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92809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23427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 name="Google Shape;8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576291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95775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2" name="Google Shape;26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37598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324460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 name="Google Shape;9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latin typeface="Meiryo UI" panose="020B0604030504040204" pitchFamily="50" charset="-128"/>
              <a:ea typeface="Meiryo UI" panose="020B060403050404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dirty="0"/>
          </a:p>
        </p:txBody>
      </p:sp>
      <p:sp>
        <p:nvSpPr>
          <p:cNvPr id="154" name="Google Shape;154;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US" sz="1400" b="0" i="0" u="none" strike="noStrike" cap="none">
                <a:solidFill>
                  <a:srgbClr val="000000"/>
                </a:solidFill>
                <a:latin typeface="Meiryo UI" panose="020B0604030504040204" pitchFamily="50" charset="-128"/>
                <a:ea typeface="Meiryo UI" panose="020B0604030504040204" pitchFamily="50" charset="-128"/>
                <a:sym typeface="Arial"/>
              </a:rPr>
              <a:t>9</a:t>
            </a:fld>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9144000" cy="51435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10"/>
        <p:cNvGrpSpPr/>
        <p:nvPr/>
      </p:nvGrpSpPr>
      <p:grpSpPr>
        <a:xfrm>
          <a:off x="0" y="0"/>
          <a:ext cx="0" cy="0"/>
          <a:chOff x="0" y="0"/>
          <a:chExt cx="0" cy="0"/>
        </a:xfrm>
      </p:grpSpPr>
      <p:pic>
        <p:nvPicPr>
          <p:cNvPr id="11" name="Google Shape;11;p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 name="Google Shape;12;p3"/>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300"/>
              <a:buNone/>
              <a:defRPr sz="4000">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pic>
        <p:nvPicPr>
          <p:cNvPr id="14" name="Google Shape;14;p4" descr="一張含有 光, 黑暗 的圖片&#10;&#10;自動產生的描述"/>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 name="Google Shape;15;p4"/>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300"/>
              <a:buNone/>
              <a:defRPr sz="4000">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2">
    <p:spTree>
      <p:nvGrpSpPr>
        <p:cNvPr id="1" name="Shape 16"/>
        <p:cNvGrpSpPr/>
        <p:nvPr/>
      </p:nvGrpSpPr>
      <p:grpSpPr>
        <a:xfrm>
          <a:off x="0" y="0"/>
          <a:ext cx="0" cy="0"/>
          <a:chOff x="0" y="0"/>
          <a:chExt cx="0" cy="0"/>
        </a:xfrm>
      </p:grpSpPr>
      <p:pic>
        <p:nvPicPr>
          <p:cNvPr id="17" name="Google Shape;17;p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 name="Google Shape;18;p5"/>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300"/>
              <a:buNone/>
              <a:defRPr sz="4000">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3">
    <p:spTree>
      <p:nvGrpSpPr>
        <p:cNvPr id="1" name="Shape 19"/>
        <p:cNvGrpSpPr/>
        <p:nvPr/>
      </p:nvGrpSpPr>
      <p:grpSpPr>
        <a:xfrm>
          <a:off x="0" y="0"/>
          <a:ext cx="0" cy="0"/>
          <a:chOff x="0" y="0"/>
          <a:chExt cx="0" cy="0"/>
        </a:xfrm>
      </p:grpSpPr>
      <p:pic>
        <p:nvPicPr>
          <p:cNvPr id="20" name="Google Shape;20;p6" descr="一張含有 文字, 室內 的圖片&#10;&#10;自動產生的描述"/>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1" name="Google Shape;21;p6"/>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2" name="Google Shape;22;p6"/>
          <p:cNvSpPr txBox="1">
            <a:spLocks noGrp="1"/>
          </p:cNvSpPr>
          <p:nvPr>
            <p:ph type="title"/>
          </p:nvPr>
        </p:nvSpPr>
        <p:spPr>
          <a:xfrm>
            <a:off x="720000" y="838200"/>
            <a:ext cx="3293200" cy="37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300"/>
              <a:buNone/>
              <a:defRPr sz="4000">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4">
    <p:spTree>
      <p:nvGrpSpPr>
        <p:cNvPr id="1" name="Shape 25"/>
        <p:cNvGrpSpPr/>
        <p:nvPr/>
      </p:nvGrpSpPr>
      <p:grpSpPr>
        <a:xfrm>
          <a:off x="0" y="0"/>
          <a:ext cx="0" cy="0"/>
          <a:chOff x="0" y="0"/>
          <a:chExt cx="0" cy="0"/>
        </a:xfrm>
      </p:grpSpPr>
      <p:pic>
        <p:nvPicPr>
          <p:cNvPr id="26" name="Google Shape;26;p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7" name="Google Shape;27;p8"/>
          <p:cNvSpPr txBox="1">
            <a:spLocks noGrp="1"/>
          </p:cNvSpPr>
          <p:nvPr>
            <p:ph type="title"/>
          </p:nvPr>
        </p:nvSpPr>
        <p:spPr>
          <a:xfrm>
            <a:off x="720000" y="838200"/>
            <a:ext cx="3293200" cy="37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300"/>
              <a:buNone/>
              <a:defRPr sz="4000">
                <a:solidFill>
                  <a:schemeClr val="lt1"/>
                </a:solidFill>
                <a:latin typeface="Microsoft JhengHei"/>
                <a:ea typeface="Microsoft JhengHei"/>
                <a:cs typeface="Microsoft JhengHei"/>
                <a:sym typeface="Microsoft JhengHei"/>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gradFill>
          <a:gsLst>
            <a:gs pos="0">
              <a:srgbClr val="2B2929"/>
            </a:gs>
            <a:gs pos="100000">
              <a:srgbClr val="010203"/>
            </a:gs>
          </a:gsLst>
          <a:lin ang="5400700" scaled="0"/>
        </a:gradFill>
        <a:effectLst/>
      </p:bgPr>
    </p:bg>
    <p:spTree>
      <p:nvGrpSpPr>
        <p:cNvPr id="1" name="Shape 28"/>
        <p:cNvGrpSpPr/>
        <p:nvPr/>
      </p:nvGrpSpPr>
      <p:grpSpPr>
        <a:xfrm>
          <a:off x="0" y="0"/>
          <a:ext cx="0" cy="0"/>
          <a:chOff x="0" y="0"/>
          <a:chExt cx="0" cy="0"/>
        </a:xfrm>
      </p:grpSpPr>
      <p:pic>
        <p:nvPicPr>
          <p:cNvPr id="29" name="Google Shape;29;p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 name="Google Shape;30;p9"/>
          <p:cNvSpPr txBox="1">
            <a:spLocks noGrp="1"/>
          </p:cNvSpPr>
          <p:nvPr>
            <p:ph type="title"/>
          </p:nvPr>
        </p:nvSpPr>
        <p:spPr>
          <a:xfrm>
            <a:off x="713225" y="368825"/>
            <a:ext cx="77079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a:solidFill>
                  <a:srgbClr val="FFFFFF"/>
                </a:solidFill>
                <a:latin typeface="Meiryo UI" panose="020B0604030504040204" pitchFamily="50" charset="-128"/>
                <a:ea typeface="Meiryo UI" panose="020B0604030504040204" pitchFamily="50" charset="-128"/>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_標題投影片">
  <p:cSld name="4_標題投影片">
    <p:spTree>
      <p:nvGrpSpPr>
        <p:cNvPr id="1" name="Shape 23"/>
        <p:cNvGrpSpPr/>
        <p:nvPr/>
      </p:nvGrpSpPr>
      <p:grpSpPr>
        <a:xfrm>
          <a:off x="0" y="0"/>
          <a:ext cx="0" cy="0"/>
          <a:chOff x="0" y="0"/>
          <a:chExt cx="0" cy="0"/>
        </a:xfrm>
      </p:grpSpPr>
      <p:pic>
        <p:nvPicPr>
          <p:cNvPr id="24" name="Google Shape;24;p7"/>
          <p:cNvPicPr preferRelativeResize="0"/>
          <p:nvPr/>
        </p:nvPicPr>
        <p:blipFill rotWithShape="1">
          <a:blip r:embed="rId2">
            <a:alphaModFix/>
          </a:blip>
          <a:srcRect/>
          <a:stretch/>
        </p:blipFill>
        <p:spPr>
          <a:xfrm>
            <a:off x="0" y="0"/>
            <a:ext cx="9144000" cy="5143500"/>
          </a:xfrm>
          <a:prstGeom prst="rect">
            <a:avLst/>
          </a:prstGeom>
          <a:noFill/>
          <a:ln>
            <a:noFill/>
          </a:ln>
        </p:spPr>
      </p:pic>
    </p:spTree>
    <p:extLst>
      <p:ext uri="{BB962C8B-B14F-4D97-AF65-F5344CB8AC3E}">
        <p14:creationId xmlns:p14="http://schemas.microsoft.com/office/powerpoint/2010/main" val="11390072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300"/>
              <a:buFont typeface="Orbitron Black"/>
              <a:buNone/>
              <a:defRPr sz="2300" b="0" i="0" u="none" strike="noStrike" cap="none">
                <a:solidFill>
                  <a:schemeClr val="dk1"/>
                </a:solidFill>
                <a:latin typeface="Orbitron Black"/>
                <a:ea typeface="Orbitron Black"/>
                <a:cs typeface="Orbitron Black"/>
                <a:sym typeface="Orbitron Black"/>
              </a:defRPr>
            </a:lvl1pPr>
            <a:lvl2pPr marR="0" lvl="1" algn="l" rtl="0">
              <a:lnSpc>
                <a:spcPct val="100000"/>
              </a:lnSpc>
              <a:spcBef>
                <a:spcPts val="0"/>
              </a:spcBef>
              <a:spcAft>
                <a:spcPts val="0"/>
              </a:spcAft>
              <a:buClr>
                <a:schemeClr val="dk1"/>
              </a:buClr>
              <a:buSzPts val="2500"/>
              <a:buFont typeface="Orbitron Black"/>
              <a:buNone/>
              <a:defRPr sz="2500" b="0" i="0" u="none" strike="noStrike" cap="none">
                <a:solidFill>
                  <a:schemeClr val="dk1"/>
                </a:solidFill>
                <a:latin typeface="Orbitron Black"/>
                <a:ea typeface="Orbitron Black"/>
                <a:cs typeface="Orbitron Black"/>
                <a:sym typeface="Orbitron Black"/>
              </a:defRPr>
            </a:lvl2pPr>
            <a:lvl3pPr marR="0" lvl="2" algn="l" rtl="0">
              <a:lnSpc>
                <a:spcPct val="100000"/>
              </a:lnSpc>
              <a:spcBef>
                <a:spcPts val="0"/>
              </a:spcBef>
              <a:spcAft>
                <a:spcPts val="0"/>
              </a:spcAft>
              <a:buClr>
                <a:schemeClr val="dk1"/>
              </a:buClr>
              <a:buSzPts val="2500"/>
              <a:buFont typeface="Orbitron Black"/>
              <a:buNone/>
              <a:defRPr sz="2500" b="0" i="0" u="none" strike="noStrike" cap="none">
                <a:solidFill>
                  <a:schemeClr val="dk1"/>
                </a:solidFill>
                <a:latin typeface="Orbitron Black"/>
                <a:ea typeface="Orbitron Black"/>
                <a:cs typeface="Orbitron Black"/>
                <a:sym typeface="Orbitron Black"/>
              </a:defRPr>
            </a:lvl3pPr>
            <a:lvl4pPr marR="0" lvl="3" algn="l" rtl="0">
              <a:lnSpc>
                <a:spcPct val="100000"/>
              </a:lnSpc>
              <a:spcBef>
                <a:spcPts val="0"/>
              </a:spcBef>
              <a:spcAft>
                <a:spcPts val="0"/>
              </a:spcAft>
              <a:buClr>
                <a:schemeClr val="dk1"/>
              </a:buClr>
              <a:buSzPts val="2500"/>
              <a:buFont typeface="Orbitron Black"/>
              <a:buNone/>
              <a:defRPr sz="2500" b="0" i="0" u="none" strike="noStrike" cap="none">
                <a:solidFill>
                  <a:schemeClr val="dk1"/>
                </a:solidFill>
                <a:latin typeface="Orbitron Black"/>
                <a:ea typeface="Orbitron Black"/>
                <a:cs typeface="Orbitron Black"/>
                <a:sym typeface="Orbitron Black"/>
              </a:defRPr>
            </a:lvl4pPr>
            <a:lvl5pPr marR="0" lvl="4" algn="l" rtl="0">
              <a:lnSpc>
                <a:spcPct val="100000"/>
              </a:lnSpc>
              <a:spcBef>
                <a:spcPts val="0"/>
              </a:spcBef>
              <a:spcAft>
                <a:spcPts val="0"/>
              </a:spcAft>
              <a:buClr>
                <a:schemeClr val="dk1"/>
              </a:buClr>
              <a:buSzPts val="2500"/>
              <a:buFont typeface="Orbitron Black"/>
              <a:buNone/>
              <a:defRPr sz="2500" b="0" i="0" u="none" strike="noStrike" cap="none">
                <a:solidFill>
                  <a:schemeClr val="dk1"/>
                </a:solidFill>
                <a:latin typeface="Orbitron Black"/>
                <a:ea typeface="Orbitron Black"/>
                <a:cs typeface="Orbitron Black"/>
                <a:sym typeface="Orbitron Black"/>
              </a:defRPr>
            </a:lvl5pPr>
            <a:lvl6pPr marR="0" lvl="5" algn="l" rtl="0">
              <a:lnSpc>
                <a:spcPct val="100000"/>
              </a:lnSpc>
              <a:spcBef>
                <a:spcPts val="0"/>
              </a:spcBef>
              <a:spcAft>
                <a:spcPts val="0"/>
              </a:spcAft>
              <a:buClr>
                <a:schemeClr val="dk1"/>
              </a:buClr>
              <a:buSzPts val="2500"/>
              <a:buFont typeface="Orbitron Black"/>
              <a:buNone/>
              <a:defRPr sz="2500" b="0" i="0" u="none" strike="noStrike" cap="none">
                <a:solidFill>
                  <a:schemeClr val="dk1"/>
                </a:solidFill>
                <a:latin typeface="Orbitron Black"/>
                <a:ea typeface="Orbitron Black"/>
                <a:cs typeface="Orbitron Black"/>
                <a:sym typeface="Orbitron Black"/>
              </a:defRPr>
            </a:lvl6pPr>
            <a:lvl7pPr marR="0" lvl="6" algn="l" rtl="0">
              <a:lnSpc>
                <a:spcPct val="100000"/>
              </a:lnSpc>
              <a:spcBef>
                <a:spcPts val="0"/>
              </a:spcBef>
              <a:spcAft>
                <a:spcPts val="0"/>
              </a:spcAft>
              <a:buClr>
                <a:schemeClr val="dk1"/>
              </a:buClr>
              <a:buSzPts val="2500"/>
              <a:buFont typeface="Orbitron Black"/>
              <a:buNone/>
              <a:defRPr sz="2500" b="0" i="0" u="none" strike="noStrike" cap="none">
                <a:solidFill>
                  <a:schemeClr val="dk1"/>
                </a:solidFill>
                <a:latin typeface="Orbitron Black"/>
                <a:ea typeface="Orbitron Black"/>
                <a:cs typeface="Orbitron Black"/>
                <a:sym typeface="Orbitron Black"/>
              </a:defRPr>
            </a:lvl7pPr>
            <a:lvl8pPr marR="0" lvl="7" algn="l" rtl="0">
              <a:lnSpc>
                <a:spcPct val="100000"/>
              </a:lnSpc>
              <a:spcBef>
                <a:spcPts val="0"/>
              </a:spcBef>
              <a:spcAft>
                <a:spcPts val="0"/>
              </a:spcAft>
              <a:buClr>
                <a:schemeClr val="dk1"/>
              </a:buClr>
              <a:buSzPts val="2500"/>
              <a:buFont typeface="Orbitron Black"/>
              <a:buNone/>
              <a:defRPr sz="2500" b="0" i="0" u="none" strike="noStrike" cap="none">
                <a:solidFill>
                  <a:schemeClr val="dk1"/>
                </a:solidFill>
                <a:latin typeface="Orbitron Black"/>
                <a:ea typeface="Orbitron Black"/>
                <a:cs typeface="Orbitron Black"/>
                <a:sym typeface="Orbitron Black"/>
              </a:defRPr>
            </a:lvl8pPr>
            <a:lvl9pPr marR="0" lvl="8" algn="l" rtl="0">
              <a:lnSpc>
                <a:spcPct val="100000"/>
              </a:lnSpc>
              <a:spcBef>
                <a:spcPts val="0"/>
              </a:spcBef>
              <a:spcAft>
                <a:spcPts val="0"/>
              </a:spcAft>
              <a:buClr>
                <a:schemeClr val="dk1"/>
              </a:buClr>
              <a:buSzPts val="2500"/>
              <a:buFont typeface="Orbitron Black"/>
              <a:buNone/>
              <a:defRPr sz="2500" b="0" i="0" u="none" strike="noStrike" cap="none">
                <a:solidFill>
                  <a:schemeClr val="dk1"/>
                </a:solidFill>
                <a:latin typeface="Orbitron Black"/>
                <a:ea typeface="Orbitron Black"/>
                <a:cs typeface="Orbitron Black"/>
                <a:sym typeface="Orbitron Black"/>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1pPr>
            <a:lvl2pPr marL="914400" marR="0" lvl="1"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2pPr>
            <a:lvl3pPr marL="1371600" marR="0" lvl="2"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3pPr>
            <a:lvl4pPr marL="1828800" marR="0" lvl="3"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4pPr>
            <a:lvl5pPr marL="2286000" marR="0" lvl="4"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5pPr>
            <a:lvl6pPr marL="2743200" marR="0" lvl="5"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6pPr>
            <a:lvl7pPr marL="3200400" marR="0" lvl="6"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7pPr>
            <a:lvl8pPr marL="3657600" marR="0" lvl="7" indent="-317500" algn="l" rtl="0">
              <a:lnSpc>
                <a:spcPct val="115000"/>
              </a:lnSpc>
              <a:spcBef>
                <a:spcPts val="1600"/>
              </a:spcBef>
              <a:spcAft>
                <a:spcPts val="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8pPr>
            <a:lvl9pPr marL="4114800" marR="0" lvl="8" indent="-317500" algn="l" rtl="0">
              <a:lnSpc>
                <a:spcPct val="115000"/>
              </a:lnSpc>
              <a:spcBef>
                <a:spcPts val="1600"/>
              </a:spcBef>
              <a:spcAft>
                <a:spcPts val="1600"/>
              </a:spcAft>
              <a:buClr>
                <a:schemeClr val="dk1"/>
              </a:buClr>
              <a:buSzPts val="1400"/>
              <a:buFont typeface="Darker Grotesque"/>
              <a:buChar char="■"/>
              <a:defRPr sz="1400" b="0" i="0" u="none" strike="noStrike" cap="none">
                <a:solidFill>
                  <a:schemeClr val="dk1"/>
                </a:solidFill>
                <a:latin typeface="Darker Grotesque"/>
                <a:ea typeface="Darker Grotesque"/>
                <a:cs typeface="Darker Grotesque"/>
                <a:sym typeface="Darker Grotesque"/>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712">
          <p15:clr>
            <a:srgbClr val="F26B43"/>
          </p15:clr>
        </p15:guide>
        <p15:guide id="2" pos="2880">
          <p15:clr>
            <a:srgbClr val="F26B43"/>
          </p15:clr>
        </p15:guide>
        <p15:guide id="3" pos="312">
          <p15:clr>
            <a:srgbClr val="F26B43"/>
          </p15:clr>
        </p15:guide>
        <p15:guide id="4" pos="5440">
          <p15:clr>
            <a:srgbClr val="F26B43"/>
          </p15:clr>
        </p15:guide>
        <p15:guide id="5" orient="horz" pos="480">
          <p15:clr>
            <a:srgbClr val="F26B43"/>
          </p15:clr>
        </p15:guide>
        <p15:guide id="6" orient="horz" pos="528">
          <p15:clr>
            <a:srgbClr val="F26B43"/>
          </p15:clr>
        </p15:guide>
        <p15:guide id="7" orient="horz" pos="2944">
          <p15:clr>
            <a:srgbClr val="F26B43"/>
          </p15:clr>
        </p15:guide>
        <p15:guide id="8" orient="horz" pos="28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95.png"/><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26.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31.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3.png"/><Relationship Id="rId18" Type="http://schemas.openxmlformats.org/officeDocument/2006/relationships/image" Target="../media/image138.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2.png"/><Relationship Id="rId17" Type="http://schemas.openxmlformats.org/officeDocument/2006/relationships/image" Target="../media/image137.png"/><Relationship Id="rId2" Type="http://schemas.openxmlformats.org/officeDocument/2006/relationships/notesSlide" Target="../notesSlides/notesSlide31.xml"/><Relationship Id="rId16"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31.png"/><Relationship Id="rId5" Type="http://schemas.openxmlformats.org/officeDocument/2006/relationships/image" Target="../media/image125.png"/><Relationship Id="rId15" Type="http://schemas.openxmlformats.org/officeDocument/2006/relationships/image" Target="../media/image135.png"/><Relationship Id="rId10" Type="http://schemas.openxmlformats.org/officeDocument/2006/relationships/image" Target="../media/image130.png"/><Relationship Id="rId19" Type="http://schemas.openxmlformats.org/officeDocument/2006/relationships/image" Target="../media/image139.png"/><Relationship Id="rId4" Type="http://schemas.openxmlformats.org/officeDocument/2006/relationships/image" Target="../media/image124.png"/><Relationship Id="rId9" Type="http://schemas.openxmlformats.org/officeDocument/2006/relationships/image" Target="../media/image129.png"/><Relationship Id="rId14" Type="http://schemas.openxmlformats.org/officeDocument/2006/relationships/image" Target="../media/image134.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png"/><Relationship Id="rId7"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34.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3" Type="http://schemas.openxmlformats.org/officeDocument/2006/relationships/image" Target="../media/image150.jp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notesSlide" Target="../notesSlides/notesSlide34.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s/_rels/slide3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36.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image" Target="../media/image175.jp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3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183.png"/></Relationships>
</file>

<file path=ppt/slides/_rels/slide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85.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187.jpg"/><Relationship Id="rId7" Type="http://schemas.openxmlformats.org/officeDocument/2006/relationships/image" Target="../media/image19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jpg"/></Relationships>
</file>

<file path=ppt/slides/_rels/slide4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9.png"/><Relationship Id="rId3" Type="http://schemas.openxmlformats.org/officeDocument/2006/relationships/image" Target="../media/image192.jpg"/><Relationship Id="rId7" Type="http://schemas.openxmlformats.org/officeDocument/2006/relationships/image" Target="../media/image14.png"/><Relationship Id="rId12" Type="http://schemas.openxmlformats.org/officeDocument/2006/relationships/image" Target="../media/image19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95.jpg"/><Relationship Id="rId11" Type="http://schemas.openxmlformats.org/officeDocument/2006/relationships/image" Target="../media/image33.png"/><Relationship Id="rId5" Type="http://schemas.openxmlformats.org/officeDocument/2006/relationships/image" Target="../media/image194.jpg"/><Relationship Id="rId10" Type="http://schemas.openxmlformats.org/officeDocument/2006/relationships/image" Target="../media/image197.png"/><Relationship Id="rId4" Type="http://schemas.openxmlformats.org/officeDocument/2006/relationships/image" Target="../media/image193.jpg"/><Relationship Id="rId9" Type="http://schemas.openxmlformats.org/officeDocument/2006/relationships/image" Target="../media/image196.png"/><Relationship Id="rId14" Type="http://schemas.openxmlformats.org/officeDocument/2006/relationships/image" Target="../media/image200.gi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png"/><Relationship Id="rId9"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34"/>
        <p:cNvGrpSpPr/>
        <p:nvPr/>
      </p:nvGrpSpPr>
      <p:grpSpPr>
        <a:xfrm>
          <a:off x="0" y="0"/>
          <a:ext cx="0" cy="0"/>
          <a:chOff x="0" y="0"/>
          <a:chExt cx="0" cy="0"/>
        </a:xfrm>
      </p:grpSpPr>
      <p:sp>
        <p:nvSpPr>
          <p:cNvPr id="35" name="Google Shape;35;p10"/>
          <p:cNvSpPr/>
          <p:nvPr/>
        </p:nvSpPr>
        <p:spPr>
          <a:xfrm>
            <a:off x="556591" y="2246897"/>
            <a:ext cx="3399391" cy="1195637"/>
          </a:xfrm>
          <a:prstGeom prst="rect">
            <a:avLst/>
          </a:prstGeom>
          <a:noFill/>
          <a:ln>
            <a:noFill/>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None/>
            </a:pPr>
            <a:r>
              <a:rPr lang="en-US" sz="2000" dirty="0" err="1" smtClean="0">
                <a:solidFill>
                  <a:schemeClr val="lt1"/>
                </a:solidFill>
                <a:latin typeface="Meiryo UI" panose="020B0604030504040204" pitchFamily="50" charset="-128"/>
                <a:ea typeface="Meiryo UI" panose="020B0604030504040204" pitchFamily="50" charset="-128"/>
              </a:rPr>
              <a:t>AI顔認識</a:t>
            </a:r>
            <a:r>
              <a:rPr lang="ja-JP" altLang="en-US" sz="2000" dirty="0" smtClean="0">
                <a:solidFill>
                  <a:schemeClr val="lt1"/>
                </a:solidFill>
                <a:latin typeface="Meiryo UI" panose="020B0604030504040204" pitchFamily="50" charset="-128"/>
                <a:ea typeface="Meiryo UI" panose="020B0604030504040204" pitchFamily="50" charset="-128"/>
              </a:rPr>
              <a:t>機能を</a:t>
            </a:r>
            <a:r>
              <a:rPr lang="en-US" sz="2000" dirty="0" err="1" smtClean="0">
                <a:solidFill>
                  <a:schemeClr val="lt1"/>
                </a:solidFill>
                <a:latin typeface="Meiryo UI" panose="020B0604030504040204" pitchFamily="50" charset="-128"/>
                <a:ea typeface="Meiryo UI" panose="020B0604030504040204" pitchFamily="50" charset="-128"/>
              </a:rPr>
              <a:t>強化</a:t>
            </a:r>
            <a:r>
              <a:rPr lang="ja-JP" altLang="en-US" sz="2000" dirty="0">
                <a:solidFill>
                  <a:schemeClr val="lt1"/>
                </a:solidFill>
                <a:latin typeface="Meiryo UI" panose="020B0604030504040204" pitchFamily="50" charset="-128"/>
                <a:ea typeface="Meiryo UI" panose="020B0604030504040204" pitchFamily="50" charset="-128"/>
              </a:rPr>
              <a:t>する</a:t>
            </a:r>
            <a:r>
              <a:rPr lang="en-US" sz="2000" dirty="0" err="1" smtClean="0">
                <a:solidFill>
                  <a:schemeClr val="lt1"/>
                </a:solidFill>
                <a:latin typeface="Meiryo UI" panose="020B0604030504040204" pitchFamily="50" charset="-128"/>
                <a:ea typeface="Meiryo UI" panose="020B0604030504040204" pitchFamily="50" charset="-128"/>
              </a:rPr>
              <a:t>NPUを</a:t>
            </a:r>
            <a:r>
              <a:rPr lang="ja-JP" altLang="en-US" sz="2000" dirty="0" smtClean="0">
                <a:solidFill>
                  <a:schemeClr val="lt1"/>
                </a:solidFill>
                <a:latin typeface="Meiryo UI" panose="020B0604030504040204" pitchFamily="50" charset="-128"/>
                <a:ea typeface="Meiryo UI" panose="020B0604030504040204" pitchFamily="50" charset="-128"/>
              </a:rPr>
              <a:t>搭載</a:t>
            </a:r>
            <a:r>
              <a:rPr lang="en-US" sz="2000" dirty="0" err="1" smtClean="0">
                <a:solidFill>
                  <a:schemeClr val="lt1"/>
                </a:solidFill>
                <a:latin typeface="Meiryo UI" panose="020B0604030504040204" pitchFamily="50" charset="-128"/>
                <a:ea typeface="Meiryo UI" panose="020B0604030504040204" pitchFamily="50" charset="-128"/>
              </a:rPr>
              <a:t>したホームマルチメディアセンタ</a:t>
            </a:r>
            <a:r>
              <a:rPr lang="en-US" sz="2000" dirty="0" smtClean="0">
                <a:solidFill>
                  <a:schemeClr val="lt1"/>
                </a:solidFill>
                <a:latin typeface="Meiryo UI" panose="020B0604030504040204" pitchFamily="50" charset="-128"/>
                <a:ea typeface="Meiryo UI" panose="020B0604030504040204" pitchFamily="50" charset="-128"/>
              </a:rPr>
              <a:t>ー</a:t>
            </a:r>
            <a:endParaRPr sz="20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19"/>
          <p:cNvSpPr/>
          <p:nvPr/>
        </p:nvSpPr>
        <p:spPr>
          <a:xfrm rot="-5400000">
            <a:off x="5323328" y="958850"/>
            <a:ext cx="5803904"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65" name="Google Shape;165;p19"/>
          <p:cNvSpPr txBox="1">
            <a:spLocks noGrp="1"/>
          </p:cNvSpPr>
          <p:nvPr>
            <p:ph type="title"/>
          </p:nvPr>
        </p:nvSpPr>
        <p:spPr>
          <a:xfrm>
            <a:off x="408791" y="265500"/>
            <a:ext cx="8477025"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smtClean="0">
                <a:latin typeface="Meiryo UI" panose="020B0604030504040204" pitchFamily="50" charset="-128"/>
                <a:ea typeface="Meiryo UI" panose="020B0604030504040204" pitchFamily="50" charset="-128"/>
              </a:rPr>
              <a:t>QNAP NAS</a:t>
            </a:r>
            <a:r>
              <a:rPr lang="ja-JP" altLang="en-US" dirty="0">
                <a:latin typeface="Meiryo UI" panose="020B0604030504040204" pitchFamily="50" charset="-128"/>
                <a:ea typeface="Meiryo UI" panose="020B0604030504040204" pitchFamily="50" charset="-128"/>
              </a:rPr>
              <a:t>が</a:t>
            </a:r>
            <a:r>
              <a:rPr lang="en-US" dirty="0" err="1" smtClean="0">
                <a:latin typeface="Meiryo UI" panose="020B0604030504040204" pitchFamily="50" charset="-128"/>
                <a:ea typeface="Meiryo UI" panose="020B0604030504040204" pitchFamily="50" charset="-128"/>
              </a:rPr>
              <a:t>問題を解決します</a:t>
            </a:r>
            <a:endParaRPr dirty="0">
              <a:latin typeface="Meiryo UI" panose="020B0604030504040204" pitchFamily="50" charset="-128"/>
              <a:ea typeface="Meiryo UI" panose="020B0604030504040204" pitchFamily="50" charset="-128"/>
              <a:cs typeface="Arial"/>
              <a:sym typeface="Arial"/>
            </a:endParaRPr>
          </a:p>
        </p:txBody>
      </p:sp>
      <p:pic>
        <p:nvPicPr>
          <p:cNvPr id="166" name="Google Shape;166;p19"/>
          <p:cNvPicPr preferRelativeResize="0"/>
          <p:nvPr/>
        </p:nvPicPr>
        <p:blipFill rotWithShape="1">
          <a:blip r:embed="rId3">
            <a:alphaModFix/>
          </a:blip>
          <a:srcRect/>
          <a:stretch/>
        </p:blipFill>
        <p:spPr>
          <a:xfrm>
            <a:off x="288717" y="2945093"/>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67" name="Google Shape;167;p19"/>
          <p:cNvPicPr preferRelativeResize="0"/>
          <p:nvPr/>
        </p:nvPicPr>
        <p:blipFill rotWithShape="1">
          <a:blip r:embed="rId4">
            <a:alphaModFix/>
          </a:blip>
          <a:srcRect/>
          <a:stretch/>
        </p:blipFill>
        <p:spPr>
          <a:xfrm>
            <a:off x="4561101" y="1172554"/>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68" name="Google Shape;168;p19"/>
          <p:cNvPicPr preferRelativeResize="0"/>
          <p:nvPr/>
        </p:nvPicPr>
        <p:blipFill rotWithShape="1">
          <a:blip r:embed="rId5">
            <a:alphaModFix/>
          </a:blip>
          <a:srcRect/>
          <a:stretch/>
        </p:blipFill>
        <p:spPr>
          <a:xfrm>
            <a:off x="5011093" y="1866821"/>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69" name="Google Shape;169;p19"/>
          <p:cNvPicPr preferRelativeResize="0"/>
          <p:nvPr/>
        </p:nvPicPr>
        <p:blipFill rotWithShape="1">
          <a:blip r:embed="rId6">
            <a:alphaModFix/>
          </a:blip>
          <a:srcRect/>
          <a:stretch/>
        </p:blipFill>
        <p:spPr>
          <a:xfrm>
            <a:off x="766425" y="3635587"/>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70" name="Google Shape;170;p19"/>
          <p:cNvPicPr preferRelativeResize="0"/>
          <p:nvPr/>
        </p:nvPicPr>
        <p:blipFill rotWithShape="1">
          <a:blip r:embed="rId7">
            <a:alphaModFix/>
          </a:blip>
          <a:srcRect/>
          <a:stretch/>
        </p:blipFill>
        <p:spPr>
          <a:xfrm>
            <a:off x="5011093" y="3101160"/>
            <a:ext cx="899985" cy="89998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71" name="Google Shape;171;p19" descr="一張含有 文字, 標誌, 電子用品 的圖片&#10;&#10;自動產生的描述"/>
          <p:cNvPicPr preferRelativeResize="0"/>
          <p:nvPr/>
        </p:nvPicPr>
        <p:blipFill rotWithShape="1">
          <a:blip r:embed="rId8">
            <a:alphaModFix/>
          </a:blip>
          <a:srcRect/>
          <a:stretch/>
        </p:blipFill>
        <p:spPr>
          <a:xfrm>
            <a:off x="674114" y="1265280"/>
            <a:ext cx="978960" cy="1363133"/>
          </a:xfrm>
          <a:prstGeom prst="roundRect">
            <a:avLst>
              <a:gd name="adj" fmla="val 0"/>
            </a:avLst>
          </a:prstGeom>
          <a:noFill/>
          <a:ln>
            <a:noFill/>
          </a:ln>
          <a:effectLst>
            <a:outerShdw blurRad="254000" dist="190500" dir="8100000" algn="tr" rotWithShape="0">
              <a:srgbClr val="09000C">
                <a:alpha val="74901"/>
              </a:srgbClr>
            </a:outerShdw>
          </a:effectLst>
        </p:spPr>
      </p:pic>
      <p:sp>
        <p:nvSpPr>
          <p:cNvPr id="172" name="Google Shape;172;p19"/>
          <p:cNvSpPr txBox="1"/>
          <p:nvPr/>
        </p:nvSpPr>
        <p:spPr>
          <a:xfrm>
            <a:off x="1796908" y="1329690"/>
            <a:ext cx="2966005" cy="1113768"/>
          </a:xfrm>
          <a:prstGeom prst="rect">
            <a:avLst/>
          </a:prstGeom>
          <a:noFill/>
          <a:ln>
            <a:noFill/>
          </a:ln>
        </p:spPr>
        <p:txBody>
          <a:bodyPr spcFirstLastPara="1" wrap="square" lIns="68575" tIns="34275" rIns="68575" bIns="34275" anchor="t" anchorCtr="0">
            <a:noAutofit/>
          </a:bodyPr>
          <a:lstStyle/>
          <a:p>
            <a:pPr marL="0" marR="0" lvl="1" indent="0" algn="l" rtl="0">
              <a:lnSpc>
                <a:spcPct val="110000"/>
              </a:lnSpc>
              <a:spcBef>
                <a:spcPts val="600"/>
              </a:spcBef>
              <a:spcAft>
                <a:spcPts val="0"/>
              </a:spcAft>
              <a:buNone/>
            </a:pPr>
            <a:r>
              <a:rPr lang="en-US" sz="1800" b="1" dirty="0" err="1" smtClean="0">
                <a:solidFill>
                  <a:srgbClr val="97FFFE"/>
                </a:solidFill>
                <a:latin typeface="Meiryo UI" panose="020B0604030504040204" pitchFamily="50" charset="-128"/>
                <a:ea typeface="Meiryo UI" panose="020B0604030504040204" pitchFamily="50" charset="-128"/>
              </a:rPr>
              <a:t>大容量ストレージデータを</a:t>
            </a:r>
            <a:r>
              <a:rPr lang="en-US" sz="1800" b="1" dirty="0" smtClean="0">
                <a:solidFill>
                  <a:srgbClr val="97FFFE"/>
                </a:solidFill>
                <a:latin typeface="Meiryo UI" panose="020B0604030504040204" pitchFamily="50" charset="-128"/>
                <a:ea typeface="Meiryo UI" panose="020B0604030504040204" pitchFamily="50" charset="-128"/>
              </a:rPr>
              <a:t/>
            </a:r>
            <a:br>
              <a:rPr lang="en-US" sz="1800" b="1" dirty="0" smtClean="0">
                <a:solidFill>
                  <a:srgbClr val="97FFFE"/>
                </a:solidFill>
                <a:latin typeface="Meiryo UI" panose="020B0604030504040204" pitchFamily="50" charset="-128"/>
                <a:ea typeface="Meiryo UI" panose="020B0604030504040204" pitchFamily="50" charset="-128"/>
              </a:rPr>
            </a:br>
            <a:r>
              <a:rPr lang="en-US" sz="1800" b="1" dirty="0" err="1" smtClean="0">
                <a:solidFill>
                  <a:srgbClr val="97FFFE"/>
                </a:solidFill>
                <a:latin typeface="Meiryo UI" panose="020B0604030504040204" pitchFamily="50" charset="-128"/>
                <a:ea typeface="Meiryo UI" panose="020B0604030504040204" pitchFamily="50" charset="-128"/>
              </a:rPr>
              <a:t>一元管理</a:t>
            </a:r>
            <a:endParaRPr sz="1800" b="1" dirty="0">
              <a:solidFill>
                <a:srgbClr val="97FFFE"/>
              </a:solidFill>
              <a:latin typeface="Meiryo UI" panose="020B0604030504040204" pitchFamily="50" charset="-128"/>
              <a:ea typeface="Meiryo UI" panose="020B0604030504040204" pitchFamily="50" charset="-128"/>
            </a:endParaRPr>
          </a:p>
          <a:p>
            <a:pPr marL="0" marR="0" lvl="1" indent="0" algn="l" rtl="0">
              <a:lnSpc>
                <a:spcPct val="110000"/>
              </a:lnSpc>
              <a:spcBef>
                <a:spcPts val="600"/>
              </a:spcBef>
              <a:spcAft>
                <a:spcPts val="0"/>
              </a:spcAft>
              <a:buNone/>
            </a:pPr>
            <a:r>
              <a:rPr lang="en-US" dirty="0" smtClean="0">
                <a:solidFill>
                  <a:schemeClr val="accent6"/>
                </a:solidFill>
                <a:latin typeface="Meiryo UI" panose="020B0604030504040204" pitchFamily="50" charset="-128"/>
                <a:ea typeface="Meiryo UI" panose="020B0604030504040204" pitchFamily="50" charset="-128"/>
              </a:rPr>
              <a:t>SATAスロット1</a:t>
            </a:r>
            <a:r>
              <a:rPr lang="ja-JP" altLang="en-US" dirty="0" smtClean="0">
                <a:solidFill>
                  <a:schemeClr val="accent6"/>
                </a:solidFill>
                <a:latin typeface="Meiryo UI" panose="020B0604030504040204" pitchFamily="50" charset="-128"/>
                <a:ea typeface="Meiryo UI" panose="020B0604030504040204" pitchFamily="50" charset="-128"/>
              </a:rPr>
              <a:t>つあたり</a:t>
            </a:r>
            <a:r>
              <a:rPr lang="en-US" altLang="ja-JP" dirty="0" smtClean="0">
                <a:solidFill>
                  <a:schemeClr val="accent6"/>
                </a:solidFill>
                <a:latin typeface="Meiryo UI" panose="020B0604030504040204" pitchFamily="50" charset="-128"/>
                <a:ea typeface="Meiryo UI" panose="020B0604030504040204" pitchFamily="50" charset="-128"/>
              </a:rPr>
              <a:t>18TB</a:t>
            </a:r>
            <a:r>
              <a:rPr lang="en-US" dirty="0" smtClean="0">
                <a:solidFill>
                  <a:schemeClr val="accent6"/>
                </a:solidFill>
                <a:latin typeface="Meiryo UI" panose="020B0604030504040204" pitchFamily="50" charset="-128"/>
                <a:ea typeface="Meiryo UI" panose="020B0604030504040204" pitchFamily="50" charset="-128"/>
              </a:rPr>
              <a:t>をサポート</a:t>
            </a:r>
            <a:endParaRPr dirty="0">
              <a:solidFill>
                <a:schemeClr val="accent6"/>
              </a:solidFill>
              <a:latin typeface="Meiryo UI" panose="020B0604030504040204" pitchFamily="50" charset="-128"/>
              <a:ea typeface="Meiryo UI" panose="020B0604030504040204" pitchFamily="50" charset="-128"/>
            </a:endParaRPr>
          </a:p>
        </p:txBody>
      </p:sp>
      <p:sp>
        <p:nvSpPr>
          <p:cNvPr id="173" name="Google Shape;173;p19"/>
          <p:cNvSpPr txBox="1"/>
          <p:nvPr/>
        </p:nvSpPr>
        <p:spPr>
          <a:xfrm>
            <a:off x="5932400" y="1280672"/>
            <a:ext cx="2627655" cy="1005334"/>
          </a:xfrm>
          <a:prstGeom prst="rect">
            <a:avLst/>
          </a:prstGeom>
          <a:noFill/>
          <a:ln>
            <a:noFill/>
          </a:ln>
        </p:spPr>
        <p:txBody>
          <a:bodyPr spcFirstLastPara="1" wrap="square" lIns="68575" tIns="34275" rIns="68575" bIns="34275" anchor="t" anchorCtr="0">
            <a:noAutofit/>
          </a:bodyPr>
          <a:lstStyle/>
          <a:p>
            <a:pPr marL="0" marR="0" lvl="1" indent="0" algn="l" rtl="0">
              <a:lnSpc>
                <a:spcPct val="110000"/>
              </a:lnSpc>
              <a:spcBef>
                <a:spcPts val="600"/>
              </a:spcBef>
              <a:spcAft>
                <a:spcPts val="0"/>
              </a:spcAft>
              <a:buNone/>
            </a:pPr>
            <a:r>
              <a:rPr lang="en-US" sz="1800" b="1" dirty="0" err="1">
                <a:solidFill>
                  <a:srgbClr val="97FFFE"/>
                </a:solidFill>
                <a:latin typeface="Meiryo UI" panose="020B0604030504040204" pitchFamily="50" charset="-128"/>
                <a:ea typeface="Meiryo UI" panose="020B0604030504040204" pitchFamily="50" charset="-128"/>
              </a:rPr>
              <a:t>独自のAIアプリケーションQuMagieとQsirch</a:t>
            </a:r>
            <a:endParaRPr sz="1800" b="1" dirty="0">
              <a:solidFill>
                <a:srgbClr val="97FFFE"/>
              </a:solidFill>
              <a:latin typeface="Meiryo UI" panose="020B0604030504040204" pitchFamily="50" charset="-128"/>
              <a:ea typeface="Meiryo UI" panose="020B0604030504040204" pitchFamily="50" charset="-128"/>
            </a:endParaRPr>
          </a:p>
          <a:p>
            <a:pPr marL="0" marR="0" lvl="1" indent="0" algn="l" rtl="0">
              <a:lnSpc>
                <a:spcPct val="110000"/>
              </a:lnSpc>
              <a:spcBef>
                <a:spcPts val="600"/>
              </a:spcBef>
              <a:spcAft>
                <a:spcPts val="0"/>
              </a:spcAft>
              <a:buNone/>
            </a:pPr>
            <a:r>
              <a:rPr lang="en-US" dirty="0" err="1">
                <a:solidFill>
                  <a:schemeClr val="accent6"/>
                </a:solidFill>
                <a:latin typeface="Meiryo UI" panose="020B0604030504040204" pitchFamily="50" charset="-128"/>
                <a:ea typeface="Meiryo UI" panose="020B0604030504040204" pitchFamily="50" charset="-128"/>
              </a:rPr>
              <a:t>QuMagie、Qsirch</a:t>
            </a:r>
            <a:endParaRPr dirty="0">
              <a:solidFill>
                <a:schemeClr val="accent6"/>
              </a:solidFill>
              <a:latin typeface="Meiryo UI" panose="020B0604030504040204" pitchFamily="50" charset="-128"/>
              <a:ea typeface="Meiryo UI" panose="020B0604030504040204" pitchFamily="50" charset="-128"/>
            </a:endParaRPr>
          </a:p>
        </p:txBody>
      </p:sp>
      <p:sp>
        <p:nvSpPr>
          <p:cNvPr id="174" name="Google Shape;174;p19"/>
          <p:cNvSpPr txBox="1"/>
          <p:nvPr/>
        </p:nvSpPr>
        <p:spPr>
          <a:xfrm>
            <a:off x="1780432" y="3016076"/>
            <a:ext cx="3294076" cy="1462371"/>
          </a:xfrm>
          <a:prstGeom prst="rect">
            <a:avLst/>
          </a:prstGeom>
          <a:noFill/>
          <a:ln>
            <a:noFill/>
          </a:ln>
        </p:spPr>
        <p:txBody>
          <a:bodyPr spcFirstLastPara="1" wrap="square" lIns="68575" tIns="34275" rIns="68575" bIns="34275" anchor="t" anchorCtr="0">
            <a:noAutofit/>
          </a:bodyPr>
          <a:lstStyle/>
          <a:p>
            <a:pPr marL="0" marR="0" lvl="1" indent="0" algn="l" rtl="0">
              <a:lnSpc>
                <a:spcPct val="110000"/>
              </a:lnSpc>
              <a:spcBef>
                <a:spcPts val="600"/>
              </a:spcBef>
              <a:spcAft>
                <a:spcPts val="0"/>
              </a:spcAft>
              <a:buNone/>
            </a:pPr>
            <a:r>
              <a:rPr lang="en-US" sz="1800" b="1" dirty="0" err="1">
                <a:solidFill>
                  <a:srgbClr val="97FFFE"/>
                </a:solidFill>
                <a:latin typeface="Meiryo UI" panose="020B0604030504040204" pitchFamily="50" charset="-128"/>
                <a:ea typeface="Meiryo UI" panose="020B0604030504040204" pitchFamily="50" charset="-128"/>
              </a:rPr>
              <a:t>インテリジェントな自動ソフトウェア</a:t>
            </a:r>
            <a:endParaRPr sz="1800" b="1" dirty="0">
              <a:solidFill>
                <a:srgbClr val="97FFFE"/>
              </a:solidFill>
              <a:latin typeface="Meiryo UI" panose="020B0604030504040204" pitchFamily="50" charset="-128"/>
              <a:ea typeface="Meiryo UI" panose="020B0604030504040204" pitchFamily="50" charset="-128"/>
            </a:endParaRPr>
          </a:p>
          <a:p>
            <a:pPr marL="0" marR="0" lvl="1" indent="0" algn="l" rtl="0">
              <a:lnSpc>
                <a:spcPct val="110000"/>
              </a:lnSpc>
              <a:spcBef>
                <a:spcPts val="600"/>
              </a:spcBef>
              <a:spcAft>
                <a:spcPts val="0"/>
              </a:spcAft>
              <a:buNone/>
            </a:pPr>
            <a:r>
              <a:rPr lang="en-US" dirty="0" err="1" smtClean="0">
                <a:solidFill>
                  <a:schemeClr val="accent6"/>
                </a:solidFill>
                <a:latin typeface="Meiryo UI" panose="020B0604030504040204" pitchFamily="50" charset="-128"/>
                <a:ea typeface="Meiryo UI" panose="020B0604030504040204" pitchFamily="50" charset="-128"/>
              </a:rPr>
              <a:t>Qsync、Qmiix</a:t>
            </a:r>
            <a:r>
              <a:rPr lang="en-US" dirty="0" smtClean="0">
                <a:solidFill>
                  <a:schemeClr val="accent6"/>
                </a:solidFill>
                <a:latin typeface="Meiryo UI" panose="020B0604030504040204" pitchFamily="50" charset="-128"/>
                <a:ea typeface="Meiryo UI" panose="020B0604030504040204" pitchFamily="50" charset="-128"/>
              </a:rPr>
              <a:t>(</a:t>
            </a:r>
            <a:r>
              <a:rPr lang="en-US" dirty="0" err="1" smtClean="0">
                <a:solidFill>
                  <a:schemeClr val="accent6"/>
                </a:solidFill>
                <a:latin typeface="Meiryo UI" panose="020B0604030504040204" pitchFamily="50" charset="-128"/>
                <a:ea typeface="Meiryo UI" panose="020B0604030504040204" pitchFamily="50" charset="-128"/>
              </a:rPr>
              <a:t>データのバックアップと同期</a:t>
            </a:r>
            <a:r>
              <a:rPr lang="en-US" dirty="0" err="1">
                <a:solidFill>
                  <a:schemeClr val="accent6"/>
                </a:solidFill>
                <a:latin typeface="Meiryo UI" panose="020B0604030504040204" pitchFamily="50" charset="-128"/>
                <a:ea typeface="Meiryo UI" panose="020B0604030504040204" pitchFamily="50" charset="-128"/>
              </a:rPr>
              <a:t>、</a:t>
            </a:r>
            <a:r>
              <a:rPr lang="en-US" dirty="0" err="1" smtClean="0">
                <a:solidFill>
                  <a:schemeClr val="accent6"/>
                </a:solidFill>
                <a:latin typeface="Meiryo UI" panose="020B0604030504040204" pitchFamily="50" charset="-128"/>
                <a:ea typeface="Meiryo UI" panose="020B0604030504040204" pitchFamily="50" charset="-128"/>
              </a:rPr>
              <a:t>ホームオートメーション</a:t>
            </a:r>
            <a:r>
              <a:rPr lang="en-US" dirty="0">
                <a:solidFill>
                  <a:schemeClr val="accent6"/>
                </a:solidFill>
                <a:latin typeface="Meiryo UI" panose="020B0604030504040204" pitchFamily="50" charset="-128"/>
                <a:ea typeface="Meiryo UI" panose="020B0604030504040204" pitchFamily="50" charset="-128"/>
              </a:rPr>
              <a:t>)</a:t>
            </a:r>
            <a:endParaRPr dirty="0">
              <a:solidFill>
                <a:schemeClr val="accent6"/>
              </a:solidFill>
              <a:latin typeface="Meiryo UI" panose="020B0604030504040204" pitchFamily="50" charset="-128"/>
              <a:ea typeface="Meiryo UI" panose="020B0604030504040204" pitchFamily="50" charset="-128"/>
            </a:endParaRPr>
          </a:p>
        </p:txBody>
      </p:sp>
      <p:sp>
        <p:nvSpPr>
          <p:cNvPr id="175" name="Google Shape;175;p19"/>
          <p:cNvSpPr txBox="1"/>
          <p:nvPr/>
        </p:nvSpPr>
        <p:spPr>
          <a:xfrm>
            <a:off x="5932400" y="2996375"/>
            <a:ext cx="3351300" cy="1654979"/>
          </a:xfrm>
          <a:prstGeom prst="rect">
            <a:avLst/>
          </a:prstGeom>
          <a:noFill/>
          <a:ln>
            <a:noFill/>
          </a:ln>
        </p:spPr>
        <p:txBody>
          <a:bodyPr spcFirstLastPara="1" wrap="square" lIns="68575" tIns="34275" rIns="68575" bIns="34275" anchor="t" anchorCtr="0">
            <a:noAutofit/>
          </a:bodyPr>
          <a:lstStyle/>
          <a:p>
            <a:pPr marL="0" marR="0" lvl="1" indent="0" algn="l" rtl="0">
              <a:lnSpc>
                <a:spcPct val="110000"/>
              </a:lnSpc>
              <a:spcBef>
                <a:spcPts val="600"/>
              </a:spcBef>
              <a:spcAft>
                <a:spcPts val="0"/>
              </a:spcAft>
              <a:buNone/>
            </a:pPr>
            <a:r>
              <a:rPr lang="en-US" sz="1800" b="1" dirty="0" smtClean="0">
                <a:solidFill>
                  <a:srgbClr val="97FFFE"/>
                </a:solidFill>
                <a:latin typeface="Meiryo UI" panose="020B0604030504040204" pitchFamily="50" charset="-128"/>
                <a:ea typeface="Meiryo UI" panose="020B0604030504040204" pitchFamily="50" charset="-128"/>
              </a:rPr>
              <a:t>包括的なバックアップソリューションHBS3</a:t>
            </a:r>
            <a:r>
              <a:rPr lang="en-US" sz="1800" b="1" dirty="0">
                <a:solidFill>
                  <a:srgbClr val="97FFFE"/>
                </a:solidFill>
                <a:latin typeface="Meiryo UI" panose="020B0604030504040204" pitchFamily="50" charset="-128"/>
                <a:ea typeface="Meiryo UI" panose="020B0604030504040204" pitchFamily="50" charset="-128"/>
              </a:rPr>
              <a:t>をサポート</a:t>
            </a:r>
            <a:endParaRPr sz="1800" b="1" dirty="0">
              <a:solidFill>
                <a:srgbClr val="97FFFE"/>
              </a:solidFill>
              <a:latin typeface="Meiryo UI" panose="020B0604030504040204" pitchFamily="50" charset="-128"/>
              <a:ea typeface="Meiryo UI" panose="020B0604030504040204" pitchFamily="50" charset="-128"/>
            </a:endParaRPr>
          </a:p>
          <a:p>
            <a:pPr marL="0" marR="0" lvl="1" indent="0" algn="l" rtl="0">
              <a:lnSpc>
                <a:spcPct val="110000"/>
              </a:lnSpc>
              <a:spcBef>
                <a:spcPts val="600"/>
              </a:spcBef>
              <a:spcAft>
                <a:spcPts val="0"/>
              </a:spcAft>
              <a:buNone/>
            </a:pPr>
            <a:r>
              <a:rPr lang="en-US" dirty="0" err="1">
                <a:solidFill>
                  <a:schemeClr val="accent6"/>
                </a:solidFill>
                <a:latin typeface="Meiryo UI" panose="020B0604030504040204" pitchFamily="50" charset="-128"/>
                <a:ea typeface="Meiryo UI" panose="020B0604030504040204" pitchFamily="50" charset="-128"/>
              </a:rPr>
              <a:t>データセキュリティ保護</a:t>
            </a:r>
            <a:endParaRPr dirty="0">
              <a:solidFill>
                <a:schemeClr val="accent6"/>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0"/>
          <p:cNvSpPr/>
          <p:nvPr/>
        </p:nvSpPr>
        <p:spPr>
          <a:xfrm>
            <a:off x="4569208" y="2097024"/>
            <a:ext cx="1968276" cy="1934420"/>
          </a:xfrm>
          <a:prstGeom prst="roundRect">
            <a:avLst>
              <a:gd name="adj" fmla="val 50000"/>
            </a:avLst>
          </a:prstGeom>
          <a:solidFill>
            <a:schemeClr val="dk1">
              <a:alpha val="27843"/>
            </a:schemeClr>
          </a:solidFill>
          <a:ln w="25400" cap="flat" cmpd="sng">
            <a:solidFill>
              <a:srgbClr val="121212"/>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1" name="Google Shape;181;p20"/>
          <p:cNvSpPr/>
          <p:nvPr/>
        </p:nvSpPr>
        <p:spPr>
          <a:xfrm>
            <a:off x="519629" y="3278632"/>
            <a:ext cx="1968276" cy="1934420"/>
          </a:xfrm>
          <a:prstGeom prst="roundRect">
            <a:avLst>
              <a:gd name="adj" fmla="val 50000"/>
            </a:avLst>
          </a:prstGeom>
          <a:solidFill>
            <a:schemeClr val="dk1">
              <a:alpha val="27843"/>
            </a:schemeClr>
          </a:solidFill>
          <a:ln w="25400" cap="flat" cmpd="sng">
            <a:solidFill>
              <a:srgbClr val="121212"/>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2" name="Google Shape;182;p20"/>
          <p:cNvSpPr/>
          <p:nvPr/>
        </p:nvSpPr>
        <p:spPr>
          <a:xfrm>
            <a:off x="587623" y="2371218"/>
            <a:ext cx="1968276" cy="1934420"/>
          </a:xfrm>
          <a:prstGeom prst="roundRect">
            <a:avLst>
              <a:gd name="adj" fmla="val 50000"/>
            </a:avLst>
          </a:prstGeom>
          <a:solidFill>
            <a:schemeClr val="dk1">
              <a:alpha val="27843"/>
            </a:schemeClr>
          </a:solidFill>
          <a:ln w="25400" cap="flat" cmpd="sng">
            <a:solidFill>
              <a:srgbClr val="121212"/>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3" name="Google Shape;183;p20"/>
          <p:cNvSpPr/>
          <p:nvPr/>
        </p:nvSpPr>
        <p:spPr>
          <a:xfrm>
            <a:off x="4493090" y="557562"/>
            <a:ext cx="1968276" cy="1934420"/>
          </a:xfrm>
          <a:prstGeom prst="roundRect">
            <a:avLst>
              <a:gd name="adj" fmla="val 50000"/>
            </a:avLst>
          </a:prstGeom>
          <a:solidFill>
            <a:schemeClr val="dk1">
              <a:alpha val="27843"/>
            </a:schemeClr>
          </a:solidFill>
          <a:ln w="25400" cap="flat" cmpd="sng">
            <a:solidFill>
              <a:srgbClr val="121212"/>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84" name="Google Shape;184;p20"/>
          <p:cNvSpPr txBox="1">
            <a:spLocks noGrp="1"/>
          </p:cNvSpPr>
          <p:nvPr>
            <p:ph type="title"/>
          </p:nvPr>
        </p:nvSpPr>
        <p:spPr>
          <a:xfrm>
            <a:off x="-185672" y="360820"/>
            <a:ext cx="950976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2000" dirty="0" err="1">
                <a:latin typeface="Meiryo UI" panose="020B0604030504040204" pitchFamily="50" charset="-128"/>
                <a:ea typeface="Meiryo UI" panose="020B0604030504040204" pitchFamily="50" charset="-128"/>
                <a:cs typeface="Arial"/>
                <a:sym typeface="Arial"/>
              </a:rPr>
              <a:t>情報セキュリティを強化し</a:t>
            </a:r>
            <a:r>
              <a:rPr lang="en-US" sz="2000" dirty="0" smtClean="0">
                <a:latin typeface="Meiryo UI" panose="020B0604030504040204" pitchFamily="50" charset="-128"/>
                <a:ea typeface="Meiryo UI" panose="020B0604030504040204" pitchFamily="50" charset="-128"/>
                <a:cs typeface="Arial"/>
                <a:sym typeface="Arial"/>
              </a:rPr>
              <a:t>、</a:t>
            </a:r>
            <a:r>
              <a:rPr lang="ja-JP" altLang="en-US" sz="2000" dirty="0" smtClean="0">
                <a:latin typeface="Meiryo UI" panose="020B0604030504040204" pitchFamily="50" charset="-128"/>
                <a:ea typeface="Meiryo UI" panose="020B0604030504040204" pitchFamily="50" charset="-128"/>
                <a:cs typeface="Arial"/>
                <a:sym typeface="Arial"/>
              </a:rPr>
              <a:t>データ資産を保護</a:t>
            </a:r>
            <a:r>
              <a:rPr lang="en-US" altLang="ja-JP" sz="2000" dirty="0" smtClean="0">
                <a:latin typeface="Meiryo UI" panose="020B0604030504040204" pitchFamily="50" charset="-128"/>
                <a:ea typeface="Meiryo UI" panose="020B0604030504040204" pitchFamily="50" charset="-128"/>
                <a:cs typeface="Arial"/>
                <a:sym typeface="Arial"/>
              </a:rPr>
              <a:t/>
            </a:r>
            <a:br>
              <a:rPr lang="en-US" altLang="ja-JP" sz="2000" dirty="0" smtClean="0">
                <a:latin typeface="Meiryo UI" panose="020B0604030504040204" pitchFamily="50" charset="-128"/>
                <a:ea typeface="Meiryo UI" panose="020B0604030504040204" pitchFamily="50" charset="-128"/>
                <a:cs typeface="Arial"/>
                <a:sym typeface="Arial"/>
              </a:rPr>
            </a:br>
            <a:r>
              <a:rPr lang="ja-JP" altLang="en-US" sz="2000" dirty="0" smtClean="0">
                <a:latin typeface="Meiryo UI" panose="020B0604030504040204" pitchFamily="50" charset="-128"/>
                <a:ea typeface="Meiryo UI" panose="020B0604030504040204" pitchFamily="50" charset="-128"/>
                <a:cs typeface="Arial"/>
                <a:sym typeface="Arial"/>
              </a:rPr>
              <a:t>プリインストールされた</a:t>
            </a:r>
            <a:r>
              <a:rPr lang="en-US" sz="2000" dirty="0" err="1" smtClean="0">
                <a:latin typeface="Meiryo UI" panose="020B0604030504040204" pitchFamily="50" charset="-128"/>
                <a:ea typeface="Meiryo UI" panose="020B0604030504040204" pitchFamily="50" charset="-128"/>
                <a:cs typeface="Arial"/>
                <a:sym typeface="Arial"/>
              </a:rPr>
              <a:t>新しいQTS</a:t>
            </a:r>
            <a:r>
              <a:rPr lang="en-US" sz="2000" dirty="0" smtClean="0">
                <a:latin typeface="Meiryo UI" panose="020B0604030504040204" pitchFamily="50" charset="-128"/>
                <a:ea typeface="Meiryo UI" panose="020B0604030504040204" pitchFamily="50" charset="-128"/>
                <a:cs typeface="Arial"/>
                <a:sym typeface="Arial"/>
              </a:rPr>
              <a:t> 5.0 NAS</a:t>
            </a:r>
            <a:r>
              <a:rPr lang="ja-JP" altLang="en-US" sz="2000" dirty="0" smtClean="0">
                <a:latin typeface="Meiryo UI" panose="020B0604030504040204" pitchFamily="50" charset="-128"/>
                <a:ea typeface="Meiryo UI" panose="020B0604030504040204" pitchFamily="50" charset="-128"/>
                <a:cs typeface="Arial"/>
                <a:sym typeface="Arial"/>
              </a:rPr>
              <a:t>の</a:t>
            </a:r>
            <a:r>
              <a:rPr lang="ja-JP" altLang="en-US" sz="2000" dirty="0">
                <a:latin typeface="Meiryo UI" panose="020B0604030504040204" pitchFamily="50" charset="-128"/>
                <a:ea typeface="Meiryo UI" panose="020B0604030504040204" pitchFamily="50" charset="-128"/>
                <a:cs typeface="Arial"/>
                <a:sym typeface="Arial"/>
              </a:rPr>
              <a:t>スマート</a:t>
            </a:r>
            <a:r>
              <a:rPr lang="en-US" sz="2000" dirty="0" err="1" smtClean="0">
                <a:latin typeface="Meiryo UI" panose="020B0604030504040204" pitchFamily="50" charset="-128"/>
                <a:ea typeface="Meiryo UI" panose="020B0604030504040204" pitchFamily="50" charset="-128"/>
                <a:cs typeface="Arial"/>
                <a:sym typeface="Arial"/>
              </a:rPr>
              <a:t>で安全なオペレーティングシステム</a:t>
            </a:r>
            <a:endParaRPr sz="20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185" name="Google Shape;185;p20"/>
          <p:cNvSpPr txBox="1"/>
          <p:nvPr/>
        </p:nvSpPr>
        <p:spPr>
          <a:xfrm>
            <a:off x="5996269" y="1510349"/>
            <a:ext cx="2318572" cy="100796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1600" b="1" dirty="0" smtClean="0">
                <a:solidFill>
                  <a:srgbClr val="3A3A3A"/>
                </a:solidFill>
                <a:latin typeface="Meiryo UI" panose="020B0604030504040204" pitchFamily="50" charset="-128"/>
                <a:ea typeface="Meiryo UI" panose="020B0604030504040204" pitchFamily="50" charset="-128"/>
              </a:rPr>
              <a:t>Linux</a:t>
            </a:r>
            <a:r>
              <a:rPr lang="en-US" sz="1600" b="1" dirty="0">
                <a:solidFill>
                  <a:srgbClr val="3A3A3A"/>
                </a:solidFill>
                <a:latin typeface="Meiryo UI" panose="020B0604030504040204" pitchFamily="50" charset="-128"/>
                <a:ea typeface="Meiryo UI" panose="020B0604030504040204" pitchFamily="50" charset="-128"/>
              </a:rPr>
              <a:t> </a:t>
            </a:r>
            <a:r>
              <a:rPr lang="en-US" sz="1600" b="1" dirty="0" smtClean="0">
                <a:solidFill>
                  <a:srgbClr val="3A3A3A"/>
                </a:solidFill>
                <a:latin typeface="Meiryo UI" panose="020B0604030504040204" pitchFamily="50" charset="-128"/>
                <a:ea typeface="Meiryo UI" panose="020B0604030504040204" pitchFamily="50" charset="-128"/>
              </a:rPr>
              <a:t>Kernel 5.10</a:t>
            </a:r>
            <a:r>
              <a:rPr lang="en-US" sz="1600" b="1" dirty="0">
                <a:solidFill>
                  <a:srgbClr val="3A3A3A"/>
                </a:solidFill>
                <a:latin typeface="Meiryo UI" panose="020B0604030504040204" pitchFamily="50" charset="-128"/>
                <a:ea typeface="Meiryo UI" panose="020B0604030504040204" pitchFamily="50" charset="-128"/>
              </a:rPr>
              <a:t>のアップグレード</a:t>
            </a:r>
            <a:endParaRPr sz="1600" b="1" dirty="0">
              <a:solidFill>
                <a:srgbClr val="3A3A3A"/>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rgbClr val="3A3A3A"/>
                </a:solidFill>
                <a:latin typeface="Meiryo UI" panose="020B0604030504040204" pitchFamily="50" charset="-128"/>
                <a:ea typeface="Meiryo UI" panose="020B0604030504040204" pitchFamily="50" charset="-128"/>
              </a:rPr>
              <a:t>データ資産を保護するための情報セキュリティの強化</a:t>
            </a:r>
            <a:endParaRPr sz="1200" dirty="0">
              <a:solidFill>
                <a:srgbClr val="3A3A3A"/>
              </a:solidFill>
              <a:latin typeface="Meiryo UI" panose="020B0604030504040204" pitchFamily="50" charset="-128"/>
              <a:ea typeface="Meiryo UI" panose="020B0604030504040204" pitchFamily="50" charset="-128"/>
            </a:endParaRPr>
          </a:p>
        </p:txBody>
      </p:sp>
      <p:pic>
        <p:nvPicPr>
          <p:cNvPr id="186" name="Google Shape;186;p20"/>
          <p:cNvPicPr preferRelativeResize="0"/>
          <p:nvPr/>
        </p:nvPicPr>
        <p:blipFill rotWithShape="1">
          <a:blip r:embed="rId3">
            <a:alphaModFix/>
          </a:blip>
          <a:srcRect/>
          <a:stretch/>
        </p:blipFill>
        <p:spPr>
          <a:xfrm>
            <a:off x="5076798" y="1565431"/>
            <a:ext cx="782120" cy="787234"/>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187" name="Google Shape;187;p20"/>
          <p:cNvSpPr txBox="1"/>
          <p:nvPr/>
        </p:nvSpPr>
        <p:spPr>
          <a:xfrm>
            <a:off x="2018434" y="2061566"/>
            <a:ext cx="2920036" cy="577081"/>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1600" b="1" dirty="0" err="1" smtClean="0">
                <a:solidFill>
                  <a:srgbClr val="3A3A3A"/>
                </a:solidFill>
                <a:latin typeface="Meiryo UI" panose="020B0604030504040204" pitchFamily="50" charset="-128"/>
                <a:ea typeface="Meiryo UI" panose="020B0604030504040204" pitchFamily="50" charset="-128"/>
              </a:rPr>
              <a:t>WireGuard</a:t>
            </a:r>
            <a:r>
              <a:rPr lang="en-US" sz="1600" b="1" dirty="0" smtClean="0">
                <a:solidFill>
                  <a:srgbClr val="3A3A3A"/>
                </a:solidFill>
                <a:latin typeface="Meiryo UI" panose="020B0604030504040204" pitchFamily="50" charset="-128"/>
                <a:ea typeface="Meiryo UI" panose="020B0604030504040204" pitchFamily="50" charset="-128"/>
              </a:rPr>
              <a:t> </a:t>
            </a:r>
            <a:r>
              <a:rPr lang="en-US" sz="1600" b="1" dirty="0" err="1" smtClean="0">
                <a:solidFill>
                  <a:srgbClr val="3A3A3A"/>
                </a:solidFill>
                <a:latin typeface="Meiryo UI" panose="020B0604030504040204" pitchFamily="50" charset="-128"/>
                <a:ea typeface="Meiryo UI" panose="020B0604030504040204" pitchFamily="50" charset="-128"/>
              </a:rPr>
              <a:t>VPNをサポート</a:t>
            </a:r>
            <a:endParaRPr sz="1600" b="1" dirty="0">
              <a:solidFill>
                <a:srgbClr val="3A3A3A"/>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rgbClr val="3A3A3A"/>
                </a:solidFill>
                <a:latin typeface="Meiryo UI" panose="020B0604030504040204" pitchFamily="50" charset="-128"/>
                <a:ea typeface="Meiryo UI" panose="020B0604030504040204" pitchFamily="50" charset="-128"/>
              </a:rPr>
              <a:t>安全で便利な接続</a:t>
            </a:r>
            <a:endParaRPr sz="1200" dirty="0">
              <a:solidFill>
                <a:srgbClr val="3A3A3A"/>
              </a:solidFill>
              <a:latin typeface="Meiryo UI" panose="020B0604030504040204" pitchFamily="50" charset="-128"/>
              <a:ea typeface="Meiryo UI" panose="020B0604030504040204" pitchFamily="50" charset="-128"/>
            </a:endParaRPr>
          </a:p>
        </p:txBody>
      </p:sp>
      <p:pic>
        <p:nvPicPr>
          <p:cNvPr id="188" name="Google Shape;188;p20" descr="一張含有 文字, 標誌, 室外 的圖片&#10;&#10;自動產生的描述"/>
          <p:cNvPicPr preferRelativeResize="0"/>
          <p:nvPr/>
        </p:nvPicPr>
        <p:blipFill rotWithShape="1">
          <a:blip r:embed="rId4">
            <a:alphaModFix/>
          </a:blip>
          <a:srcRect/>
          <a:stretch/>
        </p:blipFill>
        <p:spPr>
          <a:xfrm>
            <a:off x="1079393" y="1945476"/>
            <a:ext cx="820038" cy="792830"/>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189" name="Google Shape;189;p20"/>
          <p:cNvPicPr preferRelativeResize="0"/>
          <p:nvPr/>
        </p:nvPicPr>
        <p:blipFill rotWithShape="1">
          <a:blip r:embed="rId5">
            <a:alphaModFix/>
          </a:blip>
          <a:srcRect/>
          <a:stretch/>
        </p:blipFill>
        <p:spPr>
          <a:xfrm>
            <a:off x="5075821" y="2738306"/>
            <a:ext cx="774656" cy="786120"/>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190" name="Google Shape;190;p20"/>
          <p:cNvSpPr txBox="1"/>
          <p:nvPr/>
        </p:nvSpPr>
        <p:spPr>
          <a:xfrm>
            <a:off x="5996269" y="2688724"/>
            <a:ext cx="2373180" cy="100796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1600" b="1" dirty="0" err="1">
                <a:solidFill>
                  <a:srgbClr val="3A3A3A"/>
                </a:solidFill>
                <a:latin typeface="Meiryo UI" panose="020B0604030504040204" pitchFamily="50" charset="-128"/>
                <a:ea typeface="Meiryo UI" panose="020B0604030504040204" pitchFamily="50" charset="-128"/>
              </a:rPr>
              <a:t>優れたユーザーエクスペリエンスの新しいUI</a:t>
            </a:r>
            <a:endParaRPr sz="1600" b="1" dirty="0">
              <a:solidFill>
                <a:srgbClr val="3A3A3A"/>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rgbClr val="3A3A3A"/>
                </a:solidFill>
                <a:latin typeface="Meiryo UI" panose="020B0604030504040204" pitchFamily="50" charset="-128"/>
                <a:ea typeface="Meiryo UI" panose="020B0604030504040204" pitchFamily="50" charset="-128"/>
              </a:rPr>
              <a:t>シンプルで美しく、ユーザーフレンドリ</a:t>
            </a:r>
            <a:r>
              <a:rPr lang="en-US" sz="1200" dirty="0">
                <a:solidFill>
                  <a:srgbClr val="3A3A3A"/>
                </a:solidFill>
                <a:latin typeface="Meiryo UI" panose="020B0604030504040204" pitchFamily="50" charset="-128"/>
                <a:ea typeface="Meiryo UI" panose="020B0604030504040204" pitchFamily="50" charset="-128"/>
              </a:rPr>
              <a:t>ー</a:t>
            </a:r>
            <a:endParaRPr sz="1200" dirty="0">
              <a:solidFill>
                <a:srgbClr val="3A3A3A"/>
              </a:solidFill>
              <a:latin typeface="Meiryo UI" panose="020B0604030504040204" pitchFamily="50" charset="-128"/>
              <a:ea typeface="Meiryo UI" panose="020B0604030504040204" pitchFamily="50" charset="-128"/>
            </a:endParaRPr>
          </a:p>
        </p:txBody>
      </p:sp>
      <p:pic>
        <p:nvPicPr>
          <p:cNvPr id="191" name="Google Shape;191;p20"/>
          <p:cNvPicPr preferRelativeResize="0"/>
          <p:nvPr/>
        </p:nvPicPr>
        <p:blipFill rotWithShape="1">
          <a:blip r:embed="rId6">
            <a:alphaModFix/>
          </a:blip>
          <a:srcRect/>
          <a:stretch/>
        </p:blipFill>
        <p:spPr>
          <a:xfrm>
            <a:off x="1079392" y="3197765"/>
            <a:ext cx="820040" cy="832040"/>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192" name="Google Shape;192;p20"/>
          <p:cNvSpPr txBox="1"/>
          <p:nvPr/>
        </p:nvSpPr>
        <p:spPr>
          <a:xfrm>
            <a:off x="2018434" y="3320634"/>
            <a:ext cx="3011376" cy="823302"/>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1600" b="1" dirty="0" err="1">
                <a:solidFill>
                  <a:srgbClr val="3A3A3A"/>
                </a:solidFill>
                <a:latin typeface="Meiryo UI" panose="020B0604030504040204" pitchFamily="50" charset="-128"/>
                <a:ea typeface="Meiryo UI" panose="020B0604030504040204" pitchFamily="50" charset="-128"/>
              </a:rPr>
              <a:t>AIデータ検索と自動ファイル編成</a:t>
            </a:r>
            <a:endParaRPr sz="1600" b="1" dirty="0">
              <a:solidFill>
                <a:srgbClr val="3A3A3A"/>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rgbClr val="3A3A3A"/>
                </a:solidFill>
                <a:latin typeface="Meiryo UI" panose="020B0604030504040204" pitchFamily="50" charset="-128"/>
                <a:ea typeface="Meiryo UI" panose="020B0604030504040204" pitchFamily="50" charset="-128"/>
              </a:rPr>
              <a:t>ワークフローの効率を大幅に向上</a:t>
            </a:r>
            <a:endParaRPr sz="1200" dirty="0">
              <a:solidFill>
                <a:srgbClr val="3A3A3A"/>
              </a:solidFill>
              <a:latin typeface="Meiryo UI" panose="020B0604030504040204" pitchFamily="50" charset="-128"/>
              <a:ea typeface="Meiryo UI" panose="020B0604030504040204" pitchFamily="50" charset="-128"/>
            </a:endParaRPr>
          </a:p>
        </p:txBody>
      </p:sp>
      <p:pic>
        <p:nvPicPr>
          <p:cNvPr id="193" name="Google Shape;193;p20"/>
          <p:cNvPicPr preferRelativeResize="0"/>
          <p:nvPr/>
        </p:nvPicPr>
        <p:blipFill rotWithShape="1">
          <a:blip r:embed="rId7">
            <a:alphaModFix/>
          </a:blip>
          <a:srcRect/>
          <a:stretch/>
        </p:blipFill>
        <p:spPr>
          <a:xfrm>
            <a:off x="5075821" y="3916411"/>
            <a:ext cx="820040" cy="820040"/>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194" name="Google Shape;194;p20"/>
          <p:cNvSpPr txBox="1"/>
          <p:nvPr/>
        </p:nvSpPr>
        <p:spPr>
          <a:xfrm>
            <a:off x="6010283" y="3916411"/>
            <a:ext cx="2405500" cy="761747"/>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600"/>
              </a:spcBef>
              <a:spcAft>
                <a:spcPts val="0"/>
              </a:spcAft>
              <a:buNone/>
            </a:pPr>
            <a:r>
              <a:rPr lang="en-US" sz="1600" b="1" dirty="0" smtClean="0">
                <a:solidFill>
                  <a:srgbClr val="3A3A3A"/>
                </a:solidFill>
                <a:latin typeface="Meiryo UI" panose="020B0604030504040204" pitchFamily="50" charset="-128"/>
                <a:ea typeface="Meiryo UI" panose="020B0604030504040204" pitchFamily="50" charset="-128"/>
              </a:rPr>
              <a:t>App center</a:t>
            </a:r>
            <a:endParaRPr sz="1600" b="1" dirty="0">
              <a:solidFill>
                <a:srgbClr val="3A3A3A"/>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rgbClr val="3A3A3A"/>
                </a:solidFill>
                <a:latin typeface="Meiryo UI" panose="020B0604030504040204" pitchFamily="50" charset="-128"/>
                <a:ea typeface="Meiryo UI" panose="020B0604030504040204" pitchFamily="50" charset="-128"/>
              </a:rPr>
              <a:t>多種多様な付加価値アプリケーション</a:t>
            </a:r>
            <a:endParaRPr sz="1200" dirty="0">
              <a:solidFill>
                <a:srgbClr val="3A3A3A"/>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24A9F04-AC02-4F5D-B115-A06DFD1C6551}"/>
              </a:ext>
            </a:extLst>
          </p:cNvPr>
          <p:cNvSpPr/>
          <p:nvPr/>
        </p:nvSpPr>
        <p:spPr>
          <a:xfrm>
            <a:off x="-152400" y="3201314"/>
            <a:ext cx="9364133" cy="312419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Meiryo UI" panose="020B0604030504040204" pitchFamily="50" charset="-128"/>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A8378199-AC40-4BDA-95B1-0406357DE2B9}"/>
              </a:ext>
            </a:extLst>
          </p:cNvPr>
          <p:cNvSpPr>
            <a:spLocks noGrp="1"/>
          </p:cNvSpPr>
          <p:nvPr>
            <p:ph type="title"/>
          </p:nvPr>
        </p:nvSpPr>
        <p:spPr>
          <a:xfrm>
            <a:off x="87464" y="209418"/>
            <a:ext cx="8969072" cy="892891"/>
          </a:xfrm>
        </p:spPr>
        <p:txBody>
          <a:bodyPr/>
          <a:lstStyle/>
          <a:p>
            <a:r>
              <a:rPr lang="en-US" altLang="ja-JP" sz="3600" dirty="0">
                <a:latin typeface="Meiryo UI" panose="020B0604030504040204" pitchFamily="50" charset="-128"/>
                <a:ea typeface="Meiryo UI" panose="020B0604030504040204" pitchFamily="50" charset="-128"/>
                <a:cs typeface="Arial"/>
                <a:sym typeface="Arial"/>
              </a:rPr>
              <a:t>2.5GbE</a:t>
            </a:r>
            <a:r>
              <a:rPr lang="en-US" altLang="ja-JP" sz="3600" dirty="0" smtClean="0">
                <a:latin typeface="Meiryo UI" panose="020B0604030504040204" pitchFamily="50" charset="-128"/>
                <a:ea typeface="Meiryo UI" panose="020B0604030504040204" pitchFamily="50" charset="-128"/>
                <a:cs typeface="Arial"/>
                <a:sym typeface="Arial"/>
              </a:rPr>
              <a:t>ネットワークパフォーマンステスト</a:t>
            </a:r>
            <a:br>
              <a:rPr lang="en-US" altLang="ja-JP" sz="3600" dirty="0" smtClean="0">
                <a:latin typeface="Meiryo UI" panose="020B0604030504040204" pitchFamily="50" charset="-128"/>
                <a:ea typeface="Meiryo UI" panose="020B0604030504040204" pitchFamily="50" charset="-128"/>
                <a:cs typeface="Arial"/>
                <a:sym typeface="Arial"/>
              </a:rPr>
            </a:br>
            <a:r>
              <a:rPr lang="ja-JP" altLang="en-US" sz="3600" dirty="0" smtClean="0">
                <a:latin typeface="Meiryo UI" panose="020B0604030504040204" pitchFamily="50" charset="-128"/>
                <a:ea typeface="Meiryo UI" panose="020B0604030504040204" pitchFamily="50" charset="-128"/>
                <a:cs typeface="Arial"/>
                <a:sym typeface="Arial"/>
              </a:rPr>
              <a:t>～</a:t>
            </a:r>
            <a:r>
              <a:rPr lang="en-US" altLang="ja-JP" sz="3600" dirty="0" smtClean="0">
                <a:latin typeface="Meiryo UI" panose="020B0604030504040204" pitchFamily="50" charset="-128"/>
                <a:ea typeface="Meiryo UI" panose="020B0604030504040204" pitchFamily="50" charset="-128"/>
                <a:cs typeface="Arial"/>
                <a:sym typeface="Arial"/>
              </a:rPr>
              <a:t>10GB</a:t>
            </a:r>
            <a:r>
              <a:rPr lang="ja-JP" altLang="en-US" sz="3600" dirty="0" smtClean="0">
                <a:latin typeface="Meiryo UI" panose="020B0604030504040204" pitchFamily="50" charset="-128"/>
                <a:ea typeface="Meiryo UI" panose="020B0604030504040204" pitchFamily="50" charset="-128"/>
                <a:cs typeface="Arial"/>
                <a:sym typeface="Arial"/>
              </a:rPr>
              <a:t>単一</a:t>
            </a:r>
            <a:r>
              <a:rPr lang="en-US" altLang="ja-JP" sz="3600" dirty="0" err="1" smtClean="0">
                <a:latin typeface="Meiryo UI" panose="020B0604030504040204" pitchFamily="50" charset="-128"/>
                <a:ea typeface="Meiryo UI" panose="020B0604030504040204" pitchFamily="50" charset="-128"/>
                <a:cs typeface="Arial"/>
                <a:sym typeface="Arial"/>
              </a:rPr>
              <a:t>ファイル</a:t>
            </a:r>
            <a:r>
              <a:rPr lang="ja-JP" altLang="en-US" sz="3600" dirty="0" smtClean="0">
                <a:latin typeface="Meiryo UI" panose="020B0604030504040204" pitchFamily="50" charset="-128"/>
                <a:ea typeface="Meiryo UI" panose="020B0604030504040204" pitchFamily="50" charset="-128"/>
                <a:cs typeface="Arial"/>
                <a:sym typeface="Arial"/>
              </a:rPr>
              <a:t>の</a:t>
            </a:r>
            <a:r>
              <a:rPr lang="en-US" altLang="ja-JP" sz="3600" dirty="0" err="1" smtClean="0">
                <a:latin typeface="Meiryo UI" panose="020B0604030504040204" pitchFamily="50" charset="-128"/>
                <a:ea typeface="Meiryo UI" panose="020B0604030504040204" pitchFamily="50" charset="-128"/>
                <a:cs typeface="Arial"/>
                <a:sym typeface="Arial"/>
              </a:rPr>
              <a:t>転送</a:t>
            </a:r>
            <a:r>
              <a:rPr lang="ja-JP" altLang="en-US" sz="3600" dirty="0" smtClean="0">
                <a:latin typeface="Meiryo UI" panose="020B0604030504040204" pitchFamily="50" charset="-128"/>
                <a:ea typeface="Meiryo UI" panose="020B0604030504040204" pitchFamily="50" charset="-128"/>
                <a:cs typeface="Arial"/>
                <a:sym typeface="Arial"/>
              </a:rPr>
              <a:t>～</a:t>
            </a:r>
            <a:endParaRPr lang="zh-TW" altLang="en-US" sz="3600" dirty="0">
              <a:latin typeface="Meiryo UI" panose="020B0604030504040204" pitchFamily="50" charset="-128"/>
              <a:sym typeface="Arial" panose="020B0604020202020204" pitchFamily="34" charset="0"/>
            </a:endParaRPr>
          </a:p>
        </p:txBody>
      </p:sp>
      <p:graphicFrame>
        <p:nvGraphicFramePr>
          <p:cNvPr id="5" name="圖表 4">
            <a:extLst>
              <a:ext uri="{FF2B5EF4-FFF2-40B4-BE49-F238E27FC236}">
                <a16:creationId xmlns:a16="http://schemas.microsoft.com/office/drawing/2014/main" id="{613A7747-04CD-4F10-B945-8043FF551417}"/>
              </a:ext>
            </a:extLst>
          </p:cNvPr>
          <p:cNvGraphicFramePr/>
          <p:nvPr>
            <p:extLst/>
          </p:nvPr>
        </p:nvGraphicFramePr>
        <p:xfrm>
          <a:off x="813134" y="1102309"/>
          <a:ext cx="7179037" cy="3060356"/>
        </p:xfrm>
        <a:graphic>
          <a:graphicData uri="http://schemas.openxmlformats.org/drawingml/2006/chart">
            <c:chart xmlns:c="http://schemas.openxmlformats.org/drawingml/2006/chart" xmlns:r="http://schemas.openxmlformats.org/officeDocument/2006/relationships" r:id="rId3"/>
          </a:graphicData>
        </a:graphic>
      </p:graphicFrame>
      <p:sp>
        <p:nvSpPr>
          <p:cNvPr id="8" name="文字方塊 7">
            <a:extLst>
              <a:ext uri="{FF2B5EF4-FFF2-40B4-BE49-F238E27FC236}">
                <a16:creationId xmlns:a16="http://schemas.microsoft.com/office/drawing/2014/main" id="{5FEEFDCF-814E-406D-AB98-6948227A15CF}"/>
              </a:ext>
            </a:extLst>
          </p:cNvPr>
          <p:cNvSpPr txBox="1"/>
          <p:nvPr/>
        </p:nvSpPr>
        <p:spPr>
          <a:xfrm>
            <a:off x="951388" y="4162665"/>
            <a:ext cx="3938281" cy="60785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lvl="0"/>
            <a:r>
              <a:rPr lang="ja-JP" altLang="en-US" sz="700" dirty="0" smtClean="0">
                <a:solidFill>
                  <a:schemeClr val="lt1"/>
                </a:solidFill>
                <a:latin typeface="Meiryo UI" panose="020B0604030504040204" pitchFamily="50" charset="-128"/>
                <a:ea typeface="Meiryo UI" panose="020B0604030504040204" pitchFamily="50" charset="-128"/>
              </a:rPr>
              <a:t>テスト環境</a:t>
            </a:r>
            <a:endParaRPr lang="en-US" altLang="ja-JP" sz="700" dirty="0" smtClean="0">
              <a:solidFill>
                <a:schemeClr val="lt1"/>
              </a:solidFill>
              <a:latin typeface="Meiryo UI" panose="020B0604030504040204" pitchFamily="50" charset="-128"/>
              <a:ea typeface="Meiryo UI" panose="020B0604030504040204" pitchFamily="50" charset="-128"/>
            </a:endParaRPr>
          </a:p>
          <a:p>
            <a:pPr lvl="0"/>
            <a:r>
              <a:rPr lang="en-US" altLang="ja-JP" sz="700" dirty="0" smtClean="0">
                <a:solidFill>
                  <a:schemeClr val="lt1"/>
                </a:solidFill>
                <a:latin typeface="Meiryo UI" panose="020B0604030504040204" pitchFamily="50" charset="-128"/>
                <a:ea typeface="Meiryo UI" panose="020B0604030504040204" pitchFamily="50" charset="-128"/>
              </a:rPr>
              <a:t>NAS: TS-433 </a:t>
            </a:r>
          </a:p>
          <a:p>
            <a:pPr lvl="0"/>
            <a:r>
              <a:rPr lang="en-US" altLang="ja-JP" sz="700" dirty="0" smtClean="0">
                <a:solidFill>
                  <a:schemeClr val="lt1"/>
                </a:solidFill>
                <a:latin typeface="Meiryo UI" panose="020B0604030504040204" pitchFamily="50" charset="-128"/>
                <a:ea typeface="Meiryo UI" panose="020B0604030504040204" pitchFamily="50" charset="-128"/>
              </a:rPr>
              <a:t>OS: QTS 5.0</a:t>
            </a:r>
          </a:p>
          <a:p>
            <a:pPr lvl="0"/>
            <a:r>
              <a:rPr lang="ja-JP" altLang="en-US" sz="700" dirty="0" smtClean="0">
                <a:solidFill>
                  <a:schemeClr val="lt1"/>
                </a:solidFill>
                <a:latin typeface="Meiryo UI" panose="020B0604030504040204" pitchFamily="50" charset="-128"/>
                <a:ea typeface="Meiryo UI" panose="020B0604030504040204" pitchFamily="50" charset="-128"/>
              </a:rPr>
              <a:t>ボリュームタイプ</a:t>
            </a:r>
            <a:r>
              <a:rPr lang="en-US" altLang="ja-JP" sz="700" dirty="0" smtClean="0">
                <a:solidFill>
                  <a:schemeClr val="lt1"/>
                </a:solidFill>
                <a:latin typeface="Meiryo UI" panose="020B0604030504040204" pitchFamily="50" charset="-128"/>
                <a:ea typeface="Meiryo UI" panose="020B0604030504040204" pitchFamily="50" charset="-128"/>
              </a:rPr>
              <a:t>: Samsung </a:t>
            </a:r>
            <a:r>
              <a:rPr lang="en-US" altLang="ja-JP" sz="700" dirty="0">
                <a:solidFill>
                  <a:schemeClr val="lt1"/>
                </a:solidFill>
                <a:latin typeface="Meiryo UI" panose="020B0604030504040204" pitchFamily="50" charset="-128"/>
                <a:ea typeface="Meiryo UI" panose="020B0604030504040204" pitchFamily="50" charset="-128"/>
              </a:rPr>
              <a:t>SSD 850 PRO </a:t>
            </a:r>
            <a:r>
              <a:rPr lang="en-US" altLang="ja-JP" sz="700" dirty="0" smtClean="0">
                <a:solidFill>
                  <a:schemeClr val="lt1"/>
                </a:solidFill>
                <a:latin typeface="Meiryo UI" panose="020B0604030504040204" pitchFamily="50" charset="-128"/>
                <a:ea typeface="Meiryo UI" panose="020B0604030504040204" pitchFamily="50" charset="-128"/>
              </a:rPr>
              <a:t>512GB</a:t>
            </a:r>
          </a:p>
          <a:p>
            <a:pPr lvl="0"/>
            <a:r>
              <a:rPr lang="ja-JP" altLang="en-US" sz="700" dirty="0" smtClean="0">
                <a:solidFill>
                  <a:schemeClr val="lt1"/>
                </a:solidFill>
                <a:latin typeface="Meiryo UI" panose="020B0604030504040204" pitchFamily="50" charset="-128"/>
                <a:ea typeface="Meiryo UI" panose="020B0604030504040204" pitchFamily="50" charset="-128"/>
              </a:rPr>
              <a:t>クライアント</a:t>
            </a:r>
            <a:r>
              <a:rPr lang="en-US" altLang="ja-JP" sz="700" dirty="0" smtClean="0">
                <a:solidFill>
                  <a:schemeClr val="lt1"/>
                </a:solidFill>
                <a:latin typeface="Meiryo UI" panose="020B0604030504040204" pitchFamily="50" charset="-128"/>
                <a:ea typeface="Meiryo UI" panose="020B0604030504040204" pitchFamily="50" charset="-128"/>
              </a:rPr>
              <a:t>PC: Windows </a:t>
            </a:r>
            <a:r>
              <a:rPr lang="en-US" altLang="ja-JP" sz="700" dirty="0">
                <a:solidFill>
                  <a:schemeClr val="lt1"/>
                </a:solidFill>
                <a:latin typeface="Meiryo UI" panose="020B0604030504040204" pitchFamily="50" charset="-128"/>
                <a:ea typeface="Meiryo UI" panose="020B0604030504040204" pitchFamily="50" charset="-128"/>
              </a:rPr>
              <a:t>10</a:t>
            </a:r>
            <a:r>
              <a:rPr lang="ja-JP" altLang="en-US" sz="700" dirty="0" err="1">
                <a:solidFill>
                  <a:schemeClr val="lt1"/>
                </a:solidFill>
                <a:latin typeface="Meiryo UI" panose="020B0604030504040204" pitchFamily="50" charset="-128"/>
                <a:ea typeface="Meiryo UI" panose="020B0604030504040204" pitchFamily="50" charset="-128"/>
              </a:rPr>
              <a:t>、</a:t>
            </a:r>
            <a:r>
              <a:rPr lang="en-US" altLang="ja-JP" sz="700" dirty="0">
                <a:solidFill>
                  <a:schemeClr val="lt1"/>
                </a:solidFill>
                <a:latin typeface="Meiryo UI" panose="020B0604030504040204" pitchFamily="50" charset="-128"/>
                <a:ea typeface="Meiryo UI" panose="020B0604030504040204" pitchFamily="50" charset="-128"/>
              </a:rPr>
              <a:t>Intel Core i7-6700 CPU</a:t>
            </a:r>
            <a:r>
              <a:rPr lang="ja-JP" altLang="en-US" sz="700" dirty="0" err="1">
                <a:solidFill>
                  <a:schemeClr val="lt1"/>
                </a:solidFill>
                <a:latin typeface="Meiryo UI" panose="020B0604030504040204" pitchFamily="50" charset="-128"/>
                <a:ea typeface="Meiryo UI" panose="020B0604030504040204" pitchFamily="50" charset="-128"/>
              </a:rPr>
              <a:t>、</a:t>
            </a:r>
            <a:r>
              <a:rPr lang="en-US" altLang="ja-JP" sz="700" dirty="0">
                <a:solidFill>
                  <a:schemeClr val="lt1"/>
                </a:solidFill>
                <a:latin typeface="Meiryo UI" panose="020B0604030504040204" pitchFamily="50" charset="-128"/>
                <a:ea typeface="Meiryo UI" panose="020B0604030504040204" pitchFamily="50" charset="-128"/>
              </a:rPr>
              <a:t>3.40GHz</a:t>
            </a:r>
            <a:r>
              <a:rPr lang="ja-JP" altLang="en-US" sz="700" dirty="0" err="1">
                <a:solidFill>
                  <a:schemeClr val="lt1"/>
                </a:solidFill>
                <a:latin typeface="Meiryo UI" panose="020B0604030504040204" pitchFamily="50" charset="-128"/>
                <a:ea typeface="Meiryo UI" panose="020B0604030504040204" pitchFamily="50" charset="-128"/>
              </a:rPr>
              <a:t>、</a:t>
            </a:r>
            <a:r>
              <a:rPr lang="en-US" altLang="ja-JP" sz="700" dirty="0">
                <a:solidFill>
                  <a:schemeClr val="lt1"/>
                </a:solidFill>
                <a:latin typeface="Meiryo UI" panose="020B0604030504040204" pitchFamily="50" charset="-128"/>
                <a:ea typeface="Meiryo UI" panose="020B0604030504040204" pitchFamily="50" charset="-128"/>
              </a:rPr>
              <a:t>64GB RAM</a:t>
            </a:r>
            <a:endParaRPr lang="ja-JP" altLang="en-US" sz="800" dirty="0">
              <a:latin typeface="Meiryo UI" panose="020B0604030504040204" pitchFamily="50" charset="-128"/>
              <a:ea typeface="Meiryo UI" panose="020B0604030504040204" pitchFamily="50" charset="-128"/>
            </a:endParaRPr>
          </a:p>
        </p:txBody>
      </p:sp>
      <p:sp>
        <p:nvSpPr>
          <p:cNvPr id="9" name="文字方塊 8">
            <a:extLst>
              <a:ext uri="{FF2B5EF4-FFF2-40B4-BE49-F238E27FC236}">
                <a16:creationId xmlns:a16="http://schemas.microsoft.com/office/drawing/2014/main" id="{42FA3F32-0502-4342-AE29-FDD997028605}"/>
              </a:ext>
            </a:extLst>
          </p:cNvPr>
          <p:cNvSpPr txBox="1"/>
          <p:nvPr/>
        </p:nvSpPr>
        <p:spPr>
          <a:xfrm>
            <a:off x="5782134" y="4424275"/>
            <a:ext cx="2210037"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lvl="0" algn="r"/>
            <a:r>
              <a:rPr lang="en-US" altLang="ja-JP" sz="900" dirty="0">
                <a:solidFill>
                  <a:schemeClr val="lt1"/>
                </a:solidFill>
                <a:latin typeface="Meiryo UI" panose="020B0604030504040204" pitchFamily="50" charset="-128"/>
                <a:ea typeface="Meiryo UI" panose="020B0604030504040204" pitchFamily="50" charset="-128"/>
              </a:rPr>
              <a:t>QNAP</a:t>
            </a:r>
            <a:r>
              <a:rPr lang="ja-JP" altLang="en-US" sz="900" dirty="0">
                <a:solidFill>
                  <a:schemeClr val="lt1"/>
                </a:solidFill>
                <a:latin typeface="Meiryo UI" panose="020B0604030504040204" pitchFamily="50" charset="-128"/>
                <a:ea typeface="Meiryo UI" panose="020B0604030504040204" pitchFamily="50" charset="-128"/>
              </a:rPr>
              <a:t>ラボで</a:t>
            </a:r>
            <a:r>
              <a:rPr lang="ja-JP" altLang="en-US" sz="900" dirty="0" smtClean="0">
                <a:solidFill>
                  <a:schemeClr val="lt1"/>
                </a:solidFill>
                <a:latin typeface="Meiryo UI" panose="020B0604030504040204" pitchFamily="50" charset="-128"/>
                <a:ea typeface="Meiryo UI" panose="020B0604030504040204" pitchFamily="50" charset="-128"/>
              </a:rPr>
              <a:t>テストされました。</a:t>
            </a:r>
            <a:endParaRPr lang="ja-JP" altLang="en-US" sz="900" dirty="0">
              <a:solidFill>
                <a:schemeClr val="lt1"/>
              </a:solidFill>
              <a:latin typeface="Meiryo UI" panose="020B0604030504040204" pitchFamily="50" charset="-128"/>
              <a:ea typeface="Meiryo UI" panose="020B0604030504040204" pitchFamily="50" charset="-128"/>
            </a:endParaRPr>
          </a:p>
          <a:p>
            <a:pPr lvl="0" algn="r"/>
            <a:r>
              <a:rPr lang="ja-JP" altLang="en-US" sz="900" dirty="0">
                <a:solidFill>
                  <a:schemeClr val="lt1"/>
                </a:solidFill>
                <a:latin typeface="Meiryo UI" panose="020B0604030504040204" pitchFamily="50" charset="-128"/>
                <a:ea typeface="Meiryo UI" panose="020B0604030504040204" pitchFamily="50" charset="-128"/>
              </a:rPr>
              <a:t>数値は環境によって異なる場合が</a:t>
            </a:r>
            <a:r>
              <a:rPr lang="ja-JP" altLang="en-US" sz="900" dirty="0" smtClean="0">
                <a:solidFill>
                  <a:schemeClr val="lt1"/>
                </a:solidFill>
                <a:latin typeface="Meiryo UI" panose="020B0604030504040204" pitchFamily="50" charset="-128"/>
                <a:ea typeface="Meiryo UI" panose="020B0604030504040204" pitchFamily="50" charset="-128"/>
              </a:rPr>
              <a:t>あります</a:t>
            </a:r>
            <a:r>
              <a:rPr lang="ja-JP" altLang="en-US" sz="900" dirty="0">
                <a:solidFill>
                  <a:schemeClr val="lt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442156418"/>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2"/>
          <p:cNvSpPr/>
          <p:nvPr/>
        </p:nvSpPr>
        <p:spPr>
          <a:xfrm rot="-5400000">
            <a:off x="5269733" y="1009650"/>
            <a:ext cx="5799804"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9" name="Google Shape;209;p22"/>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a:latin typeface="Meiryo UI" panose="020B0604030504040204" pitchFamily="50" charset="-128"/>
                <a:ea typeface="Meiryo UI" panose="020B0604030504040204" pitchFamily="50" charset="-128"/>
                <a:cs typeface="Arial"/>
                <a:sym typeface="Arial"/>
              </a:rPr>
              <a:t>TS-433ハードウェア機能</a:t>
            </a:r>
            <a:endParaRPr dirty="0">
              <a:latin typeface="Meiryo UI" panose="020B0604030504040204" pitchFamily="50" charset="-128"/>
              <a:ea typeface="Meiryo UI" panose="020B0604030504040204" pitchFamily="50" charset="-128"/>
              <a:cs typeface="Arial"/>
              <a:sym typeface="Arial"/>
            </a:endParaRPr>
          </a:p>
        </p:txBody>
      </p:sp>
      <p:sp>
        <p:nvSpPr>
          <p:cNvPr id="210" name="Google Shape;210;p22"/>
          <p:cNvSpPr txBox="1"/>
          <p:nvPr/>
        </p:nvSpPr>
        <p:spPr>
          <a:xfrm>
            <a:off x="4571999" y="1335267"/>
            <a:ext cx="4063117" cy="3022430"/>
          </a:xfrm>
          <a:prstGeom prst="rect">
            <a:avLst/>
          </a:prstGeom>
          <a:noFill/>
          <a:ln>
            <a:noFill/>
          </a:ln>
        </p:spPr>
        <p:txBody>
          <a:bodyPr spcFirstLastPara="1" wrap="square" lIns="68575" tIns="34275" rIns="68575" bIns="34275" anchor="t" anchorCtr="0">
            <a:noAutofit/>
          </a:bodyPr>
          <a:lstStyle/>
          <a:p>
            <a:pPr marL="179705" marR="0" lvl="0" indent="-179705" algn="l" rtl="0">
              <a:lnSpc>
                <a:spcPct val="130000"/>
              </a:lnSpc>
              <a:spcBef>
                <a:spcPts val="600"/>
              </a:spcBef>
              <a:spcAft>
                <a:spcPts val="0"/>
              </a:spcAft>
              <a:buClr>
                <a:schemeClr val="lt1"/>
              </a:buClr>
              <a:buSzPts val="1400"/>
              <a:buFont typeface="Arial"/>
              <a:buChar char="•"/>
            </a:pPr>
            <a:r>
              <a:rPr lang="en-US" dirty="0" smtClean="0">
                <a:solidFill>
                  <a:schemeClr val="lt1"/>
                </a:solidFill>
                <a:latin typeface="Meiryo UI" panose="020B0604030504040204" pitchFamily="50" charset="-128"/>
                <a:ea typeface="Meiryo UI" panose="020B0604030504040204" pitchFamily="50" charset="-128"/>
              </a:rPr>
              <a:t>ARM 64</a:t>
            </a:r>
            <a:r>
              <a:rPr lang="en-US" dirty="0">
                <a:solidFill>
                  <a:schemeClr val="lt1"/>
                </a:solidFill>
                <a:latin typeface="Meiryo UI" panose="020B0604030504040204" pitchFamily="50" charset="-128"/>
                <a:ea typeface="Meiryo UI" panose="020B0604030504040204" pitchFamily="50" charset="-128"/>
              </a:rPr>
              <a:t>ビット</a:t>
            </a:r>
            <a:r>
              <a:rPr lang="en-US" dirty="0" smtClean="0">
                <a:solidFill>
                  <a:schemeClr val="lt1"/>
                </a:solidFill>
                <a:latin typeface="Meiryo UI" panose="020B0604030504040204" pitchFamily="50" charset="-128"/>
                <a:ea typeface="Meiryo UI" panose="020B0604030504040204" pitchFamily="50" charset="-128"/>
              </a:rPr>
              <a:t>Cortex-A55 4</a:t>
            </a:r>
            <a:r>
              <a:rPr lang="en-US" dirty="0">
                <a:solidFill>
                  <a:schemeClr val="lt1"/>
                </a:solidFill>
                <a:latin typeface="Meiryo UI" panose="020B0604030504040204" pitchFamily="50" charset="-128"/>
                <a:ea typeface="Meiryo UI" panose="020B0604030504040204" pitchFamily="50" charset="-128"/>
              </a:rPr>
              <a:t>コア2.0GHzプロセッサ</a:t>
            </a:r>
            <a:endParaRPr dirty="0">
              <a:solidFill>
                <a:schemeClr val="lt1"/>
              </a:solidFill>
              <a:latin typeface="Meiryo UI" panose="020B0604030504040204" pitchFamily="50" charset="-128"/>
              <a:ea typeface="Meiryo UI" panose="020B0604030504040204" pitchFamily="50" charset="-128"/>
            </a:endParaRPr>
          </a:p>
          <a:p>
            <a:pPr marL="179705" marR="0" lvl="0" indent="-179705" algn="l" rtl="0">
              <a:lnSpc>
                <a:spcPct val="130000"/>
              </a:lnSpc>
              <a:spcBef>
                <a:spcPts val="600"/>
              </a:spcBef>
              <a:spcAft>
                <a:spcPts val="0"/>
              </a:spcAft>
              <a:buClr>
                <a:schemeClr val="lt1"/>
              </a:buClr>
              <a:buSzPts val="1400"/>
              <a:buFont typeface="Arial"/>
              <a:buChar char="•"/>
            </a:pPr>
            <a:r>
              <a:rPr lang="en-US" dirty="0" smtClean="0">
                <a:solidFill>
                  <a:schemeClr val="lt1"/>
                </a:solidFill>
                <a:latin typeface="Meiryo UI" panose="020B0604030504040204" pitchFamily="50" charset="-128"/>
                <a:ea typeface="Meiryo UI" panose="020B0604030504040204" pitchFamily="50" charset="-128"/>
              </a:rPr>
              <a:t>4GBメモリ</a:t>
            </a:r>
            <a:r>
              <a:rPr lang="ja-JP" altLang="en-US" dirty="0" smtClean="0">
                <a:solidFill>
                  <a:schemeClr val="lt1"/>
                </a:solidFill>
                <a:latin typeface="Meiryo UI" panose="020B0604030504040204" pitchFamily="50" charset="-128"/>
                <a:ea typeface="Meiryo UI" panose="020B0604030504040204" pitchFamily="50" charset="-128"/>
              </a:rPr>
              <a:t>内蔵</a:t>
            </a:r>
            <a:endParaRPr dirty="0">
              <a:solidFill>
                <a:schemeClr val="lt1"/>
              </a:solidFill>
              <a:latin typeface="Meiryo UI" panose="020B0604030504040204" pitchFamily="50" charset="-128"/>
              <a:ea typeface="Meiryo UI" panose="020B0604030504040204" pitchFamily="50" charset="-128"/>
            </a:endParaRPr>
          </a:p>
          <a:p>
            <a:pPr marL="179705" marR="0" lvl="0" indent="-179705" algn="l" rtl="0">
              <a:lnSpc>
                <a:spcPct val="130000"/>
              </a:lnSpc>
              <a:spcBef>
                <a:spcPts val="600"/>
              </a:spcBef>
              <a:spcAft>
                <a:spcPts val="0"/>
              </a:spcAft>
              <a:buClr>
                <a:schemeClr val="lt1"/>
              </a:buClr>
              <a:buSzPts val="1400"/>
              <a:buFont typeface="Arial"/>
              <a:buChar char="•"/>
            </a:pPr>
            <a:r>
              <a:rPr lang="en-US" dirty="0">
                <a:solidFill>
                  <a:schemeClr val="lt1"/>
                </a:solidFill>
                <a:latin typeface="Meiryo UI" panose="020B0604030504040204" pitchFamily="50" charset="-128"/>
                <a:ea typeface="Meiryo UI" panose="020B0604030504040204" pitchFamily="50" charset="-128"/>
              </a:rPr>
              <a:t>1 x 2.5 GbE、1 </a:t>
            </a:r>
            <a:r>
              <a:rPr lang="en-US" dirty="0" smtClean="0">
                <a:solidFill>
                  <a:schemeClr val="lt1"/>
                </a:solidFill>
                <a:latin typeface="Meiryo UI" panose="020B0604030504040204" pitchFamily="50" charset="-128"/>
                <a:ea typeface="Meiryo UI" panose="020B0604030504040204" pitchFamily="50" charset="-128"/>
              </a:rPr>
              <a:t>x 1 </a:t>
            </a:r>
            <a:r>
              <a:rPr lang="en-US" dirty="0" err="1" smtClean="0">
                <a:solidFill>
                  <a:schemeClr val="lt1"/>
                </a:solidFill>
                <a:latin typeface="Meiryo UI" panose="020B0604030504040204" pitchFamily="50" charset="-128"/>
                <a:ea typeface="Meiryo UI" panose="020B0604030504040204" pitchFamily="50" charset="-128"/>
              </a:rPr>
              <a:t>GbE</a:t>
            </a:r>
            <a:r>
              <a:rPr lang="en-US" dirty="0" err="1">
                <a:solidFill>
                  <a:schemeClr val="lt1"/>
                </a:solidFill>
                <a:latin typeface="Meiryo UI" panose="020B0604030504040204" pitchFamily="50" charset="-128"/>
                <a:ea typeface="Meiryo UI" panose="020B0604030504040204" pitchFamily="50" charset="-128"/>
              </a:rPr>
              <a:t>デュアルイーサネット</a:t>
            </a:r>
            <a:endParaRPr dirty="0">
              <a:solidFill>
                <a:schemeClr val="lt1"/>
              </a:solidFill>
              <a:latin typeface="Meiryo UI" panose="020B0604030504040204" pitchFamily="50" charset="-128"/>
              <a:ea typeface="Meiryo UI" panose="020B0604030504040204" pitchFamily="50" charset="-128"/>
            </a:endParaRPr>
          </a:p>
          <a:p>
            <a:pPr marL="179705" marR="0" lvl="0" indent="-179705" algn="l" rtl="0">
              <a:lnSpc>
                <a:spcPct val="130000"/>
              </a:lnSpc>
              <a:spcBef>
                <a:spcPts val="600"/>
              </a:spcBef>
              <a:spcAft>
                <a:spcPts val="0"/>
              </a:spcAft>
              <a:buClr>
                <a:schemeClr val="lt1"/>
              </a:buClr>
              <a:buSzPts val="1400"/>
              <a:buFont typeface="Arial"/>
              <a:buChar char="•"/>
            </a:pPr>
            <a:r>
              <a:rPr lang="en-US" dirty="0">
                <a:solidFill>
                  <a:schemeClr val="lt1"/>
                </a:solidFill>
                <a:latin typeface="Meiryo UI" panose="020B0604030504040204" pitchFamily="50" charset="-128"/>
                <a:ea typeface="Meiryo UI" panose="020B0604030504040204" pitchFamily="50" charset="-128"/>
              </a:rPr>
              <a:t>4 </a:t>
            </a:r>
            <a:r>
              <a:rPr lang="en-US" dirty="0" smtClean="0">
                <a:solidFill>
                  <a:schemeClr val="lt1"/>
                </a:solidFill>
                <a:latin typeface="Meiryo UI" panose="020B0604030504040204" pitchFamily="50" charset="-128"/>
                <a:ea typeface="Meiryo UI" panose="020B0604030504040204" pitchFamily="50" charset="-128"/>
              </a:rPr>
              <a:t>x SATA 3.5</a:t>
            </a:r>
            <a:r>
              <a:rPr lang="en-US" dirty="0">
                <a:solidFill>
                  <a:schemeClr val="lt1"/>
                </a:solidFill>
                <a:latin typeface="Meiryo UI" panose="020B0604030504040204" pitchFamily="50" charset="-128"/>
                <a:ea typeface="Meiryo UI" panose="020B0604030504040204" pitchFamily="50" charset="-128"/>
              </a:rPr>
              <a:t>インチまたは2.5</a:t>
            </a:r>
            <a:r>
              <a:rPr lang="en-US" dirty="0" smtClean="0">
                <a:solidFill>
                  <a:schemeClr val="lt1"/>
                </a:solidFill>
                <a:latin typeface="Meiryo UI" panose="020B0604030504040204" pitchFamily="50" charset="-128"/>
                <a:ea typeface="Meiryo UI" panose="020B0604030504040204" pitchFamily="50" charset="-128"/>
              </a:rPr>
              <a:t>インチディスク</a:t>
            </a:r>
            <a:r>
              <a:rPr lang="ja-JP" altLang="en-US" dirty="0" smtClean="0">
                <a:solidFill>
                  <a:schemeClr val="lt1"/>
                </a:solidFill>
                <a:latin typeface="Meiryo UI" panose="020B0604030504040204" pitchFamily="50" charset="-128"/>
                <a:ea typeface="Meiryo UI" panose="020B0604030504040204" pitchFamily="50" charset="-128"/>
              </a:rPr>
              <a:t>対応</a:t>
            </a:r>
            <a:endParaRPr dirty="0">
              <a:solidFill>
                <a:schemeClr val="lt1"/>
              </a:solidFill>
              <a:latin typeface="Meiryo UI" panose="020B0604030504040204" pitchFamily="50" charset="-128"/>
              <a:ea typeface="Meiryo UI" panose="020B0604030504040204" pitchFamily="50" charset="-128"/>
            </a:endParaRPr>
          </a:p>
          <a:p>
            <a:pPr marL="179705" marR="0" lvl="0" indent="-179705" algn="l" rtl="0">
              <a:lnSpc>
                <a:spcPct val="130000"/>
              </a:lnSpc>
              <a:spcBef>
                <a:spcPts val="600"/>
              </a:spcBef>
              <a:spcAft>
                <a:spcPts val="0"/>
              </a:spcAft>
              <a:buClr>
                <a:schemeClr val="lt1"/>
              </a:buClr>
              <a:buSzPts val="1400"/>
              <a:buFont typeface="Arial"/>
              <a:buChar char="•"/>
            </a:pPr>
            <a:r>
              <a:rPr lang="ja-JP" altLang="en-US" dirty="0">
                <a:solidFill>
                  <a:schemeClr val="lt1"/>
                </a:solidFill>
                <a:latin typeface="Meiryo UI" panose="020B0604030504040204" pitchFamily="50" charset="-128"/>
                <a:ea typeface="Meiryo UI" panose="020B0604030504040204" pitchFamily="50" charset="-128"/>
              </a:rPr>
              <a:t>前</a:t>
            </a:r>
            <a:r>
              <a:rPr lang="ja-JP" altLang="en-US" dirty="0" smtClean="0">
                <a:solidFill>
                  <a:schemeClr val="lt1"/>
                </a:solidFill>
                <a:latin typeface="Meiryo UI" panose="020B0604030504040204" pitchFamily="50" charset="-128"/>
                <a:ea typeface="Meiryo UI" panose="020B0604030504040204" pitchFamily="50" charset="-128"/>
              </a:rPr>
              <a:t>面</a:t>
            </a:r>
            <a:r>
              <a:rPr lang="en-US" dirty="0" smtClean="0">
                <a:solidFill>
                  <a:schemeClr val="lt1"/>
                </a:solidFill>
                <a:latin typeface="Meiryo UI" panose="020B0604030504040204" pitchFamily="50" charset="-128"/>
                <a:ea typeface="Meiryo UI" panose="020B0604030504040204" pitchFamily="50" charset="-128"/>
              </a:rPr>
              <a:t>USB3.2 Gen1、</a:t>
            </a:r>
            <a:r>
              <a:rPr lang="ja-JP" altLang="en-US" dirty="0">
                <a:solidFill>
                  <a:schemeClr val="lt1"/>
                </a:solidFill>
                <a:latin typeface="Meiryo UI" panose="020B0604030504040204" pitchFamily="50" charset="-128"/>
                <a:ea typeface="Meiryo UI" panose="020B0604030504040204" pitchFamily="50" charset="-128"/>
              </a:rPr>
              <a:t>背面</a:t>
            </a:r>
            <a:r>
              <a:rPr lang="en-US" dirty="0" smtClean="0">
                <a:solidFill>
                  <a:schemeClr val="lt1"/>
                </a:solidFill>
                <a:latin typeface="Meiryo UI" panose="020B0604030504040204" pitchFamily="50" charset="-128"/>
                <a:ea typeface="Meiryo UI" panose="020B0604030504040204" pitchFamily="50" charset="-128"/>
              </a:rPr>
              <a:t>2 </a:t>
            </a:r>
            <a:r>
              <a:rPr lang="en-US" dirty="0">
                <a:solidFill>
                  <a:schemeClr val="lt1"/>
                </a:solidFill>
                <a:latin typeface="Meiryo UI" panose="020B0604030504040204" pitchFamily="50" charset="-128"/>
                <a:ea typeface="Meiryo UI" panose="020B0604030504040204" pitchFamily="50" charset="-128"/>
              </a:rPr>
              <a:t>x USB2.0</a:t>
            </a:r>
            <a:endParaRPr dirty="0">
              <a:solidFill>
                <a:schemeClr val="lt1"/>
              </a:solidFill>
              <a:latin typeface="Meiryo UI" panose="020B0604030504040204" pitchFamily="50" charset="-128"/>
              <a:ea typeface="Meiryo UI" panose="020B0604030504040204" pitchFamily="50" charset="-128"/>
            </a:endParaRPr>
          </a:p>
          <a:p>
            <a:pPr marL="179705" marR="0" lvl="0" indent="-179705" algn="l" rtl="0">
              <a:lnSpc>
                <a:spcPct val="130000"/>
              </a:lnSpc>
              <a:spcBef>
                <a:spcPts val="600"/>
              </a:spcBef>
              <a:spcAft>
                <a:spcPts val="0"/>
              </a:spcAft>
              <a:buClr>
                <a:schemeClr val="lt1"/>
              </a:buClr>
              <a:buSzPts val="1400"/>
              <a:buFont typeface="Arial"/>
              <a:buChar char="•"/>
            </a:pPr>
            <a:r>
              <a:rPr lang="en-US" dirty="0">
                <a:solidFill>
                  <a:schemeClr val="lt1"/>
                </a:solidFill>
                <a:latin typeface="Meiryo UI" panose="020B0604030504040204" pitchFamily="50" charset="-128"/>
                <a:ea typeface="Meiryo UI" panose="020B0604030504040204" pitchFamily="50" charset="-128"/>
              </a:rPr>
              <a:t>12cm静音冷却ファン</a:t>
            </a:r>
            <a:endParaRPr dirty="0">
              <a:solidFill>
                <a:schemeClr val="lt1"/>
              </a:solidFill>
              <a:latin typeface="Meiryo UI" panose="020B0604030504040204" pitchFamily="50" charset="-128"/>
              <a:ea typeface="Meiryo UI" panose="020B0604030504040204" pitchFamily="50" charset="-128"/>
            </a:endParaRPr>
          </a:p>
          <a:p>
            <a:pPr marL="179705" marR="0" lvl="0" indent="-179705" algn="l" rtl="0">
              <a:lnSpc>
                <a:spcPct val="130000"/>
              </a:lnSpc>
              <a:spcBef>
                <a:spcPts val="600"/>
              </a:spcBef>
              <a:spcAft>
                <a:spcPts val="0"/>
              </a:spcAft>
              <a:buClr>
                <a:schemeClr val="lt1"/>
              </a:buClr>
              <a:buSzPts val="1400"/>
              <a:buFont typeface="Arial"/>
              <a:buChar char="•"/>
            </a:pPr>
            <a:r>
              <a:rPr lang="en-US" dirty="0" err="1" smtClean="0">
                <a:solidFill>
                  <a:schemeClr val="lt1"/>
                </a:solidFill>
                <a:latin typeface="Meiryo UI" panose="020B0604030504040204" pitchFamily="50" charset="-128"/>
                <a:ea typeface="Meiryo UI" panose="020B0604030504040204" pitchFamily="50" charset="-128"/>
              </a:rPr>
              <a:t>低消費電力</a:t>
            </a:r>
            <a:r>
              <a:rPr lang="ja-JP" altLang="en-US" dirty="0" smtClean="0">
                <a:solidFill>
                  <a:schemeClr val="lt1"/>
                </a:solidFill>
                <a:latin typeface="Meiryo UI" panose="020B0604030504040204" pitchFamily="50" charset="-128"/>
                <a:ea typeface="Meiryo UI" panose="020B0604030504040204" pitchFamily="50" charset="-128"/>
              </a:rPr>
              <a:t>で</a:t>
            </a:r>
            <a:r>
              <a:rPr lang="en-US" dirty="0" err="1" smtClean="0">
                <a:solidFill>
                  <a:schemeClr val="lt1"/>
                </a:solidFill>
                <a:latin typeface="Meiryo UI" panose="020B0604030504040204" pitchFamily="50" charset="-128"/>
                <a:ea typeface="Meiryo UI" panose="020B0604030504040204" pitchFamily="50" charset="-128"/>
              </a:rPr>
              <a:t>省エネ</a:t>
            </a:r>
            <a:r>
              <a:rPr lang="en-US" dirty="0" smtClean="0">
                <a:solidFill>
                  <a:schemeClr val="lt1"/>
                </a:solidFill>
                <a:latin typeface="Meiryo UI" panose="020B0604030504040204" pitchFamily="50" charset="-128"/>
                <a:ea typeface="Meiryo UI" panose="020B0604030504040204" pitchFamily="50" charset="-128"/>
              </a:rPr>
              <a:t>(</a:t>
            </a:r>
            <a:r>
              <a:rPr lang="en-US" dirty="0" err="1" smtClean="0">
                <a:solidFill>
                  <a:srgbClr val="97FFFE"/>
                </a:solidFill>
                <a:latin typeface="Meiryo UI" panose="020B0604030504040204" pitchFamily="50" charset="-128"/>
                <a:ea typeface="Meiryo UI" panose="020B0604030504040204" pitchFamily="50" charset="-128"/>
              </a:rPr>
              <a:t>スタンバイ</a:t>
            </a:r>
            <a:r>
              <a:rPr lang="ja-JP" altLang="en-US" dirty="0" smtClean="0">
                <a:solidFill>
                  <a:srgbClr val="97FFFE"/>
                </a:solidFill>
                <a:latin typeface="Meiryo UI" panose="020B0604030504040204" pitchFamily="50" charset="-128"/>
                <a:ea typeface="Meiryo UI" panose="020B0604030504040204" pitchFamily="50" charset="-128"/>
              </a:rPr>
              <a:t> </a:t>
            </a:r>
            <a:r>
              <a:rPr lang="en-US" dirty="0" smtClean="0">
                <a:solidFill>
                  <a:srgbClr val="97FFFE"/>
                </a:solidFill>
                <a:latin typeface="Meiryo UI" panose="020B0604030504040204" pitchFamily="50" charset="-128"/>
                <a:ea typeface="Meiryo UI" panose="020B0604030504040204" pitchFamily="50" charset="-128"/>
              </a:rPr>
              <a:t>8.4W</a:t>
            </a:r>
            <a:r>
              <a:rPr lang="en-US" dirty="0">
                <a:solidFill>
                  <a:srgbClr val="97FFFE"/>
                </a:solidFill>
                <a:latin typeface="Meiryo UI" panose="020B0604030504040204" pitchFamily="50" charset="-128"/>
                <a:ea typeface="Meiryo UI" panose="020B0604030504040204" pitchFamily="50" charset="-128"/>
              </a:rPr>
              <a:t>、</a:t>
            </a:r>
            <a:r>
              <a:rPr lang="en-US" dirty="0" smtClean="0">
                <a:solidFill>
                  <a:srgbClr val="97FFFE"/>
                </a:solidFill>
                <a:latin typeface="Meiryo UI" panose="020B0604030504040204" pitchFamily="50" charset="-128"/>
                <a:ea typeface="Meiryo UI" panose="020B0604030504040204" pitchFamily="50" charset="-128"/>
              </a:rPr>
              <a:t>動作</a:t>
            </a:r>
            <a:r>
              <a:rPr lang="ja-JP" altLang="en-US" dirty="0" smtClean="0">
                <a:solidFill>
                  <a:srgbClr val="97FFFE"/>
                </a:solidFill>
                <a:latin typeface="Meiryo UI" panose="020B0604030504040204" pitchFamily="50" charset="-128"/>
                <a:ea typeface="Meiryo UI" panose="020B0604030504040204" pitchFamily="50" charset="-128"/>
              </a:rPr>
              <a:t> </a:t>
            </a:r>
            <a:r>
              <a:rPr lang="en-US" dirty="0" smtClean="0">
                <a:solidFill>
                  <a:srgbClr val="97FFFE"/>
                </a:solidFill>
                <a:latin typeface="Meiryo UI" panose="020B0604030504040204" pitchFamily="50" charset="-128"/>
                <a:ea typeface="Meiryo UI" panose="020B0604030504040204" pitchFamily="50" charset="-128"/>
              </a:rPr>
              <a:t>22.5W</a:t>
            </a:r>
            <a:r>
              <a:rPr lang="en-US" dirty="0" smtClean="0">
                <a:solidFill>
                  <a:schemeClr val="lt1"/>
                </a:solidFill>
                <a:latin typeface="Meiryo UI" panose="020B0604030504040204" pitchFamily="50" charset="-128"/>
                <a:ea typeface="Meiryo UI" panose="020B0604030504040204" pitchFamily="50" charset="-128"/>
              </a:rPr>
              <a:t>)</a:t>
            </a:r>
            <a:endParaRPr dirty="0">
              <a:solidFill>
                <a:schemeClr val="lt1"/>
              </a:solidFill>
              <a:latin typeface="Meiryo UI" panose="020B0604030504040204" pitchFamily="50" charset="-128"/>
              <a:ea typeface="Meiryo UI" panose="020B0604030504040204" pitchFamily="50" charset="-128"/>
            </a:endParaRPr>
          </a:p>
        </p:txBody>
      </p:sp>
      <p:pic>
        <p:nvPicPr>
          <p:cNvPr id="211" name="Google Shape;211;p22"/>
          <p:cNvPicPr preferRelativeResize="0"/>
          <p:nvPr/>
        </p:nvPicPr>
        <p:blipFill rotWithShape="1">
          <a:blip r:embed="rId3">
            <a:alphaModFix/>
          </a:blip>
          <a:srcRect/>
          <a:stretch/>
        </p:blipFill>
        <p:spPr>
          <a:xfrm flipH="1">
            <a:off x="970543" y="3853402"/>
            <a:ext cx="1064900" cy="735900"/>
          </a:xfrm>
          <a:prstGeom prst="rect">
            <a:avLst/>
          </a:prstGeom>
          <a:noFill/>
          <a:ln>
            <a:noFill/>
          </a:ln>
        </p:spPr>
      </p:pic>
      <p:pic>
        <p:nvPicPr>
          <p:cNvPr id="212" name="Google Shape;212;p22"/>
          <p:cNvPicPr preferRelativeResize="0"/>
          <p:nvPr/>
        </p:nvPicPr>
        <p:blipFill rotWithShape="1">
          <a:blip r:embed="rId4">
            <a:alphaModFix/>
          </a:blip>
          <a:srcRect/>
          <a:stretch/>
        </p:blipFill>
        <p:spPr>
          <a:xfrm>
            <a:off x="442914" y="3519402"/>
            <a:ext cx="3339980" cy="779026"/>
          </a:xfrm>
          <a:prstGeom prst="rect">
            <a:avLst/>
          </a:prstGeom>
          <a:noFill/>
          <a:ln>
            <a:noFill/>
          </a:ln>
        </p:spPr>
      </p:pic>
      <p:pic>
        <p:nvPicPr>
          <p:cNvPr id="213" name="Google Shape;213;p22" descr="一張含有 文字, 電腦 的圖片&#10;&#10;自動產生的描述"/>
          <p:cNvPicPr preferRelativeResize="0"/>
          <p:nvPr/>
        </p:nvPicPr>
        <p:blipFill rotWithShape="1">
          <a:blip r:embed="rId5">
            <a:alphaModFix/>
          </a:blip>
          <a:srcRect/>
          <a:stretch/>
        </p:blipFill>
        <p:spPr>
          <a:xfrm>
            <a:off x="109564" y="1312153"/>
            <a:ext cx="4462436" cy="2772854"/>
          </a:xfrm>
          <a:prstGeom prst="rect">
            <a:avLst/>
          </a:prstGeom>
          <a:noFill/>
          <a:ln>
            <a:noFill/>
          </a:ln>
        </p:spPr>
      </p:pic>
      <p:pic>
        <p:nvPicPr>
          <p:cNvPr id="214" name="Google Shape;214;p22"/>
          <p:cNvPicPr preferRelativeResize="0"/>
          <p:nvPr/>
        </p:nvPicPr>
        <p:blipFill rotWithShape="1">
          <a:blip r:embed="rId6">
            <a:alphaModFix/>
          </a:blip>
          <a:srcRect/>
          <a:stretch/>
        </p:blipFill>
        <p:spPr>
          <a:xfrm>
            <a:off x="652587" y="3427843"/>
            <a:ext cx="1460317" cy="1211162"/>
          </a:xfrm>
          <a:custGeom>
            <a:avLst/>
            <a:gdLst/>
            <a:ahLst/>
            <a:cxnLst/>
            <a:rect l="l" t="t" r="r" b="b"/>
            <a:pathLst>
              <a:path w="2266262" h="1879600" extrusionOk="0">
                <a:moveTo>
                  <a:pt x="774872" y="0"/>
                </a:moveTo>
                <a:lnTo>
                  <a:pt x="1948381" y="0"/>
                </a:lnTo>
                <a:lnTo>
                  <a:pt x="2266262" y="45684"/>
                </a:lnTo>
                <a:lnTo>
                  <a:pt x="2266262" y="1879600"/>
                </a:lnTo>
                <a:lnTo>
                  <a:pt x="0" y="1879600"/>
                </a:lnTo>
                <a:lnTo>
                  <a:pt x="0" y="880838"/>
                </a:lnTo>
                <a:close/>
              </a:path>
            </a:pathLst>
          </a:custGeom>
          <a:noFill/>
          <a:ln>
            <a:noFill/>
          </a:ln>
        </p:spPr>
      </p:pic>
      <p:sp>
        <p:nvSpPr>
          <p:cNvPr id="215" name="Google Shape;215;p22"/>
          <p:cNvSpPr txBox="1"/>
          <p:nvPr/>
        </p:nvSpPr>
        <p:spPr>
          <a:xfrm>
            <a:off x="1964544" y="4085007"/>
            <a:ext cx="2568275"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chemeClr val="accent6"/>
                </a:solidFill>
                <a:latin typeface="Meiryo UI" panose="020B0604030504040204" pitchFamily="50" charset="-128"/>
                <a:ea typeface="Meiryo UI" panose="020B0604030504040204" pitchFamily="50" charset="-128"/>
              </a:rPr>
              <a:t>*</a:t>
            </a:r>
            <a:r>
              <a:rPr lang="en-US" sz="1000" dirty="0" err="1">
                <a:solidFill>
                  <a:schemeClr val="accent6"/>
                </a:solidFill>
                <a:latin typeface="Meiryo UI" panose="020B0604030504040204" pitchFamily="50" charset="-128"/>
                <a:ea typeface="Meiryo UI" panose="020B0604030504040204" pitchFamily="50" charset="-128"/>
              </a:rPr>
              <a:t>アクセサリには、</a:t>
            </a:r>
            <a:r>
              <a:rPr lang="en-US" sz="1000" dirty="0" err="1" smtClean="0">
                <a:solidFill>
                  <a:schemeClr val="accent6"/>
                </a:solidFill>
                <a:latin typeface="Meiryo UI" panose="020B0604030504040204" pitchFamily="50" charset="-128"/>
                <a:ea typeface="Meiryo UI" panose="020B0604030504040204" pitchFamily="50" charset="-128"/>
              </a:rPr>
              <a:t>子供が誤って取り外すリスクを回避するため</a:t>
            </a:r>
            <a:r>
              <a:rPr lang="ja-JP" altLang="en-US" sz="1000" dirty="0" err="1" smtClean="0">
                <a:solidFill>
                  <a:schemeClr val="accent6"/>
                </a:solidFill>
                <a:latin typeface="Meiryo UI" panose="020B0604030504040204" pitchFamily="50" charset="-128"/>
                <a:ea typeface="Meiryo UI" panose="020B0604030504040204" pitchFamily="50" charset="-128"/>
              </a:rPr>
              <a:t>、</a:t>
            </a:r>
            <a:r>
              <a:rPr lang="en-US" sz="1000" dirty="0" err="1" smtClean="0">
                <a:solidFill>
                  <a:schemeClr val="accent6"/>
                </a:solidFill>
                <a:latin typeface="Meiryo UI" panose="020B0604030504040204" pitchFamily="50" charset="-128"/>
                <a:ea typeface="Meiryo UI" panose="020B0604030504040204" pitchFamily="50" charset="-128"/>
              </a:rPr>
              <a:t>ロックできるディスクトレイの</a:t>
            </a:r>
            <a:r>
              <a:rPr lang="ja-JP" altLang="en-US" sz="1000" dirty="0">
                <a:solidFill>
                  <a:schemeClr val="accent6"/>
                </a:solidFill>
                <a:latin typeface="Meiryo UI" panose="020B0604030504040204" pitchFamily="50" charset="-128"/>
                <a:ea typeface="Meiryo UI" panose="020B0604030504040204" pitchFamily="50" charset="-128"/>
              </a:rPr>
              <a:t>キー</a:t>
            </a:r>
            <a:r>
              <a:rPr lang="en-US" sz="1000" dirty="0" err="1" smtClean="0">
                <a:solidFill>
                  <a:schemeClr val="accent6"/>
                </a:solidFill>
                <a:latin typeface="Meiryo UI" panose="020B0604030504040204" pitchFamily="50" charset="-128"/>
                <a:ea typeface="Meiryo UI" panose="020B0604030504040204" pitchFamily="50" charset="-128"/>
              </a:rPr>
              <a:t>が含まれています</a:t>
            </a:r>
            <a:r>
              <a:rPr lang="en-US" sz="1000" dirty="0">
                <a:solidFill>
                  <a:schemeClr val="accent6"/>
                </a:solidFill>
                <a:latin typeface="Meiryo UI" panose="020B0604030504040204" pitchFamily="50" charset="-128"/>
                <a:ea typeface="Meiryo UI" panose="020B0604030504040204" pitchFamily="50" charset="-128"/>
              </a:rPr>
              <a:t>。</a:t>
            </a:r>
            <a:endParaRPr sz="1000" b="0" i="0" u="none" strike="noStrike" cap="none" dirty="0">
              <a:solidFill>
                <a:schemeClr val="accent6"/>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3"/>
          <p:cNvSpPr/>
          <p:nvPr/>
        </p:nvSpPr>
        <p:spPr>
          <a:xfrm>
            <a:off x="-152400" y="4482205"/>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21" name="Google Shape;221;p23"/>
          <p:cNvSpPr/>
          <p:nvPr/>
        </p:nvSpPr>
        <p:spPr>
          <a:xfrm>
            <a:off x="0" y="838200"/>
            <a:ext cx="9144000" cy="4305300"/>
          </a:xfrm>
          <a:prstGeom prst="rect">
            <a:avLst/>
          </a:prstGeom>
          <a:gradFill>
            <a:gsLst>
              <a:gs pos="0">
                <a:srgbClr val="001142">
                  <a:alpha val="0"/>
                </a:srgbClr>
              </a:gs>
              <a:gs pos="100000">
                <a:srgbClr val="001142">
                  <a:alpha val="49803"/>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22" name="Google Shape;222;p23" descr="一張含有 文字, 白色 的圖片&#10;&#10;自動產生的描述"/>
          <p:cNvPicPr preferRelativeResize="0"/>
          <p:nvPr/>
        </p:nvPicPr>
        <p:blipFill rotWithShape="1">
          <a:blip r:embed="rId3">
            <a:alphaModFix/>
          </a:blip>
          <a:srcRect/>
          <a:stretch/>
        </p:blipFill>
        <p:spPr>
          <a:xfrm>
            <a:off x="1473123" y="1710267"/>
            <a:ext cx="3310737" cy="2855629"/>
          </a:xfrm>
          <a:prstGeom prst="rect">
            <a:avLst/>
          </a:prstGeom>
          <a:noFill/>
          <a:ln>
            <a:noFill/>
          </a:ln>
        </p:spPr>
      </p:pic>
      <p:pic>
        <p:nvPicPr>
          <p:cNvPr id="223" name="Google Shape;223;p23" descr="一張含有 文字, 風扇, 裝置 的圖片&#10;&#10;自動產生的描述"/>
          <p:cNvPicPr preferRelativeResize="0"/>
          <p:nvPr/>
        </p:nvPicPr>
        <p:blipFill rotWithShape="1">
          <a:blip r:embed="rId4">
            <a:alphaModFix/>
          </a:blip>
          <a:srcRect/>
          <a:stretch/>
        </p:blipFill>
        <p:spPr>
          <a:xfrm>
            <a:off x="5233354" y="1816100"/>
            <a:ext cx="2589830" cy="2657475"/>
          </a:xfrm>
          <a:prstGeom prst="rect">
            <a:avLst/>
          </a:prstGeom>
          <a:noFill/>
          <a:ln>
            <a:noFill/>
          </a:ln>
        </p:spPr>
      </p:pic>
      <p:sp>
        <p:nvSpPr>
          <p:cNvPr id="224" name="Google Shape;224;p23"/>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2800" dirty="0" err="1">
                <a:latin typeface="Meiryo UI" panose="020B0604030504040204" pitchFamily="50" charset="-128"/>
                <a:ea typeface="Meiryo UI" panose="020B0604030504040204" pitchFamily="50" charset="-128"/>
                <a:cs typeface="Arial"/>
                <a:sym typeface="Arial"/>
              </a:rPr>
              <a:t>ミニマリストのデザインとサイズ、I</a:t>
            </a:r>
            <a:r>
              <a:rPr lang="en-US" sz="2800" dirty="0">
                <a:latin typeface="Meiryo UI" panose="020B0604030504040204" pitchFamily="50" charset="-128"/>
                <a:ea typeface="Meiryo UI" panose="020B0604030504040204" pitchFamily="50" charset="-128"/>
                <a:cs typeface="Arial"/>
                <a:sym typeface="Arial"/>
              </a:rPr>
              <a:t>/</a:t>
            </a:r>
            <a:r>
              <a:rPr lang="en-US" sz="2800" dirty="0" err="1">
                <a:latin typeface="Meiryo UI" panose="020B0604030504040204" pitchFamily="50" charset="-128"/>
                <a:ea typeface="Meiryo UI" panose="020B0604030504040204" pitchFamily="50" charset="-128"/>
                <a:cs typeface="Arial"/>
                <a:sym typeface="Arial"/>
              </a:rPr>
              <a:t>Oの紹介</a:t>
            </a:r>
            <a:endParaRPr sz="2800" dirty="0">
              <a:latin typeface="Meiryo UI" panose="020B0604030504040204" pitchFamily="50" charset="-128"/>
              <a:ea typeface="Meiryo UI" panose="020B0604030504040204" pitchFamily="50" charset="-128"/>
              <a:cs typeface="Arial"/>
              <a:sym typeface="Arial"/>
            </a:endParaRPr>
          </a:p>
        </p:txBody>
      </p:sp>
      <p:sp>
        <p:nvSpPr>
          <p:cNvPr id="225" name="Google Shape;225;p23"/>
          <p:cNvSpPr txBox="1"/>
          <p:nvPr/>
        </p:nvSpPr>
        <p:spPr>
          <a:xfrm>
            <a:off x="235557" y="1771479"/>
            <a:ext cx="1100902" cy="1021883"/>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状態</a:t>
            </a:r>
            <a:endParaRPr dirty="0">
              <a:solidFill>
                <a:schemeClr val="lt1"/>
              </a:solidFill>
              <a:latin typeface="Meiryo UI" panose="020B0604030504040204" pitchFamily="50" charset="-128"/>
              <a:ea typeface="Meiryo UI" panose="020B0604030504040204" pitchFamily="50" charset="-128"/>
            </a:endParaRPr>
          </a:p>
          <a:p>
            <a:pPr marL="0" marR="0" lvl="0" indent="0" algn="l" rtl="0">
              <a:lnSpc>
                <a:spcPct val="11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Lan</a:t>
            </a:r>
            <a:endParaRPr dirty="0">
              <a:solidFill>
                <a:schemeClr val="lt1"/>
              </a:solidFill>
              <a:latin typeface="Meiryo UI" panose="020B0604030504040204" pitchFamily="50" charset="-128"/>
              <a:ea typeface="Meiryo UI" panose="020B0604030504040204" pitchFamily="50" charset="-128"/>
            </a:endParaRPr>
          </a:p>
          <a:p>
            <a:pPr marL="0" marR="0" lvl="0" indent="0" algn="l" rtl="0">
              <a:lnSpc>
                <a:spcPct val="11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USB</a:t>
            </a:r>
            <a:endParaRPr dirty="0">
              <a:solidFill>
                <a:schemeClr val="lt1"/>
              </a:solidFill>
              <a:latin typeface="Meiryo UI" panose="020B0604030504040204" pitchFamily="50" charset="-128"/>
              <a:ea typeface="Meiryo UI" panose="020B0604030504040204" pitchFamily="50" charset="-128"/>
            </a:endParaRPr>
          </a:p>
          <a:p>
            <a:pPr marL="0" marR="0" lvl="0" indent="0" algn="l" rtl="0">
              <a:lnSpc>
                <a:spcPct val="11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ディスク1〜4</a:t>
            </a:r>
            <a:endParaRPr dirty="0">
              <a:solidFill>
                <a:schemeClr val="lt1"/>
              </a:solidFill>
              <a:latin typeface="Meiryo UI" panose="020B0604030504040204" pitchFamily="50" charset="-128"/>
              <a:ea typeface="Meiryo UI" panose="020B0604030504040204" pitchFamily="50" charset="-128"/>
            </a:endParaRPr>
          </a:p>
        </p:txBody>
      </p:sp>
      <p:sp>
        <p:nvSpPr>
          <p:cNvPr id="226" name="Google Shape;226;p23"/>
          <p:cNvSpPr txBox="1"/>
          <p:nvPr/>
        </p:nvSpPr>
        <p:spPr>
          <a:xfrm>
            <a:off x="7887768" y="1107594"/>
            <a:ext cx="132396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12cmスマート冷却ファン</a:t>
            </a:r>
            <a:endParaRPr dirty="0">
              <a:latin typeface="Meiryo UI" panose="020B0604030504040204" pitchFamily="50" charset="-128"/>
              <a:ea typeface="Meiryo UI" panose="020B0604030504040204" pitchFamily="50" charset="-128"/>
            </a:endParaRPr>
          </a:p>
        </p:txBody>
      </p:sp>
      <p:sp>
        <p:nvSpPr>
          <p:cNvPr id="227" name="Google Shape;227;p23"/>
          <p:cNvSpPr txBox="1"/>
          <p:nvPr/>
        </p:nvSpPr>
        <p:spPr>
          <a:xfrm>
            <a:off x="0" y="3321702"/>
            <a:ext cx="128931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電源スイッチ</a:t>
            </a:r>
            <a:endParaRPr dirty="0">
              <a:latin typeface="Meiryo UI" panose="020B0604030504040204" pitchFamily="50" charset="-128"/>
              <a:ea typeface="Meiryo UI" panose="020B0604030504040204" pitchFamily="50" charset="-128"/>
            </a:endParaRPr>
          </a:p>
        </p:txBody>
      </p:sp>
      <p:sp>
        <p:nvSpPr>
          <p:cNvPr id="228" name="Google Shape;228;p23"/>
          <p:cNvSpPr txBox="1"/>
          <p:nvPr/>
        </p:nvSpPr>
        <p:spPr>
          <a:xfrm>
            <a:off x="7903090" y="2174676"/>
            <a:ext cx="1201721" cy="31091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リセットボタン</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229" name="Google Shape;229;p23"/>
          <p:cNvCxnSpPr/>
          <p:nvPr/>
        </p:nvCxnSpPr>
        <p:spPr>
          <a:xfrm>
            <a:off x="995112" y="1923159"/>
            <a:ext cx="661500" cy="230400"/>
          </a:xfrm>
          <a:prstGeom prst="bentConnector3">
            <a:avLst>
              <a:gd name="adj1" fmla="val 60825"/>
            </a:avLst>
          </a:prstGeom>
          <a:noFill/>
          <a:ln w="19050" cap="flat" cmpd="sng">
            <a:solidFill>
              <a:srgbClr val="EE6D2B"/>
            </a:solidFill>
            <a:prstDash val="solid"/>
            <a:round/>
            <a:headEnd type="none" w="sm" len="sm"/>
            <a:tailEnd type="oval" w="sm" len="sm"/>
          </a:ln>
        </p:spPr>
      </p:cxnSp>
      <p:cxnSp>
        <p:nvCxnSpPr>
          <p:cNvPr id="230" name="Google Shape;230;p23"/>
          <p:cNvCxnSpPr/>
          <p:nvPr/>
        </p:nvCxnSpPr>
        <p:spPr>
          <a:xfrm>
            <a:off x="986052" y="2159135"/>
            <a:ext cx="669000" cy="120300"/>
          </a:xfrm>
          <a:prstGeom prst="bentConnector3">
            <a:avLst>
              <a:gd name="adj1" fmla="val 49993"/>
            </a:avLst>
          </a:prstGeom>
          <a:noFill/>
          <a:ln w="19050" cap="flat" cmpd="sng">
            <a:solidFill>
              <a:srgbClr val="EE6D2B"/>
            </a:solidFill>
            <a:prstDash val="solid"/>
            <a:round/>
            <a:headEnd type="none" w="sm" len="sm"/>
            <a:tailEnd type="oval" w="sm" len="sm"/>
          </a:ln>
        </p:spPr>
      </p:cxnSp>
      <p:cxnSp>
        <p:nvCxnSpPr>
          <p:cNvPr id="231" name="Google Shape;231;p23"/>
          <p:cNvCxnSpPr/>
          <p:nvPr/>
        </p:nvCxnSpPr>
        <p:spPr>
          <a:xfrm>
            <a:off x="995112" y="2402742"/>
            <a:ext cx="661589" cy="0"/>
          </a:xfrm>
          <a:prstGeom prst="straightConnector1">
            <a:avLst/>
          </a:prstGeom>
          <a:noFill/>
          <a:ln w="19050" cap="flat" cmpd="sng">
            <a:solidFill>
              <a:srgbClr val="EE6D2B"/>
            </a:solidFill>
            <a:prstDash val="solid"/>
            <a:round/>
            <a:headEnd type="none" w="sm" len="sm"/>
            <a:tailEnd type="oval" w="sm" len="sm"/>
          </a:ln>
        </p:spPr>
      </p:cxnSp>
      <p:cxnSp>
        <p:nvCxnSpPr>
          <p:cNvPr id="232" name="Google Shape;232;p23"/>
          <p:cNvCxnSpPr/>
          <p:nvPr/>
        </p:nvCxnSpPr>
        <p:spPr>
          <a:xfrm>
            <a:off x="1174967" y="3491891"/>
            <a:ext cx="514650" cy="0"/>
          </a:xfrm>
          <a:prstGeom prst="straightConnector1">
            <a:avLst/>
          </a:prstGeom>
          <a:noFill/>
          <a:ln w="19050" cap="flat" cmpd="sng">
            <a:solidFill>
              <a:srgbClr val="EE6D2B"/>
            </a:solidFill>
            <a:prstDash val="solid"/>
            <a:round/>
            <a:headEnd type="none" w="sm" len="sm"/>
            <a:tailEnd type="oval" w="sm" len="sm"/>
          </a:ln>
        </p:spPr>
      </p:cxnSp>
      <p:sp>
        <p:nvSpPr>
          <p:cNvPr id="233" name="Google Shape;233;p23"/>
          <p:cNvSpPr txBox="1"/>
          <p:nvPr/>
        </p:nvSpPr>
        <p:spPr>
          <a:xfrm>
            <a:off x="7909200" y="4076495"/>
            <a:ext cx="1304355" cy="31117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DC 12V</a:t>
            </a:r>
            <a:r>
              <a:rPr lang="en-US" dirty="0">
                <a:solidFill>
                  <a:schemeClr val="lt1"/>
                </a:solidFill>
                <a:latin typeface="Meiryo UI" panose="020B0604030504040204" pitchFamily="50" charset="-128"/>
                <a:ea typeface="Meiryo UI" panose="020B0604030504040204" pitchFamily="50" charset="-128"/>
              </a:rPr>
              <a:t>入力</a:t>
            </a:r>
            <a:endParaRPr dirty="0">
              <a:latin typeface="Meiryo UI" panose="020B0604030504040204" pitchFamily="50" charset="-128"/>
              <a:ea typeface="Meiryo UI" panose="020B0604030504040204" pitchFamily="50" charset="-128"/>
            </a:endParaRPr>
          </a:p>
        </p:txBody>
      </p:sp>
      <p:sp>
        <p:nvSpPr>
          <p:cNvPr id="234" name="Google Shape;234;p23"/>
          <p:cNvSpPr txBox="1"/>
          <p:nvPr/>
        </p:nvSpPr>
        <p:spPr>
          <a:xfrm>
            <a:off x="7909199" y="3480201"/>
            <a:ext cx="1058693" cy="310919"/>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USB 2.0</a:t>
            </a:r>
            <a:endParaRPr dirty="0">
              <a:latin typeface="Meiryo UI" panose="020B0604030504040204" pitchFamily="50" charset="-128"/>
              <a:ea typeface="Meiryo UI" panose="020B0604030504040204" pitchFamily="50" charset="-128"/>
            </a:endParaRPr>
          </a:p>
        </p:txBody>
      </p:sp>
      <p:sp>
        <p:nvSpPr>
          <p:cNvPr id="235" name="Google Shape;235;p23"/>
          <p:cNvSpPr txBox="1"/>
          <p:nvPr/>
        </p:nvSpPr>
        <p:spPr>
          <a:xfrm>
            <a:off x="7842399" y="2895503"/>
            <a:ext cx="1432891" cy="31117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2.5GbE</a:t>
            </a:r>
            <a:endParaRPr dirty="0">
              <a:latin typeface="Meiryo UI" panose="020B0604030504040204" pitchFamily="50" charset="-128"/>
              <a:ea typeface="Meiryo UI" panose="020B0604030504040204" pitchFamily="50" charset="-128"/>
            </a:endParaRPr>
          </a:p>
        </p:txBody>
      </p:sp>
      <p:cxnSp>
        <p:nvCxnSpPr>
          <p:cNvPr id="236" name="Google Shape;236;p23"/>
          <p:cNvCxnSpPr/>
          <p:nvPr/>
        </p:nvCxnSpPr>
        <p:spPr>
          <a:xfrm rot="10800000">
            <a:off x="7520176" y="3051091"/>
            <a:ext cx="389024" cy="0"/>
          </a:xfrm>
          <a:prstGeom prst="straightConnector1">
            <a:avLst/>
          </a:prstGeom>
          <a:noFill/>
          <a:ln w="19050" cap="flat" cmpd="sng">
            <a:solidFill>
              <a:srgbClr val="EE6D2B"/>
            </a:solidFill>
            <a:prstDash val="solid"/>
            <a:round/>
            <a:headEnd type="none" w="sm" len="sm"/>
            <a:tailEnd type="oval" w="sm" len="sm"/>
          </a:ln>
        </p:spPr>
      </p:cxnSp>
      <p:cxnSp>
        <p:nvCxnSpPr>
          <p:cNvPr id="237" name="Google Shape;237;p23"/>
          <p:cNvCxnSpPr/>
          <p:nvPr/>
        </p:nvCxnSpPr>
        <p:spPr>
          <a:xfrm rot="10800000">
            <a:off x="7519597" y="3276251"/>
            <a:ext cx="389024" cy="0"/>
          </a:xfrm>
          <a:prstGeom prst="straightConnector1">
            <a:avLst/>
          </a:prstGeom>
          <a:noFill/>
          <a:ln w="19050" cap="flat" cmpd="sng">
            <a:solidFill>
              <a:srgbClr val="EE6D2B"/>
            </a:solidFill>
            <a:prstDash val="solid"/>
            <a:round/>
            <a:headEnd type="none" w="sm" len="sm"/>
            <a:tailEnd type="oval" w="sm" len="sm"/>
          </a:ln>
        </p:spPr>
      </p:cxnSp>
      <p:cxnSp>
        <p:nvCxnSpPr>
          <p:cNvPr id="238" name="Google Shape;238;p23"/>
          <p:cNvCxnSpPr/>
          <p:nvPr/>
        </p:nvCxnSpPr>
        <p:spPr>
          <a:xfrm>
            <a:off x="3827310" y="1781322"/>
            <a:ext cx="878040" cy="330313"/>
          </a:xfrm>
          <a:prstGeom prst="straightConnector1">
            <a:avLst/>
          </a:prstGeom>
          <a:noFill/>
          <a:ln w="9525" cap="flat" cmpd="sng">
            <a:solidFill>
              <a:schemeClr val="lt1"/>
            </a:solidFill>
            <a:prstDash val="solid"/>
            <a:round/>
            <a:headEnd type="oval" w="med" len="med"/>
            <a:tailEnd type="oval" w="med" len="med"/>
          </a:ln>
        </p:spPr>
      </p:cxnSp>
      <p:cxnSp>
        <p:nvCxnSpPr>
          <p:cNvPr id="239" name="Google Shape;239;p23"/>
          <p:cNvCxnSpPr/>
          <p:nvPr/>
        </p:nvCxnSpPr>
        <p:spPr>
          <a:xfrm rot="10800000" flipH="1">
            <a:off x="1605001" y="1777714"/>
            <a:ext cx="2149558" cy="76136"/>
          </a:xfrm>
          <a:prstGeom prst="straightConnector1">
            <a:avLst/>
          </a:prstGeom>
          <a:noFill/>
          <a:ln w="9525" cap="flat" cmpd="sng">
            <a:solidFill>
              <a:schemeClr val="lt1"/>
            </a:solidFill>
            <a:prstDash val="solid"/>
            <a:round/>
            <a:headEnd type="oval" w="med" len="med"/>
            <a:tailEnd type="oval" w="med" len="med"/>
          </a:ln>
        </p:spPr>
      </p:cxnSp>
      <p:cxnSp>
        <p:nvCxnSpPr>
          <p:cNvPr id="240" name="Google Shape;240;p23"/>
          <p:cNvCxnSpPr/>
          <p:nvPr/>
        </p:nvCxnSpPr>
        <p:spPr>
          <a:xfrm>
            <a:off x="4784711" y="2201196"/>
            <a:ext cx="6160" cy="2215229"/>
          </a:xfrm>
          <a:prstGeom prst="straightConnector1">
            <a:avLst/>
          </a:prstGeom>
          <a:noFill/>
          <a:ln w="9525" cap="flat" cmpd="sng">
            <a:solidFill>
              <a:schemeClr val="lt1"/>
            </a:solidFill>
            <a:prstDash val="solid"/>
            <a:round/>
            <a:headEnd type="oval" w="med" len="med"/>
            <a:tailEnd type="oval" w="med" len="med"/>
          </a:ln>
        </p:spPr>
      </p:cxnSp>
      <p:sp>
        <p:nvSpPr>
          <p:cNvPr id="241" name="Google Shape;241;p23"/>
          <p:cNvSpPr txBox="1"/>
          <p:nvPr/>
        </p:nvSpPr>
        <p:spPr>
          <a:xfrm>
            <a:off x="2255738" y="1496052"/>
            <a:ext cx="1084541" cy="27542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90.18mm</a:t>
            </a:r>
            <a:endParaRPr dirty="0">
              <a:latin typeface="Meiryo UI" panose="020B0604030504040204" pitchFamily="50" charset="-128"/>
              <a:ea typeface="Meiryo UI" panose="020B0604030504040204" pitchFamily="50" charset="-128"/>
            </a:endParaRPr>
          </a:p>
        </p:txBody>
      </p:sp>
      <p:sp>
        <p:nvSpPr>
          <p:cNvPr id="242" name="Google Shape;242;p23"/>
          <p:cNvSpPr txBox="1"/>
          <p:nvPr/>
        </p:nvSpPr>
        <p:spPr>
          <a:xfrm rot="1238426">
            <a:off x="3806294" y="1650856"/>
            <a:ext cx="1190411" cy="3104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156.26mm</a:t>
            </a:r>
            <a:endParaRPr dirty="0">
              <a:latin typeface="Meiryo UI" panose="020B0604030504040204" pitchFamily="50" charset="-128"/>
              <a:ea typeface="Meiryo UI" panose="020B0604030504040204" pitchFamily="50" charset="-128"/>
            </a:endParaRPr>
          </a:p>
        </p:txBody>
      </p:sp>
      <p:sp>
        <p:nvSpPr>
          <p:cNvPr id="243" name="Google Shape;243;p23"/>
          <p:cNvSpPr txBox="1"/>
          <p:nvPr/>
        </p:nvSpPr>
        <p:spPr>
          <a:xfrm rot="5400000">
            <a:off x="4345242" y="3221862"/>
            <a:ext cx="1150622" cy="2733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188.64mm</a:t>
            </a:r>
            <a:endParaRPr dirty="0">
              <a:latin typeface="Meiryo UI" panose="020B0604030504040204" pitchFamily="50" charset="-128"/>
              <a:ea typeface="Meiryo UI" panose="020B0604030504040204" pitchFamily="50" charset="-128"/>
            </a:endParaRPr>
          </a:p>
        </p:txBody>
      </p:sp>
      <p:sp>
        <p:nvSpPr>
          <p:cNvPr id="244" name="Google Shape;244;p23"/>
          <p:cNvSpPr txBox="1"/>
          <p:nvPr/>
        </p:nvSpPr>
        <p:spPr>
          <a:xfrm>
            <a:off x="0" y="3603355"/>
            <a:ext cx="1605001"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USBコピーボタン</a:t>
            </a:r>
            <a:endParaRPr dirty="0">
              <a:latin typeface="Meiryo UI" panose="020B0604030504040204" pitchFamily="50" charset="-128"/>
              <a:ea typeface="Meiryo UI" panose="020B0604030504040204" pitchFamily="50" charset="-128"/>
            </a:endParaRPr>
          </a:p>
        </p:txBody>
      </p:sp>
      <p:cxnSp>
        <p:nvCxnSpPr>
          <p:cNvPr id="245" name="Google Shape;245;p23"/>
          <p:cNvCxnSpPr/>
          <p:nvPr/>
        </p:nvCxnSpPr>
        <p:spPr>
          <a:xfrm>
            <a:off x="1452694" y="3773544"/>
            <a:ext cx="236923" cy="0"/>
          </a:xfrm>
          <a:prstGeom prst="straightConnector1">
            <a:avLst/>
          </a:prstGeom>
          <a:noFill/>
          <a:ln w="19050" cap="flat" cmpd="sng">
            <a:solidFill>
              <a:srgbClr val="EE6D2B"/>
            </a:solidFill>
            <a:prstDash val="solid"/>
            <a:round/>
            <a:headEnd type="none" w="sm" len="sm"/>
            <a:tailEnd type="oval" w="sm" len="sm"/>
          </a:ln>
        </p:spPr>
      </p:cxnSp>
      <p:sp>
        <p:nvSpPr>
          <p:cNvPr id="246" name="Google Shape;246;p23"/>
          <p:cNvSpPr txBox="1"/>
          <p:nvPr/>
        </p:nvSpPr>
        <p:spPr>
          <a:xfrm>
            <a:off x="-7900" y="3933866"/>
            <a:ext cx="1579055" cy="26468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USB 3.2 Gen 1</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247" name="Google Shape;247;p23"/>
          <p:cNvCxnSpPr/>
          <p:nvPr/>
        </p:nvCxnSpPr>
        <p:spPr>
          <a:xfrm>
            <a:off x="1320816" y="4090675"/>
            <a:ext cx="368799" cy="0"/>
          </a:xfrm>
          <a:prstGeom prst="straightConnector1">
            <a:avLst/>
          </a:prstGeom>
          <a:noFill/>
          <a:ln w="19050" cap="flat" cmpd="sng">
            <a:solidFill>
              <a:srgbClr val="EE6D2B"/>
            </a:solidFill>
            <a:prstDash val="solid"/>
            <a:round/>
            <a:headEnd type="none" w="sm" len="sm"/>
            <a:tailEnd type="oval" w="sm" len="sm"/>
          </a:ln>
        </p:spPr>
      </p:cxnSp>
      <p:cxnSp>
        <p:nvCxnSpPr>
          <p:cNvPr id="248" name="Google Shape;248;p23"/>
          <p:cNvCxnSpPr/>
          <p:nvPr/>
        </p:nvCxnSpPr>
        <p:spPr>
          <a:xfrm rot="10800000" flipH="1">
            <a:off x="1259615" y="2521497"/>
            <a:ext cx="395400" cy="146700"/>
          </a:xfrm>
          <a:prstGeom prst="bentConnector3">
            <a:avLst>
              <a:gd name="adj1" fmla="val 49993"/>
            </a:avLst>
          </a:prstGeom>
          <a:noFill/>
          <a:ln w="19050" cap="flat" cmpd="sng">
            <a:solidFill>
              <a:srgbClr val="EE6D2B"/>
            </a:solidFill>
            <a:prstDash val="solid"/>
            <a:round/>
            <a:headEnd type="none" w="sm" len="sm"/>
            <a:tailEnd type="oval" w="sm" len="sm"/>
          </a:ln>
        </p:spPr>
      </p:cxnSp>
      <p:cxnSp>
        <p:nvCxnSpPr>
          <p:cNvPr id="249" name="Google Shape;249;p23"/>
          <p:cNvCxnSpPr>
            <a:stCxn id="226" idx="1"/>
          </p:cNvCxnSpPr>
          <p:nvPr/>
        </p:nvCxnSpPr>
        <p:spPr>
          <a:xfrm rot="10800000" flipV="1">
            <a:off x="6450468" y="1369204"/>
            <a:ext cx="1437300" cy="1556100"/>
          </a:xfrm>
          <a:prstGeom prst="bentConnector2">
            <a:avLst/>
          </a:prstGeom>
          <a:noFill/>
          <a:ln w="19050" cap="flat" cmpd="sng">
            <a:solidFill>
              <a:srgbClr val="EE6D2B"/>
            </a:solidFill>
            <a:prstDash val="solid"/>
            <a:round/>
            <a:headEnd type="none" w="sm" len="sm"/>
            <a:tailEnd type="oval" w="sm" len="sm"/>
          </a:ln>
        </p:spPr>
      </p:cxnSp>
      <p:cxnSp>
        <p:nvCxnSpPr>
          <p:cNvPr id="250" name="Google Shape;250;p23"/>
          <p:cNvCxnSpPr/>
          <p:nvPr/>
        </p:nvCxnSpPr>
        <p:spPr>
          <a:xfrm rot="10800000">
            <a:off x="7599684" y="2065821"/>
            <a:ext cx="274800" cy="216600"/>
          </a:xfrm>
          <a:prstGeom prst="bentConnector3">
            <a:avLst>
              <a:gd name="adj1" fmla="val 49982"/>
            </a:avLst>
          </a:prstGeom>
          <a:noFill/>
          <a:ln w="19050" cap="flat" cmpd="sng">
            <a:solidFill>
              <a:srgbClr val="EE6D2B"/>
            </a:solidFill>
            <a:prstDash val="solid"/>
            <a:round/>
            <a:headEnd type="none" w="sm" len="sm"/>
            <a:tailEnd type="oval" w="sm" len="sm"/>
          </a:ln>
        </p:spPr>
      </p:cxnSp>
      <p:sp>
        <p:nvSpPr>
          <p:cNvPr id="251" name="Google Shape;251;p23"/>
          <p:cNvSpPr txBox="1"/>
          <p:nvPr/>
        </p:nvSpPr>
        <p:spPr>
          <a:xfrm>
            <a:off x="7839645" y="3123758"/>
            <a:ext cx="1304355" cy="31117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1GbE</a:t>
            </a:r>
            <a:endParaRPr dirty="0">
              <a:latin typeface="Meiryo UI" panose="020B0604030504040204" pitchFamily="50" charset="-128"/>
              <a:ea typeface="Meiryo UI" panose="020B0604030504040204" pitchFamily="50" charset="-128"/>
            </a:endParaRPr>
          </a:p>
        </p:txBody>
      </p:sp>
      <p:cxnSp>
        <p:nvCxnSpPr>
          <p:cNvPr id="252" name="Google Shape;252;p23"/>
          <p:cNvCxnSpPr/>
          <p:nvPr/>
        </p:nvCxnSpPr>
        <p:spPr>
          <a:xfrm rot="10800000">
            <a:off x="7519596" y="3616953"/>
            <a:ext cx="389024" cy="0"/>
          </a:xfrm>
          <a:prstGeom prst="straightConnector1">
            <a:avLst/>
          </a:prstGeom>
          <a:noFill/>
          <a:ln w="19050" cap="flat" cmpd="sng">
            <a:solidFill>
              <a:srgbClr val="EE6D2B"/>
            </a:solidFill>
            <a:prstDash val="solid"/>
            <a:round/>
            <a:headEnd type="none" w="sm" len="sm"/>
            <a:tailEnd type="oval" w="sm" len="sm"/>
          </a:ln>
        </p:spPr>
      </p:cxnSp>
      <p:cxnSp>
        <p:nvCxnSpPr>
          <p:cNvPr id="253" name="Google Shape;253;p23"/>
          <p:cNvCxnSpPr/>
          <p:nvPr/>
        </p:nvCxnSpPr>
        <p:spPr>
          <a:xfrm rot="10800000">
            <a:off x="7542271" y="4035887"/>
            <a:ext cx="346500" cy="205500"/>
          </a:xfrm>
          <a:prstGeom prst="bentConnector3">
            <a:avLst>
              <a:gd name="adj1" fmla="val 50022"/>
            </a:avLst>
          </a:prstGeom>
          <a:noFill/>
          <a:ln w="19050" cap="flat" cmpd="sng">
            <a:solidFill>
              <a:srgbClr val="EE6D2B"/>
            </a:solidFill>
            <a:prstDash val="solid"/>
            <a:round/>
            <a:headEnd type="none" w="sm" len="sm"/>
            <a:tailEnd type="oval" w="sm" len="sm"/>
          </a:ln>
        </p:spPr>
      </p:cxn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4"/>
          <p:cNvSpPr/>
          <p:nvPr/>
        </p:nvSpPr>
        <p:spPr>
          <a:xfrm rot="-5400000">
            <a:off x="5269733" y="1009650"/>
            <a:ext cx="5799804"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260" name="Google Shape;260;p24"/>
          <p:cNvGraphicFramePr/>
          <p:nvPr>
            <p:extLst>
              <p:ext uri="{D42A27DB-BD31-4B8C-83A1-F6EECF244321}">
                <p14:modId xmlns:p14="http://schemas.microsoft.com/office/powerpoint/2010/main" val="195376191"/>
              </p:ext>
            </p:extLst>
          </p:nvPr>
        </p:nvGraphicFramePr>
        <p:xfrm>
          <a:off x="602998" y="1276150"/>
          <a:ext cx="8000300" cy="3601775"/>
        </p:xfrm>
        <a:graphic>
          <a:graphicData uri="http://schemas.openxmlformats.org/drawingml/2006/table">
            <a:tbl>
              <a:tblPr>
                <a:noFill/>
                <a:tableStyleId>{F7E8925D-3B39-4FE8-B535-1DD5847A3D2D}</a:tableStyleId>
              </a:tblPr>
              <a:tblGrid>
                <a:gridCol w="2059050">
                  <a:extLst>
                    <a:ext uri="{9D8B030D-6E8A-4147-A177-3AD203B41FA5}">
                      <a16:colId xmlns:a16="http://schemas.microsoft.com/office/drawing/2014/main" val="20000"/>
                    </a:ext>
                  </a:extLst>
                </a:gridCol>
                <a:gridCol w="2970400">
                  <a:extLst>
                    <a:ext uri="{9D8B030D-6E8A-4147-A177-3AD203B41FA5}">
                      <a16:colId xmlns:a16="http://schemas.microsoft.com/office/drawing/2014/main" val="20001"/>
                    </a:ext>
                  </a:extLst>
                </a:gridCol>
                <a:gridCol w="2970850">
                  <a:extLst>
                    <a:ext uri="{9D8B030D-6E8A-4147-A177-3AD203B41FA5}">
                      <a16:colId xmlns:a16="http://schemas.microsoft.com/office/drawing/2014/main" val="20002"/>
                    </a:ext>
                  </a:extLst>
                </a:gridCol>
              </a:tblGrid>
              <a:tr h="342525">
                <a:tc>
                  <a:txBody>
                    <a:bodyPr/>
                    <a:lstStyle/>
                    <a:p>
                      <a:pPr marL="0" marR="0" lvl="0" indent="0" algn="l" rtl="0">
                        <a:lnSpc>
                          <a:spcPct val="115000"/>
                        </a:lnSpc>
                        <a:spcBef>
                          <a:spcPts val="0"/>
                        </a:spcBef>
                        <a:spcAft>
                          <a:spcPts val="0"/>
                        </a:spcAft>
                        <a:buClr>
                          <a:srgbClr val="000000"/>
                        </a:buClr>
                        <a:buSzPts val="1000"/>
                        <a:buFont typeface="Arial"/>
                        <a:buNone/>
                      </a:pP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725" marR="10725" marT="7150" marB="715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14999"/>
                        </a:lnSpc>
                        <a:spcBef>
                          <a:spcPts val="0"/>
                        </a:spcBef>
                        <a:spcAft>
                          <a:spcPts val="0"/>
                        </a:spcAft>
                        <a:buClr>
                          <a:srgbClr val="000000"/>
                        </a:buClr>
                        <a:buSzPts val="1800"/>
                        <a:buFont typeface="Arial"/>
                        <a:buNone/>
                      </a:pPr>
                      <a:r>
                        <a:rPr lang="en-US" sz="1800" b="1" i="0" u="none" strike="noStrike" cap="none" dirty="0">
                          <a:solidFill>
                            <a:schemeClr val="lt1"/>
                          </a:solidFill>
                          <a:latin typeface="Meiryo UI" panose="020B0604030504040204" pitchFamily="50" charset="-128"/>
                          <a:ea typeface="Meiryo UI" panose="020B0604030504040204" pitchFamily="50" charset="-128"/>
                          <a:cs typeface="Arial"/>
                          <a:sym typeface="Arial"/>
                        </a:rPr>
                        <a:t>TS-233</a:t>
                      </a:r>
                      <a:endParaRPr sz="320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tc>
                  <a:txBody>
                    <a:bodyPr/>
                    <a:lstStyle/>
                    <a:p>
                      <a:pPr marL="0" marR="0" lvl="0" indent="0" algn="l" rtl="0">
                        <a:lnSpc>
                          <a:spcPct val="114999"/>
                        </a:lnSpc>
                        <a:spcBef>
                          <a:spcPts val="0"/>
                        </a:spcBef>
                        <a:spcAft>
                          <a:spcPts val="0"/>
                        </a:spcAft>
                        <a:buClr>
                          <a:srgbClr val="000000"/>
                        </a:buClr>
                        <a:buSzPts val="1800"/>
                        <a:buFont typeface="Arial"/>
                        <a:buNone/>
                      </a:pPr>
                      <a:r>
                        <a:rPr lang="en-US" sz="1800" b="1" i="0" u="none" strike="noStrike" cap="none" dirty="0">
                          <a:solidFill>
                            <a:schemeClr val="lt1"/>
                          </a:solidFill>
                          <a:latin typeface="Meiryo UI" panose="020B0604030504040204" pitchFamily="50" charset="-128"/>
                          <a:ea typeface="Meiryo UI" panose="020B0604030504040204" pitchFamily="50" charset="-128"/>
                          <a:cs typeface="Arial"/>
                          <a:sym typeface="Arial"/>
                        </a:rPr>
                        <a:t>TS-433</a:t>
                      </a:r>
                      <a:endParaRPr sz="320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r h="345825">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CPU</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ARM</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クアッドコア</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Cortex-A55 </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最大</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2.0GHz</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ARM</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クアッドコア</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Cortex-A55 </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最大</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2.0GHz</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40000">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メモリ</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2GB </a:t>
                      </a:r>
                      <a:r>
                        <a:rPr lang="en-US" sz="10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拡張不可</a:t>
                      </a:r>
                      <a:r>
                        <a:rPr lang="en-US" sz="10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endParaRPr sz="1000" b="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u="none" strike="noStrike" cap="none" dirty="0">
                          <a:solidFill>
                            <a:srgbClr val="97FFFE"/>
                          </a:solidFill>
                          <a:latin typeface="Meiryo UI" panose="020B0604030504040204" pitchFamily="50" charset="-128"/>
                          <a:ea typeface="Meiryo UI" panose="020B0604030504040204" pitchFamily="50" charset="-128"/>
                          <a:cs typeface="Arial"/>
                          <a:sym typeface="Arial"/>
                        </a:rPr>
                        <a:t>4GB</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拡張不可</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2"/>
                  </a:ext>
                </a:extLst>
              </a:tr>
              <a:tr h="267950">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ディスク</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2 x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2.5</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インチ</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 </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3.5</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インチ</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 </a:t>
                      </a: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SATA</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u="none" strike="noStrike" cap="none" dirty="0">
                          <a:solidFill>
                            <a:srgbClr val="97FFFE"/>
                          </a:solidFill>
                          <a:latin typeface="Meiryo UI" panose="020B0604030504040204" pitchFamily="50" charset="-128"/>
                          <a:ea typeface="Meiryo UI" panose="020B0604030504040204" pitchFamily="50" charset="-128"/>
                          <a:cs typeface="Arial"/>
                          <a:sym typeface="Arial"/>
                        </a:rPr>
                        <a:t>4 x </a:t>
                      </a:r>
                      <a:r>
                        <a:rPr 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2.5</a:t>
                      </a:r>
                      <a:r>
                        <a:rPr lang="ja-JP" alt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インチ</a:t>
                      </a:r>
                      <a:r>
                        <a:rPr 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 </a:t>
                      </a:r>
                      <a:r>
                        <a:rPr lang="en-US" sz="1000" u="none" strike="noStrike" cap="none" dirty="0">
                          <a:solidFill>
                            <a:srgbClr val="97FFFE"/>
                          </a:solidFill>
                          <a:latin typeface="Meiryo UI" panose="020B0604030504040204" pitchFamily="50" charset="-128"/>
                          <a:ea typeface="Meiryo UI" panose="020B0604030504040204" pitchFamily="50" charset="-128"/>
                          <a:cs typeface="Arial"/>
                          <a:sym typeface="Arial"/>
                        </a:rPr>
                        <a:t>/ </a:t>
                      </a:r>
                      <a:r>
                        <a:rPr 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3.5</a:t>
                      </a:r>
                      <a:r>
                        <a:rPr lang="ja-JP" alt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インチ</a:t>
                      </a:r>
                      <a:r>
                        <a:rPr 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 </a:t>
                      </a:r>
                      <a:r>
                        <a:rPr lang="en-US" sz="1000" u="none" strike="noStrike" cap="none" dirty="0">
                          <a:solidFill>
                            <a:srgbClr val="97FFFE"/>
                          </a:solidFill>
                          <a:latin typeface="Meiryo UI" panose="020B0604030504040204" pitchFamily="50" charset="-128"/>
                          <a:ea typeface="Meiryo UI" panose="020B0604030504040204" pitchFamily="50" charset="-128"/>
                          <a:cs typeface="Arial"/>
                          <a:sym typeface="Arial"/>
                        </a:rPr>
                        <a:t>SATA</a:t>
                      </a:r>
                      <a:endParaRPr sz="1000" u="none" strike="noStrike" cap="none" dirty="0">
                        <a:solidFill>
                          <a:srgbClr val="97FFFE"/>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40000">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ディスクインターフェース</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SATA 6Gb/s</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SATA 6Gb/s</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4"/>
                  </a:ext>
                </a:extLst>
              </a:tr>
              <a:tr h="240000">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イーサネット</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1 x 1GbE</a:t>
                      </a:r>
                      <a:endParaRPr sz="14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b="0" i="0" u="none" strike="noStrike" cap="none" dirty="0">
                          <a:solidFill>
                            <a:srgbClr val="97FFFE"/>
                          </a:solidFill>
                          <a:latin typeface="Meiryo UI" panose="020B0604030504040204" pitchFamily="50" charset="-128"/>
                          <a:ea typeface="Meiryo UI" panose="020B0604030504040204" pitchFamily="50" charset="-128"/>
                          <a:cs typeface="Arial"/>
                          <a:sym typeface="Arial"/>
                        </a:rPr>
                        <a:t>1 x 2.5 </a:t>
                      </a:r>
                      <a:r>
                        <a:rPr lang="en-US" sz="1000" b="0" i="0" u="none" strike="noStrike" cap="none" dirty="0" err="1" smtClean="0">
                          <a:solidFill>
                            <a:srgbClr val="97FFFE"/>
                          </a:solidFill>
                          <a:latin typeface="Meiryo UI" panose="020B0604030504040204" pitchFamily="50" charset="-128"/>
                          <a:ea typeface="Meiryo UI" panose="020B0604030504040204" pitchFamily="50" charset="-128"/>
                          <a:cs typeface="Arial"/>
                          <a:sym typeface="Arial"/>
                        </a:rPr>
                        <a:t>GbE</a:t>
                      </a:r>
                      <a:r>
                        <a:rPr lang="ja-JP" altLang="en-US" sz="1000" b="0" i="0" u="none" strike="noStrike" cap="none" dirty="0" err="1" smtClean="0">
                          <a:solidFill>
                            <a:schemeClr val="lt1"/>
                          </a:solidFill>
                          <a:latin typeface="Meiryo UI" panose="020B0604030504040204" pitchFamily="50" charset="-128"/>
                          <a:ea typeface="Meiryo UI" panose="020B0604030504040204" pitchFamily="50" charset="-128"/>
                          <a:cs typeface="Arial"/>
                          <a:sym typeface="Arial"/>
                        </a:rPr>
                        <a:t>、</a:t>
                      </a:r>
                      <a:r>
                        <a:rPr lang="en-US" sz="1000" b="0" i="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1 </a:t>
                      </a:r>
                      <a:r>
                        <a:rPr lang="en-US" sz="10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x 1GbE</a:t>
                      </a:r>
                      <a:endParaRPr sz="14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63800">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USB</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ポート</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1 x USB 3.2 Gen1 Type-A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前面</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2 x USB 2.0 Type-A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背面</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1 x USB 3.2 Gen1 Type-A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前面</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p>
                      <a:pPr marL="0" marR="0" lvl="0" indent="0" algn="l" rtl="0">
                        <a:lnSpc>
                          <a:spcPct val="114999"/>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2 x USB 2.0 Type-A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背面</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6"/>
                  </a:ext>
                </a:extLst>
              </a:tr>
              <a:tr h="240000">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フォームファクター</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デスクトップ</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4999"/>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デスクトップ</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40000">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LED</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インジケータ</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状態、</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LAN</a:t>
                      </a:r>
                      <a:r>
                        <a:rPr lang="ja-JP" altLang="en-US" sz="1000" u="none" strike="noStrike" cap="none" dirty="0" err="1" smtClean="0">
                          <a:solidFill>
                            <a:schemeClr val="lt1"/>
                          </a:solidFill>
                          <a:latin typeface="Meiryo UI" panose="020B0604030504040204" pitchFamily="50" charset="-128"/>
                          <a:ea typeface="Meiryo UI" panose="020B0604030504040204" pitchFamily="50" charset="-128"/>
                          <a:cs typeface="Arial"/>
                          <a:sym typeface="Arial"/>
                        </a:rPr>
                        <a:t>、</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USB</a:t>
                      </a:r>
                      <a:r>
                        <a:rPr lang="ja-JP" altLang="en-US" sz="1000" u="none" strike="noStrike" cap="none" dirty="0" err="1"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ディスク</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1</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2</a:t>
                      </a:r>
                      <a:endParaRPr dirty="0">
                        <a:latin typeface="Meiryo UI" panose="020B0604030504040204" pitchFamily="50" charset="-128"/>
                        <a:ea typeface="Meiryo UI" panose="020B0604030504040204" pitchFamily="50" charset="-128"/>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4999"/>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状態、</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LAN</a:t>
                      </a:r>
                      <a:r>
                        <a:rPr lang="ja-JP" altLang="en-US" sz="1000" u="none" strike="noStrike" cap="none" dirty="0" err="1" smtClean="0">
                          <a:solidFill>
                            <a:schemeClr val="lt1"/>
                          </a:solidFill>
                          <a:latin typeface="Meiryo UI" panose="020B0604030504040204" pitchFamily="50" charset="-128"/>
                          <a:ea typeface="Meiryo UI" panose="020B0604030504040204" pitchFamily="50" charset="-128"/>
                          <a:cs typeface="Arial"/>
                          <a:sym typeface="Arial"/>
                        </a:rPr>
                        <a:t>、</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USB</a:t>
                      </a:r>
                      <a:r>
                        <a:rPr lang="ja-JP" altLang="en-US" sz="1000" u="none" strike="noStrike" cap="none" dirty="0" err="1"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ディスク</a:t>
                      </a:r>
                      <a:r>
                        <a:rPr 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1</a:t>
                      </a:r>
                      <a:r>
                        <a:rPr lang="ja-JP" alt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a:t>
                      </a:r>
                      <a:r>
                        <a:rPr lang="en-US" sz="1000" u="none" strike="noStrike" cap="none" dirty="0" smtClean="0">
                          <a:solidFill>
                            <a:srgbClr val="97FFFE"/>
                          </a:solidFill>
                          <a:latin typeface="Meiryo UI" panose="020B0604030504040204" pitchFamily="50" charset="-128"/>
                          <a:ea typeface="Meiryo UI" panose="020B0604030504040204" pitchFamily="50" charset="-128"/>
                          <a:cs typeface="Arial"/>
                          <a:sym typeface="Arial"/>
                        </a:rPr>
                        <a:t>4</a:t>
                      </a:r>
                      <a:endParaRPr sz="1400" u="none" strike="noStrike" cap="none" dirty="0">
                        <a:solidFill>
                          <a:srgbClr val="97FFFE"/>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8"/>
                  </a:ext>
                </a:extLst>
              </a:tr>
              <a:tr h="240000">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ボタン</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電源、リセット、</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USB</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コピー</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電源、リセット、</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USB</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コピー</a:t>
                      </a:r>
                      <a:endParaRPr dirty="0">
                        <a:latin typeface="Meiryo UI" panose="020B0604030504040204" pitchFamily="50" charset="-128"/>
                        <a:ea typeface="Meiryo UI" panose="020B0604030504040204" pitchFamily="50" charset="-128"/>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40000">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サイズ</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高さ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x </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幅 </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x </a:t>
                      </a: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奥行</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188.64 × 90.18 × 156.26 mm</a:t>
                      </a:r>
                      <a:endParaRPr sz="1000" b="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b="0" i="0" u="none" strike="noStrike" cap="none" dirty="0">
                          <a:solidFill>
                            <a:schemeClr val="lt1"/>
                          </a:solidFill>
                          <a:latin typeface="Meiryo UI" panose="020B0604030504040204" pitchFamily="50" charset="-128"/>
                          <a:ea typeface="Meiryo UI" panose="020B0604030504040204" pitchFamily="50" charset="-128"/>
                          <a:cs typeface="Arial"/>
                          <a:sym typeface="Arial"/>
                        </a:rPr>
                        <a:t>169 × 160 × 219mm</a:t>
                      </a:r>
                      <a:endParaRPr sz="1000" b="0" i="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10"/>
                  </a:ext>
                </a:extLst>
              </a:tr>
              <a:tr h="240000">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アダプタ</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12V</a:t>
                      </a:r>
                      <a:r>
                        <a:rPr lang="ja-JP" altLang="en-US" sz="1000" u="none" strike="noStrike" cap="none" dirty="0" err="1" smtClean="0">
                          <a:solidFill>
                            <a:schemeClr val="lt1"/>
                          </a:solidFill>
                          <a:latin typeface="Meiryo UI" panose="020B0604030504040204" pitchFamily="50" charset="-128"/>
                          <a:ea typeface="Meiryo UI" panose="020B0604030504040204" pitchFamily="50" charset="-128"/>
                          <a:cs typeface="Arial"/>
                          <a:sym typeface="Arial"/>
                        </a:rPr>
                        <a:t>、</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65W</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12V</a:t>
                      </a:r>
                      <a:r>
                        <a:rPr lang="ja-JP" altLang="en-US" sz="1000" u="none" strike="noStrike" cap="none" dirty="0" err="1" smtClean="0">
                          <a:solidFill>
                            <a:schemeClr val="lt1"/>
                          </a:solidFill>
                          <a:latin typeface="Meiryo UI" panose="020B0604030504040204" pitchFamily="50" charset="-128"/>
                          <a:ea typeface="Meiryo UI" panose="020B0604030504040204" pitchFamily="50" charset="-128"/>
                          <a:cs typeface="Arial"/>
                          <a:sym typeface="Arial"/>
                        </a:rPr>
                        <a:t>、</a:t>
                      </a:r>
                      <a:r>
                        <a:rPr 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90W</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61675">
                <a:tc>
                  <a:txBody>
                    <a:bodyPr/>
                    <a:lstStyle/>
                    <a:p>
                      <a:pPr marL="0" marR="0" lvl="0" indent="0" algn="l" rtl="0">
                        <a:lnSpc>
                          <a:spcPct val="115000"/>
                        </a:lnSpc>
                        <a:spcBef>
                          <a:spcPts val="0"/>
                        </a:spcBef>
                        <a:spcAft>
                          <a:spcPts val="0"/>
                        </a:spcAft>
                        <a:buClr>
                          <a:srgbClr val="000000"/>
                        </a:buClr>
                        <a:buSzPts val="1000"/>
                        <a:buFont typeface="Arial"/>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cs typeface="Arial"/>
                          <a:sym typeface="Arial"/>
                        </a:rPr>
                        <a:t>ファン</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5000"/>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1 x 80mm</a:t>
                      </a:r>
                      <a:endParaRPr sz="100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l" rtl="0">
                        <a:lnSpc>
                          <a:spcPct val="114999"/>
                        </a:lnSpc>
                        <a:spcBef>
                          <a:spcPts val="0"/>
                        </a:spcBef>
                        <a:spcAft>
                          <a:spcPts val="0"/>
                        </a:spcAft>
                        <a:buClr>
                          <a:srgbClr val="000000"/>
                        </a:buClr>
                        <a:buSzPts val="1000"/>
                        <a:buFont typeface="Arial"/>
                        <a:buNone/>
                      </a:pPr>
                      <a:r>
                        <a:rPr lang="en-US" sz="1000" u="none" strike="noStrike" cap="none" dirty="0">
                          <a:solidFill>
                            <a:schemeClr val="lt1"/>
                          </a:solidFill>
                          <a:latin typeface="Meiryo UI" panose="020B0604030504040204" pitchFamily="50" charset="-128"/>
                          <a:ea typeface="Meiryo UI" panose="020B0604030504040204" pitchFamily="50" charset="-128"/>
                          <a:cs typeface="Arial"/>
                          <a:sym typeface="Arial"/>
                        </a:rPr>
                        <a:t>1 x </a:t>
                      </a:r>
                      <a:r>
                        <a:rPr lang="en-US" sz="1000" u="none" strike="noStrike" cap="none" dirty="0">
                          <a:solidFill>
                            <a:srgbClr val="97FFFE"/>
                          </a:solidFill>
                          <a:latin typeface="Meiryo UI" panose="020B0604030504040204" pitchFamily="50" charset="-128"/>
                          <a:ea typeface="Meiryo UI" panose="020B0604030504040204" pitchFamily="50" charset="-128"/>
                          <a:cs typeface="Arial"/>
                          <a:sym typeface="Arial"/>
                        </a:rPr>
                        <a:t>120mm</a:t>
                      </a:r>
                      <a:endParaRPr sz="1000" u="none" strike="noStrike" cap="none" dirty="0">
                        <a:solidFill>
                          <a:srgbClr val="97FFFE"/>
                        </a:solidFill>
                        <a:latin typeface="Meiryo UI" panose="020B0604030504040204" pitchFamily="50" charset="-128"/>
                        <a:ea typeface="Meiryo UI" panose="020B0604030504040204" pitchFamily="50" charset="-128"/>
                        <a:cs typeface="Arial"/>
                        <a:sym typeface="Arial"/>
                      </a:endParaRPr>
                    </a:p>
                  </a:txBody>
                  <a:tcPr marL="108000" marR="10725" marT="7150" marB="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12"/>
                  </a:ext>
                </a:extLst>
              </a:tr>
            </a:tbl>
          </a:graphicData>
        </a:graphic>
      </p:graphicFrame>
      <p:sp>
        <p:nvSpPr>
          <p:cNvPr id="261" name="Google Shape;261;p24"/>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a:latin typeface="Meiryo UI" panose="020B0604030504040204" pitchFamily="50" charset="-128"/>
                <a:ea typeface="Meiryo UI" panose="020B0604030504040204" pitchFamily="50" charset="-128"/>
                <a:cs typeface="Arial"/>
                <a:sym typeface="Arial"/>
              </a:rPr>
              <a:t>TS-x33ハードウェア仕様</a:t>
            </a:r>
            <a:endParaRPr dirty="0">
              <a:latin typeface="Meiryo UI" panose="020B0604030504040204" pitchFamily="50" charset="-128"/>
              <a:ea typeface="Meiryo UI" panose="020B0604030504040204" pitchFamily="50" charset="-128"/>
              <a:cs typeface="Arial"/>
              <a:sym typeface="Arial"/>
            </a:endParaRPr>
          </a:p>
        </p:txBody>
      </p:sp>
      <p:pic>
        <p:nvPicPr>
          <p:cNvPr id="262" name="Google Shape;262;p24" descr="一張含有 箭 的圖片&#10;&#10;自動產生的描述"/>
          <p:cNvPicPr preferRelativeResize="0"/>
          <p:nvPr/>
        </p:nvPicPr>
        <p:blipFill rotWithShape="1">
          <a:blip r:embed="rId3">
            <a:alphaModFix/>
          </a:blip>
          <a:srcRect/>
          <a:stretch/>
        </p:blipFill>
        <p:spPr>
          <a:xfrm>
            <a:off x="6607534" y="1144953"/>
            <a:ext cx="464654" cy="464654"/>
          </a:xfrm>
          <a:prstGeom prst="rect">
            <a:avLst/>
          </a:prstGeom>
          <a:noFill/>
          <a:ln>
            <a:noFill/>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5"/>
          <p:cNvSpPr/>
          <p:nvPr/>
        </p:nvSpPr>
        <p:spPr>
          <a:xfrm>
            <a:off x="-152400" y="3201314"/>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68" name="Google Shape;268;p25"/>
          <p:cNvSpPr txBox="1">
            <a:spLocks noGrp="1"/>
          </p:cNvSpPr>
          <p:nvPr>
            <p:ph type="title"/>
          </p:nvPr>
        </p:nvSpPr>
        <p:spPr>
          <a:xfrm>
            <a:off x="196427" y="265500"/>
            <a:ext cx="8785013"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2800" dirty="0">
                <a:latin typeface="Meiryo UI" panose="020B0604030504040204" pitchFamily="50" charset="-128"/>
                <a:ea typeface="Meiryo UI" panose="020B0604030504040204" pitchFamily="50" charset="-128"/>
                <a:cs typeface="Arial"/>
                <a:sym typeface="Arial"/>
              </a:rPr>
              <a:t>USB </a:t>
            </a:r>
            <a:r>
              <a:rPr lang="en-US" sz="2800" dirty="0" err="1">
                <a:latin typeface="Meiryo UI" panose="020B0604030504040204" pitchFamily="50" charset="-128"/>
                <a:ea typeface="Meiryo UI" panose="020B0604030504040204" pitchFamily="50" charset="-128"/>
                <a:cs typeface="Arial"/>
                <a:sym typeface="Arial"/>
              </a:rPr>
              <a:t>JBOD＆RAID</a:t>
            </a:r>
            <a:r>
              <a:rPr lang="en-US" sz="2800" dirty="0" err="1" smtClean="0">
                <a:latin typeface="Meiryo UI" panose="020B0604030504040204" pitchFamily="50" charset="-128"/>
                <a:ea typeface="Meiryo UI" panose="020B0604030504040204" pitchFamily="50" charset="-128"/>
                <a:cs typeface="Arial"/>
                <a:sym typeface="Arial"/>
              </a:rPr>
              <a:t>をサポートする</a:t>
            </a:r>
            <a:r>
              <a:rPr lang="en-US" sz="2800" dirty="0" smtClean="0">
                <a:latin typeface="Meiryo UI" panose="020B0604030504040204" pitchFamily="50" charset="-128"/>
                <a:ea typeface="Meiryo UI" panose="020B0604030504040204" pitchFamily="50" charset="-128"/>
                <a:cs typeface="Arial"/>
                <a:sym typeface="Arial"/>
              </a:rPr>
              <a:t/>
            </a:r>
            <a:br>
              <a:rPr lang="en-US" sz="2800" dirty="0" smtClean="0">
                <a:latin typeface="Meiryo UI" panose="020B0604030504040204" pitchFamily="50" charset="-128"/>
                <a:ea typeface="Meiryo UI" panose="020B0604030504040204" pitchFamily="50" charset="-128"/>
                <a:cs typeface="Arial"/>
                <a:sym typeface="Arial"/>
              </a:rPr>
            </a:br>
            <a:r>
              <a:rPr lang="en-US" sz="2800" dirty="0" err="1" smtClean="0">
                <a:latin typeface="Meiryo UI" panose="020B0604030504040204" pitchFamily="50" charset="-128"/>
                <a:ea typeface="Meiryo UI" panose="020B0604030504040204" pitchFamily="50" charset="-128"/>
                <a:cs typeface="Arial"/>
                <a:sym typeface="Arial"/>
              </a:rPr>
              <a:t>オプションの拡張ストレージユニット</a:t>
            </a:r>
            <a:endParaRPr sz="2800" dirty="0">
              <a:latin typeface="Meiryo UI" panose="020B0604030504040204" pitchFamily="50" charset="-128"/>
              <a:ea typeface="Meiryo UI" panose="020B0604030504040204" pitchFamily="50" charset="-128"/>
              <a:cs typeface="Arial"/>
              <a:sym typeface="Arial"/>
            </a:endParaRPr>
          </a:p>
        </p:txBody>
      </p:sp>
      <p:sp>
        <p:nvSpPr>
          <p:cNvPr id="269" name="Google Shape;269;p25"/>
          <p:cNvSpPr txBox="1"/>
          <p:nvPr/>
        </p:nvSpPr>
        <p:spPr>
          <a:xfrm>
            <a:off x="3193315" y="2351384"/>
            <a:ext cx="205488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56DDE4"/>
                </a:solidFill>
                <a:latin typeface="Meiryo UI" panose="020B0604030504040204" pitchFamily="50" charset="-128"/>
                <a:ea typeface="Meiryo UI" panose="020B0604030504040204" pitchFamily="50" charset="-128"/>
              </a:rPr>
              <a:t>TR-004</a:t>
            </a:r>
            <a:endParaRPr b="1" dirty="0">
              <a:solidFill>
                <a:srgbClr val="56DDE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accent6"/>
                </a:solidFill>
                <a:latin typeface="Meiryo UI" panose="020B0604030504040204" pitchFamily="50" charset="-128"/>
                <a:ea typeface="Meiryo UI" panose="020B0604030504040204" pitchFamily="50" charset="-128"/>
              </a:rPr>
              <a:t>4ベイ</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accent6"/>
                </a:solidFill>
                <a:latin typeface="Meiryo UI" panose="020B0604030504040204" pitchFamily="50" charset="-128"/>
                <a:ea typeface="Meiryo UI" panose="020B0604030504040204" pitchFamily="50" charset="-128"/>
              </a:rPr>
              <a:t>デスクトップ</a:t>
            </a:r>
            <a:r>
              <a:rPr lang="en-US" sz="1000" dirty="0" err="1" smtClean="0">
                <a:solidFill>
                  <a:schemeClr val="accent6"/>
                </a:solidFill>
                <a:latin typeface="Meiryo UI" panose="020B0604030504040204" pitchFamily="50" charset="-128"/>
                <a:ea typeface="Meiryo UI" panose="020B0604030504040204" pitchFamily="50" charset="-128"/>
              </a:rPr>
              <a:t>USB</a:t>
            </a:r>
            <a:r>
              <a:rPr lang="en-US" sz="1000" dirty="0" smtClean="0">
                <a:solidFill>
                  <a:schemeClr val="accent6"/>
                </a:solidFill>
                <a:latin typeface="Meiryo UI" panose="020B0604030504040204" pitchFamily="50" charset="-128"/>
                <a:ea typeface="Meiryo UI" panose="020B0604030504040204" pitchFamily="50" charset="-128"/>
              </a:rPr>
              <a:t> 3.2 Gen </a:t>
            </a:r>
            <a:r>
              <a:rPr lang="en-US" sz="1000" dirty="0">
                <a:solidFill>
                  <a:schemeClr val="accent6"/>
                </a:solidFill>
                <a:latin typeface="Meiryo UI" panose="020B0604030504040204" pitchFamily="50" charset="-128"/>
                <a:ea typeface="Meiryo UI" panose="020B0604030504040204" pitchFamily="50" charset="-128"/>
              </a:rPr>
              <a:t>2 JBOD</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accent6"/>
                </a:solidFill>
                <a:latin typeface="Meiryo UI" panose="020B0604030504040204" pitchFamily="50" charset="-128"/>
                <a:ea typeface="Meiryo UI" panose="020B0604030504040204" pitchFamily="50" charset="-128"/>
              </a:rPr>
              <a:t>ハードウェア</a:t>
            </a:r>
            <a:r>
              <a:rPr lang="en-US" sz="1000" dirty="0" err="1" smtClean="0">
                <a:solidFill>
                  <a:schemeClr val="accent6"/>
                </a:solidFill>
                <a:latin typeface="Meiryo UI" panose="020B0604030504040204" pitchFamily="50" charset="-128"/>
                <a:ea typeface="Meiryo UI" panose="020B0604030504040204" pitchFamily="50" charset="-128"/>
              </a:rPr>
              <a:t>RAID</a:t>
            </a:r>
            <a:r>
              <a:rPr lang="ja-JP" altLang="en-US" sz="1000" dirty="0">
                <a:solidFill>
                  <a:schemeClr val="accent6"/>
                </a:solidFill>
                <a:latin typeface="Meiryo UI" panose="020B0604030504040204" pitchFamily="50" charset="-128"/>
                <a:ea typeface="Meiryo UI" panose="020B0604030504040204" pitchFamily="50" charset="-128"/>
              </a:rPr>
              <a:t>対応</a:t>
            </a:r>
            <a:endParaRPr sz="1000" dirty="0">
              <a:solidFill>
                <a:schemeClr val="accent6"/>
              </a:solidFill>
              <a:latin typeface="Meiryo UI" panose="020B0604030504040204" pitchFamily="50" charset="-128"/>
              <a:ea typeface="Meiryo UI" panose="020B0604030504040204" pitchFamily="50" charset="-128"/>
            </a:endParaRPr>
          </a:p>
        </p:txBody>
      </p:sp>
      <p:sp>
        <p:nvSpPr>
          <p:cNvPr id="270" name="Google Shape;270;p25"/>
          <p:cNvSpPr txBox="1"/>
          <p:nvPr/>
        </p:nvSpPr>
        <p:spPr>
          <a:xfrm>
            <a:off x="854448" y="2351384"/>
            <a:ext cx="204814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56DDE4"/>
                </a:solidFill>
                <a:latin typeface="Meiryo UI" panose="020B0604030504040204" pitchFamily="50" charset="-128"/>
                <a:ea typeface="Meiryo UI" panose="020B0604030504040204" pitchFamily="50" charset="-128"/>
              </a:rPr>
              <a:t>TR-002</a:t>
            </a:r>
            <a:endParaRPr b="1" dirty="0">
              <a:solidFill>
                <a:srgbClr val="56DDE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accent6"/>
                </a:solidFill>
                <a:latin typeface="Meiryo UI" panose="020B0604030504040204" pitchFamily="50" charset="-128"/>
                <a:ea typeface="Meiryo UI" panose="020B0604030504040204" pitchFamily="50" charset="-128"/>
              </a:rPr>
              <a:t>2ベイ</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accent6"/>
                </a:solidFill>
                <a:latin typeface="Meiryo UI" panose="020B0604030504040204" pitchFamily="50" charset="-128"/>
                <a:ea typeface="Meiryo UI" panose="020B0604030504040204" pitchFamily="50" charset="-128"/>
              </a:rPr>
              <a:t>デスクトップ</a:t>
            </a:r>
            <a:r>
              <a:rPr lang="en-US" sz="1000" dirty="0" err="1" smtClean="0">
                <a:solidFill>
                  <a:schemeClr val="accent6"/>
                </a:solidFill>
                <a:latin typeface="Meiryo UI" panose="020B0604030504040204" pitchFamily="50" charset="-128"/>
                <a:ea typeface="Meiryo UI" panose="020B0604030504040204" pitchFamily="50" charset="-128"/>
              </a:rPr>
              <a:t>USB</a:t>
            </a:r>
            <a:r>
              <a:rPr lang="en-US" sz="1000" dirty="0" smtClean="0">
                <a:solidFill>
                  <a:schemeClr val="accent6"/>
                </a:solidFill>
                <a:latin typeface="Meiryo UI" panose="020B0604030504040204" pitchFamily="50" charset="-128"/>
                <a:ea typeface="Meiryo UI" panose="020B0604030504040204" pitchFamily="50" charset="-128"/>
              </a:rPr>
              <a:t> 3.2 Gen </a:t>
            </a:r>
            <a:r>
              <a:rPr lang="en-US" sz="1000" dirty="0">
                <a:solidFill>
                  <a:schemeClr val="accent6"/>
                </a:solidFill>
                <a:latin typeface="Meiryo UI" panose="020B0604030504040204" pitchFamily="50" charset="-128"/>
                <a:ea typeface="Meiryo UI" panose="020B0604030504040204" pitchFamily="50" charset="-128"/>
              </a:rPr>
              <a:t>2 JBOD</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accent6"/>
                </a:solidFill>
                <a:latin typeface="Meiryo UI" panose="020B0604030504040204" pitchFamily="50" charset="-128"/>
                <a:ea typeface="Meiryo UI" panose="020B0604030504040204" pitchFamily="50" charset="-128"/>
              </a:rPr>
              <a:t>ハードウェア</a:t>
            </a:r>
            <a:r>
              <a:rPr lang="en-US" sz="1000" dirty="0" err="1" smtClean="0">
                <a:solidFill>
                  <a:schemeClr val="accent6"/>
                </a:solidFill>
                <a:latin typeface="Meiryo UI" panose="020B0604030504040204" pitchFamily="50" charset="-128"/>
                <a:ea typeface="Meiryo UI" panose="020B0604030504040204" pitchFamily="50" charset="-128"/>
              </a:rPr>
              <a:t>RAID</a:t>
            </a:r>
            <a:r>
              <a:rPr lang="ja-JP" altLang="en-US" sz="1000" dirty="0" smtClean="0">
                <a:solidFill>
                  <a:schemeClr val="accent6"/>
                </a:solidFill>
                <a:latin typeface="Meiryo UI" panose="020B0604030504040204" pitchFamily="50" charset="-128"/>
                <a:ea typeface="Meiryo UI" panose="020B0604030504040204" pitchFamily="50" charset="-128"/>
              </a:rPr>
              <a:t>対応</a:t>
            </a:r>
            <a:endParaRPr sz="1000" dirty="0">
              <a:solidFill>
                <a:schemeClr val="accent6"/>
              </a:solidFill>
              <a:latin typeface="Meiryo UI" panose="020B0604030504040204" pitchFamily="50" charset="-128"/>
              <a:ea typeface="Meiryo UI" panose="020B0604030504040204" pitchFamily="50" charset="-128"/>
            </a:endParaRPr>
          </a:p>
        </p:txBody>
      </p:sp>
      <p:grpSp>
        <p:nvGrpSpPr>
          <p:cNvPr id="271" name="Google Shape;271;p25"/>
          <p:cNvGrpSpPr/>
          <p:nvPr/>
        </p:nvGrpSpPr>
        <p:grpSpPr>
          <a:xfrm>
            <a:off x="5726791" y="1187814"/>
            <a:ext cx="2445859" cy="2553529"/>
            <a:chOff x="6041492" y="1086668"/>
            <a:chExt cx="3024132" cy="3255879"/>
          </a:xfrm>
        </p:grpSpPr>
        <p:pic>
          <p:nvPicPr>
            <p:cNvPr id="272" name="Google Shape;272;p25"/>
            <p:cNvPicPr preferRelativeResize="0"/>
            <p:nvPr/>
          </p:nvPicPr>
          <p:blipFill rotWithShape="1">
            <a:blip r:embed="rId3">
              <a:alphaModFix/>
            </a:blip>
            <a:srcRect/>
            <a:stretch/>
          </p:blipFill>
          <p:spPr>
            <a:xfrm>
              <a:off x="6041492" y="1086668"/>
              <a:ext cx="3024132" cy="3255879"/>
            </a:xfrm>
            <a:prstGeom prst="roundRect">
              <a:avLst>
                <a:gd name="adj" fmla="val 0"/>
              </a:avLst>
            </a:prstGeom>
            <a:noFill/>
            <a:ln>
              <a:noFill/>
            </a:ln>
            <a:effectLst>
              <a:outerShdw blurRad="114300" dist="114300" dir="8100000" algn="tr" rotWithShape="0">
                <a:srgbClr val="09000C">
                  <a:alpha val="37647"/>
                </a:srgbClr>
              </a:outerShdw>
            </a:effectLst>
          </p:spPr>
        </p:pic>
        <p:pic>
          <p:nvPicPr>
            <p:cNvPr id="273" name="Google Shape;273;p25"/>
            <p:cNvPicPr preferRelativeResize="0"/>
            <p:nvPr/>
          </p:nvPicPr>
          <p:blipFill rotWithShape="1">
            <a:blip r:embed="rId4">
              <a:alphaModFix/>
            </a:blip>
            <a:srcRect/>
            <a:stretch/>
          </p:blipFill>
          <p:spPr>
            <a:xfrm>
              <a:off x="7171288" y="1387161"/>
              <a:ext cx="764538" cy="1132168"/>
            </a:xfrm>
            <a:prstGeom prst="roundRect">
              <a:avLst>
                <a:gd name="adj" fmla="val 0"/>
              </a:avLst>
            </a:prstGeom>
            <a:noFill/>
            <a:ln>
              <a:noFill/>
            </a:ln>
            <a:effectLst>
              <a:outerShdw blurRad="114300" dist="114300" dir="8100000" algn="tr" rotWithShape="0">
                <a:srgbClr val="09000C">
                  <a:alpha val="37647"/>
                </a:srgbClr>
              </a:outerShdw>
            </a:effectLst>
          </p:spPr>
        </p:pic>
      </p:grpSp>
      <p:sp>
        <p:nvSpPr>
          <p:cNvPr id="274" name="Google Shape;274;p25"/>
          <p:cNvSpPr txBox="1"/>
          <p:nvPr/>
        </p:nvSpPr>
        <p:spPr>
          <a:xfrm>
            <a:off x="5967007" y="2876170"/>
            <a:ext cx="2098651"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56DDE4"/>
                </a:solidFill>
                <a:latin typeface="Meiryo UI" panose="020B0604030504040204" pitchFamily="50" charset="-128"/>
                <a:ea typeface="Meiryo UI" panose="020B0604030504040204" pitchFamily="50" charset="-128"/>
              </a:rPr>
              <a:t>TL-R1200C-RP</a:t>
            </a:r>
            <a:endParaRPr b="1" dirty="0">
              <a:solidFill>
                <a:srgbClr val="56DDE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accent6"/>
                </a:solidFill>
                <a:latin typeface="Meiryo UI" panose="020B0604030504040204" pitchFamily="50" charset="-128"/>
                <a:ea typeface="Meiryo UI" panose="020B0604030504040204" pitchFamily="50" charset="-128"/>
              </a:rPr>
              <a:t>12ベイ</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accent6"/>
                </a:solidFill>
                <a:latin typeface="Meiryo UI" panose="020B0604030504040204" pitchFamily="50" charset="-128"/>
                <a:ea typeface="Meiryo UI" panose="020B0604030504040204" pitchFamily="50" charset="-128"/>
              </a:rPr>
              <a:t>ラックマウント</a:t>
            </a:r>
            <a:r>
              <a:rPr lang="en-US" sz="1000" dirty="0" err="1" smtClean="0">
                <a:solidFill>
                  <a:schemeClr val="accent6"/>
                </a:solidFill>
                <a:latin typeface="Meiryo UI" panose="020B0604030504040204" pitchFamily="50" charset="-128"/>
                <a:ea typeface="Meiryo UI" panose="020B0604030504040204" pitchFamily="50" charset="-128"/>
              </a:rPr>
              <a:t>USB</a:t>
            </a:r>
            <a:r>
              <a:rPr lang="en-US" sz="1000" dirty="0" smtClean="0">
                <a:solidFill>
                  <a:schemeClr val="accent6"/>
                </a:solidFill>
                <a:latin typeface="Meiryo UI" panose="020B0604030504040204" pitchFamily="50" charset="-128"/>
                <a:ea typeface="Meiryo UI" panose="020B0604030504040204" pitchFamily="50" charset="-128"/>
              </a:rPr>
              <a:t> 3.2 Gen </a:t>
            </a:r>
            <a:r>
              <a:rPr lang="en-US" sz="1000" dirty="0">
                <a:solidFill>
                  <a:schemeClr val="accent6"/>
                </a:solidFill>
                <a:latin typeface="Meiryo UI" panose="020B0604030504040204" pitchFamily="50" charset="-128"/>
                <a:ea typeface="Meiryo UI" panose="020B0604030504040204" pitchFamily="50" charset="-128"/>
              </a:rPr>
              <a:t>2 JBOD</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smtClean="0">
                <a:solidFill>
                  <a:schemeClr val="accent6"/>
                </a:solidFill>
                <a:latin typeface="Meiryo UI" panose="020B0604030504040204" pitchFamily="50" charset="-128"/>
                <a:ea typeface="Meiryo UI" panose="020B0604030504040204" pitchFamily="50" charset="-128"/>
              </a:rPr>
              <a:t>冗長電源</a:t>
            </a:r>
            <a:r>
              <a:rPr lang="ja-JP" altLang="en-US" sz="1000" dirty="0" smtClean="0">
                <a:solidFill>
                  <a:schemeClr val="accent6"/>
                </a:solidFill>
                <a:latin typeface="Meiryo UI" panose="020B0604030504040204" pitchFamily="50" charset="-128"/>
                <a:ea typeface="Meiryo UI" panose="020B0604030504040204" pitchFamily="50" charset="-128"/>
              </a:rPr>
              <a:t>対応</a:t>
            </a:r>
            <a:endParaRPr sz="1000" dirty="0">
              <a:solidFill>
                <a:schemeClr val="accent6"/>
              </a:solidFill>
              <a:latin typeface="Meiryo UI" panose="020B0604030504040204" pitchFamily="50" charset="-128"/>
              <a:ea typeface="Meiryo UI" panose="020B0604030504040204" pitchFamily="50" charset="-128"/>
            </a:endParaRPr>
          </a:p>
        </p:txBody>
      </p:sp>
      <p:pic>
        <p:nvPicPr>
          <p:cNvPr id="275" name="Google Shape;275;p25" descr="一張含有 室內, 電子用品, 黑色 的圖片&#10;&#10;自動產生的描述"/>
          <p:cNvPicPr preferRelativeResize="0"/>
          <p:nvPr/>
        </p:nvPicPr>
        <p:blipFill rotWithShape="1">
          <a:blip r:embed="rId5">
            <a:alphaModFix/>
          </a:blip>
          <a:srcRect/>
          <a:stretch/>
        </p:blipFill>
        <p:spPr>
          <a:xfrm>
            <a:off x="2882114" y="1244862"/>
            <a:ext cx="1689886" cy="1056179"/>
          </a:xfrm>
          <a:prstGeom prst="roundRect">
            <a:avLst>
              <a:gd name="adj" fmla="val 0"/>
            </a:avLst>
          </a:prstGeom>
          <a:noFill/>
          <a:ln>
            <a:noFill/>
          </a:ln>
          <a:effectLst>
            <a:outerShdw blurRad="114300" dist="114300" dir="8100000" algn="tr" rotWithShape="0">
              <a:srgbClr val="09000C">
                <a:alpha val="37647"/>
              </a:srgbClr>
            </a:outerShdw>
          </a:effectLst>
        </p:spPr>
      </p:pic>
      <p:pic>
        <p:nvPicPr>
          <p:cNvPr id="276" name="Google Shape;276;p25" descr="一張含有 黑色, 電子用品 的圖片&#10;&#10;自動產生的描述"/>
          <p:cNvPicPr preferRelativeResize="0"/>
          <p:nvPr/>
        </p:nvPicPr>
        <p:blipFill rotWithShape="1">
          <a:blip r:embed="rId6">
            <a:alphaModFix/>
          </a:blip>
          <a:srcRect/>
          <a:stretch/>
        </p:blipFill>
        <p:spPr>
          <a:xfrm>
            <a:off x="713225" y="1244862"/>
            <a:ext cx="1801197" cy="1125748"/>
          </a:xfrm>
          <a:prstGeom prst="roundRect">
            <a:avLst>
              <a:gd name="adj" fmla="val 0"/>
            </a:avLst>
          </a:prstGeom>
          <a:noFill/>
          <a:ln>
            <a:noFill/>
          </a:ln>
          <a:effectLst>
            <a:outerShdw blurRad="114300" dist="114300" dir="8100000" algn="tr" rotWithShape="0">
              <a:srgbClr val="09000C">
                <a:alpha val="37647"/>
              </a:srgbClr>
            </a:outerShdw>
          </a:effectLst>
        </p:spPr>
      </p:pic>
      <p:pic>
        <p:nvPicPr>
          <p:cNvPr id="277" name="Google Shape;277;p25"/>
          <p:cNvPicPr preferRelativeResize="0"/>
          <p:nvPr/>
        </p:nvPicPr>
        <p:blipFill rotWithShape="1">
          <a:blip r:embed="rId7">
            <a:alphaModFix/>
          </a:blip>
          <a:srcRect/>
          <a:stretch/>
        </p:blipFill>
        <p:spPr>
          <a:xfrm>
            <a:off x="720000" y="3176782"/>
            <a:ext cx="2445858" cy="1528662"/>
          </a:xfrm>
          <a:prstGeom prst="roundRect">
            <a:avLst>
              <a:gd name="adj" fmla="val 0"/>
            </a:avLst>
          </a:prstGeom>
          <a:noFill/>
          <a:ln>
            <a:noFill/>
          </a:ln>
          <a:effectLst>
            <a:outerShdw blurRad="114300" dist="114300" dir="8100000" algn="tr" rotWithShape="0">
              <a:srgbClr val="09000C">
                <a:alpha val="37647"/>
              </a:srgbClr>
            </a:outerShdw>
          </a:effectLst>
        </p:spPr>
      </p:pic>
      <p:pic>
        <p:nvPicPr>
          <p:cNvPr id="278" name="Google Shape;278;p25" descr="一張含有 文字, 室內, 電子用品, 電腦 的圖片&#10;&#10;自動產生的描述"/>
          <p:cNvPicPr preferRelativeResize="0"/>
          <p:nvPr/>
        </p:nvPicPr>
        <p:blipFill rotWithShape="1">
          <a:blip r:embed="rId8">
            <a:alphaModFix/>
          </a:blip>
          <a:srcRect/>
          <a:stretch/>
        </p:blipFill>
        <p:spPr>
          <a:xfrm>
            <a:off x="3554026" y="3091183"/>
            <a:ext cx="2049151" cy="1280720"/>
          </a:xfrm>
          <a:prstGeom prst="roundRect">
            <a:avLst>
              <a:gd name="adj" fmla="val 0"/>
            </a:avLst>
          </a:prstGeom>
          <a:noFill/>
          <a:ln>
            <a:noFill/>
          </a:ln>
          <a:effectLst>
            <a:outerShdw blurRad="114300" dist="114300" dir="8100000" algn="tr" rotWithShape="0">
              <a:srgbClr val="09000C">
                <a:alpha val="37647"/>
              </a:srgbClr>
            </a:outerShdw>
          </a:effectLst>
        </p:spPr>
      </p:pic>
      <p:sp>
        <p:nvSpPr>
          <p:cNvPr id="279" name="Google Shape;279;p25"/>
          <p:cNvSpPr txBox="1"/>
          <p:nvPr/>
        </p:nvSpPr>
        <p:spPr>
          <a:xfrm>
            <a:off x="3589520" y="4259981"/>
            <a:ext cx="2137271" cy="6155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56DDE4"/>
                </a:solidFill>
                <a:latin typeface="Meiryo UI" panose="020B0604030504040204" pitchFamily="50" charset="-128"/>
                <a:ea typeface="Meiryo UI" panose="020B0604030504040204" pitchFamily="50" charset="-128"/>
              </a:rPr>
              <a:t>TL-D800C</a:t>
            </a:r>
            <a:endParaRPr b="1" dirty="0">
              <a:solidFill>
                <a:srgbClr val="56DDE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accent6"/>
                </a:solidFill>
                <a:latin typeface="Meiryo UI" panose="020B0604030504040204" pitchFamily="50" charset="-128"/>
                <a:ea typeface="Meiryo UI" panose="020B0604030504040204" pitchFamily="50" charset="-128"/>
              </a:rPr>
              <a:t>8ベイ</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accent6"/>
                </a:solidFill>
                <a:latin typeface="Meiryo UI" panose="020B0604030504040204" pitchFamily="50" charset="-128"/>
                <a:ea typeface="Meiryo UI" panose="020B0604030504040204" pitchFamily="50" charset="-128"/>
              </a:rPr>
              <a:t>デスクトップ</a:t>
            </a:r>
            <a:r>
              <a:rPr lang="en-US" sz="1000" dirty="0" err="1" smtClean="0">
                <a:solidFill>
                  <a:schemeClr val="accent6"/>
                </a:solidFill>
                <a:latin typeface="Meiryo UI" panose="020B0604030504040204" pitchFamily="50" charset="-128"/>
                <a:ea typeface="Meiryo UI" panose="020B0604030504040204" pitchFamily="50" charset="-128"/>
              </a:rPr>
              <a:t>USB</a:t>
            </a:r>
            <a:r>
              <a:rPr lang="en-US" sz="1000" dirty="0" smtClean="0">
                <a:solidFill>
                  <a:schemeClr val="accent6"/>
                </a:solidFill>
                <a:latin typeface="Meiryo UI" panose="020B0604030504040204" pitchFamily="50" charset="-128"/>
                <a:ea typeface="Meiryo UI" panose="020B0604030504040204" pitchFamily="50" charset="-128"/>
              </a:rPr>
              <a:t> 3.2 Gen 2 JBOD</a:t>
            </a:r>
            <a:endParaRPr sz="1000" dirty="0">
              <a:solidFill>
                <a:schemeClr val="accent6"/>
              </a:solidFill>
              <a:latin typeface="Meiryo UI" panose="020B0604030504040204" pitchFamily="50" charset="-128"/>
              <a:ea typeface="Meiryo UI" panose="020B0604030504040204" pitchFamily="50" charset="-128"/>
            </a:endParaRPr>
          </a:p>
        </p:txBody>
      </p:sp>
      <p:sp>
        <p:nvSpPr>
          <p:cNvPr id="280" name="Google Shape;280;p25"/>
          <p:cNvSpPr txBox="1"/>
          <p:nvPr/>
        </p:nvSpPr>
        <p:spPr>
          <a:xfrm>
            <a:off x="881299" y="4259981"/>
            <a:ext cx="2098651"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b="1" dirty="0">
                <a:solidFill>
                  <a:srgbClr val="56DDE4"/>
                </a:solidFill>
                <a:latin typeface="Meiryo UI" panose="020B0604030504040204" pitchFamily="50" charset="-128"/>
                <a:ea typeface="Meiryo UI" panose="020B0604030504040204" pitchFamily="50" charset="-128"/>
              </a:rPr>
              <a:t>TR-004U</a:t>
            </a:r>
            <a:endParaRPr b="1" dirty="0">
              <a:solidFill>
                <a:srgbClr val="56DDE4"/>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accent6"/>
                </a:solidFill>
                <a:latin typeface="Meiryo UI" panose="020B0604030504040204" pitchFamily="50" charset="-128"/>
                <a:ea typeface="Meiryo UI" panose="020B0604030504040204" pitchFamily="50" charset="-128"/>
              </a:rPr>
              <a:t>4ベイ</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accent6"/>
                </a:solidFill>
                <a:latin typeface="Meiryo UI" panose="020B0604030504040204" pitchFamily="50" charset="-128"/>
                <a:ea typeface="Meiryo UI" panose="020B0604030504040204" pitchFamily="50" charset="-128"/>
              </a:rPr>
              <a:t>ラックマウント</a:t>
            </a:r>
            <a:r>
              <a:rPr lang="en-US" sz="1000" dirty="0" err="1" smtClean="0">
                <a:solidFill>
                  <a:schemeClr val="accent6"/>
                </a:solidFill>
                <a:latin typeface="Meiryo UI" panose="020B0604030504040204" pitchFamily="50" charset="-128"/>
                <a:ea typeface="Meiryo UI" panose="020B0604030504040204" pitchFamily="50" charset="-128"/>
              </a:rPr>
              <a:t>USB</a:t>
            </a:r>
            <a:r>
              <a:rPr lang="en-US" sz="1000" dirty="0" smtClean="0">
                <a:solidFill>
                  <a:schemeClr val="accent6"/>
                </a:solidFill>
                <a:latin typeface="Meiryo UI" panose="020B0604030504040204" pitchFamily="50" charset="-128"/>
                <a:ea typeface="Meiryo UI" panose="020B0604030504040204" pitchFamily="50" charset="-128"/>
              </a:rPr>
              <a:t> 3.2 Gen </a:t>
            </a:r>
            <a:r>
              <a:rPr lang="en-US" sz="1000" dirty="0">
                <a:solidFill>
                  <a:schemeClr val="accent6"/>
                </a:solidFill>
                <a:latin typeface="Meiryo UI" panose="020B0604030504040204" pitchFamily="50" charset="-128"/>
                <a:ea typeface="Meiryo UI" panose="020B0604030504040204" pitchFamily="50" charset="-128"/>
              </a:rPr>
              <a:t>1 JBOD</a:t>
            </a:r>
            <a:endParaRPr sz="1000" dirty="0">
              <a:solidFill>
                <a:schemeClr val="accent6"/>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err="1">
                <a:solidFill>
                  <a:schemeClr val="accent6"/>
                </a:solidFill>
                <a:latin typeface="Meiryo UI" panose="020B0604030504040204" pitchFamily="50" charset="-128"/>
                <a:ea typeface="Meiryo UI" panose="020B0604030504040204" pitchFamily="50" charset="-128"/>
              </a:rPr>
              <a:t>ハードウェア</a:t>
            </a:r>
            <a:r>
              <a:rPr lang="en-US" sz="1000" dirty="0" err="1" smtClean="0">
                <a:solidFill>
                  <a:schemeClr val="accent6"/>
                </a:solidFill>
                <a:latin typeface="Meiryo UI" panose="020B0604030504040204" pitchFamily="50" charset="-128"/>
                <a:ea typeface="Meiryo UI" panose="020B0604030504040204" pitchFamily="50" charset="-128"/>
              </a:rPr>
              <a:t>RAID</a:t>
            </a:r>
            <a:r>
              <a:rPr lang="ja-JP" altLang="en-US" sz="1000" dirty="0">
                <a:solidFill>
                  <a:schemeClr val="accent6"/>
                </a:solidFill>
                <a:latin typeface="Meiryo UI" panose="020B0604030504040204" pitchFamily="50" charset="-128"/>
                <a:ea typeface="Meiryo UI" panose="020B0604030504040204" pitchFamily="50" charset="-128"/>
              </a:rPr>
              <a:t>対応</a:t>
            </a:r>
            <a:endParaRPr sz="1000" dirty="0">
              <a:solidFill>
                <a:schemeClr val="accent6"/>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p:nvPr/>
        </p:nvSpPr>
        <p:spPr>
          <a:xfrm>
            <a:off x="403994" y="883525"/>
            <a:ext cx="4681858" cy="1630969"/>
          </a:xfrm>
          <a:prstGeom prst="rect">
            <a:avLst/>
          </a:prstGeom>
          <a:gradFill>
            <a:gsLst>
              <a:gs pos="0">
                <a:srgbClr val="4FD1FF">
                  <a:alpha val="54901"/>
                </a:srgbClr>
              </a:gs>
              <a:gs pos="543">
                <a:srgbClr val="4FD1FF">
                  <a:alpha val="54901"/>
                </a:srgbClr>
              </a:gs>
              <a:gs pos="20000">
                <a:srgbClr val="5DF5F9">
                  <a:alpha val="50980"/>
                </a:srgbClr>
              </a:gs>
              <a:gs pos="85000">
                <a:srgbClr val="43E59C"/>
              </a:gs>
              <a:gs pos="96000">
                <a:srgbClr val="34E392"/>
              </a:gs>
              <a:gs pos="100000">
                <a:srgbClr val="34E392"/>
              </a:gs>
            </a:gsLst>
            <a:lin ang="16800000" scaled="0"/>
          </a:gradFill>
          <a:ln>
            <a:noFill/>
          </a:ln>
          <a:effectLst>
            <a:outerShdw blurRad="177800" dist="38100" dir="5400000" algn="ctr" rotWithShape="0">
              <a:srgbClr val="2AE4FE"/>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87" name="Google Shape;287;p26"/>
          <p:cNvSpPr/>
          <p:nvPr/>
        </p:nvSpPr>
        <p:spPr>
          <a:xfrm>
            <a:off x="-152400" y="3201314"/>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88" name="Google Shape;288;p26"/>
          <p:cNvPicPr preferRelativeResize="0"/>
          <p:nvPr/>
        </p:nvPicPr>
        <p:blipFill rotWithShape="1">
          <a:blip r:embed="rId3">
            <a:alphaModFix/>
          </a:blip>
          <a:srcRect/>
          <a:stretch/>
        </p:blipFill>
        <p:spPr>
          <a:xfrm>
            <a:off x="3189617" y="3644660"/>
            <a:ext cx="1352192" cy="884208"/>
          </a:xfrm>
          <a:prstGeom prst="rect">
            <a:avLst/>
          </a:prstGeom>
          <a:noFill/>
          <a:ln>
            <a:noFill/>
          </a:ln>
        </p:spPr>
      </p:pic>
      <p:sp>
        <p:nvSpPr>
          <p:cNvPr id="289" name="Google Shape;289;p26"/>
          <p:cNvSpPr/>
          <p:nvPr/>
        </p:nvSpPr>
        <p:spPr>
          <a:xfrm>
            <a:off x="6607588" y="618976"/>
            <a:ext cx="2132418" cy="2143602"/>
          </a:xfrm>
          <a:prstGeom prst="roundRect">
            <a:avLst>
              <a:gd name="adj" fmla="val 48707"/>
            </a:avLst>
          </a:prstGeom>
          <a:solidFill>
            <a:schemeClr val="dk1">
              <a:alpha val="40000"/>
            </a:schemeClr>
          </a:solidFill>
          <a:ln w="25400" cap="flat" cmpd="sng">
            <a:solidFill>
              <a:srgbClr val="1212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0" name="Google Shape;290;p26"/>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600" dirty="0" err="1">
                <a:latin typeface="Meiryo UI" panose="020B0604030504040204" pitchFamily="50" charset="-128"/>
                <a:ea typeface="Meiryo UI" panose="020B0604030504040204" pitchFamily="50" charset="-128"/>
                <a:cs typeface="Arial"/>
                <a:sym typeface="Arial"/>
              </a:rPr>
              <a:t>オプションのネットワークスイッチ</a:t>
            </a:r>
            <a:endParaRPr sz="3600" dirty="0">
              <a:latin typeface="Meiryo UI" panose="020B0604030504040204" pitchFamily="50" charset="-128"/>
              <a:ea typeface="Meiryo UI" panose="020B0604030504040204" pitchFamily="50" charset="-128"/>
              <a:cs typeface="Arial"/>
              <a:sym typeface="Arial"/>
            </a:endParaRPr>
          </a:p>
        </p:txBody>
      </p:sp>
      <p:sp>
        <p:nvSpPr>
          <p:cNvPr id="291" name="Google Shape;291;p26"/>
          <p:cNvSpPr txBox="1"/>
          <p:nvPr/>
        </p:nvSpPr>
        <p:spPr>
          <a:xfrm>
            <a:off x="5211242" y="1354201"/>
            <a:ext cx="2462555" cy="623312"/>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dirty="0">
                <a:solidFill>
                  <a:schemeClr val="lt1"/>
                </a:solidFill>
                <a:latin typeface="Meiryo UI" panose="020B0604030504040204" pitchFamily="50" charset="-128"/>
                <a:ea typeface="Meiryo UI" panose="020B0604030504040204" pitchFamily="50" charset="-128"/>
              </a:rPr>
              <a:t>既存のケーブルを交換せずに2.5GbEをブースト</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aphicFrame>
        <p:nvGraphicFramePr>
          <p:cNvPr id="292" name="Google Shape;292;p26"/>
          <p:cNvGraphicFramePr/>
          <p:nvPr>
            <p:extLst>
              <p:ext uri="{D42A27DB-BD31-4B8C-83A1-F6EECF244321}">
                <p14:modId xmlns:p14="http://schemas.microsoft.com/office/powerpoint/2010/main" val="524808709"/>
              </p:ext>
            </p:extLst>
          </p:nvPr>
        </p:nvGraphicFramePr>
        <p:xfrm>
          <a:off x="5283342" y="2191175"/>
          <a:ext cx="3184500" cy="1529925"/>
        </p:xfrm>
        <a:graphic>
          <a:graphicData uri="http://schemas.openxmlformats.org/drawingml/2006/table">
            <a:tbl>
              <a:tblPr firstRow="1" bandRow="1">
                <a:noFill/>
                <a:tableStyleId>{2B027461-5A5A-4ABE-A691-CABEC9B21BE3}</a:tableStyleId>
              </a:tblPr>
              <a:tblGrid>
                <a:gridCol w="796125">
                  <a:extLst>
                    <a:ext uri="{9D8B030D-6E8A-4147-A177-3AD203B41FA5}">
                      <a16:colId xmlns:a16="http://schemas.microsoft.com/office/drawing/2014/main" val="20000"/>
                    </a:ext>
                  </a:extLst>
                </a:gridCol>
                <a:gridCol w="796125">
                  <a:extLst>
                    <a:ext uri="{9D8B030D-6E8A-4147-A177-3AD203B41FA5}">
                      <a16:colId xmlns:a16="http://schemas.microsoft.com/office/drawing/2014/main" val="20001"/>
                    </a:ext>
                  </a:extLst>
                </a:gridCol>
                <a:gridCol w="796125">
                  <a:extLst>
                    <a:ext uri="{9D8B030D-6E8A-4147-A177-3AD203B41FA5}">
                      <a16:colId xmlns:a16="http://schemas.microsoft.com/office/drawing/2014/main" val="20002"/>
                    </a:ext>
                  </a:extLst>
                </a:gridCol>
                <a:gridCol w="796125">
                  <a:extLst>
                    <a:ext uri="{9D8B030D-6E8A-4147-A177-3AD203B41FA5}">
                      <a16:colId xmlns:a16="http://schemas.microsoft.com/office/drawing/2014/main" val="20003"/>
                    </a:ext>
                  </a:extLst>
                </a:gridCol>
              </a:tblGrid>
              <a:tr h="282525">
                <a:tc>
                  <a:txBody>
                    <a:bodyPr/>
                    <a:lstStyle/>
                    <a:p>
                      <a:pPr marL="0" marR="0" lvl="0" indent="0" algn="l" rtl="0">
                        <a:lnSpc>
                          <a:spcPct val="100000"/>
                        </a:lnSpc>
                        <a:spcBef>
                          <a:spcPts val="0"/>
                        </a:spcBef>
                        <a:spcAft>
                          <a:spcPts val="0"/>
                        </a:spcAft>
                        <a:buClr>
                          <a:srgbClr val="000000"/>
                        </a:buClr>
                        <a:buSzPts val="1400"/>
                        <a:buFont typeface="Arial"/>
                        <a:buNone/>
                      </a:pPr>
                      <a:endParaRPr sz="14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lt1"/>
                          </a:solidFill>
                          <a:latin typeface="Meiryo UI" panose="020B0604030504040204" pitchFamily="50" charset="-128"/>
                          <a:ea typeface="Meiryo UI" panose="020B0604030504040204" pitchFamily="50" charset="-128"/>
                          <a:cs typeface="Arial"/>
                          <a:sym typeface="Arial"/>
                        </a:rPr>
                        <a:t>CAT 5e</a:t>
                      </a:r>
                      <a:endParaRPr sz="12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lt1"/>
                          </a:solidFill>
                          <a:latin typeface="Meiryo UI" panose="020B0604030504040204" pitchFamily="50" charset="-128"/>
                          <a:ea typeface="Meiryo UI" panose="020B0604030504040204" pitchFamily="50" charset="-128"/>
                          <a:cs typeface="Arial"/>
                          <a:sym typeface="Arial"/>
                        </a:rPr>
                        <a:t>CAT 6</a:t>
                      </a:r>
                      <a:endParaRPr sz="12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dirty="0">
                          <a:solidFill>
                            <a:schemeClr val="lt1"/>
                          </a:solidFill>
                          <a:latin typeface="Meiryo UI" panose="020B0604030504040204" pitchFamily="50" charset="-128"/>
                          <a:ea typeface="Meiryo UI" panose="020B0604030504040204" pitchFamily="50" charset="-128"/>
                          <a:cs typeface="Arial"/>
                          <a:sym typeface="Arial"/>
                        </a:rPr>
                        <a:t>CAT 6A</a:t>
                      </a:r>
                      <a:endParaRPr sz="1200" b="1"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100M</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extLst>
                  <a:ext uri="{0D108BD9-81ED-4DB2-BD59-A6C34878D82A}">
                    <a16:rowId xmlns:a16="http://schemas.microsoft.com/office/drawing/2014/main" val="10001"/>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1G</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2.5G</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extLst>
                  <a:ext uri="{0D108BD9-81ED-4DB2-BD59-A6C34878D82A}">
                    <a16:rowId xmlns:a16="http://schemas.microsoft.com/office/drawing/2014/main" val="10003"/>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5G</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dk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192025">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10G</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X</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✔(55m)</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200" b="0" u="none" strike="noStrike" cap="none" dirty="0">
                          <a:solidFill>
                            <a:schemeClr val="lt1"/>
                          </a:solidFill>
                          <a:latin typeface="Meiryo UI" panose="020B0604030504040204" pitchFamily="50" charset="-128"/>
                          <a:ea typeface="Meiryo UI" panose="020B0604030504040204" pitchFamily="50" charset="-128"/>
                          <a:cs typeface="Arial"/>
                          <a:sym typeface="Arial"/>
                        </a:rPr>
                        <a:t>✔</a:t>
                      </a:r>
                      <a:endParaRPr sz="1200" b="0" u="none" strike="noStrike" cap="none" dirty="0">
                        <a:solidFill>
                          <a:schemeClr val="lt1"/>
                        </a:solidFill>
                        <a:latin typeface="Meiryo UI" panose="020B0604030504040204" pitchFamily="50" charset="-128"/>
                        <a:ea typeface="Meiryo UI" panose="020B0604030504040204" pitchFamily="50" charset="-128"/>
                        <a:cs typeface="Arial"/>
                        <a:sym typeface="Arial"/>
                      </a:endParaRPr>
                    </a:p>
                  </a:txBody>
                  <a:tcPr marL="66600" marR="66600" marT="33300" marB="3330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DFDFD">
                        <a:alpha val="14000"/>
                      </a:srgbClr>
                    </a:solidFill>
                  </a:tcPr>
                </a:tc>
                <a:extLst>
                  <a:ext uri="{0D108BD9-81ED-4DB2-BD59-A6C34878D82A}">
                    <a16:rowId xmlns:a16="http://schemas.microsoft.com/office/drawing/2014/main" val="10005"/>
                  </a:ext>
                </a:extLst>
              </a:tr>
            </a:tbl>
          </a:graphicData>
        </a:graphic>
      </p:graphicFrame>
      <p:pic>
        <p:nvPicPr>
          <p:cNvPr id="293" name="Google Shape;293;p26" descr="C:\Users\user\Desktop\21_PPT對稿QNAP AQC107 10G網卡\29384737_xxl.png"/>
          <p:cNvPicPr preferRelativeResize="0"/>
          <p:nvPr/>
        </p:nvPicPr>
        <p:blipFill rotWithShape="1">
          <a:blip r:embed="rId4">
            <a:alphaModFix/>
          </a:blip>
          <a:srcRect/>
          <a:stretch/>
        </p:blipFill>
        <p:spPr>
          <a:xfrm rot="-2196756">
            <a:off x="7681113" y="836443"/>
            <a:ext cx="1987372" cy="1840860"/>
          </a:xfrm>
          <a:prstGeom prst="rect">
            <a:avLst/>
          </a:prstGeom>
          <a:noFill/>
          <a:ln>
            <a:noFill/>
          </a:ln>
          <a:effectLst>
            <a:outerShdw blurRad="431800" dist="368300" dir="5760000" algn="tl" rotWithShape="0">
              <a:srgbClr val="000000">
                <a:alpha val="40000"/>
              </a:srgbClr>
            </a:outerShdw>
          </a:effectLst>
        </p:spPr>
      </p:pic>
      <p:sp>
        <p:nvSpPr>
          <p:cNvPr id="294" name="Google Shape;294;p26"/>
          <p:cNvSpPr txBox="1"/>
          <p:nvPr/>
        </p:nvSpPr>
        <p:spPr>
          <a:xfrm>
            <a:off x="2950629" y="3179891"/>
            <a:ext cx="2465624" cy="28436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solidFill>
                  <a:srgbClr val="56DDE4"/>
                </a:solidFill>
                <a:latin typeface="Meiryo UI" panose="020B0604030504040204" pitchFamily="50" charset="-128"/>
                <a:ea typeface="Meiryo UI" panose="020B0604030504040204" pitchFamily="50" charset="-128"/>
              </a:rPr>
              <a:t>QSW-2104-2S </a:t>
            </a:r>
            <a:r>
              <a:rPr lang="en-US" sz="1200" b="1" dirty="0" smtClean="0">
                <a:solidFill>
                  <a:schemeClr val="accent6"/>
                </a:solidFill>
                <a:latin typeface="Meiryo UI" panose="020B0604030504040204" pitchFamily="50" charset="-128"/>
                <a:ea typeface="Meiryo UI" panose="020B0604030504040204" pitchFamily="50" charset="-128"/>
              </a:rPr>
              <a:t>(</a:t>
            </a:r>
            <a:r>
              <a:rPr lang="ja-JP" altLang="en-US" sz="1200" b="1" dirty="0" smtClean="0">
                <a:solidFill>
                  <a:schemeClr val="accent6"/>
                </a:solidFill>
                <a:latin typeface="Meiryo UI" panose="020B0604030504040204" pitchFamily="50" charset="-128"/>
                <a:ea typeface="Meiryo UI" panose="020B0604030504040204" pitchFamily="50" charset="-128"/>
              </a:rPr>
              <a:t>アンマネージド</a:t>
            </a:r>
            <a:r>
              <a:rPr lang="en-US" sz="1200" b="1" dirty="0" smtClean="0">
                <a:solidFill>
                  <a:schemeClr val="accent6"/>
                </a:solidFill>
                <a:latin typeface="Meiryo UI" panose="020B0604030504040204" pitchFamily="50" charset="-128"/>
                <a:ea typeface="Meiryo UI" panose="020B0604030504040204" pitchFamily="50" charset="-128"/>
              </a:rPr>
              <a:t>)</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5" name="Google Shape;295;p26"/>
          <p:cNvSpPr txBox="1"/>
          <p:nvPr/>
        </p:nvSpPr>
        <p:spPr>
          <a:xfrm>
            <a:off x="539554" y="3179787"/>
            <a:ext cx="2518776" cy="2477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solidFill>
                  <a:srgbClr val="56DDE4"/>
                </a:solidFill>
                <a:latin typeface="Meiryo UI" panose="020B0604030504040204" pitchFamily="50" charset="-128"/>
                <a:ea typeface="Meiryo UI" panose="020B0604030504040204" pitchFamily="50" charset="-128"/>
              </a:rPr>
              <a:t>QSW-2104-2T </a:t>
            </a:r>
            <a:r>
              <a:rPr lang="en-US" sz="1200" b="1" dirty="0" smtClean="0">
                <a:solidFill>
                  <a:schemeClr val="accent6"/>
                </a:solidFill>
                <a:latin typeface="Meiryo UI" panose="020B0604030504040204" pitchFamily="50" charset="-128"/>
                <a:ea typeface="Meiryo UI" panose="020B0604030504040204" pitchFamily="50" charset="-128"/>
              </a:rPr>
              <a:t>(</a:t>
            </a:r>
            <a:r>
              <a:rPr lang="ja-JP" altLang="en-US" sz="1200" b="1" dirty="0" smtClean="0">
                <a:solidFill>
                  <a:schemeClr val="accent6"/>
                </a:solidFill>
                <a:latin typeface="Meiryo UI" panose="020B0604030504040204" pitchFamily="50" charset="-128"/>
                <a:ea typeface="Meiryo UI" panose="020B0604030504040204" pitchFamily="50" charset="-128"/>
              </a:rPr>
              <a:t>アンマネージド</a:t>
            </a:r>
            <a:r>
              <a:rPr lang="en-US" sz="1200" b="1" dirty="0" smtClean="0">
                <a:solidFill>
                  <a:schemeClr val="accent6"/>
                </a:solidFill>
                <a:latin typeface="Meiryo UI" panose="020B0604030504040204" pitchFamily="50" charset="-128"/>
                <a:ea typeface="Meiryo UI" panose="020B0604030504040204" pitchFamily="50" charset="-128"/>
              </a:rPr>
              <a:t>)</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6" name="Google Shape;296;p26"/>
          <p:cNvSpPr txBox="1"/>
          <p:nvPr/>
        </p:nvSpPr>
        <p:spPr>
          <a:xfrm>
            <a:off x="2965582" y="3393278"/>
            <a:ext cx="1748848"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2 x 10GbE </a:t>
            </a:r>
            <a:r>
              <a:rPr lang="en-US" sz="1050" dirty="0" smtClean="0">
                <a:solidFill>
                  <a:schemeClr val="lt1"/>
                </a:solidFill>
                <a:latin typeface="Meiryo UI" panose="020B0604030504040204" pitchFamily="50" charset="-128"/>
                <a:ea typeface="Meiryo UI" panose="020B0604030504040204" pitchFamily="50" charset="-128"/>
              </a:rPr>
              <a:t>SFP+</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4 x 2.5GbE RJ45</a:t>
            </a:r>
            <a:endParaRPr sz="1050" dirty="0">
              <a:solidFill>
                <a:schemeClr val="lt1"/>
              </a:solidFill>
              <a:latin typeface="Meiryo UI" panose="020B0604030504040204" pitchFamily="50" charset="-128"/>
              <a:ea typeface="Meiryo UI" panose="020B0604030504040204" pitchFamily="50" charset="-128"/>
            </a:endParaRPr>
          </a:p>
        </p:txBody>
      </p:sp>
      <p:sp>
        <p:nvSpPr>
          <p:cNvPr id="297" name="Google Shape;297;p26"/>
          <p:cNvSpPr txBox="1"/>
          <p:nvPr/>
        </p:nvSpPr>
        <p:spPr>
          <a:xfrm>
            <a:off x="552312" y="3354533"/>
            <a:ext cx="2141098"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2 x 10GbE RJ45</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4 x 2.5GbE RJ45</a:t>
            </a:r>
            <a:endParaRPr sz="1050" dirty="0">
              <a:solidFill>
                <a:schemeClr val="lt1"/>
              </a:solidFill>
              <a:latin typeface="Meiryo UI" panose="020B0604030504040204" pitchFamily="50" charset="-128"/>
              <a:ea typeface="Meiryo UI" panose="020B0604030504040204" pitchFamily="50" charset="-128"/>
            </a:endParaRPr>
          </a:p>
        </p:txBody>
      </p:sp>
      <p:sp>
        <p:nvSpPr>
          <p:cNvPr id="298" name="Google Shape;298;p26"/>
          <p:cNvSpPr txBox="1"/>
          <p:nvPr/>
        </p:nvSpPr>
        <p:spPr>
          <a:xfrm>
            <a:off x="2916851" y="4273292"/>
            <a:ext cx="249940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solidFill>
                  <a:srgbClr val="56DDE4"/>
                </a:solidFill>
                <a:latin typeface="Meiryo UI" panose="020B0604030504040204" pitchFamily="50" charset="-128"/>
                <a:ea typeface="Meiryo UI" panose="020B0604030504040204" pitchFamily="50" charset="-128"/>
              </a:rPr>
              <a:t>QSW-M2108R-2C</a:t>
            </a:r>
            <a:r>
              <a:rPr lang="en-US" sz="1200" b="1" dirty="0">
                <a:solidFill>
                  <a:schemeClr val="accent6"/>
                </a:solidFill>
                <a:latin typeface="Meiryo UI" panose="020B0604030504040204" pitchFamily="50" charset="-128"/>
                <a:ea typeface="Meiryo UI" panose="020B0604030504040204" pitchFamily="50" charset="-128"/>
              </a:rPr>
              <a:t> </a:t>
            </a:r>
            <a:r>
              <a:rPr lang="en-US" sz="1200" b="1" dirty="0" smtClean="0">
                <a:solidFill>
                  <a:schemeClr val="accent6"/>
                </a:solidFill>
                <a:latin typeface="Meiryo UI" panose="020B0604030504040204" pitchFamily="50" charset="-128"/>
                <a:ea typeface="Meiryo UI" panose="020B0604030504040204" pitchFamily="50" charset="-128"/>
              </a:rPr>
              <a:t>(</a:t>
            </a:r>
            <a:r>
              <a:rPr lang="ja-JP" altLang="en-US" sz="1200" b="1" dirty="0" smtClean="0">
                <a:solidFill>
                  <a:schemeClr val="accent6"/>
                </a:solidFill>
                <a:latin typeface="Meiryo UI" panose="020B0604030504040204" pitchFamily="50" charset="-128"/>
                <a:ea typeface="Meiryo UI" panose="020B0604030504040204" pitchFamily="50" charset="-128"/>
              </a:rPr>
              <a:t>マネージド</a:t>
            </a:r>
            <a:r>
              <a:rPr lang="en-US" sz="1200" b="1" dirty="0" smtClean="0">
                <a:solidFill>
                  <a:schemeClr val="accent6"/>
                </a:solidFill>
                <a:latin typeface="Meiryo UI" panose="020B0604030504040204" pitchFamily="50" charset="-128"/>
                <a:ea typeface="Meiryo UI" panose="020B0604030504040204" pitchFamily="50" charset="-128"/>
              </a:rPr>
              <a:t>)</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9" name="Google Shape;299;p26"/>
          <p:cNvSpPr/>
          <p:nvPr/>
        </p:nvSpPr>
        <p:spPr>
          <a:xfrm>
            <a:off x="3460000" y="1094488"/>
            <a:ext cx="1468302" cy="490905"/>
          </a:xfrm>
          <a:prstGeom prst="roundRect">
            <a:avLst>
              <a:gd name="adj" fmla="val 50000"/>
            </a:avLst>
          </a:prstGeom>
          <a:noFill/>
          <a:ln w="19050" cap="flat" cmpd="sng">
            <a:solidFill>
              <a:srgbClr val="491D4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err="1" smtClean="0">
                <a:solidFill>
                  <a:srgbClr val="491D48"/>
                </a:solidFill>
                <a:latin typeface="Meiryo UI" panose="020B0604030504040204" pitchFamily="50" charset="-128"/>
                <a:ea typeface="Meiryo UI" panose="020B0604030504040204" pitchFamily="50" charset="-128"/>
              </a:rPr>
              <a:t>ファンレス</a:t>
            </a:r>
            <a:r>
              <a:rPr lang="ja-JP" altLang="en-US" dirty="0" smtClean="0">
                <a:solidFill>
                  <a:srgbClr val="491D48"/>
                </a:solidFill>
                <a:latin typeface="Meiryo UI" panose="020B0604030504040204" pitchFamily="50" charset="-128"/>
                <a:ea typeface="Meiryo UI" panose="020B0604030504040204" pitchFamily="50" charset="-128"/>
              </a:rPr>
              <a:t>で</a:t>
            </a:r>
            <a:r>
              <a:rPr lang="en-US" altLang="ja-JP" dirty="0" smtClean="0">
                <a:solidFill>
                  <a:srgbClr val="491D48"/>
                </a:solidFill>
                <a:latin typeface="Meiryo UI" panose="020B0604030504040204" pitchFamily="50" charset="-128"/>
                <a:ea typeface="Meiryo UI" panose="020B0604030504040204" pitchFamily="50" charset="-128"/>
              </a:rPr>
              <a:t/>
            </a:r>
            <a:br>
              <a:rPr lang="en-US" altLang="ja-JP" dirty="0" smtClean="0">
                <a:solidFill>
                  <a:srgbClr val="491D48"/>
                </a:solidFill>
                <a:latin typeface="Meiryo UI" panose="020B0604030504040204" pitchFamily="50" charset="-128"/>
                <a:ea typeface="Meiryo UI" panose="020B0604030504040204" pitchFamily="50" charset="-128"/>
              </a:rPr>
            </a:br>
            <a:r>
              <a:rPr lang="en-US" dirty="0" err="1" smtClean="0">
                <a:solidFill>
                  <a:srgbClr val="491D48"/>
                </a:solidFill>
                <a:latin typeface="Meiryo UI" panose="020B0604030504040204" pitchFamily="50" charset="-128"/>
                <a:ea typeface="Meiryo UI" panose="020B0604030504040204" pitchFamily="50" charset="-128"/>
              </a:rPr>
              <a:t>メタルケース</a:t>
            </a:r>
            <a:endParaRPr sz="1400" b="0" i="0" u="none" strike="noStrike" cap="none" dirty="0">
              <a:solidFill>
                <a:srgbClr val="491D48"/>
              </a:solidFill>
              <a:latin typeface="Meiryo UI" panose="020B0604030504040204" pitchFamily="50" charset="-128"/>
              <a:ea typeface="Meiryo UI" panose="020B0604030504040204" pitchFamily="50" charset="-128"/>
              <a:sym typeface="Arial"/>
            </a:endParaRPr>
          </a:p>
        </p:txBody>
      </p:sp>
      <p:sp>
        <p:nvSpPr>
          <p:cNvPr id="300" name="Google Shape;300;p26"/>
          <p:cNvSpPr txBox="1"/>
          <p:nvPr/>
        </p:nvSpPr>
        <p:spPr>
          <a:xfrm>
            <a:off x="479494" y="1666402"/>
            <a:ext cx="2643237" cy="2514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solidFill>
                  <a:schemeClr val="dk1"/>
                </a:solidFill>
                <a:latin typeface="Meiryo UI" panose="020B0604030504040204" pitchFamily="50" charset="-128"/>
                <a:ea typeface="Meiryo UI" panose="020B0604030504040204" pitchFamily="50" charset="-128"/>
              </a:rPr>
              <a:t>QSW-1108-8T (</a:t>
            </a:r>
            <a:r>
              <a:rPr lang="ja-JP" altLang="en-US" sz="1200" b="1" dirty="0" smtClean="0">
                <a:solidFill>
                  <a:schemeClr val="dk1"/>
                </a:solidFill>
                <a:latin typeface="Meiryo UI" panose="020B0604030504040204" pitchFamily="50" charset="-128"/>
                <a:ea typeface="Meiryo UI" panose="020B0604030504040204" pitchFamily="50" charset="-128"/>
              </a:rPr>
              <a:t>アンマネージド</a:t>
            </a:r>
            <a:r>
              <a:rPr lang="en-US" sz="1200" b="1" dirty="0" smtClean="0">
                <a:solidFill>
                  <a:schemeClr val="dk1"/>
                </a:solidFill>
                <a:latin typeface="Meiryo UI" panose="020B0604030504040204" pitchFamily="50" charset="-128"/>
                <a:ea typeface="Meiryo UI" panose="020B0604030504040204" pitchFamily="50" charset="-128"/>
              </a:rPr>
              <a:t>)</a:t>
            </a:r>
            <a:endParaRPr sz="1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01" name="Google Shape;301;p26"/>
          <p:cNvSpPr txBox="1"/>
          <p:nvPr/>
        </p:nvSpPr>
        <p:spPr>
          <a:xfrm>
            <a:off x="3362084" y="1918092"/>
            <a:ext cx="1262538"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8 x 2.5GbE</a:t>
            </a:r>
            <a:endParaRPr sz="105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RJ45マルチギグ</a:t>
            </a:r>
            <a:endParaRPr sz="1050" dirty="0">
              <a:solidFill>
                <a:schemeClr val="dk1"/>
              </a:solidFill>
              <a:latin typeface="Meiryo UI" panose="020B0604030504040204" pitchFamily="50" charset="-128"/>
              <a:ea typeface="Meiryo UI" panose="020B0604030504040204" pitchFamily="50" charset="-128"/>
            </a:endParaRPr>
          </a:p>
        </p:txBody>
      </p:sp>
      <p:pic>
        <p:nvPicPr>
          <p:cNvPr id="302" name="Google Shape;302;p26"/>
          <p:cNvPicPr preferRelativeResize="0"/>
          <p:nvPr/>
        </p:nvPicPr>
        <p:blipFill rotWithShape="1">
          <a:blip r:embed="rId5">
            <a:alphaModFix/>
          </a:blip>
          <a:srcRect/>
          <a:stretch/>
        </p:blipFill>
        <p:spPr>
          <a:xfrm rot="10800000" flipH="1">
            <a:off x="305335" y="2975336"/>
            <a:ext cx="2295260" cy="262938"/>
          </a:xfrm>
          <a:prstGeom prst="rect">
            <a:avLst/>
          </a:prstGeom>
          <a:noFill/>
          <a:ln>
            <a:noFill/>
          </a:ln>
        </p:spPr>
      </p:pic>
      <p:pic>
        <p:nvPicPr>
          <p:cNvPr id="303" name="Google Shape;303;p26"/>
          <p:cNvPicPr preferRelativeResize="0"/>
          <p:nvPr/>
        </p:nvPicPr>
        <p:blipFill rotWithShape="1">
          <a:blip r:embed="rId5">
            <a:alphaModFix/>
          </a:blip>
          <a:srcRect/>
          <a:stretch/>
        </p:blipFill>
        <p:spPr>
          <a:xfrm rot="10800000" flipH="1">
            <a:off x="2860032" y="2981343"/>
            <a:ext cx="2027362" cy="262938"/>
          </a:xfrm>
          <a:prstGeom prst="rect">
            <a:avLst/>
          </a:prstGeom>
          <a:noFill/>
          <a:ln>
            <a:noFill/>
          </a:ln>
        </p:spPr>
      </p:pic>
      <p:pic>
        <p:nvPicPr>
          <p:cNvPr id="304" name="Google Shape;304;p26"/>
          <p:cNvPicPr preferRelativeResize="0"/>
          <p:nvPr/>
        </p:nvPicPr>
        <p:blipFill rotWithShape="1">
          <a:blip r:embed="rId5">
            <a:alphaModFix/>
          </a:blip>
          <a:srcRect/>
          <a:stretch/>
        </p:blipFill>
        <p:spPr>
          <a:xfrm rot="10800000" flipH="1">
            <a:off x="444057" y="4143603"/>
            <a:ext cx="2027362" cy="262938"/>
          </a:xfrm>
          <a:prstGeom prst="rect">
            <a:avLst/>
          </a:prstGeom>
          <a:noFill/>
          <a:ln>
            <a:noFill/>
          </a:ln>
        </p:spPr>
      </p:pic>
      <p:pic>
        <p:nvPicPr>
          <p:cNvPr id="305" name="Google Shape;305;p26"/>
          <p:cNvPicPr preferRelativeResize="0"/>
          <p:nvPr/>
        </p:nvPicPr>
        <p:blipFill rotWithShape="1">
          <a:blip r:embed="rId5">
            <a:alphaModFix/>
          </a:blip>
          <a:srcRect/>
          <a:stretch/>
        </p:blipFill>
        <p:spPr>
          <a:xfrm rot="10800000" flipH="1">
            <a:off x="494105" y="2109094"/>
            <a:ext cx="3013727" cy="314022"/>
          </a:xfrm>
          <a:prstGeom prst="rect">
            <a:avLst/>
          </a:prstGeom>
          <a:noFill/>
          <a:ln>
            <a:noFill/>
          </a:ln>
        </p:spPr>
      </p:pic>
      <p:pic>
        <p:nvPicPr>
          <p:cNvPr id="306" name="Google Shape;306;p26"/>
          <p:cNvPicPr preferRelativeResize="0"/>
          <p:nvPr/>
        </p:nvPicPr>
        <p:blipFill rotWithShape="1">
          <a:blip r:embed="rId6">
            <a:alphaModFix/>
          </a:blip>
          <a:srcRect t="33120" b="33120"/>
          <a:stretch/>
        </p:blipFill>
        <p:spPr>
          <a:xfrm>
            <a:off x="479494" y="1822463"/>
            <a:ext cx="2905072" cy="612966"/>
          </a:xfrm>
          <a:prstGeom prst="rect">
            <a:avLst/>
          </a:prstGeom>
          <a:noFill/>
          <a:ln>
            <a:noFill/>
          </a:ln>
        </p:spPr>
      </p:pic>
      <p:pic>
        <p:nvPicPr>
          <p:cNvPr id="307" name="Google Shape;307;p26" descr="一張含有 電子用品 的圖片&#10;&#10;自動產生的描述"/>
          <p:cNvPicPr preferRelativeResize="0"/>
          <p:nvPr/>
        </p:nvPicPr>
        <p:blipFill rotWithShape="1">
          <a:blip r:embed="rId7">
            <a:alphaModFix/>
          </a:blip>
          <a:srcRect/>
          <a:stretch/>
        </p:blipFill>
        <p:spPr>
          <a:xfrm>
            <a:off x="740771" y="2528391"/>
            <a:ext cx="1430224" cy="893890"/>
          </a:xfrm>
          <a:prstGeom prst="rect">
            <a:avLst/>
          </a:prstGeom>
          <a:noFill/>
          <a:ln>
            <a:noFill/>
          </a:ln>
        </p:spPr>
      </p:pic>
      <p:pic>
        <p:nvPicPr>
          <p:cNvPr id="308" name="Google Shape;308;p26" descr="一張含有 電子用品 的圖片&#10;&#10;自動產生的描述"/>
          <p:cNvPicPr preferRelativeResize="0"/>
          <p:nvPr/>
        </p:nvPicPr>
        <p:blipFill rotWithShape="1">
          <a:blip r:embed="rId8">
            <a:alphaModFix/>
          </a:blip>
          <a:srcRect/>
          <a:stretch/>
        </p:blipFill>
        <p:spPr>
          <a:xfrm>
            <a:off x="3122731" y="2489863"/>
            <a:ext cx="1430224" cy="893890"/>
          </a:xfrm>
          <a:prstGeom prst="rect">
            <a:avLst/>
          </a:prstGeom>
          <a:noFill/>
          <a:ln>
            <a:noFill/>
          </a:ln>
        </p:spPr>
      </p:pic>
      <p:pic>
        <p:nvPicPr>
          <p:cNvPr id="309" name="Google Shape;309;p26"/>
          <p:cNvPicPr preferRelativeResize="0"/>
          <p:nvPr/>
        </p:nvPicPr>
        <p:blipFill rotWithShape="1">
          <a:blip r:embed="rId9">
            <a:alphaModFix/>
          </a:blip>
          <a:srcRect/>
          <a:stretch/>
        </p:blipFill>
        <p:spPr>
          <a:xfrm>
            <a:off x="563278" y="3516408"/>
            <a:ext cx="1818439" cy="1136525"/>
          </a:xfrm>
          <a:prstGeom prst="rect">
            <a:avLst/>
          </a:prstGeom>
          <a:noFill/>
          <a:ln>
            <a:noFill/>
          </a:ln>
        </p:spPr>
      </p:pic>
      <p:sp>
        <p:nvSpPr>
          <p:cNvPr id="310" name="Google Shape;310;p26"/>
          <p:cNvSpPr txBox="1"/>
          <p:nvPr/>
        </p:nvSpPr>
        <p:spPr>
          <a:xfrm>
            <a:off x="590052" y="4554897"/>
            <a:ext cx="2141098"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2 x 10GbE </a:t>
            </a:r>
            <a:r>
              <a:rPr lang="en-US" sz="1050" dirty="0" smtClean="0">
                <a:solidFill>
                  <a:schemeClr val="lt1"/>
                </a:solidFill>
                <a:latin typeface="Meiryo UI" panose="020B0604030504040204" pitchFamily="50" charset="-128"/>
                <a:ea typeface="Meiryo UI" panose="020B0604030504040204" pitchFamily="50" charset="-128"/>
              </a:rPr>
              <a:t>SFP+/</a:t>
            </a:r>
            <a:r>
              <a:rPr lang="en-US" sz="1050" dirty="0">
                <a:solidFill>
                  <a:schemeClr val="lt1"/>
                </a:solidFill>
                <a:latin typeface="Meiryo UI" panose="020B0604030504040204" pitchFamily="50" charset="-128"/>
                <a:ea typeface="Meiryo UI" panose="020B0604030504040204" pitchFamily="50" charset="-128"/>
              </a:rPr>
              <a:t>RJ45コンボ</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8 x 2.5GbE RJ45</a:t>
            </a:r>
            <a:endParaRPr sz="1050" dirty="0">
              <a:solidFill>
                <a:schemeClr val="lt1"/>
              </a:solidFill>
              <a:latin typeface="Meiryo UI" panose="020B0604030504040204" pitchFamily="50" charset="-128"/>
              <a:ea typeface="Meiryo UI" panose="020B0604030504040204" pitchFamily="50" charset="-128"/>
            </a:endParaRPr>
          </a:p>
        </p:txBody>
      </p:sp>
      <p:sp>
        <p:nvSpPr>
          <p:cNvPr id="311" name="Google Shape;311;p26"/>
          <p:cNvSpPr txBox="1"/>
          <p:nvPr/>
        </p:nvSpPr>
        <p:spPr>
          <a:xfrm>
            <a:off x="2961466" y="4541090"/>
            <a:ext cx="2141098"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2 x 10GbE </a:t>
            </a:r>
            <a:r>
              <a:rPr lang="en-US" sz="1050" dirty="0" smtClean="0">
                <a:solidFill>
                  <a:schemeClr val="lt1"/>
                </a:solidFill>
                <a:latin typeface="Meiryo UI" panose="020B0604030504040204" pitchFamily="50" charset="-128"/>
                <a:ea typeface="Meiryo UI" panose="020B0604030504040204" pitchFamily="50" charset="-128"/>
              </a:rPr>
              <a:t>SFP+/</a:t>
            </a:r>
            <a:r>
              <a:rPr lang="en-US" sz="1050" dirty="0">
                <a:solidFill>
                  <a:schemeClr val="lt1"/>
                </a:solidFill>
                <a:latin typeface="Meiryo UI" panose="020B0604030504040204" pitchFamily="50" charset="-128"/>
                <a:ea typeface="Meiryo UI" panose="020B0604030504040204" pitchFamily="50" charset="-128"/>
              </a:rPr>
              <a:t>RJ45コンボ</a:t>
            </a:r>
            <a:endParaRPr sz="105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lt1"/>
                </a:solidFill>
                <a:latin typeface="Meiryo UI" panose="020B0604030504040204" pitchFamily="50" charset="-128"/>
                <a:ea typeface="Meiryo UI" panose="020B0604030504040204" pitchFamily="50" charset="-128"/>
              </a:rPr>
              <a:t>8 x 2.5GbE RJ45</a:t>
            </a:r>
            <a:endParaRPr sz="1050" dirty="0">
              <a:solidFill>
                <a:schemeClr val="lt1"/>
              </a:solidFill>
              <a:latin typeface="Meiryo UI" panose="020B0604030504040204" pitchFamily="50" charset="-128"/>
              <a:ea typeface="Meiryo UI" panose="020B0604030504040204" pitchFamily="50" charset="-128"/>
            </a:endParaRPr>
          </a:p>
        </p:txBody>
      </p:sp>
      <p:sp>
        <p:nvSpPr>
          <p:cNvPr id="312" name="Google Shape;312;p26"/>
          <p:cNvSpPr txBox="1"/>
          <p:nvPr/>
        </p:nvSpPr>
        <p:spPr>
          <a:xfrm>
            <a:off x="5283342" y="4552623"/>
            <a:ext cx="3372461" cy="5539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err="1">
                <a:solidFill>
                  <a:schemeClr val="lt1"/>
                </a:solidFill>
                <a:latin typeface="Meiryo UI" panose="020B0604030504040204" pitchFamily="50" charset="-128"/>
                <a:ea typeface="Meiryo UI" panose="020B0604030504040204" pitchFamily="50" charset="-128"/>
              </a:rPr>
              <a:t>その他のオプションについては、公式ウェブサイトを参照してください</a:t>
            </a:r>
            <a:endParaRPr sz="10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00" dirty="0">
                <a:solidFill>
                  <a:schemeClr val="lt1"/>
                </a:solidFill>
                <a:latin typeface="Meiryo UI" panose="020B0604030504040204" pitchFamily="50" charset="-128"/>
                <a:ea typeface="Meiryo UI" panose="020B0604030504040204" pitchFamily="50" charset="-128"/>
              </a:rPr>
              <a:t>https://www.qnap.com/zh-tw/product/series/qsw-2-5gbe-switches</a:t>
            </a:r>
            <a:endParaRPr sz="1000" dirty="0">
              <a:solidFill>
                <a:schemeClr val="lt1"/>
              </a:solidFill>
              <a:latin typeface="Meiryo UI" panose="020B0604030504040204" pitchFamily="50" charset="-128"/>
              <a:ea typeface="Meiryo UI" panose="020B0604030504040204" pitchFamily="50" charset="-128"/>
            </a:endParaRPr>
          </a:p>
        </p:txBody>
      </p:sp>
      <p:sp>
        <p:nvSpPr>
          <p:cNvPr id="313" name="Google Shape;313;p26"/>
          <p:cNvSpPr txBox="1"/>
          <p:nvPr/>
        </p:nvSpPr>
        <p:spPr>
          <a:xfrm>
            <a:off x="549310" y="4326839"/>
            <a:ext cx="2640307" cy="2889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solidFill>
                  <a:srgbClr val="56DDE4"/>
                </a:solidFill>
                <a:latin typeface="Meiryo UI" panose="020B0604030504040204" pitchFamily="50" charset="-128"/>
                <a:ea typeface="Meiryo UI" panose="020B0604030504040204" pitchFamily="50" charset="-128"/>
              </a:rPr>
              <a:t>QSW-M2108-2C </a:t>
            </a:r>
            <a:r>
              <a:rPr lang="en-US" sz="1200" b="1" dirty="0" smtClean="0">
                <a:solidFill>
                  <a:schemeClr val="accent6"/>
                </a:solidFill>
                <a:latin typeface="Meiryo UI" panose="020B0604030504040204" pitchFamily="50" charset="-128"/>
                <a:ea typeface="Meiryo UI" panose="020B0604030504040204" pitchFamily="50" charset="-128"/>
              </a:rPr>
              <a:t>(</a:t>
            </a:r>
            <a:r>
              <a:rPr lang="ja-JP" altLang="en-US" sz="1200" b="1" dirty="0" smtClean="0">
                <a:solidFill>
                  <a:schemeClr val="accent6"/>
                </a:solidFill>
                <a:latin typeface="Meiryo UI" panose="020B0604030504040204" pitchFamily="50" charset="-128"/>
                <a:ea typeface="Meiryo UI" panose="020B0604030504040204" pitchFamily="50" charset="-128"/>
              </a:rPr>
              <a:t>マネージド</a:t>
            </a:r>
            <a:r>
              <a:rPr lang="en-US" sz="1200" b="1" dirty="0" smtClean="0">
                <a:solidFill>
                  <a:schemeClr val="accent6"/>
                </a:solidFill>
                <a:latin typeface="Meiryo UI" panose="020B0604030504040204" pitchFamily="50" charset="-128"/>
                <a:ea typeface="Meiryo UI" panose="020B0604030504040204" pitchFamily="50" charset="-128"/>
              </a:rPr>
              <a:t>)</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14" name="Google Shape;314;p26" descr="一張含有 文字, 電子用品 的圖片&#10;&#10;自動產生的描述"/>
          <p:cNvPicPr preferRelativeResize="0"/>
          <p:nvPr/>
        </p:nvPicPr>
        <p:blipFill rotWithShape="1">
          <a:blip r:embed="rId10">
            <a:alphaModFix/>
          </a:blip>
          <a:srcRect/>
          <a:stretch/>
        </p:blipFill>
        <p:spPr>
          <a:xfrm>
            <a:off x="502678" y="1136673"/>
            <a:ext cx="1793080" cy="555240"/>
          </a:xfrm>
          <a:prstGeom prst="rect">
            <a:avLst/>
          </a:prstGeom>
          <a:noFill/>
          <a:ln>
            <a:noFill/>
          </a:ln>
        </p:spPr>
      </p:pic>
      <p:sp>
        <p:nvSpPr>
          <p:cNvPr id="315" name="Google Shape;315;p26"/>
          <p:cNvSpPr txBox="1"/>
          <p:nvPr/>
        </p:nvSpPr>
        <p:spPr>
          <a:xfrm>
            <a:off x="494681" y="939191"/>
            <a:ext cx="2694936" cy="27258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b="1" dirty="0" smtClean="0">
                <a:latin typeface="Meiryo UI" panose="020B0604030504040204" pitchFamily="50" charset="-128"/>
                <a:ea typeface="Meiryo UI" panose="020B0604030504040204" pitchFamily="50" charset="-128"/>
              </a:rPr>
              <a:t>QSW-1105-5T (</a:t>
            </a:r>
            <a:r>
              <a:rPr lang="ja-JP" altLang="en-US" sz="1200" b="1" dirty="0" smtClean="0">
                <a:latin typeface="Meiryo UI" panose="020B0604030504040204" pitchFamily="50" charset="-128"/>
                <a:ea typeface="Meiryo UI" panose="020B0604030504040204" pitchFamily="50" charset="-128"/>
              </a:rPr>
              <a:t>アンマネージド</a:t>
            </a:r>
            <a:r>
              <a:rPr lang="en-US" sz="1200" b="1" dirty="0" smtClean="0">
                <a:latin typeface="Meiryo UI" panose="020B0604030504040204" pitchFamily="50" charset="-128"/>
                <a:ea typeface="Meiryo UI" panose="020B0604030504040204" pitchFamily="50" charset="-128"/>
              </a:rPr>
              <a:t>)</a:t>
            </a:r>
            <a:endParaRPr sz="12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316" name="Google Shape;316;p26"/>
          <p:cNvSpPr txBox="1"/>
          <p:nvPr/>
        </p:nvSpPr>
        <p:spPr>
          <a:xfrm>
            <a:off x="2284545" y="1208066"/>
            <a:ext cx="1223287" cy="41549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5 x 2.5GbE</a:t>
            </a:r>
            <a:endParaRPr sz="1050" dirty="0">
              <a:solidFill>
                <a:schemeClr val="dk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1050" dirty="0">
                <a:solidFill>
                  <a:schemeClr val="dk1"/>
                </a:solidFill>
                <a:latin typeface="Meiryo UI" panose="020B0604030504040204" pitchFamily="50" charset="-128"/>
                <a:ea typeface="Meiryo UI" panose="020B0604030504040204" pitchFamily="50" charset="-128"/>
              </a:rPr>
              <a:t>RJ45マルチギグ</a:t>
            </a:r>
            <a:endParaRPr sz="1050"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7"/>
          <p:cNvSpPr/>
          <p:nvPr/>
        </p:nvSpPr>
        <p:spPr>
          <a:xfrm>
            <a:off x="528060" y="1247984"/>
            <a:ext cx="8089901" cy="3892550"/>
          </a:xfrm>
          <a:prstGeom prst="rect">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23" name="Google Shape;323;p27"/>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a:latin typeface="Meiryo UI" panose="020B0604030504040204" pitchFamily="50" charset="-128"/>
                <a:ea typeface="Meiryo UI" panose="020B0604030504040204" pitchFamily="50" charset="-128"/>
                <a:cs typeface="Arial"/>
                <a:sym typeface="Arial"/>
              </a:rPr>
              <a:t>2.5/3.5</a:t>
            </a:r>
            <a:r>
              <a:rPr lang="en-US" dirty="0" smtClean="0">
                <a:latin typeface="Meiryo UI" panose="020B0604030504040204" pitchFamily="50" charset="-128"/>
                <a:ea typeface="Meiryo UI" panose="020B0604030504040204" pitchFamily="50" charset="-128"/>
                <a:cs typeface="Arial"/>
                <a:sym typeface="Arial"/>
              </a:rPr>
              <a:t>インチディスクをインストール</a:t>
            </a:r>
            <a:endParaRPr dirty="0">
              <a:latin typeface="Meiryo UI" panose="020B0604030504040204" pitchFamily="50" charset="-128"/>
              <a:ea typeface="Meiryo UI" panose="020B0604030504040204" pitchFamily="50" charset="-128"/>
              <a:cs typeface="Arial"/>
              <a:sym typeface="Arial"/>
            </a:endParaRPr>
          </a:p>
        </p:txBody>
      </p:sp>
      <p:grpSp>
        <p:nvGrpSpPr>
          <p:cNvPr id="324" name="Google Shape;324;p27"/>
          <p:cNvGrpSpPr/>
          <p:nvPr/>
        </p:nvGrpSpPr>
        <p:grpSpPr>
          <a:xfrm>
            <a:off x="2448679" y="1532691"/>
            <a:ext cx="2086384" cy="3268586"/>
            <a:chOff x="2681877" y="1532691"/>
            <a:chExt cx="2086384" cy="3268586"/>
          </a:xfrm>
        </p:grpSpPr>
        <p:sp>
          <p:nvSpPr>
            <p:cNvPr id="325" name="Google Shape;325;p27"/>
            <p:cNvSpPr/>
            <p:nvPr/>
          </p:nvSpPr>
          <p:spPr>
            <a:xfrm>
              <a:off x="2681877" y="1532691"/>
              <a:ext cx="2086384" cy="3268586"/>
            </a:xfrm>
            <a:prstGeom prst="roundRect">
              <a:avLst>
                <a:gd name="adj" fmla="val 7476"/>
              </a:avLst>
            </a:prstGeom>
            <a:solidFill>
              <a:schemeClr val="lt1"/>
            </a:solidFill>
            <a:ln w="25400" cap="flat" cmpd="sng">
              <a:solidFill>
                <a:srgbClr val="576CC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26" name="Google Shape;326;p27"/>
            <p:cNvSpPr txBox="1"/>
            <p:nvPr/>
          </p:nvSpPr>
          <p:spPr>
            <a:xfrm>
              <a:off x="2924097" y="1738611"/>
              <a:ext cx="1773817"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smtClean="0">
                  <a:solidFill>
                    <a:srgbClr val="000000"/>
                  </a:solidFill>
                  <a:latin typeface="Meiryo UI" panose="020B0604030504040204" pitchFamily="50" charset="-128"/>
                  <a:ea typeface="Meiryo UI" panose="020B0604030504040204" pitchFamily="50" charset="-128"/>
                  <a:sym typeface="Arial"/>
                </a:rPr>
                <a:t>2.5</a:t>
              </a:r>
              <a:r>
                <a:rPr lang="ja-JP" altLang="en-US" sz="1800" dirty="0">
                  <a:latin typeface="Meiryo UI" panose="020B0604030504040204" pitchFamily="50" charset="-128"/>
                  <a:ea typeface="Meiryo UI" panose="020B0604030504040204" pitchFamily="50" charset="-128"/>
                </a:rPr>
                <a:t>インチディスク</a:t>
              </a:r>
              <a:endParaRPr sz="18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27" name="Google Shape;327;p27"/>
            <p:cNvSpPr/>
            <p:nvPr/>
          </p:nvSpPr>
          <p:spPr>
            <a:xfrm>
              <a:off x="2926645" y="1663283"/>
              <a:ext cx="1676004" cy="505149"/>
            </a:xfrm>
            <a:prstGeom prst="roundRect">
              <a:avLst>
                <a:gd name="adj" fmla="val 27980"/>
              </a:avLst>
            </a:prstGeom>
            <a:noFill/>
            <a:ln w="9525" cap="flat" cmpd="sng">
              <a:solidFill>
                <a:srgbClr val="0900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328" name="Google Shape;328;p27"/>
          <p:cNvGrpSpPr/>
          <p:nvPr/>
        </p:nvGrpSpPr>
        <p:grpSpPr>
          <a:xfrm>
            <a:off x="4601893" y="1532691"/>
            <a:ext cx="2086384" cy="3268586"/>
            <a:chOff x="4845149" y="1532691"/>
            <a:chExt cx="2086384" cy="3268586"/>
          </a:xfrm>
        </p:grpSpPr>
        <p:sp>
          <p:nvSpPr>
            <p:cNvPr id="329" name="Google Shape;329;p27"/>
            <p:cNvSpPr/>
            <p:nvPr/>
          </p:nvSpPr>
          <p:spPr>
            <a:xfrm>
              <a:off x="4845149" y="1532691"/>
              <a:ext cx="2086384" cy="3268586"/>
            </a:xfrm>
            <a:prstGeom prst="roundRect">
              <a:avLst>
                <a:gd name="adj" fmla="val 7476"/>
              </a:avLst>
            </a:prstGeom>
            <a:solidFill>
              <a:schemeClr val="lt1"/>
            </a:solidFill>
            <a:ln w="25400" cap="flat" cmpd="sng">
              <a:solidFill>
                <a:srgbClr val="576CC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30" name="Google Shape;330;p27"/>
            <p:cNvSpPr txBox="1"/>
            <p:nvPr/>
          </p:nvSpPr>
          <p:spPr>
            <a:xfrm>
              <a:off x="5087367" y="1738611"/>
              <a:ext cx="176346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smtClean="0">
                  <a:solidFill>
                    <a:srgbClr val="000000"/>
                  </a:solidFill>
                  <a:latin typeface="Meiryo UI" panose="020B0604030504040204" pitchFamily="50" charset="-128"/>
                  <a:ea typeface="Meiryo UI" panose="020B0604030504040204" pitchFamily="50" charset="-128"/>
                  <a:sym typeface="Arial"/>
                </a:rPr>
                <a:t>3.5</a:t>
              </a:r>
              <a:r>
                <a:rPr lang="ja-JP" altLang="en-US" sz="1800" dirty="0">
                  <a:latin typeface="Meiryo UI" panose="020B0604030504040204" pitchFamily="50" charset="-128"/>
                  <a:ea typeface="Meiryo UI" panose="020B0604030504040204" pitchFamily="50" charset="-128"/>
                </a:rPr>
                <a:t>インチディスク</a:t>
              </a:r>
              <a:endParaRPr sz="18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331" name="Google Shape;331;p27"/>
            <p:cNvSpPr/>
            <p:nvPr/>
          </p:nvSpPr>
          <p:spPr>
            <a:xfrm>
              <a:off x="5089917" y="1663283"/>
              <a:ext cx="1676004" cy="505149"/>
            </a:xfrm>
            <a:prstGeom prst="roundRect">
              <a:avLst>
                <a:gd name="adj" fmla="val 27980"/>
              </a:avLst>
            </a:prstGeom>
            <a:noFill/>
            <a:ln w="9525" cap="flat" cmpd="sng">
              <a:solidFill>
                <a:srgbClr val="09000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332" name="Google Shape;332;p27"/>
          <p:cNvSpPr/>
          <p:nvPr/>
        </p:nvSpPr>
        <p:spPr>
          <a:xfrm>
            <a:off x="1410299" y="2720021"/>
            <a:ext cx="500513" cy="654518"/>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33" name="Google Shape;333;p27"/>
          <p:cNvSpPr/>
          <p:nvPr/>
        </p:nvSpPr>
        <p:spPr>
          <a:xfrm rot="-8062024">
            <a:off x="2101925" y="3157595"/>
            <a:ext cx="500513" cy="654518"/>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34" name="Google Shape;334;p27"/>
          <p:cNvPicPr preferRelativeResize="0"/>
          <p:nvPr/>
        </p:nvPicPr>
        <p:blipFill rotWithShape="1">
          <a:blip r:embed="rId3">
            <a:alphaModFix/>
          </a:blip>
          <a:srcRect r="24207"/>
          <a:stretch/>
        </p:blipFill>
        <p:spPr>
          <a:xfrm>
            <a:off x="658464" y="1534491"/>
            <a:ext cx="1777929" cy="1482257"/>
          </a:xfrm>
          <a:prstGeom prst="rect">
            <a:avLst/>
          </a:prstGeom>
          <a:noFill/>
          <a:ln>
            <a:noFill/>
          </a:ln>
        </p:spPr>
      </p:pic>
      <p:pic>
        <p:nvPicPr>
          <p:cNvPr id="335" name="Google Shape;335;p27"/>
          <p:cNvPicPr preferRelativeResize="0"/>
          <p:nvPr/>
        </p:nvPicPr>
        <p:blipFill rotWithShape="1">
          <a:blip r:embed="rId4">
            <a:alphaModFix/>
          </a:blip>
          <a:srcRect/>
          <a:stretch/>
        </p:blipFill>
        <p:spPr>
          <a:xfrm>
            <a:off x="558042" y="3374152"/>
            <a:ext cx="2276398" cy="1078294"/>
          </a:xfrm>
          <a:prstGeom prst="rect">
            <a:avLst/>
          </a:prstGeom>
          <a:noFill/>
          <a:ln>
            <a:noFill/>
          </a:ln>
        </p:spPr>
      </p:pic>
      <p:pic>
        <p:nvPicPr>
          <p:cNvPr id="336" name="Google Shape;336;p27"/>
          <p:cNvPicPr preferRelativeResize="0"/>
          <p:nvPr/>
        </p:nvPicPr>
        <p:blipFill rotWithShape="1">
          <a:blip r:embed="rId5">
            <a:alphaModFix/>
          </a:blip>
          <a:srcRect r="26334"/>
          <a:stretch/>
        </p:blipFill>
        <p:spPr>
          <a:xfrm>
            <a:off x="6708010" y="1565341"/>
            <a:ext cx="1777929" cy="1525072"/>
          </a:xfrm>
          <a:prstGeom prst="rect">
            <a:avLst/>
          </a:prstGeom>
          <a:noFill/>
          <a:ln>
            <a:noFill/>
          </a:ln>
        </p:spPr>
      </p:pic>
      <p:pic>
        <p:nvPicPr>
          <p:cNvPr id="337" name="Google Shape;337;p27"/>
          <p:cNvPicPr preferRelativeResize="0"/>
          <p:nvPr/>
        </p:nvPicPr>
        <p:blipFill rotWithShape="1">
          <a:blip r:embed="rId6">
            <a:alphaModFix/>
          </a:blip>
          <a:srcRect r="27993"/>
          <a:stretch/>
        </p:blipFill>
        <p:spPr>
          <a:xfrm>
            <a:off x="6827575" y="2837302"/>
            <a:ext cx="1686588" cy="1963975"/>
          </a:xfrm>
          <a:prstGeom prst="rect">
            <a:avLst/>
          </a:prstGeom>
          <a:noFill/>
          <a:ln>
            <a:noFill/>
          </a:ln>
        </p:spPr>
      </p:pic>
      <p:sp>
        <p:nvSpPr>
          <p:cNvPr id="338" name="Google Shape;338;p27"/>
          <p:cNvSpPr/>
          <p:nvPr/>
        </p:nvSpPr>
        <p:spPr>
          <a:xfrm rot="-5400000">
            <a:off x="6557586" y="2962837"/>
            <a:ext cx="500513" cy="654518"/>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39" name="Google Shape;339;p27"/>
          <p:cNvSpPr/>
          <p:nvPr/>
        </p:nvSpPr>
        <p:spPr>
          <a:xfrm>
            <a:off x="7749282" y="2813101"/>
            <a:ext cx="500513" cy="654518"/>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40" name="Google Shape;340;p27"/>
          <p:cNvPicPr preferRelativeResize="0"/>
          <p:nvPr/>
        </p:nvPicPr>
        <p:blipFill rotWithShape="1">
          <a:blip r:embed="rId7">
            <a:alphaModFix/>
          </a:blip>
          <a:srcRect/>
          <a:stretch/>
        </p:blipFill>
        <p:spPr>
          <a:xfrm>
            <a:off x="2648254" y="2327877"/>
            <a:ext cx="1766389" cy="1865307"/>
          </a:xfrm>
          <a:prstGeom prst="rect">
            <a:avLst/>
          </a:prstGeom>
          <a:noFill/>
          <a:ln>
            <a:noFill/>
          </a:ln>
        </p:spPr>
      </p:pic>
      <p:pic>
        <p:nvPicPr>
          <p:cNvPr id="341" name="Google Shape;341;p27"/>
          <p:cNvPicPr preferRelativeResize="0"/>
          <p:nvPr/>
        </p:nvPicPr>
        <p:blipFill rotWithShape="1">
          <a:blip r:embed="rId8">
            <a:alphaModFix/>
          </a:blip>
          <a:srcRect/>
          <a:stretch/>
        </p:blipFill>
        <p:spPr>
          <a:xfrm>
            <a:off x="4790179" y="2267319"/>
            <a:ext cx="1309406" cy="1273034"/>
          </a:xfrm>
          <a:prstGeom prst="rect">
            <a:avLst/>
          </a:prstGeom>
          <a:noFill/>
          <a:ln>
            <a:noFill/>
          </a:ln>
        </p:spPr>
      </p:pic>
      <p:pic>
        <p:nvPicPr>
          <p:cNvPr id="342" name="Google Shape;342;p27"/>
          <p:cNvPicPr preferRelativeResize="0"/>
          <p:nvPr/>
        </p:nvPicPr>
        <p:blipFill rotWithShape="1">
          <a:blip r:embed="rId9">
            <a:alphaModFix/>
          </a:blip>
          <a:srcRect/>
          <a:stretch/>
        </p:blipFill>
        <p:spPr>
          <a:xfrm>
            <a:off x="5148733" y="3540353"/>
            <a:ext cx="1418693" cy="1088065"/>
          </a:xfrm>
          <a:prstGeom prst="rect">
            <a:avLst/>
          </a:prstGeom>
          <a:noFill/>
          <a:ln>
            <a:noFill/>
          </a:ln>
        </p:spPr>
      </p:pic>
      <p:sp>
        <p:nvSpPr>
          <p:cNvPr id="343" name="Google Shape;343;p27"/>
          <p:cNvSpPr txBox="1"/>
          <p:nvPr/>
        </p:nvSpPr>
        <p:spPr>
          <a:xfrm>
            <a:off x="304801" y="861659"/>
            <a:ext cx="9375860"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ja-JP" altLang="en-US" sz="1600" dirty="0" smtClean="0">
                <a:solidFill>
                  <a:schemeClr val="lt1"/>
                </a:solidFill>
                <a:latin typeface="Meiryo UI" panose="020B0604030504040204" pitchFamily="50" charset="-128"/>
                <a:ea typeface="Meiryo UI" panose="020B0604030504040204" pitchFamily="50" charset="-128"/>
              </a:rPr>
              <a:t>この手順に従うことで、</a:t>
            </a:r>
            <a:r>
              <a:rPr lang="en-US" sz="1600" dirty="0" smtClean="0">
                <a:solidFill>
                  <a:schemeClr val="lt1"/>
                </a:solidFill>
                <a:latin typeface="Meiryo UI" panose="020B0604030504040204" pitchFamily="50" charset="-128"/>
                <a:ea typeface="Meiryo UI" panose="020B0604030504040204" pitchFamily="50" charset="-128"/>
              </a:rPr>
              <a:t>2.5</a:t>
            </a:r>
            <a:r>
              <a:rPr lang="ja-JP" altLang="en-US" sz="1600" dirty="0" smtClean="0">
                <a:solidFill>
                  <a:schemeClr val="lt1"/>
                </a:solidFill>
                <a:latin typeface="Meiryo UI" panose="020B0604030504040204" pitchFamily="50" charset="-128"/>
                <a:ea typeface="Meiryo UI" panose="020B0604030504040204" pitchFamily="50" charset="-128"/>
              </a:rPr>
              <a:t>インチ</a:t>
            </a:r>
            <a:r>
              <a:rPr lang="en-US" sz="1600" dirty="0" smtClean="0">
                <a:solidFill>
                  <a:schemeClr val="lt1"/>
                </a:solidFill>
                <a:latin typeface="Meiryo UI" panose="020B0604030504040204" pitchFamily="50" charset="-128"/>
                <a:ea typeface="Meiryo UI" panose="020B0604030504040204" pitchFamily="50" charset="-128"/>
              </a:rPr>
              <a:t>または3.5</a:t>
            </a:r>
            <a:r>
              <a:rPr lang="ja-JP" altLang="en-US" sz="1600" dirty="0" smtClean="0">
                <a:solidFill>
                  <a:schemeClr val="lt1"/>
                </a:solidFill>
                <a:latin typeface="Meiryo UI" panose="020B0604030504040204" pitchFamily="50" charset="-128"/>
                <a:ea typeface="Meiryo UI" panose="020B0604030504040204" pitchFamily="50" charset="-128"/>
              </a:rPr>
              <a:t>インチ</a:t>
            </a:r>
            <a:r>
              <a:rPr lang="en-US" sz="1600" dirty="0" err="1" smtClean="0">
                <a:solidFill>
                  <a:schemeClr val="lt1"/>
                </a:solidFill>
                <a:latin typeface="Meiryo UI" panose="020B0604030504040204" pitchFamily="50" charset="-128"/>
                <a:ea typeface="Meiryo UI" panose="020B0604030504040204" pitchFamily="50" charset="-128"/>
              </a:rPr>
              <a:t>ディスクを</a:t>
            </a:r>
            <a:r>
              <a:rPr lang="en-US" sz="1600" dirty="0" err="1">
                <a:solidFill>
                  <a:schemeClr val="lt1"/>
                </a:solidFill>
                <a:latin typeface="Meiryo UI" panose="020B0604030504040204" pitchFamily="50" charset="-128"/>
                <a:ea typeface="Meiryo UI" panose="020B0604030504040204" pitchFamily="50" charset="-128"/>
              </a:rPr>
              <a:t>NASに簡単にインストールできます</a:t>
            </a:r>
            <a:r>
              <a:rPr lang="en-US" sz="1600" dirty="0">
                <a:solidFill>
                  <a:schemeClr val="lt1"/>
                </a:solidFill>
                <a:latin typeface="Meiryo UI" panose="020B0604030504040204" pitchFamily="50" charset="-128"/>
                <a:ea typeface="Meiryo UI" panose="020B0604030504040204" pitchFamily="50" charset="-128"/>
              </a:rPr>
              <a:t>。</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8"/>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600" dirty="0" err="1">
                <a:latin typeface="Meiryo UI" panose="020B0604030504040204" pitchFamily="50" charset="-128"/>
                <a:ea typeface="Meiryo UI" panose="020B0604030504040204" pitchFamily="50" charset="-128"/>
                <a:cs typeface="Arial"/>
                <a:sym typeface="Arial"/>
              </a:rPr>
              <a:t>NASクイックインストール</a:t>
            </a:r>
            <a:endParaRPr sz="3600" dirty="0">
              <a:latin typeface="Meiryo UI" panose="020B0604030504040204" pitchFamily="50" charset="-128"/>
              <a:ea typeface="Meiryo UI" panose="020B0604030504040204" pitchFamily="50" charset="-128"/>
              <a:cs typeface="Arial"/>
              <a:sym typeface="Arial"/>
            </a:endParaRPr>
          </a:p>
        </p:txBody>
      </p:sp>
      <p:pic>
        <p:nvPicPr>
          <p:cNvPr id="350" name="Google Shape;350;p28"/>
          <p:cNvPicPr preferRelativeResize="0"/>
          <p:nvPr/>
        </p:nvPicPr>
        <p:blipFill rotWithShape="1">
          <a:blip r:embed="rId3">
            <a:alphaModFix/>
          </a:blip>
          <a:srcRect/>
          <a:stretch/>
        </p:blipFill>
        <p:spPr>
          <a:xfrm>
            <a:off x="4572000" y="2134099"/>
            <a:ext cx="3853851" cy="2142986"/>
          </a:xfrm>
          <a:prstGeom prst="rect">
            <a:avLst/>
          </a:prstGeom>
          <a:noFill/>
          <a:ln>
            <a:noFill/>
          </a:ln>
        </p:spPr>
      </p:pic>
      <p:pic>
        <p:nvPicPr>
          <p:cNvPr id="351" name="Google Shape;351;p28"/>
          <p:cNvPicPr preferRelativeResize="0"/>
          <p:nvPr/>
        </p:nvPicPr>
        <p:blipFill rotWithShape="1">
          <a:blip r:embed="rId4">
            <a:alphaModFix/>
          </a:blip>
          <a:srcRect/>
          <a:stretch/>
        </p:blipFill>
        <p:spPr>
          <a:xfrm>
            <a:off x="711680" y="2123479"/>
            <a:ext cx="3228435" cy="2153442"/>
          </a:xfrm>
          <a:prstGeom prst="rect">
            <a:avLst/>
          </a:prstGeom>
          <a:noFill/>
          <a:ln>
            <a:noFill/>
          </a:ln>
        </p:spPr>
      </p:pic>
      <p:sp>
        <p:nvSpPr>
          <p:cNvPr id="352" name="Google Shape;352;p28"/>
          <p:cNvSpPr txBox="1"/>
          <p:nvPr/>
        </p:nvSpPr>
        <p:spPr>
          <a:xfrm>
            <a:off x="1056029" y="1572921"/>
            <a:ext cx="297534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携帯電話でQRコードをスキャンする</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53" name="Google Shape;353;p28"/>
          <p:cNvSpPr txBox="1"/>
          <p:nvPr/>
        </p:nvSpPr>
        <p:spPr>
          <a:xfrm>
            <a:off x="4841882" y="1572921"/>
            <a:ext cx="3476445"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smtClean="0">
                <a:solidFill>
                  <a:schemeClr val="lt1"/>
                </a:solidFill>
                <a:latin typeface="Meiryo UI" panose="020B0604030504040204" pitchFamily="50" charset="-128"/>
                <a:ea typeface="Meiryo UI" panose="020B0604030504040204" pitchFamily="50" charset="-128"/>
              </a:rPr>
              <a:t>デスクトップまたは</a:t>
            </a:r>
            <a:r>
              <a:rPr lang="ja-JP" altLang="en-US" dirty="0" smtClean="0">
                <a:solidFill>
                  <a:schemeClr val="lt1"/>
                </a:solidFill>
                <a:latin typeface="Meiryo UI" panose="020B0604030504040204" pitchFamily="50" charset="-128"/>
                <a:ea typeface="Meiryo UI" panose="020B0604030504040204" pitchFamily="50" charset="-128"/>
              </a:rPr>
              <a:t>ノートパソコン</a:t>
            </a:r>
            <a:r>
              <a:rPr lang="en-US" dirty="0" err="1" smtClean="0">
                <a:solidFill>
                  <a:schemeClr val="lt1"/>
                </a:solidFill>
                <a:latin typeface="Meiryo UI" panose="020B0604030504040204" pitchFamily="50" charset="-128"/>
                <a:ea typeface="Meiryo UI" panose="020B0604030504040204" pitchFamily="50" charset="-128"/>
              </a:rPr>
              <a:t>にQfinder</a:t>
            </a:r>
            <a:r>
              <a:rPr lang="en-US" dirty="0" smtClean="0">
                <a:solidFill>
                  <a:schemeClr val="lt1"/>
                </a:solidFill>
                <a:latin typeface="Meiryo UI" panose="020B0604030504040204" pitchFamily="50" charset="-128"/>
                <a:ea typeface="Meiryo UI" panose="020B0604030504040204" pitchFamily="50" charset="-128"/>
              </a:rPr>
              <a:t> </a:t>
            </a:r>
            <a:r>
              <a:rPr lang="en-US" dirty="0" err="1" smtClean="0">
                <a:solidFill>
                  <a:schemeClr val="lt1"/>
                </a:solidFill>
                <a:latin typeface="Meiryo UI" panose="020B0604030504040204" pitchFamily="50" charset="-128"/>
                <a:ea typeface="Meiryo UI" panose="020B0604030504040204" pitchFamily="50" charset="-128"/>
              </a:rPr>
              <a:t>Proをインストールして、</a:t>
            </a:r>
            <a:r>
              <a:rPr lang="en-US" dirty="0" err="1">
                <a:solidFill>
                  <a:schemeClr val="lt1"/>
                </a:solidFill>
                <a:latin typeface="Meiryo UI" panose="020B0604030504040204" pitchFamily="50" charset="-128"/>
                <a:ea typeface="Meiryo UI" panose="020B0604030504040204" pitchFamily="50" charset="-128"/>
              </a:rPr>
              <a:t>インストールを実行します</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54" name="Google Shape;354;p28"/>
          <p:cNvSpPr/>
          <p:nvPr/>
        </p:nvSpPr>
        <p:spPr>
          <a:xfrm>
            <a:off x="711680" y="1601453"/>
            <a:ext cx="278946" cy="278948"/>
          </a:xfrm>
          <a:prstGeom prst="ellipse">
            <a:avLst/>
          </a:prstGeom>
          <a:solidFill>
            <a:srgbClr val="75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1</a:t>
            </a:r>
            <a:endParaRPr dirty="0">
              <a:latin typeface="Meiryo UI" panose="020B0604030504040204" pitchFamily="50" charset="-128"/>
              <a:ea typeface="Meiryo UI" panose="020B0604030504040204" pitchFamily="50" charset="-128"/>
            </a:endParaRPr>
          </a:p>
        </p:txBody>
      </p:sp>
      <p:sp>
        <p:nvSpPr>
          <p:cNvPr id="355" name="Google Shape;355;p28"/>
          <p:cNvSpPr/>
          <p:nvPr/>
        </p:nvSpPr>
        <p:spPr>
          <a:xfrm>
            <a:off x="4522510" y="1601453"/>
            <a:ext cx="278946" cy="278948"/>
          </a:xfrm>
          <a:prstGeom prst="ellipse">
            <a:avLst/>
          </a:prstGeom>
          <a:solidFill>
            <a:srgbClr val="75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2</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1"/>
          <p:cNvSpPr/>
          <p:nvPr/>
        </p:nvSpPr>
        <p:spPr>
          <a:xfrm>
            <a:off x="-152400" y="3196869"/>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 name="Google Shape;41;p11"/>
          <p:cNvSpPr txBox="1">
            <a:spLocks noGrp="1"/>
          </p:cNvSpPr>
          <p:nvPr>
            <p:ph type="title"/>
          </p:nvPr>
        </p:nvSpPr>
        <p:spPr>
          <a:xfrm>
            <a:off x="-316523" y="311301"/>
            <a:ext cx="8346628"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800" dirty="0" smtClean="0">
                <a:latin typeface="Meiryo UI" panose="020B0604030504040204" pitchFamily="50" charset="-128"/>
                <a:ea typeface="Meiryo UI" panose="020B0604030504040204" pitchFamily="50" charset="-128"/>
                <a:cs typeface="Arial"/>
                <a:sym typeface="Arial"/>
              </a:rPr>
              <a:t>TS-433 AI </a:t>
            </a:r>
            <a:r>
              <a:rPr lang="en-US" sz="3800" dirty="0" err="1" smtClean="0">
                <a:latin typeface="Meiryo UI" panose="020B0604030504040204" pitchFamily="50" charset="-128"/>
                <a:ea typeface="Meiryo UI" panose="020B0604030504040204" pitchFamily="50" charset="-128"/>
                <a:cs typeface="Arial"/>
                <a:sym typeface="Arial"/>
              </a:rPr>
              <a:t>NAS</a:t>
            </a:r>
            <a:r>
              <a:rPr lang="en-US" sz="3800" dirty="0" err="1">
                <a:latin typeface="Meiryo UI" panose="020B0604030504040204" pitchFamily="50" charset="-128"/>
                <a:ea typeface="Meiryo UI" panose="020B0604030504040204" pitchFamily="50" charset="-128"/>
                <a:cs typeface="Arial"/>
                <a:sym typeface="Arial"/>
              </a:rPr>
              <a:t>メインアプリケーション</a:t>
            </a:r>
            <a:endParaRPr sz="3800" dirty="0">
              <a:latin typeface="Meiryo UI" panose="020B0604030504040204" pitchFamily="50" charset="-128"/>
              <a:ea typeface="Meiryo UI" panose="020B0604030504040204" pitchFamily="50" charset="-128"/>
              <a:cs typeface="Arial"/>
              <a:sym typeface="Arial"/>
            </a:endParaRPr>
          </a:p>
        </p:txBody>
      </p:sp>
      <p:pic>
        <p:nvPicPr>
          <p:cNvPr id="42" name="Google Shape;42;p11"/>
          <p:cNvPicPr preferRelativeResize="0"/>
          <p:nvPr/>
        </p:nvPicPr>
        <p:blipFill rotWithShape="1">
          <a:blip r:embed="rId3">
            <a:alphaModFix/>
          </a:blip>
          <a:srcRect/>
          <a:stretch/>
        </p:blipFill>
        <p:spPr>
          <a:xfrm>
            <a:off x="314467" y="1223947"/>
            <a:ext cx="2685908" cy="2632723"/>
          </a:xfrm>
          <a:prstGeom prst="rect">
            <a:avLst/>
          </a:prstGeom>
          <a:noFill/>
          <a:ln>
            <a:noFill/>
          </a:ln>
        </p:spPr>
      </p:pic>
      <p:pic>
        <p:nvPicPr>
          <p:cNvPr id="43" name="Google Shape;43;p11"/>
          <p:cNvPicPr preferRelativeResize="0"/>
          <p:nvPr/>
        </p:nvPicPr>
        <p:blipFill rotWithShape="1">
          <a:blip r:embed="rId4">
            <a:alphaModFix/>
          </a:blip>
          <a:srcRect/>
          <a:stretch/>
        </p:blipFill>
        <p:spPr>
          <a:xfrm>
            <a:off x="3018703" y="1223945"/>
            <a:ext cx="2978434" cy="2632723"/>
          </a:xfrm>
          <a:prstGeom prst="rect">
            <a:avLst/>
          </a:prstGeom>
          <a:noFill/>
          <a:ln>
            <a:noFill/>
          </a:ln>
        </p:spPr>
      </p:pic>
      <p:pic>
        <p:nvPicPr>
          <p:cNvPr id="44" name="Google Shape;44;p11"/>
          <p:cNvPicPr preferRelativeResize="0"/>
          <p:nvPr/>
        </p:nvPicPr>
        <p:blipFill rotWithShape="1">
          <a:blip r:embed="rId5">
            <a:alphaModFix/>
          </a:blip>
          <a:srcRect/>
          <a:stretch/>
        </p:blipFill>
        <p:spPr>
          <a:xfrm>
            <a:off x="6015465" y="1223943"/>
            <a:ext cx="2860140" cy="2632723"/>
          </a:xfrm>
          <a:prstGeom prst="rect">
            <a:avLst/>
          </a:prstGeom>
          <a:noFill/>
          <a:ln>
            <a:noFill/>
          </a:ln>
        </p:spPr>
      </p:pic>
      <p:sp>
        <p:nvSpPr>
          <p:cNvPr id="45" name="Google Shape;45;p11"/>
          <p:cNvSpPr txBox="1"/>
          <p:nvPr/>
        </p:nvSpPr>
        <p:spPr>
          <a:xfrm>
            <a:off x="314468" y="3914614"/>
            <a:ext cx="2698952" cy="116051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dirty="0" err="1">
                <a:solidFill>
                  <a:srgbClr val="97FFFE"/>
                </a:solidFill>
                <a:latin typeface="Meiryo UI" panose="020B0604030504040204" pitchFamily="50" charset="-128"/>
                <a:ea typeface="Meiryo UI" panose="020B0604030504040204" pitchFamily="50" charset="-128"/>
              </a:rPr>
              <a:t>中小企業向けのデータのコラボレーションとバックアップ</a:t>
            </a:r>
            <a:endParaRPr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100" dirty="0" err="1">
                <a:solidFill>
                  <a:schemeClr val="accent6"/>
                </a:solidFill>
                <a:latin typeface="Meiryo UI" panose="020B0604030504040204" pitchFamily="50" charset="-128"/>
                <a:ea typeface="Meiryo UI" panose="020B0604030504040204" pitchFamily="50" charset="-128"/>
              </a:rPr>
              <a:t>会社の重要なデータは安全に保つ必要があります。十分なデータスペースと高速帯域幅が必要です</a:t>
            </a:r>
            <a:r>
              <a:rPr lang="en-US" sz="1100" dirty="0">
                <a:solidFill>
                  <a:schemeClr val="accent6"/>
                </a:solidFill>
                <a:latin typeface="Meiryo UI" panose="020B0604030504040204" pitchFamily="50" charset="-128"/>
                <a:ea typeface="Meiryo UI" panose="020B0604030504040204" pitchFamily="50" charset="-128"/>
              </a:rPr>
              <a:t>。</a:t>
            </a:r>
            <a:endParaRPr sz="1100" dirty="0">
              <a:solidFill>
                <a:schemeClr val="accent6"/>
              </a:solidFill>
              <a:latin typeface="Meiryo UI" panose="020B0604030504040204" pitchFamily="50" charset="-128"/>
              <a:ea typeface="Meiryo UI" panose="020B0604030504040204" pitchFamily="50" charset="-128"/>
            </a:endParaRPr>
          </a:p>
        </p:txBody>
      </p:sp>
      <p:sp>
        <p:nvSpPr>
          <p:cNvPr id="46" name="Google Shape;46;p11"/>
          <p:cNvSpPr txBox="1"/>
          <p:nvPr/>
        </p:nvSpPr>
        <p:spPr>
          <a:xfrm>
            <a:off x="3000374" y="3914614"/>
            <a:ext cx="2994122" cy="116051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dirty="0" err="1" smtClean="0">
                <a:solidFill>
                  <a:srgbClr val="97FFFE"/>
                </a:solidFill>
                <a:latin typeface="Meiryo UI" panose="020B0604030504040204" pitchFamily="50" charset="-128"/>
                <a:ea typeface="Meiryo UI" panose="020B0604030504040204" pitchFamily="50" charset="-128"/>
              </a:rPr>
              <a:t>スナップショット</a:t>
            </a:r>
            <a:r>
              <a:rPr lang="ja-JP" altLang="en-US" b="1" dirty="0" smtClean="0">
                <a:solidFill>
                  <a:srgbClr val="97FFFE"/>
                </a:solidFill>
                <a:latin typeface="Meiryo UI" panose="020B0604030504040204" pitchFamily="50" charset="-128"/>
                <a:ea typeface="Meiryo UI" panose="020B0604030504040204" pitchFamily="50" charset="-128"/>
              </a:rPr>
              <a:t>で</a:t>
            </a:r>
            <a:r>
              <a:rPr lang="en-US" b="1" dirty="0" err="1" smtClean="0">
                <a:solidFill>
                  <a:srgbClr val="97FFFE"/>
                </a:solidFill>
                <a:latin typeface="Meiryo UI" panose="020B0604030504040204" pitchFamily="50" charset="-128"/>
                <a:ea typeface="Meiryo UI" panose="020B0604030504040204" pitchFamily="50" charset="-128"/>
              </a:rPr>
              <a:t>貴重な家族の写真を保護</a:t>
            </a:r>
            <a:endParaRPr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100" dirty="0" err="1">
                <a:solidFill>
                  <a:schemeClr val="accent6"/>
                </a:solidFill>
                <a:latin typeface="Meiryo UI" panose="020B0604030504040204" pitchFamily="50" charset="-128"/>
                <a:ea typeface="Meiryo UI" panose="020B0604030504040204" pitchFamily="50" charset="-128"/>
              </a:rPr>
              <a:t>旅行や人生の写真の記録をバックアップして、NASからすばやく検索できます</a:t>
            </a:r>
            <a:r>
              <a:rPr lang="en-US" sz="1100" dirty="0">
                <a:solidFill>
                  <a:schemeClr val="accent6"/>
                </a:solidFill>
                <a:latin typeface="Meiryo UI" panose="020B0604030504040204" pitchFamily="50" charset="-128"/>
                <a:ea typeface="Meiryo UI" panose="020B0604030504040204" pitchFamily="50" charset="-128"/>
              </a:rPr>
              <a:t>。</a:t>
            </a:r>
            <a:endParaRPr sz="1100" dirty="0">
              <a:solidFill>
                <a:schemeClr val="accent6"/>
              </a:solidFill>
              <a:latin typeface="Meiryo UI" panose="020B0604030504040204" pitchFamily="50" charset="-128"/>
              <a:ea typeface="Meiryo UI" panose="020B0604030504040204" pitchFamily="50" charset="-128"/>
            </a:endParaRPr>
          </a:p>
        </p:txBody>
      </p:sp>
      <p:sp>
        <p:nvSpPr>
          <p:cNvPr id="47" name="Google Shape;47;p11"/>
          <p:cNvSpPr txBox="1"/>
          <p:nvPr/>
        </p:nvSpPr>
        <p:spPr>
          <a:xfrm>
            <a:off x="6076611" y="3914614"/>
            <a:ext cx="2857499" cy="116051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b="1" dirty="0" smtClean="0">
                <a:solidFill>
                  <a:srgbClr val="97FFFE"/>
                </a:solidFill>
                <a:latin typeface="Meiryo UI" panose="020B0604030504040204" pitchFamily="50" charset="-128"/>
                <a:ea typeface="Meiryo UI" panose="020B0604030504040204" pitchFamily="50" charset="-128"/>
              </a:rPr>
              <a:t>NPU AI</a:t>
            </a:r>
            <a:r>
              <a:rPr lang="ja-JP" altLang="en-US" b="1" dirty="0">
                <a:solidFill>
                  <a:srgbClr val="97FFFE"/>
                </a:solidFill>
                <a:latin typeface="Meiryo UI" panose="020B0604030504040204" pitchFamily="50" charset="-128"/>
                <a:ea typeface="Meiryo UI" panose="020B0604030504040204" pitchFamily="50" charset="-128"/>
              </a:rPr>
              <a:t>で</a:t>
            </a:r>
            <a:r>
              <a:rPr lang="en-US" b="1" dirty="0" err="1" smtClean="0">
                <a:solidFill>
                  <a:srgbClr val="97FFFE"/>
                </a:solidFill>
                <a:latin typeface="Meiryo UI" panose="020B0604030504040204" pitchFamily="50" charset="-128"/>
                <a:ea typeface="Meiryo UI" panose="020B0604030504040204" pitchFamily="50" charset="-128"/>
              </a:rPr>
              <a:t>顔認識を加速</a:t>
            </a:r>
            <a:endParaRPr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100" dirty="0" err="1">
                <a:solidFill>
                  <a:schemeClr val="accent6"/>
                </a:solidFill>
                <a:latin typeface="Meiryo UI" panose="020B0604030504040204" pitchFamily="50" charset="-128"/>
                <a:ea typeface="Meiryo UI" panose="020B0604030504040204" pitchFamily="50" charset="-128"/>
              </a:rPr>
              <a:t>AI顔認識用のNPUが組み込まれた唯一のNASは、QNAPのQuMagieフォトスマートアルバムを加速しました</a:t>
            </a:r>
            <a:r>
              <a:rPr lang="en-US" sz="1100" dirty="0">
                <a:solidFill>
                  <a:schemeClr val="accent6"/>
                </a:solidFill>
                <a:latin typeface="Meiryo UI" panose="020B0604030504040204" pitchFamily="50" charset="-128"/>
                <a:ea typeface="Meiryo UI" panose="020B0604030504040204" pitchFamily="50" charset="-128"/>
              </a:rPr>
              <a:t>。</a:t>
            </a:r>
            <a:endParaRPr sz="1100" dirty="0">
              <a:solidFill>
                <a:schemeClr val="accent6"/>
              </a:solidFill>
              <a:latin typeface="Meiryo UI" panose="020B0604030504040204" pitchFamily="50" charset="-128"/>
              <a:ea typeface="Meiryo UI" panose="020B0604030504040204" pitchFamily="50" charset="-128"/>
            </a:endParaRPr>
          </a:p>
        </p:txBody>
      </p:sp>
      <p:pic>
        <p:nvPicPr>
          <p:cNvPr id="48" name="Google Shape;48;p11"/>
          <p:cNvPicPr preferRelativeResize="0"/>
          <p:nvPr/>
        </p:nvPicPr>
        <p:blipFill rotWithShape="1">
          <a:blip r:embed="rId6">
            <a:alphaModFix/>
          </a:blip>
          <a:srcRect/>
          <a:stretch/>
        </p:blipFill>
        <p:spPr>
          <a:xfrm>
            <a:off x="7505361" y="323411"/>
            <a:ext cx="1388572" cy="1184621"/>
          </a:xfrm>
          <a:prstGeom prst="rect">
            <a:avLst/>
          </a:prstGeom>
          <a:noFill/>
          <a:ln>
            <a:noFill/>
          </a:ln>
        </p:spPr>
      </p:pic>
      <p:sp>
        <p:nvSpPr>
          <p:cNvPr id="49" name="Google Shape;49;p11"/>
          <p:cNvSpPr/>
          <p:nvPr/>
        </p:nvSpPr>
        <p:spPr>
          <a:xfrm>
            <a:off x="6012824" y="3379086"/>
            <a:ext cx="2857498" cy="477620"/>
          </a:xfrm>
          <a:prstGeom prst="rect">
            <a:avLst/>
          </a:prstGeom>
          <a:solidFill>
            <a:srgbClr val="191919">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dirty="0" smtClean="0">
                <a:solidFill>
                  <a:schemeClr val="lt1"/>
                </a:solidFill>
                <a:latin typeface="Meiryo UI" panose="020B0604030504040204" pitchFamily="50" charset="-128"/>
                <a:ea typeface="Meiryo UI" panose="020B0604030504040204" pitchFamily="50" charset="-128"/>
              </a:rPr>
              <a:t>NPU </a:t>
            </a:r>
            <a:r>
              <a:rPr lang="en-US" sz="1600" b="1" dirty="0" err="1" smtClean="0">
                <a:solidFill>
                  <a:schemeClr val="lt1"/>
                </a:solidFill>
                <a:latin typeface="Meiryo UI" panose="020B0604030504040204" pitchFamily="50" charset="-128"/>
                <a:ea typeface="Meiryo UI" panose="020B0604030504040204" pitchFamily="50" charset="-128"/>
              </a:rPr>
              <a:t>AI</a:t>
            </a:r>
            <a:r>
              <a:rPr lang="en-US" sz="1600" b="1" dirty="0" err="1">
                <a:solidFill>
                  <a:schemeClr val="lt1"/>
                </a:solidFill>
                <a:latin typeface="Meiryo UI" panose="020B0604030504040204" pitchFamily="50" charset="-128"/>
                <a:ea typeface="Meiryo UI" panose="020B0604030504040204" pitchFamily="50" charset="-128"/>
              </a:rPr>
              <a:t>アクセラレーション</a:t>
            </a:r>
            <a:endParaRPr sz="1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0" name="Google Shape;50;p11"/>
          <p:cNvSpPr/>
          <p:nvPr/>
        </p:nvSpPr>
        <p:spPr>
          <a:xfrm>
            <a:off x="3018702" y="3379086"/>
            <a:ext cx="2978436" cy="477620"/>
          </a:xfrm>
          <a:prstGeom prst="rect">
            <a:avLst/>
          </a:prstGeom>
          <a:solidFill>
            <a:srgbClr val="191919">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スナップショット保護</a:t>
            </a:r>
            <a:endParaRPr sz="1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1" name="Google Shape;51;p11"/>
          <p:cNvSpPr/>
          <p:nvPr/>
        </p:nvSpPr>
        <p:spPr>
          <a:xfrm>
            <a:off x="315001" y="3379086"/>
            <a:ext cx="2685908" cy="477620"/>
          </a:xfrm>
          <a:prstGeom prst="rect">
            <a:avLst/>
          </a:prstGeom>
          <a:solidFill>
            <a:srgbClr val="191919">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600" b="1" dirty="0" err="1" smtClean="0">
                <a:solidFill>
                  <a:schemeClr val="lt1"/>
                </a:solidFill>
                <a:latin typeface="Meiryo UI" panose="020B0604030504040204" pitchFamily="50" charset="-128"/>
                <a:ea typeface="Meiryo UI" panose="020B0604030504040204" pitchFamily="50" charset="-128"/>
              </a:rPr>
              <a:t>コラボレーションと</a:t>
            </a:r>
            <a:r>
              <a:rPr lang="en-US" sz="1600" b="1" dirty="0" smtClean="0">
                <a:solidFill>
                  <a:schemeClr val="lt1"/>
                </a:solidFill>
                <a:latin typeface="Meiryo UI" panose="020B0604030504040204" pitchFamily="50" charset="-128"/>
                <a:ea typeface="Meiryo UI" panose="020B0604030504040204" pitchFamily="50" charset="-128"/>
              </a:rPr>
              <a:t/>
            </a:r>
            <a:br>
              <a:rPr lang="en-US" sz="1600" b="1" dirty="0" smtClean="0">
                <a:solidFill>
                  <a:schemeClr val="lt1"/>
                </a:solidFill>
                <a:latin typeface="Meiryo UI" panose="020B0604030504040204" pitchFamily="50" charset="-128"/>
                <a:ea typeface="Meiryo UI" panose="020B0604030504040204" pitchFamily="50" charset="-128"/>
              </a:rPr>
            </a:br>
            <a:r>
              <a:rPr lang="en-US" sz="1600" b="1" dirty="0" err="1" smtClean="0">
                <a:solidFill>
                  <a:schemeClr val="lt1"/>
                </a:solidFill>
                <a:latin typeface="Meiryo UI" panose="020B0604030504040204" pitchFamily="50" charset="-128"/>
                <a:ea typeface="Meiryo UI" panose="020B0604030504040204" pitchFamily="50" charset="-128"/>
              </a:rPr>
              <a:t>バックアップ</a:t>
            </a:r>
            <a:endParaRPr sz="16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52" name="Google Shape;52;p11"/>
          <p:cNvGrpSpPr/>
          <p:nvPr/>
        </p:nvGrpSpPr>
        <p:grpSpPr>
          <a:xfrm>
            <a:off x="2243797" y="2841319"/>
            <a:ext cx="640122" cy="648107"/>
            <a:chOff x="857205" y="1598971"/>
            <a:chExt cx="1105045" cy="1118829"/>
          </a:xfrm>
        </p:grpSpPr>
        <p:sp>
          <p:nvSpPr>
            <p:cNvPr id="53" name="Google Shape;53;p11"/>
            <p:cNvSpPr/>
            <p:nvPr/>
          </p:nvSpPr>
          <p:spPr>
            <a:xfrm>
              <a:off x="857205" y="1598971"/>
              <a:ext cx="1105045" cy="1118829"/>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4" name="Google Shape;54;p11"/>
            <p:cNvPicPr preferRelativeResize="0"/>
            <p:nvPr/>
          </p:nvPicPr>
          <p:blipFill rotWithShape="1">
            <a:blip r:embed="rId7">
              <a:alphaModFix/>
            </a:blip>
            <a:srcRect/>
            <a:stretch/>
          </p:blipFill>
          <p:spPr>
            <a:xfrm>
              <a:off x="1082413" y="1851897"/>
              <a:ext cx="654630" cy="665916"/>
            </a:xfrm>
            <a:prstGeom prst="rect">
              <a:avLst/>
            </a:prstGeom>
            <a:noFill/>
            <a:ln>
              <a:noFill/>
            </a:ln>
          </p:spPr>
        </p:pic>
      </p:grpSp>
      <p:grpSp>
        <p:nvGrpSpPr>
          <p:cNvPr id="55" name="Google Shape;55;p11"/>
          <p:cNvGrpSpPr/>
          <p:nvPr/>
        </p:nvGrpSpPr>
        <p:grpSpPr>
          <a:xfrm>
            <a:off x="5265736" y="2841318"/>
            <a:ext cx="640122" cy="648107"/>
            <a:chOff x="2490513" y="1598971"/>
            <a:chExt cx="1105045" cy="1118829"/>
          </a:xfrm>
        </p:grpSpPr>
        <p:sp>
          <p:nvSpPr>
            <p:cNvPr id="56" name="Google Shape;56;p11"/>
            <p:cNvSpPr/>
            <p:nvPr/>
          </p:nvSpPr>
          <p:spPr>
            <a:xfrm>
              <a:off x="2490513" y="1598971"/>
              <a:ext cx="1105045" cy="1118829"/>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7" name="Google Shape;57;p11"/>
            <p:cNvPicPr preferRelativeResize="0"/>
            <p:nvPr/>
          </p:nvPicPr>
          <p:blipFill rotWithShape="1">
            <a:blip r:embed="rId8">
              <a:alphaModFix/>
            </a:blip>
            <a:srcRect/>
            <a:stretch/>
          </p:blipFill>
          <p:spPr>
            <a:xfrm>
              <a:off x="2631211" y="1851897"/>
              <a:ext cx="824468" cy="665916"/>
            </a:xfrm>
            <a:prstGeom prst="rect">
              <a:avLst/>
            </a:prstGeom>
            <a:noFill/>
            <a:ln>
              <a:noFill/>
            </a:ln>
          </p:spPr>
        </p:pic>
      </p:grpSp>
      <p:grpSp>
        <p:nvGrpSpPr>
          <p:cNvPr id="58" name="Google Shape;58;p11"/>
          <p:cNvGrpSpPr/>
          <p:nvPr/>
        </p:nvGrpSpPr>
        <p:grpSpPr>
          <a:xfrm>
            <a:off x="8196222" y="2813540"/>
            <a:ext cx="632777" cy="640670"/>
            <a:chOff x="7959330" y="2345748"/>
            <a:chExt cx="1105045" cy="1118829"/>
          </a:xfrm>
        </p:grpSpPr>
        <p:sp>
          <p:nvSpPr>
            <p:cNvPr id="59" name="Google Shape;59;p11"/>
            <p:cNvSpPr/>
            <p:nvPr/>
          </p:nvSpPr>
          <p:spPr>
            <a:xfrm>
              <a:off x="7959330" y="2345748"/>
              <a:ext cx="1105045" cy="1118829"/>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60" name="Google Shape;60;p11"/>
            <p:cNvPicPr preferRelativeResize="0"/>
            <p:nvPr/>
          </p:nvPicPr>
          <p:blipFill rotWithShape="1">
            <a:blip r:embed="rId9">
              <a:alphaModFix/>
            </a:blip>
            <a:srcRect/>
            <a:stretch/>
          </p:blipFill>
          <p:spPr>
            <a:xfrm>
              <a:off x="8163562" y="2517813"/>
              <a:ext cx="709402" cy="827636"/>
            </a:xfrm>
            <a:prstGeom prst="rect">
              <a:avLst/>
            </a:prstGeom>
            <a:noFill/>
            <a:ln>
              <a:noFill/>
            </a:ln>
          </p:spPr>
        </p:pic>
      </p:gr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29"/>
          <p:cNvSpPr txBox="1">
            <a:spLocks noGrp="1"/>
          </p:cNvSpPr>
          <p:nvPr>
            <p:ph type="title"/>
          </p:nvPr>
        </p:nvSpPr>
        <p:spPr>
          <a:xfrm>
            <a:off x="1215877" y="2247900"/>
            <a:ext cx="3293200" cy="939800"/>
          </a:xfrm>
          <a:prstGeom prst="rect">
            <a:avLst/>
          </a:prstGeom>
          <a:noFill/>
          <a:ln>
            <a:noFill/>
          </a:ln>
        </p:spPr>
        <p:txBody>
          <a:bodyPr spcFirstLastPara="1" wrap="square" lIns="91425" tIns="91425" rIns="91425" bIns="91425" anchor="ctr" anchorCtr="0">
            <a:noAutofit/>
          </a:bodyPr>
          <a:lstStyle/>
          <a:p>
            <a:pPr marL="0" lvl="1" indent="0" algn="ctr" rtl="0">
              <a:lnSpc>
                <a:spcPct val="100000"/>
              </a:lnSpc>
              <a:spcBef>
                <a:spcPts val="0"/>
              </a:spcBef>
              <a:spcAft>
                <a:spcPts val="0"/>
              </a:spcAft>
              <a:buSzPts val="2500"/>
              <a:buNone/>
            </a:pPr>
            <a:r>
              <a:rPr lang="en-US" sz="4800" dirty="0" smtClean="0">
                <a:solidFill>
                  <a:schemeClr val="lt1"/>
                </a:solidFill>
                <a:latin typeface="Meiryo UI" panose="020B0604030504040204" pitchFamily="50" charset="-128"/>
                <a:ea typeface="Meiryo UI" panose="020B0604030504040204" pitchFamily="50" charset="-128"/>
                <a:cs typeface="Arial"/>
                <a:sym typeface="Arial"/>
              </a:rPr>
              <a:t>LIVE</a:t>
            </a:r>
            <a:br>
              <a:rPr lang="en-US" sz="4800" dirty="0" smtClean="0">
                <a:solidFill>
                  <a:schemeClr val="lt1"/>
                </a:solidFill>
                <a:latin typeface="Meiryo UI" panose="020B0604030504040204" pitchFamily="50" charset="-128"/>
                <a:ea typeface="Meiryo UI" panose="020B0604030504040204" pitchFamily="50" charset="-128"/>
                <a:cs typeface="Arial"/>
                <a:sym typeface="Arial"/>
              </a:rPr>
            </a:br>
            <a:r>
              <a:rPr lang="en-US" sz="4800" dirty="0" smtClean="0">
                <a:solidFill>
                  <a:schemeClr val="lt1"/>
                </a:solidFill>
                <a:latin typeface="Meiryo UI" panose="020B0604030504040204" pitchFamily="50" charset="-128"/>
                <a:ea typeface="Meiryo UI" panose="020B0604030504040204" pitchFamily="50" charset="-128"/>
                <a:cs typeface="Arial"/>
                <a:sym typeface="Arial"/>
              </a:rPr>
              <a:t>DEMO</a:t>
            </a:r>
            <a:endParaRPr sz="3600" dirty="0">
              <a:solidFill>
                <a:schemeClr val="lt1"/>
              </a:solidFill>
              <a:latin typeface="Meiryo UI" panose="020B0604030504040204" pitchFamily="50" charset="-128"/>
              <a:ea typeface="Meiryo UI" panose="020B0604030504040204" pitchFamily="50" charset="-128"/>
              <a:cs typeface="Arial"/>
              <a:sym typeface="Arial"/>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30"/>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600" dirty="0" err="1" smtClean="0">
                <a:latin typeface="Meiryo UI" panose="020B0604030504040204" pitchFamily="50" charset="-128"/>
                <a:ea typeface="Meiryo UI" panose="020B0604030504040204" pitchFamily="50" charset="-128"/>
                <a:cs typeface="Arial"/>
                <a:sym typeface="Arial"/>
              </a:rPr>
              <a:t>myQNAPcloud</a:t>
            </a:r>
            <a:r>
              <a:rPr lang="en-US" sz="3600" dirty="0" smtClean="0">
                <a:latin typeface="Meiryo UI" panose="020B0604030504040204" pitchFamily="50" charset="-128"/>
                <a:ea typeface="Meiryo UI" panose="020B0604030504040204" pitchFamily="50" charset="-128"/>
                <a:cs typeface="Arial"/>
                <a:sym typeface="Arial"/>
              </a:rPr>
              <a:t> </a:t>
            </a:r>
            <a:r>
              <a:rPr lang="en-US" sz="3600" dirty="0" err="1" smtClean="0">
                <a:latin typeface="Meiryo UI" panose="020B0604030504040204" pitchFamily="50" charset="-128"/>
                <a:ea typeface="Meiryo UI" panose="020B0604030504040204" pitchFamily="50" charset="-128"/>
                <a:cs typeface="Arial"/>
                <a:sym typeface="Arial"/>
              </a:rPr>
              <a:t>Link</a:t>
            </a:r>
            <a:r>
              <a:rPr lang="en-US" sz="3600" dirty="0" err="1">
                <a:latin typeface="Meiryo UI" panose="020B0604030504040204" pitchFamily="50" charset="-128"/>
                <a:ea typeface="Meiryo UI" panose="020B0604030504040204" pitchFamily="50" charset="-128"/>
                <a:cs typeface="Arial"/>
                <a:sym typeface="Arial"/>
              </a:rPr>
              <a:t>リモートアクセス</a:t>
            </a:r>
            <a:endParaRPr sz="3600" dirty="0">
              <a:latin typeface="Meiryo UI" panose="020B0604030504040204" pitchFamily="50" charset="-128"/>
              <a:ea typeface="Meiryo UI" panose="020B0604030504040204" pitchFamily="50" charset="-128"/>
              <a:cs typeface="Arial"/>
              <a:sym typeface="Arial"/>
            </a:endParaRPr>
          </a:p>
        </p:txBody>
      </p:sp>
      <p:sp>
        <p:nvSpPr>
          <p:cNvPr id="367" name="Google Shape;367;p30"/>
          <p:cNvSpPr txBox="1"/>
          <p:nvPr/>
        </p:nvSpPr>
        <p:spPr>
          <a:xfrm>
            <a:off x="846667" y="1571332"/>
            <a:ext cx="4333004" cy="1146468"/>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None/>
            </a:pPr>
            <a:r>
              <a:rPr lang="en-US" dirty="0" err="1" smtClean="0">
                <a:latin typeface="Meiryo UI" panose="020B0604030504040204" pitchFamily="50" charset="-128"/>
                <a:ea typeface="Meiryo UI" panose="020B0604030504040204" pitchFamily="50" charset="-128"/>
              </a:rPr>
              <a:t>myQNAPcloud</a:t>
            </a:r>
            <a:r>
              <a:rPr lang="en-US" dirty="0" smtClean="0">
                <a:latin typeface="Meiryo UI" panose="020B0604030504040204" pitchFamily="50" charset="-128"/>
                <a:ea typeface="Meiryo UI" panose="020B0604030504040204" pitchFamily="50" charset="-128"/>
              </a:rPr>
              <a:t> </a:t>
            </a:r>
            <a:r>
              <a:rPr lang="en-US" dirty="0" err="1" smtClean="0">
                <a:latin typeface="Meiryo UI" panose="020B0604030504040204" pitchFamily="50" charset="-128"/>
                <a:ea typeface="Meiryo UI" panose="020B0604030504040204" pitchFamily="50" charset="-128"/>
              </a:rPr>
              <a:t>Link</a:t>
            </a:r>
            <a:r>
              <a:rPr lang="en-US" dirty="0" err="1">
                <a:latin typeface="Meiryo UI" panose="020B0604030504040204" pitchFamily="50" charset="-128"/>
                <a:ea typeface="Meiryo UI" panose="020B0604030504040204" pitchFamily="50" charset="-128"/>
              </a:rPr>
              <a:t>アプリはmyQNAPcloud</a:t>
            </a:r>
            <a:r>
              <a:rPr lang="en-US" dirty="0" err="1" smtClean="0">
                <a:latin typeface="Meiryo UI" panose="020B0604030504040204" pitchFamily="50" charset="-128"/>
                <a:ea typeface="Meiryo UI" panose="020B0604030504040204" pitchFamily="50" charset="-128"/>
              </a:rPr>
              <a:t>と統合されて</a:t>
            </a:r>
            <a:r>
              <a:rPr lang="ja-JP" altLang="en-US" dirty="0" smtClean="0">
                <a:latin typeface="Meiryo UI" panose="020B0604030504040204" pitchFamily="50" charset="-128"/>
                <a:ea typeface="Meiryo UI" panose="020B0604030504040204" pitchFamily="50" charset="-128"/>
              </a:rPr>
              <a:t>おり、</a:t>
            </a:r>
            <a:r>
              <a:rPr lang="en-US" dirty="0" err="1" smtClean="0">
                <a:latin typeface="Meiryo UI" panose="020B0604030504040204" pitchFamily="50" charset="-128"/>
                <a:ea typeface="Meiryo UI" panose="020B0604030504040204" pitchFamily="50" charset="-128"/>
              </a:rPr>
              <a:t>安全で便利なリモートアクセスサービスを提供します</a:t>
            </a:r>
            <a:r>
              <a:rPr lang="en-US" dirty="0" err="1">
                <a:latin typeface="Meiryo UI" panose="020B0604030504040204" pitchFamily="50" charset="-128"/>
                <a:ea typeface="Meiryo UI" panose="020B0604030504040204" pitchFamily="50" charset="-128"/>
              </a:rPr>
              <a:t>。これには、</a:t>
            </a:r>
            <a:r>
              <a:rPr lang="en-US" dirty="0" err="1" smtClean="0">
                <a:latin typeface="Meiryo UI" panose="020B0604030504040204" pitchFamily="50" charset="-128"/>
                <a:ea typeface="Meiryo UI" panose="020B0604030504040204" pitchFamily="50" charset="-128"/>
              </a:rPr>
              <a:t>SSL</a:t>
            </a:r>
            <a:r>
              <a:rPr lang="ja-JP" altLang="en-US" dirty="0">
                <a:latin typeface="Meiryo UI" panose="020B0604030504040204" pitchFamily="50" charset="-128"/>
                <a:ea typeface="Meiryo UI" panose="020B0604030504040204" pitchFamily="50" charset="-128"/>
              </a:rPr>
              <a:t>認証</a:t>
            </a:r>
            <a:r>
              <a:rPr lang="en-US" dirty="0" err="1" smtClean="0">
                <a:latin typeface="Meiryo UI" panose="020B0604030504040204" pitchFamily="50" charset="-128"/>
                <a:ea typeface="Meiryo UI" panose="020B0604030504040204" pitchFamily="50" charset="-128"/>
              </a:rPr>
              <a:t>接続とアクセス制御が含まれ</a:t>
            </a:r>
            <a:r>
              <a:rPr lang="en-US" dirty="0" err="1">
                <a:latin typeface="Meiryo UI" panose="020B0604030504040204" pitchFamily="50" charset="-128"/>
                <a:ea typeface="Meiryo UI" panose="020B0604030504040204" pitchFamily="50" charset="-128"/>
              </a:rPr>
              <a:t>、</a:t>
            </a:r>
            <a:r>
              <a:rPr lang="en-US" dirty="0" err="1" smtClean="0">
                <a:latin typeface="Meiryo UI" panose="020B0604030504040204" pitchFamily="50" charset="-128"/>
                <a:ea typeface="Meiryo UI" panose="020B0604030504040204" pitchFamily="50" charset="-128"/>
              </a:rPr>
              <a:t>どこ</a:t>
            </a:r>
            <a:r>
              <a:rPr lang="ja-JP" altLang="en-US" dirty="0" smtClean="0">
                <a:latin typeface="Meiryo UI" panose="020B0604030504040204" pitchFamily="50" charset="-128"/>
                <a:ea typeface="Meiryo UI" panose="020B0604030504040204" pitchFamily="50" charset="-128"/>
              </a:rPr>
              <a:t>からで</a:t>
            </a:r>
            <a:r>
              <a:rPr lang="en-US" dirty="0" err="1" smtClean="0">
                <a:latin typeface="Meiryo UI" panose="020B0604030504040204" pitchFamily="50" charset="-128"/>
                <a:ea typeface="Meiryo UI" panose="020B0604030504040204" pitchFamily="50" charset="-128"/>
              </a:rPr>
              <a:t>もQNAP</a:t>
            </a:r>
            <a:r>
              <a:rPr lang="en-US" dirty="0" smtClean="0">
                <a:latin typeface="Meiryo UI" panose="020B0604030504040204" pitchFamily="50" charset="-128"/>
                <a:ea typeface="Meiryo UI" panose="020B0604030504040204" pitchFamily="50" charset="-128"/>
              </a:rPr>
              <a:t> </a:t>
            </a:r>
            <a:r>
              <a:rPr lang="en-US" dirty="0" err="1" smtClean="0">
                <a:latin typeface="Meiryo UI" panose="020B0604030504040204" pitchFamily="50" charset="-128"/>
                <a:ea typeface="Meiryo UI" panose="020B0604030504040204" pitchFamily="50" charset="-128"/>
              </a:rPr>
              <a:t>NAS</a:t>
            </a:r>
            <a:r>
              <a:rPr lang="en-US" dirty="0" err="1">
                <a:latin typeface="Meiryo UI" panose="020B0604030504040204" pitchFamily="50" charset="-128"/>
                <a:ea typeface="Meiryo UI" panose="020B0604030504040204" pitchFamily="50" charset="-128"/>
              </a:rPr>
              <a:t>にリンクします</a:t>
            </a:r>
            <a:r>
              <a:rPr lang="en-US" dirty="0">
                <a:latin typeface="Meiryo UI" panose="020B0604030504040204" pitchFamily="50" charset="-128"/>
                <a:ea typeface="Meiryo UI" panose="020B0604030504040204" pitchFamily="50" charset="-128"/>
              </a:rPr>
              <a:t>。</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368" name="Google Shape;368;p30"/>
          <p:cNvPicPr preferRelativeResize="0"/>
          <p:nvPr/>
        </p:nvPicPr>
        <p:blipFill rotWithShape="1">
          <a:blip r:embed="rId3">
            <a:alphaModFix/>
          </a:blip>
          <a:srcRect/>
          <a:stretch/>
        </p:blipFill>
        <p:spPr>
          <a:xfrm>
            <a:off x="1694450" y="2648031"/>
            <a:ext cx="6131466" cy="2513608"/>
          </a:xfrm>
          <a:prstGeom prst="rect">
            <a:avLst/>
          </a:prstGeom>
          <a:noFill/>
          <a:ln>
            <a:noFill/>
          </a:ln>
        </p:spPr>
      </p:pic>
      <p:grpSp>
        <p:nvGrpSpPr>
          <p:cNvPr id="369" name="Google Shape;369;p30"/>
          <p:cNvGrpSpPr/>
          <p:nvPr/>
        </p:nvGrpSpPr>
        <p:grpSpPr>
          <a:xfrm>
            <a:off x="5831004" y="1613440"/>
            <a:ext cx="983841" cy="958310"/>
            <a:chOff x="6852433" y="1613440"/>
            <a:chExt cx="1214438" cy="1182923"/>
          </a:xfrm>
        </p:grpSpPr>
        <p:sp>
          <p:nvSpPr>
            <p:cNvPr id="370" name="Google Shape;370;p30"/>
            <p:cNvSpPr/>
            <p:nvPr/>
          </p:nvSpPr>
          <p:spPr>
            <a:xfrm>
              <a:off x="6867624" y="1613440"/>
              <a:ext cx="1168349" cy="1182923"/>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71" name="Google Shape;371;p30"/>
            <p:cNvPicPr preferRelativeResize="0"/>
            <p:nvPr/>
          </p:nvPicPr>
          <p:blipFill rotWithShape="1">
            <a:blip r:embed="rId4">
              <a:alphaModFix/>
            </a:blip>
            <a:srcRect/>
            <a:stretch/>
          </p:blipFill>
          <p:spPr>
            <a:xfrm>
              <a:off x="6852433" y="1811994"/>
              <a:ext cx="1214438" cy="785813"/>
            </a:xfrm>
            <a:prstGeom prst="rect">
              <a:avLst/>
            </a:prstGeom>
            <a:noFill/>
            <a:ln>
              <a:noFill/>
            </a:ln>
          </p:spPr>
        </p:pic>
      </p:grpSp>
      <p:sp>
        <p:nvSpPr>
          <p:cNvPr id="372" name="Google Shape;372;p30"/>
          <p:cNvSpPr txBox="1"/>
          <p:nvPr/>
        </p:nvSpPr>
        <p:spPr>
          <a:xfrm>
            <a:off x="5401382" y="2779237"/>
            <a:ext cx="1687712" cy="438582"/>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US" sz="1200" dirty="0" err="1">
                <a:latin typeface="Meiryo UI" panose="020B0604030504040204" pitchFamily="50" charset="-128"/>
                <a:ea typeface="Meiryo UI" panose="020B0604030504040204" pitchFamily="50" charset="-128"/>
              </a:rPr>
              <a:t>SSL</a:t>
            </a:r>
            <a:r>
              <a:rPr lang="en-US" sz="1200" dirty="0" err="1" smtClean="0">
                <a:latin typeface="Meiryo UI" panose="020B0604030504040204" pitchFamily="50" charset="-128"/>
                <a:ea typeface="Meiryo UI" panose="020B0604030504040204" pitchFamily="50" charset="-128"/>
              </a:rPr>
              <a:t>証明書</a:t>
            </a:r>
            <a:r>
              <a:rPr lang="ja-JP" altLang="en-US" sz="1200" dirty="0" smtClean="0">
                <a:latin typeface="Meiryo UI" panose="020B0604030504040204" pitchFamily="50" charset="-128"/>
                <a:ea typeface="Meiryo UI" panose="020B0604030504040204" pitchFamily="50" charset="-128"/>
              </a:rPr>
              <a:t>による</a:t>
            </a:r>
            <a:r>
              <a:rPr lang="en-US" altLang="ja-JP" sz="1200" dirty="0" smtClean="0">
                <a:latin typeface="Meiryo UI" panose="020B0604030504040204" pitchFamily="50" charset="-128"/>
                <a:ea typeface="Meiryo UI" panose="020B0604030504040204" pitchFamily="50" charset="-128"/>
              </a:rPr>
              <a:t/>
            </a:r>
            <a:br>
              <a:rPr lang="en-US" altLang="ja-JP" sz="1200" dirty="0" smtClean="0">
                <a:latin typeface="Meiryo UI" panose="020B0604030504040204" pitchFamily="50" charset="-128"/>
                <a:ea typeface="Meiryo UI" panose="020B0604030504040204" pitchFamily="50" charset="-128"/>
              </a:rPr>
            </a:br>
            <a:r>
              <a:rPr lang="en-US" sz="1200" dirty="0" err="1" smtClean="0">
                <a:latin typeface="Meiryo UI" panose="020B0604030504040204" pitchFamily="50" charset="-128"/>
                <a:ea typeface="Meiryo UI" panose="020B0604030504040204" pitchFamily="50" charset="-128"/>
              </a:rPr>
              <a:t>安全な接続</a:t>
            </a: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grpSp>
        <p:nvGrpSpPr>
          <p:cNvPr id="373" name="Google Shape;373;p30"/>
          <p:cNvGrpSpPr/>
          <p:nvPr/>
        </p:nvGrpSpPr>
        <p:grpSpPr>
          <a:xfrm>
            <a:off x="7089094" y="1613439"/>
            <a:ext cx="1139213" cy="958310"/>
            <a:chOff x="6746915" y="3308287"/>
            <a:chExt cx="1406227" cy="1182923"/>
          </a:xfrm>
        </p:grpSpPr>
        <p:sp>
          <p:nvSpPr>
            <p:cNvPr id="374" name="Google Shape;374;p30"/>
            <p:cNvSpPr/>
            <p:nvPr/>
          </p:nvSpPr>
          <p:spPr>
            <a:xfrm>
              <a:off x="6867624" y="3308287"/>
              <a:ext cx="1168349" cy="1182923"/>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75" name="Google Shape;375;p30" descr="一張含有 光 的圖片&#10;&#10;自動產生的描述"/>
            <p:cNvPicPr preferRelativeResize="0"/>
            <p:nvPr/>
          </p:nvPicPr>
          <p:blipFill rotWithShape="1">
            <a:blip r:embed="rId5">
              <a:alphaModFix/>
            </a:blip>
            <a:srcRect/>
            <a:stretch/>
          </p:blipFill>
          <p:spPr>
            <a:xfrm>
              <a:off x="6746915" y="3450609"/>
              <a:ext cx="1406227" cy="909911"/>
            </a:xfrm>
            <a:prstGeom prst="rect">
              <a:avLst/>
            </a:prstGeom>
            <a:noFill/>
            <a:ln>
              <a:noFill/>
            </a:ln>
          </p:spPr>
        </p:pic>
      </p:grpSp>
      <p:sp>
        <p:nvSpPr>
          <p:cNvPr id="376" name="Google Shape;376;p30"/>
          <p:cNvSpPr txBox="1"/>
          <p:nvPr/>
        </p:nvSpPr>
        <p:spPr>
          <a:xfrm>
            <a:off x="6877475" y="2779236"/>
            <a:ext cx="1687712" cy="253916"/>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None/>
            </a:pPr>
            <a:r>
              <a:rPr lang="en-US" sz="1200" dirty="0" err="1">
                <a:latin typeface="Meiryo UI" panose="020B0604030504040204" pitchFamily="50" charset="-128"/>
                <a:ea typeface="Meiryo UI" panose="020B0604030504040204" pitchFamily="50" charset="-128"/>
              </a:rPr>
              <a:t>アクセス制御</a:t>
            </a: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1"/>
          <p:cNvSpPr txBox="1">
            <a:spLocks noGrp="1"/>
          </p:cNvSpPr>
          <p:nvPr>
            <p:ph type="title"/>
          </p:nvPr>
        </p:nvSpPr>
        <p:spPr>
          <a:xfrm>
            <a:off x="402021" y="265500"/>
            <a:ext cx="8339957"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600" dirty="0" err="1">
                <a:latin typeface="Meiryo UI" panose="020B0604030504040204" pitchFamily="50" charset="-128"/>
                <a:ea typeface="Meiryo UI" panose="020B0604030504040204" pitchFamily="50" charset="-128"/>
              </a:rPr>
              <a:t>高速</a:t>
            </a:r>
            <a:r>
              <a:rPr lang="en-US" sz="3600" dirty="0" err="1" smtClean="0">
                <a:latin typeface="Meiryo UI" panose="020B0604030504040204" pitchFamily="50" charset="-128"/>
                <a:ea typeface="Meiryo UI" panose="020B0604030504040204" pitchFamily="50" charset="-128"/>
              </a:rPr>
              <a:t>WireGuard</a:t>
            </a:r>
            <a:r>
              <a:rPr lang="en-US" sz="3600" dirty="0" smtClean="0">
                <a:latin typeface="Meiryo UI" panose="020B0604030504040204" pitchFamily="50" charset="-128"/>
                <a:ea typeface="Meiryo UI" panose="020B0604030504040204" pitchFamily="50" charset="-128"/>
              </a:rPr>
              <a:t> </a:t>
            </a:r>
            <a:r>
              <a:rPr lang="en-US" sz="3600" dirty="0" err="1" smtClean="0">
                <a:latin typeface="Meiryo UI" panose="020B0604030504040204" pitchFamily="50" charset="-128"/>
                <a:ea typeface="Meiryo UI" panose="020B0604030504040204" pitchFamily="50" charset="-128"/>
              </a:rPr>
              <a:t>VPN</a:t>
            </a:r>
            <a:r>
              <a:rPr lang="en-US" sz="3600" dirty="0" err="1">
                <a:latin typeface="Meiryo UI" panose="020B0604030504040204" pitchFamily="50" charset="-128"/>
                <a:ea typeface="Meiryo UI" panose="020B0604030504040204" pitchFamily="50" charset="-128"/>
              </a:rPr>
              <a:t>サポート</a:t>
            </a:r>
            <a:endParaRPr sz="3600" dirty="0">
              <a:latin typeface="Meiryo UI" panose="020B0604030504040204" pitchFamily="50" charset="-128"/>
              <a:ea typeface="Meiryo UI" panose="020B0604030504040204" pitchFamily="50" charset="-128"/>
              <a:cs typeface="Arial"/>
              <a:sym typeface="Arial"/>
            </a:endParaRPr>
          </a:p>
        </p:txBody>
      </p:sp>
      <p:pic>
        <p:nvPicPr>
          <p:cNvPr id="382" name="Google Shape;382;p31"/>
          <p:cNvPicPr preferRelativeResize="0"/>
          <p:nvPr/>
        </p:nvPicPr>
        <p:blipFill rotWithShape="1">
          <a:blip r:embed="rId3">
            <a:alphaModFix/>
          </a:blip>
          <a:srcRect/>
          <a:stretch/>
        </p:blipFill>
        <p:spPr>
          <a:xfrm>
            <a:off x="4329639" y="937164"/>
            <a:ext cx="4094361" cy="1817692"/>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383" name="Google Shape;383;p31"/>
          <p:cNvPicPr preferRelativeResize="0"/>
          <p:nvPr/>
        </p:nvPicPr>
        <p:blipFill rotWithShape="1">
          <a:blip r:embed="rId4">
            <a:alphaModFix/>
          </a:blip>
          <a:srcRect/>
          <a:stretch/>
        </p:blipFill>
        <p:spPr>
          <a:xfrm>
            <a:off x="6915243" y="2853821"/>
            <a:ext cx="1508758" cy="2289679"/>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384" name="Google Shape;384;p31"/>
          <p:cNvPicPr preferRelativeResize="0"/>
          <p:nvPr/>
        </p:nvPicPr>
        <p:blipFill rotWithShape="1">
          <a:blip r:embed="rId5">
            <a:alphaModFix/>
          </a:blip>
          <a:srcRect/>
          <a:stretch/>
        </p:blipFill>
        <p:spPr>
          <a:xfrm>
            <a:off x="4329640" y="2853822"/>
            <a:ext cx="2429204" cy="2299956"/>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385" name="Google Shape;385;p31" descr="一張含有 文字, 標誌, 室外 的圖片&#10;&#10;自動產生的描述"/>
          <p:cNvPicPr preferRelativeResize="0"/>
          <p:nvPr/>
        </p:nvPicPr>
        <p:blipFill rotWithShape="1">
          <a:blip r:embed="rId6">
            <a:alphaModFix/>
          </a:blip>
          <a:srcRect/>
          <a:stretch/>
        </p:blipFill>
        <p:spPr>
          <a:xfrm>
            <a:off x="2469960" y="1408459"/>
            <a:ext cx="1128186" cy="1090751"/>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386" name="Google Shape;386;p31"/>
          <p:cNvPicPr preferRelativeResize="0"/>
          <p:nvPr/>
        </p:nvPicPr>
        <p:blipFill rotWithShape="1">
          <a:blip r:embed="rId7">
            <a:alphaModFix/>
          </a:blip>
          <a:srcRect/>
          <a:stretch/>
        </p:blipFill>
        <p:spPr>
          <a:xfrm>
            <a:off x="1218210" y="1408459"/>
            <a:ext cx="1090751" cy="1090751"/>
          </a:xfrm>
          <a:prstGeom prst="roundRect">
            <a:avLst>
              <a:gd name="adj" fmla="val 0"/>
            </a:avLst>
          </a:prstGeom>
          <a:noFill/>
          <a:ln>
            <a:noFill/>
          </a:ln>
          <a:effectLst>
            <a:outerShdw blurRad="254000" dist="190500" dir="8100000" algn="tr" rotWithShape="0">
              <a:srgbClr val="09000C">
                <a:alpha val="74901"/>
              </a:srgbClr>
            </a:outerShdw>
          </a:effectLst>
        </p:spPr>
      </p:pic>
      <p:sp>
        <p:nvSpPr>
          <p:cNvPr id="387" name="Google Shape;387;p31"/>
          <p:cNvSpPr txBox="1"/>
          <p:nvPr/>
        </p:nvSpPr>
        <p:spPr>
          <a:xfrm>
            <a:off x="719999" y="2638910"/>
            <a:ext cx="3455951" cy="238045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600"/>
              </a:spcBef>
              <a:spcAft>
                <a:spcPts val="0"/>
              </a:spcAft>
              <a:buClr>
                <a:schemeClr val="dk1"/>
              </a:buClr>
              <a:buSzPts val="1400"/>
              <a:buFont typeface="Darker Grotesque"/>
              <a:buChar char="●"/>
            </a:pPr>
            <a:r>
              <a:rPr lang="en-US" dirty="0" err="1">
                <a:solidFill>
                  <a:schemeClr val="dk1"/>
                </a:solidFill>
                <a:latin typeface="Meiryo UI" panose="020B0604030504040204" pitchFamily="50" charset="-128"/>
                <a:ea typeface="Meiryo UI" panose="020B0604030504040204" pitchFamily="50" charset="-128"/>
              </a:rPr>
              <a:t>WireGuard®は、より高速なポイントツーポイントのVPN接続を提供します</a:t>
            </a:r>
            <a:r>
              <a:rPr lang="en-US" dirty="0">
                <a:solidFill>
                  <a:schemeClr val="dk1"/>
                </a:solidFill>
                <a:latin typeface="Meiryo UI" panose="020B0604030504040204" pitchFamily="50" charset="-128"/>
                <a:ea typeface="Meiryo UI" panose="020B0604030504040204" pitchFamily="50" charset="-128"/>
              </a:rPr>
              <a:t>。</a:t>
            </a:r>
            <a:endParaRPr dirty="0">
              <a:solidFill>
                <a:schemeClr val="dk1"/>
              </a:solidFill>
              <a:latin typeface="Meiryo UI" panose="020B0604030504040204" pitchFamily="50" charset="-128"/>
              <a:ea typeface="Meiryo UI" panose="020B0604030504040204" pitchFamily="50" charset="-128"/>
            </a:endParaRPr>
          </a:p>
          <a:p>
            <a:pPr marL="457200" marR="0" lvl="0" indent="-317500" algn="l" rtl="0">
              <a:lnSpc>
                <a:spcPct val="115000"/>
              </a:lnSpc>
              <a:spcBef>
                <a:spcPts val="600"/>
              </a:spcBef>
              <a:spcAft>
                <a:spcPts val="0"/>
              </a:spcAft>
              <a:buClr>
                <a:schemeClr val="dk1"/>
              </a:buClr>
              <a:buSzPts val="1400"/>
              <a:buFont typeface="Darker Grotesque"/>
              <a:buChar char="●"/>
            </a:pPr>
            <a:r>
              <a:rPr lang="en-US" dirty="0" err="1">
                <a:solidFill>
                  <a:schemeClr val="dk1"/>
                </a:solidFill>
                <a:latin typeface="Meiryo UI" panose="020B0604030504040204" pitchFamily="50" charset="-128"/>
                <a:ea typeface="Meiryo UI" panose="020B0604030504040204" pitchFamily="50" charset="-128"/>
              </a:rPr>
              <a:t>QVPNサービス統合WireGuardサーバ</a:t>
            </a:r>
            <a:r>
              <a:rPr lang="en-US" dirty="0">
                <a:solidFill>
                  <a:schemeClr val="dk1"/>
                </a:solidFill>
                <a:latin typeface="Meiryo UI" panose="020B0604030504040204" pitchFamily="50" charset="-128"/>
                <a:ea typeface="Meiryo UI" panose="020B0604030504040204" pitchFamily="50" charset="-128"/>
              </a:rPr>
              <a:t>ー/</a:t>
            </a:r>
            <a:r>
              <a:rPr lang="en-US" dirty="0" err="1">
                <a:solidFill>
                  <a:schemeClr val="dk1"/>
                </a:solidFill>
                <a:latin typeface="Meiryo UI" panose="020B0604030504040204" pitchFamily="50" charset="-128"/>
                <a:ea typeface="Meiryo UI" panose="020B0604030504040204" pitchFamily="50" charset="-128"/>
              </a:rPr>
              <a:t>クライアント</a:t>
            </a:r>
            <a:endParaRPr dirty="0">
              <a:solidFill>
                <a:schemeClr val="dk1"/>
              </a:solidFill>
              <a:latin typeface="Meiryo UI" panose="020B0604030504040204" pitchFamily="50" charset="-128"/>
              <a:ea typeface="Meiryo UI" panose="020B0604030504040204" pitchFamily="50" charset="-128"/>
            </a:endParaRPr>
          </a:p>
          <a:p>
            <a:pPr marL="457200" marR="0" lvl="0" indent="-317500" algn="l" rtl="0">
              <a:lnSpc>
                <a:spcPct val="115000"/>
              </a:lnSpc>
              <a:spcBef>
                <a:spcPts val="600"/>
              </a:spcBef>
              <a:spcAft>
                <a:spcPts val="0"/>
              </a:spcAft>
              <a:buClr>
                <a:schemeClr val="dk1"/>
              </a:buClr>
              <a:buSzPts val="1400"/>
              <a:buFont typeface="Darker Grotesque"/>
              <a:buChar char="●"/>
            </a:pPr>
            <a:r>
              <a:rPr lang="en-US" dirty="0" err="1">
                <a:solidFill>
                  <a:schemeClr val="dk1"/>
                </a:solidFill>
                <a:latin typeface="Meiryo UI" panose="020B0604030504040204" pitchFamily="50" charset="-128"/>
                <a:ea typeface="Meiryo UI" panose="020B0604030504040204" pitchFamily="50" charset="-128"/>
              </a:rPr>
              <a:t>Wireguardをインストールする互換性のあるモバイルデバイスは、高速VPN伝送を利用できます</a:t>
            </a:r>
            <a:r>
              <a:rPr lang="en-US" dirty="0">
                <a:solidFill>
                  <a:schemeClr val="dk1"/>
                </a:solidFill>
                <a:latin typeface="Meiryo UI" panose="020B0604030504040204" pitchFamily="50" charset="-128"/>
                <a:ea typeface="Meiryo UI" panose="020B0604030504040204" pitchFamily="50" charset="-128"/>
              </a:rPr>
              <a:t>。</a:t>
            </a:r>
            <a:endParaRPr dirty="0">
              <a:solidFill>
                <a:schemeClr val="dk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2"/>
          <p:cNvSpPr/>
          <p:nvPr/>
        </p:nvSpPr>
        <p:spPr>
          <a:xfrm>
            <a:off x="-152400" y="3613814"/>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393" name="Google Shape;393;p32"/>
          <p:cNvCxnSpPr>
            <a:stCxn id="394" idx="1"/>
          </p:cNvCxnSpPr>
          <p:nvPr/>
        </p:nvCxnSpPr>
        <p:spPr>
          <a:xfrm rot="10800000">
            <a:off x="2583215" y="4030716"/>
            <a:ext cx="589200" cy="4200"/>
          </a:xfrm>
          <a:prstGeom prst="straightConnector1">
            <a:avLst/>
          </a:prstGeom>
          <a:noFill/>
          <a:ln w="12700" cap="flat" cmpd="sng">
            <a:solidFill>
              <a:srgbClr val="97FFFE"/>
            </a:solidFill>
            <a:prstDash val="solid"/>
            <a:round/>
            <a:headEnd type="none" w="sm" len="sm"/>
            <a:tailEnd type="none" w="sm" len="sm"/>
          </a:ln>
        </p:spPr>
      </p:cxnSp>
      <p:cxnSp>
        <p:nvCxnSpPr>
          <p:cNvPr id="395" name="Google Shape;395;p32"/>
          <p:cNvCxnSpPr/>
          <p:nvPr/>
        </p:nvCxnSpPr>
        <p:spPr>
          <a:xfrm rot="10800000">
            <a:off x="1093860" y="4030588"/>
            <a:ext cx="671223" cy="0"/>
          </a:xfrm>
          <a:prstGeom prst="straightConnector1">
            <a:avLst/>
          </a:prstGeom>
          <a:noFill/>
          <a:ln w="12700" cap="flat" cmpd="sng">
            <a:solidFill>
              <a:srgbClr val="97FFFE"/>
            </a:solidFill>
            <a:prstDash val="solid"/>
            <a:round/>
            <a:headEnd type="none" w="sm" len="sm"/>
            <a:tailEnd type="none" w="sm" len="sm"/>
          </a:ln>
        </p:spPr>
      </p:cxnSp>
      <p:cxnSp>
        <p:nvCxnSpPr>
          <p:cNvPr id="396" name="Google Shape;396;p32"/>
          <p:cNvCxnSpPr/>
          <p:nvPr/>
        </p:nvCxnSpPr>
        <p:spPr>
          <a:xfrm rot="10800000">
            <a:off x="3982734" y="4030588"/>
            <a:ext cx="868666" cy="0"/>
          </a:xfrm>
          <a:prstGeom prst="straightConnector1">
            <a:avLst/>
          </a:prstGeom>
          <a:noFill/>
          <a:ln w="12700" cap="flat" cmpd="sng">
            <a:solidFill>
              <a:srgbClr val="97FFFE"/>
            </a:solidFill>
            <a:prstDash val="solid"/>
            <a:round/>
            <a:headEnd type="none" w="sm" len="sm"/>
            <a:tailEnd type="none" w="sm" len="sm"/>
          </a:ln>
        </p:spPr>
      </p:cxnSp>
      <p:sp>
        <p:nvSpPr>
          <p:cNvPr id="397" name="Google Shape;397;p32"/>
          <p:cNvSpPr/>
          <p:nvPr/>
        </p:nvSpPr>
        <p:spPr>
          <a:xfrm>
            <a:off x="1510155" y="3882534"/>
            <a:ext cx="1318780" cy="5290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コピー1</a:t>
            </a:r>
            <a:endParaRPr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NAS</a:t>
            </a:r>
            <a:endParaRPr dirty="0">
              <a:solidFill>
                <a:schemeClr val="lt1"/>
              </a:solidFill>
              <a:latin typeface="Meiryo UI" panose="020B0604030504040204" pitchFamily="50" charset="-128"/>
              <a:ea typeface="Meiryo UI" panose="020B0604030504040204" pitchFamily="50" charset="-128"/>
            </a:endParaRPr>
          </a:p>
        </p:txBody>
      </p:sp>
      <p:sp>
        <p:nvSpPr>
          <p:cNvPr id="398" name="Google Shape;398;p32"/>
          <p:cNvSpPr/>
          <p:nvPr/>
        </p:nvSpPr>
        <p:spPr>
          <a:xfrm>
            <a:off x="2826131" y="3882534"/>
            <a:ext cx="1495827" cy="5290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コピー2</a:t>
            </a:r>
            <a:endParaRPr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NASオフサイト</a:t>
            </a:r>
            <a:endParaRPr dirty="0">
              <a:solidFill>
                <a:schemeClr val="lt1"/>
              </a:solidFill>
              <a:latin typeface="Meiryo UI" panose="020B0604030504040204" pitchFamily="50" charset="-128"/>
              <a:ea typeface="Meiryo UI" panose="020B0604030504040204" pitchFamily="50" charset="-128"/>
            </a:endParaRPr>
          </a:p>
        </p:txBody>
      </p:sp>
      <p:sp>
        <p:nvSpPr>
          <p:cNvPr id="399" name="Google Shape;399;p32"/>
          <p:cNvSpPr/>
          <p:nvPr/>
        </p:nvSpPr>
        <p:spPr>
          <a:xfrm>
            <a:off x="4572000" y="3882534"/>
            <a:ext cx="1403165" cy="5290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コピー3</a:t>
            </a:r>
            <a:endParaRPr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dirty="0" smtClean="0">
                <a:solidFill>
                  <a:schemeClr val="lt1"/>
                </a:solidFill>
                <a:latin typeface="Meiryo UI" panose="020B0604030504040204" pitchFamily="50" charset="-128"/>
                <a:ea typeface="Meiryo UI" panose="020B0604030504040204" pitchFamily="50" charset="-128"/>
              </a:rPr>
              <a:t>Google Drive</a:t>
            </a:r>
            <a:endParaRPr dirty="0">
              <a:solidFill>
                <a:schemeClr val="lt1"/>
              </a:solidFill>
              <a:latin typeface="Meiryo UI" panose="020B0604030504040204" pitchFamily="50" charset="-128"/>
              <a:ea typeface="Meiryo UI" panose="020B0604030504040204" pitchFamily="50" charset="-128"/>
            </a:endParaRPr>
          </a:p>
        </p:txBody>
      </p:sp>
      <p:pic>
        <p:nvPicPr>
          <p:cNvPr id="400" name="Google Shape;400;p32"/>
          <p:cNvPicPr preferRelativeResize="0"/>
          <p:nvPr/>
        </p:nvPicPr>
        <p:blipFill rotWithShape="1">
          <a:blip r:embed="rId3">
            <a:alphaModFix/>
          </a:blip>
          <a:srcRect/>
          <a:stretch/>
        </p:blipFill>
        <p:spPr>
          <a:xfrm>
            <a:off x="1142180" y="935392"/>
            <a:ext cx="866739" cy="867317"/>
          </a:xfrm>
          <a:prstGeom prst="rect">
            <a:avLst/>
          </a:prstGeom>
          <a:noFill/>
          <a:ln>
            <a:noFill/>
          </a:ln>
        </p:spPr>
      </p:pic>
      <p:pic>
        <p:nvPicPr>
          <p:cNvPr id="401" name="Google Shape;401;p32"/>
          <p:cNvPicPr preferRelativeResize="0"/>
          <p:nvPr/>
        </p:nvPicPr>
        <p:blipFill rotWithShape="1">
          <a:blip r:embed="rId4">
            <a:alphaModFix/>
          </a:blip>
          <a:srcRect/>
          <a:stretch/>
        </p:blipFill>
        <p:spPr>
          <a:xfrm>
            <a:off x="4562522" y="2202986"/>
            <a:ext cx="1545283" cy="1366981"/>
          </a:xfrm>
          <a:prstGeom prst="rect">
            <a:avLst/>
          </a:prstGeom>
          <a:noFill/>
          <a:ln>
            <a:noFill/>
          </a:ln>
        </p:spPr>
      </p:pic>
      <p:grpSp>
        <p:nvGrpSpPr>
          <p:cNvPr id="402" name="Google Shape;402;p32"/>
          <p:cNvGrpSpPr/>
          <p:nvPr/>
        </p:nvGrpSpPr>
        <p:grpSpPr>
          <a:xfrm>
            <a:off x="2223283" y="1866979"/>
            <a:ext cx="2295954" cy="1797924"/>
            <a:chOff x="3354000" y="1250018"/>
            <a:chExt cx="3995304" cy="3128658"/>
          </a:xfrm>
        </p:grpSpPr>
        <p:pic>
          <p:nvPicPr>
            <p:cNvPr id="403" name="Google Shape;403;p32"/>
            <p:cNvPicPr preferRelativeResize="0"/>
            <p:nvPr/>
          </p:nvPicPr>
          <p:blipFill rotWithShape="1">
            <a:blip r:embed="rId5">
              <a:alphaModFix/>
            </a:blip>
            <a:srcRect/>
            <a:stretch/>
          </p:blipFill>
          <p:spPr>
            <a:xfrm>
              <a:off x="3354000" y="1250018"/>
              <a:ext cx="3995304" cy="3128658"/>
            </a:xfrm>
            <a:prstGeom prst="rect">
              <a:avLst/>
            </a:prstGeom>
            <a:noFill/>
            <a:ln>
              <a:noFill/>
            </a:ln>
          </p:spPr>
        </p:pic>
        <p:sp>
          <p:nvSpPr>
            <p:cNvPr id="404" name="Google Shape;404;p32"/>
            <p:cNvSpPr/>
            <p:nvPr/>
          </p:nvSpPr>
          <p:spPr>
            <a:xfrm>
              <a:off x="4227418" y="1411060"/>
              <a:ext cx="402203" cy="2802413"/>
            </a:xfrm>
            <a:custGeom>
              <a:avLst/>
              <a:gdLst/>
              <a:ahLst/>
              <a:cxnLst/>
              <a:rect l="l" t="t" r="r" b="b"/>
              <a:pathLst>
                <a:path w="1937261" h="2802413" extrusionOk="0">
                  <a:moveTo>
                    <a:pt x="1937261" y="0"/>
                  </a:moveTo>
                  <a:cubicBezTo>
                    <a:pt x="1383141" y="55859"/>
                    <a:pt x="1148354" y="64754"/>
                    <a:pt x="554313" y="115088"/>
                  </a:cubicBezTo>
                  <a:cubicBezTo>
                    <a:pt x="550080" y="937413"/>
                    <a:pt x="559157" y="1814988"/>
                    <a:pt x="554924" y="2637313"/>
                  </a:cubicBezTo>
                  <a:lnTo>
                    <a:pt x="612074" y="2646838"/>
                  </a:lnTo>
                  <a:lnTo>
                    <a:pt x="0" y="2761051"/>
                  </a:lnTo>
                  <a:lnTo>
                    <a:pt x="143343" y="2782450"/>
                  </a:lnTo>
                  <a:lnTo>
                    <a:pt x="878775" y="2793376"/>
                  </a:lnTo>
                  <a:lnTo>
                    <a:pt x="1888424" y="2802413"/>
                  </a:lnTo>
                  <a:lnTo>
                    <a:pt x="1937261" y="0"/>
                  </a:lnTo>
                  <a:close/>
                </a:path>
              </a:pathLst>
            </a:custGeom>
            <a:gradFill>
              <a:gsLst>
                <a:gs pos="0">
                  <a:srgbClr val="825F93">
                    <a:alpha val="62745"/>
                  </a:srgbClr>
                </a:gs>
                <a:gs pos="47000">
                  <a:srgbClr val="825F93">
                    <a:alpha val="62745"/>
                  </a:srgbClr>
                </a:gs>
                <a:gs pos="100000">
                  <a:srgbClr val="F8F8F8">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pic>
        <p:nvPicPr>
          <p:cNvPr id="405" name="Google Shape;405;p32"/>
          <p:cNvPicPr preferRelativeResize="0"/>
          <p:nvPr/>
        </p:nvPicPr>
        <p:blipFill rotWithShape="1">
          <a:blip r:embed="rId6">
            <a:alphaModFix/>
          </a:blip>
          <a:srcRect/>
          <a:stretch/>
        </p:blipFill>
        <p:spPr>
          <a:xfrm>
            <a:off x="685768" y="1810489"/>
            <a:ext cx="2206260" cy="1854414"/>
          </a:xfrm>
          <a:prstGeom prst="rect">
            <a:avLst/>
          </a:prstGeom>
          <a:noFill/>
          <a:ln>
            <a:noFill/>
          </a:ln>
        </p:spPr>
      </p:pic>
      <p:sp>
        <p:nvSpPr>
          <p:cNvPr id="406" name="Google Shape;406;p32"/>
          <p:cNvSpPr/>
          <p:nvPr/>
        </p:nvSpPr>
        <p:spPr>
          <a:xfrm>
            <a:off x="235430" y="3847660"/>
            <a:ext cx="1096142" cy="365856"/>
          </a:xfrm>
          <a:prstGeom prst="roundRect">
            <a:avLst>
              <a:gd name="adj" fmla="val 16667"/>
            </a:avLst>
          </a:prstGeom>
          <a:solidFill>
            <a:srgbClr val="97FF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smtClean="0">
                <a:solidFill>
                  <a:srgbClr val="191919"/>
                </a:solidFill>
                <a:latin typeface="Meiryo UI" panose="020B0604030504040204" pitchFamily="50" charset="-128"/>
                <a:ea typeface="Meiryo UI" panose="020B0604030504040204" pitchFamily="50" charset="-128"/>
              </a:rPr>
              <a:t>3</a:t>
            </a:r>
            <a:r>
              <a:rPr lang="ja-JP" altLang="en-US" dirty="0" err="1">
                <a:solidFill>
                  <a:srgbClr val="191919"/>
                </a:solidFill>
                <a:latin typeface="Meiryo UI" panose="020B0604030504040204" pitchFamily="50" charset="-128"/>
                <a:ea typeface="Meiryo UI" panose="020B0604030504040204" pitchFamily="50" charset="-128"/>
              </a:rPr>
              <a:t>つの</a:t>
            </a:r>
            <a:r>
              <a:rPr lang="ja-JP" altLang="en-US" dirty="0">
                <a:solidFill>
                  <a:srgbClr val="191919"/>
                </a:solidFill>
                <a:latin typeface="Meiryo UI" panose="020B0604030504040204" pitchFamily="50" charset="-128"/>
                <a:ea typeface="Meiryo UI" panose="020B0604030504040204" pitchFamily="50" charset="-128"/>
              </a:rPr>
              <a:t>コピー</a:t>
            </a:r>
            <a:endParaRPr lang="en-US" dirty="0" smtClean="0">
              <a:solidFill>
                <a:srgbClr val="191919"/>
              </a:solidFill>
              <a:latin typeface="Meiryo UI" panose="020B0604030504040204" pitchFamily="50" charset="-128"/>
              <a:ea typeface="Meiryo UI" panose="020B0604030504040204" pitchFamily="50" charset="-128"/>
            </a:endParaRPr>
          </a:p>
        </p:txBody>
      </p:sp>
      <p:sp>
        <p:nvSpPr>
          <p:cNvPr id="407" name="Google Shape;407;p32"/>
          <p:cNvSpPr/>
          <p:nvPr/>
        </p:nvSpPr>
        <p:spPr>
          <a:xfrm>
            <a:off x="6403165" y="2202986"/>
            <a:ext cx="1487475" cy="365856"/>
          </a:xfrm>
          <a:prstGeom prst="roundRect">
            <a:avLst>
              <a:gd name="adj" fmla="val 16667"/>
            </a:avLst>
          </a:prstGeom>
          <a:solidFill>
            <a:srgbClr val="97FF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rgbClr val="191919"/>
                </a:solidFill>
                <a:latin typeface="Meiryo UI" panose="020B0604030504040204" pitchFamily="50" charset="-128"/>
                <a:ea typeface="Meiryo UI" panose="020B0604030504040204" pitchFamily="50" charset="-128"/>
              </a:rPr>
              <a:t>2種類のメディア</a:t>
            </a:r>
            <a:endParaRPr sz="1400" b="0" i="0" u="none" strike="noStrike" cap="none" dirty="0">
              <a:solidFill>
                <a:srgbClr val="191919"/>
              </a:solidFill>
              <a:latin typeface="Meiryo UI" panose="020B0604030504040204" pitchFamily="50" charset="-128"/>
              <a:ea typeface="Meiryo UI" panose="020B0604030504040204" pitchFamily="50" charset="-128"/>
              <a:sym typeface="Arial"/>
            </a:endParaRPr>
          </a:p>
        </p:txBody>
      </p:sp>
      <p:sp>
        <p:nvSpPr>
          <p:cNvPr id="408" name="Google Shape;408;p32"/>
          <p:cNvSpPr/>
          <p:nvPr/>
        </p:nvSpPr>
        <p:spPr>
          <a:xfrm>
            <a:off x="2600344" y="4411393"/>
            <a:ext cx="1969797" cy="365856"/>
          </a:xfrm>
          <a:prstGeom prst="roundRect">
            <a:avLst>
              <a:gd name="adj" fmla="val 16667"/>
            </a:avLst>
          </a:prstGeom>
          <a:solidFill>
            <a:srgbClr val="97FFF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dirty="0">
                <a:solidFill>
                  <a:srgbClr val="191919"/>
                </a:solidFill>
                <a:latin typeface="Meiryo UI" panose="020B0604030504040204" pitchFamily="50" charset="-128"/>
                <a:ea typeface="Meiryo UI" panose="020B0604030504040204" pitchFamily="50" charset="-128"/>
              </a:rPr>
              <a:t>1</a:t>
            </a:r>
            <a:r>
              <a:rPr lang="en-US" dirty="0" smtClean="0">
                <a:solidFill>
                  <a:srgbClr val="191919"/>
                </a:solidFill>
                <a:latin typeface="Meiryo UI" panose="020B0604030504040204" pitchFamily="50" charset="-128"/>
                <a:ea typeface="Meiryo UI" panose="020B0604030504040204" pitchFamily="50" charset="-128"/>
              </a:rPr>
              <a:t>つのリモートバックアップ</a:t>
            </a:r>
            <a:endParaRPr sz="1400" b="0" i="0" u="none" strike="noStrike" cap="none" dirty="0">
              <a:solidFill>
                <a:srgbClr val="191919"/>
              </a:solidFill>
              <a:latin typeface="Meiryo UI" panose="020B0604030504040204" pitchFamily="50" charset="-128"/>
              <a:ea typeface="Meiryo UI" panose="020B0604030504040204" pitchFamily="50" charset="-128"/>
              <a:sym typeface="Arial"/>
            </a:endParaRPr>
          </a:p>
        </p:txBody>
      </p:sp>
      <p:cxnSp>
        <p:nvCxnSpPr>
          <p:cNvPr id="409" name="Google Shape;409;p32"/>
          <p:cNvCxnSpPr>
            <a:stCxn id="407" idx="1"/>
          </p:cNvCxnSpPr>
          <p:nvPr/>
        </p:nvCxnSpPr>
        <p:spPr>
          <a:xfrm rot="10800000">
            <a:off x="4221865" y="2019914"/>
            <a:ext cx="2181300" cy="366000"/>
          </a:xfrm>
          <a:prstGeom prst="bentConnector3">
            <a:avLst>
              <a:gd name="adj1" fmla="val 18951"/>
            </a:avLst>
          </a:prstGeom>
          <a:noFill/>
          <a:ln w="12700" cap="flat" cmpd="sng">
            <a:solidFill>
              <a:srgbClr val="97FFFE"/>
            </a:solidFill>
            <a:prstDash val="solid"/>
            <a:round/>
            <a:headEnd type="none" w="sm" len="sm"/>
            <a:tailEnd type="oval" w="sm" len="sm"/>
          </a:ln>
        </p:spPr>
      </p:cxnSp>
      <p:cxnSp>
        <p:nvCxnSpPr>
          <p:cNvPr id="410" name="Google Shape;410;p32"/>
          <p:cNvCxnSpPr>
            <a:stCxn id="407" idx="1"/>
          </p:cNvCxnSpPr>
          <p:nvPr/>
        </p:nvCxnSpPr>
        <p:spPr>
          <a:xfrm flipH="1">
            <a:off x="5988565" y="2385914"/>
            <a:ext cx="414600" cy="424800"/>
          </a:xfrm>
          <a:prstGeom prst="bentConnector2">
            <a:avLst/>
          </a:prstGeom>
          <a:noFill/>
          <a:ln w="12700" cap="flat" cmpd="sng">
            <a:solidFill>
              <a:srgbClr val="97FFFE"/>
            </a:solidFill>
            <a:prstDash val="solid"/>
            <a:round/>
            <a:headEnd type="none" w="sm" len="sm"/>
            <a:tailEnd type="oval" w="sm" len="sm"/>
          </a:ln>
        </p:spPr>
      </p:cxnSp>
      <p:sp>
        <p:nvSpPr>
          <p:cNvPr id="411" name="Google Shape;411;p32"/>
          <p:cNvSpPr/>
          <p:nvPr/>
        </p:nvSpPr>
        <p:spPr>
          <a:xfrm>
            <a:off x="1769443" y="3918618"/>
            <a:ext cx="813706" cy="232597"/>
          </a:xfrm>
          <a:prstGeom prst="roundRect">
            <a:avLst>
              <a:gd name="adj" fmla="val 16667"/>
            </a:avLst>
          </a:prstGeom>
          <a:noFill/>
          <a:ln w="9525" cap="flat" cmpd="sng">
            <a:solidFill>
              <a:srgbClr val="97FFF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94" name="Google Shape;394;p32"/>
          <p:cNvSpPr/>
          <p:nvPr/>
        </p:nvSpPr>
        <p:spPr>
          <a:xfrm>
            <a:off x="3172415" y="3918617"/>
            <a:ext cx="810319" cy="232597"/>
          </a:xfrm>
          <a:prstGeom prst="roundRect">
            <a:avLst>
              <a:gd name="adj" fmla="val 16667"/>
            </a:avLst>
          </a:prstGeom>
          <a:noFill/>
          <a:ln w="9525" cap="flat" cmpd="sng">
            <a:solidFill>
              <a:srgbClr val="97FFF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12" name="Google Shape;412;p32"/>
          <p:cNvSpPr/>
          <p:nvPr/>
        </p:nvSpPr>
        <p:spPr>
          <a:xfrm>
            <a:off x="4851400" y="3918617"/>
            <a:ext cx="883018" cy="232597"/>
          </a:xfrm>
          <a:prstGeom prst="roundRect">
            <a:avLst>
              <a:gd name="adj" fmla="val 16667"/>
            </a:avLst>
          </a:prstGeom>
          <a:noFill/>
          <a:ln w="9525" cap="flat" cmpd="sng">
            <a:solidFill>
              <a:srgbClr val="97FFF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413" name="Google Shape;413;p32"/>
          <p:cNvPicPr preferRelativeResize="0"/>
          <p:nvPr/>
        </p:nvPicPr>
        <p:blipFill rotWithShape="1">
          <a:blip r:embed="rId7">
            <a:alphaModFix/>
          </a:blip>
          <a:srcRect/>
          <a:stretch/>
        </p:blipFill>
        <p:spPr>
          <a:xfrm>
            <a:off x="1805190" y="3343406"/>
            <a:ext cx="693514" cy="529242"/>
          </a:xfrm>
          <a:prstGeom prst="rect">
            <a:avLst/>
          </a:prstGeom>
          <a:noFill/>
          <a:ln>
            <a:noFill/>
          </a:ln>
        </p:spPr>
      </p:pic>
      <p:pic>
        <p:nvPicPr>
          <p:cNvPr id="414" name="Google Shape;414;p32"/>
          <p:cNvPicPr preferRelativeResize="0"/>
          <p:nvPr/>
        </p:nvPicPr>
        <p:blipFill rotWithShape="1">
          <a:blip r:embed="rId7">
            <a:alphaModFix/>
          </a:blip>
          <a:srcRect/>
          <a:stretch/>
        </p:blipFill>
        <p:spPr>
          <a:xfrm>
            <a:off x="3172415" y="3343406"/>
            <a:ext cx="693514" cy="529242"/>
          </a:xfrm>
          <a:prstGeom prst="rect">
            <a:avLst/>
          </a:prstGeom>
          <a:noFill/>
          <a:ln>
            <a:noFill/>
          </a:ln>
        </p:spPr>
      </p:pic>
      <p:pic>
        <p:nvPicPr>
          <p:cNvPr id="415" name="Google Shape;415;p32"/>
          <p:cNvPicPr preferRelativeResize="0"/>
          <p:nvPr/>
        </p:nvPicPr>
        <p:blipFill rotWithShape="1">
          <a:blip r:embed="rId7">
            <a:alphaModFix/>
          </a:blip>
          <a:srcRect/>
          <a:stretch/>
        </p:blipFill>
        <p:spPr>
          <a:xfrm>
            <a:off x="4957747" y="3343406"/>
            <a:ext cx="693514" cy="529242"/>
          </a:xfrm>
          <a:prstGeom prst="rect">
            <a:avLst/>
          </a:prstGeom>
          <a:noFill/>
          <a:ln>
            <a:noFill/>
          </a:ln>
        </p:spPr>
      </p:pic>
      <p:pic>
        <p:nvPicPr>
          <p:cNvPr id="416" name="Google Shape;416;p32"/>
          <p:cNvPicPr preferRelativeResize="0"/>
          <p:nvPr/>
        </p:nvPicPr>
        <p:blipFill rotWithShape="1">
          <a:blip r:embed="rId8">
            <a:alphaModFix/>
          </a:blip>
          <a:srcRect/>
          <a:stretch/>
        </p:blipFill>
        <p:spPr>
          <a:xfrm>
            <a:off x="6178425" y="4188089"/>
            <a:ext cx="2910840" cy="525329"/>
          </a:xfrm>
          <a:prstGeom prst="rect">
            <a:avLst/>
          </a:prstGeom>
          <a:noFill/>
          <a:ln>
            <a:noFill/>
          </a:ln>
        </p:spPr>
      </p:pic>
      <p:sp>
        <p:nvSpPr>
          <p:cNvPr id="417" name="Google Shape;417;p32"/>
          <p:cNvSpPr txBox="1"/>
          <p:nvPr/>
        </p:nvSpPr>
        <p:spPr>
          <a:xfrm>
            <a:off x="6127692" y="2547773"/>
            <a:ext cx="2910840" cy="150810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600" b="1" dirty="0" err="1">
                <a:solidFill>
                  <a:srgbClr val="97FFFE"/>
                </a:solidFill>
                <a:latin typeface="Meiryo UI" panose="020B0604030504040204" pitchFamily="50" charset="-128"/>
                <a:ea typeface="Meiryo UI" panose="020B0604030504040204" pitchFamily="50" charset="-128"/>
              </a:rPr>
              <a:t>政府レベルのバックアップ</a:t>
            </a:r>
            <a:endParaRPr sz="16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600" b="1" dirty="0">
                <a:solidFill>
                  <a:srgbClr val="97FFFE"/>
                </a:solidFill>
                <a:latin typeface="Meiryo UI" panose="020B0604030504040204" pitchFamily="50" charset="-128"/>
                <a:ea typeface="Meiryo UI" panose="020B0604030504040204" pitchFamily="50" charset="-128"/>
              </a:rPr>
              <a:t>3-2-1戦略</a:t>
            </a:r>
            <a:endParaRPr sz="16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100" dirty="0">
                <a:solidFill>
                  <a:schemeClr val="accent6"/>
                </a:solidFill>
                <a:latin typeface="Meiryo UI" panose="020B0604030504040204" pitchFamily="50" charset="-128"/>
                <a:ea typeface="Meiryo UI" panose="020B0604030504040204" pitchFamily="50" charset="-128"/>
              </a:rPr>
              <a:t>United States Computer Emergency Readiness </a:t>
            </a:r>
            <a:r>
              <a:rPr lang="en-US" sz="1100" dirty="0" smtClean="0">
                <a:solidFill>
                  <a:schemeClr val="accent6"/>
                </a:solidFill>
                <a:latin typeface="Meiryo UI" panose="020B0604030504040204" pitchFamily="50" charset="-128"/>
                <a:ea typeface="Meiryo UI" panose="020B0604030504040204" pitchFamily="50" charset="-128"/>
              </a:rPr>
              <a:t>Team(US-CERT</a:t>
            </a:r>
            <a:r>
              <a:rPr lang="en-US" sz="1100" dirty="0">
                <a:solidFill>
                  <a:schemeClr val="accent6"/>
                </a:solidFill>
                <a:latin typeface="Meiryo UI" panose="020B0604030504040204" pitchFamily="50" charset="-128"/>
                <a:ea typeface="Meiryo UI" panose="020B0604030504040204" pitchFamily="50" charset="-128"/>
              </a:rPr>
              <a:t>)</a:t>
            </a:r>
            <a:r>
              <a:rPr lang="en-US" sz="1100" dirty="0" smtClean="0">
                <a:solidFill>
                  <a:schemeClr val="accent6"/>
                </a:solidFill>
                <a:latin typeface="Meiryo UI" panose="020B0604030504040204" pitchFamily="50" charset="-128"/>
                <a:ea typeface="Meiryo UI" panose="020B0604030504040204" pitchFamily="50" charset="-128"/>
              </a:rPr>
              <a:t>戦略を参照してください</a:t>
            </a:r>
            <a:r>
              <a:rPr lang="en-US" sz="1100" dirty="0">
                <a:solidFill>
                  <a:schemeClr val="accent6"/>
                </a:solidFill>
                <a:latin typeface="Meiryo UI" panose="020B0604030504040204" pitchFamily="50" charset="-128"/>
                <a:ea typeface="Meiryo UI" panose="020B0604030504040204" pitchFamily="50" charset="-128"/>
              </a:rPr>
              <a:t>。バックアップ3-2-1の原則として、ユーザーはこの設定を使用して、政府機関のレベルでデータセキュリティを実現できます。</a:t>
            </a:r>
            <a:endParaRPr sz="1100" dirty="0">
              <a:solidFill>
                <a:schemeClr val="accent6"/>
              </a:solidFill>
              <a:latin typeface="Meiryo UI" panose="020B0604030504040204" pitchFamily="50" charset="-128"/>
              <a:ea typeface="Meiryo UI" panose="020B0604030504040204" pitchFamily="50" charset="-128"/>
            </a:endParaRPr>
          </a:p>
        </p:txBody>
      </p:sp>
      <p:sp>
        <p:nvSpPr>
          <p:cNvPr id="418" name="Google Shape;418;p32"/>
          <p:cNvSpPr txBox="1"/>
          <p:nvPr/>
        </p:nvSpPr>
        <p:spPr>
          <a:xfrm>
            <a:off x="4995350" y="4837360"/>
            <a:ext cx="4093915"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a:solidFill>
                  <a:srgbClr val="A5A5A5"/>
                </a:solidFill>
                <a:latin typeface="Meiryo UI" panose="020B0604030504040204" pitchFamily="50" charset="-128"/>
                <a:ea typeface="Meiryo UI" panose="020B0604030504040204" pitchFamily="50" charset="-128"/>
              </a:rPr>
              <a:t>https://www.cisa.gov/uscert/sites/default/files/publications/data_backup_options.pdf</a:t>
            </a:r>
            <a:endParaRPr sz="800" dirty="0">
              <a:solidFill>
                <a:srgbClr val="A5A5A5"/>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sz="800" dirty="0">
              <a:solidFill>
                <a:srgbClr val="A5A5A5"/>
              </a:solidFill>
              <a:latin typeface="Meiryo UI" panose="020B0604030504040204" pitchFamily="50" charset="-128"/>
              <a:ea typeface="Meiryo UI" panose="020B0604030504040204" pitchFamily="50" charset="-128"/>
            </a:endParaRPr>
          </a:p>
        </p:txBody>
      </p:sp>
      <p:sp>
        <p:nvSpPr>
          <p:cNvPr id="419" name="Google Shape;419;p32"/>
          <p:cNvSpPr txBox="1">
            <a:spLocks noGrp="1"/>
          </p:cNvSpPr>
          <p:nvPr>
            <p:ph type="title"/>
          </p:nvPr>
        </p:nvSpPr>
        <p:spPr>
          <a:xfrm>
            <a:off x="75546" y="265500"/>
            <a:ext cx="8994227"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err="1" smtClean="0">
                <a:latin typeface="Meiryo UI" panose="020B0604030504040204" pitchFamily="50" charset="-128"/>
                <a:ea typeface="Meiryo UI" panose="020B0604030504040204" pitchFamily="50" charset="-128"/>
                <a:cs typeface="Arial"/>
                <a:sym typeface="Arial"/>
              </a:rPr>
              <a:t>バックアップ戦略</a:t>
            </a:r>
            <a:r>
              <a:rPr lang="ja-JP" altLang="en-US" sz="3200" dirty="0" smtClean="0">
                <a:latin typeface="Meiryo UI" panose="020B0604030504040204" pitchFamily="50" charset="-128"/>
                <a:ea typeface="Meiryo UI" panose="020B0604030504040204" pitchFamily="50" charset="-128"/>
                <a:cs typeface="Arial"/>
                <a:sym typeface="Arial"/>
              </a:rPr>
              <a:t>を実現する</a:t>
            </a:r>
            <a:r>
              <a:rPr lang="en-US" sz="3200" dirty="0" smtClean="0">
                <a:latin typeface="Meiryo UI" panose="020B0604030504040204" pitchFamily="50" charset="-128"/>
                <a:ea typeface="Meiryo UI" panose="020B0604030504040204" pitchFamily="50" charset="-128"/>
                <a:cs typeface="Arial"/>
                <a:sym typeface="Arial"/>
              </a:rPr>
              <a:t>3ステップ</a:t>
            </a:r>
            <a:r>
              <a:rPr lang="ja-JP" altLang="en-US" sz="3200" dirty="0" smtClean="0">
                <a:latin typeface="Meiryo UI" panose="020B0604030504040204" pitchFamily="50" charset="-128"/>
                <a:ea typeface="Meiryo UI" panose="020B0604030504040204" pitchFamily="50" charset="-128"/>
                <a:cs typeface="Arial"/>
                <a:sym typeface="Arial"/>
              </a:rPr>
              <a:t>の</a:t>
            </a:r>
            <a:r>
              <a:rPr lang="en-US" sz="3200" dirty="0" smtClean="0">
                <a:latin typeface="Meiryo UI" panose="020B0604030504040204" pitchFamily="50" charset="-128"/>
                <a:ea typeface="Meiryo UI" panose="020B0604030504040204" pitchFamily="50" charset="-128"/>
                <a:cs typeface="Arial"/>
                <a:sym typeface="Arial"/>
              </a:rPr>
              <a:t>HBS3</a:t>
            </a:r>
            <a:endParaRPr sz="3200" dirty="0"/>
          </a:p>
        </p:txBody>
      </p:sp>
      <p:sp>
        <p:nvSpPr>
          <p:cNvPr id="420" name="Google Shape;420;p32"/>
          <p:cNvSpPr txBox="1"/>
          <p:nvPr/>
        </p:nvSpPr>
        <p:spPr>
          <a:xfrm>
            <a:off x="2014278" y="1030759"/>
            <a:ext cx="6376975" cy="70788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000" dirty="0" err="1" smtClean="0">
                <a:solidFill>
                  <a:schemeClr val="lt1"/>
                </a:solidFill>
                <a:latin typeface="Meiryo UI" panose="020B0604030504040204" pitchFamily="50" charset="-128"/>
                <a:ea typeface="Meiryo UI" panose="020B0604030504040204" pitchFamily="50" charset="-128"/>
              </a:rPr>
              <a:t>簡単</a:t>
            </a:r>
            <a:r>
              <a:rPr lang="ja-JP" altLang="en-US" sz="2000" dirty="0" smtClean="0">
                <a:solidFill>
                  <a:schemeClr val="lt1"/>
                </a:solidFill>
                <a:latin typeface="Meiryo UI" panose="020B0604030504040204" pitchFamily="50" charset="-128"/>
                <a:ea typeface="Meiryo UI" panose="020B0604030504040204" pitchFamily="50" charset="-128"/>
              </a:rPr>
              <a:t>で</a:t>
            </a:r>
            <a:r>
              <a:rPr lang="ja-JP" altLang="en-US" sz="2000" dirty="0">
                <a:solidFill>
                  <a:schemeClr val="lt1"/>
                </a:solidFill>
                <a:latin typeface="Meiryo UI" panose="020B0604030504040204" pitchFamily="50" charset="-128"/>
                <a:ea typeface="Meiryo UI" panose="020B0604030504040204" pitchFamily="50" charset="-128"/>
              </a:rPr>
              <a:t>完成した</a:t>
            </a:r>
            <a:r>
              <a:rPr lang="en-US" sz="2000" dirty="0" smtClean="0">
                <a:solidFill>
                  <a:schemeClr val="lt1"/>
                </a:solidFill>
                <a:latin typeface="Meiryo UI" panose="020B0604030504040204" pitchFamily="50" charset="-128"/>
                <a:ea typeface="Meiryo UI" panose="020B0604030504040204" pitchFamily="50" charset="-128"/>
              </a:rPr>
              <a:t>3-2-1バックアップ戦略とリカバリプラン</a:t>
            </a:r>
            <a:br>
              <a:rPr lang="en-US" sz="2000" dirty="0" smtClean="0">
                <a:solidFill>
                  <a:schemeClr val="lt1"/>
                </a:solidFill>
                <a:latin typeface="Meiryo UI" panose="020B0604030504040204" pitchFamily="50" charset="-128"/>
                <a:ea typeface="Meiryo UI" panose="020B0604030504040204" pitchFamily="50" charset="-128"/>
              </a:rPr>
            </a:br>
            <a:r>
              <a:rPr lang="en-US" sz="2000" dirty="0" smtClean="0">
                <a:solidFill>
                  <a:schemeClr val="lt1"/>
                </a:solidFill>
                <a:latin typeface="Meiryo UI" panose="020B0604030504040204" pitchFamily="50" charset="-128"/>
                <a:ea typeface="Meiryo UI" panose="020B0604030504040204" pitchFamily="50" charset="-128"/>
              </a:rPr>
              <a:t>3</a:t>
            </a:r>
            <a:r>
              <a:rPr lang="ja-JP" altLang="en-US" sz="2000" dirty="0" err="1" smtClean="0">
                <a:solidFill>
                  <a:schemeClr val="lt1"/>
                </a:solidFill>
                <a:latin typeface="Meiryo UI" panose="020B0604030504040204" pitchFamily="50" charset="-128"/>
                <a:ea typeface="Meiryo UI" panose="020B0604030504040204" pitchFamily="50" charset="-128"/>
              </a:rPr>
              <a:t>つの</a:t>
            </a:r>
            <a:r>
              <a:rPr lang="en-US" sz="2000" dirty="0" err="1" smtClean="0">
                <a:solidFill>
                  <a:schemeClr val="lt1"/>
                </a:solidFill>
                <a:latin typeface="Meiryo UI" panose="020B0604030504040204" pitchFamily="50" charset="-128"/>
                <a:ea typeface="Meiryo UI" panose="020B0604030504040204" pitchFamily="50" charset="-128"/>
              </a:rPr>
              <a:t>コピ</a:t>
            </a:r>
            <a:r>
              <a:rPr lang="en-US" sz="2000" dirty="0" smtClean="0">
                <a:solidFill>
                  <a:schemeClr val="lt1"/>
                </a:solidFill>
                <a:latin typeface="Meiryo UI" panose="020B0604030504040204" pitchFamily="50" charset="-128"/>
                <a:ea typeface="Meiryo UI" panose="020B0604030504040204" pitchFamily="50" charset="-128"/>
              </a:rPr>
              <a:t>ー</a:t>
            </a:r>
            <a:r>
              <a:rPr lang="en-US" sz="2000" dirty="0">
                <a:solidFill>
                  <a:schemeClr val="lt1"/>
                </a:solidFill>
                <a:latin typeface="Meiryo UI" panose="020B0604030504040204" pitchFamily="50" charset="-128"/>
                <a:ea typeface="Meiryo UI" panose="020B0604030504040204" pitchFamily="50" charset="-128"/>
              </a:rPr>
              <a:t>、</a:t>
            </a:r>
            <a:r>
              <a:rPr lang="en-US" sz="2000" dirty="0" smtClean="0">
                <a:solidFill>
                  <a:schemeClr val="lt1"/>
                </a:solidFill>
                <a:latin typeface="Meiryo UI" panose="020B0604030504040204" pitchFamily="50" charset="-128"/>
                <a:ea typeface="Meiryo UI" panose="020B0604030504040204" pitchFamily="50" charset="-128"/>
              </a:rPr>
              <a:t>2</a:t>
            </a:r>
            <a:r>
              <a:rPr lang="ja-JP" altLang="en-US" sz="2000" dirty="0" smtClean="0">
                <a:solidFill>
                  <a:schemeClr val="lt1"/>
                </a:solidFill>
                <a:latin typeface="Meiryo UI" panose="020B0604030504040204" pitchFamily="50" charset="-128"/>
                <a:ea typeface="Meiryo UI" panose="020B0604030504040204" pitchFamily="50" charset="-128"/>
              </a:rPr>
              <a:t>種類の</a:t>
            </a:r>
            <a:r>
              <a:rPr lang="en-US" sz="2000" dirty="0" smtClean="0">
                <a:solidFill>
                  <a:schemeClr val="lt1"/>
                </a:solidFill>
                <a:latin typeface="Meiryo UI" panose="020B0604030504040204" pitchFamily="50" charset="-128"/>
                <a:ea typeface="Meiryo UI" panose="020B0604030504040204" pitchFamily="50" charset="-128"/>
              </a:rPr>
              <a:t>メディアタイプ</a:t>
            </a:r>
            <a:r>
              <a:rPr lang="en-US" sz="2000" dirty="0">
                <a:solidFill>
                  <a:schemeClr val="lt1"/>
                </a:solidFill>
                <a:latin typeface="Meiryo UI" panose="020B0604030504040204" pitchFamily="50" charset="-128"/>
                <a:ea typeface="Meiryo UI" panose="020B0604030504040204" pitchFamily="50" charset="-128"/>
              </a:rPr>
              <a:t>、</a:t>
            </a:r>
            <a:r>
              <a:rPr lang="en-US" sz="2000" dirty="0" smtClean="0">
                <a:solidFill>
                  <a:schemeClr val="lt1"/>
                </a:solidFill>
                <a:latin typeface="Meiryo UI" panose="020B0604030504040204" pitchFamily="50" charset="-128"/>
                <a:ea typeface="Meiryo UI" panose="020B0604030504040204" pitchFamily="50" charset="-128"/>
              </a:rPr>
              <a:t>1</a:t>
            </a:r>
            <a:r>
              <a:rPr lang="ja-JP" altLang="en-US" sz="2000" dirty="0" err="1" smtClean="0">
                <a:solidFill>
                  <a:schemeClr val="lt1"/>
                </a:solidFill>
                <a:latin typeface="Meiryo UI" panose="020B0604030504040204" pitchFamily="50" charset="-128"/>
                <a:ea typeface="Meiryo UI" panose="020B0604030504040204" pitchFamily="50" charset="-128"/>
              </a:rPr>
              <a:t>つの</a:t>
            </a:r>
            <a:r>
              <a:rPr lang="en-US" sz="2000" dirty="0" err="1" smtClean="0">
                <a:solidFill>
                  <a:schemeClr val="lt1"/>
                </a:solidFill>
                <a:latin typeface="Meiryo UI" panose="020B0604030504040204" pitchFamily="50" charset="-128"/>
                <a:ea typeface="Meiryo UI" panose="020B0604030504040204" pitchFamily="50" charset="-128"/>
              </a:rPr>
              <a:t>リモートバックアップ</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3"/>
          <p:cNvSpPr txBox="1">
            <a:spLocks noGrp="1"/>
          </p:cNvSpPr>
          <p:nvPr>
            <p:ph type="title"/>
          </p:nvPr>
        </p:nvSpPr>
        <p:spPr>
          <a:xfrm>
            <a:off x="586692" y="265500"/>
            <a:ext cx="8088582"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2800" dirty="0">
                <a:latin typeface="Meiryo UI" panose="020B0604030504040204" pitchFamily="50" charset="-128"/>
                <a:ea typeface="Meiryo UI" panose="020B0604030504040204" pitchFamily="50" charset="-128"/>
              </a:rPr>
              <a:t>HBS3の多様な通信プロトコルのバックアップとデータ同期</a:t>
            </a:r>
            <a:endParaRPr sz="2800" dirty="0">
              <a:latin typeface="Meiryo UI" panose="020B0604030504040204" pitchFamily="50" charset="-128"/>
              <a:ea typeface="Meiryo UI" panose="020B0604030504040204" pitchFamily="50" charset="-128"/>
            </a:endParaRPr>
          </a:p>
        </p:txBody>
      </p:sp>
      <p:graphicFrame>
        <p:nvGraphicFramePr>
          <p:cNvPr id="426" name="Google Shape;426;p33"/>
          <p:cNvGraphicFramePr/>
          <p:nvPr>
            <p:extLst>
              <p:ext uri="{D42A27DB-BD31-4B8C-83A1-F6EECF244321}">
                <p14:modId xmlns:p14="http://schemas.microsoft.com/office/powerpoint/2010/main" val="3364922042"/>
              </p:ext>
            </p:extLst>
          </p:nvPr>
        </p:nvGraphicFramePr>
        <p:xfrm>
          <a:off x="743049" y="3058022"/>
          <a:ext cx="7494900" cy="1858480"/>
        </p:xfrm>
        <a:graphic>
          <a:graphicData uri="http://schemas.openxmlformats.org/drawingml/2006/table">
            <a:tbl>
              <a:tblPr firstRow="1" bandRow="1">
                <a:noFill/>
                <a:tableStyleId>{2B027461-5A5A-4ABE-A691-CABEC9B21BE3}</a:tableStyleId>
              </a:tblPr>
              <a:tblGrid>
                <a:gridCol w="1941900">
                  <a:extLst>
                    <a:ext uri="{9D8B030D-6E8A-4147-A177-3AD203B41FA5}">
                      <a16:colId xmlns:a16="http://schemas.microsoft.com/office/drawing/2014/main" val="20000"/>
                    </a:ext>
                  </a:extLst>
                </a:gridCol>
                <a:gridCol w="1388250">
                  <a:extLst>
                    <a:ext uri="{9D8B030D-6E8A-4147-A177-3AD203B41FA5}">
                      <a16:colId xmlns:a16="http://schemas.microsoft.com/office/drawing/2014/main" val="20001"/>
                    </a:ext>
                  </a:extLst>
                </a:gridCol>
                <a:gridCol w="1388250">
                  <a:extLst>
                    <a:ext uri="{9D8B030D-6E8A-4147-A177-3AD203B41FA5}">
                      <a16:colId xmlns:a16="http://schemas.microsoft.com/office/drawing/2014/main" val="20002"/>
                    </a:ext>
                  </a:extLst>
                </a:gridCol>
                <a:gridCol w="1388250">
                  <a:extLst>
                    <a:ext uri="{9D8B030D-6E8A-4147-A177-3AD203B41FA5}">
                      <a16:colId xmlns:a16="http://schemas.microsoft.com/office/drawing/2014/main" val="20003"/>
                    </a:ext>
                  </a:extLst>
                </a:gridCol>
                <a:gridCol w="1388250">
                  <a:extLst>
                    <a:ext uri="{9D8B030D-6E8A-4147-A177-3AD203B41FA5}">
                      <a16:colId xmlns:a16="http://schemas.microsoft.com/office/drawing/2014/main" val="20004"/>
                    </a:ext>
                  </a:extLst>
                </a:gridCol>
              </a:tblGrid>
              <a:tr h="264025">
                <a:tc>
                  <a:txBody>
                    <a:bodyPr/>
                    <a:lstStyle/>
                    <a:p>
                      <a:pPr marL="0" marR="0" lvl="0" indent="0" algn="l" rtl="0">
                        <a:lnSpc>
                          <a:spcPct val="100000"/>
                        </a:lnSpc>
                        <a:spcBef>
                          <a:spcPts val="0"/>
                        </a:spcBef>
                        <a:spcAft>
                          <a:spcPts val="0"/>
                        </a:spcAft>
                        <a:buNone/>
                      </a:pP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b="1" u="none" strike="noStrike" cap="none" dirty="0" smtClean="0">
                          <a:solidFill>
                            <a:schemeClr val="lt1"/>
                          </a:solidFill>
                          <a:latin typeface="Meiryo UI" panose="020B0604030504040204" pitchFamily="50" charset="-128"/>
                          <a:ea typeface="Meiryo UI" panose="020B0604030504040204" pitchFamily="50" charset="-128"/>
                        </a:rPr>
                        <a:t>バックアップ</a:t>
                      </a:r>
                      <a:endParaRPr sz="1200" b="1"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b="1" u="none" strike="noStrike" cap="none" dirty="0" smtClean="0">
                          <a:solidFill>
                            <a:schemeClr val="lt1"/>
                          </a:solidFill>
                          <a:latin typeface="Meiryo UI" panose="020B0604030504040204" pitchFamily="50" charset="-128"/>
                          <a:ea typeface="Meiryo UI" panose="020B0604030504040204" pitchFamily="50" charset="-128"/>
                        </a:rPr>
                        <a:t>一方向同期</a:t>
                      </a:r>
                      <a:endParaRPr sz="1200" b="1"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b="1" u="none" strike="noStrike" cap="none" dirty="0">
                          <a:solidFill>
                            <a:schemeClr val="lt1"/>
                          </a:solidFill>
                          <a:latin typeface="Meiryo UI" panose="020B0604030504040204" pitchFamily="50" charset="-128"/>
                          <a:ea typeface="Meiryo UI" panose="020B0604030504040204" pitchFamily="50" charset="-128"/>
                        </a:rPr>
                        <a:t>Active Sync</a:t>
                      </a:r>
                      <a:endParaRPr sz="1200" b="1"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b="1" u="none" strike="noStrike" cap="none" dirty="0" smtClean="0">
                          <a:solidFill>
                            <a:schemeClr val="lt1"/>
                          </a:solidFill>
                          <a:latin typeface="Meiryo UI" panose="020B0604030504040204" pitchFamily="50" charset="-128"/>
                          <a:ea typeface="Meiryo UI" panose="020B0604030504040204" pitchFamily="50" charset="-128"/>
                        </a:rPr>
                        <a:t>双方向同期</a:t>
                      </a:r>
                      <a:endParaRPr sz="1200" b="1"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12700" cap="flat" cmpd="sng">
                      <a:solidFill>
                        <a:schemeClr val="dk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64025">
                <a:tc>
                  <a:txBody>
                    <a:bodyPr/>
                    <a:lstStyle/>
                    <a:p>
                      <a:pPr marL="0" marR="0" lvl="0" indent="0" algn="l" rtl="0">
                        <a:lnSpc>
                          <a:spcPct val="100000"/>
                        </a:lnSpc>
                        <a:spcBef>
                          <a:spcPts val="0"/>
                        </a:spcBef>
                        <a:spcAft>
                          <a:spcPts val="0"/>
                        </a:spcAft>
                        <a:buNone/>
                      </a:pPr>
                      <a:r>
                        <a:rPr lang="ja-JP" altLang="en-US" sz="1050" u="none" strike="noStrike" cap="none" dirty="0" smtClean="0">
                          <a:solidFill>
                            <a:schemeClr val="lt1"/>
                          </a:solidFill>
                          <a:latin typeface="Meiryo UI" panose="020B0604030504040204" pitchFamily="50" charset="-128"/>
                          <a:ea typeface="Meiryo UI" panose="020B0604030504040204" pitchFamily="50" charset="-128"/>
                        </a:rPr>
                        <a:t>ローカル</a:t>
                      </a:r>
                      <a:r>
                        <a:rPr lang="en-US" sz="1050" u="none" strike="noStrike" cap="none" dirty="0" smtClean="0">
                          <a:solidFill>
                            <a:schemeClr val="lt1"/>
                          </a:solidFill>
                          <a:latin typeface="Meiryo UI" panose="020B0604030504040204" pitchFamily="50" charset="-128"/>
                          <a:ea typeface="Meiryo UI" panose="020B0604030504040204" pitchFamily="50" charset="-128"/>
                        </a:rPr>
                        <a:t>NAS</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ja-JP" altLang="en-US" sz="1050" u="none" strike="noStrike" cap="none" dirty="0" smtClean="0">
                          <a:solidFill>
                            <a:schemeClr val="lt1"/>
                          </a:solidFill>
                          <a:latin typeface="Meiryo UI" panose="020B0604030504040204" pitchFamily="50" charset="-128"/>
                          <a:ea typeface="Meiryo UI" panose="020B0604030504040204" pitchFamily="50" charset="-128"/>
                        </a:rPr>
                        <a:t>対応</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extLst>
                  <a:ext uri="{0D108BD9-81ED-4DB2-BD59-A6C34878D82A}">
                    <a16:rowId xmlns:a16="http://schemas.microsoft.com/office/drawing/2014/main" val="10001"/>
                  </a:ext>
                </a:extLst>
              </a:tr>
              <a:tr h="264025">
                <a:tc>
                  <a:txBody>
                    <a:bodyPr/>
                    <a:lstStyle/>
                    <a:p>
                      <a:pPr marL="0" marR="0" lvl="0" indent="0" algn="l" rtl="0">
                        <a:lnSpc>
                          <a:spcPct val="100000"/>
                        </a:lnSpc>
                        <a:spcBef>
                          <a:spcPts val="0"/>
                        </a:spcBef>
                        <a:spcAft>
                          <a:spcPts val="0"/>
                        </a:spcAft>
                        <a:buNone/>
                      </a:pPr>
                      <a:r>
                        <a:rPr lang="ja-JP" altLang="en-US" sz="1050" u="none" strike="noStrike" cap="none" dirty="0" smtClean="0">
                          <a:solidFill>
                            <a:schemeClr val="lt1"/>
                          </a:solidFill>
                          <a:latin typeface="Meiryo UI" panose="020B0604030504040204" pitchFamily="50" charset="-128"/>
                          <a:ea typeface="Meiryo UI" panose="020B0604030504040204" pitchFamily="50" charset="-128"/>
                        </a:rPr>
                        <a:t>リモート</a:t>
                      </a:r>
                      <a:r>
                        <a:rPr lang="en-US" sz="1050" u="none" strike="noStrike" cap="none" dirty="0" smtClean="0">
                          <a:solidFill>
                            <a:schemeClr val="lt1"/>
                          </a:solidFill>
                          <a:latin typeface="Meiryo UI" panose="020B0604030504040204" pitchFamily="50" charset="-128"/>
                          <a:ea typeface="Meiryo UI" panose="020B0604030504040204" pitchFamily="50" charset="-128"/>
                        </a:rPr>
                        <a:t>QNAP </a:t>
                      </a:r>
                      <a:r>
                        <a:rPr lang="en-US" sz="1050" u="none" strike="noStrike" cap="none" dirty="0">
                          <a:solidFill>
                            <a:schemeClr val="lt1"/>
                          </a:solidFill>
                          <a:latin typeface="Meiryo UI" panose="020B0604030504040204" pitchFamily="50" charset="-128"/>
                          <a:ea typeface="Meiryo UI" panose="020B0604030504040204" pitchFamily="50" charset="-128"/>
                        </a:rPr>
                        <a:t>NAS (RTRR)</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50" u="none" strike="noStrike" cap="none" dirty="0" smtClean="0">
                          <a:solidFill>
                            <a:schemeClr val="lt1"/>
                          </a:solidFill>
                          <a:latin typeface="Meiryo UI" panose="020B0604030504040204" pitchFamily="50" charset="-128"/>
                          <a:ea typeface="Meiryo UI" panose="020B0604030504040204" pitchFamily="50" charset="-128"/>
                        </a:rPr>
                        <a:t>対応</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64025">
                <a:tc>
                  <a:txBody>
                    <a:bodyPr/>
                    <a:lstStyle/>
                    <a:p>
                      <a:pPr marL="0" marR="0" lvl="0" indent="0" algn="l" rtl="0">
                        <a:lnSpc>
                          <a:spcPct val="100000"/>
                        </a:lnSpc>
                        <a:spcBef>
                          <a:spcPts val="0"/>
                        </a:spcBef>
                        <a:spcAft>
                          <a:spcPts val="0"/>
                        </a:spcAft>
                        <a:buNone/>
                      </a:pPr>
                      <a:r>
                        <a:rPr lang="en-US" sz="1050" u="none" strike="noStrike" cap="none" dirty="0" err="1" smtClean="0">
                          <a:solidFill>
                            <a:schemeClr val="lt1"/>
                          </a:solidFill>
                          <a:latin typeface="Meiryo UI" panose="020B0604030504040204" pitchFamily="50" charset="-128"/>
                          <a:ea typeface="Meiryo UI" panose="020B0604030504040204" pitchFamily="50" charset="-128"/>
                        </a:rPr>
                        <a:t>Rsync</a:t>
                      </a:r>
                      <a:r>
                        <a:rPr lang="ja-JP" altLang="en-US" sz="1050" u="none" strike="noStrike" cap="none" dirty="0">
                          <a:solidFill>
                            <a:schemeClr val="lt1"/>
                          </a:solidFill>
                          <a:latin typeface="Meiryo UI" panose="020B0604030504040204" pitchFamily="50" charset="-128"/>
                          <a:ea typeface="Meiryo UI" panose="020B0604030504040204" pitchFamily="50" charset="-128"/>
                        </a:rPr>
                        <a:t>サーバー</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extLst>
                  <a:ext uri="{0D108BD9-81ED-4DB2-BD59-A6C34878D82A}">
                    <a16:rowId xmlns:a16="http://schemas.microsoft.com/office/drawing/2014/main" val="10003"/>
                  </a:ext>
                </a:extLst>
              </a:tr>
              <a:tr h="264025">
                <a:tc>
                  <a:txBody>
                    <a:bodyPr/>
                    <a:lstStyle/>
                    <a:p>
                      <a:pPr marL="0" marR="0" lvl="0" indent="0" algn="l" rtl="0">
                        <a:lnSpc>
                          <a:spcPct val="100000"/>
                        </a:lnSpc>
                        <a:spcBef>
                          <a:spcPts val="0"/>
                        </a:spcBef>
                        <a:spcAft>
                          <a:spcPts val="0"/>
                        </a:spcAft>
                        <a:buNone/>
                      </a:pPr>
                      <a:r>
                        <a:rPr lang="en-US" sz="1050" u="none" strike="noStrike" cap="none" dirty="0" smtClean="0">
                          <a:solidFill>
                            <a:schemeClr val="lt1"/>
                          </a:solidFill>
                          <a:latin typeface="Meiryo UI" panose="020B0604030504040204" pitchFamily="50" charset="-128"/>
                          <a:ea typeface="Meiryo UI" panose="020B0604030504040204" pitchFamily="50" charset="-128"/>
                        </a:rPr>
                        <a:t>FTP</a:t>
                      </a:r>
                      <a:r>
                        <a:rPr lang="ja-JP" altLang="en-US" sz="1050" u="none" strike="noStrike" cap="none" dirty="0" smtClean="0">
                          <a:solidFill>
                            <a:schemeClr val="lt1"/>
                          </a:solidFill>
                          <a:latin typeface="Meiryo UI" panose="020B0604030504040204" pitchFamily="50" charset="-128"/>
                          <a:ea typeface="Meiryo UI" panose="020B0604030504040204" pitchFamily="50" charset="-128"/>
                        </a:rPr>
                        <a:t>サービス</a:t>
                      </a:r>
                      <a:endParaRPr dirty="0">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64025">
                <a:tc>
                  <a:txBody>
                    <a:bodyPr/>
                    <a:lstStyle/>
                    <a:p>
                      <a:pPr marL="0" marR="0" lvl="0" indent="0" algn="l" rtl="0">
                        <a:lnSpc>
                          <a:spcPct val="100000"/>
                        </a:lnSpc>
                        <a:spcBef>
                          <a:spcPts val="0"/>
                        </a:spcBef>
                        <a:spcAft>
                          <a:spcPts val="0"/>
                        </a:spcAft>
                        <a:buNone/>
                      </a:pPr>
                      <a:r>
                        <a:rPr lang="en-US" sz="1050" u="none" strike="noStrike" cap="none" dirty="0" smtClean="0">
                          <a:solidFill>
                            <a:schemeClr val="lt1"/>
                          </a:solidFill>
                          <a:latin typeface="Meiryo UI" panose="020B0604030504040204" pitchFamily="50" charset="-128"/>
                          <a:ea typeface="Meiryo UI" panose="020B0604030504040204" pitchFamily="50" charset="-128"/>
                        </a:rPr>
                        <a:t>CIFS/SMB</a:t>
                      </a:r>
                      <a:r>
                        <a:rPr lang="ja-JP" altLang="en-US" sz="1050" u="none" strike="noStrike" cap="none" dirty="0" smtClean="0">
                          <a:solidFill>
                            <a:schemeClr val="lt1"/>
                          </a:solidFill>
                          <a:latin typeface="Meiryo UI" panose="020B0604030504040204" pitchFamily="50" charset="-128"/>
                          <a:ea typeface="Meiryo UI" panose="020B0604030504040204" pitchFamily="50" charset="-128"/>
                        </a:rPr>
                        <a:t>サーバー</a:t>
                      </a:r>
                      <a:endParaRPr dirty="0">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en-US" sz="1050" u="none" strike="noStrike" cap="none" dirty="0">
                          <a:solidFill>
                            <a:schemeClr val="lt1"/>
                          </a:solidFill>
                          <a:latin typeface="Meiryo UI" panose="020B0604030504040204" pitchFamily="50" charset="-128"/>
                          <a:ea typeface="Meiryo UI" panose="020B0604030504040204" pitchFamily="50" charset="-128"/>
                        </a:rPr>
                        <a:t>-</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extLst>
                  <a:ext uri="{0D108BD9-81ED-4DB2-BD59-A6C34878D82A}">
                    <a16:rowId xmlns:a16="http://schemas.microsoft.com/office/drawing/2014/main" val="10005"/>
                  </a:ext>
                </a:extLst>
              </a:tr>
              <a:tr h="264025">
                <a:tc>
                  <a:txBody>
                    <a:bodyPr/>
                    <a:lstStyle/>
                    <a:p>
                      <a:pPr marL="0" marR="0" lvl="0" indent="0" algn="l" rtl="0">
                        <a:lnSpc>
                          <a:spcPct val="100000"/>
                        </a:lnSpc>
                        <a:spcBef>
                          <a:spcPts val="0"/>
                        </a:spcBef>
                        <a:spcAft>
                          <a:spcPts val="0"/>
                        </a:spcAft>
                        <a:buNone/>
                      </a:pPr>
                      <a:r>
                        <a:rPr lang="ja-JP" altLang="en-US" sz="1050" u="none" strike="noStrike" cap="none" dirty="0" smtClean="0">
                          <a:solidFill>
                            <a:schemeClr val="lt1"/>
                          </a:solidFill>
                          <a:latin typeface="Meiryo UI" panose="020B0604030504040204" pitchFamily="50" charset="-128"/>
                          <a:ea typeface="Meiryo UI" panose="020B0604030504040204" pitchFamily="50" charset="-128"/>
                        </a:rPr>
                        <a:t>クラウドサービス</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sz="105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050"/>
                        <a:buFont typeface="Arial"/>
                        <a:buNone/>
                      </a:pPr>
                      <a:r>
                        <a:rPr lang="ja-JP" altLang="en-US" sz="1050" b="0" i="0" u="none" strike="noStrike" cap="none" dirty="0" smtClean="0">
                          <a:solidFill>
                            <a:srgbClr val="FFFFFF"/>
                          </a:solidFill>
                          <a:latin typeface="Meiryo UI" panose="020B0604030504040204" pitchFamily="50" charset="-128"/>
                          <a:ea typeface="Meiryo UI" panose="020B0604030504040204" pitchFamily="50" charset="-128"/>
                          <a:cs typeface="Arial"/>
                          <a:sym typeface="Arial"/>
                        </a:rPr>
                        <a:t>対応</a:t>
                      </a:r>
                      <a:endParaRPr lang="ja-JP" altLang="en-US" sz="1050" b="0" i="0" u="none" strike="noStrike" cap="none" dirty="0">
                        <a:solidFill>
                          <a:srgbClr val="FFFFFF"/>
                        </a:solidFill>
                        <a:latin typeface="Meiryo UI" panose="020B0604030504040204" pitchFamily="50" charset="-128"/>
                        <a:ea typeface="Meiryo UI" panose="020B0604030504040204" pitchFamily="50" charset="-128"/>
                        <a:cs typeface="Arial"/>
                        <a:sym typeface="Arial"/>
                      </a:endParaRPr>
                    </a:p>
                  </a:txBody>
                  <a:tcPr marL="91450" marR="91450" marT="45725" marB="45725">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427" name="Google Shape;427;p33"/>
          <p:cNvPicPr preferRelativeResize="0"/>
          <p:nvPr/>
        </p:nvPicPr>
        <p:blipFill rotWithShape="1">
          <a:blip r:embed="rId3">
            <a:alphaModFix/>
          </a:blip>
          <a:srcRect/>
          <a:stretch/>
        </p:blipFill>
        <p:spPr>
          <a:xfrm>
            <a:off x="728573" y="1106446"/>
            <a:ext cx="1996333" cy="1018735"/>
          </a:xfrm>
          <a:prstGeom prst="rect">
            <a:avLst/>
          </a:prstGeom>
          <a:noFill/>
          <a:ln>
            <a:noFill/>
          </a:ln>
        </p:spPr>
      </p:pic>
      <p:pic>
        <p:nvPicPr>
          <p:cNvPr id="428" name="Google Shape;428;p33"/>
          <p:cNvPicPr preferRelativeResize="0"/>
          <p:nvPr/>
        </p:nvPicPr>
        <p:blipFill rotWithShape="1">
          <a:blip r:embed="rId4">
            <a:alphaModFix/>
          </a:blip>
          <a:srcRect/>
          <a:stretch/>
        </p:blipFill>
        <p:spPr>
          <a:xfrm>
            <a:off x="3590317" y="1075126"/>
            <a:ext cx="1996333" cy="1059670"/>
          </a:xfrm>
          <a:prstGeom prst="rect">
            <a:avLst/>
          </a:prstGeom>
          <a:noFill/>
          <a:ln>
            <a:noFill/>
          </a:ln>
        </p:spPr>
      </p:pic>
      <p:grpSp>
        <p:nvGrpSpPr>
          <p:cNvPr id="429" name="Google Shape;429;p33"/>
          <p:cNvGrpSpPr/>
          <p:nvPr/>
        </p:nvGrpSpPr>
        <p:grpSpPr>
          <a:xfrm>
            <a:off x="6452061" y="1074204"/>
            <a:ext cx="1092200" cy="1059871"/>
            <a:chOff x="6667832" y="938732"/>
            <a:chExt cx="1092200" cy="1059871"/>
          </a:xfrm>
        </p:grpSpPr>
        <p:sp>
          <p:nvSpPr>
            <p:cNvPr id="430" name="Google Shape;430;p33"/>
            <p:cNvSpPr/>
            <p:nvPr/>
          </p:nvSpPr>
          <p:spPr>
            <a:xfrm>
              <a:off x="6667832" y="938732"/>
              <a:ext cx="1092200" cy="1059871"/>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431" name="Google Shape;431;p33"/>
            <p:cNvPicPr preferRelativeResize="0"/>
            <p:nvPr/>
          </p:nvPicPr>
          <p:blipFill rotWithShape="1">
            <a:blip r:embed="rId5">
              <a:alphaModFix/>
            </a:blip>
            <a:srcRect/>
            <a:stretch/>
          </p:blipFill>
          <p:spPr>
            <a:xfrm>
              <a:off x="6742876" y="1018395"/>
              <a:ext cx="890155" cy="879764"/>
            </a:xfrm>
            <a:prstGeom prst="rect">
              <a:avLst/>
            </a:prstGeom>
            <a:noFill/>
            <a:ln>
              <a:noFill/>
            </a:ln>
          </p:spPr>
        </p:pic>
      </p:grpSp>
      <p:sp>
        <p:nvSpPr>
          <p:cNvPr id="432" name="Google Shape;432;p33"/>
          <p:cNvSpPr txBox="1"/>
          <p:nvPr/>
        </p:nvSpPr>
        <p:spPr>
          <a:xfrm>
            <a:off x="728573" y="2092787"/>
            <a:ext cx="2424693" cy="10310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2000" dirty="0" err="1">
                <a:solidFill>
                  <a:srgbClr val="97FFFE"/>
                </a:solidFill>
                <a:latin typeface="Meiryo UI" panose="020B0604030504040204" pitchFamily="50" charset="-128"/>
                <a:ea typeface="Meiryo UI" panose="020B0604030504040204" pitchFamily="50" charset="-128"/>
              </a:rPr>
              <a:t>マルチクラウド</a:t>
            </a:r>
            <a:endParaRPr sz="2000" dirty="0">
              <a:solidFill>
                <a:srgbClr val="97FFFE"/>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NASプライベートクラウドとパブリッククラウドのデータバックアップと同期</a:t>
            </a:r>
            <a:endParaRPr sz="1200" dirty="0">
              <a:solidFill>
                <a:schemeClr val="accent6"/>
              </a:solidFill>
              <a:latin typeface="Meiryo UI" panose="020B0604030504040204" pitchFamily="50" charset="-128"/>
              <a:ea typeface="Meiryo UI" panose="020B0604030504040204" pitchFamily="50" charset="-128"/>
            </a:endParaRPr>
          </a:p>
        </p:txBody>
      </p:sp>
      <p:sp>
        <p:nvSpPr>
          <p:cNvPr id="433" name="Google Shape;433;p33"/>
          <p:cNvSpPr txBox="1"/>
          <p:nvPr/>
        </p:nvSpPr>
        <p:spPr>
          <a:xfrm>
            <a:off x="3405975" y="2129757"/>
            <a:ext cx="2945713" cy="8925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dirty="0" err="1">
                <a:solidFill>
                  <a:srgbClr val="97FFFE"/>
                </a:solidFill>
                <a:latin typeface="Meiryo UI" panose="020B0604030504040204" pitchFamily="50" charset="-128"/>
                <a:ea typeface="Meiryo UI" panose="020B0604030504040204" pitchFamily="50" charset="-128"/>
              </a:rPr>
              <a:t>リモートバックアップと同期</a:t>
            </a:r>
            <a:endParaRPr sz="1800" dirty="0">
              <a:solidFill>
                <a:srgbClr val="97FFFE"/>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RTRRによるリモートバックアップと同期</a:t>
            </a:r>
            <a:endParaRPr sz="1200" dirty="0">
              <a:solidFill>
                <a:schemeClr val="accent6"/>
              </a:solidFill>
              <a:latin typeface="Meiryo UI" panose="020B0604030504040204" pitchFamily="50" charset="-128"/>
              <a:ea typeface="Meiryo UI" panose="020B0604030504040204" pitchFamily="50" charset="-128"/>
            </a:endParaRPr>
          </a:p>
        </p:txBody>
      </p:sp>
      <p:sp>
        <p:nvSpPr>
          <p:cNvPr id="434" name="Google Shape;434;p33"/>
          <p:cNvSpPr txBox="1"/>
          <p:nvPr/>
        </p:nvSpPr>
        <p:spPr>
          <a:xfrm>
            <a:off x="6278876" y="2144718"/>
            <a:ext cx="2238207" cy="6309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dirty="0" err="1">
                <a:solidFill>
                  <a:srgbClr val="97FFFE"/>
                </a:solidFill>
                <a:latin typeface="Meiryo UI" panose="020B0604030504040204" pitchFamily="50" charset="-128"/>
                <a:ea typeface="Meiryo UI" panose="020B0604030504040204" pitchFamily="50" charset="-128"/>
              </a:rPr>
              <a:t>データ復旧</a:t>
            </a:r>
            <a:endParaRPr sz="1800" dirty="0">
              <a:solidFill>
                <a:srgbClr val="97FFFE"/>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chemeClr val="accent6"/>
                </a:solidFill>
                <a:latin typeface="Meiryo UI" panose="020B0604030504040204" pitchFamily="50" charset="-128"/>
                <a:ea typeface="Meiryo UI" panose="020B0604030504040204" pitchFamily="50" charset="-128"/>
              </a:rPr>
              <a:t>データの保護と回復</a:t>
            </a:r>
            <a:endParaRPr sz="1200" dirty="0">
              <a:solidFill>
                <a:schemeClr val="accent6"/>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34" descr="一張含有 文字 的圖片&#10;&#10;自動產生的描述"/>
          <p:cNvPicPr preferRelativeResize="0"/>
          <p:nvPr/>
        </p:nvPicPr>
        <p:blipFill rotWithShape="1">
          <a:blip r:embed="rId3">
            <a:alphaModFix/>
          </a:blip>
          <a:srcRect/>
          <a:stretch/>
        </p:blipFill>
        <p:spPr>
          <a:xfrm>
            <a:off x="3807720" y="1870649"/>
            <a:ext cx="5697415" cy="2802951"/>
          </a:xfrm>
          <a:prstGeom prst="rect">
            <a:avLst/>
          </a:prstGeom>
          <a:noFill/>
          <a:ln>
            <a:noFill/>
          </a:ln>
        </p:spPr>
      </p:pic>
      <p:sp>
        <p:nvSpPr>
          <p:cNvPr id="440" name="Google Shape;440;p34"/>
          <p:cNvSpPr txBox="1">
            <a:spLocks noGrp="1"/>
          </p:cNvSpPr>
          <p:nvPr>
            <p:ph type="title"/>
          </p:nvPr>
        </p:nvSpPr>
        <p:spPr>
          <a:xfrm>
            <a:off x="-216131" y="363775"/>
            <a:ext cx="9518073"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err="1">
                <a:latin typeface="Meiryo UI" panose="020B0604030504040204" pitchFamily="50" charset="-128"/>
                <a:ea typeface="Meiryo UI" panose="020B0604030504040204" pitchFamily="50" charset="-128"/>
                <a:cs typeface="Arial"/>
                <a:sym typeface="Arial"/>
              </a:rPr>
              <a:t>高速で柔軟なデータ保護のためのスナップショット</a:t>
            </a:r>
            <a:endParaRPr sz="3200" dirty="0">
              <a:latin typeface="Meiryo UI" panose="020B0604030504040204" pitchFamily="50" charset="-128"/>
              <a:ea typeface="Meiryo UI" panose="020B0604030504040204" pitchFamily="50" charset="-128"/>
              <a:cs typeface="Arial"/>
              <a:sym typeface="Arial"/>
            </a:endParaRPr>
          </a:p>
        </p:txBody>
      </p:sp>
      <p:pic>
        <p:nvPicPr>
          <p:cNvPr id="441" name="Google Shape;441;p34"/>
          <p:cNvPicPr preferRelativeResize="0"/>
          <p:nvPr/>
        </p:nvPicPr>
        <p:blipFill rotWithShape="1">
          <a:blip r:embed="rId4">
            <a:alphaModFix/>
          </a:blip>
          <a:srcRect/>
          <a:stretch/>
        </p:blipFill>
        <p:spPr>
          <a:xfrm>
            <a:off x="3638598" y="1318762"/>
            <a:ext cx="1070955" cy="1070955"/>
          </a:xfrm>
          <a:prstGeom prst="roundRect">
            <a:avLst>
              <a:gd name="adj" fmla="val 0"/>
            </a:avLst>
          </a:prstGeom>
          <a:noFill/>
          <a:ln>
            <a:noFill/>
          </a:ln>
          <a:effectLst>
            <a:outerShdw blurRad="254000" dist="190500" dir="8100000" algn="tr" rotWithShape="0">
              <a:srgbClr val="09000C">
                <a:alpha val="74901"/>
              </a:srgbClr>
            </a:outerShdw>
          </a:effectLst>
        </p:spPr>
      </p:pic>
      <p:sp>
        <p:nvSpPr>
          <p:cNvPr id="442" name="Google Shape;442;p34"/>
          <p:cNvSpPr txBox="1"/>
          <p:nvPr/>
        </p:nvSpPr>
        <p:spPr>
          <a:xfrm>
            <a:off x="495301" y="1316735"/>
            <a:ext cx="3035300" cy="316054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2000" dirty="0" err="1">
                <a:solidFill>
                  <a:srgbClr val="97FFFE"/>
                </a:solidFill>
                <a:latin typeface="Meiryo UI" panose="020B0604030504040204" pitchFamily="50" charset="-128"/>
                <a:ea typeface="Meiryo UI" panose="020B0604030504040204" pitchFamily="50" charset="-128"/>
              </a:rPr>
              <a:t>完璧なインスタントスナップショットバックアップ</a:t>
            </a:r>
            <a:endParaRPr sz="2000"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200" dirty="0">
                <a:solidFill>
                  <a:schemeClr val="accent6"/>
                </a:solidFill>
                <a:latin typeface="Meiryo UI" panose="020B0604030504040204" pitchFamily="50" charset="-128"/>
                <a:ea typeface="Meiryo UI" panose="020B0604030504040204" pitchFamily="50" charset="-128"/>
              </a:rPr>
              <a:t>QNAP NASは、写真を撮るのと同じようにスナップショット機能をサポートします。スナップショット機能は、システムステータスとデータを将来の復元のためのバックアップとして記録でき、従来のバックアップよりも少ないストレージスペースを使用します。たとえば、NASデータが破損したり、</a:t>
            </a:r>
            <a:r>
              <a:rPr lang="en-US" sz="1200" dirty="0" smtClean="0">
                <a:solidFill>
                  <a:schemeClr val="accent6"/>
                </a:solidFill>
                <a:latin typeface="Meiryo UI" panose="020B0604030504040204" pitchFamily="50" charset="-128"/>
                <a:ea typeface="Meiryo UI" panose="020B0604030504040204" pitchFamily="50" charset="-128"/>
              </a:rPr>
              <a:t>コンピュータ</a:t>
            </a:r>
            <a:r>
              <a:rPr lang="ja-JP" altLang="en-US" sz="1200" dirty="0" smtClean="0">
                <a:solidFill>
                  <a:schemeClr val="accent6"/>
                </a:solidFill>
                <a:latin typeface="Meiryo UI" panose="020B0604030504040204" pitchFamily="50" charset="-128"/>
                <a:ea typeface="Meiryo UI" panose="020B0604030504040204" pitchFamily="50" charset="-128"/>
              </a:rPr>
              <a:t>を</a:t>
            </a:r>
            <a:r>
              <a:rPr lang="en-US" sz="1200" dirty="0" err="1" smtClean="0">
                <a:solidFill>
                  <a:schemeClr val="accent6"/>
                </a:solidFill>
                <a:latin typeface="Meiryo UI" panose="020B0604030504040204" pitchFamily="50" charset="-128"/>
                <a:ea typeface="Meiryo UI" panose="020B0604030504040204" pitchFamily="50" charset="-128"/>
              </a:rPr>
              <a:t>暗号化</a:t>
            </a:r>
            <a:r>
              <a:rPr lang="ja-JP" altLang="en-US" sz="1200" dirty="0" smtClean="0">
                <a:solidFill>
                  <a:schemeClr val="accent6"/>
                </a:solidFill>
                <a:latin typeface="Meiryo UI" panose="020B0604030504040204" pitchFamily="50" charset="-128"/>
                <a:ea typeface="Meiryo UI" panose="020B0604030504040204" pitchFamily="50" charset="-128"/>
              </a:rPr>
              <a:t>する</a:t>
            </a:r>
            <a:r>
              <a:rPr lang="en-US" sz="1200" dirty="0" smtClean="0">
                <a:solidFill>
                  <a:schemeClr val="accent6"/>
                </a:solidFill>
                <a:latin typeface="Meiryo UI" panose="020B0604030504040204" pitchFamily="50" charset="-128"/>
                <a:ea typeface="Meiryo UI" panose="020B0604030504040204" pitchFamily="50" charset="-128"/>
              </a:rPr>
              <a:t>ランサムウェアの脅威にさらされたりした場合</a:t>
            </a:r>
            <a:r>
              <a:rPr lang="en-US" sz="1200" dirty="0">
                <a:solidFill>
                  <a:schemeClr val="accent6"/>
                </a:solidFill>
                <a:latin typeface="Meiryo UI" panose="020B0604030504040204" pitchFamily="50" charset="-128"/>
                <a:ea typeface="Meiryo UI" panose="020B0604030504040204" pitchFamily="50" charset="-128"/>
              </a:rPr>
              <a:t>、スナップショットファイルを使用して迅速に復元できるため、重要なデータが失われることなく安全になります。</a:t>
            </a:r>
            <a:endParaRPr sz="1200" dirty="0">
              <a:solidFill>
                <a:schemeClr val="accent6"/>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5"/>
          <p:cNvSpPr txBox="1">
            <a:spLocks noGrp="1"/>
          </p:cNvSpPr>
          <p:nvPr>
            <p:ph type="title"/>
          </p:nvPr>
        </p:nvSpPr>
        <p:spPr>
          <a:xfrm>
            <a:off x="-73333" y="265500"/>
            <a:ext cx="9191416"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a:latin typeface="Meiryo UI" panose="020B0604030504040204" pitchFamily="50" charset="-128"/>
                <a:ea typeface="Meiryo UI" panose="020B0604030504040204" pitchFamily="50" charset="-128"/>
                <a:cs typeface="Arial"/>
                <a:sym typeface="Arial"/>
              </a:rPr>
              <a:t>最大</a:t>
            </a:r>
            <a:r>
              <a:rPr lang="en-US" dirty="0" smtClean="0">
                <a:latin typeface="Meiryo UI" panose="020B0604030504040204" pitchFamily="50" charset="-128"/>
                <a:ea typeface="Meiryo UI" panose="020B0604030504040204" pitchFamily="50" charset="-128"/>
                <a:cs typeface="Arial"/>
                <a:sym typeface="Arial"/>
              </a:rPr>
              <a:t>256</a:t>
            </a:r>
            <a:r>
              <a:rPr lang="ja-JP" altLang="en-US" dirty="0" smtClean="0">
                <a:latin typeface="Meiryo UI" panose="020B0604030504040204" pitchFamily="50" charset="-128"/>
                <a:ea typeface="Meiryo UI" panose="020B0604030504040204" pitchFamily="50" charset="-128"/>
                <a:cs typeface="Arial"/>
                <a:sym typeface="Arial"/>
              </a:rPr>
              <a:t>枚</a:t>
            </a:r>
            <a:r>
              <a:rPr lang="en-US" dirty="0" err="1" smtClean="0">
                <a:latin typeface="Meiryo UI" panose="020B0604030504040204" pitchFamily="50" charset="-128"/>
                <a:ea typeface="Meiryo UI" panose="020B0604030504040204" pitchFamily="50" charset="-128"/>
                <a:cs typeface="Arial"/>
                <a:sym typeface="Arial"/>
              </a:rPr>
              <a:t>のスナップショットデータバックアップ</a:t>
            </a:r>
            <a:endParaRPr dirty="0">
              <a:latin typeface="Meiryo UI" panose="020B0604030504040204" pitchFamily="50" charset="-128"/>
              <a:ea typeface="Meiryo UI" panose="020B0604030504040204" pitchFamily="50" charset="-128"/>
              <a:cs typeface="Arial"/>
              <a:sym typeface="Arial"/>
            </a:endParaRPr>
          </a:p>
        </p:txBody>
      </p:sp>
      <p:sp>
        <p:nvSpPr>
          <p:cNvPr id="448" name="Google Shape;448;p35"/>
          <p:cNvSpPr txBox="1">
            <a:spLocks noGrp="1"/>
          </p:cNvSpPr>
          <p:nvPr>
            <p:ph type="body" idx="4294967295"/>
          </p:nvPr>
        </p:nvSpPr>
        <p:spPr>
          <a:xfrm>
            <a:off x="3502479" y="1383912"/>
            <a:ext cx="5122328" cy="75658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3F3F3F"/>
              </a:buClr>
              <a:buSzPts val="1700"/>
              <a:buNone/>
            </a:pPr>
            <a:r>
              <a:rPr lang="en-US" sz="1050" dirty="0">
                <a:solidFill>
                  <a:srgbClr val="333333"/>
                </a:solidFill>
                <a:latin typeface="Meiryo UI" panose="020B0604030504040204" pitchFamily="50" charset="-128"/>
                <a:ea typeface="Meiryo UI" panose="020B0604030504040204" pitchFamily="50" charset="-128"/>
                <a:cs typeface="Arial"/>
                <a:sym typeface="Arial"/>
              </a:rPr>
              <a:t>1.ストレージプールおよびブロックレベルのLUN</a:t>
            </a:r>
            <a:r>
              <a:rPr lang="en-US" sz="1050" dirty="0" smtClean="0">
                <a:solidFill>
                  <a:srgbClr val="333333"/>
                </a:solidFill>
                <a:latin typeface="Meiryo UI" panose="020B0604030504040204" pitchFamily="50" charset="-128"/>
                <a:ea typeface="Meiryo UI" panose="020B0604030504040204" pitchFamily="50" charset="-128"/>
                <a:cs typeface="Arial"/>
                <a:sym typeface="Arial"/>
              </a:rPr>
              <a:t>上のボリューム(</a:t>
            </a:r>
            <a:r>
              <a:rPr lang="en-US" sz="1050" dirty="0" err="1" smtClean="0">
                <a:solidFill>
                  <a:srgbClr val="333333"/>
                </a:solidFill>
                <a:latin typeface="Meiryo UI" panose="020B0604030504040204" pitchFamily="50" charset="-128"/>
                <a:ea typeface="Meiryo UI" panose="020B0604030504040204" pitchFamily="50" charset="-128"/>
                <a:cs typeface="Arial"/>
                <a:sym typeface="Arial"/>
              </a:rPr>
              <a:t>およびファイルレベルのLUN</a:t>
            </a:r>
            <a:r>
              <a:rPr lang="en-US" sz="1050" dirty="0" smtClean="0">
                <a:solidFill>
                  <a:srgbClr val="333333"/>
                </a:solidFill>
                <a:latin typeface="Meiryo UI" panose="020B0604030504040204" pitchFamily="50" charset="-128"/>
                <a:ea typeface="Meiryo UI" panose="020B0604030504040204" pitchFamily="50" charset="-128"/>
                <a:cs typeface="Arial"/>
                <a:sym typeface="Arial"/>
              </a:rPr>
              <a:t>)</a:t>
            </a:r>
            <a:r>
              <a:rPr lang="en-US" sz="1050" dirty="0" err="1" smtClean="0">
                <a:solidFill>
                  <a:srgbClr val="333333"/>
                </a:solidFill>
                <a:latin typeface="Meiryo UI" panose="020B0604030504040204" pitchFamily="50" charset="-128"/>
                <a:ea typeface="Meiryo UI" panose="020B0604030504040204" pitchFamily="50" charset="-128"/>
                <a:cs typeface="Arial"/>
                <a:sym typeface="Arial"/>
              </a:rPr>
              <a:t>の完全なサポート</a:t>
            </a:r>
            <a:r>
              <a:rPr lang="en-US" sz="1050" dirty="0">
                <a:solidFill>
                  <a:srgbClr val="333333"/>
                </a:solidFill>
                <a:latin typeface="Meiryo UI" panose="020B0604030504040204" pitchFamily="50" charset="-128"/>
                <a:ea typeface="Meiryo UI" panose="020B0604030504040204" pitchFamily="50" charset="-128"/>
                <a:cs typeface="Arial"/>
                <a:sym typeface="Arial"/>
              </a:rPr>
              <a:t>。</a:t>
            </a:r>
            <a:endParaRPr sz="1050" dirty="0">
              <a:solidFill>
                <a:srgbClr val="333333"/>
              </a:solidFill>
              <a:latin typeface="Meiryo UI" panose="020B0604030504040204" pitchFamily="50" charset="-128"/>
              <a:ea typeface="Meiryo UI" panose="020B0604030504040204" pitchFamily="50" charset="-128"/>
              <a:cs typeface="Arial"/>
              <a:sym typeface="Arial"/>
            </a:endParaRPr>
          </a:p>
          <a:p>
            <a:pPr marL="0" lvl="0" indent="0" algn="l" rtl="0">
              <a:lnSpc>
                <a:spcPct val="115000"/>
              </a:lnSpc>
              <a:spcBef>
                <a:spcPts val="0"/>
              </a:spcBef>
              <a:spcAft>
                <a:spcPts val="0"/>
              </a:spcAft>
              <a:buClr>
                <a:srgbClr val="3F3F3F"/>
              </a:buClr>
              <a:buSzPts val="1700"/>
              <a:buNone/>
            </a:pPr>
            <a:r>
              <a:rPr lang="en-US" sz="1050" dirty="0">
                <a:solidFill>
                  <a:srgbClr val="333333"/>
                </a:solidFill>
                <a:latin typeface="Meiryo UI" panose="020B0604030504040204" pitchFamily="50" charset="-128"/>
                <a:ea typeface="Meiryo UI" panose="020B0604030504040204" pitchFamily="50" charset="-128"/>
                <a:cs typeface="Arial"/>
                <a:sym typeface="Arial"/>
              </a:rPr>
              <a:t>2.スナップショットをキャプチャ、管理、および復元する簡単な方法。</a:t>
            </a:r>
            <a:endParaRPr sz="1050" dirty="0">
              <a:solidFill>
                <a:srgbClr val="333333"/>
              </a:solidFill>
              <a:latin typeface="Meiryo UI" panose="020B0604030504040204" pitchFamily="50" charset="-128"/>
              <a:ea typeface="Meiryo UI" panose="020B0604030504040204" pitchFamily="50" charset="-128"/>
              <a:cs typeface="Arial"/>
              <a:sym typeface="Arial"/>
            </a:endParaRPr>
          </a:p>
          <a:p>
            <a:pPr marL="0" lvl="0" indent="0" algn="l" rtl="0">
              <a:lnSpc>
                <a:spcPct val="115000"/>
              </a:lnSpc>
              <a:spcBef>
                <a:spcPts val="0"/>
              </a:spcBef>
              <a:spcAft>
                <a:spcPts val="0"/>
              </a:spcAft>
              <a:buClr>
                <a:srgbClr val="3F3F3F"/>
              </a:buClr>
              <a:buSzPts val="1700"/>
              <a:buNone/>
            </a:pPr>
            <a:r>
              <a:rPr lang="en-US" sz="1050" dirty="0">
                <a:solidFill>
                  <a:srgbClr val="333333"/>
                </a:solidFill>
                <a:latin typeface="Meiryo UI" panose="020B0604030504040204" pitchFamily="50" charset="-128"/>
                <a:ea typeface="Meiryo UI" panose="020B0604030504040204" pitchFamily="50" charset="-128"/>
                <a:cs typeface="Arial"/>
                <a:sym typeface="Arial"/>
              </a:rPr>
              <a:t>3.</a:t>
            </a:r>
            <a:r>
              <a:rPr lang="en-US" sz="1050" dirty="0" smtClean="0">
                <a:solidFill>
                  <a:srgbClr val="333333"/>
                </a:solidFill>
                <a:latin typeface="Meiryo UI" panose="020B0604030504040204" pitchFamily="50" charset="-128"/>
                <a:ea typeface="Meiryo UI" panose="020B0604030504040204" pitchFamily="50" charset="-128"/>
                <a:cs typeface="Arial"/>
                <a:sym typeface="Arial"/>
              </a:rPr>
              <a:t>市場</a:t>
            </a:r>
            <a:r>
              <a:rPr lang="ja-JP" altLang="en-US" sz="1050" dirty="0" smtClean="0">
                <a:solidFill>
                  <a:srgbClr val="333333"/>
                </a:solidFill>
                <a:latin typeface="Meiryo UI" panose="020B0604030504040204" pitchFamily="50" charset="-128"/>
                <a:ea typeface="Meiryo UI" panose="020B0604030504040204" pitchFamily="50" charset="-128"/>
                <a:cs typeface="Arial"/>
                <a:sym typeface="Arial"/>
              </a:rPr>
              <a:t>の</a:t>
            </a:r>
            <a:r>
              <a:rPr lang="en-US" sz="1050" dirty="0" smtClean="0">
                <a:solidFill>
                  <a:srgbClr val="333333"/>
                </a:solidFill>
                <a:latin typeface="Meiryo UI" panose="020B0604030504040204" pitchFamily="50" charset="-128"/>
                <a:ea typeface="Meiryo UI" panose="020B0604030504040204" pitchFamily="50" charset="-128"/>
                <a:cs typeface="Arial"/>
                <a:sym typeface="Arial"/>
              </a:rPr>
              <a:t>安定した</a:t>
            </a:r>
            <a:r>
              <a:rPr lang="en-US" sz="1050" dirty="0">
                <a:solidFill>
                  <a:srgbClr val="333333"/>
                </a:solidFill>
                <a:latin typeface="Meiryo UI" panose="020B0604030504040204" pitchFamily="50" charset="-128"/>
                <a:ea typeface="Meiryo UI" panose="020B0604030504040204" pitchFamily="50" charset="-128"/>
                <a:cs typeface="Arial"/>
                <a:sym typeface="Arial"/>
              </a:rPr>
              <a:t>EXT4ファイルシステムを使用して「オフディスク」スナップショットを作成します。</a:t>
            </a:r>
            <a:endParaRPr sz="1050" dirty="0">
              <a:solidFill>
                <a:srgbClr val="333333"/>
              </a:solidFill>
              <a:latin typeface="Meiryo UI" panose="020B0604030504040204" pitchFamily="50" charset="-128"/>
              <a:ea typeface="Meiryo UI" panose="020B0604030504040204" pitchFamily="50" charset="-128"/>
              <a:cs typeface="Arial"/>
              <a:sym typeface="Arial"/>
            </a:endParaRPr>
          </a:p>
        </p:txBody>
      </p:sp>
      <p:graphicFrame>
        <p:nvGraphicFramePr>
          <p:cNvPr id="449" name="Google Shape;449;p35"/>
          <p:cNvGraphicFramePr/>
          <p:nvPr>
            <p:extLst>
              <p:ext uri="{D42A27DB-BD31-4B8C-83A1-F6EECF244321}">
                <p14:modId xmlns:p14="http://schemas.microsoft.com/office/powerpoint/2010/main" val="3318862082"/>
              </p:ext>
            </p:extLst>
          </p:nvPr>
        </p:nvGraphicFramePr>
        <p:xfrm>
          <a:off x="3504299" y="2264377"/>
          <a:ext cx="4724475" cy="887250"/>
        </p:xfrm>
        <a:graphic>
          <a:graphicData uri="http://schemas.openxmlformats.org/drawingml/2006/table">
            <a:tbl>
              <a:tblPr>
                <a:solidFill>
                  <a:srgbClr val="363636">
                    <a:alpha val="9803"/>
                  </a:srgbClr>
                </a:solidFill>
                <a:tableStyleId>{F7E8925D-3B39-4FE8-B535-1DD5847A3D2D}</a:tableStyleId>
              </a:tblPr>
              <a:tblGrid>
                <a:gridCol w="1574825">
                  <a:extLst>
                    <a:ext uri="{9D8B030D-6E8A-4147-A177-3AD203B41FA5}">
                      <a16:colId xmlns:a16="http://schemas.microsoft.com/office/drawing/2014/main" val="20000"/>
                    </a:ext>
                  </a:extLst>
                </a:gridCol>
                <a:gridCol w="1574825">
                  <a:extLst>
                    <a:ext uri="{9D8B030D-6E8A-4147-A177-3AD203B41FA5}">
                      <a16:colId xmlns:a16="http://schemas.microsoft.com/office/drawing/2014/main" val="20001"/>
                    </a:ext>
                  </a:extLst>
                </a:gridCol>
                <a:gridCol w="1574825">
                  <a:extLst>
                    <a:ext uri="{9D8B030D-6E8A-4147-A177-3AD203B41FA5}">
                      <a16:colId xmlns:a16="http://schemas.microsoft.com/office/drawing/2014/main" val="20002"/>
                    </a:ext>
                  </a:extLst>
                </a:gridCol>
              </a:tblGrid>
              <a:tr h="357100">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dirty="0" smtClean="0">
                          <a:solidFill>
                            <a:srgbClr val="191919"/>
                          </a:solidFill>
                          <a:latin typeface="Meiryo UI" panose="020B0604030504040204" pitchFamily="50" charset="-128"/>
                          <a:ea typeface="Meiryo UI" panose="020B0604030504040204" pitchFamily="50" charset="-128"/>
                          <a:cs typeface="Arial"/>
                          <a:sym typeface="Arial"/>
                        </a:rPr>
                        <a:t>RAM</a:t>
                      </a:r>
                      <a:r>
                        <a:rPr lang="ja-JP" altLang="en-US" sz="1000" b="0" u="none" strike="noStrike" cap="none" dirty="0" smtClean="0">
                          <a:solidFill>
                            <a:srgbClr val="191919"/>
                          </a:solidFill>
                          <a:latin typeface="Meiryo UI" panose="020B0604030504040204" pitchFamily="50" charset="-128"/>
                          <a:ea typeface="Meiryo UI" panose="020B0604030504040204" pitchFamily="50" charset="-128"/>
                          <a:cs typeface="Arial"/>
                          <a:sym typeface="Arial"/>
                        </a:rPr>
                        <a:t>サイズ</a:t>
                      </a:r>
                      <a:endParaRPr sz="1000" b="0" u="none" strike="noStrike" cap="none" dirty="0">
                        <a:solidFill>
                          <a:srgbClr val="191919"/>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alpha val="69803"/>
                      </a:srgb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b="0" u="none" strike="noStrike" cap="none" dirty="0" smtClean="0">
                          <a:solidFill>
                            <a:srgbClr val="191919"/>
                          </a:solidFill>
                          <a:latin typeface="Meiryo UI" panose="020B0604030504040204" pitchFamily="50" charset="-128"/>
                          <a:ea typeface="Meiryo UI" panose="020B0604030504040204" pitchFamily="50" charset="-128"/>
                          <a:cs typeface="Arial"/>
                          <a:sym typeface="Arial"/>
                        </a:rPr>
                        <a:t>NAS</a:t>
                      </a:r>
                      <a:r>
                        <a:rPr lang="ja-JP" altLang="en-US" sz="1000" b="0" u="none" strike="noStrike" cap="none" dirty="0" smtClean="0">
                          <a:solidFill>
                            <a:srgbClr val="191919"/>
                          </a:solidFill>
                          <a:latin typeface="Meiryo UI" panose="020B0604030504040204" pitchFamily="50" charset="-128"/>
                          <a:ea typeface="Meiryo UI" panose="020B0604030504040204" pitchFamily="50" charset="-128"/>
                          <a:cs typeface="Arial"/>
                          <a:sym typeface="Arial"/>
                        </a:rPr>
                        <a:t>が対応するスナップショットの最大数</a:t>
                      </a:r>
                      <a:endParaRPr sz="1000" b="0" u="none" strike="noStrike" cap="none" dirty="0">
                        <a:solidFill>
                          <a:srgbClr val="191919"/>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alpha val="69803"/>
                      </a:srgbClr>
                    </a:solidFill>
                  </a:tcPr>
                </a:tc>
                <a:tc>
                  <a:txBody>
                    <a:bodyPr/>
                    <a:lstStyle/>
                    <a:p>
                      <a:pPr marL="0" marR="0" lvl="0" indent="0" algn="ctr" rtl="0">
                        <a:lnSpc>
                          <a:spcPct val="100000"/>
                        </a:lnSpc>
                        <a:spcBef>
                          <a:spcPts val="0"/>
                        </a:spcBef>
                        <a:spcAft>
                          <a:spcPts val="0"/>
                        </a:spcAft>
                        <a:buClr>
                          <a:srgbClr val="000000"/>
                        </a:buClr>
                        <a:buSzPts val="1000"/>
                        <a:buFont typeface="Arial"/>
                        <a:buNone/>
                      </a:pPr>
                      <a:r>
                        <a:rPr lang="ja-JP" altLang="en-US" sz="1000" b="0" u="none" strike="noStrike" cap="none" dirty="0" smtClean="0">
                          <a:solidFill>
                            <a:srgbClr val="191919"/>
                          </a:solidFill>
                          <a:latin typeface="Meiryo UI" panose="020B0604030504040204" pitchFamily="50" charset="-128"/>
                          <a:ea typeface="Meiryo UI" panose="020B0604030504040204" pitchFamily="50" charset="-128"/>
                          <a:cs typeface="Arial"/>
                          <a:sym typeface="Arial"/>
                        </a:rPr>
                        <a:t>ボリューム</a:t>
                      </a:r>
                      <a:r>
                        <a:rPr lang="en-US" sz="1000" b="0" u="none" strike="noStrike" cap="none" dirty="0" smtClean="0">
                          <a:solidFill>
                            <a:srgbClr val="191919"/>
                          </a:solidFill>
                          <a:latin typeface="Meiryo UI" panose="020B0604030504040204" pitchFamily="50" charset="-128"/>
                          <a:ea typeface="Meiryo UI" panose="020B0604030504040204" pitchFamily="50" charset="-128"/>
                          <a:cs typeface="Arial"/>
                          <a:sym typeface="Arial"/>
                        </a:rPr>
                        <a:t>/LUN</a:t>
                      </a:r>
                      <a:r>
                        <a:rPr lang="ja-JP" altLang="en-US" sz="1000" b="0" u="none" strike="noStrike" cap="none" dirty="0" smtClean="0">
                          <a:solidFill>
                            <a:srgbClr val="191919"/>
                          </a:solidFill>
                          <a:latin typeface="Meiryo UI" panose="020B0604030504040204" pitchFamily="50" charset="-128"/>
                          <a:ea typeface="Meiryo UI" panose="020B0604030504040204" pitchFamily="50" charset="-128"/>
                          <a:cs typeface="Arial"/>
                          <a:sym typeface="Arial"/>
                        </a:rPr>
                        <a:t>ごとの対応するスナップショットの最大数</a:t>
                      </a:r>
                      <a:endParaRPr sz="1000" b="0" u="none" strike="noStrike" cap="none" dirty="0">
                        <a:solidFill>
                          <a:srgbClr val="191919"/>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lt1"/>
                      </a:solidFill>
                      <a:prstDash val="solid"/>
                      <a:round/>
                      <a:headEnd type="none" w="sm" len="sm"/>
                      <a:tailEnd type="none" w="sm" len="sm"/>
                    </a:lnB>
                    <a:solidFill>
                      <a:srgbClr val="FFFFFF">
                        <a:alpha val="69803"/>
                      </a:srgbClr>
                    </a:solidFill>
                  </a:tcPr>
                </a:tc>
                <a:extLst>
                  <a:ext uri="{0D108BD9-81ED-4DB2-BD59-A6C34878D82A}">
                    <a16:rowId xmlns:a16="http://schemas.microsoft.com/office/drawing/2014/main" val="10000"/>
                  </a:ext>
                </a:extLst>
              </a:tr>
              <a:tr h="491000">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chemeClr val="dk1"/>
                          </a:solidFill>
                          <a:latin typeface="Meiryo UI" panose="020B0604030504040204" pitchFamily="50" charset="-128"/>
                          <a:ea typeface="Meiryo UI" panose="020B0604030504040204" pitchFamily="50" charset="-128"/>
                          <a:cs typeface="Arial"/>
                          <a:sym typeface="Arial"/>
                        </a:rPr>
                        <a:t>4GB</a:t>
                      </a:r>
                      <a:endParaRPr dirty="0">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chemeClr val="dk1"/>
                          </a:solidFill>
                          <a:latin typeface="Meiryo UI" panose="020B0604030504040204" pitchFamily="50" charset="-128"/>
                          <a:ea typeface="Meiryo UI" panose="020B0604030504040204" pitchFamily="50" charset="-128"/>
                          <a:cs typeface="Arial"/>
                          <a:sym typeface="Arial"/>
                        </a:rPr>
                        <a:t>256</a:t>
                      </a:r>
                      <a:endParaRPr sz="1600" b="1"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dirty="0">
                          <a:solidFill>
                            <a:schemeClr val="dk1"/>
                          </a:solidFill>
                          <a:latin typeface="Meiryo UI" panose="020B0604030504040204" pitchFamily="50" charset="-128"/>
                          <a:ea typeface="Meiryo UI" panose="020B0604030504040204" pitchFamily="50" charset="-128"/>
                          <a:cs typeface="Arial"/>
                          <a:sym typeface="Arial"/>
                        </a:rPr>
                        <a:t>64</a:t>
                      </a:r>
                      <a:endParaRPr sz="1600" b="1" u="none" strike="noStrike" cap="none" dirty="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9803"/>
                      </a:srgbClr>
                    </a:solidFill>
                  </a:tcPr>
                </a:tc>
                <a:extLst>
                  <a:ext uri="{0D108BD9-81ED-4DB2-BD59-A6C34878D82A}">
                    <a16:rowId xmlns:a16="http://schemas.microsoft.com/office/drawing/2014/main" val="10001"/>
                  </a:ext>
                </a:extLst>
              </a:tr>
            </a:tbl>
          </a:graphicData>
        </a:graphic>
      </p:graphicFrame>
      <p:grpSp>
        <p:nvGrpSpPr>
          <p:cNvPr id="450" name="Google Shape;450;p35"/>
          <p:cNvGrpSpPr/>
          <p:nvPr/>
        </p:nvGrpSpPr>
        <p:grpSpPr>
          <a:xfrm>
            <a:off x="915262" y="1450515"/>
            <a:ext cx="2368173" cy="2030103"/>
            <a:chOff x="719999" y="1468339"/>
            <a:chExt cx="2368173" cy="2030103"/>
          </a:xfrm>
        </p:grpSpPr>
        <p:sp>
          <p:nvSpPr>
            <p:cNvPr id="451" name="Google Shape;451;p35"/>
            <p:cNvSpPr/>
            <p:nvPr/>
          </p:nvSpPr>
          <p:spPr>
            <a:xfrm>
              <a:off x="720000" y="2396616"/>
              <a:ext cx="2366808" cy="1101826"/>
            </a:xfrm>
            <a:prstGeom prst="rect">
              <a:avLst/>
            </a:prstGeom>
            <a:solidFill>
              <a:srgbClr val="FCC1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2" name="Google Shape;452;p35"/>
            <p:cNvSpPr txBox="1"/>
            <p:nvPr/>
          </p:nvSpPr>
          <p:spPr>
            <a:xfrm>
              <a:off x="719999" y="1468339"/>
              <a:ext cx="2368173" cy="890417"/>
            </a:xfrm>
            <a:prstGeom prst="rect">
              <a:avLst/>
            </a:prstGeom>
            <a:solidFill>
              <a:srgbClr val="54A6E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3" name="Google Shape;453;p35"/>
            <p:cNvSpPr txBox="1"/>
            <p:nvPr/>
          </p:nvSpPr>
          <p:spPr>
            <a:xfrm>
              <a:off x="746947" y="1521983"/>
              <a:ext cx="1450785" cy="27992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altLang="en-US" sz="1200" b="1" dirty="0">
                  <a:solidFill>
                    <a:srgbClr val="191919"/>
                  </a:solidFill>
                  <a:latin typeface="Meiryo UI" panose="020B0604030504040204" pitchFamily="50" charset="-128"/>
                  <a:ea typeface="Meiryo UI" panose="020B0604030504040204" pitchFamily="50" charset="-128"/>
                </a:rPr>
                <a:t>ファイルベース</a:t>
              </a:r>
              <a:endParaRPr sz="1200" b="1" i="0" u="none" strike="noStrike" cap="none" dirty="0">
                <a:solidFill>
                  <a:srgbClr val="191919"/>
                </a:solidFill>
                <a:latin typeface="Meiryo UI" panose="020B0604030504040204" pitchFamily="50" charset="-128"/>
                <a:ea typeface="Meiryo UI" panose="020B0604030504040204" pitchFamily="50" charset="-128"/>
                <a:sym typeface="Arial"/>
              </a:endParaRPr>
            </a:p>
          </p:txBody>
        </p:sp>
        <p:sp>
          <p:nvSpPr>
            <p:cNvPr id="454" name="Google Shape;454;p35"/>
            <p:cNvSpPr txBox="1"/>
            <p:nvPr/>
          </p:nvSpPr>
          <p:spPr>
            <a:xfrm>
              <a:off x="746947" y="2397520"/>
              <a:ext cx="1531896" cy="276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altLang="en-US" sz="1200" b="1" dirty="0">
                  <a:solidFill>
                    <a:srgbClr val="191919"/>
                  </a:solidFill>
                  <a:latin typeface="Meiryo UI" panose="020B0604030504040204" pitchFamily="50" charset="-128"/>
                  <a:ea typeface="Meiryo UI" panose="020B0604030504040204" pitchFamily="50" charset="-128"/>
                </a:rPr>
                <a:t>ブロックベース</a:t>
              </a:r>
              <a:endParaRPr sz="1200" b="1" i="0" u="none" strike="noStrike" cap="none" dirty="0">
                <a:solidFill>
                  <a:srgbClr val="191919"/>
                </a:solidFill>
                <a:latin typeface="Meiryo UI" panose="020B0604030504040204" pitchFamily="50" charset="-128"/>
                <a:ea typeface="Meiryo UI" panose="020B0604030504040204" pitchFamily="50" charset="-128"/>
                <a:sym typeface="Arial"/>
              </a:endParaRPr>
            </a:p>
          </p:txBody>
        </p:sp>
        <p:grpSp>
          <p:nvGrpSpPr>
            <p:cNvPr id="455" name="Google Shape;455;p35"/>
            <p:cNvGrpSpPr/>
            <p:nvPr/>
          </p:nvGrpSpPr>
          <p:grpSpPr>
            <a:xfrm>
              <a:off x="746949" y="2703449"/>
              <a:ext cx="2313626" cy="765674"/>
              <a:chOff x="746949" y="2130021"/>
              <a:chExt cx="2313626" cy="765674"/>
            </a:xfrm>
          </p:grpSpPr>
          <p:sp>
            <p:nvSpPr>
              <p:cNvPr id="456" name="Google Shape;456;p35"/>
              <p:cNvSpPr/>
              <p:nvPr/>
            </p:nvSpPr>
            <p:spPr>
              <a:xfrm>
                <a:off x="746949" y="2483380"/>
                <a:ext cx="2313626" cy="412315"/>
              </a:xfrm>
              <a:prstGeom prst="rect">
                <a:avLst/>
              </a:prstGeom>
              <a:solidFill>
                <a:schemeClr val="dk2">
                  <a:alpha val="7490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7" name="Google Shape;457;p35"/>
              <p:cNvSpPr/>
              <p:nvPr/>
            </p:nvSpPr>
            <p:spPr>
              <a:xfrm>
                <a:off x="886110" y="2546472"/>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A</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8" name="Google Shape;458;p35"/>
              <p:cNvSpPr/>
              <p:nvPr/>
            </p:nvSpPr>
            <p:spPr>
              <a:xfrm>
                <a:off x="1311765" y="2546472"/>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B</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59" name="Google Shape;459;p35"/>
              <p:cNvSpPr/>
              <p:nvPr/>
            </p:nvSpPr>
            <p:spPr>
              <a:xfrm>
                <a:off x="1756631" y="2541273"/>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C</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0" name="Google Shape;460;p35"/>
              <p:cNvSpPr/>
              <p:nvPr/>
            </p:nvSpPr>
            <p:spPr>
              <a:xfrm>
                <a:off x="1315529"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chemeClr val="lt1"/>
                    </a:solidFill>
                    <a:latin typeface="Meiryo UI" panose="020B0604030504040204" pitchFamily="50" charset="-128"/>
                    <a:ea typeface="Meiryo UI" panose="020B0604030504040204" pitchFamily="50" charset="-128"/>
                    <a:sym typeface="Arial"/>
                  </a:rPr>
                  <a:t>B’</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1" name="Google Shape;461;p35"/>
              <p:cNvSpPr/>
              <p:nvPr/>
            </p:nvSpPr>
            <p:spPr>
              <a:xfrm>
                <a:off x="1756631"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chemeClr val="lt1"/>
                    </a:solidFill>
                    <a:latin typeface="Meiryo UI" panose="020B0604030504040204" pitchFamily="50" charset="-128"/>
                    <a:ea typeface="Meiryo UI" panose="020B0604030504040204" pitchFamily="50" charset="-128"/>
                    <a:sym typeface="Arial"/>
                  </a:rPr>
                  <a:t>C’</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2" name="Google Shape;462;p35"/>
              <p:cNvSpPr/>
              <p:nvPr/>
            </p:nvSpPr>
            <p:spPr>
              <a:xfrm>
                <a:off x="874427"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chemeClr val="lt1"/>
                    </a:solidFill>
                    <a:latin typeface="Meiryo UI" panose="020B0604030504040204" pitchFamily="50" charset="-128"/>
                    <a:ea typeface="Meiryo UI" panose="020B0604030504040204" pitchFamily="50" charset="-128"/>
                    <a:sym typeface="Arial"/>
                  </a:rPr>
                  <a:t>A’</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3" name="Google Shape;463;p35"/>
              <p:cNvSpPr/>
              <p:nvPr/>
            </p:nvSpPr>
            <p:spPr>
              <a:xfrm>
                <a:off x="2197733"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chemeClr val="lt1"/>
                    </a:solidFill>
                    <a:latin typeface="Meiryo UI" panose="020B0604030504040204" pitchFamily="50" charset="-128"/>
                    <a:ea typeface="Meiryo UI" panose="020B0604030504040204" pitchFamily="50" charset="-128"/>
                    <a:sym typeface="Arial"/>
                  </a:rPr>
                  <a:t>D’</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4" name="Google Shape;464;p35"/>
              <p:cNvSpPr/>
              <p:nvPr/>
            </p:nvSpPr>
            <p:spPr>
              <a:xfrm>
                <a:off x="2638833" y="2130021"/>
                <a:ext cx="358212" cy="272847"/>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dirty="0">
                    <a:solidFill>
                      <a:schemeClr val="lt1"/>
                    </a:solidFill>
                    <a:latin typeface="Meiryo UI" panose="020B0604030504040204" pitchFamily="50" charset="-128"/>
                    <a:ea typeface="Meiryo UI" panose="020B0604030504040204" pitchFamily="50" charset="-128"/>
                    <a:sym typeface="Arial"/>
                  </a:rPr>
                  <a:t>E’</a:t>
                </a:r>
                <a:endParaRPr sz="1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5" name="Google Shape;465;p35"/>
              <p:cNvSpPr/>
              <p:nvPr/>
            </p:nvSpPr>
            <p:spPr>
              <a:xfrm>
                <a:off x="2198628" y="2541423"/>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D</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66" name="Google Shape;466;p35"/>
              <p:cNvSpPr/>
              <p:nvPr/>
            </p:nvSpPr>
            <p:spPr>
              <a:xfrm>
                <a:off x="2642513" y="2548746"/>
                <a:ext cx="358212" cy="272847"/>
              </a:xfrm>
              <a:prstGeom prst="rect">
                <a:avLst/>
              </a:prstGeom>
              <a:solidFill>
                <a:srgbClr val="C0000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Meiryo UI" panose="020B0604030504040204" pitchFamily="50" charset="-128"/>
                    <a:ea typeface="Meiryo UI" panose="020B0604030504040204" pitchFamily="50" charset="-128"/>
                    <a:sym typeface="Arial"/>
                  </a:rPr>
                  <a:t>E</a:t>
                </a:r>
                <a:endParaRPr sz="1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grpSp>
          <p:nvGrpSpPr>
            <p:cNvPr id="467" name="Google Shape;467;p35"/>
            <p:cNvGrpSpPr/>
            <p:nvPr/>
          </p:nvGrpSpPr>
          <p:grpSpPr>
            <a:xfrm>
              <a:off x="884824" y="1826956"/>
              <a:ext cx="415620" cy="415620"/>
              <a:chOff x="889317" y="2537938"/>
              <a:chExt cx="556036" cy="556036"/>
            </a:xfrm>
          </p:grpSpPr>
          <p:sp>
            <p:nvSpPr>
              <p:cNvPr id="468" name="Google Shape;468;p35"/>
              <p:cNvSpPr/>
              <p:nvPr/>
            </p:nvSpPr>
            <p:spPr>
              <a:xfrm>
                <a:off x="889317" y="2537938"/>
                <a:ext cx="556036" cy="556036"/>
              </a:xfrm>
              <a:prstGeom prst="ellipse">
                <a:avLst/>
              </a:prstGeom>
              <a:solidFill>
                <a:schemeClr val="accent5"/>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469" name="Google Shape;469;p35"/>
              <p:cNvPicPr preferRelativeResize="0"/>
              <p:nvPr/>
            </p:nvPicPr>
            <p:blipFill rotWithShape="1">
              <a:blip r:embed="rId3">
                <a:alphaModFix/>
              </a:blip>
              <a:srcRect/>
              <a:stretch/>
            </p:blipFill>
            <p:spPr>
              <a:xfrm>
                <a:off x="973260" y="2663193"/>
                <a:ext cx="386386" cy="305526"/>
              </a:xfrm>
              <a:prstGeom prst="rect">
                <a:avLst/>
              </a:prstGeom>
              <a:noFill/>
              <a:ln>
                <a:noFill/>
              </a:ln>
            </p:spPr>
          </p:pic>
        </p:grpSp>
        <p:grpSp>
          <p:nvGrpSpPr>
            <p:cNvPr id="470" name="Google Shape;470;p35"/>
            <p:cNvGrpSpPr/>
            <p:nvPr/>
          </p:nvGrpSpPr>
          <p:grpSpPr>
            <a:xfrm>
              <a:off x="1355763" y="1824466"/>
              <a:ext cx="1638513" cy="415620"/>
              <a:chOff x="1762903" y="3085494"/>
              <a:chExt cx="2396981" cy="608011"/>
            </a:xfrm>
          </p:grpSpPr>
          <p:pic>
            <p:nvPicPr>
              <p:cNvPr id="471" name="Google Shape;471;p35"/>
              <p:cNvPicPr preferRelativeResize="0"/>
              <p:nvPr/>
            </p:nvPicPr>
            <p:blipFill rotWithShape="1">
              <a:blip r:embed="rId4">
                <a:alphaModFix/>
              </a:blip>
              <a:srcRect/>
              <a:stretch/>
            </p:blipFill>
            <p:spPr>
              <a:xfrm>
                <a:off x="1762903" y="3085494"/>
                <a:ext cx="699186" cy="526749"/>
              </a:xfrm>
              <a:prstGeom prst="rect">
                <a:avLst/>
              </a:prstGeom>
              <a:noFill/>
              <a:ln>
                <a:noFill/>
              </a:ln>
            </p:spPr>
          </p:pic>
          <p:pic>
            <p:nvPicPr>
              <p:cNvPr id="472" name="Google Shape;472;p35"/>
              <p:cNvPicPr preferRelativeResize="0"/>
              <p:nvPr/>
            </p:nvPicPr>
            <p:blipFill rotWithShape="1">
              <a:blip r:embed="rId5">
                <a:alphaModFix/>
              </a:blip>
              <a:srcRect/>
              <a:stretch/>
            </p:blipFill>
            <p:spPr>
              <a:xfrm>
                <a:off x="2002416" y="3346265"/>
                <a:ext cx="250057" cy="347240"/>
              </a:xfrm>
              <a:prstGeom prst="rect">
                <a:avLst/>
              </a:prstGeom>
              <a:noFill/>
              <a:ln>
                <a:noFill/>
              </a:ln>
              <a:effectLst>
                <a:outerShdw blurRad="63500" sx="102000" sy="102000" algn="ctr" rotWithShape="0">
                  <a:srgbClr val="000000">
                    <a:alpha val="40000"/>
                  </a:srgbClr>
                </a:outerShdw>
              </a:effectLst>
            </p:spPr>
          </p:pic>
          <p:pic>
            <p:nvPicPr>
              <p:cNvPr id="473" name="Google Shape;473;p35"/>
              <p:cNvPicPr preferRelativeResize="0"/>
              <p:nvPr/>
            </p:nvPicPr>
            <p:blipFill rotWithShape="1">
              <a:blip r:embed="rId4">
                <a:alphaModFix/>
              </a:blip>
              <a:srcRect/>
              <a:stretch/>
            </p:blipFill>
            <p:spPr>
              <a:xfrm>
                <a:off x="2623708" y="3085494"/>
                <a:ext cx="699186" cy="526749"/>
              </a:xfrm>
              <a:prstGeom prst="rect">
                <a:avLst/>
              </a:prstGeom>
              <a:noFill/>
              <a:ln>
                <a:noFill/>
              </a:ln>
            </p:spPr>
          </p:pic>
          <p:pic>
            <p:nvPicPr>
              <p:cNvPr id="474" name="Google Shape;474;p35"/>
              <p:cNvPicPr preferRelativeResize="0"/>
              <p:nvPr/>
            </p:nvPicPr>
            <p:blipFill rotWithShape="1">
              <a:blip r:embed="rId5">
                <a:alphaModFix/>
              </a:blip>
              <a:srcRect/>
              <a:stretch/>
            </p:blipFill>
            <p:spPr>
              <a:xfrm>
                <a:off x="2863221" y="3346265"/>
                <a:ext cx="250057" cy="347240"/>
              </a:xfrm>
              <a:prstGeom prst="rect">
                <a:avLst/>
              </a:prstGeom>
              <a:noFill/>
              <a:ln>
                <a:noFill/>
              </a:ln>
              <a:effectLst>
                <a:outerShdw blurRad="63500" sx="102000" sy="102000" algn="ctr" rotWithShape="0">
                  <a:srgbClr val="000000">
                    <a:alpha val="40000"/>
                  </a:srgbClr>
                </a:outerShdw>
              </a:effectLst>
            </p:spPr>
          </p:pic>
          <p:pic>
            <p:nvPicPr>
              <p:cNvPr id="475" name="Google Shape;475;p35"/>
              <p:cNvPicPr preferRelativeResize="0"/>
              <p:nvPr/>
            </p:nvPicPr>
            <p:blipFill rotWithShape="1">
              <a:blip r:embed="rId4">
                <a:alphaModFix/>
              </a:blip>
              <a:srcRect/>
              <a:stretch/>
            </p:blipFill>
            <p:spPr>
              <a:xfrm>
                <a:off x="3460698" y="3085494"/>
                <a:ext cx="699186" cy="526749"/>
              </a:xfrm>
              <a:prstGeom prst="rect">
                <a:avLst/>
              </a:prstGeom>
              <a:noFill/>
              <a:ln>
                <a:noFill/>
              </a:ln>
            </p:spPr>
          </p:pic>
          <p:pic>
            <p:nvPicPr>
              <p:cNvPr id="476" name="Google Shape;476;p35"/>
              <p:cNvPicPr preferRelativeResize="0"/>
              <p:nvPr/>
            </p:nvPicPr>
            <p:blipFill rotWithShape="1">
              <a:blip r:embed="rId5">
                <a:alphaModFix/>
              </a:blip>
              <a:srcRect/>
              <a:stretch/>
            </p:blipFill>
            <p:spPr>
              <a:xfrm>
                <a:off x="3700211" y="3346265"/>
                <a:ext cx="250057" cy="347240"/>
              </a:xfrm>
              <a:prstGeom prst="rect">
                <a:avLst/>
              </a:prstGeom>
              <a:noFill/>
              <a:ln>
                <a:noFill/>
              </a:ln>
              <a:effectLst>
                <a:outerShdw blurRad="63500" sx="102000" sy="102000" algn="ctr" rotWithShape="0">
                  <a:srgbClr val="000000">
                    <a:alpha val="40000"/>
                  </a:srgbClr>
                </a:outerShdw>
              </a:effectLst>
            </p:spPr>
          </p:pic>
        </p:grpSp>
      </p:grpSp>
      <p:sp>
        <p:nvSpPr>
          <p:cNvPr id="477" name="Google Shape;477;p35"/>
          <p:cNvSpPr txBox="1"/>
          <p:nvPr/>
        </p:nvSpPr>
        <p:spPr>
          <a:xfrm>
            <a:off x="3396528" y="3203838"/>
            <a:ext cx="4805260" cy="39425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000" dirty="0">
                <a:solidFill>
                  <a:srgbClr val="333333"/>
                </a:solidFill>
                <a:latin typeface="Meiryo UI" panose="020B0604030504040204" pitchFamily="50" charset="-128"/>
                <a:ea typeface="Meiryo UI" panose="020B0604030504040204" pitchFamily="50" charset="-128"/>
              </a:rPr>
              <a:t>*</a:t>
            </a:r>
            <a:r>
              <a:rPr lang="en-US" sz="1000" dirty="0" err="1" smtClean="0">
                <a:solidFill>
                  <a:srgbClr val="333333"/>
                </a:solidFill>
                <a:latin typeface="Meiryo UI" panose="020B0604030504040204" pitchFamily="50" charset="-128"/>
                <a:ea typeface="Meiryo UI" panose="020B0604030504040204" pitchFamily="50" charset="-128"/>
              </a:rPr>
              <a:t>ユーザーのコンピュータまたは外部デバイスを介して侵入するランサムウェアは</a:t>
            </a:r>
            <a:r>
              <a:rPr lang="en-US" sz="1000" dirty="0" err="1">
                <a:solidFill>
                  <a:srgbClr val="333333"/>
                </a:solidFill>
                <a:latin typeface="Meiryo UI" panose="020B0604030504040204" pitchFamily="50" charset="-128"/>
                <a:ea typeface="Meiryo UI" panose="020B0604030504040204" pitchFamily="50" charset="-128"/>
              </a:rPr>
              <a:t>、スナップショットを上書きできません</a:t>
            </a:r>
            <a:r>
              <a:rPr lang="en-US" sz="1000" dirty="0">
                <a:solidFill>
                  <a:srgbClr val="333333"/>
                </a:solidFill>
                <a:latin typeface="Meiryo UI" panose="020B0604030504040204" pitchFamily="50" charset="-128"/>
                <a:ea typeface="Meiryo UI" panose="020B0604030504040204" pitchFamily="50" charset="-128"/>
              </a:rPr>
              <a:t>。</a:t>
            </a:r>
            <a:endParaRPr sz="1000" b="0" i="0" u="none" strike="noStrike" cap="none" dirty="0">
              <a:solidFill>
                <a:srgbClr val="333333"/>
              </a:solidFill>
              <a:latin typeface="Meiryo UI" panose="020B0604030504040204" pitchFamily="50" charset="-128"/>
              <a:ea typeface="Meiryo UI" panose="020B0604030504040204" pitchFamily="50" charset="-128"/>
              <a:sym typeface="Arial"/>
            </a:endParaRPr>
          </a:p>
        </p:txBody>
      </p:sp>
      <p:pic>
        <p:nvPicPr>
          <p:cNvPr id="478" name="Google Shape;478;p35"/>
          <p:cNvPicPr preferRelativeResize="0"/>
          <p:nvPr/>
        </p:nvPicPr>
        <p:blipFill rotWithShape="1">
          <a:blip r:embed="rId6">
            <a:alphaModFix/>
          </a:blip>
          <a:srcRect/>
          <a:stretch/>
        </p:blipFill>
        <p:spPr>
          <a:xfrm>
            <a:off x="1048577" y="3720876"/>
            <a:ext cx="1425529" cy="978604"/>
          </a:xfrm>
          <a:prstGeom prst="rect">
            <a:avLst/>
          </a:prstGeom>
          <a:noFill/>
          <a:ln>
            <a:noFill/>
          </a:ln>
          <a:effectLst>
            <a:outerShdw blurRad="50800" dist="38100" dir="5400000" algn="t" rotWithShape="0">
              <a:srgbClr val="000000">
                <a:alpha val="40000"/>
              </a:srgbClr>
            </a:outerShdw>
          </a:effectLst>
        </p:spPr>
      </p:pic>
      <p:pic>
        <p:nvPicPr>
          <p:cNvPr id="479" name="Google Shape;479;p35"/>
          <p:cNvPicPr preferRelativeResize="0"/>
          <p:nvPr/>
        </p:nvPicPr>
        <p:blipFill rotWithShape="1">
          <a:blip r:embed="rId7">
            <a:alphaModFix/>
          </a:blip>
          <a:srcRect/>
          <a:stretch/>
        </p:blipFill>
        <p:spPr>
          <a:xfrm>
            <a:off x="3089733" y="3691472"/>
            <a:ext cx="792687" cy="987431"/>
          </a:xfrm>
          <a:prstGeom prst="rect">
            <a:avLst/>
          </a:prstGeom>
          <a:noFill/>
          <a:ln>
            <a:noFill/>
          </a:ln>
          <a:effectLst>
            <a:outerShdw blurRad="50800" dist="38100" dir="5400000" algn="t" rotWithShape="0">
              <a:srgbClr val="000000">
                <a:alpha val="40000"/>
              </a:srgbClr>
            </a:outerShdw>
          </a:effectLst>
        </p:spPr>
      </p:pic>
      <p:grpSp>
        <p:nvGrpSpPr>
          <p:cNvPr id="480" name="Google Shape;480;p35"/>
          <p:cNvGrpSpPr/>
          <p:nvPr/>
        </p:nvGrpSpPr>
        <p:grpSpPr>
          <a:xfrm>
            <a:off x="4610580" y="3783300"/>
            <a:ext cx="1322320" cy="816755"/>
            <a:chOff x="5296072" y="2438861"/>
            <a:chExt cx="1269090" cy="783878"/>
          </a:xfrm>
        </p:grpSpPr>
        <p:pic>
          <p:nvPicPr>
            <p:cNvPr id="481" name="Google Shape;481;p35"/>
            <p:cNvPicPr preferRelativeResize="0"/>
            <p:nvPr/>
          </p:nvPicPr>
          <p:blipFill rotWithShape="1">
            <a:blip r:embed="rId8">
              <a:alphaModFix/>
            </a:blip>
            <a:srcRect/>
            <a:stretch/>
          </p:blipFill>
          <p:spPr>
            <a:xfrm rot="-5400000">
              <a:off x="5375235" y="2359697"/>
              <a:ext cx="769403" cy="927730"/>
            </a:xfrm>
            <a:prstGeom prst="rect">
              <a:avLst/>
            </a:prstGeom>
            <a:noFill/>
            <a:ln>
              <a:noFill/>
            </a:ln>
            <a:effectLst>
              <a:outerShdw blurRad="50800" dist="38100" dir="5400000" algn="t" rotWithShape="0">
                <a:srgbClr val="000000">
                  <a:alpha val="40000"/>
                </a:srgbClr>
              </a:outerShdw>
            </a:effectLst>
          </p:spPr>
        </p:pic>
        <p:pic>
          <p:nvPicPr>
            <p:cNvPr id="482" name="Google Shape;482;p35"/>
            <p:cNvPicPr preferRelativeResize="0"/>
            <p:nvPr/>
          </p:nvPicPr>
          <p:blipFill rotWithShape="1">
            <a:blip r:embed="rId9">
              <a:alphaModFix/>
            </a:blip>
            <a:srcRect/>
            <a:stretch/>
          </p:blipFill>
          <p:spPr>
            <a:xfrm>
              <a:off x="6103996" y="2800807"/>
              <a:ext cx="461165" cy="421932"/>
            </a:xfrm>
            <a:prstGeom prst="rect">
              <a:avLst/>
            </a:prstGeom>
            <a:noFill/>
            <a:ln>
              <a:noFill/>
            </a:ln>
            <a:effectLst>
              <a:outerShdw blurRad="50800" dist="38100" dir="5400000" algn="t" rotWithShape="0">
                <a:srgbClr val="000000">
                  <a:alpha val="40000"/>
                </a:srgbClr>
              </a:outerShdw>
            </a:effectLst>
          </p:spPr>
        </p:pic>
      </p:grpSp>
      <p:grpSp>
        <p:nvGrpSpPr>
          <p:cNvPr id="483" name="Google Shape;483;p35"/>
          <p:cNvGrpSpPr/>
          <p:nvPr/>
        </p:nvGrpSpPr>
        <p:grpSpPr>
          <a:xfrm>
            <a:off x="6552972" y="3650426"/>
            <a:ext cx="1493191" cy="973450"/>
            <a:chOff x="7307786" y="3362271"/>
            <a:chExt cx="1168039" cy="761474"/>
          </a:xfrm>
        </p:grpSpPr>
        <p:grpSp>
          <p:nvGrpSpPr>
            <p:cNvPr id="484" name="Google Shape;484;p35"/>
            <p:cNvGrpSpPr/>
            <p:nvPr/>
          </p:nvGrpSpPr>
          <p:grpSpPr>
            <a:xfrm>
              <a:off x="7307786" y="3556203"/>
              <a:ext cx="1168039" cy="567542"/>
              <a:chOff x="6990085" y="3443536"/>
              <a:chExt cx="1525161" cy="741066"/>
            </a:xfrm>
          </p:grpSpPr>
          <p:pic>
            <p:nvPicPr>
              <p:cNvPr id="485" name="Google Shape;485;p35"/>
              <p:cNvPicPr preferRelativeResize="0"/>
              <p:nvPr/>
            </p:nvPicPr>
            <p:blipFill rotWithShape="1">
              <a:blip r:embed="rId10">
                <a:alphaModFix/>
              </a:blip>
              <a:srcRect/>
              <a:stretch/>
            </p:blipFill>
            <p:spPr>
              <a:xfrm>
                <a:off x="6990085" y="3443536"/>
                <a:ext cx="962151" cy="648264"/>
              </a:xfrm>
              <a:prstGeom prst="rect">
                <a:avLst/>
              </a:prstGeom>
              <a:noFill/>
              <a:ln>
                <a:noFill/>
              </a:ln>
              <a:effectLst>
                <a:outerShdw blurRad="50800" dist="38100" dir="5400000" algn="t" rotWithShape="0">
                  <a:srgbClr val="000000">
                    <a:alpha val="40000"/>
                  </a:srgbClr>
                </a:outerShdw>
              </a:effectLst>
            </p:spPr>
          </p:pic>
          <p:pic>
            <p:nvPicPr>
              <p:cNvPr id="486" name="Google Shape;486;p35"/>
              <p:cNvPicPr preferRelativeResize="0"/>
              <p:nvPr/>
            </p:nvPicPr>
            <p:blipFill rotWithShape="1">
              <a:blip r:embed="rId11">
                <a:alphaModFix/>
              </a:blip>
              <a:srcRect/>
              <a:stretch/>
            </p:blipFill>
            <p:spPr>
              <a:xfrm flipH="1">
                <a:off x="7571636" y="3549643"/>
                <a:ext cx="943610" cy="634959"/>
              </a:xfrm>
              <a:prstGeom prst="rect">
                <a:avLst/>
              </a:prstGeom>
              <a:noFill/>
              <a:ln>
                <a:noFill/>
              </a:ln>
              <a:effectLst>
                <a:outerShdw blurRad="50800" dist="38100" dir="8100000" algn="tr" rotWithShape="0">
                  <a:srgbClr val="000000">
                    <a:alpha val="40000"/>
                  </a:srgbClr>
                </a:outerShdw>
              </a:effectLst>
            </p:spPr>
          </p:pic>
        </p:grpSp>
        <p:pic>
          <p:nvPicPr>
            <p:cNvPr id="487" name="Google Shape;487;p35"/>
            <p:cNvPicPr preferRelativeResize="0"/>
            <p:nvPr/>
          </p:nvPicPr>
          <p:blipFill rotWithShape="1">
            <a:blip r:embed="rId12">
              <a:alphaModFix/>
            </a:blip>
            <a:srcRect/>
            <a:stretch/>
          </p:blipFill>
          <p:spPr>
            <a:xfrm>
              <a:off x="7613534" y="3362271"/>
              <a:ext cx="664567" cy="664567"/>
            </a:xfrm>
            <a:prstGeom prst="rect">
              <a:avLst/>
            </a:prstGeom>
            <a:noFill/>
            <a:ln>
              <a:noFill/>
            </a:ln>
            <a:effectLst>
              <a:outerShdw blurRad="50800" dist="38100" dir="2700000" algn="tl" rotWithShape="0">
                <a:srgbClr val="000000">
                  <a:alpha val="40000"/>
                </a:srgbClr>
              </a:outerShdw>
            </a:effectLst>
          </p:spPr>
        </p:pic>
      </p:grpSp>
      <p:sp>
        <p:nvSpPr>
          <p:cNvPr id="488" name="Google Shape;488;p35"/>
          <p:cNvSpPr txBox="1"/>
          <p:nvPr/>
        </p:nvSpPr>
        <p:spPr>
          <a:xfrm>
            <a:off x="4485183" y="4693432"/>
            <a:ext cx="1347743"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900" b="1" dirty="0" err="1">
                <a:solidFill>
                  <a:srgbClr val="191919"/>
                </a:solidFill>
                <a:latin typeface="Meiryo UI" panose="020B0604030504040204" pitchFamily="50" charset="-128"/>
                <a:ea typeface="Meiryo UI" panose="020B0604030504040204" pitchFamily="50" charset="-128"/>
              </a:rPr>
              <a:t>外部ストレージデバイス</a:t>
            </a:r>
            <a:endParaRPr sz="900" b="1" i="0" u="none" strike="noStrike" cap="none" dirty="0">
              <a:solidFill>
                <a:srgbClr val="191919"/>
              </a:solidFill>
              <a:latin typeface="Meiryo UI" panose="020B0604030504040204" pitchFamily="50" charset="-128"/>
              <a:ea typeface="Meiryo UI" panose="020B0604030504040204" pitchFamily="50" charset="-128"/>
              <a:sym typeface="Arial"/>
            </a:endParaRPr>
          </a:p>
        </p:txBody>
      </p:sp>
      <p:sp>
        <p:nvSpPr>
          <p:cNvPr id="489" name="Google Shape;489;p35"/>
          <p:cNvSpPr txBox="1"/>
          <p:nvPr/>
        </p:nvSpPr>
        <p:spPr>
          <a:xfrm>
            <a:off x="2421663" y="4693432"/>
            <a:ext cx="2107068"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900" b="1" dirty="0" err="1" smtClean="0">
                <a:solidFill>
                  <a:srgbClr val="191919"/>
                </a:solidFill>
                <a:latin typeface="Meiryo UI" panose="020B0604030504040204" pitchFamily="50" charset="-128"/>
                <a:ea typeface="Meiryo UI" panose="020B0604030504040204" pitchFamily="50" charset="-128"/>
              </a:rPr>
              <a:t>コンピュータまたはサーバーのディスク容量</a:t>
            </a:r>
            <a:endParaRPr dirty="0">
              <a:latin typeface="Meiryo UI" panose="020B0604030504040204" pitchFamily="50" charset="-128"/>
              <a:ea typeface="Meiryo UI" panose="020B0604030504040204" pitchFamily="50" charset="-128"/>
            </a:endParaRPr>
          </a:p>
        </p:txBody>
      </p:sp>
      <p:sp>
        <p:nvSpPr>
          <p:cNvPr id="490" name="Google Shape;490;p35"/>
          <p:cNvSpPr txBox="1"/>
          <p:nvPr/>
        </p:nvSpPr>
        <p:spPr>
          <a:xfrm>
            <a:off x="6699959" y="4693432"/>
            <a:ext cx="1199216" cy="2308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900" b="1" dirty="0" err="1">
                <a:solidFill>
                  <a:srgbClr val="191919"/>
                </a:solidFill>
                <a:latin typeface="Meiryo UI" panose="020B0604030504040204" pitchFamily="50" charset="-128"/>
                <a:ea typeface="Meiryo UI" panose="020B0604030504040204" pitchFamily="50" charset="-128"/>
              </a:rPr>
              <a:t>クラウド</a:t>
            </a:r>
            <a:r>
              <a:rPr lang="en-US" sz="900" b="1" dirty="0">
                <a:solidFill>
                  <a:srgbClr val="191919"/>
                </a:solidFill>
                <a:latin typeface="Meiryo UI" panose="020B0604030504040204" pitchFamily="50" charset="-128"/>
                <a:ea typeface="Meiryo UI" panose="020B0604030504040204" pitchFamily="50" charset="-128"/>
              </a:rPr>
              <a:t>/NAS</a:t>
            </a:r>
            <a:endParaRPr sz="900" b="1" i="0" u="none" strike="noStrike" cap="none" dirty="0">
              <a:solidFill>
                <a:srgbClr val="191919"/>
              </a:solidFill>
              <a:latin typeface="Meiryo UI" panose="020B0604030504040204" pitchFamily="50" charset="-128"/>
              <a:ea typeface="Meiryo UI" panose="020B0604030504040204" pitchFamily="50" charset="-128"/>
              <a:sym typeface="Arial"/>
            </a:endParaRPr>
          </a:p>
        </p:txBody>
      </p:sp>
      <p:sp>
        <p:nvSpPr>
          <p:cNvPr id="491" name="Google Shape;491;p35"/>
          <p:cNvSpPr/>
          <p:nvPr/>
        </p:nvSpPr>
        <p:spPr>
          <a:xfrm rot="-5400000">
            <a:off x="2470905" y="3904136"/>
            <a:ext cx="498768" cy="54066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92" name="Google Shape;492;p35"/>
          <p:cNvSpPr/>
          <p:nvPr/>
        </p:nvSpPr>
        <p:spPr>
          <a:xfrm rot="-5400000">
            <a:off x="4065029" y="3904136"/>
            <a:ext cx="498768" cy="54066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493" name="Google Shape;493;p35"/>
          <p:cNvSpPr/>
          <p:nvPr/>
        </p:nvSpPr>
        <p:spPr>
          <a:xfrm rot="-5400000">
            <a:off x="5965236" y="3904137"/>
            <a:ext cx="498768" cy="54066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6"/>
          <p:cNvSpPr/>
          <p:nvPr/>
        </p:nvSpPr>
        <p:spPr>
          <a:xfrm>
            <a:off x="3260113" y="1641946"/>
            <a:ext cx="4531447" cy="2949262"/>
          </a:xfrm>
          <a:prstGeom prst="roundRect">
            <a:avLst>
              <a:gd name="adj" fmla="val 19197"/>
            </a:avLst>
          </a:prstGeom>
          <a:solidFill>
            <a:schemeClr val="dk1">
              <a:alpha val="27843"/>
            </a:schemeClr>
          </a:solidFill>
          <a:ln w="25400" cap="flat" cmpd="sng">
            <a:solidFill>
              <a:srgbClr val="1212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499" name="Google Shape;499;p36" descr="一張含有 桌 的圖片&#10;&#10;自動產生的描述"/>
          <p:cNvPicPr preferRelativeResize="0"/>
          <p:nvPr/>
        </p:nvPicPr>
        <p:blipFill rotWithShape="1">
          <a:blip r:embed="rId3">
            <a:alphaModFix/>
          </a:blip>
          <a:srcRect/>
          <a:stretch/>
        </p:blipFill>
        <p:spPr>
          <a:xfrm>
            <a:off x="3868736" y="2276261"/>
            <a:ext cx="5228705" cy="2516868"/>
          </a:xfrm>
          <a:prstGeom prst="rect">
            <a:avLst/>
          </a:prstGeom>
          <a:noFill/>
          <a:ln>
            <a:noFill/>
          </a:ln>
        </p:spPr>
      </p:pic>
      <p:sp>
        <p:nvSpPr>
          <p:cNvPr id="500" name="Google Shape;500;p36"/>
          <p:cNvSpPr txBox="1">
            <a:spLocks noGrp="1"/>
          </p:cNvSpPr>
          <p:nvPr>
            <p:ph type="title"/>
          </p:nvPr>
        </p:nvSpPr>
        <p:spPr>
          <a:xfrm>
            <a:off x="503237" y="428289"/>
            <a:ext cx="8137526"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err="1" smtClean="0">
                <a:latin typeface="Meiryo UI" panose="020B0604030504040204" pitchFamily="50" charset="-128"/>
                <a:ea typeface="Meiryo UI" panose="020B0604030504040204" pitchFamily="50" charset="-128"/>
                <a:cs typeface="Arial"/>
                <a:sym typeface="Arial"/>
              </a:rPr>
              <a:t>ディスク障害予測</a:t>
            </a:r>
            <a:r>
              <a:rPr lang="ja-JP" altLang="en-US" sz="3200" dirty="0" smtClean="0">
                <a:latin typeface="Meiryo UI" panose="020B0604030504040204" pitchFamily="50" charset="-128"/>
                <a:ea typeface="Meiryo UI" panose="020B0604030504040204" pitchFamily="50" charset="-128"/>
                <a:cs typeface="Arial"/>
                <a:sym typeface="Arial"/>
              </a:rPr>
              <a:t>を行う</a:t>
            </a:r>
            <a:r>
              <a:rPr lang="en-US" sz="3200" dirty="0" smtClean="0">
                <a:latin typeface="Meiryo UI" panose="020B0604030504040204" pitchFamily="50" charset="-128"/>
                <a:ea typeface="Meiryo UI" panose="020B0604030504040204" pitchFamily="50" charset="-128"/>
                <a:cs typeface="Arial"/>
                <a:sym typeface="Arial"/>
              </a:rPr>
              <a:t>DA</a:t>
            </a:r>
            <a:r>
              <a:rPr lang="en-US" sz="3200" dirty="0">
                <a:latin typeface="Meiryo UI" panose="020B0604030504040204" pitchFamily="50" charset="-128"/>
                <a:ea typeface="Meiryo UI" panose="020B0604030504040204" pitchFamily="50" charset="-128"/>
                <a:cs typeface="Arial"/>
                <a:sym typeface="Arial"/>
              </a:rPr>
              <a:t> </a:t>
            </a:r>
            <a:r>
              <a:rPr lang="en-US" sz="3200" dirty="0" smtClean="0">
                <a:latin typeface="Meiryo UI" panose="020B0604030504040204" pitchFamily="50" charset="-128"/>
                <a:ea typeface="Meiryo UI" panose="020B0604030504040204" pitchFamily="50" charset="-128"/>
                <a:cs typeface="Arial"/>
                <a:sym typeface="Arial"/>
              </a:rPr>
              <a:t>Drive Analyzer</a:t>
            </a:r>
            <a:endParaRPr sz="3200" dirty="0">
              <a:latin typeface="Meiryo UI" panose="020B0604030504040204" pitchFamily="50" charset="-128"/>
              <a:ea typeface="Meiryo UI" panose="020B0604030504040204" pitchFamily="50" charset="-128"/>
              <a:cs typeface="Arial"/>
              <a:sym typeface="Arial"/>
            </a:endParaRPr>
          </a:p>
        </p:txBody>
      </p:sp>
      <p:sp>
        <p:nvSpPr>
          <p:cNvPr id="501" name="Google Shape;501;p36"/>
          <p:cNvSpPr txBox="1"/>
          <p:nvPr/>
        </p:nvSpPr>
        <p:spPr>
          <a:xfrm>
            <a:off x="424622" y="1039788"/>
            <a:ext cx="3404488" cy="3429337"/>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1600" b="1" dirty="0" smtClean="0">
                <a:solidFill>
                  <a:schemeClr val="lt1"/>
                </a:solidFill>
                <a:latin typeface="Meiryo UI" panose="020B0604030504040204" pitchFamily="50" charset="-128"/>
                <a:ea typeface="Meiryo UI" panose="020B0604030504040204" pitchFamily="50" charset="-128"/>
              </a:rPr>
              <a:t>AI</a:t>
            </a:r>
            <a:r>
              <a:rPr lang="ja-JP" altLang="en-US" sz="1600" b="1" dirty="0">
                <a:solidFill>
                  <a:schemeClr val="lt1"/>
                </a:solidFill>
                <a:latin typeface="Meiryo UI" panose="020B0604030504040204" pitchFamily="50" charset="-128"/>
                <a:ea typeface="Meiryo UI" panose="020B0604030504040204" pitchFamily="50" charset="-128"/>
              </a:rPr>
              <a:t>を活用した</a:t>
            </a:r>
            <a:r>
              <a:rPr lang="en-US" sz="1600" b="1" dirty="0" err="1" smtClean="0">
                <a:solidFill>
                  <a:schemeClr val="lt1"/>
                </a:solidFill>
                <a:latin typeface="Meiryo UI" panose="020B0604030504040204" pitchFamily="50" charset="-128"/>
                <a:ea typeface="Meiryo UI" panose="020B0604030504040204" pitchFamily="50" charset="-128"/>
              </a:rPr>
              <a:t>ディスク診断による正確な障害予測</a:t>
            </a:r>
            <a:endParaRPr sz="1600" b="1" dirty="0">
              <a:solidFill>
                <a:schemeClr val="lt1"/>
              </a:solidFill>
              <a:latin typeface="Meiryo UI" panose="020B0604030504040204" pitchFamily="50" charset="-128"/>
              <a:ea typeface="Meiryo UI" panose="020B0604030504040204" pitchFamily="50" charset="-128"/>
            </a:endParaRPr>
          </a:p>
          <a:p>
            <a:pPr lvl="0">
              <a:lnSpc>
                <a:spcPct val="130000"/>
              </a:lnSpc>
              <a:spcBef>
                <a:spcPts val="600"/>
              </a:spcBef>
            </a:pPr>
            <a:r>
              <a:rPr lang="en-US" sz="1000" dirty="0">
                <a:solidFill>
                  <a:schemeClr val="lt1"/>
                </a:solidFill>
                <a:latin typeface="Meiryo UI" panose="020B0604030504040204" pitchFamily="50" charset="-128"/>
                <a:ea typeface="Meiryo UI" panose="020B0604030504040204" pitchFamily="50" charset="-128"/>
              </a:rPr>
              <a:t>DA Drive </a:t>
            </a:r>
            <a:r>
              <a:rPr lang="en-US" sz="1000" dirty="0" err="1">
                <a:solidFill>
                  <a:schemeClr val="lt1"/>
                </a:solidFill>
                <a:latin typeface="Meiryo UI" panose="020B0604030504040204" pitchFamily="50" charset="-128"/>
                <a:ea typeface="Meiryo UI" panose="020B0604030504040204" pitchFamily="50" charset="-128"/>
              </a:rPr>
              <a:t>Analyzerは、</a:t>
            </a:r>
            <a:r>
              <a:rPr lang="en-US" sz="1000" dirty="0" err="1" smtClean="0">
                <a:solidFill>
                  <a:schemeClr val="lt1"/>
                </a:solidFill>
                <a:latin typeface="Meiryo UI" panose="020B0604030504040204" pitchFamily="50" charset="-128"/>
                <a:ea typeface="Meiryo UI" panose="020B0604030504040204" pitchFamily="50" charset="-128"/>
              </a:rPr>
              <a:t>ディスクテストツールの大手メーカーULINKの</a:t>
            </a:r>
            <a:r>
              <a:rPr lang="ja-JP" altLang="en-US" sz="1000" dirty="0" err="1" smtClean="0">
                <a:solidFill>
                  <a:schemeClr val="lt1"/>
                </a:solidFill>
                <a:latin typeface="Meiryo UI" panose="020B0604030504040204" pitchFamily="50" charset="-128"/>
                <a:ea typeface="Meiryo UI" panose="020B0604030504040204" pitchFamily="50" charset="-128"/>
              </a:rPr>
              <a:t>、</a:t>
            </a:r>
            <a:r>
              <a:rPr lang="en-US" sz="1000" dirty="0" err="1" smtClean="0">
                <a:solidFill>
                  <a:schemeClr val="lt1"/>
                </a:solidFill>
                <a:latin typeface="Meiryo UI" panose="020B0604030504040204" pitchFamily="50" charset="-128"/>
                <a:ea typeface="Meiryo UI" panose="020B0604030504040204" pitchFamily="50" charset="-128"/>
              </a:rPr>
              <a:t>クラウドベースの人工知能テクノロジーを統合しています</a:t>
            </a:r>
            <a:r>
              <a:rPr lang="en-US" sz="1000" dirty="0" err="1">
                <a:solidFill>
                  <a:schemeClr val="lt1"/>
                </a:solidFill>
                <a:latin typeface="Meiryo UI" panose="020B0604030504040204" pitchFamily="50" charset="-128"/>
                <a:ea typeface="Meiryo UI" panose="020B0604030504040204" pitchFamily="50" charset="-128"/>
              </a:rPr>
              <a:t>。</a:t>
            </a:r>
            <a:r>
              <a:rPr lang="en-US" sz="1000" dirty="0" err="1" smtClean="0">
                <a:solidFill>
                  <a:schemeClr val="lt1"/>
                </a:solidFill>
                <a:latin typeface="Meiryo UI" panose="020B0604030504040204" pitchFamily="50" charset="-128"/>
                <a:ea typeface="Meiryo UI" panose="020B0604030504040204" pitchFamily="50" charset="-128"/>
              </a:rPr>
              <a:t>過去</a:t>
            </a:r>
            <a:r>
              <a:rPr lang="ja-JP" altLang="en-US" sz="1000" dirty="0" smtClean="0">
                <a:solidFill>
                  <a:schemeClr val="lt1"/>
                </a:solidFill>
                <a:latin typeface="Meiryo UI" panose="020B0604030504040204" pitchFamily="50" charset="-128"/>
                <a:ea typeface="Meiryo UI" panose="020B0604030504040204" pitchFamily="50" charset="-128"/>
              </a:rPr>
              <a:t>の</a:t>
            </a:r>
            <a:r>
              <a:rPr lang="en-US" sz="1000" dirty="0" err="1" smtClean="0">
                <a:solidFill>
                  <a:schemeClr val="lt1"/>
                </a:solidFill>
                <a:latin typeface="Meiryo UI" panose="020B0604030504040204" pitchFamily="50" charset="-128"/>
                <a:ea typeface="Meiryo UI" panose="020B0604030504040204" pitchFamily="50" charset="-128"/>
              </a:rPr>
              <a:t>数百万</a:t>
            </a:r>
            <a:r>
              <a:rPr lang="ja-JP" altLang="en-US" sz="1000" dirty="0" smtClean="0">
                <a:solidFill>
                  <a:schemeClr val="lt1"/>
                </a:solidFill>
                <a:latin typeface="Meiryo UI" panose="020B0604030504040204" pitchFamily="50" charset="-128"/>
                <a:ea typeface="Meiryo UI" panose="020B0604030504040204" pitchFamily="50" charset="-128"/>
              </a:rPr>
              <a:t>台</a:t>
            </a:r>
            <a:r>
              <a:rPr lang="en-US" sz="1000" dirty="0" err="1" smtClean="0">
                <a:solidFill>
                  <a:schemeClr val="lt1"/>
                </a:solidFill>
                <a:latin typeface="Meiryo UI" panose="020B0604030504040204" pitchFamily="50" charset="-128"/>
                <a:ea typeface="Meiryo UI" panose="020B0604030504040204" pitchFamily="50" charset="-128"/>
              </a:rPr>
              <a:t>のディスクデータを分析することで</a:t>
            </a:r>
            <a:r>
              <a:rPr lang="en-US" sz="1000" dirty="0" err="1">
                <a:solidFill>
                  <a:schemeClr val="lt1"/>
                </a:solidFill>
                <a:latin typeface="Meiryo UI" panose="020B0604030504040204" pitchFamily="50" charset="-128"/>
                <a:ea typeface="Meiryo UI" panose="020B0604030504040204" pitchFamily="50" charset="-128"/>
              </a:rPr>
              <a:t>、</a:t>
            </a:r>
            <a:r>
              <a:rPr lang="en-US" sz="1000" dirty="0" err="1" smtClean="0">
                <a:solidFill>
                  <a:schemeClr val="lt1"/>
                </a:solidFill>
                <a:latin typeface="Meiryo UI" panose="020B0604030504040204" pitchFamily="50" charset="-128"/>
                <a:ea typeface="Meiryo UI" panose="020B0604030504040204" pitchFamily="50" charset="-128"/>
              </a:rPr>
              <a:t>ディスクに障害が発生しそうにな</a:t>
            </a:r>
            <a:r>
              <a:rPr lang="ja-JP" altLang="en-US" sz="1000" dirty="0" smtClean="0">
                <a:solidFill>
                  <a:schemeClr val="lt1"/>
                </a:solidFill>
                <a:latin typeface="Meiryo UI" panose="020B0604030504040204" pitchFamily="50" charset="-128"/>
                <a:ea typeface="Meiryo UI" panose="020B0604030504040204" pitchFamily="50" charset="-128"/>
              </a:rPr>
              <a:t>ると</a:t>
            </a:r>
            <a:r>
              <a:rPr lang="en-US" sz="1000" dirty="0" err="1" smtClean="0">
                <a:solidFill>
                  <a:schemeClr val="lt1"/>
                </a:solidFill>
                <a:latin typeface="Meiryo UI" panose="020B0604030504040204" pitchFamily="50" charset="-128"/>
                <a:ea typeface="Meiryo UI" panose="020B0604030504040204" pitchFamily="50" charset="-128"/>
              </a:rPr>
              <a:t>警告通知を発し</a:t>
            </a:r>
            <a:r>
              <a:rPr lang="en-US" sz="1000" dirty="0" smtClean="0">
                <a:solidFill>
                  <a:schemeClr val="lt1"/>
                </a:solidFill>
                <a:latin typeface="Meiryo UI" panose="020B0604030504040204" pitchFamily="50" charset="-128"/>
                <a:ea typeface="Meiryo UI" panose="020B0604030504040204" pitchFamily="50" charset="-128"/>
              </a:rPr>
              <a:t>、</a:t>
            </a:r>
            <a:r>
              <a:rPr lang="ja-JP" altLang="en-US" sz="1000" dirty="0">
                <a:solidFill>
                  <a:schemeClr val="lt1"/>
                </a:solidFill>
                <a:latin typeface="Meiryo UI" panose="020B0604030504040204" pitchFamily="50" charset="-128"/>
                <a:ea typeface="Meiryo UI" panose="020B0604030504040204" pitchFamily="50" charset="-128"/>
              </a:rPr>
              <a:t>故障前</a:t>
            </a:r>
            <a:r>
              <a:rPr lang="en-US" sz="1000" dirty="0" err="1" smtClean="0">
                <a:solidFill>
                  <a:schemeClr val="lt1"/>
                </a:solidFill>
                <a:latin typeface="Meiryo UI" panose="020B0604030504040204" pitchFamily="50" charset="-128"/>
                <a:ea typeface="Meiryo UI" panose="020B0604030504040204" pitchFamily="50" charset="-128"/>
              </a:rPr>
              <a:t>にディスクを交換できるようになります</a:t>
            </a:r>
            <a:r>
              <a:rPr lang="en-US" sz="1000" dirty="0" err="1">
                <a:solidFill>
                  <a:schemeClr val="lt1"/>
                </a:solidFill>
                <a:latin typeface="Meiryo UI" panose="020B0604030504040204" pitchFamily="50" charset="-128"/>
                <a:ea typeface="Meiryo UI" panose="020B0604030504040204" pitchFamily="50" charset="-128"/>
              </a:rPr>
              <a:t>。さらに、</a:t>
            </a:r>
            <a:r>
              <a:rPr lang="en-US" sz="1000" dirty="0" err="1" smtClean="0">
                <a:solidFill>
                  <a:schemeClr val="lt1"/>
                </a:solidFill>
                <a:latin typeface="Meiryo UI" panose="020B0604030504040204" pitchFamily="50" charset="-128"/>
                <a:ea typeface="Meiryo UI" panose="020B0604030504040204" pitchFamily="50" charset="-128"/>
              </a:rPr>
              <a:t>使いやすいユーザーインターフェ</a:t>
            </a:r>
            <a:r>
              <a:rPr lang="ja-JP" altLang="en-US" sz="1000" dirty="0" err="1" smtClean="0">
                <a:solidFill>
                  <a:schemeClr val="lt1"/>
                </a:solidFill>
                <a:latin typeface="Meiryo UI" panose="020B0604030504040204" pitchFamily="50" charset="-128"/>
                <a:ea typeface="Meiryo UI" panose="020B0604030504040204" pitchFamily="50" charset="-128"/>
              </a:rPr>
              <a:t>ー</a:t>
            </a:r>
            <a:r>
              <a:rPr lang="en-US" sz="1000" dirty="0" smtClean="0">
                <a:solidFill>
                  <a:schemeClr val="lt1"/>
                </a:solidFill>
                <a:latin typeface="Meiryo UI" panose="020B0604030504040204" pitchFamily="50" charset="-128"/>
                <a:ea typeface="Meiryo UI" panose="020B0604030504040204" pitchFamily="50" charset="-128"/>
              </a:rPr>
              <a:t>ス</a:t>
            </a:r>
            <a:r>
              <a:rPr lang="ja-JP" altLang="en-US" sz="1000" dirty="0" smtClean="0">
                <a:solidFill>
                  <a:schemeClr val="lt1"/>
                </a:solidFill>
                <a:latin typeface="Meiryo UI" panose="020B0604030504040204" pitchFamily="50" charset="-128"/>
                <a:ea typeface="Meiryo UI" panose="020B0604030504040204" pitchFamily="50" charset="-128"/>
              </a:rPr>
              <a:t>により</a:t>
            </a:r>
            <a:r>
              <a:rPr lang="en-US" sz="1000" dirty="0" smtClean="0">
                <a:solidFill>
                  <a:schemeClr val="lt1"/>
                </a:solidFill>
                <a:latin typeface="Meiryo UI" panose="020B0604030504040204" pitchFamily="50" charset="-128"/>
                <a:ea typeface="Meiryo UI" panose="020B0604030504040204" pitchFamily="50" charset="-128"/>
              </a:rPr>
              <a:t>、</a:t>
            </a:r>
            <a:r>
              <a:rPr lang="en-US" sz="1000" dirty="0" err="1" smtClean="0">
                <a:solidFill>
                  <a:schemeClr val="lt1"/>
                </a:solidFill>
                <a:latin typeface="Meiryo UI" panose="020B0604030504040204" pitchFamily="50" charset="-128"/>
                <a:ea typeface="Meiryo UI" panose="020B0604030504040204" pitchFamily="50" charset="-128"/>
              </a:rPr>
              <a:t>S.M.A.R.T.</a:t>
            </a:r>
            <a:r>
              <a:rPr lang="en-US" altLang="ja-JP" sz="1000" dirty="0" err="1" smtClean="0">
                <a:solidFill>
                  <a:schemeClr val="lt1"/>
                </a:solidFill>
                <a:latin typeface="Meiryo UI" panose="020B0604030504040204" pitchFamily="50" charset="-128"/>
                <a:ea typeface="Meiryo UI" panose="020B0604030504040204" pitchFamily="50" charset="-128"/>
              </a:rPr>
              <a:t>プロパティ</a:t>
            </a:r>
            <a:r>
              <a:rPr lang="en-US" altLang="ja-JP" sz="1000" dirty="0" err="1">
                <a:solidFill>
                  <a:schemeClr val="lt1"/>
                </a:solidFill>
                <a:latin typeface="Meiryo UI" panose="020B0604030504040204" pitchFamily="50" charset="-128"/>
                <a:ea typeface="Meiryo UI" panose="020B0604030504040204" pitchFamily="50" charset="-128"/>
              </a:rPr>
              <a:t>、温度、およびテスト</a:t>
            </a:r>
            <a:r>
              <a:rPr lang="en-US" altLang="ja-JP" sz="1000" dirty="0" err="1" smtClean="0">
                <a:solidFill>
                  <a:schemeClr val="lt1"/>
                </a:solidFill>
                <a:latin typeface="Meiryo UI" panose="020B0604030504040204" pitchFamily="50" charset="-128"/>
                <a:ea typeface="Meiryo UI" panose="020B0604030504040204" pitchFamily="50" charset="-128"/>
              </a:rPr>
              <a:t>IOPS</a:t>
            </a:r>
            <a:r>
              <a:rPr lang="en-US" sz="1000" dirty="0" err="1" smtClean="0">
                <a:solidFill>
                  <a:schemeClr val="lt1"/>
                </a:solidFill>
                <a:latin typeface="Meiryo UI" panose="020B0604030504040204" pitchFamily="50" charset="-128"/>
                <a:ea typeface="Meiryo UI" panose="020B0604030504040204" pitchFamily="50" charset="-128"/>
              </a:rPr>
              <a:t>を含むディスクの状態を確認できます</a:t>
            </a:r>
            <a:r>
              <a:rPr lang="en-US" sz="1000" dirty="0" smtClean="0">
                <a:solidFill>
                  <a:schemeClr val="lt1"/>
                </a:solidFill>
                <a:latin typeface="Meiryo UI" panose="020B0604030504040204" pitchFamily="50" charset="-128"/>
                <a:ea typeface="Meiryo UI" panose="020B0604030504040204" pitchFamily="50" charset="-128"/>
              </a:rPr>
              <a:t>。 </a:t>
            </a:r>
            <a:r>
              <a:rPr lang="en-US" sz="1000" dirty="0">
                <a:solidFill>
                  <a:schemeClr val="lt1"/>
                </a:solidFill>
                <a:latin typeface="Meiryo UI" panose="020B0604030504040204" pitchFamily="50" charset="-128"/>
                <a:ea typeface="Meiryo UI" panose="020B0604030504040204" pitchFamily="50" charset="-128"/>
              </a:rPr>
              <a:t>ULINK </a:t>
            </a:r>
            <a:r>
              <a:rPr lang="en-US" sz="1000" dirty="0" err="1">
                <a:solidFill>
                  <a:schemeClr val="lt1"/>
                </a:solidFill>
                <a:latin typeface="Meiryo UI" panose="020B0604030504040204" pitchFamily="50" charset="-128"/>
                <a:ea typeface="Meiryo UI" panose="020B0604030504040204" pitchFamily="50" charset="-128"/>
              </a:rPr>
              <a:t>DAポータルのWebサイトで、ディスク関連の高度な情報を表示することもできます</a:t>
            </a:r>
            <a:r>
              <a:rPr lang="en-US" sz="1000" dirty="0">
                <a:solidFill>
                  <a:schemeClr val="lt1"/>
                </a:solidFill>
                <a:latin typeface="Meiryo UI" panose="020B0604030504040204" pitchFamily="50" charset="-128"/>
                <a:ea typeface="Meiryo UI" panose="020B0604030504040204" pitchFamily="50" charset="-128"/>
              </a:rPr>
              <a:t>。 </a:t>
            </a:r>
            <a:r>
              <a:rPr lang="en-US" sz="1000" dirty="0" smtClean="0">
                <a:solidFill>
                  <a:schemeClr val="lt1"/>
                </a:solidFill>
                <a:latin typeface="Meiryo UI" panose="020B0604030504040204" pitchFamily="50" charset="-128"/>
                <a:ea typeface="Meiryo UI" panose="020B0604030504040204" pitchFamily="50" charset="-128"/>
              </a:rPr>
              <a:t>DA</a:t>
            </a:r>
            <a:r>
              <a:rPr lang="ja-JP" altLang="en-US" sz="1000" dirty="0" smtClean="0">
                <a:solidFill>
                  <a:schemeClr val="lt1"/>
                </a:solidFill>
                <a:latin typeface="Meiryo UI" panose="020B0604030504040204" pitchFamily="50" charset="-128"/>
                <a:ea typeface="Meiryo UI" panose="020B0604030504040204" pitchFamily="50" charset="-128"/>
              </a:rPr>
              <a:t> </a:t>
            </a:r>
            <a:r>
              <a:rPr lang="en-US" altLang="ja-JP" sz="1000" dirty="0" smtClean="0">
                <a:solidFill>
                  <a:schemeClr val="lt1"/>
                </a:solidFill>
                <a:latin typeface="Meiryo UI" panose="020B0604030504040204" pitchFamily="50" charset="-128"/>
                <a:ea typeface="Meiryo UI" panose="020B0604030504040204" pitchFamily="50" charset="-128"/>
              </a:rPr>
              <a:t>Drive </a:t>
            </a:r>
            <a:r>
              <a:rPr lang="en-US" altLang="ja-JP" sz="1000" dirty="0" err="1" smtClean="0">
                <a:solidFill>
                  <a:schemeClr val="lt1"/>
                </a:solidFill>
                <a:latin typeface="Meiryo UI" panose="020B0604030504040204" pitchFamily="50" charset="-128"/>
                <a:ea typeface="Meiryo UI" panose="020B0604030504040204" pitchFamily="50" charset="-128"/>
              </a:rPr>
              <a:t>Analyzer</a:t>
            </a:r>
            <a:r>
              <a:rPr lang="en-US" sz="1000" dirty="0" err="1" smtClean="0">
                <a:solidFill>
                  <a:schemeClr val="lt1"/>
                </a:solidFill>
                <a:latin typeface="Meiryo UI" panose="020B0604030504040204" pitchFamily="50" charset="-128"/>
                <a:ea typeface="Meiryo UI" panose="020B0604030504040204" pitchFamily="50" charset="-128"/>
              </a:rPr>
              <a:t>を使用する</a:t>
            </a:r>
            <a:r>
              <a:rPr lang="ja-JP" altLang="en-US" sz="1000" dirty="0" smtClean="0">
                <a:solidFill>
                  <a:schemeClr val="lt1"/>
                </a:solidFill>
                <a:latin typeface="Meiryo UI" panose="020B0604030504040204" pitchFamily="50" charset="-128"/>
                <a:ea typeface="Meiryo UI" panose="020B0604030504040204" pitchFamily="50" charset="-128"/>
              </a:rPr>
              <a:t>ことで</a:t>
            </a:r>
            <a:r>
              <a:rPr lang="en-US" sz="1000" dirty="0" smtClean="0">
                <a:solidFill>
                  <a:schemeClr val="lt1"/>
                </a:solidFill>
                <a:latin typeface="Meiryo UI" panose="020B0604030504040204" pitchFamily="50" charset="-128"/>
                <a:ea typeface="Meiryo UI" panose="020B0604030504040204" pitchFamily="50" charset="-128"/>
              </a:rPr>
              <a:t>、</a:t>
            </a:r>
            <a:r>
              <a:rPr lang="en-US" sz="1000" dirty="0" err="1" smtClean="0">
                <a:solidFill>
                  <a:schemeClr val="lt1"/>
                </a:solidFill>
                <a:latin typeface="Meiryo UI" panose="020B0604030504040204" pitchFamily="50" charset="-128"/>
                <a:ea typeface="Meiryo UI" panose="020B0604030504040204" pitchFamily="50" charset="-128"/>
              </a:rPr>
              <a:t>予告なしのディスク障害が発生すること</a:t>
            </a:r>
            <a:r>
              <a:rPr lang="ja-JP" altLang="en-US" sz="1000" dirty="0" smtClean="0">
                <a:solidFill>
                  <a:schemeClr val="lt1"/>
                </a:solidFill>
                <a:latin typeface="Meiryo UI" panose="020B0604030504040204" pitchFamily="50" charset="-128"/>
                <a:ea typeface="Meiryo UI" panose="020B0604030504040204" pitchFamily="50" charset="-128"/>
              </a:rPr>
              <a:t>は二度となくなります</a:t>
            </a:r>
            <a:r>
              <a:rPr lang="en-US" sz="1000" dirty="0" smtClean="0">
                <a:solidFill>
                  <a:schemeClr val="lt1"/>
                </a:solidFill>
                <a:latin typeface="Meiryo UI" panose="020B0604030504040204" pitchFamily="50" charset="-128"/>
                <a:ea typeface="Meiryo UI" panose="020B0604030504040204" pitchFamily="50" charset="-128"/>
              </a:rPr>
              <a:t>。</a:t>
            </a:r>
            <a:endParaRPr sz="1000" dirty="0">
              <a:solidFill>
                <a:schemeClr val="lt1"/>
              </a:solidFill>
              <a:latin typeface="Meiryo UI" panose="020B0604030504040204" pitchFamily="50" charset="-128"/>
              <a:ea typeface="Meiryo UI" panose="020B0604030504040204" pitchFamily="50" charset="-128"/>
            </a:endParaRPr>
          </a:p>
        </p:txBody>
      </p:sp>
      <p:grpSp>
        <p:nvGrpSpPr>
          <p:cNvPr id="502" name="Google Shape;502;p36"/>
          <p:cNvGrpSpPr/>
          <p:nvPr/>
        </p:nvGrpSpPr>
        <p:grpSpPr>
          <a:xfrm>
            <a:off x="7973072" y="1944262"/>
            <a:ext cx="591987" cy="620929"/>
            <a:chOff x="3810000" y="1138767"/>
            <a:chExt cx="1138767" cy="1138767"/>
          </a:xfrm>
        </p:grpSpPr>
        <p:sp>
          <p:nvSpPr>
            <p:cNvPr id="503" name="Google Shape;503;p36"/>
            <p:cNvSpPr/>
            <p:nvPr/>
          </p:nvSpPr>
          <p:spPr>
            <a:xfrm>
              <a:off x="3810000" y="1138767"/>
              <a:ext cx="1138767" cy="1138767"/>
            </a:xfrm>
            <a:prstGeom prst="roundRect">
              <a:avLst>
                <a:gd name="adj" fmla="val 16667"/>
              </a:avLst>
            </a:prstGeom>
            <a:solidFill>
              <a:srgbClr val="FFFFFF"/>
            </a:solidFill>
            <a:ln>
              <a:noFill/>
            </a:ln>
            <a:effectLst>
              <a:outerShdw blurRad="254000" dist="190500" dir="8100000" algn="tr" rotWithShape="0">
                <a:srgbClr val="09000C">
                  <a:alpha val="7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04" name="Google Shape;504;p36"/>
            <p:cNvPicPr preferRelativeResize="0"/>
            <p:nvPr/>
          </p:nvPicPr>
          <p:blipFill rotWithShape="1">
            <a:blip r:embed="rId4">
              <a:alphaModFix/>
            </a:blip>
            <a:srcRect/>
            <a:stretch/>
          </p:blipFill>
          <p:spPr>
            <a:xfrm>
              <a:off x="3926947" y="1293813"/>
              <a:ext cx="904876" cy="828675"/>
            </a:xfrm>
            <a:prstGeom prst="rect">
              <a:avLst/>
            </a:prstGeom>
            <a:noFill/>
            <a:ln>
              <a:noFill/>
            </a:ln>
          </p:spPr>
        </p:pic>
      </p:grpSp>
      <p:sp>
        <p:nvSpPr>
          <p:cNvPr id="505" name="Google Shape;505;p36"/>
          <p:cNvSpPr txBox="1"/>
          <p:nvPr/>
        </p:nvSpPr>
        <p:spPr>
          <a:xfrm>
            <a:off x="3803709" y="1076960"/>
            <a:ext cx="3774000" cy="10772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dirty="0">
                <a:solidFill>
                  <a:srgbClr val="97FFFE"/>
                </a:solidFill>
                <a:latin typeface="Meiryo UI" panose="020B0604030504040204" pitchFamily="50" charset="-128"/>
                <a:ea typeface="Meiryo UI" panose="020B0604030504040204" pitchFamily="50" charset="-128"/>
              </a:rPr>
              <a:t>各NASは</a:t>
            </a:r>
            <a:r>
              <a:rPr lang="en-US" sz="1600" b="1" dirty="0" smtClean="0">
                <a:solidFill>
                  <a:srgbClr val="97FFFE"/>
                </a:solidFill>
                <a:latin typeface="Meiryo UI" panose="020B0604030504040204" pitchFamily="50" charset="-128"/>
                <a:ea typeface="Meiryo UI" panose="020B0604030504040204" pitchFamily="50" charset="-128"/>
              </a:rPr>
              <a:t>1</a:t>
            </a:r>
            <a:r>
              <a:rPr lang="ja-JP" altLang="en-US" sz="1600" b="1" dirty="0" smtClean="0">
                <a:solidFill>
                  <a:srgbClr val="97FFFE"/>
                </a:solidFill>
                <a:latin typeface="Meiryo UI" panose="020B0604030504040204" pitchFamily="50" charset="-128"/>
                <a:ea typeface="Meiryo UI" panose="020B0604030504040204" pitchFamily="50" charset="-128"/>
              </a:rPr>
              <a:t>台</a:t>
            </a:r>
            <a:r>
              <a:rPr lang="en-US" sz="1600" b="1" dirty="0" err="1" smtClean="0">
                <a:solidFill>
                  <a:srgbClr val="97FFFE"/>
                </a:solidFill>
                <a:latin typeface="Meiryo UI" panose="020B0604030504040204" pitchFamily="50" charset="-128"/>
                <a:ea typeface="Meiryo UI" panose="020B0604030504040204" pitchFamily="50" charset="-128"/>
              </a:rPr>
              <a:t>のディスク予測を無料で</a:t>
            </a:r>
            <a:r>
              <a:rPr lang="ja-JP" altLang="en-US" sz="1600" b="1" dirty="0" smtClean="0">
                <a:solidFill>
                  <a:srgbClr val="97FFFE"/>
                </a:solidFill>
                <a:latin typeface="Meiryo UI" panose="020B0604030504040204" pitchFamily="50" charset="-128"/>
                <a:ea typeface="Meiryo UI" panose="020B0604030504040204" pitchFamily="50" charset="-128"/>
              </a:rPr>
              <a:t>行え</a:t>
            </a:r>
            <a:r>
              <a:rPr lang="en-US" sz="1600" b="1" dirty="0" err="1" smtClean="0">
                <a:solidFill>
                  <a:srgbClr val="97FFFE"/>
                </a:solidFill>
                <a:latin typeface="Meiryo UI" panose="020B0604030504040204" pitchFamily="50" charset="-128"/>
                <a:ea typeface="Meiryo UI" panose="020B0604030504040204" pitchFamily="50" charset="-128"/>
              </a:rPr>
              <a:t>ます</a:t>
            </a:r>
            <a:r>
              <a:rPr lang="en-US" sz="1600" b="1" dirty="0" err="1">
                <a:solidFill>
                  <a:srgbClr val="97FFFE"/>
                </a:solidFill>
                <a:latin typeface="Meiryo UI" panose="020B0604030504040204" pitchFamily="50" charset="-128"/>
                <a:ea typeface="Meiryo UI" panose="020B0604030504040204" pitchFamily="50" charset="-128"/>
              </a:rPr>
              <a:t>。また、</a:t>
            </a:r>
            <a:r>
              <a:rPr lang="en-US" sz="1600" b="1" dirty="0" err="1" smtClean="0">
                <a:solidFill>
                  <a:srgbClr val="97FFFE"/>
                </a:solidFill>
                <a:latin typeface="Meiryo UI" panose="020B0604030504040204" pitchFamily="50" charset="-128"/>
                <a:ea typeface="Meiryo UI" panose="020B0604030504040204" pitchFamily="50" charset="-128"/>
              </a:rPr>
              <a:t>すべてのディスクをサポートする有料サブスクリプションを</a:t>
            </a:r>
            <a:r>
              <a:rPr lang="ja-JP" altLang="en-US" sz="1600" b="1" dirty="0" smtClean="0">
                <a:solidFill>
                  <a:srgbClr val="97FFFE"/>
                </a:solidFill>
                <a:latin typeface="Meiryo UI" panose="020B0604030504040204" pitchFamily="50" charset="-128"/>
                <a:ea typeface="Meiryo UI" panose="020B0604030504040204" pitchFamily="50" charset="-128"/>
              </a:rPr>
              <a:t>購入する</a:t>
            </a:r>
            <a:r>
              <a:rPr lang="en-US" sz="1600" b="1" dirty="0" err="1" smtClean="0">
                <a:solidFill>
                  <a:srgbClr val="97FFFE"/>
                </a:solidFill>
                <a:latin typeface="Meiryo UI" panose="020B0604030504040204" pitchFamily="50" charset="-128"/>
                <a:ea typeface="Meiryo UI" panose="020B0604030504040204" pitchFamily="50" charset="-128"/>
              </a:rPr>
              <a:t>こともできます</a:t>
            </a:r>
            <a:r>
              <a:rPr lang="en-US" sz="1600" b="1" dirty="0">
                <a:solidFill>
                  <a:srgbClr val="97FFFE"/>
                </a:solidFill>
                <a:latin typeface="Meiryo UI" panose="020B0604030504040204" pitchFamily="50" charset="-128"/>
                <a:ea typeface="Meiryo UI" panose="020B0604030504040204" pitchFamily="50" charset="-128"/>
              </a:rPr>
              <a:t>。</a:t>
            </a:r>
            <a:endParaRPr sz="1600" b="1" i="0" u="none" strike="noStrike" cap="none" dirty="0">
              <a:solidFill>
                <a:srgbClr val="97FFFE"/>
              </a:solidFill>
              <a:latin typeface="Meiryo UI" panose="020B0604030504040204" pitchFamily="50" charset="-128"/>
              <a:ea typeface="Meiryo UI" panose="020B0604030504040204" pitchFamily="50" charset="-128"/>
              <a:sym typeface="Arial"/>
            </a:endParaRPr>
          </a:p>
        </p:txBody>
      </p:sp>
      <p:sp>
        <p:nvSpPr>
          <p:cNvPr id="506" name="Google Shape;506;p36"/>
          <p:cNvSpPr txBox="1"/>
          <p:nvPr/>
        </p:nvSpPr>
        <p:spPr>
          <a:xfrm>
            <a:off x="424622" y="4351867"/>
            <a:ext cx="3495514" cy="584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800" dirty="0" err="1">
                <a:solidFill>
                  <a:schemeClr val="lt1"/>
                </a:solidFill>
                <a:latin typeface="Meiryo UI" panose="020B0604030504040204" pitchFamily="50" charset="-128"/>
                <a:ea typeface="Meiryo UI" panose="020B0604030504040204" pitchFamily="50" charset="-128"/>
              </a:rPr>
              <a:t>注：</a:t>
            </a:r>
            <a:r>
              <a:rPr lang="en-US" sz="800" dirty="0" err="1" smtClean="0">
                <a:solidFill>
                  <a:schemeClr val="lt1"/>
                </a:solidFill>
                <a:latin typeface="Meiryo UI" panose="020B0604030504040204" pitchFamily="50" charset="-128"/>
                <a:ea typeface="Meiryo UI" panose="020B0604030504040204" pitchFamily="50" charset="-128"/>
              </a:rPr>
              <a:t>DA</a:t>
            </a:r>
            <a:r>
              <a:rPr lang="en-US" sz="800" dirty="0">
                <a:solidFill>
                  <a:schemeClr val="lt1"/>
                </a:solidFill>
                <a:latin typeface="Meiryo UI" panose="020B0604030504040204" pitchFamily="50" charset="-128"/>
                <a:ea typeface="Meiryo UI" panose="020B0604030504040204" pitchFamily="50" charset="-128"/>
              </a:rPr>
              <a:t> </a:t>
            </a:r>
            <a:r>
              <a:rPr lang="en-US" sz="800" dirty="0" smtClean="0">
                <a:solidFill>
                  <a:schemeClr val="lt1"/>
                </a:solidFill>
                <a:latin typeface="Meiryo UI" panose="020B0604030504040204" pitchFamily="50" charset="-128"/>
                <a:ea typeface="Meiryo UI" panose="020B0604030504040204" pitchFamily="50" charset="-128"/>
              </a:rPr>
              <a:t>Drive </a:t>
            </a:r>
            <a:r>
              <a:rPr lang="en-US" sz="800" dirty="0" err="1" smtClean="0">
                <a:solidFill>
                  <a:schemeClr val="lt1"/>
                </a:solidFill>
                <a:latin typeface="Meiryo UI" panose="020B0604030504040204" pitchFamily="50" charset="-128"/>
                <a:ea typeface="Meiryo UI" panose="020B0604030504040204" pitchFamily="50" charset="-128"/>
              </a:rPr>
              <a:t>Analyzerはまだ</a:t>
            </a:r>
            <a:r>
              <a:rPr lang="en-US" sz="800" dirty="0" err="1">
                <a:solidFill>
                  <a:schemeClr val="lt1"/>
                </a:solidFill>
                <a:latin typeface="Meiryo UI" panose="020B0604030504040204" pitchFamily="50" charset="-128"/>
                <a:ea typeface="Meiryo UI" panose="020B0604030504040204" pitchFamily="50" charset="-128"/>
              </a:rPr>
              <a:t>NVMe</a:t>
            </a:r>
            <a:r>
              <a:rPr lang="en-US" sz="800" dirty="0">
                <a:solidFill>
                  <a:schemeClr val="lt1"/>
                </a:solidFill>
                <a:latin typeface="Meiryo UI" panose="020B0604030504040204" pitchFamily="50" charset="-128"/>
                <a:ea typeface="Meiryo UI" panose="020B0604030504040204" pitchFamily="50" charset="-128"/>
              </a:rPr>
              <a:t> </a:t>
            </a:r>
            <a:r>
              <a:rPr lang="en-US" sz="800" dirty="0" err="1">
                <a:solidFill>
                  <a:schemeClr val="lt1"/>
                </a:solidFill>
                <a:latin typeface="Meiryo UI" panose="020B0604030504040204" pitchFamily="50" charset="-128"/>
                <a:ea typeface="Meiryo UI" panose="020B0604030504040204" pitchFamily="50" charset="-128"/>
              </a:rPr>
              <a:t>SSDをサポートしていません。また、一部のSATAハードドライブは、ファームウェアまたはメーカーの設定が異なるため、Cloud</a:t>
            </a:r>
            <a:r>
              <a:rPr lang="en-US" sz="800" dirty="0">
                <a:solidFill>
                  <a:schemeClr val="lt1"/>
                </a:solidFill>
                <a:latin typeface="Meiryo UI" panose="020B0604030504040204" pitchFamily="50" charset="-128"/>
                <a:ea typeface="Meiryo UI" panose="020B0604030504040204" pitchFamily="50" charset="-128"/>
              </a:rPr>
              <a:t> </a:t>
            </a:r>
            <a:r>
              <a:rPr lang="en-US" sz="800" dirty="0" err="1">
                <a:solidFill>
                  <a:schemeClr val="lt1"/>
                </a:solidFill>
                <a:latin typeface="Meiryo UI" panose="020B0604030504040204" pitchFamily="50" charset="-128"/>
                <a:ea typeface="Meiryo UI" panose="020B0604030504040204" pitchFamily="50" charset="-128"/>
              </a:rPr>
              <a:t>AI推論システムによって分析された後</a:t>
            </a:r>
            <a:r>
              <a:rPr lang="en-US" sz="800" dirty="0">
                <a:solidFill>
                  <a:schemeClr val="lt1"/>
                </a:solidFill>
                <a:latin typeface="Meiryo UI" panose="020B0604030504040204" pitchFamily="50" charset="-128"/>
                <a:ea typeface="Meiryo UI" panose="020B0604030504040204" pitchFamily="50" charset="-128"/>
              </a:rPr>
              <a:t>、「</a:t>
            </a:r>
            <a:r>
              <a:rPr lang="en-US" sz="800" dirty="0" err="1">
                <a:solidFill>
                  <a:schemeClr val="lt1"/>
                </a:solidFill>
                <a:latin typeface="Meiryo UI" panose="020B0604030504040204" pitchFamily="50" charset="-128"/>
                <a:ea typeface="Meiryo UI" panose="020B0604030504040204" pitchFamily="50" charset="-128"/>
              </a:rPr>
              <a:t>サポートされていません」と表示される場合があります</a:t>
            </a:r>
            <a:r>
              <a:rPr lang="en-US" sz="800" dirty="0">
                <a:solidFill>
                  <a:schemeClr val="lt1"/>
                </a:solidFill>
                <a:latin typeface="Meiryo UI" panose="020B0604030504040204" pitchFamily="50" charset="-128"/>
                <a:ea typeface="Meiryo UI" panose="020B0604030504040204" pitchFamily="50" charset="-128"/>
              </a:rPr>
              <a:t>。</a:t>
            </a:r>
            <a:endParaRPr sz="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7"/>
          <p:cNvSpPr/>
          <p:nvPr/>
        </p:nvSpPr>
        <p:spPr>
          <a:xfrm>
            <a:off x="3452501" y="1057883"/>
            <a:ext cx="5728074" cy="3729270"/>
          </a:xfrm>
          <a:prstGeom prst="roundRect">
            <a:avLst>
              <a:gd name="adj" fmla="val 0"/>
            </a:avLst>
          </a:prstGeom>
          <a:gradFill>
            <a:gsLst>
              <a:gs pos="0">
                <a:srgbClr val="191919">
                  <a:alpha val="0"/>
                </a:srgbClr>
              </a:gs>
              <a:gs pos="100000">
                <a:srgbClr val="1F2127">
                  <a:alpha val="63921"/>
                </a:srgbClr>
              </a:gs>
            </a:gsLst>
            <a:lin ang="5400000" scaled="0"/>
          </a:gradFill>
          <a:ln>
            <a:noFill/>
          </a:ln>
          <a:effectLst>
            <a:outerShdw dist="50800" dir="5400000" algn="ctr" rotWithShape="0">
              <a:srgbClr val="000000">
                <a:alpha val="4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12" name="Google Shape;512;p37"/>
          <p:cNvPicPr preferRelativeResize="0"/>
          <p:nvPr/>
        </p:nvPicPr>
        <p:blipFill rotWithShape="1">
          <a:blip r:embed="rId3">
            <a:alphaModFix/>
          </a:blip>
          <a:srcRect/>
          <a:stretch/>
        </p:blipFill>
        <p:spPr>
          <a:xfrm>
            <a:off x="3336346" y="1355673"/>
            <a:ext cx="6188654" cy="3335835"/>
          </a:xfrm>
          <a:prstGeom prst="roundRect">
            <a:avLst>
              <a:gd name="adj" fmla="val 0"/>
            </a:avLst>
          </a:prstGeom>
          <a:noFill/>
          <a:ln>
            <a:noFill/>
          </a:ln>
          <a:effectLst>
            <a:outerShdw blurRad="254000" dist="190500" dir="8100000" algn="tr" rotWithShape="0">
              <a:srgbClr val="09000C">
                <a:alpha val="74901"/>
              </a:srgbClr>
            </a:outerShdw>
          </a:effectLst>
        </p:spPr>
      </p:pic>
      <p:sp>
        <p:nvSpPr>
          <p:cNvPr id="513" name="Google Shape;513;p37"/>
          <p:cNvSpPr txBox="1"/>
          <p:nvPr/>
        </p:nvSpPr>
        <p:spPr>
          <a:xfrm>
            <a:off x="410347" y="1262722"/>
            <a:ext cx="2867921" cy="3136567"/>
          </a:xfrm>
          <a:prstGeom prst="rect">
            <a:avLst/>
          </a:prstGeom>
          <a:noFill/>
          <a:ln>
            <a:noFill/>
          </a:ln>
        </p:spPr>
        <p:txBody>
          <a:bodyPr spcFirstLastPara="1" wrap="square" lIns="91425" tIns="91425" rIns="91425" bIns="91425" anchor="t" anchorCtr="0">
            <a:noAutofit/>
          </a:bodyPr>
          <a:lstStyle/>
          <a:p>
            <a:pPr marL="541020" marR="0" lvl="1" indent="-171450" algn="l" rtl="0">
              <a:lnSpc>
                <a:spcPct val="110000"/>
              </a:lnSpc>
              <a:spcBef>
                <a:spcPts val="600"/>
              </a:spcBef>
              <a:spcAft>
                <a:spcPts val="0"/>
              </a:spcAft>
              <a:buClr>
                <a:schemeClr val="lt1"/>
              </a:buClr>
              <a:buSzPts val="1100"/>
              <a:buFont typeface="Arial"/>
              <a:buChar char="•"/>
            </a:pPr>
            <a:r>
              <a:rPr lang="en-US" sz="1600" dirty="0" err="1">
                <a:solidFill>
                  <a:schemeClr val="lt1"/>
                </a:solidFill>
                <a:latin typeface="Meiryo UI" panose="020B0604030504040204" pitchFamily="50" charset="-128"/>
                <a:ea typeface="Meiryo UI" panose="020B0604030504040204" pitchFamily="50" charset="-128"/>
              </a:rPr>
              <a:t>個別に更新可能</a:t>
            </a:r>
            <a:endParaRPr sz="1600" dirty="0">
              <a:solidFill>
                <a:schemeClr val="lt1"/>
              </a:solidFill>
              <a:latin typeface="Meiryo UI" panose="020B0604030504040204" pitchFamily="50" charset="-128"/>
              <a:ea typeface="Meiryo UI" panose="020B0604030504040204" pitchFamily="50" charset="-128"/>
            </a:endParaRPr>
          </a:p>
          <a:p>
            <a:pPr marL="541020" marR="0" lvl="1" indent="-171450" algn="l" rtl="0">
              <a:lnSpc>
                <a:spcPct val="110000"/>
              </a:lnSpc>
              <a:spcBef>
                <a:spcPts val="600"/>
              </a:spcBef>
              <a:spcAft>
                <a:spcPts val="0"/>
              </a:spcAft>
              <a:buClr>
                <a:schemeClr val="lt1"/>
              </a:buClr>
              <a:buSzPts val="1100"/>
              <a:buFont typeface="Arial"/>
              <a:buChar char="•"/>
            </a:pPr>
            <a:r>
              <a:rPr lang="en-US" sz="1600" dirty="0" err="1">
                <a:solidFill>
                  <a:schemeClr val="lt1"/>
                </a:solidFill>
                <a:latin typeface="Meiryo UI" panose="020B0604030504040204" pitchFamily="50" charset="-128"/>
                <a:ea typeface="Meiryo UI" panose="020B0604030504040204" pitchFamily="50" charset="-128"/>
              </a:rPr>
              <a:t>FTPサーバーをサポート</a:t>
            </a:r>
            <a:endParaRPr sz="1600" dirty="0">
              <a:solidFill>
                <a:schemeClr val="lt1"/>
              </a:solidFill>
              <a:latin typeface="Meiryo UI" panose="020B0604030504040204" pitchFamily="50" charset="-128"/>
              <a:ea typeface="Meiryo UI" panose="020B0604030504040204" pitchFamily="50" charset="-128"/>
            </a:endParaRPr>
          </a:p>
          <a:p>
            <a:pPr marL="541020" marR="0" lvl="1" indent="-171450" algn="l" rtl="0">
              <a:lnSpc>
                <a:spcPct val="110000"/>
              </a:lnSpc>
              <a:spcBef>
                <a:spcPts val="600"/>
              </a:spcBef>
              <a:spcAft>
                <a:spcPts val="0"/>
              </a:spcAft>
              <a:buClr>
                <a:schemeClr val="lt1"/>
              </a:buClr>
              <a:buSzPts val="1100"/>
              <a:buFont typeface="Arial"/>
              <a:buChar char="•"/>
            </a:pPr>
            <a:r>
              <a:rPr lang="en-US" sz="1600" dirty="0" err="1">
                <a:solidFill>
                  <a:schemeClr val="lt1"/>
                </a:solidFill>
                <a:latin typeface="Meiryo UI" panose="020B0604030504040204" pitchFamily="50" charset="-128"/>
                <a:ea typeface="Meiryo UI" panose="020B0604030504040204" pitchFamily="50" charset="-128"/>
              </a:rPr>
              <a:t>TLS設定をサポート</a:t>
            </a:r>
            <a:endParaRPr sz="1600" dirty="0">
              <a:solidFill>
                <a:schemeClr val="lt1"/>
              </a:solidFill>
              <a:latin typeface="Meiryo UI" panose="020B0604030504040204" pitchFamily="50" charset="-128"/>
              <a:ea typeface="Meiryo UI" panose="020B0604030504040204" pitchFamily="50" charset="-128"/>
            </a:endParaRPr>
          </a:p>
          <a:p>
            <a:pPr marL="541020" marR="0" lvl="1" indent="-171450" algn="l" rtl="0">
              <a:lnSpc>
                <a:spcPct val="110000"/>
              </a:lnSpc>
              <a:spcBef>
                <a:spcPts val="600"/>
              </a:spcBef>
              <a:spcAft>
                <a:spcPts val="0"/>
              </a:spcAft>
              <a:buClr>
                <a:schemeClr val="lt1"/>
              </a:buClr>
              <a:buSzPts val="1100"/>
              <a:buFont typeface="Arial"/>
              <a:buChar char="•"/>
            </a:pPr>
            <a:r>
              <a:rPr lang="en-US" sz="1600" dirty="0" err="1">
                <a:solidFill>
                  <a:schemeClr val="lt1"/>
                </a:solidFill>
                <a:latin typeface="Meiryo UI" panose="020B0604030504040204" pitchFamily="50" charset="-128"/>
                <a:ea typeface="Meiryo UI" panose="020B0604030504040204" pitchFamily="50" charset="-128"/>
              </a:rPr>
              <a:t>QoS設定をサポートします</a:t>
            </a:r>
            <a:endParaRPr sz="1600" dirty="0">
              <a:solidFill>
                <a:schemeClr val="lt1"/>
              </a:solidFill>
              <a:latin typeface="Meiryo UI" panose="020B0604030504040204" pitchFamily="50" charset="-128"/>
              <a:ea typeface="Meiryo UI" panose="020B0604030504040204" pitchFamily="50" charset="-128"/>
            </a:endParaRPr>
          </a:p>
          <a:p>
            <a:pPr marL="541020" marR="0" lvl="1" indent="-171450" algn="l" rtl="0">
              <a:lnSpc>
                <a:spcPct val="110000"/>
              </a:lnSpc>
              <a:spcBef>
                <a:spcPts val="600"/>
              </a:spcBef>
              <a:spcAft>
                <a:spcPts val="0"/>
              </a:spcAft>
              <a:buClr>
                <a:schemeClr val="lt1"/>
              </a:buClr>
              <a:buSzPts val="1100"/>
              <a:buFont typeface="Arial"/>
              <a:buChar char="•"/>
            </a:pPr>
            <a:r>
              <a:rPr lang="en-US" sz="1600" dirty="0" err="1">
                <a:solidFill>
                  <a:schemeClr val="lt1"/>
                </a:solidFill>
                <a:latin typeface="Meiryo UI" panose="020B0604030504040204" pitchFamily="50" charset="-128"/>
                <a:ea typeface="Meiryo UI" panose="020B0604030504040204" pitchFamily="50" charset="-128"/>
              </a:rPr>
              <a:t>サポート仕様設定</a:t>
            </a:r>
            <a:endParaRPr sz="1600" dirty="0">
              <a:solidFill>
                <a:schemeClr val="lt1"/>
              </a:solidFill>
              <a:latin typeface="Meiryo UI" panose="020B0604030504040204" pitchFamily="50" charset="-128"/>
              <a:ea typeface="Meiryo UI" panose="020B0604030504040204" pitchFamily="50" charset="-128"/>
            </a:endParaRPr>
          </a:p>
          <a:p>
            <a:pPr marL="541020" marR="0" lvl="1" indent="-171450" algn="l" rtl="0">
              <a:lnSpc>
                <a:spcPct val="110000"/>
              </a:lnSpc>
              <a:spcBef>
                <a:spcPts val="600"/>
              </a:spcBef>
              <a:spcAft>
                <a:spcPts val="0"/>
              </a:spcAft>
              <a:buClr>
                <a:schemeClr val="lt1"/>
              </a:buClr>
              <a:buSzPts val="11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FTP</a:t>
            </a:r>
            <a:r>
              <a:rPr lang="en-US" sz="1600" dirty="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Clientをサポート</a:t>
            </a:r>
            <a:endParaRPr sz="1600" dirty="0">
              <a:solidFill>
                <a:schemeClr val="lt1"/>
              </a:solidFill>
              <a:latin typeface="Meiryo UI" panose="020B0604030504040204" pitchFamily="50" charset="-128"/>
              <a:ea typeface="Meiryo UI" panose="020B0604030504040204" pitchFamily="50" charset="-128"/>
            </a:endParaRPr>
          </a:p>
        </p:txBody>
      </p:sp>
      <p:sp>
        <p:nvSpPr>
          <p:cNvPr id="514" name="Google Shape;514;p37"/>
          <p:cNvSpPr txBox="1">
            <a:spLocks noGrp="1"/>
          </p:cNvSpPr>
          <p:nvPr>
            <p:ph type="title"/>
          </p:nvPr>
        </p:nvSpPr>
        <p:spPr>
          <a:xfrm>
            <a:off x="720000" y="484361"/>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err="1">
                <a:latin typeface="Meiryo UI" panose="020B0604030504040204" pitchFamily="50" charset="-128"/>
                <a:ea typeface="Meiryo UI" panose="020B0604030504040204" pitchFamily="50" charset="-128"/>
              </a:rPr>
              <a:t>QuFTPリモートファイルFTPアクセスサービス</a:t>
            </a:r>
            <a:endParaRPr sz="3200"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8"/>
          <p:cNvSpPr/>
          <p:nvPr/>
        </p:nvSpPr>
        <p:spPr>
          <a:xfrm>
            <a:off x="-416277" y="1359037"/>
            <a:ext cx="2272554" cy="2233465"/>
          </a:xfrm>
          <a:prstGeom prst="roundRect">
            <a:avLst>
              <a:gd name="adj" fmla="val 50000"/>
            </a:avLst>
          </a:prstGeom>
          <a:solidFill>
            <a:schemeClr val="dk1">
              <a:alpha val="27843"/>
            </a:schemeClr>
          </a:solidFill>
          <a:ln w="25400" cap="flat" cmpd="sng">
            <a:solidFill>
              <a:srgbClr val="121212"/>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0" name="Google Shape;520;p38"/>
          <p:cNvSpPr/>
          <p:nvPr/>
        </p:nvSpPr>
        <p:spPr>
          <a:xfrm>
            <a:off x="3712147" y="1359037"/>
            <a:ext cx="2272554" cy="2233465"/>
          </a:xfrm>
          <a:prstGeom prst="roundRect">
            <a:avLst>
              <a:gd name="adj" fmla="val 50000"/>
            </a:avLst>
          </a:prstGeom>
          <a:solidFill>
            <a:schemeClr val="dk1">
              <a:alpha val="27843"/>
            </a:schemeClr>
          </a:solidFill>
          <a:ln w="25400" cap="flat" cmpd="sng">
            <a:solidFill>
              <a:srgbClr val="121212"/>
            </a:solidFill>
            <a:prstDash val="solid"/>
            <a:round/>
            <a:headEnd type="none" w="sm" len="sm"/>
            <a:tailEnd type="none" w="sm" len="sm"/>
          </a:ln>
          <a:effectLst>
            <a:softEdge rad="63500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521" name="Google Shape;521;p38"/>
          <p:cNvSpPr txBox="1">
            <a:spLocks noGrp="1"/>
          </p:cNvSpPr>
          <p:nvPr>
            <p:ph type="title"/>
          </p:nvPr>
        </p:nvSpPr>
        <p:spPr>
          <a:xfrm>
            <a:off x="720000" y="425522"/>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err="1" smtClean="0">
                <a:latin typeface="Meiryo UI" panose="020B0604030504040204" pitchFamily="50" charset="-128"/>
                <a:ea typeface="Meiryo UI" panose="020B0604030504040204" pitchFamily="50" charset="-128"/>
                <a:cs typeface="Arial"/>
                <a:sym typeface="Arial"/>
              </a:rPr>
              <a:t>データセキュリティ</a:t>
            </a:r>
            <a:r>
              <a:rPr lang="en-US" sz="3200" dirty="0" smtClean="0">
                <a:latin typeface="Meiryo UI" panose="020B0604030504040204" pitchFamily="50" charset="-128"/>
                <a:ea typeface="Meiryo UI" panose="020B0604030504040204" pitchFamily="50" charset="-128"/>
                <a:cs typeface="Arial"/>
                <a:sym typeface="Arial"/>
              </a:rPr>
              <a:t>: </a:t>
            </a:r>
            <a:r>
              <a:rPr lang="en-US" sz="3200" dirty="0" err="1" smtClean="0">
                <a:latin typeface="Meiryo UI" panose="020B0604030504040204" pitchFamily="50" charset="-128"/>
                <a:ea typeface="Meiryo UI" panose="020B0604030504040204" pitchFamily="50" charset="-128"/>
                <a:cs typeface="Arial"/>
                <a:sym typeface="Arial"/>
              </a:rPr>
              <a:t>NASデータを保護</a:t>
            </a:r>
            <a:endParaRPr sz="3200" dirty="0">
              <a:latin typeface="Meiryo UI" panose="020B0604030504040204" pitchFamily="50" charset="-128"/>
              <a:ea typeface="Meiryo UI" panose="020B0604030504040204" pitchFamily="50" charset="-128"/>
              <a:cs typeface="Arial"/>
              <a:sym typeface="Arial"/>
            </a:endParaRPr>
          </a:p>
        </p:txBody>
      </p:sp>
      <p:sp>
        <p:nvSpPr>
          <p:cNvPr id="522" name="Google Shape;522;p38"/>
          <p:cNvSpPr txBox="1"/>
          <p:nvPr/>
        </p:nvSpPr>
        <p:spPr>
          <a:xfrm>
            <a:off x="6039284" y="1205037"/>
            <a:ext cx="2902585" cy="166782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2000" b="1" dirty="0" smtClean="0">
                <a:solidFill>
                  <a:srgbClr val="97FFFE"/>
                </a:solidFill>
                <a:latin typeface="Meiryo UI" panose="020B0604030504040204" pitchFamily="50" charset="-128"/>
                <a:ea typeface="Meiryo UI" panose="020B0604030504040204" pitchFamily="50" charset="-128"/>
              </a:rPr>
              <a:t>Malware Remover</a:t>
            </a:r>
            <a:endParaRPr sz="20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200" dirty="0" smtClean="0">
                <a:solidFill>
                  <a:schemeClr val="bg1"/>
                </a:solidFill>
                <a:latin typeface="Meiryo UI" panose="020B0604030504040204" pitchFamily="50" charset="-128"/>
                <a:ea typeface="Meiryo UI" panose="020B0604030504040204" pitchFamily="50" charset="-128"/>
              </a:rPr>
              <a:t>NASを定期的にスキャンして</a:t>
            </a:r>
            <a:r>
              <a:rPr lang="en-US" sz="1200" dirty="0">
                <a:solidFill>
                  <a:schemeClr val="bg1"/>
                </a:solidFill>
                <a:latin typeface="Meiryo UI" panose="020B0604030504040204" pitchFamily="50" charset="-128"/>
                <a:ea typeface="Meiryo UI" panose="020B0604030504040204" pitchFamily="50" charset="-128"/>
              </a:rPr>
              <a:t>、最新のマルウェア定義をダウンロードします</a:t>
            </a:r>
            <a:r>
              <a:rPr lang="en-US" sz="1200" dirty="0" smtClean="0">
                <a:solidFill>
                  <a:schemeClr val="bg1"/>
                </a:solidFill>
                <a:latin typeface="Meiryo UI" panose="020B0604030504040204" pitchFamily="50" charset="-128"/>
                <a:ea typeface="Meiryo UI" panose="020B0604030504040204" pitchFamily="50" charset="-128"/>
              </a:rPr>
              <a:t>。攻撃された場合</a:t>
            </a:r>
            <a:r>
              <a:rPr lang="en-US" sz="1200" dirty="0">
                <a:solidFill>
                  <a:schemeClr val="bg1"/>
                </a:solidFill>
                <a:latin typeface="Meiryo UI" panose="020B0604030504040204" pitchFamily="50" charset="-128"/>
                <a:ea typeface="Meiryo UI" panose="020B0604030504040204" pitchFamily="50" charset="-128"/>
              </a:rPr>
              <a:t>、感染したファイルをリアルタイムで除外できるため、NASデータのセキュリティレベルを向上させることができます。</a:t>
            </a:r>
            <a:endParaRPr sz="1200" dirty="0">
              <a:solidFill>
                <a:schemeClr val="bg1"/>
              </a:solidFill>
              <a:latin typeface="Meiryo UI" panose="020B0604030504040204" pitchFamily="50" charset="-128"/>
              <a:ea typeface="Meiryo UI" panose="020B0604030504040204" pitchFamily="50" charset="-128"/>
            </a:endParaRPr>
          </a:p>
        </p:txBody>
      </p:sp>
      <p:sp>
        <p:nvSpPr>
          <p:cNvPr id="523" name="Google Shape;523;p38"/>
          <p:cNvSpPr txBox="1"/>
          <p:nvPr/>
        </p:nvSpPr>
        <p:spPr>
          <a:xfrm>
            <a:off x="1658684" y="1249106"/>
            <a:ext cx="2795075" cy="142776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None/>
            </a:pPr>
            <a:r>
              <a:rPr lang="en-US" sz="2000" b="1" dirty="0" err="1">
                <a:solidFill>
                  <a:srgbClr val="97FFFE"/>
                </a:solidFill>
                <a:latin typeface="Meiryo UI" panose="020B0604030504040204" pitchFamily="50" charset="-128"/>
                <a:ea typeface="Meiryo UI" panose="020B0604030504040204" pitchFamily="50" charset="-128"/>
              </a:rPr>
              <a:t>QuFirewall</a:t>
            </a:r>
            <a:endParaRPr sz="20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0"/>
              </a:spcBef>
              <a:spcAft>
                <a:spcPts val="0"/>
              </a:spcAft>
              <a:buNone/>
            </a:pPr>
            <a:r>
              <a:rPr lang="en-US" sz="1200" dirty="0" err="1">
                <a:solidFill>
                  <a:schemeClr val="bg1"/>
                </a:solidFill>
                <a:latin typeface="Meiryo UI" panose="020B0604030504040204" pitchFamily="50" charset="-128"/>
                <a:ea typeface="Meiryo UI" panose="020B0604030504040204" pitchFamily="50" charset="-128"/>
              </a:rPr>
              <a:t>IPアドレスとリージョンを許可</a:t>
            </a:r>
            <a:r>
              <a:rPr lang="en-US" sz="1200" dirty="0">
                <a:solidFill>
                  <a:schemeClr val="bg1"/>
                </a:solidFill>
                <a:latin typeface="Meiryo UI" panose="020B0604030504040204" pitchFamily="50" charset="-128"/>
                <a:ea typeface="Meiryo UI" panose="020B0604030504040204" pitchFamily="50" charset="-128"/>
              </a:rPr>
              <a:t>/</a:t>
            </a:r>
            <a:r>
              <a:rPr lang="en-US" sz="1200" dirty="0" err="1" smtClean="0">
                <a:solidFill>
                  <a:schemeClr val="bg1"/>
                </a:solidFill>
                <a:latin typeface="Meiryo UI" panose="020B0604030504040204" pitchFamily="50" charset="-128"/>
                <a:ea typeface="Meiryo UI" panose="020B0604030504040204" pitchFamily="50" charset="-128"/>
              </a:rPr>
              <a:t>拒否して不正アクセス</a:t>
            </a:r>
            <a:r>
              <a:rPr lang="ja-JP" altLang="en-US" sz="1200" dirty="0" smtClean="0">
                <a:solidFill>
                  <a:schemeClr val="bg1"/>
                </a:solidFill>
                <a:latin typeface="Meiryo UI" panose="020B0604030504040204" pitchFamily="50" charset="-128"/>
                <a:ea typeface="Meiryo UI" panose="020B0604030504040204" pitchFamily="50" charset="-128"/>
              </a:rPr>
              <a:t>およびブルートフォース攻撃</a:t>
            </a:r>
            <a:r>
              <a:rPr lang="en-US" sz="1200" dirty="0" err="1" smtClean="0">
                <a:solidFill>
                  <a:schemeClr val="bg1"/>
                </a:solidFill>
                <a:latin typeface="Meiryo UI" panose="020B0604030504040204" pitchFamily="50" charset="-128"/>
                <a:ea typeface="Meiryo UI" panose="020B0604030504040204" pitchFamily="50" charset="-128"/>
              </a:rPr>
              <a:t>を防止し</a:t>
            </a:r>
            <a:r>
              <a:rPr lang="en-US" sz="1200" dirty="0" err="1">
                <a:solidFill>
                  <a:schemeClr val="bg1"/>
                </a:solidFill>
                <a:latin typeface="Meiryo UI" panose="020B0604030504040204" pitchFamily="50" charset="-128"/>
                <a:ea typeface="Meiryo UI" panose="020B0604030504040204" pitchFamily="50" charset="-128"/>
              </a:rPr>
              <a:t>、</a:t>
            </a:r>
            <a:r>
              <a:rPr lang="en-US" sz="1200" dirty="0" err="1" smtClean="0">
                <a:solidFill>
                  <a:schemeClr val="bg1"/>
                </a:solidFill>
                <a:latin typeface="Meiryo UI" panose="020B0604030504040204" pitchFamily="50" charset="-128"/>
                <a:ea typeface="Meiryo UI" panose="020B0604030504040204" pitchFamily="50" charset="-128"/>
              </a:rPr>
              <a:t>データとサービスのセキュリティを保護することができます</a:t>
            </a:r>
            <a:r>
              <a:rPr lang="en-US" sz="1200" dirty="0">
                <a:solidFill>
                  <a:schemeClr val="bg1"/>
                </a:solidFill>
                <a:latin typeface="Meiryo UI" panose="020B0604030504040204" pitchFamily="50" charset="-128"/>
                <a:ea typeface="Meiryo UI" panose="020B0604030504040204" pitchFamily="50" charset="-128"/>
              </a:rPr>
              <a:t>。</a:t>
            </a:r>
            <a:endParaRPr sz="1200" dirty="0">
              <a:solidFill>
                <a:schemeClr val="bg1"/>
              </a:solidFill>
              <a:latin typeface="Meiryo UI" panose="020B0604030504040204" pitchFamily="50" charset="-128"/>
              <a:ea typeface="Meiryo UI" panose="020B0604030504040204" pitchFamily="50" charset="-128"/>
            </a:endParaRPr>
          </a:p>
        </p:txBody>
      </p:sp>
      <p:pic>
        <p:nvPicPr>
          <p:cNvPr id="524" name="Google Shape;524;p38"/>
          <p:cNvPicPr preferRelativeResize="0"/>
          <p:nvPr/>
        </p:nvPicPr>
        <p:blipFill rotWithShape="1">
          <a:blip r:embed="rId3">
            <a:alphaModFix/>
          </a:blip>
          <a:srcRect/>
          <a:stretch/>
        </p:blipFill>
        <p:spPr>
          <a:xfrm>
            <a:off x="4816610" y="1422027"/>
            <a:ext cx="1149519" cy="1149519"/>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525" name="Google Shape;525;p38"/>
          <p:cNvPicPr preferRelativeResize="0"/>
          <p:nvPr/>
        </p:nvPicPr>
        <p:blipFill rotWithShape="1">
          <a:blip r:embed="rId4">
            <a:alphaModFix/>
          </a:blip>
          <a:srcRect/>
          <a:stretch/>
        </p:blipFill>
        <p:spPr>
          <a:xfrm>
            <a:off x="503238" y="1422027"/>
            <a:ext cx="1126621" cy="1125870"/>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526" name="Google Shape;526;p38"/>
          <p:cNvPicPr preferRelativeResize="0"/>
          <p:nvPr/>
        </p:nvPicPr>
        <p:blipFill rotWithShape="1">
          <a:blip r:embed="rId5">
            <a:alphaModFix/>
          </a:blip>
          <a:srcRect/>
          <a:stretch/>
        </p:blipFill>
        <p:spPr>
          <a:xfrm>
            <a:off x="5266219" y="2942537"/>
            <a:ext cx="3480897" cy="2200964"/>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527" name="Google Shape;527;p38"/>
          <p:cNvPicPr preferRelativeResize="0"/>
          <p:nvPr/>
        </p:nvPicPr>
        <p:blipFill rotWithShape="1">
          <a:blip r:embed="rId6">
            <a:alphaModFix/>
          </a:blip>
          <a:srcRect/>
          <a:stretch/>
        </p:blipFill>
        <p:spPr>
          <a:xfrm>
            <a:off x="1172026" y="3087347"/>
            <a:ext cx="2956430" cy="2056153"/>
          </a:xfrm>
          <a:prstGeom prst="roundRect">
            <a:avLst>
              <a:gd name="adj" fmla="val 0"/>
            </a:avLst>
          </a:prstGeom>
          <a:noFill/>
          <a:ln>
            <a:noFill/>
          </a:ln>
          <a:effectLst>
            <a:outerShdw blurRad="254000" dist="190500" dir="8100000" algn="tr" rotWithShape="0">
              <a:srgbClr val="09000C">
                <a:alpha val="74901"/>
              </a:srgbClr>
            </a:outerShdw>
          </a:effectLst>
        </p:spPr>
      </p:pic>
      <p:sp>
        <p:nvSpPr>
          <p:cNvPr id="528" name="Google Shape;528;p38"/>
          <p:cNvSpPr/>
          <p:nvPr/>
        </p:nvSpPr>
        <p:spPr>
          <a:xfrm>
            <a:off x="-152400" y="3496733"/>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2"/>
          <p:cNvSpPr/>
          <p:nvPr/>
        </p:nvSpPr>
        <p:spPr>
          <a:xfrm>
            <a:off x="-152400" y="3908067"/>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66" name="Google Shape;66;p12" descr="一張含有 室外, 波浪 的圖片&#10;&#10;自動產生的描述"/>
          <p:cNvPicPr preferRelativeResize="0"/>
          <p:nvPr/>
        </p:nvPicPr>
        <p:blipFill rotWithShape="1">
          <a:blip r:embed="rId3">
            <a:alphaModFix/>
          </a:blip>
          <a:srcRect/>
          <a:stretch/>
        </p:blipFill>
        <p:spPr>
          <a:xfrm>
            <a:off x="5178918" y="1125231"/>
            <a:ext cx="4290102" cy="4112597"/>
          </a:xfrm>
          <a:prstGeom prst="rect">
            <a:avLst/>
          </a:prstGeom>
          <a:noFill/>
          <a:ln>
            <a:noFill/>
          </a:ln>
        </p:spPr>
      </p:pic>
      <p:sp>
        <p:nvSpPr>
          <p:cNvPr id="67" name="Google Shape;67;p12"/>
          <p:cNvSpPr txBox="1">
            <a:spLocks noGrp="1"/>
          </p:cNvSpPr>
          <p:nvPr>
            <p:ph type="title"/>
          </p:nvPr>
        </p:nvSpPr>
        <p:spPr>
          <a:xfrm>
            <a:off x="154004" y="309458"/>
            <a:ext cx="8835992"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smtClean="0">
                <a:latin typeface="Meiryo UI" panose="020B0604030504040204" pitchFamily="50" charset="-128"/>
                <a:ea typeface="Meiryo UI" panose="020B0604030504040204" pitchFamily="50" charset="-128"/>
                <a:cs typeface="Arial"/>
                <a:sym typeface="Arial"/>
              </a:rPr>
              <a:t>2.5GbE + 1GbEデュアルイーサネット</a:t>
            </a:r>
            <a:br>
              <a:rPr lang="en-US" sz="3200" dirty="0" smtClean="0">
                <a:latin typeface="Meiryo UI" panose="020B0604030504040204" pitchFamily="50" charset="-128"/>
                <a:ea typeface="Meiryo UI" panose="020B0604030504040204" pitchFamily="50" charset="-128"/>
                <a:cs typeface="Arial"/>
                <a:sym typeface="Arial"/>
              </a:rPr>
            </a:br>
            <a:r>
              <a:rPr lang="en-US" sz="2400" dirty="0" err="1" smtClean="0">
                <a:latin typeface="Meiryo UI" panose="020B0604030504040204" pitchFamily="50" charset="-128"/>
                <a:ea typeface="Meiryo UI" panose="020B0604030504040204" pitchFamily="50" charset="-128"/>
                <a:cs typeface="Arial"/>
                <a:sym typeface="Arial"/>
              </a:rPr>
              <a:t>ホームネットワーク帯域幅の制限を超える</a:t>
            </a:r>
            <a:endParaRPr sz="2400" dirty="0">
              <a:latin typeface="Meiryo UI" panose="020B0604030504040204" pitchFamily="50" charset="-128"/>
              <a:ea typeface="Meiryo UI" panose="020B0604030504040204" pitchFamily="50" charset="-128"/>
              <a:cs typeface="Arial"/>
              <a:sym typeface="Arial"/>
            </a:endParaRPr>
          </a:p>
        </p:txBody>
      </p:sp>
      <p:sp>
        <p:nvSpPr>
          <p:cNvPr id="68" name="Google Shape;68;p12"/>
          <p:cNvSpPr txBox="1"/>
          <p:nvPr/>
        </p:nvSpPr>
        <p:spPr>
          <a:xfrm>
            <a:off x="1723201" y="2507955"/>
            <a:ext cx="3481658" cy="21913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a:solidFill>
                  <a:srgbClr val="97FFFE"/>
                </a:solidFill>
                <a:latin typeface="Meiryo UI" panose="020B0604030504040204" pitchFamily="50" charset="-128"/>
                <a:ea typeface="Meiryo UI" panose="020B0604030504040204" pitchFamily="50" charset="-128"/>
              </a:rPr>
              <a:t>アップグレードされた</a:t>
            </a:r>
            <a:r>
              <a:rPr lang="en-US" sz="1800" b="1" dirty="0" smtClean="0">
                <a:solidFill>
                  <a:srgbClr val="97FFFE"/>
                </a:solidFill>
                <a:latin typeface="Meiryo UI" panose="020B0604030504040204" pitchFamily="50" charset="-128"/>
                <a:ea typeface="Meiryo UI" panose="020B0604030504040204" pitchFamily="50" charset="-128"/>
              </a:rPr>
              <a:t>1 x 2.5 </a:t>
            </a:r>
            <a:r>
              <a:rPr lang="en-US" sz="1800" b="1" dirty="0" err="1">
                <a:solidFill>
                  <a:srgbClr val="97FFFE"/>
                </a:solidFill>
                <a:latin typeface="Meiryo UI" panose="020B0604030504040204" pitchFamily="50" charset="-128"/>
                <a:ea typeface="Meiryo UI" panose="020B0604030504040204" pitchFamily="50" charset="-128"/>
              </a:rPr>
              <a:t>GbE</a:t>
            </a:r>
            <a:endParaRPr sz="18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a:solidFill>
                  <a:schemeClr val="accent6"/>
                </a:solidFill>
                <a:latin typeface="Meiryo UI" panose="020B0604030504040204" pitchFamily="50" charset="-128"/>
                <a:ea typeface="Meiryo UI" panose="020B0604030504040204" pitchFamily="50" charset="-128"/>
              </a:rPr>
              <a:t>一般的な1GbEネットワーク速度だけでは、今日のホームマルチメディアアプリケーションのニーズとSMEユーザーの基本的なストレージニーズを満たすことはできません。そのため、標準の1GbEネットワークに加えて</a:t>
            </a:r>
            <a:r>
              <a:rPr lang="en-US" sz="1200" dirty="0" smtClean="0">
                <a:solidFill>
                  <a:schemeClr val="accent6"/>
                </a:solidFill>
                <a:latin typeface="Meiryo UI" panose="020B0604030504040204" pitchFamily="50" charset="-128"/>
                <a:ea typeface="Meiryo UI" panose="020B0604030504040204" pitchFamily="50" charset="-128"/>
              </a:rPr>
              <a:t>、</a:t>
            </a:r>
            <a:br>
              <a:rPr lang="en-US" sz="1200" dirty="0" smtClean="0">
                <a:solidFill>
                  <a:schemeClr val="accent6"/>
                </a:solidFill>
                <a:latin typeface="Meiryo UI" panose="020B0604030504040204" pitchFamily="50" charset="-128"/>
                <a:ea typeface="Meiryo UI" panose="020B0604030504040204" pitchFamily="50" charset="-128"/>
              </a:rPr>
            </a:br>
            <a:r>
              <a:rPr lang="en-US" sz="1200" dirty="0" smtClean="0">
                <a:solidFill>
                  <a:schemeClr val="accent6"/>
                </a:solidFill>
                <a:latin typeface="Meiryo UI" panose="020B0604030504040204" pitchFamily="50" charset="-128"/>
                <a:ea typeface="Meiryo UI" panose="020B0604030504040204" pitchFamily="50" charset="-128"/>
              </a:rPr>
              <a:t>TS-433 NASはユーザー向けに2.5GbE高速ネットワーク</a:t>
            </a:r>
            <a:r>
              <a:rPr lang="ja-JP" altLang="en-US" sz="1200" dirty="0" smtClean="0">
                <a:solidFill>
                  <a:schemeClr val="accent6"/>
                </a:solidFill>
                <a:latin typeface="Meiryo UI" panose="020B0604030504040204" pitchFamily="50" charset="-128"/>
                <a:ea typeface="Meiryo UI" panose="020B0604030504040204" pitchFamily="50" charset="-128"/>
              </a:rPr>
              <a:t>を</a:t>
            </a:r>
            <a:r>
              <a:rPr lang="en-US" altLang="ja-JP" sz="1200" dirty="0" smtClean="0">
                <a:solidFill>
                  <a:schemeClr val="accent6"/>
                </a:solidFill>
                <a:latin typeface="Meiryo UI" panose="020B0604030504040204" pitchFamily="50" charset="-128"/>
                <a:ea typeface="Meiryo UI" panose="020B0604030504040204" pitchFamily="50" charset="-128"/>
              </a:rPr>
              <a:t>1</a:t>
            </a:r>
            <a:r>
              <a:rPr lang="ja-JP" altLang="en-US" sz="1200" dirty="0" smtClean="0">
                <a:solidFill>
                  <a:schemeClr val="accent6"/>
                </a:solidFill>
                <a:latin typeface="Meiryo UI" panose="020B0604030504040204" pitchFamily="50" charset="-128"/>
                <a:ea typeface="Meiryo UI" panose="020B0604030504040204" pitchFamily="50" charset="-128"/>
              </a:rPr>
              <a:t>ポート搭載します。</a:t>
            </a:r>
            <a:r>
              <a:rPr lang="en-US" sz="1200" dirty="0" err="1" smtClean="0">
                <a:solidFill>
                  <a:schemeClr val="accent6"/>
                </a:solidFill>
                <a:latin typeface="Meiryo UI" panose="020B0604030504040204" pitchFamily="50" charset="-128"/>
                <a:ea typeface="Meiryo UI" panose="020B0604030504040204" pitchFamily="50" charset="-128"/>
              </a:rPr>
              <a:t>ビデオネットワークのストリーミングが</a:t>
            </a:r>
            <a:r>
              <a:rPr lang="ja-JP" altLang="en-US" sz="1200" dirty="0" smtClean="0">
                <a:solidFill>
                  <a:schemeClr val="accent6"/>
                </a:solidFill>
                <a:latin typeface="Meiryo UI" panose="020B0604030504040204" pitchFamily="50" charset="-128"/>
                <a:ea typeface="Meiryo UI" panose="020B0604030504040204" pitchFamily="50" charset="-128"/>
              </a:rPr>
              <a:t>妨げられ</a:t>
            </a:r>
            <a:r>
              <a:rPr lang="ja-JP" altLang="en-US" sz="1200" dirty="0">
                <a:solidFill>
                  <a:schemeClr val="accent6"/>
                </a:solidFill>
                <a:latin typeface="Meiryo UI" panose="020B0604030504040204" pitchFamily="50" charset="-128"/>
                <a:ea typeface="Meiryo UI" panose="020B0604030504040204" pitchFamily="50" charset="-128"/>
              </a:rPr>
              <a:t>ること</a:t>
            </a:r>
            <a:r>
              <a:rPr lang="ja-JP" altLang="en-US" sz="1200" dirty="0" smtClean="0">
                <a:solidFill>
                  <a:schemeClr val="accent6"/>
                </a:solidFill>
                <a:latin typeface="Meiryo UI" panose="020B0604030504040204" pitchFamily="50" charset="-128"/>
                <a:ea typeface="Meiryo UI" panose="020B0604030504040204" pitchFamily="50" charset="-128"/>
              </a:rPr>
              <a:t>なくデータ通信がスムーズに行われます。</a:t>
            </a:r>
            <a:endParaRPr sz="1200" dirty="0">
              <a:solidFill>
                <a:schemeClr val="accent6"/>
              </a:solidFill>
              <a:latin typeface="Meiryo UI" panose="020B0604030504040204" pitchFamily="50" charset="-128"/>
              <a:ea typeface="Meiryo UI" panose="020B0604030504040204" pitchFamily="50" charset="-128"/>
            </a:endParaRPr>
          </a:p>
        </p:txBody>
      </p:sp>
      <p:grpSp>
        <p:nvGrpSpPr>
          <p:cNvPr id="69" name="Google Shape;69;p12"/>
          <p:cNvGrpSpPr/>
          <p:nvPr/>
        </p:nvGrpSpPr>
        <p:grpSpPr>
          <a:xfrm>
            <a:off x="-1824554" y="1232675"/>
            <a:ext cx="3560838" cy="3653845"/>
            <a:chOff x="-2546913" y="762000"/>
            <a:chExt cx="4164511" cy="4273286"/>
          </a:xfrm>
        </p:grpSpPr>
        <p:pic>
          <p:nvPicPr>
            <p:cNvPr id="70" name="Google Shape;70;p12" descr="一張含有 文字, 風扇, 裝置 的圖片&#10;&#10;自動產生的描述"/>
            <p:cNvPicPr preferRelativeResize="0"/>
            <p:nvPr/>
          </p:nvPicPr>
          <p:blipFill rotWithShape="1">
            <a:blip r:embed="rId4">
              <a:alphaModFix/>
            </a:blip>
            <a:srcRect/>
            <a:stretch/>
          </p:blipFill>
          <p:spPr>
            <a:xfrm>
              <a:off x="-2546913" y="762000"/>
              <a:ext cx="4164511" cy="4273286"/>
            </a:xfrm>
            <a:prstGeom prst="rect">
              <a:avLst/>
            </a:prstGeom>
            <a:noFill/>
            <a:ln>
              <a:noFill/>
            </a:ln>
            <a:effectLst>
              <a:outerShdw blurRad="482600" dist="279400" dir="7560000" algn="t" rotWithShape="0">
                <a:srgbClr val="000000">
                  <a:alpha val="74901"/>
                </a:srgbClr>
              </a:outerShdw>
            </a:effectLst>
          </p:spPr>
        </p:pic>
        <p:sp>
          <p:nvSpPr>
            <p:cNvPr id="71" name="Google Shape;71;p12"/>
            <p:cNvSpPr/>
            <p:nvPr/>
          </p:nvSpPr>
          <p:spPr>
            <a:xfrm>
              <a:off x="715745" y="2305403"/>
              <a:ext cx="734646" cy="1143852"/>
            </a:xfrm>
            <a:prstGeom prst="rect">
              <a:avLst/>
            </a:prstGeom>
            <a:solidFill>
              <a:srgbClr val="56DDE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sp>
        <p:nvSpPr>
          <p:cNvPr id="72" name="Google Shape;72;p12"/>
          <p:cNvSpPr/>
          <p:nvPr/>
        </p:nvSpPr>
        <p:spPr>
          <a:xfrm rot="-1934770">
            <a:off x="5104469" y="1739449"/>
            <a:ext cx="1665171" cy="1554400"/>
          </a:xfrm>
          <a:prstGeom prst="bentArrow">
            <a:avLst>
              <a:gd name="adj1" fmla="val 33669"/>
              <a:gd name="adj2" fmla="val 32741"/>
              <a:gd name="adj3" fmla="val 46020"/>
              <a:gd name="adj4" fmla="val 65389"/>
            </a:avLst>
          </a:prstGeom>
          <a:gradFill>
            <a:gsLst>
              <a:gs pos="0">
                <a:srgbClr val="4FD1FF">
                  <a:alpha val="0"/>
                </a:srgbClr>
              </a:gs>
              <a:gs pos="543">
                <a:srgbClr val="4FD1FF">
                  <a:alpha val="0"/>
                </a:srgbClr>
              </a:gs>
              <a:gs pos="20000">
                <a:srgbClr val="5DF5F9">
                  <a:alpha val="13725"/>
                </a:srgbClr>
              </a:gs>
              <a:gs pos="85000">
                <a:srgbClr val="43E59C"/>
              </a:gs>
              <a:gs pos="96000">
                <a:srgbClr val="34E392"/>
              </a:gs>
              <a:gs pos="100000">
                <a:srgbClr val="34E392"/>
              </a:gs>
            </a:gsLst>
            <a:lin ang="16800000" scaled="0"/>
          </a:gradFill>
          <a:ln>
            <a:noFill/>
          </a:ln>
          <a:effectLst>
            <a:outerShdw blurRad="177800" dist="38100" dir="5400000" algn="ctr" rotWithShape="0">
              <a:srgbClr val="2AE4FE"/>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73" name="Google Shape;73;p12"/>
          <p:cNvPicPr preferRelativeResize="0"/>
          <p:nvPr/>
        </p:nvPicPr>
        <p:blipFill rotWithShape="1">
          <a:blip r:embed="rId5">
            <a:alphaModFix/>
          </a:blip>
          <a:srcRect/>
          <a:stretch/>
        </p:blipFill>
        <p:spPr>
          <a:xfrm>
            <a:off x="5243604" y="2744853"/>
            <a:ext cx="873355" cy="873355"/>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74" name="Google Shape;74;p12"/>
          <p:cNvPicPr preferRelativeResize="0"/>
          <p:nvPr/>
        </p:nvPicPr>
        <p:blipFill rotWithShape="1">
          <a:blip r:embed="rId6">
            <a:alphaModFix/>
          </a:blip>
          <a:srcRect/>
          <a:stretch/>
        </p:blipFill>
        <p:spPr>
          <a:xfrm>
            <a:off x="6116959" y="1333433"/>
            <a:ext cx="873355" cy="873355"/>
          </a:xfrm>
          <a:prstGeom prst="roundRect">
            <a:avLst>
              <a:gd name="adj" fmla="val 0"/>
            </a:avLst>
          </a:prstGeom>
          <a:noFill/>
          <a:ln>
            <a:noFill/>
          </a:ln>
          <a:effectLst>
            <a:outerShdw blurRad="254000" dist="190500" dir="8100000" algn="tr" rotWithShape="0">
              <a:srgbClr val="09000C">
                <a:alpha val="74901"/>
              </a:srgbClr>
            </a:outerShdw>
          </a:effectLst>
        </p:spPr>
      </p:pic>
      <p:grpSp>
        <p:nvGrpSpPr>
          <p:cNvPr id="75" name="Google Shape;75;p12"/>
          <p:cNvGrpSpPr/>
          <p:nvPr/>
        </p:nvGrpSpPr>
        <p:grpSpPr>
          <a:xfrm>
            <a:off x="1803917" y="1232675"/>
            <a:ext cx="2612161" cy="1275280"/>
            <a:chOff x="1803917" y="1065346"/>
            <a:chExt cx="2612161" cy="1275280"/>
          </a:xfrm>
        </p:grpSpPr>
        <p:pic>
          <p:nvPicPr>
            <p:cNvPr id="76" name="Google Shape;76;p12"/>
            <p:cNvPicPr preferRelativeResize="0"/>
            <p:nvPr/>
          </p:nvPicPr>
          <p:blipFill rotWithShape="1">
            <a:blip r:embed="rId6">
              <a:alphaModFix/>
            </a:blip>
            <a:srcRect/>
            <a:stretch/>
          </p:blipFill>
          <p:spPr>
            <a:xfrm>
              <a:off x="1891543" y="1065346"/>
              <a:ext cx="873355" cy="873355"/>
            </a:xfrm>
            <a:prstGeom prst="roundRect">
              <a:avLst>
                <a:gd name="adj" fmla="val 0"/>
              </a:avLst>
            </a:prstGeom>
            <a:noFill/>
            <a:ln>
              <a:noFill/>
            </a:ln>
            <a:effectLst>
              <a:outerShdw blurRad="254000" dist="190500" dir="8100000" algn="tr" rotWithShape="0">
                <a:srgbClr val="09000C">
                  <a:alpha val="74901"/>
                </a:srgbClr>
              </a:outerShdw>
            </a:effectLst>
          </p:spPr>
        </p:pic>
        <p:sp>
          <p:nvSpPr>
            <p:cNvPr id="77" name="Google Shape;77;p12"/>
            <p:cNvSpPr txBox="1"/>
            <p:nvPr/>
          </p:nvSpPr>
          <p:spPr>
            <a:xfrm>
              <a:off x="3434719" y="2032849"/>
              <a:ext cx="98135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Meiryo UI" panose="020B0604030504040204" pitchFamily="50" charset="-128"/>
                  <a:ea typeface="Meiryo UI" panose="020B0604030504040204" pitchFamily="50" charset="-128"/>
                  <a:sym typeface="Arial"/>
                </a:rPr>
                <a:t>1 x 1GbE </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8" name="Google Shape;78;p12"/>
            <p:cNvSpPr txBox="1"/>
            <p:nvPr/>
          </p:nvSpPr>
          <p:spPr>
            <a:xfrm>
              <a:off x="1803917" y="2032849"/>
              <a:ext cx="122867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dirty="0">
                  <a:solidFill>
                    <a:schemeClr val="lt1"/>
                  </a:solidFill>
                  <a:latin typeface="Meiryo UI" panose="020B0604030504040204" pitchFamily="50" charset="-128"/>
                  <a:ea typeface="Meiryo UI" panose="020B0604030504040204" pitchFamily="50" charset="-128"/>
                  <a:sym typeface="Arial"/>
                </a:rPr>
                <a:t>1 x 2.5GbE </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9" name="Google Shape;79;p12"/>
            <p:cNvSpPr/>
            <p:nvPr/>
          </p:nvSpPr>
          <p:spPr>
            <a:xfrm>
              <a:off x="2948354" y="1380039"/>
              <a:ext cx="330907" cy="307777"/>
            </a:xfrm>
            <a:prstGeom prst="mathPlus">
              <a:avLst>
                <a:gd name="adj1" fmla="val 23520"/>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80" name="Google Shape;80;p12"/>
            <p:cNvPicPr preferRelativeResize="0"/>
            <p:nvPr/>
          </p:nvPicPr>
          <p:blipFill rotWithShape="1">
            <a:blip r:embed="rId5">
              <a:alphaModFix/>
            </a:blip>
            <a:srcRect/>
            <a:stretch/>
          </p:blipFill>
          <p:spPr>
            <a:xfrm>
              <a:off x="3488720" y="1065346"/>
              <a:ext cx="873355" cy="873355"/>
            </a:xfrm>
            <a:prstGeom prst="roundRect">
              <a:avLst>
                <a:gd name="adj" fmla="val 0"/>
              </a:avLst>
            </a:prstGeom>
            <a:noFill/>
            <a:ln>
              <a:noFill/>
            </a:ln>
            <a:effectLst>
              <a:outerShdw blurRad="254000" dist="190500" dir="8100000" algn="tr" rotWithShape="0">
                <a:srgbClr val="09000C">
                  <a:alpha val="74901"/>
                </a:srgbClr>
              </a:outerShdw>
            </a:effectLst>
          </p:spPr>
        </p:pic>
      </p:grpSp>
      <p:sp>
        <p:nvSpPr>
          <p:cNvPr id="81" name="Google Shape;81;p12"/>
          <p:cNvSpPr txBox="1"/>
          <p:nvPr/>
        </p:nvSpPr>
        <p:spPr>
          <a:xfrm>
            <a:off x="5243604" y="4494998"/>
            <a:ext cx="4359983"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900" dirty="0" err="1">
                <a:solidFill>
                  <a:schemeClr val="lt1"/>
                </a:solidFill>
                <a:latin typeface="Meiryo UI" panose="020B0604030504040204" pitchFamily="50" charset="-128"/>
                <a:ea typeface="Meiryo UI" panose="020B0604030504040204" pitchFamily="50" charset="-128"/>
              </a:rPr>
              <a:t>オプションの</a:t>
            </a:r>
            <a:r>
              <a:rPr lang="en-US" sz="900" dirty="0" err="1" smtClean="0">
                <a:solidFill>
                  <a:schemeClr val="lt1"/>
                </a:solidFill>
                <a:latin typeface="Meiryo UI" panose="020B0604030504040204" pitchFamily="50" charset="-128"/>
                <a:ea typeface="Meiryo UI" panose="020B0604030504040204" pitchFamily="50" charset="-128"/>
              </a:rPr>
              <a:t>QNAP</a:t>
            </a:r>
            <a:r>
              <a:rPr lang="en-US" sz="900" dirty="0" smtClean="0">
                <a:solidFill>
                  <a:schemeClr val="lt1"/>
                </a:solidFill>
                <a:latin typeface="Meiryo UI" panose="020B0604030504040204" pitchFamily="50" charset="-128"/>
                <a:ea typeface="Meiryo UI" panose="020B0604030504040204" pitchFamily="50" charset="-128"/>
              </a:rPr>
              <a:t> 2.5GbE</a:t>
            </a:r>
            <a:r>
              <a:rPr lang="en-US" sz="900" dirty="0">
                <a:solidFill>
                  <a:schemeClr val="lt1"/>
                </a:solidFill>
                <a:latin typeface="Meiryo UI" panose="020B0604030504040204" pitchFamily="50" charset="-128"/>
                <a:ea typeface="Meiryo UI" panose="020B0604030504040204" pitchFamily="50" charset="-128"/>
              </a:rPr>
              <a:t>ネットワークスイッチ</a:t>
            </a:r>
            <a:endParaRPr sz="9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sz="900" dirty="0">
                <a:solidFill>
                  <a:schemeClr val="lt1"/>
                </a:solidFill>
                <a:latin typeface="Meiryo UI" panose="020B0604030504040204" pitchFamily="50" charset="-128"/>
                <a:ea typeface="Meiryo UI" panose="020B0604030504040204" pitchFamily="50" charset="-128"/>
              </a:rPr>
              <a:t>https://www.qnap.com/zh-tw/product/series/qsw-2-5gbe-switches</a:t>
            </a:r>
            <a:endParaRPr sz="900"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Google Shape;533;p39" descr="Sharing Files Using Qfile | QNAP"/>
          <p:cNvPicPr preferRelativeResize="0"/>
          <p:nvPr/>
        </p:nvPicPr>
        <p:blipFill rotWithShape="1">
          <a:blip r:embed="rId3">
            <a:alphaModFix/>
          </a:blip>
          <a:srcRect/>
          <a:stretch/>
        </p:blipFill>
        <p:spPr>
          <a:xfrm>
            <a:off x="7373243" y="1087830"/>
            <a:ext cx="1673531" cy="2967839"/>
          </a:xfrm>
          <a:prstGeom prst="rect">
            <a:avLst/>
          </a:prstGeom>
          <a:noFill/>
          <a:ln>
            <a:noFill/>
          </a:ln>
        </p:spPr>
      </p:pic>
      <p:pic>
        <p:nvPicPr>
          <p:cNvPr id="534" name="Google Shape;534;p39"/>
          <p:cNvPicPr preferRelativeResize="0"/>
          <p:nvPr/>
        </p:nvPicPr>
        <p:blipFill rotWithShape="1">
          <a:blip r:embed="rId4">
            <a:alphaModFix/>
          </a:blip>
          <a:srcRect/>
          <a:stretch/>
        </p:blipFill>
        <p:spPr>
          <a:xfrm>
            <a:off x="4808381" y="1257397"/>
            <a:ext cx="1580022" cy="1475740"/>
          </a:xfrm>
          <a:prstGeom prst="roundRect">
            <a:avLst>
              <a:gd name="adj" fmla="val 9438"/>
            </a:avLst>
          </a:prstGeom>
          <a:noFill/>
          <a:ln>
            <a:noFill/>
          </a:ln>
        </p:spPr>
      </p:pic>
      <p:sp>
        <p:nvSpPr>
          <p:cNvPr id="535" name="Google Shape;535;p39"/>
          <p:cNvSpPr txBox="1">
            <a:spLocks noGrp="1"/>
          </p:cNvSpPr>
          <p:nvPr>
            <p:ph type="title"/>
          </p:nvPr>
        </p:nvSpPr>
        <p:spPr>
          <a:xfrm>
            <a:off x="465513" y="265500"/>
            <a:ext cx="8362603"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600" dirty="0" err="1" smtClean="0">
                <a:latin typeface="Meiryo UI" panose="020B0604030504040204" pitchFamily="50" charset="-128"/>
                <a:ea typeface="Meiryo UI" panose="020B0604030504040204" pitchFamily="50" charset="-128"/>
                <a:cs typeface="Arial"/>
                <a:sym typeface="Arial"/>
              </a:rPr>
              <a:t>Qfile</a:t>
            </a:r>
            <a:r>
              <a:rPr lang="ja-JP" altLang="en-US" sz="3600" dirty="0">
                <a:latin typeface="Meiryo UI" panose="020B0604030504040204" pitchFamily="50" charset="-128"/>
                <a:ea typeface="Meiryo UI" panose="020B0604030504040204" pitchFamily="50" charset="-128"/>
                <a:cs typeface="Arial"/>
                <a:sym typeface="Arial"/>
              </a:rPr>
              <a:t>で</a:t>
            </a:r>
            <a:r>
              <a:rPr lang="en-US" sz="3600" dirty="0" err="1" smtClean="0">
                <a:latin typeface="Meiryo UI" panose="020B0604030504040204" pitchFamily="50" charset="-128"/>
                <a:ea typeface="Meiryo UI" panose="020B0604030504040204" pitchFamily="50" charset="-128"/>
                <a:cs typeface="Arial"/>
                <a:sym typeface="Arial"/>
              </a:rPr>
              <a:t>大量のファイルを</a:t>
            </a:r>
            <a:r>
              <a:rPr lang="ja-JP" altLang="en-US" sz="3600" dirty="0">
                <a:latin typeface="Meiryo UI" panose="020B0604030504040204" pitchFamily="50" charset="-128"/>
                <a:ea typeface="Meiryo UI" panose="020B0604030504040204" pitchFamily="50" charset="-128"/>
                <a:cs typeface="Arial"/>
                <a:sym typeface="Arial"/>
              </a:rPr>
              <a:t>ポケットに</a:t>
            </a:r>
            <a:endParaRPr sz="3600" dirty="0">
              <a:latin typeface="Meiryo UI" panose="020B0604030504040204" pitchFamily="50" charset="-128"/>
              <a:ea typeface="Meiryo UI" panose="020B0604030504040204" pitchFamily="50" charset="-128"/>
              <a:cs typeface="Arial"/>
              <a:sym typeface="Arial"/>
            </a:endParaRPr>
          </a:p>
        </p:txBody>
      </p:sp>
      <p:pic>
        <p:nvPicPr>
          <p:cNvPr id="536" name="Google Shape;536;p39" descr="search icons | IconBros"/>
          <p:cNvPicPr preferRelativeResize="0"/>
          <p:nvPr/>
        </p:nvPicPr>
        <p:blipFill rotWithShape="1">
          <a:blip r:embed="rId5">
            <a:alphaModFix/>
          </a:blip>
          <a:srcRect/>
          <a:stretch/>
        </p:blipFill>
        <p:spPr>
          <a:xfrm>
            <a:off x="1209942" y="1210575"/>
            <a:ext cx="633241" cy="633241"/>
          </a:xfrm>
          <a:prstGeom prst="rect">
            <a:avLst/>
          </a:prstGeom>
          <a:noFill/>
          <a:ln>
            <a:noFill/>
          </a:ln>
        </p:spPr>
      </p:pic>
      <p:pic>
        <p:nvPicPr>
          <p:cNvPr id="537" name="Google Shape;537;p39" descr="一張含有 文字, 個人, 握住, 手 的圖片&#10;&#10;自動產生的描述"/>
          <p:cNvPicPr preferRelativeResize="0"/>
          <p:nvPr/>
        </p:nvPicPr>
        <p:blipFill rotWithShape="1">
          <a:blip r:embed="rId6">
            <a:alphaModFix/>
          </a:blip>
          <a:srcRect/>
          <a:stretch/>
        </p:blipFill>
        <p:spPr>
          <a:xfrm>
            <a:off x="5101754" y="911941"/>
            <a:ext cx="3553816" cy="4587567"/>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538" name="Google Shape;538;p39" descr="Google play - Free social media icons"/>
          <p:cNvPicPr preferRelativeResize="0"/>
          <p:nvPr/>
        </p:nvPicPr>
        <p:blipFill rotWithShape="1">
          <a:blip r:embed="rId7">
            <a:alphaModFix/>
          </a:blip>
          <a:srcRect/>
          <a:stretch/>
        </p:blipFill>
        <p:spPr>
          <a:xfrm>
            <a:off x="4985355" y="2259297"/>
            <a:ext cx="355618" cy="355618"/>
          </a:xfrm>
          <a:prstGeom prst="rect">
            <a:avLst/>
          </a:prstGeom>
          <a:noFill/>
          <a:ln>
            <a:noFill/>
          </a:ln>
        </p:spPr>
      </p:pic>
      <p:sp>
        <p:nvSpPr>
          <p:cNvPr id="539" name="Google Shape;539;p39"/>
          <p:cNvSpPr txBox="1"/>
          <p:nvPr/>
        </p:nvSpPr>
        <p:spPr>
          <a:xfrm>
            <a:off x="4674884" y="1411350"/>
            <a:ext cx="923508"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altLang="en-US" sz="1200" dirty="0" smtClean="0">
                <a:solidFill>
                  <a:schemeClr val="dk1"/>
                </a:solidFill>
                <a:latin typeface="Meiryo UI" panose="020B0604030504040204" pitchFamily="50" charset="-128"/>
                <a:ea typeface="Meiryo UI" panose="020B0604030504040204" pitchFamily="50" charset="-128"/>
              </a:rPr>
              <a:t>対応</a:t>
            </a:r>
            <a:endParaRPr sz="12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grpSp>
        <p:nvGrpSpPr>
          <p:cNvPr id="540" name="Google Shape;540;p39"/>
          <p:cNvGrpSpPr/>
          <p:nvPr/>
        </p:nvGrpSpPr>
        <p:grpSpPr>
          <a:xfrm>
            <a:off x="4982144" y="1777345"/>
            <a:ext cx="315922" cy="385053"/>
            <a:chOff x="5024407" y="1764578"/>
            <a:chExt cx="225175" cy="274450"/>
          </a:xfrm>
        </p:grpSpPr>
        <p:sp>
          <p:nvSpPr>
            <p:cNvPr id="541" name="Google Shape;541;p39"/>
            <p:cNvSpPr/>
            <p:nvPr/>
          </p:nvSpPr>
          <p:spPr>
            <a:xfrm>
              <a:off x="5133041" y="1764578"/>
              <a:ext cx="60247" cy="67921"/>
            </a:xfrm>
            <a:custGeom>
              <a:avLst/>
              <a:gdLst/>
              <a:ahLst/>
              <a:cxnLst/>
              <a:rect l="l" t="t" r="r" b="b"/>
              <a:pathLst>
                <a:path w="60247" h="67921" extrusionOk="0">
                  <a:moveTo>
                    <a:pt x="57345" y="25958"/>
                  </a:moveTo>
                  <a:cubicBezTo>
                    <a:pt x="54713" y="34035"/>
                    <a:pt x="50455" y="41520"/>
                    <a:pt x="45324" y="47746"/>
                  </a:cubicBezTo>
                  <a:lnTo>
                    <a:pt x="45324" y="47757"/>
                  </a:lnTo>
                  <a:cubicBezTo>
                    <a:pt x="40145" y="54019"/>
                    <a:pt x="33229" y="59555"/>
                    <a:pt x="25535" y="63225"/>
                  </a:cubicBezTo>
                  <a:cubicBezTo>
                    <a:pt x="18473" y="66594"/>
                    <a:pt x="10731" y="68408"/>
                    <a:pt x="3028" y="67807"/>
                  </a:cubicBezTo>
                  <a:lnTo>
                    <a:pt x="671" y="67624"/>
                  </a:lnTo>
                  <a:lnTo>
                    <a:pt x="361" y="65276"/>
                  </a:lnTo>
                  <a:cubicBezTo>
                    <a:pt x="-641" y="57706"/>
                    <a:pt x="514" y="50042"/>
                    <a:pt x="2949" y="42950"/>
                  </a:cubicBezTo>
                  <a:cubicBezTo>
                    <a:pt x="5780" y="34698"/>
                    <a:pt x="10368" y="27167"/>
                    <a:pt x="15292" y="21461"/>
                  </a:cubicBezTo>
                  <a:lnTo>
                    <a:pt x="15292" y="21461"/>
                  </a:lnTo>
                  <a:cubicBezTo>
                    <a:pt x="20385" y="15493"/>
                    <a:pt x="27218" y="10301"/>
                    <a:pt x="34533" y="6538"/>
                  </a:cubicBezTo>
                  <a:cubicBezTo>
                    <a:pt x="41876" y="2763"/>
                    <a:pt x="49760" y="403"/>
                    <a:pt x="56936" y="111"/>
                  </a:cubicBezTo>
                  <a:lnTo>
                    <a:pt x="59649" y="0"/>
                  </a:lnTo>
                  <a:lnTo>
                    <a:pt x="59946" y="2710"/>
                  </a:lnTo>
                  <a:cubicBezTo>
                    <a:pt x="60815" y="10636"/>
                    <a:pt x="59758" y="18553"/>
                    <a:pt x="57345" y="2595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542" name="Google Shape;542;p39"/>
            <p:cNvSpPr/>
            <p:nvPr/>
          </p:nvSpPr>
          <p:spPr>
            <a:xfrm>
              <a:off x="5024407" y="1829415"/>
              <a:ext cx="225175" cy="209613"/>
            </a:xfrm>
            <a:custGeom>
              <a:avLst/>
              <a:gdLst/>
              <a:ahLst/>
              <a:cxnLst/>
              <a:rect l="l" t="t" r="r" b="b"/>
              <a:pathLst>
                <a:path w="225175" h="209613" extrusionOk="0">
                  <a:moveTo>
                    <a:pt x="215854" y="32323"/>
                  </a:moveTo>
                  <a:cubicBezTo>
                    <a:pt x="213253" y="33932"/>
                    <a:pt x="188119" y="49485"/>
                    <a:pt x="188429" y="80834"/>
                  </a:cubicBezTo>
                  <a:cubicBezTo>
                    <a:pt x="188759" y="118630"/>
                    <a:pt x="220805" y="131731"/>
                    <a:pt x="222573" y="132454"/>
                  </a:cubicBezTo>
                  <a:lnTo>
                    <a:pt x="222585" y="132454"/>
                  </a:lnTo>
                  <a:lnTo>
                    <a:pt x="222662" y="132485"/>
                  </a:lnTo>
                  <a:lnTo>
                    <a:pt x="225176" y="133526"/>
                  </a:lnTo>
                  <a:lnTo>
                    <a:pt x="224315" y="136100"/>
                  </a:lnTo>
                  <a:cubicBezTo>
                    <a:pt x="224264" y="136252"/>
                    <a:pt x="224322" y="136089"/>
                    <a:pt x="224247" y="136328"/>
                  </a:cubicBezTo>
                  <a:cubicBezTo>
                    <a:pt x="223430" y="138950"/>
                    <a:pt x="217886" y="156706"/>
                    <a:pt x="205365" y="175005"/>
                  </a:cubicBezTo>
                  <a:cubicBezTo>
                    <a:pt x="199683" y="183305"/>
                    <a:pt x="193893" y="191592"/>
                    <a:pt x="187057" y="197984"/>
                  </a:cubicBezTo>
                  <a:cubicBezTo>
                    <a:pt x="179981" y="204603"/>
                    <a:pt x="171898" y="209070"/>
                    <a:pt x="161914" y="209256"/>
                  </a:cubicBezTo>
                  <a:cubicBezTo>
                    <a:pt x="152503" y="209433"/>
                    <a:pt x="146341" y="206766"/>
                    <a:pt x="139936" y="203995"/>
                  </a:cubicBezTo>
                  <a:cubicBezTo>
                    <a:pt x="133831" y="201354"/>
                    <a:pt x="127479" y="198605"/>
                    <a:pt x="117539" y="198605"/>
                  </a:cubicBezTo>
                  <a:cubicBezTo>
                    <a:pt x="107099" y="198605"/>
                    <a:pt x="100425" y="201449"/>
                    <a:pt x="93997" y="204187"/>
                  </a:cubicBezTo>
                  <a:cubicBezTo>
                    <a:pt x="87945" y="206764"/>
                    <a:pt x="82093" y="209258"/>
                    <a:pt x="73662" y="209594"/>
                  </a:cubicBezTo>
                  <a:lnTo>
                    <a:pt x="73650" y="209594"/>
                  </a:lnTo>
                  <a:cubicBezTo>
                    <a:pt x="63914" y="209957"/>
                    <a:pt x="55472" y="205210"/>
                    <a:pt x="47969" y="198181"/>
                  </a:cubicBezTo>
                  <a:cubicBezTo>
                    <a:pt x="40791" y="191456"/>
                    <a:pt x="34502" y="182650"/>
                    <a:pt x="28771" y="174361"/>
                  </a:cubicBezTo>
                  <a:cubicBezTo>
                    <a:pt x="15835" y="155681"/>
                    <a:pt x="4584" y="128502"/>
                    <a:pt x="1108" y="100866"/>
                  </a:cubicBezTo>
                  <a:cubicBezTo>
                    <a:pt x="-1751" y="78133"/>
                    <a:pt x="639" y="55040"/>
                    <a:pt x="11629" y="35969"/>
                  </a:cubicBezTo>
                  <a:cubicBezTo>
                    <a:pt x="17764" y="25298"/>
                    <a:pt x="26339" y="16590"/>
                    <a:pt x="36365" y="10513"/>
                  </a:cubicBezTo>
                  <a:cubicBezTo>
                    <a:pt x="46345" y="4465"/>
                    <a:pt x="57763" y="1022"/>
                    <a:pt x="69648" y="844"/>
                  </a:cubicBezTo>
                  <a:lnTo>
                    <a:pt x="69648" y="844"/>
                  </a:lnTo>
                  <a:cubicBezTo>
                    <a:pt x="80053" y="655"/>
                    <a:pt x="89864" y="4549"/>
                    <a:pt x="98449" y="7956"/>
                  </a:cubicBezTo>
                  <a:cubicBezTo>
                    <a:pt x="104524" y="10367"/>
                    <a:pt x="109937" y="12515"/>
                    <a:pt x="113996" y="12515"/>
                  </a:cubicBezTo>
                  <a:cubicBezTo>
                    <a:pt x="117581" y="12515"/>
                    <a:pt x="122865" y="10431"/>
                    <a:pt x="129026" y="8002"/>
                  </a:cubicBezTo>
                  <a:cubicBezTo>
                    <a:pt x="139431" y="3900"/>
                    <a:pt x="152160" y="-1118"/>
                    <a:pt x="165619" y="221"/>
                  </a:cubicBezTo>
                  <a:cubicBezTo>
                    <a:pt x="171272" y="467"/>
                    <a:pt x="183046" y="1821"/>
                    <a:pt x="195080" y="8343"/>
                  </a:cubicBezTo>
                  <a:cubicBezTo>
                    <a:pt x="202747" y="12498"/>
                    <a:pt x="210524" y="18736"/>
                    <a:pt x="216916" y="28092"/>
                  </a:cubicBezTo>
                  <a:lnTo>
                    <a:pt x="218601" y="30559"/>
                  </a:lnTo>
                  <a:lnTo>
                    <a:pt x="216084" y="32185"/>
                  </a:lnTo>
                  <a:cubicBezTo>
                    <a:pt x="215949" y="32272"/>
                    <a:pt x="216080" y="32183"/>
                    <a:pt x="215854" y="3232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grpSp>
      <p:sp>
        <p:nvSpPr>
          <p:cNvPr id="543" name="Google Shape;543;p39"/>
          <p:cNvSpPr/>
          <p:nvPr/>
        </p:nvSpPr>
        <p:spPr>
          <a:xfrm>
            <a:off x="4949840" y="1715060"/>
            <a:ext cx="373596" cy="373596"/>
          </a:xfrm>
          <a:custGeom>
            <a:avLst/>
            <a:gdLst/>
            <a:ahLst/>
            <a:cxnLst/>
            <a:rect l="l" t="t" r="r" b="b"/>
            <a:pathLst>
              <a:path w="373596" h="373596" extrusionOk="0">
                <a:moveTo>
                  <a:pt x="0" y="0"/>
                </a:moveTo>
                <a:lnTo>
                  <a:pt x="373596" y="0"/>
                </a:lnTo>
                <a:lnTo>
                  <a:pt x="373596" y="373596"/>
                </a:lnTo>
                <a:lnTo>
                  <a:pt x="0" y="373596"/>
                </a:lnTo>
                <a:close/>
              </a:path>
            </a:pathLst>
          </a:cu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544" name="Google Shape;544;p39"/>
          <p:cNvPicPr preferRelativeResize="0"/>
          <p:nvPr/>
        </p:nvPicPr>
        <p:blipFill rotWithShape="1">
          <a:blip r:embed="rId8">
            <a:alphaModFix/>
          </a:blip>
          <a:srcRect/>
          <a:stretch/>
        </p:blipFill>
        <p:spPr>
          <a:xfrm>
            <a:off x="1210892" y="2207070"/>
            <a:ext cx="631341" cy="639316"/>
          </a:xfrm>
          <a:prstGeom prst="rect">
            <a:avLst/>
          </a:prstGeom>
          <a:noFill/>
          <a:ln>
            <a:noFill/>
          </a:ln>
        </p:spPr>
      </p:pic>
      <p:pic>
        <p:nvPicPr>
          <p:cNvPr id="545" name="Google Shape;545;p39"/>
          <p:cNvPicPr preferRelativeResize="0"/>
          <p:nvPr/>
        </p:nvPicPr>
        <p:blipFill rotWithShape="1">
          <a:blip r:embed="rId9">
            <a:alphaModFix/>
          </a:blip>
          <a:srcRect/>
          <a:stretch/>
        </p:blipFill>
        <p:spPr>
          <a:xfrm>
            <a:off x="1317249" y="3080047"/>
            <a:ext cx="418626" cy="768399"/>
          </a:xfrm>
          <a:prstGeom prst="rect">
            <a:avLst/>
          </a:prstGeom>
          <a:noFill/>
          <a:ln>
            <a:noFill/>
          </a:ln>
        </p:spPr>
      </p:pic>
      <p:pic>
        <p:nvPicPr>
          <p:cNvPr id="546" name="Google Shape;546;p39"/>
          <p:cNvPicPr preferRelativeResize="0"/>
          <p:nvPr/>
        </p:nvPicPr>
        <p:blipFill rotWithShape="1">
          <a:blip r:embed="rId10">
            <a:alphaModFix/>
          </a:blip>
          <a:srcRect/>
          <a:stretch/>
        </p:blipFill>
        <p:spPr>
          <a:xfrm>
            <a:off x="1157812" y="4125751"/>
            <a:ext cx="684421" cy="748990"/>
          </a:xfrm>
          <a:prstGeom prst="rect">
            <a:avLst/>
          </a:prstGeom>
          <a:noFill/>
          <a:ln>
            <a:noFill/>
          </a:ln>
        </p:spPr>
      </p:pic>
      <p:sp>
        <p:nvSpPr>
          <p:cNvPr id="547" name="Google Shape;547;p39"/>
          <p:cNvSpPr txBox="1"/>
          <p:nvPr/>
        </p:nvSpPr>
        <p:spPr>
          <a:xfrm>
            <a:off x="1909057" y="1150429"/>
            <a:ext cx="2843030" cy="8156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err="1">
                <a:solidFill>
                  <a:srgbClr val="7EFFFF"/>
                </a:solidFill>
                <a:latin typeface="Meiryo UI" panose="020B0604030504040204" pitchFamily="50" charset="-128"/>
                <a:ea typeface="Meiryo UI" panose="020B0604030504040204" pitchFamily="50" charset="-128"/>
              </a:rPr>
              <a:t>オールインワンアプリ</a:t>
            </a:r>
            <a:endParaRPr sz="1800" b="1" dirty="0">
              <a:solidFill>
                <a:srgbClr val="7EFFFF"/>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chemeClr val="bg1"/>
                </a:solidFill>
                <a:latin typeface="Meiryo UI" panose="020B0604030504040204" pitchFamily="50" charset="-128"/>
                <a:ea typeface="Meiryo UI" panose="020B0604030504040204" pitchFamily="50" charset="-128"/>
              </a:rPr>
              <a:t>ローカルNASファイル、クラウドサービスマウント、リモートNASファイル、外部デバイス</a:t>
            </a:r>
            <a:endParaRPr sz="1200" dirty="0">
              <a:solidFill>
                <a:schemeClr val="bg1"/>
              </a:solidFill>
              <a:latin typeface="Meiryo UI" panose="020B0604030504040204" pitchFamily="50" charset="-128"/>
              <a:ea typeface="Meiryo UI" panose="020B0604030504040204" pitchFamily="50" charset="-128"/>
            </a:endParaRPr>
          </a:p>
        </p:txBody>
      </p:sp>
      <p:sp>
        <p:nvSpPr>
          <p:cNvPr id="548" name="Google Shape;548;p39"/>
          <p:cNvSpPr txBox="1"/>
          <p:nvPr/>
        </p:nvSpPr>
        <p:spPr>
          <a:xfrm>
            <a:off x="1908553" y="2087195"/>
            <a:ext cx="2409569" cy="63094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err="1">
                <a:solidFill>
                  <a:srgbClr val="7EFFFF"/>
                </a:solidFill>
                <a:latin typeface="Meiryo UI" panose="020B0604030504040204" pitchFamily="50" charset="-128"/>
                <a:ea typeface="Meiryo UI" panose="020B0604030504040204" pitchFamily="50" charset="-128"/>
              </a:rPr>
              <a:t>共有ファイル</a:t>
            </a:r>
            <a:endParaRPr sz="1800" b="1" dirty="0">
              <a:solidFill>
                <a:srgbClr val="7EFFFF"/>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chemeClr val="bg1"/>
                </a:solidFill>
                <a:latin typeface="Meiryo UI" panose="020B0604030504040204" pitchFamily="50" charset="-128"/>
                <a:ea typeface="Meiryo UI" panose="020B0604030504040204" pitchFamily="50" charset="-128"/>
              </a:rPr>
              <a:t>他の人とファイルを簡単に共有できます</a:t>
            </a:r>
            <a:r>
              <a:rPr lang="en-US" sz="1200" dirty="0">
                <a:solidFill>
                  <a:schemeClr val="bg1"/>
                </a:solidFill>
                <a:latin typeface="Meiryo UI" panose="020B0604030504040204" pitchFamily="50" charset="-128"/>
                <a:ea typeface="Meiryo UI" panose="020B0604030504040204" pitchFamily="50" charset="-128"/>
              </a:rPr>
              <a:t>。</a:t>
            </a:r>
            <a:endParaRPr sz="1200" dirty="0">
              <a:solidFill>
                <a:schemeClr val="bg1"/>
              </a:solidFill>
              <a:latin typeface="Meiryo UI" panose="020B0604030504040204" pitchFamily="50" charset="-128"/>
              <a:ea typeface="Meiryo UI" panose="020B0604030504040204" pitchFamily="50" charset="-128"/>
            </a:endParaRPr>
          </a:p>
        </p:txBody>
      </p:sp>
      <p:sp>
        <p:nvSpPr>
          <p:cNvPr id="549" name="Google Shape;549;p39"/>
          <p:cNvSpPr txBox="1"/>
          <p:nvPr/>
        </p:nvSpPr>
        <p:spPr>
          <a:xfrm>
            <a:off x="1885295" y="3080048"/>
            <a:ext cx="2638821" cy="8156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err="1">
                <a:solidFill>
                  <a:srgbClr val="7EFFFF"/>
                </a:solidFill>
                <a:latin typeface="Meiryo UI" panose="020B0604030504040204" pitchFamily="50" charset="-128"/>
                <a:ea typeface="Meiryo UI" panose="020B0604030504040204" pitchFamily="50" charset="-128"/>
              </a:rPr>
              <a:t>自動アップロード</a:t>
            </a:r>
            <a:endParaRPr sz="1800" b="1" dirty="0">
              <a:solidFill>
                <a:srgbClr val="7EFFFF"/>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err="1">
                <a:solidFill>
                  <a:schemeClr val="bg1"/>
                </a:solidFill>
                <a:latin typeface="Meiryo UI" panose="020B0604030504040204" pitchFamily="50" charset="-128"/>
                <a:ea typeface="Meiryo UI" panose="020B0604030504040204" pitchFamily="50" charset="-128"/>
              </a:rPr>
              <a:t>リアルタイムの自動アップロードは</a:t>
            </a:r>
            <a:r>
              <a:rPr lang="en-US" sz="1200" dirty="0" err="1" smtClean="0">
                <a:solidFill>
                  <a:schemeClr val="bg1"/>
                </a:solidFill>
                <a:latin typeface="Meiryo UI" panose="020B0604030504040204" pitchFamily="50" charset="-128"/>
                <a:ea typeface="Meiryo UI" panose="020B0604030504040204" pitchFamily="50" charset="-128"/>
              </a:rPr>
              <a:t>、モバイルデバイス</a:t>
            </a:r>
            <a:r>
              <a:rPr lang="ja-JP" altLang="en-US" sz="1200" dirty="0" smtClean="0">
                <a:solidFill>
                  <a:schemeClr val="bg1"/>
                </a:solidFill>
                <a:latin typeface="Meiryo UI" panose="020B0604030504040204" pitchFamily="50" charset="-128"/>
                <a:ea typeface="Meiryo UI" panose="020B0604030504040204" pitchFamily="50" charset="-128"/>
              </a:rPr>
              <a:t>上でバックグラウンドで行われます</a:t>
            </a:r>
            <a:r>
              <a:rPr lang="en-US" sz="1200" dirty="0" smtClean="0">
                <a:solidFill>
                  <a:schemeClr val="bg1"/>
                </a:solidFill>
                <a:latin typeface="Meiryo UI" panose="020B0604030504040204" pitchFamily="50" charset="-128"/>
                <a:ea typeface="Meiryo UI" panose="020B0604030504040204" pitchFamily="50" charset="-128"/>
              </a:rPr>
              <a:t>。</a:t>
            </a:r>
            <a:endParaRPr sz="1200" dirty="0">
              <a:solidFill>
                <a:schemeClr val="bg1"/>
              </a:solidFill>
              <a:latin typeface="Meiryo UI" panose="020B0604030504040204" pitchFamily="50" charset="-128"/>
              <a:ea typeface="Meiryo UI" panose="020B0604030504040204" pitchFamily="50" charset="-128"/>
            </a:endParaRPr>
          </a:p>
        </p:txBody>
      </p:sp>
      <p:sp>
        <p:nvSpPr>
          <p:cNvPr id="550" name="Google Shape;550;p39"/>
          <p:cNvSpPr txBox="1"/>
          <p:nvPr/>
        </p:nvSpPr>
        <p:spPr>
          <a:xfrm>
            <a:off x="1885295" y="4092442"/>
            <a:ext cx="2638821" cy="81560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600"/>
              </a:spcBef>
              <a:spcAft>
                <a:spcPts val="0"/>
              </a:spcAft>
              <a:buNone/>
            </a:pPr>
            <a:r>
              <a:rPr lang="en-US" sz="1800" b="1" dirty="0" err="1">
                <a:solidFill>
                  <a:srgbClr val="7EFFFF"/>
                </a:solidFill>
                <a:latin typeface="Meiryo UI" panose="020B0604030504040204" pitchFamily="50" charset="-128"/>
                <a:ea typeface="Meiryo UI" panose="020B0604030504040204" pitchFamily="50" charset="-128"/>
              </a:rPr>
              <a:t>高度なセキュリティ</a:t>
            </a:r>
            <a:endParaRPr sz="1800" b="1" dirty="0">
              <a:solidFill>
                <a:srgbClr val="7EFFFF"/>
              </a:solidFill>
              <a:latin typeface="Meiryo UI" panose="020B0604030504040204" pitchFamily="50" charset="-128"/>
              <a:ea typeface="Meiryo UI" panose="020B0604030504040204" pitchFamily="50" charset="-128"/>
            </a:endParaRPr>
          </a:p>
          <a:p>
            <a:pPr marL="0" marR="0" lvl="0" indent="0" algn="l" rtl="0">
              <a:lnSpc>
                <a:spcPct val="100000"/>
              </a:lnSpc>
              <a:spcBef>
                <a:spcPts val="600"/>
              </a:spcBef>
              <a:spcAft>
                <a:spcPts val="0"/>
              </a:spcAft>
              <a:buNone/>
            </a:pPr>
            <a:r>
              <a:rPr lang="en-US" sz="1200" dirty="0">
                <a:solidFill>
                  <a:schemeClr val="bg1"/>
                </a:solidFill>
                <a:latin typeface="Meiryo UI" panose="020B0604030504040204" pitchFamily="50" charset="-128"/>
                <a:ea typeface="Meiryo UI" panose="020B0604030504040204" pitchFamily="50" charset="-128"/>
              </a:rPr>
              <a:t>2段階認証とパスコードをサポートします。</a:t>
            </a:r>
            <a:endParaRPr sz="1200"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10"/>
          <p:cNvSpPr/>
          <p:nvPr/>
        </p:nvSpPr>
        <p:spPr>
          <a:xfrm>
            <a:off x="-152400" y="3496733"/>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36" name="Google Shape;36;p10"/>
          <p:cNvSpPr txBox="1">
            <a:spLocks noGrp="1"/>
          </p:cNvSpPr>
          <p:nvPr>
            <p:ph type="title"/>
          </p:nvPr>
        </p:nvSpPr>
        <p:spPr>
          <a:xfrm>
            <a:off x="489446" y="256094"/>
            <a:ext cx="8195400" cy="808656"/>
          </a:xfrm>
          <a:prstGeom prst="rect">
            <a:avLst/>
          </a:prstGeom>
          <a:noFill/>
          <a:ln>
            <a:noFill/>
          </a:ln>
        </p:spPr>
        <p:txBody>
          <a:bodyPr spcFirstLastPara="1" wrap="square" lIns="91425" tIns="91425" rIns="91425" bIns="91425" anchor="ctr" anchorCtr="0">
            <a:noAutofit/>
          </a:bodyPr>
          <a:lstStyle/>
          <a:p>
            <a:pPr lvl="0"/>
            <a:r>
              <a:rPr lang="ja-JP" altLang="en-US" sz="3200" dirty="0" smtClean="0">
                <a:latin typeface="Meiryo UI" panose="020B0604030504040204" pitchFamily="50" charset="-128"/>
                <a:ea typeface="Meiryo UI" panose="020B0604030504040204" pitchFamily="50" charset="-128"/>
              </a:rPr>
              <a:t>ブラウザ用</a:t>
            </a:r>
            <a:r>
              <a:rPr lang="en-US" altLang="zh-TW" sz="3200" dirty="0" err="1" smtClean="0">
                <a:latin typeface="Meiryo UI" panose="020B0604030504040204" pitchFamily="50" charset="-128"/>
                <a:ea typeface="Meiryo UI" panose="020B0604030504040204" pitchFamily="50" charset="-128"/>
              </a:rPr>
              <a:t>Qsirch</a:t>
            </a:r>
            <a:r>
              <a:rPr lang="ja-JP" altLang="en-US" sz="3200" dirty="0" smtClean="0">
                <a:latin typeface="Meiryo UI" panose="020B0604030504040204" pitchFamily="50" charset="-128"/>
                <a:ea typeface="Meiryo UI" panose="020B0604030504040204" pitchFamily="50" charset="-128"/>
              </a:rPr>
              <a:t>全文検索ツール</a:t>
            </a:r>
            <a:r>
              <a:rPr lang="en-US" altLang="zh-TW" sz="2400" dirty="0">
                <a:solidFill>
                  <a:schemeClr val="bg1"/>
                </a:solidFill>
                <a:latin typeface="Meiryo UI" panose="020B0604030504040204" pitchFamily="50" charset="-128"/>
                <a:ea typeface="Meiryo UI" panose="020B0604030504040204" pitchFamily="50" charset="-128"/>
                <a:sym typeface="Arial" panose="020B0604020202020204" pitchFamily="34" charset="0"/>
              </a:rPr>
              <a:t/>
            </a:r>
            <a:br>
              <a:rPr lang="en-US" altLang="zh-TW" sz="2400" dirty="0">
                <a:solidFill>
                  <a:schemeClr val="bg1"/>
                </a:solidFill>
                <a:latin typeface="Meiryo UI" panose="020B0604030504040204" pitchFamily="50" charset="-128"/>
                <a:ea typeface="Meiryo UI" panose="020B0604030504040204" pitchFamily="50" charset="-128"/>
                <a:sym typeface="Arial" panose="020B0604020202020204" pitchFamily="34" charset="0"/>
              </a:rPr>
            </a:br>
            <a:r>
              <a:rPr lang="en-US" altLang="zh-TW"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Google™</a:t>
            </a:r>
            <a:r>
              <a:rPr lang="ja-JP" altLang="en-US" sz="1800" dirty="0" err="1" smtClean="0">
                <a:solidFill>
                  <a:schemeClr val="bg1"/>
                </a:solidFill>
                <a:latin typeface="Meiryo UI" panose="020B0604030504040204" pitchFamily="50" charset="-128"/>
                <a:ea typeface="Meiryo UI" panose="020B0604030504040204" pitchFamily="50" charset="-128"/>
                <a:sym typeface="Arial" panose="020B0604020202020204" pitchFamily="34" charset="0"/>
              </a:rPr>
              <a:t>のように</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様々なデバイス上の</a:t>
            </a:r>
            <a:r>
              <a:rPr lang="en-US" altLang="zh-TW"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NAS</a:t>
            </a:r>
            <a:r>
              <a:rPr lang="ja-JP" altLang="en-US" sz="1800" dirty="0" smtClean="0">
                <a:solidFill>
                  <a:schemeClr val="bg1"/>
                </a:solidFill>
                <a:latin typeface="Meiryo UI" panose="020B0604030504040204" pitchFamily="50" charset="-128"/>
                <a:ea typeface="Meiryo UI" panose="020B0604030504040204" pitchFamily="50" charset="-128"/>
                <a:sym typeface="Arial" panose="020B0604020202020204" pitchFamily="34" charset="0"/>
              </a:rPr>
              <a:t>ファイルのリアルタイム検索に対応</a:t>
            </a:r>
            <a:endParaRPr sz="14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37" name="Google Shape;37;p10"/>
          <p:cNvSpPr/>
          <p:nvPr/>
        </p:nvSpPr>
        <p:spPr>
          <a:xfrm>
            <a:off x="1719239" y="1230522"/>
            <a:ext cx="3035834"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Qsirchは、QNAP</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NAS専用の全文検索エンジンであり、ファイル名、</a:t>
            </a:r>
            <a:r>
              <a:rPr lang="en-US" sz="1600" dirty="0" err="1" smtClean="0">
                <a:solidFill>
                  <a:schemeClr val="lt1"/>
                </a:solidFill>
                <a:latin typeface="Meiryo UI" panose="020B0604030504040204" pitchFamily="50" charset="-128"/>
                <a:ea typeface="Meiryo UI" panose="020B0604030504040204" pitchFamily="50" charset="-128"/>
              </a:rPr>
              <a:t>ファイル</a:t>
            </a:r>
            <a:r>
              <a:rPr lang="ja-JP" altLang="en-US" sz="1600" dirty="0" smtClean="0">
                <a:solidFill>
                  <a:schemeClr val="lt1"/>
                </a:solidFill>
                <a:latin typeface="Meiryo UI" panose="020B0604030504040204" pitchFamily="50" charset="-128"/>
                <a:ea typeface="Meiryo UI" panose="020B0604030504040204" pitchFamily="50" charset="-128"/>
              </a:rPr>
              <a:t>内容</a:t>
            </a:r>
            <a:r>
              <a:rPr lang="en-US" sz="1600" dirty="0" smtClean="0">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メタデータ</a:t>
            </a:r>
            <a:r>
              <a:rPr lang="ja-JP" altLang="en-US" sz="1600" dirty="0" smtClean="0">
                <a:solidFill>
                  <a:schemeClr val="lt1"/>
                </a:solidFill>
                <a:latin typeface="Meiryo UI" panose="020B0604030504040204" pitchFamily="50" charset="-128"/>
                <a:ea typeface="Meiryo UI" panose="020B0604030504040204" pitchFamily="50" charset="-128"/>
              </a:rPr>
              <a:t>から必要</a:t>
            </a:r>
            <a:r>
              <a:rPr lang="en-US" sz="1600" dirty="0" err="1" smtClean="0">
                <a:solidFill>
                  <a:schemeClr val="lt1"/>
                </a:solidFill>
                <a:latin typeface="Meiryo UI" panose="020B0604030504040204" pitchFamily="50" charset="-128"/>
                <a:ea typeface="Meiryo UI" panose="020B0604030504040204" pitchFamily="50" charset="-128"/>
              </a:rPr>
              <a:t>なファイルを検索できます</a:t>
            </a:r>
            <a:r>
              <a:rPr lang="en-US" sz="1600" dirty="0">
                <a:solidFill>
                  <a:schemeClr val="lt1"/>
                </a:solidFill>
                <a:latin typeface="Meiryo UI" panose="020B0604030504040204" pitchFamily="50" charset="-128"/>
                <a:ea typeface="Meiryo UI" panose="020B0604030504040204" pitchFamily="50" charset="-128"/>
              </a:rPr>
              <a:t>。</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38" name="Google Shape;38;p10"/>
          <p:cNvPicPr preferRelativeResize="0"/>
          <p:nvPr/>
        </p:nvPicPr>
        <p:blipFill rotWithShape="1">
          <a:blip r:embed="rId3">
            <a:alphaModFix/>
          </a:blip>
          <a:srcRect/>
          <a:stretch/>
        </p:blipFill>
        <p:spPr>
          <a:xfrm>
            <a:off x="743174" y="1463528"/>
            <a:ext cx="886994" cy="886994"/>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39" name="Google Shape;39;p10" descr="一張含有 螢幕擷取畫面 的圖片&#10;&#10;&#10;&#10;自動產生的描述"/>
          <p:cNvPicPr preferRelativeResize="0"/>
          <p:nvPr/>
        </p:nvPicPr>
        <p:blipFill rotWithShape="1">
          <a:blip r:embed="rId4">
            <a:alphaModFix/>
          </a:blip>
          <a:srcRect/>
          <a:stretch/>
        </p:blipFill>
        <p:spPr>
          <a:xfrm>
            <a:off x="4917722" y="1412761"/>
            <a:ext cx="3393117" cy="2242225"/>
          </a:xfrm>
          <a:prstGeom prst="rect">
            <a:avLst/>
          </a:prstGeom>
          <a:noFill/>
          <a:ln>
            <a:noFill/>
          </a:ln>
          <a:effectLst>
            <a:outerShdw blurRad="50800" dist="38100" dir="2700000" algn="tl" rotWithShape="0">
              <a:srgbClr val="000000">
                <a:alpha val="40000"/>
              </a:srgbClr>
            </a:outerShdw>
          </a:effectLst>
        </p:spPr>
      </p:pic>
      <p:sp>
        <p:nvSpPr>
          <p:cNvPr id="40" name="Google Shape;40;p10"/>
          <p:cNvSpPr txBox="1"/>
          <p:nvPr/>
        </p:nvSpPr>
        <p:spPr>
          <a:xfrm>
            <a:off x="223292" y="3805976"/>
            <a:ext cx="3450953" cy="871713"/>
          </a:xfrm>
          <a:prstGeom prst="rect">
            <a:avLst/>
          </a:prstGeom>
          <a:noFill/>
          <a:ln>
            <a:noFill/>
          </a:ln>
        </p:spPr>
        <p:txBody>
          <a:bodyPr spcFirstLastPara="1" wrap="square" lIns="91425" tIns="45700" rIns="91425" bIns="45700" anchor="t" anchorCtr="0">
            <a:noAutofit/>
          </a:bodyPr>
          <a:lstStyle/>
          <a:p>
            <a:pPr marL="179387" marR="0" lvl="0" indent="-179387" algn="l" rtl="0">
              <a:lnSpc>
                <a:spcPct val="130000"/>
              </a:lnSpc>
              <a:spcBef>
                <a:spcPts val="0"/>
              </a:spcBef>
              <a:spcAft>
                <a:spcPts val="0"/>
              </a:spcAft>
              <a:buClr>
                <a:schemeClr val="lt1"/>
              </a:buClr>
              <a:buSzPts val="1000"/>
              <a:buFont typeface="Arial"/>
              <a:buChar char="•"/>
            </a:pPr>
            <a:r>
              <a:rPr lang="en-US" sz="1000" dirty="0" err="1">
                <a:solidFill>
                  <a:schemeClr val="lt1"/>
                </a:solidFill>
                <a:latin typeface="Meiryo UI" panose="020B0604030504040204" pitchFamily="50" charset="-128"/>
                <a:ea typeface="Meiryo UI" panose="020B0604030504040204" pitchFamily="50" charset="-128"/>
              </a:rPr>
              <a:t>パスを指定し、</a:t>
            </a:r>
            <a:r>
              <a:rPr lang="en-US" sz="1000" dirty="0" err="1" smtClean="0">
                <a:solidFill>
                  <a:schemeClr val="lt1"/>
                </a:solidFill>
                <a:latin typeface="Meiryo UI" panose="020B0604030504040204" pitchFamily="50" charset="-128"/>
                <a:ea typeface="Meiryo UI" panose="020B0604030504040204" pitchFamily="50" charset="-128"/>
              </a:rPr>
              <a:t>高</a:t>
            </a:r>
            <a:r>
              <a:rPr lang="ja-JP" altLang="en-US" sz="1000" dirty="0" smtClean="0">
                <a:solidFill>
                  <a:schemeClr val="lt1"/>
                </a:solidFill>
                <a:latin typeface="Meiryo UI" panose="020B0604030504040204" pitchFamily="50" charset="-128"/>
                <a:ea typeface="Meiryo UI" panose="020B0604030504040204" pitchFamily="50" charset="-128"/>
              </a:rPr>
              <a:t>度</a:t>
            </a:r>
            <a:r>
              <a:rPr lang="en-US" sz="1000" dirty="0" err="1" smtClean="0">
                <a:solidFill>
                  <a:schemeClr val="lt1"/>
                </a:solidFill>
                <a:latin typeface="Meiryo UI" panose="020B0604030504040204" pitchFamily="50" charset="-128"/>
                <a:ea typeface="Meiryo UI" panose="020B0604030504040204" pitchFamily="50" charset="-128"/>
              </a:rPr>
              <a:t>な検索</a:t>
            </a:r>
            <a:r>
              <a:rPr lang="ja-JP" altLang="en-US" sz="1000" dirty="0" smtClean="0">
                <a:solidFill>
                  <a:schemeClr val="lt1"/>
                </a:solidFill>
                <a:latin typeface="Meiryo UI" panose="020B0604030504040204" pitchFamily="50" charset="-128"/>
                <a:ea typeface="Meiryo UI" panose="020B0604030504040204" pitchFamily="50" charset="-128"/>
              </a:rPr>
              <a:t>にキーワードを</a:t>
            </a:r>
            <a:r>
              <a:rPr lang="en-US" sz="1000" dirty="0" err="1" smtClean="0">
                <a:solidFill>
                  <a:schemeClr val="lt1"/>
                </a:solidFill>
                <a:latin typeface="Meiryo UI" panose="020B0604030504040204" pitchFamily="50" charset="-128"/>
                <a:ea typeface="Meiryo UI" panose="020B0604030504040204" pitchFamily="50" charset="-128"/>
              </a:rPr>
              <a:t>入力</a:t>
            </a:r>
            <a:endParaRPr sz="1000" dirty="0">
              <a:solidFill>
                <a:schemeClr val="lt1"/>
              </a:solidFill>
              <a:latin typeface="Meiryo UI" panose="020B0604030504040204" pitchFamily="50" charset="-128"/>
              <a:ea typeface="Meiryo UI" panose="020B0604030504040204" pitchFamily="50" charset="-128"/>
            </a:endParaRPr>
          </a:p>
          <a:p>
            <a:pPr marL="179387" marR="0" lvl="0" indent="-179387" algn="l" rtl="0">
              <a:lnSpc>
                <a:spcPct val="130000"/>
              </a:lnSpc>
              <a:spcBef>
                <a:spcPts val="0"/>
              </a:spcBef>
              <a:spcAft>
                <a:spcPts val="0"/>
              </a:spcAft>
              <a:buClr>
                <a:schemeClr val="lt1"/>
              </a:buClr>
              <a:buSzPts val="1000"/>
              <a:buFont typeface="Arial"/>
              <a:buChar char="•"/>
            </a:pPr>
            <a:r>
              <a:rPr lang="ja-JP" altLang="en-US" sz="1000" dirty="0" smtClean="0">
                <a:solidFill>
                  <a:schemeClr val="lt1"/>
                </a:solidFill>
                <a:latin typeface="Meiryo UI" panose="020B0604030504040204" pitchFamily="50" charset="-128"/>
                <a:ea typeface="Meiryo UI" panose="020B0604030504040204" pitchFamily="50" charset="-128"/>
              </a:rPr>
              <a:t>強力なフィルタによってキーワードなしで検索することも可能</a:t>
            </a:r>
            <a:endParaRPr lang="en-US" altLang="ja-JP" sz="1000" dirty="0" smtClean="0">
              <a:solidFill>
                <a:schemeClr val="lt1"/>
              </a:solidFill>
              <a:latin typeface="Meiryo UI" panose="020B0604030504040204" pitchFamily="50" charset="-128"/>
              <a:ea typeface="Meiryo UI" panose="020B0604030504040204" pitchFamily="50" charset="-128"/>
            </a:endParaRPr>
          </a:p>
          <a:p>
            <a:pPr marL="179387" marR="0" lvl="0" indent="-179387" algn="l" rtl="0">
              <a:lnSpc>
                <a:spcPct val="130000"/>
              </a:lnSpc>
              <a:spcBef>
                <a:spcPts val="0"/>
              </a:spcBef>
              <a:spcAft>
                <a:spcPts val="0"/>
              </a:spcAft>
              <a:buClr>
                <a:schemeClr val="lt1"/>
              </a:buClr>
              <a:buSzPts val="1000"/>
              <a:buFont typeface="Arial"/>
              <a:buChar char="•"/>
            </a:pPr>
            <a:r>
              <a:rPr lang="ja-JP" altLang="en-US" sz="1000" dirty="0" smtClean="0">
                <a:solidFill>
                  <a:schemeClr val="lt1"/>
                </a:solidFill>
                <a:latin typeface="Meiryo UI" panose="020B0604030504040204" pitchFamily="50" charset="-128"/>
                <a:ea typeface="Meiryo UI" panose="020B0604030504040204" pitchFamily="50" charset="-128"/>
              </a:rPr>
              <a:t>検索</a:t>
            </a:r>
            <a:r>
              <a:rPr lang="en-US" sz="1000" dirty="0" smtClean="0">
                <a:solidFill>
                  <a:schemeClr val="lt1"/>
                </a:solidFill>
                <a:latin typeface="Meiryo UI" panose="020B0604030504040204" pitchFamily="50" charset="-128"/>
                <a:ea typeface="Meiryo UI" panose="020B0604030504040204" pitchFamily="50" charset="-128"/>
              </a:rPr>
              <a:t>、</a:t>
            </a:r>
            <a:r>
              <a:rPr lang="en-US" sz="1000" dirty="0" err="1">
                <a:solidFill>
                  <a:schemeClr val="lt1"/>
                </a:solidFill>
                <a:latin typeface="Meiryo UI" panose="020B0604030504040204" pitchFamily="50" charset="-128"/>
                <a:ea typeface="Meiryo UI" panose="020B0604030504040204" pitchFamily="50" charset="-128"/>
              </a:rPr>
              <a:t>プレビュ</a:t>
            </a:r>
            <a:r>
              <a:rPr lang="en-US" sz="1000" dirty="0">
                <a:solidFill>
                  <a:schemeClr val="lt1"/>
                </a:solidFill>
                <a:latin typeface="Meiryo UI" panose="020B0604030504040204" pitchFamily="50" charset="-128"/>
                <a:ea typeface="Meiryo UI" panose="020B0604030504040204" pitchFamily="50" charset="-128"/>
              </a:rPr>
              <a:t>ー</a:t>
            </a:r>
            <a:r>
              <a:rPr lang="en-US" sz="1000" dirty="0" smtClean="0">
                <a:solidFill>
                  <a:schemeClr val="lt1"/>
                </a:solidFill>
                <a:latin typeface="Meiryo UI" panose="020B0604030504040204" pitchFamily="50" charset="-128"/>
                <a:ea typeface="Meiryo UI" panose="020B0604030504040204" pitchFamily="50" charset="-128"/>
              </a:rPr>
              <a:t>、</a:t>
            </a:r>
            <a:r>
              <a:rPr lang="ja-JP" altLang="en-US" sz="1000" dirty="0" smtClean="0">
                <a:solidFill>
                  <a:schemeClr val="lt1"/>
                </a:solidFill>
                <a:latin typeface="Meiryo UI" panose="020B0604030504040204" pitchFamily="50" charset="-128"/>
                <a:ea typeface="Meiryo UI" panose="020B0604030504040204" pitchFamily="50" charset="-128"/>
              </a:rPr>
              <a:t>共有を一度に</a:t>
            </a:r>
            <a:endParaRPr sz="1000" dirty="0">
              <a:solidFill>
                <a:schemeClr val="lt1"/>
              </a:solidFill>
              <a:latin typeface="Meiryo UI" panose="020B0604030504040204" pitchFamily="50" charset="-128"/>
              <a:ea typeface="Meiryo UI" panose="020B0604030504040204" pitchFamily="50" charset="-128"/>
            </a:endParaRPr>
          </a:p>
          <a:p>
            <a:pPr marL="179388" marR="0" lvl="0" indent="-179388" algn="l" rtl="0">
              <a:lnSpc>
                <a:spcPct val="130000"/>
              </a:lnSpc>
              <a:spcBef>
                <a:spcPts val="0"/>
              </a:spcBef>
              <a:spcAft>
                <a:spcPts val="0"/>
              </a:spcAft>
              <a:buClr>
                <a:schemeClr val="lt1"/>
              </a:buClr>
              <a:buSzPts val="1000"/>
              <a:buFont typeface="Arial"/>
              <a:buChar char="•"/>
            </a:pPr>
            <a:r>
              <a:rPr lang="en-US" sz="1000" dirty="0">
                <a:solidFill>
                  <a:schemeClr val="lt1"/>
                </a:solidFill>
                <a:latin typeface="Meiryo UI" panose="020B0604030504040204" pitchFamily="50" charset="-128"/>
                <a:ea typeface="Meiryo UI" panose="020B0604030504040204" pitchFamily="50" charset="-128"/>
              </a:rPr>
              <a:t>4</a:t>
            </a:r>
            <a:r>
              <a:rPr lang="en-US" sz="1000" dirty="0" smtClean="0">
                <a:solidFill>
                  <a:schemeClr val="lt1"/>
                </a:solidFill>
                <a:latin typeface="Meiryo UI" panose="020B0604030504040204" pitchFamily="50" charset="-128"/>
                <a:ea typeface="Meiryo UI" panose="020B0604030504040204" pitchFamily="50" charset="-128"/>
              </a:rPr>
              <a:t>つの検索ポータル</a:t>
            </a:r>
            <a:r>
              <a:rPr lang="ja-JP" altLang="en-US" sz="1000" dirty="0" smtClean="0">
                <a:solidFill>
                  <a:schemeClr val="lt1"/>
                </a:solidFill>
                <a:latin typeface="Meiryo UI" panose="020B0604030504040204" pitchFamily="50" charset="-128"/>
                <a:ea typeface="Meiryo UI" panose="020B0604030504040204" pitchFamily="50" charset="-128"/>
              </a:rPr>
              <a:t>でどこからでも検索</a:t>
            </a:r>
            <a:endParaRPr sz="1000" dirty="0">
              <a:solidFill>
                <a:schemeClr val="lt1"/>
              </a:solidFill>
              <a:latin typeface="Meiryo UI" panose="020B0604030504040204" pitchFamily="50" charset="-128"/>
              <a:ea typeface="Meiryo UI" panose="020B0604030504040204" pitchFamily="50" charset="-128"/>
            </a:endParaRPr>
          </a:p>
        </p:txBody>
      </p:sp>
      <p:pic>
        <p:nvPicPr>
          <p:cNvPr id="41" name="Google Shape;41;p10"/>
          <p:cNvPicPr preferRelativeResize="0"/>
          <p:nvPr/>
        </p:nvPicPr>
        <p:blipFill rotWithShape="1">
          <a:blip r:embed="rId5">
            <a:alphaModFix/>
          </a:blip>
          <a:srcRect/>
          <a:stretch/>
        </p:blipFill>
        <p:spPr>
          <a:xfrm>
            <a:off x="3634199" y="3771319"/>
            <a:ext cx="1153335" cy="1153335"/>
          </a:xfrm>
          <a:prstGeom prst="rect">
            <a:avLst/>
          </a:prstGeom>
          <a:noFill/>
          <a:ln>
            <a:noFill/>
          </a:ln>
        </p:spPr>
      </p:pic>
      <p:pic>
        <p:nvPicPr>
          <p:cNvPr id="42" name="Google Shape;42;p10"/>
          <p:cNvPicPr preferRelativeResize="0"/>
          <p:nvPr/>
        </p:nvPicPr>
        <p:blipFill rotWithShape="1">
          <a:blip r:embed="rId5">
            <a:alphaModFix/>
          </a:blip>
          <a:srcRect/>
          <a:stretch/>
        </p:blipFill>
        <p:spPr>
          <a:xfrm>
            <a:off x="4988224" y="3771319"/>
            <a:ext cx="1153335" cy="1153335"/>
          </a:xfrm>
          <a:prstGeom prst="rect">
            <a:avLst/>
          </a:prstGeom>
          <a:noFill/>
          <a:ln>
            <a:noFill/>
          </a:ln>
        </p:spPr>
      </p:pic>
      <p:pic>
        <p:nvPicPr>
          <p:cNvPr id="43" name="Google Shape;43;p10"/>
          <p:cNvPicPr preferRelativeResize="0"/>
          <p:nvPr/>
        </p:nvPicPr>
        <p:blipFill rotWithShape="1">
          <a:blip r:embed="rId5">
            <a:alphaModFix/>
          </a:blip>
          <a:srcRect/>
          <a:stretch/>
        </p:blipFill>
        <p:spPr>
          <a:xfrm>
            <a:off x="6326835" y="3771319"/>
            <a:ext cx="1153335" cy="1153335"/>
          </a:xfrm>
          <a:prstGeom prst="rect">
            <a:avLst/>
          </a:prstGeom>
          <a:noFill/>
          <a:ln>
            <a:noFill/>
          </a:ln>
        </p:spPr>
      </p:pic>
      <p:pic>
        <p:nvPicPr>
          <p:cNvPr id="44" name="Google Shape;44;p10"/>
          <p:cNvPicPr preferRelativeResize="0"/>
          <p:nvPr/>
        </p:nvPicPr>
        <p:blipFill rotWithShape="1">
          <a:blip r:embed="rId5">
            <a:alphaModFix/>
          </a:blip>
          <a:srcRect/>
          <a:stretch/>
        </p:blipFill>
        <p:spPr>
          <a:xfrm>
            <a:off x="7661900" y="3771319"/>
            <a:ext cx="1153335" cy="1153335"/>
          </a:xfrm>
          <a:prstGeom prst="rect">
            <a:avLst/>
          </a:prstGeom>
          <a:noFill/>
          <a:ln>
            <a:noFill/>
          </a:ln>
        </p:spPr>
      </p:pic>
      <p:sp>
        <p:nvSpPr>
          <p:cNvPr id="45" name="Google Shape;45;p10"/>
          <p:cNvSpPr/>
          <p:nvPr/>
        </p:nvSpPr>
        <p:spPr>
          <a:xfrm>
            <a:off x="6281154" y="3822621"/>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dirty="0">
                <a:solidFill>
                  <a:srgbClr val="FFFFFF"/>
                </a:solidFill>
                <a:latin typeface="Meiryo UI" panose="020B0604030504040204" pitchFamily="50" charset="-128"/>
                <a:ea typeface="Meiryo UI" panose="020B0604030504040204" pitchFamily="50" charset="-128"/>
              </a:rPr>
              <a:t>3</a:t>
            </a:r>
            <a:endParaRPr sz="16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nvGrpSpPr>
          <p:cNvPr id="46" name="Google Shape;46;p10"/>
          <p:cNvGrpSpPr/>
          <p:nvPr/>
        </p:nvGrpSpPr>
        <p:grpSpPr>
          <a:xfrm>
            <a:off x="6563354" y="4352731"/>
            <a:ext cx="657834" cy="483447"/>
            <a:chOff x="8078996" y="4986266"/>
            <a:chExt cx="1777171" cy="1302965"/>
          </a:xfrm>
        </p:grpSpPr>
        <p:sp>
          <p:nvSpPr>
            <p:cNvPr id="47" name="Google Shape;47;p10"/>
            <p:cNvSpPr/>
            <p:nvPr/>
          </p:nvSpPr>
          <p:spPr>
            <a:xfrm>
              <a:off x="8078996" y="4986266"/>
              <a:ext cx="1777171" cy="130296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48" name="Google Shape;48;p10"/>
            <p:cNvPicPr preferRelativeResize="0"/>
            <p:nvPr/>
          </p:nvPicPr>
          <p:blipFill rotWithShape="1">
            <a:blip r:embed="rId6">
              <a:alphaModFix/>
            </a:blip>
            <a:srcRect/>
            <a:stretch/>
          </p:blipFill>
          <p:spPr>
            <a:xfrm>
              <a:off x="8116985" y="5044964"/>
              <a:ext cx="1702100" cy="1008018"/>
            </a:xfrm>
            <a:prstGeom prst="rect">
              <a:avLst/>
            </a:prstGeom>
            <a:noFill/>
            <a:ln>
              <a:noFill/>
            </a:ln>
          </p:spPr>
        </p:pic>
      </p:grpSp>
      <p:pic>
        <p:nvPicPr>
          <p:cNvPr id="49" name="Google Shape;49;p10"/>
          <p:cNvPicPr preferRelativeResize="0"/>
          <p:nvPr/>
        </p:nvPicPr>
        <p:blipFill rotWithShape="1">
          <a:blip r:embed="rId7">
            <a:alphaModFix/>
          </a:blip>
          <a:srcRect/>
          <a:stretch/>
        </p:blipFill>
        <p:spPr>
          <a:xfrm>
            <a:off x="6767547" y="4147870"/>
            <a:ext cx="359499" cy="364826"/>
          </a:xfrm>
          <a:prstGeom prst="rect">
            <a:avLst/>
          </a:prstGeom>
          <a:noFill/>
          <a:ln>
            <a:noFill/>
          </a:ln>
          <a:effectLst>
            <a:outerShdw blurRad="63500" sx="102000" sy="102000" algn="ctr" rotWithShape="0">
              <a:srgbClr val="000000">
                <a:alpha val="40000"/>
              </a:srgbClr>
            </a:outerShdw>
          </a:effectLst>
        </p:spPr>
      </p:pic>
      <p:sp>
        <p:nvSpPr>
          <p:cNvPr id="50" name="Google Shape;50;p10"/>
          <p:cNvSpPr/>
          <p:nvPr/>
        </p:nvSpPr>
        <p:spPr>
          <a:xfrm>
            <a:off x="3599625" y="3822622"/>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dirty="0">
                <a:solidFill>
                  <a:srgbClr val="FFFFFF"/>
                </a:solidFill>
                <a:latin typeface="Meiryo UI" panose="020B0604030504040204" pitchFamily="50" charset="-128"/>
                <a:ea typeface="Meiryo UI" panose="020B0604030504040204" pitchFamily="50" charset="-128"/>
              </a:rPr>
              <a:t>1</a:t>
            </a:r>
            <a:endParaRPr sz="16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nvGrpSpPr>
          <p:cNvPr id="51" name="Google Shape;51;p10"/>
          <p:cNvGrpSpPr/>
          <p:nvPr/>
        </p:nvGrpSpPr>
        <p:grpSpPr>
          <a:xfrm>
            <a:off x="3824781" y="4168571"/>
            <a:ext cx="762365" cy="514927"/>
            <a:chOff x="492692" y="2324099"/>
            <a:chExt cx="1383594" cy="858295"/>
          </a:xfrm>
        </p:grpSpPr>
        <p:sp>
          <p:nvSpPr>
            <p:cNvPr id="52" name="Google Shape;52;p10"/>
            <p:cNvSpPr/>
            <p:nvPr/>
          </p:nvSpPr>
          <p:spPr>
            <a:xfrm>
              <a:off x="492692" y="2324099"/>
              <a:ext cx="1383594" cy="858295"/>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53" name="Google Shape;53;p10"/>
            <p:cNvPicPr preferRelativeResize="0"/>
            <p:nvPr/>
          </p:nvPicPr>
          <p:blipFill rotWithShape="1">
            <a:blip r:embed="rId8">
              <a:alphaModFix/>
            </a:blip>
            <a:srcRect/>
            <a:stretch/>
          </p:blipFill>
          <p:spPr>
            <a:xfrm>
              <a:off x="528134" y="2370525"/>
              <a:ext cx="1306994" cy="647700"/>
            </a:xfrm>
            <a:prstGeom prst="rect">
              <a:avLst/>
            </a:prstGeom>
            <a:noFill/>
            <a:ln>
              <a:noFill/>
            </a:ln>
          </p:spPr>
        </p:pic>
      </p:grpSp>
      <p:sp>
        <p:nvSpPr>
          <p:cNvPr id="54" name="Google Shape;54;p10"/>
          <p:cNvSpPr txBox="1"/>
          <p:nvPr/>
        </p:nvSpPr>
        <p:spPr>
          <a:xfrm>
            <a:off x="3997676" y="3904599"/>
            <a:ext cx="533670" cy="2181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dirty="0" err="1">
                <a:latin typeface="Meiryo UI" panose="020B0604030504040204" pitchFamily="50" charset="-128"/>
                <a:ea typeface="Meiryo UI" panose="020B0604030504040204" pitchFamily="50" charset="-128"/>
              </a:rPr>
              <a:t>予約</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55" name="Google Shape;55;p10"/>
          <p:cNvSpPr/>
          <p:nvPr/>
        </p:nvSpPr>
        <p:spPr>
          <a:xfrm>
            <a:off x="7598170" y="3822621"/>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dirty="0">
                <a:solidFill>
                  <a:srgbClr val="FFFFFF"/>
                </a:solidFill>
                <a:latin typeface="Meiryo UI" panose="020B0604030504040204" pitchFamily="50" charset="-128"/>
                <a:ea typeface="Meiryo UI" panose="020B0604030504040204" pitchFamily="50" charset="-128"/>
              </a:rPr>
              <a:t>4</a:t>
            </a:r>
            <a:endParaRPr sz="16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nvGrpSpPr>
          <p:cNvPr id="56" name="Google Shape;56;p10"/>
          <p:cNvGrpSpPr/>
          <p:nvPr/>
        </p:nvGrpSpPr>
        <p:grpSpPr>
          <a:xfrm>
            <a:off x="7905011" y="4157886"/>
            <a:ext cx="770558" cy="641578"/>
            <a:chOff x="2944465" y="2401428"/>
            <a:chExt cx="1504490" cy="1166241"/>
          </a:xfrm>
        </p:grpSpPr>
        <p:grpSp>
          <p:nvGrpSpPr>
            <p:cNvPr id="57" name="Google Shape;57;p10"/>
            <p:cNvGrpSpPr/>
            <p:nvPr/>
          </p:nvGrpSpPr>
          <p:grpSpPr>
            <a:xfrm>
              <a:off x="2944465" y="2709373"/>
              <a:ext cx="1383594" cy="858296"/>
              <a:chOff x="635275" y="2798273"/>
              <a:chExt cx="1383594" cy="858296"/>
            </a:xfrm>
          </p:grpSpPr>
          <p:sp>
            <p:nvSpPr>
              <p:cNvPr id="58" name="Google Shape;58;p10"/>
              <p:cNvSpPr/>
              <p:nvPr/>
            </p:nvSpPr>
            <p:spPr>
              <a:xfrm>
                <a:off x="635275" y="2798273"/>
                <a:ext cx="1383594" cy="858296"/>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59" name="Google Shape;59;p10"/>
              <p:cNvPicPr preferRelativeResize="0"/>
              <p:nvPr/>
            </p:nvPicPr>
            <p:blipFill rotWithShape="1">
              <a:blip r:embed="rId9">
                <a:alphaModFix/>
              </a:blip>
              <a:srcRect/>
              <a:stretch/>
            </p:blipFill>
            <p:spPr>
              <a:xfrm>
                <a:off x="675164" y="2844701"/>
                <a:ext cx="1306995" cy="647701"/>
              </a:xfrm>
              <a:prstGeom prst="rect">
                <a:avLst/>
              </a:prstGeom>
              <a:noFill/>
              <a:ln>
                <a:noFill/>
              </a:ln>
            </p:spPr>
          </p:pic>
        </p:grpSp>
        <p:pic>
          <p:nvPicPr>
            <p:cNvPr id="60" name="Google Shape;60;p10"/>
            <p:cNvPicPr preferRelativeResize="0"/>
            <p:nvPr/>
          </p:nvPicPr>
          <p:blipFill rotWithShape="1">
            <a:blip r:embed="rId10">
              <a:alphaModFix/>
            </a:blip>
            <a:srcRect/>
            <a:stretch/>
          </p:blipFill>
          <p:spPr>
            <a:xfrm>
              <a:off x="3474401" y="2401428"/>
              <a:ext cx="488435" cy="504714"/>
            </a:xfrm>
            <a:prstGeom prst="rect">
              <a:avLst/>
            </a:prstGeom>
            <a:noFill/>
            <a:ln>
              <a:noFill/>
            </a:ln>
          </p:spPr>
        </p:pic>
        <p:pic>
          <p:nvPicPr>
            <p:cNvPr id="61" name="Google Shape;61;p10"/>
            <p:cNvPicPr preferRelativeResize="0"/>
            <p:nvPr/>
          </p:nvPicPr>
          <p:blipFill rotWithShape="1">
            <a:blip r:embed="rId11">
              <a:alphaModFix/>
            </a:blip>
            <a:srcRect/>
            <a:stretch/>
          </p:blipFill>
          <p:spPr>
            <a:xfrm>
              <a:off x="3972079" y="2410390"/>
              <a:ext cx="476876" cy="476874"/>
            </a:xfrm>
            <a:prstGeom prst="rect">
              <a:avLst/>
            </a:prstGeom>
            <a:noFill/>
            <a:ln>
              <a:noFill/>
            </a:ln>
          </p:spPr>
        </p:pic>
      </p:grpSp>
      <p:sp>
        <p:nvSpPr>
          <p:cNvPr id="62" name="Google Shape;62;p10"/>
          <p:cNvSpPr txBox="1"/>
          <p:nvPr/>
        </p:nvSpPr>
        <p:spPr>
          <a:xfrm>
            <a:off x="7926077" y="3855987"/>
            <a:ext cx="1029371" cy="40653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dirty="0" err="1" smtClean="0">
                <a:latin typeface="Meiryo UI" panose="020B0604030504040204" pitchFamily="50" charset="-128"/>
                <a:ea typeface="Meiryo UI" panose="020B0604030504040204" pitchFamily="50" charset="-128"/>
              </a:rPr>
              <a:t>ブラウザ</a:t>
            </a:r>
            <a:r>
              <a:rPr lang="en-US" sz="1000" b="1" dirty="0" smtClean="0">
                <a:latin typeface="Meiryo UI" panose="020B0604030504040204" pitchFamily="50" charset="-128"/>
                <a:ea typeface="Meiryo UI" panose="020B0604030504040204" pitchFamily="50" charset="-128"/>
              </a:rPr>
              <a:t/>
            </a:r>
            <a:br>
              <a:rPr lang="en-US" sz="1000" b="1" dirty="0" smtClean="0">
                <a:latin typeface="Meiryo UI" panose="020B0604030504040204" pitchFamily="50" charset="-128"/>
                <a:ea typeface="Meiryo UI" panose="020B0604030504040204" pitchFamily="50" charset="-128"/>
              </a:rPr>
            </a:br>
            <a:r>
              <a:rPr lang="en-US" sz="1000" b="1" dirty="0" err="1" smtClean="0">
                <a:latin typeface="Meiryo UI" panose="020B0604030504040204" pitchFamily="50" charset="-128"/>
                <a:ea typeface="Meiryo UI" panose="020B0604030504040204" pitchFamily="50" charset="-128"/>
              </a:rPr>
              <a:t>拡張機能</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63" name="Google Shape;63;p10"/>
          <p:cNvSpPr/>
          <p:nvPr/>
        </p:nvSpPr>
        <p:spPr>
          <a:xfrm>
            <a:off x="4949474" y="3822622"/>
            <a:ext cx="266513" cy="267147"/>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1" dirty="0">
                <a:solidFill>
                  <a:srgbClr val="FFFFFF"/>
                </a:solidFill>
                <a:latin typeface="Meiryo UI" panose="020B0604030504040204" pitchFamily="50" charset="-128"/>
                <a:ea typeface="Meiryo UI" panose="020B0604030504040204" pitchFamily="50" charset="-128"/>
              </a:rPr>
              <a:t>2</a:t>
            </a:r>
            <a:endParaRPr sz="16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nvGrpSpPr>
          <p:cNvPr id="64" name="Google Shape;64;p10"/>
          <p:cNvGrpSpPr/>
          <p:nvPr/>
        </p:nvGrpSpPr>
        <p:grpSpPr>
          <a:xfrm>
            <a:off x="5160057" y="4122136"/>
            <a:ext cx="776951" cy="590985"/>
            <a:chOff x="2193920" y="4048547"/>
            <a:chExt cx="1410427" cy="1012500"/>
          </a:xfrm>
        </p:grpSpPr>
        <p:pic>
          <p:nvPicPr>
            <p:cNvPr id="65" name="Google Shape;65;p10" descr="IMG_0266.PNG"/>
            <p:cNvPicPr preferRelativeResize="0"/>
            <p:nvPr/>
          </p:nvPicPr>
          <p:blipFill rotWithShape="1">
            <a:blip r:embed="rId12">
              <a:alphaModFix/>
            </a:blip>
            <a:srcRect/>
            <a:stretch/>
          </p:blipFill>
          <p:spPr>
            <a:xfrm>
              <a:off x="2315832" y="4367388"/>
              <a:ext cx="433202" cy="579513"/>
            </a:xfrm>
            <a:prstGeom prst="rect">
              <a:avLst/>
            </a:prstGeom>
            <a:noFill/>
            <a:ln>
              <a:noFill/>
            </a:ln>
          </p:spPr>
        </p:pic>
        <p:pic>
          <p:nvPicPr>
            <p:cNvPr id="66" name="Google Shape;66;p10"/>
            <p:cNvPicPr preferRelativeResize="0"/>
            <p:nvPr/>
          </p:nvPicPr>
          <p:blipFill rotWithShape="1">
            <a:blip r:embed="rId13">
              <a:alphaModFix/>
            </a:blip>
            <a:srcRect/>
            <a:stretch/>
          </p:blipFill>
          <p:spPr>
            <a:xfrm>
              <a:off x="2193920" y="4140262"/>
              <a:ext cx="576078" cy="914353"/>
            </a:xfrm>
            <a:prstGeom prst="rect">
              <a:avLst/>
            </a:prstGeom>
            <a:noFill/>
            <a:ln>
              <a:noFill/>
            </a:ln>
          </p:spPr>
        </p:pic>
        <p:pic>
          <p:nvPicPr>
            <p:cNvPr id="67" name="Google Shape;67;p10" descr="IMG_0266.PNG"/>
            <p:cNvPicPr preferRelativeResize="0"/>
            <p:nvPr/>
          </p:nvPicPr>
          <p:blipFill rotWithShape="1">
            <a:blip r:embed="rId14">
              <a:alphaModFix/>
            </a:blip>
            <a:srcRect/>
            <a:stretch/>
          </p:blipFill>
          <p:spPr>
            <a:xfrm>
              <a:off x="2829750" y="4108250"/>
              <a:ext cx="676976" cy="914350"/>
            </a:xfrm>
            <a:prstGeom prst="rect">
              <a:avLst/>
            </a:prstGeom>
            <a:noFill/>
            <a:ln>
              <a:noFill/>
            </a:ln>
          </p:spPr>
        </p:pic>
        <p:pic>
          <p:nvPicPr>
            <p:cNvPr id="68" name="Google Shape;68;p10"/>
            <p:cNvPicPr preferRelativeResize="0"/>
            <p:nvPr/>
          </p:nvPicPr>
          <p:blipFill rotWithShape="1">
            <a:blip r:embed="rId15">
              <a:alphaModFix/>
            </a:blip>
            <a:srcRect/>
            <a:stretch/>
          </p:blipFill>
          <p:spPr>
            <a:xfrm>
              <a:off x="2777247" y="4048547"/>
              <a:ext cx="827100" cy="1012500"/>
            </a:xfrm>
            <a:prstGeom prst="rect">
              <a:avLst/>
            </a:prstGeom>
            <a:noFill/>
            <a:ln>
              <a:noFill/>
            </a:ln>
          </p:spPr>
        </p:pic>
      </p:grpSp>
      <p:sp>
        <p:nvSpPr>
          <p:cNvPr id="69" name="Google Shape;69;p10"/>
          <p:cNvSpPr txBox="1"/>
          <p:nvPr/>
        </p:nvSpPr>
        <p:spPr>
          <a:xfrm>
            <a:off x="6470411" y="3840822"/>
            <a:ext cx="917295" cy="23754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dirty="0" err="1">
                <a:latin typeface="Meiryo UI" panose="020B0604030504040204" pitchFamily="50" charset="-128"/>
                <a:ea typeface="Meiryo UI" panose="020B0604030504040204" pitchFamily="50" charset="-128"/>
              </a:rPr>
              <a:t>MacとWindows</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70" name="Google Shape;70;p10"/>
          <p:cNvSpPr txBox="1"/>
          <p:nvPr/>
        </p:nvSpPr>
        <p:spPr>
          <a:xfrm>
            <a:off x="5196278" y="3796076"/>
            <a:ext cx="756098" cy="40034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1" dirty="0" err="1" smtClean="0">
                <a:latin typeface="Meiryo UI" panose="020B0604030504040204" pitchFamily="50" charset="-128"/>
                <a:ea typeface="Meiryo UI" panose="020B0604030504040204" pitchFamily="50" charset="-128"/>
              </a:rPr>
              <a:t>モバイル</a:t>
            </a:r>
            <a:r>
              <a:rPr lang="en-US" sz="1000" b="1" dirty="0" smtClean="0">
                <a:latin typeface="Meiryo UI" panose="020B0604030504040204" pitchFamily="50" charset="-128"/>
                <a:ea typeface="Meiryo UI" panose="020B0604030504040204" pitchFamily="50" charset="-128"/>
              </a:rPr>
              <a:t/>
            </a:r>
            <a:br>
              <a:rPr lang="en-US" sz="1000" b="1" dirty="0" smtClean="0">
                <a:latin typeface="Meiryo UI" panose="020B0604030504040204" pitchFamily="50" charset="-128"/>
                <a:ea typeface="Meiryo UI" panose="020B0604030504040204" pitchFamily="50" charset="-128"/>
              </a:rPr>
            </a:br>
            <a:r>
              <a:rPr lang="en-US" sz="1000" b="1" dirty="0" err="1" smtClean="0">
                <a:latin typeface="Meiryo UI" panose="020B0604030504040204" pitchFamily="50" charset="-128"/>
                <a:ea typeface="Meiryo UI" panose="020B0604030504040204" pitchFamily="50" charset="-128"/>
              </a:rPr>
              <a:t>機器</a:t>
            </a:r>
            <a:endParaRPr sz="10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71" name="Google Shape;71;p10"/>
          <p:cNvPicPr preferRelativeResize="0"/>
          <p:nvPr/>
        </p:nvPicPr>
        <p:blipFill rotWithShape="1">
          <a:blip r:embed="rId16">
            <a:alphaModFix/>
          </a:blip>
          <a:srcRect/>
          <a:stretch/>
        </p:blipFill>
        <p:spPr>
          <a:xfrm>
            <a:off x="7156861" y="4125827"/>
            <a:ext cx="364826" cy="364826"/>
          </a:xfrm>
          <a:prstGeom prst="roundRect">
            <a:avLst>
              <a:gd name="adj" fmla="val 16667"/>
            </a:avLst>
          </a:prstGeom>
          <a:noFill/>
          <a:ln>
            <a:noFill/>
          </a:ln>
        </p:spPr>
      </p:pic>
      <p:grpSp>
        <p:nvGrpSpPr>
          <p:cNvPr id="72" name="Google Shape;72;p10"/>
          <p:cNvGrpSpPr/>
          <p:nvPr/>
        </p:nvGrpSpPr>
        <p:grpSpPr>
          <a:xfrm>
            <a:off x="468352" y="2641096"/>
            <a:ext cx="3909971" cy="998096"/>
            <a:chOff x="623084" y="2903690"/>
            <a:chExt cx="3909971" cy="998096"/>
          </a:xfrm>
        </p:grpSpPr>
        <p:pic>
          <p:nvPicPr>
            <p:cNvPr id="73" name="Google Shape;73;p10" descr="Text Search Icon - Download Text Search Icon 1246462 | Noun Project"/>
            <p:cNvPicPr preferRelativeResize="0"/>
            <p:nvPr/>
          </p:nvPicPr>
          <p:blipFill rotWithShape="1">
            <a:blip r:embed="rId17">
              <a:alphaModFix/>
            </a:blip>
            <a:srcRect/>
            <a:stretch/>
          </p:blipFill>
          <p:spPr>
            <a:xfrm>
              <a:off x="1073107" y="2970188"/>
              <a:ext cx="562021" cy="562021"/>
            </a:xfrm>
            <a:prstGeom prst="rect">
              <a:avLst/>
            </a:prstGeom>
            <a:noFill/>
            <a:ln>
              <a:noFill/>
            </a:ln>
          </p:spPr>
        </p:pic>
        <p:sp>
          <p:nvSpPr>
            <p:cNvPr id="74" name="Google Shape;74;p10"/>
            <p:cNvSpPr txBox="1"/>
            <p:nvPr/>
          </p:nvSpPr>
          <p:spPr>
            <a:xfrm>
              <a:off x="623084" y="3594009"/>
              <a:ext cx="1411916"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400" b="0" i="0" u="none" strike="noStrike" cap="none" dirty="0" smtClean="0">
                  <a:solidFill>
                    <a:srgbClr val="FFFFFF"/>
                  </a:solidFill>
                  <a:latin typeface="Meiryo UI" panose="020B0604030504040204" pitchFamily="50" charset="-128"/>
                  <a:ea typeface="Meiryo UI" panose="020B0604030504040204" pitchFamily="50" charset="-128"/>
                  <a:sym typeface="Arial"/>
                </a:rPr>
                <a:t>全文検索</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5" name="Google Shape;75;p10"/>
            <p:cNvSpPr txBox="1"/>
            <p:nvPr/>
          </p:nvSpPr>
          <p:spPr>
            <a:xfrm>
              <a:off x="2034999" y="3594009"/>
              <a:ext cx="1008911"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dirty="0" smtClean="0">
                  <a:solidFill>
                    <a:srgbClr val="FFFFFF"/>
                  </a:solidFill>
                  <a:latin typeface="Meiryo UI" panose="020B0604030504040204" pitchFamily="50" charset="-128"/>
                  <a:ea typeface="Meiryo UI" panose="020B0604030504040204" pitchFamily="50" charset="-128"/>
                  <a:sym typeface="Arial"/>
                </a:rPr>
                <a:t>AI</a:t>
              </a:r>
              <a:r>
                <a:rPr lang="ja-JP" altLang="en-US" dirty="0">
                  <a:solidFill>
                    <a:srgbClr val="FFFFFF"/>
                  </a:solidFill>
                  <a:latin typeface="Meiryo UI" panose="020B0604030504040204" pitchFamily="50" charset="-128"/>
                  <a:ea typeface="Meiryo UI" panose="020B0604030504040204" pitchFamily="50" charset="-128"/>
                </a:rPr>
                <a:t>検索</a:t>
              </a:r>
              <a:r>
                <a:rPr lang="en-US" sz="1400" b="0" i="0" u="none" strike="noStrike" cap="none" dirty="0" smtClean="0">
                  <a:solidFill>
                    <a:srgbClr val="000000"/>
                  </a:solidFill>
                  <a:latin typeface="Meiryo UI" panose="020B0604030504040204" pitchFamily="50" charset="-128"/>
                  <a:ea typeface="Meiryo UI" panose="020B0604030504040204" pitchFamily="50" charset="-128"/>
                  <a:sym typeface="Arial"/>
                </a:rPr>
                <a:t>​</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6" name="Google Shape;76;p10"/>
            <p:cNvSpPr txBox="1"/>
            <p:nvPr/>
          </p:nvSpPr>
          <p:spPr>
            <a:xfrm>
              <a:off x="3161911" y="3594009"/>
              <a:ext cx="1291816" cy="30773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ja-JP" altLang="en-US" sz="1400" b="0" i="0" u="none" strike="noStrike" cap="none" dirty="0" smtClean="0">
                  <a:solidFill>
                    <a:srgbClr val="FFFFFF"/>
                  </a:solidFill>
                  <a:latin typeface="Meiryo UI" panose="020B0604030504040204" pitchFamily="50" charset="-128"/>
                  <a:ea typeface="Meiryo UI" panose="020B0604030504040204" pitchFamily="50" charset="-128"/>
                  <a:sym typeface="Arial"/>
                </a:rPr>
                <a:t>複数のフィルタ</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7" name="Google Shape;77;p10"/>
            <p:cNvSpPr/>
            <p:nvPr/>
          </p:nvSpPr>
          <p:spPr>
            <a:xfrm>
              <a:off x="1751700" y="3181430"/>
              <a:ext cx="287789" cy="287788"/>
            </a:xfrm>
            <a:prstGeom prst="plus">
              <a:avLst>
                <a:gd name="adj" fmla="val 42152"/>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78" name="Google Shape;78;p10"/>
            <p:cNvSpPr/>
            <p:nvPr/>
          </p:nvSpPr>
          <p:spPr>
            <a:xfrm>
              <a:off x="3018018" y="3181430"/>
              <a:ext cx="287789" cy="287788"/>
            </a:xfrm>
            <a:prstGeom prst="plus">
              <a:avLst>
                <a:gd name="adj" fmla="val 42152"/>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grpSp>
          <p:nvGrpSpPr>
            <p:cNvPr id="79" name="Google Shape;79;p10"/>
            <p:cNvGrpSpPr/>
            <p:nvPr/>
          </p:nvGrpSpPr>
          <p:grpSpPr>
            <a:xfrm>
              <a:off x="4263540" y="3416738"/>
              <a:ext cx="269515" cy="119269"/>
              <a:chOff x="5734879" y="2352245"/>
              <a:chExt cx="288234" cy="119269"/>
            </a:xfrm>
          </p:grpSpPr>
          <p:cxnSp>
            <p:nvCxnSpPr>
              <p:cNvPr id="80" name="Google Shape;80;p10"/>
              <p:cNvCxnSpPr/>
              <p:nvPr/>
            </p:nvCxnSpPr>
            <p:spPr>
              <a:xfrm>
                <a:off x="5734879" y="2352245"/>
                <a:ext cx="288234" cy="0"/>
              </a:xfrm>
              <a:prstGeom prst="straightConnector1">
                <a:avLst/>
              </a:prstGeom>
              <a:noFill/>
              <a:ln w="38100" cap="flat" cmpd="sng">
                <a:solidFill>
                  <a:schemeClr val="lt1"/>
                </a:solidFill>
                <a:prstDash val="solid"/>
                <a:round/>
                <a:headEnd type="none" w="sm" len="sm"/>
                <a:tailEnd type="none" w="sm" len="sm"/>
              </a:ln>
            </p:spPr>
          </p:cxnSp>
          <p:cxnSp>
            <p:nvCxnSpPr>
              <p:cNvPr id="81" name="Google Shape;81;p10"/>
              <p:cNvCxnSpPr/>
              <p:nvPr/>
            </p:nvCxnSpPr>
            <p:spPr>
              <a:xfrm>
                <a:off x="5734879" y="2471514"/>
                <a:ext cx="288234" cy="0"/>
              </a:xfrm>
              <a:prstGeom prst="straightConnector1">
                <a:avLst/>
              </a:prstGeom>
              <a:noFill/>
              <a:ln w="38100" cap="flat" cmpd="sng">
                <a:solidFill>
                  <a:schemeClr val="lt1"/>
                </a:solidFill>
                <a:prstDash val="solid"/>
                <a:round/>
                <a:headEnd type="none" w="sm" len="sm"/>
                <a:tailEnd type="none" w="sm" len="sm"/>
              </a:ln>
            </p:spPr>
          </p:cxnSp>
        </p:grpSp>
        <p:pic>
          <p:nvPicPr>
            <p:cNvPr id="82" name="Google Shape;82;p10"/>
            <p:cNvPicPr preferRelativeResize="0"/>
            <p:nvPr/>
          </p:nvPicPr>
          <p:blipFill rotWithShape="1">
            <a:blip r:embed="rId18">
              <a:alphaModFix/>
            </a:blip>
            <a:srcRect/>
            <a:stretch/>
          </p:blipFill>
          <p:spPr>
            <a:xfrm>
              <a:off x="2230979" y="2903690"/>
              <a:ext cx="566502" cy="661913"/>
            </a:xfrm>
            <a:prstGeom prst="rect">
              <a:avLst/>
            </a:prstGeom>
            <a:noFill/>
            <a:ln>
              <a:noFill/>
            </a:ln>
          </p:spPr>
        </p:pic>
        <p:pic>
          <p:nvPicPr>
            <p:cNvPr id="83" name="Google Shape;83;p10"/>
            <p:cNvPicPr preferRelativeResize="0"/>
            <p:nvPr/>
          </p:nvPicPr>
          <p:blipFill rotWithShape="1">
            <a:blip r:embed="rId19">
              <a:alphaModFix/>
            </a:blip>
            <a:srcRect/>
            <a:stretch/>
          </p:blipFill>
          <p:spPr>
            <a:xfrm>
              <a:off x="3501422" y="2975686"/>
              <a:ext cx="566502" cy="573496"/>
            </a:xfrm>
            <a:prstGeom prst="rect">
              <a:avLst/>
            </a:prstGeom>
            <a:noFill/>
            <a:ln>
              <a:noFill/>
            </a:ln>
          </p:spPr>
        </p:pic>
      </p:grpSp>
    </p:spTree>
    <p:extLst>
      <p:ext uri="{BB962C8B-B14F-4D97-AF65-F5344CB8AC3E}">
        <p14:creationId xmlns:p14="http://schemas.microsoft.com/office/powerpoint/2010/main" val="3587585907"/>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1" descr="Graphical user interface, application&#10;&#10;Description automatically generated"/>
          <p:cNvPicPr preferRelativeResize="0"/>
          <p:nvPr/>
        </p:nvPicPr>
        <p:blipFill rotWithShape="1">
          <a:blip r:embed="rId3">
            <a:alphaModFix/>
          </a:blip>
          <a:srcRect/>
          <a:stretch/>
        </p:blipFill>
        <p:spPr>
          <a:xfrm>
            <a:off x="3513776" y="1865027"/>
            <a:ext cx="5693959" cy="2977708"/>
          </a:xfrm>
          <a:prstGeom prst="roundRect">
            <a:avLst>
              <a:gd name="adj" fmla="val 0"/>
            </a:avLst>
          </a:prstGeom>
          <a:noFill/>
          <a:ln>
            <a:noFill/>
          </a:ln>
          <a:effectLst>
            <a:outerShdw blurRad="254000" dist="190500" dir="8100000" algn="tr" rotWithShape="0">
              <a:srgbClr val="09000C">
                <a:alpha val="74901"/>
              </a:srgbClr>
            </a:outerShdw>
          </a:effectLst>
        </p:spPr>
      </p:pic>
      <p:sp>
        <p:nvSpPr>
          <p:cNvPr id="89" name="Google Shape;89;p11"/>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err="1">
                <a:latin typeface="Meiryo UI" panose="020B0604030504040204" pitchFamily="50" charset="-128"/>
                <a:ea typeface="Meiryo UI" panose="020B0604030504040204" pitchFamily="50" charset="-128"/>
                <a:cs typeface="Arial"/>
                <a:sym typeface="Arial"/>
              </a:rPr>
              <a:t>Qfiling自動アーカイブとファイリング</a:t>
            </a:r>
            <a:endParaRPr dirty="0">
              <a:latin typeface="Meiryo UI" panose="020B0604030504040204" pitchFamily="50" charset="-128"/>
              <a:ea typeface="Meiryo UI" panose="020B0604030504040204" pitchFamily="50" charset="-128"/>
              <a:cs typeface="Arial"/>
              <a:sym typeface="Arial"/>
            </a:endParaRPr>
          </a:p>
        </p:txBody>
      </p:sp>
      <p:sp>
        <p:nvSpPr>
          <p:cNvPr id="91" name="Google Shape;91;p11"/>
          <p:cNvSpPr/>
          <p:nvPr/>
        </p:nvSpPr>
        <p:spPr>
          <a:xfrm>
            <a:off x="1403272" y="3230176"/>
            <a:ext cx="1991092"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err="1" smtClean="0">
                <a:solidFill>
                  <a:schemeClr val="lt1"/>
                </a:solidFill>
                <a:latin typeface="Meiryo UI" panose="020B0604030504040204" pitchFamily="50" charset="-128"/>
                <a:ea typeface="Meiryo UI" panose="020B0604030504040204" pitchFamily="50" charset="-128"/>
              </a:rPr>
              <a:t>自動ファイリング</a:t>
            </a:r>
            <a:r>
              <a:rPr lang="ja-JP" altLang="en-US" sz="1200" dirty="0" smtClean="0">
                <a:solidFill>
                  <a:schemeClr val="lt1"/>
                </a:solidFill>
                <a:latin typeface="Meiryo UI" panose="020B0604030504040204" pitchFamily="50" charset="-128"/>
                <a:ea typeface="Meiryo UI" panose="020B0604030504040204" pitchFamily="50" charset="-128"/>
              </a:rPr>
              <a:t>を</a:t>
            </a:r>
            <a:r>
              <a:rPr lang="en-US" sz="1200" dirty="0" err="1" smtClean="0">
                <a:solidFill>
                  <a:schemeClr val="lt1"/>
                </a:solidFill>
                <a:latin typeface="Meiryo UI" panose="020B0604030504040204" pitchFamily="50" charset="-128"/>
                <a:ea typeface="Meiryo UI" panose="020B0604030504040204" pitchFamily="50" charset="-128"/>
              </a:rPr>
              <a:t>スケジュール</a:t>
            </a:r>
            <a:r>
              <a:rPr lang="en-US" sz="1200" dirty="0">
                <a:solidFill>
                  <a:schemeClr val="lt1"/>
                </a:solidFill>
                <a:latin typeface="Meiryo UI" panose="020B0604030504040204" pitchFamily="50" charset="-128"/>
                <a:ea typeface="Meiryo UI" panose="020B0604030504040204" pitchFamily="50" charset="-128"/>
              </a:rPr>
              <a:t>。</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92" name="Google Shape;92;p11" descr="效率大增.png"/>
          <p:cNvPicPr preferRelativeResize="0"/>
          <p:nvPr/>
        </p:nvPicPr>
        <p:blipFill rotWithShape="1">
          <a:blip r:embed="rId4">
            <a:alphaModFix/>
          </a:blip>
          <a:srcRect/>
          <a:stretch/>
        </p:blipFill>
        <p:spPr>
          <a:xfrm>
            <a:off x="855140" y="2899695"/>
            <a:ext cx="433092" cy="647890"/>
          </a:xfrm>
          <a:prstGeom prst="rect">
            <a:avLst/>
          </a:prstGeom>
          <a:noFill/>
          <a:ln>
            <a:noFill/>
          </a:ln>
        </p:spPr>
      </p:pic>
      <p:sp>
        <p:nvSpPr>
          <p:cNvPr id="93" name="Google Shape;93;p11"/>
          <p:cNvSpPr/>
          <p:nvPr/>
        </p:nvSpPr>
        <p:spPr>
          <a:xfrm>
            <a:off x="1403272" y="4085814"/>
            <a:ext cx="194249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システムログを使用すると、ファイリングステータスに簡単にアクセスできます</a:t>
            </a:r>
            <a:r>
              <a:rPr lang="en-US" sz="1200" dirty="0">
                <a:solidFill>
                  <a:schemeClr val="lt1"/>
                </a:solidFill>
                <a:latin typeface="Meiryo UI" panose="020B0604030504040204" pitchFamily="50" charset="-128"/>
                <a:ea typeface="Meiryo UI" panose="020B0604030504040204" pitchFamily="50" charset="-128"/>
              </a:rPr>
              <a:t>。</a:t>
            </a:r>
            <a:endParaRPr dirty="0">
              <a:latin typeface="Meiryo UI" panose="020B0604030504040204" pitchFamily="50" charset="-128"/>
              <a:ea typeface="Meiryo UI" panose="020B0604030504040204" pitchFamily="50" charset="-128"/>
            </a:endParaRPr>
          </a:p>
        </p:txBody>
      </p:sp>
      <p:pic>
        <p:nvPicPr>
          <p:cNvPr id="94" name="Google Shape;94;p11" descr="安心掌握.png"/>
          <p:cNvPicPr preferRelativeResize="0"/>
          <p:nvPr/>
        </p:nvPicPr>
        <p:blipFill rotWithShape="1">
          <a:blip r:embed="rId5">
            <a:alphaModFix/>
          </a:blip>
          <a:srcRect/>
          <a:stretch/>
        </p:blipFill>
        <p:spPr>
          <a:xfrm>
            <a:off x="839070" y="3932602"/>
            <a:ext cx="508725" cy="505264"/>
          </a:xfrm>
          <a:prstGeom prst="rect">
            <a:avLst/>
          </a:prstGeom>
          <a:noFill/>
          <a:ln>
            <a:noFill/>
          </a:ln>
        </p:spPr>
      </p:pic>
      <p:sp>
        <p:nvSpPr>
          <p:cNvPr id="95" name="Google Shape;95;p11"/>
          <p:cNvSpPr/>
          <p:nvPr/>
        </p:nvSpPr>
        <p:spPr>
          <a:xfrm>
            <a:off x="1403272" y="2298244"/>
            <a:ext cx="194249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ファイリングとバッチ編集のルールをカスタマイズします</a:t>
            </a:r>
            <a:r>
              <a:rPr lang="en-US" sz="1200" dirty="0">
                <a:solidFill>
                  <a:schemeClr val="lt1"/>
                </a:solidFill>
                <a:latin typeface="Meiryo UI" panose="020B0604030504040204" pitchFamily="50" charset="-128"/>
                <a:ea typeface="Meiryo UI" panose="020B0604030504040204" pitchFamily="50" charset="-128"/>
              </a:rPr>
              <a:t>。</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6" name="Google Shape;96;p11"/>
          <p:cNvSpPr/>
          <p:nvPr/>
        </p:nvSpPr>
        <p:spPr>
          <a:xfrm>
            <a:off x="742865" y="1042497"/>
            <a:ext cx="5978392"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Qfilingは、ファイル編成を自動化します</a:t>
            </a:r>
            <a:r>
              <a:rPr lang="en-US" sz="1600" dirty="0" err="1" smtClean="0">
                <a:solidFill>
                  <a:schemeClr val="lt1"/>
                </a:solidFill>
                <a:latin typeface="Meiryo UI" panose="020B0604030504040204" pitchFamily="50" charset="-128"/>
                <a:ea typeface="Meiryo UI" panose="020B0604030504040204" pitchFamily="50" charset="-128"/>
              </a:rPr>
              <a:t>。ファイルを分類し</a:t>
            </a:r>
            <a:r>
              <a:rPr lang="en-US" sz="1600" dirty="0" err="1">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スケジュールを設定する</a:t>
            </a:r>
            <a:r>
              <a:rPr lang="ja-JP" altLang="en-US" sz="1600" dirty="0" smtClean="0">
                <a:solidFill>
                  <a:schemeClr val="lt1"/>
                </a:solidFill>
                <a:latin typeface="Meiryo UI" panose="020B0604030504040204" pitchFamily="50" charset="-128"/>
                <a:ea typeface="Meiryo UI" panose="020B0604030504040204" pitchFamily="50" charset="-128"/>
              </a:rPr>
              <a:t>だけで、</a:t>
            </a:r>
            <a:r>
              <a:rPr lang="en-US" sz="1600" dirty="0" err="1" smtClean="0">
                <a:solidFill>
                  <a:schemeClr val="lt1"/>
                </a:solidFill>
                <a:latin typeface="Meiryo UI" panose="020B0604030504040204" pitchFamily="50" charset="-128"/>
                <a:ea typeface="Meiryo UI" panose="020B0604030504040204" pitchFamily="50" charset="-128"/>
              </a:rPr>
              <a:t>Qfiling</a:t>
            </a:r>
            <a:r>
              <a:rPr lang="ja-JP" altLang="en-US" sz="1600" dirty="0" smtClean="0">
                <a:solidFill>
                  <a:schemeClr val="lt1"/>
                </a:solidFill>
                <a:latin typeface="Meiryo UI" panose="020B0604030504040204" pitchFamily="50" charset="-128"/>
                <a:ea typeface="Meiryo UI" panose="020B0604030504040204" pitchFamily="50" charset="-128"/>
              </a:rPr>
              <a:t>が</a:t>
            </a:r>
            <a:r>
              <a:rPr lang="en-US" sz="1600" dirty="0" err="1" smtClean="0">
                <a:solidFill>
                  <a:schemeClr val="lt1"/>
                </a:solidFill>
                <a:latin typeface="Meiryo UI" panose="020B0604030504040204" pitchFamily="50" charset="-128"/>
                <a:ea typeface="Meiryo UI" panose="020B0604030504040204" pitchFamily="50" charset="-128"/>
              </a:rPr>
              <a:t>残り</a:t>
            </a:r>
            <a:r>
              <a:rPr lang="ja-JP" altLang="en-US" sz="1600" dirty="0" smtClean="0">
                <a:solidFill>
                  <a:schemeClr val="lt1"/>
                </a:solidFill>
                <a:latin typeface="Meiryo UI" panose="020B0604030504040204" pitchFamily="50" charset="-128"/>
                <a:ea typeface="Meiryo UI" panose="020B0604030504040204" pitchFamily="50" charset="-128"/>
              </a:rPr>
              <a:t>の作業</a:t>
            </a:r>
            <a:r>
              <a:rPr lang="en-US" sz="1600" dirty="0" err="1" smtClean="0">
                <a:solidFill>
                  <a:schemeClr val="lt1"/>
                </a:solidFill>
                <a:latin typeface="Meiryo UI" panose="020B0604030504040204" pitchFamily="50" charset="-128"/>
                <a:ea typeface="Meiryo UI" panose="020B0604030504040204" pitchFamily="50" charset="-128"/>
              </a:rPr>
              <a:t>をします</a:t>
            </a:r>
            <a:r>
              <a:rPr lang="en-US" sz="1600" dirty="0" err="1">
                <a:solidFill>
                  <a:schemeClr val="lt1"/>
                </a:solidFill>
                <a:latin typeface="Meiryo UI" panose="020B0604030504040204" pitchFamily="50" charset="-128"/>
                <a:ea typeface="Meiryo UI" panose="020B0604030504040204" pitchFamily="50" charset="-128"/>
              </a:rPr>
              <a:t>。簡単、スマート、そして効率的です</a:t>
            </a:r>
            <a:r>
              <a:rPr lang="en-US" sz="1600" dirty="0">
                <a:solidFill>
                  <a:schemeClr val="lt1"/>
                </a:solidFill>
                <a:latin typeface="Meiryo UI" panose="020B0604030504040204" pitchFamily="50" charset="-128"/>
                <a:ea typeface="Meiryo UI" panose="020B0604030504040204" pitchFamily="50" charset="-128"/>
              </a:rPr>
              <a:t>！</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7" name="Google Shape;97;p11"/>
          <p:cNvSpPr/>
          <p:nvPr/>
        </p:nvSpPr>
        <p:spPr>
          <a:xfrm>
            <a:off x="1397470" y="3778037"/>
            <a:ext cx="2336969" cy="3385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dirty="0" err="1">
                <a:solidFill>
                  <a:srgbClr val="7EFFFF"/>
                </a:solidFill>
                <a:latin typeface="Meiryo UI" panose="020B0604030504040204" pitchFamily="50" charset="-128"/>
                <a:ea typeface="Meiryo UI" panose="020B0604030504040204" pitchFamily="50" charset="-128"/>
              </a:rPr>
              <a:t>トータルコントロール</a:t>
            </a:r>
            <a:endParaRPr sz="1600" b="1" i="0" u="none" strike="noStrike" cap="none" dirty="0">
              <a:solidFill>
                <a:srgbClr val="7EFFFF"/>
              </a:solidFill>
              <a:latin typeface="Meiryo UI" panose="020B0604030504040204" pitchFamily="50" charset="-128"/>
              <a:ea typeface="Meiryo UI" panose="020B0604030504040204" pitchFamily="50" charset="-128"/>
              <a:sym typeface="Arial"/>
            </a:endParaRPr>
          </a:p>
        </p:txBody>
      </p:sp>
      <p:sp>
        <p:nvSpPr>
          <p:cNvPr id="98" name="Google Shape;98;p11"/>
          <p:cNvSpPr/>
          <p:nvPr/>
        </p:nvSpPr>
        <p:spPr>
          <a:xfrm>
            <a:off x="1397471" y="2922399"/>
            <a:ext cx="1005404"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err="1">
                <a:solidFill>
                  <a:srgbClr val="7EFFFF"/>
                </a:solidFill>
                <a:latin typeface="Meiryo UI" panose="020B0604030504040204" pitchFamily="50" charset="-128"/>
                <a:ea typeface="Meiryo UI" panose="020B0604030504040204" pitchFamily="50" charset="-128"/>
              </a:rPr>
              <a:t>効率的</a:t>
            </a:r>
            <a:endParaRPr sz="1600" b="1" i="0" u="none" strike="noStrike" cap="none" dirty="0">
              <a:solidFill>
                <a:srgbClr val="7EFFFF"/>
              </a:solidFill>
              <a:latin typeface="Meiryo UI" panose="020B0604030504040204" pitchFamily="50" charset="-128"/>
              <a:ea typeface="Meiryo UI" panose="020B0604030504040204" pitchFamily="50" charset="-128"/>
              <a:sym typeface="Arial"/>
            </a:endParaRPr>
          </a:p>
        </p:txBody>
      </p:sp>
      <p:sp>
        <p:nvSpPr>
          <p:cNvPr id="99" name="Google Shape;99;p11"/>
          <p:cNvSpPr/>
          <p:nvPr/>
        </p:nvSpPr>
        <p:spPr>
          <a:xfrm>
            <a:off x="1425523" y="1999010"/>
            <a:ext cx="1434207" cy="33855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err="1">
                <a:solidFill>
                  <a:srgbClr val="7EFFFF"/>
                </a:solidFill>
                <a:latin typeface="Meiryo UI" panose="020B0604030504040204" pitchFamily="50" charset="-128"/>
                <a:ea typeface="Meiryo UI" panose="020B0604030504040204" pitchFamily="50" charset="-128"/>
              </a:rPr>
              <a:t>フレキシブル</a:t>
            </a:r>
            <a:endParaRPr dirty="0">
              <a:latin typeface="Meiryo UI" panose="020B0604030504040204" pitchFamily="50" charset="-128"/>
              <a:ea typeface="Meiryo UI" panose="020B0604030504040204" pitchFamily="50" charset="-128"/>
            </a:endParaRPr>
          </a:p>
        </p:txBody>
      </p:sp>
      <p:pic>
        <p:nvPicPr>
          <p:cNvPr id="100" name="Google Shape;100;p11"/>
          <p:cNvPicPr preferRelativeResize="0"/>
          <p:nvPr/>
        </p:nvPicPr>
        <p:blipFill rotWithShape="1">
          <a:blip r:embed="rId6">
            <a:alphaModFix/>
          </a:blip>
          <a:srcRect/>
          <a:stretch/>
        </p:blipFill>
        <p:spPr>
          <a:xfrm>
            <a:off x="7336951" y="951962"/>
            <a:ext cx="1255090" cy="1255090"/>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15" name="圖片 22" descr="彈性客製.png">
            <a:extLst>
              <a:ext uri="{FF2B5EF4-FFF2-40B4-BE49-F238E27FC236}">
                <a16:creationId xmlns:a16="http://schemas.microsoft.com/office/drawing/2014/main" id="{15A9F95B-04DD-A24E-B88B-D5C8805EBB8E}"/>
              </a:ext>
            </a:extLst>
          </p:cNvPr>
          <p:cNvPicPr>
            <a:picLocks noChangeAspect="1"/>
          </p:cNvPicPr>
          <p:nvPr/>
        </p:nvPicPr>
        <p:blipFill>
          <a:blip r:embed="rId7" cstate="hq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89051" y="2180221"/>
            <a:ext cx="412748" cy="412747"/>
          </a:xfrm>
          <a:prstGeom prst="rect">
            <a:avLst/>
          </a:prstGeom>
        </p:spPr>
      </p:pic>
    </p:spTree>
    <p:extLst>
      <p:ext uri="{BB962C8B-B14F-4D97-AF65-F5344CB8AC3E}">
        <p14:creationId xmlns:p14="http://schemas.microsoft.com/office/powerpoint/2010/main" val="3044233782"/>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2" descr="一張含有 文字, 室內, 螢幕擷取畫面, 差異 的圖片&#10;&#10;自動產生的描述"/>
          <p:cNvPicPr preferRelativeResize="0"/>
          <p:nvPr/>
        </p:nvPicPr>
        <p:blipFill rotWithShape="1">
          <a:blip r:embed="rId3">
            <a:alphaModFix/>
          </a:blip>
          <a:srcRect/>
          <a:stretch/>
        </p:blipFill>
        <p:spPr>
          <a:xfrm>
            <a:off x="2127956" y="1231611"/>
            <a:ext cx="5099755" cy="2856666"/>
          </a:xfrm>
          <a:prstGeom prst="rect">
            <a:avLst/>
          </a:prstGeom>
          <a:noFill/>
          <a:ln>
            <a:noFill/>
          </a:ln>
        </p:spPr>
      </p:pic>
      <p:sp>
        <p:nvSpPr>
          <p:cNvPr id="106" name="Google Shape;106;p12"/>
          <p:cNvSpPr txBox="1">
            <a:spLocks noGrp="1"/>
          </p:cNvSpPr>
          <p:nvPr>
            <p:ph type="title"/>
          </p:nvPr>
        </p:nvSpPr>
        <p:spPr>
          <a:xfrm>
            <a:off x="245533" y="288596"/>
            <a:ext cx="8844455"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smtClean="0">
                <a:latin typeface="Meiryo UI" panose="020B0604030504040204" pitchFamily="50" charset="-128"/>
                <a:ea typeface="Meiryo UI" panose="020B0604030504040204" pitchFamily="50" charset="-128"/>
                <a:cs typeface="Arial"/>
                <a:sym typeface="Arial"/>
              </a:rPr>
              <a:t>QVR</a:t>
            </a:r>
            <a:r>
              <a:rPr lang="en-US" dirty="0">
                <a:latin typeface="Meiryo UI" panose="020B0604030504040204" pitchFamily="50" charset="-128"/>
                <a:ea typeface="Meiryo UI" panose="020B0604030504040204" pitchFamily="50" charset="-128"/>
                <a:cs typeface="Arial"/>
                <a:sym typeface="Arial"/>
              </a:rPr>
              <a:t> </a:t>
            </a:r>
            <a:r>
              <a:rPr lang="en-US" dirty="0" err="1" smtClean="0">
                <a:latin typeface="Meiryo UI" panose="020B0604030504040204" pitchFamily="50" charset="-128"/>
                <a:ea typeface="Meiryo UI" panose="020B0604030504040204" pitchFamily="50" charset="-128"/>
                <a:cs typeface="Arial"/>
                <a:sym typeface="Arial"/>
              </a:rPr>
              <a:t>Eliteスマート監視システム</a:t>
            </a:r>
            <a:endParaRPr dirty="0">
              <a:latin typeface="Meiryo UI" panose="020B0604030504040204" pitchFamily="50" charset="-128"/>
              <a:ea typeface="Meiryo UI" panose="020B0604030504040204" pitchFamily="50" charset="-128"/>
              <a:cs typeface="Arial"/>
              <a:sym typeface="Arial"/>
            </a:endParaRPr>
          </a:p>
        </p:txBody>
      </p:sp>
      <p:sp>
        <p:nvSpPr>
          <p:cNvPr id="107" name="Google Shape;107;p12"/>
          <p:cNvSpPr txBox="1"/>
          <p:nvPr/>
        </p:nvSpPr>
        <p:spPr>
          <a:xfrm>
            <a:off x="1664338" y="4327002"/>
            <a:ext cx="1980416"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dirty="0">
                <a:solidFill>
                  <a:srgbClr val="FFFFFF"/>
                </a:solidFill>
                <a:latin typeface="Meiryo UI" panose="020B0604030504040204" pitchFamily="50" charset="-128"/>
                <a:ea typeface="Meiryo UI" panose="020B0604030504040204" pitchFamily="50" charset="-128"/>
                <a:cs typeface="Roboto"/>
                <a:sym typeface="Roboto"/>
              </a:rPr>
              <a:t>MP4</a:t>
            </a:r>
            <a:r>
              <a:rPr lang="en-US" sz="1200" dirty="0" smtClean="0">
                <a:solidFill>
                  <a:srgbClr val="FFFFFF"/>
                </a:solidFill>
                <a:latin typeface="Meiryo UI" panose="020B0604030504040204" pitchFamily="50" charset="-128"/>
                <a:ea typeface="Meiryo UI" panose="020B0604030504040204" pitchFamily="50" charset="-128"/>
                <a:cs typeface="Roboto"/>
                <a:sym typeface="Roboto"/>
              </a:rPr>
              <a:t>形式</a:t>
            </a:r>
            <a:r>
              <a:rPr lang="ja-JP" altLang="en-US" sz="1200" dirty="0" smtClean="0">
                <a:solidFill>
                  <a:srgbClr val="FFFFFF"/>
                </a:solidFill>
                <a:latin typeface="Meiryo UI" panose="020B0604030504040204" pitchFamily="50" charset="-128"/>
                <a:ea typeface="Meiryo UI" panose="020B0604030504040204" pitchFamily="50" charset="-128"/>
                <a:cs typeface="Roboto"/>
                <a:sym typeface="Roboto"/>
              </a:rPr>
              <a:t>で</a:t>
            </a:r>
            <a:r>
              <a:rPr lang="en-US" sz="1200" dirty="0" err="1" smtClean="0">
                <a:solidFill>
                  <a:srgbClr val="FFFFFF"/>
                </a:solidFill>
                <a:latin typeface="Meiryo UI" panose="020B0604030504040204" pitchFamily="50" charset="-128"/>
                <a:ea typeface="Meiryo UI" panose="020B0604030504040204" pitchFamily="50" charset="-128"/>
                <a:cs typeface="Roboto"/>
                <a:sym typeface="Roboto"/>
              </a:rPr>
              <a:t>記録</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08" name="Google Shape;108;p12"/>
          <p:cNvPicPr preferRelativeResize="0"/>
          <p:nvPr/>
        </p:nvPicPr>
        <p:blipFill rotWithShape="1">
          <a:blip r:embed="rId4">
            <a:alphaModFix/>
          </a:blip>
          <a:srcRect/>
          <a:stretch/>
        </p:blipFill>
        <p:spPr>
          <a:xfrm>
            <a:off x="3942351" y="3187589"/>
            <a:ext cx="1461314" cy="1019730"/>
          </a:xfrm>
          <a:prstGeom prst="roundRect">
            <a:avLst>
              <a:gd name="adj" fmla="val 14126"/>
            </a:avLst>
          </a:prstGeom>
          <a:solidFill>
            <a:srgbClr val="000000"/>
          </a:solidFill>
          <a:ln w="28575" cap="sq" cmpd="sng">
            <a:solidFill>
              <a:srgbClr val="00B0F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109" name="Google Shape;109;p12"/>
          <p:cNvPicPr preferRelativeResize="0"/>
          <p:nvPr/>
        </p:nvPicPr>
        <p:blipFill rotWithShape="1">
          <a:blip r:embed="rId5">
            <a:alphaModFix/>
          </a:blip>
          <a:srcRect/>
          <a:stretch/>
        </p:blipFill>
        <p:spPr>
          <a:xfrm>
            <a:off x="5940168" y="3185027"/>
            <a:ext cx="1461314" cy="1024855"/>
          </a:xfrm>
          <a:prstGeom prst="roundRect">
            <a:avLst>
              <a:gd name="adj" fmla="val 14126"/>
            </a:avLst>
          </a:prstGeom>
          <a:solidFill>
            <a:srgbClr val="000000"/>
          </a:solidFill>
          <a:ln w="28575" cap="sq" cmpd="sng">
            <a:solidFill>
              <a:srgbClr val="00B0F0"/>
            </a:solidFill>
            <a:prstDash val="solid"/>
            <a:miter lim="800000"/>
            <a:headEnd type="none" w="sm" len="sm"/>
            <a:tailEnd type="none" w="sm" len="sm"/>
          </a:ln>
          <a:effectLst>
            <a:outerShdw blurRad="254000" dist="190500" dir="2700000" sy="90000" algn="bl" rotWithShape="0">
              <a:srgbClr val="000000">
                <a:alpha val="40000"/>
              </a:srgbClr>
            </a:outerShdw>
          </a:effectLst>
        </p:spPr>
      </p:pic>
      <p:pic>
        <p:nvPicPr>
          <p:cNvPr id="110" name="Google Shape;110;p12" descr="一張含有 杯子, 玻璃, 餐具 的圖片&#10;&#10;自動產生的描述"/>
          <p:cNvPicPr preferRelativeResize="0"/>
          <p:nvPr/>
        </p:nvPicPr>
        <p:blipFill rotWithShape="1">
          <a:blip r:embed="rId6">
            <a:alphaModFix/>
          </a:blip>
          <a:srcRect/>
          <a:stretch/>
        </p:blipFill>
        <p:spPr>
          <a:xfrm>
            <a:off x="1951895" y="3235522"/>
            <a:ext cx="1405303" cy="922856"/>
          </a:xfrm>
          <a:prstGeom prst="roundRect">
            <a:avLst>
              <a:gd name="adj" fmla="val 14126"/>
            </a:avLst>
          </a:prstGeom>
          <a:solidFill>
            <a:srgbClr val="000000"/>
          </a:solidFill>
          <a:ln w="28575" cap="sq" cmpd="sng">
            <a:solidFill>
              <a:srgbClr val="00B0F0"/>
            </a:solidFill>
            <a:prstDash val="solid"/>
            <a:miter lim="800000"/>
            <a:headEnd type="none" w="sm" len="sm"/>
            <a:tailEnd type="none" w="sm" len="sm"/>
          </a:ln>
          <a:effectLst>
            <a:outerShdw blurRad="254000" dist="190500" dir="2700000" sy="90000" algn="bl" rotWithShape="0">
              <a:srgbClr val="000000">
                <a:alpha val="40000"/>
              </a:srgbClr>
            </a:outerShdw>
          </a:effectLst>
        </p:spPr>
      </p:pic>
      <p:sp>
        <p:nvSpPr>
          <p:cNvPr id="111" name="Google Shape;111;p12"/>
          <p:cNvSpPr txBox="1"/>
          <p:nvPr/>
        </p:nvSpPr>
        <p:spPr>
          <a:xfrm>
            <a:off x="3688915" y="4327480"/>
            <a:ext cx="2024234"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dirty="0" err="1">
                <a:solidFill>
                  <a:srgbClr val="FFFFFF"/>
                </a:solidFill>
                <a:latin typeface="Meiryo UI" panose="020B0604030504040204" pitchFamily="50" charset="-128"/>
                <a:ea typeface="Meiryo UI" panose="020B0604030504040204" pitchFamily="50" charset="-128"/>
                <a:cs typeface="Roboto"/>
                <a:sym typeface="Roboto"/>
              </a:rPr>
              <a:t>柔軟なサブスクリプション</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2" name="Google Shape;112;p12"/>
          <p:cNvSpPr txBox="1"/>
          <p:nvPr/>
        </p:nvSpPr>
        <p:spPr>
          <a:xfrm>
            <a:off x="5574609" y="4327002"/>
            <a:ext cx="2128996"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200" dirty="0" err="1">
                <a:solidFill>
                  <a:srgbClr val="FFFFFF"/>
                </a:solidFill>
                <a:latin typeface="Meiryo UI" panose="020B0604030504040204" pitchFamily="50" charset="-128"/>
                <a:ea typeface="Meiryo UI" panose="020B0604030504040204" pitchFamily="50" charset="-128"/>
                <a:cs typeface="Roboto"/>
                <a:sym typeface="Roboto"/>
              </a:rPr>
              <a:t>拡張可能な容量</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13" name="Google Shape;113;p12"/>
          <p:cNvPicPr preferRelativeResize="0"/>
          <p:nvPr/>
        </p:nvPicPr>
        <p:blipFill rotWithShape="1">
          <a:blip r:embed="rId7">
            <a:alphaModFix/>
          </a:blip>
          <a:srcRect t="734" b="735"/>
          <a:stretch/>
        </p:blipFill>
        <p:spPr>
          <a:xfrm>
            <a:off x="1517059" y="1006320"/>
            <a:ext cx="936631" cy="922856"/>
          </a:xfrm>
          <a:prstGeom prst="roundRect">
            <a:avLst>
              <a:gd name="adj" fmla="val 0"/>
            </a:avLst>
          </a:prstGeom>
          <a:noFill/>
          <a:ln>
            <a:noFill/>
          </a:ln>
          <a:effectLst>
            <a:outerShdw blurRad="254000" dist="190500" dir="8100000" algn="tr" rotWithShape="0">
              <a:srgbClr val="09000C">
                <a:alpha val="74901"/>
              </a:srgbClr>
            </a:outerShdw>
          </a:effectLst>
        </p:spPr>
      </p:pic>
      <p:sp>
        <p:nvSpPr>
          <p:cNvPr id="114" name="Google Shape;114;p12"/>
          <p:cNvSpPr/>
          <p:nvPr/>
        </p:nvSpPr>
        <p:spPr>
          <a:xfrm>
            <a:off x="495300" y="1025926"/>
            <a:ext cx="892480" cy="903250"/>
          </a:xfrm>
          <a:prstGeom prst="roundRect">
            <a:avLst>
              <a:gd name="adj" fmla="val 16667"/>
            </a:avLst>
          </a:prstGeom>
          <a:solidFill>
            <a:schemeClr val="lt1"/>
          </a:solidFill>
          <a:ln w="25400" cap="flat" cmpd="sng">
            <a:solidFill>
              <a:srgbClr val="00B0F0"/>
            </a:solidFill>
            <a:prstDash val="solid"/>
            <a:round/>
            <a:headEnd type="none" w="sm" len="sm"/>
            <a:tailEnd type="none" w="sm" len="sm"/>
          </a:ln>
          <a:effectLst>
            <a:outerShdw blurRad="254000" dist="190500" dir="8100000" algn="tr" rotWithShape="0">
              <a:srgbClr val="09000C">
                <a:alpha val="7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15" name="Google Shape;115;p12"/>
          <p:cNvPicPr preferRelativeResize="0"/>
          <p:nvPr/>
        </p:nvPicPr>
        <p:blipFill rotWithShape="1">
          <a:blip r:embed="rId8">
            <a:alphaModFix/>
          </a:blip>
          <a:srcRect/>
          <a:stretch/>
        </p:blipFill>
        <p:spPr>
          <a:xfrm>
            <a:off x="570303" y="1191336"/>
            <a:ext cx="817477" cy="537620"/>
          </a:xfrm>
          <a:prstGeom prst="rect">
            <a:avLst/>
          </a:prstGeom>
          <a:noFill/>
          <a:ln>
            <a:noFill/>
          </a:ln>
        </p:spPr>
      </p:pic>
      <p:sp>
        <p:nvSpPr>
          <p:cNvPr id="116" name="Google Shape;116;p12"/>
          <p:cNvSpPr txBox="1"/>
          <p:nvPr/>
        </p:nvSpPr>
        <p:spPr>
          <a:xfrm>
            <a:off x="184569" y="2041348"/>
            <a:ext cx="1882435" cy="724494"/>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30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2チャンネルの無料サポート</a:t>
            </a:r>
            <a:endParaRPr sz="12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110000"/>
              </a:lnSpc>
              <a:spcBef>
                <a:spcPts val="30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a:t>
            </a:r>
            <a:r>
              <a:rPr lang="en-US" sz="1200" dirty="0" err="1" smtClean="0">
                <a:solidFill>
                  <a:schemeClr val="lt1"/>
                </a:solidFill>
                <a:latin typeface="Meiryo UI" panose="020B0604030504040204" pitchFamily="50" charset="-128"/>
                <a:ea typeface="Meiryo UI" panose="020B0604030504040204" pitchFamily="50" charset="-128"/>
              </a:rPr>
              <a:t>柔軟な拡張</a:t>
            </a:r>
            <a:r>
              <a:rPr lang="en-US" sz="1200" dirty="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0546306"/>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3"/>
          <p:cNvSpPr txBox="1">
            <a:spLocks noGrp="1"/>
          </p:cNvSpPr>
          <p:nvPr>
            <p:ph type="title"/>
          </p:nvPr>
        </p:nvSpPr>
        <p:spPr>
          <a:xfrm>
            <a:off x="278660" y="350167"/>
            <a:ext cx="870976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ja-JP" altLang="en-US" sz="2800" dirty="0">
                <a:solidFill>
                  <a:srgbClr val="FFFFFF"/>
                </a:solidFill>
                <a:latin typeface="Meiryo UI" panose="020B0604030504040204" pitchFamily="50" charset="-128"/>
                <a:ea typeface="Meiryo UI" panose="020B0604030504040204" pitchFamily="50" charset="-128"/>
                <a:cs typeface="Arial"/>
                <a:sym typeface="Arial"/>
              </a:rPr>
              <a:t>多くの</a:t>
            </a:r>
            <a:r>
              <a:rPr lang="en-US" sz="2800" dirty="0" err="1" smtClean="0">
                <a:solidFill>
                  <a:srgbClr val="FFFFFF"/>
                </a:solidFill>
                <a:latin typeface="Meiryo UI" panose="020B0604030504040204" pitchFamily="50" charset="-128"/>
                <a:ea typeface="Meiryo UI" panose="020B0604030504040204" pitchFamily="50" charset="-128"/>
                <a:cs typeface="Arial"/>
                <a:sym typeface="Arial"/>
              </a:rPr>
              <a:t>カメラモデルと互換性があります</a:t>
            </a:r>
            <a:endParaRPr sz="2800" dirty="0">
              <a:latin typeface="Meiryo UI" panose="020B0604030504040204" pitchFamily="50" charset="-128"/>
              <a:ea typeface="Meiryo UI" panose="020B0604030504040204" pitchFamily="50" charset="-128"/>
              <a:cs typeface="Arial"/>
              <a:sym typeface="Arial"/>
            </a:endParaRPr>
          </a:p>
        </p:txBody>
      </p:sp>
      <p:sp>
        <p:nvSpPr>
          <p:cNvPr id="122" name="Google Shape;122;p13"/>
          <p:cNvSpPr/>
          <p:nvPr/>
        </p:nvSpPr>
        <p:spPr>
          <a:xfrm>
            <a:off x="3184129" y="1756712"/>
            <a:ext cx="27006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123" name="Google Shape;123;p13" descr="PLC Based Industrial Automation in Bangladesh - PLC Bangladesh"/>
          <p:cNvPicPr preferRelativeResize="0"/>
          <p:nvPr/>
        </p:nvPicPr>
        <p:blipFill rotWithShape="1">
          <a:blip r:embed="rId3">
            <a:alphaModFix/>
          </a:blip>
          <a:srcRect/>
          <a:stretch/>
        </p:blipFill>
        <p:spPr>
          <a:xfrm>
            <a:off x="3184103" y="2667640"/>
            <a:ext cx="2700693" cy="1894690"/>
          </a:xfrm>
          <a:prstGeom prst="rect">
            <a:avLst/>
          </a:prstGeom>
          <a:noFill/>
          <a:ln>
            <a:noFill/>
          </a:ln>
        </p:spPr>
      </p:pic>
      <p:sp>
        <p:nvSpPr>
          <p:cNvPr id="124" name="Google Shape;124;p13"/>
          <p:cNvSpPr/>
          <p:nvPr/>
        </p:nvSpPr>
        <p:spPr>
          <a:xfrm>
            <a:off x="210898" y="1756712"/>
            <a:ext cx="27660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25" name="Google Shape;125;p13"/>
          <p:cNvSpPr/>
          <p:nvPr/>
        </p:nvSpPr>
        <p:spPr>
          <a:xfrm>
            <a:off x="210874" y="1369538"/>
            <a:ext cx="27660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600" b="1" dirty="0">
                <a:latin typeface="Meiryo UI" panose="020B0604030504040204" pitchFamily="50" charset="-128"/>
                <a:ea typeface="Meiryo UI" panose="020B0604030504040204" pitchFamily="50" charset="-128"/>
              </a:rPr>
              <a:t>180以上のブランド</a:t>
            </a:r>
            <a:endParaRPr sz="20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126" name="Google Shape;126;p13"/>
          <p:cNvPicPr preferRelativeResize="0"/>
          <p:nvPr/>
        </p:nvPicPr>
        <p:blipFill rotWithShape="1">
          <a:blip r:embed="rId4">
            <a:alphaModFix/>
          </a:blip>
          <a:srcRect/>
          <a:stretch/>
        </p:blipFill>
        <p:spPr>
          <a:xfrm>
            <a:off x="3551350" y="1771449"/>
            <a:ext cx="2189401" cy="836351"/>
          </a:xfrm>
          <a:prstGeom prst="rect">
            <a:avLst/>
          </a:prstGeom>
          <a:noFill/>
          <a:ln>
            <a:noFill/>
          </a:ln>
        </p:spPr>
      </p:pic>
      <p:pic>
        <p:nvPicPr>
          <p:cNvPr id="127" name="Google Shape;127;p13"/>
          <p:cNvPicPr preferRelativeResize="0"/>
          <p:nvPr/>
        </p:nvPicPr>
        <p:blipFill rotWithShape="1">
          <a:blip r:embed="rId5">
            <a:alphaModFix/>
          </a:blip>
          <a:srcRect/>
          <a:stretch/>
        </p:blipFill>
        <p:spPr>
          <a:xfrm>
            <a:off x="1836589" y="2487997"/>
            <a:ext cx="744051" cy="303911"/>
          </a:xfrm>
          <a:prstGeom prst="rect">
            <a:avLst/>
          </a:prstGeom>
          <a:noFill/>
          <a:ln>
            <a:noFill/>
          </a:ln>
        </p:spPr>
      </p:pic>
      <p:pic>
        <p:nvPicPr>
          <p:cNvPr id="128" name="Google Shape;128;p13"/>
          <p:cNvPicPr preferRelativeResize="0"/>
          <p:nvPr/>
        </p:nvPicPr>
        <p:blipFill rotWithShape="1">
          <a:blip r:embed="rId6">
            <a:alphaModFix/>
          </a:blip>
          <a:srcRect/>
          <a:stretch/>
        </p:blipFill>
        <p:spPr>
          <a:xfrm>
            <a:off x="477446" y="3548382"/>
            <a:ext cx="986550" cy="197310"/>
          </a:xfrm>
          <a:prstGeom prst="rect">
            <a:avLst/>
          </a:prstGeom>
          <a:noFill/>
          <a:ln>
            <a:noFill/>
          </a:ln>
        </p:spPr>
      </p:pic>
      <p:pic>
        <p:nvPicPr>
          <p:cNvPr id="129" name="Google Shape;129;p13"/>
          <p:cNvPicPr preferRelativeResize="0"/>
          <p:nvPr/>
        </p:nvPicPr>
        <p:blipFill rotWithShape="1">
          <a:blip r:embed="rId7">
            <a:alphaModFix/>
          </a:blip>
          <a:srcRect/>
          <a:stretch/>
        </p:blipFill>
        <p:spPr>
          <a:xfrm>
            <a:off x="1817869" y="3540960"/>
            <a:ext cx="781493" cy="307479"/>
          </a:xfrm>
          <a:prstGeom prst="rect">
            <a:avLst/>
          </a:prstGeom>
          <a:noFill/>
          <a:ln>
            <a:noFill/>
          </a:ln>
        </p:spPr>
      </p:pic>
      <p:pic>
        <p:nvPicPr>
          <p:cNvPr id="130" name="Google Shape;130;p13"/>
          <p:cNvPicPr preferRelativeResize="0"/>
          <p:nvPr/>
        </p:nvPicPr>
        <p:blipFill rotWithShape="1">
          <a:blip r:embed="rId8">
            <a:alphaModFix/>
          </a:blip>
          <a:srcRect/>
          <a:stretch/>
        </p:blipFill>
        <p:spPr>
          <a:xfrm>
            <a:off x="1817869" y="3054326"/>
            <a:ext cx="781492" cy="224216"/>
          </a:xfrm>
          <a:prstGeom prst="rect">
            <a:avLst/>
          </a:prstGeom>
          <a:noFill/>
          <a:ln>
            <a:noFill/>
          </a:ln>
        </p:spPr>
      </p:pic>
      <p:pic>
        <p:nvPicPr>
          <p:cNvPr id="131" name="Google Shape;131;p13"/>
          <p:cNvPicPr preferRelativeResize="0"/>
          <p:nvPr/>
        </p:nvPicPr>
        <p:blipFill rotWithShape="1">
          <a:blip r:embed="rId9">
            <a:alphaModFix/>
          </a:blip>
          <a:srcRect/>
          <a:stretch/>
        </p:blipFill>
        <p:spPr>
          <a:xfrm>
            <a:off x="477446" y="2506586"/>
            <a:ext cx="1007098" cy="201483"/>
          </a:xfrm>
          <a:prstGeom prst="rect">
            <a:avLst/>
          </a:prstGeom>
          <a:noFill/>
          <a:ln>
            <a:noFill/>
          </a:ln>
        </p:spPr>
      </p:pic>
      <p:pic>
        <p:nvPicPr>
          <p:cNvPr id="132" name="Google Shape;132;p13"/>
          <p:cNvPicPr preferRelativeResize="0"/>
          <p:nvPr/>
        </p:nvPicPr>
        <p:blipFill rotWithShape="1">
          <a:blip r:embed="rId10">
            <a:alphaModFix/>
          </a:blip>
          <a:srcRect/>
          <a:stretch/>
        </p:blipFill>
        <p:spPr>
          <a:xfrm>
            <a:off x="527519" y="1931156"/>
            <a:ext cx="945361" cy="230064"/>
          </a:xfrm>
          <a:prstGeom prst="rect">
            <a:avLst/>
          </a:prstGeom>
          <a:noFill/>
          <a:ln>
            <a:noFill/>
          </a:ln>
        </p:spPr>
      </p:pic>
      <p:pic>
        <p:nvPicPr>
          <p:cNvPr id="133" name="Google Shape;133;p13"/>
          <p:cNvPicPr preferRelativeResize="0"/>
          <p:nvPr/>
        </p:nvPicPr>
        <p:blipFill rotWithShape="1">
          <a:blip r:embed="rId11">
            <a:alphaModFix/>
          </a:blip>
          <a:srcRect/>
          <a:stretch/>
        </p:blipFill>
        <p:spPr>
          <a:xfrm>
            <a:off x="492988" y="3053435"/>
            <a:ext cx="990367" cy="149581"/>
          </a:xfrm>
          <a:prstGeom prst="rect">
            <a:avLst/>
          </a:prstGeom>
          <a:noFill/>
          <a:ln>
            <a:noFill/>
          </a:ln>
        </p:spPr>
      </p:pic>
      <p:pic>
        <p:nvPicPr>
          <p:cNvPr id="134" name="Google Shape;134;p13"/>
          <p:cNvPicPr preferRelativeResize="0"/>
          <p:nvPr/>
        </p:nvPicPr>
        <p:blipFill rotWithShape="1">
          <a:blip r:embed="rId12">
            <a:alphaModFix/>
          </a:blip>
          <a:srcRect/>
          <a:stretch/>
        </p:blipFill>
        <p:spPr>
          <a:xfrm>
            <a:off x="278660" y="4091059"/>
            <a:ext cx="1384116" cy="276369"/>
          </a:xfrm>
          <a:prstGeom prst="rect">
            <a:avLst/>
          </a:prstGeom>
          <a:noFill/>
          <a:ln>
            <a:noFill/>
          </a:ln>
        </p:spPr>
      </p:pic>
      <p:pic>
        <p:nvPicPr>
          <p:cNvPr id="135" name="Google Shape;135;p13"/>
          <p:cNvPicPr preferRelativeResize="0"/>
          <p:nvPr/>
        </p:nvPicPr>
        <p:blipFill rotWithShape="1">
          <a:blip r:embed="rId13">
            <a:alphaModFix/>
          </a:blip>
          <a:srcRect/>
          <a:stretch/>
        </p:blipFill>
        <p:spPr>
          <a:xfrm>
            <a:off x="1731339" y="1866796"/>
            <a:ext cx="1025092" cy="358783"/>
          </a:xfrm>
          <a:prstGeom prst="rect">
            <a:avLst/>
          </a:prstGeom>
          <a:noFill/>
          <a:ln>
            <a:noFill/>
          </a:ln>
        </p:spPr>
      </p:pic>
      <p:pic>
        <p:nvPicPr>
          <p:cNvPr id="136" name="Google Shape;136;p13" descr="Brickcom - deltalink"/>
          <p:cNvPicPr preferRelativeResize="0"/>
          <p:nvPr/>
        </p:nvPicPr>
        <p:blipFill rotWithShape="1">
          <a:blip r:embed="rId14">
            <a:alphaModFix/>
          </a:blip>
          <a:srcRect t="24883" b="22653"/>
          <a:stretch/>
        </p:blipFill>
        <p:spPr>
          <a:xfrm>
            <a:off x="1696827" y="4110859"/>
            <a:ext cx="1023574" cy="243354"/>
          </a:xfrm>
          <a:prstGeom prst="rect">
            <a:avLst/>
          </a:prstGeom>
          <a:noFill/>
          <a:ln>
            <a:noFill/>
          </a:ln>
        </p:spPr>
      </p:pic>
      <p:sp>
        <p:nvSpPr>
          <p:cNvPr id="137" name="Google Shape;137;p13"/>
          <p:cNvSpPr/>
          <p:nvPr/>
        </p:nvSpPr>
        <p:spPr>
          <a:xfrm>
            <a:off x="3184104" y="1369538"/>
            <a:ext cx="27006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US" sz="1600" b="1" dirty="0" smtClean="0">
                <a:latin typeface="Meiryo UI" panose="020B0604030504040204" pitchFamily="50" charset="-128"/>
                <a:ea typeface="Meiryo UI" panose="020B0604030504040204" pitchFamily="50" charset="-128"/>
              </a:rPr>
              <a:t>6,700</a:t>
            </a:r>
            <a:r>
              <a:rPr lang="ja-JP" altLang="en-US" sz="1600" b="1" dirty="0" smtClean="0">
                <a:latin typeface="Meiryo UI" panose="020B0604030504040204" pitchFamily="50" charset="-128"/>
                <a:ea typeface="Meiryo UI" panose="020B0604030504040204" pitchFamily="50" charset="-128"/>
              </a:rPr>
              <a:t>台</a:t>
            </a:r>
            <a:r>
              <a:rPr lang="en-US" sz="1600" b="1" dirty="0" err="1" smtClean="0">
                <a:latin typeface="Meiryo UI" panose="020B0604030504040204" pitchFamily="50" charset="-128"/>
                <a:ea typeface="Meiryo UI" panose="020B0604030504040204" pitchFamily="50" charset="-128"/>
              </a:rPr>
              <a:t>を超えるモデル</a:t>
            </a:r>
            <a:endParaRPr sz="20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sp>
        <p:nvSpPr>
          <p:cNvPr id="138" name="Google Shape;138;p13"/>
          <p:cNvSpPr/>
          <p:nvPr/>
        </p:nvSpPr>
        <p:spPr>
          <a:xfrm>
            <a:off x="6083246" y="1756712"/>
            <a:ext cx="2905200" cy="2805600"/>
          </a:xfrm>
          <a:prstGeom prst="rect">
            <a:avLst/>
          </a:prstGeom>
          <a:solidFill>
            <a:schemeClr val="lt1"/>
          </a:solid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39" name="Google Shape;139;p13"/>
          <p:cNvSpPr/>
          <p:nvPr/>
        </p:nvSpPr>
        <p:spPr>
          <a:xfrm>
            <a:off x="6091910" y="1344753"/>
            <a:ext cx="2905200" cy="399300"/>
          </a:xfrm>
          <a:prstGeom prst="rect">
            <a:avLst/>
          </a:prstGeom>
          <a:solidFill>
            <a:srgbClr val="80FCFF"/>
          </a:solidFill>
          <a:ln w="38100"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1600" b="1" dirty="0" err="1">
                <a:latin typeface="Meiryo UI" panose="020B0604030504040204" pitchFamily="50" charset="-128"/>
                <a:ea typeface="Meiryo UI" panose="020B0604030504040204" pitchFamily="50" charset="-128"/>
              </a:rPr>
              <a:t>ONVIF</a:t>
            </a:r>
            <a:r>
              <a:rPr lang="en-US" sz="1600" b="1" dirty="0" err="1" smtClean="0">
                <a:latin typeface="Meiryo UI" panose="020B0604030504040204" pitchFamily="50" charset="-128"/>
                <a:ea typeface="Meiryo UI" panose="020B0604030504040204" pitchFamily="50" charset="-128"/>
              </a:rPr>
              <a:t>プロファイル</a:t>
            </a:r>
            <a:r>
              <a:rPr lang="ja-JP" altLang="en-US" sz="1600" b="1" dirty="0" smtClean="0">
                <a:latin typeface="Meiryo UI" panose="020B0604030504040204" pitchFamily="50" charset="-128"/>
                <a:ea typeface="Meiryo UI" panose="020B0604030504040204" pitchFamily="50" charset="-128"/>
              </a:rPr>
              <a:t>対応</a:t>
            </a:r>
            <a:endParaRPr sz="1600" b="1"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140" name="Google Shape;140;p13" descr="一張含有 文字, 美工圖案 的圖片&#10;&#10;自動產生的描述"/>
          <p:cNvPicPr preferRelativeResize="0"/>
          <p:nvPr/>
        </p:nvPicPr>
        <p:blipFill rotWithShape="1">
          <a:blip r:embed="rId15">
            <a:alphaModFix/>
          </a:blip>
          <a:srcRect/>
          <a:stretch/>
        </p:blipFill>
        <p:spPr>
          <a:xfrm>
            <a:off x="6312405" y="2048338"/>
            <a:ext cx="2440400" cy="488080"/>
          </a:xfrm>
          <a:prstGeom prst="rect">
            <a:avLst/>
          </a:prstGeom>
          <a:noFill/>
          <a:ln>
            <a:noFill/>
          </a:ln>
        </p:spPr>
      </p:pic>
      <p:sp>
        <p:nvSpPr>
          <p:cNvPr id="141" name="Google Shape;141;p13"/>
          <p:cNvSpPr txBox="1"/>
          <p:nvPr/>
        </p:nvSpPr>
        <p:spPr>
          <a:xfrm>
            <a:off x="6519334" y="2760903"/>
            <a:ext cx="2116666" cy="646331"/>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dirty="0" err="1">
                <a:solidFill>
                  <a:srgbClr val="FFFFFF"/>
                </a:solidFill>
                <a:latin typeface="Meiryo UI" panose="020B0604030504040204" pitchFamily="50" charset="-128"/>
                <a:ea typeface="Meiryo UI" panose="020B0604030504040204" pitchFamily="50" charset="-128"/>
              </a:rPr>
              <a:t>RTSPストリーム</a:t>
            </a:r>
            <a:endParaRPr sz="1800" dirty="0">
              <a:solidFill>
                <a:srgbClr val="FFFFFF"/>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dirty="0" err="1">
                <a:solidFill>
                  <a:srgbClr val="FFFFFF"/>
                </a:solidFill>
                <a:latin typeface="Meiryo UI" panose="020B0604030504040204" pitchFamily="50" charset="-128"/>
                <a:ea typeface="Meiryo UI" panose="020B0604030504040204" pitchFamily="50" charset="-128"/>
              </a:rPr>
              <a:t>入出力</a:t>
            </a:r>
            <a:endParaRPr sz="1800" dirty="0">
              <a:solidFill>
                <a:srgbClr val="FFFFFF"/>
              </a:solidFill>
              <a:latin typeface="Meiryo UI" panose="020B0604030504040204" pitchFamily="50" charset="-128"/>
              <a:ea typeface="Meiryo UI" panose="020B0604030504040204" pitchFamily="50" charset="-128"/>
            </a:endParaRPr>
          </a:p>
        </p:txBody>
      </p:sp>
      <p:sp>
        <p:nvSpPr>
          <p:cNvPr id="142" name="Google Shape;142;p13"/>
          <p:cNvSpPr txBox="1"/>
          <p:nvPr/>
        </p:nvSpPr>
        <p:spPr>
          <a:xfrm>
            <a:off x="6519334" y="3528483"/>
            <a:ext cx="2116666" cy="646331"/>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dirty="0" err="1">
                <a:solidFill>
                  <a:srgbClr val="FFFFFF"/>
                </a:solidFill>
                <a:latin typeface="Meiryo UI" panose="020B0604030504040204" pitchFamily="50" charset="-128"/>
                <a:ea typeface="Meiryo UI" panose="020B0604030504040204" pitchFamily="50" charset="-128"/>
              </a:rPr>
              <a:t>RTMPストリーム</a:t>
            </a:r>
            <a:endParaRPr sz="1800" dirty="0">
              <a:solidFill>
                <a:srgbClr val="FFFFFF"/>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sz="1800" dirty="0" err="1">
                <a:solidFill>
                  <a:srgbClr val="FFFFFF"/>
                </a:solidFill>
                <a:latin typeface="Meiryo UI" panose="020B0604030504040204" pitchFamily="50" charset="-128"/>
                <a:ea typeface="Meiryo UI" panose="020B0604030504040204" pitchFamily="50" charset="-128"/>
              </a:rPr>
              <a:t>入力</a:t>
            </a:r>
            <a:endParaRPr sz="1800" dirty="0">
              <a:solidFill>
                <a:srgbClr val="FFFFFF"/>
              </a:solidFill>
              <a:latin typeface="Meiryo UI" panose="020B0604030504040204" pitchFamily="50" charset="-128"/>
              <a:ea typeface="Meiryo UI" panose="020B0604030504040204" pitchFamily="50" charset="-128"/>
            </a:endParaRPr>
          </a:p>
        </p:txBody>
      </p:sp>
      <p:sp>
        <p:nvSpPr>
          <p:cNvPr id="143" name="Google Shape;143;p13">
            <a:hlinkClick r:id="rId16"/>
          </p:cNvPr>
          <p:cNvSpPr txBox="1"/>
          <p:nvPr/>
        </p:nvSpPr>
        <p:spPr>
          <a:xfrm>
            <a:off x="1864167" y="4619603"/>
            <a:ext cx="5415666" cy="36286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00" dirty="0">
                <a:solidFill>
                  <a:srgbClr val="AEAEAE"/>
                </a:solidFill>
                <a:latin typeface="Meiryo UI" panose="020B0604030504040204" pitchFamily="50" charset="-128"/>
                <a:ea typeface="Meiryo UI" panose="020B0604030504040204" pitchFamily="50" charset="-128"/>
              </a:rPr>
              <a:t>https://www.qnap.com/en/compatibility-qvr-pro</a:t>
            </a:r>
            <a:endParaRPr sz="1000" b="0" i="0" u="none" strike="noStrike" cap="none" dirty="0">
              <a:solidFill>
                <a:srgbClr val="AEAEAE"/>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304775266"/>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4"/>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000" dirty="0" smtClean="0">
                <a:solidFill>
                  <a:srgbClr val="FFFFFF"/>
                </a:solidFill>
                <a:latin typeface="Meiryo UI" panose="020B0604030504040204" pitchFamily="50" charset="-128"/>
                <a:ea typeface="Meiryo UI" panose="020B0604030504040204" pitchFamily="50" charset="-128"/>
                <a:cs typeface="Arial"/>
                <a:sym typeface="Arial"/>
              </a:rPr>
              <a:t>PC</a:t>
            </a:r>
            <a:r>
              <a:rPr lang="ja-JP" altLang="en-US" sz="3000" dirty="0">
                <a:solidFill>
                  <a:srgbClr val="FFFFFF"/>
                </a:solidFill>
                <a:latin typeface="Meiryo UI" panose="020B0604030504040204" pitchFamily="50" charset="-128"/>
                <a:ea typeface="Meiryo UI" panose="020B0604030504040204" pitchFamily="50" charset="-128"/>
                <a:cs typeface="Arial"/>
                <a:sym typeface="Arial"/>
              </a:rPr>
              <a:t>や</a:t>
            </a:r>
            <a:r>
              <a:rPr lang="en-US" sz="3000" dirty="0" err="1" smtClean="0">
                <a:solidFill>
                  <a:srgbClr val="FFFFFF"/>
                </a:solidFill>
                <a:latin typeface="Meiryo UI" panose="020B0604030504040204" pitchFamily="50" charset="-128"/>
                <a:ea typeface="Meiryo UI" panose="020B0604030504040204" pitchFamily="50" charset="-128"/>
                <a:cs typeface="Arial"/>
                <a:sym typeface="Arial"/>
              </a:rPr>
              <a:t>モバイルデバイス</a:t>
            </a:r>
            <a:r>
              <a:rPr lang="ja-JP" altLang="en-US" sz="3000" dirty="0" smtClean="0">
                <a:solidFill>
                  <a:srgbClr val="FFFFFF"/>
                </a:solidFill>
                <a:latin typeface="Meiryo UI" panose="020B0604030504040204" pitchFamily="50" charset="-128"/>
                <a:ea typeface="Meiryo UI" panose="020B0604030504040204" pitchFamily="50" charset="-128"/>
                <a:cs typeface="Arial"/>
                <a:sym typeface="Arial"/>
              </a:rPr>
              <a:t>で</a:t>
            </a:r>
            <a:r>
              <a:rPr lang="en-US" sz="3000" dirty="0" err="1" smtClean="0">
                <a:solidFill>
                  <a:srgbClr val="FFFFFF"/>
                </a:solidFill>
                <a:latin typeface="Meiryo UI" panose="020B0604030504040204" pitchFamily="50" charset="-128"/>
                <a:ea typeface="Meiryo UI" panose="020B0604030504040204" pitchFamily="50" charset="-128"/>
                <a:cs typeface="Arial"/>
                <a:sym typeface="Arial"/>
              </a:rPr>
              <a:t>どこでも</a:t>
            </a:r>
            <a:r>
              <a:rPr lang="en-US" sz="3000" dirty="0" smtClean="0">
                <a:solidFill>
                  <a:srgbClr val="FFFFFF"/>
                </a:solidFill>
                <a:latin typeface="Meiryo UI" panose="020B0604030504040204" pitchFamily="50" charset="-128"/>
                <a:ea typeface="Meiryo UI" panose="020B0604030504040204" pitchFamily="50" charset="-128"/>
                <a:cs typeface="Arial"/>
                <a:sym typeface="Arial"/>
              </a:rPr>
              <a:t/>
            </a:r>
            <a:br>
              <a:rPr lang="en-US" sz="3000" dirty="0" smtClean="0">
                <a:solidFill>
                  <a:srgbClr val="FFFFFF"/>
                </a:solidFill>
                <a:latin typeface="Meiryo UI" panose="020B0604030504040204" pitchFamily="50" charset="-128"/>
                <a:ea typeface="Meiryo UI" panose="020B0604030504040204" pitchFamily="50" charset="-128"/>
                <a:cs typeface="Arial"/>
                <a:sym typeface="Arial"/>
              </a:rPr>
            </a:br>
            <a:r>
              <a:rPr lang="en-US" sz="3000" dirty="0" err="1" smtClean="0">
                <a:solidFill>
                  <a:srgbClr val="FFFFFF"/>
                </a:solidFill>
                <a:latin typeface="Meiryo UI" panose="020B0604030504040204" pitchFamily="50" charset="-128"/>
                <a:ea typeface="Meiryo UI" panose="020B0604030504040204" pitchFamily="50" charset="-128"/>
                <a:cs typeface="Arial"/>
                <a:sym typeface="Arial"/>
              </a:rPr>
              <a:t>ライブビューと再生を行</a:t>
            </a:r>
            <a:r>
              <a:rPr lang="ja-JP" altLang="en-US" sz="3000" dirty="0" smtClean="0">
                <a:solidFill>
                  <a:srgbClr val="FFFFFF"/>
                </a:solidFill>
                <a:latin typeface="Meiryo UI" panose="020B0604030504040204" pitchFamily="50" charset="-128"/>
                <a:ea typeface="Meiryo UI" panose="020B0604030504040204" pitchFamily="50" charset="-128"/>
                <a:cs typeface="Arial"/>
                <a:sym typeface="Arial"/>
              </a:rPr>
              <a:t>える</a:t>
            </a:r>
            <a:r>
              <a:rPr lang="en-US" sz="3000" dirty="0" err="1" smtClean="0">
                <a:solidFill>
                  <a:srgbClr val="FFFFFF"/>
                </a:solidFill>
                <a:latin typeface="Meiryo UI" panose="020B0604030504040204" pitchFamily="50" charset="-128"/>
                <a:ea typeface="Meiryo UI" panose="020B0604030504040204" pitchFamily="50" charset="-128"/>
                <a:cs typeface="Arial"/>
                <a:sym typeface="Arial"/>
              </a:rPr>
              <a:t>統合インターフェース</a:t>
            </a:r>
            <a:endParaRPr sz="3000" dirty="0">
              <a:latin typeface="Meiryo UI" panose="020B0604030504040204" pitchFamily="50" charset="-128"/>
              <a:ea typeface="Meiryo UI" panose="020B0604030504040204" pitchFamily="50" charset="-128"/>
              <a:cs typeface="Arial"/>
              <a:sym typeface="Arial"/>
            </a:endParaRPr>
          </a:p>
        </p:txBody>
      </p:sp>
      <p:pic>
        <p:nvPicPr>
          <p:cNvPr id="149" name="Google Shape;149;p14"/>
          <p:cNvPicPr preferRelativeResize="0"/>
          <p:nvPr/>
        </p:nvPicPr>
        <p:blipFill rotWithShape="1">
          <a:blip r:embed="rId3">
            <a:alphaModFix/>
          </a:blip>
          <a:srcRect/>
          <a:stretch/>
        </p:blipFill>
        <p:spPr>
          <a:xfrm>
            <a:off x="456567" y="1505532"/>
            <a:ext cx="4594032" cy="2338742"/>
          </a:xfrm>
          <a:prstGeom prst="rect">
            <a:avLst/>
          </a:prstGeom>
          <a:noFill/>
          <a:ln>
            <a:noFill/>
          </a:ln>
        </p:spPr>
      </p:pic>
      <p:sp>
        <p:nvSpPr>
          <p:cNvPr id="150" name="Google Shape;150;p14"/>
          <p:cNvSpPr txBox="1"/>
          <p:nvPr/>
        </p:nvSpPr>
        <p:spPr>
          <a:xfrm>
            <a:off x="235849" y="997746"/>
            <a:ext cx="9081571" cy="492412"/>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2000" dirty="0">
                <a:solidFill>
                  <a:srgbClr val="FFFFFF"/>
                </a:solidFill>
                <a:latin typeface="Meiryo UI" panose="020B0604030504040204" pitchFamily="50" charset="-128"/>
                <a:ea typeface="Meiryo UI" panose="020B0604030504040204" pitchFamily="50" charset="-128"/>
              </a:rPr>
              <a:t>複数のチャンネルのライブビューを監視し、1</a:t>
            </a:r>
            <a:r>
              <a:rPr lang="en-US" sz="2000" dirty="0" smtClean="0">
                <a:solidFill>
                  <a:srgbClr val="FFFFFF"/>
                </a:solidFill>
                <a:latin typeface="Meiryo UI" panose="020B0604030504040204" pitchFamily="50" charset="-128"/>
                <a:ea typeface="Meiryo UI" panose="020B0604030504040204" pitchFamily="50" charset="-128"/>
              </a:rPr>
              <a:t>つのインターフェースで再生</a:t>
            </a:r>
            <a:endParaRPr sz="16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51" name="Google Shape;151;p14"/>
          <p:cNvSpPr txBox="1"/>
          <p:nvPr/>
        </p:nvSpPr>
        <p:spPr>
          <a:xfrm>
            <a:off x="5108532" y="3808729"/>
            <a:ext cx="2840587" cy="553968"/>
          </a:xfrm>
          <a:prstGeom prst="rect">
            <a:avLst/>
          </a:prstGeom>
          <a:solidFill>
            <a:srgbClr val="491D48">
              <a:alpha val="24705"/>
            </a:srgbClr>
          </a:solidFill>
          <a:ln w="9525" cap="flat" cmpd="sng">
            <a:solidFill>
              <a:srgbClr val="BFBFB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US" sz="1200" dirty="0">
                <a:solidFill>
                  <a:srgbClr val="FFFFFF"/>
                </a:solidFill>
                <a:latin typeface="Meiryo UI" panose="020B0604030504040204" pitchFamily="50" charset="-128"/>
                <a:ea typeface="Meiryo UI" panose="020B0604030504040204" pitchFamily="50" charset="-128"/>
              </a:rPr>
              <a:t>1回クリックすると、前の再生時間にジャンプします</a:t>
            </a:r>
            <a:endParaRPr sz="105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52" name="Google Shape;152;p14"/>
          <p:cNvPicPr preferRelativeResize="0"/>
          <p:nvPr/>
        </p:nvPicPr>
        <p:blipFill rotWithShape="1">
          <a:blip r:embed="rId4">
            <a:alphaModFix/>
          </a:blip>
          <a:srcRect/>
          <a:stretch/>
        </p:blipFill>
        <p:spPr>
          <a:xfrm>
            <a:off x="1110891" y="3487510"/>
            <a:ext cx="3379411" cy="650100"/>
          </a:xfrm>
          <a:prstGeom prst="rect">
            <a:avLst/>
          </a:prstGeom>
          <a:noFill/>
          <a:ln>
            <a:noFill/>
          </a:ln>
          <a:effectLst>
            <a:outerShdw blurRad="57150" dist="19050" dir="5400000" algn="bl" rotWithShape="0">
              <a:srgbClr val="000000">
                <a:alpha val="49803"/>
              </a:srgbClr>
            </a:outerShdw>
          </a:effectLst>
        </p:spPr>
      </p:pic>
      <p:sp>
        <p:nvSpPr>
          <p:cNvPr id="153" name="Google Shape;153;p14"/>
          <p:cNvSpPr/>
          <p:nvPr/>
        </p:nvSpPr>
        <p:spPr>
          <a:xfrm>
            <a:off x="1051219" y="3452011"/>
            <a:ext cx="1089469" cy="248249"/>
          </a:xfrm>
          <a:prstGeom prst="rect">
            <a:avLst/>
          </a:prstGeom>
          <a:noFill/>
          <a:ln w="28575" cap="flat" cmpd="sng">
            <a:solidFill>
              <a:srgbClr val="92D05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54" name="Google Shape;154;p14"/>
          <p:cNvSpPr/>
          <p:nvPr/>
        </p:nvSpPr>
        <p:spPr>
          <a:xfrm>
            <a:off x="2222371" y="3798569"/>
            <a:ext cx="2042067" cy="385441"/>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cxnSp>
        <p:nvCxnSpPr>
          <p:cNvPr id="155" name="Google Shape;155;p14"/>
          <p:cNvCxnSpPr>
            <a:stCxn id="156" idx="3"/>
            <a:endCxn id="157" idx="1"/>
          </p:cNvCxnSpPr>
          <p:nvPr/>
        </p:nvCxnSpPr>
        <p:spPr>
          <a:xfrm rot="10800000" flipH="1">
            <a:off x="2519151" y="2117235"/>
            <a:ext cx="2625600" cy="1458900"/>
          </a:xfrm>
          <a:prstGeom prst="bentConnector3">
            <a:avLst>
              <a:gd name="adj1" fmla="val 49998"/>
            </a:avLst>
          </a:prstGeom>
          <a:noFill/>
          <a:ln w="19050" cap="flat" cmpd="sng">
            <a:solidFill>
              <a:srgbClr val="FF00FF"/>
            </a:solidFill>
            <a:prstDash val="solid"/>
            <a:round/>
            <a:headEnd type="none" w="sm" len="sm"/>
            <a:tailEnd type="oval" w="med" len="med"/>
          </a:ln>
        </p:spPr>
      </p:cxnSp>
      <p:sp>
        <p:nvSpPr>
          <p:cNvPr id="156" name="Google Shape;156;p14"/>
          <p:cNvSpPr/>
          <p:nvPr/>
        </p:nvSpPr>
        <p:spPr>
          <a:xfrm>
            <a:off x="2194025" y="3452010"/>
            <a:ext cx="325126" cy="248249"/>
          </a:xfrm>
          <a:prstGeom prst="rect">
            <a:avLst/>
          </a:prstGeom>
          <a:noFill/>
          <a:ln w="28575"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158" name="Google Shape;158;p14"/>
          <p:cNvSpPr txBox="1"/>
          <p:nvPr/>
        </p:nvSpPr>
        <p:spPr>
          <a:xfrm>
            <a:off x="5097950" y="2931640"/>
            <a:ext cx="2861753" cy="520369"/>
          </a:xfrm>
          <a:prstGeom prst="rect">
            <a:avLst/>
          </a:prstGeom>
          <a:solidFill>
            <a:srgbClr val="491D48">
              <a:alpha val="24705"/>
            </a:srgbClr>
          </a:solidFill>
          <a:ln w="9525" cap="flat" cmpd="sng">
            <a:solidFill>
              <a:srgbClr val="BFBFB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a:solidFill>
                  <a:srgbClr val="FFFFFF"/>
                </a:solidFill>
                <a:latin typeface="Meiryo UI" panose="020B0604030504040204" pitchFamily="50" charset="-128"/>
                <a:ea typeface="Meiryo UI" panose="020B0604030504040204" pitchFamily="50" charset="-128"/>
              </a:rPr>
              <a:t>1</a:t>
            </a:r>
            <a:r>
              <a:rPr lang="en-US" sz="1200" dirty="0" smtClean="0">
                <a:solidFill>
                  <a:srgbClr val="FFFFFF"/>
                </a:solidFill>
                <a:latin typeface="Meiryo UI" panose="020B0604030504040204" pitchFamily="50" charset="-128"/>
                <a:ea typeface="Meiryo UI" panose="020B0604030504040204" pitchFamily="50" charset="-128"/>
              </a:rPr>
              <a:t>クリック</a:t>
            </a:r>
            <a:r>
              <a:rPr lang="ja-JP" altLang="en-US" sz="1200" dirty="0" smtClean="0">
                <a:solidFill>
                  <a:srgbClr val="FFFFFF"/>
                </a:solidFill>
                <a:latin typeface="Meiryo UI" panose="020B0604030504040204" pitchFamily="50" charset="-128"/>
                <a:ea typeface="Meiryo UI" panose="020B0604030504040204" pitchFamily="50" charset="-128"/>
              </a:rPr>
              <a:t>して</a:t>
            </a:r>
            <a:r>
              <a:rPr lang="en-US" sz="1200" dirty="0" err="1" smtClean="0">
                <a:solidFill>
                  <a:srgbClr val="FFFFFF"/>
                </a:solidFill>
                <a:latin typeface="Meiryo UI" panose="020B0604030504040204" pitchFamily="50" charset="-128"/>
                <a:ea typeface="Meiryo UI" panose="020B0604030504040204" pitchFamily="50" charset="-128"/>
              </a:rPr>
              <a:t>すべての動画の再生を同期します</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59" name="Google Shape;159;p14"/>
          <p:cNvSpPr/>
          <p:nvPr/>
        </p:nvSpPr>
        <p:spPr>
          <a:xfrm>
            <a:off x="1110892" y="2210723"/>
            <a:ext cx="1398392" cy="729300"/>
          </a:xfrm>
          <a:prstGeom prst="rect">
            <a:avLst/>
          </a:prstGeom>
          <a:noFill/>
          <a:ln w="28575" cap="flat" cmpd="sng">
            <a:solidFill>
              <a:srgbClr val="80FC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pic>
        <p:nvPicPr>
          <p:cNvPr id="157" name="Google Shape;157;p14"/>
          <p:cNvPicPr preferRelativeResize="0"/>
          <p:nvPr/>
        </p:nvPicPr>
        <p:blipFill rotWithShape="1">
          <a:blip r:embed="rId5">
            <a:alphaModFix/>
          </a:blip>
          <a:srcRect/>
          <a:stretch/>
        </p:blipFill>
        <p:spPr>
          <a:xfrm>
            <a:off x="5144626" y="1514490"/>
            <a:ext cx="2168102" cy="1205497"/>
          </a:xfrm>
          <a:prstGeom prst="rect">
            <a:avLst/>
          </a:prstGeom>
          <a:noFill/>
          <a:ln w="28575" cap="flat" cmpd="sng">
            <a:solidFill>
              <a:srgbClr val="FF00FF"/>
            </a:solidFill>
            <a:prstDash val="solid"/>
            <a:round/>
            <a:headEnd type="none" w="sm" len="sm"/>
            <a:tailEnd type="none" w="sm" len="sm"/>
          </a:ln>
        </p:spPr>
      </p:pic>
      <p:pic>
        <p:nvPicPr>
          <p:cNvPr id="160" name="Google Shape;160;p14"/>
          <p:cNvPicPr preferRelativeResize="0"/>
          <p:nvPr/>
        </p:nvPicPr>
        <p:blipFill rotWithShape="1">
          <a:blip r:embed="rId6">
            <a:alphaModFix/>
          </a:blip>
          <a:srcRect/>
          <a:stretch/>
        </p:blipFill>
        <p:spPr>
          <a:xfrm>
            <a:off x="5928527" y="1817093"/>
            <a:ext cx="600300" cy="600300"/>
          </a:xfrm>
          <a:prstGeom prst="rect">
            <a:avLst/>
          </a:prstGeom>
          <a:noFill/>
          <a:ln>
            <a:noFill/>
          </a:ln>
        </p:spPr>
      </p:pic>
      <p:cxnSp>
        <p:nvCxnSpPr>
          <p:cNvPr id="161" name="Google Shape;161;p14"/>
          <p:cNvCxnSpPr>
            <a:stCxn id="159" idx="3"/>
            <a:endCxn id="154" idx="0"/>
          </p:cNvCxnSpPr>
          <p:nvPr/>
        </p:nvCxnSpPr>
        <p:spPr>
          <a:xfrm>
            <a:off x="2509284" y="2575373"/>
            <a:ext cx="734100" cy="1223100"/>
          </a:xfrm>
          <a:prstGeom prst="bentConnector2">
            <a:avLst/>
          </a:prstGeom>
          <a:noFill/>
          <a:ln w="19050" cap="flat" cmpd="sng">
            <a:solidFill>
              <a:srgbClr val="80FCFF"/>
            </a:solidFill>
            <a:prstDash val="solid"/>
            <a:round/>
            <a:headEnd type="none" w="sm" len="sm"/>
            <a:tailEnd type="oval" w="sm" len="sm"/>
          </a:ln>
        </p:spPr>
      </p:cxnSp>
      <p:cxnSp>
        <p:nvCxnSpPr>
          <p:cNvPr id="162" name="Google Shape;162;p14"/>
          <p:cNvCxnSpPr>
            <a:stCxn id="154" idx="3"/>
            <a:endCxn id="151" idx="1"/>
          </p:cNvCxnSpPr>
          <p:nvPr/>
        </p:nvCxnSpPr>
        <p:spPr>
          <a:xfrm>
            <a:off x="4264438" y="3991290"/>
            <a:ext cx="844200" cy="94500"/>
          </a:xfrm>
          <a:prstGeom prst="bentConnector3">
            <a:avLst>
              <a:gd name="adj1" fmla="val 49994"/>
            </a:avLst>
          </a:prstGeom>
          <a:noFill/>
          <a:ln w="19050" cap="flat" cmpd="sng">
            <a:solidFill>
              <a:srgbClr val="80FCFF"/>
            </a:solidFill>
            <a:prstDash val="solid"/>
            <a:round/>
            <a:headEnd type="none" w="sm" len="sm"/>
            <a:tailEnd type="oval" w="sm" len="sm"/>
          </a:ln>
        </p:spPr>
      </p:cxnSp>
      <p:sp>
        <p:nvSpPr>
          <p:cNvPr id="163" name="Google Shape;163;p14"/>
          <p:cNvSpPr txBox="1"/>
          <p:nvPr/>
        </p:nvSpPr>
        <p:spPr>
          <a:xfrm>
            <a:off x="811870" y="4400668"/>
            <a:ext cx="2205873" cy="553968"/>
          </a:xfrm>
          <a:prstGeom prst="rect">
            <a:avLst/>
          </a:prstGeom>
          <a:solidFill>
            <a:srgbClr val="491D48">
              <a:alpha val="24705"/>
            </a:srgbClr>
          </a:solidFill>
          <a:ln w="9525" cap="flat" cmpd="sng">
            <a:solidFill>
              <a:srgbClr val="BFBFBF"/>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dirty="0">
                <a:solidFill>
                  <a:srgbClr val="FFFFFF"/>
                </a:solidFill>
                <a:latin typeface="Meiryo UI" panose="020B0604030504040204" pitchFamily="50" charset="-128"/>
                <a:ea typeface="Meiryo UI" panose="020B0604030504040204" pitchFamily="50" charset="-128"/>
              </a:rPr>
              <a:t>1クリックしてライブと再生を切り替えます</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cxnSp>
        <p:nvCxnSpPr>
          <p:cNvPr id="164" name="Google Shape;164;p14"/>
          <p:cNvCxnSpPr>
            <a:stCxn id="153" idx="2"/>
          </p:cNvCxnSpPr>
          <p:nvPr/>
        </p:nvCxnSpPr>
        <p:spPr>
          <a:xfrm>
            <a:off x="1595954" y="3700260"/>
            <a:ext cx="0" cy="691500"/>
          </a:xfrm>
          <a:prstGeom prst="straightConnector1">
            <a:avLst/>
          </a:prstGeom>
          <a:noFill/>
          <a:ln w="19050" cap="flat" cmpd="sng">
            <a:solidFill>
              <a:srgbClr val="92D050"/>
            </a:solidFill>
            <a:prstDash val="solid"/>
            <a:round/>
            <a:headEnd type="none" w="sm" len="sm"/>
            <a:tailEnd type="oval" w="sm" len="sm"/>
          </a:ln>
        </p:spPr>
      </p:cxnSp>
      <p:cxnSp>
        <p:nvCxnSpPr>
          <p:cNvPr id="165" name="Google Shape;165;p14"/>
          <p:cNvCxnSpPr>
            <a:stCxn id="157" idx="2"/>
          </p:cNvCxnSpPr>
          <p:nvPr/>
        </p:nvCxnSpPr>
        <p:spPr>
          <a:xfrm>
            <a:off x="6228677" y="2719987"/>
            <a:ext cx="0" cy="211800"/>
          </a:xfrm>
          <a:prstGeom prst="straightConnector1">
            <a:avLst/>
          </a:prstGeom>
          <a:noFill/>
          <a:ln w="19050" cap="flat" cmpd="sng">
            <a:solidFill>
              <a:srgbClr val="FF00FF"/>
            </a:solidFill>
            <a:prstDash val="solid"/>
            <a:round/>
            <a:headEnd type="none" w="sm" len="sm"/>
            <a:tailEnd type="oval" w="med" len="med"/>
          </a:ln>
        </p:spPr>
      </p:cxnSp>
    </p:spTree>
    <p:extLst>
      <p:ext uri="{BB962C8B-B14F-4D97-AF65-F5344CB8AC3E}">
        <p14:creationId xmlns:p14="http://schemas.microsoft.com/office/powerpoint/2010/main" val="3282497513"/>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5"/>
          <p:cNvSpPr/>
          <p:nvPr/>
        </p:nvSpPr>
        <p:spPr>
          <a:xfrm>
            <a:off x="-152400" y="3841668"/>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71" name="Google Shape;171;p15"/>
          <p:cNvSpPr/>
          <p:nvPr/>
        </p:nvSpPr>
        <p:spPr>
          <a:xfrm>
            <a:off x="5748619" y="2399800"/>
            <a:ext cx="3395381" cy="3336979"/>
          </a:xfrm>
          <a:prstGeom prst="roundRect">
            <a:avLst>
              <a:gd name="adj" fmla="val 50000"/>
            </a:avLst>
          </a:prstGeom>
          <a:solidFill>
            <a:schemeClr val="dk1">
              <a:alpha val="27843"/>
            </a:schemeClr>
          </a:solidFill>
          <a:ln w="25400" cap="flat" cmpd="sng">
            <a:solidFill>
              <a:srgbClr val="1212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72" name="Google Shape;172;p15"/>
          <p:cNvSpPr/>
          <p:nvPr/>
        </p:nvSpPr>
        <p:spPr>
          <a:xfrm>
            <a:off x="1272557" y="2184183"/>
            <a:ext cx="3395381" cy="3336979"/>
          </a:xfrm>
          <a:prstGeom prst="roundRect">
            <a:avLst>
              <a:gd name="adj" fmla="val 50000"/>
            </a:avLst>
          </a:prstGeom>
          <a:solidFill>
            <a:schemeClr val="dk1">
              <a:alpha val="27843"/>
            </a:schemeClr>
          </a:solidFill>
          <a:ln w="25400" cap="flat" cmpd="sng">
            <a:solidFill>
              <a:srgbClr val="12121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73" name="Google Shape;173;p15"/>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err="1">
                <a:latin typeface="Meiryo UI" panose="020B0604030504040204" pitchFamily="50" charset="-128"/>
                <a:ea typeface="Meiryo UI" panose="020B0604030504040204" pitchFamily="50" charset="-128"/>
                <a:cs typeface="Arial"/>
                <a:sym typeface="Arial"/>
              </a:rPr>
              <a:t>モバイルおよび家庭環境向けの監視クライアント</a:t>
            </a:r>
            <a:endParaRPr sz="32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174" name="Google Shape;174;p15"/>
          <p:cNvSpPr txBox="1"/>
          <p:nvPr/>
        </p:nvSpPr>
        <p:spPr>
          <a:xfrm>
            <a:off x="1161521" y="1368567"/>
            <a:ext cx="3242839" cy="8002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dirty="0" smtClean="0">
                <a:solidFill>
                  <a:srgbClr val="97FFFE"/>
                </a:solidFill>
                <a:latin typeface="Meiryo UI" panose="020B0604030504040204" pitchFamily="50" charset="-128"/>
                <a:ea typeface="Meiryo UI" panose="020B0604030504040204" pitchFamily="50" charset="-128"/>
              </a:rPr>
              <a:t>QVR Pro Client</a:t>
            </a:r>
            <a:endParaRPr sz="18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b="1" dirty="0" err="1">
                <a:solidFill>
                  <a:schemeClr val="bg1"/>
                </a:solidFill>
                <a:latin typeface="Meiryo UI" panose="020B0604030504040204" pitchFamily="50" charset="-128"/>
                <a:ea typeface="Meiryo UI" panose="020B0604030504040204" pitchFamily="50" charset="-128"/>
              </a:rPr>
              <a:t>クロスデバイスの記録と再生</a:t>
            </a:r>
            <a:endParaRPr b="1" dirty="0">
              <a:solidFill>
                <a:schemeClr val="bg1"/>
              </a:solidFill>
              <a:latin typeface="Meiryo UI" panose="020B0604030504040204" pitchFamily="50" charset="-128"/>
              <a:ea typeface="Meiryo UI" panose="020B0604030504040204" pitchFamily="50" charset="-128"/>
            </a:endParaRPr>
          </a:p>
        </p:txBody>
      </p:sp>
      <p:pic>
        <p:nvPicPr>
          <p:cNvPr id="175" name="Google Shape;175;p15"/>
          <p:cNvPicPr preferRelativeResize="0"/>
          <p:nvPr/>
        </p:nvPicPr>
        <p:blipFill rotWithShape="1">
          <a:blip r:embed="rId3">
            <a:alphaModFix/>
          </a:blip>
          <a:srcRect/>
          <a:stretch/>
        </p:blipFill>
        <p:spPr>
          <a:xfrm>
            <a:off x="569245" y="1402347"/>
            <a:ext cx="592276" cy="600068"/>
          </a:xfrm>
          <a:prstGeom prst="roundRect">
            <a:avLst>
              <a:gd name="adj" fmla="val 14474"/>
            </a:avLst>
          </a:prstGeom>
          <a:noFill/>
          <a:ln>
            <a:noFill/>
          </a:ln>
          <a:effectLst>
            <a:outerShdw blurRad="254000" dist="139700" dir="8100000" algn="tr" rotWithShape="0">
              <a:srgbClr val="09000C">
                <a:alpha val="49803"/>
              </a:srgbClr>
            </a:outerShdw>
          </a:effectLst>
        </p:spPr>
      </p:pic>
      <p:sp>
        <p:nvSpPr>
          <p:cNvPr id="176" name="Google Shape;176;p15"/>
          <p:cNvSpPr txBox="1"/>
          <p:nvPr/>
        </p:nvSpPr>
        <p:spPr>
          <a:xfrm>
            <a:off x="5488268" y="1368567"/>
            <a:ext cx="3395381" cy="8925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dirty="0" smtClean="0">
                <a:solidFill>
                  <a:srgbClr val="97FFFE"/>
                </a:solidFill>
                <a:latin typeface="Meiryo UI" panose="020B0604030504040204" pitchFamily="50" charset="-128"/>
                <a:ea typeface="Meiryo UI" panose="020B0604030504040204" pitchFamily="50" charset="-128"/>
              </a:rPr>
              <a:t>QVR</a:t>
            </a:r>
            <a:r>
              <a:rPr lang="en-US" sz="1800" b="1" dirty="0">
                <a:solidFill>
                  <a:srgbClr val="97FFFE"/>
                </a:solidFill>
                <a:latin typeface="Meiryo UI" panose="020B0604030504040204" pitchFamily="50" charset="-128"/>
                <a:ea typeface="Meiryo UI" panose="020B0604030504040204" pitchFamily="50" charset="-128"/>
              </a:rPr>
              <a:t> </a:t>
            </a:r>
            <a:r>
              <a:rPr lang="en-US" sz="1800" b="1" dirty="0" smtClean="0">
                <a:solidFill>
                  <a:srgbClr val="97FFFE"/>
                </a:solidFill>
                <a:latin typeface="Meiryo UI" panose="020B0604030504040204" pitchFamily="50" charset="-128"/>
                <a:ea typeface="Meiryo UI" panose="020B0604030504040204" pitchFamily="50" charset="-128"/>
              </a:rPr>
              <a:t>Viewer</a:t>
            </a:r>
            <a:endParaRPr sz="18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en-US" b="1" dirty="0" err="1">
                <a:solidFill>
                  <a:schemeClr val="bg1"/>
                </a:solidFill>
                <a:latin typeface="Meiryo UI" panose="020B0604030504040204" pitchFamily="50" charset="-128"/>
                <a:ea typeface="Meiryo UI" panose="020B0604030504040204" pitchFamily="50" charset="-128"/>
              </a:rPr>
              <a:t>新しいAppleTVモニタリングアプリ</a:t>
            </a:r>
            <a:endParaRPr b="1" dirty="0">
              <a:solidFill>
                <a:schemeClr val="bg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endParaRPr sz="1800" b="1" dirty="0">
              <a:solidFill>
                <a:srgbClr val="97FFFE"/>
              </a:solidFill>
              <a:latin typeface="Meiryo UI" panose="020B0604030504040204" pitchFamily="50" charset="-128"/>
              <a:ea typeface="Meiryo UI" panose="020B0604030504040204" pitchFamily="50" charset="-128"/>
            </a:endParaRPr>
          </a:p>
        </p:txBody>
      </p:sp>
      <p:grpSp>
        <p:nvGrpSpPr>
          <p:cNvPr id="177" name="Google Shape;177;p15"/>
          <p:cNvGrpSpPr/>
          <p:nvPr/>
        </p:nvGrpSpPr>
        <p:grpSpPr>
          <a:xfrm>
            <a:off x="556957" y="2999332"/>
            <a:ext cx="2676289" cy="2044685"/>
            <a:chOff x="2190203" y="2874433"/>
            <a:chExt cx="2171770" cy="1659232"/>
          </a:xfrm>
        </p:grpSpPr>
        <p:sp>
          <p:nvSpPr>
            <p:cNvPr id="178" name="Google Shape;178;p15"/>
            <p:cNvSpPr/>
            <p:nvPr/>
          </p:nvSpPr>
          <p:spPr>
            <a:xfrm>
              <a:off x="2246877" y="2942912"/>
              <a:ext cx="2054190" cy="1522275"/>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79" name="Google Shape;179;p15" descr="一張含有 文字, 電子用品, 顯示, 標誌 的圖片&#10;&#10;自動產生的描述"/>
            <p:cNvPicPr preferRelativeResize="0"/>
            <p:nvPr/>
          </p:nvPicPr>
          <p:blipFill rotWithShape="1">
            <a:blip r:embed="rId4">
              <a:alphaModFix/>
            </a:blip>
            <a:srcRect/>
            <a:stretch/>
          </p:blipFill>
          <p:spPr>
            <a:xfrm>
              <a:off x="2223592" y="3182614"/>
              <a:ext cx="2113458" cy="1042870"/>
            </a:xfrm>
            <a:prstGeom prst="rect">
              <a:avLst/>
            </a:prstGeom>
            <a:noFill/>
            <a:ln>
              <a:noFill/>
            </a:ln>
          </p:spPr>
        </p:pic>
        <p:pic>
          <p:nvPicPr>
            <p:cNvPr id="180" name="Google Shape;180;p15"/>
            <p:cNvPicPr preferRelativeResize="0"/>
            <p:nvPr/>
          </p:nvPicPr>
          <p:blipFill rotWithShape="1">
            <a:blip r:embed="rId5">
              <a:alphaModFix/>
            </a:blip>
            <a:srcRect/>
            <a:stretch/>
          </p:blipFill>
          <p:spPr>
            <a:xfrm>
              <a:off x="2190203" y="2874433"/>
              <a:ext cx="2171770" cy="1659232"/>
            </a:xfrm>
            <a:prstGeom prst="rect">
              <a:avLst/>
            </a:prstGeom>
            <a:noFill/>
            <a:ln>
              <a:noFill/>
            </a:ln>
          </p:spPr>
        </p:pic>
      </p:grpSp>
      <p:grpSp>
        <p:nvGrpSpPr>
          <p:cNvPr id="181" name="Google Shape;181;p15"/>
          <p:cNvGrpSpPr/>
          <p:nvPr/>
        </p:nvGrpSpPr>
        <p:grpSpPr>
          <a:xfrm>
            <a:off x="2986256" y="2795314"/>
            <a:ext cx="846944" cy="1705526"/>
            <a:chOff x="392301" y="1510362"/>
            <a:chExt cx="1366649" cy="2752075"/>
          </a:xfrm>
        </p:grpSpPr>
        <p:pic>
          <p:nvPicPr>
            <p:cNvPr id="182" name="Google Shape;182;p15" descr="一張含有 文字, 監視器, 螢幕, 螢幕擷取畫面 的圖片&#10;&#10;自動產生的描述"/>
            <p:cNvPicPr preferRelativeResize="0"/>
            <p:nvPr/>
          </p:nvPicPr>
          <p:blipFill rotWithShape="1">
            <a:blip r:embed="rId6">
              <a:alphaModFix/>
            </a:blip>
            <a:src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6862"/>
                </a:srgbClr>
              </a:outerShdw>
            </a:effectLst>
          </p:spPr>
        </p:pic>
        <p:pic>
          <p:nvPicPr>
            <p:cNvPr id="183" name="Google Shape;183;p15"/>
            <p:cNvPicPr preferRelativeResize="0"/>
            <p:nvPr/>
          </p:nvPicPr>
          <p:blipFill rotWithShape="1">
            <a:blip r:embed="rId7">
              <a:alphaModFix/>
            </a:blip>
            <a:srcRect/>
            <a:stretch/>
          </p:blipFill>
          <p:spPr>
            <a:xfrm>
              <a:off x="392301" y="1510362"/>
              <a:ext cx="1366649" cy="2752075"/>
            </a:xfrm>
            <a:prstGeom prst="rect">
              <a:avLst/>
            </a:prstGeom>
            <a:noFill/>
            <a:ln>
              <a:noFill/>
            </a:ln>
          </p:spPr>
        </p:pic>
      </p:grpSp>
      <p:grpSp>
        <p:nvGrpSpPr>
          <p:cNvPr id="184" name="Google Shape;184;p15"/>
          <p:cNvGrpSpPr/>
          <p:nvPr/>
        </p:nvGrpSpPr>
        <p:grpSpPr>
          <a:xfrm>
            <a:off x="4502292" y="3028199"/>
            <a:ext cx="3184027" cy="2080182"/>
            <a:chOff x="4754879" y="2273495"/>
            <a:chExt cx="4167371" cy="2714348"/>
          </a:xfrm>
        </p:grpSpPr>
        <p:pic>
          <p:nvPicPr>
            <p:cNvPr id="185" name="Google Shape;185;p15"/>
            <p:cNvPicPr preferRelativeResize="0"/>
            <p:nvPr/>
          </p:nvPicPr>
          <p:blipFill rotWithShape="1">
            <a:blip r:embed="rId8">
              <a:alphaModFix/>
            </a:blip>
            <a:srcRect/>
            <a:stretch/>
          </p:blipFill>
          <p:spPr>
            <a:xfrm>
              <a:off x="4754879" y="2273495"/>
              <a:ext cx="4167371" cy="2714348"/>
            </a:xfrm>
            <a:prstGeom prst="rect">
              <a:avLst/>
            </a:prstGeom>
            <a:noFill/>
            <a:ln>
              <a:noFill/>
            </a:ln>
          </p:spPr>
        </p:pic>
        <p:sp>
          <p:nvSpPr>
            <p:cNvPr id="186" name="Google Shape;186;p15"/>
            <p:cNvSpPr/>
            <p:nvPr/>
          </p:nvSpPr>
          <p:spPr>
            <a:xfrm>
              <a:off x="4810573" y="2326752"/>
              <a:ext cx="4063552" cy="2385818"/>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87" name="Google Shape;187;p15" descr="一張含有 文字, 室內, 電子用品, 顯示 的圖片&#10;&#10;自動產生的描述"/>
            <p:cNvPicPr preferRelativeResize="0"/>
            <p:nvPr/>
          </p:nvPicPr>
          <p:blipFill rotWithShape="1">
            <a:blip r:embed="rId9">
              <a:alphaModFix/>
            </a:blip>
            <a:srcRect l="8671" t="5501" r="9009" b="11854"/>
            <a:stretch/>
          </p:blipFill>
          <p:spPr>
            <a:xfrm>
              <a:off x="4810573" y="2321042"/>
              <a:ext cx="4063552" cy="2345159"/>
            </a:xfrm>
            <a:prstGeom prst="rect">
              <a:avLst/>
            </a:prstGeom>
            <a:noFill/>
            <a:ln>
              <a:noFill/>
            </a:ln>
          </p:spPr>
        </p:pic>
      </p:grpSp>
      <p:pic>
        <p:nvPicPr>
          <p:cNvPr id="188" name="Google Shape;188;p15" descr="一張含有 文字, 電子用品, 影像 的圖片&#10;&#10;自動產生的描述"/>
          <p:cNvPicPr preferRelativeResize="0"/>
          <p:nvPr/>
        </p:nvPicPr>
        <p:blipFill rotWithShape="1">
          <a:blip r:embed="rId10">
            <a:alphaModFix/>
          </a:blip>
          <a:srcRect/>
          <a:stretch/>
        </p:blipFill>
        <p:spPr>
          <a:xfrm>
            <a:off x="7355349" y="2944401"/>
            <a:ext cx="1310662" cy="1304109"/>
          </a:xfrm>
          <a:prstGeom prst="roundRect">
            <a:avLst>
              <a:gd name="adj" fmla="val 20398"/>
            </a:avLst>
          </a:prstGeom>
          <a:noFill/>
          <a:ln>
            <a:noFill/>
          </a:ln>
          <a:effectLst>
            <a:outerShdw blurRad="76200" dist="50800" dir="8100000" algn="tr" rotWithShape="0">
              <a:srgbClr val="09000C">
                <a:alpha val="52941"/>
              </a:srgbClr>
            </a:outerShdw>
          </a:effectLst>
        </p:spPr>
      </p:pic>
      <p:pic>
        <p:nvPicPr>
          <p:cNvPr id="189" name="Google Shape;189;p15"/>
          <p:cNvPicPr preferRelativeResize="0"/>
          <p:nvPr/>
        </p:nvPicPr>
        <p:blipFill rotWithShape="1">
          <a:blip r:embed="rId11">
            <a:alphaModFix/>
          </a:blip>
          <a:srcRect/>
          <a:stretch/>
        </p:blipFill>
        <p:spPr>
          <a:xfrm>
            <a:off x="4452940" y="1402347"/>
            <a:ext cx="996924" cy="598155"/>
          </a:xfrm>
          <a:prstGeom prst="roundRect">
            <a:avLst>
              <a:gd name="adj" fmla="val 14474"/>
            </a:avLst>
          </a:prstGeom>
          <a:noFill/>
          <a:ln>
            <a:noFill/>
          </a:ln>
          <a:effectLst>
            <a:outerShdw blurRad="254000" dist="139700" dir="8100000" algn="tr" rotWithShape="0">
              <a:srgbClr val="09000C">
                <a:alpha val="49803"/>
              </a:srgbClr>
            </a:outerShdw>
          </a:effectLst>
        </p:spPr>
      </p:pic>
      <p:sp>
        <p:nvSpPr>
          <p:cNvPr id="190" name="Google Shape;190;p15"/>
          <p:cNvSpPr txBox="1"/>
          <p:nvPr/>
        </p:nvSpPr>
        <p:spPr>
          <a:xfrm>
            <a:off x="483585" y="2157344"/>
            <a:ext cx="3606258"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smtClean="0">
                <a:solidFill>
                  <a:srgbClr val="FFFFFF"/>
                </a:solidFill>
                <a:latin typeface="Meiryo UI" panose="020B0604030504040204" pitchFamily="50" charset="-128"/>
                <a:ea typeface="Meiryo UI" panose="020B0604030504040204" pitchFamily="50" charset="-128"/>
              </a:rPr>
              <a:t>モバイルデバイス</a:t>
            </a:r>
            <a:r>
              <a:rPr lang="ja-JP" altLang="en-US" dirty="0" smtClean="0">
                <a:solidFill>
                  <a:srgbClr val="FFFFFF"/>
                </a:solidFill>
                <a:latin typeface="Meiryo UI" panose="020B0604030504040204" pitchFamily="50" charset="-128"/>
                <a:ea typeface="Meiryo UI" panose="020B0604030504040204" pitchFamily="50" charset="-128"/>
              </a:rPr>
              <a:t>による</a:t>
            </a:r>
            <a:r>
              <a:rPr lang="en-US" dirty="0" err="1" smtClean="0">
                <a:solidFill>
                  <a:srgbClr val="FFFFFF"/>
                </a:solidFill>
                <a:latin typeface="Meiryo UI" panose="020B0604030504040204" pitchFamily="50" charset="-128"/>
                <a:ea typeface="Meiryo UI" panose="020B0604030504040204" pitchFamily="50" charset="-128"/>
              </a:rPr>
              <a:t>記録と再生は</a:t>
            </a:r>
            <a:r>
              <a:rPr lang="en-US" dirty="0" err="1">
                <a:solidFill>
                  <a:srgbClr val="FFFFFF"/>
                </a:solidFill>
                <a:latin typeface="Meiryo UI" panose="020B0604030504040204" pitchFamily="50" charset="-128"/>
                <a:ea typeface="Meiryo UI" panose="020B0604030504040204" pitchFamily="50" charset="-128"/>
              </a:rPr>
              <a:t>、</a:t>
            </a:r>
            <a:r>
              <a:rPr lang="en-US" dirty="0" err="1" smtClean="0">
                <a:solidFill>
                  <a:srgbClr val="FFFFFF"/>
                </a:solidFill>
                <a:latin typeface="Meiryo UI" panose="020B0604030504040204" pitchFamily="50" charset="-128"/>
                <a:ea typeface="Meiryo UI" panose="020B0604030504040204" pitchFamily="50" charset="-128"/>
              </a:rPr>
              <a:t>いつでもどこでも</a:t>
            </a:r>
            <a:r>
              <a:rPr lang="ja-JP" altLang="en-US" dirty="0" err="1" smtClean="0">
                <a:solidFill>
                  <a:srgbClr val="FFFFFF"/>
                </a:solidFill>
                <a:latin typeface="Meiryo UI" panose="020B0604030504040204" pitchFamily="50" charset="-128"/>
                <a:ea typeface="Meiryo UI" panose="020B0604030504040204" pitchFamily="50" charset="-128"/>
              </a:rPr>
              <a:t>、</a:t>
            </a:r>
            <a:r>
              <a:rPr lang="en-US" dirty="0" err="1" smtClean="0">
                <a:solidFill>
                  <a:srgbClr val="FFFFFF"/>
                </a:solidFill>
                <a:latin typeface="Meiryo UI" panose="020B0604030504040204" pitchFamily="50" charset="-128"/>
                <a:ea typeface="Meiryo UI" panose="020B0604030504040204" pitchFamily="50" charset="-128"/>
              </a:rPr>
              <a:t>重要な人</a:t>
            </a:r>
            <a:r>
              <a:rPr lang="en-US" dirty="0" err="1">
                <a:solidFill>
                  <a:srgbClr val="FFFFFF"/>
                </a:solidFill>
                <a:latin typeface="Meiryo UI" panose="020B0604030504040204" pitchFamily="50" charset="-128"/>
                <a:ea typeface="Meiryo UI" panose="020B0604030504040204" pitchFamily="50" charset="-128"/>
              </a:rPr>
              <a:t>、物</a:t>
            </a:r>
            <a:r>
              <a:rPr lang="en-US" dirty="0" smtClean="0">
                <a:solidFill>
                  <a:srgbClr val="FFFFFF"/>
                </a:solidFill>
                <a:latin typeface="Meiryo UI" panose="020B0604030504040204" pitchFamily="50" charset="-128"/>
                <a:ea typeface="Meiryo UI" panose="020B0604030504040204" pitchFamily="50" charset="-128"/>
              </a:rPr>
              <a:t>、</a:t>
            </a:r>
            <a:r>
              <a:rPr lang="ja-JP" altLang="en-US" dirty="0" smtClean="0">
                <a:solidFill>
                  <a:srgbClr val="FFFFFF"/>
                </a:solidFill>
                <a:latin typeface="Meiryo UI" panose="020B0604030504040204" pitchFamily="50" charset="-128"/>
                <a:ea typeface="Meiryo UI" panose="020B0604030504040204" pitchFamily="50" charset="-128"/>
              </a:rPr>
              <a:t>オブジェクト</a:t>
            </a:r>
            <a:r>
              <a:rPr lang="en-US" dirty="0" err="1" smtClean="0">
                <a:solidFill>
                  <a:srgbClr val="FFFFFF"/>
                </a:solidFill>
                <a:latin typeface="Meiryo UI" panose="020B0604030504040204" pitchFamily="50" charset="-128"/>
                <a:ea typeface="Meiryo UI" panose="020B0604030504040204" pitchFamily="50" charset="-128"/>
              </a:rPr>
              <a:t>を保護します</a:t>
            </a:r>
            <a:r>
              <a:rPr lang="en-US" dirty="0">
                <a:solidFill>
                  <a:srgbClr val="FFFFFF"/>
                </a:solidFill>
                <a:latin typeface="Meiryo UI" panose="020B0604030504040204" pitchFamily="50" charset="-128"/>
                <a:ea typeface="Meiryo UI" panose="020B0604030504040204" pitchFamily="50" charset="-128"/>
              </a:rPr>
              <a:t>。</a:t>
            </a:r>
            <a:endParaRPr sz="11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1" name="Google Shape;191;p15"/>
          <p:cNvSpPr txBox="1"/>
          <p:nvPr/>
        </p:nvSpPr>
        <p:spPr>
          <a:xfrm>
            <a:off x="4387032" y="2168391"/>
            <a:ext cx="4459779"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rgbClr val="FFFFFF"/>
                </a:solidFill>
                <a:latin typeface="Meiryo UI" panose="020B0604030504040204" pitchFamily="50" charset="-128"/>
                <a:ea typeface="Meiryo UI" panose="020B0604030504040204" pitchFamily="50" charset="-128"/>
              </a:rPr>
              <a:t>新しい</a:t>
            </a:r>
            <a:r>
              <a:rPr lang="en-US" dirty="0" err="1" smtClean="0">
                <a:solidFill>
                  <a:srgbClr val="FFFFFF"/>
                </a:solidFill>
                <a:latin typeface="Meiryo UI" panose="020B0604030504040204" pitchFamily="50" charset="-128"/>
                <a:ea typeface="Meiryo UI" panose="020B0604030504040204" pitchFamily="50" charset="-128"/>
              </a:rPr>
              <a:t>Apple</a:t>
            </a:r>
            <a:r>
              <a:rPr lang="en-US" dirty="0" smtClean="0">
                <a:solidFill>
                  <a:srgbClr val="FFFFFF"/>
                </a:solidFill>
                <a:latin typeface="Meiryo UI" panose="020B0604030504040204" pitchFamily="50" charset="-128"/>
                <a:ea typeface="Meiryo UI" panose="020B0604030504040204" pitchFamily="50" charset="-128"/>
              </a:rPr>
              <a:t> </a:t>
            </a:r>
            <a:r>
              <a:rPr lang="en-US" dirty="0" err="1" smtClean="0">
                <a:solidFill>
                  <a:srgbClr val="FFFFFF"/>
                </a:solidFill>
                <a:latin typeface="Meiryo UI" panose="020B0604030504040204" pitchFamily="50" charset="-128"/>
                <a:ea typeface="Meiryo UI" panose="020B0604030504040204" pitchFamily="50" charset="-128"/>
              </a:rPr>
              <a:t>TV</a:t>
            </a:r>
            <a:r>
              <a:rPr lang="en-US" dirty="0" err="1">
                <a:solidFill>
                  <a:srgbClr val="FFFFFF"/>
                </a:solidFill>
                <a:latin typeface="Meiryo UI" panose="020B0604030504040204" pitchFamily="50" charset="-128"/>
                <a:ea typeface="Meiryo UI" panose="020B0604030504040204" pitchFamily="50" charset="-128"/>
              </a:rPr>
              <a:t>監視アプリケーションは、監視と再生のために</a:t>
            </a:r>
            <a:r>
              <a:rPr lang="en-US" dirty="0" err="1" smtClean="0">
                <a:solidFill>
                  <a:srgbClr val="FFFFFF"/>
                </a:solidFill>
                <a:latin typeface="Meiryo UI" panose="020B0604030504040204" pitchFamily="50" charset="-128"/>
                <a:ea typeface="Meiryo UI" panose="020B0604030504040204" pitchFamily="50" charset="-128"/>
              </a:rPr>
              <a:t>Apple</a:t>
            </a:r>
            <a:r>
              <a:rPr lang="en-US" dirty="0" smtClean="0">
                <a:solidFill>
                  <a:srgbClr val="FFFFFF"/>
                </a:solidFill>
                <a:latin typeface="Meiryo UI" panose="020B0604030504040204" pitchFamily="50" charset="-128"/>
                <a:ea typeface="Meiryo UI" panose="020B0604030504040204" pitchFamily="50" charset="-128"/>
              </a:rPr>
              <a:t> </a:t>
            </a:r>
            <a:r>
              <a:rPr lang="en-US" dirty="0" err="1" smtClean="0">
                <a:solidFill>
                  <a:srgbClr val="FFFFFF"/>
                </a:solidFill>
                <a:latin typeface="Meiryo UI" panose="020B0604030504040204" pitchFamily="50" charset="-128"/>
                <a:ea typeface="Meiryo UI" panose="020B0604030504040204" pitchFamily="50" charset="-128"/>
              </a:rPr>
              <a:t>TVにインストールされている便利な</a:t>
            </a:r>
            <a:r>
              <a:rPr lang="ja-JP" altLang="en-US" dirty="0">
                <a:solidFill>
                  <a:srgbClr val="FFFFFF"/>
                </a:solidFill>
                <a:latin typeface="Meiryo UI" panose="020B0604030504040204" pitchFamily="50" charset="-128"/>
                <a:ea typeface="Meiryo UI" panose="020B0604030504040204" pitchFamily="50" charset="-128"/>
              </a:rPr>
              <a:t>アプリ</a:t>
            </a:r>
            <a:r>
              <a:rPr lang="en-US" dirty="0" err="1" smtClean="0">
                <a:solidFill>
                  <a:srgbClr val="FFFFFF"/>
                </a:solidFill>
                <a:latin typeface="Meiryo UI" panose="020B0604030504040204" pitchFamily="50" charset="-128"/>
                <a:ea typeface="Meiryo UI" panose="020B0604030504040204" pitchFamily="50" charset="-128"/>
              </a:rPr>
              <a:t>です</a:t>
            </a:r>
            <a:r>
              <a:rPr lang="en-US" dirty="0">
                <a:solidFill>
                  <a:srgbClr val="FFFFFF"/>
                </a:solidFill>
                <a:latin typeface="Meiryo UI" panose="020B0604030504040204" pitchFamily="50" charset="-128"/>
                <a:ea typeface="Meiryo UI" panose="020B0604030504040204" pitchFamily="50" charset="-128"/>
              </a:rPr>
              <a:t>。</a:t>
            </a:r>
            <a:endParaRPr sz="11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159120121"/>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pSp>
        <p:nvGrpSpPr>
          <p:cNvPr id="196" name="Google Shape;196;p16"/>
          <p:cNvGrpSpPr/>
          <p:nvPr/>
        </p:nvGrpSpPr>
        <p:grpSpPr>
          <a:xfrm>
            <a:off x="433834" y="2068666"/>
            <a:ext cx="3917286" cy="2887836"/>
            <a:chOff x="464022" y="1952198"/>
            <a:chExt cx="4134717" cy="3048127"/>
          </a:xfrm>
        </p:grpSpPr>
        <p:sp>
          <p:nvSpPr>
            <p:cNvPr id="197" name="Google Shape;197;p16"/>
            <p:cNvSpPr/>
            <p:nvPr/>
          </p:nvSpPr>
          <p:spPr>
            <a:xfrm>
              <a:off x="868022" y="3600357"/>
              <a:ext cx="3432057" cy="576064"/>
            </a:xfrm>
            <a:prstGeom prst="roundRect">
              <a:avLst>
                <a:gd name="adj" fmla="val 16667"/>
              </a:avLst>
            </a:prstGeom>
            <a:solidFill>
              <a:schemeClr val="accent5">
                <a:alpha val="3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8" name="Google Shape;198;p16"/>
            <p:cNvSpPr/>
            <p:nvPr/>
          </p:nvSpPr>
          <p:spPr>
            <a:xfrm>
              <a:off x="868022" y="2799938"/>
              <a:ext cx="3432057" cy="576064"/>
            </a:xfrm>
            <a:prstGeom prst="roundRect">
              <a:avLst>
                <a:gd name="adj" fmla="val 16667"/>
              </a:avLst>
            </a:prstGeom>
            <a:solidFill>
              <a:schemeClr val="accent5">
                <a:alpha val="3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99" name="Google Shape;199;p16"/>
            <p:cNvSpPr/>
            <p:nvPr/>
          </p:nvSpPr>
          <p:spPr>
            <a:xfrm>
              <a:off x="868022" y="2013457"/>
              <a:ext cx="3432056" cy="576064"/>
            </a:xfrm>
            <a:prstGeom prst="roundRect">
              <a:avLst>
                <a:gd name="adj" fmla="val 16667"/>
              </a:avLst>
            </a:prstGeom>
            <a:solidFill>
              <a:schemeClr val="accent5">
                <a:alpha val="3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0" name="Google Shape;200;p16"/>
            <p:cNvSpPr/>
            <p:nvPr/>
          </p:nvSpPr>
          <p:spPr>
            <a:xfrm>
              <a:off x="868022" y="4391948"/>
              <a:ext cx="3432057" cy="576064"/>
            </a:xfrm>
            <a:prstGeom prst="roundRect">
              <a:avLst>
                <a:gd name="adj" fmla="val 16667"/>
              </a:avLst>
            </a:prstGeom>
            <a:solidFill>
              <a:schemeClr val="accent5">
                <a:alpha val="3294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01" name="Google Shape;201;p16"/>
            <p:cNvSpPr txBox="1"/>
            <p:nvPr/>
          </p:nvSpPr>
          <p:spPr>
            <a:xfrm>
              <a:off x="1235675" y="2048530"/>
              <a:ext cx="3363064" cy="487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Cinema28</a:t>
              </a:r>
              <a:r>
                <a:rPr lang="ja-JP" alt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を使用し、様々な</a:t>
              </a:r>
              <a:r>
                <a:rPr lang="en-US" altLang="ja-JP" sz="1200" b="0" i="0" u="none" strike="noStrike" cap="none" dirty="0" smtClean="0">
                  <a:solidFill>
                    <a:schemeClr val="lt1"/>
                  </a:solidFill>
                  <a:latin typeface="Meiryo UI" panose="020B0604030504040204" pitchFamily="50" charset="-128"/>
                  <a:ea typeface="Meiryo UI" panose="020B0604030504040204" pitchFamily="50" charset="-128"/>
                  <a:sym typeface="Arial"/>
                </a:rPr>
                <a:t>AV</a:t>
              </a:r>
              <a:r>
                <a:rPr lang="ja-JP" alt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再生デバイス</a:t>
              </a:r>
              <a:r>
                <a:rPr lang="en-US" altLang="ja-JP" sz="1200" b="0" i="0" u="none" strike="noStrike" cap="none" dirty="0" smtClean="0">
                  <a:solidFill>
                    <a:schemeClr val="lt1"/>
                  </a:solidFill>
                  <a:latin typeface="Meiryo UI" panose="020B0604030504040204" pitchFamily="50" charset="-128"/>
                  <a:ea typeface="Meiryo UI" panose="020B0604030504040204" pitchFamily="50" charset="-128"/>
                  <a:sym typeface="Arial"/>
                </a:rPr>
                <a:t/>
              </a:r>
              <a:br>
                <a:rPr lang="en-US" altLang="ja-JP" sz="1200" b="0" i="0" u="none" strike="noStrike" cap="none" dirty="0" smtClean="0">
                  <a:solidFill>
                    <a:schemeClr val="lt1"/>
                  </a:solidFill>
                  <a:latin typeface="Meiryo UI" panose="020B0604030504040204" pitchFamily="50" charset="-128"/>
                  <a:ea typeface="Meiryo UI" panose="020B0604030504040204" pitchFamily="50" charset="-128"/>
                  <a:sym typeface="Arial"/>
                </a:rPr>
              </a:br>
              <a:r>
                <a:rPr lang="ja-JP" alt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にマルチメディアをストリーム</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02" name="Google Shape;202;p16" descr="Cinema28_512.png"/>
            <p:cNvPicPr preferRelativeResize="0"/>
            <p:nvPr/>
          </p:nvPicPr>
          <p:blipFill rotWithShape="1">
            <a:blip r:embed="rId3">
              <a:alphaModFix/>
            </a:blip>
            <a:srcRect/>
            <a:stretch/>
          </p:blipFill>
          <p:spPr>
            <a:xfrm>
              <a:off x="515669" y="1952198"/>
              <a:ext cx="635000" cy="635000"/>
            </a:xfrm>
            <a:prstGeom prst="rect">
              <a:avLst/>
            </a:prstGeom>
            <a:noFill/>
            <a:ln>
              <a:noFill/>
            </a:ln>
            <a:effectLst>
              <a:outerShdw blurRad="50800" dist="38100" dir="2700000" algn="tl" rotWithShape="0">
                <a:srgbClr val="000000">
                  <a:alpha val="40000"/>
                </a:srgbClr>
              </a:outerShdw>
            </a:effectLst>
          </p:spPr>
        </p:pic>
        <p:pic>
          <p:nvPicPr>
            <p:cNvPr id="203" name="Google Shape;203;p16"/>
            <p:cNvPicPr preferRelativeResize="0"/>
            <p:nvPr/>
          </p:nvPicPr>
          <p:blipFill rotWithShape="1">
            <a:blip r:embed="rId4">
              <a:alphaModFix/>
            </a:blip>
            <a:srcRect/>
            <a:stretch/>
          </p:blipFill>
          <p:spPr>
            <a:xfrm>
              <a:off x="515669" y="2791227"/>
              <a:ext cx="635000" cy="628246"/>
            </a:xfrm>
            <a:prstGeom prst="rect">
              <a:avLst/>
            </a:prstGeom>
            <a:noFill/>
            <a:ln>
              <a:noFill/>
            </a:ln>
          </p:spPr>
        </p:pic>
        <p:sp>
          <p:nvSpPr>
            <p:cNvPr id="204" name="Google Shape;204;p16"/>
            <p:cNvSpPr txBox="1"/>
            <p:nvPr/>
          </p:nvSpPr>
          <p:spPr>
            <a:xfrm>
              <a:off x="1235674" y="2835011"/>
              <a:ext cx="3014071" cy="487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err="1" smtClean="0">
                  <a:solidFill>
                    <a:schemeClr val="lt1"/>
                  </a:solidFill>
                  <a:latin typeface="Meiryo UI" panose="020B0604030504040204" pitchFamily="50" charset="-128"/>
                  <a:ea typeface="Meiryo UI" panose="020B0604030504040204" pitchFamily="50" charset="-128"/>
                  <a:sym typeface="Arial"/>
                </a:rPr>
                <a:t>Plex</a:t>
              </a:r>
              <a:r>
                <a:rPr lang="ja-JP" alt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によって様々な</a:t>
              </a:r>
              <a:r>
                <a:rPr 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AV</a:t>
              </a:r>
              <a:r>
                <a:rPr lang="ja-JP" alt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デバイス</a:t>
              </a:r>
              <a:r>
                <a:rPr lang="ja-JP" altLang="en-US" sz="1200" dirty="0" smtClean="0">
                  <a:solidFill>
                    <a:schemeClr val="lt1"/>
                  </a:solidFill>
                  <a:latin typeface="Meiryo UI" panose="020B0604030504040204" pitchFamily="50" charset="-128"/>
                  <a:ea typeface="Meiryo UI" panose="020B0604030504040204" pitchFamily="50" charset="-128"/>
                </a:rPr>
                <a:t>にマルチメディアをストリーム</a:t>
              </a:r>
              <a:r>
                <a:rPr lang="en-US" altLang="ja-JP" sz="1200" dirty="0" smtClean="0">
                  <a:solidFill>
                    <a:schemeClr val="lt1"/>
                  </a:solidFill>
                  <a:latin typeface="Meiryo UI" panose="020B0604030504040204" pitchFamily="50" charset="-128"/>
                  <a:ea typeface="Meiryo UI" panose="020B0604030504040204" pitchFamily="50" charset="-128"/>
                </a:rPr>
                <a:t>/</a:t>
              </a:r>
              <a:r>
                <a:rPr lang="ja-JP" altLang="en-US" sz="1200" dirty="0" smtClean="0">
                  <a:solidFill>
                    <a:schemeClr val="lt1"/>
                  </a:solidFill>
                  <a:latin typeface="Meiryo UI" panose="020B0604030504040204" pitchFamily="50" charset="-128"/>
                  <a:ea typeface="Meiryo UI" panose="020B0604030504040204" pitchFamily="50" charset="-128"/>
                </a:rPr>
                <a:t>変換</a:t>
              </a:r>
              <a:endParaRPr lang="en-US" altLang="ja-JP" sz="1200" dirty="0" smtClean="0">
                <a:solidFill>
                  <a:schemeClr val="lt1"/>
                </a:solidFill>
                <a:latin typeface="Meiryo UI" panose="020B0604030504040204" pitchFamily="50" charset="-128"/>
                <a:ea typeface="Meiryo UI" panose="020B0604030504040204" pitchFamily="50" charset="-128"/>
              </a:endParaRPr>
            </a:p>
          </p:txBody>
        </p:sp>
        <p:sp>
          <p:nvSpPr>
            <p:cNvPr id="205" name="Google Shape;205;p16"/>
            <p:cNvSpPr txBox="1"/>
            <p:nvPr/>
          </p:nvSpPr>
          <p:spPr>
            <a:xfrm>
              <a:off x="1235674" y="3635430"/>
              <a:ext cx="3064405" cy="487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err="1" smtClean="0">
                  <a:solidFill>
                    <a:schemeClr val="lt1"/>
                  </a:solidFill>
                  <a:latin typeface="Meiryo UI" panose="020B0604030504040204" pitchFamily="50" charset="-128"/>
                  <a:ea typeface="Meiryo UI" panose="020B0604030504040204" pitchFamily="50" charset="-128"/>
                  <a:sym typeface="Arial"/>
                </a:rPr>
                <a:t>Qmedia</a:t>
              </a:r>
              <a:r>
                <a:rPr lang="ja-JP" alt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によって</a:t>
              </a:r>
              <a:r>
                <a:rPr 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Apple </a:t>
              </a:r>
              <a:r>
                <a:rPr lang="en-US" sz="1200" b="0" i="0" u="none" strike="noStrike" cap="none" dirty="0">
                  <a:solidFill>
                    <a:schemeClr val="lt1"/>
                  </a:solidFill>
                  <a:latin typeface="Meiryo UI" panose="020B0604030504040204" pitchFamily="50" charset="-128"/>
                  <a:ea typeface="Meiryo UI" panose="020B0604030504040204" pitchFamily="50" charset="-128"/>
                  <a:sym typeface="Arial"/>
                </a:rPr>
                <a:t>TV/Fire TV/Roku/Android </a:t>
              </a:r>
              <a:r>
                <a:rPr 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TV</a:t>
              </a:r>
              <a:r>
                <a:rPr lang="ja-JP" altLang="en-US" sz="1200" b="0" i="0" u="none" strike="noStrike" cap="none" dirty="0" smtClean="0">
                  <a:solidFill>
                    <a:schemeClr val="lt1"/>
                  </a:solidFill>
                  <a:latin typeface="Meiryo UI" panose="020B0604030504040204" pitchFamily="50" charset="-128"/>
                  <a:ea typeface="Meiryo UI" panose="020B0604030504040204" pitchFamily="50" charset="-128"/>
                  <a:sym typeface="Arial"/>
                </a:rPr>
                <a:t>上で再生</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06" name="Google Shape;206;p16"/>
            <p:cNvPicPr preferRelativeResize="0"/>
            <p:nvPr/>
          </p:nvPicPr>
          <p:blipFill rotWithShape="1">
            <a:blip r:embed="rId5">
              <a:alphaModFix/>
            </a:blip>
            <a:srcRect/>
            <a:stretch/>
          </p:blipFill>
          <p:spPr>
            <a:xfrm>
              <a:off x="464022" y="3419473"/>
              <a:ext cx="925733" cy="921708"/>
            </a:xfrm>
            <a:prstGeom prst="rect">
              <a:avLst/>
            </a:prstGeom>
            <a:noFill/>
            <a:ln>
              <a:noFill/>
            </a:ln>
          </p:spPr>
        </p:pic>
        <p:sp>
          <p:nvSpPr>
            <p:cNvPr id="207" name="Google Shape;207;p16"/>
            <p:cNvSpPr txBox="1"/>
            <p:nvPr/>
          </p:nvSpPr>
          <p:spPr>
            <a:xfrm>
              <a:off x="1235674" y="4427021"/>
              <a:ext cx="3363064" cy="487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0" u="none" strike="noStrike" cap="none" dirty="0" err="1" smtClean="0">
                  <a:solidFill>
                    <a:schemeClr val="lt1"/>
                  </a:solidFill>
                  <a:latin typeface="Meiryo UI" panose="020B0604030504040204" pitchFamily="50" charset="-128"/>
                  <a:ea typeface="Meiryo UI" panose="020B0604030504040204" pitchFamily="50" charset="-128"/>
                  <a:sym typeface="Arial"/>
                </a:rPr>
                <a:t>QuMagie</a:t>
              </a:r>
              <a:r>
                <a:rPr lang="ja-JP" altLang="en-US" sz="1200" dirty="0" smtClean="0">
                  <a:solidFill>
                    <a:schemeClr val="lt1"/>
                  </a:solidFill>
                  <a:latin typeface="Meiryo UI" panose="020B0604030504040204" pitchFamily="50" charset="-128"/>
                  <a:ea typeface="Meiryo UI" panose="020B0604030504040204" pitchFamily="50" charset="-128"/>
                </a:rPr>
                <a:t>スマートアルバム、自動顔認識、</a:t>
              </a:r>
              <a:r>
                <a:rPr lang="en-US" altLang="ja-JP" sz="1200" dirty="0" smtClean="0">
                  <a:solidFill>
                    <a:schemeClr val="lt1"/>
                  </a:solidFill>
                  <a:latin typeface="Meiryo UI" panose="020B0604030504040204" pitchFamily="50" charset="-128"/>
                  <a:ea typeface="Meiryo UI" panose="020B0604030504040204" pitchFamily="50" charset="-128"/>
                </a:rPr>
                <a:t/>
              </a:r>
              <a:br>
                <a:rPr lang="en-US" altLang="ja-JP" sz="1200" dirty="0" smtClean="0">
                  <a:solidFill>
                    <a:schemeClr val="lt1"/>
                  </a:solidFill>
                  <a:latin typeface="Meiryo UI" panose="020B0604030504040204" pitchFamily="50" charset="-128"/>
                  <a:ea typeface="Meiryo UI" panose="020B0604030504040204" pitchFamily="50" charset="-128"/>
                </a:rPr>
              </a:br>
              <a:r>
                <a:rPr lang="ja-JP" altLang="en-US" sz="1200" dirty="0" smtClean="0">
                  <a:solidFill>
                    <a:schemeClr val="lt1"/>
                  </a:solidFill>
                  <a:latin typeface="Meiryo UI" panose="020B0604030504040204" pitchFamily="50" charset="-128"/>
                  <a:ea typeface="Meiryo UI" panose="020B0604030504040204" pitchFamily="50" charset="-128"/>
                </a:rPr>
                <a:t>物体認識</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08" name="Google Shape;208;p16" descr="一張含有 向量圖形 的圖片&#10;&#10;描述是以高可信度產生"/>
            <p:cNvPicPr preferRelativeResize="0"/>
            <p:nvPr/>
          </p:nvPicPr>
          <p:blipFill rotWithShape="1">
            <a:blip r:embed="rId6">
              <a:alphaModFix/>
            </a:blip>
            <a:srcRect/>
            <a:stretch/>
          </p:blipFill>
          <p:spPr>
            <a:xfrm>
              <a:off x="569363" y="4383237"/>
              <a:ext cx="617088" cy="617088"/>
            </a:xfrm>
            <a:prstGeom prst="rect">
              <a:avLst/>
            </a:prstGeom>
            <a:noFill/>
            <a:ln>
              <a:noFill/>
            </a:ln>
            <a:effectLst>
              <a:outerShdw blurRad="50800" dist="38100" dir="2700000" algn="tl" rotWithShape="0">
                <a:srgbClr val="000000">
                  <a:alpha val="40000"/>
                </a:srgbClr>
              </a:outerShdw>
            </a:effectLst>
          </p:spPr>
        </p:pic>
      </p:grpSp>
      <p:pic>
        <p:nvPicPr>
          <p:cNvPr id="209" name="Google Shape;209;p16"/>
          <p:cNvPicPr preferRelativeResize="0"/>
          <p:nvPr/>
        </p:nvPicPr>
        <p:blipFill rotWithShape="1">
          <a:blip r:embed="rId7">
            <a:alphaModFix/>
          </a:blip>
          <a:srcRect/>
          <a:stretch/>
        </p:blipFill>
        <p:spPr>
          <a:xfrm>
            <a:off x="5017156" y="874168"/>
            <a:ext cx="3462702" cy="2388996"/>
          </a:xfrm>
          <a:prstGeom prst="rect">
            <a:avLst/>
          </a:prstGeom>
          <a:noFill/>
          <a:ln>
            <a:noFill/>
          </a:ln>
        </p:spPr>
      </p:pic>
      <p:sp>
        <p:nvSpPr>
          <p:cNvPr id="210" name="Google Shape;210;p16"/>
          <p:cNvSpPr txBox="1"/>
          <p:nvPr/>
        </p:nvSpPr>
        <p:spPr>
          <a:xfrm>
            <a:off x="533635" y="1170595"/>
            <a:ext cx="4187557" cy="78489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写真、音楽、ビデオなど、さまざまなマルチメディアファイルを簡単に一元的に保存できます。携帯電話、タブレット、またはテレビでNASコレクションをお楽しみください。</a:t>
            </a: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11" name="Google Shape;211;p16"/>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600" dirty="0" err="1">
                <a:latin typeface="Meiryo UI" panose="020B0604030504040204" pitchFamily="50" charset="-128"/>
                <a:ea typeface="Meiryo UI" panose="020B0604030504040204" pitchFamily="50" charset="-128"/>
                <a:cs typeface="Arial"/>
                <a:sym typeface="Arial"/>
              </a:rPr>
              <a:t>ビデオストリーミングをサポートし</a:t>
            </a:r>
            <a:r>
              <a:rPr lang="en-US" sz="3600" dirty="0" smtClean="0">
                <a:latin typeface="Meiryo UI" panose="020B0604030504040204" pitchFamily="50" charset="-128"/>
                <a:ea typeface="Meiryo UI" panose="020B0604030504040204" pitchFamily="50" charset="-128"/>
                <a:cs typeface="Arial"/>
                <a:sym typeface="Arial"/>
              </a:rPr>
              <a:t>、</a:t>
            </a:r>
            <a:br>
              <a:rPr lang="en-US" sz="3600" dirty="0" smtClean="0">
                <a:latin typeface="Meiryo UI" panose="020B0604030504040204" pitchFamily="50" charset="-128"/>
                <a:ea typeface="Meiryo UI" panose="020B0604030504040204" pitchFamily="50" charset="-128"/>
                <a:cs typeface="Arial"/>
                <a:sym typeface="Arial"/>
              </a:rPr>
            </a:br>
            <a:r>
              <a:rPr lang="en-US" sz="3600" dirty="0" err="1" smtClean="0">
                <a:latin typeface="Meiryo UI" panose="020B0604030504040204" pitchFamily="50" charset="-128"/>
                <a:ea typeface="Meiryo UI" panose="020B0604030504040204" pitchFamily="50" charset="-128"/>
                <a:cs typeface="Arial"/>
                <a:sym typeface="Arial"/>
              </a:rPr>
              <a:t>マルチメディアサーバ</a:t>
            </a:r>
            <a:r>
              <a:rPr lang="en-US" sz="3600" dirty="0" smtClean="0">
                <a:latin typeface="Meiryo UI" panose="020B0604030504040204" pitchFamily="50" charset="-128"/>
                <a:ea typeface="Meiryo UI" panose="020B0604030504040204" pitchFamily="50" charset="-128"/>
                <a:cs typeface="Arial"/>
                <a:sym typeface="Arial"/>
              </a:rPr>
              <a:t>ー</a:t>
            </a:r>
            <a:r>
              <a:rPr lang="ja-JP" altLang="en-US" sz="3600" dirty="0" smtClean="0">
                <a:latin typeface="Meiryo UI" panose="020B0604030504040204" pitchFamily="50" charset="-128"/>
                <a:ea typeface="Meiryo UI" panose="020B0604030504040204" pitchFamily="50" charset="-128"/>
                <a:cs typeface="Arial"/>
                <a:sym typeface="Arial"/>
              </a:rPr>
              <a:t>に最適</a:t>
            </a:r>
            <a:endParaRPr sz="3600" dirty="0">
              <a:solidFill>
                <a:schemeClr val="lt1"/>
              </a:solidFill>
              <a:latin typeface="Meiryo UI" panose="020B0604030504040204" pitchFamily="50" charset="-128"/>
              <a:ea typeface="Meiryo UI" panose="020B0604030504040204" pitchFamily="50" charset="-128"/>
              <a:cs typeface="Arial"/>
              <a:sym typeface="Arial"/>
            </a:endParaRPr>
          </a:p>
        </p:txBody>
      </p:sp>
      <p:pic>
        <p:nvPicPr>
          <p:cNvPr id="212" name="Google Shape;212;p16"/>
          <p:cNvPicPr preferRelativeResize="0"/>
          <p:nvPr/>
        </p:nvPicPr>
        <p:blipFill rotWithShape="1">
          <a:blip r:embed="rId8">
            <a:alphaModFix/>
          </a:blip>
          <a:srcRect/>
          <a:stretch/>
        </p:blipFill>
        <p:spPr>
          <a:xfrm>
            <a:off x="4148700" y="2571750"/>
            <a:ext cx="4778121" cy="2503064"/>
          </a:xfrm>
          <a:prstGeom prst="rect">
            <a:avLst/>
          </a:prstGeom>
          <a:noFill/>
          <a:ln>
            <a:noFill/>
          </a:ln>
        </p:spPr>
      </p:pic>
    </p:spTree>
    <p:extLst>
      <p:ext uri="{BB962C8B-B14F-4D97-AF65-F5344CB8AC3E}">
        <p14:creationId xmlns:p14="http://schemas.microsoft.com/office/powerpoint/2010/main" val="2367881556"/>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prstGeom prst="rect">
            <a:avLst/>
          </a:prstGeom>
          <a:noFill/>
          <a:ln>
            <a:noFill/>
          </a:ln>
        </p:spPr>
        <p:txBody>
          <a:bodyPr spcFirstLastPara="1" wrap="square" lIns="91425" tIns="91425" rIns="91425" bIns="91425" anchor="ctr" anchorCtr="0">
            <a:noAutofit/>
          </a:bodyPr>
          <a:lstStyle/>
          <a:p>
            <a:pPr lvl="0"/>
            <a:r>
              <a:rPr lang="en-US" altLang="ja-JP" sz="3600" dirty="0" err="1" smtClean="0">
                <a:latin typeface="Meiryo UI" panose="020B0604030504040204" pitchFamily="50" charset="-128"/>
                <a:ea typeface="Meiryo UI" panose="020B0604030504040204" pitchFamily="50" charset="-128"/>
                <a:cs typeface="Arial"/>
                <a:sym typeface="Arial"/>
              </a:rPr>
              <a:t>ワークフローをカスタマイズおよび自動化</a:t>
            </a:r>
            <a:r>
              <a:rPr lang="en-US" altLang="ja-JP" sz="3600" dirty="0" smtClean="0">
                <a:latin typeface="Meiryo UI" panose="020B0604030504040204" pitchFamily="50" charset="-128"/>
                <a:ea typeface="Meiryo UI" panose="020B0604030504040204" pitchFamily="50" charset="-128"/>
                <a:cs typeface="Arial"/>
                <a:sym typeface="Arial"/>
              </a:rPr>
              <a:t/>
            </a:r>
            <a:br>
              <a:rPr lang="en-US" altLang="ja-JP" sz="3600" dirty="0" smtClean="0">
                <a:latin typeface="Meiryo UI" panose="020B0604030504040204" pitchFamily="50" charset="-128"/>
                <a:ea typeface="Meiryo UI" panose="020B0604030504040204" pitchFamily="50" charset="-128"/>
                <a:cs typeface="Arial"/>
                <a:sym typeface="Arial"/>
              </a:rPr>
            </a:br>
            <a:r>
              <a:rPr lang="en-US" sz="2000" dirty="0" err="1" smtClean="0">
                <a:latin typeface="Meiryo UI" panose="020B0604030504040204" pitchFamily="50" charset="-128"/>
                <a:ea typeface="Meiryo UI" panose="020B0604030504040204" pitchFamily="50" charset="-128"/>
                <a:cs typeface="Arial"/>
                <a:sym typeface="Arial"/>
              </a:rPr>
              <a:t>複数のクラウド</a:t>
            </a:r>
            <a:r>
              <a:rPr lang="en-US" sz="2000" dirty="0" err="1">
                <a:latin typeface="Meiryo UI" panose="020B0604030504040204" pitchFamily="50" charset="-128"/>
                <a:ea typeface="Meiryo UI" panose="020B0604030504040204" pitchFamily="50" charset="-128"/>
                <a:cs typeface="Arial"/>
                <a:sym typeface="Arial"/>
              </a:rPr>
              <a:t>、NAS、</a:t>
            </a:r>
            <a:r>
              <a:rPr lang="en-US" sz="2000" dirty="0" err="1" smtClean="0">
                <a:latin typeface="Meiryo UI" panose="020B0604030504040204" pitchFamily="50" charset="-128"/>
                <a:ea typeface="Meiryo UI" panose="020B0604030504040204" pitchFamily="50" charset="-128"/>
                <a:cs typeface="Arial"/>
                <a:sym typeface="Arial"/>
              </a:rPr>
              <a:t>およびアプリケーションにわた</a:t>
            </a:r>
            <a:r>
              <a:rPr lang="ja-JP" altLang="en-US" sz="2000" dirty="0" smtClean="0">
                <a:latin typeface="Meiryo UI" panose="020B0604030504040204" pitchFamily="50" charset="-128"/>
                <a:ea typeface="Meiryo UI" panose="020B0604030504040204" pitchFamily="50" charset="-128"/>
                <a:cs typeface="Arial"/>
                <a:sym typeface="Arial"/>
              </a:rPr>
              <a:t>っ</a:t>
            </a:r>
            <a:r>
              <a:rPr lang="en-US" sz="2000" dirty="0" err="1" smtClean="0">
                <a:latin typeface="Meiryo UI" panose="020B0604030504040204" pitchFamily="50" charset="-128"/>
                <a:ea typeface="Meiryo UI" panose="020B0604030504040204" pitchFamily="50" charset="-128"/>
                <a:cs typeface="Arial"/>
                <a:sym typeface="Arial"/>
              </a:rPr>
              <a:t>て時間とコストを節約</a:t>
            </a:r>
            <a:endParaRPr sz="20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218" name="Google Shape;218;p17"/>
          <p:cNvSpPr txBox="1"/>
          <p:nvPr/>
        </p:nvSpPr>
        <p:spPr>
          <a:xfrm>
            <a:off x="799139" y="1288854"/>
            <a:ext cx="1994820" cy="129266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600" dirty="0" err="1">
                <a:solidFill>
                  <a:schemeClr val="lt1"/>
                </a:solidFill>
                <a:latin typeface="Meiryo UI" panose="020B0604030504040204" pitchFamily="50" charset="-128"/>
                <a:ea typeface="Meiryo UI" panose="020B0604030504040204" pitchFamily="50" charset="-128"/>
              </a:rPr>
              <a:t>Qmiix</a:t>
            </a:r>
            <a:endParaRPr sz="3600" dirty="0">
              <a:solidFill>
                <a:schemeClr val="lt1"/>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r>
              <a:rPr lang="en-US" dirty="0" err="1">
                <a:solidFill>
                  <a:schemeClr val="lt1"/>
                </a:solidFill>
                <a:latin typeface="Meiryo UI" panose="020B0604030504040204" pitchFamily="50" charset="-128"/>
                <a:ea typeface="Meiryo UI" panose="020B0604030504040204" pitchFamily="50" charset="-128"/>
              </a:rPr>
              <a:t>クロスプラットフォームワークフロー自動化ソリューション</a:t>
            </a:r>
            <a:endParaRPr dirty="0">
              <a:solidFill>
                <a:schemeClr val="lt1"/>
              </a:solidFill>
              <a:latin typeface="Meiryo UI" panose="020B0604030504040204" pitchFamily="50" charset="-128"/>
              <a:ea typeface="Meiryo UI" panose="020B0604030504040204" pitchFamily="50" charset="-128"/>
            </a:endParaRPr>
          </a:p>
        </p:txBody>
      </p:sp>
      <p:pic>
        <p:nvPicPr>
          <p:cNvPr id="219" name="Google Shape;219;p17"/>
          <p:cNvPicPr preferRelativeResize="0"/>
          <p:nvPr/>
        </p:nvPicPr>
        <p:blipFill rotWithShape="1">
          <a:blip r:embed="rId3">
            <a:alphaModFix/>
          </a:blip>
          <a:srcRect/>
          <a:stretch/>
        </p:blipFill>
        <p:spPr>
          <a:xfrm>
            <a:off x="2957137" y="1229785"/>
            <a:ext cx="1270021" cy="1270021"/>
          </a:xfrm>
          <a:prstGeom prst="roundRect">
            <a:avLst>
              <a:gd name="adj" fmla="val 16667"/>
            </a:avLst>
          </a:prstGeom>
          <a:noFill/>
          <a:ln>
            <a:noFill/>
          </a:ln>
          <a:effectLst>
            <a:outerShdw blurRad="254000" dist="190500" dir="8100000" algn="tr" rotWithShape="0">
              <a:srgbClr val="09000C">
                <a:alpha val="74901"/>
              </a:srgbClr>
            </a:outerShdw>
          </a:effectLst>
        </p:spPr>
      </p:pic>
      <p:pic>
        <p:nvPicPr>
          <p:cNvPr id="220" name="Google Shape;220;p17"/>
          <p:cNvPicPr preferRelativeResize="0"/>
          <p:nvPr/>
        </p:nvPicPr>
        <p:blipFill rotWithShape="1">
          <a:blip r:embed="rId4">
            <a:alphaModFix/>
          </a:blip>
          <a:srcRect/>
          <a:stretch/>
        </p:blipFill>
        <p:spPr>
          <a:xfrm>
            <a:off x="4390336" y="1056250"/>
            <a:ext cx="4829175" cy="4060902"/>
          </a:xfrm>
          <a:prstGeom prst="rect">
            <a:avLst/>
          </a:prstGeom>
          <a:noFill/>
          <a:ln>
            <a:noFill/>
          </a:ln>
        </p:spPr>
      </p:pic>
      <p:sp>
        <p:nvSpPr>
          <p:cNvPr id="221" name="Google Shape;221;p17"/>
          <p:cNvSpPr txBox="1"/>
          <p:nvPr/>
        </p:nvSpPr>
        <p:spPr>
          <a:xfrm>
            <a:off x="720000" y="2673341"/>
            <a:ext cx="3670336" cy="170168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Qmiixは、QNAP</a:t>
            </a:r>
            <a:r>
              <a:rPr lang="en-US" sz="1200" dirty="0">
                <a:solidFill>
                  <a:schemeClr val="lt1"/>
                </a:solidFill>
                <a:latin typeface="Meiryo UI" panose="020B0604030504040204" pitchFamily="50" charset="-128"/>
                <a:ea typeface="Meiryo UI" panose="020B0604030504040204" pitchFamily="50" charset="-128"/>
              </a:rPr>
              <a:t> NAS、クラウドサービス、ソーシャルネットワーキング、および通信ソフトウェア間のワークフローを接続および自動化して、バックアップ、ドキュメントの投稿、イベント通知などの日常的なタスクを簡素化できます。さらに、Qmiixは、効率的な通信チャネルと柔軟なマルチクラウドバックアップ環境を提供して、SMEとコラボレーションチームの生産性を向上させます。</a:t>
            </a:r>
            <a:endParaRPr sz="12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988038720"/>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p:nvPr/>
        </p:nvSpPr>
        <p:spPr>
          <a:xfrm>
            <a:off x="2054179" y="2045796"/>
            <a:ext cx="6999153" cy="3097704"/>
          </a:xfrm>
          <a:prstGeom prst="rect">
            <a:avLst/>
          </a:prstGeom>
          <a:solidFill>
            <a:srgbClr val="F7F8FB"/>
          </a:solidFill>
          <a:ln>
            <a:noFill/>
          </a:ln>
          <a:effectLst>
            <a:outerShdw blurRad="152400" dist="177800" dir="8100000" algn="tr" rotWithShape="0">
              <a:srgbClr val="09000C">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27" name="Google Shape;227;p18"/>
          <p:cNvSpPr txBox="1">
            <a:spLocks noGrp="1"/>
          </p:cNvSpPr>
          <p:nvPr>
            <p:ph type="title"/>
          </p:nvPr>
        </p:nvSpPr>
        <p:spPr>
          <a:xfrm>
            <a:off x="189804"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2400" dirty="0" err="1" smtClean="0">
                <a:latin typeface="Meiryo UI" panose="020B0604030504040204" pitchFamily="50" charset="-128"/>
                <a:ea typeface="Meiryo UI" panose="020B0604030504040204" pitchFamily="50" charset="-128"/>
                <a:cs typeface="Arial"/>
                <a:sym typeface="Arial"/>
              </a:rPr>
              <a:t>個人およびチームのコラボレーションのための</a:t>
            </a:r>
            <a:r>
              <a:rPr lang="en-US" sz="2400" dirty="0" smtClean="0">
                <a:latin typeface="Meiryo UI" panose="020B0604030504040204" pitchFamily="50" charset="-128"/>
                <a:ea typeface="Meiryo UI" panose="020B0604030504040204" pitchFamily="50" charset="-128"/>
                <a:cs typeface="Arial"/>
                <a:sym typeface="Arial"/>
              </a:rPr>
              <a:t/>
            </a:r>
            <a:br>
              <a:rPr lang="en-US" sz="2400" dirty="0" smtClean="0">
                <a:latin typeface="Meiryo UI" panose="020B0604030504040204" pitchFamily="50" charset="-128"/>
                <a:ea typeface="Meiryo UI" panose="020B0604030504040204" pitchFamily="50" charset="-128"/>
                <a:cs typeface="Arial"/>
                <a:sym typeface="Arial"/>
              </a:rPr>
            </a:br>
            <a:r>
              <a:rPr lang="en-US" sz="2400" dirty="0" err="1" smtClean="0">
                <a:latin typeface="Meiryo UI" panose="020B0604030504040204" pitchFamily="50" charset="-128"/>
                <a:ea typeface="Meiryo UI" panose="020B0604030504040204" pitchFamily="50" charset="-128"/>
                <a:cs typeface="Arial"/>
                <a:sym typeface="Arial"/>
              </a:rPr>
              <a:t>Qsync</a:t>
            </a:r>
            <a:r>
              <a:rPr lang="en-US" sz="2400" dirty="0" err="1">
                <a:latin typeface="Meiryo UI" panose="020B0604030504040204" pitchFamily="50" charset="-128"/>
                <a:ea typeface="Meiryo UI" panose="020B0604030504040204" pitchFamily="50" charset="-128"/>
                <a:cs typeface="Arial"/>
                <a:sym typeface="Arial"/>
              </a:rPr>
              <a:t>クロスデバイスファイル同期テクノロジ</a:t>
            </a:r>
            <a:r>
              <a:rPr lang="en-US" sz="2400" dirty="0">
                <a:latin typeface="Meiryo UI" panose="020B0604030504040204" pitchFamily="50" charset="-128"/>
                <a:ea typeface="Meiryo UI" panose="020B0604030504040204" pitchFamily="50" charset="-128"/>
                <a:cs typeface="Arial"/>
                <a:sym typeface="Arial"/>
              </a:rPr>
              <a:t>ー</a:t>
            </a:r>
            <a:endParaRPr sz="2400" dirty="0">
              <a:solidFill>
                <a:schemeClr val="lt1"/>
              </a:solidFill>
              <a:latin typeface="Meiryo UI" panose="020B0604030504040204" pitchFamily="50" charset="-128"/>
              <a:ea typeface="Meiryo UI" panose="020B0604030504040204" pitchFamily="50" charset="-128"/>
              <a:cs typeface="Arial"/>
              <a:sym typeface="Arial"/>
            </a:endParaRPr>
          </a:p>
        </p:txBody>
      </p:sp>
      <p:sp>
        <p:nvSpPr>
          <p:cNvPr id="228" name="Google Shape;228;p18"/>
          <p:cNvSpPr txBox="1"/>
          <p:nvPr/>
        </p:nvSpPr>
        <p:spPr>
          <a:xfrm>
            <a:off x="676806" y="1313575"/>
            <a:ext cx="7947842"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dirty="0" err="1">
                <a:solidFill>
                  <a:schemeClr val="dk1"/>
                </a:solidFill>
                <a:latin typeface="Meiryo UI" panose="020B0604030504040204" pitchFamily="50" charset="-128"/>
                <a:ea typeface="Meiryo UI" panose="020B0604030504040204" pitchFamily="50" charset="-128"/>
              </a:rPr>
              <a:t>Qsyncを使用すると、QNAP</a:t>
            </a:r>
            <a:r>
              <a:rPr lang="en-US" dirty="0">
                <a:solidFill>
                  <a:schemeClr val="dk1"/>
                </a:solidFill>
                <a:latin typeface="Meiryo UI" panose="020B0604030504040204" pitchFamily="50" charset="-128"/>
                <a:ea typeface="Meiryo UI" panose="020B0604030504040204" pitchFamily="50" charset="-128"/>
              </a:rPr>
              <a:t> </a:t>
            </a:r>
            <a:r>
              <a:rPr lang="en-US" dirty="0" err="1">
                <a:solidFill>
                  <a:schemeClr val="dk1"/>
                </a:solidFill>
                <a:latin typeface="Meiryo UI" panose="020B0604030504040204" pitchFamily="50" charset="-128"/>
                <a:ea typeface="Meiryo UI" panose="020B0604030504040204" pitchFamily="50" charset="-128"/>
              </a:rPr>
              <a:t>NASとバインドされたデバイス間でリアルタイムファイルを便利に同期できます</a:t>
            </a:r>
            <a:r>
              <a:rPr lang="en-US" dirty="0" err="1" smtClean="0">
                <a:solidFill>
                  <a:schemeClr val="dk1"/>
                </a:solidFill>
                <a:latin typeface="Meiryo UI" panose="020B0604030504040204" pitchFamily="50" charset="-128"/>
                <a:ea typeface="Meiryo UI" panose="020B0604030504040204" pitchFamily="50" charset="-128"/>
              </a:rPr>
              <a:t>。デスクトップ</a:t>
            </a:r>
            <a:r>
              <a:rPr lang="en-US" dirty="0" smtClean="0">
                <a:solidFill>
                  <a:schemeClr val="dk1"/>
                </a:solidFill>
                <a:latin typeface="Meiryo UI" panose="020B0604030504040204" pitchFamily="50" charset="-128"/>
                <a:ea typeface="Meiryo UI" panose="020B0604030504040204" pitchFamily="50" charset="-128"/>
              </a:rPr>
              <a:t>、</a:t>
            </a:r>
            <a:r>
              <a:rPr lang="ja-JP" altLang="en-US" dirty="0" smtClean="0">
                <a:solidFill>
                  <a:schemeClr val="dk1"/>
                </a:solidFill>
                <a:latin typeface="Meiryo UI" panose="020B0604030504040204" pitchFamily="50" charset="-128"/>
                <a:ea typeface="Meiryo UI" panose="020B0604030504040204" pitchFamily="50" charset="-128"/>
              </a:rPr>
              <a:t>ノートパソコン</a:t>
            </a:r>
            <a:r>
              <a:rPr lang="en-US" dirty="0" smtClean="0">
                <a:solidFill>
                  <a:schemeClr val="dk1"/>
                </a:solidFill>
                <a:latin typeface="Meiryo UI" panose="020B0604030504040204" pitchFamily="50" charset="-128"/>
                <a:ea typeface="Meiryo UI" panose="020B0604030504040204" pitchFamily="50" charset="-128"/>
              </a:rPr>
              <a:t>、</a:t>
            </a:r>
            <a:r>
              <a:rPr lang="en-US" dirty="0" err="1" smtClean="0">
                <a:solidFill>
                  <a:schemeClr val="dk1"/>
                </a:solidFill>
                <a:latin typeface="Meiryo UI" panose="020B0604030504040204" pitchFamily="50" charset="-128"/>
                <a:ea typeface="Meiryo UI" panose="020B0604030504040204" pitchFamily="50" charset="-128"/>
              </a:rPr>
              <a:t>およびモバイルデバイスに適して</a:t>
            </a:r>
            <a:r>
              <a:rPr lang="ja-JP" altLang="en-US" dirty="0" smtClean="0">
                <a:solidFill>
                  <a:schemeClr val="dk1"/>
                </a:solidFill>
                <a:latin typeface="Meiryo UI" panose="020B0604030504040204" pitchFamily="50" charset="-128"/>
                <a:ea typeface="Meiryo UI" panose="020B0604030504040204" pitchFamily="50" charset="-128"/>
              </a:rPr>
              <a:t>おり、</a:t>
            </a:r>
            <a:r>
              <a:rPr lang="en-US" dirty="0" err="1" smtClean="0">
                <a:solidFill>
                  <a:schemeClr val="dk1"/>
                </a:solidFill>
                <a:latin typeface="Meiryo UI" panose="020B0604030504040204" pitchFamily="50" charset="-128"/>
                <a:ea typeface="Meiryo UI" panose="020B0604030504040204" pitchFamily="50" charset="-128"/>
              </a:rPr>
              <a:t>すべてのデバイスで最新のデータにアクセスして</a:t>
            </a:r>
            <a:r>
              <a:rPr lang="en-US" dirty="0" err="1">
                <a:solidFill>
                  <a:schemeClr val="dk1"/>
                </a:solidFill>
                <a:latin typeface="Meiryo UI" panose="020B0604030504040204" pitchFamily="50" charset="-128"/>
                <a:ea typeface="Meiryo UI" panose="020B0604030504040204" pitchFamily="50" charset="-128"/>
              </a:rPr>
              <a:t>、作業チームや家族と簡単に共有できます</a:t>
            </a:r>
            <a:r>
              <a:rPr lang="en-US" dirty="0">
                <a:solidFill>
                  <a:schemeClr val="dk1"/>
                </a:solidFill>
                <a:latin typeface="Meiryo UI" panose="020B0604030504040204" pitchFamily="50" charset="-128"/>
                <a:ea typeface="Meiryo UI" panose="020B0604030504040204" pitchFamily="50" charset="-128"/>
              </a:rPr>
              <a:t>。</a:t>
            </a:r>
            <a:endParaRPr sz="1400" b="0" i="0" u="none" strike="noStrike" cap="none" dirty="0">
              <a:solidFill>
                <a:schemeClr val="dk1"/>
              </a:solidFill>
              <a:latin typeface="Meiryo UI" panose="020B0604030504040204" pitchFamily="50" charset="-128"/>
              <a:ea typeface="Meiryo UI" panose="020B0604030504040204" pitchFamily="50" charset="-128"/>
              <a:sym typeface="Arial"/>
            </a:endParaRPr>
          </a:p>
        </p:txBody>
      </p:sp>
      <p:pic>
        <p:nvPicPr>
          <p:cNvPr id="229" name="Google Shape;229;p18"/>
          <p:cNvPicPr preferRelativeResize="0"/>
          <p:nvPr/>
        </p:nvPicPr>
        <p:blipFill rotWithShape="1">
          <a:blip r:embed="rId3">
            <a:alphaModFix/>
          </a:blip>
          <a:srcRect/>
          <a:stretch/>
        </p:blipFill>
        <p:spPr>
          <a:xfrm>
            <a:off x="2363141" y="2752707"/>
            <a:ext cx="6157644" cy="2240321"/>
          </a:xfrm>
          <a:prstGeom prst="rect">
            <a:avLst/>
          </a:prstGeom>
          <a:noFill/>
          <a:ln>
            <a:noFill/>
          </a:ln>
        </p:spPr>
      </p:pic>
      <p:pic>
        <p:nvPicPr>
          <p:cNvPr id="230" name="Google Shape;230;p18"/>
          <p:cNvPicPr preferRelativeResize="0"/>
          <p:nvPr/>
        </p:nvPicPr>
        <p:blipFill rotWithShape="1">
          <a:blip r:embed="rId4">
            <a:alphaModFix/>
          </a:blip>
          <a:srcRect/>
          <a:stretch/>
        </p:blipFill>
        <p:spPr>
          <a:xfrm>
            <a:off x="7640716" y="166469"/>
            <a:ext cx="983931" cy="983931"/>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231" name="Google Shape;231;p18"/>
          <p:cNvSpPr txBox="1"/>
          <p:nvPr/>
        </p:nvSpPr>
        <p:spPr>
          <a:xfrm>
            <a:off x="2363141" y="2179470"/>
            <a:ext cx="3209969" cy="738664"/>
          </a:xfrm>
          <a:prstGeom prst="rect">
            <a:avLst/>
          </a:prstGeom>
          <a:noFill/>
          <a:ln>
            <a:noFill/>
          </a:ln>
        </p:spPr>
        <p:txBody>
          <a:bodyPr spcFirstLastPara="1" wrap="square" lIns="91425" tIns="45700" rIns="91425" bIns="45700" anchor="t" anchorCtr="0">
            <a:noAutofit/>
          </a:bodyPr>
          <a:lstStyle/>
          <a:p>
            <a:pPr marL="180000" marR="0" lvl="0" indent="-180000" algn="ctr" rtl="0">
              <a:lnSpc>
                <a:spcPct val="100000"/>
              </a:lnSpc>
              <a:spcBef>
                <a:spcPts val="0"/>
              </a:spcBef>
              <a:spcAft>
                <a:spcPts val="0"/>
              </a:spcAft>
              <a:buClr>
                <a:srgbClr val="000000"/>
              </a:buClr>
              <a:buSzPts val="1400"/>
              <a:buFont typeface="Arial"/>
              <a:buChar char="•"/>
            </a:pPr>
            <a:r>
              <a:rPr lang="en-US" dirty="0" err="1">
                <a:solidFill>
                  <a:srgbClr val="202020"/>
                </a:solidFill>
                <a:latin typeface="Meiryo UI" panose="020B0604030504040204" pitchFamily="50" charset="-128"/>
                <a:ea typeface="Meiryo UI" panose="020B0604030504040204" pitchFamily="50" charset="-128"/>
              </a:rPr>
              <a:t>セキュリティと管理効率を向上させるためのバインディングデバイスの集中管理</a:t>
            </a:r>
            <a:endParaRPr sz="1400" b="0" i="0" u="none" strike="noStrike" cap="none" dirty="0">
              <a:solidFill>
                <a:srgbClr val="202020"/>
              </a:solidFill>
              <a:latin typeface="Meiryo UI" panose="020B0604030504040204" pitchFamily="50" charset="-128"/>
              <a:ea typeface="Meiryo UI" panose="020B0604030504040204" pitchFamily="50" charset="-128"/>
              <a:sym typeface="Arial"/>
            </a:endParaRPr>
          </a:p>
        </p:txBody>
      </p:sp>
      <p:sp>
        <p:nvSpPr>
          <p:cNvPr id="232" name="Google Shape;232;p18"/>
          <p:cNvSpPr txBox="1"/>
          <p:nvPr/>
        </p:nvSpPr>
        <p:spPr>
          <a:xfrm>
            <a:off x="6044681" y="2178972"/>
            <a:ext cx="2901413" cy="523220"/>
          </a:xfrm>
          <a:prstGeom prst="rect">
            <a:avLst/>
          </a:prstGeom>
          <a:noFill/>
          <a:ln>
            <a:noFill/>
          </a:ln>
        </p:spPr>
        <p:txBody>
          <a:bodyPr spcFirstLastPara="1" wrap="square" lIns="91425" tIns="45700" rIns="91425" bIns="45700" anchor="t" anchorCtr="0">
            <a:noAutofit/>
          </a:bodyPr>
          <a:lstStyle/>
          <a:p>
            <a:pPr marL="180000" marR="0" lvl="0" indent="-180000" algn="l" rtl="0">
              <a:lnSpc>
                <a:spcPct val="100000"/>
              </a:lnSpc>
              <a:spcBef>
                <a:spcPts val="0"/>
              </a:spcBef>
              <a:spcAft>
                <a:spcPts val="0"/>
              </a:spcAft>
              <a:buClr>
                <a:srgbClr val="000000"/>
              </a:buClr>
              <a:buSzPts val="1400"/>
              <a:buFont typeface="Arial"/>
              <a:buChar char="•"/>
            </a:pPr>
            <a:r>
              <a:rPr lang="en-US" dirty="0" smtClean="0">
                <a:latin typeface="Meiryo UI" panose="020B0604030504040204" pitchFamily="50" charset="-128"/>
                <a:ea typeface="Meiryo UI" panose="020B0604030504040204" pitchFamily="50" charset="-128"/>
              </a:rPr>
              <a:t>Hybrid Backup </a:t>
            </a:r>
            <a:r>
              <a:rPr lang="en-US" dirty="0" err="1" smtClean="0">
                <a:latin typeface="Meiryo UI" panose="020B0604030504040204" pitchFamily="50" charset="-128"/>
                <a:ea typeface="Meiryo UI" panose="020B0604030504040204" pitchFamily="50" charset="-128"/>
              </a:rPr>
              <a:t>Sync</a:t>
            </a:r>
            <a:r>
              <a:rPr lang="en-US" dirty="0" err="1">
                <a:latin typeface="Meiryo UI" panose="020B0604030504040204" pitchFamily="50" charset="-128"/>
                <a:ea typeface="Meiryo UI" panose="020B0604030504040204" pitchFamily="50" charset="-128"/>
              </a:rPr>
              <a:t>を使用してファイルを他のNAS</a:t>
            </a:r>
            <a:r>
              <a:rPr lang="en-US" dirty="0" err="1" smtClean="0">
                <a:latin typeface="Meiryo UI" panose="020B0604030504040204" pitchFamily="50" charset="-128"/>
                <a:ea typeface="Meiryo UI" panose="020B0604030504040204" pitchFamily="50" charset="-128"/>
              </a:rPr>
              <a:t>またはクラウドに同期</a:t>
            </a:r>
            <a:endParaRPr sz="1400" b="0" i="0" u="none" strike="noStrike" cap="none" dirty="0">
              <a:solidFill>
                <a:srgbClr val="000000"/>
              </a:solidFill>
              <a:latin typeface="Meiryo UI" panose="020B0604030504040204" pitchFamily="50" charset="-128"/>
              <a:ea typeface="Meiryo UI" panose="020B0604030504040204" pitchFamily="50" charset="-128"/>
              <a:sym typeface="Arial"/>
            </a:endParaRPr>
          </a:p>
        </p:txBody>
      </p:sp>
      <p:sp>
        <p:nvSpPr>
          <p:cNvPr id="233" name="Google Shape;233;p18"/>
          <p:cNvSpPr txBox="1"/>
          <p:nvPr/>
        </p:nvSpPr>
        <p:spPr>
          <a:xfrm>
            <a:off x="4171808" y="4186909"/>
            <a:ext cx="2006155"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dirty="0" smtClean="0">
                <a:latin typeface="Meiryo UI" panose="020B0604030504040204" pitchFamily="50" charset="-128"/>
                <a:ea typeface="Meiryo UI" panose="020B0604030504040204" pitchFamily="50" charset="-128"/>
              </a:rPr>
              <a:t>NAS</a:t>
            </a:r>
            <a:r>
              <a:rPr lang="ja-JP" altLang="en-US" dirty="0" smtClean="0">
                <a:latin typeface="Meiryo UI" panose="020B0604030504040204" pitchFamily="50" charset="-128"/>
                <a:ea typeface="Meiryo UI" panose="020B0604030504040204" pitchFamily="50" charset="-128"/>
              </a:rPr>
              <a:t>が</a:t>
            </a:r>
            <a:r>
              <a:rPr lang="en-US" dirty="0" err="1" smtClean="0">
                <a:latin typeface="Meiryo UI" panose="020B0604030504040204" pitchFamily="50" charset="-128"/>
                <a:ea typeface="Meiryo UI" panose="020B0604030504040204" pitchFamily="50" charset="-128"/>
              </a:rPr>
              <a:t>Qsync</a:t>
            </a:r>
            <a:r>
              <a:rPr lang="en-US" dirty="0" smtClean="0">
                <a:latin typeface="Meiryo UI" panose="020B0604030504040204" pitchFamily="50" charset="-128"/>
                <a:ea typeface="Meiryo UI" panose="020B0604030504040204" pitchFamily="50" charset="-128"/>
              </a:rPr>
              <a:t> Central</a:t>
            </a:r>
            <a:r>
              <a:rPr lang="ja-JP" altLang="en-US" dirty="0" smtClean="0">
                <a:latin typeface="Meiryo UI" panose="020B0604030504040204" pitchFamily="50" charset="-128"/>
                <a:ea typeface="Meiryo UI" panose="020B0604030504040204" pitchFamily="50" charset="-128"/>
              </a:rPr>
              <a:t>アプリ</a:t>
            </a:r>
            <a:r>
              <a:rPr lang="en-US" dirty="0" err="1" smtClean="0">
                <a:latin typeface="Meiryo UI" panose="020B0604030504040204" pitchFamily="50" charset="-128"/>
                <a:ea typeface="Meiryo UI" panose="020B0604030504040204" pitchFamily="50" charset="-128"/>
              </a:rPr>
              <a:t>をインストール</a:t>
            </a:r>
            <a:endParaRPr dirty="0">
              <a:latin typeface="Meiryo UI" panose="020B0604030504040204" pitchFamily="50" charset="-128"/>
              <a:ea typeface="Meiryo UI" panose="020B0604030504040204" pitchFamily="50" charset="-128"/>
            </a:endParaRPr>
          </a:p>
        </p:txBody>
      </p:sp>
      <p:sp>
        <p:nvSpPr>
          <p:cNvPr id="234" name="Google Shape;234;p18"/>
          <p:cNvSpPr txBox="1"/>
          <p:nvPr/>
        </p:nvSpPr>
        <p:spPr>
          <a:xfrm>
            <a:off x="666766" y="2180943"/>
            <a:ext cx="1387413" cy="2600712"/>
          </a:xfrm>
          <a:prstGeom prst="rect">
            <a:avLst/>
          </a:prstGeom>
          <a:noFill/>
          <a:ln>
            <a:noFill/>
          </a:ln>
        </p:spPr>
        <p:txBody>
          <a:bodyPr spcFirstLastPara="1" wrap="square" lIns="91425" tIns="45700" rIns="91425" bIns="45700" anchor="t" anchorCtr="0">
            <a:noAutofit/>
          </a:bodyPr>
          <a:lstStyle/>
          <a:p>
            <a:pPr marL="90487" marR="0" lvl="0" indent="-90487" algn="l" rtl="0">
              <a:lnSpc>
                <a:spcPct val="100000"/>
              </a:lnSpc>
              <a:spcBef>
                <a:spcPts val="1200"/>
              </a:spcBef>
              <a:spcAft>
                <a:spcPts val="0"/>
              </a:spcAft>
              <a:buClr>
                <a:srgbClr val="000000"/>
              </a:buClr>
              <a:buSzPts val="1100"/>
              <a:buFont typeface="Arial"/>
              <a:buChar char="•"/>
            </a:pPr>
            <a:r>
              <a:rPr lang="en-US" sz="1100" dirty="0" err="1">
                <a:latin typeface="Meiryo UI" panose="020B0604030504040204" pitchFamily="50" charset="-128"/>
                <a:ea typeface="Meiryo UI" panose="020B0604030504040204" pitchFamily="50" charset="-128"/>
              </a:rPr>
              <a:t>中央制御モードとユーザー定義モードの柔軟な構成</a:t>
            </a:r>
            <a:endParaRPr sz="1100" dirty="0">
              <a:latin typeface="Meiryo UI" panose="020B0604030504040204" pitchFamily="50" charset="-128"/>
              <a:ea typeface="Meiryo UI" panose="020B0604030504040204" pitchFamily="50" charset="-128"/>
            </a:endParaRPr>
          </a:p>
          <a:p>
            <a:pPr marL="90487" marR="0" lvl="0" indent="-90487" algn="l" rtl="0">
              <a:lnSpc>
                <a:spcPct val="100000"/>
              </a:lnSpc>
              <a:spcBef>
                <a:spcPts val="1200"/>
              </a:spcBef>
              <a:spcAft>
                <a:spcPts val="0"/>
              </a:spcAft>
              <a:buClr>
                <a:srgbClr val="000000"/>
              </a:buClr>
              <a:buSzPts val="1100"/>
              <a:buFont typeface="Arial"/>
              <a:buChar char="•"/>
            </a:pPr>
            <a:r>
              <a:rPr lang="en-US" sz="1100" dirty="0">
                <a:latin typeface="Meiryo UI" panose="020B0604030504040204" pitchFamily="50" charset="-128"/>
                <a:ea typeface="Meiryo UI" panose="020B0604030504040204" pitchFamily="50" charset="-128"/>
              </a:rPr>
              <a:t>最大</a:t>
            </a:r>
            <a:r>
              <a:rPr lang="en-US" sz="1100" dirty="0" smtClean="0">
                <a:latin typeface="Meiryo UI" panose="020B0604030504040204" pitchFamily="50" charset="-128"/>
                <a:ea typeface="Meiryo UI" panose="020B0604030504040204" pitchFamily="50" charset="-128"/>
              </a:rPr>
              <a:t>64</a:t>
            </a:r>
            <a:r>
              <a:rPr lang="ja-JP" altLang="en-US" sz="1100" dirty="0" smtClean="0">
                <a:latin typeface="Meiryo UI" panose="020B0604030504040204" pitchFamily="50" charset="-128"/>
                <a:ea typeface="Meiryo UI" panose="020B0604030504040204" pitchFamily="50" charset="-128"/>
              </a:rPr>
              <a:t>個</a:t>
            </a:r>
            <a:r>
              <a:rPr lang="en-US" sz="1100" dirty="0" err="1" smtClean="0">
                <a:latin typeface="Meiryo UI" panose="020B0604030504040204" pitchFamily="50" charset="-128"/>
                <a:ea typeface="Meiryo UI" panose="020B0604030504040204" pitchFamily="50" charset="-128"/>
              </a:rPr>
              <a:t>のバージョン管理された</a:t>
            </a:r>
            <a:r>
              <a:rPr lang="ja-JP" altLang="en-US" sz="1100" dirty="0" smtClean="0">
                <a:latin typeface="Meiryo UI" panose="020B0604030504040204" pitchFamily="50" charset="-128"/>
                <a:ea typeface="Meiryo UI" panose="020B0604030504040204" pitchFamily="50" charset="-128"/>
              </a:rPr>
              <a:t>データを</a:t>
            </a:r>
            <a:r>
              <a:rPr lang="en-US" sz="1100" dirty="0" err="1" smtClean="0">
                <a:latin typeface="Meiryo UI" panose="020B0604030504040204" pitchFamily="50" charset="-128"/>
                <a:ea typeface="Meiryo UI" panose="020B0604030504040204" pitchFamily="50" charset="-128"/>
              </a:rPr>
              <a:t>いつでも復元</a:t>
            </a:r>
            <a:endParaRPr sz="1100" dirty="0">
              <a:latin typeface="Meiryo UI" panose="020B0604030504040204" pitchFamily="50" charset="-128"/>
              <a:ea typeface="Meiryo UI" panose="020B0604030504040204" pitchFamily="50" charset="-128"/>
            </a:endParaRPr>
          </a:p>
          <a:p>
            <a:pPr marL="90488" marR="0" lvl="0" indent="-90488" algn="l" rtl="0">
              <a:lnSpc>
                <a:spcPct val="100000"/>
              </a:lnSpc>
              <a:spcBef>
                <a:spcPts val="1200"/>
              </a:spcBef>
              <a:spcAft>
                <a:spcPts val="0"/>
              </a:spcAft>
              <a:buClr>
                <a:srgbClr val="000000"/>
              </a:buClr>
              <a:buSzPts val="1100"/>
              <a:buFont typeface="Arial"/>
              <a:buChar char="•"/>
            </a:pPr>
            <a:r>
              <a:rPr lang="ja-JP" altLang="en-US" sz="1100" dirty="0">
                <a:latin typeface="Meiryo UI" panose="020B0604030504040204" pitchFamily="50" charset="-128"/>
                <a:ea typeface="Meiryo UI" panose="020B0604030504040204" pitchFamily="50" charset="-128"/>
              </a:rPr>
              <a:t>紛失した</a:t>
            </a:r>
            <a:r>
              <a:rPr lang="en-US" sz="1100" dirty="0" err="1" smtClean="0">
                <a:latin typeface="Meiryo UI" panose="020B0604030504040204" pitchFamily="50" charset="-128"/>
                <a:ea typeface="Meiryo UI" panose="020B0604030504040204" pitchFamily="50" charset="-128"/>
              </a:rPr>
              <a:t>デバイスから同期ファイルを削除するためのリモート消去</a:t>
            </a:r>
            <a:endParaRPr sz="11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6403839"/>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pic>
        <p:nvPicPr>
          <p:cNvPr id="86" name="Google Shape;86;p13" descr="一張含有 電子用品, 電路 的圖片&#10;&#10;自動產生的描述"/>
          <p:cNvPicPr preferRelativeResize="0"/>
          <p:nvPr/>
        </p:nvPicPr>
        <p:blipFill rotWithShape="1">
          <a:blip r:embed="rId3">
            <a:alphaModFix/>
          </a:blip>
          <a:srcRect/>
          <a:stretch/>
        </p:blipFill>
        <p:spPr>
          <a:xfrm flipH="1">
            <a:off x="5270237" y="1672254"/>
            <a:ext cx="3620262" cy="2709246"/>
          </a:xfrm>
          <a:prstGeom prst="rect">
            <a:avLst/>
          </a:prstGeom>
          <a:noFill/>
          <a:ln>
            <a:noFill/>
          </a:ln>
          <a:effectLst>
            <a:softEdge rad="635000"/>
          </a:effectLst>
        </p:spPr>
      </p:pic>
      <p:sp>
        <p:nvSpPr>
          <p:cNvPr id="87" name="Google Shape;87;p13"/>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300"/>
              <a:buNone/>
            </a:pPr>
            <a:r>
              <a:rPr lang="en-US" dirty="0" err="1">
                <a:latin typeface="Meiryo UI" panose="020B0604030504040204" pitchFamily="50" charset="-128"/>
                <a:ea typeface="Meiryo UI" panose="020B0604030504040204" pitchFamily="50" charset="-128"/>
                <a:cs typeface="Arial"/>
                <a:sym typeface="Arial"/>
              </a:rPr>
              <a:t>AI加速のためのスマート</a:t>
            </a:r>
            <a:r>
              <a:rPr lang="en-US" dirty="0" err="1" smtClean="0">
                <a:latin typeface="Meiryo UI" panose="020B0604030504040204" pitchFamily="50" charset="-128"/>
                <a:ea typeface="Meiryo UI" panose="020B0604030504040204" pitchFamily="50" charset="-128"/>
                <a:cs typeface="Arial"/>
                <a:sym typeface="Arial"/>
              </a:rPr>
              <a:t>NPU</a:t>
            </a:r>
            <a:r>
              <a:rPr lang="en-US" dirty="0" smtClean="0">
                <a:latin typeface="Meiryo UI" panose="020B0604030504040204" pitchFamily="50" charset="-128"/>
                <a:ea typeface="Meiryo UI" panose="020B0604030504040204" pitchFamily="50" charset="-128"/>
                <a:cs typeface="Arial"/>
                <a:sym typeface="Arial"/>
              </a:rPr>
              <a:t/>
            </a:r>
            <a:br>
              <a:rPr lang="en-US" dirty="0" smtClean="0">
                <a:latin typeface="Meiryo UI" panose="020B0604030504040204" pitchFamily="50" charset="-128"/>
                <a:ea typeface="Meiryo UI" panose="020B0604030504040204" pitchFamily="50" charset="-128"/>
                <a:cs typeface="Arial"/>
                <a:sym typeface="Arial"/>
              </a:rPr>
            </a:br>
            <a:r>
              <a:rPr lang="en-US" sz="2400" dirty="0">
                <a:latin typeface="Meiryo UI" panose="020B0604030504040204" pitchFamily="50" charset="-128"/>
                <a:ea typeface="Meiryo UI" panose="020B0604030504040204" pitchFamily="50" charset="-128"/>
                <a:cs typeface="Arial"/>
                <a:sym typeface="Arial"/>
              </a:rPr>
              <a:t>(</a:t>
            </a:r>
            <a:r>
              <a:rPr lang="en-US" sz="2400" dirty="0" err="1" smtClean="0">
                <a:latin typeface="Meiryo UI" panose="020B0604030504040204" pitchFamily="50" charset="-128"/>
                <a:ea typeface="Meiryo UI" panose="020B0604030504040204" pitchFamily="50" charset="-128"/>
                <a:cs typeface="Arial"/>
                <a:sym typeface="Arial"/>
              </a:rPr>
              <a:t>ニューラルネットワーク処理ユニット</a:t>
            </a:r>
            <a:r>
              <a:rPr lang="en-US" sz="2400" dirty="0">
                <a:latin typeface="Meiryo UI" panose="020B0604030504040204" pitchFamily="50" charset="-128"/>
                <a:ea typeface="Meiryo UI" panose="020B0604030504040204" pitchFamily="50" charset="-128"/>
                <a:cs typeface="Arial"/>
                <a:sym typeface="Arial"/>
              </a:rPr>
              <a:t>)</a:t>
            </a:r>
            <a:endParaRPr sz="2400" dirty="0">
              <a:latin typeface="Meiryo UI" panose="020B0604030504040204" pitchFamily="50" charset="-128"/>
              <a:ea typeface="Meiryo UI" panose="020B0604030504040204" pitchFamily="50" charset="-128"/>
              <a:cs typeface="Arial"/>
              <a:sym typeface="Arial"/>
            </a:endParaRPr>
          </a:p>
        </p:txBody>
      </p:sp>
      <p:pic>
        <p:nvPicPr>
          <p:cNvPr id="88" name="Google Shape;88;p13"/>
          <p:cNvPicPr preferRelativeResize="0"/>
          <p:nvPr/>
        </p:nvPicPr>
        <p:blipFill rotWithShape="1">
          <a:blip r:embed="rId4">
            <a:alphaModFix/>
          </a:blip>
          <a:srcRect/>
          <a:stretch/>
        </p:blipFill>
        <p:spPr>
          <a:xfrm>
            <a:off x="4811607" y="2098279"/>
            <a:ext cx="928598" cy="928598"/>
          </a:xfrm>
          <a:prstGeom prst="rect">
            <a:avLst/>
          </a:prstGeom>
          <a:noFill/>
          <a:ln>
            <a:noFill/>
          </a:ln>
        </p:spPr>
      </p:pic>
      <p:sp>
        <p:nvSpPr>
          <p:cNvPr id="89" name="Google Shape;89;p13"/>
          <p:cNvSpPr/>
          <p:nvPr/>
        </p:nvSpPr>
        <p:spPr>
          <a:xfrm rot="-5400000">
            <a:off x="6074109" y="335156"/>
            <a:ext cx="2219714" cy="3073403"/>
          </a:xfrm>
          <a:prstGeom prst="rightArrow">
            <a:avLst>
              <a:gd name="adj1" fmla="val 60790"/>
              <a:gd name="adj2" fmla="val 43649"/>
            </a:avLst>
          </a:prstGeom>
          <a:gradFill>
            <a:gsLst>
              <a:gs pos="0">
                <a:srgbClr val="4FD1FF">
                  <a:alpha val="0"/>
                </a:srgbClr>
              </a:gs>
              <a:gs pos="543">
                <a:srgbClr val="4FD1FF">
                  <a:alpha val="0"/>
                </a:srgbClr>
              </a:gs>
              <a:gs pos="15000">
                <a:srgbClr val="5DF5F9">
                  <a:alpha val="13725"/>
                </a:srgbClr>
              </a:gs>
              <a:gs pos="85000">
                <a:srgbClr val="43E59C"/>
              </a:gs>
              <a:gs pos="96000">
                <a:srgbClr val="34E392"/>
              </a:gs>
              <a:gs pos="100000">
                <a:srgbClr val="34E392"/>
              </a:gs>
            </a:gsLst>
            <a:lin ang="0" scaled="0"/>
          </a:gradFill>
          <a:ln>
            <a:noFill/>
          </a:ln>
          <a:effectLst>
            <a:outerShdw blurRad="177800" dist="165100" dir="5400000" algn="ctr" rotWithShape="0">
              <a:srgbClr val="2AE4FE"/>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90" name="Google Shape;90;p13"/>
          <p:cNvSpPr txBox="1"/>
          <p:nvPr/>
        </p:nvSpPr>
        <p:spPr>
          <a:xfrm>
            <a:off x="6348003" y="1194094"/>
            <a:ext cx="1678694" cy="132343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dirty="0">
                <a:solidFill>
                  <a:srgbClr val="2E1733"/>
                </a:solidFill>
                <a:latin typeface="Meiryo UI" panose="020B0604030504040204" pitchFamily="50" charset="-128"/>
                <a:ea typeface="Meiryo UI" panose="020B0604030504040204" pitchFamily="50" charset="-128"/>
              </a:rPr>
              <a:t>AIの顔認識が6</a:t>
            </a:r>
            <a:r>
              <a:rPr lang="en-US" sz="2000" b="1" dirty="0" smtClean="0">
                <a:solidFill>
                  <a:srgbClr val="2E1733"/>
                </a:solidFill>
                <a:latin typeface="Meiryo UI" panose="020B0604030504040204" pitchFamily="50" charset="-128"/>
                <a:ea typeface="Meiryo UI" panose="020B0604030504040204" pitchFamily="50" charset="-128"/>
              </a:rPr>
              <a:t>倍</a:t>
            </a:r>
            <a:r>
              <a:rPr lang="ja-JP" altLang="en-US" sz="2000" b="1" dirty="0" smtClean="0">
                <a:solidFill>
                  <a:srgbClr val="2E1733"/>
                </a:solidFill>
                <a:latin typeface="Meiryo UI" panose="020B0604030504040204" pitchFamily="50" charset="-128"/>
                <a:ea typeface="Meiryo UI" panose="020B0604030504040204" pitchFamily="50" charset="-128"/>
              </a:rPr>
              <a:t>高速化</a:t>
            </a:r>
            <a:endParaRPr sz="2000" b="1" dirty="0">
              <a:solidFill>
                <a:srgbClr val="2E1733"/>
              </a:solidFill>
              <a:latin typeface="Meiryo UI" panose="020B0604030504040204" pitchFamily="50" charset="-128"/>
              <a:ea typeface="Meiryo UI" panose="020B0604030504040204" pitchFamily="50" charset="-128"/>
            </a:endParaRPr>
          </a:p>
          <a:p>
            <a:pPr marL="0" marR="0" lvl="0" indent="0" algn="ctr" rtl="0">
              <a:lnSpc>
                <a:spcPct val="100000"/>
              </a:lnSpc>
              <a:spcBef>
                <a:spcPts val="0"/>
              </a:spcBef>
              <a:spcAft>
                <a:spcPts val="0"/>
              </a:spcAft>
              <a:buNone/>
            </a:pPr>
            <a:endParaRPr sz="2000" b="1" dirty="0">
              <a:solidFill>
                <a:srgbClr val="2E1733"/>
              </a:solidFill>
              <a:latin typeface="Meiryo UI" panose="020B0604030504040204" pitchFamily="50" charset="-128"/>
              <a:ea typeface="Meiryo UI" panose="020B0604030504040204" pitchFamily="50" charset="-128"/>
            </a:endParaRPr>
          </a:p>
        </p:txBody>
      </p:sp>
      <p:sp>
        <p:nvSpPr>
          <p:cNvPr id="91" name="Google Shape;91;p13"/>
          <p:cNvSpPr txBox="1"/>
          <p:nvPr/>
        </p:nvSpPr>
        <p:spPr>
          <a:xfrm>
            <a:off x="742495" y="3545811"/>
            <a:ext cx="3921776" cy="1301959"/>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300"/>
              </a:spcBef>
              <a:spcAft>
                <a:spcPts val="0"/>
              </a:spcAft>
              <a:buNone/>
            </a:pPr>
            <a:r>
              <a:rPr lang="en-US" sz="1800" b="1" dirty="0" err="1" smtClean="0">
                <a:solidFill>
                  <a:srgbClr val="97FFFE"/>
                </a:solidFill>
                <a:latin typeface="Meiryo UI" panose="020B0604030504040204" pitchFamily="50" charset="-128"/>
                <a:ea typeface="Meiryo UI" panose="020B0604030504040204" pitchFamily="50" charset="-128"/>
              </a:rPr>
              <a:t>ニューラルネットワーク</a:t>
            </a:r>
            <a:endParaRPr sz="18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300"/>
              </a:spcBef>
              <a:spcAft>
                <a:spcPts val="0"/>
              </a:spcAft>
              <a:buNone/>
            </a:pPr>
            <a:r>
              <a:rPr lang="en-US" dirty="0" err="1">
                <a:solidFill>
                  <a:schemeClr val="accent6"/>
                </a:solidFill>
                <a:latin typeface="Meiryo UI" panose="020B0604030504040204" pitchFamily="50" charset="-128"/>
                <a:ea typeface="Meiryo UI" panose="020B0604030504040204" pitchFamily="50" charset="-128"/>
              </a:rPr>
              <a:t>独立したニューラルネットワークプロセッサは、AIモデルによる画像認識を実行し、</a:t>
            </a:r>
            <a:r>
              <a:rPr lang="en-US" dirty="0" err="1" smtClean="0">
                <a:solidFill>
                  <a:schemeClr val="accent6"/>
                </a:solidFill>
                <a:latin typeface="Meiryo UI" panose="020B0604030504040204" pitchFamily="50" charset="-128"/>
                <a:ea typeface="Meiryo UI" panose="020B0604030504040204" pitchFamily="50" charset="-128"/>
              </a:rPr>
              <a:t>画像分類操作</a:t>
            </a:r>
            <a:r>
              <a:rPr lang="ja-JP" altLang="en-US" dirty="0" smtClean="0">
                <a:solidFill>
                  <a:schemeClr val="accent6"/>
                </a:solidFill>
                <a:latin typeface="Meiryo UI" panose="020B0604030504040204" pitchFamily="50" charset="-128"/>
                <a:ea typeface="Meiryo UI" panose="020B0604030504040204" pitchFamily="50" charset="-128"/>
              </a:rPr>
              <a:t>が</a:t>
            </a:r>
            <a:r>
              <a:rPr lang="en-US" dirty="0" err="1" smtClean="0">
                <a:solidFill>
                  <a:schemeClr val="accent6"/>
                </a:solidFill>
                <a:latin typeface="Meiryo UI" panose="020B0604030504040204" pitchFamily="50" charset="-128"/>
                <a:ea typeface="Meiryo UI" panose="020B0604030504040204" pitchFamily="50" charset="-128"/>
              </a:rPr>
              <a:t>高速化</a:t>
            </a:r>
            <a:r>
              <a:rPr lang="ja-JP" altLang="en-US" dirty="0" smtClean="0">
                <a:solidFill>
                  <a:schemeClr val="accent6"/>
                </a:solidFill>
                <a:latin typeface="Meiryo UI" panose="020B0604030504040204" pitchFamily="50" charset="-128"/>
                <a:ea typeface="Meiryo UI" panose="020B0604030504040204" pitchFamily="50" charset="-128"/>
              </a:rPr>
              <a:t>されます。</a:t>
            </a:r>
            <a:endParaRPr dirty="0">
              <a:solidFill>
                <a:schemeClr val="accent6"/>
              </a:solidFill>
              <a:latin typeface="Meiryo UI" panose="020B0604030504040204" pitchFamily="50" charset="-128"/>
              <a:ea typeface="Meiryo UI" panose="020B0604030504040204" pitchFamily="50" charset="-128"/>
            </a:endParaRPr>
          </a:p>
        </p:txBody>
      </p:sp>
      <p:sp>
        <p:nvSpPr>
          <p:cNvPr id="92" name="Google Shape;92;p13"/>
          <p:cNvSpPr txBox="1"/>
          <p:nvPr/>
        </p:nvSpPr>
        <p:spPr>
          <a:xfrm>
            <a:off x="742495" y="1590455"/>
            <a:ext cx="3921776" cy="186211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300"/>
              </a:spcBef>
              <a:spcAft>
                <a:spcPts val="0"/>
              </a:spcAft>
              <a:buNone/>
            </a:pPr>
            <a:r>
              <a:rPr lang="en-US" sz="1800" b="1" dirty="0" smtClean="0">
                <a:solidFill>
                  <a:srgbClr val="97FFFE"/>
                </a:solidFill>
                <a:latin typeface="Meiryo UI" panose="020B0604030504040204" pitchFamily="50" charset="-128"/>
                <a:ea typeface="Meiryo UI" panose="020B0604030504040204" pitchFamily="50" charset="-128"/>
              </a:rPr>
              <a:t>NPU</a:t>
            </a:r>
            <a:r>
              <a:rPr lang="ja-JP" altLang="en-US" sz="1800" b="1" dirty="0" smtClean="0">
                <a:solidFill>
                  <a:srgbClr val="97FFFE"/>
                </a:solidFill>
                <a:latin typeface="Meiryo UI" panose="020B0604030504040204" pitchFamily="50" charset="-128"/>
                <a:ea typeface="Meiryo UI" panose="020B0604030504040204" pitchFamily="50" charset="-128"/>
              </a:rPr>
              <a:t>内蔵</a:t>
            </a:r>
            <a:r>
              <a:rPr lang="en-US" sz="1800" b="1" dirty="0" smtClean="0">
                <a:solidFill>
                  <a:srgbClr val="97FFFE"/>
                </a:solidFill>
                <a:latin typeface="Meiryo UI" panose="020B0604030504040204" pitchFamily="50" charset="-128"/>
                <a:ea typeface="Meiryo UI" panose="020B0604030504040204" pitchFamily="50" charset="-128"/>
              </a:rPr>
              <a:t>TS-433</a:t>
            </a:r>
            <a:br>
              <a:rPr lang="en-US" sz="1800" b="1" dirty="0" smtClean="0">
                <a:solidFill>
                  <a:srgbClr val="97FFFE"/>
                </a:solidFill>
                <a:latin typeface="Meiryo UI" panose="020B0604030504040204" pitchFamily="50" charset="-128"/>
                <a:ea typeface="Meiryo UI" panose="020B0604030504040204" pitchFamily="50" charset="-128"/>
              </a:rPr>
            </a:br>
            <a:r>
              <a:rPr lang="en-US" dirty="0" smtClean="0">
                <a:solidFill>
                  <a:schemeClr val="accent6"/>
                </a:solidFill>
                <a:latin typeface="Meiryo UI" panose="020B0604030504040204" pitchFamily="50" charset="-128"/>
                <a:ea typeface="Meiryo UI" panose="020B0604030504040204" pitchFamily="50" charset="-128"/>
              </a:rPr>
              <a:t>TS-x33</a:t>
            </a:r>
            <a:r>
              <a:rPr lang="en-US" dirty="0">
                <a:solidFill>
                  <a:schemeClr val="accent6"/>
                </a:solidFill>
                <a:latin typeface="Meiryo UI" panose="020B0604030504040204" pitchFamily="50" charset="-128"/>
                <a:ea typeface="Meiryo UI" panose="020B0604030504040204" pitchFamily="50" charset="-128"/>
              </a:rPr>
              <a:t>シリーズは、同じクラスのモデルのAI顔認識よりも6倍高速なQuMagieスマートアルバムをサポートし、</a:t>
            </a:r>
            <a:r>
              <a:rPr lang="en-US" dirty="0" smtClean="0">
                <a:solidFill>
                  <a:schemeClr val="accent6"/>
                </a:solidFill>
                <a:latin typeface="Meiryo UI" panose="020B0604030504040204" pitchFamily="50" charset="-128"/>
                <a:ea typeface="Meiryo UI" panose="020B0604030504040204" pitchFamily="50" charset="-128"/>
              </a:rPr>
              <a:t>QuMagie </a:t>
            </a:r>
            <a:r>
              <a:rPr lang="en-US" dirty="0" err="1" smtClean="0">
                <a:solidFill>
                  <a:schemeClr val="accent6"/>
                </a:solidFill>
                <a:latin typeface="Meiryo UI" panose="020B0604030504040204" pitchFamily="50" charset="-128"/>
                <a:ea typeface="Meiryo UI" panose="020B0604030504040204" pitchFamily="50" charset="-128"/>
              </a:rPr>
              <a:t>AI</a:t>
            </a:r>
            <a:r>
              <a:rPr lang="en-US" dirty="0" err="1">
                <a:solidFill>
                  <a:schemeClr val="accent6"/>
                </a:solidFill>
                <a:latin typeface="Meiryo UI" panose="020B0604030504040204" pitchFamily="50" charset="-128"/>
                <a:ea typeface="Meiryo UI" panose="020B0604030504040204" pitchFamily="50" charset="-128"/>
              </a:rPr>
              <a:t>の全体的なパフォーマンスが向上しています</a:t>
            </a:r>
            <a:r>
              <a:rPr lang="en-US" dirty="0" smtClean="0">
                <a:solidFill>
                  <a:schemeClr val="accent6"/>
                </a:solidFill>
                <a:latin typeface="Meiryo UI" panose="020B0604030504040204" pitchFamily="50" charset="-128"/>
                <a:ea typeface="Meiryo UI" panose="020B0604030504040204" pitchFamily="50" charset="-128"/>
              </a:rPr>
              <a:t>。</a:t>
            </a:r>
            <a:r>
              <a:rPr lang="ja-JP" altLang="en-US" dirty="0">
                <a:solidFill>
                  <a:schemeClr val="accent6"/>
                </a:solidFill>
                <a:latin typeface="Meiryo UI" panose="020B0604030504040204" pitchFamily="50" charset="-128"/>
                <a:ea typeface="Meiryo UI" panose="020B0604030504040204" pitchFamily="50" charset="-128"/>
              </a:rPr>
              <a:t>これによって</a:t>
            </a:r>
            <a:r>
              <a:rPr lang="en-US" dirty="0" err="1" smtClean="0">
                <a:solidFill>
                  <a:schemeClr val="accent6"/>
                </a:solidFill>
                <a:latin typeface="Meiryo UI" panose="020B0604030504040204" pitchFamily="50" charset="-128"/>
                <a:ea typeface="Meiryo UI" panose="020B0604030504040204" pitchFamily="50" charset="-128"/>
              </a:rPr>
              <a:t>あなたの人生を豊かにすることができます</a:t>
            </a:r>
            <a:r>
              <a:rPr lang="en-US" dirty="0">
                <a:solidFill>
                  <a:schemeClr val="accent6"/>
                </a:solidFill>
                <a:latin typeface="Meiryo UI" panose="020B0604030504040204" pitchFamily="50" charset="-128"/>
                <a:ea typeface="Meiryo UI" panose="020B0604030504040204" pitchFamily="50" charset="-128"/>
              </a:rPr>
              <a:t>。</a:t>
            </a:r>
            <a:endParaRPr dirty="0">
              <a:solidFill>
                <a:schemeClr val="accent6"/>
              </a:solidFill>
              <a:latin typeface="Meiryo UI" panose="020B0604030504040204" pitchFamily="50" charset="-128"/>
              <a:ea typeface="Meiryo UI" panose="020B0604030504040204" pitchFamily="50" charset="-128"/>
            </a:endParaRPr>
          </a:p>
        </p:txBody>
      </p:sp>
      <p:pic>
        <p:nvPicPr>
          <p:cNvPr id="93" name="Google Shape;93;p13"/>
          <p:cNvPicPr preferRelativeResize="0"/>
          <p:nvPr/>
        </p:nvPicPr>
        <p:blipFill rotWithShape="1">
          <a:blip r:embed="rId5">
            <a:alphaModFix/>
          </a:blip>
          <a:srcRect/>
          <a:stretch/>
        </p:blipFill>
        <p:spPr>
          <a:xfrm>
            <a:off x="4357235" y="3534125"/>
            <a:ext cx="3647705" cy="1325332"/>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9" descr="一張含有 文字, 螢幕擷取畫面, 停車, 儀錶 的圖片&#10;&#10;自動產生的描述"/>
          <p:cNvPicPr preferRelativeResize="0"/>
          <p:nvPr/>
        </p:nvPicPr>
        <p:blipFill rotWithShape="1">
          <a:blip r:embed="rId3">
            <a:alphaModFix/>
          </a:blip>
          <a:srcRect/>
          <a:stretch/>
        </p:blipFill>
        <p:spPr>
          <a:xfrm>
            <a:off x="115175" y="1525306"/>
            <a:ext cx="5730586" cy="4161488"/>
          </a:xfrm>
          <a:prstGeom prst="rect">
            <a:avLst/>
          </a:prstGeom>
          <a:noFill/>
          <a:ln>
            <a:noFill/>
          </a:ln>
        </p:spPr>
      </p:pic>
      <p:sp>
        <p:nvSpPr>
          <p:cNvPr id="240" name="Google Shape;240;p19"/>
          <p:cNvSpPr txBox="1">
            <a:spLocks noGrp="1"/>
          </p:cNvSpPr>
          <p:nvPr>
            <p:ph type="title"/>
          </p:nvPr>
        </p:nvSpPr>
        <p:spPr>
          <a:xfrm>
            <a:off x="720000" y="324562"/>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smtClean="0">
                <a:latin typeface="Meiryo UI" panose="020B0604030504040204" pitchFamily="50" charset="-128"/>
                <a:ea typeface="Meiryo UI" panose="020B0604030504040204" pitchFamily="50" charset="-128"/>
                <a:cs typeface="Arial"/>
                <a:sym typeface="Arial"/>
              </a:rPr>
              <a:t>App Center</a:t>
            </a:r>
            <a:endParaRPr dirty="0"/>
          </a:p>
        </p:txBody>
      </p:sp>
      <p:sp>
        <p:nvSpPr>
          <p:cNvPr id="241" name="Google Shape;241;p19"/>
          <p:cNvSpPr txBox="1"/>
          <p:nvPr/>
        </p:nvSpPr>
        <p:spPr>
          <a:xfrm>
            <a:off x="3153959" y="929779"/>
            <a:ext cx="4040227"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400" dirty="0" err="1">
                <a:solidFill>
                  <a:schemeClr val="lt1"/>
                </a:solidFill>
                <a:latin typeface="Meiryo UI" panose="020B0604030504040204" pitchFamily="50" charset="-128"/>
                <a:ea typeface="Meiryo UI" panose="020B0604030504040204" pitchFamily="50" charset="-128"/>
              </a:rPr>
              <a:t>多種多様なアプリケーション</a:t>
            </a:r>
            <a:endParaRPr dirty="0">
              <a:latin typeface="Meiryo UI" panose="020B0604030504040204" pitchFamily="50" charset="-128"/>
              <a:ea typeface="Meiryo UI" panose="020B0604030504040204" pitchFamily="50" charset="-128"/>
            </a:endParaRPr>
          </a:p>
        </p:txBody>
      </p:sp>
      <p:pic>
        <p:nvPicPr>
          <p:cNvPr id="242" name="Google Shape;242;p19"/>
          <p:cNvPicPr preferRelativeResize="0"/>
          <p:nvPr/>
        </p:nvPicPr>
        <p:blipFill rotWithShape="1">
          <a:blip r:embed="rId4">
            <a:alphaModFix/>
          </a:blip>
          <a:srcRect/>
          <a:stretch/>
        </p:blipFill>
        <p:spPr>
          <a:xfrm>
            <a:off x="1949814" y="417900"/>
            <a:ext cx="952500" cy="952500"/>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243" name="Google Shape;243;p19"/>
          <p:cNvSpPr/>
          <p:nvPr/>
        </p:nvSpPr>
        <p:spPr>
          <a:xfrm>
            <a:off x="-152400" y="3496733"/>
            <a:ext cx="9364133"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44" name="Google Shape;244;p19"/>
          <p:cNvSpPr txBox="1"/>
          <p:nvPr/>
        </p:nvSpPr>
        <p:spPr>
          <a:xfrm>
            <a:off x="5994894" y="4818938"/>
            <a:ext cx="2999098"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100" dirty="0">
                <a:solidFill>
                  <a:schemeClr val="lt1"/>
                </a:solidFill>
                <a:latin typeface="Meiryo UI" panose="020B0604030504040204" pitchFamily="50" charset="-128"/>
                <a:ea typeface="Meiryo UI" panose="020B0604030504040204" pitchFamily="50" charset="-128"/>
              </a:rPr>
              <a:t>https://www.qnap.com/zh-tw/app_center/</a:t>
            </a:r>
            <a:endParaRPr sz="11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45" name="Google Shape;245;p19"/>
          <p:cNvSpPr txBox="1"/>
          <p:nvPr/>
        </p:nvSpPr>
        <p:spPr>
          <a:xfrm>
            <a:off x="5979395" y="1531061"/>
            <a:ext cx="3216839" cy="3067186"/>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ja-JP" altLang="en-US" sz="1800" b="1" dirty="0" smtClean="0">
                <a:solidFill>
                  <a:srgbClr val="97FFFE"/>
                </a:solidFill>
                <a:latin typeface="Meiryo UI" panose="020B0604030504040204" pitchFamily="50" charset="-128"/>
                <a:ea typeface="Meiryo UI" panose="020B0604030504040204" pitchFamily="50" charset="-128"/>
              </a:rPr>
              <a:t>想像を超える</a:t>
            </a:r>
            <a:r>
              <a:rPr lang="en-US" altLang="ja-JP" sz="1800" b="1" dirty="0" smtClean="0">
                <a:solidFill>
                  <a:srgbClr val="97FFFE"/>
                </a:solidFill>
                <a:latin typeface="Meiryo UI" panose="020B0604030504040204" pitchFamily="50" charset="-128"/>
                <a:ea typeface="Meiryo UI" panose="020B0604030504040204" pitchFamily="50" charset="-128"/>
              </a:rPr>
              <a:t>NAS</a:t>
            </a:r>
            <a:r>
              <a:rPr lang="ja-JP" altLang="en-US" sz="1800" b="1" dirty="0" smtClean="0">
                <a:solidFill>
                  <a:srgbClr val="97FFFE"/>
                </a:solidFill>
                <a:latin typeface="Meiryo UI" panose="020B0604030504040204" pitchFamily="50" charset="-128"/>
                <a:ea typeface="Meiryo UI" panose="020B0604030504040204" pitchFamily="50" charset="-128"/>
              </a:rPr>
              <a:t>の機能</a:t>
            </a:r>
            <a:endParaRPr sz="1800" b="1" dirty="0" smtClean="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smtClean="0">
                <a:solidFill>
                  <a:schemeClr val="bg1"/>
                </a:solidFill>
                <a:latin typeface="Meiryo UI" panose="020B0604030504040204" pitchFamily="50" charset="-128"/>
                <a:ea typeface="Meiryo UI" panose="020B0604030504040204" pitchFamily="50" charset="-128"/>
              </a:rPr>
              <a:t>QNAP APP </a:t>
            </a:r>
            <a:r>
              <a:rPr lang="en-US" sz="1100" dirty="0" err="1" smtClean="0">
                <a:solidFill>
                  <a:schemeClr val="bg1"/>
                </a:solidFill>
                <a:latin typeface="Meiryo UI" panose="020B0604030504040204" pitchFamily="50" charset="-128"/>
                <a:ea typeface="Meiryo UI" panose="020B0604030504040204" pitchFamily="50" charset="-128"/>
              </a:rPr>
              <a:t>Centerには、さまざまなアプリケーションが含まれています</a:t>
            </a:r>
            <a:r>
              <a:rPr lang="en-US" sz="1100" dirty="0" smtClean="0">
                <a:solidFill>
                  <a:schemeClr val="bg1"/>
                </a:solidFill>
                <a:latin typeface="Meiryo UI" panose="020B0604030504040204" pitchFamily="50" charset="-128"/>
                <a:ea typeface="Meiryo UI" panose="020B0604030504040204" pitchFamily="50" charset="-128"/>
              </a:rPr>
              <a:t>。 </a:t>
            </a:r>
            <a:r>
              <a:rPr lang="en-US" sz="1100" dirty="0" err="1" smtClean="0">
                <a:solidFill>
                  <a:schemeClr val="bg1"/>
                </a:solidFill>
                <a:latin typeface="Meiryo UI" panose="020B0604030504040204" pitchFamily="50" charset="-128"/>
                <a:ea typeface="Meiryo UI" panose="020B0604030504040204" pitchFamily="50" charset="-128"/>
              </a:rPr>
              <a:t>NASの複数の機能をオンデマンドでインストールおよび拡張できます</a:t>
            </a:r>
            <a:r>
              <a:rPr lang="en-US" sz="1100" dirty="0" smtClean="0">
                <a:solidFill>
                  <a:schemeClr val="bg1"/>
                </a:solidFill>
                <a:latin typeface="Meiryo UI" panose="020B0604030504040204" pitchFamily="50" charset="-128"/>
                <a:ea typeface="Meiryo UI" panose="020B0604030504040204" pitchFamily="50" charset="-128"/>
              </a:rPr>
              <a:t>。 QNAPは製品の開発を続けており、関連するアプリケーションソフトウェアとの協力を求めています。私たちは毎秒進化し、ユーザーのニーズに気を配り、さまざまな前向きなアイデアを継続的に試します。これは、急速に変化するAI時代におけるQNAPの唯一の永続性です。</a:t>
            </a:r>
            <a:endParaRPr sz="11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9271551"/>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20"/>
          <p:cNvPicPr preferRelativeResize="0"/>
          <p:nvPr/>
        </p:nvPicPr>
        <p:blipFill rotWithShape="1">
          <a:blip r:embed="rId3">
            <a:alphaModFix/>
          </a:blip>
          <a:srcRect/>
          <a:stretch/>
        </p:blipFill>
        <p:spPr>
          <a:xfrm>
            <a:off x="6594383" y="2527241"/>
            <a:ext cx="2333625" cy="2667000"/>
          </a:xfrm>
          <a:prstGeom prst="rect">
            <a:avLst/>
          </a:prstGeom>
          <a:noFill/>
          <a:ln>
            <a:noFill/>
          </a:ln>
        </p:spPr>
      </p:pic>
      <p:pic>
        <p:nvPicPr>
          <p:cNvPr id="251" name="Google Shape;251;p20"/>
          <p:cNvPicPr preferRelativeResize="0"/>
          <p:nvPr/>
        </p:nvPicPr>
        <p:blipFill rotWithShape="1">
          <a:blip r:embed="rId4">
            <a:alphaModFix/>
          </a:blip>
          <a:srcRect/>
          <a:stretch/>
        </p:blipFill>
        <p:spPr>
          <a:xfrm>
            <a:off x="4317693" y="2527241"/>
            <a:ext cx="2217421" cy="2667000"/>
          </a:xfrm>
          <a:prstGeom prst="rect">
            <a:avLst/>
          </a:prstGeom>
          <a:noFill/>
          <a:ln>
            <a:noFill/>
          </a:ln>
        </p:spPr>
      </p:pic>
      <p:sp>
        <p:nvSpPr>
          <p:cNvPr id="252" name="Google Shape;252;p20"/>
          <p:cNvSpPr/>
          <p:nvPr/>
        </p:nvSpPr>
        <p:spPr>
          <a:xfrm>
            <a:off x="-152400" y="2248432"/>
            <a:ext cx="9364133" cy="5057886"/>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53" name="Google Shape;253;p20"/>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err="1">
                <a:latin typeface="Meiryo UI" panose="020B0604030504040204" pitchFamily="50" charset="-128"/>
                <a:ea typeface="Meiryo UI" panose="020B0604030504040204" pitchFamily="50" charset="-128"/>
                <a:cs typeface="Arial"/>
                <a:sym typeface="Arial"/>
              </a:rPr>
              <a:t>NASに適しているのは誰ですか</a:t>
            </a:r>
            <a:r>
              <a:rPr lang="en-US" dirty="0">
                <a:latin typeface="Meiryo UI" panose="020B0604030504040204" pitchFamily="50" charset="-128"/>
                <a:ea typeface="Meiryo UI" panose="020B0604030504040204" pitchFamily="50" charset="-128"/>
                <a:cs typeface="Arial"/>
                <a:sym typeface="Arial"/>
              </a:rPr>
              <a:t>？</a:t>
            </a:r>
            <a:endParaRPr dirty="0">
              <a:latin typeface="Meiryo UI" panose="020B0604030504040204" pitchFamily="50" charset="-128"/>
              <a:ea typeface="Meiryo UI" panose="020B0604030504040204" pitchFamily="50" charset="-128"/>
              <a:cs typeface="Arial"/>
              <a:sym typeface="Arial"/>
            </a:endParaRPr>
          </a:p>
        </p:txBody>
      </p:sp>
      <p:sp>
        <p:nvSpPr>
          <p:cNvPr id="254" name="Google Shape;254;p20"/>
          <p:cNvSpPr txBox="1"/>
          <p:nvPr/>
        </p:nvSpPr>
        <p:spPr>
          <a:xfrm>
            <a:off x="522199" y="922052"/>
            <a:ext cx="3600484"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dirty="0">
                <a:solidFill>
                  <a:schemeClr val="lt1"/>
                </a:solidFill>
                <a:latin typeface="Meiryo UI" panose="020B0604030504040204" pitchFamily="50" charset="-128"/>
                <a:ea typeface="Meiryo UI" panose="020B0604030504040204" pitchFamily="50" charset="-128"/>
              </a:rPr>
              <a:t>TS-433</a:t>
            </a:r>
            <a:endParaRPr sz="3600" dirty="0">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None/>
            </a:pPr>
            <a:r>
              <a:rPr lang="ja-JP" altLang="en-US" sz="1800" dirty="0">
                <a:solidFill>
                  <a:schemeClr val="lt1"/>
                </a:solidFill>
                <a:latin typeface="Meiryo UI" panose="020B0604030504040204" pitchFamily="50" charset="-128"/>
                <a:ea typeface="Meiryo UI" panose="020B0604030504040204" pitchFamily="50" charset="-128"/>
              </a:rPr>
              <a:t>コスト効率の高い</a:t>
            </a:r>
            <a:r>
              <a:rPr lang="en-US" sz="1800" dirty="0" smtClean="0">
                <a:solidFill>
                  <a:schemeClr val="lt1"/>
                </a:solidFill>
                <a:latin typeface="Meiryo UI" panose="020B0604030504040204" pitchFamily="50" charset="-128"/>
                <a:ea typeface="Meiryo UI" panose="020B0604030504040204" pitchFamily="50" charset="-128"/>
              </a:rPr>
              <a:t>2.5GbE 4</a:t>
            </a:r>
            <a:r>
              <a:rPr lang="en-US" sz="1800" dirty="0">
                <a:solidFill>
                  <a:schemeClr val="lt1"/>
                </a:solidFill>
                <a:latin typeface="Meiryo UI" panose="020B0604030504040204" pitchFamily="50" charset="-128"/>
                <a:ea typeface="Meiryo UI" panose="020B0604030504040204" pitchFamily="50" charset="-128"/>
              </a:rPr>
              <a:t>ベイNAS</a:t>
            </a:r>
            <a:endParaRPr sz="1800" dirty="0">
              <a:solidFill>
                <a:schemeClr val="lt1"/>
              </a:solidFill>
              <a:latin typeface="Meiryo UI" panose="020B0604030504040204" pitchFamily="50" charset="-128"/>
              <a:ea typeface="Meiryo UI" panose="020B0604030504040204" pitchFamily="50" charset="-128"/>
            </a:endParaRPr>
          </a:p>
        </p:txBody>
      </p:sp>
      <p:pic>
        <p:nvPicPr>
          <p:cNvPr id="255" name="Google Shape;255;p20"/>
          <p:cNvPicPr preferRelativeResize="0"/>
          <p:nvPr/>
        </p:nvPicPr>
        <p:blipFill rotWithShape="1">
          <a:blip r:embed="rId5">
            <a:alphaModFix/>
          </a:blip>
          <a:srcRect/>
          <a:stretch/>
        </p:blipFill>
        <p:spPr>
          <a:xfrm>
            <a:off x="7492045" y="3473255"/>
            <a:ext cx="818741" cy="818741"/>
          </a:xfrm>
          <a:prstGeom prst="rect">
            <a:avLst/>
          </a:prstGeom>
          <a:noFill/>
          <a:ln>
            <a:noFill/>
          </a:ln>
        </p:spPr>
      </p:pic>
      <p:pic>
        <p:nvPicPr>
          <p:cNvPr id="256" name="Google Shape;256;p20"/>
          <p:cNvPicPr preferRelativeResize="0"/>
          <p:nvPr/>
        </p:nvPicPr>
        <p:blipFill rotWithShape="1">
          <a:blip r:embed="rId6">
            <a:alphaModFix/>
          </a:blip>
          <a:srcRect/>
          <a:stretch/>
        </p:blipFill>
        <p:spPr>
          <a:xfrm>
            <a:off x="5102437" y="3473255"/>
            <a:ext cx="818741" cy="818741"/>
          </a:xfrm>
          <a:prstGeom prst="rect">
            <a:avLst/>
          </a:prstGeom>
          <a:noFill/>
          <a:ln>
            <a:noFill/>
          </a:ln>
        </p:spPr>
      </p:pic>
      <p:pic>
        <p:nvPicPr>
          <p:cNvPr id="257" name="Google Shape;257;p20" descr="一張含有 文字, 白色, 電腦 的圖片&#10;&#10;自動產生的描述"/>
          <p:cNvPicPr preferRelativeResize="0"/>
          <p:nvPr/>
        </p:nvPicPr>
        <p:blipFill rotWithShape="1">
          <a:blip r:embed="rId7">
            <a:alphaModFix/>
          </a:blip>
          <a:srcRect/>
          <a:stretch/>
        </p:blipFill>
        <p:spPr>
          <a:xfrm>
            <a:off x="-264161" y="2069164"/>
            <a:ext cx="4753299" cy="2971340"/>
          </a:xfrm>
          <a:prstGeom prst="rect">
            <a:avLst/>
          </a:prstGeom>
          <a:noFill/>
          <a:ln>
            <a:noFill/>
          </a:ln>
        </p:spPr>
      </p:pic>
      <p:sp>
        <p:nvSpPr>
          <p:cNvPr id="258" name="Google Shape;258;p20"/>
          <p:cNvSpPr txBox="1"/>
          <p:nvPr/>
        </p:nvSpPr>
        <p:spPr>
          <a:xfrm>
            <a:off x="4010780" y="822479"/>
            <a:ext cx="2651334" cy="1606787"/>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1800" b="1" dirty="0" err="1">
                <a:solidFill>
                  <a:srgbClr val="97FFFE"/>
                </a:solidFill>
                <a:latin typeface="Meiryo UI" panose="020B0604030504040204" pitchFamily="50" charset="-128"/>
                <a:ea typeface="Meiryo UI" panose="020B0604030504040204" pitchFamily="50" charset="-128"/>
              </a:rPr>
              <a:t>ホームユーザ</a:t>
            </a:r>
            <a:r>
              <a:rPr lang="en-US" sz="1800" b="1" dirty="0">
                <a:solidFill>
                  <a:srgbClr val="97FFFE"/>
                </a:solidFill>
                <a:latin typeface="Meiryo UI" panose="020B0604030504040204" pitchFamily="50" charset="-128"/>
                <a:ea typeface="Meiryo UI" panose="020B0604030504040204" pitchFamily="50" charset="-128"/>
              </a:rPr>
              <a:t>ー</a:t>
            </a:r>
            <a:endParaRPr sz="18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err="1" smtClean="0">
                <a:solidFill>
                  <a:schemeClr val="bg1"/>
                </a:solidFill>
                <a:latin typeface="Meiryo UI" panose="020B0604030504040204" pitchFamily="50" charset="-128"/>
                <a:ea typeface="Meiryo UI" panose="020B0604030504040204" pitchFamily="50" charset="-128"/>
              </a:rPr>
              <a:t>ミニマリスト</a:t>
            </a:r>
            <a:r>
              <a:rPr lang="ja-JP" altLang="en-US" sz="1100" dirty="0" smtClean="0">
                <a:solidFill>
                  <a:schemeClr val="bg1"/>
                </a:solidFill>
                <a:latin typeface="Meiryo UI" panose="020B0604030504040204" pitchFamily="50" charset="-128"/>
                <a:ea typeface="Meiryo UI" panose="020B0604030504040204" pitchFamily="50" charset="-128"/>
              </a:rPr>
              <a:t>な</a:t>
            </a:r>
            <a:r>
              <a:rPr lang="en-US" sz="1100" dirty="0" err="1" smtClean="0">
                <a:solidFill>
                  <a:schemeClr val="bg1"/>
                </a:solidFill>
                <a:latin typeface="Meiryo UI" panose="020B0604030504040204" pitchFamily="50" charset="-128"/>
                <a:ea typeface="Meiryo UI" panose="020B0604030504040204" pitchFamily="50" charset="-128"/>
              </a:rPr>
              <a:t>NAS</a:t>
            </a:r>
            <a:r>
              <a:rPr lang="en-US" sz="1100" dirty="0" err="1">
                <a:solidFill>
                  <a:schemeClr val="bg1"/>
                </a:solidFill>
                <a:latin typeface="Meiryo UI" panose="020B0604030504040204" pitchFamily="50" charset="-128"/>
                <a:ea typeface="Meiryo UI" panose="020B0604030504040204" pitchFamily="50" charset="-128"/>
              </a:rPr>
              <a:t>デザインは、貴重な写真やビデオを保存するために自宅に設置するのに適しています。内蔵の</a:t>
            </a:r>
            <a:r>
              <a:rPr lang="en-US" sz="1100" dirty="0" err="1" smtClean="0">
                <a:solidFill>
                  <a:schemeClr val="bg1"/>
                </a:solidFill>
                <a:latin typeface="Meiryo UI" panose="020B0604030504040204" pitchFamily="50" charset="-128"/>
                <a:ea typeface="Meiryo UI" panose="020B0604030504040204" pitchFamily="50" charset="-128"/>
              </a:rPr>
              <a:t>NPU</a:t>
            </a:r>
            <a:r>
              <a:rPr lang="en-US" sz="1100" dirty="0" smtClean="0">
                <a:solidFill>
                  <a:schemeClr val="bg1"/>
                </a:solidFill>
                <a:latin typeface="Meiryo UI" panose="020B0604030504040204" pitchFamily="50" charset="-128"/>
                <a:ea typeface="Meiryo UI" panose="020B0604030504040204" pitchFamily="50" charset="-128"/>
              </a:rPr>
              <a:t> </a:t>
            </a:r>
            <a:r>
              <a:rPr lang="en-US" sz="1100" dirty="0" err="1" smtClean="0">
                <a:solidFill>
                  <a:schemeClr val="bg1"/>
                </a:solidFill>
                <a:latin typeface="Meiryo UI" panose="020B0604030504040204" pitchFamily="50" charset="-128"/>
                <a:ea typeface="Meiryo UI" panose="020B0604030504040204" pitchFamily="50" charset="-128"/>
              </a:rPr>
              <a:t>AI</a:t>
            </a:r>
            <a:r>
              <a:rPr lang="en-US" sz="1100" dirty="0" err="1">
                <a:solidFill>
                  <a:schemeClr val="bg1"/>
                </a:solidFill>
                <a:latin typeface="Meiryo UI" panose="020B0604030504040204" pitchFamily="50" charset="-128"/>
                <a:ea typeface="Meiryo UI" panose="020B0604030504040204" pitchFamily="50" charset="-128"/>
              </a:rPr>
              <a:t>アクセラレータにより、</a:t>
            </a:r>
            <a:r>
              <a:rPr lang="en-US" sz="1100" dirty="0" err="1" smtClean="0">
                <a:solidFill>
                  <a:schemeClr val="bg1"/>
                </a:solidFill>
                <a:latin typeface="Meiryo UI" panose="020B0604030504040204" pitchFamily="50" charset="-128"/>
                <a:ea typeface="Meiryo UI" panose="020B0604030504040204" pitchFamily="50" charset="-128"/>
              </a:rPr>
              <a:t>画像認識がさらに強力になります</a:t>
            </a:r>
            <a:r>
              <a:rPr lang="ja-JP" altLang="en-US" sz="1100" dirty="0" err="1" smtClean="0">
                <a:solidFill>
                  <a:schemeClr val="bg1"/>
                </a:solidFill>
                <a:latin typeface="Meiryo UI" panose="020B0604030504040204" pitchFamily="50" charset="-128"/>
                <a:ea typeface="Meiryo UI" panose="020B0604030504040204" pitchFamily="50" charset="-128"/>
              </a:rPr>
              <a:t>。</a:t>
            </a:r>
            <a:endParaRPr sz="1100" dirty="0">
              <a:solidFill>
                <a:schemeClr val="bg1"/>
              </a:solidFill>
              <a:latin typeface="Meiryo UI" panose="020B0604030504040204" pitchFamily="50" charset="-128"/>
              <a:ea typeface="Meiryo UI" panose="020B0604030504040204" pitchFamily="50" charset="-128"/>
            </a:endParaRPr>
          </a:p>
        </p:txBody>
      </p:sp>
      <p:sp>
        <p:nvSpPr>
          <p:cNvPr id="259" name="Google Shape;259;p20"/>
          <p:cNvSpPr txBox="1"/>
          <p:nvPr/>
        </p:nvSpPr>
        <p:spPr>
          <a:xfrm>
            <a:off x="6693761" y="822479"/>
            <a:ext cx="2361247" cy="1386726"/>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sz="1800" b="1" dirty="0" err="1" smtClean="0">
                <a:solidFill>
                  <a:srgbClr val="97FFFE"/>
                </a:solidFill>
                <a:latin typeface="Meiryo UI" panose="020B0604030504040204" pitchFamily="50" charset="-128"/>
                <a:ea typeface="Meiryo UI" panose="020B0604030504040204" pitchFamily="50" charset="-128"/>
              </a:rPr>
              <a:t>小規模ビジネス</a:t>
            </a:r>
            <a:endParaRPr sz="1800"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a:solidFill>
                  <a:schemeClr val="bg1"/>
                </a:solidFill>
                <a:latin typeface="Meiryo UI" panose="020B0604030504040204" pitchFamily="50" charset="-128"/>
                <a:ea typeface="Meiryo UI" panose="020B0604030504040204" pitchFamily="50" charset="-128"/>
              </a:rPr>
              <a:t>4ベイSATAディスクと高速2.5GbEネットワークのサポートにより、</a:t>
            </a:r>
            <a:r>
              <a:rPr lang="en-US" sz="1100" dirty="0" smtClean="0">
                <a:solidFill>
                  <a:schemeClr val="bg1"/>
                </a:solidFill>
                <a:latin typeface="Meiryo UI" panose="020B0604030504040204" pitchFamily="50" charset="-128"/>
                <a:ea typeface="Meiryo UI" panose="020B0604030504040204" pitchFamily="50" charset="-128"/>
              </a:rPr>
              <a:t>中小企業のユーザーはオフィスでデータバックアップを適切に構成できます</a:t>
            </a:r>
            <a:r>
              <a:rPr lang="ja-JP" altLang="en-US" sz="1100" dirty="0" err="1" smtClean="0">
                <a:solidFill>
                  <a:schemeClr val="bg1"/>
                </a:solidFill>
                <a:latin typeface="Meiryo UI" panose="020B0604030504040204" pitchFamily="50" charset="-128"/>
                <a:ea typeface="Meiryo UI" panose="020B0604030504040204" pitchFamily="50" charset="-128"/>
              </a:rPr>
              <a:t>。</a:t>
            </a:r>
            <a:endParaRPr sz="11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38097881"/>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1"/>
          <p:cNvSpPr/>
          <p:nvPr/>
        </p:nvSpPr>
        <p:spPr>
          <a:xfrm>
            <a:off x="-189659" y="4346643"/>
            <a:ext cx="9364133" cy="2822621"/>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65" name="Google Shape;265;p21"/>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err="1">
                <a:latin typeface="Meiryo UI" panose="020B0604030504040204" pitchFamily="50" charset="-128"/>
                <a:ea typeface="Meiryo UI" panose="020B0604030504040204" pitchFamily="50" charset="-128"/>
                <a:cs typeface="Arial"/>
                <a:sym typeface="Arial"/>
              </a:rPr>
              <a:t>NASの使用シナリオ</a:t>
            </a:r>
            <a:endParaRPr dirty="0">
              <a:latin typeface="Meiryo UI" panose="020B0604030504040204" pitchFamily="50" charset="-128"/>
              <a:ea typeface="Meiryo UI" panose="020B0604030504040204" pitchFamily="50" charset="-128"/>
              <a:cs typeface="Arial"/>
              <a:sym typeface="Arial"/>
            </a:endParaRPr>
          </a:p>
        </p:txBody>
      </p:sp>
      <p:pic>
        <p:nvPicPr>
          <p:cNvPr id="266" name="Google Shape;266;p21"/>
          <p:cNvPicPr preferRelativeResize="0"/>
          <p:nvPr/>
        </p:nvPicPr>
        <p:blipFill rotWithShape="1">
          <a:blip r:embed="rId3">
            <a:alphaModFix/>
          </a:blip>
          <a:srcRect/>
          <a:stretch/>
        </p:blipFill>
        <p:spPr>
          <a:xfrm>
            <a:off x="1878939" y="1230862"/>
            <a:ext cx="2458687" cy="1635851"/>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267" name="Google Shape;267;p21"/>
          <p:cNvPicPr preferRelativeResize="0"/>
          <p:nvPr/>
        </p:nvPicPr>
        <p:blipFill rotWithShape="1">
          <a:blip r:embed="rId4">
            <a:alphaModFix/>
          </a:blip>
          <a:srcRect/>
          <a:stretch/>
        </p:blipFill>
        <p:spPr>
          <a:xfrm>
            <a:off x="4852533" y="1230862"/>
            <a:ext cx="2458687" cy="1620021"/>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268" name="Google Shape;268;p21"/>
          <p:cNvPicPr preferRelativeResize="0"/>
          <p:nvPr/>
        </p:nvPicPr>
        <p:blipFill rotWithShape="1">
          <a:blip r:embed="rId5">
            <a:alphaModFix/>
          </a:blip>
          <a:srcRect/>
          <a:stretch/>
        </p:blipFill>
        <p:spPr>
          <a:xfrm>
            <a:off x="1888792" y="3154254"/>
            <a:ext cx="2458687" cy="1643717"/>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269" name="Google Shape;269;p21"/>
          <p:cNvPicPr preferRelativeResize="0"/>
          <p:nvPr/>
        </p:nvPicPr>
        <p:blipFill rotWithShape="1">
          <a:blip r:embed="rId6">
            <a:alphaModFix/>
          </a:blip>
          <a:srcRect/>
          <a:stretch/>
        </p:blipFill>
        <p:spPr>
          <a:xfrm>
            <a:off x="4852533" y="3154254"/>
            <a:ext cx="2458687" cy="1616492"/>
          </a:xfrm>
          <a:prstGeom prst="roundRect">
            <a:avLst>
              <a:gd name="adj" fmla="val 0"/>
            </a:avLst>
          </a:prstGeom>
          <a:noFill/>
          <a:ln>
            <a:noFill/>
          </a:ln>
          <a:effectLst>
            <a:outerShdw blurRad="254000" dist="190500" dir="8100000" algn="tr" rotWithShape="0">
              <a:srgbClr val="09000C">
                <a:alpha val="74901"/>
              </a:srgbClr>
            </a:outerShdw>
          </a:effectLst>
        </p:spPr>
      </p:pic>
      <p:sp>
        <p:nvSpPr>
          <p:cNvPr id="270" name="Google Shape;270;p21"/>
          <p:cNvSpPr/>
          <p:nvPr/>
        </p:nvSpPr>
        <p:spPr>
          <a:xfrm>
            <a:off x="1878939" y="2210204"/>
            <a:ext cx="2467263" cy="65650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71" name="Google Shape;271;p21"/>
          <p:cNvSpPr/>
          <p:nvPr/>
        </p:nvSpPr>
        <p:spPr>
          <a:xfrm>
            <a:off x="1888995" y="4141462"/>
            <a:ext cx="2457207" cy="65650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72" name="Google Shape;272;p21"/>
          <p:cNvSpPr/>
          <p:nvPr/>
        </p:nvSpPr>
        <p:spPr>
          <a:xfrm>
            <a:off x="4854013" y="2210204"/>
            <a:ext cx="2457207" cy="65650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73" name="Google Shape;273;p21"/>
          <p:cNvSpPr/>
          <p:nvPr/>
        </p:nvSpPr>
        <p:spPr>
          <a:xfrm>
            <a:off x="4854013" y="4141462"/>
            <a:ext cx="2457207" cy="65650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74" name="Google Shape;274;p21"/>
          <p:cNvSpPr txBox="1"/>
          <p:nvPr/>
        </p:nvSpPr>
        <p:spPr>
          <a:xfrm>
            <a:off x="188243" y="1092148"/>
            <a:ext cx="1737764" cy="167757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b="1" dirty="0" err="1" smtClean="0">
                <a:solidFill>
                  <a:srgbClr val="97FFFE"/>
                </a:solidFill>
                <a:latin typeface="Meiryo UI" panose="020B0604030504040204" pitchFamily="50" charset="-128"/>
                <a:ea typeface="Meiryo UI" panose="020B0604030504040204" pitchFamily="50" charset="-128"/>
              </a:rPr>
              <a:t>写真ストレージ</a:t>
            </a:r>
            <a:r>
              <a:rPr lang="en-US" b="1" dirty="0" smtClean="0">
                <a:solidFill>
                  <a:srgbClr val="97FFFE"/>
                </a:solidFill>
                <a:latin typeface="Meiryo UI" panose="020B0604030504040204" pitchFamily="50" charset="-128"/>
                <a:ea typeface="Meiryo UI" panose="020B0604030504040204" pitchFamily="50" charset="-128"/>
              </a:rPr>
              <a:t/>
            </a:r>
            <a:br>
              <a:rPr lang="en-US" b="1" dirty="0" smtClean="0">
                <a:solidFill>
                  <a:srgbClr val="97FFFE"/>
                </a:solidFill>
                <a:latin typeface="Meiryo UI" panose="020B0604030504040204" pitchFamily="50" charset="-128"/>
                <a:ea typeface="Meiryo UI" panose="020B0604030504040204" pitchFamily="50" charset="-128"/>
              </a:rPr>
            </a:br>
            <a:r>
              <a:rPr lang="en-US" b="1" dirty="0" err="1" smtClean="0">
                <a:solidFill>
                  <a:srgbClr val="97FFFE"/>
                </a:solidFill>
                <a:latin typeface="Meiryo UI" panose="020B0604030504040204" pitchFamily="50" charset="-128"/>
                <a:ea typeface="Meiryo UI" panose="020B0604030504040204" pitchFamily="50" charset="-128"/>
              </a:rPr>
              <a:t>AI</a:t>
            </a:r>
            <a:r>
              <a:rPr lang="en-US" b="1" dirty="0" err="1">
                <a:solidFill>
                  <a:srgbClr val="97FFFE"/>
                </a:solidFill>
                <a:latin typeface="Meiryo UI" panose="020B0604030504040204" pitchFamily="50" charset="-128"/>
                <a:ea typeface="Meiryo UI" panose="020B0604030504040204" pitchFamily="50" charset="-128"/>
              </a:rPr>
              <a:t>管理</a:t>
            </a:r>
            <a:endParaRPr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err="1">
                <a:solidFill>
                  <a:schemeClr val="bg1"/>
                </a:solidFill>
                <a:latin typeface="Meiryo UI" panose="020B0604030504040204" pitchFamily="50" charset="-128"/>
                <a:ea typeface="Meiryo UI" panose="020B0604030504040204" pitchFamily="50" charset="-128"/>
              </a:rPr>
              <a:t>NPUアクセラレーションは、QuMagieスマートアルバム管理のパフォーマンスを効果的に向上させることができます</a:t>
            </a:r>
            <a:endParaRPr sz="1100" dirty="0">
              <a:solidFill>
                <a:schemeClr val="bg1"/>
              </a:solidFill>
              <a:latin typeface="Meiryo UI" panose="020B0604030504040204" pitchFamily="50" charset="-128"/>
              <a:ea typeface="Meiryo UI" panose="020B0604030504040204" pitchFamily="50" charset="-128"/>
            </a:endParaRPr>
          </a:p>
        </p:txBody>
      </p:sp>
      <p:grpSp>
        <p:nvGrpSpPr>
          <p:cNvPr id="275" name="Google Shape;275;p21"/>
          <p:cNvGrpSpPr/>
          <p:nvPr/>
        </p:nvGrpSpPr>
        <p:grpSpPr>
          <a:xfrm>
            <a:off x="6334507" y="2395303"/>
            <a:ext cx="456690" cy="462386"/>
            <a:chOff x="857205" y="1598971"/>
            <a:chExt cx="1105045" cy="1118829"/>
          </a:xfrm>
        </p:grpSpPr>
        <p:sp>
          <p:nvSpPr>
            <p:cNvPr id="276" name="Google Shape;276;p21"/>
            <p:cNvSpPr/>
            <p:nvPr/>
          </p:nvSpPr>
          <p:spPr>
            <a:xfrm>
              <a:off x="857205" y="1598971"/>
              <a:ext cx="1105045" cy="1118829"/>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77" name="Google Shape;277;p21"/>
            <p:cNvPicPr preferRelativeResize="0"/>
            <p:nvPr/>
          </p:nvPicPr>
          <p:blipFill rotWithShape="1">
            <a:blip r:embed="rId7">
              <a:alphaModFix/>
            </a:blip>
            <a:srcRect/>
            <a:stretch/>
          </p:blipFill>
          <p:spPr>
            <a:xfrm>
              <a:off x="1082413" y="1851897"/>
              <a:ext cx="654630" cy="665916"/>
            </a:xfrm>
            <a:prstGeom prst="rect">
              <a:avLst/>
            </a:prstGeom>
            <a:noFill/>
            <a:ln>
              <a:noFill/>
            </a:ln>
          </p:spPr>
        </p:pic>
      </p:grpSp>
      <p:grpSp>
        <p:nvGrpSpPr>
          <p:cNvPr id="278" name="Google Shape;278;p21"/>
          <p:cNvGrpSpPr/>
          <p:nvPr/>
        </p:nvGrpSpPr>
        <p:grpSpPr>
          <a:xfrm>
            <a:off x="2334065" y="2352312"/>
            <a:ext cx="456691" cy="462388"/>
            <a:chOff x="7959330" y="2345748"/>
            <a:chExt cx="1105045" cy="1118829"/>
          </a:xfrm>
        </p:grpSpPr>
        <p:sp>
          <p:nvSpPr>
            <p:cNvPr id="279" name="Google Shape;279;p21"/>
            <p:cNvSpPr/>
            <p:nvPr/>
          </p:nvSpPr>
          <p:spPr>
            <a:xfrm>
              <a:off x="7959330" y="2345748"/>
              <a:ext cx="1105045" cy="1118829"/>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80" name="Google Shape;280;p21"/>
            <p:cNvPicPr preferRelativeResize="0"/>
            <p:nvPr/>
          </p:nvPicPr>
          <p:blipFill rotWithShape="1">
            <a:blip r:embed="rId8">
              <a:alphaModFix/>
            </a:blip>
            <a:srcRect/>
            <a:stretch/>
          </p:blipFill>
          <p:spPr>
            <a:xfrm>
              <a:off x="8163562" y="2517813"/>
              <a:ext cx="709402" cy="827636"/>
            </a:xfrm>
            <a:prstGeom prst="rect">
              <a:avLst/>
            </a:prstGeom>
            <a:noFill/>
            <a:ln>
              <a:noFill/>
            </a:ln>
          </p:spPr>
        </p:pic>
      </p:grpSp>
      <p:grpSp>
        <p:nvGrpSpPr>
          <p:cNvPr id="281" name="Google Shape;281;p21"/>
          <p:cNvGrpSpPr/>
          <p:nvPr/>
        </p:nvGrpSpPr>
        <p:grpSpPr>
          <a:xfrm>
            <a:off x="6335148" y="4268992"/>
            <a:ext cx="456690" cy="462387"/>
            <a:chOff x="7828657" y="2519586"/>
            <a:chExt cx="640122" cy="648107"/>
          </a:xfrm>
        </p:grpSpPr>
        <p:sp>
          <p:nvSpPr>
            <p:cNvPr id="282" name="Google Shape;282;p21"/>
            <p:cNvSpPr/>
            <p:nvPr/>
          </p:nvSpPr>
          <p:spPr>
            <a:xfrm>
              <a:off x="7828657" y="2519586"/>
              <a:ext cx="640122" cy="648107"/>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83" name="Google Shape;283;p21"/>
            <p:cNvPicPr preferRelativeResize="0"/>
            <p:nvPr/>
          </p:nvPicPr>
          <p:blipFill rotWithShape="1">
            <a:blip r:embed="rId9">
              <a:alphaModFix/>
            </a:blip>
            <a:srcRect/>
            <a:stretch/>
          </p:blipFill>
          <p:spPr>
            <a:xfrm>
              <a:off x="7951542" y="2653707"/>
              <a:ext cx="394352" cy="394352"/>
            </a:xfrm>
            <a:prstGeom prst="rect">
              <a:avLst/>
            </a:prstGeom>
            <a:noFill/>
            <a:ln>
              <a:noFill/>
            </a:ln>
          </p:spPr>
        </p:pic>
      </p:grpSp>
      <p:sp>
        <p:nvSpPr>
          <p:cNvPr id="284" name="Google Shape;284;p21"/>
          <p:cNvSpPr txBox="1"/>
          <p:nvPr/>
        </p:nvSpPr>
        <p:spPr>
          <a:xfrm>
            <a:off x="188243" y="3071894"/>
            <a:ext cx="1841163" cy="1242071"/>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b="1" dirty="0" err="1">
                <a:solidFill>
                  <a:srgbClr val="97FFFE"/>
                </a:solidFill>
                <a:latin typeface="Meiryo UI" panose="020B0604030504040204" pitchFamily="50" charset="-128"/>
                <a:ea typeface="Meiryo UI" panose="020B0604030504040204" pitchFamily="50" charset="-128"/>
              </a:rPr>
              <a:t>スマートモニタリング</a:t>
            </a:r>
            <a:endParaRPr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a:solidFill>
                  <a:schemeClr val="bg1"/>
                </a:solidFill>
                <a:latin typeface="Meiryo UI" panose="020B0604030504040204" pitchFamily="50" charset="-128"/>
                <a:ea typeface="Meiryo UI" panose="020B0604030504040204" pitchFamily="50" charset="-128"/>
              </a:rPr>
              <a:t>4GBのRAMにより、最大18台のカメラのサブスクリプションに対する</a:t>
            </a:r>
            <a:r>
              <a:rPr lang="en-US" sz="1100" dirty="0" smtClean="0">
                <a:solidFill>
                  <a:schemeClr val="bg1"/>
                </a:solidFill>
                <a:latin typeface="Meiryo UI" panose="020B0604030504040204" pitchFamily="50" charset="-128"/>
                <a:ea typeface="Meiryo UI" panose="020B0604030504040204" pitchFamily="50" charset="-128"/>
              </a:rPr>
              <a:t>QVR </a:t>
            </a:r>
            <a:r>
              <a:rPr lang="en-US" sz="1100" dirty="0" err="1" smtClean="0">
                <a:solidFill>
                  <a:schemeClr val="bg1"/>
                </a:solidFill>
                <a:latin typeface="Meiryo UI" panose="020B0604030504040204" pitchFamily="50" charset="-128"/>
                <a:ea typeface="Meiryo UI" panose="020B0604030504040204" pitchFamily="50" charset="-128"/>
              </a:rPr>
              <a:t>Elite</a:t>
            </a:r>
            <a:r>
              <a:rPr lang="en-US" sz="1100" dirty="0" err="1">
                <a:solidFill>
                  <a:schemeClr val="bg1"/>
                </a:solidFill>
                <a:latin typeface="Meiryo UI" panose="020B0604030504040204" pitchFamily="50" charset="-128"/>
                <a:ea typeface="Meiryo UI" panose="020B0604030504040204" pitchFamily="50" charset="-128"/>
              </a:rPr>
              <a:t>のサポートがスムーズに実行されます</a:t>
            </a:r>
            <a:endParaRPr sz="1100" dirty="0">
              <a:solidFill>
                <a:schemeClr val="bg1"/>
              </a:solidFill>
              <a:latin typeface="Meiryo UI" panose="020B0604030504040204" pitchFamily="50" charset="-128"/>
              <a:ea typeface="Meiryo UI" panose="020B0604030504040204" pitchFamily="50" charset="-128"/>
            </a:endParaRPr>
          </a:p>
        </p:txBody>
      </p:sp>
      <p:sp>
        <p:nvSpPr>
          <p:cNvPr id="285" name="Google Shape;285;p21"/>
          <p:cNvSpPr txBox="1"/>
          <p:nvPr/>
        </p:nvSpPr>
        <p:spPr>
          <a:xfrm>
            <a:off x="7343620" y="1167937"/>
            <a:ext cx="1739205" cy="123745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b="1" dirty="0" err="1">
                <a:solidFill>
                  <a:srgbClr val="97FFFE"/>
                </a:solidFill>
                <a:latin typeface="Meiryo UI" panose="020B0604030504040204" pitchFamily="50" charset="-128"/>
                <a:ea typeface="Meiryo UI" panose="020B0604030504040204" pitchFamily="50" charset="-128"/>
              </a:rPr>
              <a:t>セルフメディアデータの保存</a:t>
            </a:r>
            <a:endParaRPr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err="1">
                <a:solidFill>
                  <a:schemeClr val="bg1"/>
                </a:solidFill>
                <a:latin typeface="Meiryo UI" panose="020B0604030504040204" pitchFamily="50" charset="-128"/>
                <a:ea typeface="Meiryo UI" panose="020B0604030504040204" pitchFamily="50" charset="-128"/>
              </a:rPr>
              <a:t>オーディオおよびビデオデータは、</a:t>
            </a:r>
            <a:r>
              <a:rPr lang="en-US" sz="1100" dirty="0" err="1" smtClean="0">
                <a:solidFill>
                  <a:schemeClr val="bg1"/>
                </a:solidFill>
                <a:latin typeface="Meiryo UI" panose="020B0604030504040204" pitchFamily="50" charset="-128"/>
                <a:ea typeface="Meiryo UI" panose="020B0604030504040204" pitchFamily="50" charset="-128"/>
              </a:rPr>
              <a:t>File</a:t>
            </a:r>
            <a:r>
              <a:rPr lang="en-US" sz="1100" dirty="0" smtClean="0">
                <a:solidFill>
                  <a:schemeClr val="bg1"/>
                </a:solidFill>
                <a:latin typeface="Meiryo UI" panose="020B0604030504040204" pitchFamily="50" charset="-128"/>
                <a:ea typeface="Meiryo UI" panose="020B0604030504040204" pitchFamily="50" charset="-128"/>
              </a:rPr>
              <a:t> </a:t>
            </a:r>
            <a:r>
              <a:rPr lang="en-US" sz="1100" dirty="0" err="1" smtClean="0">
                <a:solidFill>
                  <a:schemeClr val="bg1"/>
                </a:solidFill>
                <a:latin typeface="Meiryo UI" panose="020B0604030504040204" pitchFamily="50" charset="-128"/>
                <a:ea typeface="Meiryo UI" panose="020B0604030504040204" pitchFamily="50" charset="-128"/>
              </a:rPr>
              <a:t>Station</a:t>
            </a:r>
            <a:r>
              <a:rPr lang="en-US" sz="1100" dirty="0" err="1">
                <a:solidFill>
                  <a:schemeClr val="bg1"/>
                </a:solidFill>
                <a:latin typeface="Meiryo UI" panose="020B0604030504040204" pitchFamily="50" charset="-128"/>
                <a:ea typeface="Meiryo UI" panose="020B0604030504040204" pitchFamily="50" charset="-128"/>
              </a:rPr>
              <a:t>を介してNASに保存できます</a:t>
            </a:r>
            <a:r>
              <a:rPr lang="en-US" sz="1100" dirty="0">
                <a:solidFill>
                  <a:schemeClr val="bg1"/>
                </a:solidFill>
                <a:latin typeface="Meiryo UI" panose="020B0604030504040204" pitchFamily="50" charset="-128"/>
                <a:ea typeface="Meiryo UI" panose="020B0604030504040204" pitchFamily="50" charset="-128"/>
              </a:rPr>
              <a:t>。</a:t>
            </a:r>
            <a:endParaRPr sz="1100" dirty="0">
              <a:solidFill>
                <a:schemeClr val="bg1"/>
              </a:solidFill>
              <a:latin typeface="Meiryo UI" panose="020B0604030504040204" pitchFamily="50" charset="-128"/>
              <a:ea typeface="Meiryo UI" panose="020B0604030504040204" pitchFamily="50" charset="-128"/>
            </a:endParaRPr>
          </a:p>
        </p:txBody>
      </p:sp>
      <p:sp>
        <p:nvSpPr>
          <p:cNvPr id="286" name="Google Shape;286;p21"/>
          <p:cNvSpPr txBox="1"/>
          <p:nvPr/>
        </p:nvSpPr>
        <p:spPr>
          <a:xfrm>
            <a:off x="7343620" y="3023705"/>
            <a:ext cx="1752004" cy="1672958"/>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600"/>
              </a:spcBef>
              <a:spcAft>
                <a:spcPts val="0"/>
              </a:spcAft>
              <a:buNone/>
            </a:pPr>
            <a:r>
              <a:rPr lang="en-US" b="1" dirty="0" err="1" smtClean="0">
                <a:solidFill>
                  <a:srgbClr val="97FFFE"/>
                </a:solidFill>
                <a:latin typeface="Meiryo UI" panose="020B0604030504040204" pitchFamily="50" charset="-128"/>
                <a:ea typeface="Meiryo UI" panose="020B0604030504040204" pitchFamily="50" charset="-128"/>
              </a:rPr>
              <a:t>マルチメディア</a:t>
            </a:r>
            <a:r>
              <a:rPr lang="en-US" b="1" dirty="0" smtClean="0">
                <a:solidFill>
                  <a:srgbClr val="97FFFE"/>
                </a:solidFill>
                <a:latin typeface="Meiryo UI" panose="020B0604030504040204" pitchFamily="50" charset="-128"/>
                <a:ea typeface="Meiryo UI" panose="020B0604030504040204" pitchFamily="50" charset="-128"/>
              </a:rPr>
              <a:t/>
            </a:r>
            <a:br>
              <a:rPr lang="en-US" b="1" dirty="0" smtClean="0">
                <a:solidFill>
                  <a:srgbClr val="97FFFE"/>
                </a:solidFill>
                <a:latin typeface="Meiryo UI" panose="020B0604030504040204" pitchFamily="50" charset="-128"/>
                <a:ea typeface="Meiryo UI" panose="020B0604030504040204" pitchFamily="50" charset="-128"/>
              </a:rPr>
            </a:br>
            <a:r>
              <a:rPr lang="en-US" b="1" dirty="0" err="1" smtClean="0">
                <a:solidFill>
                  <a:srgbClr val="97FFFE"/>
                </a:solidFill>
                <a:latin typeface="Meiryo UI" panose="020B0604030504040204" pitchFamily="50" charset="-128"/>
                <a:ea typeface="Meiryo UI" panose="020B0604030504040204" pitchFamily="50" charset="-128"/>
              </a:rPr>
              <a:t>ストリーミング再生</a:t>
            </a:r>
            <a:endParaRPr b="1" dirty="0">
              <a:solidFill>
                <a:srgbClr val="97FFFE"/>
              </a:solidFill>
              <a:latin typeface="Meiryo UI" panose="020B0604030504040204" pitchFamily="50" charset="-128"/>
              <a:ea typeface="Meiryo UI" panose="020B0604030504040204" pitchFamily="50" charset="-128"/>
            </a:endParaRPr>
          </a:p>
          <a:p>
            <a:pPr marL="0" marR="0" lvl="0" indent="0" algn="l" rtl="0">
              <a:lnSpc>
                <a:spcPct val="130000"/>
              </a:lnSpc>
              <a:spcBef>
                <a:spcPts val="600"/>
              </a:spcBef>
              <a:spcAft>
                <a:spcPts val="0"/>
              </a:spcAft>
              <a:buNone/>
            </a:pPr>
            <a:r>
              <a:rPr lang="en-US" sz="1100" dirty="0" err="1">
                <a:solidFill>
                  <a:schemeClr val="bg1"/>
                </a:solidFill>
                <a:latin typeface="Meiryo UI" panose="020B0604030504040204" pitchFamily="50" charset="-128"/>
                <a:ea typeface="Meiryo UI" panose="020B0604030504040204" pitchFamily="50" charset="-128"/>
              </a:rPr>
              <a:t>Plexにサブスクライブすることにより、保存されているリッチマルチメディアファイルの表示をサポートします</a:t>
            </a:r>
            <a:endParaRPr sz="1100" dirty="0">
              <a:solidFill>
                <a:schemeClr val="bg1"/>
              </a:solidFill>
              <a:latin typeface="Meiryo UI" panose="020B0604030504040204" pitchFamily="50" charset="-128"/>
              <a:ea typeface="Meiryo UI" panose="020B0604030504040204" pitchFamily="50" charset="-128"/>
            </a:endParaRPr>
          </a:p>
        </p:txBody>
      </p:sp>
      <p:grpSp>
        <p:nvGrpSpPr>
          <p:cNvPr id="287" name="Google Shape;287;p21"/>
          <p:cNvGrpSpPr/>
          <p:nvPr/>
        </p:nvGrpSpPr>
        <p:grpSpPr>
          <a:xfrm>
            <a:off x="2326002" y="4335584"/>
            <a:ext cx="456690" cy="462387"/>
            <a:chOff x="5223075" y="4388913"/>
            <a:chExt cx="640122" cy="648107"/>
          </a:xfrm>
        </p:grpSpPr>
        <p:sp>
          <p:nvSpPr>
            <p:cNvPr id="288" name="Google Shape;288;p21"/>
            <p:cNvSpPr/>
            <p:nvPr/>
          </p:nvSpPr>
          <p:spPr>
            <a:xfrm>
              <a:off x="5223075" y="4388913"/>
              <a:ext cx="640122" cy="648107"/>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289" name="Google Shape;289;p21"/>
            <p:cNvPicPr preferRelativeResize="0"/>
            <p:nvPr/>
          </p:nvPicPr>
          <p:blipFill rotWithShape="1">
            <a:blip r:embed="rId10">
              <a:alphaModFix/>
            </a:blip>
            <a:srcRect/>
            <a:stretch/>
          </p:blipFill>
          <p:spPr>
            <a:xfrm>
              <a:off x="5261614" y="4505113"/>
              <a:ext cx="585651" cy="385158"/>
            </a:xfrm>
            <a:prstGeom prst="rect">
              <a:avLst/>
            </a:prstGeom>
            <a:noFill/>
            <a:ln>
              <a:noFill/>
            </a:ln>
          </p:spPr>
        </p:pic>
      </p:grpSp>
      <p:pic>
        <p:nvPicPr>
          <p:cNvPr id="290" name="Google Shape;290;p21"/>
          <p:cNvPicPr preferRelativeResize="0"/>
          <p:nvPr/>
        </p:nvPicPr>
        <p:blipFill rotWithShape="1">
          <a:blip r:embed="rId11">
            <a:alphaModFix/>
          </a:blip>
          <a:srcRect t="734" b="735"/>
          <a:stretch/>
        </p:blipFill>
        <p:spPr>
          <a:xfrm>
            <a:off x="1777807" y="4315339"/>
            <a:ext cx="469289" cy="462387"/>
          </a:xfrm>
          <a:prstGeom prst="roundRect">
            <a:avLst>
              <a:gd name="adj" fmla="val 0"/>
            </a:avLst>
          </a:prstGeom>
          <a:noFill/>
          <a:ln>
            <a:noFill/>
          </a:ln>
          <a:effectLst>
            <a:outerShdw blurRad="254000" dist="190500" dir="8100000" algn="tr" rotWithShape="0">
              <a:srgbClr val="09000C">
                <a:alpha val="74901"/>
              </a:srgbClr>
            </a:outerShdw>
          </a:effectLst>
        </p:spPr>
      </p:pic>
      <p:pic>
        <p:nvPicPr>
          <p:cNvPr id="291" name="Google Shape;291;p21"/>
          <p:cNvPicPr preferRelativeResize="0"/>
          <p:nvPr/>
        </p:nvPicPr>
        <p:blipFill rotWithShape="1">
          <a:blip r:embed="rId12">
            <a:alphaModFix/>
          </a:blip>
          <a:srcRect/>
          <a:stretch/>
        </p:blipFill>
        <p:spPr>
          <a:xfrm>
            <a:off x="1806197" y="2353995"/>
            <a:ext cx="444423" cy="444423"/>
          </a:xfrm>
          <a:prstGeom prst="rect">
            <a:avLst/>
          </a:prstGeom>
          <a:noFill/>
          <a:ln>
            <a:noFill/>
          </a:ln>
        </p:spPr>
      </p:pic>
      <p:pic>
        <p:nvPicPr>
          <p:cNvPr id="292" name="Google Shape;292;p21"/>
          <p:cNvPicPr preferRelativeResize="0"/>
          <p:nvPr/>
        </p:nvPicPr>
        <p:blipFill rotWithShape="1">
          <a:blip r:embed="rId13">
            <a:alphaModFix/>
          </a:blip>
          <a:srcRect/>
          <a:stretch/>
        </p:blipFill>
        <p:spPr>
          <a:xfrm>
            <a:off x="6888332" y="2380321"/>
            <a:ext cx="467742" cy="467742"/>
          </a:xfrm>
          <a:prstGeom prst="rect">
            <a:avLst/>
          </a:prstGeom>
          <a:noFill/>
          <a:ln>
            <a:noFill/>
          </a:ln>
        </p:spPr>
      </p:pic>
      <p:pic>
        <p:nvPicPr>
          <p:cNvPr id="293" name="Google Shape;293;p21"/>
          <p:cNvPicPr preferRelativeResize="0"/>
          <p:nvPr/>
        </p:nvPicPr>
        <p:blipFill rotWithShape="1">
          <a:blip r:embed="rId14">
            <a:alphaModFix/>
          </a:blip>
          <a:srcRect/>
          <a:stretch/>
        </p:blipFill>
        <p:spPr>
          <a:xfrm>
            <a:off x="6855228" y="4253965"/>
            <a:ext cx="472191" cy="472191"/>
          </a:xfrm>
          <a:prstGeom prst="roundRect">
            <a:avLst>
              <a:gd name="adj" fmla="val 16667"/>
            </a:avLst>
          </a:prstGeom>
          <a:noFill/>
          <a:ln>
            <a:noFill/>
          </a:ln>
          <a:effectLst>
            <a:outerShdw blurRad="254000" dist="190500" dir="8100000" algn="tr" rotWithShape="0">
              <a:srgbClr val="09000C">
                <a:alpha val="74901"/>
              </a:srgbClr>
            </a:outerShdw>
          </a:effectLst>
        </p:spPr>
      </p:pic>
      <p:sp>
        <p:nvSpPr>
          <p:cNvPr id="294" name="Google Shape;294;p21"/>
          <p:cNvSpPr/>
          <p:nvPr/>
        </p:nvSpPr>
        <p:spPr>
          <a:xfrm rot="-2700000">
            <a:off x="3804988" y="2274140"/>
            <a:ext cx="806150" cy="88731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5" name="Google Shape;295;p21"/>
          <p:cNvSpPr/>
          <p:nvPr/>
        </p:nvSpPr>
        <p:spPr>
          <a:xfrm rot="2700000" flipH="1">
            <a:off x="4517705" y="2274140"/>
            <a:ext cx="806150" cy="88731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6" name="Google Shape;296;p21"/>
          <p:cNvSpPr/>
          <p:nvPr/>
        </p:nvSpPr>
        <p:spPr>
          <a:xfrm rot="-8100000" flipH="1">
            <a:off x="3804990" y="2965108"/>
            <a:ext cx="806150" cy="88731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7" name="Google Shape;297;p21"/>
          <p:cNvSpPr/>
          <p:nvPr/>
        </p:nvSpPr>
        <p:spPr>
          <a:xfrm rot="8100000">
            <a:off x="4517707" y="2965108"/>
            <a:ext cx="806150" cy="887319"/>
          </a:xfrm>
          <a:prstGeom prst="downArrow">
            <a:avLst>
              <a:gd name="adj1" fmla="val 50000"/>
              <a:gd name="adj2" fmla="val 50000"/>
            </a:avLst>
          </a:prstGeom>
          <a:gradFill>
            <a:gsLst>
              <a:gs pos="0">
                <a:srgbClr val="43AEFF"/>
              </a:gs>
              <a:gs pos="16000">
                <a:srgbClr val="43AEFF"/>
              </a:gs>
              <a:gs pos="100000">
                <a:srgbClr val="75FFFF">
                  <a:alpha val="0"/>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298" name="Google Shape;298;p21"/>
          <p:cNvSpPr txBox="1"/>
          <p:nvPr/>
        </p:nvSpPr>
        <p:spPr>
          <a:xfrm>
            <a:off x="3355349" y="2820705"/>
            <a:ext cx="2474104"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統合</a:t>
            </a:r>
            <a:endParaRPr sz="24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4182577114"/>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Tree>
    <p:extLst>
      <p:ext uri="{BB962C8B-B14F-4D97-AF65-F5344CB8AC3E}">
        <p14:creationId xmlns:p14="http://schemas.microsoft.com/office/powerpoint/2010/main" val="1391979002"/>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dirty="0">
                <a:latin typeface="Meiryo UI" panose="020B0604030504040204" pitchFamily="50" charset="-128"/>
                <a:ea typeface="Meiryo UI" panose="020B0604030504040204" pitchFamily="50" charset="-128"/>
                <a:cs typeface="Arial"/>
                <a:sym typeface="Arial"/>
              </a:rPr>
              <a:t>     </a:t>
            </a:r>
            <a:r>
              <a:rPr lang="en-US" dirty="0" err="1">
                <a:latin typeface="Meiryo UI" panose="020B0604030504040204" pitchFamily="50" charset="-128"/>
                <a:ea typeface="Meiryo UI" panose="020B0604030504040204" pitchFamily="50" charset="-128"/>
                <a:cs typeface="Arial"/>
                <a:sym typeface="Arial"/>
              </a:rPr>
              <a:t>QuMagie</a:t>
            </a:r>
            <a:endParaRPr dirty="0">
              <a:latin typeface="Meiryo UI" panose="020B0604030504040204" pitchFamily="50" charset="-128"/>
              <a:ea typeface="Meiryo UI" panose="020B0604030504040204" pitchFamily="50" charset="-128"/>
              <a:cs typeface="Arial"/>
              <a:sym typeface="Arial"/>
            </a:endParaRPr>
          </a:p>
        </p:txBody>
      </p:sp>
      <p:sp>
        <p:nvSpPr>
          <p:cNvPr id="99" name="Google Shape;99;p14"/>
          <p:cNvSpPr txBox="1"/>
          <p:nvPr/>
        </p:nvSpPr>
        <p:spPr>
          <a:xfrm>
            <a:off x="927539" y="1051136"/>
            <a:ext cx="7288922" cy="1911357"/>
          </a:xfrm>
          <a:prstGeom prst="rect">
            <a:avLst/>
          </a:prstGeom>
          <a:noFill/>
          <a:ln>
            <a:noFill/>
          </a:ln>
        </p:spPr>
        <p:txBody>
          <a:bodyPr spcFirstLastPara="1" wrap="square" lIns="91425" tIns="45700" rIns="91425" bIns="45700" anchor="t" anchorCtr="0">
            <a:noAutofit/>
          </a:bodyPr>
          <a:lstStyle/>
          <a:p>
            <a:pPr marL="0" marR="0" lvl="0" indent="0" rtl="0">
              <a:lnSpc>
                <a:spcPct val="110000"/>
              </a:lnSpc>
              <a:spcBef>
                <a:spcPts val="600"/>
              </a:spcBef>
              <a:spcAft>
                <a:spcPts val="0"/>
              </a:spcAft>
              <a:buNone/>
            </a:pPr>
            <a:r>
              <a:rPr lang="en-US" sz="2400" dirty="0">
                <a:solidFill>
                  <a:schemeClr val="lt1"/>
                </a:solidFill>
                <a:latin typeface="Meiryo UI" panose="020B0604030504040204" pitchFamily="50" charset="-128"/>
                <a:ea typeface="Meiryo UI" panose="020B0604030504040204" pitchFamily="50" charset="-128"/>
              </a:rPr>
              <a:t>TS-433に組み込まれた</a:t>
            </a:r>
            <a:r>
              <a:rPr lang="en-US" sz="2400" dirty="0" smtClean="0">
                <a:solidFill>
                  <a:schemeClr val="lt1"/>
                </a:solidFill>
                <a:latin typeface="Meiryo UI" panose="020B0604030504040204" pitchFamily="50" charset="-128"/>
                <a:ea typeface="Meiryo UI" panose="020B0604030504040204" pitchFamily="50" charset="-128"/>
              </a:rPr>
              <a:t>NPU</a:t>
            </a:r>
            <a:r>
              <a:rPr lang="ja-JP" altLang="en-US" sz="2400" dirty="0">
                <a:solidFill>
                  <a:schemeClr val="lt1"/>
                </a:solidFill>
                <a:latin typeface="Meiryo UI" panose="020B0604030504040204" pitchFamily="50" charset="-128"/>
                <a:ea typeface="Meiryo UI" panose="020B0604030504040204" pitchFamily="50" charset="-128"/>
              </a:rPr>
              <a:t> </a:t>
            </a:r>
            <a:r>
              <a:rPr lang="en-US" sz="2400" dirty="0" err="1" smtClean="0">
                <a:solidFill>
                  <a:schemeClr val="lt1"/>
                </a:solidFill>
                <a:latin typeface="Meiryo UI" panose="020B0604030504040204" pitchFamily="50" charset="-128"/>
                <a:ea typeface="Meiryo UI" panose="020B0604030504040204" pitchFamily="50" charset="-128"/>
              </a:rPr>
              <a:t>AI</a:t>
            </a:r>
            <a:r>
              <a:rPr lang="en-US" sz="2400" dirty="0" err="1">
                <a:solidFill>
                  <a:schemeClr val="lt1"/>
                </a:solidFill>
                <a:latin typeface="Meiryo UI" panose="020B0604030504040204" pitchFamily="50" charset="-128"/>
                <a:ea typeface="Meiryo UI" panose="020B0604030504040204" pitchFamily="50" charset="-128"/>
              </a:rPr>
              <a:t>アクセラレータにより、QuMagieがより強力になります</a:t>
            </a:r>
            <a:endParaRPr sz="2400" dirty="0">
              <a:solidFill>
                <a:schemeClr val="lt1"/>
              </a:solidFill>
              <a:latin typeface="Meiryo UI" panose="020B0604030504040204" pitchFamily="50" charset="-128"/>
              <a:ea typeface="Meiryo UI" panose="020B0604030504040204" pitchFamily="50" charset="-128"/>
            </a:endParaRPr>
          </a:p>
          <a:p>
            <a:pPr marL="0" marR="0" lvl="0" indent="0" algn="just" rtl="0">
              <a:lnSpc>
                <a:spcPct val="110000"/>
              </a:lnSpc>
              <a:spcBef>
                <a:spcPts val="600"/>
              </a:spcBef>
              <a:spcAft>
                <a:spcPts val="0"/>
              </a:spcAft>
              <a:buNone/>
            </a:pPr>
            <a:r>
              <a:rPr lang="en-US" dirty="0" err="1">
                <a:solidFill>
                  <a:schemeClr val="lt1"/>
                </a:solidFill>
                <a:latin typeface="Meiryo UI" panose="020B0604030504040204" pitchFamily="50" charset="-128"/>
                <a:ea typeface="Meiryo UI" panose="020B0604030504040204" pitchFamily="50" charset="-128"/>
              </a:rPr>
              <a:t>QuMagieは、QNAP</a:t>
            </a:r>
            <a:r>
              <a:rPr lang="en-US" dirty="0">
                <a:solidFill>
                  <a:schemeClr val="lt1"/>
                </a:solidFill>
                <a:latin typeface="Meiryo UI" panose="020B0604030504040204" pitchFamily="50" charset="-128"/>
                <a:ea typeface="Meiryo UI" panose="020B0604030504040204" pitchFamily="50" charset="-128"/>
              </a:rPr>
              <a:t> AI </a:t>
            </a:r>
            <a:r>
              <a:rPr lang="en-US" dirty="0" err="1">
                <a:solidFill>
                  <a:schemeClr val="lt1"/>
                </a:solidFill>
                <a:latin typeface="Meiryo UI" panose="020B0604030504040204" pitchFamily="50" charset="-128"/>
                <a:ea typeface="Meiryo UI" panose="020B0604030504040204" pitchFamily="50" charset="-128"/>
              </a:rPr>
              <a:t>Core</a:t>
            </a:r>
            <a:r>
              <a:rPr lang="en-US" dirty="0" err="1" smtClean="0">
                <a:solidFill>
                  <a:schemeClr val="lt1"/>
                </a:solidFill>
                <a:latin typeface="Meiryo UI" panose="020B0604030504040204" pitchFamily="50" charset="-128"/>
                <a:ea typeface="Meiryo UI" panose="020B0604030504040204" pitchFamily="50" charset="-128"/>
              </a:rPr>
              <a:t>画像認識エンジンを統合</a:t>
            </a:r>
            <a:r>
              <a:rPr lang="ja-JP" altLang="en-US" dirty="0" smtClean="0">
                <a:solidFill>
                  <a:schemeClr val="lt1"/>
                </a:solidFill>
                <a:latin typeface="Meiryo UI" panose="020B0604030504040204" pitchFamily="50" charset="-128"/>
                <a:ea typeface="Meiryo UI" panose="020B0604030504040204" pitchFamily="50" charset="-128"/>
              </a:rPr>
              <a:t>することで</a:t>
            </a:r>
            <a:r>
              <a:rPr lang="en-US" dirty="0" smtClean="0">
                <a:solidFill>
                  <a:schemeClr val="lt1"/>
                </a:solidFill>
                <a:latin typeface="Meiryo UI" panose="020B0604030504040204" pitchFamily="50" charset="-128"/>
                <a:ea typeface="Meiryo UI" panose="020B0604030504040204" pitchFamily="50" charset="-128"/>
              </a:rPr>
              <a:t>、</a:t>
            </a:r>
            <a:r>
              <a:rPr lang="en-US" dirty="0">
                <a:solidFill>
                  <a:schemeClr val="lt1"/>
                </a:solidFill>
                <a:latin typeface="Meiryo UI" panose="020B0604030504040204" pitchFamily="50" charset="-128"/>
                <a:ea typeface="Meiryo UI" panose="020B0604030504040204" pitchFamily="50" charset="-128"/>
              </a:rPr>
              <a:t>顔と物体の認識を可能にし、写真が撮影された場所に応じてNAS内の写真を自動的に分類します。その結果、イベントアルバムで類似した人物、物、場所、イベントの写真をすばやく見つけることができます。</a:t>
            </a:r>
            <a:endParaRPr dirty="0">
              <a:solidFill>
                <a:schemeClr val="lt1"/>
              </a:solidFill>
              <a:latin typeface="Meiryo UI" panose="020B0604030504040204" pitchFamily="50" charset="-128"/>
              <a:ea typeface="Meiryo UI" panose="020B0604030504040204" pitchFamily="50" charset="-128"/>
            </a:endParaRPr>
          </a:p>
        </p:txBody>
      </p:sp>
      <p:pic>
        <p:nvPicPr>
          <p:cNvPr id="100" name="Google Shape;100;p14"/>
          <p:cNvPicPr preferRelativeResize="0"/>
          <p:nvPr/>
        </p:nvPicPr>
        <p:blipFill rotWithShape="1">
          <a:blip r:embed="rId3">
            <a:alphaModFix/>
          </a:blip>
          <a:srcRect/>
          <a:stretch/>
        </p:blipFill>
        <p:spPr>
          <a:xfrm>
            <a:off x="2792068" y="136817"/>
            <a:ext cx="928598" cy="928598"/>
          </a:xfrm>
          <a:prstGeom prst="rect">
            <a:avLst/>
          </a:prstGeom>
          <a:noFill/>
          <a:ln>
            <a:noFill/>
          </a:ln>
        </p:spPr>
      </p:pic>
      <p:pic>
        <p:nvPicPr>
          <p:cNvPr id="101" name="Google Shape;101;p14"/>
          <p:cNvPicPr preferRelativeResize="0"/>
          <p:nvPr/>
        </p:nvPicPr>
        <p:blipFill rotWithShape="1">
          <a:blip r:embed="rId4">
            <a:alphaModFix/>
          </a:blip>
          <a:srcRect/>
          <a:stretch/>
        </p:blipFill>
        <p:spPr>
          <a:xfrm>
            <a:off x="518160" y="1204875"/>
            <a:ext cx="403680" cy="485070"/>
          </a:xfrm>
          <a:prstGeom prst="rect">
            <a:avLst/>
          </a:prstGeom>
          <a:noFill/>
          <a:ln>
            <a:noFill/>
          </a:ln>
        </p:spPr>
      </p:pic>
      <p:pic>
        <p:nvPicPr>
          <p:cNvPr id="102" name="Google Shape;102;p14"/>
          <p:cNvPicPr preferRelativeResize="0"/>
          <p:nvPr/>
        </p:nvPicPr>
        <p:blipFill rotWithShape="1">
          <a:blip r:embed="rId5">
            <a:alphaModFix/>
          </a:blip>
          <a:srcRect/>
          <a:stretch/>
        </p:blipFill>
        <p:spPr>
          <a:xfrm>
            <a:off x="0" y="3119861"/>
            <a:ext cx="9144000" cy="4689231"/>
          </a:xfrm>
          <a:prstGeom prst="rect">
            <a:avLst/>
          </a:prstGeom>
          <a:noFill/>
          <a:ln>
            <a:noFill/>
          </a:ln>
        </p:spPr>
      </p:pic>
      <p:grpSp>
        <p:nvGrpSpPr>
          <p:cNvPr id="103" name="Google Shape;103;p14"/>
          <p:cNvGrpSpPr/>
          <p:nvPr/>
        </p:nvGrpSpPr>
        <p:grpSpPr>
          <a:xfrm>
            <a:off x="4457700" y="2753604"/>
            <a:ext cx="3194762" cy="747215"/>
            <a:chOff x="330200" y="3149600"/>
            <a:chExt cx="8525042" cy="1993900"/>
          </a:xfrm>
        </p:grpSpPr>
        <p:sp>
          <p:nvSpPr>
            <p:cNvPr id="104" name="Google Shape;104;p14"/>
            <p:cNvSpPr/>
            <p:nvPr/>
          </p:nvSpPr>
          <p:spPr>
            <a:xfrm>
              <a:off x="330200" y="3149600"/>
              <a:ext cx="8525042" cy="1993900"/>
            </a:xfrm>
            <a:prstGeom prst="rect">
              <a:avLst/>
            </a:prstGeom>
            <a:solidFill>
              <a:srgbClr val="F5F5F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05" name="Google Shape;105;p14" descr="一張含有 文字, 光 的圖片&#10;&#10;自動產生的描述"/>
            <p:cNvPicPr preferRelativeResize="0"/>
            <p:nvPr/>
          </p:nvPicPr>
          <p:blipFill rotWithShape="1">
            <a:blip r:embed="rId6">
              <a:alphaModFix/>
            </a:blip>
            <a:srcRect/>
            <a:stretch/>
          </p:blipFill>
          <p:spPr>
            <a:xfrm>
              <a:off x="2893029" y="3400022"/>
              <a:ext cx="1524000" cy="1238250"/>
            </a:xfrm>
            <a:prstGeom prst="rect">
              <a:avLst/>
            </a:prstGeom>
            <a:noFill/>
            <a:ln>
              <a:noFill/>
            </a:ln>
          </p:spPr>
        </p:pic>
        <p:pic>
          <p:nvPicPr>
            <p:cNvPr id="106" name="Google Shape;106;p14" descr="一張含有 文字, 光 的圖片&#10;&#10;自動產生的描述"/>
            <p:cNvPicPr preferRelativeResize="0"/>
            <p:nvPr/>
          </p:nvPicPr>
          <p:blipFill rotWithShape="1">
            <a:blip r:embed="rId7">
              <a:alphaModFix/>
            </a:blip>
            <a:srcRect/>
            <a:stretch/>
          </p:blipFill>
          <p:spPr>
            <a:xfrm>
              <a:off x="1121833" y="3638903"/>
              <a:ext cx="1524000" cy="1238250"/>
            </a:xfrm>
            <a:prstGeom prst="rect">
              <a:avLst/>
            </a:prstGeom>
            <a:noFill/>
            <a:ln>
              <a:noFill/>
            </a:ln>
          </p:spPr>
        </p:pic>
        <p:pic>
          <p:nvPicPr>
            <p:cNvPr id="107" name="Google Shape;107;p14"/>
            <p:cNvPicPr preferRelativeResize="0"/>
            <p:nvPr/>
          </p:nvPicPr>
          <p:blipFill rotWithShape="1">
            <a:blip r:embed="rId8">
              <a:alphaModFix/>
            </a:blip>
            <a:srcRect/>
            <a:stretch/>
          </p:blipFill>
          <p:spPr>
            <a:xfrm>
              <a:off x="4741333" y="3638903"/>
              <a:ext cx="1524000" cy="1238250"/>
            </a:xfrm>
            <a:prstGeom prst="rect">
              <a:avLst/>
            </a:prstGeom>
            <a:noFill/>
            <a:ln>
              <a:noFill/>
            </a:ln>
          </p:spPr>
        </p:pic>
        <p:pic>
          <p:nvPicPr>
            <p:cNvPr id="108" name="Google Shape;108;p14" descr="一張含有 文字, 光 的圖片&#10;&#10;自動產生的描述"/>
            <p:cNvPicPr preferRelativeResize="0"/>
            <p:nvPr/>
          </p:nvPicPr>
          <p:blipFill rotWithShape="1">
            <a:blip r:embed="rId9">
              <a:alphaModFix/>
            </a:blip>
            <a:srcRect/>
            <a:stretch/>
          </p:blipFill>
          <p:spPr>
            <a:xfrm>
              <a:off x="6568722" y="3399014"/>
              <a:ext cx="1524000" cy="1238250"/>
            </a:xfrm>
            <a:prstGeom prst="rect">
              <a:avLst/>
            </a:prstGeom>
            <a:noFill/>
            <a:ln>
              <a:noFill/>
            </a:ln>
          </p:spPr>
        </p:pic>
      </p:gr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p:nvPr/>
        </p:nvSpPr>
        <p:spPr>
          <a:xfrm rot="-5400000">
            <a:off x="5551252" y="1009650"/>
            <a:ext cx="5799804"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14" name="Google Shape;114;p15"/>
          <p:cNvSpPr txBox="1">
            <a:spLocks noGrp="1"/>
          </p:cNvSpPr>
          <p:nvPr>
            <p:ph type="title"/>
          </p:nvPr>
        </p:nvSpPr>
        <p:spPr>
          <a:xfrm>
            <a:off x="-2552" y="33512"/>
            <a:ext cx="9056536" cy="1211113"/>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smtClean="0">
                <a:latin typeface="Meiryo UI" panose="020B0604030504040204" pitchFamily="50" charset="-128"/>
                <a:ea typeface="Meiryo UI" panose="020B0604030504040204" pitchFamily="50" charset="-128"/>
              </a:rPr>
              <a:t>12cm</a:t>
            </a:r>
            <a:r>
              <a:rPr lang="ja-JP" altLang="en-US" sz="3200" dirty="0" smtClean="0">
                <a:latin typeface="Meiryo UI" panose="020B0604030504040204" pitchFamily="50" charset="-128"/>
                <a:ea typeface="Meiryo UI" panose="020B0604030504040204" pitchFamily="50" charset="-128"/>
              </a:rPr>
              <a:t>静音ファン内蔵、</a:t>
            </a:r>
            <a:r>
              <a:rPr lang="en-US" sz="3200" dirty="0" err="1" smtClean="0">
                <a:latin typeface="Meiryo UI" panose="020B0604030504040204" pitchFamily="50" charset="-128"/>
                <a:ea typeface="Meiryo UI" panose="020B0604030504040204" pitchFamily="50" charset="-128"/>
              </a:rPr>
              <a:t>スマート</a:t>
            </a:r>
            <a:r>
              <a:rPr lang="ja-JP" altLang="en-US" sz="3200" dirty="0" smtClean="0">
                <a:latin typeface="Meiryo UI" panose="020B0604030504040204" pitchFamily="50" charset="-128"/>
                <a:ea typeface="Meiryo UI" panose="020B0604030504040204" pitchFamily="50" charset="-128"/>
              </a:rPr>
              <a:t>アジャスト</a:t>
            </a:r>
            <a:endParaRPr sz="3200" dirty="0">
              <a:latin typeface="Meiryo UI" panose="020B0604030504040204" pitchFamily="50" charset="-128"/>
              <a:ea typeface="Meiryo UI" panose="020B0604030504040204" pitchFamily="50" charset="-128"/>
            </a:endParaRPr>
          </a:p>
        </p:txBody>
      </p:sp>
      <p:sp>
        <p:nvSpPr>
          <p:cNvPr id="115" name="Google Shape;115;p15"/>
          <p:cNvSpPr txBox="1"/>
          <p:nvPr/>
        </p:nvSpPr>
        <p:spPr>
          <a:xfrm>
            <a:off x="4655168" y="1051510"/>
            <a:ext cx="4398815" cy="1666290"/>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300"/>
              </a:spcBef>
              <a:spcAft>
                <a:spcPts val="0"/>
              </a:spcAft>
              <a:buNone/>
            </a:pPr>
            <a:r>
              <a:rPr lang="en-US" sz="1800" b="1" dirty="0">
                <a:solidFill>
                  <a:srgbClr val="56DDE4"/>
                </a:solidFill>
                <a:latin typeface="Meiryo UI" panose="020B0604030504040204" pitchFamily="50" charset="-128"/>
                <a:ea typeface="Meiryo UI" panose="020B0604030504040204" pitchFamily="50" charset="-128"/>
              </a:rPr>
              <a:t>12cmダブルボールベアリングサイレントファン</a:t>
            </a:r>
            <a:endParaRPr sz="1800" b="1" dirty="0">
              <a:solidFill>
                <a:srgbClr val="56DDE4"/>
              </a:solidFill>
              <a:latin typeface="Meiryo UI" panose="020B0604030504040204" pitchFamily="50" charset="-128"/>
              <a:ea typeface="Meiryo UI" panose="020B0604030504040204" pitchFamily="50" charset="-128"/>
            </a:endParaRPr>
          </a:p>
          <a:p>
            <a:pPr marL="0" marR="0" lvl="0" indent="0" algn="l" rtl="0">
              <a:lnSpc>
                <a:spcPct val="130000"/>
              </a:lnSpc>
              <a:spcBef>
                <a:spcPts val="300"/>
              </a:spcBef>
              <a:spcAft>
                <a:spcPts val="0"/>
              </a:spcAft>
              <a:buNone/>
            </a:pPr>
            <a:r>
              <a:rPr lang="en-US" sz="1200" dirty="0">
                <a:solidFill>
                  <a:schemeClr val="accent6"/>
                </a:solidFill>
                <a:latin typeface="Meiryo UI" panose="020B0604030504040204" pitchFamily="50" charset="-128"/>
                <a:ea typeface="Meiryo UI" panose="020B0604030504040204" pitchFamily="50" charset="-128"/>
              </a:rPr>
              <a:t>コンパクトな4</a:t>
            </a:r>
            <a:r>
              <a:rPr lang="en-US" sz="1200" dirty="0" smtClean="0">
                <a:solidFill>
                  <a:schemeClr val="accent6"/>
                </a:solidFill>
                <a:latin typeface="Meiryo UI" panose="020B0604030504040204" pitchFamily="50" charset="-128"/>
                <a:ea typeface="Meiryo UI" panose="020B0604030504040204" pitchFamily="50" charset="-128"/>
              </a:rPr>
              <a:t>ベイ</a:t>
            </a:r>
            <a:r>
              <a:rPr lang="ja-JP" altLang="en-US" sz="1200" dirty="0" smtClean="0">
                <a:solidFill>
                  <a:schemeClr val="accent6"/>
                </a:solidFill>
                <a:latin typeface="Meiryo UI" panose="020B0604030504040204" pitchFamily="50" charset="-128"/>
                <a:ea typeface="Meiryo UI" panose="020B0604030504040204" pitchFamily="50" charset="-128"/>
              </a:rPr>
              <a:t>の容積において</a:t>
            </a:r>
            <a:r>
              <a:rPr lang="en-US" sz="1200" dirty="0" smtClean="0">
                <a:solidFill>
                  <a:schemeClr val="accent6"/>
                </a:solidFill>
                <a:latin typeface="Meiryo UI" panose="020B0604030504040204" pitchFamily="50" charset="-128"/>
                <a:ea typeface="Meiryo UI" panose="020B0604030504040204" pitchFamily="50" charset="-128"/>
              </a:rPr>
              <a:t>、</a:t>
            </a:r>
            <a:r>
              <a:rPr lang="en-US" sz="1200" dirty="0">
                <a:solidFill>
                  <a:schemeClr val="accent6"/>
                </a:solidFill>
                <a:latin typeface="Meiryo UI" panose="020B0604030504040204" pitchFamily="50" charset="-128"/>
                <a:ea typeface="Meiryo UI" panose="020B0604030504040204" pitchFamily="50" charset="-128"/>
              </a:rPr>
              <a:t>QNAP</a:t>
            </a:r>
            <a:r>
              <a:rPr lang="en-US" sz="1200" dirty="0" smtClean="0">
                <a:solidFill>
                  <a:schemeClr val="accent6"/>
                </a:solidFill>
                <a:latin typeface="Meiryo UI" panose="020B0604030504040204" pitchFamily="50" charset="-128"/>
                <a:ea typeface="Meiryo UI" panose="020B0604030504040204" pitchFamily="50" charset="-128"/>
              </a:rPr>
              <a:t>のファン設計は限られたスペースを最大</a:t>
            </a:r>
            <a:r>
              <a:rPr lang="ja-JP" altLang="en-US" sz="1200" dirty="0" smtClean="0">
                <a:solidFill>
                  <a:schemeClr val="accent6"/>
                </a:solidFill>
                <a:latin typeface="Meiryo UI" panose="020B0604030504040204" pitchFamily="50" charset="-128"/>
                <a:ea typeface="Meiryo UI" panose="020B0604030504040204" pitchFamily="50" charset="-128"/>
              </a:rPr>
              <a:t>限活用</a:t>
            </a:r>
            <a:r>
              <a:rPr lang="en-US" sz="1200" dirty="0" err="1" smtClean="0">
                <a:solidFill>
                  <a:schemeClr val="accent6"/>
                </a:solidFill>
                <a:latin typeface="Meiryo UI" panose="020B0604030504040204" pitchFamily="50" charset="-128"/>
                <a:ea typeface="Meiryo UI" panose="020B0604030504040204" pitchFamily="50" charset="-128"/>
              </a:rPr>
              <a:t>し</a:t>
            </a:r>
            <a:r>
              <a:rPr lang="en-US" sz="1200" dirty="0" err="1">
                <a:solidFill>
                  <a:schemeClr val="accent6"/>
                </a:solidFill>
                <a:latin typeface="Meiryo UI" panose="020B0604030504040204" pitchFamily="50" charset="-128"/>
                <a:ea typeface="Meiryo UI" panose="020B0604030504040204" pitchFamily="50" charset="-128"/>
              </a:rPr>
              <a:t>、</a:t>
            </a:r>
            <a:r>
              <a:rPr lang="en-US" sz="1200" dirty="0" err="1" smtClean="0">
                <a:solidFill>
                  <a:schemeClr val="accent6"/>
                </a:solidFill>
                <a:latin typeface="Meiryo UI" panose="020B0604030504040204" pitchFamily="50" charset="-128"/>
                <a:ea typeface="Meiryo UI" panose="020B0604030504040204" pitchFamily="50" charset="-128"/>
              </a:rPr>
              <a:t>熱放散と低ノイズの</a:t>
            </a:r>
            <a:r>
              <a:rPr lang="ja-JP" altLang="en-US" sz="1200" dirty="0" smtClean="0">
                <a:solidFill>
                  <a:schemeClr val="accent6"/>
                </a:solidFill>
                <a:latin typeface="Meiryo UI" panose="020B0604030504040204" pitchFamily="50" charset="-128"/>
                <a:ea typeface="Meiryo UI" panose="020B0604030504040204" pitchFamily="50" charset="-128"/>
              </a:rPr>
              <a:t>最適な</a:t>
            </a:r>
            <a:r>
              <a:rPr lang="en-US" sz="1200" dirty="0" smtClean="0">
                <a:solidFill>
                  <a:schemeClr val="accent6"/>
                </a:solidFill>
                <a:latin typeface="Meiryo UI" panose="020B0604030504040204" pitchFamily="50" charset="-128"/>
                <a:ea typeface="Meiryo UI" panose="020B0604030504040204" pitchFamily="50" charset="-128"/>
              </a:rPr>
              <a:t>バランスを効果的に実現できます</a:t>
            </a:r>
            <a:r>
              <a:rPr lang="en-US" sz="1200" dirty="0">
                <a:solidFill>
                  <a:schemeClr val="accent6"/>
                </a:solidFill>
                <a:latin typeface="Meiryo UI" panose="020B0604030504040204" pitchFamily="50" charset="-128"/>
                <a:ea typeface="Meiryo UI" panose="020B0604030504040204" pitchFamily="50" charset="-128"/>
              </a:rPr>
              <a:t>。さらに、ダブルボールベアリングは80,000時間のライブサイクルを提供し、耐久性があります。</a:t>
            </a:r>
            <a:endParaRPr sz="1200" dirty="0">
              <a:solidFill>
                <a:schemeClr val="accent6"/>
              </a:solidFill>
              <a:latin typeface="Meiryo UI" panose="020B0604030504040204" pitchFamily="50" charset="-128"/>
              <a:ea typeface="Meiryo UI" panose="020B0604030504040204" pitchFamily="50" charset="-128"/>
            </a:endParaRPr>
          </a:p>
        </p:txBody>
      </p:sp>
      <p:sp>
        <p:nvSpPr>
          <p:cNvPr id="116" name="Google Shape;116;p15"/>
          <p:cNvSpPr txBox="1"/>
          <p:nvPr/>
        </p:nvSpPr>
        <p:spPr>
          <a:xfrm>
            <a:off x="4652726" y="2887277"/>
            <a:ext cx="4164016" cy="1786323"/>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300"/>
              </a:spcBef>
              <a:spcAft>
                <a:spcPts val="0"/>
              </a:spcAft>
              <a:buNone/>
            </a:pPr>
            <a:r>
              <a:rPr lang="en-US" sz="1800" b="1" dirty="0" err="1">
                <a:solidFill>
                  <a:srgbClr val="56DDE4"/>
                </a:solidFill>
                <a:latin typeface="Meiryo UI" panose="020B0604030504040204" pitchFamily="50" charset="-128"/>
                <a:ea typeface="Meiryo UI" panose="020B0604030504040204" pitchFamily="50" charset="-128"/>
              </a:rPr>
              <a:t>NAS温度検知スマートファン制御</a:t>
            </a:r>
            <a:endParaRPr sz="1800" b="1" dirty="0">
              <a:solidFill>
                <a:srgbClr val="56DDE4"/>
              </a:solidFill>
              <a:latin typeface="Meiryo UI" panose="020B0604030504040204" pitchFamily="50" charset="-128"/>
              <a:ea typeface="Meiryo UI" panose="020B0604030504040204" pitchFamily="50" charset="-128"/>
            </a:endParaRPr>
          </a:p>
          <a:p>
            <a:pPr marL="0" marR="0" lvl="0" indent="0" algn="l" rtl="0">
              <a:lnSpc>
                <a:spcPct val="130000"/>
              </a:lnSpc>
              <a:spcBef>
                <a:spcPts val="300"/>
              </a:spcBef>
              <a:spcAft>
                <a:spcPts val="0"/>
              </a:spcAft>
              <a:buNone/>
            </a:pPr>
            <a:r>
              <a:rPr lang="en-US" sz="1200" dirty="0">
                <a:solidFill>
                  <a:schemeClr val="accent6"/>
                </a:solidFill>
                <a:latin typeface="Meiryo UI" panose="020B0604030504040204" pitchFamily="50" charset="-128"/>
                <a:ea typeface="Meiryo UI" panose="020B0604030504040204" pitchFamily="50" charset="-128"/>
              </a:rPr>
              <a:t>システム温度とハードディスク温度を自動的に検知してファン速度を調整します。これにより、周囲温度の変化に効果的に適応し、NASをより安定して実行できます。</a:t>
            </a:r>
            <a:endParaRPr sz="1200" dirty="0">
              <a:solidFill>
                <a:schemeClr val="accent6"/>
              </a:solidFill>
              <a:latin typeface="Meiryo UI" panose="020B0604030504040204" pitchFamily="50" charset="-128"/>
              <a:ea typeface="Meiryo UI" panose="020B0604030504040204" pitchFamily="50" charset="-128"/>
            </a:endParaRPr>
          </a:p>
        </p:txBody>
      </p:sp>
      <p:sp>
        <p:nvSpPr>
          <p:cNvPr id="117" name="Google Shape;117;p15"/>
          <p:cNvSpPr/>
          <p:nvPr/>
        </p:nvSpPr>
        <p:spPr>
          <a:xfrm>
            <a:off x="3942755" y="1144596"/>
            <a:ext cx="657656" cy="665858"/>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18" name="Google Shape;118;p15"/>
          <p:cNvPicPr preferRelativeResize="0"/>
          <p:nvPr/>
        </p:nvPicPr>
        <p:blipFill rotWithShape="1">
          <a:blip r:embed="rId3">
            <a:alphaModFix/>
          </a:blip>
          <a:srcRect/>
          <a:stretch/>
        </p:blipFill>
        <p:spPr>
          <a:xfrm>
            <a:off x="4048581" y="1254523"/>
            <a:ext cx="446004" cy="446004"/>
          </a:xfrm>
          <a:prstGeom prst="rect">
            <a:avLst/>
          </a:prstGeom>
          <a:noFill/>
          <a:ln>
            <a:noFill/>
          </a:ln>
        </p:spPr>
      </p:pic>
      <p:sp>
        <p:nvSpPr>
          <p:cNvPr id="119" name="Google Shape;119;p15"/>
          <p:cNvSpPr/>
          <p:nvPr/>
        </p:nvSpPr>
        <p:spPr>
          <a:xfrm>
            <a:off x="3956620" y="2946711"/>
            <a:ext cx="657656" cy="665858"/>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20" name="Google Shape;120;p15"/>
          <p:cNvPicPr preferRelativeResize="0"/>
          <p:nvPr/>
        </p:nvPicPr>
        <p:blipFill rotWithShape="1">
          <a:blip r:embed="rId4">
            <a:alphaModFix/>
          </a:blip>
          <a:srcRect/>
          <a:stretch/>
        </p:blipFill>
        <p:spPr>
          <a:xfrm>
            <a:off x="4071598" y="3093486"/>
            <a:ext cx="399970" cy="399970"/>
          </a:xfrm>
          <a:prstGeom prst="rect">
            <a:avLst/>
          </a:prstGeom>
          <a:noFill/>
          <a:ln>
            <a:noFill/>
          </a:ln>
        </p:spPr>
      </p:pic>
      <p:pic>
        <p:nvPicPr>
          <p:cNvPr id="121" name="Google Shape;121;p15"/>
          <p:cNvPicPr preferRelativeResize="0"/>
          <p:nvPr/>
        </p:nvPicPr>
        <p:blipFill rotWithShape="1">
          <a:blip r:embed="rId5">
            <a:alphaModFix/>
          </a:blip>
          <a:srcRect/>
          <a:stretch/>
        </p:blipFill>
        <p:spPr>
          <a:xfrm>
            <a:off x="-569884" y="1212548"/>
            <a:ext cx="4998255" cy="3124465"/>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6"/>
          <p:cNvSpPr/>
          <p:nvPr/>
        </p:nvSpPr>
        <p:spPr>
          <a:xfrm rot="-5400000">
            <a:off x="5614384" y="1009650"/>
            <a:ext cx="5799804"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27" name="Google Shape;127;p16"/>
          <p:cNvSpPr txBox="1">
            <a:spLocks noGrp="1"/>
          </p:cNvSpPr>
          <p:nvPr>
            <p:ph type="title"/>
          </p:nvPr>
        </p:nvSpPr>
        <p:spPr>
          <a:xfrm>
            <a:off x="720000" y="415481"/>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en-US" sz="3200" dirty="0">
                <a:latin typeface="Meiryo UI" panose="020B0604030504040204" pitchFamily="50" charset="-128"/>
                <a:ea typeface="Meiryo UI" panose="020B0604030504040204" pitchFamily="50" charset="-128"/>
              </a:rPr>
              <a:t>同じクラスのNASで最大の4GBメモリ</a:t>
            </a:r>
            <a:endParaRPr sz="3200" dirty="0">
              <a:latin typeface="Meiryo UI" panose="020B0604030504040204" pitchFamily="50" charset="-128"/>
              <a:ea typeface="Meiryo UI" panose="020B0604030504040204" pitchFamily="50" charset="-128"/>
            </a:endParaRPr>
          </a:p>
        </p:txBody>
      </p:sp>
      <p:sp>
        <p:nvSpPr>
          <p:cNvPr id="128" name="Google Shape;128;p16"/>
          <p:cNvSpPr txBox="1"/>
          <p:nvPr/>
        </p:nvSpPr>
        <p:spPr>
          <a:xfrm>
            <a:off x="2392927" y="1220026"/>
            <a:ext cx="5902152" cy="1906356"/>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300"/>
              </a:spcBef>
              <a:spcAft>
                <a:spcPts val="0"/>
              </a:spcAft>
              <a:buNone/>
            </a:pPr>
            <a:r>
              <a:rPr lang="en-US" sz="1800" b="1" dirty="0">
                <a:solidFill>
                  <a:srgbClr val="56DDE4"/>
                </a:solidFill>
                <a:latin typeface="Meiryo UI" panose="020B0604030504040204" pitchFamily="50" charset="-128"/>
                <a:ea typeface="Meiryo UI" panose="020B0604030504040204" pitchFamily="50" charset="-128"/>
              </a:rPr>
              <a:t>TS-433内蔵4GB大容量メモリ</a:t>
            </a:r>
            <a:endParaRPr sz="1800" b="1" dirty="0">
              <a:solidFill>
                <a:srgbClr val="56DDE4"/>
              </a:solidFill>
              <a:latin typeface="Meiryo UI" panose="020B0604030504040204" pitchFamily="50" charset="-128"/>
              <a:ea typeface="Meiryo UI" panose="020B0604030504040204" pitchFamily="50" charset="-128"/>
            </a:endParaRPr>
          </a:p>
          <a:p>
            <a:pPr marL="0" marR="0" lvl="0" indent="0" algn="l" rtl="0">
              <a:lnSpc>
                <a:spcPct val="130000"/>
              </a:lnSpc>
              <a:spcBef>
                <a:spcPts val="300"/>
              </a:spcBef>
              <a:spcAft>
                <a:spcPts val="0"/>
              </a:spcAft>
              <a:buNone/>
            </a:pPr>
            <a:r>
              <a:rPr lang="en-US" sz="1200" dirty="0">
                <a:solidFill>
                  <a:schemeClr val="accent6"/>
                </a:solidFill>
                <a:latin typeface="Meiryo UI" panose="020B0604030504040204" pitchFamily="50" charset="-128"/>
                <a:ea typeface="Meiryo UI" panose="020B0604030504040204" pitchFamily="50" charset="-128"/>
              </a:rPr>
              <a:t>市場に出回っている同じクラスの4ベイNASは、通常、コストを節約するために低容量のメモリを使用します。最高のNASパフォーマンスを達成するための</a:t>
            </a:r>
            <a:r>
              <a:rPr lang="en-US" sz="1200" dirty="0" smtClean="0">
                <a:solidFill>
                  <a:schemeClr val="accent6"/>
                </a:solidFill>
                <a:latin typeface="Meiryo UI" panose="020B0604030504040204" pitchFamily="50" charset="-128"/>
                <a:ea typeface="Meiryo UI" panose="020B0604030504040204" pitchFamily="50" charset="-128"/>
              </a:rPr>
              <a:t>QNAP</a:t>
            </a:r>
            <a:r>
              <a:rPr lang="en-US" sz="1200" dirty="0">
                <a:solidFill>
                  <a:schemeClr val="accent6"/>
                </a:solidFill>
                <a:latin typeface="Meiryo UI" panose="020B0604030504040204" pitchFamily="50" charset="-128"/>
                <a:ea typeface="Meiryo UI" panose="020B0604030504040204" pitchFamily="50" charset="-128"/>
              </a:rPr>
              <a:t> </a:t>
            </a:r>
            <a:r>
              <a:rPr lang="en-US" sz="1200" dirty="0" smtClean="0">
                <a:solidFill>
                  <a:schemeClr val="accent6"/>
                </a:solidFill>
                <a:latin typeface="Meiryo UI" panose="020B0604030504040204" pitchFamily="50" charset="-128"/>
                <a:ea typeface="Meiryo UI" panose="020B0604030504040204" pitchFamily="50" charset="-128"/>
              </a:rPr>
              <a:t>TS-433</a:t>
            </a:r>
            <a:r>
              <a:rPr lang="en-US" sz="1200" dirty="0">
                <a:solidFill>
                  <a:schemeClr val="accent6"/>
                </a:solidFill>
                <a:latin typeface="Meiryo UI" panose="020B0604030504040204" pitchFamily="50" charset="-128"/>
                <a:ea typeface="Meiryo UI" panose="020B0604030504040204" pitchFamily="50" charset="-128"/>
              </a:rPr>
              <a:t>は、4GBの大容量メモリ設計を使用して、NAS全体をよりスムーズに実行できるようにしました。さらに、最大</a:t>
            </a:r>
            <a:r>
              <a:rPr lang="en-US" sz="1200" dirty="0" smtClean="0">
                <a:solidFill>
                  <a:schemeClr val="accent6"/>
                </a:solidFill>
                <a:latin typeface="Meiryo UI" panose="020B0604030504040204" pitchFamily="50" charset="-128"/>
                <a:ea typeface="Meiryo UI" panose="020B0604030504040204" pitchFamily="50" charset="-128"/>
              </a:rPr>
              <a:t>256のスナップショット保護をサポートし</a:t>
            </a:r>
            <a:r>
              <a:rPr lang="en-US" sz="1200" dirty="0">
                <a:solidFill>
                  <a:schemeClr val="accent6"/>
                </a:solidFill>
                <a:latin typeface="Meiryo UI" panose="020B0604030504040204" pitchFamily="50" charset="-128"/>
                <a:ea typeface="Meiryo UI" panose="020B0604030504040204" pitchFamily="50" charset="-128"/>
              </a:rPr>
              <a:t>、QVR Eliteインテリジェントモニタリングは18</a:t>
            </a:r>
            <a:r>
              <a:rPr lang="en-US" sz="1200" dirty="0" smtClean="0">
                <a:solidFill>
                  <a:schemeClr val="accent6"/>
                </a:solidFill>
                <a:latin typeface="Meiryo UI" panose="020B0604030504040204" pitchFamily="50" charset="-128"/>
                <a:ea typeface="Meiryo UI" panose="020B0604030504040204" pitchFamily="50" charset="-128"/>
              </a:rPr>
              <a:t>台のネットワークカメラを接続できます(2台のカメラを無料でサポート)。</a:t>
            </a:r>
            <a:r>
              <a:rPr lang="en-US" sz="1200" dirty="0" err="1" smtClean="0">
                <a:solidFill>
                  <a:schemeClr val="accent6"/>
                </a:solidFill>
                <a:latin typeface="Meiryo UI" panose="020B0604030504040204" pitchFamily="50" charset="-128"/>
                <a:ea typeface="Meiryo UI" panose="020B0604030504040204" pitchFamily="50" charset="-128"/>
              </a:rPr>
              <a:t>よりスムーズなユーザーエクスペリエンスがあなたを待っています</a:t>
            </a:r>
            <a:r>
              <a:rPr lang="en-US" sz="1200" dirty="0">
                <a:solidFill>
                  <a:schemeClr val="accent6"/>
                </a:solidFill>
                <a:latin typeface="Meiryo UI" panose="020B0604030504040204" pitchFamily="50" charset="-128"/>
                <a:ea typeface="Meiryo UI" panose="020B0604030504040204" pitchFamily="50" charset="-128"/>
              </a:rPr>
              <a:t>。</a:t>
            </a:r>
            <a:endParaRPr sz="1200" dirty="0">
              <a:solidFill>
                <a:schemeClr val="accent6"/>
              </a:solidFill>
              <a:latin typeface="Meiryo UI" panose="020B0604030504040204" pitchFamily="50" charset="-128"/>
              <a:ea typeface="Meiryo UI" panose="020B0604030504040204" pitchFamily="50" charset="-128"/>
            </a:endParaRPr>
          </a:p>
        </p:txBody>
      </p:sp>
      <p:pic>
        <p:nvPicPr>
          <p:cNvPr id="129" name="Google Shape;129;p16"/>
          <p:cNvPicPr preferRelativeResize="0"/>
          <p:nvPr/>
        </p:nvPicPr>
        <p:blipFill rotWithShape="1">
          <a:blip r:embed="rId3">
            <a:alphaModFix/>
          </a:blip>
          <a:srcRect t="734" b="735"/>
          <a:stretch/>
        </p:blipFill>
        <p:spPr>
          <a:xfrm>
            <a:off x="1283659" y="3347213"/>
            <a:ext cx="936632" cy="922857"/>
          </a:xfrm>
          <a:prstGeom prst="roundRect">
            <a:avLst>
              <a:gd name="adj" fmla="val 0"/>
            </a:avLst>
          </a:prstGeom>
          <a:noFill/>
          <a:ln>
            <a:noFill/>
          </a:ln>
          <a:effectLst>
            <a:outerShdw blurRad="254000" dist="190500" dir="8100000" algn="tr" rotWithShape="0">
              <a:srgbClr val="09000C">
                <a:alpha val="74901"/>
              </a:srgbClr>
            </a:outerShdw>
          </a:effectLst>
        </p:spPr>
      </p:pic>
      <p:sp>
        <p:nvSpPr>
          <p:cNvPr id="130" name="Google Shape;130;p16"/>
          <p:cNvSpPr txBox="1"/>
          <p:nvPr/>
        </p:nvSpPr>
        <p:spPr>
          <a:xfrm>
            <a:off x="2377482" y="3360989"/>
            <a:ext cx="2539966" cy="724494"/>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300"/>
              </a:spcBef>
              <a:spcAft>
                <a:spcPts val="0"/>
              </a:spcAft>
              <a:buNone/>
            </a:pPr>
            <a:r>
              <a:rPr lang="en-US" sz="1200" dirty="0" smtClean="0">
                <a:solidFill>
                  <a:schemeClr val="lt1"/>
                </a:solidFill>
                <a:latin typeface="Meiryo UI" panose="020B0604030504040204" pitchFamily="50" charset="-128"/>
                <a:ea typeface="Meiryo UI" panose="020B0604030504040204" pitchFamily="50" charset="-128"/>
              </a:rPr>
              <a:t>QVR</a:t>
            </a:r>
            <a:r>
              <a:rPr lang="en-US" sz="1200" dirty="0">
                <a:solidFill>
                  <a:schemeClr val="lt1"/>
                </a:solidFill>
                <a:latin typeface="Meiryo UI" panose="020B0604030504040204" pitchFamily="50" charset="-128"/>
                <a:ea typeface="Meiryo UI" panose="020B0604030504040204" pitchFamily="50" charset="-128"/>
              </a:rPr>
              <a:t> </a:t>
            </a:r>
            <a:r>
              <a:rPr lang="en-US" sz="1200" dirty="0" err="1" smtClean="0">
                <a:solidFill>
                  <a:schemeClr val="lt1"/>
                </a:solidFill>
                <a:latin typeface="Meiryo UI" panose="020B0604030504040204" pitchFamily="50" charset="-128"/>
                <a:ea typeface="Meiryo UI" panose="020B0604030504040204" pitchFamily="50" charset="-128"/>
              </a:rPr>
              <a:t>Eliteスマート監視</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lnSpc>
                <a:spcPct val="110000"/>
              </a:lnSpc>
              <a:spcBef>
                <a:spcPts val="30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2</a:t>
            </a:r>
            <a:r>
              <a:rPr lang="en-US" sz="1200" dirty="0" smtClean="0">
                <a:solidFill>
                  <a:schemeClr val="lt1"/>
                </a:solidFill>
                <a:latin typeface="Meiryo UI" panose="020B0604030504040204" pitchFamily="50" charset="-128"/>
                <a:ea typeface="Meiryo UI" panose="020B0604030504040204" pitchFamily="50" charset="-128"/>
              </a:rPr>
              <a:t>つのカメラチャンネルの無料サポート</a:t>
            </a:r>
            <a:r>
              <a:rPr lang="en-US" sz="1200" dirty="0">
                <a:solidFill>
                  <a:schemeClr val="lt1"/>
                </a:solidFill>
                <a:latin typeface="Meiryo UI" panose="020B0604030504040204" pitchFamily="50" charset="-128"/>
                <a:ea typeface="Meiryo UI" panose="020B0604030504040204" pitchFamily="50" charset="-128"/>
              </a:rPr>
              <a:t>(</a:t>
            </a:r>
            <a:r>
              <a:rPr lang="en-US" sz="1200" dirty="0" err="1" smtClean="0">
                <a:solidFill>
                  <a:schemeClr val="lt1"/>
                </a:solidFill>
                <a:latin typeface="Meiryo UI" panose="020B0604030504040204" pitchFamily="50" charset="-128"/>
                <a:ea typeface="Meiryo UI" panose="020B0604030504040204" pitchFamily="50" charset="-128"/>
              </a:rPr>
              <a:t>柔軟な拡張</a:t>
            </a:r>
            <a:r>
              <a:rPr lang="en-US" sz="1200" dirty="0" smtClean="0">
                <a:solidFill>
                  <a:schemeClr val="lt1"/>
                </a:solidFill>
                <a:latin typeface="Meiryo UI" panose="020B0604030504040204" pitchFamily="50" charset="-128"/>
                <a:ea typeface="Meiryo UI" panose="020B0604030504040204" pitchFamily="50" charset="-128"/>
              </a:rPr>
              <a:t>)</a:t>
            </a:r>
            <a:endParaRPr sz="1200" dirty="0">
              <a:solidFill>
                <a:schemeClr val="lt1"/>
              </a:solidFill>
              <a:latin typeface="Meiryo UI" panose="020B0604030504040204" pitchFamily="50" charset="-128"/>
              <a:ea typeface="Meiryo UI" panose="020B0604030504040204" pitchFamily="50" charset="-128"/>
            </a:endParaRPr>
          </a:p>
        </p:txBody>
      </p:sp>
      <p:pic>
        <p:nvPicPr>
          <p:cNvPr id="131" name="Google Shape;131;p16"/>
          <p:cNvPicPr preferRelativeResize="0"/>
          <p:nvPr/>
        </p:nvPicPr>
        <p:blipFill rotWithShape="1">
          <a:blip r:embed="rId4">
            <a:alphaModFix/>
          </a:blip>
          <a:srcRect/>
          <a:stretch/>
        </p:blipFill>
        <p:spPr>
          <a:xfrm>
            <a:off x="4917448" y="3347213"/>
            <a:ext cx="936632" cy="936632"/>
          </a:xfrm>
          <a:prstGeom prst="roundRect">
            <a:avLst>
              <a:gd name="adj" fmla="val 0"/>
            </a:avLst>
          </a:prstGeom>
          <a:noFill/>
          <a:ln>
            <a:noFill/>
          </a:ln>
          <a:effectLst>
            <a:outerShdw blurRad="254000" dist="190500" dir="8100000" algn="tr" rotWithShape="0">
              <a:srgbClr val="09000C">
                <a:alpha val="74901"/>
              </a:srgbClr>
            </a:outerShdw>
          </a:effectLst>
        </p:spPr>
      </p:pic>
      <p:sp>
        <p:nvSpPr>
          <p:cNvPr id="132" name="Google Shape;132;p16"/>
          <p:cNvSpPr txBox="1"/>
          <p:nvPr/>
        </p:nvSpPr>
        <p:spPr>
          <a:xfrm>
            <a:off x="5956792" y="3360989"/>
            <a:ext cx="2338287" cy="521361"/>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300"/>
              </a:spcBef>
              <a:spcAft>
                <a:spcPts val="0"/>
              </a:spcAft>
              <a:buNone/>
            </a:pPr>
            <a:r>
              <a:rPr lang="en-US" sz="1200" dirty="0" err="1">
                <a:solidFill>
                  <a:schemeClr val="lt1"/>
                </a:solidFill>
                <a:latin typeface="Meiryo UI" panose="020B0604030504040204" pitchFamily="50" charset="-128"/>
                <a:ea typeface="Meiryo UI" panose="020B0604030504040204" pitchFamily="50" charset="-128"/>
              </a:rPr>
              <a:t>スナップショット保護</a:t>
            </a:r>
            <a:endParaRPr sz="1200" dirty="0">
              <a:solidFill>
                <a:schemeClr val="lt1"/>
              </a:solidFill>
              <a:latin typeface="Meiryo UI" panose="020B0604030504040204" pitchFamily="50" charset="-128"/>
              <a:ea typeface="Meiryo UI" panose="020B0604030504040204" pitchFamily="50" charset="-128"/>
            </a:endParaRPr>
          </a:p>
          <a:p>
            <a:pPr marL="0" marR="0" lvl="0" indent="0" algn="l" rtl="0">
              <a:lnSpc>
                <a:spcPct val="110000"/>
              </a:lnSpc>
              <a:spcBef>
                <a:spcPts val="30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最大</a:t>
            </a:r>
            <a:r>
              <a:rPr lang="en-US" sz="1200" dirty="0" smtClean="0">
                <a:solidFill>
                  <a:schemeClr val="lt1"/>
                </a:solidFill>
                <a:latin typeface="Meiryo UI" panose="020B0604030504040204" pitchFamily="50" charset="-128"/>
                <a:ea typeface="Meiryo UI" panose="020B0604030504040204" pitchFamily="50" charset="-128"/>
              </a:rPr>
              <a:t>256</a:t>
            </a:r>
            <a:r>
              <a:rPr lang="ja-JP" altLang="en-US" sz="1200" dirty="0" smtClean="0">
                <a:solidFill>
                  <a:schemeClr val="lt1"/>
                </a:solidFill>
                <a:latin typeface="Meiryo UI" panose="020B0604030504040204" pitchFamily="50" charset="-128"/>
                <a:ea typeface="Meiryo UI" panose="020B0604030504040204" pitchFamily="50" charset="-128"/>
              </a:rPr>
              <a:t>回分</a:t>
            </a:r>
            <a:r>
              <a:rPr lang="en-US" sz="1200" dirty="0" err="1" smtClean="0">
                <a:solidFill>
                  <a:schemeClr val="lt1"/>
                </a:solidFill>
                <a:latin typeface="Meiryo UI" panose="020B0604030504040204" pitchFamily="50" charset="-128"/>
                <a:ea typeface="Meiryo UI" panose="020B0604030504040204" pitchFamily="50" charset="-128"/>
              </a:rPr>
              <a:t>をサポート</a:t>
            </a:r>
            <a:endParaRPr sz="1200" dirty="0">
              <a:solidFill>
                <a:schemeClr val="lt1"/>
              </a:solidFill>
              <a:latin typeface="Meiryo UI" panose="020B0604030504040204" pitchFamily="50" charset="-128"/>
              <a:ea typeface="Meiryo UI" panose="020B0604030504040204" pitchFamily="50" charset="-128"/>
            </a:endParaRPr>
          </a:p>
        </p:txBody>
      </p:sp>
      <p:sp>
        <p:nvSpPr>
          <p:cNvPr id="133" name="Google Shape;133;p16"/>
          <p:cNvSpPr/>
          <p:nvPr/>
        </p:nvSpPr>
        <p:spPr>
          <a:xfrm>
            <a:off x="1211623" y="1384946"/>
            <a:ext cx="1094987" cy="1108645"/>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34" name="Google Shape;134;p16" descr="一張含有 文字 的圖片&#10;&#10;自動產生的描述"/>
          <p:cNvPicPr preferRelativeResize="0"/>
          <p:nvPr/>
        </p:nvPicPr>
        <p:blipFill rotWithShape="1">
          <a:blip r:embed="rId5">
            <a:alphaModFix/>
          </a:blip>
          <a:srcRect/>
          <a:stretch/>
        </p:blipFill>
        <p:spPr>
          <a:xfrm>
            <a:off x="1384466" y="1605777"/>
            <a:ext cx="749301" cy="451959"/>
          </a:xfrm>
          <a:prstGeom prst="rect">
            <a:avLst/>
          </a:prstGeom>
          <a:noFill/>
          <a:ln>
            <a:noFill/>
          </a:ln>
        </p:spPr>
      </p:pic>
      <p:sp>
        <p:nvSpPr>
          <p:cNvPr id="135" name="Google Shape;135;p16"/>
          <p:cNvSpPr txBox="1"/>
          <p:nvPr/>
        </p:nvSpPr>
        <p:spPr>
          <a:xfrm>
            <a:off x="1297940" y="2037844"/>
            <a:ext cx="922351" cy="36933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dirty="0" smtClean="0">
                <a:solidFill>
                  <a:srgbClr val="231815"/>
                </a:solidFill>
                <a:latin typeface="Meiryo UI" panose="020B0604030504040204" pitchFamily="50" charset="-128"/>
                <a:ea typeface="Meiryo UI" panose="020B0604030504040204" pitchFamily="50" charset="-128"/>
              </a:rPr>
              <a:t>4GB</a:t>
            </a:r>
            <a:endParaRPr sz="1800" b="0" i="0" u="none" strike="noStrike" cap="none" dirty="0">
              <a:solidFill>
                <a:srgbClr val="231815"/>
              </a:solidFill>
              <a:latin typeface="Meiryo UI" panose="020B0604030504040204" pitchFamily="50" charset="-128"/>
              <a:ea typeface="Meiryo UI" panose="020B0604030504040204" pitchFamily="50" charset="-128"/>
              <a:sym typeface="Arial"/>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7"/>
          <p:cNvSpPr/>
          <p:nvPr/>
        </p:nvSpPr>
        <p:spPr>
          <a:xfrm rot="-5400000">
            <a:off x="5269733" y="1009650"/>
            <a:ext cx="5799804" cy="3124199"/>
          </a:xfrm>
          <a:prstGeom prst="rect">
            <a:avLst/>
          </a:prstGeom>
          <a:gradFill>
            <a:gsLst>
              <a:gs pos="0">
                <a:srgbClr val="2D1633">
                  <a:alpha val="0"/>
                </a:srgbClr>
              </a:gs>
              <a:gs pos="57000">
                <a:srgbClr val="2D1633">
                  <a:alpha val="94901"/>
                </a:srgbClr>
              </a:gs>
              <a:gs pos="100000">
                <a:srgbClr val="2D1633">
                  <a:alpha val="94901"/>
                </a:srgbClr>
              </a:gs>
            </a:gsLst>
            <a:lin ang="54007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1" name="Google Shape;141;p17"/>
          <p:cNvSpPr/>
          <p:nvPr/>
        </p:nvSpPr>
        <p:spPr>
          <a:xfrm>
            <a:off x="6778697" y="1618394"/>
            <a:ext cx="1056765" cy="3349324"/>
          </a:xfrm>
          <a:prstGeom prst="rect">
            <a:avLst/>
          </a:prstGeom>
          <a:solidFill>
            <a:srgbClr val="FFCC00">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2" name="Google Shape;142;p17"/>
          <p:cNvSpPr/>
          <p:nvPr/>
        </p:nvSpPr>
        <p:spPr>
          <a:xfrm>
            <a:off x="7831590" y="1618394"/>
            <a:ext cx="1056765" cy="3349324"/>
          </a:xfrm>
          <a:prstGeom prst="rect">
            <a:avLst/>
          </a:prstGeom>
          <a:solidFill>
            <a:srgbClr val="FFCC00">
              <a:alpha val="2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
        <p:nvSpPr>
          <p:cNvPr id="143" name="Google Shape;143;p17"/>
          <p:cNvSpPr txBox="1">
            <a:spLocks noGrp="1"/>
          </p:cNvSpPr>
          <p:nvPr>
            <p:ph type="title"/>
          </p:nvPr>
        </p:nvSpPr>
        <p:spPr>
          <a:xfrm>
            <a:off x="330335" y="72212"/>
            <a:ext cx="8690775"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ja-JP" altLang="en-US" sz="3200" dirty="0" smtClean="0">
                <a:latin typeface="Meiryo UI" panose="020B0604030504040204" pitchFamily="50" charset="-128"/>
                <a:ea typeface="Meiryo UI" panose="020B0604030504040204" pitchFamily="50" charset="-128"/>
              </a:rPr>
              <a:t>なぜ</a:t>
            </a:r>
            <a:r>
              <a:rPr lang="en-US" sz="3200" dirty="0" err="1" smtClean="0">
                <a:latin typeface="Meiryo UI" panose="020B0604030504040204" pitchFamily="50" charset="-128"/>
                <a:ea typeface="Meiryo UI" panose="020B0604030504040204" pitchFamily="50" charset="-128"/>
              </a:rPr>
              <a:t>NASユーザ</a:t>
            </a:r>
            <a:r>
              <a:rPr lang="en-US" sz="3200" dirty="0" smtClean="0">
                <a:latin typeface="Meiryo UI" panose="020B0604030504040204" pitchFamily="50" charset="-128"/>
                <a:ea typeface="Meiryo UI" panose="020B0604030504040204" pitchFamily="50" charset="-128"/>
              </a:rPr>
              <a:t>ー</a:t>
            </a:r>
            <a:r>
              <a:rPr lang="ja-JP" altLang="en-US" sz="3200" dirty="0" smtClean="0">
                <a:latin typeface="Meiryo UI" panose="020B0604030504040204" pitchFamily="50" charset="-128"/>
                <a:ea typeface="Meiryo UI" panose="020B0604030504040204" pitchFamily="50" charset="-128"/>
              </a:rPr>
              <a:t>は</a:t>
            </a:r>
            <a:r>
              <a:rPr lang="en-US" sz="3200" dirty="0" err="1" smtClean="0">
                <a:latin typeface="Meiryo UI" panose="020B0604030504040204" pitchFamily="50" charset="-128"/>
                <a:ea typeface="Meiryo UI" panose="020B0604030504040204" pitchFamily="50" charset="-128"/>
              </a:rPr>
              <a:t>RAID機能</a:t>
            </a:r>
            <a:r>
              <a:rPr lang="ja-JP" altLang="en-US" sz="3200" dirty="0" smtClean="0">
                <a:latin typeface="Meiryo UI" panose="020B0604030504040204" pitchFamily="50" charset="-128"/>
                <a:ea typeface="Meiryo UI" panose="020B0604030504040204" pitchFamily="50" charset="-128"/>
              </a:rPr>
              <a:t>が</a:t>
            </a:r>
            <a:r>
              <a:rPr lang="en-US" sz="3200" dirty="0" err="1" smtClean="0">
                <a:latin typeface="Meiryo UI" panose="020B0604030504040204" pitchFamily="50" charset="-128"/>
                <a:ea typeface="Meiryo UI" panose="020B0604030504040204" pitchFamily="50" charset="-128"/>
              </a:rPr>
              <a:t>必要</a:t>
            </a:r>
            <a:r>
              <a:rPr lang="ja-JP" altLang="en-US" sz="3200" dirty="0" err="1" smtClean="0">
                <a:latin typeface="Meiryo UI" panose="020B0604030504040204" pitchFamily="50" charset="-128"/>
                <a:ea typeface="Meiryo UI" panose="020B0604030504040204" pitchFamily="50" charset="-128"/>
              </a:rPr>
              <a:t>なの</a:t>
            </a:r>
            <a:r>
              <a:rPr lang="en-US" sz="3200" dirty="0" err="1" smtClean="0">
                <a:latin typeface="Meiryo UI" panose="020B0604030504040204" pitchFamily="50" charset="-128"/>
                <a:ea typeface="Meiryo UI" panose="020B0604030504040204" pitchFamily="50" charset="-128"/>
              </a:rPr>
              <a:t>ですか</a:t>
            </a:r>
            <a:r>
              <a:rPr lang="en-US" sz="3200" dirty="0">
                <a:latin typeface="Meiryo UI" panose="020B0604030504040204" pitchFamily="50" charset="-128"/>
                <a:ea typeface="Meiryo UI" panose="020B0604030504040204" pitchFamily="50" charset="-128"/>
              </a:rPr>
              <a:t>？</a:t>
            </a:r>
            <a:endParaRPr sz="3200" dirty="0">
              <a:latin typeface="Meiryo UI" panose="020B0604030504040204" pitchFamily="50" charset="-128"/>
              <a:ea typeface="Meiryo UI" panose="020B0604030504040204" pitchFamily="50" charset="-128"/>
            </a:endParaRPr>
          </a:p>
        </p:txBody>
      </p:sp>
      <p:sp>
        <p:nvSpPr>
          <p:cNvPr id="144" name="Google Shape;144;p17"/>
          <p:cNvSpPr txBox="1"/>
          <p:nvPr/>
        </p:nvSpPr>
        <p:spPr>
          <a:xfrm>
            <a:off x="1334248" y="730559"/>
            <a:ext cx="7265081" cy="830997"/>
          </a:xfrm>
          <a:prstGeom prst="rect">
            <a:avLst/>
          </a:prstGeom>
          <a:noFill/>
          <a:ln>
            <a:noFill/>
          </a:ln>
        </p:spPr>
        <p:txBody>
          <a:bodyPr spcFirstLastPara="1" wrap="square" lIns="91425" tIns="45700" rIns="91425" bIns="45700" anchor="t" anchorCtr="0">
            <a:noAutofit/>
          </a:bodyPr>
          <a:lstStyle/>
          <a:p>
            <a:pPr lvl="0"/>
            <a:r>
              <a:rPr lang="en-US" sz="1200" dirty="0">
                <a:solidFill>
                  <a:schemeClr val="lt1"/>
                </a:solidFill>
                <a:latin typeface="Meiryo UI" panose="020B0604030504040204" pitchFamily="50" charset="-128"/>
                <a:ea typeface="Meiryo UI" panose="020B0604030504040204" pitchFamily="50" charset="-128"/>
              </a:rPr>
              <a:t>3</a:t>
            </a:r>
            <a:r>
              <a:rPr lang="en-US" sz="1200" dirty="0" smtClean="0">
                <a:solidFill>
                  <a:schemeClr val="lt1"/>
                </a:solidFill>
                <a:latin typeface="Meiryo UI" panose="020B0604030504040204" pitchFamily="50" charset="-128"/>
                <a:ea typeface="Meiryo UI" panose="020B0604030504040204" pitchFamily="50" charset="-128"/>
              </a:rPr>
              <a:t>つ以上のディスクを使用してフォールトトレラント保護メカニズムを形成するテクノロジ</a:t>
            </a:r>
            <a:r>
              <a:rPr lang="ja-JP" altLang="en-US" sz="1200" dirty="0" err="1" smtClean="0">
                <a:solidFill>
                  <a:schemeClr val="lt1"/>
                </a:solidFill>
                <a:latin typeface="Meiryo UI" panose="020B0604030504040204" pitchFamily="50" charset="-128"/>
                <a:ea typeface="Meiryo UI" panose="020B0604030504040204" pitchFamily="50" charset="-128"/>
              </a:rPr>
              <a:t>ー</a:t>
            </a:r>
            <a:r>
              <a:rPr lang="en-US" sz="1200" dirty="0" err="1" smtClean="0">
                <a:solidFill>
                  <a:schemeClr val="lt1"/>
                </a:solidFill>
                <a:latin typeface="Meiryo UI" panose="020B0604030504040204" pitchFamily="50" charset="-128"/>
                <a:ea typeface="Meiryo UI" panose="020B0604030504040204" pitchFamily="50" charset="-128"/>
              </a:rPr>
              <a:t>です</a:t>
            </a:r>
            <a:r>
              <a:rPr lang="en-US" sz="1200" dirty="0" err="1">
                <a:solidFill>
                  <a:schemeClr val="lt1"/>
                </a:solidFill>
                <a:latin typeface="Meiryo UI" panose="020B0604030504040204" pitchFamily="50" charset="-128"/>
                <a:ea typeface="Meiryo UI" panose="020B0604030504040204" pitchFamily="50" charset="-128"/>
              </a:rPr>
              <a:t>。これにより、</a:t>
            </a:r>
            <a:r>
              <a:rPr lang="en-US" sz="1200" dirty="0" err="1" smtClean="0">
                <a:solidFill>
                  <a:schemeClr val="lt1"/>
                </a:solidFill>
                <a:latin typeface="Meiryo UI" panose="020B0604030504040204" pitchFamily="50" charset="-128"/>
                <a:ea typeface="Meiryo UI" panose="020B0604030504040204" pitchFamily="50" charset="-128"/>
              </a:rPr>
              <a:t>特定の</a:t>
            </a:r>
            <a:r>
              <a:rPr lang="ja-JP" altLang="en-US" sz="1200" dirty="0" smtClean="0">
                <a:solidFill>
                  <a:schemeClr val="lt1"/>
                </a:solidFill>
                <a:latin typeface="Meiryo UI" panose="020B0604030504040204" pitchFamily="50" charset="-128"/>
                <a:ea typeface="Meiryo UI" panose="020B0604030504040204" pitchFamily="50" charset="-128"/>
              </a:rPr>
              <a:t>いくつかの</a:t>
            </a:r>
            <a:r>
              <a:rPr lang="en-US" sz="1200" dirty="0" smtClean="0">
                <a:solidFill>
                  <a:schemeClr val="lt1"/>
                </a:solidFill>
                <a:latin typeface="Meiryo UI" panose="020B0604030504040204" pitchFamily="50" charset="-128"/>
                <a:ea typeface="Meiryo UI" panose="020B0604030504040204" pitchFamily="50" charset="-128"/>
              </a:rPr>
              <a:t>ディスクが損傷した場合にデータを保護できます。</a:t>
            </a:r>
            <a:r>
              <a:rPr lang="en-US" altLang="ja-JP" sz="1200" dirty="0">
                <a:solidFill>
                  <a:schemeClr val="lt1"/>
                </a:solidFill>
                <a:latin typeface="Meiryo UI" panose="020B0604030504040204" pitchFamily="50" charset="-128"/>
                <a:ea typeface="Meiryo UI" panose="020B0604030504040204" pitchFamily="50" charset="-128"/>
              </a:rPr>
              <a:t>4</a:t>
            </a:r>
            <a:r>
              <a:rPr lang="ja-JP" altLang="en-US" sz="1200" dirty="0">
                <a:solidFill>
                  <a:schemeClr val="lt1"/>
                </a:solidFill>
                <a:latin typeface="Meiryo UI" panose="020B0604030504040204" pitchFamily="50" charset="-128"/>
                <a:ea typeface="Meiryo UI" panose="020B0604030504040204" pitchFamily="50" charset="-128"/>
              </a:rPr>
              <a:t>台のディスクを使用して</a:t>
            </a:r>
            <a:r>
              <a:rPr lang="en-US" altLang="ja-JP" sz="1200" dirty="0">
                <a:solidFill>
                  <a:schemeClr val="lt1"/>
                </a:solidFill>
                <a:latin typeface="Meiryo UI" panose="020B0604030504040204" pitchFamily="50" charset="-128"/>
                <a:ea typeface="Meiryo UI" panose="020B0604030504040204" pitchFamily="50" charset="-128"/>
              </a:rPr>
              <a:t>RAID 6</a:t>
            </a:r>
            <a:r>
              <a:rPr lang="ja-JP" altLang="en-US" sz="1200" dirty="0">
                <a:solidFill>
                  <a:schemeClr val="lt1"/>
                </a:solidFill>
                <a:latin typeface="Meiryo UI" panose="020B0604030504040204" pitchFamily="50" charset="-128"/>
                <a:ea typeface="Meiryo UI" panose="020B0604030504040204" pitchFamily="50" charset="-128"/>
              </a:rPr>
              <a:t>でディスクアレイを構築し、優先的に保護することをお勧めします</a:t>
            </a:r>
            <a:r>
              <a:rPr lang="ja-JP" altLang="en-US" sz="1200" dirty="0" smtClean="0">
                <a:solidFill>
                  <a:schemeClr val="lt1"/>
                </a:solidFill>
                <a:latin typeface="Meiryo UI" panose="020B0604030504040204" pitchFamily="50" charset="-128"/>
                <a:ea typeface="Meiryo UI" panose="020B0604030504040204" pitchFamily="50" charset="-128"/>
              </a:rPr>
              <a:t>。</a:t>
            </a:r>
            <a:r>
              <a:rPr lang="ja-JP" altLang="en-US" sz="1200" dirty="0">
                <a:solidFill>
                  <a:schemeClr val="lt1"/>
                </a:solidFill>
                <a:latin typeface="Meiryo UI" panose="020B0604030504040204" pitchFamily="50" charset="-128"/>
                <a:ea typeface="Meiryo UI" panose="020B0604030504040204" pitchFamily="50" charset="-128"/>
              </a:rPr>
              <a:t>または、</a:t>
            </a:r>
            <a:r>
              <a:rPr lang="en-US" altLang="ja-JP" sz="1200" dirty="0">
                <a:solidFill>
                  <a:schemeClr val="lt1"/>
                </a:solidFill>
                <a:latin typeface="Meiryo UI" panose="020B0604030504040204" pitchFamily="50" charset="-128"/>
                <a:ea typeface="Meiryo UI" panose="020B0604030504040204" pitchFamily="50" charset="-128"/>
              </a:rPr>
              <a:t>RAID 10</a:t>
            </a:r>
            <a:r>
              <a:rPr lang="ja-JP" altLang="en-US" sz="1200" dirty="0">
                <a:solidFill>
                  <a:schemeClr val="lt1"/>
                </a:solidFill>
                <a:latin typeface="Meiryo UI" panose="020B0604030504040204" pitchFamily="50" charset="-128"/>
                <a:ea typeface="Meiryo UI" panose="020B0604030504040204" pitchFamily="50" charset="-128"/>
              </a:rPr>
              <a:t>を使用すると、より良いパフォーマンスを発揮することができます。これらは、</a:t>
            </a:r>
            <a:r>
              <a:rPr lang="en-US" altLang="ja-JP" sz="1200" dirty="0" smtClean="0">
                <a:solidFill>
                  <a:schemeClr val="lt1"/>
                </a:solidFill>
                <a:latin typeface="Meiryo UI" panose="020B0604030504040204" pitchFamily="50" charset="-128"/>
                <a:ea typeface="Meiryo UI" panose="020B0604030504040204" pitchFamily="50" charset="-128"/>
              </a:rPr>
              <a:t>TS-433</a:t>
            </a:r>
            <a:r>
              <a:rPr lang="ja-JP" altLang="en-US" sz="1200" dirty="0">
                <a:solidFill>
                  <a:schemeClr val="lt1"/>
                </a:solidFill>
                <a:latin typeface="Meiryo UI" panose="020B0604030504040204" pitchFamily="50" charset="-128"/>
                <a:ea typeface="Meiryo UI" panose="020B0604030504040204" pitchFamily="50" charset="-128"/>
              </a:rPr>
              <a:t>に最適な</a:t>
            </a:r>
            <a:r>
              <a:rPr lang="ja-JP" altLang="en-US" sz="1200" dirty="0" smtClean="0">
                <a:solidFill>
                  <a:schemeClr val="lt1"/>
                </a:solidFill>
                <a:latin typeface="Meiryo UI" panose="020B0604030504040204" pitchFamily="50" charset="-128"/>
                <a:ea typeface="Meiryo UI" panose="020B0604030504040204" pitchFamily="50" charset="-128"/>
              </a:rPr>
              <a:t>設</a:t>
            </a:r>
            <a:r>
              <a:rPr lang="ja-JP" altLang="en-US" sz="1200" dirty="0">
                <a:solidFill>
                  <a:schemeClr val="lt1"/>
                </a:solidFill>
                <a:latin typeface="Meiryo UI" panose="020B0604030504040204" pitchFamily="50" charset="-128"/>
                <a:ea typeface="Meiryo UI" panose="020B0604030504040204" pitchFamily="50" charset="-128"/>
              </a:rPr>
              <a:t>定です。</a:t>
            </a:r>
            <a:endParaRPr dirty="0">
              <a:latin typeface="Meiryo UI" panose="020B0604030504040204" pitchFamily="50" charset="-128"/>
              <a:ea typeface="Meiryo UI" panose="020B0604030504040204" pitchFamily="50" charset="-128"/>
            </a:endParaRPr>
          </a:p>
        </p:txBody>
      </p:sp>
      <p:graphicFrame>
        <p:nvGraphicFramePr>
          <p:cNvPr id="145" name="Google Shape;145;p17"/>
          <p:cNvGraphicFramePr/>
          <p:nvPr>
            <p:extLst>
              <p:ext uri="{D42A27DB-BD31-4B8C-83A1-F6EECF244321}">
                <p14:modId xmlns:p14="http://schemas.microsoft.com/office/powerpoint/2010/main" val="2622539606"/>
              </p:ext>
            </p:extLst>
          </p:nvPr>
        </p:nvGraphicFramePr>
        <p:xfrm>
          <a:off x="457554" y="1609838"/>
          <a:ext cx="8436400" cy="2672140"/>
        </p:xfrm>
        <a:graphic>
          <a:graphicData uri="http://schemas.openxmlformats.org/drawingml/2006/table">
            <a:tbl>
              <a:tblPr firstRow="1" bandRow="1">
                <a:noFill/>
                <a:tableStyleId>{2B027461-5A5A-4ABE-A691-CABEC9B21BE3}</a:tableStyleId>
              </a:tblPr>
              <a:tblGrid>
                <a:gridCol w="1054550">
                  <a:extLst>
                    <a:ext uri="{9D8B030D-6E8A-4147-A177-3AD203B41FA5}">
                      <a16:colId xmlns:a16="http://schemas.microsoft.com/office/drawing/2014/main" val="20000"/>
                    </a:ext>
                  </a:extLst>
                </a:gridCol>
                <a:gridCol w="1054550">
                  <a:extLst>
                    <a:ext uri="{9D8B030D-6E8A-4147-A177-3AD203B41FA5}">
                      <a16:colId xmlns:a16="http://schemas.microsoft.com/office/drawing/2014/main" val="20001"/>
                    </a:ext>
                  </a:extLst>
                </a:gridCol>
                <a:gridCol w="1054550">
                  <a:extLst>
                    <a:ext uri="{9D8B030D-6E8A-4147-A177-3AD203B41FA5}">
                      <a16:colId xmlns:a16="http://schemas.microsoft.com/office/drawing/2014/main" val="20002"/>
                    </a:ext>
                  </a:extLst>
                </a:gridCol>
                <a:gridCol w="1054550">
                  <a:extLst>
                    <a:ext uri="{9D8B030D-6E8A-4147-A177-3AD203B41FA5}">
                      <a16:colId xmlns:a16="http://schemas.microsoft.com/office/drawing/2014/main" val="20003"/>
                    </a:ext>
                  </a:extLst>
                </a:gridCol>
                <a:gridCol w="1054550">
                  <a:extLst>
                    <a:ext uri="{9D8B030D-6E8A-4147-A177-3AD203B41FA5}">
                      <a16:colId xmlns:a16="http://schemas.microsoft.com/office/drawing/2014/main" val="20004"/>
                    </a:ext>
                  </a:extLst>
                </a:gridCol>
                <a:gridCol w="1054550">
                  <a:extLst>
                    <a:ext uri="{9D8B030D-6E8A-4147-A177-3AD203B41FA5}">
                      <a16:colId xmlns:a16="http://schemas.microsoft.com/office/drawing/2014/main" val="20005"/>
                    </a:ext>
                  </a:extLst>
                </a:gridCol>
                <a:gridCol w="1054550">
                  <a:extLst>
                    <a:ext uri="{9D8B030D-6E8A-4147-A177-3AD203B41FA5}">
                      <a16:colId xmlns:a16="http://schemas.microsoft.com/office/drawing/2014/main" val="20006"/>
                    </a:ext>
                  </a:extLst>
                </a:gridCol>
                <a:gridCol w="1054550">
                  <a:extLst>
                    <a:ext uri="{9D8B030D-6E8A-4147-A177-3AD203B41FA5}">
                      <a16:colId xmlns:a16="http://schemas.microsoft.com/office/drawing/2014/main" val="20007"/>
                    </a:ext>
                  </a:extLst>
                </a:gridCol>
              </a:tblGrid>
              <a:tr h="370850">
                <a:tc>
                  <a:txBody>
                    <a:bodyPr/>
                    <a:lstStyle/>
                    <a:p>
                      <a:pPr marL="0" marR="0" lvl="0" indent="0" algn="ctr" rtl="0">
                        <a:lnSpc>
                          <a:spcPct val="100000"/>
                        </a:lnSpc>
                        <a:spcBef>
                          <a:spcPts val="0"/>
                        </a:spcBef>
                        <a:spcAft>
                          <a:spcPts val="0"/>
                        </a:spcAft>
                        <a:buNone/>
                      </a:pP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smtClean="0">
                          <a:solidFill>
                            <a:schemeClr val="lt1"/>
                          </a:solidFill>
                          <a:latin typeface="Meiryo UI" panose="020B0604030504040204" pitchFamily="50" charset="-128"/>
                          <a:ea typeface="Meiryo UI" panose="020B0604030504040204" pitchFamily="50" charset="-128"/>
                        </a:rPr>
                        <a:t>1</a:t>
                      </a: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台のディスク</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JBOD</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RAID 0</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RAID 1</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RAID 5</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RAID 6</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RAID 10</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000000">
                        <a:alpha val="29803"/>
                      </a:srgbClr>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rPr>
                        <a:t>ディスクの最小数</a:t>
                      </a:r>
                      <a:endParaRPr sz="10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1</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1</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2</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2</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3</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4</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4</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rPr>
                        <a:t>対応するディスク故障数</a:t>
                      </a:r>
                      <a:endParaRPr sz="10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0</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0</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0</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N-1</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1</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2</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200" u="none" strike="noStrike" cap="none" dirty="0" smtClean="0">
                          <a:solidFill>
                            <a:schemeClr val="lt1"/>
                          </a:solidFill>
                          <a:latin typeface="Meiryo UI" panose="020B0604030504040204" pitchFamily="50" charset="-128"/>
                          <a:ea typeface="Meiryo UI" panose="020B0604030504040204" pitchFamily="50" charset="-128"/>
                        </a:rPr>
                        <a:t>RAID 0</a:t>
                      </a: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のペアごとに</a:t>
                      </a:r>
                      <a:r>
                        <a:rPr lang="en-US" altLang="ja-JP" sz="1200" u="none" strike="noStrike" cap="none" dirty="0" smtClean="0">
                          <a:solidFill>
                            <a:schemeClr val="lt1"/>
                          </a:solidFill>
                          <a:latin typeface="Meiryo UI" panose="020B0604030504040204" pitchFamily="50" charset="-128"/>
                          <a:ea typeface="Meiryo UI" panose="020B0604030504040204" pitchFamily="50" charset="-128"/>
                        </a:rPr>
                        <a:t>1</a:t>
                      </a: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台の故障に対応</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07600">
                <a:tc>
                  <a:txBody>
                    <a:bodyPr/>
                    <a:lstStyle/>
                    <a:p>
                      <a:pPr marL="0" marR="0" lvl="0" indent="0" algn="ctr" rtl="0">
                        <a:lnSpc>
                          <a:spcPct val="100000"/>
                        </a:lnSpc>
                        <a:spcBef>
                          <a:spcPts val="0"/>
                        </a:spcBef>
                        <a:spcAft>
                          <a:spcPts val="0"/>
                        </a:spcAft>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rPr>
                        <a:t>ディスク数に対する利用可能な容量</a:t>
                      </a:r>
                      <a:endParaRPr sz="10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1</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N</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N</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1</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N-1</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N-2</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a:solidFill>
                            <a:schemeClr val="lt1"/>
                          </a:solidFill>
                          <a:latin typeface="Meiryo UI" panose="020B0604030504040204" pitchFamily="50" charset="-128"/>
                          <a:ea typeface="Meiryo UI" panose="020B0604030504040204" pitchFamily="50" charset="-128"/>
                        </a:rPr>
                        <a:t>N/2</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8F8F8">
                        <a:alpha val="29803"/>
                      </a:srgbClr>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rPr>
                        <a:t>保護</a:t>
                      </a:r>
                      <a:endParaRPr sz="10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なし</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ja-JP"/>
                    </a:p>
                  </a:txBody>
                  <a:tcPr/>
                </a:tc>
                <a:tc hMerge="1">
                  <a:txBody>
                    <a:bodyPr/>
                    <a:lstStyle/>
                    <a:p>
                      <a:endParaRPr lang="ja-JP"/>
                    </a:p>
                  </a:txBody>
                  <a:tcPr/>
                </a:tc>
                <a:tc>
                  <a:txBody>
                    <a:bodyPr/>
                    <a:lstStyle/>
                    <a:p>
                      <a:pPr marL="0" marR="0" lvl="0" indent="0" algn="ctr" rtl="0">
                        <a:lnSpc>
                          <a:spcPct val="100000"/>
                        </a:lnSpc>
                        <a:spcBef>
                          <a:spcPts val="0"/>
                        </a:spcBef>
                        <a:spcAft>
                          <a:spcPts val="0"/>
                        </a:spcAft>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高</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比較的低い</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比較的高い</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比較的高い</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None/>
                      </a:pPr>
                      <a:r>
                        <a:rPr lang="ja-JP" altLang="en-US" sz="1000" u="none" strike="noStrike" cap="none" dirty="0" smtClean="0">
                          <a:solidFill>
                            <a:schemeClr val="lt1"/>
                          </a:solidFill>
                          <a:latin typeface="Meiryo UI" panose="020B0604030504040204" pitchFamily="50" charset="-128"/>
                          <a:ea typeface="Meiryo UI" panose="020B0604030504040204" pitchFamily="50" charset="-128"/>
                        </a:rPr>
                        <a:t>パフォーマンス</a:t>
                      </a:r>
                      <a:endParaRPr sz="10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gridSpan="2">
                  <a:txBody>
                    <a:bodyPr/>
                    <a:lstStyle/>
                    <a:p>
                      <a:pPr marL="0" marR="0" lvl="0" indent="0" algn="ctr" rtl="0">
                        <a:lnSpc>
                          <a:spcPct val="100000"/>
                        </a:lnSpc>
                        <a:spcBef>
                          <a:spcPts val="0"/>
                        </a:spcBef>
                        <a:spcAft>
                          <a:spcPts val="0"/>
                        </a:spcAft>
                        <a:buNone/>
                      </a:pPr>
                      <a:r>
                        <a:rPr lang="en-US" sz="1200" u="none" strike="noStrike" cap="none" dirty="0" smtClean="0">
                          <a:solidFill>
                            <a:schemeClr val="lt1"/>
                          </a:solidFill>
                          <a:latin typeface="Meiryo UI" panose="020B0604030504040204" pitchFamily="50" charset="-128"/>
                          <a:ea typeface="Meiryo UI" panose="020B0604030504040204" pitchFamily="50" charset="-128"/>
                        </a:rPr>
                        <a:t>1</a:t>
                      </a: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台のディスク</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hMerge="1">
                  <a:txBody>
                    <a:bodyPr/>
                    <a:lstStyle/>
                    <a:p>
                      <a:endParaRPr lang="ja-JP"/>
                    </a:p>
                  </a:txBody>
                  <a:tcPr/>
                </a:tc>
                <a:tc>
                  <a:txBody>
                    <a:bodyPr/>
                    <a:lstStyle/>
                    <a:p>
                      <a:pPr marL="0" marR="0" lvl="0" indent="0" algn="ctr" rtl="0">
                        <a:lnSpc>
                          <a:spcPct val="100000"/>
                        </a:lnSpc>
                        <a:spcBef>
                          <a:spcPts val="0"/>
                        </a:spcBef>
                        <a:spcAft>
                          <a:spcPts val="0"/>
                        </a:spcAft>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高</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en-US" sz="1200" u="none" strike="noStrike" cap="none" dirty="0" smtClean="0">
                          <a:solidFill>
                            <a:schemeClr val="lt1"/>
                          </a:solidFill>
                          <a:latin typeface="Meiryo UI" panose="020B0604030504040204" pitchFamily="50" charset="-128"/>
                          <a:ea typeface="Meiryo UI" panose="020B0604030504040204" pitchFamily="50" charset="-128"/>
                        </a:rPr>
                        <a:t>1</a:t>
                      </a: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台のディスク</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中</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比較的低い</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tc>
                  <a:txBody>
                    <a:bodyPr/>
                    <a:lstStyle/>
                    <a:p>
                      <a:pPr marL="0" marR="0" lvl="0" indent="0" algn="ctr" rtl="0">
                        <a:lnSpc>
                          <a:spcPct val="100000"/>
                        </a:lnSpc>
                        <a:spcBef>
                          <a:spcPts val="0"/>
                        </a:spcBef>
                        <a:spcAft>
                          <a:spcPts val="0"/>
                        </a:spcAft>
                        <a:buNone/>
                      </a:pPr>
                      <a:r>
                        <a:rPr lang="ja-JP" altLang="en-US" sz="1200" u="none" strike="noStrike" cap="none" dirty="0" smtClean="0">
                          <a:solidFill>
                            <a:schemeClr val="lt1"/>
                          </a:solidFill>
                          <a:latin typeface="Meiryo UI" panose="020B0604030504040204" pitchFamily="50" charset="-128"/>
                          <a:ea typeface="Meiryo UI" panose="020B0604030504040204" pitchFamily="50" charset="-128"/>
                        </a:rPr>
                        <a:t>比較的高い</a:t>
                      </a:r>
                      <a:endParaRPr sz="1200" u="none" strike="noStrike" cap="none" dirty="0">
                        <a:solidFill>
                          <a:schemeClr val="lt1"/>
                        </a:solidFill>
                        <a:latin typeface="Meiryo UI" panose="020B0604030504040204" pitchFamily="50" charset="-128"/>
                        <a:ea typeface="Meiryo UI" panose="020B0604030504040204" pitchFamily="50" charset="-128"/>
                      </a:endParaRPr>
                    </a:p>
                  </a:txBody>
                  <a:tcPr marL="91450" marR="91450" marT="45725" marB="45725" anchor="ctr">
                    <a:lnL w="9525" cap="flat" cmpd="sng">
                      <a:solidFill>
                        <a:schemeClr val="lt1"/>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alpha val="29803"/>
                      </a:srgbClr>
                    </a:solidFill>
                  </a:tcPr>
                </a:tc>
                <a:extLst>
                  <a:ext uri="{0D108BD9-81ED-4DB2-BD59-A6C34878D82A}">
                    <a16:rowId xmlns:a16="http://schemas.microsoft.com/office/drawing/2014/main" val="10005"/>
                  </a:ext>
                </a:extLst>
              </a:tr>
            </a:tbl>
          </a:graphicData>
        </a:graphic>
      </p:graphicFrame>
      <p:grpSp>
        <p:nvGrpSpPr>
          <p:cNvPr id="146" name="Google Shape;146;p17"/>
          <p:cNvGrpSpPr/>
          <p:nvPr/>
        </p:nvGrpSpPr>
        <p:grpSpPr>
          <a:xfrm>
            <a:off x="544671" y="828139"/>
            <a:ext cx="647093" cy="655164"/>
            <a:chOff x="857205" y="1598971"/>
            <a:chExt cx="1105045" cy="1118829"/>
          </a:xfrm>
        </p:grpSpPr>
        <p:sp>
          <p:nvSpPr>
            <p:cNvPr id="147" name="Google Shape;147;p17"/>
            <p:cNvSpPr/>
            <p:nvPr/>
          </p:nvSpPr>
          <p:spPr>
            <a:xfrm>
              <a:off x="857205" y="1598971"/>
              <a:ext cx="1105045" cy="1118829"/>
            </a:xfrm>
            <a:prstGeom prst="roundRect">
              <a:avLst>
                <a:gd name="adj" fmla="val 16667"/>
              </a:avLst>
            </a:prstGeom>
            <a:solidFill>
              <a:srgbClr val="CFD7E3"/>
            </a:solidFill>
            <a:ln>
              <a:noFill/>
            </a:ln>
            <a:effectLst>
              <a:outerShdw blurRad="254000" dist="190500" dir="8100000" algn="tr" rotWithShape="0">
                <a:srgbClr val="000000">
                  <a:alpha val="36862"/>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148" name="Google Shape;148;p17"/>
            <p:cNvPicPr preferRelativeResize="0"/>
            <p:nvPr/>
          </p:nvPicPr>
          <p:blipFill rotWithShape="1">
            <a:blip r:embed="rId3">
              <a:alphaModFix/>
            </a:blip>
            <a:srcRect/>
            <a:stretch/>
          </p:blipFill>
          <p:spPr>
            <a:xfrm>
              <a:off x="1082413" y="1851897"/>
              <a:ext cx="654630" cy="665916"/>
            </a:xfrm>
            <a:prstGeom prst="rect">
              <a:avLst/>
            </a:prstGeom>
            <a:noFill/>
            <a:ln>
              <a:noFill/>
            </a:ln>
          </p:spPr>
        </p:pic>
      </p:grpSp>
      <p:pic>
        <p:nvPicPr>
          <p:cNvPr id="149" name="Google Shape;149;p17"/>
          <p:cNvPicPr preferRelativeResize="0"/>
          <p:nvPr/>
        </p:nvPicPr>
        <p:blipFill rotWithShape="1">
          <a:blip r:embed="rId4">
            <a:alphaModFix/>
          </a:blip>
          <a:srcRect/>
          <a:stretch/>
        </p:blipFill>
        <p:spPr>
          <a:xfrm>
            <a:off x="6685151" y="1376773"/>
            <a:ext cx="362369" cy="362369"/>
          </a:xfrm>
          <a:prstGeom prst="rect">
            <a:avLst/>
          </a:prstGeom>
          <a:noFill/>
          <a:ln>
            <a:noFill/>
          </a:ln>
        </p:spPr>
      </p:pic>
      <p:pic>
        <p:nvPicPr>
          <p:cNvPr id="150" name="Google Shape;150;p17"/>
          <p:cNvPicPr preferRelativeResize="0"/>
          <p:nvPr/>
        </p:nvPicPr>
        <p:blipFill rotWithShape="1">
          <a:blip r:embed="rId4">
            <a:alphaModFix/>
          </a:blip>
          <a:srcRect/>
          <a:stretch/>
        </p:blipFill>
        <p:spPr>
          <a:xfrm>
            <a:off x="7734235" y="1353999"/>
            <a:ext cx="362369" cy="362369"/>
          </a:xfrm>
          <a:prstGeom prst="rect">
            <a:avLst/>
          </a:prstGeom>
          <a:noFill/>
          <a:ln>
            <a:noFill/>
          </a:ln>
        </p:spPr>
      </p:pic>
    </p:spTree>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8" descr="一張含有 個人 的圖片&#10;&#10;自動產生的描述"/>
          <p:cNvPicPr preferRelativeResize="0"/>
          <p:nvPr/>
        </p:nvPicPr>
        <p:blipFill rotWithShape="1">
          <a:blip r:embed="rId3">
            <a:alphaModFix/>
          </a:blip>
          <a:srcRect/>
          <a:stretch/>
        </p:blipFill>
        <p:spPr>
          <a:xfrm>
            <a:off x="-1749800" y="-465373"/>
            <a:ext cx="6228667" cy="6213943"/>
          </a:xfrm>
          <a:prstGeom prst="rect">
            <a:avLst/>
          </a:prstGeom>
          <a:noFill/>
          <a:ln>
            <a:noFill/>
          </a:ln>
        </p:spPr>
      </p:pic>
      <p:sp>
        <p:nvSpPr>
          <p:cNvPr id="157" name="Google Shape;157;p18"/>
          <p:cNvSpPr txBox="1"/>
          <p:nvPr/>
        </p:nvSpPr>
        <p:spPr>
          <a:xfrm>
            <a:off x="4572000" y="1493222"/>
            <a:ext cx="3443052" cy="3018821"/>
          </a:xfrm>
          <a:prstGeom prst="rect">
            <a:avLst/>
          </a:prstGeom>
          <a:noFill/>
          <a:ln>
            <a:noFill/>
          </a:ln>
        </p:spPr>
        <p:txBody>
          <a:bodyPr spcFirstLastPara="1" wrap="square" lIns="68575" tIns="34275" rIns="68575" bIns="34275" anchor="t" anchorCtr="0">
            <a:noAutofit/>
          </a:bodyPr>
          <a:lstStyle/>
          <a:p>
            <a:pPr marL="179999" marR="0" lvl="1" indent="-171450" algn="l" rtl="0">
              <a:lnSpc>
                <a:spcPct val="80000"/>
              </a:lnSpc>
              <a:spcBef>
                <a:spcPts val="1800"/>
              </a:spcBef>
              <a:spcAft>
                <a:spcPts val="0"/>
              </a:spcAft>
              <a:buClr>
                <a:schemeClr val="lt1"/>
              </a:buClr>
              <a:buSzPts val="1360"/>
              <a:buFont typeface="Arial"/>
              <a:buChar char="•"/>
            </a:pPr>
            <a:r>
              <a:rPr lang="en-US" sz="1360" dirty="0" err="1" smtClean="0">
                <a:solidFill>
                  <a:schemeClr val="lt1"/>
                </a:solidFill>
                <a:latin typeface="Meiryo UI" panose="020B0604030504040204" pitchFamily="50" charset="-128"/>
                <a:ea typeface="Meiryo UI" panose="020B0604030504040204" pitchFamily="50" charset="-128"/>
              </a:rPr>
              <a:t>写真</a:t>
            </a:r>
            <a:r>
              <a:rPr lang="ja-JP" altLang="en-US" sz="1360" dirty="0" smtClean="0">
                <a:solidFill>
                  <a:schemeClr val="lt1"/>
                </a:solidFill>
                <a:latin typeface="Meiryo UI" panose="020B0604030504040204" pitchFamily="50" charset="-128"/>
                <a:ea typeface="Meiryo UI" panose="020B0604030504040204" pitchFamily="50" charset="-128"/>
              </a:rPr>
              <a:t>や</a:t>
            </a:r>
            <a:r>
              <a:rPr lang="en-US" sz="1360" dirty="0" err="1" smtClean="0">
                <a:solidFill>
                  <a:schemeClr val="lt1"/>
                </a:solidFill>
                <a:latin typeface="Meiryo UI" panose="020B0604030504040204" pitchFamily="50" charset="-128"/>
                <a:ea typeface="Meiryo UI" panose="020B0604030504040204" pitchFamily="50" charset="-128"/>
              </a:rPr>
              <a:t>動画</a:t>
            </a:r>
            <a:r>
              <a:rPr lang="ja-JP" altLang="en-US" sz="1360" dirty="0" smtClean="0">
                <a:solidFill>
                  <a:schemeClr val="lt1"/>
                </a:solidFill>
                <a:latin typeface="Meiryo UI" panose="020B0604030504040204" pitchFamily="50" charset="-128"/>
                <a:ea typeface="Meiryo UI" panose="020B0604030504040204" pitchFamily="50" charset="-128"/>
              </a:rPr>
              <a:t>などすべて</a:t>
            </a:r>
            <a:r>
              <a:rPr lang="en-US" sz="1360" dirty="0" smtClean="0">
                <a:solidFill>
                  <a:schemeClr val="lt1"/>
                </a:solidFill>
                <a:latin typeface="Meiryo UI" panose="020B0604030504040204" pitchFamily="50" charset="-128"/>
                <a:ea typeface="Meiryo UI" panose="020B0604030504040204" pitchFamily="50" charset="-128"/>
              </a:rPr>
              <a:t>のファイルを</a:t>
            </a:r>
            <a:r>
              <a:rPr lang="en-US" sz="1360" dirty="0">
                <a:solidFill>
                  <a:schemeClr val="lt1"/>
                </a:solidFill>
                <a:latin typeface="Meiryo UI" panose="020B0604030504040204" pitchFamily="50" charset="-128"/>
                <a:ea typeface="Meiryo UI" panose="020B0604030504040204" pitchFamily="50" charset="-128"/>
              </a:rPr>
              <a:t>1か所に保存する際に問題が発生する</a:t>
            </a:r>
            <a:endParaRPr sz="1360" dirty="0">
              <a:solidFill>
                <a:schemeClr val="lt1"/>
              </a:solidFill>
              <a:latin typeface="Meiryo UI" panose="020B0604030504040204" pitchFamily="50" charset="-128"/>
              <a:ea typeface="Meiryo UI" panose="020B0604030504040204" pitchFamily="50" charset="-128"/>
            </a:endParaRPr>
          </a:p>
          <a:p>
            <a:pPr marL="179999" marR="0" lvl="1" indent="-171450" algn="l" rtl="0">
              <a:lnSpc>
                <a:spcPct val="80000"/>
              </a:lnSpc>
              <a:spcBef>
                <a:spcPts val="1800"/>
              </a:spcBef>
              <a:spcAft>
                <a:spcPts val="0"/>
              </a:spcAft>
              <a:buClr>
                <a:schemeClr val="lt1"/>
              </a:buClr>
              <a:buSzPts val="1360"/>
              <a:buFont typeface="Arial"/>
              <a:buChar char="•"/>
            </a:pPr>
            <a:r>
              <a:rPr lang="en-US" sz="1360" dirty="0" err="1" smtClean="0">
                <a:solidFill>
                  <a:schemeClr val="lt1"/>
                </a:solidFill>
                <a:latin typeface="Meiryo UI" panose="020B0604030504040204" pitchFamily="50" charset="-128"/>
                <a:ea typeface="Meiryo UI" panose="020B0604030504040204" pitchFamily="50" charset="-128"/>
              </a:rPr>
              <a:t>ペンドライブや外部デバイスからデータを見つけるの</a:t>
            </a:r>
            <a:r>
              <a:rPr lang="ja-JP" altLang="en-US" sz="1360" dirty="0" smtClean="0">
                <a:solidFill>
                  <a:schemeClr val="lt1"/>
                </a:solidFill>
                <a:latin typeface="Meiryo UI" panose="020B0604030504040204" pitchFamily="50" charset="-128"/>
                <a:ea typeface="Meiryo UI" panose="020B0604030504040204" pitchFamily="50" charset="-128"/>
              </a:rPr>
              <a:t>が</a:t>
            </a:r>
            <a:r>
              <a:rPr lang="en-US" sz="1360" dirty="0" err="1" smtClean="0">
                <a:solidFill>
                  <a:schemeClr val="lt1"/>
                </a:solidFill>
                <a:latin typeface="Meiryo UI" panose="020B0604030504040204" pitchFamily="50" charset="-128"/>
                <a:ea typeface="Meiryo UI" panose="020B0604030504040204" pitchFamily="50" charset="-128"/>
              </a:rPr>
              <a:t>難しい</a:t>
            </a:r>
            <a:endParaRPr sz="1360" dirty="0">
              <a:solidFill>
                <a:schemeClr val="lt1"/>
              </a:solidFill>
              <a:latin typeface="Meiryo UI" panose="020B0604030504040204" pitchFamily="50" charset="-128"/>
              <a:ea typeface="Meiryo UI" panose="020B0604030504040204" pitchFamily="50" charset="-128"/>
            </a:endParaRPr>
          </a:p>
          <a:p>
            <a:pPr marL="179999" marR="0" lvl="1" indent="-171450" algn="l" rtl="0">
              <a:lnSpc>
                <a:spcPct val="80000"/>
              </a:lnSpc>
              <a:spcBef>
                <a:spcPts val="1800"/>
              </a:spcBef>
              <a:spcAft>
                <a:spcPts val="0"/>
              </a:spcAft>
              <a:buClr>
                <a:schemeClr val="lt1"/>
              </a:buClr>
              <a:buSzPts val="1360"/>
              <a:buFont typeface="Arial"/>
              <a:buChar char="•"/>
            </a:pPr>
            <a:r>
              <a:rPr lang="en-US" sz="1360" dirty="0" err="1" smtClean="0">
                <a:solidFill>
                  <a:schemeClr val="lt1"/>
                </a:solidFill>
                <a:latin typeface="Meiryo UI" panose="020B0604030504040204" pitchFamily="50" charset="-128"/>
                <a:ea typeface="Meiryo UI" panose="020B0604030504040204" pitchFamily="50" charset="-128"/>
              </a:rPr>
              <a:t>データ</a:t>
            </a:r>
            <a:r>
              <a:rPr lang="ja-JP" altLang="en-US" sz="1360" dirty="0" smtClean="0">
                <a:solidFill>
                  <a:schemeClr val="lt1"/>
                </a:solidFill>
                <a:latin typeface="Meiryo UI" panose="020B0604030504040204" pitchFamily="50" charset="-128"/>
                <a:ea typeface="Meiryo UI" panose="020B0604030504040204" pitchFamily="50" charset="-128"/>
              </a:rPr>
              <a:t>紛失が心配</a:t>
            </a:r>
            <a:endParaRPr sz="1360" dirty="0">
              <a:solidFill>
                <a:schemeClr val="lt1"/>
              </a:solidFill>
              <a:latin typeface="Meiryo UI" panose="020B0604030504040204" pitchFamily="50" charset="-128"/>
              <a:ea typeface="Meiryo UI" panose="020B0604030504040204" pitchFamily="50" charset="-128"/>
            </a:endParaRPr>
          </a:p>
          <a:p>
            <a:pPr marL="179999" marR="0" lvl="1" indent="-171450" algn="l" rtl="0">
              <a:lnSpc>
                <a:spcPct val="80000"/>
              </a:lnSpc>
              <a:spcBef>
                <a:spcPts val="1800"/>
              </a:spcBef>
              <a:spcAft>
                <a:spcPts val="0"/>
              </a:spcAft>
              <a:buClr>
                <a:schemeClr val="lt1"/>
              </a:buClr>
              <a:buSzPts val="1360"/>
              <a:buFont typeface="Arial"/>
              <a:buChar char="•"/>
            </a:pPr>
            <a:r>
              <a:rPr lang="en-US" sz="1360" dirty="0" err="1">
                <a:solidFill>
                  <a:schemeClr val="lt1"/>
                </a:solidFill>
                <a:latin typeface="Meiryo UI" panose="020B0604030504040204" pitchFamily="50" charset="-128"/>
                <a:ea typeface="Meiryo UI" panose="020B0604030504040204" pitchFamily="50" charset="-128"/>
              </a:rPr>
              <a:t>データの整理に時間がかかる</a:t>
            </a:r>
            <a:endParaRPr sz="1360" dirty="0">
              <a:solidFill>
                <a:schemeClr val="lt1"/>
              </a:solidFill>
              <a:latin typeface="Meiryo UI" panose="020B0604030504040204" pitchFamily="50" charset="-128"/>
              <a:ea typeface="Meiryo UI" panose="020B0604030504040204" pitchFamily="50" charset="-128"/>
            </a:endParaRPr>
          </a:p>
          <a:p>
            <a:pPr marL="179999" marR="0" lvl="1" indent="-171450" algn="l" rtl="0">
              <a:lnSpc>
                <a:spcPct val="80000"/>
              </a:lnSpc>
              <a:spcBef>
                <a:spcPts val="1800"/>
              </a:spcBef>
              <a:spcAft>
                <a:spcPts val="0"/>
              </a:spcAft>
              <a:buClr>
                <a:schemeClr val="lt1"/>
              </a:buClr>
              <a:buSzPts val="1360"/>
              <a:buFont typeface="Arial"/>
              <a:buChar char="•"/>
            </a:pPr>
            <a:r>
              <a:rPr lang="en-US" sz="1360" dirty="0" err="1" smtClean="0">
                <a:solidFill>
                  <a:schemeClr val="lt1"/>
                </a:solidFill>
                <a:latin typeface="Meiryo UI" panose="020B0604030504040204" pitchFamily="50" charset="-128"/>
                <a:ea typeface="Meiryo UI" panose="020B0604030504040204" pitchFamily="50" charset="-128"/>
              </a:rPr>
              <a:t>家の監視</a:t>
            </a:r>
            <a:r>
              <a:rPr lang="ja-JP" altLang="en-US" sz="1360" dirty="0" smtClean="0">
                <a:solidFill>
                  <a:schemeClr val="lt1"/>
                </a:solidFill>
                <a:latin typeface="Meiryo UI" panose="020B0604030504040204" pitchFamily="50" charset="-128"/>
                <a:ea typeface="Meiryo UI" panose="020B0604030504040204" pitchFamily="50" charset="-128"/>
              </a:rPr>
              <a:t>カメラ</a:t>
            </a:r>
            <a:r>
              <a:rPr lang="en-US" sz="1360" dirty="0" err="1" smtClean="0">
                <a:solidFill>
                  <a:schemeClr val="lt1"/>
                </a:solidFill>
                <a:latin typeface="Meiryo UI" panose="020B0604030504040204" pitchFamily="50" charset="-128"/>
                <a:ea typeface="Meiryo UI" panose="020B0604030504040204" pitchFamily="50" charset="-128"/>
              </a:rPr>
              <a:t>設定が難しい</a:t>
            </a:r>
            <a:endParaRPr sz="1360" dirty="0">
              <a:solidFill>
                <a:schemeClr val="lt1"/>
              </a:solidFill>
              <a:latin typeface="Meiryo UI" panose="020B0604030504040204" pitchFamily="50" charset="-128"/>
              <a:ea typeface="Meiryo UI" panose="020B0604030504040204" pitchFamily="50" charset="-128"/>
            </a:endParaRPr>
          </a:p>
          <a:p>
            <a:pPr marL="180000" marR="0" lvl="1" indent="-171450" algn="l" rtl="0">
              <a:lnSpc>
                <a:spcPct val="80000"/>
              </a:lnSpc>
              <a:spcBef>
                <a:spcPts val="1800"/>
              </a:spcBef>
              <a:spcAft>
                <a:spcPts val="0"/>
              </a:spcAft>
              <a:buClr>
                <a:schemeClr val="lt1"/>
              </a:buClr>
              <a:buSzPts val="1360"/>
              <a:buFont typeface="Arial"/>
              <a:buChar char="•"/>
            </a:pPr>
            <a:r>
              <a:rPr lang="en-US" sz="1360" dirty="0" err="1" smtClean="0">
                <a:solidFill>
                  <a:schemeClr val="lt1"/>
                </a:solidFill>
                <a:latin typeface="Meiryo UI" panose="020B0604030504040204" pitchFamily="50" charset="-128"/>
                <a:ea typeface="Meiryo UI" panose="020B0604030504040204" pitchFamily="50" charset="-128"/>
              </a:rPr>
              <a:t>インテリジェントなホームオートメーションソリューション</a:t>
            </a:r>
            <a:r>
              <a:rPr lang="ja-JP" altLang="en-US" sz="1360" dirty="0" smtClean="0">
                <a:solidFill>
                  <a:schemeClr val="lt1"/>
                </a:solidFill>
                <a:latin typeface="Meiryo UI" panose="020B0604030504040204" pitchFamily="50" charset="-128"/>
                <a:ea typeface="Meiryo UI" panose="020B0604030504040204" pitchFamily="50" charset="-128"/>
              </a:rPr>
              <a:t>が</a:t>
            </a:r>
            <a:r>
              <a:rPr lang="en-US" sz="1360" dirty="0" err="1" smtClean="0">
                <a:solidFill>
                  <a:schemeClr val="lt1"/>
                </a:solidFill>
                <a:latin typeface="Meiryo UI" panose="020B0604030504040204" pitchFamily="50" charset="-128"/>
                <a:ea typeface="Meiryo UI" panose="020B0604030504040204" pitchFamily="50" charset="-128"/>
              </a:rPr>
              <a:t>見つ</a:t>
            </a:r>
            <a:r>
              <a:rPr lang="ja-JP" altLang="en-US" sz="1360" dirty="0" smtClean="0">
                <a:solidFill>
                  <a:schemeClr val="lt1"/>
                </a:solidFill>
                <a:latin typeface="Meiryo UI" panose="020B0604030504040204" pitchFamily="50" charset="-128"/>
                <a:ea typeface="Meiryo UI" panose="020B0604030504040204" pitchFamily="50" charset="-128"/>
              </a:rPr>
              <a:t>からない</a:t>
            </a:r>
            <a:endParaRPr sz="1360" dirty="0">
              <a:solidFill>
                <a:schemeClr val="lt1"/>
              </a:solidFill>
              <a:latin typeface="Meiryo UI" panose="020B0604030504040204" pitchFamily="50" charset="-128"/>
              <a:ea typeface="Meiryo UI" panose="020B0604030504040204" pitchFamily="50" charset="-128"/>
            </a:endParaRPr>
          </a:p>
        </p:txBody>
      </p:sp>
      <p:sp>
        <p:nvSpPr>
          <p:cNvPr id="158" name="Google Shape;158;p18"/>
          <p:cNvSpPr txBox="1">
            <a:spLocks noGrp="1"/>
          </p:cNvSpPr>
          <p:nvPr>
            <p:ph type="title"/>
          </p:nvPr>
        </p:nvSpPr>
        <p:spPr>
          <a:xfrm>
            <a:off x="720000" y="265500"/>
            <a:ext cx="77040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300"/>
              <a:buNone/>
            </a:pPr>
            <a:r>
              <a:rPr lang="ja-JP" altLang="en-US" dirty="0" smtClean="0">
                <a:latin typeface="Meiryo UI" panose="020B0604030504040204" pitchFamily="50" charset="-128"/>
                <a:ea typeface="Meiryo UI" panose="020B0604030504040204" pitchFamily="50" charset="-128"/>
              </a:rPr>
              <a:t>こんな悩みはありませんか？</a:t>
            </a:r>
            <a:endParaRPr dirty="0">
              <a:latin typeface="Meiryo UI" panose="020B0604030504040204" pitchFamily="50" charset="-128"/>
              <a:ea typeface="Meiryo UI" panose="020B0604030504040204" pitchFamily="50" charset="-128"/>
            </a:endParaRPr>
          </a:p>
        </p:txBody>
      </p:sp>
    </p:spTree>
  </p:cSld>
  <p:clrMapOvr>
    <a:masterClrMapping/>
  </p:clrMapOvr>
  <p:transition spd="slow">
    <p:fade thruBlk="1"/>
  </p:transition>
</p:sld>
</file>

<file path=ppt/theme/theme1.xml><?xml version="1.0" encoding="utf-8"?>
<a:theme xmlns:a="http://schemas.openxmlformats.org/drawingml/2006/main" name="The Use of AI in Marketing by Slidesgo">
  <a:themeElements>
    <a:clrScheme name="Simple Light">
      <a:dk1>
        <a:srgbClr val="191919"/>
      </a:dk1>
      <a:lt1>
        <a:srgbClr val="FFFFFF"/>
      </a:lt1>
      <a:dk2>
        <a:srgbClr val="E8E8E8"/>
      </a:dk2>
      <a:lt2>
        <a:srgbClr val="FFFFFF"/>
      </a:lt2>
      <a:accent1>
        <a:srgbClr val="0445FF"/>
      </a:accent1>
      <a:accent2>
        <a:srgbClr val="F2CEFF"/>
      </a:accent2>
      <a:accent3>
        <a:srgbClr val="8DF1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2543</Words>
  <Application>Microsoft Office PowerPoint</Application>
  <PresentationFormat>On-screen Show (16:9)</PresentationFormat>
  <Paragraphs>486</Paragraphs>
  <Slides>43</Slides>
  <Notes>43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Microsoft JhengHei</vt:lpstr>
      <vt:lpstr>Calibri</vt:lpstr>
      <vt:lpstr>Orbitron Black</vt:lpstr>
      <vt:lpstr>Roboto</vt:lpstr>
      <vt:lpstr>Microsoft JhengHei</vt:lpstr>
      <vt:lpstr>Corbel</vt:lpstr>
      <vt:lpstr>Meiryo UI</vt:lpstr>
      <vt:lpstr>Arial</vt:lpstr>
      <vt:lpstr>Darker Grotesque</vt:lpstr>
      <vt:lpstr>The Use of AI in Marketing by Slidesgo</vt:lpstr>
      <vt:lpstr>PowerPoint Presentation</vt:lpstr>
      <vt:lpstr>TS-433 AI NASメインアプリケーション</vt:lpstr>
      <vt:lpstr>2.5GbE + 1GbEデュアルイーサネット ホームネットワーク帯域幅の制限を超える</vt:lpstr>
      <vt:lpstr>AI加速のためのスマートNPU (ニューラルネットワーク処理ユニット)</vt:lpstr>
      <vt:lpstr>     QuMagie</vt:lpstr>
      <vt:lpstr>12cm静音ファン内蔵、スマートアジャスト</vt:lpstr>
      <vt:lpstr>同じクラスのNASで最大の4GBメモリ</vt:lpstr>
      <vt:lpstr>なぜNASユーザーはRAID機能が必要なのですか？</vt:lpstr>
      <vt:lpstr>こんな悩みはありませんか？</vt:lpstr>
      <vt:lpstr>QNAP NASが問題を解決します</vt:lpstr>
      <vt:lpstr>情報セキュリティを強化し、データ資産を保護 プリインストールされた新しいQTS 5.0 NASのスマートで安全なオペレーティングシステム</vt:lpstr>
      <vt:lpstr>2.5GbEネットワークパフォーマンステスト ～10GB単一ファイルの転送～</vt:lpstr>
      <vt:lpstr>TS-433ハードウェア機能</vt:lpstr>
      <vt:lpstr>ミニマリストのデザインとサイズ、I/Oの紹介</vt:lpstr>
      <vt:lpstr>TS-x33ハードウェア仕様</vt:lpstr>
      <vt:lpstr>USB JBOD＆RAIDをサポートする オプションの拡張ストレージユニット</vt:lpstr>
      <vt:lpstr>オプションのネットワークスイッチ</vt:lpstr>
      <vt:lpstr>2.5/3.5インチディスクをインストール</vt:lpstr>
      <vt:lpstr>NASクイックインストール</vt:lpstr>
      <vt:lpstr>LIVE DEMO</vt:lpstr>
      <vt:lpstr>myQNAPcloud Linkリモートアクセス</vt:lpstr>
      <vt:lpstr>高速WireGuard VPNサポート</vt:lpstr>
      <vt:lpstr>バックアップ戦略を実現する3ステップのHBS3</vt:lpstr>
      <vt:lpstr>HBS3の多様な通信プロトコルのバックアップとデータ同期</vt:lpstr>
      <vt:lpstr>高速で柔軟なデータ保護のためのスナップショット</vt:lpstr>
      <vt:lpstr>最大256枚のスナップショットデータバックアップ</vt:lpstr>
      <vt:lpstr>ディスク障害予測を行うDA Drive Analyzer</vt:lpstr>
      <vt:lpstr>QuFTPリモートファイルFTPアクセスサービス</vt:lpstr>
      <vt:lpstr>データセキュリティ: NASデータを保護</vt:lpstr>
      <vt:lpstr>Qfileで大量のファイルをポケットに</vt:lpstr>
      <vt:lpstr>ブラウザ用Qsirch全文検索ツール Google™のように様々なデバイス上のNASファイルのリアルタイム検索に対応</vt:lpstr>
      <vt:lpstr>Qfiling自動アーカイブとファイリング</vt:lpstr>
      <vt:lpstr>QVR Eliteスマート監視システム</vt:lpstr>
      <vt:lpstr>多くのカメラモデルと互換性があります</vt:lpstr>
      <vt:lpstr>PCやモバイルデバイスでどこでも ライブビューと再生を行える統合インターフェース</vt:lpstr>
      <vt:lpstr>モバイルおよび家庭環境向けの監視クライアント</vt:lpstr>
      <vt:lpstr>ビデオストリーミングをサポートし、 マルチメディアサーバーに最適</vt:lpstr>
      <vt:lpstr>ワークフローをカスタマイズおよび自動化 複数のクラウド、NAS、およびアプリケーションにわたって時間とコストを節約</vt:lpstr>
      <vt:lpstr>個人およびチームのコラボレーションのための Qsyncクロスデバイスファイル同期テクノロジー</vt:lpstr>
      <vt:lpstr>App Center</vt:lpstr>
      <vt:lpstr>NASに適しているのは誰ですか？</vt:lpstr>
      <vt:lpstr>NASの使用シナリオ</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2022-06-24T03:12:27Z</dcterms:modified>
</cp:coreProperties>
</file>