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5" r:id="rId1"/>
  </p:sldMasterIdLst>
  <p:notesMasterIdLst>
    <p:notesMasterId r:id="rId46"/>
  </p:notesMasterIdLst>
  <p:sldIdLst>
    <p:sldId id="256" r:id="rId2"/>
    <p:sldId id="257" r:id="rId3"/>
    <p:sldId id="301" r:id="rId4"/>
    <p:sldId id="302" r:id="rId5"/>
    <p:sldId id="260" r:id="rId6"/>
    <p:sldId id="261" r:id="rId7"/>
    <p:sldId id="262" r:id="rId8"/>
    <p:sldId id="263" r:id="rId9"/>
    <p:sldId id="264" r:id="rId10"/>
    <p:sldId id="265" r:id="rId11"/>
    <p:sldId id="266" r:id="rId12"/>
    <p:sldId id="267" r:id="rId13"/>
    <p:sldId id="268" r:id="rId14"/>
    <p:sldId id="269" r:id="rId15"/>
    <p:sldId id="303" r:id="rId16"/>
    <p:sldId id="304" r:id="rId17"/>
    <p:sldId id="305" r:id="rId18"/>
    <p:sldId id="306" r:id="rId19"/>
    <p:sldId id="274" r:id="rId20"/>
    <p:sldId id="275" r:id="rId21"/>
    <p:sldId id="276" r:id="rId22"/>
    <p:sldId id="277" r:id="rId23"/>
    <p:sldId id="307" r:id="rId24"/>
    <p:sldId id="280" r:id="rId25"/>
    <p:sldId id="281" r:id="rId26"/>
    <p:sldId id="282" r:id="rId27"/>
    <p:sldId id="308" r:id="rId28"/>
    <p:sldId id="284" r:id="rId29"/>
    <p:sldId id="309" r:id="rId30"/>
    <p:sldId id="310" r:id="rId31"/>
    <p:sldId id="311" r:id="rId32"/>
    <p:sldId id="288" r:id="rId33"/>
    <p:sldId id="289" r:id="rId34"/>
    <p:sldId id="312" r:id="rId35"/>
    <p:sldId id="313" r:id="rId36"/>
    <p:sldId id="292" r:id="rId37"/>
    <p:sldId id="293" r:id="rId38"/>
    <p:sldId id="294" r:id="rId39"/>
    <p:sldId id="295" r:id="rId40"/>
    <p:sldId id="296" r:id="rId41"/>
    <p:sldId id="297" r:id="rId42"/>
    <p:sldId id="298" r:id="rId43"/>
    <p:sldId id="299" r:id="rId44"/>
    <p:sldId id="300" r:id="rId45"/>
  </p:sldIdLst>
  <p:sldSz cx="9144000" cy="5143500" type="screen16x9"/>
  <p:notesSz cx="6858000" cy="9144000"/>
  <p:embeddedFontLst>
    <p:embeddedFont>
      <p:font typeface="ＭＳ Ｐゴシック" panose="020B0600070205080204" pitchFamily="34" charset="-128"/>
      <p:regular r:id="rId47"/>
    </p:embeddedFont>
    <p:embeddedFont>
      <p:font typeface="Corbel" panose="020B0503020204020204" pitchFamily="3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Meiryo UI" panose="020B0604030504040204" pitchFamily="34" charset="-128"/>
      <p:regular r:id="rId56"/>
      <p:bold r:id="rId57"/>
      <p:italic r:id="rId58"/>
      <p:boldItalic r:id="rId59"/>
    </p:embeddedFont>
    <p:embeddedFont>
      <p:font typeface="Orbitron" panose="02020500000000000000"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BE0151-AFA3-4F4C-BE14-7430047FE8B1}">
  <a:tblStyle styleId="{CCBE0151-AFA3-4F4C-BE14-7430047FE8B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906669-2709-4DD6-955C-AC8B0AAE172E}"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chemeClr val="accent1"/>
          </a:solidFill>
        </a:fill>
      </a:tcStyle>
    </a:wholeTbl>
    <a:band1H>
      <a:tcTxStyle/>
      <a:tcStyle>
        <a:tcBdr/>
        <a:fill>
          <a:solidFill>
            <a:schemeClr val="accent1"/>
          </a:solidFill>
        </a:fill>
      </a:tcStyle>
    </a:band1H>
    <a:band2H>
      <a:tcTxStyle/>
      <a:tcStyle>
        <a:tcBdr/>
      </a:tcStyle>
    </a:band2H>
    <a:band1V>
      <a:tcTxStyle/>
      <a:tcStyle>
        <a:tcBdr/>
        <a:fill>
          <a:solidFill>
            <a:schemeClr val="accent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3865F1B-697B-4CC2-9A53-C6ED5AE07EEB}"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778"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 name="Google Shape;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 name="Google Shape;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717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 name="Google Shape;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45" name="Google Shape;45;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13</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227782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7057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106094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96718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dirty="0"/>
          </a:p>
        </p:txBody>
      </p:sp>
    </p:spTree>
    <p:extLst>
      <p:ext uri="{BB962C8B-B14F-4D97-AF65-F5344CB8AC3E}">
        <p14:creationId xmlns:p14="http://schemas.microsoft.com/office/powerpoint/2010/main" val="308577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14810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dirty="0"/>
          </a:p>
        </p:txBody>
      </p:sp>
    </p:spTree>
    <p:extLst>
      <p:ext uri="{BB962C8B-B14F-4D97-AF65-F5344CB8AC3E}">
        <p14:creationId xmlns:p14="http://schemas.microsoft.com/office/powerpoint/2010/main" val="282187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986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dirty="0"/>
          </a:p>
        </p:txBody>
      </p:sp>
      <p:sp>
        <p:nvSpPr>
          <p:cNvPr id="194" name="Google Shape;19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21</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49819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34913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latin typeface="Meiryo UI" panose="020B0604030504040204" pitchFamily="50" charset="-128"/>
                <a:ea typeface="Meiryo UI" panose="020B0604030504040204" pitchFamily="50" charset="-128"/>
              </a:rPr>
              <a:t>23</a:t>
            </a:fld>
            <a:endParaRPr kumimoji="1"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0210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 name="Google Shape;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05930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817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84565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endParaRPr lang="zh-TW" dirty="0"/>
          </a:p>
        </p:txBody>
      </p:sp>
    </p:spTree>
    <p:extLst>
      <p:ext uri="{BB962C8B-B14F-4D97-AF65-F5344CB8AC3E}">
        <p14:creationId xmlns:p14="http://schemas.microsoft.com/office/powerpoint/2010/main" val="94724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sym typeface="Calibri"/>
            </a:endParaRPr>
          </a:p>
        </p:txBody>
      </p:sp>
    </p:spTree>
    <p:extLst>
      <p:ext uri="{BB962C8B-B14F-4D97-AF65-F5344CB8AC3E}">
        <p14:creationId xmlns:p14="http://schemas.microsoft.com/office/powerpoint/2010/main" val="244037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ltLang="en-US" dirty="0"/>
          </a:p>
        </p:txBody>
      </p:sp>
    </p:spTree>
    <p:extLst>
      <p:ext uri="{BB962C8B-B14F-4D97-AF65-F5344CB8AC3E}">
        <p14:creationId xmlns:p14="http://schemas.microsoft.com/office/powerpoint/2010/main" val="5744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dirty="0">
              <a:sym typeface="Arial" panose="020B0604020202020204" pitchFamily="34" charset="0"/>
            </a:endParaRPr>
          </a:p>
        </p:txBody>
      </p:sp>
    </p:spTree>
    <p:extLst>
      <p:ext uri="{BB962C8B-B14F-4D97-AF65-F5344CB8AC3E}">
        <p14:creationId xmlns:p14="http://schemas.microsoft.com/office/powerpoint/2010/main" val="3831386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3119066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dirty="0"/>
          </a:p>
        </p:txBody>
      </p:sp>
    </p:spTree>
    <p:extLst>
      <p:ext uri="{BB962C8B-B14F-4D97-AF65-F5344CB8AC3E}">
        <p14:creationId xmlns:p14="http://schemas.microsoft.com/office/powerpoint/2010/main" val="3067498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00434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47968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1562748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TW" dirty="0"/>
          </a:p>
        </p:txBody>
      </p:sp>
    </p:spTree>
    <p:extLst>
      <p:ext uri="{BB962C8B-B14F-4D97-AF65-F5344CB8AC3E}">
        <p14:creationId xmlns:p14="http://schemas.microsoft.com/office/powerpoint/2010/main" val="3967650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97712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95544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48139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338" name="Google Shape;338;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39</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53838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dirty="0"/>
          </a:p>
        </p:txBody>
      </p:sp>
    </p:spTree>
    <p:extLst>
      <p:ext uri="{BB962C8B-B14F-4D97-AF65-F5344CB8AC3E}">
        <p14:creationId xmlns:p14="http://schemas.microsoft.com/office/powerpoint/2010/main" val="1818830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1428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200"/>
              </a:spcBef>
              <a:spcAft>
                <a:spcPts val="0"/>
              </a:spcAft>
              <a:buClr>
                <a:srgbClr val="00FFCC"/>
              </a:buClr>
              <a:buSzPts val="1100"/>
              <a:buFont typeface="Noto Sans Symbols"/>
              <a:buNone/>
            </a:pPr>
            <a:endParaRPr dirty="0">
              <a:sym typeface="Microsoft JhengHei"/>
            </a:endParaRPr>
          </a:p>
        </p:txBody>
      </p:sp>
    </p:spTree>
    <p:extLst>
      <p:ext uri="{BB962C8B-B14F-4D97-AF65-F5344CB8AC3E}">
        <p14:creationId xmlns:p14="http://schemas.microsoft.com/office/powerpoint/2010/main" val="4015293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58668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07050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1502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
          <a:stretch/>
        </p:blipFill>
        <p:spPr>
          <a:xfrm>
            <a:off x="0" y="-1"/>
            <a:ext cx="9144000" cy="5143501"/>
          </a:xfrm>
          <a:prstGeom prst="rect">
            <a:avLst/>
          </a:prstGeom>
        </p:spPr>
      </p:pic>
      <p:sp>
        <p:nvSpPr>
          <p:cNvPr id="3" name="Google Shape;46;p6">
            <a:extLst>
              <a:ext uri="{FF2B5EF4-FFF2-40B4-BE49-F238E27FC236}">
                <a16:creationId xmlns:a16="http://schemas.microsoft.com/office/drawing/2014/main" id="{6D1EA59D-E13F-4E67-88A0-71AF262846A0}"/>
              </a:ext>
            </a:extLst>
          </p:cNvPr>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104252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2B2929"/>
            </a:gs>
            <a:gs pos="100000">
              <a:srgbClr val="010203"/>
            </a:gs>
          </a:gsLst>
          <a:lin ang="5400700" scaled="0"/>
        </a:grad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3" name="Google Shape;13;p3"/>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solidFill>
                  <a:srgbClr val="FFFFFF"/>
                </a:solidFill>
                <a:latin typeface="Meiryo UI" panose="020B0604030504040204" pitchFamily="50" charset="-128"/>
                <a:ea typeface="Meiryo UI" panose="020B0604030504040204" pitchFamily="50" charset="-128"/>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Blank">
    <p:bg>
      <p:bgPr>
        <a:noFill/>
        <a:effectLst/>
      </p:bgPr>
    </p:bg>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6" name="Google Shape;16;p4"/>
          <p:cNvSpPr txBox="1">
            <a:spLocks noGrp="1"/>
          </p:cNvSpPr>
          <p:nvPr>
            <p:ph type="title"/>
          </p:nvPr>
        </p:nvSpPr>
        <p:spPr>
          <a:xfrm>
            <a:off x="713225" y="2279050"/>
            <a:ext cx="7707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solidFill>
                  <a:schemeClr val="dk1"/>
                </a:solidFill>
                <a:latin typeface="Meiryo UI" panose="020B0604030504040204" pitchFamily="50" charset="-128"/>
                <a:ea typeface="Meiryo UI" panose="020B0604030504040204" pitchFamily="50" charset="-128"/>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1_Title only">
    <p:bg>
      <p:bgPr>
        <a:gradFill>
          <a:gsLst>
            <a:gs pos="0">
              <a:srgbClr val="2B2929"/>
            </a:gs>
            <a:gs pos="100000">
              <a:srgbClr val="010203"/>
            </a:gs>
          </a:gsLst>
          <a:lin ang="5400700" scaled="0"/>
        </a:gradFill>
        <a:effectLst/>
      </p:bgPr>
    </p:bg>
    <p:spTree>
      <p:nvGrpSpPr>
        <p:cNvPr id="1" name="Shape 17"/>
        <p:cNvGrpSpPr/>
        <p:nvPr/>
      </p:nvGrpSpPr>
      <p:grpSpPr>
        <a:xfrm>
          <a:off x="0" y="0"/>
          <a:ext cx="0" cy="0"/>
          <a:chOff x="0" y="0"/>
          <a:chExt cx="0" cy="0"/>
        </a:xfrm>
      </p:grpSpPr>
      <p:pic>
        <p:nvPicPr>
          <p:cNvPr id="18" name="Google Shape;18;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9" name="Google Shape;19;p5"/>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solidFill>
                  <a:schemeClr val="dk1"/>
                </a:solidFill>
                <a:latin typeface="Meiryo UI" panose="020B0604030504040204" pitchFamily="50" charset="-128"/>
                <a:ea typeface="Meiryo UI" panose="020B0604030504040204" pitchFamily="50" charset="-128"/>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1_Title only 2">
    <p:bg>
      <p:bgPr>
        <a:gradFill>
          <a:gsLst>
            <a:gs pos="0">
              <a:srgbClr val="2B2929"/>
            </a:gs>
            <a:gs pos="100000">
              <a:srgbClr val="010203"/>
            </a:gs>
          </a:gsLst>
          <a:lin ang="5400700" scaled="0"/>
        </a:gradFill>
        <a:effectLst/>
      </p:bgPr>
    </p:bg>
    <p:spTree>
      <p:nvGrpSpPr>
        <p:cNvPr id="1" name="Shape 20"/>
        <p:cNvGrpSpPr/>
        <p:nvPr/>
      </p:nvGrpSpPr>
      <p:grpSpPr>
        <a:xfrm>
          <a:off x="0" y="0"/>
          <a:ext cx="0" cy="0"/>
          <a:chOff x="0" y="0"/>
          <a:chExt cx="0" cy="0"/>
        </a:xfrm>
      </p:grpSpPr>
      <p:pic>
        <p:nvPicPr>
          <p:cNvPr id="21" name="Google Shape;21;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2" name="Google Shape;22;p6"/>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solidFill>
                  <a:schemeClr val="dk1"/>
                </a:solidFill>
                <a:latin typeface="Meiryo UI" panose="020B0604030504040204" pitchFamily="50" charset="-128"/>
                <a:ea typeface="Meiryo UI" panose="020B0604030504040204" pitchFamily="50" charset="-128"/>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6"/>
        <p:cNvGrpSpPr/>
        <p:nvPr/>
      </p:nvGrpSpPr>
      <p:grpSpPr>
        <a:xfrm>
          <a:off x="0" y="0"/>
          <a:ext cx="0" cy="0"/>
          <a:chOff x="0" y="0"/>
          <a:chExt cx="0" cy="0"/>
        </a:xfrm>
      </p:grpSpPr>
      <p:pic>
        <p:nvPicPr>
          <p:cNvPr id="27" name="Google Shape;27;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2687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
          <a:stretch/>
        </p:blipFill>
        <p:spPr>
          <a:xfrm>
            <a:off x="0" y="-1"/>
            <a:ext cx="9144000" cy="5143501"/>
          </a:xfrm>
          <a:prstGeom prst="rect">
            <a:avLst/>
          </a:prstGeom>
        </p:spPr>
      </p:pic>
      <p:sp>
        <p:nvSpPr>
          <p:cNvPr id="3" name="Google Shape;46;p6">
            <a:extLst>
              <a:ext uri="{FF2B5EF4-FFF2-40B4-BE49-F238E27FC236}">
                <a16:creationId xmlns:a16="http://schemas.microsoft.com/office/drawing/2014/main" id="{6D1EA59D-E13F-4E67-88A0-71AF262846A0}"/>
              </a:ext>
            </a:extLst>
          </p:cNvPr>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90400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
          <a:stretch/>
        </p:blipFill>
        <p:spPr>
          <a:xfrm>
            <a:off x="0" y="-1"/>
            <a:ext cx="9144000" cy="5143501"/>
          </a:xfrm>
          <a:prstGeom prst="rect">
            <a:avLst/>
          </a:prstGeom>
        </p:spPr>
      </p:pic>
      <p:sp>
        <p:nvSpPr>
          <p:cNvPr id="3" name="Google Shape;46;p6">
            <a:extLst>
              <a:ext uri="{FF2B5EF4-FFF2-40B4-BE49-F238E27FC236}">
                <a16:creationId xmlns:a16="http://schemas.microsoft.com/office/drawing/2014/main" id="{6D1EA59D-E13F-4E67-88A0-71AF262846A0}"/>
              </a:ext>
            </a:extLst>
          </p:cNvPr>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652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
          <a:stretch/>
        </p:blipFill>
        <p:spPr>
          <a:xfrm>
            <a:off x="0" y="-1"/>
            <a:ext cx="9144000" cy="5143501"/>
          </a:xfrm>
          <a:prstGeom prst="rect">
            <a:avLst/>
          </a:prstGeom>
        </p:spPr>
      </p:pic>
      <p:sp>
        <p:nvSpPr>
          <p:cNvPr id="3" name="Google Shape;46;p6">
            <a:extLst>
              <a:ext uri="{FF2B5EF4-FFF2-40B4-BE49-F238E27FC236}">
                <a16:creationId xmlns:a16="http://schemas.microsoft.com/office/drawing/2014/main" id="{6D1EA59D-E13F-4E67-88A0-71AF262846A0}"/>
              </a:ext>
            </a:extLst>
          </p:cNvPr>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5476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eiryo UI" panose="020B0604030504040204" pitchFamily="50" charset="-128"/>
                <a:ea typeface="Meiryo UI" panose="020B0604030504040204" pitchFamily="50" charset="-128"/>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1.png"/><Relationship Id="rId5" Type="http://schemas.microsoft.com/office/2007/relationships/hdphoto" Target="../media/hdphoto8.wdp"/><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microsoft.com/office/2007/relationships/hdphoto" Target="../media/hdphoto9.wdp"/><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81.tiff"/><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09.sv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32.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svg"/><Relationship Id="rId4" Type="http://schemas.microsoft.com/office/2007/relationships/hdphoto" Target="../media/hdphoto11.wdp"/><Relationship Id="rId9" Type="http://schemas.openxmlformats.org/officeDocument/2006/relationships/image" Target="../media/image141.png"/></Relationships>
</file>

<file path=ppt/slides/_rels/slide3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26" Type="http://schemas.openxmlformats.org/officeDocument/2006/relationships/image" Target="../media/image182.png"/><Relationship Id="rId3" Type="http://schemas.openxmlformats.org/officeDocument/2006/relationships/image" Target="../media/image159.png"/><Relationship Id="rId21" Type="http://schemas.openxmlformats.org/officeDocument/2006/relationships/image" Target="../media/image177.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3.png"/><Relationship Id="rId25" Type="http://schemas.openxmlformats.org/officeDocument/2006/relationships/image" Target="../media/image181.png"/><Relationship Id="rId2" Type="http://schemas.openxmlformats.org/officeDocument/2006/relationships/notesSlide" Target="../notesSlides/notesSlide39.xml"/><Relationship Id="rId16" Type="http://schemas.openxmlformats.org/officeDocument/2006/relationships/image" Target="../media/image172.png"/><Relationship Id="rId20" Type="http://schemas.openxmlformats.org/officeDocument/2006/relationships/image" Target="../media/image176.png"/><Relationship Id="rId29"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24" Type="http://schemas.openxmlformats.org/officeDocument/2006/relationships/image" Target="../media/image180.png"/><Relationship Id="rId5" Type="http://schemas.openxmlformats.org/officeDocument/2006/relationships/image" Target="../media/image161.png"/><Relationship Id="rId15" Type="http://schemas.openxmlformats.org/officeDocument/2006/relationships/image" Target="../media/image171.png"/><Relationship Id="rId23" Type="http://schemas.openxmlformats.org/officeDocument/2006/relationships/image" Target="../media/image179.png"/><Relationship Id="rId28" Type="http://schemas.openxmlformats.org/officeDocument/2006/relationships/image" Target="../media/image184.pn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8.png"/><Relationship Id="rId27" Type="http://schemas.openxmlformats.org/officeDocument/2006/relationships/image" Target="../media/image18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4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4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9"/>
          <p:cNvSpPr/>
          <p:nvPr/>
        </p:nvSpPr>
        <p:spPr>
          <a:xfrm rot="-5400000">
            <a:off x="7938453" y="3387996"/>
            <a:ext cx="45719" cy="1638300"/>
          </a:xfrm>
          <a:prstGeom prst="rect">
            <a:avLst/>
          </a:prstGeom>
          <a:gradFill>
            <a:gsLst>
              <a:gs pos="0">
                <a:srgbClr val="33CCFF"/>
              </a:gs>
              <a:gs pos="100000">
                <a:srgbClr val="FF330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 name="Google Shape;33;p9"/>
          <p:cNvSpPr txBox="1"/>
          <p:nvPr/>
        </p:nvSpPr>
        <p:spPr>
          <a:xfrm>
            <a:off x="252246" y="3200786"/>
            <a:ext cx="6734236" cy="78489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4コアIntel Atom® x6425Eプロセッサ搭載</a:t>
            </a:r>
            <a:endParaRPr dirty="0">
              <a:solidFill>
                <a:schemeClr val="dk1"/>
              </a:solidFill>
              <a:latin typeface="Meiryo UI" panose="020B0604030504040204" pitchFamily="50" charset="-128"/>
              <a:ea typeface="Meiryo UI" panose="020B0604030504040204" pitchFamily="50" charset="-128"/>
            </a:endParaRPr>
          </a:p>
          <a:p>
            <a:pPr lvl="0">
              <a:lnSpc>
                <a:spcPct val="110000"/>
              </a:lnSpc>
            </a:pPr>
            <a:r>
              <a:rPr lang="en-US" dirty="0">
                <a:solidFill>
                  <a:schemeClr val="dk1"/>
                </a:solidFill>
                <a:latin typeface="Meiryo UI" panose="020B0604030504040204" pitchFamily="50" charset="-128"/>
                <a:ea typeface="Meiryo UI" panose="020B0604030504040204" pitchFamily="50" charset="-128"/>
              </a:rPr>
              <a:t>2.5インチSATA SSD </a:t>
            </a:r>
            <a:r>
              <a:rPr lang="en-US" altLang="ja-JP" dirty="0">
                <a:solidFill>
                  <a:schemeClr val="dk1"/>
                </a:solidFill>
                <a:latin typeface="Meiryo UI" panose="020B0604030504040204" pitchFamily="50" charset="-128"/>
                <a:ea typeface="Meiryo UI" panose="020B0604030504040204" pitchFamily="50" charset="-128"/>
              </a:rPr>
              <a:t>x4</a:t>
            </a:r>
            <a:r>
              <a:rPr lang="en-US" dirty="0">
                <a:solidFill>
                  <a:schemeClr val="dk1"/>
                </a:solidFill>
                <a:latin typeface="Meiryo UI" panose="020B0604030504040204" pitchFamily="50" charset="-128"/>
                <a:ea typeface="Meiryo UI" panose="020B0604030504040204" pitchFamily="50" charset="-128"/>
              </a:rPr>
              <a:t>、10 </a:t>
            </a:r>
            <a:r>
              <a:rPr lang="en-US" dirty="0" err="1">
                <a:solidFill>
                  <a:schemeClr val="dk1"/>
                </a:solidFill>
                <a:latin typeface="Meiryo UI" panose="020B0604030504040204" pitchFamily="50" charset="-128"/>
                <a:ea typeface="Meiryo UI" panose="020B0604030504040204" pitchFamily="50" charset="-128"/>
              </a:rPr>
              <a:t>GbE</a:t>
            </a:r>
            <a:r>
              <a:rPr lang="en-US" dirty="0">
                <a:solidFill>
                  <a:schemeClr val="dk1"/>
                </a:solidFill>
                <a:latin typeface="Meiryo UI" panose="020B0604030504040204" pitchFamily="50" charset="-128"/>
                <a:ea typeface="Meiryo UI" panose="020B0604030504040204" pitchFamily="50" charset="-128"/>
              </a:rPr>
              <a:t> </a:t>
            </a:r>
            <a:r>
              <a:rPr lang="en-US" altLang="ja-JP" dirty="0">
                <a:solidFill>
                  <a:schemeClr val="dk1"/>
                </a:solidFill>
                <a:latin typeface="Meiryo UI" panose="020B0604030504040204" pitchFamily="50" charset="-128"/>
                <a:ea typeface="Meiryo UI" panose="020B0604030504040204" pitchFamily="50" charset="-128"/>
              </a:rPr>
              <a:t>x2</a:t>
            </a:r>
            <a:r>
              <a:rPr lang="en-US" dirty="0">
                <a:solidFill>
                  <a:schemeClr val="dk1"/>
                </a:solidFill>
                <a:latin typeface="Meiryo UI" panose="020B0604030504040204" pitchFamily="50" charset="-128"/>
                <a:ea typeface="Meiryo UI" panose="020B0604030504040204" pitchFamily="50" charset="-128"/>
              </a:rPr>
              <a:t>、HDMI </a:t>
            </a:r>
            <a:r>
              <a:rPr lang="en-US" altLang="ja-JP" dirty="0">
                <a:solidFill>
                  <a:schemeClr val="dk1"/>
                </a:solidFill>
                <a:latin typeface="Meiryo UI" panose="020B0604030504040204" pitchFamily="50" charset="-128"/>
                <a:ea typeface="Meiryo UI" panose="020B0604030504040204" pitchFamily="50" charset="-128"/>
              </a:rPr>
              <a:t>x1</a:t>
            </a:r>
            <a:r>
              <a:rPr lang="en-US" dirty="0">
                <a:solidFill>
                  <a:schemeClr val="dk1"/>
                </a:solidFill>
                <a:latin typeface="Meiryo UI" panose="020B0604030504040204" pitchFamily="50" charset="-128"/>
                <a:ea typeface="Meiryo UI" panose="020B0604030504040204" pitchFamily="50" charset="-128"/>
              </a:rPr>
              <a:t>をサポート</a:t>
            </a:r>
            <a:endParaRPr dirty="0">
              <a:solidFill>
                <a:schemeClr val="dk1"/>
              </a:solidFill>
              <a:latin typeface="Meiryo UI" panose="020B0604030504040204" pitchFamily="50" charset="-128"/>
              <a:ea typeface="Meiryo UI" panose="020B0604030504040204" pitchFamily="50" charset="-128"/>
            </a:endParaRPr>
          </a:p>
          <a:p>
            <a:pPr marL="0" marR="0" lvl="0" indent="0" algn="l" rtl="0">
              <a:lnSpc>
                <a:spcPct val="110000"/>
              </a:lnSpc>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頑丈</a:t>
            </a:r>
            <a:r>
              <a:rPr lang="ja-JP" altLang="en-US" dirty="0">
                <a:solidFill>
                  <a:schemeClr val="dk1"/>
                </a:solidFill>
                <a:latin typeface="Meiryo UI" panose="020B0604030504040204" pitchFamily="50" charset="-128"/>
                <a:ea typeface="Meiryo UI" panose="020B0604030504040204" pitchFamily="50" charset="-128"/>
              </a:rPr>
              <a:t>かつ</a:t>
            </a:r>
            <a:r>
              <a:rPr lang="en-US" dirty="0" err="1">
                <a:solidFill>
                  <a:schemeClr val="dk1"/>
                </a:solidFill>
                <a:latin typeface="Meiryo UI" panose="020B0604030504040204" pitchFamily="50" charset="-128"/>
                <a:ea typeface="Meiryo UI" panose="020B0604030504040204" pitchFamily="50" charset="-128"/>
              </a:rPr>
              <a:t>高性能</a:t>
            </a:r>
            <a:r>
              <a:rPr lang="ja-JP" altLang="en-US" dirty="0">
                <a:solidFill>
                  <a:schemeClr val="dk1"/>
                </a:solidFill>
                <a:latin typeface="Meiryo UI" panose="020B0604030504040204" pitchFamily="50" charset="-128"/>
                <a:ea typeface="Meiryo UI" panose="020B0604030504040204" pitchFamily="50" charset="-128"/>
              </a:rPr>
              <a:t>で</a:t>
            </a:r>
            <a:r>
              <a:rPr lang="en-US" dirty="0">
                <a:solidFill>
                  <a:schemeClr val="dk1"/>
                </a:solidFill>
                <a:latin typeface="Meiryo UI" panose="020B0604030504040204" pitchFamily="50" charset="-128"/>
                <a:ea typeface="Meiryo UI" panose="020B0604030504040204" pitchFamily="50" charset="-128"/>
              </a:rPr>
              <a:t>、</a:t>
            </a:r>
            <a:r>
              <a:rPr lang="en-US" dirty="0" err="1">
                <a:solidFill>
                  <a:schemeClr val="dk1"/>
                </a:solidFill>
                <a:latin typeface="Meiryo UI" panose="020B0604030504040204" pitchFamily="50" charset="-128"/>
                <a:ea typeface="Meiryo UI" panose="020B0604030504040204" pitchFamily="50" charset="-128"/>
              </a:rPr>
              <a:t>半屋外または車載アプリケーションに</a:t>
            </a:r>
            <a:r>
              <a:rPr lang="ja-JP" altLang="en-US" dirty="0">
                <a:solidFill>
                  <a:schemeClr val="dk1"/>
                </a:solidFill>
                <a:latin typeface="Meiryo UI" panose="020B0604030504040204" pitchFamily="50" charset="-128"/>
                <a:ea typeface="Meiryo UI" panose="020B0604030504040204" pitchFamily="50" charset="-128"/>
              </a:rPr>
              <a:t>最適</a:t>
            </a:r>
            <a:endParaRPr dirty="0">
              <a:solidFill>
                <a:schemeClr val="dk1"/>
              </a:solidFill>
              <a:latin typeface="Meiryo UI" panose="020B0604030504040204" pitchFamily="50" charset="-128"/>
              <a:ea typeface="Meiryo UI" panose="020B0604030504040204" pitchFamily="50" charset="-128"/>
            </a:endParaRPr>
          </a:p>
        </p:txBody>
      </p:sp>
      <p:sp>
        <p:nvSpPr>
          <p:cNvPr id="34" name="Google Shape;34;p9"/>
          <p:cNvSpPr/>
          <p:nvPr/>
        </p:nvSpPr>
        <p:spPr>
          <a:xfrm>
            <a:off x="361950" y="2762250"/>
            <a:ext cx="3143250" cy="361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 name="Google Shape;35;p9"/>
          <p:cNvSpPr txBox="1"/>
          <p:nvPr/>
        </p:nvSpPr>
        <p:spPr>
          <a:xfrm>
            <a:off x="176365" y="2741195"/>
            <a:ext cx="3480863" cy="400110"/>
          </a:xfrm>
          <a:prstGeom prst="rect">
            <a:avLst/>
          </a:prstGeom>
          <a:noFill/>
          <a:ln>
            <a:noFill/>
          </a:ln>
        </p:spPr>
        <p:txBody>
          <a:bodyPr spcFirstLastPara="1" wrap="square" lIns="91425" tIns="45700" rIns="91425" bIns="45700" anchor="t" anchorCtr="0">
            <a:noAutofit/>
          </a:bodyPr>
          <a:lstStyle/>
          <a:p>
            <a:pPr lvl="0" algn="ctr"/>
            <a:r>
              <a:rPr lang="en-US" sz="1000" b="1" dirty="0" err="1">
                <a:solidFill>
                  <a:srgbClr val="B27B54"/>
                </a:solidFill>
                <a:latin typeface="Meiryo UI" panose="020B0604030504040204" pitchFamily="50" charset="-128"/>
                <a:ea typeface="Meiryo UI" panose="020B0604030504040204" pitchFamily="50" charset="-128"/>
              </a:rPr>
              <a:t>産業</a:t>
            </a:r>
            <a:r>
              <a:rPr lang="ja-JP" altLang="en-US" sz="1000" b="1" dirty="0">
                <a:solidFill>
                  <a:srgbClr val="B27B54"/>
                </a:solidFill>
                <a:latin typeface="Meiryo UI" panose="020B0604030504040204" pitchFamily="50" charset="-128"/>
                <a:ea typeface="Meiryo UI" panose="020B0604030504040204" pitchFamily="50" charset="-128"/>
              </a:rPr>
              <a:t>用途を想定し広範囲な</a:t>
            </a:r>
            <a:r>
              <a:rPr lang="en-US" sz="1000" b="1" dirty="0" err="1">
                <a:solidFill>
                  <a:srgbClr val="B27B54"/>
                </a:solidFill>
                <a:latin typeface="Meiryo UI" panose="020B0604030504040204" pitchFamily="50" charset="-128"/>
                <a:ea typeface="Meiryo UI" panose="020B0604030504040204" pitchFamily="50" charset="-128"/>
              </a:rPr>
              <a:t>温度</a:t>
            </a:r>
            <a:r>
              <a:rPr lang="ja-JP" altLang="en-US" sz="1000" b="1" dirty="0">
                <a:solidFill>
                  <a:srgbClr val="B27B54"/>
                </a:solidFill>
                <a:latin typeface="Meiryo UI" panose="020B0604030504040204" pitchFamily="50" charset="-128"/>
                <a:ea typeface="Meiryo UI" panose="020B0604030504040204" pitchFamily="50" charset="-128"/>
              </a:rPr>
              <a:t>環境で動作</a:t>
            </a:r>
            <a:br>
              <a:rPr lang="en-US" altLang="ja-JP" sz="1000" b="1" dirty="0">
                <a:solidFill>
                  <a:srgbClr val="B27B54"/>
                </a:solidFill>
                <a:latin typeface="Meiryo UI" panose="020B0604030504040204" pitchFamily="50" charset="-128"/>
                <a:ea typeface="Meiryo UI" panose="020B0604030504040204" pitchFamily="50" charset="-128"/>
              </a:rPr>
            </a:br>
            <a:r>
              <a:rPr lang="en-US" altLang="ja-JP" sz="1000" b="1" dirty="0">
                <a:solidFill>
                  <a:srgbClr val="B27B54"/>
                </a:solidFill>
                <a:latin typeface="Meiryo UI" panose="020B0604030504040204" pitchFamily="50" charset="-128"/>
                <a:ea typeface="Meiryo UI" panose="020B0604030504040204" pitchFamily="50" charset="-128"/>
              </a:rPr>
              <a:t>10GbE </a:t>
            </a:r>
            <a:r>
              <a:rPr lang="en-US" sz="1000" b="1" dirty="0">
                <a:solidFill>
                  <a:srgbClr val="B27B54"/>
                </a:solidFill>
                <a:latin typeface="Meiryo UI" panose="020B0604030504040204" pitchFamily="50" charset="-128"/>
                <a:ea typeface="Meiryo UI" panose="020B0604030504040204" pitchFamily="50" charset="-128"/>
              </a:rPr>
              <a:t>SATA SSD NAS</a:t>
            </a:r>
            <a:endParaRPr dirty="0">
              <a:latin typeface="Meiryo UI" panose="020B0604030504040204" pitchFamily="50" charset="-128"/>
              <a:ea typeface="Meiryo UI" panose="020B0604030504040204" pitchFamily="50" charset="-128"/>
            </a:endParaRPr>
          </a:p>
        </p:txBody>
      </p:sp>
      <p:sp>
        <p:nvSpPr>
          <p:cNvPr id="36" name="Google Shape;36;p9"/>
          <p:cNvSpPr txBox="1"/>
          <p:nvPr/>
        </p:nvSpPr>
        <p:spPr>
          <a:xfrm>
            <a:off x="6559010" y="3756830"/>
            <a:ext cx="2972115" cy="450316"/>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ja-JP" altLang="en-US" sz="1100" b="1" dirty="0">
                <a:solidFill>
                  <a:srgbClr val="09131E"/>
                </a:solidFill>
                <a:latin typeface="Meiryo UI" panose="020B0604030504040204" pitchFamily="50" charset="-128"/>
                <a:ea typeface="Meiryo UI" panose="020B0604030504040204" pitchFamily="50" charset="-128"/>
              </a:rPr>
              <a:t>動作</a:t>
            </a:r>
            <a:r>
              <a:rPr lang="en-US" sz="1100" b="1" dirty="0" err="1">
                <a:solidFill>
                  <a:srgbClr val="09131E"/>
                </a:solidFill>
                <a:latin typeface="Meiryo UI" panose="020B0604030504040204" pitchFamily="50" charset="-128"/>
                <a:ea typeface="Meiryo UI" panose="020B0604030504040204" pitchFamily="50" charset="-128"/>
              </a:rPr>
              <a:t>温度</a:t>
            </a:r>
            <a:endParaRPr sz="1100" b="1" i="0" u="none" strike="noStrike" cap="none" dirty="0">
              <a:solidFill>
                <a:srgbClr val="09131E"/>
              </a:solidFill>
              <a:latin typeface="Meiryo UI" panose="020B0604030504040204" pitchFamily="50" charset="-128"/>
              <a:ea typeface="Meiryo UI" panose="020B0604030504040204" pitchFamily="50" charset="-128"/>
              <a:sym typeface="Arial"/>
            </a:endParaRPr>
          </a:p>
        </p:txBody>
      </p:sp>
      <p:pic>
        <p:nvPicPr>
          <p:cNvPr id="37" name="Google Shape;37;p9"/>
          <p:cNvPicPr preferRelativeResize="0"/>
          <p:nvPr/>
        </p:nvPicPr>
        <p:blipFill rotWithShape="1">
          <a:blip r:embed="rId3">
            <a:alphaModFix/>
          </a:blip>
          <a:srcRect/>
          <a:stretch/>
        </p:blipFill>
        <p:spPr>
          <a:xfrm>
            <a:off x="6988808" y="4131427"/>
            <a:ext cx="1822862" cy="762066"/>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8" descr="一張含有 文字, 室內, 房間, 傢俱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r="-1"/>
          <a:stretch/>
        </p:blipFill>
        <p:spPr>
          <a:xfrm>
            <a:off x="4393729" y="1363418"/>
            <a:ext cx="5821245" cy="3936827"/>
          </a:xfrm>
          <a:prstGeom prst="rect">
            <a:avLst/>
          </a:prstGeom>
          <a:noFill/>
          <a:ln>
            <a:noFill/>
          </a:ln>
        </p:spPr>
      </p:pic>
      <p:sp>
        <p:nvSpPr>
          <p:cNvPr id="192" name="Google Shape;192;p18"/>
          <p:cNvSpPr txBox="1">
            <a:spLocks noGrp="1"/>
          </p:cNvSpPr>
          <p:nvPr>
            <p:ph type="title"/>
          </p:nvPr>
        </p:nvSpPr>
        <p:spPr>
          <a:xfrm>
            <a:off x="538101" y="58987"/>
            <a:ext cx="8605899" cy="10707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err="1"/>
              <a:t>多様なセットアップのためのオプション</a:t>
            </a:r>
            <a:br>
              <a:rPr lang="en-US" dirty="0"/>
            </a:br>
            <a:r>
              <a:rPr lang="en-US" dirty="0"/>
              <a:t>VESA 75</a:t>
            </a:r>
            <a:r>
              <a:rPr lang="ja-JP" altLang="en-US" dirty="0"/>
              <a:t>ウォールマウント</a:t>
            </a:r>
            <a:r>
              <a:rPr lang="en-US" dirty="0" err="1"/>
              <a:t>ブラケット</a:t>
            </a:r>
            <a:r>
              <a:rPr lang="ja-JP" altLang="en-US" dirty="0"/>
              <a:t>に対応</a:t>
            </a:r>
            <a:endParaRPr dirty="0">
              <a:sym typeface="Arial"/>
            </a:endParaRPr>
          </a:p>
        </p:txBody>
      </p:sp>
      <p:sp>
        <p:nvSpPr>
          <p:cNvPr id="193" name="Google Shape;193;p18"/>
          <p:cNvSpPr txBox="1"/>
          <p:nvPr/>
        </p:nvSpPr>
        <p:spPr>
          <a:xfrm>
            <a:off x="542571" y="1520001"/>
            <a:ext cx="4254281" cy="6693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700" b="1" dirty="0">
                <a:solidFill>
                  <a:srgbClr val="00FFCC"/>
                </a:solidFill>
                <a:latin typeface="Meiryo UI" panose="020B0604030504040204" pitchFamily="50" charset="-128"/>
                <a:ea typeface="Meiryo UI" panose="020B0604030504040204" pitchFamily="50" charset="-128"/>
              </a:rPr>
              <a:t>VESA 75ウォールマウントブラケット</a:t>
            </a:r>
            <a:endParaRPr sz="1700" dirty="0">
              <a:latin typeface="Meiryo UI" panose="020B0604030504040204" pitchFamily="50" charset="-128"/>
              <a:ea typeface="Meiryo UI" panose="020B0604030504040204" pitchFamily="50" charset="-128"/>
            </a:endParaRPr>
          </a:p>
        </p:txBody>
      </p:sp>
      <p:sp>
        <p:nvSpPr>
          <p:cNvPr id="194" name="Google Shape;194;p18"/>
          <p:cNvSpPr txBox="1"/>
          <p:nvPr/>
        </p:nvSpPr>
        <p:spPr>
          <a:xfrm>
            <a:off x="538100" y="1766190"/>
            <a:ext cx="3756581" cy="15206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4D088"/>
              </a:buClr>
              <a:buSzPts val="1100"/>
              <a:buFont typeface="Lato"/>
              <a:buNone/>
            </a:pPr>
            <a:r>
              <a:rPr lang="en-US" sz="1100" dirty="0" err="1">
                <a:solidFill>
                  <a:schemeClr val="accent6"/>
                </a:solidFill>
                <a:latin typeface="Meiryo UI" panose="020B0604030504040204" pitchFamily="50" charset="-128"/>
                <a:ea typeface="Meiryo UI" panose="020B0604030504040204" pitchFamily="50" charset="-128"/>
              </a:rPr>
              <a:t>従来のデスクトップ設定とは異なり、QNAP</a:t>
            </a:r>
            <a:r>
              <a:rPr lang="en-US" sz="1100" dirty="0">
                <a:solidFill>
                  <a:schemeClr val="accent6"/>
                </a:solidFill>
                <a:latin typeface="Meiryo UI" panose="020B0604030504040204" pitchFamily="50" charset="-128"/>
                <a:ea typeface="Meiryo UI" panose="020B0604030504040204" pitchFamily="50" charset="-128"/>
              </a:rPr>
              <a:t> TS-i410X </a:t>
            </a:r>
            <a:r>
              <a:rPr lang="en-US" sz="1100" dirty="0" err="1">
                <a:solidFill>
                  <a:schemeClr val="accent6"/>
                </a:solidFill>
                <a:latin typeface="Meiryo UI" panose="020B0604030504040204" pitchFamily="50" charset="-128"/>
                <a:ea typeface="Meiryo UI" panose="020B0604030504040204" pitchFamily="50" charset="-128"/>
              </a:rPr>
              <a:t>NASは、市販の標準VESA</a:t>
            </a:r>
            <a:r>
              <a:rPr lang="en-US" sz="1100" dirty="0">
                <a:solidFill>
                  <a:schemeClr val="accent6"/>
                </a:solidFill>
                <a:latin typeface="Meiryo UI" panose="020B0604030504040204" pitchFamily="50" charset="-128"/>
                <a:ea typeface="Meiryo UI" panose="020B0604030504040204" pitchFamily="50" charset="-128"/>
              </a:rPr>
              <a:t> 75</a:t>
            </a:r>
            <a:r>
              <a:rPr lang="ja-JP" altLang="en-US" sz="1100" dirty="0">
                <a:solidFill>
                  <a:schemeClr val="accent6"/>
                </a:solidFill>
                <a:latin typeface="Meiryo UI" panose="020B0604030504040204" pitchFamily="50" charset="-128"/>
                <a:ea typeface="Meiryo UI" panose="020B0604030504040204" pitchFamily="50" charset="-128"/>
              </a:rPr>
              <a:t>ウォールマウント</a:t>
            </a:r>
            <a:r>
              <a:rPr lang="en-US" sz="1100" dirty="0" err="1">
                <a:solidFill>
                  <a:schemeClr val="accent6"/>
                </a:solidFill>
                <a:latin typeface="Meiryo UI" panose="020B0604030504040204" pitchFamily="50" charset="-128"/>
                <a:ea typeface="Meiryo UI" panose="020B0604030504040204" pitchFamily="50" charset="-128"/>
              </a:rPr>
              <a:t>ブラケットを使用して</a:t>
            </a:r>
            <a:r>
              <a:rPr lang="ja-JP" altLang="en-US" sz="1100" dirty="0">
                <a:solidFill>
                  <a:schemeClr val="accent6"/>
                </a:solidFill>
                <a:latin typeface="Meiryo UI" panose="020B0604030504040204" pitchFamily="50" charset="-128"/>
                <a:ea typeface="Meiryo UI" panose="020B0604030504040204" pitchFamily="50" charset="-128"/>
              </a:rPr>
              <a:t>工場環境に設置することが可能です。</a:t>
            </a:r>
            <a:endParaRPr dirty="0">
              <a:latin typeface="Meiryo UI" panose="020B0604030504040204" pitchFamily="50" charset="-128"/>
              <a:ea typeface="Meiryo UI" panose="020B0604030504040204" pitchFamily="50" charset="-128"/>
            </a:endParaRPr>
          </a:p>
        </p:txBody>
      </p:sp>
      <p:grpSp>
        <p:nvGrpSpPr>
          <p:cNvPr id="195" name="Google Shape;195;p18"/>
          <p:cNvGrpSpPr/>
          <p:nvPr/>
        </p:nvGrpSpPr>
        <p:grpSpPr>
          <a:xfrm>
            <a:off x="472464" y="2663299"/>
            <a:ext cx="2255324" cy="3305169"/>
            <a:chOff x="2821665" y="1423819"/>
            <a:chExt cx="2597949" cy="3750932"/>
          </a:xfrm>
        </p:grpSpPr>
        <p:pic>
          <p:nvPicPr>
            <p:cNvPr id="196" name="Google Shape;196;p18" descr="一張含有 白色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21665" y="1423819"/>
              <a:ext cx="2597949" cy="3750932"/>
            </a:xfrm>
            <a:prstGeom prst="rect">
              <a:avLst/>
            </a:prstGeom>
            <a:noFill/>
            <a:ln>
              <a:noFill/>
            </a:ln>
            <a:effectLst>
              <a:outerShdw blurRad="254000" dist="266700" dir="2700000" algn="tl" rotWithShape="0">
                <a:srgbClr val="000000">
                  <a:alpha val="52941"/>
                </a:srgbClr>
              </a:outerShdw>
            </a:effectLst>
          </p:spPr>
        </p:pic>
        <p:sp>
          <p:nvSpPr>
            <p:cNvPr id="197" name="Google Shape;197;p18"/>
            <p:cNvSpPr/>
            <p:nvPr/>
          </p:nvSpPr>
          <p:spPr>
            <a:xfrm>
              <a:off x="3736975" y="3783971"/>
              <a:ext cx="771525" cy="70961"/>
            </a:xfrm>
            <a:prstGeom prst="leftRightArrow">
              <a:avLst>
                <a:gd name="adj1" fmla="val 50000"/>
                <a:gd name="adj2" fmla="val 50000"/>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8" name="Google Shape;198;p18"/>
            <p:cNvSpPr/>
            <p:nvPr/>
          </p:nvSpPr>
          <p:spPr>
            <a:xfrm rot="-5400000">
              <a:off x="3214788" y="3257597"/>
              <a:ext cx="773602" cy="102604"/>
            </a:xfrm>
            <a:prstGeom prst="leftRightArrow">
              <a:avLst>
                <a:gd name="adj1" fmla="val 50000"/>
                <a:gd name="adj2" fmla="val 50000"/>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9" name="Google Shape;199;p18"/>
            <p:cNvSpPr txBox="1"/>
            <p:nvPr/>
          </p:nvSpPr>
          <p:spPr>
            <a:xfrm>
              <a:off x="3811163" y="3485740"/>
              <a:ext cx="697337" cy="488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chemeClr val="accent6"/>
                  </a:solidFill>
                  <a:latin typeface="Meiryo UI" panose="020B0604030504040204" pitchFamily="50" charset="-128"/>
                  <a:ea typeface="Meiryo UI" panose="020B0604030504040204" pitchFamily="50" charset="-128"/>
                  <a:sym typeface="Arial"/>
                </a:rPr>
                <a:t>75mm</a:t>
              </a:r>
              <a:endParaRPr sz="11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200" name="Google Shape;200;p18"/>
            <p:cNvSpPr txBox="1"/>
            <p:nvPr/>
          </p:nvSpPr>
          <p:spPr>
            <a:xfrm>
              <a:off x="2963368" y="3118309"/>
              <a:ext cx="1233388" cy="2968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chemeClr val="accent6"/>
                  </a:solidFill>
                  <a:latin typeface="Meiryo UI" panose="020B0604030504040204" pitchFamily="50" charset="-128"/>
                  <a:ea typeface="Meiryo UI" panose="020B0604030504040204" pitchFamily="50" charset="-128"/>
                  <a:sym typeface="Arial"/>
                </a:rPr>
                <a:t>75mm</a:t>
              </a:r>
              <a:endParaRPr sz="11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201" name="Google Shape;201;p18"/>
            <p:cNvSpPr/>
            <p:nvPr/>
          </p:nvSpPr>
          <p:spPr>
            <a:xfrm>
              <a:off x="3518442" y="2703523"/>
              <a:ext cx="178071" cy="185366"/>
            </a:xfrm>
            <a:prstGeom prst="ellipse">
              <a:avLst/>
            </a:prstGeom>
            <a:noFill/>
            <a:ln w="127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18"/>
            <p:cNvSpPr/>
            <p:nvPr/>
          </p:nvSpPr>
          <p:spPr>
            <a:xfrm>
              <a:off x="4544600" y="2705410"/>
              <a:ext cx="178071" cy="176544"/>
            </a:xfrm>
            <a:prstGeom prst="ellipse">
              <a:avLst/>
            </a:prstGeom>
            <a:noFill/>
            <a:ln w="127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3" name="Google Shape;203;p18"/>
            <p:cNvSpPr/>
            <p:nvPr/>
          </p:nvSpPr>
          <p:spPr>
            <a:xfrm>
              <a:off x="3518442" y="3733645"/>
              <a:ext cx="178071" cy="176544"/>
            </a:xfrm>
            <a:prstGeom prst="ellipse">
              <a:avLst/>
            </a:prstGeom>
            <a:noFill/>
            <a:ln w="127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4" name="Google Shape;204;p18"/>
            <p:cNvSpPr/>
            <p:nvPr/>
          </p:nvSpPr>
          <p:spPr>
            <a:xfrm>
              <a:off x="4544600" y="3733645"/>
              <a:ext cx="178071" cy="176544"/>
            </a:xfrm>
            <a:prstGeom prst="ellipse">
              <a:avLst/>
            </a:prstGeom>
            <a:noFill/>
            <a:ln w="127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205" name="Google Shape;205;p18" descr="一張含有 電子用品, 室內, 喇叭, 黑暗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47286" y="3081305"/>
            <a:ext cx="1077432" cy="1582569"/>
          </a:xfrm>
          <a:prstGeom prst="rect">
            <a:avLst/>
          </a:prstGeom>
          <a:noFill/>
          <a:ln>
            <a:noFill/>
          </a:ln>
        </p:spPr>
      </p:pic>
      <p:sp>
        <p:nvSpPr>
          <p:cNvPr id="206" name="Google Shape;206;p18"/>
          <p:cNvSpPr/>
          <p:nvPr/>
        </p:nvSpPr>
        <p:spPr>
          <a:xfrm>
            <a:off x="3777059" y="3707367"/>
            <a:ext cx="376617" cy="313405"/>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7" name="Google Shape;207;p18" descr="一張含有 電子用品, 黑暗, 點燃, 喇叭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813541" y="2533747"/>
            <a:ext cx="1077432" cy="2489326"/>
          </a:xfrm>
          <a:prstGeom prst="rect">
            <a:avLst/>
          </a:prstGeom>
          <a:noFill/>
          <a:ln>
            <a:noFill/>
          </a:ln>
        </p:spPr>
      </p:pic>
      <p:sp>
        <p:nvSpPr>
          <p:cNvPr id="208" name="Google Shape;208;p18"/>
          <p:cNvSpPr/>
          <p:nvPr/>
        </p:nvSpPr>
        <p:spPr>
          <a:xfrm rot="5400000">
            <a:off x="3201146" y="4052378"/>
            <a:ext cx="376617" cy="313405"/>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9" descr="一張含有 室外, 水, 天空, 大自然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98760" y="3340266"/>
            <a:ext cx="3530666" cy="1596695"/>
          </a:xfrm>
          <a:prstGeom prst="rect">
            <a:avLst/>
          </a:prstGeom>
          <a:noFill/>
          <a:ln>
            <a:noFill/>
          </a:ln>
        </p:spPr>
      </p:pic>
      <p:pic>
        <p:nvPicPr>
          <p:cNvPr id="214" name="Google Shape;214;p19" descr="一張含有 牛, 草, 黃牛, 成群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t="-1"/>
          <a:stretch/>
        </p:blipFill>
        <p:spPr>
          <a:xfrm>
            <a:off x="656322" y="3340266"/>
            <a:ext cx="3530666" cy="1596694"/>
          </a:xfrm>
          <a:prstGeom prst="rect">
            <a:avLst/>
          </a:prstGeom>
          <a:noFill/>
          <a:ln>
            <a:noFill/>
          </a:ln>
        </p:spPr>
      </p:pic>
      <p:pic>
        <p:nvPicPr>
          <p:cNvPr id="215" name="Google Shape;215;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99018" y="1632589"/>
            <a:ext cx="3530347" cy="1661940"/>
          </a:xfrm>
          <a:prstGeom prst="rect">
            <a:avLst/>
          </a:prstGeom>
          <a:noFill/>
          <a:ln>
            <a:noFill/>
          </a:ln>
        </p:spPr>
      </p:pic>
      <p:sp>
        <p:nvSpPr>
          <p:cNvPr id="216" name="Google Shape;216;p19"/>
          <p:cNvSpPr txBox="1">
            <a:spLocks noGrp="1"/>
          </p:cNvSpPr>
          <p:nvPr>
            <p:ph type="title"/>
          </p:nvPr>
        </p:nvSpPr>
        <p:spPr>
          <a:xfrm>
            <a:off x="569779" y="188181"/>
            <a:ext cx="6133628" cy="8355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400" dirty="0" err="1"/>
              <a:t>半屋外環境で</a:t>
            </a:r>
            <a:r>
              <a:rPr lang="ja-JP" altLang="en-US" sz="2400" dirty="0"/>
              <a:t>の</a:t>
            </a:r>
            <a:r>
              <a:rPr lang="en-US" sz="2400" dirty="0" err="1"/>
              <a:t>貴重な資産</a:t>
            </a:r>
            <a:r>
              <a:rPr lang="ja-JP" altLang="en-US" sz="2400" dirty="0"/>
              <a:t>の</a:t>
            </a:r>
            <a:r>
              <a:rPr lang="en-US" sz="2400" dirty="0" err="1"/>
              <a:t>監視に</a:t>
            </a:r>
            <a:r>
              <a:rPr lang="ja-JP" altLang="en-US" sz="2400" dirty="0"/>
              <a:t>活用</a:t>
            </a:r>
            <a:endParaRPr sz="2400" dirty="0">
              <a:sym typeface="Arial"/>
            </a:endParaRPr>
          </a:p>
        </p:txBody>
      </p:sp>
      <p:sp>
        <p:nvSpPr>
          <p:cNvPr id="217" name="Google Shape;217;p19"/>
          <p:cNvSpPr txBox="1"/>
          <p:nvPr/>
        </p:nvSpPr>
        <p:spPr>
          <a:xfrm>
            <a:off x="542569" y="1512006"/>
            <a:ext cx="4807473"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00FFCC"/>
                </a:solidFill>
                <a:latin typeface="Meiryo UI" panose="020B0604030504040204" pitchFamily="50" charset="-128"/>
                <a:ea typeface="Meiryo UI" panose="020B0604030504040204" pitchFamily="50" charset="-128"/>
              </a:rPr>
              <a:t>NASをより多くの領域に展開する</a:t>
            </a:r>
            <a:endParaRPr dirty="0">
              <a:latin typeface="Meiryo UI" panose="020B0604030504040204" pitchFamily="50" charset="-128"/>
              <a:ea typeface="Meiryo UI" panose="020B0604030504040204" pitchFamily="50" charset="-128"/>
            </a:endParaRPr>
          </a:p>
        </p:txBody>
      </p:sp>
      <p:sp>
        <p:nvSpPr>
          <p:cNvPr id="218" name="Google Shape;218;p19"/>
          <p:cNvSpPr txBox="1"/>
          <p:nvPr/>
        </p:nvSpPr>
        <p:spPr>
          <a:xfrm>
            <a:off x="569779" y="1739314"/>
            <a:ext cx="4510221" cy="15966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4D088"/>
              </a:buClr>
              <a:buSzPts val="1100"/>
              <a:buFont typeface="Lato"/>
              <a:buNone/>
            </a:pPr>
            <a:r>
              <a:rPr lang="en-US" sz="1100" dirty="0" err="1">
                <a:solidFill>
                  <a:schemeClr val="accent6"/>
                </a:solidFill>
                <a:latin typeface="Meiryo UI" panose="020B0604030504040204" pitchFamily="50" charset="-128"/>
                <a:ea typeface="Meiryo UI" panose="020B0604030504040204" pitchFamily="50" charset="-128"/>
              </a:rPr>
              <a:t>半屋外環境は通常、大きな温度差をもたらし、デバイスに適していません。したがって、頑丈なシャーシと</a:t>
            </a:r>
            <a:r>
              <a:rPr lang="ja-JP" altLang="en-US" sz="1100" dirty="0">
                <a:solidFill>
                  <a:schemeClr val="accent6"/>
                </a:solidFill>
                <a:latin typeface="Meiryo UI" panose="020B0604030504040204" pitchFamily="50" charset="-128"/>
                <a:ea typeface="Meiryo UI" panose="020B0604030504040204" pitchFamily="50" charset="-128"/>
              </a:rPr>
              <a:t>ワイド</a:t>
            </a:r>
            <a:r>
              <a:rPr lang="en-US" sz="1100" dirty="0" err="1">
                <a:solidFill>
                  <a:schemeClr val="accent6"/>
                </a:solidFill>
                <a:latin typeface="Meiryo UI" panose="020B0604030504040204" pitchFamily="50" charset="-128"/>
                <a:ea typeface="Meiryo UI" panose="020B0604030504040204" pitchFamily="50" charset="-128"/>
              </a:rPr>
              <a:t>温度設計を備えた</a:t>
            </a:r>
            <a:br>
              <a:rPr lang="en-US" sz="1100" dirty="0">
                <a:solidFill>
                  <a:schemeClr val="accent6"/>
                </a:solidFill>
                <a:latin typeface="Meiryo UI" panose="020B0604030504040204" pitchFamily="50" charset="-128"/>
                <a:ea typeface="Meiryo UI" panose="020B0604030504040204" pitchFamily="50" charset="-128"/>
              </a:rPr>
            </a:br>
            <a:r>
              <a:rPr lang="en-US" sz="1100" dirty="0">
                <a:solidFill>
                  <a:schemeClr val="accent6"/>
                </a:solidFill>
                <a:latin typeface="Meiryo UI" panose="020B0604030504040204" pitchFamily="50" charset="-128"/>
                <a:ea typeface="Meiryo UI" panose="020B0604030504040204" pitchFamily="50" charset="-128"/>
              </a:rPr>
              <a:t>TS-i410X </a:t>
            </a:r>
            <a:r>
              <a:rPr lang="en-US" sz="1100" dirty="0" err="1">
                <a:solidFill>
                  <a:schemeClr val="accent6"/>
                </a:solidFill>
                <a:latin typeface="Meiryo UI" panose="020B0604030504040204" pitchFamily="50" charset="-128"/>
                <a:ea typeface="Meiryo UI" panose="020B0604030504040204" pitchFamily="50" charset="-128"/>
              </a:rPr>
              <a:t>NASは、QVR</a:t>
            </a:r>
            <a:r>
              <a:rPr lang="en-US" sz="1100" dirty="0">
                <a:solidFill>
                  <a:schemeClr val="accent6"/>
                </a:solidFill>
                <a:latin typeface="Meiryo UI" panose="020B0604030504040204" pitchFamily="50" charset="-128"/>
                <a:ea typeface="Meiryo UI" panose="020B0604030504040204" pitchFamily="50" charset="-128"/>
              </a:rPr>
              <a:t> </a:t>
            </a:r>
            <a:r>
              <a:rPr lang="en-US" sz="1100" dirty="0" err="1">
                <a:solidFill>
                  <a:schemeClr val="accent6"/>
                </a:solidFill>
                <a:latin typeface="Meiryo UI" panose="020B0604030504040204" pitchFamily="50" charset="-128"/>
                <a:ea typeface="Meiryo UI" panose="020B0604030504040204" pitchFamily="50" charset="-128"/>
              </a:rPr>
              <a:t>Elite監視</a:t>
            </a:r>
            <a:r>
              <a:rPr lang="ja-JP" altLang="en-US" sz="1100" dirty="0">
                <a:solidFill>
                  <a:schemeClr val="accent6"/>
                </a:solidFill>
                <a:latin typeface="Meiryo UI" panose="020B0604030504040204" pitchFamily="50" charset="-128"/>
                <a:ea typeface="Meiryo UI" panose="020B0604030504040204" pitchFamily="50" charset="-128"/>
              </a:rPr>
              <a:t>モニタリング</a:t>
            </a:r>
            <a:r>
              <a:rPr lang="en-US" sz="1100" dirty="0">
                <a:solidFill>
                  <a:schemeClr val="accent6"/>
                </a:solidFill>
                <a:latin typeface="Meiryo UI" panose="020B0604030504040204" pitchFamily="50" charset="-128"/>
                <a:ea typeface="Meiryo UI" panose="020B0604030504040204" pitchFamily="50" charset="-128"/>
              </a:rPr>
              <a:t>ソフトウェアとサードパーティのIPカメラとともに特に適しています。その結果、温室栽培、畜産、水産養殖、その他の生産環境などの貴重な資産の原因不明</a:t>
            </a:r>
            <a:r>
              <a:rPr lang="ja-JP" altLang="en-US" sz="1100" dirty="0">
                <a:solidFill>
                  <a:schemeClr val="accent6"/>
                </a:solidFill>
                <a:latin typeface="Meiryo UI" panose="020B0604030504040204" pitchFamily="50" charset="-128"/>
                <a:ea typeface="Meiryo UI" panose="020B0604030504040204" pitchFamily="50" charset="-128"/>
              </a:rPr>
              <a:t>な</a:t>
            </a:r>
            <a:r>
              <a:rPr lang="en-US" sz="1100" dirty="0" err="1">
                <a:solidFill>
                  <a:schemeClr val="accent6"/>
                </a:solidFill>
                <a:latin typeface="Meiryo UI" panose="020B0604030504040204" pitchFamily="50" charset="-128"/>
                <a:ea typeface="Meiryo UI" panose="020B0604030504040204" pitchFamily="50" charset="-128"/>
              </a:rPr>
              <a:t>損失を心配する必要はありません</a:t>
            </a:r>
            <a:r>
              <a:rPr lang="en-US" sz="1100" dirty="0">
                <a:solidFill>
                  <a:schemeClr val="accent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219" name="Google Shape;219;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89334" y="327531"/>
            <a:ext cx="936631" cy="922856"/>
          </a:xfrm>
          <a:prstGeom prst="roundRect">
            <a:avLst>
              <a:gd name="adj" fmla="val 20398"/>
            </a:avLst>
          </a:prstGeom>
          <a:solidFill>
            <a:schemeClr val="dk1"/>
          </a:solidFill>
          <a:ln>
            <a:noFill/>
          </a:ln>
          <a:effectLst>
            <a:outerShdw blurRad="254000" dist="190500" dir="8100000" algn="tr" rotWithShape="0">
              <a:srgbClr val="09000C">
                <a:alpha val="74901"/>
              </a:srgbClr>
            </a:outerShdw>
          </a:effectLst>
        </p:spPr>
      </p:pic>
      <p:sp>
        <p:nvSpPr>
          <p:cNvPr id="220" name="Google Shape;220;p19"/>
          <p:cNvSpPr/>
          <p:nvPr/>
        </p:nvSpPr>
        <p:spPr>
          <a:xfrm>
            <a:off x="8117688" y="320671"/>
            <a:ext cx="892480" cy="903250"/>
          </a:xfrm>
          <a:prstGeom prst="roundRect">
            <a:avLst>
              <a:gd name="adj" fmla="val 16667"/>
            </a:avLst>
          </a:prstGeom>
          <a:solidFill>
            <a:schemeClr val="dk1"/>
          </a:solidFill>
          <a:ln>
            <a:noFill/>
          </a:ln>
          <a:effectLst>
            <a:outerShdw blurRad="254000" dist="190500" dir="8100000" algn="tr" rotWithShape="0">
              <a:srgbClr val="09000C">
                <a:alpha val="7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21" name="Google Shape;221;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92691" y="486081"/>
            <a:ext cx="817477" cy="537620"/>
          </a:xfrm>
          <a:prstGeom prst="rect">
            <a:avLst/>
          </a:prstGeom>
          <a:noFill/>
          <a:ln>
            <a:noFill/>
          </a:ln>
        </p:spPr>
      </p:pic>
      <p:sp>
        <p:nvSpPr>
          <p:cNvPr id="222" name="Google Shape;222;p19"/>
          <p:cNvSpPr/>
          <p:nvPr/>
        </p:nvSpPr>
        <p:spPr>
          <a:xfrm>
            <a:off x="656322" y="4557561"/>
            <a:ext cx="3530666" cy="379400"/>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3" name="Google Shape;223;p19"/>
          <p:cNvSpPr txBox="1"/>
          <p:nvPr/>
        </p:nvSpPr>
        <p:spPr>
          <a:xfrm>
            <a:off x="656322" y="4542998"/>
            <a:ext cx="2857499" cy="37939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畜産</a:t>
            </a:r>
            <a:endParaRPr dirty="0">
              <a:latin typeface="Meiryo UI" panose="020B0604030504040204" pitchFamily="50" charset="-128"/>
              <a:ea typeface="Meiryo UI" panose="020B0604030504040204" pitchFamily="50" charset="-128"/>
            </a:endParaRPr>
          </a:p>
        </p:txBody>
      </p:sp>
      <p:sp>
        <p:nvSpPr>
          <p:cNvPr id="224" name="Google Shape;224;p19"/>
          <p:cNvSpPr/>
          <p:nvPr/>
        </p:nvSpPr>
        <p:spPr>
          <a:xfrm>
            <a:off x="5198760" y="4557561"/>
            <a:ext cx="3530666" cy="379400"/>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5" name="Google Shape;225;p19"/>
          <p:cNvSpPr/>
          <p:nvPr/>
        </p:nvSpPr>
        <p:spPr>
          <a:xfrm>
            <a:off x="5198760" y="2919574"/>
            <a:ext cx="3530666" cy="379400"/>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6" name="Google Shape;226;p19"/>
          <p:cNvSpPr txBox="1"/>
          <p:nvPr/>
        </p:nvSpPr>
        <p:spPr>
          <a:xfrm>
            <a:off x="5269408" y="2915129"/>
            <a:ext cx="2857499" cy="37939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温室栽培</a:t>
            </a:r>
            <a:endParaRPr dirty="0">
              <a:latin typeface="Meiryo UI" panose="020B0604030504040204" pitchFamily="50" charset="-128"/>
              <a:ea typeface="Meiryo UI" panose="020B0604030504040204" pitchFamily="50" charset="-128"/>
            </a:endParaRPr>
          </a:p>
        </p:txBody>
      </p:sp>
      <p:sp>
        <p:nvSpPr>
          <p:cNvPr id="227" name="Google Shape;227;p19"/>
          <p:cNvSpPr txBox="1"/>
          <p:nvPr/>
        </p:nvSpPr>
        <p:spPr>
          <a:xfrm>
            <a:off x="5269407" y="4542997"/>
            <a:ext cx="2857499" cy="37939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養殖</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9"/>
          <p:cNvSpPr/>
          <p:nvPr/>
        </p:nvSpPr>
        <p:spPr>
          <a:xfrm>
            <a:off x="713225" y="2495954"/>
            <a:ext cx="7706876" cy="2473873"/>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 name="Google Shape;33;p9"/>
          <p:cNvSpPr/>
          <p:nvPr/>
        </p:nvSpPr>
        <p:spPr>
          <a:xfrm>
            <a:off x="6505572" y="2485707"/>
            <a:ext cx="953076" cy="2484120"/>
          </a:xfrm>
          <a:prstGeom prst="rect">
            <a:avLst/>
          </a:prstGeom>
          <a:solidFill>
            <a:srgbClr val="FF33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34" name="Google Shape;34;p9"/>
          <p:cNvSpPr/>
          <p:nvPr/>
        </p:nvSpPr>
        <p:spPr>
          <a:xfrm>
            <a:off x="7467025" y="2485707"/>
            <a:ext cx="953076" cy="2484120"/>
          </a:xfrm>
          <a:prstGeom prst="rect">
            <a:avLst/>
          </a:prstGeom>
          <a:solidFill>
            <a:srgbClr val="FF33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35" name="Google Shape;35;p9"/>
          <p:cNvSpPr txBox="1">
            <a:spLocks noGrp="1"/>
          </p:cNvSpPr>
          <p:nvPr>
            <p:ph type="title"/>
          </p:nvPr>
        </p:nvSpPr>
        <p:spPr>
          <a:xfrm>
            <a:off x="515872" y="72449"/>
            <a:ext cx="7206030" cy="1078773"/>
          </a:xfrm>
          <a:prstGeom prst="rect">
            <a:avLst/>
          </a:prstGeom>
          <a:noFill/>
          <a:ln>
            <a:noFill/>
          </a:ln>
        </p:spPr>
        <p:txBody>
          <a:bodyPr spcFirstLastPara="1" wrap="square" lIns="91425" tIns="91425" rIns="91425" bIns="91425" anchor="t" anchorCtr="0">
            <a:noAutofit/>
          </a:bodyPr>
          <a:lstStyle/>
          <a:p>
            <a:pPr lvl="0"/>
            <a:r>
              <a:rPr lang="ja-JP" altLang="en-US" dirty="0">
                <a:solidFill>
                  <a:schemeClr val="accent6"/>
                </a:solidFill>
              </a:rPr>
              <a:t>データ保護のために</a:t>
            </a:r>
            <a:br>
              <a:rPr lang="en-US" altLang="ja-JP" dirty="0">
                <a:solidFill>
                  <a:schemeClr val="accent6"/>
                </a:solidFill>
              </a:rPr>
            </a:br>
            <a:r>
              <a:rPr lang="en-US" altLang="ja-JP" dirty="0">
                <a:solidFill>
                  <a:schemeClr val="accent6"/>
                </a:solidFill>
              </a:rPr>
              <a:t>4</a:t>
            </a:r>
            <a:r>
              <a:rPr lang="ja-JP" altLang="en-US" dirty="0">
                <a:solidFill>
                  <a:schemeClr val="accent6"/>
                </a:solidFill>
              </a:rPr>
              <a:t>ベイの</a:t>
            </a:r>
            <a:r>
              <a:rPr lang="en-US" altLang="ja-JP" dirty="0">
                <a:solidFill>
                  <a:schemeClr val="accent6"/>
                </a:solidFill>
              </a:rPr>
              <a:t>NAS</a:t>
            </a:r>
            <a:r>
              <a:rPr lang="ja-JP" altLang="en-US" dirty="0">
                <a:solidFill>
                  <a:schemeClr val="accent6"/>
                </a:solidFill>
              </a:rPr>
              <a:t>で使用する</a:t>
            </a:r>
            <a:r>
              <a:rPr lang="en-US" altLang="ja-JP" dirty="0">
                <a:solidFill>
                  <a:schemeClr val="accent6"/>
                </a:solidFill>
              </a:rPr>
              <a:t>RAID</a:t>
            </a:r>
            <a:r>
              <a:rPr lang="ja-JP" altLang="en-US" dirty="0">
                <a:solidFill>
                  <a:schemeClr val="accent6"/>
                </a:solidFill>
              </a:rPr>
              <a:t>モードは？</a:t>
            </a:r>
            <a:endParaRPr sz="3200" dirty="0">
              <a:solidFill>
                <a:schemeClr val="accent6"/>
              </a:solidFill>
              <a:sym typeface="Arial"/>
            </a:endParaRPr>
          </a:p>
        </p:txBody>
      </p:sp>
      <p:sp>
        <p:nvSpPr>
          <p:cNvPr id="36" name="Google Shape;36;p9"/>
          <p:cNvSpPr txBox="1"/>
          <p:nvPr/>
        </p:nvSpPr>
        <p:spPr>
          <a:xfrm>
            <a:off x="1435553" y="1544011"/>
            <a:ext cx="725197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RAID(Redundant Array of Independent Disks)は、3</a:t>
            </a:r>
            <a:r>
              <a:rPr lang="ja-JP" altLang="en-US" sz="1200" dirty="0">
                <a:solidFill>
                  <a:schemeClr val="accent6"/>
                </a:solidFill>
                <a:latin typeface="Meiryo UI" panose="020B0604030504040204" pitchFamily="50" charset="-128"/>
                <a:ea typeface="Meiryo UI" panose="020B0604030504040204" pitchFamily="50" charset="-128"/>
              </a:rPr>
              <a:t>台</a:t>
            </a:r>
            <a:r>
              <a:rPr lang="en-US" sz="1200" dirty="0" err="1">
                <a:solidFill>
                  <a:schemeClr val="accent6"/>
                </a:solidFill>
                <a:latin typeface="Meiryo UI" panose="020B0604030504040204" pitchFamily="50" charset="-128"/>
                <a:ea typeface="Meiryo UI" panose="020B0604030504040204" pitchFamily="50" charset="-128"/>
              </a:rPr>
              <a:t>以上のディスクを使用してフォールトトレラントな保護メカニズムを形成するテクノロジ</a:t>
            </a:r>
            <a:r>
              <a:rPr lang="ja-JP" altLang="en-US" sz="1200" dirty="0" err="1">
                <a:solidFill>
                  <a:schemeClr val="accent6"/>
                </a:solidFill>
                <a:latin typeface="Meiryo UI" panose="020B0604030504040204" pitchFamily="50" charset="-128"/>
                <a:ea typeface="Meiryo UI" panose="020B0604030504040204" pitchFamily="50" charset="-128"/>
              </a:rPr>
              <a:t>ー</a:t>
            </a:r>
            <a:r>
              <a:rPr lang="en-US" sz="1200" dirty="0" err="1">
                <a:solidFill>
                  <a:schemeClr val="accent6"/>
                </a:solidFill>
                <a:latin typeface="Meiryo UI" panose="020B0604030504040204" pitchFamily="50" charset="-128"/>
                <a:ea typeface="Meiryo UI" panose="020B0604030504040204" pitchFamily="50" charset="-128"/>
              </a:rPr>
              <a:t>であり、特定の数のディスクが損傷した場合</a:t>
            </a:r>
            <a:r>
              <a:rPr lang="ja-JP" altLang="en-US" sz="1200" dirty="0">
                <a:solidFill>
                  <a:schemeClr val="accent6"/>
                </a:solidFill>
                <a:latin typeface="Meiryo UI" panose="020B0604030504040204" pitchFamily="50" charset="-128"/>
                <a:ea typeface="Meiryo UI" panose="020B0604030504040204" pitchFamily="50" charset="-128"/>
              </a:rPr>
              <a:t>でも</a:t>
            </a:r>
            <a:r>
              <a:rPr lang="en-US" sz="1200" dirty="0" err="1">
                <a:solidFill>
                  <a:schemeClr val="accent6"/>
                </a:solidFill>
                <a:latin typeface="Meiryo UI" panose="020B0604030504040204" pitchFamily="50" charset="-128"/>
                <a:ea typeface="Meiryo UI" panose="020B0604030504040204" pitchFamily="50" charset="-128"/>
              </a:rPr>
              <a:t>データを保護できます</a:t>
            </a:r>
            <a:r>
              <a:rPr lang="en-US" sz="1200" dirty="0">
                <a:solidFill>
                  <a:schemeClr val="accent6"/>
                </a:solidFill>
                <a:latin typeface="Meiryo UI" panose="020B0604030504040204" pitchFamily="50" charset="-128"/>
                <a:ea typeface="Meiryo UI" panose="020B0604030504040204" pitchFamily="50" charset="-128"/>
              </a:rPr>
              <a:t>。 TS-i410Xで4</a:t>
            </a:r>
            <a:r>
              <a:rPr lang="ja-JP" altLang="en-US" sz="1200" dirty="0">
                <a:solidFill>
                  <a:schemeClr val="accent6"/>
                </a:solidFill>
                <a:latin typeface="Meiryo UI" panose="020B0604030504040204" pitchFamily="50" charset="-128"/>
                <a:ea typeface="Meiryo UI" panose="020B0604030504040204" pitchFamily="50" charset="-128"/>
              </a:rPr>
              <a:t>台</a:t>
            </a:r>
            <a:r>
              <a:rPr lang="en-US" sz="1200" dirty="0">
                <a:solidFill>
                  <a:schemeClr val="accent6"/>
                </a:solidFill>
                <a:latin typeface="Meiryo UI" panose="020B0604030504040204" pitchFamily="50" charset="-128"/>
                <a:ea typeface="Meiryo UI" panose="020B0604030504040204" pitchFamily="50" charset="-128"/>
              </a:rPr>
              <a:t>のディスクを使用して保護を優先する場合はRAID6をお勧めします。パフォーマンスを優先する場合は、RAID10をお勧めします。</a:t>
            </a:r>
            <a:endParaRPr dirty="0">
              <a:latin typeface="Meiryo UI" panose="020B0604030504040204" pitchFamily="50" charset="-128"/>
              <a:ea typeface="Meiryo UI" panose="020B0604030504040204" pitchFamily="50" charset="-128"/>
            </a:endParaRPr>
          </a:p>
        </p:txBody>
      </p:sp>
      <p:graphicFrame>
        <p:nvGraphicFramePr>
          <p:cNvPr id="37" name="Google Shape;37;p9"/>
          <p:cNvGraphicFramePr/>
          <p:nvPr>
            <p:extLst>
              <p:ext uri="{D42A27DB-BD31-4B8C-83A1-F6EECF244321}">
                <p14:modId xmlns:p14="http://schemas.microsoft.com/office/powerpoint/2010/main" val="2689767437"/>
              </p:ext>
            </p:extLst>
          </p:nvPr>
        </p:nvGraphicFramePr>
        <p:xfrm>
          <a:off x="320841" y="2485707"/>
          <a:ext cx="8493200" cy="2360550"/>
        </p:xfrm>
        <a:graphic>
          <a:graphicData uri="http://schemas.openxmlformats.org/drawingml/2006/table">
            <a:tbl>
              <a:tblPr>
                <a:noFill/>
              </a:tblPr>
              <a:tblGrid>
                <a:gridCol w="1061650">
                  <a:extLst>
                    <a:ext uri="{9D8B030D-6E8A-4147-A177-3AD203B41FA5}">
                      <a16:colId xmlns:a16="http://schemas.microsoft.com/office/drawing/2014/main" val="20000"/>
                    </a:ext>
                  </a:extLst>
                </a:gridCol>
                <a:gridCol w="1061650">
                  <a:extLst>
                    <a:ext uri="{9D8B030D-6E8A-4147-A177-3AD203B41FA5}">
                      <a16:colId xmlns:a16="http://schemas.microsoft.com/office/drawing/2014/main" val="20001"/>
                    </a:ext>
                  </a:extLst>
                </a:gridCol>
                <a:gridCol w="1061650">
                  <a:extLst>
                    <a:ext uri="{9D8B030D-6E8A-4147-A177-3AD203B41FA5}">
                      <a16:colId xmlns:a16="http://schemas.microsoft.com/office/drawing/2014/main" val="20002"/>
                    </a:ext>
                  </a:extLst>
                </a:gridCol>
                <a:gridCol w="1061650">
                  <a:extLst>
                    <a:ext uri="{9D8B030D-6E8A-4147-A177-3AD203B41FA5}">
                      <a16:colId xmlns:a16="http://schemas.microsoft.com/office/drawing/2014/main" val="20003"/>
                    </a:ext>
                  </a:extLst>
                </a:gridCol>
                <a:gridCol w="1061650">
                  <a:extLst>
                    <a:ext uri="{9D8B030D-6E8A-4147-A177-3AD203B41FA5}">
                      <a16:colId xmlns:a16="http://schemas.microsoft.com/office/drawing/2014/main" val="20004"/>
                    </a:ext>
                  </a:extLst>
                </a:gridCol>
                <a:gridCol w="1061650">
                  <a:extLst>
                    <a:ext uri="{9D8B030D-6E8A-4147-A177-3AD203B41FA5}">
                      <a16:colId xmlns:a16="http://schemas.microsoft.com/office/drawing/2014/main" val="20005"/>
                    </a:ext>
                  </a:extLst>
                </a:gridCol>
                <a:gridCol w="1061650">
                  <a:extLst>
                    <a:ext uri="{9D8B030D-6E8A-4147-A177-3AD203B41FA5}">
                      <a16:colId xmlns:a16="http://schemas.microsoft.com/office/drawing/2014/main" val="20006"/>
                    </a:ext>
                  </a:extLst>
                </a:gridCol>
                <a:gridCol w="1061650">
                  <a:extLst>
                    <a:ext uri="{9D8B030D-6E8A-4147-A177-3AD203B41FA5}">
                      <a16:colId xmlns:a16="http://schemas.microsoft.com/office/drawing/2014/main" val="20007"/>
                    </a:ext>
                  </a:extLst>
                </a:gridCol>
              </a:tblGrid>
              <a:tr h="297900">
                <a:tc>
                  <a:txBody>
                    <a:bodyPr/>
                    <a:lstStyle/>
                    <a:p>
                      <a:pPr marL="0" marR="0" lvl="0" indent="0" algn="ctr" rtl="0">
                        <a:lnSpc>
                          <a:spcPct val="100000"/>
                        </a:lnSpc>
                        <a:spcBef>
                          <a:spcPts val="0"/>
                        </a:spcBef>
                        <a:spcAft>
                          <a:spcPts val="0"/>
                        </a:spcAft>
                        <a:buNone/>
                      </a:pPr>
                      <a:endParaRPr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シングル</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JBOD</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0</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5</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6</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10</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extLst>
                  <a:ext uri="{0D108BD9-81ED-4DB2-BD59-A6C34878D82A}">
                    <a16:rowId xmlns:a16="http://schemas.microsoft.com/office/drawing/2014/main" val="10000"/>
                  </a:ext>
                </a:extLst>
              </a:tr>
              <a:tr h="459100">
                <a:tc>
                  <a:txBody>
                    <a:bodyPr/>
                    <a:lstStyle/>
                    <a:p>
                      <a:pPr marL="0" marR="0" lvl="0" indent="0" algn="ctr" rtl="0">
                        <a:lnSpc>
                          <a:spcPct val="100000"/>
                        </a:lnSpc>
                        <a:spcBef>
                          <a:spcPts val="0"/>
                        </a:spcBef>
                        <a:spcAft>
                          <a:spcPts val="0"/>
                        </a:spcAft>
                        <a:buNone/>
                      </a:pP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ディスクの</a:t>
                      </a:r>
                      <a:br>
                        <a:rPr lang="en-US" altLang="ja-JP"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b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最小台数</a:t>
                      </a:r>
                      <a:endParaRPr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2</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2</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3</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4</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4</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1"/>
                  </a:ext>
                </a:extLst>
              </a:tr>
              <a:tr h="330550">
                <a:tc>
                  <a:txBody>
                    <a:bodyPr/>
                    <a:lstStyle/>
                    <a:p>
                      <a:pPr marL="0" marR="0" lvl="0" indent="0" algn="ctr" rtl="0">
                        <a:lnSpc>
                          <a:spcPct val="100000"/>
                        </a:lnSpc>
                        <a:spcBef>
                          <a:spcPts val="0"/>
                        </a:spcBef>
                        <a:spcAft>
                          <a:spcPts val="0"/>
                        </a:spcAft>
                        <a:buNone/>
                      </a:pP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ディスクの故障を許容する数</a:t>
                      </a:r>
                      <a:endParaRPr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0</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0</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0</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2</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RAID 0</a:t>
                      </a: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の各グループは</a:t>
                      </a:r>
                      <a:r>
                        <a:rPr lang="en-US" altLang="ja-JP"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台のみ対応</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59100">
                <a:tc>
                  <a:txBody>
                    <a:bodyPr/>
                    <a:lstStyle/>
                    <a:p>
                      <a:pPr marL="0" marR="0" lvl="0" indent="0" algn="ctr" rtl="0">
                        <a:lnSpc>
                          <a:spcPct val="100000"/>
                        </a:lnSpc>
                        <a:spcBef>
                          <a:spcPts val="0"/>
                        </a:spcBef>
                        <a:spcAft>
                          <a:spcPts val="0"/>
                        </a:spcAft>
                        <a:buNone/>
                      </a:pP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ディスク数台分の容量</a:t>
                      </a:r>
                      <a:endParaRPr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N-1</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N-2</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N/2</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3"/>
                  </a:ext>
                </a:extLst>
              </a:tr>
              <a:tr h="297900">
                <a:tc>
                  <a:txBody>
                    <a:bodyPr/>
                    <a:lstStyle/>
                    <a:p>
                      <a:pPr marL="0" marR="0" lvl="0" indent="0" algn="ctr" rtl="0">
                        <a:lnSpc>
                          <a:spcPct val="100000"/>
                        </a:lnSpc>
                        <a:spcBef>
                          <a:spcPts val="0"/>
                        </a:spcBef>
                        <a:spcAft>
                          <a:spcPts val="0"/>
                        </a:spcAft>
                        <a:buNone/>
                      </a:pP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データ保護</a:t>
                      </a:r>
                      <a:endParaRPr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非対応</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高</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比較的低い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比較的高い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比較的高い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97900">
                <a:tc>
                  <a:txBody>
                    <a:bodyPr/>
                    <a:lstStyle/>
                    <a:p>
                      <a:pPr marL="0" marR="0" lvl="0" indent="0" algn="ctr" rtl="0">
                        <a:lnSpc>
                          <a:spcPct val="100000"/>
                        </a:lnSpc>
                        <a:spcBef>
                          <a:spcPts val="0"/>
                        </a:spcBef>
                        <a:spcAft>
                          <a:spcPts val="0"/>
                        </a:spcAft>
                        <a:buNone/>
                      </a:pPr>
                      <a:r>
                        <a:rPr lang="ja-JP" altLang="en-US" sz="1050" u="none" strike="noStrike" cap="none" dirty="0">
                          <a:solidFill>
                            <a:schemeClr val="accent6"/>
                          </a:solidFill>
                          <a:latin typeface="Meiryo UI" panose="020B0604030504040204" pitchFamily="50" charset="-128"/>
                          <a:ea typeface="Meiryo UI" panose="020B0604030504040204" pitchFamily="50" charset="-128"/>
                          <a:cs typeface="Arial"/>
                          <a:sym typeface="Arial"/>
                        </a:rPr>
                        <a:t>パフォーマンス</a:t>
                      </a:r>
                      <a:endParaRPr lang="en-US" altLang="ja-JP" sz="105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gridSpan="2">
                  <a:txBody>
                    <a:bodyPr/>
                    <a:lstStyle/>
                    <a:p>
                      <a:pPr marL="0" marR="0" lvl="0" indent="0" algn="ctr" rtl="0">
                        <a:lnSpc>
                          <a:spcPct val="100000"/>
                        </a:lnSpc>
                        <a:spcBef>
                          <a:spcPts val="0"/>
                        </a:spcBef>
                        <a:spcAft>
                          <a:spcPts val="0"/>
                        </a:spcAft>
                        <a:buNone/>
                      </a:pPr>
                      <a:r>
                        <a:rPr lang="en-US" altLang="ja-JP"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台の時と同等</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高い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altLang="ja-JP"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1</a:t>
                      </a: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台の時と同等</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中</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比較的低い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u="none" strike="noStrike" cap="none" dirty="0">
                          <a:solidFill>
                            <a:schemeClr val="accent6"/>
                          </a:solidFill>
                          <a:latin typeface="Meiryo UI" panose="020B0604030504040204" pitchFamily="50" charset="-128"/>
                          <a:ea typeface="Meiryo UI" panose="020B0604030504040204" pitchFamily="50" charset="-128"/>
                          <a:cs typeface="Arial"/>
                          <a:sym typeface="Arial"/>
                        </a:rPr>
                        <a:t>比較的高い</a:t>
                      </a:r>
                      <a:endParaRPr sz="1000" u="none" strike="noStrike" cap="none" dirty="0">
                        <a:solidFill>
                          <a:schemeClr val="accent6"/>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5"/>
                  </a:ext>
                </a:extLst>
              </a:tr>
            </a:tbl>
          </a:graphicData>
        </a:graphic>
      </p:graphicFrame>
      <p:sp>
        <p:nvSpPr>
          <p:cNvPr id="38" name="Google Shape;38;p9"/>
          <p:cNvSpPr/>
          <p:nvPr/>
        </p:nvSpPr>
        <p:spPr>
          <a:xfrm>
            <a:off x="589824" y="1511880"/>
            <a:ext cx="765016" cy="774558"/>
          </a:xfrm>
          <a:prstGeom prst="roundRect">
            <a:avLst>
              <a:gd name="adj" fmla="val 16667"/>
            </a:avLst>
          </a:prstGeom>
          <a:solidFill>
            <a:srgbClr val="CFD7E3"/>
          </a:solidFill>
          <a:ln>
            <a:noFill/>
          </a:ln>
          <a:effectLst>
            <a:outerShdw blurRad="254000" dist="190500" dir="30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pic>
        <p:nvPicPr>
          <p:cNvPr id="39" name="Google Shape;3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09564" y="2264310"/>
            <a:ext cx="362369" cy="362369"/>
          </a:xfrm>
          <a:prstGeom prst="rect">
            <a:avLst/>
          </a:prstGeom>
          <a:noFill/>
          <a:ln>
            <a:noFill/>
          </a:ln>
        </p:spPr>
      </p:pic>
      <p:pic>
        <p:nvPicPr>
          <p:cNvPr id="40" name="Google Shape;40;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59532" y="2241536"/>
            <a:ext cx="362369" cy="362369"/>
          </a:xfrm>
          <a:prstGeom prst="rect">
            <a:avLst/>
          </a:prstGeom>
          <a:noFill/>
          <a:ln>
            <a:noFill/>
          </a:ln>
        </p:spPr>
      </p:pic>
      <p:pic>
        <p:nvPicPr>
          <p:cNvPr id="41" name="Google Shape;41;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838" y="1677023"/>
            <a:ext cx="479569" cy="487836"/>
          </a:xfrm>
          <a:prstGeom prst="rect">
            <a:avLst/>
          </a:prstGeom>
          <a:noFill/>
          <a:ln>
            <a:noFill/>
          </a:ln>
        </p:spPr>
      </p:pic>
    </p:spTree>
    <p:extLst>
      <p:ext uri="{BB962C8B-B14F-4D97-AF65-F5344CB8AC3E}">
        <p14:creationId xmlns:p14="http://schemas.microsoft.com/office/powerpoint/2010/main" val="1716041104"/>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233258" y="130558"/>
            <a:ext cx="8701497" cy="1082551"/>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US" sz="2800" dirty="0"/>
              <a:t>4コア</a:t>
            </a:r>
            <a:r>
              <a:rPr lang="ja-JP" altLang="en-US" sz="2800" dirty="0"/>
              <a:t> </a:t>
            </a:r>
            <a:r>
              <a:rPr lang="en-US" sz="2800" dirty="0"/>
              <a:t>Intel AtomXシリーズ、最大3.0 GHz</a:t>
            </a:r>
            <a:br>
              <a:rPr lang="en-US" sz="2800" dirty="0"/>
            </a:br>
            <a:r>
              <a:rPr lang="en-US" sz="1800" dirty="0"/>
              <a:t>広い動作温度範囲、少なくとも2029年までの長期供給</a:t>
            </a:r>
            <a:endParaRPr sz="1800" dirty="0">
              <a:sym typeface="Arial"/>
            </a:endParaRPr>
          </a:p>
        </p:txBody>
      </p:sp>
      <p:sp>
        <p:nvSpPr>
          <p:cNvPr id="48" name="Google Shape;48;p10"/>
          <p:cNvSpPr/>
          <p:nvPr/>
        </p:nvSpPr>
        <p:spPr>
          <a:xfrm>
            <a:off x="789941" y="1616538"/>
            <a:ext cx="7928610" cy="1061829"/>
          </a:xfrm>
          <a:prstGeom prst="rect">
            <a:avLst/>
          </a:prstGeom>
          <a:noFill/>
          <a:ln>
            <a:noFill/>
          </a:ln>
        </p:spPr>
        <p:txBody>
          <a:bodyPr spcFirstLastPara="1" wrap="square" lIns="91425" tIns="45700" rIns="91425" bIns="45700" anchor="t" anchorCtr="0">
            <a:noAutofit/>
          </a:bodyPr>
          <a:lstStyle/>
          <a:p>
            <a:pPr lvl="0"/>
            <a:r>
              <a:rPr lang="ja-JP" altLang="en-US" sz="1050" dirty="0">
                <a:solidFill>
                  <a:schemeClr val="dk1"/>
                </a:solidFill>
                <a:latin typeface="Meiryo UI" panose="020B0604030504040204" pitchFamily="50" charset="-128"/>
                <a:ea typeface="Meiryo UI" panose="020B0604030504040204" pitchFamily="50" charset="-128"/>
              </a:rPr>
              <a:t>中小企業がデータストレージ機器を購入する場合、プロジェクト段階の需要に応じた柔軟かつ長期的な導入が必要です。初期予算が比較的限られている場合、関連アプリケーションの構築のために後から</a:t>
            </a:r>
            <a:r>
              <a:rPr lang="en-US" altLang="ja-JP" sz="1050" dirty="0">
                <a:solidFill>
                  <a:schemeClr val="dk1"/>
                </a:solidFill>
                <a:latin typeface="Meiryo UI" panose="020B0604030504040204" pitchFamily="50" charset="-128"/>
                <a:ea typeface="Meiryo UI" panose="020B0604030504040204" pitchFamily="50" charset="-128"/>
              </a:rPr>
              <a:t>NAS</a:t>
            </a:r>
            <a:r>
              <a:rPr lang="ja-JP" altLang="en-US" sz="1050" dirty="0">
                <a:solidFill>
                  <a:schemeClr val="dk1"/>
                </a:solidFill>
                <a:latin typeface="Meiryo UI" panose="020B0604030504040204" pitchFamily="50" charset="-128"/>
                <a:ea typeface="Meiryo UI" panose="020B0604030504040204" pitchFamily="50" charset="-128"/>
              </a:rPr>
              <a:t>を追加購入する場合があります。しかし、いざ導入や拡張をしようとすると、当初購入した</a:t>
            </a:r>
            <a:r>
              <a:rPr lang="en-US" altLang="ja-JP" sz="1050" dirty="0">
                <a:solidFill>
                  <a:schemeClr val="dk1"/>
                </a:solidFill>
                <a:latin typeface="Meiryo UI" panose="020B0604030504040204" pitchFamily="50" charset="-128"/>
                <a:ea typeface="Meiryo UI" panose="020B0604030504040204" pitchFamily="50" charset="-128"/>
              </a:rPr>
              <a:t>NAS</a:t>
            </a:r>
            <a:r>
              <a:rPr lang="ja-JP" altLang="en-US" sz="1050" dirty="0">
                <a:solidFill>
                  <a:schemeClr val="dk1"/>
                </a:solidFill>
                <a:latin typeface="Meiryo UI" panose="020B0604030504040204" pitchFamily="50" charset="-128"/>
                <a:ea typeface="Meiryo UI" panose="020B0604030504040204" pitchFamily="50" charset="-128"/>
              </a:rPr>
              <a:t>の</a:t>
            </a:r>
            <a:r>
              <a:rPr lang="en-US" altLang="ja-JP" sz="1050" dirty="0">
                <a:solidFill>
                  <a:schemeClr val="dk1"/>
                </a:solidFill>
                <a:latin typeface="Meiryo UI" panose="020B0604030504040204" pitchFamily="50" charset="-128"/>
                <a:ea typeface="Meiryo UI" panose="020B0604030504040204" pitchFamily="50" charset="-128"/>
              </a:rPr>
              <a:t>CPU</a:t>
            </a:r>
            <a:r>
              <a:rPr lang="ja-JP" altLang="en-US" sz="1050" dirty="0">
                <a:solidFill>
                  <a:schemeClr val="dk1"/>
                </a:solidFill>
                <a:latin typeface="Meiryo UI" panose="020B0604030504040204" pitchFamily="50" charset="-128"/>
                <a:ea typeface="Meiryo UI" panose="020B0604030504040204" pitchFamily="50" charset="-128"/>
              </a:rPr>
              <a:t>が</a:t>
            </a:r>
            <a:r>
              <a:rPr lang="en-US" altLang="ja-JP" sz="1050" dirty="0">
                <a:solidFill>
                  <a:schemeClr val="dk1"/>
                </a:solidFill>
                <a:latin typeface="Meiryo UI" panose="020B0604030504040204" pitchFamily="50" charset="-128"/>
                <a:ea typeface="Meiryo UI" panose="020B0604030504040204" pitchFamily="50" charset="-128"/>
              </a:rPr>
              <a:t>EOL</a:t>
            </a:r>
            <a:r>
              <a:rPr lang="ja-JP" altLang="en-US" sz="1050" dirty="0">
                <a:solidFill>
                  <a:schemeClr val="dk1"/>
                </a:solidFill>
                <a:latin typeface="Meiryo UI" panose="020B0604030504040204" pitchFamily="50" charset="-128"/>
                <a:ea typeface="Meiryo UI" panose="020B0604030504040204" pitchFamily="50" charset="-128"/>
              </a:rPr>
              <a:t>（</a:t>
            </a:r>
            <a:r>
              <a:rPr lang="en-US" altLang="ja-JP" sz="1050" dirty="0">
                <a:solidFill>
                  <a:schemeClr val="dk1"/>
                </a:solidFill>
                <a:latin typeface="Meiryo UI" panose="020B0604030504040204" pitchFamily="50" charset="-128"/>
                <a:ea typeface="Meiryo UI" panose="020B0604030504040204" pitchFamily="50" charset="-128"/>
              </a:rPr>
              <a:t>End of Life</a:t>
            </a:r>
            <a:r>
              <a:rPr lang="ja-JP" altLang="en-US" sz="1050" dirty="0">
                <a:solidFill>
                  <a:schemeClr val="dk1"/>
                </a:solidFill>
                <a:latin typeface="Meiryo UI" panose="020B0604030504040204" pitchFamily="50" charset="-128"/>
                <a:ea typeface="Meiryo UI" panose="020B0604030504040204" pitchFamily="50" charset="-128"/>
              </a:rPr>
              <a:t>）であったため、そのモデルが製造中止になっていることがよくあるそうです。このような場合、新しい</a:t>
            </a:r>
            <a:r>
              <a:rPr lang="en-US" altLang="ja-JP" sz="1050" dirty="0">
                <a:solidFill>
                  <a:schemeClr val="dk1"/>
                </a:solidFill>
                <a:latin typeface="Meiryo UI" panose="020B0604030504040204" pitchFamily="50" charset="-128"/>
                <a:ea typeface="Meiryo UI" panose="020B0604030504040204" pitchFamily="50" charset="-128"/>
              </a:rPr>
              <a:t>NAS</a:t>
            </a:r>
            <a:r>
              <a:rPr lang="ja-JP" altLang="en-US" sz="1050" dirty="0">
                <a:solidFill>
                  <a:schemeClr val="dk1"/>
                </a:solidFill>
                <a:latin typeface="Meiryo UI" panose="020B0604030504040204" pitchFamily="50" charset="-128"/>
                <a:ea typeface="Meiryo UI" panose="020B0604030504040204" pitchFamily="50" charset="-128"/>
              </a:rPr>
              <a:t>モデルを再検討するための手間とコストがかかります。</a:t>
            </a:r>
            <a:r>
              <a:rPr lang="en-US" altLang="ja-JP" sz="1050" dirty="0">
                <a:solidFill>
                  <a:schemeClr val="dk1"/>
                </a:solidFill>
                <a:latin typeface="Meiryo UI" panose="020B0604030504040204" pitchFamily="50" charset="-128"/>
                <a:ea typeface="Meiryo UI" panose="020B0604030504040204" pitchFamily="50" charset="-128"/>
              </a:rPr>
              <a:t>TS-i410X</a:t>
            </a:r>
            <a:r>
              <a:rPr lang="ja-JP" altLang="en-US" sz="1050" dirty="0">
                <a:solidFill>
                  <a:schemeClr val="dk1"/>
                </a:solidFill>
                <a:latin typeface="Meiryo UI" panose="020B0604030504040204" pitchFamily="50" charset="-128"/>
                <a:ea typeface="Meiryo UI" panose="020B0604030504040204" pitchFamily="50" charset="-128"/>
              </a:rPr>
              <a:t>は、少なくとも</a:t>
            </a:r>
            <a:r>
              <a:rPr lang="en-US" altLang="ja-JP" sz="1050" dirty="0">
                <a:solidFill>
                  <a:schemeClr val="dk1"/>
                </a:solidFill>
                <a:latin typeface="Meiryo UI" panose="020B0604030504040204" pitchFamily="50" charset="-128"/>
                <a:ea typeface="Meiryo UI" panose="020B0604030504040204" pitchFamily="50" charset="-128"/>
              </a:rPr>
              <a:t>2029</a:t>
            </a:r>
            <a:r>
              <a:rPr lang="ja-JP" altLang="en-US" sz="1050" dirty="0">
                <a:solidFill>
                  <a:schemeClr val="dk1"/>
                </a:solidFill>
                <a:latin typeface="Meiryo UI" panose="020B0604030504040204" pitchFamily="50" charset="-128"/>
                <a:ea typeface="Meiryo UI" panose="020B0604030504040204" pitchFamily="50" charset="-128"/>
              </a:rPr>
              <a:t>年まで長期供給可能な</a:t>
            </a:r>
            <a:r>
              <a:rPr lang="en-US" altLang="ja-JP" sz="1050" dirty="0">
                <a:solidFill>
                  <a:schemeClr val="dk1"/>
                </a:solidFill>
                <a:latin typeface="Meiryo UI" panose="020B0604030504040204" pitchFamily="50" charset="-128"/>
                <a:ea typeface="Meiryo UI" panose="020B0604030504040204" pitchFamily="50" charset="-128"/>
              </a:rPr>
              <a:t>Intel Atom x6425E CPU</a:t>
            </a:r>
            <a:r>
              <a:rPr lang="ja-JP" altLang="en-US" sz="1050" dirty="0">
                <a:solidFill>
                  <a:schemeClr val="dk1"/>
                </a:solidFill>
                <a:latin typeface="Meiryo UI" panose="020B0604030504040204" pitchFamily="50" charset="-128"/>
                <a:ea typeface="Meiryo UI" panose="020B0604030504040204" pitchFamily="50" charset="-128"/>
              </a:rPr>
              <a:t>を使用しており、お客様が長期使用する場合の問題を解決します。</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9" name="Google Shape;49;p10"/>
          <p:cNvSpPr txBox="1"/>
          <p:nvPr/>
        </p:nvSpPr>
        <p:spPr>
          <a:xfrm>
            <a:off x="1694878" y="4231816"/>
            <a:ext cx="1537308" cy="584763"/>
          </a:xfrm>
          <a:prstGeom prst="rect">
            <a:avLst/>
          </a:prstGeom>
          <a:noFill/>
          <a:ln>
            <a:noFill/>
          </a:ln>
        </p:spPr>
        <p:txBody>
          <a:bodyPr spcFirstLastPara="1" wrap="square" lIns="121900" tIns="60950" rIns="121900" bIns="60950" anchor="t" anchorCtr="0">
            <a:noAutofit/>
          </a:bodyPr>
          <a:lstStyle/>
          <a:p>
            <a:pPr marL="0" marR="0" lvl="0" indent="0" algn="l" rtl="0">
              <a:lnSpc>
                <a:spcPct val="112500"/>
              </a:lnSpc>
              <a:spcBef>
                <a:spcPts val="0"/>
              </a:spcBef>
              <a:spcAft>
                <a:spcPts val="0"/>
              </a:spcAft>
              <a:buNone/>
            </a:pPr>
            <a:r>
              <a:rPr lang="en-US" sz="2400" b="1" dirty="0">
                <a:solidFill>
                  <a:srgbClr val="00FFCC"/>
                </a:solidFill>
                <a:latin typeface="Meiryo UI" panose="020B0604030504040204" pitchFamily="50" charset="-128"/>
                <a:ea typeface="Meiryo UI" panose="020B0604030504040204" pitchFamily="50" charset="-128"/>
              </a:rPr>
              <a:t>3.0GHz</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12500"/>
              </a:lnSpc>
              <a:spcBef>
                <a:spcPts val="0"/>
              </a:spcBef>
              <a:spcAft>
                <a:spcPts val="0"/>
              </a:spcAft>
              <a:buNone/>
            </a:pPr>
            <a:r>
              <a:rPr lang="en-US" sz="1600" dirty="0" err="1">
                <a:solidFill>
                  <a:schemeClr val="tx1"/>
                </a:solidFill>
                <a:latin typeface="Meiryo UI" panose="020B0604030504040204" pitchFamily="50" charset="-128"/>
                <a:ea typeface="Meiryo UI" panose="020B0604030504040204" pitchFamily="50" charset="-128"/>
              </a:rPr>
              <a:t>バースト</a:t>
            </a:r>
            <a:endParaRPr sz="1600" dirty="0">
              <a:solidFill>
                <a:schemeClr val="tx1"/>
              </a:solidFill>
              <a:latin typeface="Meiryo UI" panose="020B0604030504040204" pitchFamily="50" charset="-128"/>
              <a:ea typeface="Meiryo UI" panose="020B0604030504040204" pitchFamily="50" charset="-128"/>
            </a:endParaRPr>
          </a:p>
        </p:txBody>
      </p:sp>
      <p:sp>
        <p:nvSpPr>
          <p:cNvPr id="50" name="Google Shape;50;p10"/>
          <p:cNvSpPr txBox="1"/>
          <p:nvPr/>
        </p:nvSpPr>
        <p:spPr>
          <a:xfrm>
            <a:off x="6162954" y="2873244"/>
            <a:ext cx="2111616" cy="584763"/>
          </a:xfrm>
          <a:prstGeom prst="rect">
            <a:avLst/>
          </a:prstGeom>
          <a:noFill/>
          <a:ln>
            <a:noFill/>
          </a:ln>
        </p:spPr>
        <p:txBody>
          <a:bodyPr spcFirstLastPara="1" wrap="square" lIns="121900" tIns="60950" rIns="121900" bIns="60950" anchor="t" anchorCtr="0">
            <a:noAutofit/>
          </a:bodyPr>
          <a:lstStyle/>
          <a:p>
            <a:pPr marL="0" marR="0" lvl="0" indent="0" algn="l" rtl="0">
              <a:lnSpc>
                <a:spcPct val="112500"/>
              </a:lnSpc>
              <a:spcBef>
                <a:spcPts val="0"/>
              </a:spcBef>
              <a:spcAft>
                <a:spcPts val="0"/>
              </a:spcAft>
              <a:buNone/>
            </a:pPr>
            <a:r>
              <a:rPr lang="en-US" sz="2400" b="1" dirty="0">
                <a:solidFill>
                  <a:srgbClr val="00FFCC"/>
                </a:solidFill>
                <a:latin typeface="Meiryo UI" panose="020B0604030504040204" pitchFamily="50" charset="-128"/>
                <a:ea typeface="Meiryo UI" panose="020B0604030504040204" pitchFamily="50" charset="-128"/>
              </a:rPr>
              <a:t>x6425E</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12500"/>
              </a:lnSpc>
              <a:spcBef>
                <a:spcPts val="0"/>
              </a:spcBef>
              <a:spcAft>
                <a:spcPts val="0"/>
              </a:spcAft>
              <a:buNone/>
            </a:pPr>
            <a:r>
              <a:rPr lang="en-US" sz="1600" dirty="0">
                <a:solidFill>
                  <a:schemeClr val="tx1"/>
                </a:solidFill>
                <a:latin typeface="Meiryo UI" panose="020B0604030504040204" pitchFamily="50" charset="-128"/>
                <a:ea typeface="Meiryo UI" panose="020B0604030504040204" pitchFamily="50" charset="-128"/>
              </a:rPr>
              <a:t>Elkhart Lake</a:t>
            </a:r>
            <a:endParaRPr sz="1600" dirty="0">
              <a:solidFill>
                <a:schemeClr val="tx1"/>
              </a:solidFill>
              <a:latin typeface="Meiryo UI" panose="020B0604030504040204" pitchFamily="50" charset="-128"/>
              <a:ea typeface="Meiryo UI" panose="020B0604030504040204" pitchFamily="50" charset="-128"/>
            </a:endParaRPr>
          </a:p>
        </p:txBody>
      </p:sp>
      <p:sp>
        <p:nvSpPr>
          <p:cNvPr id="51" name="Google Shape;51;p10"/>
          <p:cNvSpPr txBox="1"/>
          <p:nvPr/>
        </p:nvSpPr>
        <p:spPr>
          <a:xfrm>
            <a:off x="1258324" y="2684215"/>
            <a:ext cx="2771407" cy="738652"/>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r>
              <a:rPr lang="en-US" sz="2400" b="1" dirty="0" err="1">
                <a:solidFill>
                  <a:srgbClr val="00FFCC"/>
                </a:solidFill>
                <a:latin typeface="Meiryo UI" panose="020B0604030504040204" pitchFamily="50" charset="-128"/>
                <a:ea typeface="Meiryo UI" panose="020B0604030504040204" pitchFamily="50" charset="-128"/>
              </a:rPr>
              <a:t>動作温度</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600" dirty="0">
                <a:solidFill>
                  <a:schemeClr val="tx1"/>
                </a:solidFill>
                <a:latin typeface="Meiryo UI" panose="020B0604030504040204" pitchFamily="50" charset="-128"/>
                <a:ea typeface="Meiryo UI" panose="020B0604030504040204" pitchFamily="50" charset="-128"/>
              </a:rPr>
              <a:t>-40°Cから85°C</a:t>
            </a:r>
            <a:endParaRPr sz="1600" dirty="0">
              <a:solidFill>
                <a:schemeClr val="tx1"/>
              </a:solidFill>
              <a:latin typeface="Meiryo UI" panose="020B0604030504040204" pitchFamily="50" charset="-128"/>
              <a:ea typeface="Meiryo UI" panose="020B0604030504040204" pitchFamily="50" charset="-128"/>
            </a:endParaRPr>
          </a:p>
        </p:txBody>
      </p:sp>
      <p:sp>
        <p:nvSpPr>
          <p:cNvPr id="52" name="Google Shape;52;p10"/>
          <p:cNvSpPr txBox="1"/>
          <p:nvPr/>
        </p:nvSpPr>
        <p:spPr>
          <a:xfrm>
            <a:off x="6087960" y="4304299"/>
            <a:ext cx="3528230" cy="584763"/>
          </a:xfrm>
          <a:prstGeom prst="rect">
            <a:avLst/>
          </a:prstGeom>
          <a:noFill/>
          <a:ln>
            <a:noFill/>
          </a:ln>
        </p:spPr>
        <p:txBody>
          <a:bodyPr spcFirstLastPara="1" wrap="square" lIns="121900" tIns="60950" rIns="121900" bIns="60950" anchor="t" anchorCtr="0">
            <a:noAutofit/>
          </a:bodyPr>
          <a:lstStyle/>
          <a:p>
            <a:pPr marL="0" marR="0" lvl="0" indent="0" algn="l" rtl="0">
              <a:lnSpc>
                <a:spcPct val="112500"/>
              </a:lnSpc>
              <a:spcBef>
                <a:spcPts val="0"/>
              </a:spcBef>
              <a:spcAft>
                <a:spcPts val="0"/>
              </a:spcAft>
              <a:buNone/>
            </a:pPr>
            <a:r>
              <a:rPr lang="en-US" sz="2400" b="1" dirty="0">
                <a:solidFill>
                  <a:srgbClr val="00FFCC"/>
                </a:solidFill>
                <a:latin typeface="Meiryo UI" panose="020B0604030504040204" pitchFamily="50" charset="-128"/>
                <a:ea typeface="Meiryo UI" panose="020B0604030504040204" pitchFamily="50" charset="-128"/>
              </a:rPr>
              <a:t>AES-</a:t>
            </a:r>
            <a:r>
              <a:rPr lang="en-US" sz="2400" b="1" dirty="0" err="1">
                <a:solidFill>
                  <a:srgbClr val="00FFCC"/>
                </a:solidFill>
                <a:latin typeface="Meiryo UI" panose="020B0604030504040204" pitchFamily="50" charset="-128"/>
                <a:ea typeface="Meiryo UI" panose="020B0604030504040204" pitchFamily="50" charset="-128"/>
              </a:rPr>
              <a:t>NI暗号化</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12500"/>
              </a:lnSpc>
              <a:spcBef>
                <a:spcPts val="0"/>
              </a:spcBef>
              <a:spcAft>
                <a:spcPts val="0"/>
              </a:spcAft>
              <a:buNone/>
            </a:pPr>
            <a:r>
              <a:rPr lang="en-US" sz="1600" dirty="0" err="1">
                <a:solidFill>
                  <a:schemeClr val="tx1"/>
                </a:solidFill>
                <a:latin typeface="Meiryo UI" panose="020B0604030504040204" pitchFamily="50" charset="-128"/>
                <a:ea typeface="Meiryo UI" panose="020B0604030504040204" pitchFamily="50" charset="-128"/>
              </a:rPr>
              <a:t>ボリュームとフォルダ</a:t>
            </a:r>
            <a:r>
              <a:rPr lang="ja-JP" altLang="en-US" sz="1600" dirty="0">
                <a:solidFill>
                  <a:schemeClr val="tx1"/>
                </a:solidFill>
                <a:latin typeface="Meiryo UI" panose="020B0604030504040204" pitchFamily="50" charset="-128"/>
                <a:ea typeface="Meiryo UI" panose="020B0604030504040204" pitchFamily="50" charset="-128"/>
              </a:rPr>
              <a:t>に対応</a:t>
            </a:r>
            <a:endParaRPr sz="1600" dirty="0">
              <a:solidFill>
                <a:schemeClr val="tx1"/>
              </a:solidFill>
              <a:latin typeface="Meiryo UI" panose="020B0604030504040204" pitchFamily="50" charset="-128"/>
              <a:ea typeface="Meiryo UI" panose="020B0604030504040204" pitchFamily="50" charset="-128"/>
            </a:endParaRPr>
          </a:p>
        </p:txBody>
      </p:sp>
      <p:sp>
        <p:nvSpPr>
          <p:cNvPr id="53" name="Google Shape;53;p10"/>
          <p:cNvSpPr/>
          <p:nvPr/>
        </p:nvSpPr>
        <p:spPr>
          <a:xfrm>
            <a:off x="3336672" y="2953180"/>
            <a:ext cx="2650456" cy="2287646"/>
          </a:xfrm>
          <a:prstGeom prst="roundRect">
            <a:avLst>
              <a:gd name="adj" fmla="val 4997"/>
            </a:avLst>
          </a:prstGeom>
          <a:gradFill>
            <a:gsLst>
              <a:gs pos="0">
                <a:srgbClr val="F3F3F3">
                  <a:alpha val="0"/>
                </a:srgbClr>
              </a:gs>
              <a:gs pos="100000">
                <a:srgbClr val="F3F3F3">
                  <a:alpha val="48627"/>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4" name="Google Shape;54;p10"/>
          <p:cNvPicPr preferRelativeResize="0"/>
          <p:nvPr/>
        </p:nvPicPr>
        <p:blipFill rotWithShape="1">
          <a:blip r:embed="rId3">
            <a:alphaModFix/>
          </a:blip>
          <a:srcRect/>
          <a:stretch/>
        </p:blipFill>
        <p:spPr>
          <a:xfrm>
            <a:off x="3912962" y="3269673"/>
            <a:ext cx="1342090" cy="1342090"/>
          </a:xfrm>
          <a:prstGeom prst="rect">
            <a:avLst/>
          </a:prstGeom>
          <a:noFill/>
          <a:ln>
            <a:noFill/>
          </a:ln>
          <a:effectLst>
            <a:outerShdw blurRad="50800" dist="38100" dir="5400000" algn="t" rotWithShape="0">
              <a:srgbClr val="000000">
                <a:alpha val="40000"/>
              </a:srgbClr>
            </a:outerShdw>
          </a:effectLst>
        </p:spPr>
      </p:pic>
      <p:pic>
        <p:nvPicPr>
          <p:cNvPr id="55" name="Google Shape;55;p10" descr="凌動- 维基百科，自由的百科全书"/>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12962" y="3271885"/>
            <a:ext cx="1342090" cy="1342090"/>
          </a:xfrm>
          <a:prstGeom prst="rect">
            <a:avLst/>
          </a:prstGeom>
          <a:noFill/>
          <a:ln>
            <a:noFill/>
          </a:ln>
        </p:spPr>
      </p:pic>
      <p:sp>
        <p:nvSpPr>
          <p:cNvPr id="56" name="Google Shape;56;p10"/>
          <p:cNvSpPr txBox="1"/>
          <p:nvPr/>
        </p:nvSpPr>
        <p:spPr>
          <a:xfrm>
            <a:off x="5532073" y="3605660"/>
            <a:ext cx="3438938" cy="584763"/>
          </a:xfrm>
          <a:prstGeom prst="rect">
            <a:avLst/>
          </a:prstGeom>
          <a:noFill/>
          <a:ln>
            <a:noFill/>
          </a:ln>
        </p:spPr>
        <p:txBody>
          <a:bodyPr spcFirstLastPara="1" wrap="square" lIns="121900" tIns="60950" rIns="121900" bIns="60950" anchor="t" anchorCtr="0">
            <a:noAutofit/>
          </a:bodyPr>
          <a:lstStyle/>
          <a:p>
            <a:pPr marL="0" marR="0" lvl="0" indent="0" algn="l" rtl="0">
              <a:lnSpc>
                <a:spcPct val="112500"/>
              </a:lnSpc>
              <a:spcBef>
                <a:spcPts val="0"/>
              </a:spcBef>
              <a:spcAft>
                <a:spcPts val="0"/>
              </a:spcAft>
              <a:buNone/>
            </a:pPr>
            <a:r>
              <a:rPr lang="en-US" sz="2400" b="1" dirty="0">
                <a:solidFill>
                  <a:srgbClr val="00FFCC"/>
                </a:solidFill>
                <a:latin typeface="Meiryo UI" panose="020B0604030504040204" pitchFamily="50" charset="-128"/>
                <a:ea typeface="Meiryo UI" panose="020B0604030504040204" pitchFamily="50" charset="-128"/>
              </a:rPr>
              <a:t>TDP</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12500"/>
              </a:lnSpc>
              <a:spcBef>
                <a:spcPts val="0"/>
              </a:spcBef>
              <a:spcAft>
                <a:spcPts val="0"/>
              </a:spcAft>
              <a:buNone/>
            </a:pPr>
            <a:r>
              <a:rPr lang="en-US" sz="1600" dirty="0">
                <a:solidFill>
                  <a:schemeClr val="tx1"/>
                </a:solidFill>
                <a:latin typeface="Meiryo UI" panose="020B0604030504040204" pitchFamily="50" charset="-128"/>
                <a:ea typeface="Meiryo UI" panose="020B0604030504040204" pitchFamily="50" charset="-128"/>
              </a:rPr>
              <a:t>12W</a:t>
            </a:r>
            <a:endParaRPr sz="1600" dirty="0">
              <a:solidFill>
                <a:schemeClr val="tx1"/>
              </a:solidFill>
              <a:latin typeface="Meiryo UI" panose="020B0604030504040204" pitchFamily="50" charset="-128"/>
              <a:ea typeface="Meiryo UI" panose="020B0604030504040204" pitchFamily="50" charset="-128"/>
            </a:endParaRPr>
          </a:p>
        </p:txBody>
      </p:sp>
      <p:sp>
        <p:nvSpPr>
          <p:cNvPr id="57" name="Google Shape;57;p10"/>
          <p:cNvSpPr txBox="1"/>
          <p:nvPr/>
        </p:nvSpPr>
        <p:spPr>
          <a:xfrm>
            <a:off x="2644028" y="3605660"/>
            <a:ext cx="1537308" cy="584763"/>
          </a:xfrm>
          <a:prstGeom prst="rect">
            <a:avLst/>
          </a:prstGeom>
          <a:noFill/>
          <a:ln>
            <a:noFill/>
          </a:ln>
        </p:spPr>
        <p:txBody>
          <a:bodyPr spcFirstLastPara="1" wrap="square" lIns="121900" tIns="60950" rIns="121900" bIns="60950" anchor="t" anchorCtr="0">
            <a:noAutofit/>
          </a:bodyPr>
          <a:lstStyle/>
          <a:p>
            <a:pPr marL="0" marR="0" lvl="0" indent="0" algn="l" rtl="0">
              <a:lnSpc>
                <a:spcPct val="112500"/>
              </a:lnSpc>
              <a:spcBef>
                <a:spcPts val="0"/>
              </a:spcBef>
              <a:spcAft>
                <a:spcPts val="0"/>
              </a:spcAft>
              <a:buNone/>
            </a:pPr>
            <a:r>
              <a:rPr lang="en-US" sz="2400" b="1" dirty="0">
                <a:solidFill>
                  <a:srgbClr val="00FFCC"/>
                </a:solidFill>
                <a:latin typeface="Meiryo UI" panose="020B0604030504040204" pitchFamily="50" charset="-128"/>
                <a:ea typeface="Meiryo UI" panose="020B0604030504040204" pitchFamily="50" charset="-128"/>
              </a:rPr>
              <a:t>4コア</a:t>
            </a:r>
            <a:endParaRPr sz="24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12500"/>
              </a:lnSpc>
              <a:spcBef>
                <a:spcPts val="0"/>
              </a:spcBef>
              <a:spcAft>
                <a:spcPts val="0"/>
              </a:spcAft>
              <a:buNone/>
            </a:pPr>
            <a:r>
              <a:rPr lang="en-US" sz="1600" dirty="0">
                <a:solidFill>
                  <a:schemeClr val="tx1"/>
                </a:solidFill>
                <a:latin typeface="Meiryo UI" panose="020B0604030504040204" pitchFamily="50" charset="-128"/>
                <a:ea typeface="Meiryo UI" panose="020B0604030504040204" pitchFamily="50" charset="-128"/>
              </a:rPr>
              <a:t>4スレッド</a:t>
            </a:r>
            <a:endParaRPr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6412728"/>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p:nvPr/>
        </p:nvSpPr>
        <p:spPr>
          <a:xfrm>
            <a:off x="5340105" y="1533525"/>
            <a:ext cx="3248584" cy="3609975"/>
          </a:xfrm>
          <a:prstGeom prst="rect">
            <a:avLst/>
          </a:prstGeom>
          <a:solidFill>
            <a:srgbClr val="00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3" name="Google Shape;63;p11"/>
          <p:cNvSpPr/>
          <p:nvPr/>
        </p:nvSpPr>
        <p:spPr>
          <a:xfrm>
            <a:off x="5552590" y="4391661"/>
            <a:ext cx="2674690" cy="334221"/>
          </a:xfrm>
          <a:custGeom>
            <a:avLst/>
            <a:gdLst/>
            <a:ahLst/>
            <a:cxnLst/>
            <a:rect l="l" t="t" r="r" b="b"/>
            <a:pathLst>
              <a:path w="2437137" h="412956" extrusionOk="0">
                <a:moveTo>
                  <a:pt x="0" y="411355"/>
                </a:moveTo>
                <a:lnTo>
                  <a:pt x="2437137" y="412956"/>
                </a:lnTo>
                <a:lnTo>
                  <a:pt x="2164882" y="3809"/>
                </a:lnTo>
                <a:lnTo>
                  <a:pt x="372668" y="0"/>
                </a:lnTo>
                <a:lnTo>
                  <a:pt x="0" y="411355"/>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4" name="Google Shape;64;p11"/>
          <p:cNvSpPr/>
          <p:nvPr/>
        </p:nvSpPr>
        <p:spPr>
          <a:xfrm>
            <a:off x="592985" y="3219581"/>
            <a:ext cx="3422187" cy="343124"/>
          </a:xfrm>
          <a:custGeom>
            <a:avLst/>
            <a:gdLst/>
            <a:ahLst/>
            <a:cxnLst/>
            <a:rect l="l" t="t" r="r" b="b"/>
            <a:pathLst>
              <a:path w="2437137" h="412956" extrusionOk="0">
                <a:moveTo>
                  <a:pt x="0" y="411355"/>
                </a:moveTo>
                <a:lnTo>
                  <a:pt x="2437137" y="412956"/>
                </a:lnTo>
                <a:lnTo>
                  <a:pt x="2164882" y="3809"/>
                </a:lnTo>
                <a:lnTo>
                  <a:pt x="372668" y="0"/>
                </a:lnTo>
                <a:lnTo>
                  <a:pt x="0" y="411355"/>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5" name="Google Shape;6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5311" y="1866598"/>
            <a:ext cx="3670066" cy="2293792"/>
          </a:xfrm>
          <a:prstGeom prst="rect">
            <a:avLst/>
          </a:prstGeom>
          <a:noFill/>
          <a:ln>
            <a:noFill/>
          </a:ln>
        </p:spPr>
      </p:pic>
      <p:sp>
        <p:nvSpPr>
          <p:cNvPr id="66" name="Google Shape;66;p11"/>
          <p:cNvSpPr txBox="1">
            <a:spLocks noGrp="1"/>
          </p:cNvSpPr>
          <p:nvPr>
            <p:ph type="title"/>
          </p:nvPr>
        </p:nvSpPr>
        <p:spPr>
          <a:xfrm>
            <a:off x="34475" y="342550"/>
            <a:ext cx="914700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900" dirty="0"/>
              <a:t>QNAP産業用10GbEファンレスネットワークスイッチ</a:t>
            </a:r>
            <a:endParaRPr sz="2900" dirty="0">
              <a:sym typeface="Arial"/>
            </a:endParaRPr>
          </a:p>
        </p:txBody>
      </p:sp>
      <p:sp>
        <p:nvSpPr>
          <p:cNvPr id="67" name="Google Shape;67;p11"/>
          <p:cNvSpPr txBox="1"/>
          <p:nvPr/>
        </p:nvSpPr>
        <p:spPr>
          <a:xfrm>
            <a:off x="713225" y="1607835"/>
            <a:ext cx="399368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QNAP</a:t>
            </a:r>
            <a:r>
              <a:rPr lang="ja-JP" altLang="en-US" sz="1800" b="1" dirty="0">
                <a:solidFill>
                  <a:srgbClr val="00FFCC"/>
                </a:solidFill>
                <a:latin typeface="Meiryo UI" panose="020B0604030504040204" pitchFamily="50" charset="-128"/>
                <a:ea typeface="Meiryo UI" panose="020B0604030504040204" pitchFamily="50" charset="-128"/>
              </a:rPr>
              <a:t>産業用</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QSW-IM1200-8C</a:t>
            </a:r>
            <a:r>
              <a:rPr lang="en-US" sz="1200" b="1" dirty="0">
                <a:solidFill>
                  <a:schemeClr val="tx1"/>
                </a:solidFill>
                <a:latin typeface="Meiryo UI" panose="020B0604030504040204" pitchFamily="50" charset="-128"/>
                <a:ea typeface="Meiryo UI" panose="020B0604030504040204" pitchFamily="50" charset="-128"/>
              </a:rPr>
              <a:t>（L2 </a:t>
            </a:r>
            <a:r>
              <a:rPr lang="ja-JP" altLang="en-US" sz="1200" b="1" dirty="0">
                <a:solidFill>
                  <a:schemeClr val="tx1"/>
                </a:solidFill>
                <a:latin typeface="Meiryo UI" panose="020B0604030504040204" pitchFamily="50" charset="-128"/>
                <a:ea typeface="Meiryo UI" panose="020B0604030504040204" pitchFamily="50" charset="-128"/>
              </a:rPr>
              <a:t>マネージド</a:t>
            </a:r>
            <a:r>
              <a:rPr lang="en-US" sz="1200" b="1" dirty="0">
                <a:solidFill>
                  <a:schemeClr val="tx1"/>
                </a:solidFill>
                <a:latin typeface="Meiryo UI" panose="020B0604030504040204" pitchFamily="50" charset="-128"/>
                <a:ea typeface="Meiryo UI" panose="020B0604030504040204" pitchFamily="50" charset="-128"/>
              </a:rPr>
              <a:t>）</a:t>
            </a:r>
            <a:endParaRPr sz="1200" b="1" dirty="0">
              <a:solidFill>
                <a:schemeClr val="tx1"/>
              </a:solidFill>
              <a:latin typeface="Meiryo UI" panose="020B0604030504040204" pitchFamily="50" charset="-128"/>
              <a:ea typeface="Meiryo UI" panose="020B0604030504040204" pitchFamily="50" charset="-128"/>
            </a:endParaRPr>
          </a:p>
        </p:txBody>
      </p:sp>
      <p:sp>
        <p:nvSpPr>
          <p:cNvPr id="68" name="Google Shape;68;p11"/>
          <p:cNvSpPr txBox="1"/>
          <p:nvPr/>
        </p:nvSpPr>
        <p:spPr>
          <a:xfrm>
            <a:off x="729722" y="2255282"/>
            <a:ext cx="2643820"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8 x 10G/5G/2.5G RJ45マルチ</a:t>
            </a:r>
            <a:r>
              <a:rPr lang="ja-JP" altLang="en-US" sz="1050" dirty="0">
                <a:solidFill>
                  <a:schemeClr val="dk1"/>
                </a:solidFill>
                <a:latin typeface="Meiryo UI" panose="020B0604030504040204" pitchFamily="50" charset="-128"/>
                <a:ea typeface="Meiryo UI" panose="020B0604030504040204" pitchFamily="50" charset="-128"/>
              </a:rPr>
              <a:t>ギガ</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4 x SFP +</a:t>
            </a:r>
            <a:endParaRPr sz="1050" dirty="0">
              <a:solidFill>
                <a:schemeClr val="dk1"/>
              </a:solidFill>
              <a:latin typeface="Meiryo UI" panose="020B0604030504040204" pitchFamily="50" charset="-128"/>
              <a:ea typeface="Meiryo UI" panose="020B0604030504040204" pitchFamily="50" charset="-128"/>
            </a:endParaRPr>
          </a:p>
        </p:txBody>
      </p:sp>
      <p:pic>
        <p:nvPicPr>
          <p:cNvPr id="69" name="Google Shape;69;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39888" y="3160674"/>
            <a:ext cx="2773674" cy="1733852"/>
          </a:xfrm>
          <a:prstGeom prst="rect">
            <a:avLst/>
          </a:prstGeom>
          <a:noFill/>
          <a:ln>
            <a:noFill/>
          </a:ln>
        </p:spPr>
      </p:pic>
      <p:grpSp>
        <p:nvGrpSpPr>
          <p:cNvPr id="70" name="Google Shape;70;p11"/>
          <p:cNvGrpSpPr/>
          <p:nvPr/>
        </p:nvGrpSpPr>
        <p:grpSpPr>
          <a:xfrm>
            <a:off x="454513" y="3748851"/>
            <a:ext cx="3871662" cy="997893"/>
            <a:chOff x="-75230" y="3792790"/>
            <a:chExt cx="4777330" cy="1231323"/>
          </a:xfrm>
        </p:grpSpPr>
        <p:sp>
          <p:nvSpPr>
            <p:cNvPr id="71" name="Google Shape;71;p11"/>
            <p:cNvSpPr/>
            <p:nvPr/>
          </p:nvSpPr>
          <p:spPr>
            <a:xfrm>
              <a:off x="1582633" y="3792790"/>
              <a:ext cx="1427302" cy="1231323"/>
            </a:xfrm>
            <a:prstGeom prst="roundRect">
              <a:avLst>
                <a:gd name="adj" fmla="val 16667"/>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2" name="Google Shape;72;p11"/>
            <p:cNvSpPr/>
            <p:nvPr/>
          </p:nvSpPr>
          <p:spPr>
            <a:xfrm>
              <a:off x="3274798" y="3792790"/>
              <a:ext cx="1427302" cy="1231323"/>
            </a:xfrm>
            <a:prstGeom prst="roundRect">
              <a:avLst>
                <a:gd name="adj" fmla="val 16667"/>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3" name="Google Shape;73;p11"/>
            <p:cNvSpPr/>
            <p:nvPr/>
          </p:nvSpPr>
          <p:spPr>
            <a:xfrm>
              <a:off x="-75230" y="3792790"/>
              <a:ext cx="1427302" cy="1231323"/>
            </a:xfrm>
            <a:prstGeom prst="roundRect">
              <a:avLst>
                <a:gd name="adj" fmla="val 16667"/>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cxnSp>
        <p:nvCxnSpPr>
          <p:cNvPr id="74" name="Google Shape;74;p11"/>
          <p:cNvCxnSpPr/>
          <p:nvPr/>
        </p:nvCxnSpPr>
        <p:spPr>
          <a:xfrm>
            <a:off x="1347892" y="3287183"/>
            <a:ext cx="0" cy="467710"/>
          </a:xfrm>
          <a:prstGeom prst="straightConnector1">
            <a:avLst/>
          </a:prstGeom>
          <a:noFill/>
          <a:ln w="9525" cap="flat" cmpd="sng">
            <a:solidFill>
              <a:srgbClr val="F9F9F9"/>
            </a:solidFill>
            <a:prstDash val="solid"/>
            <a:round/>
            <a:headEnd type="none" w="sm" len="sm"/>
            <a:tailEnd type="none" w="sm" len="sm"/>
          </a:ln>
        </p:spPr>
      </p:cxnSp>
      <p:cxnSp>
        <p:nvCxnSpPr>
          <p:cNvPr id="75" name="Google Shape;75;p11"/>
          <p:cNvCxnSpPr>
            <a:endCxn id="69" idx="1"/>
          </p:cNvCxnSpPr>
          <p:nvPr/>
        </p:nvCxnSpPr>
        <p:spPr>
          <a:xfrm>
            <a:off x="4124188" y="2790700"/>
            <a:ext cx="1415700" cy="1236900"/>
          </a:xfrm>
          <a:prstGeom prst="bentConnector3">
            <a:avLst>
              <a:gd name="adj1" fmla="val 50005"/>
            </a:avLst>
          </a:prstGeom>
          <a:noFill/>
          <a:ln w="9525" cap="flat" cmpd="sng">
            <a:solidFill>
              <a:srgbClr val="F9F9F9"/>
            </a:solidFill>
            <a:prstDash val="solid"/>
            <a:round/>
            <a:headEnd type="none" w="sm" len="sm"/>
            <a:tailEnd type="none" w="sm" len="sm"/>
          </a:ln>
        </p:spPr>
      </p:cxnSp>
      <p:sp>
        <p:nvSpPr>
          <p:cNvPr id="76" name="Google Shape;76;p11"/>
          <p:cNvSpPr txBox="1"/>
          <p:nvPr/>
        </p:nvSpPr>
        <p:spPr>
          <a:xfrm>
            <a:off x="5477933" y="1579893"/>
            <a:ext cx="3071316" cy="1985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QNAP</a:t>
            </a:r>
            <a:r>
              <a:rPr lang="ja-JP" altLang="en-US" sz="1800" b="1" dirty="0">
                <a:solidFill>
                  <a:srgbClr val="00FFCC"/>
                </a:solidFill>
                <a:latin typeface="Meiryo UI" panose="020B0604030504040204" pitchFamily="50" charset="-128"/>
                <a:ea typeface="Meiryo UI" panose="020B0604030504040204" pitchFamily="50" charset="-128"/>
              </a:rPr>
              <a:t>産業用</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10GbEマネージドスイッチ</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100" dirty="0" err="1">
                <a:solidFill>
                  <a:schemeClr val="tx1"/>
                </a:solidFill>
                <a:latin typeface="Meiryo UI" panose="020B0604030504040204" pitchFamily="50" charset="-128"/>
                <a:ea typeface="Meiryo UI" panose="020B0604030504040204" pitchFamily="50" charset="-128"/>
              </a:rPr>
              <a:t>ノイズ</a:t>
            </a:r>
            <a:r>
              <a:rPr lang="ja-JP" altLang="en-US" sz="1100" dirty="0">
                <a:solidFill>
                  <a:schemeClr val="tx1"/>
                </a:solidFill>
                <a:latin typeface="Meiryo UI" panose="020B0604030504040204" pitchFamily="50" charset="-128"/>
                <a:ea typeface="Meiryo UI" panose="020B0604030504040204" pitchFamily="50" charset="-128"/>
              </a:rPr>
              <a:t>が多く、</a:t>
            </a:r>
            <a:r>
              <a:rPr lang="en-US" sz="1100" dirty="0" err="1">
                <a:solidFill>
                  <a:schemeClr val="tx1"/>
                </a:solidFill>
                <a:latin typeface="Meiryo UI" panose="020B0604030504040204" pitchFamily="50" charset="-128"/>
                <a:ea typeface="Meiryo UI" panose="020B0604030504040204" pitchFamily="50" charset="-128"/>
              </a:rPr>
              <a:t>厳しい周囲温度の下で</a:t>
            </a:r>
            <a:r>
              <a:rPr lang="en-US" sz="1100" dirty="0">
                <a:solidFill>
                  <a:schemeClr val="tx1"/>
                </a:solidFill>
                <a:latin typeface="Meiryo UI" panose="020B0604030504040204" pitchFamily="50" charset="-128"/>
                <a:ea typeface="Meiryo UI" panose="020B0604030504040204" pitchFamily="50" charset="-128"/>
              </a:rPr>
              <a:t>、</a:t>
            </a:r>
            <a:br>
              <a:rPr lang="en-US" sz="1100" dirty="0">
                <a:solidFill>
                  <a:schemeClr val="tx1"/>
                </a:solidFill>
                <a:latin typeface="Meiryo UI" panose="020B0604030504040204" pitchFamily="50" charset="-128"/>
                <a:ea typeface="Meiryo UI" panose="020B0604030504040204" pitchFamily="50" charset="-128"/>
              </a:rPr>
            </a:br>
            <a:r>
              <a:rPr lang="en-US" sz="1100" dirty="0">
                <a:solidFill>
                  <a:schemeClr val="tx1"/>
                </a:solidFill>
                <a:latin typeface="Meiryo UI" panose="020B0604030504040204" pitchFamily="50" charset="-128"/>
                <a:ea typeface="Meiryo UI" panose="020B0604030504040204" pitchFamily="50" charset="-128"/>
              </a:rPr>
              <a:t>QSW-IM1200-8C産業用マネージドスイッチを備えたTS-i410X NASは、QNAP設計による完璧なパートナーです。また、10GbEネットワーク構成により、高速データ伝送を</a:t>
            </a:r>
            <a:r>
              <a:rPr lang="ja-JP" altLang="en-US" sz="1100" dirty="0">
                <a:solidFill>
                  <a:schemeClr val="tx1"/>
                </a:solidFill>
                <a:latin typeface="Meiryo UI" panose="020B0604030504040204" pitchFamily="50" charset="-128"/>
                <a:ea typeface="Meiryo UI" panose="020B0604030504040204" pitchFamily="50" charset="-128"/>
              </a:rPr>
              <a:t>ご利用いただけます。</a:t>
            </a:r>
            <a:endParaRPr sz="1100" dirty="0">
              <a:solidFill>
                <a:schemeClr val="tx1"/>
              </a:solidFill>
              <a:latin typeface="Meiryo UI" panose="020B0604030504040204" pitchFamily="50" charset="-128"/>
              <a:ea typeface="Meiryo UI" panose="020B0604030504040204" pitchFamily="50" charset="-128"/>
            </a:endParaRPr>
          </a:p>
        </p:txBody>
      </p:sp>
      <p:sp>
        <p:nvSpPr>
          <p:cNvPr id="77" name="Google Shape;77;p11"/>
          <p:cNvSpPr txBox="1"/>
          <p:nvPr/>
        </p:nvSpPr>
        <p:spPr>
          <a:xfrm>
            <a:off x="2882337" y="2391804"/>
            <a:ext cx="2426286"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err="1">
                <a:solidFill>
                  <a:srgbClr val="E9C27B"/>
                </a:solidFill>
                <a:latin typeface="Meiryo UI" panose="020B0604030504040204" pitchFamily="50" charset="-128"/>
                <a:ea typeface="Meiryo UI" panose="020B0604030504040204" pitchFamily="50" charset="-128"/>
              </a:rPr>
              <a:t>作動温度</a:t>
            </a:r>
            <a:r>
              <a:rPr lang="en-US" sz="1050" dirty="0">
                <a:solidFill>
                  <a:srgbClr val="E9C27B"/>
                </a:solidFill>
                <a:latin typeface="Meiryo UI" panose="020B0604030504040204" pitchFamily="50" charset="-128"/>
                <a:ea typeface="Meiryo UI" panose="020B0604030504040204" pitchFamily="50" charset="-128"/>
              </a:rPr>
              <a:t> -30°C-65°C</a:t>
            </a:r>
            <a:endParaRPr sz="1050" b="0" i="0" u="none" strike="noStrike" cap="none" dirty="0">
              <a:solidFill>
                <a:srgbClr val="E9C27B"/>
              </a:solidFill>
              <a:latin typeface="Meiryo UI" panose="020B0604030504040204" pitchFamily="50" charset="-128"/>
              <a:ea typeface="Meiryo UI" panose="020B0604030504040204" pitchFamily="50" charset="-128"/>
              <a:sym typeface="Arial"/>
            </a:endParaRPr>
          </a:p>
        </p:txBody>
      </p:sp>
      <p:sp>
        <p:nvSpPr>
          <p:cNvPr id="78" name="Google Shape;78;p11"/>
          <p:cNvSpPr txBox="1"/>
          <p:nvPr/>
        </p:nvSpPr>
        <p:spPr>
          <a:xfrm>
            <a:off x="5477933" y="4711976"/>
            <a:ext cx="3122454" cy="2462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rgbClr val="E9C27B"/>
                </a:solidFill>
                <a:latin typeface="Meiryo UI" panose="020B0604030504040204" pitchFamily="50" charset="-128"/>
                <a:ea typeface="Meiryo UI" panose="020B0604030504040204" pitchFamily="50" charset="-128"/>
              </a:rPr>
              <a:t>TS-i410X </a:t>
            </a:r>
            <a:r>
              <a:rPr lang="en-US" sz="1000" dirty="0" err="1">
                <a:solidFill>
                  <a:srgbClr val="E9C27B"/>
                </a:solidFill>
                <a:latin typeface="Meiryo UI" panose="020B0604030504040204" pitchFamily="50" charset="-128"/>
                <a:ea typeface="Meiryo UI" panose="020B0604030504040204" pitchFamily="50" charset="-128"/>
              </a:rPr>
              <a:t>動作温度</a:t>
            </a:r>
            <a:r>
              <a:rPr lang="en-US" sz="1000" dirty="0">
                <a:solidFill>
                  <a:srgbClr val="E9C27B"/>
                </a:solidFill>
                <a:latin typeface="Meiryo UI" panose="020B0604030504040204" pitchFamily="50" charset="-128"/>
                <a:ea typeface="Meiryo UI" panose="020B0604030504040204" pitchFamily="50" charset="-128"/>
              </a:rPr>
              <a:t> -40°C-70°C</a:t>
            </a:r>
            <a:endParaRPr sz="1000" b="0" i="0" u="none" strike="noStrike" cap="none" dirty="0">
              <a:solidFill>
                <a:srgbClr val="E9C27B"/>
              </a:solidFill>
              <a:latin typeface="Meiryo UI" panose="020B0604030504040204" pitchFamily="50" charset="-128"/>
              <a:ea typeface="Meiryo UI" panose="020B0604030504040204" pitchFamily="50" charset="-128"/>
              <a:sym typeface="Arial"/>
            </a:endParaRPr>
          </a:p>
        </p:txBody>
      </p:sp>
      <p:cxnSp>
        <p:nvCxnSpPr>
          <p:cNvPr id="79" name="Google Shape;79;p11"/>
          <p:cNvCxnSpPr/>
          <p:nvPr/>
        </p:nvCxnSpPr>
        <p:spPr>
          <a:xfrm>
            <a:off x="2059092" y="3287183"/>
            <a:ext cx="0" cy="467710"/>
          </a:xfrm>
          <a:prstGeom prst="straightConnector1">
            <a:avLst/>
          </a:prstGeom>
          <a:noFill/>
          <a:ln w="9525" cap="flat" cmpd="sng">
            <a:solidFill>
              <a:srgbClr val="F9F9F9"/>
            </a:solidFill>
            <a:prstDash val="solid"/>
            <a:round/>
            <a:headEnd type="none" w="sm" len="sm"/>
            <a:tailEnd type="none" w="sm" len="sm"/>
          </a:ln>
        </p:spPr>
      </p:cxnSp>
      <p:cxnSp>
        <p:nvCxnSpPr>
          <p:cNvPr id="80" name="Google Shape;80;p11"/>
          <p:cNvCxnSpPr/>
          <p:nvPr/>
        </p:nvCxnSpPr>
        <p:spPr>
          <a:xfrm>
            <a:off x="3373542" y="3287183"/>
            <a:ext cx="0" cy="467710"/>
          </a:xfrm>
          <a:prstGeom prst="straightConnector1">
            <a:avLst/>
          </a:prstGeom>
          <a:noFill/>
          <a:ln w="9525" cap="flat" cmpd="sng">
            <a:solidFill>
              <a:srgbClr val="F9F9F9"/>
            </a:solidFill>
            <a:prstDash val="solid"/>
            <a:round/>
            <a:headEnd type="none" w="sm" len="sm"/>
            <a:tailEnd type="none" w="sm" len="sm"/>
          </a:ln>
        </p:spPr>
      </p:cxnSp>
      <p:pic>
        <p:nvPicPr>
          <p:cNvPr id="81" name="Google Shape;81;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7036" y="3805546"/>
            <a:ext cx="888945" cy="890723"/>
          </a:xfrm>
          <a:prstGeom prst="rect">
            <a:avLst/>
          </a:prstGeom>
          <a:noFill/>
          <a:ln>
            <a:noFill/>
          </a:ln>
        </p:spPr>
      </p:pic>
      <p:pic>
        <p:nvPicPr>
          <p:cNvPr id="82" name="Google Shape;82;p11" descr="一張含有 文字, 電子用品, 電腦, 膝上型電腦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35624" y="3820161"/>
            <a:ext cx="807302" cy="890723"/>
          </a:xfrm>
          <a:prstGeom prst="rect">
            <a:avLst/>
          </a:prstGeom>
          <a:noFill/>
          <a:ln>
            <a:noFill/>
          </a:ln>
        </p:spPr>
      </p:pic>
      <p:pic>
        <p:nvPicPr>
          <p:cNvPr id="83" name="Google Shape;83;p11" descr="一張含有 文字, 電子用品, 監視器, 電腦 的圖片&#10;&#10;自動產生的描述"/>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009768" y="3795564"/>
            <a:ext cx="710683" cy="890723"/>
          </a:xfrm>
          <a:prstGeom prst="rect">
            <a:avLst/>
          </a:prstGeom>
          <a:noFill/>
          <a:ln>
            <a:noFill/>
          </a:ln>
        </p:spPr>
      </p:pic>
    </p:spTree>
    <p:extLst>
      <p:ext uri="{BB962C8B-B14F-4D97-AF65-F5344CB8AC3E}">
        <p14:creationId xmlns:p14="http://schemas.microsoft.com/office/powerpoint/2010/main" val="3608011616"/>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C58473D9-86C5-4222-AACD-E9AA4371158F}"/>
              </a:ext>
            </a:extLst>
          </p:cNvPr>
          <p:cNvSpPr/>
          <p:nvPr/>
        </p:nvSpPr>
        <p:spPr>
          <a:xfrm rot="10800000">
            <a:off x="-149190" y="-827773"/>
            <a:ext cx="9442380" cy="3676850"/>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DAFEEDD2-BE27-435F-9229-0053DB4B3DD3}"/>
              </a:ext>
            </a:extLst>
          </p:cNvPr>
          <p:cNvSpPr/>
          <p:nvPr/>
        </p:nvSpPr>
        <p:spPr>
          <a:xfrm>
            <a:off x="2896986" y="3299021"/>
            <a:ext cx="742834" cy="942779"/>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18" name="圖片 17">
            <a:extLst>
              <a:ext uri="{FF2B5EF4-FFF2-40B4-BE49-F238E27FC236}">
                <a16:creationId xmlns:a16="http://schemas.microsoft.com/office/drawing/2014/main" id="{91393340-8E4B-492F-BE60-2658059882C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72000" y="325236"/>
            <a:ext cx="2618872" cy="2894262"/>
          </a:xfrm>
          <a:prstGeom prst="rect">
            <a:avLst/>
          </a:prstGeom>
          <a:effectLst>
            <a:softEdge rad="635000"/>
          </a:effectLst>
        </p:spPr>
      </p:pic>
      <p:pic>
        <p:nvPicPr>
          <p:cNvPr id="19" name="圖片 18">
            <a:extLst>
              <a:ext uri="{FF2B5EF4-FFF2-40B4-BE49-F238E27FC236}">
                <a16:creationId xmlns:a16="http://schemas.microsoft.com/office/drawing/2014/main" id="{E16BF9B0-4477-4D4D-99C2-6930846D5BB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45213" y="350770"/>
            <a:ext cx="2552835" cy="3003890"/>
          </a:xfrm>
          <a:prstGeom prst="rect">
            <a:avLst/>
          </a:prstGeom>
          <a:effectLst>
            <a:softEdge rad="635000"/>
          </a:effectLst>
        </p:spPr>
      </p:pic>
      <p:sp>
        <p:nvSpPr>
          <p:cNvPr id="21" name="矩形 20">
            <a:extLst>
              <a:ext uri="{FF2B5EF4-FFF2-40B4-BE49-F238E27FC236}">
                <a16:creationId xmlns:a16="http://schemas.microsoft.com/office/drawing/2014/main" id="{8DEE3BB0-4663-4F25-BBBD-07B5DD3C0C3D}"/>
              </a:ext>
            </a:extLst>
          </p:cNvPr>
          <p:cNvSpPr/>
          <p:nvPr/>
        </p:nvSpPr>
        <p:spPr>
          <a:xfrm>
            <a:off x="4895852" y="3299021"/>
            <a:ext cx="742834" cy="942779"/>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674845" y="1114128"/>
            <a:ext cx="4221007" cy="1461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spcBef>
                <a:spcPts val="600"/>
              </a:spcBef>
            </a:pPr>
            <a:r>
              <a:rPr lang="ja-JP" altLang="en-US" sz="1800" b="1" dirty="0">
                <a:solidFill>
                  <a:srgbClr val="00FFCC"/>
                </a:solidFill>
                <a:latin typeface="Meiryo UI" panose="020B0604030504040204" pitchFamily="50" charset="-128"/>
                <a:ea typeface="Meiryo UI" panose="020B0604030504040204" pitchFamily="50" charset="-128"/>
              </a:rPr>
              <a:t>デュアル</a:t>
            </a:r>
            <a:r>
              <a:rPr lang="en-US" altLang="ja-JP" sz="1800" b="1" dirty="0">
                <a:solidFill>
                  <a:srgbClr val="00FFCC"/>
                </a:solidFill>
                <a:latin typeface="Meiryo UI" panose="020B0604030504040204" pitchFamily="50" charset="-128"/>
                <a:ea typeface="Meiryo UI" panose="020B0604030504040204" pitchFamily="50" charset="-128"/>
              </a:rPr>
              <a:t>10GbE</a:t>
            </a:r>
            <a:r>
              <a:rPr lang="ja-JP" altLang="en-US" sz="1800" b="1" dirty="0">
                <a:solidFill>
                  <a:srgbClr val="00FFCC"/>
                </a:solidFill>
                <a:latin typeface="Meiryo UI" panose="020B0604030504040204" pitchFamily="50" charset="-128"/>
                <a:ea typeface="Meiryo UI" panose="020B0604030504040204" pitchFamily="50" charset="-128"/>
              </a:rPr>
              <a:t>ネットワークポート</a:t>
            </a:r>
          </a:p>
          <a:p>
            <a:pPr lvl="0">
              <a:spcBef>
                <a:spcPts val="600"/>
              </a:spcBef>
            </a:pPr>
            <a:r>
              <a:rPr lang="ja-JP" altLang="en-US" sz="1100" dirty="0">
                <a:solidFill>
                  <a:schemeClr val="tx1"/>
                </a:solidFill>
                <a:latin typeface="Meiryo UI" panose="020B0604030504040204" pitchFamily="50" charset="-128"/>
                <a:ea typeface="Meiryo UI" panose="020B0604030504040204" pitchFamily="50" charset="-128"/>
              </a:rPr>
              <a:t>一般的なネットワークの</a:t>
            </a:r>
            <a:r>
              <a:rPr lang="en-US" altLang="ja-JP" sz="1100" dirty="0">
                <a:solidFill>
                  <a:schemeClr val="tx1"/>
                </a:solidFill>
                <a:latin typeface="Meiryo UI" panose="020B0604030504040204" pitchFamily="50" charset="-128"/>
                <a:ea typeface="Meiryo UI" panose="020B0604030504040204" pitchFamily="50" charset="-128"/>
              </a:rPr>
              <a:t>1GbE</a:t>
            </a:r>
            <a:r>
              <a:rPr lang="ja-JP" altLang="en-US" sz="1100" dirty="0">
                <a:solidFill>
                  <a:schemeClr val="tx1"/>
                </a:solidFill>
                <a:latin typeface="Meiryo UI" panose="020B0604030504040204" pitchFamily="50" charset="-128"/>
                <a:ea typeface="Meiryo UI" panose="020B0604030504040204" pitchFamily="50" charset="-128"/>
              </a:rPr>
              <a:t>ネットワーク速度は、今日の企業の基本的なストレージニーズに対応できなくなりました。そこで、新しい</a:t>
            </a:r>
            <a:r>
              <a:rPr lang="en-US" altLang="ja-JP" sz="1100" dirty="0">
                <a:solidFill>
                  <a:schemeClr val="tx1"/>
                </a:solidFill>
                <a:latin typeface="Meiryo UI" panose="020B0604030504040204" pitchFamily="50" charset="-128"/>
                <a:ea typeface="Meiryo UI" panose="020B0604030504040204" pitchFamily="50" charset="-128"/>
              </a:rPr>
              <a:t>TS-i410X NAS</a:t>
            </a:r>
            <a:r>
              <a:rPr lang="ja-JP" altLang="en-US" sz="1100" dirty="0">
                <a:solidFill>
                  <a:schemeClr val="tx1"/>
                </a:solidFill>
                <a:latin typeface="Meiryo UI" panose="020B0604030504040204" pitchFamily="50" charset="-128"/>
                <a:ea typeface="Meiryo UI" panose="020B0604030504040204" pitchFamily="50" charset="-128"/>
              </a:rPr>
              <a:t>には、</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err="1">
                <a:solidFill>
                  <a:schemeClr val="tx1"/>
                </a:solidFill>
                <a:latin typeface="Meiryo UI" panose="020B0604030504040204" pitchFamily="50" charset="-128"/>
                <a:ea typeface="Meiryo UI" panose="020B0604030504040204" pitchFamily="50" charset="-128"/>
              </a:rPr>
              <a:t>つの</a:t>
            </a:r>
            <a:r>
              <a:rPr lang="en-US" altLang="ja-JP" sz="1100" dirty="0">
                <a:solidFill>
                  <a:schemeClr val="tx1"/>
                </a:solidFill>
                <a:latin typeface="Meiryo UI" panose="020B0604030504040204" pitchFamily="50" charset="-128"/>
                <a:ea typeface="Meiryo UI" panose="020B0604030504040204" pitchFamily="50" charset="-128"/>
              </a:rPr>
              <a:t>10GbE</a:t>
            </a:r>
            <a:r>
              <a:rPr lang="ja-JP" altLang="en-US" sz="1100" dirty="0">
                <a:solidFill>
                  <a:schemeClr val="tx1"/>
                </a:solidFill>
                <a:latin typeface="Meiryo UI" panose="020B0604030504040204" pitchFamily="50" charset="-128"/>
                <a:ea typeface="Meiryo UI" panose="020B0604030504040204" pitchFamily="50" charset="-128"/>
              </a:rPr>
              <a:t>ネットワークポートを標準装備しています。さらに、ポートトランキング ネットワークリンクアグリゲーションを通じて、</a:t>
            </a:r>
            <a:r>
              <a:rPr lang="en-US" altLang="ja-JP" sz="1100" dirty="0">
                <a:solidFill>
                  <a:schemeClr val="tx1"/>
                </a:solidFill>
                <a:latin typeface="Meiryo UI" panose="020B0604030504040204" pitchFamily="50" charset="-128"/>
                <a:ea typeface="Meiryo UI" panose="020B0604030504040204" pitchFamily="50" charset="-128"/>
              </a:rPr>
              <a:t>NAS</a:t>
            </a:r>
            <a:r>
              <a:rPr lang="ja-JP" altLang="en-US" sz="1100" dirty="0">
                <a:solidFill>
                  <a:schemeClr val="tx1"/>
                </a:solidFill>
                <a:latin typeface="Meiryo UI" panose="020B0604030504040204" pitchFamily="50" charset="-128"/>
                <a:ea typeface="Meiryo UI" panose="020B0604030504040204" pitchFamily="50" charset="-128"/>
              </a:rPr>
              <a:t>はマルチクライアント環境で最大</a:t>
            </a:r>
            <a:r>
              <a:rPr lang="en-US" altLang="ja-JP" sz="1100" dirty="0">
                <a:solidFill>
                  <a:schemeClr val="tx1"/>
                </a:solidFill>
                <a:latin typeface="Meiryo UI" panose="020B0604030504040204" pitchFamily="50" charset="-128"/>
                <a:ea typeface="Meiryo UI" panose="020B0604030504040204" pitchFamily="50" charset="-128"/>
              </a:rPr>
              <a:t>20Gbps</a:t>
            </a:r>
            <a:r>
              <a:rPr lang="ja-JP" altLang="en-US" sz="1100" dirty="0">
                <a:solidFill>
                  <a:schemeClr val="tx1"/>
                </a:solidFill>
                <a:latin typeface="Meiryo UI" panose="020B0604030504040204" pitchFamily="50" charset="-128"/>
                <a:ea typeface="Meiryo UI" panose="020B0604030504040204" pitchFamily="50" charset="-128"/>
              </a:rPr>
              <a:t>のデータ伝送帯域幅を提供することが可能です。</a:t>
            </a:r>
          </a:p>
        </p:txBody>
      </p:sp>
      <p:sp>
        <p:nvSpPr>
          <p:cNvPr id="2" name="標題 1"/>
          <p:cNvSpPr>
            <a:spLocks noGrp="1"/>
          </p:cNvSpPr>
          <p:nvPr>
            <p:ph type="title"/>
          </p:nvPr>
        </p:nvSpPr>
        <p:spPr>
          <a:xfrm>
            <a:off x="710107" y="224831"/>
            <a:ext cx="7707900" cy="995372"/>
          </a:xfrm>
        </p:spPr>
        <p:txBody>
          <a:bodyPr/>
          <a:lstStyle/>
          <a:p>
            <a:r>
              <a:rPr lang="en-US" altLang="ja-JP" sz="2800" dirty="0"/>
              <a:t>デュアル10GbEネットワークポートは</a:t>
            </a:r>
            <a:br>
              <a:rPr lang="en-US" altLang="ja-JP" sz="2800" dirty="0"/>
            </a:br>
            <a:r>
              <a:rPr lang="ja-JP" altLang="en-US" sz="2800" dirty="0"/>
              <a:t>企業</a:t>
            </a:r>
            <a:r>
              <a:rPr lang="en-US" altLang="ja-JP" sz="2800" dirty="0" err="1"/>
              <a:t>ネットワーク</a:t>
            </a:r>
            <a:r>
              <a:rPr lang="ja-JP" altLang="en-US" sz="2800" dirty="0"/>
              <a:t>の標準です</a:t>
            </a:r>
            <a:endParaRPr lang="zh-TW" altLang="en-US" sz="2800"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560869BB-7255-77AC-5DC9-B89CF496A7F7}"/>
              </a:ext>
            </a:extLst>
          </p:cNvPr>
          <p:cNvSpPr/>
          <p:nvPr/>
        </p:nvSpPr>
        <p:spPr>
          <a:xfrm>
            <a:off x="2660740" y="4211259"/>
            <a:ext cx="3311108" cy="6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00FFCC"/>
                </a:solidFill>
                <a:latin typeface="Meiryo UI" panose="020B0604030504040204" pitchFamily="50" charset="-128"/>
                <a:ea typeface="Meiryo UI" panose="020B0604030504040204" pitchFamily="50" charset="-128"/>
                <a:sym typeface="Arial" panose="020B0604020202020204" pitchFamily="34" charset="0"/>
              </a:rPr>
              <a:t>5</a:t>
            </a:r>
            <a:r>
              <a:rPr lang="ja-JP" altLang="en-US" sz="1200" dirty="0" err="1">
                <a:solidFill>
                  <a:srgbClr val="00FFCC"/>
                </a:solidFill>
                <a:latin typeface="Meiryo UI" panose="020B0604030504040204" pitchFamily="50" charset="-128"/>
                <a:ea typeface="Meiryo UI" panose="020B0604030504040204" pitchFamily="50" charset="-128"/>
                <a:sym typeface="Arial" panose="020B0604020202020204" pitchFamily="34" charset="0"/>
              </a:rPr>
              <a:t>つの</a:t>
            </a:r>
            <a:r>
              <a:rPr lang="ja-JP" altLang="en-US" sz="1200" dirty="0">
                <a:solidFill>
                  <a:srgbClr val="00FFCC"/>
                </a:solidFill>
                <a:latin typeface="Meiryo UI" panose="020B0604030504040204" pitchFamily="50" charset="-128"/>
                <a:ea typeface="Meiryo UI" panose="020B0604030504040204" pitchFamily="50" charset="-128"/>
                <a:sym typeface="Arial" panose="020B0604020202020204" pitchFamily="34" charset="0"/>
              </a:rPr>
              <a:t>転送速度に対応</a:t>
            </a:r>
            <a:r>
              <a:rPr lang="zh-TW" altLang="en-US" sz="1200" dirty="0">
                <a:solidFill>
                  <a:srgbClr val="00FFCC"/>
                </a:solidFill>
                <a:latin typeface="Meiryo UI" panose="020B0604030504040204" pitchFamily="50" charset="-128"/>
                <a:ea typeface="Meiryo UI" panose="020B0604030504040204" pitchFamily="50" charset="-128"/>
                <a:sym typeface="Arial" panose="020B0604020202020204" pitchFamily="34" charset="0"/>
              </a:rPr>
              <a:t> </a:t>
            </a:r>
            <a:r>
              <a:rPr lang="en-US" altLang="zh-TW" sz="1200" dirty="0">
                <a:solidFill>
                  <a:srgbClr val="00FFCC"/>
                </a:solidFill>
                <a:latin typeface="Meiryo UI" panose="020B0604030504040204" pitchFamily="50" charset="-128"/>
                <a:ea typeface="Meiryo UI" panose="020B0604030504040204" pitchFamily="50" charset="-128"/>
                <a:sym typeface="Arial" panose="020B0604020202020204" pitchFamily="34" charset="0"/>
              </a:rPr>
              <a:t>(10Gbps/5Gbps/2.5Gbps/1Gbps/100Mbp)</a:t>
            </a:r>
            <a:r>
              <a:rPr lang="en-US" altLang="zh-TW" sz="1200" b="0" i="0" dirty="0">
                <a:solidFill>
                  <a:srgbClr val="00FFCC"/>
                </a:solidFill>
                <a:effectLst/>
                <a:latin typeface="Meiryo UI" panose="020B0604030504040204" pitchFamily="50" charset="-128"/>
                <a:ea typeface="Meiryo UI" panose="020B0604030504040204" pitchFamily="50" charset="-128"/>
                <a:sym typeface="Arial" panose="020B0604020202020204" pitchFamily="34" charset="0"/>
              </a:rPr>
              <a:t> </a:t>
            </a:r>
            <a:endParaRPr lang="zh-TW" altLang="en-US" sz="1200" dirty="0">
              <a:solidFill>
                <a:srgbClr val="00FFCC"/>
              </a:solidFill>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3973095554"/>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7919F0FC-FD67-4330-A541-1CBEE80EC00F}"/>
              </a:ext>
            </a:extLst>
          </p:cNvPr>
          <p:cNvSpPr/>
          <p:nvPr/>
        </p:nvSpPr>
        <p:spPr>
          <a:xfrm rot="10800000">
            <a:off x="-149190" y="-827774"/>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3085181" y="4306745"/>
            <a:ext cx="24044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200" b="0" i="0" u="none" strike="noStrike" dirty="0">
                <a:solidFill>
                  <a:srgbClr val="00FFCC"/>
                </a:solidFill>
                <a:effectLst/>
                <a:latin typeface="Meiryo UI" panose="020B0604030504040204" pitchFamily="50" charset="-128"/>
                <a:ea typeface="Meiryo UI" panose="020B0604030504040204" pitchFamily="50" charset="-128"/>
                <a:cs typeface="+mn-ea"/>
                <a:sym typeface="Arial" panose="020B0604020202020204" pitchFamily="34" charset="0"/>
              </a:rPr>
              <a:t>USB 3.2 Gen 2</a:t>
            </a:r>
            <a:r>
              <a:rPr lang="ja-JP" altLang="en-US" sz="1200" b="0" i="0" u="none" strike="noStrike" dirty="0">
                <a:solidFill>
                  <a:srgbClr val="00FFCC"/>
                </a:solidFill>
                <a:effectLst/>
                <a:latin typeface="Meiryo UI" panose="020B0604030504040204" pitchFamily="50" charset="-128"/>
                <a:ea typeface="Meiryo UI" panose="020B0604030504040204" pitchFamily="50" charset="-128"/>
                <a:cs typeface="+mn-ea"/>
                <a:sym typeface="Arial" panose="020B0604020202020204" pitchFamily="34" charset="0"/>
              </a:rPr>
              <a:t>ポート</a:t>
            </a:r>
            <a:endParaRPr lang="fr-FR" altLang="zh-TW" sz="1200" b="0" i="0" u="none" strike="noStrike" dirty="0">
              <a:solidFill>
                <a:srgbClr val="00FFCC"/>
              </a:solidFill>
              <a:effectLst/>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713225" y="955068"/>
            <a:ext cx="4465498" cy="1461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spcBef>
                <a:spcPts val="600"/>
              </a:spcBef>
            </a:pPr>
            <a:r>
              <a:rPr lang="en-US" altLang="ja-JP" sz="1800" b="1" dirty="0">
                <a:solidFill>
                  <a:srgbClr val="00FFCC"/>
                </a:solidFill>
                <a:latin typeface="Meiryo UI" panose="020B0604030504040204" pitchFamily="50" charset="-128"/>
                <a:ea typeface="Meiryo UI" panose="020B0604030504040204" pitchFamily="50" charset="-128"/>
              </a:rPr>
              <a:t>4</a:t>
            </a:r>
            <a:r>
              <a:rPr lang="ja-JP" altLang="en-US" sz="1800" b="1" dirty="0">
                <a:solidFill>
                  <a:srgbClr val="00FFCC"/>
                </a:solidFill>
                <a:latin typeface="Meiryo UI" panose="020B0604030504040204" pitchFamily="50" charset="-128"/>
                <a:ea typeface="Meiryo UI" panose="020B0604030504040204" pitchFamily="50" charset="-128"/>
              </a:rPr>
              <a:t>ポート</a:t>
            </a:r>
            <a:r>
              <a:rPr lang="en-US" altLang="ja-JP" sz="1800" b="1" dirty="0">
                <a:solidFill>
                  <a:srgbClr val="00FFCC"/>
                </a:solidFill>
                <a:latin typeface="Meiryo UI" panose="020B0604030504040204" pitchFamily="50" charset="-128"/>
                <a:ea typeface="Meiryo UI" panose="020B0604030504040204" pitchFamily="50" charset="-128"/>
              </a:rPr>
              <a:t>USB 3.2 Gen 2</a:t>
            </a:r>
            <a:endParaRPr lang="ja-JP" altLang="en-US" sz="1800" b="1" dirty="0">
              <a:solidFill>
                <a:srgbClr val="00FFCC"/>
              </a:solidFill>
              <a:latin typeface="Meiryo UI" panose="020B0604030504040204" pitchFamily="50" charset="-128"/>
              <a:ea typeface="Meiryo UI" panose="020B0604030504040204" pitchFamily="50" charset="-128"/>
            </a:endParaRPr>
          </a:p>
          <a:p>
            <a:pPr lvl="0">
              <a:spcBef>
                <a:spcPts val="600"/>
              </a:spcBef>
            </a:pPr>
            <a:r>
              <a:rPr lang="en-US" altLang="ja-JP" sz="1100" dirty="0">
                <a:solidFill>
                  <a:schemeClr val="tx1"/>
                </a:solidFill>
                <a:latin typeface="Meiryo UI" panose="020B0604030504040204" pitchFamily="50" charset="-128"/>
                <a:ea typeface="Meiryo UI" panose="020B0604030504040204" pitchFamily="50" charset="-128"/>
              </a:rPr>
              <a:t>QNAP TL USB JBOD</a:t>
            </a:r>
            <a:r>
              <a:rPr lang="ja-JP" altLang="en-US" sz="1100" dirty="0">
                <a:solidFill>
                  <a:schemeClr val="tx1"/>
                </a:solidFill>
                <a:latin typeface="Meiryo UI" panose="020B0604030504040204" pitchFamily="50" charset="-128"/>
                <a:ea typeface="Meiryo UI" panose="020B0604030504040204" pitchFamily="50" charset="-128"/>
              </a:rPr>
              <a:t>に接続して容量を拡張またはバックアップするだけでなく、一般的な</a:t>
            </a:r>
            <a:r>
              <a:rPr lang="en-US" altLang="ja-JP" sz="1100" dirty="0">
                <a:solidFill>
                  <a:schemeClr val="tx1"/>
                </a:solidFill>
                <a:latin typeface="Meiryo UI" panose="020B0604030504040204" pitchFamily="50" charset="-128"/>
                <a:ea typeface="Meiryo UI" panose="020B0604030504040204" pitchFamily="50" charset="-128"/>
              </a:rPr>
              <a:t>NAS</a:t>
            </a:r>
            <a:r>
              <a:rPr lang="ja-JP" altLang="en-US" sz="1100" dirty="0">
                <a:solidFill>
                  <a:schemeClr val="tx1"/>
                </a:solidFill>
                <a:latin typeface="Meiryo UI" panose="020B0604030504040204" pitchFamily="50" charset="-128"/>
                <a:ea typeface="Meiryo UI" panose="020B0604030504040204" pitchFamily="50" charset="-128"/>
              </a:rPr>
              <a:t>よりもスムーズなファイル転送エクスペリエンスを提供します。 </a:t>
            </a:r>
            <a:r>
              <a:rPr lang="en-US" altLang="ja-JP" sz="1100" dirty="0">
                <a:solidFill>
                  <a:schemeClr val="tx1"/>
                </a:solidFill>
                <a:latin typeface="Meiryo UI" panose="020B0604030504040204" pitchFamily="50" charset="-128"/>
                <a:ea typeface="Meiryo UI" panose="020B0604030504040204" pitchFamily="50" charset="-128"/>
              </a:rPr>
              <a:t>HDMI</a:t>
            </a:r>
            <a:r>
              <a:rPr lang="ja-JP" altLang="en-US" sz="1100" dirty="0">
                <a:solidFill>
                  <a:schemeClr val="tx1"/>
                </a:solidFill>
                <a:latin typeface="Meiryo UI" panose="020B0604030504040204" pitchFamily="50" charset="-128"/>
                <a:ea typeface="Meiryo UI" panose="020B0604030504040204" pitchFamily="50" charset="-128"/>
              </a:rPr>
              <a:t>を使用して画面を接続することができ、</a:t>
            </a:r>
            <a:r>
              <a:rPr lang="en-US" altLang="ja-JP" sz="1100" dirty="0">
                <a:solidFill>
                  <a:schemeClr val="tx1"/>
                </a:solidFill>
                <a:latin typeface="Meiryo UI" panose="020B0604030504040204" pitchFamily="50" charset="-128"/>
                <a:ea typeface="Meiryo UI" panose="020B0604030504040204" pitchFamily="50" charset="-128"/>
              </a:rPr>
              <a:t>USB</a:t>
            </a:r>
            <a:r>
              <a:rPr lang="ja-JP" altLang="en-US" sz="1100" dirty="0">
                <a:solidFill>
                  <a:schemeClr val="tx1"/>
                </a:solidFill>
                <a:latin typeface="Meiryo UI" panose="020B0604030504040204" pitchFamily="50" charset="-128"/>
                <a:ea typeface="Meiryo UI" panose="020B0604030504040204" pitchFamily="50" charset="-128"/>
              </a:rPr>
              <a:t>インターフェースにはキーボードやマウスを接続して直接操作したり、</a:t>
            </a:r>
            <a:r>
              <a:rPr lang="en-US" altLang="ja-JP" sz="1100" dirty="0">
                <a:solidFill>
                  <a:schemeClr val="tx1"/>
                </a:solidFill>
                <a:latin typeface="Meiryo UI" panose="020B0604030504040204" pitchFamily="50" charset="-128"/>
                <a:ea typeface="Meiryo UI" panose="020B0604030504040204" pitchFamily="50" charset="-128"/>
              </a:rPr>
              <a:t>PC</a:t>
            </a:r>
            <a:r>
              <a:rPr lang="ja-JP" altLang="en-US" sz="1100" dirty="0">
                <a:solidFill>
                  <a:schemeClr val="tx1"/>
                </a:solidFill>
                <a:latin typeface="Meiryo UI" panose="020B0604030504040204" pitchFamily="50" charset="-128"/>
                <a:ea typeface="Meiryo UI" panose="020B0604030504040204" pitchFamily="50" charset="-128"/>
              </a:rPr>
              <a:t>として使用することも可能です。また、</a:t>
            </a:r>
            <a:r>
              <a:rPr lang="en-US" altLang="ja-JP" sz="1100" dirty="0">
                <a:solidFill>
                  <a:schemeClr val="tx1"/>
                </a:solidFill>
                <a:latin typeface="Meiryo UI" panose="020B0604030504040204" pitchFamily="50" charset="-128"/>
                <a:ea typeface="Meiryo UI" panose="020B0604030504040204" pitchFamily="50" charset="-128"/>
              </a:rPr>
              <a:t>UPS</a:t>
            </a:r>
            <a:r>
              <a:rPr lang="ja-JP" altLang="en-US" sz="1100" dirty="0">
                <a:solidFill>
                  <a:schemeClr val="tx1"/>
                </a:solidFill>
                <a:latin typeface="Meiryo UI" panose="020B0604030504040204" pitchFamily="50" charset="-128"/>
                <a:ea typeface="Meiryo UI" panose="020B0604030504040204" pitchFamily="50" charset="-128"/>
              </a:rPr>
              <a:t>を接続して、システムを継続させることもできます。さまざまな状況のニーズを満たすために十分な数の</a:t>
            </a:r>
            <a:r>
              <a:rPr lang="en-US" altLang="ja-JP" sz="1100" dirty="0">
                <a:solidFill>
                  <a:schemeClr val="tx1"/>
                </a:solidFill>
                <a:latin typeface="Meiryo UI" panose="020B0604030504040204" pitchFamily="50" charset="-128"/>
                <a:ea typeface="Meiryo UI" panose="020B0604030504040204" pitchFamily="50" charset="-128"/>
              </a:rPr>
              <a:t>USB</a:t>
            </a:r>
            <a:r>
              <a:rPr lang="ja-JP" altLang="en-US" sz="1100" dirty="0">
                <a:solidFill>
                  <a:schemeClr val="tx1"/>
                </a:solidFill>
                <a:latin typeface="Meiryo UI" panose="020B0604030504040204" pitchFamily="50" charset="-128"/>
                <a:ea typeface="Meiryo UI" panose="020B0604030504040204" pitchFamily="50" charset="-128"/>
              </a:rPr>
              <a:t>ポートを搭載しています。</a:t>
            </a:r>
          </a:p>
        </p:txBody>
      </p:sp>
      <p:pic>
        <p:nvPicPr>
          <p:cNvPr id="18" name="圖片 17">
            <a:extLst>
              <a:ext uri="{FF2B5EF4-FFF2-40B4-BE49-F238E27FC236}">
                <a16:creationId xmlns:a16="http://schemas.microsoft.com/office/drawing/2014/main" id="{363A5ECB-C362-48C9-A154-073BB731BFC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a:ext>
            </a:extLst>
          </a:blip>
          <a:srcRect/>
          <a:stretch/>
        </p:blipFill>
        <p:spPr>
          <a:xfrm>
            <a:off x="4937265" y="507997"/>
            <a:ext cx="3606324" cy="2860788"/>
          </a:xfrm>
          <a:prstGeom prst="rect">
            <a:avLst/>
          </a:prstGeom>
          <a:effectLst>
            <a:softEdge rad="635000"/>
          </a:effectLst>
        </p:spPr>
      </p:pic>
      <p:sp>
        <p:nvSpPr>
          <p:cNvPr id="25" name="矩形 24">
            <a:extLst>
              <a:ext uri="{FF2B5EF4-FFF2-40B4-BE49-F238E27FC236}">
                <a16:creationId xmlns:a16="http://schemas.microsoft.com/office/drawing/2014/main" id="{3FF62D39-898D-4FE9-B60B-0DD3D159FF72}"/>
              </a:ext>
            </a:extLst>
          </p:cNvPr>
          <p:cNvSpPr/>
          <p:nvPr/>
        </p:nvSpPr>
        <p:spPr>
          <a:xfrm>
            <a:off x="3608878" y="3346690"/>
            <a:ext cx="1335655" cy="869710"/>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713224" y="368825"/>
            <a:ext cx="8151375" cy="572700"/>
          </a:xfrm>
        </p:spPr>
        <p:txBody>
          <a:bodyPr/>
          <a:lstStyle/>
          <a:p>
            <a:r>
              <a:rPr lang="en-US" altLang="zh-TW" dirty="0">
                <a:latin typeface="Meiryo UI" panose="020B0604030504040204" pitchFamily="50" charset="-128"/>
                <a:ea typeface="Meiryo UI" panose="020B0604030504040204" pitchFamily="50" charset="-128"/>
                <a:sym typeface="Arial" panose="020B0604020202020204" pitchFamily="34" charset="0"/>
              </a:rPr>
              <a:t>4</a:t>
            </a:r>
            <a:r>
              <a:rPr lang="ja-JP" altLang="en-US" dirty="0">
                <a:latin typeface="Meiryo UI" panose="020B0604030504040204" pitchFamily="50" charset="-128"/>
                <a:ea typeface="Meiryo UI" panose="020B0604030504040204" pitchFamily="50" charset="-128"/>
                <a:sym typeface="Arial" panose="020B0604020202020204" pitchFamily="34" charset="0"/>
              </a:rPr>
              <a:t>ポート</a:t>
            </a:r>
            <a:r>
              <a:rPr lang="fr-FR" altLang="zh-TW" dirty="0">
                <a:latin typeface="Meiryo UI" panose="020B0604030504040204" pitchFamily="50" charset="-128"/>
                <a:ea typeface="Meiryo UI" panose="020B0604030504040204" pitchFamily="50" charset="-128"/>
                <a:sym typeface="Arial" panose="020B0604020202020204" pitchFamily="34" charset="0"/>
              </a:rPr>
              <a:t>USB 3.2 Gen 2 (</a:t>
            </a:r>
            <a:r>
              <a:rPr lang="en-US" altLang="zh-TW" dirty="0">
                <a:latin typeface="Meiryo UI" panose="020B0604030504040204" pitchFamily="50" charset="-128"/>
                <a:ea typeface="Meiryo UI" panose="020B0604030504040204" pitchFamily="50" charset="-128"/>
                <a:sym typeface="Arial" panose="020B0604020202020204" pitchFamily="34" charset="0"/>
              </a:rPr>
              <a:t>10Gbps) </a:t>
            </a: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2012423602"/>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B8B106-6664-463D-AC4D-7290E4F802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847" y="-70352"/>
            <a:ext cx="10672970" cy="6003546"/>
          </a:xfrm>
          <a:prstGeom prst="rect">
            <a:avLst/>
          </a:prstGeom>
        </p:spPr>
      </p:pic>
      <p:sp>
        <p:nvSpPr>
          <p:cNvPr id="8" name="矩形 7">
            <a:extLst>
              <a:ext uri="{FF2B5EF4-FFF2-40B4-BE49-F238E27FC236}">
                <a16:creationId xmlns:a16="http://schemas.microsoft.com/office/drawing/2014/main" id="{83208E07-7F6D-4697-9BB2-B93AD6DE00DC}"/>
              </a:ext>
            </a:extLst>
          </p:cNvPr>
          <p:cNvSpPr/>
          <p:nvPr/>
        </p:nvSpPr>
        <p:spPr>
          <a:xfrm rot="10800000">
            <a:off x="-149190" y="-450019"/>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718050" y="48078"/>
            <a:ext cx="7707900" cy="572700"/>
          </a:xfrm>
        </p:spPr>
        <p:txBody>
          <a:bodyPr/>
          <a:lstStyle/>
          <a:p>
            <a:r>
              <a:rPr lang="en-US" altLang="zh-TW" dirty="0">
                <a:latin typeface="Meiryo UI" panose="020B0604030504040204" pitchFamily="50" charset="-128"/>
                <a:ea typeface="Meiryo UI" panose="020B0604030504040204" pitchFamily="50" charset="-128"/>
                <a:sym typeface="Arial" panose="020B0604020202020204" pitchFamily="34" charset="0"/>
              </a:rPr>
              <a:t>DC 9~36V</a:t>
            </a:r>
            <a:r>
              <a:rPr lang="ja-JP" altLang="en-US" dirty="0">
                <a:latin typeface="Meiryo UI" panose="020B0604030504040204" pitchFamily="50" charset="-128"/>
                <a:ea typeface="Meiryo UI" panose="020B0604030504040204" pitchFamily="50" charset="-128"/>
                <a:sym typeface="Arial" panose="020B0604020202020204" pitchFamily="34" charset="0"/>
              </a:rPr>
              <a:t>ワイド電源入力または</a:t>
            </a:r>
            <a:br>
              <a:rPr lang="en-US" altLang="ja-JP" dirty="0">
                <a:latin typeface="Meiryo UI" panose="020B0604030504040204" pitchFamily="50" charset="-128"/>
                <a:ea typeface="Meiryo UI" panose="020B0604030504040204" pitchFamily="50" charset="-128"/>
                <a:sym typeface="Arial" panose="020B0604020202020204" pitchFamily="34" charset="0"/>
              </a:rPr>
            </a:br>
            <a:r>
              <a:rPr lang="ja-JP" altLang="en-US" dirty="0">
                <a:latin typeface="Meiryo UI" panose="020B0604030504040204" pitchFamily="50" charset="-128"/>
                <a:ea typeface="Meiryo UI" panose="020B0604030504040204" pitchFamily="50" charset="-128"/>
                <a:sym typeface="Arial" panose="020B0604020202020204" pitchFamily="34" charset="0"/>
              </a:rPr>
              <a:t>アダプタ</a:t>
            </a:r>
            <a:r>
              <a:rPr lang="en-US" altLang="zh-TW" dirty="0">
                <a:latin typeface="Meiryo UI" panose="020B0604030504040204" pitchFamily="50" charset="-128"/>
                <a:ea typeface="Meiryo UI" panose="020B0604030504040204" pitchFamily="50" charset="-128"/>
                <a:sym typeface="Arial" panose="020B0604020202020204" pitchFamily="34" charset="0"/>
              </a:rPr>
              <a:t>DC 12V</a:t>
            </a:r>
            <a:r>
              <a:rPr lang="ja-JP" altLang="en-US" dirty="0">
                <a:latin typeface="Meiryo UI" panose="020B0604030504040204" pitchFamily="50" charset="-128"/>
                <a:ea typeface="Meiryo UI" panose="020B0604030504040204" pitchFamily="50" charset="-128"/>
                <a:sym typeface="Arial" panose="020B0604020202020204" pitchFamily="34" charset="0"/>
              </a:rPr>
              <a:t>入力</a:t>
            </a: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pic>
        <p:nvPicPr>
          <p:cNvPr id="11" name="圖片 10">
            <a:extLst>
              <a:ext uri="{FF2B5EF4-FFF2-40B4-BE49-F238E27FC236}">
                <a16:creationId xmlns:a16="http://schemas.microsoft.com/office/drawing/2014/main" id="{7D355E89-C047-4AC8-BEF2-6E8B5055287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7262065" y="2960757"/>
            <a:ext cx="2780521" cy="2839570"/>
          </a:xfrm>
          <a:prstGeom prst="ellipse">
            <a:avLst/>
          </a:prstGeom>
          <a:effectLst>
            <a:softEdge rad="419100"/>
          </a:effectLst>
        </p:spPr>
      </p:pic>
      <p:pic>
        <p:nvPicPr>
          <p:cNvPr id="12" name="圖片 11" descr="一張含有 文字, 電子用品 的圖片&#10;&#10;自動產生的描述">
            <a:extLst>
              <a:ext uri="{FF2B5EF4-FFF2-40B4-BE49-F238E27FC236}">
                <a16:creationId xmlns:a16="http://schemas.microsoft.com/office/drawing/2014/main" id="{4D1B87FE-29A0-41A2-AECA-60619F61A2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9727" y="3194614"/>
            <a:ext cx="6130336" cy="2417021"/>
          </a:xfrm>
          <a:prstGeom prst="rect">
            <a:avLst/>
          </a:prstGeom>
        </p:spPr>
      </p:pic>
      <p:sp>
        <p:nvSpPr>
          <p:cNvPr id="9" name="矩形 8">
            <a:extLst>
              <a:ext uri="{FF2B5EF4-FFF2-40B4-BE49-F238E27FC236}">
                <a16:creationId xmlns:a16="http://schemas.microsoft.com/office/drawing/2014/main" id="{0064ADD2-5A2D-4859-B9B9-CE8E7AA3517A}"/>
              </a:ext>
            </a:extLst>
          </p:cNvPr>
          <p:cNvSpPr/>
          <p:nvPr/>
        </p:nvSpPr>
        <p:spPr>
          <a:xfrm>
            <a:off x="5698067" y="3500323"/>
            <a:ext cx="1380066" cy="1359544"/>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grpSp>
        <p:nvGrpSpPr>
          <p:cNvPr id="10" name="群組 9">
            <a:extLst>
              <a:ext uri="{FF2B5EF4-FFF2-40B4-BE49-F238E27FC236}">
                <a16:creationId xmlns:a16="http://schemas.microsoft.com/office/drawing/2014/main" id="{63A8AF5A-4B36-45D6-B812-E1709F1F9D2C}"/>
              </a:ext>
            </a:extLst>
          </p:cNvPr>
          <p:cNvGrpSpPr/>
          <p:nvPr/>
        </p:nvGrpSpPr>
        <p:grpSpPr>
          <a:xfrm>
            <a:off x="1898130" y="412479"/>
            <a:ext cx="3688349" cy="3089268"/>
            <a:chOff x="5403142" y="1107825"/>
            <a:chExt cx="5036258" cy="3907282"/>
          </a:xfrm>
        </p:grpSpPr>
        <p:sp>
          <p:nvSpPr>
            <p:cNvPr id="13" name="矩形: 圓角 12">
              <a:extLst>
                <a:ext uri="{FF2B5EF4-FFF2-40B4-BE49-F238E27FC236}">
                  <a16:creationId xmlns:a16="http://schemas.microsoft.com/office/drawing/2014/main" id="{B3454939-58FD-461C-8B05-631F5B2EB6AB}"/>
                </a:ext>
              </a:extLst>
            </p:cNvPr>
            <p:cNvSpPr/>
            <p:nvPr/>
          </p:nvSpPr>
          <p:spPr>
            <a:xfrm>
              <a:off x="6220153" y="1697918"/>
              <a:ext cx="3599553" cy="3317189"/>
            </a:xfrm>
            <a:prstGeom prst="roundRect">
              <a:avLst>
                <a:gd name="adj" fmla="val 50000"/>
              </a:avLst>
            </a:prstGeom>
            <a:solidFill>
              <a:schemeClr val="dk1">
                <a:alpha val="51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6" name="圖片 5" descr="一張含有 電子用品 的圖片&#10;&#10;自動產生的描述">
              <a:extLst>
                <a:ext uri="{FF2B5EF4-FFF2-40B4-BE49-F238E27FC236}">
                  <a16:creationId xmlns:a16="http://schemas.microsoft.com/office/drawing/2014/main" id="{7F8004A0-398C-498D-AE7E-A2F0F06D40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3142" y="1107825"/>
              <a:ext cx="5036258" cy="3775490"/>
            </a:xfrm>
            <a:prstGeom prst="rect">
              <a:avLst/>
            </a:prstGeom>
          </p:spPr>
        </p:pic>
      </p:grpSp>
      <p:sp>
        <p:nvSpPr>
          <p:cNvPr id="41" name="文字方塊 40">
            <a:extLst>
              <a:ext uri="{FF2B5EF4-FFF2-40B4-BE49-F238E27FC236}">
                <a16:creationId xmlns:a16="http://schemas.microsoft.com/office/drawing/2014/main" id="{4143B032-5714-40F9-9590-43BD9D05C64B}"/>
              </a:ext>
            </a:extLst>
          </p:cNvPr>
          <p:cNvSpPr txBox="1"/>
          <p:nvPr/>
        </p:nvSpPr>
        <p:spPr>
          <a:xfrm>
            <a:off x="5126306" y="1146760"/>
            <a:ext cx="404122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ワイド電圧</a:t>
            </a:r>
            <a:r>
              <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(DC 9-36V</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入力</a:t>
            </a:r>
            <a:r>
              <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により</a:t>
            </a:r>
            <a:br>
              <a:rPr lang="en-US" altLang="ja-JP"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電源として</a:t>
            </a:r>
            <a:r>
              <a:rPr lang="en-US" altLang="zh-TW" sz="1800" b="1" dirty="0" err="1">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Euroblock</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の接続を選択</a:t>
            </a:r>
            <a:endParaRPr lang="en-US" altLang="ja-JP"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lvl="0">
              <a:spcBef>
                <a:spcPts val="600"/>
              </a:spcBef>
            </a:pPr>
            <a:r>
              <a:rPr lang="en-US" altLang="ja-JP" sz="1100" dirty="0">
                <a:solidFill>
                  <a:schemeClr val="tx1"/>
                </a:solidFill>
                <a:latin typeface="Meiryo UI" panose="020B0604030504040204" pitchFamily="50" charset="-128"/>
                <a:ea typeface="Meiryo UI" panose="020B0604030504040204" pitchFamily="50" charset="-128"/>
              </a:rPr>
              <a:t>DC 9-36V</a:t>
            </a:r>
            <a:r>
              <a:rPr lang="ja-JP" altLang="en-US" sz="1100" dirty="0">
                <a:solidFill>
                  <a:schemeClr val="tx1"/>
                </a:solidFill>
                <a:latin typeface="Meiryo UI" panose="020B0604030504040204" pitchFamily="50" charset="-128"/>
                <a:ea typeface="Meiryo UI" panose="020B0604030504040204" pitchFamily="50" charset="-128"/>
              </a:rPr>
              <a:t>ワイド電圧入力をサポートし、さまざまな分野の産業用電源の接続に適しています。標準の</a:t>
            </a:r>
            <a:r>
              <a:rPr lang="en-US" altLang="ja-JP" sz="1100" dirty="0">
                <a:solidFill>
                  <a:schemeClr val="tx1"/>
                </a:solidFill>
                <a:latin typeface="Meiryo UI" panose="020B0604030504040204" pitchFamily="50" charset="-128"/>
                <a:ea typeface="Meiryo UI" panose="020B0604030504040204" pitchFamily="50" charset="-128"/>
              </a:rPr>
              <a:t>DC 12V</a:t>
            </a:r>
            <a:r>
              <a:rPr lang="ja-JP" altLang="en-US" sz="1100" dirty="0">
                <a:solidFill>
                  <a:schemeClr val="tx1"/>
                </a:solidFill>
                <a:latin typeface="Meiryo UI" panose="020B0604030504040204" pitchFamily="50" charset="-128"/>
                <a:ea typeface="Meiryo UI" panose="020B0604030504040204" pitchFamily="50" charset="-128"/>
              </a:rPr>
              <a:t>アダプタ入力は別のオプションです。お客様はさまざまな状況に応じて選択できます。予測できないリスクを回避するために、</a:t>
            </a:r>
            <a:r>
              <a:rPr lang="en-US" altLang="ja-JP" sz="1100" dirty="0">
                <a:solidFill>
                  <a:schemeClr val="tx1"/>
                </a:solidFill>
                <a:latin typeface="Meiryo UI" panose="020B0604030504040204" pitchFamily="50" charset="-128"/>
                <a:ea typeface="Meiryo UI" panose="020B0604030504040204" pitchFamily="50" charset="-128"/>
              </a:rPr>
              <a:t>2</a:t>
            </a:r>
            <a:r>
              <a:rPr lang="ja-JP" altLang="en-US" sz="1100" dirty="0" err="1">
                <a:solidFill>
                  <a:schemeClr val="tx1"/>
                </a:solidFill>
                <a:latin typeface="Meiryo UI" panose="020B0604030504040204" pitchFamily="50" charset="-128"/>
                <a:ea typeface="Meiryo UI" panose="020B0604030504040204" pitchFamily="50" charset="-128"/>
              </a:rPr>
              <a:t>つの</a:t>
            </a:r>
            <a:r>
              <a:rPr lang="ja-JP" altLang="en-US" sz="1100" dirty="0">
                <a:solidFill>
                  <a:schemeClr val="tx1"/>
                </a:solidFill>
                <a:latin typeface="Meiryo UI" panose="020B0604030504040204" pitchFamily="50" charset="-128"/>
                <a:ea typeface="Meiryo UI" panose="020B0604030504040204" pitchFamily="50" charset="-128"/>
              </a:rPr>
              <a:t>入力のうち</a:t>
            </a:r>
            <a:r>
              <a:rPr lang="en-US" altLang="ja-JP" sz="1100" dirty="0">
                <a:solidFill>
                  <a:schemeClr val="tx1"/>
                </a:solidFill>
                <a:latin typeface="Meiryo UI" panose="020B0604030504040204" pitchFamily="50" charset="-128"/>
                <a:ea typeface="Meiryo UI" panose="020B0604030504040204" pitchFamily="50" charset="-128"/>
              </a:rPr>
              <a:t>1</a:t>
            </a:r>
            <a:r>
              <a:rPr lang="ja-JP" altLang="en-US" sz="1100" dirty="0" err="1">
                <a:solidFill>
                  <a:schemeClr val="tx1"/>
                </a:solidFill>
                <a:latin typeface="Meiryo UI" panose="020B0604030504040204" pitchFamily="50" charset="-128"/>
                <a:ea typeface="Meiryo UI" panose="020B0604030504040204" pitchFamily="50" charset="-128"/>
              </a:rPr>
              <a:t>つしか</a:t>
            </a:r>
            <a:r>
              <a:rPr lang="ja-JP" altLang="en-US" sz="1100" dirty="0">
                <a:solidFill>
                  <a:schemeClr val="tx1"/>
                </a:solidFill>
                <a:latin typeface="Meiryo UI" panose="020B0604030504040204" pitchFamily="50" charset="-128"/>
                <a:ea typeface="Meiryo UI" panose="020B0604030504040204" pitchFamily="50" charset="-128"/>
              </a:rPr>
              <a:t>使用できず、同時には接続できないことにご注意ください。</a:t>
            </a:r>
          </a:p>
        </p:txBody>
      </p:sp>
      <p:sp>
        <p:nvSpPr>
          <p:cNvPr id="14" name="文字方塊 13">
            <a:extLst>
              <a:ext uri="{FF2B5EF4-FFF2-40B4-BE49-F238E27FC236}">
                <a16:creationId xmlns:a16="http://schemas.microsoft.com/office/drawing/2014/main" id="{CF65944D-7E5E-49D2-AF3D-A98325F3302A}"/>
              </a:ext>
            </a:extLst>
          </p:cNvPr>
          <p:cNvSpPr txBox="1"/>
          <p:nvPr/>
        </p:nvSpPr>
        <p:spPr>
          <a:xfrm>
            <a:off x="692908" y="1146760"/>
            <a:ext cx="21688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付属の</a:t>
            </a:r>
            <a:br>
              <a:rPr lang="en-US" altLang="ja-JP"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DC 12V</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アダプタ</a:t>
            </a:r>
            <a:endPar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a:spcBef>
                <a:spcPts val="600"/>
              </a:spcBef>
            </a:pPr>
            <a:r>
              <a:rPr lang="en-US" altLang="zh-TW"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TS-i410X</a:t>
            </a:r>
            <a:r>
              <a:rPr lang="ja-JP" altLang="en-US"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には、電源に直接接続できる</a:t>
            </a:r>
            <a:r>
              <a:rPr lang="en-US" altLang="zh-TW"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DC 12V</a:t>
            </a:r>
            <a:r>
              <a:rPr lang="ja-JP" altLang="en-US"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アダプタが付属します。さらに、抜け防止設計により、</a:t>
            </a:r>
            <a:r>
              <a:rPr lang="en-US" altLang="ja-JP"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サービスが中断されるリスクを回避することができます。</a:t>
            </a:r>
            <a:endParaRPr lang="zh-TW" sz="11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spTree>
    <p:extLst>
      <p:ext uri="{BB962C8B-B14F-4D97-AF65-F5344CB8AC3E}">
        <p14:creationId xmlns:p14="http://schemas.microsoft.com/office/powerpoint/2010/main" val="300160963"/>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7B880962-3889-4EE8-AE62-0D9607F6E9E0}"/>
              </a:ext>
            </a:extLst>
          </p:cNvPr>
          <p:cNvSpPr/>
          <p:nvPr/>
        </p:nvSpPr>
        <p:spPr>
          <a:xfrm rot="10800000">
            <a:off x="-149190" y="-827774"/>
            <a:ext cx="9442380" cy="4002763"/>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grpSp>
        <p:nvGrpSpPr>
          <p:cNvPr id="10" name="群組 9">
            <a:extLst>
              <a:ext uri="{FF2B5EF4-FFF2-40B4-BE49-F238E27FC236}">
                <a16:creationId xmlns:a16="http://schemas.microsoft.com/office/drawing/2014/main" id="{F62C165A-7B7C-46B2-BA7C-1A8C2E34F9D9}"/>
              </a:ext>
            </a:extLst>
          </p:cNvPr>
          <p:cNvGrpSpPr/>
          <p:nvPr/>
        </p:nvGrpSpPr>
        <p:grpSpPr>
          <a:xfrm>
            <a:off x="5495918" y="1019971"/>
            <a:ext cx="3565198" cy="2238641"/>
            <a:chOff x="4754879" y="2273495"/>
            <a:chExt cx="4167371" cy="2714348"/>
          </a:xfrm>
        </p:grpSpPr>
        <p:pic>
          <p:nvPicPr>
            <p:cNvPr id="11" name="圖片 10">
              <a:extLst>
                <a:ext uri="{FF2B5EF4-FFF2-40B4-BE49-F238E27FC236}">
                  <a16:creationId xmlns:a16="http://schemas.microsoft.com/office/drawing/2014/main" id="{D93F5B6A-57AA-4B2D-94EE-15F8B9A7A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2" name="矩形 11">
              <a:extLst>
                <a:ext uri="{FF2B5EF4-FFF2-40B4-BE49-F238E27FC236}">
                  <a16:creationId xmlns:a16="http://schemas.microsoft.com/office/drawing/2014/main" id="{2F6280FD-54A9-4DA3-975B-5FEAF020615E}"/>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15" name="圖片 14" descr="一張含有 文字, 室內, 電子用品, 顯示 的圖片&#10;&#10;自動產生的描述">
              <a:extLst>
                <a:ext uri="{FF2B5EF4-FFF2-40B4-BE49-F238E27FC236}">
                  <a16:creationId xmlns:a16="http://schemas.microsoft.com/office/drawing/2014/main" id="{71BE4475-29E8-45B6-B5DF-71FBC70C1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8" name="圖片 7">
            <a:extLst>
              <a:ext uri="{FF2B5EF4-FFF2-40B4-BE49-F238E27FC236}">
                <a16:creationId xmlns:a16="http://schemas.microsoft.com/office/drawing/2014/main" id="{B495805A-782A-40F2-8BA8-0EB2CEDBFCF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79539" y="1343879"/>
            <a:ext cx="2230895" cy="3662221"/>
          </a:xfrm>
          <a:prstGeom prst="rect">
            <a:avLst/>
          </a:prstGeom>
          <a:effectLst>
            <a:softEdge rad="635000"/>
          </a:effectLst>
        </p:spPr>
      </p:pic>
      <p:pic>
        <p:nvPicPr>
          <p:cNvPr id="6" name="圖片 5" descr="一張含有 文字, 電子用品 的圖片&#10;&#10;自動產生的描述">
            <a:extLst>
              <a:ext uri="{FF2B5EF4-FFF2-40B4-BE49-F238E27FC236}">
                <a16:creationId xmlns:a16="http://schemas.microsoft.com/office/drawing/2014/main" id="{EF883006-C7D4-429A-A185-6C3E195EB6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9293" y="2655372"/>
            <a:ext cx="5875839" cy="2316680"/>
          </a:xfrm>
          <a:prstGeom prst="rect">
            <a:avLst/>
          </a:prstGeom>
        </p:spPr>
      </p:pic>
      <p:sp>
        <p:nvSpPr>
          <p:cNvPr id="41" name="文字方塊 40">
            <a:extLst>
              <a:ext uri="{FF2B5EF4-FFF2-40B4-BE49-F238E27FC236}">
                <a16:creationId xmlns:a16="http://schemas.microsoft.com/office/drawing/2014/main" id="{4143B032-5714-40F9-9590-43BD9D05C64B}"/>
              </a:ext>
            </a:extLst>
          </p:cNvPr>
          <p:cNvSpPr txBox="1"/>
          <p:nvPr/>
        </p:nvSpPr>
        <p:spPr>
          <a:xfrm>
            <a:off x="713225" y="1043285"/>
            <a:ext cx="45506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spcBef>
                <a:spcPts val="600"/>
              </a:spcBef>
            </a:pPr>
            <a:r>
              <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4K</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解像度の</a:t>
            </a:r>
            <a:r>
              <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HDMI</a:t>
            </a: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モニター出力</a:t>
            </a:r>
            <a:br>
              <a:rPr lang="en-US" altLang="ja-JP"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en-US" altLang="ja-JP" sz="1200" dirty="0">
                <a:solidFill>
                  <a:schemeClr val="tx1"/>
                </a:solidFill>
                <a:latin typeface="Meiryo UI" panose="020B0604030504040204" pitchFamily="50" charset="-128"/>
                <a:ea typeface="Meiryo UI" panose="020B0604030504040204" pitchFamily="50" charset="-128"/>
              </a:rPr>
              <a:t>HDMI</a:t>
            </a:r>
            <a:r>
              <a:rPr lang="ja-JP" altLang="en-US" sz="1200" dirty="0">
                <a:solidFill>
                  <a:schemeClr val="tx1"/>
                </a:solidFill>
                <a:latin typeface="Meiryo UI" panose="020B0604030504040204" pitchFamily="50" charset="-128"/>
                <a:ea typeface="Meiryo UI" panose="020B0604030504040204" pitchFamily="50" charset="-128"/>
              </a:rPr>
              <a:t>はモニターとして画面に接続します。 </a:t>
            </a:r>
            <a:r>
              <a:rPr lang="en-US" altLang="ja-JP" sz="1200" dirty="0">
                <a:solidFill>
                  <a:schemeClr val="tx1"/>
                </a:solidFill>
                <a:latin typeface="Meiryo UI" panose="020B0604030504040204" pitchFamily="50" charset="-128"/>
                <a:ea typeface="Meiryo UI" panose="020B0604030504040204" pitchFamily="50" charset="-128"/>
              </a:rPr>
              <a:t>USB</a:t>
            </a:r>
            <a:r>
              <a:rPr lang="ja-JP" altLang="en-US" sz="1200" dirty="0">
                <a:solidFill>
                  <a:schemeClr val="tx1"/>
                </a:solidFill>
                <a:latin typeface="Meiryo UI" panose="020B0604030504040204" pitchFamily="50" charset="-128"/>
                <a:ea typeface="Meiryo UI" panose="020B0604030504040204" pitchFamily="50" charset="-128"/>
              </a:rPr>
              <a:t>をキーボードとマウスに同時に接続すると、</a:t>
            </a:r>
            <a:r>
              <a:rPr lang="en-US" altLang="ja-JP" sz="1200" dirty="0">
                <a:solidFill>
                  <a:schemeClr val="tx1"/>
                </a:solidFill>
                <a:latin typeface="Meiryo UI" panose="020B0604030504040204" pitchFamily="50" charset="-128"/>
                <a:ea typeface="Meiryo UI" panose="020B0604030504040204" pitchFamily="50" charset="-128"/>
              </a:rPr>
              <a:t>PC</a:t>
            </a:r>
            <a:r>
              <a:rPr lang="ja-JP" altLang="en-US" sz="1200" dirty="0">
                <a:solidFill>
                  <a:schemeClr val="tx1"/>
                </a:solidFill>
                <a:latin typeface="Meiryo UI" panose="020B0604030504040204" pitchFamily="50" charset="-128"/>
                <a:ea typeface="Meiryo UI" panose="020B0604030504040204" pitchFamily="50" charset="-128"/>
              </a:rPr>
              <a:t>として使用でき、</a:t>
            </a:r>
            <a:r>
              <a:rPr lang="en-US" altLang="ja-JP" sz="1200" dirty="0" err="1">
                <a:solidFill>
                  <a:schemeClr val="tx1"/>
                </a:solidFill>
                <a:latin typeface="Meiryo UI" panose="020B0604030504040204" pitchFamily="50" charset="-128"/>
                <a:ea typeface="Meiryo UI" panose="020B0604030504040204" pitchFamily="50" charset="-128"/>
              </a:rPr>
              <a:t>HybridDesk</a:t>
            </a:r>
            <a:r>
              <a:rPr lang="en-US" altLang="ja-JP" sz="1200" dirty="0">
                <a:solidFill>
                  <a:schemeClr val="tx1"/>
                </a:solidFill>
                <a:latin typeface="Meiryo UI" panose="020B0604030504040204" pitchFamily="50" charset="-128"/>
                <a:ea typeface="Meiryo UI" panose="020B0604030504040204" pitchFamily="50" charset="-128"/>
              </a:rPr>
              <a:t> Station</a:t>
            </a:r>
            <a:r>
              <a:rPr lang="ja-JP" altLang="en-US" sz="1200" dirty="0">
                <a:solidFill>
                  <a:schemeClr val="tx1"/>
                </a:solidFill>
                <a:latin typeface="Meiryo UI" panose="020B0604030504040204" pitchFamily="50" charset="-128"/>
                <a:ea typeface="Meiryo UI" panose="020B0604030504040204" pitchFamily="50" charset="-128"/>
              </a:rPr>
              <a:t>をインストールすると、ホームシアターとして使用することができます。</a:t>
            </a:r>
          </a:p>
        </p:txBody>
      </p:sp>
      <p:sp>
        <p:nvSpPr>
          <p:cNvPr id="17" name="矩形 16">
            <a:extLst>
              <a:ext uri="{FF2B5EF4-FFF2-40B4-BE49-F238E27FC236}">
                <a16:creationId xmlns:a16="http://schemas.microsoft.com/office/drawing/2014/main" id="{C4A6C7AF-2015-4DBD-B084-D16D40AC9923}"/>
              </a:ext>
            </a:extLst>
          </p:cNvPr>
          <p:cNvSpPr/>
          <p:nvPr/>
        </p:nvSpPr>
        <p:spPr>
          <a:xfrm>
            <a:off x="2406227" y="3258612"/>
            <a:ext cx="552873" cy="1005380"/>
          </a:xfrm>
          <a:prstGeom prst="rect">
            <a:avLst/>
          </a:prstGeom>
          <a:noFill/>
          <a:ln>
            <a:solidFill>
              <a:srgbClr val="00FFCC"/>
            </a:solidFill>
          </a:ln>
          <a:effectLst>
            <a:glow rad="88900">
              <a:srgbClr val="00FFCC">
                <a:alpha val="1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altLang="zh-TW" dirty="0">
                <a:latin typeface="Meiryo UI" panose="020B0604030504040204" pitchFamily="50" charset="-128"/>
                <a:ea typeface="Meiryo UI" panose="020B0604030504040204" pitchFamily="50" charset="-128"/>
                <a:sym typeface="Arial" panose="020B0604020202020204" pitchFamily="34" charset="0"/>
              </a:rPr>
              <a:t>HDMI 4K</a:t>
            </a:r>
            <a:r>
              <a:rPr lang="ja-JP" altLang="en-US" dirty="0">
                <a:latin typeface="Meiryo UI" panose="020B0604030504040204" pitchFamily="50" charset="-128"/>
                <a:ea typeface="Meiryo UI" panose="020B0604030504040204" pitchFamily="50" charset="-128"/>
                <a:sym typeface="Arial" panose="020B0604020202020204" pitchFamily="34" charset="0"/>
              </a:rPr>
              <a:t>画面出力をサポート</a:t>
            </a: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4027013402"/>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6"/>
          <p:cNvSpPr/>
          <p:nvPr/>
        </p:nvSpPr>
        <p:spPr>
          <a:xfrm rot="5400000">
            <a:off x="-1626670" y="-1626670"/>
            <a:ext cx="5563404" cy="8277732"/>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0" name="Google Shape;140;p16"/>
          <p:cNvSpPr/>
          <p:nvPr/>
        </p:nvSpPr>
        <p:spPr>
          <a:xfrm rot="10800000">
            <a:off x="-149190" y="-1967548"/>
            <a:ext cx="9442380" cy="4002763"/>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141" name="Google Shape;141;p16"/>
          <p:cNvGrpSpPr/>
          <p:nvPr/>
        </p:nvGrpSpPr>
        <p:grpSpPr>
          <a:xfrm>
            <a:off x="118533" y="1647233"/>
            <a:ext cx="4690532" cy="2932104"/>
            <a:chOff x="245867" y="1681212"/>
            <a:chExt cx="3450133" cy="2156717"/>
          </a:xfrm>
        </p:grpSpPr>
        <p:pic>
          <p:nvPicPr>
            <p:cNvPr id="142" name="Google Shape;14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5867" y="1681212"/>
              <a:ext cx="3450133" cy="2156717"/>
            </a:xfrm>
            <a:prstGeom prst="rect">
              <a:avLst/>
            </a:prstGeom>
            <a:noFill/>
            <a:ln>
              <a:noFill/>
            </a:ln>
            <a:effectLst>
              <a:outerShdw blurRad="355600" dist="317500" dir="2700000" algn="tl" rotWithShape="0">
                <a:srgbClr val="000000">
                  <a:alpha val="64705"/>
                </a:srgbClr>
              </a:outerShdw>
            </a:effectLst>
          </p:spPr>
        </p:pic>
        <p:sp>
          <p:nvSpPr>
            <p:cNvPr id="143" name="Google Shape;143;p16"/>
            <p:cNvSpPr/>
            <p:nvPr/>
          </p:nvSpPr>
          <p:spPr>
            <a:xfrm>
              <a:off x="1072164" y="2685049"/>
              <a:ext cx="286247" cy="277871"/>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1</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4" name="Google Shape;144;p16"/>
            <p:cNvSpPr/>
            <p:nvPr/>
          </p:nvSpPr>
          <p:spPr>
            <a:xfrm>
              <a:off x="2649594" y="2685049"/>
              <a:ext cx="286247" cy="277871"/>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2</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5" name="Google Shape;145;p16"/>
            <p:cNvSpPr/>
            <p:nvPr/>
          </p:nvSpPr>
          <p:spPr>
            <a:xfrm>
              <a:off x="1072164" y="3012860"/>
              <a:ext cx="286247" cy="277871"/>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3</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6" name="Google Shape;146;p16"/>
            <p:cNvSpPr/>
            <p:nvPr/>
          </p:nvSpPr>
          <p:spPr>
            <a:xfrm>
              <a:off x="2649365" y="3012860"/>
              <a:ext cx="286247" cy="277871"/>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4</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47" name="Google Shape;147;p1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TS-i410Xは4つの</a:t>
            </a:r>
            <a:br>
              <a:rPr lang="en-US" dirty="0"/>
            </a:br>
            <a:r>
              <a:rPr lang="en-US" dirty="0"/>
              <a:t>SATA </a:t>
            </a:r>
            <a:r>
              <a:rPr lang="en-US" dirty="0" err="1"/>
              <a:t>SSDスロットをサポート</a:t>
            </a:r>
            <a:endParaRPr dirty="0">
              <a:sym typeface="Arial"/>
            </a:endParaRPr>
          </a:p>
        </p:txBody>
      </p:sp>
      <p:sp>
        <p:nvSpPr>
          <p:cNvPr id="148" name="Google Shape;148;p16"/>
          <p:cNvSpPr txBox="1"/>
          <p:nvPr/>
        </p:nvSpPr>
        <p:spPr>
          <a:xfrm>
            <a:off x="713224" y="1177581"/>
            <a:ext cx="6617474" cy="34323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dirty="0">
                <a:solidFill>
                  <a:schemeClr val="accent6"/>
                </a:solidFill>
                <a:latin typeface="Meiryo UI" panose="020B0604030504040204" pitchFamily="50" charset="-128"/>
                <a:ea typeface="Meiryo UI" panose="020B0604030504040204" pitchFamily="50" charset="-128"/>
              </a:rPr>
              <a:t>フロントカバーを取り外すと、4つの2.5インチSSDスロット</a:t>
            </a:r>
            <a:r>
              <a:rPr lang="ja-JP" altLang="en-US" dirty="0">
                <a:solidFill>
                  <a:schemeClr val="accent6"/>
                </a:solidFill>
                <a:latin typeface="Meiryo UI" panose="020B0604030504040204" pitchFamily="50" charset="-128"/>
                <a:ea typeface="Meiryo UI" panose="020B0604030504040204" pitchFamily="50" charset="-128"/>
              </a:rPr>
              <a:t>が確認でき</a:t>
            </a:r>
            <a:r>
              <a:rPr lang="en-US" dirty="0" err="1">
                <a:solidFill>
                  <a:schemeClr val="accent6"/>
                </a:solidFill>
                <a:latin typeface="Meiryo UI" panose="020B0604030504040204" pitchFamily="50" charset="-128"/>
                <a:ea typeface="Meiryo UI" panose="020B0604030504040204" pitchFamily="50" charset="-128"/>
              </a:rPr>
              <a:t>ます</a:t>
            </a:r>
            <a:endParaRPr sz="105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49" name="Google Shape;149;p16"/>
          <p:cNvSpPr/>
          <p:nvPr/>
        </p:nvSpPr>
        <p:spPr>
          <a:xfrm>
            <a:off x="1200302" y="1598205"/>
            <a:ext cx="521351"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LAN</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50" name="Google Shape;150;p16"/>
          <p:cNvSpPr/>
          <p:nvPr/>
        </p:nvSpPr>
        <p:spPr>
          <a:xfrm>
            <a:off x="421785" y="1598205"/>
            <a:ext cx="891816"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50" dirty="0">
                <a:solidFill>
                  <a:schemeClr val="dk1"/>
                </a:solidFill>
                <a:latin typeface="Meiryo UI" panose="020B0604030504040204" pitchFamily="50" charset="-128"/>
                <a:ea typeface="Meiryo UI" panose="020B0604030504040204" pitchFamily="50" charset="-128"/>
              </a:rPr>
              <a:t>ステータス</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51" name="Google Shape;151;p16"/>
          <p:cNvSpPr/>
          <p:nvPr/>
        </p:nvSpPr>
        <p:spPr>
          <a:xfrm>
            <a:off x="2195234" y="1586750"/>
            <a:ext cx="1286470"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SSD LED 1〜4</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152" name="Google Shape;152;p16"/>
          <p:cNvCxnSpPr/>
          <p:nvPr/>
        </p:nvCxnSpPr>
        <p:spPr>
          <a:xfrm rot="10800000">
            <a:off x="984935" y="1812953"/>
            <a:ext cx="0" cy="934812"/>
          </a:xfrm>
          <a:prstGeom prst="straightConnector1">
            <a:avLst/>
          </a:prstGeom>
          <a:noFill/>
          <a:ln w="9525" cap="flat" cmpd="sng">
            <a:solidFill>
              <a:srgbClr val="F9F9F9"/>
            </a:solidFill>
            <a:prstDash val="solid"/>
            <a:round/>
            <a:headEnd type="oval" w="med" len="med"/>
            <a:tailEnd type="none" w="sm" len="sm"/>
          </a:ln>
        </p:spPr>
      </p:cxnSp>
      <p:cxnSp>
        <p:nvCxnSpPr>
          <p:cNvPr id="153" name="Google Shape;153;p16"/>
          <p:cNvCxnSpPr/>
          <p:nvPr/>
        </p:nvCxnSpPr>
        <p:spPr>
          <a:xfrm rot="-5400000">
            <a:off x="851329" y="2152466"/>
            <a:ext cx="941100" cy="262200"/>
          </a:xfrm>
          <a:prstGeom prst="bentConnector3">
            <a:avLst>
              <a:gd name="adj1" fmla="val 50006"/>
            </a:avLst>
          </a:prstGeom>
          <a:noFill/>
          <a:ln w="9525" cap="flat" cmpd="sng">
            <a:solidFill>
              <a:srgbClr val="F9F9F9"/>
            </a:solidFill>
            <a:prstDash val="solid"/>
            <a:round/>
            <a:headEnd type="oval" w="med" len="med"/>
            <a:tailEnd type="none" w="sm" len="sm"/>
          </a:ln>
        </p:spPr>
      </p:cxnSp>
      <p:cxnSp>
        <p:nvCxnSpPr>
          <p:cNvPr id="154" name="Google Shape;154;p16"/>
          <p:cNvCxnSpPr/>
          <p:nvPr/>
        </p:nvCxnSpPr>
        <p:spPr>
          <a:xfrm rot="10800000">
            <a:off x="2748146" y="1801498"/>
            <a:ext cx="0" cy="934812"/>
          </a:xfrm>
          <a:prstGeom prst="straightConnector1">
            <a:avLst/>
          </a:prstGeom>
          <a:noFill/>
          <a:ln w="9525" cap="flat" cmpd="sng">
            <a:solidFill>
              <a:srgbClr val="F9F9F9"/>
            </a:solidFill>
            <a:prstDash val="solid"/>
            <a:round/>
            <a:headEnd type="oval" w="med" len="med"/>
            <a:tailEnd type="none" w="sm" len="sm"/>
          </a:ln>
        </p:spPr>
      </p:cxnSp>
      <p:sp>
        <p:nvSpPr>
          <p:cNvPr id="155" name="Google Shape;155;p16"/>
          <p:cNvSpPr/>
          <p:nvPr/>
        </p:nvSpPr>
        <p:spPr>
          <a:xfrm>
            <a:off x="3264756" y="1650249"/>
            <a:ext cx="1098581" cy="25593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err="1">
                <a:solidFill>
                  <a:schemeClr val="dk1"/>
                </a:solidFill>
                <a:latin typeface="Meiryo UI" panose="020B0604030504040204" pitchFamily="50" charset="-128"/>
                <a:ea typeface="Meiryo UI" panose="020B0604030504040204" pitchFamily="50" charset="-128"/>
              </a:rPr>
              <a:t>エンジニア</a:t>
            </a:r>
            <a:br>
              <a:rPr lang="en-US" sz="1050" dirty="0">
                <a:solidFill>
                  <a:schemeClr val="dk1"/>
                </a:solidFill>
                <a:latin typeface="Meiryo UI" panose="020B0604030504040204" pitchFamily="50" charset="-128"/>
                <a:ea typeface="Meiryo UI" panose="020B0604030504040204" pitchFamily="50" charset="-128"/>
              </a:rPr>
            </a:br>
            <a:r>
              <a:rPr lang="en-US" sz="1050" dirty="0" err="1">
                <a:solidFill>
                  <a:schemeClr val="dk1"/>
                </a:solidFill>
                <a:latin typeface="Meiryo UI" panose="020B0604030504040204" pitchFamily="50" charset="-128"/>
                <a:ea typeface="Meiryo UI" panose="020B0604030504040204" pitchFamily="50" charset="-128"/>
              </a:rPr>
              <a:t>リング</a:t>
            </a:r>
            <a:r>
              <a:rPr lang="ja-JP" altLang="en-US" sz="1050" dirty="0">
                <a:solidFill>
                  <a:schemeClr val="dk1"/>
                </a:solidFill>
                <a:latin typeface="Meiryo UI" panose="020B0604030504040204" pitchFamily="50" charset="-128"/>
                <a:ea typeface="Meiryo UI" panose="020B0604030504040204" pitchFamily="50" charset="-128"/>
              </a:rPr>
              <a:t>用</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156" name="Google Shape;156;p16"/>
          <p:cNvCxnSpPr/>
          <p:nvPr/>
        </p:nvCxnSpPr>
        <p:spPr>
          <a:xfrm rot="-5400000">
            <a:off x="3221656" y="2138625"/>
            <a:ext cx="763800" cy="434700"/>
          </a:xfrm>
          <a:prstGeom prst="bentConnector3">
            <a:avLst>
              <a:gd name="adj1" fmla="val 50008"/>
            </a:avLst>
          </a:prstGeom>
          <a:noFill/>
          <a:ln w="9525" cap="flat" cmpd="sng">
            <a:solidFill>
              <a:srgbClr val="F9F9F9"/>
            </a:solidFill>
            <a:prstDash val="solid"/>
            <a:round/>
            <a:headEnd type="oval" w="med" len="med"/>
            <a:tailEnd type="none" w="sm" len="sm"/>
          </a:ln>
        </p:spPr>
      </p:cxnSp>
    </p:spTree>
    <p:extLst>
      <p:ext uri="{BB962C8B-B14F-4D97-AF65-F5344CB8AC3E}">
        <p14:creationId xmlns:p14="http://schemas.microsoft.com/office/powerpoint/2010/main" val="388024287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TS-i410X SSD </a:t>
            </a:r>
            <a:r>
              <a:rPr lang="en-US" dirty="0" err="1"/>
              <a:t>NASの機能</a:t>
            </a:r>
            <a:endParaRPr dirty="0">
              <a:sym typeface="Arial"/>
            </a:endParaRPr>
          </a:p>
        </p:txBody>
      </p:sp>
      <p:sp>
        <p:nvSpPr>
          <p:cNvPr id="43" name="Google Shape;43;p10"/>
          <p:cNvSpPr txBox="1"/>
          <p:nvPr/>
        </p:nvSpPr>
        <p:spPr>
          <a:xfrm>
            <a:off x="1513533" y="2115732"/>
            <a:ext cx="3005351" cy="667074"/>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F4D088"/>
              </a:buClr>
              <a:buSzPts val="1050"/>
              <a:buFont typeface="Lato"/>
              <a:buNone/>
            </a:pPr>
            <a:r>
              <a:rPr lang="en-US" sz="1050" dirty="0" err="1">
                <a:solidFill>
                  <a:schemeClr val="accent6"/>
                </a:solidFill>
                <a:latin typeface="Meiryo UI" panose="020B0604030504040204" pitchFamily="50" charset="-128"/>
                <a:ea typeface="Meiryo UI" panose="020B0604030504040204" pitchFamily="50" charset="-128"/>
              </a:rPr>
              <a:t>過酷な環境で動作する産業用SSD</a:t>
            </a:r>
            <a:r>
              <a:rPr lang="ja-JP" altLang="en-US" sz="1050" dirty="0">
                <a:solidFill>
                  <a:schemeClr val="accent6"/>
                </a:solidFill>
                <a:latin typeface="Meiryo UI" panose="020B0604030504040204" pitchFamily="50" charset="-128"/>
                <a:ea typeface="Meiryo UI" panose="020B0604030504040204" pitchFamily="50" charset="-128"/>
              </a:rPr>
              <a:t>に対応した</a:t>
            </a:r>
            <a:r>
              <a:rPr lang="en-US" sz="1050" dirty="0">
                <a:solidFill>
                  <a:schemeClr val="accent6"/>
                </a:solidFill>
                <a:latin typeface="Meiryo UI" panose="020B0604030504040204" pitchFamily="50" charset="-128"/>
                <a:ea typeface="Meiryo UI" panose="020B0604030504040204" pitchFamily="50" charset="-128"/>
              </a:rPr>
              <a:t>4つの2.5インチSATA </a:t>
            </a:r>
            <a:r>
              <a:rPr lang="en-US" sz="1050" dirty="0" err="1">
                <a:solidFill>
                  <a:schemeClr val="accent6"/>
                </a:solidFill>
                <a:latin typeface="Meiryo UI" panose="020B0604030504040204" pitchFamily="50" charset="-128"/>
                <a:ea typeface="Meiryo UI" panose="020B0604030504040204" pitchFamily="50" charset="-128"/>
              </a:rPr>
              <a:t>SSDベイをサポート</a:t>
            </a:r>
            <a:endParaRPr dirty="0">
              <a:latin typeface="Meiryo UI" panose="020B0604030504040204" pitchFamily="50" charset="-128"/>
              <a:ea typeface="Meiryo UI" panose="020B0604030504040204" pitchFamily="50" charset="-128"/>
            </a:endParaRPr>
          </a:p>
        </p:txBody>
      </p:sp>
      <p:sp>
        <p:nvSpPr>
          <p:cNvPr id="44" name="Google Shape;44;p10"/>
          <p:cNvSpPr txBox="1"/>
          <p:nvPr/>
        </p:nvSpPr>
        <p:spPr>
          <a:xfrm>
            <a:off x="5768887" y="3261619"/>
            <a:ext cx="2556339" cy="485960"/>
          </a:xfrm>
          <a:prstGeom prst="rect">
            <a:avLst/>
          </a:prstGeom>
          <a:noFill/>
          <a:ln>
            <a:noFill/>
          </a:ln>
        </p:spPr>
        <p:txBody>
          <a:bodyPr spcFirstLastPara="1" wrap="square" lIns="0" tIns="91425" rIns="91425" bIns="91425" anchor="t" anchorCtr="0">
            <a:noAutofit/>
          </a:bodyPr>
          <a:lstStyle/>
          <a:p>
            <a:pPr marL="0" marR="0" lvl="0" indent="0" algn="l" rtl="0">
              <a:lnSpc>
                <a:spcPct val="130000"/>
              </a:lnSpc>
              <a:spcBef>
                <a:spcPts val="600"/>
              </a:spcBef>
              <a:spcAft>
                <a:spcPts val="0"/>
              </a:spcAft>
              <a:buClr>
                <a:srgbClr val="F4D088"/>
              </a:buClr>
              <a:buSzPts val="1050"/>
              <a:buFont typeface="Lato"/>
              <a:buNone/>
            </a:pPr>
            <a:r>
              <a:rPr lang="en-US" sz="1050" dirty="0">
                <a:solidFill>
                  <a:schemeClr val="accent6"/>
                </a:solidFill>
                <a:latin typeface="Meiryo UI" panose="020B0604030504040204" pitchFamily="50" charset="-128"/>
                <a:ea typeface="Meiryo UI" panose="020B0604030504040204" pitchFamily="50" charset="-128"/>
              </a:rPr>
              <a:t>MIL-STD-810H振動試験</a:t>
            </a:r>
            <a:r>
              <a:rPr lang="ja-JP" altLang="en-US" sz="1050" dirty="0">
                <a:solidFill>
                  <a:schemeClr val="accent6"/>
                </a:solidFill>
                <a:latin typeface="Meiryo UI" panose="020B0604030504040204" pitchFamily="50" charset="-128"/>
                <a:ea typeface="Meiryo UI" panose="020B0604030504040204" pitchFamily="50" charset="-128"/>
              </a:rPr>
              <a:t>に</a:t>
            </a:r>
            <a:r>
              <a:rPr lang="en-US" sz="1050" dirty="0" err="1">
                <a:solidFill>
                  <a:schemeClr val="accent6"/>
                </a:solidFill>
                <a:latin typeface="Meiryo UI" panose="020B0604030504040204" pitchFamily="50" charset="-128"/>
                <a:ea typeface="Meiryo UI" panose="020B0604030504040204" pitchFamily="50" charset="-128"/>
              </a:rPr>
              <a:t>準拠</a:t>
            </a:r>
            <a:endParaRPr sz="105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45" name="Google Shape;45;p10"/>
          <p:cNvSpPr txBox="1"/>
          <p:nvPr/>
        </p:nvSpPr>
        <p:spPr>
          <a:xfrm>
            <a:off x="5786665" y="2033767"/>
            <a:ext cx="2634460" cy="677567"/>
          </a:xfrm>
          <a:prstGeom prst="rect">
            <a:avLst/>
          </a:prstGeom>
          <a:noFill/>
          <a:ln>
            <a:noFill/>
          </a:ln>
        </p:spPr>
        <p:txBody>
          <a:bodyPr spcFirstLastPara="1" wrap="square" lIns="0" tIns="91425" rIns="91425" bIns="91425" anchor="t" anchorCtr="0">
            <a:noAutofit/>
          </a:bodyPr>
          <a:lstStyle/>
          <a:p>
            <a:pPr marL="0" marR="0" lvl="0" indent="0" algn="l" rtl="0">
              <a:lnSpc>
                <a:spcPct val="130000"/>
              </a:lnSpc>
              <a:spcBef>
                <a:spcPts val="600"/>
              </a:spcBef>
              <a:spcAft>
                <a:spcPts val="0"/>
              </a:spcAft>
              <a:buClr>
                <a:srgbClr val="F4D088"/>
              </a:buClr>
              <a:buSzPts val="1050"/>
              <a:buFont typeface="Lato"/>
              <a:buNone/>
            </a:pPr>
            <a:r>
              <a:rPr lang="en-US" sz="1050" dirty="0">
                <a:solidFill>
                  <a:schemeClr val="accent6"/>
                </a:solidFill>
                <a:latin typeface="Meiryo UI" panose="020B0604030504040204" pitchFamily="50" charset="-128"/>
                <a:ea typeface="Meiryo UI" panose="020B0604030504040204" pitchFamily="50" charset="-128"/>
              </a:rPr>
              <a:t>より高速なデータ転送エクスペリエンスのための高速10GbEネットワーク帯域幅</a:t>
            </a:r>
            <a:endParaRPr sz="105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46" name="Google Shape;46;p10"/>
          <p:cNvSpPr txBox="1"/>
          <p:nvPr/>
        </p:nvSpPr>
        <p:spPr>
          <a:xfrm>
            <a:off x="1513533" y="3246029"/>
            <a:ext cx="2601267" cy="647698"/>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600"/>
              </a:spcBef>
              <a:spcAft>
                <a:spcPts val="0"/>
              </a:spcAft>
              <a:buClr>
                <a:srgbClr val="F4D088"/>
              </a:buClr>
              <a:buSzPts val="1050"/>
              <a:buFont typeface="Lato"/>
              <a:buNone/>
            </a:pPr>
            <a:r>
              <a:rPr lang="en-US" sz="1050" dirty="0" err="1">
                <a:solidFill>
                  <a:schemeClr val="accent6"/>
                </a:solidFill>
                <a:latin typeface="Meiryo UI" panose="020B0604030504040204" pitchFamily="50" charset="-128"/>
                <a:ea typeface="Meiryo UI" panose="020B0604030504040204" pitchFamily="50" charset="-128"/>
              </a:rPr>
              <a:t>低温および高温環境での使用に適しています</a:t>
            </a:r>
            <a:endParaRPr dirty="0">
              <a:latin typeface="Meiryo UI" panose="020B0604030504040204" pitchFamily="50" charset="-128"/>
              <a:ea typeface="Meiryo UI" panose="020B0604030504040204" pitchFamily="50" charset="-128"/>
            </a:endParaRPr>
          </a:p>
        </p:txBody>
      </p:sp>
      <p:sp>
        <p:nvSpPr>
          <p:cNvPr id="47" name="Google Shape;47;p10"/>
          <p:cNvSpPr txBox="1"/>
          <p:nvPr/>
        </p:nvSpPr>
        <p:spPr>
          <a:xfrm>
            <a:off x="1619216" y="4330785"/>
            <a:ext cx="2548955" cy="647700"/>
          </a:xfrm>
          <a:prstGeom prst="rect">
            <a:avLst/>
          </a:prstGeom>
          <a:noFill/>
          <a:ln>
            <a:noFill/>
          </a:ln>
        </p:spPr>
        <p:txBody>
          <a:bodyPr spcFirstLastPara="1" wrap="square" lIns="0" tIns="91425" rIns="91425" bIns="91425" anchor="t" anchorCtr="0">
            <a:noAutofit/>
          </a:bodyPr>
          <a:lstStyle/>
          <a:p>
            <a:pPr marL="0" marR="0" lvl="0" indent="0" algn="l" rtl="0">
              <a:lnSpc>
                <a:spcPct val="130000"/>
              </a:lnSpc>
              <a:spcBef>
                <a:spcPts val="600"/>
              </a:spcBef>
              <a:spcAft>
                <a:spcPts val="0"/>
              </a:spcAft>
              <a:buClr>
                <a:srgbClr val="F4D088"/>
              </a:buClr>
              <a:buSzPts val="1050"/>
              <a:buFont typeface="Lato"/>
              <a:buNone/>
            </a:pPr>
            <a:r>
              <a:rPr lang="en-US" sz="1050" dirty="0" err="1">
                <a:solidFill>
                  <a:schemeClr val="accent6"/>
                </a:solidFill>
                <a:latin typeface="Meiryo UI" panose="020B0604030504040204" pitchFamily="50" charset="-128"/>
                <a:ea typeface="Meiryo UI" panose="020B0604030504040204" pitchFamily="50" charset="-128"/>
              </a:rPr>
              <a:t>幅広い入力電圧は、さまざまな産業用電源で使用</a:t>
            </a:r>
            <a:r>
              <a:rPr lang="ja-JP" altLang="en-US" sz="1050" dirty="0">
                <a:solidFill>
                  <a:schemeClr val="accent6"/>
                </a:solidFill>
                <a:latin typeface="Meiryo UI" panose="020B0604030504040204" pitchFamily="50" charset="-128"/>
                <a:ea typeface="Meiryo UI" panose="020B0604030504040204" pitchFamily="50" charset="-128"/>
              </a:rPr>
              <a:t>可能</a:t>
            </a:r>
            <a:endParaRPr dirty="0">
              <a:latin typeface="Meiryo UI" panose="020B0604030504040204" pitchFamily="50" charset="-128"/>
              <a:ea typeface="Meiryo UI" panose="020B0604030504040204" pitchFamily="50" charset="-128"/>
            </a:endParaRPr>
          </a:p>
        </p:txBody>
      </p:sp>
      <p:sp>
        <p:nvSpPr>
          <p:cNvPr id="48" name="Google Shape;48;p10"/>
          <p:cNvSpPr txBox="1"/>
          <p:nvPr/>
        </p:nvSpPr>
        <p:spPr>
          <a:xfrm>
            <a:off x="5762028" y="4087805"/>
            <a:ext cx="2659097" cy="647700"/>
          </a:xfrm>
          <a:prstGeom prst="rect">
            <a:avLst/>
          </a:prstGeom>
          <a:noFill/>
          <a:ln>
            <a:noFill/>
          </a:ln>
        </p:spPr>
        <p:txBody>
          <a:bodyPr spcFirstLastPara="1" wrap="square" lIns="0" tIns="91425" rIns="91425" bIns="91425" anchor="t" anchorCtr="0">
            <a:noAutofit/>
          </a:bodyPr>
          <a:lstStyle/>
          <a:p>
            <a:pPr marL="0" marR="0" lvl="0" indent="0" algn="l" rtl="0">
              <a:lnSpc>
                <a:spcPct val="130000"/>
              </a:lnSpc>
              <a:spcBef>
                <a:spcPts val="600"/>
              </a:spcBef>
              <a:spcAft>
                <a:spcPts val="0"/>
              </a:spcAft>
              <a:buClr>
                <a:srgbClr val="F4D088"/>
              </a:buClr>
              <a:buSzPts val="1050"/>
              <a:buFont typeface="Lato"/>
              <a:buNone/>
            </a:pPr>
            <a:r>
              <a:rPr lang="en-US" sz="1050" dirty="0">
                <a:solidFill>
                  <a:schemeClr val="accent6"/>
                </a:solidFill>
                <a:latin typeface="Meiryo UI" panose="020B0604030504040204" pitchFamily="50" charset="-128"/>
                <a:ea typeface="Meiryo UI" panose="020B0604030504040204" pitchFamily="50" charset="-128"/>
              </a:rPr>
              <a:t>ビデオ出力用の1ポートHDMI出力を提供します</a:t>
            </a:r>
            <a:endParaRPr sz="105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49" name="Google Shape;49;p10"/>
          <p:cNvSpPr txBox="1"/>
          <p:nvPr/>
        </p:nvSpPr>
        <p:spPr>
          <a:xfrm>
            <a:off x="1513533" y="1559715"/>
            <a:ext cx="2823163" cy="51210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00FFCC"/>
                </a:solidFill>
                <a:latin typeface="Meiryo UI" panose="020B0604030504040204" pitchFamily="50" charset="-128"/>
                <a:ea typeface="Meiryo UI" panose="020B0604030504040204" pitchFamily="50" charset="-128"/>
              </a:rPr>
              <a:t>4ベイ2.5インチ</a:t>
            </a:r>
            <a:br>
              <a:rPr lang="en-US" sz="1800" b="1" dirty="0">
                <a:solidFill>
                  <a:srgbClr val="00FFCC"/>
                </a:solidFill>
                <a:latin typeface="Meiryo UI" panose="020B0604030504040204" pitchFamily="50" charset="-128"/>
                <a:ea typeface="Meiryo UI" panose="020B0604030504040204" pitchFamily="50" charset="-128"/>
              </a:rPr>
            </a:br>
            <a:r>
              <a:rPr lang="en-US" sz="1800" b="1" dirty="0">
                <a:solidFill>
                  <a:srgbClr val="00FFCC"/>
                </a:solidFill>
                <a:latin typeface="Meiryo UI" panose="020B0604030504040204" pitchFamily="50" charset="-128"/>
                <a:ea typeface="Meiryo UI" panose="020B0604030504040204" pitchFamily="50" charset="-128"/>
              </a:rPr>
              <a:t>SATA </a:t>
            </a:r>
            <a:r>
              <a:rPr lang="en-US" sz="1800" b="1" dirty="0" err="1">
                <a:solidFill>
                  <a:srgbClr val="00FFCC"/>
                </a:solidFill>
                <a:latin typeface="Meiryo UI" panose="020B0604030504040204" pitchFamily="50" charset="-128"/>
                <a:ea typeface="Meiryo UI" panose="020B0604030504040204" pitchFamily="50" charset="-128"/>
              </a:rPr>
              <a:t>SSDをサポート</a:t>
            </a:r>
            <a:endParaRPr dirty="0">
              <a:latin typeface="Meiryo UI" panose="020B0604030504040204" pitchFamily="50" charset="-128"/>
              <a:ea typeface="Meiryo UI" panose="020B0604030504040204" pitchFamily="50" charset="-128"/>
            </a:endParaRPr>
          </a:p>
        </p:txBody>
      </p:sp>
      <p:sp>
        <p:nvSpPr>
          <p:cNvPr id="50" name="Google Shape;50;p10"/>
          <p:cNvSpPr txBox="1"/>
          <p:nvPr/>
        </p:nvSpPr>
        <p:spPr>
          <a:xfrm>
            <a:off x="5786665" y="1785705"/>
            <a:ext cx="2823163" cy="582455"/>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00FFCC"/>
                </a:solidFill>
                <a:latin typeface="Meiryo UI" panose="020B0604030504040204" pitchFamily="50" charset="-128"/>
                <a:ea typeface="Meiryo UI" panose="020B0604030504040204" pitchFamily="50" charset="-128"/>
              </a:rPr>
              <a:t>デュアル10GbEポート</a:t>
            </a:r>
            <a:endParaRPr dirty="0">
              <a:latin typeface="Meiryo UI" panose="020B0604030504040204" pitchFamily="50" charset="-128"/>
              <a:ea typeface="Meiryo UI" panose="020B0604030504040204" pitchFamily="50" charset="-128"/>
            </a:endParaRPr>
          </a:p>
        </p:txBody>
      </p:sp>
      <p:sp>
        <p:nvSpPr>
          <p:cNvPr id="51" name="Google Shape;51;p10"/>
          <p:cNvSpPr txBox="1"/>
          <p:nvPr/>
        </p:nvSpPr>
        <p:spPr>
          <a:xfrm>
            <a:off x="1513533" y="2768978"/>
            <a:ext cx="3076029" cy="75976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00FFCC"/>
                </a:solidFill>
                <a:latin typeface="Meiryo UI" panose="020B0604030504040204" pitchFamily="50" charset="-128"/>
                <a:ea typeface="Meiryo UI" panose="020B0604030504040204" pitchFamily="50" charset="-128"/>
              </a:rPr>
              <a:t>広い</a:t>
            </a:r>
            <a:r>
              <a:rPr lang="ja-JP" altLang="en-US" sz="1800" b="1" dirty="0">
                <a:solidFill>
                  <a:srgbClr val="00FFCC"/>
                </a:solidFill>
                <a:latin typeface="Meiryo UI" panose="020B0604030504040204" pitchFamily="50" charset="-128"/>
                <a:ea typeface="Meiryo UI" panose="020B0604030504040204" pitchFamily="50" charset="-128"/>
              </a:rPr>
              <a:t>動作</a:t>
            </a:r>
            <a:r>
              <a:rPr lang="en-US" sz="1800" b="1" dirty="0" err="1">
                <a:solidFill>
                  <a:srgbClr val="00FFCC"/>
                </a:solidFill>
                <a:latin typeface="Meiryo UI" panose="020B0604030504040204" pitchFamily="50" charset="-128"/>
                <a:ea typeface="Meiryo UI" panose="020B0604030504040204" pitchFamily="50" charset="-128"/>
              </a:rPr>
              <a:t>温度</a:t>
            </a:r>
            <a:br>
              <a:rPr lang="en-US" sz="1800" b="1" dirty="0">
                <a:solidFill>
                  <a:srgbClr val="00FFCC"/>
                </a:solidFill>
                <a:latin typeface="Meiryo UI" panose="020B0604030504040204" pitchFamily="50" charset="-128"/>
                <a:ea typeface="Meiryo UI" panose="020B0604030504040204" pitchFamily="50" charset="-128"/>
              </a:rPr>
            </a:br>
            <a:r>
              <a:rPr lang="en-US" sz="1800" b="1" dirty="0">
                <a:solidFill>
                  <a:srgbClr val="00FFCC"/>
                </a:solidFill>
                <a:latin typeface="Meiryo UI" panose="020B0604030504040204" pitchFamily="50" charset="-128"/>
                <a:ea typeface="Meiryo UI" panose="020B0604030504040204" pitchFamily="50" charset="-128"/>
              </a:rPr>
              <a:t>(-40℃〜70℃)</a:t>
            </a:r>
            <a:endParaRPr dirty="0">
              <a:latin typeface="Meiryo UI" panose="020B0604030504040204" pitchFamily="50" charset="-128"/>
              <a:ea typeface="Meiryo UI" panose="020B0604030504040204" pitchFamily="50" charset="-128"/>
            </a:endParaRPr>
          </a:p>
        </p:txBody>
      </p:sp>
      <p:sp>
        <p:nvSpPr>
          <p:cNvPr id="52" name="Google Shape;52;p10"/>
          <p:cNvSpPr txBox="1"/>
          <p:nvPr/>
        </p:nvSpPr>
        <p:spPr>
          <a:xfrm>
            <a:off x="5768887" y="2791411"/>
            <a:ext cx="2944900" cy="677567"/>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F4D088"/>
              </a:buClr>
              <a:buSzPts val="1800"/>
              <a:buFont typeface="Lato"/>
              <a:buNone/>
            </a:pPr>
            <a:r>
              <a:rPr lang="ja-JP" altLang="en-US" sz="1800" b="1" dirty="0">
                <a:solidFill>
                  <a:srgbClr val="00FFCC"/>
                </a:solidFill>
                <a:latin typeface="Meiryo UI" panose="020B0604030504040204" pitchFamily="50" charset="-128"/>
                <a:ea typeface="Meiryo UI" panose="020B0604030504040204" pitchFamily="50" charset="-128"/>
              </a:rPr>
              <a:t>ミリタリー級</a:t>
            </a:r>
            <a:r>
              <a:rPr lang="en-US" sz="1800" b="1" dirty="0">
                <a:solidFill>
                  <a:srgbClr val="00FFCC"/>
                </a:solidFill>
                <a:latin typeface="Meiryo UI" panose="020B0604030504040204" pitchFamily="50" charset="-128"/>
                <a:ea typeface="Meiryo UI" panose="020B0604030504040204" pitchFamily="50" charset="-128"/>
              </a:rPr>
              <a:t>の</a:t>
            </a:r>
            <a:br>
              <a:rPr lang="en-US" sz="1800" b="1" dirty="0">
                <a:solidFill>
                  <a:srgbClr val="00FFCC"/>
                </a:solidFill>
                <a:latin typeface="Meiryo UI" panose="020B0604030504040204" pitchFamily="50" charset="-128"/>
                <a:ea typeface="Meiryo UI" panose="020B0604030504040204" pitchFamily="50" charset="-128"/>
              </a:rPr>
            </a:br>
            <a:r>
              <a:rPr lang="en-US" sz="1800" b="1" dirty="0" err="1">
                <a:solidFill>
                  <a:srgbClr val="00FFCC"/>
                </a:solidFill>
                <a:latin typeface="Meiryo UI" panose="020B0604030504040204" pitchFamily="50" charset="-128"/>
                <a:ea typeface="Meiryo UI" panose="020B0604030504040204" pitchFamily="50" charset="-128"/>
              </a:rPr>
              <a:t>振動試験</a:t>
            </a:r>
            <a:endParaRPr dirty="0">
              <a:latin typeface="Meiryo UI" panose="020B0604030504040204" pitchFamily="50" charset="-128"/>
              <a:ea typeface="Meiryo UI" panose="020B0604030504040204" pitchFamily="50" charset="-128"/>
            </a:endParaRPr>
          </a:p>
        </p:txBody>
      </p:sp>
      <p:sp>
        <p:nvSpPr>
          <p:cNvPr id="53" name="Google Shape;53;p10"/>
          <p:cNvSpPr txBox="1"/>
          <p:nvPr/>
        </p:nvSpPr>
        <p:spPr>
          <a:xfrm>
            <a:off x="1531311" y="3834168"/>
            <a:ext cx="2468335" cy="64769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00FFCC"/>
                </a:solidFill>
                <a:latin typeface="Meiryo UI" panose="020B0604030504040204" pitchFamily="50" charset="-128"/>
                <a:ea typeface="Meiryo UI" panose="020B0604030504040204" pitchFamily="50" charset="-128"/>
              </a:rPr>
              <a:t>広い入力電圧</a:t>
            </a:r>
            <a:r>
              <a:rPr lang="ja-JP" altLang="en-US" sz="1800" b="1" dirty="0">
                <a:solidFill>
                  <a:srgbClr val="00FFCC"/>
                </a:solidFill>
                <a:latin typeface="Meiryo UI" panose="020B0604030504040204" pitchFamily="50" charset="-128"/>
                <a:ea typeface="Meiryo UI" panose="020B0604030504040204" pitchFamily="50" charset="-128"/>
              </a:rPr>
              <a:t>範囲</a:t>
            </a:r>
            <a:br>
              <a:rPr lang="en-US" sz="1800" b="1" dirty="0">
                <a:solidFill>
                  <a:srgbClr val="00FFCC"/>
                </a:solidFill>
                <a:latin typeface="Meiryo UI" panose="020B0604030504040204" pitchFamily="50" charset="-128"/>
                <a:ea typeface="Meiryo UI" panose="020B0604030504040204" pitchFamily="50" charset="-128"/>
              </a:rPr>
            </a:br>
            <a:r>
              <a:rPr lang="en-US" sz="1800" b="1" dirty="0">
                <a:solidFill>
                  <a:srgbClr val="00FFCC"/>
                </a:solidFill>
                <a:latin typeface="Meiryo UI" panose="020B0604030504040204" pitchFamily="50" charset="-128"/>
                <a:ea typeface="Meiryo UI" panose="020B0604030504040204" pitchFamily="50" charset="-128"/>
              </a:rPr>
              <a:t>(DC 9-36V)</a:t>
            </a:r>
            <a:endParaRPr dirty="0">
              <a:latin typeface="Meiryo UI" panose="020B0604030504040204" pitchFamily="50" charset="-128"/>
              <a:ea typeface="Meiryo UI" panose="020B0604030504040204" pitchFamily="50" charset="-128"/>
            </a:endParaRPr>
          </a:p>
        </p:txBody>
      </p:sp>
      <p:sp>
        <p:nvSpPr>
          <p:cNvPr id="54" name="Google Shape;54;p10"/>
          <p:cNvSpPr txBox="1"/>
          <p:nvPr/>
        </p:nvSpPr>
        <p:spPr>
          <a:xfrm>
            <a:off x="5768887" y="3844825"/>
            <a:ext cx="2840941" cy="485960"/>
          </a:xfrm>
          <a:prstGeom prst="rect">
            <a:avLst/>
          </a:prstGeom>
          <a:noFill/>
          <a:ln>
            <a:noFill/>
          </a:ln>
        </p:spPr>
        <p:txBody>
          <a:bodyPr spcFirstLastPara="1" wrap="square" lIns="0" tIns="91425" rIns="91425" bIns="91425" anchor="t" anchorCtr="0">
            <a:noAutofit/>
          </a:bodyPr>
          <a:lstStyle/>
          <a:p>
            <a:pPr marL="0" marR="0" lvl="0" indent="0" algn="l" rtl="0">
              <a:lnSpc>
                <a:spcPct val="130000"/>
              </a:lnSpc>
              <a:spcBef>
                <a:spcPts val="0"/>
              </a:spcBef>
              <a:spcAft>
                <a:spcPts val="0"/>
              </a:spcAft>
              <a:buClr>
                <a:srgbClr val="F4D088"/>
              </a:buClr>
              <a:buSzPts val="1800"/>
              <a:buFont typeface="Lato"/>
              <a:buNone/>
            </a:pPr>
            <a:r>
              <a:rPr lang="en-US" sz="1800" b="1" dirty="0">
                <a:solidFill>
                  <a:srgbClr val="00FFCC"/>
                </a:solidFill>
                <a:latin typeface="Meiryo UI" panose="020B0604030504040204" pitchFamily="50" charset="-128"/>
                <a:ea typeface="Meiryo UI" panose="020B0604030504040204" pitchFamily="50" charset="-128"/>
              </a:rPr>
              <a:t>4K HDMI</a:t>
            </a:r>
            <a:endParaRPr dirty="0">
              <a:latin typeface="Meiryo UI" panose="020B0604030504040204" pitchFamily="50" charset="-128"/>
              <a:ea typeface="Meiryo UI" panose="020B0604030504040204" pitchFamily="50" charset="-128"/>
            </a:endParaRPr>
          </a:p>
        </p:txBody>
      </p:sp>
      <p:pic>
        <p:nvPicPr>
          <p:cNvPr id="55" name="Google Shape;55;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7660" y="1876114"/>
            <a:ext cx="552450" cy="714375"/>
          </a:xfrm>
          <a:prstGeom prst="rect">
            <a:avLst/>
          </a:prstGeom>
          <a:noFill/>
          <a:ln>
            <a:noFill/>
          </a:ln>
        </p:spPr>
      </p:pic>
      <p:pic>
        <p:nvPicPr>
          <p:cNvPr id="56" name="Google Shape;56;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0997" y="2962736"/>
            <a:ext cx="485775" cy="714375"/>
          </a:xfrm>
          <a:prstGeom prst="rect">
            <a:avLst/>
          </a:prstGeom>
          <a:noFill/>
          <a:ln>
            <a:noFill/>
          </a:ln>
        </p:spPr>
      </p:pic>
      <p:pic>
        <p:nvPicPr>
          <p:cNvPr id="57" name="Google Shape;57;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65839" y="4194741"/>
            <a:ext cx="771525" cy="314325"/>
          </a:xfrm>
          <a:prstGeom prst="rect">
            <a:avLst/>
          </a:prstGeom>
          <a:noFill/>
          <a:ln>
            <a:noFill/>
          </a:ln>
        </p:spPr>
      </p:pic>
      <p:pic>
        <p:nvPicPr>
          <p:cNvPr id="58" name="Google Shape;58;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61076" y="3004444"/>
            <a:ext cx="781050" cy="514350"/>
          </a:xfrm>
          <a:prstGeom prst="rect">
            <a:avLst/>
          </a:prstGeom>
          <a:noFill/>
          <a:ln>
            <a:noFill/>
          </a:ln>
        </p:spPr>
      </p:pic>
      <p:pic>
        <p:nvPicPr>
          <p:cNvPr id="59" name="Google Shape;59;p10"/>
          <p:cNvPicPr preferRelativeResize="0"/>
          <p:nvPr/>
        </p:nvPicPr>
        <p:blipFill rotWithShape="1">
          <a:blip r:embed="rId7">
            <a:alphaModFix/>
          </a:blip>
          <a:srcRect/>
          <a:stretch/>
        </p:blipFill>
        <p:spPr>
          <a:xfrm>
            <a:off x="4799176" y="1901970"/>
            <a:ext cx="707197" cy="512108"/>
          </a:xfrm>
          <a:prstGeom prst="rect">
            <a:avLst/>
          </a:prstGeom>
          <a:noFill/>
          <a:ln>
            <a:noFill/>
          </a:ln>
        </p:spPr>
      </p:pic>
      <p:pic>
        <p:nvPicPr>
          <p:cNvPr id="60" name="Google Shape;60;p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4800" y="4031555"/>
            <a:ext cx="743654" cy="647699"/>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7"/>
          <p:cNvSpPr/>
          <p:nvPr/>
        </p:nvSpPr>
        <p:spPr>
          <a:xfrm>
            <a:off x="726960" y="1657194"/>
            <a:ext cx="2854788" cy="6165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65 (H) x 180 (W) x 254 (D) mm</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2.56 (H) x 7.09 (W) x 10 (D) </a:t>
            </a:r>
            <a:r>
              <a:rPr lang="en-US" sz="1200" dirty="0" err="1">
                <a:solidFill>
                  <a:schemeClr val="dk1"/>
                </a:solidFill>
                <a:latin typeface="Meiryo UI" panose="020B0604030504040204" pitchFamily="50" charset="-128"/>
                <a:ea typeface="Meiryo UI" panose="020B0604030504040204" pitchFamily="50" charset="-128"/>
              </a:rPr>
              <a:t>インチ</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endParaRPr sz="1200" dirty="0">
              <a:solidFill>
                <a:schemeClr val="dk1"/>
              </a:solidFill>
              <a:latin typeface="Meiryo UI" panose="020B0604030504040204" pitchFamily="50" charset="-128"/>
              <a:ea typeface="Meiryo UI" panose="020B0604030504040204" pitchFamily="50" charset="-128"/>
            </a:endParaRPr>
          </a:p>
        </p:txBody>
      </p:sp>
      <p:sp>
        <p:nvSpPr>
          <p:cNvPr id="162" name="Google Shape;162;p17"/>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TS-i410X </a:t>
            </a:r>
            <a:r>
              <a:rPr lang="ja-JP" altLang="en-US" dirty="0"/>
              <a:t>筐体サイズとインターフェース</a:t>
            </a:r>
            <a:endParaRPr dirty="0">
              <a:sym typeface="Arial"/>
            </a:endParaRPr>
          </a:p>
        </p:txBody>
      </p:sp>
      <p:grpSp>
        <p:nvGrpSpPr>
          <p:cNvPr id="163" name="Google Shape;163;p17"/>
          <p:cNvGrpSpPr/>
          <p:nvPr/>
        </p:nvGrpSpPr>
        <p:grpSpPr>
          <a:xfrm>
            <a:off x="40653" y="2156812"/>
            <a:ext cx="8828920" cy="3096340"/>
            <a:chOff x="812789" y="2177936"/>
            <a:chExt cx="7163608" cy="2512308"/>
          </a:xfrm>
        </p:grpSpPr>
        <p:sp>
          <p:nvSpPr>
            <p:cNvPr id="164" name="Google Shape;164;p17"/>
            <p:cNvSpPr/>
            <p:nvPr/>
          </p:nvSpPr>
          <p:spPr>
            <a:xfrm>
              <a:off x="4708908" y="3829519"/>
              <a:ext cx="2903124" cy="572968"/>
            </a:xfrm>
            <a:custGeom>
              <a:avLst/>
              <a:gdLst/>
              <a:ahLst/>
              <a:cxnLst/>
              <a:rect l="l" t="t" r="r" b="b"/>
              <a:pathLst>
                <a:path w="2437137" h="412956" extrusionOk="0">
                  <a:moveTo>
                    <a:pt x="0" y="411355"/>
                  </a:moveTo>
                  <a:lnTo>
                    <a:pt x="2437137" y="412956"/>
                  </a:lnTo>
                  <a:lnTo>
                    <a:pt x="2164882" y="3809"/>
                  </a:lnTo>
                  <a:lnTo>
                    <a:pt x="372668" y="0"/>
                  </a:lnTo>
                  <a:lnTo>
                    <a:pt x="0" y="411355"/>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65" name="Google Shape;165;p17"/>
            <p:cNvSpPr/>
            <p:nvPr/>
          </p:nvSpPr>
          <p:spPr>
            <a:xfrm>
              <a:off x="812789" y="3330488"/>
              <a:ext cx="4145147" cy="869302"/>
            </a:xfrm>
            <a:custGeom>
              <a:avLst/>
              <a:gdLst/>
              <a:ahLst/>
              <a:cxnLst/>
              <a:rect l="l" t="t" r="r" b="b"/>
              <a:pathLst>
                <a:path w="3479800" h="626534" extrusionOk="0">
                  <a:moveTo>
                    <a:pt x="0" y="533400"/>
                  </a:moveTo>
                  <a:lnTo>
                    <a:pt x="2032000" y="626534"/>
                  </a:lnTo>
                  <a:lnTo>
                    <a:pt x="3479800" y="254000"/>
                  </a:lnTo>
                  <a:lnTo>
                    <a:pt x="1701800" y="0"/>
                  </a:lnTo>
                  <a:lnTo>
                    <a:pt x="0" y="533400"/>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66" name="Google Shape;166;p17" descr="一張含有 文字, 電子用品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2152" y="2177936"/>
              <a:ext cx="4018978" cy="2512308"/>
            </a:xfrm>
            <a:prstGeom prst="rect">
              <a:avLst/>
            </a:prstGeom>
            <a:noFill/>
            <a:ln>
              <a:noFill/>
            </a:ln>
          </p:spPr>
        </p:pic>
        <p:pic>
          <p:nvPicPr>
            <p:cNvPr id="167" name="Google Shape;167;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55113" y="2489050"/>
              <a:ext cx="3521284" cy="2201194"/>
            </a:xfrm>
            <a:prstGeom prst="rect">
              <a:avLst/>
            </a:prstGeom>
            <a:noFill/>
            <a:ln>
              <a:noFill/>
            </a:ln>
          </p:spPr>
        </p:pic>
      </p:grpSp>
      <p:sp>
        <p:nvSpPr>
          <p:cNvPr id="168" name="Google Shape;168;p17"/>
          <p:cNvSpPr/>
          <p:nvPr/>
        </p:nvSpPr>
        <p:spPr>
          <a:xfrm>
            <a:off x="6008237" y="2233898"/>
            <a:ext cx="859232"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10 </a:t>
            </a:r>
            <a:r>
              <a:rPr lang="en-US" sz="1050" dirty="0" err="1">
                <a:solidFill>
                  <a:schemeClr val="dk1"/>
                </a:solidFill>
                <a:latin typeface="Meiryo UI" panose="020B0604030504040204" pitchFamily="50" charset="-128"/>
                <a:ea typeface="Meiryo UI" panose="020B0604030504040204" pitchFamily="50" charset="-128"/>
              </a:rPr>
              <a:t>GbE</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69" name="Google Shape;169;p17"/>
          <p:cNvSpPr/>
          <p:nvPr/>
        </p:nvSpPr>
        <p:spPr>
          <a:xfrm>
            <a:off x="5156814" y="2223926"/>
            <a:ext cx="751052"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HDMI</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0" name="Google Shape;170;p17"/>
          <p:cNvSpPr/>
          <p:nvPr/>
        </p:nvSpPr>
        <p:spPr>
          <a:xfrm>
            <a:off x="4731705" y="1777974"/>
            <a:ext cx="1109747"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50" dirty="0">
                <a:solidFill>
                  <a:schemeClr val="dk1"/>
                </a:solidFill>
                <a:latin typeface="Meiryo UI" panose="020B0604030504040204" pitchFamily="50" charset="-128"/>
                <a:ea typeface="Meiryo UI" panose="020B0604030504040204" pitchFamily="50" charset="-128"/>
              </a:rPr>
              <a:t>リセット</a:t>
            </a:r>
            <a:br>
              <a:rPr lang="en-US" altLang="ja-JP" sz="1050" dirty="0">
                <a:solidFill>
                  <a:schemeClr val="dk1"/>
                </a:solidFill>
                <a:latin typeface="Meiryo UI" panose="020B0604030504040204" pitchFamily="50" charset="-128"/>
                <a:ea typeface="Meiryo UI" panose="020B0604030504040204" pitchFamily="50" charset="-128"/>
              </a:rPr>
            </a:br>
            <a:r>
              <a:rPr lang="en-US" sz="1050" dirty="0" err="1">
                <a:solidFill>
                  <a:schemeClr val="dk1"/>
                </a:solidFill>
                <a:latin typeface="Meiryo UI" panose="020B0604030504040204" pitchFamily="50" charset="-128"/>
                <a:ea typeface="Meiryo UI" panose="020B0604030504040204" pitchFamily="50" charset="-128"/>
              </a:rPr>
              <a:t>ボタン</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1" name="Google Shape;171;p17"/>
          <p:cNvSpPr/>
          <p:nvPr/>
        </p:nvSpPr>
        <p:spPr>
          <a:xfrm>
            <a:off x="4287622" y="2653242"/>
            <a:ext cx="1109747"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err="1">
                <a:solidFill>
                  <a:schemeClr val="dk1"/>
                </a:solidFill>
                <a:latin typeface="Meiryo UI" panose="020B0604030504040204" pitchFamily="50" charset="-128"/>
                <a:ea typeface="Meiryo UI" panose="020B0604030504040204" pitchFamily="50" charset="-128"/>
              </a:rPr>
              <a:t>電源スイッチ</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2" name="Google Shape;172;p17"/>
          <p:cNvSpPr/>
          <p:nvPr/>
        </p:nvSpPr>
        <p:spPr>
          <a:xfrm>
            <a:off x="5959199" y="2683200"/>
            <a:ext cx="1206178"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USB 3.2 Gen2</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3" name="Google Shape;173;p17"/>
          <p:cNvSpPr/>
          <p:nvPr/>
        </p:nvSpPr>
        <p:spPr>
          <a:xfrm>
            <a:off x="6699637" y="2223926"/>
            <a:ext cx="1206178"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DC9-36V入力</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4" name="Google Shape;174;p17"/>
          <p:cNvSpPr/>
          <p:nvPr/>
        </p:nvSpPr>
        <p:spPr>
          <a:xfrm>
            <a:off x="7296584" y="1764202"/>
            <a:ext cx="1206178"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DC12V入力</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5" name="Google Shape;175;p17"/>
          <p:cNvSpPr/>
          <p:nvPr/>
        </p:nvSpPr>
        <p:spPr>
          <a:xfrm>
            <a:off x="8046424" y="2683143"/>
            <a:ext cx="653044"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err="1">
                <a:solidFill>
                  <a:schemeClr val="dk1"/>
                </a:solidFill>
                <a:latin typeface="Meiryo UI" panose="020B0604030504040204" pitchFamily="50" charset="-128"/>
                <a:ea typeface="Meiryo UI" panose="020B0604030504040204" pitchFamily="50" charset="-128"/>
              </a:rPr>
              <a:t>Kスロット</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176" name="Google Shape;176;p17"/>
          <p:cNvCxnSpPr>
            <a:stCxn id="171" idx="2"/>
          </p:cNvCxnSpPr>
          <p:nvPr/>
        </p:nvCxnSpPr>
        <p:spPr>
          <a:xfrm rot="-5400000" flipH="1">
            <a:off x="4469296" y="3257462"/>
            <a:ext cx="1012500" cy="266100"/>
          </a:xfrm>
          <a:prstGeom prst="bentConnector3">
            <a:avLst>
              <a:gd name="adj1" fmla="val 100170"/>
            </a:avLst>
          </a:prstGeom>
          <a:noFill/>
          <a:ln w="9525" cap="flat" cmpd="sng">
            <a:solidFill>
              <a:srgbClr val="F9F9F9"/>
            </a:solidFill>
            <a:prstDash val="solid"/>
            <a:round/>
            <a:headEnd type="none" w="sm" len="sm"/>
            <a:tailEnd type="oval" w="med" len="med"/>
          </a:ln>
        </p:spPr>
      </p:cxnSp>
      <p:cxnSp>
        <p:nvCxnSpPr>
          <p:cNvPr id="177" name="Google Shape;177;p17"/>
          <p:cNvCxnSpPr>
            <a:endCxn id="169" idx="2"/>
          </p:cNvCxnSpPr>
          <p:nvPr/>
        </p:nvCxnSpPr>
        <p:spPr>
          <a:xfrm rot="-5400000">
            <a:off x="4838890" y="3059896"/>
            <a:ext cx="1298400" cy="88500"/>
          </a:xfrm>
          <a:prstGeom prst="bentConnector3">
            <a:avLst>
              <a:gd name="adj1" fmla="val -375"/>
            </a:avLst>
          </a:prstGeom>
          <a:noFill/>
          <a:ln w="9525" cap="flat" cmpd="sng">
            <a:solidFill>
              <a:srgbClr val="F9F9F9"/>
            </a:solidFill>
            <a:prstDash val="solid"/>
            <a:round/>
            <a:headEnd type="oval" w="med" len="med"/>
            <a:tailEnd type="none" w="sm" len="sm"/>
          </a:ln>
        </p:spPr>
      </p:cxnSp>
      <p:cxnSp>
        <p:nvCxnSpPr>
          <p:cNvPr id="178" name="Google Shape;178;p17"/>
          <p:cNvCxnSpPr>
            <a:stCxn id="170" idx="2"/>
          </p:cNvCxnSpPr>
          <p:nvPr/>
        </p:nvCxnSpPr>
        <p:spPr>
          <a:xfrm rot="-5400000" flipH="1">
            <a:off x="4460829" y="2834744"/>
            <a:ext cx="1652100" cy="600"/>
          </a:xfrm>
          <a:prstGeom prst="bentConnector3">
            <a:avLst>
              <a:gd name="adj1" fmla="val 50000"/>
            </a:avLst>
          </a:prstGeom>
          <a:noFill/>
          <a:ln w="9525" cap="flat" cmpd="sng">
            <a:solidFill>
              <a:srgbClr val="F9F9F9"/>
            </a:solidFill>
            <a:prstDash val="solid"/>
            <a:round/>
            <a:headEnd type="none" w="sm" len="sm"/>
            <a:tailEnd type="oval" w="med" len="med"/>
          </a:ln>
        </p:spPr>
      </p:cxnSp>
      <p:cxnSp>
        <p:nvCxnSpPr>
          <p:cNvPr id="179" name="Google Shape;179;p17"/>
          <p:cNvCxnSpPr>
            <a:endCxn id="173" idx="2"/>
          </p:cNvCxnSpPr>
          <p:nvPr/>
        </p:nvCxnSpPr>
        <p:spPr>
          <a:xfrm rot="5400000" flipH="1">
            <a:off x="6892326" y="2865346"/>
            <a:ext cx="1264200" cy="443400"/>
          </a:xfrm>
          <a:prstGeom prst="bentConnector3">
            <a:avLst>
              <a:gd name="adj1" fmla="val 49998"/>
            </a:avLst>
          </a:prstGeom>
          <a:noFill/>
          <a:ln w="9525" cap="flat" cmpd="sng">
            <a:solidFill>
              <a:srgbClr val="F9F9F9"/>
            </a:solidFill>
            <a:prstDash val="solid"/>
            <a:round/>
            <a:headEnd type="oval" w="med" len="med"/>
            <a:tailEnd type="none" w="sm" len="sm"/>
          </a:ln>
        </p:spPr>
      </p:cxnSp>
      <p:cxnSp>
        <p:nvCxnSpPr>
          <p:cNvPr id="180" name="Google Shape;180;p17"/>
          <p:cNvCxnSpPr>
            <a:endCxn id="174" idx="2"/>
          </p:cNvCxnSpPr>
          <p:nvPr/>
        </p:nvCxnSpPr>
        <p:spPr>
          <a:xfrm rot="5400000" flipH="1">
            <a:off x="7161673" y="2733222"/>
            <a:ext cx="1724100" cy="248100"/>
          </a:xfrm>
          <a:prstGeom prst="bentConnector3">
            <a:avLst>
              <a:gd name="adj1" fmla="val 37262"/>
            </a:avLst>
          </a:prstGeom>
          <a:noFill/>
          <a:ln w="9525" cap="flat" cmpd="sng">
            <a:solidFill>
              <a:srgbClr val="F9F9F9"/>
            </a:solidFill>
            <a:prstDash val="solid"/>
            <a:round/>
            <a:headEnd type="oval" w="med" len="med"/>
            <a:tailEnd type="none" w="sm" len="sm"/>
          </a:ln>
        </p:spPr>
      </p:cxnSp>
      <p:cxnSp>
        <p:nvCxnSpPr>
          <p:cNvPr id="181" name="Google Shape;181;p17"/>
          <p:cNvCxnSpPr>
            <a:endCxn id="175" idx="2"/>
          </p:cNvCxnSpPr>
          <p:nvPr/>
        </p:nvCxnSpPr>
        <p:spPr>
          <a:xfrm rot="10800000" flipH="1">
            <a:off x="8360646" y="2914163"/>
            <a:ext cx="12300" cy="1361400"/>
          </a:xfrm>
          <a:prstGeom prst="straightConnector1">
            <a:avLst/>
          </a:prstGeom>
          <a:noFill/>
          <a:ln w="9525" cap="flat" cmpd="sng">
            <a:solidFill>
              <a:srgbClr val="F9F9F9"/>
            </a:solidFill>
            <a:prstDash val="solid"/>
            <a:round/>
            <a:headEnd type="oval" w="med" len="med"/>
            <a:tailEnd type="none" w="sm" len="sm"/>
          </a:ln>
        </p:spPr>
      </p:cxnSp>
      <p:cxnSp>
        <p:nvCxnSpPr>
          <p:cNvPr id="182" name="Google Shape;182;p17"/>
          <p:cNvCxnSpPr>
            <a:stCxn id="168" idx="2"/>
          </p:cNvCxnSpPr>
          <p:nvPr/>
        </p:nvCxnSpPr>
        <p:spPr>
          <a:xfrm rot="5400000">
            <a:off x="5540403" y="2769568"/>
            <a:ext cx="1202100" cy="592800"/>
          </a:xfrm>
          <a:prstGeom prst="bentConnector3">
            <a:avLst>
              <a:gd name="adj1" fmla="val 11116"/>
            </a:avLst>
          </a:prstGeom>
          <a:noFill/>
          <a:ln w="9525" cap="flat" cmpd="sng">
            <a:solidFill>
              <a:srgbClr val="F9F9F9"/>
            </a:solidFill>
            <a:prstDash val="solid"/>
            <a:round/>
            <a:headEnd type="none" w="sm" len="sm"/>
            <a:tailEnd type="oval" w="med" len="med"/>
          </a:ln>
        </p:spPr>
      </p:cxnSp>
      <p:cxnSp>
        <p:nvCxnSpPr>
          <p:cNvPr id="183" name="Google Shape;183;p17"/>
          <p:cNvCxnSpPr>
            <a:stCxn id="168" idx="2"/>
          </p:cNvCxnSpPr>
          <p:nvPr/>
        </p:nvCxnSpPr>
        <p:spPr>
          <a:xfrm rot="-5400000" flipH="1">
            <a:off x="6220503" y="2682268"/>
            <a:ext cx="1202100" cy="767400"/>
          </a:xfrm>
          <a:prstGeom prst="bentConnector3">
            <a:avLst>
              <a:gd name="adj1" fmla="val 10694"/>
            </a:avLst>
          </a:prstGeom>
          <a:noFill/>
          <a:ln w="9525" cap="flat" cmpd="sng">
            <a:solidFill>
              <a:srgbClr val="F9F9F9"/>
            </a:solidFill>
            <a:prstDash val="solid"/>
            <a:round/>
            <a:headEnd type="none" w="sm" len="sm"/>
            <a:tailEnd type="oval" w="med" len="med"/>
          </a:ln>
        </p:spPr>
      </p:cxnSp>
      <p:cxnSp>
        <p:nvCxnSpPr>
          <p:cNvPr id="184" name="Google Shape;184;p17"/>
          <p:cNvCxnSpPr/>
          <p:nvPr/>
        </p:nvCxnSpPr>
        <p:spPr>
          <a:xfrm rot="10800000">
            <a:off x="6562288" y="2914220"/>
            <a:ext cx="0" cy="1198769"/>
          </a:xfrm>
          <a:prstGeom prst="straightConnector1">
            <a:avLst/>
          </a:prstGeom>
          <a:noFill/>
          <a:ln w="9525" cap="flat" cmpd="sng">
            <a:solidFill>
              <a:srgbClr val="F9F9F9"/>
            </a:solidFill>
            <a:prstDash val="solid"/>
            <a:round/>
            <a:headEnd type="oval" w="med" len="med"/>
            <a:tailEnd type="none" w="sm" len="sm"/>
          </a:ln>
        </p:spPr>
      </p:cxnSp>
      <p:sp>
        <p:nvSpPr>
          <p:cNvPr id="185" name="Google Shape;185;p17"/>
          <p:cNvSpPr/>
          <p:nvPr/>
        </p:nvSpPr>
        <p:spPr>
          <a:xfrm>
            <a:off x="859894" y="2240198"/>
            <a:ext cx="521351"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Lan</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86" name="Google Shape;186;p17"/>
          <p:cNvSpPr/>
          <p:nvPr/>
        </p:nvSpPr>
        <p:spPr>
          <a:xfrm>
            <a:off x="82971" y="2240198"/>
            <a:ext cx="851477"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50" dirty="0">
                <a:solidFill>
                  <a:schemeClr val="dk1"/>
                </a:solidFill>
                <a:latin typeface="Meiryo UI" panose="020B0604030504040204" pitchFamily="50" charset="-128"/>
                <a:ea typeface="Meiryo UI" panose="020B0604030504040204" pitchFamily="50" charset="-128"/>
              </a:rPr>
              <a:t>ステータス</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87" name="Google Shape;187;p17"/>
          <p:cNvSpPr/>
          <p:nvPr/>
        </p:nvSpPr>
        <p:spPr>
          <a:xfrm>
            <a:off x="1387015" y="2240198"/>
            <a:ext cx="1286470" cy="2310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SDD LED 1〜4</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188" name="Google Shape;188;p17"/>
          <p:cNvCxnSpPr/>
          <p:nvPr/>
        </p:nvCxnSpPr>
        <p:spPr>
          <a:xfrm rot="10800000">
            <a:off x="644527" y="2454946"/>
            <a:ext cx="0" cy="934812"/>
          </a:xfrm>
          <a:prstGeom prst="straightConnector1">
            <a:avLst/>
          </a:prstGeom>
          <a:noFill/>
          <a:ln w="9525" cap="flat" cmpd="sng">
            <a:solidFill>
              <a:srgbClr val="F9F9F9"/>
            </a:solidFill>
            <a:prstDash val="solid"/>
            <a:round/>
            <a:headEnd type="oval" w="med" len="med"/>
            <a:tailEnd type="none" w="sm" len="sm"/>
          </a:ln>
        </p:spPr>
      </p:cxnSp>
      <p:cxnSp>
        <p:nvCxnSpPr>
          <p:cNvPr id="189" name="Google Shape;189;p17"/>
          <p:cNvCxnSpPr/>
          <p:nvPr/>
        </p:nvCxnSpPr>
        <p:spPr>
          <a:xfrm rot="-5400000">
            <a:off x="510921" y="2794459"/>
            <a:ext cx="941100" cy="262200"/>
          </a:xfrm>
          <a:prstGeom prst="bentConnector3">
            <a:avLst>
              <a:gd name="adj1" fmla="val 50006"/>
            </a:avLst>
          </a:prstGeom>
          <a:noFill/>
          <a:ln w="9525" cap="flat" cmpd="sng">
            <a:solidFill>
              <a:srgbClr val="F9F9F9"/>
            </a:solidFill>
            <a:prstDash val="solid"/>
            <a:round/>
            <a:headEnd type="oval" w="med" len="med"/>
            <a:tailEnd type="none" w="sm" len="sm"/>
          </a:ln>
        </p:spPr>
      </p:cxnSp>
      <p:cxnSp>
        <p:nvCxnSpPr>
          <p:cNvPr id="190" name="Google Shape;190;p17"/>
          <p:cNvCxnSpPr/>
          <p:nvPr/>
        </p:nvCxnSpPr>
        <p:spPr>
          <a:xfrm rot="10800000">
            <a:off x="1939927" y="2454946"/>
            <a:ext cx="0" cy="934812"/>
          </a:xfrm>
          <a:prstGeom prst="straightConnector1">
            <a:avLst/>
          </a:prstGeom>
          <a:noFill/>
          <a:ln w="9525" cap="flat" cmpd="sng">
            <a:solidFill>
              <a:srgbClr val="F9F9F9"/>
            </a:solidFill>
            <a:prstDash val="solid"/>
            <a:round/>
            <a:headEnd type="oval" w="med" len="med"/>
            <a:tailEnd type="none" w="sm" len="sm"/>
          </a:ln>
        </p:spPr>
      </p:cxnSp>
    </p:spTree>
    <p:extLst>
      <p:ext uri="{BB962C8B-B14F-4D97-AF65-F5344CB8AC3E}">
        <p14:creationId xmlns:p14="http://schemas.microsoft.com/office/powerpoint/2010/main" val="714488501"/>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8"/>
          <p:cNvSpPr/>
          <p:nvPr/>
        </p:nvSpPr>
        <p:spPr>
          <a:xfrm>
            <a:off x="914400" y="1098550"/>
            <a:ext cx="7305550" cy="4044949"/>
          </a:xfrm>
          <a:prstGeom prst="rect">
            <a:avLst/>
          </a:prstGeom>
          <a:gradFill>
            <a:gsLst>
              <a:gs pos="0">
                <a:srgbClr val="B6B6B6"/>
              </a:gs>
              <a:gs pos="100000">
                <a:schemeClr val="accent6"/>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197" name="Google Shape;197;p18"/>
          <p:cNvGraphicFramePr/>
          <p:nvPr>
            <p:extLst>
              <p:ext uri="{D42A27DB-BD31-4B8C-83A1-F6EECF244321}">
                <p14:modId xmlns:p14="http://schemas.microsoft.com/office/powerpoint/2010/main" val="1280250007"/>
              </p:ext>
            </p:extLst>
          </p:nvPr>
        </p:nvGraphicFramePr>
        <p:xfrm>
          <a:off x="1591294" y="1200885"/>
          <a:ext cx="5961400" cy="3765750"/>
        </p:xfrm>
        <a:graphic>
          <a:graphicData uri="http://schemas.openxmlformats.org/drawingml/2006/table">
            <a:tbl>
              <a:tblPr firstRow="1" bandRow="1">
                <a:noFill/>
              </a:tblPr>
              <a:tblGrid>
                <a:gridCol w="1791825">
                  <a:extLst>
                    <a:ext uri="{9D8B030D-6E8A-4147-A177-3AD203B41FA5}">
                      <a16:colId xmlns:a16="http://schemas.microsoft.com/office/drawing/2014/main" val="20000"/>
                    </a:ext>
                  </a:extLst>
                </a:gridCol>
                <a:gridCol w="4169575">
                  <a:extLst>
                    <a:ext uri="{9D8B030D-6E8A-4147-A177-3AD203B41FA5}">
                      <a16:colId xmlns:a16="http://schemas.microsoft.com/office/drawing/2014/main" val="20001"/>
                    </a:ext>
                  </a:extLst>
                </a:gridCol>
              </a:tblGrid>
              <a:tr h="290000">
                <a:tc>
                  <a:txBody>
                    <a:bodyPr/>
                    <a:lstStyle/>
                    <a:p>
                      <a:pPr marL="0" marR="0" lvl="0" indent="0" algn="l" rtl="0">
                        <a:lnSpc>
                          <a:spcPct val="115000"/>
                        </a:lnSpc>
                        <a:spcBef>
                          <a:spcPts val="0"/>
                        </a:spcBef>
                        <a:spcAft>
                          <a:spcPts val="0"/>
                        </a:spcAft>
                        <a:buClr>
                          <a:srgbClr val="000000"/>
                        </a:buClr>
                        <a:buSzPts val="1100"/>
                        <a:buFont typeface="Arial"/>
                        <a:buNone/>
                      </a:pP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725" marR="10725" marT="7150" marB="715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solidFill>
                            <a:schemeClr val="lt1"/>
                          </a:solidFill>
                          <a:latin typeface="Meiryo UI" panose="020B0604030504040204" pitchFamily="50" charset="-128"/>
                          <a:ea typeface="Meiryo UI" panose="020B0604030504040204" pitchFamily="50" charset="-128"/>
                          <a:cs typeface="Arial"/>
                          <a:sym typeface="Arial"/>
                        </a:rPr>
                        <a:t>TS-i410X</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CPU</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Intel® Atom® x6425E 4</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コアプロセッサ、最大</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3.0 GHz</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メモリ</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8GB (</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拡張不可</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2"/>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ドライブベイ</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4 x 2.5</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インチ</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SATA SSD</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ドライブインターフェース</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SATA 6Gb/s</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4"/>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10GbE</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USB</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4 x USB 3.2 Gen2 Type-A</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6"/>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フォームファクター</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デスクトップ</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LED</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インジケータ</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ステータス、</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LAN</a:t>
                      </a:r>
                      <a:r>
                        <a:rPr lang="ja-JP" altLang="en-US" sz="1000" u="none" strike="noStrike" cap="none" dirty="0" err="1">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SSD 1-4</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8"/>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ボタン</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cs typeface="Arial"/>
                          <a:sym typeface="Arial"/>
                        </a:rPr>
                        <a:t>電源、リセット</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3117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サイズ</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r>
                        <a:rPr lang="en-US" sz="1000" u="none" strike="noStrike" cap="none" dirty="0" err="1">
                          <a:solidFill>
                            <a:schemeClr val="lt1"/>
                          </a:solidFill>
                          <a:latin typeface="Meiryo UI" panose="020B0604030504040204" pitchFamily="50" charset="-128"/>
                          <a:ea typeface="Meiryo UI" panose="020B0604030504040204" pitchFamily="50" charset="-128"/>
                          <a:cs typeface="Arial"/>
                          <a:sym typeface="Arial"/>
                        </a:rPr>
                        <a:t>HxWxD</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65 (H) x 180 (W) x 254 (D) mm</a:t>
                      </a:r>
                      <a:endParaRPr dirty="0">
                        <a:latin typeface="Meiryo UI" panose="020B0604030504040204" pitchFamily="50" charset="-128"/>
                      </a:endParaRPr>
                    </a:p>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2.56 (H) x 7.09 (W) x 10 (D) </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インチ</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10"/>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電源入力</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 (</a:t>
                      </a: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アダプタ</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DC 12V</a:t>
                      </a:r>
                      <a:r>
                        <a:rPr lang="ja-JP" altLang="en-US" sz="1000" u="none" strike="noStrike" cap="none" dirty="0" err="1">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96W</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電源入力</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 (</a:t>
                      </a:r>
                      <a:r>
                        <a:rPr lang="en-US" sz="1000" u="none" strike="noStrike" cap="none" dirty="0" err="1">
                          <a:solidFill>
                            <a:schemeClr val="lt1"/>
                          </a:solidFill>
                          <a:latin typeface="Meiryo UI" panose="020B0604030504040204" pitchFamily="50" charset="-128"/>
                          <a:ea typeface="Meiryo UI" panose="020B0604030504040204" pitchFamily="50" charset="-128"/>
                          <a:cs typeface="Arial"/>
                          <a:sym typeface="Arial"/>
                        </a:rPr>
                        <a:t>Euroblock</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DC 9-36V</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12"/>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ファンレス</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v</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防振規格</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MIL-STD-810H</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14"/>
                  </a:ext>
                </a:extLst>
              </a:tr>
              <a:tr h="225475">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動作温度</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252000" marR="10725" marT="7150" marB="7150" anchor="ctr">
                    <a:lnL w="9525" cap="flat" cmpd="sng">
                      <a:solidFill>
                        <a:srgbClr val="000000">
                          <a:alpha val="0"/>
                        </a:srgbClr>
                      </a:solidFill>
                      <a:prstDash val="solid"/>
                      <a:round/>
                      <a:headEnd type="none" w="sm" len="sm"/>
                      <a:tailEnd type="none" w="sm" len="sm"/>
                    </a:lnL>
                    <a:lnR w="9525" cap="flat" cmpd="sng">
                      <a:solidFill>
                        <a:srgbClr val="797979"/>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-40°C ~ 70°C</a:t>
                      </a:r>
                      <a:endParaRPr dirty="0">
                        <a:latin typeface="Meiryo UI" panose="020B0604030504040204" pitchFamily="50" charset="-128"/>
                      </a:endParaRPr>
                    </a:p>
                  </a:txBody>
                  <a:tcPr marL="108000" marR="10725" marT="7150" marB="7150" anchor="ctr">
                    <a:lnL w="9525" cap="flat" cmpd="sng">
                      <a:solidFill>
                        <a:srgbClr val="797979"/>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
        <p:nvSpPr>
          <p:cNvPr id="198" name="Google Shape;198;p18"/>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err="1"/>
              <a:t>仕様</a:t>
            </a:r>
            <a:endParaRPr dirty="0">
              <a:sym typeface="Arial"/>
            </a:endParaRPr>
          </a:p>
        </p:txBody>
      </p:sp>
    </p:spTree>
    <p:extLst>
      <p:ext uri="{BB962C8B-B14F-4D97-AF65-F5344CB8AC3E}">
        <p14:creationId xmlns:p14="http://schemas.microsoft.com/office/powerpoint/2010/main" val="2500070590"/>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669433" y="81880"/>
            <a:ext cx="7805133" cy="9954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000" dirty="0"/>
              <a:t>USB </a:t>
            </a:r>
            <a:r>
              <a:rPr lang="en-US" sz="3000" dirty="0" err="1"/>
              <a:t>JBOD＆RAIDをサポートする</a:t>
            </a:r>
            <a:br>
              <a:rPr lang="en-US" sz="3000" dirty="0"/>
            </a:br>
            <a:r>
              <a:rPr lang="en-US" sz="3000" dirty="0" err="1"/>
              <a:t>オプションのストレージ拡張ユニット</a:t>
            </a:r>
            <a:endParaRPr sz="3000" dirty="0">
              <a:sym typeface="Arial"/>
            </a:endParaRPr>
          </a:p>
        </p:txBody>
      </p:sp>
      <p:sp>
        <p:nvSpPr>
          <p:cNvPr id="204" name="Google Shape;204;p19"/>
          <p:cNvSpPr txBox="1"/>
          <p:nvPr/>
        </p:nvSpPr>
        <p:spPr>
          <a:xfrm>
            <a:off x="3099027" y="2365590"/>
            <a:ext cx="228144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FFCC"/>
                </a:solidFill>
                <a:latin typeface="Meiryo UI" panose="020B0604030504040204" pitchFamily="50" charset="-128"/>
                <a:ea typeface="Meiryo UI" panose="020B0604030504040204" pitchFamily="50" charset="-128"/>
              </a:rPr>
              <a:t>TR-004</a:t>
            </a:r>
            <a:endParaRPr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4ベイ</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デスクトップSATA6Gb/s JBOD</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ハードウェアRAIDをサポート</a:t>
            </a:r>
            <a:endParaRPr sz="1000" dirty="0">
              <a:solidFill>
                <a:schemeClr val="tx1"/>
              </a:solidFill>
              <a:latin typeface="Meiryo UI" panose="020B0604030504040204" pitchFamily="50" charset="-128"/>
              <a:ea typeface="Meiryo UI" panose="020B0604030504040204" pitchFamily="50" charset="-128"/>
            </a:endParaRPr>
          </a:p>
        </p:txBody>
      </p:sp>
      <p:sp>
        <p:nvSpPr>
          <p:cNvPr id="205" name="Google Shape;205;p19"/>
          <p:cNvSpPr txBox="1"/>
          <p:nvPr/>
        </p:nvSpPr>
        <p:spPr>
          <a:xfrm>
            <a:off x="854448" y="2365590"/>
            <a:ext cx="2110684"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FFCC"/>
                </a:solidFill>
                <a:latin typeface="Meiryo UI" panose="020B0604030504040204" pitchFamily="50" charset="-128"/>
                <a:ea typeface="Meiryo UI" panose="020B0604030504040204" pitchFamily="50" charset="-128"/>
              </a:rPr>
              <a:t>TR-002</a:t>
            </a:r>
            <a:endParaRPr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2ベイ</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デスクトップSATA6Gb/s JBOD</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ハードウェアRAIDをサポート</a:t>
            </a:r>
            <a:endParaRPr sz="1000" dirty="0">
              <a:solidFill>
                <a:schemeClr val="tx1"/>
              </a:solidFill>
              <a:latin typeface="Meiryo UI" panose="020B0604030504040204" pitchFamily="50" charset="-128"/>
              <a:ea typeface="Meiryo UI" panose="020B0604030504040204" pitchFamily="50" charset="-128"/>
            </a:endParaRPr>
          </a:p>
        </p:txBody>
      </p:sp>
      <p:grpSp>
        <p:nvGrpSpPr>
          <p:cNvPr id="206" name="Google Shape;206;p19"/>
          <p:cNvGrpSpPr/>
          <p:nvPr/>
        </p:nvGrpSpPr>
        <p:grpSpPr>
          <a:xfrm>
            <a:off x="553463" y="3009246"/>
            <a:ext cx="2445859" cy="1253314"/>
            <a:chOff x="6041492" y="1652594"/>
            <a:chExt cx="3024132" cy="1598039"/>
          </a:xfrm>
        </p:grpSpPr>
        <p:pic>
          <p:nvPicPr>
            <p:cNvPr id="207" name="Google Shape;207;p19"/>
            <p:cNvPicPr preferRelativeResize="0"/>
            <p:nvPr/>
          </p:nvPicPr>
          <p:blipFill rotWithShape="1">
            <a:blip r:embed="rId3">
              <a:alphaModFix/>
            </a:blip>
            <a:srcRect/>
            <a:stretch/>
          </p:blipFill>
          <p:spPr>
            <a:xfrm>
              <a:off x="6041492" y="2178583"/>
              <a:ext cx="3024132" cy="1072050"/>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08" name="Google Shape;208;p19"/>
            <p:cNvPicPr preferRelativeResize="0"/>
            <p:nvPr/>
          </p:nvPicPr>
          <p:blipFill rotWithShape="1">
            <a:blip r:embed="rId4">
              <a:alphaModFix/>
            </a:blip>
            <a:srcRect/>
            <a:stretch/>
          </p:blipFill>
          <p:spPr>
            <a:xfrm>
              <a:off x="8025018" y="1652594"/>
              <a:ext cx="764537" cy="1132169"/>
            </a:xfrm>
            <a:prstGeom prst="roundRect">
              <a:avLst>
                <a:gd name="adj" fmla="val 0"/>
              </a:avLst>
            </a:prstGeom>
            <a:noFill/>
            <a:ln>
              <a:noFill/>
            </a:ln>
            <a:effectLst>
              <a:outerShdw blurRad="114300" dist="114300" dir="8100000" algn="tr" rotWithShape="0">
                <a:srgbClr val="09000C">
                  <a:alpha val="37647"/>
                </a:srgbClr>
              </a:outerShdw>
            </a:effectLst>
          </p:spPr>
        </p:pic>
      </p:grpSp>
      <p:sp>
        <p:nvSpPr>
          <p:cNvPr id="209" name="Google Shape;209;p19"/>
          <p:cNvSpPr txBox="1"/>
          <p:nvPr/>
        </p:nvSpPr>
        <p:spPr>
          <a:xfrm>
            <a:off x="938681" y="4290357"/>
            <a:ext cx="2404126"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FFCC"/>
                </a:solidFill>
                <a:latin typeface="Meiryo UI" panose="020B0604030504040204" pitchFamily="50" charset="-128"/>
                <a:ea typeface="Meiryo UI" panose="020B0604030504040204" pitchFamily="50" charset="-128"/>
              </a:rPr>
              <a:t>TL-R1200C-RP</a:t>
            </a:r>
            <a:endParaRPr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12ベイ</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ラックマウントUSB</a:t>
            </a:r>
            <a:r>
              <a:rPr lang="en-US" sz="1000" dirty="0">
                <a:solidFill>
                  <a:schemeClr val="tx1"/>
                </a:solidFill>
                <a:latin typeface="Meiryo UI" panose="020B0604030504040204" pitchFamily="50" charset="-128"/>
                <a:ea typeface="Meiryo UI" panose="020B0604030504040204" pitchFamily="50" charset="-128"/>
              </a:rPr>
              <a:t> 3.2 Gen 2 JBOD</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冗長電源</a:t>
            </a:r>
            <a:endParaRPr sz="1000" dirty="0">
              <a:solidFill>
                <a:schemeClr val="tx1"/>
              </a:solidFill>
              <a:latin typeface="Meiryo UI" panose="020B0604030504040204" pitchFamily="50" charset="-128"/>
              <a:ea typeface="Meiryo UI" panose="020B0604030504040204" pitchFamily="50" charset="-128"/>
            </a:endParaRPr>
          </a:p>
        </p:txBody>
      </p:sp>
      <p:pic>
        <p:nvPicPr>
          <p:cNvPr id="210" name="Google Shape;210;p19" descr="一張含有 室內, 電子用品, 黑色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93682" y="1294747"/>
            <a:ext cx="1689886" cy="1056179"/>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11" name="Google Shape;211;p19" descr="一張含有 黑色, 電子用品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0951" y="1294747"/>
            <a:ext cx="1801197" cy="1125748"/>
          </a:xfrm>
          <a:prstGeom prst="roundRect">
            <a:avLst>
              <a:gd name="adj" fmla="val 0"/>
            </a:avLst>
          </a:prstGeom>
          <a:noFill/>
          <a:ln>
            <a:noFill/>
          </a:ln>
          <a:effectLst>
            <a:outerShdw blurRad="114300" dist="114300" dir="8100000" algn="tr" rotWithShape="0">
              <a:srgbClr val="09000C">
                <a:alpha val="37647"/>
              </a:srgbClr>
            </a:outerShdw>
          </a:effectLst>
        </p:spPr>
      </p:pic>
      <p:sp>
        <p:nvSpPr>
          <p:cNvPr id="212" name="Google Shape;212;p19"/>
          <p:cNvSpPr txBox="1"/>
          <p:nvPr/>
        </p:nvSpPr>
        <p:spPr>
          <a:xfrm>
            <a:off x="5703459" y="2239805"/>
            <a:ext cx="277110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FFCC"/>
                </a:solidFill>
                <a:latin typeface="Meiryo UI" panose="020B0604030504040204" pitchFamily="50" charset="-128"/>
                <a:ea typeface="Meiryo UI" panose="020B0604030504040204" pitchFamily="50" charset="-128"/>
              </a:rPr>
              <a:t>TR-004U</a:t>
            </a:r>
            <a:endParaRPr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4ベイ</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ラックマウントUSB</a:t>
            </a:r>
            <a:r>
              <a:rPr lang="en-US" sz="1000" dirty="0">
                <a:solidFill>
                  <a:schemeClr val="tx1"/>
                </a:solidFill>
                <a:latin typeface="Meiryo UI" panose="020B0604030504040204" pitchFamily="50" charset="-128"/>
                <a:ea typeface="Meiryo UI" panose="020B0604030504040204" pitchFamily="50" charset="-128"/>
              </a:rPr>
              <a:t> 3.2 Gen 1 JBOD</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ハードウェアRAIDをサポート</a:t>
            </a:r>
            <a:endParaRPr sz="1000" dirty="0">
              <a:solidFill>
                <a:schemeClr val="tx1"/>
              </a:solidFill>
              <a:latin typeface="Meiryo UI" panose="020B0604030504040204" pitchFamily="50" charset="-128"/>
              <a:ea typeface="Meiryo UI" panose="020B0604030504040204" pitchFamily="50" charset="-128"/>
            </a:endParaRPr>
          </a:p>
        </p:txBody>
      </p:sp>
      <p:pic>
        <p:nvPicPr>
          <p:cNvPr id="213" name="Google Shape;213;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75329" y="1783456"/>
            <a:ext cx="2445858" cy="435802"/>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14" name="Google Shape;214;p19" descr="一張含有 文字, 室內, 電子用品, 電腦 的圖片&#10;&#10;自動產生的描述"/>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153456" y="3020224"/>
            <a:ext cx="2321873" cy="1451171"/>
          </a:xfrm>
          <a:prstGeom prst="roundRect">
            <a:avLst>
              <a:gd name="adj" fmla="val 0"/>
            </a:avLst>
          </a:prstGeom>
          <a:noFill/>
          <a:ln>
            <a:noFill/>
          </a:ln>
          <a:effectLst>
            <a:outerShdw blurRad="114300" dist="114300" dir="8100000" algn="tr" rotWithShape="0">
              <a:srgbClr val="09000C">
                <a:alpha val="37647"/>
              </a:srgbClr>
            </a:outerShdw>
          </a:effectLst>
        </p:spPr>
      </p:pic>
      <p:sp>
        <p:nvSpPr>
          <p:cNvPr id="215" name="Google Shape;215;p19"/>
          <p:cNvSpPr txBox="1"/>
          <p:nvPr/>
        </p:nvSpPr>
        <p:spPr>
          <a:xfrm>
            <a:off x="3153456" y="4308150"/>
            <a:ext cx="2227019"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FFCC"/>
                </a:solidFill>
                <a:latin typeface="Meiryo UI" panose="020B0604030504040204" pitchFamily="50" charset="-128"/>
                <a:ea typeface="Meiryo UI" panose="020B0604030504040204" pitchFamily="50" charset="-128"/>
              </a:rPr>
              <a:t>TL-D800C</a:t>
            </a:r>
            <a:endParaRPr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tx1"/>
                </a:solidFill>
                <a:latin typeface="Meiryo UI" panose="020B0604030504040204" pitchFamily="50" charset="-128"/>
                <a:ea typeface="Meiryo UI" panose="020B0604030504040204" pitchFamily="50" charset="-128"/>
              </a:rPr>
              <a:t>8ベイ</a:t>
            </a:r>
            <a:endParaRPr sz="10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tx1"/>
                </a:solidFill>
                <a:latin typeface="Meiryo UI" panose="020B0604030504040204" pitchFamily="50" charset="-128"/>
                <a:ea typeface="Meiryo UI" panose="020B0604030504040204" pitchFamily="50" charset="-128"/>
              </a:rPr>
              <a:t>デスクトップUSB</a:t>
            </a:r>
            <a:r>
              <a:rPr lang="en-US" sz="1000" dirty="0">
                <a:solidFill>
                  <a:schemeClr val="tx1"/>
                </a:solidFill>
                <a:latin typeface="Meiryo UI" panose="020B0604030504040204" pitchFamily="50" charset="-128"/>
                <a:ea typeface="Meiryo UI" panose="020B0604030504040204" pitchFamily="50" charset="-128"/>
              </a:rPr>
              <a:t> 3.2 Gen 2 JBOD</a:t>
            </a:r>
            <a:endParaRPr sz="1000" dirty="0">
              <a:solidFill>
                <a:schemeClr val="tx1"/>
              </a:solidFill>
              <a:latin typeface="Meiryo UI" panose="020B0604030504040204" pitchFamily="50" charset="-128"/>
              <a:ea typeface="Meiryo UI" panose="020B0604030504040204" pitchFamily="50" charset="-128"/>
            </a:endParaRPr>
          </a:p>
        </p:txBody>
      </p:sp>
      <p:graphicFrame>
        <p:nvGraphicFramePr>
          <p:cNvPr id="216" name="Google Shape;216;p19"/>
          <p:cNvGraphicFramePr/>
          <p:nvPr>
            <p:extLst>
              <p:ext uri="{D42A27DB-BD31-4B8C-83A1-F6EECF244321}">
                <p14:modId xmlns:p14="http://schemas.microsoft.com/office/powerpoint/2010/main" val="1573130424"/>
              </p:ext>
            </p:extLst>
          </p:nvPr>
        </p:nvGraphicFramePr>
        <p:xfrm>
          <a:off x="5582090" y="3009246"/>
          <a:ext cx="3179661" cy="1800925"/>
        </p:xfrm>
        <a:graphic>
          <a:graphicData uri="http://schemas.openxmlformats.org/drawingml/2006/table">
            <a:tbl>
              <a:tblPr firstRow="1" bandRow="1">
                <a:noFill/>
              </a:tblPr>
              <a:tblGrid>
                <a:gridCol w="1496300">
                  <a:extLst>
                    <a:ext uri="{9D8B030D-6E8A-4147-A177-3AD203B41FA5}">
                      <a16:colId xmlns:a16="http://schemas.microsoft.com/office/drawing/2014/main" val="20000"/>
                    </a:ext>
                  </a:extLst>
                </a:gridCol>
                <a:gridCol w="1683361">
                  <a:extLst>
                    <a:ext uri="{9D8B030D-6E8A-4147-A177-3AD203B41FA5}">
                      <a16:colId xmlns:a16="http://schemas.microsoft.com/office/drawing/2014/main" val="20001"/>
                    </a:ext>
                  </a:extLst>
                </a:gridCol>
              </a:tblGrid>
              <a:tr h="429275">
                <a:tc gridSpan="2">
                  <a:txBody>
                    <a:bodyPr/>
                    <a:lstStyle/>
                    <a:p>
                      <a:pPr marL="0" marR="0" lvl="0" indent="0" algn="ctr" rtl="0">
                        <a:lnSpc>
                          <a:spcPct val="100000"/>
                        </a:lnSpc>
                        <a:spcBef>
                          <a:spcPts val="0"/>
                        </a:spcBef>
                        <a:spcAft>
                          <a:spcPts val="0"/>
                        </a:spcAft>
                        <a:buNone/>
                      </a:pPr>
                      <a:r>
                        <a:rPr lang="en-US" sz="1400" u="none" strike="noStrike" cap="none" dirty="0">
                          <a:solidFill>
                            <a:schemeClr val="dk1"/>
                          </a:solidFill>
                          <a:latin typeface="Meiryo UI" panose="020B0604030504040204" pitchFamily="50" charset="-128"/>
                          <a:ea typeface="Meiryo UI" panose="020B0604030504040204" pitchFamily="50" charset="-128"/>
                          <a:cs typeface="Arial"/>
                          <a:sym typeface="Arial"/>
                        </a:rPr>
                        <a:t>TS-i410X</a:t>
                      </a:r>
                      <a:r>
                        <a:rPr lang="ja-JP" altLang="en-US" sz="1400" u="none" strike="noStrike" cap="none" dirty="0">
                          <a:solidFill>
                            <a:schemeClr val="dk1"/>
                          </a:solidFill>
                          <a:latin typeface="Meiryo UI" panose="020B0604030504040204" pitchFamily="50" charset="-128"/>
                          <a:ea typeface="Meiryo UI" panose="020B0604030504040204" pitchFamily="50" charset="-128"/>
                          <a:cs typeface="Arial"/>
                          <a:sym typeface="Arial"/>
                        </a:rPr>
                        <a:t>が対応する</a:t>
                      </a:r>
                      <a:r>
                        <a:rPr lang="en-US" sz="1400" u="none" strike="noStrike" cap="none" dirty="0">
                          <a:solidFill>
                            <a:schemeClr val="dk1"/>
                          </a:solidFill>
                          <a:latin typeface="Meiryo UI" panose="020B0604030504040204" pitchFamily="50" charset="-128"/>
                          <a:ea typeface="Meiryo UI" panose="020B0604030504040204" pitchFamily="50" charset="-128"/>
                          <a:cs typeface="Arial"/>
                          <a:sym typeface="Arial"/>
                        </a:rPr>
                        <a:t>JBODs</a:t>
                      </a:r>
                      <a:r>
                        <a:rPr lang="ja-JP" altLang="en-US" sz="1400" u="none" strike="noStrike" cap="none" dirty="0">
                          <a:solidFill>
                            <a:schemeClr val="dk1"/>
                          </a:solidFill>
                          <a:latin typeface="Meiryo UI" panose="020B0604030504040204" pitchFamily="50" charset="-128"/>
                          <a:ea typeface="Meiryo UI" panose="020B0604030504040204" pitchFamily="50" charset="-128"/>
                          <a:cs typeface="Arial"/>
                          <a:sym typeface="Arial"/>
                        </a:rPr>
                        <a:t>の最大数</a:t>
                      </a:r>
                      <a:endParaRPr sz="140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12700" cmpd="sng">
                      <a:noFill/>
                      <a:prstDash val="solid"/>
                    </a:lnL>
                    <a:lnR w="12700" cmpd="sng">
                      <a:noFill/>
                      <a:prstDash val="soli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endParaRPr lang="ja-JP"/>
                    </a:p>
                  </a:txBody>
                  <a:tcPr/>
                </a:tc>
                <a:extLst>
                  <a:ext uri="{0D108BD9-81ED-4DB2-BD59-A6C34878D82A}">
                    <a16:rowId xmlns:a16="http://schemas.microsoft.com/office/drawing/2014/main" val="10000"/>
                  </a:ext>
                </a:extLst>
              </a:tr>
              <a:tr h="243325">
                <a:tc>
                  <a:txBody>
                    <a:bodyPr/>
                    <a:lstStyle/>
                    <a:p>
                      <a:pPr marL="0" marR="0" lvl="0" indent="0" algn="l"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TR-002</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12700" cmpd="sng">
                      <a:noFill/>
                      <a:prstDash val="solid"/>
                    </a:lnL>
                    <a:lnR w="9525" cap="flat" cmpd="sng">
                      <a:noFill/>
                      <a:prstDash val="solid"/>
                      <a:round/>
                      <a:headEnd type="none" w="sm" len="sm"/>
                      <a:tailEnd type="none" w="sm" len="sm"/>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2</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noFill/>
                      <a:prstDash val="solid"/>
                      <a:round/>
                      <a:headEnd type="none" w="sm" len="sm"/>
                      <a:tailEnd type="none" w="sm" len="sm"/>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1"/>
                  </a:ext>
                </a:extLst>
              </a:tr>
              <a:tr h="243325">
                <a:tc>
                  <a:txBody>
                    <a:bodyPr/>
                    <a:lstStyle/>
                    <a:p>
                      <a:pPr marL="0" marR="0" lvl="0" indent="0" algn="l"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TR-004</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12700" cmpd="sng">
                      <a:noFill/>
                      <a:prstDash val="solid"/>
                    </a:lnL>
                    <a:lnR w="9525"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2</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noFill/>
                      <a:prstDash val="solid"/>
                      <a:round/>
                      <a:headEnd type="none" w="sm" len="sm"/>
                      <a:tailEnd type="none" w="sm" len="sm"/>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10203">
                        <a:alpha val="9803"/>
                      </a:srgbClr>
                    </a:solidFill>
                  </a:tcPr>
                </a:tc>
                <a:extLst>
                  <a:ext uri="{0D108BD9-81ED-4DB2-BD59-A6C34878D82A}">
                    <a16:rowId xmlns:a16="http://schemas.microsoft.com/office/drawing/2014/main" val="10002"/>
                  </a:ext>
                </a:extLst>
              </a:tr>
              <a:tr h="243325">
                <a:tc>
                  <a:txBody>
                    <a:bodyPr/>
                    <a:lstStyle/>
                    <a:p>
                      <a:pPr marL="0" marR="0" lvl="0" indent="0" algn="l"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TL-R1200C-RP</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12700" cmpd="sng">
                      <a:noFill/>
                      <a:prstDash val="solid"/>
                    </a:lnL>
                    <a:lnR w="9525"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1</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noFill/>
                      <a:prstDash val="solid"/>
                      <a:round/>
                      <a:headEnd type="none" w="sm" len="sm"/>
                      <a:tailEnd type="none" w="sm" len="sm"/>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3"/>
                  </a:ext>
                </a:extLst>
              </a:tr>
              <a:tr h="243325">
                <a:tc>
                  <a:txBody>
                    <a:bodyPr/>
                    <a:lstStyle/>
                    <a:p>
                      <a:pPr marL="0" marR="0" lvl="0" indent="0" algn="l"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TR-004U</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12700" cmpd="sng">
                      <a:noFill/>
                      <a:prstDash val="solid"/>
                    </a:lnL>
                    <a:lnR w="9525"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010203">
                        <a:alpha val="9803"/>
                      </a:srgbClr>
                    </a:solidFill>
                  </a:tcPr>
                </a:tc>
                <a:tc>
                  <a:txBody>
                    <a:bodyPr/>
                    <a:lstStyle/>
                    <a:p>
                      <a:pPr marL="0" marR="0" lvl="0" indent="0" algn="ctr"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2</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noFill/>
                      <a:prstDash val="solid"/>
                      <a:round/>
                      <a:headEnd type="none" w="sm" len="sm"/>
                      <a:tailEnd type="none" w="sm" len="sm"/>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10203">
                        <a:alpha val="9803"/>
                      </a:srgbClr>
                    </a:solidFill>
                  </a:tcPr>
                </a:tc>
                <a:extLst>
                  <a:ext uri="{0D108BD9-81ED-4DB2-BD59-A6C34878D82A}">
                    <a16:rowId xmlns:a16="http://schemas.microsoft.com/office/drawing/2014/main" val="10004"/>
                  </a:ext>
                </a:extLst>
              </a:tr>
              <a:tr h="243325">
                <a:tc>
                  <a:txBody>
                    <a:bodyPr/>
                    <a:lstStyle/>
                    <a:p>
                      <a:pPr marL="0" marR="0" lvl="0" indent="0" algn="l"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TL-D800C</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12700" cmpd="sng">
                      <a:noFill/>
                      <a:prstDash val="solid"/>
                    </a:lnL>
                    <a:lnR w="9525" cap="flat" cmpd="sng">
                      <a:noFill/>
                      <a:prstDash val="solid"/>
                      <a:round/>
                      <a:headEnd type="none" w="sm" len="sm"/>
                      <a:tailEnd type="none" w="sm" len="sm"/>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tc>
                  <a:txBody>
                    <a:bodyPr/>
                    <a:lstStyle/>
                    <a:p>
                      <a:pPr marL="0" marR="0" lvl="0" indent="0" algn="ctr" rtl="0">
                        <a:lnSpc>
                          <a:spcPct val="100000"/>
                        </a:lnSpc>
                        <a:spcBef>
                          <a:spcPts val="0"/>
                        </a:spcBef>
                        <a:spcAft>
                          <a:spcPts val="0"/>
                        </a:spcAft>
                        <a:buNone/>
                      </a:pPr>
                      <a:r>
                        <a:rPr lang="en-US" sz="1200" u="none" strike="noStrike" cap="none" dirty="0">
                          <a:latin typeface="Meiryo UI" panose="020B0604030504040204" pitchFamily="50" charset="-128"/>
                          <a:ea typeface="Meiryo UI" panose="020B0604030504040204" pitchFamily="50" charset="-128"/>
                          <a:cs typeface="Arial"/>
                          <a:sym typeface="Arial"/>
                        </a:rPr>
                        <a:t>1</a:t>
                      </a:r>
                      <a:endParaRPr sz="12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noFill/>
                      <a:prstDash val="solid"/>
                      <a:round/>
                      <a:headEnd type="none" w="sm" len="sm"/>
                      <a:tailEnd type="none" w="sm" len="sm"/>
                    </a:lnL>
                    <a:lnR w="12700" cmpd="sng">
                      <a:noFill/>
                      <a:prstDash val="solid"/>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117"/>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68368584"/>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9FF45EC1-2A01-4B2C-A6CA-45B8FC18EF67}"/>
              </a:ext>
            </a:extLst>
          </p:cNvPr>
          <p:cNvSpPr/>
          <p:nvPr/>
        </p:nvSpPr>
        <p:spPr>
          <a:xfrm rot="5400000">
            <a:off x="2178526" y="-205897"/>
            <a:ext cx="1160261" cy="4629994"/>
          </a:xfrm>
          <a:prstGeom prst="rect">
            <a:avLst/>
          </a:prstGeom>
          <a:gradFill>
            <a:gsLst>
              <a:gs pos="0">
                <a:srgbClr val="33CCFF">
                  <a:alpha val="50000"/>
                </a:srgbClr>
              </a:gs>
              <a:gs pos="100000">
                <a:srgbClr val="FF3300">
                  <a:alpha val="50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403244">
            <a:off x="7595109" y="1196543"/>
            <a:ext cx="1987372" cy="1840860"/>
          </a:xfrm>
          <a:prstGeom prst="rect">
            <a:avLst/>
          </a:prstGeom>
          <a:ln>
            <a:noFill/>
          </a:ln>
          <a:effectLst>
            <a:outerShdw blurRad="431800" dist="368300" dir="5760000" algn="tl" rotWithShape="0">
              <a:prstClr val="black">
                <a:alpha val="40000"/>
              </a:prstClr>
            </a:outerShdw>
          </a:effectLst>
        </p:spPr>
      </p:pic>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5784" y="3644660"/>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775499" y="887615"/>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Autofit/>
          </a:bodyPr>
          <a:lstStyle/>
          <a:p>
            <a:r>
              <a:rPr lang="en-US" altLang="ja-JP" dirty="0" err="1"/>
              <a:t>オプションのネットワークスイッチ</a:t>
            </a:r>
            <a:endParaRPr lang="zh-TW" altLang="en-US" dirty="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373847" y="1568542"/>
            <a:ext cx="2016304" cy="812530"/>
          </a:xfrm>
          <a:prstGeom prst="rect">
            <a:avLst/>
          </a:prstGeom>
          <a:noFill/>
        </p:spPr>
        <p:txBody>
          <a:bodyPr wrap="square" rtlCol="0">
            <a:spAutoFit/>
          </a:bodyPr>
          <a:lstStyle/>
          <a:p>
            <a:pPr lvl="0">
              <a:lnSpc>
                <a:spcPct val="130000"/>
              </a:lnSpc>
            </a:pPr>
            <a:r>
              <a:rPr lang="ja-JP" altLang="en-US" sz="1200" b="1" dirty="0">
                <a:solidFill>
                  <a:schemeClr val="dk1"/>
                </a:solidFill>
                <a:latin typeface="Meiryo UI" panose="020B0604030504040204" pitchFamily="50" charset="-128"/>
                <a:ea typeface="Meiryo UI" panose="020B0604030504040204" pitchFamily="50" charset="-128"/>
              </a:rPr>
              <a:t>既存の配線を</a:t>
            </a:r>
            <a:r>
              <a:rPr lang="en-US" altLang="ja-JP" sz="1200" b="1" dirty="0">
                <a:solidFill>
                  <a:schemeClr val="dk1"/>
                </a:solidFill>
                <a:latin typeface="Meiryo UI" panose="020B0604030504040204" pitchFamily="50" charset="-128"/>
                <a:ea typeface="Meiryo UI" panose="020B0604030504040204" pitchFamily="50" charset="-128"/>
              </a:rPr>
              <a:t>5GbE</a:t>
            </a:r>
            <a:r>
              <a:rPr lang="ja-JP" altLang="en-US" sz="1200" b="1" dirty="0">
                <a:solidFill>
                  <a:schemeClr val="dk1"/>
                </a:solidFill>
                <a:latin typeface="Meiryo UI" panose="020B0604030504040204" pitchFamily="50" charset="-128"/>
                <a:ea typeface="Meiryo UI" panose="020B0604030504040204" pitchFamily="50" charset="-128"/>
              </a:rPr>
              <a:t>に</a:t>
            </a:r>
            <a:br>
              <a:rPr lang="en-US" altLang="ja-JP" sz="1200" b="1" dirty="0">
                <a:solidFill>
                  <a:schemeClr val="dk1"/>
                </a:solidFill>
                <a:latin typeface="Meiryo UI" panose="020B0604030504040204" pitchFamily="50" charset="-128"/>
                <a:ea typeface="Meiryo UI" panose="020B0604030504040204" pitchFamily="50" charset="-128"/>
              </a:rPr>
            </a:br>
            <a:r>
              <a:rPr lang="ja-JP" altLang="en-US" sz="1200" b="1" dirty="0">
                <a:solidFill>
                  <a:schemeClr val="dk1"/>
                </a:solidFill>
                <a:latin typeface="Meiryo UI" panose="020B0604030504040204" pitchFamily="50" charset="-128"/>
                <a:ea typeface="Meiryo UI" panose="020B0604030504040204" pitchFamily="50" charset="-128"/>
              </a:rPr>
              <a:t>アップグレードする必要はありません</a:t>
            </a:r>
          </a:p>
        </p:txBody>
      </p:sp>
      <p:graphicFrame>
        <p:nvGraphicFramePr>
          <p:cNvPr id="20" name="Shape 253">
            <a:extLst>
              <a:ext uri="{FF2B5EF4-FFF2-40B4-BE49-F238E27FC236}">
                <a16:creationId xmlns:a16="http://schemas.microsoft.com/office/drawing/2014/main" id="{71BEF758-E246-DE44-AF83-B30DF04391C5}"/>
              </a:ext>
            </a:extLst>
          </p:cNvPr>
          <p:cNvGraphicFramePr/>
          <p:nvPr/>
        </p:nvGraphicFramePr>
        <p:xfrm>
          <a:off x="5451253" y="2446221"/>
          <a:ext cx="3184492" cy="1835262"/>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796123">
                  <a:extLst>
                    <a:ext uri="{9D8B030D-6E8A-4147-A177-3AD203B41FA5}">
                      <a16:colId xmlns:a16="http://schemas.microsoft.com/office/drawing/2014/main" val="20000"/>
                    </a:ext>
                  </a:extLst>
                </a:gridCol>
                <a:gridCol w="796123">
                  <a:extLst>
                    <a:ext uri="{9D8B030D-6E8A-4147-A177-3AD203B41FA5}">
                      <a16:colId xmlns:a16="http://schemas.microsoft.com/office/drawing/2014/main" val="20001"/>
                    </a:ext>
                  </a:extLst>
                </a:gridCol>
                <a:gridCol w="796123">
                  <a:extLst>
                    <a:ext uri="{9D8B030D-6E8A-4147-A177-3AD203B41FA5}">
                      <a16:colId xmlns:a16="http://schemas.microsoft.com/office/drawing/2014/main" val="20002"/>
                    </a:ext>
                  </a:extLst>
                </a:gridCol>
                <a:gridCol w="796123">
                  <a:extLst>
                    <a:ext uri="{9D8B030D-6E8A-4147-A177-3AD203B41FA5}">
                      <a16:colId xmlns:a16="http://schemas.microsoft.com/office/drawing/2014/main" val="20003"/>
                    </a:ext>
                  </a:extLst>
                </a:gridCol>
              </a:tblGrid>
              <a:tr h="439291">
                <a:tc>
                  <a:txBody>
                    <a:bodyPr/>
                    <a:lstStyle/>
                    <a:p>
                      <a:pPr marL="0" marR="0" lvl="0" indent="0" algn="l" rtl="0">
                        <a:spcBef>
                          <a:spcPts val="0"/>
                        </a:spcBef>
                        <a:spcAft>
                          <a:spcPts val="0"/>
                        </a:spcAft>
                        <a:buNone/>
                      </a:pPr>
                      <a:endParaRPr sz="14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CAT 5e</a:t>
                      </a:r>
                      <a:endParaRPr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CAT 6</a:t>
                      </a:r>
                      <a:endParaRPr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CAT 6A</a:t>
                      </a:r>
                      <a:endParaRPr lang="en-US" altLang="zh-TW" sz="1400" b="1"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68386">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100M</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268386">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1G</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spcBef>
                          <a:spcPts val="0"/>
                        </a:spcBef>
                        <a:spcAft>
                          <a:spcPts val="0"/>
                        </a:spcAft>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268386">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2.5G</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268386">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5G</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268386">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10G</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X</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r>
                        <a:rPr lang="en-US"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(55m)</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200" b="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66612" marR="66612" marT="33306" marB="33306"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25" name="文字方塊 24">
            <a:extLst>
              <a:ext uri="{FF2B5EF4-FFF2-40B4-BE49-F238E27FC236}">
                <a16:creationId xmlns:a16="http://schemas.microsoft.com/office/drawing/2014/main" id="{4EFECE1E-208A-1744-A6D3-6BB8230DEFE8}"/>
              </a:ext>
            </a:extLst>
          </p:cNvPr>
          <p:cNvSpPr txBox="1"/>
          <p:nvPr/>
        </p:nvSpPr>
        <p:spPr>
          <a:xfrm>
            <a:off x="2950629" y="3179891"/>
            <a:ext cx="2260555" cy="276999"/>
          </a:xfrm>
          <a:prstGeom prst="rect">
            <a:avLst/>
          </a:prstGeom>
          <a:noFill/>
        </p:spPr>
        <p:txBody>
          <a:bodyPr wrap="none" rtlCol="0">
            <a:spAutoFit/>
          </a:bodyPr>
          <a:lstStyle/>
          <a:p>
            <a:r>
              <a:rPr lang="en-US" altLang="zh-TW" sz="12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QSW-308-1C</a:t>
            </a:r>
            <a:r>
              <a:rPr lang="en-US" altLang="zh-TW" sz="12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アンマネージド</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540019" y="3179786"/>
            <a:ext cx="2364750" cy="276999"/>
          </a:xfrm>
          <a:prstGeom prst="rect">
            <a:avLst/>
          </a:prstGeom>
          <a:noFill/>
        </p:spPr>
        <p:txBody>
          <a:bodyPr wrap="none" rtlCol="0">
            <a:spAutoFit/>
          </a:bodyPr>
          <a:lstStyle/>
          <a:p>
            <a:r>
              <a:rPr lang="en-US" altLang="zh-TW" sz="12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QSW-1208-8C</a:t>
            </a:r>
            <a:r>
              <a:rPr lang="en-US" altLang="zh-TW" sz="12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アンマネージド</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2979861" y="3393278"/>
            <a:ext cx="1314784" cy="415498"/>
          </a:xfrm>
          <a:prstGeom prst="rect">
            <a:avLst/>
          </a:prstGeom>
          <a:noFill/>
        </p:spPr>
        <p:txBody>
          <a:bodyPr wrap="none" rtlCol="0">
            <a:spAutoFit/>
          </a:bodyPr>
          <a:lstStyle/>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 x 10G/5G/2.5G</a:t>
            </a:r>
          </a:p>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マルチギグ</a:t>
            </a:r>
            <a:endParaRPr lang="zh-TW"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540019" y="3393278"/>
            <a:ext cx="1314784" cy="415498"/>
          </a:xfrm>
          <a:prstGeom prst="rect">
            <a:avLst/>
          </a:prstGeom>
          <a:noFill/>
        </p:spPr>
        <p:txBody>
          <a:bodyPr wrap="none" rtlCol="0">
            <a:spAutoFit/>
          </a:bodyPr>
          <a:lstStyle/>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8 x 10G/5G/2.5G</a:t>
            </a:r>
          </a:p>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マルチギグ</a:t>
            </a:r>
            <a:endParaRPr lang="zh-TW"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0019" y="4326839"/>
            <a:ext cx="2169184" cy="276999"/>
          </a:xfrm>
          <a:prstGeom prst="rect">
            <a:avLst/>
          </a:prstGeom>
          <a:noFill/>
        </p:spPr>
        <p:txBody>
          <a:bodyPr wrap="none" rtlCol="0">
            <a:spAutoFit/>
          </a:bodyPr>
          <a:lstStyle/>
          <a:p>
            <a:r>
              <a:rPr lang="en-US" altLang="zh-TW" sz="12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QSW-M408-4C</a:t>
            </a:r>
            <a:r>
              <a:rPr lang="en-US" altLang="zh-TW" sz="12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マネージド</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540019" y="4527802"/>
            <a:ext cx="1314784" cy="415498"/>
          </a:xfrm>
          <a:prstGeom prst="rect">
            <a:avLst/>
          </a:prstGeom>
          <a:noFill/>
        </p:spPr>
        <p:txBody>
          <a:bodyPr wrap="none" rtlCol="0">
            <a:spAutoFit/>
          </a:bodyPr>
          <a:lstStyle/>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4 x 10G/5G/2.5G</a:t>
            </a:r>
          </a:p>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マルチギグ</a:t>
            </a:r>
            <a:endParaRPr lang="zh-TW"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979861" y="4275624"/>
            <a:ext cx="2499402" cy="276999"/>
          </a:xfrm>
          <a:prstGeom prst="rect">
            <a:avLst/>
          </a:prstGeom>
          <a:noFill/>
        </p:spPr>
        <p:txBody>
          <a:bodyPr wrap="square" lIns="91440" tIns="45720" rIns="91440" bIns="45720" rtlCol="0" anchor="t">
            <a:spAutoFit/>
          </a:bodyPr>
          <a:lstStyle/>
          <a:p>
            <a:r>
              <a:rPr lang="en-US" altLang="zh-TW" sz="12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QSW-M2108R-2C</a:t>
            </a:r>
            <a:r>
              <a:rPr lang="en-US" altLang="zh-TW" sz="12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マネージド</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2985522" y="4527802"/>
            <a:ext cx="1571488" cy="415498"/>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2 x 10G/5G/2.5G</a:t>
            </a:r>
          </a:p>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マルチギグ</a:t>
            </a:r>
            <a:endParaRPr lang="zh-TW"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419093" y="2193537"/>
            <a:ext cx="1359162" cy="356431"/>
          </a:xfrm>
          <a:prstGeom prst="roundRect">
            <a:avLst>
              <a:gd name="adj" fmla="val 5000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ファンレスで</a:t>
            </a:r>
            <a:br>
              <a:rPr lang="en-US" altLang="ja-JP" sz="1200"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br>
            <a:r>
              <a:rPr lang="ja-JP" altLang="en-US" sz="1200"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rPr>
              <a:t>メタルシャーシ</a:t>
            </a:r>
            <a:endParaRPr lang="en-US" altLang="zh-TW" sz="1200" dirty="0">
              <a:solidFill>
                <a:srgbClr val="FFC000"/>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930451" y="1646424"/>
            <a:ext cx="2359941" cy="276999"/>
          </a:xfrm>
          <a:prstGeom prst="rect">
            <a:avLst/>
          </a:prstGeom>
          <a:noFill/>
        </p:spPr>
        <p:txBody>
          <a:bodyPr wrap="none" rtlCol="0">
            <a:spAutoFit/>
          </a:bodyPr>
          <a:lstStyle/>
          <a:p>
            <a:r>
              <a:rPr lang="en-US" altLang="zh-TW" sz="12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QSW-1108-8T </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アンマネージド</a:t>
            </a:r>
            <a:r>
              <a:rPr lang="en-US" altLang="zh-TW"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420402" y="1693843"/>
            <a:ext cx="1035861" cy="415498"/>
          </a:xfrm>
          <a:prstGeom prst="rect">
            <a:avLst/>
          </a:prstGeom>
          <a:noFill/>
        </p:spPr>
        <p:txBody>
          <a:bodyPr wrap="none" rtlCol="0">
            <a:spAutoFit/>
          </a:bodyPr>
          <a:lstStyle/>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8 x 2.5G</a:t>
            </a:r>
          </a:p>
          <a:p>
            <a:r>
              <a:rPr lang="en-US" altLang="zh-TW"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マルチギグ</a:t>
            </a:r>
            <a:endParaRPr lang="zh-TW" altLang="en-US" sz="105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4772" y="2664764"/>
            <a:ext cx="1900061" cy="515022"/>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20241" y="2762578"/>
            <a:ext cx="1665682" cy="351230"/>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6630" y="3828251"/>
            <a:ext cx="1685796" cy="521999"/>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94106" y="2226570"/>
            <a:ext cx="3013727" cy="314022"/>
          </a:xfrm>
          <a:prstGeom prst="rect">
            <a:avLst/>
          </a:prstGeom>
        </p:spPr>
      </p:pic>
      <p:pic>
        <p:nvPicPr>
          <p:cNvPr id="42" name="圖片 41">
            <a:extLst>
              <a:ext uri="{FF2B5EF4-FFF2-40B4-BE49-F238E27FC236}">
                <a16:creationId xmlns:a16="http://schemas.microsoft.com/office/drawing/2014/main" id="{C8EF8F01-5506-4512-81D2-0643CE533FD8}"/>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flipV="1">
            <a:off x="49097" y="2342722"/>
            <a:ext cx="3712832" cy="262938"/>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9495" y="1939939"/>
            <a:ext cx="2905072" cy="612966"/>
          </a:xfrm>
          <a:prstGeom prst="rect">
            <a:avLst/>
          </a:prstGeom>
        </p:spPr>
      </p:pic>
    </p:spTree>
    <p:extLst>
      <p:ext uri="{BB962C8B-B14F-4D97-AF65-F5344CB8AC3E}">
        <p14:creationId xmlns:p14="http://schemas.microsoft.com/office/powerpoint/2010/main" val="304970103"/>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368825"/>
            <a:ext cx="811795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a:t>2x 10GbE、10GBのファイル転送</a:t>
            </a:r>
            <a:endParaRPr dirty="0"/>
          </a:p>
        </p:txBody>
      </p:sp>
      <p:sp>
        <p:nvSpPr>
          <p:cNvPr id="33" name="Google Shape;33;p9"/>
          <p:cNvSpPr txBox="1"/>
          <p:nvPr/>
        </p:nvSpPr>
        <p:spPr>
          <a:xfrm>
            <a:off x="1281658" y="1545544"/>
            <a:ext cx="3100786" cy="2948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dirty="0">
                <a:solidFill>
                  <a:srgbClr val="F2F2F2"/>
                </a:solidFill>
                <a:latin typeface="Meiryo UI" panose="020B0604030504040204" pitchFamily="50" charset="-128"/>
                <a:ea typeface="Meiryo UI" panose="020B0604030504040204" pitchFamily="50" charset="-128"/>
              </a:rPr>
              <a:t>2x 10GbE </a:t>
            </a:r>
            <a:r>
              <a:rPr lang="en-US" sz="1200" dirty="0" err="1">
                <a:solidFill>
                  <a:srgbClr val="F2F2F2"/>
                </a:solidFill>
                <a:latin typeface="Meiryo UI" panose="020B0604030504040204" pitchFamily="50" charset="-128"/>
                <a:ea typeface="Meiryo UI" panose="020B0604030504040204" pitchFamily="50" charset="-128"/>
              </a:rPr>
              <a:t>Windowsファイル転送</a:t>
            </a:r>
            <a:r>
              <a:rPr lang="en-US" sz="1200" dirty="0">
                <a:solidFill>
                  <a:srgbClr val="F2F2F2"/>
                </a:solidFill>
                <a:latin typeface="Meiryo UI" panose="020B0604030504040204" pitchFamily="50" charset="-128"/>
                <a:ea typeface="Meiryo UI" panose="020B0604030504040204" pitchFamily="50" charset="-128"/>
              </a:rPr>
              <a:t>(10GB)</a:t>
            </a:r>
            <a:endParaRPr sz="1200" b="0" i="0" u="none" strike="noStrike" cap="none" dirty="0">
              <a:solidFill>
                <a:srgbClr val="F2F2F2"/>
              </a:solidFill>
              <a:latin typeface="Meiryo UI" panose="020B0604030504040204" pitchFamily="50" charset="-128"/>
              <a:ea typeface="Meiryo UI" panose="020B0604030504040204" pitchFamily="50" charset="-128"/>
              <a:sym typeface="Arial"/>
            </a:endParaRPr>
          </a:p>
        </p:txBody>
      </p:sp>
      <p:sp>
        <p:nvSpPr>
          <p:cNvPr id="34" name="Google Shape;34;p9"/>
          <p:cNvSpPr txBox="1"/>
          <p:nvPr/>
        </p:nvSpPr>
        <p:spPr>
          <a:xfrm>
            <a:off x="4854175" y="1566696"/>
            <a:ext cx="3113764" cy="4616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dirty="0">
                <a:solidFill>
                  <a:srgbClr val="F2F2F2"/>
                </a:solidFill>
                <a:latin typeface="Meiryo UI" panose="020B0604030504040204" pitchFamily="50" charset="-128"/>
                <a:ea typeface="Meiryo UI" panose="020B0604030504040204" pitchFamily="50" charset="-128"/>
              </a:rPr>
              <a:t>2x 10GbE </a:t>
            </a:r>
            <a:r>
              <a:rPr lang="en-US" sz="1200" dirty="0" err="1">
                <a:solidFill>
                  <a:srgbClr val="F2F2F2"/>
                </a:solidFill>
                <a:latin typeface="Meiryo UI" panose="020B0604030504040204" pitchFamily="50" charset="-128"/>
                <a:ea typeface="Meiryo UI" panose="020B0604030504040204" pitchFamily="50" charset="-128"/>
              </a:rPr>
              <a:t>Windowsファイル転送</a:t>
            </a:r>
            <a:r>
              <a:rPr lang="en-US" sz="1200" dirty="0">
                <a:solidFill>
                  <a:srgbClr val="F2F2F2"/>
                </a:solidFill>
                <a:latin typeface="Meiryo UI" panose="020B0604030504040204" pitchFamily="50" charset="-128"/>
                <a:ea typeface="Meiryo UI" panose="020B0604030504040204" pitchFamily="50" charset="-128"/>
              </a:rPr>
              <a:t>(10GB)</a:t>
            </a:r>
            <a:endParaRPr sz="1200" dirty="0">
              <a:solidFill>
                <a:srgbClr val="F2F2F2"/>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200" dirty="0" err="1">
                <a:solidFill>
                  <a:srgbClr val="F2F2F2"/>
                </a:solidFill>
                <a:latin typeface="Meiryo UI" panose="020B0604030504040204" pitchFamily="50" charset="-128"/>
                <a:ea typeface="Meiryo UI" panose="020B0604030504040204" pitchFamily="50" charset="-128"/>
              </a:rPr>
              <a:t>NAS暗号化</a:t>
            </a:r>
            <a:r>
              <a:rPr lang="ja-JP" altLang="en-US" sz="1200" dirty="0">
                <a:solidFill>
                  <a:srgbClr val="F2F2F2"/>
                </a:solidFill>
                <a:latin typeface="Meiryo UI" panose="020B0604030504040204" pitchFamily="50" charset="-128"/>
                <a:ea typeface="Meiryo UI" panose="020B0604030504040204" pitchFamily="50" charset="-128"/>
              </a:rPr>
              <a:t>ボリューム</a:t>
            </a:r>
            <a:endParaRPr sz="1200" dirty="0">
              <a:solidFill>
                <a:srgbClr val="F2F2F2"/>
              </a:solidFill>
              <a:latin typeface="Meiryo UI" panose="020B0604030504040204" pitchFamily="50" charset="-128"/>
              <a:ea typeface="Meiryo UI" panose="020B0604030504040204" pitchFamily="50" charset="-128"/>
            </a:endParaRPr>
          </a:p>
        </p:txBody>
      </p:sp>
      <p:sp>
        <p:nvSpPr>
          <p:cNvPr id="35" name="Google Shape;35;p9"/>
          <p:cNvSpPr/>
          <p:nvPr/>
        </p:nvSpPr>
        <p:spPr>
          <a:xfrm>
            <a:off x="1380565" y="1997134"/>
            <a:ext cx="2896949" cy="2332806"/>
          </a:xfrm>
          <a:prstGeom prst="rect">
            <a:avLst/>
          </a:prstGeom>
          <a:gradFill>
            <a:gsLst>
              <a:gs pos="0">
                <a:srgbClr val="7A6246">
                  <a:alpha val="36862"/>
                </a:srgbClr>
              </a:gs>
              <a:gs pos="100000">
                <a:srgbClr val="7A6246">
                  <a:alpha val="4274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 name="Google Shape;36;p9"/>
          <p:cNvSpPr/>
          <p:nvPr/>
        </p:nvSpPr>
        <p:spPr>
          <a:xfrm>
            <a:off x="4841440" y="1997134"/>
            <a:ext cx="2980298" cy="2332806"/>
          </a:xfrm>
          <a:prstGeom prst="rect">
            <a:avLst/>
          </a:prstGeom>
          <a:gradFill>
            <a:gsLst>
              <a:gs pos="0">
                <a:srgbClr val="7A6246">
                  <a:alpha val="36862"/>
                </a:srgbClr>
              </a:gs>
              <a:gs pos="100000">
                <a:srgbClr val="7A6246">
                  <a:alpha val="4274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7" name="Google Shape;37;p9"/>
          <p:cNvSpPr txBox="1"/>
          <p:nvPr/>
        </p:nvSpPr>
        <p:spPr>
          <a:xfrm>
            <a:off x="1837974" y="4345534"/>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i="0" u="none" strike="noStrike" cap="none" dirty="0">
                <a:solidFill>
                  <a:schemeClr val="dk1"/>
                </a:solidFill>
                <a:latin typeface="Meiryo UI" panose="020B0604030504040204" pitchFamily="50" charset="-128"/>
                <a:ea typeface="Meiryo UI" panose="020B0604030504040204" pitchFamily="50" charset="-128"/>
                <a:sym typeface="Arial"/>
              </a:rPr>
              <a:t>書き込み</a:t>
            </a:r>
            <a:endParaRPr sz="13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8" name="Google Shape;38;p9"/>
          <p:cNvSpPr txBox="1"/>
          <p:nvPr/>
        </p:nvSpPr>
        <p:spPr>
          <a:xfrm>
            <a:off x="2932111" y="4345534"/>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dirty="0">
                <a:solidFill>
                  <a:schemeClr val="dk1"/>
                </a:solidFill>
                <a:latin typeface="Meiryo UI" panose="020B0604030504040204" pitchFamily="50" charset="-128"/>
                <a:ea typeface="Meiryo UI" panose="020B0604030504040204" pitchFamily="50" charset="-128"/>
              </a:rPr>
              <a:t>読み取り</a:t>
            </a:r>
            <a:endParaRPr sz="13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9" name="Google Shape;39;p9"/>
          <p:cNvSpPr txBox="1"/>
          <p:nvPr/>
        </p:nvSpPr>
        <p:spPr>
          <a:xfrm rot="-5400000">
            <a:off x="491340" y="4045244"/>
            <a:ext cx="641634"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rgbClr val="F8F8F8"/>
                </a:solidFill>
                <a:latin typeface="Meiryo UI" panose="020B0604030504040204" pitchFamily="50" charset="-128"/>
                <a:ea typeface="Meiryo UI" panose="020B0604030504040204" pitchFamily="50" charset="-128"/>
              </a:rPr>
              <a:t>(MB/s)</a:t>
            </a:r>
            <a:endParaRPr sz="100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0" name="Google Shape;40;p9"/>
          <p:cNvSpPr txBox="1"/>
          <p:nvPr/>
        </p:nvSpPr>
        <p:spPr>
          <a:xfrm>
            <a:off x="5326700" y="4376740"/>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300" b="1" dirty="0">
                <a:solidFill>
                  <a:schemeClr val="dk1"/>
                </a:solidFill>
                <a:latin typeface="Meiryo UI" panose="020B0604030504040204" pitchFamily="50" charset="-128"/>
                <a:ea typeface="Meiryo UI" panose="020B0604030504040204" pitchFamily="50" charset="-128"/>
              </a:rPr>
              <a:t>書</a:t>
            </a:r>
            <a:r>
              <a:rPr lang="ja-JP" altLang="en-US" sz="1300" b="1" dirty="0">
                <a:solidFill>
                  <a:schemeClr val="dk1"/>
                </a:solidFill>
                <a:latin typeface="Meiryo UI" panose="020B0604030504040204" pitchFamily="50" charset="-128"/>
                <a:ea typeface="Meiryo UI" panose="020B0604030504040204" pitchFamily="50" charset="-128"/>
              </a:rPr>
              <a:t>き込み</a:t>
            </a:r>
            <a:endParaRPr sz="13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1" name="Google Shape;41;p9"/>
          <p:cNvSpPr txBox="1"/>
          <p:nvPr/>
        </p:nvSpPr>
        <p:spPr>
          <a:xfrm>
            <a:off x="6411057" y="4376740"/>
            <a:ext cx="925778" cy="2923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300" b="1" dirty="0">
                <a:solidFill>
                  <a:schemeClr val="dk1"/>
                </a:solidFill>
                <a:latin typeface="Meiryo UI" panose="020B0604030504040204" pitchFamily="50" charset="-128"/>
                <a:ea typeface="Meiryo UI" panose="020B0604030504040204" pitchFamily="50" charset="-128"/>
              </a:rPr>
              <a:t>読み取り</a:t>
            </a:r>
            <a:endParaRPr sz="13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 name="Google Shape;42;p9"/>
          <p:cNvSpPr/>
          <p:nvPr/>
        </p:nvSpPr>
        <p:spPr>
          <a:xfrm>
            <a:off x="1060722" y="4223102"/>
            <a:ext cx="260008"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3" name="Google Shape;43;p9"/>
          <p:cNvSpPr/>
          <p:nvPr/>
        </p:nvSpPr>
        <p:spPr>
          <a:xfrm>
            <a:off x="934116" y="3812442"/>
            <a:ext cx="410690" cy="2539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500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4" name="Google Shape;44;p9"/>
          <p:cNvSpPr/>
          <p:nvPr/>
        </p:nvSpPr>
        <p:spPr>
          <a:xfrm>
            <a:off x="873700" y="3401782"/>
            <a:ext cx="486030" cy="2539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1000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5" name="Google Shape;45;p9"/>
          <p:cNvSpPr/>
          <p:nvPr/>
        </p:nvSpPr>
        <p:spPr>
          <a:xfrm>
            <a:off x="768350" y="2991122"/>
            <a:ext cx="576456" cy="2539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1500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6" name="Google Shape;46;p9"/>
          <p:cNvSpPr/>
          <p:nvPr/>
        </p:nvSpPr>
        <p:spPr>
          <a:xfrm>
            <a:off x="768350" y="2580462"/>
            <a:ext cx="576456" cy="2539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2000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sp>
        <p:nvSpPr>
          <p:cNvPr id="47" name="Google Shape;47;p9"/>
          <p:cNvSpPr/>
          <p:nvPr/>
        </p:nvSpPr>
        <p:spPr>
          <a:xfrm>
            <a:off x="660400" y="2169802"/>
            <a:ext cx="672456" cy="2539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050" dirty="0">
                <a:solidFill>
                  <a:srgbClr val="F8F8F8"/>
                </a:solidFill>
                <a:latin typeface="Meiryo UI" panose="020B0604030504040204" pitchFamily="50" charset="-128"/>
                <a:ea typeface="Meiryo UI" panose="020B0604030504040204" pitchFamily="50" charset="-128"/>
              </a:rPr>
              <a:t>2500</a:t>
            </a:r>
            <a:endParaRPr sz="1050" b="0" i="0" u="none" strike="noStrike" cap="none" dirty="0">
              <a:solidFill>
                <a:srgbClr val="F8F8F8"/>
              </a:solidFill>
              <a:latin typeface="Meiryo UI" panose="020B0604030504040204" pitchFamily="50" charset="-128"/>
              <a:ea typeface="Meiryo UI" panose="020B0604030504040204" pitchFamily="50" charset="-128"/>
              <a:sym typeface="Arial"/>
            </a:endParaRPr>
          </a:p>
        </p:txBody>
      </p:sp>
      <p:grpSp>
        <p:nvGrpSpPr>
          <p:cNvPr id="48" name="Google Shape;48;p9"/>
          <p:cNvGrpSpPr/>
          <p:nvPr/>
        </p:nvGrpSpPr>
        <p:grpSpPr>
          <a:xfrm>
            <a:off x="1380565" y="2311919"/>
            <a:ext cx="6441173" cy="2028180"/>
            <a:chOff x="1513810" y="2210770"/>
            <a:chExt cx="6120419" cy="2028180"/>
          </a:xfrm>
        </p:grpSpPr>
        <p:cxnSp>
          <p:nvCxnSpPr>
            <p:cNvPr id="49" name="Google Shape;49;p9"/>
            <p:cNvCxnSpPr/>
            <p:nvPr/>
          </p:nvCxnSpPr>
          <p:spPr>
            <a:xfrm>
              <a:off x="1513810" y="4210379"/>
              <a:ext cx="6120419" cy="28571"/>
            </a:xfrm>
            <a:prstGeom prst="straightConnector1">
              <a:avLst/>
            </a:prstGeom>
            <a:noFill/>
            <a:ln w="12700" cap="flat" cmpd="sng">
              <a:solidFill>
                <a:schemeClr val="lt1"/>
              </a:solidFill>
              <a:prstDash val="solid"/>
              <a:round/>
              <a:headEnd type="none" w="sm" len="sm"/>
              <a:tailEnd type="none" w="sm" len="sm"/>
            </a:ln>
          </p:spPr>
        </p:cxnSp>
        <p:cxnSp>
          <p:nvCxnSpPr>
            <p:cNvPr id="50" name="Google Shape;50;p9"/>
            <p:cNvCxnSpPr/>
            <p:nvPr/>
          </p:nvCxnSpPr>
          <p:spPr>
            <a:xfrm>
              <a:off x="1513810" y="3810458"/>
              <a:ext cx="6120419" cy="0"/>
            </a:xfrm>
            <a:prstGeom prst="straightConnector1">
              <a:avLst/>
            </a:prstGeom>
            <a:noFill/>
            <a:ln w="12700" cap="flat" cmpd="sng">
              <a:solidFill>
                <a:schemeClr val="lt1"/>
              </a:solidFill>
              <a:prstDash val="solid"/>
              <a:round/>
              <a:headEnd type="none" w="sm" len="sm"/>
              <a:tailEnd type="none" w="sm" len="sm"/>
            </a:ln>
          </p:spPr>
        </p:cxnSp>
        <p:cxnSp>
          <p:nvCxnSpPr>
            <p:cNvPr id="51" name="Google Shape;51;p9"/>
            <p:cNvCxnSpPr/>
            <p:nvPr/>
          </p:nvCxnSpPr>
          <p:spPr>
            <a:xfrm>
              <a:off x="1513810" y="3010614"/>
              <a:ext cx="6120419" cy="0"/>
            </a:xfrm>
            <a:prstGeom prst="straightConnector1">
              <a:avLst/>
            </a:prstGeom>
            <a:noFill/>
            <a:ln w="12700" cap="flat" cmpd="sng">
              <a:solidFill>
                <a:schemeClr val="lt1"/>
              </a:solidFill>
              <a:prstDash val="solid"/>
              <a:round/>
              <a:headEnd type="none" w="sm" len="sm"/>
              <a:tailEnd type="none" w="sm" len="sm"/>
            </a:ln>
          </p:spPr>
        </p:cxnSp>
        <p:cxnSp>
          <p:nvCxnSpPr>
            <p:cNvPr id="52" name="Google Shape;52;p9"/>
            <p:cNvCxnSpPr/>
            <p:nvPr/>
          </p:nvCxnSpPr>
          <p:spPr>
            <a:xfrm>
              <a:off x="1513810" y="2610692"/>
              <a:ext cx="6120419" cy="0"/>
            </a:xfrm>
            <a:prstGeom prst="straightConnector1">
              <a:avLst/>
            </a:prstGeom>
            <a:noFill/>
            <a:ln w="12700" cap="flat" cmpd="sng">
              <a:solidFill>
                <a:schemeClr val="lt1"/>
              </a:solidFill>
              <a:prstDash val="solid"/>
              <a:round/>
              <a:headEnd type="none" w="sm" len="sm"/>
              <a:tailEnd type="none" w="sm" len="sm"/>
            </a:ln>
          </p:spPr>
        </p:cxnSp>
        <p:cxnSp>
          <p:nvCxnSpPr>
            <p:cNvPr id="53" name="Google Shape;53;p9"/>
            <p:cNvCxnSpPr/>
            <p:nvPr/>
          </p:nvCxnSpPr>
          <p:spPr>
            <a:xfrm>
              <a:off x="1513810" y="2210770"/>
              <a:ext cx="6120419" cy="0"/>
            </a:xfrm>
            <a:prstGeom prst="straightConnector1">
              <a:avLst/>
            </a:prstGeom>
            <a:noFill/>
            <a:ln w="12700" cap="flat" cmpd="sng">
              <a:solidFill>
                <a:schemeClr val="lt1"/>
              </a:solidFill>
              <a:prstDash val="solid"/>
              <a:round/>
              <a:headEnd type="none" w="sm" len="sm"/>
              <a:tailEnd type="none" w="sm" len="sm"/>
            </a:ln>
          </p:spPr>
        </p:cxnSp>
        <p:cxnSp>
          <p:nvCxnSpPr>
            <p:cNvPr id="54" name="Google Shape;54;p9"/>
            <p:cNvCxnSpPr/>
            <p:nvPr/>
          </p:nvCxnSpPr>
          <p:spPr>
            <a:xfrm>
              <a:off x="1513810" y="3410536"/>
              <a:ext cx="6120419" cy="0"/>
            </a:xfrm>
            <a:prstGeom prst="straightConnector1">
              <a:avLst/>
            </a:prstGeom>
            <a:noFill/>
            <a:ln w="12700" cap="flat" cmpd="sng">
              <a:solidFill>
                <a:schemeClr val="lt1"/>
              </a:solidFill>
              <a:prstDash val="solid"/>
              <a:round/>
              <a:headEnd type="none" w="sm" len="sm"/>
              <a:tailEnd type="none" w="sm" len="sm"/>
            </a:ln>
          </p:spPr>
        </p:cxnSp>
      </p:grpSp>
      <p:sp>
        <p:nvSpPr>
          <p:cNvPr id="55" name="Google Shape;55;p9"/>
          <p:cNvSpPr/>
          <p:nvPr/>
        </p:nvSpPr>
        <p:spPr>
          <a:xfrm>
            <a:off x="3148964" y="2626705"/>
            <a:ext cx="493849" cy="1703235"/>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 name="Google Shape;56;p9"/>
          <p:cNvSpPr/>
          <p:nvPr/>
        </p:nvSpPr>
        <p:spPr>
          <a:xfrm>
            <a:off x="2049020" y="3464275"/>
            <a:ext cx="511415" cy="865666"/>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 name="Google Shape;57;p9"/>
          <p:cNvSpPr txBox="1"/>
          <p:nvPr/>
        </p:nvSpPr>
        <p:spPr>
          <a:xfrm>
            <a:off x="1942519" y="3199695"/>
            <a:ext cx="709413"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1057</a:t>
            </a:r>
            <a:endParaRPr dirty="0">
              <a:latin typeface="Meiryo UI" panose="020B0604030504040204" pitchFamily="50" charset="-128"/>
              <a:ea typeface="Meiryo UI" panose="020B0604030504040204" pitchFamily="50" charset="-128"/>
            </a:endParaRPr>
          </a:p>
        </p:txBody>
      </p:sp>
      <p:sp>
        <p:nvSpPr>
          <p:cNvPr id="58" name="Google Shape;58;p9"/>
          <p:cNvSpPr txBox="1"/>
          <p:nvPr/>
        </p:nvSpPr>
        <p:spPr>
          <a:xfrm>
            <a:off x="3049935" y="2340131"/>
            <a:ext cx="649857"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2129</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59" name="Google Shape;59;p9"/>
          <p:cNvSpPr/>
          <p:nvPr/>
        </p:nvSpPr>
        <p:spPr>
          <a:xfrm>
            <a:off x="6638599" y="2796978"/>
            <a:ext cx="493849" cy="1532962"/>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0" name="Google Shape;60;p9"/>
          <p:cNvSpPr/>
          <p:nvPr/>
        </p:nvSpPr>
        <p:spPr>
          <a:xfrm>
            <a:off x="5544558" y="3812441"/>
            <a:ext cx="511415" cy="517499"/>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1" name="Google Shape;61;p9"/>
          <p:cNvSpPr txBox="1"/>
          <p:nvPr/>
        </p:nvSpPr>
        <p:spPr>
          <a:xfrm>
            <a:off x="5530628" y="3535157"/>
            <a:ext cx="49863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676</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62" name="Google Shape;62;p9"/>
          <p:cNvSpPr txBox="1"/>
          <p:nvPr/>
        </p:nvSpPr>
        <p:spPr>
          <a:xfrm>
            <a:off x="6535973" y="2439922"/>
            <a:ext cx="61493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1933</a:t>
            </a:r>
            <a:endParaRPr dirty="0">
              <a:latin typeface="Meiryo UI" panose="020B0604030504040204" pitchFamily="50" charset="-128"/>
              <a:ea typeface="Meiryo UI" panose="020B0604030504040204" pitchFamily="50" charset="-128"/>
            </a:endParaRPr>
          </a:p>
        </p:txBody>
      </p:sp>
      <p:sp>
        <p:nvSpPr>
          <p:cNvPr id="63" name="Google Shape;63;p9"/>
          <p:cNvSpPr/>
          <p:nvPr/>
        </p:nvSpPr>
        <p:spPr>
          <a:xfrm>
            <a:off x="1322262" y="4664040"/>
            <a:ext cx="3685215" cy="369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 dirty="0" err="1">
                <a:solidFill>
                  <a:srgbClr val="F5F5F5"/>
                </a:solidFill>
                <a:latin typeface="Meiryo UI" panose="020B0604030504040204" pitchFamily="50" charset="-128"/>
                <a:ea typeface="Meiryo UI" panose="020B0604030504040204" pitchFamily="50" charset="-128"/>
              </a:rPr>
              <a:t>環境</a:t>
            </a:r>
            <a:r>
              <a:rPr lang="en-US" sz="600" dirty="0">
                <a:solidFill>
                  <a:srgbClr val="F5F5F5"/>
                </a:solidFill>
                <a:latin typeface="Meiryo UI" panose="020B0604030504040204" pitchFamily="50" charset="-128"/>
                <a:ea typeface="Meiryo UI" panose="020B0604030504040204" pitchFamily="50" charset="-128"/>
              </a:rPr>
              <a:t>: </a:t>
            </a:r>
            <a:br>
              <a:rPr lang="en-US" sz="600" dirty="0">
                <a:solidFill>
                  <a:srgbClr val="F5F5F5"/>
                </a:solidFill>
                <a:latin typeface="Meiryo UI" panose="020B0604030504040204" pitchFamily="50" charset="-128"/>
                <a:ea typeface="Meiryo UI" panose="020B0604030504040204" pitchFamily="50" charset="-128"/>
              </a:rPr>
            </a:br>
            <a:r>
              <a:rPr lang="en-US" sz="600" dirty="0">
                <a:solidFill>
                  <a:srgbClr val="F5F5F5"/>
                </a:solidFill>
                <a:latin typeface="Meiryo UI" panose="020B0604030504040204" pitchFamily="50" charset="-128"/>
                <a:ea typeface="Meiryo UI" panose="020B0604030504040204" pitchFamily="50" charset="-128"/>
              </a:rPr>
              <a:t>NAS | TS-i410X、QTS 5.0、4 x Samsung 850 Pro 512GB、RAID 5、シックボリューム</a:t>
            </a:r>
            <a:endParaRPr sz="600" dirty="0">
              <a:solidFill>
                <a:srgbClr val="F5F5F5"/>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600" dirty="0">
                <a:solidFill>
                  <a:srgbClr val="F5F5F5"/>
                </a:solidFill>
                <a:latin typeface="Meiryo UI" panose="020B0604030504040204" pitchFamily="50" charset="-128"/>
                <a:ea typeface="Meiryo UI" panose="020B0604030504040204" pitchFamily="50" charset="-128"/>
              </a:rPr>
              <a:t>PC | Windows Server 2016標準、Intel Core i7-6700 3.4 GHz、64GB RAM</a:t>
            </a:r>
            <a:endParaRPr sz="600" dirty="0">
              <a:solidFill>
                <a:srgbClr val="F5F5F5"/>
              </a:solidFill>
              <a:latin typeface="Meiryo UI" panose="020B0604030504040204" pitchFamily="50" charset="-128"/>
              <a:ea typeface="Meiryo UI" panose="020B0604030504040204" pitchFamily="50" charset="-128"/>
            </a:endParaRPr>
          </a:p>
        </p:txBody>
      </p:sp>
      <p:sp>
        <p:nvSpPr>
          <p:cNvPr id="64" name="Google Shape;64;p9"/>
          <p:cNvSpPr/>
          <p:nvPr/>
        </p:nvSpPr>
        <p:spPr>
          <a:xfrm>
            <a:off x="5408853" y="4765675"/>
            <a:ext cx="2877831" cy="184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 dirty="0" err="1">
                <a:solidFill>
                  <a:srgbClr val="F5F5F5"/>
                </a:solidFill>
                <a:latin typeface="Meiryo UI" panose="020B0604030504040204" pitchFamily="50" charset="-128"/>
                <a:ea typeface="Meiryo UI" panose="020B0604030504040204" pitchFamily="50" charset="-128"/>
              </a:rPr>
              <a:t>QNAPラボでテスト</a:t>
            </a:r>
            <a:r>
              <a:rPr lang="ja-JP" altLang="en-US" sz="600" dirty="0">
                <a:solidFill>
                  <a:srgbClr val="F5F5F5"/>
                </a:solidFill>
                <a:latin typeface="Meiryo UI" panose="020B0604030504040204" pitchFamily="50" charset="-128"/>
                <a:ea typeface="Meiryo UI" panose="020B0604030504040204" pitchFamily="50" charset="-128"/>
              </a:rPr>
              <a:t>されました</a:t>
            </a:r>
            <a:r>
              <a:rPr lang="en-US" sz="600" dirty="0">
                <a:solidFill>
                  <a:srgbClr val="F5F5F5"/>
                </a:solidFill>
                <a:latin typeface="Meiryo UI" panose="020B0604030504040204" pitchFamily="50" charset="-128"/>
                <a:ea typeface="Meiryo UI" panose="020B0604030504040204" pitchFamily="50" charset="-128"/>
              </a:rPr>
              <a:t>。</a:t>
            </a:r>
            <a:r>
              <a:rPr lang="en-US" sz="600" dirty="0" err="1">
                <a:solidFill>
                  <a:srgbClr val="F5F5F5"/>
                </a:solidFill>
                <a:latin typeface="Meiryo UI" panose="020B0604030504040204" pitchFamily="50" charset="-128"/>
                <a:ea typeface="Meiryo UI" panose="020B0604030504040204" pitchFamily="50" charset="-128"/>
              </a:rPr>
              <a:t>数値は環境によって異なる場合があります</a:t>
            </a:r>
            <a:r>
              <a:rPr lang="en-US" sz="600" dirty="0">
                <a:solidFill>
                  <a:srgbClr val="F5F5F5"/>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8731688"/>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0"/>
          <p:cNvSpPr/>
          <p:nvPr/>
        </p:nvSpPr>
        <p:spPr>
          <a:xfrm>
            <a:off x="713225" y="1636196"/>
            <a:ext cx="7707900" cy="3507303"/>
          </a:xfrm>
          <a:prstGeom prst="rect">
            <a:avLst/>
          </a:prstGeom>
          <a:gradFill>
            <a:gsLst>
              <a:gs pos="0">
                <a:srgbClr val="B6B6B6"/>
              </a:gs>
              <a:gs pos="100000">
                <a:schemeClr val="accent6"/>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0" name="Google Shape;70;p10"/>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2.5インチSATA </a:t>
            </a:r>
            <a:r>
              <a:rPr lang="en-US" dirty="0" err="1"/>
              <a:t>SSDのインストール</a:t>
            </a:r>
            <a:endParaRPr dirty="0">
              <a:sym typeface="Arial"/>
            </a:endParaRPr>
          </a:p>
        </p:txBody>
      </p:sp>
      <p:pic>
        <p:nvPicPr>
          <p:cNvPr id="71" name="Google Shape;7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70323" y="2232631"/>
            <a:ext cx="2468960" cy="2691167"/>
          </a:xfrm>
          <a:prstGeom prst="rect">
            <a:avLst/>
          </a:prstGeom>
          <a:noFill/>
          <a:ln>
            <a:noFill/>
          </a:ln>
        </p:spPr>
      </p:pic>
      <p:pic>
        <p:nvPicPr>
          <p:cNvPr id="72" name="Google Shape;72;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3381" y="1920985"/>
            <a:ext cx="2323330" cy="1521007"/>
          </a:xfrm>
          <a:prstGeom prst="rect">
            <a:avLst/>
          </a:prstGeom>
          <a:noFill/>
          <a:ln>
            <a:noFill/>
          </a:ln>
        </p:spPr>
      </p:pic>
      <p:pic>
        <p:nvPicPr>
          <p:cNvPr id="73" name="Google Shape;73;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84297" y="3658837"/>
            <a:ext cx="1764065" cy="1266598"/>
          </a:xfrm>
          <a:prstGeom prst="rect">
            <a:avLst/>
          </a:prstGeom>
          <a:noFill/>
          <a:ln>
            <a:noFill/>
          </a:ln>
        </p:spPr>
      </p:pic>
      <p:sp>
        <p:nvSpPr>
          <p:cNvPr id="74" name="Google Shape;74;p10"/>
          <p:cNvSpPr/>
          <p:nvPr/>
        </p:nvSpPr>
        <p:spPr>
          <a:xfrm>
            <a:off x="3082939" y="3789327"/>
            <a:ext cx="805837" cy="515693"/>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5" name="Google Shape;75;p10"/>
          <p:cNvSpPr/>
          <p:nvPr/>
        </p:nvSpPr>
        <p:spPr>
          <a:xfrm rot="5400000">
            <a:off x="2021257" y="3042912"/>
            <a:ext cx="805837" cy="515693"/>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6" name="Google Shape;76;p10"/>
          <p:cNvSpPr/>
          <p:nvPr/>
        </p:nvSpPr>
        <p:spPr>
          <a:xfrm>
            <a:off x="5161060" y="3273634"/>
            <a:ext cx="805837" cy="515693"/>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77" name="Google Shape;77;p10"/>
          <p:cNvPicPr preferRelativeResize="0"/>
          <p:nvPr/>
        </p:nvPicPr>
        <p:blipFill rotWithShape="1">
          <a:blip r:embed="rId6">
            <a:alphaModFix/>
          </a:blip>
          <a:srcRect/>
          <a:stretch/>
        </p:blipFill>
        <p:spPr>
          <a:xfrm>
            <a:off x="3620517" y="1960184"/>
            <a:ext cx="1761897" cy="2962913"/>
          </a:xfrm>
          <a:prstGeom prst="rect">
            <a:avLst/>
          </a:prstGeom>
          <a:noFill/>
          <a:ln>
            <a:noFill/>
          </a:ln>
        </p:spPr>
      </p:pic>
    </p:spTree>
    <p:extLst>
      <p:ext uri="{BB962C8B-B14F-4D97-AF65-F5344CB8AC3E}">
        <p14:creationId xmlns:p14="http://schemas.microsoft.com/office/powerpoint/2010/main" val="3119516596"/>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1"/>
          <p:cNvSpPr/>
          <p:nvPr/>
        </p:nvSpPr>
        <p:spPr>
          <a:xfrm>
            <a:off x="713225" y="1636196"/>
            <a:ext cx="7707900" cy="3507303"/>
          </a:xfrm>
          <a:prstGeom prst="rect">
            <a:avLst/>
          </a:prstGeom>
          <a:gradFill>
            <a:gsLst>
              <a:gs pos="0">
                <a:srgbClr val="B6B6B6"/>
              </a:gs>
              <a:gs pos="100000">
                <a:schemeClr val="accent6"/>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3" name="Google Shape;83;p11"/>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err="1"/>
              <a:t>NASクイックインストール</a:t>
            </a:r>
            <a:endParaRPr dirty="0">
              <a:sym typeface="Arial"/>
            </a:endParaRPr>
          </a:p>
        </p:txBody>
      </p:sp>
      <p:sp>
        <p:nvSpPr>
          <p:cNvPr id="84" name="Google Shape;84;p11"/>
          <p:cNvSpPr txBox="1"/>
          <p:nvPr/>
        </p:nvSpPr>
        <p:spPr>
          <a:xfrm>
            <a:off x="720000" y="838200"/>
            <a:ext cx="3293200" cy="375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3200"/>
              <a:buFont typeface="Orbitron"/>
              <a:buNone/>
            </a:pPr>
            <a:endParaRPr sz="3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85" name="Google Shape;85;p11"/>
          <p:cNvPicPr preferRelativeResize="0"/>
          <p:nvPr/>
        </p:nvPicPr>
        <p:blipFill rotWithShape="1">
          <a:blip r:embed="rId3">
            <a:alphaModFix/>
          </a:blip>
          <a:srcRect/>
          <a:stretch/>
        </p:blipFill>
        <p:spPr>
          <a:xfrm>
            <a:off x="4496252" y="2525480"/>
            <a:ext cx="3853851" cy="2142986"/>
          </a:xfrm>
          <a:prstGeom prst="rect">
            <a:avLst/>
          </a:prstGeom>
          <a:noFill/>
          <a:ln>
            <a:noFill/>
          </a:ln>
        </p:spPr>
      </p:pic>
      <p:pic>
        <p:nvPicPr>
          <p:cNvPr id="86" name="Google Shape;86;p11"/>
          <p:cNvPicPr preferRelativeResize="0"/>
          <p:nvPr/>
        </p:nvPicPr>
        <p:blipFill rotWithShape="1">
          <a:blip r:embed="rId4">
            <a:alphaModFix/>
          </a:blip>
          <a:srcRect/>
          <a:stretch/>
        </p:blipFill>
        <p:spPr>
          <a:xfrm>
            <a:off x="953702" y="2514860"/>
            <a:ext cx="3228435" cy="2153442"/>
          </a:xfrm>
          <a:prstGeom prst="rect">
            <a:avLst/>
          </a:prstGeom>
          <a:noFill/>
          <a:ln>
            <a:noFill/>
          </a:ln>
        </p:spPr>
      </p:pic>
      <p:sp>
        <p:nvSpPr>
          <p:cNvPr id="87" name="Google Shape;87;p11"/>
          <p:cNvSpPr txBox="1"/>
          <p:nvPr/>
        </p:nvSpPr>
        <p:spPr>
          <a:xfrm>
            <a:off x="1232647" y="1854537"/>
            <a:ext cx="278732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携帯電話でQRコードをスキャンしてインストールします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8" name="Google Shape;88;p11"/>
          <p:cNvSpPr txBox="1"/>
          <p:nvPr/>
        </p:nvSpPr>
        <p:spPr>
          <a:xfrm>
            <a:off x="5046273" y="1854537"/>
            <a:ext cx="346064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コンピュータにQfinder</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Proプログラムを</a:t>
            </a:r>
            <a:br>
              <a:rPr lang="en-US" dirty="0">
                <a:solidFill>
                  <a:schemeClr val="lt1"/>
                </a:solidFill>
                <a:latin typeface="Meiryo UI" panose="020B0604030504040204" pitchFamily="50" charset="-128"/>
                <a:ea typeface="Meiryo UI" panose="020B0604030504040204" pitchFamily="50" charset="-128"/>
              </a:rPr>
            </a:br>
            <a:r>
              <a:rPr lang="en-US" dirty="0" err="1">
                <a:solidFill>
                  <a:schemeClr val="lt1"/>
                </a:solidFill>
                <a:latin typeface="Meiryo UI" panose="020B0604030504040204" pitchFamily="50" charset="-128"/>
                <a:ea typeface="Meiryo UI" panose="020B0604030504040204" pitchFamily="50" charset="-128"/>
              </a:rPr>
              <a:t>ダウンロードし、インストールします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9" name="Google Shape;89;p11"/>
          <p:cNvSpPr/>
          <p:nvPr/>
        </p:nvSpPr>
        <p:spPr>
          <a:xfrm>
            <a:off x="953702" y="1879878"/>
            <a:ext cx="278946" cy="278948"/>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90" name="Google Shape;90;p11"/>
          <p:cNvSpPr/>
          <p:nvPr/>
        </p:nvSpPr>
        <p:spPr>
          <a:xfrm>
            <a:off x="4767327" y="1879878"/>
            <a:ext cx="278946" cy="278948"/>
          </a:xfrm>
          <a:prstGeom prst="ellipse">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0028260"/>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7175" y="2686698"/>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674448" y="2584465"/>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451893" y="118144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451893" y="2313149"/>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25354" y="127420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713225" y="166466"/>
            <a:ext cx="7707900" cy="572700"/>
          </a:xfrm>
        </p:spPr>
        <p:txBody>
          <a:bodyPr/>
          <a:lstStyle/>
          <a:p>
            <a:r>
              <a:rPr lang="en-US" altLang="ja-JP" dirty="0"/>
              <a:t>NAS</a:t>
            </a:r>
            <a:r>
              <a:rPr lang="ja-JP" altLang="en-US" dirty="0"/>
              <a:t>用多機能オペレーティングシステム</a:t>
            </a:r>
            <a:br>
              <a:rPr lang="en-US" altLang="ja-JP" dirty="0"/>
            </a:br>
            <a:r>
              <a:rPr lang="en-US" altLang="ja-JP" dirty="0"/>
              <a:t>QTS</a:t>
            </a:r>
            <a:r>
              <a:rPr lang="ja-JP" altLang="en-US" dirty="0"/>
              <a:t> </a:t>
            </a:r>
            <a:r>
              <a:rPr lang="en-US" altLang="ja-JP" dirty="0"/>
              <a:t>5.0</a:t>
            </a:r>
            <a:r>
              <a:rPr lang="ja-JP" altLang="en-US" dirty="0"/>
              <a:t>を搭載</a:t>
            </a:r>
            <a:endParaRPr lang="zh-TW" altLang="en-US" dirty="0">
              <a:ea typeface="微軟正黑體" panose="020B0604030504040204" pitchFamily="34" charset="-120"/>
              <a:cs typeface="+mn-ea"/>
              <a:sym typeface="Arial" panose="020B0604020202020204" pitchFamily="34" charset="0"/>
            </a:endParaRPr>
          </a:p>
        </p:txBody>
      </p:sp>
      <p:sp>
        <p:nvSpPr>
          <p:cNvPr id="3" name="文字方塊 2"/>
          <p:cNvSpPr txBox="1"/>
          <p:nvPr/>
        </p:nvSpPr>
        <p:spPr>
          <a:xfrm>
            <a:off x="5928533" y="1811472"/>
            <a:ext cx="2945644" cy="1069524"/>
          </a:xfrm>
          <a:prstGeom prst="rect">
            <a:avLst/>
          </a:prstGeom>
          <a:noFill/>
        </p:spPr>
        <p:txBody>
          <a:bodyPr wrap="square" lIns="68580" tIns="34290" rIns="68580" bIns="34290" rtlCol="0" anchor="t">
            <a:spAutoFit/>
          </a:bodyPr>
          <a:lstStyle/>
          <a:p>
            <a:pPr>
              <a:spcBef>
                <a:spcPts val="600"/>
              </a:spcBef>
            </a:pP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アップグレードされた</a:t>
            </a:r>
            <a:r>
              <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Linux Kernel 5</a:t>
            </a:r>
            <a:endParaRPr lang="zh-TW"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a:spcBef>
                <a:spcPts val="600"/>
              </a:spcBef>
            </a:pP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データ資産を保護するためにセキュリティを強化</a:t>
            </a:r>
            <a:endParaRPr lang="en-US" altLang="zh-TW" sz="16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9062" y="1886676"/>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882703" y="2003497"/>
            <a:ext cx="2684471"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WireGuard</a:t>
            </a:r>
            <a:r>
              <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 VPN</a:t>
            </a: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対応</a:t>
            </a:r>
            <a:endParaRPr 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a:spcBef>
                <a:spcPts val="600"/>
              </a:spcBef>
            </a:pP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安全で便利な接続</a:t>
            </a:r>
            <a:endParaRPr lang="zh-TW"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663" y="1887407"/>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8085" y="3151797"/>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28532" y="3225827"/>
            <a:ext cx="2653159" cy="607859"/>
          </a:xfrm>
          <a:prstGeom prst="rect">
            <a:avLst/>
          </a:prstGeom>
          <a:noFill/>
        </p:spPr>
        <p:txBody>
          <a:bodyPr wrap="square" lIns="68580" tIns="34290" rIns="68580" bIns="34290" rtlCol="0" anchor="t">
            <a:spAutoFit/>
          </a:bodyPr>
          <a:lstStyle/>
          <a:p>
            <a:pPr>
              <a:spcBef>
                <a:spcPts val="600"/>
              </a:spcBef>
            </a:pP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まったく新しい</a:t>
            </a:r>
            <a:r>
              <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UI</a:t>
            </a:r>
          </a:p>
          <a:p>
            <a:pPr>
              <a:spcBef>
                <a:spcPts val="600"/>
              </a:spcBef>
            </a:pP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シンプルで美しい、スムーズな体験</a:t>
            </a:r>
            <a:endParaRPr lang="zh-TW"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9" name="文字方塊 18">
            <a:extLst>
              <a:ext uri="{FF2B5EF4-FFF2-40B4-BE49-F238E27FC236}">
                <a16:creationId xmlns:a16="http://schemas.microsoft.com/office/drawing/2014/main" id="{39A43ACD-2E8B-483D-A632-15A69974EAA3}"/>
              </a:ext>
            </a:extLst>
          </p:cNvPr>
          <p:cNvSpPr txBox="1"/>
          <p:nvPr/>
        </p:nvSpPr>
        <p:spPr>
          <a:xfrm>
            <a:off x="1882704" y="3331840"/>
            <a:ext cx="2979589" cy="607859"/>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全体のパフォーマンスを向上</a:t>
            </a:r>
            <a:endPar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a:spcBef>
                <a:spcPts val="600"/>
              </a:spcBef>
            </a:pPr>
            <a:r>
              <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に関連するアプリケーションを高速化</a:t>
            </a:r>
            <a:endPar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13" name="圖片 12">
            <a:extLst>
              <a:ext uri="{FF2B5EF4-FFF2-40B4-BE49-F238E27FC236}">
                <a16:creationId xmlns:a16="http://schemas.microsoft.com/office/drawing/2014/main" id="{06CC4C46-51FF-459E-9DB7-574D72F10A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6550"/>
          <a:stretch/>
        </p:blipFill>
        <p:spPr>
          <a:xfrm>
            <a:off x="4572000" y="3910782"/>
            <a:ext cx="4009692" cy="2091688"/>
          </a:xfrm>
          <a:prstGeom prst="rect">
            <a:avLst/>
          </a:prstGeom>
          <a:effectLst>
            <a:outerShdw blurRad="444500" dist="520700" dir="2400000" sx="102000" sy="102000" algn="l" rotWithShape="0">
              <a:prstClr val="black">
                <a:alpha val="58000"/>
              </a:prstClr>
            </a:outerShdw>
          </a:effectLst>
        </p:spPr>
      </p:pic>
      <p:grpSp>
        <p:nvGrpSpPr>
          <p:cNvPr id="20" name="群組 19">
            <a:extLst>
              <a:ext uri="{FF2B5EF4-FFF2-40B4-BE49-F238E27FC236}">
                <a16:creationId xmlns:a16="http://schemas.microsoft.com/office/drawing/2014/main" id="{AF4A1111-FA75-0149-9B26-9FD13A538B8B}"/>
              </a:ext>
            </a:extLst>
          </p:cNvPr>
          <p:cNvGrpSpPr/>
          <p:nvPr/>
        </p:nvGrpSpPr>
        <p:grpSpPr>
          <a:xfrm>
            <a:off x="939573" y="3154211"/>
            <a:ext cx="830478" cy="840500"/>
            <a:chOff x="1830137" y="4518885"/>
            <a:chExt cx="892480" cy="903250"/>
          </a:xfrm>
        </p:grpSpPr>
        <p:sp>
          <p:nvSpPr>
            <p:cNvPr id="23" name="矩形: 圓角 22">
              <a:extLst>
                <a:ext uri="{FF2B5EF4-FFF2-40B4-BE49-F238E27FC236}">
                  <a16:creationId xmlns:a16="http://schemas.microsoft.com/office/drawing/2014/main" id="{C377174F-117E-5E33-6FE4-B41E0CFEBCC7}"/>
                </a:ext>
              </a:extLst>
            </p:cNvPr>
            <p:cNvSpPr/>
            <p:nvPr/>
          </p:nvSpPr>
          <p:spPr>
            <a:xfrm>
              <a:off x="1830137" y="4518885"/>
              <a:ext cx="892480" cy="903250"/>
            </a:xfrm>
            <a:prstGeom prst="roundRect">
              <a:avLst/>
            </a:prstGeom>
            <a:solidFill>
              <a:srgbClr val="F6B302"/>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24" name="圖片 23">
              <a:extLst>
                <a:ext uri="{FF2B5EF4-FFF2-40B4-BE49-F238E27FC236}">
                  <a16:creationId xmlns:a16="http://schemas.microsoft.com/office/drawing/2014/main" id="{CF28CF0E-D976-BEE6-61A0-D9AFEC9CECDC}"/>
                </a:ext>
              </a:extLst>
            </p:cNvPr>
            <p:cNvPicPr>
              <a:picLocks noChangeAspect="1"/>
            </p:cNvPicPr>
            <p:nvPr/>
          </p:nvPicPr>
          <p:blipFill>
            <a:blip r:embed="rId7" cstate="screen">
              <a:lum bright="70000" contrast="-70000"/>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993240" y="4660127"/>
              <a:ext cx="617074" cy="617074"/>
            </a:xfrm>
            <a:prstGeom prst="rect">
              <a:avLst/>
            </a:prstGeom>
          </p:spPr>
        </p:pic>
      </p:grpSp>
    </p:spTree>
    <p:extLst>
      <p:ext uri="{BB962C8B-B14F-4D97-AF65-F5344CB8AC3E}">
        <p14:creationId xmlns:p14="http://schemas.microsoft.com/office/powerpoint/2010/main" val="374244945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3" descr="一張含有 文字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34429" y="2607750"/>
            <a:ext cx="1973396" cy="1233592"/>
          </a:xfrm>
          <a:prstGeom prst="rect">
            <a:avLst/>
          </a:prstGeom>
          <a:noFill/>
          <a:ln>
            <a:noFill/>
          </a:ln>
        </p:spPr>
      </p:pic>
      <p:pic>
        <p:nvPicPr>
          <p:cNvPr id="117" name="Google Shape;117;p13" descr="一張含有 文字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1872" y="2583863"/>
            <a:ext cx="1973396" cy="1233592"/>
          </a:xfrm>
          <a:prstGeom prst="rect">
            <a:avLst/>
          </a:prstGeom>
          <a:noFill/>
          <a:ln>
            <a:noFill/>
          </a:ln>
        </p:spPr>
      </p:pic>
      <p:sp>
        <p:nvSpPr>
          <p:cNvPr id="118" name="Google Shape;118;p13"/>
          <p:cNvSpPr txBox="1">
            <a:spLocks noGrp="1"/>
          </p:cNvSpPr>
          <p:nvPr>
            <p:ph type="title"/>
          </p:nvPr>
        </p:nvSpPr>
        <p:spPr>
          <a:xfrm>
            <a:off x="196068" y="151157"/>
            <a:ext cx="892545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4000" dirty="0" err="1"/>
              <a:t>ライセンスフリーのHBS</a:t>
            </a:r>
            <a:r>
              <a:rPr lang="en-US" sz="4000" dirty="0"/>
              <a:t> 3 </a:t>
            </a:r>
            <a:r>
              <a:rPr lang="en-US" sz="1600" dirty="0"/>
              <a:t>(Hybrid Backup Sync 3)</a:t>
            </a:r>
            <a:br>
              <a:rPr lang="en-US" sz="4000" dirty="0"/>
            </a:br>
            <a:r>
              <a:rPr lang="en-US" sz="2400" dirty="0"/>
              <a:t>最適なデータバックアップ戦略への3つのステップ</a:t>
            </a:r>
            <a:endParaRPr sz="2400" dirty="0">
              <a:sym typeface="Arial"/>
            </a:endParaRPr>
          </a:p>
        </p:txBody>
      </p:sp>
      <p:sp>
        <p:nvSpPr>
          <p:cNvPr id="119" name="Google Shape;119;p13"/>
          <p:cNvSpPr txBox="1"/>
          <p:nvPr/>
        </p:nvSpPr>
        <p:spPr>
          <a:xfrm>
            <a:off x="1746604" y="2077414"/>
            <a:ext cx="411353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chemeClr val="accent6"/>
                </a:solidFill>
                <a:latin typeface="Meiryo UI" panose="020B0604030504040204" pitchFamily="50" charset="-128"/>
                <a:ea typeface="Meiryo UI" panose="020B0604030504040204" pitchFamily="50" charset="-128"/>
              </a:rPr>
              <a:t>シンプルな3-2-1バックアップ戦略</a:t>
            </a:r>
            <a:endParaRPr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dirty="0">
                <a:solidFill>
                  <a:schemeClr val="accent6"/>
                </a:solidFill>
                <a:latin typeface="Meiryo UI" panose="020B0604030504040204" pitchFamily="50" charset="-128"/>
                <a:ea typeface="Meiryo UI" panose="020B0604030504040204" pitchFamily="50" charset="-128"/>
              </a:rPr>
              <a:t>(3</a:t>
            </a:r>
            <a:r>
              <a:rPr lang="ja-JP" altLang="en-US" dirty="0" err="1">
                <a:solidFill>
                  <a:schemeClr val="accent6"/>
                </a:solidFill>
                <a:latin typeface="Meiryo UI" panose="020B0604030504040204" pitchFamily="50" charset="-128"/>
                <a:ea typeface="Meiryo UI" panose="020B0604030504040204" pitchFamily="50" charset="-128"/>
              </a:rPr>
              <a:t>つの</a:t>
            </a:r>
            <a:r>
              <a:rPr lang="en-US" dirty="0" err="1">
                <a:solidFill>
                  <a:schemeClr val="accent6"/>
                </a:solidFill>
                <a:latin typeface="Meiryo UI" panose="020B0604030504040204" pitchFamily="50" charset="-128"/>
                <a:ea typeface="Meiryo UI" panose="020B0604030504040204" pitchFamily="50" charset="-128"/>
              </a:rPr>
              <a:t>コピ</a:t>
            </a:r>
            <a:r>
              <a:rPr lang="en-US" dirty="0">
                <a:solidFill>
                  <a:schemeClr val="accent6"/>
                </a:solidFill>
                <a:latin typeface="Meiryo UI" panose="020B0604030504040204" pitchFamily="50" charset="-128"/>
                <a:ea typeface="Meiryo UI" panose="020B0604030504040204" pitchFamily="50" charset="-128"/>
              </a:rPr>
              <a:t>ー、2</a:t>
            </a:r>
            <a:r>
              <a:rPr lang="ja-JP" altLang="en-US" dirty="0">
                <a:solidFill>
                  <a:schemeClr val="accent6"/>
                </a:solidFill>
                <a:latin typeface="Meiryo UI" panose="020B0604030504040204" pitchFamily="50" charset="-128"/>
                <a:ea typeface="Meiryo UI" panose="020B0604030504040204" pitchFamily="50" charset="-128"/>
              </a:rPr>
              <a:t>種類の</a:t>
            </a:r>
            <a:r>
              <a:rPr lang="en-US" dirty="0" err="1">
                <a:solidFill>
                  <a:schemeClr val="accent6"/>
                </a:solidFill>
                <a:latin typeface="Meiryo UI" panose="020B0604030504040204" pitchFamily="50" charset="-128"/>
                <a:ea typeface="Meiryo UI" panose="020B0604030504040204" pitchFamily="50" charset="-128"/>
              </a:rPr>
              <a:t>メディア</a:t>
            </a:r>
            <a:r>
              <a:rPr lang="en-US" dirty="0">
                <a:solidFill>
                  <a:schemeClr val="accent6"/>
                </a:solidFill>
                <a:latin typeface="Meiryo UI" panose="020B0604030504040204" pitchFamily="50" charset="-128"/>
                <a:ea typeface="Meiryo UI" panose="020B0604030504040204" pitchFamily="50" charset="-128"/>
              </a:rPr>
              <a:t>、</a:t>
            </a:r>
            <a:br>
              <a:rPr lang="en-US" dirty="0">
                <a:solidFill>
                  <a:schemeClr val="accent6"/>
                </a:solidFill>
                <a:latin typeface="Meiryo UI" panose="020B0604030504040204" pitchFamily="50" charset="-128"/>
                <a:ea typeface="Meiryo UI" panose="020B0604030504040204" pitchFamily="50" charset="-128"/>
              </a:rPr>
            </a:br>
            <a:r>
              <a:rPr lang="en-US" dirty="0">
                <a:solidFill>
                  <a:schemeClr val="accent6"/>
                </a:solidFill>
                <a:latin typeface="Meiryo UI" panose="020B0604030504040204" pitchFamily="50" charset="-128"/>
                <a:ea typeface="Meiryo UI" panose="020B0604030504040204" pitchFamily="50" charset="-128"/>
              </a:rPr>
              <a:t>1</a:t>
            </a:r>
            <a:r>
              <a:rPr lang="ja-JP" altLang="en-US" dirty="0" err="1">
                <a:solidFill>
                  <a:schemeClr val="accent6"/>
                </a:solidFill>
                <a:latin typeface="Meiryo UI" panose="020B0604030504040204" pitchFamily="50" charset="-128"/>
                <a:ea typeface="Meiryo UI" panose="020B0604030504040204" pitchFamily="50" charset="-128"/>
              </a:rPr>
              <a:t>つの</a:t>
            </a:r>
            <a:r>
              <a:rPr lang="en-US" dirty="0" err="1">
                <a:solidFill>
                  <a:schemeClr val="accent6"/>
                </a:solidFill>
                <a:latin typeface="Meiryo UI" panose="020B0604030504040204" pitchFamily="50" charset="-128"/>
                <a:ea typeface="Meiryo UI" panose="020B0604030504040204" pitchFamily="50" charset="-128"/>
              </a:rPr>
              <a:t>リモートバックアップ</a:t>
            </a:r>
            <a:r>
              <a:rPr lang="en-US" dirty="0">
                <a:solidFill>
                  <a:schemeClr val="accent6"/>
                </a:solidFill>
                <a:latin typeface="Meiryo UI" panose="020B0604030504040204" pitchFamily="50" charset="-128"/>
                <a:ea typeface="Meiryo UI" panose="020B0604030504040204" pitchFamily="50" charset="-128"/>
              </a:rPr>
              <a:t>)</a:t>
            </a:r>
            <a:endParaRPr dirty="0">
              <a:solidFill>
                <a:schemeClr val="accent6"/>
              </a:solidFill>
              <a:latin typeface="Meiryo UI" panose="020B0604030504040204" pitchFamily="50" charset="-128"/>
              <a:ea typeface="Meiryo UI" panose="020B0604030504040204" pitchFamily="50" charset="-128"/>
            </a:endParaRPr>
          </a:p>
        </p:txBody>
      </p:sp>
      <p:pic>
        <p:nvPicPr>
          <p:cNvPr id="120" name="Google Shape;120;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9865" y="2000615"/>
            <a:ext cx="866739" cy="867317"/>
          </a:xfrm>
          <a:prstGeom prst="rect">
            <a:avLst/>
          </a:prstGeom>
          <a:noFill/>
          <a:ln>
            <a:noFill/>
          </a:ln>
        </p:spPr>
      </p:pic>
      <p:sp>
        <p:nvSpPr>
          <p:cNvPr id="121" name="Google Shape;121;p13"/>
          <p:cNvSpPr/>
          <p:nvPr/>
        </p:nvSpPr>
        <p:spPr>
          <a:xfrm>
            <a:off x="2720453" y="3943947"/>
            <a:ext cx="1318780"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コピー1</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NAS</a:t>
            </a:r>
            <a:endParaRPr sz="1200" dirty="0">
              <a:solidFill>
                <a:schemeClr val="dk1"/>
              </a:solidFill>
              <a:latin typeface="Meiryo UI" panose="020B0604030504040204" pitchFamily="50" charset="-128"/>
              <a:ea typeface="Meiryo UI" panose="020B0604030504040204" pitchFamily="50" charset="-128"/>
            </a:endParaRPr>
          </a:p>
        </p:txBody>
      </p:sp>
      <p:sp>
        <p:nvSpPr>
          <p:cNvPr id="122" name="Google Shape;122;p13"/>
          <p:cNvSpPr/>
          <p:nvPr/>
        </p:nvSpPr>
        <p:spPr>
          <a:xfrm>
            <a:off x="4599028" y="3953833"/>
            <a:ext cx="1342309" cy="518432"/>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コピー2</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NASオフサイト</a:t>
            </a:r>
            <a:endParaRPr sz="1200" dirty="0">
              <a:solidFill>
                <a:schemeClr val="dk1"/>
              </a:solidFill>
              <a:latin typeface="Meiryo UI" panose="020B0604030504040204" pitchFamily="50" charset="-128"/>
              <a:ea typeface="Meiryo UI" panose="020B0604030504040204" pitchFamily="50" charset="-128"/>
            </a:endParaRPr>
          </a:p>
        </p:txBody>
      </p:sp>
      <p:sp>
        <p:nvSpPr>
          <p:cNvPr id="123" name="Google Shape;123;p13"/>
          <p:cNvSpPr/>
          <p:nvPr/>
        </p:nvSpPr>
        <p:spPr>
          <a:xfrm>
            <a:off x="6625645" y="3943947"/>
            <a:ext cx="1318780"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コピー3</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Google Drive</a:t>
            </a:r>
            <a:endParaRPr sz="1200" dirty="0">
              <a:solidFill>
                <a:schemeClr val="dk1"/>
              </a:solidFill>
              <a:latin typeface="Meiryo UI" panose="020B0604030504040204" pitchFamily="50" charset="-128"/>
              <a:ea typeface="Meiryo UI" panose="020B0604030504040204" pitchFamily="50" charset="-128"/>
            </a:endParaRPr>
          </a:p>
        </p:txBody>
      </p:sp>
      <p:pic>
        <p:nvPicPr>
          <p:cNvPr id="124" name="Google Shape;124;p13"/>
          <p:cNvPicPr preferRelativeResize="0"/>
          <p:nvPr/>
        </p:nvPicPr>
        <p:blipFill rotWithShape="1">
          <a:blip r:embed="rId5">
            <a:alphaModFix/>
          </a:blip>
          <a:srcRect/>
          <a:stretch/>
        </p:blipFill>
        <p:spPr>
          <a:xfrm>
            <a:off x="6729507" y="2358442"/>
            <a:ext cx="1094206" cy="967950"/>
          </a:xfrm>
          <a:prstGeom prst="rect">
            <a:avLst/>
          </a:prstGeom>
          <a:noFill/>
          <a:ln>
            <a:noFill/>
          </a:ln>
        </p:spPr>
      </p:pic>
      <p:sp>
        <p:nvSpPr>
          <p:cNvPr id="125" name="Google Shape;125;p13"/>
          <p:cNvSpPr/>
          <p:nvPr/>
        </p:nvSpPr>
        <p:spPr>
          <a:xfrm>
            <a:off x="1108953" y="3909073"/>
            <a:ext cx="1432918" cy="365856"/>
          </a:xfrm>
          <a:prstGeom prst="roundRect">
            <a:avLst>
              <a:gd name="adj" fmla="val 16667"/>
            </a:avLst>
          </a:prstGeom>
          <a:solidFill>
            <a:srgbClr val="DCB4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3</a:t>
            </a:r>
            <a:r>
              <a:rPr lang="ja-JP" altLang="en-US" dirty="0" err="1">
                <a:solidFill>
                  <a:schemeClr val="lt1"/>
                </a:solidFill>
                <a:latin typeface="Meiryo UI" panose="020B0604030504040204" pitchFamily="50" charset="-128"/>
                <a:ea typeface="Meiryo UI" panose="020B0604030504040204" pitchFamily="50" charset="-128"/>
              </a:rPr>
              <a:t>つの</a:t>
            </a:r>
            <a:r>
              <a:rPr lang="ja-JP" altLang="en-US" dirty="0">
                <a:solidFill>
                  <a:schemeClr val="lt1"/>
                </a:solidFill>
                <a:latin typeface="Meiryo UI" panose="020B0604030504040204" pitchFamily="50" charset="-128"/>
                <a:ea typeface="Meiryo UI" panose="020B0604030504040204" pitchFamily="50" charset="-128"/>
              </a:rPr>
              <a:t>コピー</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6" name="Google Shape;126;p13"/>
          <p:cNvSpPr/>
          <p:nvPr/>
        </p:nvSpPr>
        <p:spPr>
          <a:xfrm>
            <a:off x="4482256" y="4472265"/>
            <a:ext cx="1623972" cy="365856"/>
          </a:xfrm>
          <a:prstGeom prst="roundRect">
            <a:avLst>
              <a:gd name="adj" fmla="val 16667"/>
            </a:avLst>
          </a:prstGeom>
          <a:solidFill>
            <a:srgbClr val="DCB4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1つのリモート</a:t>
            </a:r>
            <a:br>
              <a:rPr lang="en-US" dirty="0">
                <a:solidFill>
                  <a:schemeClr val="lt1"/>
                </a:solidFill>
                <a:latin typeface="Meiryo UI" panose="020B0604030504040204" pitchFamily="50" charset="-128"/>
                <a:ea typeface="Meiryo UI" panose="020B0604030504040204" pitchFamily="50" charset="-128"/>
              </a:rPr>
            </a:br>
            <a:r>
              <a:rPr lang="en-US" dirty="0" err="1">
                <a:solidFill>
                  <a:schemeClr val="lt1"/>
                </a:solidFill>
                <a:latin typeface="Meiryo UI" panose="020B0604030504040204" pitchFamily="50" charset="-128"/>
                <a:ea typeface="Meiryo UI" panose="020B0604030504040204" pitchFamily="50" charset="-128"/>
              </a:rPr>
              <a:t>バックアップ</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127" name="Google Shape;127;p13"/>
          <p:cNvCxnSpPr>
            <a:stCxn id="124" idx="0"/>
          </p:cNvCxnSpPr>
          <p:nvPr/>
        </p:nvCxnSpPr>
        <p:spPr>
          <a:xfrm rot="5400000">
            <a:off x="5958410" y="1580842"/>
            <a:ext cx="540600" cy="2095800"/>
          </a:xfrm>
          <a:prstGeom prst="bentConnector3">
            <a:avLst>
              <a:gd name="adj1" fmla="val -42286"/>
            </a:avLst>
          </a:prstGeom>
          <a:noFill/>
          <a:ln w="12700" cap="flat" cmpd="sng">
            <a:solidFill>
              <a:srgbClr val="DCB483"/>
            </a:solidFill>
            <a:prstDash val="solid"/>
            <a:round/>
            <a:headEnd type="none" w="sm" len="sm"/>
            <a:tailEnd type="oval" w="sm" len="sm"/>
          </a:ln>
        </p:spPr>
      </p:cxnSp>
      <p:sp>
        <p:nvSpPr>
          <p:cNvPr id="128" name="Google Shape;128;p13"/>
          <p:cNvSpPr/>
          <p:nvPr/>
        </p:nvSpPr>
        <p:spPr>
          <a:xfrm>
            <a:off x="2984946" y="3980030"/>
            <a:ext cx="774612"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9" name="Google Shape;129;p13"/>
          <p:cNvSpPr/>
          <p:nvPr/>
        </p:nvSpPr>
        <p:spPr>
          <a:xfrm>
            <a:off x="4904295" y="3980030"/>
            <a:ext cx="707132"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13"/>
          <p:cNvSpPr/>
          <p:nvPr/>
        </p:nvSpPr>
        <p:spPr>
          <a:xfrm>
            <a:off x="6912115" y="3980030"/>
            <a:ext cx="723298"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131" name="Google Shape;131;p13"/>
          <p:cNvCxnSpPr>
            <a:stCxn id="129" idx="1"/>
            <a:endCxn id="128" idx="3"/>
          </p:cNvCxnSpPr>
          <p:nvPr/>
        </p:nvCxnSpPr>
        <p:spPr>
          <a:xfrm rot="10800000">
            <a:off x="3759495" y="4096329"/>
            <a:ext cx="1144800" cy="0"/>
          </a:xfrm>
          <a:prstGeom prst="straightConnector1">
            <a:avLst/>
          </a:prstGeom>
          <a:noFill/>
          <a:ln w="12700" cap="flat" cmpd="sng">
            <a:solidFill>
              <a:srgbClr val="DCB483"/>
            </a:solidFill>
            <a:prstDash val="solid"/>
            <a:round/>
            <a:headEnd type="none" w="sm" len="sm"/>
            <a:tailEnd type="none" w="sm" len="sm"/>
          </a:ln>
        </p:spPr>
      </p:cxnSp>
      <p:cxnSp>
        <p:nvCxnSpPr>
          <p:cNvPr id="132" name="Google Shape;132;p13"/>
          <p:cNvCxnSpPr>
            <a:stCxn id="128" idx="1"/>
          </p:cNvCxnSpPr>
          <p:nvPr/>
        </p:nvCxnSpPr>
        <p:spPr>
          <a:xfrm rot="10800000">
            <a:off x="2304246" y="4092129"/>
            <a:ext cx="680700" cy="4200"/>
          </a:xfrm>
          <a:prstGeom prst="straightConnector1">
            <a:avLst/>
          </a:prstGeom>
          <a:noFill/>
          <a:ln w="12700" cap="flat" cmpd="sng">
            <a:solidFill>
              <a:srgbClr val="DCB483"/>
            </a:solidFill>
            <a:prstDash val="solid"/>
            <a:round/>
            <a:headEnd type="none" w="sm" len="sm"/>
            <a:tailEnd type="none" w="sm" len="sm"/>
          </a:ln>
        </p:spPr>
      </p:cxnSp>
      <p:cxnSp>
        <p:nvCxnSpPr>
          <p:cNvPr id="133" name="Google Shape;133;p13"/>
          <p:cNvCxnSpPr>
            <a:stCxn id="130" idx="1"/>
            <a:endCxn id="129" idx="3"/>
          </p:cNvCxnSpPr>
          <p:nvPr/>
        </p:nvCxnSpPr>
        <p:spPr>
          <a:xfrm rot="10800000">
            <a:off x="5611315" y="4096329"/>
            <a:ext cx="1300800" cy="0"/>
          </a:xfrm>
          <a:prstGeom prst="straightConnector1">
            <a:avLst/>
          </a:prstGeom>
          <a:noFill/>
          <a:ln w="12700" cap="flat" cmpd="sng">
            <a:solidFill>
              <a:srgbClr val="DCB483"/>
            </a:solidFill>
            <a:prstDash val="solid"/>
            <a:round/>
            <a:headEnd type="none" w="sm" len="sm"/>
            <a:tailEnd type="none" w="sm" len="sm"/>
          </a:ln>
        </p:spPr>
      </p:cxnSp>
      <p:sp>
        <p:nvSpPr>
          <p:cNvPr id="134" name="Google Shape;134;p13"/>
          <p:cNvSpPr/>
          <p:nvPr/>
        </p:nvSpPr>
        <p:spPr>
          <a:xfrm>
            <a:off x="5680628" y="1949528"/>
            <a:ext cx="1096142" cy="365856"/>
          </a:xfrm>
          <a:prstGeom prst="roundRect">
            <a:avLst>
              <a:gd name="adj" fmla="val 16667"/>
            </a:avLst>
          </a:prstGeom>
          <a:solidFill>
            <a:srgbClr val="DCB4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a:t>
            </a:r>
            <a:r>
              <a:rPr lang="ja-JP" altLang="en-US" dirty="0">
                <a:solidFill>
                  <a:schemeClr val="lt1"/>
                </a:solidFill>
                <a:latin typeface="Meiryo UI" panose="020B0604030504040204" pitchFamily="50" charset="-128"/>
                <a:ea typeface="Meiryo UI" panose="020B0604030504040204" pitchFamily="50" charset="-128"/>
              </a:rPr>
              <a:t>種類の</a:t>
            </a:r>
            <a:br>
              <a:rPr lang="en-US" altLang="ja-JP" dirty="0">
                <a:solidFill>
                  <a:schemeClr val="lt1"/>
                </a:solidFill>
                <a:latin typeface="Meiryo UI" panose="020B0604030504040204" pitchFamily="50" charset="-128"/>
                <a:ea typeface="Meiryo UI" panose="020B0604030504040204" pitchFamily="50" charset="-128"/>
              </a:rPr>
            </a:br>
            <a:r>
              <a:rPr lang="ja-JP" altLang="en-US" dirty="0">
                <a:solidFill>
                  <a:schemeClr val="lt1"/>
                </a:solidFill>
                <a:latin typeface="Meiryo UI" panose="020B0604030504040204" pitchFamily="50" charset="-128"/>
                <a:ea typeface="Meiryo UI" panose="020B0604030504040204" pitchFamily="50" charset="-128"/>
              </a:rPr>
              <a:t>メディア</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35" name="Google Shape;135;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015488" y="3404819"/>
            <a:ext cx="693514" cy="529242"/>
          </a:xfrm>
          <a:prstGeom prst="rect">
            <a:avLst/>
          </a:prstGeom>
          <a:noFill/>
          <a:ln>
            <a:noFill/>
          </a:ln>
        </p:spPr>
      </p:pic>
      <p:pic>
        <p:nvPicPr>
          <p:cNvPr id="136" name="Google Shape;136;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04295" y="3404819"/>
            <a:ext cx="693514" cy="529242"/>
          </a:xfrm>
          <a:prstGeom prst="rect">
            <a:avLst/>
          </a:prstGeom>
          <a:noFill/>
          <a:ln>
            <a:noFill/>
          </a:ln>
        </p:spPr>
      </p:pic>
      <p:pic>
        <p:nvPicPr>
          <p:cNvPr id="137" name="Google Shape;137;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27007" y="3404819"/>
            <a:ext cx="693514" cy="529242"/>
          </a:xfrm>
          <a:prstGeom prst="rect">
            <a:avLst/>
          </a:prstGeom>
          <a:noFill/>
          <a:ln>
            <a:noFill/>
          </a:ln>
        </p:spPr>
      </p:pic>
    </p:spTree>
    <p:extLst>
      <p:ext uri="{BB962C8B-B14F-4D97-AF65-F5344CB8AC3E}">
        <p14:creationId xmlns:p14="http://schemas.microsoft.com/office/powerpoint/2010/main" val="3035305191"/>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2514014" y="1179707"/>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9012" y="2367475"/>
            <a:ext cx="6267910" cy="3026917"/>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718050" y="95155"/>
            <a:ext cx="7707900" cy="572700"/>
          </a:xfrm>
        </p:spPr>
        <p:txBody>
          <a:bodyPr/>
          <a:lstStyle/>
          <a:p>
            <a:r>
              <a:rPr lang="en-US" altLang="ja-JP" dirty="0" err="1"/>
              <a:t>ディスク障害</a:t>
            </a:r>
            <a:r>
              <a:rPr lang="ja-JP" altLang="en-US" dirty="0"/>
              <a:t>を予測する</a:t>
            </a:r>
            <a:br>
              <a:rPr lang="en-US" altLang="ja-JP" dirty="0"/>
            </a:br>
            <a:r>
              <a:rPr lang="en-US" altLang="ja-JP" dirty="0"/>
              <a:t>DA Drive Analyzer</a:t>
            </a:r>
            <a:endParaRPr lang="zh-TW" dirty="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434545" y="2255781"/>
            <a:ext cx="2732346"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ディスクの状態分析と</a:t>
            </a:r>
            <a:br>
              <a:rPr lang="en-US" altLang="ja-JP"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ja-JP" altLang="en-US"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障害予測</a:t>
            </a:r>
            <a:endParaRPr lang="en-US" altLang="zh-TW" sz="18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pPr>
              <a:spcBef>
                <a:spcPts val="600"/>
              </a:spcBef>
            </a:pPr>
            <a:r>
              <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DA Drive Analyzer</a:t>
            </a: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ULINK AI prediction</a:t>
            </a: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テクノロジーを統合しており、ディスク障害が起きる前に警告することで、重要なデータの保護を支援します。</a:t>
            </a:r>
            <a:endParaRPr lang="zh-TW" sz="105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3247412" y="1630711"/>
            <a:ext cx="1062712" cy="1062712"/>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6" y="1293813"/>
              <a:ext cx="904875"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4363453" y="1580741"/>
            <a:ext cx="46089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各</a:t>
            </a:r>
            <a:r>
              <a:rPr lang="en-US" alt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NAS</a:t>
            </a: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は</a:t>
            </a:r>
            <a:r>
              <a:rPr lang="en-US" altLang="ja-JP"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1</a:t>
            </a:r>
            <a:r>
              <a:rPr lang="ja-JP" altLang="en-US"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つのディスク予測を無料で利用でき、また、サブスクリプションライセンスにて全てのディスクに対しての予測を行うことも可能です。</a:t>
            </a:r>
            <a:endParaRPr lang="zh-TW" sz="16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Tree>
    <p:extLst>
      <p:ext uri="{BB962C8B-B14F-4D97-AF65-F5344CB8AC3E}">
        <p14:creationId xmlns:p14="http://schemas.microsoft.com/office/powerpoint/2010/main" val="2539273088"/>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橢圓 70">
            <a:extLst>
              <a:ext uri="{FF2B5EF4-FFF2-40B4-BE49-F238E27FC236}">
                <a16:creationId xmlns:a16="http://schemas.microsoft.com/office/drawing/2014/main" id="{4EF622A2-4DEB-4D4D-BE73-1B3C7D11D704}"/>
              </a:ext>
            </a:extLst>
          </p:cNvPr>
          <p:cNvSpPr/>
          <p:nvPr/>
        </p:nvSpPr>
        <p:spPr>
          <a:xfrm>
            <a:off x="4163296" y="3079208"/>
            <a:ext cx="2889011" cy="2934766"/>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4" name="圖片 3" descr="一張含有 草, 天空, 室外, 運輸 的圖片&#10;&#10;自動產生的描述">
            <a:extLst>
              <a:ext uri="{FF2B5EF4-FFF2-40B4-BE49-F238E27FC236}">
                <a16:creationId xmlns:a16="http://schemas.microsoft.com/office/drawing/2014/main" id="{372AEEE8-29CD-467A-A72C-532C25FAB1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56331"/>
            <a:ext cx="6177778" cy="3357293"/>
          </a:xfrm>
          <a:prstGeom prst="rect">
            <a:avLst/>
          </a:prstGeom>
          <a:effectLst>
            <a:softEdge rad="635000"/>
          </a:effectLst>
        </p:spPr>
      </p:pic>
      <p:sp>
        <p:nvSpPr>
          <p:cNvPr id="2" name="標題 1">
            <a:extLst>
              <a:ext uri="{FF2B5EF4-FFF2-40B4-BE49-F238E27FC236}">
                <a16:creationId xmlns:a16="http://schemas.microsoft.com/office/drawing/2014/main" id="{C5A3BE93-EE0E-92C6-2914-428AB2AA4878}"/>
              </a:ext>
            </a:extLst>
          </p:cNvPr>
          <p:cNvSpPr>
            <a:spLocks noGrp="1"/>
          </p:cNvSpPr>
          <p:nvPr>
            <p:ph type="title"/>
          </p:nvPr>
        </p:nvSpPr>
        <p:spPr>
          <a:xfrm>
            <a:off x="513183" y="145100"/>
            <a:ext cx="8137447" cy="993461"/>
          </a:xfrm>
        </p:spPr>
        <p:txBody>
          <a:bodyPr anchor="ctr"/>
          <a:lstStyle/>
          <a:p>
            <a:r>
              <a:rPr lang="en-US" altLang="ja-JP" dirty="0"/>
              <a:t>TS-i410Xは車両監視システムに使用</a:t>
            </a:r>
            <a:r>
              <a:rPr lang="ja-JP" altLang="en-US" dirty="0"/>
              <a:t>可能</a:t>
            </a:r>
            <a:endParaRPr lang="zh-TW" altLang="en-US" dirty="0">
              <a:ea typeface="微軟正黑體" panose="020B0604030504040204" pitchFamily="34" charset="-120"/>
              <a:sym typeface="Arial" panose="020B0604020202020204" pitchFamily="34" charset="0"/>
            </a:endParaRPr>
          </a:p>
        </p:txBody>
      </p:sp>
      <p:sp>
        <p:nvSpPr>
          <p:cNvPr id="12" name="Google Shape;298;p34">
            <a:extLst>
              <a:ext uri="{FF2B5EF4-FFF2-40B4-BE49-F238E27FC236}">
                <a16:creationId xmlns:a16="http://schemas.microsoft.com/office/drawing/2014/main" id="{CD1ECA2B-4285-C428-DD2D-B745409EBBBD}"/>
              </a:ext>
            </a:extLst>
          </p:cNvPr>
          <p:cNvSpPr txBox="1">
            <a:spLocks/>
          </p:cNvSpPr>
          <p:nvPr/>
        </p:nvSpPr>
        <p:spPr>
          <a:xfrm>
            <a:off x="513184" y="1596355"/>
            <a:ext cx="6815458" cy="353513"/>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lvl="0" indent="0">
              <a:buSzPts val="935"/>
              <a:buNone/>
            </a:pPr>
            <a:r>
              <a:rPr lang="ja-JP" altLang="en-US" sz="1800" b="1" dirty="0">
                <a:solidFill>
                  <a:srgbClr val="00FFCC"/>
                </a:solidFill>
                <a:latin typeface="Meiryo UI" panose="020B0604030504040204" pitchFamily="50" charset="-128"/>
                <a:ea typeface="Meiryo UI" panose="020B0604030504040204" pitchFamily="50" charset="-128"/>
              </a:rPr>
              <a:t>車載用監視カメラ収納スペースの拡張が重要</a:t>
            </a:r>
            <a:endParaRPr lang="ja-JP" altLang="en-US" sz="1800" dirty="0">
              <a:latin typeface="Meiryo UI" panose="020B0604030504040204" pitchFamily="50" charset="-128"/>
              <a:ea typeface="Meiryo UI" panose="020B0604030504040204" pitchFamily="50" charset="-128"/>
            </a:endParaRPr>
          </a:p>
        </p:txBody>
      </p:sp>
      <p:sp>
        <p:nvSpPr>
          <p:cNvPr id="13" name="Google Shape;298;p34">
            <a:extLst>
              <a:ext uri="{FF2B5EF4-FFF2-40B4-BE49-F238E27FC236}">
                <a16:creationId xmlns:a16="http://schemas.microsoft.com/office/drawing/2014/main" id="{11CCB309-7645-8928-4C26-072B888EB3C7}"/>
              </a:ext>
            </a:extLst>
          </p:cNvPr>
          <p:cNvSpPr txBox="1">
            <a:spLocks/>
          </p:cNvSpPr>
          <p:nvPr/>
        </p:nvSpPr>
        <p:spPr>
          <a:xfrm>
            <a:off x="513185" y="1887799"/>
            <a:ext cx="7843416" cy="1462248"/>
          </a:xfrm>
          <a:prstGeom prst="rect">
            <a:avLst/>
          </a:prstGeom>
          <a:noFill/>
          <a:ln>
            <a:noFill/>
          </a:ln>
        </p:spPr>
        <p:txBody>
          <a:bodyPr spcFirstLastPara="1" wrap="square" lIns="0" tIns="0"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lvl="0" indent="0">
              <a:spcBef>
                <a:spcPts val="600"/>
              </a:spcBef>
              <a:buClr>
                <a:srgbClr val="F4D088"/>
              </a:buClr>
              <a:buSzPts val="800"/>
              <a:buNone/>
            </a:pPr>
            <a:r>
              <a:rPr lang="ja-JP" altLang="en-US" sz="1050" dirty="0">
                <a:solidFill>
                  <a:schemeClr val="accent6"/>
                </a:solidFill>
                <a:latin typeface="Meiryo UI" panose="020B0604030504040204" pitchFamily="50" charset="-128"/>
                <a:ea typeface="Meiryo UI" panose="020B0604030504040204" pitchFamily="50" charset="-128"/>
              </a:rPr>
              <a:t>世界保健機関（</a:t>
            </a:r>
            <a:r>
              <a:rPr lang="en-US" altLang="ja-JP" sz="1050" dirty="0">
                <a:solidFill>
                  <a:schemeClr val="accent6"/>
                </a:solidFill>
                <a:latin typeface="Meiryo UI" panose="020B0604030504040204" pitchFamily="50" charset="-128"/>
                <a:ea typeface="Meiryo UI" panose="020B0604030504040204" pitchFamily="50" charset="-128"/>
              </a:rPr>
              <a:t>WHO</a:t>
            </a:r>
            <a:r>
              <a:rPr lang="ja-JP" altLang="en-US" sz="1050" dirty="0">
                <a:solidFill>
                  <a:schemeClr val="accent6"/>
                </a:solidFill>
                <a:latin typeface="Meiryo UI" panose="020B0604030504040204" pitchFamily="50" charset="-128"/>
                <a:ea typeface="Meiryo UI" panose="020B0604030504040204" pitchFamily="50" charset="-128"/>
              </a:rPr>
              <a:t>）の</a:t>
            </a:r>
            <a:r>
              <a:rPr lang="en-US" altLang="ja-JP" sz="1050" dirty="0">
                <a:solidFill>
                  <a:schemeClr val="accent6"/>
                </a:solidFill>
                <a:latin typeface="Meiryo UI" panose="020B0604030504040204" pitchFamily="50" charset="-128"/>
                <a:ea typeface="Meiryo UI" panose="020B0604030504040204" pitchFamily="50" charset="-128"/>
              </a:rPr>
              <a:t>2021</a:t>
            </a:r>
            <a:r>
              <a:rPr lang="ja-JP" altLang="en-US" sz="1050" dirty="0">
                <a:solidFill>
                  <a:schemeClr val="accent6"/>
                </a:solidFill>
                <a:latin typeface="Meiryo UI" panose="020B0604030504040204" pitchFamily="50" charset="-128"/>
                <a:ea typeface="Meiryo UI" panose="020B0604030504040204" pitchFamily="50" charset="-128"/>
              </a:rPr>
              <a:t>年</a:t>
            </a:r>
            <a:r>
              <a:rPr lang="en-US" altLang="ja-JP" sz="1050" dirty="0">
                <a:solidFill>
                  <a:schemeClr val="accent6"/>
                </a:solidFill>
                <a:latin typeface="Meiryo UI" panose="020B0604030504040204" pitchFamily="50" charset="-128"/>
                <a:ea typeface="Meiryo UI" panose="020B0604030504040204" pitchFamily="50" charset="-128"/>
              </a:rPr>
              <a:t>6</a:t>
            </a:r>
            <a:r>
              <a:rPr lang="ja-JP" altLang="en-US" sz="1050" dirty="0">
                <a:solidFill>
                  <a:schemeClr val="accent6"/>
                </a:solidFill>
                <a:latin typeface="Meiryo UI" panose="020B0604030504040204" pitchFamily="50" charset="-128"/>
                <a:ea typeface="Meiryo UI" panose="020B0604030504040204" pitchFamily="50" charset="-128"/>
              </a:rPr>
              <a:t>月</a:t>
            </a:r>
            <a:r>
              <a:rPr lang="en-US" altLang="ja-JP" sz="1050" dirty="0">
                <a:solidFill>
                  <a:schemeClr val="accent6"/>
                </a:solidFill>
                <a:latin typeface="Meiryo UI" panose="020B0604030504040204" pitchFamily="50" charset="-128"/>
                <a:ea typeface="Meiryo UI" panose="020B0604030504040204" pitchFamily="50" charset="-128"/>
              </a:rPr>
              <a:t>21</a:t>
            </a:r>
            <a:r>
              <a:rPr lang="ja-JP" altLang="en-US" sz="1050" dirty="0">
                <a:solidFill>
                  <a:schemeClr val="accent6"/>
                </a:solidFill>
                <a:latin typeface="Meiryo UI" panose="020B0604030504040204" pitchFamily="50" charset="-128"/>
                <a:ea typeface="Meiryo UI" panose="020B0604030504040204" pitchFamily="50" charset="-128"/>
              </a:rPr>
              <a:t>日の報告によると、ほとんどの国で交通事故により国内総生産の</a:t>
            </a:r>
            <a:r>
              <a:rPr lang="en-US" altLang="ja-JP" sz="1050" dirty="0">
                <a:solidFill>
                  <a:schemeClr val="accent6"/>
                </a:solidFill>
                <a:latin typeface="Meiryo UI" panose="020B0604030504040204" pitchFamily="50" charset="-128"/>
                <a:ea typeface="Meiryo UI" panose="020B0604030504040204" pitchFamily="50" charset="-128"/>
              </a:rPr>
              <a:t>3</a:t>
            </a:r>
            <a:r>
              <a:rPr lang="ja-JP" altLang="en-US" sz="1050" dirty="0">
                <a:solidFill>
                  <a:schemeClr val="accent6"/>
                </a:solidFill>
                <a:latin typeface="Meiryo UI" panose="020B0604030504040204" pitchFamily="50" charset="-128"/>
                <a:ea typeface="Meiryo UI" panose="020B0604030504040204" pitchFamily="50" charset="-128"/>
              </a:rPr>
              <a:t>％が損なわれているそうです。毎年約</a:t>
            </a:r>
            <a:r>
              <a:rPr lang="en-US" altLang="ja-JP" sz="1050" dirty="0">
                <a:solidFill>
                  <a:schemeClr val="accent6"/>
                </a:solidFill>
                <a:latin typeface="Meiryo UI" panose="020B0604030504040204" pitchFamily="50" charset="-128"/>
                <a:ea typeface="Meiryo UI" panose="020B0604030504040204" pitchFamily="50" charset="-128"/>
              </a:rPr>
              <a:t>130</a:t>
            </a:r>
            <a:r>
              <a:rPr lang="ja-JP" altLang="en-US" sz="1050" dirty="0">
                <a:solidFill>
                  <a:schemeClr val="accent6"/>
                </a:solidFill>
                <a:latin typeface="Meiryo UI" panose="020B0604030504040204" pitchFamily="50" charset="-128"/>
                <a:ea typeface="Meiryo UI" panose="020B0604030504040204" pitchFamily="50" charset="-128"/>
              </a:rPr>
              <a:t>万人が交通事故により命を落とし、</a:t>
            </a:r>
            <a:r>
              <a:rPr lang="en-US" altLang="ja-JP" sz="1050" dirty="0">
                <a:solidFill>
                  <a:schemeClr val="accent6"/>
                </a:solidFill>
                <a:latin typeface="Meiryo UI" panose="020B0604030504040204" pitchFamily="50" charset="-128"/>
                <a:ea typeface="Meiryo UI" panose="020B0604030504040204" pitchFamily="50" charset="-128"/>
              </a:rPr>
              <a:t>2</a:t>
            </a:r>
            <a:r>
              <a:rPr lang="ja-JP" altLang="en-US" sz="1050" dirty="0">
                <a:solidFill>
                  <a:schemeClr val="accent6"/>
                </a:solidFill>
                <a:latin typeface="Meiryo UI" panose="020B0604030504040204" pitchFamily="50" charset="-128"/>
                <a:ea typeface="Meiryo UI" panose="020B0604030504040204" pitchFamily="50" charset="-128"/>
              </a:rPr>
              <a:t>億人から</a:t>
            </a:r>
            <a:r>
              <a:rPr lang="en-US" altLang="ja-JP" sz="1050" dirty="0">
                <a:solidFill>
                  <a:schemeClr val="accent6"/>
                </a:solidFill>
                <a:latin typeface="Meiryo UI" panose="020B0604030504040204" pitchFamily="50" charset="-128"/>
                <a:ea typeface="Meiryo UI" panose="020B0604030504040204" pitchFamily="50" charset="-128"/>
              </a:rPr>
              <a:t>5</a:t>
            </a:r>
            <a:r>
              <a:rPr lang="ja-JP" altLang="en-US" sz="1050" dirty="0">
                <a:solidFill>
                  <a:schemeClr val="accent6"/>
                </a:solidFill>
                <a:latin typeface="Meiryo UI" panose="020B0604030504040204" pitchFamily="50" charset="-128"/>
                <a:ea typeface="Meiryo UI" panose="020B0604030504040204" pitchFamily="50" charset="-128"/>
              </a:rPr>
              <a:t>千万人が負傷したり、障害を負ったりしています。そのため、ドライブレコーダーや車両監視システムは、非常に重要な機器です。例えば、交通機関や観光バスに設置された複数の車両ネットワークカメラの映像データを保存するには、ほとんどの車両</a:t>
            </a:r>
            <a:r>
              <a:rPr lang="en-US" altLang="ja-JP" sz="1050" dirty="0">
                <a:solidFill>
                  <a:schemeClr val="accent6"/>
                </a:solidFill>
                <a:latin typeface="Meiryo UI" panose="020B0604030504040204" pitchFamily="50" charset="-128"/>
                <a:ea typeface="Meiryo UI" panose="020B0604030504040204" pitchFamily="50" charset="-128"/>
              </a:rPr>
              <a:t>VNVR</a:t>
            </a:r>
            <a:r>
              <a:rPr lang="ja-JP" altLang="en-US" sz="1050" dirty="0">
                <a:solidFill>
                  <a:schemeClr val="accent6"/>
                </a:solidFill>
                <a:latin typeface="Meiryo UI" panose="020B0604030504040204" pitchFamily="50" charset="-128"/>
                <a:ea typeface="Meiryo UI" panose="020B0604030504040204" pitchFamily="50" charset="-128"/>
              </a:rPr>
              <a:t>システムのストレージスペースでは不十分です。</a:t>
            </a:r>
            <a:r>
              <a:rPr lang="en-US" altLang="ja-JP" sz="1050" dirty="0">
                <a:solidFill>
                  <a:schemeClr val="accent6"/>
                </a:solidFill>
                <a:latin typeface="Meiryo UI" panose="020B0604030504040204" pitchFamily="50" charset="-128"/>
                <a:ea typeface="Meiryo UI" panose="020B0604030504040204" pitchFamily="50" charset="-128"/>
              </a:rPr>
              <a:t>TS-i410X NAS</a:t>
            </a:r>
            <a:r>
              <a:rPr lang="ja-JP" altLang="en-US" sz="1050" dirty="0">
                <a:solidFill>
                  <a:schemeClr val="accent6"/>
                </a:solidFill>
                <a:latin typeface="Meiryo UI" panose="020B0604030504040204" pitchFamily="50" charset="-128"/>
                <a:ea typeface="Meiryo UI" panose="020B0604030504040204" pitchFamily="50" charset="-128"/>
              </a:rPr>
              <a:t>は、大容量</a:t>
            </a:r>
            <a:r>
              <a:rPr lang="en-US" altLang="ja-JP" sz="1050" dirty="0">
                <a:solidFill>
                  <a:schemeClr val="accent6"/>
                </a:solidFill>
                <a:latin typeface="Meiryo UI" panose="020B0604030504040204" pitchFamily="50" charset="-128"/>
                <a:ea typeface="Meiryo UI" panose="020B0604030504040204" pitchFamily="50" charset="-128"/>
              </a:rPr>
              <a:t>SSD</a:t>
            </a:r>
            <a:r>
              <a:rPr lang="ja-JP" altLang="en-US" sz="1050" dirty="0">
                <a:solidFill>
                  <a:schemeClr val="accent6"/>
                </a:solidFill>
                <a:latin typeface="Meiryo UI" panose="020B0604030504040204" pitchFamily="50" charset="-128"/>
                <a:ea typeface="Meiryo UI" panose="020B0604030504040204" pitchFamily="50" charset="-128"/>
              </a:rPr>
              <a:t>用の</a:t>
            </a:r>
            <a:r>
              <a:rPr lang="en-US" altLang="ja-JP" sz="1050" dirty="0">
                <a:solidFill>
                  <a:schemeClr val="accent6"/>
                </a:solidFill>
                <a:latin typeface="Meiryo UI" panose="020B0604030504040204" pitchFamily="50" charset="-128"/>
                <a:ea typeface="Meiryo UI" panose="020B0604030504040204" pitchFamily="50" charset="-128"/>
              </a:rPr>
              <a:t>4</a:t>
            </a:r>
            <a:r>
              <a:rPr lang="ja-JP" altLang="en-US" sz="1050" dirty="0">
                <a:solidFill>
                  <a:schemeClr val="accent6"/>
                </a:solidFill>
                <a:latin typeface="Meiryo UI" panose="020B0604030504040204" pitchFamily="50" charset="-128"/>
                <a:ea typeface="Meiryo UI" panose="020B0604030504040204" pitchFamily="50" charset="-128"/>
              </a:rPr>
              <a:t>つの</a:t>
            </a:r>
            <a:r>
              <a:rPr lang="en-US" altLang="ja-JP" sz="1050" dirty="0">
                <a:solidFill>
                  <a:schemeClr val="accent6"/>
                </a:solidFill>
                <a:latin typeface="Meiryo UI" panose="020B0604030504040204" pitchFamily="50" charset="-128"/>
                <a:ea typeface="Meiryo UI" panose="020B0604030504040204" pitchFamily="50" charset="-128"/>
              </a:rPr>
              <a:t>2.5</a:t>
            </a:r>
            <a:r>
              <a:rPr lang="ja-JP" altLang="en-US" sz="1050" dirty="0">
                <a:solidFill>
                  <a:schemeClr val="accent6"/>
                </a:solidFill>
                <a:latin typeface="Meiryo UI" panose="020B0604030504040204" pitchFamily="50" charset="-128"/>
                <a:ea typeface="Meiryo UI" panose="020B0604030504040204" pitchFamily="50" charset="-128"/>
              </a:rPr>
              <a:t>インチ</a:t>
            </a:r>
            <a:r>
              <a:rPr lang="en-US" altLang="ja-JP" sz="1050" dirty="0">
                <a:solidFill>
                  <a:schemeClr val="accent6"/>
                </a:solidFill>
                <a:latin typeface="Meiryo UI" panose="020B0604030504040204" pitchFamily="50" charset="-128"/>
                <a:ea typeface="Meiryo UI" panose="020B0604030504040204" pitchFamily="50" charset="-128"/>
              </a:rPr>
              <a:t>SATA</a:t>
            </a:r>
            <a:r>
              <a:rPr lang="ja-JP" altLang="en-US" sz="1050" dirty="0">
                <a:solidFill>
                  <a:schemeClr val="accent6"/>
                </a:solidFill>
                <a:latin typeface="Meiryo UI" panose="020B0604030504040204" pitchFamily="50" charset="-128"/>
                <a:ea typeface="Meiryo UI" panose="020B0604030504040204" pitchFamily="50" charset="-128"/>
              </a:rPr>
              <a:t>スロットを搭載、車載環境に設置でき、監視ビデオの保存時間を効果的に延長することが可能です。</a:t>
            </a:r>
            <a:endParaRPr lang="en-US" altLang="ja-JP" sz="1050" dirty="0">
              <a:solidFill>
                <a:schemeClr val="accent6"/>
              </a:solidFill>
              <a:latin typeface="Meiryo UI" panose="020B0604030504040204" pitchFamily="50" charset="-128"/>
              <a:ea typeface="Meiryo UI" panose="020B0604030504040204" pitchFamily="50" charset="-128"/>
            </a:endParaRPr>
          </a:p>
          <a:p>
            <a:pPr marL="0" lvl="0" indent="0">
              <a:spcBef>
                <a:spcPts val="600"/>
              </a:spcBef>
              <a:buClr>
                <a:srgbClr val="F4D088"/>
              </a:buClr>
              <a:buSzPts val="800"/>
              <a:buNone/>
            </a:pPr>
            <a:r>
              <a:rPr lang="ja-JP" altLang="en-US" sz="800" dirty="0">
                <a:solidFill>
                  <a:schemeClr val="accent6"/>
                </a:solidFill>
                <a:latin typeface="Meiryo UI" panose="020B0604030504040204" pitchFamily="50" charset="-128"/>
                <a:ea typeface="Meiryo UI" panose="020B0604030504040204" pitchFamily="50" charset="-128"/>
              </a:rPr>
              <a:t>リンク：</a:t>
            </a:r>
            <a:r>
              <a:rPr lang="en-US" altLang="ja-JP" sz="800" dirty="0">
                <a:solidFill>
                  <a:schemeClr val="accent6"/>
                </a:solidFill>
                <a:latin typeface="Meiryo UI" panose="020B0604030504040204" pitchFamily="50" charset="-128"/>
                <a:ea typeface="Meiryo UI" panose="020B0604030504040204" pitchFamily="50" charset="-128"/>
              </a:rPr>
              <a:t>https</a:t>
            </a:r>
            <a:r>
              <a:rPr lang="ja-JP" altLang="en-US" sz="800" dirty="0">
                <a:solidFill>
                  <a:schemeClr val="accent6"/>
                </a:solidFill>
                <a:latin typeface="Meiryo UI" panose="020B0604030504040204" pitchFamily="50" charset="-128"/>
                <a:ea typeface="Meiryo UI" panose="020B0604030504040204" pitchFamily="50" charset="-128"/>
              </a:rPr>
              <a:t>：</a:t>
            </a:r>
            <a:r>
              <a:rPr lang="en-US" altLang="ja-JP" sz="800" dirty="0">
                <a:solidFill>
                  <a:schemeClr val="accent6"/>
                </a:solidFill>
                <a:latin typeface="Meiryo UI" panose="020B0604030504040204" pitchFamily="50" charset="-128"/>
                <a:ea typeface="Meiryo UI" panose="020B0604030504040204" pitchFamily="50" charset="-128"/>
              </a:rPr>
              <a:t>//www.who.int/news-room/fact-sheets/detail/road-traffic-injuries</a:t>
            </a:r>
            <a:endParaRPr lang="ja-JP" altLang="en-US" sz="800" dirty="0">
              <a:solidFill>
                <a:schemeClr val="accent6"/>
              </a:solidFill>
              <a:latin typeface="Meiryo UI" panose="020B0604030504040204" pitchFamily="50" charset="-128"/>
              <a:ea typeface="Meiryo UI" panose="020B0604030504040204" pitchFamily="50" charset="-128"/>
            </a:endParaRPr>
          </a:p>
        </p:txBody>
      </p:sp>
      <p:pic>
        <p:nvPicPr>
          <p:cNvPr id="64" name="圖片 63" descr="一張含有 文字, 電子用品, 顯示, 室內 的圖片&#10;&#10;自動產生的描述">
            <a:extLst>
              <a:ext uri="{FF2B5EF4-FFF2-40B4-BE49-F238E27FC236}">
                <a16:creationId xmlns:a16="http://schemas.microsoft.com/office/drawing/2014/main" id="{A6C10396-13D4-4FE4-9ACA-44A753D25EF2}"/>
              </a:ext>
            </a:extLst>
          </p:cNvPr>
          <p:cNvPicPr>
            <a:picLocks noChangeAspect="1"/>
          </p:cNvPicPr>
          <p:nvPr/>
        </p:nvPicPr>
        <p:blipFill>
          <a:blip r:embed="rId4"/>
          <a:stretch>
            <a:fillRect/>
          </a:stretch>
        </p:blipFill>
        <p:spPr>
          <a:xfrm>
            <a:off x="4379224" y="3427378"/>
            <a:ext cx="2146268" cy="2146268"/>
          </a:xfrm>
          <a:prstGeom prst="rect">
            <a:avLst/>
          </a:prstGeom>
        </p:spPr>
      </p:pic>
      <p:grpSp>
        <p:nvGrpSpPr>
          <p:cNvPr id="74" name="群組 73">
            <a:extLst>
              <a:ext uri="{FF2B5EF4-FFF2-40B4-BE49-F238E27FC236}">
                <a16:creationId xmlns:a16="http://schemas.microsoft.com/office/drawing/2014/main" id="{583C3FCC-05E0-404C-94A0-53B389E9A759}"/>
              </a:ext>
            </a:extLst>
          </p:cNvPr>
          <p:cNvGrpSpPr/>
          <p:nvPr/>
        </p:nvGrpSpPr>
        <p:grpSpPr>
          <a:xfrm>
            <a:off x="5376698" y="2055981"/>
            <a:ext cx="2395793" cy="2433737"/>
            <a:chOff x="5845813" y="2137725"/>
            <a:chExt cx="2172682" cy="2207092"/>
          </a:xfrm>
        </p:grpSpPr>
        <p:sp>
          <p:nvSpPr>
            <p:cNvPr id="69" name="橢圓 68">
              <a:extLst>
                <a:ext uri="{FF2B5EF4-FFF2-40B4-BE49-F238E27FC236}">
                  <a16:creationId xmlns:a16="http://schemas.microsoft.com/office/drawing/2014/main" id="{D37DC83F-CA69-4DC5-A37E-39AADFA84982}"/>
                </a:ext>
              </a:extLst>
            </p:cNvPr>
            <p:cNvSpPr/>
            <p:nvPr/>
          </p:nvSpPr>
          <p:spPr>
            <a:xfrm>
              <a:off x="5845813" y="2137725"/>
              <a:ext cx="2172682" cy="2207092"/>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68" name="圖片 67">
              <a:extLst>
                <a:ext uri="{FF2B5EF4-FFF2-40B4-BE49-F238E27FC236}">
                  <a16:creationId xmlns:a16="http://schemas.microsoft.com/office/drawing/2014/main" id="{1B9779E4-04AE-4522-9472-679BEE71F208}"/>
                </a:ext>
              </a:extLst>
            </p:cNvPr>
            <p:cNvPicPr>
              <a:picLocks noChangeAspect="1"/>
            </p:cNvPicPr>
            <p:nvPr/>
          </p:nvPicPr>
          <p:blipFill>
            <a:blip r:embed="rId5"/>
            <a:stretch>
              <a:fillRect/>
            </a:stretch>
          </p:blipFill>
          <p:spPr>
            <a:xfrm flipH="1">
              <a:off x="6368730" y="2803335"/>
              <a:ext cx="1247250" cy="1247250"/>
            </a:xfrm>
            <a:prstGeom prst="rect">
              <a:avLst/>
            </a:prstGeom>
          </p:spPr>
        </p:pic>
      </p:grpSp>
      <p:grpSp>
        <p:nvGrpSpPr>
          <p:cNvPr id="75" name="群組 74">
            <a:extLst>
              <a:ext uri="{FF2B5EF4-FFF2-40B4-BE49-F238E27FC236}">
                <a16:creationId xmlns:a16="http://schemas.microsoft.com/office/drawing/2014/main" id="{927442C0-CC2E-4FD8-8891-79A4A0845761}"/>
              </a:ext>
            </a:extLst>
          </p:cNvPr>
          <p:cNvGrpSpPr/>
          <p:nvPr/>
        </p:nvGrpSpPr>
        <p:grpSpPr>
          <a:xfrm>
            <a:off x="7106770" y="2737088"/>
            <a:ext cx="2331008" cy="2212256"/>
            <a:chOff x="7377199" y="2648972"/>
            <a:chExt cx="2018259" cy="1915440"/>
          </a:xfrm>
        </p:grpSpPr>
        <p:sp>
          <p:nvSpPr>
            <p:cNvPr id="70" name="橢圓 69">
              <a:extLst>
                <a:ext uri="{FF2B5EF4-FFF2-40B4-BE49-F238E27FC236}">
                  <a16:creationId xmlns:a16="http://schemas.microsoft.com/office/drawing/2014/main" id="{A5EF1944-854B-40FD-BBBB-E99D4D71D33A}"/>
                </a:ext>
              </a:extLst>
            </p:cNvPr>
            <p:cNvSpPr/>
            <p:nvPr/>
          </p:nvSpPr>
          <p:spPr>
            <a:xfrm>
              <a:off x="7377199" y="2648972"/>
              <a:ext cx="2018259" cy="1915440"/>
            </a:xfrm>
            <a:prstGeom prst="ellipse">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66" name="圖片 65" descr="一張含有 相機 的圖片&#10;&#10;自動產生的描述">
              <a:extLst>
                <a:ext uri="{FF2B5EF4-FFF2-40B4-BE49-F238E27FC236}">
                  <a16:creationId xmlns:a16="http://schemas.microsoft.com/office/drawing/2014/main" id="{5E7CDB62-3963-474C-A614-19062ACBF5F8}"/>
                </a:ext>
              </a:extLst>
            </p:cNvPr>
            <p:cNvPicPr>
              <a:picLocks noChangeAspect="1"/>
            </p:cNvPicPr>
            <p:nvPr/>
          </p:nvPicPr>
          <p:blipFill>
            <a:blip r:embed="rId6"/>
            <a:stretch>
              <a:fillRect/>
            </a:stretch>
          </p:blipFill>
          <p:spPr>
            <a:xfrm flipH="1">
              <a:off x="7407629" y="3079208"/>
              <a:ext cx="1306293" cy="1199802"/>
            </a:xfrm>
            <a:prstGeom prst="rect">
              <a:avLst/>
            </a:prstGeom>
          </p:spPr>
        </p:pic>
      </p:grpSp>
      <p:pic>
        <p:nvPicPr>
          <p:cNvPr id="73" name="圖片 72">
            <a:extLst>
              <a:ext uri="{FF2B5EF4-FFF2-40B4-BE49-F238E27FC236}">
                <a16:creationId xmlns:a16="http://schemas.microsoft.com/office/drawing/2014/main" id="{68E74F01-8E4D-4043-8430-8CA66D2C25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73937" y="3598883"/>
            <a:ext cx="3716135" cy="2322997"/>
          </a:xfrm>
          <a:prstGeom prst="rect">
            <a:avLst/>
          </a:prstGeom>
        </p:spPr>
      </p:pic>
    </p:spTree>
    <p:extLst>
      <p:ext uri="{BB962C8B-B14F-4D97-AF65-F5344CB8AC3E}">
        <p14:creationId xmlns:p14="http://schemas.microsoft.com/office/powerpoint/2010/main" val="2061283627"/>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51487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63005"/>
            <a:ext cx="7707900" cy="572700"/>
          </a:xfrm>
        </p:spPr>
        <p:txBody>
          <a:bodyPr/>
          <a:lstStyle/>
          <a:p>
            <a:r>
              <a:rPr lang="ja-JP" altLang="en-US" sz="3600" dirty="0">
                <a:cs typeface="+mn-ea"/>
                <a:sym typeface="Arial" panose="020B0604020202020204" pitchFamily="34" charset="0"/>
              </a:rPr>
              <a:t>データセキュリティ</a:t>
            </a:r>
            <a:r>
              <a:rPr lang="en-US" altLang="zh-TW" sz="3600" dirty="0">
                <a:cs typeface="+mn-ea"/>
                <a:sym typeface="Arial" panose="020B0604020202020204" pitchFamily="34" charset="0"/>
              </a:rPr>
              <a:t>: </a:t>
            </a:r>
            <a:br>
              <a:rPr lang="en-US" altLang="zh-TW" sz="3600" dirty="0">
                <a:cs typeface="+mn-ea"/>
                <a:sym typeface="Arial" panose="020B0604020202020204" pitchFamily="34" charset="0"/>
              </a:rPr>
            </a:br>
            <a:r>
              <a:rPr lang="en-US" altLang="zh-TW" sz="3600" dirty="0">
                <a:cs typeface="+mn-ea"/>
                <a:sym typeface="Arial" panose="020B0604020202020204" pitchFamily="34" charset="0"/>
              </a:rPr>
              <a:t>NAS</a:t>
            </a:r>
            <a:r>
              <a:rPr lang="ja-JP" altLang="en-US" sz="3600" dirty="0">
                <a:cs typeface="+mn-ea"/>
                <a:sym typeface="Arial" panose="020B0604020202020204" pitchFamily="34" charset="0"/>
              </a:rPr>
              <a:t>データを保護します</a:t>
            </a:r>
            <a:endParaRPr lang="en-US" altLang="zh-TW" sz="3600" dirty="0">
              <a:cs typeface="+mn-ea"/>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792894" y="1514877"/>
            <a:ext cx="3190685"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Malware Remover</a:t>
            </a:r>
          </a:p>
          <a:p>
            <a:pPr>
              <a:spcBef>
                <a:spcPts val="600"/>
              </a:spcBef>
            </a:pPr>
            <a:r>
              <a:rPr lang="ja-JP"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お手持ちの</a:t>
            </a:r>
            <a:r>
              <a:rPr lang="en-US" altLang="zh-TW"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を定期的にスキャンし、最新のマルウェア定義をダウンロードします。攻撃された場合、感染したファイルをリアルタイムで除外でき、</a:t>
            </a:r>
            <a:r>
              <a:rPr lang="en-US" altLang="zh-TW"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のデータセキュリティレベルを向上させることができます。</a:t>
            </a:r>
            <a:endParaRPr lang="zh-TW" altLang="zh-TW" sz="9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48033" y="1642652"/>
            <a:ext cx="2882001"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QuFirewall</a:t>
            </a:r>
          </a:p>
          <a:p>
            <a:pPr>
              <a:spcBef>
                <a:spcPts val="600"/>
              </a:spcBef>
            </a:pPr>
            <a:r>
              <a:rPr lang="en-US" altLang="zh-TW"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IP</a:t>
            </a:r>
            <a:r>
              <a:rPr lang="ja-JP"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アドレスとリージョンを許可</a:t>
            </a:r>
            <a:r>
              <a:rPr lang="en-US" altLang="ja-JP"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rPr>
              <a:t>拒否して、不正アクセスとブルートフォース攻撃を防ぎ、データとサービスのセキュリティを保護することができます。</a:t>
            </a:r>
            <a:endParaRPr lang="zh-TW" sz="9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6528" y="3149387"/>
            <a:ext cx="3689548" cy="233289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238" y="3149387"/>
            <a:ext cx="3689548" cy="329376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8378" y="173186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238" y="173186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152400" y="4020974"/>
            <a:ext cx="9364133" cy="4052983"/>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17072371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958375" y="941388"/>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7424" y="1607913"/>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dirty="0">
                <a:cs typeface="+mn-ea"/>
                <a:sym typeface="Arial" panose="020B0604020202020204" pitchFamily="34" charset="0"/>
              </a:rPr>
              <a:t>QVR Elite – </a:t>
            </a:r>
            <a:r>
              <a:rPr lang="ja-JP" altLang="en-US" dirty="0">
                <a:cs typeface="+mn-ea"/>
                <a:sym typeface="Arial" panose="020B0604020202020204" pitchFamily="34" charset="0"/>
              </a:rPr>
              <a:t>監視システム</a:t>
            </a:r>
            <a:r>
              <a:rPr lang="en-US" dirty="0">
                <a:cs typeface="+mn-ea"/>
                <a:sym typeface="Arial" panose="020B0604020202020204" pitchFamily="34" charset="0"/>
              </a:rPr>
              <a:t>​​</a:t>
            </a:r>
          </a:p>
        </p:txBody>
      </p:sp>
      <p:sp>
        <p:nvSpPr>
          <p:cNvPr id="7" name="文字方塊 6">
            <a:extLst>
              <a:ext uri="{FF2B5EF4-FFF2-40B4-BE49-F238E27FC236}">
                <a16:creationId xmlns:a16="http://schemas.microsoft.com/office/drawing/2014/main" id="{0283DDE9-3DE5-49B2-993D-46F07BA33E0B}"/>
              </a:ext>
            </a:extLst>
          </p:cNvPr>
          <p:cNvSpPr txBox="1"/>
          <p:nvPr/>
        </p:nvSpPr>
        <p:spPr>
          <a:xfrm>
            <a:off x="342075" y="4647498"/>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MP4</a:t>
            </a: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録画フォーマット</a:t>
            </a:r>
            <a:r>
              <a:rPr lang="en-US" altLang="zh-TW"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a:t>
            </a:r>
            <a:endParaRPr lang="zh-TW" sz="10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3171819" y="3563891"/>
            <a:ext cx="1461314" cy="1019730"/>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5286160" y="3561329"/>
            <a:ext cx="1461314" cy="1024855"/>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1099860" y="3612328"/>
            <a:ext cx="1405303" cy="922856"/>
          </a:xfrm>
          <a:prstGeom prst="rect">
            <a:avLst/>
          </a:prstGeom>
          <a:solidFill>
            <a:srgbClr val="000000">
              <a:shade val="95000"/>
            </a:srgbClr>
          </a:solidFill>
          <a:ln w="28575" cap="sq">
            <a:solidFill>
              <a:srgbClr val="00FFCC"/>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2165577" y="4647472"/>
            <a:ext cx="352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柔軟なサブスクリプション</a:t>
            </a:r>
            <a:endParaRPr lang="zh-TW"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4524663" y="4646994"/>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rPr>
              <a:t>拡張可能な容量</a:t>
            </a:r>
            <a:endParaRPr lang="zh-TW" altLang="en-US"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6527" y="1382622"/>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sp>
        <p:nvSpPr>
          <p:cNvPr id="15" name="矩形: 圓角 14">
            <a:extLst>
              <a:ext uri="{FF2B5EF4-FFF2-40B4-BE49-F238E27FC236}">
                <a16:creationId xmlns:a16="http://schemas.microsoft.com/office/drawing/2014/main" id="{27132A60-D68E-42EB-A579-ADDA73918881}"/>
              </a:ext>
            </a:extLst>
          </p:cNvPr>
          <p:cNvSpPr/>
          <p:nvPr/>
        </p:nvSpPr>
        <p:spPr>
          <a:xfrm>
            <a:off x="6690723" y="1584726"/>
            <a:ext cx="892480" cy="903250"/>
          </a:xfrm>
          <a:prstGeom prst="roundRect">
            <a:avLst/>
          </a:prstGeom>
          <a:solidFill>
            <a:schemeClr val="tx1"/>
          </a:solidFill>
          <a:ln>
            <a:solidFill>
              <a:srgbClr val="00FFCC"/>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5726" y="1750136"/>
            <a:ext cx="817477" cy="537620"/>
          </a:xfrm>
          <a:prstGeom prst="rect">
            <a:avLst/>
          </a:prstGeom>
        </p:spPr>
      </p:pic>
      <p:sp>
        <p:nvSpPr>
          <p:cNvPr id="17" name="文字方塊 16">
            <a:extLst>
              <a:ext uri="{FF2B5EF4-FFF2-40B4-BE49-F238E27FC236}">
                <a16:creationId xmlns:a16="http://schemas.microsoft.com/office/drawing/2014/main" id="{E30B708B-7C59-467F-BF45-1BA5BC5E7F8C}"/>
              </a:ext>
            </a:extLst>
          </p:cNvPr>
          <p:cNvSpPr txBox="1"/>
          <p:nvPr/>
        </p:nvSpPr>
        <p:spPr>
          <a:xfrm>
            <a:off x="6248451" y="2578215"/>
            <a:ext cx="2460834" cy="64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ja-JP" altLang="en-US" sz="1600" dirty="0">
                <a:solidFill>
                  <a:schemeClr val="tx1"/>
                </a:solidFill>
                <a:latin typeface="Meiryo UI" panose="020B0604030504040204" pitchFamily="50" charset="-128"/>
                <a:ea typeface="Meiryo UI" panose="020B0604030504040204" pitchFamily="50" charset="-128"/>
                <a:sym typeface="Arial" panose="020B0604020202020204" pitchFamily="34" charset="0"/>
              </a:rPr>
              <a:t>ベース埋め込みチャネル</a:t>
            </a:r>
            <a:endParaRPr lang="en-US" altLang="ja-JP" sz="16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a:p>
            <a:pPr algn="ctr">
              <a:lnSpc>
                <a:spcPct val="110000"/>
              </a:lnSpc>
              <a:spcBef>
                <a:spcPts val="300"/>
              </a:spcBef>
            </a:pPr>
            <a:r>
              <a:rPr lang="en-US" altLang="zh-TW" sz="1600" dirty="0">
                <a:solidFill>
                  <a:schemeClr val="tx1"/>
                </a:solidFill>
                <a:latin typeface="Meiryo UI" panose="020B0604030504040204" pitchFamily="50" charset="-128"/>
                <a:ea typeface="Meiryo UI" panose="020B0604030504040204" pitchFamily="50" charset="-128"/>
                <a:sym typeface="Arial" panose="020B0604020202020204" pitchFamily="34" charset="0"/>
              </a:rPr>
              <a:t>(</a:t>
            </a:r>
            <a:r>
              <a:rPr lang="ja-JP" altLang="en-US" sz="1600" dirty="0">
                <a:solidFill>
                  <a:schemeClr val="tx1"/>
                </a:solidFill>
                <a:latin typeface="Meiryo UI" panose="020B0604030504040204" pitchFamily="50" charset="-128"/>
                <a:ea typeface="Meiryo UI" panose="020B0604030504040204" pitchFamily="50" charset="-128"/>
                <a:sym typeface="Arial" panose="020B0604020202020204" pitchFamily="34" charset="0"/>
              </a:rPr>
              <a:t>柔軟な拡張</a:t>
            </a:r>
            <a:r>
              <a:rPr lang="en-US" altLang="zh-TW" sz="1600" dirty="0">
                <a:solidFill>
                  <a:schemeClr val="tx1"/>
                </a:solidFill>
                <a:latin typeface="Meiryo UI" panose="020B0604030504040204" pitchFamily="50" charset="-128"/>
                <a:ea typeface="Meiryo UI" panose="020B0604030504040204" pitchFamily="50" charset="-128"/>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85603082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7"/>
          <p:cNvSpPr txBox="1">
            <a:spLocks noGrp="1"/>
          </p:cNvSpPr>
          <p:nvPr>
            <p:ph type="title"/>
          </p:nvPr>
        </p:nvSpPr>
        <p:spPr>
          <a:xfrm>
            <a:off x="680454" y="55337"/>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ja-JP" altLang="en-US" dirty="0"/>
              <a:t>多く</a:t>
            </a:r>
            <a:r>
              <a:rPr lang="en-US" dirty="0" err="1"/>
              <a:t>のカメラモデルと互換性があります</a:t>
            </a:r>
            <a:endParaRPr dirty="0">
              <a:sym typeface="Arial"/>
            </a:endParaRPr>
          </a:p>
        </p:txBody>
      </p:sp>
      <p:sp>
        <p:nvSpPr>
          <p:cNvPr id="186" name="Google Shape;186;p17"/>
          <p:cNvSpPr/>
          <p:nvPr/>
        </p:nvSpPr>
        <p:spPr>
          <a:xfrm>
            <a:off x="3184129" y="1799047"/>
            <a:ext cx="2700600" cy="2805600"/>
          </a:xfrm>
          <a:prstGeom prst="rect">
            <a:avLst/>
          </a:prstGeom>
          <a:gradFill>
            <a:gsLst>
              <a:gs pos="0">
                <a:srgbClr val="FEFEFE"/>
              </a:gs>
              <a:gs pos="100000">
                <a:schemeClr val="accent1"/>
              </a:gs>
            </a:gsLst>
            <a:lin ang="16200000" scaled="0"/>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87" name="Google Shape;187;p17" descr="PLC Based Industrial Automation in Bangladesh - PLC Bangladesh"/>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43447" y="2751608"/>
            <a:ext cx="2582006" cy="1811424"/>
          </a:xfrm>
          <a:prstGeom prst="rect">
            <a:avLst/>
          </a:prstGeom>
          <a:noFill/>
          <a:ln>
            <a:noFill/>
          </a:ln>
        </p:spPr>
      </p:pic>
      <p:sp>
        <p:nvSpPr>
          <p:cNvPr id="188" name="Google Shape;188;p17"/>
          <p:cNvSpPr/>
          <p:nvPr/>
        </p:nvSpPr>
        <p:spPr>
          <a:xfrm>
            <a:off x="210898" y="1799047"/>
            <a:ext cx="2766000" cy="2805600"/>
          </a:xfrm>
          <a:prstGeom prst="rect">
            <a:avLst/>
          </a:prstGeom>
          <a:gradFill>
            <a:gsLst>
              <a:gs pos="0">
                <a:srgbClr val="FEFEFE"/>
              </a:gs>
              <a:gs pos="100000">
                <a:schemeClr val="accent1"/>
              </a:gs>
            </a:gsLst>
            <a:lin ang="16200000" scaled="0"/>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89" name="Google Shape;189;p17"/>
          <p:cNvSpPr/>
          <p:nvPr/>
        </p:nvSpPr>
        <p:spPr>
          <a:xfrm>
            <a:off x="210874" y="1411873"/>
            <a:ext cx="27660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600" b="1" dirty="0">
                <a:latin typeface="Meiryo UI" panose="020B0604030504040204" pitchFamily="50" charset="-128"/>
                <a:ea typeface="Meiryo UI" panose="020B0604030504040204" pitchFamily="50" charset="-128"/>
              </a:rPr>
              <a:t>180以上のブランド</a:t>
            </a: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90" name="Google Shape;190;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51350" y="1813784"/>
            <a:ext cx="2189401" cy="836351"/>
          </a:xfrm>
          <a:prstGeom prst="rect">
            <a:avLst/>
          </a:prstGeom>
          <a:noFill/>
          <a:ln>
            <a:noFill/>
          </a:ln>
        </p:spPr>
      </p:pic>
      <p:pic>
        <p:nvPicPr>
          <p:cNvPr id="191" name="Google Shape;191;p17"/>
          <p:cNvPicPr preferRelativeResize="0"/>
          <p:nvPr/>
        </p:nvPicPr>
        <p:blipFill rotWithShape="1">
          <a:blip r:embed="rId5">
            <a:alphaModFix/>
          </a:blip>
          <a:srcRect/>
          <a:stretch/>
        </p:blipFill>
        <p:spPr>
          <a:xfrm>
            <a:off x="1836589" y="2530332"/>
            <a:ext cx="744051" cy="303911"/>
          </a:xfrm>
          <a:prstGeom prst="rect">
            <a:avLst/>
          </a:prstGeom>
          <a:noFill/>
          <a:ln>
            <a:noFill/>
          </a:ln>
        </p:spPr>
      </p:pic>
      <p:pic>
        <p:nvPicPr>
          <p:cNvPr id="192" name="Google Shape;192;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7446" y="3590717"/>
            <a:ext cx="986550" cy="197310"/>
          </a:xfrm>
          <a:prstGeom prst="rect">
            <a:avLst/>
          </a:prstGeom>
          <a:noFill/>
          <a:ln>
            <a:noFill/>
          </a:ln>
        </p:spPr>
      </p:pic>
      <p:pic>
        <p:nvPicPr>
          <p:cNvPr id="193" name="Google Shape;193;p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17869" y="3583295"/>
            <a:ext cx="781493" cy="307479"/>
          </a:xfrm>
          <a:prstGeom prst="rect">
            <a:avLst/>
          </a:prstGeom>
          <a:noFill/>
          <a:ln>
            <a:noFill/>
          </a:ln>
        </p:spPr>
      </p:pic>
      <p:pic>
        <p:nvPicPr>
          <p:cNvPr id="194" name="Google Shape;194;p1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17869" y="3096661"/>
            <a:ext cx="781492" cy="224216"/>
          </a:xfrm>
          <a:prstGeom prst="rect">
            <a:avLst/>
          </a:prstGeom>
          <a:noFill/>
          <a:ln>
            <a:noFill/>
          </a:ln>
        </p:spPr>
      </p:pic>
      <p:pic>
        <p:nvPicPr>
          <p:cNvPr id="195" name="Google Shape;195;p1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7446" y="2548921"/>
            <a:ext cx="1007098" cy="201483"/>
          </a:xfrm>
          <a:prstGeom prst="rect">
            <a:avLst/>
          </a:prstGeom>
          <a:noFill/>
          <a:ln>
            <a:noFill/>
          </a:ln>
        </p:spPr>
      </p:pic>
      <p:pic>
        <p:nvPicPr>
          <p:cNvPr id="196" name="Google Shape;196;p1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27519" y="1973491"/>
            <a:ext cx="945361" cy="230064"/>
          </a:xfrm>
          <a:prstGeom prst="rect">
            <a:avLst/>
          </a:prstGeom>
          <a:noFill/>
          <a:ln>
            <a:noFill/>
          </a:ln>
        </p:spPr>
      </p:pic>
      <p:pic>
        <p:nvPicPr>
          <p:cNvPr id="197" name="Google Shape;197;p17"/>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92988" y="3095770"/>
            <a:ext cx="990367" cy="149581"/>
          </a:xfrm>
          <a:prstGeom prst="rect">
            <a:avLst/>
          </a:prstGeom>
          <a:noFill/>
          <a:ln>
            <a:noFill/>
          </a:ln>
        </p:spPr>
      </p:pic>
      <p:pic>
        <p:nvPicPr>
          <p:cNvPr id="198" name="Google Shape;198;p17"/>
          <p:cNvPicPr preferRelativeResize="0"/>
          <p:nvPr/>
        </p:nvPicPr>
        <p:blipFill rotWithShape="1">
          <a:blip r:embed="rId12">
            <a:alphaModFix/>
          </a:blip>
          <a:srcRect/>
          <a:stretch/>
        </p:blipFill>
        <p:spPr>
          <a:xfrm>
            <a:off x="278660" y="4133394"/>
            <a:ext cx="1384116" cy="276369"/>
          </a:xfrm>
          <a:prstGeom prst="rect">
            <a:avLst/>
          </a:prstGeom>
          <a:noFill/>
          <a:ln>
            <a:noFill/>
          </a:ln>
        </p:spPr>
      </p:pic>
      <p:pic>
        <p:nvPicPr>
          <p:cNvPr id="199" name="Google Shape;199;p17"/>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31339" y="1909131"/>
            <a:ext cx="1025092" cy="358783"/>
          </a:xfrm>
          <a:prstGeom prst="rect">
            <a:avLst/>
          </a:prstGeom>
          <a:noFill/>
          <a:ln>
            <a:noFill/>
          </a:ln>
        </p:spPr>
      </p:pic>
      <p:pic>
        <p:nvPicPr>
          <p:cNvPr id="200" name="Google Shape;200;p17" descr="Brickcom - deltalink"/>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1696827" y="4153194"/>
            <a:ext cx="1023574" cy="243354"/>
          </a:xfrm>
          <a:prstGeom prst="rect">
            <a:avLst/>
          </a:prstGeom>
          <a:noFill/>
          <a:ln>
            <a:noFill/>
          </a:ln>
        </p:spPr>
      </p:pic>
      <p:sp>
        <p:nvSpPr>
          <p:cNvPr id="201" name="Google Shape;201;p17"/>
          <p:cNvSpPr/>
          <p:nvPr/>
        </p:nvSpPr>
        <p:spPr>
          <a:xfrm>
            <a:off x="3184104" y="1411873"/>
            <a:ext cx="27006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600" b="1" dirty="0">
                <a:latin typeface="Meiryo UI" panose="020B0604030504040204" pitchFamily="50" charset="-128"/>
                <a:ea typeface="Meiryo UI" panose="020B0604030504040204" pitchFamily="50" charset="-128"/>
              </a:rPr>
              <a:t>6,700を超えるモデル</a:t>
            </a: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17"/>
          <p:cNvSpPr/>
          <p:nvPr/>
        </p:nvSpPr>
        <p:spPr>
          <a:xfrm>
            <a:off x="6083246" y="1799047"/>
            <a:ext cx="2905200" cy="2805600"/>
          </a:xfrm>
          <a:prstGeom prst="rect">
            <a:avLst/>
          </a:prstGeom>
          <a:gradFill>
            <a:gsLst>
              <a:gs pos="0">
                <a:srgbClr val="FEFEFE"/>
              </a:gs>
              <a:gs pos="100000">
                <a:schemeClr val="accent1"/>
              </a:gs>
            </a:gsLst>
            <a:lin ang="16200000" scaled="0"/>
          </a:grad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03" name="Google Shape;203;p17"/>
          <p:cNvSpPr/>
          <p:nvPr/>
        </p:nvSpPr>
        <p:spPr>
          <a:xfrm>
            <a:off x="6083220" y="1411873"/>
            <a:ext cx="2905200" cy="3993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dirty="0" err="1">
                <a:latin typeface="Meiryo UI" panose="020B0604030504040204" pitchFamily="50" charset="-128"/>
                <a:ea typeface="Meiryo UI" panose="020B0604030504040204" pitchFamily="50" charset="-128"/>
              </a:rPr>
              <a:t>ONVIFプロファイ</a:t>
            </a:r>
            <a:r>
              <a:rPr lang="ja-JP" altLang="en-US" sz="1600" b="1" dirty="0">
                <a:latin typeface="Meiryo UI" panose="020B0604030504040204" pitchFamily="50" charset="-128"/>
                <a:ea typeface="Meiryo UI" panose="020B0604030504040204" pitchFamily="50" charset="-128"/>
              </a:rPr>
              <a:t>ル対応</a:t>
            </a:r>
            <a:endParaRPr sz="16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04" name="Google Shape;204;p17" descr="一張含有 文字, 美工圖案 的圖片&#10;&#10;自動產生的描述"/>
          <p:cNvPicPr preferRelativeResize="0"/>
          <p:nvPr/>
        </p:nvPicPr>
        <p:blipFill rotWithShape="1">
          <a:blip r:embed="rId15">
            <a:alphaModFix/>
          </a:blip>
          <a:srcRect/>
          <a:stretch/>
        </p:blipFill>
        <p:spPr>
          <a:xfrm>
            <a:off x="6312405" y="2090673"/>
            <a:ext cx="2440400" cy="488080"/>
          </a:xfrm>
          <a:prstGeom prst="rect">
            <a:avLst/>
          </a:prstGeom>
          <a:noFill/>
          <a:ln>
            <a:noFill/>
          </a:ln>
        </p:spPr>
      </p:pic>
      <p:sp>
        <p:nvSpPr>
          <p:cNvPr id="205" name="Google Shape;205;p17"/>
          <p:cNvSpPr txBox="1"/>
          <p:nvPr/>
        </p:nvSpPr>
        <p:spPr>
          <a:xfrm>
            <a:off x="6519334" y="2803238"/>
            <a:ext cx="2116666" cy="646331"/>
          </a:xfrm>
          <a:prstGeom prst="rect">
            <a:avLst/>
          </a:prstGeom>
          <a:solidFill>
            <a:srgbClr val="00FFC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RTSPストリーム</a:t>
            </a:r>
            <a:endParaRPr sz="18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入出力</a:t>
            </a:r>
            <a:endParaRPr sz="1800" b="1" dirty="0">
              <a:solidFill>
                <a:schemeClr val="lt1"/>
              </a:solidFill>
              <a:latin typeface="Meiryo UI" panose="020B0604030504040204" pitchFamily="50" charset="-128"/>
              <a:ea typeface="Meiryo UI" panose="020B0604030504040204" pitchFamily="50" charset="-128"/>
            </a:endParaRPr>
          </a:p>
        </p:txBody>
      </p:sp>
      <p:sp>
        <p:nvSpPr>
          <p:cNvPr id="206" name="Google Shape;206;p17"/>
          <p:cNvSpPr txBox="1"/>
          <p:nvPr/>
        </p:nvSpPr>
        <p:spPr>
          <a:xfrm>
            <a:off x="6519334" y="3570818"/>
            <a:ext cx="2116666" cy="646331"/>
          </a:xfrm>
          <a:prstGeom prst="rect">
            <a:avLst/>
          </a:prstGeom>
          <a:solidFill>
            <a:srgbClr val="00FFC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RTMPストリーム</a:t>
            </a:r>
            <a:endParaRPr sz="18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入力</a:t>
            </a:r>
            <a:endParaRPr sz="1800" b="1" dirty="0">
              <a:solidFill>
                <a:schemeClr val="lt1"/>
              </a:solidFill>
              <a:latin typeface="Meiryo UI" panose="020B0604030504040204" pitchFamily="50" charset="-128"/>
              <a:ea typeface="Meiryo UI" panose="020B0604030504040204" pitchFamily="50" charset="-128"/>
            </a:endParaRPr>
          </a:p>
        </p:txBody>
      </p:sp>
      <p:sp>
        <p:nvSpPr>
          <p:cNvPr id="207" name="Google Shape;207;p17">
            <a:hlinkClick r:id="rId16"/>
          </p:cNvPr>
          <p:cNvSpPr txBox="1"/>
          <p:nvPr/>
        </p:nvSpPr>
        <p:spPr>
          <a:xfrm>
            <a:off x="1864167" y="4661938"/>
            <a:ext cx="5415666" cy="36286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00" dirty="0">
                <a:solidFill>
                  <a:srgbClr val="DADADA"/>
                </a:solidFill>
                <a:latin typeface="Meiryo UI" panose="020B0604030504040204" pitchFamily="50" charset="-128"/>
                <a:ea typeface="Meiryo UI" panose="020B0604030504040204" pitchFamily="50" charset="-128"/>
              </a:rPr>
              <a:t>https://www.qnap.com/en/compatibility-qvr-pro</a:t>
            </a:r>
            <a:endParaRPr sz="1000" b="0" i="0" u="none" strike="noStrike" cap="none" dirty="0">
              <a:solidFill>
                <a:srgbClr val="DADADA"/>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872569738"/>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713225" y="135860"/>
            <a:ext cx="8505726" cy="102797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err="1"/>
              <a:t>PCまたはモバイルデバイス</a:t>
            </a:r>
            <a:r>
              <a:rPr lang="ja-JP" altLang="en-US" sz="2800" dirty="0"/>
              <a:t>でどこでも利用可能</a:t>
            </a:r>
            <a:br>
              <a:rPr lang="en-US" altLang="ja-JP" sz="2800" dirty="0"/>
            </a:br>
            <a:r>
              <a:rPr lang="en-US" sz="2800" dirty="0" err="1"/>
              <a:t>ライブビューと</a:t>
            </a:r>
            <a:r>
              <a:rPr lang="ja-JP" altLang="en-US" sz="2800" dirty="0"/>
              <a:t>プレイバックができる</a:t>
            </a:r>
            <a:r>
              <a:rPr lang="en-US" sz="2800" dirty="0" err="1"/>
              <a:t>統合インターフェース</a:t>
            </a:r>
            <a:endParaRPr sz="2800" dirty="0">
              <a:sym typeface="Arial"/>
            </a:endParaRPr>
          </a:p>
        </p:txBody>
      </p:sp>
      <p:pic>
        <p:nvPicPr>
          <p:cNvPr id="213" name="Google Shape;213;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3225" y="1784932"/>
            <a:ext cx="4594032" cy="2338742"/>
          </a:xfrm>
          <a:prstGeom prst="rect">
            <a:avLst/>
          </a:prstGeom>
          <a:noFill/>
          <a:ln>
            <a:noFill/>
          </a:ln>
        </p:spPr>
      </p:pic>
      <p:sp>
        <p:nvSpPr>
          <p:cNvPr id="214" name="Google Shape;214;p18"/>
          <p:cNvSpPr txBox="1"/>
          <p:nvPr/>
        </p:nvSpPr>
        <p:spPr>
          <a:xfrm>
            <a:off x="5365190" y="4088129"/>
            <a:ext cx="2975728" cy="553968"/>
          </a:xfrm>
          <a:prstGeom prst="rect">
            <a:avLst/>
          </a:prstGeom>
          <a:solidFill>
            <a:srgbClr val="E9C27B">
              <a:alpha val="8627"/>
            </a:srgbClr>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dirty="0" err="1">
                <a:solidFill>
                  <a:srgbClr val="FFFFFF"/>
                </a:solidFill>
                <a:latin typeface="Meiryo UI" panose="020B0604030504040204" pitchFamily="50" charset="-128"/>
                <a:ea typeface="Meiryo UI" panose="020B0604030504040204" pitchFamily="50" charset="-128"/>
              </a:rPr>
              <a:t>クリックする</a:t>
            </a:r>
            <a:r>
              <a:rPr lang="ja-JP" altLang="en-US" sz="1200" dirty="0">
                <a:solidFill>
                  <a:srgbClr val="FFFFFF"/>
                </a:solidFill>
                <a:latin typeface="Meiryo UI" panose="020B0604030504040204" pitchFamily="50" charset="-128"/>
                <a:ea typeface="Meiryo UI" panose="020B0604030504040204" pitchFamily="50" charset="-128"/>
              </a:rPr>
              <a:t>ことで</a:t>
            </a:r>
            <a:r>
              <a:rPr lang="en-US" sz="1200" dirty="0">
                <a:solidFill>
                  <a:srgbClr val="FFFFFF"/>
                </a:solidFill>
                <a:latin typeface="Meiryo UI" panose="020B0604030504040204" pitchFamily="50" charset="-128"/>
                <a:ea typeface="Meiryo UI" panose="020B0604030504040204" pitchFamily="50" charset="-128"/>
              </a:rPr>
              <a:t>、</a:t>
            </a:r>
            <a:r>
              <a:rPr lang="ja-JP" altLang="en-US" sz="1200" dirty="0">
                <a:solidFill>
                  <a:srgbClr val="FFFFFF"/>
                </a:solidFill>
                <a:latin typeface="Meiryo UI" panose="020B0604030504040204" pitchFamily="50" charset="-128"/>
                <a:ea typeface="Meiryo UI" panose="020B0604030504040204" pitchFamily="50" charset="-128"/>
              </a:rPr>
              <a:t>過去の映像</a:t>
            </a:r>
            <a:r>
              <a:rPr lang="en-US" sz="1200" dirty="0" err="1">
                <a:solidFill>
                  <a:srgbClr val="FFFFFF"/>
                </a:solidFill>
                <a:latin typeface="Meiryo UI" panose="020B0604030504040204" pitchFamily="50" charset="-128"/>
                <a:ea typeface="Meiryo UI" panose="020B0604030504040204" pitchFamily="50" charset="-128"/>
              </a:rPr>
              <a:t>にジャンプします</a:t>
            </a:r>
            <a:endParaRPr sz="12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pic>
        <p:nvPicPr>
          <p:cNvPr id="215" name="Google Shape;215;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67549" y="3766910"/>
            <a:ext cx="3379411" cy="650100"/>
          </a:xfrm>
          <a:prstGeom prst="rect">
            <a:avLst/>
          </a:prstGeom>
          <a:noFill/>
          <a:ln>
            <a:noFill/>
          </a:ln>
          <a:effectLst>
            <a:outerShdw blurRad="57150" dist="19050" dir="5400000" algn="bl" rotWithShape="0">
              <a:srgbClr val="000000">
                <a:alpha val="49803"/>
              </a:srgbClr>
            </a:outerShdw>
          </a:effectLst>
        </p:spPr>
      </p:pic>
      <p:sp>
        <p:nvSpPr>
          <p:cNvPr id="216" name="Google Shape;216;p18"/>
          <p:cNvSpPr/>
          <p:nvPr/>
        </p:nvSpPr>
        <p:spPr>
          <a:xfrm>
            <a:off x="1307877" y="37314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17" name="Google Shape;217;p18"/>
          <p:cNvSpPr/>
          <p:nvPr/>
        </p:nvSpPr>
        <p:spPr>
          <a:xfrm>
            <a:off x="2479029" y="40779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cxnSp>
        <p:nvCxnSpPr>
          <p:cNvPr id="218" name="Google Shape;218;p18"/>
          <p:cNvCxnSpPr>
            <a:stCxn id="219" idx="3"/>
            <a:endCxn id="220" idx="1"/>
          </p:cNvCxnSpPr>
          <p:nvPr/>
        </p:nvCxnSpPr>
        <p:spPr>
          <a:xfrm rot="10800000" flipH="1">
            <a:off x="2775809" y="2396635"/>
            <a:ext cx="2625600" cy="1458900"/>
          </a:xfrm>
          <a:prstGeom prst="bentConnector3">
            <a:avLst>
              <a:gd name="adj1" fmla="val 49998"/>
            </a:avLst>
          </a:prstGeom>
          <a:noFill/>
          <a:ln w="19050" cap="flat" cmpd="sng">
            <a:solidFill>
              <a:srgbClr val="FF00FF"/>
            </a:solidFill>
            <a:prstDash val="solid"/>
            <a:round/>
            <a:headEnd type="none" w="sm" len="sm"/>
            <a:tailEnd type="oval" w="med" len="med"/>
          </a:ln>
        </p:spPr>
      </p:cxnSp>
      <p:sp>
        <p:nvSpPr>
          <p:cNvPr id="219" name="Google Shape;219;p18"/>
          <p:cNvSpPr/>
          <p:nvPr/>
        </p:nvSpPr>
        <p:spPr>
          <a:xfrm>
            <a:off x="2450683" y="37314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21" name="Google Shape;221;p18"/>
          <p:cNvSpPr txBox="1"/>
          <p:nvPr/>
        </p:nvSpPr>
        <p:spPr>
          <a:xfrm>
            <a:off x="5354608" y="3211040"/>
            <a:ext cx="2861753" cy="520369"/>
          </a:xfrm>
          <a:prstGeom prst="rect">
            <a:avLst/>
          </a:prstGeom>
          <a:solidFill>
            <a:srgbClr val="E9C27B">
              <a:alpha val="8627"/>
            </a:srgbClr>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err="1">
                <a:solidFill>
                  <a:srgbClr val="FFFFFF"/>
                </a:solidFill>
                <a:latin typeface="Meiryo UI" panose="020B0604030504040204" pitchFamily="50" charset="-128"/>
                <a:ea typeface="Meiryo UI" panose="020B0604030504040204" pitchFamily="50" charset="-128"/>
              </a:rPr>
              <a:t>クリック</a:t>
            </a:r>
            <a:r>
              <a:rPr lang="ja-JP" altLang="en-US" sz="1200" dirty="0">
                <a:solidFill>
                  <a:srgbClr val="FFFFFF"/>
                </a:solidFill>
                <a:latin typeface="Meiryo UI" panose="020B0604030504040204" pitchFamily="50" charset="-128"/>
                <a:ea typeface="Meiryo UI" panose="020B0604030504040204" pitchFamily="50" charset="-128"/>
              </a:rPr>
              <a:t>することで</a:t>
            </a:r>
            <a:r>
              <a:rPr lang="en-US" sz="1200" dirty="0">
                <a:solidFill>
                  <a:srgbClr val="FFFFFF"/>
                </a:solidFill>
                <a:latin typeface="Meiryo UI" panose="020B0604030504040204" pitchFamily="50" charset="-128"/>
                <a:ea typeface="Meiryo UI" panose="020B0604030504040204" pitchFamily="50" charset="-128"/>
              </a:rPr>
              <a:t>、</a:t>
            </a:r>
            <a:r>
              <a:rPr lang="en-US" sz="1200" dirty="0" err="1">
                <a:solidFill>
                  <a:srgbClr val="FFFFFF"/>
                </a:solidFill>
                <a:latin typeface="Meiryo UI" panose="020B0604030504040204" pitchFamily="50" charset="-128"/>
                <a:ea typeface="Meiryo UI" panose="020B0604030504040204" pitchFamily="50" charset="-128"/>
              </a:rPr>
              <a:t>すべての動画ビューの再生を同期します</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22" name="Google Shape;222;p18"/>
          <p:cNvSpPr/>
          <p:nvPr/>
        </p:nvSpPr>
        <p:spPr>
          <a:xfrm>
            <a:off x="1367550" y="24901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20" name="Google Shape;220;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01284" y="1793890"/>
            <a:ext cx="2168102" cy="1205497"/>
          </a:xfrm>
          <a:prstGeom prst="rect">
            <a:avLst/>
          </a:prstGeom>
          <a:noFill/>
          <a:ln w="28575" cap="flat" cmpd="sng">
            <a:solidFill>
              <a:srgbClr val="FF00FF"/>
            </a:solidFill>
            <a:prstDash val="solid"/>
            <a:round/>
            <a:headEnd type="none" w="sm" len="sm"/>
            <a:tailEnd type="none" w="sm" len="sm"/>
          </a:ln>
        </p:spPr>
      </p:pic>
      <p:pic>
        <p:nvPicPr>
          <p:cNvPr id="223" name="Google Shape;223;p18"/>
          <p:cNvPicPr preferRelativeResize="0"/>
          <p:nvPr/>
        </p:nvPicPr>
        <p:blipFill rotWithShape="1">
          <a:blip r:embed="rId6">
            <a:alphaModFix/>
          </a:blip>
          <a:srcRect/>
          <a:stretch/>
        </p:blipFill>
        <p:spPr>
          <a:xfrm>
            <a:off x="6185185" y="2096493"/>
            <a:ext cx="600300" cy="600300"/>
          </a:xfrm>
          <a:prstGeom prst="rect">
            <a:avLst/>
          </a:prstGeom>
          <a:noFill/>
          <a:ln>
            <a:noFill/>
          </a:ln>
        </p:spPr>
      </p:pic>
      <p:cxnSp>
        <p:nvCxnSpPr>
          <p:cNvPr id="224" name="Google Shape;224;p18"/>
          <p:cNvCxnSpPr>
            <a:stCxn id="222" idx="3"/>
            <a:endCxn id="217" idx="0"/>
          </p:cNvCxnSpPr>
          <p:nvPr/>
        </p:nvCxnSpPr>
        <p:spPr>
          <a:xfrm>
            <a:off x="2765942" y="2854773"/>
            <a:ext cx="734100" cy="1223100"/>
          </a:xfrm>
          <a:prstGeom prst="bentConnector2">
            <a:avLst/>
          </a:prstGeom>
          <a:noFill/>
          <a:ln w="19050" cap="flat" cmpd="sng">
            <a:solidFill>
              <a:srgbClr val="80FCFF"/>
            </a:solidFill>
            <a:prstDash val="solid"/>
            <a:round/>
            <a:headEnd type="none" w="sm" len="sm"/>
            <a:tailEnd type="oval" w="sm" len="sm"/>
          </a:ln>
        </p:spPr>
      </p:cxnSp>
      <p:cxnSp>
        <p:nvCxnSpPr>
          <p:cNvPr id="225" name="Google Shape;225;p18"/>
          <p:cNvCxnSpPr>
            <a:stCxn id="217" idx="3"/>
            <a:endCxn id="214" idx="1"/>
          </p:cNvCxnSpPr>
          <p:nvPr/>
        </p:nvCxnSpPr>
        <p:spPr>
          <a:xfrm>
            <a:off x="4521096" y="4270690"/>
            <a:ext cx="844094" cy="94423"/>
          </a:xfrm>
          <a:prstGeom prst="bentConnector3">
            <a:avLst>
              <a:gd name="adj1" fmla="val 50000"/>
            </a:avLst>
          </a:prstGeom>
          <a:noFill/>
          <a:ln w="19050" cap="flat" cmpd="sng">
            <a:solidFill>
              <a:srgbClr val="80FCFF"/>
            </a:solidFill>
            <a:prstDash val="solid"/>
            <a:round/>
            <a:headEnd type="none" w="sm" len="sm"/>
            <a:tailEnd type="oval" w="sm" len="sm"/>
          </a:ln>
        </p:spPr>
      </p:cxnSp>
      <p:sp>
        <p:nvSpPr>
          <p:cNvPr id="226" name="Google Shape;226;p18"/>
          <p:cNvSpPr txBox="1"/>
          <p:nvPr/>
        </p:nvSpPr>
        <p:spPr>
          <a:xfrm>
            <a:off x="1068528" y="4550730"/>
            <a:ext cx="2041931" cy="553968"/>
          </a:xfrm>
          <a:prstGeom prst="rect">
            <a:avLst/>
          </a:prstGeom>
          <a:solidFill>
            <a:srgbClr val="E9C27B">
              <a:alpha val="8627"/>
            </a:srgbClr>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err="1">
                <a:solidFill>
                  <a:srgbClr val="FFFFFF"/>
                </a:solidFill>
                <a:latin typeface="Meiryo UI" panose="020B0604030504040204" pitchFamily="50" charset="-128"/>
                <a:ea typeface="Meiryo UI" panose="020B0604030504040204" pitchFamily="50" charset="-128"/>
              </a:rPr>
              <a:t>クリック</a:t>
            </a:r>
            <a:r>
              <a:rPr lang="ja-JP" altLang="en-US" sz="1200" dirty="0">
                <a:solidFill>
                  <a:srgbClr val="FFFFFF"/>
                </a:solidFill>
                <a:latin typeface="Meiryo UI" panose="020B0604030504040204" pitchFamily="50" charset="-128"/>
                <a:ea typeface="Meiryo UI" panose="020B0604030504040204" pitchFamily="50" charset="-128"/>
              </a:rPr>
              <a:t>することで</a:t>
            </a:r>
            <a:endParaRPr lang="en-US" altLang="ja-JP" sz="1200" dirty="0">
              <a:solidFill>
                <a:srgbClr val="FFFFFF"/>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dirty="0" err="1">
                <a:solidFill>
                  <a:srgbClr val="FFFFFF"/>
                </a:solidFill>
                <a:latin typeface="Meiryo UI" panose="020B0604030504040204" pitchFamily="50" charset="-128"/>
                <a:ea typeface="Meiryo UI" panose="020B0604030504040204" pitchFamily="50" charset="-128"/>
              </a:rPr>
              <a:t>ライブと</a:t>
            </a:r>
            <a:r>
              <a:rPr lang="ja-JP" altLang="en-US" sz="1200" dirty="0">
                <a:solidFill>
                  <a:srgbClr val="FFFFFF"/>
                </a:solidFill>
                <a:latin typeface="Meiryo UI" panose="020B0604030504040204" pitchFamily="50" charset="-128"/>
                <a:ea typeface="Meiryo UI" panose="020B0604030504040204" pitchFamily="50" charset="-128"/>
              </a:rPr>
              <a:t>プレイバック</a:t>
            </a:r>
            <a:r>
              <a:rPr lang="en-US" sz="1200" dirty="0" err="1">
                <a:solidFill>
                  <a:srgbClr val="FFFFFF"/>
                </a:solidFill>
                <a:latin typeface="Meiryo UI" panose="020B0604030504040204" pitchFamily="50" charset="-128"/>
                <a:ea typeface="Meiryo UI" panose="020B0604030504040204" pitchFamily="50" charset="-128"/>
              </a:rPr>
              <a:t>を切り替え</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227" name="Google Shape;227;p18"/>
          <p:cNvCxnSpPr>
            <a:stCxn id="216" idx="2"/>
          </p:cNvCxnSpPr>
          <p:nvPr/>
        </p:nvCxnSpPr>
        <p:spPr>
          <a:xfrm>
            <a:off x="1852612" y="3979660"/>
            <a:ext cx="0" cy="571200"/>
          </a:xfrm>
          <a:prstGeom prst="straightConnector1">
            <a:avLst/>
          </a:prstGeom>
          <a:noFill/>
          <a:ln w="19050" cap="flat" cmpd="sng">
            <a:solidFill>
              <a:srgbClr val="92D050"/>
            </a:solidFill>
            <a:prstDash val="solid"/>
            <a:round/>
            <a:headEnd type="none" w="sm" len="sm"/>
            <a:tailEnd type="oval" w="sm" len="sm"/>
          </a:ln>
        </p:spPr>
      </p:cxnSp>
      <p:cxnSp>
        <p:nvCxnSpPr>
          <p:cNvPr id="228" name="Google Shape;228;p18"/>
          <p:cNvCxnSpPr>
            <a:stCxn id="220" idx="2"/>
          </p:cNvCxnSpPr>
          <p:nvPr/>
        </p:nvCxnSpPr>
        <p:spPr>
          <a:xfrm>
            <a:off x="6485335" y="2999387"/>
            <a:ext cx="0" cy="211800"/>
          </a:xfrm>
          <a:prstGeom prst="straightConnector1">
            <a:avLst/>
          </a:prstGeom>
          <a:noFill/>
          <a:ln w="19050" cap="flat" cmpd="sng">
            <a:solidFill>
              <a:srgbClr val="FF00FF"/>
            </a:solidFill>
            <a:prstDash val="solid"/>
            <a:round/>
            <a:headEnd type="none" w="sm" len="sm"/>
            <a:tailEnd type="oval" w="med" len="med"/>
          </a:ln>
        </p:spPr>
      </p:cxnSp>
      <p:sp>
        <p:nvSpPr>
          <p:cNvPr id="229" name="Google Shape;229;p18"/>
          <p:cNvSpPr txBox="1"/>
          <p:nvPr/>
        </p:nvSpPr>
        <p:spPr>
          <a:xfrm>
            <a:off x="826167" y="1478774"/>
            <a:ext cx="854242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複数のチャンネルのライブビューを監視し、1つのインターフェースで再生します。</a:t>
            </a:r>
            <a:endParaRPr sz="14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87015844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56E59567-4AE4-4755-90EC-506936E69FF2}"/>
              </a:ext>
            </a:extLst>
          </p:cNvPr>
          <p:cNvSpPr/>
          <p:nvPr/>
        </p:nvSpPr>
        <p:spPr>
          <a:xfrm>
            <a:off x="393022" y="1336867"/>
            <a:ext cx="1570907" cy="1543887"/>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E45A07EF-1591-47D5-BA6D-2EB21CFA3F2C}"/>
              </a:ext>
            </a:extLst>
          </p:cNvPr>
          <p:cNvSpPr/>
          <p:nvPr/>
        </p:nvSpPr>
        <p:spPr>
          <a:xfrm>
            <a:off x="4328205" y="1115985"/>
            <a:ext cx="1958461" cy="1716793"/>
          </a:xfrm>
          <a:prstGeom prst="roundRect">
            <a:avLst>
              <a:gd name="adj" fmla="val 50000"/>
            </a:avLst>
          </a:prstGeom>
          <a:solidFill>
            <a:schemeClr val="dk1">
              <a:alpha val="47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6035363" y="255343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516374" y="2359025"/>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686448" y="126208"/>
            <a:ext cx="7707900" cy="572700"/>
          </a:xfrm>
        </p:spPr>
        <p:txBody>
          <a:bodyPr/>
          <a:lstStyle/>
          <a:p>
            <a:r>
              <a:rPr lang="en-US" altLang="ja-JP" dirty="0" err="1"/>
              <a:t>モバイルおよびホーム環境向けの</a:t>
            </a:r>
            <a:br>
              <a:rPr lang="en-US" altLang="ja-JP" dirty="0"/>
            </a:br>
            <a:r>
              <a:rPr lang="en-US" altLang="ja-JP" dirty="0" err="1"/>
              <a:t>監視クライアント</a:t>
            </a:r>
            <a:endParaRPr lang="en-US" altLang="zh-CN" dirty="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303811" y="1617751"/>
            <a:ext cx="36933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QVR</a:t>
            </a:r>
            <a:r>
              <a:rPr lang="zh-TW"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 </a:t>
            </a:r>
            <a:r>
              <a:rPr lang="en-US"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Pro</a:t>
            </a:r>
            <a:r>
              <a:rPr lang="zh-TW"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 </a:t>
            </a:r>
            <a:r>
              <a:rPr lang="en-US"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Client</a:t>
            </a:r>
          </a:p>
          <a:p>
            <a:r>
              <a:rPr lang="ja-JP" altLang="en-US" sz="1800" dirty="0">
                <a:solidFill>
                  <a:schemeClr val="accent1"/>
                </a:solidFill>
                <a:latin typeface="Meiryo UI" panose="020B0604030504040204" pitchFamily="50" charset="-128"/>
                <a:ea typeface="Meiryo UI" panose="020B0604030504040204" pitchFamily="50" charset="-128"/>
                <a:sym typeface="Arial" panose="020B0604020202020204" pitchFamily="34" charset="0"/>
              </a:rPr>
              <a:t>モバイルデバイスの記録と再生</a:t>
            </a:r>
            <a:endParaRPr lang="en-US" sz="1800" dirty="0">
              <a:solidFill>
                <a:schemeClr val="accent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7045" y="1663886"/>
            <a:ext cx="592276" cy="600068"/>
          </a:xfrm>
          <a:prstGeom prst="roundRect">
            <a:avLst>
              <a:gd name="adj" fmla="val 1447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653557" y="1623084"/>
            <a:ext cx="3395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QVR Viewer</a:t>
            </a:r>
          </a:p>
          <a:p>
            <a:r>
              <a:rPr lang="en-US" sz="1800" dirty="0">
                <a:solidFill>
                  <a:schemeClr val="accent1"/>
                </a:solidFill>
                <a:latin typeface="Meiryo UI" panose="020B0604030504040204" pitchFamily="50" charset="-128"/>
                <a:ea typeface="Meiryo UI" panose="020B0604030504040204" pitchFamily="50" charset="-128"/>
                <a:sym typeface="Arial" panose="020B0604020202020204" pitchFamily="34" charset="0"/>
              </a:rPr>
              <a:t>Apple TV</a:t>
            </a:r>
            <a:r>
              <a:rPr lang="ja-JP" altLang="en-US" sz="1800" dirty="0">
                <a:solidFill>
                  <a:schemeClr val="accent1"/>
                </a:solidFill>
                <a:latin typeface="Meiryo UI" panose="020B0604030504040204" pitchFamily="50" charset="-128"/>
                <a:ea typeface="Meiryo UI" panose="020B0604030504040204" pitchFamily="50" charset="-128"/>
                <a:sym typeface="Arial" panose="020B0604020202020204" pitchFamily="34" charset="0"/>
              </a:rPr>
              <a:t>モニタリングアプリ</a:t>
            </a:r>
            <a:endParaRPr lang="en-US" sz="1800" dirty="0">
              <a:solidFill>
                <a:schemeClr val="accent6"/>
              </a:solidFill>
              <a:latin typeface="Meiryo UI" panose="020B0604030504040204" pitchFamily="50" charset="-128"/>
              <a:ea typeface="Meiryo UI" panose="020B0604030504040204" pitchFamily="50" charset="-128"/>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1069853" y="326626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3499152" y="306224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5032647" y="3342153"/>
            <a:ext cx="3400975" cy="2215169"/>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1868" y="2805482"/>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69144" y="1644465"/>
            <a:ext cx="996924" cy="598155"/>
          </a:xfrm>
          <a:prstGeom prst="roundRect">
            <a:avLst>
              <a:gd name="adj" fmla="val 1344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8" name="文字方塊 27">
            <a:extLst>
              <a:ext uri="{FF2B5EF4-FFF2-40B4-BE49-F238E27FC236}">
                <a16:creationId xmlns:a16="http://schemas.microsoft.com/office/drawing/2014/main" id="{4A645958-88FE-DF07-4A94-4CC1F54277A7}"/>
              </a:ext>
            </a:extLst>
          </p:cNvPr>
          <p:cNvSpPr txBox="1"/>
          <p:nvPr/>
        </p:nvSpPr>
        <p:spPr>
          <a:xfrm>
            <a:off x="1322978" y="2490638"/>
            <a:ext cx="2774889" cy="461665"/>
          </a:xfrm>
          <a:prstGeom prst="rect">
            <a:avLst/>
          </a:prstGeom>
          <a:noFill/>
        </p:spPr>
        <p:txBody>
          <a:bodyPr wrap="square">
            <a:spAutoFit/>
          </a:bodyPr>
          <a:lstStyle/>
          <a:p>
            <a:pPr lvl="0"/>
            <a:r>
              <a:rPr lang="ja-JP" altLang="en-US" sz="1200" dirty="0">
                <a:solidFill>
                  <a:schemeClr val="accent6"/>
                </a:solidFill>
                <a:latin typeface="Meiryo UI" panose="020B0604030504040204" pitchFamily="50" charset="-128"/>
                <a:ea typeface="Meiryo UI" panose="020B0604030504040204" pitchFamily="50" charset="-128"/>
              </a:rPr>
              <a:t>モバイルデバイスの記録と再生は、いつどこでも重要な人、物、オブジェクトを保護します。</a:t>
            </a:r>
          </a:p>
        </p:txBody>
      </p:sp>
      <p:sp>
        <p:nvSpPr>
          <p:cNvPr id="29" name="文字方塊 28">
            <a:extLst>
              <a:ext uri="{FF2B5EF4-FFF2-40B4-BE49-F238E27FC236}">
                <a16:creationId xmlns:a16="http://schemas.microsoft.com/office/drawing/2014/main" id="{8F90EE0F-0553-D558-56FB-C1E043258642}"/>
              </a:ext>
            </a:extLst>
          </p:cNvPr>
          <p:cNvSpPr txBox="1"/>
          <p:nvPr/>
        </p:nvSpPr>
        <p:spPr>
          <a:xfrm>
            <a:off x="5672429" y="2424827"/>
            <a:ext cx="2960101" cy="646331"/>
          </a:xfrm>
          <a:prstGeom prst="rect">
            <a:avLst/>
          </a:prstGeom>
          <a:noFill/>
        </p:spPr>
        <p:txBody>
          <a:bodyPr wrap="square">
            <a:spAutoFit/>
          </a:bodyPr>
          <a:lstStyle/>
          <a:p>
            <a:pPr lvl="0"/>
            <a:r>
              <a:rPr lang="ja-JP" altLang="en-US" sz="1200" dirty="0">
                <a:solidFill>
                  <a:schemeClr val="accent6"/>
                </a:solidFill>
                <a:latin typeface="Meiryo UI" panose="020B0604030504040204" pitchFamily="50" charset="-128"/>
                <a:ea typeface="Meiryo UI" panose="020B0604030504040204" pitchFamily="50" charset="-128"/>
              </a:rPr>
              <a:t>新しい</a:t>
            </a:r>
            <a:r>
              <a:rPr lang="en-US" altLang="ja-JP" sz="1200" dirty="0" err="1">
                <a:solidFill>
                  <a:schemeClr val="accent6"/>
                </a:solidFill>
                <a:latin typeface="Meiryo UI" panose="020B0604030504040204" pitchFamily="50" charset="-128"/>
                <a:ea typeface="Meiryo UI" panose="020B0604030504040204" pitchFamily="50" charset="-128"/>
              </a:rPr>
              <a:t>AppleTV</a:t>
            </a:r>
            <a:r>
              <a:rPr lang="ja-JP" altLang="en-US" sz="1200" dirty="0">
                <a:solidFill>
                  <a:schemeClr val="accent6"/>
                </a:solidFill>
                <a:latin typeface="Meiryo UI" panose="020B0604030504040204" pitchFamily="50" charset="-128"/>
                <a:ea typeface="Meiryo UI" panose="020B0604030504040204" pitchFamily="50" charset="-128"/>
              </a:rPr>
              <a:t>監視アプリケーションは、監視・再生用に</a:t>
            </a:r>
            <a:r>
              <a:rPr lang="en-US" altLang="ja-JP" sz="1200" dirty="0" err="1">
                <a:solidFill>
                  <a:schemeClr val="accent6"/>
                </a:solidFill>
                <a:latin typeface="Meiryo UI" panose="020B0604030504040204" pitchFamily="50" charset="-128"/>
                <a:ea typeface="Meiryo UI" panose="020B0604030504040204" pitchFamily="50" charset="-128"/>
              </a:rPr>
              <a:t>AppleTV</a:t>
            </a:r>
            <a:r>
              <a:rPr lang="ja-JP" altLang="en-US" sz="1200" dirty="0">
                <a:solidFill>
                  <a:schemeClr val="accent6"/>
                </a:solidFill>
                <a:latin typeface="Meiryo UI" panose="020B0604030504040204" pitchFamily="50" charset="-128"/>
                <a:ea typeface="Meiryo UI" panose="020B0604030504040204" pitchFamily="50" charset="-128"/>
              </a:rPr>
              <a:t>にインストールされている便利な</a:t>
            </a:r>
            <a:r>
              <a:rPr lang="en-US" altLang="ja-JP" sz="1200" dirty="0">
                <a:solidFill>
                  <a:schemeClr val="accent6"/>
                </a:solidFill>
                <a:latin typeface="Meiryo UI" panose="020B0604030504040204" pitchFamily="50" charset="-128"/>
                <a:ea typeface="Meiryo UI" panose="020B0604030504040204" pitchFamily="50" charset="-128"/>
              </a:rPr>
              <a:t>APP</a:t>
            </a:r>
            <a:r>
              <a:rPr lang="ja-JP" altLang="en-US" sz="1200" dirty="0">
                <a:solidFill>
                  <a:schemeClr val="accent6"/>
                </a:solidFill>
                <a:latin typeface="Meiryo UI" panose="020B0604030504040204" pitchFamily="50" charset="-128"/>
                <a:ea typeface="Meiryo UI" panose="020B0604030504040204" pitchFamily="50" charset="-128"/>
              </a:rPr>
              <a:t>です。</a:t>
            </a:r>
          </a:p>
        </p:txBody>
      </p:sp>
    </p:spTree>
    <p:extLst>
      <p:ext uri="{BB962C8B-B14F-4D97-AF65-F5344CB8AC3E}">
        <p14:creationId xmlns:p14="http://schemas.microsoft.com/office/powerpoint/2010/main" val="2310223560"/>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72187B6-88D5-4840-A70E-6F2EF104F47D}"/>
              </a:ext>
            </a:extLst>
          </p:cNvPr>
          <p:cNvSpPr/>
          <p:nvPr/>
        </p:nvSpPr>
        <p:spPr>
          <a:xfrm>
            <a:off x="0" y="907657"/>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DEED2646-34E4-4D43-8EFA-2458E3ADB6B2}"/>
              </a:ext>
            </a:extLst>
          </p:cNvPr>
          <p:cNvSpPr/>
          <p:nvPr/>
        </p:nvSpPr>
        <p:spPr>
          <a:xfrm>
            <a:off x="3075276" y="907657"/>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a:xfrm>
            <a:off x="713225" y="368825"/>
            <a:ext cx="8172243" cy="572700"/>
          </a:xfrm>
        </p:spPr>
        <p:txBody>
          <a:bodyPr/>
          <a:lstStyle/>
          <a:p>
            <a:pPr lvl="0"/>
            <a:r>
              <a:rPr lang="ja-JP" altLang="en-US" dirty="0"/>
              <a:t>ブラウザ用の全文検索ツール </a:t>
            </a:r>
            <a:r>
              <a:rPr lang="en-US" altLang="ja-JP" dirty="0" err="1"/>
              <a:t>Qsirch</a:t>
            </a:r>
            <a:endParaRPr lang="ja-JP" altLang="en-US" dirty="0"/>
          </a:p>
        </p:txBody>
      </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33253" y="3717504"/>
            <a:ext cx="601056" cy="601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757A6-CA80-9F44-9219-78065F777DDE}"/>
              </a:ext>
            </a:extLst>
          </p:cNvPr>
          <p:cNvSpPr/>
          <p:nvPr/>
        </p:nvSpPr>
        <p:spPr>
          <a:xfrm>
            <a:off x="763231" y="2829176"/>
            <a:ext cx="6845739" cy="738664"/>
          </a:xfrm>
          <a:prstGeom prst="rect">
            <a:avLst/>
          </a:prstGeom>
        </p:spPr>
        <p:txBody>
          <a:bodyPr wrap="square" lIns="91440" tIns="45720" rIns="91440" bIns="45720" anchor="t">
            <a:spAutoFit/>
          </a:bodyPr>
          <a:lstStyle/>
          <a:p>
            <a:pPr lvl="0"/>
            <a:r>
              <a:rPr lang="en-US" altLang="ja-JP" dirty="0" err="1">
                <a:solidFill>
                  <a:schemeClr val="dk1"/>
                </a:solidFill>
                <a:latin typeface="Meiryo UI" panose="020B0604030504040204" pitchFamily="50" charset="-128"/>
                <a:ea typeface="Meiryo UI" panose="020B0604030504040204" pitchFamily="50" charset="-128"/>
              </a:rPr>
              <a:t>Qsirch</a:t>
            </a:r>
            <a:r>
              <a:rPr lang="ja-JP" altLang="en-US" dirty="0">
                <a:solidFill>
                  <a:schemeClr val="dk1"/>
                </a:solidFill>
                <a:latin typeface="Meiryo UI" panose="020B0604030504040204" pitchFamily="50" charset="-128"/>
                <a:ea typeface="Meiryo UI" panose="020B0604030504040204" pitchFamily="50" charset="-128"/>
              </a:rPr>
              <a:t>は、ファイル名、コンテンツ、メタデータに基づいてファイルを検索できる高速の全文検索エンジンです。 </a:t>
            </a:r>
            <a:r>
              <a:rPr lang="en-US" altLang="ja-JP" dirty="0" err="1">
                <a:solidFill>
                  <a:schemeClr val="dk1"/>
                </a:solidFill>
                <a:latin typeface="Meiryo UI" panose="020B0604030504040204" pitchFamily="50" charset="-128"/>
                <a:ea typeface="Meiryo UI" panose="020B0604030504040204" pitchFamily="50" charset="-128"/>
              </a:rPr>
              <a:t>Qsirch</a:t>
            </a:r>
            <a:r>
              <a:rPr lang="ja-JP" altLang="en-US" dirty="0">
                <a:solidFill>
                  <a:schemeClr val="dk1"/>
                </a:solidFill>
                <a:latin typeface="Meiryo UI" panose="020B0604030504040204" pitchFamily="50" charset="-128"/>
                <a:ea typeface="Meiryo UI" panose="020B0604030504040204" pitchFamily="50" charset="-128"/>
              </a:rPr>
              <a:t>の検索機能は、コンパニオンモバイルアプリ、ブラウザ拡張機能、</a:t>
            </a:r>
            <a:r>
              <a:rPr lang="en-US" altLang="ja-JP" dirty="0" err="1">
                <a:solidFill>
                  <a:schemeClr val="dk1"/>
                </a:solidFill>
                <a:latin typeface="Meiryo UI" panose="020B0604030504040204" pitchFamily="50" charset="-128"/>
                <a:ea typeface="Meiryo UI" panose="020B0604030504040204" pitchFamily="50" charset="-128"/>
              </a:rPr>
              <a:t>Mac®Finder</a:t>
            </a:r>
            <a:r>
              <a:rPr lang="ja-JP" altLang="en-US" dirty="0">
                <a:solidFill>
                  <a:schemeClr val="dk1"/>
                </a:solidFill>
                <a:latin typeface="Meiryo UI" panose="020B0604030504040204" pitchFamily="50" charset="-128"/>
                <a:ea typeface="Meiryo UI" panose="020B0604030504040204" pitchFamily="50" charset="-128"/>
              </a:rPr>
              <a:t>を使用して利用することもできます。</a:t>
            </a:r>
          </a:p>
        </p:txBody>
      </p:sp>
      <p:sp>
        <p:nvSpPr>
          <p:cNvPr id="4" name="TextBox 3">
            <a:extLst>
              <a:ext uri="{FF2B5EF4-FFF2-40B4-BE49-F238E27FC236}">
                <a16:creationId xmlns:a16="http://schemas.microsoft.com/office/drawing/2014/main" id="{4B878A09-B82E-E046-A17F-486E0A7C8EDD}"/>
              </a:ext>
            </a:extLst>
          </p:cNvPr>
          <p:cNvSpPr txBox="1"/>
          <p:nvPr/>
        </p:nvSpPr>
        <p:spPr>
          <a:xfrm>
            <a:off x="361169" y="4384652"/>
            <a:ext cx="1620032" cy="307777"/>
          </a:xfrm>
          <a:prstGeom prst="rect">
            <a:avLst/>
          </a:prstGeom>
          <a:noFill/>
        </p:spPr>
        <p:txBody>
          <a:bodyPr wrap="square" lIns="91440" tIns="45720" rIns="91440" bIns="45720" rtlCol="0" anchor="t">
            <a:spAutoFit/>
          </a:bodyPr>
          <a:lstStyle/>
          <a:p>
            <a:pPr algn="ct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全文検索</a:t>
            </a:r>
            <a:endParaRPr 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8" name="TextBox 7">
            <a:extLst>
              <a:ext uri="{FF2B5EF4-FFF2-40B4-BE49-F238E27FC236}">
                <a16:creationId xmlns:a16="http://schemas.microsoft.com/office/drawing/2014/main" id="{1E9E3BC5-A632-5D4A-9E5F-B3731D34AE80}"/>
              </a:ext>
            </a:extLst>
          </p:cNvPr>
          <p:cNvSpPr txBox="1"/>
          <p:nvPr/>
        </p:nvSpPr>
        <p:spPr>
          <a:xfrm>
            <a:off x="1672086" y="4384652"/>
            <a:ext cx="994912" cy="523220"/>
          </a:xfrm>
          <a:prstGeom prst="rect">
            <a:avLst/>
          </a:prstGeom>
          <a:noFill/>
        </p:spPr>
        <p:txBody>
          <a:bodyPr wrap="square" lIns="91440" tIns="45720" rIns="91440" bIns="45720" rtlCol="0" anchor="t">
            <a:spAutoFit/>
          </a:bodyPr>
          <a:lstStyle/>
          <a:p>
            <a:pPr algn="ctr"/>
            <a:r>
              <a:rPr 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AI</a:t>
            </a: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検索</a:t>
            </a:r>
            <a:endParaRPr lang="en-US" dirty="0">
              <a:latin typeface="Meiryo UI" panose="020B0604030504040204" pitchFamily="50" charset="-128"/>
              <a:ea typeface="Meiryo UI" panose="020B0604030504040204" pitchFamily="50" charset="-128"/>
              <a:sym typeface="Arial" panose="020B0604020202020204" pitchFamily="34" charset="0"/>
            </a:endParaRPr>
          </a:p>
          <a:p>
            <a:pPr algn="ctr"/>
            <a:endParaRPr lang="en-TW"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 name="TextBox 8">
            <a:extLst>
              <a:ext uri="{FF2B5EF4-FFF2-40B4-BE49-F238E27FC236}">
                <a16:creationId xmlns:a16="http://schemas.microsoft.com/office/drawing/2014/main" id="{F05ECBE2-0C1E-3A43-919C-43C36B935B06}"/>
              </a:ext>
            </a:extLst>
          </p:cNvPr>
          <p:cNvSpPr txBox="1"/>
          <p:nvPr/>
        </p:nvSpPr>
        <p:spPr>
          <a:xfrm>
            <a:off x="2584720" y="4384652"/>
            <a:ext cx="1381539" cy="523220"/>
          </a:xfrm>
          <a:prstGeom prst="rect">
            <a:avLst/>
          </a:prstGeom>
          <a:noFill/>
        </p:spPr>
        <p:txBody>
          <a:bodyPr wrap="square" lIns="91440" tIns="45720" rIns="91440" bIns="45720" rtlCol="0" anchor="t">
            <a:spAutoFit/>
          </a:bodyPr>
          <a:lstStyle/>
          <a:p>
            <a:pPr algn="ct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複数の</a:t>
            </a:r>
            <a:br>
              <a:rPr lang="en-US" altLang="ja-JP" dirty="0">
                <a:solidFill>
                  <a:srgbClr val="FFFFFF"/>
                </a:solidFill>
                <a:latin typeface="Meiryo UI" panose="020B0604030504040204" pitchFamily="50" charset="-128"/>
                <a:ea typeface="Meiryo UI" panose="020B0604030504040204" pitchFamily="50" charset="-128"/>
                <a:sym typeface="Arial" panose="020B0604020202020204" pitchFamily="34" charset="0"/>
              </a:rPr>
            </a:b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フィルター</a:t>
            </a:r>
            <a:endParaRPr lang="en-TW"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5" name="TextBox 4">
            <a:extLst>
              <a:ext uri="{FF2B5EF4-FFF2-40B4-BE49-F238E27FC236}">
                <a16:creationId xmlns:a16="http://schemas.microsoft.com/office/drawing/2014/main" id="{29C400B8-4F4A-8748-94A8-B6C2C14CD0D2}"/>
              </a:ext>
            </a:extLst>
          </p:cNvPr>
          <p:cNvSpPr txBox="1"/>
          <p:nvPr/>
        </p:nvSpPr>
        <p:spPr>
          <a:xfrm>
            <a:off x="4136867" y="3801119"/>
            <a:ext cx="3472103" cy="584775"/>
          </a:xfrm>
          <a:prstGeom prst="rect">
            <a:avLst/>
          </a:prstGeom>
          <a:noFill/>
        </p:spPr>
        <p:txBody>
          <a:bodyPr wrap="square" lIns="91440" tIns="45720" rIns="91440" bIns="45720" rtlCol="0" anchor="t">
            <a:spAutoFit/>
          </a:bodyPr>
          <a:lstStyle/>
          <a:p>
            <a:r>
              <a:rPr lang="ja-JP" altLang="en-US" sz="32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何でも見つける</a:t>
            </a:r>
            <a:endParaRPr lang="zh-TW" sz="3200" b="1" dirty="0">
              <a:solidFill>
                <a:srgbClr val="00FFCC"/>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 name="Cross 5">
            <a:extLst>
              <a:ext uri="{FF2B5EF4-FFF2-40B4-BE49-F238E27FC236}">
                <a16:creationId xmlns:a16="http://schemas.microsoft.com/office/drawing/2014/main" id="{EC8DB23D-BF7C-7E43-AB75-AC1C880339E5}"/>
              </a:ext>
            </a:extLst>
          </p:cNvPr>
          <p:cNvSpPr/>
          <p:nvPr/>
        </p:nvSpPr>
        <p:spPr>
          <a:xfrm>
            <a:off x="1508086" y="3953399"/>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624878" y="3953399"/>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latin typeface="Meiryo UI" panose="020B0604030504040204" pitchFamily="50" charset="-128"/>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810F824E-9478-4642-A6D6-8EE85C44C7B5}"/>
              </a:ext>
            </a:extLst>
          </p:cNvPr>
          <p:cNvGrpSpPr/>
          <p:nvPr/>
        </p:nvGrpSpPr>
        <p:grpSpPr>
          <a:xfrm>
            <a:off x="3664818" y="4030048"/>
            <a:ext cx="288234" cy="119269"/>
            <a:chOff x="5734879" y="2352245"/>
            <a:chExt cx="288234" cy="119269"/>
          </a:xfrm>
        </p:grpSpPr>
        <p:cxnSp>
          <p:nvCxnSpPr>
            <p:cNvPr id="10" name="Straight Connector 9">
              <a:extLst>
                <a:ext uri="{FF2B5EF4-FFF2-40B4-BE49-F238E27FC236}">
                  <a16:creationId xmlns:a16="http://schemas.microsoft.com/office/drawing/2014/main" id="{BCC15412-5409-0B4A-9343-AB2CB2583548}"/>
                </a:ext>
              </a:extLst>
            </p:cNvPr>
            <p:cNvCxnSpPr>
              <a:cxnSpLocks/>
            </p:cNvCxnSpPr>
            <p:nvPr/>
          </p:nvCxnSpPr>
          <p:spPr>
            <a:xfrm>
              <a:off x="5734879" y="2352245"/>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C887CA-3099-CE4F-8885-FCE32EB59A6F}"/>
                </a:ext>
              </a:extLst>
            </p:cNvPr>
            <p:cNvCxnSpPr>
              <a:cxnSpLocks/>
            </p:cNvCxnSpPr>
            <p:nvPr/>
          </p:nvCxnSpPr>
          <p:spPr>
            <a:xfrm>
              <a:off x="5734879" y="2471514"/>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012" y="1711263"/>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056" name="Picture 8">
            <a:extLst>
              <a:ext uri="{FF2B5EF4-FFF2-40B4-BE49-F238E27FC236}">
                <a16:creationId xmlns:a16="http://schemas.microsoft.com/office/drawing/2014/main" id="{F97586CD-5A7A-494F-A943-CDAD5942F1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6233" y="1671326"/>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624A4C-8C53-FC48-8C3E-49A6B56172D2}"/>
              </a:ext>
            </a:extLst>
          </p:cNvPr>
          <p:cNvSpPr txBox="1"/>
          <p:nvPr/>
        </p:nvSpPr>
        <p:spPr>
          <a:xfrm>
            <a:off x="1864588" y="1711236"/>
            <a:ext cx="1970432" cy="1046440"/>
          </a:xfrm>
          <a:prstGeom prst="rect">
            <a:avLst/>
          </a:prstGeom>
          <a:noFill/>
        </p:spPr>
        <p:txBody>
          <a:bodyPr wrap="square" lIns="91440" tIns="45720" rIns="91440" bIns="45720" rtlCol="0" anchor="t">
            <a:spAutoFit/>
          </a:bodyPr>
          <a:lstStyle/>
          <a:p>
            <a:r>
              <a:rPr lang="en-TW"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NAS</a:t>
            </a:r>
            <a:r>
              <a:rPr lang="ja-JP" altLang="en-US"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版</a:t>
            </a:r>
            <a:endParaRPr lang="en-US"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endParaRPr>
          </a:p>
          <a:p>
            <a:r>
              <a:rPr 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NAS</a:t>
            </a: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内の大量のデータを検索</a:t>
            </a:r>
            <a:endParaRPr lang="en-US" dirty="0">
              <a:latin typeface="Meiryo UI" panose="020B0604030504040204" pitchFamily="50" charset="-128"/>
              <a:ea typeface="Meiryo UI" panose="020B0604030504040204" pitchFamily="50" charset="-128"/>
              <a:sym typeface="Arial" panose="020B0604020202020204" pitchFamily="34" charset="0"/>
            </a:endParaRPr>
          </a:p>
          <a:p>
            <a:endParaRPr lang="en-TW"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0" name="TextBox 19">
            <a:extLst>
              <a:ext uri="{FF2B5EF4-FFF2-40B4-BE49-F238E27FC236}">
                <a16:creationId xmlns:a16="http://schemas.microsoft.com/office/drawing/2014/main" id="{1236FE98-29F4-7A48-AA67-8877398EA0A5}"/>
              </a:ext>
            </a:extLst>
          </p:cNvPr>
          <p:cNvSpPr txBox="1"/>
          <p:nvPr/>
        </p:nvSpPr>
        <p:spPr>
          <a:xfrm>
            <a:off x="5064528" y="1711236"/>
            <a:ext cx="2533856" cy="830997"/>
          </a:xfrm>
          <a:prstGeom prst="rect">
            <a:avLst/>
          </a:prstGeom>
          <a:noFill/>
        </p:spPr>
        <p:txBody>
          <a:bodyPr wrap="square" lIns="91440" tIns="45720" rIns="91440" bIns="45720" rtlCol="0" anchor="t">
            <a:spAutoFit/>
          </a:bodyPr>
          <a:lstStyle/>
          <a:p>
            <a:r>
              <a:rPr lang="en-TW"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PC</a:t>
            </a:r>
            <a:r>
              <a:rPr lang="ja-JP" altLang="en-US" sz="2000" b="1" dirty="0">
                <a:solidFill>
                  <a:srgbClr val="00FFCC"/>
                </a:solidFill>
                <a:latin typeface="Meiryo UI" panose="020B0604030504040204" pitchFamily="50" charset="-128"/>
                <a:ea typeface="Meiryo UI" panose="020B0604030504040204" pitchFamily="50" charset="-128"/>
                <a:sym typeface="Arial" panose="020B0604020202020204" pitchFamily="34" charset="0"/>
              </a:rPr>
              <a:t>版</a:t>
            </a:r>
            <a:endParaRPr lang="en-TW" sz="2000" dirty="0">
              <a:solidFill>
                <a:srgbClr val="00FFCC"/>
              </a:solidFill>
              <a:latin typeface="Meiryo UI" panose="020B0604030504040204" pitchFamily="50" charset="-128"/>
              <a:ea typeface="Meiryo UI" panose="020B0604030504040204" pitchFamily="50" charset="-128"/>
              <a:sym typeface="Arial" panose="020B0604020202020204" pitchFamily="34" charset="0"/>
            </a:endParaRPr>
          </a:p>
          <a:p>
            <a:r>
              <a:rPr 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NAS</a:t>
            </a: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および</a:t>
            </a:r>
            <a:r>
              <a:rPr 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PC</a:t>
            </a:r>
            <a:r>
              <a:rPr lang="ja-JP" altLang="en-US" dirty="0">
                <a:solidFill>
                  <a:srgbClr val="FFFFFF"/>
                </a:solidFill>
                <a:latin typeface="Meiryo UI" panose="020B0604030504040204" pitchFamily="50" charset="-128"/>
                <a:ea typeface="Meiryo UI" panose="020B0604030504040204" pitchFamily="50" charset="-128"/>
                <a:sym typeface="Arial" panose="020B0604020202020204" pitchFamily="34" charset="0"/>
              </a:rPr>
              <a:t>のローカル検索と統合した最も強力な検索エンジン</a:t>
            </a:r>
            <a:endParaRPr lang="en-TW"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0190" y="3646387"/>
            <a:ext cx="605849" cy="707887"/>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1544" y="3723384"/>
            <a:ext cx="605849" cy="613329"/>
          </a:xfrm>
          <a:prstGeom prst="rect">
            <a:avLst/>
          </a:prstGeom>
        </p:spPr>
      </p:pic>
    </p:spTree>
    <p:extLst>
      <p:ext uri="{BB962C8B-B14F-4D97-AF65-F5344CB8AC3E}">
        <p14:creationId xmlns:p14="http://schemas.microsoft.com/office/powerpoint/2010/main" val="32939365"/>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1" descr="Graphical user interface, applicati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9200" y="2370693"/>
            <a:ext cx="5448535" cy="2849361"/>
          </a:xfrm>
          <a:prstGeom prst="roundRect">
            <a:avLst>
              <a:gd name="adj" fmla="val 0"/>
            </a:avLst>
          </a:prstGeom>
          <a:noFill/>
          <a:ln>
            <a:noFill/>
          </a:ln>
          <a:effectLst>
            <a:outerShdw blurRad="254000" dist="190500" dir="8100000" algn="tr" rotWithShape="0">
              <a:srgbClr val="09000C">
                <a:alpha val="74901"/>
              </a:srgbClr>
            </a:outerShdw>
          </a:effectLst>
        </p:spPr>
      </p:pic>
      <p:sp>
        <p:nvSpPr>
          <p:cNvPr id="286" name="Google Shape;286;p21"/>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err="1"/>
              <a:t>Qfilingの自動アーカイブとファイリング</a:t>
            </a:r>
            <a:endParaRPr dirty="0"/>
          </a:p>
          <a:p>
            <a:pPr marL="0" lvl="0" indent="0" algn="l" rtl="0">
              <a:lnSpc>
                <a:spcPct val="100000"/>
              </a:lnSpc>
              <a:spcBef>
                <a:spcPts val="0"/>
              </a:spcBef>
              <a:spcAft>
                <a:spcPts val="0"/>
              </a:spcAft>
              <a:buSzPts val="3200"/>
              <a:buNone/>
            </a:pPr>
            <a:endParaRPr dirty="0"/>
          </a:p>
        </p:txBody>
      </p:sp>
      <p:sp>
        <p:nvSpPr>
          <p:cNvPr id="288" name="Google Shape;288;p21"/>
          <p:cNvSpPr/>
          <p:nvPr/>
        </p:nvSpPr>
        <p:spPr>
          <a:xfrm>
            <a:off x="1388985" y="3631980"/>
            <a:ext cx="2051258" cy="2390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自動ファイリング</a:t>
            </a:r>
            <a:r>
              <a:rPr lang="ja-JP" altLang="en-US" sz="1200" dirty="0">
                <a:solidFill>
                  <a:schemeClr val="accent6"/>
                </a:solidFill>
                <a:latin typeface="Meiryo UI" panose="020B0604030504040204" pitchFamily="50" charset="-128"/>
                <a:ea typeface="Meiryo UI" panose="020B0604030504040204" pitchFamily="50" charset="-128"/>
              </a:rPr>
              <a:t>を</a:t>
            </a:r>
            <a:r>
              <a:rPr lang="en-US" sz="1200" dirty="0" err="1">
                <a:solidFill>
                  <a:schemeClr val="accent6"/>
                </a:solidFill>
                <a:latin typeface="Meiryo UI" panose="020B0604030504040204" pitchFamily="50" charset="-128"/>
                <a:ea typeface="Meiryo UI" panose="020B0604030504040204" pitchFamily="50" charset="-128"/>
              </a:rPr>
              <a:t>スケジュール</a:t>
            </a:r>
            <a:r>
              <a:rPr lang="en-US" sz="1200"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pic>
        <p:nvPicPr>
          <p:cNvPr id="289" name="Google Shape;289;p21" descr="效率大增.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0853" y="3261428"/>
            <a:ext cx="433092" cy="647890"/>
          </a:xfrm>
          <a:prstGeom prst="rect">
            <a:avLst/>
          </a:prstGeom>
          <a:noFill/>
          <a:ln>
            <a:noFill/>
          </a:ln>
        </p:spPr>
      </p:pic>
      <p:sp>
        <p:nvSpPr>
          <p:cNvPr id="290" name="Google Shape;290;p21"/>
          <p:cNvSpPr/>
          <p:nvPr/>
        </p:nvSpPr>
        <p:spPr>
          <a:xfrm>
            <a:off x="1403272" y="4337392"/>
            <a:ext cx="194249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システムログを使用すると、ファイリングステータスに簡単にアクセスできます</a:t>
            </a:r>
            <a:r>
              <a:rPr lang="en-US" sz="1200"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91" name="Google Shape;291;p21" descr="安心掌握.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9070" y="4093645"/>
            <a:ext cx="508725" cy="505264"/>
          </a:xfrm>
          <a:prstGeom prst="rect">
            <a:avLst/>
          </a:prstGeom>
          <a:noFill/>
          <a:ln>
            <a:noFill/>
          </a:ln>
        </p:spPr>
      </p:pic>
      <p:sp>
        <p:nvSpPr>
          <p:cNvPr id="292" name="Google Shape;292;p21"/>
          <p:cNvSpPr/>
          <p:nvPr/>
        </p:nvSpPr>
        <p:spPr>
          <a:xfrm>
            <a:off x="1403272" y="2759298"/>
            <a:ext cx="194249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ファイリングとバッチ編集のルールをカスタマイズします</a:t>
            </a:r>
            <a:r>
              <a:rPr lang="en-US" sz="1200"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293" name="Google Shape;293;p21"/>
          <p:cNvSpPr/>
          <p:nvPr/>
        </p:nvSpPr>
        <p:spPr>
          <a:xfrm>
            <a:off x="712856" y="1578590"/>
            <a:ext cx="4421275"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accent6"/>
                </a:solidFill>
                <a:latin typeface="Meiryo UI" panose="020B0604030504040204" pitchFamily="50" charset="-128"/>
                <a:ea typeface="Meiryo UI" panose="020B0604030504040204" pitchFamily="50" charset="-128"/>
              </a:rPr>
              <a:t>Qfilingは、ファイル編成を自動化します。ファイルを分類し</a:t>
            </a:r>
            <a:r>
              <a:rPr lang="ja-JP" altLang="en-US" dirty="0">
                <a:solidFill>
                  <a:schemeClr val="accent6"/>
                </a:solidFill>
                <a:latin typeface="Meiryo UI" panose="020B0604030504040204" pitchFamily="50" charset="-128"/>
                <a:ea typeface="Meiryo UI" panose="020B0604030504040204" pitchFamily="50" charset="-128"/>
              </a:rPr>
              <a:t>て</a:t>
            </a:r>
            <a:r>
              <a:rPr lang="en-US" dirty="0" err="1">
                <a:solidFill>
                  <a:schemeClr val="accent6"/>
                </a:solidFill>
                <a:latin typeface="Meiryo UI" panose="020B0604030504040204" pitchFamily="50" charset="-128"/>
                <a:ea typeface="Meiryo UI" panose="020B0604030504040204" pitchFamily="50" charset="-128"/>
              </a:rPr>
              <a:t>スケジュールを設定する</a:t>
            </a:r>
            <a:r>
              <a:rPr lang="ja-JP" altLang="en-US" dirty="0">
                <a:solidFill>
                  <a:schemeClr val="accent6"/>
                </a:solidFill>
                <a:latin typeface="Meiryo UI" panose="020B0604030504040204" pitchFamily="50" charset="-128"/>
                <a:ea typeface="Meiryo UI" panose="020B0604030504040204" pitchFamily="50" charset="-128"/>
              </a:rPr>
              <a:t>と、その他の作業</a:t>
            </a:r>
            <a:r>
              <a:rPr lang="en-US" dirty="0" err="1">
                <a:solidFill>
                  <a:schemeClr val="accent6"/>
                </a:solidFill>
                <a:latin typeface="Meiryo UI" panose="020B0604030504040204" pitchFamily="50" charset="-128"/>
                <a:ea typeface="Meiryo UI" panose="020B0604030504040204" pitchFamily="50" charset="-128"/>
              </a:rPr>
              <a:t>はQfilingが行います。簡単、スマート、そして効率的です</a:t>
            </a:r>
            <a:r>
              <a:rPr lang="en-US"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294" name="Google Shape;294;p21"/>
          <p:cNvSpPr/>
          <p:nvPr/>
        </p:nvSpPr>
        <p:spPr>
          <a:xfrm>
            <a:off x="1157174" y="4053156"/>
            <a:ext cx="232038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00FFCC"/>
                </a:solidFill>
                <a:latin typeface="Meiryo UI" panose="020B0604030504040204" pitchFamily="50" charset="-128"/>
                <a:ea typeface="Meiryo UI" panose="020B0604030504040204" pitchFamily="50" charset="-128"/>
              </a:rPr>
              <a:t>トータルコントロール</a:t>
            </a:r>
            <a:endParaRPr sz="1600" b="1" dirty="0">
              <a:solidFill>
                <a:srgbClr val="00FFCC"/>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endParaRPr sz="1600" b="1" dirty="0">
              <a:solidFill>
                <a:srgbClr val="00FFCC"/>
              </a:solidFill>
              <a:latin typeface="Meiryo UI" panose="020B0604030504040204" pitchFamily="50" charset="-128"/>
              <a:ea typeface="Meiryo UI" panose="020B0604030504040204" pitchFamily="50" charset="-128"/>
            </a:endParaRPr>
          </a:p>
        </p:txBody>
      </p:sp>
      <p:sp>
        <p:nvSpPr>
          <p:cNvPr id="295" name="Google Shape;295;p21"/>
          <p:cNvSpPr/>
          <p:nvPr/>
        </p:nvSpPr>
        <p:spPr>
          <a:xfrm>
            <a:off x="1298053" y="3348752"/>
            <a:ext cx="995785"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00FFCC"/>
                </a:solidFill>
                <a:latin typeface="Meiryo UI" panose="020B0604030504040204" pitchFamily="50" charset="-128"/>
                <a:ea typeface="Meiryo UI" panose="020B0604030504040204" pitchFamily="50" charset="-128"/>
              </a:rPr>
              <a:t>効率的</a:t>
            </a:r>
            <a:endParaRPr sz="1600" b="1" i="0" u="none" strike="noStrike" cap="none" dirty="0">
              <a:solidFill>
                <a:srgbClr val="00FFCC"/>
              </a:solidFill>
              <a:latin typeface="Meiryo UI" panose="020B0604030504040204" pitchFamily="50" charset="-128"/>
              <a:ea typeface="Meiryo UI" panose="020B0604030504040204" pitchFamily="50" charset="-128"/>
              <a:sym typeface="Arial"/>
            </a:endParaRPr>
          </a:p>
        </p:txBody>
      </p:sp>
      <p:sp>
        <p:nvSpPr>
          <p:cNvPr id="296" name="Google Shape;296;p21"/>
          <p:cNvSpPr/>
          <p:nvPr/>
        </p:nvSpPr>
        <p:spPr>
          <a:xfrm>
            <a:off x="1253139" y="2503023"/>
            <a:ext cx="149895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00FFCC"/>
                </a:solidFill>
                <a:latin typeface="Meiryo UI" panose="020B0604030504040204" pitchFamily="50" charset="-128"/>
                <a:ea typeface="Meiryo UI" panose="020B0604030504040204" pitchFamily="50" charset="-128"/>
              </a:rPr>
              <a:t>フレキシブル</a:t>
            </a:r>
            <a:endParaRPr dirty="0">
              <a:latin typeface="Meiryo UI" panose="020B0604030504040204" pitchFamily="50" charset="-128"/>
              <a:ea typeface="Meiryo UI" panose="020B0604030504040204" pitchFamily="50" charset="-128"/>
            </a:endParaRPr>
          </a:p>
        </p:txBody>
      </p:sp>
      <p:pic>
        <p:nvPicPr>
          <p:cNvPr id="297" name="Google Shape;297;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30601" y="1316660"/>
            <a:ext cx="1255090" cy="1255090"/>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5"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7" cstate="screen">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1197" y="2561869"/>
            <a:ext cx="412748" cy="412747"/>
          </a:xfrm>
          <a:prstGeom prst="rect">
            <a:avLst/>
          </a:prstGeom>
        </p:spPr>
      </p:pic>
    </p:spTree>
    <p:extLst>
      <p:ext uri="{BB962C8B-B14F-4D97-AF65-F5344CB8AC3E}">
        <p14:creationId xmlns:p14="http://schemas.microsoft.com/office/powerpoint/2010/main" val="2015300421"/>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2"/>
          <p:cNvSpPr txBox="1">
            <a:spLocks noGrp="1"/>
          </p:cNvSpPr>
          <p:nvPr>
            <p:ph type="title"/>
          </p:nvPr>
        </p:nvSpPr>
        <p:spPr>
          <a:xfrm>
            <a:off x="1802323" y="368825"/>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Virtualization Station</a:t>
            </a:r>
            <a:endParaRPr dirty="0"/>
          </a:p>
        </p:txBody>
      </p:sp>
      <p:pic>
        <p:nvPicPr>
          <p:cNvPr id="303" name="Google Shape;303;p22" descr="一張含有 文字, 美工圖案 的圖片&#10;&#10;自動產生的描述"/>
          <p:cNvPicPr preferRelativeResize="0"/>
          <p:nvPr/>
        </p:nvPicPr>
        <p:blipFill rotWithShape="1">
          <a:blip r:embed="rId3">
            <a:alphaModFix/>
          </a:blip>
          <a:srcRect/>
          <a:stretch/>
        </p:blipFill>
        <p:spPr>
          <a:xfrm>
            <a:off x="682404" y="289453"/>
            <a:ext cx="1058084" cy="1058084"/>
          </a:xfrm>
          <a:prstGeom prst="roundRect">
            <a:avLst>
              <a:gd name="adj" fmla="val 0"/>
            </a:avLst>
          </a:prstGeom>
          <a:noFill/>
          <a:ln>
            <a:noFill/>
          </a:ln>
          <a:effectLst>
            <a:outerShdw blurRad="254000" dist="190500" dir="8100000" algn="tr" rotWithShape="0">
              <a:srgbClr val="09000C">
                <a:alpha val="74901"/>
              </a:srgbClr>
            </a:outerShdw>
          </a:effectLst>
        </p:spPr>
      </p:pic>
      <p:sp>
        <p:nvSpPr>
          <p:cNvPr id="304" name="Google Shape;304;p22"/>
          <p:cNvSpPr/>
          <p:nvPr/>
        </p:nvSpPr>
        <p:spPr>
          <a:xfrm>
            <a:off x="658346" y="2806456"/>
            <a:ext cx="2774401"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Virtualization Station</a:t>
            </a:r>
            <a:endParaRPr sz="1800" b="1" dirty="0">
              <a:solidFill>
                <a:srgbClr val="00FFCC"/>
              </a:solidFill>
              <a:latin typeface="Meiryo UI" panose="020B0604030504040204" pitchFamily="50" charset="-128"/>
              <a:ea typeface="Meiryo UI" panose="020B0604030504040204" pitchFamily="50" charset="-128"/>
            </a:endParaRPr>
          </a:p>
        </p:txBody>
      </p:sp>
      <p:sp>
        <p:nvSpPr>
          <p:cNvPr id="305" name="Google Shape;305;p22"/>
          <p:cNvSpPr/>
          <p:nvPr/>
        </p:nvSpPr>
        <p:spPr>
          <a:xfrm>
            <a:off x="682547" y="3221955"/>
            <a:ext cx="3720119"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chemeClr val="accent6"/>
                </a:solidFill>
                <a:latin typeface="Meiryo UI" panose="020B0604030504040204" pitchFamily="50" charset="-128"/>
                <a:ea typeface="Meiryo UI" panose="020B0604030504040204" pitchFamily="50" charset="-128"/>
              </a:rPr>
              <a:t>Virtualization </a:t>
            </a:r>
            <a:r>
              <a:rPr lang="en-US" dirty="0" err="1">
                <a:solidFill>
                  <a:schemeClr val="accent6"/>
                </a:solidFill>
                <a:latin typeface="Meiryo UI" panose="020B0604030504040204" pitchFamily="50" charset="-128"/>
                <a:ea typeface="Meiryo UI" panose="020B0604030504040204" pitchFamily="50" charset="-128"/>
              </a:rPr>
              <a:t>Stationを使用すると、Turbo</a:t>
            </a:r>
            <a:r>
              <a:rPr lang="en-US" dirty="0">
                <a:solidFill>
                  <a:schemeClr val="accent6"/>
                </a:solidFill>
                <a:latin typeface="Meiryo UI" panose="020B0604030504040204" pitchFamily="50" charset="-128"/>
                <a:ea typeface="Meiryo UI" panose="020B0604030504040204" pitchFamily="50" charset="-128"/>
              </a:rPr>
              <a:t> </a:t>
            </a:r>
            <a:r>
              <a:rPr lang="en-US" dirty="0" err="1">
                <a:solidFill>
                  <a:schemeClr val="accent6"/>
                </a:solidFill>
                <a:latin typeface="Meiryo UI" panose="020B0604030504040204" pitchFamily="50" charset="-128"/>
                <a:ea typeface="Meiryo UI" panose="020B0604030504040204" pitchFamily="50" charset="-128"/>
              </a:rPr>
              <a:t>NAS上に仮想マシンを作成して、Windows、Linux</a:t>
            </a:r>
            <a:r>
              <a:rPr lang="en-US" dirty="0">
                <a:solidFill>
                  <a:schemeClr val="accent6"/>
                </a:solidFill>
                <a:latin typeface="Meiryo UI" panose="020B0604030504040204" pitchFamily="50" charset="-128"/>
                <a:ea typeface="Meiryo UI" panose="020B0604030504040204" pitchFamily="50" charset="-128"/>
              </a:rPr>
              <a:t>®、UNIX®、</a:t>
            </a:r>
            <a:r>
              <a:rPr lang="en-US" dirty="0" err="1">
                <a:solidFill>
                  <a:schemeClr val="accent6"/>
                </a:solidFill>
                <a:latin typeface="Meiryo UI" panose="020B0604030504040204" pitchFamily="50" charset="-128"/>
                <a:ea typeface="Meiryo UI" panose="020B0604030504040204" pitchFamily="50" charset="-128"/>
              </a:rPr>
              <a:t>Android、QuTScloud、その他のオペレーティングシステムをインストールできます</a:t>
            </a:r>
            <a:r>
              <a:rPr lang="en-US" dirty="0">
                <a:solidFill>
                  <a:schemeClr val="accent6"/>
                </a:solidFill>
                <a:latin typeface="Meiryo UI" panose="020B0604030504040204" pitchFamily="50" charset="-128"/>
                <a:ea typeface="Meiryo UI" panose="020B0604030504040204" pitchFamily="50" charset="-128"/>
              </a:rPr>
              <a:t>。</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06" name="Google Shape;306;p22"/>
          <p:cNvSpPr/>
          <p:nvPr/>
        </p:nvSpPr>
        <p:spPr>
          <a:xfrm>
            <a:off x="4502537" y="2806456"/>
            <a:ext cx="4107668" cy="13696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00FFCC"/>
                </a:solidFill>
                <a:latin typeface="Meiryo UI" panose="020B0604030504040204" pitchFamily="50" charset="-128"/>
                <a:ea typeface="Meiryo UI" panose="020B0604030504040204" pitchFamily="50" charset="-128"/>
              </a:rPr>
              <a:t>モニターと仮想マシンを使用すると、NAS</a:t>
            </a:r>
            <a:r>
              <a:rPr lang="ja-JP" altLang="en-US" sz="1800" b="1" dirty="0">
                <a:solidFill>
                  <a:srgbClr val="00FFCC"/>
                </a:solidFill>
                <a:latin typeface="Meiryo UI" panose="020B0604030504040204" pitchFamily="50" charset="-128"/>
                <a:ea typeface="Meiryo UI" panose="020B0604030504040204" pitchFamily="50" charset="-128"/>
              </a:rPr>
              <a:t>を</a:t>
            </a:r>
            <a:r>
              <a:rPr lang="en-US" sz="1800" b="1" dirty="0">
                <a:solidFill>
                  <a:srgbClr val="00FFCC"/>
                </a:solidFill>
                <a:latin typeface="Meiryo UI" panose="020B0604030504040204" pitchFamily="50" charset="-128"/>
                <a:ea typeface="Meiryo UI" panose="020B0604030504040204" pitchFamily="50" charset="-128"/>
              </a:rPr>
              <a:t>PC</a:t>
            </a:r>
            <a:r>
              <a:rPr lang="ja-JP" altLang="en-US" sz="1800" b="1" dirty="0">
                <a:solidFill>
                  <a:srgbClr val="00FFCC"/>
                </a:solidFill>
                <a:latin typeface="Meiryo UI" panose="020B0604030504040204" pitchFamily="50" charset="-128"/>
                <a:ea typeface="Meiryo UI" panose="020B0604030504040204" pitchFamily="50" charset="-128"/>
              </a:rPr>
              <a:t>として使用</a:t>
            </a:r>
            <a:r>
              <a:rPr lang="en-US" sz="1800" b="1" dirty="0" err="1">
                <a:solidFill>
                  <a:srgbClr val="00FFCC"/>
                </a:solidFill>
                <a:latin typeface="Meiryo UI" panose="020B0604030504040204" pitchFamily="50" charset="-128"/>
                <a:ea typeface="Meiryo UI" panose="020B0604030504040204" pitchFamily="50" charset="-128"/>
              </a:rPr>
              <a:t>できます</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chemeClr val="accent6"/>
                </a:solidFill>
                <a:latin typeface="Meiryo UI" panose="020B0604030504040204" pitchFamily="50" charset="-128"/>
                <a:ea typeface="Meiryo UI" panose="020B0604030504040204" pitchFamily="50" charset="-128"/>
              </a:rPr>
              <a:t>PCと同じように、仮想マシンのデスクトップを介してQvPCテクノロジを使用して、モニタ</a:t>
            </a:r>
            <a:r>
              <a:rPr lang="en-US" dirty="0">
                <a:solidFill>
                  <a:schemeClr val="accent6"/>
                </a:solidFill>
                <a:latin typeface="Meiryo UI" panose="020B0604030504040204" pitchFamily="50" charset="-128"/>
                <a:ea typeface="Meiryo UI" panose="020B0604030504040204" pitchFamily="50" charset="-128"/>
              </a:rPr>
              <a:t>ー、</a:t>
            </a:r>
            <a:r>
              <a:rPr lang="en-US" dirty="0" err="1">
                <a:solidFill>
                  <a:schemeClr val="accent6"/>
                </a:solidFill>
                <a:latin typeface="Meiryo UI" panose="020B0604030504040204" pitchFamily="50" charset="-128"/>
                <a:ea typeface="Meiryo UI" panose="020B0604030504040204" pitchFamily="50" charset="-128"/>
              </a:rPr>
              <a:t>キーボード、およびマウスを接続できます</a:t>
            </a:r>
            <a:r>
              <a:rPr lang="en-US" dirty="0">
                <a:solidFill>
                  <a:schemeClr val="accent6"/>
                </a:solidFill>
                <a:latin typeface="Meiryo UI" panose="020B0604030504040204" pitchFamily="50" charset="-128"/>
                <a:ea typeface="Meiryo UI" panose="020B0604030504040204" pitchFamily="50" charset="-128"/>
              </a:rPr>
              <a:t>。</a:t>
            </a:r>
            <a:endParaRPr dirty="0">
              <a:solidFill>
                <a:schemeClr val="accent6"/>
              </a:solidFill>
              <a:latin typeface="Meiryo UI" panose="020B0604030504040204" pitchFamily="50" charset="-128"/>
              <a:ea typeface="Meiryo UI" panose="020B0604030504040204" pitchFamily="50" charset="-128"/>
            </a:endParaRPr>
          </a:p>
        </p:txBody>
      </p:sp>
      <p:pic>
        <p:nvPicPr>
          <p:cNvPr id="307" name="Google Shape;307;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77886" y="1666117"/>
            <a:ext cx="1159385" cy="1009608"/>
          </a:xfrm>
          <a:prstGeom prst="rect">
            <a:avLst/>
          </a:prstGeom>
          <a:noFill/>
          <a:ln>
            <a:noFill/>
          </a:ln>
        </p:spPr>
      </p:pic>
      <p:grpSp>
        <p:nvGrpSpPr>
          <p:cNvPr id="308" name="Google Shape;308;p22"/>
          <p:cNvGrpSpPr/>
          <p:nvPr/>
        </p:nvGrpSpPr>
        <p:grpSpPr>
          <a:xfrm>
            <a:off x="682404" y="1866446"/>
            <a:ext cx="3610778" cy="684503"/>
            <a:chOff x="1087812" y="-956226"/>
            <a:chExt cx="3610778" cy="684503"/>
          </a:xfrm>
        </p:grpSpPr>
        <p:sp>
          <p:nvSpPr>
            <p:cNvPr id="309" name="Google Shape;309;p22"/>
            <p:cNvSpPr/>
            <p:nvPr/>
          </p:nvSpPr>
          <p:spPr>
            <a:xfrm>
              <a:off x="1087812" y="-937440"/>
              <a:ext cx="665717" cy="66571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10" name="Google Shape;310;p22"/>
            <p:cNvSpPr/>
            <p:nvPr/>
          </p:nvSpPr>
          <p:spPr>
            <a:xfrm>
              <a:off x="1815232" y="-937440"/>
              <a:ext cx="665717" cy="66571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11" name="Google Shape;311;p22"/>
            <p:cNvSpPr/>
            <p:nvPr/>
          </p:nvSpPr>
          <p:spPr>
            <a:xfrm>
              <a:off x="2542652" y="-937440"/>
              <a:ext cx="665717" cy="66571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12" name="Google Shape;312;p22"/>
            <p:cNvSpPr/>
            <p:nvPr/>
          </p:nvSpPr>
          <p:spPr>
            <a:xfrm>
              <a:off x="3270071" y="-937440"/>
              <a:ext cx="665717" cy="665717"/>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313" name="Google Shape;313;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25161" y="-819806"/>
              <a:ext cx="355540" cy="420440"/>
            </a:xfrm>
            <a:prstGeom prst="rect">
              <a:avLst/>
            </a:prstGeom>
            <a:noFill/>
            <a:ln>
              <a:noFill/>
            </a:ln>
          </p:spPr>
        </p:pic>
        <p:pic>
          <p:nvPicPr>
            <p:cNvPr id="314" name="Google Shape;314;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50228" y="-826191"/>
              <a:ext cx="357438" cy="420440"/>
            </a:xfrm>
            <a:prstGeom prst="rect">
              <a:avLst/>
            </a:prstGeom>
            <a:noFill/>
            <a:ln>
              <a:noFill/>
            </a:ln>
          </p:spPr>
        </p:pic>
        <p:pic>
          <p:nvPicPr>
            <p:cNvPr id="315" name="Google Shape;315;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17843" y="-693145"/>
              <a:ext cx="530184" cy="153232"/>
            </a:xfrm>
            <a:prstGeom prst="rect">
              <a:avLst/>
            </a:prstGeom>
            <a:noFill/>
            <a:ln>
              <a:noFill/>
            </a:ln>
          </p:spPr>
        </p:pic>
        <p:pic>
          <p:nvPicPr>
            <p:cNvPr id="316" name="Google Shape;316;p2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08472" y="-797282"/>
              <a:ext cx="428028" cy="378159"/>
            </a:xfrm>
            <a:prstGeom prst="rect">
              <a:avLst/>
            </a:prstGeom>
            <a:noFill/>
            <a:ln>
              <a:noFill/>
            </a:ln>
          </p:spPr>
        </p:pic>
        <p:pic>
          <p:nvPicPr>
            <p:cNvPr id="317" name="Google Shape;317;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014087" y="-956226"/>
              <a:ext cx="684503" cy="684503"/>
            </a:xfrm>
            <a:prstGeom prst="rect">
              <a:avLst/>
            </a:prstGeom>
            <a:noFill/>
            <a:ln>
              <a:noFill/>
            </a:ln>
          </p:spPr>
        </p:pic>
      </p:grpSp>
      <p:sp>
        <p:nvSpPr>
          <p:cNvPr id="318" name="Google Shape;318;p22"/>
          <p:cNvSpPr txBox="1"/>
          <p:nvPr/>
        </p:nvSpPr>
        <p:spPr>
          <a:xfrm>
            <a:off x="4502537" y="4309257"/>
            <a:ext cx="381362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注: </a:t>
            </a:r>
            <a:r>
              <a:rPr lang="en-US" sz="1000" dirty="0" err="1">
                <a:solidFill>
                  <a:schemeClr val="accent6"/>
                </a:solidFill>
                <a:latin typeface="Meiryo UI" panose="020B0604030504040204" pitchFamily="50" charset="-128"/>
                <a:ea typeface="Meiryo UI" panose="020B0604030504040204" pitchFamily="50" charset="-128"/>
              </a:rPr>
              <a:t>GPUパススルー機能にはVM.QTS</a:t>
            </a:r>
            <a:r>
              <a:rPr lang="en-US" sz="1000" dirty="0">
                <a:solidFill>
                  <a:schemeClr val="accent6"/>
                </a:solidFill>
                <a:latin typeface="Meiryo UI" panose="020B0604030504040204" pitchFamily="50" charset="-128"/>
                <a:ea typeface="Meiryo UI" panose="020B0604030504040204" pitchFamily="50" charset="-128"/>
              </a:rPr>
              <a:t> 5.0.1以降が必要です</a:t>
            </a:r>
            <a:endParaRPr sz="14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517443895"/>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3"/>
          <p:cNvSpPr/>
          <p:nvPr/>
        </p:nvSpPr>
        <p:spPr>
          <a:xfrm>
            <a:off x="3547884" y="1728904"/>
            <a:ext cx="4919007" cy="995246"/>
          </a:xfrm>
          <a:prstGeom prst="roundRect">
            <a:avLst>
              <a:gd name="adj" fmla="val 8702"/>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4" name="Google Shape;324;p23"/>
          <p:cNvSpPr/>
          <p:nvPr/>
        </p:nvSpPr>
        <p:spPr>
          <a:xfrm>
            <a:off x="3547884" y="2784677"/>
            <a:ext cx="4919007" cy="995246"/>
          </a:xfrm>
          <a:prstGeom prst="roundRect">
            <a:avLst>
              <a:gd name="adj" fmla="val 8702"/>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5" name="Google Shape;325;p23"/>
          <p:cNvSpPr/>
          <p:nvPr/>
        </p:nvSpPr>
        <p:spPr>
          <a:xfrm>
            <a:off x="3547884" y="3840450"/>
            <a:ext cx="4919007" cy="995246"/>
          </a:xfrm>
          <a:prstGeom prst="roundRect">
            <a:avLst>
              <a:gd name="adj" fmla="val 8702"/>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6" name="Google Shape;326;p23"/>
          <p:cNvSpPr txBox="1"/>
          <p:nvPr/>
        </p:nvSpPr>
        <p:spPr>
          <a:xfrm>
            <a:off x="4545174" y="2905552"/>
            <a:ext cx="3515590" cy="86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err="1">
                <a:solidFill>
                  <a:schemeClr val="accent6"/>
                </a:solidFill>
                <a:latin typeface="Meiryo UI" panose="020B0604030504040204" pitchFamily="50" charset="-128"/>
                <a:ea typeface="Meiryo UI" panose="020B0604030504040204" pitchFamily="50" charset="-128"/>
              </a:rPr>
              <a:t>柔軟なユーザーインターフェ</a:t>
            </a:r>
            <a:r>
              <a:rPr lang="ja-JP" altLang="en-US" b="1" dirty="0" err="1">
                <a:solidFill>
                  <a:schemeClr val="accent6"/>
                </a:solidFill>
                <a:latin typeface="Meiryo UI" panose="020B0604030504040204" pitchFamily="50" charset="-128"/>
                <a:ea typeface="Meiryo UI" panose="020B0604030504040204" pitchFamily="50" charset="-128"/>
              </a:rPr>
              <a:t>ー</a:t>
            </a:r>
            <a:r>
              <a:rPr lang="en-US" b="1" dirty="0">
                <a:solidFill>
                  <a:schemeClr val="accent6"/>
                </a:solidFill>
                <a:latin typeface="Meiryo UI" panose="020B0604030504040204" pitchFamily="50" charset="-128"/>
                <a:ea typeface="Meiryo UI" panose="020B0604030504040204" pitchFamily="50" charset="-128"/>
              </a:rPr>
              <a:t>ス</a:t>
            </a:r>
            <a:endParaRPr b="1"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コマンドラインインターフェースまたは便利なウェブインターフェースのいずれかを使用して、柔軟な管理を楽しむことができます</a:t>
            </a:r>
            <a:r>
              <a:rPr lang="en-US" sz="1200" dirty="0">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sp>
        <p:nvSpPr>
          <p:cNvPr id="327" name="Google Shape;327;p23"/>
          <p:cNvSpPr txBox="1"/>
          <p:nvPr/>
        </p:nvSpPr>
        <p:spPr>
          <a:xfrm>
            <a:off x="4545175" y="3934205"/>
            <a:ext cx="3390898" cy="86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err="1">
                <a:solidFill>
                  <a:schemeClr val="accent6"/>
                </a:solidFill>
                <a:latin typeface="Meiryo UI" panose="020B0604030504040204" pitchFamily="50" charset="-128"/>
                <a:ea typeface="Meiryo UI" panose="020B0604030504040204" pitchFamily="50" charset="-128"/>
              </a:rPr>
              <a:t>権限設定</a:t>
            </a:r>
            <a:endParaRPr b="1"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NAS、他のコンテナのデータ、またはNASデバイス上の共有フォルダにアクセスするためのユーザー権限を設定できます</a:t>
            </a:r>
            <a:r>
              <a:rPr lang="en-US" sz="1200" dirty="0">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sp>
        <p:nvSpPr>
          <p:cNvPr id="328" name="Google Shape;328;p23"/>
          <p:cNvSpPr txBox="1">
            <a:spLocks noGrp="1"/>
          </p:cNvSpPr>
          <p:nvPr>
            <p:ph type="title"/>
          </p:nvPr>
        </p:nvSpPr>
        <p:spPr>
          <a:xfrm>
            <a:off x="1918454" y="368825"/>
            <a:ext cx="572068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Container Station</a:t>
            </a:r>
            <a:endParaRPr dirty="0"/>
          </a:p>
        </p:txBody>
      </p:sp>
      <p:sp>
        <p:nvSpPr>
          <p:cNvPr id="329" name="Google Shape;329;p23"/>
          <p:cNvSpPr txBox="1"/>
          <p:nvPr/>
        </p:nvSpPr>
        <p:spPr>
          <a:xfrm>
            <a:off x="637082" y="1728904"/>
            <a:ext cx="2673393" cy="2376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QNAP </a:t>
            </a:r>
            <a:r>
              <a:rPr lang="en-US" sz="1200" dirty="0" err="1">
                <a:solidFill>
                  <a:schemeClr val="accent6"/>
                </a:solidFill>
                <a:latin typeface="Meiryo UI" panose="020B0604030504040204" pitchFamily="50" charset="-128"/>
                <a:ea typeface="Meiryo UI" panose="020B0604030504040204" pitchFamily="50" charset="-128"/>
              </a:rPr>
              <a:t>NASは、LXDとDocker®をサポートする唯一のNASブランド</a:t>
            </a:r>
            <a:br>
              <a:rPr lang="en-US" sz="1200" dirty="0">
                <a:solidFill>
                  <a:schemeClr val="accent6"/>
                </a:solidFill>
                <a:latin typeface="Meiryo UI" panose="020B0604030504040204" pitchFamily="50" charset="-128"/>
                <a:ea typeface="Meiryo UI" panose="020B0604030504040204" pitchFamily="50" charset="-128"/>
              </a:rPr>
            </a:br>
            <a:r>
              <a:rPr lang="en-US" sz="1200" dirty="0">
                <a:solidFill>
                  <a:schemeClr val="accent6"/>
                </a:solidFill>
                <a:latin typeface="Meiryo UI" panose="020B0604030504040204" pitchFamily="50" charset="-128"/>
                <a:ea typeface="Meiryo UI" panose="020B0604030504040204" pitchFamily="50" charset="-128"/>
              </a:rPr>
              <a:t>Kata Virtual </a:t>
            </a:r>
            <a:r>
              <a:rPr lang="en-US" sz="1200" dirty="0" err="1">
                <a:solidFill>
                  <a:schemeClr val="accent6"/>
                </a:solidFill>
                <a:latin typeface="Meiryo UI" panose="020B0604030504040204" pitchFamily="50" charset="-128"/>
                <a:ea typeface="Meiryo UI" panose="020B0604030504040204" pitchFamily="50" charset="-128"/>
              </a:rPr>
              <a:t>Tri-Coreであり、完全な軽量仮想化ソリューションに最適な選択肢を提供します</a:t>
            </a:r>
            <a:r>
              <a:rPr lang="en-US" sz="1200" dirty="0">
                <a:solidFill>
                  <a:schemeClr val="accent6"/>
                </a:solidFill>
                <a:latin typeface="Meiryo UI" panose="020B0604030504040204" pitchFamily="50" charset="-128"/>
                <a:ea typeface="Meiryo UI" panose="020B0604030504040204" pitchFamily="50" charset="-128"/>
              </a:rPr>
              <a:t>。 </a:t>
            </a:r>
            <a:r>
              <a:rPr lang="en-US" sz="1200" dirty="0" err="1">
                <a:solidFill>
                  <a:schemeClr val="accent6"/>
                </a:solidFill>
                <a:latin typeface="Meiryo UI" panose="020B0604030504040204" pitchFamily="50" charset="-128"/>
                <a:ea typeface="Meiryo UI" panose="020B0604030504040204" pitchFamily="50" charset="-128"/>
              </a:rPr>
              <a:t>Linux®仮想マシン全体をQNAP</a:t>
            </a:r>
            <a:r>
              <a:rPr lang="en-US" sz="1200" dirty="0">
                <a:solidFill>
                  <a:schemeClr val="accent6"/>
                </a:solidFill>
                <a:latin typeface="Meiryo UI" panose="020B0604030504040204" pitchFamily="50" charset="-128"/>
                <a:ea typeface="Meiryo UI" panose="020B0604030504040204" pitchFamily="50" charset="-128"/>
              </a:rPr>
              <a:t> </a:t>
            </a:r>
            <a:r>
              <a:rPr lang="en-US" sz="1200" dirty="0" err="1">
                <a:solidFill>
                  <a:schemeClr val="accent6"/>
                </a:solidFill>
                <a:latin typeface="Meiryo UI" panose="020B0604030504040204" pitchFamily="50" charset="-128"/>
                <a:ea typeface="Meiryo UI" panose="020B0604030504040204" pitchFamily="50" charset="-128"/>
              </a:rPr>
              <a:t>NASで実行し、Docker</a:t>
            </a:r>
            <a:r>
              <a:rPr lang="en-US" sz="1200" dirty="0">
                <a:solidFill>
                  <a:schemeClr val="accent6"/>
                </a:solidFill>
                <a:latin typeface="Meiryo UI" panose="020B0604030504040204" pitchFamily="50" charset="-128"/>
                <a:ea typeface="Meiryo UI" panose="020B0604030504040204" pitchFamily="50" charset="-128"/>
              </a:rPr>
              <a:t>® Hub/</a:t>
            </a:r>
            <a:r>
              <a:rPr lang="en-US" sz="1200" dirty="0" err="1">
                <a:solidFill>
                  <a:schemeClr val="accent6"/>
                </a:solidFill>
                <a:latin typeface="Meiryo UI" panose="020B0604030504040204" pitchFamily="50" charset="-128"/>
                <a:ea typeface="Meiryo UI" panose="020B0604030504040204" pitchFamily="50" charset="-128"/>
              </a:rPr>
              <a:t>LXDイメージサーバーのオンラインコレクションから世界中の何千ものアプリケーションをダウンロードできます</a:t>
            </a:r>
            <a:r>
              <a:rPr lang="en-US" sz="1200" dirty="0">
                <a:solidFill>
                  <a:schemeClr val="accent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330" name="Google Shape;33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2873" y="273679"/>
            <a:ext cx="1070846" cy="1072521"/>
          </a:xfrm>
          <a:prstGeom prst="roundRect">
            <a:avLst>
              <a:gd name="adj" fmla="val 0"/>
            </a:avLst>
          </a:prstGeom>
          <a:noFill/>
          <a:ln>
            <a:noFill/>
          </a:ln>
          <a:effectLst>
            <a:outerShdw blurRad="254000" dist="190500" dir="8100000" algn="tr" rotWithShape="0">
              <a:srgbClr val="09000C">
                <a:alpha val="74901"/>
              </a:srgbClr>
            </a:outerShdw>
          </a:effectLst>
        </p:spPr>
      </p:pic>
      <p:sp>
        <p:nvSpPr>
          <p:cNvPr id="331" name="Google Shape;331;p23"/>
          <p:cNvSpPr txBox="1"/>
          <p:nvPr/>
        </p:nvSpPr>
        <p:spPr>
          <a:xfrm>
            <a:off x="4545174" y="1888292"/>
            <a:ext cx="3515590" cy="86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err="1">
                <a:solidFill>
                  <a:schemeClr val="accent6"/>
                </a:solidFill>
                <a:latin typeface="Meiryo UI" panose="020B0604030504040204" pitchFamily="50" charset="-128"/>
                <a:ea typeface="Meiryo UI" panose="020B0604030504040204" pitchFamily="50" charset="-128"/>
              </a:rPr>
              <a:t>一目でわかるダッシュボード</a:t>
            </a:r>
            <a:endParaRPr b="1"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ダッシュボードには、NAS</a:t>
            </a:r>
            <a:r>
              <a:rPr lang="en-US" sz="1200" dirty="0">
                <a:solidFill>
                  <a:schemeClr val="accent6"/>
                </a:solidFill>
                <a:latin typeface="Meiryo UI" panose="020B0604030504040204" pitchFamily="50" charset="-128"/>
                <a:ea typeface="Meiryo UI" panose="020B0604030504040204" pitchFamily="50" charset="-128"/>
              </a:rPr>
              <a:t> CPU/</a:t>
            </a:r>
            <a:r>
              <a:rPr lang="en-US" sz="1200" dirty="0" err="1">
                <a:solidFill>
                  <a:schemeClr val="accent6"/>
                </a:solidFill>
                <a:latin typeface="Meiryo UI" panose="020B0604030504040204" pitchFamily="50" charset="-128"/>
                <a:ea typeface="Meiryo UI" panose="020B0604030504040204" pitchFamily="50" charset="-128"/>
              </a:rPr>
              <a:t>メモリや個々のコンテナリソースの使用状況などの明確な概要が表示されます</a:t>
            </a:r>
            <a:r>
              <a:rPr lang="en-US" sz="1200" dirty="0">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pic>
        <p:nvPicPr>
          <p:cNvPr id="332" name="Google Shape;332;p23"/>
          <p:cNvPicPr preferRelativeResize="0"/>
          <p:nvPr/>
        </p:nvPicPr>
        <p:blipFill rotWithShape="1">
          <a:blip r:embed="rId4">
            <a:alphaModFix/>
          </a:blip>
          <a:srcRect/>
          <a:stretch/>
        </p:blipFill>
        <p:spPr>
          <a:xfrm>
            <a:off x="3672456" y="1954432"/>
            <a:ext cx="787278" cy="572566"/>
          </a:xfrm>
          <a:prstGeom prst="rect">
            <a:avLst/>
          </a:prstGeom>
          <a:noFill/>
          <a:ln>
            <a:noFill/>
          </a:ln>
        </p:spPr>
      </p:pic>
      <p:pic>
        <p:nvPicPr>
          <p:cNvPr id="333" name="Google Shape;333;p23"/>
          <p:cNvPicPr preferRelativeResize="0"/>
          <p:nvPr/>
        </p:nvPicPr>
        <p:blipFill rotWithShape="1">
          <a:blip r:embed="rId5">
            <a:alphaModFix/>
          </a:blip>
          <a:srcRect/>
          <a:stretch/>
        </p:blipFill>
        <p:spPr>
          <a:xfrm>
            <a:off x="3724071" y="2995070"/>
            <a:ext cx="704132" cy="547658"/>
          </a:xfrm>
          <a:prstGeom prst="rect">
            <a:avLst/>
          </a:prstGeom>
          <a:noFill/>
          <a:ln>
            <a:noFill/>
          </a:ln>
        </p:spPr>
      </p:pic>
      <p:pic>
        <p:nvPicPr>
          <p:cNvPr id="334" name="Google Shape;334;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93478" y="4024088"/>
            <a:ext cx="413233" cy="587225"/>
          </a:xfrm>
          <a:prstGeom prst="rect">
            <a:avLst/>
          </a:prstGeom>
          <a:noFill/>
          <a:ln>
            <a:noFill/>
          </a:ln>
        </p:spPr>
      </p:pic>
    </p:spTree>
    <p:extLst>
      <p:ext uri="{BB962C8B-B14F-4D97-AF65-F5344CB8AC3E}">
        <p14:creationId xmlns:p14="http://schemas.microsoft.com/office/powerpoint/2010/main" val="2946121669"/>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4"/>
          <p:cNvSpPr txBox="1">
            <a:spLocks noGrp="1"/>
          </p:cNvSpPr>
          <p:nvPr>
            <p:ph type="title"/>
          </p:nvPr>
        </p:nvSpPr>
        <p:spPr>
          <a:xfrm>
            <a:off x="393700" y="368825"/>
            <a:ext cx="834695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400" dirty="0" err="1"/>
              <a:t>HybridMountは</a:t>
            </a:r>
            <a:r>
              <a:rPr lang="en-US" sz="2400" dirty="0"/>
              <a:t>、</a:t>
            </a:r>
            <a:br>
              <a:rPr lang="en-US" sz="2400" dirty="0"/>
            </a:br>
            <a:r>
              <a:rPr lang="en-US" sz="2400" dirty="0"/>
              <a:t>2種類のクラウドスペースをスムーズにマウントします</a:t>
            </a:r>
            <a:endParaRPr b="1" dirty="0">
              <a:solidFill>
                <a:schemeClr val="lt1"/>
              </a:solidFill>
              <a:sym typeface="Arial"/>
            </a:endParaRPr>
          </a:p>
        </p:txBody>
      </p:sp>
      <p:sp>
        <p:nvSpPr>
          <p:cNvPr id="341" name="Google Shape;341;p24"/>
          <p:cNvSpPr/>
          <p:nvPr/>
        </p:nvSpPr>
        <p:spPr>
          <a:xfrm>
            <a:off x="342988" y="1568323"/>
            <a:ext cx="6318778" cy="3069897"/>
          </a:xfrm>
          <a:prstGeom prst="rect">
            <a:avLst/>
          </a:prstGeom>
          <a:solidFill>
            <a:srgbClr val="00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342" name="Google Shape;342;p24"/>
          <p:cNvGraphicFramePr/>
          <p:nvPr>
            <p:extLst>
              <p:ext uri="{D42A27DB-BD31-4B8C-83A1-F6EECF244321}">
                <p14:modId xmlns:p14="http://schemas.microsoft.com/office/powerpoint/2010/main" val="3107676683"/>
              </p:ext>
            </p:extLst>
          </p:nvPr>
        </p:nvGraphicFramePr>
        <p:xfrm>
          <a:off x="342988" y="1535276"/>
          <a:ext cx="6333600" cy="2987700"/>
        </p:xfrm>
        <a:graphic>
          <a:graphicData uri="http://schemas.openxmlformats.org/drawingml/2006/table">
            <a:tbl>
              <a:tblPr>
                <a:noFill/>
              </a:tblPr>
              <a:tblGrid>
                <a:gridCol w="1612800">
                  <a:extLst>
                    <a:ext uri="{9D8B030D-6E8A-4147-A177-3AD203B41FA5}">
                      <a16:colId xmlns:a16="http://schemas.microsoft.com/office/drawing/2014/main" val="20000"/>
                    </a:ext>
                  </a:extLst>
                </a:gridCol>
                <a:gridCol w="2248450">
                  <a:extLst>
                    <a:ext uri="{9D8B030D-6E8A-4147-A177-3AD203B41FA5}">
                      <a16:colId xmlns:a16="http://schemas.microsoft.com/office/drawing/2014/main" val="20001"/>
                    </a:ext>
                  </a:extLst>
                </a:gridCol>
                <a:gridCol w="2472350">
                  <a:extLst>
                    <a:ext uri="{9D8B030D-6E8A-4147-A177-3AD203B41FA5}">
                      <a16:colId xmlns:a16="http://schemas.microsoft.com/office/drawing/2014/main" val="20002"/>
                    </a:ext>
                  </a:extLst>
                </a:gridCol>
              </a:tblGrid>
              <a:tr h="350600">
                <a:tc>
                  <a:txBody>
                    <a:bodyPr/>
                    <a:lstStyle/>
                    <a:p>
                      <a:pPr marL="0" marR="0" lvl="0" indent="0" algn="ctr" rtl="0">
                        <a:lnSpc>
                          <a:spcPct val="100000"/>
                        </a:lnSpc>
                        <a:spcBef>
                          <a:spcPts val="0"/>
                        </a:spcBef>
                        <a:spcAft>
                          <a:spcPts val="0"/>
                        </a:spcAft>
                        <a:buNone/>
                      </a:pPr>
                      <a:r>
                        <a:rPr lang="en-US" sz="1050" b="1"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50" b="1"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ネットワークドライブマウント</a:t>
                      </a:r>
                      <a:endParaRPr sz="105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クラウドストレージゲートウェイ</a:t>
                      </a:r>
                      <a:endParaRPr dirty="0">
                        <a:latin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6600">
                <a:tc>
                  <a:txBody>
                    <a:bodyPr/>
                    <a:lstStyle/>
                    <a:p>
                      <a:pPr marL="0" marR="0" lvl="0" indent="0" algn="ctr" rtl="0">
                        <a:lnSpc>
                          <a:spcPct val="100000"/>
                        </a:lnSpc>
                        <a:spcBef>
                          <a:spcPts val="0"/>
                        </a:spcBef>
                        <a:spcAft>
                          <a:spcPts val="0"/>
                        </a:spcAft>
                        <a:buNone/>
                      </a:pP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設定</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File Station</a:t>
                      </a: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のクラウドモードを作成</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ファイルベースのクラウドゲートウェイと</a:t>
                      </a:r>
                      <a:br>
                        <a:rPr lang="en-US" altLang="ja-JP"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b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構成キャッシュを選択</a:t>
                      </a:r>
                      <a:endParaRPr dirty="0">
                        <a:latin typeface="Meiryo UI" panose="020B0604030504040204" pitchFamily="50" charset="-128"/>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1"/>
                  </a:ext>
                </a:extLst>
              </a:tr>
              <a:tr h="396600">
                <a:tc>
                  <a:txBody>
                    <a:bodyPr/>
                    <a:lstStyle/>
                    <a:p>
                      <a:pPr marL="0" marR="0" lvl="0" indent="0" algn="ctr" rtl="0">
                        <a:lnSpc>
                          <a:spcPct val="100000"/>
                        </a:lnSpc>
                        <a:spcBef>
                          <a:spcPts val="0"/>
                        </a:spcBef>
                        <a:spcAft>
                          <a:spcPts val="0"/>
                        </a:spcAft>
                        <a:buNone/>
                      </a:pP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マウント</a:t>
                      </a:r>
                      <a:endParaRPr lang="en-US" altLang="ja-JP"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無制限のクラウドサービス</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2</a:t>
                      </a:r>
                      <a:r>
                        <a:rPr lang="ja-JP" altLang="en-US" sz="1000" b="0" i="0" u="none" strike="noStrike" cap="none" dirty="0" err="1">
                          <a:solidFill>
                            <a:srgbClr val="FFFFFF"/>
                          </a:solidFill>
                          <a:latin typeface="Meiryo UI" panose="020B0604030504040204" pitchFamily="50" charset="-128"/>
                          <a:ea typeface="Meiryo UI" panose="020B0604030504040204" pitchFamily="50" charset="-128"/>
                          <a:cs typeface="Arial"/>
                          <a:sym typeface="Arial"/>
                        </a:rPr>
                        <a:t>つの</a:t>
                      </a: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無料ゲートウェイライセンス、</a:t>
                      </a:r>
                      <a:br>
                        <a:rPr lang="en-US" altLang="ja-JP"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b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必要に応じて追加のライセンスを購入可能</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58550">
                <a:tc>
                  <a:txBody>
                    <a:bodyPr/>
                    <a:lstStyle/>
                    <a:p>
                      <a:pPr marL="0" marR="0" lvl="0" indent="0" algn="ctr" rtl="0">
                        <a:lnSpc>
                          <a:spcPct val="100000"/>
                        </a:lnSpc>
                        <a:spcBef>
                          <a:spcPts val="0"/>
                        </a:spcBef>
                        <a:spcAft>
                          <a:spcPts val="0"/>
                        </a:spcAft>
                        <a:buNone/>
                      </a:pP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アクセス体験</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アクセス速度はインターネット速度に依存</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キャッシュ機能によって</a:t>
                      </a:r>
                      <a:br>
                        <a:rPr lang="en-US" altLang="ja-JP"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b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読み取り・書き込み速度が短縮</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3"/>
                  </a:ext>
                </a:extLst>
              </a:tr>
              <a:tr h="258550">
                <a:tc>
                  <a:txBody>
                    <a:bodyPr/>
                    <a:lstStyle/>
                    <a:p>
                      <a:pPr marL="0" marR="0" lvl="0" indent="0" algn="ctr" rtl="0">
                        <a:lnSpc>
                          <a:spcPct val="100000"/>
                        </a:lnSpc>
                        <a:spcBef>
                          <a:spcPts val="0"/>
                        </a:spcBef>
                        <a:spcAft>
                          <a:spcPts val="0"/>
                        </a:spcAft>
                        <a:buNone/>
                      </a:pPr>
                      <a:r>
                        <a:rPr 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File Station</a:t>
                      </a: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からの</a:t>
                      </a:r>
                      <a:br>
                        <a:rPr lang="en-US" altLang="ja-JP"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b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アクセス</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対応</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対応</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6600">
                <a:tc>
                  <a:txBody>
                    <a:bodyPr/>
                    <a:lstStyle/>
                    <a:p>
                      <a:pPr marL="0" marR="0" lvl="0" indent="0" algn="ctr" rtl="0">
                        <a:lnSpc>
                          <a:spcPct val="100000"/>
                        </a:lnSpc>
                        <a:spcBef>
                          <a:spcPts val="0"/>
                        </a:spcBef>
                        <a:spcAft>
                          <a:spcPts val="0"/>
                        </a:spcAft>
                        <a:buNone/>
                      </a:pPr>
                      <a:r>
                        <a:rPr 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SMB / NFS / AFP</a:t>
                      </a: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経由のアクセス</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非対応</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対応</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ndParaRPr>
                    </a:p>
                    <a:p>
                      <a:pPr marL="0" marR="0" lvl="0" indent="0" algn="ctr" rtl="0">
                        <a:lnSpc>
                          <a:spcPct val="100000"/>
                        </a:lnSpc>
                        <a:spcBef>
                          <a:spcPts val="0"/>
                        </a:spcBef>
                        <a:spcAft>
                          <a:spcPts val="0"/>
                        </a:spcAft>
                        <a:buNone/>
                      </a:pP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5"/>
                  </a:ext>
                </a:extLst>
              </a:tr>
              <a:tr h="258550">
                <a:tc>
                  <a:txBody>
                    <a:bodyPr/>
                    <a:lstStyle/>
                    <a:p>
                      <a:pPr marL="0" marR="0" lvl="0" indent="0" algn="ctr" rtl="0">
                        <a:lnSpc>
                          <a:spcPct val="100000"/>
                        </a:lnSpc>
                        <a:spcBef>
                          <a:spcPts val="0"/>
                        </a:spcBef>
                        <a:spcAft>
                          <a:spcPts val="0"/>
                        </a:spcAft>
                        <a:buNone/>
                      </a:pP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同期</a:t>
                      </a:r>
                      <a:endParaRPr dirty="0">
                        <a:latin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毎回クラウドで再同期</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クイックブラウジングで定期的に同期</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59225">
                <a:tc>
                  <a:txBody>
                    <a:bodyPr/>
                    <a:lstStyle/>
                    <a:p>
                      <a:pPr marL="0" marR="0" lvl="0" indent="0" algn="ctr" rtl="0">
                        <a:lnSpc>
                          <a:spcPct val="100000"/>
                        </a:lnSpc>
                        <a:spcBef>
                          <a:spcPts val="0"/>
                        </a:spcBef>
                        <a:spcAft>
                          <a:spcPts val="0"/>
                        </a:spcAft>
                        <a:buNone/>
                      </a:pPr>
                      <a:r>
                        <a:rPr 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QTS</a:t>
                      </a: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アプリの</a:t>
                      </a:r>
                      <a:br>
                        <a:rPr lang="en-US" altLang="ja-JP"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br>
                      <a:r>
                        <a:rPr lang="ja-JP" altLang="en-US" sz="1000" b="1" i="0" u="none" strike="noStrike" cap="none" dirty="0">
                          <a:solidFill>
                            <a:srgbClr val="FFFFFF"/>
                          </a:solidFill>
                          <a:latin typeface="Meiryo UI" panose="020B0604030504040204" pitchFamily="50" charset="-128"/>
                          <a:ea typeface="Meiryo UI" panose="020B0604030504040204" pitchFamily="50" charset="-128"/>
                          <a:cs typeface="Arial"/>
                          <a:sym typeface="Arial"/>
                        </a:rPr>
                        <a:t>ファイル管理</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ctr" rtl="0">
                        <a:lnSpc>
                          <a:spcPct val="100000"/>
                        </a:lnSpc>
                        <a:spcBef>
                          <a:spcPts val="0"/>
                        </a:spcBef>
                        <a:spcAft>
                          <a:spcPts val="0"/>
                        </a:spcAft>
                        <a:buNone/>
                      </a:pP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非対応</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tc>
                  <a:txBody>
                    <a:bodyPr/>
                    <a:lstStyle/>
                    <a:p>
                      <a:pPr marL="0" marR="0" lvl="0" indent="0" algn="l" rtl="0">
                        <a:lnSpc>
                          <a:spcPct val="100000"/>
                        </a:lnSpc>
                        <a:spcBef>
                          <a:spcPts val="0"/>
                        </a:spcBef>
                        <a:spcAft>
                          <a:spcPts val="0"/>
                        </a:spcAft>
                        <a:buNone/>
                      </a:pPr>
                      <a:r>
                        <a:rPr 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      </a:t>
                      </a:r>
                      <a:r>
                        <a:rPr lang="ja-JP" alt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対応</a:t>
                      </a:r>
                      <a:r>
                        <a:rPr lang="en-US" sz="1000" b="0" i="0" u="none" strike="noStrike" cap="none" dirty="0">
                          <a:solidFill>
                            <a:srgbClr val="FFFFFF"/>
                          </a:solidFill>
                          <a:latin typeface="Meiryo UI" panose="020B0604030504040204" pitchFamily="50" charset="-128"/>
                          <a:ea typeface="Meiryo UI" panose="020B0604030504040204" pitchFamily="50" charset="-128"/>
                          <a:cs typeface="Arial"/>
                          <a:sym typeface="Arial"/>
                        </a:rPr>
                        <a:t>                                   </a:t>
                      </a:r>
                      <a:r>
                        <a:rPr lang="en-US"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9803"/>
                      </a:srgbClr>
                    </a:solidFill>
                  </a:tcPr>
                </a:tc>
                <a:extLst>
                  <a:ext uri="{0D108BD9-81ED-4DB2-BD59-A6C34878D82A}">
                    <a16:rowId xmlns:a16="http://schemas.microsoft.com/office/drawing/2014/main" val="10007"/>
                  </a:ext>
                </a:extLst>
              </a:tr>
            </a:tbl>
          </a:graphicData>
        </a:graphic>
      </p:graphicFrame>
      <p:grpSp>
        <p:nvGrpSpPr>
          <p:cNvPr id="343" name="Google Shape;343;p24"/>
          <p:cNvGrpSpPr/>
          <p:nvPr/>
        </p:nvGrpSpPr>
        <p:grpSpPr>
          <a:xfrm>
            <a:off x="6887757" y="2340221"/>
            <a:ext cx="1830409" cy="2546776"/>
            <a:chOff x="9960014" y="1888151"/>
            <a:chExt cx="2516200" cy="3500964"/>
          </a:xfrm>
        </p:grpSpPr>
        <p:sp>
          <p:nvSpPr>
            <p:cNvPr id="344" name="Google Shape;344;p24"/>
            <p:cNvSpPr txBox="1"/>
            <p:nvPr/>
          </p:nvSpPr>
          <p:spPr>
            <a:xfrm>
              <a:off x="11227282" y="3173053"/>
              <a:ext cx="965483" cy="460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88" b="1" i="0" u="none" strike="noStrike" cap="none" dirty="0">
                  <a:solidFill>
                    <a:schemeClr val="dk1"/>
                  </a:solidFill>
                  <a:latin typeface="Meiryo UI" panose="020B0604030504040204" pitchFamily="50" charset="-128"/>
                  <a:ea typeface="Meiryo UI" panose="020B0604030504040204" pitchFamily="50" charset="-128"/>
                  <a:sym typeface="Arial"/>
                </a:rPr>
                <a:t>NAS </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ja-JP" altLang="en-US" sz="788" b="1" dirty="0">
                  <a:solidFill>
                    <a:schemeClr val="dk1"/>
                  </a:solidFill>
                  <a:latin typeface="Meiryo UI" panose="020B0604030504040204" pitchFamily="50" charset="-128"/>
                  <a:ea typeface="Meiryo UI" panose="020B0604030504040204" pitchFamily="50" charset="-128"/>
                </a:rPr>
                <a:t>キャッシュ</a:t>
              </a:r>
              <a:endParaRPr sz="788"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345" name="Google Shape;345;p24"/>
            <p:cNvCxnSpPr/>
            <p:nvPr/>
          </p:nvCxnSpPr>
          <p:spPr>
            <a:xfrm>
              <a:off x="10561209" y="2339266"/>
              <a:ext cx="0" cy="1318283"/>
            </a:xfrm>
            <a:prstGeom prst="straightConnector1">
              <a:avLst/>
            </a:prstGeom>
            <a:noFill/>
            <a:ln w="25400" cap="flat" cmpd="sng">
              <a:solidFill>
                <a:srgbClr val="00B050"/>
              </a:solidFill>
              <a:prstDash val="dash"/>
              <a:round/>
              <a:headEnd type="none" w="sm" len="sm"/>
              <a:tailEnd type="triangle" w="med" len="med"/>
            </a:ln>
          </p:spPr>
        </p:cxnSp>
        <p:pic>
          <p:nvPicPr>
            <p:cNvPr id="346" name="Google Shape;346;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76775" y="3620974"/>
              <a:ext cx="555275" cy="555275"/>
            </a:xfrm>
            <a:prstGeom prst="rect">
              <a:avLst/>
            </a:prstGeom>
            <a:noFill/>
            <a:ln>
              <a:noFill/>
            </a:ln>
          </p:spPr>
        </p:pic>
        <p:cxnSp>
          <p:nvCxnSpPr>
            <p:cNvPr id="347" name="Google Shape;347;p24"/>
            <p:cNvCxnSpPr/>
            <p:nvPr/>
          </p:nvCxnSpPr>
          <p:spPr>
            <a:xfrm>
              <a:off x="10852368" y="2339266"/>
              <a:ext cx="0" cy="1318283"/>
            </a:xfrm>
            <a:prstGeom prst="straightConnector1">
              <a:avLst/>
            </a:prstGeom>
            <a:noFill/>
            <a:ln w="25400" cap="flat" cmpd="sng">
              <a:solidFill>
                <a:srgbClr val="077AE8"/>
              </a:solidFill>
              <a:prstDash val="dash"/>
              <a:round/>
              <a:headEnd type="none" w="sm" len="sm"/>
              <a:tailEnd type="triangle" w="med" len="med"/>
            </a:ln>
          </p:spPr>
        </p:cxnSp>
        <p:cxnSp>
          <p:nvCxnSpPr>
            <p:cNvPr id="348" name="Google Shape;348;p24"/>
            <p:cNvCxnSpPr/>
            <p:nvPr/>
          </p:nvCxnSpPr>
          <p:spPr>
            <a:xfrm>
              <a:off x="11151396" y="2517325"/>
              <a:ext cx="0" cy="1140225"/>
            </a:xfrm>
            <a:prstGeom prst="straightConnector1">
              <a:avLst/>
            </a:prstGeom>
            <a:noFill/>
            <a:ln w="25400" cap="flat" cmpd="sng">
              <a:solidFill>
                <a:srgbClr val="AD10C2"/>
              </a:solidFill>
              <a:prstDash val="dash"/>
              <a:round/>
              <a:headEnd type="triangle" w="med" len="med"/>
              <a:tailEnd type="none" w="sm" len="sm"/>
            </a:ln>
          </p:spPr>
        </p:cxnSp>
        <p:pic>
          <p:nvPicPr>
            <p:cNvPr id="349" name="Google Shape;349;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350" name="Google Shape;350;p24"/>
            <p:cNvGrpSpPr/>
            <p:nvPr/>
          </p:nvGrpSpPr>
          <p:grpSpPr>
            <a:xfrm>
              <a:off x="10124772" y="3675157"/>
              <a:ext cx="586325" cy="334937"/>
              <a:chOff x="2940214" y="5275450"/>
              <a:chExt cx="1391060" cy="794639"/>
            </a:xfrm>
          </p:grpSpPr>
          <p:pic>
            <p:nvPicPr>
              <p:cNvPr id="351" name="Google Shape;351;p24" descr="Image result for file icon green"/>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82260" y="5275450"/>
                <a:ext cx="649014" cy="649014"/>
              </a:xfrm>
              <a:prstGeom prst="rect">
                <a:avLst/>
              </a:prstGeom>
              <a:noFill/>
              <a:ln>
                <a:noFill/>
              </a:ln>
            </p:spPr>
          </p:pic>
          <p:sp>
            <p:nvSpPr>
              <p:cNvPr id="352" name="Google Shape;352;p24"/>
              <p:cNvSpPr/>
              <p:nvPr/>
            </p:nvSpPr>
            <p:spPr>
              <a:xfrm>
                <a:off x="2940214" y="5429762"/>
                <a:ext cx="999601" cy="6403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38" b="0" i="0" u="none" strike="noStrike" cap="none" dirty="0">
                    <a:solidFill>
                      <a:schemeClr val="dk1"/>
                    </a:solidFill>
                    <a:latin typeface="Meiryo UI" panose="020B0604030504040204" pitchFamily="50" charset="-128"/>
                    <a:ea typeface="Meiryo UI" panose="020B0604030504040204" pitchFamily="50" charset="-128"/>
                    <a:sym typeface="Arial"/>
                  </a:rPr>
                  <a:t>META</a:t>
                </a:r>
                <a:endParaRPr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338" b="0" i="0" u="none" strike="noStrike" cap="none" dirty="0">
                    <a:solidFill>
                      <a:schemeClr val="dk1"/>
                    </a:solidFill>
                    <a:latin typeface="Meiryo UI" panose="020B0604030504040204" pitchFamily="50" charset="-128"/>
                    <a:ea typeface="Meiryo UI" panose="020B0604030504040204" pitchFamily="50" charset="-128"/>
                    <a:sym typeface="Arial"/>
                  </a:rPr>
                  <a:t>DATA</a:t>
                </a:r>
                <a:endParaRPr sz="338"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pic>
          <p:nvPicPr>
            <p:cNvPr id="353" name="Google Shape;353;p24" descr="Related imag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717974" y="3684472"/>
              <a:ext cx="274495" cy="274495"/>
            </a:xfrm>
            <a:prstGeom prst="rect">
              <a:avLst/>
            </a:prstGeom>
            <a:noFill/>
            <a:ln>
              <a:noFill/>
            </a:ln>
          </p:spPr>
        </p:pic>
        <p:pic>
          <p:nvPicPr>
            <p:cNvPr id="354" name="Google Shape;354;p24" descr="Related imag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021428" y="3689951"/>
              <a:ext cx="274495" cy="274495"/>
            </a:xfrm>
            <a:prstGeom prst="rect">
              <a:avLst/>
            </a:prstGeom>
            <a:noFill/>
            <a:ln>
              <a:noFill/>
            </a:ln>
          </p:spPr>
        </p:pic>
        <p:pic>
          <p:nvPicPr>
            <p:cNvPr id="355" name="Google Shape;355;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211811" y="4613684"/>
              <a:ext cx="1276229" cy="775431"/>
            </a:xfrm>
            <a:prstGeom prst="rect">
              <a:avLst/>
            </a:prstGeom>
            <a:noFill/>
            <a:ln>
              <a:noFill/>
            </a:ln>
          </p:spPr>
        </p:pic>
        <p:cxnSp>
          <p:nvCxnSpPr>
            <p:cNvPr id="356" name="Google Shape;356;p24"/>
            <p:cNvCxnSpPr/>
            <p:nvPr/>
          </p:nvCxnSpPr>
          <p:spPr>
            <a:xfrm>
              <a:off x="10851661" y="4037554"/>
              <a:ext cx="0" cy="493472"/>
            </a:xfrm>
            <a:prstGeom prst="straightConnector1">
              <a:avLst/>
            </a:prstGeom>
            <a:noFill/>
            <a:ln w="76200" cap="flat" cmpd="sng">
              <a:solidFill>
                <a:srgbClr val="077AE8"/>
              </a:solidFill>
              <a:prstDash val="solid"/>
              <a:round/>
              <a:headEnd type="none" w="sm" len="sm"/>
              <a:tailEnd type="triangle" w="med" len="med"/>
            </a:ln>
          </p:spPr>
        </p:cxnSp>
        <p:cxnSp>
          <p:nvCxnSpPr>
            <p:cNvPr id="357" name="Google Shape;357;p24"/>
            <p:cNvCxnSpPr/>
            <p:nvPr/>
          </p:nvCxnSpPr>
          <p:spPr>
            <a:xfrm>
              <a:off x="11151396" y="4019531"/>
              <a:ext cx="0" cy="503626"/>
            </a:xfrm>
            <a:prstGeom prst="straightConnector1">
              <a:avLst/>
            </a:prstGeom>
            <a:noFill/>
            <a:ln w="76200" cap="flat" cmpd="sng">
              <a:solidFill>
                <a:srgbClr val="AD10C2"/>
              </a:solidFill>
              <a:prstDash val="solid"/>
              <a:round/>
              <a:headEnd type="triangle" w="med" len="med"/>
              <a:tailEnd type="none" w="sm" len="sm"/>
            </a:ln>
          </p:spPr>
        </p:cxnSp>
        <p:sp>
          <p:nvSpPr>
            <p:cNvPr id="358" name="Google Shape;358;p24"/>
            <p:cNvSpPr/>
            <p:nvPr/>
          </p:nvSpPr>
          <p:spPr>
            <a:xfrm>
              <a:off x="11036463" y="2585037"/>
              <a:ext cx="1439751" cy="3174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900" b="1" dirty="0">
                  <a:solidFill>
                    <a:schemeClr val="dk1"/>
                  </a:solidFill>
                  <a:latin typeface="Meiryo UI" panose="020B0604030504040204" pitchFamily="50" charset="-128"/>
                  <a:ea typeface="Meiryo UI" panose="020B0604030504040204" pitchFamily="50" charset="-128"/>
                </a:rPr>
                <a:t>インターネット</a:t>
              </a:r>
              <a:endParaRPr sz="9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59" name="Google Shape;359;p24"/>
            <p:cNvSpPr/>
            <p:nvPr/>
          </p:nvSpPr>
          <p:spPr>
            <a:xfrm>
              <a:off x="11280342" y="2364589"/>
              <a:ext cx="786438" cy="235395"/>
            </a:xfrm>
            <a:prstGeom prst="roundRect">
              <a:avLst>
                <a:gd name="adj" fmla="val 50000"/>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800" b="1" i="0" u="none" strike="noStrike" cap="none" dirty="0">
                  <a:solidFill>
                    <a:schemeClr val="lt1"/>
                  </a:solidFill>
                  <a:latin typeface="Meiryo UI" panose="020B0604030504040204" pitchFamily="50" charset="-128"/>
                  <a:ea typeface="Meiryo UI" panose="020B0604030504040204" pitchFamily="50" charset="-128"/>
                  <a:sym typeface="Arial"/>
                </a:rPr>
                <a:t>低速</a:t>
              </a:r>
              <a:endParaRPr sz="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0" name="Google Shape;360;p24"/>
            <p:cNvSpPr txBox="1"/>
            <p:nvPr/>
          </p:nvSpPr>
          <p:spPr>
            <a:xfrm>
              <a:off x="11154002" y="4196149"/>
              <a:ext cx="1270697" cy="317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900" b="1" dirty="0">
                  <a:solidFill>
                    <a:schemeClr val="dk1"/>
                  </a:solidFill>
                  <a:latin typeface="Meiryo UI" panose="020B0604030504040204" pitchFamily="50" charset="-128"/>
                  <a:ea typeface="Meiryo UI" panose="020B0604030504040204" pitchFamily="50" charset="-128"/>
                </a:rPr>
                <a:t>イーサネット</a:t>
              </a:r>
              <a:endParaRPr sz="9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61" name="Google Shape;361;p24"/>
            <p:cNvSpPr/>
            <p:nvPr/>
          </p:nvSpPr>
          <p:spPr>
            <a:xfrm>
              <a:off x="11295923" y="4528274"/>
              <a:ext cx="739074" cy="209775"/>
            </a:xfrm>
            <a:prstGeom prst="roundRect">
              <a:avLst>
                <a:gd name="adj" fmla="val 50000"/>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800" b="1" i="0" u="none" strike="noStrike" cap="none" dirty="0">
                  <a:solidFill>
                    <a:schemeClr val="lt1"/>
                  </a:solidFill>
                  <a:latin typeface="Meiryo UI" panose="020B0604030504040204" pitchFamily="50" charset="-128"/>
                  <a:ea typeface="Meiryo UI" panose="020B0604030504040204" pitchFamily="50" charset="-128"/>
                  <a:sym typeface="Arial"/>
                </a:rPr>
                <a:t>高速</a:t>
              </a:r>
              <a:endParaRPr sz="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62" name="Google Shape;362;p2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363" name="Google Shape;363;p24"/>
            <p:cNvSpPr/>
            <p:nvPr/>
          </p:nvSpPr>
          <p:spPr>
            <a:xfrm>
              <a:off x="10365893" y="3492297"/>
              <a:ext cx="165252" cy="165252"/>
            </a:xfrm>
            <a:prstGeom prst="ellipse">
              <a:avLst/>
            </a:prstGeom>
            <a:solidFill>
              <a:srgbClr val="00FF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760" b="0" i="0" u="none" strike="noStrike" cap="none" dirty="0">
                  <a:solidFill>
                    <a:schemeClr val="lt1"/>
                  </a:solidFill>
                  <a:latin typeface="Meiryo UI" panose="020B0604030504040204" pitchFamily="50" charset="-128"/>
                  <a:ea typeface="Meiryo UI" panose="020B0604030504040204" pitchFamily="50" charset="-128"/>
                  <a:sym typeface="Arial"/>
                </a:rPr>
                <a:t>1</a:t>
              </a:r>
              <a:endParaRPr dirty="0">
                <a:latin typeface="Meiryo UI" panose="020B0604030504040204" pitchFamily="50" charset="-128"/>
                <a:ea typeface="Meiryo UI" panose="020B0604030504040204" pitchFamily="50" charset="-128"/>
              </a:endParaRPr>
            </a:p>
          </p:txBody>
        </p:sp>
        <p:sp>
          <p:nvSpPr>
            <p:cNvPr id="364" name="Google Shape;364;p24"/>
            <p:cNvSpPr/>
            <p:nvPr/>
          </p:nvSpPr>
          <p:spPr>
            <a:xfrm>
              <a:off x="10679953" y="3492297"/>
              <a:ext cx="165253" cy="165253"/>
            </a:xfrm>
            <a:prstGeom prst="ellipse">
              <a:avLst/>
            </a:prstGeom>
            <a:solidFill>
              <a:srgbClr val="00FF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760" b="0" i="0" u="none" strike="noStrike" cap="none" dirty="0">
                  <a:solidFill>
                    <a:schemeClr val="lt1"/>
                  </a:solidFill>
                  <a:latin typeface="Meiryo UI" panose="020B0604030504040204" pitchFamily="50" charset="-128"/>
                  <a:ea typeface="Meiryo UI" panose="020B0604030504040204" pitchFamily="50" charset="-128"/>
                  <a:sym typeface="Arial"/>
                </a:rPr>
                <a:t>2</a:t>
              </a:r>
              <a:endParaRPr dirty="0">
                <a:latin typeface="Meiryo UI" panose="020B0604030504040204" pitchFamily="50" charset="-128"/>
                <a:ea typeface="Meiryo UI" panose="020B0604030504040204" pitchFamily="50" charset="-128"/>
              </a:endParaRPr>
            </a:p>
          </p:txBody>
        </p:sp>
        <p:sp>
          <p:nvSpPr>
            <p:cNvPr id="365" name="Google Shape;365;p24"/>
            <p:cNvSpPr/>
            <p:nvPr/>
          </p:nvSpPr>
          <p:spPr>
            <a:xfrm>
              <a:off x="11003295" y="3492297"/>
              <a:ext cx="165252" cy="165252"/>
            </a:xfrm>
            <a:prstGeom prst="ellipse">
              <a:avLst/>
            </a:prstGeom>
            <a:solidFill>
              <a:srgbClr val="00FF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760" b="0" i="0" u="none" strike="noStrike" cap="none" dirty="0">
                  <a:solidFill>
                    <a:schemeClr val="lt1"/>
                  </a:solidFill>
                  <a:latin typeface="Meiryo UI" panose="020B0604030504040204" pitchFamily="50" charset="-128"/>
                  <a:ea typeface="Meiryo UI" panose="020B0604030504040204" pitchFamily="50" charset="-128"/>
                  <a:sym typeface="Arial"/>
                </a:rPr>
                <a:t>3</a:t>
              </a:r>
              <a:endParaRPr dirty="0">
                <a:latin typeface="Meiryo UI" panose="020B0604030504040204" pitchFamily="50" charset="-128"/>
                <a:ea typeface="Meiryo UI" panose="020B0604030504040204" pitchFamily="50" charset="-128"/>
              </a:endParaRPr>
            </a:p>
          </p:txBody>
        </p:sp>
      </p:grpSp>
      <p:pic>
        <p:nvPicPr>
          <p:cNvPr id="366" name="Google Shape;366;p2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710270" y="1658925"/>
            <a:ext cx="816495" cy="816495"/>
          </a:xfrm>
          <a:prstGeom prst="rect">
            <a:avLst/>
          </a:prstGeom>
          <a:noFill/>
          <a:ln>
            <a:noFill/>
          </a:ln>
          <a:effectLst>
            <a:outerShdw blurRad="63500" sx="102000" sy="102000" algn="ctr" rotWithShape="0">
              <a:srgbClr val="000000">
                <a:alpha val="40000"/>
              </a:srgbClr>
            </a:outerShdw>
          </a:effectLst>
        </p:spPr>
      </p:pic>
      <p:grpSp>
        <p:nvGrpSpPr>
          <p:cNvPr id="367" name="Google Shape;367;p24"/>
          <p:cNvGrpSpPr/>
          <p:nvPr/>
        </p:nvGrpSpPr>
        <p:grpSpPr>
          <a:xfrm>
            <a:off x="5096648" y="4344916"/>
            <a:ext cx="1332194" cy="270000"/>
            <a:chOff x="7022816" y="5340353"/>
            <a:chExt cx="1776260" cy="360000"/>
          </a:xfrm>
        </p:grpSpPr>
        <p:pic>
          <p:nvPicPr>
            <p:cNvPr id="368" name="Google Shape;368;p24" descr="https://lh4.googleusercontent.com/ETlYkxMtNwBhq_pF5u1Y0xJwnaq7RXkdBxqpC3lVyjcob8rGPOWaXiTlFupURIDJ0HJjjiUV9J85QzE7q_rLvINO7Ow9ShVw_x_KIq7Mfm-4ukuNjXC_AnFPBN4-2jjw7GL0pN0LihM"/>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439076" y="5340353"/>
              <a:ext cx="360000" cy="360000"/>
            </a:xfrm>
            <a:prstGeom prst="rect">
              <a:avLst/>
            </a:prstGeom>
            <a:noFill/>
            <a:ln>
              <a:noFill/>
            </a:ln>
            <a:effectLst>
              <a:outerShdw blurRad="50800" dist="38100" dir="2700000" algn="tl" rotWithShape="0">
                <a:srgbClr val="000000">
                  <a:alpha val="40000"/>
                </a:srgbClr>
              </a:outerShdw>
            </a:effectLst>
          </p:spPr>
        </p:pic>
        <p:pic>
          <p:nvPicPr>
            <p:cNvPr id="369" name="Google Shape;369;p24" descr="https://lh3.googleusercontent.com/-NG0S4Pwe25TCICHnKWyvCv5tMwZQO4HmP1zJ8VIaAY2muB5NPdEhMsO7o3dAh04YrJwLxVE18ona_WuHYZ-pY4HnfTbOIjEhgKUWAxuOT-lfh14fMdFHPjdg1b6fdTOQIgUIO9wjn0"/>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966989" y="5340353"/>
              <a:ext cx="360000" cy="360000"/>
            </a:xfrm>
            <a:prstGeom prst="rect">
              <a:avLst/>
            </a:prstGeom>
            <a:noFill/>
            <a:ln>
              <a:noFill/>
            </a:ln>
            <a:effectLst>
              <a:outerShdw blurRad="50800" dist="38100" dir="2700000" algn="tl" rotWithShape="0">
                <a:srgbClr val="000000">
                  <a:alpha val="40000"/>
                </a:srgbClr>
              </a:outerShdw>
            </a:effectLst>
          </p:spPr>
        </p:pic>
        <p:pic>
          <p:nvPicPr>
            <p:cNvPr id="370" name="Google Shape;370;p2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494903" y="5340353"/>
              <a:ext cx="360000" cy="360000"/>
            </a:xfrm>
            <a:prstGeom prst="rect">
              <a:avLst/>
            </a:prstGeom>
            <a:noFill/>
            <a:ln>
              <a:noFill/>
            </a:ln>
            <a:effectLst>
              <a:outerShdw blurRad="50800" dist="38100" dir="2700000" algn="tl" rotWithShape="0">
                <a:srgbClr val="000000">
                  <a:alpha val="40000"/>
                </a:srgbClr>
              </a:outerShdw>
            </a:effectLst>
          </p:spPr>
        </p:pic>
        <p:pic>
          <p:nvPicPr>
            <p:cNvPr id="371" name="Google Shape;371;p24" descr="一張含有 時鐘 的圖片&#10;&#10;自動產生的描述"/>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7022816" y="5340353"/>
              <a:ext cx="360000" cy="360000"/>
            </a:xfrm>
            <a:prstGeom prst="rect">
              <a:avLst/>
            </a:prstGeom>
            <a:noFill/>
            <a:ln>
              <a:noFill/>
            </a:ln>
            <a:effectLst>
              <a:outerShdw blurRad="50800" dist="38100" dir="2700000" algn="tl" rotWithShape="0">
                <a:srgbClr val="000000">
                  <a:alpha val="40000"/>
                </a:srgbClr>
              </a:outerShdw>
            </a:effectLst>
          </p:spPr>
        </p:pic>
      </p:grpSp>
      <p:sp>
        <p:nvSpPr>
          <p:cNvPr id="372" name="Google Shape;372;p24"/>
          <p:cNvSpPr/>
          <p:nvPr/>
        </p:nvSpPr>
        <p:spPr>
          <a:xfrm>
            <a:off x="7534505" y="1658129"/>
            <a:ext cx="1490987" cy="738664"/>
          </a:xfrm>
          <a:prstGeom prst="rect">
            <a:avLst/>
          </a:prstGeom>
          <a:noFill/>
          <a:ln>
            <a:noFill/>
          </a:ln>
        </p:spPr>
        <p:txBody>
          <a:bodyPr spcFirstLastPara="1" wrap="square" lIns="91425" tIns="45700" rIns="91425" bIns="45700" anchor="t" anchorCtr="0">
            <a:noAutofit/>
          </a:bodyPr>
          <a:lstStyle/>
          <a:p>
            <a:pPr marL="135255" marR="0" lvl="0" indent="-135255" algn="l" rtl="0">
              <a:lnSpc>
                <a:spcPct val="100000"/>
              </a:lnSpc>
              <a:spcBef>
                <a:spcPts val="0"/>
              </a:spcBef>
              <a:spcAft>
                <a:spcPts val="0"/>
              </a:spcAft>
              <a:buClr>
                <a:schemeClr val="accent6"/>
              </a:buClr>
              <a:buSzPts val="1050"/>
              <a:buFont typeface="Arial"/>
              <a:buChar char="•"/>
            </a:pPr>
            <a:r>
              <a:rPr lang="en-US" sz="1050" dirty="0" err="1">
                <a:solidFill>
                  <a:schemeClr val="accent6"/>
                </a:solidFill>
                <a:latin typeface="Meiryo UI" panose="020B0604030504040204" pitchFamily="50" charset="-128"/>
                <a:ea typeface="Meiryo UI" panose="020B0604030504040204" pitchFamily="50" charset="-128"/>
              </a:rPr>
              <a:t>オンラインのマルチパーティコラボレーション</a:t>
            </a:r>
            <a:endParaRPr sz="1050" dirty="0">
              <a:solidFill>
                <a:schemeClr val="accent6"/>
              </a:solidFill>
              <a:latin typeface="Meiryo UI" panose="020B0604030504040204" pitchFamily="50" charset="-128"/>
              <a:ea typeface="Meiryo UI" panose="020B0604030504040204" pitchFamily="50" charset="-128"/>
            </a:endParaRPr>
          </a:p>
          <a:p>
            <a:pPr marL="135255" marR="0" lvl="0" indent="-135255" algn="l" rtl="0">
              <a:lnSpc>
                <a:spcPct val="100000"/>
              </a:lnSpc>
              <a:spcBef>
                <a:spcPts val="0"/>
              </a:spcBef>
              <a:spcAft>
                <a:spcPts val="0"/>
              </a:spcAft>
              <a:buClr>
                <a:schemeClr val="accent6"/>
              </a:buClr>
              <a:buSzPts val="1050"/>
              <a:buFont typeface="Arial"/>
              <a:buChar char="•"/>
            </a:pPr>
            <a:r>
              <a:rPr lang="en-US" sz="1050" dirty="0" err="1">
                <a:solidFill>
                  <a:schemeClr val="accent6"/>
                </a:solidFill>
                <a:latin typeface="Meiryo UI" panose="020B0604030504040204" pitchFamily="50" charset="-128"/>
                <a:ea typeface="Meiryo UI" panose="020B0604030504040204" pitchFamily="50" charset="-128"/>
              </a:rPr>
              <a:t>ファイルベースのデータ分析</a:t>
            </a:r>
            <a:endParaRPr sz="1050" dirty="0">
              <a:solidFill>
                <a:schemeClr val="accent6"/>
              </a:solidFill>
              <a:latin typeface="Meiryo UI" panose="020B0604030504040204" pitchFamily="50" charset="-128"/>
              <a:ea typeface="Meiryo UI" panose="020B0604030504040204" pitchFamily="50" charset="-128"/>
            </a:endParaRPr>
          </a:p>
        </p:txBody>
      </p:sp>
      <p:grpSp>
        <p:nvGrpSpPr>
          <p:cNvPr id="373" name="Google Shape;373;p24"/>
          <p:cNvGrpSpPr/>
          <p:nvPr/>
        </p:nvGrpSpPr>
        <p:grpSpPr>
          <a:xfrm>
            <a:off x="547800" y="4680166"/>
            <a:ext cx="5924001" cy="419217"/>
            <a:chOff x="399550" y="4655770"/>
            <a:chExt cx="5924001" cy="419217"/>
          </a:xfrm>
        </p:grpSpPr>
        <p:pic>
          <p:nvPicPr>
            <p:cNvPr id="374" name="Google Shape;374;p24"/>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2588565" y="4655770"/>
              <a:ext cx="384043" cy="384043"/>
            </a:xfrm>
            <a:prstGeom prst="rect">
              <a:avLst/>
            </a:prstGeom>
            <a:noFill/>
            <a:ln>
              <a:noFill/>
            </a:ln>
            <a:effectLst>
              <a:outerShdw blurRad="50800" dist="38100" dir="2700000" algn="tl" rotWithShape="0">
                <a:srgbClr val="000000">
                  <a:alpha val="40000"/>
                </a:srgbClr>
              </a:outerShdw>
            </a:effectLst>
          </p:spPr>
        </p:pic>
        <p:pic>
          <p:nvPicPr>
            <p:cNvPr id="375" name="Google Shape;375;p24"/>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018416" y="4717993"/>
              <a:ext cx="286265" cy="266486"/>
            </a:xfrm>
            <a:prstGeom prst="rect">
              <a:avLst/>
            </a:prstGeom>
            <a:noFill/>
            <a:ln>
              <a:noFill/>
            </a:ln>
            <a:effectLst>
              <a:outerShdw blurRad="50800" dist="38100" dir="2700000" algn="tl" rotWithShape="0">
                <a:srgbClr val="000000">
                  <a:alpha val="40000"/>
                </a:srgbClr>
              </a:outerShdw>
            </a:effectLst>
          </p:spPr>
        </p:pic>
        <p:pic>
          <p:nvPicPr>
            <p:cNvPr id="376" name="Google Shape;376;p24"/>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527210" y="4706847"/>
              <a:ext cx="251926" cy="180148"/>
            </a:xfrm>
            <a:prstGeom prst="rect">
              <a:avLst/>
            </a:prstGeom>
            <a:noFill/>
            <a:ln>
              <a:noFill/>
            </a:ln>
            <a:effectLst>
              <a:outerShdw blurRad="50800" dist="38100" dir="2700000" algn="tl" rotWithShape="0">
                <a:srgbClr val="000000">
                  <a:alpha val="40000"/>
                </a:srgbClr>
              </a:outerShdw>
            </a:effectLst>
          </p:spPr>
        </p:pic>
        <p:pic>
          <p:nvPicPr>
            <p:cNvPr id="377" name="Google Shape;377;p24"/>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182261" y="4655770"/>
              <a:ext cx="293881" cy="293881"/>
            </a:xfrm>
            <a:prstGeom prst="rect">
              <a:avLst/>
            </a:prstGeom>
            <a:noFill/>
            <a:ln>
              <a:noFill/>
            </a:ln>
            <a:effectLst>
              <a:outerShdw blurRad="50800" dist="38100" dir="2700000" algn="tl" rotWithShape="0">
                <a:srgbClr val="000000">
                  <a:alpha val="40000"/>
                </a:srgbClr>
              </a:outerShdw>
            </a:effectLst>
          </p:spPr>
        </p:pic>
        <p:pic>
          <p:nvPicPr>
            <p:cNvPr id="378" name="Google Shape;378;p24" descr="一張含有 物件 的圖片&#10;&#10;自動產生的描述"/>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848330" y="4678135"/>
              <a:ext cx="304604" cy="229010"/>
            </a:xfrm>
            <a:prstGeom prst="rect">
              <a:avLst/>
            </a:prstGeom>
            <a:noFill/>
            <a:ln>
              <a:noFill/>
            </a:ln>
            <a:effectLst>
              <a:outerShdw blurRad="50800" dist="38100" dir="2700000" algn="tl" rotWithShape="0">
                <a:srgbClr val="000000">
                  <a:alpha val="40000"/>
                </a:srgbClr>
              </a:outerShdw>
            </a:effectLst>
          </p:spPr>
        </p:pic>
        <p:pic>
          <p:nvPicPr>
            <p:cNvPr id="379" name="Google Shape;379;p24"/>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226210" y="4679841"/>
              <a:ext cx="316547" cy="316547"/>
            </a:xfrm>
            <a:prstGeom prst="rect">
              <a:avLst/>
            </a:prstGeom>
            <a:noFill/>
            <a:ln>
              <a:noFill/>
            </a:ln>
            <a:effectLst>
              <a:outerShdw blurRad="50800" dist="38100" dir="2700000" algn="tl" rotWithShape="0">
                <a:srgbClr val="000000">
                  <a:alpha val="40000"/>
                </a:srgbClr>
              </a:outerShdw>
            </a:effectLst>
          </p:spPr>
        </p:pic>
        <p:pic>
          <p:nvPicPr>
            <p:cNvPr id="380" name="Google Shape;380;p24"/>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889157" y="4703160"/>
              <a:ext cx="262530" cy="269911"/>
            </a:xfrm>
            <a:prstGeom prst="rect">
              <a:avLst/>
            </a:prstGeom>
            <a:noFill/>
            <a:ln>
              <a:noFill/>
            </a:ln>
            <a:effectLst>
              <a:outerShdw blurRad="50800" dist="38100" dir="2700000" algn="tl" rotWithShape="0">
                <a:srgbClr val="000000">
                  <a:alpha val="40000"/>
                </a:srgbClr>
              </a:outerShdw>
            </a:effectLst>
          </p:spPr>
        </p:pic>
        <p:pic>
          <p:nvPicPr>
            <p:cNvPr id="381" name="Google Shape;381;p24"/>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4406046" y="4752573"/>
              <a:ext cx="270899" cy="270899"/>
            </a:xfrm>
            <a:prstGeom prst="rect">
              <a:avLst/>
            </a:prstGeom>
            <a:noFill/>
            <a:ln>
              <a:noFill/>
            </a:ln>
            <a:effectLst>
              <a:outerShdw blurRad="50800" dist="38100" dir="2700000" algn="tl" rotWithShape="0">
                <a:srgbClr val="000000">
                  <a:alpha val="40000"/>
                </a:srgbClr>
              </a:outerShdw>
            </a:effectLst>
          </p:spPr>
        </p:pic>
        <p:pic>
          <p:nvPicPr>
            <p:cNvPr id="382" name="Google Shape;382;p24"/>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5150904" y="4691132"/>
              <a:ext cx="383855" cy="383855"/>
            </a:xfrm>
            <a:prstGeom prst="rect">
              <a:avLst/>
            </a:prstGeom>
            <a:noFill/>
            <a:ln>
              <a:noFill/>
            </a:ln>
            <a:effectLst>
              <a:outerShdw blurRad="50800" dist="38100" dir="2700000" algn="tl" rotWithShape="0">
                <a:srgbClr val="000000">
                  <a:alpha val="40000"/>
                </a:srgbClr>
              </a:outerShdw>
            </a:effectLst>
          </p:spPr>
        </p:pic>
        <p:pic>
          <p:nvPicPr>
            <p:cNvPr id="383" name="Google Shape;383;p24"/>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4000682" y="4745163"/>
              <a:ext cx="269104" cy="269911"/>
            </a:xfrm>
            <a:prstGeom prst="rect">
              <a:avLst/>
            </a:prstGeom>
            <a:noFill/>
            <a:ln>
              <a:noFill/>
            </a:ln>
            <a:effectLst>
              <a:outerShdw blurRad="50800" dist="38100" dir="2700000" algn="tl" rotWithShape="0">
                <a:srgbClr val="000000">
                  <a:alpha val="40000"/>
                </a:srgbClr>
              </a:outerShdw>
            </a:effectLst>
          </p:spPr>
        </p:pic>
        <p:pic>
          <p:nvPicPr>
            <p:cNvPr id="384" name="Google Shape;384;p24"/>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5606384" y="4784363"/>
              <a:ext cx="322528" cy="145877"/>
            </a:xfrm>
            <a:prstGeom prst="rect">
              <a:avLst/>
            </a:prstGeom>
            <a:noFill/>
            <a:ln>
              <a:noFill/>
            </a:ln>
            <a:effectLst>
              <a:outerShdw blurRad="50800" dist="38100" dir="2700000" algn="tl" rotWithShape="0">
                <a:srgbClr val="000000">
                  <a:alpha val="40000"/>
                </a:srgbClr>
              </a:outerShdw>
            </a:effectLst>
          </p:spPr>
        </p:pic>
        <p:pic>
          <p:nvPicPr>
            <p:cNvPr id="385" name="Google Shape;385;p24"/>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6061021" y="4745163"/>
              <a:ext cx="262530" cy="254491"/>
            </a:xfrm>
            <a:prstGeom prst="rect">
              <a:avLst/>
            </a:prstGeom>
            <a:noFill/>
            <a:ln>
              <a:noFill/>
            </a:ln>
            <a:effectLst>
              <a:outerShdw blurRad="50800" dist="38100" dir="2700000" algn="tl" rotWithShape="0">
                <a:srgbClr val="000000">
                  <a:alpha val="40000"/>
                </a:srgbClr>
              </a:outerShdw>
            </a:effectLst>
          </p:spPr>
        </p:pic>
        <p:pic>
          <p:nvPicPr>
            <p:cNvPr id="386" name="Google Shape;386;p24"/>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399550" y="4676498"/>
              <a:ext cx="354605" cy="239152"/>
            </a:xfrm>
            <a:prstGeom prst="rect">
              <a:avLst/>
            </a:prstGeom>
            <a:noFill/>
            <a:ln>
              <a:noFill/>
            </a:ln>
          </p:spPr>
        </p:pic>
        <p:pic>
          <p:nvPicPr>
            <p:cNvPr id="387" name="Google Shape;387;p24"/>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4764371" y="4800440"/>
              <a:ext cx="368054" cy="149211"/>
            </a:xfrm>
            <a:prstGeom prst="rect">
              <a:avLst/>
            </a:prstGeom>
            <a:noFill/>
            <a:ln>
              <a:noFill/>
            </a:ln>
          </p:spPr>
        </p:pic>
        <p:pic>
          <p:nvPicPr>
            <p:cNvPr id="388" name="Google Shape;388;p24"/>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3416075" y="4749972"/>
              <a:ext cx="458670" cy="180268"/>
            </a:xfrm>
            <a:prstGeom prst="rect">
              <a:avLst/>
            </a:prstGeom>
            <a:noFill/>
            <a:ln>
              <a:noFill/>
            </a:ln>
          </p:spPr>
        </p:pic>
      </p:grpSp>
    </p:spTree>
    <p:extLst>
      <p:ext uri="{BB962C8B-B14F-4D97-AF65-F5344CB8AC3E}">
        <p14:creationId xmlns:p14="http://schemas.microsoft.com/office/powerpoint/2010/main" val="2678239175"/>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圖片 190" descr="一張含有 草, 天空, 室外, 運輸 的圖片&#10;&#10;自動產生的描述">
            <a:extLst>
              <a:ext uri="{FF2B5EF4-FFF2-40B4-BE49-F238E27FC236}">
                <a16:creationId xmlns:a16="http://schemas.microsoft.com/office/drawing/2014/main" id="{BCE63C52-A5EE-4495-B24C-73BC8364B7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064" y="2438172"/>
            <a:ext cx="5772687" cy="3137147"/>
          </a:xfrm>
          <a:prstGeom prst="rect">
            <a:avLst/>
          </a:prstGeom>
          <a:effectLst>
            <a:softEdge rad="635000"/>
          </a:effectLst>
        </p:spPr>
      </p:pic>
      <p:sp>
        <p:nvSpPr>
          <p:cNvPr id="205" name="矩形 204">
            <a:extLst>
              <a:ext uri="{FF2B5EF4-FFF2-40B4-BE49-F238E27FC236}">
                <a16:creationId xmlns:a16="http://schemas.microsoft.com/office/drawing/2014/main" id="{5D155798-C309-433F-871F-04F3C9531110}"/>
              </a:ext>
            </a:extLst>
          </p:cNvPr>
          <p:cNvSpPr>
            <a:spLocks noGrp="1" noRot="1" noMove="1" noResize="1" noEditPoints="1" noAdjustHandles="1" noChangeArrowheads="1" noChangeShapeType="1"/>
          </p:cNvSpPr>
          <p:nvPr/>
        </p:nvSpPr>
        <p:spPr>
          <a:xfrm>
            <a:off x="-111414" y="2855839"/>
            <a:ext cx="9493399" cy="3738431"/>
          </a:xfrm>
          <a:prstGeom prst="rect">
            <a:avLst/>
          </a:prstGeom>
          <a:gradFill flip="none" rotWithShape="1">
            <a:gsLst>
              <a:gs pos="55000">
                <a:srgbClr val="010203">
                  <a:alpha val="50000"/>
                </a:srgbClr>
              </a:gs>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10" name="箭號: 向右 409">
            <a:extLst>
              <a:ext uri="{FF2B5EF4-FFF2-40B4-BE49-F238E27FC236}">
                <a16:creationId xmlns:a16="http://schemas.microsoft.com/office/drawing/2014/main" id="{07657FE4-6D6C-0DB0-8477-1FC44EA9FC45}"/>
              </a:ext>
            </a:extLst>
          </p:cNvPr>
          <p:cNvSpPr/>
          <p:nvPr/>
        </p:nvSpPr>
        <p:spPr>
          <a:xfrm rot="5400000">
            <a:off x="7139749" y="2905705"/>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202" name="手繪多邊形: 圖案 201">
            <a:extLst>
              <a:ext uri="{FF2B5EF4-FFF2-40B4-BE49-F238E27FC236}">
                <a16:creationId xmlns:a16="http://schemas.microsoft.com/office/drawing/2014/main" id="{B38F785D-B338-4B19-B820-D210CAEA31B3}"/>
              </a:ext>
            </a:extLst>
          </p:cNvPr>
          <p:cNvSpPr/>
          <p:nvPr/>
        </p:nvSpPr>
        <p:spPr>
          <a:xfrm>
            <a:off x="5581854" y="2687611"/>
            <a:ext cx="3391024" cy="387030"/>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9" name="圖片 8">
            <a:extLst>
              <a:ext uri="{FF2B5EF4-FFF2-40B4-BE49-F238E27FC236}">
                <a16:creationId xmlns:a16="http://schemas.microsoft.com/office/drawing/2014/main" id="{56F6AFCD-2055-9B24-AB20-FD343ECDF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4233" y="1434483"/>
            <a:ext cx="2941141" cy="1838540"/>
          </a:xfrm>
          <a:prstGeom prst="rect">
            <a:avLst/>
          </a:prstGeom>
        </p:spPr>
      </p:pic>
      <p:sp>
        <p:nvSpPr>
          <p:cNvPr id="2" name="標題 1">
            <a:extLst>
              <a:ext uri="{FF2B5EF4-FFF2-40B4-BE49-F238E27FC236}">
                <a16:creationId xmlns:a16="http://schemas.microsoft.com/office/drawing/2014/main" id="{617F7F7E-E09F-4B6E-91B1-D94AA860A23B}"/>
              </a:ext>
            </a:extLst>
          </p:cNvPr>
          <p:cNvSpPr>
            <a:spLocks noGrp="1"/>
          </p:cNvSpPr>
          <p:nvPr>
            <p:ph type="title"/>
          </p:nvPr>
        </p:nvSpPr>
        <p:spPr>
          <a:xfrm>
            <a:off x="383684" y="145118"/>
            <a:ext cx="5706716" cy="1170228"/>
          </a:xfrm>
        </p:spPr>
        <p:txBody>
          <a:bodyPr>
            <a:normAutofit/>
          </a:bodyPr>
          <a:lstStyle/>
          <a:p>
            <a:r>
              <a:rPr lang="en-US" altLang="ja-JP" dirty="0" err="1"/>
              <a:t>典型的な</a:t>
            </a:r>
            <a:br>
              <a:rPr lang="en-US" altLang="ja-JP" dirty="0"/>
            </a:br>
            <a:r>
              <a:rPr lang="en-US" altLang="ja-JP" dirty="0" err="1"/>
              <a:t>車載監視システムの接続</a:t>
            </a:r>
            <a:endParaRPr lang="zh-TW" altLang="en-US" dirty="0">
              <a:ea typeface="微軟正黑體" panose="020B0604030504040204" pitchFamily="34" charset="-120"/>
              <a:sym typeface="Arial" panose="020B0604020202020204" pitchFamily="34" charset="0"/>
            </a:endParaRPr>
          </a:p>
        </p:txBody>
      </p:sp>
      <p:sp>
        <p:nvSpPr>
          <p:cNvPr id="338" name="文字方塊 337">
            <a:extLst>
              <a:ext uri="{FF2B5EF4-FFF2-40B4-BE49-F238E27FC236}">
                <a16:creationId xmlns:a16="http://schemas.microsoft.com/office/drawing/2014/main" id="{B44DF3F0-3B13-0D90-EFDD-79CDCC459806}"/>
              </a:ext>
            </a:extLst>
          </p:cNvPr>
          <p:cNvSpPr txBox="1"/>
          <p:nvPr/>
        </p:nvSpPr>
        <p:spPr>
          <a:xfrm>
            <a:off x="661258" y="2586308"/>
            <a:ext cx="1032655" cy="384721"/>
          </a:xfrm>
          <a:prstGeom prst="rect">
            <a:avLst/>
          </a:prstGeom>
          <a:noFill/>
        </p:spPr>
        <p:txBody>
          <a:bodyPr wrap="none" rtlCol="0">
            <a:spAutoFit/>
          </a:bodyPr>
          <a:lstStyle/>
          <a:p>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インバータ</a:t>
            </a:r>
            <a:endPar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a:p>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24VDC</a:t>
            </a:r>
            <a:r>
              <a:rPr lang="ja-JP" altLang="en-US"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120VAC</a:t>
            </a:r>
          </a:p>
        </p:txBody>
      </p:sp>
      <p:sp>
        <p:nvSpPr>
          <p:cNvPr id="343" name="文字方塊 342">
            <a:extLst>
              <a:ext uri="{FF2B5EF4-FFF2-40B4-BE49-F238E27FC236}">
                <a16:creationId xmlns:a16="http://schemas.microsoft.com/office/drawing/2014/main" id="{0DDE5BDB-4D87-5AFE-0DE2-443D15BBB95A}"/>
              </a:ext>
            </a:extLst>
          </p:cNvPr>
          <p:cNvSpPr txBox="1"/>
          <p:nvPr/>
        </p:nvSpPr>
        <p:spPr>
          <a:xfrm>
            <a:off x="3567630" y="4450509"/>
            <a:ext cx="766557" cy="253916"/>
          </a:xfrm>
          <a:prstGeom prst="rect">
            <a:avLst/>
          </a:prstGeom>
          <a:noFill/>
        </p:spPr>
        <p:txBody>
          <a:bodyPr wrap="none" rtlCol="0">
            <a:spAutoFit/>
          </a:bodyPr>
          <a:lstStyle/>
          <a:p>
            <a:r>
              <a:rPr lang="ja-JP" altLang="en-US" sz="105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バス</a:t>
            </a:r>
            <a:r>
              <a:rPr lang="en-US" altLang="ja-JP" sz="105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a:t>
            </a:r>
            <a:r>
              <a:rPr lang="ja-JP" altLang="en-US" sz="105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車両</a:t>
            </a:r>
            <a:endParaRPr lang="en-US" altLang="ja-JP" sz="105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96" name="文字方塊 395">
            <a:extLst>
              <a:ext uri="{FF2B5EF4-FFF2-40B4-BE49-F238E27FC236}">
                <a16:creationId xmlns:a16="http://schemas.microsoft.com/office/drawing/2014/main" id="{3E02F1C1-BD0B-A5CC-1E4F-EEE4CBFAB031}"/>
              </a:ext>
            </a:extLst>
          </p:cNvPr>
          <p:cNvSpPr txBox="1"/>
          <p:nvPr/>
        </p:nvSpPr>
        <p:spPr>
          <a:xfrm>
            <a:off x="1764768" y="1794401"/>
            <a:ext cx="814388"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rPr>
              <a:t>120VAC</a:t>
            </a:r>
            <a:endParaRPr lang="zh-TW" altLang="en-US"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397" name="文字方塊 396">
            <a:extLst>
              <a:ext uri="{FF2B5EF4-FFF2-40B4-BE49-F238E27FC236}">
                <a16:creationId xmlns:a16="http://schemas.microsoft.com/office/drawing/2014/main" id="{BCAFD881-8266-5028-E73A-E5AF28168BDA}"/>
              </a:ext>
            </a:extLst>
          </p:cNvPr>
          <p:cNvSpPr txBox="1"/>
          <p:nvPr/>
        </p:nvSpPr>
        <p:spPr>
          <a:xfrm>
            <a:off x="3436205" y="1794401"/>
            <a:ext cx="1083020"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rPr>
              <a:t>120VAC</a:t>
            </a:r>
            <a:endParaRPr lang="zh-TW" altLang="en-US"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404" name="文字方塊 403">
            <a:extLst>
              <a:ext uri="{FF2B5EF4-FFF2-40B4-BE49-F238E27FC236}">
                <a16:creationId xmlns:a16="http://schemas.microsoft.com/office/drawing/2014/main" id="{3880F152-2E56-E38B-2136-3C7EB314EB41}"/>
              </a:ext>
            </a:extLst>
          </p:cNvPr>
          <p:cNvSpPr txBox="1"/>
          <p:nvPr/>
        </p:nvSpPr>
        <p:spPr>
          <a:xfrm>
            <a:off x="5350034" y="1816219"/>
            <a:ext cx="955166"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12VDC</a:t>
            </a:r>
            <a:endParaRPr lang="zh-TW" altLang="en-US" sz="105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14" name="圖片 13">
            <a:extLst>
              <a:ext uri="{FF2B5EF4-FFF2-40B4-BE49-F238E27FC236}">
                <a16:creationId xmlns:a16="http://schemas.microsoft.com/office/drawing/2014/main" id="{9B9D6467-91E5-B9FE-D325-52DB38EFE421}"/>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6883600" y="3333072"/>
            <a:ext cx="1123622" cy="1123622"/>
          </a:xfrm>
          <a:prstGeom prst="rect">
            <a:avLst/>
          </a:prstGeom>
        </p:spPr>
      </p:pic>
      <p:sp>
        <p:nvSpPr>
          <p:cNvPr id="407" name="文字方塊 406">
            <a:extLst>
              <a:ext uri="{FF2B5EF4-FFF2-40B4-BE49-F238E27FC236}">
                <a16:creationId xmlns:a16="http://schemas.microsoft.com/office/drawing/2014/main" id="{B403D16C-6319-D481-3B9C-23AE42358C15}"/>
              </a:ext>
            </a:extLst>
          </p:cNvPr>
          <p:cNvSpPr txBox="1"/>
          <p:nvPr/>
        </p:nvSpPr>
        <p:spPr>
          <a:xfrm>
            <a:off x="6967269" y="4449011"/>
            <a:ext cx="1257075" cy="430887"/>
          </a:xfrm>
          <a:prstGeom prst="rect">
            <a:avLst/>
          </a:prstGeom>
          <a:noFill/>
        </p:spPr>
        <p:txBody>
          <a:bodyPr wrap="square" rtlCol="0">
            <a:spAutoFit/>
          </a:bodyPr>
          <a:lstStyle/>
          <a:p>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産業用</a:t>
            </a:r>
            <a:br>
              <a:rPr lang="en-US" altLang="ja-JP"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POE</a:t>
            </a:r>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スイッチ</a:t>
            </a:r>
            <a:endPar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09" name="文字方塊 408">
            <a:extLst>
              <a:ext uri="{FF2B5EF4-FFF2-40B4-BE49-F238E27FC236}">
                <a16:creationId xmlns:a16="http://schemas.microsoft.com/office/drawing/2014/main" id="{03C944F5-7E2E-3F0B-25B4-53175B9EBEC2}"/>
              </a:ext>
            </a:extLst>
          </p:cNvPr>
          <p:cNvSpPr txBox="1"/>
          <p:nvPr/>
        </p:nvSpPr>
        <p:spPr>
          <a:xfrm>
            <a:off x="5427990" y="4362023"/>
            <a:ext cx="1083152" cy="430887"/>
          </a:xfrm>
          <a:prstGeom prst="rect">
            <a:avLst/>
          </a:prstGeom>
          <a:noFill/>
        </p:spPr>
        <p:txBody>
          <a:bodyPr wrap="square" rtlCol="0">
            <a:spAutoFit/>
          </a:bodyPr>
          <a:lstStyle/>
          <a:p>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車両</a:t>
            </a:r>
            <a:r>
              <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POE </a:t>
            </a:r>
            <a:br>
              <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br>
            <a:r>
              <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IP</a:t>
            </a:r>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カメラ</a:t>
            </a:r>
            <a:endPar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 name="圖片 7" descr="一張含有 相機 的圖片&#10;&#10;自動產生的描述">
            <a:extLst>
              <a:ext uri="{FF2B5EF4-FFF2-40B4-BE49-F238E27FC236}">
                <a16:creationId xmlns:a16="http://schemas.microsoft.com/office/drawing/2014/main" id="{96D9DE39-2090-4A07-AFED-63AD9508775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17399" y="3773307"/>
            <a:ext cx="640801" cy="588562"/>
          </a:xfrm>
          <a:prstGeom prst="rect">
            <a:avLst/>
          </a:prstGeom>
        </p:spPr>
      </p:pic>
      <p:sp>
        <p:nvSpPr>
          <p:cNvPr id="192" name="箭號: 向右 191">
            <a:extLst>
              <a:ext uri="{FF2B5EF4-FFF2-40B4-BE49-F238E27FC236}">
                <a16:creationId xmlns:a16="http://schemas.microsoft.com/office/drawing/2014/main" id="{086F11B2-E06F-465A-A15B-985B7B3592BC}"/>
              </a:ext>
            </a:extLst>
          </p:cNvPr>
          <p:cNvSpPr/>
          <p:nvPr/>
        </p:nvSpPr>
        <p:spPr>
          <a:xfrm>
            <a:off x="1753314" y="2136855"/>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193" name="箭號: 向右 192">
            <a:extLst>
              <a:ext uri="{FF2B5EF4-FFF2-40B4-BE49-F238E27FC236}">
                <a16:creationId xmlns:a16="http://schemas.microsoft.com/office/drawing/2014/main" id="{F8C946D8-A1B4-4E24-BCC3-4B0DD4BAFF36}"/>
              </a:ext>
            </a:extLst>
          </p:cNvPr>
          <p:cNvSpPr/>
          <p:nvPr/>
        </p:nvSpPr>
        <p:spPr>
          <a:xfrm>
            <a:off x="3487922" y="2090599"/>
            <a:ext cx="607082"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195" name="箭號: 向右 194">
            <a:extLst>
              <a:ext uri="{FF2B5EF4-FFF2-40B4-BE49-F238E27FC236}">
                <a16:creationId xmlns:a16="http://schemas.microsoft.com/office/drawing/2014/main" id="{8C08D010-2559-47F1-B4CB-FE169A4B2F8D}"/>
              </a:ext>
            </a:extLst>
          </p:cNvPr>
          <p:cNvSpPr/>
          <p:nvPr/>
        </p:nvSpPr>
        <p:spPr>
          <a:xfrm rot="10800000">
            <a:off x="6260160" y="3890077"/>
            <a:ext cx="899231" cy="40432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 name="箭號: 迴轉箭號 3">
            <a:extLst>
              <a:ext uri="{FF2B5EF4-FFF2-40B4-BE49-F238E27FC236}">
                <a16:creationId xmlns:a16="http://schemas.microsoft.com/office/drawing/2014/main" id="{DAD36A79-EA6D-417D-A968-867E785DAD50}"/>
              </a:ext>
            </a:extLst>
          </p:cNvPr>
          <p:cNvSpPr/>
          <p:nvPr/>
        </p:nvSpPr>
        <p:spPr>
          <a:xfrm>
            <a:off x="2872197" y="1559438"/>
            <a:ext cx="4550532" cy="944076"/>
          </a:xfrm>
          <a:prstGeom prst="uturnArrow">
            <a:avLst>
              <a:gd name="adj1" fmla="val 10348"/>
              <a:gd name="adj2" fmla="val 18610"/>
              <a:gd name="adj3" fmla="val 18741"/>
              <a:gd name="adj4" fmla="val 48222"/>
              <a:gd name="adj5" fmla="val 72128"/>
            </a:avLst>
          </a:prstGeom>
          <a:gradFill>
            <a:gsLst>
              <a:gs pos="0">
                <a:srgbClr val="FFFFFF">
                  <a:alpha val="0"/>
                </a:srgbClr>
              </a:gs>
              <a:gs pos="11000">
                <a:srgbClr val="FFFFFF"/>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5" name="圖片 4" descr="一張含有 電子用品 的圖片&#10;&#10;自動產生的描述">
            <a:extLst>
              <a:ext uri="{FF2B5EF4-FFF2-40B4-BE49-F238E27FC236}">
                <a16:creationId xmlns:a16="http://schemas.microsoft.com/office/drawing/2014/main" id="{04D944B6-7754-1E2E-4FE1-08966D926834}"/>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5565" b="89565" l="5302" r="91900">
                        <a14:foregroundMark x1="62297" y1="25217" x2="20177" y2="58261"/>
                        <a14:foregroundMark x1="15464" y1="51826" x2="59205" y2="89565"/>
                        <a14:foregroundMark x1="54492" y1="5913" x2="24890" y2="28870"/>
                        <a14:foregroundMark x1="12371" y1="32522" x2="5302" y2="37217"/>
                        <a14:foregroundMark x1="91900" y1="12348" x2="86451" y2="36174"/>
                      </a14:backgroundRemoval>
                    </a14:imgEffect>
                  </a14:imgLayer>
                </a14:imgProps>
              </a:ext>
              <a:ext uri="{28A0092B-C50C-407E-A947-70E740481C1C}">
                <a14:useLocalDpi xmlns:a14="http://schemas.microsoft.com/office/drawing/2010/main"/>
              </a:ext>
            </a:extLst>
          </a:blip>
          <a:stretch>
            <a:fillRect/>
          </a:stretch>
        </p:blipFill>
        <p:spPr>
          <a:xfrm>
            <a:off x="1056865" y="2049678"/>
            <a:ext cx="814388" cy="689651"/>
          </a:xfrm>
          <a:prstGeom prst="rect">
            <a:avLst/>
          </a:prstGeom>
        </p:spPr>
      </p:pic>
      <p:sp>
        <p:nvSpPr>
          <p:cNvPr id="203" name="箭號: 迴轉箭號 202">
            <a:extLst>
              <a:ext uri="{FF2B5EF4-FFF2-40B4-BE49-F238E27FC236}">
                <a16:creationId xmlns:a16="http://schemas.microsoft.com/office/drawing/2014/main" id="{C88149C0-6434-4923-AA2E-7B8EA63FE9E6}"/>
              </a:ext>
            </a:extLst>
          </p:cNvPr>
          <p:cNvSpPr/>
          <p:nvPr/>
        </p:nvSpPr>
        <p:spPr>
          <a:xfrm>
            <a:off x="4659297" y="1744544"/>
            <a:ext cx="3856054" cy="785347"/>
          </a:xfrm>
          <a:prstGeom prst="uturnArrow">
            <a:avLst>
              <a:gd name="adj1" fmla="val 12401"/>
              <a:gd name="adj2" fmla="val 22170"/>
              <a:gd name="adj3" fmla="val 25775"/>
              <a:gd name="adj4" fmla="val 48222"/>
              <a:gd name="adj5" fmla="val 64099"/>
            </a:avLst>
          </a:prstGeom>
          <a:gradFill>
            <a:gsLst>
              <a:gs pos="0">
                <a:srgbClr val="FFFFFF">
                  <a:alpha val="0"/>
                </a:srgbClr>
              </a:gs>
              <a:gs pos="11000">
                <a:srgbClr val="FFFFFF"/>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13" name="圖片 12" descr="一張含有 電子用品 的圖片&#10;&#10;自動產生的描述">
            <a:extLst>
              <a:ext uri="{FF2B5EF4-FFF2-40B4-BE49-F238E27FC236}">
                <a16:creationId xmlns:a16="http://schemas.microsoft.com/office/drawing/2014/main" id="{542E6344-38E1-4BCE-A149-72A03F68696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7891" t="31306" r="12350" b="19888"/>
          <a:stretch/>
        </p:blipFill>
        <p:spPr>
          <a:xfrm>
            <a:off x="4118726" y="1822665"/>
            <a:ext cx="1315110" cy="805170"/>
          </a:xfrm>
          <a:prstGeom prst="rect">
            <a:avLst/>
          </a:prstGeom>
        </p:spPr>
      </p:pic>
      <p:pic>
        <p:nvPicPr>
          <p:cNvPr id="17" name="圖片 16" descr="一張含有 文字, 電子用品 的圖片&#10;&#10;自動產生的描述">
            <a:extLst>
              <a:ext uri="{FF2B5EF4-FFF2-40B4-BE49-F238E27FC236}">
                <a16:creationId xmlns:a16="http://schemas.microsoft.com/office/drawing/2014/main" id="{304030CB-EEF0-4439-AE48-91F7E35330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48942" y="1635798"/>
            <a:ext cx="1361224" cy="1361224"/>
          </a:xfrm>
          <a:prstGeom prst="rect">
            <a:avLst/>
          </a:prstGeom>
        </p:spPr>
      </p:pic>
      <p:sp>
        <p:nvSpPr>
          <p:cNvPr id="351" name="文字方塊 350">
            <a:extLst>
              <a:ext uri="{FF2B5EF4-FFF2-40B4-BE49-F238E27FC236}">
                <a16:creationId xmlns:a16="http://schemas.microsoft.com/office/drawing/2014/main" id="{99B3D1F7-D796-A7B8-32AD-798BE665F8C2}"/>
              </a:ext>
            </a:extLst>
          </p:cNvPr>
          <p:cNvSpPr txBox="1"/>
          <p:nvPr/>
        </p:nvSpPr>
        <p:spPr>
          <a:xfrm>
            <a:off x="2740993" y="2586308"/>
            <a:ext cx="1088760" cy="507831"/>
          </a:xfrm>
          <a:prstGeom prst="rect">
            <a:avLst/>
          </a:prstGeom>
          <a:noFill/>
        </p:spPr>
        <p:txBody>
          <a:bodyPr wrap="none" rtlCol="0">
            <a:spAutoFit/>
          </a:bodyPr>
          <a:lstStyle/>
          <a:p>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車両</a:t>
            </a:r>
            <a:r>
              <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UPS</a:t>
            </a:r>
            <a:endParaRPr lang="en-US" altLang="zh-TW" sz="800" b="1"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a:p>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120VAC</a:t>
            </a:r>
            <a:r>
              <a:rPr lang="ja-JP" altLang="en-US"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120VAC</a:t>
            </a:r>
          </a:p>
          <a:p>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USB</a:t>
            </a:r>
            <a:r>
              <a:rPr lang="zh-TW" altLang="en-US"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 </a:t>
            </a:r>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HID</a:t>
            </a:r>
            <a:r>
              <a:rPr lang="ja-JP" altLang="en-US"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対応</a:t>
            </a:r>
            <a:endPar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402" name="文字方塊 401">
            <a:extLst>
              <a:ext uri="{FF2B5EF4-FFF2-40B4-BE49-F238E27FC236}">
                <a16:creationId xmlns:a16="http://schemas.microsoft.com/office/drawing/2014/main" id="{4E8DCC0B-6781-F792-3A36-274DCA79FB3A}"/>
              </a:ext>
            </a:extLst>
          </p:cNvPr>
          <p:cNvSpPr txBox="1"/>
          <p:nvPr/>
        </p:nvSpPr>
        <p:spPr>
          <a:xfrm>
            <a:off x="3941545" y="2586308"/>
            <a:ext cx="1032655" cy="384721"/>
          </a:xfrm>
          <a:prstGeom prst="rect">
            <a:avLst/>
          </a:prstGeom>
          <a:noFill/>
        </p:spPr>
        <p:txBody>
          <a:bodyPr wrap="none" rtlCol="0">
            <a:spAutoFit/>
          </a:bodyPr>
          <a:lstStyle/>
          <a:p>
            <a:r>
              <a:rPr lang="ja-JP" altLang="en-US"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rPr>
              <a:t>アダプタ</a:t>
            </a:r>
            <a:endParaRPr lang="en-US" altLang="zh-TW" sz="1100" b="1" dirty="0">
              <a:solidFill>
                <a:srgbClr val="00FFCC"/>
              </a:solidFill>
              <a:latin typeface="Meiryo UI" panose="020B0604030504040204" pitchFamily="50" charset="-128"/>
              <a:ea typeface="Meiryo UI" panose="020B0604030504040204" pitchFamily="50" charset="-128"/>
              <a:cs typeface="+mn-ea"/>
              <a:sym typeface="Arial" panose="020B0604020202020204" pitchFamily="34" charset="0"/>
            </a:endParaRPr>
          </a:p>
          <a:p>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120VAC</a:t>
            </a:r>
            <a:r>
              <a:rPr lang="ja-JP" altLang="en-US"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a:t>
            </a:r>
            <a:r>
              <a:rPr lang="en-US" altLang="zh-TW" sz="800" dirty="0">
                <a:solidFill>
                  <a:schemeClr val="tx1"/>
                </a:solidFill>
                <a:latin typeface="Meiryo UI" panose="020B0604030504040204" pitchFamily="50" charset="-128"/>
                <a:ea typeface="Meiryo UI" panose="020B0604030504040204" pitchFamily="50" charset="-128"/>
                <a:cs typeface="+mn-ea"/>
                <a:sym typeface="Arial" panose="020B0604020202020204" pitchFamily="34" charset="0"/>
              </a:rPr>
              <a:t>12VDC</a:t>
            </a:r>
          </a:p>
        </p:txBody>
      </p:sp>
      <p:sp>
        <p:nvSpPr>
          <p:cNvPr id="412" name="文字方塊 411">
            <a:extLst>
              <a:ext uri="{FF2B5EF4-FFF2-40B4-BE49-F238E27FC236}">
                <a16:creationId xmlns:a16="http://schemas.microsoft.com/office/drawing/2014/main" id="{C2EABDD1-8A99-0495-7DAE-A344B9CC85B3}"/>
              </a:ext>
            </a:extLst>
          </p:cNvPr>
          <p:cNvSpPr txBox="1"/>
          <p:nvPr/>
        </p:nvSpPr>
        <p:spPr>
          <a:xfrm>
            <a:off x="6234312" y="3617952"/>
            <a:ext cx="1106030"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ケーブル</a:t>
            </a:r>
            <a:endParaRPr lang="zh-TW" altLang="en-US" sz="105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13" name="文字方塊 412">
            <a:extLst>
              <a:ext uri="{FF2B5EF4-FFF2-40B4-BE49-F238E27FC236}">
                <a16:creationId xmlns:a16="http://schemas.microsoft.com/office/drawing/2014/main" id="{B888FE3B-CD19-D6F8-4C80-3D2A832A2BE8}"/>
              </a:ext>
            </a:extLst>
          </p:cNvPr>
          <p:cNvSpPr txBox="1"/>
          <p:nvPr/>
        </p:nvSpPr>
        <p:spPr>
          <a:xfrm>
            <a:off x="4834545" y="1307223"/>
            <a:ext cx="955166"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rPr>
              <a:t>USB HID</a:t>
            </a:r>
            <a:endParaRPr lang="zh-TW" altLang="en-US" sz="1050" dirty="0">
              <a:solidFill>
                <a:schemeClr val="tx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417" name="文字方塊 416">
            <a:extLst>
              <a:ext uri="{FF2B5EF4-FFF2-40B4-BE49-F238E27FC236}">
                <a16:creationId xmlns:a16="http://schemas.microsoft.com/office/drawing/2014/main" id="{733C4173-6FA9-3E57-FA57-346778A113AE}"/>
              </a:ext>
            </a:extLst>
          </p:cNvPr>
          <p:cNvSpPr txBox="1"/>
          <p:nvPr/>
        </p:nvSpPr>
        <p:spPr>
          <a:xfrm>
            <a:off x="895261" y="4094948"/>
            <a:ext cx="1125727" cy="869469"/>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24VDC</a:t>
            </a:r>
          </a:p>
          <a:p>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UPS</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を介した電源入力により、停電時は</a:t>
            </a:r>
            <a:r>
              <a:rPr lang="en-US" altLang="ja-JP"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に通知でき、正常にシャットダウンすることができます。</a:t>
            </a:r>
            <a:endPar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21" name="箭號: 向右 420">
            <a:extLst>
              <a:ext uri="{FF2B5EF4-FFF2-40B4-BE49-F238E27FC236}">
                <a16:creationId xmlns:a16="http://schemas.microsoft.com/office/drawing/2014/main" id="{A7E4153B-882C-AEBB-1A6C-8A4FC59344B6}"/>
              </a:ext>
            </a:extLst>
          </p:cNvPr>
          <p:cNvSpPr/>
          <p:nvPr/>
        </p:nvSpPr>
        <p:spPr>
          <a:xfrm rot="16200000">
            <a:off x="625651" y="3547921"/>
            <a:ext cx="1537986" cy="362415"/>
          </a:xfrm>
          <a:prstGeom prst="rightArrow">
            <a:avLst/>
          </a:prstGeom>
          <a:gradFill>
            <a:gsLst>
              <a:gs pos="11000">
                <a:srgbClr val="FFC000">
                  <a:alpha val="0"/>
                </a:srgbClr>
              </a:gs>
              <a:gs pos="6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grpSp>
        <p:nvGrpSpPr>
          <p:cNvPr id="18" name="群組 17">
            <a:extLst>
              <a:ext uri="{FF2B5EF4-FFF2-40B4-BE49-F238E27FC236}">
                <a16:creationId xmlns:a16="http://schemas.microsoft.com/office/drawing/2014/main" id="{9011020E-D86A-4578-93A5-DD898BCF8615}"/>
              </a:ext>
            </a:extLst>
          </p:cNvPr>
          <p:cNvGrpSpPr/>
          <p:nvPr/>
        </p:nvGrpSpPr>
        <p:grpSpPr>
          <a:xfrm>
            <a:off x="5576836" y="-256209"/>
            <a:ext cx="3599939" cy="2028347"/>
            <a:chOff x="-269378" y="2156812"/>
            <a:chExt cx="5495427" cy="3096340"/>
          </a:xfrm>
        </p:grpSpPr>
        <p:sp>
          <p:nvSpPr>
            <p:cNvPr id="196" name="手繪多邊形: 圖案 195">
              <a:extLst>
                <a:ext uri="{FF2B5EF4-FFF2-40B4-BE49-F238E27FC236}">
                  <a16:creationId xmlns:a16="http://schemas.microsoft.com/office/drawing/2014/main" id="{44FE9369-A8FB-48A3-BA91-A9AAC44A0623}"/>
                </a:ext>
              </a:extLst>
            </p:cNvPr>
            <p:cNvSpPr/>
            <p:nvPr/>
          </p:nvSpPr>
          <p:spPr>
            <a:xfrm>
              <a:off x="-269378" y="3577295"/>
              <a:ext cx="5495427" cy="1071387"/>
            </a:xfrm>
            <a:custGeom>
              <a:avLst/>
              <a:gdLst>
                <a:gd name="connsiteX0" fmla="*/ 0 w 3479800"/>
                <a:gd name="connsiteY0" fmla="*/ 533400 h 626534"/>
                <a:gd name="connsiteX1" fmla="*/ 2032000 w 3479800"/>
                <a:gd name="connsiteY1" fmla="*/ 626534 h 626534"/>
                <a:gd name="connsiteX2" fmla="*/ 3479800 w 3479800"/>
                <a:gd name="connsiteY2" fmla="*/ 254000 h 626534"/>
                <a:gd name="connsiteX3" fmla="*/ 1701800 w 3479800"/>
                <a:gd name="connsiteY3" fmla="*/ 0 h 626534"/>
                <a:gd name="connsiteX4" fmla="*/ 0 w 3479800"/>
                <a:gd name="connsiteY4" fmla="*/ 533400 h 6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00" h="626534">
                  <a:moveTo>
                    <a:pt x="0" y="533400"/>
                  </a:moveTo>
                  <a:lnTo>
                    <a:pt x="2032000" y="626534"/>
                  </a:lnTo>
                  <a:lnTo>
                    <a:pt x="3479800" y="254000"/>
                  </a:lnTo>
                  <a:lnTo>
                    <a:pt x="1701800" y="0"/>
                  </a:lnTo>
                  <a:lnTo>
                    <a:pt x="0" y="533400"/>
                  </a:lnTo>
                  <a:close/>
                </a:path>
              </a:pathLst>
            </a:custGeom>
            <a:solidFill>
              <a:srgbClr val="0C0C0C">
                <a:alpha val="66000"/>
              </a:srgbClr>
            </a:solidFill>
            <a:ln>
              <a:noFill/>
            </a:ln>
            <a:effectLst>
              <a:outerShdw blurRad="203200" dist="50800" sx="128000" sy="128000" algn="ctr" rotWithShape="0">
                <a:srgbClr val="000000"/>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197" name="圖片 196" descr="一張含有 文字, 電子用品 的圖片&#10;&#10;自動產生的描述">
              <a:extLst>
                <a:ext uri="{FF2B5EF4-FFF2-40B4-BE49-F238E27FC236}">
                  <a16:creationId xmlns:a16="http://schemas.microsoft.com/office/drawing/2014/main" id="{3FD24D05-7003-4DBB-985B-3EC1097A1932}"/>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193" y="2156812"/>
              <a:ext cx="4953263" cy="3096340"/>
            </a:xfrm>
            <a:prstGeom prst="rect">
              <a:avLst/>
            </a:prstGeom>
          </p:spPr>
        </p:pic>
      </p:grpSp>
      <p:sp>
        <p:nvSpPr>
          <p:cNvPr id="199" name="文字方塊 198">
            <a:extLst>
              <a:ext uri="{FF2B5EF4-FFF2-40B4-BE49-F238E27FC236}">
                <a16:creationId xmlns:a16="http://schemas.microsoft.com/office/drawing/2014/main" id="{FD23008A-D630-F329-6E17-F263B7A78178}"/>
              </a:ext>
            </a:extLst>
          </p:cNvPr>
          <p:cNvSpPr txBox="1"/>
          <p:nvPr/>
        </p:nvSpPr>
        <p:spPr>
          <a:xfrm>
            <a:off x="2203088" y="4091840"/>
            <a:ext cx="1233117" cy="869469"/>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120VAC</a:t>
            </a:r>
          </a:p>
          <a:p>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車両に</a:t>
            </a:r>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90 - 264AVC</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の電源装置がある場合は、</a:t>
            </a:r>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UPS</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に直接接続して、電源オフ保護を行うことができます。</a:t>
            </a:r>
            <a:endParaRPr lang="zh-TW"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348" name="文字方塊 347">
            <a:extLst>
              <a:ext uri="{FF2B5EF4-FFF2-40B4-BE49-F238E27FC236}">
                <a16:creationId xmlns:a16="http://schemas.microsoft.com/office/drawing/2014/main" id="{00B7D7DE-F404-6EA2-B90B-BBEDFC244742}"/>
              </a:ext>
            </a:extLst>
          </p:cNvPr>
          <p:cNvSpPr txBox="1"/>
          <p:nvPr/>
        </p:nvSpPr>
        <p:spPr>
          <a:xfrm>
            <a:off x="6011412" y="2975095"/>
            <a:ext cx="1268296"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000" b="1" dirty="0">
                <a:solidFill>
                  <a:srgbClr val="00FFCC"/>
                </a:solidFill>
                <a:latin typeface="Meiryo UI" panose="020B0604030504040204" pitchFamily="50" charset="-128"/>
                <a:ea typeface="微軟正黑體" panose="020B0604030504040204" pitchFamily="34" charset="-120"/>
                <a:cs typeface="+mn-ea"/>
                <a:sym typeface="Arial" panose="020B0604020202020204" pitchFamily="34" charset="0"/>
              </a:rPr>
              <a:t>TS-i410X</a:t>
            </a:r>
            <a:endParaRPr lang="en-US" altLang="zh-TW" sz="1200" dirty="0">
              <a:solidFill>
                <a:schemeClr val="tx1"/>
              </a:solidFill>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411" name="文字方塊 410">
            <a:extLst>
              <a:ext uri="{FF2B5EF4-FFF2-40B4-BE49-F238E27FC236}">
                <a16:creationId xmlns:a16="http://schemas.microsoft.com/office/drawing/2014/main" id="{0CCD5371-3110-5266-BF9D-457822EF66F8}"/>
              </a:ext>
            </a:extLst>
          </p:cNvPr>
          <p:cNvSpPr txBox="1"/>
          <p:nvPr/>
        </p:nvSpPr>
        <p:spPr>
          <a:xfrm>
            <a:off x="7641836" y="3078184"/>
            <a:ext cx="1106030" cy="261610"/>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RJ45</a:t>
            </a:r>
            <a:r>
              <a:rPr lang="ja-JP" altLang="en-US"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ケーブル</a:t>
            </a:r>
            <a:endParaRPr lang="zh-TW" altLang="en-US" sz="105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00" name="箭號: 向右 199">
            <a:extLst>
              <a:ext uri="{FF2B5EF4-FFF2-40B4-BE49-F238E27FC236}">
                <a16:creationId xmlns:a16="http://schemas.microsoft.com/office/drawing/2014/main" id="{6BA6A9C4-7767-36CD-DE4A-2691C24906A1}"/>
              </a:ext>
            </a:extLst>
          </p:cNvPr>
          <p:cNvSpPr/>
          <p:nvPr/>
        </p:nvSpPr>
        <p:spPr>
          <a:xfrm rot="16200000">
            <a:off x="1700937" y="3433286"/>
            <a:ext cx="1795543" cy="328449"/>
          </a:xfrm>
          <a:prstGeom prst="rightArrow">
            <a:avLst/>
          </a:prstGeom>
          <a:gradFill>
            <a:gsLst>
              <a:gs pos="11000">
                <a:srgbClr val="92D050">
                  <a:alpha val="0"/>
                </a:srgbClr>
              </a:gs>
              <a:gs pos="6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414" name="箭號: 向右 413">
            <a:extLst>
              <a:ext uri="{FF2B5EF4-FFF2-40B4-BE49-F238E27FC236}">
                <a16:creationId xmlns:a16="http://schemas.microsoft.com/office/drawing/2014/main" id="{9E42CC43-C9F3-B032-D008-EF6329D38382}"/>
              </a:ext>
            </a:extLst>
          </p:cNvPr>
          <p:cNvSpPr/>
          <p:nvPr/>
        </p:nvSpPr>
        <p:spPr>
          <a:xfrm rot="20388338">
            <a:off x="2667393" y="3164719"/>
            <a:ext cx="5403804" cy="193463"/>
          </a:xfrm>
          <a:prstGeom prst="rightArrow">
            <a:avLst/>
          </a:prstGeom>
          <a:gradFill>
            <a:gsLst>
              <a:gs pos="11000">
                <a:srgbClr val="00B0F0">
                  <a:alpha val="0"/>
                </a:srgbClr>
              </a:gs>
              <a:gs pos="87000">
                <a:srgbClr val="00B0F0"/>
              </a:gs>
            </a:gsLst>
            <a:lin ang="0" scaled="0"/>
          </a:gradFill>
          <a:ln>
            <a:noFill/>
          </a:ln>
          <a:effectLst>
            <a:outerShdw blurRad="508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FFA26DC4-CBC7-E218-7B1D-3CCC4875CEFA}"/>
              </a:ext>
            </a:extLst>
          </p:cNvPr>
          <p:cNvSpPr txBox="1"/>
          <p:nvPr/>
        </p:nvSpPr>
        <p:spPr>
          <a:xfrm>
            <a:off x="3901952" y="3374306"/>
            <a:ext cx="1676885" cy="623248"/>
          </a:xfrm>
          <a:prstGeom prst="rect">
            <a:avLst/>
          </a:prstGeom>
          <a:noFill/>
        </p:spPr>
        <p:txBody>
          <a:bodyPr wrap="square" rtlCol="0">
            <a:spAutoFit/>
          </a:bodyPr>
          <a:lstStyle/>
          <a:p>
            <a:r>
              <a:rPr lang="en-US" altLang="zh-TW" sz="1050" dirty="0">
                <a:solidFill>
                  <a:schemeClr val="tx1"/>
                </a:solidFill>
                <a:latin typeface="Meiryo UI" panose="020B0604030504040204" pitchFamily="50" charset="-128"/>
                <a:ea typeface="Meiryo UI" panose="020B0604030504040204" pitchFamily="50" charset="-128"/>
                <a:sym typeface="Arial" panose="020B0604020202020204" pitchFamily="34" charset="0"/>
              </a:rPr>
              <a:t>24VDC</a:t>
            </a:r>
          </a:p>
          <a:p>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に直接電力を供給します</a:t>
            </a:r>
            <a:endPar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a:p>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車の電源がオフになると、</a:t>
            </a:r>
            <a:r>
              <a:rPr lang="en-US" altLang="zh-TW"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はシャットダウンされます</a:t>
            </a:r>
            <a:r>
              <a:rPr lang="en-US" altLang="ja-JP" sz="800" dirty="0">
                <a:solidFill>
                  <a:schemeClr val="tx1"/>
                </a:solidFill>
                <a:latin typeface="Meiryo UI" panose="020B0604030504040204" pitchFamily="50" charset="-128"/>
                <a:ea typeface="Meiryo UI" panose="020B0604030504040204" pitchFamily="50" charset="-128"/>
                <a:sym typeface="Arial" panose="020B0604020202020204" pitchFamily="34" charset="0"/>
              </a:rPr>
              <a:t>)</a:t>
            </a:r>
            <a:endParaRPr lang="zh-TW" altLang="en-US" sz="800" dirty="0">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3567601180"/>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5"/>
          <p:cNvSpPr txBox="1">
            <a:spLocks noGrp="1"/>
          </p:cNvSpPr>
          <p:nvPr>
            <p:ph type="title"/>
          </p:nvPr>
        </p:nvSpPr>
        <p:spPr>
          <a:xfrm>
            <a:off x="477517" y="181864"/>
            <a:ext cx="8522104" cy="111187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400" dirty="0" err="1"/>
              <a:t>VJBODクラウド</a:t>
            </a:r>
            <a:r>
              <a:rPr lang="en-US" sz="2400" dirty="0"/>
              <a:t>: </a:t>
            </a:r>
            <a:r>
              <a:rPr lang="en-US" sz="2400" dirty="0" err="1"/>
              <a:t>ビジネスデータを柔軟で経済的かつ安全な</a:t>
            </a:r>
            <a:br>
              <a:rPr lang="en-US" sz="2400" dirty="0"/>
            </a:br>
            <a:r>
              <a:rPr lang="en-US" sz="2400" dirty="0" err="1"/>
              <a:t>クラウドにバックアップするクラウドゲートウェイ</a:t>
            </a:r>
            <a:endParaRPr sz="2400" dirty="0">
              <a:sym typeface="Arial"/>
            </a:endParaRPr>
          </a:p>
        </p:txBody>
      </p:sp>
      <p:sp>
        <p:nvSpPr>
          <p:cNvPr id="394" name="Google Shape;394;p25"/>
          <p:cNvSpPr/>
          <p:nvPr/>
        </p:nvSpPr>
        <p:spPr>
          <a:xfrm>
            <a:off x="4145849" y="1828278"/>
            <a:ext cx="2464321" cy="2915558"/>
          </a:xfrm>
          <a:prstGeom prst="roundRect">
            <a:avLst>
              <a:gd name="adj" fmla="val 1572"/>
            </a:avLst>
          </a:prstGeom>
          <a:noFill/>
          <a:ln w="28575" cap="flat" cmpd="sng">
            <a:solidFill>
              <a:srgbClr val="00FFC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5" name="Google Shape;395;p25"/>
          <p:cNvSpPr/>
          <p:nvPr/>
        </p:nvSpPr>
        <p:spPr>
          <a:xfrm>
            <a:off x="4145849" y="1831789"/>
            <a:ext cx="2470851" cy="429463"/>
          </a:xfrm>
          <a:prstGeom prst="round2SameRect">
            <a:avLst>
              <a:gd name="adj1" fmla="val 8504"/>
              <a:gd name="adj2" fmla="val 0"/>
            </a:avLst>
          </a:prstGeom>
          <a:solidFill>
            <a:srgbClr val="00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6" name="Google Shape;396;p25"/>
          <p:cNvSpPr/>
          <p:nvPr/>
        </p:nvSpPr>
        <p:spPr>
          <a:xfrm rot="-5400000" flipH="1">
            <a:off x="6293914" y="3079265"/>
            <a:ext cx="2107819" cy="1221322"/>
          </a:xfrm>
          <a:prstGeom prst="roundRect">
            <a:avLst>
              <a:gd name="adj" fmla="val 4303"/>
            </a:avLst>
          </a:prstGeom>
          <a:solidFill>
            <a:srgbClr val="4A6F7A">
              <a:alpha val="14901"/>
            </a:srgbClr>
          </a:solidFill>
          <a:ln w="19050" cap="flat" cmpd="sng">
            <a:solidFill>
              <a:schemeClr val="accent1"/>
            </a:solidFill>
            <a:prstDash val="solid"/>
            <a:round/>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97" name="Google Shape;397;p25"/>
          <p:cNvSpPr/>
          <p:nvPr/>
        </p:nvSpPr>
        <p:spPr>
          <a:xfrm>
            <a:off x="6775543" y="2790842"/>
            <a:ext cx="1375988" cy="1952992"/>
          </a:xfrm>
          <a:prstGeom prst="round2DiagRect">
            <a:avLst>
              <a:gd name="adj1" fmla="val 15489"/>
              <a:gd name="adj2" fmla="val 8913"/>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25"/>
          <p:cNvSpPr txBox="1"/>
          <p:nvPr/>
        </p:nvSpPr>
        <p:spPr>
          <a:xfrm>
            <a:off x="3923084" y="1880788"/>
            <a:ext cx="293342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VJBODクラウドゲートウェイ</a:t>
            </a:r>
            <a:endParaRPr dirty="0">
              <a:latin typeface="Meiryo UI" panose="020B0604030504040204" pitchFamily="50" charset="-128"/>
              <a:ea typeface="Meiryo UI" panose="020B0604030504040204" pitchFamily="50" charset="-128"/>
            </a:endParaRPr>
          </a:p>
        </p:txBody>
      </p:sp>
      <p:grpSp>
        <p:nvGrpSpPr>
          <p:cNvPr id="399" name="Google Shape;399;p25"/>
          <p:cNvGrpSpPr/>
          <p:nvPr/>
        </p:nvGrpSpPr>
        <p:grpSpPr>
          <a:xfrm>
            <a:off x="5428757" y="4180971"/>
            <a:ext cx="1217986" cy="438670"/>
            <a:chOff x="7884633" y="5312644"/>
            <a:chExt cx="1807663" cy="651045"/>
          </a:xfrm>
        </p:grpSpPr>
        <p:sp>
          <p:nvSpPr>
            <p:cNvPr id="400" name="Google Shape;400;p25"/>
            <p:cNvSpPr txBox="1"/>
            <p:nvPr/>
          </p:nvSpPr>
          <p:spPr>
            <a:xfrm>
              <a:off x="8715817" y="5461289"/>
              <a:ext cx="976479" cy="5024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dirty="0">
                  <a:solidFill>
                    <a:schemeClr val="lt1"/>
                  </a:solidFill>
                  <a:latin typeface="Meiryo UI" panose="020B0604030504040204" pitchFamily="50" charset="-128"/>
                  <a:ea typeface="Meiryo UI" panose="020B0604030504040204" pitchFamily="50" charset="-128"/>
                </a:rPr>
                <a:t>スナップ</a:t>
              </a:r>
              <a:br>
                <a:rPr lang="en-US" altLang="ja-JP" sz="800" b="1" dirty="0">
                  <a:solidFill>
                    <a:schemeClr val="lt1"/>
                  </a:solidFill>
                  <a:latin typeface="Meiryo UI" panose="020B0604030504040204" pitchFamily="50" charset="-128"/>
                  <a:ea typeface="Meiryo UI" panose="020B0604030504040204" pitchFamily="50" charset="-128"/>
                </a:rPr>
              </a:br>
              <a:r>
                <a:rPr lang="ja-JP" altLang="en-US" sz="800" b="1" dirty="0">
                  <a:solidFill>
                    <a:schemeClr val="lt1"/>
                  </a:solidFill>
                  <a:latin typeface="Meiryo UI" panose="020B0604030504040204" pitchFamily="50" charset="-128"/>
                  <a:ea typeface="Meiryo UI" panose="020B0604030504040204" pitchFamily="50" charset="-128"/>
                </a:rPr>
                <a:t>ショット</a:t>
              </a:r>
              <a:endParaRPr sz="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401" name="Google Shape;401;p25"/>
            <p:cNvGrpSpPr/>
            <p:nvPr/>
          </p:nvGrpSpPr>
          <p:grpSpPr>
            <a:xfrm flipH="1">
              <a:off x="7884633" y="5312644"/>
              <a:ext cx="412922" cy="531799"/>
              <a:chOff x="9272428" y="5069210"/>
              <a:chExt cx="458537" cy="590550"/>
            </a:xfrm>
          </p:grpSpPr>
          <p:sp>
            <p:nvSpPr>
              <p:cNvPr id="402" name="Google Shape;402;p25"/>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3" name="Google Shape;403;p25"/>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4" name="Google Shape;404;p25"/>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5" name="Google Shape;405;p25"/>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6" name="Google Shape;406;p25"/>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7" name="Google Shape;407;p25"/>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8" name="Google Shape;408;p25"/>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09" name="Google Shape;409;p25"/>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0" name="Google Shape;410;p25"/>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1" name="Google Shape;411;p25"/>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2" name="Google Shape;412;p25"/>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3" name="Google Shape;413;p25"/>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14" name="Google Shape;414;p25"/>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5" name="Google Shape;415;p25"/>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6" name="Google Shape;416;p25"/>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7" name="Google Shape;417;p25"/>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8" name="Google Shape;418;p25"/>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9" name="Google Shape;419;p25"/>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0" name="Google Shape;420;p25"/>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1" name="Google Shape;421;p25"/>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2" name="Google Shape;422;p25"/>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3" name="Google Shape;423;p25"/>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4" name="Google Shape;424;p25"/>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25" name="Google Shape;425;p25"/>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26" name="Google Shape;426;p25"/>
          <p:cNvSpPr txBox="1"/>
          <p:nvPr/>
        </p:nvSpPr>
        <p:spPr>
          <a:xfrm>
            <a:off x="4106263" y="4314434"/>
            <a:ext cx="1367350" cy="34392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1" dirty="0" err="1">
                <a:solidFill>
                  <a:schemeClr val="dk1"/>
                </a:solidFill>
                <a:latin typeface="Meiryo UI" panose="020B0604030504040204" pitchFamily="50" charset="-128"/>
                <a:ea typeface="Meiryo UI" panose="020B0604030504040204" pitchFamily="50" charset="-128"/>
              </a:rPr>
              <a:t>クラウドボリューム</a:t>
            </a:r>
            <a:endParaRPr sz="1000"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000" b="1" dirty="0">
                <a:solidFill>
                  <a:schemeClr val="dk1"/>
                </a:solidFill>
                <a:latin typeface="Meiryo UI" panose="020B0604030504040204" pitchFamily="50" charset="-128"/>
                <a:ea typeface="Meiryo UI" panose="020B0604030504040204" pitchFamily="50" charset="-128"/>
              </a:rPr>
              <a:t>/</a:t>
            </a:r>
            <a:r>
              <a:rPr lang="en-US" sz="1000" b="1" dirty="0" err="1">
                <a:solidFill>
                  <a:schemeClr val="dk1"/>
                </a:solidFill>
                <a:latin typeface="Meiryo UI" panose="020B0604030504040204" pitchFamily="50" charset="-128"/>
                <a:ea typeface="Meiryo UI" panose="020B0604030504040204" pitchFamily="50" charset="-128"/>
              </a:rPr>
              <a:t>共有フォルダ</a:t>
            </a:r>
            <a:endParaRPr sz="1000" b="1" dirty="0">
              <a:solidFill>
                <a:schemeClr val="dk1"/>
              </a:solidFill>
              <a:latin typeface="Meiryo UI" panose="020B0604030504040204" pitchFamily="50" charset="-128"/>
              <a:ea typeface="Meiryo UI" panose="020B0604030504040204" pitchFamily="50" charset="-128"/>
            </a:endParaRPr>
          </a:p>
        </p:txBody>
      </p:sp>
      <p:grpSp>
        <p:nvGrpSpPr>
          <p:cNvPr id="427" name="Google Shape;427;p25"/>
          <p:cNvGrpSpPr/>
          <p:nvPr/>
        </p:nvGrpSpPr>
        <p:grpSpPr>
          <a:xfrm>
            <a:off x="4388528" y="3896919"/>
            <a:ext cx="636740" cy="382910"/>
            <a:chOff x="7312118" y="3899140"/>
            <a:chExt cx="854042" cy="513588"/>
          </a:xfrm>
        </p:grpSpPr>
        <p:grpSp>
          <p:nvGrpSpPr>
            <p:cNvPr id="428" name="Google Shape;428;p25"/>
            <p:cNvGrpSpPr/>
            <p:nvPr/>
          </p:nvGrpSpPr>
          <p:grpSpPr>
            <a:xfrm>
              <a:off x="7782686" y="4029234"/>
              <a:ext cx="383474" cy="383494"/>
              <a:chOff x="15278278" y="10198066"/>
              <a:chExt cx="2260108" cy="2094445"/>
            </a:xfrm>
          </p:grpSpPr>
          <p:sp>
            <p:nvSpPr>
              <p:cNvPr id="429" name="Google Shape;429;p25"/>
              <p:cNvSpPr/>
              <p:nvPr/>
            </p:nvSpPr>
            <p:spPr>
              <a:xfrm>
                <a:off x="15344873" y="10264662"/>
                <a:ext cx="2118111" cy="1964282"/>
              </a:xfrm>
              <a:custGeom>
                <a:avLst/>
                <a:gdLst/>
                <a:ahLst/>
                <a:cxnLst/>
                <a:rect l="l" t="t" r="r" b="b"/>
                <a:pathLst>
                  <a:path w="2118111" h="1964282" extrusionOk="0">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noFill/>
              <a:ln w="190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0" name="Google Shape;430;p25"/>
              <p:cNvSpPr/>
              <p:nvPr/>
            </p:nvSpPr>
            <p:spPr>
              <a:xfrm>
                <a:off x="15278278" y="10198066"/>
                <a:ext cx="2260108" cy="2094445"/>
              </a:xfrm>
              <a:custGeom>
                <a:avLst/>
                <a:gdLst/>
                <a:ahLst/>
                <a:cxnLst/>
                <a:rect l="l" t="t" r="r" b="b"/>
                <a:pathLst>
                  <a:path w="2260107" h="2094445" extrusionOk="0">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noFill/>
              <a:ln w="190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1" name="Google Shape;431;p25"/>
              <p:cNvSpPr/>
              <p:nvPr/>
            </p:nvSpPr>
            <p:spPr>
              <a:xfrm>
                <a:off x="16108435" y="10987873"/>
                <a:ext cx="911143" cy="1005807"/>
              </a:xfrm>
              <a:custGeom>
                <a:avLst/>
                <a:gdLst/>
                <a:ahLst/>
                <a:cxnLst/>
                <a:rect l="l" t="t" r="r" b="b"/>
                <a:pathLst>
                  <a:path w="911142" h="1005807" extrusionOk="0">
                    <a:moveTo>
                      <a:pt x="698409" y="50314"/>
                    </a:moveTo>
                    <a:lnTo>
                      <a:pt x="50314" y="50314"/>
                    </a:lnTo>
                    <a:lnTo>
                      <a:pt x="50314" y="956368"/>
                    </a:lnTo>
                    <a:lnTo>
                      <a:pt x="870934" y="956368"/>
                    </a:lnTo>
                    <a:lnTo>
                      <a:pt x="870934" y="222839"/>
                    </a:lnTo>
                    <a:close/>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2" name="Google Shape;432;p25"/>
              <p:cNvSpPr/>
              <p:nvPr/>
            </p:nvSpPr>
            <p:spPr>
              <a:xfrm>
                <a:off x="16739372" y="10999232"/>
                <a:ext cx="272160" cy="272160"/>
              </a:xfrm>
              <a:custGeom>
                <a:avLst/>
                <a:gdLst/>
                <a:ahLst/>
                <a:cxnLst/>
                <a:rect l="l" t="t" r="r" b="b"/>
                <a:pathLst>
                  <a:path w="272159" h="272159" extrusionOk="0">
                    <a:moveTo>
                      <a:pt x="232069" y="232069"/>
                    </a:moveTo>
                    <a:lnTo>
                      <a:pt x="50314" y="232069"/>
                    </a:lnTo>
                    <a:lnTo>
                      <a:pt x="50314" y="50314"/>
                    </a:lnTo>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3" name="Google Shape;433;p25"/>
              <p:cNvSpPr/>
              <p:nvPr/>
            </p:nvSpPr>
            <p:spPr>
              <a:xfrm>
                <a:off x="16253744" y="11184419"/>
                <a:ext cx="354991" cy="94664"/>
              </a:xfrm>
              <a:custGeom>
                <a:avLst/>
                <a:gdLst/>
                <a:ahLst/>
                <a:cxnLst/>
                <a:rect l="l" t="t" r="r" b="b"/>
                <a:pathLst>
                  <a:path w="354990" h="94664" extrusionOk="0">
                    <a:moveTo>
                      <a:pt x="50314" y="50314"/>
                    </a:moveTo>
                    <a:lnTo>
                      <a:pt x="312415" y="50314"/>
                    </a:lnTo>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4" name="Google Shape;434;p25"/>
              <p:cNvSpPr/>
              <p:nvPr/>
            </p:nvSpPr>
            <p:spPr>
              <a:xfrm>
                <a:off x="16253744" y="11341207"/>
                <a:ext cx="615317" cy="94664"/>
              </a:xfrm>
              <a:custGeom>
                <a:avLst/>
                <a:gdLst/>
                <a:ahLst/>
                <a:cxnLst/>
                <a:rect l="l" t="t" r="r" b="b"/>
                <a:pathLst>
                  <a:path w="615317" h="94664" extrusionOk="0">
                    <a:moveTo>
                      <a:pt x="50314" y="50314"/>
                    </a:moveTo>
                    <a:lnTo>
                      <a:pt x="574517" y="50314"/>
                    </a:lnTo>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5" name="Google Shape;435;p25"/>
              <p:cNvSpPr/>
              <p:nvPr/>
            </p:nvSpPr>
            <p:spPr>
              <a:xfrm>
                <a:off x="16253744" y="11497876"/>
                <a:ext cx="615317" cy="94664"/>
              </a:xfrm>
              <a:custGeom>
                <a:avLst/>
                <a:gdLst/>
                <a:ahLst/>
                <a:cxnLst/>
                <a:rect l="l" t="t" r="r" b="b"/>
                <a:pathLst>
                  <a:path w="615317" h="94664" extrusionOk="0">
                    <a:moveTo>
                      <a:pt x="50314" y="50314"/>
                    </a:moveTo>
                    <a:lnTo>
                      <a:pt x="574517" y="50314"/>
                    </a:lnTo>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6" name="Google Shape;436;p25"/>
              <p:cNvSpPr/>
              <p:nvPr/>
            </p:nvSpPr>
            <p:spPr>
              <a:xfrm>
                <a:off x="16253744" y="11654545"/>
                <a:ext cx="615317" cy="94664"/>
              </a:xfrm>
              <a:custGeom>
                <a:avLst/>
                <a:gdLst/>
                <a:ahLst/>
                <a:cxnLst/>
                <a:rect l="l" t="t" r="r" b="b"/>
                <a:pathLst>
                  <a:path w="615317" h="94664" extrusionOk="0">
                    <a:moveTo>
                      <a:pt x="50314" y="50314"/>
                    </a:moveTo>
                    <a:lnTo>
                      <a:pt x="574517" y="50314"/>
                    </a:lnTo>
                  </a:path>
                </a:pathLst>
              </a:custGeom>
              <a:noFill/>
              <a:ln w="19050" cap="rnd"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37" name="Google Shape;437;p25"/>
            <p:cNvGrpSpPr/>
            <p:nvPr/>
          </p:nvGrpSpPr>
          <p:grpSpPr>
            <a:xfrm>
              <a:off x="7312118" y="3899140"/>
              <a:ext cx="408248" cy="496517"/>
              <a:chOff x="5884043" y="5462967"/>
              <a:chExt cx="467409" cy="568471"/>
            </a:xfrm>
          </p:grpSpPr>
          <p:sp>
            <p:nvSpPr>
              <p:cNvPr id="438" name="Google Shape;438;p25"/>
              <p:cNvSpPr/>
              <p:nvPr/>
            </p:nvSpPr>
            <p:spPr>
              <a:xfrm>
                <a:off x="5884043" y="5462967"/>
                <a:ext cx="467409" cy="568471"/>
              </a:xfrm>
              <a:custGeom>
                <a:avLst/>
                <a:gdLst/>
                <a:ahLst/>
                <a:cxnLst/>
                <a:rect l="l" t="t" r="r" b="b"/>
                <a:pathLst>
                  <a:path w="467409" h="568470" extrusionOk="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25"/>
              <p:cNvSpPr/>
              <p:nvPr/>
            </p:nvSpPr>
            <p:spPr>
              <a:xfrm>
                <a:off x="6084523" y="5667046"/>
                <a:ext cx="63163" cy="63163"/>
              </a:xfrm>
              <a:custGeom>
                <a:avLst/>
                <a:gdLst/>
                <a:ahLst/>
                <a:cxnLst/>
                <a:rect l="l" t="t" r="r" b="b"/>
                <a:pathLst>
                  <a:path w="63163" h="63163" extrusionOk="0">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90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0" name="Google Shape;440;p25"/>
              <p:cNvSpPr/>
              <p:nvPr/>
            </p:nvSpPr>
            <p:spPr>
              <a:xfrm>
                <a:off x="5978467" y="5863228"/>
                <a:ext cx="37898" cy="37898"/>
              </a:xfrm>
              <a:custGeom>
                <a:avLst/>
                <a:gdLst/>
                <a:ahLst/>
                <a:cxnLst/>
                <a:rect l="l" t="t" r="r" b="b"/>
                <a:pathLst>
                  <a:path w="37898" h="37898" extrusionOk="0">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90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grpSp>
        <p:nvGrpSpPr>
          <p:cNvPr id="441" name="Google Shape;441;p25"/>
          <p:cNvGrpSpPr/>
          <p:nvPr/>
        </p:nvGrpSpPr>
        <p:grpSpPr>
          <a:xfrm>
            <a:off x="5193939" y="2496864"/>
            <a:ext cx="1260109" cy="1126903"/>
            <a:chOff x="12488019" y="3273148"/>
            <a:chExt cx="1870179" cy="1672483"/>
          </a:xfrm>
        </p:grpSpPr>
        <p:sp>
          <p:nvSpPr>
            <p:cNvPr id="442" name="Google Shape;442;p25"/>
            <p:cNvSpPr/>
            <p:nvPr/>
          </p:nvSpPr>
          <p:spPr>
            <a:xfrm>
              <a:off x="12488019" y="3463443"/>
              <a:ext cx="1870179" cy="1482188"/>
            </a:xfrm>
            <a:custGeom>
              <a:avLst/>
              <a:gdLst/>
              <a:ahLst/>
              <a:cxnLst/>
              <a:rect l="l" t="t" r="r" b="b"/>
              <a:pathLst>
                <a:path w="1323975" h="1085850" extrusionOk="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3" name="Google Shape;443;p25"/>
            <p:cNvSpPr/>
            <p:nvPr/>
          </p:nvSpPr>
          <p:spPr>
            <a:xfrm>
              <a:off x="12909772" y="3463442"/>
              <a:ext cx="13046" cy="1482188"/>
            </a:xfrm>
            <a:custGeom>
              <a:avLst/>
              <a:gdLst/>
              <a:ahLst/>
              <a:cxnLst/>
              <a:rect l="l" t="t" r="r" b="b"/>
              <a:pathLst>
                <a:path w="9525" h="1085850" extrusionOk="0">
                  <a:moveTo>
                    <a:pt x="0" y="0"/>
                  </a:moveTo>
                  <a:lnTo>
                    <a:pt x="9525" y="0"/>
                  </a:lnTo>
                  <a:lnTo>
                    <a:pt x="9525" y="1088327"/>
                  </a:lnTo>
                  <a:lnTo>
                    <a:pt x="0" y="1088327"/>
                  </a:lnTo>
                  <a:close/>
                </a:path>
              </a:pathLst>
            </a:custGeom>
            <a:solidFill>
              <a:srgbClr val="FFFFFF"/>
            </a:solid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4" name="Google Shape;444;p25"/>
            <p:cNvSpPr/>
            <p:nvPr/>
          </p:nvSpPr>
          <p:spPr>
            <a:xfrm>
              <a:off x="12586786" y="4474189"/>
              <a:ext cx="221789" cy="117015"/>
            </a:xfrm>
            <a:custGeom>
              <a:avLst/>
              <a:gdLst/>
              <a:ahLst/>
              <a:cxnLst/>
              <a:rect l="l" t="t" r="r" b="b"/>
              <a:pathLst>
                <a:path w="161925" h="85725" extrusionOk="0">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5" name="Google Shape;445;p25"/>
            <p:cNvSpPr/>
            <p:nvPr/>
          </p:nvSpPr>
          <p:spPr>
            <a:xfrm>
              <a:off x="12586786" y="4674156"/>
              <a:ext cx="221789" cy="182024"/>
            </a:xfrm>
            <a:custGeom>
              <a:avLst/>
              <a:gdLst/>
              <a:ahLst/>
              <a:cxnLst/>
              <a:rect l="l" t="t" r="r" b="b"/>
              <a:pathLst>
                <a:path w="161925" h="133350" extrusionOk="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6" name="Google Shape;446;p25"/>
            <p:cNvSpPr/>
            <p:nvPr/>
          </p:nvSpPr>
          <p:spPr>
            <a:xfrm>
              <a:off x="13538777" y="3563815"/>
              <a:ext cx="208743" cy="910115"/>
            </a:xfrm>
            <a:custGeom>
              <a:avLst/>
              <a:gdLst/>
              <a:ahLst/>
              <a:cxnLst/>
              <a:rect l="l" t="t" r="r" b="b"/>
              <a:pathLst>
                <a:path w="152400" h="666750" extrusionOk="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7" name="Google Shape;447;p25"/>
            <p:cNvSpPr/>
            <p:nvPr/>
          </p:nvSpPr>
          <p:spPr>
            <a:xfrm>
              <a:off x="13538777" y="4287877"/>
              <a:ext cx="208743" cy="13002"/>
            </a:xfrm>
            <a:custGeom>
              <a:avLst/>
              <a:gdLst/>
              <a:ahLst/>
              <a:cxnLst/>
              <a:rect l="l" t="t" r="r" b="b"/>
              <a:pathLst>
                <a:path w="152400" h="9525" extrusionOk="0">
                  <a:moveTo>
                    <a:pt x="0" y="0"/>
                  </a:moveTo>
                  <a:lnTo>
                    <a:pt x="158687" y="0"/>
                  </a:lnTo>
                  <a:lnTo>
                    <a:pt x="158687" y="9525"/>
                  </a:lnTo>
                  <a:lnTo>
                    <a:pt x="0" y="9525"/>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8" name="Google Shape;448;p25"/>
            <p:cNvSpPr/>
            <p:nvPr/>
          </p:nvSpPr>
          <p:spPr>
            <a:xfrm>
              <a:off x="13281895" y="3563815"/>
              <a:ext cx="208743" cy="910115"/>
            </a:xfrm>
            <a:custGeom>
              <a:avLst/>
              <a:gdLst/>
              <a:ahLst/>
              <a:cxnLst/>
              <a:rect l="l" t="t" r="r" b="b"/>
              <a:pathLst>
                <a:path w="152400" h="666750" extrusionOk="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9" name="Google Shape;449;p25"/>
            <p:cNvSpPr/>
            <p:nvPr/>
          </p:nvSpPr>
          <p:spPr>
            <a:xfrm>
              <a:off x="13281895" y="4287877"/>
              <a:ext cx="208743" cy="13002"/>
            </a:xfrm>
            <a:custGeom>
              <a:avLst/>
              <a:gdLst/>
              <a:ahLst/>
              <a:cxnLst/>
              <a:rect l="l" t="t" r="r" b="b"/>
              <a:pathLst>
                <a:path w="152400" h="9525" extrusionOk="0">
                  <a:moveTo>
                    <a:pt x="0" y="0"/>
                  </a:moveTo>
                  <a:lnTo>
                    <a:pt x="158686" y="0"/>
                  </a:lnTo>
                  <a:lnTo>
                    <a:pt x="158686" y="9525"/>
                  </a:lnTo>
                  <a:lnTo>
                    <a:pt x="0" y="9525"/>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0" name="Google Shape;450;p25"/>
            <p:cNvSpPr/>
            <p:nvPr/>
          </p:nvSpPr>
          <p:spPr>
            <a:xfrm>
              <a:off x="13025142" y="3563815"/>
              <a:ext cx="208743" cy="910115"/>
            </a:xfrm>
            <a:custGeom>
              <a:avLst/>
              <a:gdLst/>
              <a:ahLst/>
              <a:cxnLst/>
              <a:rect l="l" t="t" r="r" b="b"/>
              <a:pathLst>
                <a:path w="152400" h="666750" extrusionOk="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1" name="Google Shape;451;p25"/>
            <p:cNvSpPr/>
            <p:nvPr/>
          </p:nvSpPr>
          <p:spPr>
            <a:xfrm>
              <a:off x="13025142" y="4287877"/>
              <a:ext cx="208743" cy="13002"/>
            </a:xfrm>
            <a:custGeom>
              <a:avLst/>
              <a:gdLst/>
              <a:ahLst/>
              <a:cxnLst/>
              <a:rect l="l" t="t" r="r" b="b"/>
              <a:pathLst>
                <a:path w="152400" h="9525" extrusionOk="0">
                  <a:moveTo>
                    <a:pt x="0" y="0"/>
                  </a:moveTo>
                  <a:lnTo>
                    <a:pt x="158686" y="0"/>
                  </a:lnTo>
                  <a:lnTo>
                    <a:pt x="158686" y="9525"/>
                  </a:lnTo>
                  <a:lnTo>
                    <a:pt x="0" y="9525"/>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2" name="Google Shape;452;p25"/>
            <p:cNvSpPr/>
            <p:nvPr/>
          </p:nvSpPr>
          <p:spPr>
            <a:xfrm>
              <a:off x="13795661" y="3563815"/>
              <a:ext cx="208743" cy="910115"/>
            </a:xfrm>
            <a:custGeom>
              <a:avLst/>
              <a:gdLst/>
              <a:ahLst/>
              <a:cxnLst/>
              <a:rect l="l" t="t" r="r" b="b"/>
              <a:pathLst>
                <a:path w="152400" h="666750" extrusionOk="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3" name="Google Shape;453;p25"/>
            <p:cNvSpPr/>
            <p:nvPr/>
          </p:nvSpPr>
          <p:spPr>
            <a:xfrm>
              <a:off x="13795661" y="4287877"/>
              <a:ext cx="208743" cy="13002"/>
            </a:xfrm>
            <a:custGeom>
              <a:avLst/>
              <a:gdLst/>
              <a:ahLst/>
              <a:cxnLst/>
              <a:rect l="l" t="t" r="r" b="b"/>
              <a:pathLst>
                <a:path w="152400" h="9525" extrusionOk="0">
                  <a:moveTo>
                    <a:pt x="0" y="0"/>
                  </a:moveTo>
                  <a:lnTo>
                    <a:pt x="158687" y="0"/>
                  </a:lnTo>
                  <a:lnTo>
                    <a:pt x="158687" y="9525"/>
                  </a:lnTo>
                  <a:lnTo>
                    <a:pt x="0" y="9525"/>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4" name="Google Shape;454;p25"/>
            <p:cNvSpPr/>
            <p:nvPr/>
          </p:nvSpPr>
          <p:spPr>
            <a:xfrm>
              <a:off x="14052543" y="3563816"/>
              <a:ext cx="208743" cy="910115"/>
            </a:xfrm>
            <a:custGeom>
              <a:avLst/>
              <a:gdLst/>
              <a:ahLst/>
              <a:cxnLst/>
              <a:rect l="l" t="t" r="r" b="b"/>
              <a:pathLst>
                <a:path w="152400" h="666750" extrusionOk="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5" name="Google Shape;455;p25"/>
            <p:cNvSpPr/>
            <p:nvPr/>
          </p:nvSpPr>
          <p:spPr>
            <a:xfrm>
              <a:off x="14052543" y="4287877"/>
              <a:ext cx="208743" cy="13002"/>
            </a:xfrm>
            <a:custGeom>
              <a:avLst/>
              <a:gdLst/>
              <a:ahLst/>
              <a:cxnLst/>
              <a:rect l="l" t="t" r="r" b="b"/>
              <a:pathLst>
                <a:path w="152400" h="9525" extrusionOk="0">
                  <a:moveTo>
                    <a:pt x="0" y="0"/>
                  </a:moveTo>
                  <a:lnTo>
                    <a:pt x="158686" y="0"/>
                  </a:lnTo>
                  <a:lnTo>
                    <a:pt x="158686" y="9525"/>
                  </a:lnTo>
                  <a:lnTo>
                    <a:pt x="0" y="9525"/>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6" name="Google Shape;456;p25"/>
            <p:cNvSpPr/>
            <p:nvPr/>
          </p:nvSpPr>
          <p:spPr>
            <a:xfrm>
              <a:off x="12710725" y="3565506"/>
              <a:ext cx="65232" cy="52007"/>
            </a:xfrm>
            <a:custGeom>
              <a:avLst/>
              <a:gdLst/>
              <a:ahLst/>
              <a:cxnLst/>
              <a:rect l="l" t="t" r="r" b="b"/>
              <a:pathLst>
                <a:path w="47625" h="38100" extrusionOk="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7" name="Google Shape;457;p25"/>
            <p:cNvSpPr/>
            <p:nvPr/>
          </p:nvSpPr>
          <p:spPr>
            <a:xfrm>
              <a:off x="12788872" y="3565506"/>
              <a:ext cx="65232" cy="52007"/>
            </a:xfrm>
            <a:custGeom>
              <a:avLst/>
              <a:gdLst/>
              <a:ahLst/>
              <a:cxnLst/>
              <a:rect l="l" t="t" r="r" b="b"/>
              <a:pathLst>
                <a:path w="47625" h="38100" extrusionOk="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8" name="Google Shape;458;p25"/>
            <p:cNvSpPr/>
            <p:nvPr/>
          </p:nvSpPr>
          <p:spPr>
            <a:xfrm>
              <a:off x="12632448" y="3565506"/>
              <a:ext cx="65232" cy="52007"/>
            </a:xfrm>
            <a:custGeom>
              <a:avLst/>
              <a:gdLst/>
              <a:ahLst/>
              <a:cxnLst/>
              <a:rect l="l" t="t" r="r" b="b"/>
              <a:pathLst>
                <a:path w="47625" h="38100" extrusionOk="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9" name="Google Shape;459;p25"/>
            <p:cNvSpPr/>
            <p:nvPr/>
          </p:nvSpPr>
          <p:spPr>
            <a:xfrm>
              <a:off x="12555998" y="3564859"/>
              <a:ext cx="65232" cy="52007"/>
            </a:xfrm>
            <a:custGeom>
              <a:avLst/>
              <a:gdLst/>
              <a:ahLst/>
              <a:cxnLst/>
              <a:rect l="l" t="t" r="r" b="b"/>
              <a:pathLst>
                <a:path w="47625" h="38100" extrusionOk="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0" name="Google Shape;460;p25"/>
            <p:cNvSpPr/>
            <p:nvPr/>
          </p:nvSpPr>
          <p:spPr>
            <a:xfrm>
              <a:off x="12592657" y="3599571"/>
              <a:ext cx="26092" cy="13002"/>
            </a:xfrm>
            <a:custGeom>
              <a:avLst/>
              <a:gdLst/>
              <a:ahLst/>
              <a:cxnLst/>
              <a:rect l="l" t="t" r="r" b="b"/>
              <a:pathLst>
                <a:path w="19050" h="9525" extrusionOk="0">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1" name="Google Shape;461;p25"/>
            <p:cNvSpPr/>
            <p:nvPr/>
          </p:nvSpPr>
          <p:spPr>
            <a:xfrm>
              <a:off x="12617574" y="4772581"/>
              <a:ext cx="156557" cy="52007"/>
            </a:xfrm>
            <a:custGeom>
              <a:avLst/>
              <a:gdLst/>
              <a:ahLst/>
              <a:cxnLst/>
              <a:rect l="l" t="t" r="r" b="b"/>
              <a:pathLst>
                <a:path w="114300" h="38100" extrusionOk="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2" name="Google Shape;462;p25"/>
            <p:cNvSpPr/>
            <p:nvPr/>
          </p:nvSpPr>
          <p:spPr>
            <a:xfrm>
              <a:off x="13021357" y="4548296"/>
              <a:ext cx="600132" cy="130017"/>
            </a:xfrm>
            <a:custGeom>
              <a:avLst/>
              <a:gdLst/>
              <a:ahLst/>
              <a:cxnLst/>
              <a:rect l="l" t="t" r="r" b="b"/>
              <a:pathLst>
                <a:path w="438150" h="95250" extrusionOk="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3" name="Google Shape;463;p25"/>
            <p:cNvSpPr/>
            <p:nvPr/>
          </p:nvSpPr>
          <p:spPr>
            <a:xfrm>
              <a:off x="13492201" y="4548300"/>
              <a:ext cx="13046" cy="130017"/>
            </a:xfrm>
            <a:custGeom>
              <a:avLst/>
              <a:gdLst/>
              <a:ahLst/>
              <a:cxnLst/>
              <a:rect l="l" t="t" r="r" b="b"/>
              <a:pathLst>
                <a:path w="9525" h="95250" extrusionOk="0">
                  <a:moveTo>
                    <a:pt x="0" y="0"/>
                  </a:moveTo>
                  <a:lnTo>
                    <a:pt x="9525" y="0"/>
                  </a:lnTo>
                  <a:lnTo>
                    <a:pt x="9525" y="103346"/>
                  </a:lnTo>
                  <a:lnTo>
                    <a:pt x="0" y="103346"/>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4" name="Google Shape;464;p25"/>
            <p:cNvSpPr/>
            <p:nvPr/>
          </p:nvSpPr>
          <p:spPr>
            <a:xfrm>
              <a:off x="13667278" y="4548311"/>
              <a:ext cx="600132" cy="130017"/>
            </a:xfrm>
            <a:custGeom>
              <a:avLst/>
              <a:gdLst/>
              <a:ahLst/>
              <a:cxnLst/>
              <a:rect l="l" t="t" r="r" b="b"/>
              <a:pathLst>
                <a:path w="438150" h="95250" extrusionOk="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5" name="Google Shape;465;p25"/>
            <p:cNvSpPr/>
            <p:nvPr/>
          </p:nvSpPr>
          <p:spPr>
            <a:xfrm>
              <a:off x="14138123" y="4548317"/>
              <a:ext cx="13046" cy="130017"/>
            </a:xfrm>
            <a:custGeom>
              <a:avLst/>
              <a:gdLst/>
              <a:ahLst/>
              <a:cxnLst/>
              <a:rect l="l" t="t" r="r" b="b"/>
              <a:pathLst>
                <a:path w="9525" h="95250" extrusionOk="0">
                  <a:moveTo>
                    <a:pt x="0" y="0"/>
                  </a:moveTo>
                  <a:lnTo>
                    <a:pt x="9525" y="0"/>
                  </a:lnTo>
                  <a:lnTo>
                    <a:pt x="9525" y="103346"/>
                  </a:lnTo>
                  <a:lnTo>
                    <a:pt x="0" y="103346"/>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6" name="Google Shape;466;p25"/>
            <p:cNvSpPr/>
            <p:nvPr/>
          </p:nvSpPr>
          <p:spPr>
            <a:xfrm>
              <a:off x="13021359" y="4728000"/>
              <a:ext cx="600132" cy="130017"/>
            </a:xfrm>
            <a:custGeom>
              <a:avLst/>
              <a:gdLst/>
              <a:ahLst/>
              <a:cxnLst/>
              <a:rect l="l" t="t" r="r" b="b"/>
              <a:pathLst>
                <a:path w="438150" h="95250" extrusionOk="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7" name="Google Shape;467;p25"/>
            <p:cNvSpPr/>
            <p:nvPr/>
          </p:nvSpPr>
          <p:spPr>
            <a:xfrm>
              <a:off x="13492191" y="4728000"/>
              <a:ext cx="13046" cy="130017"/>
            </a:xfrm>
            <a:custGeom>
              <a:avLst/>
              <a:gdLst/>
              <a:ahLst/>
              <a:cxnLst/>
              <a:rect l="l" t="t" r="r" b="b"/>
              <a:pathLst>
                <a:path w="9525" h="95250" extrusionOk="0">
                  <a:moveTo>
                    <a:pt x="0" y="0"/>
                  </a:moveTo>
                  <a:lnTo>
                    <a:pt x="9525" y="0"/>
                  </a:lnTo>
                  <a:lnTo>
                    <a:pt x="9525" y="103346"/>
                  </a:lnTo>
                  <a:lnTo>
                    <a:pt x="0" y="103346"/>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8" name="Google Shape;468;p25"/>
            <p:cNvSpPr/>
            <p:nvPr/>
          </p:nvSpPr>
          <p:spPr>
            <a:xfrm>
              <a:off x="13667274" y="4728000"/>
              <a:ext cx="600132" cy="130017"/>
            </a:xfrm>
            <a:custGeom>
              <a:avLst/>
              <a:gdLst/>
              <a:ahLst/>
              <a:cxnLst/>
              <a:rect l="l" t="t" r="r" b="b"/>
              <a:pathLst>
                <a:path w="438150" h="95250" extrusionOk="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9" name="Google Shape;469;p25"/>
            <p:cNvSpPr/>
            <p:nvPr/>
          </p:nvSpPr>
          <p:spPr>
            <a:xfrm>
              <a:off x="14137839" y="4728000"/>
              <a:ext cx="13046" cy="130017"/>
            </a:xfrm>
            <a:custGeom>
              <a:avLst/>
              <a:gdLst/>
              <a:ahLst/>
              <a:cxnLst/>
              <a:rect l="l" t="t" r="r" b="b"/>
              <a:pathLst>
                <a:path w="9525" h="95250" extrusionOk="0">
                  <a:moveTo>
                    <a:pt x="0" y="0"/>
                  </a:moveTo>
                  <a:lnTo>
                    <a:pt x="9525" y="0"/>
                  </a:lnTo>
                  <a:lnTo>
                    <a:pt x="9525" y="103346"/>
                  </a:lnTo>
                  <a:lnTo>
                    <a:pt x="0" y="103346"/>
                  </a:lnTo>
                  <a:close/>
                </a:path>
              </a:pathLst>
            </a:custGeom>
            <a:solidFill>
              <a:srgbClr val="FF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0" name="Google Shape;470;p25"/>
            <p:cNvSpPr/>
            <p:nvPr/>
          </p:nvSpPr>
          <p:spPr>
            <a:xfrm>
              <a:off x="12533352" y="3273148"/>
              <a:ext cx="1779513" cy="210207"/>
            </a:xfrm>
            <a:custGeom>
              <a:avLst/>
              <a:gdLst/>
              <a:ahLst/>
              <a:cxnLst/>
              <a:rect l="l" t="t" r="r" b="b"/>
              <a:pathLst>
                <a:path w="1615155" h="256373" extrusionOk="0">
                  <a:moveTo>
                    <a:pt x="299103" y="0"/>
                  </a:moveTo>
                  <a:lnTo>
                    <a:pt x="1316052" y="0"/>
                  </a:lnTo>
                  <a:lnTo>
                    <a:pt x="1615155" y="256373"/>
                  </a:lnTo>
                  <a:lnTo>
                    <a:pt x="0" y="256373"/>
                  </a:lnTo>
                  <a:lnTo>
                    <a:pt x="299103" y="0"/>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71" name="Google Shape;471;p25"/>
          <p:cNvSpPr txBox="1"/>
          <p:nvPr/>
        </p:nvSpPr>
        <p:spPr>
          <a:xfrm>
            <a:off x="4222136" y="3130460"/>
            <a:ext cx="1099854" cy="2501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dirty="0" err="1">
                <a:solidFill>
                  <a:schemeClr val="dk1"/>
                </a:solidFill>
                <a:latin typeface="Meiryo UI" panose="020B0604030504040204" pitchFamily="50" charset="-128"/>
                <a:ea typeface="Meiryo UI" panose="020B0604030504040204" pitchFamily="50" charset="-128"/>
              </a:rPr>
              <a:t>クラウドLUN</a:t>
            </a:r>
            <a:endParaRPr dirty="0">
              <a:latin typeface="Meiryo UI" panose="020B0604030504040204" pitchFamily="50" charset="-128"/>
              <a:ea typeface="Meiryo UI" panose="020B0604030504040204" pitchFamily="50" charset="-128"/>
            </a:endParaRPr>
          </a:p>
        </p:txBody>
      </p:sp>
      <p:grpSp>
        <p:nvGrpSpPr>
          <p:cNvPr id="472" name="Google Shape;472;p25"/>
          <p:cNvGrpSpPr/>
          <p:nvPr/>
        </p:nvGrpSpPr>
        <p:grpSpPr>
          <a:xfrm>
            <a:off x="4364229" y="2617425"/>
            <a:ext cx="572674" cy="448834"/>
            <a:chOff x="6612338" y="3841845"/>
            <a:chExt cx="1023583" cy="696036"/>
          </a:xfrm>
        </p:grpSpPr>
        <p:sp>
          <p:nvSpPr>
            <p:cNvPr id="473" name="Google Shape;473;p25"/>
            <p:cNvSpPr/>
            <p:nvPr/>
          </p:nvSpPr>
          <p:spPr>
            <a:xfrm>
              <a:off x="6730153" y="4185314"/>
              <a:ext cx="877057" cy="168376"/>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4" name="Google Shape;474;p25"/>
            <p:cNvSpPr/>
            <p:nvPr/>
          </p:nvSpPr>
          <p:spPr>
            <a:xfrm>
              <a:off x="6844837" y="4408227"/>
              <a:ext cx="75696" cy="75692"/>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5" name="Google Shape;475;p25"/>
            <p:cNvSpPr/>
            <p:nvPr/>
          </p:nvSpPr>
          <p:spPr>
            <a:xfrm flipH="1">
              <a:off x="6612338" y="3841845"/>
              <a:ext cx="754387" cy="409433"/>
            </a:xfrm>
            <a:custGeom>
              <a:avLst/>
              <a:gdLst/>
              <a:ahLst/>
              <a:cxnLst/>
              <a:rect l="l" t="t" r="r" b="b"/>
              <a:pathLst>
                <a:path w="841660" h="542595" extrusionOk="0">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6" name="Google Shape;476;p25"/>
            <p:cNvSpPr/>
            <p:nvPr/>
          </p:nvSpPr>
          <p:spPr>
            <a:xfrm>
              <a:off x="6707874" y="4360460"/>
              <a:ext cx="928047" cy="177421"/>
            </a:xfrm>
            <a:prstGeom prst="round2SameRect">
              <a:avLst>
                <a:gd name="adj1" fmla="val 16667"/>
                <a:gd name="adj2" fmla="val 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77" name="Google Shape;477;p25"/>
            <p:cNvSpPr/>
            <p:nvPr/>
          </p:nvSpPr>
          <p:spPr>
            <a:xfrm>
              <a:off x="7327167" y="4427815"/>
              <a:ext cx="211760" cy="5306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78" name="Google Shape;478;p25"/>
          <p:cNvSpPr txBox="1"/>
          <p:nvPr/>
        </p:nvSpPr>
        <p:spPr>
          <a:xfrm>
            <a:off x="4296367" y="2331646"/>
            <a:ext cx="891544" cy="2762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100" b="1" dirty="0">
                <a:solidFill>
                  <a:schemeClr val="dk1"/>
                </a:solidFill>
                <a:latin typeface="Meiryo UI" panose="020B0604030504040204" pitchFamily="50" charset="-128"/>
                <a:ea typeface="Meiryo UI" panose="020B0604030504040204" pitchFamily="50" charset="-128"/>
              </a:rPr>
              <a:t>ターゲット</a:t>
            </a:r>
            <a:endParaRPr dirty="0">
              <a:latin typeface="Meiryo UI" panose="020B0604030504040204" pitchFamily="50" charset="-128"/>
              <a:ea typeface="Meiryo UI" panose="020B0604030504040204" pitchFamily="50" charset="-128"/>
            </a:endParaRPr>
          </a:p>
        </p:txBody>
      </p:sp>
      <p:grpSp>
        <p:nvGrpSpPr>
          <p:cNvPr id="479" name="Google Shape;479;p25"/>
          <p:cNvGrpSpPr/>
          <p:nvPr/>
        </p:nvGrpSpPr>
        <p:grpSpPr>
          <a:xfrm>
            <a:off x="1771266" y="2783179"/>
            <a:ext cx="536588" cy="767173"/>
            <a:chOff x="4912659" y="5508327"/>
            <a:chExt cx="905540" cy="1215201"/>
          </a:xfrm>
        </p:grpSpPr>
        <p:sp>
          <p:nvSpPr>
            <p:cNvPr id="480" name="Google Shape;480;p25"/>
            <p:cNvSpPr/>
            <p:nvPr/>
          </p:nvSpPr>
          <p:spPr>
            <a:xfrm>
              <a:off x="4929134" y="5508327"/>
              <a:ext cx="879412" cy="119632"/>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1" name="Google Shape;481;p25"/>
            <p:cNvSpPr/>
            <p:nvPr/>
          </p:nvSpPr>
          <p:spPr>
            <a:xfrm>
              <a:off x="5048040" y="5726315"/>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2" name="Google Shape;482;p25"/>
            <p:cNvSpPr/>
            <p:nvPr/>
          </p:nvSpPr>
          <p:spPr>
            <a:xfrm>
              <a:off x="5511079" y="5715000"/>
              <a:ext cx="203290" cy="57222"/>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3" name="Google Shape;483;p25"/>
            <p:cNvSpPr/>
            <p:nvPr/>
          </p:nvSpPr>
          <p:spPr>
            <a:xfrm>
              <a:off x="5048040" y="5976528"/>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4" name="Google Shape;484;p25"/>
            <p:cNvSpPr/>
            <p:nvPr/>
          </p:nvSpPr>
          <p:spPr>
            <a:xfrm rot="10800000" flipH="1">
              <a:off x="4922535" y="5623858"/>
              <a:ext cx="895664" cy="1099670"/>
            </a:xfrm>
            <a:prstGeom prst="round2SameRect">
              <a:avLst>
                <a:gd name="adj1" fmla="val 8603"/>
                <a:gd name="adj2" fmla="val 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5" name="Google Shape;485;p25"/>
            <p:cNvSpPr/>
            <p:nvPr/>
          </p:nvSpPr>
          <p:spPr>
            <a:xfrm>
              <a:off x="5511079" y="5997651"/>
              <a:ext cx="203290" cy="57222"/>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486" name="Google Shape;486;p25"/>
            <p:cNvCxnSpPr/>
            <p:nvPr/>
          </p:nvCxnSpPr>
          <p:spPr>
            <a:xfrm>
              <a:off x="4916557" y="6136906"/>
              <a:ext cx="890926" cy="0"/>
            </a:xfrm>
            <a:prstGeom prst="straightConnector1">
              <a:avLst/>
            </a:prstGeom>
            <a:noFill/>
            <a:ln w="19050" cap="flat" cmpd="sng">
              <a:solidFill>
                <a:schemeClr val="dk1"/>
              </a:solidFill>
              <a:prstDash val="solid"/>
              <a:round/>
              <a:headEnd type="none" w="sm" len="sm"/>
              <a:tailEnd type="none" w="sm" len="sm"/>
            </a:ln>
          </p:spPr>
        </p:cxnSp>
        <p:cxnSp>
          <p:nvCxnSpPr>
            <p:cNvPr id="487" name="Google Shape;487;p25"/>
            <p:cNvCxnSpPr/>
            <p:nvPr/>
          </p:nvCxnSpPr>
          <p:spPr>
            <a:xfrm>
              <a:off x="4912659" y="5886822"/>
              <a:ext cx="883823" cy="0"/>
            </a:xfrm>
            <a:prstGeom prst="straightConnector1">
              <a:avLst/>
            </a:prstGeom>
            <a:noFill/>
            <a:ln w="19050" cap="flat" cmpd="sng">
              <a:solidFill>
                <a:schemeClr val="dk1"/>
              </a:solidFill>
              <a:prstDash val="solid"/>
              <a:round/>
              <a:headEnd type="none" w="sm" len="sm"/>
              <a:tailEnd type="none" w="sm" len="sm"/>
            </a:ln>
          </p:spPr>
        </p:cxnSp>
        <p:sp>
          <p:nvSpPr>
            <p:cNvPr id="488" name="Google Shape;488;p25"/>
            <p:cNvSpPr/>
            <p:nvPr/>
          </p:nvSpPr>
          <p:spPr>
            <a:xfrm>
              <a:off x="5048040" y="6233516"/>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9" name="Google Shape;489;p25"/>
            <p:cNvSpPr/>
            <p:nvPr/>
          </p:nvSpPr>
          <p:spPr>
            <a:xfrm>
              <a:off x="5511079" y="6254639"/>
              <a:ext cx="203290" cy="57222"/>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490" name="Google Shape;490;p25"/>
            <p:cNvCxnSpPr/>
            <p:nvPr/>
          </p:nvCxnSpPr>
          <p:spPr>
            <a:xfrm>
              <a:off x="4916557" y="6393894"/>
              <a:ext cx="890926" cy="0"/>
            </a:xfrm>
            <a:prstGeom prst="straightConnector1">
              <a:avLst/>
            </a:prstGeom>
            <a:noFill/>
            <a:ln w="19050" cap="flat" cmpd="sng">
              <a:solidFill>
                <a:schemeClr val="dk1"/>
              </a:solidFill>
              <a:prstDash val="solid"/>
              <a:round/>
              <a:headEnd type="none" w="sm" len="sm"/>
              <a:tailEnd type="none" w="sm" len="sm"/>
            </a:ln>
          </p:spPr>
        </p:cxnSp>
      </p:grpSp>
      <p:sp>
        <p:nvSpPr>
          <p:cNvPr id="491" name="Google Shape;491;p25"/>
          <p:cNvSpPr txBox="1"/>
          <p:nvPr/>
        </p:nvSpPr>
        <p:spPr>
          <a:xfrm>
            <a:off x="1406779" y="3544906"/>
            <a:ext cx="137514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100" b="1" dirty="0">
                <a:solidFill>
                  <a:schemeClr val="dk1"/>
                </a:solidFill>
                <a:latin typeface="Meiryo UI" panose="020B0604030504040204" pitchFamily="50" charset="-128"/>
                <a:ea typeface="Meiryo UI" panose="020B0604030504040204" pitchFamily="50" charset="-128"/>
              </a:rPr>
              <a:t>アプリケーション</a:t>
            </a:r>
            <a:endParaRPr sz="1100"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サーバ</a:t>
            </a:r>
            <a:r>
              <a:rPr lang="ja-JP" altLang="en-US" sz="1100" b="1" dirty="0" err="1">
                <a:solidFill>
                  <a:schemeClr val="dk1"/>
                </a:solidFill>
                <a:latin typeface="Meiryo UI" panose="020B0604030504040204" pitchFamily="50" charset="-128"/>
                <a:ea typeface="Meiryo UI" panose="020B0604030504040204" pitchFamily="50" charset="-128"/>
              </a:rPr>
              <a:t>ー</a:t>
            </a:r>
            <a:endParaRPr sz="1100" b="1" dirty="0">
              <a:solidFill>
                <a:schemeClr val="dk1"/>
              </a:solidFill>
              <a:latin typeface="Meiryo UI" panose="020B0604030504040204" pitchFamily="50" charset="-128"/>
              <a:ea typeface="Meiryo UI" panose="020B0604030504040204" pitchFamily="50" charset="-128"/>
            </a:endParaRPr>
          </a:p>
        </p:txBody>
      </p:sp>
      <p:sp>
        <p:nvSpPr>
          <p:cNvPr id="492" name="Google Shape;492;p25"/>
          <p:cNvSpPr txBox="1"/>
          <p:nvPr/>
        </p:nvSpPr>
        <p:spPr>
          <a:xfrm>
            <a:off x="2416458" y="2748740"/>
            <a:ext cx="1132219" cy="2807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493" name="Google Shape;493;p25"/>
          <p:cNvSpPr txBox="1"/>
          <p:nvPr/>
        </p:nvSpPr>
        <p:spPr>
          <a:xfrm>
            <a:off x="2196801" y="4268438"/>
            <a:ext cx="144704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SMB / NFS / AFP /</a:t>
            </a:r>
            <a:endParaRPr sz="11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FTP / WebDAV</a:t>
            </a:r>
            <a:endParaRPr sz="1100" dirty="0">
              <a:solidFill>
                <a:schemeClr val="dk1"/>
              </a:solidFill>
              <a:latin typeface="Meiryo UI" panose="020B0604030504040204" pitchFamily="50" charset="-128"/>
              <a:ea typeface="Meiryo UI" panose="020B0604030504040204" pitchFamily="50" charset="-128"/>
            </a:endParaRPr>
          </a:p>
        </p:txBody>
      </p:sp>
      <p:sp>
        <p:nvSpPr>
          <p:cNvPr id="494" name="Google Shape;494;p25"/>
          <p:cNvSpPr txBox="1"/>
          <p:nvPr/>
        </p:nvSpPr>
        <p:spPr>
          <a:xfrm>
            <a:off x="2950547" y="3092923"/>
            <a:ext cx="56294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sp>
        <p:nvSpPr>
          <p:cNvPr id="495" name="Google Shape;495;p25"/>
          <p:cNvSpPr txBox="1"/>
          <p:nvPr/>
        </p:nvSpPr>
        <p:spPr>
          <a:xfrm>
            <a:off x="433951" y="3446680"/>
            <a:ext cx="1064430" cy="2252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クライアント</a:t>
            </a:r>
            <a:endParaRPr sz="11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nvGrpSpPr>
          <p:cNvPr id="496" name="Google Shape;496;p25"/>
          <p:cNvGrpSpPr/>
          <p:nvPr/>
        </p:nvGrpSpPr>
        <p:grpSpPr>
          <a:xfrm>
            <a:off x="1659408" y="1958873"/>
            <a:ext cx="723991" cy="480364"/>
            <a:chOff x="672980" y="1966505"/>
            <a:chExt cx="1057450" cy="651099"/>
          </a:xfrm>
        </p:grpSpPr>
        <p:sp>
          <p:nvSpPr>
            <p:cNvPr id="497" name="Google Shape;497;p25"/>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9050" cap="rnd"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98" name="Google Shape;498;p25"/>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99" name="Google Shape;499;p25"/>
          <p:cNvGrpSpPr/>
          <p:nvPr/>
        </p:nvGrpSpPr>
        <p:grpSpPr>
          <a:xfrm>
            <a:off x="588986" y="2896212"/>
            <a:ext cx="709539" cy="515492"/>
            <a:chOff x="4219147" y="3532915"/>
            <a:chExt cx="1243059" cy="854781"/>
          </a:xfrm>
        </p:grpSpPr>
        <p:pic>
          <p:nvPicPr>
            <p:cNvPr id="500" name="Google Shape;500;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6831" y="3532915"/>
              <a:ext cx="1095375" cy="847725"/>
            </a:xfrm>
            <a:prstGeom prst="rect">
              <a:avLst/>
            </a:prstGeom>
            <a:noFill/>
            <a:ln>
              <a:noFill/>
            </a:ln>
          </p:spPr>
        </p:pic>
        <p:pic>
          <p:nvPicPr>
            <p:cNvPr id="501" name="Google Shape;501;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19147" y="3971490"/>
              <a:ext cx="462454" cy="416206"/>
            </a:xfrm>
            <a:prstGeom prst="rect">
              <a:avLst/>
            </a:prstGeom>
            <a:noFill/>
            <a:ln>
              <a:noFill/>
            </a:ln>
          </p:spPr>
        </p:pic>
      </p:grpSp>
      <p:sp>
        <p:nvSpPr>
          <p:cNvPr id="502" name="Google Shape;502;p25"/>
          <p:cNvSpPr/>
          <p:nvPr/>
        </p:nvSpPr>
        <p:spPr>
          <a:xfrm>
            <a:off x="6591736" y="2681442"/>
            <a:ext cx="151097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err="1">
                <a:solidFill>
                  <a:srgbClr val="FFFFFF"/>
                </a:solidFill>
                <a:latin typeface="Meiryo UI" panose="020B0604030504040204" pitchFamily="50" charset="-128"/>
                <a:ea typeface="Meiryo UI" panose="020B0604030504040204" pitchFamily="50" charset="-128"/>
              </a:rPr>
              <a:t>クラウド</a:t>
            </a:r>
            <a:br>
              <a:rPr lang="en-US" sz="1000" b="1" dirty="0">
                <a:solidFill>
                  <a:srgbClr val="FFFFFF"/>
                </a:solidFill>
                <a:latin typeface="Meiryo UI" panose="020B0604030504040204" pitchFamily="50" charset="-128"/>
                <a:ea typeface="Meiryo UI" panose="020B0604030504040204" pitchFamily="50" charset="-128"/>
              </a:rPr>
            </a:br>
            <a:r>
              <a:rPr lang="en-US" sz="1000" b="1" dirty="0" err="1">
                <a:solidFill>
                  <a:srgbClr val="FFFFFF"/>
                </a:solidFill>
                <a:latin typeface="Meiryo UI" panose="020B0604030504040204" pitchFamily="50" charset="-128"/>
                <a:ea typeface="Meiryo UI" panose="020B0604030504040204" pitchFamily="50" charset="-128"/>
              </a:rPr>
              <a:t>オブジェクト</a:t>
            </a:r>
            <a:endParaRPr sz="1000" b="1" dirty="0">
              <a:solidFill>
                <a:srgbClr val="FFFFFF"/>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ja-JP" altLang="en-US" sz="1000" b="1" dirty="0">
                <a:solidFill>
                  <a:srgbClr val="FFFFFF"/>
                </a:solidFill>
                <a:latin typeface="Meiryo UI" panose="020B0604030504040204" pitchFamily="50" charset="-128"/>
                <a:ea typeface="Meiryo UI" panose="020B0604030504040204" pitchFamily="50" charset="-128"/>
              </a:rPr>
              <a:t>ストレージ空間</a:t>
            </a:r>
            <a:endParaRPr sz="1000" b="1" dirty="0">
              <a:solidFill>
                <a:srgbClr val="FFFFFF"/>
              </a:solidFill>
              <a:latin typeface="Meiryo UI" panose="020B0604030504040204" pitchFamily="50" charset="-128"/>
              <a:ea typeface="Meiryo UI" panose="020B0604030504040204" pitchFamily="50" charset="-128"/>
            </a:endParaRPr>
          </a:p>
        </p:txBody>
      </p:sp>
      <p:grpSp>
        <p:nvGrpSpPr>
          <p:cNvPr id="503" name="Google Shape;503;p25"/>
          <p:cNvGrpSpPr/>
          <p:nvPr/>
        </p:nvGrpSpPr>
        <p:grpSpPr>
          <a:xfrm>
            <a:off x="6857746" y="3222090"/>
            <a:ext cx="976995" cy="681688"/>
            <a:chOff x="6134382" y="1540701"/>
            <a:chExt cx="4347102" cy="3033140"/>
          </a:xfrm>
        </p:grpSpPr>
        <p:grpSp>
          <p:nvGrpSpPr>
            <p:cNvPr id="504" name="Google Shape;504;p25"/>
            <p:cNvGrpSpPr/>
            <p:nvPr/>
          </p:nvGrpSpPr>
          <p:grpSpPr>
            <a:xfrm>
              <a:off x="6134382" y="1540701"/>
              <a:ext cx="4347102" cy="3013137"/>
              <a:chOff x="2426218" y="335742"/>
              <a:chExt cx="7276477" cy="5043588"/>
            </a:xfrm>
          </p:grpSpPr>
          <p:pic>
            <p:nvPicPr>
              <p:cNvPr id="505" name="Google Shape;505;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47477" y="335742"/>
                <a:ext cx="6258560" cy="4326014"/>
              </a:xfrm>
              <a:prstGeom prst="rect">
                <a:avLst/>
              </a:prstGeom>
              <a:noFill/>
              <a:ln>
                <a:noFill/>
              </a:ln>
            </p:spPr>
          </p:pic>
          <p:sp>
            <p:nvSpPr>
              <p:cNvPr id="506" name="Google Shape;506;p25"/>
              <p:cNvSpPr/>
              <p:nvPr/>
            </p:nvSpPr>
            <p:spPr>
              <a:xfrm>
                <a:off x="5499237" y="3905909"/>
                <a:ext cx="243840" cy="24384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07" name="Google Shape;507;p25"/>
              <p:cNvSpPr/>
              <p:nvPr/>
            </p:nvSpPr>
            <p:spPr>
              <a:xfrm>
                <a:off x="5946277" y="3905909"/>
                <a:ext cx="243840" cy="24384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08" name="Google Shape;508;p25"/>
              <p:cNvSpPr/>
              <p:nvPr/>
            </p:nvSpPr>
            <p:spPr>
              <a:xfrm>
                <a:off x="6403477" y="3905909"/>
                <a:ext cx="243840" cy="24384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509" name="Google Shape;509;p25"/>
              <p:cNvGrpSpPr/>
              <p:nvPr/>
            </p:nvGrpSpPr>
            <p:grpSpPr>
              <a:xfrm>
                <a:off x="2426218" y="4123037"/>
                <a:ext cx="1071485" cy="1071480"/>
                <a:chOff x="551616" y="5265594"/>
                <a:chExt cx="222492" cy="222491"/>
              </a:xfrm>
            </p:grpSpPr>
            <p:sp>
              <p:nvSpPr>
                <p:cNvPr id="510" name="Google Shape;510;p25"/>
                <p:cNvSpPr/>
                <p:nvPr/>
              </p:nvSpPr>
              <p:spPr>
                <a:xfrm>
                  <a:off x="731494"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1" name="Google Shape;511;p25"/>
                <p:cNvSpPr/>
                <p:nvPr/>
              </p:nvSpPr>
              <p:spPr>
                <a:xfrm>
                  <a:off x="64157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2" name="Google Shape;512;p25"/>
                <p:cNvSpPr/>
                <p:nvPr/>
              </p:nvSpPr>
              <p:spPr>
                <a:xfrm>
                  <a:off x="731494" y="5355509"/>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3" name="Google Shape;513;p25"/>
                <p:cNvSpPr/>
                <p:nvPr/>
              </p:nvSpPr>
              <p:spPr>
                <a:xfrm>
                  <a:off x="64157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4" name="Google Shape;514;p25"/>
                <p:cNvSpPr/>
                <p:nvPr/>
              </p:nvSpPr>
              <p:spPr>
                <a:xfrm>
                  <a:off x="731494" y="5445471"/>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5" name="Google Shape;515;p25"/>
                <p:cNvSpPr/>
                <p:nvPr/>
              </p:nvSpPr>
              <p:spPr>
                <a:xfrm>
                  <a:off x="551616"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16" name="Google Shape;516;p25"/>
              <p:cNvGrpSpPr/>
              <p:nvPr/>
            </p:nvGrpSpPr>
            <p:grpSpPr>
              <a:xfrm>
                <a:off x="8614059" y="4290924"/>
                <a:ext cx="1088636" cy="1088406"/>
                <a:chOff x="1385335" y="5265594"/>
                <a:chExt cx="222540" cy="222492"/>
              </a:xfrm>
            </p:grpSpPr>
            <p:sp>
              <p:nvSpPr>
                <p:cNvPr id="517" name="Google Shape;517;p25"/>
                <p:cNvSpPr/>
                <p:nvPr/>
              </p:nvSpPr>
              <p:spPr>
                <a:xfrm>
                  <a:off x="1385335"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8" name="Google Shape;518;p25"/>
                <p:cNvSpPr/>
                <p:nvPr/>
              </p:nvSpPr>
              <p:spPr>
                <a:xfrm>
                  <a:off x="147529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9" name="Google Shape;519;p25"/>
                <p:cNvSpPr/>
                <p:nvPr/>
              </p:nvSpPr>
              <p:spPr>
                <a:xfrm>
                  <a:off x="1385335"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0" name="Google Shape;520;p25"/>
                <p:cNvSpPr/>
                <p:nvPr/>
              </p:nvSpPr>
              <p:spPr>
                <a:xfrm>
                  <a:off x="147529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1" name="Google Shape;521;p25"/>
                <p:cNvSpPr/>
                <p:nvPr/>
              </p:nvSpPr>
              <p:spPr>
                <a:xfrm>
                  <a:off x="1385335" y="5445472"/>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2" name="Google Shape;522;p25"/>
                <p:cNvSpPr/>
                <p:nvPr/>
              </p:nvSpPr>
              <p:spPr>
                <a:xfrm>
                  <a:off x="1565261"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523" name="Google Shape;523;p25"/>
            <p:cNvSpPr/>
            <p:nvPr/>
          </p:nvSpPr>
          <p:spPr>
            <a:xfrm>
              <a:off x="7019442" y="4125683"/>
              <a:ext cx="448158" cy="44815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4" name="Google Shape;524;p25"/>
            <p:cNvSpPr/>
            <p:nvPr/>
          </p:nvSpPr>
          <p:spPr>
            <a:xfrm>
              <a:off x="8077200" y="4125683"/>
              <a:ext cx="448158" cy="44815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5" name="Google Shape;525;p25"/>
            <p:cNvSpPr/>
            <p:nvPr/>
          </p:nvSpPr>
          <p:spPr>
            <a:xfrm>
              <a:off x="9067800" y="4125683"/>
              <a:ext cx="448158" cy="44815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526" name="Google Shape;526;p25"/>
          <p:cNvGrpSpPr/>
          <p:nvPr/>
        </p:nvGrpSpPr>
        <p:grpSpPr>
          <a:xfrm>
            <a:off x="7141875" y="3443623"/>
            <a:ext cx="154541" cy="188760"/>
            <a:chOff x="6880167" y="2925402"/>
            <a:chExt cx="551412" cy="630183"/>
          </a:xfrm>
        </p:grpSpPr>
        <p:sp>
          <p:nvSpPr>
            <p:cNvPr id="527" name="Google Shape;527;p25"/>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8" name="Google Shape;528;p25"/>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9" name="Google Shape;529;p25"/>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30" name="Google Shape;530;p25"/>
          <p:cNvSpPr txBox="1"/>
          <p:nvPr/>
        </p:nvSpPr>
        <p:spPr>
          <a:xfrm>
            <a:off x="2410031" y="2043387"/>
            <a:ext cx="1138647" cy="267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531" name="Google Shape;531;p25"/>
          <p:cNvSpPr txBox="1"/>
          <p:nvPr/>
        </p:nvSpPr>
        <p:spPr>
          <a:xfrm>
            <a:off x="2929150" y="2358608"/>
            <a:ext cx="550665"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pic>
        <p:nvPicPr>
          <p:cNvPr id="532" name="Google Shape;532;p25" descr="一張含有 向量圖形 的圖片&#10;&#10;自動產生的描述"/>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71493" y="1750434"/>
            <a:ext cx="738981" cy="738979"/>
          </a:xfrm>
          <a:prstGeom prst="roundRect">
            <a:avLst>
              <a:gd name="adj" fmla="val 23763"/>
            </a:avLst>
          </a:prstGeom>
          <a:noFill/>
          <a:ln>
            <a:noFill/>
          </a:ln>
        </p:spPr>
      </p:pic>
      <p:grpSp>
        <p:nvGrpSpPr>
          <p:cNvPr id="533" name="Google Shape;533;p25"/>
          <p:cNvGrpSpPr/>
          <p:nvPr/>
        </p:nvGrpSpPr>
        <p:grpSpPr>
          <a:xfrm>
            <a:off x="7340363" y="3443623"/>
            <a:ext cx="154541" cy="188760"/>
            <a:chOff x="6880167" y="2925402"/>
            <a:chExt cx="551412" cy="630183"/>
          </a:xfrm>
        </p:grpSpPr>
        <p:sp>
          <p:nvSpPr>
            <p:cNvPr id="534" name="Google Shape;534;p25"/>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35" name="Google Shape;535;p25"/>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36" name="Google Shape;536;p25"/>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37" name="Google Shape;537;p25"/>
          <p:cNvSpPr txBox="1"/>
          <p:nvPr/>
        </p:nvSpPr>
        <p:spPr>
          <a:xfrm>
            <a:off x="1468949" y="2398989"/>
            <a:ext cx="1352886" cy="2515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ローカルユーザ</a:t>
            </a:r>
            <a:r>
              <a:rPr lang="en-US" sz="11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538" name="Google Shape;538;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2260" y="2198831"/>
            <a:ext cx="263969" cy="251001"/>
          </a:xfrm>
          <a:prstGeom prst="rect">
            <a:avLst/>
          </a:prstGeom>
          <a:noFill/>
          <a:ln>
            <a:noFill/>
          </a:ln>
        </p:spPr>
      </p:pic>
      <p:grpSp>
        <p:nvGrpSpPr>
          <p:cNvPr id="539" name="Google Shape;539;p25"/>
          <p:cNvGrpSpPr/>
          <p:nvPr/>
        </p:nvGrpSpPr>
        <p:grpSpPr>
          <a:xfrm>
            <a:off x="820688" y="3993905"/>
            <a:ext cx="1363649" cy="743142"/>
            <a:chOff x="1834034" y="2167157"/>
            <a:chExt cx="2023848" cy="1102928"/>
          </a:xfrm>
        </p:grpSpPr>
        <p:grpSp>
          <p:nvGrpSpPr>
            <p:cNvPr id="540" name="Google Shape;540;p25"/>
            <p:cNvGrpSpPr/>
            <p:nvPr/>
          </p:nvGrpSpPr>
          <p:grpSpPr>
            <a:xfrm>
              <a:off x="2146283" y="2167157"/>
              <a:ext cx="1074504" cy="712928"/>
              <a:chOff x="672980" y="1966505"/>
              <a:chExt cx="1057450" cy="651099"/>
            </a:xfrm>
          </p:grpSpPr>
          <p:sp>
            <p:nvSpPr>
              <p:cNvPr id="541" name="Google Shape;541;p25"/>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9050" cap="rnd"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542" name="Google Shape;542;p25"/>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sp>
          <p:nvSpPr>
            <p:cNvPr id="543" name="Google Shape;543;p25"/>
            <p:cNvSpPr txBox="1"/>
            <p:nvPr/>
          </p:nvSpPr>
          <p:spPr>
            <a:xfrm>
              <a:off x="1834034" y="2881878"/>
              <a:ext cx="2023848" cy="3882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100" b="1" i="0" u="none" strike="noStrike" cap="none" dirty="0">
                  <a:solidFill>
                    <a:schemeClr val="dk1"/>
                  </a:solidFill>
                  <a:latin typeface="Meiryo UI" panose="020B0604030504040204" pitchFamily="50" charset="-128"/>
                  <a:ea typeface="Meiryo UI" panose="020B0604030504040204" pitchFamily="50" charset="-128"/>
                  <a:sym typeface="Arial"/>
                </a:rPr>
                <a:t>ローカルユーザー</a:t>
              </a:r>
              <a:endParaRPr dirty="0">
                <a:latin typeface="Meiryo UI" panose="020B0604030504040204" pitchFamily="50" charset="-128"/>
                <a:ea typeface="Meiryo UI" panose="020B0604030504040204" pitchFamily="50" charset="-128"/>
              </a:endParaRPr>
            </a:p>
          </p:txBody>
        </p:sp>
        <p:pic>
          <p:nvPicPr>
            <p:cNvPr id="544" name="Google Shape;544;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42737" y="2523288"/>
              <a:ext cx="391767" cy="372521"/>
            </a:xfrm>
            <a:prstGeom prst="rect">
              <a:avLst/>
            </a:prstGeom>
            <a:noFill/>
            <a:ln>
              <a:noFill/>
            </a:ln>
          </p:spPr>
        </p:pic>
      </p:grpSp>
      <p:grpSp>
        <p:nvGrpSpPr>
          <p:cNvPr id="545" name="Google Shape;545;p25"/>
          <p:cNvGrpSpPr/>
          <p:nvPr/>
        </p:nvGrpSpPr>
        <p:grpSpPr>
          <a:xfrm>
            <a:off x="6898634" y="4180971"/>
            <a:ext cx="1167166" cy="438670"/>
            <a:chOff x="7884633" y="5312644"/>
            <a:chExt cx="1732239" cy="651045"/>
          </a:xfrm>
        </p:grpSpPr>
        <p:sp>
          <p:nvSpPr>
            <p:cNvPr id="546" name="Google Shape;546;p25"/>
            <p:cNvSpPr txBox="1"/>
            <p:nvPr/>
          </p:nvSpPr>
          <p:spPr>
            <a:xfrm>
              <a:off x="8715816" y="5461289"/>
              <a:ext cx="901056" cy="50240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800" b="1" dirty="0">
                  <a:solidFill>
                    <a:schemeClr val="lt1"/>
                  </a:solidFill>
                  <a:latin typeface="Meiryo UI" panose="020B0604030504040204" pitchFamily="50" charset="-128"/>
                  <a:ea typeface="Meiryo UI" panose="020B0604030504040204" pitchFamily="50" charset="-128"/>
                </a:rPr>
                <a:t>スナップ</a:t>
              </a:r>
              <a:br>
                <a:rPr lang="en-US" altLang="ja-JP" sz="800" b="1" dirty="0">
                  <a:solidFill>
                    <a:schemeClr val="lt1"/>
                  </a:solidFill>
                  <a:latin typeface="Meiryo UI" panose="020B0604030504040204" pitchFamily="50" charset="-128"/>
                  <a:ea typeface="Meiryo UI" panose="020B0604030504040204" pitchFamily="50" charset="-128"/>
                </a:rPr>
              </a:br>
              <a:r>
                <a:rPr lang="ja-JP" altLang="en-US" sz="800" b="1" dirty="0">
                  <a:solidFill>
                    <a:schemeClr val="lt1"/>
                  </a:solidFill>
                  <a:latin typeface="Meiryo UI" panose="020B0604030504040204" pitchFamily="50" charset="-128"/>
                  <a:ea typeface="Meiryo UI" panose="020B0604030504040204" pitchFamily="50" charset="-128"/>
                </a:rPr>
                <a:t>ショット</a:t>
              </a:r>
              <a:endParaRPr sz="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547" name="Google Shape;547;p25"/>
            <p:cNvGrpSpPr/>
            <p:nvPr/>
          </p:nvGrpSpPr>
          <p:grpSpPr>
            <a:xfrm flipH="1">
              <a:off x="7884633" y="5312644"/>
              <a:ext cx="412922" cy="531799"/>
              <a:chOff x="9272428" y="5069210"/>
              <a:chExt cx="458537" cy="590550"/>
            </a:xfrm>
          </p:grpSpPr>
          <p:sp>
            <p:nvSpPr>
              <p:cNvPr id="548" name="Google Shape;548;p25"/>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49" name="Google Shape;549;p25"/>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0" name="Google Shape;550;p25"/>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1" name="Google Shape;551;p25"/>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2" name="Google Shape;552;p25"/>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3" name="Google Shape;553;p25"/>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4" name="Google Shape;554;p25"/>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5" name="Google Shape;555;p25"/>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6" name="Google Shape;556;p25"/>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7" name="Google Shape;557;p25"/>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8" name="Google Shape;558;p25"/>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59" name="Google Shape;559;p25"/>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60" name="Google Shape;560;p25"/>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1" name="Google Shape;561;p25"/>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2" name="Google Shape;562;p25"/>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3" name="Google Shape;563;p25"/>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4" name="Google Shape;564;p25"/>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5" name="Google Shape;565;p25"/>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6" name="Google Shape;566;p25"/>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7" name="Google Shape;567;p25"/>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8" name="Google Shape;568;p25"/>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69" name="Google Shape;569;p25"/>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0" name="Google Shape;570;p25"/>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1" name="Google Shape;571;p25"/>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72" name="Google Shape;572;p25"/>
          <p:cNvSpPr/>
          <p:nvPr/>
        </p:nvSpPr>
        <p:spPr>
          <a:xfrm>
            <a:off x="2425723" y="3000797"/>
            <a:ext cx="1557520" cy="129465"/>
          </a:xfrm>
          <a:prstGeom prst="leftRightArrow">
            <a:avLst>
              <a:gd name="adj1" fmla="val 50000"/>
              <a:gd name="adj2" fmla="val 50000"/>
            </a:avLst>
          </a:prstGeom>
          <a:gradFill>
            <a:gsLst>
              <a:gs pos="0">
                <a:srgbClr val="33CCFF">
                  <a:alpha val="88627"/>
                </a:srgbClr>
              </a:gs>
              <a:gs pos="100000">
                <a:srgbClr val="FF3300">
                  <a:alpha val="9098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3" name="Google Shape;573;p25"/>
          <p:cNvSpPr/>
          <p:nvPr/>
        </p:nvSpPr>
        <p:spPr>
          <a:xfrm>
            <a:off x="2425723" y="2268988"/>
            <a:ext cx="1557520" cy="129465"/>
          </a:xfrm>
          <a:prstGeom prst="leftRightArrow">
            <a:avLst>
              <a:gd name="adj1" fmla="val 50000"/>
              <a:gd name="adj2" fmla="val 50000"/>
            </a:avLst>
          </a:prstGeom>
          <a:gradFill>
            <a:gsLst>
              <a:gs pos="0">
                <a:srgbClr val="33CCFF">
                  <a:alpha val="88627"/>
                </a:srgbClr>
              </a:gs>
              <a:gs pos="100000">
                <a:srgbClr val="FF3300">
                  <a:alpha val="9098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4" name="Google Shape;574;p25"/>
          <p:cNvSpPr/>
          <p:nvPr/>
        </p:nvSpPr>
        <p:spPr>
          <a:xfrm>
            <a:off x="1838004" y="4177813"/>
            <a:ext cx="2145239" cy="129465"/>
          </a:xfrm>
          <a:prstGeom prst="leftRightArrow">
            <a:avLst>
              <a:gd name="adj1" fmla="val 50000"/>
              <a:gd name="adj2" fmla="val 50000"/>
            </a:avLst>
          </a:prstGeom>
          <a:gradFill>
            <a:gsLst>
              <a:gs pos="0">
                <a:srgbClr val="33CCFF">
                  <a:alpha val="88627"/>
                </a:srgbClr>
              </a:gs>
              <a:gs pos="100000">
                <a:srgbClr val="FF3300">
                  <a:alpha val="9098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5" name="Google Shape;575;p25"/>
          <p:cNvSpPr/>
          <p:nvPr/>
        </p:nvSpPr>
        <p:spPr>
          <a:xfrm>
            <a:off x="1293751" y="3008865"/>
            <a:ext cx="436940" cy="129465"/>
          </a:xfrm>
          <a:prstGeom prst="leftRightArrow">
            <a:avLst>
              <a:gd name="adj1" fmla="val 50000"/>
              <a:gd name="adj2" fmla="val 50000"/>
            </a:avLst>
          </a:prstGeom>
          <a:gradFill>
            <a:gsLst>
              <a:gs pos="0">
                <a:srgbClr val="33CCFF">
                  <a:alpha val="88627"/>
                </a:srgbClr>
              </a:gs>
              <a:gs pos="100000">
                <a:srgbClr val="FF3300">
                  <a:alpha val="9098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926912220"/>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26" descr="一張含有 網, 室外物品, 植物 的圖片&#10;&#10;自動產生的描述"/>
          <p:cNvPicPr preferRelativeResize="0"/>
          <p:nvPr/>
        </p:nvPicPr>
        <p:blipFill rotWithShape="1">
          <a:blip r:embed="rId3" cstate="screen">
            <a:alphaModFix amt="85000"/>
            <a:extLst>
              <a:ext uri="{28A0092B-C50C-407E-A947-70E740481C1C}">
                <a14:useLocalDpi xmlns:a14="http://schemas.microsoft.com/office/drawing/2010/main"/>
              </a:ext>
            </a:extLst>
          </a:blip>
          <a:srcRect/>
          <a:stretch/>
        </p:blipFill>
        <p:spPr>
          <a:xfrm>
            <a:off x="5472434" y="368825"/>
            <a:ext cx="5485977" cy="5483493"/>
          </a:xfrm>
          <a:prstGeom prst="rect">
            <a:avLst/>
          </a:prstGeom>
          <a:noFill/>
          <a:ln>
            <a:noFill/>
          </a:ln>
        </p:spPr>
      </p:pic>
      <p:sp>
        <p:nvSpPr>
          <p:cNvPr id="581" name="Google Shape;581;p26"/>
          <p:cNvSpPr txBox="1"/>
          <p:nvPr/>
        </p:nvSpPr>
        <p:spPr>
          <a:xfrm>
            <a:off x="713225" y="1525147"/>
            <a:ext cx="3579375" cy="3249528"/>
          </a:xfrm>
          <a:prstGeom prst="rect">
            <a:avLst/>
          </a:prstGeom>
          <a:noFill/>
          <a:ln>
            <a:noFill/>
          </a:ln>
        </p:spPr>
        <p:txBody>
          <a:bodyPr spcFirstLastPara="1" wrap="square" lIns="91425" tIns="91425" rIns="91425" bIns="91425" anchor="t" anchorCtr="0">
            <a:noAutofit/>
          </a:bodyPr>
          <a:lstStyle/>
          <a:p>
            <a:pPr marL="180971" marR="0" lvl="0" indent="-180971" algn="l" rtl="0">
              <a:lnSpc>
                <a:spcPct val="11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新しいQVPNはWireGuard</a:t>
            </a:r>
            <a:r>
              <a:rPr lang="en-US" sz="1200" dirty="0">
                <a:solidFill>
                  <a:schemeClr val="dk1"/>
                </a:solidFill>
                <a:latin typeface="Meiryo UI" panose="020B0604030504040204" pitchFamily="50" charset="-128"/>
                <a:ea typeface="Meiryo UI" panose="020B0604030504040204" pitchFamily="50" charset="-128"/>
              </a:rPr>
              <a:t> </a:t>
            </a:r>
            <a:r>
              <a:rPr lang="en-US" sz="1200" dirty="0" err="1">
                <a:solidFill>
                  <a:schemeClr val="dk1"/>
                </a:solidFill>
                <a:latin typeface="Meiryo UI" panose="020B0604030504040204" pitchFamily="50" charset="-128"/>
                <a:ea typeface="Meiryo UI" panose="020B0604030504040204" pitchFamily="50" charset="-128"/>
              </a:rPr>
              <a:t>VPNをサポートします。これは、軽量</a:t>
            </a:r>
            <a:r>
              <a:rPr lang="ja-JP" altLang="en-US" sz="1200" dirty="0">
                <a:solidFill>
                  <a:schemeClr val="dk1"/>
                </a:solidFill>
                <a:latin typeface="Meiryo UI" panose="020B0604030504040204" pitchFamily="50" charset="-128"/>
                <a:ea typeface="Meiryo UI" panose="020B0604030504040204" pitchFamily="50" charset="-128"/>
              </a:rPr>
              <a:t>かつ</a:t>
            </a:r>
            <a:r>
              <a:rPr lang="en-US" sz="1200" dirty="0" err="1">
                <a:solidFill>
                  <a:schemeClr val="dk1"/>
                </a:solidFill>
                <a:latin typeface="Meiryo UI" panose="020B0604030504040204" pitchFamily="50" charset="-128"/>
                <a:ea typeface="Meiryo UI" panose="020B0604030504040204" pitchFamily="50" charset="-128"/>
              </a:rPr>
              <a:t>セットアップが簡単で、複数のユーザープラットフォームをサポートし</a:t>
            </a:r>
            <a:r>
              <a:rPr lang="ja-JP" altLang="en-US" sz="1200" dirty="0">
                <a:solidFill>
                  <a:schemeClr val="dk1"/>
                </a:solidFill>
                <a:latin typeface="Meiryo UI" panose="020B0604030504040204" pitchFamily="50" charset="-128"/>
                <a:ea typeface="Meiryo UI" panose="020B0604030504040204" pitchFamily="50" charset="-128"/>
              </a:rPr>
              <a:t>ており</a:t>
            </a:r>
            <a:r>
              <a:rPr lang="en-US" sz="1200" dirty="0">
                <a:solidFill>
                  <a:schemeClr val="dk1"/>
                </a:solidFill>
                <a:latin typeface="Meiryo UI" panose="020B0604030504040204" pitchFamily="50" charset="-128"/>
                <a:ea typeface="Meiryo UI" panose="020B0604030504040204" pitchFamily="50" charset="-128"/>
              </a:rPr>
              <a:t>、</a:t>
            </a:r>
            <a:r>
              <a:rPr lang="en-US" sz="1200" dirty="0" err="1">
                <a:solidFill>
                  <a:schemeClr val="dk1"/>
                </a:solidFill>
                <a:latin typeface="Meiryo UI" panose="020B0604030504040204" pitchFamily="50" charset="-128"/>
                <a:ea typeface="Meiryo UI" panose="020B0604030504040204" pitchFamily="50" charset="-128"/>
              </a:rPr>
              <a:t>速度を大幅に向上させます。これは個人ユーザーにとって不可欠なツールであり、自宅で</a:t>
            </a:r>
            <a:r>
              <a:rPr lang="ja-JP" altLang="en-US" sz="1200" dirty="0">
                <a:solidFill>
                  <a:schemeClr val="dk1"/>
                </a:solidFill>
                <a:latin typeface="Meiryo UI" panose="020B0604030504040204" pitchFamily="50" charset="-128"/>
                <a:ea typeface="Meiryo UI" panose="020B0604030504040204" pitchFamily="50" charset="-128"/>
              </a:rPr>
              <a:t>使用</a:t>
            </a:r>
            <a:r>
              <a:rPr lang="en-US" sz="1200" dirty="0" err="1">
                <a:solidFill>
                  <a:schemeClr val="dk1"/>
                </a:solidFill>
                <a:latin typeface="Meiryo UI" panose="020B0604030504040204" pitchFamily="50" charset="-128"/>
                <a:ea typeface="Meiryo UI" panose="020B0604030504040204" pitchFamily="50" charset="-128"/>
              </a:rPr>
              <a:t>できます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1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カーネル層はVPN暗号化パケットを直接処理し、伝送速度が速くなります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1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キーのみでログインします</a:t>
            </a:r>
            <a:r>
              <a:rPr lang="en-US" sz="1200" dirty="0">
                <a:solidFill>
                  <a:schemeClr val="dk1"/>
                </a:solidFill>
                <a:latin typeface="Meiryo UI" panose="020B0604030504040204" pitchFamily="50" charset="-128"/>
                <a:ea typeface="Meiryo UI" panose="020B0604030504040204" pitchFamily="50" charset="-128"/>
              </a:rPr>
              <a:t>。 (</a:t>
            </a:r>
            <a:r>
              <a:rPr lang="en-US" sz="1200" dirty="0" err="1">
                <a:solidFill>
                  <a:schemeClr val="dk1"/>
                </a:solidFill>
                <a:latin typeface="Meiryo UI" panose="020B0604030504040204" pitchFamily="50" charset="-128"/>
                <a:ea typeface="Meiryo UI" panose="020B0604030504040204" pitchFamily="50" charset="-128"/>
              </a:rPr>
              <a:t>一般的なアカウント管理はありません</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p:txBody>
      </p:sp>
      <p:pic>
        <p:nvPicPr>
          <p:cNvPr id="582" name="Google Shape;58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35572" y="2440759"/>
            <a:ext cx="1321132" cy="693594"/>
          </a:xfrm>
          <a:prstGeom prst="rect">
            <a:avLst/>
          </a:prstGeom>
          <a:noFill/>
          <a:ln>
            <a:noFill/>
          </a:ln>
        </p:spPr>
      </p:pic>
      <p:grpSp>
        <p:nvGrpSpPr>
          <p:cNvPr id="583" name="Google Shape;583;p26"/>
          <p:cNvGrpSpPr/>
          <p:nvPr/>
        </p:nvGrpSpPr>
        <p:grpSpPr>
          <a:xfrm>
            <a:off x="3990436" y="2295648"/>
            <a:ext cx="4705263" cy="3373595"/>
            <a:chOff x="52193" y="2156812"/>
            <a:chExt cx="4953263" cy="3096340"/>
          </a:xfrm>
        </p:grpSpPr>
        <p:sp>
          <p:nvSpPr>
            <p:cNvPr id="584" name="Google Shape;584;p26"/>
            <p:cNvSpPr/>
            <p:nvPr/>
          </p:nvSpPr>
          <p:spPr>
            <a:xfrm>
              <a:off x="281572" y="3696365"/>
              <a:ext cx="4393529" cy="856561"/>
            </a:xfrm>
            <a:custGeom>
              <a:avLst/>
              <a:gdLst/>
              <a:ahLst/>
              <a:cxnLst/>
              <a:rect l="l" t="t" r="r" b="b"/>
              <a:pathLst>
                <a:path w="3479800" h="626534" extrusionOk="0">
                  <a:moveTo>
                    <a:pt x="0" y="533400"/>
                  </a:moveTo>
                  <a:lnTo>
                    <a:pt x="2032000" y="626534"/>
                  </a:lnTo>
                  <a:lnTo>
                    <a:pt x="3479800" y="254000"/>
                  </a:lnTo>
                  <a:lnTo>
                    <a:pt x="1701800" y="0"/>
                  </a:lnTo>
                  <a:lnTo>
                    <a:pt x="0" y="533400"/>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85" name="Google Shape;585;p26" descr="一張含有 文字, 電子用品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193" y="2156812"/>
              <a:ext cx="4953263" cy="3096340"/>
            </a:xfrm>
            <a:prstGeom prst="rect">
              <a:avLst/>
            </a:prstGeom>
            <a:noFill/>
            <a:ln>
              <a:noFill/>
            </a:ln>
          </p:spPr>
        </p:pic>
      </p:grpSp>
      <p:sp>
        <p:nvSpPr>
          <p:cNvPr id="586" name="Google Shape;586;p26"/>
          <p:cNvSpPr txBox="1">
            <a:spLocks noGrp="1"/>
          </p:cNvSpPr>
          <p:nvPr>
            <p:ph type="title"/>
          </p:nvPr>
        </p:nvSpPr>
        <p:spPr>
          <a:xfrm>
            <a:off x="713225" y="151470"/>
            <a:ext cx="8374628"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000" dirty="0" err="1"/>
              <a:t>個人</a:t>
            </a:r>
            <a:r>
              <a:rPr lang="ja-JP" altLang="en-US" sz="3000" dirty="0"/>
              <a:t>利用のため</a:t>
            </a:r>
            <a:r>
              <a:rPr lang="en-US" sz="3000" dirty="0"/>
              <a:t>の</a:t>
            </a:r>
            <a:br>
              <a:rPr lang="en-US" sz="3000" dirty="0"/>
            </a:br>
            <a:r>
              <a:rPr lang="en-US" sz="3000" dirty="0" err="1"/>
              <a:t>より軽く、より高速なVPNサービス</a:t>
            </a:r>
            <a:endParaRPr sz="3000" dirty="0">
              <a:sym typeface="Arial"/>
            </a:endParaRPr>
          </a:p>
        </p:txBody>
      </p:sp>
    </p:spTree>
    <p:extLst>
      <p:ext uri="{BB962C8B-B14F-4D97-AF65-F5344CB8AC3E}">
        <p14:creationId xmlns:p14="http://schemas.microsoft.com/office/powerpoint/2010/main" val="2052261458"/>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7"/>
          <p:cNvSpPr/>
          <p:nvPr/>
        </p:nvSpPr>
        <p:spPr>
          <a:xfrm>
            <a:off x="3452501" y="1057883"/>
            <a:ext cx="5728074" cy="3729270"/>
          </a:xfrm>
          <a:prstGeom prst="roundRect">
            <a:avLst>
              <a:gd name="adj" fmla="val 0"/>
            </a:avLst>
          </a:prstGeom>
          <a:gradFill>
            <a:gsLst>
              <a:gs pos="0">
                <a:srgbClr val="F3F3F3">
                  <a:alpha val="0"/>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92" name="Google Shape;592;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36346" y="1355673"/>
            <a:ext cx="6188654" cy="3335835"/>
          </a:xfrm>
          <a:prstGeom prst="roundRect">
            <a:avLst>
              <a:gd name="adj" fmla="val 0"/>
            </a:avLst>
          </a:prstGeom>
          <a:noFill/>
          <a:ln>
            <a:noFill/>
          </a:ln>
          <a:effectLst>
            <a:outerShdw blurRad="254000" dist="190500" dir="8100000" algn="tr" rotWithShape="0">
              <a:srgbClr val="09000C">
                <a:alpha val="74901"/>
              </a:srgbClr>
            </a:outerShdw>
          </a:effectLst>
        </p:spPr>
      </p:pic>
      <p:sp>
        <p:nvSpPr>
          <p:cNvPr id="593" name="Google Shape;593;p27"/>
          <p:cNvSpPr txBox="1"/>
          <p:nvPr/>
        </p:nvSpPr>
        <p:spPr>
          <a:xfrm>
            <a:off x="649605" y="1638108"/>
            <a:ext cx="2867921" cy="3136567"/>
          </a:xfrm>
          <a:prstGeom prst="rect">
            <a:avLst/>
          </a:prstGeom>
          <a:noFill/>
          <a:ln>
            <a:noFill/>
          </a:ln>
        </p:spPr>
        <p:txBody>
          <a:bodyPr spcFirstLastPara="1" wrap="square" lIns="91425" tIns="91425" rIns="91425" bIns="91425" anchor="t" anchorCtr="0">
            <a:noAutofit/>
          </a:bodyPr>
          <a:lstStyle/>
          <a:p>
            <a:pPr marL="180971" marR="0" lvl="0" indent="-180971" algn="l" rtl="0">
              <a:lnSpc>
                <a:spcPct val="150000"/>
              </a:lnSpc>
              <a:spcBef>
                <a:spcPts val="1200"/>
              </a:spcBef>
              <a:spcAft>
                <a:spcPts val="0"/>
              </a:spcAft>
              <a:buClr>
                <a:srgbClr val="00FFCC"/>
              </a:buClr>
              <a:buSzPts val="1100"/>
              <a:buFont typeface="Noto Sans Symbols"/>
              <a:buChar char="●"/>
            </a:pPr>
            <a:r>
              <a:rPr lang="ja-JP" altLang="en-US" sz="1200" dirty="0">
                <a:solidFill>
                  <a:schemeClr val="dk1"/>
                </a:solidFill>
                <a:latin typeface="Meiryo UI" panose="020B0604030504040204" pitchFamily="50" charset="-128"/>
                <a:ea typeface="Meiryo UI" panose="020B0604030504040204" pitchFamily="50" charset="-128"/>
              </a:rPr>
              <a:t>独立して</a:t>
            </a:r>
            <a:r>
              <a:rPr lang="en-US" sz="1200" dirty="0" err="1">
                <a:solidFill>
                  <a:schemeClr val="dk1"/>
                </a:solidFill>
                <a:latin typeface="Meiryo UI" panose="020B0604030504040204" pitchFamily="50" charset="-128"/>
                <a:ea typeface="Meiryo UI" panose="020B0604030504040204" pitchFamily="50" charset="-128"/>
              </a:rPr>
              <a:t>更新可能</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5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FTPサーバーをサポート</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5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TLS設定をサポート</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5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QoS設定をサポ</a:t>
            </a:r>
            <a:r>
              <a:rPr lang="en-US" sz="1200" dirty="0">
                <a:solidFill>
                  <a:schemeClr val="dk1"/>
                </a:solidFill>
                <a:latin typeface="Meiryo UI" panose="020B0604030504040204" pitchFamily="50" charset="-128"/>
                <a:ea typeface="Meiryo UI" panose="020B0604030504040204" pitchFamily="50" charset="-128"/>
              </a:rPr>
              <a:t>ー</a:t>
            </a:r>
            <a:r>
              <a:rPr lang="ja-JP" altLang="en-US" sz="1200" dirty="0">
                <a:solidFill>
                  <a:schemeClr val="dk1"/>
                </a:solidFill>
                <a:latin typeface="Meiryo UI" panose="020B0604030504040204" pitchFamily="50" charset="-128"/>
                <a:ea typeface="Meiryo UI" panose="020B0604030504040204" pitchFamily="50" charset="-128"/>
              </a:rPr>
              <a:t>ト</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5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サポート仕様設定</a:t>
            </a:r>
            <a:endParaRPr sz="1200" dirty="0">
              <a:solidFill>
                <a:schemeClr val="dk1"/>
              </a:solidFill>
              <a:latin typeface="Meiryo UI" panose="020B0604030504040204" pitchFamily="50" charset="-128"/>
              <a:ea typeface="Meiryo UI" panose="020B0604030504040204" pitchFamily="50" charset="-128"/>
            </a:endParaRPr>
          </a:p>
          <a:p>
            <a:pPr marL="180971" marR="0" lvl="0" indent="-180971" algn="l" rtl="0">
              <a:lnSpc>
                <a:spcPct val="150000"/>
              </a:lnSpc>
              <a:spcBef>
                <a:spcPts val="1200"/>
              </a:spcBef>
              <a:spcAft>
                <a:spcPts val="0"/>
              </a:spcAft>
              <a:buClr>
                <a:srgbClr val="00FFCC"/>
              </a:buClr>
              <a:buSzPts val="1100"/>
              <a:buFont typeface="Noto Sans Symbols"/>
              <a:buChar char="●"/>
            </a:pPr>
            <a:r>
              <a:rPr lang="en-US" sz="1200" dirty="0" err="1">
                <a:solidFill>
                  <a:schemeClr val="dk1"/>
                </a:solidFill>
                <a:latin typeface="Meiryo UI" panose="020B0604030504040204" pitchFamily="50" charset="-128"/>
                <a:ea typeface="Meiryo UI" panose="020B0604030504040204" pitchFamily="50" charset="-128"/>
              </a:rPr>
              <a:t>FTPクライアントをサポート</a:t>
            </a:r>
            <a:endParaRPr sz="1200" dirty="0">
              <a:solidFill>
                <a:schemeClr val="dk1"/>
              </a:solidFill>
              <a:latin typeface="Meiryo UI" panose="020B0604030504040204" pitchFamily="50" charset="-128"/>
              <a:ea typeface="Meiryo UI" panose="020B0604030504040204" pitchFamily="50" charset="-128"/>
            </a:endParaRPr>
          </a:p>
        </p:txBody>
      </p:sp>
      <p:sp>
        <p:nvSpPr>
          <p:cNvPr id="594" name="Google Shape;594;p27"/>
          <p:cNvSpPr txBox="1">
            <a:spLocks noGrp="1"/>
          </p:cNvSpPr>
          <p:nvPr>
            <p:ph type="title"/>
          </p:nvPr>
        </p:nvSpPr>
        <p:spPr>
          <a:xfrm>
            <a:off x="256029" y="368825"/>
            <a:ext cx="881177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err="1"/>
              <a:t>QuFTPリモートファイルFTPアクセスサービス</a:t>
            </a:r>
            <a:endParaRPr dirty="0">
              <a:sym typeface="Arial"/>
            </a:endParaRPr>
          </a:p>
        </p:txBody>
      </p:sp>
    </p:spTree>
    <p:extLst>
      <p:ext uri="{BB962C8B-B14F-4D97-AF65-F5344CB8AC3E}">
        <p14:creationId xmlns:p14="http://schemas.microsoft.com/office/powerpoint/2010/main" val="4260612170"/>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8"/>
          <p:cNvSpPr txBox="1">
            <a:spLocks noGrp="1"/>
          </p:cNvSpPr>
          <p:nvPr>
            <p:ph type="title"/>
          </p:nvPr>
        </p:nvSpPr>
        <p:spPr>
          <a:xfrm>
            <a:off x="713225" y="181865"/>
            <a:ext cx="782339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dirty="0"/>
              <a:t>NAS</a:t>
            </a:r>
            <a:r>
              <a:rPr lang="ja-JP" altLang="en-US" dirty="0"/>
              <a:t>をローカルコンピュータとして使用</a:t>
            </a:r>
            <a:br>
              <a:rPr lang="en-US" altLang="ja-JP" dirty="0"/>
            </a:br>
            <a:r>
              <a:rPr lang="en-US" sz="1600" dirty="0"/>
              <a:t>Ubuntu Linux Station</a:t>
            </a:r>
            <a:r>
              <a:rPr lang="ja-JP" altLang="en-US" sz="1600" dirty="0"/>
              <a:t>でコンピュータとして使用、またはい</a:t>
            </a:r>
            <a:r>
              <a:rPr lang="en-US" sz="1600" dirty="0" err="1"/>
              <a:t>つでも</a:t>
            </a:r>
            <a:r>
              <a:rPr lang="ja-JP" altLang="en-US" sz="1600" dirty="0"/>
              <a:t>リモート</a:t>
            </a:r>
            <a:r>
              <a:rPr lang="en-US" sz="1600" dirty="0" err="1"/>
              <a:t>接続</a:t>
            </a:r>
            <a:endParaRPr sz="1600" dirty="0">
              <a:sym typeface="Arial"/>
            </a:endParaRPr>
          </a:p>
        </p:txBody>
      </p:sp>
      <p:grpSp>
        <p:nvGrpSpPr>
          <p:cNvPr id="600" name="Google Shape;600;p28"/>
          <p:cNvGrpSpPr/>
          <p:nvPr/>
        </p:nvGrpSpPr>
        <p:grpSpPr>
          <a:xfrm>
            <a:off x="4675881" y="3888731"/>
            <a:ext cx="1584533" cy="307894"/>
            <a:chOff x="5066413" y="5484936"/>
            <a:chExt cx="3573342" cy="694343"/>
          </a:xfrm>
        </p:grpSpPr>
        <p:pic>
          <p:nvPicPr>
            <p:cNvPr id="601" name="Google Shape;601;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5637971" y="5117854"/>
              <a:ext cx="358493" cy="1501609"/>
            </a:xfrm>
            <a:prstGeom prst="rect">
              <a:avLst/>
            </a:prstGeom>
            <a:noFill/>
            <a:ln>
              <a:noFill/>
            </a:ln>
          </p:spPr>
        </p:pic>
        <p:pic>
          <p:nvPicPr>
            <p:cNvPr id="602" name="Google Shape;60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709704" y="5117856"/>
              <a:ext cx="358493" cy="1501609"/>
            </a:xfrm>
            <a:prstGeom prst="rect">
              <a:avLst/>
            </a:prstGeom>
            <a:noFill/>
            <a:ln>
              <a:noFill/>
            </a:ln>
          </p:spPr>
        </p:pic>
        <p:pic>
          <p:nvPicPr>
            <p:cNvPr id="603" name="Google Shape;603;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00174" y="5484936"/>
              <a:ext cx="838000" cy="694343"/>
            </a:xfrm>
            <a:prstGeom prst="rect">
              <a:avLst/>
            </a:prstGeom>
            <a:noFill/>
            <a:ln>
              <a:noFill/>
            </a:ln>
          </p:spPr>
        </p:pic>
      </p:grpSp>
      <p:grpSp>
        <p:nvGrpSpPr>
          <p:cNvPr id="604" name="Google Shape;604;p28"/>
          <p:cNvGrpSpPr/>
          <p:nvPr/>
        </p:nvGrpSpPr>
        <p:grpSpPr>
          <a:xfrm>
            <a:off x="6286562" y="2869195"/>
            <a:ext cx="2143653" cy="1694715"/>
            <a:chOff x="5744407" y="2178350"/>
            <a:chExt cx="3227053" cy="2551222"/>
          </a:xfrm>
        </p:grpSpPr>
        <p:pic>
          <p:nvPicPr>
            <p:cNvPr id="605" name="Google Shape;605;p28" descr="一張含有 監視器, 室內, 電腦, 坐 的圖片&#10;&#10;自動產生的描述"/>
            <p:cNvPicPr preferRelativeResize="0"/>
            <p:nvPr/>
          </p:nvPicPr>
          <p:blipFill rotWithShape="1">
            <a:blip r:embed="rId5" cstate="screen">
              <a:alphaModFix/>
              <a:extLst>
                <a:ext uri="{28A0092B-C50C-407E-A947-70E740481C1C}">
                  <a14:useLocalDpi xmlns:a14="http://schemas.microsoft.com/office/drawing/2010/main"/>
                </a:ext>
              </a:extLst>
            </a:blip>
            <a:srcRect l="-26" b="-1235"/>
            <a:stretch/>
          </p:blipFill>
          <p:spPr>
            <a:xfrm>
              <a:off x="5744407" y="2178350"/>
              <a:ext cx="3227053" cy="2551222"/>
            </a:xfrm>
            <a:prstGeom prst="rect">
              <a:avLst/>
            </a:prstGeom>
            <a:noFill/>
            <a:ln>
              <a:noFill/>
            </a:ln>
          </p:spPr>
        </p:pic>
        <p:pic>
          <p:nvPicPr>
            <p:cNvPr id="606" name="Google Shape;606;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25452" y="2329655"/>
              <a:ext cx="2882982" cy="1669801"/>
            </a:xfrm>
            <a:prstGeom prst="rect">
              <a:avLst/>
            </a:prstGeom>
            <a:noFill/>
            <a:ln>
              <a:noFill/>
            </a:ln>
          </p:spPr>
        </p:pic>
      </p:grpSp>
      <p:sp>
        <p:nvSpPr>
          <p:cNvPr id="607" name="Google Shape;607;p28"/>
          <p:cNvSpPr txBox="1"/>
          <p:nvPr/>
        </p:nvSpPr>
        <p:spPr>
          <a:xfrm>
            <a:off x="6180156" y="4476349"/>
            <a:ext cx="2677048"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dirty="0">
                <a:solidFill>
                  <a:schemeClr val="accent6"/>
                </a:solidFill>
                <a:latin typeface="Meiryo UI" panose="020B0604030504040204" pitchFamily="50" charset="-128"/>
                <a:ea typeface="Meiryo UI" panose="020B0604030504040204" pitchFamily="50" charset="-128"/>
              </a:rPr>
              <a:t>Ubuntu Linux Station</a:t>
            </a:r>
            <a:endParaRPr sz="18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pic>
        <p:nvPicPr>
          <p:cNvPr id="608" name="Google Shape;608;p2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36327" y="2624166"/>
            <a:ext cx="882650" cy="882650"/>
          </a:xfrm>
          <a:prstGeom prst="roundRect">
            <a:avLst>
              <a:gd name="adj" fmla="val 0"/>
            </a:avLst>
          </a:prstGeom>
          <a:noFill/>
          <a:ln>
            <a:noFill/>
          </a:ln>
          <a:effectLst>
            <a:outerShdw blurRad="254000" dist="190500" dir="8100000" algn="tr" rotWithShape="0">
              <a:srgbClr val="09000C">
                <a:alpha val="74901"/>
              </a:srgbClr>
            </a:outerShdw>
          </a:effectLst>
        </p:spPr>
      </p:pic>
      <p:grpSp>
        <p:nvGrpSpPr>
          <p:cNvPr id="609" name="Google Shape;609;p28"/>
          <p:cNvGrpSpPr/>
          <p:nvPr/>
        </p:nvGrpSpPr>
        <p:grpSpPr>
          <a:xfrm>
            <a:off x="2260836" y="3300478"/>
            <a:ext cx="2544660" cy="1635092"/>
            <a:chOff x="-269378" y="2156812"/>
            <a:chExt cx="5495427" cy="3096340"/>
          </a:xfrm>
        </p:grpSpPr>
        <p:sp>
          <p:nvSpPr>
            <p:cNvPr id="610" name="Google Shape;610;p28"/>
            <p:cNvSpPr/>
            <p:nvPr/>
          </p:nvSpPr>
          <p:spPr>
            <a:xfrm>
              <a:off x="-269378" y="3577295"/>
              <a:ext cx="5495427" cy="1071387"/>
            </a:xfrm>
            <a:custGeom>
              <a:avLst/>
              <a:gdLst/>
              <a:ahLst/>
              <a:cxnLst/>
              <a:rect l="l" t="t" r="r" b="b"/>
              <a:pathLst>
                <a:path w="3479800" h="626534" extrusionOk="0">
                  <a:moveTo>
                    <a:pt x="0" y="533400"/>
                  </a:moveTo>
                  <a:lnTo>
                    <a:pt x="2032000" y="626534"/>
                  </a:lnTo>
                  <a:lnTo>
                    <a:pt x="3479800" y="254000"/>
                  </a:lnTo>
                  <a:lnTo>
                    <a:pt x="1701800" y="0"/>
                  </a:lnTo>
                  <a:lnTo>
                    <a:pt x="0" y="533400"/>
                  </a:lnTo>
                  <a:close/>
                </a:path>
              </a:pathLst>
            </a:custGeom>
            <a:solidFill>
              <a:srgbClr val="0C0C0C">
                <a:alpha val="65882"/>
              </a:srgbClr>
            </a:solidFill>
            <a:ln>
              <a:noFill/>
            </a:ln>
            <a:effectLst>
              <a:outerShdw blurRad="203200" dist="50800" sx="128000" sy="128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11" name="Google Shape;611;p28" descr="一張含有 文字, 電子用品 的圖片&#10;&#10;自動產生的描述"/>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2193" y="2156812"/>
              <a:ext cx="4953263" cy="3096340"/>
            </a:xfrm>
            <a:prstGeom prst="rect">
              <a:avLst/>
            </a:prstGeom>
            <a:noFill/>
            <a:ln>
              <a:noFill/>
            </a:ln>
          </p:spPr>
        </p:pic>
      </p:grpSp>
      <p:grpSp>
        <p:nvGrpSpPr>
          <p:cNvPr id="612" name="Google Shape;612;p28"/>
          <p:cNvGrpSpPr/>
          <p:nvPr/>
        </p:nvGrpSpPr>
        <p:grpSpPr>
          <a:xfrm>
            <a:off x="2027662" y="2727321"/>
            <a:ext cx="2032618" cy="994441"/>
            <a:chOff x="5584221" y="3488960"/>
            <a:chExt cx="2710156" cy="1325920"/>
          </a:xfrm>
        </p:grpSpPr>
        <p:pic>
          <p:nvPicPr>
            <p:cNvPr id="613" name="Google Shape;613;p2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208689" y="3488960"/>
              <a:ext cx="1811554" cy="766230"/>
            </a:xfrm>
            <a:prstGeom prst="rect">
              <a:avLst/>
            </a:prstGeom>
            <a:noFill/>
            <a:ln>
              <a:noFill/>
            </a:ln>
            <a:effectLst>
              <a:outerShdw blurRad="88900" dist="76200" dir="2700000" algn="tl" rotWithShape="0">
                <a:srgbClr val="000000">
                  <a:alpha val="25882"/>
                </a:srgbClr>
              </a:outerShdw>
            </a:effectLst>
          </p:spPr>
        </p:pic>
        <p:sp>
          <p:nvSpPr>
            <p:cNvPr id="614" name="Google Shape;614;p28"/>
            <p:cNvSpPr/>
            <p:nvPr/>
          </p:nvSpPr>
          <p:spPr>
            <a:xfrm>
              <a:off x="6208617" y="3828744"/>
              <a:ext cx="1919188" cy="394909"/>
            </a:xfrm>
            <a:prstGeom prst="roundRect">
              <a:avLst>
                <a:gd name="adj" fmla="val 48826"/>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dirty="0">
                  <a:solidFill>
                    <a:srgbClr val="D83F15"/>
                  </a:solidFill>
                  <a:latin typeface="Meiryo UI" panose="020B0604030504040204" pitchFamily="50" charset="-128"/>
                  <a:ea typeface="Meiryo UI" panose="020B0604030504040204" pitchFamily="50" charset="-128"/>
                  <a:sym typeface="Arial"/>
                </a:rPr>
                <a:t>INTERNET</a:t>
              </a:r>
              <a:endParaRPr sz="1500" b="0" i="0" u="none" strike="noStrike" cap="none" dirty="0">
                <a:solidFill>
                  <a:srgbClr val="D83F15"/>
                </a:solidFill>
                <a:latin typeface="Meiryo UI" panose="020B0604030504040204" pitchFamily="50" charset="-128"/>
                <a:ea typeface="Meiryo UI" panose="020B0604030504040204" pitchFamily="50" charset="-128"/>
                <a:sym typeface="Arial"/>
              </a:endParaRPr>
            </a:p>
          </p:txBody>
        </p:sp>
        <p:cxnSp>
          <p:nvCxnSpPr>
            <p:cNvPr id="615" name="Google Shape;615;p28"/>
            <p:cNvCxnSpPr/>
            <p:nvPr/>
          </p:nvCxnSpPr>
          <p:spPr>
            <a:xfrm rot="10800000">
              <a:off x="5584221" y="4003041"/>
              <a:ext cx="680862" cy="0"/>
            </a:xfrm>
            <a:prstGeom prst="straightConnector1">
              <a:avLst/>
            </a:prstGeom>
            <a:solidFill>
              <a:schemeClr val="lt1"/>
            </a:solidFill>
            <a:ln w="50800" cap="flat" cmpd="sng">
              <a:solidFill>
                <a:srgbClr val="FFFFFF"/>
              </a:solidFill>
              <a:prstDash val="solid"/>
              <a:round/>
              <a:headEnd type="none" w="sm" len="sm"/>
              <a:tailEnd type="none" w="sm" len="sm"/>
            </a:ln>
          </p:spPr>
        </p:cxnSp>
        <p:sp>
          <p:nvSpPr>
            <p:cNvPr id="616" name="Google Shape;616;p28"/>
            <p:cNvSpPr/>
            <p:nvPr/>
          </p:nvSpPr>
          <p:spPr>
            <a:xfrm>
              <a:off x="7777480" y="3995197"/>
              <a:ext cx="516897" cy="819683"/>
            </a:xfrm>
            <a:custGeom>
              <a:avLst/>
              <a:gdLst/>
              <a:ahLst/>
              <a:cxnLst/>
              <a:rect l="l" t="t" r="r" b="b"/>
              <a:pathLst>
                <a:path w="516897" h="819683" extrusionOk="0">
                  <a:moveTo>
                    <a:pt x="0" y="0"/>
                  </a:moveTo>
                  <a:lnTo>
                    <a:pt x="343634" y="0"/>
                  </a:lnTo>
                  <a:cubicBezTo>
                    <a:pt x="438268" y="0"/>
                    <a:pt x="514780" y="76512"/>
                    <a:pt x="514780" y="171146"/>
                  </a:cubicBezTo>
                  <a:cubicBezTo>
                    <a:pt x="514780" y="285019"/>
                    <a:pt x="516897" y="705810"/>
                    <a:pt x="516897" y="819683"/>
                  </a:cubicBezTo>
                </a:path>
              </a:pathLst>
            </a:custGeom>
            <a:noFill/>
            <a:ln w="50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grpSp>
        <p:nvGrpSpPr>
          <p:cNvPr id="617" name="Google Shape;617;p28"/>
          <p:cNvGrpSpPr/>
          <p:nvPr/>
        </p:nvGrpSpPr>
        <p:grpSpPr>
          <a:xfrm>
            <a:off x="183732" y="2634207"/>
            <a:ext cx="2370021" cy="1777340"/>
            <a:chOff x="1065558" y="3527348"/>
            <a:chExt cx="4081276" cy="3060654"/>
          </a:xfrm>
        </p:grpSpPr>
        <p:pic>
          <p:nvPicPr>
            <p:cNvPr id="618" name="Google Shape;618;p2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65558" y="3527348"/>
              <a:ext cx="4081276" cy="3060654"/>
            </a:xfrm>
            <a:prstGeom prst="rect">
              <a:avLst/>
            </a:prstGeom>
            <a:noFill/>
            <a:ln>
              <a:noFill/>
            </a:ln>
          </p:spPr>
        </p:pic>
        <p:pic>
          <p:nvPicPr>
            <p:cNvPr id="619" name="Google Shape;619;p2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776712" y="3923761"/>
              <a:ext cx="2656416" cy="1483369"/>
            </a:xfrm>
            <a:prstGeom prst="rect">
              <a:avLst/>
            </a:prstGeom>
            <a:noFill/>
            <a:ln>
              <a:noFill/>
            </a:ln>
          </p:spPr>
        </p:pic>
      </p:grpSp>
      <p:sp>
        <p:nvSpPr>
          <p:cNvPr id="620" name="Google Shape;620;p28"/>
          <p:cNvSpPr txBox="1"/>
          <p:nvPr/>
        </p:nvSpPr>
        <p:spPr>
          <a:xfrm>
            <a:off x="721328" y="1506599"/>
            <a:ext cx="3801080" cy="12772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00FFCC"/>
                </a:solidFill>
                <a:latin typeface="Meiryo UI" panose="020B0604030504040204" pitchFamily="50" charset="-128"/>
                <a:ea typeface="Meiryo UI" panose="020B0604030504040204" pitchFamily="50" charset="-128"/>
              </a:rPr>
              <a:t>いつでもUbuntu</a:t>
            </a:r>
            <a:r>
              <a:rPr lang="en-US" sz="1800" b="1" dirty="0">
                <a:solidFill>
                  <a:srgbClr val="00FFCC"/>
                </a:solidFill>
                <a:latin typeface="Meiryo UI" panose="020B0604030504040204" pitchFamily="50" charset="-128"/>
                <a:ea typeface="Meiryo UI" panose="020B0604030504040204" pitchFamily="50" charset="-128"/>
              </a:rPr>
              <a:t> Linux </a:t>
            </a:r>
            <a:r>
              <a:rPr lang="en-US" sz="1800" b="1" dirty="0" err="1">
                <a:solidFill>
                  <a:srgbClr val="00FFCC"/>
                </a:solidFill>
                <a:latin typeface="Meiryo UI" panose="020B0604030504040204" pitchFamily="50" charset="-128"/>
                <a:ea typeface="Meiryo UI" panose="020B0604030504040204" pitchFamily="50" charset="-128"/>
              </a:rPr>
              <a:t>Stationにリモート接続</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リモート接続を使用すると、インターネットを介していつでもUbuntuオペレーティングシステムに接続できます</a:t>
            </a:r>
            <a:r>
              <a:rPr lang="ja-JP" altLang="en-US" sz="1200" dirty="0" err="1">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sp>
        <p:nvSpPr>
          <p:cNvPr id="621" name="Google Shape;621;p28"/>
          <p:cNvSpPr txBox="1"/>
          <p:nvPr/>
        </p:nvSpPr>
        <p:spPr>
          <a:xfrm>
            <a:off x="4659296" y="1489681"/>
            <a:ext cx="4197908" cy="1092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Ubuntu Linux Station</a:t>
            </a:r>
            <a:r>
              <a:rPr lang="ja-JP" altLang="en-US" sz="1800" b="1" dirty="0">
                <a:solidFill>
                  <a:srgbClr val="00FFCC"/>
                </a:solidFill>
                <a:latin typeface="Meiryo UI" panose="020B0604030504040204" pitchFamily="50" charset="-128"/>
                <a:ea typeface="Meiryo UI" panose="020B0604030504040204" pitchFamily="50" charset="-128"/>
              </a:rPr>
              <a:t>により</a:t>
            </a:r>
            <a:br>
              <a:rPr lang="en-US" altLang="ja-JP" sz="1800" b="1" dirty="0">
                <a:solidFill>
                  <a:srgbClr val="00FFCC"/>
                </a:solidFill>
                <a:latin typeface="Meiryo UI" panose="020B0604030504040204" pitchFamily="50" charset="-128"/>
                <a:ea typeface="Meiryo UI" panose="020B0604030504040204" pitchFamily="50" charset="-128"/>
              </a:rPr>
            </a:br>
            <a:r>
              <a:rPr lang="en-US" sz="1800" b="1" dirty="0" err="1">
                <a:solidFill>
                  <a:srgbClr val="00FFCC"/>
                </a:solidFill>
                <a:latin typeface="Meiryo UI" panose="020B0604030504040204" pitchFamily="50" charset="-128"/>
                <a:ea typeface="Meiryo UI" panose="020B0604030504040204" pitchFamily="50" charset="-128"/>
              </a:rPr>
              <a:t>NASをコンピュータ</a:t>
            </a:r>
            <a:r>
              <a:rPr lang="ja-JP" altLang="en-US" sz="1800" b="1" dirty="0">
                <a:solidFill>
                  <a:srgbClr val="00FFCC"/>
                </a:solidFill>
                <a:latin typeface="Meiryo UI" panose="020B0604030504040204" pitchFamily="50" charset="-128"/>
                <a:ea typeface="Meiryo UI" panose="020B0604030504040204" pitchFamily="50" charset="-128"/>
              </a:rPr>
              <a:t>として使用</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キーボード、マウス、HDMIモニターをNASに接続すると、すぐにUbuntuコンピュータ</a:t>
            </a:r>
            <a:r>
              <a:rPr lang="ja-JP" altLang="en-US" sz="1200" dirty="0">
                <a:solidFill>
                  <a:schemeClr val="accent6"/>
                </a:solidFill>
                <a:latin typeface="Meiryo UI" panose="020B0604030504040204" pitchFamily="50" charset="-128"/>
                <a:ea typeface="Meiryo UI" panose="020B0604030504040204" pitchFamily="50" charset="-128"/>
              </a:rPr>
              <a:t>として使用でき</a:t>
            </a:r>
            <a:r>
              <a:rPr lang="en-US" sz="1200" dirty="0" err="1">
                <a:solidFill>
                  <a:schemeClr val="accent6"/>
                </a:solidFill>
                <a:latin typeface="Meiryo UI" panose="020B0604030504040204" pitchFamily="50" charset="-128"/>
                <a:ea typeface="Meiryo UI" panose="020B0604030504040204" pitchFamily="50" charset="-128"/>
              </a:rPr>
              <a:t>ます</a:t>
            </a:r>
            <a:r>
              <a:rPr lang="en-US" sz="1200" dirty="0">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9105734"/>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9"/>
          <p:cNvSpPr txBox="1"/>
          <p:nvPr/>
        </p:nvSpPr>
        <p:spPr>
          <a:xfrm>
            <a:off x="476250" y="2769666"/>
            <a:ext cx="3604797"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500" dirty="0" err="1">
                <a:solidFill>
                  <a:schemeClr val="dk1"/>
                </a:solidFill>
                <a:latin typeface="Meiryo UI" panose="020B0604030504040204" pitchFamily="50" charset="-128"/>
                <a:ea typeface="Meiryo UI" panose="020B0604030504040204" pitchFamily="50" charset="-128"/>
              </a:rPr>
              <a:t>独自のモバイルデータストレージ</a:t>
            </a:r>
            <a:endParaRPr sz="150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500" dirty="0" err="1">
                <a:solidFill>
                  <a:schemeClr val="dk1"/>
                </a:solidFill>
                <a:latin typeface="Meiryo UI" panose="020B0604030504040204" pitchFamily="50" charset="-128"/>
                <a:ea typeface="Meiryo UI" panose="020B0604030504040204" pitchFamily="50" charset="-128"/>
              </a:rPr>
              <a:t>効率的なネットワーク伝送</a:t>
            </a:r>
            <a:r>
              <a:rPr lang="ja-JP" altLang="en-US" sz="1500" dirty="0">
                <a:solidFill>
                  <a:schemeClr val="dk1"/>
                </a:solidFill>
                <a:latin typeface="Meiryo UI" panose="020B0604030504040204" pitchFamily="50" charset="-128"/>
                <a:ea typeface="Meiryo UI" panose="020B0604030504040204" pitchFamily="50" charset="-128"/>
              </a:rPr>
              <a:t>を</a:t>
            </a:r>
            <a:r>
              <a:rPr lang="en-US" sz="1500" dirty="0" err="1">
                <a:solidFill>
                  <a:schemeClr val="dk1"/>
                </a:solidFill>
                <a:latin typeface="Meiryo UI" panose="020B0604030504040204" pitchFamily="50" charset="-128"/>
                <a:ea typeface="Meiryo UI" panose="020B0604030504040204" pitchFamily="50" charset="-128"/>
              </a:rPr>
              <a:t>サポート</a:t>
            </a:r>
            <a:endParaRPr sz="15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3098842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3"/>
          <p:cNvSpPr/>
          <p:nvPr/>
        </p:nvSpPr>
        <p:spPr>
          <a:xfrm>
            <a:off x="-174700" y="1479550"/>
            <a:ext cx="9493399" cy="4074706"/>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5" name="Google Shape;125;p13"/>
          <p:cNvSpPr txBox="1">
            <a:spLocks noGrp="1"/>
          </p:cNvSpPr>
          <p:nvPr>
            <p:ph type="title"/>
          </p:nvPr>
        </p:nvSpPr>
        <p:spPr>
          <a:xfrm>
            <a:off x="950292" y="1751671"/>
            <a:ext cx="7365440" cy="111046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US" dirty="0" err="1"/>
              <a:t>優れた防振性を備えたNAS</a:t>
            </a:r>
            <a:br>
              <a:rPr lang="en-US" dirty="0"/>
            </a:br>
            <a:r>
              <a:rPr lang="en-US" dirty="0"/>
              <a:t>(MIL-STD-810Hテスト)</a:t>
            </a:r>
            <a:endParaRPr dirty="0">
              <a:sym typeface="Arial"/>
            </a:endParaRPr>
          </a:p>
        </p:txBody>
      </p:sp>
      <p:sp>
        <p:nvSpPr>
          <p:cNvPr id="126" name="Google Shape;126;p13"/>
          <p:cNvSpPr txBox="1"/>
          <p:nvPr/>
        </p:nvSpPr>
        <p:spPr>
          <a:xfrm>
            <a:off x="5319452" y="2871076"/>
            <a:ext cx="3272346" cy="564546"/>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00FFCC"/>
                </a:solidFill>
                <a:latin typeface="Meiryo UI" panose="020B0604030504040204" pitchFamily="50" charset="-128"/>
                <a:ea typeface="Meiryo UI" panose="020B0604030504040204" pitchFamily="50" charset="-128"/>
              </a:rPr>
              <a:t>屋外</a:t>
            </a:r>
            <a:r>
              <a:rPr lang="ja-JP" altLang="en-US" sz="1800" b="1" dirty="0">
                <a:solidFill>
                  <a:srgbClr val="00FFCC"/>
                </a:solidFill>
                <a:latin typeface="Meiryo UI" panose="020B0604030504040204" pitchFamily="50" charset="-128"/>
                <a:ea typeface="Meiryo UI" panose="020B0604030504040204" pitchFamily="50" charset="-128"/>
              </a:rPr>
              <a:t>対応の</a:t>
            </a:r>
            <a:r>
              <a:rPr lang="en-US" sz="1800" b="1" dirty="0">
                <a:solidFill>
                  <a:srgbClr val="00FFCC"/>
                </a:solidFill>
                <a:latin typeface="Meiryo UI" panose="020B0604030504040204" pitchFamily="50" charset="-128"/>
                <a:ea typeface="Meiryo UI" panose="020B0604030504040204" pitchFamily="50" charset="-128"/>
              </a:rPr>
              <a:t>4ベイファンレス</a:t>
            </a:r>
          </a:p>
          <a:p>
            <a:pPr marL="0" marR="0" lvl="0" indent="0" algn="l" rtl="0">
              <a:lnSpc>
                <a:spcPct val="100000"/>
              </a:lnSpc>
              <a:spcBef>
                <a:spcPts val="0"/>
              </a:spcBef>
              <a:spcAft>
                <a:spcPts val="0"/>
              </a:spcAft>
              <a:buClr>
                <a:schemeClr val="dk1"/>
              </a:buClr>
              <a:buSzPts val="935"/>
              <a:buFont typeface="Lato"/>
              <a:buNone/>
            </a:pPr>
            <a:r>
              <a:rPr lang="ja-JP" altLang="en-US" sz="1800" b="1" dirty="0">
                <a:solidFill>
                  <a:srgbClr val="00FFCC"/>
                </a:solidFill>
                <a:latin typeface="Meiryo UI" panose="020B0604030504040204" pitchFamily="50" charset="-128"/>
                <a:ea typeface="Meiryo UI" panose="020B0604030504040204" pitchFamily="50" charset="-128"/>
              </a:rPr>
              <a:t>タフ</a:t>
            </a:r>
            <a:r>
              <a:rPr lang="en-US" sz="1800" b="1" dirty="0" err="1">
                <a:solidFill>
                  <a:srgbClr val="00FFCC"/>
                </a:solidFill>
                <a:latin typeface="Meiryo UI" panose="020B0604030504040204" pitchFamily="50" charset="-128"/>
                <a:ea typeface="Meiryo UI" panose="020B0604030504040204" pitchFamily="50" charset="-128"/>
              </a:rPr>
              <a:t>なデータストレージ</a:t>
            </a:r>
            <a:endParaRPr dirty="0">
              <a:latin typeface="Meiryo UI" panose="020B0604030504040204" pitchFamily="50" charset="-128"/>
              <a:ea typeface="Meiryo UI" panose="020B0604030504040204" pitchFamily="50" charset="-128"/>
            </a:endParaRPr>
          </a:p>
        </p:txBody>
      </p:sp>
      <p:sp>
        <p:nvSpPr>
          <p:cNvPr id="127" name="Google Shape;127;p13"/>
          <p:cNvSpPr txBox="1"/>
          <p:nvPr/>
        </p:nvSpPr>
        <p:spPr>
          <a:xfrm>
            <a:off x="5352329" y="3424603"/>
            <a:ext cx="3376804" cy="1444941"/>
          </a:xfrm>
          <a:prstGeom prst="rect">
            <a:avLst/>
          </a:prstGeom>
          <a:noFill/>
          <a:ln>
            <a:noFill/>
          </a:ln>
        </p:spPr>
        <p:txBody>
          <a:bodyPr spcFirstLastPara="1" wrap="square" lIns="0" tIns="0" rIns="91425" bIns="91425" anchor="t" anchorCtr="0">
            <a:noAutofit/>
          </a:bodyPr>
          <a:lstStyle/>
          <a:p>
            <a:pPr lvl="0">
              <a:spcBef>
                <a:spcPts val="600"/>
              </a:spcBef>
              <a:buClr>
                <a:srgbClr val="F4D088"/>
              </a:buClr>
              <a:buSzPts val="1200"/>
            </a:pPr>
            <a:r>
              <a:rPr lang="en-US" sz="1200" dirty="0">
                <a:solidFill>
                  <a:schemeClr val="accent6"/>
                </a:solidFill>
                <a:latin typeface="Meiryo UI" panose="020B0604030504040204" pitchFamily="50" charset="-128"/>
                <a:ea typeface="Meiryo UI" panose="020B0604030504040204" pitchFamily="50" charset="-128"/>
              </a:rPr>
              <a:t>TS-i410X 4ベイNASは、2019年最新バージョンの米軍振動規格(MIL-STD-810H METHOD 514.8 </a:t>
            </a:r>
            <a:r>
              <a:rPr lang="en-US" sz="1200">
                <a:solidFill>
                  <a:schemeClr val="accent6"/>
                </a:solidFill>
                <a:latin typeface="Meiryo UI" panose="020B0604030504040204" pitchFamily="50" charset="-128"/>
                <a:ea typeface="Meiryo UI" panose="020B0604030504040204" pitchFamily="50" charset="-128"/>
              </a:rPr>
              <a:t>ANNEX </a:t>
            </a:r>
            <a:r>
              <a:rPr lang="en-US" altLang="zh-TW" sz="1200">
                <a:solidFill>
                  <a:schemeClr val="accent6"/>
                </a:solidFill>
                <a:latin typeface="Meiryo UI" panose="020B0604030504040204" pitchFamily="50" charset="-128"/>
                <a:ea typeface="Meiryo UI" panose="020B0604030504040204" pitchFamily="50" charset="-128"/>
              </a:rPr>
              <a:t>C</a:t>
            </a:r>
            <a:r>
              <a:rPr lang="en-US" sz="1200">
                <a:solidFill>
                  <a:schemeClr val="accent6"/>
                </a:solidFill>
                <a:latin typeface="Meiryo UI" panose="020B0604030504040204" pitchFamily="50" charset="-128"/>
                <a:ea typeface="Meiryo UI" panose="020B0604030504040204" pitchFamily="50" charset="-128"/>
              </a:rPr>
              <a:t>)</a:t>
            </a:r>
            <a:r>
              <a:rPr lang="en-US" sz="1200" dirty="0" err="1">
                <a:solidFill>
                  <a:schemeClr val="accent6"/>
                </a:solidFill>
                <a:latin typeface="Meiryo UI" panose="020B0604030504040204" pitchFamily="50" charset="-128"/>
                <a:ea typeface="Meiryo UI" panose="020B0604030504040204" pitchFamily="50" charset="-128"/>
              </a:rPr>
              <a:t>の動作および輸送テストに準拠しており、過酷な環境で</a:t>
            </a:r>
            <a:r>
              <a:rPr lang="ja-JP" altLang="en-US" sz="1200" dirty="0">
                <a:solidFill>
                  <a:schemeClr val="accent6"/>
                </a:solidFill>
                <a:latin typeface="Meiryo UI" panose="020B0604030504040204" pitchFamily="50" charset="-128"/>
                <a:ea typeface="Meiryo UI" panose="020B0604030504040204" pitchFamily="50" charset="-128"/>
              </a:rPr>
              <a:t>も</a:t>
            </a:r>
            <a:r>
              <a:rPr lang="en-US" altLang="ja-JP" sz="1200" dirty="0" err="1">
                <a:solidFill>
                  <a:schemeClr val="accent6"/>
                </a:solidFill>
                <a:latin typeface="Meiryo UI" panose="020B0604030504040204" pitchFamily="50" charset="-128"/>
                <a:ea typeface="Meiryo UI" panose="020B0604030504040204" pitchFamily="50" charset="-128"/>
              </a:rPr>
              <a:t>サービスを中断することなく</a:t>
            </a:r>
            <a:r>
              <a:rPr lang="en-US" sz="1200" dirty="0" err="1">
                <a:solidFill>
                  <a:schemeClr val="accent6"/>
                </a:solidFill>
                <a:latin typeface="Meiryo UI" panose="020B0604030504040204" pitchFamily="50" charset="-128"/>
                <a:ea typeface="Meiryo UI" panose="020B0604030504040204" pitchFamily="50" charset="-128"/>
              </a:rPr>
              <a:t>動作</a:t>
            </a:r>
            <a:r>
              <a:rPr lang="ja-JP" altLang="en-US" sz="1200" dirty="0">
                <a:solidFill>
                  <a:schemeClr val="accent6"/>
                </a:solidFill>
                <a:latin typeface="Meiryo UI" panose="020B0604030504040204" pitchFamily="50" charset="-128"/>
                <a:ea typeface="Meiryo UI" panose="020B0604030504040204" pitchFamily="50" charset="-128"/>
              </a:rPr>
              <a:t>する</a:t>
            </a:r>
            <a:r>
              <a:rPr lang="en-US" sz="1200" dirty="0" err="1">
                <a:solidFill>
                  <a:schemeClr val="accent6"/>
                </a:solidFill>
                <a:latin typeface="Meiryo UI" panose="020B0604030504040204" pitchFamily="50" charset="-128"/>
                <a:ea typeface="Meiryo UI" panose="020B0604030504040204" pitchFamily="50" charset="-128"/>
              </a:rPr>
              <a:t>ことを保証します</a:t>
            </a:r>
            <a:r>
              <a:rPr lang="en-US" sz="1200"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28" name="Google Shape;128;p13"/>
          <p:cNvSpPr txBox="1"/>
          <p:nvPr/>
        </p:nvSpPr>
        <p:spPr>
          <a:xfrm>
            <a:off x="1965885" y="2819386"/>
            <a:ext cx="3174751" cy="300713"/>
          </a:xfrm>
          <a:prstGeom prst="rect">
            <a:avLst/>
          </a:prstGeom>
          <a:noFill/>
          <a:ln>
            <a:noFill/>
          </a:ln>
        </p:spPr>
        <p:txBody>
          <a:bodyPr spcFirstLastPara="1" wrap="square" lIns="0" tIns="0" rIns="91425" bIns="91425" anchor="t" anchorCtr="0">
            <a:noAutofit/>
          </a:bodyPr>
          <a:lstStyle/>
          <a:p>
            <a:pPr marL="0" marR="0" lvl="0" indent="0" algn="l" rtl="0">
              <a:lnSpc>
                <a:spcPct val="130000"/>
              </a:lnSpc>
              <a:spcBef>
                <a:spcPts val="0"/>
              </a:spcBef>
              <a:spcAft>
                <a:spcPts val="0"/>
              </a:spcAft>
              <a:buClr>
                <a:srgbClr val="F4D088"/>
              </a:buClr>
              <a:buSzPts val="1800"/>
              <a:buFont typeface="Lato"/>
              <a:buNone/>
            </a:pPr>
            <a:r>
              <a:rPr lang="en-US" sz="1800" b="1" dirty="0" err="1">
                <a:solidFill>
                  <a:srgbClr val="00FFCC"/>
                </a:solidFill>
                <a:latin typeface="Meiryo UI" panose="020B0604030504040204" pitchFamily="50" charset="-128"/>
                <a:ea typeface="Meiryo UI" panose="020B0604030504040204" pitchFamily="50" charset="-128"/>
              </a:rPr>
              <a:t>ミリタリーグレードの防振</a:t>
            </a:r>
            <a:endParaRPr dirty="0">
              <a:latin typeface="Meiryo UI" panose="020B0604030504040204" pitchFamily="50" charset="-128"/>
              <a:ea typeface="Meiryo UI" panose="020B0604030504040204" pitchFamily="50" charset="-128"/>
            </a:endParaRPr>
          </a:p>
        </p:txBody>
      </p:sp>
      <p:sp>
        <p:nvSpPr>
          <p:cNvPr id="129" name="Google Shape;129;p13"/>
          <p:cNvSpPr txBox="1"/>
          <p:nvPr/>
        </p:nvSpPr>
        <p:spPr>
          <a:xfrm>
            <a:off x="1965885" y="3120099"/>
            <a:ext cx="3079909" cy="427322"/>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600"/>
              </a:spcBef>
              <a:spcAft>
                <a:spcPts val="0"/>
              </a:spcAft>
              <a:buClr>
                <a:srgbClr val="F4D088"/>
              </a:buClr>
              <a:buSzPts val="1200"/>
              <a:buFont typeface="Lato"/>
              <a:buNone/>
            </a:pPr>
            <a:r>
              <a:rPr lang="en-US" sz="1200" dirty="0" err="1">
                <a:solidFill>
                  <a:schemeClr val="accent6"/>
                </a:solidFill>
                <a:latin typeface="Meiryo UI" panose="020B0604030504040204" pitchFamily="50" charset="-128"/>
                <a:ea typeface="Meiryo UI" panose="020B0604030504040204" pitchFamily="50" charset="-128"/>
              </a:rPr>
              <a:t>スマートファクトリーや車載アプリケーションに適しています</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pic>
        <p:nvPicPr>
          <p:cNvPr id="130" name="Google Shape;13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6590" y="3676156"/>
            <a:ext cx="1832698" cy="1227045"/>
          </a:xfrm>
          <a:prstGeom prst="rect">
            <a:avLst/>
          </a:prstGeom>
          <a:noFill/>
          <a:ln>
            <a:noFill/>
          </a:ln>
        </p:spPr>
      </p:pic>
      <p:pic>
        <p:nvPicPr>
          <p:cNvPr id="131" name="Google Shape;131;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19288" y="3688153"/>
            <a:ext cx="1832698" cy="1215048"/>
          </a:xfrm>
          <a:prstGeom prst="rect">
            <a:avLst/>
          </a:prstGeom>
          <a:noFill/>
          <a:ln>
            <a:noFill/>
          </a:ln>
        </p:spPr>
      </p:pic>
      <p:pic>
        <p:nvPicPr>
          <p:cNvPr id="132" name="Google Shape;132;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0291" y="2862923"/>
            <a:ext cx="869654" cy="572699"/>
          </a:xfrm>
          <a:prstGeom prst="rect">
            <a:avLst/>
          </a:prstGeom>
          <a:noFill/>
          <a:ln>
            <a:noFill/>
          </a:ln>
        </p:spPr>
      </p:pic>
      <p:sp>
        <p:nvSpPr>
          <p:cNvPr id="133" name="Google Shape;133;p13"/>
          <p:cNvSpPr/>
          <p:nvPr/>
        </p:nvSpPr>
        <p:spPr>
          <a:xfrm>
            <a:off x="986590" y="4410418"/>
            <a:ext cx="1832698" cy="492783"/>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4" name="Google Shape;134;p13"/>
          <p:cNvSpPr/>
          <p:nvPr/>
        </p:nvSpPr>
        <p:spPr>
          <a:xfrm>
            <a:off x="2828124" y="4410418"/>
            <a:ext cx="1832698" cy="492783"/>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5" name="Google Shape;135;p13"/>
          <p:cNvSpPr txBox="1"/>
          <p:nvPr/>
        </p:nvSpPr>
        <p:spPr>
          <a:xfrm>
            <a:off x="1048908" y="4200307"/>
            <a:ext cx="1694295" cy="70368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35"/>
              <a:buFont typeface="Lato"/>
              <a:buNone/>
            </a:pPr>
            <a:r>
              <a:rPr lang="en-US" sz="1800" b="1" dirty="0" err="1">
                <a:solidFill>
                  <a:schemeClr val="dk1"/>
                </a:solidFill>
                <a:latin typeface="Meiryo UI" panose="020B0604030504040204" pitchFamily="50" charset="-128"/>
                <a:ea typeface="Meiryo UI" panose="020B0604030504040204" pitchFamily="50" charset="-128"/>
              </a:rPr>
              <a:t>スマート</a:t>
            </a:r>
            <a:br>
              <a:rPr lang="en-US" sz="1800" b="1" dirty="0">
                <a:solidFill>
                  <a:schemeClr val="dk1"/>
                </a:solidFill>
                <a:latin typeface="Meiryo UI" panose="020B0604030504040204" pitchFamily="50" charset="-128"/>
                <a:ea typeface="Meiryo UI" panose="020B0604030504040204" pitchFamily="50" charset="-128"/>
              </a:rPr>
            </a:br>
            <a:r>
              <a:rPr lang="en-US" sz="1800" b="1" dirty="0" err="1">
                <a:solidFill>
                  <a:schemeClr val="dk1"/>
                </a:solidFill>
                <a:latin typeface="Meiryo UI" panose="020B0604030504040204" pitchFamily="50" charset="-128"/>
                <a:ea typeface="Meiryo UI" panose="020B0604030504040204" pitchFamily="50" charset="-128"/>
              </a:rPr>
              <a:t>ファクトリ</a:t>
            </a:r>
            <a:r>
              <a:rPr lang="en-US" sz="1800" b="1" dirty="0">
                <a:solidFill>
                  <a:schemeClr val="dk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36" name="Google Shape;136;p13"/>
          <p:cNvSpPr txBox="1"/>
          <p:nvPr/>
        </p:nvSpPr>
        <p:spPr>
          <a:xfrm>
            <a:off x="2681791" y="4200307"/>
            <a:ext cx="2189025" cy="3116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35"/>
              <a:buFont typeface="Lato"/>
              <a:buNone/>
            </a:pPr>
            <a:r>
              <a:rPr lang="en-US" sz="1800" b="1" dirty="0" err="1">
                <a:solidFill>
                  <a:schemeClr val="dk1"/>
                </a:solidFill>
                <a:latin typeface="Meiryo UI" panose="020B0604030504040204" pitchFamily="50" charset="-128"/>
                <a:ea typeface="Meiryo UI" panose="020B0604030504040204" pitchFamily="50" charset="-128"/>
              </a:rPr>
              <a:t>車載</a:t>
            </a:r>
            <a:br>
              <a:rPr lang="en-US" sz="1800" b="1" dirty="0">
                <a:solidFill>
                  <a:schemeClr val="dk1"/>
                </a:solidFill>
                <a:latin typeface="Meiryo UI" panose="020B0604030504040204" pitchFamily="50" charset="-128"/>
                <a:ea typeface="Meiryo UI" panose="020B0604030504040204" pitchFamily="50" charset="-128"/>
              </a:rPr>
            </a:br>
            <a:r>
              <a:rPr lang="en-US" sz="1800" b="1" dirty="0" err="1">
                <a:solidFill>
                  <a:schemeClr val="dk1"/>
                </a:solidFill>
                <a:latin typeface="Meiryo UI" panose="020B0604030504040204" pitchFamily="50" charset="-128"/>
                <a:ea typeface="Meiryo UI" panose="020B0604030504040204" pitchFamily="50" charset="-128"/>
              </a:rPr>
              <a:t>アプリケーション</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p:nvPr/>
        </p:nvSpPr>
        <p:spPr>
          <a:xfrm rot="10800000">
            <a:off x="-202131" y="-1115051"/>
            <a:ext cx="9634889" cy="3686802"/>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14"/>
          <p:cNvSpPr/>
          <p:nvPr/>
        </p:nvSpPr>
        <p:spPr>
          <a:xfrm rot="5400000">
            <a:off x="1876925" y="-2107929"/>
            <a:ext cx="5370899" cy="9317260"/>
          </a:xfrm>
          <a:prstGeom prst="rect">
            <a:avLst/>
          </a:prstGeom>
          <a:gradFill>
            <a:gsLst>
              <a:gs pos="0">
                <a:srgbClr val="33CCFF">
                  <a:alpha val="20000"/>
                </a:srgbClr>
              </a:gs>
              <a:gs pos="100000">
                <a:srgbClr val="FF3300">
                  <a:alpha val="20000"/>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14"/>
          <p:cNvSpPr txBox="1">
            <a:spLocks noGrp="1"/>
          </p:cNvSpPr>
          <p:nvPr>
            <p:ph type="title"/>
          </p:nvPr>
        </p:nvSpPr>
        <p:spPr>
          <a:xfrm>
            <a:off x="718050" y="236098"/>
            <a:ext cx="7707900" cy="1123701"/>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US" dirty="0" err="1"/>
              <a:t>寒さ</a:t>
            </a:r>
            <a:r>
              <a:rPr lang="ja-JP" altLang="en-US" dirty="0"/>
              <a:t>、熱さ</a:t>
            </a:r>
            <a:r>
              <a:rPr lang="en-US" dirty="0"/>
              <a:t>に</a:t>
            </a:r>
            <a:r>
              <a:rPr lang="ja-JP" altLang="en-US" dirty="0"/>
              <a:t>耐える</a:t>
            </a:r>
            <a:r>
              <a:rPr lang="en-US" dirty="0"/>
              <a:t>、</a:t>
            </a:r>
            <a:br>
              <a:rPr lang="en-US" dirty="0"/>
            </a:br>
            <a:r>
              <a:rPr lang="en-US" dirty="0" err="1"/>
              <a:t>動作温度</a:t>
            </a:r>
            <a:r>
              <a:rPr lang="ja-JP" altLang="en-US" dirty="0"/>
              <a:t>範囲が広い</a:t>
            </a:r>
            <a:r>
              <a:rPr lang="en-US" dirty="0"/>
              <a:t>NAS</a:t>
            </a:r>
            <a:endParaRPr dirty="0">
              <a:sym typeface="Arial"/>
            </a:endParaRPr>
          </a:p>
        </p:txBody>
      </p:sp>
      <p:sp>
        <p:nvSpPr>
          <p:cNvPr id="144" name="Google Shape;144;p14"/>
          <p:cNvSpPr txBox="1"/>
          <p:nvPr/>
        </p:nvSpPr>
        <p:spPr>
          <a:xfrm>
            <a:off x="735731" y="1931465"/>
            <a:ext cx="2636120" cy="156216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4D088"/>
              </a:buClr>
              <a:buSzPts val="1050"/>
              <a:buFont typeface="Lato"/>
              <a:buNone/>
            </a:pPr>
            <a:r>
              <a:rPr lang="en-US" sz="1050" dirty="0">
                <a:solidFill>
                  <a:schemeClr val="accent6"/>
                </a:solidFill>
                <a:latin typeface="Meiryo UI" panose="020B0604030504040204" pitchFamily="50" charset="-128"/>
                <a:ea typeface="Meiryo UI" panose="020B0604030504040204" pitchFamily="50" charset="-128"/>
              </a:rPr>
              <a:t>QNAPの新しいTS-i410Xは、従来のNAS</a:t>
            </a:r>
            <a:r>
              <a:rPr lang="ja-JP" altLang="en-US" sz="1050" dirty="0">
                <a:solidFill>
                  <a:schemeClr val="accent6"/>
                </a:solidFill>
                <a:latin typeface="Meiryo UI" panose="020B0604030504040204" pitchFamily="50" charset="-128"/>
                <a:ea typeface="Meiryo UI" panose="020B0604030504040204" pitchFamily="50" charset="-128"/>
              </a:rPr>
              <a:t>の、</a:t>
            </a:r>
            <a:r>
              <a:rPr lang="en-US" sz="1050" dirty="0">
                <a:solidFill>
                  <a:schemeClr val="accent6"/>
                </a:solidFill>
                <a:latin typeface="Meiryo UI" panose="020B0604030504040204" pitchFamily="50" charset="-128"/>
                <a:ea typeface="Meiryo UI" panose="020B0604030504040204" pitchFamily="50" charset="-128"/>
              </a:rPr>
              <a:t>エアコン付きのオフィスまたはデータセンターにしかインストールできないという確立された印象を打ち破ります。データのバックアップに加えて、低温と高温にも対応しているため、屋外</a:t>
            </a:r>
            <a:r>
              <a:rPr lang="ja-JP" altLang="en-US" sz="1050" dirty="0">
                <a:solidFill>
                  <a:schemeClr val="accent6"/>
                </a:solidFill>
                <a:latin typeface="Meiryo UI" panose="020B0604030504040204" pitchFamily="50" charset="-128"/>
                <a:ea typeface="Meiryo UI" panose="020B0604030504040204" pitchFamily="50" charset="-128"/>
              </a:rPr>
              <a:t>の</a:t>
            </a:r>
            <a:r>
              <a:rPr lang="en-US" sz="1050" dirty="0" err="1">
                <a:solidFill>
                  <a:schemeClr val="accent6"/>
                </a:solidFill>
                <a:latin typeface="Meiryo UI" panose="020B0604030504040204" pitchFamily="50" charset="-128"/>
                <a:ea typeface="Meiryo UI" panose="020B0604030504040204" pitchFamily="50" charset="-128"/>
              </a:rPr>
              <a:t>環境で</a:t>
            </a:r>
            <a:r>
              <a:rPr lang="ja-JP" altLang="en-US" sz="1050" dirty="0">
                <a:solidFill>
                  <a:schemeClr val="accent6"/>
                </a:solidFill>
                <a:latin typeface="Meiryo UI" panose="020B0604030504040204" pitchFamily="50" charset="-128"/>
                <a:ea typeface="Meiryo UI" panose="020B0604030504040204" pitchFamily="50" charset="-128"/>
              </a:rPr>
              <a:t>は</a:t>
            </a:r>
            <a:r>
              <a:rPr lang="en-US" sz="1050" dirty="0">
                <a:solidFill>
                  <a:schemeClr val="accent6"/>
                </a:solidFill>
                <a:latin typeface="Meiryo UI" panose="020B0604030504040204" pitchFamily="50" charset="-128"/>
                <a:ea typeface="Meiryo UI" panose="020B0604030504040204" pitchFamily="50" charset="-128"/>
              </a:rPr>
              <a:t>TS-i410X </a:t>
            </a:r>
            <a:r>
              <a:rPr lang="en-US" sz="1050" dirty="0" err="1">
                <a:solidFill>
                  <a:schemeClr val="accent6"/>
                </a:solidFill>
                <a:latin typeface="Meiryo UI" panose="020B0604030504040204" pitchFamily="50" charset="-128"/>
                <a:ea typeface="Meiryo UI" panose="020B0604030504040204" pitchFamily="50" charset="-128"/>
              </a:rPr>
              <a:t>NASを使用するのが最適です。この究極のデザインがついに登場しました</a:t>
            </a:r>
            <a:r>
              <a:rPr lang="en-US" sz="1050" dirty="0">
                <a:solidFill>
                  <a:schemeClr val="accent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45" name="Google Shape;145;p14"/>
          <p:cNvSpPr txBox="1"/>
          <p:nvPr/>
        </p:nvSpPr>
        <p:spPr>
          <a:xfrm>
            <a:off x="713226" y="1359800"/>
            <a:ext cx="3167988" cy="74406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00FFCC"/>
                </a:solidFill>
                <a:latin typeface="Meiryo UI" panose="020B0604030504040204" pitchFamily="50" charset="-128"/>
                <a:ea typeface="Meiryo UI" panose="020B0604030504040204" pitchFamily="50" charset="-128"/>
              </a:rPr>
              <a:t>NAS</a:t>
            </a:r>
            <a:r>
              <a:rPr lang="ja-JP" altLang="en-US" sz="1800" b="1" dirty="0">
                <a:solidFill>
                  <a:srgbClr val="00FFCC"/>
                </a:solidFill>
                <a:latin typeface="Meiryo UI" panose="020B0604030504040204" pitchFamily="50" charset="-128"/>
                <a:ea typeface="Meiryo UI" panose="020B0604030504040204" pitchFamily="50" charset="-128"/>
              </a:rPr>
              <a:t>の</a:t>
            </a:r>
            <a:r>
              <a:rPr lang="en-US" sz="1800" b="1" dirty="0" err="1">
                <a:solidFill>
                  <a:srgbClr val="00FFCC"/>
                </a:solidFill>
                <a:latin typeface="Meiryo UI" panose="020B0604030504040204" pitchFamily="50" charset="-128"/>
                <a:ea typeface="Meiryo UI" panose="020B0604030504040204" pitchFamily="50" charset="-128"/>
              </a:rPr>
              <a:t>設計が</a:t>
            </a:r>
            <a:br>
              <a:rPr lang="en-US" sz="1800" b="1" dirty="0">
                <a:solidFill>
                  <a:srgbClr val="00FFCC"/>
                </a:solidFill>
                <a:latin typeface="Meiryo UI" panose="020B0604030504040204" pitchFamily="50" charset="-128"/>
                <a:ea typeface="Meiryo UI" panose="020B0604030504040204" pitchFamily="50" charset="-128"/>
              </a:rPr>
            </a:br>
            <a:r>
              <a:rPr lang="en-US" sz="1800" b="1" dirty="0" err="1">
                <a:solidFill>
                  <a:srgbClr val="00FFCC"/>
                </a:solidFill>
                <a:latin typeface="Meiryo UI" panose="020B0604030504040204" pitchFamily="50" charset="-128"/>
                <a:ea typeface="Meiryo UI" panose="020B0604030504040204" pitchFamily="50" charset="-128"/>
              </a:rPr>
              <a:t>より高いレベルに到達</a:t>
            </a:r>
            <a:endParaRPr dirty="0">
              <a:latin typeface="Meiryo UI" panose="020B0604030504040204" pitchFamily="50" charset="-128"/>
              <a:ea typeface="Meiryo UI" panose="020B0604030504040204" pitchFamily="50" charset="-128"/>
            </a:endParaRPr>
          </a:p>
        </p:txBody>
      </p:sp>
      <p:pic>
        <p:nvPicPr>
          <p:cNvPr id="146" name="Google Shape;146;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80045" y="1775502"/>
            <a:ext cx="628323" cy="924004"/>
          </a:xfrm>
          <a:prstGeom prst="rect">
            <a:avLst/>
          </a:prstGeom>
          <a:noFill/>
          <a:ln>
            <a:noFill/>
          </a:ln>
        </p:spPr>
      </p:pic>
      <p:sp>
        <p:nvSpPr>
          <p:cNvPr id="147" name="Google Shape;147;p14"/>
          <p:cNvSpPr txBox="1"/>
          <p:nvPr/>
        </p:nvSpPr>
        <p:spPr>
          <a:xfrm>
            <a:off x="735730" y="4596003"/>
            <a:ext cx="3893935" cy="450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F4D088"/>
              </a:buClr>
              <a:buSzPts val="800"/>
              <a:buFont typeface="Lato"/>
              <a:buNone/>
            </a:pPr>
            <a:r>
              <a:rPr lang="en-US" sz="800" dirty="0">
                <a:solidFill>
                  <a:srgbClr val="00FFCC"/>
                </a:solidFill>
                <a:latin typeface="Meiryo UI" panose="020B0604030504040204" pitchFamily="50" charset="-128"/>
                <a:ea typeface="Meiryo UI" panose="020B0604030504040204" pitchFamily="50" charset="-128"/>
              </a:rPr>
              <a:t>TS-i410Xは4つの2.5インチSATA </a:t>
            </a:r>
            <a:r>
              <a:rPr lang="en-US" sz="800" dirty="0" err="1">
                <a:solidFill>
                  <a:srgbClr val="00FFCC"/>
                </a:solidFill>
                <a:latin typeface="Meiryo UI" panose="020B0604030504040204" pitchFamily="50" charset="-128"/>
                <a:ea typeface="Meiryo UI" panose="020B0604030504040204" pitchFamily="50" charset="-128"/>
              </a:rPr>
              <a:t>SSDをサポート</a:t>
            </a:r>
            <a:br>
              <a:rPr lang="en-US" sz="800" dirty="0">
                <a:solidFill>
                  <a:srgbClr val="00FFCC"/>
                </a:solidFill>
                <a:latin typeface="Meiryo UI" panose="020B0604030504040204" pitchFamily="50" charset="-128"/>
                <a:ea typeface="Meiryo UI" panose="020B0604030504040204" pitchFamily="50" charset="-128"/>
              </a:rPr>
            </a:br>
            <a:r>
              <a:rPr lang="ja-JP" altLang="en-US" sz="800" dirty="0">
                <a:solidFill>
                  <a:srgbClr val="00FFCC"/>
                </a:solidFill>
                <a:latin typeface="Meiryo UI" panose="020B0604030504040204" pitchFamily="50" charset="-128"/>
                <a:ea typeface="Meiryo UI" panose="020B0604030504040204" pitchFamily="50" charset="-128"/>
              </a:rPr>
              <a:t>広温度範囲対応の</a:t>
            </a:r>
            <a:r>
              <a:rPr lang="en-US" sz="800" dirty="0" err="1">
                <a:solidFill>
                  <a:srgbClr val="00FFCC"/>
                </a:solidFill>
                <a:latin typeface="Meiryo UI" panose="020B0604030504040204" pitchFamily="50" charset="-128"/>
                <a:ea typeface="Meiryo UI" panose="020B0604030504040204" pitchFamily="50" charset="-128"/>
              </a:rPr>
              <a:t>SSDを使用</a:t>
            </a:r>
            <a:r>
              <a:rPr lang="ja-JP" altLang="en-US" sz="800" dirty="0">
                <a:solidFill>
                  <a:srgbClr val="00FFCC"/>
                </a:solidFill>
                <a:latin typeface="Meiryo UI" panose="020B0604030504040204" pitchFamily="50" charset="-128"/>
                <a:ea typeface="Meiryo UI" panose="020B0604030504040204" pitchFamily="50" charset="-128"/>
              </a:rPr>
              <a:t>することで</a:t>
            </a:r>
            <a:r>
              <a:rPr lang="en-US" sz="800" dirty="0">
                <a:solidFill>
                  <a:srgbClr val="00FFCC"/>
                </a:solidFill>
                <a:latin typeface="Meiryo UI" panose="020B0604030504040204" pitchFamily="50" charset="-128"/>
                <a:ea typeface="Meiryo UI" panose="020B0604030504040204" pitchFamily="50" charset="-128"/>
              </a:rPr>
              <a:t>-40°C〜70°Cの環境</a:t>
            </a:r>
            <a:r>
              <a:rPr lang="ja-JP" altLang="en-US" sz="800" dirty="0">
                <a:solidFill>
                  <a:srgbClr val="00FFCC"/>
                </a:solidFill>
                <a:latin typeface="Meiryo UI" panose="020B0604030504040204" pitchFamily="50" charset="-128"/>
                <a:ea typeface="Meiryo UI" panose="020B0604030504040204" pitchFamily="50" charset="-128"/>
              </a:rPr>
              <a:t>で使用できます。</a:t>
            </a:r>
            <a:endParaRPr sz="800" b="0" i="0" u="none" strike="noStrike" cap="none" dirty="0">
              <a:solidFill>
                <a:srgbClr val="00FFCC"/>
              </a:solidFill>
              <a:latin typeface="Meiryo UI" panose="020B0604030504040204" pitchFamily="50" charset="-128"/>
              <a:ea typeface="Meiryo UI" panose="020B0604030504040204" pitchFamily="50" charset="-128"/>
              <a:sym typeface="Arial"/>
            </a:endParaRPr>
          </a:p>
        </p:txBody>
      </p:sp>
      <p:pic>
        <p:nvPicPr>
          <p:cNvPr id="148" name="Google Shape;148;p14"/>
          <p:cNvPicPr preferRelativeResize="0"/>
          <p:nvPr/>
        </p:nvPicPr>
        <p:blipFill rotWithShape="1">
          <a:blip r:embed="rId4">
            <a:alphaModFix/>
          </a:blip>
          <a:srcRect/>
          <a:stretch/>
        </p:blipFill>
        <p:spPr>
          <a:xfrm>
            <a:off x="3881214" y="1288961"/>
            <a:ext cx="5188146" cy="2164268"/>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p:nvPr/>
        </p:nvSpPr>
        <p:spPr>
          <a:xfrm rot="5400000">
            <a:off x="-302609" y="29995"/>
            <a:ext cx="5547476" cy="5117600"/>
          </a:xfrm>
          <a:prstGeom prst="rect">
            <a:avLst/>
          </a:prstGeom>
          <a:gradFill>
            <a:gsLst>
              <a:gs pos="0">
                <a:schemeClr val="lt1"/>
              </a:gs>
              <a:gs pos="55000">
                <a:srgbClr val="010203">
                  <a:alpha val="49803"/>
                </a:srgbClr>
              </a:gs>
              <a:gs pos="100000">
                <a:srgbClr val="010203">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54" name="Google Shape;154;p15"/>
          <p:cNvSpPr txBox="1">
            <a:spLocks noGrp="1"/>
          </p:cNvSpPr>
          <p:nvPr>
            <p:ph type="title"/>
          </p:nvPr>
        </p:nvSpPr>
        <p:spPr>
          <a:xfrm>
            <a:off x="4497050" y="491151"/>
            <a:ext cx="4691921" cy="104889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a:solidFill>
                  <a:schemeClr val="accent6"/>
                </a:solidFill>
              </a:rPr>
              <a:t>NASに2.5インチSATA </a:t>
            </a:r>
            <a:r>
              <a:rPr lang="en-US" sz="2800" dirty="0" err="1">
                <a:solidFill>
                  <a:schemeClr val="accent6"/>
                </a:solidFill>
              </a:rPr>
              <a:t>SSDドライブを選択する理由</a:t>
            </a:r>
            <a:endParaRPr sz="2800" dirty="0">
              <a:solidFill>
                <a:schemeClr val="accent6"/>
              </a:solidFill>
              <a:sym typeface="Arial"/>
            </a:endParaRPr>
          </a:p>
        </p:txBody>
      </p:sp>
      <p:sp>
        <p:nvSpPr>
          <p:cNvPr id="155" name="Google Shape;155;p15"/>
          <p:cNvSpPr txBox="1"/>
          <p:nvPr/>
        </p:nvSpPr>
        <p:spPr>
          <a:xfrm>
            <a:off x="780864" y="2730895"/>
            <a:ext cx="3833292"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00FFCC"/>
                </a:solidFill>
                <a:latin typeface="Meiryo UI" panose="020B0604030504040204" pitchFamily="50" charset="-128"/>
                <a:ea typeface="Meiryo UI" panose="020B0604030504040204" pitchFamily="50" charset="-128"/>
              </a:rPr>
              <a:t>SSD(</a:t>
            </a:r>
            <a:r>
              <a:rPr lang="en-US" sz="1800" b="1" dirty="0" err="1">
                <a:solidFill>
                  <a:srgbClr val="00FFCC"/>
                </a:solidFill>
                <a:latin typeface="Meiryo UI" panose="020B0604030504040204" pitchFamily="50" charset="-128"/>
                <a:ea typeface="Meiryo UI" panose="020B0604030504040204" pitchFamily="50" charset="-128"/>
              </a:rPr>
              <a:t>ソリッドステートドライブ</a:t>
            </a:r>
            <a:r>
              <a:rPr lang="en-US" sz="1800" b="1" dirty="0">
                <a:solidFill>
                  <a:srgbClr val="00FFCC"/>
                </a:solidFill>
                <a:latin typeface="Meiryo UI" panose="020B0604030504040204" pitchFamily="50" charset="-128"/>
                <a:ea typeface="Meiryo UI" panose="020B0604030504040204" pitchFamily="50" charset="-128"/>
              </a:rPr>
              <a:t>)</a:t>
            </a:r>
            <a:r>
              <a:rPr lang="en-US" sz="1800" b="1" dirty="0" err="1">
                <a:solidFill>
                  <a:srgbClr val="00FFCC"/>
                </a:solidFill>
                <a:latin typeface="Meiryo UI" panose="020B0604030504040204" pitchFamily="50" charset="-128"/>
                <a:ea typeface="Meiryo UI" panose="020B0604030504040204" pitchFamily="50" charset="-128"/>
              </a:rPr>
              <a:t>は信頼性が高く高速です</a:t>
            </a:r>
            <a:endParaRPr dirty="0">
              <a:latin typeface="Meiryo UI" panose="020B0604030504040204" pitchFamily="50" charset="-128"/>
              <a:ea typeface="Meiryo UI" panose="020B0604030504040204" pitchFamily="50" charset="-128"/>
            </a:endParaRPr>
          </a:p>
        </p:txBody>
      </p:sp>
      <p:sp>
        <p:nvSpPr>
          <p:cNvPr id="156" name="Google Shape;156;p15"/>
          <p:cNvSpPr txBox="1"/>
          <p:nvPr/>
        </p:nvSpPr>
        <p:spPr>
          <a:xfrm>
            <a:off x="780865" y="3271871"/>
            <a:ext cx="3920010" cy="18301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4D088"/>
              </a:buClr>
              <a:buSzPts val="1200"/>
              <a:buFont typeface="Lato"/>
              <a:buNone/>
            </a:pPr>
            <a:r>
              <a:rPr lang="en-US" sz="1200" dirty="0" err="1">
                <a:solidFill>
                  <a:schemeClr val="accent6"/>
                </a:solidFill>
                <a:latin typeface="Meiryo UI" panose="020B0604030504040204" pitchFamily="50" charset="-128"/>
                <a:ea typeface="Meiryo UI" panose="020B0604030504040204" pitchFamily="50" charset="-128"/>
              </a:rPr>
              <a:t>ディスクプレートを回転させてデータの読み取り</a:t>
            </a:r>
            <a:r>
              <a:rPr lang="en-US" sz="1200" dirty="0">
                <a:solidFill>
                  <a:schemeClr val="accent6"/>
                </a:solidFill>
                <a:latin typeface="Meiryo UI" panose="020B0604030504040204" pitchFamily="50" charset="-128"/>
                <a:ea typeface="Meiryo UI" panose="020B0604030504040204" pitchFamily="50" charset="-128"/>
              </a:rPr>
              <a:t>/</a:t>
            </a:r>
            <a:r>
              <a:rPr lang="en-US" sz="1200" dirty="0" err="1">
                <a:solidFill>
                  <a:schemeClr val="accent6"/>
                </a:solidFill>
                <a:latin typeface="Meiryo UI" panose="020B0604030504040204" pitchFamily="50" charset="-128"/>
                <a:ea typeface="Meiryo UI" panose="020B0604030504040204" pitchFamily="50" charset="-128"/>
              </a:rPr>
              <a:t>書き込みを行う従来のHDDは、振動のある場所には適していません</a:t>
            </a:r>
            <a:r>
              <a:rPr lang="en-US" sz="1200" dirty="0">
                <a:solidFill>
                  <a:schemeClr val="accent6"/>
                </a:solidFill>
                <a:latin typeface="Meiryo UI" panose="020B0604030504040204" pitchFamily="50" charset="-128"/>
                <a:ea typeface="Meiryo UI" panose="020B0604030504040204" pitchFamily="50" charset="-128"/>
              </a:rPr>
              <a:t>。 HDD</a:t>
            </a:r>
            <a:r>
              <a:rPr lang="ja-JP" altLang="en-US" sz="1200" dirty="0">
                <a:solidFill>
                  <a:schemeClr val="accent6"/>
                </a:solidFill>
                <a:latin typeface="Meiryo UI" panose="020B0604030504040204" pitchFamily="50" charset="-128"/>
                <a:ea typeface="Meiryo UI" panose="020B0604030504040204" pitchFamily="50" charset="-128"/>
              </a:rPr>
              <a:t>が</a:t>
            </a:r>
            <a:r>
              <a:rPr lang="en-US" sz="1200" dirty="0">
                <a:solidFill>
                  <a:schemeClr val="accent6"/>
                </a:solidFill>
                <a:latin typeface="Meiryo UI" panose="020B0604030504040204" pitchFamily="50" charset="-128"/>
                <a:ea typeface="Meiryo UI" panose="020B0604030504040204" pitchFamily="50" charset="-128"/>
              </a:rPr>
              <a:t>、</a:t>
            </a:r>
            <a:r>
              <a:rPr lang="en-US" sz="1200" dirty="0" err="1">
                <a:solidFill>
                  <a:schemeClr val="accent6"/>
                </a:solidFill>
                <a:latin typeface="Meiryo UI" panose="020B0604030504040204" pitchFamily="50" charset="-128"/>
                <a:ea typeface="Meiryo UI" panose="020B0604030504040204" pitchFamily="50" charset="-128"/>
              </a:rPr>
              <a:t>移動や衝突によ</a:t>
            </a:r>
            <a:r>
              <a:rPr lang="ja-JP" altLang="en-US" sz="1200" dirty="0">
                <a:solidFill>
                  <a:schemeClr val="accent6"/>
                </a:solidFill>
                <a:latin typeface="Meiryo UI" panose="020B0604030504040204" pitchFamily="50" charset="-128"/>
                <a:ea typeface="Meiryo UI" panose="020B0604030504040204" pitchFamily="50" charset="-128"/>
              </a:rPr>
              <a:t>りすぐに故障してしまいます。</a:t>
            </a:r>
            <a:br>
              <a:rPr lang="en-US" altLang="ja-JP" sz="1200" dirty="0">
                <a:solidFill>
                  <a:schemeClr val="accent6"/>
                </a:solidFill>
                <a:latin typeface="Meiryo UI" panose="020B0604030504040204" pitchFamily="50" charset="-128"/>
                <a:ea typeface="Meiryo UI" panose="020B0604030504040204" pitchFamily="50" charset="-128"/>
              </a:rPr>
            </a:br>
            <a:r>
              <a:rPr lang="en-US" sz="1200" dirty="0">
                <a:solidFill>
                  <a:schemeClr val="accent6"/>
                </a:solidFill>
                <a:latin typeface="Meiryo UI" panose="020B0604030504040204" pitchFamily="50" charset="-128"/>
                <a:ea typeface="Meiryo UI" panose="020B0604030504040204" pitchFamily="50" charset="-128"/>
              </a:rPr>
              <a:t>2.5インチSATA </a:t>
            </a:r>
            <a:r>
              <a:rPr lang="en-US" sz="1200" dirty="0" err="1">
                <a:solidFill>
                  <a:schemeClr val="accent6"/>
                </a:solidFill>
                <a:latin typeface="Meiryo UI" panose="020B0604030504040204" pitchFamily="50" charset="-128"/>
                <a:ea typeface="Meiryo UI" panose="020B0604030504040204" pitchFamily="50" charset="-128"/>
              </a:rPr>
              <a:t>SSDは、ディスクヘッドのないフラッシュチップにデータを保存するため、衝撃や振動に対して優れています</a:t>
            </a:r>
            <a:r>
              <a:rPr lang="en-US" sz="1200" dirty="0">
                <a:solidFill>
                  <a:schemeClr val="accent6"/>
                </a:solidFill>
                <a:latin typeface="Meiryo UI" panose="020B0604030504040204" pitchFamily="50" charset="-128"/>
                <a:ea typeface="Meiryo UI" panose="020B0604030504040204" pitchFamily="50" charset="-128"/>
              </a:rPr>
              <a:t>。 </a:t>
            </a:r>
            <a:r>
              <a:rPr lang="en-US" sz="1200" dirty="0" err="1">
                <a:solidFill>
                  <a:schemeClr val="accent6"/>
                </a:solidFill>
                <a:latin typeface="Meiryo UI" panose="020B0604030504040204" pitchFamily="50" charset="-128"/>
                <a:ea typeface="Meiryo UI" panose="020B0604030504040204" pitchFamily="50" charset="-128"/>
              </a:rPr>
              <a:t>パフォーマンスもHDDよりはるかに高速です</a:t>
            </a:r>
            <a:r>
              <a:rPr lang="en-US" sz="1200" dirty="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57" name="Google Shape;157;p15"/>
          <p:cNvSpPr txBox="1"/>
          <p:nvPr/>
        </p:nvSpPr>
        <p:spPr>
          <a:xfrm>
            <a:off x="780865" y="488942"/>
            <a:ext cx="3833291" cy="5824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a:solidFill>
                  <a:srgbClr val="00FFCC"/>
                </a:solidFill>
                <a:latin typeface="Meiryo UI" panose="020B0604030504040204" pitchFamily="50" charset="-128"/>
                <a:ea typeface="Meiryo UI" panose="020B0604030504040204" pitchFamily="50" charset="-128"/>
              </a:rPr>
              <a:t>2.5インチSATA </a:t>
            </a:r>
            <a:r>
              <a:rPr lang="en-US" sz="1800" b="1" dirty="0" err="1">
                <a:solidFill>
                  <a:srgbClr val="00FFCC"/>
                </a:solidFill>
                <a:latin typeface="Meiryo UI" panose="020B0604030504040204" pitchFamily="50" charset="-128"/>
                <a:ea typeface="Meiryo UI" panose="020B0604030504040204" pitchFamily="50" charset="-128"/>
              </a:rPr>
              <a:t>SSDの利点</a:t>
            </a:r>
            <a:endParaRPr dirty="0">
              <a:latin typeface="Meiryo UI" panose="020B0604030504040204" pitchFamily="50" charset="-128"/>
              <a:ea typeface="Meiryo UI" panose="020B0604030504040204" pitchFamily="50" charset="-128"/>
            </a:endParaRPr>
          </a:p>
        </p:txBody>
      </p:sp>
      <p:sp>
        <p:nvSpPr>
          <p:cNvPr id="158" name="Google Shape;158;p15"/>
          <p:cNvSpPr txBox="1"/>
          <p:nvPr/>
        </p:nvSpPr>
        <p:spPr>
          <a:xfrm>
            <a:off x="780866" y="709237"/>
            <a:ext cx="3592658" cy="163857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4D088"/>
              </a:buClr>
              <a:buSzPts val="1200"/>
              <a:buFont typeface="Lato"/>
              <a:buNone/>
            </a:pPr>
            <a:r>
              <a:rPr lang="en-US" sz="1200" dirty="0">
                <a:solidFill>
                  <a:schemeClr val="accent6"/>
                </a:solidFill>
                <a:latin typeface="Meiryo UI" panose="020B0604030504040204" pitchFamily="50" charset="-128"/>
                <a:ea typeface="Meiryo UI" panose="020B0604030504040204" pitchFamily="50" charset="-128"/>
              </a:rPr>
              <a:t>M.2 </a:t>
            </a:r>
            <a:r>
              <a:rPr lang="en-US" sz="1200" dirty="0" err="1">
                <a:solidFill>
                  <a:schemeClr val="accent6"/>
                </a:solidFill>
                <a:latin typeface="Meiryo UI" panose="020B0604030504040204" pitchFamily="50" charset="-128"/>
                <a:ea typeface="Meiryo UI" panose="020B0604030504040204" pitchFamily="50" charset="-128"/>
              </a:rPr>
              <a:t>NVMe</a:t>
            </a:r>
            <a:r>
              <a:rPr lang="en-US" sz="1200" dirty="0">
                <a:solidFill>
                  <a:schemeClr val="accent6"/>
                </a:solidFill>
                <a:latin typeface="Meiryo UI" panose="020B0604030504040204" pitchFamily="50" charset="-128"/>
                <a:ea typeface="Meiryo UI" panose="020B0604030504040204" pitchFamily="50" charset="-128"/>
              </a:rPr>
              <a:t> </a:t>
            </a:r>
            <a:r>
              <a:rPr lang="en-US" sz="1200" dirty="0" err="1">
                <a:solidFill>
                  <a:schemeClr val="accent6"/>
                </a:solidFill>
                <a:latin typeface="Meiryo UI" panose="020B0604030504040204" pitchFamily="50" charset="-128"/>
                <a:ea typeface="Meiryo UI" panose="020B0604030504040204" pitchFamily="50" charset="-128"/>
              </a:rPr>
              <a:t>PCIe</a:t>
            </a:r>
            <a:r>
              <a:rPr lang="en-US" sz="1200" dirty="0">
                <a:solidFill>
                  <a:schemeClr val="accent6"/>
                </a:solidFill>
                <a:latin typeface="Meiryo UI" panose="020B0604030504040204" pitchFamily="50" charset="-128"/>
                <a:ea typeface="Meiryo UI" panose="020B0604030504040204" pitchFamily="50" charset="-128"/>
              </a:rPr>
              <a:t> SSDと比較して、2.5インチSATA </a:t>
            </a:r>
            <a:r>
              <a:rPr lang="en-US" sz="1200" dirty="0" err="1">
                <a:solidFill>
                  <a:schemeClr val="accent6"/>
                </a:solidFill>
                <a:latin typeface="Meiryo UI" panose="020B0604030504040204" pitchFamily="50" charset="-128"/>
                <a:ea typeface="Meiryo UI" panose="020B0604030504040204" pitchFamily="50" charset="-128"/>
              </a:rPr>
              <a:t>SSDは</a:t>
            </a:r>
            <a:r>
              <a:rPr lang="ja-JP" altLang="en-US" sz="1200" dirty="0" err="1">
                <a:solidFill>
                  <a:schemeClr val="accent6"/>
                </a:solidFill>
                <a:latin typeface="Meiryo UI" panose="020B0604030504040204" pitchFamily="50" charset="-128"/>
                <a:ea typeface="Meiryo UI" panose="020B0604030504040204" pitchFamily="50" charset="-128"/>
              </a:rPr>
              <a:t>、</a:t>
            </a:r>
            <a:r>
              <a:rPr lang="en-US" sz="1200" dirty="0" err="1">
                <a:solidFill>
                  <a:schemeClr val="accent6"/>
                </a:solidFill>
                <a:latin typeface="Meiryo UI" panose="020B0604030504040204" pitchFamily="50" charset="-128"/>
                <a:ea typeface="Meiryo UI" panose="020B0604030504040204" pitchFamily="50" charset="-128"/>
              </a:rPr>
              <a:t>フラッシュチップを配置する</a:t>
            </a:r>
            <a:r>
              <a:rPr lang="ja-JP" altLang="en-US" sz="1200" dirty="0">
                <a:solidFill>
                  <a:schemeClr val="accent6"/>
                </a:solidFill>
                <a:latin typeface="Meiryo UI" panose="020B0604030504040204" pitchFamily="50" charset="-128"/>
                <a:ea typeface="Meiryo UI" panose="020B0604030504040204" pitchFamily="50" charset="-128"/>
              </a:rPr>
              <a:t>ための</a:t>
            </a:r>
            <a:r>
              <a:rPr lang="en-US" sz="1200" dirty="0" err="1">
                <a:solidFill>
                  <a:schemeClr val="accent6"/>
                </a:solidFill>
                <a:latin typeface="Meiryo UI" panose="020B0604030504040204" pitchFamily="50" charset="-128"/>
                <a:ea typeface="Meiryo UI" panose="020B0604030504040204" pitchFamily="50" charset="-128"/>
              </a:rPr>
              <a:t>より多くのスペースを備えて</a:t>
            </a:r>
            <a:r>
              <a:rPr lang="ja-JP" altLang="en-US" sz="1200" dirty="0">
                <a:solidFill>
                  <a:schemeClr val="accent6"/>
                </a:solidFill>
                <a:latin typeface="Meiryo UI" panose="020B0604030504040204" pitchFamily="50" charset="-128"/>
                <a:ea typeface="Meiryo UI" panose="020B0604030504040204" pitchFamily="50" charset="-128"/>
              </a:rPr>
              <a:t>おり</a:t>
            </a:r>
            <a:r>
              <a:rPr lang="en-US" sz="1200" dirty="0">
                <a:solidFill>
                  <a:schemeClr val="accent6"/>
                </a:solidFill>
                <a:latin typeface="Meiryo UI" panose="020B0604030504040204" pitchFamily="50" charset="-128"/>
                <a:ea typeface="Meiryo UI" panose="020B0604030504040204" pitchFamily="50" charset="-128"/>
              </a:rPr>
              <a:t>、</a:t>
            </a:r>
            <a:r>
              <a:rPr lang="en-US" sz="1200" dirty="0" err="1">
                <a:solidFill>
                  <a:schemeClr val="accent6"/>
                </a:solidFill>
                <a:latin typeface="Meiryo UI" panose="020B0604030504040204" pitchFamily="50" charset="-128"/>
                <a:ea typeface="Meiryo UI" panose="020B0604030504040204" pitchFamily="50" charset="-128"/>
              </a:rPr>
              <a:t>データストレージ容量が大きくなります。さらに、優れた放熱性能を備えており、追加のヒートシンクを必要としません</a:t>
            </a:r>
            <a:r>
              <a:rPr lang="en-US" sz="1200" dirty="0">
                <a:solidFill>
                  <a:schemeClr val="accent6"/>
                </a:solidFill>
                <a:latin typeface="Meiryo UI" panose="020B0604030504040204" pitchFamily="50" charset="-128"/>
                <a:ea typeface="Meiryo UI" panose="020B0604030504040204" pitchFamily="50" charset="-128"/>
              </a:rPr>
              <a:t>。 2.5インチSATA </a:t>
            </a:r>
            <a:r>
              <a:rPr lang="en-US" sz="1200" dirty="0" err="1">
                <a:solidFill>
                  <a:schemeClr val="accent6"/>
                </a:solidFill>
                <a:latin typeface="Meiryo UI" panose="020B0604030504040204" pitchFamily="50" charset="-128"/>
                <a:ea typeface="Meiryo UI" panose="020B0604030504040204" pitchFamily="50" charset="-128"/>
              </a:rPr>
              <a:t>SSDは、大容量とパフォーマンスの間でバランスの取れた選択肢を提供します</a:t>
            </a:r>
            <a:r>
              <a:rPr lang="en-US" sz="1200" dirty="0">
                <a:solidFill>
                  <a:schemeClr val="accent6"/>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59" name="Google Shape;159;p15" descr="一張含有 文字, 標誌, 餐具 的圖片&#10;&#10;自動產生的描述"/>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0" y="1589281"/>
            <a:ext cx="985714" cy="999514"/>
          </a:xfrm>
          <a:prstGeom prst="rect">
            <a:avLst/>
          </a:prstGeom>
          <a:noFill/>
          <a:ln>
            <a:noFill/>
          </a:ln>
          <a:effectLst>
            <a:outerShdw blurRad="254000" dist="190500" dir="8100000" algn="tr" rotWithShape="0">
              <a:srgbClr val="09000C">
                <a:alpha val="74901"/>
              </a:srgbClr>
            </a:outerShdw>
          </a:effectLst>
        </p:spPr>
      </p:pic>
      <p:sp>
        <p:nvSpPr>
          <p:cNvPr id="160" name="Google Shape;160;p15"/>
          <p:cNvSpPr txBox="1"/>
          <p:nvPr/>
        </p:nvSpPr>
        <p:spPr>
          <a:xfrm>
            <a:off x="4980834" y="4414397"/>
            <a:ext cx="3964836" cy="450372"/>
          </a:xfrm>
          <a:prstGeom prst="rect">
            <a:avLst/>
          </a:prstGeom>
          <a:noFill/>
          <a:ln>
            <a:noFill/>
          </a:ln>
        </p:spPr>
        <p:txBody>
          <a:bodyPr spcFirstLastPara="1" wrap="square" lIns="91425" tIns="91425" rIns="91425" bIns="91425" anchor="ctr" anchorCtr="0">
            <a:noAutofit/>
          </a:bodyPr>
          <a:lstStyle/>
          <a:p>
            <a:pPr lvl="0">
              <a:spcBef>
                <a:spcPts val="600"/>
              </a:spcBef>
              <a:buClr>
                <a:srgbClr val="F4D088"/>
              </a:buClr>
              <a:buSzPts val="900"/>
            </a:pPr>
            <a:r>
              <a:rPr lang="en-US" altLang="ja-JP" sz="900" dirty="0">
                <a:solidFill>
                  <a:srgbClr val="00FFCC"/>
                </a:solidFill>
                <a:latin typeface="Meiryo UI" panose="020B0604030504040204" pitchFamily="50" charset="-128"/>
                <a:ea typeface="Meiryo UI" panose="020B0604030504040204" pitchFamily="50" charset="-128"/>
              </a:rPr>
              <a:t>TS-i410X</a:t>
            </a:r>
            <a:r>
              <a:rPr lang="ja-JP" altLang="en-US" sz="900" dirty="0">
                <a:solidFill>
                  <a:srgbClr val="00FFCC"/>
                </a:solidFill>
                <a:latin typeface="Meiryo UI" panose="020B0604030504040204" pitchFamily="50" charset="-128"/>
                <a:ea typeface="Meiryo UI" panose="020B0604030504040204" pitchFamily="50" charset="-128"/>
              </a:rPr>
              <a:t>は</a:t>
            </a:r>
            <a:r>
              <a:rPr lang="en-US" altLang="ja-JP" sz="900" dirty="0">
                <a:solidFill>
                  <a:srgbClr val="00FFCC"/>
                </a:solidFill>
                <a:latin typeface="Meiryo UI" panose="020B0604030504040204" pitchFamily="50" charset="-128"/>
                <a:ea typeface="Meiryo UI" panose="020B0604030504040204" pitchFamily="50" charset="-128"/>
              </a:rPr>
              <a:t>4</a:t>
            </a:r>
            <a:r>
              <a:rPr lang="ja-JP" altLang="en-US" sz="900" dirty="0">
                <a:solidFill>
                  <a:srgbClr val="00FFCC"/>
                </a:solidFill>
                <a:latin typeface="Meiryo UI" panose="020B0604030504040204" pitchFamily="50" charset="-128"/>
                <a:ea typeface="Meiryo UI" panose="020B0604030504040204" pitchFamily="50" charset="-128"/>
              </a:rPr>
              <a:t>つの</a:t>
            </a:r>
            <a:r>
              <a:rPr lang="en-US" altLang="ja-JP" sz="900" dirty="0">
                <a:solidFill>
                  <a:srgbClr val="00FFCC"/>
                </a:solidFill>
                <a:latin typeface="Meiryo UI" panose="020B0604030504040204" pitchFamily="50" charset="-128"/>
                <a:ea typeface="Meiryo UI" panose="020B0604030504040204" pitchFamily="50" charset="-128"/>
              </a:rPr>
              <a:t>2.5</a:t>
            </a:r>
            <a:r>
              <a:rPr lang="ja-JP" altLang="en-US" sz="900" dirty="0">
                <a:solidFill>
                  <a:srgbClr val="00FFCC"/>
                </a:solidFill>
                <a:latin typeface="Meiryo UI" panose="020B0604030504040204" pitchFamily="50" charset="-128"/>
                <a:ea typeface="Meiryo UI" panose="020B0604030504040204" pitchFamily="50" charset="-128"/>
              </a:rPr>
              <a:t>インチ</a:t>
            </a:r>
            <a:r>
              <a:rPr lang="en-US" altLang="ja-JP" sz="900" dirty="0">
                <a:solidFill>
                  <a:srgbClr val="00FFCC"/>
                </a:solidFill>
                <a:latin typeface="Meiryo UI" panose="020B0604030504040204" pitchFamily="50" charset="-128"/>
                <a:ea typeface="Meiryo UI" panose="020B0604030504040204" pitchFamily="50" charset="-128"/>
              </a:rPr>
              <a:t>SATA SSD</a:t>
            </a:r>
            <a:r>
              <a:rPr lang="ja-JP" altLang="en-US" sz="900" dirty="0">
                <a:solidFill>
                  <a:srgbClr val="00FFCC"/>
                </a:solidFill>
                <a:latin typeface="Meiryo UI" panose="020B0604030504040204" pitchFamily="50" charset="-128"/>
                <a:ea typeface="Meiryo UI" panose="020B0604030504040204" pitchFamily="50" charset="-128"/>
              </a:rPr>
              <a:t>をサポート</a:t>
            </a:r>
            <a:br>
              <a:rPr lang="ja-JP" altLang="en-US" sz="900" dirty="0">
                <a:solidFill>
                  <a:srgbClr val="00FFCC"/>
                </a:solidFill>
                <a:latin typeface="Meiryo UI" panose="020B0604030504040204" pitchFamily="50" charset="-128"/>
                <a:ea typeface="Meiryo UI" panose="020B0604030504040204" pitchFamily="50" charset="-128"/>
              </a:rPr>
            </a:br>
            <a:r>
              <a:rPr lang="ja-JP" altLang="en-US" sz="900" dirty="0">
                <a:solidFill>
                  <a:srgbClr val="00FFCC"/>
                </a:solidFill>
                <a:latin typeface="Meiryo UI" panose="020B0604030504040204" pitchFamily="50" charset="-128"/>
                <a:ea typeface="Meiryo UI" panose="020B0604030504040204" pitchFamily="50" charset="-128"/>
              </a:rPr>
              <a:t>広温度範囲対応の</a:t>
            </a:r>
            <a:r>
              <a:rPr lang="en-US" altLang="ja-JP" sz="900" dirty="0">
                <a:solidFill>
                  <a:srgbClr val="00FFCC"/>
                </a:solidFill>
                <a:latin typeface="Meiryo UI" panose="020B0604030504040204" pitchFamily="50" charset="-128"/>
                <a:ea typeface="Meiryo UI" panose="020B0604030504040204" pitchFamily="50" charset="-128"/>
              </a:rPr>
              <a:t>SSD</a:t>
            </a:r>
            <a:r>
              <a:rPr lang="ja-JP" altLang="en-US" sz="900" dirty="0">
                <a:solidFill>
                  <a:srgbClr val="00FFCC"/>
                </a:solidFill>
                <a:latin typeface="Meiryo UI" panose="020B0604030504040204" pitchFamily="50" charset="-128"/>
                <a:ea typeface="Meiryo UI" panose="020B0604030504040204" pitchFamily="50" charset="-128"/>
              </a:rPr>
              <a:t>を使用することで</a:t>
            </a:r>
            <a:r>
              <a:rPr lang="en-US" altLang="ja-JP" sz="900" dirty="0">
                <a:solidFill>
                  <a:srgbClr val="00FFCC"/>
                </a:solidFill>
                <a:latin typeface="Meiryo UI" panose="020B0604030504040204" pitchFamily="50" charset="-128"/>
                <a:ea typeface="Meiryo UI" panose="020B0604030504040204" pitchFamily="50" charset="-128"/>
              </a:rPr>
              <a:t>-40°C〜70°C</a:t>
            </a:r>
            <a:r>
              <a:rPr lang="ja-JP" altLang="en-US" sz="900" dirty="0">
                <a:solidFill>
                  <a:srgbClr val="00FFCC"/>
                </a:solidFill>
                <a:latin typeface="Meiryo UI" panose="020B0604030504040204" pitchFamily="50" charset="-128"/>
                <a:ea typeface="Meiryo UI" panose="020B0604030504040204" pitchFamily="50" charset="-128"/>
              </a:rPr>
              <a:t>の環境で使用できます。</a:t>
            </a: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713225" y="184157"/>
            <a:ext cx="7707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err="1"/>
              <a:t>Exascend産業用</a:t>
            </a:r>
            <a:r>
              <a:rPr lang="ja-JP" altLang="en-US" sz="2800" dirty="0"/>
              <a:t>広</a:t>
            </a:r>
            <a:r>
              <a:rPr lang="en-US" sz="2800" dirty="0" err="1"/>
              <a:t>温度</a:t>
            </a:r>
            <a:r>
              <a:rPr lang="ja-JP" altLang="en-US" sz="2800" dirty="0"/>
              <a:t>範囲対応</a:t>
            </a:r>
            <a:br>
              <a:rPr lang="en-US" altLang="ja-JP" sz="2800" dirty="0"/>
            </a:br>
            <a:r>
              <a:rPr lang="en-US" sz="2800" dirty="0"/>
              <a:t>2.5インチSATA SSD</a:t>
            </a:r>
            <a:r>
              <a:rPr lang="ja-JP" altLang="en-US" sz="2800" dirty="0"/>
              <a:t>を</a:t>
            </a:r>
            <a:r>
              <a:rPr lang="en-US" sz="2800" dirty="0" err="1"/>
              <a:t>推奨</a:t>
            </a:r>
            <a:endParaRPr sz="2800" dirty="0">
              <a:sym typeface="Arial"/>
            </a:endParaRPr>
          </a:p>
        </p:txBody>
      </p:sp>
      <p:sp>
        <p:nvSpPr>
          <p:cNvPr id="166" name="Google Shape;166;p16"/>
          <p:cNvSpPr txBox="1"/>
          <p:nvPr/>
        </p:nvSpPr>
        <p:spPr>
          <a:xfrm>
            <a:off x="713225" y="1591740"/>
            <a:ext cx="3550708" cy="22929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TS-i410X互換性テストに</a:t>
            </a:r>
            <a:br>
              <a:rPr lang="en-US" sz="1800" b="1" dirty="0">
                <a:solidFill>
                  <a:srgbClr val="00FFCC"/>
                </a:solidFill>
                <a:latin typeface="Meiryo UI" panose="020B0604030504040204" pitchFamily="50" charset="-128"/>
                <a:ea typeface="Meiryo UI" panose="020B0604030504040204" pitchFamily="50" charset="-128"/>
              </a:rPr>
            </a:br>
            <a:r>
              <a:rPr lang="en-US" sz="1800" b="1" dirty="0" err="1">
                <a:solidFill>
                  <a:srgbClr val="00FFCC"/>
                </a:solidFill>
                <a:latin typeface="Meiryo UI" panose="020B0604030504040204" pitchFamily="50" charset="-128"/>
                <a:ea typeface="Meiryo UI" panose="020B0604030504040204" pitchFamily="50" charset="-128"/>
              </a:rPr>
              <a:t>合格したExascend産業用</a:t>
            </a:r>
            <a:br>
              <a:rPr lang="en-US" sz="1800" b="1" dirty="0">
                <a:solidFill>
                  <a:srgbClr val="00FFCC"/>
                </a:solidFill>
                <a:latin typeface="Meiryo UI" panose="020B0604030504040204" pitchFamily="50" charset="-128"/>
                <a:ea typeface="Meiryo UI" panose="020B0604030504040204" pitchFamily="50" charset="-128"/>
              </a:rPr>
            </a:br>
            <a:r>
              <a:rPr lang="en-US" sz="1800" b="1" dirty="0">
                <a:solidFill>
                  <a:srgbClr val="00FFCC"/>
                </a:solidFill>
                <a:latin typeface="Meiryo UI" panose="020B0604030504040204" pitchFamily="50" charset="-128"/>
                <a:ea typeface="Meiryo UI" panose="020B0604030504040204" pitchFamily="50" charset="-128"/>
              </a:rPr>
              <a:t>2.5インチSATA SSD</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dirty="0" err="1">
                <a:solidFill>
                  <a:srgbClr val="FFFFFF"/>
                </a:solidFill>
                <a:latin typeface="Meiryo UI" panose="020B0604030504040204" pitchFamily="50" charset="-128"/>
                <a:ea typeface="Meiryo UI" panose="020B0604030504040204" pitchFamily="50" charset="-128"/>
              </a:rPr>
              <a:t>ExascendはSSDストレージソリューション</a:t>
            </a:r>
            <a:r>
              <a:rPr lang="ja-JP" altLang="en-US" dirty="0">
                <a:solidFill>
                  <a:srgbClr val="FFFFFF"/>
                </a:solidFill>
                <a:latin typeface="Meiryo UI" panose="020B0604030504040204" pitchFamily="50" charset="-128"/>
                <a:ea typeface="Meiryo UI" panose="020B0604030504040204" pitchFamily="50" charset="-128"/>
              </a:rPr>
              <a:t>のプロフェッショナル企業</a:t>
            </a:r>
            <a:r>
              <a:rPr lang="en-US" dirty="0" err="1">
                <a:solidFill>
                  <a:srgbClr val="FFFFFF"/>
                </a:solidFill>
                <a:latin typeface="Meiryo UI" panose="020B0604030504040204" pitchFamily="50" charset="-128"/>
                <a:ea typeface="Meiryo UI" panose="020B0604030504040204" pitchFamily="50" charset="-128"/>
              </a:rPr>
              <a:t>です</a:t>
            </a:r>
            <a:r>
              <a:rPr lang="en-US" dirty="0">
                <a:solidFill>
                  <a:srgbClr val="FFFFFF"/>
                </a:solidFill>
                <a:latin typeface="Meiryo UI" panose="020B0604030504040204" pitchFamily="50" charset="-128"/>
                <a:ea typeface="Meiryo UI" panose="020B0604030504040204" pitchFamily="50" charset="-128"/>
              </a:rPr>
              <a:t>。 Marvellコントローラを使用して設計されたSI3産業用2.5インチSATA-III産業用</a:t>
            </a:r>
            <a:r>
              <a:rPr lang="ja-JP" altLang="en-US" dirty="0">
                <a:solidFill>
                  <a:srgbClr val="FFFFFF"/>
                </a:solidFill>
                <a:latin typeface="Meiryo UI" panose="020B0604030504040204" pitchFamily="50" charset="-128"/>
                <a:ea typeface="Meiryo UI" panose="020B0604030504040204" pitchFamily="50" charset="-128"/>
              </a:rPr>
              <a:t>広温度範囲対応</a:t>
            </a:r>
            <a:r>
              <a:rPr lang="en-US" dirty="0">
                <a:solidFill>
                  <a:srgbClr val="FFFFFF"/>
                </a:solidFill>
                <a:latin typeface="Meiryo UI" panose="020B0604030504040204" pitchFamily="50" charset="-128"/>
                <a:ea typeface="Meiryo UI" panose="020B0604030504040204" pitchFamily="50" charset="-128"/>
              </a:rPr>
              <a:t>SSDは、TS-i410X NAS</a:t>
            </a:r>
            <a:r>
              <a:rPr lang="ja-JP" altLang="en-US" dirty="0">
                <a:solidFill>
                  <a:srgbClr val="FFFFFF"/>
                </a:solidFill>
                <a:latin typeface="Meiryo UI" panose="020B0604030504040204" pitchFamily="50" charset="-128"/>
                <a:ea typeface="Meiryo UI" panose="020B0604030504040204" pitchFamily="50" charset="-128"/>
              </a:rPr>
              <a:t>で</a:t>
            </a:r>
            <a:r>
              <a:rPr lang="en-US" dirty="0">
                <a:solidFill>
                  <a:srgbClr val="FFFFFF"/>
                </a:solidFill>
                <a:latin typeface="Meiryo UI" panose="020B0604030504040204" pitchFamily="50" charset="-128"/>
                <a:ea typeface="Meiryo UI" panose="020B0604030504040204" pitchFamily="50" charset="-128"/>
              </a:rPr>
              <a:t>-40℃〜70℃で</a:t>
            </a:r>
            <a:r>
              <a:rPr lang="ja-JP" altLang="en-US" dirty="0">
                <a:solidFill>
                  <a:srgbClr val="FFFFFF"/>
                </a:solidFill>
                <a:latin typeface="Meiryo UI" panose="020B0604030504040204" pitchFamily="50" charset="-128"/>
                <a:ea typeface="Meiryo UI" panose="020B0604030504040204" pitchFamily="50" charset="-128"/>
              </a:rPr>
              <a:t>の運用が可能です。</a:t>
            </a:r>
            <a:endParaRPr dirty="0">
              <a:solidFill>
                <a:srgbClr val="FFFFFF"/>
              </a:solidFill>
              <a:latin typeface="Meiryo UI" panose="020B0604030504040204" pitchFamily="50" charset="-128"/>
              <a:ea typeface="Meiryo UI" panose="020B0604030504040204" pitchFamily="50" charset="-128"/>
            </a:endParaRPr>
          </a:p>
        </p:txBody>
      </p:sp>
      <p:pic>
        <p:nvPicPr>
          <p:cNvPr id="167" name="Google Shape;167;p16"/>
          <p:cNvPicPr preferRelativeResize="0"/>
          <p:nvPr/>
        </p:nvPicPr>
        <p:blipFill rotWithShape="1">
          <a:blip r:embed="rId3" cstate="screen">
            <a:alphaModFix amt="85000"/>
            <a:extLst>
              <a:ext uri="{28A0092B-C50C-407E-A947-70E740481C1C}">
                <a14:useLocalDpi xmlns:a14="http://schemas.microsoft.com/office/drawing/2010/main"/>
              </a:ext>
            </a:extLst>
          </a:blip>
          <a:srcRect/>
          <a:stretch/>
        </p:blipFill>
        <p:spPr>
          <a:xfrm>
            <a:off x="3602279" y="1434088"/>
            <a:ext cx="3259224" cy="2796414"/>
          </a:xfrm>
          <a:prstGeom prst="rect">
            <a:avLst/>
          </a:prstGeom>
          <a:noFill/>
          <a:ln>
            <a:noFill/>
          </a:ln>
          <a:effectLst>
            <a:outerShdw blurRad="254000" dist="190500" dir="8100000" algn="tr" rotWithShape="0">
              <a:srgbClr val="09000C">
                <a:alpha val="74901"/>
              </a:srgbClr>
            </a:outerShdw>
          </a:effectLst>
        </p:spPr>
      </p:pic>
      <p:pic>
        <p:nvPicPr>
          <p:cNvPr id="168" name="Google Shape;168;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55031" y="1838383"/>
            <a:ext cx="552450" cy="714375"/>
          </a:xfrm>
          <a:prstGeom prst="rect">
            <a:avLst/>
          </a:prstGeom>
          <a:noFill/>
          <a:ln>
            <a:noFill/>
          </a:ln>
        </p:spPr>
      </p:pic>
      <p:sp>
        <p:nvSpPr>
          <p:cNvPr id="169" name="Google Shape;169;p16"/>
          <p:cNvSpPr txBox="1"/>
          <p:nvPr/>
        </p:nvSpPr>
        <p:spPr>
          <a:xfrm>
            <a:off x="6782231" y="4203430"/>
            <a:ext cx="2159402" cy="45031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100" dirty="0">
                <a:solidFill>
                  <a:srgbClr val="00FFCC"/>
                </a:solidFill>
                <a:latin typeface="Meiryo UI" panose="020B0604030504040204" pitchFamily="50" charset="-128"/>
                <a:ea typeface="Meiryo UI" panose="020B0604030504040204" pitchFamily="50" charset="-128"/>
              </a:rPr>
              <a:t>TS-i410Xは、4つの2.5インチSATAスロットを提供します</a:t>
            </a:r>
            <a:endParaRPr sz="1100" b="0" i="0" u="none" strike="noStrike" cap="none" dirty="0">
              <a:solidFill>
                <a:srgbClr val="00FFCC"/>
              </a:solidFill>
              <a:latin typeface="Meiryo UI" panose="020B0604030504040204" pitchFamily="50" charset="-128"/>
              <a:ea typeface="Meiryo UI" panose="020B0604030504040204" pitchFamily="50" charset="-128"/>
              <a:sym typeface="Arial"/>
            </a:endParaRPr>
          </a:p>
        </p:txBody>
      </p:sp>
      <p:pic>
        <p:nvPicPr>
          <p:cNvPr id="170" name="Google Shape;170;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56773" y="3307718"/>
            <a:ext cx="3550708" cy="2219588"/>
          </a:xfrm>
          <a:prstGeom prst="rect">
            <a:avLst/>
          </a:prstGeom>
          <a:noFill/>
          <a:ln>
            <a:noFill/>
          </a:ln>
        </p:spPr>
      </p:pic>
      <p:sp>
        <p:nvSpPr>
          <p:cNvPr id="171" name="Google Shape;171;p16"/>
          <p:cNvSpPr txBox="1"/>
          <p:nvPr/>
        </p:nvSpPr>
        <p:spPr>
          <a:xfrm>
            <a:off x="6208332" y="2693761"/>
            <a:ext cx="2935667" cy="800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dirty="0" err="1">
                <a:solidFill>
                  <a:srgbClr val="00FFCC"/>
                </a:solidFill>
                <a:latin typeface="Meiryo UI" panose="020B0604030504040204" pitchFamily="50" charset="-128"/>
                <a:ea typeface="Meiryo UI" panose="020B0604030504040204" pitchFamily="50" charset="-128"/>
              </a:rPr>
              <a:t>Exascend</a:t>
            </a:r>
            <a:r>
              <a:rPr lang="en-US" sz="1800" b="1" dirty="0">
                <a:solidFill>
                  <a:srgbClr val="00FFCC"/>
                </a:solidFill>
                <a:latin typeface="Meiryo UI" panose="020B0604030504040204" pitchFamily="50" charset="-128"/>
                <a:ea typeface="Meiryo UI" panose="020B0604030504040204" pitchFamily="50" charset="-128"/>
              </a:rPr>
              <a:t> SI3</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dirty="0">
                <a:solidFill>
                  <a:srgbClr val="E5E4E4"/>
                </a:solidFill>
                <a:latin typeface="Meiryo UI" panose="020B0604030504040204" pitchFamily="50" charset="-128"/>
                <a:ea typeface="Meiryo UI" panose="020B0604030504040204" pitchFamily="50" charset="-128"/>
              </a:rPr>
              <a:t>産業用2.5インチSATA SSD</a:t>
            </a:r>
            <a:endParaRPr dirty="0">
              <a:solidFill>
                <a:srgbClr val="E5E4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dirty="0" err="1">
                <a:solidFill>
                  <a:srgbClr val="E5E4E4"/>
                </a:solidFill>
                <a:latin typeface="Meiryo UI" panose="020B0604030504040204" pitchFamily="50" charset="-128"/>
                <a:ea typeface="Meiryo UI" panose="020B0604030504040204" pitchFamily="50" charset="-128"/>
              </a:rPr>
              <a:t>オプション容量</a:t>
            </a:r>
            <a:r>
              <a:rPr lang="en-US" dirty="0">
                <a:solidFill>
                  <a:srgbClr val="E5E4E4"/>
                </a:solidFill>
                <a:latin typeface="Meiryo UI" panose="020B0604030504040204" pitchFamily="50" charset="-128"/>
                <a:ea typeface="Meiryo UI" panose="020B0604030504040204" pitchFamily="50" charset="-128"/>
              </a:rPr>
              <a:t>(120GB〜3.84TB)</a:t>
            </a:r>
            <a:endParaRPr dirty="0">
              <a:solidFill>
                <a:srgbClr val="E5E4E4"/>
              </a:solidFill>
              <a:latin typeface="Meiryo UI" panose="020B0604030504040204" pitchFamily="50" charset="-128"/>
              <a:ea typeface="Meiryo UI" panose="020B0604030504040204" pitchFamily="50" charset="-128"/>
            </a:endParaRPr>
          </a:p>
        </p:txBody>
      </p:sp>
      <p:sp>
        <p:nvSpPr>
          <p:cNvPr id="172" name="Google Shape;172;p16"/>
          <p:cNvSpPr txBox="1"/>
          <p:nvPr/>
        </p:nvSpPr>
        <p:spPr>
          <a:xfrm>
            <a:off x="6208332" y="3338210"/>
            <a:ext cx="1905177" cy="372161"/>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600"/>
              </a:spcBef>
              <a:spcAft>
                <a:spcPts val="0"/>
              </a:spcAft>
              <a:buClr>
                <a:srgbClr val="F4D088"/>
              </a:buClr>
              <a:buSzPts val="900"/>
              <a:buFont typeface="Lato"/>
              <a:buNone/>
            </a:pPr>
            <a:r>
              <a:rPr lang="en-US" sz="900" dirty="0" err="1">
                <a:solidFill>
                  <a:schemeClr val="dk1"/>
                </a:solidFill>
                <a:latin typeface="Meiryo UI" panose="020B0604030504040204" pitchFamily="50" charset="-128"/>
                <a:ea typeface="Meiryo UI" panose="020B0604030504040204" pitchFamily="50" charset="-128"/>
              </a:rPr>
              <a:t>リンク</a:t>
            </a:r>
            <a:r>
              <a:rPr lang="en-US" sz="900" dirty="0">
                <a:solidFill>
                  <a:schemeClr val="dk1"/>
                </a:solidFill>
                <a:latin typeface="Meiryo UI" panose="020B0604030504040204" pitchFamily="50" charset="-128"/>
                <a:ea typeface="Meiryo UI" panose="020B0604030504040204" pitchFamily="50" charset="-128"/>
              </a:rPr>
              <a:t>: https://exascend.com/</a:t>
            </a:r>
            <a:endParaRPr sz="9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7"/>
          <p:cNvSpPr txBox="1">
            <a:spLocks noGrp="1"/>
          </p:cNvSpPr>
          <p:nvPr>
            <p:ph type="title"/>
          </p:nvPr>
        </p:nvSpPr>
        <p:spPr>
          <a:xfrm>
            <a:off x="675707" y="18990"/>
            <a:ext cx="8180052" cy="11854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ja-JP" altLang="en-US" dirty="0"/>
              <a:t>広</a:t>
            </a:r>
            <a:r>
              <a:rPr lang="en-US" dirty="0" err="1"/>
              <a:t>温度</a:t>
            </a:r>
            <a:r>
              <a:rPr lang="ja-JP" altLang="en-US" dirty="0"/>
              <a:t>範囲対応</a:t>
            </a:r>
            <a:r>
              <a:rPr lang="en-US" dirty="0" err="1"/>
              <a:t>SSDの</a:t>
            </a:r>
            <a:br>
              <a:rPr lang="en-US" dirty="0"/>
            </a:br>
            <a:r>
              <a:rPr lang="en-US" dirty="0"/>
              <a:t>QTS </a:t>
            </a:r>
            <a:r>
              <a:rPr lang="en-US" dirty="0" err="1"/>
              <a:t>SSD温度</a:t>
            </a:r>
            <a:r>
              <a:rPr lang="ja-JP" altLang="en-US" dirty="0"/>
              <a:t>警告</a:t>
            </a:r>
            <a:r>
              <a:rPr lang="en-US" dirty="0" err="1"/>
              <a:t>設定を</a:t>
            </a:r>
            <a:r>
              <a:rPr lang="ja-JP" altLang="en-US" dirty="0"/>
              <a:t>調整</a:t>
            </a:r>
            <a:endParaRPr dirty="0">
              <a:sym typeface="Arial"/>
            </a:endParaRPr>
          </a:p>
        </p:txBody>
      </p:sp>
      <p:grpSp>
        <p:nvGrpSpPr>
          <p:cNvPr id="178" name="Google Shape;178;p17"/>
          <p:cNvGrpSpPr/>
          <p:nvPr/>
        </p:nvGrpSpPr>
        <p:grpSpPr>
          <a:xfrm>
            <a:off x="3208561" y="1714264"/>
            <a:ext cx="5877018" cy="3167449"/>
            <a:chOff x="2956264" y="1607224"/>
            <a:chExt cx="5877018" cy="3167449"/>
          </a:xfrm>
        </p:grpSpPr>
        <p:pic>
          <p:nvPicPr>
            <p:cNvPr id="179" name="Google Shape;179;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56264" y="1607224"/>
              <a:ext cx="5877018" cy="3167449"/>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80" name="Google Shape;180;p17" descr="一張含有 文字 的圖片&#10;&#10;自動產生的描述"/>
            <p:cNvPicPr preferRelativeResize="0"/>
            <p:nvPr/>
          </p:nvPicPr>
          <p:blipFill rotWithShape="1">
            <a:blip r:embed="rId4" cstate="screen">
              <a:alphaModFix/>
              <a:extLst>
                <a:ext uri="{28A0092B-C50C-407E-A947-70E740481C1C}">
                  <a14:useLocalDpi xmlns:a14="http://schemas.microsoft.com/office/drawing/2010/main"/>
                </a:ext>
              </a:extLst>
            </a:blip>
            <a:srcRect l="30194" t="28441" r="52426" b="66517"/>
            <a:stretch/>
          </p:blipFill>
          <p:spPr>
            <a:xfrm>
              <a:off x="5259420" y="2555496"/>
              <a:ext cx="1185229" cy="168248"/>
            </a:xfrm>
            <a:prstGeom prst="rect">
              <a:avLst/>
            </a:prstGeom>
            <a:noFill/>
            <a:ln>
              <a:noFill/>
            </a:ln>
          </p:spPr>
        </p:pic>
      </p:grpSp>
      <p:sp>
        <p:nvSpPr>
          <p:cNvPr id="181" name="Google Shape;181;p17"/>
          <p:cNvSpPr/>
          <p:nvPr/>
        </p:nvSpPr>
        <p:spPr>
          <a:xfrm>
            <a:off x="5557114" y="2876180"/>
            <a:ext cx="2159540" cy="382622"/>
          </a:xfrm>
          <a:prstGeom prst="rect">
            <a:avLst/>
          </a:prstGeom>
          <a:noFill/>
          <a:ln w="254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2" name="Google Shape;182;p17"/>
          <p:cNvSpPr/>
          <p:nvPr/>
        </p:nvSpPr>
        <p:spPr>
          <a:xfrm>
            <a:off x="7548042" y="4523396"/>
            <a:ext cx="713361" cy="265891"/>
          </a:xfrm>
          <a:prstGeom prst="rect">
            <a:avLst/>
          </a:prstGeom>
          <a:noFill/>
          <a:ln w="254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3" name="Google Shape;183;p17"/>
          <p:cNvSpPr/>
          <p:nvPr/>
        </p:nvSpPr>
        <p:spPr>
          <a:xfrm>
            <a:off x="7548042" y="2641898"/>
            <a:ext cx="389159" cy="377772"/>
          </a:xfrm>
          <a:prstGeom prst="ellipse">
            <a:avLst/>
          </a:prstGeom>
          <a:solidFill>
            <a:srgbClr val="00FFCC"/>
          </a:solidFill>
          <a:ln>
            <a:noFill/>
          </a:ln>
          <a:effectLst>
            <a:outerShdw blurRad="50800" dist="76200" dir="8100000" algn="tr" rotWithShape="0">
              <a:srgbClr val="009999">
                <a:alpha val="5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4" name="Google Shape;184;p17"/>
          <p:cNvSpPr/>
          <p:nvPr/>
        </p:nvSpPr>
        <p:spPr>
          <a:xfrm>
            <a:off x="8083872" y="4242084"/>
            <a:ext cx="389159" cy="377772"/>
          </a:xfrm>
          <a:prstGeom prst="ellipse">
            <a:avLst/>
          </a:prstGeom>
          <a:solidFill>
            <a:srgbClr val="00FFCC"/>
          </a:solidFill>
          <a:ln>
            <a:noFill/>
          </a:ln>
          <a:effectLst>
            <a:outerShdw blurRad="50800" dist="76200" dir="8100000" algn="tr" rotWithShape="0">
              <a:srgbClr val="009999">
                <a:alpha val="5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5" name="Google Shape;185;p17"/>
          <p:cNvSpPr txBox="1"/>
          <p:nvPr/>
        </p:nvSpPr>
        <p:spPr>
          <a:xfrm>
            <a:off x="675707" y="3089825"/>
            <a:ext cx="2240379" cy="1569660"/>
          </a:xfrm>
          <a:prstGeom prst="rect">
            <a:avLst/>
          </a:prstGeom>
          <a:noFill/>
          <a:ln>
            <a:noFill/>
          </a:ln>
        </p:spPr>
        <p:txBody>
          <a:bodyPr spcFirstLastPara="1" wrap="square" lIns="91425" tIns="45700" rIns="91425" bIns="45700" anchor="t" anchorCtr="0">
            <a:noAutofit/>
          </a:bodyPr>
          <a:lstStyle/>
          <a:p>
            <a:pPr lvl="0"/>
            <a:r>
              <a:rPr lang="ja-JP" altLang="en-US" sz="1200" dirty="0">
                <a:solidFill>
                  <a:schemeClr val="accent6"/>
                </a:solidFill>
                <a:latin typeface="Meiryo UI" panose="020B0604030504040204" pitchFamily="50" charset="-128"/>
                <a:ea typeface="Meiryo UI" panose="020B0604030504040204" pitchFamily="50" charset="-128"/>
              </a:rPr>
              <a:t>産業用広温度範囲</a:t>
            </a:r>
            <a:r>
              <a:rPr lang="en-US" altLang="ja-JP" sz="1200" dirty="0">
                <a:solidFill>
                  <a:schemeClr val="accent6"/>
                </a:solidFill>
                <a:latin typeface="Meiryo UI" panose="020B0604030504040204" pitchFamily="50" charset="-128"/>
                <a:ea typeface="Meiryo UI" panose="020B0604030504040204" pitchFamily="50" charset="-128"/>
              </a:rPr>
              <a:t>SSD</a:t>
            </a:r>
            <a:r>
              <a:rPr lang="ja-JP" altLang="en-US" sz="1200" dirty="0">
                <a:solidFill>
                  <a:schemeClr val="accent6"/>
                </a:solidFill>
                <a:latin typeface="Meiryo UI" panose="020B0604030504040204" pitchFamily="50" charset="-128"/>
                <a:ea typeface="Meiryo UI" panose="020B0604030504040204" pitchFamily="50" charset="-128"/>
              </a:rPr>
              <a:t>を使用する場合、</a:t>
            </a:r>
            <a:r>
              <a:rPr lang="en-US" altLang="ja-JP" sz="1200" dirty="0">
                <a:solidFill>
                  <a:schemeClr val="accent6"/>
                </a:solidFill>
                <a:latin typeface="Meiryo UI" panose="020B0604030504040204" pitchFamily="50" charset="-128"/>
                <a:ea typeface="Meiryo UI" panose="020B0604030504040204" pitchFamily="50" charset="-128"/>
              </a:rPr>
              <a:t>SSD</a:t>
            </a:r>
            <a:r>
              <a:rPr lang="ja-JP" altLang="en-US" sz="1200" dirty="0">
                <a:solidFill>
                  <a:schemeClr val="accent6"/>
                </a:solidFill>
                <a:latin typeface="Meiryo UI" panose="020B0604030504040204" pitchFamily="50" charset="-128"/>
                <a:ea typeface="Meiryo UI" panose="020B0604030504040204" pitchFamily="50" charset="-128"/>
              </a:rPr>
              <a:t>の動作温度の上限に合わせて、</a:t>
            </a:r>
            <a:r>
              <a:rPr lang="en-US" altLang="ja-JP" sz="1200" dirty="0">
                <a:solidFill>
                  <a:schemeClr val="accent6"/>
                </a:solidFill>
                <a:latin typeface="Meiryo UI" panose="020B0604030504040204" pitchFamily="50" charset="-128"/>
                <a:ea typeface="Meiryo UI" panose="020B0604030504040204" pitchFamily="50" charset="-128"/>
              </a:rPr>
              <a:t>QTS</a:t>
            </a:r>
            <a:r>
              <a:rPr lang="ja-JP" altLang="en-US" sz="1200" dirty="0">
                <a:solidFill>
                  <a:schemeClr val="accent6"/>
                </a:solidFill>
                <a:latin typeface="Meiryo UI" panose="020B0604030504040204" pitchFamily="50" charset="-128"/>
                <a:ea typeface="Meiryo UI" panose="020B0604030504040204" pitchFamily="50" charset="-128"/>
              </a:rPr>
              <a:t>のディスク警告設定を</a:t>
            </a:r>
            <a:r>
              <a:rPr lang="en-US" altLang="ja-JP" sz="1200" dirty="0">
                <a:solidFill>
                  <a:schemeClr val="accent6"/>
                </a:solidFill>
                <a:latin typeface="Meiryo UI" panose="020B0604030504040204" pitchFamily="50" charset="-128"/>
                <a:ea typeface="Meiryo UI" panose="020B0604030504040204" pitchFamily="50" charset="-128"/>
              </a:rPr>
              <a:t>85℃</a:t>
            </a:r>
            <a:r>
              <a:rPr lang="ja-JP" altLang="en-US" sz="1200" dirty="0">
                <a:solidFill>
                  <a:schemeClr val="accent6"/>
                </a:solidFill>
                <a:latin typeface="Meiryo UI" panose="020B0604030504040204" pitchFamily="50" charset="-128"/>
                <a:ea typeface="Meiryo UI" panose="020B0604030504040204" pitchFamily="50" charset="-128"/>
              </a:rPr>
              <a:t>（</a:t>
            </a:r>
            <a:r>
              <a:rPr lang="en-US" altLang="ja-JP" sz="1200" dirty="0">
                <a:solidFill>
                  <a:schemeClr val="accent6"/>
                </a:solidFill>
                <a:latin typeface="Meiryo UI" panose="020B0604030504040204" pitchFamily="50" charset="-128"/>
                <a:ea typeface="Meiryo UI" panose="020B0604030504040204" pitchFamily="50" charset="-128"/>
              </a:rPr>
              <a:t>SSD</a:t>
            </a:r>
            <a:r>
              <a:rPr lang="ja-JP" altLang="en-US" sz="1200" dirty="0">
                <a:solidFill>
                  <a:schemeClr val="accent6"/>
                </a:solidFill>
                <a:latin typeface="Meiryo UI" panose="020B0604030504040204" pitchFamily="50" charset="-128"/>
                <a:ea typeface="Meiryo UI" panose="020B0604030504040204" pitchFamily="50" charset="-128"/>
              </a:rPr>
              <a:t>のデフォルト温度は</a:t>
            </a:r>
            <a:r>
              <a:rPr lang="en-US" altLang="ja-JP" sz="1200" dirty="0">
                <a:solidFill>
                  <a:schemeClr val="accent6"/>
                </a:solidFill>
                <a:latin typeface="Meiryo UI" panose="020B0604030504040204" pitchFamily="50" charset="-128"/>
                <a:ea typeface="Meiryo UI" panose="020B0604030504040204" pitchFamily="50" charset="-128"/>
              </a:rPr>
              <a:t>70℃</a:t>
            </a:r>
            <a:r>
              <a:rPr lang="ja-JP" altLang="en-US" sz="1200" dirty="0">
                <a:solidFill>
                  <a:schemeClr val="accent6"/>
                </a:solidFill>
                <a:latin typeface="Meiryo UI" panose="020B0604030504040204" pitchFamily="50" charset="-128"/>
                <a:ea typeface="Meiryo UI" panose="020B0604030504040204" pitchFamily="50" charset="-128"/>
              </a:rPr>
              <a:t>）に調整する必要があります。</a:t>
            </a:r>
            <a:endParaRPr sz="16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
        <p:nvSpPr>
          <p:cNvPr id="186" name="Google Shape;186;p17"/>
          <p:cNvSpPr txBox="1"/>
          <p:nvPr/>
        </p:nvSpPr>
        <p:spPr>
          <a:xfrm>
            <a:off x="675707" y="1864191"/>
            <a:ext cx="2472227" cy="12256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1800" b="1" dirty="0" err="1">
                <a:solidFill>
                  <a:srgbClr val="00FFCC"/>
                </a:solidFill>
                <a:latin typeface="Meiryo UI" panose="020B0604030504040204" pitchFamily="50" charset="-128"/>
                <a:ea typeface="Meiryo UI" panose="020B0604030504040204" pitchFamily="50" charset="-128"/>
              </a:rPr>
              <a:t>ワイド温度</a:t>
            </a:r>
            <a:r>
              <a:rPr lang="ja-JP" altLang="en-US" sz="1800" b="1" dirty="0">
                <a:solidFill>
                  <a:srgbClr val="00FFCC"/>
                </a:solidFill>
                <a:latin typeface="Meiryo UI" panose="020B0604030504040204" pitchFamily="50" charset="-128"/>
                <a:ea typeface="Meiryo UI" panose="020B0604030504040204" pitchFamily="50" charset="-128"/>
              </a:rPr>
              <a:t>対応</a:t>
            </a:r>
            <a:r>
              <a:rPr lang="en-US" sz="1800" b="1" dirty="0" err="1">
                <a:solidFill>
                  <a:srgbClr val="00FFCC"/>
                </a:solidFill>
                <a:latin typeface="Meiryo UI" panose="020B0604030504040204" pitchFamily="50" charset="-128"/>
                <a:ea typeface="Meiryo UI" panose="020B0604030504040204" pitchFamily="50" charset="-128"/>
              </a:rPr>
              <a:t>SSDを使用する場合は温度</a:t>
            </a:r>
            <a:br>
              <a:rPr lang="en-US" sz="1800" b="1" dirty="0">
                <a:solidFill>
                  <a:srgbClr val="00FFCC"/>
                </a:solidFill>
                <a:latin typeface="Meiryo UI" panose="020B0604030504040204" pitchFamily="50" charset="-128"/>
                <a:ea typeface="Meiryo UI" panose="020B0604030504040204" pitchFamily="50" charset="-128"/>
              </a:rPr>
            </a:br>
            <a:r>
              <a:rPr lang="en-US" sz="1800" b="1" dirty="0">
                <a:solidFill>
                  <a:srgbClr val="00FFCC"/>
                </a:solidFill>
                <a:latin typeface="Meiryo UI" panose="020B0604030504040204" pitchFamily="50" charset="-128"/>
                <a:ea typeface="Meiryo UI" panose="020B0604030504040204" pitchFamily="50" charset="-128"/>
              </a:rPr>
              <a:t>アラームを有効にし、85°Cに設定</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theme/theme1.xml><?xml version="1.0" encoding="utf-8"?>
<a:theme xmlns:a="http://schemas.openxmlformats.org/drawingml/2006/main" name="1_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4500</Words>
  <Application>Microsoft Office PowerPoint</Application>
  <PresentationFormat>如螢幕大小 (16:9)</PresentationFormat>
  <Paragraphs>505</Paragraphs>
  <Slides>44</Slides>
  <Notes>44</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44</vt:i4>
      </vt:variant>
    </vt:vector>
  </HeadingPairs>
  <TitlesOfParts>
    <vt:vector size="52" baseType="lpstr">
      <vt:lpstr>Arial</vt:lpstr>
      <vt:lpstr>Corbel</vt:lpstr>
      <vt:lpstr>Lato</vt:lpstr>
      <vt:lpstr>Meiryo UI</vt:lpstr>
      <vt:lpstr>Noto Sans Symbols</vt:lpstr>
      <vt:lpstr>Orbitron</vt:lpstr>
      <vt:lpstr>ＭＳ Ｐゴシック</vt:lpstr>
      <vt:lpstr>1_Solar Panel Project Proposal by Slidesgo</vt:lpstr>
      <vt:lpstr>PowerPoint 簡報</vt:lpstr>
      <vt:lpstr>TS-i410X SSD NASの機能</vt:lpstr>
      <vt:lpstr>TS-i410Xは車両監視システムに使用可能</vt:lpstr>
      <vt:lpstr>典型的な 車載監視システムの接続</vt:lpstr>
      <vt:lpstr>優れた防振性を備えたNAS (MIL-STD-810Hテスト)</vt:lpstr>
      <vt:lpstr>寒さ、熱さに耐える、 動作温度範囲が広いNAS</vt:lpstr>
      <vt:lpstr>NASに2.5インチSATA SSDドライブを選択する理由</vt:lpstr>
      <vt:lpstr>Exascend産業用広温度範囲対応 2.5インチSATA SSDを推奨</vt:lpstr>
      <vt:lpstr>広温度範囲対応SSDの QTS SSD温度警告設定を調整</vt:lpstr>
      <vt:lpstr>多様なセットアップのためのオプション VESA 75ウォールマウントブラケットに対応</vt:lpstr>
      <vt:lpstr>半屋外環境での貴重な資産の監視に活用</vt:lpstr>
      <vt:lpstr>データ保護のために 4ベイのNASで使用するRAIDモードは？</vt:lpstr>
      <vt:lpstr>4コア Intel AtomXシリーズ、最大3.0 GHz 広い動作温度範囲、少なくとも2029年までの長期供給</vt:lpstr>
      <vt:lpstr>QNAP産業用10GbEファンレスネットワークスイッチ</vt:lpstr>
      <vt:lpstr>デュアル10GbEネットワークポートは 企業ネットワークの標準です</vt:lpstr>
      <vt:lpstr>4ポートUSB 3.2 Gen 2 (10Gbps) </vt:lpstr>
      <vt:lpstr>DC 9~36Vワイド電源入力または アダプタDC 12V入力</vt:lpstr>
      <vt:lpstr>HDMI 4K画面出力をサポート</vt:lpstr>
      <vt:lpstr>TS-i410Xは4つの SATA SSDスロットをサポート</vt:lpstr>
      <vt:lpstr>TS-i410X 筐体サイズとインターフェース</vt:lpstr>
      <vt:lpstr>仕様</vt:lpstr>
      <vt:lpstr>USB JBOD＆RAIDをサポートする オプションのストレージ拡張ユニット</vt:lpstr>
      <vt:lpstr>オプションのネットワークスイッチ</vt:lpstr>
      <vt:lpstr>2x 10GbE、10GBのファイル転送</vt:lpstr>
      <vt:lpstr>2.5インチSATA SSDのインストール</vt:lpstr>
      <vt:lpstr>NASクイックインストール</vt:lpstr>
      <vt:lpstr>NAS用多機能オペレーティングシステム QTS 5.0を搭載</vt:lpstr>
      <vt:lpstr>ライセンスフリーのHBS 3 (Hybrid Backup Sync 3) 最適なデータバックアップ戦略への3つのステップ</vt:lpstr>
      <vt:lpstr>ディスク障害を予測する DA Drive Analyzer</vt:lpstr>
      <vt:lpstr>データセキュリティ:  NASデータを保護します</vt:lpstr>
      <vt:lpstr>QVR Elite – 監視システム​​</vt:lpstr>
      <vt:lpstr>多くのカメラモデルと互換性があります</vt:lpstr>
      <vt:lpstr>PCまたはモバイルデバイスでどこでも利用可能 ライブビューとプレイバックができる統合インターフェース</vt:lpstr>
      <vt:lpstr>モバイルおよびホーム環境向けの 監視クライアント</vt:lpstr>
      <vt:lpstr>ブラウザ用の全文検索ツール Qsirch</vt:lpstr>
      <vt:lpstr>Qfilingの自動アーカイブとファイリング </vt:lpstr>
      <vt:lpstr>Virtualization Station</vt:lpstr>
      <vt:lpstr>Container Station</vt:lpstr>
      <vt:lpstr>HybridMountは、 2種類のクラウドスペースをスムーズにマウントします</vt:lpstr>
      <vt:lpstr>VJBODクラウド: ビジネスデータを柔軟で経済的かつ安全な クラウドにバックアップするクラウドゲートウェイ</vt:lpstr>
      <vt:lpstr>個人利用のための より軽く、より高速なVPNサービス</vt:lpstr>
      <vt:lpstr>QuFTPリモートファイルFTPアクセスサービス</vt:lpstr>
      <vt:lpstr>NASをローカルコンピュータとして使用 Ubuntu Linux Stationでコンピュータとして使用、またはいつでもリモート接続</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2023-11-06T09:30:36Z</dcterms:modified>
</cp:coreProperties>
</file>