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4"/>
  </p:sldMasterIdLst>
  <p:notesMasterIdLst>
    <p:notesMasterId r:id="rId49"/>
  </p:notesMasterIdLst>
  <p:handoutMasterIdLst>
    <p:handoutMasterId r:id="rId50"/>
  </p:handoutMasterIdLst>
  <p:sldIdLst>
    <p:sldId id="3619" r:id="rId5"/>
    <p:sldId id="3620" r:id="rId6"/>
    <p:sldId id="3663" r:id="rId7"/>
    <p:sldId id="3668" r:id="rId8"/>
    <p:sldId id="3621" r:id="rId9"/>
    <p:sldId id="3622" r:id="rId10"/>
    <p:sldId id="3624" r:id="rId11"/>
    <p:sldId id="3665" r:id="rId12"/>
    <p:sldId id="3671" r:id="rId13"/>
    <p:sldId id="3625" r:id="rId14"/>
    <p:sldId id="3664" r:id="rId15"/>
    <p:sldId id="3626" r:id="rId16"/>
    <p:sldId id="3627" r:id="rId17"/>
    <p:sldId id="3628" r:id="rId18"/>
    <p:sldId id="3629" r:id="rId19"/>
    <p:sldId id="3630" r:id="rId20"/>
    <p:sldId id="3631" r:id="rId21"/>
    <p:sldId id="3632" r:id="rId22"/>
    <p:sldId id="3633" r:id="rId23"/>
    <p:sldId id="3634" r:id="rId24"/>
    <p:sldId id="3635" r:id="rId25"/>
    <p:sldId id="3636" r:id="rId26"/>
    <p:sldId id="3638" r:id="rId27"/>
    <p:sldId id="3639" r:id="rId28"/>
    <p:sldId id="3641" r:id="rId29"/>
    <p:sldId id="3642" r:id="rId30"/>
    <p:sldId id="3643" r:id="rId31"/>
    <p:sldId id="3644" r:id="rId32"/>
    <p:sldId id="3645" r:id="rId33"/>
    <p:sldId id="3646" r:id="rId34"/>
    <p:sldId id="3647" r:id="rId35"/>
    <p:sldId id="3648" r:id="rId36"/>
    <p:sldId id="3649" r:id="rId37"/>
    <p:sldId id="3650" r:id="rId38"/>
    <p:sldId id="3651" r:id="rId39"/>
    <p:sldId id="3652" r:id="rId40"/>
    <p:sldId id="3653" r:id="rId41"/>
    <p:sldId id="3654" r:id="rId42"/>
    <p:sldId id="3656" r:id="rId43"/>
    <p:sldId id="3657" r:id="rId44"/>
    <p:sldId id="288" r:id="rId45"/>
    <p:sldId id="3582" r:id="rId46"/>
    <p:sldId id="3670" r:id="rId47"/>
    <p:sldId id="3658" r:id="rId48"/>
  </p:sldIdLst>
  <p:sldSz cx="9144000" cy="5143500" type="screen16x9"/>
  <p:notesSz cx="6858000" cy="9144000"/>
  <p:embeddedFontLst>
    <p:embeddedFont>
      <p:font typeface="Calibri" panose="020F0502020204030204" pitchFamily="34" charset="0"/>
      <p:regular r:id="rId51"/>
      <p:bold r:id="rId52"/>
      <p:italic r:id="rId53"/>
      <p:boldItalic r:id="rId54"/>
    </p:embeddedFont>
    <p:embeddedFont>
      <p:font typeface="Corbel" panose="020B0503020204020204" pitchFamily="34" charset="0"/>
      <p:regular r:id="rId55"/>
      <p:bold r:id="rId56"/>
      <p:italic r:id="rId57"/>
      <p:boldItalic r:id="rId58"/>
    </p:embeddedFont>
    <p:embeddedFont>
      <p:font typeface="Lato" panose="020F0502020204030203" pitchFamily="34" charset="0"/>
      <p:regular r:id="rId59"/>
      <p:bold r:id="rId60"/>
      <p:italic r:id="rId61"/>
      <p:boldItalic r:id="rId62"/>
    </p:embeddedFont>
    <p:embeddedFont>
      <p:font typeface="Orbitron" panose="02020500000000000000" charset="0"/>
      <p:regular r:id="rId63"/>
      <p:bold r:id="rId64"/>
    </p:embeddedFont>
    <p:embeddedFont>
      <p:font typeface="Roboto" panose="02000000000000000000" pitchFamily="2" charset="0"/>
      <p:regular r:id="rId65"/>
      <p:bold r:id="rId66"/>
      <p:italic r:id="rId67"/>
      <p:boldItalic r:id="rId68"/>
    </p:embeddedFont>
    <p:embeddedFont>
      <p:font typeface="微軟正黑體" panose="020B0604030504040204" pitchFamily="34" charset="-120"/>
      <p:regular r:id="rId69"/>
      <p:bold r:id="rId70"/>
    </p:embeddedFont>
  </p:embeddedFontLst>
  <p:custDataLst>
    <p:tags r:id="rId7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9131E"/>
    <a:srgbClr val="FFC000"/>
    <a:srgbClr val="FFFFFF"/>
    <a:srgbClr val="586697"/>
    <a:srgbClr val="000000"/>
    <a:srgbClr val="FF0000"/>
    <a:srgbClr val="010203"/>
    <a:srgbClr val="B27B54"/>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BF7A1E-03C8-4742-A8C7-EF760988A68B}">
  <a:tblStyle styleId="{D0BF7A1E-03C8-4742-A8C7-EF760988A6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95" autoAdjust="0"/>
    <p:restoredTop sz="96327" autoAdjust="0"/>
  </p:normalViewPr>
  <p:slideViewPr>
    <p:cSldViewPr snapToGrid="0">
      <p:cViewPr>
        <p:scale>
          <a:sx n="110" d="100"/>
          <a:sy n="110" d="100"/>
        </p:scale>
        <p:origin x="2174" y="864"/>
      </p:cViewPr>
      <p:guideLst>
        <p:guide orient="horz" pos="1620"/>
        <p:guide pos="2880"/>
      </p:guideLst>
    </p:cSldViewPr>
  </p:slideViewPr>
  <p:notesTextViewPr>
    <p:cViewPr>
      <p:scale>
        <a:sx n="1" d="1"/>
        <a:sy n="1" d="1"/>
      </p:scale>
      <p:origin x="0" y="0"/>
    </p:cViewPr>
  </p:notesTextViewPr>
  <p:notesViewPr>
    <p:cSldViewPr snapToGrid="0" showGuides="1">
      <p:cViewPr varScale="1">
        <p:scale>
          <a:sx n="76" d="100"/>
          <a:sy n="76" d="100"/>
        </p:scale>
        <p:origin x="2216" y="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handoutMaster" Target="handoutMasters/handoutMaster1.xml"/><Relationship Id="rId5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CFC1CB4-B0B2-4867-8996-6027E098CE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B597F0C-42FF-464A-85D7-999F62CC0D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1FCF-2364-486E-B5B1-562F2201C130}" type="datetimeFigureOut">
              <a:rPr lang="zh-TW" altLang="en-US" smtClean="0"/>
              <a:t>2023/11/6</a:t>
            </a:fld>
            <a:endParaRPr lang="zh-TW" altLang="en-US"/>
          </a:p>
        </p:txBody>
      </p:sp>
      <p:sp>
        <p:nvSpPr>
          <p:cNvPr id="4" name="頁尾版面配置區 3">
            <a:extLst>
              <a:ext uri="{FF2B5EF4-FFF2-40B4-BE49-F238E27FC236}">
                <a16:creationId xmlns:a16="http://schemas.microsoft.com/office/drawing/2014/main" id="{126492B1-35B4-4E99-8531-0279A00A3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5216B0B2-6ADA-4133-8D7D-C006C2D107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978116-D8C7-443B-B9AA-980D71A40113}" type="slidenum">
              <a:rPr lang="zh-TW" altLang="en-US" smtClean="0"/>
              <a:t>‹#›</a:t>
            </a:fld>
            <a:endParaRPr lang="zh-TW" altLang="en-US"/>
          </a:p>
        </p:txBody>
      </p:sp>
    </p:spTree>
    <p:extLst>
      <p:ext uri="{BB962C8B-B14F-4D97-AF65-F5344CB8AC3E}">
        <p14:creationId xmlns:p14="http://schemas.microsoft.com/office/powerpoint/2010/main" val="2415431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大家好我是威聯通產品經理</a:t>
            </a:r>
            <a:r>
              <a:rPr lang="en-US" altLang="zh-TW" dirty="0"/>
              <a:t>Jerry</a:t>
            </a:r>
            <a:r>
              <a:rPr lang="zh-TW" altLang="en-US" dirty="0"/>
              <a:t>，歡迎大家收看今天的直播，今天要介紹的是一台工業級雙</a:t>
            </a:r>
            <a:r>
              <a:rPr lang="en-US" altLang="zh-TW" dirty="0"/>
              <a:t>10GbE</a:t>
            </a:r>
            <a:r>
              <a:rPr lang="zh-TW" altLang="en-US" dirty="0"/>
              <a:t>網路，搭載</a:t>
            </a:r>
            <a:r>
              <a:rPr lang="en-US" altLang="zh-TW" dirty="0"/>
              <a:t>Intel Atom x6425E</a:t>
            </a:r>
            <a:r>
              <a:rPr lang="zh-TW" altLang="en-US" dirty="0"/>
              <a:t> 四核心處理器的</a:t>
            </a:r>
            <a:r>
              <a:rPr lang="en-US" altLang="zh-TW" dirty="0"/>
              <a:t>NAS</a:t>
            </a:r>
            <a:r>
              <a:rPr lang="zh-TW" altLang="en-US" dirty="0"/>
              <a:t>，有堅固全鋁機身設計，以及搭配工規</a:t>
            </a:r>
            <a:r>
              <a:rPr lang="en-US" altLang="zh-TW" dirty="0"/>
              <a:t>SSD</a:t>
            </a:r>
            <a:r>
              <a:rPr lang="zh-TW" altLang="en-US" dirty="0"/>
              <a:t>時可在低溫</a:t>
            </a:r>
            <a:r>
              <a:rPr lang="en-US" altLang="zh-TW" dirty="0"/>
              <a:t>-40</a:t>
            </a:r>
            <a:r>
              <a:rPr lang="zh-TW" altLang="en-US" dirty="0"/>
              <a:t>度</a:t>
            </a:r>
            <a:r>
              <a:rPr lang="en-US" altLang="zh-TW" dirty="0"/>
              <a:t>C~</a:t>
            </a:r>
            <a:r>
              <a:rPr lang="zh-TW" altLang="en-US" dirty="0"/>
              <a:t>高溫</a:t>
            </a:r>
            <a:r>
              <a:rPr lang="en-US" altLang="zh-TW" dirty="0"/>
              <a:t>70</a:t>
            </a:r>
            <a:r>
              <a:rPr lang="zh-TW" altLang="en-US" dirty="0"/>
              <a:t>度</a:t>
            </a:r>
            <a:r>
              <a:rPr lang="en-US" altLang="zh-TW" dirty="0"/>
              <a:t>C</a:t>
            </a:r>
            <a:r>
              <a:rPr lang="zh-TW" altLang="en-US" dirty="0"/>
              <a:t>嚴峻環境下工作的適應性，獨特且強悍，是不是很期待呢</a:t>
            </a:r>
            <a:r>
              <a:rPr lang="en-US" altLang="zh-TW" dirty="0"/>
              <a:t>?</a:t>
            </a:r>
          </a:p>
          <a:p>
            <a:r>
              <a:rPr lang="en-US" altLang="zh-TW" dirty="0"/>
              <a:t>Hello everyone, I'm Jerry, Product Manager at QNAP. Welcome to watch today's live stream. I will introduce an industrial-grade NAS with a dual 10GbE equipped with an Intel Atom x6425E quad-core processor. It has a rugged all-aluminum chassis design. And it can work in a severe environment at -40°C to 70°C when paired with the industrial SSD. This model is unique and powerful. Are you looking forward to it?</a:t>
            </a:r>
            <a:endParaRPr lang="zh-TW" altLang="en-US" dirty="0"/>
          </a:p>
        </p:txBody>
      </p:sp>
    </p:spTree>
    <p:extLst>
      <p:ext uri="{BB962C8B-B14F-4D97-AF65-F5344CB8AC3E}">
        <p14:creationId xmlns:p14="http://schemas.microsoft.com/office/powerpoint/2010/main" val="1269589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可採用市售標準 </a:t>
            </a:r>
            <a:r>
              <a:rPr lang="en-US" altLang="zh-TW" dirty="0"/>
              <a:t>VESA 75 </a:t>
            </a:r>
            <a:r>
              <a:rPr lang="zh-TW" altLang="en-US" dirty="0"/>
              <a:t>壁掛支架將 </a:t>
            </a:r>
            <a:r>
              <a:rPr lang="en-US" altLang="zh-TW" dirty="0"/>
              <a:t>TS-i410X</a:t>
            </a:r>
            <a:r>
              <a:rPr lang="zh-TW" altLang="en-US" dirty="0"/>
              <a:t>架設在工廠環境中，超越一般僅能架設於桌面的沉重儲存裝置，隨意而置，隨心儲存</a:t>
            </a:r>
            <a:endParaRPr lang="en-US" altLang="zh-TW" dirty="0"/>
          </a:p>
          <a:p>
            <a:r>
              <a:rPr lang="en-US" altLang="zh-TW" dirty="0"/>
              <a:t>The TS-i410X can be mounted in a factory environment using a commercially available standard VESA 75 wall-mount bracket, surpassing the heavy storage devices that can only be mounted on a desktop.</a:t>
            </a:r>
          </a:p>
          <a:p>
            <a:endParaRPr lang="en-US" altLang="zh-TW" dirty="0"/>
          </a:p>
          <a:p>
            <a:endParaRPr lang="en-US" altLang="zh-TW" dirty="0"/>
          </a:p>
          <a:p>
            <a:r>
              <a:rPr lang="en-US" altLang="zh-TW" dirty="0"/>
              <a:t>https://ultrarm.com/blogs/monitor-arm/vesa-standard</a:t>
            </a:r>
          </a:p>
          <a:p>
            <a:endParaRPr lang="en-US" altLang="zh-TW" dirty="0"/>
          </a:p>
          <a:p>
            <a:r>
              <a:rPr lang="en-US" altLang="zh-TW" dirty="0"/>
              <a:t>https://www.vidabox.com/kiosks/fixed-vesa-slim-wall-mount.html</a:t>
            </a:r>
            <a:endParaRPr lang="zh-TW" altLang="en-US" dirty="0"/>
          </a:p>
        </p:txBody>
      </p:sp>
    </p:spTree>
    <p:extLst>
      <p:ext uri="{BB962C8B-B14F-4D97-AF65-F5344CB8AC3E}">
        <p14:creationId xmlns:p14="http://schemas.microsoft.com/office/powerpoint/2010/main" val="67806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en-US" altLang="zh-TW"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dirty="0"/>
              <a:t>先前提及了不少</a:t>
            </a:r>
            <a:r>
              <a:rPr lang="en-US" altLang="zh-TW" dirty="0"/>
              <a:t>TS-i410X</a:t>
            </a:r>
            <a:r>
              <a:rPr lang="zh-TW" altLang="en-US" dirty="0"/>
              <a:t>的強悍特點，我們都知道</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半戶外環境，通常有著較大的溫差變化，無法架設一般的網路監控設備。</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TS-i410X</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挾帶其堅實機殼與寬溫寬壓設計搭配</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QVR</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Elite</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監控軟體，特別適合架設在半戶外環境作為監控儲存。如溫室農業，畜牧養殖，水產養殖等環境使用，不用再擔心寶貴資產不明原因的損失。</a:t>
            </a: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dirty="0"/>
              <a:t>Previously we mentioned many rugged features of TS-i410X. The semi-outdoor environment usually has a significant temperature difference, and it is impossible to set up general network monitoring equipment. Therefore, the TS-i410X equip with a rugged chassis and wide temperature design with QVR Elite monitoring software, which is especially suitable for installation in semi-outdoor environments as monitoring storage. As a result, there is no need to worry about the unexplained loss of valuable assets such as greenhouse cultivation, stock farming, aquaculture, and other environmental uses.</a:t>
            </a:r>
            <a:endParaRPr lang="zh-TW" altLang="en-US" dirty="0"/>
          </a:p>
        </p:txBody>
      </p:sp>
    </p:spTree>
    <p:extLst>
      <p:ext uri="{BB962C8B-B14F-4D97-AF65-F5344CB8AC3E}">
        <p14:creationId xmlns:p14="http://schemas.microsoft.com/office/powerpoint/2010/main" val="201740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4-bay</a:t>
            </a:r>
            <a:r>
              <a:rPr lang="zh-TW" altLang="en-US" dirty="0"/>
              <a:t>的</a:t>
            </a:r>
            <a:r>
              <a:rPr lang="en-US" altLang="zh-TW" dirty="0"/>
              <a:t>NAS</a:t>
            </a:r>
            <a:r>
              <a:rPr lang="zh-TW" altLang="en-US" dirty="0"/>
              <a:t>機種支援圖表上的多種</a:t>
            </a:r>
            <a:r>
              <a:rPr lang="en-US" altLang="zh-TW" dirty="0"/>
              <a:t>RAID</a:t>
            </a:r>
            <a:r>
              <a:rPr lang="zh-TW" altLang="en-US" dirty="0"/>
              <a:t>模式，而</a:t>
            </a:r>
            <a:r>
              <a:rPr lang="en-US" altLang="zh-TW" dirty="0"/>
              <a:t>RAID</a:t>
            </a:r>
            <a:r>
              <a:rPr lang="zh-TW" altLang="en-US" dirty="0"/>
              <a:t>是一種磁碟容錯保護技術，是</a:t>
            </a:r>
            <a:r>
              <a:rPr lang="en-US" altLang="zh-TW" dirty="0"/>
              <a:t>NAS</a:t>
            </a:r>
            <a:r>
              <a:rPr lang="zh-TW" altLang="en-US" dirty="0"/>
              <a:t>的基本配備，於</a:t>
            </a:r>
            <a:r>
              <a:rPr lang="en-US" altLang="zh-TW" dirty="0"/>
              <a:t>TS-i410X</a:t>
            </a:r>
            <a:r>
              <a:rPr lang="zh-TW" altLang="en-US" dirty="0"/>
              <a:t>使用時，若</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以保護力為優先建議設置成</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RAID</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6</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，效能優先時則建議採用</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RAID 10</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t>
            </a:r>
            <a:r>
              <a:rPr lang="zh-TW" altLang="en-US" dirty="0"/>
              <a:t>使用者可依照需求進行選擇。</a:t>
            </a:r>
            <a:endParaRPr lang="en-US" altLang="zh-TW" dirty="0"/>
          </a:p>
          <a:p>
            <a:r>
              <a:rPr lang="en-US" altLang="zh-TW" dirty="0"/>
              <a:t>The 4-bay NAS models support various RAID setting on the chart, and RAID is a disk fault-tolerant protection technology, which is the basic function of the NAS.  When protection is the priority using four disks to create an array in TS-i410X, we recommend setting RAID 6. If you think performance is the priority, we recommend RAID 10. Users can choose according to their needs.</a:t>
            </a:r>
            <a:endParaRPr lang="zh-TW" altLang="en-US" dirty="0"/>
          </a:p>
        </p:txBody>
      </p:sp>
    </p:spTree>
    <p:extLst>
      <p:ext uri="{BB962C8B-B14F-4D97-AF65-F5344CB8AC3E}">
        <p14:creationId xmlns:p14="http://schemas.microsoft.com/office/powerpoint/2010/main" val="1536551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企業預算較為有限時，會希望可分階段採購</a:t>
            </a:r>
            <a:r>
              <a:rPr lang="en-US" altLang="zh-TW" dirty="0"/>
              <a:t>NAS</a:t>
            </a:r>
            <a:r>
              <a:rPr lang="zh-TW" altLang="en-US" dirty="0"/>
              <a:t>進行部屬，但大部分的</a:t>
            </a:r>
            <a:r>
              <a:rPr lang="en-US" altLang="zh-TW" dirty="0"/>
              <a:t>NAS</a:t>
            </a:r>
            <a:r>
              <a:rPr lang="zh-TW" altLang="en-US" dirty="0"/>
              <a:t>生命週期並不長，若一段時間後需要採相同設備複製先前架設的</a:t>
            </a:r>
            <a:r>
              <a:rPr lang="en-US" altLang="zh-TW" dirty="0"/>
              <a:t>NAS</a:t>
            </a:r>
            <a:r>
              <a:rPr lang="zh-TW" altLang="en-US" dirty="0"/>
              <a:t>應用環境是有困難的。</a:t>
            </a:r>
            <a:r>
              <a:rPr lang="en-US" altLang="zh-TW" sz="11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TS-i410X</a:t>
            </a:r>
            <a:r>
              <a:rPr lang="zh-TW" altLang="en-US" sz="11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採用可長期供貨至少至</a:t>
            </a:r>
            <a:r>
              <a:rPr lang="en-US" altLang="zh-TW" sz="11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2029</a:t>
            </a:r>
            <a:r>
              <a:rPr lang="zh-TW" altLang="en-US" sz="11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年的</a:t>
            </a:r>
            <a:r>
              <a:rPr lang="en-US" altLang="zh-TW" sz="11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Intel Atom x6425E CPU</a:t>
            </a:r>
            <a:r>
              <a:rPr lang="zh-TW" altLang="en-US" sz="11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，可解決這個企業長期困擾</a:t>
            </a:r>
            <a:endParaRPr lang="en-US" altLang="zh-TW" sz="11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dirty="0"/>
              <a:t>When companies have limited budgets, they may wish to purchase NAS in stages for deployment. However, most NAS have a shorter life cycle, After using for a while, It isn't easy to replicate the previously NAS environment with the same equipment. The TS-i410X uses an Intel Atom x6425E CPU with long-term availability until at least 2029, which can solve the long-term problem of this enterprise.</a:t>
            </a:r>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13</a:t>
            </a:fld>
            <a:endParaRPr lang="zh-TW" altLang="en-US"/>
          </a:p>
        </p:txBody>
      </p:sp>
    </p:spTree>
    <p:extLst>
      <p:ext uri="{BB962C8B-B14F-4D97-AF65-F5344CB8AC3E}">
        <p14:creationId xmlns:p14="http://schemas.microsoft.com/office/powerpoint/2010/main" val="186124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於噪音敏感與環境溫度嚴峻的使用情境下，</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TS-i410X</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搭配</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開發的</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QSW-IM1200-8C</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工規網管型交換機，透過</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10GbE</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高速的網路配置，可隨時享受快意的資料傳輸</a:t>
            </a: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Under noise sensitivity and severe ambient temperature, the TS-i410X NAS with the QSW-IM1200-8C industrial-grade managed switch are perfect partners by QNAP design. Moreover, through the 10GbE  configuration, you can enjoy high-speed data transmission.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endParaRPr lang="zh-TW" altLang="en-US" dirty="0"/>
          </a:p>
        </p:txBody>
      </p:sp>
    </p:spTree>
    <p:extLst>
      <p:ext uri="{BB962C8B-B14F-4D97-AF65-F5344CB8AC3E}">
        <p14:creationId xmlns:p14="http://schemas.microsoft.com/office/powerpoint/2010/main" val="112407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dirty="0">
                <a:solidFill>
                  <a:schemeClr val="accent6"/>
                </a:solidFill>
                <a:ea typeface="微軟正黑體"/>
                <a:sym typeface="Arial" panose="020B0604020202020204" pitchFamily="34" charset="0"/>
              </a:rPr>
              <a:t>我們都知道舊世代</a:t>
            </a:r>
            <a:r>
              <a:rPr lang="en-US" altLang="zh-TW" dirty="0">
                <a:solidFill>
                  <a:schemeClr val="accent6"/>
                </a:solidFill>
                <a:ea typeface="微軟正黑體"/>
                <a:sym typeface="Arial" panose="020B0604020202020204" pitchFamily="34" charset="0"/>
              </a:rPr>
              <a:t>1GbE</a:t>
            </a:r>
            <a:r>
              <a:rPr lang="zh-TW" altLang="en-US" dirty="0">
                <a:solidFill>
                  <a:schemeClr val="accent6"/>
                </a:solidFill>
                <a:ea typeface="微軟正黑體"/>
                <a:sym typeface="Arial" panose="020B0604020202020204" pitchFamily="34" charset="0"/>
              </a:rPr>
              <a:t>網速，已滿足不了現今中小企業用戶的基本儲存需求了，因此威聯通設計的</a:t>
            </a:r>
            <a:r>
              <a:rPr lang="en-US" altLang="zh-TW" dirty="0">
                <a:solidFill>
                  <a:schemeClr val="accent6"/>
                </a:solidFill>
                <a:ea typeface="微軟正黑體"/>
                <a:sym typeface="Arial" panose="020B0604020202020204" pitchFamily="34" charset="0"/>
              </a:rPr>
              <a:t>TS-i410X</a:t>
            </a:r>
            <a:r>
              <a:rPr lang="zh-TW" altLang="en-US" dirty="0">
                <a:solidFill>
                  <a:schemeClr val="accent6"/>
                </a:solidFill>
                <a:ea typeface="微軟正黑體"/>
                <a:sym typeface="Arial" panose="020B0604020202020204" pitchFamily="34" charset="0"/>
              </a:rPr>
              <a:t> </a:t>
            </a:r>
            <a:r>
              <a:rPr lang="en-US" altLang="zh-TW" dirty="0">
                <a:solidFill>
                  <a:schemeClr val="accent6"/>
                </a:solidFill>
                <a:ea typeface="微軟正黑體"/>
                <a:sym typeface="Arial" panose="020B0604020202020204" pitchFamily="34" charset="0"/>
              </a:rPr>
              <a:t>NAS</a:t>
            </a:r>
            <a:r>
              <a:rPr lang="zh-TW" altLang="en-US" dirty="0">
                <a:solidFill>
                  <a:schemeClr val="accent6"/>
                </a:solidFill>
                <a:ea typeface="微軟正黑體"/>
                <a:sym typeface="Arial" panose="020B0604020202020204" pitchFamily="34" charset="0"/>
              </a:rPr>
              <a:t>內建雙</a:t>
            </a:r>
            <a:r>
              <a:rPr lang="en-US" altLang="zh-TW" dirty="0">
                <a:solidFill>
                  <a:schemeClr val="accent6"/>
                </a:solidFill>
                <a:ea typeface="微軟正黑體"/>
                <a:sym typeface="Arial" panose="020B0604020202020204" pitchFamily="34" charset="0"/>
              </a:rPr>
              <a:t>10GbE</a:t>
            </a:r>
            <a:r>
              <a:rPr lang="zh-TW" altLang="en-US" dirty="0">
                <a:solidFill>
                  <a:schemeClr val="accent6"/>
                </a:solidFill>
                <a:ea typeface="微軟正黑體"/>
                <a:sym typeface="Arial" panose="020B0604020202020204" pitchFamily="34" charset="0"/>
              </a:rPr>
              <a:t>網路，更可</a:t>
            </a:r>
            <a:r>
              <a:rPr lang="zh-TW" altLang="en-US" dirty="0">
                <a:solidFill>
                  <a:schemeClr val="accent6"/>
                </a:solidFill>
                <a:ea typeface="微軟正黑體"/>
              </a:rPr>
              <a:t>透過 </a:t>
            </a:r>
            <a:r>
              <a:rPr lang="en-US" altLang="zh-TW" dirty="0">
                <a:solidFill>
                  <a:schemeClr val="accent6"/>
                </a:solidFill>
                <a:ea typeface="微軟正黑體"/>
              </a:rPr>
              <a:t>Port </a:t>
            </a:r>
            <a:r>
              <a:rPr lang="en-US" altLang="zh-TW" dirty="0" err="1">
                <a:solidFill>
                  <a:schemeClr val="accent6"/>
                </a:solidFill>
                <a:ea typeface="微軟正黑體"/>
              </a:rPr>
              <a:t>Trunking</a:t>
            </a:r>
            <a:r>
              <a:rPr lang="en-US" altLang="zh-TW" dirty="0">
                <a:solidFill>
                  <a:schemeClr val="accent6"/>
                </a:solidFill>
                <a:ea typeface="微軟正黑體"/>
              </a:rPr>
              <a:t> </a:t>
            </a:r>
            <a:r>
              <a:rPr lang="zh-TW" altLang="en-US" dirty="0">
                <a:solidFill>
                  <a:schemeClr val="accent6"/>
                </a:solidFill>
                <a:ea typeface="微軟正黑體"/>
              </a:rPr>
              <a:t>網路聚合技術，提供最高達 </a:t>
            </a:r>
            <a:r>
              <a:rPr lang="en-US" altLang="zh-TW" dirty="0">
                <a:solidFill>
                  <a:schemeClr val="accent6"/>
                </a:solidFill>
                <a:ea typeface="微軟正黑體"/>
              </a:rPr>
              <a:t>20Gbps </a:t>
            </a:r>
            <a:r>
              <a:rPr lang="zh-TW" altLang="en-US" dirty="0">
                <a:solidFill>
                  <a:schemeClr val="accent6"/>
                </a:solidFill>
                <a:ea typeface="微軟正黑體"/>
              </a:rPr>
              <a:t>的資料傳輸能力。是企業高速網路儲存需求的標準配備。</a:t>
            </a:r>
            <a:endParaRPr lang="en-US" altLang="zh-TW" dirty="0">
              <a:solidFill>
                <a:schemeClr val="accent6"/>
              </a:solidFill>
              <a:ea typeface="微軟正黑體"/>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Everyone knows that the 1GbE was a previous generation standard. It can't meet the primary storage needs of today's SMB users. Therefore, the TS-i410X NAS designed by QNAP has built-in dual 10GbE ports. It provides a data transfer capability of up to 20Gbps through Port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Trunking</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It fits these days' standard equipment for enterprise high-speed network storage needs.</a:t>
            </a:r>
            <a:endParaRPr lang="en-US" altLang="zh-TW" dirty="0">
              <a:solidFill>
                <a:schemeClr val="accent6"/>
              </a:solidFill>
              <a:latin typeface="Arial" panose="020B0604020202020204" pitchFamily="34" charset="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2648257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TS-i410X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系列包含多達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個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 3.2 Gen 2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接口，除了可連接</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JBOD</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，當作容量擴充或備份外，相較於一般</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提供了更順暢的檔案傳輸體驗。更可以連接鍵盤滑鼠直接操作監看，或是當成</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使用，足夠的</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埠數量，滿足各種情境需求。</a:t>
            </a: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TS-i410X include Up to 4 ports of USB 3.2 Gen 2. In addition to connecting to a USB JBOD for capacity expansion or backup, Compared with another brand's NAS, it provides a smoother file transfer experience, which will affect the user experience. For example, they can connect a keyboard and mouse to operate and monitor directly or use it as a PC. There are enough USB ports to meet the various situations.</a:t>
            </a:r>
            <a:endParaRPr lang="zh-TW"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endParaRPr lang="zh-TW" altLang="en-US" dirty="0"/>
          </a:p>
        </p:txBody>
      </p:sp>
    </p:spTree>
    <p:extLst>
      <p:ext uri="{BB962C8B-B14F-4D97-AF65-F5344CB8AC3E}">
        <p14:creationId xmlns:p14="http://schemas.microsoft.com/office/powerpoint/2010/main" val="2904911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sz="1100" dirty="0">
                <a:solidFill>
                  <a:schemeClr val="tx1"/>
                </a:solidFill>
                <a:latin typeface="Arial" panose="020B0604020202020204" pitchFamily="34" charset="0"/>
              </a:rPr>
              <a:t>TS-i410X</a:t>
            </a:r>
            <a:r>
              <a:rPr lang="zh-TW" altLang="en-US" sz="1100" dirty="0">
                <a:solidFill>
                  <a:schemeClr val="tx1"/>
                </a:solidFill>
                <a:latin typeface="Arial" panose="020B0604020202020204" pitchFamily="34" charset="0"/>
              </a:rPr>
              <a:t>提供兩種輸入電源的方式可選擇，第一種是標配的</a:t>
            </a:r>
            <a:r>
              <a:rPr lang="en-US" altLang="zh-TW" sz="1100" dirty="0">
                <a:solidFill>
                  <a:schemeClr val="tx1"/>
                </a:solidFill>
                <a:latin typeface="Arial" panose="020B0604020202020204" pitchFamily="34" charset="0"/>
              </a:rPr>
              <a:t>12V</a:t>
            </a:r>
            <a:r>
              <a:rPr lang="zh-TW" altLang="en-US" sz="1100" dirty="0">
                <a:solidFill>
                  <a:schemeClr val="tx1"/>
                </a:solidFill>
                <a:latin typeface="Arial" panose="020B0604020202020204" pitchFamily="34" charset="0"/>
              </a:rPr>
              <a:t>變壓器輸入，這是可連接一般室內電源使用。第二種是透過歐式端子連接各式的工業用電源，適合各種情境的應用，需特別注意的是兩個電源輸入僅能選擇其中一種，不可同時連接，避免造成不可預期的損害。</a:t>
            </a:r>
            <a:endParaRPr lang="en-US" altLang="zh-TW" sz="1100" dirty="0">
              <a:solidFill>
                <a:schemeClr val="tx1"/>
              </a:solidFill>
              <a:latin typeface="Arial" panose="020B0604020202020204" pitchFamily="34" charset="0"/>
            </a:endParaRPr>
          </a:p>
          <a:p>
            <a:r>
              <a:rPr lang="en-US" altLang="zh-TW" sz="1100" dirty="0">
                <a:solidFill>
                  <a:schemeClr val="tx1"/>
                </a:solidFill>
                <a:latin typeface="Arial" panose="020B0604020202020204" pitchFamily="34" charset="0"/>
              </a:rPr>
              <a:t>TS-i410X provides two options for input power supply. The first is the standard 12V adapter input, which can connect to an available indoor socket. The second is to connect various industrial power supplies through </a:t>
            </a:r>
            <a:r>
              <a:rPr lang="en-US" altLang="zh-TW" sz="1100" dirty="0" err="1">
                <a:solidFill>
                  <a:schemeClr val="tx1"/>
                </a:solidFill>
                <a:latin typeface="Arial" panose="020B0604020202020204" pitchFamily="34" charset="0"/>
              </a:rPr>
              <a:t>Euroblock</a:t>
            </a:r>
            <a:r>
              <a:rPr lang="en-US" altLang="zh-TW" sz="1100" dirty="0">
                <a:solidFill>
                  <a:schemeClr val="tx1"/>
                </a:solidFill>
                <a:latin typeface="Arial" panose="020B0604020202020204" pitchFamily="34" charset="0"/>
              </a:rPr>
              <a:t>, suitable for applications in various situations. However, it should note that you can use one of two inputs only and cannot be connected simultaneously to avoid unpredictable damage.</a:t>
            </a:r>
            <a:endParaRPr lang="en-US" altLang="zh-TW" dirty="0"/>
          </a:p>
        </p:txBody>
      </p:sp>
    </p:spTree>
    <p:extLst>
      <p:ext uri="{BB962C8B-B14F-4D97-AF65-F5344CB8AC3E}">
        <p14:creationId xmlns:p14="http://schemas.microsoft.com/office/powerpoint/2010/main" val="3375224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TS-i410X</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埠</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HDMI</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，可連接螢幕當作監控螢幕。連接鍵盤滑鼠時更可當成</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使用。也可安裝</a:t>
            </a:r>
            <a:r>
              <a:rPr lang="en-US" altLang="zh-TW" sz="16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HybridDesk</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Station</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變身成影音劇院。是此</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十分方便的設計</a:t>
            </a:r>
            <a:endPar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TS-i410X has a built-in HDMI port, connecting to the monitor as a surveillance screen. It can use as a PC when a keyboard and mouse are connected. You can also install the </a:t>
            </a:r>
            <a:r>
              <a:rPr lang="en-US" altLang="zh-TW" sz="11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HybridDesk</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Station and turn it into a home theater. It is a very convenient design for this NAS.</a:t>
            </a:r>
            <a:endParaRPr lang="zh-TW"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endParaRPr lang="zh-TW" altLang="en-US" dirty="0"/>
          </a:p>
        </p:txBody>
      </p:sp>
    </p:spTree>
    <p:extLst>
      <p:ext uri="{BB962C8B-B14F-4D97-AF65-F5344CB8AC3E}">
        <p14:creationId xmlns:p14="http://schemas.microsoft.com/office/powerpoint/2010/main" val="2247594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latin typeface="Arial" panose="020B0604020202020204" pitchFamily="34" charset="0"/>
                <a:ea typeface="微軟正黑體" panose="020B0604030504040204" pitchFamily="34" charset="-120"/>
                <a:sym typeface="Arial" panose="020B0604020202020204" pitchFamily="34" charset="0"/>
              </a:rPr>
              <a:t>TS-i410X </a:t>
            </a:r>
            <a:r>
              <a:rPr lang="zh-TW" altLang="en-US" sz="1100" dirty="0">
                <a:latin typeface="Arial" panose="020B0604020202020204" pitchFamily="34" charset="0"/>
                <a:ea typeface="微軟正黑體" panose="020B0604030504040204" pitchFamily="34" charset="-120"/>
                <a:sym typeface="Arial" panose="020B0604020202020204" pitchFamily="34" charset="0"/>
              </a:rPr>
              <a:t>支援</a:t>
            </a:r>
            <a:r>
              <a:rPr lang="en-US" altLang="zh-TW" sz="1100" dirty="0">
                <a:latin typeface="Arial" panose="020B0604020202020204" pitchFamily="34" charset="0"/>
                <a:ea typeface="微軟正黑體" panose="020B0604030504040204" pitchFamily="34" charset="-120"/>
                <a:sym typeface="Arial" panose="020B0604020202020204" pitchFamily="34" charset="0"/>
              </a:rPr>
              <a:t>4</a:t>
            </a:r>
            <a:r>
              <a:rPr lang="zh-TW" altLang="en-US" sz="1100" dirty="0">
                <a:latin typeface="Arial" panose="020B0604020202020204" pitchFamily="34" charset="0"/>
                <a:ea typeface="微軟正黑體" panose="020B0604030504040204" pitchFamily="34" charset="-120"/>
                <a:sym typeface="Arial" panose="020B0604020202020204" pitchFamily="34" charset="0"/>
              </a:rPr>
              <a:t>個</a:t>
            </a:r>
            <a:r>
              <a:rPr lang="en-US" altLang="zh-TW" sz="1100" dirty="0">
                <a:latin typeface="Arial" panose="020B0604020202020204" pitchFamily="34" charset="0"/>
                <a:ea typeface="微軟正黑體" panose="020B0604030504040204" pitchFamily="34" charset="-120"/>
                <a:sym typeface="Arial" panose="020B0604020202020204" pitchFamily="34" charset="0"/>
              </a:rPr>
              <a:t>SATA</a:t>
            </a:r>
            <a:r>
              <a:rPr lang="zh-TW" altLang="en-US" sz="1100" dirty="0">
                <a:latin typeface="Arial" panose="020B0604020202020204" pitchFamily="34" charset="0"/>
                <a:ea typeface="微軟正黑體" panose="020B0604030504040204" pitchFamily="34" charset="-120"/>
                <a:sym typeface="Arial" panose="020B0604020202020204" pitchFamily="34" charset="0"/>
              </a:rPr>
              <a:t> </a:t>
            </a:r>
            <a:r>
              <a:rPr lang="en-US" altLang="zh-TW" sz="1100" dirty="0">
                <a:latin typeface="Arial" panose="020B0604020202020204" pitchFamily="34" charset="0"/>
                <a:ea typeface="微軟正黑體" panose="020B0604030504040204" pitchFamily="34" charset="-120"/>
                <a:sym typeface="Arial" panose="020B0604020202020204" pitchFamily="34" charset="0"/>
              </a:rPr>
              <a:t>SSD</a:t>
            </a:r>
            <a:r>
              <a:rPr lang="zh-TW" altLang="en-US" sz="1100" dirty="0">
                <a:latin typeface="Arial" panose="020B0604020202020204" pitchFamily="34" charset="0"/>
                <a:ea typeface="微軟正黑體" panose="020B0604030504040204" pitchFamily="34" charset="-120"/>
                <a:sym typeface="Arial" panose="020B0604020202020204" pitchFamily="34" charset="0"/>
              </a:rPr>
              <a:t>插槽，</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移除前蓋後可看到四個</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吋</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SSD</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插槽並支援熱插拔，</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SSD</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的順序從左上開始。</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TS-i410X supports 4 SATA SSD slots. After removing the front cover, you can see four 2.5-inch SSD slots and support Hot plugging. The numbering of SSDs starts from the top left.</a:t>
            </a:r>
            <a:endParaRPr lang="zh-TW"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71289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zh-TW" altLang="en-US" dirty="0"/>
              <a:t>首先介紹</a:t>
            </a:r>
            <a:r>
              <a:rPr lang="en-US" altLang="zh-TW" dirty="0"/>
              <a:t>TS-i410X</a:t>
            </a:r>
            <a:r>
              <a:rPr lang="zh-TW" altLang="en-US" dirty="0"/>
              <a:t> </a:t>
            </a:r>
            <a:r>
              <a:rPr lang="en-US" altLang="zh-TW" dirty="0"/>
              <a:t>NAS</a:t>
            </a:r>
            <a:r>
              <a:rPr lang="zh-TW" altLang="en-US" dirty="0"/>
              <a:t>的主要特點，其堅實的機身通過軍規防震等級的振動測試，並有寬廣的操作溫度，搭配寬溫工規的</a:t>
            </a:r>
            <a:r>
              <a:rPr lang="en-US" altLang="zh-TW" dirty="0"/>
              <a:t>2.5</a:t>
            </a:r>
            <a:r>
              <a:rPr lang="zh-TW" altLang="en-US" dirty="0"/>
              <a:t>吋</a:t>
            </a:r>
            <a:r>
              <a:rPr lang="en-US" altLang="zh-TW" dirty="0"/>
              <a:t>SATA</a:t>
            </a:r>
            <a:r>
              <a:rPr lang="zh-TW" altLang="en-US" dirty="0"/>
              <a:t> </a:t>
            </a:r>
            <a:r>
              <a:rPr lang="en-US" altLang="zh-TW" dirty="0"/>
              <a:t>SSD</a:t>
            </a:r>
            <a:r>
              <a:rPr lang="zh-TW" altLang="en-US" dirty="0"/>
              <a:t> 可於酷寒的</a:t>
            </a:r>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-40˚C</a:t>
            </a:r>
            <a:r>
              <a:rPr lang="zh-TW" altLang="en-US"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與赤炎的</a:t>
            </a:r>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70˚C</a:t>
            </a:r>
            <a:r>
              <a:rPr lang="zh-TW" altLang="en-US"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嚴酷的溫度環境下正常使用。除了隨機附贈的變壓器供電模式外，更提供了</a:t>
            </a:r>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9-36V</a:t>
            </a:r>
            <a:r>
              <a:rPr lang="zh-TW" altLang="en-US"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寬壓輸入電源的選項，架設在各種半戶外境完全沒有障礙。</a:t>
            </a:r>
            <a:r>
              <a:rPr lang="zh-TW" altLang="en-US" dirty="0"/>
              <a:t>搭載兩個</a:t>
            </a:r>
            <a:r>
              <a:rPr lang="en-US" altLang="zh-TW" dirty="0"/>
              <a:t>10 GbE </a:t>
            </a:r>
            <a:r>
              <a:rPr lang="zh-TW" altLang="en-US" dirty="0"/>
              <a:t>高速網路接口與</a:t>
            </a:r>
            <a:r>
              <a:rPr lang="en-US" altLang="zh-TW" dirty="0"/>
              <a:t>HDMI</a:t>
            </a:r>
            <a:r>
              <a:rPr lang="zh-TW" altLang="en-US" dirty="0"/>
              <a:t>輸出孔，是工業環境，車載應用以及網路儲存架設於半戶外環境的首選。</a:t>
            </a:r>
            <a:endParaRPr lang="en-US" altLang="zh-TW" dirty="0"/>
          </a:p>
          <a:p>
            <a:pPr marL="0" indent="0">
              <a:buNone/>
            </a:pPr>
            <a:r>
              <a:rPr lang="en-US" altLang="zh-TW" dirty="0"/>
              <a:t>First, I will introduce the main features of the TS-i410X NAS. Its rugged body has passed the military-standard vibration testing and has a wide operating temperature. Therefore, you can insert wide temperature industrial grade 2.5-inch SATA SSD that can use in extremely cold -40˚C and severe temperature environments of 70˚C. In addition, TS-i410X can use in power adapter mode. It also provides the option of a 9-36V input power connection, which is entirely unobstructed in various environments. Equipped with dual 10 GbE and HDMI output, it is the first choice for industrial environments, automotive applications, and network storage installations in indoor and outdoor environments.</a:t>
            </a:r>
          </a:p>
        </p:txBody>
      </p:sp>
    </p:spTree>
    <p:extLst>
      <p:ext uri="{BB962C8B-B14F-4D97-AF65-F5344CB8AC3E}">
        <p14:creationId xmlns:p14="http://schemas.microsoft.com/office/powerpoint/2010/main" val="2700288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此頁提供了</a:t>
            </a:r>
            <a:r>
              <a:rPr lang="en-US" altLang="zh-TW" dirty="0"/>
              <a:t>TS-i410X</a:t>
            </a:r>
            <a:r>
              <a:rPr lang="zh-TW" altLang="en-US" dirty="0"/>
              <a:t>尺寸與</a:t>
            </a:r>
            <a:r>
              <a:rPr lang="en-US" altLang="zh-TW" dirty="0"/>
              <a:t>I/O</a:t>
            </a:r>
            <a:r>
              <a:rPr lang="zh-TW" altLang="en-US" dirty="0"/>
              <a:t>的資訊，前方</a:t>
            </a:r>
            <a:r>
              <a:rPr lang="en-US" altLang="zh-TW" dirty="0"/>
              <a:t>LED</a:t>
            </a:r>
            <a:r>
              <a:rPr lang="zh-TW" altLang="en-US" dirty="0"/>
              <a:t>指示燈包含</a:t>
            </a:r>
            <a:r>
              <a:rPr lang="en-US" altLang="zh-TW" dirty="0"/>
              <a:t>(</a:t>
            </a:r>
            <a:r>
              <a:rPr lang="zh-TW" altLang="en-US" dirty="0"/>
              <a:t>狀態</a:t>
            </a:r>
            <a:r>
              <a:rPr lang="en-US" altLang="zh-TW" dirty="0"/>
              <a:t>, </a:t>
            </a:r>
            <a:r>
              <a:rPr lang="zh-TW" altLang="en-US" dirty="0"/>
              <a:t>網路</a:t>
            </a:r>
            <a:r>
              <a:rPr lang="en-US" altLang="zh-TW" dirty="0"/>
              <a:t>, SSD)</a:t>
            </a:r>
            <a:r>
              <a:rPr lang="zh-TW" altLang="en-US" dirty="0"/>
              <a:t>，後方包含電源與重置按鈕，</a:t>
            </a:r>
            <a:r>
              <a:rPr lang="en-US" altLang="zh-TW" dirty="0"/>
              <a:t>HDMI</a:t>
            </a:r>
            <a:r>
              <a:rPr lang="zh-TW" altLang="en-US" dirty="0"/>
              <a:t>連接埠，</a:t>
            </a:r>
            <a:r>
              <a:rPr lang="en-US" altLang="zh-TW" dirty="0"/>
              <a:t>2</a:t>
            </a:r>
            <a:r>
              <a:rPr lang="zh-TW" altLang="en-US" dirty="0"/>
              <a:t>個</a:t>
            </a:r>
            <a:r>
              <a:rPr lang="en-US" altLang="zh-TW" dirty="0"/>
              <a:t>10GbE</a:t>
            </a:r>
            <a:r>
              <a:rPr lang="zh-TW" altLang="en-US" dirty="0"/>
              <a:t>網路恐，</a:t>
            </a:r>
            <a:r>
              <a:rPr lang="en-US" altLang="zh-TW" dirty="0"/>
              <a:t>4</a:t>
            </a:r>
            <a:r>
              <a:rPr lang="zh-TW" altLang="en-US" dirty="0"/>
              <a:t>個</a:t>
            </a:r>
            <a:r>
              <a:rPr lang="en-US" altLang="zh-TW" dirty="0"/>
              <a:t>USB</a:t>
            </a:r>
            <a:r>
              <a:rPr lang="zh-TW" altLang="en-US" dirty="0"/>
              <a:t> </a:t>
            </a:r>
            <a:r>
              <a:rPr lang="en-US" altLang="zh-TW" dirty="0"/>
              <a:t>3.2 gen 2</a:t>
            </a:r>
            <a:r>
              <a:rPr lang="zh-TW" altLang="en-US" dirty="0"/>
              <a:t>，與二擇一的電源輸入，直流</a:t>
            </a:r>
            <a:r>
              <a:rPr lang="en-US" altLang="zh-TW" dirty="0"/>
              <a:t>9-36V</a:t>
            </a:r>
            <a:r>
              <a:rPr lang="zh-TW" altLang="en-US" dirty="0"/>
              <a:t>寬壓，與</a:t>
            </a:r>
            <a:r>
              <a:rPr lang="en-US" altLang="zh-TW" dirty="0"/>
              <a:t>12V</a:t>
            </a:r>
            <a:r>
              <a:rPr lang="zh-TW" altLang="en-US" dirty="0"/>
              <a:t>變壓器輸入，最後是</a:t>
            </a:r>
            <a:r>
              <a:rPr lang="en-US" altLang="zh-TW" dirty="0"/>
              <a:t>k-slot</a:t>
            </a:r>
          </a:p>
          <a:p>
            <a:r>
              <a:rPr lang="en-US" altLang="zh-TW" dirty="0"/>
              <a:t>This page shows TS-i410X dimensions and I/O information, front LED indicators to include (status, network, SSD), rear has power and reset buttons, HDMI port, two ports 10GbE, four ports USB 3.2 gen 2, with alternative power input, includes DC 9-36V wide-voltage or 12V adapter input, and finally k-slot</a:t>
            </a:r>
          </a:p>
          <a:p>
            <a:endParaRPr lang="zh-TW" altLang="en-US" dirty="0"/>
          </a:p>
        </p:txBody>
      </p:sp>
    </p:spTree>
    <p:extLst>
      <p:ext uri="{BB962C8B-B14F-4D97-AF65-F5344CB8AC3E}">
        <p14:creationId xmlns:p14="http://schemas.microsoft.com/office/powerpoint/2010/main" val="77807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tabLst/>
              <a:defRPr/>
            </a:pPr>
            <a:r>
              <a:rPr lang="zh-TW" altLang="en-US" dirty="0"/>
              <a:t>這是</a:t>
            </a:r>
            <a:r>
              <a:rPr lang="en-US" altLang="zh-TW" dirty="0"/>
              <a:t>TS-i410X</a:t>
            </a:r>
            <a:r>
              <a:rPr lang="zh-TW" altLang="en-US" dirty="0"/>
              <a:t>規格表，統整了先前提到的規格，</a:t>
            </a:r>
            <a:r>
              <a:rPr lang="en-US" altLang="zh-TW" dirty="0"/>
              <a:t>CPU</a:t>
            </a:r>
            <a:r>
              <a:rPr lang="zh-TW" altLang="en-US" dirty="0"/>
              <a:t>採用</a:t>
            </a:r>
            <a:r>
              <a:rPr lang="en-US" altLang="zh-TW" dirty="0"/>
              <a:t>Intel Atom x6425E 4</a:t>
            </a:r>
            <a:r>
              <a:rPr lang="zh-TW" altLang="en-US" dirty="0"/>
              <a:t>核心處理器，搭配</a:t>
            </a:r>
            <a:r>
              <a:rPr lang="en-US" altLang="zh-TW" dirty="0"/>
              <a:t>8GB</a:t>
            </a:r>
            <a:r>
              <a:rPr lang="zh-TW" altLang="en-US" dirty="0"/>
              <a:t>記憶體，提供了</a:t>
            </a:r>
            <a:r>
              <a:rPr lang="en-US" altLang="zh-TW" dirty="0"/>
              <a:t>4</a:t>
            </a:r>
            <a:r>
              <a:rPr lang="zh-TW" altLang="en-US" dirty="0"/>
              <a:t>個</a:t>
            </a:r>
            <a:r>
              <a:rPr lang="en-US" altLang="zh-TW" dirty="0"/>
              <a:t>2.5</a:t>
            </a:r>
            <a:r>
              <a:rPr lang="zh-TW" altLang="en-US" dirty="0"/>
              <a:t>吋</a:t>
            </a:r>
            <a:r>
              <a:rPr lang="en-US" altLang="zh-TW" dirty="0"/>
              <a:t>SATA</a:t>
            </a:r>
            <a:r>
              <a:rPr lang="zh-TW" altLang="en-US" dirty="0"/>
              <a:t>可熱插拔的插槽，可選擇變壓器輸入或直流</a:t>
            </a:r>
            <a:r>
              <a:rPr lang="en-US" altLang="zh-TW" dirty="0"/>
              <a:t>9-36V</a:t>
            </a:r>
            <a:r>
              <a:rPr lang="zh-TW" altLang="en-US" dirty="0"/>
              <a:t>寬電壓輸入，並通過軍規振動測試，可運作在</a:t>
            </a:r>
            <a:r>
              <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rPr>
              <a:t>-40°C ~ 70°C</a:t>
            </a:r>
            <a:r>
              <a:rPr lang="zh-TW" altLang="en-US" sz="1100" dirty="0">
                <a:solidFill>
                  <a:schemeClr val="bg1"/>
                </a:solidFill>
                <a:latin typeface="Arial" panose="020B0604020202020204" pitchFamily="34" charset="0"/>
                <a:ea typeface="微軟正黑體" panose="020B0604030504040204" pitchFamily="34" charset="-120"/>
                <a:sym typeface="Arial" panose="020B0604020202020204" pitchFamily="34" charset="0"/>
              </a:rPr>
              <a:t>環境中</a:t>
            </a:r>
            <a:endPar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tabLst/>
              <a:defRPr/>
            </a:pPr>
            <a:r>
              <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rPr>
              <a:t>This is the TS-i410X specification sheet, which integrates the previously mentioned features. It adopts Intel Atom x6425E 4-core processor with 8GB memory, provides four 2.5-inch SATA hot-swappable slots, can choose an adapter Input or DC 9-36V wide voltage input, and passed military vibration test, can operate in -40°C ~ 70°C environments.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投影片編號版面配置區 3"/>
          <p:cNvSpPr>
            <a:spLocks noGrp="1"/>
          </p:cNvSpPr>
          <p:nvPr>
            <p:ph type="sldNum" sz="quarter" idx="5"/>
          </p:nvPr>
        </p:nvSpPr>
        <p:spPr/>
        <p:txBody>
          <a:bodyPr/>
          <a:lstStyle/>
          <a:p>
            <a:fld id="{8A19F696-87D7-41CF-ABE1-A514988E83B7}" type="slidenum">
              <a:rPr lang="zh-TW" altLang="en-US" smtClean="0"/>
              <a:t>21</a:t>
            </a:fld>
            <a:endParaRPr lang="zh-TW" altLang="en-US"/>
          </a:p>
        </p:txBody>
      </p:sp>
    </p:spTree>
    <p:extLst>
      <p:ext uri="{BB962C8B-B14F-4D97-AF65-F5344CB8AC3E}">
        <p14:creationId xmlns:p14="http://schemas.microsoft.com/office/powerpoint/2010/main" val="3881438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TS-i410X</a:t>
            </a:r>
            <a:r>
              <a:rPr lang="zh-TW" altLang="en-US" dirty="0"/>
              <a:t>可選購豐富的擴充設備，</a:t>
            </a:r>
            <a:r>
              <a:rPr lang="en-US" altLang="zh-TW" dirty="0"/>
              <a:t>USB</a:t>
            </a:r>
            <a:r>
              <a:rPr lang="zh-TW" altLang="en-US" dirty="0"/>
              <a:t>儲存擴充有</a:t>
            </a:r>
            <a:r>
              <a:rPr lang="en-US" altLang="zh-TW" dirty="0"/>
              <a:t>2-bay ~ 12-bay</a:t>
            </a:r>
            <a:r>
              <a:rPr lang="zh-TW" altLang="en-US" dirty="0"/>
              <a:t>的選擇，部分</a:t>
            </a:r>
            <a:r>
              <a:rPr lang="en-US" altLang="zh-TW" dirty="0"/>
              <a:t>JBOD</a:t>
            </a:r>
            <a:r>
              <a:rPr lang="zh-TW" altLang="en-US" dirty="0"/>
              <a:t>型號有支援硬體</a:t>
            </a:r>
            <a:r>
              <a:rPr lang="en-US" altLang="zh-TW" dirty="0"/>
              <a:t>RAID</a:t>
            </a:r>
            <a:r>
              <a:rPr lang="zh-TW" altLang="en-US" dirty="0"/>
              <a:t>與電源備源，如果有容量擴充的需求可以參考選購。</a:t>
            </a:r>
            <a:endParaRPr lang="en-US" altLang="zh-TW" dirty="0"/>
          </a:p>
          <a:p>
            <a:r>
              <a:rPr lang="en-US" altLang="zh-TW" dirty="0"/>
              <a:t>TS-i410X can choose a variety of expansion devices. There are 2-bay to 12-bay options for USB storage expansion, and some JBOD models support hardware RAID and power backup. If you need capacity expansion, you can refer to the purchase.</a:t>
            </a:r>
            <a:endParaRPr lang="zh-TW" altLang="en-US" dirty="0"/>
          </a:p>
        </p:txBody>
      </p:sp>
    </p:spTree>
    <p:extLst>
      <p:ext uri="{BB962C8B-B14F-4D97-AF65-F5344CB8AC3E}">
        <p14:creationId xmlns:p14="http://schemas.microsoft.com/office/powerpoint/2010/main" val="3529155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QNAP</a:t>
            </a:r>
            <a:r>
              <a:rPr lang="zh-TW" altLang="en-US" dirty="0"/>
              <a:t>更有一系列的網路交換器可供搭配使用，可選擇上述含有</a:t>
            </a:r>
            <a:r>
              <a:rPr lang="en-US" altLang="zh-TW" dirty="0"/>
              <a:t>10GbE</a:t>
            </a:r>
            <a:r>
              <a:rPr lang="zh-TW" altLang="en-US" dirty="0"/>
              <a:t>網路的交換器，不會因為搭配了頻寬不足的交換器造成了速度上的瓶頸，也提供了支援</a:t>
            </a:r>
            <a:r>
              <a:rPr lang="en-US" altLang="zh-TW" dirty="0"/>
              <a:t>5G, 2.5G</a:t>
            </a:r>
            <a:r>
              <a:rPr lang="zh-TW" altLang="en-US" dirty="0"/>
              <a:t>的交換機，網管型或無網管型可供選擇。</a:t>
            </a:r>
            <a:endParaRPr lang="en-US" altLang="zh-TW" dirty="0"/>
          </a:p>
          <a:p>
            <a:r>
              <a:rPr lang="en-US" altLang="zh-TW" dirty="0"/>
              <a:t>QNAP also has a series of network switches available for use. You can choose the Switches with the 10 GbE network mentioned above, which will not cause speed bottlenecks due to the Switches with insufficient bandwidth. It also provides support for 5GbE and 2.5GbE. In addition, 10GbE switches managed or unmanaged are available.</a:t>
            </a:r>
            <a:endParaRPr lang="zh-TW" altLang="en-US" dirty="0"/>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23</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r>
              <a:rPr lang="zh-TW" altLang="en-US" dirty="0"/>
              <a:t>使用</a:t>
            </a:r>
            <a:r>
              <a:rPr lang="en-US" altLang="zh-TW" dirty="0"/>
              <a:t>2 port</a:t>
            </a:r>
            <a:r>
              <a:rPr lang="zh-TW" altLang="en-US" dirty="0"/>
              <a:t> </a:t>
            </a:r>
            <a:r>
              <a:rPr lang="en-US" altLang="zh-TW" dirty="0"/>
              <a:t>10GbE</a:t>
            </a:r>
            <a:r>
              <a:rPr lang="zh-TW" altLang="en-US" dirty="0"/>
              <a:t>網路，進行</a:t>
            </a:r>
            <a:r>
              <a:rPr lang="en-US" altLang="zh-TW" dirty="0"/>
              <a:t>10GB</a:t>
            </a:r>
            <a:r>
              <a:rPr lang="zh-TW" altLang="en-US" dirty="0"/>
              <a:t>的大檔案傳輸，速度可達到寫入</a:t>
            </a:r>
            <a:r>
              <a:rPr lang="en-US" altLang="zh-TW" dirty="0"/>
              <a:t>1057</a:t>
            </a:r>
            <a:r>
              <a:rPr lang="zh-TW" altLang="en-US" dirty="0"/>
              <a:t> </a:t>
            </a:r>
            <a:r>
              <a:rPr lang="en-US" altLang="zh-TW" dirty="0"/>
              <a:t>MB/s</a:t>
            </a:r>
            <a:r>
              <a:rPr lang="zh-TW" altLang="en-US" dirty="0"/>
              <a:t>以及讀取</a:t>
            </a:r>
            <a:r>
              <a:rPr lang="en-US" altLang="zh-TW" dirty="0"/>
              <a:t>2129 MB/s</a:t>
            </a:r>
            <a:r>
              <a:rPr lang="zh-TW" altLang="en-US" dirty="0"/>
              <a:t>的速度，就算是加密的傳輸速度上也能穩定提供高速，效能是相當足夠的。</a:t>
            </a:r>
            <a:endParaRPr lang="en-US" altLang="zh-TW" dirty="0"/>
          </a:p>
          <a:p>
            <a:r>
              <a:rPr lang="en-US" altLang="zh-TW" dirty="0"/>
              <a:t>When we transmitted the 10GB file. The speed of the two ports 10GbE reaches the high speed of writing 1057 MB/s and reading 2129 MB/s. Even the encrypted transmission speed can provide high speed stably. Therefore, it is undoubtedly a good choice for enterprises.</a:t>
            </a:r>
            <a:endParaRPr lang="zh-TW" altLang="en-US" dirty="0"/>
          </a:p>
        </p:txBody>
      </p:sp>
    </p:spTree>
    <p:extLst>
      <p:ext uri="{BB962C8B-B14F-4D97-AF65-F5344CB8AC3E}">
        <p14:creationId xmlns:p14="http://schemas.microsoft.com/office/powerpoint/2010/main" val="1411111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容易安裝使用，是</a:t>
            </a:r>
            <a:r>
              <a:rPr lang="en-US" altLang="zh-TW" dirty="0"/>
              <a:t>QNAP</a:t>
            </a:r>
            <a:r>
              <a:rPr lang="zh-TW" altLang="en-US" dirty="0"/>
              <a:t>設計的特色，磁碟安裝步驟很簡單，先移除面板，將磁碟架抽出，鎖附</a:t>
            </a:r>
            <a:r>
              <a:rPr lang="en-US" altLang="zh-TW" dirty="0"/>
              <a:t>SSD</a:t>
            </a:r>
            <a:r>
              <a:rPr lang="zh-TW" altLang="en-US" dirty="0"/>
              <a:t>，插回磁碟架，鎖回面板，即完成磁碟的安裝</a:t>
            </a:r>
            <a:endParaRPr lang="en-US" altLang="zh-TW" dirty="0"/>
          </a:p>
          <a:p>
            <a:r>
              <a:rPr lang="en-US" altLang="zh-TW" dirty="0"/>
              <a:t>The disk installation steps of the NAS are very simple, first remove the panel, pull out the disk tray, lock the SSD, insert it back into the disk tray, and put the panel back to complete the disk installation.</a:t>
            </a:r>
            <a:endParaRPr lang="zh-TW" altLang="en-US" dirty="0"/>
          </a:p>
        </p:txBody>
      </p:sp>
    </p:spTree>
    <p:extLst>
      <p:ext uri="{BB962C8B-B14F-4D97-AF65-F5344CB8AC3E}">
        <p14:creationId xmlns:p14="http://schemas.microsoft.com/office/powerpoint/2010/main" val="1271059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使用者購買到這超值</a:t>
            </a:r>
            <a:r>
              <a:rPr lang="en-US" altLang="zh-TW"/>
              <a:t>NAS</a:t>
            </a:r>
            <a:r>
              <a:rPr lang="zh-TW" altLang="en-US"/>
              <a:t>後，需進行一些簡單的安裝設定，於前面實體安裝完成後，接續要進行系統的安裝，這時候有兩個方式可以選擇，第一種透過手機掃描</a:t>
            </a:r>
            <a:r>
              <a:rPr lang="en-US" altLang="zh-TW"/>
              <a:t>QR code, </a:t>
            </a:r>
            <a:r>
              <a:rPr lang="zh-TW" altLang="en-US"/>
              <a:t>第二種於電腦下載</a:t>
            </a:r>
            <a:r>
              <a:rPr lang="en-US" altLang="zh-TW" err="1"/>
              <a:t>Qfinder</a:t>
            </a:r>
            <a:r>
              <a:rPr lang="en-US" altLang="zh-TW"/>
              <a:t> Pro</a:t>
            </a:r>
            <a:r>
              <a:rPr lang="zh-TW" altLang="en-US"/>
              <a:t>程式，透過安裝步驟的引導即可完成安裝，安裝後即可享用資料儲存備份多媒體服務了。</a:t>
            </a:r>
          </a:p>
          <a:p>
            <a:r>
              <a:rPr lang="en-US" altLang="zh-TW"/>
              <a:t>After completing the previous installation, users need to perform a few simple steps after the user gets the NAS. You should continue the system installation. They have two choices—the first choice is through scanning the QR code with your mobile phone for installation. The second choice is downloading the </a:t>
            </a:r>
            <a:r>
              <a:rPr lang="en-US" altLang="zh-TW" err="1"/>
              <a:t>Qfinder</a:t>
            </a:r>
            <a:r>
              <a:rPr lang="en-US" altLang="zh-TW"/>
              <a:t> Pro program on your computer. Just follow the Quick installation guide to finish the steps. After installation, you can enjoy the data storage and backup multimedia services.</a:t>
            </a:r>
          </a:p>
          <a:p>
            <a:endParaRPr lang="zh-TW" altLang="en-US"/>
          </a:p>
        </p:txBody>
      </p:sp>
    </p:spTree>
    <p:extLst>
      <p:ext uri="{BB962C8B-B14F-4D97-AF65-F5344CB8AC3E}">
        <p14:creationId xmlns:p14="http://schemas.microsoft.com/office/powerpoint/2010/main" val="2219576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dirty="0"/>
              <a:t>此系列搭載全新</a:t>
            </a:r>
            <a:r>
              <a:rPr lang="en-US" altLang="zh-TW" dirty="0"/>
              <a:t>QTS</a:t>
            </a:r>
            <a:r>
              <a:rPr lang="en-US" altLang="zh-TW" baseline="0" dirty="0"/>
              <a:t> 5.0 NAS</a:t>
            </a:r>
            <a:r>
              <a:rPr lang="zh-TW" altLang="en-US" baseline="0" dirty="0"/>
              <a:t>作業系統</a:t>
            </a:r>
            <a:r>
              <a:rPr lang="zh-TW" altLang="en-US" dirty="0"/>
              <a:t>，</a:t>
            </a:r>
            <a:r>
              <a:rPr lang="zh-TW" altLang="en-US" baseline="0" dirty="0"/>
              <a:t>這次升級到了</a:t>
            </a:r>
            <a:r>
              <a:rPr lang="en-US" altLang="zh-TW" baseline="0" dirty="0"/>
              <a:t>Linux kernel 5, </a:t>
            </a:r>
            <a:r>
              <a:rPr lang="zh-TW" altLang="en-US" baseline="0" dirty="0"/>
              <a:t>支援</a:t>
            </a:r>
            <a:r>
              <a:rPr lang="en-US" altLang="zh-TW" baseline="0" dirty="0" err="1"/>
              <a:t>WireGuard</a:t>
            </a:r>
            <a:r>
              <a:rPr lang="en-US" altLang="zh-TW" baseline="0" dirty="0"/>
              <a:t> VPN</a:t>
            </a:r>
            <a:r>
              <a:rPr lang="zh-TW" altLang="en-US" baseline="0" dirty="0"/>
              <a:t>提供安全便捷的連線，也提升了</a:t>
            </a:r>
            <a:r>
              <a:rPr lang="en-US" altLang="zh-TW" baseline="0" dirty="0"/>
              <a:t>NAS</a:t>
            </a:r>
            <a:r>
              <a:rPr lang="zh-TW" altLang="en-US" baseline="0" dirty="0"/>
              <a:t>整體效能，有設計簡潔美觀且流暢的全新</a:t>
            </a:r>
            <a:r>
              <a:rPr lang="en-US" altLang="zh-TW" baseline="0" dirty="0"/>
              <a:t>UI</a:t>
            </a:r>
            <a:r>
              <a:rPr lang="zh-TW" altLang="en-US" baseline="0" dirty="0"/>
              <a:t>，讓使用者體驗提升了一個檔次</a:t>
            </a:r>
          </a:p>
          <a:p>
            <a:r>
              <a:rPr lang="en-US" altLang="zh-TW" dirty="0"/>
              <a:t>This model equips with the new QTS 5.0 NAS operating system. This time, it has upgraded to Linux kernel 5. Moreover, it supports </a:t>
            </a:r>
            <a:r>
              <a:rPr lang="en-US" altLang="zh-TW" dirty="0" err="1"/>
              <a:t>WireGuard</a:t>
            </a:r>
            <a:r>
              <a:rPr lang="en-US" altLang="zh-TW" dirty="0"/>
              <a:t> VPN to provide a safe and convenient connection and improve NAS overall performance. Besides, The new UI design enhances the user experience to the next level.</a:t>
            </a:r>
            <a:endParaRPr lang="zh-TW"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dirty="0" err="1">
                <a:latin typeface="Calibri"/>
                <a:cs typeface="Calibri"/>
              </a:rPr>
              <a:t>NAS網路儲存設備，首重安全性，這部分比較硬核，但因為超級重要，除了QNAP</a:t>
            </a:r>
            <a:r>
              <a:rPr lang="en-US" altLang="zh-TW" dirty="0">
                <a:latin typeface="Calibri"/>
                <a:cs typeface="Calibri"/>
              </a:rPr>
              <a:t> </a:t>
            </a:r>
            <a:r>
              <a:rPr lang="en-US" altLang="zh-TW" dirty="0" err="1">
                <a:latin typeface="Calibri"/>
                <a:cs typeface="Calibri"/>
              </a:rPr>
              <a:t>NAS提供的備份機制外，也同時分享一下資料安全的概念，首先大家一定跟我想的一樣資料要備份對吧，那該怎麼備份才是對的呢</a:t>
            </a:r>
            <a:r>
              <a:rPr lang="en-US" altLang="zh-TW" dirty="0">
                <a:latin typeface="Calibri"/>
                <a:cs typeface="Calibri"/>
              </a:rPr>
              <a:t>? </a:t>
            </a:r>
            <a:r>
              <a:rPr lang="zh-TW" altLang="en-US" dirty="0">
                <a:latin typeface="Calibri"/>
                <a:cs typeface="Calibri"/>
              </a:rPr>
              <a:t>請</a:t>
            </a:r>
            <a:r>
              <a:rPr lang="en-US" altLang="zh-TW" dirty="0" err="1">
                <a:latin typeface="Calibri"/>
                <a:cs typeface="Calibri"/>
              </a:rPr>
              <a:t>跟我念一遍</a:t>
            </a:r>
            <a:r>
              <a:rPr lang="en-US" altLang="zh-TW" dirty="0">
                <a:latin typeface="Calibri"/>
                <a:cs typeface="Calibri"/>
              </a:rPr>
              <a:t> 備份321，這由來已久連美國政府都推薦的備份策略，這裡跟大家簡述一下，備份321就只有三個重點，畫面上有三個文件我們都先命名為副本，第一: </a:t>
            </a:r>
            <a:r>
              <a:rPr lang="en-US" altLang="zh-TW" dirty="0" err="1">
                <a:latin typeface="Calibri"/>
                <a:cs typeface="Calibri"/>
              </a:rPr>
              <a:t>需要把重要的檔案拷貝三分，第二</a:t>
            </a:r>
            <a:r>
              <a:rPr lang="en-US" altLang="zh-TW" dirty="0">
                <a:latin typeface="Calibri"/>
                <a:cs typeface="Calibri"/>
              </a:rPr>
              <a:t>: </a:t>
            </a:r>
            <a:r>
              <a:rPr lang="en-US" altLang="zh-TW" dirty="0" err="1">
                <a:latin typeface="Calibri"/>
                <a:cs typeface="Calibri"/>
              </a:rPr>
              <a:t>兩種媒體，例如NAS與google</a:t>
            </a:r>
            <a:r>
              <a:rPr lang="en-US" altLang="zh-TW" dirty="0">
                <a:latin typeface="Calibri"/>
                <a:cs typeface="Calibri"/>
              </a:rPr>
              <a:t> </a:t>
            </a:r>
            <a:r>
              <a:rPr lang="en-US" altLang="zh-TW" dirty="0" err="1">
                <a:latin typeface="Calibri"/>
                <a:cs typeface="Calibri"/>
              </a:rPr>
              <a:t>drive，第三</a:t>
            </a:r>
            <a:r>
              <a:rPr lang="en-US" altLang="zh-TW" dirty="0">
                <a:latin typeface="Calibri"/>
                <a:cs typeface="Calibri"/>
              </a:rPr>
              <a:t>: </a:t>
            </a:r>
            <a:r>
              <a:rPr lang="en-US" altLang="zh-TW" dirty="0" err="1">
                <a:latin typeface="Calibri"/>
                <a:cs typeface="Calibri"/>
              </a:rPr>
              <a:t>要有一個</a:t>
            </a:r>
            <a:r>
              <a:rPr lang="en-US" altLang="zh-TW" dirty="0">
                <a:latin typeface="Calibri"/>
                <a:cs typeface="Calibri"/>
              </a:rPr>
              <a:t>(</a:t>
            </a:r>
            <a:r>
              <a:rPr lang="en-US" altLang="zh-TW" dirty="0" err="1">
                <a:latin typeface="Calibri"/>
                <a:cs typeface="Calibri"/>
              </a:rPr>
              <a:t>異地備援</a:t>
            </a:r>
            <a:r>
              <a:rPr lang="en-US" altLang="zh-TW" dirty="0">
                <a:latin typeface="Calibri"/>
                <a:cs typeface="Calibri"/>
              </a:rPr>
              <a:t>)</a:t>
            </a:r>
            <a:r>
              <a:rPr lang="en-US" altLang="zh-TW" dirty="0" err="1">
                <a:latin typeface="Calibri"/>
                <a:cs typeface="Calibri"/>
              </a:rPr>
              <a:t>例如家裡與公司，台灣</a:t>
            </a:r>
            <a:r>
              <a:rPr lang="zh-TW" altLang="en-US" dirty="0">
                <a:latin typeface="Calibri"/>
                <a:cs typeface="Calibri"/>
              </a:rPr>
              <a:t>與</a:t>
            </a:r>
            <a:r>
              <a:rPr lang="en-US" altLang="zh-TW" dirty="0" err="1">
                <a:latin typeface="Calibri"/>
                <a:cs typeface="Calibri"/>
              </a:rPr>
              <a:t>美國，上述三個重點，我們建議可透過兩台NAS來實現政府級別的資料備份策略</a:t>
            </a:r>
            <a:r>
              <a:rPr lang="en-US" altLang="zh-TW" dirty="0">
                <a:latin typeface="Calibri"/>
                <a:cs typeface="Calibri"/>
              </a:rPr>
              <a:t>。</a:t>
            </a:r>
          </a:p>
          <a:p>
            <a:pPr>
              <a:buNone/>
            </a:pPr>
            <a:endParaRPr lang="en-US" altLang="zh-TW" dirty="0">
              <a:latin typeface="Calibri"/>
              <a:cs typeface="Calibri"/>
            </a:endParaRPr>
          </a:p>
          <a:p>
            <a:pPr>
              <a:buNone/>
            </a:pPr>
            <a:r>
              <a:rPr lang="en-US" altLang="zh-TW" dirty="0"/>
              <a:t>When it comes to network storage equipment, there is no doubt security is first. This part is more hard-core, but it's super important. In addition to the backup mechanism provided by QNAP NAS, we will also share the concept of data security. First of all, everyone is probably the same as I think. data needs backup right, then What is the correct backup strategy? follow me read backup 3-2-1.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p>
          <a:p>
            <a:endParaRPr lang="zh-TW" altLang="en-US" dirty="0"/>
          </a:p>
        </p:txBody>
      </p:sp>
    </p:spTree>
    <p:extLst>
      <p:ext uri="{BB962C8B-B14F-4D97-AF65-F5344CB8AC3E}">
        <p14:creationId xmlns:p14="http://schemas.microsoft.com/office/powerpoint/2010/main" val="383689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nSpc>
                <a:spcPct val="130000"/>
              </a:lnSpc>
              <a:spcBef>
                <a:spcPts val="600"/>
              </a:spcBef>
              <a:buNone/>
            </a:pPr>
            <a:r>
              <a:rPr lang="en-US">
                <a:latin typeface="Calibri"/>
                <a:cs typeface="Calibri"/>
              </a:rPr>
              <a:t>NAS</a:t>
            </a:r>
            <a:r>
              <a:rPr lang="zh-CN" altLang="en-US">
                <a:latin typeface="Calibri"/>
                <a:cs typeface="Calibri"/>
              </a:rPr>
              <a:t>資料儲存的基底，就是儲存寶貴資料的磁碟，除了注重備分外，長時間使用後的磁碟健康度也是會隨著時間遞減，這時就有個好幫手，可透過</a:t>
            </a:r>
            <a:r>
              <a:rPr lang="en-US" altLang="zh-TW"/>
              <a:t>ULINK</a:t>
            </a:r>
            <a:r>
              <a:rPr lang="zh-TW"/>
              <a:t>雲端的智能磁碟健康分析的</a:t>
            </a:r>
            <a:r>
              <a:rPr lang="en-US" altLang="zh-TW"/>
              <a:t>DA</a:t>
            </a:r>
            <a:r>
              <a:rPr lang="zh-TW"/>
              <a:t> </a:t>
            </a:r>
            <a:r>
              <a:rPr lang="en-US" altLang="zh-TW"/>
              <a:t>Drive</a:t>
            </a:r>
            <a:r>
              <a:rPr lang="zh-TW"/>
              <a:t> </a:t>
            </a:r>
            <a:r>
              <a:rPr lang="en-US" altLang="zh-TW"/>
              <a:t>Analyzer</a:t>
            </a:r>
            <a:r>
              <a:rPr lang="zh-TW"/>
              <a:t>來進行磁碟的故障預測，可及早預測出即將故障的磁碟，讓我們可以及早的進行因應，確保資料不致遺失。另</a:t>
            </a:r>
            <a:r>
              <a:rPr lang="zh-TW" altLang="en-US"/>
              <a:t>外</a:t>
            </a:r>
            <a:r>
              <a:rPr lang="zh-TW" b="1"/>
              <a:t>每台N</a:t>
            </a:r>
            <a:r>
              <a:rPr lang="en-US" b="1"/>
              <a:t>AS</a:t>
            </a:r>
            <a:r>
              <a:rPr lang="zh-TW" b="1"/>
              <a:t>可免費進行</a:t>
            </a:r>
            <a:r>
              <a:rPr lang="en-US" b="1"/>
              <a:t>1</a:t>
            </a:r>
            <a:r>
              <a:rPr lang="zh-TW" b="1"/>
              <a:t>個磁碟預測，更可以付費訂閱額外的磁碟加強防護力</a:t>
            </a:r>
            <a:endParaRPr lang="zh-TW"/>
          </a:p>
          <a:p>
            <a:pPr>
              <a:buNone/>
            </a:pPr>
            <a:endParaRPr lang="zh-TW" altLang="en-US"/>
          </a:p>
          <a:p>
            <a:pPr>
              <a:buNone/>
            </a:pPr>
            <a:r>
              <a:rPr lang="en-US" altLang="zh-TW"/>
              <a:t>The</a:t>
            </a:r>
            <a:r>
              <a:rPr lang="zh-TW"/>
              <a:t> </a:t>
            </a:r>
            <a:r>
              <a:rPr lang="en-US" altLang="zh-TW"/>
              <a:t>most</a:t>
            </a:r>
            <a:r>
              <a:rPr lang="zh-TW"/>
              <a:t> </a:t>
            </a:r>
            <a:r>
              <a:rPr lang="en-US" altLang="zh-TW"/>
              <a:t>valuable</a:t>
            </a:r>
            <a:r>
              <a:rPr lang="zh-TW"/>
              <a:t> </a:t>
            </a:r>
            <a:r>
              <a:rPr lang="en-US" altLang="zh-TW"/>
              <a:t>data</a:t>
            </a:r>
            <a:r>
              <a:rPr lang="zh-TW"/>
              <a:t> </a:t>
            </a:r>
            <a:r>
              <a:rPr lang="en-US" altLang="zh-TW"/>
              <a:t>on</a:t>
            </a:r>
            <a:r>
              <a:rPr lang="zh-TW"/>
              <a:t> </a:t>
            </a:r>
            <a:r>
              <a:rPr lang="en-US" altLang="zh-TW"/>
              <a:t>the</a:t>
            </a:r>
            <a:r>
              <a:rPr lang="zh-TW"/>
              <a:t> </a:t>
            </a:r>
            <a:r>
              <a:rPr lang="en-US" altLang="zh-TW"/>
              <a:t>disk</a:t>
            </a:r>
            <a:r>
              <a:rPr lang="zh-TW"/>
              <a:t> </a:t>
            </a:r>
            <a:r>
              <a:rPr lang="en-US" altLang="zh-TW"/>
              <a:t>base</a:t>
            </a:r>
            <a:r>
              <a:rPr lang="zh-TW"/>
              <a:t>d</a:t>
            </a:r>
            <a:r>
              <a:rPr lang="zh-TW" altLang="en-US"/>
              <a:t> </a:t>
            </a:r>
            <a:r>
              <a:rPr lang="zh-TW"/>
              <a:t>o</a:t>
            </a:r>
            <a:r>
              <a:rPr lang="en-US" altLang="zh-TW"/>
              <a:t>n</a:t>
            </a:r>
            <a:r>
              <a:rPr lang="zh-TW" altLang="en-US"/>
              <a:t> </a:t>
            </a:r>
            <a:r>
              <a:rPr lang="en-US" altLang="zh-TW"/>
              <a:t>t</a:t>
            </a:r>
            <a:r>
              <a:rPr lang="zh-TW"/>
              <a:t>h</a:t>
            </a:r>
            <a:r>
              <a:rPr lang="en-US" altLang="zh-TW"/>
              <a:t>e</a:t>
            </a:r>
            <a:r>
              <a:rPr lang="zh-TW" altLang="en-US"/>
              <a:t> </a:t>
            </a:r>
            <a:r>
              <a:rPr lang="en-US" altLang="zh-TW"/>
              <a:t>NA</a:t>
            </a:r>
            <a:r>
              <a:rPr lang="zh-TW"/>
              <a:t>S</a:t>
            </a:r>
            <a:r>
              <a:rPr lang="en-US" altLang="zh-TW"/>
              <a:t>.</a:t>
            </a:r>
            <a:r>
              <a:rPr lang="zh-TW"/>
              <a:t> I</a:t>
            </a:r>
            <a:r>
              <a:rPr lang="en-US" altLang="zh-TW"/>
              <a:t>n</a:t>
            </a:r>
            <a:r>
              <a:rPr lang="zh-TW" altLang="en-US"/>
              <a:t> </a:t>
            </a:r>
            <a:r>
              <a:rPr lang="en-US" altLang="zh-TW" dirty="0" err="1"/>
              <a:t>additi</a:t>
            </a:r>
            <a:r>
              <a:rPr lang="zh-TW"/>
              <a:t>o</a:t>
            </a:r>
            <a:r>
              <a:rPr lang="en-US" altLang="zh-TW"/>
              <a:t>n</a:t>
            </a:r>
            <a:r>
              <a:rPr lang="zh-TW" altLang="en-US"/>
              <a:t> </a:t>
            </a:r>
            <a:r>
              <a:rPr lang="zh-TW"/>
              <a:t>t</a:t>
            </a:r>
            <a:r>
              <a:rPr lang="en-US" altLang="zh-TW"/>
              <a:t>o</a:t>
            </a:r>
            <a:r>
              <a:rPr lang="zh-TW" altLang="en-US"/>
              <a:t> </a:t>
            </a:r>
            <a:r>
              <a:rPr lang="en-US" altLang="zh-TW" dirty="0" err="1"/>
              <a:t>focusi</a:t>
            </a:r>
            <a:r>
              <a:rPr lang="zh-TW"/>
              <a:t>n</a:t>
            </a:r>
            <a:r>
              <a:rPr lang="en-US" altLang="zh-TW"/>
              <a:t>g</a:t>
            </a:r>
            <a:r>
              <a:rPr lang="zh-TW" altLang="en-US"/>
              <a:t> </a:t>
            </a:r>
            <a:r>
              <a:rPr lang="zh-TW"/>
              <a:t>o</a:t>
            </a:r>
            <a:r>
              <a:rPr lang="en-US" altLang="zh-TW"/>
              <a:t>n</a:t>
            </a:r>
            <a:r>
              <a:rPr lang="zh-TW" altLang="en-US"/>
              <a:t> </a:t>
            </a:r>
            <a:r>
              <a:rPr lang="en-US" altLang="zh-TW" dirty="0" err="1"/>
              <a:t>backu</a:t>
            </a:r>
            <a:r>
              <a:rPr lang="zh-TW"/>
              <a:t>p</a:t>
            </a:r>
            <a:r>
              <a:rPr lang="en-US" altLang="zh-TW"/>
              <a:t>,</a:t>
            </a:r>
            <a:r>
              <a:rPr lang="zh-TW"/>
              <a:t> </a:t>
            </a:r>
            <a:r>
              <a:rPr lang="en-US" altLang="zh-TW"/>
              <a:t>t</a:t>
            </a:r>
            <a:r>
              <a:rPr lang="zh-TW"/>
              <a:t>h</a:t>
            </a:r>
            <a:r>
              <a:rPr lang="en-US" altLang="zh-TW"/>
              <a:t>e</a:t>
            </a:r>
            <a:r>
              <a:rPr lang="zh-TW" altLang="en-US"/>
              <a:t> </a:t>
            </a:r>
            <a:r>
              <a:rPr lang="en-US" altLang="zh-TW"/>
              <a:t>heal</a:t>
            </a:r>
            <a:r>
              <a:rPr lang="zh-TW"/>
              <a:t>t</a:t>
            </a:r>
            <a:r>
              <a:rPr lang="en-US" altLang="zh-TW"/>
              <a:t>h</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a:t>
            </a:r>
            <a:r>
              <a:rPr lang="zh-TW"/>
              <a:t>s</a:t>
            </a:r>
            <a:r>
              <a:rPr lang="en-US" altLang="zh-TW"/>
              <a:t>k</a:t>
            </a:r>
            <a:r>
              <a:rPr lang="zh-TW" altLang="en-US"/>
              <a:t> </a:t>
            </a:r>
            <a:r>
              <a:rPr lang="en-US" altLang="zh-TW"/>
              <a:t>aft</a:t>
            </a:r>
            <a:r>
              <a:rPr lang="zh-TW"/>
              <a:t>e</a:t>
            </a:r>
            <a:r>
              <a:rPr lang="en-US" altLang="zh-TW"/>
              <a:t>r</a:t>
            </a:r>
            <a:r>
              <a:rPr lang="zh-TW" altLang="en-US"/>
              <a:t> </a:t>
            </a:r>
            <a:r>
              <a:rPr lang="en-US" altLang="zh-TW"/>
              <a:t>long-</a:t>
            </a:r>
            <a:r>
              <a:rPr lang="en-US" altLang="zh-TW" dirty="0" err="1"/>
              <a:t>te</a:t>
            </a:r>
            <a:r>
              <a:rPr lang="zh-TW"/>
              <a:t>r</a:t>
            </a:r>
            <a:r>
              <a:rPr lang="en-US" altLang="zh-TW"/>
              <a:t>m</a:t>
            </a:r>
            <a:r>
              <a:rPr lang="zh-TW" altLang="en-US"/>
              <a:t> </a:t>
            </a:r>
            <a:r>
              <a:rPr lang="en-US" altLang="zh-TW"/>
              <a:t>u</a:t>
            </a:r>
            <a:r>
              <a:rPr lang="zh-TW"/>
              <a:t>s</a:t>
            </a:r>
            <a:r>
              <a:rPr lang="en-US" altLang="zh-TW"/>
              <a:t>e</a:t>
            </a:r>
            <a:r>
              <a:rPr lang="zh-TW" altLang="en-US"/>
              <a:t> </a:t>
            </a:r>
            <a:r>
              <a:rPr lang="en-US" altLang="zh-TW" dirty="0" err="1"/>
              <a:t>wi</a:t>
            </a:r>
            <a:r>
              <a:rPr lang="zh-TW"/>
              <a:t>l</a:t>
            </a:r>
            <a:r>
              <a:rPr lang="en-US" altLang="zh-TW"/>
              <a:t>l</a:t>
            </a:r>
            <a:r>
              <a:rPr lang="zh-TW" altLang="en-US"/>
              <a:t> </a:t>
            </a:r>
            <a:r>
              <a:rPr lang="en-US" altLang="zh-TW" dirty="0" err="1"/>
              <a:t>decrea</a:t>
            </a:r>
            <a:r>
              <a:rPr lang="zh-TW"/>
              <a:t>s</a:t>
            </a:r>
            <a:r>
              <a:rPr lang="en-US" altLang="zh-TW"/>
              <a:t>e</a:t>
            </a:r>
            <a:r>
              <a:rPr lang="zh-TW" altLang="en-US"/>
              <a:t> </a:t>
            </a:r>
            <a:r>
              <a:rPr lang="en-US" altLang="zh-TW" dirty="0" err="1"/>
              <a:t>ov</a:t>
            </a:r>
            <a:r>
              <a:rPr lang="zh-TW"/>
              <a:t>e</a:t>
            </a:r>
            <a:r>
              <a:rPr lang="en-US" altLang="zh-TW"/>
              <a:t>r</a:t>
            </a:r>
            <a:r>
              <a:rPr lang="zh-TW" altLang="en-US"/>
              <a:t> </a:t>
            </a:r>
            <a:r>
              <a:rPr lang="en-US" altLang="zh-TW" dirty="0" err="1"/>
              <a:t>tim</a:t>
            </a:r>
            <a:r>
              <a:rPr lang="zh-TW"/>
              <a:t>e</a:t>
            </a:r>
            <a:r>
              <a:rPr lang="en-US" altLang="zh-TW"/>
              <a:t>.</a:t>
            </a:r>
            <a:r>
              <a:rPr lang="zh-TW"/>
              <a:t> A</a:t>
            </a:r>
            <a:r>
              <a:rPr lang="en-US" altLang="zh-TW"/>
              <a:t>t</a:t>
            </a:r>
            <a:r>
              <a:rPr lang="zh-TW" altLang="en-US"/>
              <a:t> </a:t>
            </a:r>
            <a:r>
              <a:rPr lang="en-US" altLang="zh-TW" dirty="0" err="1"/>
              <a:t>th</a:t>
            </a:r>
            <a:r>
              <a:rPr lang="zh-TW"/>
              <a:t>i</a:t>
            </a:r>
            <a:r>
              <a:rPr lang="en-US" altLang="zh-TW"/>
              <a:t>s</a:t>
            </a:r>
            <a:r>
              <a:rPr lang="zh-TW" altLang="en-US"/>
              <a:t> </a:t>
            </a:r>
            <a:r>
              <a:rPr lang="en-US" altLang="zh-TW" dirty="0" err="1"/>
              <a:t>tim</a:t>
            </a:r>
            <a:r>
              <a:rPr lang="zh-TW"/>
              <a:t>e</a:t>
            </a:r>
            <a:r>
              <a:rPr lang="en-US" altLang="zh-TW"/>
              <a:t>,</a:t>
            </a:r>
            <a:r>
              <a:rPr lang="zh-TW"/>
              <a:t> </a:t>
            </a:r>
            <a:r>
              <a:rPr lang="en-US" altLang="zh-TW"/>
              <a:t>the</a:t>
            </a:r>
            <a:r>
              <a:rPr lang="zh-TW"/>
              <a:t>r</a:t>
            </a:r>
            <a:r>
              <a:rPr lang="en-US" altLang="zh-TW"/>
              <a:t>e</a:t>
            </a:r>
            <a:r>
              <a:rPr lang="zh-TW" altLang="en-US"/>
              <a:t> </a:t>
            </a:r>
            <a:r>
              <a:rPr lang="zh-TW"/>
              <a:t>i</a:t>
            </a:r>
            <a:r>
              <a:rPr lang="en-US" altLang="zh-TW"/>
              <a:t>s</a:t>
            </a:r>
            <a:r>
              <a:rPr lang="zh-TW"/>
              <a:t> </a:t>
            </a:r>
            <a:r>
              <a:rPr lang="en-US" altLang="zh-TW"/>
              <a:t>a</a:t>
            </a:r>
            <a:r>
              <a:rPr lang="zh-TW"/>
              <a:t> </a:t>
            </a:r>
            <a:r>
              <a:rPr lang="en-US" altLang="zh-TW"/>
              <a:t>go</a:t>
            </a:r>
            <a:r>
              <a:rPr lang="zh-TW"/>
              <a:t>o</a:t>
            </a:r>
            <a:r>
              <a:rPr lang="en-US" altLang="zh-TW"/>
              <a:t>d</a:t>
            </a:r>
            <a:r>
              <a:rPr lang="zh-TW" altLang="en-US"/>
              <a:t> </a:t>
            </a:r>
            <a:r>
              <a:rPr lang="en-US" altLang="zh-TW" dirty="0" err="1"/>
              <a:t>helpe</a:t>
            </a:r>
            <a:r>
              <a:rPr lang="zh-TW"/>
              <a:t>r</a:t>
            </a:r>
            <a:r>
              <a:rPr lang="en-US" altLang="zh-TW"/>
              <a:t>.</a:t>
            </a:r>
            <a:r>
              <a:rPr lang="zh-TW"/>
              <a:t> </a:t>
            </a:r>
            <a:r>
              <a:rPr lang="en-US" altLang="zh-TW"/>
              <a:t>Y</a:t>
            </a:r>
            <a:r>
              <a:rPr lang="zh-TW"/>
              <a:t>o</a:t>
            </a:r>
            <a:r>
              <a:rPr lang="en-US" altLang="zh-TW"/>
              <a:t>u</a:t>
            </a:r>
            <a:r>
              <a:rPr lang="zh-TW" altLang="en-US"/>
              <a:t> </a:t>
            </a:r>
            <a:r>
              <a:rPr lang="en-US" altLang="zh-TW"/>
              <a:t>c</a:t>
            </a:r>
            <a:r>
              <a:rPr lang="zh-TW"/>
              <a:t>a</a:t>
            </a:r>
            <a:r>
              <a:rPr lang="en-US" altLang="zh-TW"/>
              <a:t>n</a:t>
            </a:r>
            <a:r>
              <a:rPr lang="zh-TW" altLang="en-US"/>
              <a:t> </a:t>
            </a:r>
            <a:r>
              <a:rPr lang="en-US" altLang="zh-TW"/>
              <a:t>u</a:t>
            </a:r>
            <a:r>
              <a:rPr lang="zh-TW"/>
              <a:t>s</a:t>
            </a:r>
            <a:r>
              <a:rPr lang="en-US" altLang="zh-TW"/>
              <a:t>e</a:t>
            </a:r>
            <a:r>
              <a:rPr lang="zh-TW" altLang="en-US"/>
              <a:t> </a:t>
            </a:r>
            <a:r>
              <a:rPr lang="en-US" altLang="zh-TW"/>
              <a:t>t</a:t>
            </a:r>
            <a:r>
              <a:rPr lang="zh-TW"/>
              <a:t>h</a:t>
            </a:r>
            <a:r>
              <a:rPr lang="en-US" altLang="zh-TW"/>
              <a:t>e</a:t>
            </a:r>
            <a:r>
              <a:rPr lang="zh-TW" altLang="en-US"/>
              <a:t> </a:t>
            </a:r>
            <a:r>
              <a:rPr lang="zh-TW"/>
              <a:t>A</a:t>
            </a:r>
            <a:r>
              <a:rPr lang="en-US" altLang="zh-TW"/>
              <a:t>I</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dirty="0" err="1"/>
              <a:t>analys</a:t>
            </a:r>
            <a:r>
              <a:rPr lang="zh-TW"/>
              <a:t>i</a:t>
            </a:r>
            <a:r>
              <a:rPr lang="en-US" altLang="zh-TW"/>
              <a:t>s</a:t>
            </a:r>
            <a:r>
              <a:rPr lang="zh-TW" altLang="en-US"/>
              <a:t> </a:t>
            </a:r>
            <a:r>
              <a:rPr lang="en-US" altLang="zh-TW"/>
              <a:t>to</a:t>
            </a:r>
            <a:r>
              <a:rPr lang="zh-TW"/>
              <a:t>o</a:t>
            </a:r>
            <a:r>
              <a:rPr lang="en-US" altLang="zh-TW"/>
              <a:t>l</a:t>
            </a:r>
            <a:r>
              <a:rPr lang="zh-TW" altLang="en-US"/>
              <a:t> </a:t>
            </a:r>
            <a:r>
              <a:rPr lang="zh-TW"/>
              <a:t>b</a:t>
            </a:r>
            <a:r>
              <a:rPr lang="en-US" altLang="zh-TW"/>
              <a:t>y</a:t>
            </a:r>
            <a:r>
              <a:rPr lang="zh-TW" altLang="en-US"/>
              <a:t> </a:t>
            </a:r>
            <a:r>
              <a:rPr lang="en-US" altLang="zh-TW"/>
              <a:t>ULI</a:t>
            </a:r>
            <a:r>
              <a:rPr lang="zh-TW"/>
              <a:t>N</a:t>
            </a:r>
            <a:r>
              <a:rPr lang="en-US" altLang="zh-TW"/>
              <a:t>K</a:t>
            </a:r>
            <a:r>
              <a:rPr lang="zh-TW" altLang="en-US"/>
              <a:t> </a:t>
            </a:r>
            <a:r>
              <a:rPr lang="en-US" altLang="zh-TW"/>
              <a:t>clou</a:t>
            </a:r>
            <a:r>
              <a:rPr lang="zh-TW"/>
              <a:t>d</a:t>
            </a:r>
            <a:r>
              <a:rPr lang="en-US" altLang="zh-TW"/>
              <a:t>.</a:t>
            </a:r>
            <a:r>
              <a:rPr lang="zh-TW"/>
              <a:t> </a:t>
            </a:r>
            <a:r>
              <a:rPr lang="en-US" altLang="zh-TW"/>
              <a:t>T</a:t>
            </a:r>
            <a:r>
              <a:rPr lang="zh-TW"/>
              <a:t>h</a:t>
            </a:r>
            <a:r>
              <a:rPr lang="en-US" altLang="zh-TW"/>
              <a:t>e</a:t>
            </a:r>
            <a:r>
              <a:rPr lang="zh-TW" altLang="en-US"/>
              <a:t> </a:t>
            </a:r>
            <a:r>
              <a:rPr lang="zh-TW"/>
              <a:t>D</a:t>
            </a:r>
            <a:r>
              <a:rPr lang="en-US" altLang="zh-TW"/>
              <a:t>A</a:t>
            </a:r>
            <a:r>
              <a:rPr lang="zh-TW" altLang="en-US"/>
              <a:t> </a:t>
            </a:r>
            <a:r>
              <a:rPr lang="en-US" altLang="zh-TW" dirty="0" err="1"/>
              <a:t>Dri</a:t>
            </a:r>
            <a:r>
              <a:rPr lang="zh-TW"/>
              <a:t>v</a:t>
            </a:r>
            <a:r>
              <a:rPr lang="en-US" altLang="zh-TW"/>
              <a:t>e</a:t>
            </a:r>
            <a:r>
              <a:rPr lang="zh-TW" altLang="en-US"/>
              <a:t> </a:t>
            </a:r>
            <a:r>
              <a:rPr lang="en-US" altLang="zh-TW" dirty="0" err="1"/>
              <a:t>Analyz</a:t>
            </a:r>
            <a:r>
              <a:rPr lang="zh-TW"/>
              <a:t>e</a:t>
            </a:r>
            <a:r>
              <a:rPr lang="en-US" altLang="zh-TW"/>
              <a:t>r</a:t>
            </a:r>
            <a:r>
              <a:rPr lang="zh-TW" altLang="en-US"/>
              <a:t> </a:t>
            </a:r>
            <a:r>
              <a:rPr lang="en-US" altLang="zh-TW"/>
              <a:t>f</a:t>
            </a:r>
            <a:r>
              <a:rPr lang="zh-TW"/>
              <a:t>o</a:t>
            </a:r>
            <a:r>
              <a:rPr lang="en-US" altLang="zh-TW"/>
              <a:t>r</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dirty="0" err="1"/>
              <a:t>analys</a:t>
            </a:r>
            <a:r>
              <a:rPr lang="zh-TW"/>
              <a:t>i</a:t>
            </a:r>
            <a:r>
              <a:rPr lang="en-US" altLang="zh-TW"/>
              <a:t>s</a:t>
            </a:r>
            <a:r>
              <a:rPr lang="zh-TW" altLang="en-US"/>
              <a:t> </a:t>
            </a:r>
            <a:r>
              <a:rPr lang="en-US" altLang="zh-TW"/>
              <a:t>c</a:t>
            </a:r>
            <a:r>
              <a:rPr lang="zh-TW"/>
              <a:t>a</a:t>
            </a:r>
            <a:r>
              <a:rPr lang="en-US" altLang="zh-TW"/>
              <a:t>n</a:t>
            </a:r>
            <a:r>
              <a:rPr lang="zh-TW" altLang="en-US"/>
              <a:t> </a:t>
            </a:r>
            <a:r>
              <a:rPr lang="en-US" altLang="zh-TW" dirty="0" err="1"/>
              <a:t>predi</a:t>
            </a:r>
            <a:r>
              <a:rPr lang="zh-TW"/>
              <a:t>c</a:t>
            </a:r>
            <a:r>
              <a:rPr lang="en-US" altLang="zh-TW"/>
              <a:t>t</a:t>
            </a:r>
            <a:r>
              <a:rPr lang="zh-TW" altLang="en-US"/>
              <a:t> </a:t>
            </a:r>
            <a:r>
              <a:rPr lang="en-US" altLang="zh-TW"/>
              <a:t>t</a:t>
            </a:r>
            <a:r>
              <a:rPr lang="zh-TW"/>
              <a:t>h</a:t>
            </a:r>
            <a:r>
              <a:rPr lang="en-US" altLang="zh-TW"/>
              <a:t>e</a:t>
            </a:r>
            <a:r>
              <a:rPr lang="zh-TW" altLang="en-US"/>
              <a:t> </a:t>
            </a:r>
            <a:r>
              <a:rPr lang="en-US" altLang="zh-TW" dirty="0" err="1"/>
              <a:t>failu</a:t>
            </a:r>
            <a:r>
              <a:rPr lang="zh-TW"/>
              <a:t>r</a:t>
            </a:r>
            <a:r>
              <a:rPr lang="en-US" altLang="zh-TW"/>
              <a:t>e</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dis</a:t>
            </a:r>
            <a:r>
              <a:rPr lang="zh-TW"/>
              <a:t>k</a:t>
            </a:r>
            <a:r>
              <a:rPr lang="en-US" altLang="zh-TW"/>
              <a:t>,</a:t>
            </a:r>
            <a:r>
              <a:rPr lang="zh-TW"/>
              <a:t> </a:t>
            </a:r>
            <a:r>
              <a:rPr lang="en-US" altLang="zh-TW"/>
              <a:t>which</a:t>
            </a:r>
            <a:r>
              <a:rPr lang="zh-TW" altLang="en-US"/>
              <a:t> </a:t>
            </a:r>
            <a:r>
              <a:rPr lang="en-US" altLang="zh-TW"/>
              <a:t>can</a:t>
            </a:r>
            <a:r>
              <a:rPr lang="zh-TW" altLang="en-US"/>
              <a:t> </a:t>
            </a:r>
            <a:r>
              <a:rPr lang="en-US" altLang="zh-TW"/>
              <a:t>predict</a:t>
            </a:r>
            <a:r>
              <a:rPr lang="zh-TW" altLang="en-US"/>
              <a:t> </a:t>
            </a:r>
            <a:r>
              <a:rPr lang="en-US" altLang="zh-TW"/>
              <a:t>the</a:t>
            </a:r>
            <a:r>
              <a:rPr lang="zh-TW" altLang="en-US"/>
              <a:t> </a:t>
            </a:r>
            <a:r>
              <a:rPr lang="en-US" altLang="zh-TW"/>
              <a:t>disk</a:t>
            </a:r>
            <a:r>
              <a:rPr lang="zh-TW" altLang="en-US"/>
              <a:t> </a:t>
            </a:r>
            <a:r>
              <a:rPr lang="en-US" altLang="zh-TW"/>
              <a:t>that</a:t>
            </a:r>
            <a:r>
              <a:rPr lang="zh-TW" altLang="en-US"/>
              <a:t> </a:t>
            </a:r>
            <a:r>
              <a:rPr lang="en-US" altLang="zh-TW"/>
              <a:t>is</a:t>
            </a:r>
            <a:r>
              <a:rPr lang="zh-TW" altLang="en-US"/>
              <a:t> </a:t>
            </a:r>
            <a:r>
              <a:rPr lang="en-US" altLang="zh-TW"/>
              <a:t>about</a:t>
            </a:r>
            <a:r>
              <a:rPr lang="zh-TW" altLang="en-US"/>
              <a:t> </a:t>
            </a:r>
            <a:r>
              <a:rPr lang="en-US" altLang="zh-TW"/>
              <a:t>to</a:t>
            </a:r>
            <a:r>
              <a:rPr lang="zh-TW" altLang="en-US"/>
              <a:t> </a:t>
            </a:r>
            <a:r>
              <a:rPr lang="en-US" altLang="zh-TW"/>
              <a:t>fail</a:t>
            </a:r>
            <a:r>
              <a:rPr lang="zh-TW" altLang="en-US"/>
              <a:t> </a:t>
            </a:r>
            <a:r>
              <a:rPr lang="en-US" altLang="zh-TW"/>
              <a:t>as</a:t>
            </a:r>
            <a:r>
              <a:rPr lang="zh-TW" altLang="en-US"/>
              <a:t> </a:t>
            </a:r>
            <a:r>
              <a:rPr lang="en-US" altLang="zh-TW"/>
              <a:t>soon</a:t>
            </a:r>
            <a:r>
              <a:rPr lang="zh-TW" altLang="en-US"/>
              <a:t> </a:t>
            </a:r>
            <a:r>
              <a:rPr lang="en-US" altLang="zh-TW"/>
              <a:t>as</a:t>
            </a:r>
            <a:r>
              <a:rPr lang="zh-TW" altLang="en-US"/>
              <a:t> </a:t>
            </a:r>
            <a:r>
              <a:rPr lang="en-US" altLang="zh-TW"/>
              <a:t>possible</a:t>
            </a:r>
            <a:r>
              <a:rPr lang="zh-TW" altLang="en-US"/>
              <a:t> </a:t>
            </a:r>
            <a:r>
              <a:rPr lang="en-US" altLang="zh-TW"/>
              <a:t>s</a:t>
            </a:r>
            <a:r>
              <a:rPr lang="zh-TW"/>
              <a:t>o</a:t>
            </a:r>
            <a:r>
              <a:rPr lang="zh-TW" altLang="en-US"/>
              <a:t> </a:t>
            </a:r>
            <a:r>
              <a:rPr lang="en-US" altLang="zh-TW" dirty="0" err="1"/>
              <a:t>tha</a:t>
            </a:r>
            <a:r>
              <a:rPr lang="zh-TW"/>
              <a:t>t</a:t>
            </a:r>
            <a:r>
              <a:rPr lang="zh-TW" altLang="en-US"/>
              <a:t> </a:t>
            </a:r>
            <a:r>
              <a:rPr lang="en-US" altLang="zh-TW"/>
              <a:t>w</a:t>
            </a:r>
            <a:r>
              <a:rPr lang="zh-TW"/>
              <a:t>e</a:t>
            </a:r>
            <a:r>
              <a:rPr lang="zh-TW" altLang="en-US"/>
              <a:t> </a:t>
            </a:r>
            <a:r>
              <a:rPr lang="en-US" altLang="zh-TW"/>
              <a:t>ca</a:t>
            </a:r>
            <a:r>
              <a:rPr lang="zh-TW"/>
              <a:t>n</a:t>
            </a:r>
            <a:r>
              <a:rPr lang="zh-TW" altLang="en-US"/>
              <a:t> </a:t>
            </a:r>
            <a:r>
              <a:rPr lang="en-US" altLang="zh-TW" dirty="0" err="1"/>
              <a:t>prepar</a:t>
            </a:r>
            <a:r>
              <a:rPr lang="zh-TW"/>
              <a:t>e</a:t>
            </a:r>
            <a:r>
              <a:rPr lang="zh-TW" altLang="en-US"/>
              <a:t> </a:t>
            </a:r>
            <a:r>
              <a:rPr lang="en-US" altLang="zh-TW" dirty="0" err="1"/>
              <a:t>th</a:t>
            </a:r>
            <a:r>
              <a:rPr lang="zh-TW"/>
              <a:t>e</a:t>
            </a:r>
            <a:r>
              <a:rPr lang="zh-TW" altLang="en-US"/>
              <a:t> </a:t>
            </a:r>
            <a:r>
              <a:rPr lang="en-US" altLang="zh-TW" dirty="0" err="1"/>
              <a:t>solutio</a:t>
            </a:r>
            <a:r>
              <a:rPr lang="zh-TW"/>
              <a:t>n</a:t>
            </a:r>
            <a:r>
              <a:rPr lang="zh-TW" altLang="en-US"/>
              <a:t> </a:t>
            </a:r>
            <a:r>
              <a:rPr lang="en-US" altLang="zh-TW"/>
              <a:t>earl</a:t>
            </a:r>
            <a:r>
              <a:rPr lang="zh-TW"/>
              <a:t>y</a:t>
            </a:r>
            <a:r>
              <a:rPr lang="zh-TW" altLang="en-US"/>
              <a:t> </a:t>
            </a:r>
            <a:r>
              <a:rPr lang="en-US" altLang="zh-TW"/>
              <a:t>to</a:t>
            </a:r>
            <a:r>
              <a:rPr lang="zh-TW"/>
              <a:t> </a:t>
            </a:r>
            <a:r>
              <a:rPr lang="en-US" altLang="zh-TW"/>
              <a:t>ensure</a:t>
            </a:r>
            <a:r>
              <a:rPr lang="zh-TW"/>
              <a:t> </a:t>
            </a:r>
            <a:r>
              <a:rPr lang="en-US" altLang="zh-TW"/>
              <a:t>that</a:t>
            </a:r>
            <a:r>
              <a:rPr lang="zh-TW"/>
              <a:t> </a:t>
            </a:r>
            <a:r>
              <a:rPr lang="en-US" altLang="zh-TW"/>
              <a:t>data</a:t>
            </a:r>
            <a:r>
              <a:rPr lang="zh-TW"/>
              <a:t> </a:t>
            </a:r>
            <a:r>
              <a:rPr lang="en-US" altLang="zh-TW"/>
              <a:t>wo</a:t>
            </a:r>
            <a:r>
              <a:rPr lang="zh-TW"/>
              <a:t>n</a:t>
            </a:r>
            <a:r>
              <a:rPr lang="en-US" altLang="zh-TW"/>
              <a:t>'t</a:t>
            </a:r>
            <a:r>
              <a:rPr lang="zh-TW" altLang="en-US"/>
              <a:t> </a:t>
            </a:r>
            <a:r>
              <a:rPr lang="zh-TW"/>
              <a:t>b</a:t>
            </a:r>
            <a:r>
              <a:rPr lang="en-US" altLang="zh-TW"/>
              <a:t>e</a:t>
            </a:r>
            <a:r>
              <a:rPr lang="zh-TW" altLang="en-US"/>
              <a:t> </a:t>
            </a:r>
            <a:r>
              <a:rPr lang="en-US" altLang="zh-TW"/>
              <a:t>los</a:t>
            </a:r>
            <a:r>
              <a:rPr lang="zh-TW"/>
              <a:t>t</a:t>
            </a:r>
            <a:r>
              <a:rPr lang="en-US" altLang="zh-TW"/>
              <a:t>. </a:t>
            </a:r>
            <a:r>
              <a:rPr lang="en-US"/>
              <a:t>Each NAS can perform one disk prediction for free, and you can also pay to subscribe to enhance protection for all Disk.</a:t>
            </a:r>
            <a:endParaRPr lang="zh-TW" altLang="en-US"/>
          </a:p>
          <a:p>
            <a:pPr>
              <a:buNone/>
            </a:pPr>
            <a:endParaRPr lang="zh-TW" altLang="en-US"/>
          </a:p>
        </p:txBody>
      </p:sp>
    </p:spTree>
    <p:extLst>
      <p:ext uri="{BB962C8B-B14F-4D97-AF65-F5344CB8AC3E}">
        <p14:creationId xmlns:p14="http://schemas.microsoft.com/office/powerpoint/2010/main" val="283690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根據世界衛生組織</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2021/6/21</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公布的數據，道路交通事故使得大多數國家損失了國內生產總值的</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，每年約有</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130</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萬人因交通事故喪生，並有</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20~5000</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萬人遭致傷殘。由此可見行車紀錄器與車內監控系統是極為重要的裝置。如裝載於遊覽車的監控系統。一般的大容量監控系統並不耐震與耐高溫不是何架設在移動環境，車載的</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VNVR</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系統。這時我們可選擇架設</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TS-i410X NAS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作為行車紀錄與車內視訊監控的影像儲存</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According to the World Health Organization report on 2021/6/21, road traffic accidents cost most countries 3% of the gross domestic product. About 1.3 million people lose a life each year due to traffic accidents, and 200 to 50 million people are injured or disabled. Therefore, the driving recorder and the vehicle surveillance system are critical devices. For example, to store the video data of multiple vehicle network cameras on traffic or tourist buses, the storage space of most vehicle VNVR systems is insufficient. The TS-i410X NAS can be installed in an automotive environment with four 2.5-inch SATA slots for high-capacity SSDs, effectively extending the time of surveillance video storage.</a:t>
            </a:r>
          </a:p>
        </p:txBody>
      </p:sp>
    </p:spTree>
    <p:extLst>
      <p:ext uri="{BB962C8B-B14F-4D97-AF65-F5344CB8AC3E}">
        <p14:creationId xmlns:p14="http://schemas.microsoft.com/office/powerpoint/2010/main" val="1308914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CN" altLang="en-US" dirty="0"/>
              <a:t>資安是個重要的議題，</a:t>
            </a:r>
            <a:r>
              <a:rPr lang="en-US" dirty="0"/>
              <a:t>QNAP</a:t>
            </a:r>
            <a:r>
              <a:rPr lang="zh-CN" altLang="en-US" dirty="0"/>
              <a:t>的</a:t>
            </a:r>
            <a:r>
              <a:rPr lang="en-US" dirty="0"/>
              <a:t>Malware Remover</a:t>
            </a:r>
            <a:r>
              <a:rPr lang="zh-CN" altLang="en-US" dirty="0"/>
              <a:t>可以自動掃描</a:t>
            </a:r>
            <a:r>
              <a:rPr lang="en-US" dirty="0"/>
              <a:t>NAS</a:t>
            </a:r>
            <a:r>
              <a:rPr lang="zh-CN" altLang="en-US" dirty="0"/>
              <a:t>防範惡意軟體，若有受到感染的檔案，可立即清除。</a:t>
            </a:r>
            <a:endParaRPr lang="en-US" dirty="0"/>
          </a:p>
          <a:p>
            <a:pPr>
              <a:buNone/>
            </a:pPr>
            <a:r>
              <a:rPr lang="en-US" dirty="0" err="1"/>
              <a:t>QuFirewall</a:t>
            </a:r>
            <a:r>
              <a:rPr lang="zh-CN" altLang="en-US" dirty="0"/>
              <a:t>可保護</a:t>
            </a:r>
            <a:r>
              <a:rPr lang="en-US" dirty="0"/>
              <a:t>NAS</a:t>
            </a:r>
            <a:r>
              <a:rPr lang="zh-CN" altLang="en-US" dirty="0"/>
              <a:t>免受外部攻擊，可自行設定允許或不允許訪問的規則，可即時接收防火牆事件通知，安全狀況即時掌握</a:t>
            </a:r>
            <a:endParaRPr lang="en-US" dirty="0"/>
          </a:p>
          <a:p>
            <a:pPr>
              <a:buNone/>
            </a:pPr>
            <a:r>
              <a:rPr lang="en-US" dirty="0" err="1"/>
              <a:t>QuFirewall</a:t>
            </a:r>
            <a:r>
              <a:rPr lang="zh-CN" altLang="en-US" dirty="0"/>
              <a:t>就像一個門鎖，</a:t>
            </a:r>
            <a:r>
              <a:rPr lang="en-US" dirty="0"/>
              <a:t>Malware Remover</a:t>
            </a:r>
            <a:r>
              <a:rPr lang="zh-CN" altLang="en-US" dirty="0"/>
              <a:t>就像家裡的保全，雙重防護您的</a:t>
            </a:r>
            <a:r>
              <a:rPr lang="en-US" dirty="0"/>
              <a:t>NAS</a:t>
            </a:r>
          </a:p>
          <a:p>
            <a:pPr>
              <a:buNone/>
            </a:pPr>
            <a:r>
              <a:rPr lang="zh-CN" dirty="0"/>
              <a:t>Data security is an important issue. QNAP's Malware Remover can automatically scan the NAS to prevent malicious </a:t>
            </a:r>
            <a:r>
              <a:rPr lang="en-US" altLang="zh-CN" dirty="0"/>
              <a:t>software</a:t>
            </a:r>
            <a:r>
              <a:rPr lang="zh-CN" dirty="0"/>
              <a:t>. If there are infected files, they can be removed immediately.</a:t>
            </a:r>
          </a:p>
          <a:p>
            <a:pPr>
              <a:buNone/>
            </a:pPr>
            <a:r>
              <a:rPr lang="zh-CN" dirty="0"/>
              <a:t>Qufirewall can protect the NAS from external attacks. You can set your own permission settings, and you will instantly receive firewall notifications o</a:t>
            </a:r>
            <a:r>
              <a:rPr lang="en-US" altLang="zh-CN" dirty="0"/>
              <a:t>f</a:t>
            </a:r>
            <a:r>
              <a:rPr lang="zh-CN" altLang="en-US" dirty="0"/>
              <a:t> </a:t>
            </a:r>
            <a:r>
              <a:rPr lang="en-US" altLang="zh-CN" dirty="0"/>
              <a:t>r</a:t>
            </a:r>
            <a:r>
              <a:rPr lang="zh-CN" dirty="0"/>
              <a:t>eal-time monitoring of security status.</a:t>
            </a:r>
          </a:p>
          <a:p>
            <a:pPr>
              <a:buNone/>
            </a:pPr>
            <a:r>
              <a:rPr lang="zh-CN" dirty="0"/>
              <a:t>QuFirewall is like a door lock, and Malware Remover is like a security guard of the building, those apps keep your NAS </a:t>
            </a:r>
            <a:r>
              <a:rPr lang="en-US" altLang="zh-CN" dirty="0"/>
              <a:t>as</a:t>
            </a:r>
            <a:r>
              <a:rPr lang="zh-CN" altLang="en-US" dirty="0"/>
              <a:t> </a:t>
            </a:r>
            <a:r>
              <a:rPr lang="zh-CN" dirty="0"/>
              <a:t>safe</a:t>
            </a:r>
            <a:r>
              <a:rPr lang="zh-CN" altLang="en-US" dirty="0"/>
              <a:t> </a:t>
            </a:r>
            <a:r>
              <a:rPr lang="en-US" altLang="zh-CN" dirty="0"/>
              <a:t>as</a:t>
            </a:r>
            <a:r>
              <a:rPr lang="zh-CN" altLang="en-US" dirty="0"/>
              <a:t> </a:t>
            </a:r>
            <a:r>
              <a:rPr lang="en-US" altLang="zh-CN" dirty="0"/>
              <a:t>houses</a:t>
            </a:r>
            <a:r>
              <a:rPr lang="zh-CN" dirty="0"/>
              <a:t>.</a:t>
            </a:r>
            <a:r>
              <a:rPr lang="zh-CN" altLang="en-US" dirty="0"/>
              <a:t> </a:t>
            </a:r>
            <a:endParaRPr lang="en-US" altLang="zh-CN" dirty="0"/>
          </a:p>
        </p:txBody>
      </p:sp>
    </p:spTree>
    <p:extLst>
      <p:ext uri="{BB962C8B-B14F-4D97-AF65-F5344CB8AC3E}">
        <p14:creationId xmlns:p14="http://schemas.microsoft.com/office/powerpoint/2010/main" val="875431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dirty="0"/>
              <a:t>QNAP</a:t>
            </a:r>
            <a:r>
              <a:rPr lang="zh-TW" altLang="en-US" dirty="0"/>
              <a:t> </a:t>
            </a:r>
            <a:r>
              <a:rPr lang="en-US" altLang="zh-TW" dirty="0"/>
              <a:t>NAS</a:t>
            </a:r>
            <a:r>
              <a:rPr lang="zh-CN" altLang="en-US" dirty="0">
                <a:solidFill>
                  <a:srgbClr val="FF0000"/>
                </a:solidFill>
              </a:rPr>
              <a:t>免費支援連接兩支</a:t>
            </a:r>
            <a:r>
              <a:rPr lang="en-US" dirty="0"/>
              <a:t>CAM</a:t>
            </a:r>
            <a:r>
              <a:rPr lang="zh-CN" altLang="en-US" dirty="0"/>
              <a:t>於</a:t>
            </a:r>
            <a:r>
              <a:rPr lang="en-US" dirty="0"/>
              <a:t>QVR Elite</a:t>
            </a:r>
            <a:r>
              <a:rPr lang="zh-CN" altLang="en-US" dirty="0"/>
              <a:t>上使用，除了影片錄製採用標準的</a:t>
            </a:r>
            <a:r>
              <a:rPr lang="en-US" dirty="0"/>
              <a:t>MP4</a:t>
            </a:r>
            <a:r>
              <a:rPr lang="zh-CN" altLang="en-US" dirty="0"/>
              <a:t>以外，更有著儲存容量擴充簡便與彈性訂閱錄影頻道的優點</a:t>
            </a:r>
          </a:p>
          <a:p>
            <a:pPr>
              <a:buNone/>
            </a:pPr>
            <a:r>
              <a:rPr lang="en-US" altLang="zh-TW" dirty="0"/>
              <a:t>QNAP</a:t>
            </a:r>
            <a:r>
              <a:rPr lang="zh-TW" altLang="en-US" dirty="0"/>
              <a:t> </a:t>
            </a:r>
            <a:r>
              <a:rPr lang="en-US" altLang="zh-TW" dirty="0"/>
              <a:t>NAS</a:t>
            </a:r>
            <a:r>
              <a:rPr lang="zh-TW" altLang="en-US" dirty="0"/>
              <a:t> </a:t>
            </a:r>
            <a:r>
              <a:rPr lang="zh-CN" dirty="0"/>
              <a:t>supports connecting two CAMs for use on QVR Elite for free. </a:t>
            </a:r>
            <a:r>
              <a:rPr lang="en-US" altLang="zh-CN" dirty="0"/>
              <a:t>B</a:t>
            </a:r>
            <a:r>
              <a:rPr lang="zh-CN" dirty="0"/>
              <a:t>esides using standard MP4 for video recording, it also has the advantages of eas</a:t>
            </a:r>
            <a:r>
              <a:rPr lang="en-US" altLang="zh-CN" dirty="0"/>
              <a:t>il</a:t>
            </a:r>
            <a:r>
              <a:rPr lang="zh-CN" dirty="0"/>
              <a:t>y expan</a:t>
            </a:r>
            <a:r>
              <a:rPr lang="en-US" altLang="zh-CN" dirty="0" err="1"/>
              <a:t>ded</a:t>
            </a:r>
            <a:r>
              <a:rPr lang="zh-CN" altLang="en-US" dirty="0"/>
              <a:t> </a:t>
            </a:r>
            <a:r>
              <a:rPr lang="zh-CN" dirty="0"/>
              <a:t>capacity and a flexible subscription plan</a:t>
            </a:r>
            <a:r>
              <a:rPr lang="zh-CN" altLang="en-US" dirty="0"/>
              <a:t> </a:t>
            </a:r>
            <a:r>
              <a:rPr lang="en-US" altLang="zh-CN" dirty="0"/>
              <a:t>for</a:t>
            </a:r>
            <a:r>
              <a:rPr lang="zh-CN" altLang="en-US" dirty="0"/>
              <a:t> </a:t>
            </a:r>
            <a:r>
              <a:rPr lang="en-US" altLang="zh-CN" dirty="0"/>
              <a:t>recording</a:t>
            </a:r>
            <a:r>
              <a:rPr lang="zh-CN" altLang="en-US" dirty="0"/>
              <a:t> </a:t>
            </a:r>
            <a:r>
              <a:rPr lang="en-US" altLang="zh-CN" dirty="0"/>
              <a:t>channels</a:t>
            </a:r>
            <a:r>
              <a:rPr lang="zh-CN" dirty="0"/>
              <a:t>.</a:t>
            </a:r>
          </a:p>
        </p:txBody>
      </p:sp>
    </p:spTree>
    <p:extLst>
      <p:ext uri="{BB962C8B-B14F-4D97-AF65-F5344CB8AC3E}">
        <p14:creationId xmlns:p14="http://schemas.microsoft.com/office/powerpoint/2010/main" val="3441873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latin typeface="Calibri"/>
                <a:cs typeface="Calibri"/>
              </a:rPr>
              <a:t>QVR Elite相容於市面上超過180個品牌，超過6700個型號的網路攝影機，更支援了ONVIF profile S </a:t>
            </a:r>
            <a:r>
              <a:rPr lang="zh-TW" altLang="en-US"/>
              <a:t>開放式網路視訊介面，豐富的相容攝影機，讓你輕鬆架設監控系統。</a:t>
            </a:r>
          </a:p>
          <a:p>
            <a:pPr>
              <a:buNone/>
            </a:pPr>
            <a:r>
              <a:rPr lang="zh-TW"/>
              <a:t>QVR Elite is compatible with more than 180 brands and more than 6,700 models of IPCAM on the market. In addition, it supports the ONVIF profile S open network video interface. Therefore, QVR Elite is compatible with various cameras, allowing you to set up a surveillance system easily.</a:t>
            </a:r>
          </a:p>
        </p:txBody>
      </p:sp>
    </p:spTree>
    <p:extLst>
      <p:ext uri="{BB962C8B-B14F-4D97-AF65-F5344CB8AC3E}">
        <p14:creationId xmlns:p14="http://schemas.microsoft.com/office/powerpoint/2010/main" val="3446644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QVR </a:t>
            </a:r>
            <a:r>
              <a:rPr lang="en-US" altLang="zh-TW" err="1"/>
              <a:t>Elite有統合式的操作介面，就算只有一個螢幕也可以綜觀全局，在</a:t>
            </a:r>
            <a:r>
              <a:rPr lang="zh-TW" altLang="en-US"/>
              <a:t>監看畫面與回放</a:t>
            </a:r>
            <a:r>
              <a:rPr lang="en-US" altLang="zh-TW" err="1"/>
              <a:t>一鍵可切換，錄影畫面的時間軸拖拉即看，省時又省力</a:t>
            </a:r>
            <a:r>
              <a:rPr lang="en-US" altLang="zh-TW"/>
              <a:t>。</a:t>
            </a:r>
          </a:p>
          <a:p>
            <a:pPr>
              <a:buNone/>
            </a:pPr>
            <a:r>
              <a:rPr lang="en-US"/>
              <a:t>QVR Elite has an integrated dashboard. Even if there is only one monitor, you can see the whole situation, one-click switching monitoring, and playback. Dragged the timeline easy to see your record video. Save your time and effort.</a:t>
            </a:r>
          </a:p>
        </p:txBody>
      </p:sp>
    </p:spTree>
    <p:extLst>
      <p:ext uri="{BB962C8B-B14F-4D97-AF65-F5344CB8AC3E}">
        <p14:creationId xmlns:p14="http://schemas.microsoft.com/office/powerpoint/2010/main" val="3662076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a:t>QVR</a:t>
            </a:r>
            <a:r>
              <a:rPr lang="zh-TW" altLang="en-US"/>
              <a:t> </a:t>
            </a:r>
            <a:r>
              <a:rPr lang="en-US" altLang="zh-CN"/>
              <a:t>Pro</a:t>
            </a:r>
            <a:r>
              <a:rPr lang="zh-TW" altLang="en-US"/>
              <a:t> </a:t>
            </a:r>
            <a:r>
              <a:rPr lang="en-US" altLang="zh-CN"/>
              <a:t>Client</a:t>
            </a:r>
            <a:r>
              <a:rPr lang="zh-CN"/>
              <a:t>強大的行動監控應用程式，隨時隨地守護您重要的人、事、物。</a:t>
            </a:r>
            <a:r>
              <a:rPr lang="zh-TW" altLang="en-US"/>
              <a:t>另外，</a:t>
            </a:r>
            <a:r>
              <a:rPr lang="en-US" altLang="zh-TW"/>
              <a:t>QNAP</a:t>
            </a:r>
            <a:r>
              <a:rPr lang="zh-TW" altLang="en-US"/>
              <a:t>更提供全新的</a:t>
            </a:r>
            <a:r>
              <a:rPr lang="en-US" altLang="zh-TW"/>
              <a:t>QVR</a:t>
            </a:r>
            <a:r>
              <a:rPr lang="zh-TW" altLang="en-US"/>
              <a:t> </a:t>
            </a:r>
            <a:r>
              <a:rPr lang="en-US" altLang="zh-TW"/>
              <a:t>Viewer</a:t>
            </a:r>
            <a:r>
              <a:rPr lang="zh-TW" altLang="en-US"/>
              <a:t>是一個可安裝於</a:t>
            </a:r>
            <a:r>
              <a:rPr lang="zh-CN" altLang="en-US"/>
              <a:t>在 </a:t>
            </a:r>
            <a:r>
              <a:rPr lang="en-US" altLang="zh-CN"/>
              <a:t>Apple TV</a:t>
            </a:r>
            <a:r>
              <a:rPr lang="zh-TW" altLang="en-US"/>
              <a:t>，進行監看與回放功能的便利</a:t>
            </a:r>
            <a:r>
              <a:rPr lang="en-US" altLang="zh-TW"/>
              <a:t>APP</a:t>
            </a:r>
            <a:endParaRPr lang="zh-CN" altLang="en-US"/>
          </a:p>
          <a:p>
            <a:pPr>
              <a:buNone/>
            </a:pPr>
            <a:r>
              <a:rPr lang="en-US" altLang="zh-CN"/>
              <a:t>QVR</a:t>
            </a:r>
            <a:r>
              <a:rPr lang="zh-CN" altLang="en-US"/>
              <a:t> </a:t>
            </a:r>
            <a:r>
              <a:rPr lang="en-US" altLang="zh-CN"/>
              <a:t>Pro</a:t>
            </a:r>
            <a:r>
              <a:rPr lang="zh-CN" altLang="en-US"/>
              <a:t> </a:t>
            </a:r>
            <a:r>
              <a:rPr lang="en-US" altLang="zh-CN"/>
              <a:t>Client</a:t>
            </a:r>
            <a:r>
              <a:rPr lang="zh-CN" altLang="en-US"/>
              <a:t> </a:t>
            </a:r>
            <a:r>
              <a:rPr lang="en-US" altLang="zh-CN"/>
              <a:t>is</a:t>
            </a:r>
            <a:r>
              <a:rPr lang="zh-CN" altLang="en-US"/>
              <a:t> </a:t>
            </a:r>
            <a:r>
              <a:rPr lang="en-US" altLang="zh-CN"/>
              <a:t>a</a:t>
            </a:r>
            <a:r>
              <a:rPr lang="zh-CN" altLang="en-US"/>
              <a:t> </a:t>
            </a:r>
            <a:r>
              <a:rPr lang="en-US" altLang="zh-CN"/>
              <a:t>powerful</a:t>
            </a:r>
            <a:r>
              <a:rPr lang="zh-CN" altLang="en-US"/>
              <a:t> </a:t>
            </a:r>
            <a:r>
              <a:rPr lang="en-US" altLang="zh-CN"/>
              <a:t>mobile</a:t>
            </a:r>
            <a:r>
              <a:rPr lang="zh-CN" altLang="en-US"/>
              <a:t> </a:t>
            </a:r>
            <a:r>
              <a:rPr lang="en-US" altLang="zh-CN"/>
              <a:t>monitoring</a:t>
            </a:r>
            <a:r>
              <a:rPr lang="zh-CN" altLang="en-US"/>
              <a:t> </a:t>
            </a:r>
            <a:r>
              <a:rPr lang="en-US" altLang="zh-CN"/>
              <a:t>application</a:t>
            </a:r>
            <a:r>
              <a:rPr lang="zh-CN" altLang="en-US"/>
              <a:t> </a:t>
            </a:r>
            <a:r>
              <a:rPr lang="en-US" altLang="zh-CN"/>
              <a:t>that</a:t>
            </a:r>
            <a:r>
              <a:rPr lang="zh-CN" altLang="en-US"/>
              <a:t> </a:t>
            </a:r>
            <a:r>
              <a:rPr lang="en-US" altLang="zh-CN"/>
              <a:t>guards</a:t>
            </a:r>
            <a:r>
              <a:rPr lang="zh-CN" altLang="en-US"/>
              <a:t> </a:t>
            </a:r>
            <a:r>
              <a:rPr lang="en-US" altLang="zh-CN"/>
              <a:t>people,</a:t>
            </a:r>
            <a:r>
              <a:rPr lang="zh-CN" altLang="en-US"/>
              <a:t> </a:t>
            </a:r>
            <a:r>
              <a:rPr lang="en-US" altLang="zh-CN"/>
              <a:t>things,</a:t>
            </a:r>
            <a:r>
              <a:rPr lang="zh-CN" altLang="en-US"/>
              <a:t> </a:t>
            </a:r>
            <a:r>
              <a:rPr lang="en-US" altLang="zh-CN"/>
              <a:t>and</a:t>
            </a:r>
            <a:r>
              <a:rPr lang="zh-CN" altLang="en-US"/>
              <a:t> </a:t>
            </a:r>
            <a:r>
              <a:rPr lang="en-US" altLang="zh-CN"/>
              <a:t>things</a:t>
            </a:r>
            <a:r>
              <a:rPr lang="zh-CN" altLang="en-US"/>
              <a:t> </a:t>
            </a:r>
            <a:r>
              <a:rPr lang="en-US" altLang="zh-CN"/>
              <a:t>anytime,</a:t>
            </a:r>
            <a:r>
              <a:rPr lang="zh-CN" altLang="en-US"/>
              <a:t> </a:t>
            </a:r>
            <a:r>
              <a:rPr lang="en-US" altLang="zh-CN"/>
              <a:t>anywhere.</a:t>
            </a:r>
          </a:p>
          <a:p>
            <a:pPr>
              <a:buNone/>
            </a:pPr>
            <a:r>
              <a:rPr lang="en-US" altLang="zh-CN"/>
              <a:t>In addition, QNAP also provides a brand new QVR Viewer, which You can install on Apple TV for monitoring and playback functions.</a:t>
            </a:r>
            <a:endParaRPr lang="zh-CN"/>
          </a:p>
          <a:p>
            <a:pPr>
              <a:buNone/>
            </a:pPr>
            <a:endParaRPr lang="en-US" altLang="zh-CN"/>
          </a:p>
        </p:txBody>
      </p:sp>
    </p:spTree>
    <p:extLst>
      <p:ext uri="{BB962C8B-B14F-4D97-AF65-F5344CB8AC3E}">
        <p14:creationId xmlns:p14="http://schemas.microsoft.com/office/powerpoint/2010/main" val="907067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zh-TW" altLang="en-US" dirty="0"/>
              <a:t>在</a:t>
            </a:r>
            <a:r>
              <a:rPr lang="en-US" altLang="zh-TW" dirty="0"/>
              <a:t>資料海中撈你的資料是一件不容易的事情，Qsirch幫您透過AI辦到了，NAS支援了Qsirch全文檢索工具，可快速地在NAS大量資料中找到你所需要的照片影片，及各式各類的資料，超輕鬆的啦。</a:t>
            </a:r>
          </a:p>
          <a:p>
            <a:pPr>
              <a:buNone/>
            </a:pPr>
            <a:r>
              <a:rPr lang="en-US" altLang="zh-TW" dirty="0"/>
              <a:t>It might not easy for you to find your data in the NAS where stores massive files. </a:t>
            </a:r>
            <a:r>
              <a:rPr lang="en-US" altLang="zh-TW" dirty="0" err="1"/>
              <a:t>Qsirch</a:t>
            </a:r>
            <a:r>
              <a:rPr lang="en-US" altLang="zh-TW" dirty="0"/>
              <a:t> can do it for you through AI. NAS supports the </a:t>
            </a:r>
            <a:r>
              <a:rPr lang="en-US" altLang="zh-TW" dirty="0" err="1"/>
              <a:t>Qsirch</a:t>
            </a:r>
            <a:r>
              <a:rPr lang="en-US" altLang="zh-TW" dirty="0"/>
              <a:t> full-text search tool, which can quickly find the photos and videos you need. It supports all kinds of files, very easy.</a:t>
            </a:r>
          </a:p>
          <a:p>
            <a:pPr>
              <a:buNone/>
            </a:pPr>
            <a:endParaRPr lang="en-US" dirty="0"/>
          </a:p>
          <a:p>
            <a:pPr marL="158750" indent="0">
              <a:buNone/>
            </a:pPr>
            <a:endParaRPr lang="en-TW" dirty="0"/>
          </a:p>
        </p:txBody>
      </p:sp>
    </p:spTree>
    <p:extLst>
      <p:ext uri="{BB962C8B-B14F-4D97-AF65-F5344CB8AC3E}">
        <p14:creationId xmlns:p14="http://schemas.microsoft.com/office/powerpoint/2010/main" val="2453447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ja-JP" altLang="en-US" dirty="0"/>
              <a:t>當你有大量的檔案需要整理分類時，傳統方式是手動建立多個分類的資料夾，將檔案人工檢視後歸類，十分耗時且容易出作，這時候就讓</a:t>
            </a:r>
            <a:r>
              <a:rPr lang="en-US" altLang="ja-JP" dirty="0" err="1"/>
              <a:t>Qfiling</a:t>
            </a:r>
            <a:r>
              <a:rPr lang="ja-JP" altLang="en-US" dirty="0"/>
              <a:t>來幫你吧。你只需要設定好分類規則。</a:t>
            </a:r>
            <a:r>
              <a:rPr lang="en-US" altLang="ja-JP" dirty="0" err="1"/>
              <a:t>Qfiling</a:t>
            </a:r>
            <a:r>
              <a:rPr lang="ja-JP" altLang="en-US" dirty="0"/>
              <a:t>就可以自動將檔案進行歸檔及批次編輯。只需設定一次，之後就交由</a:t>
            </a:r>
            <a:r>
              <a:rPr lang="en-US" altLang="ja-JP" dirty="0" err="1"/>
              <a:t>Qfiling</a:t>
            </a:r>
            <a:r>
              <a:rPr lang="ja-JP" altLang="en-US" dirty="0"/>
              <a:t>替你完成日常繁瑣任務。是不是很有效率呢</a:t>
            </a:r>
            <a:r>
              <a:rPr lang="en-US" altLang="ja-JP" dirty="0"/>
              <a:t>!</a:t>
            </a:r>
            <a:r>
              <a:rPr lang="ja-JP" altLang="en-US" dirty="0"/>
              <a:t> 省下來的時間可以做更多的事情呢。</a:t>
            </a:r>
            <a:endParaRPr lang="en-US" dirty="0"/>
          </a:p>
          <a:p>
            <a:pPr marL="158750" indent="0">
              <a:buNone/>
            </a:pPr>
            <a:r>
              <a:rPr lang="en-US" dirty="0"/>
              <a:t>When you have massive files that need to be sorted and classified, the traditional way is to manually create multiple classified folders and manually review and organize the files, which is very time-consuming and easy to mistake. Let </a:t>
            </a:r>
            <a:r>
              <a:rPr lang="en-US" dirty="0" err="1"/>
              <a:t>Qfiling</a:t>
            </a:r>
            <a:r>
              <a:rPr lang="en-US" dirty="0"/>
              <a:t> help you. You need to set the classification rules. </a:t>
            </a:r>
            <a:r>
              <a:rPr lang="en-US" dirty="0" err="1"/>
              <a:t>Qfiling</a:t>
            </a:r>
            <a:r>
              <a:rPr lang="en-US" dirty="0"/>
              <a:t> can automatically archive and batch edit files. Just set it up once, and then </a:t>
            </a:r>
            <a:r>
              <a:rPr lang="en-US" dirty="0" err="1"/>
              <a:t>Qfiling</a:t>
            </a:r>
            <a:r>
              <a:rPr lang="en-US" dirty="0"/>
              <a:t> will take over your daily tedious tasks for you. Very efficient! That's means you have more available time.</a:t>
            </a:r>
          </a:p>
        </p:txBody>
      </p:sp>
    </p:spTree>
    <p:extLst>
      <p:ext uri="{BB962C8B-B14F-4D97-AF65-F5344CB8AC3E}">
        <p14:creationId xmlns:p14="http://schemas.microsoft.com/office/powerpoint/2010/main" val="1186707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使用</a:t>
            </a:r>
            <a:r>
              <a:rPr lang="en-US" altLang="zh-TW" dirty="0"/>
              <a:t>Virtualization Station</a:t>
            </a:r>
            <a:r>
              <a:rPr lang="zh-TW" altLang="en-US" dirty="0"/>
              <a:t>提供的虛擬機功能，支援了包括</a:t>
            </a:r>
            <a:r>
              <a:rPr lang="en-US" altLang="zh-TW" dirty="0"/>
              <a:t>Windows, Linux, QTS, </a:t>
            </a:r>
            <a:r>
              <a:rPr lang="en-US" altLang="zh-TW" dirty="0" err="1"/>
              <a:t>QuTS</a:t>
            </a:r>
            <a:r>
              <a:rPr lang="zh-TW" altLang="en-US" dirty="0"/>
              <a:t>等作業系統的虛擬機支援，</a:t>
            </a:r>
            <a:r>
              <a:rPr lang="zh-TW" altLang="en-US" b="0" i="0" dirty="0">
                <a:solidFill>
                  <a:srgbClr val="FFFFFF"/>
                </a:solidFill>
                <a:effectLst/>
                <a:latin typeface="Roboto" panose="02000000000000000000" pitchFamily="2" charset="0"/>
              </a:rPr>
              <a:t>將單一實體 </a:t>
            </a:r>
            <a:r>
              <a:rPr lang="en-US" altLang="zh-TW" b="0" i="0" dirty="0">
                <a:solidFill>
                  <a:srgbClr val="FFFFFF"/>
                </a:solidFill>
                <a:effectLst/>
                <a:latin typeface="Roboto" panose="02000000000000000000" pitchFamily="2" charset="0"/>
              </a:rPr>
              <a:t>NAS </a:t>
            </a:r>
            <a:r>
              <a:rPr lang="zh-TW" altLang="en-US" b="0" i="0" dirty="0">
                <a:solidFill>
                  <a:srgbClr val="FFFFFF"/>
                </a:solidFill>
                <a:effectLst/>
                <a:latin typeface="Roboto" panose="02000000000000000000" pitchFamily="2" charset="0"/>
              </a:rPr>
              <a:t>轉換為多租戶環境，節省成本及空間，</a:t>
            </a:r>
            <a:r>
              <a:rPr lang="zh-TW" altLang="en-US" b="0" i="0" dirty="0">
                <a:solidFill>
                  <a:srgbClr val="333333"/>
                </a:solidFill>
                <a:effectLst/>
                <a:latin typeface="Roboto" panose="02000000000000000000" pitchFamily="2" charset="0"/>
              </a:rPr>
              <a:t>打造成高成本效益的虛擬化應用環境</a:t>
            </a:r>
            <a:endParaRPr lang="en-US" altLang="zh-TW" b="0" i="0" dirty="0">
              <a:solidFill>
                <a:srgbClr val="333333"/>
              </a:solidFill>
              <a:effectLst/>
              <a:latin typeface="Roboto" panose="02000000000000000000" pitchFamily="2" charset="0"/>
            </a:endParaRPr>
          </a:p>
          <a:p>
            <a:r>
              <a:rPr lang="en-US" altLang="zh-TW" dirty="0"/>
              <a:t>Using the virtual machine function provided by Virtualization Station supports. Virtual machine support, including Windows, Linux, QTS, </a:t>
            </a:r>
            <a:r>
              <a:rPr lang="en-US" altLang="zh-TW" dirty="0" err="1"/>
              <a:t>QuTS</a:t>
            </a:r>
            <a:r>
              <a:rPr lang="en-US" altLang="zh-TW" dirty="0"/>
              <a:t>, and other operating systems, converts a single physical NAS into a multitenant environment. It is cost-saving, space-saving, and flexible for an effective virtualization Application Environment.</a:t>
            </a:r>
            <a:endParaRPr lang="zh-TW" altLang="en-US" dirty="0"/>
          </a:p>
        </p:txBody>
      </p:sp>
    </p:spTree>
    <p:extLst>
      <p:ext uri="{BB962C8B-B14F-4D97-AF65-F5344CB8AC3E}">
        <p14:creationId xmlns:p14="http://schemas.microsoft.com/office/powerpoint/2010/main" val="3181514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b="0" i="0" dirty="0">
                <a:solidFill>
                  <a:srgbClr val="333333"/>
                </a:solidFill>
                <a:effectLst/>
                <a:latin typeface="Roboto" panose="02000000000000000000" pitchFamily="2" charset="0"/>
              </a:rPr>
              <a:t>Container Station</a:t>
            </a:r>
            <a:r>
              <a:rPr lang="zh-TW" altLang="en-US" b="0" i="0" dirty="0">
                <a:solidFill>
                  <a:srgbClr val="333333"/>
                </a:solidFill>
                <a:effectLst/>
                <a:latin typeface="Roboto" panose="02000000000000000000" pitchFamily="2" charset="0"/>
              </a:rPr>
              <a:t>，它可以透過一鍵安裝各種</a:t>
            </a:r>
            <a:r>
              <a:rPr lang="en-US" altLang="zh-TW" b="0" i="0" dirty="0">
                <a:solidFill>
                  <a:srgbClr val="333333"/>
                </a:solidFill>
                <a:effectLst/>
                <a:latin typeface="Roboto" panose="02000000000000000000" pitchFamily="2" charset="0"/>
              </a:rPr>
              <a:t>Linux</a:t>
            </a:r>
            <a:r>
              <a:rPr lang="zh-TW" altLang="en-US" b="0" i="0" dirty="0">
                <a:solidFill>
                  <a:srgbClr val="333333"/>
                </a:solidFill>
                <a:effectLst/>
                <a:latin typeface="Roboto" panose="02000000000000000000" pitchFamily="2" charset="0"/>
              </a:rPr>
              <a:t>虛擬機的各式應用程式，有直觀的圖像化管理介面，也有方便的終端機操作介面，且可以針對共用資料與</a:t>
            </a:r>
            <a:r>
              <a:rPr lang="en-US" altLang="zh-TW" b="0" i="0" dirty="0">
                <a:solidFill>
                  <a:srgbClr val="333333"/>
                </a:solidFill>
                <a:effectLst/>
                <a:latin typeface="Roboto" panose="02000000000000000000" pitchFamily="2" charset="0"/>
              </a:rPr>
              <a:t>NAS</a:t>
            </a:r>
            <a:r>
              <a:rPr lang="zh-TW" altLang="en-US" b="0" i="0" dirty="0">
                <a:solidFill>
                  <a:srgbClr val="333333"/>
                </a:solidFill>
                <a:effectLst/>
                <a:latin typeface="Roboto" panose="02000000000000000000" pitchFamily="2" charset="0"/>
              </a:rPr>
              <a:t>使用者進行權限的設定。是對使用者友善且方便的設計。</a:t>
            </a:r>
            <a:endParaRPr lang="en-US" altLang="zh-TW" b="0" i="0" dirty="0">
              <a:solidFill>
                <a:srgbClr val="333333"/>
              </a:solidFill>
              <a:effectLst/>
              <a:latin typeface="Roboto" panose="02000000000000000000" pitchFamily="2" charset="0"/>
            </a:endParaRPr>
          </a:p>
          <a:p>
            <a:r>
              <a:rPr lang="en-US" altLang="zh-TW" dirty="0"/>
              <a:t>Let’s brief the Container Station, which can install many applications of various Linux virtual machines with one click. And it has an intuitive graphical management interface and a convenient terminal operation interface and can set permissions for shared data and NAS users. It is a user-friendly and multifunctional application.</a:t>
            </a:r>
            <a:endParaRPr lang="zh-TW" altLang="en-US" dirty="0"/>
          </a:p>
        </p:txBody>
      </p:sp>
    </p:spTree>
    <p:extLst>
      <p:ext uri="{BB962C8B-B14F-4D97-AF65-F5344CB8AC3E}">
        <p14:creationId xmlns:p14="http://schemas.microsoft.com/office/powerpoint/2010/main" val="2190140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err="1"/>
              <a:t>HybridMount</a:t>
            </a:r>
            <a:r>
              <a:rPr lang="zh-TW" altLang="en-US"/>
              <a:t>是雙模式的混和雲網關方案，可選擇沒有限制掛載數量的網路磁碟掛載模式，或是</a:t>
            </a:r>
            <a:r>
              <a:rPr lang="en-US" altLang="zh-TW"/>
              <a:t>2</a:t>
            </a:r>
            <a:r>
              <a:rPr lang="zh-TW" altLang="en-US"/>
              <a:t>個永久免費的檔案型雲網關授權，也可依照需求額外購買授權，各式通訊協定的支援，讓混合式儲存最佳化你的儲存空間。</a:t>
            </a:r>
            <a:endParaRPr lang="en-US" altLang="zh-TW"/>
          </a:p>
          <a:p>
            <a:r>
              <a:rPr lang="en-US" altLang="zh-TW" err="1"/>
              <a:t>HybridMount</a:t>
            </a:r>
            <a:r>
              <a:rPr lang="en-US" altLang="zh-TW"/>
              <a:t> is a dual-mode hybrid cloud gateway solution. You can choose a network disk mount mode with no limit mounts or two free basic cloud gateway licenses. You can also purchase additional licenses as needed. In addition, various protocol support allows hybrid storage to optimize your storage space.</a:t>
            </a:r>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39</a:t>
            </a:fld>
            <a:endParaRPr lang="en-US"/>
          </a:p>
        </p:txBody>
      </p:sp>
    </p:spTree>
    <p:extLst>
      <p:ext uri="{BB962C8B-B14F-4D97-AF65-F5344CB8AC3E}">
        <p14:creationId xmlns:p14="http://schemas.microsoft.com/office/powerpoint/2010/main" val="395410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這裡提供了車載監控系統連接方式的參考，舉例來說遊覽車或巴士一般會有交流</a:t>
            </a:r>
            <a:r>
              <a:rPr lang="en-US" altLang="zh-TW" dirty="0"/>
              <a:t>120V</a:t>
            </a:r>
            <a:r>
              <a:rPr lang="zh-TW" altLang="en-US" dirty="0"/>
              <a:t>或直流</a:t>
            </a:r>
            <a:r>
              <a:rPr lang="en-US" altLang="zh-TW" dirty="0"/>
              <a:t>24V</a:t>
            </a:r>
            <a:r>
              <a:rPr lang="zh-TW" altLang="en-US" dirty="0"/>
              <a:t>的電源可供外接電子設備。我們推薦你可連接</a:t>
            </a:r>
            <a:r>
              <a:rPr lang="en-US" altLang="zh-TW" dirty="0"/>
              <a:t>UPS</a:t>
            </a:r>
            <a:r>
              <a:rPr lang="zh-TW" altLang="en-US" dirty="0"/>
              <a:t>，比較理想的做法是讓</a:t>
            </a:r>
            <a:r>
              <a:rPr lang="en-US" altLang="zh-TW" dirty="0"/>
              <a:t>NAS</a:t>
            </a:r>
            <a:r>
              <a:rPr lang="zh-TW" altLang="en-US" dirty="0"/>
              <a:t>可於車子熄火時正常關機。車用電源供電給</a:t>
            </a:r>
            <a:r>
              <a:rPr lang="en-US" altLang="zh-TW" dirty="0"/>
              <a:t>UPS</a:t>
            </a:r>
            <a:r>
              <a:rPr lang="zh-TW" altLang="en-US" dirty="0"/>
              <a:t>後可將</a:t>
            </a:r>
            <a:r>
              <a:rPr lang="en-US" altLang="zh-TW" dirty="0"/>
              <a:t>UPS</a:t>
            </a:r>
            <a:r>
              <a:rPr lang="zh-TW" altLang="en-US" dirty="0"/>
              <a:t>輸出連接變壓器供電提供給</a:t>
            </a:r>
            <a:r>
              <a:rPr lang="en-US" altLang="zh-TW" dirty="0"/>
              <a:t>TS-i410X</a:t>
            </a:r>
            <a:r>
              <a:rPr lang="zh-TW" altLang="en-US" dirty="0"/>
              <a:t>，注意需連接</a:t>
            </a:r>
            <a:r>
              <a:rPr lang="en-US" altLang="zh-TW" dirty="0"/>
              <a:t>USB</a:t>
            </a:r>
            <a:r>
              <a:rPr lang="zh-TW" altLang="en-US" dirty="0"/>
              <a:t>透過</a:t>
            </a:r>
            <a:r>
              <a:rPr lang="en-US" altLang="zh-TW" dirty="0"/>
              <a:t>HID</a:t>
            </a:r>
            <a:r>
              <a:rPr lang="zh-TW" altLang="en-US" dirty="0"/>
              <a:t>協定可於車輛熄火時通知</a:t>
            </a:r>
            <a:r>
              <a:rPr lang="en-US" altLang="zh-TW" dirty="0"/>
              <a:t>NAS</a:t>
            </a:r>
            <a:r>
              <a:rPr lang="zh-TW" altLang="en-US" dirty="0"/>
              <a:t>關機。車用網路攝影機則可透過工業用的</a:t>
            </a:r>
            <a:r>
              <a:rPr lang="en-US" altLang="zh-TW" dirty="0"/>
              <a:t>POE</a:t>
            </a:r>
            <a:r>
              <a:rPr lang="zh-TW" altLang="en-US" dirty="0"/>
              <a:t> </a:t>
            </a:r>
            <a:r>
              <a:rPr lang="en-US" altLang="zh-TW" dirty="0"/>
              <a:t>Switch</a:t>
            </a:r>
            <a:r>
              <a:rPr lang="zh-TW" altLang="en-US" dirty="0"/>
              <a:t>連接。也可直接使用</a:t>
            </a:r>
            <a:r>
              <a:rPr lang="en-US" altLang="zh-TW" dirty="0"/>
              <a:t>24V</a:t>
            </a:r>
            <a:r>
              <a:rPr lang="zh-TW" altLang="en-US" dirty="0"/>
              <a:t>供電給</a:t>
            </a:r>
            <a:r>
              <a:rPr lang="en-US" altLang="zh-TW" dirty="0"/>
              <a:t>TS-i410X</a:t>
            </a:r>
            <a:r>
              <a:rPr lang="zh-TW" altLang="en-US" dirty="0"/>
              <a:t>，缺點不透過</a:t>
            </a:r>
            <a:r>
              <a:rPr lang="en-US" altLang="zh-TW" dirty="0"/>
              <a:t>UPS</a:t>
            </a:r>
            <a:r>
              <a:rPr lang="zh-TW" altLang="en-US" dirty="0"/>
              <a:t>的話，車子熄火時</a:t>
            </a:r>
            <a:r>
              <a:rPr lang="en-US" altLang="zh-TW" dirty="0"/>
              <a:t>TS-i410X</a:t>
            </a:r>
            <a:r>
              <a:rPr lang="zh-TW" altLang="en-US" dirty="0"/>
              <a:t>會直接斷電。</a:t>
            </a:r>
            <a:endParaRPr lang="en-US" altLang="zh-TW" dirty="0"/>
          </a:p>
          <a:p>
            <a:r>
              <a:rPr lang="en-US" altLang="zh-TW" dirty="0"/>
              <a:t>Here is a reference for the connection method of the vehicle monitoring system. For example, a tourist bus or bus generally has an AC 120V or DC 24V power supply for external electronic devices. We recommend that you connect to a UPS. Ideally, the NAS can be shutdown normally when the car is turned off. After the car power supply is supplied to the UPS, the UPS output can be connected to the transformer to supply power to the TS-i410X.please ensure that the USB connection to the NAS it can receive the HID protocol from UPS informed. In-vehicle network cameras can be connected through industrial POE Switches. You can also directly use 24V to supply the TS-i410X. In this situation which without UPS, then the TS-i410X will be shutdown when the car is turned off.</a:t>
            </a:r>
          </a:p>
          <a:p>
            <a:endParaRPr lang="en-US" altLang="zh-TW" dirty="0"/>
          </a:p>
          <a:p>
            <a:r>
              <a:rPr lang="en-US" altLang="zh-TW" dirty="0"/>
              <a:t>UPS</a:t>
            </a:r>
            <a:r>
              <a:rPr lang="zh-TW" altLang="en-US" dirty="0"/>
              <a:t> </a:t>
            </a:r>
            <a:r>
              <a:rPr lang="en-US" altLang="zh-TW" dirty="0"/>
              <a:t>https://www.tripplite.com/extreme-temperature-ups-system-for-industrial-traffic-control-120vac-48vdc-1200w-3u~smart1548et</a:t>
            </a:r>
          </a:p>
          <a:p>
            <a:r>
              <a:rPr lang="zh-TW" altLang="en-US" dirty="0"/>
              <a:t>逆變器</a:t>
            </a:r>
            <a:r>
              <a:rPr lang="en-US" altLang="zh-TW" dirty="0"/>
              <a:t>https://www.amazon.com/dp/B082K7B8GY/ref=sr_1_2_sspa?keywords=24v+to+120v+inverter&amp;qid=1652168548&amp;sr=8-2-spons&amp;psc=1&amp;spLa=ZW5jcnlwdGVkUXVhbGlmaWVyPUExTDdWSTNITjFRQ1ZBJmVuY3J5cHRlZElkPUEwNjcxMzU5M0ZXUkNUQk9STFZQNSZlbmNyeXB0ZWRBZElkPUEwMjIxNjI4MjI0WDVYWkRBWkZRJndpZGdldE5hbWU9c3BfYXRmJmFjdGlvbj1jbGlja1JlZGlyZWN0JmRvTm90TG9nQ2xpY2s9dHJ1ZQ==</a:t>
            </a:r>
          </a:p>
          <a:p>
            <a:r>
              <a:rPr lang="en-US" altLang="zh-TW" dirty="0"/>
              <a:t>POE</a:t>
            </a:r>
            <a:r>
              <a:rPr lang="zh-TW" altLang="en-US" dirty="0"/>
              <a:t> </a:t>
            </a:r>
            <a:r>
              <a:rPr lang="en-US" altLang="zh-TW" dirty="0"/>
              <a:t>Switch https://konten-networks.com/product-view.php?id=17</a:t>
            </a:r>
          </a:p>
          <a:p>
            <a:r>
              <a:rPr lang="zh-TW" altLang="en-US" dirty="0"/>
              <a:t>車用攝影機 </a:t>
            </a:r>
            <a:r>
              <a:rPr lang="en-US" altLang="zh-TW" dirty="0"/>
              <a:t>https://www.tekdis.com.au/ip-single-lens-lpr-camera-global-shutter.html</a:t>
            </a:r>
          </a:p>
          <a:p>
            <a:endParaRPr lang="en-US" altLang="zh-TW" dirty="0"/>
          </a:p>
          <a:p>
            <a:endParaRPr lang="zh-TW" dirty="0"/>
          </a:p>
        </p:txBody>
      </p:sp>
    </p:spTree>
    <p:extLst>
      <p:ext uri="{BB962C8B-B14F-4D97-AF65-F5344CB8AC3E}">
        <p14:creationId xmlns:p14="http://schemas.microsoft.com/office/powerpoint/2010/main" val="2513280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b="0" i="0" dirty="0">
                <a:solidFill>
                  <a:srgbClr val="333333"/>
                </a:solidFill>
                <a:effectLst/>
                <a:latin typeface="Roboto"/>
              </a:rPr>
              <a:t>企業在部署資料異地備援時，除了可以建置異地機房，亦可選擇更靈活、精省的雲端備份方案。為了解決備份資料上雲的難題，</a:t>
            </a:r>
            <a:r>
              <a:rPr lang="en-US" altLang="zh-TW" b="0" i="0" dirty="0">
                <a:solidFill>
                  <a:srgbClr val="333333"/>
                </a:solidFill>
                <a:effectLst/>
                <a:latin typeface="Roboto"/>
              </a:rPr>
              <a:t>QNAP </a:t>
            </a:r>
            <a:r>
              <a:rPr lang="zh-TW" altLang="en-US" b="0" i="0" dirty="0">
                <a:solidFill>
                  <a:srgbClr val="333333"/>
                </a:solidFill>
                <a:effectLst/>
                <a:latin typeface="Roboto"/>
              </a:rPr>
              <a:t>提供</a:t>
            </a:r>
            <a:r>
              <a:rPr lang="en-US" altLang="zh-TW" b="0" i="0" dirty="0">
                <a:solidFill>
                  <a:srgbClr val="333333"/>
                </a:solidFill>
                <a:effectLst/>
                <a:latin typeface="Roboto"/>
              </a:rPr>
              <a:t>VJBOD Cloud </a:t>
            </a:r>
            <a:r>
              <a:rPr lang="zh-TW" altLang="en-US" b="0" i="0" dirty="0">
                <a:solidFill>
                  <a:srgbClr val="333333"/>
                </a:solidFill>
                <a:effectLst/>
                <a:latin typeface="Roboto"/>
              </a:rPr>
              <a:t>區塊型雲網關功能，支援眾多的雲端物件儲存空間，協助用戶輕鬆將 </a:t>
            </a:r>
            <a:r>
              <a:rPr lang="en-US" altLang="zh-TW" b="0" i="0" dirty="0">
                <a:solidFill>
                  <a:srgbClr val="333333"/>
                </a:solidFill>
                <a:effectLst/>
                <a:latin typeface="Roboto"/>
              </a:rPr>
              <a:t>QNAP NAS </a:t>
            </a:r>
            <a:r>
              <a:rPr lang="zh-TW" altLang="en-US" b="0" i="0" dirty="0">
                <a:solidFill>
                  <a:srgbClr val="333333"/>
                </a:solidFill>
                <a:effectLst/>
                <a:latin typeface="Roboto"/>
              </a:rPr>
              <a:t>中的資料以不可識別的格式備份至雲端空間，是安全的雲端資料異地備份方案。</a:t>
            </a:r>
            <a:endParaRPr lang="en-US" altLang="zh-TW" b="0" i="0" dirty="0">
              <a:solidFill>
                <a:srgbClr val="333333"/>
              </a:solidFill>
              <a:effectLst/>
              <a:latin typeface="Roboto"/>
            </a:endParaRPr>
          </a:p>
          <a:p>
            <a:r>
              <a:rPr lang="en-US" dirty="0"/>
              <a:t>When deploying data backup in different places, enterprises can build remote physical server rooms or choose a more flexible and economical cloud backup solution to upload your data to the cloud. QNAP provides the VJBOD Cloud block-based cloud gateway feature, supporting various Cloud Object Storage. It can help users easily back up the data from QNAP NAS to the cloud space in an unrecognizable. It is a safe Cloud data remote backup solution.</a:t>
            </a:r>
            <a:endParaRPr lang="zh-TW" dirty="0"/>
          </a:p>
        </p:txBody>
      </p:sp>
    </p:spTree>
    <p:extLst>
      <p:ext uri="{BB962C8B-B14F-4D97-AF65-F5344CB8AC3E}">
        <p14:creationId xmlns:p14="http://schemas.microsoft.com/office/powerpoint/2010/main" val="3353519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80971" indent="-180971">
              <a:lnSpc>
                <a:spcPct val="120000"/>
              </a:lnSpc>
              <a:spcBef>
                <a:spcPts val="1200"/>
              </a:spcBef>
              <a:buClr>
                <a:srgbClr val="00FFCC"/>
              </a:buClr>
              <a:buSzPts val="1100"/>
              <a:buFont typeface="Wingdings" panose="05000000000000000000" pitchFamily="2" charset="2"/>
              <a:buChar char="l"/>
            </a:pPr>
            <a:r>
              <a:rPr lang="zh-TW" altLang="en-US" sz="1100" dirty="0">
                <a:solidFill>
                  <a:schemeClr val="dk1"/>
                </a:solidFill>
                <a:latin typeface="微軟正黑體" panose="020B0604030504040204" pitchFamily="34" charset="-120"/>
                <a:ea typeface="微軟正黑體" panose="020B0604030504040204" pitchFamily="34" charset="-120"/>
              </a:rPr>
              <a:t>全新 </a:t>
            </a:r>
            <a:r>
              <a:rPr lang="en-US" altLang="zh-TW" sz="1100" dirty="0">
                <a:solidFill>
                  <a:schemeClr val="dk1"/>
                </a:solidFill>
                <a:latin typeface="微軟正黑體" panose="020B0604030504040204" pitchFamily="34" charset="-120"/>
                <a:ea typeface="微軟正黑體" panose="020B0604030504040204" pitchFamily="34" charset="-120"/>
              </a:rPr>
              <a:t>QVPN </a:t>
            </a:r>
            <a:r>
              <a:rPr lang="zh-TW" altLang="en-US" sz="1100" dirty="0">
                <a:solidFill>
                  <a:schemeClr val="dk1"/>
                </a:solidFill>
                <a:latin typeface="微軟正黑體" panose="020B0604030504040204" pitchFamily="34" charset="-120"/>
                <a:ea typeface="微軟正黑體" panose="020B0604030504040204" pitchFamily="34" charset="-120"/>
              </a:rPr>
              <a:t>支援 </a:t>
            </a:r>
            <a:r>
              <a:rPr lang="en-US" altLang="zh-TW" sz="1100" dirty="0" err="1">
                <a:solidFill>
                  <a:schemeClr val="dk1"/>
                </a:solidFill>
                <a:latin typeface="微軟正黑體" panose="020B0604030504040204" pitchFamily="34" charset="-120"/>
                <a:ea typeface="微軟正黑體" panose="020B0604030504040204" pitchFamily="34" charset="-120"/>
              </a:rPr>
              <a:t>WireGuard</a:t>
            </a:r>
            <a:r>
              <a:rPr lang="en-US" altLang="zh-TW" sz="1100" dirty="0">
                <a:solidFill>
                  <a:schemeClr val="dk1"/>
                </a:solidFill>
                <a:latin typeface="微軟正黑體" panose="020B0604030504040204" pitchFamily="34" charset="-120"/>
                <a:ea typeface="微軟正黑體" panose="020B0604030504040204" pitchFamily="34" charset="-120"/>
              </a:rPr>
              <a:t> VPN</a:t>
            </a:r>
            <a:r>
              <a:rPr lang="zh-TW" altLang="en-US" sz="1100" dirty="0">
                <a:solidFill>
                  <a:schemeClr val="dk1"/>
                </a:solidFill>
                <a:latin typeface="微軟正黑體" panose="020B0604030504040204" pitchFamily="34" charset="-120"/>
                <a:ea typeface="微軟正黑體" panose="020B0604030504040204" pitchFamily="34" charset="-120"/>
              </a:rPr>
              <a:t> 透過</a:t>
            </a:r>
            <a:r>
              <a:rPr lang="en-US" altLang="zh-TW" sz="1100" dirty="0">
                <a:solidFill>
                  <a:schemeClr val="dk1"/>
                </a:solidFill>
                <a:latin typeface="微軟正黑體" panose="020B0604030504040204" pitchFamily="34" charset="-120"/>
                <a:ea typeface="微軟正黑體" panose="020B0604030504040204" pitchFamily="34" charset="-120"/>
              </a:rPr>
              <a:t>Kernel</a:t>
            </a:r>
            <a:r>
              <a:rPr lang="zh-TW" altLang="en-US" sz="1100" dirty="0">
                <a:solidFill>
                  <a:schemeClr val="dk1"/>
                </a:solidFill>
                <a:latin typeface="微軟正黑體" panose="020B0604030504040204" pitchFamily="34" charset="-120"/>
                <a:ea typeface="微軟正黑體" panose="020B0604030504040204" pitchFamily="34" charset="-120"/>
              </a:rPr>
              <a:t>層直接處理封包，更加輕量且容易設定</a:t>
            </a:r>
            <a:r>
              <a:rPr lang="en-US" altLang="zh-TW" sz="1100" dirty="0">
                <a:solidFill>
                  <a:schemeClr val="dk1"/>
                </a:solidFill>
                <a:latin typeface="微軟正黑體" panose="020B0604030504040204" pitchFamily="34" charset="-120"/>
                <a:ea typeface="微軟正黑體" panose="020B0604030504040204" pitchFamily="34" charset="-120"/>
              </a:rPr>
              <a:t>, </a:t>
            </a:r>
            <a:r>
              <a:rPr lang="zh-TW" altLang="en-US" sz="1100" dirty="0">
                <a:solidFill>
                  <a:schemeClr val="dk1"/>
                </a:solidFill>
                <a:latin typeface="微軟正黑體" panose="020B0604030504040204" pitchFamily="34" charset="-120"/>
                <a:ea typeface="微軟正黑體" panose="020B0604030504040204" pitchFamily="34" charset="-120"/>
              </a:rPr>
              <a:t>並支援多種用戶平台</a:t>
            </a:r>
            <a:r>
              <a:rPr lang="en-US" altLang="zh-TW" sz="1100" dirty="0">
                <a:solidFill>
                  <a:schemeClr val="dk1"/>
                </a:solidFill>
                <a:latin typeface="微軟正黑體" panose="020B0604030504040204" pitchFamily="34" charset="-120"/>
                <a:ea typeface="微軟正黑體" panose="020B0604030504040204" pitchFamily="34" charset="-120"/>
              </a:rPr>
              <a:t>, </a:t>
            </a:r>
            <a:r>
              <a:rPr lang="zh-TW" altLang="en-US" sz="1100" dirty="0">
                <a:solidFill>
                  <a:schemeClr val="dk1"/>
                </a:solidFill>
                <a:latin typeface="微軟正黑體" panose="020B0604030504040204" pitchFamily="34" charset="-120"/>
                <a:ea typeface="微軟正黑體" panose="020B0604030504040204" pitchFamily="34" charset="-120"/>
              </a:rPr>
              <a:t>速度大幅提升</a:t>
            </a:r>
            <a:r>
              <a:rPr lang="en-US" altLang="zh-TW" sz="1100" dirty="0">
                <a:solidFill>
                  <a:schemeClr val="dk1"/>
                </a:solidFill>
                <a:latin typeface="微軟正黑體" panose="020B0604030504040204" pitchFamily="34" charset="-120"/>
                <a:ea typeface="微軟正黑體" panose="020B0604030504040204" pitchFamily="34" charset="-120"/>
              </a:rPr>
              <a:t>, </a:t>
            </a:r>
            <a:r>
              <a:rPr lang="zh-TW" altLang="en-US" sz="1100" dirty="0">
                <a:solidFill>
                  <a:schemeClr val="dk1"/>
                </a:solidFill>
                <a:latin typeface="微軟正黑體" panose="020B0604030504040204" pitchFamily="34" charset="-120"/>
                <a:ea typeface="微軟正黑體" panose="020B0604030504040204" pitchFamily="34" charset="-120"/>
              </a:rPr>
              <a:t>是個人用戶</a:t>
            </a:r>
            <a:r>
              <a:rPr lang="en-US" altLang="zh-TW" sz="1100" dirty="0">
                <a:solidFill>
                  <a:schemeClr val="dk1"/>
                </a:solidFill>
                <a:latin typeface="微軟正黑體" panose="020B0604030504040204" pitchFamily="34" charset="-120"/>
                <a:ea typeface="微軟正黑體" panose="020B0604030504040204" pitchFamily="34" charset="-120"/>
              </a:rPr>
              <a:t>, </a:t>
            </a:r>
            <a:r>
              <a:rPr lang="zh-TW" altLang="en-US" sz="1100" dirty="0">
                <a:solidFill>
                  <a:schemeClr val="dk1"/>
                </a:solidFill>
                <a:latin typeface="微軟正黑體" panose="020B0604030504040204" pitchFamily="34" charset="-120"/>
                <a:ea typeface="微軟正黑體" panose="020B0604030504040204" pitchFamily="34" charset="-120"/>
              </a:rPr>
              <a:t>在家工作的必備工具</a:t>
            </a:r>
            <a:r>
              <a:rPr lang="zh-TW" altLang="en-US" sz="11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1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endParaRPr>
          </a:p>
          <a:p>
            <a:pPr marL="180971" indent="-180971">
              <a:lnSpc>
                <a:spcPct val="120000"/>
              </a:lnSpc>
              <a:spcBef>
                <a:spcPts val="1200"/>
              </a:spcBef>
              <a:buClr>
                <a:srgbClr val="00FFCC"/>
              </a:buClr>
              <a:buSzPts val="1100"/>
              <a:buFont typeface="Wingdings" panose="05000000000000000000" pitchFamily="2" charset="2"/>
              <a:buChar char="l"/>
            </a:pPr>
            <a:r>
              <a:rPr lang="en-US" altLang="zh-TW" sz="1100" dirty="0">
                <a:solidFill>
                  <a:schemeClr val="dk1"/>
                </a:solidFill>
                <a:latin typeface="微軟正黑體" panose="020B0604030504040204" pitchFamily="34" charset="-120"/>
                <a:ea typeface="微軟正黑體" panose="020B0604030504040204" pitchFamily="34" charset="-120"/>
              </a:rPr>
              <a:t>The new QVPN supports </a:t>
            </a:r>
            <a:r>
              <a:rPr lang="en-US" altLang="zh-TW" sz="1100" dirty="0" err="1">
                <a:solidFill>
                  <a:schemeClr val="dk1"/>
                </a:solidFill>
                <a:latin typeface="微軟正黑體" panose="020B0604030504040204" pitchFamily="34" charset="-120"/>
                <a:ea typeface="微軟正黑體" panose="020B0604030504040204" pitchFamily="34" charset="-120"/>
              </a:rPr>
              <a:t>WireGuard</a:t>
            </a:r>
            <a:r>
              <a:rPr lang="en-US" altLang="zh-TW" sz="1100" dirty="0">
                <a:solidFill>
                  <a:schemeClr val="dk1"/>
                </a:solidFill>
                <a:latin typeface="微軟正黑體" panose="020B0604030504040204" pitchFamily="34" charset="-120"/>
                <a:ea typeface="微軟正黑體" panose="020B0604030504040204" pitchFamily="34" charset="-120"/>
              </a:rPr>
              <a:t> VPN to process packets directly through the Kernel layer, which is lighter and easier to set up and supports multiple user platforms. The speed is greatly improved. It is an essential tool for personal users and works from home.</a:t>
            </a:r>
          </a:p>
        </p:txBody>
      </p:sp>
    </p:spTree>
    <p:extLst>
      <p:ext uri="{BB962C8B-B14F-4D97-AF65-F5344CB8AC3E}">
        <p14:creationId xmlns:p14="http://schemas.microsoft.com/office/powerpoint/2010/main" val="248042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dirty="0" err="1"/>
              <a:t>QuFTP</a:t>
            </a:r>
            <a:r>
              <a:rPr lang="en-US" altLang="zh-TW" dirty="0"/>
              <a:t> Service </a:t>
            </a:r>
            <a:r>
              <a:rPr lang="zh-TW" altLang="en-US" dirty="0"/>
              <a:t>是專為 </a:t>
            </a:r>
            <a:r>
              <a:rPr lang="en-US" altLang="zh-TW" dirty="0"/>
              <a:t>FTP </a:t>
            </a:r>
            <a:r>
              <a:rPr lang="zh-TW" altLang="en-US" dirty="0"/>
              <a:t>傳輸推出的一站式管理 </a:t>
            </a:r>
            <a:r>
              <a:rPr lang="en-US" altLang="zh-TW" dirty="0"/>
              <a:t>App</a:t>
            </a:r>
            <a:r>
              <a:rPr lang="zh-TW" altLang="en-US" dirty="0"/>
              <a:t>，提供直覺式的介面，讓您輕鬆實現跨團隊成員間的 </a:t>
            </a:r>
            <a:r>
              <a:rPr lang="en-US" altLang="zh-TW" dirty="0"/>
              <a:t>FTP </a:t>
            </a:r>
            <a:r>
              <a:rPr lang="zh-TW" altLang="en-US" dirty="0"/>
              <a:t>檔案交換與分享，並透過彈性權限管理，落實安全檔案傳輸。</a:t>
            </a:r>
            <a:endParaRPr lang="en-US" altLang="zh-TW" dirty="0"/>
          </a:p>
          <a:p>
            <a:pPr marL="0" lvl="0" indent="0" algn="l" rtl="0">
              <a:spcBef>
                <a:spcPts val="0"/>
              </a:spcBef>
              <a:spcAft>
                <a:spcPts val="0"/>
              </a:spcAft>
              <a:buNone/>
            </a:pPr>
            <a:r>
              <a:rPr lang="en-US" altLang="zh-TW" dirty="0" err="1"/>
              <a:t>QuFTP</a:t>
            </a:r>
            <a:r>
              <a:rPr lang="en-US" altLang="zh-TW" dirty="0"/>
              <a:t> Service consolidates all FTP related activities into a single App. With its user-friendly interface and detailed permissions settings, </a:t>
            </a:r>
            <a:r>
              <a:rPr lang="en-US" altLang="zh-TW" dirty="0" err="1"/>
              <a:t>QuFTP</a:t>
            </a:r>
            <a:r>
              <a:rPr lang="en-US" altLang="zh-TW" dirty="0"/>
              <a:t> Service leverages FTP’s efficiency with high security and easy management.</a:t>
            </a:r>
          </a:p>
          <a:p>
            <a:pPr marL="0" lvl="0" indent="0" algn="l" rtl="0">
              <a:spcBef>
                <a:spcPts val="0"/>
              </a:spcBef>
              <a:spcAft>
                <a:spcPts val="0"/>
              </a:spcAft>
              <a:buNone/>
            </a:pPr>
            <a:endParaRPr lang="zh-TW"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簡報的尾聲我們來介紹</a:t>
            </a:r>
            <a:r>
              <a:rPr lang="en-US" altLang="zh-TW" dirty="0">
                <a:latin typeface="Arial" panose="020B0604020202020204" pitchFamily="34" charset="0"/>
                <a:ea typeface="微軟正黑體" panose="020B0604030504040204" pitchFamily="34" charset="-120"/>
                <a:sym typeface="Arial" panose="020B0604020202020204" pitchFamily="34" charset="0"/>
              </a:rPr>
              <a:t>Ubuntu Linux Station</a:t>
            </a:r>
            <a:r>
              <a:rPr lang="zh-TW" altLang="en-US" dirty="0">
                <a:latin typeface="Arial" panose="020B0604020202020204" pitchFamily="34" charset="0"/>
                <a:ea typeface="微軟正黑體" panose="020B0604030504040204" pitchFamily="34" charset="-120"/>
                <a:sym typeface="Arial" panose="020B0604020202020204" pitchFamily="34" charset="0"/>
              </a:rPr>
              <a:t>，這是一個可以讓</a:t>
            </a:r>
            <a:r>
              <a:rPr lang="en-US" altLang="zh-TW" dirty="0">
                <a:latin typeface="Arial" panose="020B0604020202020204" pitchFamily="34" charset="0"/>
                <a:ea typeface="微軟正黑體" panose="020B0604030504040204" pitchFamily="34" charset="-120"/>
                <a:sym typeface="Arial" panose="020B0604020202020204" pitchFamily="34" charset="0"/>
              </a:rPr>
              <a:t>NAS</a:t>
            </a:r>
            <a:r>
              <a:rPr lang="zh-TW" altLang="en-US" dirty="0">
                <a:latin typeface="Arial" panose="020B0604020202020204" pitchFamily="34" charset="0"/>
                <a:ea typeface="微軟正黑體" panose="020B0604030504040204" pitchFamily="34" charset="-120"/>
                <a:sym typeface="Arial" panose="020B0604020202020204" pitchFamily="34" charset="0"/>
              </a:rPr>
              <a:t>變身成一台電腦的</a:t>
            </a:r>
            <a:r>
              <a:rPr lang="en-US" altLang="zh-TW" dirty="0">
                <a:latin typeface="Arial" panose="020B0604020202020204" pitchFamily="34" charset="0"/>
                <a:ea typeface="微軟正黑體" panose="020B0604030504040204" pitchFamily="34" charset="-120"/>
                <a:sym typeface="Arial" panose="020B0604020202020204" pitchFamily="34" charset="0"/>
              </a:rPr>
              <a:t>APP</a:t>
            </a:r>
            <a:r>
              <a:rPr lang="zh-TW" altLang="en-US" dirty="0">
                <a:latin typeface="Arial" panose="020B0604020202020204" pitchFamily="34" charset="0"/>
                <a:ea typeface="微軟正黑體" panose="020B0604030504040204" pitchFamily="34" charset="-120"/>
                <a:sym typeface="Arial" panose="020B0604020202020204" pitchFamily="34" charset="0"/>
              </a:rPr>
              <a:t>，</a:t>
            </a:r>
            <a:r>
              <a:rPr lang="en-US" altLang="zh-TW" dirty="0">
                <a:latin typeface="Arial" panose="020B0604020202020204" pitchFamily="34" charset="0"/>
                <a:ea typeface="微軟正黑體" panose="020B0604030504040204" pitchFamily="34" charset="-120"/>
                <a:sym typeface="Arial" panose="020B0604020202020204" pitchFamily="34" charset="0"/>
              </a:rPr>
              <a:t>NAS</a:t>
            </a:r>
            <a:r>
              <a:rPr lang="zh-TW" altLang="en-US" dirty="0">
                <a:latin typeface="Arial" panose="020B0604020202020204" pitchFamily="34" charset="0"/>
                <a:ea typeface="微軟正黑體" panose="020B0604030504040204" pitchFamily="34" charset="-120"/>
                <a:sym typeface="Arial" panose="020B0604020202020204" pitchFamily="34" charset="0"/>
              </a:rPr>
              <a:t>連接</a:t>
            </a:r>
            <a:r>
              <a:rPr lang="zh-TW" altLang="en-US" dirty="0">
                <a:solidFill>
                  <a:schemeClr val="accent6"/>
                </a:solidFill>
                <a:latin typeface="Arial" panose="020B0604020202020204" pitchFamily="34" charset="0"/>
                <a:ea typeface="微軟正黑體" panose="020B0604030504040204" pitchFamily="34" charset="-120"/>
                <a:cs typeface="+mn-ea"/>
              </a:rPr>
              <a:t>鍵盤、滑鼠和螢幕就可即時變身為</a:t>
            </a:r>
            <a:r>
              <a:rPr lang="en-US" altLang="zh-TW" dirty="0">
                <a:solidFill>
                  <a:schemeClr val="accent6"/>
                </a:solidFill>
                <a:latin typeface="Arial" panose="020B0604020202020204" pitchFamily="34" charset="0"/>
                <a:ea typeface="微軟正黑體" panose="020B0604030504040204" pitchFamily="34" charset="-120"/>
                <a:cs typeface="+mn-ea"/>
              </a:rPr>
              <a:t>Ubuntu</a:t>
            </a:r>
            <a:r>
              <a:rPr lang="zh-TW" altLang="en-US" dirty="0">
                <a:solidFill>
                  <a:schemeClr val="accent6"/>
                </a:solidFill>
                <a:latin typeface="Arial" panose="020B0604020202020204" pitchFamily="34" charset="0"/>
                <a:ea typeface="微軟正黑體" panose="020B0604030504040204" pitchFamily="34" charset="-120"/>
                <a:cs typeface="+mn-ea"/>
              </a:rPr>
              <a:t>作業系統的電腦。除了本地端使用外，更可以透過網際網路遠端連線使用。對習慣使用</a:t>
            </a:r>
            <a:r>
              <a:rPr lang="en-US" altLang="zh-TW" dirty="0">
                <a:solidFill>
                  <a:schemeClr val="accent6"/>
                </a:solidFill>
                <a:latin typeface="Arial" panose="020B0604020202020204" pitchFamily="34" charset="0"/>
                <a:ea typeface="微軟正黑體" panose="020B0604030504040204" pitchFamily="34" charset="-120"/>
                <a:cs typeface="+mn-ea"/>
              </a:rPr>
              <a:t>Ubuntu</a:t>
            </a:r>
            <a:r>
              <a:rPr lang="zh-TW" altLang="en-US" dirty="0">
                <a:solidFill>
                  <a:schemeClr val="accent6"/>
                </a:solidFill>
                <a:latin typeface="Arial" panose="020B0604020202020204" pitchFamily="34" charset="0"/>
                <a:ea typeface="微軟正黑體" panose="020B0604030504040204" pitchFamily="34" charset="-120"/>
                <a:cs typeface="+mn-ea"/>
              </a:rPr>
              <a:t>的工作者來十分方便呢。</a:t>
            </a:r>
            <a:endParaRPr lang="en-US" altLang="zh-TW" dirty="0">
              <a:solidFill>
                <a:schemeClr val="accent6"/>
              </a:solidFill>
              <a:latin typeface="Arial" panose="020B0604020202020204" pitchFamily="34" charset="0"/>
              <a:ea typeface="微軟正黑體" panose="020B0604030504040204" pitchFamily="34" charset="-120"/>
              <a:cs typeface="+mn-ea"/>
            </a:endParaRPr>
          </a:p>
          <a:p>
            <a:r>
              <a:rPr lang="en-US" altLang="zh-TW" dirty="0"/>
              <a:t>At the end of the briefing, let's introduce Ubuntu Linux Station. This is an APP that can turn a NAS into a computer. You can connect a keyboard, mouse, and monitor to the NAS, and it can instantly convert to a computer with the Ubuntu operating system. In addition to local use, it can also be used remotely through the Internet. Therefore, it is very convenient for workers who use Ubuntu.</a:t>
            </a:r>
            <a:endParaRPr lang="zh-TW" dirty="0"/>
          </a:p>
        </p:txBody>
      </p:sp>
    </p:spTree>
    <p:extLst>
      <p:ext uri="{BB962C8B-B14F-4D97-AF65-F5344CB8AC3E}">
        <p14:creationId xmlns:p14="http://schemas.microsoft.com/office/powerpoint/2010/main" val="720113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gn="l" rtl="0" fontAlgn="base"/>
            <a:r>
              <a:rPr lang="en-US" altLang="zh-TW" sz="1800" b="0" i="0" u="none" strike="noStrike" dirty="0">
                <a:solidFill>
                  <a:srgbClr val="000000"/>
                </a:solidFill>
                <a:effectLst/>
                <a:latin typeface="Arial" panose="020B0604020202020204" pitchFamily="34" charset="0"/>
              </a:rPr>
              <a:t>Thank you for watching </a:t>
            </a:r>
            <a:r>
              <a:rPr lang="en-US" altLang="zh-TW" sz="1800" b="0" i="0" u="none" strike="noStrike">
                <a:solidFill>
                  <a:srgbClr val="000000"/>
                </a:solidFill>
                <a:effectLst/>
                <a:latin typeface="Arial" panose="020B0604020202020204" pitchFamily="34" charset="0"/>
              </a:rPr>
              <a:t>the TS-i410X </a:t>
            </a:r>
            <a:r>
              <a:rPr lang="en-US" altLang="zh-TW" sz="1800" b="0" i="0" u="none" strike="noStrike" dirty="0">
                <a:solidFill>
                  <a:srgbClr val="000000"/>
                </a:solidFill>
                <a:effectLst/>
                <a:latin typeface="Arial" panose="020B0604020202020204" pitchFamily="34" charset="0"/>
              </a:rPr>
              <a:t>NAS live stream. I’m Jerry. See you next time. bye</a:t>
            </a:r>
            <a:r>
              <a:rPr lang="en-US" altLang="zh-TW" sz="1800" b="0" i="0" dirty="0">
                <a:solidFill>
                  <a:srgbClr val="444444"/>
                </a:solidFill>
                <a:effectLst/>
                <a:latin typeface="Arial" panose="020B0604020202020204" pitchFamily="34" charset="0"/>
              </a:rPr>
              <a:t>​</a:t>
            </a:r>
            <a:endParaRPr lang="en-US" altLang="zh-TW" b="0" i="0" dirty="0">
              <a:solidFill>
                <a:srgbClr val="444444"/>
              </a:solidFill>
              <a:effectLst/>
              <a:latin typeface="Calibri" panose="020F0502020204030204" pitchFamily="34" charset="0"/>
            </a:endParaRPr>
          </a:p>
          <a:p>
            <a:pPr algn="l" rtl="0" fontAlgn="base"/>
            <a:r>
              <a:rPr lang="ja-JP" altLang="zh-TW" sz="1800" b="0" i="0" u="none" strike="noStrike" dirty="0">
                <a:solidFill>
                  <a:srgbClr val="000000"/>
                </a:solidFill>
                <a:effectLst/>
                <a:latin typeface="Calibri" panose="020F0502020204030204" pitchFamily="34" charset="0"/>
                <a:ea typeface="Arial" panose="020B0604020202020204" pitchFamily="34" charset="0"/>
              </a:rPr>
              <a:t>謝謝大家觀看</a:t>
            </a:r>
            <a:r>
              <a:rPr lang="en-US" altLang="zh-TW" sz="1800" b="0" i="0" u="none" strike="noStrike" dirty="0">
                <a:solidFill>
                  <a:srgbClr val="000000"/>
                </a:solidFill>
                <a:effectLst/>
                <a:latin typeface="Arial" panose="020B0604020202020204" pitchFamily="34" charset="0"/>
              </a:rPr>
              <a:t>TS-i410X </a:t>
            </a:r>
            <a:r>
              <a:rPr lang="ja-JP" altLang="zh-TW" sz="1800" b="0" i="0" u="none" strike="noStrike" dirty="0">
                <a:solidFill>
                  <a:srgbClr val="000000"/>
                </a:solidFill>
                <a:effectLst/>
                <a:latin typeface="Calibri" panose="020F0502020204030204" pitchFamily="34" charset="0"/>
                <a:ea typeface="Arial" panose="020B0604020202020204" pitchFamily="34" charset="0"/>
              </a:rPr>
              <a:t>NAS直播，我是Jerry，下次再見。</a:t>
            </a:r>
            <a:endParaRPr lang="en-US" altLang="zh-TW" b="0" i="0" dirty="0">
              <a:solidFill>
                <a:srgbClr val="444444"/>
              </a:solidFill>
              <a:effectLst/>
              <a:latin typeface="Calibri" panose="020F0502020204030204" pitchFamily="34" charset="0"/>
            </a:endParaRPr>
          </a:p>
          <a:p>
            <a:endParaRPr lang="zh-TW" altLang="en-US" dirty="0"/>
          </a:p>
        </p:txBody>
      </p:sp>
    </p:spTree>
    <p:extLst>
      <p:ext uri="{BB962C8B-B14F-4D97-AF65-F5344CB8AC3E}">
        <p14:creationId xmlns:p14="http://schemas.microsoft.com/office/powerpoint/2010/main" val="72500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TS-i410X 4-bay NAS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通過</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2019</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年最新版本的美國軍用標準</a:t>
            </a:r>
            <a:r>
              <a:rPr lang="pt-BR"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MIL-STD-810H</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pt-BR"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METHOD 514.8</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pt-BR"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ANNEX E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運輸與運作的三軸向隨機振動測試，確保可以於不穩定的環境中工作，是市面唯一的抗震</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，適合架設在智慧工廠與車載應用</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a:t>The TS-i410X 4-bay NAS compliance with the 2019 latest version of the US military vibration standard includes operation and transportation testing, ensuring that it can work in unstable and is suitable for various environments. It is the only anti-vibration NAS on the market, suitable for installation in smart factories and in-vehicle applications.</a:t>
            </a:r>
          </a:p>
        </p:txBody>
      </p:sp>
    </p:spTree>
    <p:extLst>
      <p:ext uri="{BB962C8B-B14F-4D97-AF65-F5344CB8AC3E}">
        <p14:creationId xmlns:p14="http://schemas.microsoft.com/office/powerpoint/2010/main" val="24581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dirty="0"/>
              <a:t>我們對</a:t>
            </a:r>
            <a:r>
              <a:rPr lang="en-US" altLang="zh-TW" dirty="0"/>
              <a:t>NAS</a:t>
            </a:r>
            <a:r>
              <a:rPr lang="zh-TW" altLang="en-US" dirty="0"/>
              <a:t>的認知，應是架設在室內有空調的地方，如辦公室或機房等。這次</a:t>
            </a:r>
            <a:r>
              <a:rPr lang="en-US" altLang="zh-TW" dirty="0"/>
              <a:t>QNAP</a:t>
            </a:r>
            <a:r>
              <a:rPr lang="zh-TW" altLang="en-US" dirty="0"/>
              <a:t>突破了這個限制一次性地讓</a:t>
            </a:r>
            <a:r>
              <a:rPr lang="en-US" altLang="zh-TW" dirty="0"/>
              <a:t>NAS</a:t>
            </a:r>
            <a:r>
              <a:rPr lang="zh-TW" altLang="en-US" dirty="0"/>
              <a:t>可以忍受酷寒與炎熱，</a:t>
            </a:r>
            <a:r>
              <a:rPr lang="en-US" altLang="zh-TW" dirty="0"/>
              <a:t>TS-i410X</a:t>
            </a:r>
            <a:r>
              <a:rPr lang="zh-TW" altLang="en-US" dirty="0"/>
              <a:t>可在環境溫度</a:t>
            </a:r>
            <a:r>
              <a:rPr lang="en-US" altLang="zh-TW" dirty="0"/>
              <a:t>-40</a:t>
            </a:r>
            <a:r>
              <a:rPr lang="en-US" altLang="zh-TW" b="0" i="0" dirty="0">
                <a:solidFill>
                  <a:srgbClr val="BDC1C6"/>
                </a:solidFill>
                <a:effectLst/>
                <a:latin typeface="arial" panose="020B0604020202020204" pitchFamily="34" charset="0"/>
              </a:rPr>
              <a:t>°</a:t>
            </a:r>
            <a:r>
              <a:rPr lang="en-US" altLang="zh-TW" b="0" i="0" dirty="0">
                <a:solidFill>
                  <a:srgbClr val="FF7866"/>
                </a:solidFill>
                <a:effectLst/>
                <a:latin typeface="arial" panose="020B0604020202020204" pitchFamily="34" charset="0"/>
              </a:rPr>
              <a:t>C</a:t>
            </a:r>
            <a:r>
              <a:rPr lang="zh-TW" altLang="en-US" b="0" i="0" dirty="0">
                <a:solidFill>
                  <a:srgbClr val="BDC1C6"/>
                </a:solidFill>
                <a:effectLst/>
                <a:latin typeface="arial" panose="020B0604020202020204" pitchFamily="34" charset="0"/>
              </a:rPr>
              <a:t>到</a:t>
            </a:r>
            <a:r>
              <a:rPr lang="en-US" altLang="zh-TW" b="0" i="0" dirty="0">
                <a:solidFill>
                  <a:srgbClr val="BDC1C6"/>
                </a:solidFill>
                <a:effectLst/>
                <a:latin typeface="arial" panose="020B0604020202020204" pitchFamily="34" charset="0"/>
              </a:rPr>
              <a:t>70°</a:t>
            </a:r>
            <a:r>
              <a:rPr lang="en-US" altLang="zh-TW" b="0" i="0" dirty="0">
                <a:solidFill>
                  <a:srgbClr val="FF7866"/>
                </a:solidFill>
                <a:effectLst/>
                <a:latin typeface="arial" panose="020B0604020202020204" pitchFamily="34" charset="0"/>
              </a:rPr>
              <a:t>C</a:t>
            </a:r>
            <a:r>
              <a:rPr lang="zh-TW" altLang="en-US" b="0" i="0" dirty="0">
                <a:solidFill>
                  <a:srgbClr val="BDC1C6"/>
                </a:solidFill>
                <a:effectLst/>
                <a:latin typeface="arial" panose="020B0604020202020204" pitchFamily="34" charset="0"/>
              </a:rPr>
              <a:t>的環境下運作，讓架設在半戶外的環境中不僅止於想像，此極致的工藝等待你的體驗。</a:t>
            </a:r>
            <a:endParaRPr lang="en-US" altLang="zh-TW" b="0" i="0" dirty="0">
              <a:solidFill>
                <a:srgbClr val="BDC1C6"/>
              </a:solidFill>
              <a:effectLst/>
              <a:latin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a:t>Our perception of NAS is that it should be installed in an indoor air-conditioned place, such as an office or data center. This time, QNAP broke through this limitation and allowed the NAS to be against the cold and heat temperature. The TS-i410X can operate in an environment of -40°C to 70°C. So using NAS in the outdoor environment is not a dream. This ultimate design is waiting for you.</a:t>
            </a:r>
            <a:endParaRPr lang="zh-TW" altLang="en-US" dirty="0"/>
          </a:p>
          <a:p>
            <a:endParaRPr lang="zh-TW" altLang="en-US" dirty="0"/>
          </a:p>
        </p:txBody>
      </p:sp>
    </p:spTree>
    <p:extLst>
      <p:ext uri="{BB962C8B-B14F-4D97-AF65-F5344CB8AC3E}">
        <p14:creationId xmlns:p14="http://schemas.microsoft.com/office/powerpoint/2010/main" val="407287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你知道為何此</a:t>
            </a:r>
            <a:r>
              <a:rPr lang="en-US" altLang="zh-TW" dirty="0"/>
              <a:t>TS-i410X</a:t>
            </a:r>
            <a:r>
              <a:rPr lang="zh-TW" altLang="en-US" dirty="0"/>
              <a:t>要使用</a:t>
            </a:r>
            <a:r>
              <a:rPr lang="en-US" altLang="zh-TW" dirty="0"/>
              <a:t>2.5</a:t>
            </a:r>
            <a:r>
              <a:rPr lang="zh-TW" altLang="en-US" dirty="0"/>
              <a:t>吋</a:t>
            </a:r>
            <a:r>
              <a:rPr lang="en-US" altLang="zh-TW" dirty="0"/>
              <a:t>SATA SSD</a:t>
            </a:r>
            <a:r>
              <a:rPr lang="zh-TW" altLang="en-US" dirty="0"/>
              <a:t>當作儲存介面呢</a:t>
            </a:r>
            <a:r>
              <a:rPr lang="en-US" altLang="zh-TW" dirty="0"/>
              <a:t>? 2.5</a:t>
            </a:r>
            <a:r>
              <a:rPr lang="zh-TW" altLang="en-US" dirty="0"/>
              <a:t>吋的</a:t>
            </a:r>
            <a:r>
              <a:rPr lang="en-US" altLang="zh-TW" dirty="0"/>
              <a:t>SATA</a:t>
            </a:r>
            <a:r>
              <a:rPr lang="zh-TW" altLang="en-US" dirty="0"/>
              <a:t> </a:t>
            </a:r>
            <a:r>
              <a:rPr lang="en-US" altLang="zh-TW" dirty="0"/>
              <a:t>SSD</a:t>
            </a:r>
            <a:r>
              <a:rPr lang="zh-TW" altLang="en-US" dirty="0"/>
              <a:t>相較於</a:t>
            </a:r>
            <a:r>
              <a:rPr lang="en-US" altLang="zh-TW" dirty="0"/>
              <a:t>PCIe</a:t>
            </a:r>
            <a:r>
              <a:rPr lang="zh-TW" altLang="en-US" dirty="0"/>
              <a:t>介面的</a:t>
            </a:r>
            <a:r>
              <a:rPr lang="en-US" altLang="zh-TW" dirty="0"/>
              <a:t>SSD</a:t>
            </a:r>
            <a:r>
              <a:rPr lang="zh-TW" altLang="en-US" dirty="0"/>
              <a:t>有著容量較大的優勢，雖介面的速度稍有不足，但卻可支援熱插拔，這在</a:t>
            </a:r>
            <a:r>
              <a:rPr lang="en-US" altLang="zh-TW" dirty="0"/>
              <a:t>NAS</a:t>
            </a:r>
            <a:r>
              <a:rPr lang="zh-TW" altLang="en-US" dirty="0"/>
              <a:t> </a:t>
            </a:r>
            <a:r>
              <a:rPr lang="en-US" altLang="zh-TW" dirty="0"/>
              <a:t>RAID</a:t>
            </a:r>
            <a:r>
              <a:rPr lang="zh-TW" altLang="en-US" dirty="0"/>
              <a:t>應用中可是必備的功能。傳統</a:t>
            </a:r>
            <a:r>
              <a:rPr lang="en-US" altLang="zh-TW" dirty="0"/>
              <a:t>3.5</a:t>
            </a:r>
            <a:r>
              <a:rPr lang="zh-TW" altLang="en-US" dirty="0"/>
              <a:t>吋機械硬碟因為其結構與物理上的限制，無法裝設於震動的環境，且效能較差。因此</a:t>
            </a:r>
            <a:r>
              <a:rPr lang="en-US" altLang="zh-TW" dirty="0"/>
              <a:t>TS-i410X</a:t>
            </a:r>
            <a:r>
              <a:rPr lang="zh-TW" altLang="en-US" dirty="0"/>
              <a:t>搭載</a:t>
            </a:r>
            <a:r>
              <a:rPr lang="en-US" altLang="zh-TW" dirty="0"/>
              <a:t>2.5</a:t>
            </a:r>
            <a:r>
              <a:rPr lang="zh-TW" altLang="en-US" dirty="0"/>
              <a:t>吋</a:t>
            </a:r>
            <a:r>
              <a:rPr lang="en-US" altLang="zh-TW" dirty="0"/>
              <a:t>SATA</a:t>
            </a:r>
            <a:r>
              <a:rPr lang="zh-TW" altLang="en-US" dirty="0"/>
              <a:t> </a:t>
            </a:r>
            <a:r>
              <a:rPr lang="en-US" altLang="zh-TW" dirty="0"/>
              <a:t>SSD</a:t>
            </a:r>
            <a:r>
              <a:rPr lang="zh-TW" altLang="en-US" dirty="0"/>
              <a:t>是高容量與效能及抗震的完美選擇。</a:t>
            </a:r>
            <a:endParaRPr lang="en-US" altLang="zh-TW" dirty="0"/>
          </a:p>
          <a:p>
            <a:r>
              <a:rPr lang="en-US" altLang="zh-TW" dirty="0"/>
              <a:t>Do you know why this TS-i410X uses a 2.5-inch SATA SSD as a storage interface? 2.5-inch SATA SSD has the advantage of a larger capacity than PCIe interface SSD. Although the interface speed is slightly insufficient, it can support Hot-swappable, a must-have feature in NAS RAID applications. The traditional 3.5-inch hard disk cannot install in a vibration environment due to its mechanism and physical limitations, and its performance is poor. Therefore, the TS-i410X equipped with a 2.5-inch SATA SSD is the perfect choice for high capacity, balance performance, and anti-vibration.</a:t>
            </a:r>
          </a:p>
          <a:p>
            <a:endParaRPr lang="en-US" altLang="zh-TW" dirty="0"/>
          </a:p>
          <a:p>
            <a:endParaRPr lang="en-US" altLang="zh-TW" dirty="0"/>
          </a:p>
          <a:p>
            <a:r>
              <a:rPr lang="zh-TW" altLang="en-US" dirty="0"/>
              <a:t>參考</a:t>
            </a:r>
            <a:r>
              <a:rPr lang="en-US" altLang="zh-TW" dirty="0"/>
              <a:t>https://www.kingston.com/tw/blog/pc-performance/benefits-of-ssd</a:t>
            </a:r>
          </a:p>
          <a:p>
            <a:r>
              <a:rPr lang="zh-TW" altLang="en-US" dirty="0"/>
              <a:t>硬碟照片 </a:t>
            </a:r>
            <a:r>
              <a:rPr lang="en-US" altLang="zh-TW" dirty="0"/>
              <a:t>https://tw.123rf.com/photo_120611297_hard-disk%C3%A2%C2%A0and-ssd-solid-state-drive-with-sata-6-gb-isolated-on-white-background.html?vti=nj6is5662lisxhwcx8-1-154</a:t>
            </a:r>
          </a:p>
          <a:p>
            <a:pPr marL="158750" indent="0">
              <a:buNone/>
            </a:pPr>
            <a:endParaRPr lang="zh-TW" altLang="en-US" dirty="0"/>
          </a:p>
        </p:txBody>
      </p:sp>
    </p:spTree>
    <p:extLst>
      <p:ext uri="{BB962C8B-B14F-4D97-AF65-F5344CB8AC3E}">
        <p14:creationId xmlns:p14="http://schemas.microsoft.com/office/powerpoint/2010/main" val="37374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[Jerry] </a:t>
            </a:r>
            <a:r>
              <a:rPr lang="zh-TW" altLang="en-US" dirty="0"/>
              <a:t>接下來我們邀請到專業儲存解決方案公司，</a:t>
            </a:r>
            <a:r>
              <a:rPr lang="en-US" altLang="zh-TW" dirty="0" err="1"/>
              <a:t>Exascend</a:t>
            </a:r>
            <a:r>
              <a:rPr lang="zh-TW" altLang="en-US" dirty="0"/>
              <a:t>至譽的銷售經理</a:t>
            </a:r>
            <a:r>
              <a:rPr lang="en-US" altLang="zh-TW" dirty="0"/>
              <a:t>Olivia Chen</a:t>
            </a:r>
            <a:r>
              <a:rPr lang="zh-TW" altLang="en-US" dirty="0"/>
              <a:t>來到我們的直播現場，除了介紹通過</a:t>
            </a:r>
            <a:r>
              <a:rPr lang="en-US" altLang="zh-TW" dirty="0"/>
              <a:t>TS-i410X</a:t>
            </a:r>
            <a:r>
              <a:rPr lang="zh-TW" altLang="en-US" dirty="0"/>
              <a:t>相容性測試的</a:t>
            </a:r>
            <a:r>
              <a:rPr lang="en-US" altLang="zh-TW" dirty="0" err="1"/>
              <a:t>Exascend</a:t>
            </a:r>
            <a:r>
              <a:rPr lang="zh-TW" altLang="en-US" dirty="0"/>
              <a:t> </a:t>
            </a:r>
            <a:r>
              <a:rPr lang="en-US" altLang="zh-TW" dirty="0"/>
              <a:t>SI3</a:t>
            </a:r>
            <a:r>
              <a:rPr lang="zh-TW" altLang="en-US" dirty="0"/>
              <a:t>系列寬溫工規</a:t>
            </a:r>
            <a:r>
              <a:rPr lang="en-US" altLang="zh-TW" dirty="0"/>
              <a:t>2.5”SATA SSD</a:t>
            </a:r>
            <a:r>
              <a:rPr lang="zh-TW" altLang="en-US" dirty="0"/>
              <a:t>外，並會進行其公司簡介與技術強項介紹，還有寬溫高效能工業</a:t>
            </a:r>
            <a:r>
              <a:rPr lang="en-US" altLang="zh-TW" dirty="0"/>
              <a:t>SSD</a:t>
            </a:r>
            <a:r>
              <a:rPr lang="zh-TW" altLang="en-US" dirty="0"/>
              <a:t>的特點。讓我們歡迎</a:t>
            </a:r>
            <a:r>
              <a:rPr lang="en-US" altLang="zh-TW" dirty="0"/>
              <a:t>Olivia</a:t>
            </a:r>
            <a:r>
              <a:rPr lang="zh-TW" altLang="en-US" dirty="0"/>
              <a:t>，那這部分就交給</a:t>
            </a:r>
            <a:r>
              <a:rPr lang="en-US" altLang="zh-TW" dirty="0"/>
              <a:t>Olivia</a:t>
            </a:r>
            <a:r>
              <a:rPr lang="zh-TW" altLang="en-US" dirty="0"/>
              <a:t>為我們介紹。</a:t>
            </a:r>
            <a:endParaRPr lang="en-US" altLang="zh-TW" dirty="0"/>
          </a:p>
          <a:p>
            <a:r>
              <a:rPr lang="en-US" altLang="zh-TW" dirty="0"/>
              <a:t>[Jerry] </a:t>
            </a:r>
            <a:r>
              <a:rPr lang="zh-TW" altLang="en-US" dirty="0"/>
              <a:t>十分感謝</a:t>
            </a:r>
            <a:r>
              <a:rPr lang="en-US" altLang="zh-TW" dirty="0" err="1"/>
              <a:t>Exascend</a:t>
            </a:r>
            <a:r>
              <a:rPr lang="zh-TW" altLang="en-US" dirty="0"/>
              <a:t>至譽的銷售經理</a:t>
            </a:r>
            <a:r>
              <a:rPr lang="en-US" altLang="zh-TW" dirty="0"/>
              <a:t>Olivia Chen</a:t>
            </a:r>
            <a:r>
              <a:rPr lang="zh-TW" altLang="en-US" dirty="0"/>
              <a:t>精彩的介紹，相信大家已經了解了</a:t>
            </a:r>
            <a:r>
              <a:rPr lang="en-US" altLang="zh-TW" dirty="0" err="1"/>
              <a:t>Exascend</a:t>
            </a:r>
            <a:r>
              <a:rPr lang="zh-TW" altLang="en-US" dirty="0"/>
              <a:t> </a:t>
            </a:r>
            <a:r>
              <a:rPr lang="en-US" altLang="zh-TW" dirty="0"/>
              <a:t>SI3</a:t>
            </a:r>
            <a:r>
              <a:rPr lang="zh-TW" altLang="en-US" dirty="0"/>
              <a:t>與</a:t>
            </a:r>
            <a:r>
              <a:rPr lang="en-US" altLang="zh-TW" dirty="0"/>
              <a:t>QNAP</a:t>
            </a:r>
            <a:r>
              <a:rPr lang="zh-TW" altLang="en-US" dirty="0"/>
              <a:t> </a:t>
            </a:r>
            <a:r>
              <a:rPr lang="en-US" altLang="zh-TW" dirty="0"/>
              <a:t>TS-i410X</a:t>
            </a:r>
            <a:r>
              <a:rPr lang="zh-TW" altLang="en-US" dirty="0"/>
              <a:t>有多速配了。再次謝謝</a:t>
            </a:r>
            <a:r>
              <a:rPr lang="en-US" altLang="zh-TW" dirty="0"/>
              <a:t>Olivia</a:t>
            </a:r>
            <a:r>
              <a:rPr lang="zh-TW" altLang="en-US" dirty="0"/>
              <a:t>。讓我們繼續今天的直播</a:t>
            </a:r>
            <a:endParaRPr lang="en-US" altLang="zh-TW" dirty="0"/>
          </a:p>
          <a:p>
            <a:r>
              <a:rPr lang="en-US" altLang="zh-TW" dirty="0"/>
              <a:t>[Jerry] Next, we invited Olivia Chen to our live stream, the sales manager at </a:t>
            </a:r>
            <a:r>
              <a:rPr lang="en-US" altLang="zh-TW" dirty="0" err="1"/>
              <a:t>Exascend</a:t>
            </a:r>
            <a:r>
              <a:rPr lang="en-US" altLang="zh-TW" dirty="0"/>
              <a:t>. </a:t>
            </a:r>
            <a:r>
              <a:rPr lang="en-US" altLang="zh-TW" dirty="0" err="1"/>
              <a:t>Exascend</a:t>
            </a:r>
            <a:r>
              <a:rPr lang="en-US" altLang="zh-TW" dirty="0"/>
              <a:t> is a professional storage solution company. In addition to introducing the </a:t>
            </a:r>
            <a:r>
              <a:rPr lang="en-US" altLang="zh-TW" dirty="0" err="1"/>
              <a:t>Exascend</a:t>
            </a:r>
            <a:r>
              <a:rPr lang="en-US" altLang="zh-TW" dirty="0"/>
              <a:t> SI3 series industrial 2.5” SATA SSD that passed the TS-i410X compatibility testing, She will give a company profile and technical strengths and let us understand why their products have the high-performance and wide-temperature tolerate. Let us welcome Olivia.</a:t>
            </a:r>
          </a:p>
          <a:p>
            <a:r>
              <a:rPr lang="en-US" altLang="zh-TW" dirty="0"/>
              <a:t>[Jerry]I want to thank Olivia Chen, </a:t>
            </a:r>
            <a:r>
              <a:rPr lang="en-US" altLang="zh-TW" dirty="0" err="1"/>
              <a:t>Exascend's</a:t>
            </a:r>
            <a:r>
              <a:rPr lang="en-US" altLang="zh-TW" dirty="0"/>
              <a:t> sales manager, for her excellent introduction. I believe you have already understood </a:t>
            </a:r>
            <a:r>
              <a:rPr lang="en-US" altLang="zh-TW" dirty="0" err="1"/>
              <a:t>Exascend</a:t>
            </a:r>
            <a:r>
              <a:rPr lang="en-US" altLang="zh-TW" dirty="0"/>
              <a:t> SI3 with QNAP TS-i410X cooperate and reliable features. Thanks again, Olivia. Let's continue today's live stream.</a:t>
            </a:r>
            <a:endParaRPr lang="zh-TW" altLang="en-US" dirty="0"/>
          </a:p>
        </p:txBody>
      </p:sp>
    </p:spTree>
    <p:extLst>
      <p:ext uri="{BB962C8B-B14F-4D97-AF65-F5344CB8AC3E}">
        <p14:creationId xmlns:p14="http://schemas.microsoft.com/office/powerpoint/2010/main" val="57227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使用工規寬溫</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SSD</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時，用戶需於</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QTS</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中，將磁碟警示設定調整為</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85</a:t>
            </a:r>
            <a:r>
              <a:rPr lang="en-US" altLang="zh-TW" dirty="0">
                <a:solidFill>
                  <a:schemeClr val="accent6"/>
                </a:solidFill>
                <a:latin typeface="Arial" panose="020B0604020202020204" pitchFamily="34" charset="0"/>
                <a:ea typeface="微軟正黑體" panose="020B0604030504040204" pitchFamily="34" charset="-120"/>
              </a:rPr>
              <a:t>°C</a:t>
            </a:r>
            <a:r>
              <a:rPr lang="zh-TW" altLang="en-US" dirty="0">
                <a:solidFill>
                  <a:schemeClr val="accent6"/>
                </a:solidFill>
                <a:latin typeface="Arial" panose="020B0604020202020204" pitchFamily="34" charset="0"/>
                <a:ea typeface="微軟正黑體" panose="020B0604030504040204" pitchFamily="34" charset="-120"/>
              </a:rPr>
              <a:t>，用以配合寬溫</a:t>
            </a:r>
            <a:r>
              <a:rPr lang="en-US" altLang="zh-TW" dirty="0">
                <a:solidFill>
                  <a:schemeClr val="accent6"/>
                </a:solidFill>
                <a:latin typeface="Arial" panose="020B0604020202020204" pitchFamily="34" charset="0"/>
                <a:ea typeface="微軟正黑體" panose="020B0604030504040204" pitchFamily="34" charset="-120"/>
              </a:rPr>
              <a:t>SSD</a:t>
            </a:r>
            <a:r>
              <a:rPr lang="zh-TW" altLang="en-US" dirty="0">
                <a:solidFill>
                  <a:schemeClr val="accent6"/>
                </a:solidFill>
                <a:latin typeface="Arial" panose="020B0604020202020204" pitchFamily="34" charset="0"/>
                <a:ea typeface="微軟正黑體" panose="020B0604030504040204" pitchFamily="34" charset="-120"/>
              </a:rPr>
              <a:t>的工作溫度上限，使用一般商規則不需調整</a:t>
            </a:r>
            <a:r>
              <a:rPr lang="en-US" altLang="zh-TW" b="0" i="0" dirty="0">
                <a:solidFill>
                  <a:srgbClr val="BDC1C6"/>
                </a:solidFill>
                <a:effectLst/>
                <a:latin typeface="arial" panose="020B0604020202020204" pitchFamily="34" charset="0"/>
              </a:rPr>
              <a:t> </a:t>
            </a:r>
            <a:r>
              <a:rPr lang="zh-TW" altLang="en-US" b="0" i="0" dirty="0">
                <a:solidFill>
                  <a:srgbClr val="BDC1C6"/>
                </a:solidFill>
                <a:effectLst/>
                <a:latin typeface="arial" panose="020B0604020202020204" pitchFamily="34" charset="0"/>
              </a:rPr>
              <a:t>，僅需設定其中一個磁碟，可套用到所有的磁碟中。</a:t>
            </a:r>
            <a:endParaRPr lang="en-US" altLang="zh-TW" b="0" i="0" dirty="0">
              <a:solidFill>
                <a:srgbClr val="BDC1C6"/>
              </a:solidFill>
              <a:effectLst/>
              <a:latin typeface="arial" panose="020B0604020202020204" pitchFamily="34" charset="0"/>
            </a:endParaRPr>
          </a:p>
          <a:p>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When using industrial wide temperature SSD, users need to adjust the disk warning setting to 85°C in QTS to match the operating temperature upper limit of wide temperature SSD. </a:t>
            </a:r>
            <a:r>
              <a:rPr lang="en-US" alt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You can set it once and apply it to all disks.</a:t>
            </a:r>
            <a:endPar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684265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58541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rgbClr val="FFFFFF"/>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04364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4" name="圖片 3">
            <a:extLst>
              <a:ext uri="{FF2B5EF4-FFF2-40B4-BE49-F238E27FC236}">
                <a16:creationId xmlns:a16="http://schemas.microsoft.com/office/drawing/2014/main" id="{5C9843A3-77D8-4D52-875A-F52815DE57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3" name="圖片 2" hidden="1">
            <a:extLst>
              <a:ext uri="{FF2B5EF4-FFF2-40B4-BE49-F238E27FC236}">
                <a16:creationId xmlns:a16="http://schemas.microsoft.com/office/drawing/2014/main" id="{41E15199-9DC2-4A95-9110-B7C2F8C7FB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190623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2749555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
          <a:stretch/>
        </p:blipFill>
        <p:spPr>
          <a:xfrm>
            <a:off x="0" y="-1"/>
            <a:ext cx="9144000" cy="5143501"/>
          </a:xfrm>
          <a:prstGeom prst="rect">
            <a:avLst/>
          </a:prstGeom>
        </p:spPr>
      </p:pic>
      <p:sp>
        <p:nvSpPr>
          <p:cNvPr id="3" name="Google Shape;46;p6">
            <a:extLst>
              <a:ext uri="{FF2B5EF4-FFF2-40B4-BE49-F238E27FC236}">
                <a16:creationId xmlns:a16="http://schemas.microsoft.com/office/drawing/2014/main" id="{6D1EA59D-E13F-4E67-88A0-71AF262846A0}"/>
              </a:ext>
            </a:extLst>
          </p:cNvPr>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93347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noFill/>
        <a:effectLst/>
      </p:bgPr>
    </p:bg>
    <p:spTree>
      <p:nvGrpSpPr>
        <p:cNvPr id="1" name="Shape 77"/>
        <p:cNvGrpSpPr/>
        <p:nvPr/>
      </p:nvGrpSpPr>
      <p:grpSpPr>
        <a:xfrm>
          <a:off x="0" y="0"/>
          <a:ext cx="0" cy="0"/>
          <a:chOff x="0" y="0"/>
          <a:chExt cx="0" cy="0"/>
        </a:xfrm>
      </p:grpSpPr>
      <p:pic>
        <p:nvPicPr>
          <p:cNvPr id="3" name="圖片 2">
            <a:extLst>
              <a:ext uri="{FF2B5EF4-FFF2-40B4-BE49-F238E27FC236}">
                <a16:creationId xmlns:a16="http://schemas.microsoft.com/office/drawing/2014/main" id="{3A102286-A6A7-42BD-AC36-1E2F57162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Google Shape;46;p6">
            <a:extLst>
              <a:ext uri="{FF2B5EF4-FFF2-40B4-BE49-F238E27FC236}">
                <a16:creationId xmlns:a16="http://schemas.microsoft.com/office/drawing/2014/main" id="{08D8510F-7204-4087-AB3D-ABB2E496F6EF}"/>
              </a:ext>
            </a:extLst>
          </p:cNvPr>
          <p:cNvSpPr txBox="1">
            <a:spLocks noGrp="1"/>
          </p:cNvSpPr>
          <p:nvPr>
            <p:ph type="title"/>
          </p:nvPr>
        </p:nvSpPr>
        <p:spPr>
          <a:xfrm>
            <a:off x="713225" y="2279050"/>
            <a:ext cx="7707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248551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77"/>
        <p:cNvGrpSpPr/>
        <p:nvPr/>
      </p:nvGrpSpPr>
      <p:grpSpPr>
        <a:xfrm>
          <a:off x="0" y="0"/>
          <a:ext cx="0" cy="0"/>
          <a:chOff x="0" y="0"/>
          <a:chExt cx="0" cy="0"/>
        </a:xfrm>
      </p:grpSpPr>
      <p:pic>
        <p:nvPicPr>
          <p:cNvPr id="3" name="圖片 2">
            <a:extLst>
              <a:ext uri="{FF2B5EF4-FFF2-40B4-BE49-F238E27FC236}">
                <a16:creationId xmlns:a16="http://schemas.microsoft.com/office/drawing/2014/main" id="{3A102286-A6A7-42BD-AC36-1E2F57162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75388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Orbitron"/>
              <a:buNone/>
              <a:defRPr sz="3200" b="1">
                <a:solidFill>
                  <a:schemeClr val="dk1"/>
                </a:solidFill>
                <a:latin typeface="Orbitron"/>
                <a:ea typeface="Orbitron"/>
                <a:cs typeface="Orbitron"/>
                <a:sym typeface="Orbitr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58988245"/>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7" r:id="rId6"/>
    <p:sldLayoutId id="214748369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16">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sv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sv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100.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09.png"/><Relationship Id="rId5" Type="http://schemas.microsoft.com/office/2007/relationships/hdphoto" Target="../media/hdphoto11.wdp"/><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microsoft.com/office/2007/relationships/hdphoto" Target="../media/hdphoto12.wdp"/><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sv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1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tiff"/><Relationship Id="rId4" Type="http://schemas.openxmlformats.org/officeDocument/2006/relationships/image" Target="../media/image126.png"/><Relationship Id="rId9" Type="http://schemas.openxmlformats.org/officeDocument/2006/relationships/image" Target="../media/image1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48.png"/><Relationship Id="rId9" Type="http://schemas.openxmlformats.org/officeDocument/2006/relationships/image" Target="../media/image153.png"/></Relationships>
</file>

<file path=ppt/slides/_rels/slide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62.png"/><Relationship Id="rId7"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84.svg"/></Relationships>
</file>

<file path=ppt/slides/_rels/slide32.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66.jpe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notesSlide" Target="../notesSlides/notesSlide32.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17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s>
</file>

<file path=ppt/slides/_rels/slide3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34.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86.png"/><Relationship Id="rId11" Type="http://schemas.openxmlformats.org/officeDocument/2006/relationships/image" Target="../media/image191.jpe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35.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198.svg"/><Relationship Id="rId4" Type="http://schemas.microsoft.com/office/2007/relationships/hdphoto" Target="../media/hdphoto15.wdp"/><Relationship Id="rId9" Type="http://schemas.openxmlformats.org/officeDocument/2006/relationships/image" Target="../media/image197.png"/></Relationships>
</file>

<file path=ppt/slides/_rels/slide36.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9.png"/><Relationship Id="rId7" Type="http://schemas.microsoft.com/office/2007/relationships/hdphoto" Target="../media/hdphoto17.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01.png"/><Relationship Id="rId5" Type="http://schemas.microsoft.com/office/2007/relationships/hdphoto" Target="../media/hdphoto16.wdp"/><Relationship Id="rId10" Type="http://schemas.openxmlformats.org/officeDocument/2006/relationships/image" Target="../media/image203.png"/><Relationship Id="rId4" Type="http://schemas.openxmlformats.org/officeDocument/2006/relationships/image" Target="../media/image200.png"/><Relationship Id="rId9" Type="http://schemas.microsoft.com/office/2007/relationships/hdphoto" Target="../media/hdphoto18.wdp"/></Relationships>
</file>

<file path=ppt/slides/_rels/slide37.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svg"/><Relationship Id="rId3" Type="http://schemas.openxmlformats.org/officeDocument/2006/relationships/image" Target="../media/image204.png"/><Relationship Id="rId7" Type="http://schemas.openxmlformats.org/officeDocument/2006/relationships/image" Target="../media/image208.svg"/><Relationship Id="rId12" Type="http://schemas.openxmlformats.org/officeDocument/2006/relationships/image" Target="../media/image21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07.png"/><Relationship Id="rId11" Type="http://schemas.openxmlformats.org/officeDocument/2006/relationships/image" Target="../media/image212.svg"/><Relationship Id="rId5" Type="http://schemas.openxmlformats.org/officeDocument/2006/relationships/image" Target="../media/image206.sv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svg"/><Relationship Id="rId14" Type="http://schemas.openxmlformats.org/officeDocument/2006/relationships/image" Target="../media/image215.png"/></Relationships>
</file>

<file path=ppt/slides/_rels/slide38.xml.rels><?xml version="1.0" encoding="UTF-8" standalone="yes"?>
<Relationships xmlns="http://schemas.openxmlformats.org/package/2006/relationships"><Relationship Id="rId8" Type="http://schemas.openxmlformats.org/officeDocument/2006/relationships/image" Target="../media/image221.sv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19.svg"/><Relationship Id="rId5" Type="http://schemas.openxmlformats.org/officeDocument/2006/relationships/image" Target="../media/image218.png"/><Relationship Id="rId10" Type="http://schemas.openxmlformats.org/officeDocument/2006/relationships/image" Target="../media/image223.svg"/><Relationship Id="rId4" Type="http://schemas.openxmlformats.org/officeDocument/2006/relationships/image" Target="../media/image217.png"/><Relationship Id="rId9" Type="http://schemas.openxmlformats.org/officeDocument/2006/relationships/image" Target="../media/image222.png"/></Relationships>
</file>

<file path=ppt/slides/_rels/slide39.xml.rels><?xml version="1.0" encoding="UTF-8" standalone="yes"?>
<Relationships xmlns="http://schemas.openxmlformats.org/package/2006/relationships"><Relationship Id="rId13" Type="http://schemas.openxmlformats.org/officeDocument/2006/relationships/image" Target="../media/image232.svg"/><Relationship Id="rId18" Type="http://schemas.openxmlformats.org/officeDocument/2006/relationships/image" Target="../media/image237.png"/><Relationship Id="rId26" Type="http://schemas.openxmlformats.org/officeDocument/2006/relationships/image" Target="../media/image244.png"/><Relationship Id="rId21" Type="http://schemas.openxmlformats.org/officeDocument/2006/relationships/image" Target="../media/image240.tiff"/><Relationship Id="rId34" Type="http://schemas.openxmlformats.org/officeDocument/2006/relationships/image" Target="../media/image252.svg"/><Relationship Id="rId7" Type="http://schemas.openxmlformats.org/officeDocument/2006/relationships/image" Target="../media/image228.png"/><Relationship Id="rId12" Type="http://schemas.openxmlformats.org/officeDocument/2006/relationships/image" Target="../media/image231.png"/><Relationship Id="rId17" Type="http://schemas.openxmlformats.org/officeDocument/2006/relationships/image" Target="../media/image236.png"/><Relationship Id="rId25" Type="http://schemas.openxmlformats.org/officeDocument/2006/relationships/image" Target="../media/image243.png"/><Relationship Id="rId33" Type="http://schemas.openxmlformats.org/officeDocument/2006/relationships/image" Target="../media/image251.png"/><Relationship Id="rId38" Type="http://schemas.openxmlformats.org/officeDocument/2006/relationships/image" Target="../media/image256.svg"/><Relationship Id="rId2" Type="http://schemas.openxmlformats.org/officeDocument/2006/relationships/notesSlide" Target="../notesSlides/notesSlide39.xml"/><Relationship Id="rId16" Type="http://schemas.openxmlformats.org/officeDocument/2006/relationships/image" Target="../media/image235.png"/><Relationship Id="rId20" Type="http://schemas.openxmlformats.org/officeDocument/2006/relationships/image" Target="../media/image239.tiff"/><Relationship Id="rId29" Type="http://schemas.openxmlformats.org/officeDocument/2006/relationships/image" Target="../media/image247.tiff"/><Relationship Id="rId1" Type="http://schemas.openxmlformats.org/officeDocument/2006/relationships/slideLayout" Target="../slideLayouts/slideLayout2.xml"/><Relationship Id="rId6" Type="http://schemas.openxmlformats.org/officeDocument/2006/relationships/image" Target="../media/image227.svg"/><Relationship Id="rId11" Type="http://schemas.microsoft.com/office/2007/relationships/hdphoto" Target="../media/hdphoto20.wdp"/><Relationship Id="rId24" Type="http://schemas.openxmlformats.org/officeDocument/2006/relationships/image" Target="../media/image242.tiff"/><Relationship Id="rId32" Type="http://schemas.openxmlformats.org/officeDocument/2006/relationships/image" Target="../media/image250.tiff"/><Relationship Id="rId37" Type="http://schemas.openxmlformats.org/officeDocument/2006/relationships/image" Target="../media/image255.png"/><Relationship Id="rId5" Type="http://schemas.openxmlformats.org/officeDocument/2006/relationships/image" Target="../media/image226.png"/><Relationship Id="rId15" Type="http://schemas.openxmlformats.org/officeDocument/2006/relationships/image" Target="../media/image234.png"/><Relationship Id="rId23" Type="http://schemas.microsoft.com/office/2007/relationships/hdphoto" Target="../media/hdphoto21.wdp"/><Relationship Id="rId28" Type="http://schemas.openxmlformats.org/officeDocument/2006/relationships/image" Target="../media/image246.tiff"/><Relationship Id="rId36" Type="http://schemas.openxmlformats.org/officeDocument/2006/relationships/image" Target="../media/image254.svg"/><Relationship Id="rId10" Type="http://schemas.openxmlformats.org/officeDocument/2006/relationships/image" Target="../media/image230.png"/><Relationship Id="rId19" Type="http://schemas.openxmlformats.org/officeDocument/2006/relationships/image" Target="../media/image238.png"/><Relationship Id="rId31" Type="http://schemas.openxmlformats.org/officeDocument/2006/relationships/image" Target="../media/image249.png"/><Relationship Id="rId4" Type="http://schemas.openxmlformats.org/officeDocument/2006/relationships/image" Target="../media/image225.svg"/><Relationship Id="rId9" Type="http://schemas.microsoft.com/office/2007/relationships/hdphoto" Target="../media/hdphoto19.wdp"/><Relationship Id="rId14" Type="http://schemas.openxmlformats.org/officeDocument/2006/relationships/image" Target="../media/image233.png"/><Relationship Id="rId22" Type="http://schemas.openxmlformats.org/officeDocument/2006/relationships/image" Target="../media/image241.png"/><Relationship Id="rId27" Type="http://schemas.openxmlformats.org/officeDocument/2006/relationships/image" Target="../media/image245.png"/><Relationship Id="rId30" Type="http://schemas.openxmlformats.org/officeDocument/2006/relationships/image" Target="../media/image248.png"/><Relationship Id="rId35" Type="http://schemas.openxmlformats.org/officeDocument/2006/relationships/image" Target="../media/image253.png"/><Relationship Id="rId8" Type="http://schemas.openxmlformats.org/officeDocument/2006/relationships/image" Target="../media/image229.png"/><Relationship Id="rId3" Type="http://schemas.openxmlformats.org/officeDocument/2006/relationships/image" Target="../media/image224.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microsoft.com/office/2007/relationships/hdphoto" Target="../media/hdphoto3.wdp"/><Relationship Id="rId26" Type="http://schemas.microsoft.com/office/2007/relationships/hdphoto" Target="../media/hdphoto6.wdp"/><Relationship Id="rId3" Type="http://schemas.openxmlformats.org/officeDocument/2006/relationships/image" Target="../media/image38.jpeg"/><Relationship Id="rId21" Type="http://schemas.openxmlformats.org/officeDocument/2006/relationships/image" Target="../media/image53.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1.png"/><Relationship Id="rId25" Type="http://schemas.openxmlformats.org/officeDocument/2006/relationships/image" Target="../media/image56.png"/><Relationship Id="rId2" Type="http://schemas.openxmlformats.org/officeDocument/2006/relationships/notesSlide" Target="../notesSlides/notesSlide4.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5.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4.png"/><Relationship Id="rId10" Type="http://schemas.openxmlformats.org/officeDocument/2006/relationships/image" Target="../media/image45.png"/><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svg"/><Relationship Id="rId22" Type="http://schemas.microsoft.com/office/2007/relationships/hdphoto" Target="../media/hdphoto5.wdp"/></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260.sv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9.svg"/><Relationship Id="rId17" Type="http://schemas.openxmlformats.org/officeDocument/2006/relationships/image" Target="../media/image259.png"/><Relationship Id="rId2" Type="http://schemas.openxmlformats.org/officeDocument/2006/relationships/notesSlide" Target="../notesSlides/notesSlide40.xml"/><Relationship Id="rId16" Type="http://schemas.openxmlformats.org/officeDocument/2006/relationships/image" Target="../media/image258.sv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257.png"/><Relationship Id="rId10" Type="http://schemas.openxmlformats.org/officeDocument/2006/relationships/image" Target="../media/image47.png"/><Relationship Id="rId19" Type="http://schemas.openxmlformats.org/officeDocument/2006/relationships/image" Target="../media/image261.png"/><Relationship Id="rId4" Type="http://schemas.openxmlformats.org/officeDocument/2006/relationships/image" Target="../media/image41.png"/><Relationship Id="rId9" Type="http://schemas.openxmlformats.org/officeDocument/2006/relationships/image" Target="../media/image46.svg"/><Relationship Id="rId14"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262.png"/><Relationship Id="rId7" Type="http://schemas.openxmlformats.org/officeDocument/2006/relationships/image" Target="../media/image26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263.png"/><Relationship Id="rId4" Type="http://schemas.microsoft.com/office/2007/relationships/hdphoto" Target="../media/hdphoto22.wdp"/></Relationships>
</file>

<file path=ppt/slides/_rels/slide4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269.svg"/><Relationship Id="rId26" Type="http://schemas.openxmlformats.org/officeDocument/2006/relationships/image" Target="../media/image276.png"/><Relationship Id="rId3" Type="http://schemas.openxmlformats.org/officeDocument/2006/relationships/image" Target="../media/image40.png"/><Relationship Id="rId21" Type="http://schemas.openxmlformats.org/officeDocument/2006/relationships/image" Target="../media/image272.png"/><Relationship Id="rId7" Type="http://schemas.openxmlformats.org/officeDocument/2006/relationships/image" Target="../media/image44.svg"/><Relationship Id="rId12" Type="http://schemas.openxmlformats.org/officeDocument/2006/relationships/image" Target="../media/image49.svg"/><Relationship Id="rId17" Type="http://schemas.openxmlformats.org/officeDocument/2006/relationships/image" Target="../media/image268.png"/><Relationship Id="rId25" Type="http://schemas.openxmlformats.org/officeDocument/2006/relationships/image" Target="../media/image275.svg"/><Relationship Id="rId2" Type="http://schemas.openxmlformats.org/officeDocument/2006/relationships/notesSlide" Target="../notesSlides/notesSlide43.xml"/><Relationship Id="rId16" Type="http://schemas.openxmlformats.org/officeDocument/2006/relationships/image" Target="../media/image267.svg"/><Relationship Id="rId20"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274.png"/><Relationship Id="rId5" Type="http://schemas.openxmlformats.org/officeDocument/2006/relationships/image" Target="../media/image42.svg"/><Relationship Id="rId15" Type="http://schemas.openxmlformats.org/officeDocument/2006/relationships/image" Target="../media/image266.png"/><Relationship Id="rId23" Type="http://schemas.microsoft.com/office/2007/relationships/hdphoto" Target="../media/hdphoto25.wdp"/><Relationship Id="rId10" Type="http://schemas.openxmlformats.org/officeDocument/2006/relationships/image" Target="../media/image47.png"/><Relationship Id="rId19" Type="http://schemas.openxmlformats.org/officeDocument/2006/relationships/image" Target="../media/image270.png"/><Relationship Id="rId4" Type="http://schemas.openxmlformats.org/officeDocument/2006/relationships/image" Target="../media/image41.png"/><Relationship Id="rId9" Type="http://schemas.openxmlformats.org/officeDocument/2006/relationships/image" Target="../media/image46.svg"/><Relationship Id="rId14" Type="http://schemas.microsoft.com/office/2007/relationships/hdphoto" Target="../media/hdphoto2.wdp"/><Relationship Id="rId22" Type="http://schemas.openxmlformats.org/officeDocument/2006/relationships/image" Target="../media/image273.png"/><Relationship Id="rId27" Type="http://schemas.openxmlformats.org/officeDocument/2006/relationships/image" Target="../media/image27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59.jpe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BAA34C71-E01A-4111-A046-8F4365F7F195}"/>
              </a:ext>
            </a:extLst>
          </p:cNvPr>
          <p:cNvSpPr/>
          <p:nvPr/>
        </p:nvSpPr>
        <p:spPr>
          <a:xfrm rot="16200000">
            <a:off x="7938453" y="3387996"/>
            <a:ext cx="45719" cy="1638300"/>
          </a:xfrm>
          <a:prstGeom prst="rect">
            <a:avLst/>
          </a:prstGeom>
          <a:gradFill>
            <a:gsLst>
              <a:gs pos="0">
                <a:srgbClr val="33CCFF"/>
              </a:gs>
              <a:gs pos="100000">
                <a:srgbClr val="FF3300"/>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2" name="文字方塊 1" hidden="1">
            <a:extLst>
              <a:ext uri="{FF2B5EF4-FFF2-40B4-BE49-F238E27FC236}">
                <a16:creationId xmlns:a16="http://schemas.microsoft.com/office/drawing/2014/main" id="{6130762F-8DBA-4EB6-AF74-058516F23530}"/>
              </a:ext>
            </a:extLst>
          </p:cNvPr>
          <p:cNvSpPr txBox="1"/>
          <p:nvPr/>
        </p:nvSpPr>
        <p:spPr>
          <a:xfrm>
            <a:off x="5913121" y="3667350"/>
            <a:ext cx="2140372" cy="707886"/>
          </a:xfrm>
          <a:prstGeom prst="rect">
            <a:avLst/>
          </a:prstGeom>
          <a:noFill/>
        </p:spPr>
        <p:txBody>
          <a:bodyPr wrap="square" rtlCol="0">
            <a:spAutoFit/>
          </a:bodyPr>
          <a:lstStyle/>
          <a:p>
            <a:r>
              <a:rPr lang="zh-TW" altLang="en-US" sz="2000" b="0" i="0" dirty="0">
                <a:solidFill>
                  <a:srgbClr val="FF0000"/>
                </a:solidFill>
                <a:effectLst/>
                <a:latin typeface="Arial" panose="020B0604020202020204" pitchFamily="34" charset="0"/>
                <a:ea typeface="微軟正黑體" panose="020B0604030504040204" pitchFamily="34" charset="-120"/>
                <a:sym typeface="Arial" panose="020B0604020202020204" pitchFamily="34" charset="0"/>
              </a:rPr>
              <a:t>機箱深度小</a:t>
            </a:r>
            <a:r>
              <a:rPr lang="zh-TW" altLang="en-US" sz="2000" dirty="0">
                <a:solidFill>
                  <a:srgbClr val="FF0000"/>
                </a:solidFill>
                <a:latin typeface="Arial" panose="020B0604020202020204" pitchFamily="34" charset="0"/>
                <a:ea typeface="微軟正黑體" panose="020B0604030504040204" pitchFamily="34" charset="-120"/>
                <a:sym typeface="Arial" panose="020B0604020202020204" pitchFamily="34" charset="0"/>
              </a:rPr>
              <a:t>於</a:t>
            </a:r>
            <a:r>
              <a:rPr lang="en-US" altLang="zh-TW" sz="2000" b="0" i="0" dirty="0">
                <a:solidFill>
                  <a:srgbClr val="FF0000"/>
                </a:solidFill>
                <a:effectLst/>
                <a:latin typeface="Arial" panose="020B0604020202020204" pitchFamily="34" charset="0"/>
                <a:ea typeface="微軟正黑體" panose="020B0604030504040204" pitchFamily="34" charset="-120"/>
                <a:sym typeface="Arial" panose="020B0604020202020204" pitchFamily="34" charset="0"/>
              </a:rPr>
              <a:t>30cm/12" </a:t>
            </a:r>
            <a:endParaRPr lang="zh-TW" altLang="en-US" sz="2000" dirty="0">
              <a:solidFill>
                <a:srgbClr val="FF0000"/>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hidden="1">
            <a:extLst>
              <a:ext uri="{FF2B5EF4-FFF2-40B4-BE49-F238E27FC236}">
                <a16:creationId xmlns:a16="http://schemas.microsoft.com/office/drawing/2014/main" id="{D659D700-BDB8-44B4-8897-E40610FF38E6}"/>
              </a:ext>
            </a:extLst>
          </p:cNvPr>
          <p:cNvGrpSpPr/>
          <p:nvPr/>
        </p:nvGrpSpPr>
        <p:grpSpPr>
          <a:xfrm>
            <a:off x="778933" y="137812"/>
            <a:ext cx="8317125" cy="4907504"/>
            <a:chOff x="778933" y="137812"/>
            <a:chExt cx="8317125" cy="4907504"/>
          </a:xfrm>
        </p:grpSpPr>
        <p:sp>
          <p:nvSpPr>
            <p:cNvPr id="4" name="矩形 3">
              <a:extLst>
                <a:ext uri="{FF2B5EF4-FFF2-40B4-BE49-F238E27FC236}">
                  <a16:creationId xmlns:a16="http://schemas.microsoft.com/office/drawing/2014/main" id="{7FC68E38-D0A1-478D-B740-F5FEF1B7746F}"/>
                </a:ext>
              </a:extLst>
            </p:cNvPr>
            <p:cNvSpPr/>
            <p:nvPr/>
          </p:nvSpPr>
          <p:spPr>
            <a:xfrm>
              <a:off x="778933" y="2465493"/>
              <a:ext cx="4971627" cy="24858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TS-i410X</a:t>
              </a:r>
            </a:p>
            <a:p>
              <a:pPr algn="ct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10GbE</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工業級寬溫寬壓</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SSD NAS</a:t>
              </a:r>
            </a:p>
            <a:p>
              <a:pPr algn="ct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搭載</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4</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核心</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Intel Atom® X</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系列處理器，支援</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4 x 2.5-inch SATA SSD</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2 x 10GbE, 1 x HDMI</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。高速頻寬堅實抗震，戶外等車載相關應用架設無礙</a:t>
              </a:r>
            </a:p>
          </p:txBody>
        </p:sp>
        <p:sp>
          <p:nvSpPr>
            <p:cNvPr id="7" name="矩形 6">
              <a:extLst>
                <a:ext uri="{FF2B5EF4-FFF2-40B4-BE49-F238E27FC236}">
                  <a16:creationId xmlns:a16="http://schemas.microsoft.com/office/drawing/2014/main" id="{FCFF9FA2-F3BB-4D08-B3E0-117B4EF93428}"/>
                </a:ext>
              </a:extLst>
            </p:cNvPr>
            <p:cNvSpPr/>
            <p:nvPr/>
          </p:nvSpPr>
          <p:spPr>
            <a:xfrm>
              <a:off x="4443307" y="1009227"/>
              <a:ext cx="1144693" cy="1124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CFA935FA-8689-499C-9C2A-6192BCCC7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5797" y="1081557"/>
              <a:ext cx="979711" cy="979711"/>
            </a:xfrm>
            <a:prstGeom prst="rect">
              <a:avLst/>
            </a:prstGeom>
          </p:spPr>
        </p:pic>
        <p:sp>
          <p:nvSpPr>
            <p:cNvPr id="8" name="矩形 7">
              <a:extLst>
                <a:ext uri="{FF2B5EF4-FFF2-40B4-BE49-F238E27FC236}">
                  <a16:creationId xmlns:a16="http://schemas.microsoft.com/office/drawing/2014/main" id="{C0B1EB3C-958F-4261-9C2D-D5B7664AA666}"/>
                </a:ext>
              </a:extLst>
            </p:cNvPr>
            <p:cNvSpPr/>
            <p:nvPr/>
          </p:nvSpPr>
          <p:spPr>
            <a:xfrm>
              <a:off x="4596310" y="1442720"/>
              <a:ext cx="838683" cy="379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10GbE</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1026" name="Picture 2" descr="凌動- 维基百科，自由的百科全书">
              <a:extLst>
                <a:ext uri="{FF2B5EF4-FFF2-40B4-BE49-F238E27FC236}">
                  <a16:creationId xmlns:a16="http://schemas.microsoft.com/office/drawing/2014/main" id="{80C55584-1456-463C-A523-F8AB3D3BC1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2798" y="1009227"/>
              <a:ext cx="1144693" cy="1144693"/>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88831B8E-08ED-42E2-88E2-DC135BADF525}"/>
                </a:ext>
              </a:extLst>
            </p:cNvPr>
            <p:cNvPicPr>
              <a:picLocks noChangeAspect="1"/>
            </p:cNvPicPr>
            <p:nvPr/>
          </p:nvPicPr>
          <p:blipFill>
            <a:blip r:embed="rId5"/>
            <a:stretch>
              <a:fillRect/>
            </a:stretch>
          </p:blipFill>
          <p:spPr>
            <a:xfrm>
              <a:off x="5886450" y="2453628"/>
              <a:ext cx="3088217" cy="1453810"/>
            </a:xfrm>
            <a:prstGeom prst="rect">
              <a:avLst/>
            </a:prstGeom>
          </p:spPr>
        </p:pic>
        <p:sp>
          <p:nvSpPr>
            <p:cNvPr id="14" name="矩形 13">
              <a:extLst>
                <a:ext uri="{FF2B5EF4-FFF2-40B4-BE49-F238E27FC236}">
                  <a16:creationId xmlns:a16="http://schemas.microsoft.com/office/drawing/2014/main" id="{1286222A-9958-4443-A281-C04A042BC74D}"/>
                </a:ext>
              </a:extLst>
            </p:cNvPr>
            <p:cNvSpPr/>
            <p:nvPr/>
          </p:nvSpPr>
          <p:spPr>
            <a:xfrm>
              <a:off x="2932398" y="1009225"/>
              <a:ext cx="1144693" cy="1124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2" name="圖片 11">
              <a:extLst>
                <a:ext uri="{FF2B5EF4-FFF2-40B4-BE49-F238E27FC236}">
                  <a16:creationId xmlns:a16="http://schemas.microsoft.com/office/drawing/2014/main" id="{F36EF9C5-A3CC-460A-8D60-EC57EDAF05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6593" y="1182550"/>
              <a:ext cx="777722" cy="777722"/>
            </a:xfrm>
            <a:prstGeom prst="rect">
              <a:avLst/>
            </a:prstGeom>
          </p:spPr>
        </p:pic>
        <p:sp>
          <p:nvSpPr>
            <p:cNvPr id="15" name="矩形 14">
              <a:extLst>
                <a:ext uri="{FF2B5EF4-FFF2-40B4-BE49-F238E27FC236}">
                  <a16:creationId xmlns:a16="http://schemas.microsoft.com/office/drawing/2014/main" id="{F2BF8B8D-4768-4823-BC21-EC3C7D88D8EC}"/>
                </a:ext>
              </a:extLst>
            </p:cNvPr>
            <p:cNvSpPr/>
            <p:nvPr/>
          </p:nvSpPr>
          <p:spPr>
            <a:xfrm>
              <a:off x="2929391" y="1228361"/>
              <a:ext cx="1144693" cy="731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Wide Temp</a:t>
              </a:r>
            </a:p>
            <a:p>
              <a:pPr algn="ctr"/>
              <a:r>
                <a:rPr lang="en-US" altLang="zh-TW" dirty="0">
                  <a:solidFill>
                    <a:srgbClr val="FF0000"/>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dirty="0">
                  <a:solidFill>
                    <a:srgbClr val="FF0000"/>
                  </a:solidFill>
                  <a:latin typeface="Arial" panose="020B0604020202020204" pitchFamily="34" charset="0"/>
                  <a:ea typeface="微軟正黑體" panose="020B0604030504040204" pitchFamily="34" charset="-120"/>
                  <a:sym typeface="Arial" panose="020B0604020202020204" pitchFamily="34" charset="0"/>
                </a:rPr>
                <a:t>-40°C ~ 65°C )</a:t>
              </a:r>
              <a:endParaRPr lang="zh-TW" altLang="en-US" dirty="0">
                <a:solidFill>
                  <a:srgbClr val="FF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30" name="Picture 6" descr="TOUGHBOOK 55 Certifications">
              <a:extLst>
                <a:ext uri="{FF2B5EF4-FFF2-40B4-BE49-F238E27FC236}">
                  <a16:creationId xmlns:a16="http://schemas.microsoft.com/office/drawing/2014/main" id="{623F5983-D50D-4D6C-A2BD-4FD018ED3D4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00583" y="1000123"/>
              <a:ext cx="1895475" cy="1133475"/>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73A521D8-46C0-4778-93F2-19352B047779}"/>
                </a:ext>
              </a:extLst>
            </p:cNvPr>
            <p:cNvSpPr/>
            <p:nvPr/>
          </p:nvSpPr>
          <p:spPr>
            <a:xfrm>
              <a:off x="1388309" y="1000123"/>
              <a:ext cx="1144693" cy="1124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片 15">
              <a:extLst>
                <a:ext uri="{FF2B5EF4-FFF2-40B4-BE49-F238E27FC236}">
                  <a16:creationId xmlns:a16="http://schemas.microsoft.com/office/drawing/2014/main" id="{E82A1BF3-3973-4EAE-AF6B-45F5B3E375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3321" y="1158235"/>
              <a:ext cx="795431" cy="795431"/>
            </a:xfrm>
            <a:prstGeom prst="rect">
              <a:avLst/>
            </a:prstGeom>
          </p:spPr>
        </p:pic>
        <p:sp>
          <p:nvSpPr>
            <p:cNvPr id="22" name="矩形 21">
              <a:extLst>
                <a:ext uri="{FF2B5EF4-FFF2-40B4-BE49-F238E27FC236}">
                  <a16:creationId xmlns:a16="http://schemas.microsoft.com/office/drawing/2014/main" id="{018ABDBE-E2A4-4A6E-9DA1-ADD48F88D5AE}"/>
                </a:ext>
              </a:extLst>
            </p:cNvPr>
            <p:cNvSpPr/>
            <p:nvPr/>
          </p:nvSpPr>
          <p:spPr>
            <a:xfrm>
              <a:off x="1378689" y="702250"/>
              <a:ext cx="1144693" cy="379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2.5-inch SATA SSD</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22">
              <a:extLst>
                <a:ext uri="{FF2B5EF4-FFF2-40B4-BE49-F238E27FC236}">
                  <a16:creationId xmlns:a16="http://schemas.microsoft.com/office/drawing/2014/main" id="{1F321494-E222-445C-81F0-826121ED6FBC}"/>
                </a:ext>
              </a:extLst>
            </p:cNvPr>
            <p:cNvSpPr/>
            <p:nvPr/>
          </p:nvSpPr>
          <p:spPr>
            <a:xfrm>
              <a:off x="3074670" y="137812"/>
              <a:ext cx="2675890" cy="7495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產品圖</a:t>
              </a:r>
              <a:endPar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a:extLst>
                <a:ext uri="{FF2B5EF4-FFF2-40B4-BE49-F238E27FC236}">
                  <a16:creationId xmlns:a16="http://schemas.microsoft.com/office/drawing/2014/main" id="{238F8904-40DA-4186-82C3-567BB79E85D5}"/>
                </a:ext>
              </a:extLst>
            </p:cNvPr>
            <p:cNvSpPr/>
            <p:nvPr/>
          </p:nvSpPr>
          <p:spPr>
            <a:xfrm>
              <a:off x="7336473" y="3920943"/>
              <a:ext cx="1144693" cy="1124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9" name="圖片 28">
              <a:extLst>
                <a:ext uri="{FF2B5EF4-FFF2-40B4-BE49-F238E27FC236}">
                  <a16:creationId xmlns:a16="http://schemas.microsoft.com/office/drawing/2014/main" id="{67C3666D-C3E2-4F85-BEF3-0823D5559A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28714" y="4019601"/>
              <a:ext cx="936353" cy="936353"/>
            </a:xfrm>
            <a:prstGeom prst="rect">
              <a:avLst/>
            </a:prstGeom>
          </p:spPr>
        </p:pic>
        <p:sp>
          <p:nvSpPr>
            <p:cNvPr id="30" name="矩形 29">
              <a:extLst>
                <a:ext uri="{FF2B5EF4-FFF2-40B4-BE49-F238E27FC236}">
                  <a16:creationId xmlns:a16="http://schemas.microsoft.com/office/drawing/2014/main" id="{350B94F4-6231-4F6E-A7CE-A24F567EA8B6}"/>
                </a:ext>
              </a:extLst>
            </p:cNvPr>
            <p:cNvSpPr/>
            <p:nvPr/>
          </p:nvSpPr>
          <p:spPr>
            <a:xfrm>
              <a:off x="7324543" y="4293475"/>
              <a:ext cx="1144693" cy="379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a:latin typeface="Arial" panose="020B0604020202020204" pitchFamily="34" charset="0"/>
                  <a:ea typeface="微軟正黑體" panose="020B0604030504040204" pitchFamily="34" charset="-120"/>
                  <a:sym typeface="Arial" panose="020B0604020202020204" pitchFamily="34" charset="0"/>
                </a:rPr>
                <a:t>Fanless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sp>
        <p:nvSpPr>
          <p:cNvPr id="9" name="文字方塊 8">
            <a:extLst>
              <a:ext uri="{FF2B5EF4-FFF2-40B4-BE49-F238E27FC236}">
                <a16:creationId xmlns:a16="http://schemas.microsoft.com/office/drawing/2014/main" id="{A9863520-4F43-499C-9647-E84DE6125770}"/>
              </a:ext>
            </a:extLst>
          </p:cNvPr>
          <p:cNvSpPr txBox="1"/>
          <p:nvPr/>
        </p:nvSpPr>
        <p:spPr>
          <a:xfrm>
            <a:off x="252246" y="3200786"/>
            <a:ext cx="6734236" cy="784895"/>
          </a:xfrm>
          <a:prstGeom prst="rect">
            <a:avLst/>
          </a:prstGeom>
          <a:noFill/>
        </p:spPr>
        <p:txBody>
          <a:bodyPr wrap="square" rtlCol="0">
            <a:spAutoFit/>
          </a:bodyPr>
          <a:lstStyle/>
          <a:p>
            <a:pPr>
              <a:lnSpc>
                <a:spcPct val="110000"/>
              </a:lnSpc>
            </a:pP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Equipped with 4-core Intel Atom</a:t>
            </a:r>
            <a:r>
              <a:rPr lang="en-US" altLang="zh-TW" baseline="30000" dirty="0">
                <a:solidFill>
                  <a:schemeClr val="tx1"/>
                </a:solidFill>
                <a:latin typeface="Arial" panose="020B0604020202020204" pitchFamily="34" charset="0"/>
                <a:ea typeface="微軟正黑體" panose="020B0604030504040204" pitchFamily="34" charset="-120"/>
                <a:sym typeface="Arial" panose="020B0604020202020204" pitchFamily="34" charset="0"/>
              </a:rPr>
              <a:t>®</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 x6425E processor</a:t>
            </a:r>
          </a:p>
          <a:p>
            <a:pPr>
              <a:lnSpc>
                <a:spcPct val="110000"/>
              </a:lnSpc>
            </a:pP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Supports 4 x 2.5-inch SATA SSD, 2 x 10 GbE, 1 x HDMI</a:t>
            </a:r>
          </a:p>
          <a:p>
            <a:pPr>
              <a:lnSpc>
                <a:spcPct val="110000"/>
              </a:lnSpc>
            </a:pP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Rugged and high performance, suitable for semi-outdoor or in-vehicle applications</a:t>
            </a:r>
            <a:endPar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10">
            <a:extLst>
              <a:ext uri="{FF2B5EF4-FFF2-40B4-BE49-F238E27FC236}">
                <a16:creationId xmlns:a16="http://schemas.microsoft.com/office/drawing/2014/main" id="{8B56CC89-1FE3-45D4-B5DF-F5289B13542D}"/>
              </a:ext>
            </a:extLst>
          </p:cNvPr>
          <p:cNvSpPr/>
          <p:nvPr/>
        </p:nvSpPr>
        <p:spPr>
          <a:xfrm>
            <a:off x="361950" y="2762250"/>
            <a:ext cx="3143250" cy="361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 name="文字方塊 24">
            <a:extLst>
              <a:ext uri="{FF2B5EF4-FFF2-40B4-BE49-F238E27FC236}">
                <a16:creationId xmlns:a16="http://schemas.microsoft.com/office/drawing/2014/main" id="{06D90722-33E8-4EF5-B0F0-D12AA272EA41}"/>
              </a:ext>
            </a:extLst>
          </p:cNvPr>
          <p:cNvSpPr txBox="1"/>
          <p:nvPr/>
        </p:nvSpPr>
        <p:spPr>
          <a:xfrm>
            <a:off x="176365" y="2741195"/>
            <a:ext cx="3480863" cy="400110"/>
          </a:xfrm>
          <a:prstGeom prst="rect">
            <a:avLst/>
          </a:prstGeom>
          <a:noFill/>
        </p:spPr>
        <p:txBody>
          <a:bodyPr wrap="square">
            <a:spAutoFit/>
          </a:bodyPr>
          <a:lstStyle/>
          <a:p>
            <a:pPr algn="ctr"/>
            <a:r>
              <a:rPr lang="en-US" altLang="zh-TW" sz="1000" b="1" spc="300" dirty="0">
                <a:solidFill>
                  <a:srgbClr val="B27B54"/>
                </a:solidFill>
                <a:latin typeface="Arial" panose="020B0604020202020204" pitchFamily="34" charset="0"/>
                <a:ea typeface="微軟正黑體" panose="020B0604030504040204" pitchFamily="34" charset="-120"/>
                <a:sym typeface="Arial" panose="020B0604020202020204" pitchFamily="34" charset="0"/>
              </a:rPr>
              <a:t>10GbE Industrial Wide-Temperature SATA SSD NAS</a:t>
            </a:r>
          </a:p>
        </p:txBody>
      </p:sp>
      <p:sp>
        <p:nvSpPr>
          <p:cNvPr id="24" name="文字方塊 23">
            <a:extLst>
              <a:ext uri="{FF2B5EF4-FFF2-40B4-BE49-F238E27FC236}">
                <a16:creationId xmlns:a16="http://schemas.microsoft.com/office/drawing/2014/main" id="{103B6AF5-17CC-FBCA-716F-5B37A4A91751}"/>
              </a:ext>
            </a:extLst>
          </p:cNvPr>
          <p:cNvSpPr txBox="1"/>
          <p:nvPr/>
        </p:nvSpPr>
        <p:spPr>
          <a:xfrm>
            <a:off x="6559010" y="3756830"/>
            <a:ext cx="2972115" cy="450316"/>
          </a:xfrm>
          <a:prstGeom prst="rect">
            <a:avLst/>
          </a:prstGeom>
          <a:noFill/>
        </p:spPr>
        <p:txBody>
          <a:bodyPr wrap="square" rtlCol="0">
            <a:spAutoFit/>
          </a:bodyPr>
          <a:lstStyle/>
          <a:p>
            <a:pPr algn="ctr">
              <a:lnSpc>
                <a:spcPct val="110000"/>
              </a:lnSpc>
            </a:pPr>
            <a:r>
              <a:rPr lang="en-US" altLang="zh-TW" sz="1100" b="1" spc="600" dirty="0">
                <a:solidFill>
                  <a:srgbClr val="09131E"/>
                </a:solidFill>
                <a:latin typeface="Arial" panose="020B0604020202020204" pitchFamily="34" charset="0"/>
                <a:ea typeface="微軟正黑體" panose="020B0604030504040204" pitchFamily="34" charset="-120"/>
                <a:sym typeface="Arial" panose="020B0604020202020204" pitchFamily="34" charset="0"/>
              </a:rPr>
              <a:t>Operating temperature</a:t>
            </a:r>
            <a:endParaRPr lang="zh-TW" altLang="en-US" sz="1100" b="1" spc="600" dirty="0">
              <a:solidFill>
                <a:srgbClr val="09131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hidden="1">
            <a:extLst>
              <a:ext uri="{FF2B5EF4-FFF2-40B4-BE49-F238E27FC236}">
                <a16:creationId xmlns:a16="http://schemas.microsoft.com/office/drawing/2014/main" id="{4451BC02-08A0-4B1F-9AA8-28C24B72B083}"/>
              </a:ext>
            </a:extLst>
          </p:cNvPr>
          <p:cNvSpPr txBox="1"/>
          <p:nvPr/>
        </p:nvSpPr>
        <p:spPr>
          <a:xfrm>
            <a:off x="6984965" y="4123473"/>
            <a:ext cx="1823847" cy="954107"/>
          </a:xfrm>
          <a:prstGeom prst="rect">
            <a:avLst/>
          </a:prstGeom>
          <a:noFill/>
        </p:spPr>
        <p:txBody>
          <a:bodyPr wrap="square">
            <a:spAutoFit/>
          </a:bodyPr>
          <a:lstStyle/>
          <a:p>
            <a:pPr algn="ctr"/>
            <a:r>
              <a:rPr lang="en-US" altLang="zh-TW" sz="2800" b="1" spc="-150" dirty="0">
                <a:solidFill>
                  <a:srgbClr val="09131E"/>
                </a:solidFill>
                <a:latin typeface="Arial" panose="020B0604020202020204" pitchFamily="34" charset="0"/>
                <a:ea typeface="微軟正黑體" panose="020B0604030504040204" pitchFamily="34" charset="-120"/>
                <a:cs typeface="+mn-ea"/>
                <a:sym typeface="Arial" panose="020B0604020202020204" pitchFamily="34" charset="0"/>
              </a:rPr>
              <a:t>-40˚C ~ 70˚C</a:t>
            </a:r>
            <a:endParaRPr lang="zh-TW" altLang="en-US" sz="2800" b="1" spc="-150" dirty="0">
              <a:solidFill>
                <a:srgbClr val="09131E"/>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8" name="圖片 17">
            <a:extLst>
              <a:ext uri="{FF2B5EF4-FFF2-40B4-BE49-F238E27FC236}">
                <a16:creationId xmlns:a16="http://schemas.microsoft.com/office/drawing/2014/main" id="{2CC558A0-EE36-46AC-B0B0-779B71575262}"/>
              </a:ext>
            </a:extLst>
          </p:cNvPr>
          <p:cNvPicPr>
            <a:picLocks noChangeAspect="1"/>
          </p:cNvPicPr>
          <p:nvPr/>
        </p:nvPicPr>
        <p:blipFill>
          <a:blip r:embed="rId10"/>
          <a:stretch>
            <a:fillRect/>
          </a:stretch>
        </p:blipFill>
        <p:spPr>
          <a:xfrm>
            <a:off x="6988808" y="4131427"/>
            <a:ext cx="1822862" cy="762066"/>
          </a:xfrm>
          <a:prstGeom prst="rect">
            <a:avLst/>
          </a:prstGeom>
        </p:spPr>
      </p:pic>
    </p:spTree>
    <p:extLst>
      <p:ext uri="{BB962C8B-B14F-4D97-AF65-F5344CB8AC3E}">
        <p14:creationId xmlns:p14="http://schemas.microsoft.com/office/powerpoint/2010/main" val="3247465291"/>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一張含有 文字, 室內, 房間, 傢俱 的圖片&#10;&#10;自動產生的描述">
            <a:extLst>
              <a:ext uri="{FF2B5EF4-FFF2-40B4-BE49-F238E27FC236}">
                <a16:creationId xmlns:a16="http://schemas.microsoft.com/office/drawing/2014/main" id="{A29518BC-05A8-41C0-918A-F96A9751DB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393729" y="1363418"/>
            <a:ext cx="5821245" cy="3936827"/>
          </a:xfrm>
          <a:prstGeom prst="rect">
            <a:avLst/>
          </a:prstGeom>
          <a:effectLst>
            <a:softEdge rad="635000"/>
          </a:effectLst>
        </p:spPr>
      </p:pic>
      <p:sp>
        <p:nvSpPr>
          <p:cNvPr id="2" name="標題 1">
            <a:extLst>
              <a:ext uri="{FF2B5EF4-FFF2-40B4-BE49-F238E27FC236}">
                <a16:creationId xmlns:a16="http://schemas.microsoft.com/office/drawing/2014/main" id="{DC05CC93-E69B-4BA6-8F98-01814D3C38E4}"/>
              </a:ext>
            </a:extLst>
          </p:cNvPr>
          <p:cNvSpPr>
            <a:spLocks noGrp="1"/>
          </p:cNvSpPr>
          <p:nvPr>
            <p:ph type="title"/>
          </p:nvPr>
        </p:nvSpPr>
        <p:spPr>
          <a:xfrm>
            <a:off x="538101" y="58987"/>
            <a:ext cx="7878555" cy="1070750"/>
          </a:xfrm>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Supports an optional VESA 75 wall-mount bracket for diversified setup</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8" name="Google Shape;298;p34">
            <a:extLst>
              <a:ext uri="{FF2B5EF4-FFF2-40B4-BE49-F238E27FC236}">
                <a16:creationId xmlns:a16="http://schemas.microsoft.com/office/drawing/2014/main" id="{A722D729-591D-4018-8D6D-D184C1933B61}"/>
              </a:ext>
            </a:extLst>
          </p:cNvPr>
          <p:cNvSpPr txBox="1">
            <a:spLocks/>
          </p:cNvSpPr>
          <p:nvPr/>
        </p:nvSpPr>
        <p:spPr>
          <a:xfrm>
            <a:off x="542571" y="1520001"/>
            <a:ext cx="3504715" cy="6693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VESA</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75</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wall-mount bracket</a:t>
            </a:r>
          </a:p>
        </p:txBody>
      </p:sp>
      <p:sp>
        <p:nvSpPr>
          <p:cNvPr id="9" name="Google Shape;298;p34">
            <a:extLst>
              <a:ext uri="{FF2B5EF4-FFF2-40B4-BE49-F238E27FC236}">
                <a16:creationId xmlns:a16="http://schemas.microsoft.com/office/drawing/2014/main" id="{3984F1C0-40F9-4AC6-AED6-7B82578ED89E}"/>
              </a:ext>
            </a:extLst>
          </p:cNvPr>
          <p:cNvSpPr txBox="1">
            <a:spLocks/>
          </p:cNvSpPr>
          <p:nvPr/>
        </p:nvSpPr>
        <p:spPr>
          <a:xfrm>
            <a:off x="538101" y="1766190"/>
            <a:ext cx="3352872" cy="15206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Contrary to the conventional desktop setup, the QNAP TS-i410X NAS can be mounted in a factory environment using a commercially available standard VESA 75 wall-mount bracket.</a:t>
            </a:r>
          </a:p>
        </p:txBody>
      </p:sp>
      <p:grpSp>
        <p:nvGrpSpPr>
          <p:cNvPr id="23" name="群組 22" hidden="1">
            <a:extLst>
              <a:ext uri="{FF2B5EF4-FFF2-40B4-BE49-F238E27FC236}">
                <a16:creationId xmlns:a16="http://schemas.microsoft.com/office/drawing/2014/main" id="{B8004833-62CF-4F3E-A23E-61A923552CC1}"/>
              </a:ext>
            </a:extLst>
          </p:cNvPr>
          <p:cNvGrpSpPr/>
          <p:nvPr/>
        </p:nvGrpSpPr>
        <p:grpSpPr>
          <a:xfrm>
            <a:off x="9566697" y="497646"/>
            <a:ext cx="5495946" cy="4937718"/>
            <a:chOff x="9566697" y="497646"/>
            <a:chExt cx="5495946" cy="4937718"/>
          </a:xfrm>
        </p:grpSpPr>
        <p:sp>
          <p:nvSpPr>
            <p:cNvPr id="20" name="橢圓 19">
              <a:extLst>
                <a:ext uri="{FF2B5EF4-FFF2-40B4-BE49-F238E27FC236}">
                  <a16:creationId xmlns:a16="http://schemas.microsoft.com/office/drawing/2014/main" id="{9BE1E509-C8B8-412F-922F-297AFCB0E425}"/>
                </a:ext>
              </a:extLst>
            </p:cNvPr>
            <p:cNvSpPr/>
            <p:nvPr/>
          </p:nvSpPr>
          <p:spPr>
            <a:xfrm>
              <a:off x="11120910" y="497646"/>
              <a:ext cx="2046437" cy="2010664"/>
            </a:xfrm>
            <a:prstGeom prst="ellipse">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4" name="圖片 53" descr="一張含有 白色 的圖片&#10;&#10;自動產生的描述">
              <a:extLst>
                <a:ext uri="{FF2B5EF4-FFF2-40B4-BE49-F238E27FC236}">
                  <a16:creationId xmlns:a16="http://schemas.microsoft.com/office/drawing/2014/main" id="{ABEFF866-0984-4DD0-A6C5-E4A6F97193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66204" y="716168"/>
              <a:ext cx="1156862" cy="1147918"/>
            </a:xfrm>
            <a:prstGeom prst="ellipse">
              <a:avLst/>
            </a:prstGeom>
          </p:spPr>
        </p:pic>
        <p:sp>
          <p:nvSpPr>
            <p:cNvPr id="4" name="Google Shape;298;p34">
              <a:extLst>
                <a:ext uri="{FF2B5EF4-FFF2-40B4-BE49-F238E27FC236}">
                  <a16:creationId xmlns:a16="http://schemas.microsoft.com/office/drawing/2014/main" id="{EBE085A7-7897-45A6-BDE2-947DBE79F74B}"/>
                </a:ext>
              </a:extLst>
            </p:cNvPr>
            <p:cNvSpPr txBox="1">
              <a:spLocks/>
            </p:cNvSpPr>
            <p:nvPr/>
          </p:nvSpPr>
          <p:spPr>
            <a:xfrm>
              <a:off x="9566697" y="1386310"/>
              <a:ext cx="1988156" cy="3802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橡膠防震大腳墊</a:t>
              </a:r>
              <a:endPar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Google Shape;298;p34">
              <a:extLst>
                <a:ext uri="{FF2B5EF4-FFF2-40B4-BE49-F238E27FC236}">
                  <a16:creationId xmlns:a16="http://schemas.microsoft.com/office/drawing/2014/main" id="{4845DBBB-BD5C-4A88-ACF3-A6F6C6673B82}"/>
                </a:ext>
              </a:extLst>
            </p:cNvPr>
            <p:cNvSpPr txBox="1">
              <a:spLocks/>
            </p:cNvSpPr>
            <p:nvPr/>
          </p:nvSpPr>
          <p:spPr>
            <a:xfrm>
              <a:off x="9566697" y="1677538"/>
              <a:ext cx="1421008" cy="12719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使用</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原廠提供的防震大腳墊，擺放於桌面抗震又耐用，適合喜好傳統擺放方式的使用者。</a:t>
              </a: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1" name="圖片 10" descr="一張含有 電子用品, 黑暗, 電腦 的圖片&#10;&#10;自動產生的描述">
              <a:extLst>
                <a:ext uri="{FF2B5EF4-FFF2-40B4-BE49-F238E27FC236}">
                  <a16:creationId xmlns:a16="http://schemas.microsoft.com/office/drawing/2014/main" id="{F52642E3-1485-45C1-8541-081409B2E9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55973" y="1688652"/>
              <a:ext cx="4906670" cy="3746712"/>
            </a:xfrm>
            <a:prstGeom prst="rect">
              <a:avLst/>
            </a:prstGeom>
          </p:spPr>
        </p:pic>
      </p:grpSp>
      <p:grpSp>
        <p:nvGrpSpPr>
          <p:cNvPr id="14" name="群組 13">
            <a:extLst>
              <a:ext uri="{FF2B5EF4-FFF2-40B4-BE49-F238E27FC236}">
                <a16:creationId xmlns:a16="http://schemas.microsoft.com/office/drawing/2014/main" id="{63EC1A6F-268B-4037-8436-F5BA829F2127}"/>
              </a:ext>
            </a:extLst>
          </p:cNvPr>
          <p:cNvGrpSpPr/>
          <p:nvPr/>
        </p:nvGrpSpPr>
        <p:grpSpPr>
          <a:xfrm>
            <a:off x="472464" y="2663299"/>
            <a:ext cx="2255324" cy="3305169"/>
            <a:chOff x="2821665" y="1423819"/>
            <a:chExt cx="2597949" cy="3750932"/>
          </a:xfrm>
        </p:grpSpPr>
        <p:pic>
          <p:nvPicPr>
            <p:cNvPr id="7" name="圖片 6" descr="一張含有 白色 的圖片&#10;&#10;自動產生的描述">
              <a:extLst>
                <a:ext uri="{FF2B5EF4-FFF2-40B4-BE49-F238E27FC236}">
                  <a16:creationId xmlns:a16="http://schemas.microsoft.com/office/drawing/2014/main" id="{82C1361C-F473-4E5B-9B3E-053DB74BB1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21665" y="1423819"/>
              <a:ext cx="2597949" cy="3750932"/>
            </a:xfrm>
            <a:prstGeom prst="rect">
              <a:avLst/>
            </a:prstGeom>
            <a:effectLst>
              <a:outerShdw blurRad="254000" dist="266700" dir="2700000" algn="tl" rotWithShape="0">
                <a:prstClr val="black">
                  <a:alpha val="53000"/>
                </a:prstClr>
              </a:outerShdw>
            </a:effectLst>
          </p:spPr>
        </p:pic>
        <p:sp>
          <p:nvSpPr>
            <p:cNvPr id="33" name="箭號: 左-右雙向 32">
              <a:extLst>
                <a:ext uri="{FF2B5EF4-FFF2-40B4-BE49-F238E27FC236}">
                  <a16:creationId xmlns:a16="http://schemas.microsoft.com/office/drawing/2014/main" id="{D9F3BEC2-8583-4C3B-B74F-98BCB80EC887}"/>
                </a:ext>
              </a:extLst>
            </p:cNvPr>
            <p:cNvSpPr/>
            <p:nvPr/>
          </p:nvSpPr>
          <p:spPr>
            <a:xfrm>
              <a:off x="3736975" y="3783971"/>
              <a:ext cx="771525" cy="70961"/>
            </a:xfrm>
            <a:prstGeom prst="leftRightArrow">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箭號: 左-右雙向 35">
              <a:extLst>
                <a:ext uri="{FF2B5EF4-FFF2-40B4-BE49-F238E27FC236}">
                  <a16:creationId xmlns:a16="http://schemas.microsoft.com/office/drawing/2014/main" id="{852E6510-311F-45E9-BDDA-642F80F74A91}"/>
                </a:ext>
              </a:extLst>
            </p:cNvPr>
            <p:cNvSpPr/>
            <p:nvPr/>
          </p:nvSpPr>
          <p:spPr>
            <a:xfrm rot="16200000">
              <a:off x="3214788" y="3257597"/>
              <a:ext cx="773602" cy="102604"/>
            </a:xfrm>
            <a:prstGeom prst="leftRightArrow">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文字方塊 37">
              <a:extLst>
                <a:ext uri="{FF2B5EF4-FFF2-40B4-BE49-F238E27FC236}">
                  <a16:creationId xmlns:a16="http://schemas.microsoft.com/office/drawing/2014/main" id="{E613F442-0D94-461F-82DA-6B2B7C830674}"/>
                </a:ext>
              </a:extLst>
            </p:cNvPr>
            <p:cNvSpPr txBox="1"/>
            <p:nvPr/>
          </p:nvSpPr>
          <p:spPr>
            <a:xfrm>
              <a:off x="3811163" y="3485740"/>
              <a:ext cx="697337" cy="296893"/>
            </a:xfrm>
            <a:prstGeom prst="rect">
              <a:avLst/>
            </a:prstGeom>
            <a:noFill/>
          </p:spPr>
          <p:txBody>
            <a:bodyPr wrap="square" rtlCol="0">
              <a:spAutoFit/>
            </a:bodyPr>
            <a:lstStyle/>
            <a:p>
              <a:r>
                <a:rPr lang="en-US" altLang="zh-TW" sz="11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75mm</a:t>
              </a:r>
              <a:endParaRPr lang="zh-TW" altLang="en-US" sz="11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文字方塊 38">
              <a:extLst>
                <a:ext uri="{FF2B5EF4-FFF2-40B4-BE49-F238E27FC236}">
                  <a16:creationId xmlns:a16="http://schemas.microsoft.com/office/drawing/2014/main" id="{49F759F6-F0DC-487B-AE4D-7998FF4D3E61}"/>
                </a:ext>
              </a:extLst>
            </p:cNvPr>
            <p:cNvSpPr txBox="1"/>
            <p:nvPr/>
          </p:nvSpPr>
          <p:spPr>
            <a:xfrm>
              <a:off x="2963368" y="3118309"/>
              <a:ext cx="1233388" cy="296893"/>
            </a:xfrm>
            <a:prstGeom prst="rect">
              <a:avLst/>
            </a:prstGeom>
            <a:noFill/>
          </p:spPr>
          <p:txBody>
            <a:bodyPr wrap="square" rtlCol="0">
              <a:spAutoFit/>
            </a:bodyPr>
            <a:lstStyle/>
            <a:p>
              <a:r>
                <a:rPr lang="en-US" altLang="zh-TW" sz="11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75mm</a:t>
              </a:r>
              <a:endParaRPr lang="zh-TW" altLang="en-US" sz="11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橢圓 39">
              <a:extLst>
                <a:ext uri="{FF2B5EF4-FFF2-40B4-BE49-F238E27FC236}">
                  <a16:creationId xmlns:a16="http://schemas.microsoft.com/office/drawing/2014/main" id="{EF22EE1E-D6BC-4CB1-9B43-EC750DB6D60C}"/>
                </a:ext>
              </a:extLst>
            </p:cNvPr>
            <p:cNvSpPr/>
            <p:nvPr/>
          </p:nvSpPr>
          <p:spPr>
            <a:xfrm>
              <a:off x="3518442" y="2703523"/>
              <a:ext cx="178071" cy="185366"/>
            </a:xfrm>
            <a:prstGeom prst="ellipse">
              <a:avLst/>
            </a:prstGeom>
            <a:noFill/>
            <a:ln w="127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橢圓 41">
              <a:extLst>
                <a:ext uri="{FF2B5EF4-FFF2-40B4-BE49-F238E27FC236}">
                  <a16:creationId xmlns:a16="http://schemas.microsoft.com/office/drawing/2014/main" id="{D03461E3-9B6D-44C2-93BA-EF973F91D352}"/>
                </a:ext>
              </a:extLst>
            </p:cNvPr>
            <p:cNvSpPr/>
            <p:nvPr/>
          </p:nvSpPr>
          <p:spPr>
            <a:xfrm>
              <a:off x="4544600" y="2705410"/>
              <a:ext cx="178071" cy="176544"/>
            </a:xfrm>
            <a:prstGeom prst="ellipse">
              <a:avLst/>
            </a:prstGeom>
            <a:noFill/>
            <a:ln w="127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橢圓 44">
              <a:extLst>
                <a:ext uri="{FF2B5EF4-FFF2-40B4-BE49-F238E27FC236}">
                  <a16:creationId xmlns:a16="http://schemas.microsoft.com/office/drawing/2014/main" id="{D0926B0A-A70B-4871-8253-FC98C5F2E3CB}"/>
                </a:ext>
              </a:extLst>
            </p:cNvPr>
            <p:cNvSpPr/>
            <p:nvPr/>
          </p:nvSpPr>
          <p:spPr>
            <a:xfrm>
              <a:off x="3518442" y="3733645"/>
              <a:ext cx="178071" cy="176544"/>
            </a:xfrm>
            <a:prstGeom prst="ellipse">
              <a:avLst/>
            </a:prstGeom>
            <a:noFill/>
            <a:ln w="127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橢圓 46">
              <a:extLst>
                <a:ext uri="{FF2B5EF4-FFF2-40B4-BE49-F238E27FC236}">
                  <a16:creationId xmlns:a16="http://schemas.microsoft.com/office/drawing/2014/main" id="{889E2021-0B89-40F5-ABA0-26AB70D3850F}"/>
                </a:ext>
              </a:extLst>
            </p:cNvPr>
            <p:cNvSpPr/>
            <p:nvPr/>
          </p:nvSpPr>
          <p:spPr>
            <a:xfrm>
              <a:off x="4544600" y="3733645"/>
              <a:ext cx="178071" cy="176544"/>
            </a:xfrm>
            <a:prstGeom prst="ellipse">
              <a:avLst/>
            </a:prstGeom>
            <a:noFill/>
            <a:ln w="127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16" name="圖片 15" descr="一張含有 電子用品, 室內, 喇叭, 黑暗 的圖片&#10;&#10;自動產生的描述">
            <a:extLst>
              <a:ext uri="{FF2B5EF4-FFF2-40B4-BE49-F238E27FC236}">
                <a16:creationId xmlns:a16="http://schemas.microsoft.com/office/drawing/2014/main" id="{29A2FAE7-60AF-4A0A-BCCC-D7A1F3F63A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7286" y="3081305"/>
            <a:ext cx="1077432" cy="1582569"/>
          </a:xfrm>
          <a:prstGeom prst="rect">
            <a:avLst/>
          </a:prstGeom>
        </p:spPr>
      </p:pic>
      <p:sp>
        <p:nvSpPr>
          <p:cNvPr id="30" name="箭號: 向右 29">
            <a:extLst>
              <a:ext uri="{FF2B5EF4-FFF2-40B4-BE49-F238E27FC236}">
                <a16:creationId xmlns:a16="http://schemas.microsoft.com/office/drawing/2014/main" id="{5036FEF4-32E5-42DB-98FD-D44D88F09E22}"/>
              </a:ext>
            </a:extLst>
          </p:cNvPr>
          <p:cNvSpPr/>
          <p:nvPr/>
        </p:nvSpPr>
        <p:spPr>
          <a:xfrm>
            <a:off x="3777059" y="3707367"/>
            <a:ext cx="376617" cy="313405"/>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8" name="圖片 17" descr="一張含有 電子用品, 黑暗, 點燃, 喇叭 的圖片&#10;&#10;自動產生的描述">
            <a:extLst>
              <a:ext uri="{FF2B5EF4-FFF2-40B4-BE49-F238E27FC236}">
                <a16:creationId xmlns:a16="http://schemas.microsoft.com/office/drawing/2014/main" id="{76542BC4-6F4E-4DB8-B3A8-A6A8248A01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3541" y="2533747"/>
            <a:ext cx="1077432" cy="2489326"/>
          </a:xfrm>
          <a:prstGeom prst="rect">
            <a:avLst/>
          </a:prstGeom>
        </p:spPr>
      </p:pic>
      <p:sp>
        <p:nvSpPr>
          <p:cNvPr id="35" name="箭號: 向右 34">
            <a:extLst>
              <a:ext uri="{FF2B5EF4-FFF2-40B4-BE49-F238E27FC236}">
                <a16:creationId xmlns:a16="http://schemas.microsoft.com/office/drawing/2014/main" id="{37E5322D-C92F-479C-8240-97F96918DF4C}"/>
              </a:ext>
            </a:extLst>
          </p:cNvPr>
          <p:cNvSpPr/>
          <p:nvPr/>
        </p:nvSpPr>
        <p:spPr>
          <a:xfrm rot="5400000">
            <a:off x="3201146" y="4052378"/>
            <a:ext cx="376617" cy="313405"/>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735462446"/>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室外, 水, 天空, 大自然 的圖片&#10;&#10;自動產生的描述">
            <a:extLst>
              <a:ext uri="{FF2B5EF4-FFF2-40B4-BE49-F238E27FC236}">
                <a16:creationId xmlns:a16="http://schemas.microsoft.com/office/drawing/2014/main" id="{CF1DE49D-8B4D-4CC2-90DC-C4A137D3CC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8760" y="3340266"/>
            <a:ext cx="3530666" cy="1596695"/>
          </a:xfrm>
          <a:prstGeom prst="rect">
            <a:avLst/>
          </a:prstGeom>
        </p:spPr>
      </p:pic>
      <p:pic>
        <p:nvPicPr>
          <p:cNvPr id="15" name="圖片 14" descr="一張含有 牛, 草, 黃牛, 成群 的圖片&#10;&#10;自動產生的描述">
            <a:extLst>
              <a:ext uri="{FF2B5EF4-FFF2-40B4-BE49-F238E27FC236}">
                <a16:creationId xmlns:a16="http://schemas.microsoft.com/office/drawing/2014/main" id="{4FFA5BCD-CCC4-4DE5-9F78-3D287E7566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656322" y="3340266"/>
            <a:ext cx="3530666" cy="1596694"/>
          </a:xfrm>
          <a:prstGeom prst="rect">
            <a:avLst/>
          </a:prstGeom>
        </p:spPr>
      </p:pic>
      <p:pic>
        <p:nvPicPr>
          <p:cNvPr id="13" name="圖片 12">
            <a:extLst>
              <a:ext uri="{FF2B5EF4-FFF2-40B4-BE49-F238E27FC236}">
                <a16:creationId xmlns:a16="http://schemas.microsoft.com/office/drawing/2014/main" id="{EA972C7C-2FC3-4E25-BF6A-0AA244A960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99018" y="1632589"/>
            <a:ext cx="3530347" cy="1661940"/>
          </a:xfrm>
          <a:prstGeom prst="rect">
            <a:avLst/>
          </a:prstGeom>
        </p:spPr>
      </p:pic>
      <p:sp>
        <p:nvSpPr>
          <p:cNvPr id="2" name="標題 1">
            <a:extLst>
              <a:ext uri="{FF2B5EF4-FFF2-40B4-BE49-F238E27FC236}">
                <a16:creationId xmlns:a16="http://schemas.microsoft.com/office/drawing/2014/main" id="{DC05CC93-E69B-4BA6-8F98-01814D3C38E4}"/>
              </a:ext>
            </a:extLst>
          </p:cNvPr>
          <p:cNvSpPr>
            <a:spLocks noGrp="1"/>
          </p:cNvSpPr>
          <p:nvPr>
            <p:ph type="title"/>
          </p:nvPr>
        </p:nvSpPr>
        <p:spPr>
          <a:xfrm>
            <a:off x="569779" y="188181"/>
            <a:ext cx="6133628" cy="835520"/>
          </a:xfrm>
        </p:spPr>
        <p:txBody>
          <a:bodyPr/>
          <a:lstStyle/>
          <a:p>
            <a:r>
              <a:rPr lang="en-US" altLang="zh-TW" sz="2400" dirty="0">
                <a:latin typeface="Arial" panose="020B0604020202020204" pitchFamily="34" charset="0"/>
                <a:ea typeface="微軟正黑體" panose="020B0604030504040204" pitchFamily="34" charset="-120"/>
                <a:sym typeface="Arial" panose="020B0604020202020204" pitchFamily="34" charset="0"/>
              </a:rPr>
              <a:t>For use in the semi-outdoor environment to monitor valuable assets</a:t>
            </a:r>
            <a:endParaRPr lang="zh-TW" altLang="en-US" sz="2400" dirty="0">
              <a:latin typeface="Arial" panose="020B0604020202020204" pitchFamily="34" charset="0"/>
              <a:ea typeface="微軟正黑體" panose="020B0604030504040204" pitchFamily="34" charset="-120"/>
              <a:sym typeface="Arial" panose="020B0604020202020204" pitchFamily="34" charset="0"/>
            </a:endParaRPr>
          </a:p>
        </p:txBody>
      </p:sp>
      <p:sp>
        <p:nvSpPr>
          <p:cNvPr id="8" name="Google Shape;298;p34">
            <a:extLst>
              <a:ext uri="{FF2B5EF4-FFF2-40B4-BE49-F238E27FC236}">
                <a16:creationId xmlns:a16="http://schemas.microsoft.com/office/drawing/2014/main" id="{A722D729-591D-4018-8D6D-D184C1933B61}"/>
              </a:ext>
            </a:extLst>
          </p:cNvPr>
          <p:cNvSpPr txBox="1">
            <a:spLocks/>
          </p:cNvSpPr>
          <p:nvPr/>
        </p:nvSpPr>
        <p:spPr>
          <a:xfrm>
            <a:off x="542569" y="1512006"/>
            <a:ext cx="4807473"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Deploy the NAS in more areas</a:t>
            </a:r>
          </a:p>
        </p:txBody>
      </p:sp>
      <p:sp>
        <p:nvSpPr>
          <p:cNvPr id="9" name="Google Shape;298;p34">
            <a:extLst>
              <a:ext uri="{FF2B5EF4-FFF2-40B4-BE49-F238E27FC236}">
                <a16:creationId xmlns:a16="http://schemas.microsoft.com/office/drawing/2014/main" id="{3984F1C0-40F9-4AC6-AED6-7B82578ED89E}"/>
              </a:ext>
            </a:extLst>
          </p:cNvPr>
          <p:cNvSpPr txBox="1">
            <a:spLocks/>
          </p:cNvSpPr>
          <p:nvPr/>
        </p:nvSpPr>
        <p:spPr>
          <a:xfrm>
            <a:off x="569779" y="1739314"/>
            <a:ext cx="4510221" cy="1596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semi-outdoor environment usually introduces significant temperature differences and is not device friendly. Therefore, the TS-i410X NAS, equipped with a rugged chassis and wide temperature design, together with QVR Elite surveillance monitoring software and 3rd-party IP cameras, are especially suitable. As a result, there is no need to worry about the unexplained loss of valuable assets such as greenhouse cultivation, livestock farming, aquaculture, and other production environments.</a:t>
            </a:r>
          </a:p>
        </p:txBody>
      </p:sp>
      <p:pic>
        <p:nvPicPr>
          <p:cNvPr id="44" name="圖片 43" descr="一張含有 文字, 電子用品 的圖片&#10;&#10;自動產生的描述" hidden="1">
            <a:extLst>
              <a:ext uri="{FF2B5EF4-FFF2-40B4-BE49-F238E27FC236}">
                <a16:creationId xmlns:a16="http://schemas.microsoft.com/office/drawing/2014/main" id="{449C3299-F670-5CD7-83A9-0925643FBD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4733" y="3340266"/>
            <a:ext cx="2973701" cy="1858894"/>
          </a:xfrm>
          <a:prstGeom prst="rect">
            <a:avLst/>
          </a:prstGeom>
        </p:spPr>
      </p:pic>
      <p:pic>
        <p:nvPicPr>
          <p:cNvPr id="46" name="圖片 2">
            <a:extLst>
              <a:ext uri="{FF2B5EF4-FFF2-40B4-BE49-F238E27FC236}">
                <a16:creationId xmlns:a16="http://schemas.microsoft.com/office/drawing/2014/main" id="{C9E9C990-6754-2E48-28C3-C93D4F85C0E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89334" y="327531"/>
            <a:ext cx="936631" cy="922856"/>
          </a:xfrm>
          <a:prstGeom prst="roundRect">
            <a:avLst>
              <a:gd name="adj" fmla="val 20398"/>
            </a:avLst>
          </a:prstGeom>
          <a:solidFill>
            <a:schemeClr val="tx1"/>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48" name="矩形: 圓角 47">
            <a:extLst>
              <a:ext uri="{FF2B5EF4-FFF2-40B4-BE49-F238E27FC236}">
                <a16:creationId xmlns:a16="http://schemas.microsoft.com/office/drawing/2014/main" id="{48C5B167-71AD-3ECB-7E9F-AF01BC7B94A1}"/>
              </a:ext>
            </a:extLst>
          </p:cNvPr>
          <p:cNvSpPr/>
          <p:nvPr/>
        </p:nvSpPr>
        <p:spPr>
          <a:xfrm>
            <a:off x="8117688" y="320671"/>
            <a:ext cx="892480" cy="903250"/>
          </a:xfrm>
          <a:prstGeom prst="roundRect">
            <a:avLst/>
          </a:prstGeom>
          <a:solidFill>
            <a:schemeClr val="tx1"/>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9" name="圖形 48">
            <a:extLst>
              <a:ext uri="{FF2B5EF4-FFF2-40B4-BE49-F238E27FC236}">
                <a16:creationId xmlns:a16="http://schemas.microsoft.com/office/drawing/2014/main" id="{22388991-B78A-7BA0-20FF-82AC62FAFEF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92691" y="486081"/>
            <a:ext cx="817477" cy="537620"/>
          </a:xfrm>
          <a:prstGeom prst="rect">
            <a:avLst/>
          </a:prstGeom>
        </p:spPr>
      </p:pic>
      <p:sp>
        <p:nvSpPr>
          <p:cNvPr id="31" name="矩形 30">
            <a:extLst>
              <a:ext uri="{FF2B5EF4-FFF2-40B4-BE49-F238E27FC236}">
                <a16:creationId xmlns:a16="http://schemas.microsoft.com/office/drawing/2014/main" id="{52E6C35E-134C-453B-A119-15727F73CAD1}"/>
              </a:ext>
            </a:extLst>
          </p:cNvPr>
          <p:cNvSpPr/>
          <p:nvPr/>
        </p:nvSpPr>
        <p:spPr>
          <a:xfrm>
            <a:off x="656322" y="4557561"/>
            <a:ext cx="3530666" cy="379400"/>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42C14DEE-4E91-BB47-A61F-CADB148F77D3}"/>
              </a:ext>
            </a:extLst>
          </p:cNvPr>
          <p:cNvSpPr txBox="1"/>
          <p:nvPr/>
        </p:nvSpPr>
        <p:spPr>
          <a:xfrm>
            <a:off x="656322" y="4542998"/>
            <a:ext cx="2857499" cy="3793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Livestock farming</a:t>
            </a:r>
          </a:p>
        </p:txBody>
      </p:sp>
      <p:sp>
        <p:nvSpPr>
          <p:cNvPr id="32" name="矩形 31">
            <a:extLst>
              <a:ext uri="{FF2B5EF4-FFF2-40B4-BE49-F238E27FC236}">
                <a16:creationId xmlns:a16="http://schemas.microsoft.com/office/drawing/2014/main" id="{406841AE-0A52-4D1B-AB07-E0934E7A34AC}"/>
              </a:ext>
            </a:extLst>
          </p:cNvPr>
          <p:cNvSpPr/>
          <p:nvPr/>
        </p:nvSpPr>
        <p:spPr>
          <a:xfrm>
            <a:off x="5198760" y="4557561"/>
            <a:ext cx="3530666" cy="379400"/>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矩形 32">
            <a:extLst>
              <a:ext uri="{FF2B5EF4-FFF2-40B4-BE49-F238E27FC236}">
                <a16:creationId xmlns:a16="http://schemas.microsoft.com/office/drawing/2014/main" id="{97ADE8FA-B44C-4991-94CB-D669C6E9C487}"/>
              </a:ext>
            </a:extLst>
          </p:cNvPr>
          <p:cNvSpPr/>
          <p:nvPr/>
        </p:nvSpPr>
        <p:spPr>
          <a:xfrm>
            <a:off x="5198760" y="2919574"/>
            <a:ext cx="3530666" cy="379400"/>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文字方塊 40">
            <a:extLst>
              <a:ext uri="{FF2B5EF4-FFF2-40B4-BE49-F238E27FC236}">
                <a16:creationId xmlns:a16="http://schemas.microsoft.com/office/drawing/2014/main" id="{871243C3-38D1-295C-8A9E-FF08EBD7470B}"/>
              </a:ext>
            </a:extLst>
          </p:cNvPr>
          <p:cNvSpPr txBox="1"/>
          <p:nvPr/>
        </p:nvSpPr>
        <p:spPr>
          <a:xfrm>
            <a:off x="5269408" y="2915129"/>
            <a:ext cx="2857499" cy="3793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Greenhouse cultivation</a:t>
            </a:r>
          </a:p>
        </p:txBody>
      </p:sp>
      <p:sp>
        <p:nvSpPr>
          <p:cNvPr id="43" name="文字方塊 42">
            <a:extLst>
              <a:ext uri="{FF2B5EF4-FFF2-40B4-BE49-F238E27FC236}">
                <a16:creationId xmlns:a16="http://schemas.microsoft.com/office/drawing/2014/main" id="{B85B1770-5F04-2F2E-9E56-BC598F59D935}"/>
              </a:ext>
            </a:extLst>
          </p:cNvPr>
          <p:cNvSpPr txBox="1"/>
          <p:nvPr/>
        </p:nvSpPr>
        <p:spPr>
          <a:xfrm>
            <a:off x="5269407" y="4542997"/>
            <a:ext cx="2857499" cy="3793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Aquaculture</a:t>
            </a:r>
          </a:p>
        </p:txBody>
      </p:sp>
    </p:spTree>
    <p:extLst>
      <p:ext uri="{BB962C8B-B14F-4D97-AF65-F5344CB8AC3E}">
        <p14:creationId xmlns:p14="http://schemas.microsoft.com/office/powerpoint/2010/main" val="1632311543"/>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B41E1B4-BFB2-4E3F-80F3-634DD64B6FDD}"/>
              </a:ext>
            </a:extLst>
          </p:cNvPr>
          <p:cNvSpPr/>
          <p:nvPr/>
        </p:nvSpPr>
        <p:spPr>
          <a:xfrm>
            <a:off x="330047" y="2495954"/>
            <a:ext cx="8473232" cy="2575095"/>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5F1A8816-DB05-4F42-B56A-6D7351021F93}"/>
              </a:ext>
            </a:extLst>
          </p:cNvPr>
          <p:cNvSpPr/>
          <p:nvPr/>
        </p:nvSpPr>
        <p:spPr>
          <a:xfrm>
            <a:off x="6686550" y="2485707"/>
            <a:ext cx="1060450" cy="2585342"/>
          </a:xfrm>
          <a:prstGeom prst="rect">
            <a:avLst/>
          </a:prstGeom>
          <a:solidFill>
            <a:srgbClr val="FF33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E69365BD-2E52-4AD4-B114-163429456FCC}"/>
              </a:ext>
            </a:extLst>
          </p:cNvPr>
          <p:cNvSpPr/>
          <p:nvPr/>
        </p:nvSpPr>
        <p:spPr>
          <a:xfrm>
            <a:off x="7746999" y="2485707"/>
            <a:ext cx="1061173" cy="2585342"/>
          </a:xfrm>
          <a:prstGeom prst="rect">
            <a:avLst/>
          </a:prstGeom>
          <a:solidFill>
            <a:srgbClr val="FF33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F38CEAD7-9161-4BD9-9177-125024F214AE}"/>
              </a:ext>
            </a:extLst>
          </p:cNvPr>
          <p:cNvSpPr>
            <a:spLocks noGrp="1"/>
          </p:cNvSpPr>
          <p:nvPr>
            <p:ph type="title"/>
          </p:nvPr>
        </p:nvSpPr>
        <p:spPr>
          <a:xfrm>
            <a:off x="515872" y="72449"/>
            <a:ext cx="7707900" cy="1078773"/>
          </a:xfrm>
        </p:spPr>
        <p:txBody>
          <a:bodyPr/>
          <a:lstStyle/>
          <a:p>
            <a:r>
              <a:rPr lang="en-US" altLang="zh-TW" sz="3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Which RAID mode </a:t>
            </a:r>
            <a:r>
              <a:rPr lang="en-US" altLang="zh-TW" sz="3200">
                <a:solidFill>
                  <a:schemeClr val="accent6"/>
                </a:solidFill>
                <a:latin typeface="Arial" panose="020B0604020202020204" pitchFamily="34" charset="0"/>
                <a:ea typeface="微軟正黑體" panose="020B0604030504040204" pitchFamily="34" charset="-120"/>
                <a:sym typeface="Arial" panose="020B0604020202020204" pitchFamily="34" charset="0"/>
              </a:rPr>
              <a:t>to use </a:t>
            </a:r>
            <a:r>
              <a:rPr lang="en-US" altLang="zh-TW" sz="3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in</a:t>
            </a:r>
            <a:r>
              <a:rPr lang="en-US" altLang="zh-TW" sz="3200">
                <a:solidFill>
                  <a:schemeClr val="accent6"/>
                </a:solidFill>
                <a:latin typeface="Arial" panose="020B0604020202020204" pitchFamily="34" charset="0"/>
                <a:ea typeface="微軟正黑體" panose="020B0604030504040204" pitchFamily="34" charset="-120"/>
                <a:sym typeface="Arial" panose="020B0604020202020204" pitchFamily="34" charset="0"/>
              </a:rPr>
              <a:t> a</a:t>
            </a:r>
            <a:r>
              <a:rPr lang="en-US" altLang="zh-TW" sz="3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4-bay NAS for data protection?</a:t>
            </a:r>
            <a:endParaRPr lang="zh-TW" altLang="en-US" sz="32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F85FAE6B-E552-4C35-A2D2-5F4A13DE7EA5}"/>
              </a:ext>
            </a:extLst>
          </p:cNvPr>
          <p:cNvSpPr txBox="1"/>
          <p:nvPr/>
        </p:nvSpPr>
        <p:spPr>
          <a:xfrm>
            <a:off x="1435553" y="1544011"/>
            <a:ext cx="72519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RAID (Redundant Array of Independent Disks) is a technology that uses more than two disks to form a fault-tolerant protection mechanism, which can protect data when a certain number of disks are damaged. When protection is the priority using four disks to create an array in TS-i410X, we recommend RAID 6. If you think performance is the priority, we recommend RAID 10.</a:t>
            </a:r>
          </a:p>
        </p:txBody>
      </p:sp>
      <p:graphicFrame>
        <p:nvGraphicFramePr>
          <p:cNvPr id="5" name="表格 5">
            <a:extLst>
              <a:ext uri="{FF2B5EF4-FFF2-40B4-BE49-F238E27FC236}">
                <a16:creationId xmlns:a16="http://schemas.microsoft.com/office/drawing/2014/main" id="{1EA2B748-0129-4982-9E4D-FF2D0583F014}"/>
              </a:ext>
            </a:extLst>
          </p:cNvPr>
          <p:cNvGraphicFramePr>
            <a:graphicFrameLocks noGrp="1"/>
          </p:cNvGraphicFramePr>
          <p:nvPr>
            <p:extLst>
              <p:ext uri="{D42A27DB-BD31-4B8C-83A1-F6EECF244321}">
                <p14:modId xmlns:p14="http://schemas.microsoft.com/office/powerpoint/2010/main" val="1000725016"/>
              </p:ext>
            </p:extLst>
          </p:nvPr>
        </p:nvGraphicFramePr>
        <p:xfrm>
          <a:off x="320841" y="2485707"/>
          <a:ext cx="8493112" cy="2585343"/>
        </p:xfrm>
        <a:graphic>
          <a:graphicData uri="http://schemas.openxmlformats.org/drawingml/2006/table">
            <a:tbl>
              <a:tblPr firstRow="1" bandRow="1"/>
              <a:tblGrid>
                <a:gridCol w="1061639">
                  <a:extLst>
                    <a:ext uri="{9D8B030D-6E8A-4147-A177-3AD203B41FA5}">
                      <a16:colId xmlns:a16="http://schemas.microsoft.com/office/drawing/2014/main" val="1725844895"/>
                    </a:ext>
                  </a:extLst>
                </a:gridCol>
                <a:gridCol w="1061639">
                  <a:extLst>
                    <a:ext uri="{9D8B030D-6E8A-4147-A177-3AD203B41FA5}">
                      <a16:colId xmlns:a16="http://schemas.microsoft.com/office/drawing/2014/main" val="277799971"/>
                    </a:ext>
                  </a:extLst>
                </a:gridCol>
                <a:gridCol w="1061639">
                  <a:extLst>
                    <a:ext uri="{9D8B030D-6E8A-4147-A177-3AD203B41FA5}">
                      <a16:colId xmlns:a16="http://schemas.microsoft.com/office/drawing/2014/main" val="704094329"/>
                    </a:ext>
                  </a:extLst>
                </a:gridCol>
                <a:gridCol w="1061639">
                  <a:extLst>
                    <a:ext uri="{9D8B030D-6E8A-4147-A177-3AD203B41FA5}">
                      <a16:colId xmlns:a16="http://schemas.microsoft.com/office/drawing/2014/main" val="3400972777"/>
                    </a:ext>
                  </a:extLst>
                </a:gridCol>
                <a:gridCol w="1061639">
                  <a:extLst>
                    <a:ext uri="{9D8B030D-6E8A-4147-A177-3AD203B41FA5}">
                      <a16:colId xmlns:a16="http://schemas.microsoft.com/office/drawing/2014/main" val="4018261178"/>
                    </a:ext>
                  </a:extLst>
                </a:gridCol>
                <a:gridCol w="1061639">
                  <a:extLst>
                    <a:ext uri="{9D8B030D-6E8A-4147-A177-3AD203B41FA5}">
                      <a16:colId xmlns:a16="http://schemas.microsoft.com/office/drawing/2014/main" val="2514079239"/>
                    </a:ext>
                  </a:extLst>
                </a:gridCol>
                <a:gridCol w="1061639">
                  <a:extLst>
                    <a:ext uri="{9D8B030D-6E8A-4147-A177-3AD203B41FA5}">
                      <a16:colId xmlns:a16="http://schemas.microsoft.com/office/drawing/2014/main" val="401594463"/>
                    </a:ext>
                  </a:extLst>
                </a:gridCol>
                <a:gridCol w="1061639">
                  <a:extLst>
                    <a:ext uri="{9D8B030D-6E8A-4147-A177-3AD203B41FA5}">
                      <a16:colId xmlns:a16="http://schemas.microsoft.com/office/drawing/2014/main" val="3220278744"/>
                    </a:ext>
                  </a:extLst>
                </a:gridCol>
              </a:tblGrid>
              <a:tr h="297901">
                <a:tc>
                  <a:txBody>
                    <a:bodyPr/>
                    <a:lstStyle/>
                    <a:p>
                      <a:pPr algn="ctr"/>
                      <a:endParaRPr lang="zh-TW" altLang="en-US"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Single</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9525" cap="flat" cmpd="sng">
                      <a:noFill/>
                      <a:prstDash val="solid"/>
                      <a:round/>
                      <a:headEnd type="none" w="sm" len="sm"/>
                      <a:tailEnd type="none" w="sm" len="sm"/>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JBOD</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RAID</a:t>
                      </a:r>
                      <a:r>
                        <a:rPr lang="zh-TW" altLang="en-US" sz="100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0</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RAID 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RAID 5</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RAID 6</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RAID 10</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extLst>
                  <a:ext uri="{0D108BD9-81ED-4DB2-BD59-A6C34878D82A}">
                    <a16:rowId xmlns:a16="http://schemas.microsoft.com/office/drawing/2014/main" val="2385376882"/>
                  </a:ext>
                </a:extLst>
              </a:tr>
              <a:tr h="459094">
                <a:tc>
                  <a:txBody>
                    <a:bodyPr/>
                    <a:lstStyle/>
                    <a:p>
                      <a:pPr algn="ctr"/>
                      <a:r>
                        <a:rPr lang="en-US" altLang="zh-TW"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Minimum number of disks</a:t>
                      </a:r>
                      <a:endParaRPr lang="zh-TW" altLang="en-US"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3</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4</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4</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999474575"/>
                  </a:ext>
                </a:extLst>
              </a:tr>
              <a:tr h="330548">
                <a:tc>
                  <a:txBody>
                    <a:bodyPr/>
                    <a:lstStyle/>
                    <a:p>
                      <a:pPr algn="ctr"/>
                      <a:r>
                        <a:rPr lang="en-US" altLang="zh-TW"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Allow number of disks fault</a:t>
                      </a:r>
                      <a:endParaRPr lang="zh-TW" altLang="en-US"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0</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0</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0</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N-1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Each group of RAID 0 allow one</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741839721"/>
                  </a:ext>
                </a:extLst>
              </a:tr>
              <a:tr h="459094">
                <a:tc>
                  <a:txBody>
                    <a:bodyPr/>
                    <a:lstStyle/>
                    <a:p>
                      <a:pPr algn="ctr"/>
                      <a:r>
                        <a:rPr lang="en-US" altLang="zh-TW"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Capacity equals several disks</a:t>
                      </a:r>
                      <a:endParaRPr lang="zh-TW" altLang="en-US"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N</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N</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N-1</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N-2</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N/2</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3313340318"/>
                  </a:ext>
                </a:extLst>
              </a:tr>
              <a:tr h="297901">
                <a:tc>
                  <a:txBody>
                    <a:bodyPr/>
                    <a:lstStyle/>
                    <a:p>
                      <a:pPr algn="ctr"/>
                      <a:r>
                        <a:rPr lang="en-US" altLang="zh-TW"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Protection</a:t>
                      </a:r>
                      <a:endParaRPr lang="zh-TW" altLang="en-US"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gridSpan="3">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N/A</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zh-TW" altLang="en-US" dirty="0">
                        <a:solidFill>
                          <a:schemeClr val="bg1"/>
                        </a:solidFill>
                      </a:endParaRPr>
                    </a:p>
                  </a:txBody>
                  <a:tcPr/>
                </a:tc>
                <a:tc hMerge="1">
                  <a:txBody>
                    <a:bodyPr/>
                    <a:lstStyle/>
                    <a:p>
                      <a:endParaRPr lang="zh-TW" altLang="en-US" dirty="0">
                        <a:solidFill>
                          <a:schemeClr val="bg1"/>
                        </a:solidFill>
                      </a:endParaRPr>
                    </a:p>
                  </a:txBody>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High</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Mid and lower</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Upper Mid</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Upper Mid</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880927976"/>
                  </a:ext>
                </a:extLst>
              </a:tr>
              <a:tr h="297901">
                <a:tc>
                  <a:txBody>
                    <a:bodyPr/>
                    <a:lstStyle/>
                    <a:p>
                      <a:pPr algn="ctr"/>
                      <a:r>
                        <a:rPr lang="en-US" altLang="zh-TW"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Performance</a:t>
                      </a:r>
                      <a:endParaRPr lang="zh-TW" altLang="en-US" sz="105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gridSpan="2">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Single</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hMerge="1">
                  <a:txBody>
                    <a:bodyPr/>
                    <a:lstStyle/>
                    <a:p>
                      <a:pPr algn="ctr"/>
                      <a:r>
                        <a:rPr lang="en-US" altLang="zh-TW" dirty="0">
                          <a:solidFill>
                            <a:schemeClr val="bg1"/>
                          </a:solidFill>
                        </a:rPr>
                        <a:t>N</a:t>
                      </a:r>
                      <a:endParaRPr lang="zh-TW" altLang="en-US" dirty="0">
                        <a:solidFill>
                          <a:schemeClr val="bg1"/>
                        </a:solidFill>
                      </a:endParaRPr>
                    </a:p>
                  </a:txBody>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High</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Single</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Mid</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Mid and lower</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Upper Mid</a:t>
                      </a:r>
                      <a:endParaRPr lang="zh-TW" altLang="en-US" sz="1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28050677"/>
                  </a:ext>
                </a:extLst>
              </a:tr>
            </a:tbl>
          </a:graphicData>
        </a:graphic>
      </p:graphicFrame>
      <p:sp>
        <p:nvSpPr>
          <p:cNvPr id="7" name="矩形: 圓角 6">
            <a:extLst>
              <a:ext uri="{FF2B5EF4-FFF2-40B4-BE49-F238E27FC236}">
                <a16:creationId xmlns:a16="http://schemas.microsoft.com/office/drawing/2014/main" id="{68690A56-DF0B-4AA8-97DF-BAF3193B946E}"/>
              </a:ext>
            </a:extLst>
          </p:cNvPr>
          <p:cNvSpPr/>
          <p:nvPr/>
        </p:nvSpPr>
        <p:spPr>
          <a:xfrm>
            <a:off x="589824" y="1511880"/>
            <a:ext cx="765016" cy="774558"/>
          </a:xfrm>
          <a:prstGeom prst="roundRect">
            <a:avLst/>
          </a:prstGeom>
          <a:solidFill>
            <a:srgbClr val="CFD7E3"/>
          </a:solidFill>
          <a:ln>
            <a:noFill/>
          </a:ln>
          <a:effectLst>
            <a:outerShdw blurRad="254000" dist="190500" dir="30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9">
            <a:extLst>
              <a:ext uri="{FF2B5EF4-FFF2-40B4-BE49-F238E27FC236}">
                <a16:creationId xmlns:a16="http://schemas.microsoft.com/office/drawing/2014/main" id="{CDA412B9-E0EA-43CB-A787-4F65D87ED3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9564" y="2264310"/>
            <a:ext cx="362369" cy="362369"/>
          </a:xfrm>
          <a:prstGeom prst="rect">
            <a:avLst/>
          </a:prstGeom>
        </p:spPr>
      </p:pic>
      <p:pic>
        <p:nvPicPr>
          <p:cNvPr id="11" name="圖片 10">
            <a:extLst>
              <a:ext uri="{FF2B5EF4-FFF2-40B4-BE49-F238E27FC236}">
                <a16:creationId xmlns:a16="http://schemas.microsoft.com/office/drawing/2014/main" id="{CAAFD431-9E98-4130-B77B-84AEFE6D0C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9532" y="2241536"/>
            <a:ext cx="362369" cy="362369"/>
          </a:xfrm>
          <a:prstGeom prst="rect">
            <a:avLst/>
          </a:prstGeom>
        </p:spPr>
      </p:pic>
      <p:pic>
        <p:nvPicPr>
          <p:cNvPr id="9" name="圖形 8">
            <a:extLst>
              <a:ext uri="{FF2B5EF4-FFF2-40B4-BE49-F238E27FC236}">
                <a16:creationId xmlns:a16="http://schemas.microsoft.com/office/drawing/2014/main" id="{3A6144F8-929A-4A9C-91F3-010388E1F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838" y="1677023"/>
            <a:ext cx="479569" cy="487836"/>
          </a:xfrm>
          <a:prstGeom prst="rect">
            <a:avLst/>
          </a:prstGeom>
        </p:spPr>
      </p:pic>
    </p:spTree>
    <p:extLst>
      <p:ext uri="{BB962C8B-B14F-4D97-AF65-F5344CB8AC3E}">
        <p14:creationId xmlns:p14="http://schemas.microsoft.com/office/powerpoint/2010/main" val="1124119092"/>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xfrm>
            <a:off x="233258" y="130558"/>
            <a:ext cx="8701497" cy="1082551"/>
          </a:xfrm>
          <a:effectLst/>
        </p:spPr>
        <p:txBody>
          <a:bodyPr>
            <a:noAutofit/>
          </a:bodyPr>
          <a:lstStyle/>
          <a:p>
            <a:pPr algn="ctr"/>
            <a:r>
              <a:rPr lang="en-US" altLang="zh-TW" sz="2800">
                <a:latin typeface="Arial" panose="020B0604020202020204" pitchFamily="34" charset="0"/>
                <a:ea typeface="微軟正黑體" panose="020B0604030504040204" pitchFamily="34" charset="-120"/>
                <a:cs typeface="+mn-ea"/>
                <a:sym typeface="Arial" panose="020B0604020202020204" pitchFamily="34" charset="0"/>
              </a:rPr>
              <a:t>Quad-core Intel Atom X series, up to 3.0 GHz</a:t>
            </a:r>
            <a:br>
              <a:rPr lang="en-US" altLang="zh-TW">
                <a:latin typeface="Arial" panose="020B0604020202020204" pitchFamily="34" charset="0"/>
                <a:ea typeface="微軟正黑體" panose="020B0604030504040204" pitchFamily="34" charset="-120"/>
                <a:cs typeface="+mn-ea"/>
                <a:sym typeface="Arial" panose="020B0604020202020204" pitchFamily="34" charset="0"/>
              </a:rPr>
            </a:br>
            <a:r>
              <a:rPr lang="en-US" altLang="zh-TW" sz="1800">
                <a:latin typeface="Arial" panose="020B0604020202020204" pitchFamily="34" charset="0"/>
                <a:ea typeface="微軟正黑體" panose="020B0604030504040204" pitchFamily="34" charset="-120"/>
                <a:cs typeface="+mn-ea"/>
                <a:sym typeface="Arial" panose="020B0604020202020204" pitchFamily="34" charset="0"/>
              </a:rPr>
              <a:t>Wide operating temperature range, long-term supply until at least 2029</a:t>
            </a:r>
            <a:endParaRPr lang="en-US" sz="17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Rectangle 2">
            <a:extLst>
              <a:ext uri="{FF2B5EF4-FFF2-40B4-BE49-F238E27FC236}">
                <a16:creationId xmlns:a16="http://schemas.microsoft.com/office/drawing/2014/main" id="{48A7C1C2-4914-4D49-8829-EB3980042B45}"/>
              </a:ext>
            </a:extLst>
          </p:cNvPr>
          <p:cNvSpPr/>
          <p:nvPr/>
        </p:nvSpPr>
        <p:spPr>
          <a:xfrm>
            <a:off x="789941" y="1616538"/>
            <a:ext cx="7928610" cy="1061829"/>
          </a:xfrm>
          <a:prstGeom prst="rect">
            <a:avLst/>
          </a:prstGeom>
        </p:spPr>
        <p:txBody>
          <a:bodyPr wrap="square" lIns="91440" tIns="45720" rIns="91440" bIns="45720" anchor="t">
            <a:spAutoFit/>
          </a:bodyPr>
          <a:lstStyle/>
          <a:p>
            <a:pPr>
              <a:buClr>
                <a:srgbClr val="FFCC99"/>
              </a:buClr>
              <a:buSzPct val="70000"/>
            </a:pPr>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When small and medium-sized businesses are </a:t>
            </a:r>
            <a:r>
              <a:rPr lang="en-US" altLang="zh-TW" sz="1050"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are</a:t>
            </a:r>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buying data storage equipment, they need flexible and long-term implementation according to the demand of the project stage. When the initial budget is relatively limited, the NAS is purchased for the creation of related applications. However, when they want to deploy or expand, they often found out that the originally purchased NAS model was discontinued because the CPU was end of life (EOL). Therefore, they need to re-evaluate a new NAS model. The TS-i410X uses the Intel Atom x6425E CPU with long-term availability until at least 2029, solving customers' long-standing problems.</a:t>
            </a:r>
            <a:endParaRPr 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TextBox 22">
            <a:extLst>
              <a:ext uri="{FF2B5EF4-FFF2-40B4-BE49-F238E27FC236}">
                <a16:creationId xmlns:a16="http://schemas.microsoft.com/office/drawing/2014/main" id="{961C41D6-76BE-4EA8-A647-4962DA79CC9A}"/>
              </a:ext>
            </a:extLst>
          </p:cNvPr>
          <p:cNvSpPr txBox="1"/>
          <p:nvPr/>
        </p:nvSpPr>
        <p:spPr>
          <a:xfrm>
            <a:off x="1694878" y="4231816"/>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24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3.0</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GHz</a:t>
            </a:r>
          </a:p>
          <a:p>
            <a:pPr eaLnBrk="1" hangingPunct="1">
              <a:lnSpc>
                <a:spcPts val="1800"/>
              </a:lnSpc>
              <a:defRPr/>
            </a:pPr>
            <a:r>
              <a:rPr 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Burst</a:t>
            </a:r>
            <a:endParaRPr lang="en-US"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TextBox 22">
            <a:extLst>
              <a:ext uri="{FF2B5EF4-FFF2-40B4-BE49-F238E27FC236}">
                <a16:creationId xmlns:a16="http://schemas.microsoft.com/office/drawing/2014/main" id="{246773B6-6A08-4978-9E2C-CEB53F247F16}"/>
              </a:ext>
            </a:extLst>
          </p:cNvPr>
          <p:cNvSpPr txBox="1"/>
          <p:nvPr/>
        </p:nvSpPr>
        <p:spPr>
          <a:xfrm>
            <a:off x="6162954" y="2873244"/>
            <a:ext cx="1913427" cy="584763"/>
          </a:xfrm>
          <a:prstGeom prst="rect">
            <a:avLst/>
          </a:prstGeom>
          <a:noFill/>
        </p:spPr>
        <p:txBody>
          <a:bodyPr wrap="square" lIns="121908" tIns="60954" rIns="121908" bIns="60954">
            <a:spAutoFit/>
          </a:bodyPr>
          <a:lstStyle/>
          <a:p>
            <a:pPr eaLnBrk="1" hangingPunct="1">
              <a:lnSpc>
                <a:spcPts val="1800"/>
              </a:lnSpc>
              <a:defRPr/>
            </a:pPr>
            <a:r>
              <a:rPr lang="en-US" altLang="zh-TW" sz="24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x6425E</a:t>
            </a:r>
          </a:p>
          <a:p>
            <a:pPr eaLnBrk="1" hangingPunct="1">
              <a:lnSpc>
                <a:spcPts val="1800"/>
              </a:lnSpc>
              <a:defRPr/>
            </a:pPr>
            <a:r>
              <a:rPr 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Elkhart Lake</a:t>
            </a:r>
          </a:p>
        </p:txBody>
      </p:sp>
      <p:sp>
        <p:nvSpPr>
          <p:cNvPr id="16" name="TextBox 22">
            <a:extLst>
              <a:ext uri="{FF2B5EF4-FFF2-40B4-BE49-F238E27FC236}">
                <a16:creationId xmlns:a16="http://schemas.microsoft.com/office/drawing/2014/main" id="{1EF6B803-0245-4D25-9EFD-52B8096E180E}"/>
              </a:ext>
            </a:extLst>
          </p:cNvPr>
          <p:cNvSpPr txBox="1"/>
          <p:nvPr/>
        </p:nvSpPr>
        <p:spPr>
          <a:xfrm>
            <a:off x="1258324" y="2684215"/>
            <a:ext cx="2771407" cy="738652"/>
          </a:xfrm>
          <a:prstGeom prst="rect">
            <a:avLst/>
          </a:prstGeom>
          <a:noFill/>
        </p:spPr>
        <p:txBody>
          <a:bodyPr wrap="square" lIns="121908" tIns="60954" rIns="121908" bIns="60954">
            <a:spAutoFit/>
          </a:bodyPr>
          <a:lstStyle/>
          <a:p>
            <a:pPr eaLnBrk="1" hangingPunct="1">
              <a:defRPr/>
            </a:pPr>
            <a:r>
              <a:rPr lang="en-US" altLang="zh-CN" sz="24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Operating Temp</a:t>
            </a:r>
            <a:endParaRPr lang="en-US" altLang="zh-TW" sz="24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eaLnBrk="1" hangingPunct="1">
              <a:defRPr/>
            </a:pPr>
            <a:r>
              <a:rPr 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-40°C to 85°C</a:t>
            </a:r>
            <a:endParaRPr lang="en-US"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TextBox 22">
            <a:extLst>
              <a:ext uri="{FF2B5EF4-FFF2-40B4-BE49-F238E27FC236}">
                <a16:creationId xmlns:a16="http://schemas.microsoft.com/office/drawing/2014/main" id="{00527197-9706-4934-BED3-64994CC823CE}"/>
              </a:ext>
            </a:extLst>
          </p:cNvPr>
          <p:cNvSpPr txBox="1"/>
          <p:nvPr/>
        </p:nvSpPr>
        <p:spPr>
          <a:xfrm>
            <a:off x="6087960" y="4304299"/>
            <a:ext cx="2545902" cy="584763"/>
          </a:xfrm>
          <a:prstGeom prst="rect">
            <a:avLst/>
          </a:prstGeom>
          <a:noFill/>
        </p:spPr>
        <p:txBody>
          <a:bodyPr wrap="square" lIns="121908" tIns="60954" rIns="121908" bIns="60954">
            <a:spAutoFit/>
          </a:bodyPr>
          <a:lstStyle/>
          <a:p>
            <a:pPr eaLnBrk="1" hangingPunct="1">
              <a:lnSpc>
                <a:spcPts val="1800"/>
              </a:lnSpc>
              <a:defRPr/>
            </a:pPr>
            <a:r>
              <a:rPr lang="en-US" altLang="zh-TW" sz="24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AES-NI</a:t>
            </a:r>
            <a:r>
              <a:rPr lang="en-US" altLang="zh-TW" sz="32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CN"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encryption</a:t>
            </a:r>
            <a:endPar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eaLnBrk="1" hangingPunct="1">
              <a:lnSpc>
                <a:spcPts val="1800"/>
              </a:lnSpc>
              <a:defRPr/>
            </a:pPr>
            <a:r>
              <a:rPr lang="en-US" altLang="zh-CN"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Volume &amp; folder support</a:t>
            </a:r>
            <a:endParaRPr lang="en-US"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圓角 9">
            <a:extLst>
              <a:ext uri="{FF2B5EF4-FFF2-40B4-BE49-F238E27FC236}">
                <a16:creationId xmlns:a16="http://schemas.microsoft.com/office/drawing/2014/main" id="{A982940A-AB46-4CC4-ACFA-A01618D02A91}"/>
              </a:ext>
            </a:extLst>
          </p:cNvPr>
          <p:cNvSpPr/>
          <p:nvPr/>
        </p:nvSpPr>
        <p:spPr>
          <a:xfrm>
            <a:off x="3336672" y="2953180"/>
            <a:ext cx="2650456" cy="2287646"/>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 name="圖形 18">
            <a:extLst>
              <a:ext uri="{FF2B5EF4-FFF2-40B4-BE49-F238E27FC236}">
                <a16:creationId xmlns:a16="http://schemas.microsoft.com/office/drawing/2014/main" id="{D7E4DB6C-5660-493B-A84A-7BC607B8B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2962" y="3269673"/>
            <a:ext cx="1342090" cy="1342090"/>
          </a:xfrm>
          <a:prstGeom prst="rect">
            <a:avLst/>
          </a:prstGeom>
          <a:effectLst>
            <a:outerShdw blurRad="50800" dist="38100" dir="5400000" algn="t" rotWithShape="0">
              <a:prstClr val="black">
                <a:alpha val="40000"/>
              </a:prstClr>
            </a:outerShdw>
          </a:effectLst>
        </p:spPr>
      </p:pic>
      <p:pic>
        <p:nvPicPr>
          <p:cNvPr id="11" name="Picture 2" descr="凌動- 维基百科，自由的百科全书">
            <a:extLst>
              <a:ext uri="{FF2B5EF4-FFF2-40B4-BE49-F238E27FC236}">
                <a16:creationId xmlns:a16="http://schemas.microsoft.com/office/drawing/2014/main" id="{BDE4CED0-6EB7-4A8E-9EAD-98B5116D8C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12962" y="3271885"/>
            <a:ext cx="1342090" cy="13420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2">
            <a:extLst>
              <a:ext uri="{FF2B5EF4-FFF2-40B4-BE49-F238E27FC236}">
                <a16:creationId xmlns:a16="http://schemas.microsoft.com/office/drawing/2014/main" id="{4790F8F5-2241-4071-B0C5-135794A5F51A}"/>
              </a:ext>
            </a:extLst>
          </p:cNvPr>
          <p:cNvSpPr txBox="1"/>
          <p:nvPr/>
        </p:nvSpPr>
        <p:spPr>
          <a:xfrm>
            <a:off x="5532073" y="3605660"/>
            <a:ext cx="3438938" cy="584763"/>
          </a:xfrm>
          <a:prstGeom prst="rect">
            <a:avLst/>
          </a:prstGeom>
          <a:noFill/>
        </p:spPr>
        <p:txBody>
          <a:bodyPr wrap="square" lIns="121908" tIns="60954" rIns="121908" bIns="60954">
            <a:spAutoFit/>
          </a:bodyPr>
          <a:lstStyle/>
          <a:p>
            <a:pPr eaLnBrk="1" hangingPunct="1">
              <a:lnSpc>
                <a:spcPts val="1800"/>
              </a:lnSpc>
              <a:defRPr/>
            </a:pPr>
            <a:r>
              <a:rPr lang="en-US" altLang="zh-TW" sz="24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TDP</a:t>
            </a:r>
          </a:p>
          <a:p>
            <a:pPr eaLnBrk="1" hangingPunct="1">
              <a:lnSpc>
                <a:spcPts val="1800"/>
              </a:lnSpc>
              <a:defRPr/>
            </a:pPr>
            <a:r>
              <a:rPr lang="en-US" altLang="zh-CN"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12W </a:t>
            </a:r>
            <a:endParaRPr 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TextBox 22">
            <a:extLst>
              <a:ext uri="{FF2B5EF4-FFF2-40B4-BE49-F238E27FC236}">
                <a16:creationId xmlns:a16="http://schemas.microsoft.com/office/drawing/2014/main" id="{395AD1F4-C96C-405B-A172-2395676FA913}"/>
              </a:ext>
            </a:extLst>
          </p:cNvPr>
          <p:cNvSpPr txBox="1"/>
          <p:nvPr/>
        </p:nvSpPr>
        <p:spPr>
          <a:xfrm>
            <a:off x="2644028" y="3605660"/>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24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4</a:t>
            </a:r>
            <a:r>
              <a:rPr lang="en-US" altLang="zh-TW"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-c</a:t>
            </a:r>
            <a:r>
              <a:rPr lang="en-US" altLang="zh-CN"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ore</a:t>
            </a:r>
            <a:endPar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eaLnBrk="1" hangingPunct="1">
              <a:lnSpc>
                <a:spcPts val="1800"/>
              </a:lnSpc>
              <a:defRPr/>
            </a:pPr>
            <a:r>
              <a:rPr 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4-thread</a:t>
            </a:r>
            <a:endParaRPr lang="en-US"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208088683"/>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6A3E403D-5A28-4AED-A993-5E87FF518E74}"/>
              </a:ext>
            </a:extLst>
          </p:cNvPr>
          <p:cNvSpPr/>
          <p:nvPr/>
        </p:nvSpPr>
        <p:spPr>
          <a:xfrm>
            <a:off x="5340105" y="1533525"/>
            <a:ext cx="3248584" cy="360997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D8A423ED-CD3F-4FE9-AA06-58230FAEDFA0}"/>
              </a:ext>
            </a:extLst>
          </p:cNvPr>
          <p:cNvSpPr/>
          <p:nvPr/>
        </p:nvSpPr>
        <p:spPr>
          <a:xfrm>
            <a:off x="5552590" y="4391661"/>
            <a:ext cx="2674690" cy="334221"/>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 name="connsiteX0" fmla="*/ 0 w 3479800"/>
              <a:gd name="connsiteY0" fmla="*/ 582217 h 675351"/>
              <a:gd name="connsiteX1" fmla="*/ 2032000 w 3479800"/>
              <a:gd name="connsiteY1" fmla="*/ 675351 h 675351"/>
              <a:gd name="connsiteX2" fmla="*/ 3479800 w 3479800"/>
              <a:gd name="connsiteY2" fmla="*/ 302817 h 675351"/>
              <a:gd name="connsiteX3" fmla="*/ 749374 w 3479800"/>
              <a:gd name="connsiteY3" fmla="*/ 0 h 675351"/>
              <a:gd name="connsiteX4" fmla="*/ 0 w 3479800"/>
              <a:gd name="connsiteY4" fmla="*/ 582217 h 675351"/>
              <a:gd name="connsiteX0" fmla="*/ 0 w 2570019"/>
              <a:gd name="connsiteY0" fmla="*/ 621124 h 714258"/>
              <a:gd name="connsiteX1" fmla="*/ 2032000 w 2570019"/>
              <a:gd name="connsiteY1" fmla="*/ 714258 h 714258"/>
              <a:gd name="connsiteX2" fmla="*/ 2570019 w 2570019"/>
              <a:gd name="connsiteY2" fmla="*/ 0 h 714258"/>
              <a:gd name="connsiteX3" fmla="*/ 749374 w 2570019"/>
              <a:gd name="connsiteY3" fmla="*/ 38907 h 714258"/>
              <a:gd name="connsiteX4" fmla="*/ 0 w 2570019"/>
              <a:gd name="connsiteY4" fmla="*/ 621124 h 714258"/>
              <a:gd name="connsiteX0" fmla="*/ 0 w 2813843"/>
              <a:gd name="connsiteY0" fmla="*/ 621124 h 621124"/>
              <a:gd name="connsiteX1" fmla="*/ 2813843 w 2813843"/>
              <a:gd name="connsiteY1" fmla="*/ 451863 h 621124"/>
              <a:gd name="connsiteX2" fmla="*/ 2570019 w 2813843"/>
              <a:gd name="connsiteY2" fmla="*/ 0 h 621124"/>
              <a:gd name="connsiteX3" fmla="*/ 749374 w 2813843"/>
              <a:gd name="connsiteY3" fmla="*/ 38907 h 621124"/>
              <a:gd name="connsiteX4" fmla="*/ 0 w 2813843"/>
              <a:gd name="connsiteY4" fmla="*/ 621124 h 621124"/>
              <a:gd name="connsiteX0" fmla="*/ 0 w 2437137"/>
              <a:gd name="connsiteY0" fmla="*/ 450262 h 451863"/>
              <a:gd name="connsiteX1" fmla="*/ 2437137 w 2437137"/>
              <a:gd name="connsiteY1" fmla="*/ 451863 h 451863"/>
              <a:gd name="connsiteX2" fmla="*/ 2193313 w 2437137"/>
              <a:gd name="connsiteY2" fmla="*/ 0 h 451863"/>
              <a:gd name="connsiteX3" fmla="*/ 372668 w 2437137"/>
              <a:gd name="connsiteY3" fmla="*/ 38907 h 451863"/>
              <a:gd name="connsiteX4" fmla="*/ 0 w 2437137"/>
              <a:gd name="connsiteY4" fmla="*/ 450262 h 451863"/>
              <a:gd name="connsiteX0" fmla="*/ 0 w 2437137"/>
              <a:gd name="connsiteY0" fmla="*/ 411355 h 412956"/>
              <a:gd name="connsiteX1" fmla="*/ 2437137 w 2437137"/>
              <a:gd name="connsiteY1" fmla="*/ 412956 h 412956"/>
              <a:gd name="connsiteX2" fmla="*/ 2164882 w 2437137"/>
              <a:gd name="connsiteY2" fmla="*/ 3809 h 412956"/>
              <a:gd name="connsiteX3" fmla="*/ 372668 w 2437137"/>
              <a:gd name="connsiteY3" fmla="*/ 0 h 412956"/>
              <a:gd name="connsiteX4" fmla="*/ 0 w 2437137"/>
              <a:gd name="connsiteY4" fmla="*/ 411355 h 41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137" h="412956">
                <a:moveTo>
                  <a:pt x="0" y="411355"/>
                </a:moveTo>
                <a:lnTo>
                  <a:pt x="2437137" y="412956"/>
                </a:lnTo>
                <a:lnTo>
                  <a:pt x="2164882" y="3809"/>
                </a:lnTo>
                <a:lnTo>
                  <a:pt x="372668" y="0"/>
                </a:lnTo>
                <a:lnTo>
                  <a:pt x="0" y="411355"/>
                </a:lnTo>
                <a:close/>
              </a:path>
            </a:pathLst>
          </a:custGeom>
          <a:solidFill>
            <a:srgbClr val="0C0C0C">
              <a:alpha val="66000"/>
            </a:srgbClr>
          </a:solidFill>
          <a:ln>
            <a:noFill/>
          </a:ln>
          <a:effectLst>
            <a:outerShdw blurRad="203200" dist="50800" sx="128000" sy="128000" algn="ctr" rotWithShape="0">
              <a:srgbClr val="000000"/>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8F3D9B9F-AF27-4C26-BE38-FCDF795C64F8}"/>
              </a:ext>
            </a:extLst>
          </p:cNvPr>
          <p:cNvSpPr/>
          <p:nvPr/>
        </p:nvSpPr>
        <p:spPr>
          <a:xfrm>
            <a:off x="592985" y="3219581"/>
            <a:ext cx="3422187" cy="343124"/>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 name="connsiteX0" fmla="*/ 0 w 3479800"/>
              <a:gd name="connsiteY0" fmla="*/ 582217 h 675351"/>
              <a:gd name="connsiteX1" fmla="*/ 2032000 w 3479800"/>
              <a:gd name="connsiteY1" fmla="*/ 675351 h 675351"/>
              <a:gd name="connsiteX2" fmla="*/ 3479800 w 3479800"/>
              <a:gd name="connsiteY2" fmla="*/ 302817 h 675351"/>
              <a:gd name="connsiteX3" fmla="*/ 749374 w 3479800"/>
              <a:gd name="connsiteY3" fmla="*/ 0 h 675351"/>
              <a:gd name="connsiteX4" fmla="*/ 0 w 3479800"/>
              <a:gd name="connsiteY4" fmla="*/ 582217 h 675351"/>
              <a:gd name="connsiteX0" fmla="*/ 0 w 2570019"/>
              <a:gd name="connsiteY0" fmla="*/ 621124 h 714258"/>
              <a:gd name="connsiteX1" fmla="*/ 2032000 w 2570019"/>
              <a:gd name="connsiteY1" fmla="*/ 714258 h 714258"/>
              <a:gd name="connsiteX2" fmla="*/ 2570019 w 2570019"/>
              <a:gd name="connsiteY2" fmla="*/ 0 h 714258"/>
              <a:gd name="connsiteX3" fmla="*/ 749374 w 2570019"/>
              <a:gd name="connsiteY3" fmla="*/ 38907 h 714258"/>
              <a:gd name="connsiteX4" fmla="*/ 0 w 2570019"/>
              <a:gd name="connsiteY4" fmla="*/ 621124 h 714258"/>
              <a:gd name="connsiteX0" fmla="*/ 0 w 2813843"/>
              <a:gd name="connsiteY0" fmla="*/ 621124 h 621124"/>
              <a:gd name="connsiteX1" fmla="*/ 2813843 w 2813843"/>
              <a:gd name="connsiteY1" fmla="*/ 451863 h 621124"/>
              <a:gd name="connsiteX2" fmla="*/ 2570019 w 2813843"/>
              <a:gd name="connsiteY2" fmla="*/ 0 h 621124"/>
              <a:gd name="connsiteX3" fmla="*/ 749374 w 2813843"/>
              <a:gd name="connsiteY3" fmla="*/ 38907 h 621124"/>
              <a:gd name="connsiteX4" fmla="*/ 0 w 2813843"/>
              <a:gd name="connsiteY4" fmla="*/ 621124 h 621124"/>
              <a:gd name="connsiteX0" fmla="*/ 0 w 2437137"/>
              <a:gd name="connsiteY0" fmla="*/ 450262 h 451863"/>
              <a:gd name="connsiteX1" fmla="*/ 2437137 w 2437137"/>
              <a:gd name="connsiteY1" fmla="*/ 451863 h 451863"/>
              <a:gd name="connsiteX2" fmla="*/ 2193313 w 2437137"/>
              <a:gd name="connsiteY2" fmla="*/ 0 h 451863"/>
              <a:gd name="connsiteX3" fmla="*/ 372668 w 2437137"/>
              <a:gd name="connsiteY3" fmla="*/ 38907 h 451863"/>
              <a:gd name="connsiteX4" fmla="*/ 0 w 2437137"/>
              <a:gd name="connsiteY4" fmla="*/ 450262 h 451863"/>
              <a:gd name="connsiteX0" fmla="*/ 0 w 2437137"/>
              <a:gd name="connsiteY0" fmla="*/ 411355 h 412956"/>
              <a:gd name="connsiteX1" fmla="*/ 2437137 w 2437137"/>
              <a:gd name="connsiteY1" fmla="*/ 412956 h 412956"/>
              <a:gd name="connsiteX2" fmla="*/ 2164882 w 2437137"/>
              <a:gd name="connsiteY2" fmla="*/ 3809 h 412956"/>
              <a:gd name="connsiteX3" fmla="*/ 372668 w 2437137"/>
              <a:gd name="connsiteY3" fmla="*/ 0 h 412956"/>
              <a:gd name="connsiteX4" fmla="*/ 0 w 2437137"/>
              <a:gd name="connsiteY4" fmla="*/ 411355 h 41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137" h="412956">
                <a:moveTo>
                  <a:pt x="0" y="411355"/>
                </a:moveTo>
                <a:lnTo>
                  <a:pt x="2437137" y="412956"/>
                </a:lnTo>
                <a:lnTo>
                  <a:pt x="2164882" y="3809"/>
                </a:lnTo>
                <a:lnTo>
                  <a:pt x="372668" y="0"/>
                </a:lnTo>
                <a:lnTo>
                  <a:pt x="0" y="411355"/>
                </a:lnTo>
                <a:close/>
              </a:path>
            </a:pathLst>
          </a:custGeom>
          <a:solidFill>
            <a:srgbClr val="0C0C0C">
              <a:alpha val="66000"/>
            </a:srgbClr>
          </a:solidFill>
          <a:ln>
            <a:noFill/>
          </a:ln>
          <a:effectLst>
            <a:outerShdw blurRad="203200" dist="50800" sx="128000" sy="128000" algn="ctr" rotWithShape="0">
              <a:srgbClr val="000000"/>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3BA9227F-D4E0-439E-9D7C-CF5F1C3DE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311" y="1866598"/>
            <a:ext cx="3670066" cy="2293792"/>
          </a:xfrm>
          <a:prstGeom prst="rect">
            <a:avLst/>
          </a:prstGeom>
        </p:spPr>
      </p:pic>
      <p:sp>
        <p:nvSpPr>
          <p:cNvPr id="2" name="標題 1">
            <a:extLst>
              <a:ext uri="{FF2B5EF4-FFF2-40B4-BE49-F238E27FC236}">
                <a16:creationId xmlns:a16="http://schemas.microsoft.com/office/drawing/2014/main" id="{D63EC214-587D-40F5-9279-456541E33C00}"/>
              </a:ext>
            </a:extLst>
          </p:cNvPr>
          <p:cNvSpPr>
            <a:spLocks noGrp="1"/>
          </p:cNvSpPr>
          <p:nvPr>
            <p:ph type="title"/>
          </p:nvPr>
        </p:nvSpPr>
        <p:spPr>
          <a:xfrm>
            <a:off x="191871" y="342550"/>
            <a:ext cx="8760258" cy="572700"/>
          </a:xfrm>
        </p:spPr>
        <p:txBody>
          <a:bodyPr/>
          <a:lstStyle/>
          <a:p>
            <a:r>
              <a:rPr lang="en-US" altLang="zh-TW" sz="2900">
                <a:latin typeface="Arial" panose="020B0604020202020204" pitchFamily="34" charset="0"/>
                <a:ea typeface="微軟正黑體" panose="020B0604030504040204" pitchFamily="34" charset="-120"/>
                <a:sym typeface="Arial" panose="020B0604020202020204" pitchFamily="34" charset="0"/>
              </a:rPr>
              <a:t>QNAP industrial </a:t>
            </a:r>
            <a:r>
              <a:rPr lang="en-US" altLang="zh-TW" sz="2900" dirty="0">
                <a:latin typeface="Arial" panose="020B0604020202020204" pitchFamily="34" charset="0"/>
                <a:ea typeface="微軟正黑體" panose="020B0604030504040204" pitchFamily="34" charset="-120"/>
                <a:sym typeface="Arial" panose="020B0604020202020204" pitchFamily="34" charset="0"/>
              </a:rPr>
              <a:t>10 GbE </a:t>
            </a:r>
            <a:r>
              <a:rPr lang="en-US" altLang="zh-TW" sz="2900" err="1">
                <a:latin typeface="Arial" panose="020B0604020202020204" pitchFamily="34" charset="0"/>
                <a:ea typeface="微軟正黑體" panose="020B0604030504040204" pitchFamily="34" charset="-120"/>
                <a:sym typeface="Arial" panose="020B0604020202020204" pitchFamily="34" charset="0"/>
              </a:rPr>
              <a:t>fanless</a:t>
            </a:r>
            <a:r>
              <a:rPr lang="en-US" altLang="zh-TW" sz="2900">
                <a:latin typeface="Arial" panose="020B0604020202020204" pitchFamily="34" charset="0"/>
                <a:ea typeface="微軟正黑體" panose="020B0604030504040204" pitchFamily="34" charset="-120"/>
                <a:sym typeface="Arial" panose="020B0604020202020204" pitchFamily="34" charset="0"/>
              </a:rPr>
              <a:t> network switch</a:t>
            </a:r>
            <a:endParaRPr lang="zh-TW" altLang="en-US" sz="2900" dirty="0">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C8D5E6E8-6067-4490-92E0-BE84EF139BEC}"/>
              </a:ext>
            </a:extLst>
          </p:cNvPr>
          <p:cNvSpPr txBox="1"/>
          <p:nvPr/>
        </p:nvSpPr>
        <p:spPr>
          <a:xfrm>
            <a:off x="713225" y="1607835"/>
            <a:ext cx="3090671" cy="646331"/>
          </a:xfrm>
          <a:prstGeom prst="rect">
            <a:avLst/>
          </a:prstGeom>
          <a:noFill/>
        </p:spPr>
        <p:txBody>
          <a:bodyPr wrap="square" rtlCol="0">
            <a:spAutoFit/>
          </a:bodyPr>
          <a:lstStyle/>
          <a:p>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QNAP</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Industrial-grade</a:t>
            </a:r>
          </a:p>
          <a:p>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QSW-IM1200-8C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(managed)</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文字方塊 3">
            <a:extLst>
              <a:ext uri="{FF2B5EF4-FFF2-40B4-BE49-F238E27FC236}">
                <a16:creationId xmlns:a16="http://schemas.microsoft.com/office/drawing/2014/main" id="{379CF0F2-0732-4CE5-BF80-F1652E3E2388}"/>
              </a:ext>
            </a:extLst>
          </p:cNvPr>
          <p:cNvSpPr txBox="1"/>
          <p:nvPr/>
        </p:nvSpPr>
        <p:spPr>
          <a:xfrm>
            <a:off x="729722" y="2255282"/>
            <a:ext cx="2839010" cy="415498"/>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10G/5G/2.5G RJ45 Multi-Gig</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 x SFP+</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a:extLst>
              <a:ext uri="{FF2B5EF4-FFF2-40B4-BE49-F238E27FC236}">
                <a16:creationId xmlns:a16="http://schemas.microsoft.com/office/drawing/2014/main" id="{3512782C-3C2F-4EDD-8F58-4179EFB6C7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9888" y="3160674"/>
            <a:ext cx="2773674" cy="1733852"/>
          </a:xfrm>
          <a:prstGeom prst="rect">
            <a:avLst/>
          </a:prstGeom>
        </p:spPr>
      </p:pic>
      <p:grpSp>
        <p:nvGrpSpPr>
          <p:cNvPr id="31" name="群組 30">
            <a:extLst>
              <a:ext uri="{FF2B5EF4-FFF2-40B4-BE49-F238E27FC236}">
                <a16:creationId xmlns:a16="http://schemas.microsoft.com/office/drawing/2014/main" id="{E725B0A1-5889-4286-A9F8-ACA8BF3FBB7D}"/>
              </a:ext>
            </a:extLst>
          </p:cNvPr>
          <p:cNvGrpSpPr/>
          <p:nvPr/>
        </p:nvGrpSpPr>
        <p:grpSpPr>
          <a:xfrm>
            <a:off x="454513" y="3748851"/>
            <a:ext cx="3871662" cy="997893"/>
            <a:chOff x="-75230" y="3792790"/>
            <a:chExt cx="4777330" cy="1231323"/>
          </a:xfrm>
        </p:grpSpPr>
        <p:sp>
          <p:nvSpPr>
            <p:cNvPr id="9" name="矩形: 圓角 8">
              <a:extLst>
                <a:ext uri="{FF2B5EF4-FFF2-40B4-BE49-F238E27FC236}">
                  <a16:creationId xmlns:a16="http://schemas.microsoft.com/office/drawing/2014/main" id="{3E5375D7-16D6-4D91-BB36-677D4640E0C8}"/>
                </a:ext>
              </a:extLst>
            </p:cNvPr>
            <p:cNvSpPr/>
            <p:nvPr/>
          </p:nvSpPr>
          <p:spPr>
            <a:xfrm>
              <a:off x="1582633" y="3792790"/>
              <a:ext cx="1427302" cy="123132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9" hidden="1">
              <a:extLst>
                <a:ext uri="{FF2B5EF4-FFF2-40B4-BE49-F238E27FC236}">
                  <a16:creationId xmlns:a16="http://schemas.microsoft.com/office/drawing/2014/main" id="{E5E6CE65-A648-4104-BD27-7FE115346D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3213" y="3919585"/>
              <a:ext cx="977732" cy="977732"/>
            </a:xfrm>
            <a:prstGeom prst="rect">
              <a:avLst/>
            </a:prstGeom>
          </p:spPr>
        </p:pic>
        <p:sp>
          <p:nvSpPr>
            <p:cNvPr id="13" name="矩形: 圓角 12">
              <a:extLst>
                <a:ext uri="{FF2B5EF4-FFF2-40B4-BE49-F238E27FC236}">
                  <a16:creationId xmlns:a16="http://schemas.microsoft.com/office/drawing/2014/main" id="{4DDD9135-D85B-426C-B522-9A771433B0A8}"/>
                </a:ext>
              </a:extLst>
            </p:cNvPr>
            <p:cNvSpPr/>
            <p:nvPr/>
          </p:nvSpPr>
          <p:spPr>
            <a:xfrm>
              <a:off x="3274798" y="3792790"/>
              <a:ext cx="1427302" cy="123132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片 13" hidden="1">
              <a:extLst>
                <a:ext uri="{FF2B5EF4-FFF2-40B4-BE49-F238E27FC236}">
                  <a16:creationId xmlns:a16="http://schemas.microsoft.com/office/drawing/2014/main" id="{7EA005CE-73A4-47C6-B889-298443C3CC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8837" y="3858840"/>
              <a:ext cx="1099223" cy="1099223"/>
            </a:xfrm>
            <a:prstGeom prst="rect">
              <a:avLst/>
            </a:prstGeom>
          </p:spPr>
        </p:pic>
        <p:sp>
          <p:nvSpPr>
            <p:cNvPr id="17" name="矩形: 圓角 16">
              <a:extLst>
                <a:ext uri="{FF2B5EF4-FFF2-40B4-BE49-F238E27FC236}">
                  <a16:creationId xmlns:a16="http://schemas.microsoft.com/office/drawing/2014/main" id="{C2412CB2-1EB6-44ED-B12F-D10C0441181B}"/>
                </a:ext>
              </a:extLst>
            </p:cNvPr>
            <p:cNvSpPr/>
            <p:nvPr/>
          </p:nvSpPr>
          <p:spPr>
            <a:xfrm>
              <a:off x="-75230" y="3792790"/>
              <a:ext cx="1427302" cy="123132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片 18" hidden="1">
              <a:extLst>
                <a:ext uri="{FF2B5EF4-FFF2-40B4-BE49-F238E27FC236}">
                  <a16:creationId xmlns:a16="http://schemas.microsoft.com/office/drawing/2014/main" id="{9523F3F3-F4D0-481C-BF27-8B7A6EE55E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72" y="3840002"/>
              <a:ext cx="1136898" cy="1136898"/>
            </a:xfrm>
            <a:prstGeom prst="rect">
              <a:avLst/>
            </a:prstGeom>
          </p:spPr>
        </p:pic>
      </p:grpSp>
      <p:cxnSp>
        <p:nvCxnSpPr>
          <p:cNvPr id="21" name="接點: 肘形 20">
            <a:extLst>
              <a:ext uri="{FF2B5EF4-FFF2-40B4-BE49-F238E27FC236}">
                <a16:creationId xmlns:a16="http://schemas.microsoft.com/office/drawing/2014/main" id="{F04878C5-A2D5-49FB-ABEC-30C099A9FCEC}"/>
              </a:ext>
            </a:extLst>
          </p:cNvPr>
          <p:cNvCxnSpPr>
            <a:cxnSpLocks/>
          </p:cNvCxnSpPr>
          <p:nvPr/>
        </p:nvCxnSpPr>
        <p:spPr>
          <a:xfrm>
            <a:off x="1347892" y="3287183"/>
            <a:ext cx="0" cy="46771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9" name="接點: 肘形 48">
            <a:extLst>
              <a:ext uri="{FF2B5EF4-FFF2-40B4-BE49-F238E27FC236}">
                <a16:creationId xmlns:a16="http://schemas.microsoft.com/office/drawing/2014/main" id="{1775A95D-19BD-4EDB-9B8F-32C130798224}"/>
              </a:ext>
            </a:extLst>
          </p:cNvPr>
          <p:cNvCxnSpPr>
            <a:cxnSpLocks/>
            <a:endCxn id="16" idx="1"/>
          </p:cNvCxnSpPr>
          <p:nvPr/>
        </p:nvCxnSpPr>
        <p:spPr>
          <a:xfrm>
            <a:off x="4124325" y="2790825"/>
            <a:ext cx="1415563" cy="123677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4" name="文字方塊 53">
            <a:extLst>
              <a:ext uri="{FF2B5EF4-FFF2-40B4-BE49-F238E27FC236}">
                <a16:creationId xmlns:a16="http://schemas.microsoft.com/office/drawing/2014/main" id="{DA6CF57B-3BC6-4048-B018-25F742B31B34}"/>
              </a:ext>
            </a:extLst>
          </p:cNvPr>
          <p:cNvSpPr txBox="1"/>
          <p:nvPr/>
        </p:nvSpPr>
        <p:spPr>
          <a:xfrm>
            <a:off x="5477933" y="1579893"/>
            <a:ext cx="3071316"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QNAP</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Industrial-grade</a:t>
            </a:r>
          </a:p>
          <a:p>
            <a:pPr>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10GbE</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Managed Switch</a:t>
            </a:r>
            <a:endParaRPr 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Under noise sensitivity and severe ambient temperature, the TS-i410X NAS with the QSW-IM1200-8C industrial-grade managed switch are perfect partners by QNAP design. Moreover, through the 10GbE network configuration, you can enjoy high-speed data transmission.</a:t>
            </a:r>
          </a:p>
        </p:txBody>
      </p:sp>
      <p:sp>
        <p:nvSpPr>
          <p:cNvPr id="5" name="文字方塊 4">
            <a:extLst>
              <a:ext uri="{FF2B5EF4-FFF2-40B4-BE49-F238E27FC236}">
                <a16:creationId xmlns:a16="http://schemas.microsoft.com/office/drawing/2014/main" id="{467D6753-83D2-4253-890E-06E9E1252CCC}"/>
              </a:ext>
            </a:extLst>
          </p:cNvPr>
          <p:cNvSpPr txBox="1"/>
          <p:nvPr/>
        </p:nvSpPr>
        <p:spPr>
          <a:xfrm>
            <a:off x="2882337" y="2391804"/>
            <a:ext cx="2426286" cy="253916"/>
          </a:xfrm>
          <a:prstGeom prst="rect">
            <a:avLst/>
          </a:prstGeom>
          <a:noFill/>
        </p:spPr>
        <p:txBody>
          <a:bodyPr wrap="square" rtlCol="0">
            <a:spAutoFit/>
          </a:bodyPr>
          <a:lstStyle/>
          <a:p>
            <a:r>
              <a:rPr lang="en-US" altLang="zh-TW" sz="1050" dirty="0">
                <a:solidFill>
                  <a:srgbClr val="E9C27B"/>
                </a:solidFill>
                <a:latin typeface="Arial" panose="020B0604020202020204" pitchFamily="34" charset="0"/>
                <a:ea typeface="微軟正黑體" panose="020B0604030504040204" pitchFamily="34" charset="-120"/>
                <a:sym typeface="Arial" panose="020B0604020202020204" pitchFamily="34" charset="0"/>
              </a:rPr>
              <a:t>Operating temperature -30°C-65°C</a:t>
            </a:r>
            <a:endParaRPr lang="zh-TW" altLang="en-US" sz="1050"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a:extLst>
              <a:ext uri="{FF2B5EF4-FFF2-40B4-BE49-F238E27FC236}">
                <a16:creationId xmlns:a16="http://schemas.microsoft.com/office/drawing/2014/main" id="{2E7AD2DA-42F3-4714-9925-98F148FCF90B}"/>
              </a:ext>
            </a:extLst>
          </p:cNvPr>
          <p:cNvSpPr txBox="1"/>
          <p:nvPr/>
        </p:nvSpPr>
        <p:spPr>
          <a:xfrm>
            <a:off x="5477933" y="4711976"/>
            <a:ext cx="3122454" cy="246222"/>
          </a:xfrm>
          <a:prstGeom prst="rect">
            <a:avLst/>
          </a:prstGeom>
          <a:noFill/>
        </p:spPr>
        <p:txBody>
          <a:bodyPr wrap="square" rtlCol="0">
            <a:spAutoFit/>
          </a:bodyPr>
          <a:lstStyle/>
          <a:p>
            <a:r>
              <a:rPr lang="en-US" altLang="zh-TW" sz="1000" dirty="0">
                <a:solidFill>
                  <a:srgbClr val="E9C27B"/>
                </a:solidFill>
                <a:latin typeface="Arial" panose="020B0604020202020204" pitchFamily="34" charset="0"/>
                <a:ea typeface="微軟正黑體" panose="020B0604030504040204" pitchFamily="34" charset="-120"/>
                <a:sym typeface="Arial" panose="020B0604020202020204" pitchFamily="34" charset="0"/>
              </a:rPr>
              <a:t>TS-i410X</a:t>
            </a:r>
            <a:r>
              <a:rPr lang="zh-TW" altLang="en-US" sz="1000" dirty="0">
                <a:solidFill>
                  <a:srgbClr val="E9C27B"/>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rgbClr val="E9C27B"/>
                </a:solidFill>
                <a:latin typeface="Arial" panose="020B0604020202020204" pitchFamily="34" charset="0"/>
                <a:ea typeface="微軟正黑體" panose="020B0604030504040204" pitchFamily="34" charset="-120"/>
                <a:sym typeface="Arial" panose="020B0604020202020204" pitchFamily="34" charset="0"/>
              </a:rPr>
              <a:t>Operating temperature -40°C-70°C</a:t>
            </a:r>
            <a:endParaRPr lang="zh-TW" altLang="en-US" sz="1000"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4" name="接點: 肘形 20">
            <a:extLst>
              <a:ext uri="{FF2B5EF4-FFF2-40B4-BE49-F238E27FC236}">
                <a16:creationId xmlns:a16="http://schemas.microsoft.com/office/drawing/2014/main" id="{FB0F57E6-CFED-4D7D-9F54-A6977E11B888}"/>
              </a:ext>
            </a:extLst>
          </p:cNvPr>
          <p:cNvCxnSpPr>
            <a:cxnSpLocks/>
          </p:cNvCxnSpPr>
          <p:nvPr/>
        </p:nvCxnSpPr>
        <p:spPr>
          <a:xfrm>
            <a:off x="2059092" y="3287183"/>
            <a:ext cx="0" cy="46771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5" name="接點: 肘形 20">
            <a:extLst>
              <a:ext uri="{FF2B5EF4-FFF2-40B4-BE49-F238E27FC236}">
                <a16:creationId xmlns:a16="http://schemas.microsoft.com/office/drawing/2014/main" id="{4858E135-5236-4F8E-8934-E0466DC18A28}"/>
              </a:ext>
            </a:extLst>
          </p:cNvPr>
          <p:cNvCxnSpPr>
            <a:cxnSpLocks/>
          </p:cNvCxnSpPr>
          <p:nvPr/>
        </p:nvCxnSpPr>
        <p:spPr>
          <a:xfrm>
            <a:off x="3373542" y="3287183"/>
            <a:ext cx="0" cy="46771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23" name="圖片 22">
            <a:extLst>
              <a:ext uri="{FF2B5EF4-FFF2-40B4-BE49-F238E27FC236}">
                <a16:creationId xmlns:a16="http://schemas.microsoft.com/office/drawing/2014/main" id="{7DA5E4B1-CD17-4F06-B70F-57A3673236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036" y="3805546"/>
            <a:ext cx="888945" cy="890723"/>
          </a:xfrm>
          <a:prstGeom prst="rect">
            <a:avLst/>
          </a:prstGeom>
        </p:spPr>
      </p:pic>
      <p:pic>
        <p:nvPicPr>
          <p:cNvPr id="27" name="圖片 26" descr="一張含有 文字, 電子用品, 電腦, 膝上型電腦 的圖片&#10;&#10;自動產生的描述">
            <a:extLst>
              <a:ext uri="{FF2B5EF4-FFF2-40B4-BE49-F238E27FC236}">
                <a16:creationId xmlns:a16="http://schemas.microsoft.com/office/drawing/2014/main" id="{3552C225-6723-40DD-97A5-8186EA8758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35624" y="3820161"/>
            <a:ext cx="807302" cy="890723"/>
          </a:xfrm>
          <a:prstGeom prst="rect">
            <a:avLst/>
          </a:prstGeom>
        </p:spPr>
      </p:pic>
      <p:pic>
        <p:nvPicPr>
          <p:cNvPr id="30" name="圖片 29" descr="一張含有 文字, 電子用品, 監視器, 電腦 的圖片&#10;&#10;自動產生的描述">
            <a:extLst>
              <a:ext uri="{FF2B5EF4-FFF2-40B4-BE49-F238E27FC236}">
                <a16:creationId xmlns:a16="http://schemas.microsoft.com/office/drawing/2014/main" id="{F02A81D1-4BC3-46E5-A5F2-97C2164864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09768" y="3795564"/>
            <a:ext cx="710683" cy="890723"/>
          </a:xfrm>
          <a:prstGeom prst="rect">
            <a:avLst/>
          </a:prstGeom>
        </p:spPr>
      </p:pic>
    </p:spTree>
    <p:extLst>
      <p:ext uri="{BB962C8B-B14F-4D97-AF65-F5344CB8AC3E}">
        <p14:creationId xmlns:p14="http://schemas.microsoft.com/office/powerpoint/2010/main" val="3337623225"/>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C58473D9-86C5-4222-AACD-E9AA4371158F}"/>
              </a:ext>
            </a:extLst>
          </p:cNvPr>
          <p:cNvSpPr/>
          <p:nvPr/>
        </p:nvSpPr>
        <p:spPr>
          <a:xfrm rot="10800000">
            <a:off x="-149190" y="-827773"/>
            <a:ext cx="9442380" cy="3676850"/>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hidden="1">
            <a:extLst>
              <a:ext uri="{FF2B5EF4-FFF2-40B4-BE49-F238E27FC236}">
                <a16:creationId xmlns:a16="http://schemas.microsoft.com/office/drawing/2014/main" id="{53E2232A-87E4-45C8-BBC7-00C3CE87E897}"/>
              </a:ext>
            </a:extLst>
          </p:cNvPr>
          <p:cNvSpPr/>
          <p:nvPr/>
        </p:nvSpPr>
        <p:spPr>
          <a:xfrm rot="5400000">
            <a:off x="-1237460" y="255009"/>
            <a:ext cx="5547476" cy="4554851"/>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DAFEEDD2-BE27-435F-9229-0053DB4B3DD3}"/>
              </a:ext>
            </a:extLst>
          </p:cNvPr>
          <p:cNvSpPr/>
          <p:nvPr/>
        </p:nvSpPr>
        <p:spPr>
          <a:xfrm>
            <a:off x="2896986" y="3299021"/>
            <a:ext cx="742834" cy="942779"/>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8" name="圖片 17">
            <a:extLst>
              <a:ext uri="{FF2B5EF4-FFF2-40B4-BE49-F238E27FC236}">
                <a16:creationId xmlns:a16="http://schemas.microsoft.com/office/drawing/2014/main" id="{91393340-8E4B-492F-BE60-2658059882C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4572000" y="325236"/>
            <a:ext cx="2618872" cy="2894262"/>
          </a:xfrm>
          <a:prstGeom prst="rect">
            <a:avLst/>
          </a:prstGeom>
          <a:effectLst>
            <a:softEdge rad="635000"/>
          </a:effectLst>
        </p:spPr>
      </p:pic>
      <p:pic>
        <p:nvPicPr>
          <p:cNvPr id="19" name="圖片 18">
            <a:extLst>
              <a:ext uri="{FF2B5EF4-FFF2-40B4-BE49-F238E27FC236}">
                <a16:creationId xmlns:a16="http://schemas.microsoft.com/office/drawing/2014/main" id="{E16BF9B0-4477-4D4D-99C2-6930846D5BB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6145213" y="350770"/>
            <a:ext cx="2552835" cy="3003890"/>
          </a:xfrm>
          <a:prstGeom prst="rect">
            <a:avLst/>
          </a:prstGeom>
          <a:effectLst>
            <a:softEdge rad="635000"/>
          </a:effectLst>
        </p:spPr>
      </p:pic>
      <p:grpSp>
        <p:nvGrpSpPr>
          <p:cNvPr id="12" name="群組 11" hidden="1">
            <a:extLst>
              <a:ext uri="{FF2B5EF4-FFF2-40B4-BE49-F238E27FC236}">
                <a16:creationId xmlns:a16="http://schemas.microsoft.com/office/drawing/2014/main" id="{6EFB074F-67FE-4881-8B8C-F123CD7B98A9}"/>
              </a:ext>
            </a:extLst>
          </p:cNvPr>
          <p:cNvGrpSpPr/>
          <p:nvPr/>
        </p:nvGrpSpPr>
        <p:grpSpPr>
          <a:xfrm>
            <a:off x="9063183" y="-376530"/>
            <a:ext cx="2272554" cy="2233465"/>
            <a:chOff x="488268" y="4799568"/>
            <a:chExt cx="2272554" cy="2233465"/>
          </a:xfrm>
        </p:grpSpPr>
        <p:sp>
          <p:nvSpPr>
            <p:cNvPr id="15" name="矩形: 圓角 14">
              <a:extLst>
                <a:ext uri="{FF2B5EF4-FFF2-40B4-BE49-F238E27FC236}">
                  <a16:creationId xmlns:a16="http://schemas.microsoft.com/office/drawing/2014/main" id="{E96676F5-0EB6-4083-83ED-219EFCC60778}"/>
                </a:ext>
              </a:extLst>
            </p:cNvPr>
            <p:cNvSpPr/>
            <p:nvPr/>
          </p:nvSpPr>
          <p:spPr>
            <a:xfrm>
              <a:off x="488268" y="4799568"/>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8">
              <a:extLst>
                <a:ext uri="{FF2B5EF4-FFF2-40B4-BE49-F238E27FC236}">
                  <a16:creationId xmlns:a16="http://schemas.microsoft.com/office/drawing/2014/main" id="{78AB9390-E4E4-400F-882A-1A26545B7E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8901" y="5436302"/>
              <a:ext cx="946745" cy="959999"/>
            </a:xfrm>
            <a:prstGeom prst="rect">
              <a:avLst/>
            </a:prstGeom>
          </p:spPr>
        </p:pic>
      </p:grpSp>
      <p:sp>
        <p:nvSpPr>
          <p:cNvPr id="21" name="矩形 20">
            <a:extLst>
              <a:ext uri="{FF2B5EF4-FFF2-40B4-BE49-F238E27FC236}">
                <a16:creationId xmlns:a16="http://schemas.microsoft.com/office/drawing/2014/main" id="{8DEE3BB0-4663-4F25-BBBD-07B5DD3C0C3D}"/>
              </a:ext>
            </a:extLst>
          </p:cNvPr>
          <p:cNvSpPr/>
          <p:nvPr/>
        </p:nvSpPr>
        <p:spPr>
          <a:xfrm>
            <a:off x="4895852" y="3299021"/>
            <a:ext cx="742834" cy="942779"/>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674845" y="1114128"/>
            <a:ext cx="4221007" cy="1545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Dual 10GbE Network ports </a:t>
            </a:r>
            <a:endParaRPr 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general network 1GbE network speed can no longer fit the basic storage needs of today's enterprises. Therefore, the new TS-i410X NAS is standard equipped with two 10GbE network ports. In addition, through Port </a:t>
            </a:r>
            <a:r>
              <a:rPr lang="en-US" altLang="zh-TW" sz="11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Trunking</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network link aggregation, the NAS can provide up to 20Gbps data transmission bandwidth in a multi-client environment.</a:t>
            </a:r>
          </a:p>
        </p:txBody>
      </p:sp>
      <p:sp>
        <p:nvSpPr>
          <p:cNvPr id="2" name="標題 1"/>
          <p:cNvSpPr>
            <a:spLocks noGrp="1"/>
          </p:cNvSpPr>
          <p:nvPr>
            <p:ph type="title"/>
          </p:nvPr>
        </p:nvSpPr>
        <p:spPr>
          <a:xfrm>
            <a:off x="710107" y="224831"/>
            <a:ext cx="7707900" cy="995372"/>
          </a:xfrm>
        </p:spPr>
        <p:txBody>
          <a:bodyPr/>
          <a:lstStyle/>
          <a:p>
            <a:r>
              <a:rPr lang="en-US" altLang="zh-TW" sz="2800" dirty="0">
                <a:latin typeface="Arial" panose="020B0604020202020204" pitchFamily="34" charset="0"/>
                <a:ea typeface="微軟正黑體" panose="020B0604030504040204" pitchFamily="34" charset="-120"/>
                <a:sym typeface="Arial" panose="020B0604020202020204" pitchFamily="34" charset="0"/>
              </a:rPr>
              <a:t>Dual 10GbE Network ports are </a:t>
            </a:r>
            <a:r>
              <a:rPr lang="en-US" altLang="zh-TW" sz="2800">
                <a:latin typeface="Arial" panose="020B0604020202020204" pitchFamily="34" charset="0"/>
                <a:ea typeface="微軟正黑體" panose="020B0604030504040204" pitchFamily="34" charset="-120"/>
                <a:sym typeface="Arial" panose="020B0604020202020204" pitchFamily="34" charset="0"/>
              </a:rPr>
              <a:t>enterprise network standard</a:t>
            </a:r>
            <a:endParaRPr lang="zh-TW" altLang="en-US" sz="2800" dirty="0">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560869BB-7255-77AC-5DC9-B89CF496A7F7}"/>
              </a:ext>
            </a:extLst>
          </p:cNvPr>
          <p:cNvSpPr/>
          <p:nvPr/>
        </p:nvSpPr>
        <p:spPr>
          <a:xfrm>
            <a:off x="2660740" y="4211259"/>
            <a:ext cx="3311108" cy="6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FFCC"/>
                </a:solidFill>
                <a:latin typeface="Arial" panose="020B0604020202020204" pitchFamily="34" charset="0"/>
                <a:ea typeface="微軟正黑體" panose="020B0604030504040204" pitchFamily="34" charset="-120"/>
                <a:sym typeface="Arial" panose="020B0604020202020204" pitchFamily="34" charset="0"/>
              </a:rPr>
              <a:t>Supports five transfer speeds</a:t>
            </a:r>
            <a:r>
              <a:rPr lang="zh-TW" altLang="en-US" sz="1200" dirty="0">
                <a:solidFill>
                  <a:srgbClr val="00FFCC"/>
                </a:solidFill>
                <a:latin typeface="Arial" panose="020B0604020202020204" pitchFamily="34" charset="0"/>
                <a:ea typeface="微軟正黑體" panose="020B0604030504040204" pitchFamily="34" charset="-120"/>
                <a:sym typeface="Arial" panose="020B0604020202020204" pitchFamily="34" charset="0"/>
              </a:rPr>
              <a:t> </a:t>
            </a:r>
            <a:r>
              <a:rPr lang="en-US" altLang="zh-TW" sz="1200" dirty="0">
                <a:solidFill>
                  <a:srgbClr val="00FFCC"/>
                </a:solidFill>
                <a:latin typeface="Arial" panose="020B0604020202020204" pitchFamily="34" charset="0"/>
                <a:ea typeface="微軟正黑體" panose="020B0604030504040204" pitchFamily="34" charset="-120"/>
                <a:sym typeface="Arial" panose="020B0604020202020204" pitchFamily="34" charset="0"/>
              </a:rPr>
              <a:t>(10Gbps/5Gbps/2.5Gbps/1Gbps/100Mbp)</a:t>
            </a:r>
            <a:r>
              <a:rPr lang="en-US" altLang="zh-TW" sz="1200" b="0" i="0" dirty="0">
                <a:solidFill>
                  <a:srgbClr val="00FFCC"/>
                </a:solidFill>
                <a:effectLst/>
                <a:latin typeface="Arial" panose="020B0604020202020204" pitchFamily="34" charset="0"/>
                <a:ea typeface="微軟正黑體" panose="020B0604030504040204" pitchFamily="34" charset="-120"/>
                <a:sym typeface="Arial" panose="020B0604020202020204" pitchFamily="34" charset="0"/>
              </a:rPr>
              <a:t> </a:t>
            </a:r>
            <a:endParaRPr lang="zh-TW" altLang="en-US" sz="1200" dirty="0">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111997660"/>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7919F0FC-FD67-4330-A541-1CBEE80EC00F}"/>
              </a:ext>
            </a:extLst>
          </p:cNvPr>
          <p:cNvSpPr/>
          <p:nvPr/>
        </p:nvSpPr>
        <p:spPr>
          <a:xfrm rot="10800000">
            <a:off x="-149190" y="-827774"/>
            <a:ext cx="9442380" cy="400276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3085181" y="4306745"/>
            <a:ext cx="24044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
            <a:r>
              <a:rPr lang="fr-FR" altLang="zh-TW" sz="1200" b="0" i="0" u="none" strike="noStrike" dirty="0">
                <a:solidFill>
                  <a:srgbClr val="00FFCC"/>
                </a:solidFill>
                <a:effectLst/>
                <a:latin typeface="Arial" panose="020B0604020202020204" pitchFamily="34" charset="0"/>
                <a:ea typeface="微軟正黑體" panose="020B0604030504040204" pitchFamily="34" charset="-120"/>
                <a:cs typeface="+mn-ea"/>
                <a:sym typeface="Arial" panose="020B0604020202020204" pitchFamily="34" charset="0"/>
              </a:rPr>
              <a:t>USB 3.2 Gen 2 port</a:t>
            </a: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713225" y="955068"/>
            <a:ext cx="4465498" cy="171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sv-SE"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4 ports USB 3.2 Gen 2</a:t>
            </a:r>
            <a:endParaRPr 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In addition to connecting to QNAP TL USB JBOD for capacity expansion or backup, it provides a smoother file transfer experience than a general NAS. You can use HDMI to connect the screen, and the USB interface can also be connected to a keyboard and mouse to operate directly or as a PC. It can also be connected to a UPS to keep the system continue. A sufficient number of USB ports to meet the needs of various situations.</a:t>
            </a:r>
            <a:endParaRPr 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a:extLst>
              <a:ext uri="{FF2B5EF4-FFF2-40B4-BE49-F238E27FC236}">
                <a16:creationId xmlns:a16="http://schemas.microsoft.com/office/drawing/2014/main" id="{363A5ECB-C362-48C9-A154-073BB731BFC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contrast="40000"/>
                    </a14:imgEffect>
                  </a14:imgLayer>
                </a14:imgProps>
              </a:ext>
              <a:ext uri="{28A0092B-C50C-407E-A947-70E740481C1C}">
                <a14:useLocalDpi xmlns:a14="http://schemas.microsoft.com/office/drawing/2010/main"/>
              </a:ext>
            </a:extLst>
          </a:blip>
          <a:srcRect/>
          <a:stretch/>
        </p:blipFill>
        <p:spPr>
          <a:xfrm>
            <a:off x="4937265" y="507997"/>
            <a:ext cx="3606324" cy="2860788"/>
          </a:xfrm>
          <a:prstGeom prst="rect">
            <a:avLst/>
          </a:prstGeom>
          <a:effectLst>
            <a:softEdge rad="635000"/>
          </a:effectLst>
        </p:spPr>
      </p:pic>
      <p:sp>
        <p:nvSpPr>
          <p:cNvPr id="25" name="矩形 24">
            <a:extLst>
              <a:ext uri="{FF2B5EF4-FFF2-40B4-BE49-F238E27FC236}">
                <a16:creationId xmlns:a16="http://schemas.microsoft.com/office/drawing/2014/main" id="{3FF62D39-898D-4FE9-B60B-0DD3D159FF72}"/>
              </a:ext>
            </a:extLst>
          </p:cNvPr>
          <p:cNvSpPr/>
          <p:nvPr/>
        </p:nvSpPr>
        <p:spPr>
          <a:xfrm>
            <a:off x="3608878" y="3346690"/>
            <a:ext cx="1335655" cy="869710"/>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a:xfrm>
            <a:off x="713224" y="368825"/>
            <a:ext cx="8151375" cy="572700"/>
          </a:xfrm>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4 ports </a:t>
            </a:r>
            <a:r>
              <a:rPr lang="fr-FR" altLang="zh-TW" dirty="0">
                <a:latin typeface="Arial" panose="020B0604020202020204" pitchFamily="34" charset="0"/>
                <a:ea typeface="微軟正黑體" panose="020B0604030504040204" pitchFamily="34" charset="-120"/>
                <a:sym typeface="Arial" panose="020B0604020202020204" pitchFamily="34" charset="0"/>
              </a:rPr>
              <a:t>USB 3.2 Gen 2 (</a:t>
            </a:r>
            <a:r>
              <a:rPr lang="en-US" altLang="zh-TW" dirty="0">
                <a:latin typeface="Arial" panose="020B0604020202020204" pitchFamily="34" charset="0"/>
                <a:ea typeface="微軟正黑體" panose="020B0604030504040204" pitchFamily="34" charset="-120"/>
                <a:sym typeface="Arial" panose="020B0604020202020204" pitchFamily="34" charset="0"/>
              </a:rPr>
              <a:t>10Gbps) </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7" name="群組 6" hidden="1">
            <a:extLst>
              <a:ext uri="{FF2B5EF4-FFF2-40B4-BE49-F238E27FC236}">
                <a16:creationId xmlns:a16="http://schemas.microsoft.com/office/drawing/2014/main" id="{4B24020B-A5EA-49C9-9D82-1C66AB20F49D}"/>
              </a:ext>
            </a:extLst>
          </p:cNvPr>
          <p:cNvGrpSpPr/>
          <p:nvPr/>
        </p:nvGrpSpPr>
        <p:grpSpPr>
          <a:xfrm>
            <a:off x="912328" y="5448644"/>
            <a:ext cx="7103119" cy="807384"/>
            <a:chOff x="912328" y="5448644"/>
            <a:chExt cx="7103119" cy="807384"/>
          </a:xfrm>
        </p:grpSpPr>
        <p:sp>
          <p:nvSpPr>
            <p:cNvPr id="6" name="矩形: 圓角 5">
              <a:extLst>
                <a:ext uri="{FF2B5EF4-FFF2-40B4-BE49-F238E27FC236}">
                  <a16:creationId xmlns:a16="http://schemas.microsoft.com/office/drawing/2014/main" id="{60F9B703-E22B-4837-989C-01B91E6B1EFF}"/>
                </a:ext>
              </a:extLst>
            </p:cNvPr>
            <p:cNvSpPr/>
            <p:nvPr/>
          </p:nvSpPr>
          <p:spPr>
            <a:xfrm>
              <a:off x="912328" y="5482033"/>
              <a:ext cx="718030" cy="68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片 13">
              <a:extLst>
                <a:ext uri="{FF2B5EF4-FFF2-40B4-BE49-F238E27FC236}">
                  <a16:creationId xmlns:a16="http://schemas.microsoft.com/office/drawing/2014/main" id="{9139D30D-27CF-4694-B701-600A7CDF2A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789" y="5581545"/>
              <a:ext cx="482915" cy="482915"/>
            </a:xfrm>
            <a:prstGeom prst="rect">
              <a:avLst/>
            </a:prstGeom>
          </p:spPr>
        </p:pic>
        <p:sp>
          <p:nvSpPr>
            <p:cNvPr id="15" name="矩形: 圓角 14">
              <a:extLst>
                <a:ext uri="{FF2B5EF4-FFF2-40B4-BE49-F238E27FC236}">
                  <a16:creationId xmlns:a16="http://schemas.microsoft.com/office/drawing/2014/main" id="{7339A0D8-71EE-42A0-ADE0-7F53E920DA51}"/>
                </a:ext>
              </a:extLst>
            </p:cNvPr>
            <p:cNvSpPr/>
            <p:nvPr/>
          </p:nvSpPr>
          <p:spPr>
            <a:xfrm>
              <a:off x="1779850" y="5491760"/>
              <a:ext cx="718030" cy="68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a:extLst>
                <a:ext uri="{FF2B5EF4-FFF2-40B4-BE49-F238E27FC236}">
                  <a16:creationId xmlns:a16="http://schemas.microsoft.com/office/drawing/2014/main" id="{B13A93D2-8F4B-4F37-9B66-C0722DE9EA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8846" y="5532983"/>
              <a:ext cx="580037" cy="580037"/>
            </a:xfrm>
            <a:prstGeom prst="rect">
              <a:avLst/>
            </a:prstGeom>
          </p:spPr>
        </p:pic>
        <p:sp>
          <p:nvSpPr>
            <p:cNvPr id="21" name="矩形: 圓角 20">
              <a:extLst>
                <a:ext uri="{FF2B5EF4-FFF2-40B4-BE49-F238E27FC236}">
                  <a16:creationId xmlns:a16="http://schemas.microsoft.com/office/drawing/2014/main" id="{32F6BA9A-0CF8-4668-BA31-366ADC581D37}"/>
                </a:ext>
              </a:extLst>
            </p:cNvPr>
            <p:cNvSpPr/>
            <p:nvPr/>
          </p:nvSpPr>
          <p:spPr>
            <a:xfrm>
              <a:off x="2679696" y="5491760"/>
              <a:ext cx="718030" cy="68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片 21">
              <a:extLst>
                <a:ext uri="{FF2B5EF4-FFF2-40B4-BE49-F238E27FC236}">
                  <a16:creationId xmlns:a16="http://schemas.microsoft.com/office/drawing/2014/main" id="{74B706EC-5467-46EB-88AA-4816FED191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28115" y="5556855"/>
              <a:ext cx="359623" cy="359623"/>
            </a:xfrm>
            <a:prstGeom prst="rect">
              <a:avLst/>
            </a:prstGeom>
          </p:spPr>
        </p:pic>
        <p:sp>
          <p:nvSpPr>
            <p:cNvPr id="11" name="文字方塊 10">
              <a:extLst>
                <a:ext uri="{FF2B5EF4-FFF2-40B4-BE49-F238E27FC236}">
                  <a16:creationId xmlns:a16="http://schemas.microsoft.com/office/drawing/2014/main" id="{76E20080-C65F-4846-B8A5-36CC04E4CD0F}"/>
                </a:ext>
              </a:extLst>
            </p:cNvPr>
            <p:cNvSpPr txBox="1"/>
            <p:nvPr/>
          </p:nvSpPr>
          <p:spPr>
            <a:xfrm>
              <a:off x="2763056" y="5856197"/>
              <a:ext cx="678526" cy="307777"/>
            </a:xfrm>
            <a:prstGeom prst="rect">
              <a:avLst/>
            </a:prstGeom>
            <a:noFill/>
          </p:spPr>
          <p:txBody>
            <a:bodyPr wrap="square" rtlCol="0">
              <a:spAutoFit/>
            </a:bodyPr>
            <a:lstStyle/>
            <a:p>
              <a:r>
                <a:rPr lang="en-US" altLang="zh-TW" b="1" dirty="0">
                  <a:latin typeface="Arial" panose="020B0604020202020204" pitchFamily="34" charset="0"/>
                  <a:ea typeface="微軟正黑體" panose="020B0604030504040204" pitchFamily="34" charset="-120"/>
                  <a:sym typeface="Arial" panose="020B0604020202020204" pitchFamily="34" charset="0"/>
                </a:rPr>
                <a:t>UPS</a:t>
              </a:r>
              <a:endParaRPr lang="zh-TW" altLang="en-US" b="1" dirty="0">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圓角 23">
              <a:extLst>
                <a:ext uri="{FF2B5EF4-FFF2-40B4-BE49-F238E27FC236}">
                  <a16:creationId xmlns:a16="http://schemas.microsoft.com/office/drawing/2014/main" id="{9217C3CA-5850-4119-9432-F61059DF93B8}"/>
                </a:ext>
              </a:extLst>
            </p:cNvPr>
            <p:cNvSpPr/>
            <p:nvPr/>
          </p:nvSpPr>
          <p:spPr>
            <a:xfrm>
              <a:off x="3549024" y="5491759"/>
              <a:ext cx="718030" cy="68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a:extLst>
                <a:ext uri="{FF2B5EF4-FFF2-40B4-BE49-F238E27FC236}">
                  <a16:creationId xmlns:a16="http://schemas.microsoft.com/office/drawing/2014/main" id="{B77000AD-B696-49EC-9F8D-26EA3CAE9F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40038" y="5448644"/>
              <a:ext cx="785390" cy="785390"/>
            </a:xfrm>
            <a:prstGeom prst="rect">
              <a:avLst/>
            </a:prstGeom>
          </p:spPr>
        </p:pic>
        <p:sp>
          <p:nvSpPr>
            <p:cNvPr id="27" name="文字方塊 26">
              <a:extLst>
                <a:ext uri="{FF2B5EF4-FFF2-40B4-BE49-F238E27FC236}">
                  <a16:creationId xmlns:a16="http://schemas.microsoft.com/office/drawing/2014/main" id="{F5153364-0B69-4E19-BAF5-73F985FE5BFB}"/>
                </a:ext>
              </a:extLst>
            </p:cNvPr>
            <p:cNvSpPr txBox="1"/>
            <p:nvPr/>
          </p:nvSpPr>
          <p:spPr>
            <a:xfrm>
              <a:off x="3608878" y="5663459"/>
              <a:ext cx="67852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sym typeface="Arial" panose="020B0604020202020204" pitchFamily="34" charset="0"/>
                </a:rPr>
                <a:t>JBOD</a:t>
              </a:r>
              <a:endParaRPr lang="zh-TW" altLang="en-US" sz="1200" b="1" dirty="0">
                <a:latin typeface="Arial" panose="020B0604020202020204" pitchFamily="34" charset="0"/>
                <a:ea typeface="微軟正黑體" panose="020B0604030504040204" pitchFamily="34" charset="-120"/>
                <a:sym typeface="Arial" panose="020B0604020202020204" pitchFamily="34" charset="0"/>
              </a:endParaRPr>
            </a:p>
          </p:txBody>
        </p:sp>
        <p:pic>
          <p:nvPicPr>
            <p:cNvPr id="26" name="圖片 25">
              <a:extLst>
                <a:ext uri="{FF2B5EF4-FFF2-40B4-BE49-F238E27FC236}">
                  <a16:creationId xmlns:a16="http://schemas.microsoft.com/office/drawing/2014/main" id="{0BBE48EC-6BC8-480E-84F0-25917C0E1776}"/>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4695808" y="5603539"/>
              <a:ext cx="482915" cy="482915"/>
            </a:xfrm>
            <a:prstGeom prst="rect">
              <a:avLst/>
            </a:prstGeom>
          </p:spPr>
        </p:pic>
        <p:pic>
          <p:nvPicPr>
            <p:cNvPr id="28" name="圖片 27">
              <a:extLst>
                <a:ext uri="{FF2B5EF4-FFF2-40B4-BE49-F238E27FC236}">
                  <a16:creationId xmlns:a16="http://schemas.microsoft.com/office/drawing/2014/main" id="{922A501F-5E8A-4C33-9678-F4016A62A79B}"/>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5538865" y="5554977"/>
              <a:ext cx="580037" cy="580037"/>
            </a:xfrm>
            <a:prstGeom prst="rect">
              <a:avLst/>
            </a:prstGeom>
          </p:spPr>
        </p:pic>
        <p:grpSp>
          <p:nvGrpSpPr>
            <p:cNvPr id="5" name="群組 4">
              <a:extLst>
                <a:ext uri="{FF2B5EF4-FFF2-40B4-BE49-F238E27FC236}">
                  <a16:creationId xmlns:a16="http://schemas.microsoft.com/office/drawing/2014/main" id="{7C289264-4B22-427D-846E-457FCDC2D010}"/>
                </a:ext>
              </a:extLst>
            </p:cNvPr>
            <p:cNvGrpSpPr/>
            <p:nvPr/>
          </p:nvGrpSpPr>
          <p:grpSpPr>
            <a:xfrm>
              <a:off x="6440376" y="5578849"/>
              <a:ext cx="678526" cy="607119"/>
              <a:chOff x="7388643" y="6221231"/>
              <a:chExt cx="678526" cy="607119"/>
            </a:xfrm>
          </p:grpSpPr>
          <p:pic>
            <p:nvPicPr>
              <p:cNvPr id="29" name="圖片 28">
                <a:extLst>
                  <a:ext uri="{FF2B5EF4-FFF2-40B4-BE49-F238E27FC236}">
                    <a16:creationId xmlns:a16="http://schemas.microsoft.com/office/drawing/2014/main" id="{1B3607DF-1C90-49F5-965D-EA48D972EBDE}"/>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7466401" y="6221231"/>
                <a:ext cx="359623" cy="359623"/>
              </a:xfrm>
              <a:prstGeom prst="rect">
                <a:avLst/>
              </a:prstGeom>
            </p:spPr>
          </p:pic>
          <p:sp>
            <p:nvSpPr>
              <p:cNvPr id="30" name="文字方塊 29">
                <a:extLst>
                  <a:ext uri="{FF2B5EF4-FFF2-40B4-BE49-F238E27FC236}">
                    <a16:creationId xmlns:a16="http://schemas.microsoft.com/office/drawing/2014/main" id="{E00A7074-54A4-4BEC-BBF0-CC4BFCD3C48E}"/>
                  </a:ext>
                </a:extLst>
              </p:cNvPr>
              <p:cNvSpPr txBox="1"/>
              <p:nvPr/>
            </p:nvSpPr>
            <p:spPr>
              <a:xfrm>
                <a:off x="7388643" y="6520573"/>
                <a:ext cx="678526" cy="307777"/>
              </a:xfrm>
              <a:prstGeom prst="rect">
                <a:avLst/>
              </a:prstGeom>
              <a:noFill/>
            </p:spPr>
            <p:txBody>
              <a:bodyPr wrap="square" rtlCol="0">
                <a:spAutoFit/>
              </a:bodyPr>
              <a:lstStyle/>
              <a:p>
                <a:r>
                  <a:rPr lang="en-US" altLang="zh-TW" b="1" dirty="0">
                    <a:solidFill>
                      <a:schemeClr val="tx1"/>
                    </a:solidFill>
                    <a:latin typeface="Arial" panose="020B0604020202020204" pitchFamily="34" charset="0"/>
                    <a:ea typeface="微軟正黑體" panose="020B0604030504040204" pitchFamily="34" charset="-120"/>
                    <a:sym typeface="Arial" panose="020B0604020202020204" pitchFamily="34" charset="0"/>
                  </a:rPr>
                  <a:t>UPS</a:t>
                </a:r>
                <a:endParaRPr lang="zh-TW" altLang="en-US"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 name="群組 2">
              <a:extLst>
                <a:ext uri="{FF2B5EF4-FFF2-40B4-BE49-F238E27FC236}">
                  <a16:creationId xmlns:a16="http://schemas.microsoft.com/office/drawing/2014/main" id="{27E2E99A-9717-4039-82E7-1CA363A51AC2}"/>
                </a:ext>
              </a:extLst>
            </p:cNvPr>
            <p:cNvGrpSpPr/>
            <p:nvPr/>
          </p:nvGrpSpPr>
          <p:grpSpPr>
            <a:xfrm>
              <a:off x="7230057" y="5470638"/>
              <a:ext cx="785390" cy="785390"/>
              <a:chOff x="8178324" y="6113020"/>
              <a:chExt cx="785390" cy="785390"/>
            </a:xfrm>
          </p:grpSpPr>
          <p:pic>
            <p:nvPicPr>
              <p:cNvPr id="31" name="圖片 30">
                <a:extLst>
                  <a:ext uri="{FF2B5EF4-FFF2-40B4-BE49-F238E27FC236}">
                    <a16:creationId xmlns:a16="http://schemas.microsoft.com/office/drawing/2014/main" id="{0EEDBCFD-91E6-41C9-A168-BEB1A070A20F}"/>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a:off x="8178324" y="6113020"/>
                <a:ext cx="785390" cy="785390"/>
              </a:xfrm>
              <a:prstGeom prst="rect">
                <a:avLst/>
              </a:prstGeom>
            </p:spPr>
          </p:pic>
          <p:sp>
            <p:nvSpPr>
              <p:cNvPr id="32" name="文字方塊 31">
                <a:extLst>
                  <a:ext uri="{FF2B5EF4-FFF2-40B4-BE49-F238E27FC236}">
                    <a16:creationId xmlns:a16="http://schemas.microsoft.com/office/drawing/2014/main" id="{EE6B8A14-B837-4D1F-93EC-AB7AF2731CE0}"/>
                  </a:ext>
                </a:extLst>
              </p:cNvPr>
              <p:cNvSpPr txBox="1"/>
              <p:nvPr/>
            </p:nvSpPr>
            <p:spPr>
              <a:xfrm>
                <a:off x="8247164" y="6327835"/>
                <a:ext cx="678526" cy="276999"/>
              </a:xfrm>
              <a:prstGeom prst="rect">
                <a:avLst/>
              </a:prstGeom>
              <a:noFill/>
            </p:spPr>
            <p:txBody>
              <a:bodyPr wrap="square" rtlCol="0">
                <a:spAutoFit/>
              </a:bodyPr>
              <a:lstStyle/>
              <a:p>
                <a:r>
                  <a:rPr lang="en-US" altLang="zh-TW" sz="12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JBOD</a:t>
                </a:r>
                <a:endParaRPr lang="zh-TW" altLang="en-US" sz="1200"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grpSp>
    </p:spTree>
    <p:extLst>
      <p:ext uri="{BB962C8B-B14F-4D97-AF65-F5344CB8AC3E}">
        <p14:creationId xmlns:p14="http://schemas.microsoft.com/office/powerpoint/2010/main" val="1087673123"/>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0B8B106-6664-463D-AC4D-7290E4F802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5847" y="-70352"/>
            <a:ext cx="10672970" cy="6003546"/>
          </a:xfrm>
          <a:prstGeom prst="rect">
            <a:avLst/>
          </a:prstGeom>
        </p:spPr>
      </p:pic>
      <p:sp>
        <p:nvSpPr>
          <p:cNvPr id="8" name="矩形 7">
            <a:extLst>
              <a:ext uri="{FF2B5EF4-FFF2-40B4-BE49-F238E27FC236}">
                <a16:creationId xmlns:a16="http://schemas.microsoft.com/office/drawing/2014/main" id="{83208E07-7F6D-4697-9BB2-B93AD6DE00DC}"/>
              </a:ext>
            </a:extLst>
          </p:cNvPr>
          <p:cNvSpPr/>
          <p:nvPr/>
        </p:nvSpPr>
        <p:spPr>
          <a:xfrm rot="10800000">
            <a:off x="-149190" y="-450019"/>
            <a:ext cx="9442380" cy="400276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a:xfrm>
            <a:off x="718050" y="48078"/>
            <a:ext cx="7707900" cy="572700"/>
          </a:xfrm>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DC 9~36V wide voltage input or adapter DC 12V input</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a:extLst>
              <a:ext uri="{FF2B5EF4-FFF2-40B4-BE49-F238E27FC236}">
                <a16:creationId xmlns:a16="http://schemas.microsoft.com/office/drawing/2014/main" id="{7D355E89-C047-4AC8-BEF2-6E8B5055287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7262065" y="2960757"/>
            <a:ext cx="2780521" cy="2839570"/>
          </a:xfrm>
          <a:prstGeom prst="ellipse">
            <a:avLst/>
          </a:prstGeom>
          <a:effectLst>
            <a:softEdge rad="419100"/>
          </a:effectLst>
        </p:spPr>
      </p:pic>
      <p:pic>
        <p:nvPicPr>
          <p:cNvPr id="12" name="圖片 11" descr="一張含有 文字, 電子用品 的圖片&#10;&#10;自動產生的描述">
            <a:extLst>
              <a:ext uri="{FF2B5EF4-FFF2-40B4-BE49-F238E27FC236}">
                <a16:creationId xmlns:a16="http://schemas.microsoft.com/office/drawing/2014/main" id="{4D1B87FE-29A0-41A2-AECA-60619F61A2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9727" y="3194614"/>
            <a:ext cx="6130336" cy="2417021"/>
          </a:xfrm>
          <a:prstGeom prst="rect">
            <a:avLst/>
          </a:prstGeom>
        </p:spPr>
      </p:pic>
      <p:sp>
        <p:nvSpPr>
          <p:cNvPr id="9" name="矩形 8">
            <a:extLst>
              <a:ext uri="{FF2B5EF4-FFF2-40B4-BE49-F238E27FC236}">
                <a16:creationId xmlns:a16="http://schemas.microsoft.com/office/drawing/2014/main" id="{0064ADD2-5A2D-4859-B9B9-CE8E7AA3517A}"/>
              </a:ext>
            </a:extLst>
          </p:cNvPr>
          <p:cNvSpPr/>
          <p:nvPr/>
        </p:nvSpPr>
        <p:spPr>
          <a:xfrm>
            <a:off x="5698067" y="3500323"/>
            <a:ext cx="1380066" cy="1359544"/>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0" name="群組 9">
            <a:extLst>
              <a:ext uri="{FF2B5EF4-FFF2-40B4-BE49-F238E27FC236}">
                <a16:creationId xmlns:a16="http://schemas.microsoft.com/office/drawing/2014/main" id="{63A8AF5A-4B36-45D6-B812-E1709F1F9D2C}"/>
              </a:ext>
            </a:extLst>
          </p:cNvPr>
          <p:cNvGrpSpPr/>
          <p:nvPr/>
        </p:nvGrpSpPr>
        <p:grpSpPr>
          <a:xfrm>
            <a:off x="1898130" y="412479"/>
            <a:ext cx="3688349" cy="3089268"/>
            <a:chOff x="5403142" y="1107825"/>
            <a:chExt cx="5036258" cy="3907282"/>
          </a:xfrm>
        </p:grpSpPr>
        <p:sp>
          <p:nvSpPr>
            <p:cNvPr id="13" name="矩形: 圓角 12">
              <a:extLst>
                <a:ext uri="{FF2B5EF4-FFF2-40B4-BE49-F238E27FC236}">
                  <a16:creationId xmlns:a16="http://schemas.microsoft.com/office/drawing/2014/main" id="{B3454939-58FD-461C-8B05-631F5B2EB6AB}"/>
                </a:ext>
              </a:extLst>
            </p:cNvPr>
            <p:cNvSpPr/>
            <p:nvPr/>
          </p:nvSpPr>
          <p:spPr>
            <a:xfrm>
              <a:off x="6220153" y="1697918"/>
              <a:ext cx="3599553" cy="3317189"/>
            </a:xfrm>
            <a:prstGeom prst="roundRect">
              <a:avLst>
                <a:gd name="adj" fmla="val 50000"/>
              </a:avLst>
            </a:prstGeom>
            <a:solidFill>
              <a:schemeClr val="dk1">
                <a:alpha val="51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 name="圖片 5" descr="一張含有 電子用品 的圖片&#10;&#10;自動產生的描述">
              <a:extLst>
                <a:ext uri="{FF2B5EF4-FFF2-40B4-BE49-F238E27FC236}">
                  <a16:creationId xmlns:a16="http://schemas.microsoft.com/office/drawing/2014/main" id="{7F8004A0-398C-498D-AE7E-A2F0F06D40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3142" y="1107825"/>
              <a:ext cx="5036258" cy="3775490"/>
            </a:xfrm>
            <a:prstGeom prst="rect">
              <a:avLst/>
            </a:prstGeom>
          </p:spPr>
        </p:pic>
      </p:grpSp>
      <p:sp>
        <p:nvSpPr>
          <p:cNvPr id="41" name="文字方塊 40">
            <a:extLst>
              <a:ext uri="{FF2B5EF4-FFF2-40B4-BE49-F238E27FC236}">
                <a16:creationId xmlns:a16="http://schemas.microsoft.com/office/drawing/2014/main" id="{4143B032-5714-40F9-9590-43BD9D05C64B}"/>
              </a:ext>
            </a:extLst>
          </p:cNvPr>
          <p:cNvSpPr txBox="1"/>
          <p:nvPr/>
        </p:nvSpPr>
        <p:spPr>
          <a:xfrm>
            <a:off x="5126306" y="1146760"/>
            <a:ext cx="4041224"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Choose to connect with </a:t>
            </a:r>
            <a:r>
              <a:rPr lang="en-US" altLang="zh-TW" sz="1800" b="1" dirty="0" err="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Euroblock</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as the power source</a:t>
            </a:r>
          </a:p>
          <a:p>
            <a:pPr>
              <a:spcBef>
                <a:spcPts val="600"/>
              </a:spcBef>
            </a:pPr>
            <a:r>
              <a:rPr lang="en-US" altLang="zh-TW" sz="1800" b="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with wide</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voltage (DC 9-36V input)</a:t>
            </a:r>
          </a:p>
          <a:p>
            <a:pPr>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It supports DC 9-36V wide voltage input, suitable for connecting industrial power supplies in various fields. The standard DC 12V adapter input is another option. Customers can choose according to different situations. It should be noted that only one of the two input can be used and cannot be connected simultaneously to avoid unpredictable risks.</a:t>
            </a:r>
            <a:endParaRPr 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文字方塊 13">
            <a:extLst>
              <a:ext uri="{FF2B5EF4-FFF2-40B4-BE49-F238E27FC236}">
                <a16:creationId xmlns:a16="http://schemas.microsoft.com/office/drawing/2014/main" id="{CF65944D-7E5E-49D2-AF3D-A98325F3302A}"/>
              </a:ext>
            </a:extLst>
          </p:cNvPr>
          <p:cNvSpPr txBox="1"/>
          <p:nvPr/>
        </p:nvSpPr>
        <p:spPr>
          <a:xfrm>
            <a:off x="692908" y="1146760"/>
            <a:ext cx="2168825"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DC 12V adapter is </a:t>
            </a:r>
            <a:r>
              <a:rPr lang="en-US" altLang="zh-TW" sz="1800" b="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the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standard configuration</a:t>
            </a:r>
          </a:p>
          <a:p>
            <a:pPr>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TS-i410X</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is</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shipped with a DC 12V adapter, which can directly connect to the power supply. In addition, its anti-dropping design can avoid the risk of NAS service interruption.</a:t>
            </a:r>
            <a:endParaRPr 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51860468"/>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hidden="1">
            <a:extLst>
              <a:ext uri="{FF2B5EF4-FFF2-40B4-BE49-F238E27FC236}">
                <a16:creationId xmlns:a16="http://schemas.microsoft.com/office/drawing/2014/main" id="{4680CF8C-03D1-4A0E-A17D-FBA9330FCB91}"/>
              </a:ext>
            </a:extLst>
          </p:cNvPr>
          <p:cNvPicPr>
            <a:picLocks noChangeAspect="1"/>
          </p:cNvPicPr>
          <p:nvPr/>
        </p:nvPicPr>
        <p:blipFill>
          <a:blip r:embed="rId3"/>
          <a:stretch>
            <a:fillRect/>
          </a:stretch>
        </p:blipFill>
        <p:spPr>
          <a:xfrm>
            <a:off x="6322826" y="5400131"/>
            <a:ext cx="2667589" cy="1851243"/>
          </a:xfrm>
          <a:prstGeom prst="rect">
            <a:avLst/>
          </a:prstGeom>
        </p:spPr>
      </p:pic>
      <p:sp>
        <p:nvSpPr>
          <p:cNvPr id="16" name="矩形 15">
            <a:extLst>
              <a:ext uri="{FF2B5EF4-FFF2-40B4-BE49-F238E27FC236}">
                <a16:creationId xmlns:a16="http://schemas.microsoft.com/office/drawing/2014/main" id="{7B880962-3889-4EE8-AE62-0D9607F6E9E0}"/>
              </a:ext>
            </a:extLst>
          </p:cNvPr>
          <p:cNvSpPr/>
          <p:nvPr/>
        </p:nvSpPr>
        <p:spPr>
          <a:xfrm rot="10800000">
            <a:off x="-149190" y="-827774"/>
            <a:ext cx="9442380" cy="400276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0" name="群組 9">
            <a:extLst>
              <a:ext uri="{FF2B5EF4-FFF2-40B4-BE49-F238E27FC236}">
                <a16:creationId xmlns:a16="http://schemas.microsoft.com/office/drawing/2014/main" id="{F62C165A-7B7C-46B2-BA7C-1A8C2E34F9D9}"/>
              </a:ext>
            </a:extLst>
          </p:cNvPr>
          <p:cNvGrpSpPr/>
          <p:nvPr/>
        </p:nvGrpSpPr>
        <p:grpSpPr>
          <a:xfrm>
            <a:off x="5495918" y="1019971"/>
            <a:ext cx="3565198" cy="2238641"/>
            <a:chOff x="4754879" y="2273495"/>
            <a:chExt cx="4167371" cy="2714348"/>
          </a:xfrm>
        </p:grpSpPr>
        <p:pic>
          <p:nvPicPr>
            <p:cNvPr id="11" name="圖片 10">
              <a:extLst>
                <a:ext uri="{FF2B5EF4-FFF2-40B4-BE49-F238E27FC236}">
                  <a16:creationId xmlns:a16="http://schemas.microsoft.com/office/drawing/2014/main" id="{D93F5B6A-57AA-4B2D-94EE-15F8B9A7A4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2" name="矩形 11">
              <a:extLst>
                <a:ext uri="{FF2B5EF4-FFF2-40B4-BE49-F238E27FC236}">
                  <a16:creationId xmlns:a16="http://schemas.microsoft.com/office/drawing/2014/main" id="{2F6280FD-54A9-4DA3-975B-5FEAF020615E}"/>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 name="圖片 14" descr="一張含有 文字, 室內, 電子用品, 顯示 的圖片&#10;&#10;自動產生的描述">
              <a:extLst>
                <a:ext uri="{FF2B5EF4-FFF2-40B4-BE49-F238E27FC236}">
                  <a16:creationId xmlns:a16="http://schemas.microsoft.com/office/drawing/2014/main" id="{71BE4475-29E8-45B6-B5DF-71FBC70C16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8" name="圖片 7">
            <a:extLst>
              <a:ext uri="{FF2B5EF4-FFF2-40B4-BE49-F238E27FC236}">
                <a16:creationId xmlns:a16="http://schemas.microsoft.com/office/drawing/2014/main" id="{B495805A-782A-40F2-8BA8-0EB2CEDBFCF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p:blipFill>
        <p:spPr>
          <a:xfrm>
            <a:off x="79539" y="1343879"/>
            <a:ext cx="2230895" cy="3662221"/>
          </a:xfrm>
          <a:prstGeom prst="rect">
            <a:avLst/>
          </a:prstGeom>
          <a:effectLst>
            <a:softEdge rad="635000"/>
          </a:effectLst>
        </p:spPr>
      </p:pic>
      <p:pic>
        <p:nvPicPr>
          <p:cNvPr id="6" name="圖片 5" descr="一張含有 文字, 電子用品 的圖片&#10;&#10;自動產生的描述">
            <a:extLst>
              <a:ext uri="{FF2B5EF4-FFF2-40B4-BE49-F238E27FC236}">
                <a16:creationId xmlns:a16="http://schemas.microsoft.com/office/drawing/2014/main" id="{EF883006-C7D4-429A-A185-6C3E195EB6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9293" y="2655372"/>
            <a:ext cx="5875839" cy="2316680"/>
          </a:xfrm>
          <a:prstGeom prst="rect">
            <a:avLst/>
          </a:prstGeom>
        </p:spPr>
      </p:pic>
      <p:sp>
        <p:nvSpPr>
          <p:cNvPr id="41" name="文字方塊 40">
            <a:extLst>
              <a:ext uri="{FF2B5EF4-FFF2-40B4-BE49-F238E27FC236}">
                <a16:creationId xmlns:a16="http://schemas.microsoft.com/office/drawing/2014/main" id="{4143B032-5714-40F9-9590-43BD9D05C64B}"/>
              </a:ext>
            </a:extLst>
          </p:cNvPr>
          <p:cNvSpPr txBox="1"/>
          <p:nvPr/>
        </p:nvSpPr>
        <p:spPr>
          <a:xfrm>
            <a:off x="713225" y="1043285"/>
            <a:ext cx="4550620" cy="1268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HDMI monitor output with 4K resolution</a:t>
            </a:r>
          </a:p>
          <a:p>
            <a:pPr>
              <a:spcBef>
                <a:spcPts val="6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HDMI connects to the screen as a monitor. When USB connects to a keyboard and mouse simultaneously, it can use as a PC, and the </a:t>
            </a:r>
            <a:r>
              <a:rPr lang="en-US" altLang="zh-TW" sz="12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HybridDesk</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Station can install to turn it into a home theater.</a:t>
            </a:r>
            <a:endParaRPr 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矩形 16">
            <a:extLst>
              <a:ext uri="{FF2B5EF4-FFF2-40B4-BE49-F238E27FC236}">
                <a16:creationId xmlns:a16="http://schemas.microsoft.com/office/drawing/2014/main" id="{C4A6C7AF-2015-4DBD-B084-D16D40AC9923}"/>
              </a:ext>
            </a:extLst>
          </p:cNvPr>
          <p:cNvSpPr/>
          <p:nvPr/>
        </p:nvSpPr>
        <p:spPr>
          <a:xfrm>
            <a:off x="2406227" y="3258612"/>
            <a:ext cx="552873" cy="1005380"/>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Support HDMI 4K screen output</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232237770"/>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38E57834-5541-48B2-A962-13713C22A0FB}"/>
              </a:ext>
            </a:extLst>
          </p:cNvPr>
          <p:cNvSpPr/>
          <p:nvPr/>
        </p:nvSpPr>
        <p:spPr>
          <a:xfrm rot="5400000">
            <a:off x="-1626670" y="-1626670"/>
            <a:ext cx="5563404" cy="8277732"/>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D7F5C5B8-A729-436C-9D02-03308513135C}"/>
              </a:ext>
            </a:extLst>
          </p:cNvPr>
          <p:cNvSpPr/>
          <p:nvPr/>
        </p:nvSpPr>
        <p:spPr>
          <a:xfrm rot="10800000">
            <a:off x="-149190" y="-1967548"/>
            <a:ext cx="9442380" cy="400276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標題 1" hidden="1">
            <a:extLst>
              <a:ext uri="{FF2B5EF4-FFF2-40B4-BE49-F238E27FC236}">
                <a16:creationId xmlns:a16="http://schemas.microsoft.com/office/drawing/2014/main" id="{62872A14-A370-4662-8172-E05825781090}"/>
              </a:ext>
            </a:extLst>
          </p:cNvPr>
          <p:cNvSpPr txBox="1">
            <a:spLocks/>
          </p:cNvSpPr>
          <p:nvPr/>
        </p:nvSpPr>
        <p:spPr>
          <a:xfrm>
            <a:off x="720000" y="265500"/>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300" dirty="0">
                <a:latin typeface="Arial" panose="020B0604020202020204" pitchFamily="34" charset="0"/>
                <a:ea typeface="微軟正黑體" panose="020B0604030504040204" pitchFamily="34" charset="-120"/>
                <a:sym typeface="Arial" panose="020B0604020202020204" pitchFamily="34" charset="0"/>
              </a:rPr>
              <a:t>TS-i410X </a:t>
            </a:r>
            <a:r>
              <a:rPr lang="zh-TW" altLang="en-US" sz="3300" dirty="0">
                <a:latin typeface="Arial" panose="020B0604020202020204" pitchFamily="34" charset="0"/>
                <a:ea typeface="微軟正黑體" panose="020B0604030504040204" pitchFamily="34" charset="-120"/>
                <a:sym typeface="Arial" panose="020B0604020202020204" pitchFamily="34" charset="0"/>
              </a:rPr>
              <a:t>支援</a:t>
            </a:r>
            <a:r>
              <a:rPr lang="en-US" altLang="zh-TW" sz="3300" dirty="0">
                <a:latin typeface="Arial" panose="020B0604020202020204" pitchFamily="34" charset="0"/>
                <a:ea typeface="微軟正黑體" panose="020B0604030504040204" pitchFamily="34" charset="-120"/>
                <a:sym typeface="Arial" panose="020B0604020202020204" pitchFamily="34" charset="0"/>
              </a:rPr>
              <a:t>4</a:t>
            </a:r>
            <a:r>
              <a:rPr lang="zh-TW" altLang="en-US" sz="3300" dirty="0">
                <a:latin typeface="Arial" panose="020B0604020202020204" pitchFamily="34" charset="0"/>
                <a:ea typeface="微軟正黑體" panose="020B0604030504040204" pitchFamily="34" charset="-120"/>
                <a:sym typeface="Arial" panose="020B0604020202020204" pitchFamily="34" charset="0"/>
              </a:rPr>
              <a:t>個</a:t>
            </a:r>
            <a:r>
              <a:rPr lang="en-US" altLang="zh-TW" sz="3300" dirty="0">
                <a:latin typeface="Arial" panose="020B0604020202020204" pitchFamily="34" charset="0"/>
                <a:ea typeface="微軟正黑體" panose="020B0604030504040204" pitchFamily="34" charset="-120"/>
                <a:sym typeface="Arial" panose="020B0604020202020204" pitchFamily="34" charset="0"/>
              </a:rPr>
              <a:t>SATA</a:t>
            </a:r>
            <a:r>
              <a:rPr lang="zh-TW" altLang="en-US" sz="3300" dirty="0">
                <a:latin typeface="Arial" panose="020B0604020202020204" pitchFamily="34" charset="0"/>
                <a:ea typeface="微軟正黑體" panose="020B0604030504040204" pitchFamily="34" charset="-120"/>
                <a:sym typeface="Arial" panose="020B0604020202020204" pitchFamily="34" charset="0"/>
              </a:rPr>
              <a:t> </a:t>
            </a:r>
            <a:r>
              <a:rPr lang="en-US" altLang="zh-TW" sz="3300" dirty="0">
                <a:latin typeface="Arial" panose="020B0604020202020204" pitchFamily="34" charset="0"/>
                <a:ea typeface="微軟正黑體" panose="020B0604030504040204" pitchFamily="34" charset="-120"/>
                <a:sym typeface="Arial" panose="020B0604020202020204" pitchFamily="34" charset="0"/>
              </a:rPr>
              <a:t>SSD</a:t>
            </a:r>
            <a:r>
              <a:rPr lang="zh-TW" altLang="en-US" sz="3300" dirty="0">
                <a:latin typeface="Arial" panose="020B0604020202020204" pitchFamily="34" charset="0"/>
                <a:ea typeface="微軟正黑體" panose="020B0604030504040204" pitchFamily="34" charset="-120"/>
                <a:sym typeface="Arial" panose="020B0604020202020204" pitchFamily="34" charset="0"/>
              </a:rPr>
              <a:t>插槽</a:t>
            </a:r>
          </a:p>
        </p:txBody>
      </p:sp>
      <p:grpSp>
        <p:nvGrpSpPr>
          <p:cNvPr id="9" name="群組 8">
            <a:extLst>
              <a:ext uri="{FF2B5EF4-FFF2-40B4-BE49-F238E27FC236}">
                <a16:creationId xmlns:a16="http://schemas.microsoft.com/office/drawing/2014/main" id="{52F712B3-2AF6-445E-93C8-20D4EB32035A}"/>
              </a:ext>
            </a:extLst>
          </p:cNvPr>
          <p:cNvGrpSpPr/>
          <p:nvPr/>
        </p:nvGrpSpPr>
        <p:grpSpPr>
          <a:xfrm>
            <a:off x="118533" y="1647233"/>
            <a:ext cx="4690532" cy="2932104"/>
            <a:chOff x="245867" y="1681212"/>
            <a:chExt cx="3450133" cy="2156717"/>
          </a:xfrm>
        </p:grpSpPr>
        <p:pic>
          <p:nvPicPr>
            <p:cNvPr id="3" name="圖片 2">
              <a:extLst>
                <a:ext uri="{FF2B5EF4-FFF2-40B4-BE49-F238E27FC236}">
                  <a16:creationId xmlns:a16="http://schemas.microsoft.com/office/drawing/2014/main" id="{FE0C2745-138B-4C6D-9E7A-4469B43945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5867" y="1681212"/>
              <a:ext cx="3450133" cy="2156717"/>
            </a:xfrm>
            <a:prstGeom prst="rect">
              <a:avLst/>
            </a:prstGeom>
            <a:effectLst>
              <a:outerShdw blurRad="355600" dist="317500" dir="2700000" algn="tl" rotWithShape="0">
                <a:prstClr val="black">
                  <a:alpha val="65000"/>
                </a:prstClr>
              </a:outerShdw>
            </a:effectLst>
          </p:spPr>
        </p:pic>
        <p:sp>
          <p:nvSpPr>
            <p:cNvPr id="7" name="橢圓 6">
              <a:extLst>
                <a:ext uri="{FF2B5EF4-FFF2-40B4-BE49-F238E27FC236}">
                  <a16:creationId xmlns:a16="http://schemas.microsoft.com/office/drawing/2014/main" id="{E20F4E8E-B7EE-4B8D-829E-E8E0C2DEE0BB}"/>
                </a:ext>
              </a:extLst>
            </p:cNvPr>
            <p:cNvSpPr/>
            <p:nvPr/>
          </p:nvSpPr>
          <p:spPr>
            <a:xfrm>
              <a:off x="1072164" y="2685049"/>
              <a:ext cx="286247" cy="277871"/>
            </a:xfrm>
            <a:prstGeom prst="ellips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橢圓 39">
              <a:extLst>
                <a:ext uri="{FF2B5EF4-FFF2-40B4-BE49-F238E27FC236}">
                  <a16:creationId xmlns:a16="http://schemas.microsoft.com/office/drawing/2014/main" id="{558E50E8-E981-430F-822F-95F4ECBCAD97}"/>
                </a:ext>
              </a:extLst>
            </p:cNvPr>
            <p:cNvSpPr/>
            <p:nvPr/>
          </p:nvSpPr>
          <p:spPr>
            <a:xfrm>
              <a:off x="2649594" y="2685049"/>
              <a:ext cx="286247" cy="277871"/>
            </a:xfrm>
            <a:prstGeom prst="ellips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橢圓 41">
              <a:extLst>
                <a:ext uri="{FF2B5EF4-FFF2-40B4-BE49-F238E27FC236}">
                  <a16:creationId xmlns:a16="http://schemas.microsoft.com/office/drawing/2014/main" id="{FA4AF8F8-4C09-4959-9B88-4B92E2DA8A82}"/>
                </a:ext>
              </a:extLst>
            </p:cNvPr>
            <p:cNvSpPr/>
            <p:nvPr/>
          </p:nvSpPr>
          <p:spPr>
            <a:xfrm>
              <a:off x="1072164" y="3012860"/>
              <a:ext cx="286247" cy="277871"/>
            </a:xfrm>
            <a:prstGeom prst="ellips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橢圓 43">
              <a:extLst>
                <a:ext uri="{FF2B5EF4-FFF2-40B4-BE49-F238E27FC236}">
                  <a16:creationId xmlns:a16="http://schemas.microsoft.com/office/drawing/2014/main" id="{61BECEB3-05E7-423C-9E34-C39F8B5C422A}"/>
                </a:ext>
              </a:extLst>
            </p:cNvPr>
            <p:cNvSpPr/>
            <p:nvPr/>
          </p:nvSpPr>
          <p:spPr>
            <a:xfrm>
              <a:off x="2649365" y="3012860"/>
              <a:ext cx="286247" cy="277871"/>
            </a:xfrm>
            <a:prstGeom prst="ellips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8" name="標題 7">
            <a:extLst>
              <a:ext uri="{FF2B5EF4-FFF2-40B4-BE49-F238E27FC236}">
                <a16:creationId xmlns:a16="http://schemas.microsoft.com/office/drawing/2014/main" id="{16BC796B-E7B0-48BA-B631-F05D6AA3FD2B}"/>
              </a:ext>
            </a:extLst>
          </p:cNvPr>
          <p:cNvSpPr>
            <a:spLocks noGrp="1"/>
          </p:cNvSpPr>
          <p:nvPr>
            <p:ph type="title"/>
          </p:nvPr>
        </p:nvSpPr>
        <p:spPr>
          <a:xfrm>
            <a:off x="713225" y="368824"/>
            <a:ext cx="8045764" cy="892571"/>
          </a:xfrm>
        </p:spPr>
        <p:txBody>
          <a:bodyPr/>
          <a:lstStyle/>
          <a:p>
            <a:r>
              <a:rPr lang="en-US" altLang="zh-TW" sz="3200" dirty="0">
                <a:latin typeface="Arial" panose="020B0604020202020204" pitchFamily="34" charset="0"/>
                <a:ea typeface="微軟正黑體" panose="020B0604030504040204" pitchFamily="34" charset="-120"/>
                <a:sym typeface="Arial" panose="020B0604020202020204" pitchFamily="34" charset="0"/>
              </a:rPr>
              <a:t>TS-i410X supports four SATA SSD slots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0C100FBC-177D-7105-7C07-E13C8B8FEF0A}"/>
              </a:ext>
            </a:extLst>
          </p:cNvPr>
          <p:cNvSpPr txBox="1"/>
          <p:nvPr/>
        </p:nvSpPr>
        <p:spPr>
          <a:xfrm>
            <a:off x="713224" y="1177581"/>
            <a:ext cx="6096649" cy="343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Four 2.5" SSD slots are visible after removing the front cover</a:t>
            </a:r>
            <a:endParaRPr 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23">
            <a:extLst>
              <a:ext uri="{FF2B5EF4-FFF2-40B4-BE49-F238E27FC236}">
                <a16:creationId xmlns:a16="http://schemas.microsoft.com/office/drawing/2014/main" id="{FE209CC7-426D-73A0-5861-43E090B0ED55}"/>
              </a:ext>
            </a:extLst>
          </p:cNvPr>
          <p:cNvSpPr/>
          <p:nvPr/>
        </p:nvSpPr>
        <p:spPr>
          <a:xfrm>
            <a:off x="1200302" y="1598205"/>
            <a:ext cx="521351"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LAN</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010B161E-8C22-683C-C396-3A2F99202C16}"/>
              </a:ext>
            </a:extLst>
          </p:cNvPr>
          <p:cNvSpPr/>
          <p:nvPr/>
        </p:nvSpPr>
        <p:spPr>
          <a:xfrm>
            <a:off x="700324" y="1598205"/>
            <a:ext cx="574532"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Status</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A8C8B25A-57D6-748E-578D-BB09AB9CA6F7}"/>
              </a:ext>
            </a:extLst>
          </p:cNvPr>
          <p:cNvSpPr/>
          <p:nvPr/>
        </p:nvSpPr>
        <p:spPr>
          <a:xfrm>
            <a:off x="2195234" y="1586750"/>
            <a:ext cx="1286470"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SSD LED 1~4</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7" name="直線接點 16">
            <a:extLst>
              <a:ext uri="{FF2B5EF4-FFF2-40B4-BE49-F238E27FC236}">
                <a16:creationId xmlns:a16="http://schemas.microsoft.com/office/drawing/2014/main" id="{CDA195F3-32C9-DA4A-C9D5-10858F034324}"/>
              </a:ext>
            </a:extLst>
          </p:cNvPr>
          <p:cNvCxnSpPr>
            <a:cxnSpLocks/>
          </p:cNvCxnSpPr>
          <p:nvPr/>
        </p:nvCxnSpPr>
        <p:spPr>
          <a:xfrm flipV="1">
            <a:off x="984935" y="1812953"/>
            <a:ext cx="0" cy="934812"/>
          </a:xfrm>
          <a:prstGeom prst="straightConnector1">
            <a:avLst/>
          </a:prstGeom>
          <a:ln>
            <a:headEnd type="oval"/>
          </a:ln>
        </p:spPr>
        <p:style>
          <a:lnRef idx="1">
            <a:schemeClr val="accent1"/>
          </a:lnRef>
          <a:fillRef idx="0">
            <a:schemeClr val="accent1"/>
          </a:fillRef>
          <a:effectRef idx="0">
            <a:schemeClr val="accent1"/>
          </a:effectRef>
          <a:fontRef idx="minor">
            <a:schemeClr val="tx1"/>
          </a:fontRef>
        </p:style>
      </p:cxnSp>
      <p:cxnSp>
        <p:nvCxnSpPr>
          <p:cNvPr id="28" name="直線接點 16">
            <a:extLst>
              <a:ext uri="{FF2B5EF4-FFF2-40B4-BE49-F238E27FC236}">
                <a16:creationId xmlns:a16="http://schemas.microsoft.com/office/drawing/2014/main" id="{7C689401-733D-814C-4AB1-1A715A9798F8}"/>
              </a:ext>
            </a:extLst>
          </p:cNvPr>
          <p:cNvCxnSpPr>
            <a:cxnSpLocks/>
          </p:cNvCxnSpPr>
          <p:nvPr/>
        </p:nvCxnSpPr>
        <p:spPr>
          <a:xfrm rot="5400000" flipH="1" flipV="1">
            <a:off x="851212" y="2152468"/>
            <a:ext cx="941214" cy="262081"/>
          </a:xfrm>
          <a:prstGeom prst="bentConnector3">
            <a:avLst>
              <a:gd name="adj1" fmla="val 50000"/>
            </a:avLst>
          </a:prstGeom>
          <a:ln>
            <a:headEnd type="oval"/>
          </a:ln>
        </p:spPr>
        <p:style>
          <a:lnRef idx="1">
            <a:schemeClr val="accent1"/>
          </a:lnRef>
          <a:fillRef idx="0">
            <a:schemeClr val="accent1"/>
          </a:fillRef>
          <a:effectRef idx="0">
            <a:schemeClr val="accent1"/>
          </a:effectRef>
          <a:fontRef idx="minor">
            <a:schemeClr val="tx1"/>
          </a:fontRef>
        </p:style>
      </p:cxnSp>
      <p:cxnSp>
        <p:nvCxnSpPr>
          <p:cNvPr id="29" name="直線接點 16">
            <a:extLst>
              <a:ext uri="{FF2B5EF4-FFF2-40B4-BE49-F238E27FC236}">
                <a16:creationId xmlns:a16="http://schemas.microsoft.com/office/drawing/2014/main" id="{1482463C-49A1-7416-196D-B0C086444C19}"/>
              </a:ext>
            </a:extLst>
          </p:cNvPr>
          <p:cNvCxnSpPr>
            <a:cxnSpLocks/>
          </p:cNvCxnSpPr>
          <p:nvPr/>
        </p:nvCxnSpPr>
        <p:spPr>
          <a:xfrm flipV="1">
            <a:off x="2748146" y="1801498"/>
            <a:ext cx="0" cy="934812"/>
          </a:xfrm>
          <a:prstGeom prst="straightConnector1">
            <a:avLst/>
          </a:prstGeom>
          <a:ln>
            <a:headEnd type="ova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49F9E209-CD54-2BDA-E94F-4CE9A9164903}"/>
              </a:ext>
            </a:extLst>
          </p:cNvPr>
          <p:cNvSpPr/>
          <p:nvPr/>
        </p:nvSpPr>
        <p:spPr>
          <a:xfrm>
            <a:off x="3264756" y="1650249"/>
            <a:ext cx="1112467" cy="23093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reserved for engineering</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1" name="直線接點 16">
            <a:extLst>
              <a:ext uri="{FF2B5EF4-FFF2-40B4-BE49-F238E27FC236}">
                <a16:creationId xmlns:a16="http://schemas.microsoft.com/office/drawing/2014/main" id="{4317C7D3-3EF1-D14F-C2C7-DB87C65BDD12}"/>
              </a:ext>
            </a:extLst>
          </p:cNvPr>
          <p:cNvCxnSpPr>
            <a:cxnSpLocks/>
          </p:cNvCxnSpPr>
          <p:nvPr/>
        </p:nvCxnSpPr>
        <p:spPr>
          <a:xfrm rot="5400000" flipH="1" flipV="1">
            <a:off x="3221634" y="2138517"/>
            <a:ext cx="763929" cy="434786"/>
          </a:xfrm>
          <a:prstGeom prst="bentConnector3">
            <a:avLst>
              <a:gd name="adj1" fmla="val 50000"/>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6369"/>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p:txBody>
          <a:bodyPr spcFirstLastPara="1" wrap="square" lIns="91425" tIns="91425" rIns="91425" bIns="91425" anchor="t" anchorCtr="0">
            <a:noAutofit/>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TS-i410X SSD NAS</a:t>
            </a:r>
            <a:r>
              <a:rPr lang="zh-TW" altLang="en-US" dirty="0">
                <a:latin typeface="Arial" panose="020B0604020202020204" pitchFamily="34" charset="0"/>
                <a:ea typeface="微軟正黑體" panose="020B0604030504040204" pitchFamily="34" charset="-120"/>
                <a:sym typeface="Arial" panose="020B0604020202020204" pitchFamily="34" charset="0"/>
              </a:rPr>
              <a:t> </a:t>
            </a:r>
            <a:r>
              <a:rPr lang="en-US" altLang="zh-TW" dirty="0">
                <a:latin typeface="Arial" panose="020B0604020202020204" pitchFamily="34" charset="0"/>
                <a:ea typeface="微軟正黑體" panose="020B0604030504040204" pitchFamily="34" charset="-120"/>
                <a:sym typeface="Arial" panose="020B0604020202020204" pitchFamily="34" charset="0"/>
              </a:rPr>
              <a:t>Features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4408600" y="5531943"/>
            <a:ext cx="6020045" cy="2663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80000" indent="-180000">
              <a:lnSpc>
                <a:spcPct val="130000"/>
              </a:lnSpc>
              <a:spcBef>
                <a:spcPts val="600"/>
              </a:spcBef>
              <a:buClr>
                <a:srgbClr val="F4D088"/>
              </a:buClr>
              <a:buSzPct val="100000"/>
              <a:buFont typeface="Arial"/>
              <a:buChar char="•"/>
            </a:pPr>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180000" indent="-180000">
              <a:lnSpc>
                <a:spcPct val="130000"/>
              </a:lnSpc>
              <a:spcBef>
                <a:spcPts val="600"/>
              </a:spcBef>
              <a:buClr>
                <a:srgbClr val="F4D088"/>
              </a:buClr>
              <a:buSzPct val="100000"/>
              <a:buFont typeface="Arial"/>
              <a:buChar char="•"/>
            </a:pPr>
            <a:r>
              <a:rPr lang="zh-TW"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180000" indent="-180000">
              <a:lnSpc>
                <a:spcPct val="130000"/>
              </a:lnSpc>
              <a:spcBef>
                <a:spcPts val="600"/>
              </a:spcBef>
              <a:buClr>
                <a:srgbClr val="F4D088"/>
              </a:buClr>
              <a:buSzPct val="100000"/>
              <a:buFont typeface="Arial"/>
              <a:buChar char="•"/>
            </a:pPr>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180000" indent="-180000">
              <a:lnSpc>
                <a:spcPct val="130000"/>
              </a:lnSpc>
              <a:spcBef>
                <a:spcPts val="600"/>
              </a:spcBef>
              <a:buClr>
                <a:srgbClr val="F4D088"/>
              </a:buClr>
              <a:buSzPct val="100000"/>
              <a:buFont typeface="Arial"/>
              <a:buChar char="•"/>
            </a:pPr>
            <a:r>
              <a:rPr lang="zh-CN"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0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Google Shape;298;p34">
            <a:extLst>
              <a:ext uri="{FF2B5EF4-FFF2-40B4-BE49-F238E27FC236}">
                <a16:creationId xmlns:a16="http://schemas.microsoft.com/office/drawing/2014/main" id="{16087413-7367-4E4B-B082-2358F21F2756}"/>
              </a:ext>
            </a:extLst>
          </p:cNvPr>
          <p:cNvSpPr txBox="1">
            <a:spLocks/>
          </p:cNvSpPr>
          <p:nvPr/>
        </p:nvSpPr>
        <p:spPr>
          <a:xfrm>
            <a:off x="1513533" y="2115732"/>
            <a:ext cx="3005351" cy="6670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Supports four 2.5-inch SATA SSD bays with industrial wide-temperature SSDs to operate in a harsh environment.</a:t>
            </a:r>
          </a:p>
        </p:txBody>
      </p:sp>
      <p:sp>
        <p:nvSpPr>
          <p:cNvPr id="38" name="Google Shape;298;p34">
            <a:extLst>
              <a:ext uri="{FF2B5EF4-FFF2-40B4-BE49-F238E27FC236}">
                <a16:creationId xmlns:a16="http://schemas.microsoft.com/office/drawing/2014/main" id="{9951CF31-3A33-4FE1-B8BA-A1EA1D253EEF}"/>
              </a:ext>
            </a:extLst>
          </p:cNvPr>
          <p:cNvSpPr txBox="1">
            <a:spLocks/>
          </p:cNvSpPr>
          <p:nvPr/>
        </p:nvSpPr>
        <p:spPr>
          <a:xfrm>
            <a:off x="5768887" y="3261619"/>
            <a:ext cx="2556339" cy="48596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Compliance with MIL-STD-810H vibration test</a:t>
            </a:r>
            <a:endParaRPr 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Google Shape;298;p34">
            <a:extLst>
              <a:ext uri="{FF2B5EF4-FFF2-40B4-BE49-F238E27FC236}">
                <a16:creationId xmlns:a16="http://schemas.microsoft.com/office/drawing/2014/main" id="{1D9DD7AF-6493-4FD8-8305-3BEA86FE5CA7}"/>
              </a:ext>
            </a:extLst>
          </p:cNvPr>
          <p:cNvSpPr txBox="1">
            <a:spLocks/>
          </p:cNvSpPr>
          <p:nvPr/>
        </p:nvSpPr>
        <p:spPr>
          <a:xfrm>
            <a:off x="5786665" y="2033767"/>
            <a:ext cx="2486113" cy="677567"/>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High-speed 10GbE network bandwidth for faster data transfer experience</a:t>
            </a:r>
            <a:endParaRPr 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Google Shape;298;p34">
            <a:extLst>
              <a:ext uri="{FF2B5EF4-FFF2-40B4-BE49-F238E27FC236}">
                <a16:creationId xmlns:a16="http://schemas.microsoft.com/office/drawing/2014/main" id="{BCF23C32-63E4-42E2-9B70-827683729303}"/>
              </a:ext>
            </a:extLst>
          </p:cNvPr>
          <p:cNvSpPr txBox="1">
            <a:spLocks/>
          </p:cNvSpPr>
          <p:nvPr/>
        </p:nvSpPr>
        <p:spPr>
          <a:xfrm>
            <a:off x="1513533" y="3246029"/>
            <a:ext cx="2486113" cy="647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Suitable for use in low and high temperature environments</a:t>
            </a:r>
          </a:p>
        </p:txBody>
      </p:sp>
      <p:sp>
        <p:nvSpPr>
          <p:cNvPr id="46" name="Google Shape;298;p34">
            <a:extLst>
              <a:ext uri="{FF2B5EF4-FFF2-40B4-BE49-F238E27FC236}">
                <a16:creationId xmlns:a16="http://schemas.microsoft.com/office/drawing/2014/main" id="{6850BF6F-BC55-408D-847E-3473EA1E1BAE}"/>
              </a:ext>
            </a:extLst>
          </p:cNvPr>
          <p:cNvSpPr txBox="1">
            <a:spLocks/>
          </p:cNvSpPr>
          <p:nvPr/>
        </p:nvSpPr>
        <p:spPr>
          <a:xfrm>
            <a:off x="1619216" y="4330785"/>
            <a:ext cx="2548955" cy="64770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Wide input voltage can be used with various industrial power supplies</a:t>
            </a:r>
          </a:p>
        </p:txBody>
      </p:sp>
      <p:sp>
        <p:nvSpPr>
          <p:cNvPr id="48" name="Google Shape;298;p34">
            <a:extLst>
              <a:ext uri="{FF2B5EF4-FFF2-40B4-BE49-F238E27FC236}">
                <a16:creationId xmlns:a16="http://schemas.microsoft.com/office/drawing/2014/main" id="{FBF4E2CD-3BC6-4102-B197-B784A8A3E5AD}"/>
              </a:ext>
            </a:extLst>
          </p:cNvPr>
          <p:cNvSpPr txBox="1">
            <a:spLocks/>
          </p:cNvSpPr>
          <p:nvPr/>
        </p:nvSpPr>
        <p:spPr>
          <a:xfrm>
            <a:off x="5762028" y="4087805"/>
            <a:ext cx="2486113" cy="64770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Provides one port HDMI output for video output</a:t>
            </a:r>
            <a:endParaRPr 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Google Shape;298;p34">
            <a:extLst>
              <a:ext uri="{FF2B5EF4-FFF2-40B4-BE49-F238E27FC236}">
                <a16:creationId xmlns:a16="http://schemas.microsoft.com/office/drawing/2014/main" id="{0A386CCA-2310-48BC-B349-184FB8A6F428}"/>
              </a:ext>
            </a:extLst>
          </p:cNvPr>
          <p:cNvSpPr txBox="1">
            <a:spLocks/>
          </p:cNvSpPr>
          <p:nvPr/>
        </p:nvSpPr>
        <p:spPr>
          <a:xfrm>
            <a:off x="1513533" y="1559715"/>
            <a:ext cx="2823163" cy="512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Supports 4-bay 2.5-inch SATA SSD</a:t>
            </a:r>
          </a:p>
        </p:txBody>
      </p:sp>
      <p:sp>
        <p:nvSpPr>
          <p:cNvPr id="16" name="Google Shape;298;p34">
            <a:extLst>
              <a:ext uri="{FF2B5EF4-FFF2-40B4-BE49-F238E27FC236}">
                <a16:creationId xmlns:a16="http://schemas.microsoft.com/office/drawing/2014/main" id="{DD44DE7B-49BF-44FA-8F51-501E3F3ED381}"/>
              </a:ext>
            </a:extLst>
          </p:cNvPr>
          <p:cNvSpPr txBox="1">
            <a:spLocks/>
          </p:cNvSpPr>
          <p:nvPr/>
        </p:nvSpPr>
        <p:spPr>
          <a:xfrm>
            <a:off x="5786665" y="1785705"/>
            <a:ext cx="2823163" cy="582455"/>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Dual 10</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GbE</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ports</a:t>
            </a:r>
          </a:p>
        </p:txBody>
      </p:sp>
      <p:sp>
        <p:nvSpPr>
          <p:cNvPr id="12" name="Google Shape;298;p34">
            <a:extLst>
              <a:ext uri="{FF2B5EF4-FFF2-40B4-BE49-F238E27FC236}">
                <a16:creationId xmlns:a16="http://schemas.microsoft.com/office/drawing/2014/main" id="{985A542E-659E-4930-A85D-05227C0D6488}"/>
              </a:ext>
            </a:extLst>
          </p:cNvPr>
          <p:cNvSpPr txBox="1">
            <a:spLocks/>
          </p:cNvSpPr>
          <p:nvPr/>
        </p:nvSpPr>
        <p:spPr>
          <a:xfrm>
            <a:off x="1513533" y="2768978"/>
            <a:ext cx="3076029" cy="7597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Wide operating temperature(-40˚C ~ 70˚C)</a:t>
            </a:r>
          </a:p>
        </p:txBody>
      </p:sp>
      <p:sp>
        <p:nvSpPr>
          <p:cNvPr id="41" name="Google Shape;298;p34">
            <a:extLst>
              <a:ext uri="{FF2B5EF4-FFF2-40B4-BE49-F238E27FC236}">
                <a16:creationId xmlns:a16="http://schemas.microsoft.com/office/drawing/2014/main" id="{215E2FB9-DB32-4DB7-BAB3-20B278A929A3}"/>
              </a:ext>
            </a:extLst>
          </p:cNvPr>
          <p:cNvSpPr txBox="1">
            <a:spLocks/>
          </p:cNvSpPr>
          <p:nvPr/>
        </p:nvSpPr>
        <p:spPr>
          <a:xfrm>
            <a:off x="5768887" y="2791411"/>
            <a:ext cx="2944900" cy="677567"/>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
                <a:srgbClr val="F4D088"/>
              </a:buClr>
              <a:buSzPct val="100000"/>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Military-grade vibration test</a:t>
            </a:r>
          </a:p>
        </p:txBody>
      </p:sp>
      <p:sp>
        <p:nvSpPr>
          <p:cNvPr id="36" name="Google Shape;298;p34">
            <a:extLst>
              <a:ext uri="{FF2B5EF4-FFF2-40B4-BE49-F238E27FC236}">
                <a16:creationId xmlns:a16="http://schemas.microsoft.com/office/drawing/2014/main" id="{E41B3D8B-05CF-47EF-BBF7-DF46816222D0}"/>
              </a:ext>
            </a:extLst>
          </p:cNvPr>
          <p:cNvSpPr txBox="1">
            <a:spLocks/>
          </p:cNvSpPr>
          <p:nvPr/>
        </p:nvSpPr>
        <p:spPr>
          <a:xfrm>
            <a:off x="1531311" y="3834168"/>
            <a:ext cx="2468335" cy="647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Wide input voltage (DC 9-36V)</a:t>
            </a:r>
          </a:p>
        </p:txBody>
      </p:sp>
      <p:sp>
        <p:nvSpPr>
          <p:cNvPr id="49" name="Google Shape;298;p34">
            <a:extLst>
              <a:ext uri="{FF2B5EF4-FFF2-40B4-BE49-F238E27FC236}">
                <a16:creationId xmlns:a16="http://schemas.microsoft.com/office/drawing/2014/main" id="{8CA53D96-6BAE-4DFA-AC46-F0691A7C688F}"/>
              </a:ext>
            </a:extLst>
          </p:cNvPr>
          <p:cNvSpPr txBox="1">
            <a:spLocks/>
          </p:cNvSpPr>
          <p:nvPr/>
        </p:nvSpPr>
        <p:spPr>
          <a:xfrm>
            <a:off x="5768887" y="3844825"/>
            <a:ext cx="2823163" cy="48596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4K HDMI</a:t>
            </a:r>
          </a:p>
        </p:txBody>
      </p:sp>
      <p:pic>
        <p:nvPicPr>
          <p:cNvPr id="4" name="圖形 3">
            <a:extLst>
              <a:ext uri="{FF2B5EF4-FFF2-40B4-BE49-F238E27FC236}">
                <a16:creationId xmlns:a16="http://schemas.microsoft.com/office/drawing/2014/main" id="{A446ADD7-9D6C-41C5-9B7F-04C0D331A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660" y="1876114"/>
            <a:ext cx="552450" cy="714375"/>
          </a:xfrm>
          <a:prstGeom prst="rect">
            <a:avLst/>
          </a:prstGeom>
        </p:spPr>
      </p:pic>
      <p:pic>
        <p:nvPicPr>
          <p:cNvPr id="6" name="圖形 5">
            <a:extLst>
              <a:ext uri="{FF2B5EF4-FFF2-40B4-BE49-F238E27FC236}">
                <a16:creationId xmlns:a16="http://schemas.microsoft.com/office/drawing/2014/main" id="{D7DEBED2-174B-4051-BF13-1639027003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997" y="2962736"/>
            <a:ext cx="485775" cy="714375"/>
          </a:xfrm>
          <a:prstGeom prst="rect">
            <a:avLst/>
          </a:prstGeom>
        </p:spPr>
      </p:pic>
      <p:pic>
        <p:nvPicPr>
          <p:cNvPr id="8" name="圖形 7" hidden="1">
            <a:extLst>
              <a:ext uri="{FF2B5EF4-FFF2-40B4-BE49-F238E27FC236}">
                <a16:creationId xmlns:a16="http://schemas.microsoft.com/office/drawing/2014/main" id="{F87F199C-446A-4F96-A206-59121DCD98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410" y="5382614"/>
            <a:ext cx="647700" cy="647700"/>
          </a:xfrm>
          <a:prstGeom prst="rect">
            <a:avLst/>
          </a:prstGeom>
        </p:spPr>
      </p:pic>
      <p:pic>
        <p:nvPicPr>
          <p:cNvPr id="10" name="圖形 9">
            <a:extLst>
              <a:ext uri="{FF2B5EF4-FFF2-40B4-BE49-F238E27FC236}">
                <a16:creationId xmlns:a16="http://schemas.microsoft.com/office/drawing/2014/main" id="{D1026166-30D1-4A98-8C28-8DC7E2716D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5839" y="4194741"/>
            <a:ext cx="771525" cy="314325"/>
          </a:xfrm>
          <a:prstGeom prst="rect">
            <a:avLst/>
          </a:prstGeom>
        </p:spPr>
      </p:pic>
      <p:pic>
        <p:nvPicPr>
          <p:cNvPr id="14" name="圖形 13">
            <a:extLst>
              <a:ext uri="{FF2B5EF4-FFF2-40B4-BE49-F238E27FC236}">
                <a16:creationId xmlns:a16="http://schemas.microsoft.com/office/drawing/2014/main" id="{A5D3B579-33A9-46A4-8B33-94A9F9695D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61076" y="3004444"/>
            <a:ext cx="781050" cy="514350"/>
          </a:xfrm>
          <a:prstGeom prst="rect">
            <a:avLst/>
          </a:prstGeom>
        </p:spPr>
      </p:pic>
      <p:pic>
        <p:nvPicPr>
          <p:cNvPr id="17" name="圖形 16" hidden="1">
            <a:extLst>
              <a:ext uri="{FF2B5EF4-FFF2-40B4-BE49-F238E27FC236}">
                <a16:creationId xmlns:a16="http://schemas.microsoft.com/office/drawing/2014/main" id="{353F0591-B299-4D49-A26D-77EA4F0A7E7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9176" y="1901970"/>
            <a:ext cx="704850" cy="514350"/>
          </a:xfrm>
          <a:prstGeom prst="rect">
            <a:avLst/>
          </a:prstGeom>
        </p:spPr>
      </p:pic>
      <p:pic>
        <p:nvPicPr>
          <p:cNvPr id="31" name="圖片 30">
            <a:extLst>
              <a:ext uri="{FF2B5EF4-FFF2-40B4-BE49-F238E27FC236}">
                <a16:creationId xmlns:a16="http://schemas.microsoft.com/office/drawing/2014/main" id="{97D07501-0AF0-440B-A6FF-8D554A4BB5ED}"/>
              </a:ext>
            </a:extLst>
          </p:cNvPr>
          <p:cNvPicPr>
            <a:picLocks noChangeAspect="1"/>
          </p:cNvPicPr>
          <p:nvPr/>
        </p:nvPicPr>
        <p:blipFill>
          <a:blip r:embed="rId15"/>
          <a:stretch>
            <a:fillRect/>
          </a:stretch>
        </p:blipFill>
        <p:spPr>
          <a:xfrm>
            <a:off x="4799176" y="1901970"/>
            <a:ext cx="707197" cy="512108"/>
          </a:xfrm>
          <a:prstGeom prst="rect">
            <a:avLst/>
          </a:prstGeom>
        </p:spPr>
      </p:pic>
      <p:pic>
        <p:nvPicPr>
          <p:cNvPr id="7" name="圖形 6">
            <a:extLst>
              <a:ext uri="{FF2B5EF4-FFF2-40B4-BE49-F238E27FC236}">
                <a16:creationId xmlns:a16="http://schemas.microsoft.com/office/drawing/2014/main" id="{8CCD2767-B4FC-4EBD-BA45-B7AAC92F540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4800" y="4031555"/>
            <a:ext cx="743654" cy="647699"/>
          </a:xfrm>
          <a:prstGeom prst="rect">
            <a:avLst/>
          </a:prstGeom>
        </p:spPr>
      </p:pic>
    </p:spTree>
    <p:extLst>
      <p:ext uri="{BB962C8B-B14F-4D97-AF65-F5344CB8AC3E}">
        <p14:creationId xmlns:p14="http://schemas.microsoft.com/office/powerpoint/2010/main" val="2449156456"/>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標題 1" hidden="1">
            <a:extLst>
              <a:ext uri="{FF2B5EF4-FFF2-40B4-BE49-F238E27FC236}">
                <a16:creationId xmlns:a16="http://schemas.microsoft.com/office/drawing/2014/main" id="{62872A14-A370-4662-8172-E05825781090}"/>
              </a:ext>
            </a:extLst>
          </p:cNvPr>
          <p:cNvSpPr txBox="1">
            <a:spLocks/>
          </p:cNvSpPr>
          <p:nvPr/>
        </p:nvSpPr>
        <p:spPr>
          <a:xfrm>
            <a:off x="720000" y="265500"/>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300" dirty="0">
                <a:latin typeface="Arial" panose="020B0604020202020204" pitchFamily="34" charset="0"/>
                <a:ea typeface="微軟正黑體" panose="020B0604030504040204" pitchFamily="34" charset="-120"/>
                <a:sym typeface="Arial" panose="020B0604020202020204" pitchFamily="34" charset="0"/>
              </a:rPr>
              <a:t>TS-i410X I/O</a:t>
            </a:r>
            <a:r>
              <a:rPr lang="zh-TW" altLang="en-US" sz="3300" dirty="0">
                <a:latin typeface="Arial" panose="020B0604020202020204" pitchFamily="34" charset="0"/>
                <a:ea typeface="微軟正黑體" panose="020B0604030504040204" pitchFamily="34" charset="-120"/>
                <a:sym typeface="Arial" panose="020B0604020202020204" pitchFamily="34" charset="0"/>
              </a:rPr>
              <a:t>與尺寸</a:t>
            </a:r>
          </a:p>
        </p:txBody>
      </p:sp>
      <p:sp>
        <p:nvSpPr>
          <p:cNvPr id="2" name="矩形 1">
            <a:extLst>
              <a:ext uri="{FF2B5EF4-FFF2-40B4-BE49-F238E27FC236}">
                <a16:creationId xmlns:a16="http://schemas.microsoft.com/office/drawing/2014/main" id="{AD231F27-D256-47FA-A1D3-D9A7CEEB69D3}"/>
              </a:ext>
            </a:extLst>
          </p:cNvPr>
          <p:cNvSpPr/>
          <p:nvPr/>
        </p:nvSpPr>
        <p:spPr>
          <a:xfrm>
            <a:off x="726960" y="1657194"/>
            <a:ext cx="2854788" cy="616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rtl="0">
              <a:lnSpc>
                <a:spcPct val="100000"/>
              </a:lnSpc>
              <a:spcBef>
                <a:spcPts val="0"/>
              </a:spcBef>
              <a:spcAft>
                <a:spcPts val="0"/>
              </a:spcAft>
              <a:buNone/>
            </a:pPr>
            <a:r>
              <a:rPr lang="en-US" altLang="zh-TW" sz="1200" b="0" i="0" u="none" strike="noStrike" cap="none" baseline="0" dirty="0">
                <a:solidFill>
                  <a:schemeClr val="tx1"/>
                </a:solidFill>
                <a:latin typeface="Arial" panose="020B0604020202020204" pitchFamily="34" charset="0"/>
                <a:ea typeface="微軟正黑體" panose="020B0604030504040204" pitchFamily="34" charset="-120"/>
                <a:sym typeface="Arial" panose="020B0604020202020204" pitchFamily="34" charset="0"/>
              </a:rPr>
              <a:t>65 (H) x 180 (W) x 254 (D) mm</a:t>
            </a:r>
          </a:p>
          <a:p>
            <a:pPr marL="0" lvl="0" indent="0" algn="l" rtl="0">
              <a:lnSpc>
                <a:spcPct val="100000"/>
              </a:lnSpc>
              <a:spcBef>
                <a:spcPts val="0"/>
              </a:spcBef>
              <a:spcAft>
                <a:spcPts val="0"/>
              </a:spcAft>
              <a:buNone/>
            </a:pPr>
            <a:r>
              <a:rPr lang="en-US" altLang="zh-TW" sz="1200" b="0" i="0" u="none" strike="noStrike" cap="none" baseline="0" dirty="0">
                <a:solidFill>
                  <a:schemeClr val="tx1"/>
                </a:solidFill>
                <a:latin typeface="Arial" panose="020B0604020202020204" pitchFamily="34" charset="0"/>
                <a:ea typeface="微軟正黑體" panose="020B0604030504040204" pitchFamily="34" charset="-120"/>
                <a:sym typeface="Arial" panose="020B0604020202020204" pitchFamily="34" charset="0"/>
              </a:rPr>
              <a:t>2.56 (H) x 7.09 (W) x 10 (D) inch</a:t>
            </a:r>
            <a:endParaRPr lang="en" altLang="zh-TW" sz="1200" b="0" i="0" u="none" strike="noStrike" cap="none" baseline="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a:p>
            <a:pPr algn="ctr"/>
            <a:endParaRPr lang="zh-TW" altLang="en-US" sz="12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A3F5A044-7FF1-4F65-9C0E-E056583716FA}"/>
              </a:ext>
            </a:extLst>
          </p:cNvPr>
          <p:cNvSpPr>
            <a:spLocks noGrp="1"/>
          </p:cNvSpPr>
          <p:nvPr>
            <p:ph type="title"/>
          </p:nvPr>
        </p:nvSpPr>
        <p:spPr/>
        <p:txBody>
          <a:bodyPr/>
          <a:lstStyle/>
          <a:p>
            <a:r>
              <a:rPr lang="en-US" altLang="zh-TW" sz="3200" dirty="0">
                <a:latin typeface="Arial" panose="020B0604020202020204" pitchFamily="34" charset="0"/>
                <a:ea typeface="微軟正黑體" panose="020B0604030504040204" pitchFamily="34" charset="-120"/>
                <a:sym typeface="Arial" panose="020B0604020202020204" pitchFamily="34" charset="0"/>
              </a:rPr>
              <a:t>TS-i410X I/O and dimension</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A2C950F1-A4EA-44FB-8F0B-0ED511D37D00}"/>
              </a:ext>
            </a:extLst>
          </p:cNvPr>
          <p:cNvGrpSpPr/>
          <p:nvPr/>
        </p:nvGrpSpPr>
        <p:grpSpPr>
          <a:xfrm>
            <a:off x="40653" y="2156812"/>
            <a:ext cx="8828920" cy="3096340"/>
            <a:chOff x="812789" y="2177936"/>
            <a:chExt cx="7163608" cy="2512308"/>
          </a:xfrm>
        </p:grpSpPr>
        <p:sp>
          <p:nvSpPr>
            <p:cNvPr id="33" name="手繪多邊形: 圖案 32">
              <a:extLst>
                <a:ext uri="{FF2B5EF4-FFF2-40B4-BE49-F238E27FC236}">
                  <a16:creationId xmlns:a16="http://schemas.microsoft.com/office/drawing/2014/main" id="{FD0E4B45-D5F7-4494-B99D-0482FC38CBDE}"/>
                </a:ext>
              </a:extLst>
            </p:cNvPr>
            <p:cNvSpPr/>
            <p:nvPr/>
          </p:nvSpPr>
          <p:spPr>
            <a:xfrm>
              <a:off x="4708908" y="3829519"/>
              <a:ext cx="2903124" cy="572968"/>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 name="connsiteX0" fmla="*/ 0 w 3479800"/>
                <a:gd name="connsiteY0" fmla="*/ 582217 h 675351"/>
                <a:gd name="connsiteX1" fmla="*/ 2032000 w 3479800"/>
                <a:gd name="connsiteY1" fmla="*/ 675351 h 675351"/>
                <a:gd name="connsiteX2" fmla="*/ 3479800 w 3479800"/>
                <a:gd name="connsiteY2" fmla="*/ 302817 h 675351"/>
                <a:gd name="connsiteX3" fmla="*/ 749374 w 3479800"/>
                <a:gd name="connsiteY3" fmla="*/ 0 h 675351"/>
                <a:gd name="connsiteX4" fmla="*/ 0 w 3479800"/>
                <a:gd name="connsiteY4" fmla="*/ 582217 h 675351"/>
                <a:gd name="connsiteX0" fmla="*/ 0 w 2570019"/>
                <a:gd name="connsiteY0" fmla="*/ 621124 h 714258"/>
                <a:gd name="connsiteX1" fmla="*/ 2032000 w 2570019"/>
                <a:gd name="connsiteY1" fmla="*/ 714258 h 714258"/>
                <a:gd name="connsiteX2" fmla="*/ 2570019 w 2570019"/>
                <a:gd name="connsiteY2" fmla="*/ 0 h 714258"/>
                <a:gd name="connsiteX3" fmla="*/ 749374 w 2570019"/>
                <a:gd name="connsiteY3" fmla="*/ 38907 h 714258"/>
                <a:gd name="connsiteX4" fmla="*/ 0 w 2570019"/>
                <a:gd name="connsiteY4" fmla="*/ 621124 h 714258"/>
                <a:gd name="connsiteX0" fmla="*/ 0 w 2813843"/>
                <a:gd name="connsiteY0" fmla="*/ 621124 h 621124"/>
                <a:gd name="connsiteX1" fmla="*/ 2813843 w 2813843"/>
                <a:gd name="connsiteY1" fmla="*/ 451863 h 621124"/>
                <a:gd name="connsiteX2" fmla="*/ 2570019 w 2813843"/>
                <a:gd name="connsiteY2" fmla="*/ 0 h 621124"/>
                <a:gd name="connsiteX3" fmla="*/ 749374 w 2813843"/>
                <a:gd name="connsiteY3" fmla="*/ 38907 h 621124"/>
                <a:gd name="connsiteX4" fmla="*/ 0 w 2813843"/>
                <a:gd name="connsiteY4" fmla="*/ 621124 h 621124"/>
                <a:gd name="connsiteX0" fmla="*/ 0 w 2437137"/>
                <a:gd name="connsiteY0" fmla="*/ 450262 h 451863"/>
                <a:gd name="connsiteX1" fmla="*/ 2437137 w 2437137"/>
                <a:gd name="connsiteY1" fmla="*/ 451863 h 451863"/>
                <a:gd name="connsiteX2" fmla="*/ 2193313 w 2437137"/>
                <a:gd name="connsiteY2" fmla="*/ 0 h 451863"/>
                <a:gd name="connsiteX3" fmla="*/ 372668 w 2437137"/>
                <a:gd name="connsiteY3" fmla="*/ 38907 h 451863"/>
                <a:gd name="connsiteX4" fmla="*/ 0 w 2437137"/>
                <a:gd name="connsiteY4" fmla="*/ 450262 h 451863"/>
                <a:gd name="connsiteX0" fmla="*/ 0 w 2437137"/>
                <a:gd name="connsiteY0" fmla="*/ 411355 h 412956"/>
                <a:gd name="connsiteX1" fmla="*/ 2437137 w 2437137"/>
                <a:gd name="connsiteY1" fmla="*/ 412956 h 412956"/>
                <a:gd name="connsiteX2" fmla="*/ 2164882 w 2437137"/>
                <a:gd name="connsiteY2" fmla="*/ 3809 h 412956"/>
                <a:gd name="connsiteX3" fmla="*/ 372668 w 2437137"/>
                <a:gd name="connsiteY3" fmla="*/ 0 h 412956"/>
                <a:gd name="connsiteX4" fmla="*/ 0 w 2437137"/>
                <a:gd name="connsiteY4" fmla="*/ 411355 h 41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137" h="412956">
                  <a:moveTo>
                    <a:pt x="0" y="411355"/>
                  </a:moveTo>
                  <a:lnTo>
                    <a:pt x="2437137" y="412956"/>
                  </a:lnTo>
                  <a:lnTo>
                    <a:pt x="2164882" y="3809"/>
                  </a:lnTo>
                  <a:lnTo>
                    <a:pt x="372668" y="0"/>
                  </a:lnTo>
                  <a:lnTo>
                    <a:pt x="0" y="411355"/>
                  </a:lnTo>
                  <a:close/>
                </a:path>
              </a:pathLst>
            </a:custGeom>
            <a:solidFill>
              <a:srgbClr val="0C0C0C">
                <a:alpha val="66000"/>
              </a:srgbClr>
            </a:solidFill>
            <a:ln>
              <a:noFill/>
            </a:ln>
            <a:effectLst>
              <a:outerShdw blurRad="203200" dist="50800" sx="128000" sy="128000" algn="ctr" rotWithShape="0">
                <a:srgbClr val="000000"/>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手繪多邊形: 圖案 6">
              <a:extLst>
                <a:ext uri="{FF2B5EF4-FFF2-40B4-BE49-F238E27FC236}">
                  <a16:creationId xmlns:a16="http://schemas.microsoft.com/office/drawing/2014/main" id="{F063ADD7-2475-46D5-AEF6-E09AA061CE62}"/>
                </a:ext>
              </a:extLst>
            </p:cNvPr>
            <p:cNvSpPr/>
            <p:nvPr/>
          </p:nvSpPr>
          <p:spPr>
            <a:xfrm>
              <a:off x="812789" y="3330488"/>
              <a:ext cx="4145147" cy="869302"/>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00" h="626534">
                  <a:moveTo>
                    <a:pt x="0" y="533400"/>
                  </a:moveTo>
                  <a:lnTo>
                    <a:pt x="2032000" y="626534"/>
                  </a:lnTo>
                  <a:lnTo>
                    <a:pt x="3479800" y="254000"/>
                  </a:lnTo>
                  <a:lnTo>
                    <a:pt x="1701800" y="0"/>
                  </a:lnTo>
                  <a:lnTo>
                    <a:pt x="0" y="533400"/>
                  </a:lnTo>
                  <a:close/>
                </a:path>
              </a:pathLst>
            </a:custGeom>
            <a:solidFill>
              <a:srgbClr val="0C0C0C">
                <a:alpha val="66000"/>
              </a:srgbClr>
            </a:solidFill>
            <a:ln>
              <a:noFill/>
            </a:ln>
            <a:effectLst>
              <a:outerShdw blurRad="203200" dist="50800" sx="128000" sy="128000" algn="ctr" rotWithShape="0">
                <a:srgbClr val="000000"/>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descr="一張含有 文字, 電子用品 的圖片&#10;&#10;自動產生的描述">
              <a:extLst>
                <a:ext uri="{FF2B5EF4-FFF2-40B4-BE49-F238E27FC236}">
                  <a16:creationId xmlns:a16="http://schemas.microsoft.com/office/drawing/2014/main" id="{41DC040D-84FB-4271-AF68-BB40830CE8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152" y="2177936"/>
              <a:ext cx="4018978" cy="2512308"/>
            </a:xfrm>
            <a:prstGeom prst="rect">
              <a:avLst/>
            </a:prstGeom>
          </p:spPr>
        </p:pic>
        <p:pic>
          <p:nvPicPr>
            <p:cNvPr id="24" name="圖片 23">
              <a:extLst>
                <a:ext uri="{FF2B5EF4-FFF2-40B4-BE49-F238E27FC236}">
                  <a16:creationId xmlns:a16="http://schemas.microsoft.com/office/drawing/2014/main" id="{D4DA3997-AD8B-4B8B-863E-BA7CF470E90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455113" y="2489050"/>
              <a:ext cx="3521284" cy="2201194"/>
            </a:xfrm>
            <a:prstGeom prst="rect">
              <a:avLst/>
            </a:prstGeom>
          </p:spPr>
        </p:pic>
      </p:grpSp>
      <p:sp>
        <p:nvSpPr>
          <p:cNvPr id="34" name="矩形 33">
            <a:extLst>
              <a:ext uri="{FF2B5EF4-FFF2-40B4-BE49-F238E27FC236}">
                <a16:creationId xmlns:a16="http://schemas.microsoft.com/office/drawing/2014/main" id="{86C30CE3-9EE1-425A-801C-1481D55C4DAC}"/>
              </a:ext>
            </a:extLst>
          </p:cNvPr>
          <p:cNvSpPr/>
          <p:nvPr/>
        </p:nvSpPr>
        <p:spPr>
          <a:xfrm>
            <a:off x="6008237" y="2233898"/>
            <a:ext cx="859232"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10 GbE</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38">
            <a:extLst>
              <a:ext uri="{FF2B5EF4-FFF2-40B4-BE49-F238E27FC236}">
                <a16:creationId xmlns:a16="http://schemas.microsoft.com/office/drawing/2014/main" id="{1D93AB9C-2626-47EA-AB55-4FE85DB3B1EF}"/>
              </a:ext>
            </a:extLst>
          </p:cNvPr>
          <p:cNvSpPr/>
          <p:nvPr/>
        </p:nvSpPr>
        <p:spPr>
          <a:xfrm>
            <a:off x="5156814" y="2223926"/>
            <a:ext cx="751052"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HDMI</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4B640A97-F51D-4F59-8CE3-447A726036C1}"/>
              </a:ext>
            </a:extLst>
          </p:cNvPr>
          <p:cNvSpPr/>
          <p:nvPr/>
        </p:nvSpPr>
        <p:spPr>
          <a:xfrm>
            <a:off x="4731705" y="1777974"/>
            <a:ext cx="1109747"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Rest button</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矩形 41">
            <a:extLst>
              <a:ext uri="{FF2B5EF4-FFF2-40B4-BE49-F238E27FC236}">
                <a16:creationId xmlns:a16="http://schemas.microsoft.com/office/drawing/2014/main" id="{20F2C99D-6650-4905-9ACA-02C799E8D6E8}"/>
              </a:ext>
            </a:extLst>
          </p:cNvPr>
          <p:cNvSpPr/>
          <p:nvPr/>
        </p:nvSpPr>
        <p:spPr>
          <a:xfrm>
            <a:off x="4287622" y="2653242"/>
            <a:ext cx="1109747"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Power button</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43">
            <a:extLst>
              <a:ext uri="{FF2B5EF4-FFF2-40B4-BE49-F238E27FC236}">
                <a16:creationId xmlns:a16="http://schemas.microsoft.com/office/drawing/2014/main" id="{1CF4C46B-20F9-4AE5-BF6A-B2D8A8657A78}"/>
              </a:ext>
            </a:extLst>
          </p:cNvPr>
          <p:cNvSpPr/>
          <p:nvPr/>
        </p:nvSpPr>
        <p:spPr>
          <a:xfrm>
            <a:off x="5959199" y="2683200"/>
            <a:ext cx="1206178"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USB 3.2 Gen2</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矩形 44">
            <a:extLst>
              <a:ext uri="{FF2B5EF4-FFF2-40B4-BE49-F238E27FC236}">
                <a16:creationId xmlns:a16="http://schemas.microsoft.com/office/drawing/2014/main" id="{C1CF0692-A0E0-4DC5-8AFE-D5F612FFEAD5}"/>
              </a:ext>
            </a:extLst>
          </p:cNvPr>
          <p:cNvSpPr/>
          <p:nvPr/>
        </p:nvSpPr>
        <p:spPr>
          <a:xfrm>
            <a:off x="6699637" y="2223926"/>
            <a:ext cx="1206178"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DC 9-36V input</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矩形 45">
            <a:extLst>
              <a:ext uri="{FF2B5EF4-FFF2-40B4-BE49-F238E27FC236}">
                <a16:creationId xmlns:a16="http://schemas.microsoft.com/office/drawing/2014/main" id="{D616B3CB-1F00-44FA-96DE-13CB0B567847}"/>
              </a:ext>
            </a:extLst>
          </p:cNvPr>
          <p:cNvSpPr/>
          <p:nvPr/>
        </p:nvSpPr>
        <p:spPr>
          <a:xfrm>
            <a:off x="7296584" y="1764202"/>
            <a:ext cx="1206178"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DC 12V input</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矩形 46">
            <a:extLst>
              <a:ext uri="{FF2B5EF4-FFF2-40B4-BE49-F238E27FC236}">
                <a16:creationId xmlns:a16="http://schemas.microsoft.com/office/drawing/2014/main" id="{50AE4ECB-B0CC-4F5F-8FA2-3E32457C642B}"/>
              </a:ext>
            </a:extLst>
          </p:cNvPr>
          <p:cNvSpPr/>
          <p:nvPr/>
        </p:nvSpPr>
        <p:spPr>
          <a:xfrm>
            <a:off x="8046424" y="2683143"/>
            <a:ext cx="653044"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K-Slot</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1" name="接點: 肘形 10">
            <a:extLst>
              <a:ext uri="{FF2B5EF4-FFF2-40B4-BE49-F238E27FC236}">
                <a16:creationId xmlns:a16="http://schemas.microsoft.com/office/drawing/2014/main" id="{EEFBAB77-1E46-4292-AA81-98166B0B7DAF}"/>
              </a:ext>
            </a:extLst>
          </p:cNvPr>
          <p:cNvCxnSpPr>
            <a:cxnSpLocks/>
            <a:stCxn id="42" idx="2"/>
          </p:cNvCxnSpPr>
          <p:nvPr/>
        </p:nvCxnSpPr>
        <p:spPr>
          <a:xfrm rot="16200000" flipH="1">
            <a:off x="4469316" y="3257442"/>
            <a:ext cx="1012438" cy="266078"/>
          </a:xfrm>
          <a:prstGeom prst="bentConnector3">
            <a:avLst>
              <a:gd name="adj1" fmla="val 100176"/>
            </a:avLst>
          </a:prstGeom>
          <a:ln>
            <a:tailEnd type="ova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65BA3FFE-4036-458D-B6E8-95B412D73237}"/>
              </a:ext>
            </a:extLst>
          </p:cNvPr>
          <p:cNvCxnSpPr>
            <a:cxnSpLocks/>
            <a:endCxn id="39" idx="2"/>
          </p:cNvCxnSpPr>
          <p:nvPr/>
        </p:nvCxnSpPr>
        <p:spPr>
          <a:xfrm rot="5400000" flipH="1" flipV="1">
            <a:off x="4838890" y="3059918"/>
            <a:ext cx="1298421" cy="88479"/>
          </a:xfrm>
          <a:prstGeom prst="bentConnector3">
            <a:avLst>
              <a:gd name="adj1" fmla="val -373"/>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48" name="接點: 肘形 47">
            <a:extLst>
              <a:ext uri="{FF2B5EF4-FFF2-40B4-BE49-F238E27FC236}">
                <a16:creationId xmlns:a16="http://schemas.microsoft.com/office/drawing/2014/main" id="{A5C1A09C-EA2D-441E-B243-DDE55F7356CC}"/>
              </a:ext>
            </a:extLst>
          </p:cNvPr>
          <p:cNvCxnSpPr>
            <a:cxnSpLocks/>
            <a:stCxn id="40" idx="2"/>
          </p:cNvCxnSpPr>
          <p:nvPr/>
        </p:nvCxnSpPr>
        <p:spPr>
          <a:xfrm rot="16200000" flipH="1">
            <a:off x="4460535" y="2835037"/>
            <a:ext cx="1652088" cy="1"/>
          </a:xfrm>
          <a:prstGeom prst="bentConnector3">
            <a:avLst>
              <a:gd name="adj1" fmla="val 50000"/>
            </a:avLst>
          </a:prstGeom>
          <a:ln>
            <a:tailEnd type="oval"/>
          </a:ln>
        </p:spPr>
        <p:style>
          <a:lnRef idx="1">
            <a:schemeClr val="accent1"/>
          </a:lnRef>
          <a:fillRef idx="0">
            <a:schemeClr val="accent1"/>
          </a:fillRef>
          <a:effectRef idx="0">
            <a:schemeClr val="accent1"/>
          </a:effectRef>
          <a:fontRef idx="minor">
            <a:schemeClr val="tx1"/>
          </a:fontRef>
        </p:style>
      </p:cxnSp>
      <p:cxnSp>
        <p:nvCxnSpPr>
          <p:cNvPr id="52" name="直線接點 16">
            <a:extLst>
              <a:ext uri="{FF2B5EF4-FFF2-40B4-BE49-F238E27FC236}">
                <a16:creationId xmlns:a16="http://schemas.microsoft.com/office/drawing/2014/main" id="{68914040-ACAD-411E-8974-FC0FE1A67DB0}"/>
              </a:ext>
            </a:extLst>
          </p:cNvPr>
          <p:cNvCxnSpPr>
            <a:cxnSpLocks/>
            <a:endCxn id="45" idx="2"/>
          </p:cNvCxnSpPr>
          <p:nvPr/>
        </p:nvCxnSpPr>
        <p:spPr>
          <a:xfrm rot="16200000" flipV="1">
            <a:off x="6892344" y="2865329"/>
            <a:ext cx="1264249" cy="443484"/>
          </a:xfrm>
          <a:prstGeom prst="bentConnector3">
            <a:avLst>
              <a:gd name="adj1" fmla="val 50000"/>
            </a:avLst>
          </a:prstGeom>
          <a:ln>
            <a:headEnd type="oval"/>
          </a:ln>
        </p:spPr>
        <p:style>
          <a:lnRef idx="1">
            <a:schemeClr val="accent1"/>
          </a:lnRef>
          <a:fillRef idx="0">
            <a:schemeClr val="accent1"/>
          </a:fillRef>
          <a:effectRef idx="0">
            <a:schemeClr val="accent1"/>
          </a:effectRef>
          <a:fontRef idx="minor">
            <a:schemeClr val="tx1"/>
          </a:fontRef>
        </p:style>
      </p:cxnSp>
      <p:cxnSp>
        <p:nvCxnSpPr>
          <p:cNvPr id="56" name="直線接點 16">
            <a:extLst>
              <a:ext uri="{FF2B5EF4-FFF2-40B4-BE49-F238E27FC236}">
                <a16:creationId xmlns:a16="http://schemas.microsoft.com/office/drawing/2014/main" id="{9203A111-77F2-4A3D-916A-491CAD61EFCB}"/>
              </a:ext>
            </a:extLst>
          </p:cNvPr>
          <p:cNvCxnSpPr>
            <a:cxnSpLocks/>
            <a:endCxn id="46" idx="2"/>
          </p:cNvCxnSpPr>
          <p:nvPr/>
        </p:nvCxnSpPr>
        <p:spPr>
          <a:xfrm rot="16200000" flipV="1">
            <a:off x="7161797" y="2733098"/>
            <a:ext cx="1723974" cy="248222"/>
          </a:xfrm>
          <a:prstGeom prst="bentConnector3">
            <a:avLst>
              <a:gd name="adj1" fmla="val 37257"/>
            </a:avLst>
          </a:prstGeom>
          <a:ln>
            <a:headEnd type="oval"/>
          </a:ln>
        </p:spPr>
        <p:style>
          <a:lnRef idx="1">
            <a:schemeClr val="accent1"/>
          </a:lnRef>
          <a:fillRef idx="0">
            <a:schemeClr val="accent1"/>
          </a:fillRef>
          <a:effectRef idx="0">
            <a:schemeClr val="accent1"/>
          </a:effectRef>
          <a:fontRef idx="minor">
            <a:schemeClr val="tx1"/>
          </a:fontRef>
        </p:style>
      </p:cxnSp>
      <p:cxnSp>
        <p:nvCxnSpPr>
          <p:cNvPr id="59" name="直線接點 16">
            <a:extLst>
              <a:ext uri="{FF2B5EF4-FFF2-40B4-BE49-F238E27FC236}">
                <a16:creationId xmlns:a16="http://schemas.microsoft.com/office/drawing/2014/main" id="{77F8752A-0691-4785-99B0-D087C9C8E8D7}"/>
              </a:ext>
            </a:extLst>
          </p:cNvPr>
          <p:cNvCxnSpPr>
            <a:cxnSpLocks/>
            <a:endCxn id="47" idx="2"/>
          </p:cNvCxnSpPr>
          <p:nvPr/>
        </p:nvCxnSpPr>
        <p:spPr>
          <a:xfrm flipV="1">
            <a:off x="8360607" y="2914163"/>
            <a:ext cx="12339" cy="1361504"/>
          </a:xfrm>
          <a:prstGeom prst="straightConnector1">
            <a:avLst/>
          </a:prstGeom>
          <a:ln>
            <a:headEnd type="oval"/>
          </a:ln>
        </p:spPr>
        <p:style>
          <a:lnRef idx="1">
            <a:schemeClr val="accent1"/>
          </a:lnRef>
          <a:fillRef idx="0">
            <a:schemeClr val="accent1"/>
          </a:fillRef>
          <a:effectRef idx="0">
            <a:schemeClr val="accent1"/>
          </a:effectRef>
          <a:fontRef idx="minor">
            <a:schemeClr val="tx1"/>
          </a:fontRef>
        </p:style>
      </p:cxnSp>
      <p:cxnSp>
        <p:nvCxnSpPr>
          <p:cNvPr id="64" name="接點: 肘形 63">
            <a:extLst>
              <a:ext uri="{FF2B5EF4-FFF2-40B4-BE49-F238E27FC236}">
                <a16:creationId xmlns:a16="http://schemas.microsoft.com/office/drawing/2014/main" id="{AC2418AE-8AD5-4579-AF2E-F07ACCC38166}"/>
              </a:ext>
            </a:extLst>
          </p:cNvPr>
          <p:cNvCxnSpPr>
            <a:cxnSpLocks/>
            <a:stCxn id="34" idx="2"/>
          </p:cNvCxnSpPr>
          <p:nvPr/>
        </p:nvCxnSpPr>
        <p:spPr>
          <a:xfrm rot="5400000">
            <a:off x="5540507" y="2769546"/>
            <a:ext cx="1201974" cy="592719"/>
          </a:xfrm>
          <a:prstGeom prst="bentConnector3">
            <a:avLst>
              <a:gd name="adj1" fmla="val 11117"/>
            </a:avLst>
          </a:prstGeom>
          <a:ln>
            <a:tailEnd type="oval"/>
          </a:ln>
        </p:spPr>
        <p:style>
          <a:lnRef idx="1">
            <a:schemeClr val="accent1"/>
          </a:lnRef>
          <a:fillRef idx="0">
            <a:schemeClr val="accent1"/>
          </a:fillRef>
          <a:effectRef idx="0">
            <a:schemeClr val="accent1"/>
          </a:effectRef>
          <a:fontRef idx="minor">
            <a:schemeClr val="tx1"/>
          </a:fontRef>
        </p:style>
      </p:cxnSp>
      <p:cxnSp>
        <p:nvCxnSpPr>
          <p:cNvPr id="69" name="接點: 肘形 68">
            <a:extLst>
              <a:ext uri="{FF2B5EF4-FFF2-40B4-BE49-F238E27FC236}">
                <a16:creationId xmlns:a16="http://schemas.microsoft.com/office/drawing/2014/main" id="{56B444DF-F08D-4463-A53E-27069F0072C5}"/>
              </a:ext>
            </a:extLst>
          </p:cNvPr>
          <p:cNvCxnSpPr>
            <a:cxnSpLocks/>
            <a:stCxn id="34" idx="2"/>
          </p:cNvCxnSpPr>
          <p:nvPr/>
        </p:nvCxnSpPr>
        <p:spPr>
          <a:xfrm rot="16200000" flipH="1">
            <a:off x="6220619" y="2682151"/>
            <a:ext cx="1201975" cy="767507"/>
          </a:xfrm>
          <a:prstGeom prst="bentConnector3">
            <a:avLst>
              <a:gd name="adj1" fmla="val 10695"/>
            </a:avLst>
          </a:prstGeom>
          <a:ln>
            <a:tailEnd type="oval"/>
          </a:ln>
        </p:spPr>
        <p:style>
          <a:lnRef idx="1">
            <a:schemeClr val="accent1"/>
          </a:lnRef>
          <a:fillRef idx="0">
            <a:schemeClr val="accent1"/>
          </a:fillRef>
          <a:effectRef idx="0">
            <a:schemeClr val="accent1"/>
          </a:effectRef>
          <a:fontRef idx="minor">
            <a:schemeClr val="tx1"/>
          </a:fontRef>
        </p:style>
      </p:cxnSp>
      <p:cxnSp>
        <p:nvCxnSpPr>
          <p:cNvPr id="73" name="直線接點 16">
            <a:extLst>
              <a:ext uri="{FF2B5EF4-FFF2-40B4-BE49-F238E27FC236}">
                <a16:creationId xmlns:a16="http://schemas.microsoft.com/office/drawing/2014/main" id="{8B80F2B3-DE6D-4B8B-A6B4-EE56FD2080BA}"/>
              </a:ext>
            </a:extLst>
          </p:cNvPr>
          <p:cNvCxnSpPr>
            <a:cxnSpLocks/>
          </p:cNvCxnSpPr>
          <p:nvPr/>
        </p:nvCxnSpPr>
        <p:spPr>
          <a:xfrm flipV="1">
            <a:off x="6562288" y="2914220"/>
            <a:ext cx="0" cy="1198769"/>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87" name="矩形 86">
            <a:extLst>
              <a:ext uri="{FF2B5EF4-FFF2-40B4-BE49-F238E27FC236}">
                <a16:creationId xmlns:a16="http://schemas.microsoft.com/office/drawing/2014/main" id="{0846285D-25B1-4F85-9390-97B77763A8F3}"/>
              </a:ext>
            </a:extLst>
          </p:cNvPr>
          <p:cNvSpPr/>
          <p:nvPr/>
        </p:nvSpPr>
        <p:spPr>
          <a:xfrm>
            <a:off x="859894" y="2240198"/>
            <a:ext cx="521351"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Lan</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8" name="矩形 87">
            <a:extLst>
              <a:ext uri="{FF2B5EF4-FFF2-40B4-BE49-F238E27FC236}">
                <a16:creationId xmlns:a16="http://schemas.microsoft.com/office/drawing/2014/main" id="{5E4DA7E6-CB06-4487-B33B-746F561362CE}"/>
              </a:ext>
            </a:extLst>
          </p:cNvPr>
          <p:cNvSpPr/>
          <p:nvPr/>
        </p:nvSpPr>
        <p:spPr>
          <a:xfrm>
            <a:off x="359916" y="2240198"/>
            <a:ext cx="574532"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Status</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9" name="矩形 88">
            <a:extLst>
              <a:ext uri="{FF2B5EF4-FFF2-40B4-BE49-F238E27FC236}">
                <a16:creationId xmlns:a16="http://schemas.microsoft.com/office/drawing/2014/main" id="{AD78C8A2-C75C-4740-AB34-2A0A004A1FD1}"/>
              </a:ext>
            </a:extLst>
          </p:cNvPr>
          <p:cNvSpPr/>
          <p:nvPr/>
        </p:nvSpPr>
        <p:spPr>
          <a:xfrm>
            <a:off x="1387015" y="2240198"/>
            <a:ext cx="1286470"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SDD LED 1~4</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91" name="直線接點 16">
            <a:extLst>
              <a:ext uri="{FF2B5EF4-FFF2-40B4-BE49-F238E27FC236}">
                <a16:creationId xmlns:a16="http://schemas.microsoft.com/office/drawing/2014/main" id="{5D1E6D86-FCF0-4DEE-80E2-CE603EFA83DB}"/>
              </a:ext>
            </a:extLst>
          </p:cNvPr>
          <p:cNvCxnSpPr>
            <a:cxnSpLocks/>
          </p:cNvCxnSpPr>
          <p:nvPr/>
        </p:nvCxnSpPr>
        <p:spPr>
          <a:xfrm flipV="1">
            <a:off x="644527" y="2454946"/>
            <a:ext cx="0" cy="934812"/>
          </a:xfrm>
          <a:prstGeom prst="straightConnector1">
            <a:avLst/>
          </a:prstGeom>
          <a:ln>
            <a:headEnd type="oval"/>
          </a:ln>
        </p:spPr>
        <p:style>
          <a:lnRef idx="1">
            <a:schemeClr val="accent1"/>
          </a:lnRef>
          <a:fillRef idx="0">
            <a:schemeClr val="accent1"/>
          </a:fillRef>
          <a:effectRef idx="0">
            <a:schemeClr val="accent1"/>
          </a:effectRef>
          <a:fontRef idx="minor">
            <a:schemeClr val="tx1"/>
          </a:fontRef>
        </p:style>
      </p:cxnSp>
      <p:cxnSp>
        <p:nvCxnSpPr>
          <p:cNvPr id="94" name="直線接點 16">
            <a:extLst>
              <a:ext uri="{FF2B5EF4-FFF2-40B4-BE49-F238E27FC236}">
                <a16:creationId xmlns:a16="http://schemas.microsoft.com/office/drawing/2014/main" id="{43AAE061-F43E-46EF-A0E5-6B1B7EFE33EB}"/>
              </a:ext>
            </a:extLst>
          </p:cNvPr>
          <p:cNvCxnSpPr>
            <a:cxnSpLocks/>
          </p:cNvCxnSpPr>
          <p:nvPr/>
        </p:nvCxnSpPr>
        <p:spPr>
          <a:xfrm rot="5400000" flipH="1" flipV="1">
            <a:off x="510804" y="2794461"/>
            <a:ext cx="941214" cy="262081"/>
          </a:xfrm>
          <a:prstGeom prst="bentConnector3">
            <a:avLst>
              <a:gd name="adj1" fmla="val 50000"/>
            </a:avLst>
          </a:prstGeom>
          <a:ln>
            <a:headEnd type="oval"/>
          </a:ln>
        </p:spPr>
        <p:style>
          <a:lnRef idx="1">
            <a:schemeClr val="accent1"/>
          </a:lnRef>
          <a:fillRef idx="0">
            <a:schemeClr val="accent1"/>
          </a:fillRef>
          <a:effectRef idx="0">
            <a:schemeClr val="accent1"/>
          </a:effectRef>
          <a:fontRef idx="minor">
            <a:schemeClr val="tx1"/>
          </a:fontRef>
        </p:style>
      </p:cxnSp>
      <p:cxnSp>
        <p:nvCxnSpPr>
          <p:cNvPr id="96" name="直線接點 16">
            <a:extLst>
              <a:ext uri="{FF2B5EF4-FFF2-40B4-BE49-F238E27FC236}">
                <a16:creationId xmlns:a16="http://schemas.microsoft.com/office/drawing/2014/main" id="{525482E9-EBBD-4C93-A695-EEA3D6E2BA0B}"/>
              </a:ext>
            </a:extLst>
          </p:cNvPr>
          <p:cNvCxnSpPr>
            <a:cxnSpLocks/>
          </p:cNvCxnSpPr>
          <p:nvPr/>
        </p:nvCxnSpPr>
        <p:spPr>
          <a:xfrm flipV="1">
            <a:off x="1939927" y="2454946"/>
            <a:ext cx="0" cy="934812"/>
          </a:xfrm>
          <a:prstGeom prst="straightConnector1">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67000"/>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94DE740-715D-491A-929E-5B46A7BC18B7}"/>
              </a:ext>
            </a:extLst>
          </p:cNvPr>
          <p:cNvSpPr/>
          <p:nvPr/>
        </p:nvSpPr>
        <p:spPr>
          <a:xfrm>
            <a:off x="914400" y="1098550"/>
            <a:ext cx="7305550" cy="4044949"/>
          </a:xfrm>
          <a:prstGeom prst="rect">
            <a:avLst/>
          </a:prstGeom>
          <a:gradFill>
            <a:gsLst>
              <a:gs pos="0">
                <a:schemeClr val="tx1">
                  <a:lumMod val="75000"/>
                </a:schemeClr>
              </a:gs>
              <a:gs pos="100000">
                <a:schemeClr val="accent6"/>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hidden="1">
            <a:extLst>
              <a:ext uri="{FF2B5EF4-FFF2-40B4-BE49-F238E27FC236}">
                <a16:creationId xmlns:a16="http://schemas.microsoft.com/office/drawing/2014/main" id="{74FF805F-6521-4307-B6BF-1A0874627BC2}"/>
              </a:ext>
            </a:extLst>
          </p:cNvPr>
          <p:cNvSpPr txBox="1"/>
          <p:nvPr/>
        </p:nvSpPr>
        <p:spPr>
          <a:xfrm>
            <a:off x="142875" y="320244"/>
            <a:ext cx="8843963" cy="623248"/>
          </a:xfrm>
          <a:prstGeom prst="rect">
            <a:avLst/>
          </a:prstGeom>
          <a:noFill/>
        </p:spPr>
        <p:txBody>
          <a:bodyPr wrap="square" rtlCol="0">
            <a:spAutoFit/>
          </a:bodyPr>
          <a:lstStyle/>
          <a:p>
            <a:pPr algn="ctr"/>
            <a:r>
              <a:rPr lang="zh-TW" altLang="en-US" sz="3450" b="1" dirty="0">
                <a:solidFill>
                  <a:schemeClr val="tx1"/>
                </a:solidFill>
                <a:latin typeface="Arial" panose="020B0604020202020204" pitchFamily="34" charset="0"/>
                <a:ea typeface="微軟正黑體" panose="020B0604030504040204" pitchFamily="34" charset="-120"/>
                <a:sym typeface="Arial" panose="020B0604020202020204" pitchFamily="34" charset="0"/>
              </a:rPr>
              <a:t>規格表</a:t>
            </a:r>
          </a:p>
        </p:txBody>
      </p:sp>
      <p:sp>
        <p:nvSpPr>
          <p:cNvPr id="2" name="矩形 1" hidden="1">
            <a:extLst>
              <a:ext uri="{FF2B5EF4-FFF2-40B4-BE49-F238E27FC236}">
                <a16:creationId xmlns:a16="http://schemas.microsoft.com/office/drawing/2014/main" id="{6742AEAB-1B9E-452E-8DD0-47A65F377ACF}"/>
              </a:ext>
            </a:extLst>
          </p:cNvPr>
          <p:cNvSpPr/>
          <p:nvPr/>
        </p:nvSpPr>
        <p:spPr>
          <a:xfrm>
            <a:off x="157163" y="857250"/>
            <a:ext cx="8829675" cy="43822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dirty="0">
              <a:latin typeface="Arial" panose="020B0604020202020204" pitchFamily="34" charset="0"/>
              <a:ea typeface="微軟正黑體" panose="020B0604030504040204" pitchFamily="34" charset="-120"/>
              <a:sym typeface="Arial" panose="020B0604020202020204" pitchFamily="34" charset="0"/>
            </a:endParaRPr>
          </a:p>
        </p:txBody>
      </p:sp>
      <p:sp>
        <p:nvSpPr>
          <p:cNvPr id="4" name="Google Shape;301;p19" hidden="1">
            <a:extLst>
              <a:ext uri="{FF2B5EF4-FFF2-40B4-BE49-F238E27FC236}">
                <a16:creationId xmlns:a16="http://schemas.microsoft.com/office/drawing/2014/main" id="{88F05994-E031-4907-968C-8DD0BD8D860F}"/>
              </a:ext>
            </a:extLst>
          </p:cNvPr>
          <p:cNvSpPr txBox="1">
            <a:spLocks/>
          </p:cNvSpPr>
          <p:nvPr/>
        </p:nvSpPr>
        <p:spPr>
          <a:xfrm>
            <a:off x="8594726" y="4749801"/>
            <a:ext cx="549275" cy="393700"/>
          </a:xfrm>
          <a:prstGeom prst="rect">
            <a:avLst/>
          </a:prstGeom>
        </p:spPr>
        <p:txBody>
          <a:bodyPr spcFirstLastPara="1" vert="horz" wrap="square" lIns="91423" tIns="91423" rIns="91423" bIns="91423" rtlCol="0" anchor="t" anchorCtr="0">
            <a:no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900">
                <a:latin typeface="Arial" panose="020B0604020202020204" pitchFamily="34" charset="0"/>
                <a:ea typeface="微軟正黑體" panose="020B0604030504040204" pitchFamily="34" charset="-120"/>
                <a:sym typeface="Arial" panose="020B0604020202020204" pitchFamily="34" charset="0"/>
              </a:rPr>
              <a:pPr/>
              <a:t>21</a:t>
            </a:fld>
            <a:endParaRPr lang="en" sz="900">
              <a:latin typeface="Arial" panose="020B0604020202020204" pitchFamily="34" charset="0"/>
              <a:ea typeface="微軟正黑體" panose="020B0604030504040204" pitchFamily="34" charset="-120"/>
              <a:sym typeface="Arial" panose="020B0604020202020204" pitchFamily="34" charset="0"/>
            </a:endParaRPr>
          </a:p>
        </p:txBody>
      </p:sp>
      <p:graphicFrame>
        <p:nvGraphicFramePr>
          <p:cNvPr id="5" name="表格 6">
            <a:extLst>
              <a:ext uri="{FF2B5EF4-FFF2-40B4-BE49-F238E27FC236}">
                <a16:creationId xmlns:a16="http://schemas.microsoft.com/office/drawing/2014/main" id="{24C964FE-59DC-4DE6-B5BC-B3736BCF35BF}"/>
              </a:ext>
            </a:extLst>
          </p:cNvPr>
          <p:cNvGraphicFramePr>
            <a:graphicFrameLocks noGrp="1"/>
          </p:cNvGraphicFramePr>
          <p:nvPr>
            <p:extLst>
              <p:ext uri="{D42A27DB-BD31-4B8C-83A1-F6EECF244321}">
                <p14:modId xmlns:p14="http://schemas.microsoft.com/office/powerpoint/2010/main" val="2615395808"/>
              </p:ext>
            </p:extLst>
          </p:nvPr>
        </p:nvGraphicFramePr>
        <p:xfrm>
          <a:off x="1591294" y="1200885"/>
          <a:ext cx="5961412" cy="3765793"/>
        </p:xfrm>
        <a:graphic>
          <a:graphicData uri="http://schemas.openxmlformats.org/drawingml/2006/table">
            <a:tbl>
              <a:tblPr firstRow="1" bandRow="1">
                <a:tableStyleId>{5C22544A-7EE6-4342-B048-85BDC9FD1C3A}</a:tableStyleId>
              </a:tblPr>
              <a:tblGrid>
                <a:gridCol w="1791834">
                  <a:extLst>
                    <a:ext uri="{9D8B030D-6E8A-4147-A177-3AD203B41FA5}">
                      <a16:colId xmlns:a16="http://schemas.microsoft.com/office/drawing/2014/main" val="1300480687"/>
                    </a:ext>
                  </a:extLst>
                </a:gridCol>
                <a:gridCol w="4169578">
                  <a:extLst>
                    <a:ext uri="{9D8B030D-6E8A-4147-A177-3AD203B41FA5}">
                      <a16:colId xmlns:a16="http://schemas.microsoft.com/office/drawing/2014/main" val="2929090233"/>
                    </a:ext>
                  </a:extLst>
                </a:gridCol>
              </a:tblGrid>
              <a:tr h="290001">
                <a:tc>
                  <a:txBody>
                    <a:bodyPr/>
                    <a:lstStyle/>
                    <a:p>
                      <a:pPr marL="0" lvl="0" indent="0" algn="l" rtl="0">
                        <a:lnSpc>
                          <a:spcPct val="115000"/>
                        </a:lnSpc>
                        <a:spcBef>
                          <a:spcPts val="0"/>
                        </a:spcBef>
                        <a:spcAft>
                          <a:spcPts val="0"/>
                        </a:spcAft>
                        <a:buNone/>
                      </a:pPr>
                      <a:endParaRPr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725" marR="10725" marT="7150" marB="7150" anchor="b">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15000"/>
                        </a:lnSpc>
                        <a:spcBef>
                          <a:spcPts val="0"/>
                        </a:spcBef>
                        <a:spcAft>
                          <a:spcPts val="0"/>
                        </a:spcAft>
                        <a:buNone/>
                      </a:pPr>
                      <a:r>
                        <a:rPr lang="en"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TS-i410X</a:t>
                      </a:r>
                      <a:endParaRPr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7906853"/>
                  </a:ext>
                </a:extLst>
              </a:tr>
              <a:tr h="225478">
                <a:tc>
                  <a:txBody>
                    <a:bodyPr/>
                    <a:lstStyle/>
                    <a:p>
                      <a:pPr marL="0" lvl="0" indent="0" algn="l"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CPU</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Intel® Atom® x6425E 4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core processor</a:t>
                      </a: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up to</a:t>
                      </a: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3.0 GHz</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179902"/>
                  </a:ext>
                </a:extLst>
              </a:tr>
              <a:tr h="225478">
                <a:tc>
                  <a:txBody>
                    <a:bodyPr/>
                    <a:lstStyle/>
                    <a:p>
                      <a:pPr marL="0" lvl="0" indent="0" algn="l"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Memory</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marL="0" lvl="0" indent="0" algn="ctr"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8GB (not expandable)</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3640418302"/>
                  </a:ext>
                </a:extLst>
              </a:tr>
              <a:tr h="225478">
                <a:tc>
                  <a:txBody>
                    <a:bodyPr/>
                    <a:lstStyle/>
                    <a:p>
                      <a:pPr marL="0" lvl="0" indent="0" algn="l"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Drive bay</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None/>
                      </a:pPr>
                      <a:r>
                        <a:rPr lang="fi-FI"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4 x 2.5” SATA SSD</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293593"/>
                  </a:ext>
                </a:extLst>
              </a:tr>
              <a:tr h="225478">
                <a:tc>
                  <a:txBody>
                    <a:bodyPr/>
                    <a:lstStyle/>
                    <a:p>
                      <a:pPr marL="0" lvl="0" indent="0" algn="l"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Drive interface</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marL="0" lvl="0" indent="0" algn="ctr" rtl="0">
                        <a:lnSpc>
                          <a:spcPct val="100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SATA 6Gb/s</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3314169532"/>
                  </a:ext>
                </a:extLst>
              </a:tr>
              <a:tr h="225478">
                <a:tc>
                  <a:txBody>
                    <a:bodyPr/>
                    <a:lstStyle/>
                    <a:p>
                      <a:pPr marL="0" lvl="0" indent="0" algn="l"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10GbE</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2</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492280"/>
                  </a:ext>
                </a:extLst>
              </a:tr>
              <a:tr h="225478">
                <a:tc>
                  <a:txBody>
                    <a:bodyPr/>
                    <a:lstStyle/>
                    <a:p>
                      <a:pPr marL="0" lvl="0" indent="0" algn="l" rtl="0">
                        <a:lnSpc>
                          <a:spcPct val="100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USB</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marL="0" lvl="0" indent="0" algn="ctr"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4 x USB 3.2 Gen2 Type-A</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2754807619"/>
                  </a:ext>
                </a:extLst>
              </a:tr>
              <a:tr h="225478">
                <a:tc>
                  <a:txBody>
                    <a:bodyPr/>
                    <a:lstStyle/>
                    <a:p>
                      <a:pPr marL="0" lvl="0" indent="0" algn="l"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Form factor</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Desktop</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907878"/>
                  </a:ext>
                </a:extLst>
              </a:tr>
              <a:tr h="225478">
                <a:tc>
                  <a:txBody>
                    <a:bodyPr/>
                    <a:lstStyle/>
                    <a:p>
                      <a:pPr marL="0" lvl="0" indent="0" algn="l" rtl="0">
                        <a:lnSpc>
                          <a:spcPct val="100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LED</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indicators</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marL="0" lvl="0" indent="0" algn="ctr"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SSD 1-4</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1396142935"/>
                  </a:ext>
                </a:extLst>
              </a:tr>
              <a:tr h="225478">
                <a:tc>
                  <a:txBody>
                    <a:bodyPr/>
                    <a:lstStyle/>
                    <a:p>
                      <a:pPr marL="0" lvl="0" indent="0" algn="l"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Button</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Power, Rest</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7547074"/>
                  </a:ext>
                </a:extLst>
              </a:tr>
              <a:tr h="311773">
                <a:tc>
                  <a:txBody>
                    <a:bodyPr/>
                    <a:lstStyle/>
                    <a:p>
                      <a:pPr marL="0" lvl="0" indent="0" algn="l"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Dimension</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(HxWxD)</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marL="0" lvl="0" indent="0" algn="ctr"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65 (H) x 180 (W) x 254 (D) mm</a:t>
                      </a:r>
                    </a:p>
                    <a:p>
                      <a:pPr marL="0" lvl="0" indent="0" algn="ctr"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2.56 (H) x 7.09 (W) x 10 (D) inch</a:t>
                      </a:r>
                      <a:endPar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4212612151"/>
                  </a:ext>
                </a:extLst>
              </a:tr>
              <a:tr h="225478">
                <a:tc>
                  <a:txBody>
                    <a:bodyPr/>
                    <a:lstStyle/>
                    <a:p>
                      <a:pPr marL="0" lvl="0" indent="0" algn="l"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Power</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Input</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1 (</a:t>
                      </a: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Adapter</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DC 12V, 96W</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050864"/>
                  </a:ext>
                </a:extLst>
              </a:tr>
              <a:tr h="225478">
                <a:tc>
                  <a:txBody>
                    <a:bodyPr/>
                    <a:lstStyle/>
                    <a:p>
                      <a:pPr marL="0" lvl="0" indent="0" algn="l" rtl="0">
                        <a:lnSpc>
                          <a:spcPct val="100000"/>
                        </a:lnSpc>
                        <a:spcBef>
                          <a:spcPts val="0"/>
                        </a:spcBef>
                        <a:spcAft>
                          <a:spcPts val="0"/>
                        </a:spcAft>
                        <a:buNone/>
                      </a:pP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Power</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Input</a:t>
                      </a: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2 (</a:t>
                      </a:r>
                      <a:r>
                        <a:rPr lang="en-US" sz="10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Euroblock</a:t>
                      </a:r>
                      <a:r>
                        <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DC 9-36V</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621893744"/>
                  </a:ext>
                </a:extLst>
              </a:tr>
              <a:tr h="225478">
                <a:tc>
                  <a:txBody>
                    <a:bodyPr/>
                    <a:lstStyle/>
                    <a:p>
                      <a:pPr marL="0" lvl="0" indent="0" algn="l" rtl="0">
                        <a:lnSpc>
                          <a:spcPct val="100000"/>
                        </a:lnSpc>
                        <a:spcBef>
                          <a:spcPts val="0"/>
                        </a:spcBef>
                        <a:spcAft>
                          <a:spcPts val="0"/>
                        </a:spcAft>
                        <a:buNone/>
                      </a:pPr>
                      <a:r>
                        <a:rPr lang="en-US" sz="10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Fanless</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v</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661019"/>
                  </a:ext>
                </a:extLst>
              </a:tr>
              <a:tr h="225478">
                <a:tc>
                  <a:txBody>
                    <a:bodyPr/>
                    <a:lstStyle/>
                    <a:p>
                      <a:pPr marL="0" lvl="0" indent="0" algn="l"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Anti-vibration standard</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MIL-STD-810H</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2167501259"/>
                  </a:ext>
                </a:extLst>
              </a:tr>
              <a:tr h="225478">
                <a:tc>
                  <a:txBody>
                    <a:bodyPr/>
                    <a:lstStyle/>
                    <a:p>
                      <a:pPr marL="0" lvl="0" indent="0" algn="l" rtl="0">
                        <a:lnSpc>
                          <a:spcPct val="100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Operating Temperature</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252000" marR="10725" marT="7150" marB="7150" anchor="ctr">
                    <a:lnL w="12700" cmpd="sng">
                      <a:noFill/>
                    </a:lnL>
                    <a:lnR w="6350" cap="flat" cmpd="sng" algn="ctr">
                      <a:solidFill>
                        <a:schemeClr val="tx1">
                          <a:lumMod val="50000"/>
                        </a:schemeClr>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-40°C ~ 70°C</a:t>
                      </a:r>
                    </a:p>
                  </a:txBody>
                  <a:tcPr marL="108000" marR="10725" marT="7150" marB="7150" anchor="ctr">
                    <a:lnL w="6350" cap="flat" cmpd="sng" algn="ctr">
                      <a:solidFill>
                        <a:schemeClr val="tx1">
                          <a:lumMod val="50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8269193"/>
                  </a:ext>
                </a:extLst>
              </a:tr>
            </a:tbl>
          </a:graphicData>
        </a:graphic>
      </p:graphicFrame>
      <p:sp>
        <p:nvSpPr>
          <p:cNvPr id="3" name="標題 2">
            <a:extLst>
              <a:ext uri="{FF2B5EF4-FFF2-40B4-BE49-F238E27FC236}">
                <a16:creationId xmlns:a16="http://schemas.microsoft.com/office/drawing/2014/main" id="{6A121B98-8533-4794-A71C-B4FC7E6CF16E}"/>
              </a:ext>
            </a:extLst>
          </p:cNvPr>
          <p:cNvSpPr>
            <a:spLocks noGrp="1"/>
          </p:cNvSpPr>
          <p:nvPr>
            <p:ph type="title"/>
          </p:nvPr>
        </p:nvSpPr>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Specifications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30667247"/>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669433" y="81880"/>
            <a:ext cx="7805133" cy="995490"/>
          </a:xfrm>
        </p:spPr>
        <p:txBody>
          <a:bodyPr/>
          <a:lstStyle/>
          <a:p>
            <a:r>
              <a:rPr lang="en-US" altLang="zh-TW" sz="3000" dirty="0">
                <a:latin typeface="Arial" panose="020B0604020202020204" pitchFamily="34" charset="0"/>
                <a:ea typeface="微軟正黑體" panose="020B0604030504040204" pitchFamily="34" charset="-120"/>
                <a:cs typeface="+mn-ea"/>
                <a:sym typeface="Arial" panose="020B0604020202020204" pitchFamily="34" charset="0"/>
              </a:rPr>
              <a:t>Optional storage expansion unit that supports USB JBOD &amp; RAID</a:t>
            </a:r>
            <a:endParaRPr lang="zh-TW" altLang="en-US" sz="30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文字方塊 4">
            <a:extLst>
              <a:ext uri="{FF2B5EF4-FFF2-40B4-BE49-F238E27FC236}">
                <a16:creationId xmlns:a16="http://schemas.microsoft.com/office/drawing/2014/main" id="{C15989ED-FDD8-42BB-A87B-E2D73A2D6CA2}"/>
              </a:ext>
            </a:extLst>
          </p:cNvPr>
          <p:cNvSpPr txBox="1"/>
          <p:nvPr/>
        </p:nvSpPr>
        <p:spPr>
          <a:xfrm>
            <a:off x="3099027" y="2365590"/>
            <a:ext cx="1773242" cy="769441"/>
          </a:xfrm>
          <a:prstGeom prst="rect">
            <a:avLst/>
          </a:prstGeom>
          <a:noFill/>
        </p:spPr>
        <p:txBody>
          <a:bodyPr wrap="none" rtlCol="0">
            <a:spAutoFit/>
          </a:bodyPr>
          <a:lstStyle/>
          <a:p>
            <a:r>
              <a:rPr lang="en-US" altLang="zh-TW"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TR-004</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Desktop SATA 6Gb/s JBOD</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Supports</a:t>
            </a:r>
            <a:r>
              <a:rPr lang="zh-TW" altLang="en-US"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hardware</a:t>
            </a:r>
            <a:r>
              <a:rPr lang="zh-TW" altLang="en-US"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RAID</a:t>
            </a:r>
          </a:p>
        </p:txBody>
      </p:sp>
      <p:sp>
        <p:nvSpPr>
          <p:cNvPr id="6" name="文字方塊 5">
            <a:extLst>
              <a:ext uri="{FF2B5EF4-FFF2-40B4-BE49-F238E27FC236}">
                <a16:creationId xmlns:a16="http://schemas.microsoft.com/office/drawing/2014/main" id="{E701DE98-92CA-49E3-94EF-2B6A86B8447A}"/>
              </a:ext>
            </a:extLst>
          </p:cNvPr>
          <p:cNvSpPr txBox="1"/>
          <p:nvPr/>
        </p:nvSpPr>
        <p:spPr>
          <a:xfrm>
            <a:off x="854448" y="2365590"/>
            <a:ext cx="1773242" cy="769441"/>
          </a:xfrm>
          <a:prstGeom prst="rect">
            <a:avLst/>
          </a:prstGeom>
          <a:noFill/>
        </p:spPr>
        <p:txBody>
          <a:bodyPr wrap="none" rtlCol="0">
            <a:spAutoFit/>
          </a:bodyPr>
          <a:lstStyle/>
          <a:p>
            <a:r>
              <a:rPr lang="en-US" altLang="zh-TW"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TR-002</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2-bay</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Desktop SATA 6Gb/s JBOD</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Supports hardware RAID</a:t>
            </a:r>
          </a:p>
        </p:txBody>
      </p:sp>
      <p:grpSp>
        <p:nvGrpSpPr>
          <p:cNvPr id="7" name="群組 6">
            <a:extLst>
              <a:ext uri="{FF2B5EF4-FFF2-40B4-BE49-F238E27FC236}">
                <a16:creationId xmlns:a16="http://schemas.microsoft.com/office/drawing/2014/main" id="{AF4C293A-19E8-45FA-859A-4CFDA4C40683}"/>
              </a:ext>
            </a:extLst>
          </p:cNvPr>
          <p:cNvGrpSpPr/>
          <p:nvPr/>
        </p:nvGrpSpPr>
        <p:grpSpPr>
          <a:xfrm>
            <a:off x="553463" y="3009246"/>
            <a:ext cx="2445859" cy="1253314"/>
            <a:chOff x="6041492" y="1652594"/>
            <a:chExt cx="3024132" cy="1598039"/>
          </a:xfrm>
        </p:grpSpPr>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41492" y="2178583"/>
              <a:ext cx="3024132" cy="1072050"/>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400086C-2D3A-4D8C-96BF-12BF6E8F3C0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025018" y="1652594"/>
              <a:ext cx="764537" cy="113216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CE3E81A9-621E-4AE5-9D89-914B86F02128}"/>
              </a:ext>
            </a:extLst>
          </p:cNvPr>
          <p:cNvSpPr txBox="1"/>
          <p:nvPr/>
        </p:nvSpPr>
        <p:spPr>
          <a:xfrm>
            <a:off x="938681" y="4290357"/>
            <a:ext cx="2098651" cy="769441"/>
          </a:xfrm>
          <a:prstGeom prst="rect">
            <a:avLst/>
          </a:prstGeom>
          <a:noFill/>
        </p:spPr>
        <p:txBody>
          <a:bodyPr wrap="none" rtlCol="0">
            <a:spAutoFit/>
          </a:bodyPr>
          <a:lstStyle/>
          <a:p>
            <a:r>
              <a:rPr lang="en-US" altLang="zh-TW"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TL-R1200C-RP</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12-bay</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Rackmount USB 3.2 Gen 2 JBOD</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Redundant</a:t>
            </a:r>
            <a:r>
              <a:rPr lang="zh-TW" altLang="en-US"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power supply</a:t>
            </a:r>
            <a:endParaRPr lang="zh-TW" altLang="en-US"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3682" y="1294747"/>
            <a:ext cx="1689886" cy="105617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951" y="1294747"/>
            <a:ext cx="1801197" cy="112574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文字方塊 26">
            <a:extLst>
              <a:ext uri="{FF2B5EF4-FFF2-40B4-BE49-F238E27FC236}">
                <a16:creationId xmlns:a16="http://schemas.microsoft.com/office/drawing/2014/main" id="{9E9BDC02-14F7-43D8-8DEE-835E312E3FA1}"/>
              </a:ext>
            </a:extLst>
          </p:cNvPr>
          <p:cNvSpPr txBox="1"/>
          <p:nvPr/>
        </p:nvSpPr>
        <p:spPr>
          <a:xfrm>
            <a:off x="5703459" y="2239805"/>
            <a:ext cx="2098651" cy="769441"/>
          </a:xfrm>
          <a:prstGeom prst="rect">
            <a:avLst/>
          </a:prstGeom>
          <a:noFill/>
        </p:spPr>
        <p:txBody>
          <a:bodyPr wrap="none" rtlCol="0">
            <a:spAutoFit/>
          </a:bodyPr>
          <a:lstStyle/>
          <a:p>
            <a:r>
              <a:rPr lang="en-US" altLang="zh-TW"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TR-004U</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Rackmount USB 3.2 Gen 1 JBOD</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Supports hardware RAID</a:t>
            </a:r>
          </a:p>
        </p:txBody>
      </p:sp>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75329" y="1783456"/>
            <a:ext cx="2445858" cy="435802"/>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53456" y="3020224"/>
            <a:ext cx="2321873" cy="1451171"/>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文字方塊 31">
            <a:extLst>
              <a:ext uri="{FF2B5EF4-FFF2-40B4-BE49-F238E27FC236}">
                <a16:creationId xmlns:a16="http://schemas.microsoft.com/office/drawing/2014/main" id="{2746C507-1713-44AD-BA04-E6E0319FBB83}"/>
              </a:ext>
            </a:extLst>
          </p:cNvPr>
          <p:cNvSpPr txBox="1"/>
          <p:nvPr/>
        </p:nvSpPr>
        <p:spPr>
          <a:xfrm>
            <a:off x="3153456" y="4308150"/>
            <a:ext cx="1920719" cy="615553"/>
          </a:xfrm>
          <a:prstGeom prst="rect">
            <a:avLst/>
          </a:prstGeom>
          <a:noFill/>
        </p:spPr>
        <p:txBody>
          <a:bodyPr wrap="none" rtlCol="0">
            <a:spAutoFit/>
          </a:bodyPr>
          <a:lstStyle/>
          <a:p>
            <a:r>
              <a:rPr lang="en-US" altLang="zh-TW"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TL-D800C</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8-bay</a:t>
            </a: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Desktop</a:t>
            </a:r>
            <a:r>
              <a:rPr lang="zh-TW" altLang="en-US"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USB 3.2 Gen 2 JBOD</a:t>
            </a:r>
          </a:p>
        </p:txBody>
      </p:sp>
      <p:graphicFrame>
        <p:nvGraphicFramePr>
          <p:cNvPr id="16" name="Shape 253">
            <a:extLst>
              <a:ext uri="{FF2B5EF4-FFF2-40B4-BE49-F238E27FC236}">
                <a16:creationId xmlns:a16="http://schemas.microsoft.com/office/drawing/2014/main" id="{0E0189E7-A9EC-42BD-9864-9D0B9D4F35E6}"/>
              </a:ext>
            </a:extLst>
          </p:cNvPr>
          <p:cNvGraphicFramePr/>
          <p:nvPr>
            <p:extLst>
              <p:ext uri="{D42A27DB-BD31-4B8C-83A1-F6EECF244321}">
                <p14:modId xmlns:p14="http://schemas.microsoft.com/office/powerpoint/2010/main" val="3257969696"/>
              </p:ext>
            </p:extLst>
          </p:nvPr>
        </p:nvGraphicFramePr>
        <p:xfrm>
          <a:off x="5582090" y="3009246"/>
          <a:ext cx="2623229" cy="1889760"/>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1234461">
                  <a:extLst>
                    <a:ext uri="{9D8B030D-6E8A-4147-A177-3AD203B41FA5}">
                      <a16:colId xmlns:a16="http://schemas.microsoft.com/office/drawing/2014/main" val="20000"/>
                    </a:ext>
                  </a:extLst>
                </a:gridCol>
                <a:gridCol w="1388768">
                  <a:extLst>
                    <a:ext uri="{9D8B030D-6E8A-4147-A177-3AD203B41FA5}">
                      <a16:colId xmlns:a16="http://schemas.microsoft.com/office/drawing/2014/main" val="20001"/>
                    </a:ext>
                  </a:extLst>
                </a:gridCol>
              </a:tblGrid>
              <a:tr h="429265">
                <a:tc gridSpan="2">
                  <a:txBody>
                    <a:bodyPr/>
                    <a:lstStyle/>
                    <a:p>
                      <a:pPr algn="ctr"/>
                      <a:r>
                        <a:rPr lang="en-US" altLang="zh-TW" sz="1400" dirty="0">
                          <a:solidFill>
                            <a:schemeClr val="tx1"/>
                          </a:solidFill>
                          <a:latin typeface="Arial" panose="020B0604020202020204" pitchFamily="34" charset="0"/>
                          <a:ea typeface="微軟正黑體" panose="020B0604030504040204" pitchFamily="34" charset="-120"/>
                          <a:sym typeface="Arial" panose="020B0604020202020204" pitchFamily="34" charset="0"/>
                        </a:rPr>
                        <a:t>TS-i410X supports the maximum number of JBODs</a:t>
                      </a:r>
                      <a:endParaRPr lang="zh-TW" altLang="en-US" sz="14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anchor="ct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3331">
                <a:tc>
                  <a:txBody>
                    <a:bodyPr/>
                    <a:lstStyle/>
                    <a:p>
                      <a:r>
                        <a:rPr lang="en-US" altLang="zh-TW" sz="1200" dirty="0">
                          <a:latin typeface="Arial" panose="020B0604020202020204" pitchFamily="34" charset="0"/>
                          <a:ea typeface="微軟正黑體" panose="020B0604030504040204" pitchFamily="34" charset="-120"/>
                          <a:sym typeface="Arial" panose="020B0604020202020204" pitchFamily="34" charset="0"/>
                        </a:rPr>
                        <a:t>TR-002</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DFDFD">
                        <a:alpha val="14118"/>
                      </a:srgbClr>
                    </a:solidFill>
                  </a:tcPr>
                </a:tc>
                <a:tc>
                  <a:txBody>
                    <a:bodyPr/>
                    <a:lstStyle/>
                    <a:p>
                      <a:pPr algn="ctr"/>
                      <a:r>
                        <a:rPr lang="en-US" altLang="zh-TW" sz="1200" dirty="0">
                          <a:latin typeface="Arial" panose="020B0604020202020204" pitchFamily="34" charset="0"/>
                          <a:ea typeface="微軟正黑體" panose="020B0604030504040204" pitchFamily="34" charset="-120"/>
                          <a:sym typeface="Arial" panose="020B0604020202020204" pitchFamily="34" charset="0"/>
                        </a:rPr>
                        <a:t>2</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243331">
                <a:tc>
                  <a:txBody>
                    <a:bodyPr/>
                    <a:lstStyle/>
                    <a:p>
                      <a:r>
                        <a:rPr lang="en-US" altLang="zh-TW" sz="1200" dirty="0">
                          <a:latin typeface="Arial" panose="020B0604020202020204" pitchFamily="34" charset="0"/>
                          <a:ea typeface="微軟正黑體" panose="020B0604030504040204" pitchFamily="34" charset="-120"/>
                          <a:sym typeface="Arial" panose="020B0604020202020204" pitchFamily="34" charset="0"/>
                        </a:rPr>
                        <a:t>TR-004</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algn="ctr"/>
                      <a:r>
                        <a:rPr lang="en-US" altLang="zh-TW" sz="1200" dirty="0">
                          <a:latin typeface="Arial" panose="020B0604020202020204" pitchFamily="34" charset="0"/>
                          <a:ea typeface="微軟正黑體" panose="020B0604030504040204" pitchFamily="34" charset="-120"/>
                          <a:sym typeface="Arial" panose="020B0604020202020204" pitchFamily="34" charset="0"/>
                        </a:rPr>
                        <a:t>2</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243331">
                <a:tc>
                  <a:txBody>
                    <a:bodyPr/>
                    <a:lstStyle/>
                    <a:p>
                      <a:r>
                        <a:rPr lang="en-US" altLang="zh-TW" sz="1200" dirty="0">
                          <a:latin typeface="Arial" panose="020B0604020202020204" pitchFamily="34" charset="0"/>
                          <a:ea typeface="微軟正黑體" panose="020B0604030504040204" pitchFamily="34" charset="-120"/>
                          <a:sym typeface="Arial" panose="020B0604020202020204" pitchFamily="34" charset="0"/>
                        </a:rPr>
                        <a:t>TL-R1200C-RP</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algn="ctr"/>
                      <a:r>
                        <a:rPr lang="en-US" altLang="zh-TW" sz="1200" dirty="0">
                          <a:latin typeface="Arial" panose="020B0604020202020204" pitchFamily="34" charset="0"/>
                          <a:ea typeface="微軟正黑體" panose="020B0604030504040204" pitchFamily="34" charset="-120"/>
                          <a:sym typeface="Arial" panose="020B0604020202020204" pitchFamily="34" charset="0"/>
                        </a:rPr>
                        <a:t>1</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243331">
                <a:tc>
                  <a:txBody>
                    <a:bodyPr/>
                    <a:lstStyle/>
                    <a:p>
                      <a:r>
                        <a:rPr lang="en-US" altLang="zh-TW" sz="1200" dirty="0">
                          <a:latin typeface="Arial" panose="020B0604020202020204" pitchFamily="34" charset="0"/>
                          <a:ea typeface="微軟正黑體" panose="020B0604030504040204" pitchFamily="34" charset="-120"/>
                          <a:sym typeface="Arial" panose="020B0604020202020204" pitchFamily="34" charset="0"/>
                        </a:rPr>
                        <a:t>TR-004U</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algn="ctr"/>
                      <a:r>
                        <a:rPr lang="en-US" altLang="zh-TW" sz="1200" dirty="0">
                          <a:latin typeface="Arial" panose="020B0604020202020204" pitchFamily="34" charset="0"/>
                          <a:ea typeface="微軟正黑體" panose="020B0604030504040204" pitchFamily="34" charset="-120"/>
                          <a:sym typeface="Arial" panose="020B0604020202020204" pitchFamily="34" charset="0"/>
                        </a:rPr>
                        <a:t>2</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243331">
                <a:tc>
                  <a:txBody>
                    <a:bodyPr/>
                    <a:lstStyle/>
                    <a:p>
                      <a:r>
                        <a:rPr lang="en-US" altLang="zh-TW" sz="1200" dirty="0">
                          <a:latin typeface="Arial" panose="020B0604020202020204" pitchFamily="34" charset="0"/>
                          <a:ea typeface="微軟正黑體" panose="020B0604030504040204" pitchFamily="34" charset="-120"/>
                          <a:sym typeface="Arial" panose="020B0604020202020204" pitchFamily="34" charset="0"/>
                        </a:rPr>
                        <a:t>TL-D800C</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algn="ctr"/>
                      <a:r>
                        <a:rPr lang="en-US" altLang="zh-TW" sz="1200" dirty="0">
                          <a:latin typeface="Arial" panose="020B0604020202020204" pitchFamily="34" charset="0"/>
                          <a:ea typeface="微軟正黑體" panose="020B0604030504040204" pitchFamily="34" charset="-120"/>
                          <a:sym typeface="Arial" panose="020B0604020202020204" pitchFamily="34" charset="0"/>
                        </a:rPr>
                        <a:t>1</a:t>
                      </a:r>
                      <a:endParaRPr lang="zh-TW" altLang="en-US" sz="1200" dirty="0">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30357015"/>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9FF45EC1-2A01-4B2C-A6CA-45B8FC18EF67}"/>
              </a:ext>
            </a:extLst>
          </p:cNvPr>
          <p:cNvSpPr/>
          <p:nvPr/>
        </p:nvSpPr>
        <p:spPr>
          <a:xfrm rot="5400000">
            <a:off x="2178526" y="-205897"/>
            <a:ext cx="1160261" cy="4629994"/>
          </a:xfrm>
          <a:prstGeom prst="rect">
            <a:avLst/>
          </a:prstGeom>
          <a:gradFill>
            <a:gsLst>
              <a:gs pos="0">
                <a:srgbClr val="33CCFF">
                  <a:alpha val="50000"/>
                </a:srgbClr>
              </a:gs>
              <a:gs pos="100000">
                <a:srgbClr val="FF3300">
                  <a:alpha val="50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403244">
            <a:off x="7595109" y="1196543"/>
            <a:ext cx="1987372" cy="1840860"/>
          </a:xfrm>
          <a:prstGeom prst="rect">
            <a:avLst/>
          </a:prstGeom>
          <a:ln>
            <a:noFill/>
          </a:ln>
          <a:effectLst>
            <a:outerShdw blurRad="431800" dist="368300" dir="5760000" algn="tl" rotWithShape="0">
              <a:prstClr val="black">
                <a:alpha val="40000"/>
              </a:prstClr>
            </a:outerShdw>
          </a:effectLst>
        </p:spPr>
      </p:pic>
      <p:pic>
        <p:nvPicPr>
          <p:cNvPr id="35" name="圖片 34" hidden="1">
            <a:extLst>
              <a:ext uri="{FF2B5EF4-FFF2-40B4-BE49-F238E27FC236}">
                <a16:creationId xmlns:a16="http://schemas.microsoft.com/office/drawing/2014/main" id="{D0197AD1-EAD3-4BF1-9C37-8FFB2846A4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614" y="1309532"/>
            <a:ext cx="4655126" cy="1233971"/>
          </a:xfrm>
          <a:prstGeom prst="rect">
            <a:avLst/>
          </a:prstGeom>
          <a:noFill/>
        </p:spPr>
      </p:pic>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5784" y="3644660"/>
            <a:ext cx="1352192" cy="884208"/>
          </a:xfrm>
          <a:prstGeom prst="rect">
            <a:avLst/>
          </a:prstGeom>
        </p:spPr>
      </p:pic>
      <p:sp>
        <p:nvSpPr>
          <p:cNvPr id="40" name="矩形: 圓角 39">
            <a:extLst>
              <a:ext uri="{FF2B5EF4-FFF2-40B4-BE49-F238E27FC236}">
                <a16:creationId xmlns:a16="http://schemas.microsoft.com/office/drawing/2014/main" id="{17A65E80-F3BE-4FB0-88F9-F2F0DA5040E1}"/>
              </a:ext>
            </a:extLst>
          </p:cNvPr>
          <p:cNvSpPr/>
          <p:nvPr/>
        </p:nvSpPr>
        <p:spPr>
          <a:xfrm>
            <a:off x="6775499" y="887615"/>
            <a:ext cx="2132418" cy="2143602"/>
          </a:xfrm>
          <a:prstGeom prst="roundRect">
            <a:avLst>
              <a:gd name="adj" fmla="val 48707"/>
            </a:avLst>
          </a:prstGeom>
          <a:solidFill>
            <a:schemeClr val="dk1">
              <a:alpha val="40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524435" y="1436140"/>
            <a:ext cx="4976255" cy="1246736"/>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Autofit/>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Optional network switch</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373847" y="1568542"/>
            <a:ext cx="2005521" cy="787588"/>
          </a:xfrm>
          <a:prstGeom prst="rect">
            <a:avLst/>
          </a:prstGeom>
          <a:noFill/>
        </p:spPr>
        <p:txBody>
          <a:bodyPr wrap="square" rtlCol="0">
            <a:spAutoFit/>
          </a:bodyPr>
          <a:lstStyle/>
          <a:p>
            <a:pPr>
              <a:lnSpc>
                <a:spcPct val="130000"/>
              </a:lnSpc>
            </a:pP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No need to replace existing wiring upgrade to 5 GbE</a:t>
            </a:r>
            <a:endParaRPr lang="zh-TW" alt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1103574724"/>
              </p:ext>
            </p:extLst>
          </p:nvPr>
        </p:nvGraphicFramePr>
        <p:xfrm>
          <a:off x="5451253" y="2446221"/>
          <a:ext cx="3184492" cy="1781221"/>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796123">
                  <a:extLst>
                    <a:ext uri="{9D8B030D-6E8A-4147-A177-3AD203B41FA5}">
                      <a16:colId xmlns:a16="http://schemas.microsoft.com/office/drawing/2014/main" val="20000"/>
                    </a:ext>
                  </a:extLst>
                </a:gridCol>
                <a:gridCol w="796123">
                  <a:extLst>
                    <a:ext uri="{9D8B030D-6E8A-4147-A177-3AD203B41FA5}">
                      <a16:colId xmlns:a16="http://schemas.microsoft.com/office/drawing/2014/main" val="20001"/>
                    </a:ext>
                  </a:extLst>
                </a:gridCol>
                <a:gridCol w="796123">
                  <a:extLst>
                    <a:ext uri="{9D8B030D-6E8A-4147-A177-3AD203B41FA5}">
                      <a16:colId xmlns:a16="http://schemas.microsoft.com/office/drawing/2014/main" val="20002"/>
                    </a:ext>
                  </a:extLst>
                </a:gridCol>
                <a:gridCol w="796123">
                  <a:extLst>
                    <a:ext uri="{9D8B030D-6E8A-4147-A177-3AD203B41FA5}">
                      <a16:colId xmlns:a16="http://schemas.microsoft.com/office/drawing/2014/main" val="20003"/>
                    </a:ext>
                  </a:extLst>
                </a:gridCol>
              </a:tblGrid>
              <a:tr h="439291">
                <a:tc>
                  <a:txBody>
                    <a:bodyPr/>
                    <a:lstStyle/>
                    <a:p>
                      <a:pPr marL="0" marR="0" lvl="0" indent="0" algn="l" rtl="0">
                        <a:spcBef>
                          <a:spcPts val="0"/>
                        </a:spcBef>
                        <a:spcAft>
                          <a:spcPts val="0"/>
                        </a:spcAft>
                        <a:buNone/>
                      </a:pPr>
                      <a:endParaRPr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4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4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4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4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4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4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68386">
                <a:tc>
                  <a:txBody>
                    <a:bodyPr/>
                    <a:lstStyle/>
                    <a:p>
                      <a:pPr marL="0" marR="0" lvl="0" indent="0" algn="ctr" rtl="0">
                        <a:spcBef>
                          <a:spcPts val="0"/>
                        </a:spcBef>
                        <a:spcAft>
                          <a:spcPts val="0"/>
                        </a:spcAft>
                        <a:buNone/>
                      </a:pPr>
                      <a:r>
                        <a:rPr lang="en-US"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268386">
                <a:tc>
                  <a:txBody>
                    <a:bodyPr/>
                    <a:lstStyle/>
                    <a:p>
                      <a:pPr marL="0" marR="0" lvl="0" indent="0" algn="ctr" rtl="0">
                        <a:spcBef>
                          <a:spcPts val="0"/>
                        </a:spcBef>
                        <a:spcAft>
                          <a:spcPts val="0"/>
                        </a:spcAft>
                        <a:buNone/>
                      </a:pPr>
                      <a:r>
                        <a:rPr lang="en-US"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spcBef>
                          <a:spcPts val="0"/>
                        </a:spcBef>
                        <a:spcAft>
                          <a:spcPts val="0"/>
                        </a:spcAft>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268386">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268386">
                <a:tc>
                  <a:txBody>
                    <a:bodyPr/>
                    <a:lstStyle/>
                    <a:p>
                      <a:pPr marL="0" marR="0" lvl="0" indent="0" algn="ctr" rtl="0">
                        <a:spcBef>
                          <a:spcPts val="0"/>
                        </a:spcBef>
                        <a:spcAft>
                          <a:spcPts val="0"/>
                        </a:spcAft>
                        <a:buNone/>
                      </a:pPr>
                      <a:r>
                        <a:rPr lang="en-US"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268386">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X</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sp>
        <p:nvSpPr>
          <p:cNvPr id="25" name="文字方塊 24">
            <a:extLst>
              <a:ext uri="{FF2B5EF4-FFF2-40B4-BE49-F238E27FC236}">
                <a16:creationId xmlns:a16="http://schemas.microsoft.com/office/drawing/2014/main" id="{4EFECE1E-208A-1744-A6D3-6BB8230DEFE8}"/>
              </a:ext>
            </a:extLst>
          </p:cNvPr>
          <p:cNvSpPr txBox="1"/>
          <p:nvPr/>
        </p:nvSpPr>
        <p:spPr>
          <a:xfrm>
            <a:off x="2950629" y="3179891"/>
            <a:ext cx="2116285" cy="276999"/>
          </a:xfrm>
          <a:prstGeom prst="rect">
            <a:avLst/>
          </a:prstGeom>
          <a:noFill/>
        </p:spPr>
        <p:txBody>
          <a:bodyPr wrap="none" rtlCol="0">
            <a:spAutoFit/>
          </a:bodyPr>
          <a:lstStyle/>
          <a:p>
            <a:r>
              <a:rPr lang="en-US" altLang="zh-TW" sz="12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QSW-308-1C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a:t>
            </a:r>
            <a:r>
              <a:rPr lang="en-US" altLang="zh-CN"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nmanaged</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540019" y="3179786"/>
            <a:ext cx="2201244" cy="276999"/>
          </a:xfrm>
          <a:prstGeom prst="rect">
            <a:avLst/>
          </a:prstGeom>
          <a:noFill/>
        </p:spPr>
        <p:txBody>
          <a:bodyPr wrap="none" rtlCol="0">
            <a:spAutoFit/>
          </a:bodyPr>
          <a:lstStyle/>
          <a:p>
            <a:r>
              <a:rPr lang="en-US" altLang="zh-TW" sz="12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QSW-1208-8C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a:t>
            </a:r>
            <a:r>
              <a:rPr lang="en-US" altLang="zh-CN"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nmanaged</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2979861" y="3393278"/>
            <a:ext cx="1200970" cy="415498"/>
          </a:xfrm>
          <a:prstGeom prst="rect">
            <a:avLst/>
          </a:prstGeom>
          <a:noFill/>
        </p:spPr>
        <p:txBody>
          <a:bodyPr wrap="non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 x 10G/5G/2.5G</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540019" y="3393278"/>
            <a:ext cx="1200970" cy="415498"/>
          </a:xfrm>
          <a:prstGeom prst="rect">
            <a:avLst/>
          </a:prstGeom>
          <a:noFill/>
        </p:spPr>
        <p:txBody>
          <a:bodyPr wrap="non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10G/5G/2.5G</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540019" y="4326839"/>
            <a:ext cx="2055371" cy="276999"/>
          </a:xfrm>
          <a:prstGeom prst="rect">
            <a:avLst/>
          </a:prstGeom>
          <a:noFill/>
        </p:spPr>
        <p:txBody>
          <a:bodyPr wrap="none" rtlCol="0">
            <a:spAutoFit/>
          </a:bodyPr>
          <a:lstStyle/>
          <a:p>
            <a:r>
              <a:rPr lang="en-US" altLang="zh-TW" sz="12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QSW-M408-4C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a:t>
            </a:r>
            <a:r>
              <a:rPr lang="en-US" altLang="zh-CN"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anaged</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540019" y="4527802"/>
            <a:ext cx="1200970" cy="415498"/>
          </a:xfrm>
          <a:prstGeom prst="rect">
            <a:avLst/>
          </a:prstGeom>
          <a:noFill/>
        </p:spPr>
        <p:txBody>
          <a:bodyPr wrap="non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 x 10G/5G/2.5G</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979861" y="4275624"/>
            <a:ext cx="2499402" cy="276999"/>
          </a:xfrm>
          <a:prstGeom prst="rect">
            <a:avLst/>
          </a:prstGeom>
          <a:noFill/>
        </p:spPr>
        <p:txBody>
          <a:bodyPr wrap="square" lIns="91440" tIns="45720" rIns="91440" bIns="45720" rtlCol="0" anchor="t">
            <a:spAutoFit/>
          </a:bodyPr>
          <a:lstStyle/>
          <a:p>
            <a:r>
              <a:rPr lang="en-US" altLang="zh-TW" sz="12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QSW-M2108R-2C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a:t>
            </a:r>
            <a:r>
              <a:rPr lang="en-US" altLang="zh-CN"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anaged</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2985522" y="4527802"/>
            <a:ext cx="1298017" cy="415498"/>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 x 10G/5G/2.5G</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419093" y="2193537"/>
            <a:ext cx="1359162" cy="356431"/>
          </a:xfrm>
          <a:prstGeom prst="roundRect">
            <a:avLst>
              <a:gd name="adj" fmla="val 50000"/>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dirty="0" err="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CN" sz="1200" dirty="0">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and Metal Chassis</a:t>
            </a:r>
            <a:endParaRPr lang="en-US" altLang="zh-TW" sz="1200" dirty="0">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930451" y="1646424"/>
            <a:ext cx="2185214" cy="276999"/>
          </a:xfrm>
          <a:prstGeom prst="rect">
            <a:avLst/>
          </a:prstGeom>
          <a:noFill/>
        </p:spPr>
        <p:txBody>
          <a:bodyPr wrap="none" rtlCol="0">
            <a:spAutoFit/>
          </a:bodyPr>
          <a:lstStyle/>
          <a:p>
            <a:r>
              <a:rPr lang="en-US" altLang="zh-TW" sz="12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QSW-1108-8T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a:t>
            </a:r>
            <a:r>
              <a:rPr lang="en-US" altLang="zh-CN"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nmanaged</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3420402" y="1693843"/>
            <a:ext cx="1077539" cy="415498"/>
          </a:xfrm>
          <a:prstGeom prst="rect">
            <a:avLst/>
          </a:prstGeom>
          <a:noFill/>
        </p:spPr>
        <p:txBody>
          <a:bodyPr wrap="non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2.5G</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3" name="圖片 42">
            <a:extLst>
              <a:ext uri="{FF2B5EF4-FFF2-40B4-BE49-F238E27FC236}">
                <a16:creationId xmlns:a16="http://schemas.microsoft.com/office/drawing/2014/main" id="{9CB487DB-40BB-448D-9A27-05752D0116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305335" y="2975336"/>
            <a:ext cx="2295260" cy="262938"/>
          </a:xfrm>
          <a:prstGeom prst="rect">
            <a:avLst/>
          </a:prstGeom>
        </p:spPr>
      </p:pic>
      <p:pic>
        <p:nvPicPr>
          <p:cNvPr id="47" name="圖片 46">
            <a:extLst>
              <a:ext uri="{FF2B5EF4-FFF2-40B4-BE49-F238E27FC236}">
                <a16:creationId xmlns:a16="http://schemas.microsoft.com/office/drawing/2014/main" id="{40AC4D5C-A1E4-4489-AECF-C5C78118A5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2860032" y="2981343"/>
            <a:ext cx="2027362" cy="262938"/>
          </a:xfrm>
          <a:prstGeom prst="rect">
            <a:avLst/>
          </a:prstGeom>
        </p:spPr>
      </p:pic>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4772" y="2664764"/>
            <a:ext cx="1900061" cy="515022"/>
          </a:xfrm>
          <a:prstGeom prst="rect">
            <a:avLst/>
          </a:prstGeom>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20241" y="2762578"/>
            <a:ext cx="1665682" cy="351230"/>
          </a:xfrm>
          <a:prstGeom prst="rect">
            <a:avLst/>
          </a:prstGeom>
        </p:spPr>
      </p:pic>
      <p:pic>
        <p:nvPicPr>
          <p:cNvPr id="49" name="圖片 48">
            <a:extLst>
              <a:ext uri="{FF2B5EF4-FFF2-40B4-BE49-F238E27FC236}">
                <a16:creationId xmlns:a16="http://schemas.microsoft.com/office/drawing/2014/main" id="{7F389DC4-3CF8-4E82-8C7A-C3132DF1DFE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444057" y="4143603"/>
            <a:ext cx="2027362" cy="262938"/>
          </a:xfrm>
          <a:prstGeom prst="rect">
            <a:avLst/>
          </a:prstGeom>
        </p:spPr>
      </p:pic>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96630" y="3828251"/>
            <a:ext cx="1685796" cy="521999"/>
          </a:xfrm>
          <a:prstGeom prst="rect">
            <a:avLst/>
          </a:prstGeom>
        </p:spPr>
      </p:pic>
      <p:pic>
        <p:nvPicPr>
          <p:cNvPr id="60" name="圖片 59">
            <a:extLst>
              <a:ext uri="{FF2B5EF4-FFF2-40B4-BE49-F238E27FC236}">
                <a16:creationId xmlns:a16="http://schemas.microsoft.com/office/drawing/2014/main" id="{DE32A796-E02F-4F47-8177-3578E58B7B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494106" y="2226570"/>
            <a:ext cx="3013727" cy="314022"/>
          </a:xfrm>
          <a:prstGeom prst="rect">
            <a:avLst/>
          </a:prstGeom>
        </p:spPr>
      </p:pic>
      <p:pic>
        <p:nvPicPr>
          <p:cNvPr id="42" name="圖片 41">
            <a:extLst>
              <a:ext uri="{FF2B5EF4-FFF2-40B4-BE49-F238E27FC236}">
                <a16:creationId xmlns:a16="http://schemas.microsoft.com/office/drawing/2014/main" id="{C8EF8F01-5506-4512-81D2-0643CE533FD8}"/>
              </a:ext>
            </a:extLst>
          </p:cNvPr>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flipV="1">
            <a:off x="49097" y="2342722"/>
            <a:ext cx="3712832" cy="262938"/>
          </a:xfrm>
          <a:prstGeom prst="rect">
            <a:avLst/>
          </a:prstGeom>
        </p:spPr>
      </p:pic>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79495" y="1939939"/>
            <a:ext cx="2905072" cy="612966"/>
          </a:xfrm>
          <a:prstGeom prst="rect">
            <a:avLst/>
          </a:prstGeom>
        </p:spPr>
      </p:pic>
    </p:spTree>
    <p:extLst>
      <p:ext uri="{BB962C8B-B14F-4D97-AF65-F5344CB8AC3E}">
        <p14:creationId xmlns:p14="http://schemas.microsoft.com/office/powerpoint/2010/main" val="3163439707"/>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713225" y="368825"/>
            <a:ext cx="8117954" cy="572700"/>
          </a:xfrm>
        </p:spPr>
        <p:txBody>
          <a:bodyPr>
            <a:noAutofit/>
          </a:bodyPr>
          <a:lstStyle/>
          <a:p>
            <a:r>
              <a:rPr lang="en-US" altLang="zh-CN" sz="2800" dirty="0">
                <a:latin typeface="Arial" panose="020B0604020202020204" pitchFamily="34" charset="0"/>
                <a:ea typeface="微軟正黑體" panose="020B0604030504040204" pitchFamily="34" charset="-120"/>
                <a:cs typeface="+mn-ea"/>
                <a:sym typeface="Arial" panose="020B0604020202020204" pitchFamily="34" charset="0"/>
              </a:rPr>
              <a:t>2 x 10 GbE for 10GB file transfer performance</a:t>
            </a:r>
          </a:p>
        </p:txBody>
      </p:sp>
      <p:sp>
        <p:nvSpPr>
          <p:cNvPr id="48" name="TextBox 6">
            <a:extLst>
              <a:ext uri="{FF2B5EF4-FFF2-40B4-BE49-F238E27FC236}">
                <a16:creationId xmlns:a16="http://schemas.microsoft.com/office/drawing/2014/main" id="{79F236A7-E61C-BE56-12F1-691D8C498FB4}"/>
              </a:ext>
            </a:extLst>
          </p:cNvPr>
          <p:cNvSpPr txBox="1"/>
          <p:nvPr/>
        </p:nvSpPr>
        <p:spPr>
          <a:xfrm>
            <a:off x="1295842" y="1545544"/>
            <a:ext cx="2981672" cy="276991"/>
          </a:xfrm>
          <a:prstGeom prst="rect">
            <a:avLst/>
          </a:prstGeom>
          <a:noFill/>
        </p:spPr>
        <p:txBody>
          <a:bodyPr wrap="square" lIns="91431" tIns="45716" rIns="91431" bIns="45716" anchor="t">
            <a:spAutoFit/>
          </a:bodyPr>
          <a:lstStyle/>
          <a:p>
            <a:pPr algn="ctr">
              <a:defRPr/>
            </a:pPr>
            <a:r>
              <a:rPr lang="en-US" altLang="zh-TW"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10 GbE Windows</a:t>
            </a:r>
            <a:r>
              <a:rPr lang="zh-TW" altLang="en-US"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file</a:t>
            </a:r>
            <a:r>
              <a:rPr lang="en-US" altLang="zh-TW"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 transfer (10GB)</a:t>
            </a:r>
            <a:endParaRPr lang="zh-TW" altLang="en-US"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TextBox 6">
            <a:extLst>
              <a:ext uri="{FF2B5EF4-FFF2-40B4-BE49-F238E27FC236}">
                <a16:creationId xmlns:a16="http://schemas.microsoft.com/office/drawing/2014/main" id="{F7E8A713-9BB9-7A1F-F0F0-B3F0FDC58FE8}"/>
              </a:ext>
            </a:extLst>
          </p:cNvPr>
          <p:cNvSpPr txBox="1"/>
          <p:nvPr/>
        </p:nvSpPr>
        <p:spPr>
          <a:xfrm>
            <a:off x="4854175" y="1566696"/>
            <a:ext cx="3113764" cy="461657"/>
          </a:xfrm>
          <a:prstGeom prst="rect">
            <a:avLst/>
          </a:prstGeom>
          <a:noFill/>
        </p:spPr>
        <p:txBody>
          <a:bodyPr wrap="square" lIns="91431" tIns="45716" rIns="91431" bIns="45716" anchor="t">
            <a:spAutoFit/>
          </a:bodyPr>
          <a:lstStyle/>
          <a:p>
            <a:pPr algn="ctr">
              <a:defRPr/>
            </a:pPr>
            <a:r>
              <a:rPr lang="en-US" altLang="zh-TW"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10 GbE Windows file transfer (10GB)</a:t>
            </a:r>
          </a:p>
          <a:p>
            <a:pPr algn="ctr">
              <a:defRPr/>
            </a:pPr>
            <a:r>
              <a:rPr lang="en-US" altLang="zh-CN"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2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0" name="矩形 49">
            <a:extLst>
              <a:ext uri="{FF2B5EF4-FFF2-40B4-BE49-F238E27FC236}">
                <a16:creationId xmlns:a16="http://schemas.microsoft.com/office/drawing/2014/main" id="{7457A7A9-3A03-C4A6-3241-70B15B9ED9CD}"/>
              </a:ext>
            </a:extLst>
          </p:cNvPr>
          <p:cNvSpPr/>
          <p:nvPr/>
        </p:nvSpPr>
        <p:spPr>
          <a:xfrm>
            <a:off x="1380565" y="1997134"/>
            <a:ext cx="2896949" cy="2332806"/>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1" name="矩形 50">
            <a:extLst>
              <a:ext uri="{FF2B5EF4-FFF2-40B4-BE49-F238E27FC236}">
                <a16:creationId xmlns:a16="http://schemas.microsoft.com/office/drawing/2014/main" id="{27E3C090-47C7-2B66-1ADE-397B0E44FC56}"/>
              </a:ext>
            </a:extLst>
          </p:cNvPr>
          <p:cNvSpPr/>
          <p:nvPr/>
        </p:nvSpPr>
        <p:spPr>
          <a:xfrm>
            <a:off x="4841440" y="1997134"/>
            <a:ext cx="2980298" cy="2332806"/>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TextBox 6">
            <a:extLst>
              <a:ext uri="{FF2B5EF4-FFF2-40B4-BE49-F238E27FC236}">
                <a16:creationId xmlns:a16="http://schemas.microsoft.com/office/drawing/2014/main" id="{C457EDB3-DD86-259B-F035-06E2D05FE39B}"/>
              </a:ext>
            </a:extLst>
          </p:cNvPr>
          <p:cNvSpPr txBox="1"/>
          <p:nvPr/>
        </p:nvSpPr>
        <p:spPr>
          <a:xfrm>
            <a:off x="1837974" y="4345534"/>
            <a:ext cx="925778" cy="292380"/>
          </a:xfrm>
          <a:prstGeom prst="rect">
            <a:avLst/>
          </a:prstGeom>
          <a:noFill/>
        </p:spPr>
        <p:txBody>
          <a:bodyPr wrap="square" lIns="91431" tIns="45716" rIns="91431" bIns="45716" anchor="t">
            <a:spAutoFit/>
          </a:bodyPr>
          <a:lstStyle/>
          <a:p>
            <a:pPr algn="ctr">
              <a:defRPr/>
            </a:pPr>
            <a:r>
              <a:rPr lang="en-US" altLang="zh-CN"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TextBox 6">
            <a:extLst>
              <a:ext uri="{FF2B5EF4-FFF2-40B4-BE49-F238E27FC236}">
                <a16:creationId xmlns:a16="http://schemas.microsoft.com/office/drawing/2014/main" id="{0E3C3E2A-B14B-3312-2502-02B70B8FDD90}"/>
              </a:ext>
            </a:extLst>
          </p:cNvPr>
          <p:cNvSpPr txBox="1"/>
          <p:nvPr/>
        </p:nvSpPr>
        <p:spPr>
          <a:xfrm>
            <a:off x="2932111" y="4345534"/>
            <a:ext cx="925778" cy="292380"/>
          </a:xfrm>
          <a:prstGeom prst="rect">
            <a:avLst/>
          </a:prstGeom>
          <a:noFill/>
        </p:spPr>
        <p:txBody>
          <a:bodyPr wrap="square" lIns="91431" tIns="45716" rIns="91431" bIns="45716" anchor="t">
            <a:spAutoFit/>
          </a:bodyPr>
          <a:lstStyle/>
          <a:p>
            <a:pPr algn="ctr">
              <a:defRPr/>
            </a:pPr>
            <a:r>
              <a:rPr lang="en-US" altLang="zh-CN"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altLang="zh-TW"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文字方塊 53">
            <a:extLst>
              <a:ext uri="{FF2B5EF4-FFF2-40B4-BE49-F238E27FC236}">
                <a16:creationId xmlns:a16="http://schemas.microsoft.com/office/drawing/2014/main" id="{34B561C7-D338-F9D5-CBE0-3A8CC460F9CD}"/>
              </a:ext>
            </a:extLst>
          </p:cNvPr>
          <p:cNvSpPr txBox="1"/>
          <p:nvPr/>
        </p:nvSpPr>
        <p:spPr>
          <a:xfrm rot="16200000">
            <a:off x="491340" y="4045244"/>
            <a:ext cx="641634" cy="246221"/>
          </a:xfrm>
          <a:prstGeom prst="rect">
            <a:avLst/>
          </a:prstGeom>
          <a:noFill/>
        </p:spPr>
        <p:txBody>
          <a:bodyPr wrap="square" rtlCol="0">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 name="TextBox 6">
            <a:extLst>
              <a:ext uri="{FF2B5EF4-FFF2-40B4-BE49-F238E27FC236}">
                <a16:creationId xmlns:a16="http://schemas.microsoft.com/office/drawing/2014/main" id="{9C151A62-230C-E70C-3493-6059AA6BE99C}"/>
              </a:ext>
            </a:extLst>
          </p:cNvPr>
          <p:cNvSpPr txBox="1"/>
          <p:nvPr/>
        </p:nvSpPr>
        <p:spPr>
          <a:xfrm>
            <a:off x="5326700" y="4376740"/>
            <a:ext cx="925778" cy="292380"/>
          </a:xfrm>
          <a:prstGeom prst="rect">
            <a:avLst/>
          </a:prstGeom>
          <a:noFill/>
        </p:spPr>
        <p:txBody>
          <a:bodyPr wrap="square" lIns="91431" tIns="45716" rIns="91431" bIns="45716" anchor="t">
            <a:spAutoFit/>
          </a:bodyPr>
          <a:lstStyle/>
          <a:p>
            <a:pPr algn="ctr">
              <a:defRPr/>
            </a:pPr>
            <a:r>
              <a:rPr lang="en-US" altLang="zh-CN"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TextBox 6">
            <a:extLst>
              <a:ext uri="{FF2B5EF4-FFF2-40B4-BE49-F238E27FC236}">
                <a16:creationId xmlns:a16="http://schemas.microsoft.com/office/drawing/2014/main" id="{2C1DE15E-B747-B9F7-0DDF-AD2363CBCEAC}"/>
              </a:ext>
            </a:extLst>
          </p:cNvPr>
          <p:cNvSpPr txBox="1"/>
          <p:nvPr/>
        </p:nvSpPr>
        <p:spPr>
          <a:xfrm>
            <a:off x="6411057" y="4376740"/>
            <a:ext cx="925778" cy="292380"/>
          </a:xfrm>
          <a:prstGeom prst="rect">
            <a:avLst/>
          </a:prstGeom>
          <a:noFill/>
        </p:spPr>
        <p:txBody>
          <a:bodyPr wrap="square" lIns="91431" tIns="45716" rIns="91431" bIns="45716" anchor="t">
            <a:spAutoFit/>
          </a:bodyPr>
          <a:lstStyle/>
          <a:p>
            <a:pPr algn="ctr">
              <a:defRPr/>
            </a:pPr>
            <a:r>
              <a:rPr lang="en-US" altLang="zh-CN"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altLang="zh-TW"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矩形 65">
            <a:extLst>
              <a:ext uri="{FF2B5EF4-FFF2-40B4-BE49-F238E27FC236}">
                <a16:creationId xmlns:a16="http://schemas.microsoft.com/office/drawing/2014/main" id="{522D4E0C-8F5E-E474-D8B8-7614223AB731}"/>
              </a:ext>
            </a:extLst>
          </p:cNvPr>
          <p:cNvSpPr/>
          <p:nvPr/>
        </p:nvSpPr>
        <p:spPr>
          <a:xfrm>
            <a:off x="1060722" y="4223102"/>
            <a:ext cx="260008"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矩形 70">
            <a:extLst>
              <a:ext uri="{FF2B5EF4-FFF2-40B4-BE49-F238E27FC236}">
                <a16:creationId xmlns:a16="http://schemas.microsoft.com/office/drawing/2014/main" id="{EBFDD4F9-6030-C56B-4FA6-C1513DB99265}"/>
              </a:ext>
            </a:extLst>
          </p:cNvPr>
          <p:cNvSpPr/>
          <p:nvPr/>
        </p:nvSpPr>
        <p:spPr>
          <a:xfrm>
            <a:off x="934116" y="3812442"/>
            <a:ext cx="410690" cy="253916"/>
          </a:xfrm>
          <a:prstGeom prst="rect">
            <a:avLst/>
          </a:prstGeom>
        </p:spPr>
        <p:txBody>
          <a:bodyPr wrap="non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500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71">
            <a:extLst>
              <a:ext uri="{FF2B5EF4-FFF2-40B4-BE49-F238E27FC236}">
                <a16:creationId xmlns:a16="http://schemas.microsoft.com/office/drawing/2014/main" id="{13018112-9CB2-F319-D74E-C510F8D28D58}"/>
              </a:ext>
            </a:extLst>
          </p:cNvPr>
          <p:cNvSpPr/>
          <p:nvPr/>
        </p:nvSpPr>
        <p:spPr>
          <a:xfrm>
            <a:off x="873700" y="3401782"/>
            <a:ext cx="486030" cy="253916"/>
          </a:xfrm>
          <a:prstGeom prst="rect">
            <a:avLst/>
          </a:prstGeom>
        </p:spPr>
        <p:txBody>
          <a:bodyPr wrap="non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1000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72">
            <a:extLst>
              <a:ext uri="{FF2B5EF4-FFF2-40B4-BE49-F238E27FC236}">
                <a16:creationId xmlns:a16="http://schemas.microsoft.com/office/drawing/2014/main" id="{258192D0-3C22-2F77-568B-846CC5B55598}"/>
              </a:ext>
            </a:extLst>
          </p:cNvPr>
          <p:cNvSpPr/>
          <p:nvPr/>
        </p:nvSpPr>
        <p:spPr>
          <a:xfrm>
            <a:off x="768350" y="2991122"/>
            <a:ext cx="576456" cy="253916"/>
          </a:xfrm>
          <a:prstGeom prst="rect">
            <a:avLst/>
          </a:prstGeom>
        </p:spPr>
        <p:txBody>
          <a:bodyPr wrap="squar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1500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矩形 73">
            <a:extLst>
              <a:ext uri="{FF2B5EF4-FFF2-40B4-BE49-F238E27FC236}">
                <a16:creationId xmlns:a16="http://schemas.microsoft.com/office/drawing/2014/main" id="{12C4D2C6-10AC-30DD-67B3-8C385A5D114C}"/>
              </a:ext>
            </a:extLst>
          </p:cNvPr>
          <p:cNvSpPr/>
          <p:nvPr/>
        </p:nvSpPr>
        <p:spPr>
          <a:xfrm>
            <a:off x="768350" y="2580462"/>
            <a:ext cx="576456" cy="253916"/>
          </a:xfrm>
          <a:prstGeom prst="rect">
            <a:avLst/>
          </a:prstGeom>
        </p:spPr>
        <p:txBody>
          <a:bodyPr wrap="squar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2000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5" name="矩形 74">
            <a:extLst>
              <a:ext uri="{FF2B5EF4-FFF2-40B4-BE49-F238E27FC236}">
                <a16:creationId xmlns:a16="http://schemas.microsoft.com/office/drawing/2014/main" id="{7B205CBD-9B16-F37D-C23A-920C69B3BD33}"/>
              </a:ext>
            </a:extLst>
          </p:cNvPr>
          <p:cNvSpPr/>
          <p:nvPr/>
        </p:nvSpPr>
        <p:spPr>
          <a:xfrm>
            <a:off x="660400" y="2169802"/>
            <a:ext cx="672456" cy="253916"/>
          </a:xfrm>
          <a:prstGeom prst="rect">
            <a:avLst/>
          </a:prstGeom>
        </p:spPr>
        <p:txBody>
          <a:bodyPr wrap="squar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2500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6" name="群組 75">
            <a:extLst>
              <a:ext uri="{FF2B5EF4-FFF2-40B4-BE49-F238E27FC236}">
                <a16:creationId xmlns:a16="http://schemas.microsoft.com/office/drawing/2014/main" id="{FC5B483C-796F-46D3-1F8C-27A6B60EF287}"/>
              </a:ext>
            </a:extLst>
          </p:cNvPr>
          <p:cNvGrpSpPr/>
          <p:nvPr/>
        </p:nvGrpSpPr>
        <p:grpSpPr>
          <a:xfrm>
            <a:off x="1380565" y="2311919"/>
            <a:ext cx="6441173" cy="2028180"/>
            <a:chOff x="1513810" y="2210770"/>
            <a:chExt cx="6120419" cy="2028180"/>
          </a:xfrm>
        </p:grpSpPr>
        <p:cxnSp>
          <p:nvCxnSpPr>
            <p:cNvPr id="77" name="直線接點 76">
              <a:extLst>
                <a:ext uri="{FF2B5EF4-FFF2-40B4-BE49-F238E27FC236}">
                  <a16:creationId xmlns:a16="http://schemas.microsoft.com/office/drawing/2014/main" id="{02078D50-AEC7-F58B-3E4F-4A2BD038BC10}"/>
                </a:ext>
              </a:extLst>
            </p:cNvPr>
            <p:cNvCxnSpPr>
              <a:cxnSpLocks/>
            </p:cNvCxnSpPr>
            <p:nvPr/>
          </p:nvCxnSpPr>
          <p:spPr>
            <a:xfrm>
              <a:off x="1513810" y="4210379"/>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C1B3C3B1-A03C-B136-FAD3-37148D2A428F}"/>
                </a:ext>
              </a:extLst>
            </p:cNvPr>
            <p:cNvCxnSpPr>
              <a:cxnSpLocks/>
            </p:cNvCxnSpPr>
            <p:nvPr/>
          </p:nvCxnSpPr>
          <p:spPr>
            <a:xfrm>
              <a:off x="1513810" y="381045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200C4B29-C0B6-A70F-E6A7-9C75DF1339E5}"/>
                </a:ext>
              </a:extLst>
            </p:cNvPr>
            <p:cNvCxnSpPr>
              <a:cxnSpLocks/>
            </p:cNvCxnSpPr>
            <p:nvPr/>
          </p:nvCxnSpPr>
          <p:spPr>
            <a:xfrm>
              <a:off x="1513810" y="301061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D5FE762C-36EA-4E0D-E7CA-7CA4D828EC33}"/>
                </a:ext>
              </a:extLst>
            </p:cNvPr>
            <p:cNvCxnSpPr>
              <a:cxnSpLocks/>
            </p:cNvCxnSpPr>
            <p:nvPr/>
          </p:nvCxnSpPr>
          <p:spPr>
            <a:xfrm>
              <a:off x="1513810" y="2610692"/>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57E984AB-9AEB-A95D-9050-07461E6509BA}"/>
                </a:ext>
              </a:extLst>
            </p:cNvPr>
            <p:cNvCxnSpPr>
              <a:cxnSpLocks/>
            </p:cNvCxnSpPr>
            <p:nvPr/>
          </p:nvCxnSpPr>
          <p:spPr>
            <a:xfrm>
              <a:off x="1513810" y="221077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E945FF07-F185-958C-3DA0-E7D02B503A6C}"/>
                </a:ext>
              </a:extLst>
            </p:cNvPr>
            <p:cNvCxnSpPr>
              <a:cxnSpLocks/>
            </p:cNvCxnSpPr>
            <p:nvPr/>
          </p:nvCxnSpPr>
          <p:spPr>
            <a:xfrm>
              <a:off x="1513810" y="3410536"/>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3" name="Shape 80">
            <a:extLst>
              <a:ext uri="{FF2B5EF4-FFF2-40B4-BE49-F238E27FC236}">
                <a16:creationId xmlns:a16="http://schemas.microsoft.com/office/drawing/2014/main" id="{632D994D-5200-F30C-5BF9-2103052D766B}"/>
              </a:ext>
            </a:extLst>
          </p:cNvPr>
          <p:cNvSpPr/>
          <p:nvPr/>
        </p:nvSpPr>
        <p:spPr>
          <a:xfrm>
            <a:off x="3148964" y="2626705"/>
            <a:ext cx="493849" cy="1703235"/>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Shape 79">
            <a:extLst>
              <a:ext uri="{FF2B5EF4-FFF2-40B4-BE49-F238E27FC236}">
                <a16:creationId xmlns:a16="http://schemas.microsoft.com/office/drawing/2014/main" id="{73D4B175-D194-8C2B-9AC0-8D918627FE33}"/>
              </a:ext>
            </a:extLst>
          </p:cNvPr>
          <p:cNvSpPr/>
          <p:nvPr/>
        </p:nvSpPr>
        <p:spPr>
          <a:xfrm>
            <a:off x="2049020" y="3464275"/>
            <a:ext cx="511415" cy="865666"/>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5" name="TextBox 20">
            <a:extLst>
              <a:ext uri="{FF2B5EF4-FFF2-40B4-BE49-F238E27FC236}">
                <a16:creationId xmlns:a16="http://schemas.microsoft.com/office/drawing/2014/main" id="{890C5703-759A-DCD3-BA96-A6508C32E0A9}"/>
              </a:ext>
            </a:extLst>
          </p:cNvPr>
          <p:cNvSpPr txBox="1"/>
          <p:nvPr/>
        </p:nvSpPr>
        <p:spPr>
          <a:xfrm>
            <a:off x="1942519" y="3199695"/>
            <a:ext cx="709413" cy="276999"/>
          </a:xfrm>
          <a:prstGeom prst="rect">
            <a:avLst/>
          </a:prstGeom>
          <a:noFill/>
          <a:ln>
            <a:noFill/>
          </a:ln>
          <a:effectLst/>
        </p:spPr>
        <p:txBody>
          <a:bodyPr wrap="square" lIns="91440" tIns="45720" rIns="91440" bIns="45720" rtlCol="0" anchor="t">
            <a:spAutoFit/>
          </a:bodyPr>
          <a:lstStyle/>
          <a:p>
            <a:pPr algn="ctr"/>
            <a:r>
              <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1057</a:t>
            </a:r>
          </a:p>
        </p:txBody>
      </p:sp>
      <p:sp>
        <p:nvSpPr>
          <p:cNvPr id="86" name="TextBox 20">
            <a:extLst>
              <a:ext uri="{FF2B5EF4-FFF2-40B4-BE49-F238E27FC236}">
                <a16:creationId xmlns:a16="http://schemas.microsoft.com/office/drawing/2014/main" id="{A45C2D32-F9CD-EC44-F314-2F4529D95336}"/>
              </a:ext>
            </a:extLst>
          </p:cNvPr>
          <p:cNvSpPr txBox="1"/>
          <p:nvPr/>
        </p:nvSpPr>
        <p:spPr>
          <a:xfrm>
            <a:off x="3049935" y="2340131"/>
            <a:ext cx="649857" cy="276999"/>
          </a:xfrm>
          <a:prstGeom prst="rect">
            <a:avLst/>
          </a:prstGeom>
          <a:noFill/>
          <a:ln>
            <a:noFill/>
          </a:ln>
          <a:effectLst/>
        </p:spPr>
        <p:txBody>
          <a:bodyPr wrap="square" lIns="91440" tIns="45720" rIns="91440" bIns="45720" rtlCol="0" anchor="t">
            <a:spAutoFit/>
          </a:bodyPr>
          <a:lstStyle/>
          <a:p>
            <a:pPr algn="ct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2129</a:t>
            </a:r>
            <a:endPar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 name="Shape 80">
            <a:extLst>
              <a:ext uri="{FF2B5EF4-FFF2-40B4-BE49-F238E27FC236}">
                <a16:creationId xmlns:a16="http://schemas.microsoft.com/office/drawing/2014/main" id="{68FD64FE-3AAD-1B32-9CFB-D03D92ADD4F9}"/>
              </a:ext>
            </a:extLst>
          </p:cNvPr>
          <p:cNvSpPr/>
          <p:nvPr/>
        </p:nvSpPr>
        <p:spPr>
          <a:xfrm>
            <a:off x="6638599" y="2796978"/>
            <a:ext cx="493849" cy="1532962"/>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 name="Shape 79">
            <a:extLst>
              <a:ext uri="{FF2B5EF4-FFF2-40B4-BE49-F238E27FC236}">
                <a16:creationId xmlns:a16="http://schemas.microsoft.com/office/drawing/2014/main" id="{6261A3BB-8EDB-470F-9088-95C046DD66C8}"/>
              </a:ext>
            </a:extLst>
          </p:cNvPr>
          <p:cNvSpPr/>
          <p:nvPr/>
        </p:nvSpPr>
        <p:spPr>
          <a:xfrm>
            <a:off x="5544558" y="3812441"/>
            <a:ext cx="511415" cy="517499"/>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9" name="TextBox 20">
            <a:extLst>
              <a:ext uri="{FF2B5EF4-FFF2-40B4-BE49-F238E27FC236}">
                <a16:creationId xmlns:a16="http://schemas.microsoft.com/office/drawing/2014/main" id="{DDF0DD51-2B39-A632-6DCD-190D3A76542E}"/>
              </a:ext>
            </a:extLst>
          </p:cNvPr>
          <p:cNvSpPr txBox="1"/>
          <p:nvPr/>
        </p:nvSpPr>
        <p:spPr>
          <a:xfrm>
            <a:off x="5530628" y="3535157"/>
            <a:ext cx="498639" cy="276999"/>
          </a:xfrm>
          <a:prstGeom prst="rect">
            <a:avLst/>
          </a:prstGeom>
          <a:noFill/>
          <a:ln>
            <a:noFill/>
          </a:ln>
          <a:effectLst/>
        </p:spPr>
        <p:txBody>
          <a:bodyPr wrap="square" lIns="91440" tIns="45720" rIns="91440" bIns="45720" rtlCol="0" anchor="t">
            <a:spAutoFit/>
          </a:bodyPr>
          <a:lstStyle/>
          <a:p>
            <a:pPr algn="ct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676</a:t>
            </a:r>
            <a:endPar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0" name="TextBox 20">
            <a:extLst>
              <a:ext uri="{FF2B5EF4-FFF2-40B4-BE49-F238E27FC236}">
                <a16:creationId xmlns:a16="http://schemas.microsoft.com/office/drawing/2014/main" id="{FE952A71-058F-D36C-91B0-202C3EC0C67F}"/>
              </a:ext>
            </a:extLst>
          </p:cNvPr>
          <p:cNvSpPr txBox="1"/>
          <p:nvPr/>
        </p:nvSpPr>
        <p:spPr>
          <a:xfrm>
            <a:off x="6574585" y="2439922"/>
            <a:ext cx="576323" cy="276999"/>
          </a:xfrm>
          <a:prstGeom prst="rect">
            <a:avLst/>
          </a:prstGeom>
          <a:noFill/>
          <a:ln>
            <a:noFill/>
          </a:ln>
          <a:effectLst/>
        </p:spPr>
        <p:txBody>
          <a:bodyPr wrap="square" lIns="91440" tIns="45720" rIns="91440" bIns="45720" rtlCol="0" anchor="t">
            <a:spAutoFit/>
          </a:bodyPr>
          <a:lstStyle/>
          <a:p>
            <a:pPr algn="ct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1933</a:t>
            </a:r>
          </a:p>
        </p:txBody>
      </p:sp>
      <p:sp>
        <p:nvSpPr>
          <p:cNvPr id="91" name="Rectangle 3">
            <a:extLst>
              <a:ext uri="{FF2B5EF4-FFF2-40B4-BE49-F238E27FC236}">
                <a16:creationId xmlns:a16="http://schemas.microsoft.com/office/drawing/2014/main" id="{7CBD4E43-54D7-A108-EB8D-75A9E2DA69AF}"/>
              </a:ext>
            </a:extLst>
          </p:cNvPr>
          <p:cNvSpPr>
            <a:spLocks noChangeArrowheads="1"/>
          </p:cNvSpPr>
          <p:nvPr/>
        </p:nvSpPr>
        <p:spPr bwMode="auto">
          <a:xfrm>
            <a:off x="1322262" y="4664040"/>
            <a:ext cx="3685215" cy="369324"/>
          </a:xfrm>
          <a:prstGeom prst="rect">
            <a:avLst/>
          </a:prstGeom>
          <a:noFill/>
          <a:ln w="9525">
            <a:noFill/>
            <a:miter lim="800000"/>
            <a:headEnd/>
            <a:tailEnd/>
          </a:ln>
        </p:spPr>
        <p:txBody>
          <a:bodyPr wrap="square" lIns="91431" tIns="45716" rIns="91431" bIns="45716" anchor="t">
            <a:spAutoFit/>
          </a:bodyPr>
          <a:lstStyle/>
          <a:p>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6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TS-i410X, QTS 5.0, 4 x Samsung 850 Pro 512GB, RAID 5, thick volume</a:t>
            </a:r>
          </a:p>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PC |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windows server 2016 standard</a:t>
            </a:r>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Intel Core i7-6700 3.4 GHz, 64GB RAM</a:t>
            </a:r>
            <a:endParaRPr lang="en"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 name="Rectangle 2">
            <a:extLst>
              <a:ext uri="{FF2B5EF4-FFF2-40B4-BE49-F238E27FC236}">
                <a16:creationId xmlns:a16="http://schemas.microsoft.com/office/drawing/2014/main" id="{4F281458-E8A3-1B36-1916-1223E726EB95}"/>
              </a:ext>
            </a:extLst>
          </p:cNvPr>
          <p:cNvSpPr>
            <a:spLocks noChangeArrowheads="1"/>
          </p:cNvSpPr>
          <p:nvPr/>
        </p:nvSpPr>
        <p:spPr bwMode="auto">
          <a:xfrm>
            <a:off x="5408853" y="4765675"/>
            <a:ext cx="2877831" cy="184658"/>
          </a:xfrm>
          <a:prstGeom prst="rect">
            <a:avLst/>
          </a:prstGeom>
          <a:noFill/>
          <a:ln w="9525">
            <a:noFill/>
            <a:miter lim="800000"/>
            <a:headEnd/>
            <a:tailEnd/>
          </a:ln>
        </p:spPr>
        <p:txBody>
          <a:bodyPr wrap="square" lIns="91431" tIns="45716" rIns="91431" bIns="45716" anchor="t">
            <a:spAutoFit/>
          </a:bodyPr>
          <a:lstStyle/>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Tree>
    <p:extLst>
      <p:ext uri="{BB962C8B-B14F-4D97-AF65-F5344CB8AC3E}">
        <p14:creationId xmlns:p14="http://schemas.microsoft.com/office/powerpoint/2010/main" val="1462200552"/>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6C177517-0D9E-476F-A722-4E02E72B8036}"/>
              </a:ext>
            </a:extLst>
          </p:cNvPr>
          <p:cNvSpPr/>
          <p:nvPr/>
        </p:nvSpPr>
        <p:spPr>
          <a:xfrm>
            <a:off x="713225" y="1636196"/>
            <a:ext cx="7707900" cy="3507303"/>
          </a:xfrm>
          <a:prstGeom prst="rect">
            <a:avLst/>
          </a:prstGeom>
          <a:gradFill>
            <a:gsLst>
              <a:gs pos="0">
                <a:schemeClr val="tx1">
                  <a:lumMod val="75000"/>
                </a:schemeClr>
              </a:gs>
              <a:gs pos="100000">
                <a:schemeClr val="accent6"/>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2A909782-2E6D-40E1-A8FB-04A237154FEC}"/>
              </a:ext>
            </a:extLst>
          </p:cNvPr>
          <p:cNvSpPr>
            <a:spLocks noGrp="1"/>
          </p:cNvSpPr>
          <p:nvPr>
            <p:ph type="title"/>
          </p:nvPr>
        </p:nvSpPr>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2.5" SATA SSD installation</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 name="圖片 14">
            <a:extLst>
              <a:ext uri="{FF2B5EF4-FFF2-40B4-BE49-F238E27FC236}">
                <a16:creationId xmlns:a16="http://schemas.microsoft.com/office/drawing/2014/main" id="{350D0F94-3BAF-4860-8AEC-9359DC5F76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0323" y="2232631"/>
            <a:ext cx="2468960" cy="2691167"/>
          </a:xfrm>
          <a:prstGeom prst="rect">
            <a:avLst/>
          </a:prstGeom>
        </p:spPr>
      </p:pic>
      <p:pic>
        <p:nvPicPr>
          <p:cNvPr id="21" name="圖片 20">
            <a:extLst>
              <a:ext uri="{FF2B5EF4-FFF2-40B4-BE49-F238E27FC236}">
                <a16:creationId xmlns:a16="http://schemas.microsoft.com/office/drawing/2014/main" id="{A5AB296F-01A1-476A-8386-515DD54073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381" y="1920985"/>
            <a:ext cx="2323330" cy="1521007"/>
          </a:xfrm>
          <a:prstGeom prst="rect">
            <a:avLst/>
          </a:prstGeom>
        </p:spPr>
      </p:pic>
      <p:pic>
        <p:nvPicPr>
          <p:cNvPr id="23" name="圖片 22">
            <a:extLst>
              <a:ext uri="{FF2B5EF4-FFF2-40B4-BE49-F238E27FC236}">
                <a16:creationId xmlns:a16="http://schemas.microsoft.com/office/drawing/2014/main" id="{80E6B1B7-5763-4877-844A-3C1086C40A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4297" y="3658837"/>
            <a:ext cx="1764065" cy="1266598"/>
          </a:xfrm>
          <a:prstGeom prst="rect">
            <a:avLst/>
          </a:prstGeom>
        </p:spPr>
      </p:pic>
      <p:sp>
        <p:nvSpPr>
          <p:cNvPr id="26" name="箭號: 向右 25">
            <a:extLst>
              <a:ext uri="{FF2B5EF4-FFF2-40B4-BE49-F238E27FC236}">
                <a16:creationId xmlns:a16="http://schemas.microsoft.com/office/drawing/2014/main" id="{FA397B7F-5977-4F8A-A4E7-3D1566CE6946}"/>
              </a:ext>
            </a:extLst>
          </p:cNvPr>
          <p:cNvSpPr/>
          <p:nvPr/>
        </p:nvSpPr>
        <p:spPr>
          <a:xfrm>
            <a:off x="3082939" y="3789327"/>
            <a:ext cx="805837" cy="51569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箭號: 向右 28">
            <a:extLst>
              <a:ext uri="{FF2B5EF4-FFF2-40B4-BE49-F238E27FC236}">
                <a16:creationId xmlns:a16="http://schemas.microsoft.com/office/drawing/2014/main" id="{241B54F6-BAD7-4465-934A-FD11C6438F83}"/>
              </a:ext>
            </a:extLst>
          </p:cNvPr>
          <p:cNvSpPr/>
          <p:nvPr/>
        </p:nvSpPr>
        <p:spPr>
          <a:xfrm rot="5400000">
            <a:off x="2021257" y="3042912"/>
            <a:ext cx="805837" cy="51569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箭號: 向右 31">
            <a:extLst>
              <a:ext uri="{FF2B5EF4-FFF2-40B4-BE49-F238E27FC236}">
                <a16:creationId xmlns:a16="http://schemas.microsoft.com/office/drawing/2014/main" id="{81437E29-C7E2-4A89-8A87-1AB319A0D365}"/>
              </a:ext>
            </a:extLst>
          </p:cNvPr>
          <p:cNvSpPr/>
          <p:nvPr/>
        </p:nvSpPr>
        <p:spPr>
          <a:xfrm>
            <a:off x="5161060" y="3273634"/>
            <a:ext cx="805837" cy="51569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hidden="1">
            <a:extLst>
              <a:ext uri="{FF2B5EF4-FFF2-40B4-BE49-F238E27FC236}">
                <a16:creationId xmlns:a16="http://schemas.microsoft.com/office/drawing/2014/main" id="{52CABEEE-9925-A25C-F0A6-EDDA8088A40A}"/>
              </a:ext>
            </a:extLst>
          </p:cNvPr>
          <p:cNvPicPr>
            <a:picLocks noChangeAspect="1"/>
          </p:cNvPicPr>
          <p:nvPr/>
        </p:nvPicPr>
        <p:blipFill>
          <a:blip r:embed="rId6"/>
          <a:stretch>
            <a:fillRect/>
          </a:stretch>
        </p:blipFill>
        <p:spPr>
          <a:xfrm>
            <a:off x="3626778" y="1960185"/>
            <a:ext cx="1761897" cy="2962913"/>
          </a:xfrm>
          <a:prstGeom prst="rect">
            <a:avLst/>
          </a:prstGeom>
        </p:spPr>
      </p:pic>
      <p:pic>
        <p:nvPicPr>
          <p:cNvPr id="3" name="圖片 2">
            <a:extLst>
              <a:ext uri="{FF2B5EF4-FFF2-40B4-BE49-F238E27FC236}">
                <a16:creationId xmlns:a16="http://schemas.microsoft.com/office/drawing/2014/main" id="{D89DDE9C-138E-D9E4-51BE-D6B32479F903}"/>
              </a:ext>
            </a:extLst>
          </p:cNvPr>
          <p:cNvPicPr>
            <a:picLocks noChangeAspect="1"/>
          </p:cNvPicPr>
          <p:nvPr/>
        </p:nvPicPr>
        <p:blipFill>
          <a:blip r:embed="rId7"/>
          <a:stretch>
            <a:fillRect/>
          </a:stretch>
        </p:blipFill>
        <p:spPr>
          <a:xfrm>
            <a:off x="3620517" y="1960184"/>
            <a:ext cx="1761897" cy="2962913"/>
          </a:xfrm>
          <a:prstGeom prst="rect">
            <a:avLst/>
          </a:prstGeom>
        </p:spPr>
      </p:pic>
    </p:spTree>
    <p:extLst>
      <p:ext uri="{BB962C8B-B14F-4D97-AF65-F5344CB8AC3E}">
        <p14:creationId xmlns:p14="http://schemas.microsoft.com/office/powerpoint/2010/main" val="4127434483"/>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4D07EF3-A113-45C0-89CB-645EA51A66CF}"/>
              </a:ext>
            </a:extLst>
          </p:cNvPr>
          <p:cNvSpPr/>
          <p:nvPr/>
        </p:nvSpPr>
        <p:spPr>
          <a:xfrm>
            <a:off x="713225" y="1636196"/>
            <a:ext cx="7707900" cy="3507303"/>
          </a:xfrm>
          <a:prstGeom prst="rect">
            <a:avLst/>
          </a:prstGeom>
          <a:gradFill>
            <a:gsLst>
              <a:gs pos="0">
                <a:schemeClr val="tx1">
                  <a:lumMod val="75000"/>
                </a:schemeClr>
              </a:gs>
              <a:gs pos="100000">
                <a:schemeClr val="accent6"/>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E92410B0-FD7A-4F3D-ABE1-6DAE85A604F1}"/>
              </a:ext>
            </a:extLst>
          </p:cNvPr>
          <p:cNvSpPr>
            <a:spLocks noGrp="1"/>
          </p:cNvSpPr>
          <p:nvPr>
            <p:ph type="title"/>
          </p:nvPr>
        </p:nvSpPr>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NAS quick installation</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Title 1">
            <a:extLst>
              <a:ext uri="{FF2B5EF4-FFF2-40B4-BE49-F238E27FC236}">
                <a16:creationId xmlns:a16="http://schemas.microsoft.com/office/drawing/2014/main" id="{8DE8592D-ABDE-4629-B8F1-A12FFBF9BE9D}"/>
              </a:ext>
            </a:extLst>
          </p:cNvPr>
          <p:cNvSpPr txBox="1">
            <a:spLocks/>
          </p:cNvSpPr>
          <p:nvPr/>
        </p:nvSpPr>
        <p:spPr>
          <a:xfrm>
            <a:off x="720000" y="838200"/>
            <a:ext cx="3293200" cy="3759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10">
            <a:extLst>
              <a:ext uri="{FF2B5EF4-FFF2-40B4-BE49-F238E27FC236}">
                <a16:creationId xmlns:a16="http://schemas.microsoft.com/office/drawing/2014/main" id="{CE56D848-0A18-4C70-9968-AC22C478D880}"/>
              </a:ext>
            </a:extLst>
          </p:cNvPr>
          <p:cNvPicPr>
            <a:picLocks noChangeAspect="1"/>
          </p:cNvPicPr>
          <p:nvPr/>
        </p:nvPicPr>
        <p:blipFill>
          <a:blip r:embed="rId3"/>
          <a:stretch>
            <a:fillRect/>
          </a:stretch>
        </p:blipFill>
        <p:spPr>
          <a:xfrm>
            <a:off x="4496252" y="2525480"/>
            <a:ext cx="3853851" cy="2142986"/>
          </a:xfrm>
          <a:prstGeom prst="rect">
            <a:avLst/>
          </a:prstGeom>
        </p:spPr>
      </p:pic>
      <p:pic>
        <p:nvPicPr>
          <p:cNvPr id="5" name="圖片 16">
            <a:extLst>
              <a:ext uri="{FF2B5EF4-FFF2-40B4-BE49-F238E27FC236}">
                <a16:creationId xmlns:a16="http://schemas.microsoft.com/office/drawing/2014/main" id="{902F9612-796E-485F-9EB7-4CC068A06CF8}"/>
              </a:ext>
            </a:extLst>
          </p:cNvPr>
          <p:cNvPicPr>
            <a:picLocks noChangeAspect="1"/>
          </p:cNvPicPr>
          <p:nvPr/>
        </p:nvPicPr>
        <p:blipFill>
          <a:blip r:embed="rId4"/>
          <a:stretch>
            <a:fillRect/>
          </a:stretch>
        </p:blipFill>
        <p:spPr>
          <a:xfrm>
            <a:off x="953702" y="2514860"/>
            <a:ext cx="3228435" cy="2153442"/>
          </a:xfrm>
          <a:prstGeom prst="rect">
            <a:avLst/>
          </a:prstGeom>
        </p:spPr>
      </p:pic>
      <p:sp>
        <p:nvSpPr>
          <p:cNvPr id="6" name="文字方塊 5">
            <a:extLst>
              <a:ext uri="{FF2B5EF4-FFF2-40B4-BE49-F238E27FC236}">
                <a16:creationId xmlns:a16="http://schemas.microsoft.com/office/drawing/2014/main" id="{7A7E424E-A482-41B7-AA65-1DFF4521A3B9}"/>
              </a:ext>
            </a:extLst>
          </p:cNvPr>
          <p:cNvSpPr txBox="1"/>
          <p:nvPr/>
        </p:nvSpPr>
        <p:spPr>
          <a:xfrm>
            <a:off x="1232648" y="185453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a:solidFill>
                  <a:schemeClr val="bg1"/>
                </a:solidFill>
                <a:latin typeface="Arial" panose="020B0604020202020204" pitchFamily="34" charset="0"/>
                <a:ea typeface="微軟正黑體" panose="020B0604030504040204" pitchFamily="34" charset="-120"/>
              </a:defRPr>
            </a:lvl1pPr>
          </a:lstStyle>
          <a:p>
            <a:r>
              <a:rPr lang="en-US" altLang="zh-TW" dirty="0">
                <a:cs typeface="+mn-ea"/>
                <a:sym typeface="Arial" panose="020B0604020202020204" pitchFamily="34" charset="0"/>
              </a:rPr>
              <a:t>Scan the QR Code with your mobile phone to install</a:t>
            </a:r>
            <a:endParaRPr lang="en-US" dirty="0">
              <a:cs typeface="+mn-ea"/>
              <a:sym typeface="Arial" panose="020B0604020202020204" pitchFamily="34" charset="0"/>
            </a:endParaRPr>
          </a:p>
        </p:txBody>
      </p:sp>
      <p:sp>
        <p:nvSpPr>
          <p:cNvPr id="7" name="文字方塊 6">
            <a:extLst>
              <a:ext uri="{FF2B5EF4-FFF2-40B4-BE49-F238E27FC236}">
                <a16:creationId xmlns:a16="http://schemas.microsoft.com/office/drawing/2014/main" id="{2D29AF89-6941-4411-82A9-EB9875FA01E7}"/>
              </a:ext>
            </a:extLst>
          </p:cNvPr>
          <p:cNvSpPr txBox="1"/>
          <p:nvPr/>
        </p:nvSpPr>
        <p:spPr>
          <a:xfrm>
            <a:off x="5046273" y="1854537"/>
            <a:ext cx="32159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Download the </a:t>
            </a:r>
            <a:r>
              <a:rPr lang="en-US" altLang="zh-TW" dirty="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Qfinder</a:t>
            </a: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Pro program on your computer and install</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橢圓 7">
            <a:extLst>
              <a:ext uri="{FF2B5EF4-FFF2-40B4-BE49-F238E27FC236}">
                <a16:creationId xmlns:a16="http://schemas.microsoft.com/office/drawing/2014/main" id="{E3318CB4-2ED7-4526-9A72-E36075E26632}"/>
              </a:ext>
            </a:extLst>
          </p:cNvPr>
          <p:cNvSpPr/>
          <p:nvPr/>
        </p:nvSpPr>
        <p:spPr>
          <a:xfrm>
            <a:off x="953702" y="1879878"/>
            <a:ext cx="278946" cy="278948"/>
          </a:xfrm>
          <a:prstGeom prst="ellips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p>
        </p:txBody>
      </p:sp>
      <p:sp>
        <p:nvSpPr>
          <p:cNvPr id="9" name="橢圓 8">
            <a:extLst>
              <a:ext uri="{FF2B5EF4-FFF2-40B4-BE49-F238E27FC236}">
                <a16:creationId xmlns:a16="http://schemas.microsoft.com/office/drawing/2014/main" id="{22B53EC2-08D7-4D6B-94FB-B0B1B246E89F}"/>
              </a:ext>
            </a:extLst>
          </p:cNvPr>
          <p:cNvSpPr/>
          <p:nvPr/>
        </p:nvSpPr>
        <p:spPr>
          <a:xfrm>
            <a:off x="4767327" y="1879878"/>
            <a:ext cx="278946" cy="278948"/>
          </a:xfrm>
          <a:prstGeom prst="ellips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a:t>
            </a:r>
          </a:p>
        </p:txBody>
      </p:sp>
    </p:spTree>
    <p:extLst>
      <p:ext uri="{BB962C8B-B14F-4D97-AF65-F5344CB8AC3E}">
        <p14:creationId xmlns:p14="http://schemas.microsoft.com/office/powerpoint/2010/main" val="2441636034"/>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5431B99F-13D9-4433-A8BE-185D181B3D5B}"/>
              </a:ext>
            </a:extLst>
          </p:cNvPr>
          <p:cNvSpPr/>
          <p:nvPr/>
        </p:nvSpPr>
        <p:spPr>
          <a:xfrm>
            <a:off x="4567175" y="2686698"/>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674448" y="2584465"/>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圓角 9">
            <a:extLst>
              <a:ext uri="{FF2B5EF4-FFF2-40B4-BE49-F238E27FC236}">
                <a16:creationId xmlns:a16="http://schemas.microsoft.com/office/drawing/2014/main" id="{CEA94E40-67B1-4411-B33B-FCF7B4FD5CD5}"/>
              </a:ext>
            </a:extLst>
          </p:cNvPr>
          <p:cNvSpPr/>
          <p:nvPr/>
        </p:nvSpPr>
        <p:spPr>
          <a:xfrm>
            <a:off x="451893" y="1181440"/>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451893" y="2313149"/>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25354" y="127420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a:xfrm>
            <a:off x="713225" y="166466"/>
            <a:ext cx="7707900" cy="572700"/>
          </a:xfrm>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Build-in QTS 5.0 NAS multifunctional operating system</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文字方塊 2"/>
          <p:cNvSpPr txBox="1"/>
          <p:nvPr/>
        </p:nvSpPr>
        <p:spPr>
          <a:xfrm>
            <a:off x="5928533" y="1976362"/>
            <a:ext cx="2356565" cy="1069524"/>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Upgraded Linux Kernel 5</a:t>
            </a:r>
            <a:endParaRPr lang="zh-TW" altLang="en-US"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Strengthen security to protect data assets</a:t>
            </a:r>
            <a:endPar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9062" y="1886676"/>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1882703" y="2003497"/>
            <a:ext cx="2684471" cy="607859"/>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Supports </a:t>
            </a:r>
            <a:r>
              <a:rPr lang="en-US" altLang="zh-TW" sz="1600" b="1" dirty="0" err="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WireGuard</a:t>
            </a:r>
            <a:r>
              <a:rPr lang="en-US" alt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Safe and convenient connection</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663" y="1887407"/>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08085" y="3151797"/>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28533" y="3225827"/>
            <a:ext cx="2106834" cy="823302"/>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Brand new UI</a:t>
            </a:r>
          </a:p>
          <a:p>
            <a:pPr>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Simple, aesthetic, and smooth experience</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文字方塊 18">
            <a:extLst>
              <a:ext uri="{FF2B5EF4-FFF2-40B4-BE49-F238E27FC236}">
                <a16:creationId xmlns:a16="http://schemas.microsoft.com/office/drawing/2014/main" id="{39A43ACD-2E8B-483D-A632-15A69974EAA3}"/>
              </a:ext>
            </a:extLst>
          </p:cNvPr>
          <p:cNvSpPr txBox="1"/>
          <p:nvPr/>
        </p:nvSpPr>
        <p:spPr>
          <a:xfrm>
            <a:off x="1882705" y="3331840"/>
            <a:ext cx="2817632" cy="1069524"/>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Improve overall NAS performance</a:t>
            </a:r>
          </a:p>
          <a:p>
            <a:pPr>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Make NAS related applications more agile</a:t>
            </a:r>
          </a:p>
        </p:txBody>
      </p:sp>
      <p:pic>
        <p:nvPicPr>
          <p:cNvPr id="13" name="圖片 12">
            <a:extLst>
              <a:ext uri="{FF2B5EF4-FFF2-40B4-BE49-F238E27FC236}">
                <a16:creationId xmlns:a16="http://schemas.microsoft.com/office/drawing/2014/main" id="{06CC4C46-51FF-459E-9DB7-574D72F10A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6550"/>
          <a:stretch/>
        </p:blipFill>
        <p:spPr>
          <a:xfrm>
            <a:off x="4572000" y="3910782"/>
            <a:ext cx="4009692" cy="2091688"/>
          </a:xfrm>
          <a:prstGeom prst="rect">
            <a:avLst/>
          </a:prstGeom>
          <a:effectLst>
            <a:outerShdw blurRad="444500" dist="520700" dir="2400000" sx="102000" sy="102000" algn="l" rotWithShape="0">
              <a:prstClr val="black">
                <a:alpha val="58000"/>
              </a:prstClr>
            </a:outerShdw>
          </a:effectLst>
        </p:spPr>
      </p:pic>
      <p:pic>
        <p:nvPicPr>
          <p:cNvPr id="15" name="圖片 14" descr="一張含有 電子用品, 投影機 的圖片&#10;&#10;自動產生的描述" hidden="1">
            <a:extLst>
              <a:ext uri="{FF2B5EF4-FFF2-40B4-BE49-F238E27FC236}">
                <a16:creationId xmlns:a16="http://schemas.microsoft.com/office/drawing/2014/main" id="{05CA1E6D-23B5-422A-AEF7-FF172D52C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0744" y="5331347"/>
            <a:ext cx="3011376" cy="1882445"/>
          </a:xfrm>
          <a:prstGeom prst="rect">
            <a:avLst/>
          </a:prstGeom>
          <a:effectLst>
            <a:outerShdw blurRad="444500" dist="520700" dir="2400000" sx="102000" sy="102000" algn="l" rotWithShape="0">
              <a:prstClr val="black">
                <a:alpha val="58000"/>
              </a:prstClr>
            </a:outerShdw>
          </a:effectLst>
        </p:spPr>
      </p:pic>
      <p:grpSp>
        <p:nvGrpSpPr>
          <p:cNvPr id="20" name="群組 19">
            <a:extLst>
              <a:ext uri="{FF2B5EF4-FFF2-40B4-BE49-F238E27FC236}">
                <a16:creationId xmlns:a16="http://schemas.microsoft.com/office/drawing/2014/main" id="{AF4A1111-FA75-0149-9B26-9FD13A538B8B}"/>
              </a:ext>
            </a:extLst>
          </p:cNvPr>
          <p:cNvGrpSpPr/>
          <p:nvPr/>
        </p:nvGrpSpPr>
        <p:grpSpPr>
          <a:xfrm>
            <a:off x="939573" y="3154211"/>
            <a:ext cx="830478" cy="840500"/>
            <a:chOff x="1830137" y="4518885"/>
            <a:chExt cx="892480" cy="903250"/>
          </a:xfrm>
        </p:grpSpPr>
        <p:sp>
          <p:nvSpPr>
            <p:cNvPr id="23" name="矩形: 圓角 22">
              <a:extLst>
                <a:ext uri="{FF2B5EF4-FFF2-40B4-BE49-F238E27FC236}">
                  <a16:creationId xmlns:a16="http://schemas.microsoft.com/office/drawing/2014/main" id="{C377174F-117E-5E33-6FE4-B41E0CFEBCC7}"/>
                </a:ext>
              </a:extLst>
            </p:cNvPr>
            <p:cNvSpPr/>
            <p:nvPr/>
          </p:nvSpPr>
          <p:spPr>
            <a:xfrm>
              <a:off x="1830137" y="4518885"/>
              <a:ext cx="892480" cy="903250"/>
            </a:xfrm>
            <a:prstGeom prst="roundRect">
              <a:avLst/>
            </a:prstGeom>
            <a:solidFill>
              <a:srgbClr val="F6B302"/>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片 23">
              <a:extLst>
                <a:ext uri="{FF2B5EF4-FFF2-40B4-BE49-F238E27FC236}">
                  <a16:creationId xmlns:a16="http://schemas.microsoft.com/office/drawing/2014/main" id="{CF28CF0E-D976-BEE6-61A0-D9AFEC9CECDC}"/>
                </a:ext>
              </a:extLst>
            </p:cNvPr>
            <p:cNvPicPr>
              <a:picLocks noChangeAspect="1"/>
            </p:cNvPicPr>
            <p:nvPr/>
          </p:nvPicPr>
          <p:blipFill>
            <a:blip r:embed="rId8" cstate="screen">
              <a:lum bright="70000" contrast="-70000"/>
              <a:extLst>
                <a:ext uri="{BEBA8EAE-BF5A-486C-A8C5-ECC9F3942E4B}">
                  <a14:imgProps xmlns:a14="http://schemas.microsoft.com/office/drawing/2010/main">
                    <a14:imgLayer r:embed="rId9">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993240" y="4660127"/>
              <a:ext cx="617074" cy="617074"/>
            </a:xfrm>
            <a:prstGeom prst="rect">
              <a:avLst/>
            </a:prstGeom>
          </p:spPr>
        </p:pic>
      </p:gr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圖片 54" descr="一張含有 文字 的圖片&#10;&#10;自動產生的描述">
            <a:extLst>
              <a:ext uri="{FF2B5EF4-FFF2-40B4-BE49-F238E27FC236}">
                <a16:creationId xmlns:a16="http://schemas.microsoft.com/office/drawing/2014/main" id="{799B2910-1BFE-4DA9-B587-BBA121E41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4429" y="2607750"/>
            <a:ext cx="1973396" cy="1233592"/>
          </a:xfrm>
          <a:prstGeom prst="rect">
            <a:avLst/>
          </a:prstGeom>
        </p:spPr>
      </p:pic>
      <p:pic>
        <p:nvPicPr>
          <p:cNvPr id="57" name="圖片 56" descr="一張含有 文字 的圖片&#10;&#10;自動產生的描述">
            <a:extLst>
              <a:ext uri="{FF2B5EF4-FFF2-40B4-BE49-F238E27FC236}">
                <a16:creationId xmlns:a16="http://schemas.microsoft.com/office/drawing/2014/main" id="{CC3606B2-5198-4800-BD37-606C2B33FF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1872" y="2583863"/>
            <a:ext cx="1973396" cy="1233592"/>
          </a:xfrm>
          <a:prstGeom prst="rect">
            <a:avLst/>
          </a:prstGeom>
        </p:spPr>
      </p:pic>
      <p:sp>
        <p:nvSpPr>
          <p:cNvPr id="2" name="標題 1">
            <a:extLst>
              <a:ext uri="{FF2B5EF4-FFF2-40B4-BE49-F238E27FC236}">
                <a16:creationId xmlns:a16="http://schemas.microsoft.com/office/drawing/2014/main" id="{2E15D269-A923-4E9F-A5A4-9A6D37EAB871}"/>
              </a:ext>
            </a:extLst>
          </p:cNvPr>
          <p:cNvSpPr>
            <a:spLocks noGrp="1"/>
          </p:cNvSpPr>
          <p:nvPr>
            <p:ph type="title"/>
          </p:nvPr>
        </p:nvSpPr>
        <p:spPr>
          <a:xfrm>
            <a:off x="713224" y="151157"/>
            <a:ext cx="7814825" cy="572700"/>
          </a:xfrm>
        </p:spPr>
        <p:txBody>
          <a:bodyPr/>
          <a:lstStyle/>
          <a:p>
            <a:r>
              <a:rPr lang="en-US" altLang="zh-TW" sz="4000" dirty="0">
                <a:latin typeface="Arial" panose="020B0604020202020204" pitchFamily="34" charset="0"/>
                <a:ea typeface="微軟正黑體" panose="020B0604030504040204" pitchFamily="34" charset="-120"/>
                <a:cs typeface="+mn-ea"/>
                <a:sym typeface="Arial" panose="020B0604020202020204" pitchFamily="34" charset="0"/>
              </a:rPr>
              <a:t>license-free HBS 3 </a:t>
            </a:r>
            <a:r>
              <a:rPr lang="en-US" altLang="zh-TW" sz="1600" dirty="0">
                <a:latin typeface="Arial" panose="020B0604020202020204" pitchFamily="34" charset="0"/>
                <a:ea typeface="微軟正黑體" panose="020B0604030504040204" pitchFamily="34" charset="-120"/>
                <a:cs typeface="+mn-ea"/>
                <a:sym typeface="Arial" panose="020B0604020202020204" pitchFamily="34" charset="0"/>
              </a:rPr>
              <a:t>(Hybrid Backup Sync 3) </a:t>
            </a:r>
            <a:br>
              <a:rPr lang="en-US" altLang="zh-TW" sz="16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2400" dirty="0">
                <a:latin typeface="Arial" panose="020B0604020202020204" pitchFamily="34" charset="0"/>
                <a:ea typeface="微軟正黑體" panose="020B0604030504040204" pitchFamily="34" charset="-120"/>
                <a:cs typeface="+mn-ea"/>
                <a:sym typeface="Arial" panose="020B0604020202020204" pitchFamily="34" charset="0"/>
              </a:rPr>
              <a:t>Three steps to the best data backup strategy</a:t>
            </a:r>
            <a:br>
              <a:rPr lang="zh-TW" altLang="en-US" sz="2400" dirty="0">
                <a:latin typeface="Arial" panose="020B0604020202020204" pitchFamily="34" charset="0"/>
                <a:ea typeface="微軟正黑體" panose="020B0604030504040204" pitchFamily="34" charset="-120"/>
                <a:cs typeface="+mn-ea"/>
                <a:sym typeface="Arial" panose="020B0604020202020204" pitchFamily="34" charset="0"/>
              </a:rPr>
            </a:br>
            <a:endParaRPr lang="zh-TW" altLang="en-US" sz="28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文字方塊 3">
            <a:extLst>
              <a:ext uri="{FF2B5EF4-FFF2-40B4-BE49-F238E27FC236}">
                <a16:creationId xmlns:a16="http://schemas.microsoft.com/office/drawing/2014/main" id="{48623D7E-E990-47BC-9B26-EB8FD31EC0B5}"/>
              </a:ext>
            </a:extLst>
          </p:cNvPr>
          <p:cNvSpPr txBox="1"/>
          <p:nvPr/>
        </p:nvSpPr>
        <p:spPr>
          <a:xfrm>
            <a:off x="1746604" y="2167354"/>
            <a:ext cx="41135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Simple 3-2-1 backup strategy</a:t>
            </a:r>
          </a:p>
          <a:p>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 copies, 2 media, 1 remote backup)</a:t>
            </a:r>
            <a:endParaRPr 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7">
            <a:extLst>
              <a:ext uri="{FF2B5EF4-FFF2-40B4-BE49-F238E27FC236}">
                <a16:creationId xmlns:a16="http://schemas.microsoft.com/office/drawing/2014/main" id="{D1B35818-93A6-413D-B507-8CC8139120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865" y="2000615"/>
            <a:ext cx="866739" cy="867317"/>
          </a:xfrm>
          <a:prstGeom prst="rect">
            <a:avLst/>
          </a:prstGeom>
        </p:spPr>
      </p:pic>
      <p:grpSp>
        <p:nvGrpSpPr>
          <p:cNvPr id="10" name="群組 9" hidden="1">
            <a:extLst>
              <a:ext uri="{FF2B5EF4-FFF2-40B4-BE49-F238E27FC236}">
                <a16:creationId xmlns:a16="http://schemas.microsoft.com/office/drawing/2014/main" id="{D5B427BF-984C-4BD2-94D4-5107DBB4CA73}"/>
              </a:ext>
            </a:extLst>
          </p:cNvPr>
          <p:cNvGrpSpPr/>
          <p:nvPr/>
        </p:nvGrpSpPr>
        <p:grpSpPr>
          <a:xfrm>
            <a:off x="2189798" y="5344422"/>
            <a:ext cx="5980738" cy="2449626"/>
            <a:chOff x="2189798" y="2448822"/>
            <a:chExt cx="5980738" cy="2449626"/>
          </a:xfrm>
        </p:grpSpPr>
        <p:pic>
          <p:nvPicPr>
            <p:cNvPr id="3074" name="Picture 2">
              <a:extLst>
                <a:ext uri="{FF2B5EF4-FFF2-40B4-BE49-F238E27FC236}">
                  <a16:creationId xmlns:a16="http://schemas.microsoft.com/office/drawing/2014/main" id="{59EF028F-DB21-4EA8-B2B3-529ADF1C6A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2115" y="2898144"/>
              <a:ext cx="693515" cy="62157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232B2ADF-80D8-4C65-B488-F6FF8138E72D}"/>
                </a:ext>
              </a:extLst>
            </p:cNvPr>
            <p:cNvSpPr/>
            <p:nvPr/>
          </p:nvSpPr>
          <p:spPr>
            <a:xfrm>
              <a:off x="3464523"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1</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6" name="矩形 5">
              <a:extLst>
                <a:ext uri="{FF2B5EF4-FFF2-40B4-BE49-F238E27FC236}">
                  <a16:creationId xmlns:a16="http://schemas.microsoft.com/office/drawing/2014/main" id="{B79356A4-7319-4BEC-9C14-C0A4A120E35B}"/>
                </a:ext>
              </a:extLst>
            </p:cNvPr>
            <p:cNvSpPr/>
            <p:nvPr/>
          </p:nvSpPr>
          <p:spPr>
            <a:xfrm>
              <a:off x="4857340"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2</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6">
              <a:extLst>
                <a:ext uri="{FF2B5EF4-FFF2-40B4-BE49-F238E27FC236}">
                  <a16:creationId xmlns:a16="http://schemas.microsoft.com/office/drawing/2014/main" id="{3E3F697F-C916-43AD-8D3E-EE1917D66A51}"/>
                </a:ext>
              </a:extLst>
            </p:cNvPr>
            <p:cNvSpPr/>
            <p:nvPr/>
          </p:nvSpPr>
          <p:spPr>
            <a:xfrm>
              <a:off x="6851756"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Google Drive</a:t>
              </a:r>
            </a:p>
          </p:txBody>
        </p:sp>
        <p:sp>
          <p:nvSpPr>
            <p:cNvPr id="15" name="矩形: 圓角 14">
              <a:extLst>
                <a:ext uri="{FF2B5EF4-FFF2-40B4-BE49-F238E27FC236}">
                  <a16:creationId xmlns:a16="http://schemas.microsoft.com/office/drawing/2014/main" id="{E253EF4A-7AC2-4201-BA77-7AABC36B26CE}"/>
                </a:ext>
              </a:extLst>
            </p:cNvPr>
            <p:cNvSpPr/>
            <p:nvPr/>
          </p:nvSpPr>
          <p:spPr>
            <a:xfrm>
              <a:off x="2189798" y="4115533"/>
              <a:ext cx="109614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16" name="矩形: 圓角 15">
              <a:extLst>
                <a:ext uri="{FF2B5EF4-FFF2-40B4-BE49-F238E27FC236}">
                  <a16:creationId xmlns:a16="http://schemas.microsoft.com/office/drawing/2014/main" id="{18E89FF5-DAFB-488C-AE76-2B91748D63E4}"/>
                </a:ext>
              </a:extLst>
            </p:cNvPr>
            <p:cNvSpPr/>
            <p:nvPr/>
          </p:nvSpPr>
          <p:spPr>
            <a:xfrm>
              <a:off x="4783303" y="2448822"/>
              <a:ext cx="1415960" cy="4046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種媒體</a:t>
              </a:r>
            </a:p>
          </p:txBody>
        </p:sp>
        <p:sp>
          <p:nvSpPr>
            <p:cNvPr id="17" name="矩形: 圓角 16">
              <a:extLst>
                <a:ext uri="{FF2B5EF4-FFF2-40B4-BE49-F238E27FC236}">
                  <a16:creationId xmlns:a16="http://schemas.microsoft.com/office/drawing/2014/main" id="{8D63DA87-73A6-4C42-9E2D-ED66858381ED}"/>
                </a:ext>
              </a:extLst>
            </p:cNvPr>
            <p:cNvSpPr/>
            <p:nvPr/>
          </p:nvSpPr>
          <p:spPr>
            <a:xfrm>
              <a:off x="4632217" y="4532592"/>
              <a:ext cx="179236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1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異地備援</a:t>
              </a:r>
            </a:p>
          </p:txBody>
        </p:sp>
        <p:cxnSp>
          <p:nvCxnSpPr>
            <p:cNvPr id="18" name="接點: 肘形 29">
              <a:extLst>
                <a:ext uri="{FF2B5EF4-FFF2-40B4-BE49-F238E27FC236}">
                  <a16:creationId xmlns:a16="http://schemas.microsoft.com/office/drawing/2014/main" id="{2347995B-96C4-414E-BFFF-7C58CFEA293C}"/>
                </a:ext>
              </a:extLst>
            </p:cNvPr>
            <p:cNvCxnSpPr>
              <a:cxnSpLocks/>
              <a:stCxn id="16" idx="1"/>
              <a:endCxn id="47" idx="0"/>
            </p:cNvCxnSpPr>
            <p:nvPr/>
          </p:nvCxnSpPr>
          <p:spPr>
            <a:xfrm rot="10800000" flipV="1">
              <a:off x="3618417" y="2651150"/>
              <a:ext cx="1164886" cy="453136"/>
            </a:xfrm>
            <a:prstGeom prst="bentConnector2">
              <a:avLst/>
            </a:prstGeom>
            <a:noFill/>
            <a:ln w="12700" cap="flat" cmpd="sng">
              <a:solidFill>
                <a:srgbClr val="EE6D2B"/>
              </a:solidFill>
              <a:prstDash val="solid"/>
              <a:round/>
              <a:headEnd type="none" w="sm" len="sm"/>
              <a:tailEnd type="oval" w="sm" len="sm"/>
            </a:ln>
            <a:effectLst/>
          </p:spPr>
        </p:cxnSp>
        <p:cxnSp>
          <p:nvCxnSpPr>
            <p:cNvPr id="19" name="接點: 肘形 29">
              <a:extLst>
                <a:ext uri="{FF2B5EF4-FFF2-40B4-BE49-F238E27FC236}">
                  <a16:creationId xmlns:a16="http://schemas.microsoft.com/office/drawing/2014/main" id="{ACDB77A1-C326-41DB-B435-7635DBA4C279}"/>
                </a:ext>
              </a:extLst>
            </p:cNvPr>
            <p:cNvCxnSpPr>
              <a:cxnSpLocks/>
              <a:stCxn id="16" idx="3"/>
              <a:endCxn id="3074" idx="0"/>
            </p:cNvCxnSpPr>
            <p:nvPr/>
          </p:nvCxnSpPr>
          <p:spPr>
            <a:xfrm>
              <a:off x="6199263" y="2651150"/>
              <a:ext cx="1059610" cy="246994"/>
            </a:xfrm>
            <a:prstGeom prst="bentConnector2">
              <a:avLst/>
            </a:prstGeom>
            <a:noFill/>
            <a:ln w="12700" cap="flat" cmpd="sng">
              <a:solidFill>
                <a:srgbClr val="EE6D2B"/>
              </a:solidFill>
              <a:prstDash val="solid"/>
              <a:round/>
              <a:headEnd type="none" w="sm" len="sm"/>
              <a:tailEnd type="oval" w="sm" len="sm"/>
            </a:ln>
            <a:effectLst/>
          </p:spPr>
        </p:cxnSp>
        <p:sp>
          <p:nvSpPr>
            <p:cNvPr id="20" name="矩形: 圓角 19">
              <a:extLst>
                <a:ext uri="{FF2B5EF4-FFF2-40B4-BE49-F238E27FC236}">
                  <a16:creationId xmlns:a16="http://schemas.microsoft.com/office/drawing/2014/main" id="{DBB24F87-E09C-40AC-A5C3-6BC133B2A92C}"/>
                </a:ext>
              </a:extLst>
            </p:cNvPr>
            <p:cNvSpPr/>
            <p:nvPr/>
          </p:nvSpPr>
          <p:spPr>
            <a:xfrm>
              <a:off x="3706282" y="4186490"/>
              <a:ext cx="820080"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441448F0-4901-4D6A-BDB2-75B086F7D03E}"/>
                </a:ext>
              </a:extLst>
            </p:cNvPr>
            <p:cNvSpPr/>
            <p:nvPr/>
          </p:nvSpPr>
          <p:spPr>
            <a:xfrm>
              <a:off x="5021127" y="4186490"/>
              <a:ext cx="918444"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12A10F88-A771-44C5-A2D5-AFAC7D627B26}"/>
                </a:ext>
              </a:extLst>
            </p:cNvPr>
            <p:cNvSpPr/>
            <p:nvPr/>
          </p:nvSpPr>
          <p:spPr>
            <a:xfrm>
              <a:off x="6852719" y="4186490"/>
              <a:ext cx="812306"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3" name="接點: 肘形 29">
              <a:extLst>
                <a:ext uri="{FF2B5EF4-FFF2-40B4-BE49-F238E27FC236}">
                  <a16:creationId xmlns:a16="http://schemas.microsoft.com/office/drawing/2014/main" id="{6A005FF8-CB31-437E-A20F-FE0D0ABAECF0}"/>
                </a:ext>
              </a:extLst>
            </p:cNvPr>
            <p:cNvCxnSpPr>
              <a:cxnSpLocks/>
              <a:stCxn id="21" idx="1"/>
              <a:endCxn id="20" idx="3"/>
            </p:cNvCxnSpPr>
            <p:nvPr/>
          </p:nvCxnSpPr>
          <p:spPr>
            <a:xfrm flipH="1">
              <a:off x="4526362" y="4302789"/>
              <a:ext cx="494765" cy="0"/>
            </a:xfrm>
            <a:prstGeom prst="straightConnector1">
              <a:avLst/>
            </a:prstGeom>
            <a:noFill/>
            <a:ln w="12700" cap="flat" cmpd="sng">
              <a:solidFill>
                <a:srgbClr val="EE6D2B"/>
              </a:solidFill>
              <a:prstDash val="solid"/>
              <a:round/>
              <a:headEnd type="none" w="sm" len="sm"/>
              <a:tailEnd type="none" w="sm" len="sm"/>
            </a:ln>
            <a:effectLst/>
          </p:spPr>
        </p:cxnSp>
        <p:cxnSp>
          <p:nvCxnSpPr>
            <p:cNvPr id="24" name="接點: 肘形 29">
              <a:extLst>
                <a:ext uri="{FF2B5EF4-FFF2-40B4-BE49-F238E27FC236}">
                  <a16:creationId xmlns:a16="http://schemas.microsoft.com/office/drawing/2014/main" id="{0C6F544A-7EFF-482C-A616-AA5E9AF7B4EA}"/>
                </a:ext>
              </a:extLst>
            </p:cNvPr>
            <p:cNvCxnSpPr>
              <a:cxnSpLocks/>
              <a:stCxn id="20" idx="1"/>
            </p:cNvCxnSpPr>
            <p:nvPr/>
          </p:nvCxnSpPr>
          <p:spPr>
            <a:xfrm flipH="1" flipV="1">
              <a:off x="3048228" y="4298461"/>
              <a:ext cx="658054" cy="4328"/>
            </a:xfrm>
            <a:prstGeom prst="straightConnector1">
              <a:avLst/>
            </a:prstGeom>
            <a:noFill/>
            <a:ln w="12700" cap="flat" cmpd="sng">
              <a:solidFill>
                <a:srgbClr val="EE6D2B"/>
              </a:solidFill>
              <a:prstDash val="solid"/>
              <a:round/>
              <a:headEnd type="none" w="sm" len="sm"/>
              <a:tailEnd type="none" w="sm" len="sm"/>
            </a:ln>
            <a:effectLst/>
          </p:spPr>
        </p:cxnSp>
        <p:cxnSp>
          <p:nvCxnSpPr>
            <p:cNvPr id="25" name="接點: 肘形 29">
              <a:extLst>
                <a:ext uri="{FF2B5EF4-FFF2-40B4-BE49-F238E27FC236}">
                  <a16:creationId xmlns:a16="http://schemas.microsoft.com/office/drawing/2014/main" id="{18BAC765-E6D1-455A-9DBB-2E7D24F14D76}"/>
                </a:ext>
              </a:extLst>
            </p:cNvPr>
            <p:cNvCxnSpPr>
              <a:cxnSpLocks/>
              <a:stCxn id="22" idx="1"/>
              <a:endCxn id="21" idx="3"/>
            </p:cNvCxnSpPr>
            <p:nvPr/>
          </p:nvCxnSpPr>
          <p:spPr>
            <a:xfrm flipH="1">
              <a:off x="5939571" y="4302789"/>
              <a:ext cx="913148" cy="0"/>
            </a:xfrm>
            <a:prstGeom prst="straightConnector1">
              <a:avLst/>
            </a:prstGeom>
            <a:noFill/>
            <a:ln w="12700" cap="flat" cmpd="sng">
              <a:solidFill>
                <a:srgbClr val="EE6D2B"/>
              </a:solidFill>
              <a:prstDash val="solid"/>
              <a:round/>
              <a:headEnd type="none" w="sm" len="sm"/>
              <a:tailEnd type="none" w="sm" len="sm"/>
            </a:ln>
            <a:effectLst/>
          </p:spPr>
        </p:cxnSp>
        <p:pic>
          <p:nvPicPr>
            <p:cNvPr id="26" name="圖形 25">
              <a:extLst>
                <a:ext uri="{FF2B5EF4-FFF2-40B4-BE49-F238E27FC236}">
                  <a16:creationId xmlns:a16="http://schemas.microsoft.com/office/drawing/2014/main" id="{568E5526-1935-4974-9AAC-1FA6F95014D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9558" y="3611279"/>
              <a:ext cx="693514" cy="529242"/>
            </a:xfrm>
            <a:prstGeom prst="rect">
              <a:avLst/>
            </a:prstGeom>
          </p:spPr>
        </p:pic>
        <p:pic>
          <p:nvPicPr>
            <p:cNvPr id="27" name="圖形 26">
              <a:extLst>
                <a:ext uri="{FF2B5EF4-FFF2-40B4-BE49-F238E27FC236}">
                  <a16:creationId xmlns:a16="http://schemas.microsoft.com/office/drawing/2014/main" id="{1DF49AB0-614F-430F-A508-3E35B77353E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26783" y="3611279"/>
              <a:ext cx="693514" cy="529242"/>
            </a:xfrm>
            <a:prstGeom prst="rect">
              <a:avLst/>
            </a:prstGeom>
          </p:spPr>
        </p:pic>
        <p:pic>
          <p:nvPicPr>
            <p:cNvPr id="28" name="圖形 27">
              <a:extLst>
                <a:ext uri="{FF2B5EF4-FFF2-40B4-BE49-F238E27FC236}">
                  <a16:creationId xmlns:a16="http://schemas.microsoft.com/office/drawing/2014/main" id="{2A66BD71-4371-4C90-B85D-4C720EC62CF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12115" y="3611279"/>
              <a:ext cx="693514" cy="529242"/>
            </a:xfrm>
            <a:prstGeom prst="rect">
              <a:avLst/>
            </a:prstGeom>
          </p:spPr>
        </p:pic>
        <p:pic>
          <p:nvPicPr>
            <p:cNvPr id="47" name="圖片 46">
              <a:extLst>
                <a:ext uri="{FF2B5EF4-FFF2-40B4-BE49-F238E27FC236}">
                  <a16:creationId xmlns:a16="http://schemas.microsoft.com/office/drawing/2014/main" id="{BE51C042-E58A-4F2E-8C2A-922411A247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7869" y="3104286"/>
              <a:ext cx="1761096" cy="337492"/>
            </a:xfrm>
            <a:prstGeom prst="rect">
              <a:avLst/>
            </a:prstGeom>
          </p:spPr>
        </p:pic>
        <p:pic>
          <p:nvPicPr>
            <p:cNvPr id="49" name="圖片 48">
              <a:extLst>
                <a:ext uri="{FF2B5EF4-FFF2-40B4-BE49-F238E27FC236}">
                  <a16:creationId xmlns:a16="http://schemas.microsoft.com/office/drawing/2014/main" id="{8365B607-2A57-4DCD-96D6-1CF0CE0202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2992" y="3100321"/>
              <a:ext cx="1761096" cy="337492"/>
            </a:xfrm>
            <a:prstGeom prst="rect">
              <a:avLst/>
            </a:prstGeom>
          </p:spPr>
        </p:pic>
      </p:grpSp>
      <p:sp>
        <p:nvSpPr>
          <p:cNvPr id="29" name="矩形 28">
            <a:extLst>
              <a:ext uri="{FF2B5EF4-FFF2-40B4-BE49-F238E27FC236}">
                <a16:creationId xmlns:a16="http://schemas.microsoft.com/office/drawing/2014/main" id="{3785186C-BA43-42C4-8342-F9383EBDA931}"/>
              </a:ext>
            </a:extLst>
          </p:cNvPr>
          <p:cNvSpPr/>
          <p:nvPr/>
        </p:nvSpPr>
        <p:spPr>
          <a:xfrm>
            <a:off x="2720453" y="394394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a:t>
            </a:r>
          </a:p>
          <a:p>
            <a:pPr algn="ctr">
              <a:lnSpc>
                <a:spcPct val="120000"/>
              </a:lnSpc>
            </a:pP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30" name="矩形 29">
            <a:extLst>
              <a:ext uri="{FF2B5EF4-FFF2-40B4-BE49-F238E27FC236}">
                <a16:creationId xmlns:a16="http://schemas.microsoft.com/office/drawing/2014/main" id="{C74BE524-643B-4A04-AB26-B4EF7BF46E8A}"/>
              </a:ext>
            </a:extLst>
          </p:cNvPr>
          <p:cNvSpPr/>
          <p:nvPr/>
        </p:nvSpPr>
        <p:spPr>
          <a:xfrm>
            <a:off x="4763919" y="3953833"/>
            <a:ext cx="993056" cy="51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a:t>
            </a:r>
          </a:p>
          <a:p>
            <a:pPr algn="ctr">
              <a:lnSpc>
                <a:spcPct val="120000"/>
              </a:lnSpc>
            </a:pP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矩形 30">
            <a:extLst>
              <a:ext uri="{FF2B5EF4-FFF2-40B4-BE49-F238E27FC236}">
                <a16:creationId xmlns:a16="http://schemas.microsoft.com/office/drawing/2014/main" id="{A4F42B6E-3E84-4984-93E7-BFB76F61621C}"/>
              </a:ext>
            </a:extLst>
          </p:cNvPr>
          <p:cNvSpPr/>
          <p:nvPr/>
        </p:nvSpPr>
        <p:spPr>
          <a:xfrm>
            <a:off x="6625645" y="394394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3</a:t>
            </a:r>
          </a:p>
          <a:p>
            <a:pPr algn="ctr">
              <a:lnSpc>
                <a:spcPct val="120000"/>
              </a:lnSpc>
            </a:pP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Google Drive</a:t>
            </a:r>
          </a:p>
        </p:txBody>
      </p:sp>
      <p:pic>
        <p:nvPicPr>
          <p:cNvPr id="33" name="圖形 32">
            <a:extLst>
              <a:ext uri="{FF2B5EF4-FFF2-40B4-BE49-F238E27FC236}">
                <a16:creationId xmlns:a16="http://schemas.microsoft.com/office/drawing/2014/main" id="{1A8F2439-B4AD-43A8-BC60-A613FFC73C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9507" y="2358442"/>
            <a:ext cx="1094206" cy="967950"/>
          </a:xfrm>
          <a:prstGeom prst="rect">
            <a:avLst/>
          </a:prstGeom>
        </p:spPr>
      </p:pic>
      <p:sp>
        <p:nvSpPr>
          <p:cNvPr id="39" name="矩形: 圓角 38">
            <a:extLst>
              <a:ext uri="{FF2B5EF4-FFF2-40B4-BE49-F238E27FC236}">
                <a16:creationId xmlns:a16="http://schemas.microsoft.com/office/drawing/2014/main" id="{8037E929-7FF6-4BA8-8DED-84D87486D922}"/>
              </a:ext>
            </a:extLst>
          </p:cNvPr>
          <p:cNvSpPr/>
          <p:nvPr/>
        </p:nvSpPr>
        <p:spPr>
          <a:xfrm>
            <a:off x="1445728" y="3909073"/>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3 copies</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矩形: 圓角 40">
            <a:extLst>
              <a:ext uri="{FF2B5EF4-FFF2-40B4-BE49-F238E27FC236}">
                <a16:creationId xmlns:a16="http://schemas.microsoft.com/office/drawing/2014/main" id="{2324EA12-382F-4E57-BFBA-DF84F34FB3A5}"/>
              </a:ext>
            </a:extLst>
          </p:cNvPr>
          <p:cNvSpPr/>
          <p:nvPr/>
        </p:nvSpPr>
        <p:spPr>
          <a:xfrm>
            <a:off x="4482256" y="4472265"/>
            <a:ext cx="162397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1 remote backup</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42" name="接點: 肘形 29">
            <a:extLst>
              <a:ext uri="{FF2B5EF4-FFF2-40B4-BE49-F238E27FC236}">
                <a16:creationId xmlns:a16="http://schemas.microsoft.com/office/drawing/2014/main" id="{58CC975E-B04A-4CED-AE22-D8FA457D5C5E}"/>
              </a:ext>
            </a:extLst>
          </p:cNvPr>
          <p:cNvCxnSpPr>
            <a:cxnSpLocks/>
            <a:stCxn id="33" idx="0"/>
          </p:cNvCxnSpPr>
          <p:nvPr/>
        </p:nvCxnSpPr>
        <p:spPr>
          <a:xfrm rot="16200000" flipH="1" flipV="1">
            <a:off x="5958333" y="1580896"/>
            <a:ext cx="540732" cy="2095823"/>
          </a:xfrm>
          <a:prstGeom prst="bentConnector3">
            <a:avLst>
              <a:gd name="adj1" fmla="val -42276"/>
            </a:avLst>
          </a:prstGeom>
          <a:noFill/>
          <a:ln w="12700" cap="flat" cmpd="sng">
            <a:solidFill>
              <a:srgbClr val="DCB483"/>
            </a:solidFill>
            <a:prstDash val="solid"/>
            <a:round/>
            <a:headEnd type="none" w="sm" len="sm"/>
            <a:tailEnd type="oval" w="sm" len="sm"/>
          </a:ln>
          <a:effectLst/>
        </p:spPr>
      </p:cxnSp>
      <p:sp>
        <p:nvSpPr>
          <p:cNvPr id="44" name="矩形: 圓角 43">
            <a:extLst>
              <a:ext uri="{FF2B5EF4-FFF2-40B4-BE49-F238E27FC236}">
                <a16:creationId xmlns:a16="http://schemas.microsoft.com/office/drawing/2014/main" id="{35A9D386-6201-40FF-9B09-E567F9112AE9}"/>
              </a:ext>
            </a:extLst>
          </p:cNvPr>
          <p:cNvSpPr/>
          <p:nvPr/>
        </p:nvSpPr>
        <p:spPr>
          <a:xfrm>
            <a:off x="2984946" y="3980030"/>
            <a:ext cx="774612"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9840C477-C65F-4279-9DF7-5DB00DF6E621}"/>
              </a:ext>
            </a:extLst>
          </p:cNvPr>
          <p:cNvSpPr/>
          <p:nvPr/>
        </p:nvSpPr>
        <p:spPr>
          <a:xfrm>
            <a:off x="4904295" y="3980030"/>
            <a:ext cx="707132"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矩形: 圓角 45">
            <a:extLst>
              <a:ext uri="{FF2B5EF4-FFF2-40B4-BE49-F238E27FC236}">
                <a16:creationId xmlns:a16="http://schemas.microsoft.com/office/drawing/2014/main" id="{254910DD-FDC1-41C9-B031-2B93303E338A}"/>
              </a:ext>
            </a:extLst>
          </p:cNvPr>
          <p:cNvSpPr/>
          <p:nvPr/>
        </p:nvSpPr>
        <p:spPr>
          <a:xfrm>
            <a:off x="6912115" y="3980030"/>
            <a:ext cx="723298"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48" name="接點: 肘形 29">
            <a:extLst>
              <a:ext uri="{FF2B5EF4-FFF2-40B4-BE49-F238E27FC236}">
                <a16:creationId xmlns:a16="http://schemas.microsoft.com/office/drawing/2014/main" id="{4FE4468F-9E9F-4714-AF70-A66F74364375}"/>
              </a:ext>
            </a:extLst>
          </p:cNvPr>
          <p:cNvCxnSpPr>
            <a:cxnSpLocks/>
            <a:stCxn id="45" idx="1"/>
            <a:endCxn id="44" idx="3"/>
          </p:cNvCxnSpPr>
          <p:nvPr/>
        </p:nvCxnSpPr>
        <p:spPr>
          <a:xfrm flipH="1">
            <a:off x="3759558" y="4096329"/>
            <a:ext cx="1144737" cy="0"/>
          </a:xfrm>
          <a:prstGeom prst="straightConnector1">
            <a:avLst/>
          </a:prstGeom>
          <a:noFill/>
          <a:ln w="12700" cap="flat" cmpd="sng">
            <a:solidFill>
              <a:srgbClr val="DCB483"/>
            </a:solidFill>
            <a:prstDash val="solid"/>
            <a:round/>
            <a:headEnd type="none" w="sm" len="sm"/>
            <a:tailEnd type="none" w="sm" len="sm"/>
          </a:ln>
          <a:effectLst/>
        </p:spPr>
      </p:cxnSp>
      <p:cxnSp>
        <p:nvCxnSpPr>
          <p:cNvPr id="50" name="接點: 肘形 29">
            <a:extLst>
              <a:ext uri="{FF2B5EF4-FFF2-40B4-BE49-F238E27FC236}">
                <a16:creationId xmlns:a16="http://schemas.microsoft.com/office/drawing/2014/main" id="{C630A29B-AD27-4C5C-AE39-0BFD7AB26148}"/>
              </a:ext>
            </a:extLst>
          </p:cNvPr>
          <p:cNvCxnSpPr>
            <a:cxnSpLocks/>
            <a:stCxn id="44" idx="1"/>
          </p:cNvCxnSpPr>
          <p:nvPr/>
        </p:nvCxnSpPr>
        <p:spPr>
          <a:xfrm flipH="1" flipV="1">
            <a:off x="2304158" y="4092001"/>
            <a:ext cx="680788" cy="4328"/>
          </a:xfrm>
          <a:prstGeom prst="straightConnector1">
            <a:avLst/>
          </a:prstGeom>
          <a:noFill/>
          <a:ln w="12700" cap="flat" cmpd="sng">
            <a:solidFill>
              <a:srgbClr val="DCB483"/>
            </a:solidFill>
            <a:prstDash val="solid"/>
            <a:round/>
            <a:headEnd type="none" w="sm" len="sm"/>
            <a:tailEnd type="none" w="sm" len="sm"/>
          </a:ln>
          <a:effectLst/>
        </p:spPr>
      </p:cxnSp>
      <p:cxnSp>
        <p:nvCxnSpPr>
          <p:cNvPr id="51" name="接點: 肘形 29">
            <a:extLst>
              <a:ext uri="{FF2B5EF4-FFF2-40B4-BE49-F238E27FC236}">
                <a16:creationId xmlns:a16="http://schemas.microsoft.com/office/drawing/2014/main" id="{85F04F28-7EAB-4217-8276-13BEE3944736}"/>
              </a:ext>
            </a:extLst>
          </p:cNvPr>
          <p:cNvCxnSpPr>
            <a:cxnSpLocks/>
            <a:stCxn id="46" idx="1"/>
            <a:endCxn id="45" idx="3"/>
          </p:cNvCxnSpPr>
          <p:nvPr/>
        </p:nvCxnSpPr>
        <p:spPr>
          <a:xfrm flipH="1">
            <a:off x="5611427" y="4096329"/>
            <a:ext cx="1300688" cy="0"/>
          </a:xfrm>
          <a:prstGeom prst="straightConnector1">
            <a:avLst/>
          </a:prstGeom>
          <a:noFill/>
          <a:ln w="12700" cap="flat" cmpd="sng">
            <a:solidFill>
              <a:srgbClr val="DCB483"/>
            </a:solidFill>
            <a:prstDash val="solid"/>
            <a:round/>
            <a:headEnd type="none" w="sm" len="sm"/>
            <a:tailEnd type="none" w="sm" len="sm"/>
          </a:ln>
          <a:effectLst/>
        </p:spPr>
      </p:cxnSp>
      <p:sp>
        <p:nvSpPr>
          <p:cNvPr id="40" name="矩形: 圓角 39">
            <a:extLst>
              <a:ext uri="{FF2B5EF4-FFF2-40B4-BE49-F238E27FC236}">
                <a16:creationId xmlns:a16="http://schemas.microsoft.com/office/drawing/2014/main" id="{5981B0B6-DBD1-4276-8BD1-D2E4381ED71F}"/>
              </a:ext>
            </a:extLst>
          </p:cNvPr>
          <p:cNvSpPr/>
          <p:nvPr/>
        </p:nvSpPr>
        <p:spPr>
          <a:xfrm>
            <a:off x="5680628" y="1949528"/>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2 </a:t>
            </a:r>
            <a:r>
              <a:rPr lang="en-US" altLang="zh-TW" dirty="0">
                <a:solidFill>
                  <a:srgbClr val="000000"/>
                </a:solidFill>
                <a:latin typeface="Arial" panose="020B0604020202020204" pitchFamily="34" charset="0"/>
                <a:ea typeface="微軟正黑體" panose="020B0604030504040204" pitchFamily="34" charset="-120"/>
                <a:cs typeface="+mn-ea"/>
                <a:sym typeface="Arial" panose="020B0604020202020204" pitchFamily="34" charset="0"/>
              </a:rPr>
              <a:t>M</a:t>
            </a:r>
            <a:r>
              <a:rPr lang="en-US" altLang="zh-TW"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edium</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2" name="圖形 51">
            <a:extLst>
              <a:ext uri="{FF2B5EF4-FFF2-40B4-BE49-F238E27FC236}">
                <a16:creationId xmlns:a16="http://schemas.microsoft.com/office/drawing/2014/main" id="{B7A33107-E7FA-4E65-812B-9CEB21EA77E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015488" y="3404819"/>
            <a:ext cx="693514" cy="529242"/>
          </a:xfrm>
          <a:prstGeom prst="rect">
            <a:avLst/>
          </a:prstGeom>
        </p:spPr>
      </p:pic>
      <p:pic>
        <p:nvPicPr>
          <p:cNvPr id="53" name="圖形 52">
            <a:extLst>
              <a:ext uri="{FF2B5EF4-FFF2-40B4-BE49-F238E27FC236}">
                <a16:creationId xmlns:a16="http://schemas.microsoft.com/office/drawing/2014/main" id="{6BB4F2C5-C551-4095-9947-77743F521F1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04295" y="3404819"/>
            <a:ext cx="693514" cy="529242"/>
          </a:xfrm>
          <a:prstGeom prst="rect">
            <a:avLst/>
          </a:prstGeom>
        </p:spPr>
      </p:pic>
      <p:pic>
        <p:nvPicPr>
          <p:cNvPr id="54" name="圖形 53">
            <a:extLst>
              <a:ext uri="{FF2B5EF4-FFF2-40B4-BE49-F238E27FC236}">
                <a16:creationId xmlns:a16="http://schemas.microsoft.com/office/drawing/2014/main" id="{934BC5F1-1DBC-4BC4-8A0F-D412763A2DC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927007" y="3404819"/>
            <a:ext cx="693514" cy="529242"/>
          </a:xfrm>
          <a:prstGeom prst="rect">
            <a:avLst/>
          </a:prstGeom>
        </p:spPr>
      </p:pic>
    </p:spTree>
    <p:extLst>
      <p:ext uri="{BB962C8B-B14F-4D97-AF65-F5344CB8AC3E}">
        <p14:creationId xmlns:p14="http://schemas.microsoft.com/office/powerpoint/2010/main" val="1279462056"/>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2514014" y="1179707"/>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9012" y="2367475"/>
            <a:ext cx="6267910" cy="3026917"/>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a:xfrm>
            <a:off x="718050" y="95155"/>
            <a:ext cx="7707900" cy="572700"/>
          </a:xfrm>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DA Drive Analyzer for disk failure prediction​</a:t>
            </a:r>
            <a:endParaRPr lang="zh-TW"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434545" y="2255781"/>
            <a:ext cx="2732346" cy="1800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Disk health analysis and failure prediction </a:t>
            </a:r>
          </a:p>
          <a:p>
            <a:pPr>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DA Drive Analyzer integrates ULINK AI prediction technology which can warn you before disk failure and help you protect valuable data.​</a:t>
            </a:r>
            <a:endParaRPr 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3247412" y="1630711"/>
            <a:ext cx="1062712" cy="1062712"/>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6" y="1293813"/>
              <a:ext cx="904875"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4363453" y="1580741"/>
            <a:ext cx="46089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Each NAS can support one disk prediction for free, and you can also have a paid subscription to support all disks.​</a:t>
            </a:r>
            <a:endParaRPr lang="zh-TW" sz="16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423818677"/>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橢圓 70">
            <a:extLst>
              <a:ext uri="{FF2B5EF4-FFF2-40B4-BE49-F238E27FC236}">
                <a16:creationId xmlns:a16="http://schemas.microsoft.com/office/drawing/2014/main" id="{4EF622A2-4DEB-4D4D-BE73-1B3C7D11D704}"/>
              </a:ext>
            </a:extLst>
          </p:cNvPr>
          <p:cNvSpPr/>
          <p:nvPr/>
        </p:nvSpPr>
        <p:spPr>
          <a:xfrm>
            <a:off x="4163296" y="3079208"/>
            <a:ext cx="2889011" cy="2934766"/>
          </a:xfrm>
          <a:prstGeom prst="ellipse">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3" descr="一張含有 草, 天空, 室外, 運輸 的圖片&#10;&#10;自動產生的描述">
            <a:extLst>
              <a:ext uri="{FF2B5EF4-FFF2-40B4-BE49-F238E27FC236}">
                <a16:creationId xmlns:a16="http://schemas.microsoft.com/office/drawing/2014/main" id="{372AEEE8-29CD-467A-A72C-532C25FAB1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56331"/>
            <a:ext cx="6177778" cy="3357293"/>
          </a:xfrm>
          <a:prstGeom prst="rect">
            <a:avLst/>
          </a:prstGeom>
          <a:effectLst>
            <a:softEdge rad="635000"/>
          </a:effectLst>
        </p:spPr>
      </p:pic>
      <p:pic>
        <p:nvPicPr>
          <p:cNvPr id="7" name="圖片 6" descr="一張含有 個人, 木屋, 人, 團體 的圖片&#10;&#10;自動產生的描述" hidden="1">
            <a:extLst>
              <a:ext uri="{FF2B5EF4-FFF2-40B4-BE49-F238E27FC236}">
                <a16:creationId xmlns:a16="http://schemas.microsoft.com/office/drawing/2014/main" id="{36840E14-ECB7-41DF-BF66-3C072DC5385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artisticLightScreen/>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389120" y="2571648"/>
            <a:ext cx="4918509" cy="2847376"/>
          </a:xfrm>
          <a:prstGeom prst="rect">
            <a:avLst/>
          </a:prstGeom>
          <a:effectLst>
            <a:softEdge rad="635000"/>
          </a:effectLst>
        </p:spPr>
      </p:pic>
      <p:sp>
        <p:nvSpPr>
          <p:cNvPr id="2" name="標題 1">
            <a:extLst>
              <a:ext uri="{FF2B5EF4-FFF2-40B4-BE49-F238E27FC236}">
                <a16:creationId xmlns:a16="http://schemas.microsoft.com/office/drawing/2014/main" id="{C5A3BE93-EE0E-92C6-2914-428AB2AA4878}"/>
              </a:ext>
            </a:extLst>
          </p:cNvPr>
          <p:cNvSpPr>
            <a:spLocks noGrp="1"/>
          </p:cNvSpPr>
          <p:nvPr>
            <p:ph type="title"/>
          </p:nvPr>
        </p:nvSpPr>
        <p:spPr>
          <a:xfrm>
            <a:off x="513183" y="145100"/>
            <a:ext cx="8137447" cy="993461"/>
          </a:xfrm>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TS-i410X can be used for vehicle surveillance system</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2" name="Google Shape;298;p34">
            <a:extLst>
              <a:ext uri="{FF2B5EF4-FFF2-40B4-BE49-F238E27FC236}">
                <a16:creationId xmlns:a16="http://schemas.microsoft.com/office/drawing/2014/main" id="{CD1ECA2B-4285-C428-DD2D-B745409EBBBD}"/>
              </a:ext>
            </a:extLst>
          </p:cNvPr>
          <p:cNvSpPr txBox="1">
            <a:spLocks/>
          </p:cNvSpPr>
          <p:nvPr/>
        </p:nvSpPr>
        <p:spPr>
          <a:xfrm>
            <a:off x="513184" y="1596355"/>
            <a:ext cx="6815458" cy="353513"/>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Expansion of Vehicle surveillance storage space is important.</a:t>
            </a:r>
          </a:p>
        </p:txBody>
      </p:sp>
      <p:sp>
        <p:nvSpPr>
          <p:cNvPr id="13" name="Google Shape;298;p34">
            <a:extLst>
              <a:ext uri="{FF2B5EF4-FFF2-40B4-BE49-F238E27FC236}">
                <a16:creationId xmlns:a16="http://schemas.microsoft.com/office/drawing/2014/main" id="{11CCB309-7645-8928-4C26-072B888EB3C7}"/>
              </a:ext>
            </a:extLst>
          </p:cNvPr>
          <p:cNvSpPr txBox="1">
            <a:spLocks/>
          </p:cNvSpPr>
          <p:nvPr/>
        </p:nvSpPr>
        <p:spPr>
          <a:xfrm>
            <a:off x="513185" y="1887799"/>
            <a:ext cx="7843416" cy="1462248"/>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According to the World Health Organization report on 2021/6/21, road traffic accidents cost most countries 3% of the gross domestic product. About 1.3 million people lose a life each year due to traffic accidents, and 200 to 50 million people are injured or Disabled. Therefore, the driving recorder and the vehicle surveillance system are critical devices. For example, to store the video data of multiple vehicle network cameras on traffic or tourist buses, the storage space of most vehicle VNVR systems is insufficient. The TS-i410X NAS can be installed in an automotive environment with four 2.5-inch SATA slots for high-capacity SSDs, effectively extending the time of surveillance video storage.</a:t>
            </a:r>
          </a:p>
          <a:p>
            <a:pPr marL="0" indent="0">
              <a:spcBef>
                <a:spcPts val="600"/>
              </a:spcBef>
              <a:buClr>
                <a:srgbClr val="F4D088"/>
              </a:buClr>
              <a:buSzPct val="100000"/>
              <a:buNone/>
            </a:pPr>
            <a:r>
              <a:rPr lang="en-US" sz="8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Link: https://www.who.int/news-room/fact-sheets/detail/road-traffic-injuries</a:t>
            </a:r>
          </a:p>
        </p:txBody>
      </p:sp>
      <p:pic>
        <p:nvPicPr>
          <p:cNvPr id="64" name="圖片 63" descr="一張含有 文字, 電子用品, 顯示, 室內 的圖片&#10;&#10;自動產生的描述">
            <a:extLst>
              <a:ext uri="{FF2B5EF4-FFF2-40B4-BE49-F238E27FC236}">
                <a16:creationId xmlns:a16="http://schemas.microsoft.com/office/drawing/2014/main" id="{A6C10396-13D4-4FE4-9ACA-44A753D25EF2}"/>
              </a:ext>
            </a:extLst>
          </p:cNvPr>
          <p:cNvPicPr>
            <a:picLocks noChangeAspect="1"/>
          </p:cNvPicPr>
          <p:nvPr/>
        </p:nvPicPr>
        <p:blipFill>
          <a:blip r:embed="rId6"/>
          <a:stretch>
            <a:fillRect/>
          </a:stretch>
        </p:blipFill>
        <p:spPr>
          <a:xfrm>
            <a:off x="4379224" y="3427378"/>
            <a:ext cx="2146268" cy="2146268"/>
          </a:xfrm>
          <a:prstGeom prst="rect">
            <a:avLst/>
          </a:prstGeom>
        </p:spPr>
      </p:pic>
      <p:grpSp>
        <p:nvGrpSpPr>
          <p:cNvPr id="74" name="群組 73">
            <a:extLst>
              <a:ext uri="{FF2B5EF4-FFF2-40B4-BE49-F238E27FC236}">
                <a16:creationId xmlns:a16="http://schemas.microsoft.com/office/drawing/2014/main" id="{583C3FCC-05E0-404C-94A0-53B389E9A759}"/>
              </a:ext>
            </a:extLst>
          </p:cNvPr>
          <p:cNvGrpSpPr/>
          <p:nvPr/>
        </p:nvGrpSpPr>
        <p:grpSpPr>
          <a:xfrm>
            <a:off x="5376698" y="2055981"/>
            <a:ext cx="2395793" cy="2433737"/>
            <a:chOff x="5845813" y="2137725"/>
            <a:chExt cx="2172682" cy="2207092"/>
          </a:xfrm>
        </p:grpSpPr>
        <p:sp>
          <p:nvSpPr>
            <p:cNvPr id="69" name="橢圓 68">
              <a:extLst>
                <a:ext uri="{FF2B5EF4-FFF2-40B4-BE49-F238E27FC236}">
                  <a16:creationId xmlns:a16="http://schemas.microsoft.com/office/drawing/2014/main" id="{D37DC83F-CA69-4DC5-A37E-39AADFA84982}"/>
                </a:ext>
              </a:extLst>
            </p:cNvPr>
            <p:cNvSpPr/>
            <p:nvPr/>
          </p:nvSpPr>
          <p:spPr>
            <a:xfrm>
              <a:off x="5845813" y="2137725"/>
              <a:ext cx="2172682" cy="2207092"/>
            </a:xfrm>
            <a:prstGeom prst="ellipse">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8" name="圖片 67">
              <a:extLst>
                <a:ext uri="{FF2B5EF4-FFF2-40B4-BE49-F238E27FC236}">
                  <a16:creationId xmlns:a16="http://schemas.microsoft.com/office/drawing/2014/main" id="{1B9779E4-04AE-4522-9472-679BEE71F208}"/>
                </a:ext>
              </a:extLst>
            </p:cNvPr>
            <p:cNvPicPr>
              <a:picLocks noChangeAspect="1"/>
            </p:cNvPicPr>
            <p:nvPr/>
          </p:nvPicPr>
          <p:blipFill>
            <a:blip r:embed="rId7"/>
            <a:stretch>
              <a:fillRect/>
            </a:stretch>
          </p:blipFill>
          <p:spPr>
            <a:xfrm flipH="1">
              <a:off x="6368730" y="2803335"/>
              <a:ext cx="1247250" cy="1247250"/>
            </a:xfrm>
            <a:prstGeom prst="rect">
              <a:avLst/>
            </a:prstGeom>
          </p:spPr>
        </p:pic>
      </p:grpSp>
      <p:grpSp>
        <p:nvGrpSpPr>
          <p:cNvPr id="75" name="群組 74">
            <a:extLst>
              <a:ext uri="{FF2B5EF4-FFF2-40B4-BE49-F238E27FC236}">
                <a16:creationId xmlns:a16="http://schemas.microsoft.com/office/drawing/2014/main" id="{927442C0-CC2E-4FD8-8891-79A4A0845761}"/>
              </a:ext>
            </a:extLst>
          </p:cNvPr>
          <p:cNvGrpSpPr/>
          <p:nvPr/>
        </p:nvGrpSpPr>
        <p:grpSpPr>
          <a:xfrm>
            <a:off x="7106770" y="2737088"/>
            <a:ext cx="2331008" cy="2212256"/>
            <a:chOff x="7377199" y="2648972"/>
            <a:chExt cx="2018259" cy="1915440"/>
          </a:xfrm>
        </p:grpSpPr>
        <p:sp>
          <p:nvSpPr>
            <p:cNvPr id="70" name="橢圓 69">
              <a:extLst>
                <a:ext uri="{FF2B5EF4-FFF2-40B4-BE49-F238E27FC236}">
                  <a16:creationId xmlns:a16="http://schemas.microsoft.com/office/drawing/2014/main" id="{A5EF1944-854B-40FD-BBBB-E99D4D71D33A}"/>
                </a:ext>
              </a:extLst>
            </p:cNvPr>
            <p:cNvSpPr/>
            <p:nvPr/>
          </p:nvSpPr>
          <p:spPr>
            <a:xfrm>
              <a:off x="7377199" y="2648972"/>
              <a:ext cx="2018259" cy="1915440"/>
            </a:xfrm>
            <a:prstGeom prst="ellipse">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6" name="圖片 65" descr="一張含有 相機 的圖片&#10;&#10;自動產生的描述">
              <a:extLst>
                <a:ext uri="{FF2B5EF4-FFF2-40B4-BE49-F238E27FC236}">
                  <a16:creationId xmlns:a16="http://schemas.microsoft.com/office/drawing/2014/main" id="{5E7CDB62-3963-474C-A614-19062ACBF5F8}"/>
                </a:ext>
              </a:extLst>
            </p:cNvPr>
            <p:cNvPicPr>
              <a:picLocks noChangeAspect="1"/>
            </p:cNvPicPr>
            <p:nvPr/>
          </p:nvPicPr>
          <p:blipFill>
            <a:blip r:embed="rId8"/>
            <a:stretch>
              <a:fillRect/>
            </a:stretch>
          </p:blipFill>
          <p:spPr>
            <a:xfrm flipH="1">
              <a:off x="7407629" y="3079208"/>
              <a:ext cx="1306293" cy="1199802"/>
            </a:xfrm>
            <a:prstGeom prst="rect">
              <a:avLst/>
            </a:prstGeom>
          </p:spPr>
        </p:pic>
      </p:grpSp>
      <p:pic>
        <p:nvPicPr>
          <p:cNvPr id="73" name="圖片 72">
            <a:extLst>
              <a:ext uri="{FF2B5EF4-FFF2-40B4-BE49-F238E27FC236}">
                <a16:creationId xmlns:a16="http://schemas.microsoft.com/office/drawing/2014/main" id="{68E74F01-8E4D-4043-8430-8CA66D2C25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73937" y="3598883"/>
            <a:ext cx="3716135" cy="2322997"/>
          </a:xfrm>
          <a:prstGeom prst="rect">
            <a:avLst/>
          </a:prstGeom>
        </p:spPr>
      </p:pic>
    </p:spTree>
    <p:extLst>
      <p:ext uri="{BB962C8B-B14F-4D97-AF65-F5344CB8AC3E}">
        <p14:creationId xmlns:p14="http://schemas.microsoft.com/office/powerpoint/2010/main" val="2674480703"/>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51487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720000" y="63005"/>
            <a:ext cx="7707900" cy="572700"/>
          </a:xfrm>
        </p:spPr>
        <p:txBody>
          <a:bodyPr/>
          <a:lstStyle/>
          <a:p>
            <a:r>
              <a:rPr lang="en-US" altLang="zh-TW" sz="3600" dirty="0">
                <a:latin typeface="Arial" panose="020B0604020202020204" pitchFamily="34" charset="0"/>
                <a:ea typeface="微軟正黑體" panose="020B0604030504040204" pitchFamily="34" charset="-120"/>
                <a:cs typeface="+mn-ea"/>
                <a:sym typeface="Arial" panose="020B0604020202020204" pitchFamily="34" charset="0"/>
              </a:rPr>
              <a:t>Data security: safeguard your NAS data​​</a:t>
            </a:r>
          </a:p>
        </p:txBody>
      </p:sp>
      <p:sp>
        <p:nvSpPr>
          <p:cNvPr id="10" name="文字方塊 9">
            <a:extLst>
              <a:ext uri="{FF2B5EF4-FFF2-40B4-BE49-F238E27FC236}">
                <a16:creationId xmlns:a16="http://schemas.microsoft.com/office/drawing/2014/main" id="{D8A5D3CA-2035-43EC-9FE7-D001F2172D24}"/>
              </a:ext>
            </a:extLst>
          </p:cNvPr>
          <p:cNvSpPr txBox="1"/>
          <p:nvPr/>
        </p:nvSpPr>
        <p:spPr>
          <a:xfrm>
            <a:off x="5792894" y="1514877"/>
            <a:ext cx="3190685"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Malware Remover</a:t>
            </a:r>
          </a:p>
          <a:p>
            <a:pPr>
              <a:spcBef>
                <a:spcPts val="600"/>
              </a:spcBef>
            </a:pPr>
            <a:r>
              <a:rPr lang="en-US" altLang="zh-TW"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Regularly scan your NAS check for and download the latest malware definitions. Then, when attacked, the infected files can be excluded in real-time, helping to improve the level of NAS data security.​</a:t>
            </a:r>
            <a:endParaRPr lang="zh-TW" altLang="zh-TW" sz="9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648033" y="1642652"/>
            <a:ext cx="2882001"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QuFirewall</a:t>
            </a:r>
          </a:p>
          <a:p>
            <a:pPr>
              <a:spcBef>
                <a:spcPts val="600"/>
              </a:spcBef>
            </a:pPr>
            <a:r>
              <a:rPr lang="en-US" altLang="zh-TW"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You can allow/deny IP addresses and regions to prevent unauthorized access and brute force attacks for safeguarding data and service security.​</a:t>
            </a:r>
            <a:endParaRPr lang="zh-TW" sz="9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6528" y="3149387"/>
            <a:ext cx="3689548" cy="233289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238" y="3149387"/>
            <a:ext cx="3689548" cy="329376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8378" y="173186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238" y="173186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a:extLst>
              <a:ext uri="{FF2B5EF4-FFF2-40B4-BE49-F238E27FC236}">
                <a16:creationId xmlns:a16="http://schemas.microsoft.com/office/drawing/2014/main" id="{52AF5C30-7F89-4CE2-BAF9-7F15C2A86FE0}"/>
              </a:ext>
            </a:extLst>
          </p:cNvPr>
          <p:cNvSpPr/>
          <p:nvPr/>
        </p:nvSpPr>
        <p:spPr>
          <a:xfrm>
            <a:off x="-152400" y="4020974"/>
            <a:ext cx="9364133" cy="4052983"/>
          </a:xfrm>
          <a:prstGeom prst="rect">
            <a:avLst/>
          </a:prstGeom>
          <a:gradFill>
            <a:gsLst>
              <a:gs pos="0">
                <a:schemeClr val="bg1">
                  <a:alpha val="0"/>
                </a:schemeClr>
              </a:gs>
              <a:gs pos="57000">
                <a:schemeClr val="bg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607136286"/>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D28C3926-BE29-4682-86DB-027B3AD4C553}"/>
              </a:ext>
            </a:extLst>
          </p:cNvPr>
          <p:cNvSpPr/>
          <p:nvPr/>
        </p:nvSpPr>
        <p:spPr>
          <a:xfrm>
            <a:off x="958375" y="941388"/>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7424" y="1607913"/>
            <a:ext cx="5099755" cy="2856666"/>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dirty="0">
                <a:latin typeface="Arial" panose="020B0604020202020204" pitchFamily="34" charset="0"/>
                <a:ea typeface="微軟正黑體" panose="020B0604030504040204" pitchFamily="34" charset="-120"/>
                <a:cs typeface="+mn-ea"/>
                <a:sym typeface="Arial" panose="020B0604020202020204" pitchFamily="34" charset="0"/>
              </a:rPr>
              <a:t>QVR Elite - Surveillance System​​</a:t>
            </a:r>
          </a:p>
        </p:txBody>
      </p:sp>
      <p:sp>
        <p:nvSpPr>
          <p:cNvPr id="7" name="文字方塊 6">
            <a:extLst>
              <a:ext uri="{FF2B5EF4-FFF2-40B4-BE49-F238E27FC236}">
                <a16:creationId xmlns:a16="http://schemas.microsoft.com/office/drawing/2014/main" id="{0283DDE9-3DE5-49B2-993D-46F07BA33E0B}"/>
              </a:ext>
            </a:extLst>
          </p:cNvPr>
          <p:cNvSpPr txBox="1"/>
          <p:nvPr/>
        </p:nvSpPr>
        <p:spPr>
          <a:xfrm>
            <a:off x="342075" y="4647498"/>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MP4 Recording Format​​</a:t>
            </a:r>
            <a:endParaRPr 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3171819" y="3563891"/>
            <a:ext cx="1461314" cy="1019730"/>
          </a:xfrm>
          <a:prstGeom prst="rect">
            <a:avLst/>
          </a:prstGeom>
          <a:solidFill>
            <a:srgbClr val="000000">
              <a:shade val="95000"/>
            </a:srgbClr>
          </a:solidFill>
          <a:ln w="28575" cap="sq">
            <a:solidFill>
              <a:srgbClr val="00FFCC"/>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5286160" y="3561329"/>
            <a:ext cx="1461314" cy="1024855"/>
          </a:xfrm>
          <a:prstGeom prst="rect">
            <a:avLst/>
          </a:prstGeom>
          <a:solidFill>
            <a:srgbClr val="000000">
              <a:shade val="95000"/>
            </a:srgbClr>
          </a:solidFill>
          <a:ln w="28575" cap="sq">
            <a:solidFill>
              <a:srgbClr val="00FFCC"/>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1099860" y="3612328"/>
            <a:ext cx="1405303" cy="922856"/>
          </a:xfrm>
          <a:prstGeom prst="rect">
            <a:avLst/>
          </a:prstGeom>
          <a:solidFill>
            <a:srgbClr val="000000">
              <a:shade val="95000"/>
            </a:srgbClr>
          </a:solidFill>
          <a:ln w="28575" cap="sq">
            <a:solidFill>
              <a:srgbClr val="00FFCC"/>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2165577" y="4647472"/>
            <a:ext cx="3529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Flexible Subscription​​</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4524663" y="4646994"/>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Expandable Capacity​​</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2">
            <a:extLst>
              <a:ext uri="{FF2B5EF4-FFF2-40B4-BE49-F238E27FC236}">
                <a16:creationId xmlns:a16="http://schemas.microsoft.com/office/drawing/2014/main" id="{4B45D057-01FC-4AB8-BE50-3284CCE613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6527" y="1382622"/>
            <a:ext cx="936631" cy="92285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sp>
        <p:nvSpPr>
          <p:cNvPr id="15" name="矩形: 圓角 14">
            <a:extLst>
              <a:ext uri="{FF2B5EF4-FFF2-40B4-BE49-F238E27FC236}">
                <a16:creationId xmlns:a16="http://schemas.microsoft.com/office/drawing/2014/main" id="{27132A60-D68E-42EB-A579-ADDA73918881}"/>
              </a:ext>
            </a:extLst>
          </p:cNvPr>
          <p:cNvSpPr/>
          <p:nvPr/>
        </p:nvSpPr>
        <p:spPr>
          <a:xfrm>
            <a:off x="6690723" y="1584726"/>
            <a:ext cx="892480" cy="903250"/>
          </a:xfrm>
          <a:prstGeom prst="roundRect">
            <a:avLst/>
          </a:prstGeom>
          <a:solidFill>
            <a:schemeClr val="tx1"/>
          </a:solidFill>
          <a:ln>
            <a:solidFill>
              <a:srgbClr val="00FFCC"/>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65726" y="1750136"/>
            <a:ext cx="817477" cy="537620"/>
          </a:xfrm>
          <a:prstGeom prst="rect">
            <a:avLst/>
          </a:prstGeom>
        </p:spPr>
      </p:pic>
      <p:sp>
        <p:nvSpPr>
          <p:cNvPr id="17" name="文字方塊 16">
            <a:extLst>
              <a:ext uri="{FF2B5EF4-FFF2-40B4-BE49-F238E27FC236}">
                <a16:creationId xmlns:a16="http://schemas.microsoft.com/office/drawing/2014/main" id="{E30B708B-7C59-467F-BF45-1BA5BC5E7F8C}"/>
              </a:ext>
            </a:extLst>
          </p:cNvPr>
          <p:cNvSpPr txBox="1"/>
          <p:nvPr/>
        </p:nvSpPr>
        <p:spPr>
          <a:xfrm>
            <a:off x="6248451" y="2578215"/>
            <a:ext cx="2277928" cy="922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spcBef>
                <a:spcPts val="300"/>
              </a:spcBef>
            </a:pP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Base embedded channels​​</a:t>
            </a:r>
          </a:p>
          <a:p>
            <a:pPr algn="ctr">
              <a:lnSpc>
                <a:spcPct val="110000"/>
              </a:lnSpc>
              <a:spcBef>
                <a:spcPts val="300"/>
              </a:spcBef>
            </a:pP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(Flexible expansion)​​</a:t>
            </a:r>
            <a:endParaRPr lang="zh-TW" altLang="en-US" sz="12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431202299"/>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a:xfrm>
            <a:off x="680454" y="55337"/>
            <a:ext cx="7707900" cy="572700"/>
          </a:xfrm>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Compatible with a huge amount of camera models</a:t>
            </a:r>
            <a:endParaRPr lang="zh-TW" dirty="0">
              <a:latin typeface="Arial" panose="020B0604020202020204" pitchFamily="34" charset="0"/>
              <a:ea typeface="微軟正黑體" panose="020B0604030504040204" pitchFamily="34" charset="-120"/>
              <a:sym typeface="Arial" panose="020B0604020202020204" pitchFamily="34" charset="0"/>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3184129" y="1799047"/>
            <a:ext cx="27006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43447" y="2751608"/>
            <a:ext cx="2582006" cy="1811424"/>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10898" y="1799047"/>
            <a:ext cx="27660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10874" y="1411873"/>
            <a:ext cx="2766000" cy="3993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TW" sz="1600" b="1" i="0" u="none" strike="noStrike"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Over 180 Brands</a:t>
            </a:r>
            <a:r>
              <a:rPr lang="en-US" altLang="zh-TW" sz="16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 sz="2000" b="1" i="0" u="none" strike="noStrike" cap="none"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51350" y="1813784"/>
            <a:ext cx="2189401" cy="836351"/>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36589" y="2530332"/>
            <a:ext cx="744051" cy="303911"/>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7446" y="3590717"/>
            <a:ext cx="986550" cy="19731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17869" y="3583295"/>
            <a:ext cx="781493" cy="30747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17869" y="3096661"/>
            <a:ext cx="781492" cy="224216"/>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77446" y="2548921"/>
            <a:ext cx="1007098" cy="20148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27519" y="1973491"/>
            <a:ext cx="945361" cy="230064"/>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92988" y="3095770"/>
            <a:ext cx="990367" cy="14958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78660" y="4133394"/>
            <a:ext cx="1384116" cy="276369"/>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731339" y="1909131"/>
            <a:ext cx="1025092" cy="358783"/>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t="24883" b="22653"/>
          <a:stretch/>
        </p:blipFill>
        <p:spPr>
          <a:xfrm>
            <a:off x="1696827" y="4153194"/>
            <a:ext cx="1023574" cy="243354"/>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84104" y="1411873"/>
            <a:ext cx="2700600" cy="3993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TW" sz="1600" b="1" i="0" u="none" strike="noStrike"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Over 6,700 Models</a:t>
            </a:r>
            <a:r>
              <a:rPr lang="en-US" altLang="zh-TW" sz="16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 sz="2000" b="1" i="0" u="none" strike="noStrike" cap="none"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6083246" y="1799047"/>
            <a:ext cx="29052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83220" y="1411873"/>
            <a:ext cx="2905200" cy="3993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US" altLang="zh-TW" sz="1600" b="1" dirty="0">
                <a:latin typeface="Arial" panose="020B0604020202020204" pitchFamily="34" charset="0"/>
                <a:ea typeface="微軟正黑體" panose="020B0604030504040204" pitchFamily="34" charset="-120"/>
                <a:sym typeface="Arial" panose="020B0604020202020204" pitchFamily="34" charset="0"/>
              </a:rPr>
              <a:t>ONVIF Profile Supported​</a:t>
            </a:r>
            <a:endParaRPr lang="zh-TW" altLang="en" sz="1600" b="1" dirty="0">
              <a:latin typeface="Arial" panose="020B0604020202020204" pitchFamily="34" charset="0"/>
              <a:ea typeface="微軟正黑體" panose="020B0604030504040204" pitchFamily="34" charset="-120"/>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312405" y="2090673"/>
            <a:ext cx="2440400" cy="488080"/>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519334" y="2803238"/>
            <a:ext cx="2116666" cy="646331"/>
          </a:xfrm>
          <a:prstGeom prst="rect">
            <a:avLst/>
          </a:prstGeom>
          <a:solidFill>
            <a:srgbClr val="00FF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fontAlgn="base"/>
            <a:r>
              <a:rPr lang="en-US" altLang="zh-TW" sz="18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RTSP Stream</a:t>
            </a:r>
            <a:r>
              <a:rPr lang="zh-TW" altLang="zh-TW" sz="18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t>
            </a:r>
          </a:p>
          <a:p>
            <a:pPr algn="ctr" rtl="0" fontAlgn="base"/>
            <a:r>
              <a:rPr lang="en-US" altLang="zh-TW" sz="18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Input / Output</a:t>
            </a: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6519334" y="3570818"/>
            <a:ext cx="2116666" cy="646331"/>
          </a:xfrm>
          <a:prstGeom prst="rect">
            <a:avLst/>
          </a:prstGeom>
          <a:solidFill>
            <a:srgbClr val="00FF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fontAlgn="base"/>
            <a:r>
              <a:rPr lang="en-US" altLang="zh-TW" sz="18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RTMP Stream</a:t>
            </a:r>
            <a:r>
              <a:rPr lang="zh-TW" altLang="zh-TW" sz="18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t>
            </a:r>
          </a:p>
          <a:p>
            <a:pPr algn="ctr" rtl="0" fontAlgn="base"/>
            <a:r>
              <a:rPr lang="en-US" altLang="zh-TW" sz="18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Input​</a:t>
            </a: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864167" y="4661938"/>
            <a:ext cx="5415666" cy="362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dirty="0">
                <a:solidFill>
                  <a:schemeClr val="tx1">
                    <a:lumMod val="90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dirty="0">
              <a:solidFill>
                <a:schemeClr val="tx1">
                  <a:lumMod val="9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2869450461"/>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A0ECE-F15D-46AF-8880-1B43D029202F}"/>
              </a:ext>
            </a:extLst>
          </p:cNvPr>
          <p:cNvSpPr>
            <a:spLocks noGrp="1"/>
          </p:cNvSpPr>
          <p:nvPr>
            <p:ph type="title"/>
          </p:nvPr>
        </p:nvSpPr>
        <p:spPr>
          <a:xfrm>
            <a:off x="713225" y="135860"/>
            <a:ext cx="8182122" cy="1027979"/>
          </a:xfrm>
        </p:spPr>
        <p:txBody>
          <a:bodyPr/>
          <a:lstStyle/>
          <a:p>
            <a:r>
              <a:rPr lang="en-US" altLang="zh-TW" sz="2800">
                <a:latin typeface="Arial" panose="020B0604020202020204" pitchFamily="34" charset="0"/>
                <a:ea typeface="微軟正黑體" panose="020B0604030504040204" pitchFamily="34" charset="-120"/>
                <a:sym typeface="Arial" panose="020B0604020202020204" pitchFamily="34" charset="0"/>
              </a:rPr>
              <a:t>Unified interface for live view &amp; playback​, anywhere with a PC or mobile device</a:t>
            </a:r>
            <a:endParaRPr lang="zh-TW" altLang="en-US" sz="2800" dirty="0">
              <a:latin typeface="Arial" panose="020B0604020202020204" pitchFamily="34" charset="0"/>
              <a:ea typeface="微軟正黑體" panose="020B0604030504040204" pitchFamily="34" charset="-120"/>
              <a:sym typeface="Arial" panose="020B0604020202020204" pitchFamily="34" charset="0"/>
            </a:endParaRPr>
          </a:p>
        </p:txBody>
      </p:sp>
      <p:pic>
        <p:nvPicPr>
          <p:cNvPr id="3" name="Google Shape;303;p33">
            <a:extLst>
              <a:ext uri="{FF2B5EF4-FFF2-40B4-BE49-F238E27FC236}">
                <a16:creationId xmlns:a16="http://schemas.microsoft.com/office/drawing/2014/main" id="{C1DCF97E-F741-4B5A-B2E5-716C22D507EB}"/>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3225" y="1784932"/>
            <a:ext cx="4594032" cy="2338742"/>
          </a:xfrm>
          <a:prstGeom prst="rect">
            <a:avLst/>
          </a:prstGeom>
          <a:noFill/>
          <a:ln>
            <a:noFill/>
          </a:ln>
        </p:spPr>
      </p:pic>
      <p:sp>
        <p:nvSpPr>
          <p:cNvPr id="6" name="Google Shape;316;p33">
            <a:extLst>
              <a:ext uri="{FF2B5EF4-FFF2-40B4-BE49-F238E27FC236}">
                <a16:creationId xmlns:a16="http://schemas.microsoft.com/office/drawing/2014/main" id="{0D882A50-6E4E-4C79-8ED9-161A4F2FD018}"/>
              </a:ext>
            </a:extLst>
          </p:cNvPr>
          <p:cNvSpPr txBox="1"/>
          <p:nvPr/>
        </p:nvSpPr>
        <p:spPr>
          <a:xfrm>
            <a:off x="5365190" y="4088129"/>
            <a:ext cx="2840587" cy="553968"/>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200" dirty="0">
                <a:solidFill>
                  <a:srgbClr val="FFFFFF"/>
                </a:solidFill>
                <a:latin typeface="Arial" panose="020B0604020202020204" pitchFamily="34" charset="0"/>
                <a:ea typeface="微軟正黑體" panose="020B0604030504040204" pitchFamily="34" charset="-120"/>
                <a:sym typeface="Arial" panose="020B0604020202020204" pitchFamily="34" charset="0"/>
              </a:rPr>
              <a:t>1 click to jump to the previous playback time​​</a:t>
            </a:r>
            <a:endParaRPr lang="en" sz="12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Google Shape;318;p33">
            <a:extLst>
              <a:ext uri="{FF2B5EF4-FFF2-40B4-BE49-F238E27FC236}">
                <a16:creationId xmlns:a16="http://schemas.microsoft.com/office/drawing/2014/main" id="{15C787E8-644B-46CE-9AC5-F0BF602423F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367549" y="3766910"/>
            <a:ext cx="3379411" cy="650100"/>
          </a:xfrm>
          <a:prstGeom prst="rect">
            <a:avLst/>
          </a:prstGeom>
          <a:noFill/>
          <a:ln>
            <a:noFill/>
          </a:ln>
          <a:effectLst>
            <a:outerShdw blurRad="57150" dist="19050" dir="5400000" algn="bl" rotWithShape="0">
              <a:srgbClr val="000000">
                <a:alpha val="50000"/>
              </a:srgbClr>
            </a:outerShdw>
          </a:effectLst>
        </p:spPr>
      </p:pic>
      <p:sp>
        <p:nvSpPr>
          <p:cNvPr id="10" name="Google Shape;320;p33">
            <a:extLst>
              <a:ext uri="{FF2B5EF4-FFF2-40B4-BE49-F238E27FC236}">
                <a16:creationId xmlns:a16="http://schemas.microsoft.com/office/drawing/2014/main" id="{F433C5D2-9A6D-442B-B418-E51B8CAFC2BA}"/>
              </a:ext>
            </a:extLst>
          </p:cNvPr>
          <p:cNvSpPr/>
          <p:nvPr/>
        </p:nvSpPr>
        <p:spPr>
          <a:xfrm>
            <a:off x="1307877" y="3731411"/>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321;p33">
            <a:extLst>
              <a:ext uri="{FF2B5EF4-FFF2-40B4-BE49-F238E27FC236}">
                <a16:creationId xmlns:a16="http://schemas.microsoft.com/office/drawing/2014/main" id="{A1CEF076-ECF1-4964-A670-DE3DB0F5C9D8}"/>
              </a:ext>
            </a:extLst>
          </p:cNvPr>
          <p:cNvSpPr/>
          <p:nvPr/>
        </p:nvSpPr>
        <p:spPr>
          <a:xfrm>
            <a:off x="2479029" y="4077969"/>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cxnSp>
        <p:nvCxnSpPr>
          <p:cNvPr id="12" name="Google Shape;322;p33">
            <a:extLst>
              <a:ext uri="{FF2B5EF4-FFF2-40B4-BE49-F238E27FC236}">
                <a16:creationId xmlns:a16="http://schemas.microsoft.com/office/drawing/2014/main" id="{3B0820C1-EAEF-4A03-A850-0E751AE98680}"/>
              </a:ext>
            </a:extLst>
          </p:cNvPr>
          <p:cNvCxnSpPr>
            <a:cxnSpLocks/>
            <a:stCxn id="16" idx="3"/>
            <a:endCxn id="20" idx="1"/>
          </p:cNvCxnSpPr>
          <p:nvPr/>
        </p:nvCxnSpPr>
        <p:spPr>
          <a:xfrm flipV="1">
            <a:off x="2775809" y="2396639"/>
            <a:ext cx="2625475" cy="1458896"/>
          </a:xfrm>
          <a:prstGeom prst="bentConnector3">
            <a:avLst>
              <a:gd name="adj1" fmla="val 50000"/>
            </a:avLst>
          </a:prstGeom>
          <a:noFill/>
          <a:ln w="19050" cap="flat" cmpd="sng">
            <a:solidFill>
              <a:srgbClr val="FF00FF"/>
            </a:solidFill>
            <a:prstDash val="solid"/>
            <a:round/>
            <a:headEnd type="none" w="med" len="med"/>
            <a:tailEnd type="oval" w="med" len="med"/>
          </a:ln>
        </p:spPr>
      </p:cxnSp>
      <p:sp>
        <p:nvSpPr>
          <p:cNvPr id="16" name="Google Shape;323;p33">
            <a:extLst>
              <a:ext uri="{FF2B5EF4-FFF2-40B4-BE49-F238E27FC236}">
                <a16:creationId xmlns:a16="http://schemas.microsoft.com/office/drawing/2014/main" id="{B4945CD7-B560-4BDE-8FB1-1B527A4FE982}"/>
              </a:ext>
            </a:extLst>
          </p:cNvPr>
          <p:cNvSpPr/>
          <p:nvPr/>
        </p:nvSpPr>
        <p:spPr>
          <a:xfrm>
            <a:off x="2450683" y="3731410"/>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7" name="Google Shape;327;p33">
            <a:extLst>
              <a:ext uri="{FF2B5EF4-FFF2-40B4-BE49-F238E27FC236}">
                <a16:creationId xmlns:a16="http://schemas.microsoft.com/office/drawing/2014/main" id="{A030602A-8221-4BB9-9D57-1089367733B9}"/>
              </a:ext>
            </a:extLst>
          </p:cNvPr>
          <p:cNvSpPr txBox="1"/>
          <p:nvPr/>
        </p:nvSpPr>
        <p:spPr>
          <a:xfrm>
            <a:off x="5354608" y="3211041"/>
            <a:ext cx="2861753" cy="369302"/>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b="0" i="0" u="none" strike="noStrike" dirty="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1-click to sync playback all video views</a:t>
            </a:r>
            <a:r>
              <a:rPr lang="en-US" altLang="zh-TW" b="0" i="0" u="none" strike="noStrike"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r>
              <a:rPr lang="en-US" altLang="zh-TW"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 b="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Google Shape;329;p33">
            <a:extLst>
              <a:ext uri="{FF2B5EF4-FFF2-40B4-BE49-F238E27FC236}">
                <a16:creationId xmlns:a16="http://schemas.microsoft.com/office/drawing/2014/main" id="{576B568F-6C17-4EBE-9397-56149D758052}"/>
              </a:ext>
            </a:extLst>
          </p:cNvPr>
          <p:cNvSpPr/>
          <p:nvPr/>
        </p:nvSpPr>
        <p:spPr>
          <a:xfrm>
            <a:off x="1367550" y="2490123"/>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pic>
        <p:nvPicPr>
          <p:cNvPr id="20" name="Google Shape;330;p33">
            <a:extLst>
              <a:ext uri="{FF2B5EF4-FFF2-40B4-BE49-F238E27FC236}">
                <a16:creationId xmlns:a16="http://schemas.microsoft.com/office/drawing/2014/main" id="{09E11167-4730-447D-B910-4BF94708EBA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01284" y="1793890"/>
            <a:ext cx="2168102" cy="1205497"/>
          </a:xfrm>
          <a:prstGeom prst="rect">
            <a:avLst/>
          </a:prstGeom>
          <a:noFill/>
          <a:ln w="28575" cap="flat" cmpd="sng">
            <a:solidFill>
              <a:srgbClr val="FF00FF"/>
            </a:solidFill>
            <a:prstDash val="solid"/>
            <a:round/>
            <a:headEnd type="none" w="sm" len="sm"/>
            <a:tailEnd type="none" w="sm" len="sm"/>
          </a:ln>
        </p:spPr>
      </p:pic>
      <p:pic>
        <p:nvPicPr>
          <p:cNvPr id="21" name="Google Shape;331;p33">
            <a:extLst>
              <a:ext uri="{FF2B5EF4-FFF2-40B4-BE49-F238E27FC236}">
                <a16:creationId xmlns:a16="http://schemas.microsoft.com/office/drawing/2014/main" id="{40578CA0-09A7-455E-A2D2-3F4DF1B4D444}"/>
              </a:ext>
            </a:extLst>
          </p:cNvPr>
          <p:cNvPicPr preferRelativeResize="0"/>
          <p:nvPr/>
        </p:nvPicPr>
        <p:blipFill>
          <a:blip r:embed="rId6">
            <a:alphaModFix/>
          </a:blip>
          <a:stretch>
            <a:fillRect/>
          </a:stretch>
        </p:blipFill>
        <p:spPr>
          <a:xfrm>
            <a:off x="6185185" y="2096493"/>
            <a:ext cx="600300" cy="600300"/>
          </a:xfrm>
          <a:prstGeom prst="rect">
            <a:avLst/>
          </a:prstGeom>
          <a:noFill/>
          <a:ln>
            <a:noFill/>
          </a:ln>
        </p:spPr>
      </p:pic>
      <p:cxnSp>
        <p:nvCxnSpPr>
          <p:cNvPr id="22" name="接點: 肘形 21">
            <a:extLst>
              <a:ext uri="{FF2B5EF4-FFF2-40B4-BE49-F238E27FC236}">
                <a16:creationId xmlns:a16="http://schemas.microsoft.com/office/drawing/2014/main" id="{DD8626C0-AABE-4556-8840-36788F7B21F0}"/>
              </a:ext>
            </a:extLst>
          </p:cNvPr>
          <p:cNvCxnSpPr>
            <a:cxnSpLocks/>
            <a:stCxn id="19" idx="3"/>
            <a:endCxn id="11" idx="0"/>
          </p:cNvCxnSpPr>
          <p:nvPr/>
        </p:nvCxnSpPr>
        <p:spPr>
          <a:xfrm>
            <a:off x="2765942" y="2854773"/>
            <a:ext cx="734121" cy="1223196"/>
          </a:xfrm>
          <a:prstGeom prst="bentConnector2">
            <a:avLst/>
          </a:prstGeom>
          <a:noFill/>
          <a:ln w="19050" cap="flat" cmpd="sng">
            <a:solidFill>
              <a:srgbClr val="80FCFF"/>
            </a:solidFill>
            <a:prstDash val="solid"/>
            <a:round/>
            <a:headEnd type="none" w="sm" len="sm"/>
            <a:tailEnd type="oval" w="sm" len="sm"/>
          </a:ln>
        </p:spPr>
      </p:cxnSp>
      <p:cxnSp>
        <p:nvCxnSpPr>
          <p:cNvPr id="23" name="接點: 肘形 21">
            <a:extLst>
              <a:ext uri="{FF2B5EF4-FFF2-40B4-BE49-F238E27FC236}">
                <a16:creationId xmlns:a16="http://schemas.microsoft.com/office/drawing/2014/main" id="{A74DC33B-DEAE-D64F-BFF7-340A316BB9D3}"/>
              </a:ext>
            </a:extLst>
          </p:cNvPr>
          <p:cNvCxnSpPr>
            <a:cxnSpLocks/>
            <a:stCxn id="11" idx="3"/>
            <a:endCxn id="6" idx="1"/>
          </p:cNvCxnSpPr>
          <p:nvPr/>
        </p:nvCxnSpPr>
        <p:spPr>
          <a:xfrm>
            <a:off x="4521096" y="4270690"/>
            <a:ext cx="844094" cy="94423"/>
          </a:xfrm>
          <a:prstGeom prst="bentConnector3">
            <a:avLst>
              <a:gd name="adj1" fmla="val 50000"/>
            </a:avLst>
          </a:prstGeom>
          <a:noFill/>
          <a:ln w="19050" cap="flat" cmpd="sng">
            <a:solidFill>
              <a:srgbClr val="80FCFF"/>
            </a:solidFill>
            <a:prstDash val="solid"/>
            <a:round/>
            <a:headEnd type="none" w="sm" len="sm"/>
            <a:tailEnd type="oval" w="sm" len="sm"/>
          </a:ln>
        </p:spPr>
      </p:cxnSp>
      <p:sp>
        <p:nvSpPr>
          <p:cNvPr id="24" name="Google Shape;316;p33">
            <a:extLst>
              <a:ext uri="{FF2B5EF4-FFF2-40B4-BE49-F238E27FC236}">
                <a16:creationId xmlns:a16="http://schemas.microsoft.com/office/drawing/2014/main" id="{1CA48213-66B2-3447-BED9-BC73DAAF4874}"/>
              </a:ext>
            </a:extLst>
          </p:cNvPr>
          <p:cNvSpPr txBox="1"/>
          <p:nvPr/>
        </p:nvSpPr>
        <p:spPr>
          <a:xfrm>
            <a:off x="1068528" y="4550730"/>
            <a:ext cx="2205873" cy="553968"/>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b="0" i="0" u="none" strike="noStrike" dirty="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1 click to switch between Live &amp; Playback</a:t>
            </a:r>
            <a:r>
              <a:rPr lang="en-US" altLang="zh-TW" b="0" i="0" u="none" strike="noStrike"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r>
              <a:rPr lang="en-US" altLang="zh-TW"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 altLang="zh-TW" b="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9" name="接點: 肘形 21">
            <a:extLst>
              <a:ext uri="{FF2B5EF4-FFF2-40B4-BE49-F238E27FC236}">
                <a16:creationId xmlns:a16="http://schemas.microsoft.com/office/drawing/2014/main" id="{05F62A5E-0CDC-164C-AAF8-F47F7905B82D}"/>
              </a:ext>
            </a:extLst>
          </p:cNvPr>
          <p:cNvCxnSpPr>
            <a:cxnSpLocks/>
            <a:stCxn id="10" idx="2"/>
          </p:cNvCxnSpPr>
          <p:nvPr/>
        </p:nvCxnSpPr>
        <p:spPr>
          <a:xfrm>
            <a:off x="1852612" y="3979660"/>
            <a:ext cx="0" cy="571070"/>
          </a:xfrm>
          <a:prstGeom prst="straightConnector1">
            <a:avLst/>
          </a:prstGeom>
          <a:noFill/>
          <a:ln w="19050" cap="flat" cmpd="sng">
            <a:solidFill>
              <a:srgbClr val="92D050"/>
            </a:solidFill>
            <a:prstDash val="solid"/>
            <a:round/>
            <a:headEnd type="none" w="sm" len="sm"/>
            <a:tailEnd type="oval" w="sm" len="sm"/>
          </a:ln>
        </p:spPr>
      </p:cxnSp>
      <p:cxnSp>
        <p:nvCxnSpPr>
          <p:cNvPr id="42" name="接點: 肘形 21">
            <a:extLst>
              <a:ext uri="{FF2B5EF4-FFF2-40B4-BE49-F238E27FC236}">
                <a16:creationId xmlns:a16="http://schemas.microsoft.com/office/drawing/2014/main" id="{1244C8F2-81CD-344F-A058-4532257BB3A3}"/>
              </a:ext>
            </a:extLst>
          </p:cNvPr>
          <p:cNvCxnSpPr>
            <a:cxnSpLocks/>
            <a:stCxn id="20" idx="2"/>
          </p:cNvCxnSpPr>
          <p:nvPr/>
        </p:nvCxnSpPr>
        <p:spPr>
          <a:xfrm>
            <a:off x="6485335" y="2999387"/>
            <a:ext cx="0" cy="211654"/>
          </a:xfrm>
          <a:prstGeom prst="straightConnector1">
            <a:avLst/>
          </a:prstGeom>
          <a:noFill/>
          <a:ln w="19050" cap="flat" cmpd="sng">
            <a:solidFill>
              <a:srgbClr val="FF00FF"/>
            </a:solidFill>
            <a:prstDash val="solid"/>
            <a:round/>
            <a:headEnd type="none" w="med" len="med"/>
            <a:tailEnd type="oval" w="med" len="med"/>
          </a:ln>
        </p:spPr>
      </p:cxnSp>
      <p:sp>
        <p:nvSpPr>
          <p:cNvPr id="5" name="文字方塊 4">
            <a:extLst>
              <a:ext uri="{FF2B5EF4-FFF2-40B4-BE49-F238E27FC236}">
                <a16:creationId xmlns:a16="http://schemas.microsoft.com/office/drawing/2014/main" id="{59941E5E-0EA6-EF27-8CF9-19F77DF3D520}"/>
              </a:ext>
            </a:extLst>
          </p:cNvPr>
          <p:cNvSpPr txBox="1"/>
          <p:nvPr/>
        </p:nvSpPr>
        <p:spPr>
          <a:xfrm>
            <a:off x="826167" y="1478774"/>
            <a:ext cx="8542421" cy="307777"/>
          </a:xfrm>
          <a:prstGeom prst="rect">
            <a:avLst/>
          </a:prstGeom>
          <a:noFill/>
        </p:spPr>
        <p:txBody>
          <a:bodyPr wrap="square" rtlCol="0">
            <a:spAutoFit/>
          </a:bodyPr>
          <a:lstStyle/>
          <a:p>
            <a:r>
              <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rPr>
              <a:t>Monitor the live view of multiple channels and playback on 1 single interface. </a:t>
            </a:r>
            <a:endParaRPr lang="zh-TW" altLang="en-US"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656846826"/>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56E59567-4AE4-4755-90EC-506936E69FF2}"/>
              </a:ext>
            </a:extLst>
          </p:cNvPr>
          <p:cNvSpPr/>
          <p:nvPr/>
        </p:nvSpPr>
        <p:spPr>
          <a:xfrm>
            <a:off x="393022" y="1336867"/>
            <a:ext cx="1570907" cy="1543887"/>
          </a:xfrm>
          <a:prstGeom prst="roundRect">
            <a:avLst>
              <a:gd name="adj" fmla="val 50000"/>
            </a:avLst>
          </a:prstGeom>
          <a:solidFill>
            <a:schemeClr val="dk1">
              <a:alpha val="47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圓角 25">
            <a:extLst>
              <a:ext uri="{FF2B5EF4-FFF2-40B4-BE49-F238E27FC236}">
                <a16:creationId xmlns:a16="http://schemas.microsoft.com/office/drawing/2014/main" id="{E45A07EF-1591-47D5-BA6D-2EB21CFA3F2C}"/>
              </a:ext>
            </a:extLst>
          </p:cNvPr>
          <p:cNvSpPr/>
          <p:nvPr/>
        </p:nvSpPr>
        <p:spPr>
          <a:xfrm>
            <a:off x="4328205" y="1115985"/>
            <a:ext cx="1958461" cy="1716793"/>
          </a:xfrm>
          <a:prstGeom prst="roundRect">
            <a:avLst>
              <a:gd name="adj" fmla="val 50000"/>
            </a:avLst>
          </a:prstGeom>
          <a:solidFill>
            <a:schemeClr val="dk1">
              <a:alpha val="47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圓角 23">
            <a:extLst>
              <a:ext uri="{FF2B5EF4-FFF2-40B4-BE49-F238E27FC236}">
                <a16:creationId xmlns:a16="http://schemas.microsoft.com/office/drawing/2014/main" id="{E83E84B7-CF5F-41AD-899A-1EDF92C5A87D}"/>
              </a:ext>
            </a:extLst>
          </p:cNvPr>
          <p:cNvSpPr/>
          <p:nvPr/>
        </p:nvSpPr>
        <p:spPr>
          <a:xfrm>
            <a:off x="6035363" y="255343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516374" y="2359025"/>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686448" y="126208"/>
            <a:ext cx="7707900" cy="572700"/>
          </a:xfrm>
        </p:spPr>
        <p:txBody>
          <a:bodyPr/>
          <a:lstStyle/>
          <a:p>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Surveillance Client for mobile and home environment​</a:t>
            </a:r>
            <a:endParaRPr lang="en-US" altLang="zh-CN"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303811" y="1617751"/>
            <a:ext cx="36933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QVR</a:t>
            </a:r>
            <a:r>
              <a:rPr lang="zh-TW"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 </a:t>
            </a:r>
            <a:r>
              <a:rPr lang="en-US"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Pro</a:t>
            </a:r>
            <a:r>
              <a:rPr lang="zh-TW"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 </a:t>
            </a:r>
            <a:r>
              <a:rPr lang="en-US"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Client</a:t>
            </a:r>
          </a:p>
          <a:p>
            <a:r>
              <a:rPr lang="en-US" altLang="zh-TW"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Mobile device recording and playback</a:t>
            </a:r>
            <a:endPar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7045" y="1663886"/>
            <a:ext cx="592276" cy="600068"/>
          </a:xfrm>
          <a:prstGeom prst="roundRect">
            <a:avLst>
              <a:gd name="adj" fmla="val 14474"/>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653557" y="1623084"/>
            <a:ext cx="33953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QVR Viewer</a:t>
            </a:r>
          </a:p>
          <a:p>
            <a:r>
              <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Apple TV Monitoring App</a:t>
            </a:r>
            <a:endParaRPr lang="en-US" sz="18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1069853" y="3266262"/>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3499152" y="3062244"/>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5032647" y="3342153"/>
            <a:ext cx="3400975" cy="2215169"/>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1868" y="2805482"/>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69144" y="1644465"/>
            <a:ext cx="996924" cy="598155"/>
          </a:xfrm>
          <a:prstGeom prst="roundRect">
            <a:avLst>
              <a:gd name="adj" fmla="val 1344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8" name="文字方塊 27">
            <a:extLst>
              <a:ext uri="{FF2B5EF4-FFF2-40B4-BE49-F238E27FC236}">
                <a16:creationId xmlns:a16="http://schemas.microsoft.com/office/drawing/2014/main" id="{4A645958-88FE-DF07-4A94-4CC1F54277A7}"/>
              </a:ext>
            </a:extLst>
          </p:cNvPr>
          <p:cNvSpPr txBox="1"/>
          <p:nvPr/>
        </p:nvSpPr>
        <p:spPr>
          <a:xfrm>
            <a:off x="1322978" y="2490638"/>
            <a:ext cx="2774889" cy="646331"/>
          </a:xfrm>
          <a:prstGeom prst="rect">
            <a:avLst/>
          </a:prstGeom>
          <a:noFill/>
        </p:spPr>
        <p:txBody>
          <a:bodyPr wrap="square">
            <a:spAutoFit/>
          </a:bodyPr>
          <a:lstStyle/>
          <a:p>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Mobile device recording and playback protect important people, things, and objects anytime, anywhere.​</a:t>
            </a:r>
            <a:endPar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28">
            <a:extLst>
              <a:ext uri="{FF2B5EF4-FFF2-40B4-BE49-F238E27FC236}">
                <a16:creationId xmlns:a16="http://schemas.microsoft.com/office/drawing/2014/main" id="{8F90EE0F-0553-D558-56FB-C1E043258642}"/>
              </a:ext>
            </a:extLst>
          </p:cNvPr>
          <p:cNvSpPr txBox="1"/>
          <p:nvPr/>
        </p:nvSpPr>
        <p:spPr>
          <a:xfrm>
            <a:off x="5672429" y="2424827"/>
            <a:ext cx="2960101" cy="646331"/>
          </a:xfrm>
          <a:prstGeom prst="rect">
            <a:avLst/>
          </a:prstGeom>
          <a:noFill/>
        </p:spPr>
        <p:txBody>
          <a:bodyPr wrap="square">
            <a:spAutoFit/>
          </a:bodyPr>
          <a:lstStyle/>
          <a:p>
            <a:r>
              <a:rPr lang="en-US" altLang="zh-TW"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The new Apple TV monitoring application is a convenient APP installed on Apple TV for monitoring and playback.​</a:t>
            </a:r>
            <a:endPar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079255856"/>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072187B6-88D5-4840-A70E-6F2EF104F47D}"/>
              </a:ext>
            </a:extLst>
          </p:cNvPr>
          <p:cNvSpPr/>
          <p:nvPr/>
        </p:nvSpPr>
        <p:spPr>
          <a:xfrm>
            <a:off x="0" y="907657"/>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DEED2646-34E4-4D43-8EFA-2458E3ADB6B2}"/>
              </a:ext>
            </a:extLst>
          </p:cNvPr>
          <p:cNvSpPr/>
          <p:nvPr/>
        </p:nvSpPr>
        <p:spPr>
          <a:xfrm>
            <a:off x="3075276" y="907657"/>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Title 1">
            <a:extLst>
              <a:ext uri="{FF2B5EF4-FFF2-40B4-BE49-F238E27FC236}">
                <a16:creationId xmlns:a16="http://schemas.microsoft.com/office/drawing/2014/main" id="{953B7970-5781-8641-ABA3-D579BE269115}"/>
              </a:ext>
            </a:extLst>
          </p:cNvPr>
          <p:cNvSpPr>
            <a:spLocks noGrp="1"/>
          </p:cNvSpPr>
          <p:nvPr>
            <p:ph type="title"/>
          </p:nvPr>
        </p:nvSpPr>
        <p:spPr>
          <a:xfrm>
            <a:off x="713225" y="368825"/>
            <a:ext cx="8172243" cy="572700"/>
          </a:xfrm>
        </p:spPr>
        <p:txBody>
          <a:bodyPr/>
          <a:lstStyle/>
          <a:p>
            <a:r>
              <a:rPr lang="en-US" altLang="zh-TW" err="1">
                <a:latin typeface="Arial" panose="020B0604020202020204" pitchFamily="34" charset="0"/>
                <a:ea typeface="微軟正黑體" panose="020B0604030504040204" pitchFamily="34" charset="-120"/>
                <a:cs typeface="Arial"/>
                <a:sym typeface="Arial" panose="020B0604020202020204" pitchFamily="34" charset="0"/>
              </a:rPr>
              <a:t>Qsirch</a:t>
            </a:r>
            <a:r>
              <a:rPr lang="en-US" altLang="zh-TW">
                <a:latin typeface="Arial" panose="020B0604020202020204" pitchFamily="34" charset="0"/>
                <a:ea typeface="微軟正黑體" panose="020B0604030504040204" pitchFamily="34" charset="-120"/>
                <a:cs typeface="Arial"/>
                <a:sym typeface="Arial" panose="020B0604020202020204" pitchFamily="34" charset="0"/>
              </a:rPr>
              <a:t> full-text search tool for browsers </a:t>
            </a:r>
            <a:endParaRPr lang="zh-TW" b="0">
              <a:latin typeface="Arial" panose="020B0604020202020204" pitchFamily="34" charset="0"/>
              <a:ea typeface="微軟正黑體" panose="020B0604030504040204" pitchFamily="34" charset="-120"/>
              <a:cs typeface="+mj-ea"/>
              <a:sym typeface="Arial" panose="020B0604020202020204" pitchFamily="34" charset="0"/>
            </a:endParaRPr>
          </a:p>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50" name="Picture 2" descr="Text Search Icon - Download Text Search Icon 1246462 | Noun Project">
            <a:extLst>
              <a:ext uri="{FF2B5EF4-FFF2-40B4-BE49-F238E27FC236}">
                <a16:creationId xmlns:a16="http://schemas.microsoft.com/office/drawing/2014/main" id="{4C5F4B90-6E31-794A-8CB3-11EA2A802516}"/>
              </a:ext>
            </a:extLst>
          </p:cNvPr>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833253" y="3717504"/>
            <a:ext cx="601056" cy="6010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757A6-CA80-9F44-9219-78065F777DDE}"/>
              </a:ext>
            </a:extLst>
          </p:cNvPr>
          <p:cNvSpPr/>
          <p:nvPr/>
        </p:nvSpPr>
        <p:spPr>
          <a:xfrm>
            <a:off x="763231" y="2829176"/>
            <a:ext cx="6845739" cy="738664"/>
          </a:xfrm>
          <a:prstGeom prst="rect">
            <a:avLst/>
          </a:prstGeom>
        </p:spPr>
        <p:txBody>
          <a:bodyPr wrap="square" lIns="91440" tIns="45720" rIns="91440" bIns="45720" anchor="t">
            <a:spAutoFit/>
          </a:bodyPr>
          <a:lstStyle/>
          <a:p>
            <a:r>
              <a:rPr lang="en-US" altLang="zh-TW"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Qsirch</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 is a fast, full-text search engine that enables you to find files based on filename, content, and metadata. </a:t>
            </a:r>
            <a:r>
              <a:rPr lang="en-US" altLang="zh-TW"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Qsirch’s</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 search functions are also available using a companion mobile app, browser extension, and Mac® Finder.</a:t>
            </a:r>
            <a:endParaRPr lang="en-TW"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TextBox 3">
            <a:extLst>
              <a:ext uri="{FF2B5EF4-FFF2-40B4-BE49-F238E27FC236}">
                <a16:creationId xmlns:a16="http://schemas.microsoft.com/office/drawing/2014/main" id="{4B878A09-B82E-E046-A17F-486E0A7C8EDD}"/>
              </a:ext>
            </a:extLst>
          </p:cNvPr>
          <p:cNvSpPr txBox="1"/>
          <p:nvPr/>
        </p:nvSpPr>
        <p:spPr>
          <a:xfrm>
            <a:off x="361169" y="4384652"/>
            <a:ext cx="1620032" cy="523220"/>
          </a:xfrm>
          <a:prstGeom prst="rect">
            <a:avLst/>
          </a:prstGeom>
          <a:noFill/>
        </p:spPr>
        <p:txBody>
          <a:bodyPr wrap="square" lIns="91440" tIns="45720" rIns="91440" bIns="45720" rtlCol="0" anchor="t">
            <a:spAutoFit/>
          </a:bodyPr>
          <a:lstStyle/>
          <a:p>
            <a:pPr algn="ctr"/>
            <a:r>
              <a:rPr lang="en-US" dirty="0">
                <a:solidFill>
                  <a:srgbClr val="FFFFFF"/>
                </a:solidFill>
                <a:latin typeface="Arial" panose="020B0604020202020204" pitchFamily="34" charset="0"/>
                <a:ea typeface="微軟正黑體" panose="020B0604030504040204" pitchFamily="34" charset="-120"/>
                <a:sym typeface="Arial" panose="020B0604020202020204" pitchFamily="34" charset="0"/>
              </a:rPr>
              <a:t>Full-text</a:t>
            </a:r>
          </a:p>
          <a:p>
            <a:pPr algn="ctr"/>
            <a:r>
              <a:rPr lang="en-US" dirty="0">
                <a:solidFill>
                  <a:srgbClr val="FFFFFF"/>
                </a:solidFill>
                <a:latin typeface="Arial" panose="020B0604020202020204" pitchFamily="34" charset="0"/>
                <a:ea typeface="微軟正黑體" panose="020B0604030504040204" pitchFamily="34" charset="-120"/>
                <a:sym typeface="Arial" panose="020B0604020202020204" pitchFamily="34" charset="0"/>
              </a:rPr>
              <a:t>search</a:t>
            </a:r>
            <a:r>
              <a:rPr lang="en-US" dirty="0">
                <a:latin typeface="Arial" panose="020B0604020202020204" pitchFamily="34" charset="0"/>
                <a:ea typeface="微軟正黑體" panose="020B0604030504040204" pitchFamily="34" charset="-120"/>
                <a:sym typeface="Arial" panose="020B0604020202020204" pitchFamily="34" charset="0"/>
              </a:rPr>
              <a:t> </a:t>
            </a:r>
          </a:p>
        </p:txBody>
      </p:sp>
      <p:sp>
        <p:nvSpPr>
          <p:cNvPr id="8" name="TextBox 7">
            <a:extLst>
              <a:ext uri="{FF2B5EF4-FFF2-40B4-BE49-F238E27FC236}">
                <a16:creationId xmlns:a16="http://schemas.microsoft.com/office/drawing/2014/main" id="{1E9E3BC5-A632-5D4A-9E5F-B3731D34AE80}"/>
              </a:ext>
            </a:extLst>
          </p:cNvPr>
          <p:cNvSpPr txBox="1"/>
          <p:nvPr/>
        </p:nvSpPr>
        <p:spPr>
          <a:xfrm>
            <a:off x="1672086" y="4384652"/>
            <a:ext cx="994912" cy="523220"/>
          </a:xfrm>
          <a:prstGeom prst="rect">
            <a:avLst/>
          </a:prstGeom>
          <a:noFill/>
        </p:spPr>
        <p:txBody>
          <a:bodyPr wrap="square" lIns="91440" tIns="45720" rIns="91440" bIns="45720" rtlCol="0" anchor="t">
            <a:spAutoFit/>
          </a:bodyPr>
          <a:lstStyle/>
          <a:p>
            <a:pPr algn="ctr"/>
            <a:r>
              <a:rPr lang="en-US">
                <a:solidFill>
                  <a:srgbClr val="FFFFFF"/>
                </a:solidFill>
                <a:latin typeface="Arial" panose="020B0604020202020204" pitchFamily="34" charset="0"/>
                <a:ea typeface="微軟正黑體" panose="020B0604030504040204" pitchFamily="34" charset="-120"/>
                <a:sym typeface="Arial" panose="020B0604020202020204" pitchFamily="34" charset="0"/>
              </a:rPr>
              <a:t>AI search</a:t>
            </a:r>
            <a:endParaRPr lang="en-US">
              <a:latin typeface="Arial" panose="020B0604020202020204" pitchFamily="34" charset="0"/>
              <a:ea typeface="微軟正黑體" panose="020B0604030504040204" pitchFamily="34" charset="-120"/>
              <a:sym typeface="Arial" panose="020B0604020202020204" pitchFamily="34" charset="0"/>
            </a:endParaRPr>
          </a:p>
          <a:p>
            <a:pPr algn="ct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TextBox 8">
            <a:extLst>
              <a:ext uri="{FF2B5EF4-FFF2-40B4-BE49-F238E27FC236}">
                <a16:creationId xmlns:a16="http://schemas.microsoft.com/office/drawing/2014/main" id="{F05ECBE2-0C1E-3A43-919C-43C36B935B06}"/>
              </a:ext>
            </a:extLst>
          </p:cNvPr>
          <p:cNvSpPr txBox="1"/>
          <p:nvPr/>
        </p:nvSpPr>
        <p:spPr>
          <a:xfrm>
            <a:off x="2584720" y="4384652"/>
            <a:ext cx="1381539" cy="523220"/>
          </a:xfrm>
          <a:prstGeom prst="rect">
            <a:avLst/>
          </a:prstGeom>
          <a:noFill/>
        </p:spPr>
        <p:txBody>
          <a:bodyPr wrap="square" lIns="91440" tIns="45720" rIns="91440" bIns="45720" rtlCol="0" anchor="t">
            <a:spAutoFit/>
          </a:bodyPr>
          <a:lstStyle/>
          <a:p>
            <a:pPr algn="ctr"/>
            <a:r>
              <a:rPr lang="en-US">
                <a:solidFill>
                  <a:srgbClr val="FFFFFF"/>
                </a:solidFill>
                <a:latin typeface="Arial" panose="020B0604020202020204" pitchFamily="34" charset="0"/>
                <a:ea typeface="微軟正黑體" panose="020B0604030504040204" pitchFamily="34" charset="-120"/>
                <a:sym typeface="Arial" panose="020B0604020202020204" pitchFamily="34" charset="0"/>
              </a:rPr>
              <a:t>Multiple filters</a:t>
            </a:r>
            <a:r>
              <a:rPr lang="en-US">
                <a:latin typeface="Arial" panose="020B0604020202020204" pitchFamily="34" charset="0"/>
                <a:ea typeface="微軟正黑體" panose="020B0604030504040204" pitchFamily="34" charset="-120"/>
                <a:sym typeface="Arial" panose="020B0604020202020204" pitchFamily="34" charset="0"/>
              </a:rPr>
              <a:t> </a:t>
            </a:r>
          </a:p>
          <a:p>
            <a:pPr algn="ct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TextBox 4">
            <a:extLst>
              <a:ext uri="{FF2B5EF4-FFF2-40B4-BE49-F238E27FC236}">
                <a16:creationId xmlns:a16="http://schemas.microsoft.com/office/drawing/2014/main" id="{29C400B8-4F4A-8748-94A8-B6C2C14CD0D2}"/>
              </a:ext>
            </a:extLst>
          </p:cNvPr>
          <p:cNvSpPr txBox="1"/>
          <p:nvPr/>
        </p:nvSpPr>
        <p:spPr>
          <a:xfrm>
            <a:off x="4136867" y="3801119"/>
            <a:ext cx="3472103" cy="584775"/>
          </a:xfrm>
          <a:prstGeom prst="rect">
            <a:avLst/>
          </a:prstGeom>
          <a:noFill/>
        </p:spPr>
        <p:txBody>
          <a:bodyPr wrap="square" lIns="91440" tIns="45720" rIns="91440" bIns="45720" rtlCol="0" anchor="t">
            <a:spAutoFit/>
          </a:bodyPr>
          <a:lstStyle/>
          <a:p>
            <a:r>
              <a:rPr lang="en-US" sz="3200" b="1">
                <a:solidFill>
                  <a:srgbClr val="00FFCC"/>
                </a:solidFill>
                <a:latin typeface="Arial" panose="020B0604020202020204" pitchFamily="34" charset="0"/>
                <a:ea typeface="微軟正黑體" panose="020B0604030504040204" pitchFamily="34" charset="-120"/>
                <a:sym typeface="Arial" panose="020B0604020202020204" pitchFamily="34" charset="0"/>
              </a:rPr>
              <a:t>Find everything</a:t>
            </a:r>
            <a:endParaRPr lang="zh-TW" sz="3200" b="1">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Cross 5">
            <a:extLst>
              <a:ext uri="{FF2B5EF4-FFF2-40B4-BE49-F238E27FC236}">
                <a16:creationId xmlns:a16="http://schemas.microsoft.com/office/drawing/2014/main" id="{EC8DB23D-BF7C-7E43-AB75-AC1C880339E5}"/>
              </a:ext>
            </a:extLst>
          </p:cNvPr>
          <p:cNvSpPr/>
          <p:nvPr/>
        </p:nvSpPr>
        <p:spPr>
          <a:xfrm>
            <a:off x="1508086" y="3953399"/>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12" name="Cross 11">
            <a:extLst>
              <a:ext uri="{FF2B5EF4-FFF2-40B4-BE49-F238E27FC236}">
                <a16:creationId xmlns:a16="http://schemas.microsoft.com/office/drawing/2014/main" id="{B5F9FB4B-96AE-4C4D-9C5D-720F1EFF834E}"/>
              </a:ext>
            </a:extLst>
          </p:cNvPr>
          <p:cNvSpPr/>
          <p:nvPr/>
        </p:nvSpPr>
        <p:spPr>
          <a:xfrm>
            <a:off x="2624878" y="3953399"/>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grpSp>
        <p:nvGrpSpPr>
          <p:cNvPr id="21" name="群組 20">
            <a:extLst>
              <a:ext uri="{FF2B5EF4-FFF2-40B4-BE49-F238E27FC236}">
                <a16:creationId xmlns:a16="http://schemas.microsoft.com/office/drawing/2014/main" id="{810F824E-9478-4642-A6D6-8EE85C44C7B5}"/>
              </a:ext>
            </a:extLst>
          </p:cNvPr>
          <p:cNvGrpSpPr/>
          <p:nvPr/>
        </p:nvGrpSpPr>
        <p:grpSpPr>
          <a:xfrm>
            <a:off x="3664818" y="4030048"/>
            <a:ext cx="288234" cy="119269"/>
            <a:chOff x="5734879" y="2352245"/>
            <a:chExt cx="288234" cy="119269"/>
          </a:xfrm>
        </p:grpSpPr>
        <p:cxnSp>
          <p:nvCxnSpPr>
            <p:cNvPr id="10" name="Straight Connector 9">
              <a:extLst>
                <a:ext uri="{FF2B5EF4-FFF2-40B4-BE49-F238E27FC236}">
                  <a16:creationId xmlns:a16="http://schemas.microsoft.com/office/drawing/2014/main" id="{BCC15412-5409-0B4A-9343-AB2CB2583548}"/>
                </a:ext>
              </a:extLst>
            </p:cNvPr>
            <p:cNvCxnSpPr>
              <a:cxnSpLocks/>
            </p:cNvCxnSpPr>
            <p:nvPr/>
          </p:nvCxnSpPr>
          <p:spPr>
            <a:xfrm>
              <a:off x="5734879" y="2352245"/>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C887CA-3099-CE4F-8885-FCE32EB59A6F}"/>
                </a:ext>
              </a:extLst>
            </p:cNvPr>
            <p:cNvCxnSpPr>
              <a:cxnSpLocks/>
            </p:cNvCxnSpPr>
            <p:nvPr/>
          </p:nvCxnSpPr>
          <p:spPr>
            <a:xfrm>
              <a:off x="5734879" y="2471514"/>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012" y="1711263"/>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056" name="Picture 8">
            <a:extLst>
              <a:ext uri="{FF2B5EF4-FFF2-40B4-BE49-F238E27FC236}">
                <a16:creationId xmlns:a16="http://schemas.microsoft.com/office/drawing/2014/main" id="{F97586CD-5A7A-494F-A943-CDAD5942F1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46233" y="1671326"/>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624A4C-8C53-FC48-8C3E-49A6B56172D2}"/>
              </a:ext>
            </a:extLst>
          </p:cNvPr>
          <p:cNvSpPr txBox="1"/>
          <p:nvPr/>
        </p:nvSpPr>
        <p:spPr>
          <a:xfrm>
            <a:off x="1864588" y="1711236"/>
            <a:ext cx="1970432" cy="1046440"/>
          </a:xfrm>
          <a:prstGeom prst="rect">
            <a:avLst/>
          </a:prstGeom>
          <a:noFill/>
        </p:spPr>
        <p:txBody>
          <a:bodyPr wrap="square" lIns="91440" tIns="45720" rIns="91440" bIns="45720" rtlCol="0" anchor="t">
            <a:spAutoFit/>
          </a:bodyPr>
          <a:lstStyle/>
          <a:p>
            <a:r>
              <a:rPr lang="en-TW" sz="2000" b="1">
                <a:solidFill>
                  <a:srgbClr val="00FFCC"/>
                </a:solidFill>
                <a:latin typeface="Arial" panose="020B0604020202020204" pitchFamily="34" charset="0"/>
                <a:ea typeface="微軟正黑體" panose="020B0604030504040204" pitchFamily="34" charset="-120"/>
                <a:sym typeface="Arial" panose="020B0604020202020204" pitchFamily="34" charset="0"/>
              </a:rPr>
              <a:t>NAS Edition</a:t>
            </a:r>
            <a:endParaRPr lang="en-TW" sz="2000">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r>
              <a:rPr lang="en-US">
                <a:solidFill>
                  <a:srgbClr val="FFFFFF"/>
                </a:solidFill>
                <a:latin typeface="Arial" panose="020B0604020202020204" pitchFamily="34" charset="0"/>
                <a:ea typeface="微軟正黑體" panose="020B0604030504040204" pitchFamily="34" charset="-120"/>
                <a:sym typeface="Arial" panose="020B0604020202020204" pitchFamily="34" charset="0"/>
              </a:rPr>
              <a:t>Search massive data in the NAS.</a:t>
            </a:r>
            <a:endParaRPr lang="en-US">
              <a:latin typeface="Arial" panose="020B0604020202020204" pitchFamily="34" charset="0"/>
              <a:ea typeface="微軟正黑體" panose="020B0604030504040204" pitchFamily="34" charset="-120"/>
              <a:sym typeface="Arial" panose="020B0604020202020204" pitchFamily="34" charset="0"/>
            </a:endParaRPr>
          </a:p>
          <a:p>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TextBox 19">
            <a:extLst>
              <a:ext uri="{FF2B5EF4-FFF2-40B4-BE49-F238E27FC236}">
                <a16:creationId xmlns:a16="http://schemas.microsoft.com/office/drawing/2014/main" id="{1236FE98-29F4-7A48-AA67-8877398EA0A5}"/>
              </a:ext>
            </a:extLst>
          </p:cNvPr>
          <p:cNvSpPr txBox="1"/>
          <p:nvPr/>
        </p:nvSpPr>
        <p:spPr>
          <a:xfrm>
            <a:off x="5064528" y="1711236"/>
            <a:ext cx="2533856" cy="1046440"/>
          </a:xfrm>
          <a:prstGeom prst="rect">
            <a:avLst/>
          </a:prstGeom>
          <a:noFill/>
        </p:spPr>
        <p:txBody>
          <a:bodyPr wrap="square" lIns="91440" tIns="45720" rIns="91440" bIns="45720" rtlCol="0" anchor="t">
            <a:spAutoFit/>
          </a:bodyPr>
          <a:lstStyle/>
          <a:p>
            <a:r>
              <a:rPr lang="en-TW" sz="2000" b="1">
                <a:solidFill>
                  <a:srgbClr val="00FFCC"/>
                </a:solidFill>
                <a:latin typeface="Arial" panose="020B0604020202020204" pitchFamily="34" charset="0"/>
                <a:ea typeface="微軟正黑體" panose="020B0604030504040204" pitchFamily="34" charset="-120"/>
                <a:sym typeface="Arial" panose="020B0604020202020204" pitchFamily="34" charset="0"/>
              </a:rPr>
              <a:t>PC Edition</a:t>
            </a:r>
            <a:endParaRPr lang="en-TW" sz="2000" dirty="0">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r>
              <a:rPr lang="en-US">
                <a:solidFill>
                  <a:srgbClr val="FFFFFF"/>
                </a:solidFill>
                <a:latin typeface="Arial" panose="020B0604020202020204" pitchFamily="34" charset="0"/>
                <a:ea typeface="微軟正黑體" panose="020B0604030504040204" pitchFamily="34" charset="-120"/>
                <a:sym typeface="Arial" panose="020B0604020202020204" pitchFamily="34" charset="0"/>
              </a:rPr>
              <a:t>The most powerful search engine that integrate with NAS and PC local search.</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形 10">
            <a:extLst>
              <a:ext uri="{FF2B5EF4-FFF2-40B4-BE49-F238E27FC236}">
                <a16:creationId xmlns:a16="http://schemas.microsoft.com/office/drawing/2014/main" id="{CB22A47C-96C9-4598-B5DF-38296A7F52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0190" y="3646387"/>
            <a:ext cx="605849" cy="707887"/>
          </a:xfrm>
          <a:prstGeom prst="rect">
            <a:avLst/>
          </a:prstGeom>
        </p:spPr>
      </p:pic>
      <p:pic>
        <p:nvPicPr>
          <p:cNvPr id="19" name="圖形 18">
            <a:extLst>
              <a:ext uri="{FF2B5EF4-FFF2-40B4-BE49-F238E27FC236}">
                <a16:creationId xmlns:a16="http://schemas.microsoft.com/office/drawing/2014/main" id="{2628A869-37B5-422D-A2CF-665C3AB572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1544" y="3723384"/>
            <a:ext cx="605849" cy="613329"/>
          </a:xfrm>
          <a:prstGeom prst="rect">
            <a:avLst/>
          </a:prstGeom>
        </p:spPr>
      </p:pic>
    </p:spTree>
    <p:extLst>
      <p:ext uri="{BB962C8B-B14F-4D97-AF65-F5344CB8AC3E}">
        <p14:creationId xmlns:p14="http://schemas.microsoft.com/office/powerpoint/2010/main" val="3563868514"/>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9200" y="2370693"/>
            <a:ext cx="5448535" cy="284936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p:nvPr>
        </p:nvSpPr>
        <p:spPr/>
        <p:txBody>
          <a:bodyPr/>
          <a:lstStyle/>
          <a:p>
            <a:r>
              <a:rPr lang="en-US" err="1">
                <a:latin typeface="Arial" panose="020B0604020202020204" pitchFamily="34" charset="0"/>
                <a:ea typeface="微軟正黑體" panose="020B0604030504040204" pitchFamily="34" charset="-120"/>
                <a:cs typeface="Arial"/>
                <a:sym typeface="Arial" panose="020B0604020202020204" pitchFamily="34" charset="0"/>
              </a:rPr>
              <a:t>Qfiling</a:t>
            </a:r>
            <a:r>
              <a:rPr lang="en-US">
                <a:latin typeface="Arial" panose="020B0604020202020204" pitchFamily="34" charset="0"/>
                <a:ea typeface="微軟正黑體" panose="020B0604030504040204" pitchFamily="34" charset="-120"/>
                <a:cs typeface="Arial"/>
                <a:sym typeface="Arial" panose="020B0604020202020204" pitchFamily="34" charset="0"/>
              </a:rPr>
              <a:t> auto archive and filing </a:t>
            </a:r>
            <a:endParaRPr lang="en-US" b="0">
              <a:latin typeface="Arial" panose="020B0604020202020204" pitchFamily="34" charset="0"/>
              <a:ea typeface="微軟正黑體" panose="020B0604030504040204" pitchFamily="34" charset="-120"/>
              <a:cs typeface="+mj-ea"/>
              <a:sym typeface="Arial" panose="020B0604020202020204" pitchFamily="34" charset="0"/>
            </a:endParaRPr>
          </a:p>
          <a:p>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4" cstate="screen">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65312" y="2604427"/>
            <a:ext cx="412748" cy="412747"/>
          </a:xfrm>
          <a:prstGeom prst="rect">
            <a:avLst/>
          </a:prstGeom>
        </p:spPr>
      </p:pic>
      <p:sp>
        <p:nvSpPr>
          <p:cNvPr id="18" name="Rectangle 3">
            <a:extLst>
              <a:ext uri="{FF2B5EF4-FFF2-40B4-BE49-F238E27FC236}">
                <a16:creationId xmlns:a16="http://schemas.microsoft.com/office/drawing/2014/main" id="{842C437B-B7D8-DB40-BC1C-7A451CB8146D}"/>
              </a:ext>
            </a:extLst>
          </p:cNvPr>
          <p:cNvSpPr/>
          <p:nvPr/>
        </p:nvSpPr>
        <p:spPr>
          <a:xfrm>
            <a:off x="1388985" y="3631980"/>
            <a:ext cx="1991092" cy="276999"/>
          </a:xfrm>
          <a:prstGeom prst="rect">
            <a:avLst/>
          </a:prstGeom>
        </p:spPr>
        <p:txBody>
          <a:bodyPr wrap="square" lIns="91440" tIns="45720" rIns="91440" bIns="45720" anchor="t">
            <a:spAutoFit/>
          </a:bodyPr>
          <a:lstStyle/>
          <a:p>
            <a:r>
              <a:rPr kumimoji="1" 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Scheduling for auto filing. </a:t>
            </a:r>
            <a:endParaRPr lang="zh-Hant"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片 10" descr="效率大增.png">
            <a:extLst>
              <a:ext uri="{FF2B5EF4-FFF2-40B4-BE49-F238E27FC236}">
                <a16:creationId xmlns:a16="http://schemas.microsoft.com/office/drawing/2014/main" id="{5BE2BCB0-7D49-7C4E-8BB5-7E3BBB9078DF}"/>
              </a:ext>
            </a:extLst>
          </p:cNvPr>
          <p:cNvPicPr>
            <a:picLocks noChangeAspect="1"/>
          </p:cNvPicPr>
          <p:nvPr/>
        </p:nvPicPr>
        <p:blipFill>
          <a:blip r:embed="rId6" cstate="screen">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840853" y="3261428"/>
            <a:ext cx="433092" cy="647890"/>
          </a:xfrm>
          <a:prstGeom prst="rect">
            <a:avLst/>
          </a:prstGeom>
        </p:spPr>
      </p:pic>
      <p:sp>
        <p:nvSpPr>
          <p:cNvPr id="24" name="Rectangle 3">
            <a:extLst>
              <a:ext uri="{FF2B5EF4-FFF2-40B4-BE49-F238E27FC236}">
                <a16:creationId xmlns:a16="http://schemas.microsoft.com/office/drawing/2014/main" id="{5DDAE54A-3CD5-B14F-9FB1-BEBA3C419FC7}"/>
              </a:ext>
            </a:extLst>
          </p:cNvPr>
          <p:cNvSpPr/>
          <p:nvPr/>
        </p:nvSpPr>
        <p:spPr>
          <a:xfrm>
            <a:off x="1403272" y="4337392"/>
            <a:ext cx="1942494" cy="646331"/>
          </a:xfrm>
          <a:prstGeom prst="rect">
            <a:avLst/>
          </a:prstGeom>
        </p:spPr>
        <p:txBody>
          <a:bodyPr wrap="square" lIns="91440" tIns="45720" rIns="91440" bIns="45720" anchor="t">
            <a:spAutoFit/>
          </a:bodyPr>
          <a:lstStyle/>
          <a:p>
            <a:r>
              <a:rPr kumimoji="1" 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With system logs, filing status is easily accessible. </a:t>
            </a:r>
            <a:endParaRPr kumimoji="1" 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0" name="圖片 11" descr="安心掌握.png">
            <a:extLst>
              <a:ext uri="{FF2B5EF4-FFF2-40B4-BE49-F238E27FC236}">
                <a16:creationId xmlns:a16="http://schemas.microsoft.com/office/drawing/2014/main" id="{95023223-0763-1040-8537-CC9061DA569C}"/>
              </a:ext>
            </a:extLst>
          </p:cNvPr>
          <p:cNvPicPr>
            <a:picLocks noChangeAspect="1"/>
          </p:cNvPicPr>
          <p:nvPr/>
        </p:nvPicPr>
        <p:blipFill>
          <a:blip r:embed="rId8" cstate="screen">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839070" y="4093645"/>
            <a:ext cx="508725" cy="505264"/>
          </a:xfrm>
          <a:prstGeom prst="rect">
            <a:avLst/>
          </a:prstGeom>
        </p:spPr>
      </p:pic>
      <p:sp>
        <p:nvSpPr>
          <p:cNvPr id="37" name="Rectangle 3">
            <a:extLst>
              <a:ext uri="{FF2B5EF4-FFF2-40B4-BE49-F238E27FC236}">
                <a16:creationId xmlns:a16="http://schemas.microsoft.com/office/drawing/2014/main" id="{D2968E16-8936-6C40-8722-462757BA666E}"/>
              </a:ext>
            </a:extLst>
          </p:cNvPr>
          <p:cNvSpPr/>
          <p:nvPr/>
        </p:nvSpPr>
        <p:spPr>
          <a:xfrm>
            <a:off x="1403272" y="2759298"/>
            <a:ext cx="1942494" cy="461665"/>
          </a:xfrm>
          <a:prstGeom prst="rect">
            <a:avLst/>
          </a:prstGeom>
        </p:spPr>
        <p:txBody>
          <a:bodyPr wrap="square" lIns="91440" tIns="45720" rIns="91440" bIns="45720" anchor="t">
            <a:spAutoFit/>
          </a:bodyPr>
          <a:lstStyle/>
          <a:p>
            <a:r>
              <a:rPr kumimoji="1" 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Customize the filing and batch editing rules.</a:t>
            </a:r>
            <a:endParaRPr kumimoji="1" lang="zh-Hant"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Rectangle 37">
            <a:extLst>
              <a:ext uri="{FF2B5EF4-FFF2-40B4-BE49-F238E27FC236}">
                <a16:creationId xmlns:a16="http://schemas.microsoft.com/office/drawing/2014/main" id="{D0C156AF-34DB-9C4A-9238-9653E50F5BEC}"/>
              </a:ext>
            </a:extLst>
          </p:cNvPr>
          <p:cNvSpPr/>
          <p:nvPr/>
        </p:nvSpPr>
        <p:spPr>
          <a:xfrm>
            <a:off x="712857" y="1578590"/>
            <a:ext cx="4694522" cy="738664"/>
          </a:xfrm>
          <a:prstGeom prst="rect">
            <a:avLst/>
          </a:prstGeom>
        </p:spPr>
        <p:txBody>
          <a:bodyPr wrap="square" lIns="91440" tIns="45720" rIns="91440" bIns="45720" anchor="t">
            <a:spAutoFit/>
          </a:bodyPr>
          <a:lstStyle/>
          <a:p>
            <a:r>
              <a:rPr lang="en-US" dirty="0" err="1">
                <a:solidFill>
                  <a:schemeClr val="accent6"/>
                </a:solidFill>
                <a:latin typeface="Arial" panose="020B0604020202020204" pitchFamily="34" charset="0"/>
                <a:ea typeface="微軟正黑體" panose="020B0604030504040204" pitchFamily="34" charset="-120"/>
                <a:sym typeface="Arial" panose="020B0604020202020204" pitchFamily="34" charset="0"/>
              </a:rPr>
              <a:t>Qfiling</a:t>
            </a:r>
            <a:r>
              <a:rPr 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automates your file organization. All you need to do is categorize your files, set a schedule, and </a:t>
            </a:r>
            <a:r>
              <a:rPr lang="en-US" dirty="0" err="1">
                <a:solidFill>
                  <a:schemeClr val="accent6"/>
                </a:solidFill>
                <a:latin typeface="Arial" panose="020B0604020202020204" pitchFamily="34" charset="0"/>
                <a:ea typeface="微軟正黑體" panose="020B0604030504040204" pitchFamily="34" charset="-120"/>
                <a:sym typeface="Arial" panose="020B0604020202020204" pitchFamily="34" charset="0"/>
              </a:rPr>
              <a:t>Qfiling</a:t>
            </a:r>
            <a:r>
              <a:rPr 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will do the rest. It’s easy, smart, and efficient!</a:t>
            </a:r>
            <a:endPar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Rectangle 39">
            <a:extLst>
              <a:ext uri="{FF2B5EF4-FFF2-40B4-BE49-F238E27FC236}">
                <a16:creationId xmlns:a16="http://schemas.microsoft.com/office/drawing/2014/main" id="{BEE7CD83-1336-514C-A0F5-09DBB33CDAF8}"/>
              </a:ext>
            </a:extLst>
          </p:cNvPr>
          <p:cNvSpPr/>
          <p:nvPr/>
        </p:nvSpPr>
        <p:spPr>
          <a:xfrm>
            <a:off x="1404509" y="4053156"/>
            <a:ext cx="1519967" cy="584775"/>
          </a:xfrm>
          <a:prstGeom prst="rect">
            <a:avLst/>
          </a:prstGeom>
        </p:spPr>
        <p:txBody>
          <a:bodyPr wrap="none" lIns="91440" tIns="45720" rIns="91440" bIns="45720" anchor="t">
            <a:spAutoFit/>
          </a:bodyPr>
          <a:lstStyle/>
          <a:p>
            <a:pPr algn="ctr"/>
            <a:r>
              <a:rPr kumimoji="1" lang="en-US" altLang="zh-TW" sz="16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Total</a:t>
            </a:r>
            <a:r>
              <a:rPr kumimoji="1" lang="en-US" altLang="zh-TW" sz="1600" b="1" dirty="0">
                <a:solidFill>
                  <a:srgbClr val="FFC000"/>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16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Control</a:t>
            </a:r>
            <a:r>
              <a:rPr kumimoji="1" lang="en-US" altLang="zh-TW" sz="1600" b="1" dirty="0">
                <a:solidFill>
                  <a:srgbClr val="FFC000"/>
                </a:solidFill>
                <a:latin typeface="Arial" panose="020B0604020202020204" pitchFamily="34" charset="0"/>
                <a:ea typeface="微軟正黑體" panose="020B0604030504040204" pitchFamily="34" charset="-120"/>
                <a:sym typeface="Arial" panose="020B0604020202020204" pitchFamily="34" charset="0"/>
              </a:rPr>
              <a:t> </a:t>
            </a:r>
            <a:endParaRPr kumimoji="1" lang="zh-TW" sz="1600" dirty="0">
              <a:latin typeface="Arial" panose="020B0604020202020204" pitchFamily="34" charset="0"/>
              <a:ea typeface="微軟正黑體" panose="020B0604030504040204" pitchFamily="34" charset="-120"/>
              <a:sym typeface="Arial" panose="020B0604020202020204" pitchFamily="34" charset="0"/>
            </a:endParaRPr>
          </a:p>
          <a:p>
            <a:pPr algn="ctr"/>
            <a:endParaRPr lang="zh-TW" altLang="en-US" sz="1600" b="1" dirty="0">
              <a:solidFill>
                <a:srgbClr val="00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Rectangle 40">
            <a:extLst>
              <a:ext uri="{FF2B5EF4-FFF2-40B4-BE49-F238E27FC236}">
                <a16:creationId xmlns:a16="http://schemas.microsoft.com/office/drawing/2014/main" id="{91F9FB3C-9B3D-384F-B5E5-196945B3ECAE}"/>
              </a:ext>
            </a:extLst>
          </p:cNvPr>
          <p:cNvSpPr/>
          <p:nvPr/>
        </p:nvSpPr>
        <p:spPr>
          <a:xfrm>
            <a:off x="1387993" y="3348752"/>
            <a:ext cx="995785" cy="338554"/>
          </a:xfrm>
          <a:prstGeom prst="rect">
            <a:avLst/>
          </a:prstGeom>
        </p:spPr>
        <p:txBody>
          <a:bodyPr wrap="none" lIns="91440" tIns="45720" rIns="91440" bIns="45720" anchor="t">
            <a:spAutoFit/>
          </a:bodyPr>
          <a:lstStyle/>
          <a:p>
            <a:pPr algn="ctr"/>
            <a:r>
              <a:rPr kumimoji="1" lang="en-US" altLang="zh-TW" sz="16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Efficient</a:t>
            </a:r>
            <a:endParaRPr kumimoji="1" lang="zh-TW" altLang="en-US" sz="1600" b="1" dirty="0">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Rectangle 41">
            <a:extLst>
              <a:ext uri="{FF2B5EF4-FFF2-40B4-BE49-F238E27FC236}">
                <a16:creationId xmlns:a16="http://schemas.microsoft.com/office/drawing/2014/main" id="{B9328C29-71E6-4F4F-B517-AA0844827DDE}"/>
              </a:ext>
            </a:extLst>
          </p:cNvPr>
          <p:cNvSpPr/>
          <p:nvPr/>
        </p:nvSpPr>
        <p:spPr>
          <a:xfrm>
            <a:off x="1425524" y="2503023"/>
            <a:ext cx="949298" cy="338554"/>
          </a:xfrm>
          <a:prstGeom prst="rect">
            <a:avLst/>
          </a:prstGeom>
        </p:spPr>
        <p:txBody>
          <a:bodyPr wrap="none" lIns="91440" tIns="45720" rIns="91440" bIns="45720" anchor="t">
            <a:spAutoFit/>
          </a:bodyPr>
          <a:lstStyle/>
          <a:p>
            <a:pPr algn="ctr"/>
            <a:r>
              <a:rPr kumimoji="1" lang="en-US" altLang="zh-Hant" sz="16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Flexible</a:t>
            </a: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30601" y="1316660"/>
            <a:ext cx="1255090" cy="125509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674948"/>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B9AFAC-3AAD-400D-A4F9-9392BD2BB9E2}"/>
              </a:ext>
            </a:extLst>
          </p:cNvPr>
          <p:cNvSpPr>
            <a:spLocks noGrp="1"/>
          </p:cNvSpPr>
          <p:nvPr>
            <p:ph type="title"/>
          </p:nvPr>
        </p:nvSpPr>
        <p:spPr>
          <a:xfrm>
            <a:off x="1802323" y="368825"/>
            <a:ext cx="7707900" cy="572700"/>
          </a:xfrm>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Virtualization Station</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a:p>
            <a:endParaRPr lang="en-US" altLang="zh-TW"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7" descr="一張含有 文字, 美工圖案 的圖片&#10;&#10;自動產生的描述">
            <a:extLst>
              <a:ext uri="{FF2B5EF4-FFF2-40B4-BE49-F238E27FC236}">
                <a16:creationId xmlns:a16="http://schemas.microsoft.com/office/drawing/2014/main" id="{94166187-57BA-4737-94C3-FC6842AA5524}"/>
              </a:ext>
            </a:extLst>
          </p:cNvPr>
          <p:cNvPicPr>
            <a:picLocks noChangeAspect="1"/>
          </p:cNvPicPr>
          <p:nvPr/>
        </p:nvPicPr>
        <p:blipFill>
          <a:blip r:embed="rId3"/>
          <a:stretch>
            <a:fillRect/>
          </a:stretch>
        </p:blipFill>
        <p:spPr>
          <a:xfrm>
            <a:off x="682404" y="289453"/>
            <a:ext cx="1058084" cy="105808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6" name="矩形 25">
            <a:extLst>
              <a:ext uri="{FF2B5EF4-FFF2-40B4-BE49-F238E27FC236}">
                <a16:creationId xmlns:a16="http://schemas.microsoft.com/office/drawing/2014/main" id="{733C6BD1-5A2D-2245-C879-F4044431A503}"/>
              </a:ext>
            </a:extLst>
          </p:cNvPr>
          <p:cNvSpPr/>
          <p:nvPr/>
        </p:nvSpPr>
        <p:spPr>
          <a:xfrm>
            <a:off x="658347" y="2806456"/>
            <a:ext cx="2536272" cy="738664"/>
          </a:xfrm>
          <a:prstGeom prst="rect">
            <a:avLst/>
          </a:prstGeom>
        </p:spPr>
        <p:txBody>
          <a:bodyPr wrap="none" lIns="91440" tIns="45720" rIns="91440" bIns="45720" anchor="t">
            <a:spAutoFit/>
          </a:bodyPr>
          <a:lstStyle/>
          <a:p>
            <a:pPr algn="ctr" fontAlgn="base"/>
            <a:r>
              <a:rPr lang="en-US" altLang="zh-TW"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rPr>
              <a:t>Virtualization Station</a:t>
            </a:r>
            <a:endParaRPr lang="zh-TW" altLang="en-US" sz="1800" b="1" dirty="0">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pPr algn="ctr"/>
            <a:endParaRPr lang="zh-TW" altLang="en-US" sz="2400" b="1" dirty="0">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矩形 26">
            <a:extLst>
              <a:ext uri="{FF2B5EF4-FFF2-40B4-BE49-F238E27FC236}">
                <a16:creationId xmlns:a16="http://schemas.microsoft.com/office/drawing/2014/main" id="{683308F2-CD78-C737-4BF7-A4B805644B76}"/>
              </a:ext>
            </a:extLst>
          </p:cNvPr>
          <p:cNvSpPr/>
          <p:nvPr/>
        </p:nvSpPr>
        <p:spPr>
          <a:xfrm>
            <a:off x="682547" y="3221955"/>
            <a:ext cx="3720119" cy="954107"/>
          </a:xfrm>
          <a:prstGeom prst="rect">
            <a:avLst/>
          </a:prstGeom>
        </p:spPr>
        <p:txBody>
          <a:bodyPr wrap="square" lIns="91440" tIns="45720" rIns="91440" bIns="45720" anchor="t">
            <a:spAutoFit/>
          </a:bodyPr>
          <a:lstStyle/>
          <a:p>
            <a:r>
              <a:rPr lang="en-US" altLang="zh-TW" sz="14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Virtualization Station </a:t>
            </a:r>
            <a:r>
              <a:rPr 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allows you to create virtual machines on your Turbo NAS to install Window</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Linux</a:t>
            </a:r>
            <a:r>
              <a:rPr lang="en-US" altLang="zh-TW" sz="14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UNIX</a:t>
            </a:r>
            <a:r>
              <a:rPr lang="en-US" altLang="zh-TW" sz="14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t>
            </a:r>
            <a:r>
              <a:rPr 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Android, QuTScloud, and o</a:t>
            </a:r>
            <a:r>
              <a:rPr lang="en-US" altLang="zh-TW" dirty="0" err="1">
                <a:solidFill>
                  <a:schemeClr val="accent6"/>
                </a:solidFill>
                <a:latin typeface="Arial" panose="020B0604020202020204" pitchFamily="34" charset="0"/>
                <a:ea typeface="微軟正黑體" panose="020B0604030504040204" pitchFamily="34" charset="-120"/>
                <a:sym typeface="Arial" panose="020B0604020202020204" pitchFamily="34" charset="0"/>
              </a:rPr>
              <a:t>ther</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op</a:t>
            </a:r>
            <a:r>
              <a:rPr 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e</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rating</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sys</a:t>
            </a:r>
            <a:r>
              <a:rPr 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tems.</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endParaRPr lang="zh-TW" dirty="0">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a:extLst>
              <a:ext uri="{FF2B5EF4-FFF2-40B4-BE49-F238E27FC236}">
                <a16:creationId xmlns:a16="http://schemas.microsoft.com/office/drawing/2014/main" id="{1A7D0562-5F2E-80FE-BC75-B035C25A2A60}"/>
              </a:ext>
            </a:extLst>
          </p:cNvPr>
          <p:cNvSpPr/>
          <p:nvPr/>
        </p:nvSpPr>
        <p:spPr>
          <a:xfrm>
            <a:off x="4502537" y="2806456"/>
            <a:ext cx="4107668" cy="1369606"/>
          </a:xfrm>
          <a:prstGeom prst="rect">
            <a:avLst/>
          </a:prstGeom>
        </p:spPr>
        <p:txBody>
          <a:bodyPr wrap="square" lIns="91440" tIns="45720" rIns="91440" bIns="45720" anchor="t">
            <a:spAutoFit/>
          </a:bodyPr>
          <a:lstStyle/>
          <a:p>
            <a:r>
              <a:rPr lang="en-US" sz="1800" b="1">
                <a:solidFill>
                  <a:srgbClr val="00FFCC"/>
                </a:solidFill>
                <a:latin typeface="Arial" panose="020B0604020202020204" pitchFamily="34" charset="0"/>
                <a:ea typeface="微軟正黑體" panose="020B0604030504040204" pitchFamily="34" charset="-120"/>
                <a:sym typeface="Arial" panose="020B0604020202020204" pitchFamily="34" charset="0"/>
              </a:rPr>
              <a:t>With the monitor and virtual machine, NAS can convert to a PC</a:t>
            </a:r>
            <a:endParaRPr lang="zh-TW" altLang="en-US" sz="1800" b="1">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pPr>
            <a:r>
              <a:rPr 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You can connect a monitor, keyboard, and mouse using QvPC technology through th</a:t>
            </a:r>
            <a:r>
              <a:rPr lang="en-US" alt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e</a:t>
            </a:r>
            <a:r>
              <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err="1">
                <a:solidFill>
                  <a:schemeClr val="accent6"/>
                </a:solidFill>
                <a:latin typeface="Arial" panose="020B0604020202020204" pitchFamily="34" charset="0"/>
                <a:ea typeface="微軟正黑體" panose="020B0604030504040204" pitchFamily="34" charset="-120"/>
                <a:sym typeface="Arial" panose="020B0604020202020204" pitchFamily="34" charset="0"/>
              </a:rPr>
              <a:t>vir</a:t>
            </a:r>
            <a:r>
              <a:rPr 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tual machine desktop, just like</a:t>
            </a:r>
            <a:r>
              <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a</a:t>
            </a:r>
            <a:r>
              <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PC.</a:t>
            </a:r>
          </a:p>
        </p:txBody>
      </p:sp>
      <p:pic>
        <p:nvPicPr>
          <p:cNvPr id="29" name="圖形 28">
            <a:extLst>
              <a:ext uri="{FF2B5EF4-FFF2-40B4-BE49-F238E27FC236}">
                <a16:creationId xmlns:a16="http://schemas.microsoft.com/office/drawing/2014/main" id="{85645C4D-AC13-135C-1995-C23515A1934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7886" y="1666117"/>
            <a:ext cx="1159385" cy="1009608"/>
          </a:xfrm>
          <a:prstGeom prst="rect">
            <a:avLst/>
          </a:prstGeom>
        </p:spPr>
      </p:pic>
      <p:grpSp>
        <p:nvGrpSpPr>
          <p:cNvPr id="4" name="群組 3">
            <a:extLst>
              <a:ext uri="{FF2B5EF4-FFF2-40B4-BE49-F238E27FC236}">
                <a16:creationId xmlns:a16="http://schemas.microsoft.com/office/drawing/2014/main" id="{7ECA9B27-FEE2-4C86-9EBF-DF0DE2A9D059}"/>
              </a:ext>
            </a:extLst>
          </p:cNvPr>
          <p:cNvGrpSpPr/>
          <p:nvPr/>
        </p:nvGrpSpPr>
        <p:grpSpPr>
          <a:xfrm>
            <a:off x="682404" y="1866446"/>
            <a:ext cx="3610778" cy="684503"/>
            <a:chOff x="1087812" y="-956226"/>
            <a:chExt cx="3610778" cy="684503"/>
          </a:xfrm>
        </p:grpSpPr>
        <p:sp>
          <p:nvSpPr>
            <p:cNvPr id="36" name="橢圓 35">
              <a:extLst>
                <a:ext uri="{FF2B5EF4-FFF2-40B4-BE49-F238E27FC236}">
                  <a16:creationId xmlns:a16="http://schemas.microsoft.com/office/drawing/2014/main" id="{F200D078-4D84-D6F3-590E-F02C858510AF}"/>
                </a:ext>
              </a:extLst>
            </p:cNvPr>
            <p:cNvSpPr/>
            <p:nvPr/>
          </p:nvSpPr>
          <p:spPr>
            <a:xfrm>
              <a:off x="1087812" y="-937440"/>
              <a:ext cx="665717" cy="665717"/>
            </a:xfrm>
            <a:prstGeom prst="ellipse">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橢圓 36">
              <a:extLst>
                <a:ext uri="{FF2B5EF4-FFF2-40B4-BE49-F238E27FC236}">
                  <a16:creationId xmlns:a16="http://schemas.microsoft.com/office/drawing/2014/main" id="{1C274B8B-9C13-12AF-8A50-FB3648B315EE}"/>
                </a:ext>
              </a:extLst>
            </p:cNvPr>
            <p:cNvSpPr/>
            <p:nvPr/>
          </p:nvSpPr>
          <p:spPr>
            <a:xfrm>
              <a:off x="1815232" y="-937440"/>
              <a:ext cx="665717" cy="665717"/>
            </a:xfrm>
            <a:prstGeom prst="ellipse">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橢圓 37">
              <a:extLst>
                <a:ext uri="{FF2B5EF4-FFF2-40B4-BE49-F238E27FC236}">
                  <a16:creationId xmlns:a16="http://schemas.microsoft.com/office/drawing/2014/main" id="{3C14CE9E-484E-D91D-BF93-F707571D6F7F}"/>
                </a:ext>
              </a:extLst>
            </p:cNvPr>
            <p:cNvSpPr/>
            <p:nvPr/>
          </p:nvSpPr>
          <p:spPr>
            <a:xfrm>
              <a:off x="2542652" y="-937440"/>
              <a:ext cx="665717" cy="665717"/>
            </a:xfrm>
            <a:prstGeom prst="ellipse">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橢圓 38">
              <a:extLst>
                <a:ext uri="{FF2B5EF4-FFF2-40B4-BE49-F238E27FC236}">
                  <a16:creationId xmlns:a16="http://schemas.microsoft.com/office/drawing/2014/main" id="{3C92DDFB-FAA4-9844-FCF7-69B8A973102E}"/>
                </a:ext>
              </a:extLst>
            </p:cNvPr>
            <p:cNvSpPr/>
            <p:nvPr/>
          </p:nvSpPr>
          <p:spPr>
            <a:xfrm>
              <a:off x="3270071" y="-937440"/>
              <a:ext cx="665717" cy="665717"/>
            </a:xfrm>
            <a:prstGeom prst="ellipse">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2" name="圖形 31">
              <a:extLst>
                <a:ext uri="{FF2B5EF4-FFF2-40B4-BE49-F238E27FC236}">
                  <a16:creationId xmlns:a16="http://schemas.microsoft.com/office/drawing/2014/main" id="{434A8A64-C6B9-E4ED-C5AA-C64D17FEFDD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25161" y="-819806"/>
              <a:ext cx="355540" cy="420440"/>
            </a:xfrm>
            <a:prstGeom prst="rect">
              <a:avLst/>
            </a:prstGeom>
          </p:spPr>
        </p:pic>
        <p:pic>
          <p:nvPicPr>
            <p:cNvPr id="33" name="圖形 32">
              <a:extLst>
                <a:ext uri="{FF2B5EF4-FFF2-40B4-BE49-F238E27FC236}">
                  <a16:creationId xmlns:a16="http://schemas.microsoft.com/office/drawing/2014/main" id="{E9F1C997-A5F5-6DA9-3E4F-53F11E98C48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50228" y="-826191"/>
              <a:ext cx="357438" cy="420440"/>
            </a:xfrm>
            <a:prstGeom prst="rect">
              <a:avLst/>
            </a:prstGeom>
          </p:spPr>
        </p:pic>
        <p:pic>
          <p:nvPicPr>
            <p:cNvPr id="34" name="圖形 33">
              <a:extLst>
                <a:ext uri="{FF2B5EF4-FFF2-40B4-BE49-F238E27FC236}">
                  <a16:creationId xmlns:a16="http://schemas.microsoft.com/office/drawing/2014/main" id="{38C2A500-0B59-6FC6-4FB4-62B5AE32CF9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617843" y="-693145"/>
              <a:ext cx="530184" cy="153232"/>
            </a:xfrm>
            <a:prstGeom prst="rect">
              <a:avLst/>
            </a:prstGeom>
          </p:spPr>
        </p:pic>
        <p:pic>
          <p:nvPicPr>
            <p:cNvPr id="35" name="圖形 34">
              <a:extLst>
                <a:ext uri="{FF2B5EF4-FFF2-40B4-BE49-F238E27FC236}">
                  <a16:creationId xmlns:a16="http://schemas.microsoft.com/office/drawing/2014/main" id="{6C95B77A-CF32-C6E6-3A65-A1D63D9155F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08472" y="-797282"/>
              <a:ext cx="428028" cy="378159"/>
            </a:xfrm>
            <a:prstGeom prst="rect">
              <a:avLst/>
            </a:prstGeom>
          </p:spPr>
        </p:pic>
        <p:pic>
          <p:nvPicPr>
            <p:cNvPr id="40" name="Picture 8">
              <a:extLst>
                <a:ext uri="{FF2B5EF4-FFF2-40B4-BE49-F238E27FC236}">
                  <a16:creationId xmlns:a16="http://schemas.microsoft.com/office/drawing/2014/main" id="{A9C26B1F-B9EC-B816-CB0F-603FF4E63911}"/>
                </a:ext>
              </a:extLst>
            </p:cNvPr>
            <p:cNvPicPr>
              <a:picLocks noChangeAspect="1"/>
            </p:cNvPicPr>
            <p:nvPr/>
          </p:nvPicPr>
          <p:blipFill>
            <a:blip r:embed="rId14" cstate="screen">
              <a:biLevel thresh="75000"/>
              <a:extLst>
                <a:ext uri="{28A0092B-C50C-407E-A947-70E740481C1C}">
                  <a14:useLocalDpi xmlns:a14="http://schemas.microsoft.com/office/drawing/2010/main"/>
                </a:ext>
              </a:extLst>
            </a:blip>
            <a:stretch>
              <a:fillRect/>
            </a:stretch>
          </p:blipFill>
          <p:spPr>
            <a:xfrm>
              <a:off x="4014087" y="-956226"/>
              <a:ext cx="684503" cy="684503"/>
            </a:xfrm>
            <a:prstGeom prst="rect">
              <a:avLst/>
            </a:prstGeom>
          </p:spPr>
        </p:pic>
      </p:grpSp>
      <p:sp>
        <p:nvSpPr>
          <p:cNvPr id="41" name="文字方塊 40">
            <a:extLst>
              <a:ext uri="{FF2B5EF4-FFF2-40B4-BE49-F238E27FC236}">
                <a16:creationId xmlns:a16="http://schemas.microsoft.com/office/drawing/2014/main" id="{5DEF8F2D-DB6C-22AC-03D2-D380AA5755AF}"/>
              </a:ext>
            </a:extLst>
          </p:cNvPr>
          <p:cNvSpPr txBox="1"/>
          <p:nvPr/>
        </p:nvSpPr>
        <p:spPr>
          <a:xfrm>
            <a:off x="4502537" y="4309257"/>
            <a:ext cx="3813623" cy="246221"/>
          </a:xfrm>
          <a:prstGeom prst="rect">
            <a:avLst/>
          </a:prstGeom>
          <a:noFill/>
        </p:spPr>
        <p:txBody>
          <a:bodyPr wrap="square" lIns="91440" tIns="45720" rIns="91440" bIns="45720" rtlCol="0" anchor="t">
            <a:spAutoFit/>
          </a:bodyPr>
          <a:lstStyle/>
          <a:p>
            <a:r>
              <a:rPr kumimoji="1" 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Note: GPU passt</a:t>
            </a:r>
            <a:r>
              <a:rPr kumimoji="1" lang="en-US" altLang="zh-TW" sz="1000" err="1">
                <a:solidFill>
                  <a:schemeClr val="accent6"/>
                </a:solidFill>
                <a:latin typeface="Arial" panose="020B0604020202020204" pitchFamily="34" charset="0"/>
                <a:ea typeface="微軟正黑體" panose="020B0604030504040204" pitchFamily="34" charset="-120"/>
                <a:sym typeface="Arial" panose="020B0604020202020204" pitchFamily="34" charset="0"/>
              </a:rPr>
              <a:t>hrough</a:t>
            </a:r>
            <a:r>
              <a:rPr kumimoji="1" lang="zh-TW" altLang="en-US" sz="100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feature</a:t>
            </a:r>
            <a:r>
              <a:rPr kumimoji="1" lang="zh-TW" altLang="en-US" sz="100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re</a:t>
            </a:r>
            <a:r>
              <a:rPr kumimoji="1" 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q</a:t>
            </a:r>
            <a:r>
              <a:rPr kumimoji="1" lang="en-US" altLang="zh-TW" sz="1000" err="1">
                <a:solidFill>
                  <a:schemeClr val="accent6"/>
                </a:solidFill>
                <a:latin typeface="Arial" panose="020B0604020202020204" pitchFamily="34" charset="0"/>
                <a:ea typeface="微軟正黑體" panose="020B0604030504040204" pitchFamily="34" charset="-120"/>
                <a:sym typeface="Arial" panose="020B0604020202020204" pitchFamily="34" charset="0"/>
              </a:rPr>
              <a:t>uire</a:t>
            </a:r>
            <a:r>
              <a:rPr kumimoji="1" 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d VM.QT</a:t>
            </a:r>
            <a:r>
              <a:rPr kumimoji="1"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S</a:t>
            </a:r>
            <a:r>
              <a:rPr kumimoji="1" lang="zh-TW" altLang="en-US" sz="100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5.0.1</a:t>
            </a:r>
            <a:r>
              <a:rPr kumimoji="1" lang="zh-TW" altLang="en-US" sz="100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an</a:t>
            </a:r>
            <a:r>
              <a:rPr kumimoji="1" lang="zh-TW" sz="1000">
                <a:solidFill>
                  <a:schemeClr val="accent6"/>
                </a:solidFill>
                <a:latin typeface="Arial" panose="020B0604020202020204" pitchFamily="34" charset="0"/>
                <a:ea typeface="微軟正黑體" panose="020B0604030504040204" pitchFamily="34" charset="-120"/>
                <a:sym typeface="Arial" panose="020B0604020202020204" pitchFamily="34" charset="0"/>
              </a:rPr>
              <a:t>d later</a:t>
            </a:r>
            <a:endParaRPr lang="zh-TW">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554143768"/>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47EF84F6-92E0-447F-9961-214194BB1795}"/>
              </a:ext>
            </a:extLst>
          </p:cNvPr>
          <p:cNvSpPr/>
          <p:nvPr/>
        </p:nvSpPr>
        <p:spPr>
          <a:xfrm>
            <a:off x="3547884" y="1728904"/>
            <a:ext cx="4919007" cy="995246"/>
          </a:xfrm>
          <a:prstGeom prst="roundRect">
            <a:avLst>
              <a:gd name="adj" fmla="val 8702"/>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圓角 21">
            <a:extLst>
              <a:ext uri="{FF2B5EF4-FFF2-40B4-BE49-F238E27FC236}">
                <a16:creationId xmlns:a16="http://schemas.microsoft.com/office/drawing/2014/main" id="{F67E1AB5-E1B2-4E9A-A11D-8AF549D8B2D7}"/>
              </a:ext>
            </a:extLst>
          </p:cNvPr>
          <p:cNvSpPr/>
          <p:nvPr/>
        </p:nvSpPr>
        <p:spPr>
          <a:xfrm>
            <a:off x="3547884" y="2784677"/>
            <a:ext cx="4919007" cy="995246"/>
          </a:xfrm>
          <a:prstGeom prst="roundRect">
            <a:avLst>
              <a:gd name="adj" fmla="val 8702"/>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圓角 22">
            <a:extLst>
              <a:ext uri="{FF2B5EF4-FFF2-40B4-BE49-F238E27FC236}">
                <a16:creationId xmlns:a16="http://schemas.microsoft.com/office/drawing/2014/main" id="{2ABBAFC8-4390-453E-A29C-36C42BE3FC66}"/>
              </a:ext>
            </a:extLst>
          </p:cNvPr>
          <p:cNvSpPr/>
          <p:nvPr/>
        </p:nvSpPr>
        <p:spPr>
          <a:xfrm>
            <a:off x="3547884" y="3840450"/>
            <a:ext cx="4919007" cy="995246"/>
          </a:xfrm>
          <a:prstGeom prst="roundRect">
            <a:avLst>
              <a:gd name="adj" fmla="val 8702"/>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9" name="文字方塊 18">
            <a:extLst>
              <a:ext uri="{FF2B5EF4-FFF2-40B4-BE49-F238E27FC236}">
                <a16:creationId xmlns:a16="http://schemas.microsoft.com/office/drawing/2014/main" id="{401208F7-AC06-4B73-B407-6E6D86B35A2C}"/>
              </a:ext>
            </a:extLst>
          </p:cNvPr>
          <p:cNvSpPr txBox="1"/>
          <p:nvPr/>
        </p:nvSpPr>
        <p:spPr>
          <a:xfrm>
            <a:off x="4545174" y="2905552"/>
            <a:ext cx="3515590" cy="861774"/>
          </a:xfrm>
          <a:prstGeom prst="rect">
            <a:avLst/>
          </a:prstGeom>
          <a:noFill/>
        </p:spPr>
        <p:txBody>
          <a:bodyPr wrap="square" lIns="91440" tIns="45720" rIns="91440" bIns="45720" rtlCol="0" anchor="t">
            <a:spAutoFit/>
          </a:bodyPr>
          <a:lstStyle/>
          <a:p>
            <a:pPr fontAlgn="base"/>
            <a:r>
              <a:rPr lang="en-US" altLang="zh-TW" b="1">
                <a:solidFill>
                  <a:schemeClr val="accent6"/>
                </a:solidFill>
                <a:latin typeface="Arial" panose="020B0604020202020204" pitchFamily="34" charset="0"/>
                <a:ea typeface="微軟正黑體" panose="020B0604030504040204" pitchFamily="34" charset="-120"/>
                <a:sym typeface="Arial" panose="020B0604020202020204" pitchFamily="34" charset="0"/>
              </a:rPr>
              <a:t>Flexible user interface</a:t>
            </a:r>
            <a:endParaRPr lang="zh-TW" altLang="en-US"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You can enjoy flexible management using either a command line interface or a convenient web interface.</a:t>
            </a:r>
            <a:endParaRPr lang="zh-TW">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A8F37414-0F13-4A86-82C9-ECA693C6A419}"/>
              </a:ext>
            </a:extLst>
          </p:cNvPr>
          <p:cNvSpPr txBox="1"/>
          <p:nvPr/>
        </p:nvSpPr>
        <p:spPr>
          <a:xfrm>
            <a:off x="4545175" y="3934205"/>
            <a:ext cx="3390898" cy="861774"/>
          </a:xfrm>
          <a:prstGeom prst="rect">
            <a:avLst/>
          </a:prstGeom>
          <a:noFill/>
        </p:spPr>
        <p:txBody>
          <a:bodyPr wrap="square" lIns="91440" tIns="45720" rIns="91440" bIns="45720" rtlCol="0" anchor="t">
            <a:spAutoFit/>
          </a:bodyPr>
          <a:lstStyle/>
          <a:p>
            <a:pPr fontAlgn="base"/>
            <a:r>
              <a:rPr lang="en-US" altLang="en-US" b="1">
                <a:solidFill>
                  <a:schemeClr val="accent6"/>
                </a:solidFill>
                <a:latin typeface="Arial" panose="020B0604020202020204" pitchFamily="34" charset="0"/>
                <a:ea typeface="微軟正黑體" panose="020B0604030504040204" pitchFamily="34" charset="-120"/>
                <a:sym typeface="Arial" panose="020B0604020202020204" pitchFamily="34" charset="0"/>
              </a:rPr>
              <a:t>Permission settings</a:t>
            </a:r>
            <a:endParaRPr lang="en-US" altLang="zh-TW"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r>
              <a:rPr lang="en-US" sz="1200">
                <a:solidFill>
                  <a:schemeClr val="accent6"/>
                </a:solidFill>
                <a:latin typeface="Arial" panose="020B0604020202020204" pitchFamily="34" charset="0"/>
                <a:ea typeface="微軟正黑體" panose="020B0604030504040204" pitchFamily="34" charset="-120"/>
                <a:sym typeface="Arial" panose="020B0604020202020204" pitchFamily="34" charset="0"/>
              </a:rPr>
              <a:t>You can set user permissions to access shared folders on the NAS, other containers’ data or </a:t>
            </a:r>
            <a:r>
              <a:rPr lang="en-US" sz="1200" b="0" i="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NAS </a:t>
            </a:r>
            <a:r>
              <a:rPr lang="en-US" sz="1200">
                <a:solidFill>
                  <a:schemeClr val="accent6"/>
                </a:solidFill>
                <a:latin typeface="Arial" panose="020B0604020202020204" pitchFamily="34" charset="0"/>
                <a:ea typeface="微軟正黑體" panose="020B0604030504040204" pitchFamily="34" charset="-120"/>
                <a:sym typeface="Arial" panose="020B0604020202020204" pitchFamily="34" charset="0"/>
              </a:rPr>
              <a:t>devices.</a:t>
            </a:r>
          </a:p>
        </p:txBody>
      </p:sp>
      <p:pic>
        <p:nvPicPr>
          <p:cNvPr id="13" name="圖片 12" hidden="1">
            <a:extLst>
              <a:ext uri="{FF2B5EF4-FFF2-40B4-BE49-F238E27FC236}">
                <a16:creationId xmlns:a16="http://schemas.microsoft.com/office/drawing/2014/main" id="{CC4E92B5-2BD4-4FDF-8E9D-8A50B2529F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061828" y="1839011"/>
            <a:ext cx="4743747" cy="782092"/>
          </a:xfrm>
          <a:prstGeom prst="rect">
            <a:avLst/>
          </a:prstGeom>
          <a:solidFill>
            <a:srgbClr val="FFFFFF">
              <a:alpha val="20000"/>
            </a:srgbClr>
          </a:solidFill>
          <a:ln>
            <a:noFill/>
          </a:ln>
        </p:spPr>
      </p:pic>
      <p:sp>
        <p:nvSpPr>
          <p:cNvPr id="2" name="標題 1">
            <a:extLst>
              <a:ext uri="{FF2B5EF4-FFF2-40B4-BE49-F238E27FC236}">
                <a16:creationId xmlns:a16="http://schemas.microsoft.com/office/drawing/2014/main" id="{F1B9AFAC-3AAD-400D-A4F9-9392BD2BB9E2}"/>
              </a:ext>
            </a:extLst>
          </p:cNvPr>
          <p:cNvSpPr>
            <a:spLocks noGrp="1"/>
          </p:cNvSpPr>
          <p:nvPr>
            <p:ph type="title"/>
          </p:nvPr>
        </p:nvSpPr>
        <p:spPr>
          <a:xfrm>
            <a:off x="1918454" y="368825"/>
            <a:ext cx="5720684" cy="572700"/>
          </a:xfrm>
        </p:spPr>
        <p:txBody>
          <a:bodyPr>
            <a:noAutofit/>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Container Station</a:t>
            </a:r>
          </a:p>
          <a:p>
            <a:endParaRPr lang="en-US" altLang="zh-TW" dirty="0">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a:extLst>
              <a:ext uri="{FF2B5EF4-FFF2-40B4-BE49-F238E27FC236}">
                <a16:creationId xmlns:a16="http://schemas.microsoft.com/office/drawing/2014/main" id="{6C760656-B3D2-4957-B7E3-6F10581C7664}"/>
              </a:ext>
            </a:extLst>
          </p:cNvPr>
          <p:cNvSpPr txBox="1"/>
          <p:nvPr/>
        </p:nvSpPr>
        <p:spPr>
          <a:xfrm>
            <a:off x="712873" y="1728904"/>
            <a:ext cx="2597602" cy="2376100"/>
          </a:xfrm>
          <a:prstGeom prst="rect">
            <a:avLst/>
          </a:prstGeom>
          <a:noFill/>
        </p:spPr>
        <p:txBody>
          <a:bodyPr wrap="square" lIns="91440" tIns="45720" rIns="91440" bIns="45720" rtlCol="0" anchor="t">
            <a:spAutoFit/>
          </a:bodyPr>
          <a:lstStyle/>
          <a:p>
            <a:pPr>
              <a:lnSpc>
                <a:spcPct val="110000"/>
              </a:lnSpc>
            </a:pPr>
            <a:r>
              <a:rPr lang="en-US" altLang="zh-TW"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QNAP NAS </a:t>
            </a:r>
            <a:r>
              <a:rPr 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is the only NAS brand that supports LXD and Docker</a:t>
            </a:r>
            <a:r>
              <a:rPr lang="en-US" altLang="zh-TW"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a:t>
            </a:r>
            <a:r>
              <a:rPr 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Kata Virtual Tri-Core, providing you the best choice for a complete lightweight virtualization solution. You can run an entire Linux</a:t>
            </a:r>
            <a:r>
              <a:rPr lang="en-US" altLang="zh-TW"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 </a:t>
            </a:r>
            <a:r>
              <a:rPr 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virtual machine on your QNAP NAS and download thousands of applications worldwide from the Do</a:t>
            </a:r>
            <a:r>
              <a:rPr lang="en-US" altLang="zh-TW" sz="1200" dirty="0" err="1">
                <a:solidFill>
                  <a:schemeClr val="accent6"/>
                </a:solidFill>
                <a:latin typeface="Arial" panose="020B0604020202020204" pitchFamily="34" charset="0"/>
                <a:ea typeface="微軟正黑體" panose="020B0604030504040204" pitchFamily="34" charset="-120"/>
                <a:sym typeface="Arial" panose="020B0604020202020204" pitchFamily="34" charset="0"/>
              </a:rPr>
              <a:t>cker</a:t>
            </a:r>
            <a:r>
              <a:rPr lang="en-US" altLang="zh-TW"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 </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Hub</a:t>
            </a:r>
            <a:r>
              <a:rPr lang="en-US" altLang="zh-TW" sz="1200" b="0" i="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LXD</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altLang="zh-TW" sz="1200" dirty="0" err="1">
                <a:solidFill>
                  <a:schemeClr val="accent6"/>
                </a:solidFill>
                <a:latin typeface="Arial" panose="020B0604020202020204" pitchFamily="34" charset="0"/>
                <a:ea typeface="微軟正黑體" panose="020B0604030504040204" pitchFamily="34" charset="-120"/>
                <a:sym typeface="Arial" panose="020B0604020202020204" pitchFamily="34" charset="0"/>
              </a:rPr>
              <a:t>im</a:t>
            </a:r>
            <a:r>
              <a:rPr 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age server online collection.</a:t>
            </a:r>
          </a:p>
        </p:txBody>
      </p:sp>
      <p:pic>
        <p:nvPicPr>
          <p:cNvPr id="11" name="圖片 10">
            <a:extLst>
              <a:ext uri="{FF2B5EF4-FFF2-40B4-BE49-F238E27FC236}">
                <a16:creationId xmlns:a16="http://schemas.microsoft.com/office/drawing/2014/main" id="{0A05AB15-28C1-4252-925B-8A1F60B492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2873" y="273679"/>
            <a:ext cx="1070846" cy="107252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6" name="文字方塊 15">
            <a:extLst>
              <a:ext uri="{FF2B5EF4-FFF2-40B4-BE49-F238E27FC236}">
                <a16:creationId xmlns:a16="http://schemas.microsoft.com/office/drawing/2014/main" id="{608507BF-109F-4F56-9499-1AA86C5C573D}"/>
              </a:ext>
            </a:extLst>
          </p:cNvPr>
          <p:cNvSpPr txBox="1"/>
          <p:nvPr/>
        </p:nvSpPr>
        <p:spPr>
          <a:xfrm>
            <a:off x="4545174" y="1888292"/>
            <a:ext cx="3515590" cy="861774"/>
          </a:xfrm>
          <a:prstGeom prst="rect">
            <a:avLst/>
          </a:prstGeom>
          <a:noFill/>
        </p:spPr>
        <p:txBody>
          <a:bodyPr wrap="square" lIns="91440" tIns="45720" rIns="91440" bIns="45720" rtlCol="0" anchor="t">
            <a:spAutoFit/>
          </a:bodyPr>
          <a:lstStyle/>
          <a:p>
            <a:pPr fontAlgn="base"/>
            <a:r>
              <a:rPr lang="en-US" altLang="zh-TW" b="1">
                <a:solidFill>
                  <a:schemeClr val="accent6"/>
                </a:solidFill>
                <a:latin typeface="Arial" panose="020B0604020202020204" pitchFamily="34" charset="0"/>
                <a:ea typeface="微軟正黑體" panose="020B0604030504040204" pitchFamily="34" charset="-120"/>
                <a:sym typeface="Arial" panose="020B0604020202020204" pitchFamily="34" charset="0"/>
              </a:rPr>
              <a:t>At-a-glance dashboard</a:t>
            </a:r>
            <a:endParaRPr lang="zh-TW" altLang="en-US"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The dashboard provides a clear overview including the </a:t>
            </a:r>
            <a:r>
              <a:rPr lang="en-US" sz="1200" b="0" i="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NAS</a:t>
            </a:r>
            <a:r>
              <a:rPr lang="en-US" sz="1200">
                <a:solidFill>
                  <a:schemeClr val="accent6"/>
                </a:solidFill>
                <a:latin typeface="Arial" panose="020B0604020202020204" pitchFamily="34" charset="0"/>
                <a:ea typeface="微軟正黑體" panose="020B0604030504040204" pitchFamily="34" charset="-120"/>
                <a:sym typeface="Arial" panose="020B0604020202020204" pitchFamily="34" charset="0"/>
              </a:rPr>
              <a:t> CPU/memory and individual </a:t>
            </a:r>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container resource usage.</a:t>
            </a:r>
            <a:endParaRPr lang="zh-TW">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形 3">
            <a:extLst>
              <a:ext uri="{FF2B5EF4-FFF2-40B4-BE49-F238E27FC236}">
                <a16:creationId xmlns:a16="http://schemas.microsoft.com/office/drawing/2014/main" id="{90185B36-B5F2-47BF-A270-0B11A4FD55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2456" y="1954432"/>
            <a:ext cx="787278" cy="572566"/>
          </a:xfrm>
          <a:prstGeom prst="rect">
            <a:avLst/>
          </a:prstGeom>
        </p:spPr>
      </p:pic>
      <p:pic>
        <p:nvPicPr>
          <p:cNvPr id="7" name="圖形 6">
            <a:extLst>
              <a:ext uri="{FF2B5EF4-FFF2-40B4-BE49-F238E27FC236}">
                <a16:creationId xmlns:a16="http://schemas.microsoft.com/office/drawing/2014/main" id="{C985A73C-2C57-4770-BD6D-6CE0E9FDB3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4071" y="2995070"/>
            <a:ext cx="704132" cy="547658"/>
          </a:xfrm>
          <a:prstGeom prst="rect">
            <a:avLst/>
          </a:prstGeom>
        </p:spPr>
      </p:pic>
      <p:pic>
        <p:nvPicPr>
          <p:cNvPr id="9" name="圖形 8">
            <a:extLst>
              <a:ext uri="{FF2B5EF4-FFF2-40B4-BE49-F238E27FC236}">
                <a16:creationId xmlns:a16="http://schemas.microsoft.com/office/drawing/2014/main" id="{4680118F-1216-4AE5-82F0-E3E1B8D9DB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478" y="4024088"/>
            <a:ext cx="413233" cy="587225"/>
          </a:xfrm>
          <a:prstGeom prst="rect">
            <a:avLst/>
          </a:prstGeom>
        </p:spPr>
      </p:pic>
    </p:spTree>
    <p:extLst>
      <p:ext uri="{BB962C8B-B14F-4D97-AF65-F5344CB8AC3E}">
        <p14:creationId xmlns:p14="http://schemas.microsoft.com/office/powerpoint/2010/main" val="1801716088"/>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393700" y="368825"/>
            <a:ext cx="8346950" cy="572700"/>
          </a:xfrm>
        </p:spPr>
        <p:txBody>
          <a:bodyPr>
            <a:normAutofit/>
          </a:bodyPr>
          <a:lstStyle/>
          <a:p>
            <a:r>
              <a:rPr lang="en-US" altLang="zh-TW" sz="2400" b="1" i="0" u="none" strike="noStrike" dirty="0" err="1">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HybridMount</a:t>
            </a:r>
            <a:r>
              <a:rPr lang="en-US" altLang="zh-TW" sz="2400" b="1" i="0" u="none" strike="noStrike" dirty="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 smoothly mount two kinds of cloud space</a:t>
            </a:r>
            <a:endParaRPr lang="zh-TW"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矩形 49">
            <a:extLst>
              <a:ext uri="{FF2B5EF4-FFF2-40B4-BE49-F238E27FC236}">
                <a16:creationId xmlns:a16="http://schemas.microsoft.com/office/drawing/2014/main" id="{F6AC1156-DD8D-4E49-8868-E6B4DF1EDB2C}"/>
              </a:ext>
            </a:extLst>
          </p:cNvPr>
          <p:cNvSpPr/>
          <p:nvPr/>
        </p:nvSpPr>
        <p:spPr>
          <a:xfrm>
            <a:off x="342988" y="1568323"/>
            <a:ext cx="6318778" cy="3069897"/>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aphicFrame>
        <p:nvGraphicFramePr>
          <p:cNvPr id="14"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126276857"/>
              </p:ext>
            </p:extLst>
          </p:nvPr>
        </p:nvGraphicFramePr>
        <p:xfrm>
          <a:off x="342988" y="1535276"/>
          <a:ext cx="6333627" cy="3139720"/>
        </p:xfrm>
        <a:graphic>
          <a:graphicData uri="http://schemas.openxmlformats.org/drawingml/2006/table">
            <a:tbl>
              <a:tblPr firstRow="1" bandRow="1"/>
              <a:tblGrid>
                <a:gridCol w="1612812">
                  <a:extLst>
                    <a:ext uri="{9D8B030D-6E8A-4147-A177-3AD203B41FA5}">
                      <a16:colId xmlns:a16="http://schemas.microsoft.com/office/drawing/2014/main" val="1342336146"/>
                    </a:ext>
                  </a:extLst>
                </a:gridCol>
                <a:gridCol w="2248453">
                  <a:extLst>
                    <a:ext uri="{9D8B030D-6E8A-4147-A177-3AD203B41FA5}">
                      <a16:colId xmlns:a16="http://schemas.microsoft.com/office/drawing/2014/main" val="3829529322"/>
                    </a:ext>
                  </a:extLst>
                </a:gridCol>
                <a:gridCol w="2472362">
                  <a:extLst>
                    <a:ext uri="{9D8B030D-6E8A-4147-A177-3AD203B41FA5}">
                      <a16:colId xmlns:a16="http://schemas.microsoft.com/office/drawing/2014/main" val="3150085459"/>
                    </a:ext>
                  </a:extLst>
                </a:gridCol>
              </a:tblGrid>
              <a:tr h="350607">
                <a:tc>
                  <a:txBody>
                    <a:bodyPr/>
                    <a:lstStyle/>
                    <a:p>
                      <a:pPr algn="ctr" rtl="0" fontAlgn="auto"/>
                      <a:r>
                        <a:rPr lang="en-US" sz="1050" b="1"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sz="1050" b="1"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5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Network Drive Mount</a:t>
                      </a:r>
                      <a:r>
                        <a:rPr lang="en-US" sz="105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sz="105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5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Cloud Storage Gateway</a:t>
                      </a:r>
                      <a:r>
                        <a:rPr lang="en-US" sz="105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4017304"/>
                  </a:ext>
                </a:extLst>
              </a:tr>
              <a:tr h="396600">
                <a:tc>
                  <a:txBody>
                    <a:bodyPr/>
                    <a:lstStyle/>
                    <a:p>
                      <a:pPr algn="ctr" rtl="0" fontAlgn="base"/>
                      <a:r>
                        <a:rPr lang="en-US" sz="100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Setting</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Create File Station Cloud Mode</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Select file-based cloud gateway and configure cache </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4105057157"/>
                  </a:ext>
                </a:extLst>
              </a:tr>
              <a:tr h="396600">
                <a:tc>
                  <a:txBody>
                    <a:bodyPr/>
                    <a:lstStyle/>
                    <a:p>
                      <a:pPr algn="ctr" rtl="0" fontAlgn="base"/>
                      <a:r>
                        <a:rPr lang="en-US" sz="100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Mount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Unlimited cloud services</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2 free gateway licenses, additional licenses can be purchased on demand</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247581"/>
                  </a:ext>
                </a:extLst>
              </a:tr>
              <a:tr h="258553">
                <a:tc>
                  <a:txBody>
                    <a:bodyPr/>
                    <a:lstStyle/>
                    <a:p>
                      <a:pPr algn="ctr" rtl="0" fontAlgn="base"/>
                      <a:r>
                        <a:rPr lang="en-US" sz="100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Access experience</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Access speed depends on internet speed</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Cache mechanism reduces read and write time</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1438036707"/>
                  </a:ext>
                </a:extLst>
              </a:tr>
              <a:tr h="258553">
                <a:tc>
                  <a:txBody>
                    <a:bodyPr/>
                    <a:lstStyle/>
                    <a:p>
                      <a:pPr algn="ctr" rtl="0" fontAlgn="base"/>
                      <a:r>
                        <a:rPr lang="en-US" sz="100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Access from File Station</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support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support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42144"/>
                  </a:ext>
                </a:extLst>
              </a:tr>
              <a:tr h="396600">
                <a:tc>
                  <a:txBody>
                    <a:bodyPr/>
                    <a:lstStyle/>
                    <a:p>
                      <a:pPr algn="ctr" rtl="0" fontAlgn="base"/>
                      <a:r>
                        <a:rPr lang="it-IT" sz="100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Access via SMB / NFS / AFP</a:t>
                      </a:r>
                      <a:r>
                        <a:rPr lang="it-IT"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it-IT"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not support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support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p>
                    <a:p>
                      <a:pPr algn="ctr" rtl="0" fontAlgn="base"/>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3587223761"/>
                  </a:ext>
                </a:extLst>
              </a:tr>
              <a:tr h="258553">
                <a:tc>
                  <a:txBody>
                    <a:bodyPr/>
                    <a:lstStyle/>
                    <a:p>
                      <a:pPr algn="ctr" rtl="0" fontAlgn="base"/>
                      <a:r>
                        <a:rPr lang="en-US" sz="100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synchronization</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Resync with cloud every time</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Regular sync for quick browsing</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402618"/>
                  </a:ext>
                </a:extLst>
              </a:tr>
              <a:tr h="359234">
                <a:tc>
                  <a:txBody>
                    <a:bodyPr/>
                    <a:lstStyle/>
                    <a:p>
                      <a:pPr algn="ctr" rtl="0" fontAlgn="base"/>
                      <a:r>
                        <a:rPr lang="en-US" sz="1000"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QTS Apps file management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ctr"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not support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tc>
                  <a:txBody>
                    <a:bodyPr/>
                    <a:lstStyle/>
                    <a:p>
                      <a:pPr algn="l" rtl="0" fontAlgn="base"/>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   </a:t>
                      </a:r>
                      <a:r>
                        <a:rPr lang="en-US" altLang="zh-TW"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  </a:t>
                      </a:r>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 support</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r>
                        <a:rPr lang="en-US" sz="1000" b="0"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                                   </a:t>
                      </a:r>
                      <a:r>
                        <a:rPr lang="en-US" altLang="zh-TW" sz="10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alpha val="10196"/>
                      </a:srgbClr>
                    </a:solidFill>
                  </a:tcPr>
                </a:tc>
                <a:extLst>
                  <a:ext uri="{0D108BD9-81ED-4DB2-BD59-A6C34878D82A}">
                    <a16:rowId xmlns:a16="http://schemas.microsoft.com/office/drawing/2014/main" val="2726153205"/>
                  </a:ext>
                </a:extLst>
              </a:tr>
            </a:tbl>
          </a:graphicData>
        </a:graphic>
      </p:graphicFrame>
      <p:grpSp>
        <p:nvGrpSpPr>
          <p:cNvPr id="43" name="群組 42">
            <a:extLst>
              <a:ext uri="{FF2B5EF4-FFF2-40B4-BE49-F238E27FC236}">
                <a16:creationId xmlns:a16="http://schemas.microsoft.com/office/drawing/2014/main" id="{8AF9330D-5A76-4143-BFC0-5CCAF305C401}"/>
              </a:ext>
            </a:extLst>
          </p:cNvPr>
          <p:cNvGrpSpPr/>
          <p:nvPr/>
        </p:nvGrpSpPr>
        <p:grpSpPr>
          <a:xfrm>
            <a:off x="6887756" y="2340221"/>
            <a:ext cx="1707366" cy="2546776"/>
            <a:chOff x="9960014" y="1888151"/>
            <a:chExt cx="2347057" cy="3500964"/>
          </a:xfrm>
        </p:grpSpPr>
        <p:sp>
          <p:nvSpPr>
            <p:cNvPr id="5" name="文字方塊 34">
              <a:extLst>
                <a:ext uri="{FF2B5EF4-FFF2-40B4-BE49-F238E27FC236}">
                  <a16:creationId xmlns:a16="http://schemas.microsoft.com/office/drawing/2014/main" id="{0094C4F6-CD07-734A-9402-38E0B1B51C36}"/>
                </a:ext>
              </a:extLst>
            </p:cNvPr>
            <p:cNvSpPr txBox="1"/>
            <p:nvPr/>
          </p:nvSpPr>
          <p:spPr>
            <a:xfrm>
              <a:off x="11227282" y="3173053"/>
              <a:ext cx="839497" cy="460286"/>
            </a:xfrm>
            <a:prstGeom prst="rect">
              <a:avLst/>
            </a:prstGeom>
            <a:noFill/>
          </p:spPr>
          <p:txBody>
            <a:bodyPr wrap="square" rtlCol="0">
              <a:spAutoFit/>
            </a:bodyPr>
            <a:lstStyle/>
            <a:p>
              <a:r>
                <a:rPr lang="en-US" altLang="zh-TW" sz="788"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r>
                <a:rPr lang="en-US" altLang="zh-TW" sz="788" b="1"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p>
            <a:p>
              <a:r>
                <a:rPr lang="en-US" altLang="zh-TW" sz="788" b="1" dirty="0">
                  <a:solidFill>
                    <a:schemeClr val="tx1"/>
                  </a:solidFill>
                  <a:latin typeface="Arial" panose="020B0604020202020204" pitchFamily="34" charset="0"/>
                  <a:ea typeface="微軟正黑體" panose="020B0604030504040204" pitchFamily="34" charset="-120"/>
                  <a:sym typeface="Arial" panose="020B0604020202020204" pitchFamily="34" charset="0"/>
                </a:rPr>
                <a:t>Cache</a:t>
              </a:r>
              <a:endParaRPr lang="en-GB" altLang="zh-TW" sz="788"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5"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圖形 37">
              <a:extLst>
                <a:ext uri="{FF2B5EF4-FFF2-40B4-BE49-F238E27FC236}">
                  <a16:creationId xmlns:a16="http://schemas.microsoft.com/office/drawing/2014/main" id="{9E94EF24-05A5-5E4A-9DED-C78DD71EA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76775" y="3620974"/>
              <a:ext cx="555275" cy="555275"/>
            </a:xfrm>
            <a:prstGeom prst="rect">
              <a:avLst/>
            </a:prstGeom>
          </p:spPr>
        </p:pic>
        <p:cxnSp>
          <p:nvCxnSpPr>
            <p:cNvPr id="17"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圖形 42">
              <a:extLst>
                <a:ext uri="{FF2B5EF4-FFF2-40B4-BE49-F238E27FC236}">
                  <a16:creationId xmlns:a16="http://schemas.microsoft.com/office/drawing/2014/main" id="{63D9ED4E-92F7-CF4A-B50E-FE081B806AB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20" name="群組 26">
              <a:extLst>
                <a:ext uri="{FF2B5EF4-FFF2-40B4-BE49-F238E27FC236}">
                  <a16:creationId xmlns:a16="http://schemas.microsoft.com/office/drawing/2014/main" id="{25295283-6F23-CB4D-8506-513D04634D62}"/>
                </a:ext>
              </a:extLst>
            </p:cNvPr>
            <p:cNvGrpSpPr/>
            <p:nvPr/>
          </p:nvGrpSpPr>
          <p:grpSpPr>
            <a:xfrm>
              <a:off x="10124772" y="3675157"/>
              <a:ext cx="586325" cy="334937"/>
              <a:chOff x="2940214" y="5275450"/>
              <a:chExt cx="1391060" cy="794639"/>
            </a:xfrm>
          </p:grpSpPr>
          <p:pic>
            <p:nvPicPr>
              <p:cNvPr id="21"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7"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8">
                <a:extLst>
                  <a:ext uri="{FF2B5EF4-FFF2-40B4-BE49-F238E27FC236}">
                    <a16:creationId xmlns:a16="http://schemas.microsoft.com/office/drawing/2014/main" id="{AE1B6A72-1245-4046-87F3-532FA09EDBC8}"/>
                  </a:ext>
                </a:extLst>
              </p:cNvPr>
              <p:cNvSpPr/>
              <p:nvPr/>
            </p:nvSpPr>
            <p:spPr>
              <a:xfrm>
                <a:off x="2940214" y="5429762"/>
                <a:ext cx="999601" cy="640327"/>
              </a:xfrm>
              <a:prstGeom prst="rect">
                <a:avLst/>
              </a:prstGeom>
            </p:spPr>
            <p:txBody>
              <a:bodyPr wrap="none">
                <a:spAutoFit/>
              </a:bodyPr>
              <a:lstStyle/>
              <a:p>
                <a:pPr algn="ctr" defTabSz="342875"/>
                <a:r>
                  <a:rPr lang="en-US" altLang="zh-TW" sz="338">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META</a:t>
                </a:r>
              </a:p>
              <a:p>
                <a:pPr algn="ctr" defTabSz="342875"/>
                <a:r>
                  <a:rPr lang="en-US" altLang="zh-TW" sz="338">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en-GB" sz="338">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23"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8" cstate="screen">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10" cstate="screen">
              <a:clrChange>
                <a:clrFrom>
                  <a:srgbClr val="FFFFFF"/>
                </a:clrFrom>
                <a:clrTo>
                  <a:srgbClr val="FFFFFF">
                    <a:alpha val="0"/>
                  </a:srgbClr>
                </a:clrTo>
              </a:clrChange>
              <a:extLst>
                <a:ext uri="{BEBA8EAE-BF5A-486C-A8C5-ECC9F3942E4B}">
                  <a14:imgProps xmlns:a14="http://schemas.microsoft.com/office/drawing/2010/main">
                    <a14:imgLayer r:embed="rId11">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5" name="圖形 39">
              <a:extLst>
                <a:ext uri="{FF2B5EF4-FFF2-40B4-BE49-F238E27FC236}">
                  <a16:creationId xmlns:a16="http://schemas.microsoft.com/office/drawing/2014/main" id="{79DE5075-AE4E-BE49-AED1-69B409957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1811" y="4613684"/>
              <a:ext cx="1276229" cy="775431"/>
            </a:xfrm>
            <a:prstGeom prst="rect">
              <a:avLst/>
            </a:prstGeom>
          </p:spPr>
        </p:pic>
        <p:cxnSp>
          <p:nvCxnSpPr>
            <p:cNvPr id="26"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50">
              <a:extLst>
                <a:ext uri="{FF2B5EF4-FFF2-40B4-BE49-F238E27FC236}">
                  <a16:creationId xmlns:a16="http://schemas.microsoft.com/office/drawing/2014/main" id="{0890ED3E-6486-924A-AEBB-9C1D5ECD25A6}"/>
                </a:ext>
              </a:extLst>
            </p:cNvPr>
            <p:cNvSpPr/>
            <p:nvPr/>
          </p:nvSpPr>
          <p:spPr>
            <a:xfrm>
              <a:off x="11067372" y="2585037"/>
              <a:ext cx="1239699" cy="317317"/>
            </a:xfrm>
            <a:prstGeom prst="rect">
              <a:avLst/>
            </a:prstGeom>
          </p:spPr>
          <p:txBody>
            <a:bodyPr wrap="square">
              <a:spAutoFit/>
            </a:bodyPr>
            <a:lstStyle/>
            <a:p>
              <a:pPr algn="ctr" defTabSz="342875"/>
              <a:r>
                <a:rPr lang="en-US" altLang="zh-TW" sz="9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Internet</a:t>
              </a:r>
              <a:endParaRPr lang="en-GB" altLang="zh-TW" sz="9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矩形: 圓角 35">
              <a:extLst>
                <a:ext uri="{FF2B5EF4-FFF2-40B4-BE49-F238E27FC236}">
                  <a16:creationId xmlns:a16="http://schemas.microsoft.com/office/drawing/2014/main" id="{50A5A0F0-8E0C-874C-89DC-CC1C89560014}"/>
                </a:ext>
              </a:extLst>
            </p:cNvPr>
            <p:cNvSpPr/>
            <p:nvPr/>
          </p:nvSpPr>
          <p:spPr>
            <a:xfrm>
              <a:off x="11280342" y="2364589"/>
              <a:ext cx="786438" cy="235395"/>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342875"/>
              <a:r>
                <a:rPr lang="zh-CN" altLang="en-US" sz="8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Slower</a:t>
              </a:r>
              <a:endParaRPr lang="zh-CN" altLang="en-US" sz="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文字方塊 30">
              <a:extLst>
                <a:ext uri="{FF2B5EF4-FFF2-40B4-BE49-F238E27FC236}">
                  <a16:creationId xmlns:a16="http://schemas.microsoft.com/office/drawing/2014/main" id="{A9D8F984-CB02-FA49-A3D2-8458FB87A293}"/>
                </a:ext>
              </a:extLst>
            </p:cNvPr>
            <p:cNvSpPr txBox="1"/>
            <p:nvPr/>
          </p:nvSpPr>
          <p:spPr>
            <a:xfrm>
              <a:off x="11205517" y="4196149"/>
              <a:ext cx="919886" cy="317317"/>
            </a:xfrm>
            <a:prstGeom prst="rect">
              <a:avLst/>
            </a:prstGeom>
            <a:noFill/>
          </p:spPr>
          <p:txBody>
            <a:bodyPr wrap="square" rtlCol="0">
              <a:spAutoFit/>
            </a:bodyPr>
            <a:lstStyle/>
            <a:p>
              <a:pPr algn="ctr" defTabSz="342875"/>
              <a:r>
                <a:rPr lang="en-US" altLang="zh-CN" sz="9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Ethernet</a:t>
              </a:r>
              <a:endParaRPr lang="en-GB" sz="9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矩形: 圓角 35">
              <a:extLst>
                <a:ext uri="{FF2B5EF4-FFF2-40B4-BE49-F238E27FC236}">
                  <a16:creationId xmlns:a16="http://schemas.microsoft.com/office/drawing/2014/main" id="{A543A250-E0A6-3A44-962B-2E7E8E51AFF7}"/>
                </a:ext>
              </a:extLst>
            </p:cNvPr>
            <p:cNvSpPr/>
            <p:nvPr/>
          </p:nvSpPr>
          <p:spPr>
            <a:xfrm>
              <a:off x="11295923" y="4528274"/>
              <a:ext cx="739074" cy="209775"/>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a:r>
                <a:rPr lang="en-US" altLang="zh-TW" sz="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Faster</a:t>
              </a:r>
              <a:endParaRPr lang="zh-TW" altLang="en-US" sz="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2"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33"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solidFill>
              <a:srgbClr val="00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Arial" panose="020B0604020202020204" pitchFamily="34" charset="0"/>
                  <a:ea typeface="微軟正黑體" panose="020B0604030504040204" pitchFamily="34" charset="-120"/>
                  <a:sym typeface="Arial" panose="020B0604020202020204" pitchFamily="34" charset="0"/>
                </a:rPr>
                <a:t>1</a:t>
              </a:r>
            </a:p>
          </p:txBody>
        </p:sp>
        <p:sp>
          <p:nvSpPr>
            <p:cNvPr id="34" name="Oval 41">
              <a:extLst>
                <a:ext uri="{FF2B5EF4-FFF2-40B4-BE49-F238E27FC236}">
                  <a16:creationId xmlns:a16="http://schemas.microsoft.com/office/drawing/2014/main" id="{AF89E2EA-9F5E-8243-AA59-A77629CFED5B}"/>
                </a:ext>
              </a:extLst>
            </p:cNvPr>
            <p:cNvSpPr/>
            <p:nvPr/>
          </p:nvSpPr>
          <p:spPr>
            <a:xfrm>
              <a:off x="10679953" y="3492297"/>
              <a:ext cx="165253" cy="165253"/>
            </a:xfrm>
            <a:prstGeom prst="ellipse">
              <a:avLst/>
            </a:prstGeom>
            <a:solidFill>
              <a:srgbClr val="00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Arial" panose="020B0604020202020204" pitchFamily="34" charset="0"/>
                  <a:ea typeface="微軟正黑體" panose="020B0604030504040204" pitchFamily="34" charset="-120"/>
                  <a:sym typeface="Arial" panose="020B0604020202020204" pitchFamily="34" charset="0"/>
                </a:rPr>
                <a:t>2</a:t>
              </a:r>
            </a:p>
          </p:txBody>
        </p:sp>
        <p:sp>
          <p:nvSpPr>
            <p:cNvPr id="35"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solidFill>
              <a:srgbClr val="00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Arial" panose="020B0604020202020204" pitchFamily="34" charset="0"/>
                  <a:ea typeface="微軟正黑體" panose="020B0604030504040204" pitchFamily="34" charset="-120"/>
                  <a:sym typeface="Arial" panose="020B0604020202020204" pitchFamily="34" charset="0"/>
                </a:rPr>
                <a:t>3</a:t>
              </a:r>
            </a:p>
          </p:txBody>
        </p:sp>
      </p:grpSp>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6710270" y="1658925"/>
            <a:ext cx="816495" cy="816495"/>
          </a:xfrm>
          <a:prstGeom prst="rect">
            <a:avLst/>
          </a:prstGeom>
          <a:effectLst>
            <a:outerShdw blurRad="63500" sx="102000" sy="102000" algn="ctr" rotWithShape="0">
              <a:prstClr val="black">
                <a:alpha val="40000"/>
              </a:prstClr>
            </a:outerShdw>
          </a:effectLst>
        </p:spPr>
      </p:pic>
      <p:grpSp>
        <p:nvGrpSpPr>
          <p:cNvPr id="7" name="群組 6">
            <a:extLst>
              <a:ext uri="{FF2B5EF4-FFF2-40B4-BE49-F238E27FC236}">
                <a16:creationId xmlns:a16="http://schemas.microsoft.com/office/drawing/2014/main" id="{031E4378-3324-4A3F-9B8C-8048D0AA3B44}"/>
              </a:ext>
            </a:extLst>
          </p:cNvPr>
          <p:cNvGrpSpPr/>
          <p:nvPr/>
        </p:nvGrpSpPr>
        <p:grpSpPr>
          <a:xfrm>
            <a:off x="5096648" y="4344916"/>
            <a:ext cx="1332194" cy="270000"/>
            <a:chOff x="7022816" y="5340353"/>
            <a:chExt cx="1776260" cy="360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439076" y="5340353"/>
              <a:ext cx="360000" cy="36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966989" y="5340353"/>
              <a:ext cx="360000" cy="36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94903" y="5340353"/>
              <a:ext cx="360000" cy="36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22816" y="5340353"/>
              <a:ext cx="360000" cy="360000"/>
            </a:xfrm>
            <a:prstGeom prst="rect">
              <a:avLst/>
            </a:prstGeom>
            <a:noFill/>
            <a:effectLst>
              <a:outerShdw blurRad="50800" dist="38100" dir="2700000" algn="tl" rotWithShape="0">
                <a:prstClr val="black">
                  <a:alpha val="40000"/>
                </a:prstClr>
              </a:outerShdw>
            </a:effectLst>
          </p:spPr>
        </p:pic>
      </p:grpSp>
      <p:sp>
        <p:nvSpPr>
          <p:cNvPr id="3" name="矩形 2">
            <a:extLst>
              <a:ext uri="{FF2B5EF4-FFF2-40B4-BE49-F238E27FC236}">
                <a16:creationId xmlns:a16="http://schemas.microsoft.com/office/drawing/2014/main" id="{133AD9E4-564C-F242-B48E-7B72EADC3EAA}"/>
              </a:ext>
            </a:extLst>
          </p:cNvPr>
          <p:cNvSpPr/>
          <p:nvPr/>
        </p:nvSpPr>
        <p:spPr>
          <a:xfrm>
            <a:off x="7534505" y="1658129"/>
            <a:ext cx="1490987" cy="738664"/>
          </a:xfrm>
          <a:prstGeom prst="rect">
            <a:avLst/>
          </a:prstGeom>
        </p:spPr>
        <p:txBody>
          <a:bodyPr wrap="square" lIns="91440" tIns="45720" rIns="91440" bIns="45720" anchor="t">
            <a:spAutoFit/>
          </a:bodyPr>
          <a:lstStyle/>
          <a:p>
            <a:pPr marL="135255" indent="-135255" fontAlgn="ctr">
              <a:buClrTx/>
              <a:buFont typeface="Arial" panose="020B0604020202020204" pitchFamily="34" charset="0"/>
              <a:buChar char="•"/>
            </a:pPr>
            <a:r>
              <a:rPr lang="en-US" altLang="zh-CN" sz="1050">
                <a:solidFill>
                  <a:schemeClr val="accent6"/>
                </a:solidFill>
                <a:latin typeface="Arial" panose="020B0604020202020204" pitchFamily="34" charset="0"/>
                <a:ea typeface="微軟正黑體" panose="020B0604030504040204" pitchFamily="34" charset="-120"/>
                <a:sym typeface="Arial" panose="020B0604020202020204" pitchFamily="34" charset="0"/>
              </a:rPr>
              <a:t>Online multi-party collaboration</a:t>
            </a:r>
          </a:p>
          <a:p>
            <a:pPr marL="135255" indent="-135255" fontAlgn="ctr">
              <a:buClrTx/>
              <a:buFont typeface="Arial" panose="020B0604020202020204" pitchFamily="34" charset="0"/>
              <a:buChar char="•"/>
            </a:pPr>
            <a:r>
              <a:rPr lang="en-US" altLang="zh-CN" sz="1050">
                <a:solidFill>
                  <a:schemeClr val="accent6"/>
                </a:solidFill>
                <a:latin typeface="Arial" panose="020B0604020202020204" pitchFamily="34" charset="0"/>
                <a:ea typeface="微軟正黑體" panose="020B0604030504040204" pitchFamily="34" charset="-120"/>
                <a:sym typeface="Arial" panose="020B0604020202020204" pitchFamily="34" charset="0"/>
              </a:rPr>
              <a:t>File-based data analysis</a:t>
            </a:r>
            <a:endParaRPr lang="en-US" altLang="zh-TW"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 name="群組 3">
            <a:extLst>
              <a:ext uri="{FF2B5EF4-FFF2-40B4-BE49-F238E27FC236}">
                <a16:creationId xmlns:a16="http://schemas.microsoft.com/office/drawing/2014/main" id="{A7C62835-38BE-49B9-96A4-ECED7F23C9D3}"/>
              </a:ext>
            </a:extLst>
          </p:cNvPr>
          <p:cNvGrpSpPr/>
          <p:nvPr/>
        </p:nvGrpSpPr>
        <p:grpSpPr>
          <a:xfrm>
            <a:off x="547800" y="4680166"/>
            <a:ext cx="5924001" cy="419217"/>
            <a:chOff x="399550" y="4655770"/>
            <a:chExt cx="5924001" cy="419217"/>
          </a:xfrm>
        </p:grpSpPr>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588565" y="4655770"/>
              <a:ext cx="384043" cy="384043"/>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018416" y="4717993"/>
              <a:ext cx="286265" cy="266486"/>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22" cstate="screen">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a:xfrm>
              <a:off x="1527210" y="4706847"/>
              <a:ext cx="251926" cy="180148"/>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82261" y="4655770"/>
              <a:ext cx="293881" cy="29388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848330" y="4678135"/>
              <a:ext cx="304604" cy="229010"/>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226210" y="4679841"/>
              <a:ext cx="316547" cy="316547"/>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889157" y="4703160"/>
              <a:ext cx="262530" cy="26991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406046" y="4752573"/>
              <a:ext cx="270899" cy="2708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150904" y="4691132"/>
              <a:ext cx="383855" cy="383855"/>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000682" y="4745163"/>
              <a:ext cx="269104" cy="26991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606384" y="4784363"/>
              <a:ext cx="322528" cy="145877"/>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061021" y="4745163"/>
              <a:ext cx="262530" cy="254491"/>
            </a:xfrm>
            <a:prstGeom prst="rect">
              <a:avLst/>
            </a:prstGeom>
            <a:effectLst>
              <a:outerShdw blurRad="50800" dist="38100" dir="2700000" algn="tl" rotWithShape="0">
                <a:prstClr val="black">
                  <a:alpha val="40000"/>
                </a:prstClr>
              </a:outerShdw>
            </a:effectLst>
          </p:spPr>
        </p:pic>
        <p:pic>
          <p:nvPicPr>
            <p:cNvPr id="9" name="圖形 8">
              <a:extLst>
                <a:ext uri="{FF2B5EF4-FFF2-40B4-BE49-F238E27FC236}">
                  <a16:creationId xmlns:a16="http://schemas.microsoft.com/office/drawing/2014/main" id="{A2778CEF-1343-4F49-B338-7424148FBEF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399550" y="4676498"/>
              <a:ext cx="354605" cy="239152"/>
            </a:xfrm>
            <a:prstGeom prst="rect">
              <a:avLst/>
            </a:prstGeom>
          </p:spPr>
        </p:pic>
        <p:pic>
          <p:nvPicPr>
            <p:cNvPr id="13" name="圖形 12">
              <a:extLst>
                <a:ext uri="{FF2B5EF4-FFF2-40B4-BE49-F238E27FC236}">
                  <a16:creationId xmlns:a16="http://schemas.microsoft.com/office/drawing/2014/main" id="{E341CFFE-F378-43BF-BDF8-A28D1CE7E40F}"/>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764371" y="4800440"/>
              <a:ext cx="368054" cy="149211"/>
            </a:xfrm>
            <a:prstGeom prst="rect">
              <a:avLst/>
            </a:prstGeom>
          </p:spPr>
        </p:pic>
        <p:pic>
          <p:nvPicPr>
            <p:cNvPr id="57" name="圖形 56">
              <a:extLst>
                <a:ext uri="{FF2B5EF4-FFF2-40B4-BE49-F238E27FC236}">
                  <a16:creationId xmlns:a16="http://schemas.microsoft.com/office/drawing/2014/main" id="{78E56CB9-8786-469B-940E-2D50B495EDDA}"/>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416075" y="4749972"/>
              <a:ext cx="458670" cy="180268"/>
            </a:xfrm>
            <a:prstGeom prst="rect">
              <a:avLst/>
            </a:prstGeom>
          </p:spPr>
        </p:pic>
      </p:grpSp>
    </p:spTree>
    <p:extLst>
      <p:ext uri="{BB962C8B-B14F-4D97-AF65-F5344CB8AC3E}">
        <p14:creationId xmlns:p14="http://schemas.microsoft.com/office/powerpoint/2010/main" val="111848304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圖片 190" descr="一張含有 草, 天空, 室外, 運輸 的圖片&#10;&#10;自動產生的描述">
            <a:extLst>
              <a:ext uri="{FF2B5EF4-FFF2-40B4-BE49-F238E27FC236}">
                <a16:creationId xmlns:a16="http://schemas.microsoft.com/office/drawing/2014/main" id="{BCE63C52-A5EE-4495-B24C-73BC8364B7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064" y="2438172"/>
            <a:ext cx="5772687" cy="3137147"/>
          </a:xfrm>
          <a:prstGeom prst="rect">
            <a:avLst/>
          </a:prstGeom>
          <a:effectLst>
            <a:softEdge rad="635000"/>
          </a:effectLst>
        </p:spPr>
      </p:pic>
      <p:sp>
        <p:nvSpPr>
          <p:cNvPr id="205" name="矩形 204">
            <a:extLst>
              <a:ext uri="{FF2B5EF4-FFF2-40B4-BE49-F238E27FC236}">
                <a16:creationId xmlns:a16="http://schemas.microsoft.com/office/drawing/2014/main" id="{5D155798-C309-433F-871F-04F3C9531110}"/>
              </a:ext>
            </a:extLst>
          </p:cNvPr>
          <p:cNvSpPr>
            <a:spLocks noGrp="1" noRot="1" noMove="1" noResize="1" noEditPoints="1" noAdjustHandles="1" noChangeArrowheads="1" noChangeShapeType="1"/>
          </p:cNvSpPr>
          <p:nvPr/>
        </p:nvSpPr>
        <p:spPr>
          <a:xfrm>
            <a:off x="-111414" y="2855839"/>
            <a:ext cx="9493399" cy="3738431"/>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0" name="箭號: 向右 409">
            <a:extLst>
              <a:ext uri="{FF2B5EF4-FFF2-40B4-BE49-F238E27FC236}">
                <a16:creationId xmlns:a16="http://schemas.microsoft.com/office/drawing/2014/main" id="{07657FE4-6D6C-0DB0-8477-1FC44EA9FC45}"/>
              </a:ext>
            </a:extLst>
          </p:cNvPr>
          <p:cNvSpPr/>
          <p:nvPr/>
        </p:nvSpPr>
        <p:spPr>
          <a:xfrm rot="5400000">
            <a:off x="7139749" y="2905705"/>
            <a:ext cx="607082"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2" name="手繪多邊形: 圖案 201">
            <a:extLst>
              <a:ext uri="{FF2B5EF4-FFF2-40B4-BE49-F238E27FC236}">
                <a16:creationId xmlns:a16="http://schemas.microsoft.com/office/drawing/2014/main" id="{B38F785D-B338-4B19-B820-D210CAEA31B3}"/>
              </a:ext>
            </a:extLst>
          </p:cNvPr>
          <p:cNvSpPr/>
          <p:nvPr/>
        </p:nvSpPr>
        <p:spPr>
          <a:xfrm>
            <a:off x="5581854" y="2687611"/>
            <a:ext cx="3391024" cy="387030"/>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00" h="626534">
                <a:moveTo>
                  <a:pt x="0" y="533400"/>
                </a:moveTo>
                <a:lnTo>
                  <a:pt x="2032000" y="626534"/>
                </a:lnTo>
                <a:lnTo>
                  <a:pt x="3479800" y="254000"/>
                </a:lnTo>
                <a:lnTo>
                  <a:pt x="1701800" y="0"/>
                </a:lnTo>
                <a:lnTo>
                  <a:pt x="0" y="533400"/>
                </a:lnTo>
                <a:close/>
              </a:path>
            </a:pathLst>
          </a:custGeom>
          <a:solidFill>
            <a:srgbClr val="0C0C0C">
              <a:alpha val="66000"/>
            </a:srgbClr>
          </a:solidFill>
          <a:ln>
            <a:noFill/>
          </a:ln>
          <a:effectLst>
            <a:outerShdw blurRad="203200" dist="50800" sx="128000" sy="128000" algn="ctr" rotWithShape="0">
              <a:srgbClr val="000000"/>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9" name="圖片 8">
            <a:extLst>
              <a:ext uri="{FF2B5EF4-FFF2-40B4-BE49-F238E27FC236}">
                <a16:creationId xmlns:a16="http://schemas.microsoft.com/office/drawing/2014/main" id="{56F6AFCD-2055-9B24-AB20-FD343ECDF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4233" y="1434483"/>
            <a:ext cx="2941141" cy="1838540"/>
          </a:xfrm>
          <a:prstGeom prst="rect">
            <a:avLst/>
          </a:prstGeom>
        </p:spPr>
      </p:pic>
      <p:pic>
        <p:nvPicPr>
          <p:cNvPr id="30" name="圖片 29" hidden="1">
            <a:extLst>
              <a:ext uri="{FF2B5EF4-FFF2-40B4-BE49-F238E27FC236}">
                <a16:creationId xmlns:a16="http://schemas.microsoft.com/office/drawing/2014/main" id="{46106036-875F-40E5-A35F-A4CBDAB8E47A}"/>
              </a:ext>
            </a:extLst>
          </p:cNvPr>
          <p:cNvPicPr>
            <a:picLocks noChangeAspect="1"/>
          </p:cNvPicPr>
          <p:nvPr/>
        </p:nvPicPr>
        <p:blipFill>
          <a:blip r:embed="rId5"/>
          <a:stretch>
            <a:fillRect/>
          </a:stretch>
        </p:blipFill>
        <p:spPr>
          <a:xfrm rot="10800000">
            <a:off x="202843" y="0"/>
            <a:ext cx="8687888" cy="1137844"/>
          </a:xfrm>
          <a:prstGeom prst="rect">
            <a:avLst/>
          </a:prstGeom>
        </p:spPr>
      </p:pic>
      <p:sp>
        <p:nvSpPr>
          <p:cNvPr id="2" name="標題 1">
            <a:extLst>
              <a:ext uri="{FF2B5EF4-FFF2-40B4-BE49-F238E27FC236}">
                <a16:creationId xmlns:a16="http://schemas.microsoft.com/office/drawing/2014/main" id="{617F7F7E-E09F-4B6E-91B1-D94AA860A23B}"/>
              </a:ext>
            </a:extLst>
          </p:cNvPr>
          <p:cNvSpPr>
            <a:spLocks noGrp="1"/>
          </p:cNvSpPr>
          <p:nvPr>
            <p:ph type="title"/>
          </p:nvPr>
        </p:nvSpPr>
        <p:spPr>
          <a:xfrm>
            <a:off x="383684" y="145118"/>
            <a:ext cx="5706716" cy="1170228"/>
          </a:xfrm>
        </p:spPr>
        <p:txBody>
          <a:bodyPr>
            <a:normAutofit fontScale="90000"/>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Typical in-vehicle surveillance system connections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hidden="1">
            <a:extLst>
              <a:ext uri="{FF2B5EF4-FFF2-40B4-BE49-F238E27FC236}">
                <a16:creationId xmlns:a16="http://schemas.microsoft.com/office/drawing/2014/main" id="{BB749298-CD7D-49F7-9AEE-270D09D9A423}"/>
              </a:ext>
            </a:extLst>
          </p:cNvPr>
          <p:cNvGrpSpPr/>
          <p:nvPr/>
        </p:nvGrpSpPr>
        <p:grpSpPr>
          <a:xfrm>
            <a:off x="383684" y="5751381"/>
            <a:ext cx="8417909" cy="3331973"/>
            <a:chOff x="383684" y="1593268"/>
            <a:chExt cx="8417909" cy="3331973"/>
          </a:xfrm>
        </p:grpSpPr>
        <p:sp>
          <p:nvSpPr>
            <p:cNvPr id="31" name="矩形: 圓角化對角角落 30">
              <a:extLst>
                <a:ext uri="{FF2B5EF4-FFF2-40B4-BE49-F238E27FC236}">
                  <a16:creationId xmlns:a16="http://schemas.microsoft.com/office/drawing/2014/main" id="{E0FB8C43-3812-4D48-AEE5-7A2597A5C462}"/>
                </a:ext>
              </a:extLst>
            </p:cNvPr>
            <p:cNvSpPr/>
            <p:nvPr/>
          </p:nvSpPr>
          <p:spPr>
            <a:xfrm>
              <a:off x="4342848" y="1679917"/>
              <a:ext cx="2743049" cy="3245324"/>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圓角化同側角落 31">
              <a:extLst>
                <a:ext uri="{FF2B5EF4-FFF2-40B4-BE49-F238E27FC236}">
                  <a16:creationId xmlns:a16="http://schemas.microsoft.com/office/drawing/2014/main" id="{D3557AB1-87F6-49E1-AC87-02C1999A1531}"/>
                </a:ext>
              </a:extLst>
            </p:cNvPr>
            <p:cNvSpPr/>
            <p:nvPr/>
          </p:nvSpPr>
          <p:spPr>
            <a:xfrm>
              <a:off x="4327774" y="1619627"/>
              <a:ext cx="2764706" cy="496077"/>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矩形: 圓角 32">
              <a:extLst>
                <a:ext uri="{FF2B5EF4-FFF2-40B4-BE49-F238E27FC236}">
                  <a16:creationId xmlns:a16="http://schemas.microsoft.com/office/drawing/2014/main" id="{93973B3A-6292-4220-8D93-8FFC01520DCE}"/>
                </a:ext>
              </a:extLst>
            </p:cNvPr>
            <p:cNvSpPr/>
            <p:nvPr/>
          </p:nvSpPr>
          <p:spPr>
            <a:xfrm rot="16200000" flipH="1">
              <a:off x="6733871" y="3072397"/>
              <a:ext cx="2346225" cy="1359460"/>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圓角化對角角落 33">
              <a:extLst>
                <a:ext uri="{FF2B5EF4-FFF2-40B4-BE49-F238E27FC236}">
                  <a16:creationId xmlns:a16="http://schemas.microsoft.com/office/drawing/2014/main" id="{97D32FBB-9ECC-45F5-82C6-78BF5FFA5CA6}"/>
                </a:ext>
              </a:extLst>
            </p:cNvPr>
            <p:cNvSpPr/>
            <p:nvPr/>
          </p:nvSpPr>
          <p:spPr>
            <a:xfrm>
              <a:off x="7269973" y="2751352"/>
              <a:ext cx="1531620" cy="2173886"/>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文字方塊 34">
              <a:extLst>
                <a:ext uri="{FF2B5EF4-FFF2-40B4-BE49-F238E27FC236}">
                  <a16:creationId xmlns:a16="http://schemas.microsoft.com/office/drawing/2014/main" id="{FA5BAF6A-E6B2-450A-804F-798ACDA1DC5D}"/>
                </a:ext>
              </a:extLst>
            </p:cNvPr>
            <p:cNvSpPr txBox="1"/>
            <p:nvPr/>
          </p:nvSpPr>
          <p:spPr>
            <a:xfrm>
              <a:off x="4327774" y="1683457"/>
              <a:ext cx="2764706"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grpSp>
          <p:nvGrpSpPr>
            <p:cNvPr id="36" name="圖形 152">
              <a:extLst>
                <a:ext uri="{FF2B5EF4-FFF2-40B4-BE49-F238E27FC236}">
                  <a16:creationId xmlns:a16="http://schemas.microsoft.com/office/drawing/2014/main" id="{F639EB07-A90E-47CA-B638-304FDE1C26B1}"/>
                </a:ext>
              </a:extLst>
            </p:cNvPr>
            <p:cNvGrpSpPr/>
            <p:nvPr/>
          </p:nvGrpSpPr>
          <p:grpSpPr>
            <a:xfrm flipH="1">
              <a:off x="5770858" y="4298672"/>
              <a:ext cx="309692" cy="398846"/>
              <a:chOff x="9272428" y="5069210"/>
              <a:chExt cx="458537" cy="590550"/>
            </a:xfrm>
            <a:solidFill>
              <a:srgbClr val="0070C0"/>
            </a:solidFill>
          </p:grpSpPr>
          <p:sp>
            <p:nvSpPr>
              <p:cNvPr id="37" name="手繪多邊形: 圖案 36">
                <a:extLst>
                  <a:ext uri="{FF2B5EF4-FFF2-40B4-BE49-F238E27FC236}">
                    <a16:creationId xmlns:a16="http://schemas.microsoft.com/office/drawing/2014/main" id="{63A6DD00-85B2-4924-9D6C-4600EB66726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5A75AFA3-A723-4535-9B18-B3CB7198BEF2}"/>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4088BC25-FA77-4E2C-A8E3-6EC6E1510FC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FAE44DA2-0300-447B-B0CD-CA439133541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E92CFF5F-FD6B-4EB3-BE3D-56089168C227}"/>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47A99675-EC9C-4DF1-A600-D0F807283E0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F048A60B-F6C4-4A24-A89C-8074BE9CB84F}"/>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BEF7092C-AE73-408A-8ABB-1144F9002C9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08EF386C-01DC-41DB-A304-7E1F5215AA5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8D60C9F4-CB0F-4729-854B-C8171569AAF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75992E3C-3F89-4FDF-AAF1-C40A96C1CB91}"/>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AF9308F7-A8AF-4279-AF58-17B214E5B2C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49" name="手繪多邊形: 圖案 48">
              <a:extLst>
                <a:ext uri="{FF2B5EF4-FFF2-40B4-BE49-F238E27FC236}">
                  <a16:creationId xmlns:a16="http://schemas.microsoft.com/office/drawing/2014/main" id="{EAB4B63C-135C-4E7A-AD89-63112C05CBCF}"/>
                </a:ext>
              </a:extLst>
            </p:cNvPr>
            <p:cNvSpPr/>
            <p:nvPr/>
          </p:nvSpPr>
          <p:spPr>
            <a:xfrm flipH="1">
              <a:off x="6127881" y="4341684"/>
              <a:ext cx="233849" cy="3216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AC2A31D8-DF0C-4836-A562-EBA308F1FE18}"/>
                </a:ext>
              </a:extLst>
            </p:cNvPr>
            <p:cNvSpPr/>
            <p:nvPr/>
          </p:nvSpPr>
          <p:spPr>
            <a:xfrm flipH="1">
              <a:off x="6090400" y="4300255"/>
              <a:ext cx="309692" cy="39885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F636C67C-D2B8-4E94-8C46-79BC6E8CB791}"/>
                </a:ext>
              </a:extLst>
            </p:cNvPr>
            <p:cNvSpPr/>
            <p:nvPr/>
          </p:nvSpPr>
          <p:spPr>
            <a:xfrm flipH="1">
              <a:off x="6238484" y="4553140"/>
              <a:ext cx="37922" cy="38599"/>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手繪多邊形: 圖案 51">
              <a:extLst>
                <a:ext uri="{FF2B5EF4-FFF2-40B4-BE49-F238E27FC236}">
                  <a16:creationId xmlns:a16="http://schemas.microsoft.com/office/drawing/2014/main" id="{76C58653-461F-4668-835B-7F13FA44D27F}"/>
                </a:ext>
              </a:extLst>
            </p:cNvPr>
            <p:cNvSpPr/>
            <p:nvPr/>
          </p:nvSpPr>
          <p:spPr>
            <a:xfrm flipH="1">
              <a:off x="6260414" y="4527214"/>
              <a:ext cx="25281" cy="38599"/>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EE7DC2B4-C76A-4D60-98EB-794FAA6B6545}"/>
                </a:ext>
              </a:extLst>
            </p:cNvPr>
            <p:cNvSpPr/>
            <p:nvPr/>
          </p:nvSpPr>
          <p:spPr>
            <a:xfrm flipH="1">
              <a:off x="6197593" y="4497686"/>
              <a:ext cx="37922" cy="38599"/>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2750D1B0-D45A-47CF-94D7-EAA6A33D08A8}"/>
                </a:ext>
              </a:extLst>
            </p:cNvPr>
            <p:cNvSpPr/>
            <p:nvPr/>
          </p:nvSpPr>
          <p:spPr>
            <a:xfrm flipH="1">
              <a:off x="6234312" y="4497942"/>
              <a:ext cx="44242" cy="19299"/>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E88C30CA-1B03-40A7-9C3D-ACBEDD1B39DD}"/>
                </a:ext>
              </a:extLst>
            </p:cNvPr>
            <p:cNvSpPr/>
            <p:nvPr/>
          </p:nvSpPr>
          <p:spPr>
            <a:xfrm flipH="1">
              <a:off x="6193484" y="4523611"/>
              <a:ext cx="25281" cy="38599"/>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E258A711-5DA7-4DF7-82B7-B9AEBECC83E3}"/>
                </a:ext>
              </a:extLst>
            </p:cNvPr>
            <p:cNvSpPr/>
            <p:nvPr/>
          </p:nvSpPr>
          <p:spPr>
            <a:xfrm flipH="1">
              <a:off x="6200751" y="4573467"/>
              <a:ext cx="44242" cy="19299"/>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7" name="手繪多邊形: 圖案 56">
              <a:extLst>
                <a:ext uri="{FF2B5EF4-FFF2-40B4-BE49-F238E27FC236}">
                  <a16:creationId xmlns:a16="http://schemas.microsoft.com/office/drawing/2014/main" id="{BFC4BA9E-E016-4B1F-8516-B072AD43C16C}"/>
                </a:ext>
              </a:extLst>
            </p:cNvPr>
            <p:cNvSpPr/>
            <p:nvPr/>
          </p:nvSpPr>
          <p:spPr>
            <a:xfrm flipH="1">
              <a:off x="6289108" y="4456642"/>
              <a:ext cx="50562" cy="4503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手繪多邊形: 圖案 57">
              <a:extLst>
                <a:ext uri="{FF2B5EF4-FFF2-40B4-BE49-F238E27FC236}">
                  <a16:creationId xmlns:a16="http://schemas.microsoft.com/office/drawing/2014/main" id="{44C47B58-2E84-45C1-8772-07A7C4A7E9E8}"/>
                </a:ext>
              </a:extLst>
            </p:cNvPr>
            <p:cNvSpPr/>
            <p:nvPr/>
          </p:nvSpPr>
          <p:spPr>
            <a:xfrm flipH="1">
              <a:off x="6301750" y="4576555"/>
              <a:ext cx="37922" cy="4503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9" name="手繪多邊形: 圖案 58">
              <a:extLst>
                <a:ext uri="{FF2B5EF4-FFF2-40B4-BE49-F238E27FC236}">
                  <a16:creationId xmlns:a16="http://schemas.microsoft.com/office/drawing/2014/main" id="{C4E1C9DF-0A8E-4339-9BF6-0C58E11B0210}"/>
                </a:ext>
              </a:extLst>
            </p:cNvPr>
            <p:cNvSpPr/>
            <p:nvPr/>
          </p:nvSpPr>
          <p:spPr>
            <a:xfrm flipH="1">
              <a:off x="6147915" y="4456643"/>
              <a:ext cx="44242" cy="38599"/>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0" name="手繪多邊形: 圖案 59">
              <a:extLst>
                <a:ext uri="{FF2B5EF4-FFF2-40B4-BE49-F238E27FC236}">
                  <a16:creationId xmlns:a16="http://schemas.microsoft.com/office/drawing/2014/main" id="{7CEC5D12-DE69-440A-96A1-4FE2812E1910}"/>
                </a:ext>
              </a:extLst>
            </p:cNvPr>
            <p:cNvSpPr/>
            <p:nvPr/>
          </p:nvSpPr>
          <p:spPr>
            <a:xfrm flipH="1">
              <a:off x="6144376" y="4571601"/>
              <a:ext cx="37922" cy="51465"/>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文字方塊 60">
              <a:extLst>
                <a:ext uri="{FF2B5EF4-FFF2-40B4-BE49-F238E27FC236}">
                  <a16:creationId xmlns:a16="http://schemas.microsoft.com/office/drawing/2014/main" id="{63F2E538-E080-4816-9475-A3C6742C7C8A}"/>
                </a:ext>
              </a:extLst>
            </p:cNvPr>
            <p:cNvSpPr txBox="1"/>
            <p:nvPr/>
          </p:nvSpPr>
          <p:spPr>
            <a:xfrm>
              <a:off x="4298785" y="4447271"/>
              <a:ext cx="1311794" cy="38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62" name="群組 61">
              <a:extLst>
                <a:ext uri="{FF2B5EF4-FFF2-40B4-BE49-F238E27FC236}">
                  <a16:creationId xmlns:a16="http://schemas.microsoft.com/office/drawing/2014/main" id="{24FF795A-201B-43E6-A7AA-9940C1C102EC}"/>
                </a:ext>
              </a:extLst>
            </p:cNvPr>
            <p:cNvGrpSpPr/>
            <p:nvPr/>
          </p:nvGrpSpPr>
          <p:grpSpPr>
            <a:xfrm>
              <a:off x="4612975" y="3982532"/>
              <a:ext cx="708758" cy="426219"/>
              <a:chOff x="7312118" y="3899140"/>
              <a:chExt cx="854042" cy="513588"/>
            </a:xfrm>
            <a:solidFill>
              <a:srgbClr val="0070C0"/>
            </a:solidFill>
          </p:grpSpPr>
          <p:grpSp>
            <p:nvGrpSpPr>
              <p:cNvPr id="63" name="群組 62">
                <a:extLst>
                  <a:ext uri="{FF2B5EF4-FFF2-40B4-BE49-F238E27FC236}">
                    <a16:creationId xmlns:a16="http://schemas.microsoft.com/office/drawing/2014/main" id="{4578C384-6326-4477-B4C3-CC07DFE30F7E}"/>
                  </a:ext>
                </a:extLst>
              </p:cNvPr>
              <p:cNvGrpSpPr/>
              <p:nvPr/>
            </p:nvGrpSpPr>
            <p:grpSpPr>
              <a:xfrm>
                <a:off x="7782686" y="4029234"/>
                <a:ext cx="383474" cy="383494"/>
                <a:chOff x="15278278" y="10198066"/>
                <a:chExt cx="2260108" cy="2094445"/>
              </a:xfrm>
              <a:grpFill/>
            </p:grpSpPr>
            <p:sp>
              <p:nvSpPr>
                <p:cNvPr id="68" name="手繪多邊形: 圖案 67">
                  <a:extLst>
                    <a:ext uri="{FF2B5EF4-FFF2-40B4-BE49-F238E27FC236}">
                      <a16:creationId xmlns:a16="http://schemas.microsoft.com/office/drawing/2014/main" id="{703ACB49-CF61-44A6-B23F-7D5092E3CD01}"/>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手繪多邊形: 圖案 68">
                  <a:extLst>
                    <a:ext uri="{FF2B5EF4-FFF2-40B4-BE49-F238E27FC236}">
                      <a16:creationId xmlns:a16="http://schemas.microsoft.com/office/drawing/2014/main" id="{ECF8F21F-9E30-462A-8F4F-6DA62EBF7181}"/>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手繪多邊形: 圖案 69">
                  <a:extLst>
                    <a:ext uri="{FF2B5EF4-FFF2-40B4-BE49-F238E27FC236}">
                      <a16:creationId xmlns:a16="http://schemas.microsoft.com/office/drawing/2014/main" id="{3A61D7DA-3F09-4467-BDF0-65C90C3B2830}"/>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手繪多邊形: 圖案 70">
                  <a:extLst>
                    <a:ext uri="{FF2B5EF4-FFF2-40B4-BE49-F238E27FC236}">
                      <a16:creationId xmlns:a16="http://schemas.microsoft.com/office/drawing/2014/main" id="{AD54099D-9229-454B-8026-47E2B0584253}"/>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2" name="手繪多邊形: 圖案 71">
                  <a:extLst>
                    <a:ext uri="{FF2B5EF4-FFF2-40B4-BE49-F238E27FC236}">
                      <a16:creationId xmlns:a16="http://schemas.microsoft.com/office/drawing/2014/main" id="{C3E8A5A8-474F-4495-BEED-4CB1380177EC}"/>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3" name="手繪多邊形: 圖案 72">
                  <a:extLst>
                    <a:ext uri="{FF2B5EF4-FFF2-40B4-BE49-F238E27FC236}">
                      <a16:creationId xmlns:a16="http://schemas.microsoft.com/office/drawing/2014/main" id="{7F6BEBBA-0298-46C3-9042-4ECED328CCA4}"/>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4" name="手繪多邊形: 圖案 73">
                  <a:extLst>
                    <a:ext uri="{FF2B5EF4-FFF2-40B4-BE49-F238E27FC236}">
                      <a16:creationId xmlns:a16="http://schemas.microsoft.com/office/drawing/2014/main" id="{3BBD5BC6-8AF4-47F5-9A84-1F15EA5E1646}"/>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5" name="手繪多邊形: 圖案 74">
                  <a:extLst>
                    <a:ext uri="{FF2B5EF4-FFF2-40B4-BE49-F238E27FC236}">
                      <a16:creationId xmlns:a16="http://schemas.microsoft.com/office/drawing/2014/main" id="{10A9AC89-4C80-4E37-B186-0780FC263748}"/>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4" name="圖形 113">
                <a:extLst>
                  <a:ext uri="{FF2B5EF4-FFF2-40B4-BE49-F238E27FC236}">
                    <a16:creationId xmlns:a16="http://schemas.microsoft.com/office/drawing/2014/main" id="{5897CA84-8B24-47A4-A649-8B27DC3E9450}"/>
                  </a:ext>
                </a:extLst>
              </p:cNvPr>
              <p:cNvGrpSpPr/>
              <p:nvPr/>
            </p:nvGrpSpPr>
            <p:grpSpPr>
              <a:xfrm>
                <a:off x="7312118" y="3899140"/>
                <a:ext cx="408248" cy="496517"/>
                <a:chOff x="5884043" y="5462967"/>
                <a:chExt cx="467409" cy="568471"/>
              </a:xfrm>
              <a:grpFill/>
            </p:grpSpPr>
            <p:sp>
              <p:nvSpPr>
                <p:cNvPr id="65" name="手繪多邊形: 圖案 64">
                  <a:extLst>
                    <a:ext uri="{FF2B5EF4-FFF2-40B4-BE49-F238E27FC236}">
                      <a16:creationId xmlns:a16="http://schemas.microsoft.com/office/drawing/2014/main" id="{2B4DFB28-BC02-4DF2-933A-F77DC23C02DB}"/>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手繪多邊形: 圖案 65">
                  <a:extLst>
                    <a:ext uri="{FF2B5EF4-FFF2-40B4-BE49-F238E27FC236}">
                      <a16:creationId xmlns:a16="http://schemas.microsoft.com/office/drawing/2014/main" id="{9E47A115-7956-4ABF-84D5-DDD0D4D345D2}"/>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手繪多邊形: 圖案 66">
                  <a:extLst>
                    <a:ext uri="{FF2B5EF4-FFF2-40B4-BE49-F238E27FC236}">
                      <a16:creationId xmlns:a16="http://schemas.microsoft.com/office/drawing/2014/main" id="{D441F454-8DDE-4E69-96F0-0136B2442EF8}"/>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76" name="文字方塊 75">
              <a:extLst>
                <a:ext uri="{FF2B5EF4-FFF2-40B4-BE49-F238E27FC236}">
                  <a16:creationId xmlns:a16="http://schemas.microsoft.com/office/drawing/2014/main" id="{DD8B1973-D019-4AB1-9964-3D24A719CE75}"/>
                </a:ext>
              </a:extLst>
            </p:cNvPr>
            <p:cNvSpPr txBox="1"/>
            <p:nvPr/>
          </p:nvSpPr>
          <p:spPr>
            <a:xfrm>
              <a:off x="4522408" y="3108573"/>
              <a:ext cx="879883"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zh-TW" altLang="en-US" sz="90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77" name="群組 76">
              <a:extLst>
                <a:ext uri="{FF2B5EF4-FFF2-40B4-BE49-F238E27FC236}">
                  <a16:creationId xmlns:a16="http://schemas.microsoft.com/office/drawing/2014/main" id="{7D91BE5D-212F-4986-A6D5-C32CBB2D7AD8}"/>
                </a:ext>
              </a:extLst>
            </p:cNvPr>
            <p:cNvGrpSpPr/>
            <p:nvPr/>
          </p:nvGrpSpPr>
          <p:grpSpPr>
            <a:xfrm>
              <a:off x="4585926" y="2558325"/>
              <a:ext cx="637446" cy="499602"/>
              <a:chOff x="6612338" y="3841845"/>
              <a:chExt cx="1023583" cy="696036"/>
            </a:xfrm>
            <a:solidFill>
              <a:srgbClr val="0070C0"/>
            </a:solidFill>
          </p:grpSpPr>
          <p:sp>
            <p:nvSpPr>
              <p:cNvPr id="78" name="手繪多邊形: 圖案 77">
                <a:extLst>
                  <a:ext uri="{FF2B5EF4-FFF2-40B4-BE49-F238E27FC236}">
                    <a16:creationId xmlns:a16="http://schemas.microsoft.com/office/drawing/2014/main" id="{D5EAF8B2-D606-41B1-A9B8-20C44D381353}"/>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9" name="手繪多邊形: 圖案 78">
                <a:extLst>
                  <a:ext uri="{FF2B5EF4-FFF2-40B4-BE49-F238E27FC236}">
                    <a16:creationId xmlns:a16="http://schemas.microsoft.com/office/drawing/2014/main" id="{85777A8D-F91D-4963-A397-0F9C3DF62153}"/>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0" name="手繪多邊形: 圖案 79">
                <a:extLst>
                  <a:ext uri="{FF2B5EF4-FFF2-40B4-BE49-F238E27FC236}">
                    <a16:creationId xmlns:a16="http://schemas.microsoft.com/office/drawing/2014/main" id="{55DB55D9-3DFE-4017-B884-1FFB136FE6B8}"/>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1" name="矩形: 圓角化同側角落 80">
                <a:extLst>
                  <a:ext uri="{FF2B5EF4-FFF2-40B4-BE49-F238E27FC236}">
                    <a16:creationId xmlns:a16="http://schemas.microsoft.com/office/drawing/2014/main" id="{6B734D30-7673-4F79-AC07-7F84DC926FB6}"/>
                  </a:ext>
                </a:extLst>
              </p:cNvPr>
              <p:cNvSpPr/>
              <p:nvPr/>
            </p:nvSpPr>
            <p:spPr>
              <a:xfrm>
                <a:off x="6707874" y="4360460"/>
                <a:ext cx="928047" cy="177421"/>
              </a:xfrm>
              <a:prstGeom prst="round2Same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2" name="矩形: 圓角 81">
                <a:extLst>
                  <a:ext uri="{FF2B5EF4-FFF2-40B4-BE49-F238E27FC236}">
                    <a16:creationId xmlns:a16="http://schemas.microsoft.com/office/drawing/2014/main" id="{FE763815-BE24-4B5A-BF05-9BBC9CA1D164}"/>
                  </a:ext>
                </a:extLst>
              </p:cNvPr>
              <p:cNvSpPr/>
              <p:nvPr/>
            </p:nvSpPr>
            <p:spPr>
              <a:xfrm>
                <a:off x="7327167" y="4427815"/>
                <a:ext cx="211760" cy="5306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83" name="文字方塊 82">
              <a:extLst>
                <a:ext uri="{FF2B5EF4-FFF2-40B4-BE49-F238E27FC236}">
                  <a16:creationId xmlns:a16="http://schemas.microsoft.com/office/drawing/2014/main" id="{6A361E72-341B-405D-A7C1-052ED382C10E}"/>
                </a:ext>
              </a:extLst>
            </p:cNvPr>
            <p:cNvSpPr txBox="1"/>
            <p:nvPr/>
          </p:nvSpPr>
          <p:spPr>
            <a:xfrm>
              <a:off x="4635286" y="2319786"/>
              <a:ext cx="69510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84" name="群組 83">
              <a:extLst>
                <a:ext uri="{FF2B5EF4-FFF2-40B4-BE49-F238E27FC236}">
                  <a16:creationId xmlns:a16="http://schemas.microsoft.com/office/drawing/2014/main" id="{387ABC3B-EDFC-47D2-BF74-AD648D9522EB}"/>
                </a:ext>
              </a:extLst>
            </p:cNvPr>
            <p:cNvGrpSpPr/>
            <p:nvPr/>
          </p:nvGrpSpPr>
          <p:grpSpPr>
            <a:xfrm>
              <a:off x="1699678" y="2742841"/>
              <a:ext cx="597278" cy="853948"/>
              <a:chOff x="4912659" y="5508327"/>
              <a:chExt cx="905540" cy="1215201"/>
            </a:xfrm>
            <a:solidFill>
              <a:srgbClr val="0070C0"/>
            </a:solidFill>
          </p:grpSpPr>
          <p:sp>
            <p:nvSpPr>
              <p:cNvPr id="85" name="手繪多邊形: 圖案 84">
                <a:extLst>
                  <a:ext uri="{FF2B5EF4-FFF2-40B4-BE49-F238E27FC236}">
                    <a16:creationId xmlns:a16="http://schemas.microsoft.com/office/drawing/2014/main" id="{6813679D-1A2F-4499-B0C0-DD87C95DADDC}"/>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手繪多邊形: 圖案 85">
                <a:extLst>
                  <a:ext uri="{FF2B5EF4-FFF2-40B4-BE49-F238E27FC236}">
                    <a16:creationId xmlns:a16="http://schemas.microsoft.com/office/drawing/2014/main" id="{B206631E-41E8-4CE5-B280-5E8B98F37EF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矩形: 圓角 86">
                <a:extLst>
                  <a:ext uri="{FF2B5EF4-FFF2-40B4-BE49-F238E27FC236}">
                    <a16:creationId xmlns:a16="http://schemas.microsoft.com/office/drawing/2014/main" id="{71EA974F-2860-4CF3-90AA-F037742CD0F5}"/>
                  </a:ext>
                </a:extLst>
              </p:cNvPr>
              <p:cNvSpPr/>
              <p:nvPr/>
            </p:nvSpPr>
            <p:spPr>
              <a:xfrm>
                <a:off x="5511079" y="5715000"/>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8" name="手繪多邊形: 圖案 87">
                <a:extLst>
                  <a:ext uri="{FF2B5EF4-FFF2-40B4-BE49-F238E27FC236}">
                    <a16:creationId xmlns:a16="http://schemas.microsoft.com/office/drawing/2014/main" id="{99335B8E-FAEE-44C5-A149-546BEBAD36E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9" name="矩形: 圓角化同側角落 88">
                <a:extLst>
                  <a:ext uri="{FF2B5EF4-FFF2-40B4-BE49-F238E27FC236}">
                    <a16:creationId xmlns:a16="http://schemas.microsoft.com/office/drawing/2014/main" id="{8F7A24F5-3D2A-4597-8372-8DCDB8461CF6}"/>
                  </a:ext>
                </a:extLst>
              </p:cNvPr>
              <p:cNvSpPr/>
              <p:nvPr/>
            </p:nvSpPr>
            <p:spPr>
              <a:xfrm flipV="1">
                <a:off x="4922535" y="5623858"/>
                <a:ext cx="895664" cy="1099670"/>
              </a:xfrm>
              <a:prstGeom prst="round2SameRect">
                <a:avLst>
                  <a:gd name="adj1" fmla="val 8603"/>
                  <a:gd name="adj2" fmla="val 0"/>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0" name="矩形: 圓角 89">
                <a:extLst>
                  <a:ext uri="{FF2B5EF4-FFF2-40B4-BE49-F238E27FC236}">
                    <a16:creationId xmlns:a16="http://schemas.microsoft.com/office/drawing/2014/main" id="{7CCF3946-C9D8-48C1-80F5-4D20365F2789}"/>
                  </a:ext>
                </a:extLst>
              </p:cNvPr>
              <p:cNvSpPr/>
              <p:nvPr/>
            </p:nvSpPr>
            <p:spPr>
              <a:xfrm>
                <a:off x="5511079" y="5997651"/>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1" name="直線接點 90">
                <a:extLst>
                  <a:ext uri="{FF2B5EF4-FFF2-40B4-BE49-F238E27FC236}">
                    <a16:creationId xmlns:a16="http://schemas.microsoft.com/office/drawing/2014/main" id="{F3412699-9220-4E79-8FBF-692BCE7A7EEF}"/>
                  </a:ext>
                </a:extLst>
              </p:cNvPr>
              <p:cNvCxnSpPr>
                <a:cxnSpLocks/>
              </p:cNvCxnSpPr>
              <p:nvPr/>
            </p:nvCxnSpPr>
            <p:spPr>
              <a:xfrm>
                <a:off x="4916557" y="6136906"/>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582273B3-1AB4-44B6-9938-094663EA069C}"/>
                  </a:ext>
                </a:extLst>
              </p:cNvPr>
              <p:cNvCxnSpPr>
                <a:cxnSpLocks/>
              </p:cNvCxnSpPr>
              <p:nvPr/>
            </p:nvCxnSpPr>
            <p:spPr>
              <a:xfrm>
                <a:off x="4912659" y="5886822"/>
                <a:ext cx="883823"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sp>
            <p:nvSpPr>
              <p:cNvPr id="93" name="手繪多邊形: 圖案 92">
                <a:extLst>
                  <a:ext uri="{FF2B5EF4-FFF2-40B4-BE49-F238E27FC236}">
                    <a16:creationId xmlns:a16="http://schemas.microsoft.com/office/drawing/2014/main" id="{163CA3CD-281B-4003-8FFB-92FA14DA7BF0}"/>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4" name="矩形: 圓角 93">
                <a:extLst>
                  <a:ext uri="{FF2B5EF4-FFF2-40B4-BE49-F238E27FC236}">
                    <a16:creationId xmlns:a16="http://schemas.microsoft.com/office/drawing/2014/main" id="{C13F076F-E51B-4F15-BA9B-049DEB386D71}"/>
                  </a:ext>
                </a:extLst>
              </p:cNvPr>
              <p:cNvSpPr/>
              <p:nvPr/>
            </p:nvSpPr>
            <p:spPr>
              <a:xfrm>
                <a:off x="5511079" y="6254639"/>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5" name="直線接點 94">
                <a:extLst>
                  <a:ext uri="{FF2B5EF4-FFF2-40B4-BE49-F238E27FC236}">
                    <a16:creationId xmlns:a16="http://schemas.microsoft.com/office/drawing/2014/main" id="{586FEC30-2223-420D-AA37-0B9EB69AFEA2}"/>
                  </a:ext>
                </a:extLst>
              </p:cNvPr>
              <p:cNvCxnSpPr>
                <a:cxnSpLocks/>
              </p:cNvCxnSpPr>
              <p:nvPr/>
            </p:nvCxnSpPr>
            <p:spPr>
              <a:xfrm>
                <a:off x="4916557" y="6393894"/>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grpSp>
        <p:sp>
          <p:nvSpPr>
            <p:cNvPr id="96" name="文字方塊 95">
              <a:extLst>
                <a:ext uri="{FF2B5EF4-FFF2-40B4-BE49-F238E27FC236}">
                  <a16:creationId xmlns:a16="http://schemas.microsoft.com/office/drawing/2014/main" id="{44CEBF46-6515-42BD-BA49-F54FE5F08DE0}"/>
                </a:ext>
              </a:extLst>
            </p:cNvPr>
            <p:cNvSpPr txBox="1"/>
            <p:nvPr/>
          </p:nvSpPr>
          <p:spPr>
            <a:xfrm>
              <a:off x="1457858" y="3590704"/>
              <a:ext cx="1059747"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 </a:t>
              </a:r>
            </a:p>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7" name="箭號: 左-右雙向 96">
              <a:extLst>
                <a:ext uri="{FF2B5EF4-FFF2-40B4-BE49-F238E27FC236}">
                  <a16:creationId xmlns:a16="http://schemas.microsoft.com/office/drawing/2014/main" id="{A7F6B35B-0551-49C3-85A8-181CF5599D43}"/>
                </a:ext>
              </a:extLst>
            </p:cNvPr>
            <p:cNvSpPr/>
            <p:nvPr/>
          </p:nvSpPr>
          <p:spPr>
            <a:xfrm>
              <a:off x="2496011" y="296485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文字方塊 97">
              <a:extLst>
                <a:ext uri="{FF2B5EF4-FFF2-40B4-BE49-F238E27FC236}">
                  <a16:creationId xmlns:a16="http://schemas.microsoft.com/office/drawing/2014/main" id="{28E47DF3-A54D-447E-B495-159050EC8822}"/>
                </a:ext>
              </a:extLst>
            </p:cNvPr>
            <p:cNvSpPr txBox="1"/>
            <p:nvPr/>
          </p:nvSpPr>
          <p:spPr>
            <a:xfrm>
              <a:off x="2296407" y="3109672"/>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99" name="箭號: 左-右雙向 98">
              <a:extLst>
                <a:ext uri="{FF2B5EF4-FFF2-40B4-BE49-F238E27FC236}">
                  <a16:creationId xmlns:a16="http://schemas.microsoft.com/office/drawing/2014/main" id="{76AF7357-9914-43CB-8ABD-0230B1590106}"/>
                </a:ext>
              </a:extLst>
            </p:cNvPr>
            <p:cNvSpPr/>
            <p:nvPr/>
          </p:nvSpPr>
          <p:spPr>
            <a:xfrm>
              <a:off x="1878645" y="4291813"/>
              <a:ext cx="2257210" cy="117228"/>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0" name="文字方塊 99">
              <a:extLst>
                <a:ext uri="{FF2B5EF4-FFF2-40B4-BE49-F238E27FC236}">
                  <a16:creationId xmlns:a16="http://schemas.microsoft.com/office/drawing/2014/main" id="{DF136E77-40F6-4884-BC26-282274D251E5}"/>
                </a:ext>
              </a:extLst>
            </p:cNvPr>
            <p:cNvSpPr txBox="1"/>
            <p:nvPr/>
          </p:nvSpPr>
          <p:spPr>
            <a:xfrm>
              <a:off x="2538307" y="4388495"/>
              <a:ext cx="161071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101" name="文字方塊 100">
              <a:extLst>
                <a:ext uri="{FF2B5EF4-FFF2-40B4-BE49-F238E27FC236}">
                  <a16:creationId xmlns:a16="http://schemas.microsoft.com/office/drawing/2014/main" id="{4A8C5397-E154-4C1D-A66B-3E346CCE75D0}"/>
                </a:ext>
              </a:extLst>
            </p:cNvPr>
            <p:cNvSpPr txBox="1"/>
            <p:nvPr/>
          </p:nvSpPr>
          <p:spPr>
            <a:xfrm>
              <a:off x="3186967" y="3115036"/>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102" name="文字方塊 101">
              <a:extLst>
                <a:ext uri="{FF2B5EF4-FFF2-40B4-BE49-F238E27FC236}">
                  <a16:creationId xmlns:a16="http://schemas.microsoft.com/office/drawing/2014/main" id="{DACE684E-6EF6-4592-B2F1-0F29F8139B4E}"/>
                </a:ext>
              </a:extLst>
            </p:cNvPr>
            <p:cNvSpPr txBox="1"/>
            <p:nvPr/>
          </p:nvSpPr>
          <p:spPr>
            <a:xfrm>
              <a:off x="539983" y="3481370"/>
              <a:ext cx="70069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3" name="箭號: 左-右雙向 102">
              <a:extLst>
                <a:ext uri="{FF2B5EF4-FFF2-40B4-BE49-F238E27FC236}">
                  <a16:creationId xmlns:a16="http://schemas.microsoft.com/office/drawing/2014/main" id="{19772F81-134D-42AF-B149-7AFA8CA0B9CD}"/>
                </a:ext>
              </a:extLst>
            </p:cNvPr>
            <p:cNvSpPr/>
            <p:nvPr/>
          </p:nvSpPr>
          <p:spPr>
            <a:xfrm>
              <a:off x="1185034" y="3128303"/>
              <a:ext cx="469487" cy="122203"/>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04" name="群組 103">
              <a:extLst>
                <a:ext uri="{FF2B5EF4-FFF2-40B4-BE49-F238E27FC236}">
                  <a16:creationId xmlns:a16="http://schemas.microsoft.com/office/drawing/2014/main" id="{20356C10-92F1-45AD-970E-D7E0ADB6B634}"/>
                </a:ext>
              </a:extLst>
            </p:cNvPr>
            <p:cNvGrpSpPr/>
            <p:nvPr/>
          </p:nvGrpSpPr>
          <p:grpSpPr>
            <a:xfrm>
              <a:off x="1575177" y="1825283"/>
              <a:ext cx="805879" cy="534696"/>
              <a:chOff x="672980" y="1966505"/>
              <a:chExt cx="1057450" cy="651099"/>
            </a:xfrm>
            <a:solidFill>
              <a:srgbClr val="0070C0"/>
            </a:solidFill>
          </p:grpSpPr>
          <p:sp>
            <p:nvSpPr>
              <p:cNvPr id="105" name="手繪多邊形: 圖案 104">
                <a:extLst>
                  <a:ext uri="{FF2B5EF4-FFF2-40B4-BE49-F238E27FC236}">
                    <a16:creationId xmlns:a16="http://schemas.microsoft.com/office/drawing/2014/main" id="{41AD3971-C8DC-43F3-B89A-AAA5341CBC3D}"/>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6" name="手繪多邊形: 圖案 105">
                <a:extLst>
                  <a:ext uri="{FF2B5EF4-FFF2-40B4-BE49-F238E27FC236}">
                    <a16:creationId xmlns:a16="http://schemas.microsoft.com/office/drawing/2014/main" id="{AF47F711-4AE4-4172-854A-C956752F2A6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7" name="群組 106">
              <a:extLst>
                <a:ext uri="{FF2B5EF4-FFF2-40B4-BE49-F238E27FC236}">
                  <a16:creationId xmlns:a16="http://schemas.microsoft.com/office/drawing/2014/main" id="{B15CA9CA-5CC0-46AE-87C5-8322664E1FCC}"/>
                </a:ext>
              </a:extLst>
            </p:cNvPr>
            <p:cNvGrpSpPr/>
            <p:nvPr/>
          </p:nvGrpSpPr>
          <p:grpSpPr>
            <a:xfrm>
              <a:off x="383684" y="2868642"/>
              <a:ext cx="789791" cy="573797"/>
              <a:chOff x="4219147" y="3532915"/>
              <a:chExt cx="1243059" cy="854781"/>
            </a:xfrm>
            <a:solidFill>
              <a:srgbClr val="0070C0"/>
            </a:solidFill>
          </p:grpSpPr>
          <p:pic>
            <p:nvPicPr>
              <p:cNvPr id="108" name="圖形 107">
                <a:extLst>
                  <a:ext uri="{FF2B5EF4-FFF2-40B4-BE49-F238E27FC236}">
                    <a16:creationId xmlns:a16="http://schemas.microsoft.com/office/drawing/2014/main" id="{9D80EF5A-A6EF-4661-A44F-B24B1E62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6831" y="3532915"/>
                <a:ext cx="1095375" cy="847725"/>
              </a:xfrm>
              <a:prstGeom prst="rect">
                <a:avLst/>
              </a:prstGeom>
            </p:spPr>
          </p:pic>
          <p:pic>
            <p:nvPicPr>
              <p:cNvPr id="109" name="圖形 108">
                <a:extLst>
                  <a:ext uri="{FF2B5EF4-FFF2-40B4-BE49-F238E27FC236}">
                    <a16:creationId xmlns:a16="http://schemas.microsoft.com/office/drawing/2014/main" id="{8A63BDDA-0771-4048-8ED7-B2A05AB6CC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9147" y="3971490"/>
                <a:ext cx="462454" cy="416206"/>
              </a:xfrm>
              <a:prstGeom prst="rect">
                <a:avLst/>
              </a:prstGeom>
            </p:spPr>
          </p:pic>
        </p:grpSp>
        <p:sp>
          <p:nvSpPr>
            <p:cNvPr id="110" name="矩形 109">
              <a:extLst>
                <a:ext uri="{FF2B5EF4-FFF2-40B4-BE49-F238E27FC236}">
                  <a16:creationId xmlns:a16="http://schemas.microsoft.com/office/drawing/2014/main" id="{32CFE8AF-09AF-45DC-99B6-A8EFCD1C1851}"/>
                </a:ext>
              </a:extLst>
            </p:cNvPr>
            <p:cNvSpPr/>
            <p:nvPr/>
          </p:nvSpPr>
          <p:spPr>
            <a:xfrm>
              <a:off x="7554765" y="2681331"/>
              <a:ext cx="723276" cy="415498"/>
            </a:xfrm>
            <a:prstGeom prst="rect">
              <a:avLst/>
            </a:prstGeom>
          </p:spPr>
          <p:txBody>
            <a:bodyPr wrap="none">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雲端物件</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儲存空間</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1" name="群組 110">
              <a:extLst>
                <a:ext uri="{FF2B5EF4-FFF2-40B4-BE49-F238E27FC236}">
                  <a16:creationId xmlns:a16="http://schemas.microsoft.com/office/drawing/2014/main" id="{A4FABC70-6EB5-48E3-A742-6CDCCAFE134E}"/>
                </a:ext>
              </a:extLst>
            </p:cNvPr>
            <p:cNvGrpSpPr/>
            <p:nvPr/>
          </p:nvGrpSpPr>
          <p:grpSpPr>
            <a:xfrm>
              <a:off x="7361471" y="3231376"/>
              <a:ext cx="1087499" cy="758790"/>
              <a:chOff x="6134382" y="1540701"/>
              <a:chExt cx="4347102" cy="3033140"/>
            </a:xfrm>
          </p:grpSpPr>
          <p:grpSp>
            <p:nvGrpSpPr>
              <p:cNvPr id="112" name="群組 111">
                <a:extLst>
                  <a:ext uri="{FF2B5EF4-FFF2-40B4-BE49-F238E27FC236}">
                    <a16:creationId xmlns:a16="http://schemas.microsoft.com/office/drawing/2014/main" id="{2AABE686-FEBF-45CF-AF3E-3F1984825D7F}"/>
                  </a:ext>
                </a:extLst>
              </p:cNvPr>
              <p:cNvGrpSpPr/>
              <p:nvPr/>
            </p:nvGrpSpPr>
            <p:grpSpPr>
              <a:xfrm>
                <a:off x="6134382" y="1540701"/>
                <a:ext cx="4347102" cy="3013137"/>
                <a:chOff x="2426218" y="335742"/>
                <a:chExt cx="7276477" cy="5043588"/>
              </a:xfrm>
            </p:grpSpPr>
            <p:pic>
              <p:nvPicPr>
                <p:cNvPr id="116" name="圖形 115">
                  <a:extLst>
                    <a:ext uri="{FF2B5EF4-FFF2-40B4-BE49-F238E27FC236}">
                      <a16:creationId xmlns:a16="http://schemas.microsoft.com/office/drawing/2014/main" id="{4DF2036C-9D66-442B-971D-124CC2306DA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47477" y="335742"/>
                  <a:ext cx="6258560" cy="4326014"/>
                </a:xfrm>
                <a:prstGeom prst="rect">
                  <a:avLst/>
                </a:prstGeom>
              </p:spPr>
            </p:pic>
            <p:sp>
              <p:nvSpPr>
                <p:cNvPr id="117" name="矩形 116">
                  <a:extLst>
                    <a:ext uri="{FF2B5EF4-FFF2-40B4-BE49-F238E27FC236}">
                      <a16:creationId xmlns:a16="http://schemas.microsoft.com/office/drawing/2014/main" id="{1E3F8B9B-153C-4A33-9DAF-3C036FC10B06}"/>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8" name="矩形 117">
                  <a:extLst>
                    <a:ext uri="{FF2B5EF4-FFF2-40B4-BE49-F238E27FC236}">
                      <a16:creationId xmlns:a16="http://schemas.microsoft.com/office/drawing/2014/main" id="{12DA04C7-8155-4130-8EE3-96D5D01B5C84}"/>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9" name="矩形 118">
                  <a:extLst>
                    <a:ext uri="{FF2B5EF4-FFF2-40B4-BE49-F238E27FC236}">
                      <a16:creationId xmlns:a16="http://schemas.microsoft.com/office/drawing/2014/main" id="{71A129DA-BCD2-4AC4-AA6F-92DD16CAD0E3}"/>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20" name="群組 119">
                  <a:extLst>
                    <a:ext uri="{FF2B5EF4-FFF2-40B4-BE49-F238E27FC236}">
                      <a16:creationId xmlns:a16="http://schemas.microsoft.com/office/drawing/2014/main" id="{FAFB622F-FD16-40BA-9D14-749591705131}"/>
                    </a:ext>
                  </a:extLst>
                </p:cNvPr>
                <p:cNvGrpSpPr/>
                <p:nvPr/>
              </p:nvGrpSpPr>
              <p:grpSpPr>
                <a:xfrm>
                  <a:off x="2426218" y="4123037"/>
                  <a:ext cx="1071485" cy="1071480"/>
                  <a:chOff x="551616" y="5265594"/>
                  <a:chExt cx="222492" cy="222491"/>
                </a:xfrm>
              </p:grpSpPr>
              <p:sp>
                <p:nvSpPr>
                  <p:cNvPr id="128" name="手繪多邊形: 圖案 127">
                    <a:extLst>
                      <a:ext uri="{FF2B5EF4-FFF2-40B4-BE49-F238E27FC236}">
                        <a16:creationId xmlns:a16="http://schemas.microsoft.com/office/drawing/2014/main" id="{BA90075B-5E3D-439F-8110-3B581D81450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4DE56672-0D7E-4835-9842-C215382FBE1E}"/>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E7EECDA9-A1F2-49F7-995E-FFB67D6B25B5}"/>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1" name="手繪多邊形: 圖案 130">
                    <a:extLst>
                      <a:ext uri="{FF2B5EF4-FFF2-40B4-BE49-F238E27FC236}">
                        <a16:creationId xmlns:a16="http://schemas.microsoft.com/office/drawing/2014/main" id="{5AB3E2AB-0657-43C1-B180-ACCB45859520}"/>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2" name="手繪多邊形: 圖案 131">
                    <a:extLst>
                      <a:ext uri="{FF2B5EF4-FFF2-40B4-BE49-F238E27FC236}">
                        <a16:creationId xmlns:a16="http://schemas.microsoft.com/office/drawing/2014/main" id="{CF68CB94-ED22-4C8E-BDA6-A09D425416C7}"/>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2D6C7466-263F-460F-8A11-BE3B7E59667E}"/>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1" name="群組 120">
                  <a:extLst>
                    <a:ext uri="{FF2B5EF4-FFF2-40B4-BE49-F238E27FC236}">
                      <a16:creationId xmlns:a16="http://schemas.microsoft.com/office/drawing/2014/main" id="{EA9FE858-176D-4F7C-B36A-8373CC7FEE3C}"/>
                    </a:ext>
                  </a:extLst>
                </p:cNvPr>
                <p:cNvGrpSpPr/>
                <p:nvPr/>
              </p:nvGrpSpPr>
              <p:grpSpPr>
                <a:xfrm>
                  <a:off x="8614059" y="4290924"/>
                  <a:ext cx="1088636" cy="1088406"/>
                  <a:chOff x="1385335" y="5265594"/>
                  <a:chExt cx="222540" cy="222492"/>
                </a:xfrm>
              </p:grpSpPr>
              <p:sp>
                <p:nvSpPr>
                  <p:cNvPr id="122" name="手繪多邊形: 圖案 121">
                    <a:extLst>
                      <a:ext uri="{FF2B5EF4-FFF2-40B4-BE49-F238E27FC236}">
                        <a16:creationId xmlns:a16="http://schemas.microsoft.com/office/drawing/2014/main" id="{571596EE-A165-4B30-A5A9-10DEC7D8A421}"/>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EF95184F-82A8-4A66-94B6-55283C22AFD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4" name="手繪多邊形: 圖案 123">
                    <a:extLst>
                      <a:ext uri="{FF2B5EF4-FFF2-40B4-BE49-F238E27FC236}">
                        <a16:creationId xmlns:a16="http://schemas.microsoft.com/office/drawing/2014/main" id="{2B9C0C2A-7BB4-4645-B1F8-266560FB38E7}"/>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5" name="手繪多邊形: 圖案 124">
                    <a:extLst>
                      <a:ext uri="{FF2B5EF4-FFF2-40B4-BE49-F238E27FC236}">
                        <a16:creationId xmlns:a16="http://schemas.microsoft.com/office/drawing/2014/main" id="{C451364F-2A2E-4FF5-8061-98294CF97CF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6" name="手繪多邊形: 圖案 125">
                    <a:extLst>
                      <a:ext uri="{FF2B5EF4-FFF2-40B4-BE49-F238E27FC236}">
                        <a16:creationId xmlns:a16="http://schemas.microsoft.com/office/drawing/2014/main" id="{5A5EE5FB-9F76-4BCC-8C99-D9AE7AF1A148}"/>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7" name="手繪多邊形: 圖案 126">
                    <a:extLst>
                      <a:ext uri="{FF2B5EF4-FFF2-40B4-BE49-F238E27FC236}">
                        <a16:creationId xmlns:a16="http://schemas.microsoft.com/office/drawing/2014/main" id="{1C0F1E23-FA43-420E-9025-40AB1E722E92}"/>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13" name="矩形 112">
                <a:extLst>
                  <a:ext uri="{FF2B5EF4-FFF2-40B4-BE49-F238E27FC236}">
                    <a16:creationId xmlns:a16="http://schemas.microsoft.com/office/drawing/2014/main" id="{214C44FE-B0D2-49B6-AEFD-973540790E37}"/>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4" name="矩形 113">
                <a:extLst>
                  <a:ext uri="{FF2B5EF4-FFF2-40B4-BE49-F238E27FC236}">
                    <a16:creationId xmlns:a16="http://schemas.microsoft.com/office/drawing/2014/main" id="{BB491C29-03F6-4585-ACC3-B55775E1F282}"/>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5" name="矩形 114">
                <a:extLst>
                  <a:ext uri="{FF2B5EF4-FFF2-40B4-BE49-F238E27FC236}">
                    <a16:creationId xmlns:a16="http://schemas.microsoft.com/office/drawing/2014/main" id="{7629681A-CDC5-43BB-920B-FB322B823B16}"/>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4" name="圖形 211">
              <a:extLst>
                <a:ext uri="{FF2B5EF4-FFF2-40B4-BE49-F238E27FC236}">
                  <a16:creationId xmlns:a16="http://schemas.microsoft.com/office/drawing/2014/main" id="{AFCE338B-F2BF-482E-9EFD-26A732A28E57}"/>
                </a:ext>
              </a:extLst>
            </p:cNvPr>
            <p:cNvGrpSpPr/>
            <p:nvPr/>
          </p:nvGrpSpPr>
          <p:grpSpPr>
            <a:xfrm>
              <a:off x="7677739" y="3477967"/>
              <a:ext cx="172020" cy="210110"/>
              <a:chOff x="6880167" y="2925402"/>
              <a:chExt cx="551412" cy="630183"/>
            </a:xfrm>
            <a:solidFill>
              <a:schemeClr val="tx1"/>
            </a:solidFill>
          </p:grpSpPr>
          <p:sp>
            <p:nvSpPr>
              <p:cNvPr id="135" name="手繪多邊形: 圖案 134">
                <a:extLst>
                  <a:ext uri="{FF2B5EF4-FFF2-40B4-BE49-F238E27FC236}">
                    <a16:creationId xmlns:a16="http://schemas.microsoft.com/office/drawing/2014/main" id="{A4571FD9-43F3-4AE9-876B-26ABDF918C3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6" name="手繪多邊形: 圖案 135">
                <a:extLst>
                  <a:ext uri="{FF2B5EF4-FFF2-40B4-BE49-F238E27FC236}">
                    <a16:creationId xmlns:a16="http://schemas.microsoft.com/office/drawing/2014/main" id="{1E4A566E-0293-4493-AC0F-4CA2E0BB0E7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手繪多邊形: 圖案 136">
                <a:extLst>
                  <a:ext uri="{FF2B5EF4-FFF2-40B4-BE49-F238E27FC236}">
                    <a16:creationId xmlns:a16="http://schemas.microsoft.com/office/drawing/2014/main" id="{A4FA5D66-CFDF-478D-A106-ED6B1BACF7DE}"/>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38" name="文字方塊 352">
              <a:extLst>
                <a:ext uri="{FF2B5EF4-FFF2-40B4-BE49-F238E27FC236}">
                  <a16:creationId xmlns:a16="http://schemas.microsoft.com/office/drawing/2014/main" id="{A1A6E710-65E7-4C48-BC38-6415A684D41B}"/>
                </a:ext>
              </a:extLst>
            </p:cNvPr>
            <p:cNvSpPr txBox="1"/>
            <p:nvPr/>
          </p:nvSpPr>
          <p:spPr>
            <a:xfrm>
              <a:off x="2410701" y="1919356"/>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139" name="箭號: 左-右雙向 351">
              <a:extLst>
                <a:ext uri="{FF2B5EF4-FFF2-40B4-BE49-F238E27FC236}">
                  <a16:creationId xmlns:a16="http://schemas.microsoft.com/office/drawing/2014/main" id="{C9BB2E58-73DF-4A72-90D5-60F9A56BC5C4}"/>
                </a:ext>
              </a:extLst>
            </p:cNvPr>
            <p:cNvSpPr/>
            <p:nvPr/>
          </p:nvSpPr>
          <p:spPr>
            <a:xfrm>
              <a:off x="2474552" y="222834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0" name="文字方塊 359">
              <a:extLst>
                <a:ext uri="{FF2B5EF4-FFF2-40B4-BE49-F238E27FC236}">
                  <a16:creationId xmlns:a16="http://schemas.microsoft.com/office/drawing/2014/main" id="{7FF0D201-39A6-4E83-B2FD-18C6DFED5F9F}"/>
                </a:ext>
              </a:extLst>
            </p:cNvPr>
            <p:cNvSpPr txBox="1"/>
            <p:nvPr/>
          </p:nvSpPr>
          <p:spPr>
            <a:xfrm>
              <a:off x="3172165" y="2345234"/>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pic>
          <p:nvPicPr>
            <p:cNvPr id="141" name="圖片 140">
              <a:extLst>
                <a:ext uri="{FF2B5EF4-FFF2-40B4-BE49-F238E27FC236}">
                  <a16:creationId xmlns:a16="http://schemas.microsoft.com/office/drawing/2014/main" id="{F76CC127-6E26-4119-87DE-54FD1744A998}"/>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7488086" y="1593268"/>
              <a:ext cx="822564" cy="822562"/>
            </a:xfrm>
            <a:prstGeom prst="roundRect">
              <a:avLst>
                <a:gd name="adj" fmla="val 23763"/>
              </a:avLst>
            </a:prstGeom>
            <a:ln w="28575">
              <a:noFill/>
            </a:ln>
            <a:effectLst/>
          </p:spPr>
        </p:pic>
        <p:grpSp>
          <p:nvGrpSpPr>
            <p:cNvPr id="142" name="群組 141">
              <a:extLst>
                <a:ext uri="{FF2B5EF4-FFF2-40B4-BE49-F238E27FC236}">
                  <a16:creationId xmlns:a16="http://schemas.microsoft.com/office/drawing/2014/main" id="{E7B53EA4-6BEF-4072-BAB4-26206B55F0D3}"/>
                </a:ext>
              </a:extLst>
            </p:cNvPr>
            <p:cNvGrpSpPr/>
            <p:nvPr/>
          </p:nvGrpSpPr>
          <p:grpSpPr>
            <a:xfrm>
              <a:off x="7434104" y="4275580"/>
              <a:ext cx="1055417" cy="400410"/>
              <a:chOff x="7884633" y="5312644"/>
              <a:chExt cx="1407224" cy="533876"/>
            </a:xfrm>
          </p:grpSpPr>
          <p:sp>
            <p:nvSpPr>
              <p:cNvPr id="143" name="文字方塊 142">
                <a:extLst>
                  <a:ext uri="{FF2B5EF4-FFF2-40B4-BE49-F238E27FC236}">
                    <a16:creationId xmlns:a16="http://schemas.microsoft.com/office/drawing/2014/main" id="{D6B73DE1-2C94-4377-B104-778AFD8A86E9}"/>
                  </a:ext>
                </a:extLst>
              </p:cNvPr>
              <p:cNvSpPr txBox="1"/>
              <p:nvPr/>
            </p:nvSpPr>
            <p:spPr>
              <a:xfrm>
                <a:off x="8715818" y="5461291"/>
                <a:ext cx="576039" cy="307774"/>
              </a:xfrm>
              <a:prstGeom prst="rect">
                <a:avLst/>
              </a:prstGeom>
              <a:solidFill>
                <a:srgbClr val="353932"/>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grpSp>
            <p:nvGrpSpPr>
              <p:cNvPr id="144" name="圖形 152">
                <a:extLst>
                  <a:ext uri="{FF2B5EF4-FFF2-40B4-BE49-F238E27FC236}">
                    <a16:creationId xmlns:a16="http://schemas.microsoft.com/office/drawing/2014/main" id="{121E780F-503C-4BC2-8A8B-C1BA890C8F24}"/>
                  </a:ext>
                </a:extLst>
              </p:cNvPr>
              <p:cNvGrpSpPr/>
              <p:nvPr/>
            </p:nvGrpSpPr>
            <p:grpSpPr>
              <a:xfrm flipH="1">
                <a:off x="7884633" y="5312644"/>
                <a:ext cx="412922" cy="531799"/>
                <a:chOff x="9272428" y="5069210"/>
                <a:chExt cx="458537" cy="590550"/>
              </a:xfrm>
            </p:grpSpPr>
            <p:sp>
              <p:nvSpPr>
                <p:cNvPr id="157" name="手繪多邊形: 圖案 156">
                  <a:extLst>
                    <a:ext uri="{FF2B5EF4-FFF2-40B4-BE49-F238E27FC236}">
                      <a16:creationId xmlns:a16="http://schemas.microsoft.com/office/drawing/2014/main" id="{02D2D9D3-0507-44D9-9037-8448FE49EF9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157">
                  <a:extLst>
                    <a:ext uri="{FF2B5EF4-FFF2-40B4-BE49-F238E27FC236}">
                      <a16:creationId xmlns:a16="http://schemas.microsoft.com/office/drawing/2014/main" id="{FF82A195-AC8C-4339-9A73-93437597A77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9" name="手繪多邊形: 圖案 158">
                  <a:extLst>
                    <a:ext uri="{FF2B5EF4-FFF2-40B4-BE49-F238E27FC236}">
                      <a16:creationId xmlns:a16="http://schemas.microsoft.com/office/drawing/2014/main" id="{004E198D-6A10-4961-9F39-F589800C6FCD}"/>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0" name="手繪多邊形: 圖案 159">
                  <a:extLst>
                    <a:ext uri="{FF2B5EF4-FFF2-40B4-BE49-F238E27FC236}">
                      <a16:creationId xmlns:a16="http://schemas.microsoft.com/office/drawing/2014/main" id="{8AE13F39-7516-4B51-8188-FD2E5B44D4FA}"/>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1" name="手繪多邊形: 圖案 160">
                  <a:extLst>
                    <a:ext uri="{FF2B5EF4-FFF2-40B4-BE49-F238E27FC236}">
                      <a16:creationId xmlns:a16="http://schemas.microsoft.com/office/drawing/2014/main" id="{269BCC4B-CC43-4578-850A-796069359520}"/>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2" name="手繪多邊形: 圖案 161">
                  <a:extLst>
                    <a:ext uri="{FF2B5EF4-FFF2-40B4-BE49-F238E27FC236}">
                      <a16:creationId xmlns:a16="http://schemas.microsoft.com/office/drawing/2014/main" id="{C7C03AB6-DFD8-40CE-A705-8176ECF27480}"/>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3" name="手繪多邊形: 圖案 162">
                  <a:extLst>
                    <a:ext uri="{FF2B5EF4-FFF2-40B4-BE49-F238E27FC236}">
                      <a16:creationId xmlns:a16="http://schemas.microsoft.com/office/drawing/2014/main" id="{520A6222-57F5-4425-9BC6-60989AC0E2D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4" name="手繪多邊形: 圖案 163">
                  <a:extLst>
                    <a:ext uri="{FF2B5EF4-FFF2-40B4-BE49-F238E27FC236}">
                      <a16:creationId xmlns:a16="http://schemas.microsoft.com/office/drawing/2014/main" id="{A0A53A04-23AE-4501-8318-3479561AC7A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5" name="手繪多邊形: 圖案 164">
                  <a:extLst>
                    <a:ext uri="{FF2B5EF4-FFF2-40B4-BE49-F238E27FC236}">
                      <a16:creationId xmlns:a16="http://schemas.microsoft.com/office/drawing/2014/main" id="{B935AEC6-D59D-4B3D-8785-45DFBA332C05}"/>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6" name="手繪多邊形: 圖案 165">
                  <a:extLst>
                    <a:ext uri="{FF2B5EF4-FFF2-40B4-BE49-F238E27FC236}">
                      <a16:creationId xmlns:a16="http://schemas.microsoft.com/office/drawing/2014/main" id="{F28C546E-97E0-4C67-9635-F5EF1470C72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7" name="手繪多邊形: 圖案 166">
                  <a:extLst>
                    <a:ext uri="{FF2B5EF4-FFF2-40B4-BE49-F238E27FC236}">
                      <a16:creationId xmlns:a16="http://schemas.microsoft.com/office/drawing/2014/main" id="{38F301D5-943D-4E01-9FF0-CCB65B37541B}"/>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8" name="手繪多邊形: 圖案 167">
                  <a:extLst>
                    <a:ext uri="{FF2B5EF4-FFF2-40B4-BE49-F238E27FC236}">
                      <a16:creationId xmlns:a16="http://schemas.microsoft.com/office/drawing/2014/main" id="{A44C072A-28C0-4B4B-8111-3E32B74EE3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45" name="手繪多邊形: 圖案 144">
                <a:extLst>
                  <a:ext uri="{FF2B5EF4-FFF2-40B4-BE49-F238E27FC236}">
                    <a16:creationId xmlns:a16="http://schemas.microsoft.com/office/drawing/2014/main" id="{35D1877C-28C4-469C-A6D9-1407E2EB7294}"/>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6" name="手繪多邊形: 圖案 145">
                <a:extLst>
                  <a:ext uri="{FF2B5EF4-FFF2-40B4-BE49-F238E27FC236}">
                    <a16:creationId xmlns:a16="http://schemas.microsoft.com/office/drawing/2014/main" id="{12146DB7-EF07-4D3E-93B8-43CBC1F05E57}"/>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23110EA6-4206-4F64-AB25-2B9FBDEEE49F}"/>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48165BE0-B5A2-4E3F-94DB-658B146901E4}"/>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E52FE477-01FF-45E8-A5A6-5093BBA509DE}"/>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68481F33-6376-47BB-9B99-72C0ABD7710A}"/>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1" name="手繪多邊形: 圖案 150">
                <a:extLst>
                  <a:ext uri="{FF2B5EF4-FFF2-40B4-BE49-F238E27FC236}">
                    <a16:creationId xmlns:a16="http://schemas.microsoft.com/office/drawing/2014/main" id="{D5FE63B7-34E2-4E98-AEB7-5F116958872C}"/>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AC195C08-92FA-409D-B8C1-67DA0E09633D}"/>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3" name="手繪多邊形: 圖案 152">
                <a:extLst>
                  <a:ext uri="{FF2B5EF4-FFF2-40B4-BE49-F238E27FC236}">
                    <a16:creationId xmlns:a16="http://schemas.microsoft.com/office/drawing/2014/main" id="{F6B2D619-EEEB-42EB-A97A-4C8FDD7FED3D}"/>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4" name="手繪多邊形: 圖案 153">
                <a:extLst>
                  <a:ext uri="{FF2B5EF4-FFF2-40B4-BE49-F238E27FC236}">
                    <a16:creationId xmlns:a16="http://schemas.microsoft.com/office/drawing/2014/main" id="{F35460B9-9500-4274-A3A9-7663CAD22259}"/>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5D4A04D5-DF86-447A-8C04-77FD34A2A579}"/>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E9864F65-C76E-42A4-B769-090F7BCCD2E4}"/>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9" name="圖形 211">
              <a:extLst>
                <a:ext uri="{FF2B5EF4-FFF2-40B4-BE49-F238E27FC236}">
                  <a16:creationId xmlns:a16="http://schemas.microsoft.com/office/drawing/2014/main" id="{5A94323C-0A88-48A8-8578-74C26869F8DF}"/>
                </a:ext>
              </a:extLst>
            </p:cNvPr>
            <p:cNvGrpSpPr/>
            <p:nvPr/>
          </p:nvGrpSpPr>
          <p:grpSpPr>
            <a:xfrm>
              <a:off x="7898677" y="3477967"/>
              <a:ext cx="172020" cy="210110"/>
              <a:chOff x="6880167" y="2925402"/>
              <a:chExt cx="551412" cy="630183"/>
            </a:xfrm>
            <a:solidFill>
              <a:schemeClr val="tx1"/>
            </a:solidFill>
          </p:grpSpPr>
          <p:sp>
            <p:nvSpPr>
              <p:cNvPr id="170" name="手繪多邊形: 圖案 169">
                <a:extLst>
                  <a:ext uri="{FF2B5EF4-FFF2-40B4-BE49-F238E27FC236}">
                    <a16:creationId xmlns:a16="http://schemas.microsoft.com/office/drawing/2014/main" id="{6FABAD6C-1D5A-40D2-95BC-8F18E40B3AD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1" name="手繪多邊形: 圖案 170">
                <a:extLst>
                  <a:ext uri="{FF2B5EF4-FFF2-40B4-BE49-F238E27FC236}">
                    <a16:creationId xmlns:a16="http://schemas.microsoft.com/office/drawing/2014/main" id="{F373872B-A05F-4EE2-AECA-76D49A688DAF}"/>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2" name="手繪多邊形: 圖案 171">
                <a:extLst>
                  <a:ext uri="{FF2B5EF4-FFF2-40B4-BE49-F238E27FC236}">
                    <a16:creationId xmlns:a16="http://schemas.microsoft.com/office/drawing/2014/main" id="{3EBFA547-3F1C-494A-A26A-46B8D2E1E55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73" name="文字方塊 172">
              <a:extLst>
                <a:ext uri="{FF2B5EF4-FFF2-40B4-BE49-F238E27FC236}">
                  <a16:creationId xmlns:a16="http://schemas.microsoft.com/office/drawing/2014/main" id="{E1AC9B07-795D-4375-9EA6-4A1C8D83721F}"/>
                </a:ext>
              </a:extLst>
            </p:cNvPr>
            <p:cNvSpPr txBox="1"/>
            <p:nvPr/>
          </p:nvSpPr>
          <p:spPr>
            <a:xfrm>
              <a:off x="1579952" y="2371834"/>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dirty="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4" name="圖形 173">
              <a:extLst>
                <a:ext uri="{FF2B5EF4-FFF2-40B4-BE49-F238E27FC236}">
                  <a16:creationId xmlns:a16="http://schemas.microsoft.com/office/drawing/2014/main" id="{3B24DEE1-FD8C-4644-AE45-2C7D0FE177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517" y="2092382"/>
              <a:ext cx="293825" cy="279391"/>
            </a:xfrm>
            <a:prstGeom prst="rect">
              <a:avLst/>
            </a:prstGeom>
          </p:spPr>
        </p:pic>
        <p:grpSp>
          <p:nvGrpSpPr>
            <p:cNvPr id="175" name="群組 174">
              <a:extLst>
                <a:ext uri="{FF2B5EF4-FFF2-40B4-BE49-F238E27FC236}">
                  <a16:creationId xmlns:a16="http://schemas.microsoft.com/office/drawing/2014/main" id="{DFD8DE40-12F7-4362-9849-6EDB2747DD5A}"/>
                </a:ext>
              </a:extLst>
            </p:cNvPr>
            <p:cNvGrpSpPr/>
            <p:nvPr/>
          </p:nvGrpSpPr>
          <p:grpSpPr>
            <a:xfrm>
              <a:off x="1012950" y="4090495"/>
              <a:ext cx="805879" cy="534696"/>
              <a:chOff x="672980" y="1966505"/>
              <a:chExt cx="1057450" cy="651099"/>
            </a:xfrm>
            <a:solidFill>
              <a:srgbClr val="0070C0"/>
            </a:solidFill>
          </p:grpSpPr>
          <p:sp>
            <p:nvSpPr>
              <p:cNvPr id="176" name="手繪多邊形: 圖案 175">
                <a:extLst>
                  <a:ext uri="{FF2B5EF4-FFF2-40B4-BE49-F238E27FC236}">
                    <a16:creationId xmlns:a16="http://schemas.microsoft.com/office/drawing/2014/main" id="{CF4866A1-A3DD-48C3-93B5-9194C7203814}"/>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手繪多邊形: 圖案 176">
                <a:extLst>
                  <a:ext uri="{FF2B5EF4-FFF2-40B4-BE49-F238E27FC236}">
                    <a16:creationId xmlns:a16="http://schemas.microsoft.com/office/drawing/2014/main" id="{38A6B4D0-0885-4025-99E5-710B3CD11A22}"/>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78" name="文字方塊 177">
              <a:extLst>
                <a:ext uri="{FF2B5EF4-FFF2-40B4-BE49-F238E27FC236}">
                  <a16:creationId xmlns:a16="http://schemas.microsoft.com/office/drawing/2014/main" id="{3BD3E27B-ABB0-46A7-9854-825272508055}"/>
                </a:ext>
              </a:extLst>
            </p:cNvPr>
            <p:cNvSpPr txBox="1"/>
            <p:nvPr/>
          </p:nvSpPr>
          <p:spPr>
            <a:xfrm>
              <a:off x="1017725" y="4637045"/>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9" name="圖形 178">
              <a:extLst>
                <a:ext uri="{FF2B5EF4-FFF2-40B4-BE49-F238E27FC236}">
                  <a16:creationId xmlns:a16="http://schemas.microsoft.com/office/drawing/2014/main" id="{FC9B3318-9C92-445A-80B3-589B421B8C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0289" y="4357594"/>
              <a:ext cx="293825" cy="279391"/>
            </a:xfrm>
            <a:prstGeom prst="rect">
              <a:avLst/>
            </a:prstGeom>
          </p:spPr>
        </p:pic>
        <p:sp>
          <p:nvSpPr>
            <p:cNvPr id="180" name="文字方塊 179">
              <a:extLst>
                <a:ext uri="{FF2B5EF4-FFF2-40B4-BE49-F238E27FC236}">
                  <a16:creationId xmlns:a16="http://schemas.microsoft.com/office/drawing/2014/main" id="{F0732400-6E99-4237-81EF-0ED9E097B3BB}"/>
                </a:ext>
              </a:extLst>
            </p:cNvPr>
            <p:cNvSpPr txBox="1"/>
            <p:nvPr/>
          </p:nvSpPr>
          <p:spPr>
            <a:xfrm>
              <a:off x="6338918" y="4394584"/>
              <a:ext cx="488889" cy="253916"/>
            </a:xfrm>
            <a:prstGeom prst="rect">
              <a:avLst/>
            </a:prstGeom>
            <a:noFill/>
          </p:spPr>
          <p:txBody>
            <a:bodyPr wrap="square">
              <a:spAutoFit/>
            </a:bodyPr>
            <a:lstStyle/>
            <a:p>
              <a:pPr defTabSz="914378">
                <a:buClr>
                  <a:srgbClr val="000000"/>
                </a:buClr>
                <a:defRPr/>
              </a:pPr>
              <a:r>
                <a:rPr lang="zh-TW" altLang="en-US" sz="1050" b="1" kern="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pic>
          <p:nvPicPr>
            <p:cNvPr id="181" name="圖片 180">
              <a:extLst>
                <a:ext uri="{FF2B5EF4-FFF2-40B4-BE49-F238E27FC236}">
                  <a16:creationId xmlns:a16="http://schemas.microsoft.com/office/drawing/2014/main" id="{9124C61D-157A-451B-AC4B-E482494DD1A3}"/>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contrast="27000"/>
                      </a14:imgEffect>
                    </a14:imgLayer>
                  </a14:imgProps>
                </a:ext>
                <a:ext uri="{28A0092B-C50C-407E-A947-70E740481C1C}">
                  <a14:useLocalDpi xmlns:a14="http://schemas.microsoft.com/office/drawing/2010/main"/>
                </a:ext>
              </a:extLst>
            </a:blip>
            <a:stretch>
              <a:fillRect/>
            </a:stretch>
          </p:blipFill>
          <p:spPr>
            <a:xfrm>
              <a:off x="4924179" y="3319830"/>
              <a:ext cx="2025423" cy="494204"/>
            </a:xfrm>
            <a:prstGeom prst="rect">
              <a:avLst/>
            </a:prstGeom>
          </p:spPr>
        </p:pic>
      </p:grpSp>
      <p:sp>
        <p:nvSpPr>
          <p:cNvPr id="338" name="文字方塊 337">
            <a:extLst>
              <a:ext uri="{FF2B5EF4-FFF2-40B4-BE49-F238E27FC236}">
                <a16:creationId xmlns:a16="http://schemas.microsoft.com/office/drawing/2014/main" id="{B44DF3F0-3B13-0D90-EFDD-79CDCC459806}"/>
              </a:ext>
            </a:extLst>
          </p:cNvPr>
          <p:cNvSpPr txBox="1"/>
          <p:nvPr/>
        </p:nvSpPr>
        <p:spPr>
          <a:xfrm>
            <a:off x="661258" y="2586308"/>
            <a:ext cx="1045479" cy="384721"/>
          </a:xfrm>
          <a:prstGeom prst="rect">
            <a:avLst/>
          </a:prstGeom>
          <a:noFill/>
        </p:spPr>
        <p:txBody>
          <a:bodyPr wrap="none" rtlCol="0">
            <a:spAutoFit/>
          </a:bodyPr>
          <a:lstStyle/>
          <a:p>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Inverter</a:t>
            </a:r>
            <a:endPar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24VDC</a:t>
            </a:r>
            <a:r>
              <a:rPr lang="zh-TW" altLang="en-US"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to 120VAC</a:t>
            </a:r>
          </a:p>
        </p:txBody>
      </p:sp>
      <p:sp>
        <p:nvSpPr>
          <p:cNvPr id="343" name="文字方塊 342">
            <a:extLst>
              <a:ext uri="{FF2B5EF4-FFF2-40B4-BE49-F238E27FC236}">
                <a16:creationId xmlns:a16="http://schemas.microsoft.com/office/drawing/2014/main" id="{0DDE5BDB-4D87-5AFE-0DE2-443D15BBB95A}"/>
              </a:ext>
            </a:extLst>
          </p:cNvPr>
          <p:cNvSpPr txBox="1"/>
          <p:nvPr/>
        </p:nvSpPr>
        <p:spPr>
          <a:xfrm>
            <a:off x="3567630" y="4450509"/>
            <a:ext cx="1021433" cy="253916"/>
          </a:xfrm>
          <a:prstGeom prst="rect">
            <a:avLst/>
          </a:prstGeom>
          <a:noFill/>
        </p:spPr>
        <p:txBody>
          <a:bodyPr wrap="none" rtlCol="0">
            <a:spAutoFit/>
          </a:bodyPr>
          <a:lstStyle/>
          <a:p>
            <a:r>
              <a:rPr lang="en-US" altLang="zh-TW" sz="105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Bus / Vehicle</a:t>
            </a:r>
          </a:p>
        </p:txBody>
      </p:sp>
      <p:sp>
        <p:nvSpPr>
          <p:cNvPr id="396" name="文字方塊 395">
            <a:extLst>
              <a:ext uri="{FF2B5EF4-FFF2-40B4-BE49-F238E27FC236}">
                <a16:creationId xmlns:a16="http://schemas.microsoft.com/office/drawing/2014/main" id="{3E02F1C1-BD0B-A5CC-1E4F-EEE4CBFAB031}"/>
              </a:ext>
            </a:extLst>
          </p:cNvPr>
          <p:cNvSpPr txBox="1"/>
          <p:nvPr/>
        </p:nvSpPr>
        <p:spPr>
          <a:xfrm>
            <a:off x="1764768" y="1794401"/>
            <a:ext cx="814388" cy="261610"/>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120VAC</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7" name="文字方塊 396">
            <a:extLst>
              <a:ext uri="{FF2B5EF4-FFF2-40B4-BE49-F238E27FC236}">
                <a16:creationId xmlns:a16="http://schemas.microsoft.com/office/drawing/2014/main" id="{BCAFD881-8266-5028-E73A-E5AF28168BDA}"/>
              </a:ext>
            </a:extLst>
          </p:cNvPr>
          <p:cNvSpPr txBox="1"/>
          <p:nvPr/>
        </p:nvSpPr>
        <p:spPr>
          <a:xfrm>
            <a:off x="3436205" y="1794401"/>
            <a:ext cx="1083020" cy="261610"/>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120VAC</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4" name="文字方塊 403">
            <a:extLst>
              <a:ext uri="{FF2B5EF4-FFF2-40B4-BE49-F238E27FC236}">
                <a16:creationId xmlns:a16="http://schemas.microsoft.com/office/drawing/2014/main" id="{3880F152-2E56-E38B-2136-3C7EB314EB41}"/>
              </a:ext>
            </a:extLst>
          </p:cNvPr>
          <p:cNvSpPr txBox="1"/>
          <p:nvPr/>
        </p:nvSpPr>
        <p:spPr>
          <a:xfrm>
            <a:off x="5350034" y="1816219"/>
            <a:ext cx="955166" cy="261610"/>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12VDC</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片 13">
            <a:extLst>
              <a:ext uri="{FF2B5EF4-FFF2-40B4-BE49-F238E27FC236}">
                <a16:creationId xmlns:a16="http://schemas.microsoft.com/office/drawing/2014/main" id="{9B9D6467-91E5-B9FE-D325-52DB38EFE421}"/>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a:ext>
            </a:extLst>
          </a:blip>
          <a:stretch>
            <a:fillRect/>
          </a:stretch>
        </p:blipFill>
        <p:spPr>
          <a:xfrm>
            <a:off x="6883600" y="3333072"/>
            <a:ext cx="1123622" cy="1123622"/>
          </a:xfrm>
          <a:prstGeom prst="rect">
            <a:avLst/>
          </a:prstGeom>
        </p:spPr>
      </p:pic>
      <p:sp>
        <p:nvSpPr>
          <p:cNvPr id="407" name="文字方塊 406">
            <a:extLst>
              <a:ext uri="{FF2B5EF4-FFF2-40B4-BE49-F238E27FC236}">
                <a16:creationId xmlns:a16="http://schemas.microsoft.com/office/drawing/2014/main" id="{B403D16C-6319-D481-3B9C-23AE42358C15}"/>
              </a:ext>
            </a:extLst>
          </p:cNvPr>
          <p:cNvSpPr txBox="1"/>
          <p:nvPr/>
        </p:nvSpPr>
        <p:spPr>
          <a:xfrm>
            <a:off x="6839854" y="4449011"/>
            <a:ext cx="1257075" cy="430887"/>
          </a:xfrm>
          <a:prstGeom prst="rect">
            <a:avLst/>
          </a:prstGeom>
          <a:noFill/>
        </p:spPr>
        <p:txBody>
          <a:bodyPr wrap="square" rtlCol="0">
            <a:spAutoFit/>
          </a:bodyPr>
          <a:lstStyle/>
          <a:p>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Industrial POE Switch</a:t>
            </a:r>
          </a:p>
        </p:txBody>
      </p:sp>
      <p:sp>
        <p:nvSpPr>
          <p:cNvPr id="409" name="文字方塊 408">
            <a:extLst>
              <a:ext uri="{FF2B5EF4-FFF2-40B4-BE49-F238E27FC236}">
                <a16:creationId xmlns:a16="http://schemas.microsoft.com/office/drawing/2014/main" id="{03C944F5-7E2E-3F0B-25B4-53175B9EBEC2}"/>
              </a:ext>
            </a:extLst>
          </p:cNvPr>
          <p:cNvSpPr txBox="1"/>
          <p:nvPr/>
        </p:nvSpPr>
        <p:spPr>
          <a:xfrm>
            <a:off x="5427990" y="4362023"/>
            <a:ext cx="1083152" cy="430887"/>
          </a:xfrm>
          <a:prstGeom prst="rect">
            <a:avLst/>
          </a:prstGeom>
          <a:noFill/>
        </p:spPr>
        <p:txBody>
          <a:bodyPr wrap="square" rtlCol="0">
            <a:spAutoFit/>
          </a:bodyPr>
          <a:lstStyle/>
          <a:p>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Vehicle POE IP CAM</a:t>
            </a:r>
          </a:p>
        </p:txBody>
      </p:sp>
      <p:pic>
        <p:nvPicPr>
          <p:cNvPr id="8" name="圖片 7" descr="一張含有 相機 的圖片&#10;&#10;自動產生的描述">
            <a:extLst>
              <a:ext uri="{FF2B5EF4-FFF2-40B4-BE49-F238E27FC236}">
                <a16:creationId xmlns:a16="http://schemas.microsoft.com/office/drawing/2014/main" id="{96D9DE39-2090-4A07-AFED-63AD95087756}"/>
              </a:ext>
            </a:extLst>
          </p:cNvPr>
          <p:cNvPicPr>
            <a:picLocks noChangeAspect="1"/>
          </p:cNvPicPr>
          <p:nvPr/>
        </p:nvPicPr>
        <p:blipFill>
          <a:blip r:embed="rId19" cstate="screen">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17399" y="3773307"/>
            <a:ext cx="640801" cy="588562"/>
          </a:xfrm>
          <a:prstGeom prst="rect">
            <a:avLst/>
          </a:prstGeom>
        </p:spPr>
      </p:pic>
      <p:sp>
        <p:nvSpPr>
          <p:cNvPr id="192" name="箭號: 向右 191">
            <a:extLst>
              <a:ext uri="{FF2B5EF4-FFF2-40B4-BE49-F238E27FC236}">
                <a16:creationId xmlns:a16="http://schemas.microsoft.com/office/drawing/2014/main" id="{086F11B2-E06F-465A-A15B-985B7B3592BC}"/>
              </a:ext>
            </a:extLst>
          </p:cNvPr>
          <p:cNvSpPr/>
          <p:nvPr/>
        </p:nvSpPr>
        <p:spPr>
          <a:xfrm>
            <a:off x="1753314" y="2136855"/>
            <a:ext cx="607082"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3" name="箭號: 向右 192">
            <a:extLst>
              <a:ext uri="{FF2B5EF4-FFF2-40B4-BE49-F238E27FC236}">
                <a16:creationId xmlns:a16="http://schemas.microsoft.com/office/drawing/2014/main" id="{F8C946D8-A1B4-4E24-BCC3-4B0DD4BAFF36}"/>
              </a:ext>
            </a:extLst>
          </p:cNvPr>
          <p:cNvSpPr/>
          <p:nvPr/>
        </p:nvSpPr>
        <p:spPr>
          <a:xfrm>
            <a:off x="3487922" y="2090599"/>
            <a:ext cx="607082"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4" name="箭號: 向右 193" hidden="1">
            <a:extLst>
              <a:ext uri="{FF2B5EF4-FFF2-40B4-BE49-F238E27FC236}">
                <a16:creationId xmlns:a16="http://schemas.microsoft.com/office/drawing/2014/main" id="{EDF49A4B-2E1C-46D3-B17C-64100F6F165A}"/>
              </a:ext>
            </a:extLst>
          </p:cNvPr>
          <p:cNvSpPr/>
          <p:nvPr/>
        </p:nvSpPr>
        <p:spPr>
          <a:xfrm>
            <a:off x="5186843" y="2090599"/>
            <a:ext cx="607082"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5" name="箭號: 向右 194">
            <a:extLst>
              <a:ext uri="{FF2B5EF4-FFF2-40B4-BE49-F238E27FC236}">
                <a16:creationId xmlns:a16="http://schemas.microsoft.com/office/drawing/2014/main" id="{8C08D010-2559-47F1-B4CB-FE169A4B2F8D}"/>
              </a:ext>
            </a:extLst>
          </p:cNvPr>
          <p:cNvSpPr/>
          <p:nvPr/>
        </p:nvSpPr>
        <p:spPr>
          <a:xfrm rot="10800000">
            <a:off x="6260160" y="3890077"/>
            <a:ext cx="899231"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箭號: 迴轉箭號 3">
            <a:extLst>
              <a:ext uri="{FF2B5EF4-FFF2-40B4-BE49-F238E27FC236}">
                <a16:creationId xmlns:a16="http://schemas.microsoft.com/office/drawing/2014/main" id="{DAD36A79-EA6D-417D-A968-867E785DAD50}"/>
              </a:ext>
            </a:extLst>
          </p:cNvPr>
          <p:cNvSpPr/>
          <p:nvPr/>
        </p:nvSpPr>
        <p:spPr>
          <a:xfrm>
            <a:off x="2872197" y="1559438"/>
            <a:ext cx="4550532" cy="944076"/>
          </a:xfrm>
          <a:prstGeom prst="uturnArrow">
            <a:avLst>
              <a:gd name="adj1" fmla="val 10348"/>
              <a:gd name="adj2" fmla="val 18610"/>
              <a:gd name="adj3" fmla="val 18741"/>
              <a:gd name="adj4" fmla="val 48222"/>
              <a:gd name="adj5" fmla="val 72128"/>
            </a:avLst>
          </a:prstGeom>
          <a:gradFill>
            <a:gsLst>
              <a:gs pos="0">
                <a:srgbClr val="FFFFFF">
                  <a:alpha val="0"/>
                </a:srgbClr>
              </a:gs>
              <a:gs pos="11000">
                <a:srgbClr val="FFFFFF"/>
              </a:gs>
            </a:gsLst>
            <a:lin ang="0" scaled="0"/>
          </a:gradFill>
          <a:ln>
            <a:noFill/>
          </a:ln>
          <a:effectLst>
            <a:outerShdw blurRad="508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4" descr="一張含有 電子用品 的圖片&#10;&#10;自動產生的描述">
            <a:extLst>
              <a:ext uri="{FF2B5EF4-FFF2-40B4-BE49-F238E27FC236}">
                <a16:creationId xmlns:a16="http://schemas.microsoft.com/office/drawing/2014/main" id="{04D944B6-7754-1E2E-4FE1-08966D926834}"/>
              </a:ext>
            </a:extLst>
          </p:cNvPr>
          <p:cNvPicPr>
            <a:picLocks noChangeAspect="1"/>
          </p:cNvPicPr>
          <p:nvPr/>
        </p:nvPicPr>
        <p:blipFill>
          <a:blip r:embed="rId21" cstate="screen">
            <a:extLst>
              <a:ext uri="{BEBA8EAE-BF5A-486C-A8C5-ECC9F3942E4B}">
                <a14:imgProps xmlns:a14="http://schemas.microsoft.com/office/drawing/2010/main">
                  <a14:imgLayer r:embed="rId22">
                    <a14:imgEffect>
                      <a14:backgroundRemoval t="5565" b="89565" l="5302" r="91900">
                        <a14:foregroundMark x1="62297" y1="25217" x2="20177" y2="58261"/>
                        <a14:foregroundMark x1="15464" y1="51826" x2="59205" y2="89565"/>
                        <a14:foregroundMark x1="54492" y1="5913" x2="24890" y2="28870"/>
                        <a14:foregroundMark x1="12371" y1="32522" x2="5302" y2="37217"/>
                        <a14:foregroundMark x1="91900" y1="12348" x2="86451" y2="36174"/>
                      </a14:backgroundRemoval>
                    </a14:imgEffect>
                  </a14:imgLayer>
                </a14:imgProps>
              </a:ext>
              <a:ext uri="{28A0092B-C50C-407E-A947-70E740481C1C}">
                <a14:useLocalDpi xmlns:a14="http://schemas.microsoft.com/office/drawing/2010/main"/>
              </a:ext>
            </a:extLst>
          </a:blip>
          <a:stretch>
            <a:fillRect/>
          </a:stretch>
        </p:blipFill>
        <p:spPr>
          <a:xfrm>
            <a:off x="1056865" y="2049678"/>
            <a:ext cx="814388" cy="689651"/>
          </a:xfrm>
          <a:prstGeom prst="rect">
            <a:avLst/>
          </a:prstGeom>
        </p:spPr>
      </p:pic>
      <p:sp>
        <p:nvSpPr>
          <p:cNvPr id="203" name="箭號: 迴轉箭號 202">
            <a:extLst>
              <a:ext uri="{FF2B5EF4-FFF2-40B4-BE49-F238E27FC236}">
                <a16:creationId xmlns:a16="http://schemas.microsoft.com/office/drawing/2014/main" id="{C88149C0-6434-4923-AA2E-7B8EA63FE9E6}"/>
              </a:ext>
            </a:extLst>
          </p:cNvPr>
          <p:cNvSpPr/>
          <p:nvPr/>
        </p:nvSpPr>
        <p:spPr>
          <a:xfrm>
            <a:off x="4659297" y="1744544"/>
            <a:ext cx="3856054" cy="785347"/>
          </a:xfrm>
          <a:prstGeom prst="uturnArrow">
            <a:avLst>
              <a:gd name="adj1" fmla="val 12401"/>
              <a:gd name="adj2" fmla="val 22170"/>
              <a:gd name="adj3" fmla="val 25775"/>
              <a:gd name="adj4" fmla="val 48222"/>
              <a:gd name="adj5" fmla="val 64099"/>
            </a:avLst>
          </a:prstGeom>
          <a:gradFill>
            <a:gsLst>
              <a:gs pos="0">
                <a:srgbClr val="FFFFFF">
                  <a:alpha val="0"/>
                </a:srgbClr>
              </a:gs>
              <a:gs pos="11000">
                <a:srgbClr val="FFFFFF"/>
              </a:gs>
            </a:gsLst>
            <a:lin ang="0" scaled="0"/>
          </a:gradFill>
          <a:ln>
            <a:noFill/>
          </a:ln>
          <a:effectLst>
            <a:outerShdw blurRad="508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descr="一張含有 電子用品 的圖片&#10;&#10;自動產生的描述">
            <a:extLst>
              <a:ext uri="{FF2B5EF4-FFF2-40B4-BE49-F238E27FC236}">
                <a16:creationId xmlns:a16="http://schemas.microsoft.com/office/drawing/2014/main" id="{542E6344-38E1-4BCE-A149-72A03F68696D}"/>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27891" t="31306" r="12350" b="19888"/>
          <a:stretch/>
        </p:blipFill>
        <p:spPr>
          <a:xfrm>
            <a:off x="4118726" y="1822665"/>
            <a:ext cx="1315110" cy="805170"/>
          </a:xfrm>
          <a:prstGeom prst="rect">
            <a:avLst/>
          </a:prstGeom>
        </p:spPr>
      </p:pic>
      <p:pic>
        <p:nvPicPr>
          <p:cNvPr id="17" name="圖片 16" descr="一張含有 文字, 電子用品 的圖片&#10;&#10;自動產生的描述">
            <a:extLst>
              <a:ext uri="{FF2B5EF4-FFF2-40B4-BE49-F238E27FC236}">
                <a16:creationId xmlns:a16="http://schemas.microsoft.com/office/drawing/2014/main" id="{304030CB-EEF0-4439-AE48-91F7E353305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48942" y="1635798"/>
            <a:ext cx="1361224" cy="1361224"/>
          </a:xfrm>
          <a:prstGeom prst="rect">
            <a:avLst/>
          </a:prstGeom>
        </p:spPr>
      </p:pic>
      <p:sp>
        <p:nvSpPr>
          <p:cNvPr id="351" name="文字方塊 350">
            <a:extLst>
              <a:ext uri="{FF2B5EF4-FFF2-40B4-BE49-F238E27FC236}">
                <a16:creationId xmlns:a16="http://schemas.microsoft.com/office/drawing/2014/main" id="{99B3D1F7-D796-A7B8-32AD-798BE665F8C2}"/>
              </a:ext>
            </a:extLst>
          </p:cNvPr>
          <p:cNvSpPr txBox="1"/>
          <p:nvPr/>
        </p:nvSpPr>
        <p:spPr>
          <a:xfrm>
            <a:off x="2740993" y="2586308"/>
            <a:ext cx="1098378" cy="507831"/>
          </a:xfrm>
          <a:prstGeom prst="rect">
            <a:avLst/>
          </a:prstGeom>
          <a:noFill/>
        </p:spPr>
        <p:txBody>
          <a:bodyPr wrap="none" rtlCol="0">
            <a:spAutoFit/>
          </a:bodyPr>
          <a:lstStyle/>
          <a:p>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Vehicle UPS</a:t>
            </a:r>
            <a:endParaRPr lang="en-US" altLang="zh-TW" sz="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120VAC</a:t>
            </a:r>
            <a:r>
              <a:rPr lang="zh-TW" altLang="en-US"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to 120VAC</a:t>
            </a:r>
          </a:p>
          <a:p>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Supports</a:t>
            </a:r>
            <a:r>
              <a:rPr lang="zh-TW" altLang="en-US"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HID</a:t>
            </a:r>
          </a:p>
        </p:txBody>
      </p:sp>
      <p:sp>
        <p:nvSpPr>
          <p:cNvPr id="402" name="文字方塊 401">
            <a:extLst>
              <a:ext uri="{FF2B5EF4-FFF2-40B4-BE49-F238E27FC236}">
                <a16:creationId xmlns:a16="http://schemas.microsoft.com/office/drawing/2014/main" id="{4E8DCC0B-6781-F792-3A36-274DCA79FB3A}"/>
              </a:ext>
            </a:extLst>
          </p:cNvPr>
          <p:cNvSpPr txBox="1"/>
          <p:nvPr/>
        </p:nvSpPr>
        <p:spPr>
          <a:xfrm>
            <a:off x="3941545" y="2586308"/>
            <a:ext cx="1045479" cy="384721"/>
          </a:xfrm>
          <a:prstGeom prst="rect">
            <a:avLst/>
          </a:prstGeom>
          <a:noFill/>
        </p:spPr>
        <p:txBody>
          <a:bodyPr wrap="none" rtlCol="0">
            <a:spAutoFit/>
          </a:bodyPr>
          <a:lstStyle/>
          <a:p>
            <a:r>
              <a:rPr lang="en-US" altLang="zh-TW" sz="11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Adapter</a:t>
            </a:r>
          </a:p>
          <a:p>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120VAC</a:t>
            </a:r>
            <a:r>
              <a:rPr lang="zh-TW" altLang="en-US"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to 12VDC</a:t>
            </a:r>
          </a:p>
        </p:txBody>
      </p:sp>
      <p:sp>
        <p:nvSpPr>
          <p:cNvPr id="412" name="文字方塊 411">
            <a:extLst>
              <a:ext uri="{FF2B5EF4-FFF2-40B4-BE49-F238E27FC236}">
                <a16:creationId xmlns:a16="http://schemas.microsoft.com/office/drawing/2014/main" id="{C2EABDD1-8A99-0495-7DAE-A344B9CC85B3}"/>
              </a:ext>
            </a:extLst>
          </p:cNvPr>
          <p:cNvSpPr txBox="1"/>
          <p:nvPr/>
        </p:nvSpPr>
        <p:spPr>
          <a:xfrm>
            <a:off x="6234312" y="3617952"/>
            <a:ext cx="1106030" cy="261610"/>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RJ45</a:t>
            </a:r>
            <a:r>
              <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cable</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箭號: 弧形下彎 18" hidden="1">
            <a:extLst>
              <a:ext uri="{FF2B5EF4-FFF2-40B4-BE49-F238E27FC236}">
                <a16:creationId xmlns:a16="http://schemas.microsoft.com/office/drawing/2014/main" id="{0092C1DE-9887-7181-9ECC-A662FCA5AE85}"/>
              </a:ext>
            </a:extLst>
          </p:cNvPr>
          <p:cNvSpPr/>
          <p:nvPr/>
        </p:nvSpPr>
        <p:spPr>
          <a:xfrm>
            <a:off x="3259159" y="1488244"/>
            <a:ext cx="3162013" cy="429424"/>
          </a:xfrm>
          <a:prstGeom prst="curvedDownArrow">
            <a:avLst>
              <a:gd name="adj1" fmla="val 37636"/>
              <a:gd name="adj2" fmla="val 71026"/>
              <a:gd name="adj3" fmla="val 44716"/>
            </a:avLst>
          </a:prstGeom>
          <a:gradFill>
            <a:gsLst>
              <a:gs pos="0">
                <a:srgbClr val="FFFFFF">
                  <a:alpha val="0"/>
                </a:srgbClr>
              </a:gs>
              <a:gs pos="42000">
                <a:srgbClr val="FF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3" name="文字方塊 412">
            <a:extLst>
              <a:ext uri="{FF2B5EF4-FFF2-40B4-BE49-F238E27FC236}">
                <a16:creationId xmlns:a16="http://schemas.microsoft.com/office/drawing/2014/main" id="{B888FE3B-CD19-D6F8-4C80-3D2A832A2BE8}"/>
              </a:ext>
            </a:extLst>
          </p:cNvPr>
          <p:cNvSpPr txBox="1"/>
          <p:nvPr/>
        </p:nvSpPr>
        <p:spPr>
          <a:xfrm>
            <a:off x="4834545" y="1307223"/>
            <a:ext cx="955166" cy="261610"/>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USB HID</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7" name="文字方塊 416">
            <a:extLst>
              <a:ext uri="{FF2B5EF4-FFF2-40B4-BE49-F238E27FC236}">
                <a16:creationId xmlns:a16="http://schemas.microsoft.com/office/drawing/2014/main" id="{733C4173-6FA9-3E57-FA57-346778A113AE}"/>
              </a:ext>
            </a:extLst>
          </p:cNvPr>
          <p:cNvSpPr txBox="1"/>
          <p:nvPr/>
        </p:nvSpPr>
        <p:spPr>
          <a:xfrm>
            <a:off x="895261" y="4094948"/>
            <a:ext cx="1125727" cy="992579"/>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24VDC</a:t>
            </a:r>
          </a:p>
          <a:p>
            <a:r>
              <a:rPr lang="en-US" altLang="zh-TW" sz="800" dirty="0">
                <a:solidFill>
                  <a:schemeClr val="tx1"/>
                </a:solidFill>
                <a:latin typeface="Arial" panose="020B0604020202020204" pitchFamily="34" charset="0"/>
                <a:ea typeface="微軟正黑體" panose="020B0604030504040204" pitchFamily="34" charset="-120"/>
                <a:sym typeface="Arial" panose="020B0604020202020204" pitchFamily="34" charset="0"/>
              </a:rPr>
              <a:t>Power input through the UPS, the NAS can be notified when a power outage, and the NAS can be shut down normally.</a:t>
            </a:r>
          </a:p>
        </p:txBody>
      </p:sp>
      <p:sp>
        <p:nvSpPr>
          <p:cNvPr id="421" name="箭號: 向右 420">
            <a:extLst>
              <a:ext uri="{FF2B5EF4-FFF2-40B4-BE49-F238E27FC236}">
                <a16:creationId xmlns:a16="http://schemas.microsoft.com/office/drawing/2014/main" id="{A7E4153B-882C-AEBB-1A6C-8A4FC59344B6}"/>
              </a:ext>
            </a:extLst>
          </p:cNvPr>
          <p:cNvSpPr/>
          <p:nvPr/>
        </p:nvSpPr>
        <p:spPr>
          <a:xfrm rot="16200000">
            <a:off x="625651" y="3547921"/>
            <a:ext cx="1537986" cy="362415"/>
          </a:xfrm>
          <a:prstGeom prst="rightArrow">
            <a:avLst/>
          </a:prstGeom>
          <a:gradFill>
            <a:gsLst>
              <a:gs pos="11000">
                <a:srgbClr val="FFC000">
                  <a:alpha val="0"/>
                </a:srgbClr>
              </a:gs>
              <a:gs pos="6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18" name="群組 17">
            <a:extLst>
              <a:ext uri="{FF2B5EF4-FFF2-40B4-BE49-F238E27FC236}">
                <a16:creationId xmlns:a16="http://schemas.microsoft.com/office/drawing/2014/main" id="{9011020E-D86A-4578-93A5-DD898BCF8615}"/>
              </a:ext>
            </a:extLst>
          </p:cNvPr>
          <p:cNvGrpSpPr/>
          <p:nvPr/>
        </p:nvGrpSpPr>
        <p:grpSpPr>
          <a:xfrm>
            <a:off x="5576836" y="-256209"/>
            <a:ext cx="3599939" cy="2028347"/>
            <a:chOff x="-269378" y="2156812"/>
            <a:chExt cx="5495427" cy="3096340"/>
          </a:xfrm>
        </p:grpSpPr>
        <p:sp>
          <p:nvSpPr>
            <p:cNvPr id="196" name="手繪多邊形: 圖案 195">
              <a:extLst>
                <a:ext uri="{FF2B5EF4-FFF2-40B4-BE49-F238E27FC236}">
                  <a16:creationId xmlns:a16="http://schemas.microsoft.com/office/drawing/2014/main" id="{44FE9369-A8FB-48A3-BA91-A9AAC44A0623}"/>
                </a:ext>
              </a:extLst>
            </p:cNvPr>
            <p:cNvSpPr/>
            <p:nvPr/>
          </p:nvSpPr>
          <p:spPr>
            <a:xfrm>
              <a:off x="-269378" y="3577295"/>
              <a:ext cx="5495427" cy="1071387"/>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00" h="626534">
                  <a:moveTo>
                    <a:pt x="0" y="533400"/>
                  </a:moveTo>
                  <a:lnTo>
                    <a:pt x="2032000" y="626534"/>
                  </a:lnTo>
                  <a:lnTo>
                    <a:pt x="3479800" y="254000"/>
                  </a:lnTo>
                  <a:lnTo>
                    <a:pt x="1701800" y="0"/>
                  </a:lnTo>
                  <a:lnTo>
                    <a:pt x="0" y="533400"/>
                  </a:lnTo>
                  <a:close/>
                </a:path>
              </a:pathLst>
            </a:custGeom>
            <a:solidFill>
              <a:srgbClr val="0C0C0C">
                <a:alpha val="66000"/>
              </a:srgbClr>
            </a:solidFill>
            <a:ln>
              <a:noFill/>
            </a:ln>
            <a:effectLst>
              <a:outerShdw blurRad="203200" dist="50800" sx="128000" sy="128000" algn="ctr" rotWithShape="0">
                <a:srgbClr val="000000"/>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97" name="圖片 196" descr="一張含有 文字, 電子用品 的圖片&#10;&#10;自動產生的描述">
              <a:extLst>
                <a:ext uri="{FF2B5EF4-FFF2-40B4-BE49-F238E27FC236}">
                  <a16:creationId xmlns:a16="http://schemas.microsoft.com/office/drawing/2014/main" id="{3FD24D05-7003-4DBB-985B-3EC1097A1932}"/>
                </a:ext>
              </a:extLst>
            </p:cNvPr>
            <p:cNvPicPr>
              <a:picLocks noChangeAspect="1"/>
            </p:cNvPicPr>
            <p:nvPr/>
          </p:nvPicPr>
          <p:blipFill>
            <a:blip r:embed="rId25" cstate="screen">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193" y="2156812"/>
              <a:ext cx="4953263" cy="3096340"/>
            </a:xfrm>
            <a:prstGeom prst="rect">
              <a:avLst/>
            </a:prstGeom>
          </p:spPr>
        </p:pic>
      </p:grpSp>
      <p:sp>
        <p:nvSpPr>
          <p:cNvPr id="199" name="文字方塊 198">
            <a:extLst>
              <a:ext uri="{FF2B5EF4-FFF2-40B4-BE49-F238E27FC236}">
                <a16:creationId xmlns:a16="http://schemas.microsoft.com/office/drawing/2014/main" id="{FD23008A-D630-F329-6E17-F263B7A78178}"/>
              </a:ext>
            </a:extLst>
          </p:cNvPr>
          <p:cNvSpPr txBox="1"/>
          <p:nvPr/>
        </p:nvSpPr>
        <p:spPr>
          <a:xfrm>
            <a:off x="2203088" y="4091840"/>
            <a:ext cx="1233117" cy="992579"/>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120VAC</a:t>
            </a:r>
          </a:p>
          <a:p>
            <a:r>
              <a:rPr lang="en-US" altLang="zh-TW" sz="800" dirty="0">
                <a:solidFill>
                  <a:schemeClr val="tx1"/>
                </a:solidFill>
                <a:latin typeface="Arial" panose="020B0604020202020204" pitchFamily="34" charset="0"/>
                <a:ea typeface="微軟正黑體" panose="020B0604030504040204" pitchFamily="34" charset="-120"/>
                <a:sym typeface="Arial" panose="020B0604020202020204" pitchFamily="34" charset="0"/>
              </a:rPr>
              <a:t>If the vehicle has 90 - 264AVC power supply, it can be directly connected to the UPS for power-off protection.</a:t>
            </a:r>
            <a:endParaRPr lang="zh-TW" altLang="en-US" sz="8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8" name="文字方塊 347">
            <a:extLst>
              <a:ext uri="{FF2B5EF4-FFF2-40B4-BE49-F238E27FC236}">
                <a16:creationId xmlns:a16="http://schemas.microsoft.com/office/drawing/2014/main" id="{00B7D7DE-F404-6EA2-B90B-BBEDFC244742}"/>
              </a:ext>
            </a:extLst>
          </p:cNvPr>
          <p:cNvSpPr txBox="1"/>
          <p:nvPr/>
        </p:nvSpPr>
        <p:spPr>
          <a:xfrm>
            <a:off x="6011412" y="2975095"/>
            <a:ext cx="126829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20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TS-i410X</a:t>
            </a:r>
            <a:endPar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1" name="文字方塊 410">
            <a:extLst>
              <a:ext uri="{FF2B5EF4-FFF2-40B4-BE49-F238E27FC236}">
                <a16:creationId xmlns:a16="http://schemas.microsoft.com/office/drawing/2014/main" id="{0CCD5371-3110-5266-BF9D-457822EF66F8}"/>
              </a:ext>
            </a:extLst>
          </p:cNvPr>
          <p:cNvSpPr txBox="1"/>
          <p:nvPr/>
        </p:nvSpPr>
        <p:spPr>
          <a:xfrm>
            <a:off x="7641836" y="3078184"/>
            <a:ext cx="1106030" cy="261610"/>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RJ45</a:t>
            </a:r>
            <a:r>
              <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cable</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0" name="箭號: 向右 199">
            <a:extLst>
              <a:ext uri="{FF2B5EF4-FFF2-40B4-BE49-F238E27FC236}">
                <a16:creationId xmlns:a16="http://schemas.microsoft.com/office/drawing/2014/main" id="{6BA6A9C4-7767-36CD-DE4A-2691C24906A1}"/>
              </a:ext>
            </a:extLst>
          </p:cNvPr>
          <p:cNvSpPr/>
          <p:nvPr/>
        </p:nvSpPr>
        <p:spPr>
          <a:xfrm rot="16200000">
            <a:off x="1700937" y="3433286"/>
            <a:ext cx="1795543" cy="328449"/>
          </a:xfrm>
          <a:prstGeom prst="rightArrow">
            <a:avLst/>
          </a:prstGeom>
          <a:gradFill>
            <a:gsLst>
              <a:gs pos="11000">
                <a:srgbClr val="92D050">
                  <a:alpha val="0"/>
                </a:srgbClr>
              </a:gs>
              <a:gs pos="6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4" name="箭號: 向右 413">
            <a:extLst>
              <a:ext uri="{FF2B5EF4-FFF2-40B4-BE49-F238E27FC236}">
                <a16:creationId xmlns:a16="http://schemas.microsoft.com/office/drawing/2014/main" id="{9E42CC43-C9F3-B032-D008-EF6329D38382}"/>
              </a:ext>
            </a:extLst>
          </p:cNvPr>
          <p:cNvSpPr/>
          <p:nvPr/>
        </p:nvSpPr>
        <p:spPr>
          <a:xfrm rot="20388338">
            <a:off x="2667393" y="3164719"/>
            <a:ext cx="5403804" cy="193463"/>
          </a:xfrm>
          <a:prstGeom prst="rightArrow">
            <a:avLst/>
          </a:prstGeom>
          <a:gradFill>
            <a:gsLst>
              <a:gs pos="11000">
                <a:srgbClr val="00B0F0">
                  <a:alpha val="0"/>
                </a:srgbClr>
              </a:gs>
              <a:gs pos="87000">
                <a:srgbClr val="00B0F0"/>
              </a:gs>
            </a:gsLst>
            <a:lin ang="0" scaled="0"/>
          </a:gradFill>
          <a:ln>
            <a:noFill/>
          </a:ln>
          <a:effectLst>
            <a:outerShdw blurRad="508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5" name="文字方塊 414" hidden="1">
            <a:extLst>
              <a:ext uri="{FF2B5EF4-FFF2-40B4-BE49-F238E27FC236}">
                <a16:creationId xmlns:a16="http://schemas.microsoft.com/office/drawing/2014/main" id="{ADE72177-D396-0E50-F123-3C78A33A17F6}"/>
              </a:ext>
            </a:extLst>
          </p:cNvPr>
          <p:cNvSpPr txBox="1"/>
          <p:nvPr/>
        </p:nvSpPr>
        <p:spPr>
          <a:xfrm rot="20368561">
            <a:off x="5179816" y="2879191"/>
            <a:ext cx="656949" cy="261610"/>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24VDC</a:t>
            </a:r>
            <a:endPar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文字方塊 6">
            <a:extLst>
              <a:ext uri="{FF2B5EF4-FFF2-40B4-BE49-F238E27FC236}">
                <a16:creationId xmlns:a16="http://schemas.microsoft.com/office/drawing/2014/main" id="{FFA26DC4-CBC7-E218-7B1D-3CCC4875CEFA}"/>
              </a:ext>
            </a:extLst>
          </p:cNvPr>
          <p:cNvSpPr txBox="1"/>
          <p:nvPr/>
        </p:nvSpPr>
        <p:spPr>
          <a:xfrm>
            <a:off x="3901952" y="3374306"/>
            <a:ext cx="1676885" cy="623248"/>
          </a:xfrm>
          <a:prstGeom prst="rect">
            <a:avLst/>
          </a:prstGeom>
          <a:noFill/>
        </p:spPr>
        <p:txBody>
          <a:bodyPr wrap="square" rtlCol="0">
            <a:spAutoFit/>
          </a:bodyPr>
          <a:lstStyle/>
          <a:p>
            <a:r>
              <a:rPr lang="en-US" altLang="zh-TW"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t>24VDC</a:t>
            </a:r>
          </a:p>
          <a:p>
            <a:r>
              <a:rPr lang="en-US" altLang="zh-TW" sz="800" dirty="0">
                <a:solidFill>
                  <a:schemeClr val="tx1"/>
                </a:solidFill>
                <a:latin typeface="Arial" panose="020B0604020202020204" pitchFamily="34" charset="0"/>
                <a:ea typeface="微軟正黑體" panose="020B0604030504040204" pitchFamily="34" charset="-120"/>
                <a:sym typeface="Arial" panose="020B0604020202020204" pitchFamily="34" charset="0"/>
              </a:rPr>
              <a:t>Directly supply power to the NAS</a:t>
            </a:r>
          </a:p>
          <a:p>
            <a:r>
              <a:rPr lang="en-US" altLang="zh-TW" sz="800" dirty="0">
                <a:solidFill>
                  <a:schemeClr val="tx1"/>
                </a:solidFill>
                <a:latin typeface="Arial" panose="020B0604020202020204" pitchFamily="34" charset="0"/>
                <a:ea typeface="微軟正黑體" panose="020B0604030504040204" pitchFamily="34" charset="-120"/>
                <a:sym typeface="Arial" panose="020B0604020202020204" pitchFamily="34" charset="0"/>
              </a:rPr>
              <a:t>(When the car is turned off, the NAS will be shutdown)</a:t>
            </a:r>
            <a:endParaRPr lang="zh-TW" altLang="en-US" sz="8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668851098"/>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hidden="1">
            <a:extLst>
              <a:ext uri="{FF2B5EF4-FFF2-40B4-BE49-F238E27FC236}">
                <a16:creationId xmlns:a16="http://schemas.microsoft.com/office/drawing/2014/main" id="{46106036-875F-40E5-A35F-A4CBDAB8E47A}"/>
              </a:ext>
            </a:extLst>
          </p:cNvPr>
          <p:cNvPicPr>
            <a:picLocks noChangeAspect="1"/>
          </p:cNvPicPr>
          <p:nvPr/>
        </p:nvPicPr>
        <p:blipFill>
          <a:blip r:embed="rId3"/>
          <a:stretch>
            <a:fillRect/>
          </a:stretch>
        </p:blipFill>
        <p:spPr>
          <a:xfrm rot="10800000">
            <a:off x="202843" y="0"/>
            <a:ext cx="8687888" cy="1137844"/>
          </a:xfrm>
          <a:prstGeom prst="rect">
            <a:avLst/>
          </a:prstGeom>
        </p:spPr>
      </p:pic>
      <p:sp>
        <p:nvSpPr>
          <p:cNvPr id="2" name="標題 1">
            <a:extLst>
              <a:ext uri="{FF2B5EF4-FFF2-40B4-BE49-F238E27FC236}">
                <a16:creationId xmlns:a16="http://schemas.microsoft.com/office/drawing/2014/main" id="{617F7F7E-E09F-4B6E-91B1-D94AA860A23B}"/>
              </a:ext>
            </a:extLst>
          </p:cNvPr>
          <p:cNvSpPr>
            <a:spLocks noGrp="1"/>
          </p:cNvSpPr>
          <p:nvPr>
            <p:ph type="title"/>
          </p:nvPr>
        </p:nvSpPr>
        <p:spPr>
          <a:xfrm>
            <a:off x="477517" y="181864"/>
            <a:ext cx="8522104" cy="1111879"/>
          </a:xfrm>
        </p:spPr>
        <p:txBody>
          <a:bodyPr>
            <a:noAutofit/>
          </a:bodyPr>
          <a:lstStyle/>
          <a:p>
            <a:r>
              <a:rPr lang="en-US" altLang="zh-TW" sz="2400" b="1" i="0" u="none" strike="noStrike" dirty="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VJBOD Cloud: Cloud gateway which backs up business data to the cloud flexible, economical, and safe</a:t>
            </a:r>
            <a:r>
              <a:rPr lang="en-US" altLang="zh-TW" sz="24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altLang="en-US" sz="2400"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hidden="1">
            <a:extLst>
              <a:ext uri="{FF2B5EF4-FFF2-40B4-BE49-F238E27FC236}">
                <a16:creationId xmlns:a16="http://schemas.microsoft.com/office/drawing/2014/main" id="{BB749298-CD7D-49F7-9AEE-270D09D9A423}"/>
              </a:ext>
            </a:extLst>
          </p:cNvPr>
          <p:cNvGrpSpPr/>
          <p:nvPr/>
        </p:nvGrpSpPr>
        <p:grpSpPr>
          <a:xfrm>
            <a:off x="383684" y="5751381"/>
            <a:ext cx="8417909" cy="3331973"/>
            <a:chOff x="383684" y="1593268"/>
            <a:chExt cx="8417909" cy="3331973"/>
          </a:xfrm>
        </p:grpSpPr>
        <p:sp>
          <p:nvSpPr>
            <p:cNvPr id="31" name="矩形: 圓角化對角角落 30">
              <a:extLst>
                <a:ext uri="{FF2B5EF4-FFF2-40B4-BE49-F238E27FC236}">
                  <a16:creationId xmlns:a16="http://schemas.microsoft.com/office/drawing/2014/main" id="{E0FB8C43-3812-4D48-AEE5-7A2597A5C462}"/>
                </a:ext>
              </a:extLst>
            </p:cNvPr>
            <p:cNvSpPr/>
            <p:nvPr/>
          </p:nvSpPr>
          <p:spPr>
            <a:xfrm>
              <a:off x="4342848" y="1679917"/>
              <a:ext cx="2743049" cy="3245324"/>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圓角化同側角落 31">
              <a:extLst>
                <a:ext uri="{FF2B5EF4-FFF2-40B4-BE49-F238E27FC236}">
                  <a16:creationId xmlns:a16="http://schemas.microsoft.com/office/drawing/2014/main" id="{D3557AB1-87F6-49E1-AC87-02C1999A1531}"/>
                </a:ext>
              </a:extLst>
            </p:cNvPr>
            <p:cNvSpPr/>
            <p:nvPr/>
          </p:nvSpPr>
          <p:spPr>
            <a:xfrm>
              <a:off x="4327774" y="1619627"/>
              <a:ext cx="2764706" cy="496077"/>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矩形: 圓角 32">
              <a:extLst>
                <a:ext uri="{FF2B5EF4-FFF2-40B4-BE49-F238E27FC236}">
                  <a16:creationId xmlns:a16="http://schemas.microsoft.com/office/drawing/2014/main" id="{93973B3A-6292-4220-8D93-8FFC01520DCE}"/>
                </a:ext>
              </a:extLst>
            </p:cNvPr>
            <p:cNvSpPr/>
            <p:nvPr/>
          </p:nvSpPr>
          <p:spPr>
            <a:xfrm rot="16200000" flipH="1">
              <a:off x="6733871" y="3072397"/>
              <a:ext cx="2346225" cy="1359460"/>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圓角化對角角落 33">
              <a:extLst>
                <a:ext uri="{FF2B5EF4-FFF2-40B4-BE49-F238E27FC236}">
                  <a16:creationId xmlns:a16="http://schemas.microsoft.com/office/drawing/2014/main" id="{97D32FBB-9ECC-45F5-82C6-78BF5FFA5CA6}"/>
                </a:ext>
              </a:extLst>
            </p:cNvPr>
            <p:cNvSpPr/>
            <p:nvPr/>
          </p:nvSpPr>
          <p:spPr>
            <a:xfrm>
              <a:off x="7269973" y="2751352"/>
              <a:ext cx="1531620" cy="2173886"/>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文字方塊 34">
              <a:extLst>
                <a:ext uri="{FF2B5EF4-FFF2-40B4-BE49-F238E27FC236}">
                  <a16:creationId xmlns:a16="http://schemas.microsoft.com/office/drawing/2014/main" id="{FA5BAF6A-E6B2-450A-804F-798ACDA1DC5D}"/>
                </a:ext>
              </a:extLst>
            </p:cNvPr>
            <p:cNvSpPr txBox="1"/>
            <p:nvPr/>
          </p:nvSpPr>
          <p:spPr>
            <a:xfrm>
              <a:off x="4327774" y="1683457"/>
              <a:ext cx="2764706"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grpSp>
          <p:nvGrpSpPr>
            <p:cNvPr id="36" name="圖形 152">
              <a:extLst>
                <a:ext uri="{FF2B5EF4-FFF2-40B4-BE49-F238E27FC236}">
                  <a16:creationId xmlns:a16="http://schemas.microsoft.com/office/drawing/2014/main" id="{F639EB07-A90E-47CA-B638-304FDE1C26B1}"/>
                </a:ext>
              </a:extLst>
            </p:cNvPr>
            <p:cNvGrpSpPr/>
            <p:nvPr/>
          </p:nvGrpSpPr>
          <p:grpSpPr>
            <a:xfrm flipH="1">
              <a:off x="5770858" y="4298672"/>
              <a:ext cx="309692" cy="398846"/>
              <a:chOff x="9272428" y="5069210"/>
              <a:chExt cx="458537" cy="590550"/>
            </a:xfrm>
            <a:solidFill>
              <a:srgbClr val="0070C0"/>
            </a:solidFill>
          </p:grpSpPr>
          <p:sp>
            <p:nvSpPr>
              <p:cNvPr id="37" name="手繪多邊形: 圖案 36">
                <a:extLst>
                  <a:ext uri="{FF2B5EF4-FFF2-40B4-BE49-F238E27FC236}">
                    <a16:creationId xmlns:a16="http://schemas.microsoft.com/office/drawing/2014/main" id="{63A6DD00-85B2-4924-9D6C-4600EB66726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5A75AFA3-A723-4535-9B18-B3CB7198BEF2}"/>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4088BC25-FA77-4E2C-A8E3-6EC6E1510FC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FAE44DA2-0300-447B-B0CD-CA439133541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E92CFF5F-FD6B-4EB3-BE3D-56089168C227}"/>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47A99675-EC9C-4DF1-A600-D0F807283E0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F048A60B-F6C4-4A24-A89C-8074BE9CB84F}"/>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BEF7092C-AE73-408A-8ABB-1144F9002C9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08EF386C-01DC-41DB-A304-7E1F5215AA5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8D60C9F4-CB0F-4729-854B-C8171569AAF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75992E3C-3F89-4FDF-AAF1-C40A96C1CB91}"/>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AF9308F7-A8AF-4279-AF58-17B214E5B2C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49" name="手繪多邊形: 圖案 48">
              <a:extLst>
                <a:ext uri="{FF2B5EF4-FFF2-40B4-BE49-F238E27FC236}">
                  <a16:creationId xmlns:a16="http://schemas.microsoft.com/office/drawing/2014/main" id="{EAB4B63C-135C-4E7A-AD89-63112C05CBCF}"/>
                </a:ext>
              </a:extLst>
            </p:cNvPr>
            <p:cNvSpPr/>
            <p:nvPr/>
          </p:nvSpPr>
          <p:spPr>
            <a:xfrm flipH="1">
              <a:off x="6127881" y="4341684"/>
              <a:ext cx="233849" cy="3216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AC2A31D8-DF0C-4836-A562-EBA308F1FE18}"/>
                </a:ext>
              </a:extLst>
            </p:cNvPr>
            <p:cNvSpPr/>
            <p:nvPr/>
          </p:nvSpPr>
          <p:spPr>
            <a:xfrm flipH="1">
              <a:off x="6090400" y="4300255"/>
              <a:ext cx="309692" cy="39885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F636C67C-D2B8-4E94-8C46-79BC6E8CB791}"/>
                </a:ext>
              </a:extLst>
            </p:cNvPr>
            <p:cNvSpPr/>
            <p:nvPr/>
          </p:nvSpPr>
          <p:spPr>
            <a:xfrm flipH="1">
              <a:off x="6238484" y="4553140"/>
              <a:ext cx="37922" cy="38599"/>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手繪多邊形: 圖案 51">
              <a:extLst>
                <a:ext uri="{FF2B5EF4-FFF2-40B4-BE49-F238E27FC236}">
                  <a16:creationId xmlns:a16="http://schemas.microsoft.com/office/drawing/2014/main" id="{76C58653-461F-4668-835B-7F13FA44D27F}"/>
                </a:ext>
              </a:extLst>
            </p:cNvPr>
            <p:cNvSpPr/>
            <p:nvPr/>
          </p:nvSpPr>
          <p:spPr>
            <a:xfrm flipH="1">
              <a:off x="6260414" y="4527214"/>
              <a:ext cx="25281" cy="38599"/>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EE7DC2B4-C76A-4D60-98EB-794FAA6B6545}"/>
                </a:ext>
              </a:extLst>
            </p:cNvPr>
            <p:cNvSpPr/>
            <p:nvPr/>
          </p:nvSpPr>
          <p:spPr>
            <a:xfrm flipH="1">
              <a:off x="6197593" y="4497686"/>
              <a:ext cx="37922" cy="38599"/>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2750D1B0-D45A-47CF-94D7-EAA6A33D08A8}"/>
                </a:ext>
              </a:extLst>
            </p:cNvPr>
            <p:cNvSpPr/>
            <p:nvPr/>
          </p:nvSpPr>
          <p:spPr>
            <a:xfrm flipH="1">
              <a:off x="6234312" y="4497942"/>
              <a:ext cx="44242" cy="19299"/>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E88C30CA-1B03-40A7-9C3D-ACBEDD1B39DD}"/>
                </a:ext>
              </a:extLst>
            </p:cNvPr>
            <p:cNvSpPr/>
            <p:nvPr/>
          </p:nvSpPr>
          <p:spPr>
            <a:xfrm flipH="1">
              <a:off x="6193484" y="4523611"/>
              <a:ext cx="25281" cy="38599"/>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E258A711-5DA7-4DF7-82B7-B9AEBECC83E3}"/>
                </a:ext>
              </a:extLst>
            </p:cNvPr>
            <p:cNvSpPr/>
            <p:nvPr/>
          </p:nvSpPr>
          <p:spPr>
            <a:xfrm flipH="1">
              <a:off x="6200751" y="4573467"/>
              <a:ext cx="44242" cy="19299"/>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7" name="手繪多邊形: 圖案 56">
              <a:extLst>
                <a:ext uri="{FF2B5EF4-FFF2-40B4-BE49-F238E27FC236}">
                  <a16:creationId xmlns:a16="http://schemas.microsoft.com/office/drawing/2014/main" id="{BFC4BA9E-E016-4B1F-8516-B072AD43C16C}"/>
                </a:ext>
              </a:extLst>
            </p:cNvPr>
            <p:cNvSpPr/>
            <p:nvPr/>
          </p:nvSpPr>
          <p:spPr>
            <a:xfrm flipH="1">
              <a:off x="6289108" y="4456642"/>
              <a:ext cx="50562" cy="4503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手繪多邊形: 圖案 57">
              <a:extLst>
                <a:ext uri="{FF2B5EF4-FFF2-40B4-BE49-F238E27FC236}">
                  <a16:creationId xmlns:a16="http://schemas.microsoft.com/office/drawing/2014/main" id="{44C47B58-2E84-45C1-8772-07A7C4A7E9E8}"/>
                </a:ext>
              </a:extLst>
            </p:cNvPr>
            <p:cNvSpPr/>
            <p:nvPr/>
          </p:nvSpPr>
          <p:spPr>
            <a:xfrm flipH="1">
              <a:off x="6301750" y="4576555"/>
              <a:ext cx="37922" cy="4503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9" name="手繪多邊形: 圖案 58">
              <a:extLst>
                <a:ext uri="{FF2B5EF4-FFF2-40B4-BE49-F238E27FC236}">
                  <a16:creationId xmlns:a16="http://schemas.microsoft.com/office/drawing/2014/main" id="{C4E1C9DF-0A8E-4339-9BF6-0C58E11B0210}"/>
                </a:ext>
              </a:extLst>
            </p:cNvPr>
            <p:cNvSpPr/>
            <p:nvPr/>
          </p:nvSpPr>
          <p:spPr>
            <a:xfrm flipH="1">
              <a:off x="6147915" y="4456643"/>
              <a:ext cx="44242" cy="38599"/>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0" name="手繪多邊形: 圖案 59">
              <a:extLst>
                <a:ext uri="{FF2B5EF4-FFF2-40B4-BE49-F238E27FC236}">
                  <a16:creationId xmlns:a16="http://schemas.microsoft.com/office/drawing/2014/main" id="{7CEC5D12-DE69-440A-96A1-4FE2812E1910}"/>
                </a:ext>
              </a:extLst>
            </p:cNvPr>
            <p:cNvSpPr/>
            <p:nvPr/>
          </p:nvSpPr>
          <p:spPr>
            <a:xfrm flipH="1">
              <a:off x="6144376" y="4571601"/>
              <a:ext cx="37922" cy="51465"/>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文字方塊 60">
              <a:extLst>
                <a:ext uri="{FF2B5EF4-FFF2-40B4-BE49-F238E27FC236}">
                  <a16:creationId xmlns:a16="http://schemas.microsoft.com/office/drawing/2014/main" id="{63F2E538-E080-4816-9475-A3C6742C7C8A}"/>
                </a:ext>
              </a:extLst>
            </p:cNvPr>
            <p:cNvSpPr txBox="1"/>
            <p:nvPr/>
          </p:nvSpPr>
          <p:spPr>
            <a:xfrm>
              <a:off x="4298785" y="4447271"/>
              <a:ext cx="1311794" cy="38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62" name="群組 61">
              <a:extLst>
                <a:ext uri="{FF2B5EF4-FFF2-40B4-BE49-F238E27FC236}">
                  <a16:creationId xmlns:a16="http://schemas.microsoft.com/office/drawing/2014/main" id="{24FF795A-201B-43E6-A7AA-9940C1C102EC}"/>
                </a:ext>
              </a:extLst>
            </p:cNvPr>
            <p:cNvGrpSpPr/>
            <p:nvPr/>
          </p:nvGrpSpPr>
          <p:grpSpPr>
            <a:xfrm>
              <a:off x="4612975" y="3982532"/>
              <a:ext cx="708758" cy="426219"/>
              <a:chOff x="7312118" y="3899140"/>
              <a:chExt cx="854042" cy="513588"/>
            </a:xfrm>
            <a:solidFill>
              <a:srgbClr val="0070C0"/>
            </a:solidFill>
          </p:grpSpPr>
          <p:grpSp>
            <p:nvGrpSpPr>
              <p:cNvPr id="63" name="群組 62">
                <a:extLst>
                  <a:ext uri="{FF2B5EF4-FFF2-40B4-BE49-F238E27FC236}">
                    <a16:creationId xmlns:a16="http://schemas.microsoft.com/office/drawing/2014/main" id="{4578C384-6326-4477-B4C3-CC07DFE30F7E}"/>
                  </a:ext>
                </a:extLst>
              </p:cNvPr>
              <p:cNvGrpSpPr/>
              <p:nvPr/>
            </p:nvGrpSpPr>
            <p:grpSpPr>
              <a:xfrm>
                <a:off x="7782686" y="4029234"/>
                <a:ext cx="383474" cy="383494"/>
                <a:chOff x="15278278" y="10198066"/>
                <a:chExt cx="2260108" cy="2094445"/>
              </a:xfrm>
              <a:grpFill/>
            </p:grpSpPr>
            <p:sp>
              <p:nvSpPr>
                <p:cNvPr id="68" name="手繪多邊形: 圖案 67">
                  <a:extLst>
                    <a:ext uri="{FF2B5EF4-FFF2-40B4-BE49-F238E27FC236}">
                      <a16:creationId xmlns:a16="http://schemas.microsoft.com/office/drawing/2014/main" id="{703ACB49-CF61-44A6-B23F-7D5092E3CD01}"/>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手繪多邊形: 圖案 68">
                  <a:extLst>
                    <a:ext uri="{FF2B5EF4-FFF2-40B4-BE49-F238E27FC236}">
                      <a16:creationId xmlns:a16="http://schemas.microsoft.com/office/drawing/2014/main" id="{ECF8F21F-9E30-462A-8F4F-6DA62EBF7181}"/>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手繪多邊形: 圖案 69">
                  <a:extLst>
                    <a:ext uri="{FF2B5EF4-FFF2-40B4-BE49-F238E27FC236}">
                      <a16:creationId xmlns:a16="http://schemas.microsoft.com/office/drawing/2014/main" id="{3A61D7DA-3F09-4467-BDF0-65C90C3B2830}"/>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手繪多邊形: 圖案 70">
                  <a:extLst>
                    <a:ext uri="{FF2B5EF4-FFF2-40B4-BE49-F238E27FC236}">
                      <a16:creationId xmlns:a16="http://schemas.microsoft.com/office/drawing/2014/main" id="{AD54099D-9229-454B-8026-47E2B0584253}"/>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2" name="手繪多邊形: 圖案 71">
                  <a:extLst>
                    <a:ext uri="{FF2B5EF4-FFF2-40B4-BE49-F238E27FC236}">
                      <a16:creationId xmlns:a16="http://schemas.microsoft.com/office/drawing/2014/main" id="{C3E8A5A8-474F-4495-BEED-4CB1380177EC}"/>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3" name="手繪多邊形: 圖案 72">
                  <a:extLst>
                    <a:ext uri="{FF2B5EF4-FFF2-40B4-BE49-F238E27FC236}">
                      <a16:creationId xmlns:a16="http://schemas.microsoft.com/office/drawing/2014/main" id="{7F6BEBBA-0298-46C3-9042-4ECED328CCA4}"/>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4" name="手繪多邊形: 圖案 73">
                  <a:extLst>
                    <a:ext uri="{FF2B5EF4-FFF2-40B4-BE49-F238E27FC236}">
                      <a16:creationId xmlns:a16="http://schemas.microsoft.com/office/drawing/2014/main" id="{3BBD5BC6-8AF4-47F5-9A84-1F15EA5E1646}"/>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5" name="手繪多邊形: 圖案 74">
                  <a:extLst>
                    <a:ext uri="{FF2B5EF4-FFF2-40B4-BE49-F238E27FC236}">
                      <a16:creationId xmlns:a16="http://schemas.microsoft.com/office/drawing/2014/main" id="{10A9AC89-4C80-4E37-B186-0780FC263748}"/>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4" name="圖形 113">
                <a:extLst>
                  <a:ext uri="{FF2B5EF4-FFF2-40B4-BE49-F238E27FC236}">
                    <a16:creationId xmlns:a16="http://schemas.microsoft.com/office/drawing/2014/main" id="{5897CA84-8B24-47A4-A649-8B27DC3E9450}"/>
                  </a:ext>
                </a:extLst>
              </p:cNvPr>
              <p:cNvGrpSpPr/>
              <p:nvPr/>
            </p:nvGrpSpPr>
            <p:grpSpPr>
              <a:xfrm>
                <a:off x="7312118" y="3899140"/>
                <a:ext cx="408248" cy="496517"/>
                <a:chOff x="5884043" y="5462967"/>
                <a:chExt cx="467409" cy="568471"/>
              </a:xfrm>
              <a:grpFill/>
            </p:grpSpPr>
            <p:sp>
              <p:nvSpPr>
                <p:cNvPr id="65" name="手繪多邊形: 圖案 64">
                  <a:extLst>
                    <a:ext uri="{FF2B5EF4-FFF2-40B4-BE49-F238E27FC236}">
                      <a16:creationId xmlns:a16="http://schemas.microsoft.com/office/drawing/2014/main" id="{2B4DFB28-BC02-4DF2-933A-F77DC23C02DB}"/>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手繪多邊形: 圖案 65">
                  <a:extLst>
                    <a:ext uri="{FF2B5EF4-FFF2-40B4-BE49-F238E27FC236}">
                      <a16:creationId xmlns:a16="http://schemas.microsoft.com/office/drawing/2014/main" id="{9E47A115-7956-4ABF-84D5-DDD0D4D345D2}"/>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手繪多邊形: 圖案 66">
                  <a:extLst>
                    <a:ext uri="{FF2B5EF4-FFF2-40B4-BE49-F238E27FC236}">
                      <a16:creationId xmlns:a16="http://schemas.microsoft.com/office/drawing/2014/main" id="{D441F454-8DDE-4E69-96F0-0136B2442EF8}"/>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76" name="文字方塊 75">
              <a:extLst>
                <a:ext uri="{FF2B5EF4-FFF2-40B4-BE49-F238E27FC236}">
                  <a16:creationId xmlns:a16="http://schemas.microsoft.com/office/drawing/2014/main" id="{DD8B1973-D019-4AB1-9964-3D24A719CE75}"/>
                </a:ext>
              </a:extLst>
            </p:cNvPr>
            <p:cNvSpPr txBox="1"/>
            <p:nvPr/>
          </p:nvSpPr>
          <p:spPr>
            <a:xfrm>
              <a:off x="4522408" y="3108573"/>
              <a:ext cx="879883"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zh-TW" altLang="en-US" sz="90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77" name="群組 76">
              <a:extLst>
                <a:ext uri="{FF2B5EF4-FFF2-40B4-BE49-F238E27FC236}">
                  <a16:creationId xmlns:a16="http://schemas.microsoft.com/office/drawing/2014/main" id="{7D91BE5D-212F-4986-A6D5-C32CBB2D7AD8}"/>
                </a:ext>
              </a:extLst>
            </p:cNvPr>
            <p:cNvGrpSpPr/>
            <p:nvPr/>
          </p:nvGrpSpPr>
          <p:grpSpPr>
            <a:xfrm>
              <a:off x="4585926" y="2558325"/>
              <a:ext cx="637446" cy="499602"/>
              <a:chOff x="6612338" y="3841845"/>
              <a:chExt cx="1023583" cy="696036"/>
            </a:xfrm>
            <a:solidFill>
              <a:srgbClr val="0070C0"/>
            </a:solidFill>
          </p:grpSpPr>
          <p:sp>
            <p:nvSpPr>
              <p:cNvPr id="78" name="手繪多邊形: 圖案 77">
                <a:extLst>
                  <a:ext uri="{FF2B5EF4-FFF2-40B4-BE49-F238E27FC236}">
                    <a16:creationId xmlns:a16="http://schemas.microsoft.com/office/drawing/2014/main" id="{D5EAF8B2-D606-41B1-A9B8-20C44D381353}"/>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9" name="手繪多邊形: 圖案 78">
                <a:extLst>
                  <a:ext uri="{FF2B5EF4-FFF2-40B4-BE49-F238E27FC236}">
                    <a16:creationId xmlns:a16="http://schemas.microsoft.com/office/drawing/2014/main" id="{85777A8D-F91D-4963-A397-0F9C3DF62153}"/>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0" name="手繪多邊形: 圖案 79">
                <a:extLst>
                  <a:ext uri="{FF2B5EF4-FFF2-40B4-BE49-F238E27FC236}">
                    <a16:creationId xmlns:a16="http://schemas.microsoft.com/office/drawing/2014/main" id="{55DB55D9-3DFE-4017-B884-1FFB136FE6B8}"/>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1" name="矩形: 圓角化同側角落 80">
                <a:extLst>
                  <a:ext uri="{FF2B5EF4-FFF2-40B4-BE49-F238E27FC236}">
                    <a16:creationId xmlns:a16="http://schemas.microsoft.com/office/drawing/2014/main" id="{6B734D30-7673-4F79-AC07-7F84DC926FB6}"/>
                  </a:ext>
                </a:extLst>
              </p:cNvPr>
              <p:cNvSpPr/>
              <p:nvPr/>
            </p:nvSpPr>
            <p:spPr>
              <a:xfrm>
                <a:off x="6707874" y="4360460"/>
                <a:ext cx="928047" cy="177421"/>
              </a:xfrm>
              <a:prstGeom prst="round2Same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2" name="矩形: 圓角 81">
                <a:extLst>
                  <a:ext uri="{FF2B5EF4-FFF2-40B4-BE49-F238E27FC236}">
                    <a16:creationId xmlns:a16="http://schemas.microsoft.com/office/drawing/2014/main" id="{FE763815-BE24-4B5A-BF05-9BBC9CA1D164}"/>
                  </a:ext>
                </a:extLst>
              </p:cNvPr>
              <p:cNvSpPr/>
              <p:nvPr/>
            </p:nvSpPr>
            <p:spPr>
              <a:xfrm>
                <a:off x="7327167" y="4427815"/>
                <a:ext cx="211760" cy="5306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83" name="文字方塊 82">
              <a:extLst>
                <a:ext uri="{FF2B5EF4-FFF2-40B4-BE49-F238E27FC236}">
                  <a16:creationId xmlns:a16="http://schemas.microsoft.com/office/drawing/2014/main" id="{6A361E72-341B-405D-A7C1-052ED382C10E}"/>
                </a:ext>
              </a:extLst>
            </p:cNvPr>
            <p:cNvSpPr txBox="1"/>
            <p:nvPr/>
          </p:nvSpPr>
          <p:spPr>
            <a:xfrm>
              <a:off x="4635286" y="2319786"/>
              <a:ext cx="69510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84" name="群組 83">
              <a:extLst>
                <a:ext uri="{FF2B5EF4-FFF2-40B4-BE49-F238E27FC236}">
                  <a16:creationId xmlns:a16="http://schemas.microsoft.com/office/drawing/2014/main" id="{387ABC3B-EDFC-47D2-BF74-AD648D9522EB}"/>
                </a:ext>
              </a:extLst>
            </p:cNvPr>
            <p:cNvGrpSpPr/>
            <p:nvPr/>
          </p:nvGrpSpPr>
          <p:grpSpPr>
            <a:xfrm>
              <a:off x="1699678" y="2742841"/>
              <a:ext cx="597278" cy="853948"/>
              <a:chOff x="4912659" y="5508327"/>
              <a:chExt cx="905540" cy="1215201"/>
            </a:xfrm>
            <a:solidFill>
              <a:srgbClr val="0070C0"/>
            </a:solidFill>
          </p:grpSpPr>
          <p:sp>
            <p:nvSpPr>
              <p:cNvPr id="85" name="手繪多邊形: 圖案 84">
                <a:extLst>
                  <a:ext uri="{FF2B5EF4-FFF2-40B4-BE49-F238E27FC236}">
                    <a16:creationId xmlns:a16="http://schemas.microsoft.com/office/drawing/2014/main" id="{6813679D-1A2F-4499-B0C0-DD87C95DADDC}"/>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手繪多邊形: 圖案 85">
                <a:extLst>
                  <a:ext uri="{FF2B5EF4-FFF2-40B4-BE49-F238E27FC236}">
                    <a16:creationId xmlns:a16="http://schemas.microsoft.com/office/drawing/2014/main" id="{B206631E-41E8-4CE5-B280-5E8B98F37EF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矩形: 圓角 86">
                <a:extLst>
                  <a:ext uri="{FF2B5EF4-FFF2-40B4-BE49-F238E27FC236}">
                    <a16:creationId xmlns:a16="http://schemas.microsoft.com/office/drawing/2014/main" id="{71EA974F-2860-4CF3-90AA-F037742CD0F5}"/>
                  </a:ext>
                </a:extLst>
              </p:cNvPr>
              <p:cNvSpPr/>
              <p:nvPr/>
            </p:nvSpPr>
            <p:spPr>
              <a:xfrm>
                <a:off x="5511079" y="5715000"/>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8" name="手繪多邊形: 圖案 87">
                <a:extLst>
                  <a:ext uri="{FF2B5EF4-FFF2-40B4-BE49-F238E27FC236}">
                    <a16:creationId xmlns:a16="http://schemas.microsoft.com/office/drawing/2014/main" id="{99335B8E-FAEE-44C5-A149-546BEBAD36E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9" name="矩形: 圓角化同側角落 88">
                <a:extLst>
                  <a:ext uri="{FF2B5EF4-FFF2-40B4-BE49-F238E27FC236}">
                    <a16:creationId xmlns:a16="http://schemas.microsoft.com/office/drawing/2014/main" id="{8F7A24F5-3D2A-4597-8372-8DCDB8461CF6}"/>
                  </a:ext>
                </a:extLst>
              </p:cNvPr>
              <p:cNvSpPr/>
              <p:nvPr/>
            </p:nvSpPr>
            <p:spPr>
              <a:xfrm flipV="1">
                <a:off x="4922535" y="5623858"/>
                <a:ext cx="895664" cy="1099670"/>
              </a:xfrm>
              <a:prstGeom prst="round2SameRect">
                <a:avLst>
                  <a:gd name="adj1" fmla="val 8603"/>
                  <a:gd name="adj2" fmla="val 0"/>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0" name="矩形: 圓角 89">
                <a:extLst>
                  <a:ext uri="{FF2B5EF4-FFF2-40B4-BE49-F238E27FC236}">
                    <a16:creationId xmlns:a16="http://schemas.microsoft.com/office/drawing/2014/main" id="{7CCF3946-C9D8-48C1-80F5-4D20365F2789}"/>
                  </a:ext>
                </a:extLst>
              </p:cNvPr>
              <p:cNvSpPr/>
              <p:nvPr/>
            </p:nvSpPr>
            <p:spPr>
              <a:xfrm>
                <a:off x="5511079" y="5997651"/>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1" name="直線接點 90">
                <a:extLst>
                  <a:ext uri="{FF2B5EF4-FFF2-40B4-BE49-F238E27FC236}">
                    <a16:creationId xmlns:a16="http://schemas.microsoft.com/office/drawing/2014/main" id="{F3412699-9220-4E79-8FBF-692BCE7A7EEF}"/>
                  </a:ext>
                </a:extLst>
              </p:cNvPr>
              <p:cNvCxnSpPr>
                <a:cxnSpLocks/>
              </p:cNvCxnSpPr>
              <p:nvPr/>
            </p:nvCxnSpPr>
            <p:spPr>
              <a:xfrm>
                <a:off x="4916557" y="6136906"/>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582273B3-1AB4-44B6-9938-094663EA069C}"/>
                  </a:ext>
                </a:extLst>
              </p:cNvPr>
              <p:cNvCxnSpPr>
                <a:cxnSpLocks/>
              </p:cNvCxnSpPr>
              <p:nvPr/>
            </p:nvCxnSpPr>
            <p:spPr>
              <a:xfrm>
                <a:off x="4912659" y="5886822"/>
                <a:ext cx="883823"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sp>
            <p:nvSpPr>
              <p:cNvPr id="93" name="手繪多邊形: 圖案 92">
                <a:extLst>
                  <a:ext uri="{FF2B5EF4-FFF2-40B4-BE49-F238E27FC236}">
                    <a16:creationId xmlns:a16="http://schemas.microsoft.com/office/drawing/2014/main" id="{163CA3CD-281B-4003-8FFB-92FA14DA7BF0}"/>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4" name="矩形: 圓角 93">
                <a:extLst>
                  <a:ext uri="{FF2B5EF4-FFF2-40B4-BE49-F238E27FC236}">
                    <a16:creationId xmlns:a16="http://schemas.microsoft.com/office/drawing/2014/main" id="{C13F076F-E51B-4F15-BA9B-049DEB386D71}"/>
                  </a:ext>
                </a:extLst>
              </p:cNvPr>
              <p:cNvSpPr/>
              <p:nvPr/>
            </p:nvSpPr>
            <p:spPr>
              <a:xfrm>
                <a:off x="5511079" y="6254639"/>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5" name="直線接點 94">
                <a:extLst>
                  <a:ext uri="{FF2B5EF4-FFF2-40B4-BE49-F238E27FC236}">
                    <a16:creationId xmlns:a16="http://schemas.microsoft.com/office/drawing/2014/main" id="{586FEC30-2223-420D-AA37-0B9EB69AFEA2}"/>
                  </a:ext>
                </a:extLst>
              </p:cNvPr>
              <p:cNvCxnSpPr>
                <a:cxnSpLocks/>
              </p:cNvCxnSpPr>
              <p:nvPr/>
            </p:nvCxnSpPr>
            <p:spPr>
              <a:xfrm>
                <a:off x="4916557" y="6393894"/>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grpSp>
        <p:sp>
          <p:nvSpPr>
            <p:cNvPr id="96" name="文字方塊 95">
              <a:extLst>
                <a:ext uri="{FF2B5EF4-FFF2-40B4-BE49-F238E27FC236}">
                  <a16:creationId xmlns:a16="http://schemas.microsoft.com/office/drawing/2014/main" id="{44CEBF46-6515-42BD-BA49-F54FE5F08DE0}"/>
                </a:ext>
              </a:extLst>
            </p:cNvPr>
            <p:cNvSpPr txBox="1"/>
            <p:nvPr/>
          </p:nvSpPr>
          <p:spPr>
            <a:xfrm>
              <a:off x="1457858" y="3590704"/>
              <a:ext cx="1059747"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 </a:t>
              </a:r>
            </a:p>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7" name="箭號: 左-右雙向 96">
              <a:extLst>
                <a:ext uri="{FF2B5EF4-FFF2-40B4-BE49-F238E27FC236}">
                  <a16:creationId xmlns:a16="http://schemas.microsoft.com/office/drawing/2014/main" id="{A7F6B35B-0551-49C3-85A8-181CF5599D43}"/>
                </a:ext>
              </a:extLst>
            </p:cNvPr>
            <p:cNvSpPr/>
            <p:nvPr/>
          </p:nvSpPr>
          <p:spPr>
            <a:xfrm>
              <a:off x="2496011" y="296485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文字方塊 97">
              <a:extLst>
                <a:ext uri="{FF2B5EF4-FFF2-40B4-BE49-F238E27FC236}">
                  <a16:creationId xmlns:a16="http://schemas.microsoft.com/office/drawing/2014/main" id="{28E47DF3-A54D-447E-B495-159050EC8822}"/>
                </a:ext>
              </a:extLst>
            </p:cNvPr>
            <p:cNvSpPr txBox="1"/>
            <p:nvPr/>
          </p:nvSpPr>
          <p:spPr>
            <a:xfrm>
              <a:off x="2296407" y="3109672"/>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99" name="箭號: 左-右雙向 98">
              <a:extLst>
                <a:ext uri="{FF2B5EF4-FFF2-40B4-BE49-F238E27FC236}">
                  <a16:creationId xmlns:a16="http://schemas.microsoft.com/office/drawing/2014/main" id="{76AF7357-9914-43CB-8ABD-0230B1590106}"/>
                </a:ext>
              </a:extLst>
            </p:cNvPr>
            <p:cNvSpPr/>
            <p:nvPr/>
          </p:nvSpPr>
          <p:spPr>
            <a:xfrm>
              <a:off x="1878645" y="4291813"/>
              <a:ext cx="2257210" cy="117228"/>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0" name="文字方塊 99">
              <a:extLst>
                <a:ext uri="{FF2B5EF4-FFF2-40B4-BE49-F238E27FC236}">
                  <a16:creationId xmlns:a16="http://schemas.microsoft.com/office/drawing/2014/main" id="{DF136E77-40F6-4884-BC26-282274D251E5}"/>
                </a:ext>
              </a:extLst>
            </p:cNvPr>
            <p:cNvSpPr txBox="1"/>
            <p:nvPr/>
          </p:nvSpPr>
          <p:spPr>
            <a:xfrm>
              <a:off x="2538307" y="4388495"/>
              <a:ext cx="161071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101" name="文字方塊 100">
              <a:extLst>
                <a:ext uri="{FF2B5EF4-FFF2-40B4-BE49-F238E27FC236}">
                  <a16:creationId xmlns:a16="http://schemas.microsoft.com/office/drawing/2014/main" id="{4A8C5397-E154-4C1D-A66B-3E346CCE75D0}"/>
                </a:ext>
              </a:extLst>
            </p:cNvPr>
            <p:cNvSpPr txBox="1"/>
            <p:nvPr/>
          </p:nvSpPr>
          <p:spPr>
            <a:xfrm>
              <a:off x="3186967" y="3115036"/>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102" name="文字方塊 101">
              <a:extLst>
                <a:ext uri="{FF2B5EF4-FFF2-40B4-BE49-F238E27FC236}">
                  <a16:creationId xmlns:a16="http://schemas.microsoft.com/office/drawing/2014/main" id="{DACE684E-6EF6-4592-B2F1-0F29F8139B4E}"/>
                </a:ext>
              </a:extLst>
            </p:cNvPr>
            <p:cNvSpPr txBox="1"/>
            <p:nvPr/>
          </p:nvSpPr>
          <p:spPr>
            <a:xfrm>
              <a:off x="539983" y="3481370"/>
              <a:ext cx="70069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3" name="箭號: 左-右雙向 102">
              <a:extLst>
                <a:ext uri="{FF2B5EF4-FFF2-40B4-BE49-F238E27FC236}">
                  <a16:creationId xmlns:a16="http://schemas.microsoft.com/office/drawing/2014/main" id="{19772F81-134D-42AF-B149-7AFA8CA0B9CD}"/>
                </a:ext>
              </a:extLst>
            </p:cNvPr>
            <p:cNvSpPr/>
            <p:nvPr/>
          </p:nvSpPr>
          <p:spPr>
            <a:xfrm>
              <a:off x="1185034" y="3128303"/>
              <a:ext cx="469487" cy="122203"/>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04" name="群組 103">
              <a:extLst>
                <a:ext uri="{FF2B5EF4-FFF2-40B4-BE49-F238E27FC236}">
                  <a16:creationId xmlns:a16="http://schemas.microsoft.com/office/drawing/2014/main" id="{20356C10-92F1-45AD-970E-D7E0ADB6B634}"/>
                </a:ext>
              </a:extLst>
            </p:cNvPr>
            <p:cNvGrpSpPr/>
            <p:nvPr/>
          </p:nvGrpSpPr>
          <p:grpSpPr>
            <a:xfrm>
              <a:off x="1575177" y="1825283"/>
              <a:ext cx="805879" cy="534696"/>
              <a:chOff x="672980" y="1966505"/>
              <a:chExt cx="1057450" cy="651099"/>
            </a:xfrm>
            <a:solidFill>
              <a:srgbClr val="0070C0"/>
            </a:solidFill>
          </p:grpSpPr>
          <p:sp>
            <p:nvSpPr>
              <p:cNvPr id="105" name="手繪多邊形: 圖案 104">
                <a:extLst>
                  <a:ext uri="{FF2B5EF4-FFF2-40B4-BE49-F238E27FC236}">
                    <a16:creationId xmlns:a16="http://schemas.microsoft.com/office/drawing/2014/main" id="{41AD3971-C8DC-43F3-B89A-AAA5341CBC3D}"/>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6" name="手繪多邊形: 圖案 105">
                <a:extLst>
                  <a:ext uri="{FF2B5EF4-FFF2-40B4-BE49-F238E27FC236}">
                    <a16:creationId xmlns:a16="http://schemas.microsoft.com/office/drawing/2014/main" id="{AF47F711-4AE4-4172-854A-C956752F2A6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7" name="群組 106">
              <a:extLst>
                <a:ext uri="{FF2B5EF4-FFF2-40B4-BE49-F238E27FC236}">
                  <a16:creationId xmlns:a16="http://schemas.microsoft.com/office/drawing/2014/main" id="{B15CA9CA-5CC0-46AE-87C5-8322664E1FCC}"/>
                </a:ext>
              </a:extLst>
            </p:cNvPr>
            <p:cNvGrpSpPr/>
            <p:nvPr/>
          </p:nvGrpSpPr>
          <p:grpSpPr>
            <a:xfrm>
              <a:off x="383684" y="2868642"/>
              <a:ext cx="789791" cy="573797"/>
              <a:chOff x="4219147" y="3532915"/>
              <a:chExt cx="1243059" cy="854781"/>
            </a:xfrm>
            <a:solidFill>
              <a:srgbClr val="0070C0"/>
            </a:solidFill>
          </p:grpSpPr>
          <p:pic>
            <p:nvPicPr>
              <p:cNvPr id="108" name="圖形 107">
                <a:extLst>
                  <a:ext uri="{FF2B5EF4-FFF2-40B4-BE49-F238E27FC236}">
                    <a16:creationId xmlns:a16="http://schemas.microsoft.com/office/drawing/2014/main" id="{9D80EF5A-A6EF-4661-A44F-B24B1E620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6831" y="3532915"/>
                <a:ext cx="1095375" cy="847725"/>
              </a:xfrm>
              <a:prstGeom prst="rect">
                <a:avLst/>
              </a:prstGeom>
            </p:spPr>
          </p:pic>
          <p:pic>
            <p:nvPicPr>
              <p:cNvPr id="109" name="圖形 108">
                <a:extLst>
                  <a:ext uri="{FF2B5EF4-FFF2-40B4-BE49-F238E27FC236}">
                    <a16:creationId xmlns:a16="http://schemas.microsoft.com/office/drawing/2014/main" id="{8A63BDDA-0771-4048-8ED7-B2A05AB6C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9147" y="3971490"/>
                <a:ext cx="462454" cy="416206"/>
              </a:xfrm>
              <a:prstGeom prst="rect">
                <a:avLst/>
              </a:prstGeom>
            </p:spPr>
          </p:pic>
        </p:grpSp>
        <p:sp>
          <p:nvSpPr>
            <p:cNvPr id="110" name="矩形 109">
              <a:extLst>
                <a:ext uri="{FF2B5EF4-FFF2-40B4-BE49-F238E27FC236}">
                  <a16:creationId xmlns:a16="http://schemas.microsoft.com/office/drawing/2014/main" id="{32CFE8AF-09AF-45DC-99B6-A8EFCD1C1851}"/>
                </a:ext>
              </a:extLst>
            </p:cNvPr>
            <p:cNvSpPr/>
            <p:nvPr/>
          </p:nvSpPr>
          <p:spPr>
            <a:xfrm>
              <a:off x="7554765" y="2681331"/>
              <a:ext cx="723276" cy="415498"/>
            </a:xfrm>
            <a:prstGeom prst="rect">
              <a:avLst/>
            </a:prstGeom>
          </p:spPr>
          <p:txBody>
            <a:bodyPr wrap="none">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雲端物件</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儲存空間</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1" name="群組 110">
              <a:extLst>
                <a:ext uri="{FF2B5EF4-FFF2-40B4-BE49-F238E27FC236}">
                  <a16:creationId xmlns:a16="http://schemas.microsoft.com/office/drawing/2014/main" id="{A4FABC70-6EB5-48E3-A742-6CDCCAFE134E}"/>
                </a:ext>
              </a:extLst>
            </p:cNvPr>
            <p:cNvGrpSpPr/>
            <p:nvPr/>
          </p:nvGrpSpPr>
          <p:grpSpPr>
            <a:xfrm>
              <a:off x="7361471" y="3231376"/>
              <a:ext cx="1087499" cy="758790"/>
              <a:chOff x="6134382" y="1540701"/>
              <a:chExt cx="4347102" cy="3033140"/>
            </a:xfrm>
          </p:grpSpPr>
          <p:grpSp>
            <p:nvGrpSpPr>
              <p:cNvPr id="112" name="群組 111">
                <a:extLst>
                  <a:ext uri="{FF2B5EF4-FFF2-40B4-BE49-F238E27FC236}">
                    <a16:creationId xmlns:a16="http://schemas.microsoft.com/office/drawing/2014/main" id="{2AABE686-FEBF-45CF-AF3E-3F1984825D7F}"/>
                  </a:ext>
                </a:extLst>
              </p:cNvPr>
              <p:cNvGrpSpPr/>
              <p:nvPr/>
            </p:nvGrpSpPr>
            <p:grpSpPr>
              <a:xfrm>
                <a:off x="6134382" y="1540701"/>
                <a:ext cx="4347102" cy="3013137"/>
                <a:chOff x="2426218" y="335742"/>
                <a:chExt cx="7276477" cy="5043588"/>
              </a:xfrm>
            </p:grpSpPr>
            <p:pic>
              <p:nvPicPr>
                <p:cNvPr id="116" name="圖形 115">
                  <a:extLst>
                    <a:ext uri="{FF2B5EF4-FFF2-40B4-BE49-F238E27FC236}">
                      <a16:creationId xmlns:a16="http://schemas.microsoft.com/office/drawing/2014/main" id="{4DF2036C-9D66-442B-971D-124CC2306DA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47477" y="335742"/>
                  <a:ext cx="6258560" cy="4326014"/>
                </a:xfrm>
                <a:prstGeom prst="rect">
                  <a:avLst/>
                </a:prstGeom>
              </p:spPr>
            </p:pic>
            <p:sp>
              <p:nvSpPr>
                <p:cNvPr id="117" name="矩形 116">
                  <a:extLst>
                    <a:ext uri="{FF2B5EF4-FFF2-40B4-BE49-F238E27FC236}">
                      <a16:creationId xmlns:a16="http://schemas.microsoft.com/office/drawing/2014/main" id="{1E3F8B9B-153C-4A33-9DAF-3C036FC10B06}"/>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8" name="矩形 117">
                  <a:extLst>
                    <a:ext uri="{FF2B5EF4-FFF2-40B4-BE49-F238E27FC236}">
                      <a16:creationId xmlns:a16="http://schemas.microsoft.com/office/drawing/2014/main" id="{12DA04C7-8155-4130-8EE3-96D5D01B5C84}"/>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9" name="矩形 118">
                  <a:extLst>
                    <a:ext uri="{FF2B5EF4-FFF2-40B4-BE49-F238E27FC236}">
                      <a16:creationId xmlns:a16="http://schemas.microsoft.com/office/drawing/2014/main" id="{71A129DA-BCD2-4AC4-AA6F-92DD16CAD0E3}"/>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20" name="群組 119">
                  <a:extLst>
                    <a:ext uri="{FF2B5EF4-FFF2-40B4-BE49-F238E27FC236}">
                      <a16:creationId xmlns:a16="http://schemas.microsoft.com/office/drawing/2014/main" id="{FAFB622F-FD16-40BA-9D14-749591705131}"/>
                    </a:ext>
                  </a:extLst>
                </p:cNvPr>
                <p:cNvGrpSpPr/>
                <p:nvPr/>
              </p:nvGrpSpPr>
              <p:grpSpPr>
                <a:xfrm>
                  <a:off x="2426218" y="4123037"/>
                  <a:ext cx="1071485" cy="1071480"/>
                  <a:chOff x="551616" y="5265594"/>
                  <a:chExt cx="222492" cy="222491"/>
                </a:xfrm>
              </p:grpSpPr>
              <p:sp>
                <p:nvSpPr>
                  <p:cNvPr id="128" name="手繪多邊形: 圖案 127">
                    <a:extLst>
                      <a:ext uri="{FF2B5EF4-FFF2-40B4-BE49-F238E27FC236}">
                        <a16:creationId xmlns:a16="http://schemas.microsoft.com/office/drawing/2014/main" id="{BA90075B-5E3D-439F-8110-3B581D81450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4DE56672-0D7E-4835-9842-C215382FBE1E}"/>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E7EECDA9-A1F2-49F7-995E-FFB67D6B25B5}"/>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1" name="手繪多邊形: 圖案 130">
                    <a:extLst>
                      <a:ext uri="{FF2B5EF4-FFF2-40B4-BE49-F238E27FC236}">
                        <a16:creationId xmlns:a16="http://schemas.microsoft.com/office/drawing/2014/main" id="{5AB3E2AB-0657-43C1-B180-ACCB45859520}"/>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2" name="手繪多邊形: 圖案 131">
                    <a:extLst>
                      <a:ext uri="{FF2B5EF4-FFF2-40B4-BE49-F238E27FC236}">
                        <a16:creationId xmlns:a16="http://schemas.microsoft.com/office/drawing/2014/main" id="{CF68CB94-ED22-4C8E-BDA6-A09D425416C7}"/>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2D6C7466-263F-460F-8A11-BE3B7E59667E}"/>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1" name="群組 120">
                  <a:extLst>
                    <a:ext uri="{FF2B5EF4-FFF2-40B4-BE49-F238E27FC236}">
                      <a16:creationId xmlns:a16="http://schemas.microsoft.com/office/drawing/2014/main" id="{EA9FE858-176D-4F7C-B36A-8373CC7FEE3C}"/>
                    </a:ext>
                  </a:extLst>
                </p:cNvPr>
                <p:cNvGrpSpPr/>
                <p:nvPr/>
              </p:nvGrpSpPr>
              <p:grpSpPr>
                <a:xfrm>
                  <a:off x="8614059" y="4290924"/>
                  <a:ext cx="1088636" cy="1088406"/>
                  <a:chOff x="1385335" y="5265594"/>
                  <a:chExt cx="222540" cy="222492"/>
                </a:xfrm>
              </p:grpSpPr>
              <p:sp>
                <p:nvSpPr>
                  <p:cNvPr id="122" name="手繪多邊形: 圖案 121">
                    <a:extLst>
                      <a:ext uri="{FF2B5EF4-FFF2-40B4-BE49-F238E27FC236}">
                        <a16:creationId xmlns:a16="http://schemas.microsoft.com/office/drawing/2014/main" id="{571596EE-A165-4B30-A5A9-10DEC7D8A421}"/>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EF95184F-82A8-4A66-94B6-55283C22AFD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4" name="手繪多邊形: 圖案 123">
                    <a:extLst>
                      <a:ext uri="{FF2B5EF4-FFF2-40B4-BE49-F238E27FC236}">
                        <a16:creationId xmlns:a16="http://schemas.microsoft.com/office/drawing/2014/main" id="{2B9C0C2A-7BB4-4645-B1F8-266560FB38E7}"/>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5" name="手繪多邊形: 圖案 124">
                    <a:extLst>
                      <a:ext uri="{FF2B5EF4-FFF2-40B4-BE49-F238E27FC236}">
                        <a16:creationId xmlns:a16="http://schemas.microsoft.com/office/drawing/2014/main" id="{C451364F-2A2E-4FF5-8061-98294CF97CF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6" name="手繪多邊形: 圖案 125">
                    <a:extLst>
                      <a:ext uri="{FF2B5EF4-FFF2-40B4-BE49-F238E27FC236}">
                        <a16:creationId xmlns:a16="http://schemas.microsoft.com/office/drawing/2014/main" id="{5A5EE5FB-9F76-4BCC-8C99-D9AE7AF1A148}"/>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7" name="手繪多邊形: 圖案 126">
                    <a:extLst>
                      <a:ext uri="{FF2B5EF4-FFF2-40B4-BE49-F238E27FC236}">
                        <a16:creationId xmlns:a16="http://schemas.microsoft.com/office/drawing/2014/main" id="{1C0F1E23-FA43-420E-9025-40AB1E722E92}"/>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13" name="矩形 112">
                <a:extLst>
                  <a:ext uri="{FF2B5EF4-FFF2-40B4-BE49-F238E27FC236}">
                    <a16:creationId xmlns:a16="http://schemas.microsoft.com/office/drawing/2014/main" id="{214C44FE-B0D2-49B6-AEFD-973540790E37}"/>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4" name="矩形 113">
                <a:extLst>
                  <a:ext uri="{FF2B5EF4-FFF2-40B4-BE49-F238E27FC236}">
                    <a16:creationId xmlns:a16="http://schemas.microsoft.com/office/drawing/2014/main" id="{BB491C29-03F6-4585-ACC3-B55775E1F282}"/>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5" name="矩形 114">
                <a:extLst>
                  <a:ext uri="{FF2B5EF4-FFF2-40B4-BE49-F238E27FC236}">
                    <a16:creationId xmlns:a16="http://schemas.microsoft.com/office/drawing/2014/main" id="{7629681A-CDC5-43BB-920B-FB322B823B16}"/>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4" name="圖形 211">
              <a:extLst>
                <a:ext uri="{FF2B5EF4-FFF2-40B4-BE49-F238E27FC236}">
                  <a16:creationId xmlns:a16="http://schemas.microsoft.com/office/drawing/2014/main" id="{AFCE338B-F2BF-482E-9EFD-26A732A28E57}"/>
                </a:ext>
              </a:extLst>
            </p:cNvPr>
            <p:cNvGrpSpPr/>
            <p:nvPr/>
          </p:nvGrpSpPr>
          <p:grpSpPr>
            <a:xfrm>
              <a:off x="7677739" y="3477967"/>
              <a:ext cx="172020" cy="210110"/>
              <a:chOff x="6880167" y="2925402"/>
              <a:chExt cx="551412" cy="630183"/>
            </a:xfrm>
            <a:solidFill>
              <a:schemeClr val="tx1"/>
            </a:solidFill>
          </p:grpSpPr>
          <p:sp>
            <p:nvSpPr>
              <p:cNvPr id="135" name="手繪多邊形: 圖案 134">
                <a:extLst>
                  <a:ext uri="{FF2B5EF4-FFF2-40B4-BE49-F238E27FC236}">
                    <a16:creationId xmlns:a16="http://schemas.microsoft.com/office/drawing/2014/main" id="{A4571FD9-43F3-4AE9-876B-26ABDF918C3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6" name="手繪多邊形: 圖案 135">
                <a:extLst>
                  <a:ext uri="{FF2B5EF4-FFF2-40B4-BE49-F238E27FC236}">
                    <a16:creationId xmlns:a16="http://schemas.microsoft.com/office/drawing/2014/main" id="{1E4A566E-0293-4493-AC0F-4CA2E0BB0E7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手繪多邊形: 圖案 136">
                <a:extLst>
                  <a:ext uri="{FF2B5EF4-FFF2-40B4-BE49-F238E27FC236}">
                    <a16:creationId xmlns:a16="http://schemas.microsoft.com/office/drawing/2014/main" id="{A4FA5D66-CFDF-478D-A106-ED6B1BACF7DE}"/>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38" name="文字方塊 352">
              <a:extLst>
                <a:ext uri="{FF2B5EF4-FFF2-40B4-BE49-F238E27FC236}">
                  <a16:creationId xmlns:a16="http://schemas.microsoft.com/office/drawing/2014/main" id="{A1A6E710-65E7-4C48-BC38-6415A684D41B}"/>
                </a:ext>
              </a:extLst>
            </p:cNvPr>
            <p:cNvSpPr txBox="1"/>
            <p:nvPr/>
          </p:nvSpPr>
          <p:spPr>
            <a:xfrm>
              <a:off x="2410701" y="1919356"/>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139" name="箭號: 左-右雙向 351">
              <a:extLst>
                <a:ext uri="{FF2B5EF4-FFF2-40B4-BE49-F238E27FC236}">
                  <a16:creationId xmlns:a16="http://schemas.microsoft.com/office/drawing/2014/main" id="{C9BB2E58-73DF-4A72-90D5-60F9A56BC5C4}"/>
                </a:ext>
              </a:extLst>
            </p:cNvPr>
            <p:cNvSpPr/>
            <p:nvPr/>
          </p:nvSpPr>
          <p:spPr>
            <a:xfrm>
              <a:off x="2474552" y="222834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0" name="文字方塊 359">
              <a:extLst>
                <a:ext uri="{FF2B5EF4-FFF2-40B4-BE49-F238E27FC236}">
                  <a16:creationId xmlns:a16="http://schemas.microsoft.com/office/drawing/2014/main" id="{7FF0D201-39A6-4E83-B2FD-18C6DFED5F9F}"/>
                </a:ext>
              </a:extLst>
            </p:cNvPr>
            <p:cNvSpPr txBox="1"/>
            <p:nvPr/>
          </p:nvSpPr>
          <p:spPr>
            <a:xfrm>
              <a:off x="3172165" y="2345234"/>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pic>
          <p:nvPicPr>
            <p:cNvPr id="141" name="圖片 140">
              <a:extLst>
                <a:ext uri="{FF2B5EF4-FFF2-40B4-BE49-F238E27FC236}">
                  <a16:creationId xmlns:a16="http://schemas.microsoft.com/office/drawing/2014/main" id="{F76CC127-6E26-4119-87DE-54FD1744A99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488086" y="1593268"/>
              <a:ext cx="822564" cy="822562"/>
            </a:xfrm>
            <a:prstGeom prst="roundRect">
              <a:avLst>
                <a:gd name="adj" fmla="val 23763"/>
              </a:avLst>
            </a:prstGeom>
            <a:ln w="28575">
              <a:noFill/>
            </a:ln>
            <a:effectLst/>
          </p:spPr>
        </p:pic>
        <p:grpSp>
          <p:nvGrpSpPr>
            <p:cNvPr id="142" name="群組 141">
              <a:extLst>
                <a:ext uri="{FF2B5EF4-FFF2-40B4-BE49-F238E27FC236}">
                  <a16:creationId xmlns:a16="http://schemas.microsoft.com/office/drawing/2014/main" id="{E7B53EA4-6BEF-4072-BAB4-26206B55F0D3}"/>
                </a:ext>
              </a:extLst>
            </p:cNvPr>
            <p:cNvGrpSpPr/>
            <p:nvPr/>
          </p:nvGrpSpPr>
          <p:grpSpPr>
            <a:xfrm>
              <a:off x="7434104" y="4275580"/>
              <a:ext cx="1055417" cy="400410"/>
              <a:chOff x="7884633" y="5312644"/>
              <a:chExt cx="1407224" cy="533876"/>
            </a:xfrm>
          </p:grpSpPr>
          <p:sp>
            <p:nvSpPr>
              <p:cNvPr id="143" name="文字方塊 142">
                <a:extLst>
                  <a:ext uri="{FF2B5EF4-FFF2-40B4-BE49-F238E27FC236}">
                    <a16:creationId xmlns:a16="http://schemas.microsoft.com/office/drawing/2014/main" id="{D6B73DE1-2C94-4377-B104-778AFD8A86E9}"/>
                  </a:ext>
                </a:extLst>
              </p:cNvPr>
              <p:cNvSpPr txBox="1"/>
              <p:nvPr/>
            </p:nvSpPr>
            <p:spPr>
              <a:xfrm>
                <a:off x="8715818" y="5461291"/>
                <a:ext cx="576039" cy="307774"/>
              </a:xfrm>
              <a:prstGeom prst="rect">
                <a:avLst/>
              </a:prstGeom>
              <a:solidFill>
                <a:srgbClr val="353932"/>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grpSp>
            <p:nvGrpSpPr>
              <p:cNvPr id="144" name="圖形 152">
                <a:extLst>
                  <a:ext uri="{FF2B5EF4-FFF2-40B4-BE49-F238E27FC236}">
                    <a16:creationId xmlns:a16="http://schemas.microsoft.com/office/drawing/2014/main" id="{121E780F-503C-4BC2-8A8B-C1BA890C8F24}"/>
                  </a:ext>
                </a:extLst>
              </p:cNvPr>
              <p:cNvGrpSpPr/>
              <p:nvPr/>
            </p:nvGrpSpPr>
            <p:grpSpPr>
              <a:xfrm flipH="1">
                <a:off x="7884633" y="5312644"/>
                <a:ext cx="412922" cy="531799"/>
                <a:chOff x="9272428" y="5069210"/>
                <a:chExt cx="458537" cy="590550"/>
              </a:xfrm>
            </p:grpSpPr>
            <p:sp>
              <p:nvSpPr>
                <p:cNvPr id="157" name="手繪多邊形: 圖案 156">
                  <a:extLst>
                    <a:ext uri="{FF2B5EF4-FFF2-40B4-BE49-F238E27FC236}">
                      <a16:creationId xmlns:a16="http://schemas.microsoft.com/office/drawing/2014/main" id="{02D2D9D3-0507-44D9-9037-8448FE49EF9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157">
                  <a:extLst>
                    <a:ext uri="{FF2B5EF4-FFF2-40B4-BE49-F238E27FC236}">
                      <a16:creationId xmlns:a16="http://schemas.microsoft.com/office/drawing/2014/main" id="{FF82A195-AC8C-4339-9A73-93437597A77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9" name="手繪多邊形: 圖案 158">
                  <a:extLst>
                    <a:ext uri="{FF2B5EF4-FFF2-40B4-BE49-F238E27FC236}">
                      <a16:creationId xmlns:a16="http://schemas.microsoft.com/office/drawing/2014/main" id="{004E198D-6A10-4961-9F39-F589800C6FCD}"/>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0" name="手繪多邊形: 圖案 159">
                  <a:extLst>
                    <a:ext uri="{FF2B5EF4-FFF2-40B4-BE49-F238E27FC236}">
                      <a16:creationId xmlns:a16="http://schemas.microsoft.com/office/drawing/2014/main" id="{8AE13F39-7516-4B51-8188-FD2E5B44D4FA}"/>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1" name="手繪多邊形: 圖案 160">
                  <a:extLst>
                    <a:ext uri="{FF2B5EF4-FFF2-40B4-BE49-F238E27FC236}">
                      <a16:creationId xmlns:a16="http://schemas.microsoft.com/office/drawing/2014/main" id="{269BCC4B-CC43-4578-850A-796069359520}"/>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2" name="手繪多邊形: 圖案 161">
                  <a:extLst>
                    <a:ext uri="{FF2B5EF4-FFF2-40B4-BE49-F238E27FC236}">
                      <a16:creationId xmlns:a16="http://schemas.microsoft.com/office/drawing/2014/main" id="{C7C03AB6-DFD8-40CE-A705-8176ECF27480}"/>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3" name="手繪多邊形: 圖案 162">
                  <a:extLst>
                    <a:ext uri="{FF2B5EF4-FFF2-40B4-BE49-F238E27FC236}">
                      <a16:creationId xmlns:a16="http://schemas.microsoft.com/office/drawing/2014/main" id="{520A6222-57F5-4425-9BC6-60989AC0E2D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4" name="手繪多邊形: 圖案 163">
                  <a:extLst>
                    <a:ext uri="{FF2B5EF4-FFF2-40B4-BE49-F238E27FC236}">
                      <a16:creationId xmlns:a16="http://schemas.microsoft.com/office/drawing/2014/main" id="{A0A53A04-23AE-4501-8318-3479561AC7A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5" name="手繪多邊形: 圖案 164">
                  <a:extLst>
                    <a:ext uri="{FF2B5EF4-FFF2-40B4-BE49-F238E27FC236}">
                      <a16:creationId xmlns:a16="http://schemas.microsoft.com/office/drawing/2014/main" id="{B935AEC6-D59D-4B3D-8785-45DFBA332C05}"/>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6" name="手繪多邊形: 圖案 165">
                  <a:extLst>
                    <a:ext uri="{FF2B5EF4-FFF2-40B4-BE49-F238E27FC236}">
                      <a16:creationId xmlns:a16="http://schemas.microsoft.com/office/drawing/2014/main" id="{F28C546E-97E0-4C67-9635-F5EF1470C72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7" name="手繪多邊形: 圖案 166">
                  <a:extLst>
                    <a:ext uri="{FF2B5EF4-FFF2-40B4-BE49-F238E27FC236}">
                      <a16:creationId xmlns:a16="http://schemas.microsoft.com/office/drawing/2014/main" id="{38F301D5-943D-4E01-9FF0-CCB65B37541B}"/>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8" name="手繪多邊形: 圖案 167">
                  <a:extLst>
                    <a:ext uri="{FF2B5EF4-FFF2-40B4-BE49-F238E27FC236}">
                      <a16:creationId xmlns:a16="http://schemas.microsoft.com/office/drawing/2014/main" id="{A44C072A-28C0-4B4B-8111-3E32B74EE3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45" name="手繪多邊形: 圖案 144">
                <a:extLst>
                  <a:ext uri="{FF2B5EF4-FFF2-40B4-BE49-F238E27FC236}">
                    <a16:creationId xmlns:a16="http://schemas.microsoft.com/office/drawing/2014/main" id="{35D1877C-28C4-469C-A6D9-1407E2EB7294}"/>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6" name="手繪多邊形: 圖案 145">
                <a:extLst>
                  <a:ext uri="{FF2B5EF4-FFF2-40B4-BE49-F238E27FC236}">
                    <a16:creationId xmlns:a16="http://schemas.microsoft.com/office/drawing/2014/main" id="{12146DB7-EF07-4D3E-93B8-43CBC1F05E57}"/>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23110EA6-4206-4F64-AB25-2B9FBDEEE49F}"/>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48165BE0-B5A2-4E3F-94DB-658B146901E4}"/>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E52FE477-01FF-45E8-A5A6-5093BBA509DE}"/>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68481F33-6376-47BB-9B99-72C0ABD7710A}"/>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1" name="手繪多邊形: 圖案 150">
                <a:extLst>
                  <a:ext uri="{FF2B5EF4-FFF2-40B4-BE49-F238E27FC236}">
                    <a16:creationId xmlns:a16="http://schemas.microsoft.com/office/drawing/2014/main" id="{D5FE63B7-34E2-4E98-AEB7-5F116958872C}"/>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AC195C08-92FA-409D-B8C1-67DA0E09633D}"/>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3" name="手繪多邊形: 圖案 152">
                <a:extLst>
                  <a:ext uri="{FF2B5EF4-FFF2-40B4-BE49-F238E27FC236}">
                    <a16:creationId xmlns:a16="http://schemas.microsoft.com/office/drawing/2014/main" id="{F6B2D619-EEEB-42EB-A97A-4C8FDD7FED3D}"/>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4" name="手繪多邊形: 圖案 153">
                <a:extLst>
                  <a:ext uri="{FF2B5EF4-FFF2-40B4-BE49-F238E27FC236}">
                    <a16:creationId xmlns:a16="http://schemas.microsoft.com/office/drawing/2014/main" id="{F35460B9-9500-4274-A3A9-7663CAD22259}"/>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5D4A04D5-DF86-447A-8C04-77FD34A2A579}"/>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E9864F65-C76E-42A4-B769-090F7BCCD2E4}"/>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9" name="圖形 211">
              <a:extLst>
                <a:ext uri="{FF2B5EF4-FFF2-40B4-BE49-F238E27FC236}">
                  <a16:creationId xmlns:a16="http://schemas.microsoft.com/office/drawing/2014/main" id="{5A94323C-0A88-48A8-8578-74C26869F8DF}"/>
                </a:ext>
              </a:extLst>
            </p:cNvPr>
            <p:cNvGrpSpPr/>
            <p:nvPr/>
          </p:nvGrpSpPr>
          <p:grpSpPr>
            <a:xfrm>
              <a:off x="7898677" y="3477967"/>
              <a:ext cx="172020" cy="210110"/>
              <a:chOff x="6880167" y="2925402"/>
              <a:chExt cx="551412" cy="630183"/>
            </a:xfrm>
            <a:solidFill>
              <a:schemeClr val="tx1"/>
            </a:solidFill>
          </p:grpSpPr>
          <p:sp>
            <p:nvSpPr>
              <p:cNvPr id="170" name="手繪多邊形: 圖案 169">
                <a:extLst>
                  <a:ext uri="{FF2B5EF4-FFF2-40B4-BE49-F238E27FC236}">
                    <a16:creationId xmlns:a16="http://schemas.microsoft.com/office/drawing/2014/main" id="{6FABAD6C-1D5A-40D2-95BC-8F18E40B3AD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1" name="手繪多邊形: 圖案 170">
                <a:extLst>
                  <a:ext uri="{FF2B5EF4-FFF2-40B4-BE49-F238E27FC236}">
                    <a16:creationId xmlns:a16="http://schemas.microsoft.com/office/drawing/2014/main" id="{F373872B-A05F-4EE2-AECA-76D49A688DAF}"/>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2" name="手繪多邊形: 圖案 171">
                <a:extLst>
                  <a:ext uri="{FF2B5EF4-FFF2-40B4-BE49-F238E27FC236}">
                    <a16:creationId xmlns:a16="http://schemas.microsoft.com/office/drawing/2014/main" id="{3EBFA547-3F1C-494A-A26A-46B8D2E1E55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73" name="文字方塊 172">
              <a:extLst>
                <a:ext uri="{FF2B5EF4-FFF2-40B4-BE49-F238E27FC236}">
                  <a16:creationId xmlns:a16="http://schemas.microsoft.com/office/drawing/2014/main" id="{E1AC9B07-795D-4375-9EA6-4A1C8D83721F}"/>
                </a:ext>
              </a:extLst>
            </p:cNvPr>
            <p:cNvSpPr txBox="1"/>
            <p:nvPr/>
          </p:nvSpPr>
          <p:spPr>
            <a:xfrm>
              <a:off x="1579952" y="2371834"/>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dirty="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4" name="圖形 173">
              <a:extLst>
                <a:ext uri="{FF2B5EF4-FFF2-40B4-BE49-F238E27FC236}">
                  <a16:creationId xmlns:a16="http://schemas.microsoft.com/office/drawing/2014/main" id="{3B24DEE1-FD8C-4644-AE45-2C7D0FE177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517" y="2092382"/>
              <a:ext cx="293825" cy="279391"/>
            </a:xfrm>
            <a:prstGeom prst="rect">
              <a:avLst/>
            </a:prstGeom>
          </p:spPr>
        </p:pic>
        <p:grpSp>
          <p:nvGrpSpPr>
            <p:cNvPr id="175" name="群組 174">
              <a:extLst>
                <a:ext uri="{FF2B5EF4-FFF2-40B4-BE49-F238E27FC236}">
                  <a16:creationId xmlns:a16="http://schemas.microsoft.com/office/drawing/2014/main" id="{DFD8DE40-12F7-4362-9849-6EDB2747DD5A}"/>
                </a:ext>
              </a:extLst>
            </p:cNvPr>
            <p:cNvGrpSpPr/>
            <p:nvPr/>
          </p:nvGrpSpPr>
          <p:grpSpPr>
            <a:xfrm>
              <a:off x="1012950" y="4090495"/>
              <a:ext cx="805879" cy="534696"/>
              <a:chOff x="672980" y="1966505"/>
              <a:chExt cx="1057450" cy="651099"/>
            </a:xfrm>
            <a:solidFill>
              <a:srgbClr val="0070C0"/>
            </a:solidFill>
          </p:grpSpPr>
          <p:sp>
            <p:nvSpPr>
              <p:cNvPr id="176" name="手繪多邊形: 圖案 175">
                <a:extLst>
                  <a:ext uri="{FF2B5EF4-FFF2-40B4-BE49-F238E27FC236}">
                    <a16:creationId xmlns:a16="http://schemas.microsoft.com/office/drawing/2014/main" id="{CF4866A1-A3DD-48C3-93B5-9194C7203814}"/>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手繪多邊形: 圖案 176">
                <a:extLst>
                  <a:ext uri="{FF2B5EF4-FFF2-40B4-BE49-F238E27FC236}">
                    <a16:creationId xmlns:a16="http://schemas.microsoft.com/office/drawing/2014/main" id="{38A6B4D0-0885-4025-99E5-710B3CD11A22}"/>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78" name="文字方塊 177">
              <a:extLst>
                <a:ext uri="{FF2B5EF4-FFF2-40B4-BE49-F238E27FC236}">
                  <a16:creationId xmlns:a16="http://schemas.microsoft.com/office/drawing/2014/main" id="{3BD3E27B-ABB0-46A7-9854-825272508055}"/>
                </a:ext>
              </a:extLst>
            </p:cNvPr>
            <p:cNvSpPr txBox="1"/>
            <p:nvPr/>
          </p:nvSpPr>
          <p:spPr>
            <a:xfrm>
              <a:off x="1017725" y="4637045"/>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9" name="圖形 178">
              <a:extLst>
                <a:ext uri="{FF2B5EF4-FFF2-40B4-BE49-F238E27FC236}">
                  <a16:creationId xmlns:a16="http://schemas.microsoft.com/office/drawing/2014/main" id="{FC9B3318-9C92-445A-80B3-589B421B8C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0289" y="4357594"/>
              <a:ext cx="293825" cy="279391"/>
            </a:xfrm>
            <a:prstGeom prst="rect">
              <a:avLst/>
            </a:prstGeom>
          </p:spPr>
        </p:pic>
        <p:sp>
          <p:nvSpPr>
            <p:cNvPr id="180" name="文字方塊 179">
              <a:extLst>
                <a:ext uri="{FF2B5EF4-FFF2-40B4-BE49-F238E27FC236}">
                  <a16:creationId xmlns:a16="http://schemas.microsoft.com/office/drawing/2014/main" id="{F0732400-6E99-4237-81EF-0ED9E097B3BB}"/>
                </a:ext>
              </a:extLst>
            </p:cNvPr>
            <p:cNvSpPr txBox="1"/>
            <p:nvPr/>
          </p:nvSpPr>
          <p:spPr>
            <a:xfrm>
              <a:off x="6338918" y="4394584"/>
              <a:ext cx="488889" cy="253916"/>
            </a:xfrm>
            <a:prstGeom prst="rect">
              <a:avLst/>
            </a:prstGeom>
            <a:noFill/>
          </p:spPr>
          <p:txBody>
            <a:bodyPr wrap="square">
              <a:spAutoFit/>
            </a:bodyPr>
            <a:lstStyle/>
            <a:p>
              <a:pPr defTabSz="914378">
                <a:buClr>
                  <a:srgbClr val="000000"/>
                </a:buClr>
                <a:defRPr/>
              </a:pPr>
              <a:r>
                <a:rPr lang="zh-TW" altLang="en-US" sz="1050" b="1" kern="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pic>
          <p:nvPicPr>
            <p:cNvPr id="181" name="圖片 180">
              <a:extLst>
                <a:ext uri="{FF2B5EF4-FFF2-40B4-BE49-F238E27FC236}">
                  <a16:creationId xmlns:a16="http://schemas.microsoft.com/office/drawing/2014/main" id="{9124C61D-157A-451B-AC4B-E482494DD1A3}"/>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contrast="27000"/>
                      </a14:imgEffect>
                    </a14:imgLayer>
                  </a14:imgProps>
                </a:ext>
                <a:ext uri="{28A0092B-C50C-407E-A947-70E740481C1C}">
                  <a14:useLocalDpi xmlns:a14="http://schemas.microsoft.com/office/drawing/2010/main"/>
                </a:ext>
              </a:extLst>
            </a:blip>
            <a:stretch>
              <a:fillRect/>
            </a:stretch>
          </p:blipFill>
          <p:spPr>
            <a:xfrm>
              <a:off x="4924179" y="3319830"/>
              <a:ext cx="2025423" cy="494204"/>
            </a:xfrm>
            <a:prstGeom prst="rect">
              <a:avLst/>
            </a:prstGeom>
          </p:spPr>
        </p:pic>
      </p:grpSp>
      <p:sp>
        <p:nvSpPr>
          <p:cNvPr id="182" name="矩形: 圓角 181">
            <a:extLst>
              <a:ext uri="{FF2B5EF4-FFF2-40B4-BE49-F238E27FC236}">
                <a16:creationId xmlns:a16="http://schemas.microsoft.com/office/drawing/2014/main" id="{2999A34F-D71C-4E88-9288-4E0759384478}"/>
              </a:ext>
            </a:extLst>
          </p:cNvPr>
          <p:cNvSpPr/>
          <p:nvPr/>
        </p:nvSpPr>
        <p:spPr>
          <a:xfrm>
            <a:off x="4145849" y="1828278"/>
            <a:ext cx="2464321" cy="2915558"/>
          </a:xfrm>
          <a:prstGeom prst="roundRect">
            <a:avLst>
              <a:gd name="adj" fmla="val 1572"/>
            </a:avLst>
          </a:prstGeom>
          <a:noFill/>
          <a:ln w="28575">
            <a:solidFill>
              <a:srgbClr val="00FF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3" name="矩形: 圓角化同側角落 182">
            <a:extLst>
              <a:ext uri="{FF2B5EF4-FFF2-40B4-BE49-F238E27FC236}">
                <a16:creationId xmlns:a16="http://schemas.microsoft.com/office/drawing/2014/main" id="{76751BE3-9356-40DA-A36D-970B88DAFE3E}"/>
              </a:ext>
            </a:extLst>
          </p:cNvPr>
          <p:cNvSpPr/>
          <p:nvPr/>
        </p:nvSpPr>
        <p:spPr>
          <a:xfrm>
            <a:off x="4145849" y="1831789"/>
            <a:ext cx="2470851" cy="429463"/>
          </a:xfrm>
          <a:prstGeom prst="round2SameRect">
            <a:avLst>
              <a:gd name="adj1" fmla="val 8504"/>
              <a:gd name="adj2" fmla="val 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4" name="矩形: 圓角 183">
            <a:extLst>
              <a:ext uri="{FF2B5EF4-FFF2-40B4-BE49-F238E27FC236}">
                <a16:creationId xmlns:a16="http://schemas.microsoft.com/office/drawing/2014/main" id="{3406F889-CE44-4CEE-BB2C-8E5A15D5F535}"/>
              </a:ext>
            </a:extLst>
          </p:cNvPr>
          <p:cNvSpPr/>
          <p:nvPr/>
        </p:nvSpPr>
        <p:spPr>
          <a:xfrm rot="16200000" flipH="1">
            <a:off x="6293914" y="3079265"/>
            <a:ext cx="2107819" cy="1221322"/>
          </a:xfrm>
          <a:prstGeom prst="roundRect">
            <a:avLst>
              <a:gd name="adj" fmla="val 4303"/>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5" name="矩形: 圓角化對角角落 184">
            <a:extLst>
              <a:ext uri="{FF2B5EF4-FFF2-40B4-BE49-F238E27FC236}">
                <a16:creationId xmlns:a16="http://schemas.microsoft.com/office/drawing/2014/main" id="{CAD0F2F6-06B9-4FF0-AC89-6FCF818F90F6}"/>
              </a:ext>
            </a:extLst>
          </p:cNvPr>
          <p:cNvSpPr/>
          <p:nvPr/>
        </p:nvSpPr>
        <p:spPr>
          <a:xfrm>
            <a:off x="6775543" y="2790842"/>
            <a:ext cx="1375988" cy="1952992"/>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6" name="文字方塊 185">
            <a:extLst>
              <a:ext uri="{FF2B5EF4-FFF2-40B4-BE49-F238E27FC236}">
                <a16:creationId xmlns:a16="http://schemas.microsoft.com/office/drawing/2014/main" id="{6D7F4FD2-FA27-411A-A9F9-4C2E6D670190}"/>
              </a:ext>
            </a:extLst>
          </p:cNvPr>
          <p:cNvSpPr txBox="1"/>
          <p:nvPr/>
        </p:nvSpPr>
        <p:spPr>
          <a:xfrm>
            <a:off x="4132309" y="1880788"/>
            <a:ext cx="24837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grpSp>
        <p:nvGrpSpPr>
          <p:cNvPr id="187" name="群組 186">
            <a:extLst>
              <a:ext uri="{FF2B5EF4-FFF2-40B4-BE49-F238E27FC236}">
                <a16:creationId xmlns:a16="http://schemas.microsoft.com/office/drawing/2014/main" id="{CFAF131A-42CC-46CA-B85E-1F945239A439}"/>
              </a:ext>
            </a:extLst>
          </p:cNvPr>
          <p:cNvGrpSpPr/>
          <p:nvPr/>
        </p:nvGrpSpPr>
        <p:grpSpPr>
          <a:xfrm>
            <a:off x="5428757" y="4180968"/>
            <a:ext cx="1217986" cy="359722"/>
            <a:chOff x="7884633" y="5312644"/>
            <a:chExt cx="1807663" cy="533876"/>
          </a:xfrm>
        </p:grpSpPr>
        <p:sp>
          <p:nvSpPr>
            <p:cNvPr id="188" name="文字方塊 187">
              <a:extLst>
                <a:ext uri="{FF2B5EF4-FFF2-40B4-BE49-F238E27FC236}">
                  <a16:creationId xmlns:a16="http://schemas.microsoft.com/office/drawing/2014/main" id="{BF0E55E3-9684-447C-B0CD-67BA9B919F81}"/>
                </a:ext>
              </a:extLst>
            </p:cNvPr>
            <p:cNvSpPr txBox="1"/>
            <p:nvPr/>
          </p:nvSpPr>
          <p:spPr>
            <a:xfrm>
              <a:off x="8715817" y="5461289"/>
              <a:ext cx="976479" cy="319748"/>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89" name="圖形 152">
              <a:extLst>
                <a:ext uri="{FF2B5EF4-FFF2-40B4-BE49-F238E27FC236}">
                  <a16:creationId xmlns:a16="http://schemas.microsoft.com/office/drawing/2014/main" id="{192FB1EB-4835-403D-A2A4-49EB6F878096}"/>
                </a:ext>
              </a:extLst>
            </p:cNvPr>
            <p:cNvGrpSpPr/>
            <p:nvPr/>
          </p:nvGrpSpPr>
          <p:grpSpPr>
            <a:xfrm flipH="1">
              <a:off x="7884633" y="5312644"/>
              <a:ext cx="412922" cy="531799"/>
              <a:chOff x="9272428" y="5069210"/>
              <a:chExt cx="458537" cy="590550"/>
            </a:xfrm>
          </p:grpSpPr>
          <p:sp>
            <p:nvSpPr>
              <p:cNvPr id="202" name="手繪多邊形: 圖案 201">
                <a:extLst>
                  <a:ext uri="{FF2B5EF4-FFF2-40B4-BE49-F238E27FC236}">
                    <a16:creationId xmlns:a16="http://schemas.microsoft.com/office/drawing/2014/main" id="{53CE1D22-4024-4E25-83C2-DAFC739924DE}"/>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3" name="手繪多邊形: 圖案 202">
                <a:extLst>
                  <a:ext uri="{FF2B5EF4-FFF2-40B4-BE49-F238E27FC236}">
                    <a16:creationId xmlns:a16="http://schemas.microsoft.com/office/drawing/2014/main" id="{742AA20A-E4F2-4315-AC02-F7B7D215A78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4" name="手繪多邊形: 圖案 203">
                <a:extLst>
                  <a:ext uri="{FF2B5EF4-FFF2-40B4-BE49-F238E27FC236}">
                    <a16:creationId xmlns:a16="http://schemas.microsoft.com/office/drawing/2014/main" id="{BF8D1838-DEB7-462A-927F-A11A0CC874D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5" name="手繪多邊形: 圖案 204">
                <a:extLst>
                  <a:ext uri="{FF2B5EF4-FFF2-40B4-BE49-F238E27FC236}">
                    <a16:creationId xmlns:a16="http://schemas.microsoft.com/office/drawing/2014/main" id="{92A1C619-2D90-457A-B889-B2557E6E1AD9}"/>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6" name="手繪多邊形: 圖案 205">
                <a:extLst>
                  <a:ext uri="{FF2B5EF4-FFF2-40B4-BE49-F238E27FC236}">
                    <a16:creationId xmlns:a16="http://schemas.microsoft.com/office/drawing/2014/main" id="{462E939F-FAAC-45D7-BEEF-9B1E0781B8B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tx1"/>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7" name="手繪多邊形: 圖案 206">
                <a:extLst>
                  <a:ext uri="{FF2B5EF4-FFF2-40B4-BE49-F238E27FC236}">
                    <a16:creationId xmlns:a16="http://schemas.microsoft.com/office/drawing/2014/main" id="{A19AA795-0FF4-416C-88F7-0F78C065A04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8" name="手繪多邊形: 圖案 207">
                <a:extLst>
                  <a:ext uri="{FF2B5EF4-FFF2-40B4-BE49-F238E27FC236}">
                    <a16:creationId xmlns:a16="http://schemas.microsoft.com/office/drawing/2014/main" id="{257A3F18-0747-4DBB-8CA0-F3D2AC59BCB7}"/>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9" name="手繪多邊形: 圖案 208">
                <a:extLst>
                  <a:ext uri="{FF2B5EF4-FFF2-40B4-BE49-F238E27FC236}">
                    <a16:creationId xmlns:a16="http://schemas.microsoft.com/office/drawing/2014/main" id="{F6FA95BE-47C8-4B61-AD02-232FE356DFD6}"/>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0" name="手繪多邊形: 圖案 209">
                <a:extLst>
                  <a:ext uri="{FF2B5EF4-FFF2-40B4-BE49-F238E27FC236}">
                    <a16:creationId xmlns:a16="http://schemas.microsoft.com/office/drawing/2014/main" id="{033C33C7-5FED-4173-BF70-02E9A6705308}"/>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1" name="手繪多邊形: 圖案 210">
                <a:extLst>
                  <a:ext uri="{FF2B5EF4-FFF2-40B4-BE49-F238E27FC236}">
                    <a16:creationId xmlns:a16="http://schemas.microsoft.com/office/drawing/2014/main" id="{7D575ACC-382E-4B21-B184-15AA886E6B6B}"/>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2" name="手繪多邊形: 圖案 211">
                <a:extLst>
                  <a:ext uri="{FF2B5EF4-FFF2-40B4-BE49-F238E27FC236}">
                    <a16:creationId xmlns:a16="http://schemas.microsoft.com/office/drawing/2014/main" id="{71D0B8BE-9800-4939-AE8C-602E0A477F6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3" name="手繪多邊形: 圖案 212">
                <a:extLst>
                  <a:ext uri="{FF2B5EF4-FFF2-40B4-BE49-F238E27FC236}">
                    <a16:creationId xmlns:a16="http://schemas.microsoft.com/office/drawing/2014/main" id="{A86F4C54-7A21-4103-AEF0-F16E5E36737B}"/>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90" name="手繪多邊形: 圖案 189">
              <a:extLst>
                <a:ext uri="{FF2B5EF4-FFF2-40B4-BE49-F238E27FC236}">
                  <a16:creationId xmlns:a16="http://schemas.microsoft.com/office/drawing/2014/main" id="{8706FF94-10DE-4124-9E4F-7B33DDFE4120}"/>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1" name="手繪多邊形: 圖案 190">
              <a:extLst>
                <a:ext uri="{FF2B5EF4-FFF2-40B4-BE49-F238E27FC236}">
                  <a16:creationId xmlns:a16="http://schemas.microsoft.com/office/drawing/2014/main" id="{1E7F4C95-7209-4D7F-A19E-95C4F54A0178}"/>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tx1"/>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2" name="手繪多邊形: 圖案 191">
              <a:extLst>
                <a:ext uri="{FF2B5EF4-FFF2-40B4-BE49-F238E27FC236}">
                  <a16:creationId xmlns:a16="http://schemas.microsoft.com/office/drawing/2014/main" id="{FD77A350-DE1F-4F1D-AEA7-66BB11B2519D}"/>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3" name="手繪多邊形: 圖案 192">
              <a:extLst>
                <a:ext uri="{FF2B5EF4-FFF2-40B4-BE49-F238E27FC236}">
                  <a16:creationId xmlns:a16="http://schemas.microsoft.com/office/drawing/2014/main" id="{9B474900-802A-495D-A184-D9DE714A606F}"/>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4" name="手繪多邊形: 圖案 193">
              <a:extLst>
                <a:ext uri="{FF2B5EF4-FFF2-40B4-BE49-F238E27FC236}">
                  <a16:creationId xmlns:a16="http://schemas.microsoft.com/office/drawing/2014/main" id="{27441D14-547D-4425-96AC-05E4DB1CC4F1}"/>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5" name="手繪多邊形: 圖案 194">
              <a:extLst>
                <a:ext uri="{FF2B5EF4-FFF2-40B4-BE49-F238E27FC236}">
                  <a16:creationId xmlns:a16="http://schemas.microsoft.com/office/drawing/2014/main" id="{C73719A9-0300-4FE2-B8C7-847448BE3297}"/>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6" name="手繪多邊形: 圖案 195">
              <a:extLst>
                <a:ext uri="{FF2B5EF4-FFF2-40B4-BE49-F238E27FC236}">
                  <a16:creationId xmlns:a16="http://schemas.microsoft.com/office/drawing/2014/main" id="{B998AC24-FC38-4C5F-B770-FB775C053D22}"/>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7" name="手繪多邊形: 圖案 196">
              <a:extLst>
                <a:ext uri="{FF2B5EF4-FFF2-40B4-BE49-F238E27FC236}">
                  <a16:creationId xmlns:a16="http://schemas.microsoft.com/office/drawing/2014/main" id="{E48AA58B-207B-44D0-8753-8E3599AE6D8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8" name="手繪多邊形: 圖案 197">
              <a:extLst>
                <a:ext uri="{FF2B5EF4-FFF2-40B4-BE49-F238E27FC236}">
                  <a16:creationId xmlns:a16="http://schemas.microsoft.com/office/drawing/2014/main" id="{A04AFC9D-67C9-4774-8567-D127F4677C8E}"/>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9" name="手繪多邊形: 圖案 198">
              <a:extLst>
                <a:ext uri="{FF2B5EF4-FFF2-40B4-BE49-F238E27FC236}">
                  <a16:creationId xmlns:a16="http://schemas.microsoft.com/office/drawing/2014/main" id="{37C2C397-0768-498D-9D7C-2E7BBBE088D0}"/>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0" name="手繪多邊形: 圖案 199">
              <a:extLst>
                <a:ext uri="{FF2B5EF4-FFF2-40B4-BE49-F238E27FC236}">
                  <a16:creationId xmlns:a16="http://schemas.microsoft.com/office/drawing/2014/main" id="{9BE5CF79-759B-435A-AD49-3620E289D2D8}"/>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1" name="手繪多邊形: 圖案 200">
              <a:extLst>
                <a:ext uri="{FF2B5EF4-FFF2-40B4-BE49-F238E27FC236}">
                  <a16:creationId xmlns:a16="http://schemas.microsoft.com/office/drawing/2014/main" id="{D3200188-4BE0-4D8D-8CB5-C09BD8ED760E}"/>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14" name="文字方塊 213">
            <a:extLst>
              <a:ext uri="{FF2B5EF4-FFF2-40B4-BE49-F238E27FC236}">
                <a16:creationId xmlns:a16="http://schemas.microsoft.com/office/drawing/2014/main" id="{FC5D2BEE-9443-4A4F-BA44-47C398C13FD3}"/>
              </a:ext>
            </a:extLst>
          </p:cNvPr>
          <p:cNvSpPr txBox="1"/>
          <p:nvPr/>
        </p:nvSpPr>
        <p:spPr>
          <a:xfrm>
            <a:off x="4106263" y="4314434"/>
            <a:ext cx="1178500" cy="343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000" b="1" dirty="0">
                <a:solidFill>
                  <a:schemeClr val="tx1"/>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1000" b="1" dirty="0">
                <a:solidFill>
                  <a:schemeClr val="tx1"/>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215" name="群組 214">
            <a:extLst>
              <a:ext uri="{FF2B5EF4-FFF2-40B4-BE49-F238E27FC236}">
                <a16:creationId xmlns:a16="http://schemas.microsoft.com/office/drawing/2014/main" id="{F7C1FBE1-A0A8-4BF2-8EDF-2D83E2FC566E}"/>
              </a:ext>
            </a:extLst>
          </p:cNvPr>
          <p:cNvGrpSpPr/>
          <p:nvPr/>
        </p:nvGrpSpPr>
        <p:grpSpPr>
          <a:xfrm>
            <a:off x="4388528" y="3896919"/>
            <a:ext cx="636740" cy="382910"/>
            <a:chOff x="7312118" y="3899140"/>
            <a:chExt cx="854042" cy="513588"/>
          </a:xfrm>
        </p:grpSpPr>
        <p:grpSp>
          <p:nvGrpSpPr>
            <p:cNvPr id="216" name="群組 215">
              <a:extLst>
                <a:ext uri="{FF2B5EF4-FFF2-40B4-BE49-F238E27FC236}">
                  <a16:creationId xmlns:a16="http://schemas.microsoft.com/office/drawing/2014/main" id="{95F3E3A4-A827-4EEA-BFE8-D11EF3977670}"/>
                </a:ext>
              </a:extLst>
            </p:cNvPr>
            <p:cNvGrpSpPr/>
            <p:nvPr/>
          </p:nvGrpSpPr>
          <p:grpSpPr>
            <a:xfrm>
              <a:off x="7782686" y="4029234"/>
              <a:ext cx="383474" cy="383494"/>
              <a:chOff x="15278278" y="10198066"/>
              <a:chExt cx="2260108" cy="2094445"/>
            </a:xfrm>
            <a:noFill/>
          </p:grpSpPr>
          <p:sp>
            <p:nvSpPr>
              <p:cNvPr id="221" name="手繪多邊形: 圖案 220">
                <a:extLst>
                  <a:ext uri="{FF2B5EF4-FFF2-40B4-BE49-F238E27FC236}">
                    <a16:creationId xmlns:a16="http://schemas.microsoft.com/office/drawing/2014/main" id="{0B67230E-99C3-4902-882E-9717A1AC475A}"/>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2" name="手繪多邊形: 圖案 221">
                <a:extLst>
                  <a:ext uri="{FF2B5EF4-FFF2-40B4-BE49-F238E27FC236}">
                    <a16:creationId xmlns:a16="http://schemas.microsoft.com/office/drawing/2014/main" id="{ADC3B7C3-DDF5-4528-A97E-2D3A716A95B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3" name="手繪多邊形: 圖案 222">
                <a:extLst>
                  <a:ext uri="{FF2B5EF4-FFF2-40B4-BE49-F238E27FC236}">
                    <a16:creationId xmlns:a16="http://schemas.microsoft.com/office/drawing/2014/main" id="{09692627-1967-4FB0-92A8-3B99F6338DFB}"/>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4" name="手繪多邊形: 圖案 223">
                <a:extLst>
                  <a:ext uri="{FF2B5EF4-FFF2-40B4-BE49-F238E27FC236}">
                    <a16:creationId xmlns:a16="http://schemas.microsoft.com/office/drawing/2014/main" id="{AA18CA04-0F09-4B24-8BD7-1BC385B59DAB}"/>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5" name="手繪多邊形: 圖案 224">
                <a:extLst>
                  <a:ext uri="{FF2B5EF4-FFF2-40B4-BE49-F238E27FC236}">
                    <a16:creationId xmlns:a16="http://schemas.microsoft.com/office/drawing/2014/main" id="{8434F9EB-5623-4B92-AFCC-58A6390B3CD7}"/>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6" name="手繪多邊形: 圖案 225">
                <a:extLst>
                  <a:ext uri="{FF2B5EF4-FFF2-40B4-BE49-F238E27FC236}">
                    <a16:creationId xmlns:a16="http://schemas.microsoft.com/office/drawing/2014/main" id="{B5E255E5-4676-4945-8887-1FC57D7D5246}"/>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7" name="手繪多邊形: 圖案 226">
                <a:extLst>
                  <a:ext uri="{FF2B5EF4-FFF2-40B4-BE49-F238E27FC236}">
                    <a16:creationId xmlns:a16="http://schemas.microsoft.com/office/drawing/2014/main" id="{EE9F1EB1-B704-4BF4-BFDB-FBF9591D49E1}"/>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8" name="手繪多邊形: 圖案 227">
                <a:extLst>
                  <a:ext uri="{FF2B5EF4-FFF2-40B4-BE49-F238E27FC236}">
                    <a16:creationId xmlns:a16="http://schemas.microsoft.com/office/drawing/2014/main" id="{C9D36E55-C9EF-4703-A7A9-7438CD68015E}"/>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7" name="圖形 113">
              <a:extLst>
                <a:ext uri="{FF2B5EF4-FFF2-40B4-BE49-F238E27FC236}">
                  <a16:creationId xmlns:a16="http://schemas.microsoft.com/office/drawing/2014/main" id="{F2F57F69-FE4D-4B3B-BAD9-6AEF0D9ECC17}"/>
                </a:ext>
              </a:extLst>
            </p:cNvPr>
            <p:cNvGrpSpPr/>
            <p:nvPr/>
          </p:nvGrpSpPr>
          <p:grpSpPr>
            <a:xfrm>
              <a:off x="7312118" y="3899140"/>
              <a:ext cx="408248" cy="496517"/>
              <a:chOff x="5884043" y="5462967"/>
              <a:chExt cx="467409" cy="568471"/>
            </a:xfrm>
          </p:grpSpPr>
          <p:sp>
            <p:nvSpPr>
              <p:cNvPr id="218" name="手繪多邊形: 圖案 217">
                <a:extLst>
                  <a:ext uri="{FF2B5EF4-FFF2-40B4-BE49-F238E27FC236}">
                    <a16:creationId xmlns:a16="http://schemas.microsoft.com/office/drawing/2014/main" id="{B45F20F2-170A-45D9-A121-CBF6EE48A663}"/>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rgbClr val="FFFFFF"/>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9" name="手繪多邊形: 圖案 218">
                <a:extLst>
                  <a:ext uri="{FF2B5EF4-FFF2-40B4-BE49-F238E27FC236}">
                    <a16:creationId xmlns:a16="http://schemas.microsoft.com/office/drawing/2014/main" id="{9D0A6648-49EC-456D-9319-4636B898BC0D}"/>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9050" cap="flat">
                <a:solidFill>
                  <a:srgbClr val="FFFFFF"/>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0" name="手繪多邊形: 圖案 219">
                <a:extLst>
                  <a:ext uri="{FF2B5EF4-FFF2-40B4-BE49-F238E27FC236}">
                    <a16:creationId xmlns:a16="http://schemas.microsoft.com/office/drawing/2014/main" id="{C304B115-1BF2-47BF-B4A6-B087551F42EA}"/>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9050" cap="flat">
                <a:solidFill>
                  <a:srgbClr val="FFFFFF"/>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229" name="群組 228">
            <a:extLst>
              <a:ext uri="{FF2B5EF4-FFF2-40B4-BE49-F238E27FC236}">
                <a16:creationId xmlns:a16="http://schemas.microsoft.com/office/drawing/2014/main" id="{E66F5CD2-FBC8-4DD1-9AF5-9803D8B82631}"/>
              </a:ext>
            </a:extLst>
          </p:cNvPr>
          <p:cNvGrpSpPr/>
          <p:nvPr/>
        </p:nvGrpSpPr>
        <p:grpSpPr>
          <a:xfrm>
            <a:off x="5193939" y="2496864"/>
            <a:ext cx="1260109" cy="1126903"/>
            <a:chOff x="12488019" y="3273148"/>
            <a:chExt cx="1870179" cy="1672483"/>
          </a:xfrm>
        </p:grpSpPr>
        <p:sp>
          <p:nvSpPr>
            <p:cNvPr id="230" name="手繪多邊形: 圖案 229">
              <a:extLst>
                <a:ext uri="{FF2B5EF4-FFF2-40B4-BE49-F238E27FC236}">
                  <a16:creationId xmlns:a16="http://schemas.microsoft.com/office/drawing/2014/main" id="{85BC7ED3-DC83-4C27-B506-345E93F9CCBB}"/>
                </a:ext>
              </a:extLst>
            </p:cNvPr>
            <p:cNvSpPr/>
            <p:nvPr/>
          </p:nvSpPr>
          <p:spPr>
            <a:xfrm>
              <a:off x="12488019" y="3463443"/>
              <a:ext cx="1870179" cy="1482188"/>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1" name="手繪多邊形: 圖案 230">
              <a:extLst>
                <a:ext uri="{FF2B5EF4-FFF2-40B4-BE49-F238E27FC236}">
                  <a16:creationId xmlns:a16="http://schemas.microsoft.com/office/drawing/2014/main" id="{1F067CA4-3531-444B-846F-72EC7A7BEC8B}"/>
                </a:ext>
              </a:extLst>
            </p:cNvPr>
            <p:cNvSpPr/>
            <p:nvPr/>
          </p:nvSpPr>
          <p:spPr>
            <a:xfrm>
              <a:off x="12909772" y="3463442"/>
              <a:ext cx="13046" cy="1482188"/>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2" name="手繪多邊形: 圖案 231">
              <a:extLst>
                <a:ext uri="{FF2B5EF4-FFF2-40B4-BE49-F238E27FC236}">
                  <a16:creationId xmlns:a16="http://schemas.microsoft.com/office/drawing/2014/main" id="{4DC37BCF-30EC-4D5C-A733-F945EAABDD85}"/>
                </a:ext>
              </a:extLst>
            </p:cNvPr>
            <p:cNvSpPr/>
            <p:nvPr/>
          </p:nvSpPr>
          <p:spPr>
            <a:xfrm>
              <a:off x="12586786" y="4474189"/>
              <a:ext cx="221789" cy="11701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63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3" name="手繪多邊形: 圖案 232">
              <a:extLst>
                <a:ext uri="{FF2B5EF4-FFF2-40B4-BE49-F238E27FC236}">
                  <a16:creationId xmlns:a16="http://schemas.microsoft.com/office/drawing/2014/main" id="{0AB102D7-1D9B-417B-BBC0-AD24F71B0A92}"/>
                </a:ext>
              </a:extLst>
            </p:cNvPr>
            <p:cNvSpPr/>
            <p:nvPr/>
          </p:nvSpPr>
          <p:spPr>
            <a:xfrm>
              <a:off x="12586786" y="4674156"/>
              <a:ext cx="221789" cy="182024"/>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63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4" name="手繪多邊形: 圖案 233">
              <a:extLst>
                <a:ext uri="{FF2B5EF4-FFF2-40B4-BE49-F238E27FC236}">
                  <a16:creationId xmlns:a16="http://schemas.microsoft.com/office/drawing/2014/main" id="{F5BFB412-1492-44F1-BA27-00CA5302BAE5}"/>
                </a:ext>
              </a:extLst>
            </p:cNvPr>
            <p:cNvSpPr/>
            <p:nvPr/>
          </p:nvSpPr>
          <p:spPr>
            <a:xfrm>
              <a:off x="13538777" y="3563815"/>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5" name="手繪多邊形: 圖案 234">
              <a:extLst>
                <a:ext uri="{FF2B5EF4-FFF2-40B4-BE49-F238E27FC236}">
                  <a16:creationId xmlns:a16="http://schemas.microsoft.com/office/drawing/2014/main" id="{B1CECFAA-BDA0-4829-B1AF-5C71BF3880E3}"/>
                </a:ext>
              </a:extLst>
            </p:cNvPr>
            <p:cNvSpPr/>
            <p:nvPr/>
          </p:nvSpPr>
          <p:spPr>
            <a:xfrm>
              <a:off x="13538777" y="4287877"/>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6" name="手繪多邊形: 圖案 235">
              <a:extLst>
                <a:ext uri="{FF2B5EF4-FFF2-40B4-BE49-F238E27FC236}">
                  <a16:creationId xmlns:a16="http://schemas.microsoft.com/office/drawing/2014/main" id="{6820D7BA-32DD-4B4E-85DF-86EAD9DB7BD2}"/>
                </a:ext>
              </a:extLst>
            </p:cNvPr>
            <p:cNvSpPr/>
            <p:nvPr/>
          </p:nvSpPr>
          <p:spPr>
            <a:xfrm>
              <a:off x="13281895" y="3563815"/>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7" name="手繪多邊形: 圖案 236">
              <a:extLst>
                <a:ext uri="{FF2B5EF4-FFF2-40B4-BE49-F238E27FC236}">
                  <a16:creationId xmlns:a16="http://schemas.microsoft.com/office/drawing/2014/main" id="{52378BF8-65C6-42A7-BA6F-6B2585F3C3DF}"/>
                </a:ext>
              </a:extLst>
            </p:cNvPr>
            <p:cNvSpPr/>
            <p:nvPr/>
          </p:nvSpPr>
          <p:spPr>
            <a:xfrm>
              <a:off x="13281895" y="4287877"/>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8" name="手繪多邊形: 圖案 237">
              <a:extLst>
                <a:ext uri="{FF2B5EF4-FFF2-40B4-BE49-F238E27FC236}">
                  <a16:creationId xmlns:a16="http://schemas.microsoft.com/office/drawing/2014/main" id="{113EDE2B-9F6B-460F-8ADE-28649D483F6E}"/>
                </a:ext>
              </a:extLst>
            </p:cNvPr>
            <p:cNvSpPr/>
            <p:nvPr/>
          </p:nvSpPr>
          <p:spPr>
            <a:xfrm>
              <a:off x="13025142" y="3563815"/>
              <a:ext cx="208743" cy="910115"/>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9" name="手繪多邊形: 圖案 238">
              <a:extLst>
                <a:ext uri="{FF2B5EF4-FFF2-40B4-BE49-F238E27FC236}">
                  <a16:creationId xmlns:a16="http://schemas.microsoft.com/office/drawing/2014/main" id="{2050253E-68F5-4157-AE0E-798497090B7B}"/>
                </a:ext>
              </a:extLst>
            </p:cNvPr>
            <p:cNvSpPr/>
            <p:nvPr/>
          </p:nvSpPr>
          <p:spPr>
            <a:xfrm>
              <a:off x="13025142" y="4287877"/>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0" name="手繪多邊形: 圖案 239">
              <a:extLst>
                <a:ext uri="{FF2B5EF4-FFF2-40B4-BE49-F238E27FC236}">
                  <a16:creationId xmlns:a16="http://schemas.microsoft.com/office/drawing/2014/main" id="{78246135-CF5F-48F6-9E7A-DFFCCC00494B}"/>
                </a:ext>
              </a:extLst>
            </p:cNvPr>
            <p:cNvSpPr/>
            <p:nvPr/>
          </p:nvSpPr>
          <p:spPr>
            <a:xfrm>
              <a:off x="13795661" y="3563815"/>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1" name="手繪多邊形: 圖案 240">
              <a:extLst>
                <a:ext uri="{FF2B5EF4-FFF2-40B4-BE49-F238E27FC236}">
                  <a16:creationId xmlns:a16="http://schemas.microsoft.com/office/drawing/2014/main" id="{3C57B615-D98D-4A7F-B406-311108159720}"/>
                </a:ext>
              </a:extLst>
            </p:cNvPr>
            <p:cNvSpPr/>
            <p:nvPr/>
          </p:nvSpPr>
          <p:spPr>
            <a:xfrm>
              <a:off x="13795661" y="4287877"/>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2" name="手繪多邊形: 圖案 241">
              <a:extLst>
                <a:ext uri="{FF2B5EF4-FFF2-40B4-BE49-F238E27FC236}">
                  <a16:creationId xmlns:a16="http://schemas.microsoft.com/office/drawing/2014/main" id="{F04A5ED9-760D-4046-9FD2-EEFD2B526FDE}"/>
                </a:ext>
              </a:extLst>
            </p:cNvPr>
            <p:cNvSpPr/>
            <p:nvPr/>
          </p:nvSpPr>
          <p:spPr>
            <a:xfrm>
              <a:off x="14052543" y="3563816"/>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3" name="手繪多邊形: 圖案 242">
              <a:extLst>
                <a:ext uri="{FF2B5EF4-FFF2-40B4-BE49-F238E27FC236}">
                  <a16:creationId xmlns:a16="http://schemas.microsoft.com/office/drawing/2014/main" id="{28F1C79C-797E-4825-93B2-3EB3CB7B745B}"/>
                </a:ext>
              </a:extLst>
            </p:cNvPr>
            <p:cNvSpPr/>
            <p:nvPr/>
          </p:nvSpPr>
          <p:spPr>
            <a:xfrm>
              <a:off x="14052543" y="4287877"/>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4" name="手繪多邊形: 圖案 243">
              <a:extLst>
                <a:ext uri="{FF2B5EF4-FFF2-40B4-BE49-F238E27FC236}">
                  <a16:creationId xmlns:a16="http://schemas.microsoft.com/office/drawing/2014/main" id="{9C2E7D0C-BEDF-4AF0-815F-DB653D065A47}"/>
                </a:ext>
              </a:extLst>
            </p:cNvPr>
            <p:cNvSpPr/>
            <p:nvPr/>
          </p:nvSpPr>
          <p:spPr>
            <a:xfrm>
              <a:off x="12710725" y="3565506"/>
              <a:ext cx="65232" cy="52007"/>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5" name="手繪多邊形: 圖案 244">
              <a:extLst>
                <a:ext uri="{FF2B5EF4-FFF2-40B4-BE49-F238E27FC236}">
                  <a16:creationId xmlns:a16="http://schemas.microsoft.com/office/drawing/2014/main" id="{ADEAA03F-6293-4D23-9780-ABCA8126C87D}"/>
                </a:ext>
              </a:extLst>
            </p:cNvPr>
            <p:cNvSpPr/>
            <p:nvPr/>
          </p:nvSpPr>
          <p:spPr>
            <a:xfrm>
              <a:off x="12788872" y="3565506"/>
              <a:ext cx="65232" cy="52007"/>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6" name="手繪多邊形: 圖案 245">
              <a:extLst>
                <a:ext uri="{FF2B5EF4-FFF2-40B4-BE49-F238E27FC236}">
                  <a16:creationId xmlns:a16="http://schemas.microsoft.com/office/drawing/2014/main" id="{175E3A35-BB62-4AB8-88FD-FED18E93926C}"/>
                </a:ext>
              </a:extLst>
            </p:cNvPr>
            <p:cNvSpPr/>
            <p:nvPr/>
          </p:nvSpPr>
          <p:spPr>
            <a:xfrm>
              <a:off x="12632448" y="3565506"/>
              <a:ext cx="65232" cy="52007"/>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7" name="手繪多邊形: 圖案 246">
              <a:extLst>
                <a:ext uri="{FF2B5EF4-FFF2-40B4-BE49-F238E27FC236}">
                  <a16:creationId xmlns:a16="http://schemas.microsoft.com/office/drawing/2014/main" id="{A5B6E271-1E3B-4918-AA88-02B60A0912F6}"/>
                </a:ext>
              </a:extLst>
            </p:cNvPr>
            <p:cNvSpPr/>
            <p:nvPr/>
          </p:nvSpPr>
          <p:spPr>
            <a:xfrm>
              <a:off x="12555998" y="3564859"/>
              <a:ext cx="65232" cy="52007"/>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8" name="手繪多邊形: 圖案 247">
              <a:extLst>
                <a:ext uri="{FF2B5EF4-FFF2-40B4-BE49-F238E27FC236}">
                  <a16:creationId xmlns:a16="http://schemas.microsoft.com/office/drawing/2014/main" id="{0F331B7D-7752-4E8F-B89E-57C3712DC2AD}"/>
                </a:ext>
              </a:extLst>
            </p:cNvPr>
            <p:cNvSpPr/>
            <p:nvPr/>
          </p:nvSpPr>
          <p:spPr>
            <a:xfrm>
              <a:off x="12592657" y="3599571"/>
              <a:ext cx="26092" cy="13002"/>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9" name="手繪多邊形: 圖案 248">
              <a:extLst>
                <a:ext uri="{FF2B5EF4-FFF2-40B4-BE49-F238E27FC236}">
                  <a16:creationId xmlns:a16="http://schemas.microsoft.com/office/drawing/2014/main" id="{4FAE8BFD-FD75-4A66-A003-3995CDA3D3EA}"/>
                </a:ext>
              </a:extLst>
            </p:cNvPr>
            <p:cNvSpPr/>
            <p:nvPr/>
          </p:nvSpPr>
          <p:spPr>
            <a:xfrm>
              <a:off x="12617574" y="4772581"/>
              <a:ext cx="156557" cy="52007"/>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tx1"/>
            </a:solidFill>
            <a:ln w="63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0" name="手繪多邊形: 圖案 249">
              <a:extLst>
                <a:ext uri="{FF2B5EF4-FFF2-40B4-BE49-F238E27FC236}">
                  <a16:creationId xmlns:a16="http://schemas.microsoft.com/office/drawing/2014/main" id="{D71786B3-9D22-4F73-AD87-3BE25B6DAC61}"/>
                </a:ext>
              </a:extLst>
            </p:cNvPr>
            <p:cNvSpPr/>
            <p:nvPr/>
          </p:nvSpPr>
          <p:spPr>
            <a:xfrm>
              <a:off x="13021357" y="4548296"/>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1" name="手繪多邊形: 圖案 250">
              <a:extLst>
                <a:ext uri="{FF2B5EF4-FFF2-40B4-BE49-F238E27FC236}">
                  <a16:creationId xmlns:a16="http://schemas.microsoft.com/office/drawing/2014/main" id="{D885895E-573D-4525-948F-608D3953ED2A}"/>
                </a:ext>
              </a:extLst>
            </p:cNvPr>
            <p:cNvSpPr/>
            <p:nvPr/>
          </p:nvSpPr>
          <p:spPr>
            <a:xfrm>
              <a:off x="13492201" y="4548300"/>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2" name="手繪多邊形: 圖案 251">
              <a:extLst>
                <a:ext uri="{FF2B5EF4-FFF2-40B4-BE49-F238E27FC236}">
                  <a16:creationId xmlns:a16="http://schemas.microsoft.com/office/drawing/2014/main" id="{738269F4-EB11-422B-A566-B690964A7036}"/>
                </a:ext>
              </a:extLst>
            </p:cNvPr>
            <p:cNvSpPr/>
            <p:nvPr/>
          </p:nvSpPr>
          <p:spPr>
            <a:xfrm>
              <a:off x="13667278" y="4548311"/>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3" name="手繪多邊形: 圖案 252">
              <a:extLst>
                <a:ext uri="{FF2B5EF4-FFF2-40B4-BE49-F238E27FC236}">
                  <a16:creationId xmlns:a16="http://schemas.microsoft.com/office/drawing/2014/main" id="{2C2644F3-C5C7-4FC8-9194-CAEDB43678FC}"/>
                </a:ext>
              </a:extLst>
            </p:cNvPr>
            <p:cNvSpPr/>
            <p:nvPr/>
          </p:nvSpPr>
          <p:spPr>
            <a:xfrm>
              <a:off x="14138123" y="4548317"/>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4" name="手繪多邊形: 圖案 253">
              <a:extLst>
                <a:ext uri="{FF2B5EF4-FFF2-40B4-BE49-F238E27FC236}">
                  <a16:creationId xmlns:a16="http://schemas.microsoft.com/office/drawing/2014/main" id="{70957E4B-A0BC-4B72-8BF6-C07A30215550}"/>
                </a:ext>
              </a:extLst>
            </p:cNvPr>
            <p:cNvSpPr/>
            <p:nvPr/>
          </p:nvSpPr>
          <p:spPr>
            <a:xfrm>
              <a:off x="13021359" y="4728000"/>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5" name="手繪多邊形: 圖案 254">
              <a:extLst>
                <a:ext uri="{FF2B5EF4-FFF2-40B4-BE49-F238E27FC236}">
                  <a16:creationId xmlns:a16="http://schemas.microsoft.com/office/drawing/2014/main" id="{6B2A666F-77FD-478D-A798-1549889C5BB2}"/>
                </a:ext>
              </a:extLst>
            </p:cNvPr>
            <p:cNvSpPr/>
            <p:nvPr/>
          </p:nvSpPr>
          <p:spPr>
            <a:xfrm>
              <a:off x="13492191" y="4728000"/>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6" name="手繪多邊形: 圖案 255">
              <a:extLst>
                <a:ext uri="{FF2B5EF4-FFF2-40B4-BE49-F238E27FC236}">
                  <a16:creationId xmlns:a16="http://schemas.microsoft.com/office/drawing/2014/main" id="{1579A744-B98E-420A-B1BD-6329FD0A50FF}"/>
                </a:ext>
              </a:extLst>
            </p:cNvPr>
            <p:cNvSpPr/>
            <p:nvPr/>
          </p:nvSpPr>
          <p:spPr>
            <a:xfrm>
              <a:off x="13667274" y="4728000"/>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7" name="手繪多邊形: 圖案 256">
              <a:extLst>
                <a:ext uri="{FF2B5EF4-FFF2-40B4-BE49-F238E27FC236}">
                  <a16:creationId xmlns:a16="http://schemas.microsoft.com/office/drawing/2014/main" id="{9B5654FF-C129-4280-971E-0DEF6421D386}"/>
                </a:ext>
              </a:extLst>
            </p:cNvPr>
            <p:cNvSpPr/>
            <p:nvPr/>
          </p:nvSpPr>
          <p:spPr>
            <a:xfrm>
              <a:off x="14137839" y="4728000"/>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8" name="矩形 12">
              <a:extLst>
                <a:ext uri="{FF2B5EF4-FFF2-40B4-BE49-F238E27FC236}">
                  <a16:creationId xmlns:a16="http://schemas.microsoft.com/office/drawing/2014/main" id="{AD46C008-FD39-4863-8C58-78E4A0D103E4}"/>
                </a:ext>
              </a:extLst>
            </p:cNvPr>
            <p:cNvSpPr/>
            <p:nvPr/>
          </p:nvSpPr>
          <p:spPr>
            <a:xfrm>
              <a:off x="12533352" y="3273148"/>
              <a:ext cx="1779513" cy="21020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59" name="文字方塊 258">
            <a:extLst>
              <a:ext uri="{FF2B5EF4-FFF2-40B4-BE49-F238E27FC236}">
                <a16:creationId xmlns:a16="http://schemas.microsoft.com/office/drawing/2014/main" id="{8D2E052F-E85C-46D2-99D8-D95F01B7C111}"/>
              </a:ext>
            </a:extLst>
          </p:cNvPr>
          <p:cNvSpPr txBox="1"/>
          <p:nvPr/>
        </p:nvSpPr>
        <p:spPr>
          <a:xfrm>
            <a:off x="4222136" y="3130460"/>
            <a:ext cx="94038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0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260" name="群組 259">
            <a:extLst>
              <a:ext uri="{FF2B5EF4-FFF2-40B4-BE49-F238E27FC236}">
                <a16:creationId xmlns:a16="http://schemas.microsoft.com/office/drawing/2014/main" id="{680C53FF-AFC1-4F64-AD88-A7164B2B42F6}"/>
              </a:ext>
            </a:extLst>
          </p:cNvPr>
          <p:cNvGrpSpPr/>
          <p:nvPr/>
        </p:nvGrpSpPr>
        <p:grpSpPr>
          <a:xfrm>
            <a:off x="4364229" y="2617425"/>
            <a:ext cx="572674" cy="448834"/>
            <a:chOff x="6612338" y="3841845"/>
            <a:chExt cx="1023583" cy="696036"/>
          </a:xfrm>
        </p:grpSpPr>
        <p:sp>
          <p:nvSpPr>
            <p:cNvPr id="261" name="手繪多邊形: 圖案 260">
              <a:extLst>
                <a:ext uri="{FF2B5EF4-FFF2-40B4-BE49-F238E27FC236}">
                  <a16:creationId xmlns:a16="http://schemas.microsoft.com/office/drawing/2014/main" id="{94BD0406-93BD-40CC-9024-AB9743C2505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2" name="手繪多邊形: 圖案 261">
              <a:extLst>
                <a:ext uri="{FF2B5EF4-FFF2-40B4-BE49-F238E27FC236}">
                  <a16:creationId xmlns:a16="http://schemas.microsoft.com/office/drawing/2014/main" id="{C2F5BAFC-6F6F-4793-B9FA-521092259A2C}"/>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3" name="手繪多邊形: 圖案 262">
              <a:extLst>
                <a:ext uri="{FF2B5EF4-FFF2-40B4-BE49-F238E27FC236}">
                  <a16:creationId xmlns:a16="http://schemas.microsoft.com/office/drawing/2014/main" id="{5DC84183-DBCC-4E0D-8AB1-A6F6643D7848}"/>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4" name="矩形: 圓角化同側角落 263">
              <a:extLst>
                <a:ext uri="{FF2B5EF4-FFF2-40B4-BE49-F238E27FC236}">
                  <a16:creationId xmlns:a16="http://schemas.microsoft.com/office/drawing/2014/main" id="{22CBE6A8-B96A-42A5-8CDC-2102C0796623}"/>
                </a:ext>
              </a:extLst>
            </p:cNvPr>
            <p:cNvSpPr/>
            <p:nvPr/>
          </p:nvSpPr>
          <p:spPr>
            <a:xfrm>
              <a:off x="6707874" y="4360460"/>
              <a:ext cx="928047" cy="177421"/>
            </a:xfrm>
            <a:prstGeom prst="round2Same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5" name="矩形: 圓角 264">
              <a:extLst>
                <a:ext uri="{FF2B5EF4-FFF2-40B4-BE49-F238E27FC236}">
                  <a16:creationId xmlns:a16="http://schemas.microsoft.com/office/drawing/2014/main" id="{48A568C0-DE10-4E5D-A405-E4A8E65B96FA}"/>
                </a:ext>
              </a:extLst>
            </p:cNvPr>
            <p:cNvSpPr/>
            <p:nvPr/>
          </p:nvSpPr>
          <p:spPr>
            <a:xfrm>
              <a:off x="7327167" y="4427815"/>
              <a:ext cx="211760" cy="530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66" name="文字方塊 265">
            <a:extLst>
              <a:ext uri="{FF2B5EF4-FFF2-40B4-BE49-F238E27FC236}">
                <a16:creationId xmlns:a16="http://schemas.microsoft.com/office/drawing/2014/main" id="{B5D3E6D2-86EC-4C05-AE3A-CFF91F85715D}"/>
              </a:ext>
            </a:extLst>
          </p:cNvPr>
          <p:cNvSpPr txBox="1"/>
          <p:nvPr/>
        </p:nvSpPr>
        <p:spPr>
          <a:xfrm>
            <a:off x="4296367" y="2331647"/>
            <a:ext cx="62447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1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267" name="群組 266">
            <a:extLst>
              <a:ext uri="{FF2B5EF4-FFF2-40B4-BE49-F238E27FC236}">
                <a16:creationId xmlns:a16="http://schemas.microsoft.com/office/drawing/2014/main" id="{5CD7598E-D8DA-4F47-A178-5E288297EFA6}"/>
              </a:ext>
            </a:extLst>
          </p:cNvPr>
          <p:cNvGrpSpPr/>
          <p:nvPr/>
        </p:nvGrpSpPr>
        <p:grpSpPr>
          <a:xfrm>
            <a:off x="1771266" y="2783179"/>
            <a:ext cx="536588" cy="767173"/>
            <a:chOff x="4912659" y="5508327"/>
            <a:chExt cx="905540" cy="1215201"/>
          </a:xfrm>
        </p:grpSpPr>
        <p:sp>
          <p:nvSpPr>
            <p:cNvPr id="268" name="手繪多邊形: 圖案 267">
              <a:extLst>
                <a:ext uri="{FF2B5EF4-FFF2-40B4-BE49-F238E27FC236}">
                  <a16:creationId xmlns:a16="http://schemas.microsoft.com/office/drawing/2014/main" id="{A431F4EE-5FEA-4915-BA5F-94B3376CBA1F}"/>
                </a:ext>
              </a:extLst>
            </p:cNvPr>
            <p:cNvSpPr/>
            <p:nvPr/>
          </p:nvSpPr>
          <p:spPr>
            <a:xfrm>
              <a:off x="4929134" y="5508327"/>
              <a:ext cx="879412" cy="119632"/>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9" name="手繪多邊形: 圖案 268">
              <a:extLst>
                <a:ext uri="{FF2B5EF4-FFF2-40B4-BE49-F238E27FC236}">
                  <a16:creationId xmlns:a16="http://schemas.microsoft.com/office/drawing/2014/main" id="{F7A2555F-DC0C-49DD-9FC0-B12F4C0E1A7B}"/>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0" name="矩形: 圓角 269">
              <a:extLst>
                <a:ext uri="{FF2B5EF4-FFF2-40B4-BE49-F238E27FC236}">
                  <a16:creationId xmlns:a16="http://schemas.microsoft.com/office/drawing/2014/main" id="{1EFF6109-F8A0-4BF0-8088-8D45545E03A0}"/>
                </a:ext>
              </a:extLst>
            </p:cNvPr>
            <p:cNvSpPr/>
            <p:nvPr/>
          </p:nvSpPr>
          <p:spPr>
            <a:xfrm>
              <a:off x="5511079" y="5715000"/>
              <a:ext cx="203290" cy="5722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1" name="手繪多邊形: 圖案 270">
              <a:extLst>
                <a:ext uri="{FF2B5EF4-FFF2-40B4-BE49-F238E27FC236}">
                  <a16:creationId xmlns:a16="http://schemas.microsoft.com/office/drawing/2014/main" id="{037EC7C0-306E-47EC-B35C-7182BB1338F5}"/>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2" name="矩形: 圓角化同側角落 271">
              <a:extLst>
                <a:ext uri="{FF2B5EF4-FFF2-40B4-BE49-F238E27FC236}">
                  <a16:creationId xmlns:a16="http://schemas.microsoft.com/office/drawing/2014/main" id="{DBE74E9F-CBDF-46A9-B66B-21D279055480}"/>
                </a:ext>
              </a:extLst>
            </p:cNvPr>
            <p:cNvSpPr/>
            <p:nvPr/>
          </p:nvSpPr>
          <p:spPr>
            <a:xfrm flipV="1">
              <a:off x="4922535" y="5623858"/>
              <a:ext cx="895664" cy="1099670"/>
            </a:xfrm>
            <a:prstGeom prst="round2SameRect">
              <a:avLst>
                <a:gd name="adj1" fmla="val 8603"/>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3" name="矩形: 圓角 272">
              <a:extLst>
                <a:ext uri="{FF2B5EF4-FFF2-40B4-BE49-F238E27FC236}">
                  <a16:creationId xmlns:a16="http://schemas.microsoft.com/office/drawing/2014/main" id="{54FBAC02-A722-4115-9D65-B8C928AC6584}"/>
                </a:ext>
              </a:extLst>
            </p:cNvPr>
            <p:cNvSpPr/>
            <p:nvPr/>
          </p:nvSpPr>
          <p:spPr>
            <a:xfrm>
              <a:off x="5511079" y="5997651"/>
              <a:ext cx="203290" cy="5722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74" name="直線接點 273">
              <a:extLst>
                <a:ext uri="{FF2B5EF4-FFF2-40B4-BE49-F238E27FC236}">
                  <a16:creationId xmlns:a16="http://schemas.microsoft.com/office/drawing/2014/main" id="{FB337174-3290-4CDF-BDDC-E77CC411AA4D}"/>
                </a:ext>
              </a:extLst>
            </p:cNvPr>
            <p:cNvCxnSpPr>
              <a:cxnSpLocks/>
            </p:cNvCxnSpPr>
            <p:nvPr/>
          </p:nvCxnSpPr>
          <p:spPr>
            <a:xfrm>
              <a:off x="4916557" y="6136906"/>
              <a:ext cx="8909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接點 274">
              <a:extLst>
                <a:ext uri="{FF2B5EF4-FFF2-40B4-BE49-F238E27FC236}">
                  <a16:creationId xmlns:a16="http://schemas.microsoft.com/office/drawing/2014/main" id="{F02D9431-F53F-4429-93D2-CE8F8A238C0C}"/>
                </a:ext>
              </a:extLst>
            </p:cNvPr>
            <p:cNvCxnSpPr>
              <a:cxnSpLocks/>
            </p:cNvCxnSpPr>
            <p:nvPr/>
          </p:nvCxnSpPr>
          <p:spPr>
            <a:xfrm>
              <a:off x="4912659" y="5886822"/>
              <a:ext cx="8838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手繪多邊形: 圖案 275">
              <a:extLst>
                <a:ext uri="{FF2B5EF4-FFF2-40B4-BE49-F238E27FC236}">
                  <a16:creationId xmlns:a16="http://schemas.microsoft.com/office/drawing/2014/main" id="{92555CA9-884F-4ED4-AE00-7814AD867154}"/>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7" name="矩形: 圓角 276">
              <a:extLst>
                <a:ext uri="{FF2B5EF4-FFF2-40B4-BE49-F238E27FC236}">
                  <a16:creationId xmlns:a16="http://schemas.microsoft.com/office/drawing/2014/main" id="{45DA03AE-90D1-424C-96CD-AA1F1E592AD3}"/>
                </a:ext>
              </a:extLst>
            </p:cNvPr>
            <p:cNvSpPr/>
            <p:nvPr/>
          </p:nvSpPr>
          <p:spPr>
            <a:xfrm>
              <a:off x="5511079" y="6254639"/>
              <a:ext cx="203290" cy="5722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78" name="直線接點 277">
              <a:extLst>
                <a:ext uri="{FF2B5EF4-FFF2-40B4-BE49-F238E27FC236}">
                  <a16:creationId xmlns:a16="http://schemas.microsoft.com/office/drawing/2014/main" id="{59783753-71AD-4CCB-9BDE-8BE8F3F35A10}"/>
                </a:ext>
              </a:extLst>
            </p:cNvPr>
            <p:cNvCxnSpPr>
              <a:cxnSpLocks/>
            </p:cNvCxnSpPr>
            <p:nvPr/>
          </p:nvCxnSpPr>
          <p:spPr>
            <a:xfrm>
              <a:off x="4916557" y="6393894"/>
              <a:ext cx="8909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9" name="文字方塊 278">
            <a:extLst>
              <a:ext uri="{FF2B5EF4-FFF2-40B4-BE49-F238E27FC236}">
                <a16:creationId xmlns:a16="http://schemas.microsoft.com/office/drawing/2014/main" id="{3D5CF3D3-E800-4FA0-9701-A1379E5458B1}"/>
              </a:ext>
            </a:extLst>
          </p:cNvPr>
          <p:cNvSpPr txBox="1"/>
          <p:nvPr/>
        </p:nvSpPr>
        <p:spPr>
          <a:xfrm>
            <a:off x="1554010" y="3544906"/>
            <a:ext cx="95206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1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p>
          <a:p>
            <a:pPr algn="ctr"/>
            <a:r>
              <a:rPr lang="zh-TW" altLang="en-US" sz="11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p:txBody>
      </p:sp>
      <p:sp>
        <p:nvSpPr>
          <p:cNvPr id="281" name="文字方塊 280">
            <a:extLst>
              <a:ext uri="{FF2B5EF4-FFF2-40B4-BE49-F238E27FC236}">
                <a16:creationId xmlns:a16="http://schemas.microsoft.com/office/drawing/2014/main" id="{9386E828-660A-4263-9086-82F4E072438C}"/>
              </a:ext>
            </a:extLst>
          </p:cNvPr>
          <p:cNvSpPr txBox="1"/>
          <p:nvPr/>
        </p:nvSpPr>
        <p:spPr>
          <a:xfrm>
            <a:off x="2416459" y="2748740"/>
            <a:ext cx="7622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I</a:t>
            </a:r>
            <a:r>
              <a:rPr lang="zh-TW"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nitiator</a:t>
            </a:r>
          </a:p>
        </p:txBody>
      </p:sp>
      <p:sp>
        <p:nvSpPr>
          <p:cNvPr id="283" name="文字方塊 282">
            <a:extLst>
              <a:ext uri="{FF2B5EF4-FFF2-40B4-BE49-F238E27FC236}">
                <a16:creationId xmlns:a16="http://schemas.microsoft.com/office/drawing/2014/main" id="{EB00E3DC-4B48-458B-9D25-FC06A17538AA}"/>
              </a:ext>
            </a:extLst>
          </p:cNvPr>
          <p:cNvSpPr txBox="1"/>
          <p:nvPr/>
        </p:nvSpPr>
        <p:spPr>
          <a:xfrm>
            <a:off x="2196801" y="4268438"/>
            <a:ext cx="144704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1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1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1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284" name="文字方塊 283">
            <a:extLst>
              <a:ext uri="{FF2B5EF4-FFF2-40B4-BE49-F238E27FC236}">
                <a16:creationId xmlns:a16="http://schemas.microsoft.com/office/drawing/2014/main" id="{BBF0D4F9-935B-447A-85FD-661F42007A49}"/>
              </a:ext>
            </a:extLst>
          </p:cNvPr>
          <p:cNvSpPr txBox="1"/>
          <p:nvPr/>
        </p:nvSpPr>
        <p:spPr>
          <a:xfrm>
            <a:off x="2950547" y="3092923"/>
            <a:ext cx="5629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1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285" name="文字方塊 284">
            <a:extLst>
              <a:ext uri="{FF2B5EF4-FFF2-40B4-BE49-F238E27FC236}">
                <a16:creationId xmlns:a16="http://schemas.microsoft.com/office/drawing/2014/main" id="{5CECC759-D741-43E4-8841-09DA356C67D1}"/>
              </a:ext>
            </a:extLst>
          </p:cNvPr>
          <p:cNvSpPr txBox="1"/>
          <p:nvPr/>
        </p:nvSpPr>
        <p:spPr>
          <a:xfrm>
            <a:off x="729403" y="3446680"/>
            <a:ext cx="62949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Client</a:t>
            </a:r>
            <a:endParaRPr lang="zh-TW" altLang="en-US" sz="11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87" name="群組 286">
            <a:extLst>
              <a:ext uri="{FF2B5EF4-FFF2-40B4-BE49-F238E27FC236}">
                <a16:creationId xmlns:a16="http://schemas.microsoft.com/office/drawing/2014/main" id="{39A52B81-8011-4E80-8D47-58A7C985623C}"/>
              </a:ext>
            </a:extLst>
          </p:cNvPr>
          <p:cNvGrpSpPr/>
          <p:nvPr/>
        </p:nvGrpSpPr>
        <p:grpSpPr>
          <a:xfrm>
            <a:off x="1659408" y="1958873"/>
            <a:ext cx="723991" cy="480364"/>
            <a:chOff x="672980" y="1966505"/>
            <a:chExt cx="1057450" cy="651099"/>
          </a:xfrm>
          <a:noFill/>
        </p:grpSpPr>
        <p:sp>
          <p:nvSpPr>
            <p:cNvPr id="288" name="手繪多邊形: 圖案 287">
              <a:extLst>
                <a:ext uri="{FF2B5EF4-FFF2-40B4-BE49-F238E27FC236}">
                  <a16:creationId xmlns:a16="http://schemas.microsoft.com/office/drawing/2014/main" id="{D61A16A7-C1C6-4159-BF09-8DEF8E82F8AE}"/>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tx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9" name="手繪多邊形: 圖案 288">
              <a:extLst>
                <a:ext uri="{FF2B5EF4-FFF2-40B4-BE49-F238E27FC236}">
                  <a16:creationId xmlns:a16="http://schemas.microsoft.com/office/drawing/2014/main" id="{729F5301-2B8E-40AD-A2C1-EF91434BBD4B}"/>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tx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90" name="群組 289">
            <a:extLst>
              <a:ext uri="{FF2B5EF4-FFF2-40B4-BE49-F238E27FC236}">
                <a16:creationId xmlns:a16="http://schemas.microsoft.com/office/drawing/2014/main" id="{8DA18DF0-3B1D-4A04-A2D5-2FFCE26A157F}"/>
              </a:ext>
            </a:extLst>
          </p:cNvPr>
          <p:cNvGrpSpPr/>
          <p:nvPr/>
        </p:nvGrpSpPr>
        <p:grpSpPr>
          <a:xfrm>
            <a:off x="588986" y="2896212"/>
            <a:ext cx="709539" cy="515492"/>
            <a:chOff x="4219147" y="3532915"/>
            <a:chExt cx="1243059" cy="854781"/>
          </a:xfrm>
        </p:grpSpPr>
        <p:pic>
          <p:nvPicPr>
            <p:cNvPr id="291" name="圖形 290">
              <a:extLst>
                <a:ext uri="{FF2B5EF4-FFF2-40B4-BE49-F238E27FC236}">
                  <a16:creationId xmlns:a16="http://schemas.microsoft.com/office/drawing/2014/main" id="{77BBD8F2-5154-4734-BA18-FAAB495C2A7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366831" y="3532915"/>
              <a:ext cx="1095375" cy="847725"/>
            </a:xfrm>
            <a:prstGeom prst="rect">
              <a:avLst/>
            </a:prstGeom>
          </p:spPr>
        </p:pic>
        <p:pic>
          <p:nvPicPr>
            <p:cNvPr id="292" name="圖形 291">
              <a:extLst>
                <a:ext uri="{FF2B5EF4-FFF2-40B4-BE49-F238E27FC236}">
                  <a16:creationId xmlns:a16="http://schemas.microsoft.com/office/drawing/2014/main" id="{510C3B0B-9366-4CB0-AD94-FA519F02731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19147" y="3971490"/>
              <a:ext cx="462454" cy="416206"/>
            </a:xfrm>
            <a:prstGeom prst="rect">
              <a:avLst/>
            </a:prstGeom>
          </p:spPr>
        </p:pic>
      </p:grpSp>
      <p:sp>
        <p:nvSpPr>
          <p:cNvPr id="293" name="矩形 292">
            <a:extLst>
              <a:ext uri="{FF2B5EF4-FFF2-40B4-BE49-F238E27FC236}">
                <a16:creationId xmlns:a16="http://schemas.microsoft.com/office/drawing/2014/main" id="{716E2AC2-3812-4963-B2BE-5775E73053D2}"/>
              </a:ext>
            </a:extLst>
          </p:cNvPr>
          <p:cNvSpPr/>
          <p:nvPr/>
        </p:nvSpPr>
        <p:spPr>
          <a:xfrm>
            <a:off x="6738970" y="2727936"/>
            <a:ext cx="1234633" cy="461665"/>
          </a:xfrm>
          <a:prstGeom prst="rect">
            <a:avLst/>
          </a:prstGeom>
        </p:spPr>
        <p:txBody>
          <a:bodyPr wrap="none">
            <a:spAutoFit/>
          </a:bodyPr>
          <a:lstStyle/>
          <a:p>
            <a:pPr algn="ctr" rtl="0" fontAlgn="base"/>
            <a:r>
              <a:rPr lang="en-US" altLang="zh-TW" sz="1200" b="1" i="0" u="none" strike="noStrike" dirty="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Cloud object</a:t>
            </a:r>
            <a:r>
              <a:rPr lang="en-US" altLang="zh-TW" sz="12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p>
          <a:p>
            <a:pPr algn="ctr" rtl="0" fontAlgn="base"/>
            <a:r>
              <a:rPr lang="en-US" altLang="zh-TW" sz="1200" b="1" i="0" u="none" strike="noStrike" dirty="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Storage space</a:t>
            </a:r>
            <a:endParaRPr lang="en-US" altLang="zh-TW" sz="1200" b="0" i="0" dirty="0">
              <a:solidFill>
                <a:srgbClr val="000000"/>
              </a:solidFill>
              <a:effectLst/>
              <a:latin typeface="Arial" panose="020B0604020202020204" pitchFamily="34" charset="0"/>
              <a:ea typeface="微軟正黑體" panose="020B0604030504040204" pitchFamily="34" charset="-120"/>
              <a:sym typeface="Arial" panose="020B0604020202020204" pitchFamily="34" charset="0"/>
            </a:endParaRPr>
          </a:p>
        </p:txBody>
      </p:sp>
      <p:grpSp>
        <p:nvGrpSpPr>
          <p:cNvPr id="294" name="群組 293">
            <a:extLst>
              <a:ext uri="{FF2B5EF4-FFF2-40B4-BE49-F238E27FC236}">
                <a16:creationId xmlns:a16="http://schemas.microsoft.com/office/drawing/2014/main" id="{B91F0EA0-AF8B-483A-8631-3DC0A9300135}"/>
              </a:ext>
            </a:extLst>
          </p:cNvPr>
          <p:cNvGrpSpPr/>
          <p:nvPr/>
        </p:nvGrpSpPr>
        <p:grpSpPr>
          <a:xfrm>
            <a:off x="6857746" y="3222090"/>
            <a:ext cx="976995" cy="681688"/>
            <a:chOff x="6134382" y="1540701"/>
            <a:chExt cx="4347102" cy="3033140"/>
          </a:xfrm>
        </p:grpSpPr>
        <p:grpSp>
          <p:nvGrpSpPr>
            <p:cNvPr id="295" name="群組 294">
              <a:extLst>
                <a:ext uri="{FF2B5EF4-FFF2-40B4-BE49-F238E27FC236}">
                  <a16:creationId xmlns:a16="http://schemas.microsoft.com/office/drawing/2014/main" id="{32145C4A-38BA-4347-B30F-113D420C0830}"/>
                </a:ext>
              </a:extLst>
            </p:cNvPr>
            <p:cNvGrpSpPr/>
            <p:nvPr/>
          </p:nvGrpSpPr>
          <p:grpSpPr>
            <a:xfrm>
              <a:off x="6134382" y="1540701"/>
              <a:ext cx="4347102" cy="3013137"/>
              <a:chOff x="2426218" y="335742"/>
              <a:chExt cx="7276477" cy="5043588"/>
            </a:xfrm>
          </p:grpSpPr>
          <p:pic>
            <p:nvPicPr>
              <p:cNvPr id="299" name="圖形 298">
                <a:extLst>
                  <a:ext uri="{FF2B5EF4-FFF2-40B4-BE49-F238E27FC236}">
                    <a16:creationId xmlns:a16="http://schemas.microsoft.com/office/drawing/2014/main" id="{395C5BBA-610E-4293-A811-55DB117C5F6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47477" y="335742"/>
                <a:ext cx="6258560" cy="4326014"/>
              </a:xfrm>
              <a:prstGeom prst="rect">
                <a:avLst/>
              </a:prstGeom>
            </p:spPr>
          </p:pic>
          <p:sp>
            <p:nvSpPr>
              <p:cNvPr id="300" name="矩形 299">
                <a:extLst>
                  <a:ext uri="{FF2B5EF4-FFF2-40B4-BE49-F238E27FC236}">
                    <a16:creationId xmlns:a16="http://schemas.microsoft.com/office/drawing/2014/main" id="{0A690A01-AACA-41B6-B642-305F00EE7D4A}"/>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1" name="矩形 300">
                <a:extLst>
                  <a:ext uri="{FF2B5EF4-FFF2-40B4-BE49-F238E27FC236}">
                    <a16:creationId xmlns:a16="http://schemas.microsoft.com/office/drawing/2014/main" id="{83C56F74-A7BE-4444-94EF-01C0AE28706A}"/>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2" name="矩形 301">
                <a:extLst>
                  <a:ext uri="{FF2B5EF4-FFF2-40B4-BE49-F238E27FC236}">
                    <a16:creationId xmlns:a16="http://schemas.microsoft.com/office/drawing/2014/main" id="{3DEBCCFD-505B-448E-BCC5-B7B20CC82316}"/>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03" name="群組 302">
                <a:extLst>
                  <a:ext uri="{FF2B5EF4-FFF2-40B4-BE49-F238E27FC236}">
                    <a16:creationId xmlns:a16="http://schemas.microsoft.com/office/drawing/2014/main" id="{86EBB796-4954-4432-9E9E-3ED88A6C5E25}"/>
                  </a:ext>
                </a:extLst>
              </p:cNvPr>
              <p:cNvGrpSpPr/>
              <p:nvPr/>
            </p:nvGrpSpPr>
            <p:grpSpPr>
              <a:xfrm>
                <a:off x="2426218" y="4123037"/>
                <a:ext cx="1071485" cy="1071480"/>
                <a:chOff x="551616" y="5265594"/>
                <a:chExt cx="222492" cy="222491"/>
              </a:xfrm>
            </p:grpSpPr>
            <p:sp>
              <p:nvSpPr>
                <p:cNvPr id="311" name="手繪多邊形: 圖案 310">
                  <a:extLst>
                    <a:ext uri="{FF2B5EF4-FFF2-40B4-BE49-F238E27FC236}">
                      <a16:creationId xmlns:a16="http://schemas.microsoft.com/office/drawing/2014/main" id="{F8946C0E-E109-45C2-98DF-26B4E69BF388}"/>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2" name="手繪多邊形: 圖案 311">
                  <a:extLst>
                    <a:ext uri="{FF2B5EF4-FFF2-40B4-BE49-F238E27FC236}">
                      <a16:creationId xmlns:a16="http://schemas.microsoft.com/office/drawing/2014/main" id="{59CA0A06-A6BF-4889-AE42-6C55E88F5E53}"/>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3" name="手繪多邊形: 圖案 312">
                  <a:extLst>
                    <a:ext uri="{FF2B5EF4-FFF2-40B4-BE49-F238E27FC236}">
                      <a16:creationId xmlns:a16="http://schemas.microsoft.com/office/drawing/2014/main" id="{6F55F32D-789D-45BE-ACCA-3AE6E0E45698}"/>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4" name="手繪多邊形: 圖案 313">
                  <a:extLst>
                    <a:ext uri="{FF2B5EF4-FFF2-40B4-BE49-F238E27FC236}">
                      <a16:creationId xmlns:a16="http://schemas.microsoft.com/office/drawing/2014/main" id="{A6675698-E2AD-4602-BB76-D54C97D18020}"/>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5" name="手繪多邊形: 圖案 314">
                  <a:extLst>
                    <a:ext uri="{FF2B5EF4-FFF2-40B4-BE49-F238E27FC236}">
                      <a16:creationId xmlns:a16="http://schemas.microsoft.com/office/drawing/2014/main" id="{D1D1A388-716F-4FBF-A6CE-B47ABDE0B2F1}"/>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6" name="手繪多邊形: 圖案 315">
                  <a:extLst>
                    <a:ext uri="{FF2B5EF4-FFF2-40B4-BE49-F238E27FC236}">
                      <a16:creationId xmlns:a16="http://schemas.microsoft.com/office/drawing/2014/main" id="{0FE5D4F0-1765-44CC-A087-C79FF1ECD15F}"/>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04" name="群組 303">
                <a:extLst>
                  <a:ext uri="{FF2B5EF4-FFF2-40B4-BE49-F238E27FC236}">
                    <a16:creationId xmlns:a16="http://schemas.microsoft.com/office/drawing/2014/main" id="{EA47A85E-EBB5-446D-9D81-A3E095EF5CFD}"/>
                  </a:ext>
                </a:extLst>
              </p:cNvPr>
              <p:cNvGrpSpPr/>
              <p:nvPr/>
            </p:nvGrpSpPr>
            <p:grpSpPr>
              <a:xfrm>
                <a:off x="8614059" y="4290924"/>
                <a:ext cx="1088636" cy="1088406"/>
                <a:chOff x="1385335" y="5265594"/>
                <a:chExt cx="222540" cy="222492"/>
              </a:xfrm>
            </p:grpSpPr>
            <p:sp>
              <p:nvSpPr>
                <p:cNvPr id="305" name="手繪多邊形: 圖案 304">
                  <a:extLst>
                    <a:ext uri="{FF2B5EF4-FFF2-40B4-BE49-F238E27FC236}">
                      <a16:creationId xmlns:a16="http://schemas.microsoft.com/office/drawing/2014/main" id="{DE94B52E-87E7-4D5D-81EE-38C996F2BA64}"/>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6" name="手繪多邊形: 圖案 305">
                  <a:extLst>
                    <a:ext uri="{FF2B5EF4-FFF2-40B4-BE49-F238E27FC236}">
                      <a16:creationId xmlns:a16="http://schemas.microsoft.com/office/drawing/2014/main" id="{9FF11DCB-2CC9-42DE-A438-E98584275E63}"/>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7" name="手繪多邊形: 圖案 306">
                  <a:extLst>
                    <a:ext uri="{FF2B5EF4-FFF2-40B4-BE49-F238E27FC236}">
                      <a16:creationId xmlns:a16="http://schemas.microsoft.com/office/drawing/2014/main" id="{246B1C96-8B43-4931-9D6C-547A5755F196}"/>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8" name="手繪多邊形: 圖案 307">
                  <a:extLst>
                    <a:ext uri="{FF2B5EF4-FFF2-40B4-BE49-F238E27FC236}">
                      <a16:creationId xmlns:a16="http://schemas.microsoft.com/office/drawing/2014/main" id="{71F37125-F30B-4B77-BF8E-F4015217B861}"/>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9" name="手繪多邊形: 圖案 308">
                  <a:extLst>
                    <a:ext uri="{FF2B5EF4-FFF2-40B4-BE49-F238E27FC236}">
                      <a16:creationId xmlns:a16="http://schemas.microsoft.com/office/drawing/2014/main" id="{70A1F8A8-C70A-449B-AA49-24BC8551EE6F}"/>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0" name="手繪多邊形: 圖案 309">
                  <a:extLst>
                    <a:ext uri="{FF2B5EF4-FFF2-40B4-BE49-F238E27FC236}">
                      <a16:creationId xmlns:a16="http://schemas.microsoft.com/office/drawing/2014/main" id="{86EACA60-8AEC-4389-9D39-7D49486E0E56}"/>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96" name="矩形 295">
              <a:extLst>
                <a:ext uri="{FF2B5EF4-FFF2-40B4-BE49-F238E27FC236}">
                  <a16:creationId xmlns:a16="http://schemas.microsoft.com/office/drawing/2014/main" id="{B8D04754-BC53-48D8-9D99-CF35C4D6768C}"/>
                </a:ext>
              </a:extLst>
            </p:cNvPr>
            <p:cNvSpPr/>
            <p:nvPr/>
          </p:nvSpPr>
          <p:spPr>
            <a:xfrm>
              <a:off x="7019442" y="4125683"/>
              <a:ext cx="448158" cy="448158"/>
            </a:xfrm>
            <a:prstGeom prst="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7" name="矩形 296">
              <a:extLst>
                <a:ext uri="{FF2B5EF4-FFF2-40B4-BE49-F238E27FC236}">
                  <a16:creationId xmlns:a16="http://schemas.microsoft.com/office/drawing/2014/main" id="{29AA08FB-58DF-4845-BFFE-6D0F7A4ED411}"/>
                </a:ext>
              </a:extLst>
            </p:cNvPr>
            <p:cNvSpPr/>
            <p:nvPr/>
          </p:nvSpPr>
          <p:spPr>
            <a:xfrm>
              <a:off x="8077200" y="4125683"/>
              <a:ext cx="448158" cy="448158"/>
            </a:xfrm>
            <a:prstGeom prst="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8" name="矩形 297">
              <a:extLst>
                <a:ext uri="{FF2B5EF4-FFF2-40B4-BE49-F238E27FC236}">
                  <a16:creationId xmlns:a16="http://schemas.microsoft.com/office/drawing/2014/main" id="{CF363C1B-1302-4C81-8682-1BE206D46D70}"/>
                </a:ext>
              </a:extLst>
            </p:cNvPr>
            <p:cNvSpPr/>
            <p:nvPr/>
          </p:nvSpPr>
          <p:spPr>
            <a:xfrm>
              <a:off x="9067800" y="4125683"/>
              <a:ext cx="448158" cy="448158"/>
            </a:xfrm>
            <a:prstGeom prst="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17" name="圖形 211">
            <a:extLst>
              <a:ext uri="{FF2B5EF4-FFF2-40B4-BE49-F238E27FC236}">
                <a16:creationId xmlns:a16="http://schemas.microsoft.com/office/drawing/2014/main" id="{F9D42BC1-CA5B-4F31-9E33-1DF0987795F0}"/>
              </a:ext>
            </a:extLst>
          </p:cNvPr>
          <p:cNvGrpSpPr/>
          <p:nvPr/>
        </p:nvGrpSpPr>
        <p:grpSpPr>
          <a:xfrm>
            <a:off x="7141875" y="3443623"/>
            <a:ext cx="154541" cy="188760"/>
            <a:chOff x="6880167" y="2925402"/>
            <a:chExt cx="551412" cy="630183"/>
          </a:xfrm>
          <a:solidFill>
            <a:schemeClr val="tx1"/>
          </a:solidFill>
        </p:grpSpPr>
        <p:sp>
          <p:nvSpPr>
            <p:cNvPr id="318" name="手繪多邊形: 圖案 317">
              <a:extLst>
                <a:ext uri="{FF2B5EF4-FFF2-40B4-BE49-F238E27FC236}">
                  <a16:creationId xmlns:a16="http://schemas.microsoft.com/office/drawing/2014/main" id="{41A50B27-E66E-4F22-9916-77B3D61BFBCE}"/>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9" name="手繪多邊形: 圖案 318">
              <a:extLst>
                <a:ext uri="{FF2B5EF4-FFF2-40B4-BE49-F238E27FC236}">
                  <a16:creationId xmlns:a16="http://schemas.microsoft.com/office/drawing/2014/main" id="{9C7002EC-4264-4B61-B72B-1B8443A0E24C}"/>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0" name="手繪多邊形: 圖案 319">
              <a:extLst>
                <a:ext uri="{FF2B5EF4-FFF2-40B4-BE49-F238E27FC236}">
                  <a16:creationId xmlns:a16="http://schemas.microsoft.com/office/drawing/2014/main" id="{CC440B2C-2776-4602-9DBE-80A69C7B893C}"/>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21" name="文字方塊 352">
            <a:extLst>
              <a:ext uri="{FF2B5EF4-FFF2-40B4-BE49-F238E27FC236}">
                <a16:creationId xmlns:a16="http://schemas.microsoft.com/office/drawing/2014/main" id="{9BA538ED-113C-4025-B0D5-96A9D2D6A2A1}"/>
              </a:ext>
            </a:extLst>
          </p:cNvPr>
          <p:cNvSpPr txBox="1"/>
          <p:nvPr/>
        </p:nvSpPr>
        <p:spPr>
          <a:xfrm>
            <a:off x="2410032" y="2043386"/>
            <a:ext cx="7622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I</a:t>
            </a:r>
            <a:r>
              <a:rPr lang="zh-TW"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nitiator</a:t>
            </a:r>
          </a:p>
        </p:txBody>
      </p:sp>
      <p:sp>
        <p:nvSpPr>
          <p:cNvPr id="323" name="文字方塊 359">
            <a:extLst>
              <a:ext uri="{FF2B5EF4-FFF2-40B4-BE49-F238E27FC236}">
                <a16:creationId xmlns:a16="http://schemas.microsoft.com/office/drawing/2014/main" id="{08A92918-2A8A-479C-A4E5-8A77785A5AB2}"/>
              </a:ext>
            </a:extLst>
          </p:cNvPr>
          <p:cNvSpPr txBox="1"/>
          <p:nvPr/>
        </p:nvSpPr>
        <p:spPr>
          <a:xfrm>
            <a:off x="2929150" y="2358608"/>
            <a:ext cx="5506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1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pic>
        <p:nvPicPr>
          <p:cNvPr id="324" name="圖片 323" descr="一張含有 向量圖形 的圖片&#10;&#10;自動產生的描述">
            <a:extLst>
              <a:ext uri="{FF2B5EF4-FFF2-40B4-BE49-F238E27FC236}">
                <a16:creationId xmlns:a16="http://schemas.microsoft.com/office/drawing/2014/main" id="{2A1D61CE-4A56-47B6-8245-34137D89FDB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971493" y="1750434"/>
            <a:ext cx="738981" cy="738979"/>
          </a:xfrm>
          <a:prstGeom prst="roundRect">
            <a:avLst>
              <a:gd name="adj" fmla="val 23763"/>
            </a:avLst>
          </a:prstGeom>
          <a:ln w="28575">
            <a:noFill/>
          </a:ln>
          <a:effectLst/>
        </p:spPr>
      </p:pic>
      <p:grpSp>
        <p:nvGrpSpPr>
          <p:cNvPr id="352" name="圖形 211">
            <a:extLst>
              <a:ext uri="{FF2B5EF4-FFF2-40B4-BE49-F238E27FC236}">
                <a16:creationId xmlns:a16="http://schemas.microsoft.com/office/drawing/2014/main" id="{85FFBAC9-922E-41E6-B769-60F3F45F729E}"/>
              </a:ext>
            </a:extLst>
          </p:cNvPr>
          <p:cNvGrpSpPr/>
          <p:nvPr/>
        </p:nvGrpSpPr>
        <p:grpSpPr>
          <a:xfrm>
            <a:off x="7340363" y="3443623"/>
            <a:ext cx="154541" cy="188760"/>
            <a:chOff x="6880167" y="2925402"/>
            <a:chExt cx="551412" cy="630183"/>
          </a:xfrm>
          <a:solidFill>
            <a:schemeClr val="tx1"/>
          </a:solidFill>
        </p:grpSpPr>
        <p:sp>
          <p:nvSpPr>
            <p:cNvPr id="353" name="手繪多邊形: 圖案 352">
              <a:extLst>
                <a:ext uri="{FF2B5EF4-FFF2-40B4-BE49-F238E27FC236}">
                  <a16:creationId xmlns:a16="http://schemas.microsoft.com/office/drawing/2014/main" id="{FFBAFC9F-D0DE-4239-BD09-2D51188F0C1F}"/>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4" name="手繪多邊形: 圖案 353">
              <a:extLst>
                <a:ext uri="{FF2B5EF4-FFF2-40B4-BE49-F238E27FC236}">
                  <a16:creationId xmlns:a16="http://schemas.microsoft.com/office/drawing/2014/main" id="{5997CF64-81A8-45E6-9195-6BB365D4A316}"/>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5" name="手繪多邊形: 圖案 354">
              <a:extLst>
                <a:ext uri="{FF2B5EF4-FFF2-40B4-BE49-F238E27FC236}">
                  <a16:creationId xmlns:a16="http://schemas.microsoft.com/office/drawing/2014/main" id="{5DD0FD28-790E-4961-8F44-A1681DD2594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56" name="文字方塊 355">
            <a:extLst>
              <a:ext uri="{FF2B5EF4-FFF2-40B4-BE49-F238E27FC236}">
                <a16:creationId xmlns:a16="http://schemas.microsoft.com/office/drawing/2014/main" id="{244D3610-1469-4E62-A4F3-BD49DCA6F0F7}"/>
              </a:ext>
            </a:extLst>
          </p:cNvPr>
          <p:cNvSpPr txBox="1"/>
          <p:nvPr/>
        </p:nvSpPr>
        <p:spPr>
          <a:xfrm>
            <a:off x="1468949" y="2398989"/>
            <a:ext cx="1198781"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357" name="圖形 356">
            <a:extLst>
              <a:ext uri="{FF2B5EF4-FFF2-40B4-BE49-F238E27FC236}">
                <a16:creationId xmlns:a16="http://schemas.microsoft.com/office/drawing/2014/main" id="{49DF8C76-6CBC-4ECB-821B-DB54A845D2B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22260" y="2198831"/>
            <a:ext cx="263969" cy="251001"/>
          </a:xfrm>
          <a:prstGeom prst="rect">
            <a:avLst/>
          </a:prstGeom>
        </p:spPr>
      </p:pic>
      <p:grpSp>
        <p:nvGrpSpPr>
          <p:cNvPr id="358" name="群組 357">
            <a:extLst>
              <a:ext uri="{FF2B5EF4-FFF2-40B4-BE49-F238E27FC236}">
                <a16:creationId xmlns:a16="http://schemas.microsoft.com/office/drawing/2014/main" id="{330D82D7-7CD5-4CFD-BEF2-CC97C3DA2248}"/>
              </a:ext>
            </a:extLst>
          </p:cNvPr>
          <p:cNvGrpSpPr/>
          <p:nvPr/>
        </p:nvGrpSpPr>
        <p:grpSpPr>
          <a:xfrm>
            <a:off x="882680" y="3993905"/>
            <a:ext cx="906293" cy="743182"/>
            <a:chOff x="1926042" y="2167157"/>
            <a:chExt cx="1345067" cy="1102987"/>
          </a:xfrm>
        </p:grpSpPr>
        <p:grpSp>
          <p:nvGrpSpPr>
            <p:cNvPr id="359" name="群組 358">
              <a:extLst>
                <a:ext uri="{FF2B5EF4-FFF2-40B4-BE49-F238E27FC236}">
                  <a16:creationId xmlns:a16="http://schemas.microsoft.com/office/drawing/2014/main" id="{D5635B4A-02FD-4C88-AEDF-95846D571A76}"/>
                </a:ext>
              </a:extLst>
            </p:cNvPr>
            <p:cNvGrpSpPr/>
            <p:nvPr/>
          </p:nvGrpSpPr>
          <p:grpSpPr>
            <a:xfrm>
              <a:off x="2146283" y="2167157"/>
              <a:ext cx="1074504" cy="712928"/>
              <a:chOff x="672980" y="1966505"/>
              <a:chExt cx="1057450" cy="651099"/>
            </a:xfrm>
            <a:noFill/>
          </p:grpSpPr>
          <p:sp>
            <p:nvSpPr>
              <p:cNvPr id="362" name="手繪多邊形: 圖案 361">
                <a:extLst>
                  <a:ext uri="{FF2B5EF4-FFF2-40B4-BE49-F238E27FC236}">
                    <a16:creationId xmlns:a16="http://schemas.microsoft.com/office/drawing/2014/main" id="{5635A9C4-BF57-4D24-A186-2DB2E65FAB23}"/>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tx1"/>
                </a:solidFill>
                <a:prstDash val="solid"/>
                <a:miter/>
              </a:ln>
            </p:spPr>
            <p:txBody>
              <a:bodyPr wrap="square" rtlCol="0" anchor="ctr">
                <a:noAutofit/>
              </a:bodyPr>
              <a:lstStyle/>
              <a:p>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3" name="手繪多邊形: 圖案 362">
                <a:extLst>
                  <a:ext uri="{FF2B5EF4-FFF2-40B4-BE49-F238E27FC236}">
                    <a16:creationId xmlns:a16="http://schemas.microsoft.com/office/drawing/2014/main" id="{9D686548-7219-4576-80B1-03229083768C}"/>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tx1"/>
                </a:solidFill>
                <a:prstDash val="solid"/>
                <a:miter/>
              </a:ln>
            </p:spPr>
            <p:txBody>
              <a:bodyPr wrap="square" rtlCol="0" anchor="ctr">
                <a:noAutofit/>
              </a:bodyPr>
              <a:lstStyle/>
              <a:p>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360" name="文字方塊 359">
              <a:extLst>
                <a:ext uri="{FF2B5EF4-FFF2-40B4-BE49-F238E27FC236}">
                  <a16:creationId xmlns:a16="http://schemas.microsoft.com/office/drawing/2014/main" id="{F159A0B9-8B10-4F0C-8B82-996515F45B25}"/>
                </a:ext>
              </a:extLst>
            </p:cNvPr>
            <p:cNvSpPr txBox="1"/>
            <p:nvPr/>
          </p:nvSpPr>
          <p:spPr>
            <a:xfrm>
              <a:off x="1926042" y="2881878"/>
              <a:ext cx="1345067" cy="3882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361" name="圖形 360">
              <a:extLst>
                <a:ext uri="{FF2B5EF4-FFF2-40B4-BE49-F238E27FC236}">
                  <a16:creationId xmlns:a16="http://schemas.microsoft.com/office/drawing/2014/main" id="{275D49EE-C2A5-4F06-969E-30FFDA9B66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42737" y="2523288"/>
              <a:ext cx="391767" cy="372521"/>
            </a:xfrm>
            <a:prstGeom prst="rect">
              <a:avLst/>
            </a:prstGeom>
          </p:spPr>
        </p:pic>
      </p:grpSp>
      <p:grpSp>
        <p:nvGrpSpPr>
          <p:cNvPr id="364" name="群組 363">
            <a:extLst>
              <a:ext uri="{FF2B5EF4-FFF2-40B4-BE49-F238E27FC236}">
                <a16:creationId xmlns:a16="http://schemas.microsoft.com/office/drawing/2014/main" id="{62CBA149-1C26-4FF3-A111-41DD8321B945}"/>
              </a:ext>
            </a:extLst>
          </p:cNvPr>
          <p:cNvGrpSpPr/>
          <p:nvPr/>
        </p:nvGrpSpPr>
        <p:grpSpPr>
          <a:xfrm>
            <a:off x="6898633" y="4180968"/>
            <a:ext cx="1360210" cy="359722"/>
            <a:chOff x="7884633" y="5312644"/>
            <a:chExt cx="2018744" cy="533876"/>
          </a:xfrm>
        </p:grpSpPr>
        <p:sp>
          <p:nvSpPr>
            <p:cNvPr id="365" name="文字方塊 364">
              <a:extLst>
                <a:ext uri="{FF2B5EF4-FFF2-40B4-BE49-F238E27FC236}">
                  <a16:creationId xmlns:a16="http://schemas.microsoft.com/office/drawing/2014/main" id="{EF4AC110-9433-455A-84CD-4B9739274371}"/>
                </a:ext>
              </a:extLst>
            </p:cNvPr>
            <p:cNvSpPr txBox="1"/>
            <p:nvPr/>
          </p:nvSpPr>
          <p:spPr>
            <a:xfrm>
              <a:off x="8715816" y="5461289"/>
              <a:ext cx="1187561" cy="319748"/>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66" name="圖形 152">
              <a:extLst>
                <a:ext uri="{FF2B5EF4-FFF2-40B4-BE49-F238E27FC236}">
                  <a16:creationId xmlns:a16="http://schemas.microsoft.com/office/drawing/2014/main" id="{70D56F7D-5E99-43B0-B270-865859C474C9}"/>
                </a:ext>
              </a:extLst>
            </p:cNvPr>
            <p:cNvGrpSpPr/>
            <p:nvPr/>
          </p:nvGrpSpPr>
          <p:grpSpPr>
            <a:xfrm flipH="1">
              <a:off x="7884633" y="5312644"/>
              <a:ext cx="412922" cy="531799"/>
              <a:chOff x="9272428" y="5069210"/>
              <a:chExt cx="458537" cy="590550"/>
            </a:xfrm>
          </p:grpSpPr>
          <p:sp>
            <p:nvSpPr>
              <p:cNvPr id="379" name="手繪多邊形: 圖案 378">
                <a:extLst>
                  <a:ext uri="{FF2B5EF4-FFF2-40B4-BE49-F238E27FC236}">
                    <a16:creationId xmlns:a16="http://schemas.microsoft.com/office/drawing/2014/main" id="{1A67E4C2-7116-45C1-991D-3074AE893A9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0" name="手繪多邊形: 圖案 379">
                <a:extLst>
                  <a:ext uri="{FF2B5EF4-FFF2-40B4-BE49-F238E27FC236}">
                    <a16:creationId xmlns:a16="http://schemas.microsoft.com/office/drawing/2014/main" id="{F655BBF9-68B5-414A-A07F-482BD2E3627E}"/>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1" name="手繪多邊形: 圖案 380">
                <a:extLst>
                  <a:ext uri="{FF2B5EF4-FFF2-40B4-BE49-F238E27FC236}">
                    <a16:creationId xmlns:a16="http://schemas.microsoft.com/office/drawing/2014/main" id="{87C54069-1CD0-4EA0-B73D-F1BF58848191}"/>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2" name="手繪多邊形: 圖案 381">
                <a:extLst>
                  <a:ext uri="{FF2B5EF4-FFF2-40B4-BE49-F238E27FC236}">
                    <a16:creationId xmlns:a16="http://schemas.microsoft.com/office/drawing/2014/main" id="{FF1FE519-992A-4C3B-9A7D-03891190888F}"/>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3" name="手繪多邊形: 圖案 382">
                <a:extLst>
                  <a:ext uri="{FF2B5EF4-FFF2-40B4-BE49-F238E27FC236}">
                    <a16:creationId xmlns:a16="http://schemas.microsoft.com/office/drawing/2014/main" id="{5C89353B-FA4E-4E0E-8AE4-9279935513FD}"/>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tx1"/>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4" name="手繪多邊形: 圖案 383">
                <a:extLst>
                  <a:ext uri="{FF2B5EF4-FFF2-40B4-BE49-F238E27FC236}">
                    <a16:creationId xmlns:a16="http://schemas.microsoft.com/office/drawing/2014/main" id="{AFCF80FF-35EB-4555-8200-C7F6ED157ACA}"/>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5" name="手繪多邊形: 圖案 384">
                <a:extLst>
                  <a:ext uri="{FF2B5EF4-FFF2-40B4-BE49-F238E27FC236}">
                    <a16:creationId xmlns:a16="http://schemas.microsoft.com/office/drawing/2014/main" id="{F51E5245-4173-484B-A9F0-099AB9D60FC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6" name="手繪多邊形: 圖案 385">
                <a:extLst>
                  <a:ext uri="{FF2B5EF4-FFF2-40B4-BE49-F238E27FC236}">
                    <a16:creationId xmlns:a16="http://schemas.microsoft.com/office/drawing/2014/main" id="{4F2AFCD0-8DBB-4DDD-B94D-53893FEB9992}"/>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7" name="手繪多邊形: 圖案 386">
                <a:extLst>
                  <a:ext uri="{FF2B5EF4-FFF2-40B4-BE49-F238E27FC236}">
                    <a16:creationId xmlns:a16="http://schemas.microsoft.com/office/drawing/2014/main" id="{0B15E042-CCD7-434E-B6F8-66B532B88D98}"/>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8" name="手繪多邊形: 圖案 387">
                <a:extLst>
                  <a:ext uri="{FF2B5EF4-FFF2-40B4-BE49-F238E27FC236}">
                    <a16:creationId xmlns:a16="http://schemas.microsoft.com/office/drawing/2014/main" id="{91EEF06E-3C3B-4839-BD49-4DA74D71C33A}"/>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9" name="手繪多邊形: 圖案 388">
                <a:extLst>
                  <a:ext uri="{FF2B5EF4-FFF2-40B4-BE49-F238E27FC236}">
                    <a16:creationId xmlns:a16="http://schemas.microsoft.com/office/drawing/2014/main" id="{82216A29-CA99-4E80-AE9F-9B9E90D1D278}"/>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0" name="手繪多邊形: 圖案 389">
                <a:extLst>
                  <a:ext uri="{FF2B5EF4-FFF2-40B4-BE49-F238E27FC236}">
                    <a16:creationId xmlns:a16="http://schemas.microsoft.com/office/drawing/2014/main" id="{33FBDEAD-1BFC-4545-8D3F-A138E139D58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67" name="手繪多邊形: 圖案 366">
              <a:extLst>
                <a:ext uri="{FF2B5EF4-FFF2-40B4-BE49-F238E27FC236}">
                  <a16:creationId xmlns:a16="http://schemas.microsoft.com/office/drawing/2014/main" id="{9837D933-9423-4678-B418-CF1F99862113}"/>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8" name="手繪多邊形: 圖案 367">
              <a:extLst>
                <a:ext uri="{FF2B5EF4-FFF2-40B4-BE49-F238E27FC236}">
                  <a16:creationId xmlns:a16="http://schemas.microsoft.com/office/drawing/2014/main" id="{AC0D75DF-B2D9-465B-B838-F1B19CD94AAD}"/>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tx1"/>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9" name="手繪多邊形: 圖案 368">
              <a:extLst>
                <a:ext uri="{FF2B5EF4-FFF2-40B4-BE49-F238E27FC236}">
                  <a16:creationId xmlns:a16="http://schemas.microsoft.com/office/drawing/2014/main" id="{33B76C5A-1F1E-48D6-94A9-8A5213440BF4}"/>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0" name="手繪多邊形: 圖案 369">
              <a:extLst>
                <a:ext uri="{FF2B5EF4-FFF2-40B4-BE49-F238E27FC236}">
                  <a16:creationId xmlns:a16="http://schemas.microsoft.com/office/drawing/2014/main" id="{541872D5-9CE7-4FB9-8E3C-6463EFE9698E}"/>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1" name="手繪多邊形: 圖案 370">
              <a:extLst>
                <a:ext uri="{FF2B5EF4-FFF2-40B4-BE49-F238E27FC236}">
                  <a16:creationId xmlns:a16="http://schemas.microsoft.com/office/drawing/2014/main" id="{7BD79EBE-6CF3-4120-AE90-C526F3B853D5}"/>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2" name="手繪多邊形: 圖案 371">
              <a:extLst>
                <a:ext uri="{FF2B5EF4-FFF2-40B4-BE49-F238E27FC236}">
                  <a16:creationId xmlns:a16="http://schemas.microsoft.com/office/drawing/2014/main" id="{96C26703-BD32-42F1-882E-46A499809321}"/>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3" name="手繪多邊形: 圖案 372">
              <a:extLst>
                <a:ext uri="{FF2B5EF4-FFF2-40B4-BE49-F238E27FC236}">
                  <a16:creationId xmlns:a16="http://schemas.microsoft.com/office/drawing/2014/main" id="{F1EAADBD-3343-4828-983C-310F177D35BB}"/>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4" name="手繪多邊形: 圖案 373">
              <a:extLst>
                <a:ext uri="{FF2B5EF4-FFF2-40B4-BE49-F238E27FC236}">
                  <a16:creationId xmlns:a16="http://schemas.microsoft.com/office/drawing/2014/main" id="{69F842AD-4A4E-454D-8EB2-6B8FB6FF9903}"/>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5" name="手繪多邊形: 圖案 374">
              <a:extLst>
                <a:ext uri="{FF2B5EF4-FFF2-40B4-BE49-F238E27FC236}">
                  <a16:creationId xmlns:a16="http://schemas.microsoft.com/office/drawing/2014/main" id="{96B7AE4A-F44A-4053-B71B-FF638E43ABE2}"/>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6" name="手繪多邊形: 圖案 375">
              <a:extLst>
                <a:ext uri="{FF2B5EF4-FFF2-40B4-BE49-F238E27FC236}">
                  <a16:creationId xmlns:a16="http://schemas.microsoft.com/office/drawing/2014/main" id="{36786B07-BCAE-4207-98B4-5CC77AAABE1A}"/>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7" name="手繪多邊形: 圖案 376">
              <a:extLst>
                <a:ext uri="{FF2B5EF4-FFF2-40B4-BE49-F238E27FC236}">
                  <a16:creationId xmlns:a16="http://schemas.microsoft.com/office/drawing/2014/main" id="{AB1FB398-8F06-4192-B2B1-8B2DCDEF272B}"/>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8" name="手繪多邊形: 圖案 377">
              <a:extLst>
                <a:ext uri="{FF2B5EF4-FFF2-40B4-BE49-F238E27FC236}">
                  <a16:creationId xmlns:a16="http://schemas.microsoft.com/office/drawing/2014/main" id="{61EFFAD5-806E-4520-9B51-DFAF36F29FE9}"/>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91" name="箭號: 左-右雙向 390">
            <a:extLst>
              <a:ext uri="{FF2B5EF4-FFF2-40B4-BE49-F238E27FC236}">
                <a16:creationId xmlns:a16="http://schemas.microsoft.com/office/drawing/2014/main" id="{BC0BFA4C-91EE-4419-8908-6C81E50B5833}"/>
              </a:ext>
            </a:extLst>
          </p:cNvPr>
          <p:cNvSpPr/>
          <p:nvPr/>
        </p:nvSpPr>
        <p:spPr>
          <a:xfrm>
            <a:off x="2425723" y="3000797"/>
            <a:ext cx="1557520" cy="129465"/>
          </a:xfrm>
          <a:prstGeom prst="leftRightArrow">
            <a:avLst/>
          </a:prstGeom>
          <a:gradFill>
            <a:gsLst>
              <a:gs pos="0">
                <a:srgbClr val="33CCFF">
                  <a:alpha val="89000"/>
                </a:srgbClr>
              </a:gs>
              <a:gs pos="100000">
                <a:srgbClr val="FF3300">
                  <a:alpha val="91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2" name="箭號: 左-右雙向 391">
            <a:extLst>
              <a:ext uri="{FF2B5EF4-FFF2-40B4-BE49-F238E27FC236}">
                <a16:creationId xmlns:a16="http://schemas.microsoft.com/office/drawing/2014/main" id="{56482AB8-C90C-4A82-B547-CB51D4FA11F3}"/>
              </a:ext>
            </a:extLst>
          </p:cNvPr>
          <p:cNvSpPr/>
          <p:nvPr/>
        </p:nvSpPr>
        <p:spPr>
          <a:xfrm>
            <a:off x="2425723" y="2268988"/>
            <a:ext cx="1557520" cy="129465"/>
          </a:xfrm>
          <a:prstGeom prst="leftRightArrow">
            <a:avLst/>
          </a:prstGeom>
          <a:gradFill>
            <a:gsLst>
              <a:gs pos="0">
                <a:srgbClr val="33CCFF">
                  <a:alpha val="89000"/>
                </a:srgbClr>
              </a:gs>
              <a:gs pos="100000">
                <a:srgbClr val="FF3300">
                  <a:alpha val="91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3" name="箭號: 左-右雙向 392">
            <a:extLst>
              <a:ext uri="{FF2B5EF4-FFF2-40B4-BE49-F238E27FC236}">
                <a16:creationId xmlns:a16="http://schemas.microsoft.com/office/drawing/2014/main" id="{94122892-97B7-44CA-B573-626EF22589F5}"/>
              </a:ext>
            </a:extLst>
          </p:cNvPr>
          <p:cNvSpPr/>
          <p:nvPr/>
        </p:nvSpPr>
        <p:spPr>
          <a:xfrm>
            <a:off x="1838004" y="4177813"/>
            <a:ext cx="2145239" cy="129465"/>
          </a:xfrm>
          <a:prstGeom prst="leftRightArrow">
            <a:avLst/>
          </a:prstGeom>
          <a:gradFill>
            <a:gsLst>
              <a:gs pos="0">
                <a:srgbClr val="33CCFF">
                  <a:alpha val="89000"/>
                </a:srgbClr>
              </a:gs>
              <a:gs pos="100000">
                <a:srgbClr val="FF3300">
                  <a:alpha val="91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4" name="箭號: 左-右雙向 393">
            <a:extLst>
              <a:ext uri="{FF2B5EF4-FFF2-40B4-BE49-F238E27FC236}">
                <a16:creationId xmlns:a16="http://schemas.microsoft.com/office/drawing/2014/main" id="{2A04EC8C-7BE8-4F02-A09F-8A566FBDED21}"/>
              </a:ext>
            </a:extLst>
          </p:cNvPr>
          <p:cNvSpPr/>
          <p:nvPr/>
        </p:nvSpPr>
        <p:spPr>
          <a:xfrm>
            <a:off x="1293751" y="3008865"/>
            <a:ext cx="436940" cy="129465"/>
          </a:xfrm>
          <a:prstGeom prst="leftRightArrow">
            <a:avLst/>
          </a:prstGeom>
          <a:gradFill>
            <a:gsLst>
              <a:gs pos="0">
                <a:srgbClr val="33CCFF">
                  <a:alpha val="89000"/>
                </a:srgbClr>
              </a:gs>
              <a:gs pos="100000">
                <a:srgbClr val="FF3300">
                  <a:alpha val="91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471220118"/>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3" name="圖片 12" descr="一張含有 網, 室外物品, 植物 的圖片&#10;&#10;自動產生的描述">
            <a:extLst>
              <a:ext uri="{FF2B5EF4-FFF2-40B4-BE49-F238E27FC236}">
                <a16:creationId xmlns:a16="http://schemas.microsoft.com/office/drawing/2014/main" id="{39667241-9C6A-48C9-A3C3-E7701A3E31FB}"/>
              </a:ext>
            </a:extLst>
          </p:cNvPr>
          <p:cNvPicPr>
            <a:picLocks noChangeAspect="1"/>
          </p:cNvPicPr>
          <p:nvPr/>
        </p:nvPicPr>
        <p:blipFill>
          <a:blip r:embed="rId3" cstate="screen">
            <a:alphaModFix amt="8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472434" y="368825"/>
            <a:ext cx="5485977" cy="5483493"/>
          </a:xfrm>
          <a:prstGeom prst="rect">
            <a:avLst/>
          </a:prstGeom>
        </p:spPr>
      </p:pic>
      <p:sp>
        <p:nvSpPr>
          <p:cNvPr id="8" name="Google Shape;61;p14">
            <a:extLst>
              <a:ext uri="{FF2B5EF4-FFF2-40B4-BE49-F238E27FC236}">
                <a16:creationId xmlns:a16="http://schemas.microsoft.com/office/drawing/2014/main" id="{EF8B2BF8-8E3F-4113-B625-1C43F9118417}"/>
              </a:ext>
            </a:extLst>
          </p:cNvPr>
          <p:cNvSpPr txBox="1">
            <a:spLocks/>
          </p:cNvSpPr>
          <p:nvPr/>
        </p:nvSpPr>
        <p:spPr>
          <a:xfrm>
            <a:off x="713225" y="1525147"/>
            <a:ext cx="3579375" cy="32495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1" indent="-180971">
              <a:lnSpc>
                <a:spcPct val="1100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The new QVPN supports </a:t>
            </a:r>
            <a:r>
              <a:rPr lang="en-US" altLang="zh-TW" sz="1200" dirty="0" err="1">
                <a:solidFill>
                  <a:schemeClr val="dk1"/>
                </a:solidFill>
                <a:latin typeface="Arial" panose="020B0604020202020204" pitchFamily="34" charset="0"/>
                <a:ea typeface="微軟正黑體" panose="020B0604030504040204" pitchFamily="34" charset="-120"/>
                <a:sym typeface="Arial" panose="020B0604020202020204" pitchFamily="34" charset="0"/>
              </a:rPr>
              <a:t>WireGuard</a:t>
            </a: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 VPN, which is lighter, easier to set up, supports multiple user platforms, and greatly improves the speed. It is an essential tool for personal users and works from home.</a:t>
            </a:r>
          </a:p>
          <a:p>
            <a:pPr marL="180971" indent="-180971">
              <a:lnSpc>
                <a:spcPct val="1100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The Kernel layer processes the VPN encrypt packet directly, and the transmission speed is faster.</a:t>
            </a:r>
          </a:p>
          <a:p>
            <a:pPr marL="180971" indent="-180971">
              <a:lnSpc>
                <a:spcPct val="1100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Login with key only. (No general account management)</a:t>
            </a:r>
          </a:p>
        </p:txBody>
      </p:sp>
      <p:sp>
        <p:nvSpPr>
          <p:cNvPr id="9" name="Google Shape;79;p16" hidden="1">
            <a:extLst>
              <a:ext uri="{FF2B5EF4-FFF2-40B4-BE49-F238E27FC236}">
                <a16:creationId xmlns:a16="http://schemas.microsoft.com/office/drawing/2014/main" id="{FFC900F3-CDB4-4AD9-A6E8-A5314140D12D}"/>
              </a:ext>
            </a:extLst>
          </p:cNvPr>
          <p:cNvSpPr txBox="1">
            <a:spLocks/>
          </p:cNvSpPr>
          <p:nvPr/>
        </p:nvSpPr>
        <p:spPr>
          <a:xfrm>
            <a:off x="481154" y="249455"/>
            <a:ext cx="8135121" cy="7965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zh-TW" altLang="en-US" sz="36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更輕量</a:t>
            </a:r>
            <a:r>
              <a:rPr lang="en-US" altLang="zh-TW" sz="36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36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更快速的個人用 </a:t>
            </a:r>
            <a:r>
              <a:rPr lang="en-US" altLang="zh-TW" sz="36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VPN </a:t>
            </a:r>
            <a:r>
              <a:rPr lang="zh-TW" altLang="en-US" sz="36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服務</a:t>
            </a:r>
            <a:endParaRPr lang="en-US" altLang="zh-TW" sz="36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片 10">
            <a:extLst>
              <a:ext uri="{FF2B5EF4-FFF2-40B4-BE49-F238E27FC236}">
                <a16:creationId xmlns:a16="http://schemas.microsoft.com/office/drawing/2014/main" id="{78728470-9DA1-6747-9B6A-CFC7C23EBEA6}"/>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4235572" y="2440759"/>
            <a:ext cx="1321132" cy="693594"/>
          </a:xfrm>
          <a:prstGeom prst="rect">
            <a:avLst/>
          </a:prstGeom>
        </p:spPr>
      </p:pic>
      <p:grpSp>
        <p:nvGrpSpPr>
          <p:cNvPr id="10" name="群組 9">
            <a:extLst>
              <a:ext uri="{FF2B5EF4-FFF2-40B4-BE49-F238E27FC236}">
                <a16:creationId xmlns:a16="http://schemas.microsoft.com/office/drawing/2014/main" id="{0A0E0293-5AE9-F7E5-7BA1-BB9803785293}"/>
              </a:ext>
            </a:extLst>
          </p:cNvPr>
          <p:cNvGrpSpPr/>
          <p:nvPr/>
        </p:nvGrpSpPr>
        <p:grpSpPr>
          <a:xfrm>
            <a:off x="3990436" y="2295648"/>
            <a:ext cx="4705263" cy="3373595"/>
            <a:chOff x="52193" y="2156812"/>
            <a:chExt cx="4953263" cy="3096340"/>
          </a:xfrm>
        </p:grpSpPr>
        <p:sp>
          <p:nvSpPr>
            <p:cNvPr id="11" name="手繪多邊形: 圖案 10">
              <a:extLst>
                <a:ext uri="{FF2B5EF4-FFF2-40B4-BE49-F238E27FC236}">
                  <a16:creationId xmlns:a16="http://schemas.microsoft.com/office/drawing/2014/main" id="{65A9169C-2BF3-5C64-6FA8-DC72CFAD9B3E}"/>
                </a:ext>
              </a:extLst>
            </p:cNvPr>
            <p:cNvSpPr/>
            <p:nvPr/>
          </p:nvSpPr>
          <p:spPr>
            <a:xfrm>
              <a:off x="281572" y="3696365"/>
              <a:ext cx="4393529" cy="856561"/>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00" h="626534">
                  <a:moveTo>
                    <a:pt x="0" y="533400"/>
                  </a:moveTo>
                  <a:lnTo>
                    <a:pt x="2032000" y="626534"/>
                  </a:lnTo>
                  <a:lnTo>
                    <a:pt x="3479800" y="254000"/>
                  </a:lnTo>
                  <a:lnTo>
                    <a:pt x="1701800" y="0"/>
                  </a:lnTo>
                  <a:lnTo>
                    <a:pt x="0" y="533400"/>
                  </a:lnTo>
                  <a:close/>
                </a:path>
              </a:pathLst>
            </a:custGeom>
            <a:solidFill>
              <a:srgbClr val="0C0C0C">
                <a:alpha val="66000"/>
              </a:srgbClr>
            </a:solidFill>
            <a:ln>
              <a:noFill/>
            </a:ln>
            <a:effectLst>
              <a:outerShdw blurRad="203200" dist="50800" sx="128000" sy="128000" algn="ctr" rotWithShape="0">
                <a:srgbClr val="000000"/>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2" name="圖片 11" descr="一張含有 文字, 電子用品 的圖片&#10;&#10;自動產生的描述">
              <a:extLst>
                <a:ext uri="{FF2B5EF4-FFF2-40B4-BE49-F238E27FC236}">
                  <a16:creationId xmlns:a16="http://schemas.microsoft.com/office/drawing/2014/main" id="{A741DEC2-5E46-4622-6484-4733F436DBE0}"/>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193" y="2156812"/>
              <a:ext cx="4953263" cy="3096340"/>
            </a:xfrm>
            <a:prstGeom prst="rect">
              <a:avLst/>
            </a:prstGeom>
          </p:spPr>
        </p:pic>
      </p:grpSp>
      <p:sp>
        <p:nvSpPr>
          <p:cNvPr id="2" name="標題 1">
            <a:extLst>
              <a:ext uri="{FF2B5EF4-FFF2-40B4-BE49-F238E27FC236}">
                <a16:creationId xmlns:a16="http://schemas.microsoft.com/office/drawing/2014/main" id="{E7EB83D6-00F3-4835-94CF-029D68C94C56}"/>
              </a:ext>
            </a:extLst>
          </p:cNvPr>
          <p:cNvSpPr>
            <a:spLocks noGrp="1"/>
          </p:cNvSpPr>
          <p:nvPr>
            <p:ph type="title"/>
          </p:nvPr>
        </p:nvSpPr>
        <p:spPr>
          <a:xfrm>
            <a:off x="713225" y="368825"/>
            <a:ext cx="8374628" cy="572700"/>
          </a:xfrm>
        </p:spPr>
        <p:txBody>
          <a:bodyPr/>
          <a:lstStyle/>
          <a:p>
            <a:r>
              <a:rPr lang="en-US" altLang="zh-TW" sz="3000" dirty="0">
                <a:latin typeface="Arial" panose="020B0604020202020204" pitchFamily="34" charset="0"/>
                <a:ea typeface="微軟正黑體" panose="020B0604030504040204" pitchFamily="34" charset="-120"/>
                <a:sym typeface="Arial" panose="020B0604020202020204" pitchFamily="34" charset="0"/>
              </a:rPr>
              <a:t>Lighter, faster VPN service for personal use</a:t>
            </a:r>
            <a:endParaRPr lang="zh-TW" altLang="en-US" sz="3000"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167462378"/>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7" name="矩形: 圓角 6">
            <a:extLst>
              <a:ext uri="{FF2B5EF4-FFF2-40B4-BE49-F238E27FC236}">
                <a16:creationId xmlns:a16="http://schemas.microsoft.com/office/drawing/2014/main" id="{A9237F5E-F9F4-44FF-8EA5-271B9269681D}"/>
              </a:ext>
            </a:extLst>
          </p:cNvPr>
          <p:cNvSpPr/>
          <p:nvPr/>
        </p:nvSpPr>
        <p:spPr>
          <a:xfrm>
            <a:off x="3452501" y="1057883"/>
            <a:ext cx="5728074" cy="3729270"/>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sym typeface="Arial" panose="020B0604020202020204" pitchFamily="34" charset="0"/>
            </a:endParaRPr>
          </a:p>
        </p:txBody>
      </p:sp>
      <p:pic>
        <p:nvPicPr>
          <p:cNvPr id="166" name="Google Shape;166;p28"/>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3336346" y="1355673"/>
            <a:ext cx="6188654" cy="333583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649605" y="1638108"/>
            <a:ext cx="2867921"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1" indent="-180971">
              <a:lnSpc>
                <a:spcPts val="18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Can be updated independently</a:t>
            </a:r>
          </a:p>
          <a:p>
            <a:pPr marL="180971" indent="-180971">
              <a:lnSpc>
                <a:spcPts val="18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Supports FTP server</a:t>
            </a:r>
          </a:p>
          <a:p>
            <a:pPr marL="180971" indent="-180971">
              <a:lnSpc>
                <a:spcPts val="18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Supports TLS settings</a:t>
            </a:r>
          </a:p>
          <a:p>
            <a:pPr marL="180971" indent="-180971">
              <a:lnSpc>
                <a:spcPts val="18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Supports</a:t>
            </a:r>
            <a:r>
              <a:rPr lang="zh-TW" altLang="en-US"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 </a:t>
            </a: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QoS settings</a:t>
            </a:r>
            <a:endParaRPr lang="zh-TW" altLang="en-US" sz="1200" dirty="0">
              <a:solidFill>
                <a:schemeClr val="dk1"/>
              </a:solidFill>
              <a:latin typeface="Arial" panose="020B0604020202020204" pitchFamily="34" charset="0"/>
              <a:ea typeface="微軟正黑體" panose="020B0604030504040204" pitchFamily="34" charset="-120"/>
              <a:sym typeface="Arial" panose="020B0604020202020204" pitchFamily="34" charset="0"/>
            </a:endParaRPr>
          </a:p>
          <a:p>
            <a:pPr marL="180971" indent="-180971">
              <a:lnSpc>
                <a:spcPts val="18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Support specification setting</a:t>
            </a:r>
          </a:p>
          <a:p>
            <a:pPr marL="180971" indent="-180971">
              <a:lnSpc>
                <a:spcPts val="1800"/>
              </a:lnSpc>
              <a:spcBef>
                <a:spcPts val="1200"/>
              </a:spcBef>
              <a:buClr>
                <a:srgbClr val="00FFCC"/>
              </a:buClr>
              <a:buSzPts val="1100"/>
              <a:buFont typeface="Wingdings" panose="05000000000000000000" pitchFamily="2" charset="2"/>
              <a:buChar char="l"/>
            </a:pPr>
            <a:r>
              <a:rPr lang="en-US" altLang="zh-TW" sz="1200" dirty="0">
                <a:solidFill>
                  <a:schemeClr val="dk1"/>
                </a:solidFill>
                <a:latin typeface="Arial" panose="020B0604020202020204" pitchFamily="34" charset="0"/>
                <a:ea typeface="微軟正黑體" panose="020B0604030504040204" pitchFamily="34" charset="-120"/>
                <a:sym typeface="Arial" panose="020B0604020202020204" pitchFamily="34" charset="0"/>
              </a:rPr>
              <a:t>Supports FTP client</a:t>
            </a:r>
            <a:endParaRPr lang="zh-TW" altLang="en-US" sz="1200" dirty="0">
              <a:solidFill>
                <a:schemeClr val="dk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Google Shape;79;p16" hidden="1">
            <a:extLst>
              <a:ext uri="{FF2B5EF4-FFF2-40B4-BE49-F238E27FC236}">
                <a16:creationId xmlns:a16="http://schemas.microsoft.com/office/drawing/2014/main" id="{20C8FD56-6866-4FA9-9255-67672F8CAF70}"/>
              </a:ext>
            </a:extLst>
          </p:cNvPr>
          <p:cNvSpPr txBox="1">
            <a:spLocks/>
          </p:cNvSpPr>
          <p:nvPr/>
        </p:nvSpPr>
        <p:spPr>
          <a:xfrm>
            <a:off x="643633" y="236719"/>
            <a:ext cx="7545862"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200" b="1"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QuFTP</a:t>
            </a:r>
            <a:r>
              <a:rPr lang="en-US" altLang="zh-TW" sz="32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 remote file FTP access service</a:t>
            </a:r>
            <a:endParaRPr lang="en-US" sz="3200"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612E46D8-075B-44E7-803E-1E8021F7E6B6}"/>
              </a:ext>
            </a:extLst>
          </p:cNvPr>
          <p:cNvSpPr>
            <a:spLocks noGrp="1"/>
          </p:cNvSpPr>
          <p:nvPr>
            <p:ph type="title"/>
          </p:nvPr>
        </p:nvSpPr>
        <p:spPr/>
        <p:txBody>
          <a:bodyPr/>
          <a:lstStyle/>
          <a:p>
            <a:r>
              <a:rPr lang="en-US" altLang="zh-TW" dirty="0" err="1">
                <a:latin typeface="Arial" panose="020B0604020202020204" pitchFamily="34" charset="0"/>
                <a:ea typeface="微軟正黑體" panose="020B0604030504040204" pitchFamily="34" charset="-120"/>
                <a:sym typeface="Arial" panose="020B0604020202020204" pitchFamily="34" charset="0"/>
              </a:rPr>
              <a:t>QuFTP</a:t>
            </a:r>
            <a:r>
              <a:rPr lang="en-US" altLang="zh-TW" dirty="0">
                <a:latin typeface="Arial" panose="020B0604020202020204" pitchFamily="34" charset="0"/>
                <a:ea typeface="微軟正黑體" panose="020B0604030504040204" pitchFamily="34" charset="-120"/>
                <a:sym typeface="Arial" panose="020B0604020202020204" pitchFamily="34" charset="0"/>
              </a:rPr>
              <a:t> remote file FTP access service</a:t>
            </a:r>
            <a:br>
              <a:rPr lang="en-US" altLang="zh-TW" dirty="0">
                <a:latin typeface="Arial" panose="020B0604020202020204" pitchFamily="34" charset="0"/>
                <a:ea typeface="微軟正黑體" panose="020B0604030504040204" pitchFamily="34" charset="-120"/>
                <a:sym typeface="Arial" panose="020B0604020202020204" pitchFamily="34" charset="0"/>
              </a:rPr>
            </a:b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hidden="1">
            <a:extLst>
              <a:ext uri="{FF2B5EF4-FFF2-40B4-BE49-F238E27FC236}">
                <a16:creationId xmlns:a16="http://schemas.microsoft.com/office/drawing/2014/main" id="{46106036-875F-40E5-A35F-A4CBDAB8E47A}"/>
              </a:ext>
            </a:extLst>
          </p:cNvPr>
          <p:cNvPicPr>
            <a:picLocks noChangeAspect="1"/>
          </p:cNvPicPr>
          <p:nvPr/>
        </p:nvPicPr>
        <p:blipFill>
          <a:blip r:embed="rId3"/>
          <a:stretch>
            <a:fillRect/>
          </a:stretch>
        </p:blipFill>
        <p:spPr>
          <a:xfrm rot="10800000">
            <a:off x="202843" y="0"/>
            <a:ext cx="8687888" cy="1137844"/>
          </a:xfrm>
          <a:prstGeom prst="rect">
            <a:avLst/>
          </a:prstGeom>
        </p:spPr>
      </p:pic>
      <p:sp>
        <p:nvSpPr>
          <p:cNvPr id="2" name="標題 1">
            <a:extLst>
              <a:ext uri="{FF2B5EF4-FFF2-40B4-BE49-F238E27FC236}">
                <a16:creationId xmlns:a16="http://schemas.microsoft.com/office/drawing/2014/main" id="{617F7F7E-E09F-4B6E-91B1-D94AA860A23B}"/>
              </a:ext>
            </a:extLst>
          </p:cNvPr>
          <p:cNvSpPr>
            <a:spLocks noGrp="1"/>
          </p:cNvSpPr>
          <p:nvPr>
            <p:ph type="title"/>
          </p:nvPr>
        </p:nvSpPr>
        <p:spPr>
          <a:xfrm>
            <a:off x="713225" y="181865"/>
            <a:ext cx="7707900" cy="572700"/>
          </a:xfrm>
        </p:spPr>
        <p:txBody>
          <a:bodyPr>
            <a:noAutofit/>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Turn the NAS into a local computer </a:t>
            </a:r>
            <a:br>
              <a:rPr lang="en-US" altLang="zh-TW" sz="2000" dirty="0">
                <a:latin typeface="Arial" panose="020B0604020202020204" pitchFamily="34" charset="0"/>
                <a:ea typeface="微軟正黑體" panose="020B0604030504040204" pitchFamily="34" charset="-120"/>
                <a:sym typeface="Arial" panose="020B0604020202020204" pitchFamily="34" charset="0"/>
              </a:rPr>
            </a:br>
            <a:r>
              <a:rPr lang="en-US" altLang="zh-TW" sz="1600" dirty="0">
                <a:latin typeface="Arial" panose="020B0604020202020204" pitchFamily="34" charset="0"/>
                <a:ea typeface="微軟正黑體" panose="020B0604030504040204" pitchFamily="34" charset="-120"/>
                <a:sym typeface="Arial" panose="020B0604020202020204" pitchFamily="34" charset="0"/>
              </a:rPr>
              <a:t>through Ubuntu Linux Station, or connect at any time through the remote</a:t>
            </a:r>
            <a:endParaRPr lang="zh-TW" altLang="en-US" sz="2000"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hidden="1">
            <a:extLst>
              <a:ext uri="{FF2B5EF4-FFF2-40B4-BE49-F238E27FC236}">
                <a16:creationId xmlns:a16="http://schemas.microsoft.com/office/drawing/2014/main" id="{BB749298-CD7D-49F7-9AEE-270D09D9A423}"/>
              </a:ext>
            </a:extLst>
          </p:cNvPr>
          <p:cNvGrpSpPr/>
          <p:nvPr/>
        </p:nvGrpSpPr>
        <p:grpSpPr>
          <a:xfrm>
            <a:off x="383684" y="5751381"/>
            <a:ext cx="8417909" cy="3331973"/>
            <a:chOff x="383684" y="1593268"/>
            <a:chExt cx="8417909" cy="3331973"/>
          </a:xfrm>
        </p:grpSpPr>
        <p:sp>
          <p:nvSpPr>
            <p:cNvPr id="31" name="矩形: 圓角化對角角落 30">
              <a:extLst>
                <a:ext uri="{FF2B5EF4-FFF2-40B4-BE49-F238E27FC236}">
                  <a16:creationId xmlns:a16="http://schemas.microsoft.com/office/drawing/2014/main" id="{E0FB8C43-3812-4D48-AEE5-7A2597A5C462}"/>
                </a:ext>
              </a:extLst>
            </p:cNvPr>
            <p:cNvSpPr/>
            <p:nvPr/>
          </p:nvSpPr>
          <p:spPr>
            <a:xfrm>
              <a:off x="4342848" y="1679917"/>
              <a:ext cx="2743049" cy="3245324"/>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圓角化同側角落 31">
              <a:extLst>
                <a:ext uri="{FF2B5EF4-FFF2-40B4-BE49-F238E27FC236}">
                  <a16:creationId xmlns:a16="http://schemas.microsoft.com/office/drawing/2014/main" id="{D3557AB1-87F6-49E1-AC87-02C1999A1531}"/>
                </a:ext>
              </a:extLst>
            </p:cNvPr>
            <p:cNvSpPr/>
            <p:nvPr/>
          </p:nvSpPr>
          <p:spPr>
            <a:xfrm>
              <a:off x="4327774" y="1619627"/>
              <a:ext cx="2764706" cy="496077"/>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矩形: 圓角 32">
              <a:extLst>
                <a:ext uri="{FF2B5EF4-FFF2-40B4-BE49-F238E27FC236}">
                  <a16:creationId xmlns:a16="http://schemas.microsoft.com/office/drawing/2014/main" id="{93973B3A-6292-4220-8D93-8FFC01520DCE}"/>
                </a:ext>
              </a:extLst>
            </p:cNvPr>
            <p:cNvSpPr/>
            <p:nvPr/>
          </p:nvSpPr>
          <p:spPr>
            <a:xfrm rot="16200000" flipH="1">
              <a:off x="6733871" y="3072397"/>
              <a:ext cx="2346225" cy="1359460"/>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圓角化對角角落 33">
              <a:extLst>
                <a:ext uri="{FF2B5EF4-FFF2-40B4-BE49-F238E27FC236}">
                  <a16:creationId xmlns:a16="http://schemas.microsoft.com/office/drawing/2014/main" id="{97D32FBB-9ECC-45F5-82C6-78BF5FFA5CA6}"/>
                </a:ext>
              </a:extLst>
            </p:cNvPr>
            <p:cNvSpPr/>
            <p:nvPr/>
          </p:nvSpPr>
          <p:spPr>
            <a:xfrm>
              <a:off x="7269973" y="2751352"/>
              <a:ext cx="1531620" cy="2173886"/>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文字方塊 34">
              <a:extLst>
                <a:ext uri="{FF2B5EF4-FFF2-40B4-BE49-F238E27FC236}">
                  <a16:creationId xmlns:a16="http://schemas.microsoft.com/office/drawing/2014/main" id="{FA5BAF6A-E6B2-450A-804F-798ACDA1DC5D}"/>
                </a:ext>
              </a:extLst>
            </p:cNvPr>
            <p:cNvSpPr txBox="1"/>
            <p:nvPr/>
          </p:nvSpPr>
          <p:spPr>
            <a:xfrm>
              <a:off x="4327774" y="1683457"/>
              <a:ext cx="2764706"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grpSp>
          <p:nvGrpSpPr>
            <p:cNvPr id="36" name="圖形 152">
              <a:extLst>
                <a:ext uri="{FF2B5EF4-FFF2-40B4-BE49-F238E27FC236}">
                  <a16:creationId xmlns:a16="http://schemas.microsoft.com/office/drawing/2014/main" id="{F639EB07-A90E-47CA-B638-304FDE1C26B1}"/>
                </a:ext>
              </a:extLst>
            </p:cNvPr>
            <p:cNvGrpSpPr/>
            <p:nvPr/>
          </p:nvGrpSpPr>
          <p:grpSpPr>
            <a:xfrm flipH="1">
              <a:off x="5770858" y="4298672"/>
              <a:ext cx="309692" cy="398846"/>
              <a:chOff x="9272428" y="5069210"/>
              <a:chExt cx="458537" cy="590550"/>
            </a:xfrm>
            <a:solidFill>
              <a:srgbClr val="0070C0"/>
            </a:solidFill>
          </p:grpSpPr>
          <p:sp>
            <p:nvSpPr>
              <p:cNvPr id="37" name="手繪多邊形: 圖案 36">
                <a:extLst>
                  <a:ext uri="{FF2B5EF4-FFF2-40B4-BE49-F238E27FC236}">
                    <a16:creationId xmlns:a16="http://schemas.microsoft.com/office/drawing/2014/main" id="{63A6DD00-85B2-4924-9D6C-4600EB66726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5A75AFA3-A723-4535-9B18-B3CB7198BEF2}"/>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4088BC25-FA77-4E2C-A8E3-6EC6E1510FC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FAE44DA2-0300-447B-B0CD-CA439133541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E92CFF5F-FD6B-4EB3-BE3D-56089168C227}"/>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47A99675-EC9C-4DF1-A600-D0F807283E0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F048A60B-F6C4-4A24-A89C-8074BE9CB84F}"/>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BEF7092C-AE73-408A-8ABB-1144F9002C9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08EF386C-01DC-41DB-A304-7E1F5215AA5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8D60C9F4-CB0F-4729-854B-C8171569AAF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75992E3C-3F89-4FDF-AAF1-C40A96C1CB91}"/>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AF9308F7-A8AF-4279-AF58-17B214E5B2C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49" name="手繪多邊形: 圖案 48">
              <a:extLst>
                <a:ext uri="{FF2B5EF4-FFF2-40B4-BE49-F238E27FC236}">
                  <a16:creationId xmlns:a16="http://schemas.microsoft.com/office/drawing/2014/main" id="{EAB4B63C-135C-4E7A-AD89-63112C05CBCF}"/>
                </a:ext>
              </a:extLst>
            </p:cNvPr>
            <p:cNvSpPr/>
            <p:nvPr/>
          </p:nvSpPr>
          <p:spPr>
            <a:xfrm flipH="1">
              <a:off x="6127881" y="4341684"/>
              <a:ext cx="233849" cy="3216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AC2A31D8-DF0C-4836-A562-EBA308F1FE18}"/>
                </a:ext>
              </a:extLst>
            </p:cNvPr>
            <p:cNvSpPr/>
            <p:nvPr/>
          </p:nvSpPr>
          <p:spPr>
            <a:xfrm flipH="1">
              <a:off x="6090400" y="4300255"/>
              <a:ext cx="309692" cy="39885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F636C67C-D2B8-4E94-8C46-79BC6E8CB791}"/>
                </a:ext>
              </a:extLst>
            </p:cNvPr>
            <p:cNvSpPr/>
            <p:nvPr/>
          </p:nvSpPr>
          <p:spPr>
            <a:xfrm flipH="1">
              <a:off x="6238484" y="4553140"/>
              <a:ext cx="37922" cy="38599"/>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手繪多邊形: 圖案 51">
              <a:extLst>
                <a:ext uri="{FF2B5EF4-FFF2-40B4-BE49-F238E27FC236}">
                  <a16:creationId xmlns:a16="http://schemas.microsoft.com/office/drawing/2014/main" id="{76C58653-461F-4668-835B-7F13FA44D27F}"/>
                </a:ext>
              </a:extLst>
            </p:cNvPr>
            <p:cNvSpPr/>
            <p:nvPr/>
          </p:nvSpPr>
          <p:spPr>
            <a:xfrm flipH="1">
              <a:off x="6260414" y="4527214"/>
              <a:ext cx="25281" cy="38599"/>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EE7DC2B4-C76A-4D60-98EB-794FAA6B6545}"/>
                </a:ext>
              </a:extLst>
            </p:cNvPr>
            <p:cNvSpPr/>
            <p:nvPr/>
          </p:nvSpPr>
          <p:spPr>
            <a:xfrm flipH="1">
              <a:off x="6197593" y="4497686"/>
              <a:ext cx="37922" cy="38599"/>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2750D1B0-D45A-47CF-94D7-EAA6A33D08A8}"/>
                </a:ext>
              </a:extLst>
            </p:cNvPr>
            <p:cNvSpPr/>
            <p:nvPr/>
          </p:nvSpPr>
          <p:spPr>
            <a:xfrm flipH="1">
              <a:off x="6234312" y="4497942"/>
              <a:ext cx="44242" cy="19299"/>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E88C30CA-1B03-40A7-9C3D-ACBEDD1B39DD}"/>
                </a:ext>
              </a:extLst>
            </p:cNvPr>
            <p:cNvSpPr/>
            <p:nvPr/>
          </p:nvSpPr>
          <p:spPr>
            <a:xfrm flipH="1">
              <a:off x="6193484" y="4523611"/>
              <a:ext cx="25281" cy="38599"/>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E258A711-5DA7-4DF7-82B7-B9AEBECC83E3}"/>
                </a:ext>
              </a:extLst>
            </p:cNvPr>
            <p:cNvSpPr/>
            <p:nvPr/>
          </p:nvSpPr>
          <p:spPr>
            <a:xfrm flipH="1">
              <a:off x="6200751" y="4573467"/>
              <a:ext cx="44242" cy="19299"/>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7" name="手繪多邊形: 圖案 56">
              <a:extLst>
                <a:ext uri="{FF2B5EF4-FFF2-40B4-BE49-F238E27FC236}">
                  <a16:creationId xmlns:a16="http://schemas.microsoft.com/office/drawing/2014/main" id="{BFC4BA9E-E016-4B1F-8516-B072AD43C16C}"/>
                </a:ext>
              </a:extLst>
            </p:cNvPr>
            <p:cNvSpPr/>
            <p:nvPr/>
          </p:nvSpPr>
          <p:spPr>
            <a:xfrm flipH="1">
              <a:off x="6289108" y="4456642"/>
              <a:ext cx="50562" cy="4503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手繪多邊形: 圖案 57">
              <a:extLst>
                <a:ext uri="{FF2B5EF4-FFF2-40B4-BE49-F238E27FC236}">
                  <a16:creationId xmlns:a16="http://schemas.microsoft.com/office/drawing/2014/main" id="{44C47B58-2E84-45C1-8772-07A7C4A7E9E8}"/>
                </a:ext>
              </a:extLst>
            </p:cNvPr>
            <p:cNvSpPr/>
            <p:nvPr/>
          </p:nvSpPr>
          <p:spPr>
            <a:xfrm flipH="1">
              <a:off x="6301750" y="4576555"/>
              <a:ext cx="37922" cy="4503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9" name="手繪多邊形: 圖案 58">
              <a:extLst>
                <a:ext uri="{FF2B5EF4-FFF2-40B4-BE49-F238E27FC236}">
                  <a16:creationId xmlns:a16="http://schemas.microsoft.com/office/drawing/2014/main" id="{C4E1C9DF-0A8E-4339-9BF6-0C58E11B0210}"/>
                </a:ext>
              </a:extLst>
            </p:cNvPr>
            <p:cNvSpPr/>
            <p:nvPr/>
          </p:nvSpPr>
          <p:spPr>
            <a:xfrm flipH="1">
              <a:off x="6147915" y="4456643"/>
              <a:ext cx="44242" cy="38599"/>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0" name="手繪多邊形: 圖案 59">
              <a:extLst>
                <a:ext uri="{FF2B5EF4-FFF2-40B4-BE49-F238E27FC236}">
                  <a16:creationId xmlns:a16="http://schemas.microsoft.com/office/drawing/2014/main" id="{7CEC5D12-DE69-440A-96A1-4FE2812E1910}"/>
                </a:ext>
              </a:extLst>
            </p:cNvPr>
            <p:cNvSpPr/>
            <p:nvPr/>
          </p:nvSpPr>
          <p:spPr>
            <a:xfrm flipH="1">
              <a:off x="6144376" y="4571601"/>
              <a:ext cx="37922" cy="51465"/>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文字方塊 60">
              <a:extLst>
                <a:ext uri="{FF2B5EF4-FFF2-40B4-BE49-F238E27FC236}">
                  <a16:creationId xmlns:a16="http://schemas.microsoft.com/office/drawing/2014/main" id="{63F2E538-E080-4816-9475-A3C6742C7C8A}"/>
                </a:ext>
              </a:extLst>
            </p:cNvPr>
            <p:cNvSpPr txBox="1"/>
            <p:nvPr/>
          </p:nvSpPr>
          <p:spPr>
            <a:xfrm>
              <a:off x="4298785" y="4447271"/>
              <a:ext cx="1311794" cy="38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62" name="群組 61">
              <a:extLst>
                <a:ext uri="{FF2B5EF4-FFF2-40B4-BE49-F238E27FC236}">
                  <a16:creationId xmlns:a16="http://schemas.microsoft.com/office/drawing/2014/main" id="{24FF795A-201B-43E6-A7AA-9940C1C102EC}"/>
                </a:ext>
              </a:extLst>
            </p:cNvPr>
            <p:cNvGrpSpPr/>
            <p:nvPr/>
          </p:nvGrpSpPr>
          <p:grpSpPr>
            <a:xfrm>
              <a:off x="4612975" y="3982532"/>
              <a:ext cx="708758" cy="426219"/>
              <a:chOff x="7312118" y="3899140"/>
              <a:chExt cx="854042" cy="513588"/>
            </a:xfrm>
            <a:solidFill>
              <a:srgbClr val="0070C0"/>
            </a:solidFill>
          </p:grpSpPr>
          <p:grpSp>
            <p:nvGrpSpPr>
              <p:cNvPr id="63" name="群組 62">
                <a:extLst>
                  <a:ext uri="{FF2B5EF4-FFF2-40B4-BE49-F238E27FC236}">
                    <a16:creationId xmlns:a16="http://schemas.microsoft.com/office/drawing/2014/main" id="{4578C384-6326-4477-B4C3-CC07DFE30F7E}"/>
                  </a:ext>
                </a:extLst>
              </p:cNvPr>
              <p:cNvGrpSpPr/>
              <p:nvPr/>
            </p:nvGrpSpPr>
            <p:grpSpPr>
              <a:xfrm>
                <a:off x="7782686" y="4029234"/>
                <a:ext cx="383474" cy="383494"/>
                <a:chOff x="15278278" y="10198066"/>
                <a:chExt cx="2260108" cy="2094445"/>
              </a:xfrm>
              <a:grpFill/>
            </p:grpSpPr>
            <p:sp>
              <p:nvSpPr>
                <p:cNvPr id="68" name="手繪多邊形: 圖案 67">
                  <a:extLst>
                    <a:ext uri="{FF2B5EF4-FFF2-40B4-BE49-F238E27FC236}">
                      <a16:creationId xmlns:a16="http://schemas.microsoft.com/office/drawing/2014/main" id="{703ACB49-CF61-44A6-B23F-7D5092E3CD01}"/>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手繪多邊形: 圖案 68">
                  <a:extLst>
                    <a:ext uri="{FF2B5EF4-FFF2-40B4-BE49-F238E27FC236}">
                      <a16:creationId xmlns:a16="http://schemas.microsoft.com/office/drawing/2014/main" id="{ECF8F21F-9E30-462A-8F4F-6DA62EBF7181}"/>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手繪多邊形: 圖案 69">
                  <a:extLst>
                    <a:ext uri="{FF2B5EF4-FFF2-40B4-BE49-F238E27FC236}">
                      <a16:creationId xmlns:a16="http://schemas.microsoft.com/office/drawing/2014/main" id="{3A61D7DA-3F09-4467-BDF0-65C90C3B2830}"/>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手繪多邊形: 圖案 70">
                  <a:extLst>
                    <a:ext uri="{FF2B5EF4-FFF2-40B4-BE49-F238E27FC236}">
                      <a16:creationId xmlns:a16="http://schemas.microsoft.com/office/drawing/2014/main" id="{AD54099D-9229-454B-8026-47E2B0584253}"/>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2" name="手繪多邊形: 圖案 71">
                  <a:extLst>
                    <a:ext uri="{FF2B5EF4-FFF2-40B4-BE49-F238E27FC236}">
                      <a16:creationId xmlns:a16="http://schemas.microsoft.com/office/drawing/2014/main" id="{C3E8A5A8-474F-4495-BEED-4CB1380177EC}"/>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3" name="手繪多邊形: 圖案 72">
                  <a:extLst>
                    <a:ext uri="{FF2B5EF4-FFF2-40B4-BE49-F238E27FC236}">
                      <a16:creationId xmlns:a16="http://schemas.microsoft.com/office/drawing/2014/main" id="{7F6BEBBA-0298-46C3-9042-4ECED328CCA4}"/>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4" name="手繪多邊形: 圖案 73">
                  <a:extLst>
                    <a:ext uri="{FF2B5EF4-FFF2-40B4-BE49-F238E27FC236}">
                      <a16:creationId xmlns:a16="http://schemas.microsoft.com/office/drawing/2014/main" id="{3BBD5BC6-8AF4-47F5-9A84-1F15EA5E1646}"/>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5" name="手繪多邊形: 圖案 74">
                  <a:extLst>
                    <a:ext uri="{FF2B5EF4-FFF2-40B4-BE49-F238E27FC236}">
                      <a16:creationId xmlns:a16="http://schemas.microsoft.com/office/drawing/2014/main" id="{10A9AC89-4C80-4E37-B186-0780FC263748}"/>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4" name="圖形 113">
                <a:extLst>
                  <a:ext uri="{FF2B5EF4-FFF2-40B4-BE49-F238E27FC236}">
                    <a16:creationId xmlns:a16="http://schemas.microsoft.com/office/drawing/2014/main" id="{5897CA84-8B24-47A4-A649-8B27DC3E9450}"/>
                  </a:ext>
                </a:extLst>
              </p:cNvPr>
              <p:cNvGrpSpPr/>
              <p:nvPr/>
            </p:nvGrpSpPr>
            <p:grpSpPr>
              <a:xfrm>
                <a:off x="7312118" y="3899140"/>
                <a:ext cx="408248" cy="496517"/>
                <a:chOff x="5884043" y="5462967"/>
                <a:chExt cx="467409" cy="568471"/>
              </a:xfrm>
              <a:grpFill/>
            </p:grpSpPr>
            <p:sp>
              <p:nvSpPr>
                <p:cNvPr id="65" name="手繪多邊形: 圖案 64">
                  <a:extLst>
                    <a:ext uri="{FF2B5EF4-FFF2-40B4-BE49-F238E27FC236}">
                      <a16:creationId xmlns:a16="http://schemas.microsoft.com/office/drawing/2014/main" id="{2B4DFB28-BC02-4DF2-933A-F77DC23C02DB}"/>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手繪多邊形: 圖案 65">
                  <a:extLst>
                    <a:ext uri="{FF2B5EF4-FFF2-40B4-BE49-F238E27FC236}">
                      <a16:creationId xmlns:a16="http://schemas.microsoft.com/office/drawing/2014/main" id="{9E47A115-7956-4ABF-84D5-DDD0D4D345D2}"/>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手繪多邊形: 圖案 66">
                  <a:extLst>
                    <a:ext uri="{FF2B5EF4-FFF2-40B4-BE49-F238E27FC236}">
                      <a16:creationId xmlns:a16="http://schemas.microsoft.com/office/drawing/2014/main" id="{D441F454-8DDE-4E69-96F0-0136B2442EF8}"/>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76" name="文字方塊 75">
              <a:extLst>
                <a:ext uri="{FF2B5EF4-FFF2-40B4-BE49-F238E27FC236}">
                  <a16:creationId xmlns:a16="http://schemas.microsoft.com/office/drawing/2014/main" id="{DD8B1973-D019-4AB1-9964-3D24A719CE75}"/>
                </a:ext>
              </a:extLst>
            </p:cNvPr>
            <p:cNvSpPr txBox="1"/>
            <p:nvPr/>
          </p:nvSpPr>
          <p:spPr>
            <a:xfrm>
              <a:off x="4522408" y="3108573"/>
              <a:ext cx="879883"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zh-TW" altLang="en-US" sz="90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77" name="群組 76">
              <a:extLst>
                <a:ext uri="{FF2B5EF4-FFF2-40B4-BE49-F238E27FC236}">
                  <a16:creationId xmlns:a16="http://schemas.microsoft.com/office/drawing/2014/main" id="{7D91BE5D-212F-4986-A6D5-C32CBB2D7AD8}"/>
                </a:ext>
              </a:extLst>
            </p:cNvPr>
            <p:cNvGrpSpPr/>
            <p:nvPr/>
          </p:nvGrpSpPr>
          <p:grpSpPr>
            <a:xfrm>
              <a:off x="4585926" y="2558325"/>
              <a:ext cx="637446" cy="499602"/>
              <a:chOff x="6612338" y="3841845"/>
              <a:chExt cx="1023583" cy="696036"/>
            </a:xfrm>
            <a:solidFill>
              <a:srgbClr val="0070C0"/>
            </a:solidFill>
          </p:grpSpPr>
          <p:sp>
            <p:nvSpPr>
              <p:cNvPr id="78" name="手繪多邊形: 圖案 77">
                <a:extLst>
                  <a:ext uri="{FF2B5EF4-FFF2-40B4-BE49-F238E27FC236}">
                    <a16:creationId xmlns:a16="http://schemas.microsoft.com/office/drawing/2014/main" id="{D5EAF8B2-D606-41B1-A9B8-20C44D381353}"/>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9" name="手繪多邊形: 圖案 78">
                <a:extLst>
                  <a:ext uri="{FF2B5EF4-FFF2-40B4-BE49-F238E27FC236}">
                    <a16:creationId xmlns:a16="http://schemas.microsoft.com/office/drawing/2014/main" id="{85777A8D-F91D-4963-A397-0F9C3DF62153}"/>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0" name="手繪多邊形: 圖案 79">
                <a:extLst>
                  <a:ext uri="{FF2B5EF4-FFF2-40B4-BE49-F238E27FC236}">
                    <a16:creationId xmlns:a16="http://schemas.microsoft.com/office/drawing/2014/main" id="{55DB55D9-3DFE-4017-B884-1FFB136FE6B8}"/>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1" name="矩形: 圓角化同側角落 80">
                <a:extLst>
                  <a:ext uri="{FF2B5EF4-FFF2-40B4-BE49-F238E27FC236}">
                    <a16:creationId xmlns:a16="http://schemas.microsoft.com/office/drawing/2014/main" id="{6B734D30-7673-4F79-AC07-7F84DC926FB6}"/>
                  </a:ext>
                </a:extLst>
              </p:cNvPr>
              <p:cNvSpPr/>
              <p:nvPr/>
            </p:nvSpPr>
            <p:spPr>
              <a:xfrm>
                <a:off x="6707874" y="4360460"/>
                <a:ext cx="928047" cy="177421"/>
              </a:xfrm>
              <a:prstGeom prst="round2Same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2" name="矩形: 圓角 81">
                <a:extLst>
                  <a:ext uri="{FF2B5EF4-FFF2-40B4-BE49-F238E27FC236}">
                    <a16:creationId xmlns:a16="http://schemas.microsoft.com/office/drawing/2014/main" id="{FE763815-BE24-4B5A-BF05-9BBC9CA1D164}"/>
                  </a:ext>
                </a:extLst>
              </p:cNvPr>
              <p:cNvSpPr/>
              <p:nvPr/>
            </p:nvSpPr>
            <p:spPr>
              <a:xfrm>
                <a:off x="7327167" y="4427815"/>
                <a:ext cx="211760" cy="5306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83" name="文字方塊 82">
              <a:extLst>
                <a:ext uri="{FF2B5EF4-FFF2-40B4-BE49-F238E27FC236}">
                  <a16:creationId xmlns:a16="http://schemas.microsoft.com/office/drawing/2014/main" id="{6A361E72-341B-405D-A7C1-052ED382C10E}"/>
                </a:ext>
              </a:extLst>
            </p:cNvPr>
            <p:cNvSpPr txBox="1"/>
            <p:nvPr/>
          </p:nvSpPr>
          <p:spPr>
            <a:xfrm>
              <a:off x="4635286" y="2319786"/>
              <a:ext cx="69510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84" name="群組 83">
              <a:extLst>
                <a:ext uri="{FF2B5EF4-FFF2-40B4-BE49-F238E27FC236}">
                  <a16:creationId xmlns:a16="http://schemas.microsoft.com/office/drawing/2014/main" id="{387ABC3B-EDFC-47D2-BF74-AD648D9522EB}"/>
                </a:ext>
              </a:extLst>
            </p:cNvPr>
            <p:cNvGrpSpPr/>
            <p:nvPr/>
          </p:nvGrpSpPr>
          <p:grpSpPr>
            <a:xfrm>
              <a:off x="1699678" y="2742841"/>
              <a:ext cx="597278" cy="853948"/>
              <a:chOff x="4912659" y="5508327"/>
              <a:chExt cx="905540" cy="1215201"/>
            </a:xfrm>
            <a:solidFill>
              <a:srgbClr val="0070C0"/>
            </a:solidFill>
          </p:grpSpPr>
          <p:sp>
            <p:nvSpPr>
              <p:cNvPr id="85" name="手繪多邊形: 圖案 84">
                <a:extLst>
                  <a:ext uri="{FF2B5EF4-FFF2-40B4-BE49-F238E27FC236}">
                    <a16:creationId xmlns:a16="http://schemas.microsoft.com/office/drawing/2014/main" id="{6813679D-1A2F-4499-B0C0-DD87C95DADDC}"/>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手繪多邊形: 圖案 85">
                <a:extLst>
                  <a:ext uri="{FF2B5EF4-FFF2-40B4-BE49-F238E27FC236}">
                    <a16:creationId xmlns:a16="http://schemas.microsoft.com/office/drawing/2014/main" id="{B206631E-41E8-4CE5-B280-5E8B98F37EF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矩形: 圓角 86">
                <a:extLst>
                  <a:ext uri="{FF2B5EF4-FFF2-40B4-BE49-F238E27FC236}">
                    <a16:creationId xmlns:a16="http://schemas.microsoft.com/office/drawing/2014/main" id="{71EA974F-2860-4CF3-90AA-F037742CD0F5}"/>
                  </a:ext>
                </a:extLst>
              </p:cNvPr>
              <p:cNvSpPr/>
              <p:nvPr/>
            </p:nvSpPr>
            <p:spPr>
              <a:xfrm>
                <a:off x="5511079" y="5715000"/>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8" name="手繪多邊形: 圖案 87">
                <a:extLst>
                  <a:ext uri="{FF2B5EF4-FFF2-40B4-BE49-F238E27FC236}">
                    <a16:creationId xmlns:a16="http://schemas.microsoft.com/office/drawing/2014/main" id="{99335B8E-FAEE-44C5-A149-546BEBAD36E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9" name="矩形: 圓角化同側角落 88">
                <a:extLst>
                  <a:ext uri="{FF2B5EF4-FFF2-40B4-BE49-F238E27FC236}">
                    <a16:creationId xmlns:a16="http://schemas.microsoft.com/office/drawing/2014/main" id="{8F7A24F5-3D2A-4597-8372-8DCDB8461CF6}"/>
                  </a:ext>
                </a:extLst>
              </p:cNvPr>
              <p:cNvSpPr/>
              <p:nvPr/>
            </p:nvSpPr>
            <p:spPr>
              <a:xfrm flipV="1">
                <a:off x="4922535" y="5623858"/>
                <a:ext cx="895664" cy="1099670"/>
              </a:xfrm>
              <a:prstGeom prst="round2SameRect">
                <a:avLst>
                  <a:gd name="adj1" fmla="val 8603"/>
                  <a:gd name="adj2" fmla="val 0"/>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0" name="矩形: 圓角 89">
                <a:extLst>
                  <a:ext uri="{FF2B5EF4-FFF2-40B4-BE49-F238E27FC236}">
                    <a16:creationId xmlns:a16="http://schemas.microsoft.com/office/drawing/2014/main" id="{7CCF3946-C9D8-48C1-80F5-4D20365F2789}"/>
                  </a:ext>
                </a:extLst>
              </p:cNvPr>
              <p:cNvSpPr/>
              <p:nvPr/>
            </p:nvSpPr>
            <p:spPr>
              <a:xfrm>
                <a:off x="5511079" y="5997651"/>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1" name="直線接點 90">
                <a:extLst>
                  <a:ext uri="{FF2B5EF4-FFF2-40B4-BE49-F238E27FC236}">
                    <a16:creationId xmlns:a16="http://schemas.microsoft.com/office/drawing/2014/main" id="{F3412699-9220-4E79-8FBF-692BCE7A7EEF}"/>
                  </a:ext>
                </a:extLst>
              </p:cNvPr>
              <p:cNvCxnSpPr>
                <a:cxnSpLocks/>
              </p:cNvCxnSpPr>
              <p:nvPr/>
            </p:nvCxnSpPr>
            <p:spPr>
              <a:xfrm>
                <a:off x="4916557" y="6136906"/>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582273B3-1AB4-44B6-9938-094663EA069C}"/>
                  </a:ext>
                </a:extLst>
              </p:cNvPr>
              <p:cNvCxnSpPr>
                <a:cxnSpLocks/>
              </p:cNvCxnSpPr>
              <p:nvPr/>
            </p:nvCxnSpPr>
            <p:spPr>
              <a:xfrm>
                <a:off x="4912659" y="5886822"/>
                <a:ext cx="883823"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sp>
            <p:nvSpPr>
              <p:cNvPr id="93" name="手繪多邊形: 圖案 92">
                <a:extLst>
                  <a:ext uri="{FF2B5EF4-FFF2-40B4-BE49-F238E27FC236}">
                    <a16:creationId xmlns:a16="http://schemas.microsoft.com/office/drawing/2014/main" id="{163CA3CD-281B-4003-8FFB-92FA14DA7BF0}"/>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4" name="矩形: 圓角 93">
                <a:extLst>
                  <a:ext uri="{FF2B5EF4-FFF2-40B4-BE49-F238E27FC236}">
                    <a16:creationId xmlns:a16="http://schemas.microsoft.com/office/drawing/2014/main" id="{C13F076F-E51B-4F15-BA9B-049DEB386D71}"/>
                  </a:ext>
                </a:extLst>
              </p:cNvPr>
              <p:cNvSpPr/>
              <p:nvPr/>
            </p:nvSpPr>
            <p:spPr>
              <a:xfrm>
                <a:off x="5511079" y="6254639"/>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5" name="直線接點 94">
                <a:extLst>
                  <a:ext uri="{FF2B5EF4-FFF2-40B4-BE49-F238E27FC236}">
                    <a16:creationId xmlns:a16="http://schemas.microsoft.com/office/drawing/2014/main" id="{586FEC30-2223-420D-AA37-0B9EB69AFEA2}"/>
                  </a:ext>
                </a:extLst>
              </p:cNvPr>
              <p:cNvCxnSpPr>
                <a:cxnSpLocks/>
              </p:cNvCxnSpPr>
              <p:nvPr/>
            </p:nvCxnSpPr>
            <p:spPr>
              <a:xfrm>
                <a:off x="4916557" y="6393894"/>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grpSp>
        <p:sp>
          <p:nvSpPr>
            <p:cNvPr id="96" name="文字方塊 95">
              <a:extLst>
                <a:ext uri="{FF2B5EF4-FFF2-40B4-BE49-F238E27FC236}">
                  <a16:creationId xmlns:a16="http://schemas.microsoft.com/office/drawing/2014/main" id="{44CEBF46-6515-42BD-BA49-F54FE5F08DE0}"/>
                </a:ext>
              </a:extLst>
            </p:cNvPr>
            <p:cNvSpPr txBox="1"/>
            <p:nvPr/>
          </p:nvSpPr>
          <p:spPr>
            <a:xfrm>
              <a:off x="1457858" y="3590704"/>
              <a:ext cx="1059747"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 </a:t>
              </a:r>
            </a:p>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7" name="箭號: 左-右雙向 96">
              <a:extLst>
                <a:ext uri="{FF2B5EF4-FFF2-40B4-BE49-F238E27FC236}">
                  <a16:creationId xmlns:a16="http://schemas.microsoft.com/office/drawing/2014/main" id="{A7F6B35B-0551-49C3-85A8-181CF5599D43}"/>
                </a:ext>
              </a:extLst>
            </p:cNvPr>
            <p:cNvSpPr/>
            <p:nvPr/>
          </p:nvSpPr>
          <p:spPr>
            <a:xfrm>
              <a:off x="2496011" y="296485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文字方塊 97">
              <a:extLst>
                <a:ext uri="{FF2B5EF4-FFF2-40B4-BE49-F238E27FC236}">
                  <a16:creationId xmlns:a16="http://schemas.microsoft.com/office/drawing/2014/main" id="{28E47DF3-A54D-447E-B495-159050EC8822}"/>
                </a:ext>
              </a:extLst>
            </p:cNvPr>
            <p:cNvSpPr txBox="1"/>
            <p:nvPr/>
          </p:nvSpPr>
          <p:spPr>
            <a:xfrm>
              <a:off x="2296407" y="3109672"/>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99" name="箭號: 左-右雙向 98">
              <a:extLst>
                <a:ext uri="{FF2B5EF4-FFF2-40B4-BE49-F238E27FC236}">
                  <a16:creationId xmlns:a16="http://schemas.microsoft.com/office/drawing/2014/main" id="{76AF7357-9914-43CB-8ABD-0230B1590106}"/>
                </a:ext>
              </a:extLst>
            </p:cNvPr>
            <p:cNvSpPr/>
            <p:nvPr/>
          </p:nvSpPr>
          <p:spPr>
            <a:xfrm>
              <a:off x="1878645" y="4291813"/>
              <a:ext cx="2257210" cy="117228"/>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0" name="文字方塊 99">
              <a:extLst>
                <a:ext uri="{FF2B5EF4-FFF2-40B4-BE49-F238E27FC236}">
                  <a16:creationId xmlns:a16="http://schemas.microsoft.com/office/drawing/2014/main" id="{DF136E77-40F6-4884-BC26-282274D251E5}"/>
                </a:ext>
              </a:extLst>
            </p:cNvPr>
            <p:cNvSpPr txBox="1"/>
            <p:nvPr/>
          </p:nvSpPr>
          <p:spPr>
            <a:xfrm>
              <a:off x="2538307" y="4388495"/>
              <a:ext cx="161071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101" name="文字方塊 100">
              <a:extLst>
                <a:ext uri="{FF2B5EF4-FFF2-40B4-BE49-F238E27FC236}">
                  <a16:creationId xmlns:a16="http://schemas.microsoft.com/office/drawing/2014/main" id="{4A8C5397-E154-4C1D-A66B-3E346CCE75D0}"/>
                </a:ext>
              </a:extLst>
            </p:cNvPr>
            <p:cNvSpPr txBox="1"/>
            <p:nvPr/>
          </p:nvSpPr>
          <p:spPr>
            <a:xfrm>
              <a:off x="3186967" y="3115036"/>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102" name="文字方塊 101">
              <a:extLst>
                <a:ext uri="{FF2B5EF4-FFF2-40B4-BE49-F238E27FC236}">
                  <a16:creationId xmlns:a16="http://schemas.microsoft.com/office/drawing/2014/main" id="{DACE684E-6EF6-4592-B2F1-0F29F8139B4E}"/>
                </a:ext>
              </a:extLst>
            </p:cNvPr>
            <p:cNvSpPr txBox="1"/>
            <p:nvPr/>
          </p:nvSpPr>
          <p:spPr>
            <a:xfrm>
              <a:off x="539983" y="3481370"/>
              <a:ext cx="70069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3" name="箭號: 左-右雙向 102">
              <a:extLst>
                <a:ext uri="{FF2B5EF4-FFF2-40B4-BE49-F238E27FC236}">
                  <a16:creationId xmlns:a16="http://schemas.microsoft.com/office/drawing/2014/main" id="{19772F81-134D-42AF-B149-7AFA8CA0B9CD}"/>
                </a:ext>
              </a:extLst>
            </p:cNvPr>
            <p:cNvSpPr/>
            <p:nvPr/>
          </p:nvSpPr>
          <p:spPr>
            <a:xfrm>
              <a:off x="1185034" y="3128303"/>
              <a:ext cx="469487" cy="122203"/>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04" name="群組 103">
              <a:extLst>
                <a:ext uri="{FF2B5EF4-FFF2-40B4-BE49-F238E27FC236}">
                  <a16:creationId xmlns:a16="http://schemas.microsoft.com/office/drawing/2014/main" id="{20356C10-92F1-45AD-970E-D7E0ADB6B634}"/>
                </a:ext>
              </a:extLst>
            </p:cNvPr>
            <p:cNvGrpSpPr/>
            <p:nvPr/>
          </p:nvGrpSpPr>
          <p:grpSpPr>
            <a:xfrm>
              <a:off x="1575177" y="1825283"/>
              <a:ext cx="805879" cy="534696"/>
              <a:chOff x="672980" y="1966505"/>
              <a:chExt cx="1057450" cy="651099"/>
            </a:xfrm>
            <a:solidFill>
              <a:srgbClr val="0070C0"/>
            </a:solidFill>
          </p:grpSpPr>
          <p:sp>
            <p:nvSpPr>
              <p:cNvPr id="105" name="手繪多邊形: 圖案 104">
                <a:extLst>
                  <a:ext uri="{FF2B5EF4-FFF2-40B4-BE49-F238E27FC236}">
                    <a16:creationId xmlns:a16="http://schemas.microsoft.com/office/drawing/2014/main" id="{41AD3971-C8DC-43F3-B89A-AAA5341CBC3D}"/>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6" name="手繪多邊形: 圖案 105">
                <a:extLst>
                  <a:ext uri="{FF2B5EF4-FFF2-40B4-BE49-F238E27FC236}">
                    <a16:creationId xmlns:a16="http://schemas.microsoft.com/office/drawing/2014/main" id="{AF47F711-4AE4-4172-854A-C956752F2A6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7" name="群組 106">
              <a:extLst>
                <a:ext uri="{FF2B5EF4-FFF2-40B4-BE49-F238E27FC236}">
                  <a16:creationId xmlns:a16="http://schemas.microsoft.com/office/drawing/2014/main" id="{B15CA9CA-5CC0-46AE-87C5-8322664E1FCC}"/>
                </a:ext>
              </a:extLst>
            </p:cNvPr>
            <p:cNvGrpSpPr/>
            <p:nvPr/>
          </p:nvGrpSpPr>
          <p:grpSpPr>
            <a:xfrm>
              <a:off x="383684" y="2868642"/>
              <a:ext cx="789791" cy="573797"/>
              <a:chOff x="4219147" y="3532915"/>
              <a:chExt cx="1243059" cy="854781"/>
            </a:xfrm>
            <a:solidFill>
              <a:srgbClr val="0070C0"/>
            </a:solidFill>
          </p:grpSpPr>
          <p:pic>
            <p:nvPicPr>
              <p:cNvPr id="108" name="圖形 107">
                <a:extLst>
                  <a:ext uri="{FF2B5EF4-FFF2-40B4-BE49-F238E27FC236}">
                    <a16:creationId xmlns:a16="http://schemas.microsoft.com/office/drawing/2014/main" id="{9D80EF5A-A6EF-4661-A44F-B24B1E620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6831" y="3532915"/>
                <a:ext cx="1095375" cy="847725"/>
              </a:xfrm>
              <a:prstGeom prst="rect">
                <a:avLst/>
              </a:prstGeom>
            </p:spPr>
          </p:pic>
          <p:pic>
            <p:nvPicPr>
              <p:cNvPr id="109" name="圖形 108">
                <a:extLst>
                  <a:ext uri="{FF2B5EF4-FFF2-40B4-BE49-F238E27FC236}">
                    <a16:creationId xmlns:a16="http://schemas.microsoft.com/office/drawing/2014/main" id="{8A63BDDA-0771-4048-8ED7-B2A05AB6C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9147" y="3971490"/>
                <a:ext cx="462454" cy="416206"/>
              </a:xfrm>
              <a:prstGeom prst="rect">
                <a:avLst/>
              </a:prstGeom>
            </p:spPr>
          </p:pic>
        </p:grpSp>
        <p:sp>
          <p:nvSpPr>
            <p:cNvPr id="110" name="矩形 109">
              <a:extLst>
                <a:ext uri="{FF2B5EF4-FFF2-40B4-BE49-F238E27FC236}">
                  <a16:creationId xmlns:a16="http://schemas.microsoft.com/office/drawing/2014/main" id="{32CFE8AF-09AF-45DC-99B6-A8EFCD1C1851}"/>
                </a:ext>
              </a:extLst>
            </p:cNvPr>
            <p:cNvSpPr/>
            <p:nvPr/>
          </p:nvSpPr>
          <p:spPr>
            <a:xfrm>
              <a:off x="7554765" y="2681331"/>
              <a:ext cx="723276" cy="415498"/>
            </a:xfrm>
            <a:prstGeom prst="rect">
              <a:avLst/>
            </a:prstGeom>
          </p:spPr>
          <p:txBody>
            <a:bodyPr wrap="none">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雲端物件</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儲存空間</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1" name="群組 110">
              <a:extLst>
                <a:ext uri="{FF2B5EF4-FFF2-40B4-BE49-F238E27FC236}">
                  <a16:creationId xmlns:a16="http://schemas.microsoft.com/office/drawing/2014/main" id="{A4FABC70-6EB5-48E3-A742-6CDCCAFE134E}"/>
                </a:ext>
              </a:extLst>
            </p:cNvPr>
            <p:cNvGrpSpPr/>
            <p:nvPr/>
          </p:nvGrpSpPr>
          <p:grpSpPr>
            <a:xfrm>
              <a:off x="7361471" y="3231376"/>
              <a:ext cx="1087499" cy="758790"/>
              <a:chOff x="6134382" y="1540701"/>
              <a:chExt cx="4347102" cy="3033140"/>
            </a:xfrm>
          </p:grpSpPr>
          <p:grpSp>
            <p:nvGrpSpPr>
              <p:cNvPr id="112" name="群組 111">
                <a:extLst>
                  <a:ext uri="{FF2B5EF4-FFF2-40B4-BE49-F238E27FC236}">
                    <a16:creationId xmlns:a16="http://schemas.microsoft.com/office/drawing/2014/main" id="{2AABE686-FEBF-45CF-AF3E-3F1984825D7F}"/>
                  </a:ext>
                </a:extLst>
              </p:cNvPr>
              <p:cNvGrpSpPr/>
              <p:nvPr/>
            </p:nvGrpSpPr>
            <p:grpSpPr>
              <a:xfrm>
                <a:off x="6134382" y="1540701"/>
                <a:ext cx="4347102" cy="3013137"/>
                <a:chOff x="2426218" y="335742"/>
                <a:chExt cx="7276477" cy="5043588"/>
              </a:xfrm>
            </p:grpSpPr>
            <p:pic>
              <p:nvPicPr>
                <p:cNvPr id="116" name="圖形 115">
                  <a:extLst>
                    <a:ext uri="{FF2B5EF4-FFF2-40B4-BE49-F238E27FC236}">
                      <a16:creationId xmlns:a16="http://schemas.microsoft.com/office/drawing/2014/main" id="{4DF2036C-9D66-442B-971D-124CC2306DA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47477" y="335742"/>
                  <a:ext cx="6258560" cy="4326014"/>
                </a:xfrm>
                <a:prstGeom prst="rect">
                  <a:avLst/>
                </a:prstGeom>
              </p:spPr>
            </p:pic>
            <p:sp>
              <p:nvSpPr>
                <p:cNvPr id="117" name="矩形 116">
                  <a:extLst>
                    <a:ext uri="{FF2B5EF4-FFF2-40B4-BE49-F238E27FC236}">
                      <a16:creationId xmlns:a16="http://schemas.microsoft.com/office/drawing/2014/main" id="{1E3F8B9B-153C-4A33-9DAF-3C036FC10B06}"/>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8" name="矩形 117">
                  <a:extLst>
                    <a:ext uri="{FF2B5EF4-FFF2-40B4-BE49-F238E27FC236}">
                      <a16:creationId xmlns:a16="http://schemas.microsoft.com/office/drawing/2014/main" id="{12DA04C7-8155-4130-8EE3-96D5D01B5C84}"/>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9" name="矩形 118">
                  <a:extLst>
                    <a:ext uri="{FF2B5EF4-FFF2-40B4-BE49-F238E27FC236}">
                      <a16:creationId xmlns:a16="http://schemas.microsoft.com/office/drawing/2014/main" id="{71A129DA-BCD2-4AC4-AA6F-92DD16CAD0E3}"/>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20" name="群組 119">
                  <a:extLst>
                    <a:ext uri="{FF2B5EF4-FFF2-40B4-BE49-F238E27FC236}">
                      <a16:creationId xmlns:a16="http://schemas.microsoft.com/office/drawing/2014/main" id="{FAFB622F-FD16-40BA-9D14-749591705131}"/>
                    </a:ext>
                  </a:extLst>
                </p:cNvPr>
                <p:cNvGrpSpPr/>
                <p:nvPr/>
              </p:nvGrpSpPr>
              <p:grpSpPr>
                <a:xfrm>
                  <a:off x="2426218" y="4123037"/>
                  <a:ext cx="1071485" cy="1071480"/>
                  <a:chOff x="551616" y="5265594"/>
                  <a:chExt cx="222492" cy="222491"/>
                </a:xfrm>
              </p:grpSpPr>
              <p:sp>
                <p:nvSpPr>
                  <p:cNvPr id="128" name="手繪多邊形: 圖案 127">
                    <a:extLst>
                      <a:ext uri="{FF2B5EF4-FFF2-40B4-BE49-F238E27FC236}">
                        <a16:creationId xmlns:a16="http://schemas.microsoft.com/office/drawing/2014/main" id="{BA90075B-5E3D-439F-8110-3B581D81450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4DE56672-0D7E-4835-9842-C215382FBE1E}"/>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E7EECDA9-A1F2-49F7-995E-FFB67D6B25B5}"/>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1" name="手繪多邊形: 圖案 130">
                    <a:extLst>
                      <a:ext uri="{FF2B5EF4-FFF2-40B4-BE49-F238E27FC236}">
                        <a16:creationId xmlns:a16="http://schemas.microsoft.com/office/drawing/2014/main" id="{5AB3E2AB-0657-43C1-B180-ACCB45859520}"/>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2" name="手繪多邊形: 圖案 131">
                    <a:extLst>
                      <a:ext uri="{FF2B5EF4-FFF2-40B4-BE49-F238E27FC236}">
                        <a16:creationId xmlns:a16="http://schemas.microsoft.com/office/drawing/2014/main" id="{CF68CB94-ED22-4C8E-BDA6-A09D425416C7}"/>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2D6C7466-263F-460F-8A11-BE3B7E59667E}"/>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1" name="群組 120">
                  <a:extLst>
                    <a:ext uri="{FF2B5EF4-FFF2-40B4-BE49-F238E27FC236}">
                      <a16:creationId xmlns:a16="http://schemas.microsoft.com/office/drawing/2014/main" id="{EA9FE858-176D-4F7C-B36A-8373CC7FEE3C}"/>
                    </a:ext>
                  </a:extLst>
                </p:cNvPr>
                <p:cNvGrpSpPr/>
                <p:nvPr/>
              </p:nvGrpSpPr>
              <p:grpSpPr>
                <a:xfrm>
                  <a:off x="8614059" y="4290924"/>
                  <a:ext cx="1088636" cy="1088406"/>
                  <a:chOff x="1385335" y="5265594"/>
                  <a:chExt cx="222540" cy="222492"/>
                </a:xfrm>
              </p:grpSpPr>
              <p:sp>
                <p:nvSpPr>
                  <p:cNvPr id="122" name="手繪多邊形: 圖案 121">
                    <a:extLst>
                      <a:ext uri="{FF2B5EF4-FFF2-40B4-BE49-F238E27FC236}">
                        <a16:creationId xmlns:a16="http://schemas.microsoft.com/office/drawing/2014/main" id="{571596EE-A165-4B30-A5A9-10DEC7D8A421}"/>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EF95184F-82A8-4A66-94B6-55283C22AFD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4" name="手繪多邊形: 圖案 123">
                    <a:extLst>
                      <a:ext uri="{FF2B5EF4-FFF2-40B4-BE49-F238E27FC236}">
                        <a16:creationId xmlns:a16="http://schemas.microsoft.com/office/drawing/2014/main" id="{2B9C0C2A-7BB4-4645-B1F8-266560FB38E7}"/>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5" name="手繪多邊形: 圖案 124">
                    <a:extLst>
                      <a:ext uri="{FF2B5EF4-FFF2-40B4-BE49-F238E27FC236}">
                        <a16:creationId xmlns:a16="http://schemas.microsoft.com/office/drawing/2014/main" id="{C451364F-2A2E-4FF5-8061-98294CF97CF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6" name="手繪多邊形: 圖案 125">
                    <a:extLst>
                      <a:ext uri="{FF2B5EF4-FFF2-40B4-BE49-F238E27FC236}">
                        <a16:creationId xmlns:a16="http://schemas.microsoft.com/office/drawing/2014/main" id="{5A5EE5FB-9F76-4BCC-8C99-D9AE7AF1A148}"/>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7" name="手繪多邊形: 圖案 126">
                    <a:extLst>
                      <a:ext uri="{FF2B5EF4-FFF2-40B4-BE49-F238E27FC236}">
                        <a16:creationId xmlns:a16="http://schemas.microsoft.com/office/drawing/2014/main" id="{1C0F1E23-FA43-420E-9025-40AB1E722E92}"/>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13" name="矩形 112">
                <a:extLst>
                  <a:ext uri="{FF2B5EF4-FFF2-40B4-BE49-F238E27FC236}">
                    <a16:creationId xmlns:a16="http://schemas.microsoft.com/office/drawing/2014/main" id="{214C44FE-B0D2-49B6-AEFD-973540790E37}"/>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4" name="矩形 113">
                <a:extLst>
                  <a:ext uri="{FF2B5EF4-FFF2-40B4-BE49-F238E27FC236}">
                    <a16:creationId xmlns:a16="http://schemas.microsoft.com/office/drawing/2014/main" id="{BB491C29-03F6-4585-ACC3-B55775E1F282}"/>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5" name="矩形 114">
                <a:extLst>
                  <a:ext uri="{FF2B5EF4-FFF2-40B4-BE49-F238E27FC236}">
                    <a16:creationId xmlns:a16="http://schemas.microsoft.com/office/drawing/2014/main" id="{7629681A-CDC5-43BB-920B-FB322B823B16}"/>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4" name="圖形 211">
              <a:extLst>
                <a:ext uri="{FF2B5EF4-FFF2-40B4-BE49-F238E27FC236}">
                  <a16:creationId xmlns:a16="http://schemas.microsoft.com/office/drawing/2014/main" id="{AFCE338B-F2BF-482E-9EFD-26A732A28E57}"/>
                </a:ext>
              </a:extLst>
            </p:cNvPr>
            <p:cNvGrpSpPr/>
            <p:nvPr/>
          </p:nvGrpSpPr>
          <p:grpSpPr>
            <a:xfrm>
              <a:off x="7677739" y="3477967"/>
              <a:ext cx="172020" cy="210110"/>
              <a:chOff x="6880167" y="2925402"/>
              <a:chExt cx="551412" cy="630183"/>
            </a:xfrm>
            <a:solidFill>
              <a:schemeClr val="tx1"/>
            </a:solidFill>
          </p:grpSpPr>
          <p:sp>
            <p:nvSpPr>
              <p:cNvPr id="135" name="手繪多邊形: 圖案 134">
                <a:extLst>
                  <a:ext uri="{FF2B5EF4-FFF2-40B4-BE49-F238E27FC236}">
                    <a16:creationId xmlns:a16="http://schemas.microsoft.com/office/drawing/2014/main" id="{A4571FD9-43F3-4AE9-876B-26ABDF918C3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6" name="手繪多邊形: 圖案 135">
                <a:extLst>
                  <a:ext uri="{FF2B5EF4-FFF2-40B4-BE49-F238E27FC236}">
                    <a16:creationId xmlns:a16="http://schemas.microsoft.com/office/drawing/2014/main" id="{1E4A566E-0293-4493-AC0F-4CA2E0BB0E7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手繪多邊形: 圖案 136">
                <a:extLst>
                  <a:ext uri="{FF2B5EF4-FFF2-40B4-BE49-F238E27FC236}">
                    <a16:creationId xmlns:a16="http://schemas.microsoft.com/office/drawing/2014/main" id="{A4FA5D66-CFDF-478D-A106-ED6B1BACF7DE}"/>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38" name="文字方塊 352">
              <a:extLst>
                <a:ext uri="{FF2B5EF4-FFF2-40B4-BE49-F238E27FC236}">
                  <a16:creationId xmlns:a16="http://schemas.microsoft.com/office/drawing/2014/main" id="{A1A6E710-65E7-4C48-BC38-6415A684D41B}"/>
                </a:ext>
              </a:extLst>
            </p:cNvPr>
            <p:cNvSpPr txBox="1"/>
            <p:nvPr/>
          </p:nvSpPr>
          <p:spPr>
            <a:xfrm>
              <a:off x="2410701" y="1919356"/>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139" name="箭號: 左-右雙向 351">
              <a:extLst>
                <a:ext uri="{FF2B5EF4-FFF2-40B4-BE49-F238E27FC236}">
                  <a16:creationId xmlns:a16="http://schemas.microsoft.com/office/drawing/2014/main" id="{C9BB2E58-73DF-4A72-90D5-60F9A56BC5C4}"/>
                </a:ext>
              </a:extLst>
            </p:cNvPr>
            <p:cNvSpPr/>
            <p:nvPr/>
          </p:nvSpPr>
          <p:spPr>
            <a:xfrm>
              <a:off x="2474552" y="222834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0" name="文字方塊 359">
              <a:extLst>
                <a:ext uri="{FF2B5EF4-FFF2-40B4-BE49-F238E27FC236}">
                  <a16:creationId xmlns:a16="http://schemas.microsoft.com/office/drawing/2014/main" id="{7FF0D201-39A6-4E83-B2FD-18C6DFED5F9F}"/>
                </a:ext>
              </a:extLst>
            </p:cNvPr>
            <p:cNvSpPr txBox="1"/>
            <p:nvPr/>
          </p:nvSpPr>
          <p:spPr>
            <a:xfrm>
              <a:off x="3172165" y="2345234"/>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pic>
          <p:nvPicPr>
            <p:cNvPr id="141" name="圖片 140">
              <a:extLst>
                <a:ext uri="{FF2B5EF4-FFF2-40B4-BE49-F238E27FC236}">
                  <a16:creationId xmlns:a16="http://schemas.microsoft.com/office/drawing/2014/main" id="{F76CC127-6E26-4119-87DE-54FD1744A99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488086" y="1593268"/>
              <a:ext cx="822564" cy="822562"/>
            </a:xfrm>
            <a:prstGeom prst="roundRect">
              <a:avLst>
                <a:gd name="adj" fmla="val 23763"/>
              </a:avLst>
            </a:prstGeom>
            <a:ln w="28575">
              <a:noFill/>
            </a:ln>
            <a:effectLst/>
          </p:spPr>
        </p:pic>
        <p:grpSp>
          <p:nvGrpSpPr>
            <p:cNvPr id="142" name="群組 141">
              <a:extLst>
                <a:ext uri="{FF2B5EF4-FFF2-40B4-BE49-F238E27FC236}">
                  <a16:creationId xmlns:a16="http://schemas.microsoft.com/office/drawing/2014/main" id="{E7B53EA4-6BEF-4072-BAB4-26206B55F0D3}"/>
                </a:ext>
              </a:extLst>
            </p:cNvPr>
            <p:cNvGrpSpPr/>
            <p:nvPr/>
          </p:nvGrpSpPr>
          <p:grpSpPr>
            <a:xfrm>
              <a:off x="7434104" y="4275580"/>
              <a:ext cx="1055417" cy="400410"/>
              <a:chOff x="7884633" y="5312644"/>
              <a:chExt cx="1407224" cy="533876"/>
            </a:xfrm>
          </p:grpSpPr>
          <p:sp>
            <p:nvSpPr>
              <p:cNvPr id="143" name="文字方塊 142">
                <a:extLst>
                  <a:ext uri="{FF2B5EF4-FFF2-40B4-BE49-F238E27FC236}">
                    <a16:creationId xmlns:a16="http://schemas.microsoft.com/office/drawing/2014/main" id="{D6B73DE1-2C94-4377-B104-778AFD8A86E9}"/>
                  </a:ext>
                </a:extLst>
              </p:cNvPr>
              <p:cNvSpPr txBox="1"/>
              <p:nvPr/>
            </p:nvSpPr>
            <p:spPr>
              <a:xfrm>
                <a:off x="8715818" y="5461291"/>
                <a:ext cx="576039" cy="307774"/>
              </a:xfrm>
              <a:prstGeom prst="rect">
                <a:avLst/>
              </a:prstGeom>
              <a:solidFill>
                <a:srgbClr val="353932"/>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grpSp>
            <p:nvGrpSpPr>
              <p:cNvPr id="144" name="圖形 152">
                <a:extLst>
                  <a:ext uri="{FF2B5EF4-FFF2-40B4-BE49-F238E27FC236}">
                    <a16:creationId xmlns:a16="http://schemas.microsoft.com/office/drawing/2014/main" id="{121E780F-503C-4BC2-8A8B-C1BA890C8F24}"/>
                  </a:ext>
                </a:extLst>
              </p:cNvPr>
              <p:cNvGrpSpPr/>
              <p:nvPr/>
            </p:nvGrpSpPr>
            <p:grpSpPr>
              <a:xfrm flipH="1">
                <a:off x="7884633" y="5312644"/>
                <a:ext cx="412922" cy="531799"/>
                <a:chOff x="9272428" y="5069210"/>
                <a:chExt cx="458537" cy="590550"/>
              </a:xfrm>
            </p:grpSpPr>
            <p:sp>
              <p:nvSpPr>
                <p:cNvPr id="157" name="手繪多邊形: 圖案 156">
                  <a:extLst>
                    <a:ext uri="{FF2B5EF4-FFF2-40B4-BE49-F238E27FC236}">
                      <a16:creationId xmlns:a16="http://schemas.microsoft.com/office/drawing/2014/main" id="{02D2D9D3-0507-44D9-9037-8448FE49EF9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157">
                  <a:extLst>
                    <a:ext uri="{FF2B5EF4-FFF2-40B4-BE49-F238E27FC236}">
                      <a16:creationId xmlns:a16="http://schemas.microsoft.com/office/drawing/2014/main" id="{FF82A195-AC8C-4339-9A73-93437597A77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9" name="手繪多邊形: 圖案 158">
                  <a:extLst>
                    <a:ext uri="{FF2B5EF4-FFF2-40B4-BE49-F238E27FC236}">
                      <a16:creationId xmlns:a16="http://schemas.microsoft.com/office/drawing/2014/main" id="{004E198D-6A10-4961-9F39-F589800C6FCD}"/>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0" name="手繪多邊形: 圖案 159">
                  <a:extLst>
                    <a:ext uri="{FF2B5EF4-FFF2-40B4-BE49-F238E27FC236}">
                      <a16:creationId xmlns:a16="http://schemas.microsoft.com/office/drawing/2014/main" id="{8AE13F39-7516-4B51-8188-FD2E5B44D4FA}"/>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1" name="手繪多邊形: 圖案 160">
                  <a:extLst>
                    <a:ext uri="{FF2B5EF4-FFF2-40B4-BE49-F238E27FC236}">
                      <a16:creationId xmlns:a16="http://schemas.microsoft.com/office/drawing/2014/main" id="{269BCC4B-CC43-4578-850A-796069359520}"/>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2" name="手繪多邊形: 圖案 161">
                  <a:extLst>
                    <a:ext uri="{FF2B5EF4-FFF2-40B4-BE49-F238E27FC236}">
                      <a16:creationId xmlns:a16="http://schemas.microsoft.com/office/drawing/2014/main" id="{C7C03AB6-DFD8-40CE-A705-8176ECF27480}"/>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3" name="手繪多邊形: 圖案 162">
                  <a:extLst>
                    <a:ext uri="{FF2B5EF4-FFF2-40B4-BE49-F238E27FC236}">
                      <a16:creationId xmlns:a16="http://schemas.microsoft.com/office/drawing/2014/main" id="{520A6222-57F5-4425-9BC6-60989AC0E2D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4" name="手繪多邊形: 圖案 163">
                  <a:extLst>
                    <a:ext uri="{FF2B5EF4-FFF2-40B4-BE49-F238E27FC236}">
                      <a16:creationId xmlns:a16="http://schemas.microsoft.com/office/drawing/2014/main" id="{A0A53A04-23AE-4501-8318-3479561AC7A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5" name="手繪多邊形: 圖案 164">
                  <a:extLst>
                    <a:ext uri="{FF2B5EF4-FFF2-40B4-BE49-F238E27FC236}">
                      <a16:creationId xmlns:a16="http://schemas.microsoft.com/office/drawing/2014/main" id="{B935AEC6-D59D-4B3D-8785-45DFBA332C05}"/>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6" name="手繪多邊形: 圖案 165">
                  <a:extLst>
                    <a:ext uri="{FF2B5EF4-FFF2-40B4-BE49-F238E27FC236}">
                      <a16:creationId xmlns:a16="http://schemas.microsoft.com/office/drawing/2014/main" id="{F28C546E-97E0-4C67-9635-F5EF1470C72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7" name="手繪多邊形: 圖案 166">
                  <a:extLst>
                    <a:ext uri="{FF2B5EF4-FFF2-40B4-BE49-F238E27FC236}">
                      <a16:creationId xmlns:a16="http://schemas.microsoft.com/office/drawing/2014/main" id="{38F301D5-943D-4E01-9FF0-CCB65B37541B}"/>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8" name="手繪多邊形: 圖案 167">
                  <a:extLst>
                    <a:ext uri="{FF2B5EF4-FFF2-40B4-BE49-F238E27FC236}">
                      <a16:creationId xmlns:a16="http://schemas.microsoft.com/office/drawing/2014/main" id="{A44C072A-28C0-4B4B-8111-3E32B74EE3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45" name="手繪多邊形: 圖案 144">
                <a:extLst>
                  <a:ext uri="{FF2B5EF4-FFF2-40B4-BE49-F238E27FC236}">
                    <a16:creationId xmlns:a16="http://schemas.microsoft.com/office/drawing/2014/main" id="{35D1877C-28C4-469C-A6D9-1407E2EB7294}"/>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6" name="手繪多邊形: 圖案 145">
                <a:extLst>
                  <a:ext uri="{FF2B5EF4-FFF2-40B4-BE49-F238E27FC236}">
                    <a16:creationId xmlns:a16="http://schemas.microsoft.com/office/drawing/2014/main" id="{12146DB7-EF07-4D3E-93B8-43CBC1F05E57}"/>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23110EA6-4206-4F64-AB25-2B9FBDEEE49F}"/>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48165BE0-B5A2-4E3F-94DB-658B146901E4}"/>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E52FE477-01FF-45E8-A5A6-5093BBA509DE}"/>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68481F33-6376-47BB-9B99-72C0ABD7710A}"/>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1" name="手繪多邊形: 圖案 150">
                <a:extLst>
                  <a:ext uri="{FF2B5EF4-FFF2-40B4-BE49-F238E27FC236}">
                    <a16:creationId xmlns:a16="http://schemas.microsoft.com/office/drawing/2014/main" id="{D5FE63B7-34E2-4E98-AEB7-5F116958872C}"/>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AC195C08-92FA-409D-B8C1-67DA0E09633D}"/>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3" name="手繪多邊形: 圖案 152">
                <a:extLst>
                  <a:ext uri="{FF2B5EF4-FFF2-40B4-BE49-F238E27FC236}">
                    <a16:creationId xmlns:a16="http://schemas.microsoft.com/office/drawing/2014/main" id="{F6B2D619-EEEB-42EB-A97A-4C8FDD7FED3D}"/>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4" name="手繪多邊形: 圖案 153">
                <a:extLst>
                  <a:ext uri="{FF2B5EF4-FFF2-40B4-BE49-F238E27FC236}">
                    <a16:creationId xmlns:a16="http://schemas.microsoft.com/office/drawing/2014/main" id="{F35460B9-9500-4274-A3A9-7663CAD22259}"/>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5D4A04D5-DF86-447A-8C04-77FD34A2A579}"/>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E9864F65-C76E-42A4-B769-090F7BCCD2E4}"/>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9" name="圖形 211">
              <a:extLst>
                <a:ext uri="{FF2B5EF4-FFF2-40B4-BE49-F238E27FC236}">
                  <a16:creationId xmlns:a16="http://schemas.microsoft.com/office/drawing/2014/main" id="{5A94323C-0A88-48A8-8578-74C26869F8DF}"/>
                </a:ext>
              </a:extLst>
            </p:cNvPr>
            <p:cNvGrpSpPr/>
            <p:nvPr/>
          </p:nvGrpSpPr>
          <p:grpSpPr>
            <a:xfrm>
              <a:off x="7898677" y="3477967"/>
              <a:ext cx="172020" cy="210110"/>
              <a:chOff x="6880167" y="2925402"/>
              <a:chExt cx="551412" cy="630183"/>
            </a:xfrm>
            <a:solidFill>
              <a:schemeClr val="tx1"/>
            </a:solidFill>
          </p:grpSpPr>
          <p:sp>
            <p:nvSpPr>
              <p:cNvPr id="170" name="手繪多邊形: 圖案 169">
                <a:extLst>
                  <a:ext uri="{FF2B5EF4-FFF2-40B4-BE49-F238E27FC236}">
                    <a16:creationId xmlns:a16="http://schemas.microsoft.com/office/drawing/2014/main" id="{6FABAD6C-1D5A-40D2-95BC-8F18E40B3AD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1" name="手繪多邊形: 圖案 170">
                <a:extLst>
                  <a:ext uri="{FF2B5EF4-FFF2-40B4-BE49-F238E27FC236}">
                    <a16:creationId xmlns:a16="http://schemas.microsoft.com/office/drawing/2014/main" id="{F373872B-A05F-4EE2-AECA-76D49A688DAF}"/>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2" name="手繪多邊形: 圖案 171">
                <a:extLst>
                  <a:ext uri="{FF2B5EF4-FFF2-40B4-BE49-F238E27FC236}">
                    <a16:creationId xmlns:a16="http://schemas.microsoft.com/office/drawing/2014/main" id="{3EBFA547-3F1C-494A-A26A-46B8D2E1E55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73" name="文字方塊 172">
              <a:extLst>
                <a:ext uri="{FF2B5EF4-FFF2-40B4-BE49-F238E27FC236}">
                  <a16:creationId xmlns:a16="http://schemas.microsoft.com/office/drawing/2014/main" id="{E1AC9B07-795D-4375-9EA6-4A1C8D83721F}"/>
                </a:ext>
              </a:extLst>
            </p:cNvPr>
            <p:cNvSpPr txBox="1"/>
            <p:nvPr/>
          </p:nvSpPr>
          <p:spPr>
            <a:xfrm>
              <a:off x="1579952" y="2371834"/>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dirty="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4" name="圖形 173">
              <a:extLst>
                <a:ext uri="{FF2B5EF4-FFF2-40B4-BE49-F238E27FC236}">
                  <a16:creationId xmlns:a16="http://schemas.microsoft.com/office/drawing/2014/main" id="{3B24DEE1-FD8C-4644-AE45-2C7D0FE177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517" y="2092382"/>
              <a:ext cx="293825" cy="279391"/>
            </a:xfrm>
            <a:prstGeom prst="rect">
              <a:avLst/>
            </a:prstGeom>
          </p:spPr>
        </p:pic>
        <p:grpSp>
          <p:nvGrpSpPr>
            <p:cNvPr id="175" name="群組 174">
              <a:extLst>
                <a:ext uri="{FF2B5EF4-FFF2-40B4-BE49-F238E27FC236}">
                  <a16:creationId xmlns:a16="http://schemas.microsoft.com/office/drawing/2014/main" id="{DFD8DE40-12F7-4362-9849-6EDB2747DD5A}"/>
                </a:ext>
              </a:extLst>
            </p:cNvPr>
            <p:cNvGrpSpPr/>
            <p:nvPr/>
          </p:nvGrpSpPr>
          <p:grpSpPr>
            <a:xfrm>
              <a:off x="1012950" y="4090495"/>
              <a:ext cx="805879" cy="534696"/>
              <a:chOff x="672980" y="1966505"/>
              <a:chExt cx="1057450" cy="651099"/>
            </a:xfrm>
            <a:solidFill>
              <a:srgbClr val="0070C0"/>
            </a:solidFill>
          </p:grpSpPr>
          <p:sp>
            <p:nvSpPr>
              <p:cNvPr id="176" name="手繪多邊形: 圖案 175">
                <a:extLst>
                  <a:ext uri="{FF2B5EF4-FFF2-40B4-BE49-F238E27FC236}">
                    <a16:creationId xmlns:a16="http://schemas.microsoft.com/office/drawing/2014/main" id="{CF4866A1-A3DD-48C3-93B5-9194C7203814}"/>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手繪多邊形: 圖案 176">
                <a:extLst>
                  <a:ext uri="{FF2B5EF4-FFF2-40B4-BE49-F238E27FC236}">
                    <a16:creationId xmlns:a16="http://schemas.microsoft.com/office/drawing/2014/main" id="{38A6B4D0-0885-4025-99E5-710B3CD11A22}"/>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78" name="文字方塊 177">
              <a:extLst>
                <a:ext uri="{FF2B5EF4-FFF2-40B4-BE49-F238E27FC236}">
                  <a16:creationId xmlns:a16="http://schemas.microsoft.com/office/drawing/2014/main" id="{3BD3E27B-ABB0-46A7-9854-825272508055}"/>
                </a:ext>
              </a:extLst>
            </p:cNvPr>
            <p:cNvSpPr txBox="1"/>
            <p:nvPr/>
          </p:nvSpPr>
          <p:spPr>
            <a:xfrm>
              <a:off x="1017725" y="4637045"/>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9" name="圖形 178">
              <a:extLst>
                <a:ext uri="{FF2B5EF4-FFF2-40B4-BE49-F238E27FC236}">
                  <a16:creationId xmlns:a16="http://schemas.microsoft.com/office/drawing/2014/main" id="{FC9B3318-9C92-445A-80B3-589B421B8C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0289" y="4357594"/>
              <a:ext cx="293825" cy="279391"/>
            </a:xfrm>
            <a:prstGeom prst="rect">
              <a:avLst/>
            </a:prstGeom>
          </p:spPr>
        </p:pic>
        <p:sp>
          <p:nvSpPr>
            <p:cNvPr id="180" name="文字方塊 179">
              <a:extLst>
                <a:ext uri="{FF2B5EF4-FFF2-40B4-BE49-F238E27FC236}">
                  <a16:creationId xmlns:a16="http://schemas.microsoft.com/office/drawing/2014/main" id="{F0732400-6E99-4237-81EF-0ED9E097B3BB}"/>
                </a:ext>
              </a:extLst>
            </p:cNvPr>
            <p:cNvSpPr txBox="1"/>
            <p:nvPr/>
          </p:nvSpPr>
          <p:spPr>
            <a:xfrm>
              <a:off x="6338918" y="4394584"/>
              <a:ext cx="488889" cy="253916"/>
            </a:xfrm>
            <a:prstGeom prst="rect">
              <a:avLst/>
            </a:prstGeom>
            <a:noFill/>
          </p:spPr>
          <p:txBody>
            <a:bodyPr wrap="square">
              <a:spAutoFit/>
            </a:bodyPr>
            <a:lstStyle/>
            <a:p>
              <a:pPr defTabSz="914378">
                <a:buClr>
                  <a:srgbClr val="000000"/>
                </a:buClr>
                <a:defRPr/>
              </a:pPr>
              <a:r>
                <a:rPr lang="zh-TW" altLang="en-US" sz="1050" b="1" kern="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pic>
          <p:nvPicPr>
            <p:cNvPr id="181" name="圖片 180">
              <a:extLst>
                <a:ext uri="{FF2B5EF4-FFF2-40B4-BE49-F238E27FC236}">
                  <a16:creationId xmlns:a16="http://schemas.microsoft.com/office/drawing/2014/main" id="{9124C61D-157A-451B-AC4B-E482494DD1A3}"/>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contrast="27000"/>
                      </a14:imgEffect>
                    </a14:imgLayer>
                  </a14:imgProps>
                </a:ext>
                <a:ext uri="{28A0092B-C50C-407E-A947-70E740481C1C}">
                  <a14:useLocalDpi xmlns:a14="http://schemas.microsoft.com/office/drawing/2010/main"/>
                </a:ext>
              </a:extLst>
            </a:blip>
            <a:stretch>
              <a:fillRect/>
            </a:stretch>
          </p:blipFill>
          <p:spPr>
            <a:xfrm>
              <a:off x="4924179" y="3319830"/>
              <a:ext cx="2025423" cy="494204"/>
            </a:xfrm>
            <a:prstGeom prst="rect">
              <a:avLst/>
            </a:prstGeom>
          </p:spPr>
        </p:pic>
      </p:grpSp>
      <p:grpSp>
        <p:nvGrpSpPr>
          <p:cNvPr id="182" name="群組 181">
            <a:extLst>
              <a:ext uri="{FF2B5EF4-FFF2-40B4-BE49-F238E27FC236}">
                <a16:creationId xmlns:a16="http://schemas.microsoft.com/office/drawing/2014/main" id="{6B5C3B04-1DF6-FE04-D63B-93D8AA4F036D}"/>
              </a:ext>
            </a:extLst>
          </p:cNvPr>
          <p:cNvGrpSpPr/>
          <p:nvPr/>
        </p:nvGrpSpPr>
        <p:grpSpPr>
          <a:xfrm>
            <a:off x="4675881" y="3888731"/>
            <a:ext cx="1584533" cy="307894"/>
            <a:chOff x="5066413" y="5484936"/>
            <a:chExt cx="3573342" cy="694343"/>
          </a:xfrm>
        </p:grpSpPr>
        <p:pic>
          <p:nvPicPr>
            <p:cNvPr id="183" name="圖形 182">
              <a:extLst>
                <a:ext uri="{FF2B5EF4-FFF2-40B4-BE49-F238E27FC236}">
                  <a16:creationId xmlns:a16="http://schemas.microsoft.com/office/drawing/2014/main" id="{9BE29F34-6DAA-6BAC-615D-3594D8EC5BE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6200000">
              <a:off x="5637971" y="5117854"/>
              <a:ext cx="358493" cy="1501609"/>
            </a:xfrm>
            <a:prstGeom prst="rect">
              <a:avLst/>
            </a:prstGeom>
          </p:spPr>
        </p:pic>
        <p:pic>
          <p:nvPicPr>
            <p:cNvPr id="184" name="圖形 183">
              <a:extLst>
                <a:ext uri="{FF2B5EF4-FFF2-40B4-BE49-F238E27FC236}">
                  <a16:creationId xmlns:a16="http://schemas.microsoft.com/office/drawing/2014/main" id="{56E9242E-75E0-B36F-8AEE-8623AC74698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7709704" y="5117856"/>
              <a:ext cx="358493" cy="1501609"/>
            </a:xfrm>
            <a:prstGeom prst="rect">
              <a:avLst/>
            </a:prstGeom>
          </p:spPr>
        </p:pic>
        <p:pic>
          <p:nvPicPr>
            <p:cNvPr id="185" name="圖形 184">
              <a:extLst>
                <a:ext uri="{FF2B5EF4-FFF2-40B4-BE49-F238E27FC236}">
                  <a16:creationId xmlns:a16="http://schemas.microsoft.com/office/drawing/2014/main" id="{C37EAF47-ABBD-2CAF-A027-763C782C30BE}"/>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500174" y="5484936"/>
              <a:ext cx="838000" cy="694343"/>
            </a:xfrm>
            <a:prstGeom prst="rect">
              <a:avLst/>
            </a:prstGeom>
          </p:spPr>
        </p:pic>
      </p:grpSp>
      <p:grpSp>
        <p:nvGrpSpPr>
          <p:cNvPr id="4" name="群組 3">
            <a:extLst>
              <a:ext uri="{FF2B5EF4-FFF2-40B4-BE49-F238E27FC236}">
                <a16:creationId xmlns:a16="http://schemas.microsoft.com/office/drawing/2014/main" id="{FAD8EFCA-73C6-3D9C-D6DA-4A0F8930C04D}"/>
              </a:ext>
            </a:extLst>
          </p:cNvPr>
          <p:cNvGrpSpPr/>
          <p:nvPr/>
        </p:nvGrpSpPr>
        <p:grpSpPr>
          <a:xfrm>
            <a:off x="6286562" y="2869195"/>
            <a:ext cx="2143653" cy="1694715"/>
            <a:chOff x="5744407" y="2178350"/>
            <a:chExt cx="3227053" cy="2551222"/>
          </a:xfrm>
        </p:grpSpPr>
        <p:pic>
          <p:nvPicPr>
            <p:cNvPr id="186" name="圖片 185" descr="一張含有 監視器, 室內, 電腦, 坐 的圖片&#10;&#10;自動產生的描述">
              <a:extLst>
                <a:ext uri="{FF2B5EF4-FFF2-40B4-BE49-F238E27FC236}">
                  <a16:creationId xmlns:a16="http://schemas.microsoft.com/office/drawing/2014/main" id="{1E07A874-66C6-2DB8-3DB5-6126DE73E0D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6" b="-1236"/>
            <a:stretch/>
          </p:blipFill>
          <p:spPr>
            <a:xfrm>
              <a:off x="5744407" y="2178350"/>
              <a:ext cx="3227053" cy="2551222"/>
            </a:xfrm>
            <a:prstGeom prst="rect">
              <a:avLst/>
            </a:prstGeom>
          </p:spPr>
        </p:pic>
        <p:pic>
          <p:nvPicPr>
            <p:cNvPr id="188" name="圖片 187">
              <a:extLst>
                <a:ext uri="{FF2B5EF4-FFF2-40B4-BE49-F238E27FC236}">
                  <a16:creationId xmlns:a16="http://schemas.microsoft.com/office/drawing/2014/main" id="{600CE5DF-7F1A-C4C8-19CA-46486F0EB90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925452" y="2329655"/>
              <a:ext cx="2882982" cy="1669801"/>
            </a:xfrm>
            <a:prstGeom prst="rect">
              <a:avLst/>
            </a:prstGeom>
          </p:spPr>
        </p:pic>
      </p:grpSp>
      <p:sp>
        <p:nvSpPr>
          <p:cNvPr id="189" name="文字方塊 188">
            <a:extLst>
              <a:ext uri="{FF2B5EF4-FFF2-40B4-BE49-F238E27FC236}">
                <a16:creationId xmlns:a16="http://schemas.microsoft.com/office/drawing/2014/main" id="{B0A9CE9E-614E-F276-245D-3924237AB920}"/>
              </a:ext>
            </a:extLst>
          </p:cNvPr>
          <p:cNvSpPr txBox="1"/>
          <p:nvPr/>
        </p:nvSpPr>
        <p:spPr>
          <a:xfrm>
            <a:off x="6180156" y="4476349"/>
            <a:ext cx="2356463" cy="369332"/>
          </a:xfrm>
          <a:prstGeom prst="rect">
            <a:avLst/>
          </a:prstGeom>
          <a:noFill/>
        </p:spPr>
        <p:txBody>
          <a:bodyPr wrap="square" anchor="ctr">
            <a:spAutoFit/>
          </a:bodyPr>
          <a:lstStyle/>
          <a:p>
            <a:r>
              <a:rPr lang="en-US" altLang="zh-TW" sz="18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Ubuntu Linux Station</a:t>
            </a:r>
            <a:endParaRPr lang="zh-TW" altLang="en-US" sz="18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90" name="圖片 189">
            <a:extLst>
              <a:ext uri="{FF2B5EF4-FFF2-40B4-BE49-F238E27FC236}">
                <a16:creationId xmlns:a16="http://schemas.microsoft.com/office/drawing/2014/main" id="{F28F69B3-80F0-596C-B435-81F38F5BB32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536327" y="2624166"/>
            <a:ext cx="882650" cy="88265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grpSp>
        <p:nvGrpSpPr>
          <p:cNvPr id="196" name="群組 195">
            <a:extLst>
              <a:ext uri="{FF2B5EF4-FFF2-40B4-BE49-F238E27FC236}">
                <a16:creationId xmlns:a16="http://schemas.microsoft.com/office/drawing/2014/main" id="{411ED65D-0423-AE87-6B68-D9DF3DCC30F9}"/>
              </a:ext>
            </a:extLst>
          </p:cNvPr>
          <p:cNvGrpSpPr/>
          <p:nvPr/>
        </p:nvGrpSpPr>
        <p:grpSpPr>
          <a:xfrm>
            <a:off x="2260836" y="3300478"/>
            <a:ext cx="2544660" cy="1635092"/>
            <a:chOff x="-269378" y="2156812"/>
            <a:chExt cx="5495427" cy="3096340"/>
          </a:xfrm>
        </p:grpSpPr>
        <p:sp>
          <p:nvSpPr>
            <p:cNvPr id="197" name="手繪多邊形: 圖案 196">
              <a:extLst>
                <a:ext uri="{FF2B5EF4-FFF2-40B4-BE49-F238E27FC236}">
                  <a16:creationId xmlns:a16="http://schemas.microsoft.com/office/drawing/2014/main" id="{75A1A7D4-75F4-5FE8-9E71-B94072E58D87}"/>
                </a:ext>
              </a:extLst>
            </p:cNvPr>
            <p:cNvSpPr/>
            <p:nvPr/>
          </p:nvSpPr>
          <p:spPr>
            <a:xfrm>
              <a:off x="-269378" y="3577295"/>
              <a:ext cx="5495427" cy="1071387"/>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00" h="626534">
                  <a:moveTo>
                    <a:pt x="0" y="533400"/>
                  </a:moveTo>
                  <a:lnTo>
                    <a:pt x="2032000" y="626534"/>
                  </a:lnTo>
                  <a:lnTo>
                    <a:pt x="3479800" y="254000"/>
                  </a:lnTo>
                  <a:lnTo>
                    <a:pt x="1701800" y="0"/>
                  </a:lnTo>
                  <a:lnTo>
                    <a:pt x="0" y="533400"/>
                  </a:lnTo>
                  <a:close/>
                </a:path>
              </a:pathLst>
            </a:custGeom>
            <a:solidFill>
              <a:srgbClr val="0C0C0C">
                <a:alpha val="66000"/>
              </a:srgbClr>
            </a:solidFill>
            <a:ln>
              <a:noFill/>
            </a:ln>
            <a:effectLst>
              <a:outerShdw blurRad="203200" dist="50800" sx="128000" sy="128000" algn="ctr" rotWithShape="0">
                <a:srgbClr val="000000"/>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98" name="圖片 197" descr="一張含有 文字, 電子用品 的圖片&#10;&#10;自動產生的描述">
              <a:extLst>
                <a:ext uri="{FF2B5EF4-FFF2-40B4-BE49-F238E27FC236}">
                  <a16:creationId xmlns:a16="http://schemas.microsoft.com/office/drawing/2014/main" id="{55E41202-5C4D-6367-F10B-679ECFF3D056}"/>
                </a:ext>
              </a:extLst>
            </p:cNvPr>
            <p:cNvPicPr>
              <a:picLocks noChangeAspect="1"/>
            </p:cNvPicPr>
            <p:nvPr/>
          </p:nvPicPr>
          <p:blipFill>
            <a:blip r:embed="rId22" cstate="screen">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193" y="2156812"/>
              <a:ext cx="4953263" cy="3096340"/>
            </a:xfrm>
            <a:prstGeom prst="rect">
              <a:avLst/>
            </a:prstGeom>
          </p:spPr>
        </p:pic>
      </p:grpSp>
      <p:grpSp>
        <p:nvGrpSpPr>
          <p:cNvPr id="199" name="群組 198">
            <a:extLst>
              <a:ext uri="{FF2B5EF4-FFF2-40B4-BE49-F238E27FC236}">
                <a16:creationId xmlns:a16="http://schemas.microsoft.com/office/drawing/2014/main" id="{8B73ED4F-68CF-6637-CD71-35D460C047E1}"/>
              </a:ext>
            </a:extLst>
          </p:cNvPr>
          <p:cNvGrpSpPr/>
          <p:nvPr/>
        </p:nvGrpSpPr>
        <p:grpSpPr>
          <a:xfrm>
            <a:off x="2027662" y="2727321"/>
            <a:ext cx="2032618" cy="994441"/>
            <a:chOff x="5584221" y="3488960"/>
            <a:chExt cx="2710156" cy="1325920"/>
          </a:xfrm>
        </p:grpSpPr>
        <p:pic>
          <p:nvPicPr>
            <p:cNvPr id="200" name="圖形 199">
              <a:extLst>
                <a:ext uri="{FF2B5EF4-FFF2-40B4-BE49-F238E27FC236}">
                  <a16:creationId xmlns:a16="http://schemas.microsoft.com/office/drawing/2014/main" id="{D3A60F9A-B5C3-932E-71A9-44F2DA0972DF}"/>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208689" y="3488960"/>
              <a:ext cx="1811554" cy="766230"/>
            </a:xfrm>
            <a:prstGeom prst="rect">
              <a:avLst/>
            </a:prstGeom>
            <a:effectLst>
              <a:outerShdw blurRad="88900" dist="76200" dir="2700000" algn="tl" rotWithShape="0">
                <a:prstClr val="black">
                  <a:alpha val="26000"/>
                </a:prstClr>
              </a:outerShdw>
            </a:effectLst>
          </p:spPr>
        </p:pic>
        <p:sp>
          <p:nvSpPr>
            <p:cNvPr id="201" name="矩形: 圓角 200">
              <a:extLst>
                <a:ext uri="{FF2B5EF4-FFF2-40B4-BE49-F238E27FC236}">
                  <a16:creationId xmlns:a16="http://schemas.microsoft.com/office/drawing/2014/main" id="{675420B8-8FE9-D097-FD53-B43AFF6C6C53}"/>
                </a:ext>
              </a:extLst>
            </p:cNvPr>
            <p:cNvSpPr/>
            <p:nvPr/>
          </p:nvSpPr>
          <p:spPr>
            <a:xfrm>
              <a:off x="6208617" y="3828744"/>
              <a:ext cx="1919188" cy="394909"/>
            </a:xfrm>
            <a:prstGeom prst="roundRect">
              <a:avLst>
                <a:gd name="adj" fmla="val 48826"/>
              </a:avLst>
            </a:prstGeom>
            <a:noFill/>
            <a:ln w="444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dirty="0">
                  <a:solidFill>
                    <a:srgbClr val="D83F15"/>
                  </a:solidFill>
                  <a:latin typeface="Arial" panose="020B0604020202020204" pitchFamily="34" charset="0"/>
                  <a:ea typeface="微軟正黑體" panose="020B0604030504040204" pitchFamily="34" charset="-120"/>
                  <a:sym typeface="Arial" panose="020B0604020202020204" pitchFamily="34" charset="0"/>
                </a:rPr>
                <a:t>INTERNET</a:t>
              </a:r>
              <a:endParaRPr lang="zh-TW" altLang="en-US" sz="1500" dirty="0">
                <a:solidFill>
                  <a:srgbClr val="D83F15"/>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02" name="直線接點 201">
              <a:extLst>
                <a:ext uri="{FF2B5EF4-FFF2-40B4-BE49-F238E27FC236}">
                  <a16:creationId xmlns:a16="http://schemas.microsoft.com/office/drawing/2014/main" id="{743324E4-C98D-5AF0-071C-1C9551B0D376}"/>
                </a:ext>
              </a:extLst>
            </p:cNvPr>
            <p:cNvCxnSpPr>
              <a:cxnSpLocks/>
            </p:cNvCxnSpPr>
            <p:nvPr/>
          </p:nvCxnSpPr>
          <p:spPr>
            <a:xfrm flipH="1">
              <a:off x="5584221" y="4003041"/>
              <a:ext cx="680862" cy="0"/>
            </a:xfrm>
            <a:prstGeom prst="line">
              <a:avLst/>
            </a:prstGeom>
            <a:solidFill>
              <a:schemeClr val="bg1"/>
            </a:solidFill>
            <a:ln w="508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203" name="圖形 33">
              <a:extLst>
                <a:ext uri="{FF2B5EF4-FFF2-40B4-BE49-F238E27FC236}">
                  <a16:creationId xmlns:a16="http://schemas.microsoft.com/office/drawing/2014/main" id="{7F853C9D-5CC8-38B3-146C-F502DB54AD67}"/>
                </a:ext>
              </a:extLst>
            </p:cNvPr>
            <p:cNvSpPr/>
            <p:nvPr/>
          </p:nvSpPr>
          <p:spPr>
            <a:xfrm>
              <a:off x="7777480" y="3995197"/>
              <a:ext cx="516897" cy="819683"/>
            </a:xfrm>
            <a:custGeom>
              <a:avLst/>
              <a:gdLst>
                <a:gd name="connsiteX0" fmla="*/ 0 w 514780"/>
                <a:gd name="connsiteY0" fmla="*/ 0 h 512766"/>
                <a:gd name="connsiteX1" fmla="*/ 343634 w 514780"/>
                <a:gd name="connsiteY1" fmla="*/ 0 h 512766"/>
                <a:gd name="connsiteX2" fmla="*/ 514780 w 514780"/>
                <a:gd name="connsiteY2" fmla="*/ 171146 h 512766"/>
                <a:gd name="connsiteX3" fmla="*/ 514780 w 514780"/>
                <a:gd name="connsiteY3" fmla="*/ 512766 h 512766"/>
                <a:gd name="connsiteX0" fmla="*/ 0 w 516897"/>
                <a:gd name="connsiteY0" fmla="*/ 0 h 819683"/>
                <a:gd name="connsiteX1" fmla="*/ 343634 w 516897"/>
                <a:gd name="connsiteY1" fmla="*/ 0 h 819683"/>
                <a:gd name="connsiteX2" fmla="*/ 514780 w 516897"/>
                <a:gd name="connsiteY2" fmla="*/ 171146 h 819683"/>
                <a:gd name="connsiteX3" fmla="*/ 516897 w 516897"/>
                <a:gd name="connsiteY3" fmla="*/ 819683 h 819683"/>
              </a:gdLst>
              <a:ahLst/>
              <a:cxnLst>
                <a:cxn ang="0">
                  <a:pos x="connsiteX0" y="connsiteY0"/>
                </a:cxn>
                <a:cxn ang="0">
                  <a:pos x="connsiteX1" y="connsiteY1"/>
                </a:cxn>
                <a:cxn ang="0">
                  <a:pos x="connsiteX2" y="connsiteY2"/>
                </a:cxn>
                <a:cxn ang="0">
                  <a:pos x="connsiteX3" y="connsiteY3"/>
                </a:cxn>
              </a:cxnLst>
              <a:rect l="l" t="t" r="r" b="b"/>
              <a:pathLst>
                <a:path w="516897" h="819683">
                  <a:moveTo>
                    <a:pt x="0" y="0"/>
                  </a:moveTo>
                  <a:lnTo>
                    <a:pt x="343634" y="0"/>
                  </a:lnTo>
                  <a:cubicBezTo>
                    <a:pt x="438268" y="0"/>
                    <a:pt x="514780" y="76512"/>
                    <a:pt x="514780" y="171146"/>
                  </a:cubicBezTo>
                  <a:cubicBezTo>
                    <a:pt x="514780" y="285019"/>
                    <a:pt x="516897" y="705810"/>
                    <a:pt x="516897" y="819683"/>
                  </a:cubicBezTo>
                </a:path>
              </a:pathLst>
            </a:custGeom>
            <a:noFill/>
            <a:ln w="50800" cap="flat">
              <a:solidFill>
                <a:srgbClr val="FFFFFF"/>
              </a:solidFill>
              <a:prstDash val="solid"/>
              <a:miter/>
            </a:ln>
            <a:effectLst/>
          </p:spPr>
          <p:txBody>
            <a:bodyPr rtlCol="0" anchor="ctr"/>
            <a:lstStyle/>
            <a:p>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4" name="群組 203">
            <a:extLst>
              <a:ext uri="{FF2B5EF4-FFF2-40B4-BE49-F238E27FC236}">
                <a16:creationId xmlns:a16="http://schemas.microsoft.com/office/drawing/2014/main" id="{0BBF811B-92C2-F5AA-373B-1DE61715209E}"/>
              </a:ext>
            </a:extLst>
          </p:cNvPr>
          <p:cNvGrpSpPr/>
          <p:nvPr/>
        </p:nvGrpSpPr>
        <p:grpSpPr>
          <a:xfrm>
            <a:off x="183732" y="2634207"/>
            <a:ext cx="2370021" cy="1777340"/>
            <a:chOff x="1065558" y="3527348"/>
            <a:chExt cx="4081276" cy="3060654"/>
          </a:xfrm>
        </p:grpSpPr>
        <p:pic>
          <p:nvPicPr>
            <p:cNvPr id="205" name="圖片 204">
              <a:extLst>
                <a:ext uri="{FF2B5EF4-FFF2-40B4-BE49-F238E27FC236}">
                  <a16:creationId xmlns:a16="http://schemas.microsoft.com/office/drawing/2014/main" id="{C1CCA53B-9982-7D30-C7E3-EA30291527AF}"/>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1065558" y="3527348"/>
              <a:ext cx="4081276" cy="3060654"/>
            </a:xfrm>
            <a:prstGeom prst="rect">
              <a:avLst/>
            </a:prstGeom>
          </p:spPr>
        </p:pic>
        <p:pic>
          <p:nvPicPr>
            <p:cNvPr id="206" name="圖片 205">
              <a:extLst>
                <a:ext uri="{FF2B5EF4-FFF2-40B4-BE49-F238E27FC236}">
                  <a16:creationId xmlns:a16="http://schemas.microsoft.com/office/drawing/2014/main" id="{74088D0E-D10C-70FF-CB78-50FB37A905F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776712" y="3923761"/>
              <a:ext cx="2656416" cy="1483369"/>
            </a:xfrm>
            <a:prstGeom prst="rect">
              <a:avLst/>
            </a:prstGeom>
          </p:spPr>
        </p:pic>
      </p:grpSp>
      <p:sp>
        <p:nvSpPr>
          <p:cNvPr id="207" name="文字方塊 206">
            <a:extLst>
              <a:ext uri="{FF2B5EF4-FFF2-40B4-BE49-F238E27FC236}">
                <a16:creationId xmlns:a16="http://schemas.microsoft.com/office/drawing/2014/main" id="{A593FB1F-0F8A-F5D1-A92D-045CDD474957}"/>
              </a:ext>
            </a:extLst>
          </p:cNvPr>
          <p:cNvSpPr txBox="1"/>
          <p:nvPr/>
        </p:nvSpPr>
        <p:spPr>
          <a:xfrm>
            <a:off x="721328" y="1506599"/>
            <a:ext cx="3801080"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Remotely connect to Ubuntu Linux Station anytime</a:t>
            </a:r>
          </a:p>
          <a:p>
            <a:pPr>
              <a:spcBef>
                <a:spcPts val="6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Using a remote connection, you can connect to the Ubuntu operating system at any time through the Internet</a:t>
            </a:r>
            <a:endPar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8" name="文字方塊 207">
            <a:extLst>
              <a:ext uri="{FF2B5EF4-FFF2-40B4-BE49-F238E27FC236}">
                <a16:creationId xmlns:a16="http://schemas.microsoft.com/office/drawing/2014/main" id="{AAFFBAE7-1F69-6301-A5C7-1EFBF18983F3}"/>
              </a:ext>
            </a:extLst>
          </p:cNvPr>
          <p:cNvSpPr txBox="1"/>
          <p:nvPr/>
        </p:nvSpPr>
        <p:spPr>
          <a:xfrm>
            <a:off x="4659296" y="1489681"/>
            <a:ext cx="4197908"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Ubuntu Linux Station turns a NAS into a computer</a:t>
            </a:r>
          </a:p>
          <a:p>
            <a:pPr>
              <a:spcBef>
                <a:spcPts val="6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Connect a keyboard, mouse and HDMI monitor to your NAS and instantly turn it into an Ubuntu computer</a:t>
            </a:r>
            <a:endPar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149051798"/>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hidden="1">
            <a:extLst>
              <a:ext uri="{FF2B5EF4-FFF2-40B4-BE49-F238E27FC236}">
                <a16:creationId xmlns:a16="http://schemas.microsoft.com/office/drawing/2014/main" id="{5E701EB4-70F0-4363-A75B-9AEAF5FFC3ED}"/>
              </a:ext>
            </a:extLst>
          </p:cNvPr>
          <p:cNvSpPr/>
          <p:nvPr/>
        </p:nvSpPr>
        <p:spPr>
          <a:xfrm>
            <a:off x="3614366" y="-792624"/>
            <a:ext cx="3443591" cy="2169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TS-873AeU</a:t>
            </a:r>
            <a:r>
              <a:rPr lang="zh-TW" altLang="en-US" dirty="0">
                <a:latin typeface="Arial" panose="020B0604020202020204" pitchFamily="34" charset="0"/>
                <a:ea typeface="微軟正黑體" panose="020B0604030504040204" pitchFamily="34" charset="-120"/>
                <a:sym typeface="Arial" panose="020B0604020202020204" pitchFamily="34" charset="0"/>
              </a:rPr>
              <a:t>系列</a:t>
            </a:r>
            <a:endParaRPr lang="en-US" altLang="zh-TW" dirty="0">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dirty="0">
                <a:latin typeface="Arial" panose="020B0604020202020204" pitchFamily="34" charset="0"/>
                <a:ea typeface="微軟正黑體" panose="020B0604030504040204" pitchFamily="34" charset="-120"/>
                <a:sym typeface="Arial" panose="020B0604020202020204" pitchFamily="34" charset="0"/>
              </a:rPr>
              <a:t>輕量</a:t>
            </a:r>
            <a:r>
              <a:rPr lang="en-US" altLang="zh-TW" dirty="0">
                <a:latin typeface="Arial" panose="020B0604020202020204" pitchFamily="34" charset="0"/>
                <a:ea typeface="微軟正黑體" panose="020B0604030504040204" pitchFamily="34" charset="-120"/>
                <a:sym typeface="Arial" panose="020B0604020202020204" pitchFamily="34" charset="0"/>
              </a:rPr>
              <a:t>2U</a:t>
            </a:r>
            <a:r>
              <a:rPr lang="zh-TW" altLang="en-US" dirty="0">
                <a:latin typeface="Arial" panose="020B0604020202020204" pitchFamily="34" charset="0"/>
                <a:ea typeface="微軟正黑體" panose="020B0604030504040204" pitchFamily="34" charset="-120"/>
                <a:sym typeface="Arial" panose="020B0604020202020204" pitchFamily="34" charset="0"/>
              </a:rPr>
              <a:t>短機身機架型</a:t>
            </a:r>
            <a:r>
              <a:rPr lang="en-US" altLang="zh-TW" dirty="0">
                <a:latin typeface="Arial" panose="020B0604020202020204" pitchFamily="34" charset="0"/>
                <a:ea typeface="微軟正黑體" panose="020B0604030504040204" pitchFamily="34" charset="-120"/>
                <a:sym typeface="Arial" panose="020B0604020202020204" pitchFamily="34" charset="0"/>
              </a:rPr>
              <a:t>NAS</a:t>
            </a:r>
            <a:r>
              <a:rPr lang="zh-TW" altLang="en-US" dirty="0">
                <a:latin typeface="Arial" panose="020B0604020202020204" pitchFamily="34" charset="0"/>
                <a:ea typeface="微軟正黑體" panose="020B0604030504040204" pitchFamily="34" charset="-120"/>
                <a:sym typeface="Arial" panose="020B0604020202020204" pitchFamily="34" charset="0"/>
              </a:rPr>
              <a:t>的唯一選擇</a:t>
            </a:r>
          </a:p>
        </p:txBody>
      </p:sp>
      <p:sp>
        <p:nvSpPr>
          <p:cNvPr id="4" name="矩形 3" hidden="1">
            <a:extLst>
              <a:ext uri="{FF2B5EF4-FFF2-40B4-BE49-F238E27FC236}">
                <a16:creationId xmlns:a16="http://schemas.microsoft.com/office/drawing/2014/main" id="{5DD7E366-4FC2-494A-92F7-93D4FE08F531}"/>
              </a:ext>
            </a:extLst>
          </p:cNvPr>
          <p:cNvSpPr/>
          <p:nvPr/>
        </p:nvSpPr>
        <p:spPr>
          <a:xfrm>
            <a:off x="1253644" y="1499021"/>
            <a:ext cx="2675890" cy="7495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產品圖</a:t>
            </a:r>
            <a:endPar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矩形 4" hidden="1">
            <a:extLst>
              <a:ext uri="{FF2B5EF4-FFF2-40B4-BE49-F238E27FC236}">
                <a16:creationId xmlns:a16="http://schemas.microsoft.com/office/drawing/2014/main" id="{208BD28D-23D4-4565-AD7F-E57C06E7F745}"/>
              </a:ext>
            </a:extLst>
          </p:cNvPr>
          <p:cNvSpPr/>
          <p:nvPr/>
        </p:nvSpPr>
        <p:spPr>
          <a:xfrm>
            <a:off x="4204661" y="3317431"/>
            <a:ext cx="4544483" cy="101557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TS-i410X SSD</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NAS</a:t>
            </a:r>
          </a:p>
          <a:p>
            <a:pPr algn="ct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資料儲存的移動城堡，高效網路的傳輸法寶</a:t>
            </a:r>
            <a:endPar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a:extLst>
              <a:ext uri="{FF2B5EF4-FFF2-40B4-BE49-F238E27FC236}">
                <a16:creationId xmlns:a16="http://schemas.microsoft.com/office/drawing/2014/main" id="{2945A826-8BC5-460E-A6E7-91BB73F50A32}"/>
              </a:ext>
            </a:extLst>
          </p:cNvPr>
          <p:cNvSpPr txBox="1"/>
          <p:nvPr/>
        </p:nvSpPr>
        <p:spPr>
          <a:xfrm>
            <a:off x="476250" y="2769666"/>
            <a:ext cx="3604797" cy="553998"/>
          </a:xfrm>
          <a:prstGeom prst="rect">
            <a:avLst/>
          </a:prstGeom>
          <a:noFill/>
        </p:spPr>
        <p:txBody>
          <a:bodyPr wrap="square" rtlCol="0">
            <a:spAutoFit/>
          </a:bodyPr>
          <a:lstStyle/>
          <a:p>
            <a:r>
              <a:rPr lang="en-US" altLang="zh-TW" sz="1500" dirty="0">
                <a:solidFill>
                  <a:schemeClr val="tx1"/>
                </a:solidFill>
                <a:latin typeface="Arial" panose="020B0604020202020204" pitchFamily="34" charset="0"/>
                <a:ea typeface="微軟正黑體" panose="020B0604030504040204" pitchFamily="34" charset="-120"/>
                <a:sym typeface="Arial" panose="020B0604020202020204" pitchFamily="34" charset="0"/>
              </a:rPr>
              <a:t>Unique mobile data storage</a:t>
            </a:r>
          </a:p>
          <a:p>
            <a:r>
              <a:rPr lang="en-US" altLang="zh-TW" sz="1500" dirty="0">
                <a:solidFill>
                  <a:schemeClr val="tx1"/>
                </a:solidFill>
                <a:latin typeface="Arial" panose="020B0604020202020204" pitchFamily="34" charset="0"/>
                <a:ea typeface="微軟正黑體" panose="020B0604030504040204" pitchFamily="34" charset="-120"/>
                <a:sym typeface="Arial" panose="020B0604020202020204" pitchFamily="34" charset="0"/>
              </a:rPr>
              <a:t>Efficient network transmission support</a:t>
            </a:r>
          </a:p>
        </p:txBody>
      </p:sp>
    </p:spTree>
    <p:extLst>
      <p:ext uri="{BB962C8B-B14F-4D97-AF65-F5344CB8AC3E}">
        <p14:creationId xmlns:p14="http://schemas.microsoft.com/office/powerpoint/2010/main" val="764635539"/>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7B844C4E-CD2A-4E83-A640-EB6D0E6934E0}"/>
              </a:ext>
            </a:extLst>
          </p:cNvPr>
          <p:cNvSpPr/>
          <p:nvPr/>
        </p:nvSpPr>
        <p:spPr>
          <a:xfrm>
            <a:off x="-174700" y="1479550"/>
            <a:ext cx="9493399" cy="4074706"/>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9097E1BC-A30F-4C4E-9AED-9FD44255EDA4}"/>
              </a:ext>
            </a:extLst>
          </p:cNvPr>
          <p:cNvSpPr>
            <a:spLocks noGrp="1"/>
          </p:cNvSpPr>
          <p:nvPr>
            <p:ph type="title"/>
          </p:nvPr>
        </p:nvSpPr>
        <p:spPr>
          <a:xfrm>
            <a:off x="950292" y="1751671"/>
            <a:ext cx="7365440" cy="1110464"/>
          </a:xfrm>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NAS with excellent anti-vibration (MIL-STD-810H testing)</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3" name="Google Shape;298;p34">
            <a:extLst>
              <a:ext uri="{FF2B5EF4-FFF2-40B4-BE49-F238E27FC236}">
                <a16:creationId xmlns:a16="http://schemas.microsoft.com/office/drawing/2014/main" id="{A7BE84B3-93EC-49F5-AC5F-31201579D8F3}"/>
              </a:ext>
            </a:extLst>
          </p:cNvPr>
          <p:cNvSpPr txBox="1">
            <a:spLocks/>
          </p:cNvSpPr>
          <p:nvPr/>
        </p:nvSpPr>
        <p:spPr>
          <a:xfrm>
            <a:off x="5319452" y="2871076"/>
            <a:ext cx="3272346" cy="564546"/>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4-bay </a:t>
            </a:r>
            <a:r>
              <a:rPr lang="en-US" altLang="zh-TW" sz="1800" b="1" dirty="0" err="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&amp; rugged data storage in outdoor field</a:t>
            </a:r>
          </a:p>
        </p:txBody>
      </p:sp>
      <p:sp>
        <p:nvSpPr>
          <p:cNvPr id="4" name="Google Shape;298;p34">
            <a:extLst>
              <a:ext uri="{FF2B5EF4-FFF2-40B4-BE49-F238E27FC236}">
                <a16:creationId xmlns:a16="http://schemas.microsoft.com/office/drawing/2014/main" id="{8282EB09-B402-4D9C-9BC7-F5385D6F46C0}"/>
              </a:ext>
            </a:extLst>
          </p:cNvPr>
          <p:cNvSpPr txBox="1">
            <a:spLocks/>
          </p:cNvSpPr>
          <p:nvPr/>
        </p:nvSpPr>
        <p:spPr>
          <a:xfrm>
            <a:off x="5352329" y="3424603"/>
            <a:ext cx="3376804" cy="1444941"/>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TS-i410X 4-bay NAS is compliant with the 2019 latest version of the US military vibration standard (MIL-STD-810H METHOD 514.8 ANNEX C) operation and transportation testing, ensuring that it can work in harsh surroundings without any service interruption.</a:t>
            </a:r>
            <a:endPar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Google Shape;298;p34">
            <a:extLst>
              <a:ext uri="{FF2B5EF4-FFF2-40B4-BE49-F238E27FC236}">
                <a16:creationId xmlns:a16="http://schemas.microsoft.com/office/drawing/2014/main" id="{AA005570-F5BA-4E64-B94C-829BC0D9CDCF}"/>
              </a:ext>
            </a:extLst>
          </p:cNvPr>
          <p:cNvSpPr txBox="1">
            <a:spLocks/>
          </p:cNvSpPr>
          <p:nvPr/>
        </p:nvSpPr>
        <p:spPr>
          <a:xfrm>
            <a:off x="1965885" y="2819386"/>
            <a:ext cx="3174751" cy="300713"/>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Military-grade anti-vibration</a:t>
            </a:r>
          </a:p>
        </p:txBody>
      </p:sp>
      <p:pic>
        <p:nvPicPr>
          <p:cNvPr id="8" name="圖片 7" descr="一張含有 文字, 電子用品 的圖片&#10;&#10;自動產生的描述" hidden="1">
            <a:extLst>
              <a:ext uri="{FF2B5EF4-FFF2-40B4-BE49-F238E27FC236}">
                <a16:creationId xmlns:a16="http://schemas.microsoft.com/office/drawing/2014/main" id="{779A457C-1934-4586-955D-672825D6C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1125" y="653973"/>
            <a:ext cx="4034907" cy="2522266"/>
          </a:xfrm>
          <a:prstGeom prst="rect">
            <a:avLst/>
          </a:prstGeom>
        </p:spPr>
      </p:pic>
      <p:sp>
        <p:nvSpPr>
          <p:cNvPr id="9" name="Google Shape;298;p34">
            <a:extLst>
              <a:ext uri="{FF2B5EF4-FFF2-40B4-BE49-F238E27FC236}">
                <a16:creationId xmlns:a16="http://schemas.microsoft.com/office/drawing/2014/main" id="{F78DDA45-CBFE-4497-8636-85250E0E7294}"/>
              </a:ext>
            </a:extLst>
          </p:cNvPr>
          <p:cNvSpPr txBox="1">
            <a:spLocks/>
          </p:cNvSpPr>
          <p:nvPr/>
        </p:nvSpPr>
        <p:spPr>
          <a:xfrm>
            <a:off x="1965885" y="3120099"/>
            <a:ext cx="3079909" cy="427322"/>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Suitable for smart factories and in-vehicle applications</a:t>
            </a:r>
            <a:endPar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0" name="圖片 9">
            <a:extLst>
              <a:ext uri="{FF2B5EF4-FFF2-40B4-BE49-F238E27FC236}">
                <a16:creationId xmlns:a16="http://schemas.microsoft.com/office/drawing/2014/main" id="{69604D66-BB00-437F-A039-E4D0F6E3FF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6590" y="3676156"/>
            <a:ext cx="1832698" cy="1227045"/>
          </a:xfrm>
          <a:prstGeom prst="rect">
            <a:avLst/>
          </a:prstGeom>
        </p:spPr>
      </p:pic>
      <p:pic>
        <p:nvPicPr>
          <p:cNvPr id="12" name="圖片 11">
            <a:extLst>
              <a:ext uri="{FF2B5EF4-FFF2-40B4-BE49-F238E27FC236}">
                <a16:creationId xmlns:a16="http://schemas.microsoft.com/office/drawing/2014/main" id="{B678C766-105E-4084-AE94-638377AEFD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9288" y="3688153"/>
            <a:ext cx="1832698" cy="1215048"/>
          </a:xfrm>
          <a:prstGeom prst="rect">
            <a:avLst/>
          </a:prstGeom>
        </p:spPr>
      </p:pic>
      <p:pic>
        <p:nvPicPr>
          <p:cNvPr id="16" name="圖形 15">
            <a:extLst>
              <a:ext uri="{FF2B5EF4-FFF2-40B4-BE49-F238E27FC236}">
                <a16:creationId xmlns:a16="http://schemas.microsoft.com/office/drawing/2014/main" id="{C587B68E-9843-460E-879C-55F85164C1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291" y="2862923"/>
            <a:ext cx="869654" cy="572699"/>
          </a:xfrm>
          <a:prstGeom prst="rect">
            <a:avLst/>
          </a:prstGeom>
        </p:spPr>
      </p:pic>
      <p:sp>
        <p:nvSpPr>
          <p:cNvPr id="17" name="矩形 16">
            <a:extLst>
              <a:ext uri="{FF2B5EF4-FFF2-40B4-BE49-F238E27FC236}">
                <a16:creationId xmlns:a16="http://schemas.microsoft.com/office/drawing/2014/main" id="{A7924B62-FE54-41E5-8B80-54903A59AFA2}"/>
              </a:ext>
            </a:extLst>
          </p:cNvPr>
          <p:cNvSpPr/>
          <p:nvPr/>
        </p:nvSpPr>
        <p:spPr>
          <a:xfrm>
            <a:off x="986590" y="4410418"/>
            <a:ext cx="1832698" cy="49278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17">
            <a:extLst>
              <a:ext uri="{FF2B5EF4-FFF2-40B4-BE49-F238E27FC236}">
                <a16:creationId xmlns:a16="http://schemas.microsoft.com/office/drawing/2014/main" id="{9589E3A0-436E-4E0F-8347-B39DA7624C09}"/>
              </a:ext>
            </a:extLst>
          </p:cNvPr>
          <p:cNvSpPr/>
          <p:nvPr/>
        </p:nvSpPr>
        <p:spPr>
          <a:xfrm>
            <a:off x="2828124" y="4410418"/>
            <a:ext cx="1832698" cy="49278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Google Shape;298;p34">
            <a:extLst>
              <a:ext uri="{FF2B5EF4-FFF2-40B4-BE49-F238E27FC236}">
                <a16:creationId xmlns:a16="http://schemas.microsoft.com/office/drawing/2014/main" id="{0F398045-DDD8-4124-A62B-67397D94570E}"/>
              </a:ext>
            </a:extLst>
          </p:cNvPr>
          <p:cNvSpPr txBox="1">
            <a:spLocks/>
          </p:cNvSpPr>
          <p:nvPr/>
        </p:nvSpPr>
        <p:spPr>
          <a:xfrm>
            <a:off x="1333718" y="4200307"/>
            <a:ext cx="1242893" cy="7036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gn="ctr">
              <a:buSzPts val="935"/>
              <a:buNone/>
            </a:pPr>
            <a:r>
              <a:rPr lang="en-US" altLang="zh-TW"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Smart factory</a:t>
            </a:r>
          </a:p>
        </p:txBody>
      </p:sp>
      <p:sp>
        <p:nvSpPr>
          <p:cNvPr id="14" name="Google Shape;298;p34">
            <a:extLst>
              <a:ext uri="{FF2B5EF4-FFF2-40B4-BE49-F238E27FC236}">
                <a16:creationId xmlns:a16="http://schemas.microsoft.com/office/drawing/2014/main" id="{9E38E07C-7731-481F-919C-1FEF12C3F8AF}"/>
              </a:ext>
            </a:extLst>
          </p:cNvPr>
          <p:cNvSpPr txBox="1">
            <a:spLocks/>
          </p:cNvSpPr>
          <p:nvPr/>
        </p:nvSpPr>
        <p:spPr>
          <a:xfrm>
            <a:off x="2951611" y="4200307"/>
            <a:ext cx="1585723" cy="3116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gn="ctr">
              <a:buSzPts val="935"/>
              <a:buNone/>
            </a:pPr>
            <a:r>
              <a:rPr lang="en-US" altLang="zh-TW"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in-vehicle application</a:t>
            </a:r>
          </a:p>
        </p:txBody>
      </p:sp>
    </p:spTree>
    <p:extLst>
      <p:ext uri="{BB962C8B-B14F-4D97-AF65-F5344CB8AC3E}">
        <p14:creationId xmlns:p14="http://schemas.microsoft.com/office/powerpoint/2010/main" val="1134203226"/>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6F7C69C-D327-4F51-9406-75D5B4E49342}"/>
              </a:ext>
            </a:extLst>
          </p:cNvPr>
          <p:cNvSpPr/>
          <p:nvPr/>
        </p:nvSpPr>
        <p:spPr>
          <a:xfrm rot="10800000">
            <a:off x="-202131" y="-1115051"/>
            <a:ext cx="9634889" cy="3686802"/>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6">
            <a:extLst>
              <a:ext uri="{FF2B5EF4-FFF2-40B4-BE49-F238E27FC236}">
                <a16:creationId xmlns:a16="http://schemas.microsoft.com/office/drawing/2014/main" id="{27E7F6DF-114F-47B3-8FAF-B0C25B1FB2B2}"/>
              </a:ext>
            </a:extLst>
          </p:cNvPr>
          <p:cNvSpPr/>
          <p:nvPr/>
        </p:nvSpPr>
        <p:spPr>
          <a:xfrm rot="5400000">
            <a:off x="1876925" y="-2107929"/>
            <a:ext cx="5370899" cy="9317260"/>
          </a:xfrm>
          <a:prstGeom prst="rect">
            <a:avLst/>
          </a:prstGeom>
          <a:gradFill>
            <a:gsLst>
              <a:gs pos="0">
                <a:srgbClr val="33CCFF">
                  <a:alpha val="20000"/>
                </a:srgbClr>
              </a:gs>
              <a:gs pos="100000">
                <a:srgbClr val="FF3300">
                  <a:alpha val="20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50" name="Picture 2" descr="Wide Temperature - Cervoz Technology Co., Ltd. 德宜智能 – Making Memories for  Industry" hidden="1">
            <a:extLst>
              <a:ext uri="{FF2B5EF4-FFF2-40B4-BE49-F238E27FC236}">
                <a16:creationId xmlns:a16="http://schemas.microsoft.com/office/drawing/2014/main" id="{41E41741-A839-4D02-B404-75069D6D89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154" y="0"/>
            <a:ext cx="10582246"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1B5AB33-1D16-4FC8-8221-198D794041C7}"/>
              </a:ext>
            </a:extLst>
          </p:cNvPr>
          <p:cNvSpPr>
            <a:spLocks noGrp="1"/>
          </p:cNvSpPr>
          <p:nvPr>
            <p:ph type="title"/>
          </p:nvPr>
        </p:nvSpPr>
        <p:spPr>
          <a:xfrm>
            <a:off x="718050" y="236098"/>
            <a:ext cx="7707900" cy="1123701"/>
          </a:xfrm>
        </p:spPr>
        <p:txBody>
          <a:bodyP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One of a kind, against cold and heat, NAS w/ wide operating temperatures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descr="一張含有 文字, 電子用品 的圖片&#10;&#10;自動產生的描述" hidden="1">
            <a:extLst>
              <a:ext uri="{FF2B5EF4-FFF2-40B4-BE49-F238E27FC236}">
                <a16:creationId xmlns:a16="http://schemas.microsoft.com/office/drawing/2014/main" id="{DABC946A-B533-4141-BE75-4CC291F71A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7736" y="2419874"/>
            <a:ext cx="4034907" cy="2522266"/>
          </a:xfrm>
          <a:prstGeom prst="rect">
            <a:avLst/>
          </a:prstGeom>
        </p:spPr>
      </p:pic>
      <p:sp>
        <p:nvSpPr>
          <p:cNvPr id="6" name="矩形 5" hidden="1">
            <a:extLst>
              <a:ext uri="{FF2B5EF4-FFF2-40B4-BE49-F238E27FC236}">
                <a16:creationId xmlns:a16="http://schemas.microsoft.com/office/drawing/2014/main" id="{44DB8D29-9088-4BBE-A7A9-6749988CA6FD}"/>
              </a:ext>
            </a:extLst>
          </p:cNvPr>
          <p:cNvSpPr/>
          <p:nvPr/>
        </p:nvSpPr>
        <p:spPr>
          <a:xfrm>
            <a:off x="778933" y="2465493"/>
            <a:ext cx="4971627" cy="24858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編輯中</a:t>
            </a:r>
          </a:p>
        </p:txBody>
      </p:sp>
      <p:sp>
        <p:nvSpPr>
          <p:cNvPr id="10" name="文字方塊 9" hidden="1">
            <a:extLst>
              <a:ext uri="{FF2B5EF4-FFF2-40B4-BE49-F238E27FC236}">
                <a16:creationId xmlns:a16="http://schemas.microsoft.com/office/drawing/2014/main" id="{4198DCB6-6C86-4939-B23E-7C0CF3C99FEE}"/>
              </a:ext>
            </a:extLst>
          </p:cNvPr>
          <p:cNvSpPr txBox="1"/>
          <p:nvPr/>
        </p:nvSpPr>
        <p:spPr>
          <a:xfrm>
            <a:off x="3678875" y="1168567"/>
            <a:ext cx="5183440" cy="2554545"/>
          </a:xfrm>
          <a:prstGeom prst="rect">
            <a:avLst/>
          </a:prstGeom>
          <a:noFill/>
        </p:spPr>
        <p:txBody>
          <a:bodyPr wrap="square">
            <a:spAutoFit/>
          </a:bodyPr>
          <a:lstStyle/>
          <a:p>
            <a:pPr algn="ctr"/>
            <a:r>
              <a:rPr lang="en-US" altLang="zh-TW" sz="8000" spc="-300"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-40˚C ~ 70˚C</a:t>
            </a:r>
            <a:endParaRPr lang="zh-TW" altLang="en-US" sz="8000" spc="-300" dirty="0">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298;p34">
            <a:extLst>
              <a:ext uri="{FF2B5EF4-FFF2-40B4-BE49-F238E27FC236}">
                <a16:creationId xmlns:a16="http://schemas.microsoft.com/office/drawing/2014/main" id="{0791E98E-690E-4250-B13B-97787258A88F}"/>
              </a:ext>
            </a:extLst>
          </p:cNvPr>
          <p:cNvSpPr txBox="1">
            <a:spLocks/>
          </p:cNvSpPr>
          <p:nvPr/>
        </p:nvSpPr>
        <p:spPr>
          <a:xfrm>
            <a:off x="735731" y="1931465"/>
            <a:ext cx="2636120" cy="1562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QNAP’s new TS-i410X breaks the established impression that traditional NAS only can be installed in an office or data center with air conditioning. In addition to backup your data, it is also against the cold and hot temperatures, so using TS-i410X NAS in the outdoor environment is perfect. This ultimate design has finally arrived.</a:t>
            </a:r>
          </a:p>
        </p:txBody>
      </p:sp>
      <p:sp>
        <p:nvSpPr>
          <p:cNvPr id="12" name="Google Shape;298;p34">
            <a:extLst>
              <a:ext uri="{FF2B5EF4-FFF2-40B4-BE49-F238E27FC236}">
                <a16:creationId xmlns:a16="http://schemas.microsoft.com/office/drawing/2014/main" id="{6CAB60CA-D087-44BB-97F3-4539529C5F34}"/>
              </a:ext>
            </a:extLst>
          </p:cNvPr>
          <p:cNvSpPr txBox="1">
            <a:spLocks/>
          </p:cNvSpPr>
          <p:nvPr/>
        </p:nvSpPr>
        <p:spPr>
          <a:xfrm>
            <a:off x="713226" y="1359800"/>
            <a:ext cx="3167988" cy="7440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NAS design reaching a higher level</a:t>
            </a:r>
          </a:p>
        </p:txBody>
      </p:sp>
      <p:pic>
        <p:nvPicPr>
          <p:cNvPr id="13" name="圖形 12">
            <a:extLst>
              <a:ext uri="{FF2B5EF4-FFF2-40B4-BE49-F238E27FC236}">
                <a16:creationId xmlns:a16="http://schemas.microsoft.com/office/drawing/2014/main" id="{903346B1-D2C9-4AC1-A246-5340C3A9E8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0045" y="1775502"/>
            <a:ext cx="628323" cy="924004"/>
          </a:xfrm>
          <a:prstGeom prst="rect">
            <a:avLst/>
          </a:prstGeom>
        </p:spPr>
      </p:pic>
      <p:sp>
        <p:nvSpPr>
          <p:cNvPr id="14" name="Google Shape;298;p34">
            <a:extLst>
              <a:ext uri="{FF2B5EF4-FFF2-40B4-BE49-F238E27FC236}">
                <a16:creationId xmlns:a16="http://schemas.microsoft.com/office/drawing/2014/main" id="{92D5EDE3-72EF-B1F9-1F7B-294BC702A16A}"/>
              </a:ext>
            </a:extLst>
          </p:cNvPr>
          <p:cNvSpPr txBox="1">
            <a:spLocks/>
          </p:cNvSpPr>
          <p:nvPr/>
        </p:nvSpPr>
        <p:spPr>
          <a:xfrm>
            <a:off x="735730" y="4596003"/>
            <a:ext cx="3497603" cy="4503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sz="800" dirty="0">
                <a:solidFill>
                  <a:srgbClr val="00FFCC"/>
                </a:solidFill>
                <a:effectLst>
                  <a:outerShdw blurRad="355600" dist="38100" dir="5400000" algn="t" rotWithShape="0">
                    <a:srgbClr val="09131E"/>
                  </a:outerShdw>
                </a:effectLst>
                <a:latin typeface="Arial" panose="020B0604020202020204" pitchFamily="34" charset="0"/>
                <a:ea typeface="微軟正黑體" panose="020B0604030504040204" pitchFamily="34" charset="-120"/>
                <a:cs typeface="+mn-ea"/>
                <a:sym typeface="Arial" panose="020B0604020202020204" pitchFamily="34" charset="0"/>
              </a:rPr>
              <a:t>The TS-i410X supports four 2.5-inch SATA SSDs, which can be installed in an environment of -40°C to 70°C by using wide temperature SSDs.</a:t>
            </a:r>
            <a:endParaRPr lang="en-US" sz="800" dirty="0">
              <a:solidFill>
                <a:srgbClr val="00FFCC"/>
              </a:solidFill>
              <a:effectLst>
                <a:outerShdw blurRad="355600" dist="38100" dir="5400000" algn="t" rotWithShape="0">
                  <a:srgbClr val="09131E"/>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片 2">
            <a:extLst>
              <a:ext uri="{FF2B5EF4-FFF2-40B4-BE49-F238E27FC236}">
                <a16:creationId xmlns:a16="http://schemas.microsoft.com/office/drawing/2014/main" id="{F971D2BB-31CB-4A2B-858E-9E4D68750A67}"/>
              </a:ext>
            </a:extLst>
          </p:cNvPr>
          <p:cNvPicPr>
            <a:picLocks noChangeAspect="1"/>
          </p:cNvPicPr>
          <p:nvPr/>
        </p:nvPicPr>
        <p:blipFill>
          <a:blip r:embed="rId7"/>
          <a:stretch>
            <a:fillRect/>
          </a:stretch>
        </p:blipFill>
        <p:spPr>
          <a:xfrm>
            <a:off x="3881214" y="1288961"/>
            <a:ext cx="5188146" cy="2164268"/>
          </a:xfrm>
          <a:prstGeom prst="rect">
            <a:avLst/>
          </a:prstGeom>
        </p:spPr>
      </p:pic>
    </p:spTree>
    <p:extLst>
      <p:ext uri="{BB962C8B-B14F-4D97-AF65-F5344CB8AC3E}">
        <p14:creationId xmlns:p14="http://schemas.microsoft.com/office/powerpoint/2010/main" val="3134950001"/>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401A71A6-2558-490C-BB19-33A85D2C1C52}"/>
              </a:ext>
            </a:extLst>
          </p:cNvPr>
          <p:cNvSpPr/>
          <p:nvPr/>
        </p:nvSpPr>
        <p:spPr>
          <a:xfrm rot="5400000">
            <a:off x="-302609" y="29995"/>
            <a:ext cx="5547476" cy="5117600"/>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DC05CC93-E69B-4BA6-8F98-01814D3C38E4}"/>
              </a:ext>
            </a:extLst>
          </p:cNvPr>
          <p:cNvSpPr>
            <a:spLocks noGrp="1"/>
          </p:cNvSpPr>
          <p:nvPr>
            <p:ph type="title"/>
          </p:nvPr>
        </p:nvSpPr>
        <p:spPr>
          <a:xfrm>
            <a:off x="4572000" y="491151"/>
            <a:ext cx="4456497" cy="1048891"/>
          </a:xfrm>
        </p:spPr>
        <p:txBody>
          <a:bodyPr/>
          <a:lstStyle/>
          <a:p>
            <a:r>
              <a:rPr lang="en-US" altLang="zh-TW" sz="28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Why choose the 2.5-inch SATA SSD drive for NAS?</a:t>
            </a:r>
            <a:endParaRPr lang="zh-TW" altLang="en-US" sz="28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Google Shape;298;p34">
            <a:extLst>
              <a:ext uri="{FF2B5EF4-FFF2-40B4-BE49-F238E27FC236}">
                <a16:creationId xmlns:a16="http://schemas.microsoft.com/office/drawing/2014/main" id="{EBE085A7-7897-45A6-BDE2-947DBE79F74B}"/>
              </a:ext>
            </a:extLst>
          </p:cNvPr>
          <p:cNvSpPr txBox="1">
            <a:spLocks/>
          </p:cNvSpPr>
          <p:nvPr/>
        </p:nvSpPr>
        <p:spPr>
          <a:xfrm>
            <a:off x="780864" y="2730895"/>
            <a:ext cx="3592659"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SSD (Solid state drives) is reliable and fast</a:t>
            </a:r>
          </a:p>
        </p:txBody>
      </p:sp>
      <p:sp>
        <p:nvSpPr>
          <p:cNvPr id="5" name="Google Shape;298;p34">
            <a:extLst>
              <a:ext uri="{FF2B5EF4-FFF2-40B4-BE49-F238E27FC236}">
                <a16:creationId xmlns:a16="http://schemas.microsoft.com/office/drawing/2014/main" id="{4845DBBB-BD5C-4A88-ACF3-A6F6C6673B82}"/>
              </a:ext>
            </a:extLst>
          </p:cNvPr>
          <p:cNvSpPr txBox="1">
            <a:spLocks/>
          </p:cNvSpPr>
          <p:nvPr/>
        </p:nvSpPr>
        <p:spPr>
          <a:xfrm>
            <a:off x="780865" y="3271871"/>
            <a:ext cx="3920010" cy="1830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traditional HDD which rotates the disk plates to read/write the data is not suitable in any place with vibration. HDD can also be easily damaged due to movement and collision. 2.5-inch SATA SSD stores data in flash chip without disk head and therefore it is better against shock &amp; vibration. The performance of SSD is also much faster than HDD.</a:t>
            </a:r>
            <a:endPar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Google Shape;298;p34">
            <a:extLst>
              <a:ext uri="{FF2B5EF4-FFF2-40B4-BE49-F238E27FC236}">
                <a16:creationId xmlns:a16="http://schemas.microsoft.com/office/drawing/2014/main" id="{A722D729-591D-4018-8D6D-D184C1933B61}"/>
              </a:ext>
            </a:extLst>
          </p:cNvPr>
          <p:cNvSpPr txBox="1">
            <a:spLocks/>
          </p:cNvSpPr>
          <p:nvPr/>
        </p:nvSpPr>
        <p:spPr>
          <a:xfrm>
            <a:off x="780865" y="488942"/>
            <a:ext cx="3833291"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2.5-inch SATA SSD advantages</a:t>
            </a:r>
          </a:p>
        </p:txBody>
      </p:sp>
      <p:sp>
        <p:nvSpPr>
          <p:cNvPr id="9" name="Google Shape;298;p34">
            <a:extLst>
              <a:ext uri="{FF2B5EF4-FFF2-40B4-BE49-F238E27FC236}">
                <a16:creationId xmlns:a16="http://schemas.microsoft.com/office/drawing/2014/main" id="{3984F1C0-40F9-4AC6-AED6-7B82578ED89E}"/>
              </a:ext>
            </a:extLst>
          </p:cNvPr>
          <p:cNvSpPr txBox="1">
            <a:spLocks/>
          </p:cNvSpPr>
          <p:nvPr/>
        </p:nvSpPr>
        <p:spPr>
          <a:xfrm>
            <a:off x="780866" y="709237"/>
            <a:ext cx="3592658" cy="16385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Compared with M.2 </a:t>
            </a:r>
            <a:r>
              <a:rPr lang="en-US"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PCIe SSD, 2.5-inch SATA SSD has more space for placing flash chips, thus higher data storage capacity. In addition, it has better heat dissipation performance and does not require additional heat sinks.  The 2.5-inch SATA SSDs provide a balanced choice between high capacity and performance.</a:t>
            </a:r>
          </a:p>
        </p:txBody>
      </p:sp>
      <p:grpSp>
        <p:nvGrpSpPr>
          <p:cNvPr id="3" name="群組 2" hidden="1">
            <a:extLst>
              <a:ext uri="{FF2B5EF4-FFF2-40B4-BE49-F238E27FC236}">
                <a16:creationId xmlns:a16="http://schemas.microsoft.com/office/drawing/2014/main" id="{9DC78255-02DD-42F8-AD67-91B02C3B93DC}"/>
              </a:ext>
            </a:extLst>
          </p:cNvPr>
          <p:cNvGrpSpPr/>
          <p:nvPr/>
        </p:nvGrpSpPr>
        <p:grpSpPr>
          <a:xfrm>
            <a:off x="43933" y="5520947"/>
            <a:ext cx="6309289" cy="1422732"/>
            <a:chOff x="43933" y="5520947"/>
            <a:chExt cx="6309289" cy="1422732"/>
          </a:xfrm>
        </p:grpSpPr>
        <p:pic>
          <p:nvPicPr>
            <p:cNvPr id="11" name="圖片 10">
              <a:extLst>
                <a:ext uri="{FF2B5EF4-FFF2-40B4-BE49-F238E27FC236}">
                  <a16:creationId xmlns:a16="http://schemas.microsoft.com/office/drawing/2014/main" id="{3AEF6992-3461-4FAD-ABA7-8E219B8EFF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156" y="5653119"/>
              <a:ext cx="1680835" cy="1171782"/>
            </a:xfrm>
            <a:prstGeom prst="rect">
              <a:avLst/>
            </a:prstGeom>
          </p:spPr>
        </p:pic>
        <p:sp>
          <p:nvSpPr>
            <p:cNvPr id="12" name="矩形 11">
              <a:extLst>
                <a:ext uri="{FF2B5EF4-FFF2-40B4-BE49-F238E27FC236}">
                  <a16:creationId xmlns:a16="http://schemas.microsoft.com/office/drawing/2014/main" id="{B0BF1C48-1F83-4E05-8555-28B520E18C3B}"/>
                </a:ext>
              </a:extLst>
            </p:cNvPr>
            <p:cNvSpPr/>
            <p:nvPr/>
          </p:nvSpPr>
          <p:spPr>
            <a:xfrm>
              <a:off x="5131924" y="6345676"/>
              <a:ext cx="425789" cy="300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VS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CB153C0A-98A4-4F31-B438-AE2CD586C555}"/>
                </a:ext>
              </a:extLst>
            </p:cNvPr>
            <p:cNvSpPr/>
            <p:nvPr/>
          </p:nvSpPr>
          <p:spPr>
            <a:xfrm>
              <a:off x="4781752" y="5756551"/>
              <a:ext cx="559575" cy="22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SSD</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B92FA4CF-CA5F-43FB-AED8-8E4356686BDA}"/>
                </a:ext>
              </a:extLst>
            </p:cNvPr>
            <p:cNvSpPr/>
            <p:nvPr/>
          </p:nvSpPr>
          <p:spPr>
            <a:xfrm>
              <a:off x="5712556" y="6720469"/>
              <a:ext cx="640666" cy="22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HDD</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片 15">
              <a:extLst>
                <a:ext uri="{FF2B5EF4-FFF2-40B4-BE49-F238E27FC236}">
                  <a16:creationId xmlns:a16="http://schemas.microsoft.com/office/drawing/2014/main" id="{69D9D985-5424-4EC2-A13A-E0D153959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100" y="5520947"/>
              <a:ext cx="1916780" cy="1401988"/>
            </a:xfrm>
            <a:prstGeom prst="rect">
              <a:avLst/>
            </a:prstGeom>
          </p:spPr>
        </p:pic>
        <p:sp>
          <p:nvSpPr>
            <p:cNvPr id="17" name="矩形 16">
              <a:extLst>
                <a:ext uri="{FF2B5EF4-FFF2-40B4-BE49-F238E27FC236}">
                  <a16:creationId xmlns:a16="http://schemas.microsoft.com/office/drawing/2014/main" id="{3C50BCD3-0EC0-45DA-BF70-2344117622A6}"/>
                </a:ext>
              </a:extLst>
            </p:cNvPr>
            <p:cNvSpPr/>
            <p:nvPr/>
          </p:nvSpPr>
          <p:spPr>
            <a:xfrm>
              <a:off x="1336380" y="5827824"/>
              <a:ext cx="425789" cy="885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VS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17">
              <a:extLst>
                <a:ext uri="{FF2B5EF4-FFF2-40B4-BE49-F238E27FC236}">
                  <a16:creationId xmlns:a16="http://schemas.microsoft.com/office/drawing/2014/main" id="{484C901A-F6E5-4EC3-9B7E-66399004D916}"/>
                </a:ext>
              </a:extLst>
            </p:cNvPr>
            <p:cNvSpPr/>
            <p:nvPr/>
          </p:nvSpPr>
          <p:spPr>
            <a:xfrm>
              <a:off x="43933" y="5531362"/>
              <a:ext cx="1609616" cy="22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2.5</a:t>
              </a:r>
              <a:r>
                <a:rPr lang="zh-TW" altLang="en-US" dirty="0">
                  <a:latin typeface="Arial" panose="020B0604020202020204" pitchFamily="34" charset="0"/>
                  <a:ea typeface="微軟正黑體" panose="020B0604030504040204" pitchFamily="34" charset="-120"/>
                  <a:sym typeface="Arial" panose="020B0604020202020204" pitchFamily="34" charset="0"/>
                </a:rPr>
                <a:t>吋</a:t>
              </a:r>
              <a:r>
                <a:rPr lang="en-US" altLang="zh-TW" dirty="0">
                  <a:latin typeface="Arial" panose="020B0604020202020204" pitchFamily="34" charset="0"/>
                  <a:ea typeface="微軟正黑體" panose="020B0604030504040204" pitchFamily="34" charset="-120"/>
                  <a:sym typeface="Arial" panose="020B0604020202020204" pitchFamily="34" charset="0"/>
                </a:rPr>
                <a:t>SATA</a:t>
              </a:r>
              <a:r>
                <a:rPr lang="zh-TW" altLang="en-US" dirty="0">
                  <a:latin typeface="Arial" panose="020B0604020202020204" pitchFamily="34" charset="0"/>
                  <a:ea typeface="微軟正黑體" panose="020B0604030504040204" pitchFamily="34" charset="-120"/>
                  <a:sym typeface="Arial" panose="020B0604020202020204" pitchFamily="34" charset="0"/>
                </a:rPr>
                <a:t> </a:t>
              </a:r>
              <a:r>
                <a:rPr lang="en-US" altLang="zh-TW" dirty="0">
                  <a:latin typeface="Arial" panose="020B0604020202020204" pitchFamily="34" charset="0"/>
                  <a:ea typeface="微軟正黑體" panose="020B0604030504040204" pitchFamily="34" charset="-120"/>
                  <a:sym typeface="Arial" panose="020B0604020202020204" pitchFamily="34" charset="0"/>
                </a:rPr>
                <a:t>SSD</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9" name="矩形 18">
              <a:extLst>
                <a:ext uri="{FF2B5EF4-FFF2-40B4-BE49-F238E27FC236}">
                  <a16:creationId xmlns:a16="http://schemas.microsoft.com/office/drawing/2014/main" id="{FA3E9CC9-A55B-43BB-921C-53781190004F}"/>
                </a:ext>
              </a:extLst>
            </p:cNvPr>
            <p:cNvSpPr/>
            <p:nvPr/>
          </p:nvSpPr>
          <p:spPr>
            <a:xfrm>
              <a:off x="1863612" y="6601691"/>
              <a:ext cx="2098885" cy="22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a:latin typeface="Arial" panose="020B0604020202020204" pitchFamily="34" charset="0"/>
                  <a:ea typeface="微軟正黑體" panose="020B0604030504040204" pitchFamily="34" charset="-120"/>
                  <a:sym typeface="Arial" panose="020B0604020202020204" pitchFamily="34" charset="0"/>
                </a:rPr>
                <a:t>NVMe</a:t>
              </a:r>
              <a:r>
                <a:rPr lang="en-US" altLang="zh-TW" dirty="0">
                  <a:latin typeface="Arial" panose="020B0604020202020204" pitchFamily="34" charset="0"/>
                  <a:ea typeface="微軟正黑體" panose="020B0604030504040204" pitchFamily="34" charset="-120"/>
                  <a:sym typeface="Arial" panose="020B0604020202020204" pitchFamily="34" charset="0"/>
                </a:rPr>
                <a:t> M.2 PCIe SSD</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pic>
        <p:nvPicPr>
          <p:cNvPr id="20" name="圖片 19" descr="一張含有 電子用品, 投影機 的圖片&#10;&#10;自動產生的描述" hidden="1">
            <a:extLst>
              <a:ext uri="{FF2B5EF4-FFF2-40B4-BE49-F238E27FC236}">
                <a16:creationId xmlns:a16="http://schemas.microsoft.com/office/drawing/2014/main" id="{15F0A7CA-E3DE-486B-9D90-A685016D5F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2885" y="2047313"/>
            <a:ext cx="2556558" cy="1598133"/>
          </a:xfrm>
          <a:prstGeom prst="rect">
            <a:avLst/>
          </a:prstGeom>
        </p:spPr>
      </p:pic>
      <p:pic>
        <p:nvPicPr>
          <p:cNvPr id="26" name="圖片 25" descr="一張含有 文字, 標誌, 餐具 的圖片&#10;&#10;自動產生的描述">
            <a:extLst>
              <a:ext uri="{FF2B5EF4-FFF2-40B4-BE49-F238E27FC236}">
                <a16:creationId xmlns:a16="http://schemas.microsoft.com/office/drawing/2014/main" id="{99DD0850-DAF1-48B5-913B-82C7DD54DF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0" y="1589281"/>
            <a:ext cx="985714" cy="999514"/>
          </a:xfrm>
          <a:prstGeom prst="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3" name="Google Shape;298;p34">
            <a:extLst>
              <a:ext uri="{FF2B5EF4-FFF2-40B4-BE49-F238E27FC236}">
                <a16:creationId xmlns:a16="http://schemas.microsoft.com/office/drawing/2014/main" id="{FE149D3F-2E72-9AA4-B964-D01194FE8596}"/>
              </a:ext>
            </a:extLst>
          </p:cNvPr>
          <p:cNvSpPr txBox="1">
            <a:spLocks/>
          </p:cNvSpPr>
          <p:nvPr/>
        </p:nvSpPr>
        <p:spPr>
          <a:xfrm>
            <a:off x="4980834" y="4414397"/>
            <a:ext cx="3964836" cy="4503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spcBef>
                <a:spcPts val="600"/>
              </a:spcBef>
              <a:buClr>
                <a:srgbClr val="F4D088"/>
              </a:buClr>
              <a:buSzPct val="100000"/>
              <a:buNone/>
            </a:pPr>
            <a:r>
              <a:rPr lang="en-US" altLang="zh-TW" sz="900"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The TS-i410X supports four 2.5-inch SATA SSDs, which can be installed in an environment of -40°C to 70°C by using wide temperature SSDs.</a:t>
            </a:r>
            <a:endParaRPr lang="en-US" sz="900"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331891175"/>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9B2321-281C-4746-983C-516983510AB1}"/>
              </a:ext>
            </a:extLst>
          </p:cNvPr>
          <p:cNvSpPr>
            <a:spLocks noGrp="1"/>
          </p:cNvSpPr>
          <p:nvPr>
            <p:ph type="title"/>
          </p:nvPr>
        </p:nvSpPr>
        <p:spPr>
          <a:xfrm>
            <a:off x="713225" y="184157"/>
            <a:ext cx="7707900" cy="572700"/>
          </a:xfrm>
        </p:spPr>
        <p:txBody>
          <a:bodyPr/>
          <a:lstStyle/>
          <a:p>
            <a:r>
              <a:rPr lang="en-US" altLang="zh-TW" sz="2800" dirty="0">
                <a:latin typeface="Arial" panose="020B0604020202020204" pitchFamily="34" charset="0"/>
                <a:ea typeface="微軟正黑體" panose="020B0604030504040204" pitchFamily="34" charset="-120"/>
                <a:sym typeface="Arial" panose="020B0604020202020204" pitchFamily="34" charset="0"/>
              </a:rPr>
              <a:t>Recommended with </a:t>
            </a:r>
            <a:r>
              <a:rPr lang="en-US" altLang="zh-TW" sz="2800" dirty="0" err="1">
                <a:latin typeface="Arial" panose="020B0604020202020204" pitchFamily="34" charset="0"/>
                <a:ea typeface="微軟正黑體" panose="020B0604030504040204" pitchFamily="34" charset="-120"/>
                <a:sym typeface="Arial" panose="020B0604020202020204" pitchFamily="34" charset="0"/>
              </a:rPr>
              <a:t>Exascend</a:t>
            </a:r>
            <a:r>
              <a:rPr lang="en-US" altLang="zh-TW" sz="2800" dirty="0">
                <a:latin typeface="Arial" panose="020B0604020202020204" pitchFamily="34" charset="0"/>
                <a:ea typeface="微軟正黑體" panose="020B0604030504040204" pitchFamily="34" charset="-120"/>
                <a:sym typeface="Arial" panose="020B0604020202020204" pitchFamily="34" charset="0"/>
              </a:rPr>
              <a:t> industrial wide temperature 2.5-inch SATA SSD</a:t>
            </a:r>
            <a:endParaRPr lang="zh-TW" altLang="en-US" sz="2800" dirty="0">
              <a:latin typeface="Arial" panose="020B0604020202020204" pitchFamily="34" charset="0"/>
              <a:ea typeface="微軟正黑體" panose="020B0604030504040204" pitchFamily="34" charset="-120"/>
              <a:sym typeface="Arial" panose="020B0604020202020204" pitchFamily="34" charset="0"/>
            </a:endParaRPr>
          </a:p>
        </p:txBody>
      </p:sp>
      <p:sp>
        <p:nvSpPr>
          <p:cNvPr id="8" name="文字方塊 7">
            <a:extLst>
              <a:ext uri="{FF2B5EF4-FFF2-40B4-BE49-F238E27FC236}">
                <a16:creationId xmlns:a16="http://schemas.microsoft.com/office/drawing/2014/main" id="{6F4711C5-AD0F-4A25-8558-9E849F77ED1E}"/>
              </a:ext>
            </a:extLst>
          </p:cNvPr>
          <p:cNvSpPr txBox="1"/>
          <p:nvPr/>
        </p:nvSpPr>
        <p:spPr>
          <a:xfrm>
            <a:off x="713225" y="1591740"/>
            <a:ext cx="3550708"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err="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Exascend</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industrial-grade 2.5-inch SATA SSD that passed the TS-i410X compatibility test</a:t>
            </a:r>
          </a:p>
          <a:p>
            <a:pPr>
              <a:spcBef>
                <a:spcPts val="600"/>
              </a:spcBef>
            </a:pP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Exascend</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is a professional SSD storage solution company. Its SI3 industrial-grade 2.5-inch SATA-III industrial-grade wide-temperature SSD designed with the Marvell controller can operate in -40˚C ~ 70˚C with TS-i410X NAS.</a:t>
            </a:r>
          </a:p>
        </p:txBody>
      </p:sp>
      <p:pic>
        <p:nvPicPr>
          <p:cNvPr id="47" name="圖片 46">
            <a:extLst>
              <a:ext uri="{FF2B5EF4-FFF2-40B4-BE49-F238E27FC236}">
                <a16:creationId xmlns:a16="http://schemas.microsoft.com/office/drawing/2014/main" id="{06966B00-0231-DE5F-7AF9-5B305BF253C9}"/>
              </a:ext>
            </a:extLst>
          </p:cNvPr>
          <p:cNvPicPr>
            <a:picLocks noChangeAspect="1"/>
          </p:cNvPicPr>
          <p:nvPr/>
        </p:nvPicPr>
        <p:blipFill>
          <a:blip r:embed="rId3" cstate="screen">
            <a:alphaModFix amt="8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3602279" y="1434088"/>
            <a:ext cx="3259224" cy="2796414"/>
          </a:xfrm>
          <a:prstGeom prst="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48" name="圖形 47">
            <a:extLst>
              <a:ext uri="{FF2B5EF4-FFF2-40B4-BE49-F238E27FC236}">
                <a16:creationId xmlns:a16="http://schemas.microsoft.com/office/drawing/2014/main" id="{769035FE-249D-B832-3850-1A2DD1CDC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5031" y="1838383"/>
            <a:ext cx="552450" cy="714375"/>
          </a:xfrm>
          <a:prstGeom prst="rect">
            <a:avLst/>
          </a:prstGeom>
        </p:spPr>
      </p:pic>
      <p:sp>
        <p:nvSpPr>
          <p:cNvPr id="49" name="文字方塊 48">
            <a:extLst>
              <a:ext uri="{FF2B5EF4-FFF2-40B4-BE49-F238E27FC236}">
                <a16:creationId xmlns:a16="http://schemas.microsoft.com/office/drawing/2014/main" id="{28D6A725-61C6-A51D-2AD4-42673A6DB17C}"/>
              </a:ext>
            </a:extLst>
          </p:cNvPr>
          <p:cNvSpPr txBox="1"/>
          <p:nvPr/>
        </p:nvSpPr>
        <p:spPr>
          <a:xfrm>
            <a:off x="6782231" y="4203430"/>
            <a:ext cx="2014366" cy="450316"/>
          </a:xfrm>
          <a:prstGeom prst="rect">
            <a:avLst/>
          </a:prstGeom>
          <a:noFill/>
        </p:spPr>
        <p:txBody>
          <a:bodyPr wrap="square" rtlCol="0">
            <a:spAutoFit/>
          </a:bodyPr>
          <a:lstStyle/>
          <a:p>
            <a:pPr>
              <a:lnSpc>
                <a:spcPct val="110000"/>
              </a:lnSpc>
            </a:pPr>
            <a:r>
              <a:rPr lang="en-US" altLang="zh-TW" sz="1100" dirty="0">
                <a:solidFill>
                  <a:srgbClr val="00FFCC"/>
                </a:solidFill>
                <a:latin typeface="Arial" panose="020B0604020202020204" pitchFamily="34" charset="0"/>
                <a:ea typeface="微軟正黑體" panose="020B0604030504040204" pitchFamily="34" charset="-120"/>
                <a:sym typeface="Arial" panose="020B0604020202020204" pitchFamily="34" charset="0"/>
              </a:rPr>
              <a:t>TS-i410X provides four 2.5" SATA slots</a:t>
            </a:r>
            <a:endParaRPr lang="zh-TW" altLang="en-US" sz="1100" dirty="0">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0" name="圖片 49">
            <a:extLst>
              <a:ext uri="{FF2B5EF4-FFF2-40B4-BE49-F238E27FC236}">
                <a16:creationId xmlns:a16="http://schemas.microsoft.com/office/drawing/2014/main" id="{289C9E97-6331-89D1-1AC7-ED09076669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6773" y="3307718"/>
            <a:ext cx="3550708" cy="2219588"/>
          </a:xfrm>
          <a:prstGeom prst="rect">
            <a:avLst/>
          </a:prstGeom>
        </p:spPr>
      </p:pic>
      <p:sp>
        <p:nvSpPr>
          <p:cNvPr id="51" name="文字方塊 50">
            <a:extLst>
              <a:ext uri="{FF2B5EF4-FFF2-40B4-BE49-F238E27FC236}">
                <a16:creationId xmlns:a16="http://schemas.microsoft.com/office/drawing/2014/main" id="{91C47417-5760-BC7E-77B5-BAC8797F34F0}"/>
              </a:ext>
            </a:extLst>
          </p:cNvPr>
          <p:cNvSpPr txBox="1"/>
          <p:nvPr/>
        </p:nvSpPr>
        <p:spPr>
          <a:xfrm>
            <a:off x="6208332" y="2693761"/>
            <a:ext cx="29356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dirty="0" err="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Exascend</a:t>
            </a:r>
            <a:r>
              <a:rPr lang="zh-TW" altLang="en-US"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SI3</a:t>
            </a:r>
          </a:p>
          <a:p>
            <a:r>
              <a:rPr lang="en-US" altLang="zh-TW" sz="13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Industrial 2.5-inch SATA SSD</a:t>
            </a:r>
          </a:p>
          <a:p>
            <a:r>
              <a:rPr lang="en-US" altLang="zh-TW" sz="13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Optional capacity (240GB~3.84TB)</a:t>
            </a:r>
            <a:endParaRPr lang="zh-TW" sz="13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 name="圖片 6" hidden="1">
            <a:extLst>
              <a:ext uri="{FF2B5EF4-FFF2-40B4-BE49-F238E27FC236}">
                <a16:creationId xmlns:a16="http://schemas.microsoft.com/office/drawing/2014/main" id="{D3E34D60-5CCC-EB38-A854-0BC0D9B783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80051" y="1467909"/>
            <a:ext cx="912928" cy="912928"/>
          </a:xfrm>
          <a:prstGeom prst="rect">
            <a:avLst/>
          </a:prstGeom>
        </p:spPr>
      </p:pic>
      <p:sp>
        <p:nvSpPr>
          <p:cNvPr id="52" name="Google Shape;298;p34">
            <a:extLst>
              <a:ext uri="{FF2B5EF4-FFF2-40B4-BE49-F238E27FC236}">
                <a16:creationId xmlns:a16="http://schemas.microsoft.com/office/drawing/2014/main" id="{A27CBFF2-25CE-AA65-C217-698F64A51A64}"/>
              </a:ext>
            </a:extLst>
          </p:cNvPr>
          <p:cNvSpPr txBox="1">
            <a:spLocks/>
          </p:cNvSpPr>
          <p:nvPr/>
        </p:nvSpPr>
        <p:spPr>
          <a:xfrm>
            <a:off x="6208332" y="3338210"/>
            <a:ext cx="1905177" cy="372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sz="9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Link: https</a:t>
            </a:r>
            <a:r>
              <a:rPr lang="en-US" altLang="zh-TW" sz="9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://exascend.com/</a:t>
            </a:r>
            <a:endParaRPr lang="en-US" sz="9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017331299"/>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98B25C-77EE-CCF3-52E6-B6586284DA77}"/>
              </a:ext>
            </a:extLst>
          </p:cNvPr>
          <p:cNvSpPr>
            <a:spLocks noGrp="1"/>
          </p:cNvSpPr>
          <p:nvPr>
            <p:ph type="title"/>
          </p:nvPr>
        </p:nvSpPr>
        <p:spPr>
          <a:xfrm>
            <a:off x="675707" y="18990"/>
            <a:ext cx="8180052" cy="1185406"/>
          </a:xfrm>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Adjust QTS SSD temperature warning settings for wide-temperature SSDs</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F9A1BE09-7518-7425-C7FA-4CBEF6E28EA6}"/>
              </a:ext>
            </a:extLst>
          </p:cNvPr>
          <p:cNvGrpSpPr/>
          <p:nvPr/>
        </p:nvGrpSpPr>
        <p:grpSpPr>
          <a:xfrm>
            <a:off x="3208561" y="1714264"/>
            <a:ext cx="5877018" cy="3167449"/>
            <a:chOff x="2956264" y="1607224"/>
            <a:chExt cx="5877018" cy="3167449"/>
          </a:xfrm>
        </p:grpSpPr>
        <p:pic>
          <p:nvPicPr>
            <p:cNvPr id="4" name="圖片 3">
              <a:extLst>
                <a:ext uri="{FF2B5EF4-FFF2-40B4-BE49-F238E27FC236}">
                  <a16:creationId xmlns:a16="http://schemas.microsoft.com/office/drawing/2014/main" id="{F5FBFC6A-566A-8AA2-EF6A-7820412EC6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6264" y="1607224"/>
              <a:ext cx="5877018" cy="316744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8" name="圖片 7" descr="一張含有 文字 的圖片&#10;&#10;自動產生的描述">
              <a:extLst>
                <a:ext uri="{FF2B5EF4-FFF2-40B4-BE49-F238E27FC236}">
                  <a16:creationId xmlns:a16="http://schemas.microsoft.com/office/drawing/2014/main" id="{A752B0D5-4946-25A7-A910-184A567CB4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194" t="28441" r="52427" b="66517"/>
            <a:stretch/>
          </p:blipFill>
          <p:spPr>
            <a:xfrm>
              <a:off x="5259420" y="2555496"/>
              <a:ext cx="1185229" cy="168248"/>
            </a:xfrm>
            <a:prstGeom prst="rect">
              <a:avLst/>
            </a:prstGeom>
          </p:spPr>
        </p:pic>
      </p:grpSp>
      <p:sp>
        <p:nvSpPr>
          <p:cNvPr id="10" name="矩形 9">
            <a:extLst>
              <a:ext uri="{FF2B5EF4-FFF2-40B4-BE49-F238E27FC236}">
                <a16:creationId xmlns:a16="http://schemas.microsoft.com/office/drawing/2014/main" id="{FC9CFDA7-9742-12E4-B896-708F8E6CB9FD}"/>
              </a:ext>
            </a:extLst>
          </p:cNvPr>
          <p:cNvSpPr/>
          <p:nvPr/>
        </p:nvSpPr>
        <p:spPr>
          <a:xfrm>
            <a:off x="5557114" y="2876180"/>
            <a:ext cx="2159540" cy="382622"/>
          </a:xfrm>
          <a:prstGeom prst="rect">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10">
            <a:extLst>
              <a:ext uri="{FF2B5EF4-FFF2-40B4-BE49-F238E27FC236}">
                <a16:creationId xmlns:a16="http://schemas.microsoft.com/office/drawing/2014/main" id="{11690360-4C1A-9668-9114-A69E4D077A7E}"/>
              </a:ext>
            </a:extLst>
          </p:cNvPr>
          <p:cNvSpPr/>
          <p:nvPr/>
        </p:nvSpPr>
        <p:spPr>
          <a:xfrm>
            <a:off x="7548042" y="4523396"/>
            <a:ext cx="713361" cy="265891"/>
          </a:xfrm>
          <a:prstGeom prst="rect">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圓角 13" hidden="1">
            <a:extLst>
              <a:ext uri="{FF2B5EF4-FFF2-40B4-BE49-F238E27FC236}">
                <a16:creationId xmlns:a16="http://schemas.microsoft.com/office/drawing/2014/main" id="{4BE36BF3-0654-0542-9DB8-C887AA2510E7}"/>
              </a:ext>
            </a:extLst>
          </p:cNvPr>
          <p:cNvSpPr/>
          <p:nvPr/>
        </p:nvSpPr>
        <p:spPr>
          <a:xfrm>
            <a:off x="2006983" y="4129043"/>
            <a:ext cx="667966" cy="629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hidden="1">
            <a:extLst>
              <a:ext uri="{FF2B5EF4-FFF2-40B4-BE49-F238E27FC236}">
                <a16:creationId xmlns:a16="http://schemas.microsoft.com/office/drawing/2014/main" id="{6327E961-94EE-47C7-D1B7-2AA3FDF1FD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4920" y="4177525"/>
            <a:ext cx="532093" cy="532093"/>
          </a:xfrm>
          <a:prstGeom prst="rect">
            <a:avLst/>
          </a:prstGeom>
        </p:spPr>
      </p:pic>
      <p:sp>
        <p:nvSpPr>
          <p:cNvPr id="12" name="橢圓 11">
            <a:extLst>
              <a:ext uri="{FF2B5EF4-FFF2-40B4-BE49-F238E27FC236}">
                <a16:creationId xmlns:a16="http://schemas.microsoft.com/office/drawing/2014/main" id="{D2E0F895-A4D7-4A7D-A8D2-13A9B675F171}"/>
              </a:ext>
            </a:extLst>
          </p:cNvPr>
          <p:cNvSpPr/>
          <p:nvPr/>
        </p:nvSpPr>
        <p:spPr>
          <a:xfrm>
            <a:off x="7548042" y="2641898"/>
            <a:ext cx="389159" cy="377772"/>
          </a:xfrm>
          <a:prstGeom prst="ellipse">
            <a:avLst/>
          </a:prstGeom>
          <a:solidFill>
            <a:srgbClr val="00FFCC"/>
          </a:solidFill>
          <a:ln>
            <a:noFill/>
          </a:ln>
          <a:effectLst>
            <a:outerShdw blurRad="50800" dist="76200" dir="8100000" algn="tr" rotWithShape="0">
              <a:srgbClr val="009999">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橢圓 14">
            <a:extLst>
              <a:ext uri="{FF2B5EF4-FFF2-40B4-BE49-F238E27FC236}">
                <a16:creationId xmlns:a16="http://schemas.microsoft.com/office/drawing/2014/main" id="{DEF1E229-6490-4282-8895-197D59F3E272}"/>
              </a:ext>
            </a:extLst>
          </p:cNvPr>
          <p:cNvSpPr/>
          <p:nvPr/>
        </p:nvSpPr>
        <p:spPr>
          <a:xfrm>
            <a:off x="8083872" y="4242084"/>
            <a:ext cx="389159" cy="377772"/>
          </a:xfrm>
          <a:prstGeom prst="ellipse">
            <a:avLst/>
          </a:prstGeom>
          <a:solidFill>
            <a:srgbClr val="00FFCC"/>
          </a:solidFill>
          <a:ln>
            <a:noFill/>
          </a:ln>
          <a:effectLst>
            <a:outerShdw blurRad="50800" dist="76200" dir="8100000" algn="tr" rotWithShape="0">
              <a:srgbClr val="009999">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文字方塊 4">
            <a:extLst>
              <a:ext uri="{FF2B5EF4-FFF2-40B4-BE49-F238E27FC236}">
                <a16:creationId xmlns:a16="http://schemas.microsoft.com/office/drawing/2014/main" id="{A56BF9A7-DB50-FBEA-90AB-3F73F8786565}"/>
              </a:ext>
            </a:extLst>
          </p:cNvPr>
          <p:cNvSpPr txBox="1"/>
          <p:nvPr/>
        </p:nvSpPr>
        <p:spPr>
          <a:xfrm>
            <a:off x="675707" y="3089825"/>
            <a:ext cx="224037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When using industrial wide temperature SSDs, users need to adjust the disk warning setting to 85°C (The default temperature is 70°C for SSDs) in QTS to match the upper limit of operating temperature from SSDs. </a:t>
            </a:r>
            <a:endParaRPr lang="en-US" altLang="zh-TW" sz="16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Google Shape;298;p34">
            <a:extLst>
              <a:ext uri="{FF2B5EF4-FFF2-40B4-BE49-F238E27FC236}">
                <a16:creationId xmlns:a16="http://schemas.microsoft.com/office/drawing/2014/main" id="{D58D9196-BFA2-C12C-CB4C-327FAE67AF57}"/>
              </a:ext>
            </a:extLst>
          </p:cNvPr>
          <p:cNvSpPr txBox="1">
            <a:spLocks/>
          </p:cNvSpPr>
          <p:nvPr/>
        </p:nvSpPr>
        <p:spPr>
          <a:xfrm>
            <a:off x="675707" y="1864191"/>
            <a:ext cx="2560364" cy="1225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Enable temperature alarm and ser it to be 85</a:t>
            </a:r>
            <a:r>
              <a:rPr lang="en-US" altLang="zh-TW" sz="1800" dirty="0">
                <a:solidFill>
                  <a:srgbClr val="00FFCC"/>
                </a:solidFill>
                <a:latin typeface="Arial" panose="020B0604020202020204" pitchFamily="34" charset="0"/>
                <a:ea typeface="微軟正黑體" panose="020B0604030504040204" pitchFamily="34" charset="-120"/>
                <a:sym typeface="Arial" panose="020B0604020202020204" pitchFamily="34" charset="0"/>
              </a:rPr>
              <a:t>°</a:t>
            </a:r>
            <a:r>
              <a:rPr lang="en-US" altLang="zh-TW" sz="1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C if you use wide temperature SSDs</a:t>
            </a:r>
          </a:p>
        </p:txBody>
      </p:sp>
    </p:spTree>
    <p:extLst>
      <p:ext uri="{BB962C8B-B14F-4D97-AF65-F5344CB8AC3E}">
        <p14:creationId xmlns:p14="http://schemas.microsoft.com/office/powerpoint/2010/main" val="3042758473"/>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6fa77ce9-a34f-4273-ac9e-53b31ebe6f5b&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1_Solar Panel Project Proposal by Slidesgo">
  <a:themeElements>
    <a:clrScheme name="Simple Light">
      <a:dk1>
        <a:srgbClr val="F3F3F3"/>
      </a:dk1>
      <a:lt1>
        <a:srgbClr val="010203"/>
      </a:lt1>
      <a:dk2>
        <a:srgbClr val="B7B7B7"/>
      </a:dk2>
      <a:lt2>
        <a:srgbClr val="2B2929"/>
      </a:lt2>
      <a:accent1>
        <a:srgbClr val="FFFFFF"/>
      </a:accent1>
      <a:accent2>
        <a:srgbClr val="666666"/>
      </a:accent2>
      <a:accent3>
        <a:srgbClr val="FFFFFF"/>
      </a:accent3>
      <a:accent4>
        <a:srgbClr val="FFFFFF"/>
      </a:accent4>
      <a:accent5>
        <a:srgbClr val="FFFFFF"/>
      </a:accent5>
      <a:accent6>
        <a:srgbClr val="FFFFFF"/>
      </a:accent6>
      <a:hlink>
        <a:srgbClr val="B7B7B7"/>
      </a:hlink>
      <a:folHlink>
        <a:srgbClr val="0097A7"/>
      </a:folHlink>
    </a:clrScheme>
    <a:fontScheme name="1disxghs">
      <a:majorFont>
        <a:latin typeface="Arial" panose="020B0604020202020204"/>
        <a:ea typeface="微軟正黑體"/>
        <a:cs typeface=""/>
      </a:majorFont>
      <a:minorFont>
        <a:latin typeface="Arial" panose="020B0604020202020204"/>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文件" ma:contentTypeID="0x0101004F15BA6FDB83DF45ACBB97339620D687" ma:contentTypeVersion="12" ma:contentTypeDescription="建立新的文件。" ma:contentTypeScope="" ma:versionID="7733ccfc0f9221129bfd73835ff329eb">
  <xsd:schema xmlns:xsd="http://www.w3.org/2001/XMLSchema" xmlns:xs="http://www.w3.org/2001/XMLSchema" xmlns:p="http://schemas.microsoft.com/office/2006/metadata/properties" xmlns:ns3="34f220f5-ee29-4263-80ab-1a6ecd269c52" xmlns:ns4="cd1d27fb-d87a-4c42-9852-348a627560e4" targetNamespace="http://schemas.microsoft.com/office/2006/metadata/properties" ma:root="true" ma:fieldsID="1c20485bf444476976ab75ae1836f53d" ns3:_="" ns4:_="">
    <xsd:import namespace="34f220f5-ee29-4263-80ab-1a6ecd269c52"/>
    <xsd:import namespace="cd1d27fb-d87a-4c42-9852-348a627560e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220f5-ee29-4263-80ab-1a6ecd269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1d27fb-d87a-4c42-9852-348a627560e4"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DA3E1C-7268-4A35-8C5F-F17718A2D0F1}">
  <ds:schemaRefs>
    <ds:schemaRef ds:uri="http://schemas.microsoft.com/office/infopath/2007/PartnerControls"/>
    <ds:schemaRef ds:uri="34f220f5-ee29-4263-80ab-1a6ecd269c52"/>
    <ds:schemaRef ds:uri="http://www.w3.org/XML/1998/namespace"/>
    <ds:schemaRef ds:uri="http://purl.org/dc/elements/1.1/"/>
    <ds:schemaRef ds:uri="http://purl.org/dc/terms/"/>
    <ds:schemaRef ds:uri="http://schemas.microsoft.com/office/2006/documentManagement/types"/>
    <ds:schemaRef ds:uri="cd1d27fb-d87a-4c42-9852-348a627560e4"/>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BC5B200-A512-4B54-A576-7E194A179AEB}">
  <ds:schemaRefs>
    <ds:schemaRef ds:uri="34f220f5-ee29-4263-80ab-1a6ecd269c52"/>
    <ds:schemaRef ds:uri="cd1d27fb-d87a-4c42-9852-348a627560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A5F837-C56F-4F85-B1AA-1E04F65B9E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33366</TotalTime>
  <Words>10160</Words>
  <Application>Microsoft Office PowerPoint</Application>
  <PresentationFormat>如螢幕大小 (16:9)</PresentationFormat>
  <Paragraphs>728</Paragraphs>
  <Slides>44</Slides>
  <Notes>44</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44</vt:i4>
      </vt:variant>
    </vt:vector>
  </HeadingPairs>
  <TitlesOfParts>
    <vt:vector size="54" baseType="lpstr">
      <vt:lpstr>Arial</vt:lpstr>
      <vt:lpstr>Arial</vt:lpstr>
      <vt:lpstr>Wingdings</vt:lpstr>
      <vt:lpstr>Lato</vt:lpstr>
      <vt:lpstr>微軟正黑體</vt:lpstr>
      <vt:lpstr>Calibri</vt:lpstr>
      <vt:lpstr>Roboto</vt:lpstr>
      <vt:lpstr>Corbel</vt:lpstr>
      <vt:lpstr>Orbitron</vt:lpstr>
      <vt:lpstr>1_Solar Panel Project Proposal by Slidesgo</vt:lpstr>
      <vt:lpstr>PowerPoint 簡報</vt:lpstr>
      <vt:lpstr>TS-i410X SSD NAS Features</vt:lpstr>
      <vt:lpstr>TS-i410X can be used for vehicle surveillance system</vt:lpstr>
      <vt:lpstr>Typical in-vehicle surveillance system connections</vt:lpstr>
      <vt:lpstr>NAS with excellent anti-vibration (MIL-STD-810H testing)</vt:lpstr>
      <vt:lpstr>One of a kind, against cold and heat, NAS w/ wide operating temperatures</vt:lpstr>
      <vt:lpstr>Why choose the 2.5-inch SATA SSD drive for NAS?</vt:lpstr>
      <vt:lpstr>Recommended with Exascend industrial wide temperature 2.5-inch SATA SSD</vt:lpstr>
      <vt:lpstr>Adjust QTS SSD temperature warning settings for wide-temperature SSDs</vt:lpstr>
      <vt:lpstr>Supports an optional VESA 75 wall-mount bracket for diversified setup</vt:lpstr>
      <vt:lpstr>For use in the semi-outdoor environment to monitor valuable assets</vt:lpstr>
      <vt:lpstr>Which RAID mode to use in a 4-bay NAS for data protection?</vt:lpstr>
      <vt:lpstr>Quad-core Intel Atom X series, up to 3.0 GHz Wide operating temperature range, long-term supply until at least 2029</vt:lpstr>
      <vt:lpstr>QNAP industrial 10 GbE fanless network switch</vt:lpstr>
      <vt:lpstr>Dual 10GbE Network ports are enterprise network standard</vt:lpstr>
      <vt:lpstr>4 ports USB 3.2 Gen 2 (10Gbps) </vt:lpstr>
      <vt:lpstr>DC 9~36V wide voltage input or adapter DC 12V input</vt:lpstr>
      <vt:lpstr>Support HDMI 4K screen output</vt:lpstr>
      <vt:lpstr>TS-i410X supports four SATA SSD slots</vt:lpstr>
      <vt:lpstr>TS-i410X I/O and dimension</vt:lpstr>
      <vt:lpstr>Specifications</vt:lpstr>
      <vt:lpstr>Optional storage expansion unit that supports USB JBOD &amp; RAID</vt:lpstr>
      <vt:lpstr>Optional network switch</vt:lpstr>
      <vt:lpstr>2 x 10 GbE for 10GB file transfer performance</vt:lpstr>
      <vt:lpstr>2.5" SATA SSD installation</vt:lpstr>
      <vt:lpstr>NAS quick installation</vt:lpstr>
      <vt:lpstr>Build-in QTS 5.0 NAS multifunctional operating system</vt:lpstr>
      <vt:lpstr>license-free HBS 3 (Hybrid Backup Sync 3)  Three steps to the best data backup strategy </vt:lpstr>
      <vt:lpstr>DA Drive Analyzer for disk failure prediction​</vt:lpstr>
      <vt:lpstr>Data security: safeguard your NAS data​​</vt:lpstr>
      <vt:lpstr>QVR Elite - Surveillance System​​</vt:lpstr>
      <vt:lpstr>Compatible with a huge amount of camera models</vt:lpstr>
      <vt:lpstr>Unified interface for live view &amp; playback​, anywhere with a PC or mobile device</vt:lpstr>
      <vt:lpstr>Surveillance Client for mobile and home environment​</vt:lpstr>
      <vt:lpstr>Qsirch full-text search tool for browsers  </vt:lpstr>
      <vt:lpstr>Qfiling auto archive and filing  </vt:lpstr>
      <vt:lpstr>Virtualization Station </vt:lpstr>
      <vt:lpstr>Container Station </vt:lpstr>
      <vt:lpstr>HybridMount smoothly mount two kinds of cloud space</vt:lpstr>
      <vt:lpstr>VJBOD Cloud: Cloud gateway which backs up business data to the cloud flexible, economical, and safe​</vt:lpstr>
      <vt:lpstr>Lighter, faster VPN service for personal use</vt:lpstr>
      <vt:lpstr>QuFTP remote file FTP access service </vt:lpstr>
      <vt:lpstr>Turn the NAS into a local computer  through Ubuntu Linux Station, or connect at any time through the remote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TS-1886XU-RP-R2 TS-h1886XU-RP-R2</dc:title>
  <dc:creator>Lucas Lin</dc:creator>
  <cp:lastModifiedBy>Sabrina Wang 王儷蓉</cp:lastModifiedBy>
  <cp:revision>21</cp:revision>
  <cp:lastPrinted>2022-02-23T10:22:19Z</cp:lastPrinted>
  <dcterms:modified xsi:type="dcterms:W3CDTF">2023-11-06T09:30:07Z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0x0101004F15BA6FDB83DF45ACBB97339620D687</vt:lpwstr>
  </property>
</Properties>
</file>