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3"/>
  </p:sldMasterIdLst>
  <p:notesMasterIdLst>
    <p:notesMasterId r:id="rId3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82" r:id="rId16"/>
    <p:sldId id="269" r:id="rId17"/>
    <p:sldId id="283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96">
          <p15:clr>
            <a:srgbClr val="A4A3A4"/>
          </p15:clr>
        </p15:guide>
        <p15:guide id="2" pos="3840">
          <p15:clr>
            <a:srgbClr val="A4A3A4"/>
          </p15:clr>
        </p15:guide>
        <p15:guide id="3" pos="5904">
          <p15:clr>
            <a:srgbClr val="A4A3A4"/>
          </p15:clr>
        </p15:guide>
        <p15:guide id="4" pos="7287">
          <p15:clr>
            <a:srgbClr val="A4A3A4"/>
          </p15:clr>
        </p15:guide>
        <p15:guide id="5" orient="horz" pos="648">
          <p15:clr>
            <a:srgbClr val="A4A3A4"/>
          </p15:clr>
        </p15:guide>
        <p15:guide id="6" orient="horz" pos="709">
          <p15:clr>
            <a:srgbClr val="A4A3A4"/>
          </p15:clr>
        </p15:guide>
        <p15:guide id="7" orient="horz" pos="3906">
          <p15:clr>
            <a:srgbClr val="A4A3A4"/>
          </p15:clr>
        </p15:guide>
        <p15:guide id="8" orient="horz" pos="386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206" y="53"/>
      </p:cViewPr>
      <p:guideLst>
        <p:guide orient="horz" pos="2296"/>
        <p:guide pos="3840"/>
        <p:guide pos="5904"/>
        <p:guide pos="7287"/>
        <p:guide orient="horz" pos="648"/>
        <p:guide orient="horz" pos="709"/>
        <p:guide orient="horz" pos="3906"/>
        <p:guide orient="horz" pos="3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ja-JP" altLang="en-US"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ja-JP" altLang="en-US"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ja-JP" altLang="en-US"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>
              <a:defRPr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pPr algn="r"/>
            <a:fld id="{00000000-1234-1234-1234-123412341234}" type="slidenum">
              <a:rPr lang="en-US" sz="1200" smtClean="0">
                <a:solidFill>
                  <a:schemeClr val="dk1"/>
                </a:solidFill>
                <a:cs typeface="Calibri"/>
                <a:sym typeface="Calibri"/>
              </a:rPr>
              <a:pPr algn="r"/>
              <a:t>‹#›</a:t>
            </a:fld>
            <a:endParaRPr lang="en-US" sz="1200" dirty="0">
              <a:solidFill>
                <a:schemeClr val="dk1"/>
              </a:solidFill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Meiryo UI" panose="020B0604030504040204" pitchFamily="50" charset="-128"/>
        <a:ea typeface="Meiryo UI" panose="020B0604030504040204" pitchFamily="50" charset="-128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" name="Google Shape;2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I need to learn how to manage VPN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72" name="Google Shape;1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Lower cost</a:t>
            </a:r>
            <a:endParaRPr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86" name="Google Shape;186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cs typeface="Calibri"/>
                <a:sym typeface="Calibri"/>
              </a:rPr>
              <a:t>11</a:t>
            </a:fld>
            <a:endParaRPr sz="1200" b="0" i="0" u="none" strike="noStrike" cap="none" dirty="0">
              <a:solidFill>
                <a:schemeClr val="dk1"/>
              </a:solidFill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It getting faster and easier to setup VPN!!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07" name="Google Shape;207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cs typeface="Calibri"/>
                <a:sym typeface="Calibri"/>
              </a:rPr>
              <a:t>12</a:t>
            </a:fld>
            <a:endParaRPr sz="1200" b="0" i="0" u="none" strike="noStrike" cap="none" dirty="0">
              <a:solidFill>
                <a:schemeClr val="dk1"/>
              </a:solidFill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QuWAN</a:t>
            </a: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1" name="Google Shape;281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Meiryo UI" panose="020B0604030504040204" pitchFamily="50" charset="-128"/>
                <a:ea typeface="Meiryo UI" panose="020B0604030504040204" pitchFamily="50" charset="-128"/>
              </a:rPr>
              <a:t>14</a:t>
            </a:fld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A6B6F6-E731-4CA7-B05A-6AABC75D3FAC}" type="slidenum">
              <a:rPr lang="zh-TW" altLang="en-US" smtClean="0">
                <a:latin typeface="Meiryo UI" panose="020B0604030504040204" pitchFamily="50" charset="-128"/>
                <a:ea typeface="Meiryo UI" panose="020B0604030504040204" pitchFamily="50" charset="-128"/>
              </a:rPr>
              <a:t>15</a:t>
            </a:fld>
            <a:endParaRPr lang="zh-TW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251552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QuWAN</a:t>
            </a: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is my IT!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4" name="Google Shape;364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Feature introduction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76" name="Google Shape;3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1" name="Google Shape;38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Guiding user to know how to setup the QVPN server on </a:t>
            </a:r>
            <a:r>
              <a:rPr lang="en-US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QuWAN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90" name="Google Shape;3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Press Action for each QVPN server for </a:t>
            </a:r>
            <a:r>
              <a:rPr lang="en-US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editting</a:t>
            </a: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the setting 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01" name="Google Shape;401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What changes does </a:t>
            </a:r>
            <a:r>
              <a:rPr lang="en-US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QuWAN</a:t>
            </a: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can bring for VPN?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Feature introduction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2" name="Google Shape;3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Add QVPN </a:t>
            </a:r>
            <a:r>
              <a:rPr lang="en-US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QBelt</a:t>
            </a: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user on the Privilege setting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3" name="Google Shape;413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Managed QVPN </a:t>
            </a:r>
            <a:r>
              <a:rPr lang="en-US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QBelt</a:t>
            </a: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user on the Privilege setting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27" name="Google Shape;42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Send out the user notification mail from </a:t>
            </a:r>
            <a:r>
              <a:rPr lang="en-US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QuWAN</a:t>
            </a: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directly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9" name="Google Shape;439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Copy and past the </a:t>
            </a:r>
            <a:r>
              <a:rPr lang="en-US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QBelt</a:t>
            </a: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info on the </a:t>
            </a:r>
            <a:r>
              <a:rPr lang="en-US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notifcation</a:t>
            </a: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email to QVPN client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6" name="Google Shape;44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Check </a:t>
            </a:r>
            <a:r>
              <a:rPr lang="en-US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QBelt</a:t>
            </a: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connection info on </a:t>
            </a:r>
            <a:r>
              <a:rPr lang="en-US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QuWAN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2" name="Google Shape;462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2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Copyright© 2022 QNAP Systems, Inc. All rights reserved. QNAP® and other names of QNAP Products are proprietary marks or registered trademarks of QNAP Systems, Inc. Other products and company names mentioned herein are trademarks of their respective holders.​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3" name="Google Shape;473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What changes does </a:t>
            </a:r>
            <a:r>
              <a:rPr lang="en-US" dirty="0" err="1">
                <a:latin typeface="Meiryo UI" panose="020B0604030504040204" pitchFamily="50" charset="-128"/>
                <a:ea typeface="Meiryo UI" panose="020B0604030504040204" pitchFamily="50" charset="-128"/>
              </a:rPr>
              <a:t>QuWAN</a:t>
            </a: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 can bring for VPN?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8" name="Google Shape;3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Google Shape;4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Doing business even they are not in the office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3" name="Google Shape;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VPN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74" name="Google Shape;7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Usually it is not enough resource for SMB/SM to have an IT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89" name="Google Shape;89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Employees(Client)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0" name="Google Shape;1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Sales(Client)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0" name="Google Shape;130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>
                <a:latin typeface="Meiryo UI" panose="020B0604030504040204" pitchFamily="50" charset="-128"/>
                <a:ea typeface="Meiryo UI" panose="020B0604030504040204" pitchFamily="50" charset="-128"/>
              </a:rPr>
              <a:t>9</a:t>
            </a:fld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標題投影片">
  <p:cSld name="4_標題投影片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" y="0"/>
            <a:ext cx="12191996" cy="68579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標題投影片">
  <p:cSld name="1_標題投影片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3"/>
          <p:cNvSpPr txBox="1">
            <a:spLocks noGrp="1"/>
          </p:cNvSpPr>
          <p:nvPr>
            <p:ph type="ctrTitle"/>
          </p:nvPr>
        </p:nvSpPr>
        <p:spPr>
          <a:xfrm>
            <a:off x="3178629" y="782042"/>
            <a:ext cx="7717970" cy="107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標題投影片">
  <p:cSld name="3_標題投影片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4"/>
          <p:cNvSpPr txBox="1">
            <a:spLocks noGrp="1"/>
          </p:cNvSpPr>
          <p:nvPr>
            <p:ph type="ctrTitle"/>
          </p:nvPr>
        </p:nvSpPr>
        <p:spPr>
          <a:xfrm>
            <a:off x="6795752" y="2420869"/>
            <a:ext cx="4723148" cy="169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標題投影片">
  <p:cSld name="5_標題投影片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oogle Shape;19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8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>
            <a:spLocks noGrp="1"/>
          </p:cNvSpPr>
          <p:nvPr>
            <p:ph type="ctrTitle"/>
          </p:nvPr>
        </p:nvSpPr>
        <p:spPr>
          <a:xfrm>
            <a:off x="1730061" y="59854"/>
            <a:ext cx="10461939" cy="137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標題投影片">
  <p:cSld name="標題投影片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標題投影片">
  <p:cSld name="2_標題投影片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Google Shape;24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1999" cy="6857999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7"/>
          <p:cNvSpPr txBox="1">
            <a:spLocks noGrp="1"/>
          </p:cNvSpPr>
          <p:nvPr>
            <p:ph type="ctrTitle"/>
          </p:nvPr>
        </p:nvSpPr>
        <p:spPr>
          <a:xfrm>
            <a:off x="1730061" y="59854"/>
            <a:ext cx="10461939" cy="137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C7B0504-5876-479D-B381-673D7697A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30061" y="59854"/>
            <a:ext cx="10461939" cy="1373993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2505650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>
            <a:extLst>
              <a:ext uri="{FF2B5EF4-FFF2-40B4-BE49-F238E27FC236}">
                <a16:creationId xmlns:a16="http://schemas.microsoft.com/office/drawing/2014/main" id="{6C7B0504-5876-479D-B381-673D7697AD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1998" cy="6857999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30061" y="59854"/>
            <a:ext cx="10461939" cy="1373993"/>
          </a:xfrm>
          <a:prstGeom prst="rect">
            <a:avLst/>
          </a:prstGeom>
        </p:spPr>
        <p:txBody>
          <a:bodyPr anchor="ctr"/>
          <a:lstStyle>
            <a:lvl1pPr algn="l">
              <a:defRPr sz="4000" b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4277659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288">
          <p15:clr>
            <a:srgbClr val="F26B43"/>
          </p15:clr>
        </p15:guide>
        <p15:guide id="2" pos="3840">
          <p15:clr>
            <a:srgbClr val="F26B43"/>
          </p15:clr>
        </p15:guide>
        <p15:guide id="3" pos="416">
          <p15:clr>
            <a:srgbClr val="F26B43"/>
          </p15:clr>
        </p15:guide>
        <p15:guide id="4" pos="7256">
          <p15:clr>
            <a:srgbClr val="F26B43"/>
          </p15:clr>
        </p15:guide>
        <p15:guide id="5" orient="horz" pos="648">
          <p15:clr>
            <a:srgbClr val="F26B43"/>
          </p15:clr>
        </p15:guide>
        <p15:guide id="6" orient="horz" pos="712">
          <p15:clr>
            <a:srgbClr val="F26B43"/>
          </p15:clr>
        </p15:guide>
        <p15:guide id="7" orient="horz" pos="3928">
          <p15:clr>
            <a:srgbClr val="F26B43"/>
          </p15:clr>
        </p15:guide>
        <p15:guide id="8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0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image" Target="../media/image27.png"/><Relationship Id="rId3" Type="http://schemas.openxmlformats.org/officeDocument/2006/relationships/image" Target="../media/image32.png"/><Relationship Id="rId7" Type="http://schemas.openxmlformats.org/officeDocument/2006/relationships/image" Target="../media/image25.png"/><Relationship Id="rId12" Type="http://schemas.openxmlformats.org/officeDocument/2006/relationships/image" Target="../media/image13.svg"/><Relationship Id="rId17" Type="http://schemas.openxmlformats.org/officeDocument/2006/relationships/image" Target="../media/image37.png"/><Relationship Id="rId2" Type="http://schemas.openxmlformats.org/officeDocument/2006/relationships/image" Target="../media/image31.png"/><Relationship Id="rId16" Type="http://schemas.microsoft.com/office/2007/relationships/hdphoto" Target="../media/hdphoto2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11.png"/><Relationship Id="rId5" Type="http://schemas.openxmlformats.org/officeDocument/2006/relationships/image" Target="../media/image34.png"/><Relationship Id="rId15" Type="http://schemas.openxmlformats.org/officeDocument/2006/relationships/image" Target="../media/image36.png"/><Relationship Id="rId10" Type="http://schemas.openxmlformats.org/officeDocument/2006/relationships/image" Target="../media/image43.svg"/><Relationship Id="rId4" Type="http://schemas.openxmlformats.org/officeDocument/2006/relationships/image" Target="../media/image33.png"/><Relationship Id="rId9" Type="http://schemas.openxmlformats.org/officeDocument/2006/relationships/image" Target="../media/image26.png"/><Relationship Id="rId14" Type="http://schemas.openxmlformats.org/officeDocument/2006/relationships/image" Target="../media/image49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39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12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11" Type="http://schemas.openxmlformats.org/officeDocument/2006/relationships/image" Target="../media/image32.png"/><Relationship Id="rId5" Type="http://schemas.openxmlformats.org/officeDocument/2006/relationships/image" Target="../media/image22.png"/><Relationship Id="rId10" Type="http://schemas.openxmlformats.org/officeDocument/2006/relationships/image" Target="../media/image38.png"/><Relationship Id="rId4" Type="http://schemas.openxmlformats.org/officeDocument/2006/relationships/image" Target="../media/image21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25.png"/><Relationship Id="rId3" Type="http://schemas.openxmlformats.org/officeDocument/2006/relationships/image" Target="../media/image11.png"/><Relationship Id="rId7" Type="http://schemas.openxmlformats.org/officeDocument/2006/relationships/image" Target="../media/image34.png"/><Relationship Id="rId12" Type="http://schemas.openxmlformats.org/officeDocument/2006/relationships/image" Target="../media/image32.png"/><Relationship Id="rId17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43.sv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0.png"/><Relationship Id="rId11" Type="http://schemas.openxmlformats.org/officeDocument/2006/relationships/image" Target="../media/image49.svg"/><Relationship Id="rId5" Type="http://schemas.openxmlformats.org/officeDocument/2006/relationships/image" Target="../media/image33.png"/><Relationship Id="rId15" Type="http://schemas.openxmlformats.org/officeDocument/2006/relationships/image" Target="../media/image26.png"/><Relationship Id="rId10" Type="http://schemas.openxmlformats.org/officeDocument/2006/relationships/image" Target="../media/image27.png"/><Relationship Id="rId4" Type="http://schemas.openxmlformats.org/officeDocument/2006/relationships/image" Target="../media/image13.svg"/><Relationship Id="rId9" Type="http://schemas.openxmlformats.org/officeDocument/2006/relationships/image" Target="../media/image42.png"/><Relationship Id="rId1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7" Type="http://schemas.openxmlformats.org/officeDocument/2006/relationships/image" Target="../media/image63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2.jpg"/><Relationship Id="rId5" Type="http://schemas.openxmlformats.org/officeDocument/2006/relationships/image" Target="../media/image61.jpg"/><Relationship Id="rId4" Type="http://schemas.openxmlformats.org/officeDocument/2006/relationships/image" Target="../media/image6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7"/>
          <p:cNvSpPr txBox="1">
            <a:spLocks noGrp="1"/>
          </p:cNvSpPr>
          <p:nvPr>
            <p:ph type="ctrTitle"/>
          </p:nvPr>
        </p:nvSpPr>
        <p:spPr>
          <a:xfrm>
            <a:off x="2688609" y="59854"/>
            <a:ext cx="9407313" cy="137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dirty="0" err="1"/>
              <a:t>通常</a:t>
            </a:r>
            <a:r>
              <a:rPr lang="en-US" dirty="0" smtClean="0"/>
              <a:t>、</a:t>
            </a:r>
            <a:r>
              <a:rPr lang="ja-JP" altLang="en-US" dirty="0"/>
              <a:t>オーナー</a:t>
            </a:r>
            <a:r>
              <a:rPr lang="en-US" dirty="0" smtClean="0"/>
              <a:t>には</a:t>
            </a:r>
            <a:r>
              <a:rPr lang="en-US" dirty="0"/>
              <a:t>2つの方法しかありません</a:t>
            </a:r>
            <a:endParaRPr dirty="0">
              <a:sym typeface="Arial"/>
            </a:endParaRPr>
          </a:p>
        </p:txBody>
      </p:sp>
      <p:cxnSp>
        <p:nvCxnSpPr>
          <p:cNvPr id="175" name="Google Shape;175;p17"/>
          <p:cNvCxnSpPr/>
          <p:nvPr/>
        </p:nvCxnSpPr>
        <p:spPr>
          <a:xfrm flipH="1">
            <a:off x="4217158" y="2298506"/>
            <a:ext cx="1882925" cy="522267"/>
          </a:xfrm>
          <a:prstGeom prst="straightConnector1">
            <a:avLst/>
          </a:prstGeom>
          <a:noFill/>
          <a:ln w="19050" cap="flat" cmpd="sng">
            <a:solidFill>
              <a:srgbClr val="FAF9F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6" name="Google Shape;176;p17"/>
          <p:cNvSpPr txBox="1"/>
          <p:nvPr/>
        </p:nvSpPr>
        <p:spPr>
          <a:xfrm>
            <a:off x="1164632" y="3984612"/>
            <a:ext cx="18120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オーナ</a:t>
            </a:r>
            <a:r>
              <a:rPr 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77" name="Google Shape;177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78067" y="1290793"/>
            <a:ext cx="3620273" cy="147101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17"/>
          <p:cNvSpPr txBox="1"/>
          <p:nvPr/>
        </p:nvSpPr>
        <p:spPr>
          <a:xfrm>
            <a:off x="6140128" y="1870318"/>
            <a:ext cx="258021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VPN</a:t>
            </a:r>
            <a:r>
              <a:rPr lang="en-US" sz="18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の管理にIT</a:t>
            </a:r>
            <a:r>
              <a:rPr lang="ja-JP" altLang="en-US" sz="1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専門の</a:t>
            </a:r>
            <a:r>
              <a:rPr lang="en-US" altLang="ja-JP" sz="1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sz="1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sz="1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人員</a:t>
            </a:r>
            <a:r>
              <a:rPr lang="en-US" sz="18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を雇う必要が</a:t>
            </a:r>
            <a:r>
              <a:rPr lang="ja-JP" altLang="en-US" sz="1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あります</a:t>
            </a:r>
            <a:endParaRPr sz="1800" i="0" u="none" strike="noStrike" cap="none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cxnSp>
        <p:nvCxnSpPr>
          <p:cNvPr id="179" name="Google Shape;179;p17"/>
          <p:cNvCxnSpPr/>
          <p:nvPr/>
        </p:nvCxnSpPr>
        <p:spPr>
          <a:xfrm rot="10800000">
            <a:off x="4289946" y="3325504"/>
            <a:ext cx="3157182" cy="770693"/>
          </a:xfrm>
          <a:prstGeom prst="straightConnector1">
            <a:avLst/>
          </a:prstGeom>
          <a:noFill/>
          <a:ln w="19050" cap="flat" cmpd="sng">
            <a:solidFill>
              <a:srgbClr val="FAF9F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80" name="Google Shape;18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90120" y="1972315"/>
            <a:ext cx="1647825" cy="471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97351" y="3249107"/>
            <a:ext cx="3620273" cy="1471011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17"/>
          <p:cNvSpPr txBox="1"/>
          <p:nvPr/>
        </p:nvSpPr>
        <p:spPr>
          <a:xfrm>
            <a:off x="7728219" y="3845675"/>
            <a:ext cx="202416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VPNの管理方法を学ぶ必要があります</a:t>
            </a:r>
            <a:endParaRPr sz="1800" i="0" u="none" strike="noStrike" cap="none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8"/>
          <p:cNvSpPr/>
          <p:nvPr/>
        </p:nvSpPr>
        <p:spPr>
          <a:xfrm>
            <a:off x="6724616" y="1692481"/>
            <a:ext cx="4421874" cy="4875254"/>
          </a:xfrm>
          <a:prstGeom prst="roundRect">
            <a:avLst>
              <a:gd name="adj" fmla="val 6403"/>
            </a:avLst>
          </a:prstGeom>
          <a:solidFill>
            <a:srgbClr val="E1EFD8">
              <a:alpha val="4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189" name="Google Shape;189;p18"/>
          <p:cNvSpPr/>
          <p:nvPr/>
        </p:nvSpPr>
        <p:spPr>
          <a:xfrm>
            <a:off x="8299110" y="6257059"/>
            <a:ext cx="1272886" cy="81973"/>
          </a:xfrm>
          <a:prstGeom prst="roundRect">
            <a:avLst>
              <a:gd name="adj" fmla="val 50000"/>
            </a:avLst>
          </a:prstGeom>
          <a:solidFill>
            <a:srgbClr val="6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190" name="Google Shape;190;p18"/>
          <p:cNvSpPr/>
          <p:nvPr/>
        </p:nvSpPr>
        <p:spPr>
          <a:xfrm>
            <a:off x="900752" y="1692481"/>
            <a:ext cx="4421874" cy="4875254"/>
          </a:xfrm>
          <a:prstGeom prst="roundRect">
            <a:avLst>
              <a:gd name="adj" fmla="val 6403"/>
            </a:avLst>
          </a:prstGeom>
          <a:solidFill>
            <a:srgbClr val="E1EFD8">
              <a:alpha val="4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191" name="Google Shape;191;p18"/>
          <p:cNvSpPr/>
          <p:nvPr/>
        </p:nvSpPr>
        <p:spPr>
          <a:xfrm>
            <a:off x="2475246" y="6257059"/>
            <a:ext cx="1272886" cy="81973"/>
          </a:xfrm>
          <a:prstGeom prst="roundRect">
            <a:avLst>
              <a:gd name="adj" fmla="val 50000"/>
            </a:avLst>
          </a:prstGeom>
          <a:solidFill>
            <a:srgbClr val="6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192" name="Google Shape;192;p18"/>
          <p:cNvSpPr txBox="1">
            <a:spLocks noGrp="1"/>
          </p:cNvSpPr>
          <p:nvPr>
            <p:ph type="ctrTitle"/>
          </p:nvPr>
        </p:nvSpPr>
        <p:spPr>
          <a:xfrm>
            <a:off x="2665526" y="42552"/>
            <a:ext cx="9639117" cy="137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dirty="0" err="1"/>
              <a:t>QuWANは、SMB</a:t>
            </a:r>
            <a:r>
              <a:rPr lang="en-US" dirty="0" err="1" smtClean="0"/>
              <a:t>の</a:t>
            </a:r>
            <a:r>
              <a:rPr lang="ja-JP" altLang="en-US" dirty="0" smtClean="0"/>
              <a:t>オーナー</a:t>
            </a:r>
            <a:r>
              <a:rPr lang="en-US" dirty="0" err="1" smtClean="0"/>
              <a:t>をVPN</a:t>
            </a:r>
            <a:r>
              <a:rPr lang="ja-JP" altLang="en-US" dirty="0"/>
              <a:t>の</a:t>
            </a:r>
            <a:r>
              <a:rPr lang="en-US" dirty="0" err="1" smtClean="0"/>
              <a:t>セットアップ</a:t>
            </a:r>
            <a:r>
              <a:rPr lang="ja-JP" altLang="en-US" dirty="0" smtClean="0"/>
              <a:t>から解放</a:t>
            </a:r>
            <a:r>
              <a:rPr lang="en-US" dirty="0" err="1" smtClean="0"/>
              <a:t>するために設計されています</a:t>
            </a:r>
            <a:endParaRPr dirty="0">
              <a:sym typeface="Arial"/>
            </a:endParaRPr>
          </a:p>
        </p:txBody>
      </p:sp>
      <p:grpSp>
        <p:nvGrpSpPr>
          <p:cNvPr id="193" name="Google Shape;193;p18"/>
          <p:cNvGrpSpPr/>
          <p:nvPr/>
        </p:nvGrpSpPr>
        <p:grpSpPr>
          <a:xfrm>
            <a:off x="4917230" y="2904669"/>
            <a:ext cx="2203404" cy="628135"/>
            <a:chOff x="6106810" y="2800865"/>
            <a:chExt cx="4532189" cy="1292013"/>
          </a:xfrm>
        </p:grpSpPr>
        <p:sp>
          <p:nvSpPr>
            <p:cNvPr id="194" name="Google Shape;194;p18"/>
            <p:cNvSpPr/>
            <p:nvPr/>
          </p:nvSpPr>
          <p:spPr>
            <a:xfrm>
              <a:off x="6106810" y="2907225"/>
              <a:ext cx="942859" cy="986459"/>
            </a:xfrm>
            <a:custGeom>
              <a:avLst/>
              <a:gdLst/>
              <a:ahLst/>
              <a:cxnLst/>
              <a:rect l="l" t="t" r="r" b="b"/>
              <a:pathLst>
                <a:path w="942859" h="986459" extrusionOk="0">
                  <a:moveTo>
                    <a:pt x="845394" y="774635"/>
                  </a:moveTo>
                  <a:cubicBezTo>
                    <a:pt x="846693" y="766837"/>
                    <a:pt x="847993" y="760340"/>
                    <a:pt x="847993" y="755142"/>
                  </a:cubicBezTo>
                  <a:cubicBezTo>
                    <a:pt x="850592" y="714856"/>
                    <a:pt x="890878" y="610893"/>
                    <a:pt x="902573" y="555012"/>
                  </a:cubicBezTo>
                  <a:cubicBezTo>
                    <a:pt x="902573" y="552413"/>
                    <a:pt x="903873" y="551114"/>
                    <a:pt x="903873" y="548515"/>
                  </a:cubicBezTo>
                  <a:lnTo>
                    <a:pt x="906472" y="529022"/>
                  </a:lnTo>
                  <a:cubicBezTo>
                    <a:pt x="909071" y="517326"/>
                    <a:pt x="909071" y="510828"/>
                    <a:pt x="909071" y="510828"/>
                  </a:cubicBezTo>
                  <a:lnTo>
                    <a:pt x="915569" y="471842"/>
                  </a:lnTo>
                  <a:cubicBezTo>
                    <a:pt x="920767" y="434155"/>
                    <a:pt x="922067" y="395169"/>
                    <a:pt x="919468" y="357482"/>
                  </a:cubicBezTo>
                  <a:cubicBezTo>
                    <a:pt x="915569" y="287307"/>
                    <a:pt x="896076" y="224929"/>
                    <a:pt x="864887" y="170348"/>
                  </a:cubicBezTo>
                  <a:cubicBezTo>
                    <a:pt x="832398" y="115768"/>
                    <a:pt x="789513" y="74182"/>
                    <a:pt x="733633" y="45592"/>
                  </a:cubicBezTo>
                  <a:cubicBezTo>
                    <a:pt x="679053" y="17003"/>
                    <a:pt x="614076" y="1408"/>
                    <a:pt x="541301" y="109"/>
                  </a:cubicBezTo>
                  <a:cubicBezTo>
                    <a:pt x="475025" y="-1191"/>
                    <a:pt x="413946" y="9205"/>
                    <a:pt x="355467" y="29998"/>
                  </a:cubicBezTo>
                  <a:cubicBezTo>
                    <a:pt x="296988" y="50791"/>
                    <a:pt x="245006" y="80680"/>
                    <a:pt x="198223" y="120966"/>
                  </a:cubicBezTo>
                  <a:cubicBezTo>
                    <a:pt x="152739" y="161252"/>
                    <a:pt x="113752" y="209335"/>
                    <a:pt x="82564" y="263915"/>
                  </a:cubicBezTo>
                  <a:cubicBezTo>
                    <a:pt x="51374" y="319796"/>
                    <a:pt x="27983" y="380874"/>
                    <a:pt x="14987" y="447150"/>
                  </a:cubicBezTo>
                  <a:cubicBezTo>
                    <a:pt x="1992" y="513427"/>
                    <a:pt x="-3206" y="573206"/>
                    <a:pt x="1992" y="627787"/>
                  </a:cubicBezTo>
                  <a:cubicBezTo>
                    <a:pt x="9789" y="735649"/>
                    <a:pt x="47476" y="822718"/>
                    <a:pt x="113752" y="886395"/>
                  </a:cubicBezTo>
                  <a:cubicBezTo>
                    <a:pt x="177430" y="946174"/>
                    <a:pt x="265799" y="986460"/>
                    <a:pt x="363264" y="986460"/>
                  </a:cubicBezTo>
                  <a:lnTo>
                    <a:pt x="368462" y="986460"/>
                  </a:lnTo>
                  <a:lnTo>
                    <a:pt x="374960" y="986460"/>
                  </a:lnTo>
                  <a:cubicBezTo>
                    <a:pt x="380158" y="986460"/>
                    <a:pt x="374960" y="986460"/>
                    <a:pt x="380158" y="986460"/>
                  </a:cubicBezTo>
                  <a:cubicBezTo>
                    <a:pt x="382757" y="986460"/>
                    <a:pt x="384057" y="986460"/>
                    <a:pt x="386656" y="986460"/>
                  </a:cubicBezTo>
                  <a:lnTo>
                    <a:pt x="386656" y="986460"/>
                  </a:lnTo>
                  <a:lnTo>
                    <a:pt x="520509" y="986460"/>
                  </a:lnTo>
                  <a:cubicBezTo>
                    <a:pt x="556896" y="985160"/>
                    <a:pt x="591983" y="978663"/>
                    <a:pt x="625771" y="968266"/>
                  </a:cubicBezTo>
                  <a:cubicBezTo>
                    <a:pt x="637467" y="978663"/>
                    <a:pt x="637467" y="985160"/>
                    <a:pt x="660859" y="986460"/>
                  </a:cubicBezTo>
                  <a:lnTo>
                    <a:pt x="845394" y="986460"/>
                  </a:lnTo>
                  <a:lnTo>
                    <a:pt x="899974" y="986460"/>
                  </a:lnTo>
                  <a:lnTo>
                    <a:pt x="942859" y="986460"/>
                  </a:lnTo>
                  <a:cubicBezTo>
                    <a:pt x="841495" y="933179"/>
                    <a:pt x="841495" y="820119"/>
                    <a:pt x="845394" y="774635"/>
                  </a:cubicBezTo>
                  <a:moveTo>
                    <a:pt x="699845" y="405565"/>
                  </a:moveTo>
                  <a:cubicBezTo>
                    <a:pt x="698546" y="428957"/>
                    <a:pt x="694647" y="461445"/>
                    <a:pt x="688149" y="503031"/>
                  </a:cubicBezTo>
                  <a:cubicBezTo>
                    <a:pt x="676454" y="579704"/>
                    <a:pt x="658260" y="638183"/>
                    <a:pt x="627071" y="688865"/>
                  </a:cubicBezTo>
                  <a:cubicBezTo>
                    <a:pt x="597181" y="652478"/>
                    <a:pt x="560794" y="634284"/>
                    <a:pt x="516610" y="634284"/>
                  </a:cubicBezTo>
                  <a:lnTo>
                    <a:pt x="399651" y="634284"/>
                  </a:lnTo>
                  <a:cubicBezTo>
                    <a:pt x="393154" y="634284"/>
                    <a:pt x="390555" y="640782"/>
                    <a:pt x="393154" y="645980"/>
                  </a:cubicBezTo>
                  <a:lnTo>
                    <a:pt x="504914" y="803225"/>
                  </a:lnTo>
                  <a:cubicBezTo>
                    <a:pt x="471126" y="818819"/>
                    <a:pt x="433439" y="825317"/>
                    <a:pt x="391854" y="824017"/>
                  </a:cubicBezTo>
                  <a:cubicBezTo>
                    <a:pt x="332075" y="822718"/>
                    <a:pt x="287891" y="800626"/>
                    <a:pt x="259301" y="759040"/>
                  </a:cubicBezTo>
                  <a:cubicBezTo>
                    <a:pt x="230711" y="717455"/>
                    <a:pt x="219015" y="657676"/>
                    <a:pt x="224213" y="579704"/>
                  </a:cubicBezTo>
                  <a:cubicBezTo>
                    <a:pt x="230711" y="447150"/>
                    <a:pt x="261900" y="344487"/>
                    <a:pt x="315181" y="270413"/>
                  </a:cubicBezTo>
                  <a:cubicBezTo>
                    <a:pt x="368462" y="196339"/>
                    <a:pt x="441237" y="161252"/>
                    <a:pt x="533504" y="163851"/>
                  </a:cubicBezTo>
                  <a:cubicBezTo>
                    <a:pt x="590684" y="165150"/>
                    <a:pt x="634868" y="185943"/>
                    <a:pt x="663458" y="224929"/>
                  </a:cubicBezTo>
                  <a:cubicBezTo>
                    <a:pt x="690748" y="265215"/>
                    <a:pt x="703744" y="324994"/>
                    <a:pt x="699845" y="405565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  <p:sp>
          <p:nvSpPr>
            <p:cNvPr id="195" name="Google Shape;195;p18"/>
            <p:cNvSpPr/>
            <p:nvPr/>
          </p:nvSpPr>
          <p:spPr>
            <a:xfrm>
              <a:off x="7099675" y="3288098"/>
              <a:ext cx="645248" cy="607180"/>
            </a:xfrm>
            <a:custGeom>
              <a:avLst/>
              <a:gdLst/>
              <a:ahLst/>
              <a:cxnLst/>
              <a:rect l="l" t="t" r="r" b="b"/>
              <a:pathLst>
                <a:path w="645248" h="607180" extrusionOk="0">
                  <a:moveTo>
                    <a:pt x="460714" y="14295"/>
                  </a:moveTo>
                  <a:lnTo>
                    <a:pt x="372345" y="382065"/>
                  </a:lnTo>
                  <a:cubicBezTo>
                    <a:pt x="371045" y="385964"/>
                    <a:pt x="369746" y="388563"/>
                    <a:pt x="369746" y="391162"/>
                  </a:cubicBezTo>
                  <a:cubicBezTo>
                    <a:pt x="356750" y="428848"/>
                    <a:pt x="321663" y="456139"/>
                    <a:pt x="280077" y="456139"/>
                  </a:cubicBezTo>
                  <a:cubicBezTo>
                    <a:pt x="228096" y="456139"/>
                    <a:pt x="185211" y="413254"/>
                    <a:pt x="185211" y="361272"/>
                  </a:cubicBezTo>
                  <a:cubicBezTo>
                    <a:pt x="185211" y="353475"/>
                    <a:pt x="186510" y="344378"/>
                    <a:pt x="189109" y="336581"/>
                  </a:cubicBezTo>
                  <a:cubicBezTo>
                    <a:pt x="189109" y="336581"/>
                    <a:pt x="189109" y="336581"/>
                    <a:pt x="189109" y="335282"/>
                  </a:cubicBezTo>
                  <a:lnTo>
                    <a:pt x="264483" y="0"/>
                  </a:lnTo>
                  <a:lnTo>
                    <a:pt x="86446" y="0"/>
                  </a:lnTo>
                  <a:lnTo>
                    <a:pt x="37063" y="0"/>
                  </a:lnTo>
                  <a:cubicBezTo>
                    <a:pt x="37063" y="0"/>
                    <a:pt x="73450" y="24691"/>
                    <a:pt x="69552" y="53281"/>
                  </a:cubicBezTo>
                  <a:cubicBezTo>
                    <a:pt x="69552" y="54581"/>
                    <a:pt x="69552" y="55880"/>
                    <a:pt x="69552" y="57180"/>
                  </a:cubicBezTo>
                  <a:lnTo>
                    <a:pt x="9773" y="324885"/>
                  </a:lnTo>
                  <a:cubicBezTo>
                    <a:pt x="-9720" y="424950"/>
                    <a:pt x="676" y="474332"/>
                    <a:pt x="34464" y="523715"/>
                  </a:cubicBezTo>
                  <a:cubicBezTo>
                    <a:pt x="68252" y="575697"/>
                    <a:pt x="116335" y="610784"/>
                    <a:pt x="221598" y="606885"/>
                  </a:cubicBezTo>
                  <a:cubicBezTo>
                    <a:pt x="222898" y="606885"/>
                    <a:pt x="241091" y="606885"/>
                    <a:pt x="242391" y="606885"/>
                  </a:cubicBezTo>
                  <a:lnTo>
                    <a:pt x="257985" y="606885"/>
                  </a:lnTo>
                  <a:lnTo>
                    <a:pt x="476308" y="606885"/>
                  </a:lnTo>
                  <a:cubicBezTo>
                    <a:pt x="477607" y="606885"/>
                    <a:pt x="477607" y="606885"/>
                    <a:pt x="478907" y="606885"/>
                  </a:cubicBezTo>
                  <a:lnTo>
                    <a:pt x="581571" y="606885"/>
                  </a:lnTo>
                  <a:cubicBezTo>
                    <a:pt x="549082" y="588692"/>
                    <a:pt x="545184" y="553604"/>
                    <a:pt x="545184" y="534111"/>
                  </a:cubicBezTo>
                  <a:lnTo>
                    <a:pt x="645248" y="14295"/>
                  </a:lnTo>
                  <a:lnTo>
                    <a:pt x="460714" y="1429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  <p:sp>
          <p:nvSpPr>
            <p:cNvPr id="196" name="Google Shape;196;p18"/>
            <p:cNvSpPr/>
            <p:nvPr/>
          </p:nvSpPr>
          <p:spPr>
            <a:xfrm>
              <a:off x="7852597" y="2800865"/>
              <a:ext cx="2786402" cy="1292013"/>
            </a:xfrm>
            <a:custGeom>
              <a:avLst/>
              <a:gdLst/>
              <a:ahLst/>
              <a:cxnLst/>
              <a:rect l="l" t="t" r="r" b="b"/>
              <a:pathLst>
                <a:path w="2786402" h="1292013" extrusionOk="0">
                  <a:moveTo>
                    <a:pt x="2786403" y="1196783"/>
                  </a:moveTo>
                  <a:cubicBezTo>
                    <a:pt x="2786403" y="1196783"/>
                    <a:pt x="2721426" y="1194184"/>
                    <a:pt x="2656449" y="1173391"/>
                  </a:cubicBezTo>
                  <a:cubicBezTo>
                    <a:pt x="2552485" y="1129207"/>
                    <a:pt x="2657748" y="1007050"/>
                    <a:pt x="2657748" y="1007050"/>
                  </a:cubicBezTo>
                  <a:lnTo>
                    <a:pt x="2656449" y="1007050"/>
                  </a:lnTo>
                  <a:cubicBezTo>
                    <a:pt x="2747417" y="883594"/>
                    <a:pt x="2743518" y="726349"/>
                    <a:pt x="2743518" y="726349"/>
                  </a:cubicBezTo>
                  <a:cubicBezTo>
                    <a:pt x="2739619" y="632782"/>
                    <a:pt x="2727923" y="556110"/>
                    <a:pt x="2708430" y="493732"/>
                  </a:cubicBezTo>
                  <a:lnTo>
                    <a:pt x="2522596" y="493732"/>
                  </a:lnTo>
                  <a:lnTo>
                    <a:pt x="2413435" y="1081124"/>
                  </a:lnTo>
                  <a:cubicBezTo>
                    <a:pt x="2413435" y="1081124"/>
                    <a:pt x="2392642" y="1081124"/>
                    <a:pt x="2392642" y="1081124"/>
                  </a:cubicBezTo>
                  <a:lnTo>
                    <a:pt x="2349757" y="1081124"/>
                  </a:lnTo>
                  <a:cubicBezTo>
                    <a:pt x="2348458" y="1081124"/>
                    <a:pt x="2249693" y="1079824"/>
                    <a:pt x="2249693" y="1079824"/>
                  </a:cubicBezTo>
                  <a:cubicBezTo>
                    <a:pt x="2243195" y="1079824"/>
                    <a:pt x="2243195" y="1075926"/>
                    <a:pt x="2237997" y="1068129"/>
                  </a:cubicBezTo>
                  <a:lnTo>
                    <a:pt x="2050863" y="712054"/>
                  </a:lnTo>
                  <a:cubicBezTo>
                    <a:pt x="2040467" y="692561"/>
                    <a:pt x="2024872" y="692561"/>
                    <a:pt x="2024872" y="717253"/>
                  </a:cubicBezTo>
                  <a:lnTo>
                    <a:pt x="1957296" y="1069428"/>
                  </a:lnTo>
                  <a:cubicBezTo>
                    <a:pt x="1957296" y="1077225"/>
                    <a:pt x="1944301" y="1082424"/>
                    <a:pt x="1935204" y="1082424"/>
                  </a:cubicBezTo>
                  <a:lnTo>
                    <a:pt x="1771462" y="1082424"/>
                  </a:lnTo>
                  <a:cubicBezTo>
                    <a:pt x="1761065" y="1082424"/>
                    <a:pt x="1759766" y="1078525"/>
                    <a:pt x="1759766" y="1064230"/>
                  </a:cubicBezTo>
                  <a:lnTo>
                    <a:pt x="1883222" y="426155"/>
                  </a:lnTo>
                  <a:cubicBezTo>
                    <a:pt x="1887121" y="407962"/>
                    <a:pt x="1902715" y="394966"/>
                    <a:pt x="1920909" y="394966"/>
                  </a:cubicBezTo>
                  <a:lnTo>
                    <a:pt x="1994983" y="394966"/>
                  </a:lnTo>
                  <a:lnTo>
                    <a:pt x="1994983" y="394966"/>
                  </a:lnTo>
                  <a:lnTo>
                    <a:pt x="2032669" y="394966"/>
                  </a:lnTo>
                  <a:cubicBezTo>
                    <a:pt x="2039167" y="394966"/>
                    <a:pt x="2040467" y="396266"/>
                    <a:pt x="2044365" y="402764"/>
                  </a:cubicBezTo>
                  <a:lnTo>
                    <a:pt x="2249693" y="778331"/>
                  </a:lnTo>
                  <a:cubicBezTo>
                    <a:pt x="2258789" y="793925"/>
                    <a:pt x="2271785" y="792626"/>
                    <a:pt x="2273084" y="770534"/>
                  </a:cubicBezTo>
                  <a:lnTo>
                    <a:pt x="2279582" y="740644"/>
                  </a:lnTo>
                  <a:lnTo>
                    <a:pt x="2340661" y="472939"/>
                  </a:lnTo>
                  <a:cubicBezTo>
                    <a:pt x="2356255" y="411861"/>
                    <a:pt x="2403038" y="398865"/>
                    <a:pt x="2464117" y="396266"/>
                  </a:cubicBezTo>
                  <a:lnTo>
                    <a:pt x="2464117" y="394966"/>
                  </a:lnTo>
                  <a:lnTo>
                    <a:pt x="2664246" y="394966"/>
                  </a:lnTo>
                  <a:cubicBezTo>
                    <a:pt x="2591472" y="263713"/>
                    <a:pt x="2482310" y="223427"/>
                    <a:pt x="2403038" y="193538"/>
                  </a:cubicBezTo>
                  <a:cubicBezTo>
                    <a:pt x="2223702" y="128561"/>
                    <a:pt x="1974190" y="148054"/>
                    <a:pt x="1885821" y="220828"/>
                  </a:cubicBezTo>
                  <a:lnTo>
                    <a:pt x="1885821" y="220828"/>
                  </a:lnTo>
                  <a:cubicBezTo>
                    <a:pt x="1853333" y="211731"/>
                    <a:pt x="1819545" y="206533"/>
                    <a:pt x="1784457" y="206533"/>
                  </a:cubicBezTo>
                  <a:cubicBezTo>
                    <a:pt x="1749370" y="206533"/>
                    <a:pt x="1715582" y="210432"/>
                    <a:pt x="1681793" y="219528"/>
                  </a:cubicBezTo>
                  <a:lnTo>
                    <a:pt x="1681793" y="219528"/>
                  </a:lnTo>
                  <a:cubicBezTo>
                    <a:pt x="1607719" y="68782"/>
                    <a:pt x="1382899" y="25897"/>
                    <a:pt x="1271139" y="7703"/>
                  </a:cubicBezTo>
                  <a:cubicBezTo>
                    <a:pt x="1138586" y="-13089"/>
                    <a:pt x="824097" y="1206"/>
                    <a:pt x="691543" y="138957"/>
                  </a:cubicBezTo>
                  <a:cubicBezTo>
                    <a:pt x="643461" y="125962"/>
                    <a:pt x="591479" y="120763"/>
                    <a:pt x="536898" y="123362"/>
                  </a:cubicBezTo>
                  <a:cubicBezTo>
                    <a:pt x="358861" y="135058"/>
                    <a:pt x="192520" y="246819"/>
                    <a:pt x="93755" y="404063"/>
                  </a:cubicBezTo>
                  <a:lnTo>
                    <a:pt x="388751" y="404063"/>
                  </a:lnTo>
                  <a:cubicBezTo>
                    <a:pt x="388751" y="404063"/>
                    <a:pt x="390050" y="404063"/>
                    <a:pt x="390050" y="404063"/>
                  </a:cubicBezTo>
                  <a:lnTo>
                    <a:pt x="547295" y="404063"/>
                  </a:lnTo>
                  <a:cubicBezTo>
                    <a:pt x="555092" y="404063"/>
                    <a:pt x="558991" y="409261"/>
                    <a:pt x="557691" y="415759"/>
                  </a:cubicBezTo>
                  <a:lnTo>
                    <a:pt x="514806" y="718552"/>
                  </a:lnTo>
                  <a:cubicBezTo>
                    <a:pt x="512207" y="734147"/>
                    <a:pt x="533000" y="735446"/>
                    <a:pt x="542096" y="719852"/>
                  </a:cubicBezTo>
                  <a:lnTo>
                    <a:pt x="705839" y="414460"/>
                  </a:lnTo>
                  <a:cubicBezTo>
                    <a:pt x="709737" y="407962"/>
                    <a:pt x="716235" y="402764"/>
                    <a:pt x="722733" y="402764"/>
                  </a:cubicBezTo>
                  <a:lnTo>
                    <a:pt x="870880" y="402764"/>
                  </a:lnTo>
                  <a:cubicBezTo>
                    <a:pt x="877378" y="402764"/>
                    <a:pt x="882576" y="407962"/>
                    <a:pt x="881276" y="414460"/>
                  </a:cubicBezTo>
                  <a:lnTo>
                    <a:pt x="860484" y="719852"/>
                  </a:lnTo>
                  <a:cubicBezTo>
                    <a:pt x="859185" y="735446"/>
                    <a:pt x="881276" y="734147"/>
                    <a:pt x="887774" y="718552"/>
                  </a:cubicBezTo>
                  <a:lnTo>
                    <a:pt x="1028125" y="415759"/>
                  </a:lnTo>
                  <a:cubicBezTo>
                    <a:pt x="1032023" y="407962"/>
                    <a:pt x="1038521" y="402764"/>
                    <a:pt x="1046318" y="402764"/>
                  </a:cubicBezTo>
                  <a:lnTo>
                    <a:pt x="1187968" y="402764"/>
                  </a:lnTo>
                  <a:cubicBezTo>
                    <a:pt x="1187968" y="402764"/>
                    <a:pt x="1189268" y="402764"/>
                    <a:pt x="1189268" y="402764"/>
                  </a:cubicBezTo>
                  <a:lnTo>
                    <a:pt x="1206162" y="402764"/>
                  </a:lnTo>
                  <a:lnTo>
                    <a:pt x="1185369" y="443049"/>
                  </a:lnTo>
                  <a:lnTo>
                    <a:pt x="873479" y="1079824"/>
                  </a:lnTo>
                  <a:cubicBezTo>
                    <a:pt x="869581" y="1086322"/>
                    <a:pt x="863083" y="1091520"/>
                    <a:pt x="856585" y="1091520"/>
                  </a:cubicBezTo>
                  <a:lnTo>
                    <a:pt x="701940" y="1091520"/>
                  </a:lnTo>
                  <a:cubicBezTo>
                    <a:pt x="695442" y="1091520"/>
                    <a:pt x="691543" y="1086322"/>
                    <a:pt x="691543" y="1079824"/>
                  </a:cubicBezTo>
                  <a:lnTo>
                    <a:pt x="716235" y="714653"/>
                  </a:lnTo>
                  <a:cubicBezTo>
                    <a:pt x="717534" y="699059"/>
                    <a:pt x="696742" y="699059"/>
                    <a:pt x="688945" y="714653"/>
                  </a:cubicBezTo>
                  <a:lnTo>
                    <a:pt x="492714" y="1079824"/>
                  </a:lnTo>
                  <a:cubicBezTo>
                    <a:pt x="488816" y="1086322"/>
                    <a:pt x="482318" y="1091520"/>
                    <a:pt x="475820" y="1091520"/>
                  </a:cubicBezTo>
                  <a:lnTo>
                    <a:pt x="321174" y="1091520"/>
                  </a:lnTo>
                  <a:cubicBezTo>
                    <a:pt x="314677" y="1091520"/>
                    <a:pt x="310778" y="1086322"/>
                    <a:pt x="310778" y="1079824"/>
                  </a:cubicBezTo>
                  <a:cubicBezTo>
                    <a:pt x="310778" y="1079824"/>
                    <a:pt x="352364" y="691262"/>
                    <a:pt x="371857" y="506727"/>
                  </a:cubicBezTo>
                  <a:lnTo>
                    <a:pt x="43073" y="506727"/>
                  </a:lnTo>
                  <a:cubicBezTo>
                    <a:pt x="27479" y="544414"/>
                    <a:pt x="15782" y="584699"/>
                    <a:pt x="9285" y="624985"/>
                  </a:cubicBezTo>
                  <a:cubicBezTo>
                    <a:pt x="-46595" y="936875"/>
                    <a:pt x="156133" y="1196783"/>
                    <a:pt x="445930" y="1196783"/>
                  </a:cubicBezTo>
                  <a:cubicBezTo>
                    <a:pt x="514806" y="1196783"/>
                    <a:pt x="579783" y="1201981"/>
                    <a:pt x="642161" y="1182488"/>
                  </a:cubicBezTo>
                  <a:cubicBezTo>
                    <a:pt x="668152" y="1174691"/>
                    <a:pt x="694143" y="1177290"/>
                    <a:pt x="714935" y="1190285"/>
                  </a:cubicBezTo>
                  <a:cubicBezTo>
                    <a:pt x="792908" y="1237069"/>
                    <a:pt x="886475" y="1273456"/>
                    <a:pt x="987839" y="1281253"/>
                  </a:cubicBezTo>
                  <a:cubicBezTo>
                    <a:pt x="1013830" y="1283852"/>
                    <a:pt x="1041120" y="1286451"/>
                    <a:pt x="1068410" y="1286451"/>
                  </a:cubicBezTo>
                  <a:cubicBezTo>
                    <a:pt x="1207461" y="1286451"/>
                    <a:pt x="1336116" y="1253963"/>
                    <a:pt x="1441378" y="1203281"/>
                  </a:cubicBezTo>
                  <a:cubicBezTo>
                    <a:pt x="1493360" y="1178589"/>
                    <a:pt x="1551839" y="1190285"/>
                    <a:pt x="1580429" y="1200682"/>
                  </a:cubicBezTo>
                  <a:cubicBezTo>
                    <a:pt x="1594724" y="1205880"/>
                    <a:pt x="1705185" y="1243567"/>
                    <a:pt x="1811747" y="1263060"/>
                  </a:cubicBezTo>
                  <a:cubicBezTo>
                    <a:pt x="1948199" y="1287751"/>
                    <a:pt x="2184716" y="1333235"/>
                    <a:pt x="2656449" y="1209778"/>
                  </a:cubicBezTo>
                  <a:lnTo>
                    <a:pt x="2656449" y="1209778"/>
                  </a:lnTo>
                  <a:cubicBezTo>
                    <a:pt x="2698034" y="1204580"/>
                    <a:pt x="2740919" y="1200682"/>
                    <a:pt x="2786403" y="1196783"/>
                  </a:cubicBezTo>
                  <a:close/>
                  <a:moveTo>
                    <a:pt x="1633710" y="1079824"/>
                  </a:moveTo>
                  <a:lnTo>
                    <a:pt x="1440079" y="1079824"/>
                  </a:lnTo>
                  <a:lnTo>
                    <a:pt x="1458272" y="934276"/>
                  </a:lnTo>
                  <a:lnTo>
                    <a:pt x="1278936" y="934276"/>
                  </a:lnTo>
                  <a:cubicBezTo>
                    <a:pt x="1271139" y="934276"/>
                    <a:pt x="1262042" y="939474"/>
                    <a:pt x="1256844" y="947271"/>
                  </a:cubicBezTo>
                  <a:lnTo>
                    <a:pt x="1180171" y="1066829"/>
                  </a:lnTo>
                  <a:cubicBezTo>
                    <a:pt x="1174973" y="1074626"/>
                    <a:pt x="1165876" y="1079824"/>
                    <a:pt x="1158079" y="1079824"/>
                  </a:cubicBezTo>
                  <a:lnTo>
                    <a:pt x="1007332" y="1079824"/>
                  </a:lnTo>
                  <a:cubicBezTo>
                    <a:pt x="995636" y="1079824"/>
                    <a:pt x="991737" y="1068129"/>
                    <a:pt x="999535" y="1056433"/>
                  </a:cubicBezTo>
                  <a:lnTo>
                    <a:pt x="1249047" y="652275"/>
                  </a:lnTo>
                  <a:lnTo>
                    <a:pt x="1411489" y="652275"/>
                  </a:lnTo>
                  <a:lnTo>
                    <a:pt x="1355609" y="760137"/>
                  </a:lnTo>
                  <a:cubicBezTo>
                    <a:pt x="1347811" y="771833"/>
                    <a:pt x="1351710" y="783529"/>
                    <a:pt x="1363406" y="783529"/>
                  </a:cubicBezTo>
                  <a:lnTo>
                    <a:pt x="1477765" y="784829"/>
                  </a:lnTo>
                  <a:lnTo>
                    <a:pt x="1492060" y="658773"/>
                  </a:lnTo>
                  <a:lnTo>
                    <a:pt x="1492060" y="657474"/>
                  </a:lnTo>
                  <a:lnTo>
                    <a:pt x="1493360" y="643179"/>
                  </a:lnTo>
                  <a:cubicBezTo>
                    <a:pt x="1493360" y="643179"/>
                    <a:pt x="1493360" y="643179"/>
                    <a:pt x="1493360" y="643179"/>
                  </a:cubicBezTo>
                  <a:lnTo>
                    <a:pt x="1506355" y="539215"/>
                  </a:lnTo>
                  <a:lnTo>
                    <a:pt x="1299729" y="539215"/>
                  </a:lnTo>
                  <a:lnTo>
                    <a:pt x="1372503" y="420957"/>
                  </a:lnTo>
                  <a:cubicBezTo>
                    <a:pt x="1377701" y="413160"/>
                    <a:pt x="1386798" y="409261"/>
                    <a:pt x="1393295" y="409261"/>
                  </a:cubicBezTo>
                  <a:lnTo>
                    <a:pt x="1623314" y="409261"/>
                  </a:lnTo>
                  <a:cubicBezTo>
                    <a:pt x="1649305" y="409261"/>
                    <a:pt x="1670098" y="431354"/>
                    <a:pt x="1668798" y="456045"/>
                  </a:cubicBezTo>
                  <a:lnTo>
                    <a:pt x="1633710" y="107982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</p:grpSp>
      <p:pic>
        <p:nvPicPr>
          <p:cNvPr id="197" name="Google Shape;197;p18"/>
          <p:cNvPicPr preferRelativeResize="0"/>
          <p:nvPr/>
        </p:nvPicPr>
        <p:blipFill rotWithShape="1">
          <a:blip r:embed="rId3">
            <a:alphaModFix/>
          </a:blip>
          <a:srcRect r="73403"/>
          <a:stretch/>
        </p:blipFill>
        <p:spPr>
          <a:xfrm>
            <a:off x="5179016" y="1261821"/>
            <a:ext cx="1679833" cy="1663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91180" y="2227507"/>
            <a:ext cx="3641018" cy="281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Google Shape;199;p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038898" y="2151836"/>
            <a:ext cx="3932231" cy="3464187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18"/>
          <p:cNvSpPr/>
          <p:nvPr/>
        </p:nvSpPr>
        <p:spPr>
          <a:xfrm>
            <a:off x="7660057" y="5480210"/>
            <a:ext cx="2550993" cy="49695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201" name="Google Shape;201;p18"/>
          <p:cNvSpPr txBox="1"/>
          <p:nvPr/>
        </p:nvSpPr>
        <p:spPr>
          <a:xfrm>
            <a:off x="7834134" y="5495814"/>
            <a:ext cx="220284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より速い設定</a:t>
            </a:r>
            <a:endParaRPr sz="24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202" name="Google Shape;202;p18"/>
          <p:cNvSpPr/>
          <p:nvPr/>
        </p:nvSpPr>
        <p:spPr>
          <a:xfrm>
            <a:off x="1836193" y="5480210"/>
            <a:ext cx="2550993" cy="49695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203" name="Google Shape;203;p18"/>
          <p:cNvSpPr txBox="1"/>
          <p:nvPr/>
        </p:nvSpPr>
        <p:spPr>
          <a:xfrm>
            <a:off x="1708622" y="5495814"/>
            <a:ext cx="272476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より低いコストで</a:t>
            </a:r>
            <a:endParaRPr sz="24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9"/>
          <p:cNvSpPr/>
          <p:nvPr/>
        </p:nvSpPr>
        <p:spPr>
          <a:xfrm rot="-5400000">
            <a:off x="3372488" y="-1594094"/>
            <a:ext cx="2418274" cy="8816693"/>
          </a:xfrm>
          <a:prstGeom prst="roundRect">
            <a:avLst>
              <a:gd name="adj" fmla="val 4373"/>
            </a:avLst>
          </a:prstGeom>
          <a:solidFill>
            <a:srgbClr val="002060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210" name="Google Shape;210;p19"/>
          <p:cNvSpPr/>
          <p:nvPr/>
        </p:nvSpPr>
        <p:spPr>
          <a:xfrm rot="-5400000">
            <a:off x="3387454" y="1089849"/>
            <a:ext cx="2418274" cy="8816692"/>
          </a:xfrm>
          <a:prstGeom prst="roundRect">
            <a:avLst>
              <a:gd name="adj" fmla="val 4688"/>
            </a:avLst>
          </a:prstGeom>
          <a:solidFill>
            <a:srgbClr val="323F4F">
              <a:alpha val="4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b="1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211" name="Google Shape;211;p19"/>
          <p:cNvSpPr txBox="1">
            <a:spLocks noGrp="1"/>
          </p:cNvSpPr>
          <p:nvPr>
            <p:ph type="ctrTitle"/>
          </p:nvPr>
        </p:nvSpPr>
        <p:spPr>
          <a:xfrm>
            <a:off x="2682240" y="59854"/>
            <a:ext cx="8878694" cy="137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dirty="0" err="1"/>
              <a:t>QuWANは、SMBのVPNセットアップのコストを削減できます</a:t>
            </a:r>
            <a:endParaRPr dirty="0">
              <a:sym typeface="Arial"/>
            </a:endParaRPr>
          </a:p>
        </p:txBody>
      </p:sp>
      <p:sp>
        <p:nvSpPr>
          <p:cNvPr id="212" name="Google Shape;212;p19"/>
          <p:cNvSpPr txBox="1"/>
          <p:nvPr/>
        </p:nvSpPr>
        <p:spPr>
          <a:xfrm>
            <a:off x="2047460" y="1724095"/>
            <a:ext cx="6818626" cy="3500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VPN</a:t>
            </a:r>
            <a:r>
              <a:rPr lang="en-US" sz="1800" dirty="0" err="1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接続</a:t>
            </a:r>
            <a:r>
              <a:rPr lang="ja-JP" altLang="en-US" sz="18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のために</a:t>
            </a:r>
            <a:r>
              <a:rPr lang="en-US" sz="1800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8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台</a:t>
            </a:r>
            <a:r>
              <a:rPr lang="en-US" sz="1800" dirty="0" err="1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のデバイスを展開する必要があるとします</a:t>
            </a: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213" name="Google Shape;213;p19"/>
          <p:cNvSpPr txBox="1"/>
          <p:nvPr/>
        </p:nvSpPr>
        <p:spPr>
          <a:xfrm>
            <a:off x="103289" y="1597233"/>
            <a:ext cx="21294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S2S VPN</a:t>
            </a:r>
            <a:endParaRPr sz="2800" b="1" i="0" u="none" strike="noStrike" cap="none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214" name="Google Shape;214;p19"/>
          <p:cNvSpPr txBox="1"/>
          <p:nvPr/>
        </p:nvSpPr>
        <p:spPr>
          <a:xfrm>
            <a:off x="103289" y="4400971"/>
            <a:ext cx="2129472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 err="1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QuWAN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15" name="Google Shape;215;p19"/>
          <p:cNvSpPr/>
          <p:nvPr/>
        </p:nvSpPr>
        <p:spPr>
          <a:xfrm>
            <a:off x="1442469" y="2883822"/>
            <a:ext cx="723900" cy="529952"/>
          </a:xfrm>
          <a:prstGeom prst="rightArrow">
            <a:avLst>
              <a:gd name="adj1" fmla="val 50000"/>
              <a:gd name="adj2" fmla="val 55924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  <a:gs pos="100000">
                <a:srgbClr val="66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216" name="Google Shape;216;p19"/>
          <p:cNvSpPr/>
          <p:nvPr/>
        </p:nvSpPr>
        <p:spPr>
          <a:xfrm>
            <a:off x="3229244" y="2883822"/>
            <a:ext cx="723900" cy="529952"/>
          </a:xfrm>
          <a:prstGeom prst="rightArrow">
            <a:avLst>
              <a:gd name="adj1" fmla="val 50000"/>
              <a:gd name="adj2" fmla="val 55924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  <a:gs pos="100000">
                <a:srgbClr val="66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217" name="Google Shape;217;p19"/>
          <p:cNvSpPr/>
          <p:nvPr/>
        </p:nvSpPr>
        <p:spPr>
          <a:xfrm>
            <a:off x="5016019" y="2883822"/>
            <a:ext cx="723900" cy="529952"/>
          </a:xfrm>
          <a:prstGeom prst="rightArrow">
            <a:avLst>
              <a:gd name="adj1" fmla="val 50000"/>
              <a:gd name="adj2" fmla="val 55924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  <a:gs pos="100000">
                <a:srgbClr val="66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218" name="Google Shape;218;p19"/>
          <p:cNvSpPr/>
          <p:nvPr/>
        </p:nvSpPr>
        <p:spPr>
          <a:xfrm>
            <a:off x="6802794" y="2883822"/>
            <a:ext cx="723900" cy="529952"/>
          </a:xfrm>
          <a:prstGeom prst="rightArrow">
            <a:avLst>
              <a:gd name="adj1" fmla="val 50000"/>
              <a:gd name="adj2" fmla="val 55924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  <a:gs pos="100000">
                <a:srgbClr val="66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219" name="Google Shape;219;p19"/>
          <p:cNvSpPr/>
          <p:nvPr/>
        </p:nvSpPr>
        <p:spPr>
          <a:xfrm rot="8259690">
            <a:off x="2675769" y="5143903"/>
            <a:ext cx="1314575" cy="228971"/>
          </a:xfrm>
          <a:prstGeom prst="rightArrow">
            <a:avLst>
              <a:gd name="adj1" fmla="val 50000"/>
              <a:gd name="adj2" fmla="val 115709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  <a:gs pos="100000">
                <a:srgbClr val="66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220" name="Google Shape;220;p19"/>
          <p:cNvSpPr/>
          <p:nvPr/>
        </p:nvSpPr>
        <p:spPr>
          <a:xfrm rot="-8259690" flipH="1">
            <a:off x="5394141" y="5143902"/>
            <a:ext cx="1314575" cy="228971"/>
          </a:xfrm>
          <a:prstGeom prst="rightArrow">
            <a:avLst>
              <a:gd name="adj1" fmla="val 50000"/>
              <a:gd name="adj2" fmla="val 115709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  <a:gs pos="100000">
                <a:srgbClr val="66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221" name="Google Shape;221;p19"/>
          <p:cNvSpPr/>
          <p:nvPr/>
        </p:nvSpPr>
        <p:spPr>
          <a:xfrm rot="-7473556" flipH="1">
            <a:off x="4761659" y="5137483"/>
            <a:ext cx="1118648" cy="228971"/>
          </a:xfrm>
          <a:prstGeom prst="rightArrow">
            <a:avLst>
              <a:gd name="adj1" fmla="val 50000"/>
              <a:gd name="adj2" fmla="val 115709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  <a:gs pos="100000">
                <a:srgbClr val="66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222" name="Google Shape;222;p19"/>
          <p:cNvSpPr/>
          <p:nvPr/>
        </p:nvSpPr>
        <p:spPr>
          <a:xfrm rot="7473556">
            <a:off x="3507001" y="5137484"/>
            <a:ext cx="1118648" cy="228971"/>
          </a:xfrm>
          <a:prstGeom prst="rightArrow">
            <a:avLst>
              <a:gd name="adj1" fmla="val 50000"/>
              <a:gd name="adj2" fmla="val 115709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  <a:gs pos="100000">
                <a:srgbClr val="66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223" name="Google Shape;223;p19"/>
          <p:cNvSpPr/>
          <p:nvPr/>
        </p:nvSpPr>
        <p:spPr>
          <a:xfrm rot="5400000">
            <a:off x="4258044" y="5169466"/>
            <a:ext cx="893802" cy="228971"/>
          </a:xfrm>
          <a:prstGeom prst="rightArrow">
            <a:avLst>
              <a:gd name="adj1" fmla="val 50000"/>
              <a:gd name="adj2" fmla="val 115709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  <a:gs pos="100000">
                <a:srgbClr val="66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224" name="Google Shape;224;p19"/>
          <p:cNvSpPr/>
          <p:nvPr/>
        </p:nvSpPr>
        <p:spPr>
          <a:xfrm>
            <a:off x="3687884" y="3793900"/>
            <a:ext cx="2034124" cy="1130291"/>
          </a:xfrm>
          <a:custGeom>
            <a:avLst/>
            <a:gdLst/>
            <a:ahLst/>
            <a:cxnLst/>
            <a:rect l="l" t="t" r="r" b="b"/>
            <a:pathLst>
              <a:path w="651850" h="362210" extrusionOk="0">
                <a:moveTo>
                  <a:pt x="558440" y="181236"/>
                </a:moveTo>
                <a:cubicBezTo>
                  <a:pt x="553678" y="181236"/>
                  <a:pt x="548915" y="181236"/>
                  <a:pt x="544153" y="182188"/>
                </a:cubicBezTo>
                <a:cubicBezTo>
                  <a:pt x="544153" y="182188"/>
                  <a:pt x="544153" y="181236"/>
                  <a:pt x="544153" y="181236"/>
                </a:cubicBezTo>
                <a:cubicBezTo>
                  <a:pt x="544153" y="145041"/>
                  <a:pt x="527008" y="109798"/>
                  <a:pt x="496528" y="88843"/>
                </a:cubicBezTo>
                <a:cubicBezTo>
                  <a:pt x="467000" y="66936"/>
                  <a:pt x="428900" y="61221"/>
                  <a:pt x="393658" y="72651"/>
                </a:cubicBezTo>
                <a:cubicBezTo>
                  <a:pt x="364130" y="17406"/>
                  <a:pt x="300313" y="-11169"/>
                  <a:pt x="239353" y="4071"/>
                </a:cubicBezTo>
                <a:cubicBezTo>
                  <a:pt x="178393" y="18358"/>
                  <a:pt x="135530" y="72651"/>
                  <a:pt x="133625" y="135516"/>
                </a:cubicBezTo>
                <a:cubicBezTo>
                  <a:pt x="93620" y="127896"/>
                  <a:pt x="50758" y="143136"/>
                  <a:pt x="24088" y="176473"/>
                </a:cubicBezTo>
                <a:cubicBezTo>
                  <a:pt x="-1630" y="209811"/>
                  <a:pt x="-7345" y="255531"/>
                  <a:pt x="9800" y="293631"/>
                </a:cubicBezTo>
                <a:cubicBezTo>
                  <a:pt x="26945" y="332683"/>
                  <a:pt x="64093" y="358401"/>
                  <a:pt x="106955" y="361258"/>
                </a:cubicBezTo>
                <a:lnTo>
                  <a:pt x="564155" y="362211"/>
                </a:lnTo>
                <a:cubicBezTo>
                  <a:pt x="613685" y="361258"/>
                  <a:pt x="653690" y="319348"/>
                  <a:pt x="651785" y="268866"/>
                </a:cubicBezTo>
                <a:cubicBezTo>
                  <a:pt x="650833" y="219336"/>
                  <a:pt x="608923" y="180283"/>
                  <a:pt x="558440" y="181236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76200" dist="76200" dir="8100000" algn="tr" rotWithShape="0">
              <a:srgbClr val="000000">
                <a:alpha val="2470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225" name="Google Shape;225;p19"/>
          <p:cNvSpPr txBox="1"/>
          <p:nvPr/>
        </p:nvSpPr>
        <p:spPr>
          <a:xfrm>
            <a:off x="3811112" y="4421502"/>
            <a:ext cx="17876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5</a:t>
            </a:r>
            <a:r>
              <a:rPr lang="ja-JP" altLang="en-US" sz="1800" b="1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台を</a:t>
            </a:r>
            <a:r>
              <a:rPr lang="en-US" altLang="ja-JP" sz="1800" b="1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1</a:t>
            </a:r>
            <a:r>
              <a:rPr lang="ja-JP" altLang="en-US" sz="1800" b="1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度に</a:t>
            </a:r>
            <a:r>
              <a:rPr lang="en-US" sz="1800" b="1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！</a:t>
            </a:r>
            <a:endParaRPr sz="1800" b="1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226" name="Google Shape;226;p19"/>
          <p:cNvSpPr txBox="1"/>
          <p:nvPr/>
        </p:nvSpPr>
        <p:spPr>
          <a:xfrm>
            <a:off x="9499735" y="3702759"/>
            <a:ext cx="150767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オーナ</a:t>
            </a:r>
            <a:r>
              <a:rPr lang="en-US" sz="20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27" name="Google Shape;227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3787" y="1296366"/>
            <a:ext cx="3620273" cy="1471011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Google Shape;228;p19"/>
          <p:cNvSpPr txBox="1"/>
          <p:nvPr/>
        </p:nvSpPr>
        <p:spPr>
          <a:xfrm>
            <a:off x="9197773" y="1724095"/>
            <a:ext cx="2032001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VPNのセットアップがより速く簡単になります</a:t>
            </a:r>
            <a:r>
              <a:rPr lang="en-US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!!</a:t>
            </a:r>
            <a:endParaRPr sz="1800" b="1" i="0" u="none" strike="noStrike" cap="none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pic>
        <p:nvPicPr>
          <p:cNvPr id="229" name="Google Shape;229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10342914" y="2147828"/>
            <a:ext cx="1647825" cy="471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0" name="Google Shape;230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32761" y="5733894"/>
            <a:ext cx="824114" cy="79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58044" y="5733894"/>
            <a:ext cx="824114" cy="79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83327" y="5733894"/>
            <a:ext cx="824114" cy="79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308610" y="5733894"/>
            <a:ext cx="824114" cy="79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3892" y="5733894"/>
            <a:ext cx="824114" cy="79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0970" y="2394001"/>
            <a:ext cx="1003611" cy="962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15649" y="2394001"/>
            <a:ext cx="1003611" cy="962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000328" y="2394001"/>
            <a:ext cx="1003611" cy="962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785007" y="2394001"/>
            <a:ext cx="1003611" cy="96227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1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69685" y="2394001"/>
            <a:ext cx="1003611" cy="962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2656764" y="59854"/>
            <a:ext cx="8904170" cy="1373993"/>
          </a:xfrm>
        </p:spPr>
        <p:txBody>
          <a:bodyPr lIns="91440" tIns="45720" rIns="91440" bIns="45720" anchor="ctr">
            <a:noAutofit/>
          </a:bodyPr>
          <a:lstStyle/>
          <a:p>
            <a:r>
              <a:rPr lang="en-US" altLang="ja-JP" sz="3600" dirty="0" err="1"/>
              <a:t>QuWAN</a:t>
            </a:r>
            <a:r>
              <a:rPr lang="en-US" altLang="ja-JP" sz="3600" dirty="0"/>
              <a:t> </a:t>
            </a:r>
            <a:r>
              <a:rPr lang="ja-JP" altLang="en-US" sz="3600" dirty="0" smtClean="0"/>
              <a:t>に関連する</a:t>
            </a:r>
            <a:r>
              <a:rPr lang="en-US" altLang="ja-JP" sz="3600" dirty="0" err="1" smtClean="0"/>
              <a:t>すべてのモデルは</a:t>
            </a:r>
            <a:r>
              <a:rPr lang="en-US" altLang="ja-JP" sz="3600" dirty="0" err="1"/>
              <a:t>、</a:t>
            </a:r>
            <a:r>
              <a:rPr lang="en-US" altLang="ja-JP" sz="3600" dirty="0" err="1" smtClean="0"/>
              <a:t>クラウドからのVPN</a:t>
            </a:r>
            <a:r>
              <a:rPr lang="en-US" altLang="ja-JP" sz="3600" dirty="0" err="1"/>
              <a:t>セットアップ</a:t>
            </a:r>
            <a:r>
              <a:rPr lang="en-US" altLang="ja-JP" sz="3600" dirty="0"/>
              <a:t>/</a:t>
            </a:r>
            <a:r>
              <a:rPr lang="en-US" altLang="ja-JP" sz="3600" dirty="0" err="1" smtClean="0"/>
              <a:t>管理に</a:t>
            </a:r>
            <a:r>
              <a:rPr lang="ja-JP" altLang="en-US" sz="3600" dirty="0" smtClean="0"/>
              <a:t>対応</a:t>
            </a:r>
            <a:r>
              <a:rPr lang="en-US" altLang="ja-JP" sz="3600" dirty="0" err="1" smtClean="0"/>
              <a:t>しています</a:t>
            </a:r>
            <a:endParaRPr lang="en-US" altLang="zh-TW" sz="3600" dirty="0">
              <a:ea typeface="微軟正黑體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2B0266D3-4CEA-47B8-8DD0-57DAC8E4C87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-428667" y="1050925"/>
            <a:ext cx="3137923" cy="17864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23" name="直線接點 46">
            <a:extLst>
              <a:ext uri="{FF2B5EF4-FFF2-40B4-BE49-F238E27FC236}">
                <a16:creationId xmlns:a16="http://schemas.microsoft.com/office/drawing/2014/main" id="{C3F1596E-D208-4BA5-AFFA-D18031B9B636}"/>
              </a:ext>
            </a:extLst>
          </p:cNvPr>
          <p:cNvCxnSpPr>
            <a:cxnSpLocks/>
            <a:stCxn id="41" idx="2"/>
          </p:cNvCxnSpPr>
          <p:nvPr/>
        </p:nvCxnSpPr>
        <p:spPr>
          <a:xfrm rot="16200000" flipH="1">
            <a:off x="2999227" y="3026253"/>
            <a:ext cx="2214968" cy="4191827"/>
          </a:xfrm>
          <a:prstGeom prst="bentConnector2">
            <a:avLst/>
          </a:prstGeom>
          <a:ln w="38100">
            <a:solidFill>
              <a:srgbClr val="826F91"/>
            </a:solidFill>
            <a:headEnd type="triangle" w="med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線接點 29">
            <a:extLst>
              <a:ext uri="{FF2B5EF4-FFF2-40B4-BE49-F238E27FC236}">
                <a16:creationId xmlns:a16="http://schemas.microsoft.com/office/drawing/2014/main" id="{73CC35BE-FF3F-446E-BEF6-9EB0DE9DDD5C}"/>
              </a:ext>
            </a:extLst>
          </p:cNvPr>
          <p:cNvCxnSpPr>
            <a:cxnSpLocks/>
          </p:cNvCxnSpPr>
          <p:nvPr/>
        </p:nvCxnSpPr>
        <p:spPr>
          <a:xfrm>
            <a:off x="452546" y="2722213"/>
            <a:ext cx="1233362" cy="864412"/>
          </a:xfrm>
          <a:prstGeom prst="line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圖片 31">
            <a:extLst>
              <a:ext uri="{FF2B5EF4-FFF2-40B4-BE49-F238E27FC236}">
                <a16:creationId xmlns:a16="http://schemas.microsoft.com/office/drawing/2014/main" id="{069BABDC-E804-4AAB-804B-A63F610D4C6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645262" y="2971531"/>
            <a:ext cx="756977" cy="75697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1" name="文字方塊 40">
            <a:extLst>
              <a:ext uri="{FF2B5EF4-FFF2-40B4-BE49-F238E27FC236}">
                <a16:creationId xmlns:a16="http://schemas.microsoft.com/office/drawing/2014/main" id="{98AB4A90-2C4D-42F4-A486-C46B544E8261}"/>
              </a:ext>
            </a:extLst>
          </p:cNvPr>
          <p:cNvSpPr txBox="1"/>
          <p:nvPr/>
        </p:nvSpPr>
        <p:spPr>
          <a:xfrm>
            <a:off x="1685228" y="3737684"/>
            <a:ext cx="6511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 dirty="0">
                <a:latin typeface="Meiryo UI" panose="020B0604030504040204" pitchFamily="50" charset="-128"/>
                <a:ea typeface="Meiryo UI" panose="020B0604030504040204" pitchFamily="50" charset="-128"/>
              </a:rPr>
              <a:t>QVPN</a:t>
            </a:r>
            <a:endParaRPr lang="zh-TW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3" name="圖片 42" descr="一張含有 電子用品, 電腦, 監視器, 坐 的圖片&#10;&#10;自動產生的描述">
            <a:extLst>
              <a:ext uri="{FF2B5EF4-FFF2-40B4-BE49-F238E27FC236}">
                <a16:creationId xmlns:a16="http://schemas.microsoft.com/office/drawing/2014/main" id="{27F5DC0A-BD2C-41F2-8560-EC2AB770F9B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86821" y="4303259"/>
            <a:ext cx="1359271" cy="15445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AC7B7068-A377-4502-A67F-CBC5552B8C42}"/>
              </a:ext>
            </a:extLst>
          </p:cNvPr>
          <p:cNvCxnSpPr>
            <a:cxnSpLocks/>
          </p:cNvCxnSpPr>
          <p:nvPr/>
        </p:nvCxnSpPr>
        <p:spPr>
          <a:xfrm rot="5400000">
            <a:off x="7364346" y="4949294"/>
            <a:ext cx="1627565" cy="891669"/>
          </a:xfrm>
          <a:prstGeom prst="bentConnector3">
            <a:avLst>
              <a:gd name="adj1" fmla="val 99479"/>
            </a:avLst>
          </a:prstGeom>
          <a:ln w="38100">
            <a:solidFill>
              <a:srgbClr val="826F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圖片 24">
            <a:extLst>
              <a:ext uri="{FF2B5EF4-FFF2-40B4-BE49-F238E27FC236}">
                <a16:creationId xmlns:a16="http://schemas.microsoft.com/office/drawing/2014/main" id="{12862DE9-0D7F-4FAC-88D3-BFAA49A6A91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1359" y="3449500"/>
            <a:ext cx="1912116" cy="6087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40" name="圖片 39">
            <a:extLst>
              <a:ext uri="{FF2B5EF4-FFF2-40B4-BE49-F238E27FC236}">
                <a16:creationId xmlns:a16="http://schemas.microsoft.com/office/drawing/2014/main" id="{DBEAACD1-1F31-4394-AF1F-435A09BDD4BE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8" r="25368"/>
          <a:stretch/>
        </p:blipFill>
        <p:spPr>
          <a:xfrm>
            <a:off x="3754814" y="1435910"/>
            <a:ext cx="1292168" cy="164355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3" name="文字方塊 2"/>
          <p:cNvSpPr txBox="1"/>
          <p:nvPr/>
        </p:nvSpPr>
        <p:spPr>
          <a:xfrm>
            <a:off x="4993635" y="3935662"/>
            <a:ext cx="12458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 dirty="0">
                <a:latin typeface="Meiryo UI" panose="020B0604030504040204" pitchFamily="50" charset="-128"/>
                <a:ea typeface="Meiryo UI" panose="020B0604030504040204" pitchFamily="50" charset="-128"/>
              </a:rPr>
              <a:t>QHora-301W</a:t>
            </a:r>
            <a:endParaRPr lang="zh-TW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4" name="文字方塊 43"/>
          <p:cNvSpPr txBox="1"/>
          <p:nvPr/>
        </p:nvSpPr>
        <p:spPr>
          <a:xfrm>
            <a:off x="3627854" y="3015556"/>
            <a:ext cx="15536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algn="ctr"/>
            <a:r>
              <a:rPr lang="en-US" altLang="zh-TW" sz="1200" dirty="0">
                <a:latin typeface="Meiryo UI" panose="020B0604030504040204" pitchFamily="50" charset="-128"/>
                <a:ea typeface="Meiryo UI" panose="020B0604030504040204" pitchFamily="50" charset="-128"/>
              </a:rPr>
              <a:t>QMiroPlus-201W</a:t>
            </a:r>
            <a:endParaRPr lang="zh-TW" altLang="en-US" sz="12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6" name="文字方塊 45"/>
          <p:cNvSpPr txBox="1"/>
          <p:nvPr/>
        </p:nvSpPr>
        <p:spPr>
          <a:xfrm>
            <a:off x="2847360" y="5467456"/>
            <a:ext cx="104708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 algn="ctr">
              <a:defRPr sz="12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 dirty="0">
                <a:latin typeface="Meiryo UI" panose="020B0604030504040204" pitchFamily="50" charset="-128"/>
                <a:ea typeface="Meiryo UI" panose="020B0604030504040204" pitchFamily="50" charset="-128"/>
              </a:rPr>
              <a:t>QNAP NAS</a:t>
            </a:r>
            <a:endParaRPr lang="zh-TW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9" name="文字方塊 48">
            <a:extLst>
              <a:ext uri="{FF2B5EF4-FFF2-40B4-BE49-F238E27FC236}">
                <a16:creationId xmlns:a16="http://schemas.microsoft.com/office/drawing/2014/main" id="{13DB4CF8-FC92-45CA-A6D2-280C34A16C03}"/>
              </a:ext>
            </a:extLst>
          </p:cNvPr>
          <p:cNvSpPr txBox="1"/>
          <p:nvPr/>
        </p:nvSpPr>
        <p:spPr>
          <a:xfrm>
            <a:off x="9530595" y="3702759"/>
            <a:ext cx="1466872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0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オーナー</a:t>
            </a:r>
            <a:endParaRPr lang="en-US" altLang="zh-TW" sz="20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pic>
        <p:nvPicPr>
          <p:cNvPr id="50" name="圖片 49">
            <a:extLst>
              <a:ext uri="{FF2B5EF4-FFF2-40B4-BE49-F238E27FC236}">
                <a16:creationId xmlns:a16="http://schemas.microsoft.com/office/drawing/2014/main" id="{D5CF5C30-5356-4DDF-BE0D-2E87F8F6C66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5832" y="1041907"/>
            <a:ext cx="3169024" cy="1471011"/>
          </a:xfrm>
          <a:prstGeom prst="rect">
            <a:avLst/>
          </a:prstGeom>
        </p:spPr>
      </p:pic>
      <p:sp>
        <p:nvSpPr>
          <p:cNvPr id="51" name="文字方塊 50">
            <a:extLst>
              <a:ext uri="{FF2B5EF4-FFF2-40B4-BE49-F238E27FC236}">
                <a16:creationId xmlns:a16="http://schemas.microsoft.com/office/drawing/2014/main" id="{C0B29A43-5AE7-4914-9D18-9F8227620DD8}"/>
              </a:ext>
            </a:extLst>
          </p:cNvPr>
          <p:cNvSpPr txBox="1"/>
          <p:nvPr/>
        </p:nvSpPr>
        <p:spPr>
          <a:xfrm>
            <a:off x="9490150" y="1433847"/>
            <a:ext cx="225790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SzPts val="1800"/>
            </a:pPr>
            <a:r>
              <a:rPr lang="ja-JP" altLang="en-US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従業</a:t>
            </a:r>
            <a:r>
              <a:rPr lang="ja-JP" altLang="en-US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員は簡単に</a:t>
            </a:r>
            <a:r>
              <a:rPr lang="en-US" altLang="ja-JP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VPN</a:t>
            </a:r>
            <a:r>
              <a:rPr lang="ja-JP" altLang="en-US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を使</a:t>
            </a:r>
            <a:r>
              <a:rPr lang="ja-JP" altLang="en-US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う</a:t>
            </a:r>
            <a:r>
              <a:rPr lang="ja-JP" altLang="en-US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ことができます</a:t>
            </a:r>
            <a:r>
              <a:rPr lang="en-US" altLang="ja-JP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!!</a:t>
            </a:r>
            <a:endParaRPr lang="ja-JP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52" name="圖形 51">
            <a:extLst>
              <a:ext uri="{FF2B5EF4-FFF2-40B4-BE49-F238E27FC236}">
                <a16:creationId xmlns:a16="http://schemas.microsoft.com/office/drawing/2014/main" id="{09E5204B-5286-46DE-ACC0-92C2D39E29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 flipH="1">
            <a:off x="10342914" y="2139391"/>
            <a:ext cx="1647825" cy="4714875"/>
          </a:xfrm>
          <a:prstGeom prst="rect">
            <a:avLst/>
          </a:prstGeom>
        </p:spPr>
      </p:pic>
      <p:sp>
        <p:nvSpPr>
          <p:cNvPr id="42" name="文字方塊 41">
            <a:extLst>
              <a:ext uri="{FF2B5EF4-FFF2-40B4-BE49-F238E27FC236}">
                <a16:creationId xmlns:a16="http://schemas.microsoft.com/office/drawing/2014/main" id="{C6EDD271-CCBE-4E1A-A4C8-DAC36DB5265F}"/>
              </a:ext>
            </a:extLst>
          </p:cNvPr>
          <p:cNvSpPr txBox="1"/>
          <p:nvPr/>
        </p:nvSpPr>
        <p:spPr>
          <a:xfrm>
            <a:off x="340091" y="1759021"/>
            <a:ext cx="231873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TW"/>
            </a:defPPr>
            <a:lvl1pPr marR="0" lv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微軟正黑體" panose="020B0604030504040204" pitchFamily="34" charset="-120"/>
              </a:defRPr>
            </a:lvl1pPr>
          </a:lstStyle>
          <a:p>
            <a:pPr lvl="0">
              <a:buSzPts val="1400"/>
            </a:pP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すごい</a:t>
            </a:r>
            <a:r>
              <a:rPr lang="en-US" altLang="ja-JP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! 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複雑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な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セットアップ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必要なく、また</a:t>
            </a:r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、接続する必要のあるサーバーを決定する必要もありません。</a:t>
            </a:r>
          </a:p>
        </p:txBody>
      </p:sp>
      <p:grpSp>
        <p:nvGrpSpPr>
          <p:cNvPr id="48" name="群組 47">
            <a:extLst>
              <a:ext uri="{FF2B5EF4-FFF2-40B4-BE49-F238E27FC236}">
                <a16:creationId xmlns:a16="http://schemas.microsoft.com/office/drawing/2014/main" id="{69272250-DDDD-4030-88BF-9967779EA558}"/>
              </a:ext>
            </a:extLst>
          </p:cNvPr>
          <p:cNvGrpSpPr/>
          <p:nvPr/>
        </p:nvGrpSpPr>
        <p:grpSpPr>
          <a:xfrm flipH="1">
            <a:off x="2518209" y="2337162"/>
            <a:ext cx="1971546" cy="2804232"/>
            <a:chOff x="2424671" y="2779984"/>
            <a:chExt cx="1971542" cy="2883714"/>
          </a:xfrm>
        </p:grpSpPr>
        <p:cxnSp>
          <p:nvCxnSpPr>
            <p:cNvPr id="53" name="接點: 肘形 52">
              <a:extLst>
                <a:ext uri="{FF2B5EF4-FFF2-40B4-BE49-F238E27FC236}">
                  <a16:creationId xmlns:a16="http://schemas.microsoft.com/office/drawing/2014/main" id="{5D954EF6-871E-49B9-94A8-4D9DB027A2C1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3238069" y="2779984"/>
              <a:ext cx="1158144" cy="840046"/>
            </a:xfrm>
            <a:prstGeom prst="bentConnector3">
              <a:avLst>
                <a:gd name="adj1" fmla="val 50000"/>
              </a:avLst>
            </a:prstGeom>
            <a:ln w="38100">
              <a:solidFill>
                <a:schemeClr val="accent2">
                  <a:lumMod val="75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接點: 肘形 53">
              <a:extLst>
                <a:ext uri="{FF2B5EF4-FFF2-40B4-BE49-F238E27FC236}">
                  <a16:creationId xmlns:a16="http://schemas.microsoft.com/office/drawing/2014/main" id="{EAC63815-D48C-46B2-8DEF-84F2341C6D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424671" y="3556988"/>
              <a:ext cx="1394848" cy="712337"/>
            </a:xfrm>
            <a:prstGeom prst="bentConnector3">
              <a:avLst>
                <a:gd name="adj1" fmla="val 89"/>
              </a:avLst>
            </a:prstGeom>
            <a:ln w="38100">
              <a:solidFill>
                <a:schemeClr val="accent2">
                  <a:lumMod val="75000"/>
                </a:schemeClr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接點: 肘形 54">
              <a:extLst>
                <a:ext uri="{FF2B5EF4-FFF2-40B4-BE49-F238E27FC236}">
                  <a16:creationId xmlns:a16="http://schemas.microsoft.com/office/drawing/2014/main" id="{D3A2FC5B-1899-4E69-B29A-4E9E738B1D95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651735" y="4495916"/>
              <a:ext cx="1729946" cy="605618"/>
            </a:xfrm>
            <a:prstGeom prst="bentConnector3">
              <a:avLst>
                <a:gd name="adj1" fmla="val 100032"/>
              </a:avLst>
            </a:prstGeom>
            <a:ln w="38100">
              <a:solidFill>
                <a:schemeClr val="accent2">
                  <a:lumMod val="75000"/>
                </a:schemeClr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6" name="圖形 55">
            <a:extLst>
              <a:ext uri="{FF2B5EF4-FFF2-40B4-BE49-F238E27FC236}">
                <a16:creationId xmlns:a16="http://schemas.microsoft.com/office/drawing/2014/main" id="{359076F9-631F-47E3-8CD4-4237B05EE5A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=""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152910" y="2380630"/>
            <a:ext cx="2589054" cy="1264270"/>
          </a:xfrm>
          <a:prstGeom prst="rect">
            <a:avLst/>
          </a:prstGeom>
        </p:spPr>
      </p:pic>
      <p:pic>
        <p:nvPicPr>
          <p:cNvPr id="57" name="圖形 11">
            <a:extLst>
              <a:ext uri="{FF2B5EF4-FFF2-40B4-BE49-F238E27FC236}">
                <a16:creationId xmlns:a16="http://schemas.microsoft.com/office/drawing/2014/main" id="{C8EED0E6-8B77-40FB-8177-9A39F4BF3B3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080332" y="2669982"/>
            <a:ext cx="2532906" cy="667103"/>
          </a:xfrm>
          <a:prstGeom prst="rect">
            <a:avLst/>
          </a:prstGeom>
        </p:spPr>
      </p:pic>
      <p:grpSp>
        <p:nvGrpSpPr>
          <p:cNvPr id="58" name="群組 57">
            <a:extLst>
              <a:ext uri="{FF2B5EF4-FFF2-40B4-BE49-F238E27FC236}">
                <a16:creationId xmlns:a16="http://schemas.microsoft.com/office/drawing/2014/main" id="{635C91B6-9BE7-4C74-86A5-67F111BD296F}"/>
              </a:ext>
            </a:extLst>
          </p:cNvPr>
          <p:cNvGrpSpPr/>
          <p:nvPr/>
        </p:nvGrpSpPr>
        <p:grpSpPr>
          <a:xfrm>
            <a:off x="5054687" y="1900111"/>
            <a:ext cx="2019488" cy="2977984"/>
            <a:chOff x="2059803" y="2670594"/>
            <a:chExt cx="2019488" cy="2977984"/>
          </a:xfrm>
        </p:grpSpPr>
        <p:cxnSp>
          <p:nvCxnSpPr>
            <p:cNvPr id="59" name="接點: 肘形 58">
              <a:extLst>
                <a:ext uri="{FF2B5EF4-FFF2-40B4-BE49-F238E27FC236}">
                  <a16:creationId xmlns:a16="http://schemas.microsoft.com/office/drawing/2014/main" id="{356F0776-F410-41CE-82B4-9F5CC9FB6453}"/>
                </a:ext>
              </a:extLst>
            </p:cNvPr>
            <p:cNvCxnSpPr>
              <a:cxnSpLocks/>
            </p:cNvCxnSpPr>
            <p:nvPr/>
          </p:nvCxnSpPr>
          <p:spPr>
            <a:xfrm>
              <a:off x="2059803" y="2670594"/>
              <a:ext cx="2019488" cy="928232"/>
            </a:xfrm>
            <a:prstGeom prst="bentConnector3">
              <a:avLst>
                <a:gd name="adj1" fmla="val 86532"/>
              </a:avLst>
            </a:prstGeom>
            <a:ln w="38100">
              <a:solidFill>
                <a:srgbClr val="00206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接點: 肘形 59">
              <a:extLst>
                <a:ext uri="{FF2B5EF4-FFF2-40B4-BE49-F238E27FC236}">
                  <a16:creationId xmlns:a16="http://schemas.microsoft.com/office/drawing/2014/main" id="{E5254069-8A38-4670-9ADA-0647A8F6EE53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055212" y="3780363"/>
              <a:ext cx="1317258" cy="186527"/>
            </a:xfrm>
            <a:prstGeom prst="bentConnector3">
              <a:avLst>
                <a:gd name="adj1" fmla="val 100091"/>
              </a:avLst>
            </a:prstGeom>
            <a:ln w="38100">
              <a:solidFill>
                <a:srgbClr val="002060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接點: 肘形 60">
              <a:extLst>
                <a:ext uri="{FF2B5EF4-FFF2-40B4-BE49-F238E27FC236}">
                  <a16:creationId xmlns:a16="http://schemas.microsoft.com/office/drawing/2014/main" id="{6CC87035-2321-4AF8-BBF4-13193149829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2281899" y="4353705"/>
              <a:ext cx="1530402" cy="1294873"/>
            </a:xfrm>
            <a:prstGeom prst="bentConnector3">
              <a:avLst>
                <a:gd name="adj1" fmla="val 96"/>
              </a:avLst>
            </a:prstGeom>
            <a:ln w="38100">
              <a:solidFill>
                <a:srgbClr val="002060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4" name="圖片 23">
            <a:extLst>
              <a:ext uri="{FF2B5EF4-FFF2-40B4-BE49-F238E27FC236}">
                <a16:creationId xmlns:a16="http://schemas.microsoft.com/office/drawing/2014/main" id="{097A5F07-B376-4554-9698-AE352C1126E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68313" y="3778622"/>
            <a:ext cx="2728825" cy="8372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cxnSp>
        <p:nvCxnSpPr>
          <p:cNvPr id="31" name="直線接點 30">
            <a:extLst>
              <a:ext uri="{FF2B5EF4-FFF2-40B4-BE49-F238E27FC236}">
                <a16:creationId xmlns:a16="http://schemas.microsoft.com/office/drawing/2014/main" id="{996B03EE-BC81-49BF-A365-1D8F8BD12FA7}"/>
              </a:ext>
            </a:extLst>
          </p:cNvPr>
          <p:cNvCxnSpPr>
            <a:cxnSpLocks/>
          </p:cNvCxnSpPr>
          <p:nvPr/>
        </p:nvCxnSpPr>
        <p:spPr>
          <a:xfrm flipH="1" flipV="1">
            <a:off x="7416202" y="3380266"/>
            <a:ext cx="839715" cy="703138"/>
          </a:xfrm>
          <a:prstGeom prst="line">
            <a:avLst/>
          </a:prstGeom>
          <a:ln w="19050">
            <a:solidFill>
              <a:schemeClr val="bg2">
                <a:lumMod val="20000"/>
                <a:lumOff val="8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圓角矩形圖說文字 2">
            <a:extLst>
              <a:ext uri="{FF2B5EF4-FFF2-40B4-BE49-F238E27FC236}">
                <a16:creationId xmlns:a16="http://schemas.microsoft.com/office/drawing/2014/main" id="{7B82863E-B971-4EF7-AA1E-1F2A82C29B78}"/>
              </a:ext>
            </a:extLst>
          </p:cNvPr>
          <p:cNvSpPr/>
          <p:nvPr/>
        </p:nvSpPr>
        <p:spPr>
          <a:xfrm>
            <a:off x="7354960" y="4138938"/>
            <a:ext cx="1852050" cy="3647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ja-JP" altLang="en-US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この</a:t>
            </a:r>
            <a:r>
              <a:rPr lang="ja-JP" altLang="en-US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設定</a:t>
            </a:r>
            <a:r>
              <a:rPr lang="ja-JP" altLang="en-US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</a:t>
            </a:r>
            <a:r>
              <a:rPr lang="en-US" altLang="ja-JP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altLang="ja-JP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ja-JP" altLang="en-US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使用</a:t>
            </a:r>
            <a:r>
              <a:rPr lang="ja-JP" altLang="en-US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してください</a:t>
            </a:r>
            <a:endParaRPr lang="ja-JP" altLang="en-US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cs typeface="Arial"/>
            </a:endParaRPr>
          </a:p>
        </p:txBody>
      </p:sp>
      <p:grpSp>
        <p:nvGrpSpPr>
          <p:cNvPr id="73" name="群組 72">
            <a:extLst>
              <a:ext uri="{FF2B5EF4-FFF2-40B4-BE49-F238E27FC236}">
                <a16:creationId xmlns:a16="http://schemas.microsoft.com/office/drawing/2014/main" id="{52EFEF3C-6851-44A1-BC45-C56D0FADB5DE}"/>
              </a:ext>
            </a:extLst>
          </p:cNvPr>
          <p:cNvGrpSpPr/>
          <p:nvPr/>
        </p:nvGrpSpPr>
        <p:grpSpPr>
          <a:xfrm>
            <a:off x="5825201" y="5122166"/>
            <a:ext cx="2153448" cy="1653580"/>
            <a:chOff x="5554497" y="5008565"/>
            <a:chExt cx="2456398" cy="1886208"/>
          </a:xfrm>
        </p:grpSpPr>
        <p:pic>
          <p:nvPicPr>
            <p:cNvPr id="72" name="圖片 71" descr="一張含有 文字, 膝上型電腦, 電腦, 電子用品 的圖片&#10;&#10;自動產生的描述">
              <a:extLst>
                <a:ext uri="{FF2B5EF4-FFF2-40B4-BE49-F238E27FC236}">
                  <a16:creationId xmlns:a16="http://schemas.microsoft.com/office/drawing/2014/main" id="{0C06C425-CE29-45C2-B758-086CF7DF1F3D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4497" y="5008565"/>
              <a:ext cx="2456398" cy="1886208"/>
            </a:xfrm>
            <a:prstGeom prst="rect">
              <a:avLst/>
            </a:prstGeom>
          </p:spPr>
        </p:pic>
        <p:pic>
          <p:nvPicPr>
            <p:cNvPr id="28" name="圖片 27">
              <a:extLst>
                <a:ext uri="{FF2B5EF4-FFF2-40B4-BE49-F238E27FC236}">
                  <a16:creationId xmlns:a16="http://schemas.microsoft.com/office/drawing/2014/main" id="{3E2D72BC-CEE0-456E-BD90-F742688D23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68737" y="5113341"/>
              <a:ext cx="1830690" cy="1116310"/>
            </a:xfrm>
            <a:prstGeom prst="rect">
              <a:avLst/>
            </a:prstGeom>
            <a:effectLst>
              <a:innerShdw blurRad="25400">
                <a:prstClr val="black">
                  <a:alpha val="39000"/>
                </a:prstClr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2165348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Google Shape;283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8756" y="1395830"/>
            <a:ext cx="3375694" cy="2092870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21"/>
          <p:cNvSpPr txBox="1"/>
          <p:nvPr/>
        </p:nvSpPr>
        <p:spPr>
          <a:xfrm>
            <a:off x="8411978" y="1667668"/>
            <a:ext cx="2471369" cy="30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サブオフィス</a:t>
            </a:r>
            <a:r>
              <a:rPr lang="en-US" sz="1600" b="1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en-US" sz="1600" b="1" dirty="0" err="1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サーバ</a:t>
            </a:r>
            <a:r>
              <a:rPr lang="en-US" sz="1600" b="1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lang="en-US" sz="1600" b="1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285" name="Google Shape;285;p21"/>
          <p:cNvSpPr txBox="1">
            <a:spLocks noGrp="1"/>
          </p:cNvSpPr>
          <p:nvPr>
            <p:ph type="ctrTitle"/>
          </p:nvPr>
        </p:nvSpPr>
        <p:spPr>
          <a:xfrm>
            <a:off x="2665863" y="59854"/>
            <a:ext cx="9526137" cy="137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dirty="0" err="1"/>
              <a:t>オフィス内外を問わず、接続を一元管理</a:t>
            </a:r>
            <a:endParaRPr dirty="0"/>
          </a:p>
        </p:txBody>
      </p:sp>
      <p:pic>
        <p:nvPicPr>
          <p:cNvPr id="286" name="Google Shape;28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816" y="3105684"/>
            <a:ext cx="4996546" cy="3329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99977" y="4572648"/>
            <a:ext cx="4671403" cy="170411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21"/>
          <p:cNvSpPr txBox="1"/>
          <p:nvPr/>
        </p:nvSpPr>
        <p:spPr>
          <a:xfrm>
            <a:off x="4488101" y="4407007"/>
            <a:ext cx="226215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本社</a:t>
            </a:r>
            <a:r>
              <a:rPr lang="en-US" sz="1800" b="1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en-US" sz="1800" b="1" dirty="0" err="1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サーバ</a:t>
            </a:r>
            <a:r>
              <a:rPr lang="en-US" sz="1800" b="1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ー)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89" name="Google Shape;289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426800" y="1913985"/>
            <a:ext cx="2899890" cy="172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0" name="Google Shape;290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944005" y="1543730"/>
            <a:ext cx="3020565" cy="1945776"/>
          </a:xfrm>
          <a:prstGeom prst="rect">
            <a:avLst/>
          </a:prstGeom>
          <a:noFill/>
          <a:ln>
            <a:noFill/>
          </a:ln>
        </p:spPr>
      </p:pic>
      <p:sp>
        <p:nvSpPr>
          <p:cNvPr id="291" name="Google Shape;291;p21"/>
          <p:cNvSpPr txBox="1"/>
          <p:nvPr/>
        </p:nvSpPr>
        <p:spPr>
          <a:xfrm>
            <a:off x="1249489" y="1590913"/>
            <a:ext cx="2729902" cy="3230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WFH</a:t>
            </a:r>
            <a:r>
              <a:rPr lang="en-US" sz="1600" b="1" dirty="0" err="1" smtClean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従業員</a:t>
            </a:r>
            <a:r>
              <a:rPr lang="en-US" sz="1600" b="1" dirty="0" smtClean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en-US" sz="1600" b="1" dirty="0" err="1" smtClean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クライアント</a:t>
            </a:r>
            <a:r>
              <a:rPr lang="en-US" sz="1600" b="1" dirty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sz="1600" b="1" dirty="0">
              <a:solidFill>
                <a:srgbClr val="3F3F3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pic>
        <p:nvPicPr>
          <p:cNvPr id="292" name="Google Shape;292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563285" y="1951049"/>
            <a:ext cx="2023001" cy="1672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8997114" y="3970635"/>
            <a:ext cx="2777398" cy="1945776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1"/>
          <p:cNvSpPr txBox="1"/>
          <p:nvPr/>
        </p:nvSpPr>
        <p:spPr>
          <a:xfrm>
            <a:off x="9188173" y="4030185"/>
            <a:ext cx="2738783" cy="3768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現場</a:t>
            </a:r>
            <a:r>
              <a:rPr lang="en-US" sz="1600" b="1" dirty="0" err="1" smtClean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従業員</a:t>
            </a:r>
            <a:r>
              <a:rPr lang="en-US" sz="1600" b="1" dirty="0" smtClean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en-US" sz="1600" b="1" dirty="0" err="1" smtClean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クライアント</a:t>
            </a:r>
            <a:r>
              <a:rPr lang="en-US" sz="1600" b="1" dirty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95" name="Google Shape;295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523800" y="4515447"/>
            <a:ext cx="1724025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2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435686" y="4105904"/>
            <a:ext cx="2332178" cy="1945776"/>
          </a:xfrm>
          <a:prstGeom prst="rect">
            <a:avLst/>
          </a:prstGeom>
          <a:noFill/>
          <a:ln>
            <a:noFill/>
          </a:ln>
        </p:spPr>
      </p:pic>
      <p:sp>
        <p:nvSpPr>
          <p:cNvPr id="297" name="Google Shape;297;p21"/>
          <p:cNvSpPr txBox="1"/>
          <p:nvPr/>
        </p:nvSpPr>
        <p:spPr>
          <a:xfrm>
            <a:off x="293084" y="4176893"/>
            <a:ext cx="2402596" cy="301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 smtClean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セールス</a:t>
            </a:r>
            <a:r>
              <a:rPr lang="en-US" sz="1600" b="1" dirty="0" smtClean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en-US" sz="1600" b="1" dirty="0" err="1" smtClean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クライアント</a:t>
            </a:r>
            <a:r>
              <a:rPr lang="en-US" sz="1600" b="1" dirty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298" name="Google Shape;298;p2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710485" y="4515447"/>
            <a:ext cx="1778577" cy="1780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557438" y="3777900"/>
            <a:ext cx="2154337" cy="685905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300" name="Google Shape;300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2577389" y="3998006"/>
            <a:ext cx="480379" cy="48037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301" name="Google Shape;301;p21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8706274" y="3944048"/>
            <a:ext cx="480379" cy="480379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302" name="Google Shape;302;p21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4602119" y="3284443"/>
            <a:ext cx="1948536" cy="5131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3" name="Google Shape;303;p21"/>
          <p:cNvCxnSpPr/>
          <p:nvPr/>
        </p:nvCxnSpPr>
        <p:spPr>
          <a:xfrm rot="10800000" flipH="1">
            <a:off x="6782892" y="4176223"/>
            <a:ext cx="1781310" cy="16142"/>
          </a:xfrm>
          <a:prstGeom prst="straightConnector1">
            <a:avLst/>
          </a:prstGeom>
          <a:noFill/>
          <a:ln w="38100" cap="flat" cmpd="sng">
            <a:solidFill>
              <a:srgbClr val="C55A11"/>
            </a:solidFill>
            <a:prstDash val="solid"/>
            <a:miter lim="800000"/>
            <a:headEnd type="oval" w="sm" len="sm"/>
            <a:tailEnd type="oval" w="sm" len="sm"/>
          </a:ln>
        </p:spPr>
      </p:cxnSp>
      <p:pic>
        <p:nvPicPr>
          <p:cNvPr id="304" name="Google Shape;304;p21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33325" y="2563380"/>
            <a:ext cx="1361444" cy="433461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pic>
        <p:nvPicPr>
          <p:cNvPr id="305" name="Google Shape;305;p21"/>
          <p:cNvPicPr preferRelativeResize="0"/>
          <p:nvPr/>
        </p:nvPicPr>
        <p:blipFill rotWithShape="1">
          <a:blip r:embed="rId13">
            <a:alphaModFix/>
          </a:blip>
          <a:srcRect l="25368" r="25368"/>
          <a:stretch/>
        </p:blipFill>
        <p:spPr>
          <a:xfrm>
            <a:off x="3577128" y="2304509"/>
            <a:ext cx="544315" cy="692332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srgbClr val="000000">
                <a:alpha val="40000"/>
              </a:srgbClr>
            </a:outerShdw>
          </a:effectLst>
        </p:spPr>
      </p:pic>
      <p:cxnSp>
        <p:nvCxnSpPr>
          <p:cNvPr id="306" name="Google Shape;306;p21"/>
          <p:cNvCxnSpPr/>
          <p:nvPr/>
        </p:nvCxnSpPr>
        <p:spPr>
          <a:xfrm rot="10800000" flipH="1">
            <a:off x="3214694" y="4176223"/>
            <a:ext cx="1262247" cy="11438"/>
          </a:xfrm>
          <a:prstGeom prst="straightConnector1">
            <a:avLst/>
          </a:prstGeom>
          <a:noFill/>
          <a:ln w="38100" cap="flat" cmpd="sng">
            <a:solidFill>
              <a:srgbClr val="C55A11"/>
            </a:solidFill>
            <a:prstDash val="solid"/>
            <a:miter lim="800000"/>
            <a:headEnd type="oval" w="sm" len="sm"/>
            <a:tailEnd type="oval" w="sm" len="sm"/>
          </a:ln>
        </p:spPr>
      </p:cxnSp>
      <p:cxnSp>
        <p:nvCxnSpPr>
          <p:cNvPr id="307" name="Google Shape;307;p21"/>
          <p:cNvCxnSpPr/>
          <p:nvPr/>
        </p:nvCxnSpPr>
        <p:spPr>
          <a:xfrm flipH="1">
            <a:off x="5705101" y="2822725"/>
            <a:ext cx="1315500" cy="515400"/>
          </a:xfrm>
          <a:prstGeom prst="bentConnector2">
            <a:avLst/>
          </a:prstGeom>
          <a:noFill/>
          <a:ln w="38100" cap="flat" cmpd="sng">
            <a:solidFill>
              <a:srgbClr val="002060"/>
            </a:solidFill>
            <a:prstDash val="solid"/>
            <a:miter lim="800000"/>
            <a:headEnd type="oval" w="sm" len="sm"/>
            <a:tailEnd type="oval" w="sm" len="sm"/>
          </a:ln>
        </p:spPr>
      </p:cxnSp>
      <p:cxnSp>
        <p:nvCxnSpPr>
          <p:cNvPr id="308" name="Google Shape;308;p21"/>
          <p:cNvCxnSpPr/>
          <p:nvPr/>
        </p:nvCxnSpPr>
        <p:spPr>
          <a:xfrm>
            <a:off x="4205567" y="2822724"/>
            <a:ext cx="1315500" cy="515400"/>
          </a:xfrm>
          <a:prstGeom prst="bentConnector2">
            <a:avLst/>
          </a:prstGeom>
          <a:noFill/>
          <a:ln w="38100" cap="flat" cmpd="sng">
            <a:solidFill>
              <a:srgbClr val="002060"/>
            </a:solidFill>
            <a:prstDash val="solid"/>
            <a:miter lim="800000"/>
            <a:headEnd type="oval" w="sm" len="sm"/>
            <a:tailEnd type="oval" w="sm" len="sm"/>
          </a:ln>
        </p:spPr>
      </p:cxnSp>
      <p:cxnSp>
        <p:nvCxnSpPr>
          <p:cNvPr id="309" name="Google Shape;309;p21"/>
          <p:cNvCxnSpPr/>
          <p:nvPr/>
        </p:nvCxnSpPr>
        <p:spPr>
          <a:xfrm rot="5400000">
            <a:off x="3065238" y="3225212"/>
            <a:ext cx="958500" cy="627900"/>
          </a:xfrm>
          <a:prstGeom prst="bentConnector3">
            <a:avLst>
              <a:gd name="adj1" fmla="val 100303"/>
            </a:avLst>
          </a:prstGeom>
          <a:noFill/>
          <a:ln w="38100" cap="flat" cmpd="sng">
            <a:solidFill>
              <a:srgbClr val="C55A11"/>
            </a:solidFill>
            <a:prstDash val="solid"/>
            <a:miter lim="800000"/>
            <a:headEnd type="oval" w="sm" len="sm"/>
            <a:tailEnd type="oval" w="sm" len="sm"/>
          </a:ln>
        </p:spPr>
      </p:cxnSp>
      <p:cxnSp>
        <p:nvCxnSpPr>
          <p:cNvPr id="310" name="Google Shape;310;p21"/>
          <p:cNvCxnSpPr/>
          <p:nvPr/>
        </p:nvCxnSpPr>
        <p:spPr>
          <a:xfrm rot="-5400000" flipH="1">
            <a:off x="7765445" y="3225213"/>
            <a:ext cx="958500" cy="627900"/>
          </a:xfrm>
          <a:prstGeom prst="bentConnector3">
            <a:avLst>
              <a:gd name="adj1" fmla="val 100303"/>
            </a:avLst>
          </a:prstGeom>
          <a:noFill/>
          <a:ln w="38100" cap="flat" cmpd="sng">
            <a:solidFill>
              <a:srgbClr val="C55A11"/>
            </a:solidFill>
            <a:prstDash val="solid"/>
            <a:miter lim="800000"/>
            <a:headEnd type="oval" w="sm" len="sm"/>
            <a:tailEnd type="oval" w="sm" len="sm"/>
          </a:ln>
        </p:spPr>
      </p:cxnSp>
      <p:cxnSp>
        <p:nvCxnSpPr>
          <p:cNvPr id="311" name="Google Shape;311;p21"/>
          <p:cNvCxnSpPr/>
          <p:nvPr/>
        </p:nvCxnSpPr>
        <p:spPr>
          <a:xfrm>
            <a:off x="6026958" y="6624839"/>
            <a:ext cx="428883" cy="0"/>
          </a:xfrm>
          <a:prstGeom prst="straightConnector1">
            <a:avLst/>
          </a:prstGeom>
          <a:noFill/>
          <a:ln w="38100" cap="flat" cmpd="sng">
            <a:solidFill>
              <a:srgbClr val="C55A11"/>
            </a:solidFill>
            <a:prstDash val="solid"/>
            <a:miter lim="800000"/>
            <a:headEnd type="oval" w="sm" len="sm"/>
            <a:tailEnd type="oval" w="sm" len="sm"/>
          </a:ln>
        </p:spPr>
      </p:cxnSp>
      <p:cxnSp>
        <p:nvCxnSpPr>
          <p:cNvPr id="312" name="Google Shape;312;p21"/>
          <p:cNvCxnSpPr/>
          <p:nvPr/>
        </p:nvCxnSpPr>
        <p:spPr>
          <a:xfrm>
            <a:off x="4181497" y="6624839"/>
            <a:ext cx="428883" cy="0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miter lim="800000"/>
            <a:headEnd type="oval" w="sm" len="sm"/>
            <a:tailEnd type="oval" w="sm" len="sm"/>
          </a:ln>
        </p:spPr>
      </p:cxnSp>
      <p:sp>
        <p:nvSpPr>
          <p:cNvPr id="313" name="Google Shape;313;p21"/>
          <p:cNvSpPr txBox="1"/>
          <p:nvPr/>
        </p:nvSpPr>
        <p:spPr>
          <a:xfrm>
            <a:off x="6491515" y="6455562"/>
            <a:ext cx="90319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C55A1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QVPN</a:t>
            </a:r>
            <a:endParaRPr sz="1600" b="1" dirty="0">
              <a:solidFill>
                <a:srgbClr val="C55A1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314" name="Google Shape;314;p21"/>
          <p:cNvSpPr txBox="1"/>
          <p:nvPr/>
        </p:nvSpPr>
        <p:spPr>
          <a:xfrm>
            <a:off x="4652639" y="6455562"/>
            <a:ext cx="119157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QuWAN</a:t>
            </a:r>
            <a:endParaRPr sz="16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圖形 48">
            <a:extLst>
              <a:ext uri="{FF2B5EF4-FFF2-40B4-BE49-F238E27FC236}">
                <a16:creationId xmlns:a16="http://schemas.microsoft.com/office/drawing/2014/main" id="{B9C3030C-04AF-450C-A379-7CD39D95C0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52890" y="2277097"/>
            <a:ext cx="2589054" cy="1473990"/>
          </a:xfrm>
          <a:prstGeom prst="rect">
            <a:avLst/>
          </a:prstGeom>
        </p:spPr>
      </p:pic>
      <p:sp>
        <p:nvSpPr>
          <p:cNvPr id="4" name="標題 3"/>
          <p:cNvSpPr>
            <a:spLocks noGrp="1"/>
          </p:cNvSpPr>
          <p:nvPr>
            <p:ph type="ctrTitle"/>
          </p:nvPr>
        </p:nvSpPr>
        <p:spPr>
          <a:xfrm>
            <a:off x="2684060" y="59854"/>
            <a:ext cx="8876874" cy="1373993"/>
          </a:xfrm>
        </p:spPr>
        <p:txBody>
          <a:bodyPr lIns="91440" tIns="45720" rIns="91440" bIns="45720" anchor="ctr">
            <a:normAutofit fontScale="90000"/>
          </a:bodyPr>
          <a:lstStyle/>
          <a:p>
            <a:r>
              <a:rPr lang="en-US" altLang="ja-JP" dirty="0" err="1"/>
              <a:t>QuWAN+QVPN</a:t>
            </a:r>
            <a:r>
              <a:rPr lang="en-US" altLang="ja-JP" dirty="0" err="1" smtClean="0"/>
              <a:t>が最もプラットフォームに</a:t>
            </a:r>
            <a:r>
              <a:rPr lang="en-US" altLang="ja-JP" dirty="0" smtClean="0"/>
              <a:t/>
            </a:r>
            <a:br>
              <a:rPr lang="en-US" altLang="ja-JP" dirty="0" smtClean="0"/>
            </a:br>
            <a:r>
              <a:rPr lang="en-US" altLang="ja-JP" dirty="0" err="1" smtClean="0"/>
              <a:t>柔軟な</a:t>
            </a:r>
            <a:r>
              <a:rPr lang="en-US" altLang="ja-JP" dirty="0" err="1"/>
              <a:t>SD-WANソリューションになります</a:t>
            </a:r>
            <a:endParaRPr lang="en-US" altLang="zh-TW" dirty="0">
              <a:ea typeface="微軟正黑體"/>
            </a:endParaRPr>
          </a:p>
        </p:txBody>
      </p:sp>
      <p:pic>
        <p:nvPicPr>
          <p:cNvPr id="51" name="圖片 50" descr="一張含有 電子用品, 電腦, 監視器, 坐 的圖片&#10;&#10;自動產生的描述">
            <a:extLst>
              <a:ext uri="{FF2B5EF4-FFF2-40B4-BE49-F238E27FC236}">
                <a16:creationId xmlns:a16="http://schemas.microsoft.com/office/drawing/2014/main" id="{C31C5FC6-D9F5-4742-B0EB-275E6804AA7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02578" y="1720282"/>
            <a:ext cx="1359271" cy="1544532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2" name="圖片 51" descr="一張含有 電腦 的圖片&#10;&#10;自動產生的描述">
            <a:extLst>
              <a:ext uri="{FF2B5EF4-FFF2-40B4-BE49-F238E27FC236}">
                <a16:creationId xmlns:a16="http://schemas.microsoft.com/office/drawing/2014/main" id="{C527E5FE-1286-43A8-81F6-642B16E260D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2950" y="4142369"/>
            <a:ext cx="2144338" cy="361584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3" name="圖片 52">
            <a:extLst>
              <a:ext uri="{FF2B5EF4-FFF2-40B4-BE49-F238E27FC236}">
                <a16:creationId xmlns:a16="http://schemas.microsoft.com/office/drawing/2014/main" id="{84BC4888-76C2-441A-8B8E-07D066530E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272950" y="5226604"/>
            <a:ext cx="1912116" cy="60878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7" name="圖片 56">
            <a:extLst>
              <a:ext uri="{FF2B5EF4-FFF2-40B4-BE49-F238E27FC236}">
                <a16:creationId xmlns:a16="http://schemas.microsoft.com/office/drawing/2014/main" id="{52BE5DCF-E4F0-4EF3-A85E-4FEF271E2831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8" r="25368"/>
          <a:stretch/>
        </p:blipFill>
        <p:spPr>
          <a:xfrm>
            <a:off x="8604756" y="1272816"/>
            <a:ext cx="1025075" cy="130382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8" name="圖片 57">
            <a:extLst>
              <a:ext uri="{FF2B5EF4-FFF2-40B4-BE49-F238E27FC236}">
                <a16:creationId xmlns:a16="http://schemas.microsoft.com/office/drawing/2014/main" id="{E1008DA9-8459-48AB-B269-822BC7B07A9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70" r="28970"/>
          <a:stretch/>
        </p:blipFill>
        <p:spPr>
          <a:xfrm>
            <a:off x="8775065" y="3139081"/>
            <a:ext cx="823600" cy="1226939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64" name="文字方塊 63">
            <a:extLst>
              <a:ext uri="{FF2B5EF4-FFF2-40B4-BE49-F238E27FC236}">
                <a16:creationId xmlns:a16="http://schemas.microsoft.com/office/drawing/2014/main" id="{71C7F885-A1C3-452F-AC6A-9863E76E3A16}"/>
              </a:ext>
            </a:extLst>
          </p:cNvPr>
          <p:cNvSpPr txBox="1"/>
          <p:nvPr/>
        </p:nvSpPr>
        <p:spPr>
          <a:xfrm>
            <a:off x="2317051" y="3194561"/>
            <a:ext cx="19175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QNAP </a:t>
            </a:r>
            <a:r>
              <a:rPr lang="en-US" altLang="zh-TW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NAS</a:t>
            </a:r>
            <a:r>
              <a:rPr lang="ja-JP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ストレージ</a:t>
            </a:r>
            <a:endParaRPr lang="zh-TW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5" name="文字方塊 64">
            <a:extLst>
              <a:ext uri="{FF2B5EF4-FFF2-40B4-BE49-F238E27FC236}">
                <a16:creationId xmlns:a16="http://schemas.microsoft.com/office/drawing/2014/main" id="{22596762-4A79-4AF0-B0DD-D1BC24CCEF7D}"/>
              </a:ext>
            </a:extLst>
          </p:cNvPr>
          <p:cNvSpPr txBox="1"/>
          <p:nvPr/>
        </p:nvSpPr>
        <p:spPr>
          <a:xfrm>
            <a:off x="2201949" y="4492713"/>
            <a:ext cx="25919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QNAP </a:t>
            </a:r>
            <a:r>
              <a:rPr lang="en-US" altLang="zh-TW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QGD</a:t>
            </a:r>
            <a:r>
              <a:rPr lang="ja-JP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スマートスイッチ</a:t>
            </a:r>
            <a:endParaRPr lang="zh-TW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6" name="文字方塊 65">
            <a:extLst>
              <a:ext uri="{FF2B5EF4-FFF2-40B4-BE49-F238E27FC236}">
                <a16:creationId xmlns:a16="http://schemas.microsoft.com/office/drawing/2014/main" id="{AF3197FD-C1B3-44A6-92A3-725C409DEF9D}"/>
              </a:ext>
            </a:extLst>
          </p:cNvPr>
          <p:cNvSpPr txBox="1"/>
          <p:nvPr/>
        </p:nvSpPr>
        <p:spPr>
          <a:xfrm>
            <a:off x="2380895" y="5725931"/>
            <a:ext cx="17622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QNAP </a:t>
            </a:r>
            <a:r>
              <a:rPr lang="en-US" altLang="zh-TW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QHora</a:t>
            </a:r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  <a:p>
            <a:r>
              <a:rPr lang="ja-JP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高速ルーター</a:t>
            </a:r>
            <a:endParaRPr lang="zh-TW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69BE9405-A660-4272-83A1-9BD1CFC13A82}"/>
              </a:ext>
            </a:extLst>
          </p:cNvPr>
          <p:cNvSpPr txBox="1"/>
          <p:nvPr/>
        </p:nvSpPr>
        <p:spPr>
          <a:xfrm>
            <a:off x="8328171" y="2521646"/>
            <a:ext cx="21513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QNAP </a:t>
            </a:r>
            <a:r>
              <a:rPr lang="en-US" altLang="zh-TW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QMiroPlus</a:t>
            </a:r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altLang="zh-TW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WiFi</a:t>
            </a:r>
            <a:r>
              <a:rPr lang="en-US" altLang="zh-TW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ja-JP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</a:t>
            </a:r>
            <a:r>
              <a:rPr lang="ja-JP" altLang="en-US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ッシュソリューション</a:t>
            </a:r>
            <a:endParaRPr lang="zh-TW" alt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C9FBCA42-D50D-45E8-9E4A-3CB62A5467F3}"/>
              </a:ext>
            </a:extLst>
          </p:cNvPr>
          <p:cNvSpPr txBox="1"/>
          <p:nvPr/>
        </p:nvSpPr>
        <p:spPr>
          <a:xfrm>
            <a:off x="8328170" y="4323161"/>
            <a:ext cx="2737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QNAP </a:t>
            </a:r>
            <a:r>
              <a:rPr lang="en-US" altLang="zh-TW" sz="14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QMiro</a:t>
            </a:r>
            <a:r>
              <a:rPr lang="en-US" altLang="zh-TW" sz="1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</a:p>
          <a:p>
            <a:r>
              <a:rPr lang="en-US" altLang="zh-TW" sz="1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WiFi</a:t>
            </a:r>
            <a:r>
              <a:rPr lang="ja-JP" alt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メッシュ</a:t>
            </a:r>
            <a:r>
              <a:rPr lang="ja-JP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ソリューション</a:t>
            </a:r>
            <a:endParaRPr lang="en-US" altLang="ja-JP" b="1" dirty="0" smtClean="0">
              <a:solidFill>
                <a:schemeClr val="tx1">
                  <a:lumMod val="75000"/>
                  <a:lumOff val="25000"/>
                </a:schemeClr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E856776D-9F7C-4762-948C-459521CF2ABA}"/>
              </a:ext>
            </a:extLst>
          </p:cNvPr>
          <p:cNvSpPr txBox="1"/>
          <p:nvPr/>
        </p:nvSpPr>
        <p:spPr>
          <a:xfrm>
            <a:off x="8328171" y="5803971"/>
            <a:ext cx="25154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 dirty="0">
                <a:latin typeface="Meiryo UI" panose="020B0604030504040204" pitchFamily="50" charset="-128"/>
                <a:ea typeface="Meiryo UI" panose="020B0604030504040204" pitchFamily="50" charset="-128"/>
              </a:rPr>
              <a:t>QNAP QuWAN </a:t>
            </a:r>
          </a:p>
          <a:p>
            <a:r>
              <a:rPr lang="ja-JP" altLang="en-US" dirty="0">
                <a:latin typeface="Meiryo UI" panose="020B0604030504040204" pitchFamily="50" charset="-128"/>
                <a:ea typeface="Meiryo UI" panose="020B0604030504040204" pitchFamily="50" charset="-128"/>
              </a:rPr>
              <a:t>仮想</a:t>
            </a:r>
            <a:r>
              <a:rPr lang="ja-JP" altLang="en-US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マシンソリューション</a:t>
            </a:r>
            <a:endParaRPr lang="zh-TW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70" name="圖形 11">
            <a:extLst>
              <a:ext uri="{FF2B5EF4-FFF2-40B4-BE49-F238E27FC236}">
                <a16:creationId xmlns:a16="http://schemas.microsoft.com/office/drawing/2014/main" id="{72BDF1B2-E08F-4971-A3A4-40417316291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982308" y="2660273"/>
            <a:ext cx="2532906" cy="667103"/>
          </a:xfrm>
          <a:prstGeom prst="rect">
            <a:avLst/>
          </a:prstGeom>
        </p:spPr>
      </p:pic>
      <p:pic>
        <p:nvPicPr>
          <p:cNvPr id="78" name="圖片 77">
            <a:extLst>
              <a:ext uri="{FF2B5EF4-FFF2-40B4-BE49-F238E27FC236}">
                <a16:creationId xmlns:a16="http://schemas.microsoft.com/office/drawing/2014/main" id="{F2560D0C-6A6D-434B-BA04-F7B775EC9075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080443" y="2197612"/>
            <a:ext cx="756977" cy="756977"/>
          </a:xfrm>
          <a:prstGeom prst="rect">
            <a:avLst/>
          </a:prstGeom>
        </p:spPr>
      </p:pic>
      <p:sp>
        <p:nvSpPr>
          <p:cNvPr id="79" name="文字方塊 78">
            <a:extLst>
              <a:ext uri="{FF2B5EF4-FFF2-40B4-BE49-F238E27FC236}">
                <a16:creationId xmlns:a16="http://schemas.microsoft.com/office/drawing/2014/main" id="{23838B61-60A1-4B31-8B80-836EB1C12FC6}"/>
              </a:ext>
            </a:extLst>
          </p:cNvPr>
          <p:cNvSpPr txBox="1"/>
          <p:nvPr/>
        </p:nvSpPr>
        <p:spPr>
          <a:xfrm>
            <a:off x="1104623" y="2931816"/>
            <a:ext cx="7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 dirty="0">
                <a:latin typeface="Meiryo UI" panose="020B0604030504040204" pitchFamily="50" charset="-128"/>
                <a:ea typeface="Meiryo UI" panose="020B0604030504040204" pitchFamily="50" charset="-128"/>
              </a:rPr>
              <a:t>QVPN</a:t>
            </a:r>
            <a:endParaRPr lang="zh-TW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0" name="圖片 79">
            <a:extLst>
              <a:ext uri="{FF2B5EF4-FFF2-40B4-BE49-F238E27FC236}">
                <a16:creationId xmlns:a16="http://schemas.microsoft.com/office/drawing/2014/main" id="{2846E56D-E9C8-4810-B9A9-863A7EAC02E7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080443" y="3989102"/>
            <a:ext cx="756977" cy="756977"/>
          </a:xfrm>
          <a:prstGeom prst="rect">
            <a:avLst/>
          </a:prstGeom>
        </p:spPr>
      </p:pic>
      <p:sp>
        <p:nvSpPr>
          <p:cNvPr id="81" name="文字方塊 80">
            <a:extLst>
              <a:ext uri="{FF2B5EF4-FFF2-40B4-BE49-F238E27FC236}">
                <a16:creationId xmlns:a16="http://schemas.microsoft.com/office/drawing/2014/main" id="{54D8F203-C28F-4ED2-B947-3942F933A67C}"/>
              </a:ext>
            </a:extLst>
          </p:cNvPr>
          <p:cNvSpPr txBox="1"/>
          <p:nvPr/>
        </p:nvSpPr>
        <p:spPr>
          <a:xfrm>
            <a:off x="1081499" y="4738159"/>
            <a:ext cx="7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 dirty="0">
                <a:latin typeface="Meiryo UI" panose="020B0604030504040204" pitchFamily="50" charset="-128"/>
                <a:ea typeface="Meiryo UI" panose="020B0604030504040204" pitchFamily="50" charset="-128"/>
              </a:rPr>
              <a:t>QVPN</a:t>
            </a:r>
            <a:endParaRPr lang="zh-TW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82" name="圖片 81">
            <a:extLst>
              <a:ext uri="{FF2B5EF4-FFF2-40B4-BE49-F238E27FC236}">
                <a16:creationId xmlns:a16="http://schemas.microsoft.com/office/drawing/2014/main" id="{D2F361DE-DD8D-4BF9-AD48-1BD989F656CB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080443" y="5236219"/>
            <a:ext cx="756977" cy="756977"/>
          </a:xfrm>
          <a:prstGeom prst="rect">
            <a:avLst/>
          </a:prstGeom>
        </p:spPr>
      </p:pic>
      <p:sp>
        <p:nvSpPr>
          <p:cNvPr id="83" name="文字方塊 82">
            <a:extLst>
              <a:ext uri="{FF2B5EF4-FFF2-40B4-BE49-F238E27FC236}">
                <a16:creationId xmlns:a16="http://schemas.microsoft.com/office/drawing/2014/main" id="{FD57FEFF-0BD5-48ED-B543-842B20D7360A}"/>
              </a:ext>
            </a:extLst>
          </p:cNvPr>
          <p:cNvSpPr txBox="1"/>
          <p:nvPr/>
        </p:nvSpPr>
        <p:spPr>
          <a:xfrm>
            <a:off x="1081498" y="5965152"/>
            <a:ext cx="7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 dirty="0">
                <a:latin typeface="Meiryo UI" panose="020B0604030504040204" pitchFamily="50" charset="-128"/>
                <a:ea typeface="Meiryo UI" panose="020B0604030504040204" pitchFamily="50" charset="-128"/>
              </a:rPr>
              <a:t>QVPN</a:t>
            </a:r>
            <a:endParaRPr lang="zh-TW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1" name="文字方塊 40">
            <a:extLst>
              <a:ext uri="{FF2B5EF4-FFF2-40B4-BE49-F238E27FC236}">
                <a16:creationId xmlns:a16="http://schemas.microsoft.com/office/drawing/2014/main" id="{78C18A87-C1F4-4ABF-86F5-ECC363CE557E}"/>
              </a:ext>
            </a:extLst>
          </p:cNvPr>
          <p:cNvSpPr txBox="1"/>
          <p:nvPr/>
        </p:nvSpPr>
        <p:spPr>
          <a:xfrm>
            <a:off x="5334585" y="5865350"/>
            <a:ext cx="152882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ja-JP" altLang="en-US" sz="2000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 panose="020B0604020202020204" pitchFamily="34" charset="0"/>
              </a:rPr>
              <a:t>オーナー</a:t>
            </a:r>
            <a:endParaRPr lang="en-US" altLang="zh-TW" sz="2000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 panose="020B0604020202020204" pitchFamily="34" charset="0"/>
            </a:endParaRPr>
          </a:p>
        </p:txBody>
      </p:sp>
      <p:pic>
        <p:nvPicPr>
          <p:cNvPr id="46" name="圖片 45">
            <a:extLst>
              <a:ext uri="{FF2B5EF4-FFF2-40B4-BE49-F238E27FC236}">
                <a16:creationId xmlns:a16="http://schemas.microsoft.com/office/drawing/2014/main" id="{04010AA8-26AE-4B00-B8C9-6A487627018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7875" y="3787874"/>
            <a:ext cx="3691100" cy="1826834"/>
          </a:xfrm>
          <a:prstGeom prst="rect">
            <a:avLst/>
          </a:prstGeom>
        </p:spPr>
      </p:pic>
      <p:sp>
        <p:nvSpPr>
          <p:cNvPr id="47" name="文字方塊 46">
            <a:extLst>
              <a:ext uri="{FF2B5EF4-FFF2-40B4-BE49-F238E27FC236}">
                <a16:creationId xmlns:a16="http://schemas.microsoft.com/office/drawing/2014/main" id="{56486A93-66C1-440E-994D-516653432689}"/>
              </a:ext>
            </a:extLst>
          </p:cNvPr>
          <p:cNvSpPr txBox="1"/>
          <p:nvPr/>
        </p:nvSpPr>
        <p:spPr>
          <a:xfrm>
            <a:off x="4976469" y="4246153"/>
            <a:ext cx="1712195" cy="9541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lvl="0">
              <a:buSzPts val="1400"/>
            </a:pPr>
            <a:r>
              <a:rPr lang="en-US" altLang="ja-JP" b="1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QuWAN</a:t>
            </a:r>
            <a:r>
              <a:rPr lang="ja-JP" altLang="en-US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は私のオフィスと従業員の接続を処理できます</a:t>
            </a:r>
            <a:r>
              <a:rPr lang="ja-JP" altLang="en-US" b="1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。すごい</a:t>
            </a:r>
            <a:r>
              <a:rPr lang="en-US" altLang="ja-JP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!</a:t>
            </a:r>
            <a:endParaRPr lang="ja-JP" altLang="en-US" b="1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48" name="圖形 47">
            <a:extLst>
              <a:ext uri="{FF2B5EF4-FFF2-40B4-BE49-F238E27FC236}">
                <a16:creationId xmlns:a16="http://schemas.microsoft.com/office/drawing/2014/main" id="{6C6F4F4B-BC0B-42F7-9961-93C7B5410D87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 flipH="1">
            <a:off x="6183758" y="4134263"/>
            <a:ext cx="1647825" cy="4714875"/>
          </a:xfrm>
          <a:prstGeom prst="rect">
            <a:avLst/>
          </a:prstGeom>
        </p:spPr>
      </p:pic>
      <p:cxnSp>
        <p:nvCxnSpPr>
          <p:cNvPr id="54" name="直線接點 53">
            <a:extLst>
              <a:ext uri="{FF2B5EF4-FFF2-40B4-BE49-F238E27FC236}">
                <a16:creationId xmlns:a16="http://schemas.microsoft.com/office/drawing/2014/main" id="{4E42D362-C114-4911-AFD4-004DD83ADC1D}"/>
              </a:ext>
            </a:extLst>
          </p:cNvPr>
          <p:cNvCxnSpPr>
            <a:cxnSpLocks/>
          </p:cNvCxnSpPr>
          <p:nvPr/>
        </p:nvCxnSpPr>
        <p:spPr>
          <a:xfrm>
            <a:off x="1927986" y="2576101"/>
            <a:ext cx="550221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直線接點 83">
            <a:extLst>
              <a:ext uri="{FF2B5EF4-FFF2-40B4-BE49-F238E27FC236}">
                <a16:creationId xmlns:a16="http://schemas.microsoft.com/office/drawing/2014/main" id="{2C233BD0-A559-422B-A437-2BEB2E168B38}"/>
              </a:ext>
            </a:extLst>
          </p:cNvPr>
          <p:cNvCxnSpPr>
            <a:cxnSpLocks/>
          </p:cNvCxnSpPr>
          <p:nvPr/>
        </p:nvCxnSpPr>
        <p:spPr>
          <a:xfrm>
            <a:off x="1927986" y="4367591"/>
            <a:ext cx="340271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直線接點 84">
            <a:extLst>
              <a:ext uri="{FF2B5EF4-FFF2-40B4-BE49-F238E27FC236}">
                <a16:creationId xmlns:a16="http://schemas.microsoft.com/office/drawing/2014/main" id="{16839967-4607-4450-9ED9-B4D8957262BB}"/>
              </a:ext>
            </a:extLst>
          </p:cNvPr>
          <p:cNvCxnSpPr>
            <a:cxnSpLocks/>
          </p:cNvCxnSpPr>
          <p:nvPr/>
        </p:nvCxnSpPr>
        <p:spPr>
          <a:xfrm>
            <a:off x="1927986" y="5614708"/>
            <a:ext cx="340271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群組 19">
            <a:extLst>
              <a:ext uri="{FF2B5EF4-FFF2-40B4-BE49-F238E27FC236}">
                <a16:creationId xmlns:a16="http://schemas.microsoft.com/office/drawing/2014/main" id="{13F61465-AF95-4332-B23C-BD58E3C5522B}"/>
              </a:ext>
            </a:extLst>
          </p:cNvPr>
          <p:cNvGrpSpPr/>
          <p:nvPr/>
        </p:nvGrpSpPr>
        <p:grpSpPr>
          <a:xfrm>
            <a:off x="3910767" y="2528775"/>
            <a:ext cx="965530" cy="3022124"/>
            <a:chOff x="3085883" y="2673060"/>
            <a:chExt cx="965530" cy="3022124"/>
          </a:xfrm>
        </p:grpSpPr>
        <p:cxnSp>
          <p:nvCxnSpPr>
            <p:cNvPr id="55" name="接點: 肘形 54">
              <a:extLst>
                <a:ext uri="{FF2B5EF4-FFF2-40B4-BE49-F238E27FC236}">
                  <a16:creationId xmlns:a16="http://schemas.microsoft.com/office/drawing/2014/main" id="{09366D61-89D7-4B99-8E27-B2440FDC69CC}"/>
                </a:ext>
              </a:extLst>
            </p:cNvPr>
            <p:cNvCxnSpPr>
              <a:cxnSpLocks/>
            </p:cNvCxnSpPr>
            <p:nvPr/>
          </p:nvCxnSpPr>
          <p:spPr>
            <a:xfrm>
              <a:off x="3085883" y="2673060"/>
              <a:ext cx="965530" cy="532438"/>
            </a:xfrm>
            <a:prstGeom prst="bentConnector3">
              <a:avLst>
                <a:gd name="adj1" fmla="val 75290"/>
              </a:avLst>
            </a:prstGeom>
            <a:ln w="38100">
              <a:solidFill>
                <a:srgbClr val="00206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接點: 肘形 86">
              <a:extLst>
                <a:ext uri="{FF2B5EF4-FFF2-40B4-BE49-F238E27FC236}">
                  <a16:creationId xmlns:a16="http://schemas.microsoft.com/office/drawing/2014/main" id="{F9A02723-8ED2-401D-9515-E8C17611EFDE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3060407" y="3780363"/>
              <a:ext cx="1317258" cy="186527"/>
            </a:xfrm>
            <a:prstGeom prst="bentConnector3">
              <a:avLst>
                <a:gd name="adj1" fmla="val 100091"/>
              </a:avLst>
            </a:prstGeom>
            <a:ln w="38100">
              <a:solidFill>
                <a:srgbClr val="002060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接點: 肘形 87">
              <a:extLst>
                <a:ext uri="{FF2B5EF4-FFF2-40B4-BE49-F238E27FC236}">
                  <a16:creationId xmlns:a16="http://schemas.microsoft.com/office/drawing/2014/main" id="{3BCBA843-629B-45D2-B0EC-78015118960A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957115" y="4839352"/>
              <a:ext cx="1341478" cy="370185"/>
            </a:xfrm>
            <a:prstGeom prst="bentConnector2">
              <a:avLst/>
            </a:prstGeom>
            <a:ln w="38100">
              <a:solidFill>
                <a:srgbClr val="002060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9" name="圖片 88">
            <a:extLst>
              <a:ext uri="{FF2B5EF4-FFF2-40B4-BE49-F238E27FC236}">
                <a16:creationId xmlns:a16="http://schemas.microsoft.com/office/drawing/2014/main" id="{2B945591-5DED-4A2E-917D-1718288D49C9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0455345" y="1534120"/>
            <a:ext cx="756977" cy="756977"/>
          </a:xfrm>
          <a:prstGeom prst="rect">
            <a:avLst/>
          </a:prstGeom>
        </p:spPr>
      </p:pic>
      <p:sp>
        <p:nvSpPr>
          <p:cNvPr id="90" name="文字方塊 89">
            <a:extLst>
              <a:ext uri="{FF2B5EF4-FFF2-40B4-BE49-F238E27FC236}">
                <a16:creationId xmlns:a16="http://schemas.microsoft.com/office/drawing/2014/main" id="{C85D0E7E-3B9D-4D18-ACD6-553E8BCB1738}"/>
              </a:ext>
            </a:extLst>
          </p:cNvPr>
          <p:cNvSpPr txBox="1"/>
          <p:nvPr/>
        </p:nvSpPr>
        <p:spPr>
          <a:xfrm>
            <a:off x="10479525" y="2268324"/>
            <a:ext cx="7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 dirty="0">
                <a:latin typeface="Meiryo UI" panose="020B0604030504040204" pitchFamily="50" charset="-128"/>
                <a:ea typeface="Meiryo UI" panose="020B0604030504040204" pitchFamily="50" charset="-128"/>
              </a:rPr>
              <a:t>QVPN</a:t>
            </a:r>
            <a:endParaRPr lang="zh-TW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1" name="直線接點 90">
            <a:extLst>
              <a:ext uri="{FF2B5EF4-FFF2-40B4-BE49-F238E27FC236}">
                <a16:creationId xmlns:a16="http://schemas.microsoft.com/office/drawing/2014/main" id="{4D5055D5-2FFF-4961-8CF2-D948AB822795}"/>
              </a:ext>
            </a:extLst>
          </p:cNvPr>
          <p:cNvCxnSpPr>
            <a:cxnSpLocks/>
          </p:cNvCxnSpPr>
          <p:nvPr/>
        </p:nvCxnSpPr>
        <p:spPr>
          <a:xfrm>
            <a:off x="9653157" y="1969483"/>
            <a:ext cx="714052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" name="圖片 91">
            <a:extLst>
              <a:ext uri="{FF2B5EF4-FFF2-40B4-BE49-F238E27FC236}">
                <a16:creationId xmlns:a16="http://schemas.microsoft.com/office/drawing/2014/main" id="{273C4318-834A-45EE-B4CE-01C9336D0626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/>
        </p:blipFill>
        <p:spPr>
          <a:xfrm>
            <a:off x="10455345" y="3281180"/>
            <a:ext cx="756977" cy="756977"/>
          </a:xfrm>
          <a:prstGeom prst="rect">
            <a:avLst/>
          </a:prstGeom>
        </p:spPr>
      </p:pic>
      <p:sp>
        <p:nvSpPr>
          <p:cNvPr id="93" name="文字方塊 92">
            <a:extLst>
              <a:ext uri="{FF2B5EF4-FFF2-40B4-BE49-F238E27FC236}">
                <a16:creationId xmlns:a16="http://schemas.microsoft.com/office/drawing/2014/main" id="{42D6AB70-79E9-4458-A112-2C59218B5326}"/>
              </a:ext>
            </a:extLst>
          </p:cNvPr>
          <p:cNvSpPr txBox="1"/>
          <p:nvPr/>
        </p:nvSpPr>
        <p:spPr>
          <a:xfrm>
            <a:off x="10479525" y="4015384"/>
            <a:ext cx="7296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TW"/>
            </a:defPPr>
            <a:lvl1pPr>
              <a:defRPr sz="1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zh-TW" dirty="0">
                <a:latin typeface="Meiryo UI" panose="020B0604030504040204" pitchFamily="50" charset="-128"/>
                <a:ea typeface="Meiryo UI" panose="020B0604030504040204" pitchFamily="50" charset="-128"/>
              </a:rPr>
              <a:t>QVPN</a:t>
            </a:r>
            <a:endParaRPr lang="zh-TW" altLang="en-US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cxnSp>
        <p:nvCxnSpPr>
          <p:cNvPr id="94" name="直線接點 93">
            <a:extLst>
              <a:ext uri="{FF2B5EF4-FFF2-40B4-BE49-F238E27FC236}">
                <a16:creationId xmlns:a16="http://schemas.microsoft.com/office/drawing/2014/main" id="{8AFE99E1-96AE-4539-980A-CFDD04B62976}"/>
              </a:ext>
            </a:extLst>
          </p:cNvPr>
          <p:cNvCxnSpPr>
            <a:cxnSpLocks/>
          </p:cNvCxnSpPr>
          <p:nvPr/>
        </p:nvCxnSpPr>
        <p:spPr>
          <a:xfrm>
            <a:off x="9653157" y="3716543"/>
            <a:ext cx="714052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5" name="群組 94">
            <a:extLst>
              <a:ext uri="{FF2B5EF4-FFF2-40B4-BE49-F238E27FC236}">
                <a16:creationId xmlns:a16="http://schemas.microsoft.com/office/drawing/2014/main" id="{DFB44E3E-8221-4FAD-9896-5D87384B1C30}"/>
              </a:ext>
            </a:extLst>
          </p:cNvPr>
          <p:cNvGrpSpPr/>
          <p:nvPr/>
        </p:nvGrpSpPr>
        <p:grpSpPr>
          <a:xfrm flipH="1">
            <a:off x="7632403" y="2095582"/>
            <a:ext cx="1140639" cy="2990638"/>
            <a:chOff x="2910774" y="2673060"/>
            <a:chExt cx="1140639" cy="2990638"/>
          </a:xfrm>
        </p:grpSpPr>
        <p:cxnSp>
          <p:nvCxnSpPr>
            <p:cNvPr id="96" name="接點: 肘形 95">
              <a:extLst>
                <a:ext uri="{FF2B5EF4-FFF2-40B4-BE49-F238E27FC236}">
                  <a16:creationId xmlns:a16="http://schemas.microsoft.com/office/drawing/2014/main" id="{8E63AB84-70FB-4459-8228-6C529FDFBF95}"/>
                </a:ext>
              </a:extLst>
            </p:cNvPr>
            <p:cNvCxnSpPr>
              <a:cxnSpLocks/>
            </p:cNvCxnSpPr>
            <p:nvPr/>
          </p:nvCxnSpPr>
          <p:spPr>
            <a:xfrm>
              <a:off x="3085883" y="2673060"/>
              <a:ext cx="965530" cy="532438"/>
            </a:xfrm>
            <a:prstGeom prst="bentConnector3">
              <a:avLst>
                <a:gd name="adj1" fmla="val 75290"/>
              </a:avLst>
            </a:prstGeom>
            <a:ln w="38100">
              <a:solidFill>
                <a:srgbClr val="002060"/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接點: 肘形 96">
              <a:extLst>
                <a:ext uri="{FF2B5EF4-FFF2-40B4-BE49-F238E27FC236}">
                  <a16:creationId xmlns:a16="http://schemas.microsoft.com/office/drawing/2014/main" id="{315B3941-6A51-400D-B2B8-BB9767B93CFD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805033" y="3327155"/>
              <a:ext cx="1115032" cy="903550"/>
            </a:xfrm>
            <a:prstGeom prst="bentConnector2">
              <a:avLst/>
            </a:prstGeom>
            <a:ln w="38100">
              <a:solidFill>
                <a:srgbClr val="002060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接點: 肘形 97">
              <a:extLst>
                <a:ext uri="{FF2B5EF4-FFF2-40B4-BE49-F238E27FC236}">
                  <a16:creationId xmlns:a16="http://schemas.microsoft.com/office/drawing/2014/main" id="{FCFB7E8A-CD12-4432-AC76-39E6AA48BAC2}"/>
                </a:ext>
              </a:extLst>
            </p:cNvPr>
            <p:cNvCxnSpPr>
              <a:cxnSpLocks/>
            </p:cNvCxnSpPr>
            <p:nvPr/>
          </p:nvCxnSpPr>
          <p:spPr>
            <a:xfrm rot="5400000">
              <a:off x="2858103" y="4709501"/>
              <a:ext cx="1309993" cy="598402"/>
            </a:xfrm>
            <a:prstGeom prst="bentConnector3">
              <a:avLst>
                <a:gd name="adj1" fmla="val 99972"/>
              </a:avLst>
            </a:prstGeom>
            <a:ln w="38100">
              <a:solidFill>
                <a:srgbClr val="002060"/>
              </a:solidFill>
              <a:headEnd type="none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圖片 35" descr="一張含有 文字 的圖片&#10;&#10;自動產生的描述">
            <a:extLst>
              <a:ext uri="{FF2B5EF4-FFF2-40B4-BE49-F238E27FC236}">
                <a16:creationId xmlns:a16="http://schemas.microsoft.com/office/drawing/2014/main" id="{8E0CB4CD-FD90-4782-BAD8-E27D17FCAE6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3766" y="4584771"/>
            <a:ext cx="2770567" cy="161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734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46510" y="1635231"/>
            <a:ext cx="9045323" cy="4852204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3"/>
          <p:cNvSpPr txBox="1">
            <a:spLocks noGrp="1"/>
          </p:cNvSpPr>
          <p:nvPr>
            <p:ph type="ctrTitle"/>
          </p:nvPr>
        </p:nvSpPr>
        <p:spPr>
          <a:xfrm>
            <a:off x="1730061" y="59854"/>
            <a:ext cx="10461939" cy="137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dirty="0" err="1"/>
              <a:t>QuWAN上のQVPNサーバーの利点</a:t>
            </a:r>
            <a:endParaRPr dirty="0">
              <a:sym typeface="Arial"/>
            </a:endParaRPr>
          </a:p>
        </p:txBody>
      </p:sp>
      <p:sp>
        <p:nvSpPr>
          <p:cNvPr id="368" name="Google Shape;368;p23"/>
          <p:cNvSpPr txBox="1"/>
          <p:nvPr/>
        </p:nvSpPr>
        <p:spPr>
          <a:xfrm>
            <a:off x="2404766" y="1919231"/>
            <a:ext cx="6699477" cy="3976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一元化されたユーザーアカウント管理ができます</a:t>
            </a:r>
            <a:endParaRPr sz="18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複数のQVPNサーバーを同時にセットアップできます</a:t>
            </a:r>
            <a:endParaRPr sz="18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QVPNサーバーを同時に管理できます</a:t>
            </a:r>
            <a:endParaRPr sz="18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クラウド上のクライアントの接続情報を直接監視できます</a:t>
            </a:r>
            <a:endParaRPr sz="18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ユーザーはサーバーのIPアドレスをたくさん覚えておく必要はありません</a:t>
            </a:r>
            <a:endParaRPr sz="18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QVPNクライアントに適したサーバーを決定するための自動ヘルスチェック</a:t>
            </a:r>
            <a:endParaRPr sz="18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85750" marR="0" lvl="0" indent="-28575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dirty="0" err="1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ユーザーが接続したいQVPN</a:t>
            </a:r>
            <a:r>
              <a:rPr lang="en-US" sz="18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サーバーを選択するための手動オプションを保持し</a:t>
            </a:r>
            <a:r>
              <a:rPr lang="ja-JP" altLang="en-US" sz="18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てい</a:t>
            </a:r>
            <a:r>
              <a:rPr lang="en-US" sz="18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ます</a:t>
            </a:r>
            <a:r>
              <a:rPr lang="en-US" sz="1800" dirty="0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(QVPN</a:t>
            </a:r>
            <a:r>
              <a:rPr lang="en-US" sz="18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sz="1800" dirty="0" err="1" smtClean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Client上</a:t>
            </a:r>
            <a:r>
              <a:rPr lang="en-US" sz="1800" dirty="0">
                <a:solidFill>
                  <a:schemeClr val="dk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sz="1800" dirty="0">
              <a:solidFill>
                <a:schemeClr val="dk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369" name="Google Shape;369;p23"/>
          <p:cNvSpPr txBox="1"/>
          <p:nvPr/>
        </p:nvSpPr>
        <p:spPr>
          <a:xfrm>
            <a:off x="10551773" y="3644900"/>
            <a:ext cx="1812075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オーナ</a:t>
            </a:r>
            <a:r>
              <a:rPr 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70" name="Google Shape;370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4704" y="1296366"/>
            <a:ext cx="2979326" cy="1471011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23"/>
          <p:cNvSpPr txBox="1"/>
          <p:nvPr/>
        </p:nvSpPr>
        <p:spPr>
          <a:xfrm>
            <a:off x="10115297" y="1722390"/>
            <a:ext cx="1907739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QuWAN</a:t>
            </a:r>
            <a:r>
              <a:rPr lang="en-US" sz="24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は</a:t>
            </a:r>
            <a:r>
              <a:rPr lang="en-US" sz="2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sz="24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私の</a:t>
            </a:r>
            <a:r>
              <a:rPr lang="en-US" sz="24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ITです</a:t>
            </a:r>
            <a:r>
              <a:rPr lang="en-US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！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372" name="Google Shape;372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8958506" y="2147828"/>
            <a:ext cx="1647825" cy="4714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2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59165" y="1296365"/>
            <a:ext cx="1558449" cy="14710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4"/>
          <p:cNvSpPr txBox="1">
            <a:spLocks noGrp="1"/>
          </p:cNvSpPr>
          <p:nvPr>
            <p:ph type="ctrTitle"/>
          </p:nvPr>
        </p:nvSpPr>
        <p:spPr>
          <a:xfrm>
            <a:off x="6795752" y="2420869"/>
            <a:ext cx="4723148" cy="169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dirty="0" err="1"/>
              <a:t>機能紹介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5"/>
          <p:cNvSpPr txBox="1">
            <a:spLocks noGrp="1"/>
          </p:cNvSpPr>
          <p:nvPr>
            <p:ph type="ctrTitle"/>
          </p:nvPr>
        </p:nvSpPr>
        <p:spPr>
          <a:xfrm>
            <a:off x="1730061" y="59854"/>
            <a:ext cx="10461939" cy="137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dirty="0" err="1"/>
              <a:t>GUIの紹介</a:t>
            </a:r>
            <a:endParaRPr dirty="0"/>
          </a:p>
        </p:txBody>
      </p:sp>
      <p:pic>
        <p:nvPicPr>
          <p:cNvPr id="384" name="Google Shape;38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8144" y="1727335"/>
            <a:ext cx="11415712" cy="4620790"/>
          </a:xfrm>
          <a:prstGeom prst="rect">
            <a:avLst/>
          </a:prstGeom>
          <a:noFill/>
          <a:ln>
            <a:noFill/>
          </a:ln>
          <a:effectLst>
            <a:outerShdw blurRad="381000" dist="596900" dir="8100000" sx="95000" sy="95000" algn="tr" rotWithShape="0">
              <a:srgbClr val="000000">
                <a:alpha val="35686"/>
              </a:srgbClr>
            </a:outerShdw>
          </a:effectLst>
        </p:spPr>
      </p:pic>
      <p:sp>
        <p:nvSpPr>
          <p:cNvPr id="385" name="Google Shape;385;p25"/>
          <p:cNvSpPr/>
          <p:nvPr/>
        </p:nvSpPr>
        <p:spPr>
          <a:xfrm>
            <a:off x="388144" y="3186681"/>
            <a:ext cx="2475129" cy="1246909"/>
          </a:xfrm>
          <a:prstGeom prst="rect">
            <a:avLst/>
          </a:prstGeom>
          <a:solidFill>
            <a:srgbClr val="66FFCC">
              <a:alpha val="9803"/>
            </a:srgbClr>
          </a:solidFill>
          <a:ln w="57150" cap="flat" cmpd="sng">
            <a:solidFill>
              <a:srgbClr val="FFC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386" name="Google Shape;386;p25"/>
          <p:cNvSpPr/>
          <p:nvPr/>
        </p:nvSpPr>
        <p:spPr>
          <a:xfrm>
            <a:off x="3112655" y="2632499"/>
            <a:ext cx="2068945" cy="341746"/>
          </a:xfrm>
          <a:prstGeom prst="rect">
            <a:avLst/>
          </a:prstGeom>
          <a:solidFill>
            <a:srgbClr val="66FFCC">
              <a:alpha val="9803"/>
            </a:srgbClr>
          </a:solidFill>
          <a:ln w="57150" cap="flat" cmpd="sng">
            <a:solidFill>
              <a:srgbClr val="FFC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387" name="Google Shape;387;p25"/>
          <p:cNvSpPr/>
          <p:nvPr/>
        </p:nvSpPr>
        <p:spPr>
          <a:xfrm>
            <a:off x="9448800" y="2142972"/>
            <a:ext cx="2355056" cy="660400"/>
          </a:xfrm>
          <a:prstGeom prst="rect">
            <a:avLst/>
          </a:prstGeom>
          <a:solidFill>
            <a:srgbClr val="66FFCC">
              <a:alpha val="9803"/>
            </a:srgbClr>
          </a:solidFill>
          <a:ln w="57150" cap="flat" cmpd="sng">
            <a:solidFill>
              <a:srgbClr val="FFC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26"/>
          <p:cNvSpPr txBox="1">
            <a:spLocks noGrp="1"/>
          </p:cNvSpPr>
          <p:nvPr>
            <p:ph type="ctrTitle"/>
          </p:nvPr>
        </p:nvSpPr>
        <p:spPr>
          <a:xfrm>
            <a:off x="1730061" y="59854"/>
            <a:ext cx="10461939" cy="137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dirty="0" err="1" smtClean="0"/>
              <a:t>QuWAN</a:t>
            </a:r>
            <a:r>
              <a:rPr lang="en-US" dirty="0" smtClean="0"/>
              <a:t> </a:t>
            </a:r>
            <a:r>
              <a:rPr lang="en-US" dirty="0" err="1" smtClean="0"/>
              <a:t>QVPN</a:t>
            </a:r>
            <a:r>
              <a:rPr lang="en-US" dirty="0" err="1"/>
              <a:t>のクイックスタートの紹介</a:t>
            </a:r>
            <a:endParaRPr dirty="0">
              <a:sym typeface="Arial"/>
            </a:endParaRPr>
          </a:p>
        </p:txBody>
      </p:sp>
      <p:pic>
        <p:nvPicPr>
          <p:cNvPr id="393" name="Google Shape;393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065" y="1513523"/>
            <a:ext cx="5264038" cy="1992602"/>
          </a:xfrm>
          <a:prstGeom prst="rect">
            <a:avLst/>
          </a:prstGeom>
          <a:noFill/>
          <a:ln>
            <a:noFill/>
          </a:ln>
          <a:effectLst>
            <a:outerShdw blurRad="381000" dist="596900" dir="8100000" sx="95000" sy="95000" algn="tr" rotWithShape="0">
              <a:srgbClr val="000000">
                <a:alpha val="35686"/>
              </a:srgbClr>
            </a:outerShdw>
          </a:effectLst>
        </p:spPr>
      </p:pic>
      <p:sp>
        <p:nvSpPr>
          <p:cNvPr id="394" name="Google Shape;394;p26"/>
          <p:cNvSpPr/>
          <p:nvPr/>
        </p:nvSpPr>
        <p:spPr>
          <a:xfrm>
            <a:off x="787958" y="2231652"/>
            <a:ext cx="2263290" cy="278172"/>
          </a:xfrm>
          <a:prstGeom prst="rect">
            <a:avLst/>
          </a:prstGeom>
          <a:solidFill>
            <a:srgbClr val="66FFCC">
              <a:alpha val="9803"/>
            </a:srgbClr>
          </a:solidFill>
          <a:ln w="57150" cap="flat" cmpd="sng">
            <a:solidFill>
              <a:srgbClr val="FFC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pic>
        <p:nvPicPr>
          <p:cNvPr id="395" name="Google Shape;395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065" y="3636582"/>
            <a:ext cx="3680451" cy="2666064"/>
          </a:xfrm>
          <a:prstGeom prst="rect">
            <a:avLst/>
          </a:prstGeom>
          <a:noFill/>
          <a:ln>
            <a:noFill/>
          </a:ln>
          <a:effectLst>
            <a:outerShdw blurRad="381000" dist="596900" dir="8100000" sx="95000" sy="95000" algn="tr" rotWithShape="0">
              <a:srgbClr val="000000">
                <a:alpha val="35686"/>
              </a:srgbClr>
            </a:outerShdw>
          </a:effectLst>
        </p:spPr>
      </p:pic>
      <p:pic>
        <p:nvPicPr>
          <p:cNvPr id="396" name="Google Shape;396;p2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295107" y="3632201"/>
            <a:ext cx="3601786" cy="2666064"/>
          </a:xfrm>
          <a:prstGeom prst="rect">
            <a:avLst/>
          </a:prstGeom>
          <a:noFill/>
          <a:ln>
            <a:noFill/>
          </a:ln>
          <a:effectLst>
            <a:outerShdw blurRad="381000" dist="596900" dir="8100000" sx="95000" sy="95000" algn="tr" rotWithShape="0">
              <a:srgbClr val="000000">
                <a:alpha val="35686"/>
              </a:srgbClr>
            </a:outerShdw>
          </a:effectLst>
        </p:spPr>
      </p:pic>
      <p:pic>
        <p:nvPicPr>
          <p:cNvPr id="397" name="Google Shape;397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69607" y="3632200"/>
            <a:ext cx="3649293" cy="2666064"/>
          </a:xfrm>
          <a:prstGeom prst="rect">
            <a:avLst/>
          </a:prstGeom>
          <a:noFill/>
          <a:ln>
            <a:noFill/>
          </a:ln>
          <a:effectLst>
            <a:outerShdw blurRad="381000" dist="596900" dir="8100000" sx="95000" sy="95000" algn="tr" rotWithShape="0">
              <a:srgbClr val="000000">
                <a:alpha val="35686"/>
              </a:srgbClr>
            </a:outerShdw>
          </a:effectLst>
        </p:spPr>
      </p:pic>
      <p:sp>
        <p:nvSpPr>
          <p:cNvPr id="398" name="Google Shape;398;p26"/>
          <p:cNvSpPr txBox="1"/>
          <p:nvPr/>
        </p:nvSpPr>
        <p:spPr>
          <a:xfrm>
            <a:off x="6181725" y="1666875"/>
            <a:ext cx="3836918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QuWANでQVPN</a:t>
            </a:r>
            <a:r>
              <a:rPr lang="en-US" sz="18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サーバーをセットアップする方法をユーザーに知らせる</a:t>
            </a:r>
            <a:r>
              <a:rPr lang="ja-JP" altLang="en-US" sz="1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ガイド</a:t>
            </a:r>
            <a:endParaRPr sz="18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ctrTitle"/>
          </p:nvPr>
        </p:nvSpPr>
        <p:spPr>
          <a:xfrm>
            <a:off x="3178629" y="782042"/>
            <a:ext cx="7717970" cy="1070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800"/>
              <a:buFont typeface="Arial"/>
              <a:buNone/>
            </a:pPr>
            <a:r>
              <a:rPr lang="ja-JP" altLang="en-US" sz="4800" dirty="0"/>
              <a:t>アジェンダ</a:t>
            </a:r>
            <a:endParaRPr dirty="0"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1"/>
          </p:nvPr>
        </p:nvSpPr>
        <p:spPr>
          <a:xfrm>
            <a:off x="3178629" y="1933434"/>
            <a:ext cx="7913914" cy="216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634365" marR="0" lvl="0" indent="-457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0"/>
              <a:buFont typeface="Arial" panose="020B0604020202020204" pitchFamily="34" charset="0"/>
              <a:buChar char="•"/>
            </a:pPr>
            <a:r>
              <a:rPr lang="en-US" sz="279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QuWANはVPN</a:t>
            </a:r>
            <a:r>
              <a:rPr lang="en-US" sz="279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にどのような</a:t>
            </a:r>
            <a:r>
              <a:rPr lang="ja-JP" altLang="en-US" sz="279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変化</a:t>
            </a:r>
            <a:r>
              <a:rPr lang="en-US" sz="279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をもたらすことが</a:t>
            </a:r>
            <a:r>
              <a:rPr lang="en-US" sz="279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/>
            </a:r>
            <a:br>
              <a:rPr lang="en-US" sz="279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</a:br>
            <a:r>
              <a:rPr lang="en-US" sz="279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できますか</a:t>
            </a:r>
            <a:r>
              <a:rPr lang="en-US" sz="279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？</a:t>
            </a:r>
            <a:endParaRPr sz="279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634365" marR="0" lvl="0" indent="-45720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0"/>
              <a:buFont typeface="Arial" panose="020B0604020202020204" pitchFamily="34" charset="0"/>
              <a:buChar char="•"/>
            </a:pPr>
            <a:r>
              <a:rPr lang="en-US" sz="279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機能紹介</a:t>
            </a:r>
            <a:endParaRPr sz="279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228600" marR="0" lvl="0" indent="-51435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90"/>
              <a:buFont typeface="Arial"/>
              <a:buNone/>
            </a:pPr>
            <a:endParaRPr sz="279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27"/>
          <p:cNvSpPr txBox="1">
            <a:spLocks noGrp="1"/>
          </p:cNvSpPr>
          <p:nvPr>
            <p:ph type="ctrTitle"/>
          </p:nvPr>
        </p:nvSpPr>
        <p:spPr>
          <a:xfrm>
            <a:off x="1730061" y="59854"/>
            <a:ext cx="10461939" cy="137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dirty="0" err="1"/>
              <a:t>QuWANでQVPNサーバーをセットアップする</a:t>
            </a:r>
            <a:endParaRPr dirty="0">
              <a:sym typeface="Arial"/>
            </a:endParaRPr>
          </a:p>
        </p:txBody>
      </p:sp>
      <p:grpSp>
        <p:nvGrpSpPr>
          <p:cNvPr id="404" name="Google Shape;404;p27"/>
          <p:cNvGrpSpPr/>
          <p:nvPr/>
        </p:nvGrpSpPr>
        <p:grpSpPr>
          <a:xfrm>
            <a:off x="1411027" y="1781944"/>
            <a:ext cx="9830996" cy="4533418"/>
            <a:chOff x="1180502" y="1607126"/>
            <a:chExt cx="9830996" cy="4533418"/>
          </a:xfrm>
        </p:grpSpPr>
        <p:pic>
          <p:nvPicPr>
            <p:cNvPr id="405" name="Google Shape;405;p2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80502" y="1607126"/>
              <a:ext cx="9830996" cy="4483100"/>
            </a:xfrm>
            <a:prstGeom prst="rect">
              <a:avLst/>
            </a:prstGeom>
            <a:noFill/>
            <a:ln>
              <a:noFill/>
            </a:ln>
            <a:effectLst>
              <a:outerShdw blurRad="381000" dist="596900" dir="8100000" sx="95000" sy="95000" algn="tr" rotWithShape="0">
                <a:srgbClr val="000000">
                  <a:alpha val="35686"/>
                </a:srgbClr>
              </a:outerShdw>
            </a:effectLst>
          </p:spPr>
        </p:pic>
        <p:sp>
          <p:nvSpPr>
            <p:cNvPr id="406" name="Google Shape;406;p27"/>
            <p:cNvSpPr/>
            <p:nvPr/>
          </p:nvSpPr>
          <p:spPr>
            <a:xfrm>
              <a:off x="9430326" y="4119419"/>
              <a:ext cx="535710" cy="1422400"/>
            </a:xfrm>
            <a:prstGeom prst="rect">
              <a:avLst/>
            </a:prstGeom>
            <a:solidFill>
              <a:srgbClr val="66FFCC">
                <a:alpha val="9803"/>
              </a:srgbClr>
            </a:solidFill>
            <a:ln w="57150" cap="flat" cmpd="sng">
              <a:solidFill>
                <a:srgbClr val="FFC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  <p:sp>
          <p:nvSpPr>
            <p:cNvPr id="407" name="Google Shape;407;p27"/>
            <p:cNvSpPr/>
            <p:nvPr/>
          </p:nvSpPr>
          <p:spPr>
            <a:xfrm>
              <a:off x="10349344" y="4119419"/>
              <a:ext cx="535710" cy="1422400"/>
            </a:xfrm>
            <a:prstGeom prst="rect">
              <a:avLst/>
            </a:prstGeom>
            <a:solidFill>
              <a:srgbClr val="66FFCC">
                <a:alpha val="9803"/>
              </a:srgbClr>
            </a:solidFill>
            <a:ln w="57150" cap="flat" cmpd="sng">
              <a:solidFill>
                <a:srgbClr val="FFC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  <p:sp>
          <p:nvSpPr>
            <p:cNvPr id="408" name="Google Shape;408;p27"/>
            <p:cNvSpPr/>
            <p:nvPr/>
          </p:nvSpPr>
          <p:spPr>
            <a:xfrm>
              <a:off x="3611418" y="2225964"/>
              <a:ext cx="5181600" cy="3914580"/>
            </a:xfrm>
            <a:prstGeom prst="rect">
              <a:avLst/>
            </a:prstGeom>
            <a:solidFill>
              <a:srgbClr val="66FFCC">
                <a:alpha val="9803"/>
              </a:srgbClr>
            </a:solidFill>
            <a:ln w="57150" cap="flat" cmpd="sng">
              <a:solidFill>
                <a:srgbClr val="FFC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</p:grpSp>
      <p:sp>
        <p:nvSpPr>
          <p:cNvPr id="409" name="Google Shape;409;p27"/>
          <p:cNvSpPr txBox="1"/>
          <p:nvPr/>
        </p:nvSpPr>
        <p:spPr>
          <a:xfrm>
            <a:off x="1379277" y="1264632"/>
            <a:ext cx="86391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設定を編集するには、QVPNサーバーごとに</a:t>
            </a:r>
            <a:r>
              <a:rPr lang="en-US" sz="1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[</a:t>
            </a:r>
            <a:r>
              <a:rPr lang="en-US" sz="18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アクション</a:t>
            </a:r>
            <a:r>
              <a:rPr lang="en-US" sz="1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]</a:t>
            </a:r>
            <a:r>
              <a:rPr lang="en-US" sz="18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を押します</a:t>
            </a:r>
            <a:endParaRPr sz="18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pic>
        <p:nvPicPr>
          <p:cNvPr id="410" name="Google Shape;410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968282" y="5748771"/>
            <a:ext cx="1920847" cy="48413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28"/>
          <p:cNvSpPr txBox="1">
            <a:spLocks noGrp="1"/>
          </p:cNvSpPr>
          <p:nvPr>
            <p:ph type="ctrTitle"/>
          </p:nvPr>
        </p:nvSpPr>
        <p:spPr>
          <a:xfrm>
            <a:off x="1730061" y="59854"/>
            <a:ext cx="10461939" cy="137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dirty="0" err="1"/>
              <a:t>QuWANで</a:t>
            </a:r>
            <a:r>
              <a:rPr lang="en-US" dirty="0" err="1" smtClean="0"/>
              <a:t>QVPN</a:t>
            </a:r>
            <a:r>
              <a:rPr lang="en-US" dirty="0" smtClean="0"/>
              <a:t> </a:t>
            </a:r>
            <a:r>
              <a:rPr lang="en-US" dirty="0" err="1" smtClean="0"/>
              <a:t>QBelt</a:t>
            </a:r>
            <a:r>
              <a:rPr lang="en-US" dirty="0" err="1"/>
              <a:t>ユーザーを作成する</a:t>
            </a:r>
            <a:endParaRPr dirty="0">
              <a:sym typeface="Arial"/>
            </a:endParaRPr>
          </a:p>
        </p:txBody>
      </p:sp>
      <p:pic>
        <p:nvPicPr>
          <p:cNvPr id="416" name="Google Shape;41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0399" y="4122328"/>
            <a:ext cx="10234431" cy="2011772"/>
          </a:xfrm>
          <a:prstGeom prst="rect">
            <a:avLst/>
          </a:prstGeom>
          <a:noFill/>
          <a:ln>
            <a:noFill/>
          </a:ln>
          <a:effectLst>
            <a:outerShdw blurRad="381000" dist="596900" dir="8100000" sx="95000" sy="95000" algn="tr" rotWithShape="0">
              <a:srgbClr val="000000">
                <a:alpha val="35686"/>
              </a:srgbClr>
            </a:outerShdw>
          </a:effectLst>
        </p:spPr>
      </p:pic>
      <p:grpSp>
        <p:nvGrpSpPr>
          <p:cNvPr id="417" name="Google Shape;417;p28"/>
          <p:cNvGrpSpPr/>
          <p:nvPr/>
        </p:nvGrpSpPr>
        <p:grpSpPr>
          <a:xfrm>
            <a:off x="7893355" y="1536229"/>
            <a:ext cx="3001475" cy="2986542"/>
            <a:chOff x="5925881" y="1591265"/>
            <a:chExt cx="3001475" cy="2986542"/>
          </a:xfrm>
        </p:grpSpPr>
        <p:pic>
          <p:nvPicPr>
            <p:cNvPr id="418" name="Google Shape;418;p2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925882" y="1591265"/>
              <a:ext cx="3001474" cy="2986542"/>
            </a:xfrm>
            <a:prstGeom prst="rect">
              <a:avLst/>
            </a:prstGeom>
            <a:noFill/>
            <a:ln>
              <a:noFill/>
            </a:ln>
            <a:effectLst>
              <a:outerShdw blurRad="381000" dist="596900" dir="8100000" sx="95000" sy="95000" algn="tr" rotWithShape="0">
                <a:srgbClr val="000000">
                  <a:alpha val="35686"/>
                </a:srgbClr>
              </a:outerShdw>
            </a:effectLst>
          </p:spPr>
        </p:pic>
        <p:sp>
          <p:nvSpPr>
            <p:cNvPr id="419" name="Google Shape;419;p28"/>
            <p:cNvSpPr/>
            <p:nvPr/>
          </p:nvSpPr>
          <p:spPr>
            <a:xfrm>
              <a:off x="5925881" y="2382573"/>
              <a:ext cx="1639283" cy="2124362"/>
            </a:xfrm>
            <a:prstGeom prst="rect">
              <a:avLst/>
            </a:prstGeom>
            <a:solidFill>
              <a:srgbClr val="66FFCC">
                <a:alpha val="9803"/>
              </a:srgbClr>
            </a:solidFill>
            <a:ln w="57150" cap="flat" cmpd="sng">
              <a:solidFill>
                <a:srgbClr val="FFC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  <p:sp>
          <p:nvSpPr>
            <p:cNvPr id="420" name="Google Shape;420;p28"/>
            <p:cNvSpPr/>
            <p:nvPr/>
          </p:nvSpPr>
          <p:spPr>
            <a:xfrm>
              <a:off x="7629820" y="2373336"/>
              <a:ext cx="1297536" cy="517236"/>
            </a:xfrm>
            <a:prstGeom prst="rect">
              <a:avLst/>
            </a:prstGeom>
            <a:solidFill>
              <a:srgbClr val="66FFCC">
                <a:alpha val="9803"/>
              </a:srgbClr>
            </a:solidFill>
            <a:ln w="57150" cap="flat" cmpd="sng">
              <a:solidFill>
                <a:srgbClr val="FFC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</p:grpSp>
      <p:grpSp>
        <p:nvGrpSpPr>
          <p:cNvPr id="421" name="Google Shape;421;p28"/>
          <p:cNvGrpSpPr/>
          <p:nvPr/>
        </p:nvGrpSpPr>
        <p:grpSpPr>
          <a:xfrm>
            <a:off x="2627874" y="2254895"/>
            <a:ext cx="4934383" cy="2214230"/>
            <a:chOff x="660400" y="2309931"/>
            <a:chExt cx="4934383" cy="2214230"/>
          </a:xfrm>
        </p:grpSpPr>
        <p:pic>
          <p:nvPicPr>
            <p:cNvPr id="422" name="Google Shape;422;p2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0400" y="2309931"/>
              <a:ext cx="4934383" cy="2214230"/>
            </a:xfrm>
            <a:prstGeom prst="rect">
              <a:avLst/>
            </a:prstGeom>
            <a:noFill/>
            <a:ln>
              <a:noFill/>
            </a:ln>
            <a:effectLst>
              <a:outerShdw blurRad="381000" dist="596900" dir="8100000" sx="95000" sy="95000" algn="tr" rotWithShape="0">
                <a:srgbClr val="000000">
                  <a:alpha val="35686"/>
                </a:srgbClr>
              </a:outerShdw>
            </a:effectLst>
          </p:spPr>
        </p:pic>
        <p:sp>
          <p:nvSpPr>
            <p:cNvPr id="423" name="Google Shape;423;p28"/>
            <p:cNvSpPr/>
            <p:nvPr/>
          </p:nvSpPr>
          <p:spPr>
            <a:xfrm>
              <a:off x="847291" y="3084536"/>
              <a:ext cx="1293092" cy="301574"/>
            </a:xfrm>
            <a:prstGeom prst="rect">
              <a:avLst/>
            </a:prstGeom>
            <a:solidFill>
              <a:srgbClr val="66FFCC">
                <a:alpha val="9803"/>
              </a:srgbClr>
            </a:solidFill>
            <a:ln w="57150" cap="flat" cmpd="sng">
              <a:solidFill>
                <a:srgbClr val="FFCC00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</p:grpSp>
      <p:sp>
        <p:nvSpPr>
          <p:cNvPr id="424" name="Google Shape;424;p28"/>
          <p:cNvSpPr txBox="1"/>
          <p:nvPr/>
        </p:nvSpPr>
        <p:spPr>
          <a:xfrm>
            <a:off x="2627874" y="1720949"/>
            <a:ext cx="559694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権限</a:t>
            </a:r>
            <a:r>
              <a:rPr lang="en-US" sz="18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設定で</a:t>
            </a:r>
            <a:r>
              <a:rPr lang="en-US" sz="18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QVPN</a:t>
            </a:r>
            <a:r>
              <a:rPr lang="en-US" sz="1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QBelt</a:t>
            </a:r>
            <a:r>
              <a:rPr lang="en-US" sz="18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ユーザーを追加します</a:t>
            </a:r>
            <a:endParaRPr sz="18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29"/>
          <p:cNvSpPr txBox="1">
            <a:spLocks noGrp="1"/>
          </p:cNvSpPr>
          <p:nvPr>
            <p:ph type="ctrTitle"/>
          </p:nvPr>
        </p:nvSpPr>
        <p:spPr>
          <a:xfrm>
            <a:off x="1282800" y="59854"/>
            <a:ext cx="11300139" cy="137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dirty="0" err="1"/>
              <a:t>QuWAN</a:t>
            </a:r>
            <a:r>
              <a:rPr lang="en-US" dirty="0" err="1" smtClean="0"/>
              <a:t>上のマネージドQVPN</a:t>
            </a:r>
            <a:r>
              <a:rPr lang="en-US" dirty="0" smtClean="0"/>
              <a:t> </a:t>
            </a:r>
            <a:r>
              <a:rPr lang="en-US" dirty="0" err="1" smtClean="0"/>
              <a:t>QBelt</a:t>
            </a:r>
            <a:r>
              <a:rPr lang="en-US" dirty="0" err="1"/>
              <a:t>クライアント</a:t>
            </a:r>
            <a:endParaRPr dirty="0">
              <a:sym typeface="Arial"/>
            </a:endParaRPr>
          </a:p>
        </p:txBody>
      </p:sp>
      <p:pic>
        <p:nvPicPr>
          <p:cNvPr id="430" name="Google Shape;430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7153" y="1130300"/>
            <a:ext cx="7276564" cy="1938627"/>
          </a:xfrm>
          <a:prstGeom prst="rect">
            <a:avLst/>
          </a:prstGeom>
          <a:noFill/>
          <a:ln>
            <a:noFill/>
          </a:ln>
          <a:effectLst>
            <a:outerShdw blurRad="381000" dist="596900" dir="8100000" sx="95000" sy="95000" algn="tr" rotWithShape="0">
              <a:srgbClr val="000000">
                <a:alpha val="35686"/>
              </a:srgbClr>
            </a:outerShdw>
          </a:effectLst>
        </p:spPr>
      </p:pic>
      <p:grpSp>
        <p:nvGrpSpPr>
          <p:cNvPr id="431" name="Google Shape;431;p29"/>
          <p:cNvGrpSpPr/>
          <p:nvPr/>
        </p:nvGrpSpPr>
        <p:grpSpPr>
          <a:xfrm>
            <a:off x="1907153" y="3185243"/>
            <a:ext cx="4196678" cy="3380657"/>
            <a:chOff x="7738387" y="2743201"/>
            <a:chExt cx="4196678" cy="3380657"/>
          </a:xfrm>
        </p:grpSpPr>
        <p:pic>
          <p:nvPicPr>
            <p:cNvPr id="432" name="Google Shape;432;p2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738387" y="2743201"/>
              <a:ext cx="4196678" cy="3380657"/>
            </a:xfrm>
            <a:prstGeom prst="rect">
              <a:avLst/>
            </a:prstGeom>
            <a:noFill/>
            <a:ln>
              <a:noFill/>
            </a:ln>
            <a:effectLst>
              <a:outerShdw blurRad="381000" dist="596900" dir="8100000" sx="95000" sy="95000" algn="tr" rotWithShape="0">
                <a:srgbClr val="000000">
                  <a:alpha val="35686"/>
                </a:srgbClr>
              </a:outerShdw>
            </a:effectLst>
          </p:spPr>
        </p:pic>
        <p:sp>
          <p:nvSpPr>
            <p:cNvPr id="433" name="Google Shape;433;p29"/>
            <p:cNvSpPr/>
            <p:nvPr/>
          </p:nvSpPr>
          <p:spPr>
            <a:xfrm>
              <a:off x="8691418" y="4091709"/>
              <a:ext cx="997527" cy="1847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</p:grpSp>
      <p:sp>
        <p:nvSpPr>
          <p:cNvPr id="434" name="Google Shape;434;p29"/>
          <p:cNvSpPr/>
          <p:nvPr/>
        </p:nvSpPr>
        <p:spPr>
          <a:xfrm>
            <a:off x="3086373" y="1714407"/>
            <a:ext cx="2419929" cy="318602"/>
          </a:xfrm>
          <a:prstGeom prst="rect">
            <a:avLst/>
          </a:prstGeom>
          <a:solidFill>
            <a:srgbClr val="66FFCC">
              <a:alpha val="9803"/>
            </a:srgbClr>
          </a:solidFill>
          <a:ln w="57150" cap="flat" cmpd="sng">
            <a:solidFill>
              <a:srgbClr val="FFC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435" name="Google Shape;435;p29"/>
          <p:cNvSpPr/>
          <p:nvPr/>
        </p:nvSpPr>
        <p:spPr>
          <a:xfrm>
            <a:off x="8504388" y="2583659"/>
            <a:ext cx="638348" cy="318602"/>
          </a:xfrm>
          <a:prstGeom prst="rect">
            <a:avLst/>
          </a:prstGeom>
          <a:solidFill>
            <a:srgbClr val="66FFCC">
              <a:alpha val="9803"/>
            </a:srgbClr>
          </a:solidFill>
          <a:ln w="57150" cap="flat" cmpd="sng">
            <a:solidFill>
              <a:srgbClr val="FFCC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436" name="Google Shape;436;p29"/>
          <p:cNvSpPr txBox="1"/>
          <p:nvPr/>
        </p:nvSpPr>
        <p:spPr>
          <a:xfrm>
            <a:off x="6231073" y="3887420"/>
            <a:ext cx="3100743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特権設定のマネージド</a:t>
            </a:r>
            <a:r>
              <a:rPr lang="en-US" sz="18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QVPN</a:t>
            </a:r>
            <a:r>
              <a:rPr lang="en-US" sz="1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 </a:t>
            </a:r>
            <a:r>
              <a:rPr lang="en-US" sz="18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QBelt</a:t>
            </a:r>
            <a:r>
              <a:rPr lang="en-US" sz="18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ユーザ</a:t>
            </a:r>
            <a:r>
              <a:rPr lang="en-US" sz="1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endParaRPr sz="18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30"/>
          <p:cNvSpPr txBox="1">
            <a:spLocks noGrp="1"/>
          </p:cNvSpPr>
          <p:nvPr>
            <p:ph type="ctrTitle"/>
          </p:nvPr>
        </p:nvSpPr>
        <p:spPr>
          <a:xfrm>
            <a:off x="1730061" y="59854"/>
            <a:ext cx="10461939" cy="137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dirty="0" err="1" smtClean="0"/>
              <a:t>QuWAN</a:t>
            </a:r>
            <a:r>
              <a:rPr lang="en-US" dirty="0" smtClean="0"/>
              <a:t> </a:t>
            </a:r>
            <a:r>
              <a:rPr lang="en-US" dirty="0" err="1" smtClean="0"/>
              <a:t>QVPN</a:t>
            </a:r>
            <a:r>
              <a:rPr lang="en-US" dirty="0" err="1"/>
              <a:t>通知メール</a:t>
            </a:r>
            <a:endParaRPr dirty="0">
              <a:sym typeface="Arial"/>
            </a:endParaRPr>
          </a:p>
        </p:txBody>
      </p:sp>
      <p:pic>
        <p:nvPicPr>
          <p:cNvPr id="442" name="Google Shape;442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1811" y="1499632"/>
            <a:ext cx="8205968" cy="5003800"/>
          </a:xfrm>
          <a:prstGeom prst="rect">
            <a:avLst/>
          </a:prstGeom>
          <a:noFill/>
          <a:ln>
            <a:noFill/>
          </a:ln>
          <a:effectLst>
            <a:outerShdw blurRad="381000" dist="596900" dir="8100000" sx="95000" sy="95000" algn="tr" rotWithShape="0">
              <a:srgbClr val="000000">
                <a:alpha val="35686"/>
              </a:srgbClr>
            </a:outerShdw>
          </a:effectLst>
        </p:spPr>
      </p:pic>
      <p:sp>
        <p:nvSpPr>
          <p:cNvPr id="443" name="Google Shape;443;p30"/>
          <p:cNvSpPr txBox="1"/>
          <p:nvPr/>
        </p:nvSpPr>
        <p:spPr>
          <a:xfrm>
            <a:off x="1730061" y="1130300"/>
            <a:ext cx="71532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QuWANからユーザー通知メールを直接送信する</a:t>
            </a:r>
            <a:endParaRPr sz="18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31"/>
          <p:cNvSpPr txBox="1">
            <a:spLocks noGrp="1"/>
          </p:cNvSpPr>
          <p:nvPr>
            <p:ph type="ctrTitle"/>
          </p:nvPr>
        </p:nvSpPr>
        <p:spPr>
          <a:xfrm>
            <a:off x="2481521" y="59854"/>
            <a:ext cx="10704394" cy="137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dirty="0" err="1"/>
              <a:t>QVPNクライアントでQuWAN</a:t>
            </a:r>
            <a:r>
              <a:rPr lang="en-US" dirty="0" err="1" smtClean="0"/>
              <a:t>用に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QBelt</a:t>
            </a:r>
            <a:r>
              <a:rPr lang="en-US" dirty="0" err="1"/>
              <a:t>をセットアップする</a:t>
            </a:r>
            <a:endParaRPr dirty="0">
              <a:sym typeface="Arial"/>
            </a:endParaRPr>
          </a:p>
        </p:txBody>
      </p:sp>
      <p:pic>
        <p:nvPicPr>
          <p:cNvPr id="449" name="Google Shape;449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43271" y="2087208"/>
            <a:ext cx="1944292" cy="3668951"/>
          </a:xfrm>
          <a:prstGeom prst="rect">
            <a:avLst/>
          </a:prstGeom>
          <a:noFill/>
          <a:ln>
            <a:noFill/>
          </a:ln>
          <a:effectLst>
            <a:outerShdw blurRad="381000" dist="596900" dir="8100000" sx="95000" sy="95000" algn="tr" rotWithShape="0">
              <a:srgbClr val="000000">
                <a:alpha val="35686"/>
              </a:srgbClr>
            </a:outerShdw>
          </a:effectLst>
        </p:spPr>
      </p:pic>
      <p:pic>
        <p:nvPicPr>
          <p:cNvPr id="450" name="Google Shape;450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97787" y="2083632"/>
            <a:ext cx="1924857" cy="3644751"/>
          </a:xfrm>
          <a:prstGeom prst="rect">
            <a:avLst/>
          </a:prstGeom>
          <a:noFill/>
          <a:ln>
            <a:noFill/>
          </a:ln>
          <a:effectLst>
            <a:outerShdw blurRad="381000" dist="596900" dir="8100000" sx="95000" sy="95000" algn="tr" rotWithShape="0">
              <a:srgbClr val="000000">
                <a:alpha val="35686"/>
              </a:srgbClr>
            </a:outerShdw>
          </a:effectLst>
        </p:spPr>
      </p:pic>
      <p:pic>
        <p:nvPicPr>
          <p:cNvPr id="451" name="Google Shape;451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32867" y="2085322"/>
            <a:ext cx="1928068" cy="3656189"/>
          </a:xfrm>
          <a:prstGeom prst="rect">
            <a:avLst/>
          </a:prstGeom>
          <a:noFill/>
          <a:ln>
            <a:noFill/>
          </a:ln>
          <a:effectLst>
            <a:outerShdw blurRad="381000" dist="596900" dir="8100000" sx="95000" sy="95000" algn="tr" rotWithShape="0">
              <a:srgbClr val="000000">
                <a:alpha val="35686"/>
              </a:srgbClr>
            </a:outerShdw>
          </a:effectLst>
        </p:spPr>
      </p:pic>
      <p:pic>
        <p:nvPicPr>
          <p:cNvPr id="452" name="Google Shape;452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76674" y="2107933"/>
            <a:ext cx="1920893" cy="3621238"/>
          </a:xfrm>
          <a:prstGeom prst="rect">
            <a:avLst/>
          </a:prstGeom>
          <a:noFill/>
          <a:ln>
            <a:noFill/>
          </a:ln>
          <a:effectLst>
            <a:outerShdw blurRad="381000" dist="596900" dir="8100000" sx="95000" sy="95000" algn="tr" rotWithShape="0">
              <a:srgbClr val="000000">
                <a:alpha val="35686"/>
              </a:srgbClr>
            </a:outerShdw>
          </a:effectLst>
        </p:spPr>
      </p:pic>
      <p:pic>
        <p:nvPicPr>
          <p:cNvPr id="453" name="Google Shape;453;p3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907791" y="2107832"/>
            <a:ext cx="1925256" cy="3620551"/>
          </a:xfrm>
          <a:prstGeom prst="rect">
            <a:avLst/>
          </a:prstGeom>
          <a:noFill/>
          <a:ln>
            <a:noFill/>
          </a:ln>
          <a:effectLst>
            <a:outerShdw blurRad="381000" dist="596900" dir="8100000" sx="95000" sy="95000" algn="tr" rotWithShape="0">
              <a:srgbClr val="000000">
                <a:alpha val="35686"/>
              </a:srgbClr>
            </a:outerShdw>
          </a:effectLst>
        </p:spPr>
      </p:pic>
      <p:sp>
        <p:nvSpPr>
          <p:cNvPr id="454" name="Google Shape;454;p31"/>
          <p:cNvSpPr/>
          <p:nvPr/>
        </p:nvSpPr>
        <p:spPr>
          <a:xfrm>
            <a:off x="2427593" y="4385733"/>
            <a:ext cx="603026" cy="448740"/>
          </a:xfrm>
          <a:prstGeom prst="rightArrow">
            <a:avLst>
              <a:gd name="adj1" fmla="val 50000"/>
              <a:gd name="adj2" fmla="val 71711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  <a:gs pos="100000">
                <a:srgbClr val="66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455" name="Google Shape;455;p31"/>
          <p:cNvSpPr/>
          <p:nvPr/>
        </p:nvSpPr>
        <p:spPr>
          <a:xfrm>
            <a:off x="1960563" y="2441574"/>
            <a:ext cx="623776" cy="204789"/>
          </a:xfrm>
          <a:prstGeom prst="rect">
            <a:avLst/>
          </a:prstGeom>
          <a:solidFill>
            <a:srgbClr val="66FFCC">
              <a:alpha val="9803"/>
            </a:srgbClr>
          </a:solidFill>
          <a:ln w="28575" cap="flat" cmpd="sng">
            <a:solidFill>
              <a:srgbClr val="00FFC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456" name="Google Shape;456;p31"/>
          <p:cNvSpPr/>
          <p:nvPr/>
        </p:nvSpPr>
        <p:spPr>
          <a:xfrm>
            <a:off x="4675144" y="4385733"/>
            <a:ext cx="603026" cy="448740"/>
          </a:xfrm>
          <a:prstGeom prst="rightArrow">
            <a:avLst>
              <a:gd name="adj1" fmla="val 50000"/>
              <a:gd name="adj2" fmla="val 71711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  <a:gs pos="100000">
                <a:srgbClr val="66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457" name="Google Shape;457;p31"/>
          <p:cNvSpPr/>
          <p:nvPr/>
        </p:nvSpPr>
        <p:spPr>
          <a:xfrm>
            <a:off x="6902330" y="4385733"/>
            <a:ext cx="603026" cy="448740"/>
          </a:xfrm>
          <a:prstGeom prst="rightArrow">
            <a:avLst>
              <a:gd name="adj1" fmla="val 50000"/>
              <a:gd name="adj2" fmla="val 71711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  <a:gs pos="100000">
                <a:srgbClr val="66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458" name="Google Shape;458;p31"/>
          <p:cNvSpPr/>
          <p:nvPr/>
        </p:nvSpPr>
        <p:spPr>
          <a:xfrm>
            <a:off x="9129516" y="4385733"/>
            <a:ext cx="603026" cy="448740"/>
          </a:xfrm>
          <a:prstGeom prst="rightArrow">
            <a:avLst>
              <a:gd name="adj1" fmla="val 50000"/>
              <a:gd name="adj2" fmla="val 71711"/>
            </a:avLst>
          </a:prstGeom>
          <a:gradFill>
            <a:gsLst>
              <a:gs pos="0">
                <a:srgbClr val="66FFCC">
                  <a:alpha val="0"/>
                </a:srgbClr>
              </a:gs>
              <a:gs pos="73000">
                <a:srgbClr val="66FFFF"/>
              </a:gs>
              <a:gs pos="100000">
                <a:srgbClr val="66FFFF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459" name="Google Shape;459;p31"/>
          <p:cNvSpPr txBox="1"/>
          <p:nvPr/>
        </p:nvSpPr>
        <p:spPr>
          <a:xfrm>
            <a:off x="2519362" y="1387014"/>
            <a:ext cx="8083324" cy="3804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/>
            <a:r>
              <a:rPr lang="ja-JP" altLang="en-US" sz="1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通知メールに記載されている</a:t>
            </a:r>
            <a:r>
              <a:rPr lang="en-US" altLang="ja-JP" sz="18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QBelt</a:t>
            </a:r>
            <a:r>
              <a:rPr lang="ja-JP" altLang="en-US" sz="1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情報をコピーして</a:t>
            </a:r>
            <a:r>
              <a:rPr lang="en-US" altLang="ja-JP" sz="1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QVPN</a:t>
            </a:r>
            <a:r>
              <a:rPr lang="ja-JP" altLang="en-US" sz="1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クライアントに貼り付けます。</a:t>
            </a:r>
            <a:endParaRPr lang="ja-JP" altLang="en-US" sz="18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32"/>
          <p:cNvSpPr txBox="1">
            <a:spLocks noGrp="1"/>
          </p:cNvSpPr>
          <p:nvPr>
            <p:ph type="ctrTitle"/>
          </p:nvPr>
        </p:nvSpPr>
        <p:spPr>
          <a:xfrm>
            <a:off x="1730061" y="59854"/>
            <a:ext cx="10461939" cy="137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dirty="0" err="1" smtClean="0"/>
              <a:t>QuWAN</a:t>
            </a:r>
            <a:r>
              <a:rPr lang="ja-JP" altLang="en-US" dirty="0" smtClean="0"/>
              <a:t>上の</a:t>
            </a:r>
            <a:r>
              <a:rPr lang="en-US" altLang="ja-JP" dirty="0" err="1" smtClean="0"/>
              <a:t>QBelt</a:t>
            </a:r>
            <a:r>
              <a:rPr lang="en-US" dirty="0" err="1" smtClean="0"/>
              <a:t>オンラインユーザー情報</a:t>
            </a:r>
            <a:endParaRPr dirty="0">
              <a:sym typeface="Arial"/>
            </a:endParaRPr>
          </a:p>
        </p:txBody>
      </p:sp>
      <p:pic>
        <p:nvPicPr>
          <p:cNvPr id="465" name="Google Shape;46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8551" y="1530300"/>
            <a:ext cx="2756569" cy="5227271"/>
          </a:xfrm>
          <a:prstGeom prst="rect">
            <a:avLst/>
          </a:prstGeom>
          <a:noFill/>
          <a:ln>
            <a:noFill/>
          </a:ln>
          <a:effectLst>
            <a:outerShdw blurRad="381000" dist="596900" dir="8100000" sx="95000" sy="95000" algn="tr" rotWithShape="0">
              <a:srgbClr val="000000">
                <a:alpha val="35686"/>
              </a:srgbClr>
            </a:outerShdw>
          </a:effectLst>
        </p:spPr>
      </p:pic>
      <p:grpSp>
        <p:nvGrpSpPr>
          <p:cNvPr id="466" name="Google Shape;466;p32"/>
          <p:cNvGrpSpPr/>
          <p:nvPr/>
        </p:nvGrpSpPr>
        <p:grpSpPr>
          <a:xfrm>
            <a:off x="3274137" y="4216250"/>
            <a:ext cx="8055239" cy="2019450"/>
            <a:chOff x="3870037" y="1276856"/>
            <a:chExt cx="8055239" cy="2019450"/>
          </a:xfrm>
        </p:grpSpPr>
        <p:pic>
          <p:nvPicPr>
            <p:cNvPr id="467" name="Google Shape;467;p3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870037" y="1276856"/>
              <a:ext cx="8055239" cy="2019450"/>
            </a:xfrm>
            <a:prstGeom prst="rect">
              <a:avLst/>
            </a:prstGeom>
            <a:noFill/>
            <a:ln>
              <a:noFill/>
            </a:ln>
            <a:effectLst>
              <a:outerShdw blurRad="381000" dist="596900" dir="8100000" sx="95000" sy="95000" algn="tr" rotWithShape="0">
                <a:srgbClr val="000000">
                  <a:alpha val="35686"/>
                </a:srgbClr>
              </a:outerShdw>
            </a:effectLst>
          </p:spPr>
        </p:pic>
        <p:sp>
          <p:nvSpPr>
            <p:cNvPr id="468" name="Google Shape;468;p32"/>
            <p:cNvSpPr/>
            <p:nvPr/>
          </p:nvSpPr>
          <p:spPr>
            <a:xfrm>
              <a:off x="11239991" y="2571692"/>
              <a:ext cx="340011" cy="601720"/>
            </a:xfrm>
            <a:prstGeom prst="rect">
              <a:avLst/>
            </a:prstGeom>
            <a:solidFill>
              <a:srgbClr val="66FFCC">
                <a:alpha val="9803"/>
              </a:srgbClr>
            </a:solidFill>
            <a:ln w="28575" cap="flat" cmpd="sng">
              <a:solidFill>
                <a:srgbClr val="00FFCC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</p:grpSp>
      <p:pic>
        <p:nvPicPr>
          <p:cNvPr id="469" name="Google Shape;469;p3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231606" y="2111072"/>
            <a:ext cx="4097770" cy="2353897"/>
          </a:xfrm>
          <a:prstGeom prst="rect">
            <a:avLst/>
          </a:prstGeom>
          <a:noFill/>
          <a:ln>
            <a:noFill/>
          </a:ln>
          <a:effectLst>
            <a:outerShdw blurRad="381000" dist="596900" dir="8100000" sx="95000" sy="95000" algn="tr" rotWithShape="0">
              <a:srgbClr val="000000">
                <a:alpha val="35686"/>
              </a:srgbClr>
            </a:outerShdw>
          </a:effectLst>
        </p:spPr>
      </p:pic>
      <p:sp>
        <p:nvSpPr>
          <p:cNvPr id="470" name="Google Shape;470;p32"/>
          <p:cNvSpPr txBox="1"/>
          <p:nvPr/>
        </p:nvSpPr>
        <p:spPr>
          <a:xfrm>
            <a:off x="3725120" y="1517084"/>
            <a:ext cx="715327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QuWANのQBelt接続情報を確認してください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" name="Google Shape;475;p33"/>
          <p:cNvSpPr txBox="1">
            <a:spLocks noGrp="1"/>
          </p:cNvSpPr>
          <p:nvPr>
            <p:ph type="ctrTitle"/>
          </p:nvPr>
        </p:nvSpPr>
        <p:spPr>
          <a:xfrm>
            <a:off x="1149679" y="3112827"/>
            <a:ext cx="6960651" cy="7324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4C4948"/>
              </a:buClr>
              <a:buSzPts val="4400"/>
              <a:buFont typeface="Arial"/>
              <a:buNone/>
            </a:pPr>
            <a:r>
              <a:rPr lang="ja-JP" altLang="en-US" sz="4400" dirty="0">
                <a:solidFill>
                  <a:srgbClr val="4C494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最適な</a:t>
            </a:r>
            <a:r>
              <a:rPr lang="en-US" sz="4400" dirty="0" err="1" smtClean="0">
                <a:solidFill>
                  <a:srgbClr val="4C494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選択です</a:t>
            </a:r>
            <a:r>
              <a:rPr lang="en-US" sz="4400" dirty="0">
                <a:solidFill>
                  <a:srgbClr val="4C4948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！</a:t>
            </a:r>
            <a:endParaRPr sz="4400" b="0" i="0" u="none" strike="noStrike" cap="none" dirty="0">
              <a:solidFill>
                <a:srgbClr val="4C4948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476" name="Google Shape;476;p33"/>
          <p:cNvSpPr txBox="1"/>
          <p:nvPr/>
        </p:nvSpPr>
        <p:spPr>
          <a:xfrm>
            <a:off x="1149679" y="3929543"/>
            <a:ext cx="5464936" cy="415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Copyright©2022QNAPSystems、Inc.無断複写・転載を禁じます。 </a:t>
            </a:r>
            <a:r>
              <a:rPr lang="en-US" sz="700" dirty="0" err="1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QNAP®およびその他のQNAP製品名は、QNAP</a:t>
            </a:r>
            <a:r>
              <a:rPr lang="en-US" sz="700" dirty="0">
                <a:solidFill>
                  <a:schemeClr val="dk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Systems、Inc.の所有権商標または登録商標です。本書に記載されているその他の製品および会社名は、それぞれの所有者の商標です。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ctrTitle"/>
          </p:nvPr>
        </p:nvSpPr>
        <p:spPr>
          <a:xfrm>
            <a:off x="6446292" y="1904241"/>
            <a:ext cx="5490604" cy="2035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dirty="0" err="1"/>
              <a:t>QuWANはVPN</a:t>
            </a:r>
            <a:r>
              <a:rPr lang="en-US" dirty="0" err="1" smtClean="0"/>
              <a:t>に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どのような</a:t>
            </a:r>
            <a:r>
              <a:rPr lang="ja-JP" altLang="en-US" dirty="0" smtClean="0"/>
              <a:t>変化</a:t>
            </a:r>
            <a:r>
              <a:rPr lang="en-US" dirty="0" err="1" smtClean="0"/>
              <a:t>をもたらすことができますか</a:t>
            </a:r>
            <a:r>
              <a:rPr lang="en-US" dirty="0"/>
              <a:t>？</a:t>
            </a: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/>
          <p:nvPr/>
        </p:nvSpPr>
        <p:spPr>
          <a:xfrm>
            <a:off x="4651406" y="1671122"/>
            <a:ext cx="3069040" cy="4875254"/>
          </a:xfrm>
          <a:prstGeom prst="roundRect">
            <a:avLst>
              <a:gd name="adj" fmla="val 6403"/>
            </a:avLst>
          </a:prstGeom>
          <a:solidFill>
            <a:srgbClr val="E1EFD8">
              <a:alpha val="4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46" name="Google Shape;46;p11"/>
          <p:cNvSpPr/>
          <p:nvPr/>
        </p:nvSpPr>
        <p:spPr>
          <a:xfrm>
            <a:off x="1160060" y="1671122"/>
            <a:ext cx="3069040" cy="4875254"/>
          </a:xfrm>
          <a:prstGeom prst="roundRect">
            <a:avLst>
              <a:gd name="adj" fmla="val 6403"/>
            </a:avLst>
          </a:prstGeom>
          <a:solidFill>
            <a:srgbClr val="E1EFD8">
              <a:alpha val="4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47" name="Google Shape;47;p11"/>
          <p:cNvSpPr/>
          <p:nvPr/>
        </p:nvSpPr>
        <p:spPr>
          <a:xfrm>
            <a:off x="8142752" y="1671122"/>
            <a:ext cx="3069040" cy="4875254"/>
          </a:xfrm>
          <a:prstGeom prst="roundRect">
            <a:avLst>
              <a:gd name="adj" fmla="val 6403"/>
            </a:avLst>
          </a:prstGeom>
          <a:solidFill>
            <a:srgbClr val="E1EFD8">
              <a:alpha val="44705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48" name="Google Shape;48;p11"/>
          <p:cNvSpPr txBox="1">
            <a:spLocks noGrp="1"/>
          </p:cNvSpPr>
          <p:nvPr>
            <p:ph type="ctrTitle"/>
          </p:nvPr>
        </p:nvSpPr>
        <p:spPr>
          <a:xfrm>
            <a:off x="2533934" y="59854"/>
            <a:ext cx="9027000" cy="137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dirty="0" err="1" smtClean="0"/>
              <a:t>リモート</a:t>
            </a:r>
            <a:r>
              <a:rPr lang="ja-JP" altLang="en-US" dirty="0" smtClean="0"/>
              <a:t>ワーク</a:t>
            </a:r>
            <a:r>
              <a:rPr lang="en-US" dirty="0" err="1" smtClean="0"/>
              <a:t>は</a:t>
            </a:r>
            <a:r>
              <a:rPr lang="en-US" dirty="0" err="1"/>
              <a:t>、</a:t>
            </a:r>
            <a:r>
              <a:rPr lang="en-US" dirty="0" err="1" smtClean="0"/>
              <a:t>現在の</a:t>
            </a:r>
            <a:r>
              <a:rPr lang="ja-JP" altLang="en-US" dirty="0" smtClean="0"/>
              <a:t>ワーキング</a:t>
            </a:r>
            <a:r>
              <a:rPr lang="en-US" dirty="0" err="1" smtClean="0"/>
              <a:t>モデル</a:t>
            </a:r>
            <a:r>
              <a:rPr lang="ja-JP" altLang="en-US" dirty="0"/>
              <a:t>と</a:t>
            </a:r>
            <a:r>
              <a:rPr lang="ja-JP" altLang="en-US" dirty="0" smtClean="0"/>
              <a:t>して採用されつつあります</a:t>
            </a:r>
            <a:endParaRPr dirty="0"/>
          </a:p>
        </p:txBody>
      </p:sp>
      <p:sp>
        <p:nvSpPr>
          <p:cNvPr id="49" name="Google Shape;49;p11"/>
          <p:cNvSpPr/>
          <p:nvPr/>
        </p:nvSpPr>
        <p:spPr>
          <a:xfrm>
            <a:off x="1402748" y="5186878"/>
            <a:ext cx="2550993" cy="49695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50" name="Google Shape;50;p11"/>
          <p:cNvSpPr/>
          <p:nvPr/>
        </p:nvSpPr>
        <p:spPr>
          <a:xfrm>
            <a:off x="4910429" y="5186878"/>
            <a:ext cx="2550993" cy="49695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51" name="Google Shape;51;p11"/>
          <p:cNvSpPr/>
          <p:nvPr/>
        </p:nvSpPr>
        <p:spPr>
          <a:xfrm>
            <a:off x="8401775" y="5186878"/>
            <a:ext cx="2550993" cy="496950"/>
          </a:xfrm>
          <a:prstGeom prst="roundRect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52" name="Google Shape;52;p11"/>
          <p:cNvSpPr txBox="1"/>
          <p:nvPr/>
        </p:nvSpPr>
        <p:spPr>
          <a:xfrm>
            <a:off x="1650173" y="5252521"/>
            <a:ext cx="203132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感染症の流行</a:t>
            </a:r>
            <a:endParaRPr sz="1800" b="1" i="0" u="none" strike="noStrike" cap="none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53" name="Google Shape;53;p11"/>
          <p:cNvSpPr txBox="1"/>
          <p:nvPr/>
        </p:nvSpPr>
        <p:spPr>
          <a:xfrm>
            <a:off x="5040823" y="5252521"/>
            <a:ext cx="228780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仕事の特徴</a:t>
            </a:r>
            <a:endParaRPr sz="1800" b="1" i="0" u="none" strike="noStrike" cap="none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54" name="Google Shape;54;p11"/>
          <p:cNvSpPr txBox="1"/>
          <p:nvPr/>
        </p:nvSpPr>
        <p:spPr>
          <a:xfrm>
            <a:off x="8687259" y="5252521"/>
            <a:ext cx="198002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外勤</a:t>
            </a:r>
            <a:r>
              <a:rPr lang="en-US" sz="1800" b="1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従業員</a:t>
            </a:r>
            <a:endParaRPr sz="1800" b="1" i="0" u="none" strike="noStrike" cap="none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55" name="Google Shape;55;p11"/>
          <p:cNvSpPr/>
          <p:nvPr/>
        </p:nvSpPr>
        <p:spPr>
          <a:xfrm>
            <a:off x="2078182" y="6235700"/>
            <a:ext cx="1272886" cy="81973"/>
          </a:xfrm>
          <a:prstGeom prst="roundRect">
            <a:avLst>
              <a:gd name="adj" fmla="val 50000"/>
            </a:avLst>
          </a:prstGeom>
          <a:solidFill>
            <a:srgbClr val="6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56" name="Google Shape;56;p11"/>
          <p:cNvSpPr/>
          <p:nvPr/>
        </p:nvSpPr>
        <p:spPr>
          <a:xfrm>
            <a:off x="5548282" y="6235700"/>
            <a:ext cx="1272886" cy="81973"/>
          </a:xfrm>
          <a:prstGeom prst="roundRect">
            <a:avLst>
              <a:gd name="adj" fmla="val 50000"/>
            </a:avLst>
          </a:prstGeom>
          <a:solidFill>
            <a:srgbClr val="6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57" name="Google Shape;57;p11"/>
          <p:cNvSpPr/>
          <p:nvPr/>
        </p:nvSpPr>
        <p:spPr>
          <a:xfrm>
            <a:off x="9040828" y="6235700"/>
            <a:ext cx="1272886" cy="81973"/>
          </a:xfrm>
          <a:prstGeom prst="roundRect">
            <a:avLst>
              <a:gd name="adj" fmla="val 50000"/>
            </a:avLst>
          </a:prstGeom>
          <a:solidFill>
            <a:srgbClr val="64CCC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pic>
        <p:nvPicPr>
          <p:cNvPr id="58" name="Google Shape;5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0060" y="2328902"/>
            <a:ext cx="3070842" cy="226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99966" y="2077417"/>
            <a:ext cx="2769518" cy="2772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83764" y="2077417"/>
            <a:ext cx="3033079" cy="26900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5912" y="2159926"/>
            <a:ext cx="6031923" cy="265039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2"/>
          <p:cNvSpPr txBox="1">
            <a:spLocks noGrp="1"/>
          </p:cNvSpPr>
          <p:nvPr>
            <p:ph type="ctrTitle"/>
          </p:nvPr>
        </p:nvSpPr>
        <p:spPr>
          <a:xfrm>
            <a:off x="2606722" y="59854"/>
            <a:ext cx="8954212" cy="137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ja-JP" altLang="en-US" dirty="0" smtClean="0"/>
              <a:t>オフィスにいなくてもビジネスができる</a:t>
            </a:r>
            <a:endParaRPr dirty="0"/>
          </a:p>
        </p:txBody>
      </p:sp>
      <p:pic>
        <p:nvPicPr>
          <p:cNvPr id="67" name="Google Shape;67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615" y="2288850"/>
            <a:ext cx="2647975" cy="2650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0684" y="2397897"/>
            <a:ext cx="2783375" cy="2468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88591" y="1954900"/>
            <a:ext cx="1763826" cy="175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09526" y="4649459"/>
            <a:ext cx="1499289" cy="1569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91439" y="1536147"/>
            <a:ext cx="5679065" cy="4155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85912" y="2159926"/>
            <a:ext cx="6031923" cy="265039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 txBox="1">
            <a:spLocks noGrp="1"/>
          </p:cNvSpPr>
          <p:nvPr>
            <p:ph type="ctrTitle"/>
          </p:nvPr>
        </p:nvSpPr>
        <p:spPr>
          <a:xfrm>
            <a:off x="1730061" y="59854"/>
            <a:ext cx="10461939" cy="137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dirty="0" err="1"/>
              <a:t>接続を保護する方法は</a:t>
            </a:r>
            <a:r>
              <a:rPr lang="en-US" dirty="0"/>
              <a:t>？</a:t>
            </a:r>
            <a:endParaRPr dirty="0"/>
          </a:p>
        </p:txBody>
      </p:sp>
      <p:pic>
        <p:nvPicPr>
          <p:cNvPr id="78" name="Google Shape;78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0615" y="2288850"/>
            <a:ext cx="2647975" cy="26503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310684" y="2397897"/>
            <a:ext cx="2783375" cy="24686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88591" y="1954900"/>
            <a:ext cx="1763826" cy="17571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309526" y="4649459"/>
            <a:ext cx="1499289" cy="1569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191439" y="1536147"/>
            <a:ext cx="5679065" cy="415579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3"/>
          <p:cNvSpPr/>
          <p:nvPr/>
        </p:nvSpPr>
        <p:spPr>
          <a:xfrm>
            <a:off x="8822896" y="1733366"/>
            <a:ext cx="1265759" cy="555384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381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84" name="Google Shape;84;p13"/>
          <p:cNvSpPr/>
          <p:nvPr/>
        </p:nvSpPr>
        <p:spPr>
          <a:xfrm>
            <a:off x="1532831" y="5516550"/>
            <a:ext cx="1265759" cy="555384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38100" cap="flat" cmpd="sng">
            <a:solidFill>
              <a:srgbClr val="FFD96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8898481" y="1748952"/>
            <a:ext cx="11145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VPN</a:t>
            </a:r>
            <a:endParaRPr sz="2800" b="1" i="0" u="none" strike="noStrike" cap="none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608416" y="5548714"/>
            <a:ext cx="1114588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VPN</a:t>
            </a:r>
            <a:endParaRPr sz="2800" b="1" i="0" u="none" strike="noStrike" cap="none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ctrTitle"/>
          </p:nvPr>
        </p:nvSpPr>
        <p:spPr>
          <a:xfrm>
            <a:off x="1730061" y="59854"/>
            <a:ext cx="10461939" cy="137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dirty="0" err="1"/>
              <a:t>VPNを管理するのは誰ですか</a:t>
            </a:r>
            <a:r>
              <a:rPr lang="en-US" dirty="0"/>
              <a:t>？</a:t>
            </a:r>
            <a:endParaRPr dirty="0">
              <a:sym typeface="Arial"/>
            </a:endParaRPr>
          </a:p>
        </p:txBody>
      </p:sp>
      <p:grpSp>
        <p:nvGrpSpPr>
          <p:cNvPr id="92" name="Google Shape;92;p14"/>
          <p:cNvGrpSpPr/>
          <p:nvPr/>
        </p:nvGrpSpPr>
        <p:grpSpPr>
          <a:xfrm>
            <a:off x="1085756" y="2131284"/>
            <a:ext cx="10484177" cy="3180778"/>
            <a:chOff x="634966" y="3143011"/>
            <a:chExt cx="10484177" cy="3180778"/>
          </a:xfrm>
        </p:grpSpPr>
        <p:sp>
          <p:nvSpPr>
            <p:cNvPr id="93" name="Google Shape;93;p14"/>
            <p:cNvSpPr txBox="1"/>
            <p:nvPr/>
          </p:nvSpPr>
          <p:spPr>
            <a:xfrm>
              <a:off x="966119" y="5792473"/>
              <a:ext cx="1593362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2800" b="1" i="0" u="none" strike="noStrike" cap="none" dirty="0" smtClean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オーナー</a:t>
              </a:r>
              <a:endParaRPr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  <p:sp>
          <p:nvSpPr>
            <p:cNvPr id="94" name="Google Shape;94;p14"/>
            <p:cNvSpPr txBox="1"/>
            <p:nvPr/>
          </p:nvSpPr>
          <p:spPr>
            <a:xfrm>
              <a:off x="3526991" y="5792473"/>
              <a:ext cx="1922321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2800" b="1" dirty="0" smtClean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エンジニア</a:t>
              </a:r>
              <a:endParaRPr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  <p:sp>
          <p:nvSpPr>
            <p:cNvPr id="95" name="Google Shape;95;p14"/>
            <p:cNvSpPr txBox="1"/>
            <p:nvPr/>
          </p:nvSpPr>
          <p:spPr>
            <a:xfrm>
              <a:off x="6903363" y="5800609"/>
              <a:ext cx="1385998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2800" b="1" dirty="0" smtClean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セールス</a:t>
              </a:r>
              <a:endParaRPr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  <p:sp>
          <p:nvSpPr>
            <p:cNvPr id="96" name="Google Shape;96;p14"/>
            <p:cNvSpPr txBox="1"/>
            <p:nvPr/>
          </p:nvSpPr>
          <p:spPr>
            <a:xfrm>
              <a:off x="8956371" y="5792473"/>
              <a:ext cx="2162772" cy="5231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2800" b="1" dirty="0" smtClean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経理</a:t>
              </a:r>
              <a:endParaRPr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  <p:sp>
          <p:nvSpPr>
            <p:cNvPr id="97" name="Google Shape;97;p14"/>
            <p:cNvSpPr/>
            <p:nvPr/>
          </p:nvSpPr>
          <p:spPr>
            <a:xfrm>
              <a:off x="634966" y="3153999"/>
              <a:ext cx="9817167" cy="2661886"/>
            </a:xfrm>
            <a:prstGeom prst="rect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  <p:grpSp>
          <p:nvGrpSpPr>
            <p:cNvPr id="98" name="Google Shape;98;p14"/>
            <p:cNvGrpSpPr/>
            <p:nvPr/>
          </p:nvGrpSpPr>
          <p:grpSpPr>
            <a:xfrm>
              <a:off x="634966" y="3143011"/>
              <a:ext cx="2442950" cy="536228"/>
              <a:chOff x="1423921" y="5095130"/>
              <a:chExt cx="2442950" cy="536228"/>
            </a:xfrm>
          </p:grpSpPr>
          <p:sp>
            <p:nvSpPr>
              <p:cNvPr id="99" name="Google Shape;99;p14"/>
              <p:cNvSpPr/>
              <p:nvPr/>
            </p:nvSpPr>
            <p:spPr>
              <a:xfrm>
                <a:off x="1423921" y="5095130"/>
                <a:ext cx="2442950" cy="536228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200" b="1" dirty="0">
                  <a:solidFill>
                    <a:srgbClr val="0D8BD9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endParaRPr>
              </a:p>
            </p:txBody>
          </p:sp>
          <p:sp>
            <p:nvSpPr>
              <p:cNvPr id="100" name="Google Shape;100;p14"/>
              <p:cNvSpPr txBox="1"/>
              <p:nvPr/>
            </p:nvSpPr>
            <p:spPr>
              <a:xfrm>
                <a:off x="1423921" y="5150256"/>
                <a:ext cx="2442950" cy="40011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ja-JP" altLang="en-US" sz="2000" b="1" dirty="0" smtClean="0">
                    <a:solidFill>
                      <a:srgbClr val="00206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  <a:sym typeface="Arial"/>
                  </a:rPr>
                  <a:t>一般的な企業</a:t>
                </a:r>
                <a:endParaRPr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pic>
          <p:nvPicPr>
            <p:cNvPr id="101" name="Google Shape;101;p1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500083" y="3877365"/>
              <a:ext cx="1779397" cy="1747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2" name="Google Shape;102;p1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 flipH="1">
              <a:off x="763317" y="3920222"/>
              <a:ext cx="1796164" cy="1747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3" name="Google Shape;103;p14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688118" y="3920222"/>
              <a:ext cx="1775206" cy="1747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" name="Google Shape;104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2612802" y="3920222"/>
              <a:ext cx="1747959" cy="1747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3758102" y="3920222"/>
              <a:ext cx="1747959" cy="174795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" name="Google Shape;106;p14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903401" y="3920222"/>
              <a:ext cx="1747959" cy="1747959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7" name="Google Shape;107;p14"/>
          <p:cNvSpPr txBox="1"/>
          <p:nvPr/>
        </p:nvSpPr>
        <p:spPr>
          <a:xfrm>
            <a:off x="1921487" y="1589597"/>
            <a:ext cx="9607904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通常、SMB</a:t>
            </a:r>
            <a:r>
              <a:rPr lang="en-US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en-US" sz="24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SMがIT</a:t>
            </a:r>
            <a:r>
              <a:rPr lang="en-US" sz="24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を利用する</a:t>
            </a:r>
            <a:r>
              <a:rPr lang="ja-JP" altLang="en-US" sz="24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のに</a:t>
            </a:r>
            <a:r>
              <a:rPr lang="en-US" sz="24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十分なリソースはありません</a:t>
            </a:r>
            <a:r>
              <a:rPr lang="en-US" sz="24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。</a:t>
            </a:r>
            <a:endParaRPr sz="24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" name="Google Shape;112;p15"/>
          <p:cNvGrpSpPr/>
          <p:nvPr/>
        </p:nvGrpSpPr>
        <p:grpSpPr>
          <a:xfrm>
            <a:off x="2887979" y="3555713"/>
            <a:ext cx="3629700" cy="73568"/>
            <a:chOff x="3082873" y="2912542"/>
            <a:chExt cx="3629700" cy="73568"/>
          </a:xfrm>
        </p:grpSpPr>
        <p:cxnSp>
          <p:nvCxnSpPr>
            <p:cNvPr id="113" name="Google Shape;113;p15"/>
            <p:cNvCxnSpPr/>
            <p:nvPr/>
          </p:nvCxnSpPr>
          <p:spPr>
            <a:xfrm>
              <a:off x="3082873" y="2912542"/>
              <a:ext cx="3629700" cy="0"/>
            </a:xfrm>
            <a:prstGeom prst="straightConnector1">
              <a:avLst/>
            </a:prstGeom>
            <a:noFill/>
            <a:ln w="762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114" name="Google Shape;114;p15"/>
            <p:cNvCxnSpPr/>
            <p:nvPr/>
          </p:nvCxnSpPr>
          <p:spPr>
            <a:xfrm>
              <a:off x="3082873" y="2986110"/>
              <a:ext cx="3629700" cy="0"/>
            </a:xfrm>
            <a:prstGeom prst="straightConnector1">
              <a:avLst/>
            </a:prstGeom>
            <a:noFill/>
            <a:ln w="76200" cap="flat" cmpd="sng">
              <a:solidFill>
                <a:srgbClr val="002060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pic>
        <p:nvPicPr>
          <p:cNvPr id="115" name="Google Shape;11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780" y="2005320"/>
            <a:ext cx="3853603" cy="26503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375557" y="1947131"/>
            <a:ext cx="6657214" cy="2780278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15"/>
          <p:cNvSpPr txBox="1">
            <a:spLocks noGrp="1"/>
          </p:cNvSpPr>
          <p:nvPr>
            <p:ph type="ctrTitle"/>
          </p:nvPr>
        </p:nvSpPr>
        <p:spPr>
          <a:xfrm>
            <a:off x="1730061" y="59854"/>
            <a:ext cx="10461939" cy="137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4000"/>
              <a:buFont typeface="Arial"/>
              <a:buNone/>
            </a:pPr>
            <a:r>
              <a:rPr lang="en-US" dirty="0" err="1"/>
              <a:t>VPN</a:t>
            </a:r>
            <a:r>
              <a:rPr lang="en-US" dirty="0" err="1" smtClean="0"/>
              <a:t>のセットアップは複雑です</a:t>
            </a:r>
            <a:endParaRPr dirty="0">
              <a:sym typeface="Arial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7230955" y="4727408"/>
            <a:ext cx="4507158" cy="1754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ルーターのIPアドレスを探す</a:t>
            </a:r>
            <a:endParaRPr sz="18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ファイアウォール</a:t>
            </a:r>
            <a:r>
              <a:rPr lang="en-US" sz="1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en-US" sz="18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NATルールの設定</a:t>
            </a:r>
            <a:endParaRPr sz="18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クライアントの認証</a:t>
            </a:r>
            <a:r>
              <a:rPr lang="ja-JP" altLang="en-US" sz="1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sz="18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設定</a:t>
            </a:r>
            <a:endParaRPr sz="18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クライアントの暗号化</a:t>
            </a:r>
            <a:r>
              <a:rPr lang="ja-JP" altLang="en-US" sz="1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sz="18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設定</a:t>
            </a:r>
            <a:endParaRPr sz="18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ルーティング</a:t>
            </a:r>
            <a:r>
              <a:rPr lang="ja-JP" altLang="en-US" sz="1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sz="18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確認</a:t>
            </a:r>
            <a:endParaRPr lang="en-US" sz="18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..。</a:t>
            </a:r>
            <a:endParaRPr sz="18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1101427" y="4727408"/>
            <a:ext cx="2546234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サーバー</a:t>
            </a:r>
            <a:r>
              <a:rPr lang="en-US" sz="18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IP</a:t>
            </a:r>
            <a:r>
              <a:rPr lang="ja-JP" altLang="en-US" sz="1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sz="18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入力</a:t>
            </a:r>
            <a:endParaRPr sz="18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サービスポート</a:t>
            </a:r>
            <a:endParaRPr sz="18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PSK</a:t>
            </a:r>
            <a:endParaRPr sz="18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..。</a:t>
            </a:r>
            <a:endParaRPr sz="18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7395583" y="2026977"/>
            <a:ext cx="2235434" cy="408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Office(</a:t>
            </a:r>
            <a:r>
              <a:rPr lang="en-US" sz="1800" b="1" dirty="0" err="1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サーバ</a:t>
            </a:r>
            <a:r>
              <a:rPr lang="en-US" sz="1800" b="1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lang="en-US" sz="1800" b="1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sz="1800" b="1" dirty="0">
              <a:solidFill>
                <a:schemeClr val="lt1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sp>
        <p:nvSpPr>
          <p:cNvPr id="121" name="Google Shape;121;p15"/>
          <p:cNvSpPr txBox="1"/>
          <p:nvPr/>
        </p:nvSpPr>
        <p:spPr>
          <a:xfrm>
            <a:off x="940078" y="2352732"/>
            <a:ext cx="260819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 err="1" smtClean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従業員</a:t>
            </a:r>
            <a:r>
              <a:rPr lang="en-US" sz="1800" b="1" dirty="0" smtClean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en-US" sz="1800" b="1" dirty="0" err="1" smtClean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クライアント</a:t>
            </a:r>
            <a:r>
              <a:rPr lang="en-US" sz="1800" b="1" dirty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sz="1800" b="1" dirty="0">
              <a:solidFill>
                <a:srgbClr val="3F3F3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grpSp>
        <p:nvGrpSpPr>
          <p:cNvPr id="122" name="Google Shape;122;p15"/>
          <p:cNvGrpSpPr/>
          <p:nvPr/>
        </p:nvGrpSpPr>
        <p:grpSpPr>
          <a:xfrm>
            <a:off x="3862624" y="3330515"/>
            <a:ext cx="1265759" cy="555384"/>
            <a:chOff x="8822896" y="1733366"/>
            <a:chExt cx="1265759" cy="555384"/>
          </a:xfrm>
        </p:grpSpPr>
        <p:sp>
          <p:nvSpPr>
            <p:cNvPr id="123" name="Google Shape;123;p15"/>
            <p:cNvSpPr/>
            <p:nvPr/>
          </p:nvSpPr>
          <p:spPr>
            <a:xfrm>
              <a:off x="8822896" y="1733366"/>
              <a:ext cx="1265759" cy="555384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38100" cap="flat" cmpd="sng">
              <a:solidFill>
                <a:srgbClr val="FFD9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  <p:sp>
          <p:nvSpPr>
            <p:cNvPr id="124" name="Google Shape;124;p15"/>
            <p:cNvSpPr txBox="1"/>
            <p:nvPr/>
          </p:nvSpPr>
          <p:spPr>
            <a:xfrm>
              <a:off x="8898481" y="1748952"/>
              <a:ext cx="1114588" cy="5232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800" b="1" dirty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VPN</a:t>
              </a:r>
              <a:endParaRPr sz="2800" b="1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</p:grpSp>
      <p:pic>
        <p:nvPicPr>
          <p:cNvPr id="125" name="Google Shape;125;p1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465506" y="2777846"/>
            <a:ext cx="2995392" cy="1685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75557" y="2202290"/>
            <a:ext cx="6725458" cy="24534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7932" y="1243593"/>
            <a:ext cx="3375694" cy="2092870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6"/>
          <p:cNvSpPr txBox="1"/>
          <p:nvPr/>
        </p:nvSpPr>
        <p:spPr>
          <a:xfrm>
            <a:off x="6887705" y="1365826"/>
            <a:ext cx="2255926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サブオフィス</a:t>
            </a:r>
            <a:r>
              <a:rPr lang="en-US" b="1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en-US" b="1" dirty="0" err="1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サーバ</a:t>
            </a:r>
            <a:r>
              <a:rPr lang="en-US" b="1" dirty="0" smtClean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ー</a:t>
            </a:r>
            <a:r>
              <a:rPr lang="en-US" b="1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4" name="Google Shape;134;p16"/>
          <p:cNvSpPr txBox="1">
            <a:spLocks noGrp="1"/>
          </p:cNvSpPr>
          <p:nvPr>
            <p:ph type="ctrTitle"/>
          </p:nvPr>
        </p:nvSpPr>
        <p:spPr>
          <a:xfrm>
            <a:off x="2656764" y="59854"/>
            <a:ext cx="9535236" cy="1373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600"/>
              <a:buFont typeface="Arial"/>
              <a:buNone/>
            </a:pPr>
            <a:r>
              <a:rPr lang="en-US" sz="3600" dirty="0" err="1" smtClean="0"/>
              <a:t>複数の場所を相互に接続する必要がある場合</a:t>
            </a:r>
            <a:r>
              <a:rPr lang="en-US" sz="3600" dirty="0" smtClean="0"/>
              <a:t>、</a:t>
            </a:r>
            <a:br>
              <a:rPr lang="en-US" sz="3600" dirty="0" smtClean="0"/>
            </a:br>
            <a:r>
              <a:rPr lang="en-US" sz="3600" dirty="0" err="1" smtClean="0"/>
              <a:t>さらに複雑になります</a:t>
            </a:r>
            <a:endParaRPr sz="3600" dirty="0"/>
          </a:p>
        </p:txBody>
      </p:sp>
      <p:sp>
        <p:nvSpPr>
          <p:cNvPr id="135" name="Google Shape;135;p16"/>
          <p:cNvSpPr txBox="1"/>
          <p:nvPr/>
        </p:nvSpPr>
        <p:spPr>
          <a:xfrm>
            <a:off x="4487676" y="5867508"/>
            <a:ext cx="2947579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ルーターのIPアドレスを探す</a:t>
            </a:r>
            <a:endParaRPr sz="1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ファイアウォール</a:t>
            </a:r>
            <a:r>
              <a:rPr lang="en-US" sz="1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en-US" sz="10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NATルールの設定</a:t>
            </a:r>
            <a:endParaRPr sz="1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クライアントの認証</a:t>
            </a:r>
            <a:r>
              <a:rPr lang="ja-JP" altLang="en-US" sz="10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sz="10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設定</a:t>
            </a:r>
            <a:endParaRPr sz="1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クライアントの暗号化</a:t>
            </a:r>
            <a:r>
              <a:rPr lang="ja-JP" altLang="en-US" sz="10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sz="10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設定</a:t>
            </a:r>
            <a:endParaRPr sz="1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ルーティング</a:t>
            </a:r>
            <a:r>
              <a:rPr lang="ja-JP" altLang="en-US" sz="10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sz="10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確認</a:t>
            </a:r>
            <a:endParaRPr sz="1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..。</a:t>
            </a:r>
            <a:endParaRPr sz="1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6" name="Google Shape;136;p16"/>
          <p:cNvSpPr txBox="1"/>
          <p:nvPr/>
        </p:nvSpPr>
        <p:spPr>
          <a:xfrm>
            <a:off x="9938593" y="1690152"/>
            <a:ext cx="2356111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ルーターのIPアドレスを探す</a:t>
            </a:r>
            <a:endParaRPr sz="1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ファイアウォール</a:t>
            </a:r>
            <a:r>
              <a:rPr lang="en-US" sz="1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/</a:t>
            </a:r>
            <a:r>
              <a:rPr lang="en-US" sz="10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NATルールの設定</a:t>
            </a:r>
            <a:endParaRPr sz="1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クライアントの認証</a:t>
            </a:r>
            <a:r>
              <a:rPr lang="ja-JP" altLang="en-US" sz="10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sz="10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設定</a:t>
            </a:r>
            <a:endParaRPr sz="1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クライアントの暗号化</a:t>
            </a:r>
            <a:r>
              <a:rPr lang="ja-JP" altLang="en-US" sz="10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sz="10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設定</a:t>
            </a:r>
            <a:endParaRPr sz="1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ルーティング</a:t>
            </a:r>
            <a:r>
              <a:rPr lang="ja-JP" altLang="en-US" sz="1000" dirty="0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sz="10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確認</a:t>
            </a:r>
            <a:endParaRPr sz="1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..。</a:t>
            </a:r>
            <a:endParaRPr sz="10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3516216" y="2801261"/>
            <a:ext cx="182459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サーバー</a:t>
            </a:r>
            <a:r>
              <a:rPr lang="en-US" sz="11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IP</a:t>
            </a:r>
            <a:r>
              <a:rPr lang="ja-JP" altLang="en-US" sz="11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sz="11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入力</a:t>
            </a:r>
            <a:endParaRPr lang="en-US" sz="1100" dirty="0" smtClean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サービスポート</a:t>
            </a:r>
            <a:endParaRPr sz="11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PSK</a:t>
            </a:r>
            <a:endParaRPr sz="11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..。</a:t>
            </a:r>
            <a:endParaRPr sz="11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8" name="Google Shape;138;p16"/>
          <p:cNvSpPr txBox="1"/>
          <p:nvPr/>
        </p:nvSpPr>
        <p:spPr>
          <a:xfrm>
            <a:off x="2025908" y="5883248"/>
            <a:ext cx="202824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サーバー</a:t>
            </a:r>
            <a:r>
              <a:rPr lang="en-US" sz="11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IP</a:t>
            </a:r>
            <a:r>
              <a:rPr lang="ja-JP" altLang="en-US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sz="11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入力</a:t>
            </a:r>
            <a:endParaRPr sz="11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サービスポート</a:t>
            </a:r>
            <a:endParaRPr sz="11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PSK</a:t>
            </a:r>
            <a:endParaRPr sz="11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..。</a:t>
            </a:r>
            <a:endParaRPr sz="11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39" name="Google Shape;139;p16"/>
          <p:cNvSpPr txBox="1"/>
          <p:nvPr/>
        </p:nvSpPr>
        <p:spPr>
          <a:xfrm>
            <a:off x="9463701" y="5509859"/>
            <a:ext cx="1419647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サーバー</a:t>
            </a:r>
            <a:r>
              <a:rPr lang="en-US" sz="11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IP</a:t>
            </a:r>
            <a:r>
              <a:rPr lang="ja-JP" altLang="en-US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の</a:t>
            </a:r>
            <a:r>
              <a:rPr lang="en-US" sz="1100" dirty="0" err="1" smtClean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入力</a:t>
            </a:r>
            <a:endParaRPr sz="11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 err="1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サービスポート</a:t>
            </a:r>
            <a:endParaRPr sz="11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PSK</a:t>
            </a:r>
            <a:endParaRPr sz="11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dirty="0">
                <a:solidFill>
                  <a:srgbClr val="002060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..。</a:t>
            </a:r>
            <a:endParaRPr sz="1100" dirty="0">
              <a:solidFill>
                <a:srgbClr val="002060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grpSp>
        <p:nvGrpSpPr>
          <p:cNvPr id="140" name="Google Shape;140;p16"/>
          <p:cNvGrpSpPr/>
          <p:nvPr/>
        </p:nvGrpSpPr>
        <p:grpSpPr>
          <a:xfrm>
            <a:off x="3349584" y="3727858"/>
            <a:ext cx="4996546" cy="2139650"/>
            <a:chOff x="5300155" y="1532076"/>
            <a:chExt cx="7193569" cy="3080471"/>
          </a:xfrm>
        </p:grpSpPr>
        <p:pic>
          <p:nvPicPr>
            <p:cNvPr id="141" name="Google Shape;141;p1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5300155" y="1532076"/>
              <a:ext cx="7193569" cy="304519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2" name="Google Shape;142;p1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486815" y="2159126"/>
              <a:ext cx="6725458" cy="24534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3" name="Google Shape;143;p16"/>
            <p:cNvSpPr txBox="1"/>
            <p:nvPr/>
          </p:nvSpPr>
          <p:spPr>
            <a:xfrm>
              <a:off x="7085771" y="1750933"/>
              <a:ext cx="3886157" cy="4873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1600" b="1" dirty="0">
                  <a:solidFill>
                    <a:schemeClr val="lt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メインオフィス</a:t>
              </a:r>
              <a:r>
                <a:rPr lang="en-US" sz="1600" b="1" dirty="0" smtClean="0">
                  <a:solidFill>
                    <a:schemeClr val="l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(</a:t>
              </a:r>
              <a:r>
                <a:rPr lang="ja-JP" altLang="en-US" sz="1600" b="1" dirty="0" smtClean="0">
                  <a:solidFill>
                    <a:schemeClr val="l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サーバー</a:t>
              </a:r>
              <a:r>
                <a:rPr lang="en-US" sz="1600" b="1" dirty="0" smtClean="0">
                  <a:solidFill>
                    <a:schemeClr val="l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)</a:t>
              </a:r>
              <a:endParaRPr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pic>
        <p:nvPicPr>
          <p:cNvPr id="144" name="Google Shape;14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902526" y="1612143"/>
            <a:ext cx="2899890" cy="1723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845620" y="1597136"/>
            <a:ext cx="3020565" cy="194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16"/>
          <p:cNvSpPr txBox="1"/>
          <p:nvPr/>
        </p:nvSpPr>
        <p:spPr>
          <a:xfrm>
            <a:off x="1297778" y="1644319"/>
            <a:ext cx="2657995" cy="392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WFH</a:t>
            </a:r>
            <a:r>
              <a:rPr lang="en-US" b="1" dirty="0" err="1" smtClean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従業員</a:t>
            </a:r>
            <a:r>
              <a:rPr lang="en-US" b="1" dirty="0" smtClean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en-US" b="1" dirty="0" err="1" smtClean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クライアン</a:t>
            </a:r>
            <a:r>
              <a:rPr lang="ja-JP" altLang="en-US" b="1" dirty="0" smtClean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ト</a:t>
            </a:r>
            <a:r>
              <a:rPr lang="en-US" altLang="ja-JP" b="1" dirty="0" smtClean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sz="1400" b="1" dirty="0">
              <a:solidFill>
                <a:srgbClr val="3F3F3F"/>
              </a:solidFill>
              <a:latin typeface="Meiryo UI" panose="020B0604030504040204" pitchFamily="50" charset="-128"/>
              <a:ea typeface="Meiryo UI" panose="020B0604030504040204" pitchFamily="50" charset="-128"/>
              <a:sym typeface="Arial"/>
            </a:endParaRPr>
          </a:p>
        </p:txBody>
      </p:sp>
      <p:pic>
        <p:nvPicPr>
          <p:cNvPr id="147" name="Google Shape;147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464900" y="2004455"/>
            <a:ext cx="2023001" cy="1672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9326745" y="3540300"/>
            <a:ext cx="2777398" cy="194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16"/>
          <p:cNvSpPr txBox="1"/>
          <p:nvPr/>
        </p:nvSpPr>
        <p:spPr>
          <a:xfrm>
            <a:off x="9326745" y="3599851"/>
            <a:ext cx="2668020" cy="322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ja-JP" altLang="en-US" sz="1600" b="1" dirty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現場</a:t>
            </a:r>
            <a:r>
              <a:rPr lang="en-US" sz="1600" b="1" dirty="0" err="1" smtClean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従業員</a:t>
            </a:r>
            <a:r>
              <a:rPr lang="en-US" sz="1600" b="1" dirty="0" smtClean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en-US" sz="1600" b="1" dirty="0" err="1" smtClean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クライアント</a:t>
            </a:r>
            <a:r>
              <a:rPr lang="en-US" sz="1600" b="1" dirty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0" name="Google Shape;150;p1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0220405" y="4071544"/>
            <a:ext cx="1724025" cy="1619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1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0800000">
            <a:off x="76201" y="4662155"/>
            <a:ext cx="2172465" cy="1945776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6"/>
          <p:cNvSpPr txBox="1"/>
          <p:nvPr/>
        </p:nvSpPr>
        <p:spPr>
          <a:xfrm>
            <a:off x="76201" y="4721706"/>
            <a:ext cx="2089971" cy="3215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err="1" smtClean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セールス</a:t>
            </a:r>
            <a:r>
              <a:rPr lang="en-US" b="1" dirty="0" smtClean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(</a:t>
            </a:r>
            <a:r>
              <a:rPr lang="en-US" b="1" dirty="0" err="1" smtClean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クライアント</a:t>
            </a:r>
            <a:r>
              <a:rPr lang="en-US" b="1" dirty="0">
                <a:solidFill>
                  <a:srgbClr val="3F3F3F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)</a:t>
            </a:r>
            <a:endParaRPr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pic>
        <p:nvPicPr>
          <p:cNvPr id="153" name="Google Shape;153;p1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66387" y="5043271"/>
            <a:ext cx="1659316" cy="166082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4" name="Google Shape;154;p16"/>
          <p:cNvCxnSpPr/>
          <p:nvPr/>
        </p:nvCxnSpPr>
        <p:spPr>
          <a:xfrm rot="10800000" flipH="1">
            <a:off x="5202491" y="3312205"/>
            <a:ext cx="2627059" cy="542974"/>
          </a:xfrm>
          <a:prstGeom prst="straightConnector1">
            <a:avLst/>
          </a:prstGeom>
          <a:noFill/>
          <a:ln w="38100" cap="flat" cmpd="sng">
            <a:solidFill>
              <a:srgbClr val="002060"/>
            </a:solidFill>
            <a:prstDash val="solid"/>
            <a:miter lim="800000"/>
            <a:headEnd type="oval" w="med" len="med"/>
            <a:tailEnd type="oval" w="med" len="med"/>
          </a:ln>
        </p:spPr>
      </p:cxnSp>
      <p:grpSp>
        <p:nvGrpSpPr>
          <p:cNvPr id="155" name="Google Shape;155;p16"/>
          <p:cNvGrpSpPr/>
          <p:nvPr/>
        </p:nvGrpSpPr>
        <p:grpSpPr>
          <a:xfrm>
            <a:off x="5927266" y="3368217"/>
            <a:ext cx="1385713" cy="349290"/>
            <a:chOff x="6876503" y="3428674"/>
            <a:chExt cx="1385713" cy="434544"/>
          </a:xfrm>
        </p:grpSpPr>
        <p:sp>
          <p:nvSpPr>
            <p:cNvPr id="156" name="Google Shape;156;p16"/>
            <p:cNvSpPr/>
            <p:nvPr/>
          </p:nvSpPr>
          <p:spPr>
            <a:xfrm>
              <a:off x="6876503" y="3428674"/>
              <a:ext cx="1385713" cy="434544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38100" cap="flat" cmpd="sng">
              <a:solidFill>
                <a:srgbClr val="FFD9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  <p:sp>
          <p:nvSpPr>
            <p:cNvPr id="157" name="Google Shape;157;p16"/>
            <p:cNvSpPr txBox="1"/>
            <p:nvPr/>
          </p:nvSpPr>
          <p:spPr>
            <a:xfrm>
              <a:off x="6876503" y="3445960"/>
              <a:ext cx="1385713" cy="382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b="1" dirty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オフィス</a:t>
              </a:r>
              <a:r>
                <a:rPr lang="en-US" sz="1400" b="1" dirty="0" smtClean="0">
                  <a:solidFill>
                    <a:srgbClr val="002060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VPN</a:t>
              </a:r>
              <a:endParaRPr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cxnSp>
        <p:nvCxnSpPr>
          <p:cNvPr id="158" name="Google Shape;158;p16"/>
          <p:cNvCxnSpPr/>
          <p:nvPr/>
        </p:nvCxnSpPr>
        <p:spPr>
          <a:xfrm rot="10800000" flipH="1">
            <a:off x="3606073" y="2088398"/>
            <a:ext cx="3096604" cy="640022"/>
          </a:xfrm>
          <a:prstGeom prst="straightConnector1">
            <a:avLst/>
          </a:prstGeom>
          <a:noFill/>
          <a:ln w="38100" cap="flat" cmpd="sng">
            <a:solidFill>
              <a:srgbClr val="C55A11"/>
            </a:solidFill>
            <a:prstDash val="solid"/>
            <a:miter lim="800000"/>
            <a:headEnd type="oval" w="sm" len="sm"/>
            <a:tailEnd type="oval" w="sm" len="sm"/>
          </a:ln>
        </p:spPr>
      </p:cxnSp>
      <p:grpSp>
        <p:nvGrpSpPr>
          <p:cNvPr id="159" name="Google Shape;159;p16"/>
          <p:cNvGrpSpPr/>
          <p:nvPr/>
        </p:nvGrpSpPr>
        <p:grpSpPr>
          <a:xfrm>
            <a:off x="4330848" y="2241458"/>
            <a:ext cx="1663232" cy="349290"/>
            <a:chOff x="6876503" y="3428674"/>
            <a:chExt cx="1663232" cy="434544"/>
          </a:xfrm>
        </p:grpSpPr>
        <p:sp>
          <p:nvSpPr>
            <p:cNvPr id="160" name="Google Shape;160;p16"/>
            <p:cNvSpPr/>
            <p:nvPr/>
          </p:nvSpPr>
          <p:spPr>
            <a:xfrm>
              <a:off x="6876503" y="3428674"/>
              <a:ext cx="1663232" cy="434544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38100" cap="flat" cmpd="sng">
              <a:solidFill>
                <a:srgbClr val="FFD9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  <p:sp>
          <p:nvSpPr>
            <p:cNvPr id="161" name="Google Shape;161;p16"/>
            <p:cNvSpPr txBox="1"/>
            <p:nvPr/>
          </p:nvSpPr>
          <p:spPr>
            <a:xfrm>
              <a:off x="6876503" y="3445960"/>
              <a:ext cx="1663232" cy="382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sz="1400" b="1" dirty="0" smtClean="0">
                  <a:solidFill>
                    <a:schemeClr val="l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従業員</a:t>
              </a:r>
              <a:r>
                <a:rPr lang="en-US" sz="1400" b="1" dirty="0" smtClean="0">
                  <a:solidFill>
                    <a:schemeClr val="l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VPN</a:t>
              </a:r>
              <a:endParaRPr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cxnSp>
        <p:nvCxnSpPr>
          <p:cNvPr id="162" name="Google Shape;162;p16"/>
          <p:cNvCxnSpPr/>
          <p:nvPr/>
        </p:nvCxnSpPr>
        <p:spPr>
          <a:xfrm rot="10800000" flipH="1">
            <a:off x="8055833" y="4314427"/>
            <a:ext cx="2173640" cy="449259"/>
          </a:xfrm>
          <a:prstGeom prst="straightConnector1">
            <a:avLst/>
          </a:prstGeom>
          <a:noFill/>
          <a:ln w="38100" cap="flat" cmpd="sng">
            <a:solidFill>
              <a:srgbClr val="C55A11"/>
            </a:solidFill>
            <a:prstDash val="solid"/>
            <a:miter lim="800000"/>
            <a:headEnd type="oval" w="sm" len="sm"/>
            <a:tailEnd type="oval" w="sm" len="sm"/>
          </a:ln>
        </p:spPr>
      </p:cxnSp>
      <p:grpSp>
        <p:nvGrpSpPr>
          <p:cNvPr id="163" name="Google Shape;163;p16"/>
          <p:cNvGrpSpPr/>
          <p:nvPr/>
        </p:nvGrpSpPr>
        <p:grpSpPr>
          <a:xfrm>
            <a:off x="8269728" y="4251055"/>
            <a:ext cx="1663232" cy="349290"/>
            <a:chOff x="6876503" y="3428674"/>
            <a:chExt cx="1663232" cy="434544"/>
          </a:xfrm>
        </p:grpSpPr>
        <p:sp>
          <p:nvSpPr>
            <p:cNvPr id="164" name="Google Shape;164;p16"/>
            <p:cNvSpPr/>
            <p:nvPr/>
          </p:nvSpPr>
          <p:spPr>
            <a:xfrm>
              <a:off x="6876503" y="3428674"/>
              <a:ext cx="1663232" cy="434544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38100" cap="flat" cmpd="sng">
              <a:solidFill>
                <a:srgbClr val="FFD9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  <p:sp>
          <p:nvSpPr>
            <p:cNvPr id="165" name="Google Shape;165;p16"/>
            <p:cNvSpPr txBox="1"/>
            <p:nvPr/>
          </p:nvSpPr>
          <p:spPr>
            <a:xfrm>
              <a:off x="6876503" y="3445960"/>
              <a:ext cx="1663232" cy="38289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b="1" dirty="0">
                  <a:solidFill>
                    <a:schemeClr val="lt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従業員</a:t>
              </a:r>
              <a:r>
                <a:rPr lang="en-US" sz="1400" b="1" dirty="0" smtClean="0">
                  <a:solidFill>
                    <a:schemeClr val="l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VPN</a:t>
              </a:r>
              <a:endParaRPr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  <p:cxnSp>
        <p:nvCxnSpPr>
          <p:cNvPr id="166" name="Google Shape;166;p16"/>
          <p:cNvCxnSpPr/>
          <p:nvPr/>
        </p:nvCxnSpPr>
        <p:spPr>
          <a:xfrm rot="10800000" flipH="1">
            <a:off x="2177022" y="4361301"/>
            <a:ext cx="2173640" cy="449259"/>
          </a:xfrm>
          <a:prstGeom prst="straightConnector1">
            <a:avLst/>
          </a:prstGeom>
          <a:noFill/>
          <a:ln w="38100" cap="flat" cmpd="sng">
            <a:solidFill>
              <a:srgbClr val="C55A11"/>
            </a:solidFill>
            <a:prstDash val="solid"/>
            <a:miter lim="800000"/>
            <a:headEnd type="oval" w="sm" len="sm"/>
            <a:tailEnd type="oval" w="sm" len="sm"/>
          </a:ln>
        </p:spPr>
      </p:cxnSp>
      <p:grpSp>
        <p:nvGrpSpPr>
          <p:cNvPr id="167" name="Google Shape;167;p16"/>
          <p:cNvGrpSpPr/>
          <p:nvPr/>
        </p:nvGrpSpPr>
        <p:grpSpPr>
          <a:xfrm>
            <a:off x="2390917" y="4297929"/>
            <a:ext cx="1663232" cy="349290"/>
            <a:chOff x="6876503" y="3428674"/>
            <a:chExt cx="1663232" cy="434544"/>
          </a:xfrm>
        </p:grpSpPr>
        <p:sp>
          <p:nvSpPr>
            <p:cNvPr id="168" name="Google Shape;168;p16"/>
            <p:cNvSpPr/>
            <p:nvPr/>
          </p:nvSpPr>
          <p:spPr>
            <a:xfrm>
              <a:off x="6876503" y="3428674"/>
              <a:ext cx="1663232" cy="434544"/>
            </a:xfrm>
            <a:prstGeom prst="roundRect">
              <a:avLst>
                <a:gd name="adj" fmla="val 16667"/>
              </a:avLst>
            </a:prstGeom>
            <a:solidFill>
              <a:schemeClr val="accent4"/>
            </a:solidFill>
            <a:ln w="38100" cap="flat" cmpd="sng">
              <a:solidFill>
                <a:srgbClr val="FFD966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400" dirty="0">
                <a:solidFill>
                  <a:schemeClr val="lt1"/>
                </a:solidFill>
                <a:latin typeface="Meiryo UI" panose="020B0604030504040204" pitchFamily="50" charset="-128"/>
                <a:ea typeface="Meiryo UI" panose="020B0604030504040204" pitchFamily="50" charset="-128"/>
                <a:sym typeface="Arial"/>
              </a:endParaRPr>
            </a:p>
          </p:txBody>
        </p:sp>
        <p:sp>
          <p:nvSpPr>
            <p:cNvPr id="169" name="Google Shape;169;p16"/>
            <p:cNvSpPr txBox="1"/>
            <p:nvPr/>
          </p:nvSpPr>
          <p:spPr>
            <a:xfrm>
              <a:off x="6876503" y="3445960"/>
              <a:ext cx="1663232" cy="3828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ja-JP" altLang="en-US" b="1" dirty="0">
                  <a:solidFill>
                    <a:schemeClr val="lt1"/>
                  </a:solidFill>
                  <a:latin typeface="Meiryo UI" panose="020B0604030504040204" pitchFamily="50" charset="-128"/>
                  <a:ea typeface="Meiryo UI" panose="020B0604030504040204" pitchFamily="50" charset="-128"/>
                </a:rPr>
                <a:t>従業員</a:t>
              </a:r>
              <a:r>
                <a:rPr lang="en-US" sz="1400" b="1" dirty="0" smtClean="0">
                  <a:solidFill>
                    <a:schemeClr val="lt1"/>
                  </a:solidFill>
                  <a:latin typeface="Meiryo UI" panose="020B0604030504040204" pitchFamily="50" charset="-128"/>
                  <a:ea typeface="Meiryo UI" panose="020B0604030504040204" pitchFamily="50" charset="-128"/>
                  <a:sym typeface="Arial"/>
                </a:rPr>
                <a:t>VPN</a:t>
              </a:r>
              <a:endParaRPr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1229507F8BA50F49B96D6B128D2A8CC1" ma:contentTypeVersion="15" ma:contentTypeDescription="新しいドキュメントを作成します。" ma:contentTypeScope="" ma:versionID="7c896c8d5b26e8aaa393c776efc870db">
  <xsd:schema xmlns:xsd="http://www.w3.org/2001/XMLSchema" xmlns:xs="http://www.w3.org/2001/XMLSchema" xmlns:p="http://schemas.microsoft.com/office/2006/metadata/properties" xmlns:ns2="87d3ebbd-6ca3-4a85-9e4c-14b927094cf2" xmlns:ns3="a3a6bb4f-3a27-47ba-be24-844c90db280c" targetNamespace="http://schemas.microsoft.com/office/2006/metadata/properties" ma:root="true" ma:fieldsID="1bef52fd105da811408f904288cf36aa" ns2:_="" ns3:_="">
    <xsd:import namespace="87d3ebbd-6ca3-4a85-9e4c-14b927094cf2"/>
    <xsd:import namespace="a3a6bb4f-3a27-47ba-be24-844c90db28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d3ebbd-6ca3-4a85-9e4c-14b927094c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画像タグ" ma:readOnly="false" ma:fieldId="{5cf76f15-5ced-4ddc-b409-7134ff3c332f}" ma:taxonomyMulti="true" ma:sspId="2f9faa44-a20f-4832-b363-99929905ce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a6bb4f-3a27-47ba-be24-844c90db280c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2fcbeaf-7046-48ed-8e11-adc427636d89}" ma:internalName="TaxCatchAll" ma:showField="CatchAllData" ma:web="a3a6bb4f-3a27-47ba-be24-844c90db28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1CE3A6-C658-4C1C-B74B-C373C61355D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1B3ECC7-BB9C-479E-A7D5-FB84FDB449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d3ebbd-6ca3-4a85-9e4c-14b927094cf2"/>
    <ds:schemaRef ds:uri="a3a6bb4f-3a27-47ba-be24-844c90db28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896</Words>
  <Application>Microsoft Office PowerPoint</Application>
  <PresentationFormat>Widescreen</PresentationFormat>
  <Paragraphs>170</Paragraphs>
  <Slides>26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Meiryo UI</vt:lpstr>
      <vt:lpstr>Microsoft JhengHei</vt:lpstr>
      <vt:lpstr>Microsoft JhengHei</vt:lpstr>
      <vt:lpstr>Arial</vt:lpstr>
      <vt:lpstr>Calibri</vt:lpstr>
      <vt:lpstr>Office 佈景主題</vt:lpstr>
      <vt:lpstr>PowerPoint Presentation</vt:lpstr>
      <vt:lpstr>アジェンダ</vt:lpstr>
      <vt:lpstr>QuWANはVPNに どのような変化をもたらすことができますか？</vt:lpstr>
      <vt:lpstr>リモートワークは、現在のワーキングモデルとして採用されつつあります</vt:lpstr>
      <vt:lpstr>オフィスにいなくてもビジネスができる</vt:lpstr>
      <vt:lpstr>接続を保護する方法は？</vt:lpstr>
      <vt:lpstr>VPNを管理するのは誰ですか？</vt:lpstr>
      <vt:lpstr>VPNのセットアップは複雑です</vt:lpstr>
      <vt:lpstr>複数の場所を相互に接続する必要がある場合、 さらに複雑になります</vt:lpstr>
      <vt:lpstr>通常、オーナーには2つの方法しかありません</vt:lpstr>
      <vt:lpstr>QuWANは、SMBのオーナーをVPNのセットアップから解放するために設計されています</vt:lpstr>
      <vt:lpstr>QuWANは、SMBのVPNセットアップのコストを削減できます</vt:lpstr>
      <vt:lpstr>QuWAN に関連するすべてのモデルは、クラウドからのVPNセットアップ/管理に対応しています</vt:lpstr>
      <vt:lpstr>オフィス内外を問わず、接続を一元管理</vt:lpstr>
      <vt:lpstr>QuWAN+QVPNが最もプラットフォームに 柔軟なSD-WANソリューションになります</vt:lpstr>
      <vt:lpstr>QuWAN上のQVPNサーバーの利点</vt:lpstr>
      <vt:lpstr>機能紹介</vt:lpstr>
      <vt:lpstr>GUIの紹介</vt:lpstr>
      <vt:lpstr>QuWAN QVPNのクイックスタートの紹介</vt:lpstr>
      <vt:lpstr>QuWANでQVPNサーバーをセットアップする</vt:lpstr>
      <vt:lpstr>QuWANでQVPN QBeltユーザーを作成する</vt:lpstr>
      <vt:lpstr>QuWAN上のマネージドQVPN QBeltクライアント</vt:lpstr>
      <vt:lpstr>QuWAN QVPN通知メール</vt:lpstr>
      <vt:lpstr>QVPNクライアントでQuWAN用に QBeltをセットアップする</vt:lpstr>
      <vt:lpstr>QuWAN上のQBeltオンラインユーザー情報</vt:lpstr>
      <vt:lpstr>最適な選択です！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Yukihito H.</cp:lastModifiedBy>
  <cp:revision>7</cp:revision>
  <dcterms:modified xsi:type="dcterms:W3CDTF">2022-06-24T03:35:54Z</dcterms:modified>
</cp:coreProperties>
</file>