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03" r:id="rId7"/>
    <p:sldId id="305" r:id="rId8"/>
    <p:sldId id="306" r:id="rId9"/>
    <p:sldId id="307" r:id="rId10"/>
    <p:sldId id="297" r:id="rId11"/>
    <p:sldId id="290" r:id="rId12"/>
    <p:sldId id="309" r:id="rId13"/>
    <p:sldId id="298" r:id="rId14"/>
    <p:sldId id="308" r:id="rId15"/>
    <p:sldId id="300" r:id="rId16"/>
    <p:sldId id="312" r:id="rId17"/>
    <p:sldId id="310" r:id="rId18"/>
    <p:sldId id="288" r:id="rId19"/>
    <p:sldId id="292" r:id="rId20"/>
    <p:sldId id="304" r:id="rId21"/>
    <p:sldId id="268" r:id="rId22"/>
    <p:sldId id="272" r:id="rId23"/>
    <p:sldId id="273" r:id="rId24"/>
    <p:sldId id="275" r:id="rId25"/>
    <p:sldId id="276" r:id="rId26"/>
    <p:sldId id="278" r:id="rId27"/>
    <p:sldId id="279" r:id="rId28"/>
    <p:sldId id="277" r:id="rId29"/>
    <p:sldId id="293" r:id="rId30"/>
  </p:sldIdLst>
  <p:sldSz cx="12192000" cy="6858000"/>
  <p:notesSz cx="6858000" cy="9144000"/>
  <p:custDataLst>
    <p:tags r:id="rId3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04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948"/>
    <a:srgbClr val="826F91"/>
    <a:srgbClr val="64CCCC"/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0902C-61D6-4576-ACB1-D6549615C216}" v="478" dt="2022-04-29T09:51:0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03" y="51"/>
      </p:cViewPr>
      <p:guideLst>
        <p:guide orient="horz" pos="2296"/>
        <p:guide pos="3840"/>
        <p:guide pos="5904"/>
        <p:guide pos="7287"/>
        <p:guide orient="horz" pos="648"/>
        <p:guide orient="horz" pos="709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342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A033D1E-BF67-4DD8-BEE4-533867EADE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62D6D6-D012-44C7-9926-DF9AC0D72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3FA1-FA0B-46D0-B0C9-06599058EFC3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75FB51-4EF6-4345-839F-C5A28D445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7DC241-2DF3-4305-9EF3-AA388932F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2BBE-3D67-4A87-9408-24A8C28E6D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75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A4AD5-CA2B-4485-8BE0-AD2EB04E1A53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B6F6-E731-4CA7-B05A-6AABC75D3F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4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1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/>
              <a:t>QNAP SD-WAN solution(</a:t>
            </a:r>
            <a:r>
              <a:rPr lang="en-US" altLang="zh-TW" sz="1200" err="1"/>
              <a:t>QuWAN</a:t>
            </a:r>
            <a:r>
              <a:rPr lang="en-US" altLang="zh-TW" sz="1200"/>
              <a:t>) gives you much easy and cost-effective VPN environment then traditional VPN deployed.</a:t>
            </a:r>
            <a:endParaRPr lang="zh-TW" altLang="en-US" sz="12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7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Per org</a:t>
            </a:r>
          </a:p>
          <a:p>
            <a:r>
              <a:rPr lang="en-US" altLang="zh-TW"/>
              <a:t>100 region</a:t>
            </a:r>
          </a:p>
          <a:p>
            <a:r>
              <a:rPr lang="en-US" altLang="zh-TW"/>
              <a:t>1000 devices total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88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06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7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3F5A6AD-2DBC-47F4-BBAF-8343ED0DC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78629" y="782042"/>
            <a:ext cx="7717970" cy="1070446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005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12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9830873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5835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68815A-BA3E-4C7F-90AA-05A24C131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95752" y="2420869"/>
            <a:ext cx="4723148" cy="1693333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8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5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7.png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openxmlformats.org/officeDocument/2006/relationships/image" Target="../media/image13.svg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12.png"/><Relationship Id="rId5" Type="http://schemas.openxmlformats.org/officeDocument/2006/relationships/image" Target="../media/image58.png"/><Relationship Id="rId15" Type="http://schemas.openxmlformats.org/officeDocument/2006/relationships/image" Target="../media/image60.png"/><Relationship Id="rId10" Type="http://schemas.openxmlformats.org/officeDocument/2006/relationships/image" Target="../media/image42.svg"/><Relationship Id="rId4" Type="http://schemas.openxmlformats.org/officeDocument/2006/relationships/image" Target="../media/image57.png"/><Relationship Id="rId9" Type="http://schemas.openxmlformats.org/officeDocument/2006/relationships/image" Target="../media/image41.png"/><Relationship Id="rId14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png"/><Relationship Id="rId18" Type="http://schemas.openxmlformats.org/officeDocument/2006/relationships/image" Target="../media/image56.png"/><Relationship Id="rId3" Type="http://schemas.openxmlformats.org/officeDocument/2006/relationships/image" Target="../media/image12.png"/><Relationship Id="rId21" Type="http://schemas.openxmlformats.org/officeDocument/2006/relationships/image" Target="../media/image62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10" Type="http://schemas.openxmlformats.org/officeDocument/2006/relationships/image" Target="../media/image29.svg"/><Relationship Id="rId19" Type="http://schemas.openxmlformats.org/officeDocument/2006/relationships/image" Target="../media/image47.png"/><Relationship Id="rId4" Type="http://schemas.openxmlformats.org/officeDocument/2006/relationships/image" Target="../media/image13.svg"/><Relationship Id="rId9" Type="http://schemas.openxmlformats.org/officeDocument/2006/relationships/image" Target="../media/image28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12" Type="http://schemas.openxmlformats.org/officeDocument/2006/relationships/image" Target="../media/image56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48.svg"/><Relationship Id="rId5" Type="http://schemas.openxmlformats.org/officeDocument/2006/relationships/image" Target="../media/image57.png"/><Relationship Id="rId1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svg"/><Relationship Id="rId7" Type="http://schemas.openxmlformats.org/officeDocument/2006/relationships/image" Target="../media/image4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13.svg"/><Relationship Id="rId9" Type="http://schemas.openxmlformats.org/officeDocument/2006/relationships/image" Target="../media/image28.pn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ctrTitle" idx="4294967295"/>
          </p:nvPr>
        </p:nvSpPr>
        <p:spPr>
          <a:xfrm>
            <a:off x="1262063" y="1270000"/>
            <a:ext cx="10929937" cy="1071563"/>
          </a:xfrm>
          <a:prstGeom prst="rect">
            <a:avLst/>
          </a:prstGeom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What’s new for </a:t>
            </a:r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2.1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 hidden="1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Making flexible </a:t>
            </a:r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+ QVPN more </a:t>
            </a:r>
            <a:r>
              <a:rPr lang="en-US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flexible</a:t>
            </a: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這時老闆通常只有兩條路可以做選擇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71EC6F7-8DA8-463E-A9F6-2BD71ACAEF3B}"/>
              </a:ext>
            </a:extLst>
          </p:cNvPr>
          <p:cNvCxnSpPr>
            <a:cxnSpLocks/>
          </p:cNvCxnSpPr>
          <p:nvPr/>
        </p:nvCxnSpPr>
        <p:spPr>
          <a:xfrm flipH="1">
            <a:off x="4217158" y="2298506"/>
            <a:ext cx="1882925" cy="522267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7F3D418-E132-4DE5-A41F-B90F7A7B7965}"/>
              </a:ext>
            </a:extLst>
          </p:cNvPr>
          <p:cNvSpPr txBox="1"/>
          <p:nvPr/>
        </p:nvSpPr>
        <p:spPr>
          <a:xfrm>
            <a:off x="1671530" y="3984612"/>
            <a:ext cx="18120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6F3F4D6-EA10-451D-8C38-D5DC2CE25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67" y="1290793"/>
            <a:ext cx="3620273" cy="14710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C1679C-6EF3-4428-AC22-C6677FC1B860}"/>
              </a:ext>
            </a:extLst>
          </p:cNvPr>
          <p:cNvSpPr txBox="1"/>
          <p:nvPr/>
        </p:nvSpPr>
        <p:spPr>
          <a:xfrm>
            <a:off x="6140128" y="1870318"/>
            <a:ext cx="258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我需要額外多請一個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IT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來管理這麼多的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VPN</a:t>
            </a: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A2323A4-13CF-48CF-A53A-868071B17E39}"/>
              </a:ext>
            </a:extLst>
          </p:cNvPr>
          <p:cNvCxnSpPr>
            <a:cxnSpLocks/>
          </p:cNvCxnSpPr>
          <p:nvPr/>
        </p:nvCxnSpPr>
        <p:spPr>
          <a:xfrm flipH="1" flipV="1">
            <a:off x="4358185" y="3130201"/>
            <a:ext cx="3088943" cy="965996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形 3">
            <a:extLst>
              <a:ext uri="{FF2B5EF4-FFF2-40B4-BE49-F238E27FC236}">
                <a16:creationId xmlns:a16="http://schemas.microsoft.com/office/drawing/2014/main" id="{CB7A2F72-3889-442D-9B75-4340ED21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0120" y="1972315"/>
            <a:ext cx="1647825" cy="471487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1DE6F79-9ACA-4B90-A5C6-129F45149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51" y="3249107"/>
            <a:ext cx="3620273" cy="147101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66308DF-F6AC-474D-A784-1EB8272E1112}"/>
              </a:ext>
            </a:extLst>
          </p:cNvPr>
          <p:cNvSpPr txBox="1"/>
          <p:nvPr/>
        </p:nvSpPr>
        <p:spPr>
          <a:xfrm>
            <a:off x="7728219" y="3845675"/>
            <a:ext cx="2024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不如我就自己來學習設定吧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051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F827B324-FD6B-4504-B21A-5D3E9EB4179E}"/>
              </a:ext>
            </a:extLst>
          </p:cNvPr>
          <p:cNvSpPr/>
          <p:nvPr/>
        </p:nvSpPr>
        <p:spPr>
          <a:xfrm>
            <a:off x="6724616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: 圓角 135">
            <a:extLst>
              <a:ext uri="{FF2B5EF4-FFF2-40B4-BE49-F238E27FC236}">
                <a16:creationId xmlns:a16="http://schemas.microsoft.com/office/drawing/2014/main" id="{B61388C9-7238-4079-926B-795A8545B9D9}"/>
              </a:ext>
            </a:extLst>
          </p:cNvPr>
          <p:cNvSpPr/>
          <p:nvPr/>
        </p:nvSpPr>
        <p:spPr>
          <a:xfrm>
            <a:off x="8299110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3672D420-5149-4665-A67F-BA181C1D6F9F}"/>
              </a:ext>
            </a:extLst>
          </p:cNvPr>
          <p:cNvSpPr/>
          <p:nvPr/>
        </p:nvSpPr>
        <p:spPr>
          <a:xfrm>
            <a:off x="900752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66F3A7D-3322-4DB4-81E4-2AF947BFD8BB}"/>
              </a:ext>
            </a:extLst>
          </p:cNvPr>
          <p:cNvSpPr/>
          <p:nvPr/>
        </p:nvSpPr>
        <p:spPr>
          <a:xfrm>
            <a:off x="2475246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</p:spPr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就是來改變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VPN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世界拯救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SMB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老闆的</a:t>
            </a:r>
          </a:p>
        </p:txBody>
      </p:sp>
      <p:grpSp>
        <p:nvGrpSpPr>
          <p:cNvPr id="11" name="群組 10" hidden="1">
            <a:extLst>
              <a:ext uri="{FF2B5EF4-FFF2-40B4-BE49-F238E27FC236}">
                <a16:creationId xmlns:a16="http://schemas.microsoft.com/office/drawing/2014/main" id="{C653E8D8-389E-4437-9D59-4D615479CDA7}"/>
              </a:ext>
            </a:extLst>
          </p:cNvPr>
          <p:cNvGrpSpPr/>
          <p:nvPr/>
        </p:nvGrpSpPr>
        <p:grpSpPr>
          <a:xfrm>
            <a:off x="1335000" y="5110085"/>
            <a:ext cx="2149052" cy="536228"/>
            <a:chOff x="1423922" y="5095130"/>
            <a:chExt cx="2149052" cy="536228"/>
          </a:xfrm>
        </p:grpSpPr>
        <p:sp>
          <p:nvSpPr>
            <p:cNvPr id="15" name="平行四邊形 14">
              <a:extLst>
                <a:ext uri="{FF2B5EF4-FFF2-40B4-BE49-F238E27FC236}">
                  <a16:creationId xmlns:a16="http://schemas.microsoft.com/office/drawing/2014/main" id="{5DE71C69-578F-4ECF-BF82-EC1BDE14FF34}"/>
                </a:ext>
              </a:extLst>
            </p:cNvPr>
            <p:cNvSpPr/>
            <p:nvPr/>
          </p:nvSpPr>
          <p:spPr>
            <a:xfrm>
              <a:off x="1423922" y="5095130"/>
              <a:ext cx="2149052" cy="536228"/>
            </a:xfrm>
            <a:prstGeom prst="parallelogram">
              <a:avLst>
                <a:gd name="adj" fmla="val 59318"/>
              </a:avLst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AF3E594-3FA1-4107-9613-BC8C15CB9198}"/>
                </a:ext>
              </a:extLst>
            </p:cNvPr>
            <p:cNvSpPr txBox="1"/>
            <p:nvPr/>
          </p:nvSpPr>
          <p:spPr>
            <a:xfrm>
              <a:off x="1763718" y="5181114"/>
              <a:ext cx="13440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Lower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17" name="圖形 16" hidden="1">
            <a:extLst>
              <a:ext uri="{FF2B5EF4-FFF2-40B4-BE49-F238E27FC236}">
                <a16:creationId xmlns:a16="http://schemas.microsoft.com/office/drawing/2014/main" id="{9F82D719-E467-43D6-9D7A-6485AC42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87624" y="2450507"/>
            <a:ext cx="2603205" cy="3195805"/>
          </a:xfrm>
          <a:prstGeom prst="rect">
            <a:avLst/>
          </a:prstGeom>
        </p:spPr>
      </p:pic>
      <p:grpSp>
        <p:nvGrpSpPr>
          <p:cNvPr id="18" name="群組 17" hidden="1">
            <a:extLst>
              <a:ext uri="{FF2B5EF4-FFF2-40B4-BE49-F238E27FC236}">
                <a16:creationId xmlns:a16="http://schemas.microsoft.com/office/drawing/2014/main" id="{6A1B8BB8-E9F9-4898-9AA7-3A3CC86D6849}"/>
              </a:ext>
            </a:extLst>
          </p:cNvPr>
          <p:cNvGrpSpPr/>
          <p:nvPr/>
        </p:nvGrpSpPr>
        <p:grpSpPr>
          <a:xfrm>
            <a:off x="6186528" y="5110085"/>
            <a:ext cx="2149052" cy="536228"/>
            <a:chOff x="1423922" y="5095130"/>
            <a:chExt cx="2149052" cy="536228"/>
          </a:xfrm>
        </p:grpSpPr>
        <p:sp>
          <p:nvSpPr>
            <p:cNvPr id="19" name="平行四邊形 18">
              <a:extLst>
                <a:ext uri="{FF2B5EF4-FFF2-40B4-BE49-F238E27FC236}">
                  <a16:creationId xmlns:a16="http://schemas.microsoft.com/office/drawing/2014/main" id="{9E38F4EB-39EA-4E8B-87D3-BEC05F911845}"/>
                </a:ext>
              </a:extLst>
            </p:cNvPr>
            <p:cNvSpPr/>
            <p:nvPr/>
          </p:nvSpPr>
          <p:spPr>
            <a:xfrm>
              <a:off x="1423922" y="5095130"/>
              <a:ext cx="2149052" cy="536228"/>
            </a:xfrm>
            <a:prstGeom prst="parallelogram">
              <a:avLst>
                <a:gd name="adj" fmla="val 59318"/>
              </a:avLst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D182A0B-27A9-4AC1-9823-DF45205E90C6}"/>
                </a:ext>
              </a:extLst>
            </p:cNvPr>
            <p:cNvSpPr txBox="1"/>
            <p:nvPr/>
          </p:nvSpPr>
          <p:spPr>
            <a:xfrm>
              <a:off x="1763718" y="5181114"/>
              <a:ext cx="13440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Less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21" name="圖形 20" hidden="1">
            <a:extLst>
              <a:ext uri="{FF2B5EF4-FFF2-40B4-BE49-F238E27FC236}">
                <a16:creationId xmlns:a16="http://schemas.microsoft.com/office/drawing/2014/main" id="{A51C15D3-6A05-4EFF-9D12-B1A45BC2A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6513" y="2856289"/>
            <a:ext cx="2809875" cy="2867025"/>
          </a:xfrm>
          <a:prstGeom prst="rect">
            <a:avLst/>
          </a:prstGeom>
        </p:spPr>
      </p:pic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5936C6D6-47D2-413D-AB9A-44EA440869B0}"/>
              </a:ext>
            </a:extLst>
          </p:cNvPr>
          <p:cNvGrpSpPr/>
          <p:nvPr/>
        </p:nvGrpSpPr>
        <p:grpSpPr>
          <a:xfrm>
            <a:off x="4921919" y="2666822"/>
            <a:ext cx="2203404" cy="628135"/>
            <a:chOff x="6106810" y="2800865"/>
            <a:chExt cx="4532189" cy="1292013"/>
          </a:xfrm>
        </p:grpSpPr>
        <p:sp>
          <p:nvSpPr>
            <p:cNvPr id="88" name="手繪多邊形: 圖案 87">
              <a:extLst>
                <a:ext uri="{FF2B5EF4-FFF2-40B4-BE49-F238E27FC236}">
                  <a16:creationId xmlns:a16="http://schemas.microsoft.com/office/drawing/2014/main" id="{C058710A-8D47-4F95-81D5-36D3A7BB3D48}"/>
                </a:ext>
              </a:extLst>
            </p:cNvPr>
            <p:cNvSpPr/>
            <p:nvPr/>
          </p:nvSpPr>
          <p:spPr>
            <a:xfrm>
              <a:off x="6106810" y="2907225"/>
              <a:ext cx="942859" cy="986459"/>
            </a:xfrm>
            <a:custGeom>
              <a:avLst/>
              <a:gdLst>
                <a:gd name="connsiteX0" fmla="*/ 845394 w 942859"/>
                <a:gd name="connsiteY0" fmla="*/ 774635 h 986459"/>
                <a:gd name="connsiteX1" fmla="*/ 847993 w 942859"/>
                <a:gd name="connsiteY1" fmla="*/ 755142 h 986459"/>
                <a:gd name="connsiteX2" fmla="*/ 902573 w 942859"/>
                <a:gd name="connsiteY2" fmla="*/ 555012 h 986459"/>
                <a:gd name="connsiteX3" fmla="*/ 903873 w 942859"/>
                <a:gd name="connsiteY3" fmla="*/ 548515 h 986459"/>
                <a:gd name="connsiteX4" fmla="*/ 906472 w 942859"/>
                <a:gd name="connsiteY4" fmla="*/ 529022 h 986459"/>
                <a:gd name="connsiteX5" fmla="*/ 909071 w 942859"/>
                <a:gd name="connsiteY5" fmla="*/ 510828 h 986459"/>
                <a:gd name="connsiteX6" fmla="*/ 915569 w 942859"/>
                <a:gd name="connsiteY6" fmla="*/ 471842 h 986459"/>
                <a:gd name="connsiteX7" fmla="*/ 919468 w 942859"/>
                <a:gd name="connsiteY7" fmla="*/ 357482 h 986459"/>
                <a:gd name="connsiteX8" fmla="*/ 864887 w 942859"/>
                <a:gd name="connsiteY8" fmla="*/ 170348 h 986459"/>
                <a:gd name="connsiteX9" fmla="*/ 733633 w 942859"/>
                <a:gd name="connsiteY9" fmla="*/ 45592 h 986459"/>
                <a:gd name="connsiteX10" fmla="*/ 541301 w 942859"/>
                <a:gd name="connsiteY10" fmla="*/ 109 h 986459"/>
                <a:gd name="connsiteX11" fmla="*/ 355467 w 942859"/>
                <a:gd name="connsiteY11" fmla="*/ 29998 h 986459"/>
                <a:gd name="connsiteX12" fmla="*/ 198223 w 942859"/>
                <a:gd name="connsiteY12" fmla="*/ 120966 h 986459"/>
                <a:gd name="connsiteX13" fmla="*/ 82564 w 942859"/>
                <a:gd name="connsiteY13" fmla="*/ 263915 h 986459"/>
                <a:gd name="connsiteX14" fmla="*/ 14987 w 942859"/>
                <a:gd name="connsiteY14" fmla="*/ 447150 h 986459"/>
                <a:gd name="connsiteX15" fmla="*/ 1992 w 942859"/>
                <a:gd name="connsiteY15" fmla="*/ 627787 h 986459"/>
                <a:gd name="connsiteX16" fmla="*/ 113752 w 942859"/>
                <a:gd name="connsiteY16" fmla="*/ 886395 h 986459"/>
                <a:gd name="connsiteX17" fmla="*/ 363264 w 942859"/>
                <a:gd name="connsiteY17" fmla="*/ 986460 h 986459"/>
                <a:gd name="connsiteX18" fmla="*/ 368462 w 942859"/>
                <a:gd name="connsiteY18" fmla="*/ 986460 h 986459"/>
                <a:gd name="connsiteX19" fmla="*/ 374960 w 942859"/>
                <a:gd name="connsiteY19" fmla="*/ 986460 h 986459"/>
                <a:gd name="connsiteX20" fmla="*/ 380158 w 942859"/>
                <a:gd name="connsiteY20" fmla="*/ 986460 h 986459"/>
                <a:gd name="connsiteX21" fmla="*/ 386656 w 942859"/>
                <a:gd name="connsiteY21" fmla="*/ 986460 h 986459"/>
                <a:gd name="connsiteX22" fmla="*/ 386656 w 942859"/>
                <a:gd name="connsiteY22" fmla="*/ 986460 h 986459"/>
                <a:gd name="connsiteX23" fmla="*/ 520509 w 942859"/>
                <a:gd name="connsiteY23" fmla="*/ 986460 h 986459"/>
                <a:gd name="connsiteX24" fmla="*/ 625771 w 942859"/>
                <a:gd name="connsiteY24" fmla="*/ 968266 h 986459"/>
                <a:gd name="connsiteX25" fmla="*/ 660859 w 942859"/>
                <a:gd name="connsiteY25" fmla="*/ 986460 h 986459"/>
                <a:gd name="connsiteX26" fmla="*/ 845394 w 942859"/>
                <a:gd name="connsiteY26" fmla="*/ 986460 h 986459"/>
                <a:gd name="connsiteX27" fmla="*/ 899974 w 942859"/>
                <a:gd name="connsiteY27" fmla="*/ 986460 h 986459"/>
                <a:gd name="connsiteX28" fmla="*/ 942859 w 942859"/>
                <a:gd name="connsiteY28" fmla="*/ 986460 h 986459"/>
                <a:gd name="connsiteX29" fmla="*/ 845394 w 942859"/>
                <a:gd name="connsiteY29" fmla="*/ 774635 h 986459"/>
                <a:gd name="connsiteX30" fmla="*/ 699845 w 942859"/>
                <a:gd name="connsiteY30" fmla="*/ 405565 h 986459"/>
                <a:gd name="connsiteX31" fmla="*/ 688149 w 942859"/>
                <a:gd name="connsiteY31" fmla="*/ 503031 h 986459"/>
                <a:gd name="connsiteX32" fmla="*/ 627071 w 942859"/>
                <a:gd name="connsiteY32" fmla="*/ 688865 h 986459"/>
                <a:gd name="connsiteX33" fmla="*/ 516610 w 942859"/>
                <a:gd name="connsiteY33" fmla="*/ 634284 h 986459"/>
                <a:gd name="connsiteX34" fmla="*/ 399651 w 942859"/>
                <a:gd name="connsiteY34" fmla="*/ 634284 h 986459"/>
                <a:gd name="connsiteX35" fmla="*/ 393154 w 942859"/>
                <a:gd name="connsiteY35" fmla="*/ 645980 h 986459"/>
                <a:gd name="connsiteX36" fmla="*/ 504914 w 942859"/>
                <a:gd name="connsiteY36" fmla="*/ 803225 h 986459"/>
                <a:gd name="connsiteX37" fmla="*/ 391854 w 942859"/>
                <a:gd name="connsiteY37" fmla="*/ 824017 h 986459"/>
                <a:gd name="connsiteX38" fmla="*/ 259301 w 942859"/>
                <a:gd name="connsiteY38" fmla="*/ 759040 h 986459"/>
                <a:gd name="connsiteX39" fmla="*/ 224213 w 942859"/>
                <a:gd name="connsiteY39" fmla="*/ 579704 h 986459"/>
                <a:gd name="connsiteX40" fmla="*/ 315181 w 942859"/>
                <a:gd name="connsiteY40" fmla="*/ 270413 h 986459"/>
                <a:gd name="connsiteX41" fmla="*/ 533504 w 942859"/>
                <a:gd name="connsiteY41" fmla="*/ 163851 h 986459"/>
                <a:gd name="connsiteX42" fmla="*/ 663458 w 942859"/>
                <a:gd name="connsiteY42" fmla="*/ 224929 h 986459"/>
                <a:gd name="connsiteX43" fmla="*/ 699845 w 942859"/>
                <a:gd name="connsiteY43" fmla="*/ 405565 h 98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2859" h="986459">
                  <a:moveTo>
                    <a:pt x="845394" y="774635"/>
                  </a:moveTo>
                  <a:cubicBezTo>
                    <a:pt x="846693" y="766837"/>
                    <a:pt x="847993" y="760340"/>
                    <a:pt x="847993" y="755142"/>
                  </a:cubicBezTo>
                  <a:cubicBezTo>
                    <a:pt x="850592" y="714856"/>
                    <a:pt x="890878" y="610893"/>
                    <a:pt x="902573" y="555012"/>
                  </a:cubicBezTo>
                  <a:cubicBezTo>
                    <a:pt x="902573" y="552413"/>
                    <a:pt x="903873" y="551114"/>
                    <a:pt x="903873" y="548515"/>
                  </a:cubicBezTo>
                  <a:lnTo>
                    <a:pt x="906472" y="529022"/>
                  </a:lnTo>
                  <a:cubicBezTo>
                    <a:pt x="909071" y="517326"/>
                    <a:pt x="909071" y="510828"/>
                    <a:pt x="909071" y="510828"/>
                  </a:cubicBezTo>
                  <a:lnTo>
                    <a:pt x="915569" y="471842"/>
                  </a:lnTo>
                  <a:cubicBezTo>
                    <a:pt x="920767" y="434155"/>
                    <a:pt x="922067" y="395169"/>
                    <a:pt x="919468" y="357482"/>
                  </a:cubicBezTo>
                  <a:cubicBezTo>
                    <a:pt x="915569" y="287307"/>
                    <a:pt x="896076" y="224929"/>
                    <a:pt x="864887" y="170348"/>
                  </a:cubicBezTo>
                  <a:cubicBezTo>
                    <a:pt x="832398" y="115768"/>
                    <a:pt x="789513" y="74182"/>
                    <a:pt x="733633" y="45592"/>
                  </a:cubicBezTo>
                  <a:cubicBezTo>
                    <a:pt x="679053" y="17003"/>
                    <a:pt x="614076" y="1408"/>
                    <a:pt x="541301" y="109"/>
                  </a:cubicBezTo>
                  <a:cubicBezTo>
                    <a:pt x="475025" y="-1191"/>
                    <a:pt x="413946" y="9205"/>
                    <a:pt x="355467" y="29998"/>
                  </a:cubicBezTo>
                  <a:cubicBezTo>
                    <a:pt x="296988" y="50791"/>
                    <a:pt x="245006" y="80680"/>
                    <a:pt x="198223" y="120966"/>
                  </a:cubicBezTo>
                  <a:cubicBezTo>
                    <a:pt x="152739" y="161252"/>
                    <a:pt x="113752" y="209335"/>
                    <a:pt x="82564" y="263915"/>
                  </a:cubicBezTo>
                  <a:cubicBezTo>
                    <a:pt x="51374" y="319796"/>
                    <a:pt x="27983" y="380874"/>
                    <a:pt x="14987" y="447150"/>
                  </a:cubicBezTo>
                  <a:cubicBezTo>
                    <a:pt x="1992" y="513427"/>
                    <a:pt x="-3206" y="573206"/>
                    <a:pt x="1992" y="627787"/>
                  </a:cubicBezTo>
                  <a:cubicBezTo>
                    <a:pt x="9789" y="735649"/>
                    <a:pt x="47476" y="822718"/>
                    <a:pt x="113752" y="886395"/>
                  </a:cubicBezTo>
                  <a:cubicBezTo>
                    <a:pt x="177430" y="946174"/>
                    <a:pt x="265799" y="986460"/>
                    <a:pt x="363264" y="986460"/>
                  </a:cubicBezTo>
                  <a:lnTo>
                    <a:pt x="368462" y="986460"/>
                  </a:lnTo>
                  <a:lnTo>
                    <a:pt x="374960" y="986460"/>
                  </a:lnTo>
                  <a:cubicBezTo>
                    <a:pt x="380158" y="986460"/>
                    <a:pt x="374960" y="986460"/>
                    <a:pt x="380158" y="986460"/>
                  </a:cubicBezTo>
                  <a:cubicBezTo>
                    <a:pt x="382757" y="986460"/>
                    <a:pt x="384057" y="986460"/>
                    <a:pt x="386656" y="986460"/>
                  </a:cubicBezTo>
                  <a:lnTo>
                    <a:pt x="386656" y="986460"/>
                  </a:lnTo>
                  <a:lnTo>
                    <a:pt x="520509" y="986460"/>
                  </a:lnTo>
                  <a:cubicBezTo>
                    <a:pt x="556896" y="985160"/>
                    <a:pt x="591983" y="978663"/>
                    <a:pt x="625771" y="968266"/>
                  </a:cubicBezTo>
                  <a:cubicBezTo>
                    <a:pt x="637467" y="978663"/>
                    <a:pt x="637467" y="985160"/>
                    <a:pt x="660859" y="986460"/>
                  </a:cubicBezTo>
                  <a:lnTo>
                    <a:pt x="845394" y="986460"/>
                  </a:lnTo>
                  <a:lnTo>
                    <a:pt x="899974" y="986460"/>
                  </a:lnTo>
                  <a:lnTo>
                    <a:pt x="942859" y="986460"/>
                  </a:lnTo>
                  <a:cubicBezTo>
                    <a:pt x="841495" y="933179"/>
                    <a:pt x="841495" y="820119"/>
                    <a:pt x="845394" y="774635"/>
                  </a:cubicBezTo>
                  <a:moveTo>
                    <a:pt x="699845" y="405565"/>
                  </a:moveTo>
                  <a:cubicBezTo>
                    <a:pt x="698546" y="428957"/>
                    <a:pt x="694647" y="461445"/>
                    <a:pt x="688149" y="503031"/>
                  </a:cubicBezTo>
                  <a:cubicBezTo>
                    <a:pt x="676454" y="579704"/>
                    <a:pt x="658260" y="638183"/>
                    <a:pt x="627071" y="688865"/>
                  </a:cubicBezTo>
                  <a:cubicBezTo>
                    <a:pt x="597181" y="652478"/>
                    <a:pt x="560794" y="634284"/>
                    <a:pt x="516610" y="634284"/>
                  </a:cubicBezTo>
                  <a:lnTo>
                    <a:pt x="399651" y="634284"/>
                  </a:lnTo>
                  <a:cubicBezTo>
                    <a:pt x="393154" y="634284"/>
                    <a:pt x="390555" y="640782"/>
                    <a:pt x="393154" y="645980"/>
                  </a:cubicBezTo>
                  <a:lnTo>
                    <a:pt x="504914" y="803225"/>
                  </a:lnTo>
                  <a:cubicBezTo>
                    <a:pt x="471126" y="818819"/>
                    <a:pt x="433439" y="825317"/>
                    <a:pt x="391854" y="824017"/>
                  </a:cubicBezTo>
                  <a:cubicBezTo>
                    <a:pt x="332075" y="822718"/>
                    <a:pt x="287891" y="800626"/>
                    <a:pt x="259301" y="759040"/>
                  </a:cubicBezTo>
                  <a:cubicBezTo>
                    <a:pt x="230711" y="717455"/>
                    <a:pt x="219015" y="657676"/>
                    <a:pt x="224213" y="579704"/>
                  </a:cubicBezTo>
                  <a:cubicBezTo>
                    <a:pt x="230711" y="447150"/>
                    <a:pt x="261900" y="344487"/>
                    <a:pt x="315181" y="270413"/>
                  </a:cubicBezTo>
                  <a:cubicBezTo>
                    <a:pt x="368462" y="196339"/>
                    <a:pt x="441237" y="161252"/>
                    <a:pt x="533504" y="163851"/>
                  </a:cubicBezTo>
                  <a:cubicBezTo>
                    <a:pt x="590684" y="165150"/>
                    <a:pt x="634868" y="185943"/>
                    <a:pt x="663458" y="224929"/>
                  </a:cubicBezTo>
                  <a:cubicBezTo>
                    <a:pt x="690748" y="265215"/>
                    <a:pt x="703744" y="324994"/>
                    <a:pt x="699845" y="405565"/>
                  </a:cubicBezTo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47F54F3B-4BA0-4BC3-B22A-A50551BEC9F9}"/>
                </a:ext>
              </a:extLst>
            </p:cNvPr>
            <p:cNvSpPr/>
            <p:nvPr/>
          </p:nvSpPr>
          <p:spPr>
            <a:xfrm>
              <a:off x="7099675" y="3288098"/>
              <a:ext cx="645248" cy="607180"/>
            </a:xfrm>
            <a:custGeom>
              <a:avLst/>
              <a:gdLst>
                <a:gd name="connsiteX0" fmla="*/ 460714 w 645248"/>
                <a:gd name="connsiteY0" fmla="*/ 14295 h 607180"/>
                <a:gd name="connsiteX1" fmla="*/ 372345 w 645248"/>
                <a:gd name="connsiteY1" fmla="*/ 382065 h 607180"/>
                <a:gd name="connsiteX2" fmla="*/ 369746 w 645248"/>
                <a:gd name="connsiteY2" fmla="*/ 391162 h 607180"/>
                <a:gd name="connsiteX3" fmla="*/ 280077 w 645248"/>
                <a:gd name="connsiteY3" fmla="*/ 456139 h 607180"/>
                <a:gd name="connsiteX4" fmla="*/ 185211 w 645248"/>
                <a:gd name="connsiteY4" fmla="*/ 361272 h 607180"/>
                <a:gd name="connsiteX5" fmla="*/ 189109 w 645248"/>
                <a:gd name="connsiteY5" fmla="*/ 336581 h 607180"/>
                <a:gd name="connsiteX6" fmla="*/ 189109 w 645248"/>
                <a:gd name="connsiteY6" fmla="*/ 335282 h 607180"/>
                <a:gd name="connsiteX7" fmla="*/ 264483 w 645248"/>
                <a:gd name="connsiteY7" fmla="*/ 0 h 607180"/>
                <a:gd name="connsiteX8" fmla="*/ 86446 w 645248"/>
                <a:gd name="connsiteY8" fmla="*/ 0 h 607180"/>
                <a:gd name="connsiteX9" fmla="*/ 37063 w 645248"/>
                <a:gd name="connsiteY9" fmla="*/ 0 h 607180"/>
                <a:gd name="connsiteX10" fmla="*/ 69552 w 645248"/>
                <a:gd name="connsiteY10" fmla="*/ 53281 h 607180"/>
                <a:gd name="connsiteX11" fmla="*/ 69552 w 645248"/>
                <a:gd name="connsiteY11" fmla="*/ 57180 h 607180"/>
                <a:gd name="connsiteX12" fmla="*/ 9773 w 645248"/>
                <a:gd name="connsiteY12" fmla="*/ 324885 h 607180"/>
                <a:gd name="connsiteX13" fmla="*/ 34464 w 645248"/>
                <a:gd name="connsiteY13" fmla="*/ 523715 h 607180"/>
                <a:gd name="connsiteX14" fmla="*/ 221598 w 645248"/>
                <a:gd name="connsiteY14" fmla="*/ 606885 h 607180"/>
                <a:gd name="connsiteX15" fmla="*/ 242391 w 645248"/>
                <a:gd name="connsiteY15" fmla="*/ 606885 h 607180"/>
                <a:gd name="connsiteX16" fmla="*/ 257985 w 645248"/>
                <a:gd name="connsiteY16" fmla="*/ 606885 h 607180"/>
                <a:gd name="connsiteX17" fmla="*/ 476308 w 645248"/>
                <a:gd name="connsiteY17" fmla="*/ 606885 h 607180"/>
                <a:gd name="connsiteX18" fmla="*/ 478907 w 645248"/>
                <a:gd name="connsiteY18" fmla="*/ 606885 h 607180"/>
                <a:gd name="connsiteX19" fmla="*/ 581571 w 645248"/>
                <a:gd name="connsiteY19" fmla="*/ 606885 h 607180"/>
                <a:gd name="connsiteX20" fmla="*/ 545184 w 645248"/>
                <a:gd name="connsiteY20" fmla="*/ 534111 h 607180"/>
                <a:gd name="connsiteX21" fmla="*/ 645248 w 645248"/>
                <a:gd name="connsiteY21" fmla="*/ 14295 h 607180"/>
                <a:gd name="connsiteX22" fmla="*/ 460714 w 645248"/>
                <a:gd name="connsiteY22" fmla="*/ 14295 h 60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248" h="607180">
                  <a:moveTo>
                    <a:pt x="460714" y="14295"/>
                  </a:moveTo>
                  <a:lnTo>
                    <a:pt x="372345" y="382065"/>
                  </a:lnTo>
                  <a:cubicBezTo>
                    <a:pt x="371045" y="385964"/>
                    <a:pt x="369746" y="388563"/>
                    <a:pt x="369746" y="391162"/>
                  </a:cubicBezTo>
                  <a:cubicBezTo>
                    <a:pt x="356750" y="428848"/>
                    <a:pt x="321663" y="456139"/>
                    <a:pt x="280077" y="456139"/>
                  </a:cubicBezTo>
                  <a:cubicBezTo>
                    <a:pt x="228096" y="456139"/>
                    <a:pt x="185211" y="413254"/>
                    <a:pt x="185211" y="361272"/>
                  </a:cubicBezTo>
                  <a:cubicBezTo>
                    <a:pt x="185211" y="353475"/>
                    <a:pt x="186510" y="344378"/>
                    <a:pt x="189109" y="336581"/>
                  </a:cubicBezTo>
                  <a:cubicBezTo>
                    <a:pt x="189109" y="336581"/>
                    <a:pt x="189109" y="336581"/>
                    <a:pt x="189109" y="335282"/>
                  </a:cubicBezTo>
                  <a:lnTo>
                    <a:pt x="264483" y="0"/>
                  </a:lnTo>
                  <a:lnTo>
                    <a:pt x="86446" y="0"/>
                  </a:lnTo>
                  <a:lnTo>
                    <a:pt x="37063" y="0"/>
                  </a:lnTo>
                  <a:cubicBezTo>
                    <a:pt x="37063" y="0"/>
                    <a:pt x="73450" y="24691"/>
                    <a:pt x="69552" y="53281"/>
                  </a:cubicBezTo>
                  <a:cubicBezTo>
                    <a:pt x="69552" y="54581"/>
                    <a:pt x="69552" y="55880"/>
                    <a:pt x="69552" y="57180"/>
                  </a:cubicBezTo>
                  <a:lnTo>
                    <a:pt x="9773" y="324885"/>
                  </a:lnTo>
                  <a:cubicBezTo>
                    <a:pt x="-9720" y="424950"/>
                    <a:pt x="676" y="474332"/>
                    <a:pt x="34464" y="523715"/>
                  </a:cubicBezTo>
                  <a:cubicBezTo>
                    <a:pt x="68252" y="575697"/>
                    <a:pt x="116335" y="610784"/>
                    <a:pt x="221598" y="606885"/>
                  </a:cubicBezTo>
                  <a:cubicBezTo>
                    <a:pt x="222898" y="606885"/>
                    <a:pt x="241091" y="606885"/>
                    <a:pt x="242391" y="606885"/>
                  </a:cubicBezTo>
                  <a:lnTo>
                    <a:pt x="257985" y="606885"/>
                  </a:lnTo>
                  <a:lnTo>
                    <a:pt x="476308" y="606885"/>
                  </a:lnTo>
                  <a:cubicBezTo>
                    <a:pt x="477607" y="606885"/>
                    <a:pt x="477607" y="606885"/>
                    <a:pt x="478907" y="606885"/>
                  </a:cubicBezTo>
                  <a:lnTo>
                    <a:pt x="581571" y="606885"/>
                  </a:lnTo>
                  <a:cubicBezTo>
                    <a:pt x="549082" y="588692"/>
                    <a:pt x="545184" y="553604"/>
                    <a:pt x="545184" y="534111"/>
                  </a:cubicBezTo>
                  <a:lnTo>
                    <a:pt x="645248" y="14295"/>
                  </a:lnTo>
                  <a:lnTo>
                    <a:pt x="460714" y="14295"/>
                  </a:lnTo>
                  <a:close/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30" name="手繪多邊形: 圖案 129">
              <a:extLst>
                <a:ext uri="{FF2B5EF4-FFF2-40B4-BE49-F238E27FC236}">
                  <a16:creationId xmlns:a16="http://schemas.microsoft.com/office/drawing/2014/main" id="{B60200B5-FF09-4D5B-B6A9-33C606645936}"/>
                </a:ext>
              </a:extLst>
            </p:cNvPr>
            <p:cNvSpPr/>
            <p:nvPr/>
          </p:nvSpPr>
          <p:spPr>
            <a:xfrm>
              <a:off x="7852597" y="2800865"/>
              <a:ext cx="2786402" cy="1292013"/>
            </a:xfrm>
            <a:custGeom>
              <a:avLst/>
              <a:gdLst>
                <a:gd name="connsiteX0" fmla="*/ 2786403 w 2786402"/>
                <a:gd name="connsiteY0" fmla="*/ 1196783 h 1292013"/>
                <a:gd name="connsiteX1" fmla="*/ 2656449 w 2786402"/>
                <a:gd name="connsiteY1" fmla="*/ 1173391 h 1292013"/>
                <a:gd name="connsiteX2" fmla="*/ 2657748 w 2786402"/>
                <a:gd name="connsiteY2" fmla="*/ 1007050 h 1292013"/>
                <a:gd name="connsiteX3" fmla="*/ 2656449 w 2786402"/>
                <a:gd name="connsiteY3" fmla="*/ 1007050 h 1292013"/>
                <a:gd name="connsiteX4" fmla="*/ 2743518 w 2786402"/>
                <a:gd name="connsiteY4" fmla="*/ 726349 h 1292013"/>
                <a:gd name="connsiteX5" fmla="*/ 2708430 w 2786402"/>
                <a:gd name="connsiteY5" fmla="*/ 493732 h 1292013"/>
                <a:gd name="connsiteX6" fmla="*/ 2522596 w 2786402"/>
                <a:gd name="connsiteY6" fmla="*/ 493732 h 1292013"/>
                <a:gd name="connsiteX7" fmla="*/ 2413435 w 2786402"/>
                <a:gd name="connsiteY7" fmla="*/ 1081124 h 1292013"/>
                <a:gd name="connsiteX8" fmla="*/ 2392642 w 2786402"/>
                <a:gd name="connsiteY8" fmla="*/ 1081124 h 1292013"/>
                <a:gd name="connsiteX9" fmla="*/ 2349757 w 2786402"/>
                <a:gd name="connsiteY9" fmla="*/ 1081124 h 1292013"/>
                <a:gd name="connsiteX10" fmla="*/ 2249693 w 2786402"/>
                <a:gd name="connsiteY10" fmla="*/ 1079824 h 1292013"/>
                <a:gd name="connsiteX11" fmla="*/ 2237997 w 2786402"/>
                <a:gd name="connsiteY11" fmla="*/ 1068129 h 1292013"/>
                <a:gd name="connsiteX12" fmla="*/ 2050863 w 2786402"/>
                <a:gd name="connsiteY12" fmla="*/ 712054 h 1292013"/>
                <a:gd name="connsiteX13" fmla="*/ 2024872 w 2786402"/>
                <a:gd name="connsiteY13" fmla="*/ 717253 h 1292013"/>
                <a:gd name="connsiteX14" fmla="*/ 1957296 w 2786402"/>
                <a:gd name="connsiteY14" fmla="*/ 1069428 h 1292013"/>
                <a:gd name="connsiteX15" fmla="*/ 1935204 w 2786402"/>
                <a:gd name="connsiteY15" fmla="*/ 1082424 h 1292013"/>
                <a:gd name="connsiteX16" fmla="*/ 1771462 w 2786402"/>
                <a:gd name="connsiteY16" fmla="*/ 1082424 h 1292013"/>
                <a:gd name="connsiteX17" fmla="*/ 1759766 w 2786402"/>
                <a:gd name="connsiteY17" fmla="*/ 1064230 h 1292013"/>
                <a:gd name="connsiteX18" fmla="*/ 1883222 w 2786402"/>
                <a:gd name="connsiteY18" fmla="*/ 426155 h 1292013"/>
                <a:gd name="connsiteX19" fmla="*/ 1920909 w 2786402"/>
                <a:gd name="connsiteY19" fmla="*/ 394966 h 1292013"/>
                <a:gd name="connsiteX20" fmla="*/ 1994983 w 2786402"/>
                <a:gd name="connsiteY20" fmla="*/ 394966 h 1292013"/>
                <a:gd name="connsiteX21" fmla="*/ 1994983 w 2786402"/>
                <a:gd name="connsiteY21" fmla="*/ 394966 h 1292013"/>
                <a:gd name="connsiteX22" fmla="*/ 2032669 w 2786402"/>
                <a:gd name="connsiteY22" fmla="*/ 394966 h 1292013"/>
                <a:gd name="connsiteX23" fmla="*/ 2044365 w 2786402"/>
                <a:gd name="connsiteY23" fmla="*/ 402764 h 1292013"/>
                <a:gd name="connsiteX24" fmla="*/ 2249693 w 2786402"/>
                <a:gd name="connsiteY24" fmla="*/ 778331 h 1292013"/>
                <a:gd name="connsiteX25" fmla="*/ 2273084 w 2786402"/>
                <a:gd name="connsiteY25" fmla="*/ 770534 h 1292013"/>
                <a:gd name="connsiteX26" fmla="*/ 2279582 w 2786402"/>
                <a:gd name="connsiteY26" fmla="*/ 740644 h 1292013"/>
                <a:gd name="connsiteX27" fmla="*/ 2340661 w 2786402"/>
                <a:gd name="connsiteY27" fmla="*/ 472939 h 1292013"/>
                <a:gd name="connsiteX28" fmla="*/ 2464117 w 2786402"/>
                <a:gd name="connsiteY28" fmla="*/ 396266 h 1292013"/>
                <a:gd name="connsiteX29" fmla="*/ 2464117 w 2786402"/>
                <a:gd name="connsiteY29" fmla="*/ 394966 h 1292013"/>
                <a:gd name="connsiteX30" fmla="*/ 2664246 w 2786402"/>
                <a:gd name="connsiteY30" fmla="*/ 394966 h 1292013"/>
                <a:gd name="connsiteX31" fmla="*/ 2403038 w 2786402"/>
                <a:gd name="connsiteY31" fmla="*/ 193538 h 1292013"/>
                <a:gd name="connsiteX32" fmla="*/ 1885821 w 2786402"/>
                <a:gd name="connsiteY32" fmla="*/ 220828 h 1292013"/>
                <a:gd name="connsiteX33" fmla="*/ 1885821 w 2786402"/>
                <a:gd name="connsiteY33" fmla="*/ 220828 h 1292013"/>
                <a:gd name="connsiteX34" fmla="*/ 1784457 w 2786402"/>
                <a:gd name="connsiteY34" fmla="*/ 206533 h 1292013"/>
                <a:gd name="connsiteX35" fmla="*/ 1681793 w 2786402"/>
                <a:gd name="connsiteY35" fmla="*/ 219528 h 1292013"/>
                <a:gd name="connsiteX36" fmla="*/ 1681793 w 2786402"/>
                <a:gd name="connsiteY36" fmla="*/ 219528 h 1292013"/>
                <a:gd name="connsiteX37" fmla="*/ 1271139 w 2786402"/>
                <a:gd name="connsiteY37" fmla="*/ 7703 h 1292013"/>
                <a:gd name="connsiteX38" fmla="*/ 691543 w 2786402"/>
                <a:gd name="connsiteY38" fmla="*/ 138957 h 1292013"/>
                <a:gd name="connsiteX39" fmla="*/ 536898 w 2786402"/>
                <a:gd name="connsiteY39" fmla="*/ 123362 h 1292013"/>
                <a:gd name="connsiteX40" fmla="*/ 93755 w 2786402"/>
                <a:gd name="connsiteY40" fmla="*/ 404063 h 1292013"/>
                <a:gd name="connsiteX41" fmla="*/ 388751 w 2786402"/>
                <a:gd name="connsiteY41" fmla="*/ 404063 h 1292013"/>
                <a:gd name="connsiteX42" fmla="*/ 390050 w 2786402"/>
                <a:gd name="connsiteY42" fmla="*/ 404063 h 1292013"/>
                <a:gd name="connsiteX43" fmla="*/ 547295 w 2786402"/>
                <a:gd name="connsiteY43" fmla="*/ 404063 h 1292013"/>
                <a:gd name="connsiteX44" fmla="*/ 557691 w 2786402"/>
                <a:gd name="connsiteY44" fmla="*/ 415759 h 1292013"/>
                <a:gd name="connsiteX45" fmla="*/ 514806 w 2786402"/>
                <a:gd name="connsiteY45" fmla="*/ 718552 h 1292013"/>
                <a:gd name="connsiteX46" fmla="*/ 542096 w 2786402"/>
                <a:gd name="connsiteY46" fmla="*/ 719852 h 1292013"/>
                <a:gd name="connsiteX47" fmla="*/ 705839 w 2786402"/>
                <a:gd name="connsiteY47" fmla="*/ 414460 h 1292013"/>
                <a:gd name="connsiteX48" fmla="*/ 722733 w 2786402"/>
                <a:gd name="connsiteY48" fmla="*/ 402764 h 1292013"/>
                <a:gd name="connsiteX49" fmla="*/ 870880 w 2786402"/>
                <a:gd name="connsiteY49" fmla="*/ 402764 h 1292013"/>
                <a:gd name="connsiteX50" fmla="*/ 881276 w 2786402"/>
                <a:gd name="connsiteY50" fmla="*/ 414460 h 1292013"/>
                <a:gd name="connsiteX51" fmla="*/ 860484 w 2786402"/>
                <a:gd name="connsiteY51" fmla="*/ 719852 h 1292013"/>
                <a:gd name="connsiteX52" fmla="*/ 887774 w 2786402"/>
                <a:gd name="connsiteY52" fmla="*/ 718552 h 1292013"/>
                <a:gd name="connsiteX53" fmla="*/ 1028125 w 2786402"/>
                <a:gd name="connsiteY53" fmla="*/ 415759 h 1292013"/>
                <a:gd name="connsiteX54" fmla="*/ 1046318 w 2786402"/>
                <a:gd name="connsiteY54" fmla="*/ 402764 h 1292013"/>
                <a:gd name="connsiteX55" fmla="*/ 1187968 w 2786402"/>
                <a:gd name="connsiteY55" fmla="*/ 402764 h 1292013"/>
                <a:gd name="connsiteX56" fmla="*/ 1189268 w 2786402"/>
                <a:gd name="connsiteY56" fmla="*/ 402764 h 1292013"/>
                <a:gd name="connsiteX57" fmla="*/ 1206162 w 2786402"/>
                <a:gd name="connsiteY57" fmla="*/ 402764 h 1292013"/>
                <a:gd name="connsiteX58" fmla="*/ 1185369 w 2786402"/>
                <a:gd name="connsiteY58" fmla="*/ 443049 h 1292013"/>
                <a:gd name="connsiteX59" fmla="*/ 873479 w 2786402"/>
                <a:gd name="connsiteY59" fmla="*/ 1079824 h 1292013"/>
                <a:gd name="connsiteX60" fmla="*/ 856585 w 2786402"/>
                <a:gd name="connsiteY60" fmla="*/ 1091520 h 1292013"/>
                <a:gd name="connsiteX61" fmla="*/ 701940 w 2786402"/>
                <a:gd name="connsiteY61" fmla="*/ 1091520 h 1292013"/>
                <a:gd name="connsiteX62" fmla="*/ 691543 w 2786402"/>
                <a:gd name="connsiteY62" fmla="*/ 1079824 h 1292013"/>
                <a:gd name="connsiteX63" fmla="*/ 716235 w 2786402"/>
                <a:gd name="connsiteY63" fmla="*/ 714653 h 1292013"/>
                <a:gd name="connsiteX64" fmla="*/ 688945 w 2786402"/>
                <a:gd name="connsiteY64" fmla="*/ 714653 h 1292013"/>
                <a:gd name="connsiteX65" fmla="*/ 492714 w 2786402"/>
                <a:gd name="connsiteY65" fmla="*/ 1079824 h 1292013"/>
                <a:gd name="connsiteX66" fmla="*/ 475820 w 2786402"/>
                <a:gd name="connsiteY66" fmla="*/ 1091520 h 1292013"/>
                <a:gd name="connsiteX67" fmla="*/ 321174 w 2786402"/>
                <a:gd name="connsiteY67" fmla="*/ 1091520 h 1292013"/>
                <a:gd name="connsiteX68" fmla="*/ 310778 w 2786402"/>
                <a:gd name="connsiteY68" fmla="*/ 1079824 h 1292013"/>
                <a:gd name="connsiteX69" fmla="*/ 371857 w 2786402"/>
                <a:gd name="connsiteY69" fmla="*/ 506727 h 1292013"/>
                <a:gd name="connsiteX70" fmla="*/ 43073 w 2786402"/>
                <a:gd name="connsiteY70" fmla="*/ 506727 h 1292013"/>
                <a:gd name="connsiteX71" fmla="*/ 9285 w 2786402"/>
                <a:gd name="connsiteY71" fmla="*/ 624985 h 1292013"/>
                <a:gd name="connsiteX72" fmla="*/ 445930 w 2786402"/>
                <a:gd name="connsiteY72" fmla="*/ 1196783 h 1292013"/>
                <a:gd name="connsiteX73" fmla="*/ 642161 w 2786402"/>
                <a:gd name="connsiteY73" fmla="*/ 1182488 h 1292013"/>
                <a:gd name="connsiteX74" fmla="*/ 714935 w 2786402"/>
                <a:gd name="connsiteY74" fmla="*/ 1190285 h 1292013"/>
                <a:gd name="connsiteX75" fmla="*/ 987839 w 2786402"/>
                <a:gd name="connsiteY75" fmla="*/ 1281253 h 1292013"/>
                <a:gd name="connsiteX76" fmla="*/ 1068410 w 2786402"/>
                <a:gd name="connsiteY76" fmla="*/ 1286451 h 1292013"/>
                <a:gd name="connsiteX77" fmla="*/ 1441378 w 2786402"/>
                <a:gd name="connsiteY77" fmla="*/ 1203281 h 1292013"/>
                <a:gd name="connsiteX78" fmla="*/ 1580429 w 2786402"/>
                <a:gd name="connsiteY78" fmla="*/ 1200682 h 1292013"/>
                <a:gd name="connsiteX79" fmla="*/ 1811747 w 2786402"/>
                <a:gd name="connsiteY79" fmla="*/ 1263060 h 1292013"/>
                <a:gd name="connsiteX80" fmla="*/ 2656449 w 2786402"/>
                <a:gd name="connsiteY80" fmla="*/ 1209778 h 1292013"/>
                <a:gd name="connsiteX81" fmla="*/ 2656449 w 2786402"/>
                <a:gd name="connsiteY81" fmla="*/ 1209778 h 1292013"/>
                <a:gd name="connsiteX82" fmla="*/ 2786403 w 2786402"/>
                <a:gd name="connsiteY82" fmla="*/ 1196783 h 1292013"/>
                <a:gd name="connsiteX83" fmla="*/ 1633710 w 2786402"/>
                <a:gd name="connsiteY83" fmla="*/ 1079824 h 1292013"/>
                <a:gd name="connsiteX84" fmla="*/ 1440079 w 2786402"/>
                <a:gd name="connsiteY84" fmla="*/ 1079824 h 1292013"/>
                <a:gd name="connsiteX85" fmla="*/ 1458272 w 2786402"/>
                <a:gd name="connsiteY85" fmla="*/ 934276 h 1292013"/>
                <a:gd name="connsiteX86" fmla="*/ 1278936 w 2786402"/>
                <a:gd name="connsiteY86" fmla="*/ 934276 h 1292013"/>
                <a:gd name="connsiteX87" fmla="*/ 1256844 w 2786402"/>
                <a:gd name="connsiteY87" fmla="*/ 947271 h 1292013"/>
                <a:gd name="connsiteX88" fmla="*/ 1180171 w 2786402"/>
                <a:gd name="connsiteY88" fmla="*/ 1066829 h 1292013"/>
                <a:gd name="connsiteX89" fmla="*/ 1158079 w 2786402"/>
                <a:gd name="connsiteY89" fmla="*/ 1079824 h 1292013"/>
                <a:gd name="connsiteX90" fmla="*/ 1007332 w 2786402"/>
                <a:gd name="connsiteY90" fmla="*/ 1079824 h 1292013"/>
                <a:gd name="connsiteX91" fmla="*/ 999535 w 2786402"/>
                <a:gd name="connsiteY91" fmla="*/ 1056433 h 1292013"/>
                <a:gd name="connsiteX92" fmla="*/ 1249047 w 2786402"/>
                <a:gd name="connsiteY92" fmla="*/ 652275 h 1292013"/>
                <a:gd name="connsiteX93" fmla="*/ 1411489 w 2786402"/>
                <a:gd name="connsiteY93" fmla="*/ 652275 h 1292013"/>
                <a:gd name="connsiteX94" fmla="*/ 1355609 w 2786402"/>
                <a:gd name="connsiteY94" fmla="*/ 760137 h 1292013"/>
                <a:gd name="connsiteX95" fmla="*/ 1363406 w 2786402"/>
                <a:gd name="connsiteY95" fmla="*/ 783529 h 1292013"/>
                <a:gd name="connsiteX96" fmla="*/ 1477765 w 2786402"/>
                <a:gd name="connsiteY96" fmla="*/ 784829 h 1292013"/>
                <a:gd name="connsiteX97" fmla="*/ 1492060 w 2786402"/>
                <a:gd name="connsiteY97" fmla="*/ 658773 h 1292013"/>
                <a:gd name="connsiteX98" fmla="*/ 1492060 w 2786402"/>
                <a:gd name="connsiteY98" fmla="*/ 657474 h 1292013"/>
                <a:gd name="connsiteX99" fmla="*/ 1493360 w 2786402"/>
                <a:gd name="connsiteY99" fmla="*/ 643179 h 1292013"/>
                <a:gd name="connsiteX100" fmla="*/ 1493360 w 2786402"/>
                <a:gd name="connsiteY100" fmla="*/ 643179 h 1292013"/>
                <a:gd name="connsiteX101" fmla="*/ 1506355 w 2786402"/>
                <a:gd name="connsiteY101" fmla="*/ 539215 h 1292013"/>
                <a:gd name="connsiteX102" fmla="*/ 1299729 w 2786402"/>
                <a:gd name="connsiteY102" fmla="*/ 539215 h 1292013"/>
                <a:gd name="connsiteX103" fmla="*/ 1372503 w 2786402"/>
                <a:gd name="connsiteY103" fmla="*/ 420957 h 1292013"/>
                <a:gd name="connsiteX104" fmla="*/ 1393295 w 2786402"/>
                <a:gd name="connsiteY104" fmla="*/ 409261 h 1292013"/>
                <a:gd name="connsiteX105" fmla="*/ 1623314 w 2786402"/>
                <a:gd name="connsiteY105" fmla="*/ 409261 h 1292013"/>
                <a:gd name="connsiteX106" fmla="*/ 1668798 w 2786402"/>
                <a:gd name="connsiteY106" fmla="*/ 456045 h 1292013"/>
                <a:gd name="connsiteX107" fmla="*/ 1633710 w 2786402"/>
                <a:gd name="connsiteY107" fmla="*/ 1079824 h 129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6402" h="1292013">
                  <a:moveTo>
                    <a:pt x="2786403" y="1196783"/>
                  </a:moveTo>
                  <a:cubicBezTo>
                    <a:pt x="2786403" y="1196783"/>
                    <a:pt x="2721426" y="1194184"/>
                    <a:pt x="2656449" y="1173391"/>
                  </a:cubicBezTo>
                  <a:cubicBezTo>
                    <a:pt x="2552485" y="1129207"/>
                    <a:pt x="2657748" y="1007050"/>
                    <a:pt x="2657748" y="1007050"/>
                  </a:cubicBezTo>
                  <a:lnTo>
                    <a:pt x="2656449" y="1007050"/>
                  </a:lnTo>
                  <a:cubicBezTo>
                    <a:pt x="2747417" y="883594"/>
                    <a:pt x="2743518" y="726349"/>
                    <a:pt x="2743518" y="726349"/>
                  </a:cubicBezTo>
                  <a:cubicBezTo>
                    <a:pt x="2739619" y="632782"/>
                    <a:pt x="2727923" y="556110"/>
                    <a:pt x="2708430" y="493732"/>
                  </a:cubicBezTo>
                  <a:lnTo>
                    <a:pt x="2522596" y="493732"/>
                  </a:lnTo>
                  <a:lnTo>
                    <a:pt x="2413435" y="1081124"/>
                  </a:lnTo>
                  <a:cubicBezTo>
                    <a:pt x="2413435" y="1081124"/>
                    <a:pt x="2392642" y="1081124"/>
                    <a:pt x="2392642" y="1081124"/>
                  </a:cubicBezTo>
                  <a:lnTo>
                    <a:pt x="2349757" y="1081124"/>
                  </a:lnTo>
                  <a:cubicBezTo>
                    <a:pt x="2348458" y="1081124"/>
                    <a:pt x="2249693" y="1079824"/>
                    <a:pt x="2249693" y="1079824"/>
                  </a:cubicBezTo>
                  <a:cubicBezTo>
                    <a:pt x="2243195" y="1079824"/>
                    <a:pt x="2243195" y="1075926"/>
                    <a:pt x="2237997" y="1068129"/>
                  </a:cubicBezTo>
                  <a:lnTo>
                    <a:pt x="2050863" y="712054"/>
                  </a:lnTo>
                  <a:cubicBezTo>
                    <a:pt x="2040467" y="692561"/>
                    <a:pt x="2024872" y="692561"/>
                    <a:pt x="2024872" y="717253"/>
                  </a:cubicBezTo>
                  <a:lnTo>
                    <a:pt x="1957296" y="1069428"/>
                  </a:lnTo>
                  <a:cubicBezTo>
                    <a:pt x="1957296" y="1077225"/>
                    <a:pt x="1944301" y="1082424"/>
                    <a:pt x="1935204" y="1082424"/>
                  </a:cubicBezTo>
                  <a:lnTo>
                    <a:pt x="1771462" y="1082424"/>
                  </a:lnTo>
                  <a:cubicBezTo>
                    <a:pt x="1761065" y="1082424"/>
                    <a:pt x="1759766" y="1078525"/>
                    <a:pt x="1759766" y="1064230"/>
                  </a:cubicBezTo>
                  <a:lnTo>
                    <a:pt x="1883222" y="426155"/>
                  </a:lnTo>
                  <a:cubicBezTo>
                    <a:pt x="1887121" y="407962"/>
                    <a:pt x="1902715" y="394966"/>
                    <a:pt x="1920909" y="394966"/>
                  </a:cubicBezTo>
                  <a:lnTo>
                    <a:pt x="1994983" y="394966"/>
                  </a:lnTo>
                  <a:lnTo>
                    <a:pt x="1994983" y="394966"/>
                  </a:lnTo>
                  <a:lnTo>
                    <a:pt x="2032669" y="394966"/>
                  </a:lnTo>
                  <a:cubicBezTo>
                    <a:pt x="2039167" y="394966"/>
                    <a:pt x="2040467" y="396266"/>
                    <a:pt x="2044365" y="402764"/>
                  </a:cubicBezTo>
                  <a:lnTo>
                    <a:pt x="2249693" y="778331"/>
                  </a:lnTo>
                  <a:cubicBezTo>
                    <a:pt x="2258789" y="793925"/>
                    <a:pt x="2271785" y="792626"/>
                    <a:pt x="2273084" y="770534"/>
                  </a:cubicBezTo>
                  <a:lnTo>
                    <a:pt x="2279582" y="740644"/>
                  </a:lnTo>
                  <a:lnTo>
                    <a:pt x="2340661" y="472939"/>
                  </a:lnTo>
                  <a:cubicBezTo>
                    <a:pt x="2356255" y="411861"/>
                    <a:pt x="2403038" y="398865"/>
                    <a:pt x="2464117" y="396266"/>
                  </a:cubicBezTo>
                  <a:lnTo>
                    <a:pt x="2464117" y="394966"/>
                  </a:lnTo>
                  <a:lnTo>
                    <a:pt x="2664246" y="394966"/>
                  </a:lnTo>
                  <a:cubicBezTo>
                    <a:pt x="2591472" y="263713"/>
                    <a:pt x="2482310" y="223427"/>
                    <a:pt x="2403038" y="193538"/>
                  </a:cubicBezTo>
                  <a:cubicBezTo>
                    <a:pt x="2223702" y="128561"/>
                    <a:pt x="1974190" y="148054"/>
                    <a:pt x="1885821" y="220828"/>
                  </a:cubicBezTo>
                  <a:lnTo>
                    <a:pt x="1885821" y="220828"/>
                  </a:lnTo>
                  <a:cubicBezTo>
                    <a:pt x="1853333" y="211731"/>
                    <a:pt x="1819545" y="206533"/>
                    <a:pt x="1784457" y="206533"/>
                  </a:cubicBezTo>
                  <a:cubicBezTo>
                    <a:pt x="1749370" y="206533"/>
                    <a:pt x="1715582" y="210432"/>
                    <a:pt x="1681793" y="219528"/>
                  </a:cubicBezTo>
                  <a:lnTo>
                    <a:pt x="1681793" y="219528"/>
                  </a:lnTo>
                  <a:cubicBezTo>
                    <a:pt x="1607719" y="68782"/>
                    <a:pt x="1382899" y="25897"/>
                    <a:pt x="1271139" y="7703"/>
                  </a:cubicBezTo>
                  <a:cubicBezTo>
                    <a:pt x="1138586" y="-13089"/>
                    <a:pt x="824097" y="1206"/>
                    <a:pt x="691543" y="138957"/>
                  </a:cubicBezTo>
                  <a:cubicBezTo>
                    <a:pt x="643461" y="125962"/>
                    <a:pt x="591479" y="120763"/>
                    <a:pt x="536898" y="123362"/>
                  </a:cubicBezTo>
                  <a:cubicBezTo>
                    <a:pt x="358861" y="135058"/>
                    <a:pt x="192520" y="246819"/>
                    <a:pt x="93755" y="404063"/>
                  </a:cubicBezTo>
                  <a:lnTo>
                    <a:pt x="388751" y="404063"/>
                  </a:lnTo>
                  <a:cubicBezTo>
                    <a:pt x="388751" y="404063"/>
                    <a:pt x="390050" y="404063"/>
                    <a:pt x="390050" y="404063"/>
                  </a:cubicBezTo>
                  <a:lnTo>
                    <a:pt x="547295" y="404063"/>
                  </a:lnTo>
                  <a:cubicBezTo>
                    <a:pt x="555092" y="404063"/>
                    <a:pt x="558991" y="409261"/>
                    <a:pt x="557691" y="415759"/>
                  </a:cubicBezTo>
                  <a:lnTo>
                    <a:pt x="514806" y="718552"/>
                  </a:lnTo>
                  <a:cubicBezTo>
                    <a:pt x="512207" y="734147"/>
                    <a:pt x="533000" y="735446"/>
                    <a:pt x="542096" y="719852"/>
                  </a:cubicBezTo>
                  <a:lnTo>
                    <a:pt x="705839" y="414460"/>
                  </a:lnTo>
                  <a:cubicBezTo>
                    <a:pt x="709737" y="407962"/>
                    <a:pt x="716235" y="402764"/>
                    <a:pt x="722733" y="402764"/>
                  </a:cubicBezTo>
                  <a:lnTo>
                    <a:pt x="870880" y="402764"/>
                  </a:lnTo>
                  <a:cubicBezTo>
                    <a:pt x="877378" y="402764"/>
                    <a:pt x="882576" y="407962"/>
                    <a:pt x="881276" y="414460"/>
                  </a:cubicBezTo>
                  <a:lnTo>
                    <a:pt x="860484" y="719852"/>
                  </a:lnTo>
                  <a:cubicBezTo>
                    <a:pt x="859185" y="735446"/>
                    <a:pt x="881276" y="734147"/>
                    <a:pt x="887774" y="718552"/>
                  </a:cubicBezTo>
                  <a:lnTo>
                    <a:pt x="1028125" y="415759"/>
                  </a:lnTo>
                  <a:cubicBezTo>
                    <a:pt x="1032023" y="407962"/>
                    <a:pt x="1038521" y="402764"/>
                    <a:pt x="1046318" y="402764"/>
                  </a:cubicBezTo>
                  <a:lnTo>
                    <a:pt x="1187968" y="402764"/>
                  </a:lnTo>
                  <a:cubicBezTo>
                    <a:pt x="1187968" y="402764"/>
                    <a:pt x="1189268" y="402764"/>
                    <a:pt x="1189268" y="402764"/>
                  </a:cubicBezTo>
                  <a:lnTo>
                    <a:pt x="1206162" y="402764"/>
                  </a:lnTo>
                  <a:lnTo>
                    <a:pt x="1185369" y="443049"/>
                  </a:lnTo>
                  <a:lnTo>
                    <a:pt x="873479" y="1079824"/>
                  </a:lnTo>
                  <a:cubicBezTo>
                    <a:pt x="869581" y="1086322"/>
                    <a:pt x="863083" y="1091520"/>
                    <a:pt x="856585" y="1091520"/>
                  </a:cubicBezTo>
                  <a:lnTo>
                    <a:pt x="701940" y="1091520"/>
                  </a:lnTo>
                  <a:cubicBezTo>
                    <a:pt x="695442" y="1091520"/>
                    <a:pt x="691543" y="1086322"/>
                    <a:pt x="691543" y="1079824"/>
                  </a:cubicBezTo>
                  <a:lnTo>
                    <a:pt x="716235" y="714653"/>
                  </a:lnTo>
                  <a:cubicBezTo>
                    <a:pt x="717534" y="699059"/>
                    <a:pt x="696742" y="699059"/>
                    <a:pt x="688945" y="714653"/>
                  </a:cubicBezTo>
                  <a:lnTo>
                    <a:pt x="492714" y="1079824"/>
                  </a:lnTo>
                  <a:cubicBezTo>
                    <a:pt x="488816" y="1086322"/>
                    <a:pt x="482318" y="1091520"/>
                    <a:pt x="475820" y="1091520"/>
                  </a:cubicBezTo>
                  <a:lnTo>
                    <a:pt x="321174" y="1091520"/>
                  </a:lnTo>
                  <a:cubicBezTo>
                    <a:pt x="314677" y="1091520"/>
                    <a:pt x="310778" y="1086322"/>
                    <a:pt x="310778" y="1079824"/>
                  </a:cubicBezTo>
                  <a:cubicBezTo>
                    <a:pt x="310778" y="1079824"/>
                    <a:pt x="352364" y="691262"/>
                    <a:pt x="371857" y="506727"/>
                  </a:cubicBezTo>
                  <a:lnTo>
                    <a:pt x="43073" y="506727"/>
                  </a:lnTo>
                  <a:cubicBezTo>
                    <a:pt x="27479" y="544414"/>
                    <a:pt x="15782" y="584699"/>
                    <a:pt x="9285" y="624985"/>
                  </a:cubicBezTo>
                  <a:cubicBezTo>
                    <a:pt x="-46595" y="936875"/>
                    <a:pt x="156133" y="1196783"/>
                    <a:pt x="445930" y="1196783"/>
                  </a:cubicBezTo>
                  <a:cubicBezTo>
                    <a:pt x="514806" y="1196783"/>
                    <a:pt x="579783" y="1201981"/>
                    <a:pt x="642161" y="1182488"/>
                  </a:cubicBezTo>
                  <a:cubicBezTo>
                    <a:pt x="668152" y="1174691"/>
                    <a:pt x="694143" y="1177290"/>
                    <a:pt x="714935" y="1190285"/>
                  </a:cubicBezTo>
                  <a:cubicBezTo>
                    <a:pt x="792908" y="1237069"/>
                    <a:pt x="886475" y="1273456"/>
                    <a:pt x="987839" y="1281253"/>
                  </a:cubicBezTo>
                  <a:cubicBezTo>
                    <a:pt x="1013830" y="1283852"/>
                    <a:pt x="1041120" y="1286451"/>
                    <a:pt x="1068410" y="1286451"/>
                  </a:cubicBezTo>
                  <a:cubicBezTo>
                    <a:pt x="1207461" y="1286451"/>
                    <a:pt x="1336116" y="1253963"/>
                    <a:pt x="1441378" y="1203281"/>
                  </a:cubicBezTo>
                  <a:cubicBezTo>
                    <a:pt x="1493360" y="1178589"/>
                    <a:pt x="1551839" y="1190285"/>
                    <a:pt x="1580429" y="1200682"/>
                  </a:cubicBezTo>
                  <a:cubicBezTo>
                    <a:pt x="1594724" y="1205880"/>
                    <a:pt x="1705185" y="1243567"/>
                    <a:pt x="1811747" y="1263060"/>
                  </a:cubicBezTo>
                  <a:cubicBezTo>
                    <a:pt x="1948199" y="1287751"/>
                    <a:pt x="2184716" y="1333235"/>
                    <a:pt x="2656449" y="1209778"/>
                  </a:cubicBezTo>
                  <a:lnTo>
                    <a:pt x="2656449" y="1209778"/>
                  </a:lnTo>
                  <a:cubicBezTo>
                    <a:pt x="2698034" y="1204580"/>
                    <a:pt x="2740919" y="1200682"/>
                    <a:pt x="2786403" y="1196783"/>
                  </a:cubicBezTo>
                  <a:close/>
                  <a:moveTo>
                    <a:pt x="1633710" y="1079824"/>
                  </a:moveTo>
                  <a:lnTo>
                    <a:pt x="1440079" y="1079824"/>
                  </a:lnTo>
                  <a:lnTo>
                    <a:pt x="1458272" y="934276"/>
                  </a:lnTo>
                  <a:lnTo>
                    <a:pt x="1278936" y="934276"/>
                  </a:lnTo>
                  <a:cubicBezTo>
                    <a:pt x="1271139" y="934276"/>
                    <a:pt x="1262042" y="939474"/>
                    <a:pt x="1256844" y="947271"/>
                  </a:cubicBezTo>
                  <a:lnTo>
                    <a:pt x="1180171" y="1066829"/>
                  </a:lnTo>
                  <a:cubicBezTo>
                    <a:pt x="1174973" y="1074626"/>
                    <a:pt x="1165876" y="1079824"/>
                    <a:pt x="1158079" y="1079824"/>
                  </a:cubicBezTo>
                  <a:lnTo>
                    <a:pt x="1007332" y="1079824"/>
                  </a:lnTo>
                  <a:cubicBezTo>
                    <a:pt x="995636" y="1079824"/>
                    <a:pt x="991737" y="1068129"/>
                    <a:pt x="999535" y="1056433"/>
                  </a:cubicBezTo>
                  <a:lnTo>
                    <a:pt x="1249047" y="652275"/>
                  </a:lnTo>
                  <a:lnTo>
                    <a:pt x="1411489" y="652275"/>
                  </a:lnTo>
                  <a:lnTo>
                    <a:pt x="1355609" y="760137"/>
                  </a:lnTo>
                  <a:cubicBezTo>
                    <a:pt x="1347811" y="771833"/>
                    <a:pt x="1351710" y="783529"/>
                    <a:pt x="1363406" y="783529"/>
                  </a:cubicBezTo>
                  <a:lnTo>
                    <a:pt x="1477765" y="784829"/>
                  </a:lnTo>
                  <a:lnTo>
                    <a:pt x="1492060" y="658773"/>
                  </a:lnTo>
                  <a:lnTo>
                    <a:pt x="1492060" y="657474"/>
                  </a:lnTo>
                  <a:lnTo>
                    <a:pt x="1493360" y="643179"/>
                  </a:lnTo>
                  <a:cubicBezTo>
                    <a:pt x="1493360" y="643179"/>
                    <a:pt x="1493360" y="643179"/>
                    <a:pt x="1493360" y="643179"/>
                  </a:cubicBezTo>
                  <a:lnTo>
                    <a:pt x="1506355" y="539215"/>
                  </a:lnTo>
                  <a:lnTo>
                    <a:pt x="1299729" y="539215"/>
                  </a:lnTo>
                  <a:lnTo>
                    <a:pt x="1372503" y="420957"/>
                  </a:lnTo>
                  <a:cubicBezTo>
                    <a:pt x="1377701" y="413160"/>
                    <a:pt x="1386798" y="409261"/>
                    <a:pt x="1393295" y="409261"/>
                  </a:cubicBezTo>
                  <a:lnTo>
                    <a:pt x="1623314" y="409261"/>
                  </a:lnTo>
                  <a:cubicBezTo>
                    <a:pt x="1649305" y="409261"/>
                    <a:pt x="1670098" y="431354"/>
                    <a:pt x="1668798" y="456045"/>
                  </a:cubicBezTo>
                  <a:lnTo>
                    <a:pt x="1633710" y="1079824"/>
                  </a:lnTo>
                  <a:close/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27" name="圖形 11">
            <a:extLst>
              <a:ext uri="{FF2B5EF4-FFF2-40B4-BE49-F238E27FC236}">
                <a16:creationId xmlns:a16="http://schemas.microsoft.com/office/drawing/2014/main" id="{9DA18BA6-7C5A-4DCD-AE9F-CC12D6642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3403"/>
          <a:stretch/>
        </p:blipFill>
        <p:spPr>
          <a:xfrm>
            <a:off x="5183705" y="1023974"/>
            <a:ext cx="1679833" cy="1663412"/>
          </a:xfrm>
          <a:prstGeom prst="rect">
            <a:avLst/>
          </a:prstGeom>
        </p:spPr>
      </p:pic>
      <p:pic>
        <p:nvPicPr>
          <p:cNvPr id="143" name="圖形 142">
            <a:extLst>
              <a:ext uri="{FF2B5EF4-FFF2-40B4-BE49-F238E27FC236}">
                <a16:creationId xmlns:a16="http://schemas.microsoft.com/office/drawing/2014/main" id="{31B67372-8CFA-45B9-ABF8-668C89C85F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1180" y="2227507"/>
            <a:ext cx="3641018" cy="2817251"/>
          </a:xfrm>
          <a:prstGeom prst="rect">
            <a:avLst/>
          </a:prstGeom>
        </p:spPr>
      </p:pic>
      <p:pic>
        <p:nvPicPr>
          <p:cNvPr id="147" name="圖形 146">
            <a:extLst>
              <a:ext uri="{FF2B5EF4-FFF2-40B4-BE49-F238E27FC236}">
                <a16:creationId xmlns:a16="http://schemas.microsoft.com/office/drawing/2014/main" id="{9F5D98BD-E533-433B-87E2-045A66559B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38898" y="2014910"/>
            <a:ext cx="3932231" cy="3464187"/>
          </a:xfrm>
          <a:prstGeom prst="rect">
            <a:avLst/>
          </a:prstGeom>
        </p:spPr>
      </p:pic>
      <p:sp>
        <p:nvSpPr>
          <p:cNvPr id="134" name="矩形: 圓角 133">
            <a:extLst>
              <a:ext uri="{FF2B5EF4-FFF2-40B4-BE49-F238E27FC236}">
                <a16:creationId xmlns:a16="http://schemas.microsoft.com/office/drawing/2014/main" id="{42D449BA-D764-4757-AD0B-91B9400EA7F4}"/>
              </a:ext>
            </a:extLst>
          </p:cNvPr>
          <p:cNvSpPr/>
          <p:nvPr/>
        </p:nvSpPr>
        <p:spPr>
          <a:xfrm>
            <a:off x="7660057" y="5208237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026AEBC5-82DF-41E0-BC02-A3E7EC3C0EE2}"/>
              </a:ext>
            </a:extLst>
          </p:cNvPr>
          <p:cNvSpPr txBox="1"/>
          <p:nvPr/>
        </p:nvSpPr>
        <p:spPr>
          <a:xfrm>
            <a:off x="8073779" y="522384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</a:rPr>
              <a:t>更簡單省時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BCD55D7-A834-468F-98A8-0F1F148F73E8}"/>
              </a:ext>
            </a:extLst>
          </p:cNvPr>
          <p:cNvSpPr/>
          <p:nvPr/>
        </p:nvSpPr>
        <p:spPr>
          <a:xfrm>
            <a:off x="1836193" y="5208237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F0A7BD-A532-4117-928C-92C1C13F2BFE}"/>
              </a:ext>
            </a:extLst>
          </p:cNvPr>
          <p:cNvSpPr txBox="1"/>
          <p:nvPr/>
        </p:nvSpPr>
        <p:spPr>
          <a:xfrm>
            <a:off x="2403803" y="52238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</a:rPr>
              <a:t>成本更低</a:t>
            </a:r>
          </a:p>
        </p:txBody>
      </p:sp>
    </p:spTree>
    <p:extLst>
      <p:ext uri="{BB962C8B-B14F-4D97-AF65-F5344CB8AC3E}">
        <p14:creationId xmlns:p14="http://schemas.microsoft.com/office/powerpoint/2010/main" val="17565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02411EF0-C594-4163-A4B0-0C818483E327}"/>
              </a:ext>
            </a:extLst>
          </p:cNvPr>
          <p:cNvSpPr/>
          <p:nvPr/>
        </p:nvSpPr>
        <p:spPr>
          <a:xfrm rot="16200000">
            <a:off x="3372488" y="-1594094"/>
            <a:ext cx="2418274" cy="8816693"/>
          </a:xfrm>
          <a:prstGeom prst="roundRect">
            <a:avLst>
              <a:gd name="adj" fmla="val 4373"/>
            </a:avLst>
          </a:prstGeom>
          <a:solidFill>
            <a:srgbClr val="002060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433D44F7-4B27-4017-A52D-2B2132568575}"/>
              </a:ext>
            </a:extLst>
          </p:cNvPr>
          <p:cNvSpPr/>
          <p:nvPr/>
        </p:nvSpPr>
        <p:spPr>
          <a:xfrm rot="16200000">
            <a:off x="3387454" y="1089849"/>
            <a:ext cx="2418274" cy="8816692"/>
          </a:xfrm>
          <a:prstGeom prst="roundRect">
            <a:avLst>
              <a:gd name="adj" fmla="val 4688"/>
            </a:avLst>
          </a:prstGeom>
          <a:solidFill>
            <a:schemeClr val="tx2">
              <a:lumMod val="75000"/>
              <a:alpha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可以降低</a:t>
            </a:r>
            <a:r>
              <a:rPr lang="en-US" altLang="zh-TW">
                <a:latin typeface="Arial" panose="020B0604020202020204" pitchFamily="34" charset="0"/>
                <a:sym typeface="Arial" panose="020B0604020202020204" pitchFamily="34" charset="0"/>
              </a:rPr>
              <a:t>SMB</a:t>
            </a:r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在建置</a:t>
            </a:r>
            <a:r>
              <a:rPr lang="en-US" altLang="zh-TW">
                <a:latin typeface="Arial" panose="020B0604020202020204" pitchFamily="34" charset="0"/>
                <a:sym typeface="Arial" panose="020B0604020202020204" pitchFamily="34" charset="0"/>
              </a:rPr>
              <a:t>VPN</a:t>
            </a:r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的成本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077913" y="1724095"/>
            <a:ext cx="4992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Suppose we need to deployed 5 device for VPN connections</a:t>
            </a:r>
            <a:endParaRPr lang="zh-TW" alt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4728707-AD30-40F5-B44F-FA1AC138BDE8}"/>
              </a:ext>
            </a:extLst>
          </p:cNvPr>
          <p:cNvSpPr txBox="1"/>
          <p:nvPr/>
        </p:nvSpPr>
        <p:spPr>
          <a:xfrm>
            <a:off x="103289" y="1597233"/>
            <a:ext cx="21294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S2S VPN</a:t>
            </a:r>
            <a:endParaRPr kumimoji="0" lang="zh-TW" altLang="en-US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6C0B6EC8-DC1C-4BB4-93D9-2A329F6E2658}"/>
              </a:ext>
            </a:extLst>
          </p:cNvPr>
          <p:cNvSpPr txBox="1"/>
          <p:nvPr/>
        </p:nvSpPr>
        <p:spPr>
          <a:xfrm>
            <a:off x="103289" y="4400971"/>
            <a:ext cx="21294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endParaRPr kumimoji="0" lang="en-US" altLang="zh-TW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3" name="箭號: 向右 72">
            <a:extLst>
              <a:ext uri="{FF2B5EF4-FFF2-40B4-BE49-F238E27FC236}">
                <a16:creationId xmlns:a16="http://schemas.microsoft.com/office/drawing/2014/main" id="{98BFE172-F93E-4CCA-86C8-EA6864333581}"/>
              </a:ext>
            </a:extLst>
          </p:cNvPr>
          <p:cNvSpPr/>
          <p:nvPr/>
        </p:nvSpPr>
        <p:spPr>
          <a:xfrm>
            <a:off x="144246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4" name="箭號: 向右 73">
            <a:extLst>
              <a:ext uri="{FF2B5EF4-FFF2-40B4-BE49-F238E27FC236}">
                <a16:creationId xmlns:a16="http://schemas.microsoft.com/office/drawing/2014/main" id="{9F5D6B2C-0884-4862-8B6D-CB8B00105DC6}"/>
              </a:ext>
            </a:extLst>
          </p:cNvPr>
          <p:cNvSpPr/>
          <p:nvPr/>
        </p:nvSpPr>
        <p:spPr>
          <a:xfrm>
            <a:off x="322924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5" name="箭號: 向右 74">
            <a:extLst>
              <a:ext uri="{FF2B5EF4-FFF2-40B4-BE49-F238E27FC236}">
                <a16:creationId xmlns:a16="http://schemas.microsoft.com/office/drawing/2014/main" id="{1C3331F0-B9D5-4EC4-AA15-81A3EB902FFC}"/>
              </a:ext>
            </a:extLst>
          </p:cNvPr>
          <p:cNvSpPr/>
          <p:nvPr/>
        </p:nvSpPr>
        <p:spPr>
          <a:xfrm>
            <a:off x="501601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0073544B-8E53-4913-80B8-F7E2C01E93C0}"/>
              </a:ext>
            </a:extLst>
          </p:cNvPr>
          <p:cNvSpPr/>
          <p:nvPr/>
        </p:nvSpPr>
        <p:spPr>
          <a:xfrm>
            <a:off x="680279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97ED19DB-539B-4CC6-B015-3A7A1DD6432D}"/>
              </a:ext>
            </a:extLst>
          </p:cNvPr>
          <p:cNvSpPr/>
          <p:nvPr/>
        </p:nvSpPr>
        <p:spPr>
          <a:xfrm rot="8259690">
            <a:off x="2675769" y="5143903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8" name="箭號: 向右 77">
            <a:extLst>
              <a:ext uri="{FF2B5EF4-FFF2-40B4-BE49-F238E27FC236}">
                <a16:creationId xmlns:a16="http://schemas.microsoft.com/office/drawing/2014/main" id="{DCD70585-430A-4F03-AA37-D8DD3BF0A768}"/>
              </a:ext>
            </a:extLst>
          </p:cNvPr>
          <p:cNvSpPr/>
          <p:nvPr/>
        </p:nvSpPr>
        <p:spPr>
          <a:xfrm rot="13340310" flipH="1">
            <a:off x="5394141" y="5143902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9" name="箭號: 向右 78">
            <a:extLst>
              <a:ext uri="{FF2B5EF4-FFF2-40B4-BE49-F238E27FC236}">
                <a16:creationId xmlns:a16="http://schemas.microsoft.com/office/drawing/2014/main" id="{C4BE6B97-9722-4ECF-BCD9-6C5063D93DFA}"/>
              </a:ext>
            </a:extLst>
          </p:cNvPr>
          <p:cNvSpPr/>
          <p:nvPr/>
        </p:nvSpPr>
        <p:spPr>
          <a:xfrm rot="14126444" flipH="1">
            <a:off x="4761659" y="5137483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0" name="箭號: 向右 79">
            <a:extLst>
              <a:ext uri="{FF2B5EF4-FFF2-40B4-BE49-F238E27FC236}">
                <a16:creationId xmlns:a16="http://schemas.microsoft.com/office/drawing/2014/main" id="{40F5ADB3-8887-4EBD-B97F-84B0593ADD42}"/>
              </a:ext>
            </a:extLst>
          </p:cNvPr>
          <p:cNvSpPr/>
          <p:nvPr/>
        </p:nvSpPr>
        <p:spPr>
          <a:xfrm rot="7473556">
            <a:off x="3507001" y="5137484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11FC067B-8D70-454D-B9A0-845FC004D94B}"/>
              </a:ext>
            </a:extLst>
          </p:cNvPr>
          <p:cNvSpPr/>
          <p:nvPr/>
        </p:nvSpPr>
        <p:spPr>
          <a:xfrm rot="5400000">
            <a:off x="4258044" y="5169466"/>
            <a:ext cx="893802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9" name="手繪多邊形: 圖案 68">
            <a:extLst>
              <a:ext uri="{FF2B5EF4-FFF2-40B4-BE49-F238E27FC236}">
                <a16:creationId xmlns:a16="http://schemas.microsoft.com/office/drawing/2014/main" id="{976262DD-8B21-41CE-A4B6-3AEFEA3EB04B}"/>
              </a:ext>
            </a:extLst>
          </p:cNvPr>
          <p:cNvSpPr/>
          <p:nvPr/>
        </p:nvSpPr>
        <p:spPr>
          <a:xfrm>
            <a:off x="3687884" y="3793900"/>
            <a:ext cx="2034124" cy="1130291"/>
          </a:xfrm>
          <a:custGeom>
            <a:avLst/>
            <a:gdLst>
              <a:gd name="connsiteX0" fmla="*/ 558440 w 651850"/>
              <a:gd name="connsiteY0" fmla="*/ 181236 h 362210"/>
              <a:gd name="connsiteX1" fmla="*/ 544153 w 651850"/>
              <a:gd name="connsiteY1" fmla="*/ 182188 h 362210"/>
              <a:gd name="connsiteX2" fmla="*/ 544153 w 651850"/>
              <a:gd name="connsiteY2" fmla="*/ 181236 h 362210"/>
              <a:gd name="connsiteX3" fmla="*/ 496528 w 651850"/>
              <a:gd name="connsiteY3" fmla="*/ 88843 h 362210"/>
              <a:gd name="connsiteX4" fmla="*/ 393658 w 651850"/>
              <a:gd name="connsiteY4" fmla="*/ 72651 h 362210"/>
              <a:gd name="connsiteX5" fmla="*/ 239353 w 651850"/>
              <a:gd name="connsiteY5" fmla="*/ 4071 h 362210"/>
              <a:gd name="connsiteX6" fmla="*/ 133625 w 651850"/>
              <a:gd name="connsiteY6" fmla="*/ 135516 h 362210"/>
              <a:gd name="connsiteX7" fmla="*/ 24088 w 651850"/>
              <a:gd name="connsiteY7" fmla="*/ 176473 h 362210"/>
              <a:gd name="connsiteX8" fmla="*/ 9800 w 651850"/>
              <a:gd name="connsiteY8" fmla="*/ 293631 h 362210"/>
              <a:gd name="connsiteX9" fmla="*/ 106955 w 651850"/>
              <a:gd name="connsiteY9" fmla="*/ 361258 h 362210"/>
              <a:gd name="connsiteX10" fmla="*/ 564155 w 651850"/>
              <a:gd name="connsiteY10" fmla="*/ 362211 h 362210"/>
              <a:gd name="connsiteX11" fmla="*/ 651785 w 651850"/>
              <a:gd name="connsiteY11" fmla="*/ 268866 h 362210"/>
              <a:gd name="connsiteX12" fmla="*/ 558440 w 651850"/>
              <a:gd name="connsiteY12" fmla="*/ 181236 h 36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850" h="362210">
                <a:moveTo>
                  <a:pt x="558440" y="181236"/>
                </a:moveTo>
                <a:cubicBezTo>
                  <a:pt x="553678" y="181236"/>
                  <a:pt x="548915" y="181236"/>
                  <a:pt x="544153" y="182188"/>
                </a:cubicBezTo>
                <a:cubicBezTo>
                  <a:pt x="544153" y="182188"/>
                  <a:pt x="544153" y="181236"/>
                  <a:pt x="544153" y="181236"/>
                </a:cubicBezTo>
                <a:cubicBezTo>
                  <a:pt x="544153" y="145041"/>
                  <a:pt x="527008" y="109798"/>
                  <a:pt x="496528" y="88843"/>
                </a:cubicBezTo>
                <a:cubicBezTo>
                  <a:pt x="467000" y="66936"/>
                  <a:pt x="428900" y="61221"/>
                  <a:pt x="393658" y="72651"/>
                </a:cubicBezTo>
                <a:cubicBezTo>
                  <a:pt x="364130" y="17406"/>
                  <a:pt x="300313" y="-11169"/>
                  <a:pt x="239353" y="4071"/>
                </a:cubicBezTo>
                <a:cubicBezTo>
                  <a:pt x="178393" y="18358"/>
                  <a:pt x="135530" y="72651"/>
                  <a:pt x="133625" y="135516"/>
                </a:cubicBezTo>
                <a:cubicBezTo>
                  <a:pt x="93620" y="127896"/>
                  <a:pt x="50758" y="143136"/>
                  <a:pt x="24088" y="176473"/>
                </a:cubicBezTo>
                <a:cubicBezTo>
                  <a:pt x="-1630" y="209811"/>
                  <a:pt x="-7345" y="255531"/>
                  <a:pt x="9800" y="293631"/>
                </a:cubicBezTo>
                <a:cubicBezTo>
                  <a:pt x="26945" y="332683"/>
                  <a:pt x="64093" y="358401"/>
                  <a:pt x="106955" y="361258"/>
                </a:cubicBezTo>
                <a:lnTo>
                  <a:pt x="564155" y="362211"/>
                </a:lnTo>
                <a:cubicBezTo>
                  <a:pt x="613685" y="361258"/>
                  <a:pt x="653690" y="319348"/>
                  <a:pt x="651785" y="268866"/>
                </a:cubicBezTo>
                <a:cubicBezTo>
                  <a:pt x="650833" y="219336"/>
                  <a:pt x="608923" y="180283"/>
                  <a:pt x="558440" y="181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76200" dir="8100000" algn="tr" rotWithShape="0">
              <a:prstClr val="black">
                <a:alpha val="25000"/>
              </a:prstClr>
            </a:outerShdw>
          </a:effectLst>
          <a:scene3d>
            <a:camera prst="orthographicFront"/>
            <a:lightRig rig="chilly" dir="t">
              <a:rot lat="0" lon="0" rev="4200000"/>
            </a:lightRig>
          </a:scene3d>
          <a:sp3d prstMaterial="metal">
            <a:bevelT w="1905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3F8F8269-ACFC-4D5D-9AE4-94E7542A64D2}"/>
              </a:ext>
            </a:extLst>
          </p:cNvPr>
          <p:cNvSpPr txBox="1"/>
          <p:nvPr/>
        </p:nvSpPr>
        <p:spPr>
          <a:xfrm>
            <a:off x="3811112" y="442150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Once for FIVE!</a:t>
            </a:r>
            <a:endParaRPr lang="zh-TW" altLang="en-US" sz="18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7B0EBCF-57A7-462C-8D97-8C6F9353B608}"/>
              </a:ext>
            </a:extLst>
          </p:cNvPr>
          <p:cNvSpPr txBox="1"/>
          <p:nvPr/>
        </p:nvSpPr>
        <p:spPr>
          <a:xfrm>
            <a:off x="9758149" y="3702759"/>
            <a:ext cx="15076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5262B4BF-EA65-4209-BE9A-82430E189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87" y="1296366"/>
            <a:ext cx="3620273" cy="1471011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C405BF8-1495-4A5B-96FA-A0F624CDD392}"/>
              </a:ext>
            </a:extLst>
          </p:cNvPr>
          <p:cNvSpPr txBox="1"/>
          <p:nvPr/>
        </p:nvSpPr>
        <p:spPr>
          <a:xfrm>
            <a:off x="9218521" y="1817659"/>
            <a:ext cx="203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建立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VPN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連線變快也變簡單了</a:t>
            </a: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3A22B831-C5E5-46B8-A9A5-197F6D7EA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42914" y="2147828"/>
            <a:ext cx="1647825" cy="4714875"/>
          </a:xfrm>
          <a:prstGeom prst="rect">
            <a:avLst/>
          </a:prstGeom>
        </p:spPr>
      </p:pic>
      <p:pic>
        <p:nvPicPr>
          <p:cNvPr id="93" name="圖形 92">
            <a:extLst>
              <a:ext uri="{FF2B5EF4-FFF2-40B4-BE49-F238E27FC236}">
                <a16:creationId xmlns:a16="http://schemas.microsoft.com/office/drawing/2014/main" id="{7F5CA388-9637-4A70-A86C-8F99F1CB3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761" y="5733894"/>
            <a:ext cx="824114" cy="790173"/>
          </a:xfrm>
          <a:prstGeom prst="rect">
            <a:avLst/>
          </a:prstGeom>
        </p:spPr>
      </p:pic>
      <p:pic>
        <p:nvPicPr>
          <p:cNvPr id="94" name="圖形 93">
            <a:extLst>
              <a:ext uri="{FF2B5EF4-FFF2-40B4-BE49-F238E27FC236}">
                <a16:creationId xmlns:a16="http://schemas.microsoft.com/office/drawing/2014/main" id="{DABDE233-E948-43F0-A4F1-9E8C935A1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8044" y="5733894"/>
            <a:ext cx="824114" cy="790173"/>
          </a:xfrm>
          <a:prstGeom prst="rect">
            <a:avLst/>
          </a:prstGeom>
        </p:spPr>
      </p:pic>
      <p:pic>
        <p:nvPicPr>
          <p:cNvPr id="95" name="圖形 94">
            <a:extLst>
              <a:ext uri="{FF2B5EF4-FFF2-40B4-BE49-F238E27FC236}">
                <a16:creationId xmlns:a16="http://schemas.microsoft.com/office/drawing/2014/main" id="{33C3E2B4-D7BB-45F3-8DA0-FBB2ABDD1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3327" y="5733894"/>
            <a:ext cx="824114" cy="790173"/>
          </a:xfrm>
          <a:prstGeom prst="rect">
            <a:avLst/>
          </a:prstGeom>
        </p:spPr>
      </p:pic>
      <p:pic>
        <p:nvPicPr>
          <p:cNvPr id="96" name="圖形 95">
            <a:extLst>
              <a:ext uri="{FF2B5EF4-FFF2-40B4-BE49-F238E27FC236}">
                <a16:creationId xmlns:a16="http://schemas.microsoft.com/office/drawing/2014/main" id="{83EC20D2-047D-4D31-8123-1FCD7CFFA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8610" y="5733894"/>
            <a:ext cx="824114" cy="790173"/>
          </a:xfrm>
          <a:prstGeom prst="rect">
            <a:avLst/>
          </a:prstGeom>
        </p:spPr>
      </p:pic>
      <p:pic>
        <p:nvPicPr>
          <p:cNvPr id="97" name="圖形 96">
            <a:extLst>
              <a:ext uri="{FF2B5EF4-FFF2-40B4-BE49-F238E27FC236}">
                <a16:creationId xmlns:a16="http://schemas.microsoft.com/office/drawing/2014/main" id="{EA935835-EFA7-4EFD-AD3C-1E8C34964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3892" y="5733894"/>
            <a:ext cx="824114" cy="790173"/>
          </a:xfrm>
          <a:prstGeom prst="rect">
            <a:avLst/>
          </a:prstGeom>
        </p:spPr>
      </p:pic>
      <p:pic>
        <p:nvPicPr>
          <p:cNvPr id="99" name="圖形 98">
            <a:extLst>
              <a:ext uri="{FF2B5EF4-FFF2-40B4-BE49-F238E27FC236}">
                <a16:creationId xmlns:a16="http://schemas.microsoft.com/office/drawing/2014/main" id="{3C1DC9AF-C788-4FBA-BDC3-097921550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970" y="2394001"/>
            <a:ext cx="1003611" cy="962278"/>
          </a:xfrm>
          <a:prstGeom prst="rect">
            <a:avLst/>
          </a:prstGeom>
        </p:spPr>
      </p:pic>
      <p:pic>
        <p:nvPicPr>
          <p:cNvPr id="100" name="圖形 99">
            <a:extLst>
              <a:ext uri="{FF2B5EF4-FFF2-40B4-BE49-F238E27FC236}">
                <a16:creationId xmlns:a16="http://schemas.microsoft.com/office/drawing/2014/main" id="{A46FEFBE-FAD3-47B5-B102-49235465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649" y="2394001"/>
            <a:ext cx="1003611" cy="962278"/>
          </a:xfrm>
          <a:prstGeom prst="rect">
            <a:avLst/>
          </a:prstGeom>
        </p:spPr>
      </p:pic>
      <p:pic>
        <p:nvPicPr>
          <p:cNvPr id="101" name="圖形 100">
            <a:extLst>
              <a:ext uri="{FF2B5EF4-FFF2-40B4-BE49-F238E27FC236}">
                <a16:creationId xmlns:a16="http://schemas.microsoft.com/office/drawing/2014/main" id="{47B7E05B-A124-4F1E-9335-34AFAA9BB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0328" y="2394001"/>
            <a:ext cx="1003611" cy="962278"/>
          </a:xfrm>
          <a:prstGeom prst="rect">
            <a:avLst/>
          </a:prstGeom>
        </p:spPr>
      </p:pic>
      <p:pic>
        <p:nvPicPr>
          <p:cNvPr id="102" name="圖形 101">
            <a:extLst>
              <a:ext uri="{FF2B5EF4-FFF2-40B4-BE49-F238E27FC236}">
                <a16:creationId xmlns:a16="http://schemas.microsoft.com/office/drawing/2014/main" id="{4B2B7067-AC71-42B4-87F3-BB78B4698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5007" y="2394001"/>
            <a:ext cx="1003611" cy="962278"/>
          </a:xfrm>
          <a:prstGeom prst="rect">
            <a:avLst/>
          </a:prstGeom>
        </p:spPr>
      </p:pic>
      <p:pic>
        <p:nvPicPr>
          <p:cNvPr id="103" name="圖形 102">
            <a:extLst>
              <a:ext uri="{FF2B5EF4-FFF2-40B4-BE49-F238E27FC236}">
                <a16:creationId xmlns:a16="http://schemas.microsoft.com/office/drawing/2014/main" id="{DF25A7DB-8623-4102-A87F-AD35714E6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9685" y="2394001"/>
            <a:ext cx="1003611" cy="9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zh-TW" altLang="en-US" sz="40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全系列</a:t>
            </a:r>
            <a:r>
              <a:rPr lang="en-US" altLang="zh-TW" sz="40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zh-TW" altLang="en-US" sz="40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產品都可以</a:t>
            </a:r>
            <a:r>
              <a:rPr lang="en-US" altLang="zh-TW" sz="40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從雲端直接設定</a:t>
            </a:r>
            <a:r>
              <a:rPr lang="zh-TW" altLang="en-US" sz="40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行動裝置</a:t>
            </a:r>
            <a:r>
              <a:rPr lang="en-US" altLang="zh-TW" sz="40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VPN連線</a:t>
            </a:r>
            <a:endParaRPr lang="en-US" altLang="zh-TW" sz="4000" dirty="0">
              <a:latin typeface="Arial"/>
              <a:ea typeface="微軟正黑體"/>
              <a:cs typeface="Arial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B0266D3-4CEA-47B8-8DD0-57DAC8E4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36880" y="1041907"/>
            <a:ext cx="3489615" cy="1786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直線接點 46">
            <a:extLst>
              <a:ext uri="{FF2B5EF4-FFF2-40B4-BE49-F238E27FC236}">
                <a16:creationId xmlns:a16="http://schemas.microsoft.com/office/drawing/2014/main" id="{C3F1596E-D208-4BA5-AFFA-D18031B9B636}"/>
              </a:ext>
            </a:extLst>
          </p:cNvPr>
          <p:cNvCxnSpPr>
            <a:cxnSpLocks/>
            <a:stCxn id="41" idx="2"/>
          </p:cNvCxnSpPr>
          <p:nvPr/>
        </p:nvCxnSpPr>
        <p:spPr>
          <a:xfrm rot="16200000" flipH="1">
            <a:off x="2999227" y="3026253"/>
            <a:ext cx="2214968" cy="4191827"/>
          </a:xfrm>
          <a:prstGeom prst="bentConnector2">
            <a:avLst/>
          </a:prstGeom>
          <a:ln w="38100">
            <a:solidFill>
              <a:srgbClr val="826F9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3CC35BE-FF3F-446E-BEF6-9EB0DE9DDD5C}"/>
              </a:ext>
            </a:extLst>
          </p:cNvPr>
          <p:cNvCxnSpPr>
            <a:cxnSpLocks/>
          </p:cNvCxnSpPr>
          <p:nvPr/>
        </p:nvCxnSpPr>
        <p:spPr>
          <a:xfrm>
            <a:off x="452546" y="2722213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>
            <a:extLst>
              <a:ext uri="{FF2B5EF4-FFF2-40B4-BE49-F238E27FC236}">
                <a16:creationId xmlns:a16="http://schemas.microsoft.com/office/drawing/2014/main" id="{069BABDC-E804-4AAB-804B-A63F610D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5262" y="2971531"/>
            <a:ext cx="756977" cy="756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98AB4A90-2C4D-42F4-A486-C46B544E8261}"/>
              </a:ext>
            </a:extLst>
          </p:cNvPr>
          <p:cNvSpPr txBox="1"/>
          <p:nvPr/>
        </p:nvSpPr>
        <p:spPr>
          <a:xfrm>
            <a:off x="1700456" y="373768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pic>
        <p:nvPicPr>
          <p:cNvPr id="43" name="圖片 42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7F5DC0A-BD2C-41F2-8560-EC2AB770F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821" y="4303259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C7B7068-A377-4502-A67F-CBC5552B8C42}"/>
              </a:ext>
            </a:extLst>
          </p:cNvPr>
          <p:cNvCxnSpPr>
            <a:cxnSpLocks/>
          </p:cNvCxnSpPr>
          <p:nvPr/>
        </p:nvCxnSpPr>
        <p:spPr>
          <a:xfrm rot="5400000">
            <a:off x="7364346" y="4949294"/>
            <a:ext cx="1627565" cy="891669"/>
          </a:xfrm>
          <a:prstGeom prst="bentConnector3">
            <a:avLst>
              <a:gd name="adj1" fmla="val 99479"/>
            </a:avLst>
          </a:prstGeom>
          <a:ln w="38100">
            <a:solidFill>
              <a:srgbClr val="826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12862DE9-0D7F-4FAC-88D3-BFAA49A6A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359" y="3449500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DBEAACD1-1F31-4394-AF1F-435A09BDD4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3754814" y="1435910"/>
            <a:ext cx="1292168" cy="1643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063365" y="393566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QHora-301W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700790" y="3015556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200" dirty="0"/>
              <a:t>QMiroPlus-201W</a:t>
            </a:r>
            <a:endParaRPr lang="zh-TW" altLang="en-US" sz="12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874386" y="5467456"/>
            <a:ext cx="993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QNAP NAS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13DB4CF8-FC92-45CA-A6D2-280C34A16C03}"/>
              </a:ext>
            </a:extLst>
          </p:cNvPr>
          <p:cNvSpPr txBox="1"/>
          <p:nvPr/>
        </p:nvSpPr>
        <p:spPr>
          <a:xfrm>
            <a:off x="9798950" y="3702759"/>
            <a:ext cx="14668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D5CF5C30-5356-4DDF-BE0D-2E87F8F6C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32" y="1041907"/>
            <a:ext cx="3169024" cy="1471011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C0B29A43-5AE7-4914-9D18-9F8227620DD8}"/>
              </a:ext>
            </a:extLst>
          </p:cNvPr>
          <p:cNvSpPr txBox="1"/>
          <p:nvPr/>
        </p:nvSpPr>
        <p:spPr>
          <a:xfrm>
            <a:off x="9546816" y="1563200"/>
            <a:ext cx="1912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連讓員工連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VPN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都這麼方便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!!</a:t>
            </a:r>
          </a:p>
        </p:txBody>
      </p:sp>
      <p:pic>
        <p:nvPicPr>
          <p:cNvPr id="52" name="圖形 51">
            <a:extLst>
              <a:ext uri="{FF2B5EF4-FFF2-40B4-BE49-F238E27FC236}">
                <a16:creationId xmlns:a16="http://schemas.microsoft.com/office/drawing/2014/main" id="{09E5204B-5286-46DE-ACC0-92C2D39E29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342914" y="2139391"/>
            <a:ext cx="1647825" cy="4714875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C6EDD271-CCBE-4E1A-A4C8-DAC36DB5265F}"/>
              </a:ext>
            </a:extLst>
          </p:cNvPr>
          <p:cNvSpPr txBox="1"/>
          <p:nvPr/>
        </p:nvSpPr>
        <p:spPr>
          <a:xfrm>
            <a:off x="345228" y="1852683"/>
            <a:ext cx="24630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太棒了，我不需要自己設定多條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QBelt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了，也不需要決定要連那一台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server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9272250-DDDD-4030-88BF-9967779EA558}"/>
              </a:ext>
            </a:extLst>
          </p:cNvPr>
          <p:cNvGrpSpPr/>
          <p:nvPr/>
        </p:nvGrpSpPr>
        <p:grpSpPr>
          <a:xfrm flipH="1">
            <a:off x="2518209" y="2337162"/>
            <a:ext cx="1971546" cy="2804232"/>
            <a:chOff x="2424671" y="2779984"/>
            <a:chExt cx="1971542" cy="2883714"/>
          </a:xfrm>
        </p:grpSpPr>
        <p:cxnSp>
          <p:nvCxnSpPr>
            <p:cNvPr id="53" name="接點: 肘形 52">
              <a:extLst>
                <a:ext uri="{FF2B5EF4-FFF2-40B4-BE49-F238E27FC236}">
                  <a16:creationId xmlns:a16="http://schemas.microsoft.com/office/drawing/2014/main" id="{5D954EF6-871E-49B9-94A8-4D9DB027A2C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238069" y="2779984"/>
              <a:ext cx="1158144" cy="8400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接點: 肘形 53">
              <a:extLst>
                <a:ext uri="{FF2B5EF4-FFF2-40B4-BE49-F238E27FC236}">
                  <a16:creationId xmlns:a16="http://schemas.microsoft.com/office/drawing/2014/main" id="{EAC63815-D48C-46B2-8DEF-84F2341C6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4671" y="3556988"/>
              <a:ext cx="1394848" cy="712337"/>
            </a:xfrm>
            <a:prstGeom prst="bentConnector3">
              <a:avLst>
                <a:gd name="adj1" fmla="val 89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D3A2FC5B-1899-4E69-B29A-4E9E738B1D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1735" y="4495916"/>
              <a:ext cx="1729946" cy="605618"/>
            </a:xfrm>
            <a:prstGeom prst="bentConnector3">
              <a:avLst>
                <a:gd name="adj1" fmla="val 100032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圖形 55">
            <a:extLst>
              <a:ext uri="{FF2B5EF4-FFF2-40B4-BE49-F238E27FC236}">
                <a16:creationId xmlns:a16="http://schemas.microsoft.com/office/drawing/2014/main" id="{359076F9-631F-47E3-8CD4-4237B05EE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2910" y="2380630"/>
            <a:ext cx="2589054" cy="1264270"/>
          </a:xfrm>
          <a:prstGeom prst="rect">
            <a:avLst/>
          </a:prstGeom>
        </p:spPr>
      </p:pic>
      <p:pic>
        <p:nvPicPr>
          <p:cNvPr id="57" name="圖形 11">
            <a:extLst>
              <a:ext uri="{FF2B5EF4-FFF2-40B4-BE49-F238E27FC236}">
                <a16:creationId xmlns:a16="http://schemas.microsoft.com/office/drawing/2014/main" id="{C8EED0E6-8B77-40FB-8177-9A39F4BF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0332" y="2669982"/>
            <a:ext cx="2532906" cy="667103"/>
          </a:xfrm>
          <a:prstGeom prst="rect">
            <a:avLst/>
          </a:prstGeom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635C91B6-9BE7-4C74-86A5-67F111BD296F}"/>
              </a:ext>
            </a:extLst>
          </p:cNvPr>
          <p:cNvGrpSpPr/>
          <p:nvPr/>
        </p:nvGrpSpPr>
        <p:grpSpPr>
          <a:xfrm>
            <a:off x="5054687" y="1900111"/>
            <a:ext cx="2019488" cy="2977984"/>
            <a:chOff x="2059803" y="2670594"/>
            <a:chExt cx="2019488" cy="2977984"/>
          </a:xfrm>
        </p:grpSpPr>
        <p:cxnSp>
          <p:nvCxnSpPr>
            <p:cNvPr id="59" name="接點: 肘形 58">
              <a:extLst>
                <a:ext uri="{FF2B5EF4-FFF2-40B4-BE49-F238E27FC236}">
                  <a16:creationId xmlns:a16="http://schemas.microsoft.com/office/drawing/2014/main" id="{356F0776-F410-41CE-82B4-9F5CC9FB6453}"/>
                </a:ext>
              </a:extLst>
            </p:cNvPr>
            <p:cNvCxnSpPr>
              <a:cxnSpLocks/>
            </p:cNvCxnSpPr>
            <p:nvPr/>
          </p:nvCxnSpPr>
          <p:spPr>
            <a:xfrm>
              <a:off x="2059803" y="2670594"/>
              <a:ext cx="2019488" cy="928232"/>
            </a:xfrm>
            <a:prstGeom prst="bentConnector3">
              <a:avLst>
                <a:gd name="adj1" fmla="val 86532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接點: 肘形 59">
              <a:extLst>
                <a:ext uri="{FF2B5EF4-FFF2-40B4-BE49-F238E27FC236}">
                  <a16:creationId xmlns:a16="http://schemas.microsoft.com/office/drawing/2014/main" id="{E5254069-8A38-4670-9ADA-0647A8F6EE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55212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接點: 肘形 60">
              <a:extLst>
                <a:ext uri="{FF2B5EF4-FFF2-40B4-BE49-F238E27FC236}">
                  <a16:creationId xmlns:a16="http://schemas.microsoft.com/office/drawing/2014/main" id="{6CC87035-2321-4AF8-BBF4-13193149829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281899" y="4353705"/>
              <a:ext cx="1530402" cy="1294873"/>
            </a:xfrm>
            <a:prstGeom prst="bentConnector3">
              <a:avLst>
                <a:gd name="adj1" fmla="val 96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097A5F07-B376-4554-9698-AE352C11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8313" y="3778622"/>
            <a:ext cx="2728825" cy="837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96B03EE-BC81-49BF-A365-1D8F8BD12FA7}"/>
              </a:ext>
            </a:extLst>
          </p:cNvPr>
          <p:cNvCxnSpPr>
            <a:cxnSpLocks/>
          </p:cNvCxnSpPr>
          <p:nvPr/>
        </p:nvCxnSpPr>
        <p:spPr>
          <a:xfrm flipH="1" flipV="1">
            <a:off x="7416202" y="3380266"/>
            <a:ext cx="839715" cy="703138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圖說文字 2">
            <a:extLst>
              <a:ext uri="{FF2B5EF4-FFF2-40B4-BE49-F238E27FC236}">
                <a16:creationId xmlns:a16="http://schemas.microsoft.com/office/drawing/2014/main" id="{7B82863E-B971-4EF7-AA1E-1F2A82C29B78}"/>
              </a:ext>
            </a:extLst>
          </p:cNvPr>
          <p:cNvSpPr/>
          <p:nvPr/>
        </p:nvSpPr>
        <p:spPr>
          <a:xfrm>
            <a:off x="7354960" y="4138938"/>
            <a:ext cx="1852050" cy="36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這是你的設定檔</a:t>
            </a:r>
            <a:endParaRPr lang="en-US" altLang="zh-TW" sz="1400" dirty="0">
              <a:solidFill>
                <a:srgbClr val="002060"/>
              </a:solidFill>
              <a:latin typeface="Arial"/>
              <a:ea typeface="微軟正黑體"/>
              <a:cs typeface="Arial"/>
            </a:endParaRPr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52EFEF3C-6851-44A1-BC45-C56D0FADB5DE}"/>
              </a:ext>
            </a:extLst>
          </p:cNvPr>
          <p:cNvGrpSpPr/>
          <p:nvPr/>
        </p:nvGrpSpPr>
        <p:grpSpPr>
          <a:xfrm>
            <a:off x="5825201" y="5122166"/>
            <a:ext cx="2153448" cy="1653580"/>
            <a:chOff x="5554497" y="5008565"/>
            <a:chExt cx="2456398" cy="1886208"/>
          </a:xfrm>
        </p:grpSpPr>
        <p:pic>
          <p:nvPicPr>
            <p:cNvPr id="72" name="圖片 71" descr="一張含有 文字, 膝上型電腦, 電腦, 電子用品 的圖片&#10;&#10;自動產生的描述">
              <a:extLst>
                <a:ext uri="{FF2B5EF4-FFF2-40B4-BE49-F238E27FC236}">
                  <a16:creationId xmlns:a16="http://schemas.microsoft.com/office/drawing/2014/main" id="{0C06C425-CE29-45C2-B758-086CF7DF1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497" y="5008565"/>
              <a:ext cx="2456398" cy="1886208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3E2D72BC-CEE0-456E-BD90-F742688D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737" y="5113341"/>
              <a:ext cx="1830690" cy="1116310"/>
            </a:xfrm>
            <a:prstGeom prst="rect">
              <a:avLst/>
            </a:prstGeom>
            <a:effectLst>
              <a:innerShdw blurRad="25400">
                <a:prstClr val="black">
                  <a:alpha val="39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457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形 41">
            <a:extLst>
              <a:ext uri="{FF2B5EF4-FFF2-40B4-BE49-F238E27FC236}">
                <a16:creationId xmlns:a16="http://schemas.microsoft.com/office/drawing/2014/main" id="{3C2E59AF-03B1-4DE5-A798-A5794CFC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8756" y="1395830"/>
            <a:ext cx="3375694" cy="209287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3349A435-1846-4BC1-9D63-1BAB7756840C}"/>
              </a:ext>
            </a:extLst>
          </p:cNvPr>
          <p:cNvSpPr txBox="1"/>
          <p:nvPr/>
        </p:nvSpPr>
        <p:spPr>
          <a:xfrm>
            <a:off x="8411979" y="1667668"/>
            <a:ext cx="2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</a:rPr>
              <a:t>Sub office(Server)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zh-TW" altLang="en-US" dirty="0"/>
              <a:t>辦公室跟外點連線一個平台統一管理</a:t>
            </a:r>
            <a:endParaRPr lang="en-US" altLang="zh-TW" dirty="0"/>
          </a:p>
        </p:txBody>
      </p:sp>
      <p:pic>
        <p:nvPicPr>
          <p:cNvPr id="35" name="圖形 34">
            <a:extLst>
              <a:ext uri="{FF2B5EF4-FFF2-40B4-BE49-F238E27FC236}">
                <a16:creationId xmlns:a16="http://schemas.microsoft.com/office/drawing/2014/main" id="{F0EEAA86-3A9B-441F-BF5C-47586D93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816" y="3105684"/>
            <a:ext cx="4996546" cy="3329014"/>
          </a:xfrm>
          <a:prstGeom prst="rect">
            <a:avLst/>
          </a:prstGeom>
        </p:spPr>
      </p:pic>
      <p:pic>
        <p:nvPicPr>
          <p:cNvPr id="41" name="圖形 40">
            <a:extLst>
              <a:ext uri="{FF2B5EF4-FFF2-40B4-BE49-F238E27FC236}">
                <a16:creationId xmlns:a16="http://schemas.microsoft.com/office/drawing/2014/main" id="{993EFD87-1CF0-4908-9A24-A9B1F76A8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9977" y="4572648"/>
            <a:ext cx="4671403" cy="1704110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B9CB04E9-E99E-4845-9AB3-9C94BBA484E6}"/>
              </a:ext>
            </a:extLst>
          </p:cNvPr>
          <p:cNvSpPr txBox="1"/>
          <p:nvPr/>
        </p:nvSpPr>
        <p:spPr>
          <a:xfrm>
            <a:off x="4488101" y="440700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Main office(Server)</a:t>
            </a: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C6A6B4CE-F499-4E99-B3AF-8277C305C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6800" y="1913985"/>
            <a:ext cx="2899890" cy="1723440"/>
          </a:xfrm>
          <a:prstGeom prst="rect">
            <a:avLst/>
          </a:prstGeom>
        </p:spPr>
      </p:pic>
      <p:pic>
        <p:nvPicPr>
          <p:cNvPr id="45" name="圖形 44">
            <a:extLst>
              <a:ext uri="{FF2B5EF4-FFF2-40B4-BE49-F238E27FC236}">
                <a16:creationId xmlns:a16="http://schemas.microsoft.com/office/drawing/2014/main" id="{C5A92377-A2D5-4221-AC90-A01F22F9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44005" y="1543730"/>
            <a:ext cx="3020565" cy="1945776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1249489" y="1590913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 dirty="0"/>
              <a:t>WFH employees(Client)</a:t>
            </a:r>
            <a:endParaRPr lang="zh-TW" altLang="en-US" sz="1600" dirty="0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6C40A876-9B61-4C98-8F86-891A5144E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3285" y="1951049"/>
            <a:ext cx="2023001" cy="1672698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F7329B32-583C-4FD2-882B-5CD921A83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997114" y="3970635"/>
            <a:ext cx="2777398" cy="1945776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BF172B6-9985-4126-9FB6-677ED5EED2BB}"/>
              </a:ext>
            </a:extLst>
          </p:cNvPr>
          <p:cNvSpPr txBox="1"/>
          <p:nvPr/>
        </p:nvSpPr>
        <p:spPr>
          <a:xfrm>
            <a:off x="9188174" y="40301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 dirty="0"/>
              <a:t>Field employees(Client)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EDA737BF-5156-440A-8F9A-0692B4D1CF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800" y="4515447"/>
            <a:ext cx="1724025" cy="1619250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9C2EFDDA-0C64-4934-B971-8A1E428C1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435686" y="4105904"/>
            <a:ext cx="2332178" cy="1945776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E30468-F907-46DF-845B-6467541E1BF1}"/>
              </a:ext>
            </a:extLst>
          </p:cNvPr>
          <p:cNvSpPr txBox="1"/>
          <p:nvPr/>
        </p:nvSpPr>
        <p:spPr>
          <a:xfrm>
            <a:off x="919243" y="417689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 dirty="0"/>
              <a:t>Sales(Client)</a:t>
            </a:r>
          </a:p>
        </p:txBody>
      </p:sp>
      <p:pic>
        <p:nvPicPr>
          <p:cNvPr id="44" name="圖形 43">
            <a:extLst>
              <a:ext uri="{FF2B5EF4-FFF2-40B4-BE49-F238E27FC236}">
                <a16:creationId xmlns:a16="http://schemas.microsoft.com/office/drawing/2014/main" id="{3832FC03-3E4C-4FFC-95B6-ADEE3BDCE3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0485" y="4515447"/>
            <a:ext cx="1778577" cy="1780199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2D57DBC8-C395-4DA9-9964-6C6EC1C1812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438" y="3777900"/>
            <a:ext cx="2154337" cy="685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9919883-25D8-4CCB-8A60-6CEBEEB9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577389" y="3998006"/>
            <a:ext cx="480379" cy="4803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6C86A467-7095-4019-8EDE-8C6D763B6CA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706274" y="3944048"/>
            <a:ext cx="480379" cy="4803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圖形 11">
            <a:extLst>
              <a:ext uri="{FF2B5EF4-FFF2-40B4-BE49-F238E27FC236}">
                <a16:creationId xmlns:a16="http://schemas.microsoft.com/office/drawing/2014/main" id="{0498F3EF-52C7-4AFB-8CF3-9A11DE0C34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02119" y="3284443"/>
            <a:ext cx="1948536" cy="513195"/>
          </a:xfrm>
          <a:prstGeom prst="rect">
            <a:avLst/>
          </a:prstGeom>
        </p:spPr>
      </p:pic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AD37DF1-73BA-429B-A610-75E1538D2664}"/>
              </a:ext>
            </a:extLst>
          </p:cNvPr>
          <p:cNvCxnSpPr>
            <a:cxnSpLocks/>
          </p:cNvCxnSpPr>
          <p:nvPr/>
        </p:nvCxnSpPr>
        <p:spPr>
          <a:xfrm flipV="1">
            <a:off x="6782892" y="4176223"/>
            <a:ext cx="1781310" cy="161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>
            <a:extLst>
              <a:ext uri="{FF2B5EF4-FFF2-40B4-BE49-F238E27FC236}">
                <a16:creationId xmlns:a16="http://schemas.microsoft.com/office/drawing/2014/main" id="{FB6F2D59-304A-49FB-A9AE-D9DB65FECC8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325" y="2563380"/>
            <a:ext cx="1361444" cy="4334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95286372-B6DD-408B-AE37-BB55BF62D4E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3577128" y="2304509"/>
            <a:ext cx="544315" cy="692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F8AED796-4586-4763-AA80-C82108D12FF5}"/>
              </a:ext>
            </a:extLst>
          </p:cNvPr>
          <p:cNvCxnSpPr>
            <a:cxnSpLocks/>
          </p:cNvCxnSpPr>
          <p:nvPr/>
        </p:nvCxnSpPr>
        <p:spPr>
          <a:xfrm flipV="1">
            <a:off x="3214694" y="4176223"/>
            <a:ext cx="1262247" cy="1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9A1E8942-F931-4436-9A46-2969696197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5185" y="2822725"/>
            <a:ext cx="1315416" cy="515454"/>
          </a:xfrm>
          <a:prstGeom prst="bentConnector2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接點: 肘形 67">
            <a:extLst>
              <a:ext uri="{FF2B5EF4-FFF2-40B4-BE49-F238E27FC236}">
                <a16:creationId xmlns:a16="http://schemas.microsoft.com/office/drawing/2014/main" id="{37C3E97B-1D89-495F-B513-C329AC33F38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205567" y="2822724"/>
            <a:ext cx="1315416" cy="515454"/>
          </a:xfrm>
          <a:prstGeom prst="bentConnector2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接點: 肘形 72">
            <a:extLst>
              <a:ext uri="{FF2B5EF4-FFF2-40B4-BE49-F238E27FC236}">
                <a16:creationId xmlns:a16="http://schemas.microsoft.com/office/drawing/2014/main" id="{79F3F1E7-7B53-4578-A8F5-1AAE2CCDC359}"/>
              </a:ext>
            </a:extLst>
          </p:cNvPr>
          <p:cNvCxnSpPr>
            <a:cxnSpLocks/>
          </p:cNvCxnSpPr>
          <p:nvPr/>
        </p:nvCxnSpPr>
        <p:spPr>
          <a:xfrm rot="5400000">
            <a:off x="3065273" y="3225118"/>
            <a:ext cx="958371" cy="627958"/>
          </a:xfrm>
          <a:prstGeom prst="bentConnector3">
            <a:avLst>
              <a:gd name="adj1" fmla="val 100317"/>
            </a:avLst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接點: 肘形 73">
            <a:extLst>
              <a:ext uri="{FF2B5EF4-FFF2-40B4-BE49-F238E27FC236}">
                <a16:creationId xmlns:a16="http://schemas.microsoft.com/office/drawing/2014/main" id="{FBD331DF-71AD-4A58-816E-FB8E6DBBD7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5538" y="3225120"/>
            <a:ext cx="958371" cy="627958"/>
          </a:xfrm>
          <a:prstGeom prst="bentConnector3">
            <a:avLst>
              <a:gd name="adj1" fmla="val 100317"/>
            </a:avLst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B9EB42FF-7BCF-4C03-9544-9ACD6ED5755A}"/>
              </a:ext>
            </a:extLst>
          </p:cNvPr>
          <p:cNvCxnSpPr>
            <a:cxnSpLocks/>
          </p:cNvCxnSpPr>
          <p:nvPr/>
        </p:nvCxnSpPr>
        <p:spPr>
          <a:xfrm>
            <a:off x="6026958" y="6624839"/>
            <a:ext cx="4288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012E1451-AE88-4326-BD0B-9EEEF467D021}"/>
              </a:ext>
            </a:extLst>
          </p:cNvPr>
          <p:cNvCxnSpPr>
            <a:cxnSpLocks/>
          </p:cNvCxnSpPr>
          <p:nvPr/>
        </p:nvCxnSpPr>
        <p:spPr>
          <a:xfrm>
            <a:off x="4181497" y="6624839"/>
            <a:ext cx="428883" cy="0"/>
          </a:xfrm>
          <a:prstGeom prst="line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982A4BA5-444E-4705-B0BC-CBDB90808F56}"/>
              </a:ext>
            </a:extLst>
          </p:cNvPr>
          <p:cNvSpPr txBox="1"/>
          <p:nvPr/>
        </p:nvSpPr>
        <p:spPr>
          <a:xfrm>
            <a:off x="6491515" y="645556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</a:rPr>
              <a:t>QVPN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1E11D7E2-956D-4956-9BBA-5D854CB96B00}"/>
              </a:ext>
            </a:extLst>
          </p:cNvPr>
          <p:cNvSpPr txBox="1"/>
          <p:nvPr/>
        </p:nvSpPr>
        <p:spPr>
          <a:xfrm>
            <a:off x="4652639" y="6455562"/>
            <a:ext cx="1005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>
                <a:solidFill>
                  <a:srgbClr val="002060"/>
                </a:solidFill>
              </a:rPr>
              <a:t>QuWAN</a:t>
            </a:r>
            <a:r>
              <a:rPr lang="en-US" altLang="zh-TW" sz="1600" b="1" dirty="0">
                <a:solidFill>
                  <a:srgbClr val="002060"/>
                </a:solidFill>
              </a:rPr>
              <a:t> 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形 48">
            <a:extLst>
              <a:ext uri="{FF2B5EF4-FFF2-40B4-BE49-F238E27FC236}">
                <a16:creationId xmlns:a16="http://schemas.microsoft.com/office/drawing/2014/main" id="{B9C3030C-04AF-450C-A379-7CD39D95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890" y="2108774"/>
            <a:ext cx="2589054" cy="14739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QuWAN+QVPN</a:t>
            </a:r>
            <a:r>
              <a:rPr lang="zh-TW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讓</a:t>
            </a:r>
            <a:r>
              <a:rPr lang="en-US" altLang="zh-TW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VPN</a:t>
            </a:r>
            <a:r>
              <a:rPr lang="zh-TW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設定更簡單，</a:t>
            </a:r>
            <a:r>
              <a:rPr lang="en-US" altLang="zh-TW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覆蓋範圍更廣</a:t>
            </a:r>
            <a:r>
              <a:rPr lang="zh-TW" altLang="en-US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更多元</a:t>
            </a:r>
            <a:endParaRPr lang="en-US" altLang="zh-TW">
              <a:latin typeface="Arial"/>
              <a:ea typeface="微軟正黑體"/>
              <a:cs typeface="Arial"/>
            </a:endParaRPr>
          </a:p>
        </p:txBody>
      </p:sp>
      <p:pic>
        <p:nvPicPr>
          <p:cNvPr id="51" name="圖片 5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31C5FC6-D9F5-4742-B0EB-275E6804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78" y="1551959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51" descr="一張含有 電腦 的圖片&#10;&#10;自動產生的描述">
            <a:extLst>
              <a:ext uri="{FF2B5EF4-FFF2-40B4-BE49-F238E27FC236}">
                <a16:creationId xmlns:a16="http://schemas.microsoft.com/office/drawing/2014/main" id="{C527E5FE-1286-43A8-81F6-642B16E260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3974046"/>
            <a:ext cx="2144338" cy="361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84BC4888-76C2-441A-8B8E-07D066530E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5058281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52BE5DCF-E4F0-4EF3-A85E-4FEF271E28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8604756" y="1104493"/>
            <a:ext cx="1025075" cy="13038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E1008DA9-8459-48AB-B269-822BC7B07A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8775065" y="2970758"/>
            <a:ext cx="823600" cy="1226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71C7F885-A1C3-452F-AC6A-9863E76E3A16}"/>
              </a:ext>
            </a:extLst>
          </p:cNvPr>
          <p:cNvSpPr txBox="1"/>
          <p:nvPr/>
        </p:nvSpPr>
        <p:spPr>
          <a:xfrm>
            <a:off x="2317051" y="3026238"/>
            <a:ext cx="1826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NAS storage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22596762-4A79-4AF0-B0DD-D1BC24CCEF7D}"/>
              </a:ext>
            </a:extLst>
          </p:cNvPr>
          <p:cNvSpPr txBox="1"/>
          <p:nvPr/>
        </p:nvSpPr>
        <p:spPr>
          <a:xfrm>
            <a:off x="2201949" y="4324390"/>
            <a:ext cx="232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QGD smart switch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F3197FD-C1B3-44A6-92A3-725C409DEF9D}"/>
              </a:ext>
            </a:extLst>
          </p:cNvPr>
          <p:cNvSpPr txBox="1"/>
          <p:nvPr/>
        </p:nvSpPr>
        <p:spPr>
          <a:xfrm>
            <a:off x="2380895" y="5557608"/>
            <a:ext cx="176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QHora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speed router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69BE9405-A660-4272-83A1-9BD1CFC13A82}"/>
              </a:ext>
            </a:extLst>
          </p:cNvPr>
          <p:cNvSpPr txBox="1"/>
          <p:nvPr/>
        </p:nvSpPr>
        <p:spPr>
          <a:xfrm>
            <a:off x="8328171" y="2353323"/>
            <a:ext cx="180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QMiroPlus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mesh solution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C9FBCA42-D50D-45E8-9E4A-3CB62A5467F3}"/>
              </a:ext>
            </a:extLst>
          </p:cNvPr>
          <p:cNvSpPr txBox="1"/>
          <p:nvPr/>
        </p:nvSpPr>
        <p:spPr>
          <a:xfrm>
            <a:off x="8328171" y="4154838"/>
            <a:ext cx="179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QMiro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mesh solution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E856776D-9F7C-4762-948C-459521CF2ABA}"/>
              </a:ext>
            </a:extLst>
          </p:cNvPr>
          <p:cNvSpPr txBox="1"/>
          <p:nvPr/>
        </p:nvSpPr>
        <p:spPr>
          <a:xfrm>
            <a:off x="8328171" y="5635648"/>
            <a:ext cx="224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QNAP </a:t>
            </a:r>
            <a:r>
              <a:rPr lang="en-US" altLang="zh-TW" dirty="0" err="1"/>
              <a:t>QuWAN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virtual machine solution</a:t>
            </a:r>
            <a:endParaRPr lang="zh-TW" altLang="en-US" dirty="0"/>
          </a:p>
        </p:txBody>
      </p:sp>
      <p:pic>
        <p:nvPicPr>
          <p:cNvPr id="70" name="圖形 11">
            <a:extLst>
              <a:ext uri="{FF2B5EF4-FFF2-40B4-BE49-F238E27FC236}">
                <a16:creationId xmlns:a16="http://schemas.microsoft.com/office/drawing/2014/main" id="{72BDF1B2-E08F-4971-A3A4-4041731629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2308" y="2491950"/>
            <a:ext cx="2532906" cy="667103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F2560D0C-6A6D-434B-BA04-F7B775EC9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2029289"/>
            <a:ext cx="756977" cy="756977"/>
          </a:xfrm>
          <a:prstGeom prst="rect">
            <a:avLst/>
          </a:prstGeom>
        </p:spPr>
      </p:pic>
      <p:sp>
        <p:nvSpPr>
          <p:cNvPr id="79" name="文字方塊 78">
            <a:extLst>
              <a:ext uri="{FF2B5EF4-FFF2-40B4-BE49-F238E27FC236}">
                <a16:creationId xmlns:a16="http://schemas.microsoft.com/office/drawing/2014/main" id="{23838B61-60A1-4B31-8B80-836EB1C12FC6}"/>
              </a:ext>
            </a:extLst>
          </p:cNvPr>
          <p:cNvSpPr txBox="1"/>
          <p:nvPr/>
        </p:nvSpPr>
        <p:spPr>
          <a:xfrm>
            <a:off x="1104623" y="2763493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pic>
        <p:nvPicPr>
          <p:cNvPr id="80" name="圖片 79">
            <a:extLst>
              <a:ext uri="{FF2B5EF4-FFF2-40B4-BE49-F238E27FC236}">
                <a16:creationId xmlns:a16="http://schemas.microsoft.com/office/drawing/2014/main" id="{2846E56D-E9C8-4810-B9A9-863A7EAC02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3820779"/>
            <a:ext cx="756977" cy="756977"/>
          </a:xfrm>
          <a:prstGeom prst="rect">
            <a:avLst/>
          </a:prstGeom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54D8F203-C28F-4ED2-B947-3942F933A67C}"/>
              </a:ext>
            </a:extLst>
          </p:cNvPr>
          <p:cNvSpPr txBox="1"/>
          <p:nvPr/>
        </p:nvSpPr>
        <p:spPr>
          <a:xfrm>
            <a:off x="1081499" y="456983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D2F361DE-DD8D-4BF9-AD48-1BD989F656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5067896"/>
            <a:ext cx="756977" cy="756977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D57FEFF-0BD5-48ED-B543-842B20D7360A}"/>
              </a:ext>
            </a:extLst>
          </p:cNvPr>
          <p:cNvSpPr txBox="1"/>
          <p:nvPr/>
        </p:nvSpPr>
        <p:spPr>
          <a:xfrm>
            <a:off x="1081498" y="5796829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8C18A87-C1F4-4ABF-86F5-ECC363CE557E}"/>
              </a:ext>
            </a:extLst>
          </p:cNvPr>
          <p:cNvSpPr txBox="1"/>
          <p:nvPr/>
        </p:nvSpPr>
        <p:spPr>
          <a:xfrm>
            <a:off x="5724999" y="5897258"/>
            <a:ext cx="15288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04010AA8-26AE-4B00-B8C9-6A4876270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75" y="3619551"/>
            <a:ext cx="3691100" cy="1571065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6486A93-66C1-440E-994D-516653432689}"/>
              </a:ext>
            </a:extLst>
          </p:cNvPr>
          <p:cNvSpPr txBox="1"/>
          <p:nvPr/>
        </p:nvSpPr>
        <p:spPr>
          <a:xfrm>
            <a:off x="4976469" y="4077830"/>
            <a:ext cx="2172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一個</a:t>
            </a:r>
            <a:r>
              <a:rPr kumimoji="0" lang="en-US" altLang="zh-TW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QuWAN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就搞定我辦公室跟員工的連線，真好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!</a:t>
            </a:r>
          </a:p>
        </p:txBody>
      </p:sp>
      <p:pic>
        <p:nvPicPr>
          <p:cNvPr id="48" name="圖形 47">
            <a:extLst>
              <a:ext uri="{FF2B5EF4-FFF2-40B4-BE49-F238E27FC236}">
                <a16:creationId xmlns:a16="http://schemas.microsoft.com/office/drawing/2014/main" id="{6C6F4F4B-BC0B-42F7-9961-93C7B5410D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266060" y="4334494"/>
            <a:ext cx="1647825" cy="4714875"/>
          </a:xfrm>
          <a:prstGeom prst="rect">
            <a:avLst/>
          </a:prstGeom>
        </p:spPr>
      </p:pic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4E42D362-C114-4911-AFD4-004DD83ADC1D}"/>
              </a:ext>
            </a:extLst>
          </p:cNvPr>
          <p:cNvCxnSpPr>
            <a:cxnSpLocks/>
          </p:cNvCxnSpPr>
          <p:nvPr/>
        </p:nvCxnSpPr>
        <p:spPr>
          <a:xfrm>
            <a:off x="1927986" y="2407778"/>
            <a:ext cx="55022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2C233BD0-A559-422B-A437-2BEB2E168B38}"/>
              </a:ext>
            </a:extLst>
          </p:cNvPr>
          <p:cNvCxnSpPr>
            <a:cxnSpLocks/>
          </p:cNvCxnSpPr>
          <p:nvPr/>
        </p:nvCxnSpPr>
        <p:spPr>
          <a:xfrm>
            <a:off x="1927986" y="4199268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16839967-4607-4450-9ED9-B4D8957262BB}"/>
              </a:ext>
            </a:extLst>
          </p:cNvPr>
          <p:cNvCxnSpPr>
            <a:cxnSpLocks/>
          </p:cNvCxnSpPr>
          <p:nvPr/>
        </p:nvCxnSpPr>
        <p:spPr>
          <a:xfrm>
            <a:off x="1927986" y="5446385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3F61465-AF95-4332-B23C-BD58E3C5522B}"/>
              </a:ext>
            </a:extLst>
          </p:cNvPr>
          <p:cNvGrpSpPr/>
          <p:nvPr/>
        </p:nvGrpSpPr>
        <p:grpSpPr>
          <a:xfrm>
            <a:off x="3910767" y="2360452"/>
            <a:ext cx="965530" cy="3022124"/>
            <a:chOff x="3085883" y="2673060"/>
            <a:chExt cx="965530" cy="3022124"/>
          </a:xfrm>
        </p:grpSpPr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09366D61-89D7-4B99-8E27-B2440FDC69C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接點: 肘形 86">
              <a:extLst>
                <a:ext uri="{FF2B5EF4-FFF2-40B4-BE49-F238E27FC236}">
                  <a16:creationId xmlns:a16="http://schemas.microsoft.com/office/drawing/2014/main" id="{F9A02723-8ED2-401D-9515-E8C17611EF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0407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接點: 肘形 87">
              <a:extLst>
                <a:ext uri="{FF2B5EF4-FFF2-40B4-BE49-F238E27FC236}">
                  <a16:creationId xmlns:a16="http://schemas.microsoft.com/office/drawing/2014/main" id="{3BCBA843-629B-45D2-B0EC-7801511896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57115" y="4839352"/>
              <a:ext cx="1341478" cy="370185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圖片 88">
            <a:extLst>
              <a:ext uri="{FF2B5EF4-FFF2-40B4-BE49-F238E27FC236}">
                <a16:creationId xmlns:a16="http://schemas.microsoft.com/office/drawing/2014/main" id="{2B945591-5DED-4A2E-917D-1718288D4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1365797"/>
            <a:ext cx="756977" cy="756977"/>
          </a:xfrm>
          <a:prstGeom prst="rect">
            <a:avLst/>
          </a:prstGeom>
        </p:spPr>
      </p:pic>
      <p:sp>
        <p:nvSpPr>
          <p:cNvPr id="90" name="文字方塊 89">
            <a:extLst>
              <a:ext uri="{FF2B5EF4-FFF2-40B4-BE49-F238E27FC236}">
                <a16:creationId xmlns:a16="http://schemas.microsoft.com/office/drawing/2014/main" id="{C85D0E7E-3B9D-4D18-ACD6-553E8BCB1738}"/>
              </a:ext>
            </a:extLst>
          </p:cNvPr>
          <p:cNvSpPr txBox="1"/>
          <p:nvPr/>
        </p:nvSpPr>
        <p:spPr>
          <a:xfrm>
            <a:off x="10479525" y="2100001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4D5055D5-2FFF-4961-8CF2-D948AB822795}"/>
              </a:ext>
            </a:extLst>
          </p:cNvPr>
          <p:cNvCxnSpPr>
            <a:cxnSpLocks/>
          </p:cNvCxnSpPr>
          <p:nvPr/>
        </p:nvCxnSpPr>
        <p:spPr>
          <a:xfrm>
            <a:off x="9653157" y="1801160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圖片 91">
            <a:extLst>
              <a:ext uri="{FF2B5EF4-FFF2-40B4-BE49-F238E27FC236}">
                <a16:creationId xmlns:a16="http://schemas.microsoft.com/office/drawing/2014/main" id="{273C4318-834A-45EE-B4CE-01C9336D062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3112857"/>
            <a:ext cx="756977" cy="756977"/>
          </a:xfrm>
          <a:prstGeom prst="rect">
            <a:avLst/>
          </a:prstGeom>
        </p:spPr>
      </p:pic>
      <p:sp>
        <p:nvSpPr>
          <p:cNvPr id="93" name="文字方塊 92">
            <a:extLst>
              <a:ext uri="{FF2B5EF4-FFF2-40B4-BE49-F238E27FC236}">
                <a16:creationId xmlns:a16="http://schemas.microsoft.com/office/drawing/2014/main" id="{42D6AB70-79E9-4458-A112-2C59218B5326}"/>
              </a:ext>
            </a:extLst>
          </p:cNvPr>
          <p:cNvSpPr txBox="1"/>
          <p:nvPr/>
        </p:nvSpPr>
        <p:spPr>
          <a:xfrm>
            <a:off x="10479525" y="3847061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QVPN</a:t>
            </a:r>
            <a:endParaRPr lang="zh-TW" altLang="en-US" dirty="0"/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8AFE99E1-96AE-4539-980A-CFDD04B62976}"/>
              </a:ext>
            </a:extLst>
          </p:cNvPr>
          <p:cNvCxnSpPr>
            <a:cxnSpLocks/>
          </p:cNvCxnSpPr>
          <p:nvPr/>
        </p:nvCxnSpPr>
        <p:spPr>
          <a:xfrm>
            <a:off x="9653157" y="3548220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FB44E3E-8221-4FAD-9896-5D87384B1C30}"/>
              </a:ext>
            </a:extLst>
          </p:cNvPr>
          <p:cNvGrpSpPr/>
          <p:nvPr/>
        </p:nvGrpSpPr>
        <p:grpSpPr>
          <a:xfrm flipH="1">
            <a:off x="7632403" y="1927259"/>
            <a:ext cx="1140639" cy="2990638"/>
            <a:chOff x="2910774" y="2673060"/>
            <a:chExt cx="1140639" cy="2990638"/>
          </a:xfrm>
        </p:grpSpPr>
        <p:cxnSp>
          <p:nvCxnSpPr>
            <p:cNvPr id="96" name="接點: 肘形 95">
              <a:extLst>
                <a:ext uri="{FF2B5EF4-FFF2-40B4-BE49-F238E27FC236}">
                  <a16:creationId xmlns:a16="http://schemas.microsoft.com/office/drawing/2014/main" id="{8E63AB84-70FB-4459-8228-6C529FDFBF95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接點: 肘形 96">
              <a:extLst>
                <a:ext uri="{FF2B5EF4-FFF2-40B4-BE49-F238E27FC236}">
                  <a16:creationId xmlns:a16="http://schemas.microsoft.com/office/drawing/2014/main" id="{315B3941-6A51-400D-B2B8-BB9767B93C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5033" y="3327155"/>
              <a:ext cx="1115032" cy="903550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FCFB7E8A-CD12-4432-AC76-39E6AA48BA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58103" y="4709501"/>
              <a:ext cx="1309993" cy="598402"/>
            </a:xfrm>
            <a:prstGeom prst="bentConnector3">
              <a:avLst>
                <a:gd name="adj1" fmla="val 99972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 descr="一張含有 文字 的圖片&#10;&#10;自動產生的描述">
            <a:extLst>
              <a:ext uri="{FF2B5EF4-FFF2-40B4-BE49-F238E27FC236}">
                <a16:creationId xmlns:a16="http://schemas.microsoft.com/office/drawing/2014/main" id="{8E0CB4CD-FD90-4782-BAD8-E27D17FCA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6" y="4416448"/>
            <a:ext cx="2770567" cy="16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形 44">
            <a:extLst>
              <a:ext uri="{FF2B5EF4-FFF2-40B4-BE49-F238E27FC236}">
                <a16:creationId xmlns:a16="http://schemas.microsoft.com/office/drawing/2014/main" id="{96CA0EAF-B2B4-465A-991F-2C3AED9A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510" y="1635231"/>
            <a:ext cx="9045323" cy="485220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QuWAN支援QVPN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server的優勢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04766" y="2147828"/>
            <a:ext cx="6603349" cy="38270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可集中管理QVPN使用者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可同時設定多台QVPN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server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可同時管理多台QVPN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 server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可在雲端直接掌握所有QVPN使用者連線情況</a:t>
            </a:r>
            <a:endParaRPr lang="en-US" altLang="zh-TW" dirty="0">
              <a:solidFill>
                <a:srgbClr val="002060"/>
              </a:solidFill>
              <a:latin typeface="Arial"/>
              <a:ea typeface="微軟正黑體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使用者不需要記錄多組QVPN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 server IP addresses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搭配QVPN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 client </a:t>
            </a: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</a:rPr>
              <a:t>app上server連線狀況顯示，可直接連線當下最佳狀態的server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保留使用者想自行選擇要連線的server選項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(</a:t>
            </a: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在QVPN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client上</a:t>
            </a:r>
            <a:r>
              <a:rPr lang="en-US" altLang="zh-TW" dirty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)</a:t>
            </a:r>
            <a:endParaRPr lang="zh-TW" altLang="en-US" dirty="0">
              <a:solidFill>
                <a:srgbClr val="002060"/>
              </a:solidFill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1F19869-FC1D-42EC-9120-CB0A56C5BB57}"/>
              </a:ext>
            </a:extLst>
          </p:cNvPr>
          <p:cNvSpPr txBox="1"/>
          <p:nvPr/>
        </p:nvSpPr>
        <p:spPr>
          <a:xfrm>
            <a:off x="10551773" y="3644900"/>
            <a:ext cx="18120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38B424B-D888-4673-8B3B-35808739C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704" y="1296366"/>
            <a:ext cx="2979326" cy="14710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C9A6B00-7A90-4463-BD7D-E03E5B94796B}"/>
              </a:ext>
            </a:extLst>
          </p:cNvPr>
          <p:cNvSpPr txBox="1"/>
          <p:nvPr/>
        </p:nvSpPr>
        <p:spPr>
          <a:xfrm>
            <a:off x="10024952" y="1817659"/>
            <a:ext cx="1599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QuWAN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就是</a:t>
            </a:r>
            <a:endParaRPr kumimoji="0" lang="en-US" altLang="zh-TW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我的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IT!</a:t>
            </a:r>
          </a:p>
        </p:txBody>
      </p:sp>
      <p:pic>
        <p:nvPicPr>
          <p:cNvPr id="17" name="圖形 16">
            <a:extLst>
              <a:ext uri="{FF2B5EF4-FFF2-40B4-BE49-F238E27FC236}">
                <a16:creationId xmlns:a16="http://schemas.microsoft.com/office/drawing/2014/main" id="{668484F3-881B-459C-8A3C-C6B69248F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958506" y="2147828"/>
            <a:ext cx="1647825" cy="4714875"/>
          </a:xfrm>
          <a:prstGeom prst="rect">
            <a:avLst/>
          </a:prstGeom>
        </p:spPr>
      </p:pic>
      <p:pic>
        <p:nvPicPr>
          <p:cNvPr id="41" name="圖形 40">
            <a:extLst>
              <a:ext uri="{FF2B5EF4-FFF2-40B4-BE49-F238E27FC236}">
                <a16:creationId xmlns:a16="http://schemas.microsoft.com/office/drawing/2014/main" id="{45940DA7-58E3-4461-9E91-7C1B28E56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165" y="1296365"/>
            <a:ext cx="1558449" cy="14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功能介紹</a:t>
            </a:r>
          </a:p>
        </p:txBody>
      </p:sp>
    </p:spTree>
    <p:extLst>
      <p:ext uri="{BB962C8B-B14F-4D97-AF65-F5344CB8AC3E}">
        <p14:creationId xmlns:p14="http://schemas.microsoft.com/office/powerpoint/2010/main" val="37855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sym typeface="Arial" panose="020B0604020202020204" pitchFamily="34" charset="0"/>
              </a:rPr>
              <a:t>GUI介紹</a:t>
            </a:r>
            <a:endParaRPr lang="zh-TW" altLang="en-US" dirty="0">
              <a:sym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8248DD-C477-4658-8DEC-241DAED7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1727335"/>
            <a:ext cx="11415712" cy="46207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64BB60-CEF4-4A8B-9FB8-0DAE3A3558E2}"/>
              </a:ext>
            </a:extLst>
          </p:cNvPr>
          <p:cNvSpPr/>
          <p:nvPr/>
        </p:nvSpPr>
        <p:spPr>
          <a:xfrm>
            <a:off x="388144" y="3186681"/>
            <a:ext cx="2475129" cy="1246909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CD0F93-5F08-4FFD-B741-73AF6946AB74}"/>
              </a:ext>
            </a:extLst>
          </p:cNvPr>
          <p:cNvSpPr/>
          <p:nvPr/>
        </p:nvSpPr>
        <p:spPr>
          <a:xfrm>
            <a:off x="3112655" y="2632499"/>
            <a:ext cx="2068945" cy="341746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F5B88F-E2B0-4974-883D-0DB5C21683DD}"/>
              </a:ext>
            </a:extLst>
          </p:cNvPr>
          <p:cNvSpPr/>
          <p:nvPr/>
        </p:nvSpPr>
        <p:spPr>
          <a:xfrm>
            <a:off x="9448800" y="2142972"/>
            <a:ext cx="2355056" cy="660400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9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QVPN快速入門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884B83E-CE7D-4199-9629-4C847255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3CE1D75-89DE-4F41-BD59-DA92A023CA7C}"/>
              </a:ext>
            </a:extLst>
          </p:cNvPr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A1219B-D86F-4DD3-BD89-C3018C9E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944695-EB8D-4AA6-B3F7-DB285B61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C7C3CDC-A413-4F0A-BB0A-9714BAC3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8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6181725" y="1666875"/>
            <a:ext cx="46101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讓使用者迅速瞭解怎麼啟用QuWAN上面的QVPN server</a:t>
            </a:r>
          </a:p>
        </p:txBody>
      </p:sp>
    </p:spTree>
    <p:extLst>
      <p:ext uri="{BB962C8B-B14F-4D97-AF65-F5344CB8AC3E}">
        <p14:creationId xmlns:p14="http://schemas.microsoft.com/office/powerpoint/2010/main" val="394137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pPr algn="l"/>
            <a:r>
              <a:rPr lang="en-US" altLang="zh-TW" err="1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大綱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178629" y="2322059"/>
            <a:ext cx="7913914" cy="1310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3200" dirty="0" err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zh-TW" altLang="en-US" sz="3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為</a:t>
            </a:r>
            <a:r>
              <a:rPr lang="en-US" altLang="zh-TW" sz="3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VPN</a:t>
            </a:r>
            <a:r>
              <a:rPr lang="zh-TW" altLang="en-US" sz="3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帶來什麼樣的改變</a:t>
            </a:r>
            <a:r>
              <a:rPr lang="en-US" altLang="zh-TW" sz="3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?</a:t>
            </a:r>
            <a:endParaRPr lang="en-US" altLang="zh-TW" sz="32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功能介紹</a:t>
            </a:r>
            <a:endParaRPr lang="en-US" altLang="zh-TW" sz="32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zh-TW" altLang="en-US" sz="32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8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在QuWAN上設定QVPN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server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B5ED6BA-1D0C-4595-8627-824F79EACAFF}"/>
              </a:ext>
            </a:extLst>
          </p:cNvPr>
          <p:cNvGrpSpPr/>
          <p:nvPr/>
        </p:nvGrpSpPr>
        <p:grpSpPr>
          <a:xfrm>
            <a:off x="1411027" y="1781944"/>
            <a:ext cx="9830996" cy="4773531"/>
            <a:chOff x="1180502" y="1607126"/>
            <a:chExt cx="9830996" cy="477353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9898A14-2286-46A9-A602-D72409C0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CAFFFF-84D4-4B36-BE1D-D2ACF76DAE89}"/>
                </a:ext>
              </a:extLst>
            </p:cNvPr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0A08170-59A3-4114-B768-23999777B76E}"/>
                </a:ext>
              </a:extLst>
            </p:cNvPr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5A0A30A-7403-457F-A355-A9A602F9F1E8}"/>
                </a:ext>
              </a:extLst>
            </p:cNvPr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弧形箭號 (下彎) 12">
              <a:extLst>
                <a:ext uri="{FF2B5EF4-FFF2-40B4-BE49-F238E27FC236}">
                  <a16:creationId xmlns:a16="http://schemas.microsoft.com/office/drawing/2014/main" id="{DFB9051F-22A0-40ED-821A-EC0E6BDEB320}"/>
                </a:ext>
              </a:extLst>
            </p:cNvPr>
            <p:cNvSpPr/>
            <p:nvPr/>
          </p:nvSpPr>
          <p:spPr>
            <a:xfrm rot="10800000">
              <a:off x="8584079" y="5541819"/>
              <a:ext cx="2061462" cy="838838"/>
            </a:xfrm>
            <a:prstGeom prst="curvedDownArrow">
              <a:avLst>
                <a:gd name="adj1" fmla="val 19533"/>
                <a:gd name="adj2" fmla="val 46250"/>
                <a:gd name="adj3" fmla="val 31480"/>
              </a:avLst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1379277" y="1260083"/>
            <a:ext cx="86391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按下各QVPN server的action鍵就可編輯server設定</a:t>
            </a:r>
            <a:endParaRPr lang="zh-TW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在QuWAN上建立QVPN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QBelt使用者</a:t>
            </a:r>
            <a:endParaRPr lang="en-US" altLang="zh-TW" dirty="0">
              <a:latin typeface="Arial"/>
              <a:ea typeface="微軟正黑體"/>
              <a:cs typeface="Arial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DD975AF-C66F-4F7C-B1DC-8889E946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7AD5E8D0-C52C-436E-BBD4-BECF6F27DF1B}"/>
              </a:ext>
            </a:extLst>
          </p:cNvPr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F259168-995E-4D9D-84F7-15D4049F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8CBC40-9CED-43CF-9A08-5594DF2C6B7F}"/>
                </a:ext>
              </a:extLst>
            </p:cNvPr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6DC3C7-5FFC-4EDB-A461-9931E5FD58D8}"/>
                </a:ext>
              </a:extLst>
            </p:cNvPr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17E253D-81A7-44CE-8A05-3FBC62BE1986}"/>
              </a:ext>
            </a:extLst>
          </p:cNvPr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E3126DA-C493-40AD-B44E-634548B6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03E05D6-119E-4F54-B536-D0353A7EE321}"/>
                </a:ext>
              </a:extLst>
            </p:cNvPr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2554264" y="1776897"/>
            <a:ext cx="668655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可以在權限設定頁裡新增QVPN QBelt使用者</a:t>
            </a:r>
          </a:p>
        </p:txBody>
      </p:sp>
    </p:spTree>
    <p:extLst>
      <p:ext uri="{BB962C8B-B14F-4D97-AF65-F5344CB8AC3E}">
        <p14:creationId xmlns:p14="http://schemas.microsoft.com/office/powerpoint/2010/main" val="337812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在QuWAN上管理QVPN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QBelt使用者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65E34C-E546-4E94-86D0-02D8AB7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53" y="1130300"/>
            <a:ext cx="7276564" cy="193862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3B93B902-86D7-429D-859B-0E68036CAEB0}"/>
              </a:ext>
            </a:extLst>
          </p:cNvPr>
          <p:cNvGrpSpPr/>
          <p:nvPr/>
        </p:nvGrpSpPr>
        <p:grpSpPr>
          <a:xfrm>
            <a:off x="1907153" y="3185243"/>
            <a:ext cx="4196678" cy="3380657"/>
            <a:chOff x="7738387" y="2743201"/>
            <a:chExt cx="4196678" cy="338065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F1B7F90-71FB-453E-8482-B59A826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1C14FF6-648F-433B-A5D2-F02AB31E23BB}"/>
                </a:ext>
              </a:extLst>
            </p:cNvPr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D17E6668-3C7A-43BA-BCDA-74248A3FC7D2}"/>
              </a:ext>
            </a:extLst>
          </p:cNvPr>
          <p:cNvSpPr/>
          <p:nvPr/>
        </p:nvSpPr>
        <p:spPr>
          <a:xfrm>
            <a:off x="3086373" y="1714407"/>
            <a:ext cx="2419929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969804-6F51-4D28-A72D-E09A586341C7}"/>
              </a:ext>
            </a:extLst>
          </p:cNvPr>
          <p:cNvSpPr/>
          <p:nvPr/>
        </p:nvSpPr>
        <p:spPr>
          <a:xfrm>
            <a:off x="8504388" y="2583659"/>
            <a:ext cx="638348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D799F1-88F6-465E-9593-3322BB4E04CD}"/>
              </a:ext>
            </a:extLst>
          </p:cNvPr>
          <p:cNvSpPr txBox="1"/>
          <p:nvPr/>
        </p:nvSpPr>
        <p:spPr>
          <a:xfrm>
            <a:off x="6416296" y="3588808"/>
            <a:ext cx="341312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也可以在權限設定頁裡管理QVPN QBelt使用者</a:t>
            </a:r>
          </a:p>
        </p:txBody>
      </p:sp>
    </p:spTree>
    <p:extLst>
      <p:ext uri="{BB962C8B-B14F-4D97-AF65-F5344CB8AC3E}">
        <p14:creationId xmlns:p14="http://schemas.microsoft.com/office/powerpoint/2010/main" val="401979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QVPN通知信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8DB6B7-0378-4BD6-9DA4-FF4AB9A6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11" y="1499632"/>
            <a:ext cx="8205968" cy="50038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1730061" y="1130300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由QuWAN雲端直接發出使用者通知信</a:t>
            </a:r>
          </a:p>
        </p:txBody>
      </p:sp>
    </p:spTree>
    <p:extLst>
      <p:ext uri="{BB962C8B-B14F-4D97-AF65-F5344CB8AC3E}">
        <p14:creationId xmlns:p14="http://schemas.microsoft.com/office/powerpoint/2010/main" val="326795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在QVPN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client上設定QuWAN</a:t>
            </a:r>
            <a:r>
              <a:rPr lang="en-US" altLang="zh-TW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QBelt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502E93-C2BE-400D-8CC6-04DE794D8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817DD56-553F-4B37-A27A-82771798C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E1E5ACA-A2A0-4A67-841C-02EC4B955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5257CB-DB4F-4FD3-9D5F-9A601B120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5B93EDA-22B4-49C7-BDF7-8E14A6B4D8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F9E1D55-E951-4C17-8463-22E4A80C0D7D}"/>
              </a:ext>
            </a:extLst>
          </p:cNvPr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9CCF4A-A308-4D93-9C6A-3ADB4C43ABFF}"/>
              </a:ext>
            </a:extLst>
          </p:cNvPr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10196"/>
            </a:srgb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843652A5-5E70-47AC-8710-DFEBA77AAB5E}"/>
              </a:ext>
            </a:extLst>
          </p:cNvPr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BE430F24-F8A6-49DE-B3F6-41175212AB1A}"/>
              </a:ext>
            </a:extLst>
          </p:cNvPr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8F364C05-B510-4A3E-9505-62EF9A76CF47}"/>
              </a:ext>
            </a:extLst>
          </p:cNvPr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3107993" y="1518034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將通知信上的登入資訊貼到QVPN client建立QBelt連線</a:t>
            </a:r>
          </a:p>
        </p:txBody>
      </p:sp>
    </p:spTree>
    <p:extLst>
      <p:ext uri="{BB962C8B-B14F-4D97-AF65-F5344CB8AC3E}">
        <p14:creationId xmlns:p14="http://schemas.microsoft.com/office/powerpoint/2010/main" val="131863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QuWAN上管理QBelt使用者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440824-2A74-48CA-9356-63155B0EB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1" y="1530300"/>
            <a:ext cx="2756569" cy="522727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2DDF154-C7F9-4BF5-81F1-314492646436}"/>
              </a:ext>
            </a:extLst>
          </p:cNvPr>
          <p:cNvGrpSpPr/>
          <p:nvPr/>
        </p:nvGrpSpPr>
        <p:grpSpPr>
          <a:xfrm>
            <a:off x="3331984" y="3754238"/>
            <a:ext cx="8055239" cy="2019450"/>
            <a:chOff x="3870037" y="1276856"/>
            <a:chExt cx="8055239" cy="201945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A94ACDB-D00B-4045-8609-3020EE5D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7322B65-D609-454E-83D4-B404BBCFCB88}"/>
                </a:ext>
              </a:extLst>
            </p:cNvPr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B9B9BBBA-7E07-4EC0-B228-A6E7E23B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453" y="1790039"/>
            <a:ext cx="4097770" cy="235389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D9ED7A8-D62C-442E-A1A6-F8FE04F2E912}"/>
              </a:ext>
            </a:extLst>
          </p:cNvPr>
          <p:cNvSpPr txBox="1"/>
          <p:nvPr/>
        </p:nvSpPr>
        <p:spPr>
          <a:xfrm>
            <a:off x="1730061" y="1054985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在雲端直接瀏覽QBelt連線狀況</a:t>
            </a:r>
          </a:p>
        </p:txBody>
      </p:sp>
    </p:spTree>
    <p:extLst>
      <p:ext uri="{BB962C8B-B14F-4D97-AF65-F5344CB8AC3E}">
        <p14:creationId xmlns:p14="http://schemas.microsoft.com/office/powerpoint/2010/main" val="131479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8C81B-561D-4E69-8F3D-144BACC061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9679" y="3112827"/>
            <a:ext cx="5565019" cy="732429"/>
          </a:xfrm>
          <a:prstGeom prst="rect">
            <a:avLst/>
          </a:prstGeom>
        </p:spPr>
        <p:txBody>
          <a:bodyPr anchor="ctr"/>
          <a:lstStyle/>
          <a:p>
            <a:pPr algn="dist"/>
            <a:r>
              <a:rPr lang="zh-TW" altLang="en-US" dirty="0">
                <a:solidFill>
                  <a:srgbClr val="4C4948"/>
                </a:solidFill>
              </a:rPr>
              <a:t>是您最好的選擇</a:t>
            </a:r>
            <a:r>
              <a:rPr lang="en-US" altLang="zh-TW" dirty="0">
                <a:solidFill>
                  <a:srgbClr val="4C4948"/>
                </a:solidFill>
              </a:rPr>
              <a:t>!</a:t>
            </a:r>
            <a:endParaRPr lang="zh-TW" altLang="en-US" dirty="0">
              <a:solidFill>
                <a:srgbClr val="4C4948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9E943A-763A-4790-AED0-4E2984DBB1AB}"/>
              </a:ext>
            </a:extLst>
          </p:cNvPr>
          <p:cNvSpPr txBox="1"/>
          <p:nvPr/>
        </p:nvSpPr>
        <p:spPr>
          <a:xfrm>
            <a:off x="1149679" y="3950254"/>
            <a:ext cx="5565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" dirty="0"/>
              <a:t>©2022 </a:t>
            </a:r>
            <a:r>
              <a:rPr lang="zh-TW" altLang="en-US" sz="600" dirty="0"/>
              <a:t>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315446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446292" y="1904241"/>
            <a:ext cx="4799463" cy="1693333"/>
          </a:xfrm>
        </p:spPr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為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VPN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帶來什麼樣的改變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78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7108700-50AE-4A48-B9B0-20080133D838}"/>
              </a:ext>
            </a:extLst>
          </p:cNvPr>
          <p:cNvSpPr/>
          <p:nvPr/>
        </p:nvSpPr>
        <p:spPr>
          <a:xfrm>
            <a:off x="4651406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CC96532-4454-4EC4-BA9F-A431B4FBE3FF}"/>
              </a:ext>
            </a:extLst>
          </p:cNvPr>
          <p:cNvSpPr/>
          <p:nvPr/>
        </p:nvSpPr>
        <p:spPr>
          <a:xfrm>
            <a:off x="1160060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0801026-1EBB-4182-B7B3-5654A1365735}"/>
              </a:ext>
            </a:extLst>
          </p:cNvPr>
          <p:cNvSpPr/>
          <p:nvPr/>
        </p:nvSpPr>
        <p:spPr>
          <a:xfrm>
            <a:off x="8142752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員工不在辦公室的工作型態越來越常見</a:t>
            </a: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E973EE5-DEEF-400D-9118-AD0C64446006}"/>
              </a:ext>
            </a:extLst>
          </p:cNvPr>
          <p:cNvSpPr/>
          <p:nvPr/>
        </p:nvSpPr>
        <p:spPr>
          <a:xfrm>
            <a:off x="1402748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EA6D80D-75A4-4CA1-9383-D493C73BBC84}"/>
              </a:ext>
            </a:extLst>
          </p:cNvPr>
          <p:cNvSpPr/>
          <p:nvPr/>
        </p:nvSpPr>
        <p:spPr>
          <a:xfrm>
            <a:off x="4910429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1E2C97A-18C8-40D2-BA6D-CEAD11690BC2}"/>
              </a:ext>
            </a:extLst>
          </p:cNvPr>
          <p:cNvSpPr/>
          <p:nvPr/>
        </p:nvSpPr>
        <p:spPr>
          <a:xfrm>
            <a:off x="8401775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34754" y="52525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因為某些原因如</a:t>
            </a:r>
            <a:r>
              <a:rPr lang="zh-TW" altLang="en-US" b="1" dirty="0">
                <a:solidFill>
                  <a:srgbClr val="002060"/>
                </a:solidFill>
              </a:rPr>
              <a:t>疫情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630727" y="52525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職務性質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123273" y="52525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駐點員工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AA3412E7-EA1C-4B7D-B7C4-8A375F1E0EE1}"/>
              </a:ext>
            </a:extLst>
          </p:cNvPr>
          <p:cNvSpPr/>
          <p:nvPr/>
        </p:nvSpPr>
        <p:spPr>
          <a:xfrm>
            <a:off x="20781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6CFF41E-71A8-4382-9F46-B2E1C526871A}"/>
              </a:ext>
            </a:extLst>
          </p:cNvPr>
          <p:cNvSpPr/>
          <p:nvPr/>
        </p:nvSpPr>
        <p:spPr>
          <a:xfrm>
            <a:off x="55482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A184928-1634-44EF-BB5F-A1946C6DC8E7}"/>
              </a:ext>
            </a:extLst>
          </p:cNvPr>
          <p:cNvSpPr/>
          <p:nvPr/>
        </p:nvSpPr>
        <p:spPr>
          <a:xfrm>
            <a:off x="9040828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37B8A56-07E3-4A79-A9A2-72AAEA2A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2328902"/>
            <a:ext cx="3070842" cy="2269075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D2104B03-601C-4371-9012-1356715C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966" y="2077417"/>
            <a:ext cx="2769518" cy="2772043"/>
          </a:xfrm>
          <a:prstGeom prst="rect">
            <a:avLst/>
          </a:prstGeom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C29BEDBF-D7D1-4435-AAFD-64EC6A4F2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3764" y="2077417"/>
            <a:ext cx="3033079" cy="2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0B7BF1E6-6071-43A3-B39E-2CE35143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5912" y="2159926"/>
            <a:ext cx="6031923" cy="26503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人不在辦公室還是要辦公事</a:t>
            </a:r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A069C49E-4C89-4645-A138-600E2DC39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15" y="2288850"/>
            <a:ext cx="2647975" cy="265038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591F2FEC-0D8B-41C3-A356-FCDAE8B6C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84" y="2397897"/>
            <a:ext cx="2783375" cy="2468606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F8D5B46-F1FB-4804-AC82-928FFCB21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591" y="1954900"/>
            <a:ext cx="1763826" cy="1757180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49B8469B-8E13-4FB2-A09A-F4C2821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526" y="4649459"/>
            <a:ext cx="1499289" cy="1569272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FEC1D888-5C5B-4774-AE62-3370CCF32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1439" y="1536147"/>
            <a:ext cx="5679065" cy="41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0B7BF1E6-6071-43A3-B39E-2CE35143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5912" y="2159926"/>
            <a:ext cx="6031923" cy="26503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人不在辦公室還是要辦公事</a:t>
            </a:r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A069C49E-4C89-4645-A138-600E2DC39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15" y="2288850"/>
            <a:ext cx="2647975" cy="265038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591F2FEC-0D8B-41C3-A356-FCDAE8B6C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84" y="2397897"/>
            <a:ext cx="2783375" cy="2468606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F8D5B46-F1FB-4804-AC82-928FFCB21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591" y="1954900"/>
            <a:ext cx="1763826" cy="1757180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49B8469B-8E13-4FB2-A09A-F4C2821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526" y="4649459"/>
            <a:ext cx="1499289" cy="1569272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FEC1D888-5C5B-4774-AE62-3370CCF32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1439" y="1536147"/>
            <a:ext cx="5679065" cy="4155794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65F8A42E-D859-4890-95E9-61D1CEC09E80}"/>
              </a:ext>
            </a:extLst>
          </p:cNvPr>
          <p:cNvSpPr/>
          <p:nvPr/>
        </p:nvSpPr>
        <p:spPr>
          <a:xfrm>
            <a:off x="8822896" y="1733366"/>
            <a:ext cx="1265759" cy="55538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EB551DC-6AD5-4250-A54D-7A0BBC1BE8DC}"/>
              </a:ext>
            </a:extLst>
          </p:cNvPr>
          <p:cNvSpPr/>
          <p:nvPr/>
        </p:nvSpPr>
        <p:spPr>
          <a:xfrm>
            <a:off x="1532831" y="5516550"/>
            <a:ext cx="1265759" cy="55538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E31F07C-93C2-4C90-BBF8-F8C9DA33EED2}"/>
              </a:ext>
            </a:extLst>
          </p:cNvPr>
          <p:cNvSpPr txBox="1"/>
          <p:nvPr/>
        </p:nvSpPr>
        <p:spPr>
          <a:xfrm>
            <a:off x="8898481" y="1748952"/>
            <a:ext cx="11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2060"/>
                </a:solidFill>
              </a:rPr>
              <a:t>VPN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114B9D-8D11-4725-8846-E7CEAF53781F}"/>
              </a:ext>
            </a:extLst>
          </p:cNvPr>
          <p:cNvSpPr txBox="1"/>
          <p:nvPr/>
        </p:nvSpPr>
        <p:spPr>
          <a:xfrm>
            <a:off x="1608416" y="5548714"/>
            <a:ext cx="11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2060"/>
                </a:solidFill>
              </a:rPr>
              <a:t>VPN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那誰來設定及管理</a:t>
            </a:r>
            <a:r>
              <a:rPr lang="en-US" altLang="zh-TW">
                <a:latin typeface="Arial" panose="020B0604020202020204" pitchFamily="34" charset="0"/>
                <a:sym typeface="Arial" panose="020B0604020202020204" pitchFamily="34" charset="0"/>
              </a:rPr>
              <a:t>VPN?</a:t>
            </a:r>
            <a:endParaRPr lang="zh-TW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85756" y="2131284"/>
            <a:ext cx="9855265" cy="3172682"/>
            <a:chOff x="634966" y="3143011"/>
            <a:chExt cx="9855265" cy="3172682"/>
          </a:xfrm>
        </p:grpSpPr>
        <p:sp>
          <p:nvSpPr>
            <p:cNvPr id="9" name="文字方塊 8"/>
            <p:cNvSpPr txBox="1"/>
            <p:nvPr/>
          </p:nvSpPr>
          <p:spPr>
            <a:xfrm>
              <a:off x="966119" y="5792473"/>
              <a:ext cx="130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Owner</a:t>
              </a:r>
              <a:endParaRPr lang="zh-TW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26991" y="5792473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Engineers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950090" y="5792473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Sales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327459" y="5792473"/>
              <a:ext cx="2162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Accounting</a:t>
              </a:r>
              <a:endParaRPr lang="zh-TW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AD7691-9E02-4D1B-B2FF-3EF3E526E2BD}"/>
                </a:ext>
              </a:extLst>
            </p:cNvPr>
            <p:cNvSpPr/>
            <p:nvPr/>
          </p:nvSpPr>
          <p:spPr>
            <a:xfrm>
              <a:off x="634966" y="3153999"/>
              <a:ext cx="9817167" cy="26618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15959BB1-6FBE-4103-A77F-1F3A8C2B5430}"/>
                </a:ext>
              </a:extLst>
            </p:cNvPr>
            <p:cNvGrpSpPr/>
            <p:nvPr/>
          </p:nvGrpSpPr>
          <p:grpSpPr>
            <a:xfrm>
              <a:off x="634966" y="3143011"/>
              <a:ext cx="2442950" cy="536228"/>
              <a:chOff x="1423921" y="5095130"/>
              <a:chExt cx="2442950" cy="536228"/>
            </a:xfrm>
            <a:solidFill>
              <a:schemeClr val="bg1"/>
            </a:solidFill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73B63B6B-8648-4902-92A3-BC78BC8AE6B9}"/>
                  </a:ext>
                </a:extLst>
              </p:cNvPr>
              <p:cNvSpPr/>
              <p:nvPr/>
            </p:nvSpPr>
            <p:spPr>
              <a:xfrm>
                <a:off x="1423921" y="5095130"/>
                <a:ext cx="2442950" cy="536228"/>
              </a:xfrm>
              <a:prstGeom prst="rect">
                <a:avLst/>
              </a:prstGeom>
              <a:grpFill/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b="1" kern="1200">
                  <a:solidFill>
                    <a:srgbClr val="0D8BD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BF729B-13A6-48F1-AD61-7A6F1C1BEBBD}"/>
                  </a:ext>
                </a:extLst>
              </p:cNvPr>
              <p:cNvSpPr txBox="1"/>
              <p:nvPr/>
            </p:nvSpPr>
            <p:spPr>
              <a:xfrm>
                <a:off x="1423921" y="5150256"/>
                <a:ext cx="2442950" cy="400110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sym typeface="Arial" panose="020B0604020202020204" pitchFamily="34" charset="0"/>
                  </a:rPr>
                  <a:t>Happy Company</a:t>
                </a:r>
              </a:p>
            </p:txBody>
          </p:sp>
        </p:grpSp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CFB2D879-503C-4496-8746-87DFB7A3F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0083" y="3877365"/>
              <a:ext cx="1779397" cy="1747959"/>
            </a:xfrm>
            <a:prstGeom prst="rect">
              <a:avLst/>
            </a:prstGeom>
          </p:spPr>
        </p:pic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6A642A39-D4E3-4CA6-8A06-B09CB0014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63317" y="3920222"/>
              <a:ext cx="1796164" cy="1747959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C1373F56-84DB-4142-8301-271F9293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88118" y="3920222"/>
              <a:ext cx="1775206" cy="1747959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89E89EE9-83F2-4114-976F-8F5EE1A19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12802" y="3920222"/>
              <a:ext cx="1747959" cy="1747959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67877610-167C-47EE-8E5D-6148D20A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8102" y="3920222"/>
              <a:ext cx="1747959" cy="1747959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E4C5575C-372A-43CC-B38C-E977A9A5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3401" y="3920222"/>
              <a:ext cx="1747959" cy="1747959"/>
            </a:xfrm>
            <a:prstGeom prst="rect">
              <a:avLst/>
            </a:prstGeom>
          </p:spPr>
        </p:pic>
      </p:grpSp>
      <p:sp>
        <p:nvSpPr>
          <p:cNvPr id="4" name="文字方塊 3"/>
          <p:cNvSpPr txBox="1"/>
          <p:nvPr/>
        </p:nvSpPr>
        <p:spPr>
          <a:xfrm>
            <a:off x="1921487" y="158959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</a:rPr>
              <a:t>許多中小企業是沒有</a:t>
            </a:r>
            <a:r>
              <a:rPr lang="en-US" altLang="zh-TW" sz="2400" dirty="0">
                <a:solidFill>
                  <a:srgbClr val="002060"/>
                </a:solidFill>
              </a:rPr>
              <a:t>IT</a:t>
            </a:r>
            <a:r>
              <a:rPr lang="zh-TW" altLang="en-US" sz="2400" dirty="0">
                <a:solidFill>
                  <a:srgbClr val="002060"/>
                </a:solidFill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04992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E28E714B-835C-4219-B4B1-9A99DC7F07DA}"/>
              </a:ext>
            </a:extLst>
          </p:cNvPr>
          <p:cNvGrpSpPr/>
          <p:nvPr/>
        </p:nvGrpSpPr>
        <p:grpSpPr>
          <a:xfrm>
            <a:off x="2887979" y="3555713"/>
            <a:ext cx="3629700" cy="73568"/>
            <a:chOff x="3082873" y="2912542"/>
            <a:chExt cx="3629700" cy="7356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3D47F603-5445-4B09-9024-7BFE38B90A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2873" y="2912542"/>
              <a:ext cx="36297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cxnSpLocks/>
            </p:cNvCxnSpPr>
            <p:nvPr/>
          </p:nvCxnSpPr>
          <p:spPr>
            <a:xfrm>
              <a:off x="3082873" y="2986110"/>
              <a:ext cx="36297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圖形 19">
            <a:extLst>
              <a:ext uri="{FF2B5EF4-FFF2-40B4-BE49-F238E27FC236}">
                <a16:creationId xmlns:a16="http://schemas.microsoft.com/office/drawing/2014/main" id="{5D0EBBD1-BAB8-4993-8494-588BC43E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80" y="2005320"/>
            <a:ext cx="3853603" cy="265039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D6386140-0523-4B6A-B8B7-8F7F52973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5557" y="1947131"/>
            <a:ext cx="6657214" cy="278027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偏偏傳統</a:t>
            </a:r>
            <a:r>
              <a:rPr lang="en-US" altLang="zh-TW">
                <a:latin typeface="Arial"/>
                <a:ea typeface="微軟正黑體"/>
                <a:cs typeface="Arial"/>
              </a:rPr>
              <a:t>VPN</a:t>
            </a:r>
            <a:r>
              <a:rPr lang="zh-TW" altLang="en-US">
                <a:latin typeface="Arial"/>
                <a:ea typeface="微軟正黑體"/>
                <a:cs typeface="Arial"/>
              </a:rPr>
              <a:t>設定上困難重重</a:t>
            </a:r>
            <a:endParaRPr lang="en-US" altLang="zh-TW"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459271" y="4727408"/>
            <a:ext cx="322395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328248" y="4727408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  <a:p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95583" y="20269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Office(Server)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0079" y="235273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Employees(Client)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E0F5568-DCE9-4689-A74B-8CA66A650EA5}"/>
              </a:ext>
            </a:extLst>
          </p:cNvPr>
          <p:cNvGrpSpPr/>
          <p:nvPr/>
        </p:nvGrpSpPr>
        <p:grpSpPr>
          <a:xfrm>
            <a:off x="3862624" y="3330515"/>
            <a:ext cx="1265759" cy="555384"/>
            <a:chOff x="8822896" y="1733366"/>
            <a:chExt cx="1265759" cy="555384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8AA4697E-BDFD-42CF-817D-E80AE5674159}"/>
                </a:ext>
              </a:extLst>
            </p:cNvPr>
            <p:cNvSpPr/>
            <p:nvPr/>
          </p:nvSpPr>
          <p:spPr>
            <a:xfrm>
              <a:off x="8822896" y="1733366"/>
              <a:ext cx="1265759" cy="55538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D3428E1-DC51-4585-8081-7876B8D9E207}"/>
                </a:ext>
              </a:extLst>
            </p:cNvPr>
            <p:cNvSpPr txBox="1"/>
            <p:nvPr/>
          </p:nvSpPr>
          <p:spPr>
            <a:xfrm>
              <a:off x="8898481" y="1748952"/>
              <a:ext cx="1114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rgbClr val="002060"/>
                  </a:solidFill>
                </a:rPr>
                <a:t>VPN</a:t>
              </a:r>
              <a:endParaRPr lang="zh-TW" alt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6" name="圖形 25">
            <a:extLst>
              <a:ext uri="{FF2B5EF4-FFF2-40B4-BE49-F238E27FC236}">
                <a16:creationId xmlns:a16="http://schemas.microsoft.com/office/drawing/2014/main" id="{3FD47412-E3E3-4C0A-9711-05B72EBFF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65506" y="2777846"/>
            <a:ext cx="2995392" cy="1685085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D86C3107-5C75-420B-85F6-86FC66D38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5557" y="2202290"/>
            <a:ext cx="6725458" cy="24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形 41">
            <a:extLst>
              <a:ext uri="{FF2B5EF4-FFF2-40B4-BE49-F238E27FC236}">
                <a16:creationId xmlns:a16="http://schemas.microsoft.com/office/drawing/2014/main" id="{3C2E59AF-03B1-4DE5-A798-A5794CFC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4482" y="1093988"/>
            <a:ext cx="3375694" cy="209287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3349A435-1846-4BC1-9D63-1BAB7756840C}"/>
              </a:ext>
            </a:extLst>
          </p:cNvPr>
          <p:cNvSpPr txBox="1"/>
          <p:nvPr/>
        </p:nvSpPr>
        <p:spPr>
          <a:xfrm>
            <a:off x="6887705" y="1365826"/>
            <a:ext cx="225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Sub office(Server)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zh-TW" altLang="en-US" dirty="0"/>
              <a:t>如今天連公司都是多個辦公室的環境就更複雜</a:t>
            </a:r>
            <a:endParaRPr lang="en-US" altLang="zh-TW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487676" y="5867508"/>
            <a:ext cx="1861407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sz="1000" dirty="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9938593" y="1690152"/>
            <a:ext cx="1861407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sz="1000" dirty="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sz="10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516216" y="2801261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025908" y="5883248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463701" y="5509859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334DC60-2D6E-41C1-8618-995991B32C8A}"/>
              </a:ext>
            </a:extLst>
          </p:cNvPr>
          <p:cNvGrpSpPr/>
          <p:nvPr/>
        </p:nvGrpSpPr>
        <p:grpSpPr>
          <a:xfrm>
            <a:off x="3361227" y="3800150"/>
            <a:ext cx="4996546" cy="2139650"/>
            <a:chOff x="5300155" y="1532076"/>
            <a:chExt cx="7193569" cy="3080471"/>
          </a:xfrm>
        </p:grpSpPr>
        <p:pic>
          <p:nvPicPr>
            <p:cNvPr id="35" name="圖形 34">
              <a:extLst>
                <a:ext uri="{FF2B5EF4-FFF2-40B4-BE49-F238E27FC236}">
                  <a16:creationId xmlns:a16="http://schemas.microsoft.com/office/drawing/2014/main" id="{F0EEAA86-3A9B-441F-BF5C-47586D93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0155" y="1532076"/>
              <a:ext cx="7193569" cy="3045193"/>
            </a:xfrm>
            <a:prstGeom prst="rect">
              <a:avLst/>
            </a:prstGeom>
          </p:spPr>
        </p:pic>
        <p:pic>
          <p:nvPicPr>
            <p:cNvPr id="41" name="圖形 40">
              <a:extLst>
                <a:ext uri="{FF2B5EF4-FFF2-40B4-BE49-F238E27FC236}">
                  <a16:creationId xmlns:a16="http://schemas.microsoft.com/office/drawing/2014/main" id="{993EFD87-1CF0-4908-9A24-A9B1F76A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86815" y="2159126"/>
              <a:ext cx="6725458" cy="2453421"/>
            </a:xfrm>
            <a:prstGeom prst="rect">
              <a:avLst/>
            </a:prstGeom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B9CB04E9-E99E-4845-9AB3-9C94BBA484E6}"/>
                </a:ext>
              </a:extLst>
            </p:cNvPr>
            <p:cNvSpPr txBox="1"/>
            <p:nvPr/>
          </p:nvSpPr>
          <p:spPr>
            <a:xfrm>
              <a:off x="7085771" y="1750933"/>
              <a:ext cx="2929131" cy="487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</a:rPr>
                <a:t>Main office(Server)</a:t>
              </a:r>
            </a:p>
          </p:txBody>
        </p:sp>
      </p:grpSp>
      <p:pic>
        <p:nvPicPr>
          <p:cNvPr id="19" name="圖形 18">
            <a:extLst>
              <a:ext uri="{FF2B5EF4-FFF2-40B4-BE49-F238E27FC236}">
                <a16:creationId xmlns:a16="http://schemas.microsoft.com/office/drawing/2014/main" id="{C6A6B4CE-F499-4E99-B3AF-8277C305C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526" y="1612143"/>
            <a:ext cx="2899890" cy="1723440"/>
          </a:xfrm>
          <a:prstGeom prst="rect">
            <a:avLst/>
          </a:prstGeom>
        </p:spPr>
      </p:pic>
      <p:pic>
        <p:nvPicPr>
          <p:cNvPr id="45" name="圖形 44">
            <a:extLst>
              <a:ext uri="{FF2B5EF4-FFF2-40B4-BE49-F238E27FC236}">
                <a16:creationId xmlns:a16="http://schemas.microsoft.com/office/drawing/2014/main" id="{C5A92377-A2D5-4221-AC90-A01F22F9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45620" y="1597136"/>
            <a:ext cx="3020565" cy="1945776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1297779" y="1644319"/>
            <a:ext cx="218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400" dirty="0"/>
              <a:t>WFH employees(Client)</a:t>
            </a:r>
            <a:endParaRPr lang="zh-TW" altLang="en-US" sz="1400" dirty="0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6C40A876-9B61-4C98-8F86-891A5144E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4900" y="2004455"/>
            <a:ext cx="2023001" cy="1672698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F7329B32-583C-4FD2-882B-5CD921A83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326745" y="3540300"/>
            <a:ext cx="2777398" cy="1945776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BF172B6-9985-4126-9FB6-677ED5EED2BB}"/>
              </a:ext>
            </a:extLst>
          </p:cNvPr>
          <p:cNvSpPr txBox="1"/>
          <p:nvPr/>
        </p:nvSpPr>
        <p:spPr>
          <a:xfrm>
            <a:off x="9517805" y="359985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 dirty="0"/>
              <a:t>Field employees(Client)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EDA737BF-5156-440A-8F9A-0692B4D1CF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20405" y="4071544"/>
            <a:ext cx="1724025" cy="1619250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9C2EFDDA-0C64-4934-B971-8A1E428C1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6201" y="4662155"/>
            <a:ext cx="2172465" cy="1945776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E30468-F907-46DF-845B-6467541E1BF1}"/>
              </a:ext>
            </a:extLst>
          </p:cNvPr>
          <p:cNvSpPr txBox="1"/>
          <p:nvPr/>
        </p:nvSpPr>
        <p:spPr>
          <a:xfrm>
            <a:off x="598716" y="472170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400" dirty="0"/>
              <a:t>Sales(Client)</a:t>
            </a:r>
          </a:p>
        </p:txBody>
      </p:sp>
      <p:pic>
        <p:nvPicPr>
          <p:cNvPr id="44" name="圖形 43">
            <a:extLst>
              <a:ext uri="{FF2B5EF4-FFF2-40B4-BE49-F238E27FC236}">
                <a16:creationId xmlns:a16="http://schemas.microsoft.com/office/drawing/2014/main" id="{3832FC03-3E4C-4FFC-95B6-ADEE3BDCE3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387" y="5043271"/>
            <a:ext cx="1659316" cy="1660829"/>
          </a:xfrm>
          <a:prstGeom prst="rect">
            <a:avLst/>
          </a:prstGeom>
        </p:spPr>
      </p:pic>
      <p:cxnSp>
        <p:nvCxnSpPr>
          <p:cNvPr id="7" name="直線接點 6"/>
          <p:cNvCxnSpPr>
            <a:cxnSpLocks/>
          </p:cNvCxnSpPr>
          <p:nvPr/>
        </p:nvCxnSpPr>
        <p:spPr>
          <a:xfrm flipV="1">
            <a:off x="5202491" y="3312205"/>
            <a:ext cx="2627059" cy="542974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6E76625A-81E3-434F-B3BC-E67677216C13}"/>
              </a:ext>
            </a:extLst>
          </p:cNvPr>
          <p:cNvGrpSpPr/>
          <p:nvPr/>
        </p:nvGrpSpPr>
        <p:grpSpPr>
          <a:xfrm>
            <a:off x="5927266" y="3368217"/>
            <a:ext cx="1385713" cy="349290"/>
            <a:chOff x="6876503" y="3428674"/>
            <a:chExt cx="1385713" cy="434544"/>
          </a:xfrm>
        </p:grpSpPr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1897C925-B61D-42FC-944F-B7D465954AC3}"/>
                </a:ext>
              </a:extLst>
            </p:cNvPr>
            <p:cNvSpPr/>
            <p:nvPr/>
          </p:nvSpPr>
          <p:spPr>
            <a:xfrm>
              <a:off x="6876503" y="3428674"/>
              <a:ext cx="1385713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E5D4237B-2E4D-43A1-8D55-82B2089EFBCC}"/>
                </a:ext>
              </a:extLst>
            </p:cNvPr>
            <p:cNvSpPr txBox="1"/>
            <p:nvPr/>
          </p:nvSpPr>
          <p:spPr>
            <a:xfrm>
              <a:off x="6876503" y="3445960"/>
              <a:ext cx="1385713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2060"/>
                  </a:solidFill>
                </a:rPr>
                <a:t>Office VPN</a:t>
              </a:r>
            </a:p>
          </p:txBody>
        </p:sp>
      </p:grp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71800928-7D8E-4554-80BA-62B2B1B5A444}"/>
              </a:ext>
            </a:extLst>
          </p:cNvPr>
          <p:cNvCxnSpPr>
            <a:cxnSpLocks/>
          </p:cNvCxnSpPr>
          <p:nvPr/>
        </p:nvCxnSpPr>
        <p:spPr>
          <a:xfrm flipV="1">
            <a:off x="3606073" y="2088398"/>
            <a:ext cx="3096604" cy="6400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0FB1A3FF-DEFF-46FD-87A8-A53872B34424}"/>
              </a:ext>
            </a:extLst>
          </p:cNvPr>
          <p:cNvGrpSpPr/>
          <p:nvPr/>
        </p:nvGrpSpPr>
        <p:grpSpPr>
          <a:xfrm>
            <a:off x="4330848" y="2241458"/>
            <a:ext cx="1663232" cy="349290"/>
            <a:chOff x="6876503" y="3428674"/>
            <a:chExt cx="1663232" cy="434544"/>
          </a:xfrm>
        </p:grpSpPr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D202F5FF-C61A-4257-BFA2-52762A641524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80A7A348-ED8F-4456-AD6A-3847280726CF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AD37DF1-73BA-429B-A610-75E1538D2664}"/>
              </a:ext>
            </a:extLst>
          </p:cNvPr>
          <p:cNvCxnSpPr>
            <a:cxnSpLocks/>
          </p:cNvCxnSpPr>
          <p:nvPr/>
        </p:nvCxnSpPr>
        <p:spPr>
          <a:xfrm flipV="1">
            <a:off x="8055833" y="4314427"/>
            <a:ext cx="2173640" cy="4492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8EF3C32D-45D0-4050-8820-19D3DAFDB620}"/>
              </a:ext>
            </a:extLst>
          </p:cNvPr>
          <p:cNvGrpSpPr/>
          <p:nvPr/>
        </p:nvGrpSpPr>
        <p:grpSpPr>
          <a:xfrm>
            <a:off x="8269728" y="4251055"/>
            <a:ext cx="1663232" cy="349290"/>
            <a:chOff x="6876503" y="3428674"/>
            <a:chExt cx="1663232" cy="434544"/>
          </a:xfrm>
        </p:grpSpPr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82AE498E-50CC-4BF7-AEBC-26BBB12C6D27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525EEE64-4296-4CD9-8B1F-E37F446AA8D8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175C43CC-8160-4D45-8FCE-013C548EB343}"/>
              </a:ext>
            </a:extLst>
          </p:cNvPr>
          <p:cNvCxnSpPr>
            <a:cxnSpLocks/>
          </p:cNvCxnSpPr>
          <p:nvPr/>
        </p:nvCxnSpPr>
        <p:spPr>
          <a:xfrm flipV="1">
            <a:off x="2177022" y="4361301"/>
            <a:ext cx="2173640" cy="4492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F3BFCEDA-F91E-4BE1-954C-82D5E343C210}"/>
              </a:ext>
            </a:extLst>
          </p:cNvPr>
          <p:cNvGrpSpPr/>
          <p:nvPr/>
        </p:nvGrpSpPr>
        <p:grpSpPr>
          <a:xfrm>
            <a:off x="2390917" y="4297929"/>
            <a:ext cx="1663232" cy="349290"/>
            <a:chOff x="6876503" y="3428674"/>
            <a:chExt cx="1663232" cy="434544"/>
          </a:xfrm>
        </p:grpSpPr>
        <p:sp>
          <p:nvSpPr>
            <p:cNvPr id="71" name="矩形: 圓角 70">
              <a:extLst>
                <a:ext uri="{FF2B5EF4-FFF2-40B4-BE49-F238E27FC236}">
                  <a16:creationId xmlns:a16="http://schemas.microsoft.com/office/drawing/2014/main" id="{713E4EBF-D05E-4101-9AA3-FC3E99DB35E6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B016D094-604E-4515-8B5E-1184169535A6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17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E52A5CA274F7243BF9BA88FF2D33C59" ma:contentTypeVersion="11" ma:contentTypeDescription="建立新的文件。" ma:contentTypeScope="" ma:versionID="76c5f8c046c97d18ee44b3a0990d0fb0">
  <xsd:schema xmlns:xsd="http://www.w3.org/2001/XMLSchema" xmlns:xs="http://www.w3.org/2001/XMLSchema" xmlns:p="http://schemas.microsoft.com/office/2006/metadata/properties" xmlns:ns3="ac8a4fcf-e4b4-422d-aba4-030a969ae197" xmlns:ns4="d54240f0-c15d-447b-b5a0-61f6192de339" targetNamespace="http://schemas.microsoft.com/office/2006/metadata/properties" ma:root="true" ma:fieldsID="dc31b8e91faa0ea95582d7763b3a66e5" ns3:_="" ns4:_="">
    <xsd:import namespace="ac8a4fcf-e4b4-422d-aba4-030a969ae197"/>
    <xsd:import namespace="d54240f0-c15d-447b-b5a0-61f6192de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cf-e4b4-422d-aba4-030a969ae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40f0-c15d-447b-b5a0-61f6192de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08D7B3-3573-4BFC-B828-75A11B576288}">
  <ds:schemaRefs>
    <ds:schemaRef ds:uri="http://purl.org/dc/elements/1.1/"/>
    <ds:schemaRef ds:uri="http://schemas.microsoft.com/office/2006/metadata/properties"/>
    <ds:schemaRef ds:uri="http://purl.org/dc/terms/"/>
    <ds:schemaRef ds:uri="d54240f0-c15d-447b-b5a0-61f6192de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c8a4fcf-e4b4-422d-aba4-030a969ae1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05D0AB-CA26-4023-AC9D-BAC52F3CFD64}">
  <ds:schemaRefs>
    <ds:schemaRef ds:uri="ac8a4fcf-e4b4-422d-aba4-030a969ae197"/>
    <ds:schemaRef ds:uri="d54240f0-c15d-447b-b5a0-61f6192de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0C8A8A-D4DD-4B31-8085-97969BBE0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779</Words>
  <Application>Microsoft Office PowerPoint</Application>
  <PresentationFormat>寬螢幕</PresentationFormat>
  <Paragraphs>157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佈景主題</vt:lpstr>
      <vt:lpstr>What’s new for QuWAN 2.1</vt:lpstr>
      <vt:lpstr>大綱</vt:lpstr>
      <vt:lpstr>QuWAN為VPN帶來什麼樣的改變?</vt:lpstr>
      <vt:lpstr>員工不在辦公室的工作型態越來越常見</vt:lpstr>
      <vt:lpstr>人不在辦公室還是要辦公事</vt:lpstr>
      <vt:lpstr>人不在辦公室還是要辦公事</vt:lpstr>
      <vt:lpstr>那誰來設定及管理VPN?</vt:lpstr>
      <vt:lpstr>偏偏傳統VPN設定上困難重重</vt:lpstr>
      <vt:lpstr>如今天連公司都是多個辦公室的環境就更複雜</vt:lpstr>
      <vt:lpstr>這時老闆通常只有兩條路可以做選擇</vt:lpstr>
      <vt:lpstr>QuWAN就是來改變VPN世界拯救SMB老闆的</vt:lpstr>
      <vt:lpstr>QuWAN可以降低SMB在建置VPN的成本</vt:lpstr>
      <vt:lpstr>全系列QuWAN產品都可以從雲端直接設定行動裝置VPN連線</vt:lpstr>
      <vt:lpstr>辦公室跟外點連線一個平台統一管理</vt:lpstr>
      <vt:lpstr>QuWAN+QVPN讓VPN設定更簡單，覆蓋範圍更廣更多元</vt:lpstr>
      <vt:lpstr>QuWAN支援QVPN server的優勢</vt:lpstr>
      <vt:lpstr>功能介紹</vt:lpstr>
      <vt:lpstr>GUI介紹</vt:lpstr>
      <vt:lpstr>QuWAN QVPN快速入門</vt:lpstr>
      <vt:lpstr>在QuWAN上設定QVPN server</vt:lpstr>
      <vt:lpstr>在QuWAN上建立QVPN QBelt使用者</vt:lpstr>
      <vt:lpstr>在QuWAN上管理QVPN QBelt使用者</vt:lpstr>
      <vt:lpstr>QuWAN QVPN通知信</vt:lpstr>
      <vt:lpstr>在QVPN client上設定QuWAN QBelt</vt:lpstr>
      <vt:lpstr>QuWAN上管理QBelt使用者</vt:lpstr>
      <vt:lpstr>是您最好的選擇!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for QuWAN 2.1.5</dc:title>
  <dc:creator>QNAP_Frank Liao</dc:creator>
  <cp:lastModifiedBy>Yvonne Tsai 蔡亞彣</cp:lastModifiedBy>
  <cp:revision>2</cp:revision>
  <dcterms:created xsi:type="dcterms:W3CDTF">2021-09-13T01:38:14Z</dcterms:created>
  <dcterms:modified xsi:type="dcterms:W3CDTF">2022-04-29T09:51:02Z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0x0101001E52A5CA274F7243BF9BA88FF2D33C59</vt:lpwstr>
  </property>
</Properties>
</file>